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tmp" ContentType="image/p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notesSlides/notesSlide4.xml" ContentType="application/vnd.openxmlformats-officedocument.presentationml.notesSlide+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notesSlides/notesSlide5.xml" ContentType="application/vnd.openxmlformats-officedocument.presentationml.notesSlide+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notesSlides/notesSlide9.xml" ContentType="application/vnd.openxmlformats-officedocument.presentationml.notesSlide+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notesSlides/notesSlide12.xml" ContentType="application/vnd.openxmlformats-officedocument.presentationml.notesSlide+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60" r:id="rId1"/>
  </p:sldMasterIdLst>
  <p:notesMasterIdLst>
    <p:notesMasterId r:id="rId233"/>
  </p:notesMasterIdLst>
  <p:sldIdLst>
    <p:sldId id="271" r:id="rId2"/>
    <p:sldId id="294" r:id="rId3"/>
    <p:sldId id="258" r:id="rId4"/>
    <p:sldId id="277" r:id="rId5"/>
    <p:sldId id="278" r:id="rId6"/>
    <p:sldId id="450" r:id="rId7"/>
    <p:sldId id="279" r:id="rId8"/>
    <p:sldId id="259" r:id="rId9"/>
    <p:sldId id="451" r:id="rId10"/>
    <p:sldId id="261" r:id="rId11"/>
    <p:sldId id="272" r:id="rId12"/>
    <p:sldId id="749" r:id="rId13"/>
    <p:sldId id="750" r:id="rId14"/>
    <p:sldId id="274" r:id="rId15"/>
    <p:sldId id="260" r:id="rId16"/>
    <p:sldId id="262" r:id="rId17"/>
    <p:sldId id="263" r:id="rId18"/>
    <p:sldId id="273" r:id="rId19"/>
    <p:sldId id="264" r:id="rId20"/>
    <p:sldId id="446" r:id="rId21"/>
    <p:sldId id="447" r:id="rId22"/>
    <p:sldId id="275" r:id="rId23"/>
    <p:sldId id="449" r:id="rId24"/>
    <p:sldId id="448" r:id="rId25"/>
    <p:sldId id="280" r:id="rId26"/>
    <p:sldId id="265" r:id="rId27"/>
    <p:sldId id="268" r:id="rId28"/>
    <p:sldId id="267" r:id="rId29"/>
    <p:sldId id="735" r:id="rId30"/>
    <p:sldId id="736" r:id="rId31"/>
    <p:sldId id="737" r:id="rId32"/>
    <p:sldId id="276" r:id="rId33"/>
    <p:sldId id="452" r:id="rId34"/>
    <p:sldId id="453" r:id="rId35"/>
    <p:sldId id="454" r:id="rId36"/>
    <p:sldId id="455" r:id="rId37"/>
    <p:sldId id="281" r:id="rId38"/>
    <p:sldId id="284" r:id="rId39"/>
    <p:sldId id="285" r:id="rId40"/>
    <p:sldId id="286" r:id="rId41"/>
    <p:sldId id="287" r:id="rId42"/>
    <p:sldId id="291" r:id="rId43"/>
    <p:sldId id="292" r:id="rId44"/>
    <p:sldId id="293" r:id="rId45"/>
    <p:sldId id="289" r:id="rId46"/>
    <p:sldId id="290" r:id="rId47"/>
    <p:sldId id="308" r:id="rId48"/>
    <p:sldId id="346" r:id="rId49"/>
    <p:sldId id="347" r:id="rId50"/>
    <p:sldId id="348" r:id="rId51"/>
    <p:sldId id="349" r:id="rId52"/>
    <p:sldId id="457" r:id="rId53"/>
    <p:sldId id="459" r:id="rId54"/>
    <p:sldId id="725" r:id="rId55"/>
    <p:sldId id="458" r:id="rId56"/>
    <p:sldId id="464" r:id="rId57"/>
    <p:sldId id="456" r:id="rId58"/>
    <p:sldId id="463" r:id="rId59"/>
    <p:sldId id="726" r:id="rId60"/>
    <p:sldId id="727" r:id="rId61"/>
    <p:sldId id="728" r:id="rId62"/>
    <p:sldId id="729" r:id="rId63"/>
    <p:sldId id="730" r:id="rId64"/>
    <p:sldId id="460" r:id="rId65"/>
    <p:sldId id="461" r:id="rId66"/>
    <p:sldId id="462" r:id="rId67"/>
    <p:sldId id="350" r:id="rId68"/>
    <p:sldId id="355" r:id="rId69"/>
    <p:sldId id="357" r:id="rId70"/>
    <p:sldId id="356" r:id="rId71"/>
    <p:sldId id="358" r:id="rId72"/>
    <p:sldId id="371" r:id="rId73"/>
    <p:sldId id="372" r:id="rId74"/>
    <p:sldId id="744" r:id="rId75"/>
    <p:sldId id="359" r:id="rId76"/>
    <p:sldId id="369" r:id="rId77"/>
    <p:sldId id="370" r:id="rId78"/>
    <p:sldId id="745" r:id="rId79"/>
    <p:sldId id="377" r:id="rId80"/>
    <p:sldId id="467" r:id="rId81"/>
    <p:sldId id="466" r:id="rId82"/>
    <p:sldId id="379" r:id="rId83"/>
    <p:sldId id="375" r:id="rId84"/>
    <p:sldId id="465" r:id="rId85"/>
    <p:sldId id="746" r:id="rId86"/>
    <p:sldId id="468" r:id="rId87"/>
    <p:sldId id="381" r:id="rId88"/>
    <p:sldId id="747" r:id="rId89"/>
    <p:sldId id="382" r:id="rId90"/>
    <p:sldId id="648" r:id="rId91"/>
    <p:sldId id="649" r:id="rId92"/>
    <p:sldId id="650" r:id="rId93"/>
    <p:sldId id="651" r:id="rId94"/>
    <p:sldId id="652" r:id="rId95"/>
    <p:sldId id="469" r:id="rId96"/>
    <p:sldId id="383" r:id="rId97"/>
    <p:sldId id="653" r:id="rId98"/>
    <p:sldId id="384" r:id="rId99"/>
    <p:sldId id="654" r:id="rId100"/>
    <p:sldId id="655" r:id="rId101"/>
    <p:sldId id="656" r:id="rId102"/>
    <p:sldId id="657" r:id="rId103"/>
    <p:sldId id="658" r:id="rId104"/>
    <p:sldId id="659" r:id="rId105"/>
    <p:sldId id="660" r:id="rId106"/>
    <p:sldId id="661" r:id="rId107"/>
    <p:sldId id="662" r:id="rId108"/>
    <p:sldId id="663" r:id="rId109"/>
    <p:sldId id="664" r:id="rId110"/>
    <p:sldId id="665" r:id="rId111"/>
    <p:sldId id="666" r:id="rId112"/>
    <p:sldId id="667" r:id="rId113"/>
    <p:sldId id="668" r:id="rId114"/>
    <p:sldId id="669" r:id="rId115"/>
    <p:sldId id="670" r:id="rId116"/>
    <p:sldId id="671" r:id="rId117"/>
    <p:sldId id="386" r:id="rId118"/>
    <p:sldId id="387" r:id="rId119"/>
    <p:sldId id="388" r:id="rId120"/>
    <p:sldId id="672" r:id="rId121"/>
    <p:sldId id="673" r:id="rId122"/>
    <p:sldId id="674" r:id="rId123"/>
    <p:sldId id="675" r:id="rId124"/>
    <p:sldId id="676" r:id="rId125"/>
    <p:sldId id="677" r:id="rId126"/>
    <p:sldId id="678" r:id="rId127"/>
    <p:sldId id="679" r:id="rId128"/>
    <p:sldId id="680" r:id="rId129"/>
    <p:sldId id="681" r:id="rId130"/>
    <p:sldId id="682" r:id="rId131"/>
    <p:sldId id="390" r:id="rId132"/>
    <p:sldId id="391" r:id="rId133"/>
    <p:sldId id="393" r:id="rId134"/>
    <p:sldId id="748" r:id="rId135"/>
    <p:sldId id="394" r:id="rId136"/>
    <p:sldId id="395" r:id="rId137"/>
    <p:sldId id="396" r:id="rId138"/>
    <p:sldId id="683" r:id="rId139"/>
    <p:sldId id="684" r:id="rId140"/>
    <p:sldId id="738" r:id="rId141"/>
    <p:sldId id="739" r:id="rId142"/>
    <p:sldId id="740" r:id="rId143"/>
    <p:sldId id="741" r:id="rId144"/>
    <p:sldId id="742" r:id="rId145"/>
    <p:sldId id="743" r:id="rId146"/>
    <p:sldId id="685" r:id="rId147"/>
    <p:sldId id="397" r:id="rId148"/>
    <p:sldId id="687" r:id="rId149"/>
    <p:sldId id="688" r:id="rId150"/>
    <p:sldId id="689" r:id="rId151"/>
    <p:sldId id="690" r:id="rId152"/>
    <p:sldId id="398" r:id="rId153"/>
    <p:sldId id="399" r:id="rId154"/>
    <p:sldId id="400" r:id="rId155"/>
    <p:sldId id="731" r:id="rId156"/>
    <p:sldId id="401" r:id="rId157"/>
    <p:sldId id="402" r:id="rId158"/>
    <p:sldId id="403" r:id="rId159"/>
    <p:sldId id="404" r:id="rId160"/>
    <p:sldId id="691" r:id="rId161"/>
    <p:sldId id="413" r:id="rId162"/>
    <p:sldId id="415" r:id="rId163"/>
    <p:sldId id="416" r:id="rId164"/>
    <p:sldId id="417" r:id="rId165"/>
    <p:sldId id="418" r:id="rId166"/>
    <p:sldId id="419" r:id="rId167"/>
    <p:sldId id="420" r:id="rId168"/>
    <p:sldId id="421" r:id="rId169"/>
    <p:sldId id="422" r:id="rId170"/>
    <p:sldId id="693" r:id="rId171"/>
    <p:sldId id="695" r:id="rId172"/>
    <p:sldId id="694" r:id="rId173"/>
    <p:sldId id="696" r:id="rId174"/>
    <p:sldId id="697" r:id="rId175"/>
    <p:sldId id="698" r:id="rId176"/>
    <p:sldId id="699" r:id="rId177"/>
    <p:sldId id="700" r:id="rId178"/>
    <p:sldId id="701" r:id="rId179"/>
    <p:sldId id="702" r:id="rId180"/>
    <p:sldId id="703" r:id="rId181"/>
    <p:sldId id="704" r:id="rId182"/>
    <p:sldId id="705" r:id="rId183"/>
    <p:sldId id="706" r:id="rId184"/>
    <p:sldId id="707" r:id="rId185"/>
    <p:sldId id="708" r:id="rId186"/>
    <p:sldId id="709" r:id="rId187"/>
    <p:sldId id="710" r:id="rId188"/>
    <p:sldId id="711" r:id="rId189"/>
    <p:sldId id="712" r:id="rId190"/>
    <p:sldId id="713" r:id="rId191"/>
    <p:sldId id="714" r:id="rId192"/>
    <p:sldId id="715" r:id="rId193"/>
    <p:sldId id="427" r:id="rId194"/>
    <p:sldId id="716" r:id="rId195"/>
    <p:sldId id="717" r:id="rId196"/>
    <p:sldId id="718" r:id="rId197"/>
    <p:sldId id="719" r:id="rId198"/>
    <p:sldId id="732" r:id="rId199"/>
    <p:sldId id="720" r:id="rId200"/>
    <p:sldId id="721" r:id="rId201"/>
    <p:sldId id="722" r:id="rId202"/>
    <p:sldId id="733" r:id="rId203"/>
    <p:sldId id="734" r:id="rId204"/>
    <p:sldId id="429" r:id="rId205"/>
    <p:sldId id="723" r:id="rId206"/>
    <p:sldId id="428" r:id="rId207"/>
    <p:sldId id="430" r:id="rId208"/>
    <p:sldId id="431" r:id="rId209"/>
    <p:sldId id="432" r:id="rId210"/>
    <p:sldId id="433" r:id="rId211"/>
    <p:sldId id="434" r:id="rId212"/>
    <p:sldId id="724" r:id="rId213"/>
    <p:sldId id="435" r:id="rId214"/>
    <p:sldId id="436" r:id="rId215"/>
    <p:sldId id="405" r:id="rId216"/>
    <p:sldId id="406" r:id="rId217"/>
    <p:sldId id="407" r:id="rId218"/>
    <p:sldId id="409" r:id="rId219"/>
    <p:sldId id="444" r:id="rId220"/>
    <p:sldId id="411" r:id="rId221"/>
    <p:sldId id="412" r:id="rId222"/>
    <p:sldId id="437" r:id="rId223"/>
    <p:sldId id="438" r:id="rId224"/>
    <p:sldId id="439" r:id="rId225"/>
    <p:sldId id="440" r:id="rId226"/>
    <p:sldId id="441" r:id="rId227"/>
    <p:sldId id="442" r:id="rId228"/>
    <p:sldId id="443" r:id="rId229"/>
    <p:sldId id="445" r:id="rId230"/>
    <p:sldId id="331" r:id="rId231"/>
    <p:sldId id="270" r:id="rId23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9999"/>
    <a:srgbClr val="51ADB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229" autoAdjust="0"/>
    <p:restoredTop sz="87612"/>
  </p:normalViewPr>
  <p:slideViewPr>
    <p:cSldViewPr snapToGrid="0">
      <p:cViewPr varScale="1">
        <p:scale>
          <a:sx n="101" d="100"/>
          <a:sy n="101" d="100"/>
        </p:scale>
        <p:origin x="800"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tableStyles" Target="tableStyles.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microsoft.com/office/2016/11/relationships/changesInfo" Target="changesInfos/changesInfo1.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slide" Target="slides/slide219.xml"/><Relationship Id="rId225" Type="http://schemas.openxmlformats.org/officeDocument/2006/relationships/slide" Target="slides/slide224.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36" Type="http://schemas.openxmlformats.org/officeDocument/2006/relationships/theme" Target="theme/theme1.xml"/><Relationship Id="rId26" Type="http://schemas.openxmlformats.org/officeDocument/2006/relationships/slide" Target="slides/slide25.xml"/><Relationship Id="rId231" Type="http://schemas.openxmlformats.org/officeDocument/2006/relationships/slide" Target="slides/slide230.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notesMaster" Target="notesMasters/notes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presProps" Target="presProps.xml"/><Relationship Id="rId2" Type="http://schemas.openxmlformats.org/officeDocument/2006/relationships/slide" Target="slides/slide1.xml"/><Relationship Id="rId29" Type="http://schemas.openxmlformats.org/officeDocument/2006/relationships/slide" Target="slides/slide2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viewProps" Target="viewProps.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蒋 骐泽" userId="a169ac0a55cf8f63" providerId="LiveId" clId="{0D4AA9E9-BE1C-45F8-B400-32E7B610073F}"/>
    <pc:docChg chg="addSld modSld">
      <pc:chgData name="蒋 骐泽" userId="a169ac0a55cf8f63" providerId="LiveId" clId="{0D4AA9E9-BE1C-45F8-B400-32E7B610073F}" dt="2023-08-13T08:41:32.032" v="0"/>
      <pc:docMkLst>
        <pc:docMk/>
      </pc:docMkLst>
      <pc:sldChg chg="add setBg">
        <pc:chgData name="蒋 骐泽" userId="a169ac0a55cf8f63" providerId="LiveId" clId="{0D4AA9E9-BE1C-45F8-B400-32E7B610073F}" dt="2023-08-13T08:41:32.032" v="0"/>
        <pc:sldMkLst>
          <pc:docMk/>
          <pc:sldMk cId="0" sldId="270"/>
        </pc:sldMkLst>
      </pc:sldChg>
      <pc:sldChg chg="add">
        <pc:chgData name="蒋 骐泽" userId="a169ac0a55cf8f63" providerId="LiveId" clId="{0D4AA9E9-BE1C-45F8-B400-32E7B610073F}" dt="2023-08-13T08:41:32.032" v="0"/>
        <pc:sldMkLst>
          <pc:docMk/>
          <pc:sldMk cId="2701020150" sldId="331"/>
        </pc:sldMkLst>
      </pc:sldChg>
    </pc:docChg>
  </pc:docChgLst>
  <pc:docChgLst>
    <pc:chgData userId="c2cb453a7537e199" providerId="LiveId" clId="{25F48D84-52FA-4952-885E-F9A8DF279EC9}"/>
    <pc:docChg chg="undo redo custSel addSld delSld modSld">
      <pc:chgData name="" userId="c2cb453a7537e199" providerId="LiveId" clId="{25F48D84-52FA-4952-885E-F9A8DF279EC9}" dt="2023-08-11T13:43:17.399" v="22"/>
      <pc:docMkLst>
        <pc:docMk/>
      </pc:docMkLst>
      <pc:sldChg chg="add del">
        <pc:chgData name="" userId="c2cb453a7537e199" providerId="LiveId" clId="{25F48D84-52FA-4952-885E-F9A8DF279EC9}" dt="2023-08-11T13:40:46.701" v="14" actId="2696"/>
        <pc:sldMkLst>
          <pc:docMk/>
          <pc:sldMk cId="0" sldId="269"/>
        </pc:sldMkLst>
      </pc:sldChg>
      <pc:sldChg chg="delSp modSp">
        <pc:chgData name="" userId="c2cb453a7537e199" providerId="LiveId" clId="{25F48D84-52FA-4952-885E-F9A8DF279EC9}" dt="2023-08-11T13:38:53.386" v="10" actId="20577"/>
        <pc:sldMkLst>
          <pc:docMk/>
          <pc:sldMk cId="0" sldId="271"/>
        </pc:sldMkLst>
        <pc:spChg chg="mod">
          <ac:chgData name="" userId="c2cb453a7537e199" providerId="LiveId" clId="{25F48D84-52FA-4952-885E-F9A8DF279EC9}" dt="2023-08-11T13:38:47.969" v="5"/>
          <ac:spMkLst>
            <pc:docMk/>
            <pc:sldMk cId="0" sldId="271"/>
            <ac:spMk id="30" creationId="{01EF47B7-ACB2-48A4-B6FF-CD0A170062B0}"/>
          </ac:spMkLst>
        </pc:spChg>
        <pc:spChg chg="mod">
          <ac:chgData name="" userId="c2cb453a7537e199" providerId="LiveId" clId="{25F48D84-52FA-4952-885E-F9A8DF279EC9}" dt="2023-08-11T13:38:53.386" v="10" actId="20577"/>
          <ac:spMkLst>
            <pc:docMk/>
            <pc:sldMk cId="0" sldId="271"/>
            <ac:spMk id="31" creationId="{450B8CC5-78DC-4EBA-8877-DC819C7FB976}"/>
          </ac:spMkLst>
        </pc:spChg>
        <pc:picChg chg="del mod">
          <ac:chgData name="" userId="c2cb453a7537e199" providerId="LiveId" clId="{25F48D84-52FA-4952-885E-F9A8DF279EC9}" dt="2023-08-11T13:38:43.047" v="2" actId="478"/>
          <ac:picMkLst>
            <pc:docMk/>
            <pc:sldMk cId="0" sldId="271"/>
            <ac:picMk id="33" creationId="{768B4DF6-32FD-47E3-B7CC-A91F9FF88B58}"/>
          </ac:picMkLst>
        </pc:picChg>
      </pc:sldChg>
      <pc:sldChg chg="modSp add setBg">
        <pc:chgData name="" userId="c2cb453a7537e199" providerId="LiveId" clId="{25F48D84-52FA-4952-885E-F9A8DF279EC9}" dt="2023-08-11T13:40:53.719" v="18" actId="20577"/>
        <pc:sldMkLst>
          <pc:docMk/>
          <pc:sldMk cId="0" sldId="294"/>
        </pc:sldMkLst>
        <pc:spChg chg="mod">
          <ac:chgData name="" userId="c2cb453a7537e199" providerId="LiveId" clId="{25F48D84-52FA-4952-885E-F9A8DF279EC9}" dt="2023-08-11T13:40:53.719" v="18" actId="20577"/>
          <ac:spMkLst>
            <pc:docMk/>
            <pc:sldMk cId="0" sldId="294"/>
            <ac:spMk id="10" creationId="{2BD457E8-FD8E-449B-90EF-BDF596580777}"/>
          </ac:spMkLst>
        </pc:spChg>
      </pc:sldChg>
      <pc:sldChg chg="add">
        <pc:chgData name="" userId="c2cb453a7537e199" providerId="LiveId" clId="{25F48D84-52FA-4952-885E-F9A8DF279EC9}" dt="2023-08-11T13:41:31.959" v="19"/>
        <pc:sldMkLst>
          <pc:docMk/>
          <pc:sldMk cId="3248663304" sldId="308"/>
        </pc:sldMkLst>
      </pc:sldChg>
      <pc:sldChg chg="add">
        <pc:chgData name="" userId="c2cb453a7537e199" providerId="LiveId" clId="{25F48D84-52FA-4952-885E-F9A8DF279EC9}" dt="2023-08-11T13:41:31.959" v="19"/>
        <pc:sldMkLst>
          <pc:docMk/>
          <pc:sldMk cId="867296544" sldId="346"/>
        </pc:sldMkLst>
      </pc:sldChg>
      <pc:sldChg chg="add">
        <pc:chgData name="" userId="c2cb453a7537e199" providerId="LiveId" clId="{25F48D84-52FA-4952-885E-F9A8DF279EC9}" dt="2023-08-11T13:41:31.959" v="19"/>
        <pc:sldMkLst>
          <pc:docMk/>
          <pc:sldMk cId="3164491185" sldId="347"/>
        </pc:sldMkLst>
      </pc:sldChg>
      <pc:sldChg chg="add">
        <pc:chgData name="" userId="c2cb453a7537e199" providerId="LiveId" clId="{25F48D84-52FA-4952-885E-F9A8DF279EC9}" dt="2023-08-11T13:41:31.959" v="19"/>
        <pc:sldMkLst>
          <pc:docMk/>
          <pc:sldMk cId="1874732949" sldId="348"/>
        </pc:sldMkLst>
      </pc:sldChg>
      <pc:sldChg chg="add">
        <pc:chgData name="" userId="c2cb453a7537e199" providerId="LiveId" clId="{25F48D84-52FA-4952-885E-F9A8DF279EC9}" dt="2023-08-11T13:41:31.959" v="19"/>
        <pc:sldMkLst>
          <pc:docMk/>
          <pc:sldMk cId="2680595259" sldId="349"/>
        </pc:sldMkLst>
      </pc:sldChg>
      <pc:sldChg chg="add">
        <pc:chgData name="" userId="c2cb453a7537e199" providerId="LiveId" clId="{25F48D84-52FA-4952-885E-F9A8DF279EC9}" dt="2023-08-11T13:41:31.959" v="19"/>
        <pc:sldMkLst>
          <pc:docMk/>
          <pc:sldMk cId="2838877084" sldId="350"/>
        </pc:sldMkLst>
      </pc:sldChg>
      <pc:sldChg chg="add">
        <pc:chgData name="" userId="c2cb453a7537e199" providerId="LiveId" clId="{25F48D84-52FA-4952-885E-F9A8DF279EC9}" dt="2023-08-11T13:41:31.959" v="19"/>
        <pc:sldMkLst>
          <pc:docMk/>
          <pc:sldMk cId="2582727953" sldId="355"/>
        </pc:sldMkLst>
      </pc:sldChg>
      <pc:sldChg chg="add">
        <pc:chgData name="" userId="c2cb453a7537e199" providerId="LiveId" clId="{25F48D84-52FA-4952-885E-F9A8DF279EC9}" dt="2023-08-11T13:41:31.959" v="19"/>
        <pc:sldMkLst>
          <pc:docMk/>
          <pc:sldMk cId="4220698590" sldId="356"/>
        </pc:sldMkLst>
      </pc:sldChg>
      <pc:sldChg chg="add">
        <pc:chgData name="" userId="c2cb453a7537e199" providerId="LiveId" clId="{25F48D84-52FA-4952-885E-F9A8DF279EC9}" dt="2023-08-11T13:41:31.959" v="19"/>
        <pc:sldMkLst>
          <pc:docMk/>
          <pc:sldMk cId="3301988920" sldId="357"/>
        </pc:sldMkLst>
      </pc:sldChg>
      <pc:sldChg chg="add">
        <pc:chgData name="" userId="c2cb453a7537e199" providerId="LiveId" clId="{25F48D84-52FA-4952-885E-F9A8DF279EC9}" dt="2023-08-11T13:41:31.959" v="19"/>
        <pc:sldMkLst>
          <pc:docMk/>
          <pc:sldMk cId="3203048727" sldId="358"/>
        </pc:sldMkLst>
      </pc:sldChg>
      <pc:sldChg chg="add">
        <pc:chgData name="" userId="c2cb453a7537e199" providerId="LiveId" clId="{25F48D84-52FA-4952-885E-F9A8DF279EC9}" dt="2023-08-11T13:41:31.959" v="19"/>
        <pc:sldMkLst>
          <pc:docMk/>
          <pc:sldMk cId="1945542975" sldId="359"/>
        </pc:sldMkLst>
      </pc:sldChg>
      <pc:sldChg chg="add">
        <pc:chgData name="" userId="c2cb453a7537e199" providerId="LiveId" clId="{25F48D84-52FA-4952-885E-F9A8DF279EC9}" dt="2023-08-11T13:41:31.959" v="19"/>
        <pc:sldMkLst>
          <pc:docMk/>
          <pc:sldMk cId="2341780930" sldId="369"/>
        </pc:sldMkLst>
      </pc:sldChg>
      <pc:sldChg chg="add">
        <pc:chgData name="" userId="c2cb453a7537e199" providerId="LiveId" clId="{25F48D84-52FA-4952-885E-F9A8DF279EC9}" dt="2023-08-11T13:41:31.959" v="19"/>
        <pc:sldMkLst>
          <pc:docMk/>
          <pc:sldMk cId="150401677" sldId="370"/>
        </pc:sldMkLst>
      </pc:sldChg>
      <pc:sldChg chg="add">
        <pc:chgData name="" userId="c2cb453a7537e199" providerId="LiveId" clId="{25F48D84-52FA-4952-885E-F9A8DF279EC9}" dt="2023-08-11T13:41:31.959" v="19"/>
        <pc:sldMkLst>
          <pc:docMk/>
          <pc:sldMk cId="866959861" sldId="371"/>
        </pc:sldMkLst>
      </pc:sldChg>
      <pc:sldChg chg="add">
        <pc:chgData name="" userId="c2cb453a7537e199" providerId="LiveId" clId="{25F48D84-52FA-4952-885E-F9A8DF279EC9}" dt="2023-08-11T13:41:31.959" v="19"/>
        <pc:sldMkLst>
          <pc:docMk/>
          <pc:sldMk cId="3084597903" sldId="372"/>
        </pc:sldMkLst>
      </pc:sldChg>
      <pc:sldChg chg="add">
        <pc:chgData name="" userId="c2cb453a7537e199" providerId="LiveId" clId="{25F48D84-52FA-4952-885E-F9A8DF279EC9}" dt="2023-08-11T13:41:31.959" v="19"/>
        <pc:sldMkLst>
          <pc:docMk/>
          <pc:sldMk cId="2421236372" sldId="373"/>
        </pc:sldMkLst>
      </pc:sldChg>
      <pc:sldChg chg="add">
        <pc:chgData name="" userId="c2cb453a7537e199" providerId="LiveId" clId="{25F48D84-52FA-4952-885E-F9A8DF279EC9}" dt="2023-08-11T13:41:31.959" v="19"/>
        <pc:sldMkLst>
          <pc:docMk/>
          <pc:sldMk cId="4133503380" sldId="374"/>
        </pc:sldMkLst>
      </pc:sldChg>
      <pc:sldChg chg="add">
        <pc:chgData name="" userId="c2cb453a7537e199" providerId="LiveId" clId="{25F48D84-52FA-4952-885E-F9A8DF279EC9}" dt="2023-08-11T13:41:31.959" v="19"/>
        <pc:sldMkLst>
          <pc:docMk/>
          <pc:sldMk cId="1624115110" sldId="375"/>
        </pc:sldMkLst>
      </pc:sldChg>
      <pc:sldChg chg="add">
        <pc:chgData name="" userId="c2cb453a7537e199" providerId="LiveId" clId="{25F48D84-52FA-4952-885E-F9A8DF279EC9}" dt="2023-08-11T13:41:31.959" v="19"/>
        <pc:sldMkLst>
          <pc:docMk/>
          <pc:sldMk cId="3142075922" sldId="377"/>
        </pc:sldMkLst>
      </pc:sldChg>
      <pc:sldChg chg="add">
        <pc:chgData name="" userId="c2cb453a7537e199" providerId="LiveId" clId="{25F48D84-52FA-4952-885E-F9A8DF279EC9}" dt="2023-08-11T13:41:31.959" v="19"/>
        <pc:sldMkLst>
          <pc:docMk/>
          <pc:sldMk cId="51579628" sldId="379"/>
        </pc:sldMkLst>
      </pc:sldChg>
      <pc:sldChg chg="add">
        <pc:chgData name="" userId="c2cb453a7537e199" providerId="LiveId" clId="{25F48D84-52FA-4952-885E-F9A8DF279EC9}" dt="2023-08-11T13:41:31.959" v="19"/>
        <pc:sldMkLst>
          <pc:docMk/>
          <pc:sldMk cId="1694769262" sldId="381"/>
        </pc:sldMkLst>
      </pc:sldChg>
      <pc:sldChg chg="add">
        <pc:chgData name="" userId="c2cb453a7537e199" providerId="LiveId" clId="{25F48D84-52FA-4952-885E-F9A8DF279EC9}" dt="2023-08-11T13:41:31.959" v="19"/>
        <pc:sldMkLst>
          <pc:docMk/>
          <pc:sldMk cId="970152351" sldId="382"/>
        </pc:sldMkLst>
      </pc:sldChg>
      <pc:sldChg chg="add">
        <pc:chgData name="" userId="c2cb453a7537e199" providerId="LiveId" clId="{25F48D84-52FA-4952-885E-F9A8DF279EC9}" dt="2023-08-11T13:41:31.959" v="19"/>
        <pc:sldMkLst>
          <pc:docMk/>
          <pc:sldMk cId="3899373623" sldId="383"/>
        </pc:sldMkLst>
      </pc:sldChg>
      <pc:sldChg chg="add">
        <pc:chgData name="" userId="c2cb453a7537e199" providerId="LiveId" clId="{25F48D84-52FA-4952-885E-F9A8DF279EC9}" dt="2023-08-11T13:41:31.959" v="19"/>
        <pc:sldMkLst>
          <pc:docMk/>
          <pc:sldMk cId="418561185" sldId="384"/>
        </pc:sldMkLst>
      </pc:sldChg>
      <pc:sldChg chg="add">
        <pc:chgData name="" userId="c2cb453a7537e199" providerId="LiveId" clId="{25F48D84-52FA-4952-885E-F9A8DF279EC9}" dt="2023-08-11T13:41:31.959" v="19"/>
        <pc:sldMkLst>
          <pc:docMk/>
          <pc:sldMk cId="3924503000" sldId="386"/>
        </pc:sldMkLst>
      </pc:sldChg>
      <pc:sldChg chg="add">
        <pc:chgData name="" userId="c2cb453a7537e199" providerId="LiveId" clId="{25F48D84-52FA-4952-885E-F9A8DF279EC9}" dt="2023-08-11T13:41:31.959" v="19"/>
        <pc:sldMkLst>
          <pc:docMk/>
          <pc:sldMk cId="3320013060" sldId="387"/>
        </pc:sldMkLst>
      </pc:sldChg>
      <pc:sldChg chg="add">
        <pc:chgData name="" userId="c2cb453a7537e199" providerId="LiveId" clId="{25F48D84-52FA-4952-885E-F9A8DF279EC9}" dt="2023-08-11T13:41:31.959" v="19"/>
        <pc:sldMkLst>
          <pc:docMk/>
          <pc:sldMk cId="1813321159" sldId="388"/>
        </pc:sldMkLst>
      </pc:sldChg>
      <pc:sldChg chg="add">
        <pc:chgData name="" userId="c2cb453a7537e199" providerId="LiveId" clId="{25F48D84-52FA-4952-885E-F9A8DF279EC9}" dt="2023-08-11T13:41:31.959" v="19"/>
        <pc:sldMkLst>
          <pc:docMk/>
          <pc:sldMk cId="819548823" sldId="390"/>
        </pc:sldMkLst>
      </pc:sldChg>
      <pc:sldChg chg="add">
        <pc:chgData name="" userId="c2cb453a7537e199" providerId="LiveId" clId="{25F48D84-52FA-4952-885E-F9A8DF279EC9}" dt="2023-08-11T13:41:31.959" v="19"/>
        <pc:sldMkLst>
          <pc:docMk/>
          <pc:sldMk cId="216427855" sldId="391"/>
        </pc:sldMkLst>
      </pc:sldChg>
      <pc:sldChg chg="add">
        <pc:chgData name="" userId="c2cb453a7537e199" providerId="LiveId" clId="{25F48D84-52FA-4952-885E-F9A8DF279EC9}" dt="2023-08-11T13:41:31.959" v="19"/>
        <pc:sldMkLst>
          <pc:docMk/>
          <pc:sldMk cId="3487394204" sldId="393"/>
        </pc:sldMkLst>
      </pc:sldChg>
      <pc:sldChg chg="add">
        <pc:chgData name="" userId="c2cb453a7537e199" providerId="LiveId" clId="{25F48D84-52FA-4952-885E-F9A8DF279EC9}" dt="2023-08-11T13:41:31.959" v="19"/>
        <pc:sldMkLst>
          <pc:docMk/>
          <pc:sldMk cId="2339773251" sldId="394"/>
        </pc:sldMkLst>
      </pc:sldChg>
      <pc:sldChg chg="add">
        <pc:chgData name="" userId="c2cb453a7537e199" providerId="LiveId" clId="{25F48D84-52FA-4952-885E-F9A8DF279EC9}" dt="2023-08-11T13:41:31.959" v="19"/>
        <pc:sldMkLst>
          <pc:docMk/>
          <pc:sldMk cId="976866932" sldId="395"/>
        </pc:sldMkLst>
      </pc:sldChg>
      <pc:sldChg chg="add">
        <pc:chgData name="" userId="c2cb453a7537e199" providerId="LiveId" clId="{25F48D84-52FA-4952-885E-F9A8DF279EC9}" dt="2023-08-11T13:41:31.959" v="19"/>
        <pc:sldMkLst>
          <pc:docMk/>
          <pc:sldMk cId="4106154639" sldId="396"/>
        </pc:sldMkLst>
      </pc:sldChg>
      <pc:sldChg chg="add">
        <pc:chgData name="" userId="c2cb453a7537e199" providerId="LiveId" clId="{25F48D84-52FA-4952-885E-F9A8DF279EC9}" dt="2023-08-11T13:41:31.959" v="19"/>
        <pc:sldMkLst>
          <pc:docMk/>
          <pc:sldMk cId="3819449044" sldId="397"/>
        </pc:sldMkLst>
      </pc:sldChg>
      <pc:sldChg chg="add">
        <pc:chgData name="" userId="c2cb453a7537e199" providerId="LiveId" clId="{25F48D84-52FA-4952-885E-F9A8DF279EC9}" dt="2023-08-11T13:41:31.959" v="19"/>
        <pc:sldMkLst>
          <pc:docMk/>
          <pc:sldMk cId="442010789" sldId="398"/>
        </pc:sldMkLst>
      </pc:sldChg>
      <pc:sldChg chg="add">
        <pc:chgData name="" userId="c2cb453a7537e199" providerId="LiveId" clId="{25F48D84-52FA-4952-885E-F9A8DF279EC9}" dt="2023-08-11T13:41:31.959" v="19"/>
        <pc:sldMkLst>
          <pc:docMk/>
          <pc:sldMk cId="2273846220" sldId="399"/>
        </pc:sldMkLst>
      </pc:sldChg>
      <pc:sldChg chg="add">
        <pc:chgData name="" userId="c2cb453a7537e199" providerId="LiveId" clId="{25F48D84-52FA-4952-885E-F9A8DF279EC9}" dt="2023-08-11T13:41:31.959" v="19"/>
        <pc:sldMkLst>
          <pc:docMk/>
          <pc:sldMk cId="3472487899" sldId="400"/>
        </pc:sldMkLst>
      </pc:sldChg>
      <pc:sldChg chg="add">
        <pc:chgData name="" userId="c2cb453a7537e199" providerId="LiveId" clId="{25F48D84-52FA-4952-885E-F9A8DF279EC9}" dt="2023-08-11T13:41:31.959" v="19"/>
        <pc:sldMkLst>
          <pc:docMk/>
          <pc:sldMk cId="1504720266" sldId="401"/>
        </pc:sldMkLst>
      </pc:sldChg>
      <pc:sldChg chg="add">
        <pc:chgData name="" userId="c2cb453a7537e199" providerId="LiveId" clId="{25F48D84-52FA-4952-885E-F9A8DF279EC9}" dt="2023-08-11T13:41:31.959" v="19"/>
        <pc:sldMkLst>
          <pc:docMk/>
          <pc:sldMk cId="657249567" sldId="402"/>
        </pc:sldMkLst>
      </pc:sldChg>
      <pc:sldChg chg="add">
        <pc:chgData name="" userId="c2cb453a7537e199" providerId="LiveId" clId="{25F48D84-52FA-4952-885E-F9A8DF279EC9}" dt="2023-08-11T13:41:31.959" v="19"/>
        <pc:sldMkLst>
          <pc:docMk/>
          <pc:sldMk cId="374236642" sldId="403"/>
        </pc:sldMkLst>
      </pc:sldChg>
      <pc:sldChg chg="add">
        <pc:chgData name="" userId="c2cb453a7537e199" providerId="LiveId" clId="{25F48D84-52FA-4952-885E-F9A8DF279EC9}" dt="2023-08-11T13:41:31.959" v="19"/>
        <pc:sldMkLst>
          <pc:docMk/>
          <pc:sldMk cId="3091578730" sldId="404"/>
        </pc:sldMkLst>
      </pc:sldChg>
      <pc:sldChg chg="add">
        <pc:chgData name="" userId="c2cb453a7537e199" providerId="LiveId" clId="{25F48D84-52FA-4952-885E-F9A8DF279EC9}" dt="2023-08-11T13:42:52.282" v="21"/>
        <pc:sldMkLst>
          <pc:docMk/>
          <pc:sldMk cId="1639340678" sldId="405"/>
        </pc:sldMkLst>
      </pc:sldChg>
      <pc:sldChg chg="add">
        <pc:chgData name="" userId="c2cb453a7537e199" providerId="LiveId" clId="{25F48D84-52FA-4952-885E-F9A8DF279EC9}" dt="2023-08-11T13:42:52.282" v="21"/>
        <pc:sldMkLst>
          <pc:docMk/>
          <pc:sldMk cId="1690329949" sldId="406"/>
        </pc:sldMkLst>
      </pc:sldChg>
      <pc:sldChg chg="add">
        <pc:chgData name="" userId="c2cb453a7537e199" providerId="LiveId" clId="{25F48D84-52FA-4952-885E-F9A8DF279EC9}" dt="2023-08-11T13:42:52.282" v="21"/>
        <pc:sldMkLst>
          <pc:docMk/>
          <pc:sldMk cId="1963800414" sldId="407"/>
        </pc:sldMkLst>
      </pc:sldChg>
      <pc:sldChg chg="add">
        <pc:chgData name="" userId="c2cb453a7537e199" providerId="LiveId" clId="{25F48D84-52FA-4952-885E-F9A8DF279EC9}" dt="2023-08-11T13:42:52.282" v="21"/>
        <pc:sldMkLst>
          <pc:docMk/>
          <pc:sldMk cId="1795317706" sldId="409"/>
        </pc:sldMkLst>
      </pc:sldChg>
      <pc:sldChg chg="add">
        <pc:chgData name="" userId="c2cb453a7537e199" providerId="LiveId" clId="{25F48D84-52FA-4952-885E-F9A8DF279EC9}" dt="2023-08-11T13:42:52.282" v="21"/>
        <pc:sldMkLst>
          <pc:docMk/>
          <pc:sldMk cId="2764774983" sldId="411"/>
        </pc:sldMkLst>
      </pc:sldChg>
      <pc:sldChg chg="add">
        <pc:chgData name="" userId="c2cb453a7537e199" providerId="LiveId" clId="{25F48D84-52FA-4952-885E-F9A8DF279EC9}" dt="2023-08-11T13:42:52.282" v="21"/>
        <pc:sldMkLst>
          <pc:docMk/>
          <pc:sldMk cId="340525044" sldId="412"/>
        </pc:sldMkLst>
      </pc:sldChg>
      <pc:sldChg chg="add">
        <pc:chgData name="" userId="c2cb453a7537e199" providerId="LiveId" clId="{25F48D84-52FA-4952-885E-F9A8DF279EC9}" dt="2023-08-11T13:42:08.629" v="20"/>
        <pc:sldMkLst>
          <pc:docMk/>
          <pc:sldMk cId="2234208698" sldId="413"/>
        </pc:sldMkLst>
      </pc:sldChg>
      <pc:sldChg chg="add">
        <pc:chgData name="" userId="c2cb453a7537e199" providerId="LiveId" clId="{25F48D84-52FA-4952-885E-F9A8DF279EC9}" dt="2023-08-11T13:42:08.629" v="20"/>
        <pc:sldMkLst>
          <pc:docMk/>
          <pc:sldMk cId="3993014464" sldId="415"/>
        </pc:sldMkLst>
      </pc:sldChg>
      <pc:sldChg chg="add">
        <pc:chgData name="" userId="c2cb453a7537e199" providerId="LiveId" clId="{25F48D84-52FA-4952-885E-F9A8DF279EC9}" dt="2023-08-11T13:42:08.629" v="20"/>
        <pc:sldMkLst>
          <pc:docMk/>
          <pc:sldMk cId="1516766683" sldId="416"/>
        </pc:sldMkLst>
      </pc:sldChg>
      <pc:sldChg chg="add">
        <pc:chgData name="" userId="c2cb453a7537e199" providerId="LiveId" clId="{25F48D84-52FA-4952-885E-F9A8DF279EC9}" dt="2023-08-11T13:42:08.629" v="20"/>
        <pc:sldMkLst>
          <pc:docMk/>
          <pc:sldMk cId="3885107779" sldId="417"/>
        </pc:sldMkLst>
      </pc:sldChg>
      <pc:sldChg chg="add">
        <pc:chgData name="" userId="c2cb453a7537e199" providerId="LiveId" clId="{25F48D84-52FA-4952-885E-F9A8DF279EC9}" dt="2023-08-11T13:42:08.629" v="20"/>
        <pc:sldMkLst>
          <pc:docMk/>
          <pc:sldMk cId="38624015" sldId="418"/>
        </pc:sldMkLst>
      </pc:sldChg>
      <pc:sldChg chg="add">
        <pc:chgData name="" userId="c2cb453a7537e199" providerId="LiveId" clId="{25F48D84-52FA-4952-885E-F9A8DF279EC9}" dt="2023-08-11T13:42:08.629" v="20"/>
        <pc:sldMkLst>
          <pc:docMk/>
          <pc:sldMk cId="1234054105" sldId="419"/>
        </pc:sldMkLst>
      </pc:sldChg>
      <pc:sldChg chg="add">
        <pc:chgData name="" userId="c2cb453a7537e199" providerId="LiveId" clId="{25F48D84-52FA-4952-885E-F9A8DF279EC9}" dt="2023-08-11T13:42:08.629" v="20"/>
        <pc:sldMkLst>
          <pc:docMk/>
          <pc:sldMk cId="991068529" sldId="420"/>
        </pc:sldMkLst>
      </pc:sldChg>
      <pc:sldChg chg="add">
        <pc:chgData name="" userId="c2cb453a7537e199" providerId="LiveId" clId="{25F48D84-52FA-4952-885E-F9A8DF279EC9}" dt="2023-08-11T13:42:08.629" v="20"/>
        <pc:sldMkLst>
          <pc:docMk/>
          <pc:sldMk cId="509491903" sldId="421"/>
        </pc:sldMkLst>
      </pc:sldChg>
      <pc:sldChg chg="add">
        <pc:chgData name="" userId="c2cb453a7537e199" providerId="LiveId" clId="{25F48D84-52FA-4952-885E-F9A8DF279EC9}" dt="2023-08-11T13:42:08.629" v="20"/>
        <pc:sldMkLst>
          <pc:docMk/>
          <pc:sldMk cId="1191525050" sldId="422"/>
        </pc:sldMkLst>
      </pc:sldChg>
      <pc:sldChg chg="add">
        <pc:chgData name="" userId="c2cb453a7537e199" providerId="LiveId" clId="{25F48D84-52FA-4952-885E-F9A8DF279EC9}" dt="2023-08-11T13:42:08.629" v="20"/>
        <pc:sldMkLst>
          <pc:docMk/>
          <pc:sldMk cId="1750120082" sldId="423"/>
        </pc:sldMkLst>
      </pc:sldChg>
      <pc:sldChg chg="add">
        <pc:chgData name="" userId="c2cb453a7537e199" providerId="LiveId" clId="{25F48D84-52FA-4952-885E-F9A8DF279EC9}" dt="2023-08-11T13:42:08.629" v="20"/>
        <pc:sldMkLst>
          <pc:docMk/>
          <pc:sldMk cId="4268481677" sldId="424"/>
        </pc:sldMkLst>
      </pc:sldChg>
      <pc:sldChg chg="add">
        <pc:chgData name="" userId="c2cb453a7537e199" providerId="LiveId" clId="{25F48D84-52FA-4952-885E-F9A8DF279EC9}" dt="2023-08-11T13:42:08.629" v="20"/>
        <pc:sldMkLst>
          <pc:docMk/>
          <pc:sldMk cId="3731584581" sldId="425"/>
        </pc:sldMkLst>
      </pc:sldChg>
      <pc:sldChg chg="add">
        <pc:chgData name="" userId="c2cb453a7537e199" providerId="LiveId" clId="{25F48D84-52FA-4952-885E-F9A8DF279EC9}" dt="2023-08-11T13:42:08.629" v="20"/>
        <pc:sldMkLst>
          <pc:docMk/>
          <pc:sldMk cId="4239139471" sldId="426"/>
        </pc:sldMkLst>
      </pc:sldChg>
      <pc:sldChg chg="add">
        <pc:chgData name="" userId="c2cb453a7537e199" providerId="LiveId" clId="{25F48D84-52FA-4952-885E-F9A8DF279EC9}" dt="2023-08-11T13:42:08.629" v="20"/>
        <pc:sldMkLst>
          <pc:docMk/>
          <pc:sldMk cId="2000186584" sldId="427"/>
        </pc:sldMkLst>
      </pc:sldChg>
      <pc:sldChg chg="add">
        <pc:chgData name="" userId="c2cb453a7537e199" providerId="LiveId" clId="{25F48D84-52FA-4952-885E-F9A8DF279EC9}" dt="2023-08-11T13:42:08.629" v="20"/>
        <pc:sldMkLst>
          <pc:docMk/>
          <pc:sldMk cId="2542076198" sldId="428"/>
        </pc:sldMkLst>
      </pc:sldChg>
      <pc:sldChg chg="add">
        <pc:chgData name="" userId="c2cb453a7537e199" providerId="LiveId" clId="{25F48D84-52FA-4952-885E-F9A8DF279EC9}" dt="2023-08-11T13:42:08.629" v="20"/>
        <pc:sldMkLst>
          <pc:docMk/>
          <pc:sldMk cId="3401363254" sldId="429"/>
        </pc:sldMkLst>
      </pc:sldChg>
      <pc:sldChg chg="add">
        <pc:chgData name="" userId="c2cb453a7537e199" providerId="LiveId" clId="{25F48D84-52FA-4952-885E-F9A8DF279EC9}" dt="2023-08-11T13:42:08.629" v="20"/>
        <pc:sldMkLst>
          <pc:docMk/>
          <pc:sldMk cId="1112096355" sldId="430"/>
        </pc:sldMkLst>
      </pc:sldChg>
      <pc:sldChg chg="add">
        <pc:chgData name="" userId="c2cb453a7537e199" providerId="LiveId" clId="{25F48D84-52FA-4952-885E-F9A8DF279EC9}" dt="2023-08-11T13:42:08.629" v="20"/>
        <pc:sldMkLst>
          <pc:docMk/>
          <pc:sldMk cId="2467775813" sldId="431"/>
        </pc:sldMkLst>
      </pc:sldChg>
      <pc:sldChg chg="add">
        <pc:chgData name="" userId="c2cb453a7537e199" providerId="LiveId" clId="{25F48D84-52FA-4952-885E-F9A8DF279EC9}" dt="2023-08-11T13:42:08.629" v="20"/>
        <pc:sldMkLst>
          <pc:docMk/>
          <pc:sldMk cId="1981365294" sldId="432"/>
        </pc:sldMkLst>
      </pc:sldChg>
      <pc:sldChg chg="add">
        <pc:chgData name="" userId="c2cb453a7537e199" providerId="LiveId" clId="{25F48D84-52FA-4952-885E-F9A8DF279EC9}" dt="2023-08-11T13:42:08.629" v="20"/>
        <pc:sldMkLst>
          <pc:docMk/>
          <pc:sldMk cId="2483418159" sldId="433"/>
        </pc:sldMkLst>
      </pc:sldChg>
      <pc:sldChg chg="add">
        <pc:chgData name="" userId="c2cb453a7537e199" providerId="LiveId" clId="{25F48D84-52FA-4952-885E-F9A8DF279EC9}" dt="2023-08-11T13:42:08.629" v="20"/>
        <pc:sldMkLst>
          <pc:docMk/>
          <pc:sldMk cId="2521794377" sldId="434"/>
        </pc:sldMkLst>
      </pc:sldChg>
      <pc:sldChg chg="add">
        <pc:chgData name="" userId="c2cb453a7537e199" providerId="LiveId" clId="{25F48D84-52FA-4952-885E-F9A8DF279EC9}" dt="2023-08-11T13:42:08.629" v="20"/>
        <pc:sldMkLst>
          <pc:docMk/>
          <pc:sldMk cId="3443416006" sldId="435"/>
        </pc:sldMkLst>
      </pc:sldChg>
      <pc:sldChg chg="add">
        <pc:chgData name="" userId="c2cb453a7537e199" providerId="LiveId" clId="{25F48D84-52FA-4952-885E-F9A8DF279EC9}" dt="2023-08-11T13:42:08.629" v="20"/>
        <pc:sldMkLst>
          <pc:docMk/>
          <pc:sldMk cId="2388691386" sldId="436"/>
        </pc:sldMkLst>
      </pc:sldChg>
      <pc:sldChg chg="add">
        <pc:chgData name="" userId="c2cb453a7537e199" providerId="LiveId" clId="{25F48D84-52FA-4952-885E-F9A8DF279EC9}" dt="2023-08-11T13:43:17.399" v="22"/>
        <pc:sldMkLst>
          <pc:docMk/>
          <pc:sldMk cId="939582410" sldId="437"/>
        </pc:sldMkLst>
      </pc:sldChg>
      <pc:sldChg chg="add">
        <pc:chgData name="" userId="c2cb453a7537e199" providerId="LiveId" clId="{25F48D84-52FA-4952-885E-F9A8DF279EC9}" dt="2023-08-11T13:43:17.399" v="22"/>
        <pc:sldMkLst>
          <pc:docMk/>
          <pc:sldMk cId="2086194827" sldId="438"/>
        </pc:sldMkLst>
      </pc:sldChg>
      <pc:sldChg chg="add">
        <pc:chgData name="" userId="c2cb453a7537e199" providerId="LiveId" clId="{25F48D84-52FA-4952-885E-F9A8DF279EC9}" dt="2023-08-11T13:43:17.399" v="22"/>
        <pc:sldMkLst>
          <pc:docMk/>
          <pc:sldMk cId="541758110" sldId="439"/>
        </pc:sldMkLst>
      </pc:sldChg>
      <pc:sldChg chg="add">
        <pc:chgData name="" userId="c2cb453a7537e199" providerId="LiveId" clId="{25F48D84-52FA-4952-885E-F9A8DF279EC9}" dt="2023-08-11T13:43:17.399" v="22"/>
        <pc:sldMkLst>
          <pc:docMk/>
          <pc:sldMk cId="3873478861" sldId="440"/>
        </pc:sldMkLst>
      </pc:sldChg>
      <pc:sldChg chg="add">
        <pc:chgData name="" userId="c2cb453a7537e199" providerId="LiveId" clId="{25F48D84-52FA-4952-885E-F9A8DF279EC9}" dt="2023-08-11T13:43:17.399" v="22"/>
        <pc:sldMkLst>
          <pc:docMk/>
          <pc:sldMk cId="1613312552" sldId="441"/>
        </pc:sldMkLst>
      </pc:sldChg>
      <pc:sldChg chg="add">
        <pc:chgData name="" userId="c2cb453a7537e199" providerId="LiveId" clId="{25F48D84-52FA-4952-885E-F9A8DF279EC9}" dt="2023-08-11T13:43:17.399" v="22"/>
        <pc:sldMkLst>
          <pc:docMk/>
          <pc:sldMk cId="4110066334" sldId="442"/>
        </pc:sldMkLst>
      </pc:sldChg>
      <pc:sldChg chg="add">
        <pc:chgData name="" userId="c2cb453a7537e199" providerId="LiveId" clId="{25F48D84-52FA-4952-885E-F9A8DF279EC9}" dt="2023-08-11T13:43:17.399" v="22"/>
        <pc:sldMkLst>
          <pc:docMk/>
          <pc:sldMk cId="2900922577" sldId="443"/>
        </pc:sldMkLst>
      </pc:sldChg>
    </pc:docChg>
  </pc:docChgLst>
  <pc:docChgLst>
    <pc:chgData name="蒋 骐泽" userId="a169ac0a55cf8f63" providerId="LiveId" clId="{724D8102-347E-4BCB-8E39-76491DC9C424}"/>
    <pc:docChg chg="undo custSel addSld modSld">
      <pc:chgData name="蒋 骐泽" userId="a169ac0a55cf8f63" providerId="LiveId" clId="{724D8102-347E-4BCB-8E39-76491DC9C424}" dt="2023-08-13T09:02:16.602" v="146" actId="1036"/>
      <pc:docMkLst>
        <pc:docMk/>
      </pc:docMkLst>
      <pc:sldChg chg="addSp delSp modSp mod">
        <pc:chgData name="蒋 骐泽" userId="a169ac0a55cf8f63" providerId="LiveId" clId="{724D8102-347E-4BCB-8E39-76491DC9C424}" dt="2023-08-13T09:02:16.602" v="146" actId="1036"/>
        <pc:sldMkLst>
          <pc:docMk/>
          <pc:sldMk cId="2701020150" sldId="331"/>
        </pc:sldMkLst>
        <pc:spChg chg="add del mod">
          <ac:chgData name="蒋 骐泽" userId="a169ac0a55cf8f63" providerId="LiveId" clId="{724D8102-347E-4BCB-8E39-76491DC9C424}" dt="2023-08-13T08:47:32.970" v="111" actId="478"/>
          <ac:spMkLst>
            <pc:docMk/>
            <pc:sldMk cId="2701020150" sldId="331"/>
            <ac:spMk id="3" creationId="{121FE3B9-F14B-4FC5-83AE-1C2854434D83}"/>
          </ac:spMkLst>
        </pc:spChg>
        <pc:spChg chg="add del mod">
          <ac:chgData name="蒋 骐泽" userId="a169ac0a55cf8f63" providerId="LiveId" clId="{724D8102-347E-4BCB-8E39-76491DC9C424}" dt="2023-08-13T08:48:27.962" v="116" actId="478"/>
          <ac:spMkLst>
            <pc:docMk/>
            <pc:sldMk cId="2701020150" sldId="331"/>
            <ac:spMk id="4" creationId="{D985723C-0519-4E30-B761-1BD41A65FAEA}"/>
          </ac:spMkLst>
        </pc:spChg>
        <pc:spChg chg="add del mod">
          <ac:chgData name="蒋 骐泽" userId="a169ac0a55cf8f63" providerId="LiveId" clId="{724D8102-347E-4BCB-8E39-76491DC9C424}" dt="2023-08-13T08:47:32.226" v="110" actId="478"/>
          <ac:spMkLst>
            <pc:docMk/>
            <pc:sldMk cId="2701020150" sldId="331"/>
            <ac:spMk id="5" creationId="{4903F150-0FBC-46A3-89E7-850F8083795C}"/>
          </ac:spMkLst>
        </pc:spChg>
        <pc:spChg chg="add del mod">
          <ac:chgData name="蒋 骐泽" userId="a169ac0a55cf8f63" providerId="LiveId" clId="{724D8102-347E-4BCB-8E39-76491DC9C424}" dt="2023-08-13T08:47:31.482" v="109" actId="478"/>
          <ac:spMkLst>
            <pc:docMk/>
            <pc:sldMk cId="2701020150" sldId="331"/>
            <ac:spMk id="6" creationId="{7587B9DA-1E09-4301-B319-6CC2F8FED7D3}"/>
          </ac:spMkLst>
        </pc:spChg>
        <pc:spChg chg="add del mod">
          <ac:chgData name="蒋 骐泽" userId="a169ac0a55cf8f63" providerId="LiveId" clId="{724D8102-347E-4BCB-8E39-76491DC9C424}" dt="2023-08-13T08:47:30.530" v="108" actId="478"/>
          <ac:spMkLst>
            <pc:docMk/>
            <pc:sldMk cId="2701020150" sldId="331"/>
            <ac:spMk id="8" creationId="{DB2D5A3F-2E2F-40FB-91A7-D3EB4F04E330}"/>
          </ac:spMkLst>
        </pc:spChg>
        <pc:spChg chg="add del mod">
          <ac:chgData name="蒋 骐泽" userId="a169ac0a55cf8f63" providerId="LiveId" clId="{724D8102-347E-4BCB-8E39-76491DC9C424}" dt="2023-08-13T08:48:19.755" v="113" actId="478"/>
          <ac:spMkLst>
            <pc:docMk/>
            <pc:sldMk cId="2701020150" sldId="331"/>
            <ac:spMk id="9" creationId="{B3B46D0C-5D02-4250-91F4-BE260C1D868A}"/>
          </ac:spMkLst>
        </pc:spChg>
        <pc:spChg chg="add del mod">
          <ac:chgData name="蒋 骐泽" userId="a169ac0a55cf8f63" providerId="LiveId" clId="{724D8102-347E-4BCB-8E39-76491DC9C424}" dt="2023-08-13T08:47:18.890" v="107" actId="478"/>
          <ac:spMkLst>
            <pc:docMk/>
            <pc:sldMk cId="2701020150" sldId="331"/>
            <ac:spMk id="11" creationId="{E66E8FB9-CD6D-4EFE-9958-A4BC7EA6C637}"/>
          </ac:spMkLst>
        </pc:spChg>
        <pc:spChg chg="add del mod">
          <ac:chgData name="蒋 骐泽" userId="a169ac0a55cf8f63" providerId="LiveId" clId="{724D8102-347E-4BCB-8E39-76491DC9C424}" dt="2023-08-13T08:47:15.875" v="106" actId="478"/>
          <ac:spMkLst>
            <pc:docMk/>
            <pc:sldMk cId="2701020150" sldId="331"/>
            <ac:spMk id="12" creationId="{5A6D8F99-5E26-4995-BA17-8B1697D21CD7}"/>
          </ac:spMkLst>
        </pc:spChg>
        <pc:spChg chg="mod">
          <ac:chgData name="蒋 骐泽" userId="a169ac0a55cf8f63" providerId="LiveId" clId="{724D8102-347E-4BCB-8E39-76491DC9C424}" dt="2023-08-13T08:43:05.547" v="97" actId="20577"/>
          <ac:spMkLst>
            <pc:docMk/>
            <pc:sldMk cId="2701020150" sldId="331"/>
            <ac:spMk id="13" creationId="{00000000-0000-0000-0000-000000000000}"/>
          </ac:spMkLst>
        </pc:spChg>
        <pc:spChg chg="mod">
          <ac:chgData name="蒋 骐泽" userId="a169ac0a55cf8f63" providerId="LiveId" clId="{724D8102-347E-4BCB-8E39-76491DC9C424}" dt="2023-08-13T08:43:08.968" v="98"/>
          <ac:spMkLst>
            <pc:docMk/>
            <pc:sldMk cId="2701020150" sldId="331"/>
            <ac:spMk id="14" creationId="{00000000-0000-0000-0000-000000000000}"/>
          </ac:spMkLst>
        </pc:spChg>
        <pc:spChg chg="mod">
          <ac:chgData name="蒋 骐泽" userId="a169ac0a55cf8f63" providerId="LiveId" clId="{724D8102-347E-4BCB-8E39-76491DC9C424}" dt="2023-08-13T08:45:15.358" v="103" actId="27636"/>
          <ac:spMkLst>
            <pc:docMk/>
            <pc:sldMk cId="2701020150" sldId="331"/>
            <ac:spMk id="16" creationId="{00000000-0000-0000-0000-000000000000}"/>
          </ac:spMkLst>
        </pc:spChg>
        <pc:graphicFrameChg chg="add del mod">
          <ac:chgData name="蒋 骐泽" userId="a169ac0a55cf8f63" providerId="LiveId" clId="{724D8102-347E-4BCB-8E39-76491DC9C424}" dt="2023-08-13T08:48:26.145" v="115" actId="478"/>
          <ac:graphicFrameMkLst>
            <pc:docMk/>
            <pc:sldMk cId="2701020150" sldId="331"/>
            <ac:graphicFrameMk id="2" creationId="{1B4C941E-A029-461C-A2E9-EF0DBDC9FFC8}"/>
          </ac:graphicFrameMkLst>
        </pc:graphicFrameChg>
        <pc:graphicFrameChg chg="add mod modGraphic">
          <ac:chgData name="蒋 骐泽" userId="a169ac0a55cf8f63" providerId="LiveId" clId="{724D8102-347E-4BCB-8E39-76491DC9C424}" dt="2023-08-13T09:02:16.602" v="146" actId="1036"/>
          <ac:graphicFrameMkLst>
            <pc:docMk/>
            <pc:sldMk cId="2701020150" sldId="331"/>
            <ac:graphicFrameMk id="7" creationId="{363202E0-AEB0-4B2C-97D5-379F3F3C866B}"/>
          </ac:graphicFrameMkLst>
        </pc:graphicFrameChg>
        <pc:picChg chg="add del mod">
          <ac:chgData name="蒋 骐泽" userId="a169ac0a55cf8f63" providerId="LiveId" clId="{724D8102-347E-4BCB-8E39-76491DC9C424}" dt="2023-08-13T08:48:27.962" v="116" actId="478"/>
          <ac:picMkLst>
            <pc:docMk/>
            <pc:sldMk cId="2701020150" sldId="331"/>
            <ac:picMk id="10" creationId="{F2E9675A-AA61-42A7-8797-B20B20F60D0E}"/>
          </ac:picMkLst>
        </pc:picChg>
        <pc:picChg chg="add del mod">
          <ac:chgData name="蒋 骐泽" userId="a169ac0a55cf8f63" providerId="LiveId" clId="{724D8102-347E-4BCB-8E39-76491DC9C424}" dt="2023-08-13T08:48:18.764" v="112" actId="478"/>
          <ac:picMkLst>
            <pc:docMk/>
            <pc:sldMk cId="2701020150" sldId="331"/>
            <ac:picMk id="17" creationId="{5DD9E263-543B-4562-BF4D-E7F6B0CF6E89}"/>
          </ac:picMkLst>
        </pc:picChg>
      </pc:sldChg>
      <pc:sldChg chg="addSp delSp mod">
        <pc:chgData name="蒋 骐泽" userId="a169ac0a55cf8f63" providerId="LiveId" clId="{724D8102-347E-4BCB-8E39-76491DC9C424}" dt="2023-08-13T07:54:45.200" v="3" actId="22"/>
        <pc:sldMkLst>
          <pc:docMk/>
          <pc:sldMk cId="1639340678" sldId="405"/>
        </pc:sldMkLst>
        <pc:spChg chg="add del">
          <ac:chgData name="蒋 骐泽" userId="a169ac0a55cf8f63" providerId="LiveId" clId="{724D8102-347E-4BCB-8E39-76491DC9C424}" dt="2023-08-13T07:54:43.236" v="1" actId="22"/>
          <ac:spMkLst>
            <pc:docMk/>
            <pc:sldMk cId="1639340678" sldId="405"/>
            <ac:spMk id="7" creationId="{3BD2A9CF-0EDB-4BFA-950C-A26BAB824027}"/>
          </ac:spMkLst>
        </pc:spChg>
        <pc:spChg chg="add del">
          <ac:chgData name="蒋 骐泽" userId="a169ac0a55cf8f63" providerId="LiveId" clId="{724D8102-347E-4BCB-8E39-76491DC9C424}" dt="2023-08-13T07:54:45.200" v="3" actId="22"/>
          <ac:spMkLst>
            <pc:docMk/>
            <pc:sldMk cId="1639340678" sldId="405"/>
            <ac:spMk id="9" creationId="{4785C57E-128D-434D-8413-77B36F80F6FB}"/>
          </ac:spMkLst>
        </pc:spChg>
      </pc:sldChg>
      <pc:sldChg chg="addSp delSp modSp add mod">
        <pc:chgData name="蒋 骐泽" userId="a169ac0a55cf8f63" providerId="LiveId" clId="{724D8102-347E-4BCB-8E39-76491DC9C424}" dt="2023-08-13T08:16:12.153" v="60" actId="22"/>
        <pc:sldMkLst>
          <pc:docMk/>
          <pc:sldMk cId="2196313679" sldId="444"/>
        </pc:sldMkLst>
        <pc:spChg chg="mod">
          <ac:chgData name="蒋 骐泽" userId="a169ac0a55cf8f63" providerId="LiveId" clId="{724D8102-347E-4BCB-8E39-76491DC9C424}" dt="2023-08-13T07:55:14.855" v="12"/>
          <ac:spMkLst>
            <pc:docMk/>
            <pc:sldMk cId="2196313679" sldId="444"/>
            <ac:spMk id="2" creationId="{00000000-0000-0000-0000-000000000000}"/>
          </ac:spMkLst>
        </pc:spChg>
        <pc:spChg chg="mod">
          <ac:chgData name="蒋 骐泽" userId="a169ac0a55cf8f63" providerId="LiveId" clId="{724D8102-347E-4BCB-8E39-76491DC9C424}" dt="2023-08-13T07:55:09.191" v="11"/>
          <ac:spMkLst>
            <pc:docMk/>
            <pc:sldMk cId="2196313679" sldId="444"/>
            <ac:spMk id="3" creationId="{00000000-0000-0000-0000-000000000000}"/>
          </ac:spMkLst>
        </pc:spChg>
        <pc:spChg chg="mod">
          <ac:chgData name="蒋 骐泽" userId="a169ac0a55cf8f63" providerId="LiveId" clId="{724D8102-347E-4BCB-8E39-76491DC9C424}" dt="2023-08-13T08:15:42.688" v="58" actId="113"/>
          <ac:spMkLst>
            <pc:docMk/>
            <pc:sldMk cId="2196313679" sldId="444"/>
            <ac:spMk id="5" creationId="{00000000-0000-0000-0000-000000000000}"/>
          </ac:spMkLst>
        </pc:spChg>
        <pc:spChg chg="add del">
          <ac:chgData name="蒋 骐泽" userId="a169ac0a55cf8f63" providerId="LiveId" clId="{724D8102-347E-4BCB-8E39-76491DC9C424}" dt="2023-08-13T08:16:12.153" v="60" actId="22"/>
          <ac:spMkLst>
            <pc:docMk/>
            <pc:sldMk cId="2196313679" sldId="444"/>
            <ac:spMk id="7" creationId="{F8CD59E7-356A-4490-BBB7-618F20F1E973}"/>
          </ac:spMkLst>
        </pc:spChg>
      </pc:sldChg>
      <pc:sldChg chg="modSp add mod">
        <pc:chgData name="蒋 骐泽" userId="a169ac0a55cf8f63" providerId="LiveId" clId="{724D8102-347E-4BCB-8E39-76491DC9C424}" dt="2023-08-13T08:40:41.916" v="91"/>
        <pc:sldMkLst>
          <pc:docMk/>
          <pc:sldMk cId="1976749607" sldId="445"/>
        </pc:sldMkLst>
        <pc:spChg chg="mod">
          <ac:chgData name="蒋 骐泽" userId="a169ac0a55cf8f63" providerId="LiveId" clId="{724D8102-347E-4BCB-8E39-76491DC9C424}" dt="2023-08-13T08:17:28.414" v="75"/>
          <ac:spMkLst>
            <pc:docMk/>
            <pc:sldMk cId="1976749607" sldId="445"/>
            <ac:spMk id="2" creationId="{00000000-0000-0000-0000-000000000000}"/>
          </ac:spMkLst>
        </pc:spChg>
        <pc:spChg chg="mod">
          <ac:chgData name="蒋 骐泽" userId="a169ac0a55cf8f63" providerId="LiveId" clId="{724D8102-347E-4BCB-8E39-76491DC9C424}" dt="2023-08-13T08:40:41.916" v="91"/>
          <ac:spMkLst>
            <pc:docMk/>
            <pc:sldMk cId="1976749607" sldId="445"/>
            <ac:spMk id="3" creationId="{00000000-0000-0000-0000-000000000000}"/>
          </ac:spMkLst>
        </pc:spChg>
        <pc:spChg chg="mod">
          <ac:chgData name="蒋 骐泽" userId="a169ac0a55cf8f63" providerId="LiveId" clId="{724D8102-347E-4BCB-8E39-76491DC9C424}" dt="2023-08-13T08:40:29.940" v="90" actId="113"/>
          <ac:spMkLst>
            <pc:docMk/>
            <pc:sldMk cId="1976749607" sldId="445"/>
            <ac:spMk id="5"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E458B59-80DA-43AD-A978-576F4EFD470F}" type="datetimeFigureOut">
              <a:rPr lang="zh-CN" altLang="en-US" smtClean="0"/>
              <a:t>2025/10/14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17FB771-1B9E-43BC-A8C9-6CC297451E9B}" type="slidenum">
              <a:rPr lang="zh-CN" altLang="en-US" smtClean="0"/>
              <a:t>‹#›</a:t>
            </a:fld>
            <a:endParaRPr lang="zh-CN" altLang="en-US"/>
          </a:p>
        </p:txBody>
      </p:sp>
    </p:spTree>
    <p:extLst>
      <p:ext uri="{BB962C8B-B14F-4D97-AF65-F5344CB8AC3E}">
        <p14:creationId xmlns:p14="http://schemas.microsoft.com/office/powerpoint/2010/main" val="21811107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章节页</a:t>
            </a:r>
            <a:endParaRPr lang="en-US" altLang="zh-CN" dirty="0"/>
          </a:p>
        </p:txBody>
      </p:sp>
      <p:sp>
        <p:nvSpPr>
          <p:cNvPr id="4" name="灯片编号占位符 3"/>
          <p:cNvSpPr>
            <a:spLocks noGrp="1"/>
          </p:cNvSpPr>
          <p:nvPr>
            <p:ph type="sldNum" sz="quarter" idx="10"/>
          </p:nvPr>
        </p:nvSpPr>
        <p:spPr/>
        <p:txBody>
          <a:bodyPr/>
          <a:lstStyle/>
          <a:p>
            <a:fld id="{FC8AECDA-B852-4CA6-98F9-FDA299AD4FD3}"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10</a:t>
            </a:r>
            <a:r>
              <a:rPr lang="zh-CN" altLang="en-US" dirty="0"/>
              <a:t>不是最开始，而是划分结束时在第</a:t>
            </a:r>
            <a:r>
              <a:rPr lang="en-US" altLang="zh-CN" dirty="0"/>
              <a:t>5</a:t>
            </a:r>
            <a:r>
              <a:rPr lang="zh-CN" altLang="en-US" dirty="0"/>
              <a:t>个位置！如 </a:t>
            </a:r>
            <a:r>
              <a:rPr lang="en-US" altLang="zh-CN" dirty="0"/>
              <a:t>3 10 1 2 4 6 8 7 9</a:t>
            </a:r>
            <a:endParaRPr lang="zh-CN" altLang="en-US" dirty="0"/>
          </a:p>
        </p:txBody>
      </p:sp>
      <p:sp>
        <p:nvSpPr>
          <p:cNvPr id="4" name="灯片编号占位符 3"/>
          <p:cNvSpPr>
            <a:spLocks noGrp="1"/>
          </p:cNvSpPr>
          <p:nvPr>
            <p:ph type="sldNum" sz="quarter" idx="5"/>
          </p:nvPr>
        </p:nvSpPr>
        <p:spPr/>
        <p:txBody>
          <a:bodyPr/>
          <a:lstStyle/>
          <a:p>
            <a:fld id="{417FB771-1B9E-43BC-A8C9-6CC297451E9B}" type="slidenum">
              <a:rPr lang="zh-CN" altLang="en-US" smtClean="0"/>
              <a:t>81</a:t>
            </a:fld>
            <a:endParaRPr lang="zh-CN" altLang="en-US"/>
          </a:p>
        </p:txBody>
      </p:sp>
    </p:spTree>
    <p:extLst>
      <p:ext uri="{BB962C8B-B14F-4D97-AF65-F5344CB8AC3E}">
        <p14:creationId xmlns:p14="http://schemas.microsoft.com/office/powerpoint/2010/main" val="5247682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17FB771-1B9E-43BC-A8C9-6CC297451E9B}" type="slidenum">
              <a:rPr lang="zh-CN" altLang="en-US" smtClean="0"/>
              <a:t>87</a:t>
            </a:fld>
            <a:endParaRPr lang="zh-CN" altLang="en-US"/>
          </a:p>
        </p:txBody>
      </p:sp>
    </p:spTree>
    <p:extLst>
      <p:ext uri="{BB962C8B-B14F-4D97-AF65-F5344CB8AC3E}">
        <p14:creationId xmlns:p14="http://schemas.microsoft.com/office/powerpoint/2010/main" val="2042314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快速查找放在查找章节里讲解</a:t>
            </a:r>
          </a:p>
        </p:txBody>
      </p:sp>
      <p:sp>
        <p:nvSpPr>
          <p:cNvPr id="4" name="灯片编号占位符 3"/>
          <p:cNvSpPr>
            <a:spLocks noGrp="1"/>
          </p:cNvSpPr>
          <p:nvPr>
            <p:ph type="sldNum" sz="quarter" idx="5"/>
          </p:nvPr>
        </p:nvSpPr>
        <p:spPr/>
        <p:txBody>
          <a:bodyPr/>
          <a:lstStyle/>
          <a:p>
            <a:fld id="{417FB771-1B9E-43BC-A8C9-6CC297451E9B}" type="slidenum">
              <a:rPr lang="zh-CN" altLang="en-US" smtClean="0"/>
              <a:t>97</a:t>
            </a:fld>
            <a:endParaRPr lang="zh-CN" altLang="en-US"/>
          </a:p>
        </p:txBody>
      </p:sp>
    </p:spTree>
    <p:extLst>
      <p:ext uri="{BB962C8B-B14F-4D97-AF65-F5344CB8AC3E}">
        <p14:creationId xmlns:p14="http://schemas.microsoft.com/office/powerpoint/2010/main" val="26997686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每次比较都有一个元素被放入新序列，因此最多次数就是出最后一个元素外，其余元素都是通过比较放入新序列。</a:t>
            </a:r>
          </a:p>
        </p:txBody>
      </p:sp>
      <p:sp>
        <p:nvSpPr>
          <p:cNvPr id="4" name="灯片编号占位符 3"/>
          <p:cNvSpPr>
            <a:spLocks noGrp="1"/>
          </p:cNvSpPr>
          <p:nvPr>
            <p:ph type="sldNum" sz="quarter" idx="5"/>
          </p:nvPr>
        </p:nvSpPr>
        <p:spPr/>
        <p:txBody>
          <a:bodyPr/>
          <a:lstStyle/>
          <a:p>
            <a:fld id="{417FB771-1B9E-43BC-A8C9-6CC297451E9B}" type="slidenum">
              <a:rPr lang="zh-CN" altLang="en-US" smtClean="0"/>
              <a:t>130</a:t>
            </a:fld>
            <a:endParaRPr lang="zh-CN" altLang="en-US"/>
          </a:p>
        </p:txBody>
      </p:sp>
    </p:spTree>
    <p:extLst>
      <p:ext uri="{BB962C8B-B14F-4D97-AF65-F5344CB8AC3E}">
        <p14:creationId xmlns:p14="http://schemas.microsoft.com/office/powerpoint/2010/main" val="40455918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417FB771-1B9E-43BC-A8C9-6CC297451E9B}" type="slidenum">
              <a:rPr lang="zh-CN" altLang="en-US" smtClean="0"/>
              <a:t>136</a:t>
            </a:fld>
            <a:endParaRPr lang="zh-CN" altLang="en-US"/>
          </a:p>
        </p:txBody>
      </p:sp>
    </p:spTree>
    <p:extLst>
      <p:ext uri="{BB962C8B-B14F-4D97-AF65-F5344CB8AC3E}">
        <p14:creationId xmlns:p14="http://schemas.microsoft.com/office/powerpoint/2010/main" val="4602523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如果不考虑时间，不使用额外空间也可以做到顺序表的合并！</a:t>
            </a:r>
          </a:p>
        </p:txBody>
      </p:sp>
      <p:sp>
        <p:nvSpPr>
          <p:cNvPr id="4" name="灯片编号占位符 3"/>
          <p:cNvSpPr>
            <a:spLocks noGrp="1"/>
          </p:cNvSpPr>
          <p:nvPr>
            <p:ph type="sldNum" sz="quarter" idx="5"/>
          </p:nvPr>
        </p:nvSpPr>
        <p:spPr/>
        <p:txBody>
          <a:bodyPr/>
          <a:lstStyle/>
          <a:p>
            <a:fld id="{417FB771-1B9E-43BC-A8C9-6CC297451E9B}" type="slidenum">
              <a:rPr lang="zh-CN" altLang="en-US" smtClean="0"/>
              <a:t>146</a:t>
            </a:fld>
            <a:endParaRPr lang="zh-CN" altLang="en-US"/>
          </a:p>
        </p:txBody>
      </p:sp>
    </p:spTree>
    <p:extLst>
      <p:ext uri="{BB962C8B-B14F-4D97-AF65-F5344CB8AC3E}">
        <p14:creationId xmlns:p14="http://schemas.microsoft.com/office/powerpoint/2010/main" val="3768489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可以从后往前合并，这种情况下，不需要预先移动第一个顺序表中的元素</a:t>
            </a:r>
          </a:p>
        </p:txBody>
      </p:sp>
      <p:sp>
        <p:nvSpPr>
          <p:cNvPr id="4" name="灯片编号占位符 3"/>
          <p:cNvSpPr>
            <a:spLocks noGrp="1"/>
          </p:cNvSpPr>
          <p:nvPr>
            <p:ph type="sldNum" sz="quarter" idx="5"/>
          </p:nvPr>
        </p:nvSpPr>
        <p:spPr/>
        <p:txBody>
          <a:bodyPr/>
          <a:lstStyle/>
          <a:p>
            <a:fld id="{417FB771-1B9E-43BC-A8C9-6CC297451E9B}" type="slidenum">
              <a:rPr lang="zh-CN" altLang="en-US" smtClean="0"/>
              <a:t>150</a:t>
            </a:fld>
            <a:endParaRPr lang="zh-CN" altLang="en-US"/>
          </a:p>
        </p:txBody>
      </p:sp>
    </p:spTree>
    <p:extLst>
      <p:ext uri="{BB962C8B-B14F-4D97-AF65-F5344CB8AC3E}">
        <p14:creationId xmlns:p14="http://schemas.microsoft.com/office/powerpoint/2010/main" val="14485124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最坏情况下的最好，因为是计算下限</a:t>
            </a:r>
          </a:p>
        </p:txBody>
      </p:sp>
      <p:sp>
        <p:nvSpPr>
          <p:cNvPr id="4" name="灯片编号占位符 3"/>
          <p:cNvSpPr>
            <a:spLocks noGrp="1"/>
          </p:cNvSpPr>
          <p:nvPr>
            <p:ph type="sldNum" sz="quarter" idx="5"/>
          </p:nvPr>
        </p:nvSpPr>
        <p:spPr/>
        <p:txBody>
          <a:bodyPr/>
          <a:lstStyle/>
          <a:p>
            <a:fld id="{417FB771-1B9E-43BC-A8C9-6CC297451E9B}" type="slidenum">
              <a:rPr lang="zh-CN" altLang="en-US" smtClean="0"/>
              <a:t>162</a:t>
            </a:fld>
            <a:endParaRPr lang="zh-CN" altLang="en-US"/>
          </a:p>
        </p:txBody>
      </p:sp>
    </p:spTree>
    <p:extLst>
      <p:ext uri="{BB962C8B-B14F-4D97-AF65-F5344CB8AC3E}">
        <p14:creationId xmlns:p14="http://schemas.microsoft.com/office/powerpoint/2010/main" val="608910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FC8AECDA-B852-4CA6-98F9-FDA299AD4FD3}" type="slidenum">
              <a:rPr lang="zh-CN" altLang="en-US" smtClean="0"/>
              <a:t>164</a:t>
            </a:fld>
            <a:endParaRPr lang="zh-CN" altLang="en-US"/>
          </a:p>
        </p:txBody>
      </p:sp>
    </p:spTree>
    <p:extLst>
      <p:ext uri="{BB962C8B-B14F-4D97-AF65-F5344CB8AC3E}">
        <p14:creationId xmlns:p14="http://schemas.microsoft.com/office/powerpoint/2010/main" val="35653958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FC8AECDA-B852-4CA6-98F9-FDA299AD4FD3}" type="slidenum">
              <a:rPr lang="zh-CN" altLang="en-US" smtClean="0"/>
              <a:t>165</a:t>
            </a:fld>
            <a:endParaRPr lang="zh-CN" altLang="en-US"/>
          </a:p>
        </p:txBody>
      </p:sp>
    </p:spTree>
    <p:extLst>
      <p:ext uri="{BB962C8B-B14F-4D97-AF65-F5344CB8AC3E}">
        <p14:creationId xmlns:p14="http://schemas.microsoft.com/office/powerpoint/2010/main" val="12174018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目录</a:t>
            </a:r>
          </a:p>
        </p:txBody>
      </p:sp>
      <p:sp>
        <p:nvSpPr>
          <p:cNvPr id="4" name="灯片编号占位符 3"/>
          <p:cNvSpPr>
            <a:spLocks noGrp="1"/>
          </p:cNvSpPr>
          <p:nvPr>
            <p:ph type="sldNum" sz="quarter" idx="10"/>
          </p:nvPr>
        </p:nvSpPr>
        <p:spPr/>
        <p:txBody>
          <a:bodyPr/>
          <a:lstStyle/>
          <a:p>
            <a:fld id="{FC8AECDA-B852-4CA6-98F9-FDA299AD4FD3}"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FC8AECDA-B852-4CA6-98F9-FDA299AD4FD3}" type="slidenum">
              <a:rPr lang="zh-CN" altLang="en-US" smtClean="0"/>
              <a:t>166</a:t>
            </a:fld>
            <a:endParaRPr lang="zh-CN" altLang="en-US"/>
          </a:p>
        </p:txBody>
      </p:sp>
    </p:spTree>
    <p:extLst>
      <p:ext uri="{BB962C8B-B14F-4D97-AF65-F5344CB8AC3E}">
        <p14:creationId xmlns:p14="http://schemas.microsoft.com/office/powerpoint/2010/main" val="108026543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二分法：</a:t>
            </a:r>
            <a:r>
              <a:rPr kumimoji="1" lang="en-US" altLang="zh-CN" dirty="0"/>
              <a:t>a b d </a:t>
            </a:r>
            <a:r>
              <a:rPr kumimoji="1" lang="zh-CN" altLang="en-US" dirty="0"/>
              <a:t>有序，</a:t>
            </a:r>
            <a:r>
              <a:rPr kumimoji="1" lang="en-US" altLang="zh-CN" dirty="0"/>
              <a:t>a5</a:t>
            </a:r>
            <a:r>
              <a:rPr kumimoji="1" lang="zh-CN" altLang="en-US" dirty="0"/>
              <a:t>只需先和</a:t>
            </a:r>
            <a:r>
              <a:rPr kumimoji="1" lang="en-US" altLang="zh-CN" dirty="0"/>
              <a:t>b</a:t>
            </a:r>
            <a:r>
              <a:rPr kumimoji="1" lang="zh-CN" altLang="en-US" dirty="0"/>
              <a:t>比较，再于</a:t>
            </a:r>
            <a:r>
              <a:rPr kumimoji="1" lang="en-US" altLang="zh-CN" dirty="0"/>
              <a:t>a</a:t>
            </a:r>
            <a:r>
              <a:rPr kumimoji="1" lang="zh-CN" altLang="en-US" dirty="0"/>
              <a:t>或</a:t>
            </a:r>
            <a:r>
              <a:rPr kumimoji="1" lang="en-US" altLang="zh-CN" dirty="0"/>
              <a:t>d</a:t>
            </a:r>
            <a:r>
              <a:rPr kumimoji="1" lang="zh-CN" altLang="en-US" dirty="0"/>
              <a:t>比较一次。同样，</a:t>
            </a:r>
            <a:r>
              <a:rPr kumimoji="1" lang="en-US" altLang="zh-CN" dirty="0"/>
              <a:t>c</a:t>
            </a:r>
            <a:r>
              <a:rPr kumimoji="1" lang="zh-CN" altLang="en-US" dirty="0"/>
              <a:t>已经比</a:t>
            </a:r>
            <a:r>
              <a:rPr kumimoji="1" lang="en-US" altLang="zh-CN" dirty="0"/>
              <a:t>d</a:t>
            </a:r>
            <a:r>
              <a:rPr kumimoji="1" lang="zh-CN" altLang="en-US" dirty="0"/>
              <a:t>小，最坏情况下，只需和 </a:t>
            </a:r>
            <a:r>
              <a:rPr kumimoji="1" lang="en-US" altLang="zh-CN" dirty="0"/>
              <a:t>a b a5</a:t>
            </a:r>
            <a:r>
              <a:rPr kumimoji="1" lang="zh-CN" altLang="en-US" dirty="0"/>
              <a:t>这三个有序序列比较</a:t>
            </a:r>
            <a:r>
              <a:rPr kumimoji="1" lang="en-US" altLang="zh-CN" dirty="0"/>
              <a:t>2</a:t>
            </a:r>
            <a:r>
              <a:rPr kumimoji="1" lang="zh-CN" altLang="en-US" dirty="0"/>
              <a:t>次</a:t>
            </a:r>
          </a:p>
        </p:txBody>
      </p:sp>
      <p:sp>
        <p:nvSpPr>
          <p:cNvPr id="4" name="灯片编号占位符 3"/>
          <p:cNvSpPr>
            <a:spLocks noGrp="1"/>
          </p:cNvSpPr>
          <p:nvPr>
            <p:ph type="sldNum" sz="quarter" idx="5"/>
          </p:nvPr>
        </p:nvSpPr>
        <p:spPr/>
        <p:txBody>
          <a:bodyPr/>
          <a:lstStyle/>
          <a:p>
            <a:fld id="{FC8AECDA-B852-4CA6-98F9-FDA299AD4FD3}" type="slidenum">
              <a:rPr lang="zh-CN" altLang="en-US" smtClean="0"/>
              <a:t>167</a:t>
            </a:fld>
            <a:endParaRPr lang="zh-CN" altLang="en-US"/>
          </a:p>
        </p:txBody>
      </p:sp>
    </p:spTree>
    <p:extLst>
      <p:ext uri="{BB962C8B-B14F-4D97-AF65-F5344CB8AC3E}">
        <p14:creationId xmlns:p14="http://schemas.microsoft.com/office/powerpoint/2010/main" val="16136777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FC8AECDA-B852-4CA6-98F9-FDA299AD4FD3}" type="slidenum">
              <a:rPr lang="zh-CN" altLang="en-US" smtClean="0"/>
              <a:t>169</a:t>
            </a:fld>
            <a:endParaRPr lang="zh-CN" altLang="en-US"/>
          </a:p>
        </p:txBody>
      </p:sp>
    </p:spTree>
    <p:extLst>
      <p:ext uri="{BB962C8B-B14F-4D97-AF65-F5344CB8AC3E}">
        <p14:creationId xmlns:p14="http://schemas.microsoft.com/office/powerpoint/2010/main" val="241455743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FC8AECDA-B852-4CA6-98F9-FDA299AD4FD3}" type="slidenum">
              <a:rPr lang="zh-CN" altLang="en-US" smtClean="0"/>
              <a:t>170</a:t>
            </a:fld>
            <a:endParaRPr lang="zh-CN" altLang="en-US"/>
          </a:p>
        </p:txBody>
      </p:sp>
    </p:spTree>
    <p:extLst>
      <p:ext uri="{BB962C8B-B14F-4D97-AF65-F5344CB8AC3E}">
        <p14:creationId xmlns:p14="http://schemas.microsoft.com/office/powerpoint/2010/main" val="9640588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FC8AECDA-B852-4CA6-98F9-FDA299AD4FD3}" type="slidenum">
              <a:rPr lang="zh-CN" altLang="en-US" smtClean="0"/>
              <a:t>171</a:t>
            </a:fld>
            <a:endParaRPr lang="zh-CN" altLang="en-US"/>
          </a:p>
        </p:txBody>
      </p:sp>
    </p:spTree>
    <p:extLst>
      <p:ext uri="{BB962C8B-B14F-4D97-AF65-F5344CB8AC3E}">
        <p14:creationId xmlns:p14="http://schemas.microsoft.com/office/powerpoint/2010/main" val="100472878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FC8AECDA-B852-4CA6-98F9-FDA299AD4FD3}" type="slidenum">
              <a:rPr lang="zh-CN" altLang="en-US" smtClean="0"/>
              <a:t>172</a:t>
            </a:fld>
            <a:endParaRPr lang="zh-CN" altLang="en-US"/>
          </a:p>
        </p:txBody>
      </p:sp>
    </p:spTree>
    <p:extLst>
      <p:ext uri="{BB962C8B-B14F-4D97-AF65-F5344CB8AC3E}">
        <p14:creationId xmlns:p14="http://schemas.microsoft.com/office/powerpoint/2010/main" val="208323466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FC8AECDA-B852-4CA6-98F9-FDA299AD4FD3}" type="slidenum">
              <a:rPr lang="zh-CN" altLang="en-US" smtClean="0"/>
              <a:t>173</a:t>
            </a:fld>
            <a:endParaRPr lang="zh-CN" altLang="en-US"/>
          </a:p>
        </p:txBody>
      </p:sp>
    </p:spTree>
    <p:extLst>
      <p:ext uri="{BB962C8B-B14F-4D97-AF65-F5344CB8AC3E}">
        <p14:creationId xmlns:p14="http://schemas.microsoft.com/office/powerpoint/2010/main" val="233490403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FC8AECDA-B852-4CA6-98F9-FDA299AD4FD3}" type="slidenum">
              <a:rPr lang="zh-CN" altLang="en-US" smtClean="0"/>
              <a:t>174</a:t>
            </a:fld>
            <a:endParaRPr lang="zh-CN" altLang="en-US"/>
          </a:p>
        </p:txBody>
      </p:sp>
    </p:spTree>
    <p:extLst>
      <p:ext uri="{BB962C8B-B14F-4D97-AF65-F5344CB8AC3E}">
        <p14:creationId xmlns:p14="http://schemas.microsoft.com/office/powerpoint/2010/main" val="164021143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FC8AECDA-B852-4CA6-98F9-FDA299AD4FD3}" type="slidenum">
              <a:rPr lang="zh-CN" altLang="en-US" smtClean="0"/>
              <a:t>175</a:t>
            </a:fld>
            <a:endParaRPr lang="zh-CN" altLang="en-US"/>
          </a:p>
        </p:txBody>
      </p:sp>
    </p:spTree>
    <p:extLst>
      <p:ext uri="{BB962C8B-B14F-4D97-AF65-F5344CB8AC3E}">
        <p14:creationId xmlns:p14="http://schemas.microsoft.com/office/powerpoint/2010/main" val="364466321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FC8AECDA-B852-4CA6-98F9-FDA299AD4FD3}" type="slidenum">
              <a:rPr lang="zh-CN" altLang="en-US" smtClean="0"/>
              <a:t>176</a:t>
            </a:fld>
            <a:endParaRPr lang="zh-CN" altLang="en-US"/>
          </a:p>
        </p:txBody>
      </p:sp>
    </p:spTree>
    <p:extLst>
      <p:ext uri="{BB962C8B-B14F-4D97-AF65-F5344CB8AC3E}">
        <p14:creationId xmlns:p14="http://schemas.microsoft.com/office/powerpoint/2010/main" val="4867800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按照数据本身的特征值进行分配，通常不需要比较！</a:t>
            </a:r>
          </a:p>
        </p:txBody>
      </p:sp>
      <p:sp>
        <p:nvSpPr>
          <p:cNvPr id="4" name="灯片编号占位符 3"/>
          <p:cNvSpPr>
            <a:spLocks noGrp="1"/>
          </p:cNvSpPr>
          <p:nvPr>
            <p:ph type="sldNum" sz="quarter" idx="5"/>
          </p:nvPr>
        </p:nvSpPr>
        <p:spPr/>
        <p:txBody>
          <a:bodyPr/>
          <a:lstStyle/>
          <a:p>
            <a:fld id="{417FB771-1B9E-43BC-A8C9-6CC297451E9B}" type="slidenum">
              <a:rPr lang="zh-CN" altLang="en-US" smtClean="0"/>
              <a:t>5</a:t>
            </a:fld>
            <a:endParaRPr lang="zh-CN" altLang="en-US"/>
          </a:p>
        </p:txBody>
      </p:sp>
    </p:spTree>
    <p:extLst>
      <p:ext uri="{BB962C8B-B14F-4D97-AF65-F5344CB8AC3E}">
        <p14:creationId xmlns:p14="http://schemas.microsoft.com/office/powerpoint/2010/main" val="324869276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FC8AECDA-B852-4CA6-98F9-FDA299AD4FD3}" type="slidenum">
              <a:rPr lang="zh-CN" altLang="en-US" smtClean="0"/>
              <a:t>177</a:t>
            </a:fld>
            <a:endParaRPr lang="zh-CN" altLang="en-US"/>
          </a:p>
        </p:txBody>
      </p:sp>
    </p:spTree>
    <p:extLst>
      <p:ext uri="{BB962C8B-B14F-4D97-AF65-F5344CB8AC3E}">
        <p14:creationId xmlns:p14="http://schemas.microsoft.com/office/powerpoint/2010/main" val="107411165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FC8AECDA-B852-4CA6-98F9-FDA299AD4FD3}" type="slidenum">
              <a:rPr lang="zh-CN" altLang="en-US" smtClean="0"/>
              <a:t>178</a:t>
            </a:fld>
            <a:endParaRPr lang="zh-CN" altLang="en-US"/>
          </a:p>
        </p:txBody>
      </p:sp>
    </p:spTree>
    <p:extLst>
      <p:ext uri="{BB962C8B-B14F-4D97-AF65-F5344CB8AC3E}">
        <p14:creationId xmlns:p14="http://schemas.microsoft.com/office/powerpoint/2010/main" val="104710328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FC8AECDA-B852-4CA6-98F9-FDA299AD4FD3}" type="slidenum">
              <a:rPr lang="zh-CN" altLang="en-US" smtClean="0"/>
              <a:t>179</a:t>
            </a:fld>
            <a:endParaRPr lang="zh-CN" altLang="en-US"/>
          </a:p>
        </p:txBody>
      </p:sp>
    </p:spTree>
    <p:extLst>
      <p:ext uri="{BB962C8B-B14F-4D97-AF65-F5344CB8AC3E}">
        <p14:creationId xmlns:p14="http://schemas.microsoft.com/office/powerpoint/2010/main" val="129740597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FC8AECDA-B852-4CA6-98F9-FDA299AD4FD3}" type="slidenum">
              <a:rPr lang="zh-CN" altLang="en-US" smtClean="0"/>
              <a:t>180</a:t>
            </a:fld>
            <a:endParaRPr lang="zh-CN" altLang="en-US"/>
          </a:p>
        </p:txBody>
      </p:sp>
    </p:spTree>
    <p:extLst>
      <p:ext uri="{BB962C8B-B14F-4D97-AF65-F5344CB8AC3E}">
        <p14:creationId xmlns:p14="http://schemas.microsoft.com/office/powerpoint/2010/main" val="180288792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FC8AECDA-B852-4CA6-98F9-FDA299AD4FD3}" type="slidenum">
              <a:rPr lang="zh-CN" altLang="en-US" smtClean="0"/>
              <a:t>181</a:t>
            </a:fld>
            <a:endParaRPr lang="zh-CN" altLang="en-US"/>
          </a:p>
        </p:txBody>
      </p:sp>
    </p:spTree>
    <p:extLst>
      <p:ext uri="{BB962C8B-B14F-4D97-AF65-F5344CB8AC3E}">
        <p14:creationId xmlns:p14="http://schemas.microsoft.com/office/powerpoint/2010/main" val="131925388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FC8AECDA-B852-4CA6-98F9-FDA299AD4FD3}" type="slidenum">
              <a:rPr lang="zh-CN" altLang="en-US" smtClean="0"/>
              <a:t>182</a:t>
            </a:fld>
            <a:endParaRPr lang="zh-CN" altLang="en-US"/>
          </a:p>
        </p:txBody>
      </p:sp>
    </p:spTree>
    <p:extLst>
      <p:ext uri="{BB962C8B-B14F-4D97-AF65-F5344CB8AC3E}">
        <p14:creationId xmlns:p14="http://schemas.microsoft.com/office/powerpoint/2010/main" val="123446059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FC8AECDA-B852-4CA6-98F9-FDA299AD4FD3}" type="slidenum">
              <a:rPr lang="zh-CN" altLang="en-US" smtClean="0"/>
              <a:t>183</a:t>
            </a:fld>
            <a:endParaRPr lang="zh-CN" altLang="en-US"/>
          </a:p>
        </p:txBody>
      </p:sp>
    </p:spTree>
    <p:extLst>
      <p:ext uri="{BB962C8B-B14F-4D97-AF65-F5344CB8AC3E}">
        <p14:creationId xmlns:p14="http://schemas.microsoft.com/office/powerpoint/2010/main" val="312081967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FC8AECDA-B852-4CA6-98F9-FDA299AD4FD3}" type="slidenum">
              <a:rPr lang="zh-CN" altLang="en-US" smtClean="0"/>
              <a:t>184</a:t>
            </a:fld>
            <a:endParaRPr lang="zh-CN" altLang="en-US"/>
          </a:p>
        </p:txBody>
      </p:sp>
    </p:spTree>
    <p:extLst>
      <p:ext uri="{BB962C8B-B14F-4D97-AF65-F5344CB8AC3E}">
        <p14:creationId xmlns:p14="http://schemas.microsoft.com/office/powerpoint/2010/main" val="267276514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FC8AECDA-B852-4CA6-98F9-FDA299AD4FD3}" type="slidenum">
              <a:rPr lang="zh-CN" altLang="en-US" smtClean="0"/>
              <a:t>185</a:t>
            </a:fld>
            <a:endParaRPr lang="zh-CN" altLang="en-US"/>
          </a:p>
        </p:txBody>
      </p:sp>
    </p:spTree>
    <p:extLst>
      <p:ext uri="{BB962C8B-B14F-4D97-AF65-F5344CB8AC3E}">
        <p14:creationId xmlns:p14="http://schemas.microsoft.com/office/powerpoint/2010/main" val="137890075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FC8AECDA-B852-4CA6-98F9-FDA299AD4FD3}" type="slidenum">
              <a:rPr lang="zh-CN" altLang="en-US" smtClean="0"/>
              <a:t>186</a:t>
            </a:fld>
            <a:endParaRPr lang="zh-CN" altLang="en-US"/>
          </a:p>
        </p:txBody>
      </p:sp>
    </p:spTree>
    <p:extLst>
      <p:ext uri="{BB962C8B-B14F-4D97-AF65-F5344CB8AC3E}">
        <p14:creationId xmlns:p14="http://schemas.microsoft.com/office/powerpoint/2010/main" val="23142781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417FB771-1B9E-43BC-A8C9-6CC297451E9B}" type="slidenum">
              <a:rPr lang="zh-CN" altLang="en-US" smtClean="0"/>
              <a:t>12</a:t>
            </a:fld>
            <a:endParaRPr lang="zh-CN" altLang="en-US"/>
          </a:p>
        </p:txBody>
      </p:sp>
    </p:spTree>
    <p:extLst>
      <p:ext uri="{BB962C8B-B14F-4D97-AF65-F5344CB8AC3E}">
        <p14:creationId xmlns:p14="http://schemas.microsoft.com/office/powerpoint/2010/main" val="224600029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FC8AECDA-B852-4CA6-98F9-FDA299AD4FD3}" type="slidenum">
              <a:rPr lang="zh-CN" altLang="en-US" smtClean="0"/>
              <a:t>187</a:t>
            </a:fld>
            <a:endParaRPr lang="zh-CN" altLang="en-US"/>
          </a:p>
        </p:txBody>
      </p:sp>
    </p:spTree>
    <p:extLst>
      <p:ext uri="{BB962C8B-B14F-4D97-AF65-F5344CB8AC3E}">
        <p14:creationId xmlns:p14="http://schemas.microsoft.com/office/powerpoint/2010/main" val="317964979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FC8AECDA-B852-4CA6-98F9-FDA299AD4FD3}" type="slidenum">
              <a:rPr lang="zh-CN" altLang="en-US" smtClean="0"/>
              <a:t>188</a:t>
            </a:fld>
            <a:endParaRPr lang="zh-CN" altLang="en-US"/>
          </a:p>
        </p:txBody>
      </p:sp>
    </p:spTree>
    <p:extLst>
      <p:ext uri="{BB962C8B-B14F-4D97-AF65-F5344CB8AC3E}">
        <p14:creationId xmlns:p14="http://schemas.microsoft.com/office/powerpoint/2010/main" val="405897242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FC8AECDA-B852-4CA6-98F9-FDA299AD4FD3}" type="slidenum">
              <a:rPr lang="zh-CN" altLang="en-US" smtClean="0"/>
              <a:t>189</a:t>
            </a:fld>
            <a:endParaRPr lang="zh-CN" altLang="en-US"/>
          </a:p>
        </p:txBody>
      </p:sp>
    </p:spTree>
    <p:extLst>
      <p:ext uri="{BB962C8B-B14F-4D97-AF65-F5344CB8AC3E}">
        <p14:creationId xmlns:p14="http://schemas.microsoft.com/office/powerpoint/2010/main" val="299071693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FC8AECDA-B852-4CA6-98F9-FDA299AD4FD3}" type="slidenum">
              <a:rPr lang="zh-CN" altLang="en-US" smtClean="0"/>
              <a:t>190</a:t>
            </a:fld>
            <a:endParaRPr lang="zh-CN" altLang="en-US"/>
          </a:p>
        </p:txBody>
      </p:sp>
    </p:spTree>
    <p:extLst>
      <p:ext uri="{BB962C8B-B14F-4D97-AF65-F5344CB8AC3E}">
        <p14:creationId xmlns:p14="http://schemas.microsoft.com/office/powerpoint/2010/main" val="356921389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FC8AECDA-B852-4CA6-98F9-FDA299AD4FD3}" type="slidenum">
              <a:rPr lang="zh-CN" altLang="en-US" smtClean="0"/>
              <a:t>191</a:t>
            </a:fld>
            <a:endParaRPr lang="zh-CN" altLang="en-US"/>
          </a:p>
        </p:txBody>
      </p:sp>
    </p:spTree>
    <p:extLst>
      <p:ext uri="{BB962C8B-B14F-4D97-AF65-F5344CB8AC3E}">
        <p14:creationId xmlns:p14="http://schemas.microsoft.com/office/powerpoint/2010/main" val="368303133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FC8AECDA-B852-4CA6-98F9-FDA299AD4FD3}" type="slidenum">
              <a:rPr lang="zh-CN" altLang="en-US" smtClean="0"/>
              <a:t>192</a:t>
            </a:fld>
            <a:endParaRPr lang="zh-CN" altLang="en-US"/>
          </a:p>
        </p:txBody>
      </p:sp>
    </p:spTree>
    <p:extLst>
      <p:ext uri="{BB962C8B-B14F-4D97-AF65-F5344CB8AC3E}">
        <p14:creationId xmlns:p14="http://schemas.microsoft.com/office/powerpoint/2010/main" val="63991810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FC8AECDA-B852-4CA6-98F9-FDA299AD4FD3}" type="slidenum">
              <a:rPr lang="zh-CN" altLang="en-US" smtClean="0"/>
              <a:t>193</a:t>
            </a:fld>
            <a:endParaRPr lang="zh-CN" altLang="en-US"/>
          </a:p>
        </p:txBody>
      </p:sp>
    </p:spTree>
    <p:extLst>
      <p:ext uri="{BB962C8B-B14F-4D97-AF65-F5344CB8AC3E}">
        <p14:creationId xmlns:p14="http://schemas.microsoft.com/office/powerpoint/2010/main" val="122147561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FC8AECDA-B852-4CA6-98F9-FDA299AD4FD3}" type="slidenum">
              <a:rPr lang="zh-CN" altLang="en-US" smtClean="0"/>
              <a:t>194</a:t>
            </a:fld>
            <a:endParaRPr lang="zh-CN" altLang="en-US"/>
          </a:p>
        </p:txBody>
      </p:sp>
    </p:spTree>
    <p:extLst>
      <p:ext uri="{BB962C8B-B14F-4D97-AF65-F5344CB8AC3E}">
        <p14:creationId xmlns:p14="http://schemas.microsoft.com/office/powerpoint/2010/main" val="226788267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FC8AECDA-B852-4CA6-98F9-FDA299AD4FD3}" type="slidenum">
              <a:rPr lang="zh-CN" altLang="en-US" smtClean="0"/>
              <a:t>195</a:t>
            </a:fld>
            <a:endParaRPr lang="zh-CN" altLang="en-US"/>
          </a:p>
        </p:txBody>
      </p:sp>
    </p:spTree>
    <p:extLst>
      <p:ext uri="{BB962C8B-B14F-4D97-AF65-F5344CB8AC3E}">
        <p14:creationId xmlns:p14="http://schemas.microsoft.com/office/powerpoint/2010/main" val="244916044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FC8AECDA-B852-4CA6-98F9-FDA299AD4FD3}" type="slidenum">
              <a:rPr lang="zh-CN" altLang="en-US" smtClean="0"/>
              <a:t>196</a:t>
            </a:fld>
            <a:endParaRPr lang="zh-CN" altLang="en-US"/>
          </a:p>
        </p:txBody>
      </p:sp>
    </p:spTree>
    <p:extLst>
      <p:ext uri="{BB962C8B-B14F-4D97-AF65-F5344CB8AC3E}">
        <p14:creationId xmlns:p14="http://schemas.microsoft.com/office/powerpoint/2010/main" val="36846211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417FB771-1B9E-43BC-A8C9-6CC297451E9B}" type="slidenum">
              <a:rPr lang="zh-CN" altLang="en-US" smtClean="0"/>
              <a:t>13</a:t>
            </a:fld>
            <a:endParaRPr lang="zh-CN" altLang="en-US"/>
          </a:p>
        </p:txBody>
      </p:sp>
    </p:spTree>
    <p:extLst>
      <p:ext uri="{BB962C8B-B14F-4D97-AF65-F5344CB8AC3E}">
        <p14:creationId xmlns:p14="http://schemas.microsoft.com/office/powerpoint/2010/main" val="61239426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固定子段的长度，从大到小穷举子段！</a:t>
            </a:r>
          </a:p>
        </p:txBody>
      </p:sp>
      <p:sp>
        <p:nvSpPr>
          <p:cNvPr id="4" name="灯片编号占位符 3"/>
          <p:cNvSpPr>
            <a:spLocks noGrp="1"/>
          </p:cNvSpPr>
          <p:nvPr>
            <p:ph type="sldNum" sz="quarter" idx="5"/>
          </p:nvPr>
        </p:nvSpPr>
        <p:spPr/>
        <p:txBody>
          <a:bodyPr/>
          <a:lstStyle/>
          <a:p>
            <a:fld id="{FC8AECDA-B852-4CA6-98F9-FDA299AD4FD3}" type="slidenum">
              <a:rPr lang="zh-CN" altLang="en-US" smtClean="0"/>
              <a:t>197</a:t>
            </a:fld>
            <a:endParaRPr lang="zh-CN" altLang="en-US"/>
          </a:p>
        </p:txBody>
      </p:sp>
    </p:spTree>
    <p:extLst>
      <p:ext uri="{BB962C8B-B14F-4D97-AF65-F5344CB8AC3E}">
        <p14:creationId xmlns:p14="http://schemas.microsoft.com/office/powerpoint/2010/main" val="383798194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最前面放</a:t>
            </a:r>
            <a:r>
              <a:rPr kumimoji="1" lang="en-US" altLang="zh-CN" dirty="0"/>
              <a:t>0</a:t>
            </a:r>
            <a:r>
              <a:rPr kumimoji="1" lang="zh-CN" altLang="en-US" dirty="0"/>
              <a:t>的意义是什么？对应前缀和为</a:t>
            </a:r>
            <a:r>
              <a:rPr kumimoji="1" lang="en-US" altLang="zh-CN" dirty="0"/>
              <a:t>0</a:t>
            </a:r>
            <a:r>
              <a:rPr kumimoji="1" lang="zh-CN" altLang="en-US" dirty="0"/>
              <a:t>的情况</a:t>
            </a:r>
          </a:p>
        </p:txBody>
      </p:sp>
      <p:sp>
        <p:nvSpPr>
          <p:cNvPr id="4" name="灯片编号占位符 3"/>
          <p:cNvSpPr>
            <a:spLocks noGrp="1"/>
          </p:cNvSpPr>
          <p:nvPr>
            <p:ph type="sldNum" sz="quarter" idx="5"/>
          </p:nvPr>
        </p:nvSpPr>
        <p:spPr/>
        <p:txBody>
          <a:bodyPr/>
          <a:lstStyle/>
          <a:p>
            <a:fld id="{FC8AECDA-B852-4CA6-98F9-FDA299AD4FD3}" type="slidenum">
              <a:rPr lang="zh-CN" altLang="en-US" smtClean="0"/>
              <a:t>198</a:t>
            </a:fld>
            <a:endParaRPr lang="zh-CN" altLang="en-US"/>
          </a:p>
        </p:txBody>
      </p:sp>
    </p:spTree>
    <p:extLst>
      <p:ext uri="{BB962C8B-B14F-4D97-AF65-F5344CB8AC3E}">
        <p14:creationId xmlns:p14="http://schemas.microsoft.com/office/powerpoint/2010/main" val="214384609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FC8AECDA-B852-4CA6-98F9-FDA299AD4FD3}" type="slidenum">
              <a:rPr lang="zh-CN" altLang="en-US" smtClean="0"/>
              <a:t>199</a:t>
            </a:fld>
            <a:endParaRPr lang="zh-CN" altLang="en-US"/>
          </a:p>
        </p:txBody>
      </p:sp>
    </p:spTree>
    <p:extLst>
      <p:ext uri="{BB962C8B-B14F-4D97-AF65-F5344CB8AC3E}">
        <p14:creationId xmlns:p14="http://schemas.microsoft.com/office/powerpoint/2010/main" val="19329815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FC8AECDA-B852-4CA6-98F9-FDA299AD4FD3}" type="slidenum">
              <a:rPr lang="zh-CN" altLang="en-US" smtClean="0"/>
              <a:t>200</a:t>
            </a:fld>
            <a:endParaRPr lang="zh-CN" altLang="en-US"/>
          </a:p>
        </p:txBody>
      </p:sp>
    </p:spTree>
    <p:extLst>
      <p:ext uri="{BB962C8B-B14F-4D97-AF65-F5344CB8AC3E}">
        <p14:creationId xmlns:p14="http://schemas.microsoft.com/office/powerpoint/2010/main" val="35668716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FC8AECDA-B852-4CA6-98F9-FDA299AD4FD3}" type="slidenum">
              <a:rPr lang="zh-CN" altLang="en-US" smtClean="0"/>
              <a:t>201</a:t>
            </a:fld>
            <a:endParaRPr lang="zh-CN" altLang="en-US"/>
          </a:p>
        </p:txBody>
      </p:sp>
    </p:spTree>
    <p:extLst>
      <p:ext uri="{BB962C8B-B14F-4D97-AF65-F5344CB8AC3E}">
        <p14:creationId xmlns:p14="http://schemas.microsoft.com/office/powerpoint/2010/main" val="179197580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FC8AECDA-B852-4CA6-98F9-FDA299AD4FD3}" type="slidenum">
              <a:rPr lang="zh-CN" altLang="en-US" smtClean="0"/>
              <a:t>202</a:t>
            </a:fld>
            <a:endParaRPr lang="zh-CN" altLang="en-US"/>
          </a:p>
        </p:txBody>
      </p:sp>
    </p:spTree>
    <p:extLst>
      <p:ext uri="{BB962C8B-B14F-4D97-AF65-F5344CB8AC3E}">
        <p14:creationId xmlns:p14="http://schemas.microsoft.com/office/powerpoint/2010/main" val="297672289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FC8AECDA-B852-4CA6-98F9-FDA299AD4FD3}" type="slidenum">
              <a:rPr lang="zh-CN" altLang="en-US" smtClean="0"/>
              <a:t>203</a:t>
            </a:fld>
            <a:endParaRPr lang="zh-CN" altLang="en-US"/>
          </a:p>
        </p:txBody>
      </p:sp>
    </p:spTree>
    <p:extLst>
      <p:ext uri="{BB962C8B-B14F-4D97-AF65-F5344CB8AC3E}">
        <p14:creationId xmlns:p14="http://schemas.microsoft.com/office/powerpoint/2010/main" val="80208844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FC8AECDA-B852-4CA6-98F9-FDA299AD4FD3}" type="slidenum">
              <a:rPr lang="zh-CN" altLang="en-US" smtClean="0"/>
              <a:t>204</a:t>
            </a:fld>
            <a:endParaRPr lang="zh-CN" altLang="en-US"/>
          </a:p>
        </p:txBody>
      </p:sp>
    </p:spTree>
    <p:extLst>
      <p:ext uri="{BB962C8B-B14F-4D97-AF65-F5344CB8AC3E}">
        <p14:creationId xmlns:p14="http://schemas.microsoft.com/office/powerpoint/2010/main" val="16697188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FC8AECDA-B852-4CA6-98F9-FDA299AD4FD3}" type="slidenum">
              <a:rPr lang="zh-CN" altLang="en-US" smtClean="0"/>
              <a:t>205</a:t>
            </a:fld>
            <a:endParaRPr lang="zh-CN" altLang="en-US"/>
          </a:p>
        </p:txBody>
      </p:sp>
    </p:spTree>
    <p:extLst>
      <p:ext uri="{BB962C8B-B14F-4D97-AF65-F5344CB8AC3E}">
        <p14:creationId xmlns:p14="http://schemas.microsoft.com/office/powerpoint/2010/main" val="85209351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FC8AECDA-B852-4CA6-98F9-FDA299AD4FD3}" type="slidenum">
              <a:rPr lang="zh-CN" altLang="en-US" smtClean="0"/>
              <a:t>206</a:t>
            </a:fld>
            <a:endParaRPr lang="zh-CN" altLang="en-US"/>
          </a:p>
        </p:txBody>
      </p:sp>
    </p:spTree>
    <p:extLst>
      <p:ext uri="{BB962C8B-B14F-4D97-AF65-F5344CB8AC3E}">
        <p14:creationId xmlns:p14="http://schemas.microsoft.com/office/powerpoint/2010/main" val="33722910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通过</a:t>
            </a:r>
            <a:r>
              <a:rPr lang="en-US" altLang="zh-CN" dirty="0"/>
              <a:t>1</a:t>
            </a:r>
            <a:r>
              <a:rPr lang="zh-CN" altLang="en-US" dirty="0"/>
              <a:t>次交换，能够同时去掉多个逆序对，是快速排序、归并排序等算法效率高的主要原因之一！</a:t>
            </a:r>
          </a:p>
        </p:txBody>
      </p:sp>
      <p:sp>
        <p:nvSpPr>
          <p:cNvPr id="4" name="灯片编号占位符 3"/>
          <p:cNvSpPr>
            <a:spLocks noGrp="1"/>
          </p:cNvSpPr>
          <p:nvPr>
            <p:ph type="sldNum" sz="quarter" idx="5"/>
          </p:nvPr>
        </p:nvSpPr>
        <p:spPr/>
        <p:txBody>
          <a:bodyPr/>
          <a:lstStyle/>
          <a:p>
            <a:fld id="{417FB771-1B9E-43BC-A8C9-6CC297451E9B}" type="slidenum">
              <a:rPr lang="zh-CN" altLang="en-US" smtClean="0"/>
              <a:t>55</a:t>
            </a:fld>
            <a:endParaRPr lang="zh-CN" altLang="en-US"/>
          </a:p>
        </p:txBody>
      </p:sp>
    </p:spTree>
    <p:extLst>
      <p:ext uri="{BB962C8B-B14F-4D97-AF65-F5344CB8AC3E}">
        <p14:creationId xmlns:p14="http://schemas.microsoft.com/office/powerpoint/2010/main" val="45495859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FC8AECDA-B852-4CA6-98F9-FDA299AD4FD3}" type="slidenum">
              <a:rPr lang="zh-CN" altLang="en-US" smtClean="0"/>
              <a:t>207</a:t>
            </a:fld>
            <a:endParaRPr lang="zh-CN" altLang="en-US"/>
          </a:p>
        </p:txBody>
      </p:sp>
    </p:spTree>
    <p:extLst>
      <p:ext uri="{BB962C8B-B14F-4D97-AF65-F5344CB8AC3E}">
        <p14:creationId xmlns:p14="http://schemas.microsoft.com/office/powerpoint/2010/main" val="23994637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FC8AECDA-B852-4CA6-98F9-FDA299AD4FD3}" type="slidenum">
              <a:rPr lang="zh-CN" altLang="en-US" smtClean="0"/>
              <a:t>208</a:t>
            </a:fld>
            <a:endParaRPr lang="zh-CN" altLang="en-US"/>
          </a:p>
        </p:txBody>
      </p:sp>
    </p:spTree>
    <p:extLst>
      <p:ext uri="{BB962C8B-B14F-4D97-AF65-F5344CB8AC3E}">
        <p14:creationId xmlns:p14="http://schemas.microsoft.com/office/powerpoint/2010/main" val="25610700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FC8AECDA-B852-4CA6-98F9-FDA299AD4FD3}" type="slidenum">
              <a:rPr lang="zh-CN" altLang="en-US" smtClean="0"/>
              <a:t>209</a:t>
            </a:fld>
            <a:endParaRPr lang="zh-CN" altLang="en-US"/>
          </a:p>
        </p:txBody>
      </p:sp>
    </p:spTree>
    <p:extLst>
      <p:ext uri="{BB962C8B-B14F-4D97-AF65-F5344CB8AC3E}">
        <p14:creationId xmlns:p14="http://schemas.microsoft.com/office/powerpoint/2010/main" val="74492600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FC8AECDA-B852-4CA6-98F9-FDA299AD4FD3}" type="slidenum">
              <a:rPr lang="zh-CN" altLang="en-US" smtClean="0"/>
              <a:t>210</a:t>
            </a:fld>
            <a:endParaRPr lang="zh-CN" altLang="en-US"/>
          </a:p>
        </p:txBody>
      </p:sp>
    </p:spTree>
    <p:extLst>
      <p:ext uri="{BB962C8B-B14F-4D97-AF65-F5344CB8AC3E}">
        <p14:creationId xmlns:p14="http://schemas.microsoft.com/office/powerpoint/2010/main" val="71973292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FC8AECDA-B852-4CA6-98F9-FDA299AD4FD3}" type="slidenum">
              <a:rPr lang="zh-CN" altLang="en-US" smtClean="0"/>
              <a:t>211</a:t>
            </a:fld>
            <a:endParaRPr lang="zh-CN" altLang="en-US"/>
          </a:p>
        </p:txBody>
      </p:sp>
    </p:spTree>
    <p:extLst>
      <p:ext uri="{BB962C8B-B14F-4D97-AF65-F5344CB8AC3E}">
        <p14:creationId xmlns:p14="http://schemas.microsoft.com/office/powerpoint/2010/main" val="180712729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保证高位相同</a:t>
            </a:r>
            <a:r>
              <a:rPr kumimoji="1" lang="zh-CN" altLang="en-US"/>
              <a:t>时，低位</a:t>
            </a:r>
            <a:r>
              <a:rPr kumimoji="1" lang="zh-CN" altLang="en-US" dirty="0"/>
              <a:t>排</a:t>
            </a:r>
            <a:r>
              <a:rPr kumimoji="1" lang="zh-CN" altLang="en-US"/>
              <a:t>的次序不变！</a:t>
            </a:r>
            <a:endParaRPr kumimoji="1" lang="zh-CN" altLang="en-US" dirty="0"/>
          </a:p>
        </p:txBody>
      </p:sp>
      <p:sp>
        <p:nvSpPr>
          <p:cNvPr id="4" name="灯片编号占位符 3"/>
          <p:cNvSpPr>
            <a:spLocks noGrp="1"/>
          </p:cNvSpPr>
          <p:nvPr>
            <p:ph type="sldNum" sz="quarter" idx="5"/>
          </p:nvPr>
        </p:nvSpPr>
        <p:spPr/>
        <p:txBody>
          <a:bodyPr/>
          <a:lstStyle/>
          <a:p>
            <a:fld id="{FC8AECDA-B852-4CA6-98F9-FDA299AD4FD3}" type="slidenum">
              <a:rPr lang="zh-CN" altLang="en-US" smtClean="0"/>
              <a:t>212</a:t>
            </a:fld>
            <a:endParaRPr lang="zh-CN" altLang="en-US"/>
          </a:p>
        </p:txBody>
      </p:sp>
    </p:spTree>
    <p:extLst>
      <p:ext uri="{BB962C8B-B14F-4D97-AF65-F5344CB8AC3E}">
        <p14:creationId xmlns:p14="http://schemas.microsoft.com/office/powerpoint/2010/main" val="338421435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FC8AECDA-B852-4CA6-98F9-FDA299AD4FD3}" type="slidenum">
              <a:rPr lang="zh-CN" altLang="en-US" smtClean="0"/>
              <a:t>213</a:t>
            </a:fld>
            <a:endParaRPr lang="zh-CN" altLang="en-US"/>
          </a:p>
        </p:txBody>
      </p:sp>
    </p:spTree>
    <p:extLst>
      <p:ext uri="{BB962C8B-B14F-4D97-AF65-F5344CB8AC3E}">
        <p14:creationId xmlns:p14="http://schemas.microsoft.com/office/powerpoint/2010/main" val="38860624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MSD</a:t>
            </a:r>
            <a:r>
              <a:rPr kumimoji="1" lang="zh-CN" altLang="en-US" dirty="0"/>
              <a:t>和快速排序的区别？两者都有划分的过程</a:t>
            </a:r>
          </a:p>
        </p:txBody>
      </p:sp>
      <p:sp>
        <p:nvSpPr>
          <p:cNvPr id="4" name="灯片编号占位符 3"/>
          <p:cNvSpPr>
            <a:spLocks noGrp="1"/>
          </p:cNvSpPr>
          <p:nvPr>
            <p:ph type="sldNum" sz="quarter" idx="5"/>
          </p:nvPr>
        </p:nvSpPr>
        <p:spPr/>
        <p:txBody>
          <a:bodyPr/>
          <a:lstStyle/>
          <a:p>
            <a:fld id="{FC8AECDA-B852-4CA6-98F9-FDA299AD4FD3}" type="slidenum">
              <a:rPr lang="zh-CN" altLang="en-US" smtClean="0"/>
              <a:t>214</a:t>
            </a:fld>
            <a:endParaRPr lang="zh-CN" altLang="en-US"/>
          </a:p>
        </p:txBody>
      </p:sp>
    </p:spTree>
    <p:extLst>
      <p:ext uri="{BB962C8B-B14F-4D97-AF65-F5344CB8AC3E}">
        <p14:creationId xmlns:p14="http://schemas.microsoft.com/office/powerpoint/2010/main" val="127722800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FC8AECDA-B852-4CA6-98F9-FDA299AD4FD3}" type="slidenum">
              <a:rPr lang="zh-CN" altLang="en-US" smtClean="0"/>
              <a:t>222</a:t>
            </a:fld>
            <a:endParaRPr lang="zh-CN" altLang="en-US"/>
          </a:p>
        </p:txBody>
      </p:sp>
    </p:spTree>
    <p:extLst>
      <p:ext uri="{BB962C8B-B14F-4D97-AF65-F5344CB8AC3E}">
        <p14:creationId xmlns:p14="http://schemas.microsoft.com/office/powerpoint/2010/main" val="260492859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FC8AECDA-B852-4CA6-98F9-FDA299AD4FD3}" type="slidenum">
              <a:rPr lang="zh-CN" altLang="en-US" smtClean="0"/>
              <a:t>223</a:t>
            </a:fld>
            <a:endParaRPr lang="zh-CN" altLang="en-US"/>
          </a:p>
        </p:txBody>
      </p:sp>
    </p:spTree>
    <p:extLst>
      <p:ext uri="{BB962C8B-B14F-4D97-AF65-F5344CB8AC3E}">
        <p14:creationId xmlns:p14="http://schemas.microsoft.com/office/powerpoint/2010/main" val="22628501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417FB771-1B9E-43BC-A8C9-6CC297451E9B}" type="slidenum">
              <a:rPr lang="zh-CN" altLang="en-US" smtClean="0"/>
              <a:t>63</a:t>
            </a:fld>
            <a:endParaRPr lang="zh-CN" altLang="en-US"/>
          </a:p>
        </p:txBody>
      </p:sp>
    </p:spTree>
    <p:extLst>
      <p:ext uri="{BB962C8B-B14F-4D97-AF65-F5344CB8AC3E}">
        <p14:creationId xmlns:p14="http://schemas.microsoft.com/office/powerpoint/2010/main" val="4817759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FC8AECDA-B852-4CA6-98F9-FDA299AD4FD3}" type="slidenum">
              <a:rPr lang="zh-CN" altLang="en-US" smtClean="0"/>
              <a:t>224</a:t>
            </a:fld>
            <a:endParaRPr lang="zh-CN" altLang="en-US"/>
          </a:p>
        </p:txBody>
      </p:sp>
    </p:spTree>
    <p:extLst>
      <p:ext uri="{BB962C8B-B14F-4D97-AF65-F5344CB8AC3E}">
        <p14:creationId xmlns:p14="http://schemas.microsoft.com/office/powerpoint/2010/main" val="258672511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FC8AECDA-B852-4CA6-98F9-FDA299AD4FD3}" type="slidenum">
              <a:rPr lang="zh-CN" altLang="en-US" smtClean="0"/>
              <a:t>225</a:t>
            </a:fld>
            <a:endParaRPr lang="zh-CN" altLang="en-US"/>
          </a:p>
        </p:txBody>
      </p:sp>
    </p:spTree>
    <p:extLst>
      <p:ext uri="{BB962C8B-B14F-4D97-AF65-F5344CB8AC3E}">
        <p14:creationId xmlns:p14="http://schemas.microsoft.com/office/powerpoint/2010/main" val="188571341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FC8AECDA-B852-4CA6-98F9-FDA299AD4FD3}" type="slidenum">
              <a:rPr lang="zh-CN" altLang="en-US" smtClean="0"/>
              <a:t>226</a:t>
            </a:fld>
            <a:endParaRPr lang="zh-CN" altLang="en-US"/>
          </a:p>
        </p:txBody>
      </p:sp>
    </p:spTree>
    <p:extLst>
      <p:ext uri="{BB962C8B-B14F-4D97-AF65-F5344CB8AC3E}">
        <p14:creationId xmlns:p14="http://schemas.microsoft.com/office/powerpoint/2010/main" val="174743934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FC8AECDA-B852-4CA6-98F9-FDA299AD4FD3}" type="slidenum">
              <a:rPr lang="zh-CN" altLang="en-US" smtClean="0"/>
              <a:t>227</a:t>
            </a:fld>
            <a:endParaRPr lang="zh-CN" altLang="en-US"/>
          </a:p>
        </p:txBody>
      </p:sp>
    </p:spTree>
    <p:extLst>
      <p:ext uri="{BB962C8B-B14F-4D97-AF65-F5344CB8AC3E}">
        <p14:creationId xmlns:p14="http://schemas.microsoft.com/office/powerpoint/2010/main" val="79097922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FC8AECDA-B852-4CA6-98F9-FDA299AD4FD3}" type="slidenum">
              <a:rPr lang="zh-CN" altLang="en-US" smtClean="0"/>
              <a:t>228</a:t>
            </a:fld>
            <a:endParaRPr lang="zh-CN" altLang="en-US"/>
          </a:p>
        </p:txBody>
      </p:sp>
    </p:spTree>
    <p:extLst>
      <p:ext uri="{BB962C8B-B14F-4D97-AF65-F5344CB8AC3E}">
        <p14:creationId xmlns:p14="http://schemas.microsoft.com/office/powerpoint/2010/main" val="199366755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结语</a:t>
            </a:r>
            <a:endParaRPr lang="en-US" altLang="zh-CN" dirty="0"/>
          </a:p>
        </p:txBody>
      </p:sp>
      <p:sp>
        <p:nvSpPr>
          <p:cNvPr id="4" name="灯片编号占位符 3"/>
          <p:cNvSpPr>
            <a:spLocks noGrp="1"/>
          </p:cNvSpPr>
          <p:nvPr>
            <p:ph type="sldNum" sz="quarter" idx="10"/>
          </p:nvPr>
        </p:nvSpPr>
        <p:spPr/>
        <p:txBody>
          <a:bodyPr/>
          <a:lstStyle/>
          <a:p>
            <a:fld id="{FC8AECDA-B852-4CA6-98F9-FDA299AD4FD3}" type="slidenum">
              <a:rPr lang="zh-CN" altLang="en-US" smtClean="0"/>
              <a:t>231</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容易想到的一个算法，就是优先把序列中的最小值往前移，但从上面的例子中可以看出，这种算法有误！</a:t>
            </a:r>
          </a:p>
        </p:txBody>
      </p:sp>
      <p:sp>
        <p:nvSpPr>
          <p:cNvPr id="4" name="灯片编号占位符 3"/>
          <p:cNvSpPr>
            <a:spLocks noGrp="1"/>
          </p:cNvSpPr>
          <p:nvPr>
            <p:ph type="sldNum" sz="quarter" idx="5"/>
          </p:nvPr>
        </p:nvSpPr>
        <p:spPr/>
        <p:txBody>
          <a:bodyPr/>
          <a:lstStyle/>
          <a:p>
            <a:fld id="{417FB771-1B9E-43BC-A8C9-6CC297451E9B}" type="slidenum">
              <a:rPr lang="zh-CN" altLang="en-US" smtClean="0"/>
              <a:t>64</a:t>
            </a:fld>
            <a:endParaRPr lang="zh-CN" altLang="en-US"/>
          </a:p>
        </p:txBody>
      </p:sp>
    </p:spTree>
    <p:extLst>
      <p:ext uri="{BB962C8B-B14F-4D97-AF65-F5344CB8AC3E}">
        <p14:creationId xmlns:p14="http://schemas.microsoft.com/office/powerpoint/2010/main" val="35159683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影响最大的应该是插入排序，其它两种算法基本上保持不变，而插入排序每次需要先找到新插入的数据（结点），然后执行插入操作。</a:t>
            </a:r>
          </a:p>
        </p:txBody>
      </p:sp>
      <p:sp>
        <p:nvSpPr>
          <p:cNvPr id="4" name="灯片编号占位符 3"/>
          <p:cNvSpPr>
            <a:spLocks noGrp="1"/>
          </p:cNvSpPr>
          <p:nvPr>
            <p:ph type="sldNum" sz="quarter" idx="5"/>
          </p:nvPr>
        </p:nvSpPr>
        <p:spPr/>
        <p:txBody>
          <a:bodyPr/>
          <a:lstStyle/>
          <a:p>
            <a:fld id="{417FB771-1B9E-43BC-A8C9-6CC297451E9B}" type="slidenum">
              <a:rPr lang="zh-CN" altLang="en-US" smtClean="0"/>
              <a:t>66</a:t>
            </a:fld>
            <a:endParaRPr lang="zh-CN" altLang="en-US"/>
          </a:p>
        </p:txBody>
      </p:sp>
    </p:spTree>
    <p:extLst>
      <p:ext uri="{BB962C8B-B14F-4D97-AF65-F5344CB8AC3E}">
        <p14:creationId xmlns:p14="http://schemas.microsoft.com/office/powerpoint/2010/main" val="361574361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自定义版式">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838200" y="564948"/>
            <a:ext cx="10515600" cy="518958"/>
          </a:xfrm>
          <a:prstGeom prst="rect">
            <a:avLst/>
          </a:prstGeom>
        </p:spPr>
        <p:txBody>
          <a:bodyPr>
            <a:normAutofit/>
          </a:bodyPr>
          <a:lstStyle>
            <a:lvl1pPr algn="ctr">
              <a:defRPr sz="2600" b="1">
                <a:latin typeface="华文中宋" panose="02010600040101010101" pitchFamily="2" charset="-122"/>
                <a:ea typeface="华文中宋" panose="02010600040101010101" pitchFamily="2" charset="-122"/>
              </a:defRPr>
            </a:lvl1pPr>
          </a:lstStyle>
          <a:p>
            <a:r>
              <a:rPr lang="zh-CN" altLang="en-US" dirty="0"/>
              <a:t>单击此处编辑一级标题样式</a:t>
            </a:r>
          </a:p>
        </p:txBody>
      </p:sp>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89530" y="6483551"/>
            <a:ext cx="1612940" cy="239914"/>
          </a:xfrm>
          <a:prstGeom prst="rect">
            <a:avLst/>
          </a:prstGeom>
        </p:spPr>
      </p:pic>
      <p:cxnSp>
        <p:nvCxnSpPr>
          <p:cNvPr id="4" name="直接连接符 3"/>
          <p:cNvCxnSpPr/>
          <p:nvPr/>
        </p:nvCxnSpPr>
        <p:spPr>
          <a:xfrm flipH="1">
            <a:off x="333915" y="6603508"/>
            <a:ext cx="4674965" cy="0"/>
          </a:xfrm>
          <a:prstGeom prst="line">
            <a:avLst/>
          </a:prstGeom>
          <a:ln>
            <a:solidFill>
              <a:srgbClr val="00ABA5"/>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flipH="1">
            <a:off x="7181755" y="6603508"/>
            <a:ext cx="4674965" cy="0"/>
          </a:xfrm>
          <a:prstGeom prst="line">
            <a:avLst/>
          </a:prstGeom>
          <a:ln>
            <a:solidFill>
              <a:srgbClr val="00ABA5"/>
            </a:solidFill>
          </a:ln>
        </p:spPr>
        <p:style>
          <a:lnRef idx="1">
            <a:schemeClr val="accent1"/>
          </a:lnRef>
          <a:fillRef idx="0">
            <a:schemeClr val="accent1"/>
          </a:fillRef>
          <a:effectRef idx="0">
            <a:schemeClr val="accent1"/>
          </a:effectRef>
          <a:fontRef idx="minor">
            <a:schemeClr val="tx1"/>
          </a:fontRef>
        </p:style>
      </p:cxnSp>
      <p:grpSp>
        <p:nvGrpSpPr>
          <p:cNvPr id="10" name="组合 9"/>
          <p:cNvGrpSpPr/>
          <p:nvPr/>
        </p:nvGrpSpPr>
        <p:grpSpPr>
          <a:xfrm>
            <a:off x="333915" y="84221"/>
            <a:ext cx="531773" cy="420912"/>
            <a:chOff x="218722" y="105704"/>
            <a:chExt cx="573744" cy="454133"/>
          </a:xfrm>
        </p:grpSpPr>
        <p:grpSp>
          <p:nvGrpSpPr>
            <p:cNvPr id="11" name="组合 10"/>
            <p:cNvGrpSpPr/>
            <p:nvPr/>
          </p:nvGrpSpPr>
          <p:grpSpPr>
            <a:xfrm>
              <a:off x="218722" y="105704"/>
              <a:ext cx="490325" cy="454133"/>
              <a:chOff x="6175344" y="342254"/>
              <a:chExt cx="7803037" cy="7227071"/>
            </a:xfrm>
          </p:grpSpPr>
          <p:sp>
            <p:nvSpPr>
              <p:cNvPr id="13" name="六边形 12"/>
              <p:cNvSpPr/>
              <p:nvPr/>
            </p:nvSpPr>
            <p:spPr>
              <a:xfrm rot="5400000">
                <a:off x="5847446" y="670152"/>
                <a:ext cx="7227071" cy="6571275"/>
              </a:xfrm>
              <a:prstGeom prst="hexagon">
                <a:avLst>
                  <a:gd name="adj" fmla="val 30493"/>
                  <a:gd name="vf" fmla="val 115470"/>
                </a:avLst>
              </a:prstGeom>
              <a:gradFill>
                <a:gsLst>
                  <a:gs pos="87000">
                    <a:srgbClr val="00ABA5"/>
                  </a:gs>
                  <a:gs pos="57000">
                    <a:srgbClr val="007684"/>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平行四边形 13"/>
              <p:cNvSpPr/>
              <p:nvPr/>
            </p:nvSpPr>
            <p:spPr>
              <a:xfrm rot="19714174">
                <a:off x="8249707" y="3214634"/>
                <a:ext cx="5728674" cy="3087560"/>
              </a:xfrm>
              <a:prstGeom prst="parallelogram">
                <a:avLst>
                  <a:gd name="adj" fmla="val 61032"/>
                </a:avLst>
              </a:prstGeom>
              <a:solidFill>
                <a:srgbClr val="00AB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 name="平行四边形 11"/>
            <p:cNvSpPr/>
            <p:nvPr/>
          </p:nvSpPr>
          <p:spPr>
            <a:xfrm rot="19714174">
              <a:off x="432489" y="310360"/>
              <a:ext cx="359977" cy="194015"/>
            </a:xfrm>
            <a:prstGeom prst="parallelogram">
              <a:avLst>
                <a:gd name="adj" fmla="val 6103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副标题 2"/>
          <p:cNvSpPr>
            <a:spLocks noGrp="1"/>
          </p:cNvSpPr>
          <p:nvPr>
            <p:ph type="subTitle" idx="1" hasCustomPrompt="1"/>
          </p:nvPr>
        </p:nvSpPr>
        <p:spPr>
          <a:xfrm>
            <a:off x="584225" y="271204"/>
            <a:ext cx="4864359" cy="327421"/>
          </a:xfrm>
          <a:prstGeom prst="rect">
            <a:avLst/>
          </a:prstGeom>
        </p:spPr>
        <p:txBody>
          <a:bodyPr>
            <a:normAutofit/>
          </a:bodyPr>
          <a:lstStyle>
            <a:lvl1pPr marL="0" indent="0" algn="l">
              <a:buNone/>
              <a:defRPr sz="1200">
                <a:latin typeface="微软雅黑" panose="020B0503020204020204" pitchFamily="34" charset="-122"/>
                <a:ea typeface="微软雅黑" panose="020B0503020204020204"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单击此处编辑小节名</a:t>
            </a:r>
          </a:p>
        </p:txBody>
      </p:sp>
      <p:sp>
        <p:nvSpPr>
          <p:cNvPr id="20" name="文本占位符 2"/>
          <p:cNvSpPr>
            <a:spLocks noGrp="1"/>
          </p:cNvSpPr>
          <p:nvPr>
            <p:ph type="body" idx="10" hasCustomPrompt="1"/>
          </p:nvPr>
        </p:nvSpPr>
        <p:spPr>
          <a:xfrm>
            <a:off x="6798353" y="200366"/>
            <a:ext cx="5157787" cy="323806"/>
          </a:xfrm>
        </p:spPr>
        <p:txBody>
          <a:bodyPr anchor="b">
            <a:normAutofit/>
          </a:bodyPr>
          <a:lstStyle>
            <a:lvl1pPr marL="0" indent="0" algn="r">
              <a:lnSpc>
                <a:spcPct val="100000"/>
              </a:lnSpc>
              <a:buNone/>
              <a:defRPr sz="1200" b="0">
                <a:solidFill>
                  <a:schemeClr val="bg1">
                    <a:lumMod val="65000"/>
                  </a:schemeClr>
                </a:solidFill>
                <a:latin typeface="微软雅黑" panose="020B0503020204020204" pitchFamily="34" charset="-122"/>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数据结构</a:t>
            </a:r>
          </a:p>
        </p:txBody>
      </p:sp>
      <p:sp>
        <p:nvSpPr>
          <p:cNvPr id="21" name="内容占位符 2"/>
          <p:cNvSpPr>
            <a:spLocks noGrp="1"/>
          </p:cNvSpPr>
          <p:nvPr>
            <p:ph idx="11" hasCustomPrompt="1"/>
          </p:nvPr>
        </p:nvSpPr>
        <p:spPr>
          <a:xfrm>
            <a:off x="584225" y="1276350"/>
            <a:ext cx="11055325" cy="5057775"/>
          </a:xfrm>
        </p:spPr>
        <p:txBody>
          <a:bodyPr>
            <a:normAutofit/>
          </a:bodyPr>
          <a:lstStyle>
            <a:lvl1pPr marL="0" indent="0">
              <a:buFontTx/>
              <a:buNone/>
              <a:defRPr sz="2000">
                <a:latin typeface="微软雅黑" panose="020B0503020204020204" pitchFamily="34" charset="-122"/>
                <a:ea typeface="微软雅黑" panose="020B0503020204020204" pitchFamily="34" charset="-122"/>
              </a:defRPr>
            </a:lvl1pPr>
            <a:lvl2pPr marL="457200" indent="0">
              <a:buFontTx/>
              <a:buNone/>
              <a:defRPr sz="2800"/>
            </a:lvl2pPr>
            <a:lvl3pPr marL="914400" indent="0">
              <a:buFontTx/>
              <a:buNone/>
              <a:defRPr sz="2400"/>
            </a:lvl3pPr>
            <a:lvl4pPr marL="1371600" indent="0">
              <a:buFontTx/>
              <a:buNone/>
              <a:defRPr sz="2000"/>
            </a:lvl4pPr>
            <a:lvl5pPr marL="1828800" indent="0">
              <a:buFontTx/>
              <a:buNone/>
              <a:defRPr sz="2000"/>
            </a:lvl5pPr>
            <a:lvl6pPr>
              <a:defRPr sz="2000"/>
            </a:lvl6pPr>
            <a:lvl7pPr>
              <a:defRPr sz="2000"/>
            </a:lvl7pPr>
            <a:lvl8pPr>
              <a:defRPr sz="2000"/>
            </a:lvl8pPr>
            <a:lvl9pPr>
              <a:defRPr sz="2000"/>
            </a:lvl9pPr>
          </a:lstStyle>
          <a:p>
            <a:pPr lvl="0"/>
            <a:r>
              <a:rPr lang="zh-CN" altLang="en-US" dirty="0"/>
              <a:t>单击此处编辑正文</a:t>
            </a:r>
          </a:p>
        </p:txBody>
      </p:sp>
    </p:spTree>
    <p:extLst>
      <p:ext uri="{BB962C8B-B14F-4D97-AF65-F5344CB8AC3E}">
        <p14:creationId xmlns:p14="http://schemas.microsoft.com/office/powerpoint/2010/main" val="11887695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自定义版式（深色）">
    <p:spTree>
      <p:nvGrpSpPr>
        <p:cNvPr id="1" name=""/>
        <p:cNvGrpSpPr/>
        <p:nvPr/>
      </p:nvGrpSpPr>
      <p:grpSpPr>
        <a:xfrm>
          <a:off x="0" y="0"/>
          <a:ext cx="0" cy="0"/>
          <a:chOff x="0" y="0"/>
          <a:chExt cx="0" cy="0"/>
        </a:xfrm>
      </p:grpSpPr>
      <p:sp>
        <p:nvSpPr>
          <p:cNvPr id="15" name="矩形: 圆角 6"/>
          <p:cNvSpPr/>
          <p:nvPr/>
        </p:nvSpPr>
        <p:spPr>
          <a:xfrm>
            <a:off x="0" y="0"/>
            <a:ext cx="12192000" cy="6857999"/>
          </a:xfrm>
          <a:prstGeom prst="roundRect">
            <a:avLst>
              <a:gd name="adj" fmla="val 0"/>
            </a:avLst>
          </a:prstGeom>
          <a:gradFill>
            <a:gsLst>
              <a:gs pos="22000">
                <a:srgbClr val="016773"/>
              </a:gs>
              <a:gs pos="100000">
                <a:srgbClr val="00ABA5"/>
              </a:gs>
            </a:gsLst>
            <a:lin ang="30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 name="标题 1"/>
          <p:cNvSpPr>
            <a:spLocks noGrp="1"/>
          </p:cNvSpPr>
          <p:nvPr>
            <p:ph type="title" hasCustomPrompt="1"/>
          </p:nvPr>
        </p:nvSpPr>
        <p:spPr>
          <a:xfrm>
            <a:off x="838200" y="564948"/>
            <a:ext cx="10515600" cy="518958"/>
          </a:xfrm>
          <a:prstGeom prst="rect">
            <a:avLst/>
          </a:prstGeom>
        </p:spPr>
        <p:txBody>
          <a:bodyPr>
            <a:normAutofit/>
          </a:bodyPr>
          <a:lstStyle>
            <a:lvl1pPr algn="ctr">
              <a:defRPr sz="2600" b="1">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defRPr>
            </a:lvl1pPr>
          </a:lstStyle>
          <a:p>
            <a:r>
              <a:rPr lang="zh-CN" altLang="en-US" dirty="0"/>
              <a:t>单击此处编辑一级标题样式</a:t>
            </a:r>
          </a:p>
        </p:txBody>
      </p:sp>
      <p:cxnSp>
        <p:nvCxnSpPr>
          <p:cNvPr id="4" name="直接连接符 3"/>
          <p:cNvCxnSpPr/>
          <p:nvPr/>
        </p:nvCxnSpPr>
        <p:spPr>
          <a:xfrm flipH="1">
            <a:off x="333915" y="6603508"/>
            <a:ext cx="4674965" cy="0"/>
          </a:xfrm>
          <a:prstGeom prst="line">
            <a:avLst/>
          </a:prstGeom>
          <a:ln>
            <a:solidFill>
              <a:srgbClr val="7DC2C9"/>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flipH="1">
            <a:off x="7181755" y="6603508"/>
            <a:ext cx="4674965" cy="0"/>
          </a:xfrm>
          <a:prstGeom prst="line">
            <a:avLst/>
          </a:prstGeom>
          <a:ln>
            <a:solidFill>
              <a:srgbClr val="7DC2C9"/>
            </a:solidFill>
          </a:ln>
        </p:spPr>
        <p:style>
          <a:lnRef idx="1">
            <a:schemeClr val="accent1"/>
          </a:lnRef>
          <a:fillRef idx="0">
            <a:schemeClr val="accent1"/>
          </a:fillRef>
          <a:effectRef idx="0">
            <a:schemeClr val="accent1"/>
          </a:effectRef>
          <a:fontRef idx="minor">
            <a:schemeClr val="tx1"/>
          </a:fontRef>
        </p:style>
      </p:cxnSp>
      <p:grpSp>
        <p:nvGrpSpPr>
          <p:cNvPr id="10" name="组合 9"/>
          <p:cNvGrpSpPr/>
          <p:nvPr/>
        </p:nvGrpSpPr>
        <p:grpSpPr>
          <a:xfrm>
            <a:off x="333915" y="84221"/>
            <a:ext cx="531773" cy="420912"/>
            <a:chOff x="218722" y="105704"/>
            <a:chExt cx="573744" cy="454133"/>
          </a:xfrm>
        </p:grpSpPr>
        <p:grpSp>
          <p:nvGrpSpPr>
            <p:cNvPr id="11" name="组合 10"/>
            <p:cNvGrpSpPr/>
            <p:nvPr/>
          </p:nvGrpSpPr>
          <p:grpSpPr>
            <a:xfrm>
              <a:off x="218722" y="105704"/>
              <a:ext cx="490325" cy="454133"/>
              <a:chOff x="6175344" y="342254"/>
              <a:chExt cx="7803037" cy="7227071"/>
            </a:xfrm>
          </p:grpSpPr>
          <p:sp>
            <p:nvSpPr>
              <p:cNvPr id="13" name="六边形 12"/>
              <p:cNvSpPr/>
              <p:nvPr/>
            </p:nvSpPr>
            <p:spPr>
              <a:xfrm rot="5400000">
                <a:off x="5847446" y="670152"/>
                <a:ext cx="7227071" cy="6571275"/>
              </a:xfrm>
              <a:prstGeom prst="hexagon">
                <a:avLst>
                  <a:gd name="adj" fmla="val 30493"/>
                  <a:gd name="vf" fmla="val 115470"/>
                </a:avLst>
              </a:prstGeom>
              <a:gradFill>
                <a:gsLst>
                  <a:gs pos="87000">
                    <a:srgbClr val="00ABA5"/>
                  </a:gs>
                  <a:gs pos="10000">
                    <a:srgbClr val="007684"/>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平行四边形 13"/>
              <p:cNvSpPr/>
              <p:nvPr/>
            </p:nvSpPr>
            <p:spPr>
              <a:xfrm rot="19714174">
                <a:off x="8249707" y="3214634"/>
                <a:ext cx="5728674" cy="3087560"/>
              </a:xfrm>
              <a:prstGeom prst="parallelogram">
                <a:avLst>
                  <a:gd name="adj" fmla="val 61032"/>
                </a:avLst>
              </a:prstGeom>
              <a:solidFill>
                <a:srgbClr val="7DC2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 name="平行四边形 11"/>
            <p:cNvSpPr/>
            <p:nvPr/>
          </p:nvSpPr>
          <p:spPr>
            <a:xfrm rot="19714174">
              <a:off x="432489" y="310360"/>
              <a:ext cx="359977" cy="194015"/>
            </a:xfrm>
            <a:prstGeom prst="parallelogram">
              <a:avLst>
                <a:gd name="adj" fmla="val 61032"/>
              </a:avLst>
            </a:prstGeom>
            <a:solidFill>
              <a:srgbClr val="C1E2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副标题 2"/>
          <p:cNvSpPr>
            <a:spLocks noGrp="1"/>
          </p:cNvSpPr>
          <p:nvPr>
            <p:ph type="subTitle" idx="1" hasCustomPrompt="1"/>
          </p:nvPr>
        </p:nvSpPr>
        <p:spPr>
          <a:xfrm>
            <a:off x="784250" y="271204"/>
            <a:ext cx="4864359" cy="327421"/>
          </a:xfrm>
          <a:prstGeom prst="rect">
            <a:avLst/>
          </a:prstGeom>
        </p:spPr>
        <p:txBody>
          <a:bodyPr>
            <a:normAutofit/>
          </a:bodyPr>
          <a:lstStyle>
            <a:lvl1pPr marL="0" indent="0" algn="l">
              <a:buNone/>
              <a:defRPr sz="1200">
                <a:solidFill>
                  <a:srgbClr val="C1E2E5"/>
                </a:solidFill>
                <a:latin typeface="微软雅黑" panose="020B0503020204020204" pitchFamily="34" charset="-122"/>
                <a:ea typeface="微软雅黑" panose="020B0503020204020204"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单击此处编辑小节名</a:t>
            </a:r>
          </a:p>
        </p:txBody>
      </p:sp>
      <p:sp>
        <p:nvSpPr>
          <p:cNvPr id="20" name="文本占位符 2"/>
          <p:cNvSpPr>
            <a:spLocks noGrp="1"/>
          </p:cNvSpPr>
          <p:nvPr>
            <p:ph type="body" idx="10" hasCustomPrompt="1"/>
          </p:nvPr>
        </p:nvSpPr>
        <p:spPr>
          <a:xfrm>
            <a:off x="6798353" y="200366"/>
            <a:ext cx="5157787" cy="323806"/>
          </a:xfrm>
        </p:spPr>
        <p:txBody>
          <a:bodyPr anchor="b">
            <a:normAutofit/>
          </a:bodyPr>
          <a:lstStyle>
            <a:lvl1pPr marL="0" indent="0" algn="r">
              <a:lnSpc>
                <a:spcPct val="100000"/>
              </a:lnSpc>
              <a:buNone/>
              <a:defRPr sz="1200" b="0">
                <a:solidFill>
                  <a:srgbClr val="C1E2E5"/>
                </a:solidFill>
                <a:latin typeface="微软雅黑" panose="020B0503020204020204" pitchFamily="34" charset="-122"/>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数据结构</a:t>
            </a:r>
          </a:p>
        </p:txBody>
      </p:sp>
      <p:sp>
        <p:nvSpPr>
          <p:cNvPr id="21" name="内容占位符 2"/>
          <p:cNvSpPr>
            <a:spLocks noGrp="1"/>
          </p:cNvSpPr>
          <p:nvPr>
            <p:ph idx="11" hasCustomPrompt="1"/>
          </p:nvPr>
        </p:nvSpPr>
        <p:spPr>
          <a:xfrm>
            <a:off x="584225" y="1276350"/>
            <a:ext cx="11055325" cy="5057775"/>
          </a:xfrm>
        </p:spPr>
        <p:txBody>
          <a:bodyPr>
            <a:normAutofit/>
          </a:bodyPr>
          <a:lstStyle>
            <a:lvl1pPr marL="0" indent="0">
              <a:buFontTx/>
              <a:buNone/>
              <a:defRPr sz="200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1pPr>
            <a:lvl2pPr marL="457200" indent="0">
              <a:buFontTx/>
              <a:buNone/>
              <a:defRPr sz="2800"/>
            </a:lvl2pPr>
            <a:lvl3pPr marL="914400" indent="0">
              <a:buFontTx/>
              <a:buNone/>
              <a:defRPr sz="2400"/>
            </a:lvl3pPr>
            <a:lvl4pPr marL="1371600" indent="0">
              <a:buFontTx/>
              <a:buNone/>
              <a:defRPr sz="2000"/>
            </a:lvl4pPr>
            <a:lvl5pPr marL="1828800" indent="0">
              <a:buFontTx/>
              <a:buNone/>
              <a:defRPr sz="2000"/>
            </a:lvl5pPr>
            <a:lvl6pPr>
              <a:defRPr sz="2000"/>
            </a:lvl6pPr>
            <a:lvl7pPr>
              <a:defRPr sz="2000"/>
            </a:lvl7pPr>
            <a:lvl8pPr>
              <a:defRPr sz="2000"/>
            </a:lvl8pPr>
            <a:lvl9pPr>
              <a:defRPr sz="2000"/>
            </a:lvl9pPr>
          </a:lstStyle>
          <a:p>
            <a:pPr lvl="0"/>
            <a:r>
              <a:rPr lang="zh-CN" altLang="en-US" dirty="0"/>
              <a:t>单击此处编辑正文</a:t>
            </a:r>
          </a:p>
        </p:txBody>
      </p:sp>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72109" y="6483552"/>
            <a:ext cx="1647783" cy="245096"/>
          </a:xfrm>
          <a:prstGeom prst="rect">
            <a:avLst/>
          </a:prstGeom>
        </p:spPr>
      </p:pic>
    </p:spTree>
    <p:extLst>
      <p:ext uri="{BB962C8B-B14F-4D97-AF65-F5344CB8AC3E}">
        <p14:creationId xmlns:p14="http://schemas.microsoft.com/office/powerpoint/2010/main" val="39250760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4884046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结语">
    <p:spTree>
      <p:nvGrpSpPr>
        <p:cNvPr id="1" name=""/>
        <p:cNvGrpSpPr/>
        <p:nvPr/>
      </p:nvGrpSpPr>
      <p:grpSpPr>
        <a:xfrm>
          <a:off x="0" y="0"/>
          <a:ext cx="0" cy="0"/>
          <a:chOff x="0" y="0"/>
          <a:chExt cx="0" cy="0"/>
        </a:xfrm>
      </p:grpSpPr>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89530" y="6483551"/>
            <a:ext cx="1612940" cy="239914"/>
          </a:xfrm>
          <a:prstGeom prst="rect">
            <a:avLst/>
          </a:prstGeom>
        </p:spPr>
      </p:pic>
      <p:cxnSp>
        <p:nvCxnSpPr>
          <p:cNvPr id="3" name="直接连接符 2"/>
          <p:cNvCxnSpPr/>
          <p:nvPr/>
        </p:nvCxnSpPr>
        <p:spPr>
          <a:xfrm flipH="1">
            <a:off x="333915" y="6603508"/>
            <a:ext cx="4674965" cy="0"/>
          </a:xfrm>
          <a:prstGeom prst="line">
            <a:avLst/>
          </a:prstGeom>
          <a:ln>
            <a:solidFill>
              <a:srgbClr val="00ABA5"/>
            </a:solidFill>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flipH="1">
            <a:off x="7181755" y="6603508"/>
            <a:ext cx="4674965" cy="0"/>
          </a:xfrm>
          <a:prstGeom prst="line">
            <a:avLst/>
          </a:prstGeom>
          <a:ln>
            <a:solidFill>
              <a:srgbClr val="00ABA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545830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一">
    <p:bg>
      <p:bgPr>
        <a:solidFill>
          <a:schemeClr val="bg1"/>
        </a:solidFill>
        <a:effectLst/>
      </p:bgPr>
    </p:bg>
    <p:spTree>
      <p:nvGrpSpPr>
        <p:cNvPr id="1" name=""/>
        <p:cNvGrpSpPr/>
        <p:nvPr/>
      </p:nvGrpSpPr>
      <p:grpSpPr>
        <a:xfrm>
          <a:off x="0" y="0"/>
          <a:ext cx="0" cy="0"/>
          <a:chOff x="0" y="0"/>
          <a:chExt cx="0" cy="0"/>
        </a:xfrm>
      </p:grpSpPr>
      <p:sp>
        <p:nvSpPr>
          <p:cNvPr id="7" name="文本框 6"/>
          <p:cNvSpPr txBox="1"/>
          <p:nvPr/>
        </p:nvSpPr>
        <p:spPr>
          <a:xfrm>
            <a:off x="8754004" y="255456"/>
            <a:ext cx="3216924" cy="276999"/>
          </a:xfrm>
          <a:prstGeom prst="rect">
            <a:avLst/>
          </a:prstGeom>
          <a:noFill/>
        </p:spPr>
        <p:txBody>
          <a:bodyPr wrap="square" rtlCol="0">
            <a:spAutoFit/>
          </a:bodyPr>
          <a:lstStyle/>
          <a:p>
            <a:pPr algn="r"/>
            <a:r>
              <a:rPr lang="zh-CN" altLang="en-US" sz="1200" spc="120" dirty="0">
                <a:solidFill>
                  <a:schemeClr val="bg1">
                    <a:lumMod val="65000"/>
                  </a:schemeClr>
                </a:solidFill>
                <a:latin typeface="微软雅黑" panose="020B0503020204020204" pitchFamily="34" charset="-122"/>
                <a:ea typeface="微软雅黑" panose="020B0503020204020204" pitchFamily="34" charset="-122"/>
              </a:rPr>
              <a:t>数据结构</a:t>
            </a:r>
            <a:endParaRPr lang="zh-CN" altLang="zh-CN" sz="1200" spc="120" dirty="0">
              <a:solidFill>
                <a:schemeClr val="bg1">
                  <a:lumMod val="65000"/>
                </a:schemeClr>
              </a:solidFill>
              <a:latin typeface="微软雅黑" panose="020B0503020204020204" pitchFamily="34" charset="-122"/>
              <a:ea typeface="微软雅黑" panose="020B0503020204020204" pitchFamily="34" charset="-122"/>
            </a:endParaRPr>
          </a:p>
        </p:txBody>
      </p:sp>
      <p:grpSp>
        <p:nvGrpSpPr>
          <p:cNvPr id="9" name="组合 8"/>
          <p:cNvGrpSpPr/>
          <p:nvPr/>
        </p:nvGrpSpPr>
        <p:grpSpPr>
          <a:xfrm>
            <a:off x="333915" y="84221"/>
            <a:ext cx="531773" cy="420912"/>
            <a:chOff x="218722" y="105704"/>
            <a:chExt cx="573744" cy="454133"/>
          </a:xfrm>
        </p:grpSpPr>
        <p:grpSp>
          <p:nvGrpSpPr>
            <p:cNvPr id="3" name="组合 2"/>
            <p:cNvGrpSpPr/>
            <p:nvPr/>
          </p:nvGrpSpPr>
          <p:grpSpPr>
            <a:xfrm>
              <a:off x="218722" y="105704"/>
              <a:ext cx="490325" cy="454133"/>
              <a:chOff x="6175344" y="342254"/>
              <a:chExt cx="7803037" cy="7227071"/>
            </a:xfrm>
          </p:grpSpPr>
          <p:sp>
            <p:nvSpPr>
              <p:cNvPr id="4" name="六边形 3"/>
              <p:cNvSpPr/>
              <p:nvPr/>
            </p:nvSpPr>
            <p:spPr>
              <a:xfrm rot="5400000">
                <a:off x="5847446" y="670152"/>
                <a:ext cx="7227071" cy="6571275"/>
              </a:xfrm>
              <a:prstGeom prst="hexagon">
                <a:avLst>
                  <a:gd name="adj" fmla="val 30493"/>
                  <a:gd name="vf" fmla="val 115470"/>
                </a:avLst>
              </a:prstGeom>
              <a:gradFill>
                <a:gsLst>
                  <a:gs pos="87000">
                    <a:srgbClr val="00ABA5"/>
                  </a:gs>
                  <a:gs pos="57000">
                    <a:srgbClr val="007684"/>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平行四边形 4"/>
              <p:cNvSpPr/>
              <p:nvPr/>
            </p:nvSpPr>
            <p:spPr>
              <a:xfrm rot="19714174">
                <a:off x="8249707" y="3214634"/>
                <a:ext cx="5728674" cy="3087560"/>
              </a:xfrm>
              <a:prstGeom prst="parallelogram">
                <a:avLst>
                  <a:gd name="adj" fmla="val 61032"/>
                </a:avLst>
              </a:prstGeom>
              <a:solidFill>
                <a:srgbClr val="00AB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平行四边形 7"/>
            <p:cNvSpPr/>
            <p:nvPr/>
          </p:nvSpPr>
          <p:spPr>
            <a:xfrm rot="19714174">
              <a:off x="432489" y="310360"/>
              <a:ext cx="359977" cy="194015"/>
            </a:xfrm>
            <a:prstGeom prst="parallelogram">
              <a:avLst>
                <a:gd name="adj" fmla="val 6103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矩形 5"/>
          <p:cNvSpPr/>
          <p:nvPr/>
        </p:nvSpPr>
        <p:spPr>
          <a:xfrm>
            <a:off x="572335" y="230736"/>
            <a:ext cx="6324687" cy="275590"/>
          </a:xfrm>
          <a:prstGeom prst="rect">
            <a:avLst/>
          </a:prstGeom>
        </p:spPr>
        <p:txBody>
          <a:bodyPr wrap="square">
            <a:spAutoFit/>
          </a:bodyPr>
          <a:lstStyle/>
          <a:p>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rPr>
              <a:t>第一节</a:t>
            </a:r>
            <a:r>
              <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rPr>
              <a:t>  </a:t>
            </a:r>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rPr>
              <a:t>前馈神经网络</a:t>
            </a:r>
          </a:p>
        </p:txBody>
      </p:sp>
      <p:pic>
        <p:nvPicPr>
          <p:cNvPr id="10" name="图片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89530" y="6483551"/>
            <a:ext cx="1612940" cy="239914"/>
          </a:xfrm>
          <a:prstGeom prst="rect">
            <a:avLst/>
          </a:prstGeom>
        </p:spPr>
      </p:pic>
      <p:cxnSp>
        <p:nvCxnSpPr>
          <p:cNvPr id="13" name="直接连接符 12"/>
          <p:cNvCxnSpPr/>
          <p:nvPr/>
        </p:nvCxnSpPr>
        <p:spPr>
          <a:xfrm flipH="1">
            <a:off x="333915" y="6603508"/>
            <a:ext cx="4674965" cy="0"/>
          </a:xfrm>
          <a:prstGeom prst="line">
            <a:avLst/>
          </a:prstGeom>
          <a:ln>
            <a:solidFill>
              <a:srgbClr val="00ABA5"/>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flipH="1">
            <a:off x="7181755" y="6603508"/>
            <a:ext cx="4674965" cy="0"/>
          </a:xfrm>
          <a:prstGeom prst="line">
            <a:avLst/>
          </a:prstGeom>
          <a:ln>
            <a:solidFill>
              <a:srgbClr val="00ABA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97692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1_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9319D53-9E79-47D0-B79D-5CA593582C74}"/>
              </a:ext>
            </a:extLst>
          </p:cNvPr>
          <p:cNvSpPr>
            <a:spLocks noGrp="1"/>
          </p:cNvSpPr>
          <p:nvPr>
            <p:ph type="dt" sz="half" idx="10"/>
          </p:nvPr>
        </p:nvSpPr>
        <p:spPr/>
        <p:txBody>
          <a:bodyPr/>
          <a:lstStyle/>
          <a:p>
            <a:fld id="{3587A67D-FF34-429D-9C22-DECA66A26656}" type="datetimeFigureOut">
              <a:rPr lang="zh-CN" altLang="en-US" smtClean="0"/>
              <a:t>2025/10/14</a:t>
            </a:fld>
            <a:endParaRPr lang="zh-CN" altLang="en-US"/>
          </a:p>
        </p:txBody>
      </p:sp>
      <p:sp>
        <p:nvSpPr>
          <p:cNvPr id="3" name="页脚占位符 2">
            <a:extLst>
              <a:ext uri="{FF2B5EF4-FFF2-40B4-BE49-F238E27FC236}">
                <a16:creationId xmlns:a16="http://schemas.microsoft.com/office/drawing/2014/main" id="{7FBD2B62-0362-4599-B03C-19B66AF416DB}"/>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E4196721-D77B-44B0-B3C6-0F796F72E1F3}"/>
              </a:ext>
            </a:extLst>
          </p:cNvPr>
          <p:cNvSpPr>
            <a:spLocks noGrp="1"/>
          </p:cNvSpPr>
          <p:nvPr>
            <p:ph type="sldNum" sz="quarter" idx="12"/>
          </p:nvPr>
        </p:nvSpPr>
        <p:spPr/>
        <p:txBody>
          <a:bodyPr/>
          <a:lstStyle/>
          <a:p>
            <a:fld id="{4548D0B8-3BB8-41A4-96A7-A87634DEDA00}" type="slidenum">
              <a:rPr lang="zh-CN" altLang="en-US" smtClean="0"/>
              <a:t>‹#›</a:t>
            </a:fld>
            <a:endParaRPr lang="zh-CN" altLang="en-US"/>
          </a:p>
        </p:txBody>
      </p:sp>
    </p:spTree>
    <p:extLst>
      <p:ext uri="{BB962C8B-B14F-4D97-AF65-F5344CB8AC3E}">
        <p14:creationId xmlns:p14="http://schemas.microsoft.com/office/powerpoint/2010/main" val="362309254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587A67D-FF34-429D-9C22-DECA66A26656}" type="datetimeFigureOut">
              <a:rPr lang="zh-CN" altLang="en-US" smtClean="0"/>
              <a:t>2025/10/14</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548D0B8-3BB8-41A4-96A7-A87634DEDA00}" type="slidenum">
              <a:rPr lang="zh-CN" altLang="en-US" smtClean="0"/>
              <a:t>‹#›</a:t>
            </a:fld>
            <a:endParaRPr lang="zh-CN" altLang="en-US"/>
          </a:p>
        </p:txBody>
      </p:sp>
    </p:spTree>
    <p:extLst>
      <p:ext uri="{BB962C8B-B14F-4D97-AF65-F5344CB8AC3E}">
        <p14:creationId xmlns:p14="http://schemas.microsoft.com/office/powerpoint/2010/main" val="422472569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1.xml"/><Relationship Id="rId6" Type="http://schemas.openxmlformats.org/officeDocument/2006/relationships/image" Target="../media/image137.png"/><Relationship Id="rId5" Type="http://schemas.openxmlformats.org/officeDocument/2006/relationships/image" Target="../media/image136.png"/><Relationship Id="rId4" Type="http://schemas.openxmlformats.org/officeDocument/2006/relationships/image" Target="../media/image135.png"/></Relationships>
</file>

<file path=ppt/slides/_rels/slide103.xml.rels><?xml version="1.0" encoding="UTF-8" standalone="yes"?>
<Relationships xmlns="http://schemas.openxmlformats.org/package/2006/relationships"><Relationship Id="rId8" Type="http://schemas.openxmlformats.org/officeDocument/2006/relationships/tags" Target="../tags/tag198.xml"/><Relationship Id="rId13" Type="http://schemas.openxmlformats.org/officeDocument/2006/relationships/tags" Target="../tags/tag203.xml"/><Relationship Id="rId18" Type="http://schemas.openxmlformats.org/officeDocument/2006/relationships/slideLayout" Target="../slideLayouts/slideLayout6.xml"/><Relationship Id="rId26" Type="http://schemas.openxmlformats.org/officeDocument/2006/relationships/image" Target="../media/image141.png"/><Relationship Id="rId3" Type="http://schemas.openxmlformats.org/officeDocument/2006/relationships/tags" Target="../tags/tag193.xml"/><Relationship Id="rId21" Type="http://schemas.openxmlformats.org/officeDocument/2006/relationships/tags" Target="../tags/tag193.xml"/><Relationship Id="rId7" Type="http://schemas.openxmlformats.org/officeDocument/2006/relationships/tags" Target="../tags/tag197.xml"/><Relationship Id="rId12" Type="http://schemas.openxmlformats.org/officeDocument/2006/relationships/tags" Target="../tags/tag202.xml"/><Relationship Id="rId17" Type="http://schemas.openxmlformats.org/officeDocument/2006/relationships/tags" Target="../tags/tag207.xml"/><Relationship Id="rId25" Type="http://schemas.openxmlformats.org/officeDocument/2006/relationships/tags" Target="../tags/tag195.xml"/><Relationship Id="rId2" Type="http://schemas.openxmlformats.org/officeDocument/2006/relationships/tags" Target="../tags/tag192.xml"/><Relationship Id="rId16" Type="http://schemas.openxmlformats.org/officeDocument/2006/relationships/tags" Target="../tags/tag206.xml"/><Relationship Id="rId20" Type="http://schemas.openxmlformats.org/officeDocument/2006/relationships/image" Target="../media/image138.png"/><Relationship Id="rId29" Type="http://schemas.openxmlformats.org/officeDocument/2006/relationships/image" Target="../media/image12.png"/><Relationship Id="rId1" Type="http://schemas.openxmlformats.org/officeDocument/2006/relationships/tags" Target="../tags/tag191.xml"/><Relationship Id="rId6" Type="http://schemas.openxmlformats.org/officeDocument/2006/relationships/tags" Target="../tags/tag196.xml"/><Relationship Id="rId11" Type="http://schemas.openxmlformats.org/officeDocument/2006/relationships/tags" Target="../tags/tag201.xml"/><Relationship Id="rId24" Type="http://schemas.openxmlformats.org/officeDocument/2006/relationships/image" Target="../media/image140.png"/><Relationship Id="rId5" Type="http://schemas.openxmlformats.org/officeDocument/2006/relationships/tags" Target="../tags/tag195.xml"/><Relationship Id="rId15" Type="http://schemas.openxmlformats.org/officeDocument/2006/relationships/tags" Target="../tags/tag205.xml"/><Relationship Id="rId23" Type="http://schemas.openxmlformats.org/officeDocument/2006/relationships/tags" Target="../tags/tag194.xml"/><Relationship Id="rId28" Type="http://schemas.openxmlformats.org/officeDocument/2006/relationships/image" Target="../media/image142.png"/><Relationship Id="rId10" Type="http://schemas.openxmlformats.org/officeDocument/2006/relationships/tags" Target="../tags/tag200.xml"/><Relationship Id="rId19" Type="http://schemas.openxmlformats.org/officeDocument/2006/relationships/tags" Target="../tags/tag192.xml"/><Relationship Id="rId4" Type="http://schemas.openxmlformats.org/officeDocument/2006/relationships/tags" Target="../tags/tag194.xml"/><Relationship Id="rId9" Type="http://schemas.openxmlformats.org/officeDocument/2006/relationships/tags" Target="../tags/tag199.xml"/><Relationship Id="rId14" Type="http://schemas.openxmlformats.org/officeDocument/2006/relationships/tags" Target="../tags/tag204.xml"/><Relationship Id="rId22" Type="http://schemas.openxmlformats.org/officeDocument/2006/relationships/image" Target="../media/image139.png"/><Relationship Id="rId27" Type="http://schemas.openxmlformats.org/officeDocument/2006/relationships/tags" Target="../tags/tag196.xml"/></Relationships>
</file>

<file path=ppt/slides/_rels/slide104.xml.rels><?xml version="1.0" encoding="UTF-8" standalone="yes"?>
<Relationships xmlns="http://schemas.openxmlformats.org/package/2006/relationships"><Relationship Id="rId8" Type="http://schemas.openxmlformats.org/officeDocument/2006/relationships/image" Target="../media/image149.png"/><Relationship Id="rId3" Type="http://schemas.openxmlformats.org/officeDocument/2006/relationships/image" Target="../media/image144.png"/><Relationship Id="rId7" Type="http://schemas.openxmlformats.org/officeDocument/2006/relationships/image" Target="../media/image148.png"/><Relationship Id="rId2" Type="http://schemas.openxmlformats.org/officeDocument/2006/relationships/image" Target="../media/image143.png"/><Relationship Id="rId1" Type="http://schemas.openxmlformats.org/officeDocument/2006/relationships/slideLayout" Target="../slideLayouts/slideLayout1.xml"/><Relationship Id="rId6" Type="http://schemas.openxmlformats.org/officeDocument/2006/relationships/image" Target="../media/image147.png"/><Relationship Id="rId5" Type="http://schemas.openxmlformats.org/officeDocument/2006/relationships/image" Target="../media/image146.png"/><Relationship Id="rId10" Type="http://schemas.openxmlformats.org/officeDocument/2006/relationships/image" Target="../media/image151.png"/><Relationship Id="rId4" Type="http://schemas.openxmlformats.org/officeDocument/2006/relationships/image" Target="../media/image145.png"/><Relationship Id="rId9" Type="http://schemas.openxmlformats.org/officeDocument/2006/relationships/image" Target="../media/image150.png"/></Relationships>
</file>

<file path=ppt/slides/_rels/slide105.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1.xml"/><Relationship Id="rId4" Type="http://schemas.openxmlformats.org/officeDocument/2006/relationships/image" Target="../media/image154.png"/></Relationships>
</file>

<file path=ppt/slides/_rels/slide106.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1.xml"/><Relationship Id="rId5" Type="http://schemas.openxmlformats.org/officeDocument/2006/relationships/image" Target="../media/image156.png"/><Relationship Id="rId4" Type="http://schemas.openxmlformats.org/officeDocument/2006/relationships/image" Target="../media/image99.png"/></Relationships>
</file>

<file path=ppt/slides/_rels/slide107.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1.xml"/></Relationships>
</file>

<file path=ppt/slides/_rels/slide112.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1.xml"/></Relationships>
</file>

<file path=ppt/slides/_rels/slide113.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1.xml"/></Relationships>
</file>

<file path=ppt/slides/_rels/slide114.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1.xml"/></Relationships>
</file>

<file path=ppt/slides/_rels/slide115.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1.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8.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1.xml"/></Relationships>
</file>

<file path=ppt/slides/_rels/slide119.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image" Target="../media/image1670.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tags" Target="../tags/tag13.xml"/><Relationship Id="rId18" Type="http://schemas.openxmlformats.org/officeDocument/2006/relationships/slideLayout" Target="../slideLayouts/slideLayout6.xml"/><Relationship Id="rId3" Type="http://schemas.openxmlformats.org/officeDocument/2006/relationships/tags" Target="../tags/tag3.xml"/><Relationship Id="rId21" Type="http://schemas.openxmlformats.org/officeDocument/2006/relationships/image" Target="../media/image11.png"/><Relationship Id="rId7" Type="http://schemas.openxmlformats.org/officeDocument/2006/relationships/tags" Target="../tags/tag7.xml"/><Relationship Id="rId12" Type="http://schemas.openxmlformats.org/officeDocument/2006/relationships/tags" Target="../tags/tag12.xml"/><Relationship Id="rId17" Type="http://schemas.openxmlformats.org/officeDocument/2006/relationships/tags" Target="../tags/tag17.xml"/><Relationship Id="rId2" Type="http://schemas.openxmlformats.org/officeDocument/2006/relationships/tags" Target="../tags/tag2.xml"/><Relationship Id="rId16" Type="http://schemas.openxmlformats.org/officeDocument/2006/relationships/tags" Target="../tags/tag16.xml"/><Relationship Id="rId20" Type="http://schemas.openxmlformats.org/officeDocument/2006/relationships/image" Target="../media/image8.png"/><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5" Type="http://schemas.openxmlformats.org/officeDocument/2006/relationships/tags" Target="../tags/tag5.xml"/><Relationship Id="rId15" Type="http://schemas.openxmlformats.org/officeDocument/2006/relationships/tags" Target="../tags/tag15.xml"/><Relationship Id="rId10" Type="http://schemas.openxmlformats.org/officeDocument/2006/relationships/tags" Target="../tags/tag10.xml"/><Relationship Id="rId19" Type="http://schemas.openxmlformats.org/officeDocument/2006/relationships/notesSlide" Target="../notesSlides/notesSlide4.xml"/><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tags" Target="../tags/tag14.xml"/><Relationship Id="rId22" Type="http://schemas.openxmlformats.org/officeDocument/2006/relationships/image" Target="../media/image12.png"/></Relationships>
</file>

<file path=ppt/slides/_rels/slide120.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1.xml"/></Relationships>
</file>

<file path=ppt/slides/_rels/slide121.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1.xml"/></Relationships>
</file>

<file path=ppt/slides/_rels/slide122.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1.xml"/></Relationships>
</file>

<file path=ppt/slides/_rels/slide123.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1.xml"/></Relationships>
</file>

<file path=ppt/slides/_rels/slide124.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1.xml"/></Relationships>
</file>

<file path=ppt/slides/_rels/slide125.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1.xml"/></Relationships>
</file>

<file path=ppt/slides/_rels/slide126.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1.xml"/></Relationships>
</file>

<file path=ppt/slides/_rels/slide127.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image" Target="../media/image169.png"/><Relationship Id="rId1" Type="http://schemas.openxmlformats.org/officeDocument/2006/relationships/slideLayout" Target="../slideLayouts/slideLayout1.xml"/><Relationship Id="rId4" Type="http://schemas.openxmlformats.org/officeDocument/2006/relationships/image" Target="../media/image172.png"/></Relationships>
</file>

<file path=ppt/slides/_rels/slide128.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1.xml"/></Relationships>
</file>

<file path=ppt/slides/_rels/slide129.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image" Target="../media/image169.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8" Type="http://schemas.openxmlformats.org/officeDocument/2006/relationships/tags" Target="../tags/tag25.xml"/><Relationship Id="rId13" Type="http://schemas.openxmlformats.org/officeDocument/2006/relationships/tags" Target="../tags/tag30.xml"/><Relationship Id="rId18" Type="http://schemas.openxmlformats.org/officeDocument/2006/relationships/slideLayout" Target="../slideLayouts/slideLayout6.xml"/><Relationship Id="rId3" Type="http://schemas.openxmlformats.org/officeDocument/2006/relationships/tags" Target="../tags/tag20.xml"/><Relationship Id="rId21" Type="http://schemas.openxmlformats.org/officeDocument/2006/relationships/image" Target="../media/image11.png"/><Relationship Id="rId7" Type="http://schemas.openxmlformats.org/officeDocument/2006/relationships/tags" Target="../tags/tag24.xml"/><Relationship Id="rId12" Type="http://schemas.openxmlformats.org/officeDocument/2006/relationships/tags" Target="../tags/tag29.xml"/><Relationship Id="rId17" Type="http://schemas.openxmlformats.org/officeDocument/2006/relationships/tags" Target="../tags/tag34.xml"/><Relationship Id="rId2" Type="http://schemas.openxmlformats.org/officeDocument/2006/relationships/tags" Target="../tags/tag19.xml"/><Relationship Id="rId16" Type="http://schemas.openxmlformats.org/officeDocument/2006/relationships/tags" Target="../tags/tag33.xml"/><Relationship Id="rId20" Type="http://schemas.openxmlformats.org/officeDocument/2006/relationships/image" Target="../media/image8.png"/><Relationship Id="rId1" Type="http://schemas.openxmlformats.org/officeDocument/2006/relationships/tags" Target="../tags/tag18.xml"/><Relationship Id="rId6" Type="http://schemas.openxmlformats.org/officeDocument/2006/relationships/tags" Target="../tags/tag23.xml"/><Relationship Id="rId11" Type="http://schemas.openxmlformats.org/officeDocument/2006/relationships/tags" Target="../tags/tag28.xml"/><Relationship Id="rId5" Type="http://schemas.openxmlformats.org/officeDocument/2006/relationships/tags" Target="../tags/tag22.xml"/><Relationship Id="rId15" Type="http://schemas.openxmlformats.org/officeDocument/2006/relationships/tags" Target="../tags/tag32.xml"/><Relationship Id="rId10" Type="http://schemas.openxmlformats.org/officeDocument/2006/relationships/tags" Target="../tags/tag27.xml"/><Relationship Id="rId19" Type="http://schemas.openxmlformats.org/officeDocument/2006/relationships/notesSlide" Target="../notesSlides/notesSlide5.xml"/><Relationship Id="rId4" Type="http://schemas.openxmlformats.org/officeDocument/2006/relationships/tags" Target="../tags/tag21.xml"/><Relationship Id="rId9" Type="http://schemas.openxmlformats.org/officeDocument/2006/relationships/tags" Target="../tags/tag26.xml"/><Relationship Id="rId14" Type="http://schemas.openxmlformats.org/officeDocument/2006/relationships/tags" Target="../tags/tag31.xml"/><Relationship Id="rId22" Type="http://schemas.openxmlformats.org/officeDocument/2006/relationships/image" Target="../media/image12.png"/></Relationships>
</file>

<file path=ppt/slides/_rels/slide130.xml.rels><?xml version="1.0" encoding="UTF-8" standalone="yes"?>
<Relationships xmlns="http://schemas.openxmlformats.org/package/2006/relationships"><Relationship Id="rId8" Type="http://schemas.openxmlformats.org/officeDocument/2006/relationships/tags" Target="../tags/tag215.xml"/><Relationship Id="rId13" Type="http://schemas.openxmlformats.org/officeDocument/2006/relationships/tags" Target="../tags/tag220.xml"/><Relationship Id="rId18" Type="http://schemas.openxmlformats.org/officeDocument/2006/relationships/slideLayout" Target="../slideLayouts/slideLayout6.xml"/><Relationship Id="rId3" Type="http://schemas.openxmlformats.org/officeDocument/2006/relationships/tags" Target="../tags/tag210.xml"/><Relationship Id="rId7" Type="http://schemas.openxmlformats.org/officeDocument/2006/relationships/tags" Target="../tags/tag214.xml"/><Relationship Id="rId12" Type="http://schemas.openxmlformats.org/officeDocument/2006/relationships/tags" Target="../tags/tag219.xml"/><Relationship Id="rId17" Type="http://schemas.openxmlformats.org/officeDocument/2006/relationships/tags" Target="../tags/tag224.xml"/><Relationship Id="rId2" Type="http://schemas.openxmlformats.org/officeDocument/2006/relationships/tags" Target="../tags/tag209.xml"/><Relationship Id="rId16" Type="http://schemas.openxmlformats.org/officeDocument/2006/relationships/tags" Target="../tags/tag223.xml"/><Relationship Id="rId20" Type="http://schemas.openxmlformats.org/officeDocument/2006/relationships/image" Target="../media/image12.png"/><Relationship Id="rId1" Type="http://schemas.openxmlformats.org/officeDocument/2006/relationships/tags" Target="../tags/tag208.xml"/><Relationship Id="rId6" Type="http://schemas.openxmlformats.org/officeDocument/2006/relationships/tags" Target="../tags/tag213.xml"/><Relationship Id="rId11" Type="http://schemas.openxmlformats.org/officeDocument/2006/relationships/tags" Target="../tags/tag218.xml"/><Relationship Id="rId5" Type="http://schemas.openxmlformats.org/officeDocument/2006/relationships/tags" Target="../tags/tag212.xml"/><Relationship Id="rId15" Type="http://schemas.openxmlformats.org/officeDocument/2006/relationships/tags" Target="../tags/tag222.xml"/><Relationship Id="rId10" Type="http://schemas.openxmlformats.org/officeDocument/2006/relationships/tags" Target="../tags/tag217.xml"/><Relationship Id="rId19" Type="http://schemas.openxmlformats.org/officeDocument/2006/relationships/notesSlide" Target="../notesSlides/notesSlide13.xml"/><Relationship Id="rId4" Type="http://schemas.openxmlformats.org/officeDocument/2006/relationships/tags" Target="../tags/tag211.xml"/><Relationship Id="rId9" Type="http://schemas.openxmlformats.org/officeDocument/2006/relationships/tags" Target="../tags/tag216.xml"/><Relationship Id="rId14" Type="http://schemas.openxmlformats.org/officeDocument/2006/relationships/tags" Target="../tags/tag221.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2.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1.xml"/></Relationships>
</file>

<file path=ppt/slides/_rels/slide133.xml.rels><?xml version="1.0" encoding="UTF-8" standalone="yes"?>
<Relationships xmlns="http://schemas.openxmlformats.org/package/2006/relationships"><Relationship Id="rId3" Type="http://schemas.openxmlformats.org/officeDocument/2006/relationships/image" Target="../media/image400.png"/><Relationship Id="rId2" Type="http://schemas.openxmlformats.org/officeDocument/2006/relationships/image" Target="../media/image390.png"/><Relationship Id="rId1" Type="http://schemas.openxmlformats.org/officeDocument/2006/relationships/slideLayout" Target="../slideLayouts/slideLayout1.xml"/></Relationships>
</file>

<file path=ppt/slides/_rels/slide134.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1.xml"/></Relationships>
</file>

<file path=ppt/slides/_rels/slide135.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1.xml"/></Relationships>
</file>

<file path=ppt/slides/_rels/slide136.xml.rels><?xml version="1.0" encoding="UTF-8" standalone="yes"?>
<Relationships xmlns="http://schemas.openxmlformats.org/package/2006/relationships"><Relationship Id="rId3" Type="http://schemas.openxmlformats.org/officeDocument/2006/relationships/image" Target="../media/image420.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761.png"/></Relationships>
</file>

<file path=ppt/slides/_rels/slide137.xml.rels><?xml version="1.0" encoding="UTF-8" standalone="yes"?>
<Relationships xmlns="http://schemas.openxmlformats.org/package/2006/relationships"><Relationship Id="rId2" Type="http://schemas.openxmlformats.org/officeDocument/2006/relationships/image" Target="../media/image440.png"/><Relationship Id="rId1" Type="http://schemas.openxmlformats.org/officeDocument/2006/relationships/slideLayout" Target="../slideLayouts/slideLayout1.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9.xml.rels><?xml version="1.0" encoding="UTF-8" standalone="yes"?>
<Relationships xmlns="http://schemas.openxmlformats.org/package/2006/relationships"><Relationship Id="rId3" Type="http://schemas.openxmlformats.org/officeDocument/2006/relationships/image" Target="../media/image175.emf"/><Relationship Id="rId2" Type="http://schemas.openxmlformats.org/officeDocument/2006/relationships/image" Target="../media/image1760.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110.png"/><Relationship Id="rId1" Type="http://schemas.openxmlformats.org/officeDocument/2006/relationships/slideLayout" Target="../slideLayouts/slideLayout1.xml"/></Relationships>
</file>

<file path=ppt/slides/_rels/slide140.xml.rels><?xml version="1.0" encoding="UTF-8" standalone="yes"?>
<Relationships xmlns="http://schemas.openxmlformats.org/package/2006/relationships"><Relationship Id="rId2" Type="http://schemas.openxmlformats.org/officeDocument/2006/relationships/image" Target="../media/image1760.png"/><Relationship Id="rId1" Type="http://schemas.openxmlformats.org/officeDocument/2006/relationships/slideLayout" Target="../slideLayouts/slideLayout1.xml"/></Relationships>
</file>

<file path=ppt/slides/_rels/slide141.xml.rels><?xml version="1.0" encoding="UTF-8" standalone="yes"?>
<Relationships xmlns="http://schemas.openxmlformats.org/package/2006/relationships"><Relationship Id="rId2" Type="http://schemas.openxmlformats.org/officeDocument/2006/relationships/image" Target="../media/image1760.png"/><Relationship Id="rId1" Type="http://schemas.openxmlformats.org/officeDocument/2006/relationships/slideLayout" Target="../slideLayouts/slideLayout1.xml"/></Relationships>
</file>

<file path=ppt/slides/_rels/slide142.xml.rels><?xml version="1.0" encoding="UTF-8" standalone="yes"?>
<Relationships xmlns="http://schemas.openxmlformats.org/package/2006/relationships"><Relationship Id="rId2" Type="http://schemas.openxmlformats.org/officeDocument/2006/relationships/image" Target="../media/image1760.png"/><Relationship Id="rId1" Type="http://schemas.openxmlformats.org/officeDocument/2006/relationships/slideLayout" Target="../slideLayouts/slideLayout1.xml"/></Relationships>
</file>

<file path=ppt/slides/_rels/slide143.xml.rels><?xml version="1.0" encoding="UTF-8" standalone="yes"?>
<Relationships xmlns="http://schemas.openxmlformats.org/package/2006/relationships"><Relationship Id="rId2" Type="http://schemas.openxmlformats.org/officeDocument/2006/relationships/image" Target="../media/image1760.png"/><Relationship Id="rId1" Type="http://schemas.openxmlformats.org/officeDocument/2006/relationships/slideLayout" Target="../slideLayouts/slideLayout1.xml"/></Relationships>
</file>

<file path=ppt/slides/_rels/slide144.xml.rels><?xml version="1.0" encoding="UTF-8" standalone="yes"?>
<Relationships xmlns="http://schemas.openxmlformats.org/package/2006/relationships"><Relationship Id="rId2" Type="http://schemas.openxmlformats.org/officeDocument/2006/relationships/image" Target="../media/image1760.png"/><Relationship Id="rId1" Type="http://schemas.openxmlformats.org/officeDocument/2006/relationships/slideLayout" Target="../slideLayouts/slideLayout1.xml"/></Relationships>
</file>

<file path=ppt/slides/_rels/slide145.xml.rels><?xml version="1.0" encoding="UTF-8" standalone="yes"?>
<Relationships xmlns="http://schemas.openxmlformats.org/package/2006/relationships"><Relationship Id="rId3" Type="http://schemas.openxmlformats.org/officeDocument/2006/relationships/image" Target="../media/image175.emf"/><Relationship Id="rId2" Type="http://schemas.openxmlformats.org/officeDocument/2006/relationships/image" Target="../media/image1760.png"/><Relationship Id="rId1" Type="http://schemas.openxmlformats.org/officeDocument/2006/relationships/slideLayout" Target="../slideLayouts/slideLayout1.xml"/></Relationships>
</file>

<file path=ppt/slides/_rels/slide146.xml.rels><?xml version="1.0" encoding="UTF-8" standalone="yes"?>
<Relationships xmlns="http://schemas.openxmlformats.org/package/2006/relationships"><Relationship Id="rId8" Type="http://schemas.openxmlformats.org/officeDocument/2006/relationships/tags" Target="../tags/tag232.xml"/><Relationship Id="rId13" Type="http://schemas.openxmlformats.org/officeDocument/2006/relationships/tags" Target="../tags/tag237.xml"/><Relationship Id="rId3" Type="http://schemas.openxmlformats.org/officeDocument/2006/relationships/tags" Target="../tags/tag227.xml"/><Relationship Id="rId7" Type="http://schemas.openxmlformats.org/officeDocument/2006/relationships/tags" Target="../tags/tag231.xml"/><Relationship Id="rId12" Type="http://schemas.openxmlformats.org/officeDocument/2006/relationships/tags" Target="../tags/tag236.xml"/><Relationship Id="rId2" Type="http://schemas.openxmlformats.org/officeDocument/2006/relationships/tags" Target="../tags/tag226.xml"/><Relationship Id="rId16" Type="http://schemas.openxmlformats.org/officeDocument/2006/relationships/image" Target="../media/image12.png"/><Relationship Id="rId1" Type="http://schemas.openxmlformats.org/officeDocument/2006/relationships/tags" Target="../tags/tag225.xml"/><Relationship Id="rId6" Type="http://schemas.openxmlformats.org/officeDocument/2006/relationships/tags" Target="../tags/tag230.xml"/><Relationship Id="rId11" Type="http://schemas.openxmlformats.org/officeDocument/2006/relationships/tags" Target="../tags/tag235.xml"/><Relationship Id="rId5" Type="http://schemas.openxmlformats.org/officeDocument/2006/relationships/tags" Target="../tags/tag229.xml"/><Relationship Id="rId15" Type="http://schemas.openxmlformats.org/officeDocument/2006/relationships/notesSlide" Target="../notesSlides/notesSlide15.xml"/><Relationship Id="rId10" Type="http://schemas.openxmlformats.org/officeDocument/2006/relationships/tags" Target="../tags/tag234.xml"/><Relationship Id="rId4" Type="http://schemas.openxmlformats.org/officeDocument/2006/relationships/tags" Target="../tags/tag228.xml"/><Relationship Id="rId9" Type="http://schemas.openxmlformats.org/officeDocument/2006/relationships/tags" Target="../tags/tag233.xml"/><Relationship Id="rId14" Type="http://schemas.openxmlformats.org/officeDocument/2006/relationships/slideLayout" Target="../slideLayouts/slideLayout6.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211.png"/><Relationship Id="rId1" Type="http://schemas.openxmlformats.org/officeDocument/2006/relationships/slideLayout" Target="../slideLayouts/slideLayout1.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51.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1.xml"/></Relationships>
</file>

<file path=ppt/slides/_rels/slide152.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image" Target="../media/image179.png"/><Relationship Id="rId1" Type="http://schemas.openxmlformats.org/officeDocument/2006/relationships/slideLayout" Target="../slideLayouts/slideLayout1.xml"/></Relationships>
</file>

<file path=ppt/slides/_rels/slide153.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image" Target="../media/image480.png"/><Relationship Id="rId1" Type="http://schemas.openxmlformats.org/officeDocument/2006/relationships/slideLayout" Target="../slideLayouts/slideLayout1.xml"/></Relationships>
</file>

<file path=ppt/slides/_rels/slide154.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image" Target="../media/image176.png"/><Relationship Id="rId1" Type="http://schemas.openxmlformats.org/officeDocument/2006/relationships/slideLayout" Target="../slideLayouts/slideLayout1.xml"/></Relationships>
</file>

<file path=ppt/slides/_rels/slide155.xml.rels><?xml version="1.0" encoding="UTF-8" standalone="yes"?>
<Relationships xmlns="http://schemas.openxmlformats.org/package/2006/relationships"><Relationship Id="rId2" Type="http://schemas.openxmlformats.org/officeDocument/2006/relationships/image" Target="../media/image184.png"/><Relationship Id="rId1" Type="http://schemas.openxmlformats.org/officeDocument/2006/relationships/slideLayout" Target="../slideLayouts/slideLayout1.xml"/></Relationships>
</file>

<file path=ppt/slides/_rels/slide156.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500.png"/><Relationship Id="rId1" Type="http://schemas.openxmlformats.org/officeDocument/2006/relationships/slideLayout" Target="../slideLayouts/slideLayout1.xml"/><Relationship Id="rId4" Type="http://schemas.openxmlformats.org/officeDocument/2006/relationships/image" Target="../media/image520.png"/></Relationships>
</file>

<file path=ppt/slides/_rels/slide157.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1840.png"/><Relationship Id="rId1" Type="http://schemas.openxmlformats.org/officeDocument/2006/relationships/slideLayout" Target="../slideLayouts/slideLayout1.xml"/><Relationship Id="rId4" Type="http://schemas.openxmlformats.org/officeDocument/2006/relationships/image" Target="../media/image520.png"/></Relationships>
</file>

<file path=ppt/slides/_rels/slide158.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850.png"/><Relationship Id="rId1" Type="http://schemas.openxmlformats.org/officeDocument/2006/relationships/slideLayout" Target="../slideLayouts/slideLayout1.xml"/></Relationships>
</file>

<file path=ppt/slides/_rels/slide159.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87.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60.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189.png"/><Relationship Id="rId1" Type="http://schemas.openxmlformats.org/officeDocument/2006/relationships/slideLayout" Target="../slideLayouts/slideLayout1.xml"/><Relationship Id="rId4" Type="http://schemas.openxmlformats.org/officeDocument/2006/relationships/image" Target="../media/image191.png"/></Relationships>
</file>

<file path=ppt/slides/_rels/slide161.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1.xml"/></Relationships>
</file>

<file path=ppt/slides/_rels/slide162.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185.png"/></Relationships>
</file>

<file path=ppt/slides/_rels/slide163.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image" Target="../media/image610.png"/><Relationship Id="rId1" Type="http://schemas.openxmlformats.org/officeDocument/2006/relationships/slideLayout" Target="../slideLayouts/slideLayout1.xml"/></Relationships>
</file>

<file path=ppt/slides/_rels/slide164.xml.rels><?xml version="1.0" encoding="UTF-8" standalone="yes"?>
<Relationships xmlns="http://schemas.openxmlformats.org/package/2006/relationships"><Relationship Id="rId3" Type="http://schemas.openxmlformats.org/officeDocument/2006/relationships/image" Target="../media/image811.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194.png"/></Relationships>
</file>

<file path=ppt/slides/_rels/slide165.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166.xml.rels><?xml version="1.0" encoding="UTF-8" standalone="yes"?>
<Relationships xmlns="http://schemas.openxmlformats.org/package/2006/relationships"><Relationship Id="rId3" Type="http://schemas.openxmlformats.org/officeDocument/2006/relationships/image" Target="../media/image1010.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1100.png"/></Relationships>
</file>

<file path=ppt/slides/_rels/slide167.xml.rels><?xml version="1.0" encoding="UTF-8" standalone="yes"?>
<Relationships xmlns="http://schemas.openxmlformats.org/package/2006/relationships"><Relationship Id="rId3" Type="http://schemas.openxmlformats.org/officeDocument/2006/relationships/image" Target="../media/image1210.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195.png"/></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70.xml.rels><?xml version="1.0" encoding="UTF-8" standalone="yes"?>
<Relationships xmlns="http://schemas.openxmlformats.org/package/2006/relationships"><Relationship Id="rId3" Type="http://schemas.openxmlformats.org/officeDocument/2006/relationships/image" Target="../media/image1970.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171.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172.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173.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174.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175.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176.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177.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178.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179.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80.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181.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182.xml.rels><?xml version="1.0" encoding="UTF-8" standalone="yes"?>
<Relationships xmlns="http://schemas.openxmlformats.org/package/2006/relationships"><Relationship Id="rId3" Type="http://schemas.openxmlformats.org/officeDocument/2006/relationships/image" Target="../media/image2000.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183.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184.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185.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186.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187.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188.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189.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0.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191.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192.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193.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notesSlide" Target="../notesSlides/notesSlide46.xml"/><Relationship Id="rId1" Type="http://schemas.openxmlformats.org/officeDocument/2006/relationships/slideLayout" Target="../slideLayouts/slideLayout1.xml"/><Relationship Id="rId4" Type="http://schemas.openxmlformats.org/officeDocument/2006/relationships/image" Target="../media/image204.png"/></Relationships>
</file>

<file path=ppt/slides/_rels/slide194.xml.rels><?xml version="1.0" encoding="UTF-8" standalone="yes"?>
<Relationships xmlns="http://schemas.openxmlformats.org/package/2006/relationships"><Relationship Id="rId8" Type="http://schemas.openxmlformats.org/officeDocument/2006/relationships/image" Target="../media/image205.png"/><Relationship Id="rId3" Type="http://schemas.openxmlformats.org/officeDocument/2006/relationships/oleObject" Target="../embeddings/oleObject4.bin"/><Relationship Id="rId2" Type="http://schemas.openxmlformats.org/officeDocument/2006/relationships/notesSlide" Target="../notesSlides/notesSlide47.xml"/><Relationship Id="rId1" Type="http://schemas.openxmlformats.org/officeDocument/2006/relationships/slideLayout" Target="../slideLayouts/slideLayout1.xml"/><Relationship Id="rId6" Type="http://schemas.openxmlformats.org/officeDocument/2006/relationships/image" Target="../media/image197.emf"/><Relationship Id="rId5" Type="http://schemas.openxmlformats.org/officeDocument/2006/relationships/oleObject" Target="../embeddings/oleObject5.bin"/><Relationship Id="rId4" Type="http://schemas.openxmlformats.org/officeDocument/2006/relationships/image" Target="../media/image196.emf"/></Relationships>
</file>

<file path=ppt/slides/_rels/slide195.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197.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notesSlide" Target="../notesSlides/notesSlide50.xml"/><Relationship Id="rId1" Type="http://schemas.openxmlformats.org/officeDocument/2006/relationships/slideLayout" Target="../slideLayouts/slideLayout1.xml"/><Relationship Id="rId5" Type="http://schemas.openxmlformats.org/officeDocument/2006/relationships/image" Target="../media/image209.png"/><Relationship Id="rId4" Type="http://schemas.openxmlformats.org/officeDocument/2006/relationships/image" Target="../media/image208.png"/></Relationships>
</file>

<file path=ppt/slides/_rels/slide198.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51.xml"/><Relationship Id="rId1" Type="http://schemas.openxmlformats.org/officeDocument/2006/relationships/slideLayout" Target="../slideLayouts/slideLayout1.xml"/><Relationship Id="rId6" Type="http://schemas.openxmlformats.org/officeDocument/2006/relationships/image" Target="../media/image213.png"/><Relationship Id="rId5" Type="http://schemas.openxmlformats.org/officeDocument/2006/relationships/image" Target="../media/image212.png"/><Relationship Id="rId4" Type="http://schemas.openxmlformats.org/officeDocument/2006/relationships/image" Target="../media/image211.png"/></Relationships>
</file>

<file path=ppt/slides/_rels/slide199.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711.png"/><Relationship Id="rId1" Type="http://schemas.openxmlformats.org/officeDocument/2006/relationships/slideLayout" Target="../slideLayouts/slideLayout1.xml"/></Relationships>
</file>

<file path=ppt/slides/_rels/slide200.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201.xml.rels><?xml version="1.0" encoding="UTF-8" standalone="yes"?>
<Relationships xmlns="http://schemas.openxmlformats.org/package/2006/relationships"><Relationship Id="rId3" Type="http://schemas.openxmlformats.org/officeDocument/2006/relationships/image" Target="../media/image2110.png"/><Relationship Id="rId2" Type="http://schemas.openxmlformats.org/officeDocument/2006/relationships/notesSlide" Target="../notesSlides/notesSlide54.xml"/><Relationship Id="rId1" Type="http://schemas.openxmlformats.org/officeDocument/2006/relationships/slideLayout" Target="../slideLayouts/slideLayout1.xml"/><Relationship Id="rId4" Type="http://schemas.openxmlformats.org/officeDocument/2006/relationships/image" Target="../media/image214.png"/></Relationships>
</file>

<file path=ppt/slides/_rels/slide202.xml.rels><?xml version="1.0" encoding="UTF-8" standalone="yes"?>
<Relationships xmlns="http://schemas.openxmlformats.org/package/2006/relationships"><Relationship Id="rId3" Type="http://schemas.openxmlformats.org/officeDocument/2006/relationships/image" Target="../media/image215.png"/><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203.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204.xml.rels><?xml version="1.0" encoding="UTF-8" standalone="yes"?>
<Relationships xmlns="http://schemas.openxmlformats.org/package/2006/relationships"><Relationship Id="rId3" Type="http://schemas.openxmlformats.org/officeDocument/2006/relationships/image" Target="../media/image217.png"/><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205.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206.xml.rels><?xml version="1.0" encoding="UTF-8" standalone="yes"?>
<Relationships xmlns="http://schemas.openxmlformats.org/package/2006/relationships"><Relationship Id="rId3" Type="http://schemas.openxmlformats.org/officeDocument/2006/relationships/image" Target="../media/image261.png"/><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207.xml.rels><?xml version="1.0" encoding="UTF-8" standalone="yes"?>
<Relationships xmlns="http://schemas.openxmlformats.org/package/2006/relationships"><Relationship Id="rId3" Type="http://schemas.openxmlformats.org/officeDocument/2006/relationships/image" Target="../media/image271.png"/><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208.xml.rels><?xml version="1.0" encoding="UTF-8" standalone="yes"?>
<Relationships xmlns="http://schemas.openxmlformats.org/package/2006/relationships"><Relationship Id="rId3" Type="http://schemas.openxmlformats.org/officeDocument/2006/relationships/image" Target="../media/image281.png"/><Relationship Id="rId2" Type="http://schemas.openxmlformats.org/officeDocument/2006/relationships/notesSlide" Target="../notesSlides/notesSlide61.xml"/><Relationship Id="rId1" Type="http://schemas.openxmlformats.org/officeDocument/2006/relationships/slideLayout" Target="../slideLayouts/slideLayout1.xml"/><Relationship Id="rId4" Type="http://schemas.openxmlformats.org/officeDocument/2006/relationships/image" Target="../media/image291.png"/></Relationships>
</file>

<file path=ppt/slides/_rels/slide209.xml.rels><?xml version="1.0" encoding="UTF-8" standalone="yes"?>
<Relationships xmlns="http://schemas.openxmlformats.org/package/2006/relationships"><Relationship Id="rId3" Type="http://schemas.openxmlformats.org/officeDocument/2006/relationships/image" Target="../media/image301.png"/><Relationship Id="rId7" Type="http://schemas.openxmlformats.org/officeDocument/2006/relationships/image" Target="../media/image222.png"/><Relationship Id="rId2" Type="http://schemas.openxmlformats.org/officeDocument/2006/relationships/notesSlide" Target="../notesSlides/notesSlide62.xml"/><Relationship Id="rId1" Type="http://schemas.openxmlformats.org/officeDocument/2006/relationships/slideLayout" Target="../slideLayouts/slideLayout1.xml"/><Relationship Id="rId6" Type="http://schemas.openxmlformats.org/officeDocument/2006/relationships/image" Target="../media/image220.png"/><Relationship Id="rId5" Type="http://schemas.openxmlformats.org/officeDocument/2006/relationships/image" Target="../media/image219.png"/><Relationship Id="rId4" Type="http://schemas.openxmlformats.org/officeDocument/2006/relationships/image" Target="../media/image218.png"/></Relationships>
</file>

<file path=ppt/slides/_rels/slide21.xml.rels><?xml version="1.0" encoding="UTF-8" standalone="yes"?>
<Relationships xmlns="http://schemas.openxmlformats.org/package/2006/relationships"><Relationship Id="rId13" Type="http://schemas.openxmlformats.org/officeDocument/2006/relationships/tags" Target="../tags/tag47.xml"/><Relationship Id="rId18" Type="http://schemas.openxmlformats.org/officeDocument/2006/relationships/tags" Target="../tags/tag52.xml"/><Relationship Id="rId26" Type="http://schemas.openxmlformats.org/officeDocument/2006/relationships/tags" Target="../tags/tag36.xml"/><Relationship Id="rId3" Type="http://schemas.openxmlformats.org/officeDocument/2006/relationships/tags" Target="../tags/tag37.xml"/><Relationship Id="rId21" Type="http://schemas.openxmlformats.org/officeDocument/2006/relationships/tags" Target="../tags/tag55.xml"/><Relationship Id="rId34" Type="http://schemas.openxmlformats.org/officeDocument/2006/relationships/image" Target="../media/image18.tmp"/><Relationship Id="rId7" Type="http://schemas.openxmlformats.org/officeDocument/2006/relationships/tags" Target="../tags/tag41.xml"/><Relationship Id="rId12" Type="http://schemas.openxmlformats.org/officeDocument/2006/relationships/tags" Target="../tags/tag46.xml"/><Relationship Id="rId17" Type="http://schemas.openxmlformats.org/officeDocument/2006/relationships/tags" Target="../tags/tag51.xml"/><Relationship Id="rId25" Type="http://schemas.openxmlformats.org/officeDocument/2006/relationships/slideLayout" Target="../slideLayouts/slideLayout6.xml"/><Relationship Id="rId33" Type="http://schemas.openxmlformats.org/officeDocument/2006/relationships/image" Target="../media/image21.png"/><Relationship Id="rId2" Type="http://schemas.openxmlformats.org/officeDocument/2006/relationships/tags" Target="../tags/tag36.xml"/><Relationship Id="rId16" Type="http://schemas.openxmlformats.org/officeDocument/2006/relationships/tags" Target="../tags/tag50.xml"/><Relationship Id="rId20" Type="http://schemas.openxmlformats.org/officeDocument/2006/relationships/tags" Target="../tags/tag54.xml"/><Relationship Id="rId29" Type="http://schemas.openxmlformats.org/officeDocument/2006/relationships/image" Target="../media/image19.png"/><Relationship Id="rId1" Type="http://schemas.openxmlformats.org/officeDocument/2006/relationships/tags" Target="../tags/tag35.xml"/><Relationship Id="rId6" Type="http://schemas.openxmlformats.org/officeDocument/2006/relationships/tags" Target="../tags/tag40.xml"/><Relationship Id="rId11" Type="http://schemas.openxmlformats.org/officeDocument/2006/relationships/tags" Target="../tags/tag45.xml"/><Relationship Id="rId24" Type="http://schemas.openxmlformats.org/officeDocument/2006/relationships/tags" Target="../tags/tag58.xml"/><Relationship Id="rId32" Type="http://schemas.openxmlformats.org/officeDocument/2006/relationships/tags" Target="../tags/tag45.xml"/><Relationship Id="rId5" Type="http://schemas.openxmlformats.org/officeDocument/2006/relationships/tags" Target="../tags/tag39.xml"/><Relationship Id="rId15" Type="http://schemas.openxmlformats.org/officeDocument/2006/relationships/tags" Target="../tags/tag49.xml"/><Relationship Id="rId23" Type="http://schemas.openxmlformats.org/officeDocument/2006/relationships/tags" Target="../tags/tag57.xml"/><Relationship Id="rId28" Type="http://schemas.openxmlformats.org/officeDocument/2006/relationships/tags" Target="../tags/tag38.xml"/><Relationship Id="rId10" Type="http://schemas.openxmlformats.org/officeDocument/2006/relationships/tags" Target="../tags/tag44.xml"/><Relationship Id="rId19" Type="http://schemas.openxmlformats.org/officeDocument/2006/relationships/tags" Target="../tags/tag53.xml"/><Relationship Id="rId31" Type="http://schemas.openxmlformats.org/officeDocument/2006/relationships/image" Target="../media/image20.png"/><Relationship Id="rId4" Type="http://schemas.openxmlformats.org/officeDocument/2006/relationships/tags" Target="../tags/tag38.xml"/><Relationship Id="rId9" Type="http://schemas.openxmlformats.org/officeDocument/2006/relationships/tags" Target="../tags/tag43.xml"/><Relationship Id="rId14" Type="http://schemas.openxmlformats.org/officeDocument/2006/relationships/tags" Target="../tags/tag48.xml"/><Relationship Id="rId22" Type="http://schemas.openxmlformats.org/officeDocument/2006/relationships/tags" Target="../tags/tag56.xml"/><Relationship Id="rId27" Type="http://schemas.openxmlformats.org/officeDocument/2006/relationships/image" Target="../media/image18.png"/><Relationship Id="rId30" Type="http://schemas.openxmlformats.org/officeDocument/2006/relationships/tags" Target="../tags/tag44.xml"/><Relationship Id="rId8" Type="http://schemas.openxmlformats.org/officeDocument/2006/relationships/tags" Target="../tags/tag42.xml"/></Relationships>
</file>

<file path=ppt/slides/_rels/slide210.xml.rels><?xml version="1.0" encoding="UTF-8" standalone="yes"?>
<Relationships xmlns="http://schemas.openxmlformats.org/package/2006/relationships"><Relationship Id="rId3" Type="http://schemas.openxmlformats.org/officeDocument/2006/relationships/image" Target="../media/image351.png"/><Relationship Id="rId2" Type="http://schemas.openxmlformats.org/officeDocument/2006/relationships/notesSlide" Target="../notesSlides/notesSlide63.xml"/><Relationship Id="rId1" Type="http://schemas.openxmlformats.org/officeDocument/2006/relationships/slideLayout" Target="../slideLayouts/slideLayout1.xml"/><Relationship Id="rId4" Type="http://schemas.openxmlformats.org/officeDocument/2006/relationships/image" Target="../media/image361.png"/></Relationships>
</file>

<file path=ppt/slides/_rels/slide211.xml.rels><?xml version="1.0" encoding="UTF-8" standalone="yes"?>
<Relationships xmlns="http://schemas.openxmlformats.org/package/2006/relationships"><Relationship Id="rId3" Type="http://schemas.openxmlformats.org/officeDocument/2006/relationships/image" Target="../media/image371.png"/><Relationship Id="rId7" Type="http://schemas.openxmlformats.org/officeDocument/2006/relationships/image" Target="../media/image226.png"/><Relationship Id="rId2" Type="http://schemas.openxmlformats.org/officeDocument/2006/relationships/notesSlide" Target="../notesSlides/notesSlide64.xml"/><Relationship Id="rId1" Type="http://schemas.openxmlformats.org/officeDocument/2006/relationships/slideLayout" Target="../slideLayouts/slideLayout1.xml"/><Relationship Id="rId6" Type="http://schemas.openxmlformats.org/officeDocument/2006/relationships/image" Target="../media/image225.png"/><Relationship Id="rId5" Type="http://schemas.openxmlformats.org/officeDocument/2006/relationships/image" Target="../media/image224.png"/><Relationship Id="rId4" Type="http://schemas.openxmlformats.org/officeDocument/2006/relationships/image" Target="../media/image223.png"/></Relationships>
</file>

<file path=ppt/slides/_rels/slide212.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213.xml.rels><?xml version="1.0" encoding="UTF-8" standalone="yes"?>
<Relationships xmlns="http://schemas.openxmlformats.org/package/2006/relationships"><Relationship Id="rId3" Type="http://schemas.openxmlformats.org/officeDocument/2006/relationships/image" Target="../media/image421.png"/><Relationship Id="rId2" Type="http://schemas.openxmlformats.org/officeDocument/2006/relationships/notesSlide" Target="../notesSlides/notesSlide66.xml"/><Relationship Id="rId1" Type="http://schemas.openxmlformats.org/officeDocument/2006/relationships/slideLayout" Target="../slideLayouts/slideLayout1.xml"/><Relationship Id="rId4" Type="http://schemas.openxmlformats.org/officeDocument/2006/relationships/image" Target="../media/image431.png"/></Relationships>
</file>

<file path=ppt/slides/_rels/slide214.xml.rels><?xml version="1.0" encoding="UTF-8" standalone="yes"?>
<Relationships xmlns="http://schemas.openxmlformats.org/package/2006/relationships"><Relationship Id="rId3" Type="http://schemas.openxmlformats.org/officeDocument/2006/relationships/image" Target="../media/image227.png"/><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215.xml.rels><?xml version="1.0" encoding="UTF-8" standalone="yes"?>
<Relationships xmlns="http://schemas.openxmlformats.org/package/2006/relationships"><Relationship Id="rId2" Type="http://schemas.openxmlformats.org/officeDocument/2006/relationships/image" Target="../media/image580.png"/><Relationship Id="rId1" Type="http://schemas.openxmlformats.org/officeDocument/2006/relationships/slideLayout" Target="../slideLayouts/slideLayout1.xml"/></Relationships>
</file>

<file path=ppt/slides/_rels/slide216.xml.rels><?xml version="1.0" encoding="UTF-8" standalone="yes"?>
<Relationships xmlns="http://schemas.openxmlformats.org/package/2006/relationships"><Relationship Id="rId2" Type="http://schemas.openxmlformats.org/officeDocument/2006/relationships/image" Target="../media/image590.png"/><Relationship Id="rId1" Type="http://schemas.openxmlformats.org/officeDocument/2006/relationships/slideLayout" Target="../slideLayouts/slideLayout1.xml"/></Relationships>
</file>

<file path=ppt/slides/_rels/slide217.xml.rels><?xml version="1.0" encoding="UTF-8" standalone="yes"?>
<Relationships xmlns="http://schemas.openxmlformats.org/package/2006/relationships"><Relationship Id="rId2" Type="http://schemas.openxmlformats.org/officeDocument/2006/relationships/image" Target="../media/image600.png"/><Relationship Id="rId1" Type="http://schemas.openxmlformats.org/officeDocument/2006/relationships/slideLayout" Target="../slideLayouts/slideLayout1.xml"/></Relationships>
</file>

<file path=ppt/slides/_rels/slide218.xml.rels><?xml version="1.0" encoding="UTF-8" standalone="yes"?>
<Relationships xmlns="http://schemas.openxmlformats.org/package/2006/relationships"><Relationship Id="rId2" Type="http://schemas.openxmlformats.org/officeDocument/2006/relationships/image" Target="../media/image590.png"/><Relationship Id="rId1" Type="http://schemas.openxmlformats.org/officeDocument/2006/relationships/slideLayout" Target="../slideLayouts/slideLayout1.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20.xml.rels><?xml version="1.0" encoding="UTF-8" standalone="yes"?>
<Relationships xmlns="http://schemas.openxmlformats.org/package/2006/relationships"><Relationship Id="rId2" Type="http://schemas.openxmlformats.org/officeDocument/2006/relationships/image" Target="../media/image228.png"/><Relationship Id="rId1" Type="http://schemas.openxmlformats.org/officeDocument/2006/relationships/slideLayout" Target="../slideLayouts/slideLayout1.xml"/></Relationships>
</file>

<file path=ppt/slides/_rels/slide221.xml.rels><?xml version="1.0" encoding="UTF-8" standalone="yes"?>
<Relationships xmlns="http://schemas.openxmlformats.org/package/2006/relationships"><Relationship Id="rId3" Type="http://schemas.openxmlformats.org/officeDocument/2006/relationships/image" Target="../media/image229.png"/><Relationship Id="rId2" Type="http://schemas.openxmlformats.org/officeDocument/2006/relationships/image" Target="../media/image620.png"/><Relationship Id="rId1" Type="http://schemas.openxmlformats.org/officeDocument/2006/relationships/slideLayout" Target="../slideLayouts/slideLayout1.xml"/></Relationships>
</file>

<file path=ppt/slides/_rels/slide222.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xml"/></Relationships>
</file>

<file path=ppt/slides/_rels/slide223.xml.rels><?xml version="1.0" encoding="UTF-8" standalone="yes"?>
<Relationships xmlns="http://schemas.openxmlformats.org/package/2006/relationships"><Relationship Id="rId3" Type="http://schemas.openxmlformats.org/officeDocument/2006/relationships/image" Target="../media/image2220.png"/><Relationship Id="rId2" Type="http://schemas.openxmlformats.org/officeDocument/2006/relationships/notesSlide" Target="../notesSlides/notesSlide69.xml"/><Relationship Id="rId1" Type="http://schemas.openxmlformats.org/officeDocument/2006/relationships/slideLayout" Target="../slideLayouts/slideLayout1.xml"/></Relationships>
</file>

<file path=ppt/slides/_rels/slide224.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70.xml"/><Relationship Id="rId1" Type="http://schemas.openxmlformats.org/officeDocument/2006/relationships/slideLayout" Target="../slideLayouts/slideLayout1.xml"/><Relationship Id="rId6" Type="http://schemas.openxmlformats.org/officeDocument/2006/relationships/image" Target="../media/image234.png"/><Relationship Id="rId5" Type="http://schemas.openxmlformats.org/officeDocument/2006/relationships/image" Target="../media/image233.png"/><Relationship Id="rId4" Type="http://schemas.openxmlformats.org/officeDocument/2006/relationships/image" Target="../media/image231.png"/></Relationships>
</file>

<file path=ppt/slides/_rels/slide225.xml.rels><?xml version="1.0" encoding="UTF-8" standalone="yes"?>
<Relationships xmlns="http://schemas.openxmlformats.org/package/2006/relationships"><Relationship Id="rId3" Type="http://schemas.openxmlformats.org/officeDocument/2006/relationships/image" Target="../media/image235.png"/><Relationship Id="rId2" Type="http://schemas.openxmlformats.org/officeDocument/2006/relationships/notesSlide" Target="../notesSlides/notesSlide71.xml"/><Relationship Id="rId1" Type="http://schemas.openxmlformats.org/officeDocument/2006/relationships/slideLayout" Target="../slideLayouts/slideLayout1.xml"/><Relationship Id="rId6" Type="http://schemas.openxmlformats.org/officeDocument/2006/relationships/image" Target="../media/image238.png"/><Relationship Id="rId5" Type="http://schemas.openxmlformats.org/officeDocument/2006/relationships/image" Target="../media/image237.png"/><Relationship Id="rId4" Type="http://schemas.openxmlformats.org/officeDocument/2006/relationships/image" Target="../media/image236.png"/></Relationships>
</file>

<file path=ppt/slides/_rels/slide226.xml.rels><?xml version="1.0" encoding="UTF-8" standalone="yes"?>
<Relationships xmlns="http://schemas.openxmlformats.org/package/2006/relationships"><Relationship Id="rId3" Type="http://schemas.openxmlformats.org/officeDocument/2006/relationships/image" Target="../media/image239.png"/><Relationship Id="rId2" Type="http://schemas.openxmlformats.org/officeDocument/2006/relationships/notesSlide" Target="../notesSlides/notesSlide72.xml"/><Relationship Id="rId1" Type="http://schemas.openxmlformats.org/officeDocument/2006/relationships/slideLayout" Target="../slideLayouts/slideLayout1.xml"/><Relationship Id="rId6" Type="http://schemas.openxmlformats.org/officeDocument/2006/relationships/image" Target="../media/image243.png"/><Relationship Id="rId5" Type="http://schemas.openxmlformats.org/officeDocument/2006/relationships/image" Target="../media/image241.png"/><Relationship Id="rId4" Type="http://schemas.openxmlformats.org/officeDocument/2006/relationships/image" Target="../media/image240.png"/></Relationships>
</file>

<file path=ppt/slides/_rels/slide227.xml.rels><?xml version="1.0" encoding="UTF-8" standalone="yes"?>
<Relationships xmlns="http://schemas.openxmlformats.org/package/2006/relationships"><Relationship Id="rId3" Type="http://schemas.openxmlformats.org/officeDocument/2006/relationships/image" Target="../media/image581.png"/><Relationship Id="rId2" Type="http://schemas.openxmlformats.org/officeDocument/2006/relationships/notesSlide" Target="../notesSlides/notesSlide73.xml"/><Relationship Id="rId1" Type="http://schemas.openxmlformats.org/officeDocument/2006/relationships/slideLayout" Target="../slideLayouts/slideLayout1.xml"/><Relationship Id="rId5" Type="http://schemas.openxmlformats.org/officeDocument/2006/relationships/image" Target="../media/image601.png"/><Relationship Id="rId4" Type="http://schemas.openxmlformats.org/officeDocument/2006/relationships/image" Target="../media/image591.png"/></Relationships>
</file>

<file path=ppt/slides/_rels/slide228.xml.rels><?xml version="1.0" encoding="UTF-8" standalone="yes"?>
<Relationships xmlns="http://schemas.openxmlformats.org/package/2006/relationships"><Relationship Id="rId3" Type="http://schemas.openxmlformats.org/officeDocument/2006/relationships/image" Target="../media/image612.png"/><Relationship Id="rId2" Type="http://schemas.openxmlformats.org/officeDocument/2006/relationships/notesSlide" Target="../notesSlides/notesSlide74.xml"/><Relationship Id="rId1" Type="http://schemas.openxmlformats.org/officeDocument/2006/relationships/slideLayout" Target="../slideLayouts/slideLayout1.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5.png"/><Relationship Id="rId3" Type="http://schemas.openxmlformats.org/officeDocument/2006/relationships/image" Target="../media/image25.png"/><Relationship Id="rId7" Type="http://schemas.openxmlformats.org/officeDocument/2006/relationships/image" Target="../media/image29.png"/><Relationship Id="rId12" Type="http://schemas.openxmlformats.org/officeDocument/2006/relationships/image" Target="../media/image34.png"/><Relationship Id="rId2" Type="http://schemas.openxmlformats.org/officeDocument/2006/relationships/image" Target="../media/image24.png"/><Relationship Id="rId1" Type="http://schemas.openxmlformats.org/officeDocument/2006/relationships/slideLayout" Target="../slideLayouts/slideLayout1.xml"/><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png"/><Relationship Id="rId15" Type="http://schemas.openxmlformats.org/officeDocument/2006/relationships/image" Target="../media/image37.png"/><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png"/><Relationship Id="rId14" Type="http://schemas.openxmlformats.org/officeDocument/2006/relationships/image" Target="../media/image36.png"/></Relationships>
</file>

<file path=ppt/slides/_rels/slide230.xml.rels><?xml version="1.0" encoding="UTF-8" standalone="yes"?>
<Relationships xmlns="http://schemas.openxmlformats.org/package/2006/relationships"><Relationship Id="rId2" Type="http://schemas.openxmlformats.org/officeDocument/2006/relationships/image" Target="../media/image920.png"/><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5.xml"/><Relationship Id="rId1" Type="http://schemas.openxmlformats.org/officeDocument/2006/relationships/slideLayout" Target="../slideLayouts/slideLayout3.xml"/><Relationship Id="rId6" Type="http://schemas.openxmlformats.org/officeDocument/2006/relationships/image" Target="../media/image245.png"/><Relationship Id="rId5" Type="http://schemas.openxmlformats.org/officeDocument/2006/relationships/image" Target="../media/image244.png"/><Relationship Id="rId4" Type="http://schemas.openxmlformats.org/officeDocument/2006/relationships/image" Target="../media/image4.png"/></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201.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2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8" Type="http://schemas.openxmlformats.org/officeDocument/2006/relationships/tags" Target="../tags/tag66.xml"/><Relationship Id="rId13" Type="http://schemas.openxmlformats.org/officeDocument/2006/relationships/tags" Target="../tags/tag71.xml"/><Relationship Id="rId3" Type="http://schemas.openxmlformats.org/officeDocument/2006/relationships/tags" Target="../tags/tag61.xml"/><Relationship Id="rId7" Type="http://schemas.openxmlformats.org/officeDocument/2006/relationships/tags" Target="../tags/tag65.xml"/><Relationship Id="rId12" Type="http://schemas.openxmlformats.org/officeDocument/2006/relationships/tags" Target="../tags/tag70.xml"/><Relationship Id="rId2" Type="http://schemas.openxmlformats.org/officeDocument/2006/relationships/tags" Target="../tags/tag60.xml"/><Relationship Id="rId1" Type="http://schemas.openxmlformats.org/officeDocument/2006/relationships/tags" Target="../tags/tag59.xml"/><Relationship Id="rId6" Type="http://schemas.openxmlformats.org/officeDocument/2006/relationships/tags" Target="../tags/tag64.xml"/><Relationship Id="rId11" Type="http://schemas.openxmlformats.org/officeDocument/2006/relationships/tags" Target="../tags/tag69.xml"/><Relationship Id="rId5" Type="http://schemas.openxmlformats.org/officeDocument/2006/relationships/tags" Target="../tags/tag63.xml"/><Relationship Id="rId15" Type="http://schemas.openxmlformats.org/officeDocument/2006/relationships/image" Target="../media/image18.tmp"/><Relationship Id="rId10" Type="http://schemas.openxmlformats.org/officeDocument/2006/relationships/tags" Target="../tags/tag68.xml"/><Relationship Id="rId4" Type="http://schemas.openxmlformats.org/officeDocument/2006/relationships/tags" Target="../tags/tag62.xml"/><Relationship Id="rId9" Type="http://schemas.openxmlformats.org/officeDocument/2006/relationships/tags" Target="../tags/tag67.xml"/><Relationship Id="rId14"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232.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410.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image" Target="../media/image42.png"/><Relationship Id="rId1" Type="http://schemas.openxmlformats.org/officeDocument/2006/relationships/slideLayout" Target="../slideLayouts/slideLayout1.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3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8" Type="http://schemas.openxmlformats.org/officeDocument/2006/relationships/tags" Target="../tags/tag79.xml"/><Relationship Id="rId13" Type="http://schemas.openxmlformats.org/officeDocument/2006/relationships/tags" Target="../tags/tag84.xml"/><Relationship Id="rId18" Type="http://schemas.openxmlformats.org/officeDocument/2006/relationships/slideLayout" Target="../slideLayouts/slideLayout6.xml"/><Relationship Id="rId3" Type="http://schemas.openxmlformats.org/officeDocument/2006/relationships/tags" Target="../tags/tag74.xml"/><Relationship Id="rId7" Type="http://schemas.openxmlformats.org/officeDocument/2006/relationships/tags" Target="../tags/tag78.xml"/><Relationship Id="rId12" Type="http://schemas.openxmlformats.org/officeDocument/2006/relationships/tags" Target="../tags/tag83.xml"/><Relationship Id="rId17" Type="http://schemas.openxmlformats.org/officeDocument/2006/relationships/tags" Target="../tags/tag88.xml"/><Relationship Id="rId2" Type="http://schemas.openxmlformats.org/officeDocument/2006/relationships/tags" Target="../tags/tag73.xml"/><Relationship Id="rId16" Type="http://schemas.openxmlformats.org/officeDocument/2006/relationships/tags" Target="../tags/tag87.xml"/><Relationship Id="rId1" Type="http://schemas.openxmlformats.org/officeDocument/2006/relationships/tags" Target="../tags/tag72.xml"/><Relationship Id="rId6" Type="http://schemas.openxmlformats.org/officeDocument/2006/relationships/tags" Target="../tags/tag77.xml"/><Relationship Id="rId11" Type="http://schemas.openxmlformats.org/officeDocument/2006/relationships/tags" Target="../tags/tag82.xml"/><Relationship Id="rId5" Type="http://schemas.openxmlformats.org/officeDocument/2006/relationships/tags" Target="../tags/tag76.xml"/><Relationship Id="rId15" Type="http://schemas.openxmlformats.org/officeDocument/2006/relationships/tags" Target="../tags/tag86.xml"/><Relationship Id="rId10" Type="http://schemas.openxmlformats.org/officeDocument/2006/relationships/tags" Target="../tags/tag81.xml"/><Relationship Id="rId19" Type="http://schemas.openxmlformats.org/officeDocument/2006/relationships/image" Target="../media/image18.tmp"/><Relationship Id="rId4" Type="http://schemas.openxmlformats.org/officeDocument/2006/relationships/tags" Target="../tags/tag75.xml"/><Relationship Id="rId9" Type="http://schemas.openxmlformats.org/officeDocument/2006/relationships/tags" Target="../tags/tag80.xml"/><Relationship Id="rId14" Type="http://schemas.openxmlformats.org/officeDocument/2006/relationships/tags" Target="../tags/tag85.xml"/></Relationships>
</file>

<file path=ppt/slides/_rels/slide37.xml.rels><?xml version="1.0" encoding="UTF-8" standalone="yes"?>
<Relationships xmlns="http://schemas.openxmlformats.org/package/2006/relationships"><Relationship Id="rId2" Type="http://schemas.openxmlformats.org/officeDocument/2006/relationships/image" Target="../media/image242.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emf"/><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352.png"/><Relationship Id="rId1" Type="http://schemas.openxmlformats.org/officeDocument/2006/relationships/slideLayout" Target="../slideLayouts/slideLayout1.xml"/><Relationship Id="rId4" Type="http://schemas.openxmlformats.org/officeDocument/2006/relationships/image" Target="../media/image61.png"/></Relationships>
</file>

<file path=ppt/slides/_rels/slide44.xml.rels><?xml version="1.0" encoding="UTF-8" standalone="yes"?>
<Relationships xmlns="http://schemas.openxmlformats.org/package/2006/relationships"><Relationship Id="rId3" Type="http://schemas.openxmlformats.org/officeDocument/2006/relationships/image" Target="../media/image391.png"/><Relationship Id="rId2" Type="http://schemas.openxmlformats.org/officeDocument/2006/relationships/image" Target="../media/image380.png"/><Relationship Id="rId1" Type="http://schemas.openxmlformats.org/officeDocument/2006/relationships/slideLayout" Target="../slideLayouts/slideLayout1.xml"/><Relationship Id="rId5" Type="http://schemas.openxmlformats.org/officeDocument/2006/relationships/image" Target="../media/image63.png"/><Relationship Id="rId4" Type="http://schemas.openxmlformats.org/officeDocument/2006/relationships/image" Target="../media/image62.png"/></Relationships>
</file>

<file path=ppt/slides/_rels/slide45.xml.rels><?xml version="1.0" encoding="UTF-8" standalone="yes"?>
<Relationships xmlns="http://schemas.openxmlformats.org/package/2006/relationships"><Relationship Id="rId3" Type="http://schemas.openxmlformats.org/officeDocument/2006/relationships/image" Target="../media/image432.png"/><Relationship Id="rId2" Type="http://schemas.openxmlformats.org/officeDocument/2006/relationships/image" Target="../media/image422.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442.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710.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64.png"/><Relationship Id="rId1" Type="http://schemas.openxmlformats.org/officeDocument/2006/relationships/slideLayout" Target="../slideLayouts/slideLayout1.xml"/><Relationship Id="rId4" Type="http://schemas.openxmlformats.org/officeDocument/2006/relationships/image" Target="../media/image630.png"/></Relationships>
</file>

<file path=ppt/slides/_rels/slide5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image" Target="../media/image650.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8" Type="http://schemas.openxmlformats.org/officeDocument/2006/relationships/tags" Target="../tags/tag96.xml"/><Relationship Id="rId13" Type="http://schemas.openxmlformats.org/officeDocument/2006/relationships/tags" Target="../tags/tag101.xml"/><Relationship Id="rId18" Type="http://schemas.openxmlformats.org/officeDocument/2006/relationships/slideLayout" Target="../slideLayouts/slideLayout6.xml"/><Relationship Id="rId3" Type="http://schemas.openxmlformats.org/officeDocument/2006/relationships/tags" Target="../tags/tag91.xml"/><Relationship Id="rId21" Type="http://schemas.openxmlformats.org/officeDocument/2006/relationships/image" Target="../media/image18.tmp"/><Relationship Id="rId7" Type="http://schemas.openxmlformats.org/officeDocument/2006/relationships/tags" Target="../tags/tag95.xml"/><Relationship Id="rId12" Type="http://schemas.openxmlformats.org/officeDocument/2006/relationships/tags" Target="../tags/tag100.xml"/><Relationship Id="rId17" Type="http://schemas.openxmlformats.org/officeDocument/2006/relationships/tags" Target="../tags/tag105.xml"/><Relationship Id="rId2" Type="http://schemas.openxmlformats.org/officeDocument/2006/relationships/tags" Target="../tags/tag90.xml"/><Relationship Id="rId16" Type="http://schemas.openxmlformats.org/officeDocument/2006/relationships/tags" Target="../tags/tag104.xml"/><Relationship Id="rId20" Type="http://schemas.openxmlformats.org/officeDocument/2006/relationships/image" Target="../media/image67.png"/><Relationship Id="rId1" Type="http://schemas.openxmlformats.org/officeDocument/2006/relationships/tags" Target="../tags/tag89.xml"/><Relationship Id="rId6" Type="http://schemas.openxmlformats.org/officeDocument/2006/relationships/tags" Target="../tags/tag94.xml"/><Relationship Id="rId11" Type="http://schemas.openxmlformats.org/officeDocument/2006/relationships/tags" Target="../tags/tag99.xml"/><Relationship Id="rId5" Type="http://schemas.openxmlformats.org/officeDocument/2006/relationships/tags" Target="../tags/tag93.xml"/><Relationship Id="rId15" Type="http://schemas.openxmlformats.org/officeDocument/2006/relationships/tags" Target="../tags/tag103.xml"/><Relationship Id="rId10" Type="http://schemas.openxmlformats.org/officeDocument/2006/relationships/tags" Target="../tags/tag98.xml"/><Relationship Id="rId19" Type="http://schemas.openxmlformats.org/officeDocument/2006/relationships/tags" Target="../tags/tag90.xml"/><Relationship Id="rId4" Type="http://schemas.openxmlformats.org/officeDocument/2006/relationships/tags" Target="../tags/tag92.xml"/><Relationship Id="rId9" Type="http://schemas.openxmlformats.org/officeDocument/2006/relationships/tags" Target="../tags/tag97.xml"/><Relationship Id="rId14" Type="http://schemas.openxmlformats.org/officeDocument/2006/relationships/tags" Target="../tags/tag102.xml"/></Relationships>
</file>

<file path=ppt/slides/_rels/slide5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1.xml"/><Relationship Id="rId4" Type="http://schemas.openxmlformats.org/officeDocument/2006/relationships/image" Target="../media/image70.png"/></Relationships>
</file>

<file path=ppt/slides/_rels/slide55.xml.rels><?xml version="1.0" encoding="UTF-8" standalone="yes"?>
<Relationships xmlns="http://schemas.openxmlformats.org/package/2006/relationships"><Relationship Id="rId8" Type="http://schemas.openxmlformats.org/officeDocument/2006/relationships/tags" Target="../tags/tag113.xml"/><Relationship Id="rId13" Type="http://schemas.openxmlformats.org/officeDocument/2006/relationships/tags" Target="../tags/tag118.xml"/><Relationship Id="rId18" Type="http://schemas.openxmlformats.org/officeDocument/2006/relationships/slideLayout" Target="../slideLayouts/slideLayout6.xml"/><Relationship Id="rId3" Type="http://schemas.openxmlformats.org/officeDocument/2006/relationships/tags" Target="../tags/tag108.xml"/><Relationship Id="rId21" Type="http://schemas.openxmlformats.org/officeDocument/2006/relationships/image" Target="../media/image71.png"/><Relationship Id="rId7" Type="http://schemas.openxmlformats.org/officeDocument/2006/relationships/tags" Target="../tags/tag112.xml"/><Relationship Id="rId12" Type="http://schemas.openxmlformats.org/officeDocument/2006/relationships/tags" Target="../tags/tag117.xml"/><Relationship Id="rId17" Type="http://schemas.openxmlformats.org/officeDocument/2006/relationships/tags" Target="../tags/tag122.xml"/><Relationship Id="rId2" Type="http://schemas.openxmlformats.org/officeDocument/2006/relationships/tags" Target="../tags/tag107.xml"/><Relationship Id="rId16" Type="http://schemas.openxmlformats.org/officeDocument/2006/relationships/tags" Target="../tags/tag121.xml"/><Relationship Id="rId20" Type="http://schemas.openxmlformats.org/officeDocument/2006/relationships/tags" Target="../tags/tag107.xml"/><Relationship Id="rId1" Type="http://schemas.openxmlformats.org/officeDocument/2006/relationships/tags" Target="../tags/tag106.xml"/><Relationship Id="rId6" Type="http://schemas.openxmlformats.org/officeDocument/2006/relationships/tags" Target="../tags/tag111.xml"/><Relationship Id="rId11" Type="http://schemas.openxmlformats.org/officeDocument/2006/relationships/tags" Target="../tags/tag116.xml"/><Relationship Id="rId5" Type="http://schemas.openxmlformats.org/officeDocument/2006/relationships/tags" Target="../tags/tag110.xml"/><Relationship Id="rId15" Type="http://schemas.openxmlformats.org/officeDocument/2006/relationships/tags" Target="../tags/tag120.xml"/><Relationship Id="rId10" Type="http://schemas.openxmlformats.org/officeDocument/2006/relationships/tags" Target="../tags/tag115.xml"/><Relationship Id="rId19" Type="http://schemas.openxmlformats.org/officeDocument/2006/relationships/notesSlide" Target="../notesSlides/notesSlide6.xml"/><Relationship Id="rId4" Type="http://schemas.openxmlformats.org/officeDocument/2006/relationships/tags" Target="../tags/tag109.xml"/><Relationship Id="rId9" Type="http://schemas.openxmlformats.org/officeDocument/2006/relationships/tags" Target="../tags/tag114.xml"/><Relationship Id="rId14" Type="http://schemas.openxmlformats.org/officeDocument/2006/relationships/tags" Target="../tags/tag119.xml"/><Relationship Id="rId22" Type="http://schemas.openxmlformats.org/officeDocument/2006/relationships/image" Target="../media/image18.tmp"/></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690.png"/><Relationship Id="rId2" Type="http://schemas.openxmlformats.org/officeDocument/2006/relationships/image" Target="../media/image680.png"/><Relationship Id="rId1" Type="http://schemas.openxmlformats.org/officeDocument/2006/relationships/slideLayout" Target="../slideLayouts/slideLayout1.xml"/><Relationship Id="rId4" Type="http://schemas.openxmlformats.org/officeDocument/2006/relationships/image" Target="../media/image700.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65.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1.xml"/><Relationship Id="rId5" Type="http://schemas.openxmlformats.org/officeDocument/2006/relationships/image" Target="../media/image77.png"/><Relationship Id="rId4" Type="http://schemas.openxmlformats.org/officeDocument/2006/relationships/image" Target="../media/image76.png"/></Relationships>
</file>

<file path=ppt/slides/_rels/slide6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4.png"/><Relationship Id="rId1" Type="http://schemas.openxmlformats.org/officeDocument/2006/relationships/slideLayout" Target="../slideLayouts/slideLayout1.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s>
</file>

<file path=ppt/slides/_rels/slide6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4.png"/><Relationship Id="rId1" Type="http://schemas.openxmlformats.org/officeDocument/2006/relationships/slideLayout" Target="../slideLayouts/slideLayout1.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s/_rels/slide6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image" Target="../media/image86.png"/><Relationship Id="rId7" Type="http://schemas.openxmlformats.org/officeDocument/2006/relationships/image" Target="../media/image760.png"/><Relationship Id="rId2" Type="http://schemas.openxmlformats.org/officeDocument/2006/relationships/image" Target="../media/image72.png"/><Relationship Id="rId1" Type="http://schemas.openxmlformats.org/officeDocument/2006/relationships/slideLayout" Target="../slideLayouts/slideLayout1.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730.png"/></Relationships>
</file>

<file path=ppt/slides/_rels/slide66.xml.rels><?xml version="1.0" encoding="UTF-8" standalone="yes"?>
<Relationships xmlns="http://schemas.openxmlformats.org/package/2006/relationships"><Relationship Id="rId8" Type="http://schemas.openxmlformats.org/officeDocument/2006/relationships/tags" Target="../tags/tag130.xml"/><Relationship Id="rId13" Type="http://schemas.openxmlformats.org/officeDocument/2006/relationships/tags" Target="../tags/tag135.xml"/><Relationship Id="rId18" Type="http://schemas.openxmlformats.org/officeDocument/2006/relationships/image" Target="../media/image780.png"/><Relationship Id="rId3" Type="http://schemas.openxmlformats.org/officeDocument/2006/relationships/tags" Target="../tags/tag125.xml"/><Relationship Id="rId21" Type="http://schemas.openxmlformats.org/officeDocument/2006/relationships/image" Target="../media/image812.png"/><Relationship Id="rId7" Type="http://schemas.openxmlformats.org/officeDocument/2006/relationships/tags" Target="../tags/tag129.xml"/><Relationship Id="rId12" Type="http://schemas.openxmlformats.org/officeDocument/2006/relationships/tags" Target="../tags/tag134.xml"/><Relationship Id="rId17" Type="http://schemas.openxmlformats.org/officeDocument/2006/relationships/notesSlide" Target="../notesSlides/notesSlide9.xml"/><Relationship Id="rId2" Type="http://schemas.openxmlformats.org/officeDocument/2006/relationships/tags" Target="../tags/tag124.xml"/><Relationship Id="rId16" Type="http://schemas.openxmlformats.org/officeDocument/2006/relationships/slideLayout" Target="../slideLayouts/slideLayout6.xml"/><Relationship Id="rId20" Type="http://schemas.openxmlformats.org/officeDocument/2006/relationships/image" Target="../media/image801.png"/><Relationship Id="rId1" Type="http://schemas.openxmlformats.org/officeDocument/2006/relationships/tags" Target="../tags/tag123.xml"/><Relationship Id="rId6" Type="http://schemas.openxmlformats.org/officeDocument/2006/relationships/tags" Target="../tags/tag128.xml"/><Relationship Id="rId11" Type="http://schemas.openxmlformats.org/officeDocument/2006/relationships/tags" Target="../tags/tag133.xml"/><Relationship Id="rId5" Type="http://schemas.openxmlformats.org/officeDocument/2006/relationships/tags" Target="../tags/tag127.xml"/><Relationship Id="rId15" Type="http://schemas.openxmlformats.org/officeDocument/2006/relationships/tags" Target="../tags/tag137.xml"/><Relationship Id="rId10" Type="http://schemas.openxmlformats.org/officeDocument/2006/relationships/tags" Target="../tags/tag132.xml"/><Relationship Id="rId19" Type="http://schemas.openxmlformats.org/officeDocument/2006/relationships/image" Target="../media/image791.png"/><Relationship Id="rId4" Type="http://schemas.openxmlformats.org/officeDocument/2006/relationships/tags" Target="../tags/tag126.xml"/><Relationship Id="rId9" Type="http://schemas.openxmlformats.org/officeDocument/2006/relationships/tags" Target="../tags/tag131.xml"/><Relationship Id="rId14" Type="http://schemas.openxmlformats.org/officeDocument/2006/relationships/tags" Target="../tags/tag136.xml"/><Relationship Id="rId22" Type="http://schemas.openxmlformats.org/officeDocument/2006/relationships/image" Target="../media/image18.tmp"/></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image" Target="../media/image790.png"/><Relationship Id="rId2" Type="http://schemas.openxmlformats.org/officeDocument/2006/relationships/image" Target="../media/image91.png"/><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image" Target="../media/image810.png"/><Relationship Id="rId2" Type="http://schemas.openxmlformats.org/officeDocument/2006/relationships/image" Target="../media/image800.png"/><Relationship Id="rId1" Type="http://schemas.openxmlformats.org/officeDocument/2006/relationships/slideLayout" Target="../slideLayouts/slideLayout1.xml"/><Relationship Id="rId6" Type="http://schemas.openxmlformats.org/officeDocument/2006/relationships/image" Target="../media/image790.png"/><Relationship Id="rId5" Type="http://schemas.openxmlformats.org/officeDocument/2006/relationships/image" Target="../media/image830.png"/><Relationship Id="rId4" Type="http://schemas.openxmlformats.org/officeDocument/2006/relationships/image" Target="../media/image820.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image" Target="../media/image850.png"/><Relationship Id="rId2" Type="http://schemas.openxmlformats.org/officeDocument/2006/relationships/image" Target="../media/image170.png"/><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3" Type="http://schemas.openxmlformats.org/officeDocument/2006/relationships/image" Target="../media/image860.png"/><Relationship Id="rId2" Type="http://schemas.openxmlformats.org/officeDocument/2006/relationships/image" Target="../media/image170.png"/><Relationship Id="rId1" Type="http://schemas.openxmlformats.org/officeDocument/2006/relationships/slideLayout" Target="../slideLayouts/slideLayout1.xml"/><Relationship Id="rId4" Type="http://schemas.openxmlformats.org/officeDocument/2006/relationships/image" Target="../media/image870.png"/></Relationships>
</file>

<file path=ppt/slides/_rels/slide72.xml.rels><?xml version="1.0" encoding="UTF-8" standalone="yes"?>
<Relationships xmlns="http://schemas.openxmlformats.org/package/2006/relationships"><Relationship Id="rId3" Type="http://schemas.openxmlformats.org/officeDocument/2006/relationships/image" Target="../media/image880.png"/><Relationship Id="rId2" Type="http://schemas.openxmlformats.org/officeDocument/2006/relationships/image" Target="../media/image170.png"/><Relationship Id="rId1" Type="http://schemas.openxmlformats.org/officeDocument/2006/relationships/slideLayout" Target="../slideLayouts/slideLayout1.xml"/><Relationship Id="rId4" Type="http://schemas.openxmlformats.org/officeDocument/2006/relationships/image" Target="../media/image890.png"/></Relationships>
</file>

<file path=ppt/slides/_rels/slide73.xml.rels><?xml version="1.0" encoding="UTF-8" standalone="yes"?>
<Relationships xmlns="http://schemas.openxmlformats.org/package/2006/relationships"><Relationship Id="rId3" Type="http://schemas.openxmlformats.org/officeDocument/2006/relationships/image" Target="../media/image880.png"/><Relationship Id="rId2" Type="http://schemas.openxmlformats.org/officeDocument/2006/relationships/image" Target="../media/image170.png"/><Relationship Id="rId1" Type="http://schemas.openxmlformats.org/officeDocument/2006/relationships/slideLayout" Target="../slideLayouts/slideLayout1.xml"/><Relationship Id="rId4" Type="http://schemas.openxmlformats.org/officeDocument/2006/relationships/image" Target="../media/image92.png"/></Relationships>
</file>

<file path=ppt/slides/_rels/slide74.xml.rels><?xml version="1.0" encoding="UTF-8" standalone="yes"?>
<Relationships xmlns="http://schemas.openxmlformats.org/package/2006/relationships"><Relationship Id="rId3" Type="http://schemas.openxmlformats.org/officeDocument/2006/relationships/image" Target="../media/image880.png"/><Relationship Id="rId2" Type="http://schemas.openxmlformats.org/officeDocument/2006/relationships/image" Target="../media/image170.png"/><Relationship Id="rId1" Type="http://schemas.openxmlformats.org/officeDocument/2006/relationships/slideLayout" Target="../slideLayouts/slideLayout1.xml"/><Relationship Id="rId4" Type="http://schemas.openxmlformats.org/officeDocument/2006/relationships/image" Target="../media/image93.png"/></Relationships>
</file>

<file path=ppt/slides/_rels/slide75.xml.rels><?xml version="1.0" encoding="UTF-8" standalone="yes"?>
<Relationships xmlns="http://schemas.openxmlformats.org/package/2006/relationships"><Relationship Id="rId3" Type="http://schemas.openxmlformats.org/officeDocument/2006/relationships/image" Target="../media/image94.png"/><Relationship Id="rId7" Type="http://schemas.openxmlformats.org/officeDocument/2006/relationships/image" Target="../media/image93.png"/><Relationship Id="rId2" Type="http://schemas.openxmlformats.org/officeDocument/2006/relationships/image" Target="../media/image170.png"/><Relationship Id="rId1" Type="http://schemas.openxmlformats.org/officeDocument/2006/relationships/slideLayout" Target="../slideLayouts/slideLayout1.xml"/><Relationship Id="rId6" Type="http://schemas.openxmlformats.org/officeDocument/2006/relationships/image" Target="../media/image880.png"/></Relationships>
</file>

<file path=ppt/slides/_rels/slide76.xml.rels><?xml version="1.0" encoding="UTF-8" standalone="yes"?>
<Relationships xmlns="http://schemas.openxmlformats.org/package/2006/relationships"><Relationship Id="rId3" Type="http://schemas.openxmlformats.org/officeDocument/2006/relationships/image" Target="../media/image95.png"/><Relationship Id="rId7" Type="http://schemas.openxmlformats.org/officeDocument/2006/relationships/image" Target="../media/image880.png"/><Relationship Id="rId2" Type="http://schemas.openxmlformats.org/officeDocument/2006/relationships/image" Target="../media/image930.png"/><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3" Type="http://schemas.openxmlformats.org/officeDocument/2006/relationships/image" Target="../media/image96.png"/><Relationship Id="rId7" Type="http://schemas.openxmlformats.org/officeDocument/2006/relationships/image" Target="../media/image880.png"/><Relationship Id="rId2" Type="http://schemas.openxmlformats.org/officeDocument/2006/relationships/image" Target="../media/image930.png"/><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3" Type="http://schemas.openxmlformats.org/officeDocument/2006/relationships/image" Target="../media/image96.png"/><Relationship Id="rId7" Type="http://schemas.openxmlformats.org/officeDocument/2006/relationships/image" Target="../media/image880.png"/><Relationship Id="rId2" Type="http://schemas.openxmlformats.org/officeDocument/2006/relationships/image" Target="../media/image930.png"/><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3" Type="http://schemas.openxmlformats.org/officeDocument/2006/relationships/image" Target="../media/image960.png"/><Relationship Id="rId2" Type="http://schemas.openxmlformats.org/officeDocument/2006/relationships/image" Target="../media/image260.png"/><Relationship Id="rId1" Type="http://schemas.openxmlformats.org/officeDocument/2006/relationships/slideLayout" Target="../slideLayouts/slideLayout1.xml"/><Relationship Id="rId4" Type="http://schemas.openxmlformats.org/officeDocument/2006/relationships/image" Target="../media/image97.png"/></Relationships>
</file>

<file path=ppt/slides/_rels/slide8.xml.rels><?xml version="1.0" encoding="UTF-8" standalone="yes"?>
<Relationships xmlns="http://schemas.openxmlformats.org/package/2006/relationships"><Relationship Id="rId3" Type="http://schemas.openxmlformats.org/officeDocument/2006/relationships/image" Target="../media/image7.wmf"/><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8" Type="http://schemas.openxmlformats.org/officeDocument/2006/relationships/tags" Target="../tags/tag145.xml"/><Relationship Id="rId13" Type="http://schemas.openxmlformats.org/officeDocument/2006/relationships/tags" Target="../tags/tag150.xml"/><Relationship Id="rId18" Type="http://schemas.openxmlformats.org/officeDocument/2006/relationships/slideLayout" Target="../slideLayouts/slideLayout6.xml"/><Relationship Id="rId3" Type="http://schemas.openxmlformats.org/officeDocument/2006/relationships/tags" Target="../tags/tag140.xml"/><Relationship Id="rId21" Type="http://schemas.openxmlformats.org/officeDocument/2006/relationships/tags" Target="../tags/tag143.xml"/><Relationship Id="rId7" Type="http://schemas.openxmlformats.org/officeDocument/2006/relationships/tags" Target="../tags/tag144.xml"/><Relationship Id="rId12" Type="http://schemas.openxmlformats.org/officeDocument/2006/relationships/tags" Target="../tags/tag149.xml"/><Relationship Id="rId17" Type="http://schemas.openxmlformats.org/officeDocument/2006/relationships/tags" Target="../tags/tag154.xml"/><Relationship Id="rId2" Type="http://schemas.openxmlformats.org/officeDocument/2006/relationships/tags" Target="../tags/tag139.xml"/><Relationship Id="rId16" Type="http://schemas.openxmlformats.org/officeDocument/2006/relationships/tags" Target="../tags/tag153.xml"/><Relationship Id="rId20" Type="http://schemas.openxmlformats.org/officeDocument/2006/relationships/image" Target="../media/image970.png"/><Relationship Id="rId1" Type="http://schemas.openxmlformats.org/officeDocument/2006/relationships/tags" Target="../tags/tag138.xml"/><Relationship Id="rId6" Type="http://schemas.openxmlformats.org/officeDocument/2006/relationships/tags" Target="../tags/tag143.xml"/><Relationship Id="rId11" Type="http://schemas.openxmlformats.org/officeDocument/2006/relationships/tags" Target="../tags/tag148.xml"/><Relationship Id="rId5" Type="http://schemas.openxmlformats.org/officeDocument/2006/relationships/tags" Target="../tags/tag142.xml"/><Relationship Id="rId15" Type="http://schemas.openxmlformats.org/officeDocument/2006/relationships/tags" Target="../tags/tag152.xml"/><Relationship Id="rId23" Type="http://schemas.openxmlformats.org/officeDocument/2006/relationships/image" Target="../media/image12.png"/><Relationship Id="rId10" Type="http://schemas.openxmlformats.org/officeDocument/2006/relationships/tags" Target="../tags/tag147.xml"/><Relationship Id="rId19" Type="http://schemas.openxmlformats.org/officeDocument/2006/relationships/tags" Target="../tags/tag142.xml"/><Relationship Id="rId4" Type="http://schemas.openxmlformats.org/officeDocument/2006/relationships/tags" Target="../tags/tag141.xml"/><Relationship Id="rId9" Type="http://schemas.openxmlformats.org/officeDocument/2006/relationships/tags" Target="../tags/tag146.xml"/><Relationship Id="rId14" Type="http://schemas.openxmlformats.org/officeDocument/2006/relationships/tags" Target="../tags/tag151.xml"/><Relationship Id="rId22" Type="http://schemas.openxmlformats.org/officeDocument/2006/relationships/image" Target="../media/image98.png"/></Relationships>
</file>

<file path=ppt/slides/_rels/slide81.xml.rels><?xml version="1.0" encoding="UTF-8" standalone="yes"?>
<Relationships xmlns="http://schemas.openxmlformats.org/package/2006/relationships"><Relationship Id="rId8" Type="http://schemas.openxmlformats.org/officeDocument/2006/relationships/tags" Target="../tags/tag162.xml"/><Relationship Id="rId13" Type="http://schemas.openxmlformats.org/officeDocument/2006/relationships/tags" Target="../tags/tag167.xml"/><Relationship Id="rId18" Type="http://schemas.openxmlformats.org/officeDocument/2006/relationships/slideLayout" Target="../slideLayouts/slideLayout6.xml"/><Relationship Id="rId3" Type="http://schemas.openxmlformats.org/officeDocument/2006/relationships/tags" Target="../tags/tag157.xml"/><Relationship Id="rId7" Type="http://schemas.openxmlformats.org/officeDocument/2006/relationships/tags" Target="../tags/tag161.xml"/><Relationship Id="rId12" Type="http://schemas.openxmlformats.org/officeDocument/2006/relationships/tags" Target="../tags/tag166.xml"/><Relationship Id="rId17" Type="http://schemas.openxmlformats.org/officeDocument/2006/relationships/tags" Target="../tags/tag171.xml"/><Relationship Id="rId2" Type="http://schemas.openxmlformats.org/officeDocument/2006/relationships/tags" Target="../tags/tag156.xml"/><Relationship Id="rId16" Type="http://schemas.openxmlformats.org/officeDocument/2006/relationships/tags" Target="../tags/tag170.xml"/><Relationship Id="rId20" Type="http://schemas.openxmlformats.org/officeDocument/2006/relationships/image" Target="../media/image12.png"/><Relationship Id="rId1" Type="http://schemas.openxmlformats.org/officeDocument/2006/relationships/tags" Target="../tags/tag155.xml"/><Relationship Id="rId6" Type="http://schemas.openxmlformats.org/officeDocument/2006/relationships/tags" Target="../tags/tag160.xml"/><Relationship Id="rId11" Type="http://schemas.openxmlformats.org/officeDocument/2006/relationships/tags" Target="../tags/tag165.xml"/><Relationship Id="rId5" Type="http://schemas.openxmlformats.org/officeDocument/2006/relationships/tags" Target="../tags/tag159.xml"/><Relationship Id="rId15" Type="http://schemas.openxmlformats.org/officeDocument/2006/relationships/tags" Target="../tags/tag169.xml"/><Relationship Id="rId10" Type="http://schemas.openxmlformats.org/officeDocument/2006/relationships/tags" Target="../tags/tag164.xml"/><Relationship Id="rId19" Type="http://schemas.openxmlformats.org/officeDocument/2006/relationships/notesSlide" Target="../notesSlides/notesSlide10.xml"/><Relationship Id="rId4" Type="http://schemas.openxmlformats.org/officeDocument/2006/relationships/tags" Target="../tags/tag158.xml"/><Relationship Id="rId9" Type="http://schemas.openxmlformats.org/officeDocument/2006/relationships/tags" Target="../tags/tag163.xml"/><Relationship Id="rId14" Type="http://schemas.openxmlformats.org/officeDocument/2006/relationships/tags" Target="../tags/tag168.xml"/></Relationships>
</file>

<file path=ppt/slides/_rels/slide82.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8" Type="http://schemas.openxmlformats.org/officeDocument/2006/relationships/image" Target="../media/image93.wmf"/><Relationship Id="rId3" Type="http://schemas.openxmlformats.org/officeDocument/2006/relationships/image" Target="../media/image102.png"/><Relationship Id="rId7" Type="http://schemas.openxmlformats.org/officeDocument/2006/relationships/oleObject" Target="../embeddings/oleObject2.bin"/><Relationship Id="rId1" Type="http://schemas.openxmlformats.org/officeDocument/2006/relationships/slideLayout" Target="../slideLayouts/slideLayout1.xml"/><Relationship Id="rId6" Type="http://schemas.openxmlformats.org/officeDocument/2006/relationships/image" Target="../media/image92.wmf"/><Relationship Id="rId5" Type="http://schemas.openxmlformats.org/officeDocument/2006/relationships/oleObject" Target="../embeddings/oleObject1.bin"/><Relationship Id="rId4" Type="http://schemas.openxmlformats.org/officeDocument/2006/relationships/image" Target="../media/image103.png"/><Relationship Id="rId9" Type="http://schemas.openxmlformats.org/officeDocument/2006/relationships/image" Target="../media/image106.png"/></Relationships>
</file>

<file path=ppt/slides/_rels/slide86.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3" Type="http://schemas.openxmlformats.org/officeDocument/2006/relationships/image" Target="../media/image108.png"/><Relationship Id="rId1" Type="http://schemas.openxmlformats.org/officeDocument/2006/relationships/slideLayout" Target="../slideLayouts/slideLayout1.xml"/><Relationship Id="rId6" Type="http://schemas.openxmlformats.org/officeDocument/2006/relationships/image" Target="../media/image110.png"/><Relationship Id="rId5" Type="http://schemas.openxmlformats.org/officeDocument/2006/relationships/image" Target="../media/image94.wmf"/><Relationship Id="rId4" Type="http://schemas.openxmlformats.org/officeDocument/2006/relationships/oleObject" Target="../embeddings/oleObject3.bin"/></Relationships>
</file>

<file path=ppt/slides/_rels/slide89.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990.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8" Type="http://schemas.openxmlformats.org/officeDocument/2006/relationships/tags" Target="../tags/tag179.xml"/><Relationship Id="rId13" Type="http://schemas.openxmlformats.org/officeDocument/2006/relationships/tags" Target="../tags/tag184.xml"/><Relationship Id="rId18" Type="http://schemas.openxmlformats.org/officeDocument/2006/relationships/tags" Target="../tags/tag189.xml"/><Relationship Id="rId3" Type="http://schemas.openxmlformats.org/officeDocument/2006/relationships/tags" Target="../tags/tag174.xml"/><Relationship Id="rId21" Type="http://schemas.openxmlformats.org/officeDocument/2006/relationships/image" Target="../media/image12.png"/><Relationship Id="rId7" Type="http://schemas.openxmlformats.org/officeDocument/2006/relationships/tags" Target="../tags/tag178.xml"/><Relationship Id="rId12" Type="http://schemas.openxmlformats.org/officeDocument/2006/relationships/tags" Target="../tags/tag183.xml"/><Relationship Id="rId17" Type="http://schemas.openxmlformats.org/officeDocument/2006/relationships/tags" Target="../tags/tag188.xml"/><Relationship Id="rId2" Type="http://schemas.openxmlformats.org/officeDocument/2006/relationships/tags" Target="../tags/tag173.xml"/><Relationship Id="rId16" Type="http://schemas.openxmlformats.org/officeDocument/2006/relationships/tags" Target="../tags/tag187.xml"/><Relationship Id="rId20" Type="http://schemas.openxmlformats.org/officeDocument/2006/relationships/slideLayout" Target="../slideLayouts/slideLayout3.xml"/><Relationship Id="rId1" Type="http://schemas.openxmlformats.org/officeDocument/2006/relationships/tags" Target="../tags/tag172.xml"/><Relationship Id="rId6" Type="http://schemas.openxmlformats.org/officeDocument/2006/relationships/tags" Target="../tags/tag177.xml"/><Relationship Id="rId11" Type="http://schemas.openxmlformats.org/officeDocument/2006/relationships/tags" Target="../tags/tag182.xml"/><Relationship Id="rId5" Type="http://schemas.openxmlformats.org/officeDocument/2006/relationships/tags" Target="../tags/tag176.xml"/><Relationship Id="rId15" Type="http://schemas.openxmlformats.org/officeDocument/2006/relationships/tags" Target="../tags/tag186.xml"/><Relationship Id="rId10" Type="http://schemas.openxmlformats.org/officeDocument/2006/relationships/tags" Target="../tags/tag181.xml"/><Relationship Id="rId19" Type="http://schemas.openxmlformats.org/officeDocument/2006/relationships/tags" Target="../tags/tag190.xml"/><Relationship Id="rId4" Type="http://schemas.openxmlformats.org/officeDocument/2006/relationships/tags" Target="../tags/tag175.xml"/><Relationship Id="rId9" Type="http://schemas.openxmlformats.org/officeDocument/2006/relationships/tags" Target="../tags/tag180.xml"/><Relationship Id="rId14" Type="http://schemas.openxmlformats.org/officeDocument/2006/relationships/tags" Target="../tags/tag185.xml"/></Relationships>
</file>

<file path=ppt/slides/_rels/slide91.xml.rels><?xml version="1.0" encoding="UTF-8" standalone="yes"?>
<Relationships xmlns="http://schemas.openxmlformats.org/package/2006/relationships"><Relationship Id="rId8" Type="http://schemas.openxmlformats.org/officeDocument/2006/relationships/image" Target="../media/image119.png"/><Relationship Id="rId3" Type="http://schemas.openxmlformats.org/officeDocument/2006/relationships/image" Target="../media/image114.png"/><Relationship Id="rId7" Type="http://schemas.openxmlformats.org/officeDocument/2006/relationships/image" Target="../media/image118.png"/><Relationship Id="rId2" Type="http://schemas.openxmlformats.org/officeDocument/2006/relationships/image" Target="../media/image113.png"/><Relationship Id="rId1" Type="http://schemas.openxmlformats.org/officeDocument/2006/relationships/slideLayout" Target="../slideLayouts/slideLayout1.xml"/><Relationship Id="rId6" Type="http://schemas.openxmlformats.org/officeDocument/2006/relationships/image" Target="../media/image111.png"/><Relationship Id="rId5" Type="http://schemas.openxmlformats.org/officeDocument/2006/relationships/image" Target="../media/image109.png"/><Relationship Id="rId4" Type="http://schemas.openxmlformats.org/officeDocument/2006/relationships/image" Target="../media/image105.png"/></Relationships>
</file>

<file path=ppt/slides/_rels/slide92.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2.png"/><Relationship Id="rId1" Type="http://schemas.openxmlformats.org/officeDocument/2006/relationships/slideLayout" Target="../slideLayouts/slideLayout1.xml"/><Relationship Id="rId4" Type="http://schemas.openxmlformats.org/officeDocument/2006/relationships/image" Target="../media/image116.png"/></Relationships>
</file>

<file path=ppt/slides/_rels/slide93.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7.png"/><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1.xml"/><Relationship Id="rId5" Type="http://schemas.openxmlformats.org/officeDocument/2006/relationships/image" Target="../media/image124.png"/><Relationship Id="rId4" Type="http://schemas.openxmlformats.org/officeDocument/2006/relationships/image" Target="../media/image123.png"/></Relationships>
</file>

<file path=ppt/slides/_rels/slide95.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129.png"/><Relationship Id="rId4" Type="http://schemas.openxmlformats.org/officeDocument/2006/relationships/image" Target="../media/image128.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0" name="图片 129"/>
          <p:cNvPicPr>
            <a:picLocks noChangeAspect="1"/>
          </p:cNvPicPr>
          <p:nvPr/>
        </p:nvPicPr>
        <p:blipFill rotWithShape="1">
          <a:blip r:embed="rId3" cstate="print">
            <a:extLst>
              <a:ext uri="{28A0092B-C50C-407E-A947-70E740481C1C}">
                <a14:useLocalDpi xmlns:a14="http://schemas.microsoft.com/office/drawing/2010/main" val="0"/>
              </a:ext>
            </a:extLst>
          </a:blip>
          <a:srcRect l="20226" t="32053" r="20333"/>
          <a:stretch>
            <a:fillRect/>
          </a:stretch>
        </p:blipFill>
        <p:spPr>
          <a:xfrm>
            <a:off x="-38911" y="-77822"/>
            <a:ext cx="7247108" cy="3570513"/>
          </a:xfrm>
          <a:prstGeom prst="rect">
            <a:avLst/>
          </a:prstGeom>
        </p:spPr>
      </p:pic>
      <p:pic>
        <p:nvPicPr>
          <p:cNvPr id="128" name="图片 127"/>
          <p:cNvPicPr>
            <a:picLocks noChangeAspect="1"/>
          </p:cNvPicPr>
          <p:nvPr/>
        </p:nvPicPr>
        <p:blipFill rotWithShape="1">
          <a:blip r:embed="rId4" cstate="print">
            <a:extLst>
              <a:ext uri="{28A0092B-C50C-407E-A947-70E740481C1C}">
                <a14:useLocalDpi xmlns:a14="http://schemas.microsoft.com/office/drawing/2010/main" val="0"/>
              </a:ext>
            </a:extLst>
          </a:blip>
          <a:srcRect t="54756" r="67172"/>
          <a:stretch>
            <a:fillRect/>
          </a:stretch>
        </p:blipFill>
        <p:spPr>
          <a:xfrm>
            <a:off x="8244776" y="-48638"/>
            <a:ext cx="4002347" cy="2377520"/>
          </a:xfrm>
          <a:prstGeom prst="rect">
            <a:avLst/>
          </a:prstGeom>
        </p:spPr>
      </p:pic>
      <p:grpSp>
        <p:nvGrpSpPr>
          <p:cNvPr id="18" name="组合 17"/>
          <p:cNvGrpSpPr/>
          <p:nvPr/>
        </p:nvGrpSpPr>
        <p:grpSpPr>
          <a:xfrm>
            <a:off x="10001700" y="2854959"/>
            <a:ext cx="2268815" cy="2101347"/>
            <a:chOff x="6175344" y="342254"/>
            <a:chExt cx="7803037" cy="7227071"/>
          </a:xfrm>
        </p:grpSpPr>
        <p:sp>
          <p:nvSpPr>
            <p:cNvPr id="19" name="六边形 18"/>
            <p:cNvSpPr/>
            <p:nvPr/>
          </p:nvSpPr>
          <p:spPr>
            <a:xfrm rot="5400000">
              <a:off x="5847446" y="670152"/>
              <a:ext cx="7227071" cy="6571275"/>
            </a:xfrm>
            <a:prstGeom prst="hexagon">
              <a:avLst>
                <a:gd name="adj" fmla="val 30493"/>
                <a:gd name="vf" fmla="val 115470"/>
              </a:avLst>
            </a:prstGeom>
            <a:gradFill>
              <a:gsLst>
                <a:gs pos="56000">
                  <a:srgbClr val="016773"/>
                </a:gs>
                <a:gs pos="84000">
                  <a:srgbClr val="007684"/>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平行四边形 19"/>
            <p:cNvSpPr/>
            <p:nvPr/>
          </p:nvSpPr>
          <p:spPr>
            <a:xfrm rot="19714174">
              <a:off x="8249707" y="3214634"/>
              <a:ext cx="5728674" cy="3087560"/>
            </a:xfrm>
            <a:prstGeom prst="parallelogram">
              <a:avLst>
                <a:gd name="adj" fmla="val 61032"/>
              </a:avLst>
            </a:prstGeom>
            <a:solidFill>
              <a:srgbClr val="00AB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7" name="组合 16"/>
          <p:cNvGrpSpPr/>
          <p:nvPr/>
        </p:nvGrpSpPr>
        <p:grpSpPr>
          <a:xfrm>
            <a:off x="9863825" y="4346576"/>
            <a:ext cx="2963878" cy="2745105"/>
            <a:chOff x="6175344" y="342254"/>
            <a:chExt cx="7803037" cy="7227071"/>
          </a:xfrm>
        </p:grpSpPr>
        <p:sp>
          <p:nvSpPr>
            <p:cNvPr id="15" name="六边形 14"/>
            <p:cNvSpPr/>
            <p:nvPr/>
          </p:nvSpPr>
          <p:spPr>
            <a:xfrm rot="5400000">
              <a:off x="5847446" y="670152"/>
              <a:ext cx="7227071" cy="6571275"/>
            </a:xfrm>
            <a:prstGeom prst="hexagon">
              <a:avLst>
                <a:gd name="adj" fmla="val 30493"/>
                <a:gd name="vf" fmla="val 115470"/>
              </a:avLst>
            </a:prstGeom>
            <a:gradFill>
              <a:gsLst>
                <a:gs pos="56000">
                  <a:srgbClr val="016773"/>
                </a:gs>
                <a:gs pos="84000">
                  <a:srgbClr val="007684"/>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平行四边形 15"/>
            <p:cNvSpPr/>
            <p:nvPr/>
          </p:nvSpPr>
          <p:spPr>
            <a:xfrm rot="19714174">
              <a:off x="8249707" y="3214634"/>
              <a:ext cx="5728674" cy="3087560"/>
            </a:xfrm>
            <a:prstGeom prst="parallelogram">
              <a:avLst>
                <a:gd name="adj" fmla="val 61032"/>
              </a:avLst>
            </a:prstGeom>
            <a:solidFill>
              <a:srgbClr val="00AB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矩形 6"/>
          <p:cNvSpPr/>
          <p:nvPr/>
        </p:nvSpPr>
        <p:spPr>
          <a:xfrm>
            <a:off x="5439411" y="3439840"/>
            <a:ext cx="1313181" cy="769441"/>
          </a:xfrm>
          <a:prstGeom prst="rect">
            <a:avLst/>
          </a:prstGeom>
        </p:spPr>
        <p:txBody>
          <a:bodyPr wrap="none">
            <a:spAutoFit/>
          </a:bodyPr>
          <a:lstStyle/>
          <a:p>
            <a:pPr algn="ctr"/>
            <a:r>
              <a:rPr lang="zh-CN" altLang="en-US" sz="4400" b="1" dirty="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rPr>
              <a:t>排序</a:t>
            </a:r>
          </a:p>
        </p:txBody>
      </p:sp>
      <p:sp>
        <p:nvSpPr>
          <p:cNvPr id="8" name="矩形 7"/>
          <p:cNvSpPr/>
          <p:nvPr/>
        </p:nvSpPr>
        <p:spPr>
          <a:xfrm>
            <a:off x="5118810" y="2445722"/>
            <a:ext cx="1954381" cy="646331"/>
          </a:xfrm>
          <a:prstGeom prst="rect">
            <a:avLst/>
          </a:prstGeom>
        </p:spPr>
        <p:txBody>
          <a:bodyPr wrap="none">
            <a:spAutoFit/>
          </a:bodyPr>
          <a:lstStyle/>
          <a:p>
            <a:pPr algn="ctr"/>
            <a:r>
              <a:rPr lang="zh-CN" altLang="en-US" sz="36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第 </a:t>
            </a:r>
            <a:r>
              <a:rPr lang="en-US" altLang="zh-CN" sz="36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10 </a:t>
            </a:r>
            <a:r>
              <a:rPr lang="zh-CN" altLang="en-US" sz="36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章</a:t>
            </a:r>
          </a:p>
        </p:txBody>
      </p:sp>
      <p:cxnSp>
        <p:nvCxnSpPr>
          <p:cNvPr id="9" name="直接连接符 8"/>
          <p:cNvCxnSpPr/>
          <p:nvPr/>
        </p:nvCxnSpPr>
        <p:spPr>
          <a:xfrm>
            <a:off x="3024554" y="3265946"/>
            <a:ext cx="6116350" cy="0"/>
          </a:xfrm>
          <a:prstGeom prst="line">
            <a:avLst/>
          </a:prstGeom>
          <a:ln w="22225">
            <a:solidFill>
              <a:schemeClr val="bg1"/>
            </a:solidFill>
            <a:headEnd type="diamond"/>
            <a:tailEnd type="diamond"/>
          </a:ln>
        </p:spPr>
        <p:style>
          <a:lnRef idx="1">
            <a:schemeClr val="accent1"/>
          </a:lnRef>
          <a:fillRef idx="0">
            <a:schemeClr val="accent1"/>
          </a:fillRef>
          <a:effectRef idx="0">
            <a:schemeClr val="accent1"/>
          </a:effectRef>
          <a:fontRef idx="minor">
            <a:schemeClr val="tx1"/>
          </a:fontRef>
        </p:style>
      </p:cxnSp>
      <p:grpSp>
        <p:nvGrpSpPr>
          <p:cNvPr id="32" name="组合 31"/>
          <p:cNvGrpSpPr/>
          <p:nvPr/>
        </p:nvGrpSpPr>
        <p:grpSpPr>
          <a:xfrm>
            <a:off x="2221671" y="2179434"/>
            <a:ext cx="7748658" cy="2397279"/>
            <a:chOff x="2221671" y="2179434"/>
            <a:chExt cx="7748658" cy="2397279"/>
          </a:xfrm>
        </p:grpSpPr>
        <p:sp>
          <p:nvSpPr>
            <p:cNvPr id="6" name="标题 9801"/>
            <p:cNvSpPr txBox="1"/>
            <p:nvPr/>
          </p:nvSpPr>
          <p:spPr>
            <a:xfrm rot="16200000">
              <a:off x="8719085" y="3325468"/>
              <a:ext cx="2397277" cy="105210"/>
            </a:xfrm>
            <a:prstGeom prst="parallelogram">
              <a:avLst>
                <a:gd name="adj" fmla="val 98875"/>
              </a:avLst>
            </a:prstGeom>
            <a:gradFill flip="none" rotWithShape="1">
              <a:gsLst>
                <a:gs pos="100000">
                  <a:srgbClr val="016773"/>
                </a:gs>
                <a:gs pos="0">
                  <a:srgbClr val="00ABA5"/>
                </a:gs>
              </a:gsLst>
              <a:lin ang="6000000" scaled="0"/>
              <a:tileRect/>
            </a:gradFill>
            <a:ln w="15875" cap="rnd">
              <a:solidFill>
                <a:schemeClr val="bg1">
                  <a:alpha val="57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endParaRPr lang="zh-CN" altLang="en-US" dirty="0"/>
            </a:p>
          </p:txBody>
        </p:sp>
        <p:sp>
          <p:nvSpPr>
            <p:cNvPr id="10" name="标题 9801"/>
            <p:cNvSpPr txBox="1"/>
            <p:nvPr/>
          </p:nvSpPr>
          <p:spPr>
            <a:xfrm flipH="1">
              <a:off x="2221671" y="4468236"/>
              <a:ext cx="7748657" cy="108477"/>
            </a:xfrm>
            <a:prstGeom prst="parallelogram">
              <a:avLst>
                <a:gd name="adj" fmla="val 102209"/>
              </a:avLst>
            </a:prstGeom>
            <a:gradFill>
              <a:gsLst>
                <a:gs pos="55000">
                  <a:srgbClr val="016773"/>
                </a:gs>
                <a:gs pos="0">
                  <a:srgbClr val="00ABA5"/>
                </a:gs>
                <a:gs pos="100000">
                  <a:srgbClr val="00ABA5"/>
                </a:gs>
              </a:gsLst>
              <a:lin ang="6000000" scaled="0"/>
            </a:gradFill>
            <a:ln w="15875" cap="rnd">
              <a:solidFill>
                <a:schemeClr val="bg1">
                  <a:alpha val="57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endParaRPr lang="zh-CN" altLang="en-US" dirty="0"/>
            </a:p>
          </p:txBody>
        </p:sp>
        <p:cxnSp>
          <p:nvCxnSpPr>
            <p:cNvPr id="11" name="直接连接符 10"/>
            <p:cNvCxnSpPr/>
            <p:nvPr/>
          </p:nvCxnSpPr>
          <p:spPr>
            <a:xfrm flipH="1">
              <a:off x="2221671" y="2179434"/>
              <a:ext cx="7642800" cy="0"/>
            </a:xfrm>
            <a:prstGeom prst="line">
              <a:avLst/>
            </a:prstGeom>
            <a:ln w="15875" cap="rnd">
              <a:solidFill>
                <a:schemeClr val="bg1">
                  <a:alpha val="61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rot="5400000" flipH="1">
              <a:off x="1076871" y="3324234"/>
              <a:ext cx="2289600" cy="0"/>
            </a:xfrm>
            <a:prstGeom prst="line">
              <a:avLst/>
            </a:prstGeom>
            <a:ln w="15875" cap="rnd">
              <a:solidFill>
                <a:schemeClr val="bg1">
                  <a:alpha val="61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flipH="1">
              <a:off x="2222317" y="4468236"/>
              <a:ext cx="7642800" cy="0"/>
            </a:xfrm>
            <a:prstGeom prst="line">
              <a:avLst/>
            </a:prstGeom>
            <a:ln w="15875" cap="rnd">
              <a:gradFill>
                <a:gsLst>
                  <a:gs pos="0">
                    <a:schemeClr val="bg1">
                      <a:alpha val="0"/>
                    </a:schemeClr>
                  </a:gs>
                  <a:gs pos="100000">
                    <a:schemeClr val="bg1"/>
                  </a:gs>
                </a:gsLst>
                <a:lin ang="3600000" scaled="0"/>
              </a:gra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rot="5400000" flipH="1">
              <a:off x="8719671" y="3324234"/>
              <a:ext cx="2289600" cy="0"/>
            </a:xfrm>
            <a:prstGeom prst="line">
              <a:avLst/>
            </a:prstGeom>
            <a:ln w="15875" cap="rnd">
              <a:solidFill>
                <a:schemeClr val="bg1">
                  <a:alpha val="61000"/>
                </a:schemeClr>
              </a:solidFill>
            </a:ln>
          </p:spPr>
          <p:style>
            <a:lnRef idx="1">
              <a:schemeClr val="accent1"/>
            </a:lnRef>
            <a:fillRef idx="0">
              <a:schemeClr val="accent1"/>
            </a:fillRef>
            <a:effectRef idx="0">
              <a:schemeClr val="accent1"/>
            </a:effectRef>
            <a:fontRef idx="minor">
              <a:schemeClr val="tx1"/>
            </a:fontRef>
          </p:style>
        </p:cxnSp>
      </p:grpSp>
      <p:grpSp>
        <p:nvGrpSpPr>
          <p:cNvPr id="21" name="组合 20"/>
          <p:cNvGrpSpPr/>
          <p:nvPr/>
        </p:nvGrpSpPr>
        <p:grpSpPr>
          <a:xfrm>
            <a:off x="8933514" y="5200219"/>
            <a:ext cx="1549536" cy="1435160"/>
            <a:chOff x="6175344" y="342254"/>
            <a:chExt cx="7803037" cy="7227071"/>
          </a:xfrm>
        </p:grpSpPr>
        <p:sp>
          <p:nvSpPr>
            <p:cNvPr id="22" name="六边形 21"/>
            <p:cNvSpPr/>
            <p:nvPr/>
          </p:nvSpPr>
          <p:spPr>
            <a:xfrm rot="5400000">
              <a:off x="5847446" y="670152"/>
              <a:ext cx="7227071" cy="6571275"/>
            </a:xfrm>
            <a:prstGeom prst="hexagon">
              <a:avLst>
                <a:gd name="adj" fmla="val 30493"/>
                <a:gd name="vf" fmla="val 115470"/>
              </a:avLst>
            </a:prstGeom>
            <a:gradFill>
              <a:gsLst>
                <a:gs pos="56000">
                  <a:srgbClr val="016773"/>
                </a:gs>
                <a:gs pos="84000">
                  <a:srgbClr val="007684"/>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平行四边形 22"/>
            <p:cNvSpPr/>
            <p:nvPr/>
          </p:nvSpPr>
          <p:spPr>
            <a:xfrm rot="19714174">
              <a:off x="8249707" y="3214634"/>
              <a:ext cx="5728674" cy="3087560"/>
            </a:xfrm>
            <a:prstGeom prst="parallelogram">
              <a:avLst>
                <a:gd name="adj" fmla="val 61032"/>
              </a:avLst>
            </a:prstGeom>
            <a:solidFill>
              <a:srgbClr val="00AB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4" name="组合 23"/>
          <p:cNvGrpSpPr/>
          <p:nvPr/>
        </p:nvGrpSpPr>
        <p:grpSpPr>
          <a:xfrm>
            <a:off x="-875295" y="-875664"/>
            <a:ext cx="2974038" cy="2745105"/>
            <a:chOff x="6175344" y="342254"/>
            <a:chExt cx="7829785" cy="7227071"/>
          </a:xfrm>
        </p:grpSpPr>
        <p:sp>
          <p:nvSpPr>
            <p:cNvPr id="25" name="六边形 24"/>
            <p:cNvSpPr/>
            <p:nvPr/>
          </p:nvSpPr>
          <p:spPr>
            <a:xfrm rot="5400000">
              <a:off x="5847446" y="670152"/>
              <a:ext cx="7227071" cy="6571275"/>
            </a:xfrm>
            <a:prstGeom prst="hexagon">
              <a:avLst>
                <a:gd name="adj" fmla="val 30493"/>
                <a:gd name="vf" fmla="val 115470"/>
              </a:avLst>
            </a:prstGeom>
            <a:gradFill>
              <a:gsLst>
                <a:gs pos="56000">
                  <a:srgbClr val="016773"/>
                </a:gs>
                <a:gs pos="84000">
                  <a:srgbClr val="007684"/>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平行四边形 25"/>
            <p:cNvSpPr/>
            <p:nvPr/>
          </p:nvSpPr>
          <p:spPr>
            <a:xfrm rot="19714174">
              <a:off x="8276456" y="3241383"/>
              <a:ext cx="5728673" cy="3087560"/>
            </a:xfrm>
            <a:prstGeom prst="parallelogram">
              <a:avLst>
                <a:gd name="adj" fmla="val 61032"/>
              </a:avLst>
            </a:prstGeom>
            <a:gradFill>
              <a:gsLst>
                <a:gs pos="0">
                  <a:srgbClr val="00ABA5"/>
                </a:gs>
                <a:gs pos="65000">
                  <a:srgbClr val="0093A2"/>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7" name="组合 26"/>
          <p:cNvGrpSpPr/>
          <p:nvPr/>
        </p:nvGrpSpPr>
        <p:grpSpPr>
          <a:xfrm>
            <a:off x="1259840" y="635784"/>
            <a:ext cx="823697" cy="760292"/>
            <a:chOff x="6175344" y="342254"/>
            <a:chExt cx="7829785" cy="7227071"/>
          </a:xfrm>
        </p:grpSpPr>
        <p:sp>
          <p:nvSpPr>
            <p:cNvPr id="28" name="六边形 27"/>
            <p:cNvSpPr/>
            <p:nvPr/>
          </p:nvSpPr>
          <p:spPr>
            <a:xfrm rot="5400000">
              <a:off x="5847446" y="670152"/>
              <a:ext cx="7227071" cy="6571275"/>
            </a:xfrm>
            <a:prstGeom prst="hexagon">
              <a:avLst>
                <a:gd name="adj" fmla="val 30493"/>
                <a:gd name="vf" fmla="val 115470"/>
              </a:avLst>
            </a:prstGeom>
            <a:gradFill>
              <a:gsLst>
                <a:gs pos="56000">
                  <a:srgbClr val="016773"/>
                </a:gs>
                <a:gs pos="84000">
                  <a:srgbClr val="007684"/>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平行四边形 28"/>
            <p:cNvSpPr/>
            <p:nvPr/>
          </p:nvSpPr>
          <p:spPr>
            <a:xfrm rot="19714174">
              <a:off x="8276456" y="3241383"/>
              <a:ext cx="5728673" cy="3087560"/>
            </a:xfrm>
            <a:prstGeom prst="parallelogram">
              <a:avLst>
                <a:gd name="adj" fmla="val 61032"/>
              </a:avLst>
            </a:prstGeom>
            <a:gradFill>
              <a:gsLst>
                <a:gs pos="0">
                  <a:srgbClr val="00ABA5"/>
                </a:gs>
                <a:gs pos="65000">
                  <a:srgbClr val="0093A2"/>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0" name="文本框 29">
            <a:extLst>
              <a:ext uri="{FF2B5EF4-FFF2-40B4-BE49-F238E27FC236}">
                <a16:creationId xmlns:a16="http://schemas.microsoft.com/office/drawing/2014/main" id="{01EF47B7-ACB2-48A4-B6FF-CD0A170062B0}"/>
              </a:ext>
            </a:extLst>
          </p:cNvPr>
          <p:cNvSpPr txBox="1"/>
          <p:nvPr/>
        </p:nvSpPr>
        <p:spPr>
          <a:xfrm>
            <a:off x="4034782" y="4861769"/>
            <a:ext cx="4122438" cy="430374"/>
          </a:xfrm>
          <a:prstGeom prst="rect">
            <a:avLst/>
          </a:prstGeom>
          <a:noFill/>
        </p:spPr>
        <p:txBody>
          <a:bodyPr wrap="square" rtlCol="0">
            <a:spAutoFit/>
          </a:bodyPr>
          <a:lstStyle/>
          <a:p>
            <a:pPr marL="0" lvl="1" algn="ctr">
              <a:lnSpc>
                <a:spcPct val="120000"/>
              </a:lnSpc>
            </a:pPr>
            <a:r>
              <a:rPr lang="zh-CN" altLang="en-US" sz="2000" spc="3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孙未未</a:t>
            </a:r>
          </a:p>
        </p:txBody>
      </p:sp>
      <p:sp>
        <p:nvSpPr>
          <p:cNvPr id="31" name="文本框 30">
            <a:extLst>
              <a:ext uri="{FF2B5EF4-FFF2-40B4-BE49-F238E27FC236}">
                <a16:creationId xmlns:a16="http://schemas.microsoft.com/office/drawing/2014/main" id="{450B8CC5-78DC-4EBA-8877-DC819C7FB976}"/>
              </a:ext>
            </a:extLst>
          </p:cNvPr>
          <p:cNvSpPr txBox="1"/>
          <p:nvPr/>
        </p:nvSpPr>
        <p:spPr>
          <a:xfrm>
            <a:off x="3016738" y="5305446"/>
            <a:ext cx="6158524" cy="396583"/>
          </a:xfrm>
          <a:prstGeom prst="rect">
            <a:avLst/>
          </a:prstGeom>
          <a:noFill/>
        </p:spPr>
        <p:txBody>
          <a:bodyPr wrap="square" rtlCol="0">
            <a:spAutoFit/>
          </a:bodyPr>
          <a:lstStyle/>
          <a:p>
            <a:pPr marL="0" lvl="1" algn="ctr">
              <a:lnSpc>
                <a:spcPct val="120000"/>
              </a:lnSpc>
            </a:pPr>
            <a:r>
              <a:rPr lang="zh-CN" altLang="en-US" spc="3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复旦大学</a:t>
            </a:r>
            <a:endParaRPr lang="en-US" altLang="zh-CN" spc="3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type="wd">
                                    <p:tmPct val="10000"/>
                                  </p:iterate>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6" presetClass="entr" presetSubtype="37"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barn(outVertical)">
                                      <p:cBhvr>
                                        <p:cTn id="10" dur="500"/>
                                        <p:tgtEl>
                                          <p:spTgt spid="9"/>
                                        </p:tgtEl>
                                      </p:cBhvr>
                                    </p:animEffect>
                                  </p:childTnLst>
                                </p:cTn>
                              </p:par>
                            </p:childTnLst>
                          </p:cTn>
                        </p:par>
                        <p:par>
                          <p:cTn id="11" fill="hold">
                            <p:stCondLst>
                              <p:cond delay="600"/>
                            </p:stCondLst>
                            <p:childTnLst>
                              <p:par>
                                <p:cTn id="12" presetID="10" presetClass="entr" presetSubtype="0" fill="hold" grpId="0" nodeType="afterEffect">
                                  <p:stCondLst>
                                    <p:cond delay="0"/>
                                  </p:stCondLst>
                                  <p:iterate type="wd">
                                    <p:tmPct val="10000"/>
                                  </p:iterate>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childTnLst>
                          </p:cTn>
                        </p:par>
                        <p:par>
                          <p:cTn id="15" fill="hold">
                            <p:stCondLst>
                              <p:cond delay="1100"/>
                            </p:stCondLst>
                            <p:childTnLst>
                              <p:par>
                                <p:cTn id="16" presetID="10" presetClass="entr" presetSubtype="0" fill="hold" grpId="0" nodeType="afterEffect">
                                  <p:stCondLst>
                                    <p:cond delay="0"/>
                                  </p:stCondLst>
                                  <p:childTnLst>
                                    <p:set>
                                      <p:cBhvr>
                                        <p:cTn id="17" dur="1" fill="hold">
                                          <p:stCondLst>
                                            <p:cond delay="0"/>
                                          </p:stCondLst>
                                        </p:cTn>
                                        <p:tgtEl>
                                          <p:spTgt spid="30"/>
                                        </p:tgtEl>
                                        <p:attrNameLst>
                                          <p:attrName>style.visibility</p:attrName>
                                        </p:attrNameLst>
                                      </p:cBhvr>
                                      <p:to>
                                        <p:strVal val="visible"/>
                                      </p:to>
                                    </p:set>
                                    <p:animEffect transition="in" filter="fade">
                                      <p:cBhvr>
                                        <p:cTn id="18" dur="500"/>
                                        <p:tgtEl>
                                          <p:spTgt spid="3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1"/>
                                        </p:tgtEl>
                                        <p:attrNameLst>
                                          <p:attrName>style.visibility</p:attrName>
                                        </p:attrNameLst>
                                      </p:cBhvr>
                                      <p:to>
                                        <p:strVal val="visible"/>
                                      </p:to>
                                    </p:set>
                                    <p:animEffect transition="in" filter="fade">
                                      <p:cBhvr>
                                        <p:cTn id="21"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30" grpId="0"/>
      <p:bldP spid="31"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圆角矩形 29">
            <a:extLst>
              <a:ext uri="{FF2B5EF4-FFF2-40B4-BE49-F238E27FC236}">
                <a16:creationId xmlns:a16="http://schemas.microsoft.com/office/drawing/2014/main" id="{3F10D43B-B121-1A1C-DA1A-6537E5CEB481}"/>
              </a:ext>
            </a:extLst>
          </p:cNvPr>
          <p:cNvSpPr/>
          <p:nvPr/>
        </p:nvSpPr>
        <p:spPr>
          <a:xfrm>
            <a:off x="6225516" y="4306463"/>
            <a:ext cx="590512" cy="561860"/>
          </a:xfrm>
          <a:prstGeom prst="roundRect">
            <a:avLst/>
          </a:prstGeom>
          <a:solidFill>
            <a:srgbClr val="51ADB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2" name="标题 1">
            <a:extLst>
              <a:ext uri="{FF2B5EF4-FFF2-40B4-BE49-F238E27FC236}">
                <a16:creationId xmlns:a16="http://schemas.microsoft.com/office/drawing/2014/main" id="{0AD08729-7FE7-6C84-2747-BDC8B0D4F014}"/>
              </a:ext>
            </a:extLst>
          </p:cNvPr>
          <p:cNvSpPr>
            <a:spLocks noGrp="1"/>
          </p:cNvSpPr>
          <p:nvPr>
            <p:ph type="title"/>
          </p:nvPr>
        </p:nvSpPr>
        <p:spPr/>
        <p:txBody>
          <a:bodyPr/>
          <a:lstStyle/>
          <a:p>
            <a:r>
              <a:rPr lang="zh-CN" altLang="en-US" dirty="0"/>
              <a:t>直接插入排序过程</a:t>
            </a:r>
          </a:p>
        </p:txBody>
      </p:sp>
      <p:sp>
        <p:nvSpPr>
          <p:cNvPr id="3" name="副标题 2">
            <a:extLst>
              <a:ext uri="{FF2B5EF4-FFF2-40B4-BE49-F238E27FC236}">
                <a16:creationId xmlns:a16="http://schemas.microsoft.com/office/drawing/2014/main" id="{714465A5-6ED6-6076-F559-5CA567FFB480}"/>
              </a:ext>
            </a:extLst>
          </p:cNvPr>
          <p:cNvSpPr>
            <a:spLocks noGrp="1"/>
          </p:cNvSpPr>
          <p:nvPr>
            <p:ph type="subTitle" idx="1"/>
          </p:nvPr>
        </p:nvSpPr>
        <p:spPr/>
        <p:txBody>
          <a:bodyPr/>
          <a:lstStyle/>
          <a:p>
            <a:r>
              <a:rPr lang="en-US" altLang="zh-CN" dirty="0"/>
              <a:t>10.2.1 </a:t>
            </a:r>
            <a:r>
              <a:rPr lang="zh-CN" altLang="en-US" dirty="0"/>
              <a:t>直接插入排序</a:t>
            </a:r>
          </a:p>
        </p:txBody>
      </p:sp>
      <p:sp>
        <p:nvSpPr>
          <p:cNvPr id="4" name="文本占位符 3">
            <a:extLst>
              <a:ext uri="{FF2B5EF4-FFF2-40B4-BE49-F238E27FC236}">
                <a16:creationId xmlns:a16="http://schemas.microsoft.com/office/drawing/2014/main" id="{6E1FC02A-5813-F087-3A57-ADC3FE3E2E01}"/>
              </a:ext>
            </a:extLst>
          </p:cNvPr>
          <p:cNvSpPr>
            <a:spLocks noGrp="1"/>
          </p:cNvSpPr>
          <p:nvPr>
            <p:ph type="body" idx="10"/>
          </p:nvPr>
        </p:nvSpPr>
        <p:spPr/>
        <p:txBody>
          <a:bodyPr/>
          <a:lstStyle/>
          <a:p>
            <a:endParaRPr lang="zh-CN" altLang="en-US"/>
          </a:p>
        </p:txBody>
      </p:sp>
      <p:sp>
        <p:nvSpPr>
          <p:cNvPr id="13" name="文本框 12">
            <a:extLst>
              <a:ext uri="{FF2B5EF4-FFF2-40B4-BE49-F238E27FC236}">
                <a16:creationId xmlns:a16="http://schemas.microsoft.com/office/drawing/2014/main" id="{FBE14349-DA8F-641A-4EFF-1EEBD1058633}"/>
              </a:ext>
            </a:extLst>
          </p:cNvPr>
          <p:cNvSpPr txBox="1"/>
          <p:nvPr/>
        </p:nvSpPr>
        <p:spPr>
          <a:xfrm>
            <a:off x="3279410" y="1858963"/>
            <a:ext cx="6097836" cy="461665"/>
          </a:xfrm>
          <a:prstGeom prst="rect">
            <a:avLst/>
          </a:prstGeom>
          <a:noFill/>
        </p:spPr>
        <p:txBody>
          <a:bodyPr wrap="square">
            <a:spAutoFit/>
          </a:bodyPr>
          <a:lstStyle/>
          <a:p>
            <a:r>
              <a:rPr lang="en-US" altLang="zh-CN" sz="2400" dirty="0"/>
              <a:t>68</a:t>
            </a:r>
            <a:r>
              <a:rPr lang="zh-CN" altLang="en-US" sz="2400" dirty="0"/>
              <a:t> </a:t>
            </a:r>
            <a:r>
              <a:rPr lang="en-US" altLang="zh-CN" sz="2400" dirty="0"/>
              <a:t>65</a:t>
            </a:r>
            <a:r>
              <a:rPr lang="zh-CN" altLang="en-US" sz="2400" dirty="0"/>
              <a:t> </a:t>
            </a:r>
            <a:r>
              <a:rPr lang="en-US" altLang="zh-CN" sz="2400" dirty="0"/>
              <a:t>84</a:t>
            </a:r>
            <a:r>
              <a:rPr lang="zh-CN" altLang="en-US" sz="2400" dirty="0"/>
              <a:t> </a:t>
            </a:r>
            <a:r>
              <a:rPr lang="en-US" altLang="zh-CN" sz="2400" dirty="0"/>
              <a:t>65</a:t>
            </a:r>
            <a:r>
              <a:rPr lang="zh-CN" altLang="en-US" sz="2400" dirty="0"/>
              <a:t> </a:t>
            </a:r>
            <a:r>
              <a:rPr lang="en-US" altLang="zh-CN" sz="2400" dirty="0"/>
              <a:t>83</a:t>
            </a:r>
            <a:r>
              <a:rPr lang="zh-CN" altLang="en-US" sz="2400" dirty="0"/>
              <a:t> </a:t>
            </a:r>
            <a:r>
              <a:rPr lang="en-US" altLang="zh-CN" sz="2400" dirty="0"/>
              <a:t>84</a:t>
            </a:r>
            <a:r>
              <a:rPr lang="zh-CN" altLang="en-US" sz="2400" dirty="0"/>
              <a:t> </a:t>
            </a:r>
            <a:r>
              <a:rPr lang="en-US" altLang="zh-CN" sz="2400" dirty="0"/>
              <a:t>82</a:t>
            </a:r>
            <a:r>
              <a:rPr lang="zh-CN" altLang="en-US" sz="2400" dirty="0"/>
              <a:t> </a:t>
            </a:r>
            <a:r>
              <a:rPr lang="en-US" altLang="zh-CN" sz="2400" dirty="0"/>
              <a:t>85</a:t>
            </a:r>
            <a:r>
              <a:rPr lang="zh-CN" altLang="en-US" sz="2400" dirty="0"/>
              <a:t> </a:t>
            </a:r>
            <a:r>
              <a:rPr lang="en-US" altLang="zh-CN" sz="2400" dirty="0"/>
              <a:t>67</a:t>
            </a:r>
            <a:r>
              <a:rPr lang="zh-CN" altLang="en-US" sz="2400" dirty="0"/>
              <a:t> </a:t>
            </a:r>
            <a:r>
              <a:rPr lang="en-US" altLang="zh-CN" sz="2400" dirty="0"/>
              <a:t>84</a:t>
            </a:r>
            <a:r>
              <a:rPr lang="zh-CN" altLang="en-US" sz="2400" dirty="0"/>
              <a:t> </a:t>
            </a:r>
            <a:r>
              <a:rPr lang="en-US" altLang="zh-CN" sz="2400" dirty="0"/>
              <a:t>85</a:t>
            </a:r>
            <a:r>
              <a:rPr lang="zh-CN" altLang="en-US" sz="2400" dirty="0"/>
              <a:t> </a:t>
            </a:r>
            <a:r>
              <a:rPr lang="en-US" altLang="zh-CN" sz="2400" dirty="0"/>
              <a:t>82</a:t>
            </a:r>
            <a:r>
              <a:rPr lang="zh-CN" altLang="en-US" sz="2400" dirty="0"/>
              <a:t> </a:t>
            </a:r>
            <a:r>
              <a:rPr lang="en-US" altLang="zh-CN" sz="2400" dirty="0"/>
              <a:t>69</a:t>
            </a:r>
            <a:endParaRPr lang="zh-CN" altLang="en-US" sz="2400" dirty="0"/>
          </a:p>
        </p:txBody>
      </p:sp>
      <p:sp>
        <p:nvSpPr>
          <p:cNvPr id="14" name="文本框 13">
            <a:extLst>
              <a:ext uri="{FF2B5EF4-FFF2-40B4-BE49-F238E27FC236}">
                <a16:creationId xmlns:a16="http://schemas.microsoft.com/office/drawing/2014/main" id="{378C05D1-E832-5491-5C1B-69EB0FFB3E85}"/>
              </a:ext>
            </a:extLst>
          </p:cNvPr>
          <p:cNvSpPr txBox="1"/>
          <p:nvPr/>
        </p:nvSpPr>
        <p:spPr>
          <a:xfrm>
            <a:off x="3279410" y="3563356"/>
            <a:ext cx="5203578" cy="461665"/>
          </a:xfrm>
          <a:prstGeom prst="rect">
            <a:avLst/>
          </a:prstGeom>
          <a:noFill/>
        </p:spPr>
        <p:txBody>
          <a:bodyPr wrap="square">
            <a:spAutoFit/>
          </a:bodyPr>
          <a:lstStyle/>
          <a:p>
            <a:r>
              <a:rPr lang="en-US" altLang="zh-CN" sz="2400" dirty="0">
                <a:solidFill>
                  <a:srgbClr val="0070C0"/>
                </a:solidFill>
              </a:rPr>
              <a:t>65</a:t>
            </a:r>
            <a:r>
              <a:rPr lang="zh-CN" altLang="en-US" sz="2400" dirty="0">
                <a:solidFill>
                  <a:srgbClr val="0070C0"/>
                </a:solidFill>
              </a:rPr>
              <a:t> </a:t>
            </a:r>
            <a:r>
              <a:rPr lang="en-US" altLang="zh-CN" sz="2400" dirty="0">
                <a:solidFill>
                  <a:srgbClr val="0070C0"/>
                </a:solidFill>
              </a:rPr>
              <a:t>65</a:t>
            </a:r>
            <a:r>
              <a:rPr lang="zh-CN" altLang="en-US" sz="2400" dirty="0">
                <a:solidFill>
                  <a:srgbClr val="0070C0"/>
                </a:solidFill>
              </a:rPr>
              <a:t>                                        </a:t>
            </a:r>
            <a:r>
              <a:rPr lang="en-US" altLang="zh-CN" sz="2400" dirty="0"/>
              <a:t>84</a:t>
            </a:r>
            <a:r>
              <a:rPr lang="zh-CN" altLang="en-US" sz="2400" dirty="0"/>
              <a:t> </a:t>
            </a:r>
            <a:r>
              <a:rPr lang="en-US" altLang="zh-CN" sz="2400" dirty="0"/>
              <a:t>85</a:t>
            </a:r>
            <a:r>
              <a:rPr lang="zh-CN" altLang="en-US" sz="2400" dirty="0"/>
              <a:t> </a:t>
            </a:r>
            <a:r>
              <a:rPr lang="en-US" altLang="zh-CN" sz="2400" dirty="0"/>
              <a:t>82</a:t>
            </a:r>
            <a:r>
              <a:rPr lang="zh-CN" altLang="en-US" sz="2400" dirty="0"/>
              <a:t> </a:t>
            </a:r>
            <a:r>
              <a:rPr lang="en-US" altLang="zh-CN" sz="2400" dirty="0"/>
              <a:t>69</a:t>
            </a:r>
            <a:endParaRPr lang="zh-CN" altLang="en-US" sz="2400" dirty="0"/>
          </a:p>
        </p:txBody>
      </p:sp>
      <p:sp>
        <p:nvSpPr>
          <p:cNvPr id="16" name="文本框 15">
            <a:extLst>
              <a:ext uri="{FF2B5EF4-FFF2-40B4-BE49-F238E27FC236}">
                <a16:creationId xmlns:a16="http://schemas.microsoft.com/office/drawing/2014/main" id="{337DCE73-3FBA-6627-B6B8-F02F0B7B1504}"/>
              </a:ext>
            </a:extLst>
          </p:cNvPr>
          <p:cNvSpPr txBox="1"/>
          <p:nvPr/>
        </p:nvSpPr>
        <p:spPr>
          <a:xfrm>
            <a:off x="4044729" y="3563356"/>
            <a:ext cx="495649" cy="461665"/>
          </a:xfrm>
          <a:prstGeom prst="rect">
            <a:avLst/>
          </a:prstGeom>
          <a:noFill/>
        </p:spPr>
        <p:txBody>
          <a:bodyPr wrap="none" rtlCol="0">
            <a:spAutoFit/>
          </a:bodyPr>
          <a:lstStyle/>
          <a:p>
            <a:r>
              <a:rPr lang="en-US" altLang="zh-CN" sz="2400" dirty="0">
                <a:solidFill>
                  <a:srgbClr val="0070C0"/>
                </a:solidFill>
              </a:rPr>
              <a:t>68</a:t>
            </a:r>
            <a:endParaRPr kumimoji="1" lang="zh-CN" altLang="en-US" sz="2400" dirty="0"/>
          </a:p>
        </p:txBody>
      </p:sp>
      <p:sp>
        <p:nvSpPr>
          <p:cNvPr id="17" name="文本框 16">
            <a:extLst>
              <a:ext uri="{FF2B5EF4-FFF2-40B4-BE49-F238E27FC236}">
                <a16:creationId xmlns:a16="http://schemas.microsoft.com/office/drawing/2014/main" id="{5985E81D-B247-0D2F-E80A-B8985B347D60}"/>
              </a:ext>
            </a:extLst>
          </p:cNvPr>
          <p:cNvSpPr txBox="1"/>
          <p:nvPr/>
        </p:nvSpPr>
        <p:spPr>
          <a:xfrm>
            <a:off x="4413714" y="3563356"/>
            <a:ext cx="495649" cy="461665"/>
          </a:xfrm>
          <a:prstGeom prst="rect">
            <a:avLst/>
          </a:prstGeom>
          <a:noFill/>
        </p:spPr>
        <p:txBody>
          <a:bodyPr wrap="none" rtlCol="0">
            <a:spAutoFit/>
          </a:bodyPr>
          <a:lstStyle/>
          <a:p>
            <a:r>
              <a:rPr lang="en-US" altLang="zh-CN" sz="2400" dirty="0">
                <a:solidFill>
                  <a:srgbClr val="0070C0"/>
                </a:solidFill>
              </a:rPr>
              <a:t>82</a:t>
            </a:r>
            <a:endParaRPr kumimoji="1" lang="zh-CN" altLang="en-US" sz="2400" dirty="0"/>
          </a:p>
        </p:txBody>
      </p:sp>
      <p:sp>
        <p:nvSpPr>
          <p:cNvPr id="18" name="文本框 17">
            <a:extLst>
              <a:ext uri="{FF2B5EF4-FFF2-40B4-BE49-F238E27FC236}">
                <a16:creationId xmlns:a16="http://schemas.microsoft.com/office/drawing/2014/main" id="{317711FE-20EC-ACE1-9EE4-AC1354570B69}"/>
              </a:ext>
            </a:extLst>
          </p:cNvPr>
          <p:cNvSpPr txBox="1"/>
          <p:nvPr/>
        </p:nvSpPr>
        <p:spPr>
          <a:xfrm>
            <a:off x="4782699" y="3563356"/>
            <a:ext cx="495649" cy="461665"/>
          </a:xfrm>
          <a:prstGeom prst="rect">
            <a:avLst/>
          </a:prstGeom>
          <a:noFill/>
        </p:spPr>
        <p:txBody>
          <a:bodyPr wrap="none" rtlCol="0">
            <a:spAutoFit/>
          </a:bodyPr>
          <a:lstStyle/>
          <a:p>
            <a:r>
              <a:rPr lang="en-US" altLang="zh-CN" sz="2400" dirty="0">
                <a:solidFill>
                  <a:srgbClr val="0070C0"/>
                </a:solidFill>
              </a:rPr>
              <a:t>83</a:t>
            </a:r>
            <a:endParaRPr kumimoji="1" lang="zh-CN" altLang="en-US" sz="2400" dirty="0"/>
          </a:p>
        </p:txBody>
      </p:sp>
      <p:sp>
        <p:nvSpPr>
          <p:cNvPr id="19" name="文本框 18">
            <a:extLst>
              <a:ext uri="{FF2B5EF4-FFF2-40B4-BE49-F238E27FC236}">
                <a16:creationId xmlns:a16="http://schemas.microsoft.com/office/drawing/2014/main" id="{924384B1-95D9-9273-93BC-4F4B8ABA986C}"/>
              </a:ext>
            </a:extLst>
          </p:cNvPr>
          <p:cNvSpPr txBox="1"/>
          <p:nvPr/>
        </p:nvSpPr>
        <p:spPr>
          <a:xfrm>
            <a:off x="5151684" y="3563356"/>
            <a:ext cx="495649" cy="461665"/>
          </a:xfrm>
          <a:prstGeom prst="rect">
            <a:avLst/>
          </a:prstGeom>
          <a:noFill/>
        </p:spPr>
        <p:txBody>
          <a:bodyPr wrap="none" rtlCol="0">
            <a:spAutoFit/>
          </a:bodyPr>
          <a:lstStyle/>
          <a:p>
            <a:r>
              <a:rPr lang="en-US" altLang="zh-CN" sz="2400" dirty="0">
                <a:solidFill>
                  <a:srgbClr val="0070C0"/>
                </a:solidFill>
              </a:rPr>
              <a:t>84</a:t>
            </a:r>
            <a:endParaRPr kumimoji="1" lang="zh-CN" altLang="en-US" sz="2400" dirty="0"/>
          </a:p>
        </p:txBody>
      </p:sp>
      <p:sp>
        <p:nvSpPr>
          <p:cNvPr id="20" name="文本框 19">
            <a:extLst>
              <a:ext uri="{FF2B5EF4-FFF2-40B4-BE49-F238E27FC236}">
                <a16:creationId xmlns:a16="http://schemas.microsoft.com/office/drawing/2014/main" id="{B66875F3-C698-9FA3-4E51-FF8D5FC48744}"/>
              </a:ext>
            </a:extLst>
          </p:cNvPr>
          <p:cNvSpPr txBox="1"/>
          <p:nvPr/>
        </p:nvSpPr>
        <p:spPr>
          <a:xfrm>
            <a:off x="5520669" y="3563356"/>
            <a:ext cx="495649" cy="461665"/>
          </a:xfrm>
          <a:prstGeom prst="rect">
            <a:avLst/>
          </a:prstGeom>
          <a:noFill/>
        </p:spPr>
        <p:txBody>
          <a:bodyPr wrap="none" rtlCol="0">
            <a:spAutoFit/>
          </a:bodyPr>
          <a:lstStyle/>
          <a:p>
            <a:r>
              <a:rPr lang="en-US" altLang="zh-CN" sz="2400" dirty="0">
                <a:solidFill>
                  <a:srgbClr val="0070C0"/>
                </a:solidFill>
              </a:rPr>
              <a:t>84</a:t>
            </a:r>
            <a:endParaRPr kumimoji="1" lang="zh-CN" altLang="en-US" sz="2400" dirty="0"/>
          </a:p>
        </p:txBody>
      </p:sp>
      <p:sp>
        <p:nvSpPr>
          <p:cNvPr id="21" name="文本框 20">
            <a:extLst>
              <a:ext uri="{FF2B5EF4-FFF2-40B4-BE49-F238E27FC236}">
                <a16:creationId xmlns:a16="http://schemas.microsoft.com/office/drawing/2014/main" id="{FF9B337E-AFE6-2DFA-6BCC-4890C3442433}"/>
              </a:ext>
            </a:extLst>
          </p:cNvPr>
          <p:cNvSpPr txBox="1"/>
          <p:nvPr/>
        </p:nvSpPr>
        <p:spPr>
          <a:xfrm>
            <a:off x="5889654" y="3563356"/>
            <a:ext cx="495649" cy="461665"/>
          </a:xfrm>
          <a:prstGeom prst="rect">
            <a:avLst/>
          </a:prstGeom>
          <a:noFill/>
        </p:spPr>
        <p:txBody>
          <a:bodyPr wrap="none" rtlCol="0">
            <a:spAutoFit/>
          </a:bodyPr>
          <a:lstStyle/>
          <a:p>
            <a:r>
              <a:rPr lang="en-US" altLang="zh-CN" sz="2400" dirty="0">
                <a:solidFill>
                  <a:srgbClr val="0070C0"/>
                </a:solidFill>
              </a:rPr>
              <a:t>85</a:t>
            </a:r>
            <a:endParaRPr kumimoji="1" lang="zh-CN" altLang="en-US" sz="2400" dirty="0"/>
          </a:p>
        </p:txBody>
      </p:sp>
      <p:sp>
        <p:nvSpPr>
          <p:cNvPr id="22" name="文本框 21">
            <a:extLst>
              <a:ext uri="{FF2B5EF4-FFF2-40B4-BE49-F238E27FC236}">
                <a16:creationId xmlns:a16="http://schemas.microsoft.com/office/drawing/2014/main" id="{09242F99-F659-9D1C-FFE9-C2DF24DE4F00}"/>
              </a:ext>
            </a:extLst>
          </p:cNvPr>
          <p:cNvSpPr txBox="1"/>
          <p:nvPr/>
        </p:nvSpPr>
        <p:spPr>
          <a:xfrm>
            <a:off x="6258636" y="3563356"/>
            <a:ext cx="495649" cy="461665"/>
          </a:xfrm>
          <a:prstGeom prst="rect">
            <a:avLst/>
          </a:prstGeom>
          <a:noFill/>
        </p:spPr>
        <p:txBody>
          <a:bodyPr wrap="none" rtlCol="0">
            <a:spAutoFit/>
          </a:bodyPr>
          <a:lstStyle/>
          <a:p>
            <a:r>
              <a:rPr kumimoji="1" lang="en-US" altLang="zh-CN" sz="2400" dirty="0">
                <a:solidFill>
                  <a:srgbClr val="FF0000"/>
                </a:solidFill>
              </a:rPr>
              <a:t>67</a:t>
            </a:r>
            <a:endParaRPr kumimoji="1" lang="zh-CN" altLang="en-US" sz="2400" dirty="0">
              <a:solidFill>
                <a:srgbClr val="FF0000"/>
              </a:solidFill>
            </a:endParaRPr>
          </a:p>
        </p:txBody>
      </p:sp>
      <p:sp>
        <p:nvSpPr>
          <p:cNvPr id="23" name="下箭头 22">
            <a:extLst>
              <a:ext uri="{FF2B5EF4-FFF2-40B4-BE49-F238E27FC236}">
                <a16:creationId xmlns:a16="http://schemas.microsoft.com/office/drawing/2014/main" id="{CFFE91C1-5372-FAE6-7EFB-8AF1385580A8}"/>
              </a:ext>
            </a:extLst>
          </p:cNvPr>
          <p:cNvSpPr/>
          <p:nvPr/>
        </p:nvSpPr>
        <p:spPr>
          <a:xfrm>
            <a:off x="5441767" y="2417141"/>
            <a:ext cx="737967" cy="449511"/>
          </a:xfrm>
          <a:prstGeom prst="downArrow">
            <a:avLst/>
          </a:prstGeom>
          <a:solidFill>
            <a:srgbClr val="51ADB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 name="文本框 24">
            <a:extLst>
              <a:ext uri="{FF2B5EF4-FFF2-40B4-BE49-F238E27FC236}">
                <a16:creationId xmlns:a16="http://schemas.microsoft.com/office/drawing/2014/main" id="{87FBDA56-52D2-C239-82EB-B92C47D89F27}"/>
              </a:ext>
            </a:extLst>
          </p:cNvPr>
          <p:cNvSpPr txBox="1"/>
          <p:nvPr/>
        </p:nvSpPr>
        <p:spPr>
          <a:xfrm>
            <a:off x="4344117" y="2709911"/>
            <a:ext cx="877163" cy="369332"/>
          </a:xfrm>
          <a:prstGeom prst="rect">
            <a:avLst/>
          </a:prstGeom>
          <a:noFill/>
        </p:spPr>
        <p:txBody>
          <a:bodyPr wrap="none" rtlCol="0">
            <a:spAutoFit/>
          </a:bodyPr>
          <a:lstStyle/>
          <a:p>
            <a:r>
              <a:rPr kumimoji="1" lang="zh-CN" altLang="en-US" dirty="0">
                <a:solidFill>
                  <a:srgbClr val="0070C0"/>
                </a:solidFill>
                <a:latin typeface="微软雅黑" panose="020B0503020204020204" pitchFamily="34" charset="-122"/>
                <a:ea typeface="微软雅黑" panose="020B0503020204020204" pitchFamily="34" charset="-122"/>
              </a:rPr>
              <a:t>已排序</a:t>
            </a:r>
          </a:p>
        </p:txBody>
      </p:sp>
      <p:sp>
        <p:nvSpPr>
          <p:cNvPr id="26" name="右大括号 25">
            <a:extLst>
              <a:ext uri="{FF2B5EF4-FFF2-40B4-BE49-F238E27FC236}">
                <a16:creationId xmlns:a16="http://schemas.microsoft.com/office/drawing/2014/main" id="{4AE8E50D-6E62-CE7A-97C4-CFEBFCA7A639}"/>
              </a:ext>
            </a:extLst>
          </p:cNvPr>
          <p:cNvSpPr/>
          <p:nvPr/>
        </p:nvSpPr>
        <p:spPr>
          <a:xfrm rot="16200000">
            <a:off x="4657910" y="2122891"/>
            <a:ext cx="359531" cy="2599607"/>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27" name="文本框 26">
            <a:extLst>
              <a:ext uri="{FF2B5EF4-FFF2-40B4-BE49-F238E27FC236}">
                <a16:creationId xmlns:a16="http://schemas.microsoft.com/office/drawing/2014/main" id="{1BE65FC3-C76C-4007-EAF8-50F908AAC4AE}"/>
              </a:ext>
            </a:extLst>
          </p:cNvPr>
          <p:cNvSpPr txBox="1"/>
          <p:nvPr/>
        </p:nvSpPr>
        <p:spPr>
          <a:xfrm>
            <a:off x="6096000" y="2940436"/>
            <a:ext cx="1338828" cy="369332"/>
          </a:xfrm>
          <a:prstGeom prst="rect">
            <a:avLst/>
          </a:prstGeom>
          <a:noFill/>
        </p:spPr>
        <p:txBody>
          <a:bodyPr wrap="none" rtlCol="0">
            <a:spAutoFit/>
          </a:bodyPr>
          <a:lstStyle/>
          <a:p>
            <a:r>
              <a:rPr kumimoji="1" lang="zh-CN" altLang="en-US" dirty="0">
                <a:solidFill>
                  <a:srgbClr val="FF0000"/>
                </a:solidFill>
              </a:rPr>
              <a:t>新插入数据</a:t>
            </a:r>
          </a:p>
        </p:txBody>
      </p:sp>
      <p:cxnSp>
        <p:nvCxnSpPr>
          <p:cNvPr id="29" name="直线箭头连接符 28">
            <a:extLst>
              <a:ext uri="{FF2B5EF4-FFF2-40B4-BE49-F238E27FC236}">
                <a16:creationId xmlns:a16="http://schemas.microsoft.com/office/drawing/2014/main" id="{46B3506A-B660-63DD-BE72-83EDF7057CA4}"/>
              </a:ext>
            </a:extLst>
          </p:cNvPr>
          <p:cNvCxnSpPr>
            <a:stCxn id="27" idx="2"/>
            <a:endCxn id="22" idx="0"/>
          </p:cNvCxnSpPr>
          <p:nvPr/>
        </p:nvCxnSpPr>
        <p:spPr>
          <a:xfrm flipH="1">
            <a:off x="6506461" y="3309768"/>
            <a:ext cx="258953" cy="253588"/>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1" name="文本框 30">
            <a:extLst>
              <a:ext uri="{FF2B5EF4-FFF2-40B4-BE49-F238E27FC236}">
                <a16:creationId xmlns:a16="http://schemas.microsoft.com/office/drawing/2014/main" id="{D5154A3D-2ACD-64C4-3171-9497759EE599}"/>
              </a:ext>
            </a:extLst>
          </p:cNvPr>
          <p:cNvSpPr txBox="1"/>
          <p:nvPr/>
        </p:nvSpPr>
        <p:spPr>
          <a:xfrm>
            <a:off x="6416194" y="4848659"/>
            <a:ext cx="261610" cy="369332"/>
          </a:xfrm>
          <a:prstGeom prst="rect">
            <a:avLst/>
          </a:prstGeom>
          <a:noFill/>
        </p:spPr>
        <p:txBody>
          <a:bodyPr wrap="none" rtlCol="0">
            <a:spAutoFit/>
          </a:bodyPr>
          <a:lstStyle/>
          <a:p>
            <a:r>
              <a:rPr kumimoji="1" lang="en-US" altLang="zh-CN" dirty="0"/>
              <a:t>t</a:t>
            </a:r>
            <a:endParaRPr kumimoji="1" lang="zh-CN" altLang="en-US" dirty="0"/>
          </a:p>
        </p:txBody>
      </p:sp>
    </p:spTree>
    <p:extLst>
      <p:ext uri="{BB962C8B-B14F-4D97-AF65-F5344CB8AC3E}">
        <p14:creationId xmlns:p14="http://schemas.microsoft.com/office/powerpoint/2010/main" val="1237934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1" nodeType="clickEffect">
                                  <p:stCondLst>
                                    <p:cond delay="0"/>
                                  </p:stCondLst>
                                  <p:childTnLst>
                                    <p:set>
                                      <p:cBhvr>
                                        <p:cTn id="36" dur="1" fill="hold">
                                          <p:stCondLst>
                                            <p:cond delay="0"/>
                                          </p:stCondLst>
                                        </p:cTn>
                                        <p:tgtEl>
                                          <p:spTgt spid="25"/>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26"/>
                                        </p:tgtEl>
                                        <p:attrNameLst>
                                          <p:attrName>style.visibility</p:attrName>
                                        </p:attrNameLst>
                                      </p:cBhvr>
                                      <p:to>
                                        <p:strVal val="hidden"/>
                                      </p:to>
                                    </p:set>
                                  </p:childTnLst>
                                </p:cTn>
                              </p:par>
                              <p:par>
                                <p:cTn id="39" presetID="1" presetClass="exit" presetSubtype="0" fill="hold" grpId="1" nodeType="withEffect">
                                  <p:stCondLst>
                                    <p:cond delay="0"/>
                                  </p:stCondLst>
                                  <p:childTnLst>
                                    <p:set>
                                      <p:cBhvr>
                                        <p:cTn id="40" dur="1" fill="hold">
                                          <p:stCondLst>
                                            <p:cond delay="0"/>
                                          </p:stCondLst>
                                        </p:cTn>
                                        <p:tgtEl>
                                          <p:spTgt spid="27"/>
                                        </p:tgtEl>
                                        <p:attrNameLst>
                                          <p:attrName>style.visibility</p:attrName>
                                        </p:attrNameLst>
                                      </p:cBhvr>
                                      <p:to>
                                        <p:strVal val="hidden"/>
                                      </p:to>
                                    </p:set>
                                  </p:childTnLst>
                                </p:cTn>
                              </p:par>
                              <p:par>
                                <p:cTn id="41" presetID="1" presetClass="exit" presetSubtype="0" fill="hold" nodeType="withEffect">
                                  <p:stCondLst>
                                    <p:cond delay="0"/>
                                  </p:stCondLst>
                                  <p:childTnLst>
                                    <p:set>
                                      <p:cBhvr>
                                        <p:cTn id="42" dur="1" fill="hold">
                                          <p:stCondLst>
                                            <p:cond delay="0"/>
                                          </p:stCondLst>
                                        </p:cTn>
                                        <p:tgtEl>
                                          <p:spTgt spid="29"/>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0"/>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1"/>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0" presetClass="path" presetSubtype="0" accel="50000" decel="50000" fill="hold" grpId="1" nodeType="clickEffect">
                                  <p:stCondLst>
                                    <p:cond delay="0"/>
                                  </p:stCondLst>
                                  <p:childTnLst>
                                    <p:animMotion origin="layout" path="M -3.75E-6 -7.40741E-7 L 0.00013 0.11551 " pathEditMode="relative" rAng="0" ptsTypes="AA">
                                      <p:cBhvr>
                                        <p:cTn id="52" dur="2000" fill="hold"/>
                                        <p:tgtEl>
                                          <p:spTgt spid="22"/>
                                        </p:tgtEl>
                                        <p:attrNameLst>
                                          <p:attrName>ppt_x</p:attrName>
                                          <p:attrName>ppt_y</p:attrName>
                                        </p:attrNameLst>
                                      </p:cBhvr>
                                      <p:rCtr x="0" y="5764"/>
                                    </p:animMotion>
                                  </p:childTnLst>
                                </p:cTn>
                              </p:par>
                            </p:childTnLst>
                          </p:cTn>
                        </p:par>
                      </p:childTnLst>
                    </p:cTn>
                  </p:par>
                  <p:par>
                    <p:cTn id="53" fill="hold">
                      <p:stCondLst>
                        <p:cond delay="indefinite"/>
                      </p:stCondLst>
                      <p:childTnLst>
                        <p:par>
                          <p:cTn id="54" fill="hold">
                            <p:stCondLst>
                              <p:cond delay="0"/>
                            </p:stCondLst>
                            <p:childTnLst>
                              <p:par>
                                <p:cTn id="55" presetID="0" presetClass="path" presetSubtype="0" accel="50000" decel="50000" fill="hold" grpId="1" nodeType="clickEffect">
                                  <p:stCondLst>
                                    <p:cond delay="0"/>
                                  </p:stCondLst>
                                  <p:childTnLst>
                                    <p:animMotion origin="layout" path="M 4.58333E-6 -7.40741E-7 L 0.0302 3.7037E-6 " pathEditMode="relative" rAng="0" ptsTypes="AA">
                                      <p:cBhvr>
                                        <p:cTn id="56" dur="2000" fill="hold"/>
                                        <p:tgtEl>
                                          <p:spTgt spid="21"/>
                                        </p:tgtEl>
                                        <p:attrNameLst>
                                          <p:attrName>ppt_x</p:attrName>
                                          <p:attrName>ppt_y</p:attrName>
                                        </p:attrNameLst>
                                      </p:cBhvr>
                                      <p:rCtr x="1510" y="-46"/>
                                    </p:animMotion>
                                  </p:childTnLst>
                                </p:cTn>
                              </p:par>
                            </p:childTnLst>
                          </p:cTn>
                        </p:par>
                      </p:childTnLst>
                    </p:cTn>
                  </p:par>
                  <p:par>
                    <p:cTn id="57" fill="hold">
                      <p:stCondLst>
                        <p:cond delay="indefinite"/>
                      </p:stCondLst>
                      <p:childTnLst>
                        <p:par>
                          <p:cTn id="58" fill="hold">
                            <p:stCondLst>
                              <p:cond delay="0"/>
                            </p:stCondLst>
                            <p:childTnLst>
                              <p:par>
                                <p:cTn id="59" presetID="0" presetClass="path" presetSubtype="0" accel="50000" decel="50000" fill="hold" grpId="1" nodeType="clickEffect">
                                  <p:stCondLst>
                                    <p:cond delay="0"/>
                                  </p:stCondLst>
                                  <p:childTnLst>
                                    <p:animMotion origin="layout" path="M 2.91667E-6 -7.40741E-7 L 0.03021 3.7037E-6 " pathEditMode="relative" rAng="0" ptsTypes="AA">
                                      <p:cBhvr>
                                        <p:cTn id="60" dur="2000" fill="hold"/>
                                        <p:tgtEl>
                                          <p:spTgt spid="20"/>
                                        </p:tgtEl>
                                        <p:attrNameLst>
                                          <p:attrName>ppt_x</p:attrName>
                                          <p:attrName>ppt_y</p:attrName>
                                        </p:attrNameLst>
                                      </p:cBhvr>
                                      <p:rCtr x="1510" y="-46"/>
                                    </p:animMotion>
                                  </p:childTnLst>
                                </p:cTn>
                              </p:par>
                            </p:childTnLst>
                          </p:cTn>
                        </p:par>
                      </p:childTnLst>
                    </p:cTn>
                  </p:par>
                  <p:par>
                    <p:cTn id="61" fill="hold">
                      <p:stCondLst>
                        <p:cond delay="indefinite"/>
                      </p:stCondLst>
                      <p:childTnLst>
                        <p:par>
                          <p:cTn id="62" fill="hold">
                            <p:stCondLst>
                              <p:cond delay="0"/>
                            </p:stCondLst>
                            <p:childTnLst>
                              <p:par>
                                <p:cTn id="63" presetID="0" presetClass="path" presetSubtype="0" accel="50000" decel="50000" fill="hold" grpId="1" nodeType="clickEffect">
                                  <p:stCondLst>
                                    <p:cond delay="0"/>
                                  </p:stCondLst>
                                  <p:childTnLst>
                                    <p:animMotion origin="layout" path="M 1.45833E-6 -7.40741E-7 L 0.03034 3.7037E-6 " pathEditMode="relative" rAng="0" ptsTypes="AA">
                                      <p:cBhvr>
                                        <p:cTn id="64" dur="2000" fill="hold"/>
                                        <p:tgtEl>
                                          <p:spTgt spid="19"/>
                                        </p:tgtEl>
                                        <p:attrNameLst>
                                          <p:attrName>ppt_x</p:attrName>
                                          <p:attrName>ppt_y</p:attrName>
                                        </p:attrNameLst>
                                      </p:cBhvr>
                                      <p:rCtr x="1510" y="-46"/>
                                    </p:animMotion>
                                  </p:childTnLst>
                                </p:cTn>
                              </p:par>
                            </p:childTnLst>
                          </p:cTn>
                        </p:par>
                      </p:childTnLst>
                    </p:cTn>
                  </p:par>
                  <p:par>
                    <p:cTn id="65" fill="hold">
                      <p:stCondLst>
                        <p:cond delay="indefinite"/>
                      </p:stCondLst>
                      <p:childTnLst>
                        <p:par>
                          <p:cTn id="66" fill="hold">
                            <p:stCondLst>
                              <p:cond delay="0"/>
                            </p:stCondLst>
                            <p:childTnLst>
                              <p:par>
                                <p:cTn id="67" presetID="0" presetClass="path" presetSubtype="0" accel="50000" decel="50000" fill="hold" grpId="1" nodeType="clickEffect">
                                  <p:stCondLst>
                                    <p:cond delay="0"/>
                                  </p:stCondLst>
                                  <p:childTnLst>
                                    <p:animMotion origin="layout" path="M 0 0 L 0.03034 0 " pathEditMode="relative" ptsTypes="AA">
                                      <p:cBhvr>
                                        <p:cTn id="68" dur="2000" fill="hold"/>
                                        <p:tgtEl>
                                          <p:spTgt spid="18"/>
                                        </p:tgtEl>
                                        <p:attrNameLst>
                                          <p:attrName>ppt_x</p:attrName>
                                          <p:attrName>ppt_y</p:attrName>
                                        </p:attrNameLst>
                                      </p:cBhvr>
                                    </p:animMotion>
                                  </p:childTnLst>
                                </p:cTn>
                              </p:par>
                            </p:childTnLst>
                          </p:cTn>
                        </p:par>
                      </p:childTnLst>
                    </p:cTn>
                  </p:par>
                  <p:par>
                    <p:cTn id="69" fill="hold">
                      <p:stCondLst>
                        <p:cond delay="indefinite"/>
                      </p:stCondLst>
                      <p:childTnLst>
                        <p:par>
                          <p:cTn id="70" fill="hold">
                            <p:stCondLst>
                              <p:cond delay="0"/>
                            </p:stCondLst>
                            <p:childTnLst>
                              <p:par>
                                <p:cTn id="71" presetID="0" presetClass="path" presetSubtype="0" accel="50000" decel="50000" fill="hold" grpId="1" nodeType="clickEffect">
                                  <p:stCondLst>
                                    <p:cond delay="0"/>
                                  </p:stCondLst>
                                  <p:childTnLst>
                                    <p:animMotion origin="layout" path="M 0 0 L 0.03164 0 " pathEditMode="relative" ptsTypes="AA">
                                      <p:cBhvr>
                                        <p:cTn id="72" dur="2000" fill="hold"/>
                                        <p:tgtEl>
                                          <p:spTgt spid="17"/>
                                        </p:tgtEl>
                                        <p:attrNameLst>
                                          <p:attrName>ppt_x</p:attrName>
                                          <p:attrName>ppt_y</p:attrName>
                                        </p:attrNameLst>
                                      </p:cBhvr>
                                    </p:animMotion>
                                  </p:childTnLst>
                                </p:cTn>
                              </p:par>
                            </p:childTnLst>
                          </p:cTn>
                        </p:par>
                      </p:childTnLst>
                    </p:cTn>
                  </p:par>
                  <p:par>
                    <p:cTn id="73" fill="hold">
                      <p:stCondLst>
                        <p:cond delay="indefinite"/>
                      </p:stCondLst>
                      <p:childTnLst>
                        <p:par>
                          <p:cTn id="74" fill="hold">
                            <p:stCondLst>
                              <p:cond delay="0"/>
                            </p:stCondLst>
                            <p:childTnLst>
                              <p:par>
                                <p:cTn id="75" presetID="0" presetClass="path" presetSubtype="0" accel="50000" decel="50000" fill="hold" grpId="1" nodeType="clickEffect">
                                  <p:stCondLst>
                                    <p:cond delay="0"/>
                                  </p:stCondLst>
                                  <p:childTnLst>
                                    <p:animMotion origin="layout" path="M 0 0 L 0.03021 0 " pathEditMode="relative" ptsTypes="AA">
                                      <p:cBhvr>
                                        <p:cTn id="76" dur="2000" fill="hold"/>
                                        <p:tgtEl>
                                          <p:spTgt spid="16"/>
                                        </p:tgtEl>
                                        <p:attrNameLst>
                                          <p:attrName>ppt_x</p:attrName>
                                          <p:attrName>ppt_y</p:attrName>
                                        </p:attrNameLst>
                                      </p:cBhvr>
                                    </p:animMotion>
                                  </p:childTnLst>
                                </p:cTn>
                              </p:par>
                            </p:childTnLst>
                          </p:cTn>
                        </p:par>
                      </p:childTnLst>
                    </p:cTn>
                  </p:par>
                  <p:par>
                    <p:cTn id="77" fill="hold">
                      <p:stCondLst>
                        <p:cond delay="indefinite"/>
                      </p:stCondLst>
                      <p:childTnLst>
                        <p:par>
                          <p:cTn id="78" fill="hold">
                            <p:stCondLst>
                              <p:cond delay="0"/>
                            </p:stCondLst>
                            <p:childTnLst>
                              <p:par>
                                <p:cTn id="79" presetID="0" presetClass="path" presetSubtype="0" accel="50000" decel="50000" fill="hold" grpId="2" nodeType="clickEffect">
                                  <p:stCondLst>
                                    <p:cond delay="0"/>
                                  </p:stCondLst>
                                  <p:childTnLst>
                                    <p:animMotion origin="layout" path="M 0.00013 0.11551 L -0.18151 2.96296E-6 " pathEditMode="relative" rAng="0" ptsTypes="AA">
                                      <p:cBhvr>
                                        <p:cTn id="80" dur="2000" fill="hold"/>
                                        <p:tgtEl>
                                          <p:spTgt spid="22"/>
                                        </p:tgtEl>
                                        <p:attrNameLst>
                                          <p:attrName>ppt_x</p:attrName>
                                          <p:attrName>ppt_y</p:attrName>
                                        </p:attrNameLst>
                                      </p:cBhvr>
                                      <p:rCtr x="-9049" y="-564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14" grpId="0"/>
      <p:bldP spid="16" grpId="0"/>
      <p:bldP spid="16" grpId="1"/>
      <p:bldP spid="17" grpId="0"/>
      <p:bldP spid="17" grpId="1"/>
      <p:bldP spid="18" grpId="0"/>
      <p:bldP spid="18" grpId="1"/>
      <p:bldP spid="19" grpId="0"/>
      <p:bldP spid="19" grpId="1"/>
      <p:bldP spid="20" grpId="0"/>
      <p:bldP spid="20" grpId="1"/>
      <p:bldP spid="21" grpId="0"/>
      <p:bldP spid="21" grpId="1"/>
      <p:bldP spid="22" grpId="0"/>
      <p:bldP spid="22" grpId="1"/>
      <p:bldP spid="22" grpId="2"/>
      <p:bldP spid="23" grpId="0" animBg="1"/>
      <p:bldP spid="25" grpId="0"/>
      <p:bldP spid="25" grpId="1"/>
      <p:bldP spid="26" grpId="0" animBg="1"/>
      <p:bldP spid="26" grpId="1" animBg="1"/>
      <p:bldP spid="27" grpId="0"/>
      <p:bldP spid="27" grpId="1"/>
      <p:bldP spid="31"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快速排序的改进：三数取中</a:t>
            </a:r>
          </a:p>
        </p:txBody>
      </p:sp>
      <p:sp>
        <p:nvSpPr>
          <p:cNvPr id="3" name="副标题 2"/>
          <p:cNvSpPr>
            <a:spLocks noGrp="1"/>
          </p:cNvSpPr>
          <p:nvPr>
            <p:ph type="subTitle" idx="1"/>
          </p:nvPr>
        </p:nvSpPr>
        <p:spPr/>
        <p:txBody>
          <a:bodyPr/>
          <a:lstStyle/>
          <a:p>
            <a:r>
              <a:rPr lang="en-US" altLang="zh-CN" dirty="0"/>
              <a:t>10.4.2  </a:t>
            </a:r>
            <a:r>
              <a:rPr lang="zh-CN" altLang="en-US" dirty="0"/>
              <a:t>快速排序</a:t>
            </a:r>
          </a:p>
        </p:txBody>
      </p:sp>
      <p:sp>
        <p:nvSpPr>
          <p:cNvPr id="4" name="文本占位符 3"/>
          <p:cNvSpPr>
            <a:spLocks noGrp="1"/>
          </p:cNvSpPr>
          <p:nvPr>
            <p:ph type="body" idx="10"/>
          </p:nvPr>
        </p:nvSpPr>
        <p:spPr/>
        <p:txBody>
          <a:bodyPr/>
          <a:lstStyle/>
          <a:p>
            <a:r>
              <a:rPr lang="zh-CN" altLang="en-US" dirty="0"/>
              <a:t>数据结构</a:t>
            </a:r>
          </a:p>
        </p:txBody>
      </p:sp>
      <p:sp>
        <p:nvSpPr>
          <p:cNvPr id="6" name="内容占位符 5">
            <a:extLst>
              <a:ext uri="{FF2B5EF4-FFF2-40B4-BE49-F238E27FC236}">
                <a16:creationId xmlns:a16="http://schemas.microsoft.com/office/drawing/2014/main" id="{CB9AAD01-8353-420F-BA99-326245CE2574}"/>
              </a:ext>
            </a:extLst>
          </p:cNvPr>
          <p:cNvSpPr>
            <a:spLocks noGrp="1"/>
          </p:cNvSpPr>
          <p:nvPr>
            <p:ph idx="11"/>
          </p:nvPr>
        </p:nvSpPr>
        <p:spPr/>
        <p:txBody>
          <a:bodyPr>
            <a:noAutofit/>
          </a:bodyPr>
          <a:lstStyle/>
          <a:p>
            <a:endParaRPr lang="en-US" altLang="zh-CN" sz="2800" b="1" dirty="0"/>
          </a:p>
          <a:p>
            <a:endParaRPr lang="en-US" altLang="zh-CN" sz="2800" b="1" dirty="0"/>
          </a:p>
          <a:p>
            <a:endParaRPr lang="en-US" altLang="zh-CN" sz="2800" b="1" dirty="0"/>
          </a:p>
          <a:p>
            <a:endParaRPr lang="en-US" altLang="zh-CN" sz="2800" b="1" dirty="0"/>
          </a:p>
          <a:p>
            <a:r>
              <a:rPr lang="zh-CN" altLang="en-US" sz="2800" b="1" dirty="0"/>
              <a:t>三数取中法的简单实现</a:t>
            </a:r>
            <a:endParaRPr lang="en-US" altLang="zh-CN" sz="2800" b="1" dirty="0"/>
          </a:p>
          <a:p>
            <a:pPr marL="457200" indent="-457200">
              <a:buFont typeface="Arial" panose="020B0604020202020204" pitchFamily="34" charset="0"/>
              <a:buChar char="•"/>
            </a:pPr>
            <a:endParaRPr lang="en-US" altLang="zh-CN" sz="2800" dirty="0"/>
          </a:p>
        </p:txBody>
      </p:sp>
      <p:sp>
        <p:nvSpPr>
          <p:cNvPr id="7" name="文本框 1">
            <a:extLst>
              <a:ext uri="{FF2B5EF4-FFF2-40B4-BE49-F238E27FC236}">
                <a16:creationId xmlns:a16="http://schemas.microsoft.com/office/drawing/2014/main" id="{AB8A04B2-5DA1-5870-0EAB-45DF5BBE43ED}"/>
              </a:ext>
            </a:extLst>
          </p:cNvPr>
          <p:cNvSpPr txBox="1">
            <a:spLocks noChangeArrowheads="1"/>
          </p:cNvSpPr>
          <p:nvPr/>
        </p:nvSpPr>
        <p:spPr bwMode="auto">
          <a:xfrm>
            <a:off x="5448584" y="1083906"/>
            <a:ext cx="4864359" cy="5355312"/>
          </a:xfrm>
          <a:prstGeom prst="rect">
            <a:avLst/>
          </a:prstGeom>
          <a:solidFill>
            <a:schemeClr val="accent2">
              <a:lumMod val="20000"/>
              <a:lumOff val="80000"/>
            </a:schemeClr>
          </a:solidFill>
          <a:ln>
            <a:noFill/>
          </a:ln>
        </p:spPr>
        <p:txBody>
          <a:bodyPr wrap="square">
            <a:spAutoFit/>
          </a:bodyPr>
          <a:lstStyle>
            <a:lvl1pPr>
              <a:spcBef>
                <a:spcPct val="50000"/>
              </a:spcBef>
              <a:buClr>
                <a:schemeClr val="bg2"/>
              </a:buClr>
              <a:buSzPct val="75000"/>
              <a:buFont typeface="Wingdings" pitchFamily="2" charset="2"/>
              <a:buChar char="p"/>
              <a:defRPr sz="24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defRPr/>
            </a:pPr>
            <a:r>
              <a:rPr kumimoji="1" lang="en-US" altLang="zh-CN" sz="1800" u="sng" dirty="0">
                <a:latin typeface="Times New Roman" panose="02020603050405020304" pitchFamily="18" charset="0"/>
                <a:cs typeface="Times New Roman" panose="02020603050405020304" pitchFamily="18" charset="0"/>
              </a:rPr>
              <a:t>median</a:t>
            </a:r>
            <a:r>
              <a:rPr kumimoji="1" lang="en-US" altLang="zh-CN" sz="1800" b="0" u="sng" dirty="0">
                <a:latin typeface="Times New Roman" panose="02020603050405020304" pitchFamily="18" charset="0"/>
                <a:cs typeface="Times New Roman" panose="02020603050405020304" pitchFamily="18" charset="0"/>
              </a:rPr>
              <a:t>(A,</a:t>
            </a:r>
            <a:r>
              <a:rPr kumimoji="1" lang="zh-CN" altLang="en-US" sz="1800" b="0" u="sng" dirty="0">
                <a:latin typeface="Times New Roman" panose="02020603050405020304" pitchFamily="18" charset="0"/>
                <a:cs typeface="Times New Roman" panose="02020603050405020304" pitchFamily="18" charset="0"/>
              </a:rPr>
              <a:t> </a:t>
            </a:r>
            <a:r>
              <a:rPr kumimoji="1" lang="en-US" altLang="zh-CN" sz="1800" b="0" u="sng" dirty="0">
                <a:latin typeface="Times New Roman" panose="02020603050405020304" pitchFamily="18" charset="0"/>
                <a:cs typeface="Times New Roman" panose="02020603050405020304" pitchFamily="18" charset="0"/>
              </a:rPr>
              <a:t>a,</a:t>
            </a:r>
            <a:r>
              <a:rPr kumimoji="1" lang="zh-CN" altLang="en-US" sz="1800" b="0" u="sng" dirty="0">
                <a:latin typeface="Times New Roman" panose="02020603050405020304" pitchFamily="18" charset="0"/>
                <a:cs typeface="Times New Roman" panose="02020603050405020304" pitchFamily="18" charset="0"/>
              </a:rPr>
              <a:t> </a:t>
            </a:r>
            <a:r>
              <a:rPr kumimoji="1" lang="en-US" altLang="zh-CN" sz="1800" b="0" u="sng" dirty="0">
                <a:latin typeface="Times New Roman" panose="02020603050405020304" pitchFamily="18" charset="0"/>
                <a:cs typeface="Times New Roman" panose="02020603050405020304" pitchFamily="18" charset="0"/>
              </a:rPr>
              <a:t>b,</a:t>
            </a:r>
            <a:r>
              <a:rPr kumimoji="1" lang="zh-CN" altLang="en-US" sz="1800" b="0" u="sng" dirty="0">
                <a:latin typeface="Times New Roman" panose="02020603050405020304" pitchFamily="18" charset="0"/>
                <a:cs typeface="Times New Roman" panose="02020603050405020304" pitchFamily="18" charset="0"/>
              </a:rPr>
              <a:t> </a:t>
            </a:r>
            <a:r>
              <a:rPr kumimoji="1" lang="en-US" altLang="zh-CN" sz="1800" b="0" u="sng" dirty="0">
                <a:latin typeface="Times New Roman" panose="02020603050405020304" pitchFamily="18" charset="0"/>
                <a:cs typeface="Times New Roman" panose="02020603050405020304" pitchFamily="18" charset="0"/>
              </a:rPr>
              <a:t>c)</a:t>
            </a:r>
            <a:r>
              <a:rPr kumimoji="1" lang="zh-CN" altLang="en-US" sz="1800" b="0" dirty="0">
                <a:latin typeface="Times New Roman" panose="02020603050405020304" pitchFamily="18" charset="0"/>
                <a:cs typeface="Times New Roman" panose="02020603050405020304" pitchFamily="18" charset="0"/>
              </a:rPr>
              <a:t>       </a:t>
            </a:r>
            <a:r>
              <a:rPr kumimoji="1" lang="en-US" altLang="zh-CN" sz="1800" b="0" dirty="0">
                <a:latin typeface="Times New Roman" panose="02020603050405020304" pitchFamily="18" charset="0"/>
                <a:cs typeface="Times New Roman" panose="02020603050405020304" pitchFamily="18" charset="0"/>
              </a:rPr>
              <a:t>//</a:t>
            </a:r>
            <a:r>
              <a:rPr kumimoji="1" lang="zh-CN" altLang="en-US" sz="1800" b="0" dirty="0">
                <a:latin typeface="Times New Roman" panose="02020603050405020304" pitchFamily="18" charset="0"/>
                <a:cs typeface="Times New Roman" panose="02020603050405020304" pitchFamily="18" charset="0"/>
              </a:rPr>
              <a:t>序列</a:t>
            </a:r>
            <a:r>
              <a:rPr kumimoji="1" lang="en-US" altLang="zh-CN" sz="1800" b="0" dirty="0">
                <a:latin typeface="Times New Roman" panose="02020603050405020304" pitchFamily="18" charset="0"/>
                <a:cs typeface="Times New Roman" panose="02020603050405020304" pitchFamily="18" charset="0"/>
              </a:rPr>
              <a:t>A,</a:t>
            </a:r>
            <a:r>
              <a:rPr kumimoji="1" lang="zh-CN" altLang="en-US" sz="1800" b="0" dirty="0">
                <a:latin typeface="Times New Roman" panose="02020603050405020304" pitchFamily="18" charset="0"/>
                <a:cs typeface="Times New Roman" panose="02020603050405020304" pitchFamily="18" charset="0"/>
              </a:rPr>
              <a:t> 三数位置</a:t>
            </a:r>
            <a:r>
              <a:rPr kumimoji="1" lang="en-US" altLang="zh-CN" sz="1800" b="0" dirty="0" err="1">
                <a:latin typeface="Times New Roman" panose="02020603050405020304" pitchFamily="18" charset="0"/>
                <a:cs typeface="Times New Roman" panose="02020603050405020304" pitchFamily="18" charset="0"/>
              </a:rPr>
              <a:t>a,b,c</a:t>
            </a:r>
            <a:endParaRPr kumimoji="1" lang="en-US" altLang="zh-CN" sz="1800" b="0" u="sng" dirty="0">
              <a:latin typeface="Times New Roman" panose="02020603050405020304" pitchFamily="18" charset="0"/>
              <a:cs typeface="Times New Roman" panose="02020603050405020304" pitchFamily="18" charset="0"/>
            </a:endParaRPr>
          </a:p>
          <a:p>
            <a:pPr marL="457200" indent="-457200" eaLnBrk="1" hangingPunct="1">
              <a:spcBef>
                <a:spcPct val="0"/>
              </a:spcBef>
              <a:buClrTx/>
              <a:buSzTx/>
              <a:buFontTx/>
              <a:buAutoNum type="arabicPeriod"/>
              <a:defRPr/>
            </a:pPr>
            <a:r>
              <a:rPr kumimoji="1" lang="en-US" altLang="zh-CN" sz="1800" dirty="0">
                <a:latin typeface="Times New Roman" panose="02020603050405020304" pitchFamily="18" charset="0"/>
                <a:cs typeface="Times New Roman" panose="02020603050405020304" pitchFamily="18" charset="0"/>
              </a:rPr>
              <a:t>if</a:t>
            </a:r>
            <a:r>
              <a:rPr kumimoji="1" lang="zh-CN" altLang="en-US" sz="1800" b="0" dirty="0">
                <a:latin typeface="Times New Roman" panose="02020603050405020304" pitchFamily="18" charset="0"/>
                <a:cs typeface="Times New Roman" panose="02020603050405020304" pitchFamily="18" charset="0"/>
              </a:rPr>
              <a:t> </a:t>
            </a:r>
            <a:r>
              <a:rPr kumimoji="1" lang="en-US" altLang="zh-CN" sz="1800" b="0" dirty="0">
                <a:latin typeface="Times New Roman" panose="02020603050405020304" pitchFamily="18" charset="0"/>
                <a:cs typeface="Times New Roman" panose="02020603050405020304" pitchFamily="18" charset="0"/>
              </a:rPr>
              <a:t>A[a]</a:t>
            </a:r>
            <a:r>
              <a:rPr kumimoji="1" lang="zh-CN" altLang="en-US" sz="1800" b="0" dirty="0">
                <a:latin typeface="Times New Roman" panose="02020603050405020304" pitchFamily="18" charset="0"/>
                <a:cs typeface="Times New Roman" panose="02020603050405020304" pitchFamily="18" charset="0"/>
              </a:rPr>
              <a:t> </a:t>
            </a:r>
            <a:r>
              <a:rPr kumimoji="1" lang="en-US" altLang="zh-CN" sz="1800" b="0" dirty="0">
                <a:latin typeface="Times New Roman" panose="02020603050405020304" pitchFamily="18" charset="0"/>
                <a:cs typeface="Times New Roman" panose="02020603050405020304" pitchFamily="18" charset="0"/>
              </a:rPr>
              <a:t>&lt;</a:t>
            </a:r>
            <a:r>
              <a:rPr kumimoji="1" lang="zh-CN" altLang="en-US" sz="1800" b="0" dirty="0">
                <a:latin typeface="Times New Roman" panose="02020603050405020304" pitchFamily="18" charset="0"/>
                <a:cs typeface="Times New Roman" panose="02020603050405020304" pitchFamily="18" charset="0"/>
              </a:rPr>
              <a:t> </a:t>
            </a:r>
            <a:r>
              <a:rPr kumimoji="1" lang="en-US" altLang="zh-CN" sz="1800" b="0" dirty="0">
                <a:latin typeface="Times New Roman" panose="02020603050405020304" pitchFamily="18" charset="0"/>
                <a:cs typeface="Times New Roman" panose="02020603050405020304" pitchFamily="18" charset="0"/>
              </a:rPr>
              <a:t>A[b]</a:t>
            </a:r>
            <a:r>
              <a:rPr kumimoji="1" lang="zh-CN" altLang="en-US" sz="1800" b="0" dirty="0">
                <a:latin typeface="Times New Roman" panose="02020603050405020304" pitchFamily="18" charset="0"/>
                <a:cs typeface="Times New Roman" panose="02020603050405020304" pitchFamily="18" charset="0"/>
              </a:rPr>
              <a:t>   </a:t>
            </a:r>
            <a:r>
              <a:rPr kumimoji="1" lang="en-US" altLang="zh-CN" sz="1800" dirty="0">
                <a:latin typeface="Times New Roman" panose="02020603050405020304" pitchFamily="18" charset="0"/>
                <a:cs typeface="Times New Roman" panose="02020603050405020304" pitchFamily="18" charset="0"/>
              </a:rPr>
              <a:t>then</a:t>
            </a:r>
            <a:r>
              <a:rPr kumimoji="1" lang="zh-CN" altLang="en-US" sz="1800" dirty="0">
                <a:latin typeface="Times New Roman" panose="02020603050405020304" pitchFamily="18" charset="0"/>
                <a:cs typeface="Times New Roman" panose="02020603050405020304" pitchFamily="18" charset="0"/>
              </a:rPr>
              <a:t> </a:t>
            </a:r>
            <a:endParaRPr kumimoji="1" lang="en-US" altLang="zh-CN" sz="1800" dirty="0">
              <a:latin typeface="Times New Roman" panose="02020603050405020304" pitchFamily="18" charset="0"/>
              <a:cs typeface="Times New Roman" panose="02020603050405020304" pitchFamily="18" charset="0"/>
            </a:endParaRPr>
          </a:p>
          <a:p>
            <a:pPr marL="457200" indent="-457200" eaLnBrk="1" hangingPunct="1">
              <a:spcBef>
                <a:spcPct val="0"/>
              </a:spcBef>
              <a:buClrTx/>
              <a:buSzTx/>
              <a:buFontTx/>
              <a:buAutoNum type="arabicPeriod"/>
              <a:defRPr/>
            </a:pPr>
            <a:r>
              <a:rPr kumimoji="1" lang="en-US" altLang="zh-CN" sz="1800" dirty="0">
                <a:latin typeface="Times New Roman" panose="02020603050405020304" pitchFamily="18" charset="0"/>
                <a:cs typeface="Times New Roman" panose="02020603050405020304" pitchFamily="18" charset="0"/>
              </a:rPr>
              <a:t>|</a:t>
            </a:r>
            <a:r>
              <a:rPr kumimoji="1" lang="zh-CN" altLang="en-US" sz="1800" dirty="0">
                <a:latin typeface="Times New Roman" panose="02020603050405020304" pitchFamily="18" charset="0"/>
                <a:cs typeface="Times New Roman" panose="02020603050405020304" pitchFamily="18" charset="0"/>
              </a:rPr>
              <a:t>   </a:t>
            </a:r>
            <a:r>
              <a:rPr kumimoji="1" lang="en-US" altLang="zh-CN" sz="1800" dirty="0">
                <a:latin typeface="Times New Roman" panose="02020603050405020304" pitchFamily="18" charset="0"/>
                <a:cs typeface="Times New Roman" panose="02020603050405020304" pitchFamily="18" charset="0"/>
              </a:rPr>
              <a:t>if</a:t>
            </a:r>
            <a:r>
              <a:rPr kumimoji="1" lang="zh-CN" altLang="en-US" sz="1800" b="0" dirty="0">
                <a:latin typeface="Times New Roman" panose="02020603050405020304" pitchFamily="18" charset="0"/>
                <a:cs typeface="Times New Roman" panose="02020603050405020304" pitchFamily="18" charset="0"/>
              </a:rPr>
              <a:t> </a:t>
            </a:r>
            <a:r>
              <a:rPr kumimoji="1" lang="en-US" altLang="zh-CN" sz="1800" b="0" dirty="0">
                <a:latin typeface="Times New Roman" panose="02020603050405020304" pitchFamily="18" charset="0"/>
                <a:cs typeface="Times New Roman" panose="02020603050405020304" pitchFamily="18" charset="0"/>
              </a:rPr>
              <a:t>A[b]</a:t>
            </a:r>
            <a:r>
              <a:rPr kumimoji="1" lang="zh-CN" altLang="en-US" sz="1800" b="0" dirty="0">
                <a:latin typeface="Times New Roman" panose="02020603050405020304" pitchFamily="18" charset="0"/>
                <a:cs typeface="Times New Roman" panose="02020603050405020304" pitchFamily="18" charset="0"/>
              </a:rPr>
              <a:t> </a:t>
            </a:r>
            <a:r>
              <a:rPr kumimoji="1" lang="en-US" altLang="zh-CN" sz="1800" b="0" dirty="0">
                <a:latin typeface="Times New Roman" panose="02020603050405020304" pitchFamily="18" charset="0"/>
                <a:cs typeface="Times New Roman" panose="02020603050405020304" pitchFamily="18" charset="0"/>
              </a:rPr>
              <a:t>&lt;</a:t>
            </a:r>
            <a:r>
              <a:rPr kumimoji="1" lang="zh-CN" altLang="en-US" sz="1800" b="0" dirty="0">
                <a:latin typeface="Times New Roman" panose="02020603050405020304" pitchFamily="18" charset="0"/>
                <a:cs typeface="Times New Roman" panose="02020603050405020304" pitchFamily="18" charset="0"/>
              </a:rPr>
              <a:t> </a:t>
            </a:r>
            <a:r>
              <a:rPr kumimoji="1" lang="en-US" altLang="zh-CN" sz="1800" b="0" dirty="0">
                <a:latin typeface="Times New Roman" panose="02020603050405020304" pitchFamily="18" charset="0"/>
                <a:cs typeface="Times New Roman" panose="02020603050405020304" pitchFamily="18" charset="0"/>
              </a:rPr>
              <a:t>A[c]</a:t>
            </a:r>
            <a:r>
              <a:rPr kumimoji="1" lang="zh-CN" altLang="en-US" sz="1800" b="0" dirty="0">
                <a:latin typeface="Times New Roman" panose="02020603050405020304" pitchFamily="18" charset="0"/>
                <a:cs typeface="Times New Roman" panose="02020603050405020304" pitchFamily="18" charset="0"/>
              </a:rPr>
              <a:t>   </a:t>
            </a:r>
            <a:r>
              <a:rPr kumimoji="1" lang="en-US" altLang="zh-CN" sz="1800" dirty="0">
                <a:latin typeface="Times New Roman" panose="02020603050405020304" pitchFamily="18" charset="0"/>
                <a:cs typeface="Times New Roman" panose="02020603050405020304" pitchFamily="18" charset="0"/>
              </a:rPr>
              <a:t>then</a:t>
            </a:r>
            <a:r>
              <a:rPr kumimoji="1" lang="zh-CN" altLang="en-US" sz="1800" dirty="0">
                <a:latin typeface="Times New Roman" panose="02020603050405020304" pitchFamily="18" charset="0"/>
                <a:cs typeface="Times New Roman" panose="02020603050405020304" pitchFamily="18" charset="0"/>
              </a:rPr>
              <a:t> </a:t>
            </a:r>
            <a:endParaRPr kumimoji="1" lang="en-US" altLang="zh-CN" sz="1800" dirty="0">
              <a:latin typeface="Times New Roman" panose="02020603050405020304" pitchFamily="18" charset="0"/>
              <a:cs typeface="Times New Roman" panose="02020603050405020304" pitchFamily="18" charset="0"/>
            </a:endParaRPr>
          </a:p>
          <a:p>
            <a:pPr marL="457200" indent="-457200" eaLnBrk="1" hangingPunct="1">
              <a:spcBef>
                <a:spcPct val="0"/>
              </a:spcBef>
              <a:buClrTx/>
              <a:buSzTx/>
              <a:buFontTx/>
              <a:buAutoNum type="arabicPeriod"/>
              <a:defRPr/>
            </a:pPr>
            <a:r>
              <a:rPr kumimoji="1" lang="en-US" altLang="zh-CN" sz="1800" dirty="0">
                <a:latin typeface="Times New Roman" panose="02020603050405020304" pitchFamily="18" charset="0"/>
                <a:cs typeface="Times New Roman" panose="02020603050405020304" pitchFamily="18" charset="0"/>
              </a:rPr>
              <a:t>|</a:t>
            </a:r>
            <a:r>
              <a:rPr kumimoji="1" lang="zh-CN" altLang="en-US" sz="1800" dirty="0">
                <a:latin typeface="Times New Roman" panose="02020603050405020304" pitchFamily="18" charset="0"/>
                <a:cs typeface="Times New Roman" panose="02020603050405020304" pitchFamily="18" charset="0"/>
              </a:rPr>
              <a:t>   </a:t>
            </a:r>
            <a:r>
              <a:rPr kumimoji="1" lang="en-US" altLang="zh-CN" sz="1800" dirty="0">
                <a:latin typeface="Times New Roman" panose="02020603050405020304" pitchFamily="18" charset="0"/>
                <a:cs typeface="Times New Roman" panose="02020603050405020304" pitchFamily="18" charset="0"/>
              </a:rPr>
              <a:t>|</a:t>
            </a:r>
            <a:r>
              <a:rPr kumimoji="1" lang="zh-CN" altLang="en-US" sz="1800" dirty="0">
                <a:latin typeface="Times New Roman" panose="02020603050405020304" pitchFamily="18" charset="0"/>
                <a:cs typeface="Times New Roman" panose="02020603050405020304" pitchFamily="18" charset="0"/>
              </a:rPr>
              <a:t>   </a:t>
            </a:r>
            <a:r>
              <a:rPr kumimoji="1" lang="en-US" altLang="zh-CN" sz="1800" dirty="0">
                <a:latin typeface="Times New Roman" panose="02020603050405020304" pitchFamily="18" charset="0"/>
                <a:cs typeface="Times New Roman" panose="02020603050405020304" pitchFamily="18" charset="0"/>
              </a:rPr>
              <a:t>return</a:t>
            </a:r>
            <a:r>
              <a:rPr kumimoji="1" lang="zh-CN" altLang="en-US" sz="1800" b="0" dirty="0">
                <a:latin typeface="Times New Roman" panose="02020603050405020304" pitchFamily="18" charset="0"/>
                <a:cs typeface="Times New Roman" panose="02020603050405020304" pitchFamily="18" charset="0"/>
              </a:rPr>
              <a:t> </a:t>
            </a:r>
            <a:r>
              <a:rPr kumimoji="1" lang="en-US" altLang="zh-CN" sz="1800" b="0" dirty="0">
                <a:latin typeface="Times New Roman" panose="02020603050405020304" pitchFamily="18" charset="0"/>
                <a:cs typeface="Times New Roman" panose="02020603050405020304" pitchFamily="18" charset="0"/>
              </a:rPr>
              <a:t>b</a:t>
            </a:r>
            <a:r>
              <a:rPr kumimoji="1" lang="zh-CN" altLang="en-US" sz="1800" b="0" dirty="0">
                <a:latin typeface="Times New Roman" panose="02020603050405020304" pitchFamily="18" charset="0"/>
                <a:cs typeface="Times New Roman" panose="02020603050405020304" pitchFamily="18" charset="0"/>
              </a:rPr>
              <a:t>     </a:t>
            </a:r>
            <a:r>
              <a:rPr kumimoji="1" lang="en-US" altLang="zh-CN" sz="1800" b="0" dirty="0">
                <a:latin typeface="Times New Roman" panose="02020603050405020304" pitchFamily="18" charset="0"/>
                <a:cs typeface="Times New Roman" panose="02020603050405020304" pitchFamily="18" charset="0"/>
              </a:rPr>
              <a:t>//</a:t>
            </a:r>
            <a:r>
              <a:rPr kumimoji="1" lang="zh-CN" altLang="en-US" sz="1800" b="0" dirty="0">
                <a:latin typeface="Times New Roman" panose="02020603050405020304" pitchFamily="18" charset="0"/>
                <a:cs typeface="Times New Roman" panose="02020603050405020304" pitchFamily="18" charset="0"/>
              </a:rPr>
              <a:t>中位数在位置</a:t>
            </a:r>
            <a:r>
              <a:rPr kumimoji="1" lang="en-US" altLang="zh-CN" sz="1800" b="0" dirty="0">
                <a:latin typeface="Times New Roman" panose="02020603050405020304" pitchFamily="18" charset="0"/>
                <a:cs typeface="Times New Roman" panose="02020603050405020304" pitchFamily="18" charset="0"/>
              </a:rPr>
              <a:t>b</a:t>
            </a:r>
          </a:p>
          <a:p>
            <a:pPr marL="457200" indent="-457200" eaLnBrk="1" hangingPunct="1">
              <a:spcBef>
                <a:spcPct val="0"/>
              </a:spcBef>
              <a:buClrTx/>
              <a:buSzTx/>
              <a:buFontTx/>
              <a:buAutoNum type="arabicPeriod"/>
              <a:defRPr/>
            </a:pPr>
            <a:r>
              <a:rPr kumimoji="1" lang="en-US" altLang="zh-CN" sz="1800" b="0" dirty="0">
                <a:latin typeface="Times New Roman" panose="02020603050405020304" pitchFamily="18" charset="0"/>
                <a:cs typeface="Times New Roman" panose="02020603050405020304" pitchFamily="18" charset="0"/>
              </a:rPr>
              <a:t>|</a:t>
            </a:r>
            <a:r>
              <a:rPr kumimoji="1" lang="zh-CN" altLang="en-US" sz="1800" b="0" dirty="0">
                <a:latin typeface="Times New Roman" panose="02020603050405020304" pitchFamily="18" charset="0"/>
                <a:cs typeface="Times New Roman" panose="02020603050405020304" pitchFamily="18" charset="0"/>
              </a:rPr>
              <a:t>   </a:t>
            </a:r>
            <a:r>
              <a:rPr kumimoji="1" lang="en-US" altLang="zh-CN" sz="1800" dirty="0">
                <a:latin typeface="Times New Roman" panose="02020603050405020304" pitchFamily="18" charset="0"/>
                <a:cs typeface="Times New Roman" panose="02020603050405020304" pitchFamily="18" charset="0"/>
              </a:rPr>
              <a:t>else</a:t>
            </a:r>
            <a:r>
              <a:rPr kumimoji="1" lang="zh-CN" altLang="en-US" sz="1800" dirty="0">
                <a:latin typeface="Times New Roman" panose="02020603050405020304" pitchFamily="18" charset="0"/>
                <a:cs typeface="Times New Roman" panose="02020603050405020304" pitchFamily="18" charset="0"/>
              </a:rPr>
              <a:t> </a:t>
            </a:r>
            <a:r>
              <a:rPr kumimoji="1" lang="en-US" altLang="zh-CN" sz="1800" dirty="0">
                <a:latin typeface="Times New Roman" panose="02020603050405020304" pitchFamily="18" charset="0"/>
                <a:cs typeface="Times New Roman" panose="02020603050405020304" pitchFamily="18" charset="0"/>
              </a:rPr>
              <a:t>if</a:t>
            </a:r>
            <a:r>
              <a:rPr kumimoji="1" lang="zh-CN" altLang="en-US" sz="1800" dirty="0">
                <a:latin typeface="Times New Roman" panose="02020603050405020304" pitchFamily="18" charset="0"/>
                <a:cs typeface="Times New Roman" panose="02020603050405020304" pitchFamily="18" charset="0"/>
              </a:rPr>
              <a:t> </a:t>
            </a:r>
            <a:r>
              <a:rPr kumimoji="1" lang="en-US" altLang="zh-CN" sz="1800" b="0" dirty="0">
                <a:latin typeface="Times New Roman" panose="02020603050405020304" pitchFamily="18" charset="0"/>
                <a:cs typeface="Times New Roman" panose="02020603050405020304" pitchFamily="18" charset="0"/>
              </a:rPr>
              <a:t>A[a]</a:t>
            </a:r>
            <a:r>
              <a:rPr kumimoji="1" lang="zh-CN" altLang="en-US" sz="1800" b="0" dirty="0">
                <a:latin typeface="Times New Roman" panose="02020603050405020304" pitchFamily="18" charset="0"/>
                <a:cs typeface="Times New Roman" panose="02020603050405020304" pitchFamily="18" charset="0"/>
              </a:rPr>
              <a:t> </a:t>
            </a:r>
            <a:r>
              <a:rPr kumimoji="1" lang="en-US" altLang="zh-CN" sz="1800" b="0" dirty="0">
                <a:latin typeface="Times New Roman" panose="02020603050405020304" pitchFamily="18" charset="0"/>
                <a:cs typeface="Times New Roman" panose="02020603050405020304" pitchFamily="18" charset="0"/>
              </a:rPr>
              <a:t>&lt;</a:t>
            </a:r>
            <a:r>
              <a:rPr kumimoji="1" lang="zh-CN" altLang="en-US" sz="1800" b="0" dirty="0">
                <a:latin typeface="Times New Roman" panose="02020603050405020304" pitchFamily="18" charset="0"/>
                <a:cs typeface="Times New Roman" panose="02020603050405020304" pitchFamily="18" charset="0"/>
              </a:rPr>
              <a:t> </a:t>
            </a:r>
            <a:r>
              <a:rPr kumimoji="1" lang="en-US" altLang="zh-CN" sz="1800" b="0" dirty="0">
                <a:latin typeface="Times New Roman" panose="02020603050405020304" pitchFamily="18" charset="0"/>
                <a:cs typeface="Times New Roman" panose="02020603050405020304" pitchFamily="18" charset="0"/>
              </a:rPr>
              <a:t>A[c]</a:t>
            </a:r>
            <a:r>
              <a:rPr kumimoji="1" lang="zh-CN" altLang="en-US" sz="1800" b="0" dirty="0">
                <a:latin typeface="Times New Roman" panose="02020603050405020304" pitchFamily="18" charset="0"/>
                <a:cs typeface="Times New Roman" panose="02020603050405020304" pitchFamily="18" charset="0"/>
              </a:rPr>
              <a:t>  </a:t>
            </a:r>
            <a:r>
              <a:rPr kumimoji="1" lang="en-US" altLang="zh-CN" sz="1800" dirty="0">
                <a:latin typeface="Times New Roman" panose="02020603050405020304" pitchFamily="18" charset="0"/>
                <a:cs typeface="Times New Roman" panose="02020603050405020304" pitchFamily="18" charset="0"/>
              </a:rPr>
              <a:t>then</a:t>
            </a:r>
            <a:r>
              <a:rPr kumimoji="1" lang="zh-CN" altLang="en-US" sz="1800" dirty="0">
                <a:latin typeface="Times New Roman" panose="02020603050405020304" pitchFamily="18" charset="0"/>
                <a:cs typeface="Times New Roman" panose="02020603050405020304" pitchFamily="18" charset="0"/>
              </a:rPr>
              <a:t> </a:t>
            </a:r>
            <a:endParaRPr kumimoji="1" lang="en-US" altLang="zh-CN" sz="1800" dirty="0">
              <a:latin typeface="Times New Roman" panose="02020603050405020304" pitchFamily="18" charset="0"/>
              <a:cs typeface="Times New Roman" panose="02020603050405020304" pitchFamily="18" charset="0"/>
            </a:endParaRPr>
          </a:p>
          <a:p>
            <a:pPr marL="457200" indent="-457200">
              <a:spcBef>
                <a:spcPct val="0"/>
              </a:spcBef>
              <a:buClrTx/>
              <a:buSzTx/>
              <a:buFontTx/>
              <a:buAutoNum type="arabicPeriod"/>
              <a:defRPr/>
            </a:pPr>
            <a:r>
              <a:rPr kumimoji="1" lang="en-US" altLang="zh-CN" sz="1800" dirty="0">
                <a:latin typeface="Times New Roman" panose="02020603050405020304" pitchFamily="18" charset="0"/>
                <a:cs typeface="Times New Roman" panose="02020603050405020304" pitchFamily="18" charset="0"/>
              </a:rPr>
              <a:t>|</a:t>
            </a:r>
            <a:r>
              <a:rPr kumimoji="1" lang="zh-CN" altLang="en-US" sz="1800" dirty="0">
                <a:latin typeface="Times New Roman" panose="02020603050405020304" pitchFamily="18" charset="0"/>
                <a:cs typeface="Times New Roman" panose="02020603050405020304" pitchFamily="18" charset="0"/>
              </a:rPr>
              <a:t>   </a:t>
            </a:r>
            <a:r>
              <a:rPr kumimoji="1" lang="en-US" altLang="zh-CN" sz="1800" dirty="0">
                <a:latin typeface="Times New Roman" panose="02020603050405020304" pitchFamily="18" charset="0"/>
                <a:cs typeface="Times New Roman" panose="02020603050405020304" pitchFamily="18" charset="0"/>
              </a:rPr>
              <a:t>|</a:t>
            </a:r>
            <a:r>
              <a:rPr kumimoji="1" lang="zh-CN" altLang="en-US" sz="1800" dirty="0">
                <a:latin typeface="Times New Roman" panose="02020603050405020304" pitchFamily="18" charset="0"/>
                <a:cs typeface="Times New Roman" panose="02020603050405020304" pitchFamily="18" charset="0"/>
              </a:rPr>
              <a:t>      </a:t>
            </a:r>
            <a:r>
              <a:rPr kumimoji="1" lang="en-US" altLang="zh-CN" sz="1800" dirty="0">
                <a:latin typeface="Times New Roman" panose="02020603050405020304" pitchFamily="18" charset="0"/>
                <a:cs typeface="Times New Roman" panose="02020603050405020304" pitchFamily="18" charset="0"/>
              </a:rPr>
              <a:t>|</a:t>
            </a:r>
            <a:r>
              <a:rPr kumimoji="1" lang="zh-CN" altLang="en-US" sz="1800" dirty="0">
                <a:latin typeface="Times New Roman" panose="02020603050405020304" pitchFamily="18" charset="0"/>
                <a:cs typeface="Times New Roman" panose="02020603050405020304" pitchFamily="18" charset="0"/>
              </a:rPr>
              <a:t>    </a:t>
            </a:r>
            <a:r>
              <a:rPr kumimoji="1" lang="en-US" altLang="zh-CN" sz="1800" dirty="0">
                <a:latin typeface="Times New Roman" panose="02020603050405020304" pitchFamily="18" charset="0"/>
                <a:cs typeface="Times New Roman" panose="02020603050405020304" pitchFamily="18" charset="0"/>
              </a:rPr>
              <a:t>return</a:t>
            </a:r>
            <a:r>
              <a:rPr kumimoji="1" lang="zh-CN" altLang="en-US" sz="1800" dirty="0">
                <a:latin typeface="Times New Roman" panose="02020603050405020304" pitchFamily="18" charset="0"/>
                <a:cs typeface="Times New Roman" panose="02020603050405020304" pitchFamily="18" charset="0"/>
              </a:rPr>
              <a:t> </a:t>
            </a:r>
            <a:r>
              <a:rPr kumimoji="1" lang="en-US" altLang="zh-CN" sz="1800" b="0" dirty="0">
                <a:latin typeface="Times New Roman" panose="02020603050405020304" pitchFamily="18" charset="0"/>
                <a:cs typeface="Times New Roman" panose="02020603050405020304" pitchFamily="18" charset="0"/>
              </a:rPr>
              <a:t>c</a:t>
            </a:r>
            <a:r>
              <a:rPr kumimoji="1" lang="zh-CN" altLang="en-US" sz="1800" b="0" dirty="0">
                <a:latin typeface="Times New Roman" panose="02020603050405020304" pitchFamily="18" charset="0"/>
                <a:cs typeface="Times New Roman" panose="02020603050405020304" pitchFamily="18" charset="0"/>
              </a:rPr>
              <a:t>   </a:t>
            </a:r>
            <a:r>
              <a:rPr kumimoji="1" lang="en-US" altLang="zh-CN" sz="1800" b="0" dirty="0">
                <a:latin typeface="Times New Roman" panose="02020603050405020304" pitchFamily="18" charset="0"/>
                <a:cs typeface="Times New Roman" panose="02020603050405020304" pitchFamily="18" charset="0"/>
              </a:rPr>
              <a:t>//</a:t>
            </a:r>
            <a:r>
              <a:rPr kumimoji="1" lang="zh-CN" altLang="en-US" sz="1800" b="0" dirty="0">
                <a:latin typeface="Times New Roman" panose="02020603050405020304" pitchFamily="18" charset="0"/>
                <a:cs typeface="Times New Roman" panose="02020603050405020304" pitchFamily="18" charset="0"/>
              </a:rPr>
              <a:t>中位数在位置</a:t>
            </a:r>
            <a:r>
              <a:rPr kumimoji="1" lang="en-US" altLang="zh-CN" sz="1800" b="0" dirty="0">
                <a:latin typeface="Times New Roman" panose="02020603050405020304" pitchFamily="18" charset="0"/>
                <a:cs typeface="Times New Roman" panose="02020603050405020304" pitchFamily="18" charset="0"/>
              </a:rPr>
              <a:t>c</a:t>
            </a:r>
          </a:p>
          <a:p>
            <a:pPr marL="457200" indent="-457200" eaLnBrk="1" hangingPunct="1">
              <a:spcBef>
                <a:spcPct val="0"/>
              </a:spcBef>
              <a:buClrTx/>
              <a:buSzTx/>
              <a:buFontTx/>
              <a:buAutoNum type="arabicPeriod"/>
              <a:defRPr/>
            </a:pPr>
            <a:r>
              <a:rPr kumimoji="1" lang="en-US" altLang="zh-CN" sz="1800" b="0" dirty="0">
                <a:latin typeface="Times New Roman" panose="02020603050405020304" pitchFamily="18" charset="0"/>
                <a:cs typeface="Times New Roman" panose="02020603050405020304" pitchFamily="18" charset="0"/>
              </a:rPr>
              <a:t>|</a:t>
            </a:r>
            <a:r>
              <a:rPr kumimoji="1" lang="zh-CN" altLang="en-US" sz="1800" b="0" dirty="0">
                <a:latin typeface="Times New Roman" panose="02020603050405020304" pitchFamily="18" charset="0"/>
                <a:cs typeface="Times New Roman" panose="02020603050405020304" pitchFamily="18" charset="0"/>
              </a:rPr>
              <a:t>   </a:t>
            </a:r>
            <a:r>
              <a:rPr kumimoji="1" lang="en-US" altLang="zh-CN" sz="1800" b="0" dirty="0">
                <a:latin typeface="Times New Roman" panose="02020603050405020304" pitchFamily="18" charset="0"/>
                <a:cs typeface="Times New Roman" panose="02020603050405020304" pitchFamily="18" charset="0"/>
              </a:rPr>
              <a:t>|</a:t>
            </a:r>
            <a:r>
              <a:rPr kumimoji="1" lang="zh-CN" altLang="en-US" sz="1800" b="0" dirty="0">
                <a:latin typeface="Times New Roman" panose="02020603050405020304" pitchFamily="18" charset="0"/>
                <a:cs typeface="Times New Roman" panose="02020603050405020304" pitchFamily="18" charset="0"/>
              </a:rPr>
              <a:t>      </a:t>
            </a:r>
            <a:r>
              <a:rPr kumimoji="1" lang="en-US" altLang="zh-CN" sz="1800" dirty="0">
                <a:latin typeface="Times New Roman" panose="02020603050405020304" pitchFamily="18" charset="0"/>
                <a:cs typeface="Times New Roman" panose="02020603050405020304" pitchFamily="18" charset="0"/>
              </a:rPr>
              <a:t>else</a:t>
            </a:r>
            <a:r>
              <a:rPr kumimoji="1" lang="zh-CN" altLang="en-US" sz="1800" dirty="0">
                <a:latin typeface="Times New Roman" panose="02020603050405020304" pitchFamily="18" charset="0"/>
                <a:cs typeface="Times New Roman" panose="02020603050405020304" pitchFamily="18" charset="0"/>
              </a:rPr>
              <a:t> </a:t>
            </a:r>
            <a:endParaRPr kumimoji="1" lang="en-US" altLang="zh-CN" sz="1800" dirty="0">
              <a:latin typeface="Times New Roman" panose="02020603050405020304" pitchFamily="18" charset="0"/>
              <a:cs typeface="Times New Roman" panose="02020603050405020304" pitchFamily="18" charset="0"/>
            </a:endParaRPr>
          </a:p>
          <a:p>
            <a:pPr marL="457200" indent="-457200">
              <a:spcBef>
                <a:spcPct val="0"/>
              </a:spcBef>
              <a:buClrTx/>
              <a:buSzTx/>
              <a:buFontTx/>
              <a:buAutoNum type="arabicPeriod"/>
              <a:defRPr/>
            </a:pPr>
            <a:r>
              <a:rPr kumimoji="1" lang="en-US" altLang="zh-CN" sz="1800" dirty="0">
                <a:latin typeface="Times New Roman" panose="02020603050405020304" pitchFamily="18" charset="0"/>
                <a:cs typeface="Times New Roman" panose="02020603050405020304" pitchFamily="18" charset="0"/>
              </a:rPr>
              <a:t>|</a:t>
            </a:r>
            <a:r>
              <a:rPr kumimoji="1" lang="zh-CN" altLang="en-US" sz="1800" dirty="0">
                <a:latin typeface="Times New Roman" panose="02020603050405020304" pitchFamily="18" charset="0"/>
                <a:cs typeface="Times New Roman" panose="02020603050405020304" pitchFamily="18" charset="0"/>
              </a:rPr>
              <a:t>   </a:t>
            </a:r>
            <a:r>
              <a:rPr kumimoji="1" lang="en-US" altLang="zh-CN" sz="1800" dirty="0">
                <a:latin typeface="Times New Roman" panose="02020603050405020304" pitchFamily="18" charset="0"/>
                <a:cs typeface="Times New Roman" panose="02020603050405020304" pitchFamily="18" charset="0"/>
              </a:rPr>
              <a:t>|</a:t>
            </a:r>
            <a:r>
              <a:rPr kumimoji="1" lang="zh-CN" altLang="en-US" sz="1800" dirty="0">
                <a:latin typeface="Times New Roman" panose="02020603050405020304" pitchFamily="18" charset="0"/>
                <a:cs typeface="Times New Roman" panose="02020603050405020304" pitchFamily="18" charset="0"/>
              </a:rPr>
              <a:t>      </a:t>
            </a:r>
            <a:r>
              <a:rPr kumimoji="1" lang="en-US" altLang="zh-CN" sz="1800" dirty="0">
                <a:latin typeface="Times New Roman" panose="02020603050405020304" pitchFamily="18" charset="0"/>
                <a:cs typeface="Times New Roman" panose="02020603050405020304" pitchFamily="18" charset="0"/>
              </a:rPr>
              <a:t>|</a:t>
            </a:r>
            <a:r>
              <a:rPr kumimoji="1" lang="zh-CN" altLang="en-US" sz="1800" dirty="0">
                <a:latin typeface="Times New Roman" panose="02020603050405020304" pitchFamily="18" charset="0"/>
                <a:cs typeface="Times New Roman" panose="02020603050405020304" pitchFamily="18" charset="0"/>
              </a:rPr>
              <a:t>    </a:t>
            </a:r>
            <a:r>
              <a:rPr kumimoji="1" lang="en-US" altLang="zh-CN" sz="1800" dirty="0">
                <a:latin typeface="Times New Roman" panose="02020603050405020304" pitchFamily="18" charset="0"/>
                <a:cs typeface="Times New Roman" panose="02020603050405020304" pitchFamily="18" charset="0"/>
              </a:rPr>
              <a:t>return</a:t>
            </a:r>
            <a:r>
              <a:rPr kumimoji="1" lang="zh-CN" altLang="en-US" sz="1800" dirty="0">
                <a:latin typeface="Times New Roman" panose="02020603050405020304" pitchFamily="18" charset="0"/>
                <a:cs typeface="Times New Roman" panose="02020603050405020304" pitchFamily="18" charset="0"/>
              </a:rPr>
              <a:t> </a:t>
            </a:r>
            <a:r>
              <a:rPr kumimoji="1" lang="en-US" altLang="zh-CN" sz="1800" b="0" dirty="0">
                <a:latin typeface="Times New Roman" panose="02020603050405020304" pitchFamily="18" charset="0"/>
                <a:cs typeface="Times New Roman" panose="02020603050405020304" pitchFamily="18" charset="0"/>
              </a:rPr>
              <a:t>a</a:t>
            </a:r>
            <a:r>
              <a:rPr kumimoji="1" lang="zh-CN" altLang="en-US" sz="1800" b="0" dirty="0">
                <a:latin typeface="Times New Roman" panose="02020603050405020304" pitchFamily="18" charset="0"/>
                <a:cs typeface="Times New Roman" panose="02020603050405020304" pitchFamily="18" charset="0"/>
              </a:rPr>
              <a:t>  </a:t>
            </a:r>
            <a:r>
              <a:rPr kumimoji="1" lang="en-US" altLang="zh-CN" sz="1800" b="0" dirty="0">
                <a:latin typeface="Times New Roman" panose="02020603050405020304" pitchFamily="18" charset="0"/>
                <a:cs typeface="Times New Roman" panose="02020603050405020304" pitchFamily="18" charset="0"/>
              </a:rPr>
              <a:t>//</a:t>
            </a:r>
            <a:r>
              <a:rPr kumimoji="1" lang="zh-CN" altLang="en-US" sz="1800" b="0" dirty="0">
                <a:latin typeface="Times New Roman" panose="02020603050405020304" pitchFamily="18" charset="0"/>
                <a:cs typeface="Times New Roman" panose="02020603050405020304" pitchFamily="18" charset="0"/>
              </a:rPr>
              <a:t>中位数在位置</a:t>
            </a:r>
            <a:r>
              <a:rPr kumimoji="1" lang="en-US" altLang="zh-CN" sz="1800" b="0" dirty="0">
                <a:latin typeface="Times New Roman" panose="02020603050405020304" pitchFamily="18" charset="0"/>
                <a:cs typeface="Times New Roman" panose="02020603050405020304" pitchFamily="18" charset="0"/>
              </a:rPr>
              <a:t>a</a:t>
            </a:r>
          </a:p>
          <a:p>
            <a:pPr marL="457200" indent="-457200" eaLnBrk="1" hangingPunct="1">
              <a:spcBef>
                <a:spcPct val="0"/>
              </a:spcBef>
              <a:buClrTx/>
              <a:buSzTx/>
              <a:buFontTx/>
              <a:buAutoNum type="arabicPeriod"/>
              <a:defRPr/>
            </a:pPr>
            <a:r>
              <a:rPr kumimoji="1" lang="en-US" altLang="zh-CN" sz="1800" b="0" dirty="0">
                <a:latin typeface="Times New Roman" panose="02020603050405020304" pitchFamily="18" charset="0"/>
                <a:cs typeface="Times New Roman" panose="02020603050405020304" pitchFamily="18" charset="0"/>
              </a:rPr>
              <a:t>|</a:t>
            </a:r>
            <a:r>
              <a:rPr kumimoji="1" lang="zh-CN" altLang="en-US" sz="1800" b="0" dirty="0">
                <a:latin typeface="Times New Roman" panose="02020603050405020304" pitchFamily="18" charset="0"/>
                <a:cs typeface="Times New Roman" panose="02020603050405020304" pitchFamily="18" charset="0"/>
              </a:rPr>
              <a:t>   </a:t>
            </a:r>
            <a:r>
              <a:rPr kumimoji="1" lang="en-US" altLang="zh-CN" sz="1800" b="0" dirty="0">
                <a:latin typeface="Times New Roman" panose="02020603050405020304" pitchFamily="18" charset="0"/>
                <a:cs typeface="Times New Roman" panose="02020603050405020304" pitchFamily="18" charset="0"/>
              </a:rPr>
              <a:t>|</a:t>
            </a:r>
            <a:r>
              <a:rPr kumimoji="1" lang="zh-CN" altLang="en-US" sz="1800" b="0" dirty="0">
                <a:latin typeface="Times New Roman" panose="02020603050405020304" pitchFamily="18" charset="0"/>
                <a:cs typeface="Times New Roman" panose="02020603050405020304" pitchFamily="18" charset="0"/>
              </a:rPr>
              <a:t>      </a:t>
            </a:r>
            <a:r>
              <a:rPr kumimoji="1" lang="en-US" altLang="zh-CN" sz="1800" dirty="0">
                <a:latin typeface="Times New Roman" panose="02020603050405020304" pitchFamily="18" charset="0"/>
                <a:cs typeface="Times New Roman" panose="02020603050405020304" pitchFamily="18" charset="0"/>
              </a:rPr>
              <a:t>end</a:t>
            </a:r>
          </a:p>
          <a:p>
            <a:pPr marL="457200" indent="-457200" eaLnBrk="1" hangingPunct="1">
              <a:spcBef>
                <a:spcPct val="0"/>
              </a:spcBef>
              <a:buClrTx/>
              <a:buSzTx/>
              <a:buFontTx/>
              <a:buAutoNum type="arabicPeriod"/>
              <a:defRPr/>
            </a:pPr>
            <a:r>
              <a:rPr kumimoji="1" lang="en-US" altLang="zh-CN" sz="1800" b="0" dirty="0">
                <a:latin typeface="Times New Roman" panose="02020603050405020304" pitchFamily="18" charset="0"/>
                <a:cs typeface="Times New Roman" panose="02020603050405020304" pitchFamily="18" charset="0"/>
              </a:rPr>
              <a:t>|</a:t>
            </a:r>
            <a:r>
              <a:rPr kumimoji="1" lang="zh-CN" altLang="en-US" sz="1800" b="0" dirty="0">
                <a:latin typeface="Times New Roman" panose="02020603050405020304" pitchFamily="18" charset="0"/>
                <a:cs typeface="Times New Roman" panose="02020603050405020304" pitchFamily="18" charset="0"/>
              </a:rPr>
              <a:t>   </a:t>
            </a:r>
            <a:r>
              <a:rPr kumimoji="1" lang="en-US" altLang="zh-CN" sz="1800" dirty="0">
                <a:latin typeface="Times New Roman" panose="02020603050405020304" pitchFamily="18" charset="0"/>
                <a:cs typeface="Times New Roman" panose="02020603050405020304" pitchFamily="18" charset="0"/>
              </a:rPr>
              <a:t>end</a:t>
            </a:r>
          </a:p>
          <a:p>
            <a:pPr marL="457200" indent="-457200" eaLnBrk="1" hangingPunct="1">
              <a:spcBef>
                <a:spcPct val="0"/>
              </a:spcBef>
              <a:buClrTx/>
              <a:buSzTx/>
              <a:buFontTx/>
              <a:buAutoNum type="arabicPeriod"/>
              <a:defRPr/>
            </a:pPr>
            <a:r>
              <a:rPr kumimoji="1" lang="en-US" altLang="zh-CN" sz="1800" dirty="0">
                <a:latin typeface="Times New Roman" panose="02020603050405020304" pitchFamily="18" charset="0"/>
                <a:cs typeface="Times New Roman" panose="02020603050405020304" pitchFamily="18" charset="0"/>
              </a:rPr>
              <a:t>else</a:t>
            </a:r>
            <a:r>
              <a:rPr kumimoji="1" lang="zh-CN" altLang="en-US" sz="1800" dirty="0">
                <a:latin typeface="Times New Roman" panose="02020603050405020304" pitchFamily="18" charset="0"/>
                <a:cs typeface="Times New Roman" panose="02020603050405020304" pitchFamily="18" charset="0"/>
              </a:rPr>
              <a:t> </a:t>
            </a:r>
            <a:r>
              <a:rPr kumimoji="1" lang="en-US" altLang="zh-CN" sz="1800" dirty="0">
                <a:latin typeface="Times New Roman" panose="02020603050405020304" pitchFamily="18" charset="0"/>
                <a:cs typeface="Times New Roman" panose="02020603050405020304" pitchFamily="18" charset="0"/>
              </a:rPr>
              <a:t>if</a:t>
            </a:r>
            <a:r>
              <a:rPr kumimoji="1" lang="zh-CN" altLang="en-US" sz="1800" dirty="0">
                <a:latin typeface="Times New Roman" panose="02020603050405020304" pitchFamily="18" charset="0"/>
                <a:cs typeface="Times New Roman" panose="02020603050405020304" pitchFamily="18" charset="0"/>
              </a:rPr>
              <a:t> </a:t>
            </a:r>
            <a:r>
              <a:rPr kumimoji="1" lang="en-US" altLang="zh-CN" sz="1800" b="0" dirty="0">
                <a:latin typeface="Times New Roman" panose="02020603050405020304" pitchFamily="18" charset="0"/>
                <a:cs typeface="Times New Roman" panose="02020603050405020304" pitchFamily="18" charset="0"/>
              </a:rPr>
              <a:t>A[c]</a:t>
            </a:r>
            <a:r>
              <a:rPr kumimoji="1" lang="zh-CN" altLang="en-US" sz="1800" b="0" dirty="0">
                <a:latin typeface="Times New Roman" panose="02020603050405020304" pitchFamily="18" charset="0"/>
                <a:cs typeface="Times New Roman" panose="02020603050405020304" pitchFamily="18" charset="0"/>
              </a:rPr>
              <a:t> </a:t>
            </a:r>
            <a:r>
              <a:rPr kumimoji="1" lang="en-US" altLang="zh-CN" sz="1800" b="0" dirty="0">
                <a:latin typeface="Times New Roman" panose="02020603050405020304" pitchFamily="18" charset="0"/>
                <a:cs typeface="Times New Roman" panose="02020603050405020304" pitchFamily="18" charset="0"/>
              </a:rPr>
              <a:t>&lt;</a:t>
            </a:r>
            <a:r>
              <a:rPr kumimoji="1" lang="zh-CN" altLang="en-US" sz="1800" b="0" dirty="0">
                <a:latin typeface="Times New Roman" panose="02020603050405020304" pitchFamily="18" charset="0"/>
                <a:cs typeface="Times New Roman" panose="02020603050405020304" pitchFamily="18" charset="0"/>
              </a:rPr>
              <a:t> </a:t>
            </a:r>
            <a:r>
              <a:rPr kumimoji="1" lang="en-US" altLang="zh-CN" sz="1800" b="0" dirty="0">
                <a:latin typeface="Times New Roman" panose="02020603050405020304" pitchFamily="18" charset="0"/>
                <a:cs typeface="Times New Roman" panose="02020603050405020304" pitchFamily="18" charset="0"/>
              </a:rPr>
              <a:t>A[b]</a:t>
            </a:r>
            <a:r>
              <a:rPr kumimoji="1" lang="zh-CN" altLang="en-US" sz="1800" b="0" dirty="0">
                <a:latin typeface="Times New Roman" panose="02020603050405020304" pitchFamily="18" charset="0"/>
                <a:cs typeface="Times New Roman" panose="02020603050405020304" pitchFamily="18" charset="0"/>
              </a:rPr>
              <a:t>  </a:t>
            </a:r>
            <a:r>
              <a:rPr kumimoji="1" lang="en-US" altLang="zh-CN" sz="1800" dirty="0">
                <a:latin typeface="Times New Roman" panose="02020603050405020304" pitchFamily="18" charset="0"/>
                <a:cs typeface="Times New Roman" panose="02020603050405020304" pitchFamily="18" charset="0"/>
              </a:rPr>
              <a:t>then</a:t>
            </a:r>
            <a:r>
              <a:rPr kumimoji="1" lang="zh-CN" altLang="en-US" sz="1800" dirty="0">
                <a:latin typeface="Times New Roman" panose="02020603050405020304" pitchFamily="18" charset="0"/>
                <a:cs typeface="Times New Roman" panose="02020603050405020304" pitchFamily="18" charset="0"/>
              </a:rPr>
              <a:t> </a:t>
            </a:r>
            <a:endParaRPr kumimoji="1" lang="en-US" altLang="zh-CN" sz="1800" dirty="0">
              <a:latin typeface="Times New Roman" panose="02020603050405020304" pitchFamily="18" charset="0"/>
              <a:cs typeface="Times New Roman" panose="02020603050405020304" pitchFamily="18" charset="0"/>
            </a:endParaRPr>
          </a:p>
          <a:p>
            <a:pPr marL="457200" indent="-457200" eaLnBrk="1" hangingPunct="1">
              <a:spcBef>
                <a:spcPct val="0"/>
              </a:spcBef>
              <a:buClrTx/>
              <a:buSzTx/>
              <a:buFontTx/>
              <a:buAutoNum type="arabicPeriod"/>
              <a:defRPr/>
            </a:pPr>
            <a:r>
              <a:rPr kumimoji="1" lang="en-US" altLang="zh-CN" sz="1800" dirty="0">
                <a:latin typeface="Times New Roman" panose="02020603050405020304" pitchFamily="18" charset="0"/>
                <a:cs typeface="Times New Roman" panose="02020603050405020304" pitchFamily="18" charset="0"/>
              </a:rPr>
              <a:t>|</a:t>
            </a:r>
            <a:r>
              <a:rPr kumimoji="1" lang="zh-CN" altLang="en-US" sz="1800" dirty="0">
                <a:latin typeface="Times New Roman" panose="02020603050405020304" pitchFamily="18" charset="0"/>
                <a:cs typeface="Times New Roman" panose="02020603050405020304" pitchFamily="18" charset="0"/>
              </a:rPr>
              <a:t>       </a:t>
            </a:r>
            <a:r>
              <a:rPr kumimoji="1" lang="en-US" altLang="zh-CN" sz="1800" dirty="0">
                <a:latin typeface="Times New Roman" panose="02020603050405020304" pitchFamily="18" charset="0"/>
                <a:cs typeface="Times New Roman" panose="02020603050405020304" pitchFamily="18" charset="0"/>
              </a:rPr>
              <a:t>|</a:t>
            </a:r>
            <a:r>
              <a:rPr kumimoji="1" lang="zh-CN" altLang="en-US" sz="1800" dirty="0">
                <a:latin typeface="Times New Roman" panose="02020603050405020304" pitchFamily="18" charset="0"/>
                <a:cs typeface="Times New Roman" panose="02020603050405020304" pitchFamily="18" charset="0"/>
              </a:rPr>
              <a:t>   </a:t>
            </a:r>
            <a:r>
              <a:rPr kumimoji="1" lang="en-US" altLang="zh-CN" sz="1800" dirty="0">
                <a:latin typeface="Times New Roman" panose="02020603050405020304" pitchFamily="18" charset="0"/>
                <a:cs typeface="Times New Roman" panose="02020603050405020304" pitchFamily="18" charset="0"/>
              </a:rPr>
              <a:t>return</a:t>
            </a:r>
            <a:r>
              <a:rPr kumimoji="1" lang="zh-CN" altLang="en-US" sz="1800" dirty="0">
                <a:latin typeface="Times New Roman" panose="02020603050405020304" pitchFamily="18" charset="0"/>
                <a:cs typeface="Times New Roman" panose="02020603050405020304" pitchFamily="18" charset="0"/>
              </a:rPr>
              <a:t> </a:t>
            </a:r>
            <a:r>
              <a:rPr kumimoji="1" lang="en-US" altLang="zh-CN" sz="1800" b="0" dirty="0">
                <a:latin typeface="Times New Roman" panose="02020603050405020304" pitchFamily="18" charset="0"/>
                <a:cs typeface="Times New Roman" panose="02020603050405020304" pitchFamily="18" charset="0"/>
              </a:rPr>
              <a:t>b</a:t>
            </a:r>
          </a:p>
          <a:p>
            <a:pPr marL="457200" indent="-457200" eaLnBrk="1" hangingPunct="1">
              <a:spcBef>
                <a:spcPct val="0"/>
              </a:spcBef>
              <a:buClrTx/>
              <a:buSzTx/>
              <a:buFontTx/>
              <a:buAutoNum type="arabicPeriod"/>
              <a:defRPr/>
            </a:pPr>
            <a:r>
              <a:rPr kumimoji="1" lang="en-US" altLang="zh-CN" sz="1800" dirty="0">
                <a:latin typeface="Times New Roman" panose="02020603050405020304" pitchFamily="18" charset="0"/>
                <a:cs typeface="Times New Roman" panose="02020603050405020304" pitchFamily="18" charset="0"/>
              </a:rPr>
              <a:t>|</a:t>
            </a:r>
            <a:r>
              <a:rPr kumimoji="1" lang="zh-CN" altLang="en-US" sz="1800" dirty="0">
                <a:latin typeface="Times New Roman" panose="02020603050405020304" pitchFamily="18" charset="0"/>
                <a:cs typeface="Times New Roman" panose="02020603050405020304" pitchFamily="18" charset="0"/>
              </a:rPr>
              <a:t>       </a:t>
            </a:r>
            <a:r>
              <a:rPr kumimoji="1" lang="en-US" altLang="zh-CN" sz="1800" dirty="0">
                <a:latin typeface="Times New Roman" panose="02020603050405020304" pitchFamily="18" charset="0"/>
                <a:cs typeface="Times New Roman" panose="02020603050405020304" pitchFamily="18" charset="0"/>
              </a:rPr>
              <a:t>else</a:t>
            </a:r>
            <a:r>
              <a:rPr kumimoji="1" lang="zh-CN" altLang="en-US" sz="1800" dirty="0">
                <a:latin typeface="Times New Roman" panose="02020603050405020304" pitchFamily="18" charset="0"/>
                <a:cs typeface="Times New Roman" panose="02020603050405020304" pitchFamily="18" charset="0"/>
              </a:rPr>
              <a:t> </a:t>
            </a:r>
            <a:r>
              <a:rPr kumimoji="1" lang="en-US" altLang="zh-CN" sz="1800" dirty="0">
                <a:latin typeface="Times New Roman" panose="02020603050405020304" pitchFamily="18" charset="0"/>
                <a:cs typeface="Times New Roman" panose="02020603050405020304" pitchFamily="18" charset="0"/>
              </a:rPr>
              <a:t>if</a:t>
            </a:r>
            <a:r>
              <a:rPr kumimoji="1" lang="zh-CN" altLang="en-US" sz="1800" dirty="0">
                <a:latin typeface="Times New Roman" panose="02020603050405020304" pitchFamily="18" charset="0"/>
                <a:cs typeface="Times New Roman" panose="02020603050405020304" pitchFamily="18" charset="0"/>
              </a:rPr>
              <a:t> </a:t>
            </a:r>
            <a:r>
              <a:rPr kumimoji="1" lang="en-US" altLang="zh-CN" sz="1800" b="0" dirty="0">
                <a:latin typeface="Times New Roman" panose="02020603050405020304" pitchFamily="18" charset="0"/>
                <a:cs typeface="Times New Roman" panose="02020603050405020304" pitchFamily="18" charset="0"/>
              </a:rPr>
              <a:t>A[a]</a:t>
            </a:r>
            <a:r>
              <a:rPr kumimoji="1" lang="zh-CN" altLang="en-US" sz="1800" b="0" dirty="0">
                <a:latin typeface="Times New Roman" panose="02020603050405020304" pitchFamily="18" charset="0"/>
                <a:cs typeface="Times New Roman" panose="02020603050405020304" pitchFamily="18" charset="0"/>
              </a:rPr>
              <a:t> </a:t>
            </a:r>
            <a:r>
              <a:rPr kumimoji="1" lang="en-US" altLang="zh-CN" sz="1800" b="0" dirty="0">
                <a:latin typeface="Times New Roman" panose="02020603050405020304" pitchFamily="18" charset="0"/>
                <a:cs typeface="Times New Roman" panose="02020603050405020304" pitchFamily="18" charset="0"/>
              </a:rPr>
              <a:t>&lt;</a:t>
            </a:r>
            <a:r>
              <a:rPr kumimoji="1" lang="zh-CN" altLang="en-US" sz="1800" b="0" dirty="0">
                <a:latin typeface="Times New Roman" panose="02020603050405020304" pitchFamily="18" charset="0"/>
                <a:cs typeface="Times New Roman" panose="02020603050405020304" pitchFamily="18" charset="0"/>
              </a:rPr>
              <a:t> </a:t>
            </a:r>
            <a:r>
              <a:rPr kumimoji="1" lang="en-US" altLang="zh-CN" sz="1800" b="0" dirty="0">
                <a:latin typeface="Times New Roman" panose="02020603050405020304" pitchFamily="18" charset="0"/>
                <a:cs typeface="Times New Roman" panose="02020603050405020304" pitchFamily="18" charset="0"/>
              </a:rPr>
              <a:t>A[c]</a:t>
            </a:r>
            <a:r>
              <a:rPr kumimoji="1" lang="zh-CN" altLang="en-US" sz="1800" b="0" dirty="0">
                <a:latin typeface="Times New Roman" panose="02020603050405020304" pitchFamily="18" charset="0"/>
                <a:cs typeface="Times New Roman" panose="02020603050405020304" pitchFamily="18" charset="0"/>
              </a:rPr>
              <a:t> </a:t>
            </a:r>
            <a:r>
              <a:rPr kumimoji="1" lang="en-US" altLang="zh-CN" sz="1800" dirty="0">
                <a:latin typeface="Times New Roman" panose="02020603050405020304" pitchFamily="18" charset="0"/>
                <a:cs typeface="Times New Roman" panose="02020603050405020304" pitchFamily="18" charset="0"/>
              </a:rPr>
              <a:t>then</a:t>
            </a:r>
            <a:r>
              <a:rPr kumimoji="1" lang="zh-CN" altLang="en-US" sz="1800" dirty="0">
                <a:latin typeface="Times New Roman" panose="02020603050405020304" pitchFamily="18" charset="0"/>
                <a:cs typeface="Times New Roman" panose="02020603050405020304" pitchFamily="18" charset="0"/>
              </a:rPr>
              <a:t> </a:t>
            </a:r>
            <a:endParaRPr kumimoji="1" lang="en-US" altLang="zh-CN" sz="1800" dirty="0">
              <a:latin typeface="Times New Roman" panose="02020603050405020304" pitchFamily="18" charset="0"/>
              <a:cs typeface="Times New Roman" panose="02020603050405020304" pitchFamily="18" charset="0"/>
            </a:endParaRPr>
          </a:p>
          <a:p>
            <a:pPr marL="457200" indent="-457200" eaLnBrk="1" hangingPunct="1">
              <a:spcBef>
                <a:spcPct val="0"/>
              </a:spcBef>
              <a:buClrTx/>
              <a:buSzTx/>
              <a:buFontTx/>
              <a:buAutoNum type="arabicPeriod"/>
              <a:defRPr/>
            </a:pPr>
            <a:r>
              <a:rPr kumimoji="1" lang="en-US" altLang="zh-CN" sz="1800" dirty="0">
                <a:latin typeface="Times New Roman" panose="02020603050405020304" pitchFamily="18" charset="0"/>
                <a:cs typeface="Times New Roman" panose="02020603050405020304" pitchFamily="18" charset="0"/>
              </a:rPr>
              <a:t>|</a:t>
            </a:r>
            <a:r>
              <a:rPr kumimoji="1" lang="zh-CN" altLang="en-US" sz="1800" dirty="0">
                <a:latin typeface="Times New Roman" panose="02020603050405020304" pitchFamily="18" charset="0"/>
                <a:cs typeface="Times New Roman" panose="02020603050405020304" pitchFamily="18" charset="0"/>
              </a:rPr>
              <a:t>       </a:t>
            </a:r>
            <a:r>
              <a:rPr kumimoji="1" lang="en-US" altLang="zh-CN" sz="1800" dirty="0">
                <a:latin typeface="Times New Roman" panose="02020603050405020304" pitchFamily="18" charset="0"/>
                <a:cs typeface="Times New Roman" panose="02020603050405020304" pitchFamily="18" charset="0"/>
              </a:rPr>
              <a:t>|</a:t>
            </a:r>
            <a:r>
              <a:rPr kumimoji="1" lang="zh-CN" altLang="en-US" sz="1800" dirty="0">
                <a:latin typeface="Times New Roman" panose="02020603050405020304" pitchFamily="18" charset="0"/>
                <a:cs typeface="Times New Roman" panose="02020603050405020304" pitchFamily="18" charset="0"/>
              </a:rPr>
              <a:t>      </a:t>
            </a:r>
            <a:r>
              <a:rPr kumimoji="1" lang="en-US" altLang="zh-CN" sz="1800" dirty="0">
                <a:latin typeface="Times New Roman" panose="02020603050405020304" pitchFamily="18" charset="0"/>
                <a:cs typeface="Times New Roman" panose="02020603050405020304" pitchFamily="18" charset="0"/>
              </a:rPr>
              <a:t>|</a:t>
            </a:r>
            <a:r>
              <a:rPr kumimoji="1" lang="zh-CN" altLang="en-US" sz="1800" dirty="0">
                <a:latin typeface="Times New Roman" panose="02020603050405020304" pitchFamily="18" charset="0"/>
                <a:cs typeface="Times New Roman" panose="02020603050405020304" pitchFamily="18" charset="0"/>
              </a:rPr>
              <a:t>    </a:t>
            </a:r>
            <a:r>
              <a:rPr kumimoji="1" lang="en-US" altLang="zh-CN" sz="1800" dirty="0">
                <a:latin typeface="Times New Roman" panose="02020603050405020304" pitchFamily="18" charset="0"/>
                <a:cs typeface="Times New Roman" panose="02020603050405020304" pitchFamily="18" charset="0"/>
              </a:rPr>
              <a:t>return</a:t>
            </a:r>
            <a:r>
              <a:rPr kumimoji="1" lang="zh-CN" altLang="en-US" sz="1800" dirty="0">
                <a:latin typeface="Times New Roman" panose="02020603050405020304" pitchFamily="18" charset="0"/>
                <a:cs typeface="Times New Roman" panose="02020603050405020304" pitchFamily="18" charset="0"/>
              </a:rPr>
              <a:t> </a:t>
            </a:r>
            <a:r>
              <a:rPr kumimoji="1" lang="en-US" altLang="zh-CN" sz="1800" b="0" dirty="0">
                <a:latin typeface="Times New Roman" panose="02020603050405020304" pitchFamily="18" charset="0"/>
                <a:cs typeface="Times New Roman" panose="02020603050405020304" pitchFamily="18" charset="0"/>
              </a:rPr>
              <a:t>c</a:t>
            </a:r>
          </a:p>
          <a:p>
            <a:pPr marL="457200" indent="-457200" eaLnBrk="1" hangingPunct="1">
              <a:spcBef>
                <a:spcPct val="0"/>
              </a:spcBef>
              <a:buClrTx/>
              <a:buSzTx/>
              <a:buFontTx/>
              <a:buAutoNum type="arabicPeriod"/>
              <a:defRPr/>
            </a:pPr>
            <a:r>
              <a:rPr kumimoji="1" lang="en-US" altLang="zh-CN" sz="1800" dirty="0">
                <a:latin typeface="Times New Roman" panose="02020603050405020304" pitchFamily="18" charset="0"/>
                <a:cs typeface="Times New Roman" panose="02020603050405020304" pitchFamily="18" charset="0"/>
              </a:rPr>
              <a:t>|</a:t>
            </a:r>
            <a:r>
              <a:rPr kumimoji="1" lang="zh-CN" altLang="en-US" sz="1800" dirty="0">
                <a:latin typeface="Times New Roman" panose="02020603050405020304" pitchFamily="18" charset="0"/>
                <a:cs typeface="Times New Roman" panose="02020603050405020304" pitchFamily="18" charset="0"/>
              </a:rPr>
              <a:t>       </a:t>
            </a:r>
            <a:r>
              <a:rPr kumimoji="1" lang="en-US" altLang="zh-CN" sz="1800" dirty="0">
                <a:latin typeface="Times New Roman" panose="02020603050405020304" pitchFamily="18" charset="0"/>
                <a:cs typeface="Times New Roman" panose="02020603050405020304" pitchFamily="18" charset="0"/>
              </a:rPr>
              <a:t>|</a:t>
            </a:r>
            <a:r>
              <a:rPr kumimoji="1" lang="zh-CN" altLang="en-US" sz="1800" dirty="0">
                <a:latin typeface="Times New Roman" panose="02020603050405020304" pitchFamily="18" charset="0"/>
                <a:cs typeface="Times New Roman" panose="02020603050405020304" pitchFamily="18" charset="0"/>
              </a:rPr>
              <a:t>      </a:t>
            </a:r>
            <a:r>
              <a:rPr kumimoji="1" lang="en-US" altLang="zh-CN" sz="1800" dirty="0">
                <a:latin typeface="Times New Roman" panose="02020603050405020304" pitchFamily="18" charset="0"/>
                <a:cs typeface="Times New Roman" panose="02020603050405020304" pitchFamily="18" charset="0"/>
              </a:rPr>
              <a:t>else</a:t>
            </a:r>
            <a:r>
              <a:rPr kumimoji="1" lang="zh-CN" altLang="en-US" sz="1800" dirty="0">
                <a:latin typeface="Times New Roman" panose="02020603050405020304" pitchFamily="18" charset="0"/>
                <a:cs typeface="Times New Roman" panose="02020603050405020304" pitchFamily="18" charset="0"/>
              </a:rPr>
              <a:t> </a:t>
            </a:r>
            <a:endParaRPr kumimoji="1" lang="en-US" altLang="zh-CN" sz="1800" dirty="0">
              <a:latin typeface="Times New Roman" panose="02020603050405020304" pitchFamily="18" charset="0"/>
              <a:cs typeface="Times New Roman" panose="02020603050405020304" pitchFamily="18" charset="0"/>
            </a:endParaRPr>
          </a:p>
          <a:p>
            <a:pPr marL="457200" indent="-457200" eaLnBrk="1" hangingPunct="1">
              <a:spcBef>
                <a:spcPct val="0"/>
              </a:spcBef>
              <a:buClrTx/>
              <a:buSzTx/>
              <a:buFontTx/>
              <a:buAutoNum type="arabicPeriod"/>
              <a:defRPr/>
            </a:pPr>
            <a:r>
              <a:rPr kumimoji="1" lang="en-US" altLang="zh-CN" sz="1800" dirty="0">
                <a:latin typeface="Times New Roman" panose="02020603050405020304" pitchFamily="18" charset="0"/>
                <a:cs typeface="Times New Roman" panose="02020603050405020304" pitchFamily="18" charset="0"/>
              </a:rPr>
              <a:t>|</a:t>
            </a:r>
            <a:r>
              <a:rPr kumimoji="1" lang="zh-CN" altLang="en-US" sz="1800" dirty="0">
                <a:latin typeface="Times New Roman" panose="02020603050405020304" pitchFamily="18" charset="0"/>
                <a:cs typeface="Times New Roman" panose="02020603050405020304" pitchFamily="18" charset="0"/>
              </a:rPr>
              <a:t>       </a:t>
            </a:r>
            <a:r>
              <a:rPr kumimoji="1" lang="en-US" altLang="zh-CN" sz="1800" dirty="0">
                <a:latin typeface="Times New Roman" panose="02020603050405020304" pitchFamily="18" charset="0"/>
                <a:cs typeface="Times New Roman" panose="02020603050405020304" pitchFamily="18" charset="0"/>
              </a:rPr>
              <a:t>|</a:t>
            </a:r>
            <a:r>
              <a:rPr kumimoji="1" lang="zh-CN" altLang="en-US" sz="1800" dirty="0">
                <a:latin typeface="Times New Roman" panose="02020603050405020304" pitchFamily="18" charset="0"/>
                <a:cs typeface="Times New Roman" panose="02020603050405020304" pitchFamily="18" charset="0"/>
              </a:rPr>
              <a:t>      </a:t>
            </a:r>
            <a:r>
              <a:rPr kumimoji="1" lang="en-US" altLang="zh-CN" sz="1800" dirty="0">
                <a:latin typeface="Times New Roman" panose="02020603050405020304" pitchFamily="18" charset="0"/>
                <a:cs typeface="Times New Roman" panose="02020603050405020304" pitchFamily="18" charset="0"/>
              </a:rPr>
              <a:t>|</a:t>
            </a:r>
            <a:r>
              <a:rPr kumimoji="1" lang="zh-CN" altLang="en-US" sz="1800" dirty="0">
                <a:latin typeface="Times New Roman" panose="02020603050405020304" pitchFamily="18" charset="0"/>
                <a:cs typeface="Times New Roman" panose="02020603050405020304" pitchFamily="18" charset="0"/>
              </a:rPr>
              <a:t>    </a:t>
            </a:r>
            <a:r>
              <a:rPr kumimoji="1" lang="en-US" altLang="zh-CN" sz="1800" dirty="0">
                <a:latin typeface="Times New Roman" panose="02020603050405020304" pitchFamily="18" charset="0"/>
                <a:cs typeface="Times New Roman" panose="02020603050405020304" pitchFamily="18" charset="0"/>
              </a:rPr>
              <a:t>return</a:t>
            </a:r>
            <a:r>
              <a:rPr kumimoji="1" lang="zh-CN" altLang="en-US" sz="1800" dirty="0">
                <a:latin typeface="Times New Roman" panose="02020603050405020304" pitchFamily="18" charset="0"/>
                <a:cs typeface="Times New Roman" panose="02020603050405020304" pitchFamily="18" charset="0"/>
              </a:rPr>
              <a:t> </a:t>
            </a:r>
            <a:r>
              <a:rPr kumimoji="1" lang="en-US" altLang="zh-CN" sz="1800" b="0" dirty="0">
                <a:latin typeface="Times New Roman" panose="02020603050405020304" pitchFamily="18" charset="0"/>
                <a:cs typeface="Times New Roman" panose="02020603050405020304" pitchFamily="18" charset="0"/>
              </a:rPr>
              <a:t>a</a:t>
            </a:r>
          </a:p>
          <a:p>
            <a:pPr marL="457200" indent="-457200" eaLnBrk="1" hangingPunct="1">
              <a:spcBef>
                <a:spcPct val="0"/>
              </a:spcBef>
              <a:buClrTx/>
              <a:buSzTx/>
              <a:buFontTx/>
              <a:buAutoNum type="arabicPeriod"/>
              <a:defRPr/>
            </a:pPr>
            <a:r>
              <a:rPr kumimoji="1" lang="en-US" altLang="zh-CN" sz="1800" b="0" dirty="0">
                <a:latin typeface="Times New Roman" panose="02020603050405020304" pitchFamily="18" charset="0"/>
                <a:cs typeface="Times New Roman" panose="02020603050405020304" pitchFamily="18" charset="0"/>
              </a:rPr>
              <a:t>|</a:t>
            </a:r>
            <a:r>
              <a:rPr kumimoji="1" lang="zh-CN" altLang="en-US" sz="1800" b="0" dirty="0">
                <a:latin typeface="Times New Roman" panose="02020603050405020304" pitchFamily="18" charset="0"/>
                <a:cs typeface="Times New Roman" panose="02020603050405020304" pitchFamily="18" charset="0"/>
              </a:rPr>
              <a:t>       </a:t>
            </a:r>
            <a:r>
              <a:rPr kumimoji="1" lang="en-US" altLang="zh-CN" sz="1800" b="0" dirty="0">
                <a:latin typeface="Times New Roman" panose="02020603050405020304" pitchFamily="18" charset="0"/>
                <a:cs typeface="Times New Roman" panose="02020603050405020304" pitchFamily="18" charset="0"/>
              </a:rPr>
              <a:t>|</a:t>
            </a:r>
            <a:r>
              <a:rPr kumimoji="1" lang="zh-CN" altLang="en-US" sz="1800" b="0" dirty="0">
                <a:latin typeface="Times New Roman" panose="02020603050405020304" pitchFamily="18" charset="0"/>
                <a:cs typeface="Times New Roman" panose="02020603050405020304" pitchFamily="18" charset="0"/>
              </a:rPr>
              <a:t>      </a:t>
            </a:r>
            <a:r>
              <a:rPr kumimoji="1" lang="en-US" altLang="zh-CN" sz="1800" dirty="0">
                <a:latin typeface="Times New Roman" panose="02020603050405020304" pitchFamily="18" charset="0"/>
                <a:cs typeface="Times New Roman" panose="02020603050405020304" pitchFamily="18" charset="0"/>
              </a:rPr>
              <a:t>end</a:t>
            </a:r>
          </a:p>
          <a:p>
            <a:pPr marL="457200" indent="-457200" eaLnBrk="1" hangingPunct="1">
              <a:spcBef>
                <a:spcPct val="0"/>
              </a:spcBef>
              <a:buClrTx/>
              <a:buSzTx/>
              <a:buFontTx/>
              <a:buAutoNum type="arabicPeriod"/>
              <a:defRPr/>
            </a:pPr>
            <a:r>
              <a:rPr kumimoji="1" lang="en-US" altLang="zh-CN" sz="1800" dirty="0">
                <a:latin typeface="Times New Roman" panose="02020603050405020304" pitchFamily="18" charset="0"/>
                <a:cs typeface="Times New Roman" panose="02020603050405020304" pitchFamily="18" charset="0"/>
              </a:rPr>
              <a:t>|</a:t>
            </a:r>
            <a:r>
              <a:rPr kumimoji="1" lang="zh-CN" altLang="en-US" sz="1800" dirty="0">
                <a:latin typeface="Times New Roman" panose="02020603050405020304" pitchFamily="18" charset="0"/>
                <a:cs typeface="Times New Roman" panose="02020603050405020304" pitchFamily="18" charset="0"/>
              </a:rPr>
              <a:t>       </a:t>
            </a:r>
            <a:r>
              <a:rPr kumimoji="1" lang="en-US" altLang="zh-CN" sz="1800" dirty="0">
                <a:latin typeface="Times New Roman" panose="02020603050405020304" pitchFamily="18" charset="0"/>
                <a:cs typeface="Times New Roman" panose="02020603050405020304" pitchFamily="18" charset="0"/>
              </a:rPr>
              <a:t>end</a:t>
            </a:r>
          </a:p>
          <a:p>
            <a:pPr marL="457200" indent="-457200" eaLnBrk="1" hangingPunct="1">
              <a:spcBef>
                <a:spcPct val="0"/>
              </a:spcBef>
              <a:buClrTx/>
              <a:buSzTx/>
              <a:buFontTx/>
              <a:buAutoNum type="arabicPeriod"/>
              <a:defRPr/>
            </a:pPr>
            <a:r>
              <a:rPr kumimoji="1" lang="en-US" altLang="zh-CN" sz="1800" dirty="0">
                <a:latin typeface="Times New Roman" panose="02020603050405020304" pitchFamily="18" charset="0"/>
                <a:cs typeface="Times New Roman" panose="02020603050405020304" pitchFamily="18" charset="0"/>
              </a:rPr>
              <a:t>end</a:t>
            </a:r>
            <a:endParaRPr kumimoji="1" lang="en-US" altLang="zh-CN" sz="1800" b="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1466759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快速排序的改进：三数取中</a:t>
            </a:r>
          </a:p>
        </p:txBody>
      </p:sp>
      <p:sp>
        <p:nvSpPr>
          <p:cNvPr id="3" name="副标题 2"/>
          <p:cNvSpPr>
            <a:spLocks noGrp="1"/>
          </p:cNvSpPr>
          <p:nvPr>
            <p:ph type="subTitle" idx="1"/>
          </p:nvPr>
        </p:nvSpPr>
        <p:spPr/>
        <p:txBody>
          <a:bodyPr/>
          <a:lstStyle/>
          <a:p>
            <a:r>
              <a:rPr lang="en-US" altLang="zh-CN" dirty="0"/>
              <a:t>10.4.2  </a:t>
            </a:r>
            <a:r>
              <a:rPr lang="zh-CN" altLang="en-US" dirty="0"/>
              <a:t>快速排序</a:t>
            </a:r>
          </a:p>
        </p:txBody>
      </p:sp>
      <p:sp>
        <p:nvSpPr>
          <p:cNvPr id="4" name="文本占位符 3"/>
          <p:cNvSpPr>
            <a:spLocks noGrp="1"/>
          </p:cNvSpPr>
          <p:nvPr>
            <p:ph type="body" idx="10"/>
          </p:nvPr>
        </p:nvSpPr>
        <p:spPr/>
        <p:txBody>
          <a:bodyPr/>
          <a:lstStyle/>
          <a:p>
            <a:r>
              <a:rPr lang="zh-CN" altLang="en-US" dirty="0"/>
              <a:t>数据结构</a:t>
            </a:r>
          </a:p>
        </p:txBody>
      </p:sp>
      <p:sp>
        <p:nvSpPr>
          <p:cNvPr id="7" name="文本框 1">
            <a:extLst>
              <a:ext uri="{FF2B5EF4-FFF2-40B4-BE49-F238E27FC236}">
                <a16:creationId xmlns:a16="http://schemas.microsoft.com/office/drawing/2014/main" id="{AB8A04B2-5DA1-5870-0EAB-45DF5BBE43ED}"/>
              </a:ext>
            </a:extLst>
          </p:cNvPr>
          <p:cNvSpPr txBox="1">
            <a:spLocks noChangeArrowheads="1"/>
          </p:cNvSpPr>
          <p:nvPr/>
        </p:nvSpPr>
        <p:spPr bwMode="auto">
          <a:xfrm>
            <a:off x="483045" y="1204220"/>
            <a:ext cx="4864359" cy="5355312"/>
          </a:xfrm>
          <a:prstGeom prst="rect">
            <a:avLst/>
          </a:prstGeom>
          <a:solidFill>
            <a:schemeClr val="accent2">
              <a:lumMod val="20000"/>
              <a:lumOff val="80000"/>
            </a:schemeClr>
          </a:solidFill>
          <a:ln>
            <a:noFill/>
          </a:ln>
        </p:spPr>
        <p:txBody>
          <a:bodyPr wrap="square">
            <a:spAutoFit/>
          </a:bodyPr>
          <a:lstStyle>
            <a:lvl1pPr>
              <a:spcBef>
                <a:spcPct val="50000"/>
              </a:spcBef>
              <a:buClr>
                <a:schemeClr val="bg2"/>
              </a:buClr>
              <a:buSzPct val="75000"/>
              <a:buFont typeface="Wingdings" pitchFamily="2" charset="2"/>
              <a:buChar char="p"/>
              <a:defRPr sz="24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defRPr/>
            </a:pPr>
            <a:r>
              <a:rPr kumimoji="1" lang="en-US" altLang="zh-CN" sz="1800" u="sng" dirty="0">
                <a:latin typeface="Times New Roman" panose="02020603050405020304" pitchFamily="18" charset="0"/>
                <a:cs typeface="Times New Roman" panose="02020603050405020304" pitchFamily="18" charset="0"/>
              </a:rPr>
              <a:t>median</a:t>
            </a:r>
            <a:r>
              <a:rPr kumimoji="1" lang="en-US" altLang="zh-CN" sz="1800" b="0" u="sng" dirty="0">
                <a:latin typeface="Times New Roman" panose="02020603050405020304" pitchFamily="18" charset="0"/>
                <a:cs typeface="Times New Roman" panose="02020603050405020304" pitchFamily="18" charset="0"/>
              </a:rPr>
              <a:t>(A,</a:t>
            </a:r>
            <a:r>
              <a:rPr kumimoji="1" lang="zh-CN" altLang="en-US" sz="1800" b="0" u="sng" dirty="0">
                <a:latin typeface="Times New Roman" panose="02020603050405020304" pitchFamily="18" charset="0"/>
                <a:cs typeface="Times New Roman" panose="02020603050405020304" pitchFamily="18" charset="0"/>
              </a:rPr>
              <a:t> </a:t>
            </a:r>
            <a:r>
              <a:rPr kumimoji="1" lang="en-US" altLang="zh-CN" sz="1800" b="0" u="sng" dirty="0">
                <a:latin typeface="Times New Roman" panose="02020603050405020304" pitchFamily="18" charset="0"/>
                <a:cs typeface="Times New Roman" panose="02020603050405020304" pitchFamily="18" charset="0"/>
              </a:rPr>
              <a:t>a,</a:t>
            </a:r>
            <a:r>
              <a:rPr kumimoji="1" lang="zh-CN" altLang="en-US" sz="1800" b="0" u="sng" dirty="0">
                <a:latin typeface="Times New Roman" panose="02020603050405020304" pitchFamily="18" charset="0"/>
                <a:cs typeface="Times New Roman" panose="02020603050405020304" pitchFamily="18" charset="0"/>
              </a:rPr>
              <a:t> </a:t>
            </a:r>
            <a:r>
              <a:rPr kumimoji="1" lang="en-US" altLang="zh-CN" sz="1800" b="0" u="sng" dirty="0">
                <a:latin typeface="Times New Roman" panose="02020603050405020304" pitchFamily="18" charset="0"/>
                <a:cs typeface="Times New Roman" panose="02020603050405020304" pitchFamily="18" charset="0"/>
              </a:rPr>
              <a:t>b,</a:t>
            </a:r>
            <a:r>
              <a:rPr kumimoji="1" lang="zh-CN" altLang="en-US" sz="1800" b="0" u="sng" dirty="0">
                <a:latin typeface="Times New Roman" panose="02020603050405020304" pitchFamily="18" charset="0"/>
                <a:cs typeface="Times New Roman" panose="02020603050405020304" pitchFamily="18" charset="0"/>
              </a:rPr>
              <a:t> </a:t>
            </a:r>
            <a:r>
              <a:rPr kumimoji="1" lang="en-US" altLang="zh-CN" sz="1800" b="0" u="sng" dirty="0">
                <a:latin typeface="Times New Roman" panose="02020603050405020304" pitchFamily="18" charset="0"/>
                <a:cs typeface="Times New Roman" panose="02020603050405020304" pitchFamily="18" charset="0"/>
              </a:rPr>
              <a:t>c)</a:t>
            </a:r>
            <a:r>
              <a:rPr kumimoji="1" lang="zh-CN" altLang="en-US" sz="1800" b="0" dirty="0">
                <a:latin typeface="Times New Roman" panose="02020603050405020304" pitchFamily="18" charset="0"/>
                <a:cs typeface="Times New Roman" panose="02020603050405020304" pitchFamily="18" charset="0"/>
              </a:rPr>
              <a:t>       </a:t>
            </a:r>
            <a:r>
              <a:rPr kumimoji="1" lang="en-US" altLang="zh-CN" sz="1800" b="0" dirty="0">
                <a:latin typeface="Times New Roman" panose="02020603050405020304" pitchFamily="18" charset="0"/>
                <a:cs typeface="Times New Roman" panose="02020603050405020304" pitchFamily="18" charset="0"/>
              </a:rPr>
              <a:t>//</a:t>
            </a:r>
            <a:r>
              <a:rPr kumimoji="1" lang="zh-CN" altLang="en-US" sz="1800" b="0" dirty="0">
                <a:latin typeface="Times New Roman" panose="02020603050405020304" pitchFamily="18" charset="0"/>
                <a:cs typeface="Times New Roman" panose="02020603050405020304" pitchFamily="18" charset="0"/>
              </a:rPr>
              <a:t>序列</a:t>
            </a:r>
            <a:r>
              <a:rPr kumimoji="1" lang="en-US" altLang="zh-CN" sz="1800" b="0" dirty="0">
                <a:latin typeface="Times New Roman" panose="02020603050405020304" pitchFamily="18" charset="0"/>
                <a:cs typeface="Times New Roman" panose="02020603050405020304" pitchFamily="18" charset="0"/>
              </a:rPr>
              <a:t>A,</a:t>
            </a:r>
            <a:r>
              <a:rPr kumimoji="1" lang="zh-CN" altLang="en-US" sz="1800" b="0" dirty="0">
                <a:latin typeface="Times New Roman" panose="02020603050405020304" pitchFamily="18" charset="0"/>
                <a:cs typeface="Times New Roman" panose="02020603050405020304" pitchFamily="18" charset="0"/>
              </a:rPr>
              <a:t> 三数位置</a:t>
            </a:r>
            <a:r>
              <a:rPr kumimoji="1" lang="en-US" altLang="zh-CN" sz="1800" b="0" dirty="0" err="1">
                <a:latin typeface="Times New Roman" panose="02020603050405020304" pitchFamily="18" charset="0"/>
                <a:cs typeface="Times New Roman" panose="02020603050405020304" pitchFamily="18" charset="0"/>
              </a:rPr>
              <a:t>a,b,c</a:t>
            </a:r>
            <a:endParaRPr kumimoji="1" lang="en-US" altLang="zh-CN" sz="1800" b="0" u="sng" dirty="0">
              <a:latin typeface="Times New Roman" panose="02020603050405020304" pitchFamily="18" charset="0"/>
              <a:cs typeface="Times New Roman" panose="02020603050405020304" pitchFamily="18" charset="0"/>
            </a:endParaRPr>
          </a:p>
          <a:p>
            <a:pPr marL="457200" indent="-457200" eaLnBrk="1" hangingPunct="1">
              <a:spcBef>
                <a:spcPct val="0"/>
              </a:spcBef>
              <a:buClrTx/>
              <a:buSzTx/>
              <a:buFontTx/>
              <a:buAutoNum type="arabicPeriod"/>
              <a:defRPr/>
            </a:pPr>
            <a:r>
              <a:rPr kumimoji="1" lang="en-US" altLang="zh-CN" sz="1800" dirty="0">
                <a:latin typeface="Times New Roman" panose="02020603050405020304" pitchFamily="18" charset="0"/>
                <a:cs typeface="Times New Roman" panose="02020603050405020304" pitchFamily="18" charset="0"/>
              </a:rPr>
              <a:t>if</a:t>
            </a:r>
            <a:r>
              <a:rPr kumimoji="1" lang="zh-CN" altLang="en-US" sz="1800" b="0" dirty="0">
                <a:latin typeface="Times New Roman" panose="02020603050405020304" pitchFamily="18" charset="0"/>
                <a:cs typeface="Times New Roman" panose="02020603050405020304" pitchFamily="18" charset="0"/>
              </a:rPr>
              <a:t> </a:t>
            </a:r>
            <a:r>
              <a:rPr kumimoji="1" lang="en-US" altLang="zh-CN" sz="1800" b="0" dirty="0">
                <a:latin typeface="Times New Roman" panose="02020603050405020304" pitchFamily="18" charset="0"/>
                <a:cs typeface="Times New Roman" panose="02020603050405020304" pitchFamily="18" charset="0"/>
              </a:rPr>
              <a:t>A[a]</a:t>
            </a:r>
            <a:r>
              <a:rPr kumimoji="1" lang="zh-CN" altLang="en-US" sz="1800" b="0" dirty="0">
                <a:latin typeface="Times New Roman" panose="02020603050405020304" pitchFamily="18" charset="0"/>
                <a:cs typeface="Times New Roman" panose="02020603050405020304" pitchFamily="18" charset="0"/>
              </a:rPr>
              <a:t> </a:t>
            </a:r>
            <a:r>
              <a:rPr kumimoji="1" lang="en-US" altLang="zh-CN" sz="1800" b="0" dirty="0">
                <a:latin typeface="Times New Roman" panose="02020603050405020304" pitchFamily="18" charset="0"/>
                <a:cs typeface="Times New Roman" panose="02020603050405020304" pitchFamily="18" charset="0"/>
              </a:rPr>
              <a:t>&lt;</a:t>
            </a:r>
            <a:r>
              <a:rPr kumimoji="1" lang="zh-CN" altLang="en-US" sz="1800" b="0" dirty="0">
                <a:latin typeface="Times New Roman" panose="02020603050405020304" pitchFamily="18" charset="0"/>
                <a:cs typeface="Times New Roman" panose="02020603050405020304" pitchFamily="18" charset="0"/>
              </a:rPr>
              <a:t> </a:t>
            </a:r>
            <a:r>
              <a:rPr kumimoji="1" lang="en-US" altLang="zh-CN" sz="1800" b="0" dirty="0">
                <a:latin typeface="Times New Roman" panose="02020603050405020304" pitchFamily="18" charset="0"/>
                <a:cs typeface="Times New Roman" panose="02020603050405020304" pitchFamily="18" charset="0"/>
              </a:rPr>
              <a:t>A[b]</a:t>
            </a:r>
            <a:r>
              <a:rPr kumimoji="1" lang="zh-CN" altLang="en-US" sz="1800" b="0" dirty="0">
                <a:latin typeface="Times New Roman" panose="02020603050405020304" pitchFamily="18" charset="0"/>
                <a:cs typeface="Times New Roman" panose="02020603050405020304" pitchFamily="18" charset="0"/>
              </a:rPr>
              <a:t>   </a:t>
            </a:r>
            <a:r>
              <a:rPr kumimoji="1" lang="en-US" altLang="zh-CN" sz="1800" dirty="0">
                <a:latin typeface="Times New Roman" panose="02020603050405020304" pitchFamily="18" charset="0"/>
                <a:cs typeface="Times New Roman" panose="02020603050405020304" pitchFamily="18" charset="0"/>
              </a:rPr>
              <a:t>then</a:t>
            </a:r>
            <a:r>
              <a:rPr kumimoji="1" lang="zh-CN" altLang="en-US" sz="1800" dirty="0">
                <a:latin typeface="Times New Roman" panose="02020603050405020304" pitchFamily="18" charset="0"/>
                <a:cs typeface="Times New Roman" panose="02020603050405020304" pitchFamily="18" charset="0"/>
              </a:rPr>
              <a:t> </a:t>
            </a:r>
            <a:endParaRPr kumimoji="1" lang="en-US" altLang="zh-CN" sz="1800" dirty="0">
              <a:latin typeface="Times New Roman" panose="02020603050405020304" pitchFamily="18" charset="0"/>
              <a:cs typeface="Times New Roman" panose="02020603050405020304" pitchFamily="18" charset="0"/>
            </a:endParaRPr>
          </a:p>
          <a:p>
            <a:pPr marL="457200" indent="-457200" eaLnBrk="1" hangingPunct="1">
              <a:spcBef>
                <a:spcPct val="0"/>
              </a:spcBef>
              <a:buClrTx/>
              <a:buSzTx/>
              <a:buFontTx/>
              <a:buAutoNum type="arabicPeriod"/>
              <a:defRPr/>
            </a:pPr>
            <a:r>
              <a:rPr kumimoji="1" lang="en-US" altLang="zh-CN" sz="1800" dirty="0">
                <a:latin typeface="Times New Roman" panose="02020603050405020304" pitchFamily="18" charset="0"/>
                <a:cs typeface="Times New Roman" panose="02020603050405020304" pitchFamily="18" charset="0"/>
              </a:rPr>
              <a:t>|</a:t>
            </a:r>
            <a:r>
              <a:rPr kumimoji="1" lang="zh-CN" altLang="en-US" sz="1800" dirty="0">
                <a:latin typeface="Times New Roman" panose="02020603050405020304" pitchFamily="18" charset="0"/>
                <a:cs typeface="Times New Roman" panose="02020603050405020304" pitchFamily="18" charset="0"/>
              </a:rPr>
              <a:t>   </a:t>
            </a:r>
            <a:r>
              <a:rPr kumimoji="1" lang="en-US" altLang="zh-CN" sz="1800" dirty="0">
                <a:latin typeface="Times New Roman" panose="02020603050405020304" pitchFamily="18" charset="0"/>
                <a:cs typeface="Times New Roman" panose="02020603050405020304" pitchFamily="18" charset="0"/>
              </a:rPr>
              <a:t>if</a:t>
            </a:r>
            <a:r>
              <a:rPr kumimoji="1" lang="zh-CN" altLang="en-US" sz="1800" b="0" dirty="0">
                <a:latin typeface="Times New Roman" panose="02020603050405020304" pitchFamily="18" charset="0"/>
                <a:cs typeface="Times New Roman" panose="02020603050405020304" pitchFamily="18" charset="0"/>
              </a:rPr>
              <a:t> </a:t>
            </a:r>
            <a:r>
              <a:rPr kumimoji="1" lang="en-US" altLang="zh-CN" sz="1800" b="0" dirty="0">
                <a:latin typeface="Times New Roman" panose="02020603050405020304" pitchFamily="18" charset="0"/>
                <a:cs typeface="Times New Roman" panose="02020603050405020304" pitchFamily="18" charset="0"/>
              </a:rPr>
              <a:t>A[b]</a:t>
            </a:r>
            <a:r>
              <a:rPr kumimoji="1" lang="zh-CN" altLang="en-US" sz="1800" b="0" dirty="0">
                <a:latin typeface="Times New Roman" panose="02020603050405020304" pitchFamily="18" charset="0"/>
                <a:cs typeface="Times New Roman" panose="02020603050405020304" pitchFamily="18" charset="0"/>
              </a:rPr>
              <a:t> </a:t>
            </a:r>
            <a:r>
              <a:rPr kumimoji="1" lang="en-US" altLang="zh-CN" sz="1800" b="0" dirty="0">
                <a:latin typeface="Times New Roman" panose="02020603050405020304" pitchFamily="18" charset="0"/>
                <a:cs typeface="Times New Roman" panose="02020603050405020304" pitchFamily="18" charset="0"/>
              </a:rPr>
              <a:t>&lt;</a:t>
            </a:r>
            <a:r>
              <a:rPr kumimoji="1" lang="zh-CN" altLang="en-US" sz="1800" b="0" dirty="0">
                <a:latin typeface="Times New Roman" panose="02020603050405020304" pitchFamily="18" charset="0"/>
                <a:cs typeface="Times New Roman" panose="02020603050405020304" pitchFamily="18" charset="0"/>
              </a:rPr>
              <a:t> </a:t>
            </a:r>
            <a:r>
              <a:rPr kumimoji="1" lang="en-US" altLang="zh-CN" sz="1800" b="0" dirty="0">
                <a:latin typeface="Times New Roman" panose="02020603050405020304" pitchFamily="18" charset="0"/>
                <a:cs typeface="Times New Roman" panose="02020603050405020304" pitchFamily="18" charset="0"/>
              </a:rPr>
              <a:t>A[c]</a:t>
            </a:r>
            <a:r>
              <a:rPr kumimoji="1" lang="zh-CN" altLang="en-US" sz="1800" b="0" dirty="0">
                <a:latin typeface="Times New Roman" panose="02020603050405020304" pitchFamily="18" charset="0"/>
                <a:cs typeface="Times New Roman" panose="02020603050405020304" pitchFamily="18" charset="0"/>
              </a:rPr>
              <a:t>   </a:t>
            </a:r>
            <a:r>
              <a:rPr kumimoji="1" lang="en-US" altLang="zh-CN" sz="1800" dirty="0">
                <a:latin typeface="Times New Roman" panose="02020603050405020304" pitchFamily="18" charset="0"/>
                <a:cs typeface="Times New Roman" panose="02020603050405020304" pitchFamily="18" charset="0"/>
              </a:rPr>
              <a:t>then</a:t>
            </a:r>
            <a:r>
              <a:rPr kumimoji="1" lang="zh-CN" altLang="en-US" sz="1800" dirty="0">
                <a:latin typeface="Times New Roman" panose="02020603050405020304" pitchFamily="18" charset="0"/>
                <a:cs typeface="Times New Roman" panose="02020603050405020304" pitchFamily="18" charset="0"/>
              </a:rPr>
              <a:t> </a:t>
            </a:r>
            <a:endParaRPr kumimoji="1" lang="en-US" altLang="zh-CN" sz="1800" dirty="0">
              <a:latin typeface="Times New Roman" panose="02020603050405020304" pitchFamily="18" charset="0"/>
              <a:cs typeface="Times New Roman" panose="02020603050405020304" pitchFamily="18" charset="0"/>
            </a:endParaRPr>
          </a:p>
          <a:p>
            <a:pPr marL="457200" indent="-457200" eaLnBrk="1" hangingPunct="1">
              <a:spcBef>
                <a:spcPct val="0"/>
              </a:spcBef>
              <a:buClrTx/>
              <a:buSzTx/>
              <a:buFontTx/>
              <a:buAutoNum type="arabicPeriod"/>
              <a:defRPr/>
            </a:pPr>
            <a:r>
              <a:rPr kumimoji="1" lang="en-US" altLang="zh-CN" sz="1800" dirty="0">
                <a:latin typeface="Times New Roman" panose="02020603050405020304" pitchFamily="18" charset="0"/>
                <a:cs typeface="Times New Roman" panose="02020603050405020304" pitchFamily="18" charset="0"/>
              </a:rPr>
              <a:t>|</a:t>
            </a:r>
            <a:r>
              <a:rPr kumimoji="1" lang="zh-CN" altLang="en-US" sz="1800" dirty="0">
                <a:latin typeface="Times New Roman" panose="02020603050405020304" pitchFamily="18" charset="0"/>
                <a:cs typeface="Times New Roman" panose="02020603050405020304" pitchFamily="18" charset="0"/>
              </a:rPr>
              <a:t>   </a:t>
            </a:r>
            <a:r>
              <a:rPr kumimoji="1" lang="en-US" altLang="zh-CN" sz="1800" dirty="0">
                <a:latin typeface="Times New Roman" panose="02020603050405020304" pitchFamily="18" charset="0"/>
                <a:cs typeface="Times New Roman" panose="02020603050405020304" pitchFamily="18" charset="0"/>
              </a:rPr>
              <a:t>|</a:t>
            </a:r>
            <a:r>
              <a:rPr kumimoji="1" lang="zh-CN" altLang="en-US" sz="1800" dirty="0">
                <a:latin typeface="Times New Roman" panose="02020603050405020304" pitchFamily="18" charset="0"/>
                <a:cs typeface="Times New Roman" panose="02020603050405020304" pitchFamily="18" charset="0"/>
              </a:rPr>
              <a:t>   </a:t>
            </a:r>
            <a:r>
              <a:rPr kumimoji="1" lang="en-US" altLang="zh-CN" sz="1800" dirty="0">
                <a:latin typeface="Times New Roman" panose="02020603050405020304" pitchFamily="18" charset="0"/>
                <a:cs typeface="Times New Roman" panose="02020603050405020304" pitchFamily="18" charset="0"/>
              </a:rPr>
              <a:t>return</a:t>
            </a:r>
            <a:r>
              <a:rPr kumimoji="1" lang="zh-CN" altLang="en-US" sz="1800" b="0" dirty="0">
                <a:latin typeface="Times New Roman" panose="02020603050405020304" pitchFamily="18" charset="0"/>
                <a:cs typeface="Times New Roman" panose="02020603050405020304" pitchFamily="18" charset="0"/>
              </a:rPr>
              <a:t> </a:t>
            </a:r>
            <a:r>
              <a:rPr kumimoji="1" lang="en-US" altLang="zh-CN" sz="1800" b="0" dirty="0">
                <a:latin typeface="Times New Roman" panose="02020603050405020304" pitchFamily="18" charset="0"/>
                <a:cs typeface="Times New Roman" panose="02020603050405020304" pitchFamily="18" charset="0"/>
              </a:rPr>
              <a:t>b</a:t>
            </a:r>
            <a:r>
              <a:rPr kumimoji="1" lang="zh-CN" altLang="en-US" sz="1800" b="0" dirty="0">
                <a:latin typeface="Times New Roman" panose="02020603050405020304" pitchFamily="18" charset="0"/>
                <a:cs typeface="Times New Roman" panose="02020603050405020304" pitchFamily="18" charset="0"/>
              </a:rPr>
              <a:t>     </a:t>
            </a:r>
            <a:r>
              <a:rPr kumimoji="1" lang="en-US" altLang="zh-CN" sz="1800" b="0" dirty="0">
                <a:latin typeface="Times New Roman" panose="02020603050405020304" pitchFamily="18" charset="0"/>
                <a:cs typeface="Times New Roman" panose="02020603050405020304" pitchFamily="18" charset="0"/>
              </a:rPr>
              <a:t>//</a:t>
            </a:r>
            <a:r>
              <a:rPr kumimoji="1" lang="zh-CN" altLang="en-US" sz="1800" b="0" dirty="0">
                <a:latin typeface="Times New Roman" panose="02020603050405020304" pitchFamily="18" charset="0"/>
                <a:cs typeface="Times New Roman" panose="02020603050405020304" pitchFamily="18" charset="0"/>
              </a:rPr>
              <a:t>中位数在位置</a:t>
            </a:r>
            <a:r>
              <a:rPr kumimoji="1" lang="en-US" altLang="zh-CN" sz="1800" b="0" dirty="0">
                <a:latin typeface="Times New Roman" panose="02020603050405020304" pitchFamily="18" charset="0"/>
                <a:cs typeface="Times New Roman" panose="02020603050405020304" pitchFamily="18" charset="0"/>
              </a:rPr>
              <a:t>b</a:t>
            </a:r>
          </a:p>
          <a:p>
            <a:pPr marL="457200" indent="-457200" eaLnBrk="1" hangingPunct="1">
              <a:spcBef>
                <a:spcPct val="0"/>
              </a:spcBef>
              <a:buClrTx/>
              <a:buSzTx/>
              <a:buFontTx/>
              <a:buAutoNum type="arabicPeriod"/>
              <a:defRPr/>
            </a:pPr>
            <a:r>
              <a:rPr kumimoji="1" lang="en-US" altLang="zh-CN" sz="1800" b="0" dirty="0">
                <a:latin typeface="Times New Roman" panose="02020603050405020304" pitchFamily="18" charset="0"/>
                <a:cs typeface="Times New Roman" panose="02020603050405020304" pitchFamily="18" charset="0"/>
              </a:rPr>
              <a:t>|</a:t>
            </a:r>
            <a:r>
              <a:rPr kumimoji="1" lang="zh-CN" altLang="en-US" sz="1800" b="0" dirty="0">
                <a:latin typeface="Times New Roman" panose="02020603050405020304" pitchFamily="18" charset="0"/>
                <a:cs typeface="Times New Roman" panose="02020603050405020304" pitchFamily="18" charset="0"/>
              </a:rPr>
              <a:t>   </a:t>
            </a:r>
            <a:r>
              <a:rPr kumimoji="1" lang="en-US" altLang="zh-CN" sz="1800" dirty="0">
                <a:latin typeface="Times New Roman" panose="02020603050405020304" pitchFamily="18" charset="0"/>
                <a:cs typeface="Times New Roman" panose="02020603050405020304" pitchFamily="18" charset="0"/>
              </a:rPr>
              <a:t>else</a:t>
            </a:r>
            <a:r>
              <a:rPr kumimoji="1" lang="zh-CN" altLang="en-US" sz="1800" dirty="0">
                <a:latin typeface="Times New Roman" panose="02020603050405020304" pitchFamily="18" charset="0"/>
                <a:cs typeface="Times New Roman" panose="02020603050405020304" pitchFamily="18" charset="0"/>
              </a:rPr>
              <a:t> </a:t>
            </a:r>
            <a:r>
              <a:rPr kumimoji="1" lang="en-US" altLang="zh-CN" sz="1800" dirty="0">
                <a:latin typeface="Times New Roman" panose="02020603050405020304" pitchFamily="18" charset="0"/>
                <a:cs typeface="Times New Roman" panose="02020603050405020304" pitchFamily="18" charset="0"/>
              </a:rPr>
              <a:t>if</a:t>
            </a:r>
            <a:r>
              <a:rPr kumimoji="1" lang="zh-CN" altLang="en-US" sz="1800" dirty="0">
                <a:latin typeface="Times New Roman" panose="02020603050405020304" pitchFamily="18" charset="0"/>
                <a:cs typeface="Times New Roman" panose="02020603050405020304" pitchFamily="18" charset="0"/>
              </a:rPr>
              <a:t> </a:t>
            </a:r>
            <a:r>
              <a:rPr kumimoji="1" lang="en-US" altLang="zh-CN" sz="1800" b="0" dirty="0">
                <a:latin typeface="Times New Roman" panose="02020603050405020304" pitchFamily="18" charset="0"/>
                <a:cs typeface="Times New Roman" panose="02020603050405020304" pitchFamily="18" charset="0"/>
              </a:rPr>
              <a:t>A[a]</a:t>
            </a:r>
            <a:r>
              <a:rPr kumimoji="1" lang="zh-CN" altLang="en-US" sz="1800" b="0" dirty="0">
                <a:latin typeface="Times New Roman" panose="02020603050405020304" pitchFamily="18" charset="0"/>
                <a:cs typeface="Times New Roman" panose="02020603050405020304" pitchFamily="18" charset="0"/>
              </a:rPr>
              <a:t> </a:t>
            </a:r>
            <a:r>
              <a:rPr kumimoji="1" lang="en-US" altLang="zh-CN" sz="1800" b="0" dirty="0">
                <a:latin typeface="Times New Roman" panose="02020603050405020304" pitchFamily="18" charset="0"/>
                <a:cs typeface="Times New Roman" panose="02020603050405020304" pitchFamily="18" charset="0"/>
              </a:rPr>
              <a:t>&lt;</a:t>
            </a:r>
            <a:r>
              <a:rPr kumimoji="1" lang="zh-CN" altLang="en-US" sz="1800" b="0" dirty="0">
                <a:latin typeface="Times New Roman" panose="02020603050405020304" pitchFamily="18" charset="0"/>
                <a:cs typeface="Times New Roman" panose="02020603050405020304" pitchFamily="18" charset="0"/>
              </a:rPr>
              <a:t> </a:t>
            </a:r>
            <a:r>
              <a:rPr kumimoji="1" lang="en-US" altLang="zh-CN" sz="1800" b="0" dirty="0">
                <a:latin typeface="Times New Roman" panose="02020603050405020304" pitchFamily="18" charset="0"/>
                <a:cs typeface="Times New Roman" panose="02020603050405020304" pitchFamily="18" charset="0"/>
              </a:rPr>
              <a:t>A[c]</a:t>
            </a:r>
            <a:r>
              <a:rPr kumimoji="1" lang="zh-CN" altLang="en-US" sz="1800" b="0" dirty="0">
                <a:latin typeface="Times New Roman" panose="02020603050405020304" pitchFamily="18" charset="0"/>
                <a:cs typeface="Times New Roman" panose="02020603050405020304" pitchFamily="18" charset="0"/>
              </a:rPr>
              <a:t>  </a:t>
            </a:r>
            <a:r>
              <a:rPr kumimoji="1" lang="en-US" altLang="zh-CN" sz="1800" dirty="0">
                <a:latin typeface="Times New Roman" panose="02020603050405020304" pitchFamily="18" charset="0"/>
                <a:cs typeface="Times New Roman" panose="02020603050405020304" pitchFamily="18" charset="0"/>
              </a:rPr>
              <a:t>then</a:t>
            </a:r>
            <a:r>
              <a:rPr kumimoji="1" lang="zh-CN" altLang="en-US" sz="1800" dirty="0">
                <a:latin typeface="Times New Roman" panose="02020603050405020304" pitchFamily="18" charset="0"/>
                <a:cs typeface="Times New Roman" panose="02020603050405020304" pitchFamily="18" charset="0"/>
              </a:rPr>
              <a:t> </a:t>
            </a:r>
            <a:endParaRPr kumimoji="1" lang="en-US" altLang="zh-CN" sz="1800" dirty="0">
              <a:latin typeface="Times New Roman" panose="02020603050405020304" pitchFamily="18" charset="0"/>
              <a:cs typeface="Times New Roman" panose="02020603050405020304" pitchFamily="18" charset="0"/>
            </a:endParaRPr>
          </a:p>
          <a:p>
            <a:pPr marL="457200" indent="-457200">
              <a:spcBef>
                <a:spcPct val="0"/>
              </a:spcBef>
              <a:buClrTx/>
              <a:buSzTx/>
              <a:buFontTx/>
              <a:buAutoNum type="arabicPeriod"/>
              <a:defRPr/>
            </a:pPr>
            <a:r>
              <a:rPr kumimoji="1" lang="en-US" altLang="zh-CN" sz="1800" dirty="0">
                <a:latin typeface="Times New Roman" panose="02020603050405020304" pitchFamily="18" charset="0"/>
                <a:cs typeface="Times New Roman" panose="02020603050405020304" pitchFamily="18" charset="0"/>
              </a:rPr>
              <a:t>|</a:t>
            </a:r>
            <a:r>
              <a:rPr kumimoji="1" lang="zh-CN" altLang="en-US" sz="1800" dirty="0">
                <a:latin typeface="Times New Roman" panose="02020603050405020304" pitchFamily="18" charset="0"/>
                <a:cs typeface="Times New Roman" panose="02020603050405020304" pitchFamily="18" charset="0"/>
              </a:rPr>
              <a:t>   </a:t>
            </a:r>
            <a:r>
              <a:rPr kumimoji="1" lang="en-US" altLang="zh-CN" sz="1800" dirty="0">
                <a:latin typeface="Times New Roman" panose="02020603050405020304" pitchFamily="18" charset="0"/>
                <a:cs typeface="Times New Roman" panose="02020603050405020304" pitchFamily="18" charset="0"/>
              </a:rPr>
              <a:t>|</a:t>
            </a:r>
            <a:r>
              <a:rPr kumimoji="1" lang="zh-CN" altLang="en-US" sz="1800" dirty="0">
                <a:latin typeface="Times New Roman" panose="02020603050405020304" pitchFamily="18" charset="0"/>
                <a:cs typeface="Times New Roman" panose="02020603050405020304" pitchFamily="18" charset="0"/>
              </a:rPr>
              <a:t>      </a:t>
            </a:r>
            <a:r>
              <a:rPr kumimoji="1" lang="en-US" altLang="zh-CN" sz="1800" dirty="0">
                <a:latin typeface="Times New Roman" panose="02020603050405020304" pitchFamily="18" charset="0"/>
                <a:cs typeface="Times New Roman" panose="02020603050405020304" pitchFamily="18" charset="0"/>
              </a:rPr>
              <a:t>|</a:t>
            </a:r>
            <a:r>
              <a:rPr kumimoji="1" lang="zh-CN" altLang="en-US" sz="1800" dirty="0">
                <a:latin typeface="Times New Roman" panose="02020603050405020304" pitchFamily="18" charset="0"/>
                <a:cs typeface="Times New Roman" panose="02020603050405020304" pitchFamily="18" charset="0"/>
              </a:rPr>
              <a:t>    </a:t>
            </a:r>
            <a:r>
              <a:rPr kumimoji="1" lang="en-US" altLang="zh-CN" sz="1800" dirty="0">
                <a:latin typeface="Times New Roman" panose="02020603050405020304" pitchFamily="18" charset="0"/>
                <a:cs typeface="Times New Roman" panose="02020603050405020304" pitchFamily="18" charset="0"/>
              </a:rPr>
              <a:t>return</a:t>
            </a:r>
            <a:r>
              <a:rPr kumimoji="1" lang="zh-CN" altLang="en-US" sz="1800" dirty="0">
                <a:latin typeface="Times New Roman" panose="02020603050405020304" pitchFamily="18" charset="0"/>
                <a:cs typeface="Times New Roman" panose="02020603050405020304" pitchFamily="18" charset="0"/>
              </a:rPr>
              <a:t> </a:t>
            </a:r>
            <a:r>
              <a:rPr kumimoji="1" lang="en-US" altLang="zh-CN" sz="1800" b="0" dirty="0">
                <a:latin typeface="Times New Roman" panose="02020603050405020304" pitchFamily="18" charset="0"/>
                <a:cs typeface="Times New Roman" panose="02020603050405020304" pitchFamily="18" charset="0"/>
              </a:rPr>
              <a:t>c</a:t>
            </a:r>
            <a:r>
              <a:rPr kumimoji="1" lang="zh-CN" altLang="en-US" sz="1800" b="0" dirty="0">
                <a:latin typeface="Times New Roman" panose="02020603050405020304" pitchFamily="18" charset="0"/>
                <a:cs typeface="Times New Roman" panose="02020603050405020304" pitchFamily="18" charset="0"/>
              </a:rPr>
              <a:t>   </a:t>
            </a:r>
            <a:r>
              <a:rPr kumimoji="1" lang="en-US" altLang="zh-CN" sz="1800" b="0" dirty="0">
                <a:latin typeface="Times New Roman" panose="02020603050405020304" pitchFamily="18" charset="0"/>
                <a:cs typeface="Times New Roman" panose="02020603050405020304" pitchFamily="18" charset="0"/>
              </a:rPr>
              <a:t>//</a:t>
            </a:r>
            <a:r>
              <a:rPr kumimoji="1" lang="zh-CN" altLang="en-US" sz="1800" b="0" dirty="0">
                <a:latin typeface="Times New Roman" panose="02020603050405020304" pitchFamily="18" charset="0"/>
                <a:cs typeface="Times New Roman" panose="02020603050405020304" pitchFamily="18" charset="0"/>
              </a:rPr>
              <a:t>中位数在位置</a:t>
            </a:r>
            <a:r>
              <a:rPr kumimoji="1" lang="en-US" altLang="zh-CN" sz="1800" b="0" dirty="0">
                <a:latin typeface="Times New Roman" panose="02020603050405020304" pitchFamily="18" charset="0"/>
                <a:cs typeface="Times New Roman" panose="02020603050405020304" pitchFamily="18" charset="0"/>
              </a:rPr>
              <a:t>c</a:t>
            </a:r>
          </a:p>
          <a:p>
            <a:pPr marL="457200" indent="-457200" eaLnBrk="1" hangingPunct="1">
              <a:spcBef>
                <a:spcPct val="0"/>
              </a:spcBef>
              <a:buClrTx/>
              <a:buSzTx/>
              <a:buFontTx/>
              <a:buAutoNum type="arabicPeriod"/>
              <a:defRPr/>
            </a:pPr>
            <a:r>
              <a:rPr kumimoji="1" lang="en-US" altLang="zh-CN" sz="1800" b="0" dirty="0">
                <a:latin typeface="Times New Roman" panose="02020603050405020304" pitchFamily="18" charset="0"/>
                <a:cs typeface="Times New Roman" panose="02020603050405020304" pitchFamily="18" charset="0"/>
              </a:rPr>
              <a:t>|</a:t>
            </a:r>
            <a:r>
              <a:rPr kumimoji="1" lang="zh-CN" altLang="en-US" sz="1800" b="0" dirty="0">
                <a:latin typeface="Times New Roman" panose="02020603050405020304" pitchFamily="18" charset="0"/>
                <a:cs typeface="Times New Roman" panose="02020603050405020304" pitchFamily="18" charset="0"/>
              </a:rPr>
              <a:t>   </a:t>
            </a:r>
            <a:r>
              <a:rPr kumimoji="1" lang="en-US" altLang="zh-CN" sz="1800" b="0" dirty="0">
                <a:latin typeface="Times New Roman" panose="02020603050405020304" pitchFamily="18" charset="0"/>
                <a:cs typeface="Times New Roman" panose="02020603050405020304" pitchFamily="18" charset="0"/>
              </a:rPr>
              <a:t>|</a:t>
            </a:r>
            <a:r>
              <a:rPr kumimoji="1" lang="zh-CN" altLang="en-US" sz="1800" b="0" dirty="0">
                <a:latin typeface="Times New Roman" panose="02020603050405020304" pitchFamily="18" charset="0"/>
                <a:cs typeface="Times New Roman" panose="02020603050405020304" pitchFamily="18" charset="0"/>
              </a:rPr>
              <a:t>      </a:t>
            </a:r>
            <a:r>
              <a:rPr kumimoji="1" lang="en-US" altLang="zh-CN" sz="1800" dirty="0">
                <a:latin typeface="Times New Roman" panose="02020603050405020304" pitchFamily="18" charset="0"/>
                <a:cs typeface="Times New Roman" panose="02020603050405020304" pitchFamily="18" charset="0"/>
              </a:rPr>
              <a:t>else</a:t>
            </a:r>
            <a:r>
              <a:rPr kumimoji="1" lang="zh-CN" altLang="en-US" sz="1800" dirty="0">
                <a:latin typeface="Times New Roman" panose="02020603050405020304" pitchFamily="18" charset="0"/>
                <a:cs typeface="Times New Roman" panose="02020603050405020304" pitchFamily="18" charset="0"/>
              </a:rPr>
              <a:t> </a:t>
            </a:r>
            <a:endParaRPr kumimoji="1" lang="en-US" altLang="zh-CN" sz="1800" dirty="0">
              <a:latin typeface="Times New Roman" panose="02020603050405020304" pitchFamily="18" charset="0"/>
              <a:cs typeface="Times New Roman" panose="02020603050405020304" pitchFamily="18" charset="0"/>
            </a:endParaRPr>
          </a:p>
          <a:p>
            <a:pPr marL="457200" indent="-457200">
              <a:spcBef>
                <a:spcPct val="0"/>
              </a:spcBef>
              <a:buClrTx/>
              <a:buSzTx/>
              <a:buFontTx/>
              <a:buAutoNum type="arabicPeriod"/>
              <a:defRPr/>
            </a:pPr>
            <a:r>
              <a:rPr kumimoji="1" lang="en-US" altLang="zh-CN" sz="1800" dirty="0">
                <a:latin typeface="Times New Roman" panose="02020603050405020304" pitchFamily="18" charset="0"/>
                <a:cs typeface="Times New Roman" panose="02020603050405020304" pitchFamily="18" charset="0"/>
              </a:rPr>
              <a:t>|</a:t>
            </a:r>
            <a:r>
              <a:rPr kumimoji="1" lang="zh-CN" altLang="en-US" sz="1800" dirty="0">
                <a:latin typeface="Times New Roman" panose="02020603050405020304" pitchFamily="18" charset="0"/>
                <a:cs typeface="Times New Roman" panose="02020603050405020304" pitchFamily="18" charset="0"/>
              </a:rPr>
              <a:t>   </a:t>
            </a:r>
            <a:r>
              <a:rPr kumimoji="1" lang="en-US" altLang="zh-CN" sz="1800" dirty="0">
                <a:latin typeface="Times New Roman" panose="02020603050405020304" pitchFamily="18" charset="0"/>
                <a:cs typeface="Times New Roman" panose="02020603050405020304" pitchFamily="18" charset="0"/>
              </a:rPr>
              <a:t>|</a:t>
            </a:r>
            <a:r>
              <a:rPr kumimoji="1" lang="zh-CN" altLang="en-US" sz="1800" dirty="0">
                <a:latin typeface="Times New Roman" panose="02020603050405020304" pitchFamily="18" charset="0"/>
                <a:cs typeface="Times New Roman" panose="02020603050405020304" pitchFamily="18" charset="0"/>
              </a:rPr>
              <a:t>      </a:t>
            </a:r>
            <a:r>
              <a:rPr kumimoji="1" lang="en-US" altLang="zh-CN" sz="1800" dirty="0">
                <a:latin typeface="Times New Roman" panose="02020603050405020304" pitchFamily="18" charset="0"/>
                <a:cs typeface="Times New Roman" panose="02020603050405020304" pitchFamily="18" charset="0"/>
              </a:rPr>
              <a:t>|</a:t>
            </a:r>
            <a:r>
              <a:rPr kumimoji="1" lang="zh-CN" altLang="en-US" sz="1800" dirty="0">
                <a:latin typeface="Times New Roman" panose="02020603050405020304" pitchFamily="18" charset="0"/>
                <a:cs typeface="Times New Roman" panose="02020603050405020304" pitchFamily="18" charset="0"/>
              </a:rPr>
              <a:t>    </a:t>
            </a:r>
            <a:r>
              <a:rPr kumimoji="1" lang="en-US" altLang="zh-CN" sz="1800" dirty="0">
                <a:latin typeface="Times New Roman" panose="02020603050405020304" pitchFamily="18" charset="0"/>
                <a:cs typeface="Times New Roman" panose="02020603050405020304" pitchFamily="18" charset="0"/>
              </a:rPr>
              <a:t>return</a:t>
            </a:r>
            <a:r>
              <a:rPr kumimoji="1" lang="zh-CN" altLang="en-US" sz="1800" dirty="0">
                <a:latin typeface="Times New Roman" panose="02020603050405020304" pitchFamily="18" charset="0"/>
                <a:cs typeface="Times New Roman" panose="02020603050405020304" pitchFamily="18" charset="0"/>
              </a:rPr>
              <a:t> </a:t>
            </a:r>
            <a:r>
              <a:rPr kumimoji="1" lang="en-US" altLang="zh-CN" sz="1800" b="0" dirty="0">
                <a:latin typeface="Times New Roman" panose="02020603050405020304" pitchFamily="18" charset="0"/>
                <a:cs typeface="Times New Roman" panose="02020603050405020304" pitchFamily="18" charset="0"/>
              </a:rPr>
              <a:t>a</a:t>
            </a:r>
            <a:r>
              <a:rPr kumimoji="1" lang="zh-CN" altLang="en-US" sz="1800" b="0" dirty="0">
                <a:latin typeface="Times New Roman" panose="02020603050405020304" pitchFamily="18" charset="0"/>
                <a:cs typeface="Times New Roman" panose="02020603050405020304" pitchFamily="18" charset="0"/>
              </a:rPr>
              <a:t>  </a:t>
            </a:r>
            <a:r>
              <a:rPr kumimoji="1" lang="en-US" altLang="zh-CN" sz="1800" b="0" dirty="0">
                <a:latin typeface="Times New Roman" panose="02020603050405020304" pitchFamily="18" charset="0"/>
                <a:cs typeface="Times New Roman" panose="02020603050405020304" pitchFamily="18" charset="0"/>
              </a:rPr>
              <a:t>//</a:t>
            </a:r>
            <a:r>
              <a:rPr kumimoji="1" lang="zh-CN" altLang="en-US" sz="1800" b="0" dirty="0">
                <a:latin typeface="Times New Roman" panose="02020603050405020304" pitchFamily="18" charset="0"/>
                <a:cs typeface="Times New Roman" panose="02020603050405020304" pitchFamily="18" charset="0"/>
              </a:rPr>
              <a:t>中位数在位置</a:t>
            </a:r>
            <a:r>
              <a:rPr kumimoji="1" lang="en-US" altLang="zh-CN" sz="1800" b="0" dirty="0">
                <a:latin typeface="Times New Roman" panose="02020603050405020304" pitchFamily="18" charset="0"/>
                <a:cs typeface="Times New Roman" panose="02020603050405020304" pitchFamily="18" charset="0"/>
              </a:rPr>
              <a:t>a</a:t>
            </a:r>
          </a:p>
          <a:p>
            <a:pPr marL="457200" indent="-457200" eaLnBrk="1" hangingPunct="1">
              <a:spcBef>
                <a:spcPct val="0"/>
              </a:spcBef>
              <a:buClrTx/>
              <a:buSzTx/>
              <a:buFontTx/>
              <a:buAutoNum type="arabicPeriod"/>
              <a:defRPr/>
            </a:pPr>
            <a:r>
              <a:rPr kumimoji="1" lang="en-US" altLang="zh-CN" sz="1800" b="0" dirty="0">
                <a:latin typeface="Times New Roman" panose="02020603050405020304" pitchFamily="18" charset="0"/>
                <a:cs typeface="Times New Roman" panose="02020603050405020304" pitchFamily="18" charset="0"/>
              </a:rPr>
              <a:t>|</a:t>
            </a:r>
            <a:r>
              <a:rPr kumimoji="1" lang="zh-CN" altLang="en-US" sz="1800" b="0" dirty="0">
                <a:latin typeface="Times New Roman" panose="02020603050405020304" pitchFamily="18" charset="0"/>
                <a:cs typeface="Times New Roman" panose="02020603050405020304" pitchFamily="18" charset="0"/>
              </a:rPr>
              <a:t>   </a:t>
            </a:r>
            <a:r>
              <a:rPr kumimoji="1" lang="en-US" altLang="zh-CN" sz="1800" b="0" dirty="0">
                <a:latin typeface="Times New Roman" panose="02020603050405020304" pitchFamily="18" charset="0"/>
                <a:cs typeface="Times New Roman" panose="02020603050405020304" pitchFamily="18" charset="0"/>
              </a:rPr>
              <a:t>|</a:t>
            </a:r>
            <a:r>
              <a:rPr kumimoji="1" lang="zh-CN" altLang="en-US" sz="1800" b="0" dirty="0">
                <a:latin typeface="Times New Roman" panose="02020603050405020304" pitchFamily="18" charset="0"/>
                <a:cs typeface="Times New Roman" panose="02020603050405020304" pitchFamily="18" charset="0"/>
              </a:rPr>
              <a:t>      </a:t>
            </a:r>
            <a:r>
              <a:rPr kumimoji="1" lang="en-US" altLang="zh-CN" sz="1800" dirty="0">
                <a:latin typeface="Times New Roman" panose="02020603050405020304" pitchFamily="18" charset="0"/>
                <a:cs typeface="Times New Roman" panose="02020603050405020304" pitchFamily="18" charset="0"/>
              </a:rPr>
              <a:t>end</a:t>
            </a:r>
          </a:p>
          <a:p>
            <a:pPr marL="457200" indent="-457200" eaLnBrk="1" hangingPunct="1">
              <a:spcBef>
                <a:spcPct val="0"/>
              </a:spcBef>
              <a:buClrTx/>
              <a:buSzTx/>
              <a:buFontTx/>
              <a:buAutoNum type="arabicPeriod"/>
              <a:defRPr/>
            </a:pPr>
            <a:r>
              <a:rPr kumimoji="1" lang="en-US" altLang="zh-CN" sz="1800" b="0" dirty="0">
                <a:latin typeface="Times New Roman" panose="02020603050405020304" pitchFamily="18" charset="0"/>
                <a:cs typeface="Times New Roman" panose="02020603050405020304" pitchFamily="18" charset="0"/>
              </a:rPr>
              <a:t>|</a:t>
            </a:r>
            <a:r>
              <a:rPr kumimoji="1" lang="zh-CN" altLang="en-US" sz="1800" b="0" dirty="0">
                <a:latin typeface="Times New Roman" panose="02020603050405020304" pitchFamily="18" charset="0"/>
                <a:cs typeface="Times New Roman" panose="02020603050405020304" pitchFamily="18" charset="0"/>
              </a:rPr>
              <a:t>   </a:t>
            </a:r>
            <a:r>
              <a:rPr kumimoji="1" lang="en-US" altLang="zh-CN" sz="1800" dirty="0">
                <a:latin typeface="Times New Roman" panose="02020603050405020304" pitchFamily="18" charset="0"/>
                <a:cs typeface="Times New Roman" panose="02020603050405020304" pitchFamily="18" charset="0"/>
              </a:rPr>
              <a:t>end</a:t>
            </a:r>
          </a:p>
          <a:p>
            <a:pPr marL="457200" indent="-457200" eaLnBrk="1" hangingPunct="1">
              <a:spcBef>
                <a:spcPct val="0"/>
              </a:spcBef>
              <a:buClrTx/>
              <a:buSzTx/>
              <a:buFontTx/>
              <a:buAutoNum type="arabicPeriod"/>
              <a:defRPr/>
            </a:pPr>
            <a:r>
              <a:rPr kumimoji="1" lang="en-US" altLang="zh-CN" sz="1800" dirty="0">
                <a:latin typeface="Times New Roman" panose="02020603050405020304" pitchFamily="18" charset="0"/>
                <a:cs typeface="Times New Roman" panose="02020603050405020304" pitchFamily="18" charset="0"/>
              </a:rPr>
              <a:t>else</a:t>
            </a:r>
            <a:r>
              <a:rPr kumimoji="1" lang="zh-CN" altLang="en-US" sz="1800" dirty="0">
                <a:latin typeface="Times New Roman" panose="02020603050405020304" pitchFamily="18" charset="0"/>
                <a:cs typeface="Times New Roman" panose="02020603050405020304" pitchFamily="18" charset="0"/>
              </a:rPr>
              <a:t> </a:t>
            </a:r>
            <a:r>
              <a:rPr kumimoji="1" lang="en-US" altLang="zh-CN" sz="1800" dirty="0">
                <a:latin typeface="Times New Roman" panose="02020603050405020304" pitchFamily="18" charset="0"/>
                <a:cs typeface="Times New Roman" panose="02020603050405020304" pitchFamily="18" charset="0"/>
              </a:rPr>
              <a:t>if</a:t>
            </a:r>
            <a:r>
              <a:rPr kumimoji="1" lang="zh-CN" altLang="en-US" sz="1800" dirty="0">
                <a:latin typeface="Times New Roman" panose="02020603050405020304" pitchFamily="18" charset="0"/>
                <a:cs typeface="Times New Roman" panose="02020603050405020304" pitchFamily="18" charset="0"/>
              </a:rPr>
              <a:t> </a:t>
            </a:r>
            <a:r>
              <a:rPr kumimoji="1" lang="en-US" altLang="zh-CN" sz="1800" b="0" dirty="0">
                <a:latin typeface="Times New Roman" panose="02020603050405020304" pitchFamily="18" charset="0"/>
                <a:cs typeface="Times New Roman" panose="02020603050405020304" pitchFamily="18" charset="0"/>
              </a:rPr>
              <a:t>A[c]</a:t>
            </a:r>
            <a:r>
              <a:rPr kumimoji="1" lang="zh-CN" altLang="en-US" sz="1800" b="0" dirty="0">
                <a:latin typeface="Times New Roman" panose="02020603050405020304" pitchFamily="18" charset="0"/>
                <a:cs typeface="Times New Roman" panose="02020603050405020304" pitchFamily="18" charset="0"/>
              </a:rPr>
              <a:t> </a:t>
            </a:r>
            <a:r>
              <a:rPr kumimoji="1" lang="en-US" altLang="zh-CN" sz="1800" b="0" dirty="0">
                <a:latin typeface="Times New Roman" panose="02020603050405020304" pitchFamily="18" charset="0"/>
                <a:cs typeface="Times New Roman" panose="02020603050405020304" pitchFamily="18" charset="0"/>
              </a:rPr>
              <a:t>&lt;</a:t>
            </a:r>
            <a:r>
              <a:rPr kumimoji="1" lang="zh-CN" altLang="en-US" sz="1800" b="0" dirty="0">
                <a:latin typeface="Times New Roman" panose="02020603050405020304" pitchFamily="18" charset="0"/>
                <a:cs typeface="Times New Roman" panose="02020603050405020304" pitchFamily="18" charset="0"/>
              </a:rPr>
              <a:t> </a:t>
            </a:r>
            <a:r>
              <a:rPr kumimoji="1" lang="en-US" altLang="zh-CN" sz="1800" b="0" dirty="0">
                <a:latin typeface="Times New Roman" panose="02020603050405020304" pitchFamily="18" charset="0"/>
                <a:cs typeface="Times New Roman" panose="02020603050405020304" pitchFamily="18" charset="0"/>
              </a:rPr>
              <a:t>A[b]</a:t>
            </a:r>
            <a:r>
              <a:rPr kumimoji="1" lang="zh-CN" altLang="en-US" sz="1800" b="0" dirty="0">
                <a:latin typeface="Times New Roman" panose="02020603050405020304" pitchFamily="18" charset="0"/>
                <a:cs typeface="Times New Roman" panose="02020603050405020304" pitchFamily="18" charset="0"/>
              </a:rPr>
              <a:t>  </a:t>
            </a:r>
            <a:r>
              <a:rPr kumimoji="1" lang="en-US" altLang="zh-CN" sz="1800" dirty="0">
                <a:latin typeface="Times New Roman" panose="02020603050405020304" pitchFamily="18" charset="0"/>
                <a:cs typeface="Times New Roman" panose="02020603050405020304" pitchFamily="18" charset="0"/>
              </a:rPr>
              <a:t>then</a:t>
            </a:r>
            <a:r>
              <a:rPr kumimoji="1" lang="zh-CN" altLang="en-US" sz="1800" dirty="0">
                <a:latin typeface="Times New Roman" panose="02020603050405020304" pitchFamily="18" charset="0"/>
                <a:cs typeface="Times New Roman" panose="02020603050405020304" pitchFamily="18" charset="0"/>
              </a:rPr>
              <a:t> </a:t>
            </a:r>
            <a:endParaRPr kumimoji="1" lang="en-US" altLang="zh-CN" sz="1800" dirty="0">
              <a:latin typeface="Times New Roman" panose="02020603050405020304" pitchFamily="18" charset="0"/>
              <a:cs typeface="Times New Roman" panose="02020603050405020304" pitchFamily="18" charset="0"/>
            </a:endParaRPr>
          </a:p>
          <a:p>
            <a:pPr marL="457200" indent="-457200" eaLnBrk="1" hangingPunct="1">
              <a:spcBef>
                <a:spcPct val="0"/>
              </a:spcBef>
              <a:buClrTx/>
              <a:buSzTx/>
              <a:buFontTx/>
              <a:buAutoNum type="arabicPeriod"/>
              <a:defRPr/>
            </a:pPr>
            <a:r>
              <a:rPr kumimoji="1" lang="en-US" altLang="zh-CN" sz="1800" dirty="0">
                <a:latin typeface="Times New Roman" panose="02020603050405020304" pitchFamily="18" charset="0"/>
                <a:cs typeface="Times New Roman" panose="02020603050405020304" pitchFamily="18" charset="0"/>
              </a:rPr>
              <a:t>|</a:t>
            </a:r>
            <a:r>
              <a:rPr kumimoji="1" lang="zh-CN" altLang="en-US" sz="1800" dirty="0">
                <a:latin typeface="Times New Roman" panose="02020603050405020304" pitchFamily="18" charset="0"/>
                <a:cs typeface="Times New Roman" panose="02020603050405020304" pitchFamily="18" charset="0"/>
              </a:rPr>
              <a:t>       </a:t>
            </a:r>
            <a:r>
              <a:rPr kumimoji="1" lang="en-US" altLang="zh-CN" sz="1800" dirty="0">
                <a:latin typeface="Times New Roman" panose="02020603050405020304" pitchFamily="18" charset="0"/>
                <a:cs typeface="Times New Roman" panose="02020603050405020304" pitchFamily="18" charset="0"/>
              </a:rPr>
              <a:t>|</a:t>
            </a:r>
            <a:r>
              <a:rPr kumimoji="1" lang="zh-CN" altLang="en-US" sz="1800" dirty="0">
                <a:latin typeface="Times New Roman" panose="02020603050405020304" pitchFamily="18" charset="0"/>
                <a:cs typeface="Times New Roman" panose="02020603050405020304" pitchFamily="18" charset="0"/>
              </a:rPr>
              <a:t>   </a:t>
            </a:r>
            <a:r>
              <a:rPr kumimoji="1" lang="en-US" altLang="zh-CN" sz="1800" dirty="0">
                <a:latin typeface="Times New Roman" panose="02020603050405020304" pitchFamily="18" charset="0"/>
                <a:cs typeface="Times New Roman" panose="02020603050405020304" pitchFamily="18" charset="0"/>
              </a:rPr>
              <a:t>return</a:t>
            </a:r>
            <a:r>
              <a:rPr kumimoji="1" lang="zh-CN" altLang="en-US" sz="1800" dirty="0">
                <a:latin typeface="Times New Roman" panose="02020603050405020304" pitchFamily="18" charset="0"/>
                <a:cs typeface="Times New Roman" panose="02020603050405020304" pitchFamily="18" charset="0"/>
              </a:rPr>
              <a:t> </a:t>
            </a:r>
            <a:r>
              <a:rPr kumimoji="1" lang="en-US" altLang="zh-CN" sz="1800" b="0" dirty="0">
                <a:latin typeface="Times New Roman" panose="02020603050405020304" pitchFamily="18" charset="0"/>
                <a:cs typeface="Times New Roman" panose="02020603050405020304" pitchFamily="18" charset="0"/>
              </a:rPr>
              <a:t>b</a:t>
            </a:r>
          </a:p>
          <a:p>
            <a:pPr marL="457200" indent="-457200" eaLnBrk="1" hangingPunct="1">
              <a:spcBef>
                <a:spcPct val="0"/>
              </a:spcBef>
              <a:buClrTx/>
              <a:buSzTx/>
              <a:buFontTx/>
              <a:buAutoNum type="arabicPeriod"/>
              <a:defRPr/>
            </a:pPr>
            <a:r>
              <a:rPr kumimoji="1" lang="en-US" altLang="zh-CN" sz="1800" dirty="0">
                <a:latin typeface="Times New Roman" panose="02020603050405020304" pitchFamily="18" charset="0"/>
                <a:cs typeface="Times New Roman" panose="02020603050405020304" pitchFamily="18" charset="0"/>
              </a:rPr>
              <a:t>|</a:t>
            </a:r>
            <a:r>
              <a:rPr kumimoji="1" lang="zh-CN" altLang="en-US" sz="1800" dirty="0">
                <a:latin typeface="Times New Roman" panose="02020603050405020304" pitchFamily="18" charset="0"/>
                <a:cs typeface="Times New Roman" panose="02020603050405020304" pitchFamily="18" charset="0"/>
              </a:rPr>
              <a:t>       </a:t>
            </a:r>
            <a:r>
              <a:rPr kumimoji="1" lang="en-US" altLang="zh-CN" sz="1800" dirty="0">
                <a:latin typeface="Times New Roman" panose="02020603050405020304" pitchFamily="18" charset="0"/>
                <a:cs typeface="Times New Roman" panose="02020603050405020304" pitchFamily="18" charset="0"/>
              </a:rPr>
              <a:t>else</a:t>
            </a:r>
            <a:r>
              <a:rPr kumimoji="1" lang="zh-CN" altLang="en-US" sz="1800" dirty="0">
                <a:latin typeface="Times New Roman" panose="02020603050405020304" pitchFamily="18" charset="0"/>
                <a:cs typeface="Times New Roman" panose="02020603050405020304" pitchFamily="18" charset="0"/>
              </a:rPr>
              <a:t> </a:t>
            </a:r>
            <a:r>
              <a:rPr kumimoji="1" lang="en-US" altLang="zh-CN" sz="1800" dirty="0">
                <a:latin typeface="Times New Roman" panose="02020603050405020304" pitchFamily="18" charset="0"/>
                <a:cs typeface="Times New Roman" panose="02020603050405020304" pitchFamily="18" charset="0"/>
              </a:rPr>
              <a:t>if</a:t>
            </a:r>
            <a:r>
              <a:rPr kumimoji="1" lang="zh-CN" altLang="en-US" sz="1800" dirty="0">
                <a:latin typeface="Times New Roman" panose="02020603050405020304" pitchFamily="18" charset="0"/>
                <a:cs typeface="Times New Roman" panose="02020603050405020304" pitchFamily="18" charset="0"/>
              </a:rPr>
              <a:t> </a:t>
            </a:r>
            <a:r>
              <a:rPr kumimoji="1" lang="en-US" altLang="zh-CN" sz="1800" b="0" dirty="0">
                <a:latin typeface="Times New Roman" panose="02020603050405020304" pitchFamily="18" charset="0"/>
                <a:cs typeface="Times New Roman" panose="02020603050405020304" pitchFamily="18" charset="0"/>
              </a:rPr>
              <a:t>A[a]</a:t>
            </a:r>
            <a:r>
              <a:rPr kumimoji="1" lang="zh-CN" altLang="en-US" sz="1800" b="0" dirty="0">
                <a:latin typeface="Times New Roman" panose="02020603050405020304" pitchFamily="18" charset="0"/>
                <a:cs typeface="Times New Roman" panose="02020603050405020304" pitchFamily="18" charset="0"/>
              </a:rPr>
              <a:t> </a:t>
            </a:r>
            <a:r>
              <a:rPr kumimoji="1" lang="en-US" altLang="zh-CN" sz="1800" b="0" dirty="0">
                <a:latin typeface="Times New Roman" panose="02020603050405020304" pitchFamily="18" charset="0"/>
                <a:cs typeface="Times New Roman" panose="02020603050405020304" pitchFamily="18" charset="0"/>
              </a:rPr>
              <a:t>&lt;</a:t>
            </a:r>
            <a:r>
              <a:rPr kumimoji="1" lang="zh-CN" altLang="en-US" sz="1800" b="0" dirty="0">
                <a:latin typeface="Times New Roman" panose="02020603050405020304" pitchFamily="18" charset="0"/>
                <a:cs typeface="Times New Roman" panose="02020603050405020304" pitchFamily="18" charset="0"/>
              </a:rPr>
              <a:t> </a:t>
            </a:r>
            <a:r>
              <a:rPr kumimoji="1" lang="en-US" altLang="zh-CN" sz="1800" b="0" dirty="0">
                <a:latin typeface="Times New Roman" panose="02020603050405020304" pitchFamily="18" charset="0"/>
                <a:cs typeface="Times New Roman" panose="02020603050405020304" pitchFamily="18" charset="0"/>
              </a:rPr>
              <a:t>A[c]</a:t>
            </a:r>
            <a:r>
              <a:rPr kumimoji="1" lang="zh-CN" altLang="en-US" sz="1800" b="0" dirty="0">
                <a:latin typeface="Times New Roman" panose="02020603050405020304" pitchFamily="18" charset="0"/>
                <a:cs typeface="Times New Roman" panose="02020603050405020304" pitchFamily="18" charset="0"/>
              </a:rPr>
              <a:t> </a:t>
            </a:r>
            <a:r>
              <a:rPr kumimoji="1" lang="en-US" altLang="zh-CN" sz="1800" dirty="0">
                <a:latin typeface="Times New Roman" panose="02020603050405020304" pitchFamily="18" charset="0"/>
                <a:cs typeface="Times New Roman" panose="02020603050405020304" pitchFamily="18" charset="0"/>
              </a:rPr>
              <a:t>then</a:t>
            </a:r>
            <a:r>
              <a:rPr kumimoji="1" lang="zh-CN" altLang="en-US" sz="1800" dirty="0">
                <a:latin typeface="Times New Roman" panose="02020603050405020304" pitchFamily="18" charset="0"/>
                <a:cs typeface="Times New Roman" panose="02020603050405020304" pitchFamily="18" charset="0"/>
              </a:rPr>
              <a:t> </a:t>
            </a:r>
            <a:endParaRPr kumimoji="1" lang="en-US" altLang="zh-CN" sz="1800" dirty="0">
              <a:latin typeface="Times New Roman" panose="02020603050405020304" pitchFamily="18" charset="0"/>
              <a:cs typeface="Times New Roman" panose="02020603050405020304" pitchFamily="18" charset="0"/>
            </a:endParaRPr>
          </a:p>
          <a:p>
            <a:pPr marL="457200" indent="-457200" eaLnBrk="1" hangingPunct="1">
              <a:spcBef>
                <a:spcPct val="0"/>
              </a:spcBef>
              <a:buClrTx/>
              <a:buSzTx/>
              <a:buFontTx/>
              <a:buAutoNum type="arabicPeriod"/>
              <a:defRPr/>
            </a:pPr>
            <a:r>
              <a:rPr kumimoji="1" lang="en-US" altLang="zh-CN" sz="1800" dirty="0">
                <a:latin typeface="Times New Roman" panose="02020603050405020304" pitchFamily="18" charset="0"/>
                <a:cs typeface="Times New Roman" panose="02020603050405020304" pitchFamily="18" charset="0"/>
              </a:rPr>
              <a:t>|</a:t>
            </a:r>
            <a:r>
              <a:rPr kumimoji="1" lang="zh-CN" altLang="en-US" sz="1800" dirty="0">
                <a:latin typeface="Times New Roman" panose="02020603050405020304" pitchFamily="18" charset="0"/>
                <a:cs typeface="Times New Roman" panose="02020603050405020304" pitchFamily="18" charset="0"/>
              </a:rPr>
              <a:t>       </a:t>
            </a:r>
            <a:r>
              <a:rPr kumimoji="1" lang="en-US" altLang="zh-CN" sz="1800" dirty="0">
                <a:latin typeface="Times New Roman" panose="02020603050405020304" pitchFamily="18" charset="0"/>
                <a:cs typeface="Times New Roman" panose="02020603050405020304" pitchFamily="18" charset="0"/>
              </a:rPr>
              <a:t>|</a:t>
            </a:r>
            <a:r>
              <a:rPr kumimoji="1" lang="zh-CN" altLang="en-US" sz="1800" dirty="0">
                <a:latin typeface="Times New Roman" panose="02020603050405020304" pitchFamily="18" charset="0"/>
                <a:cs typeface="Times New Roman" panose="02020603050405020304" pitchFamily="18" charset="0"/>
              </a:rPr>
              <a:t>      </a:t>
            </a:r>
            <a:r>
              <a:rPr kumimoji="1" lang="en-US" altLang="zh-CN" sz="1800" dirty="0">
                <a:latin typeface="Times New Roman" panose="02020603050405020304" pitchFamily="18" charset="0"/>
                <a:cs typeface="Times New Roman" panose="02020603050405020304" pitchFamily="18" charset="0"/>
              </a:rPr>
              <a:t>|</a:t>
            </a:r>
            <a:r>
              <a:rPr kumimoji="1" lang="zh-CN" altLang="en-US" sz="1800" dirty="0">
                <a:latin typeface="Times New Roman" panose="02020603050405020304" pitchFamily="18" charset="0"/>
                <a:cs typeface="Times New Roman" panose="02020603050405020304" pitchFamily="18" charset="0"/>
              </a:rPr>
              <a:t>    </a:t>
            </a:r>
            <a:r>
              <a:rPr kumimoji="1" lang="en-US" altLang="zh-CN" sz="1800" dirty="0">
                <a:latin typeface="Times New Roman" panose="02020603050405020304" pitchFamily="18" charset="0"/>
                <a:cs typeface="Times New Roman" panose="02020603050405020304" pitchFamily="18" charset="0"/>
              </a:rPr>
              <a:t>return</a:t>
            </a:r>
            <a:r>
              <a:rPr kumimoji="1" lang="zh-CN" altLang="en-US" sz="1800" dirty="0">
                <a:latin typeface="Times New Roman" panose="02020603050405020304" pitchFamily="18" charset="0"/>
                <a:cs typeface="Times New Roman" panose="02020603050405020304" pitchFamily="18" charset="0"/>
              </a:rPr>
              <a:t> </a:t>
            </a:r>
            <a:r>
              <a:rPr kumimoji="1" lang="en-US" altLang="zh-CN" sz="1800" b="0" dirty="0">
                <a:latin typeface="Times New Roman" panose="02020603050405020304" pitchFamily="18" charset="0"/>
                <a:cs typeface="Times New Roman" panose="02020603050405020304" pitchFamily="18" charset="0"/>
              </a:rPr>
              <a:t>c</a:t>
            </a:r>
          </a:p>
          <a:p>
            <a:pPr marL="457200" indent="-457200" eaLnBrk="1" hangingPunct="1">
              <a:spcBef>
                <a:spcPct val="0"/>
              </a:spcBef>
              <a:buClrTx/>
              <a:buSzTx/>
              <a:buFontTx/>
              <a:buAutoNum type="arabicPeriod"/>
              <a:defRPr/>
            </a:pPr>
            <a:r>
              <a:rPr kumimoji="1" lang="en-US" altLang="zh-CN" sz="1800" dirty="0">
                <a:latin typeface="Times New Roman" panose="02020603050405020304" pitchFamily="18" charset="0"/>
                <a:cs typeface="Times New Roman" panose="02020603050405020304" pitchFamily="18" charset="0"/>
              </a:rPr>
              <a:t>|</a:t>
            </a:r>
            <a:r>
              <a:rPr kumimoji="1" lang="zh-CN" altLang="en-US" sz="1800" dirty="0">
                <a:latin typeface="Times New Roman" panose="02020603050405020304" pitchFamily="18" charset="0"/>
                <a:cs typeface="Times New Roman" panose="02020603050405020304" pitchFamily="18" charset="0"/>
              </a:rPr>
              <a:t>       </a:t>
            </a:r>
            <a:r>
              <a:rPr kumimoji="1" lang="en-US" altLang="zh-CN" sz="1800" dirty="0">
                <a:latin typeface="Times New Roman" panose="02020603050405020304" pitchFamily="18" charset="0"/>
                <a:cs typeface="Times New Roman" panose="02020603050405020304" pitchFamily="18" charset="0"/>
              </a:rPr>
              <a:t>|</a:t>
            </a:r>
            <a:r>
              <a:rPr kumimoji="1" lang="zh-CN" altLang="en-US" sz="1800" dirty="0">
                <a:latin typeface="Times New Roman" panose="02020603050405020304" pitchFamily="18" charset="0"/>
                <a:cs typeface="Times New Roman" panose="02020603050405020304" pitchFamily="18" charset="0"/>
              </a:rPr>
              <a:t>      </a:t>
            </a:r>
            <a:r>
              <a:rPr kumimoji="1" lang="en-US" altLang="zh-CN" sz="1800" dirty="0">
                <a:latin typeface="Times New Roman" panose="02020603050405020304" pitchFamily="18" charset="0"/>
                <a:cs typeface="Times New Roman" panose="02020603050405020304" pitchFamily="18" charset="0"/>
              </a:rPr>
              <a:t>else</a:t>
            </a:r>
            <a:r>
              <a:rPr kumimoji="1" lang="zh-CN" altLang="en-US" sz="1800" dirty="0">
                <a:latin typeface="Times New Roman" panose="02020603050405020304" pitchFamily="18" charset="0"/>
                <a:cs typeface="Times New Roman" panose="02020603050405020304" pitchFamily="18" charset="0"/>
              </a:rPr>
              <a:t> </a:t>
            </a:r>
            <a:endParaRPr kumimoji="1" lang="en-US" altLang="zh-CN" sz="1800" dirty="0">
              <a:latin typeface="Times New Roman" panose="02020603050405020304" pitchFamily="18" charset="0"/>
              <a:cs typeface="Times New Roman" panose="02020603050405020304" pitchFamily="18" charset="0"/>
            </a:endParaRPr>
          </a:p>
          <a:p>
            <a:pPr marL="457200" indent="-457200" eaLnBrk="1" hangingPunct="1">
              <a:spcBef>
                <a:spcPct val="0"/>
              </a:spcBef>
              <a:buClrTx/>
              <a:buSzTx/>
              <a:buFontTx/>
              <a:buAutoNum type="arabicPeriod"/>
              <a:defRPr/>
            </a:pPr>
            <a:r>
              <a:rPr kumimoji="1" lang="en-US" altLang="zh-CN" sz="1800" dirty="0">
                <a:latin typeface="Times New Roman" panose="02020603050405020304" pitchFamily="18" charset="0"/>
                <a:cs typeface="Times New Roman" panose="02020603050405020304" pitchFamily="18" charset="0"/>
              </a:rPr>
              <a:t>|</a:t>
            </a:r>
            <a:r>
              <a:rPr kumimoji="1" lang="zh-CN" altLang="en-US" sz="1800" dirty="0">
                <a:latin typeface="Times New Roman" panose="02020603050405020304" pitchFamily="18" charset="0"/>
                <a:cs typeface="Times New Roman" panose="02020603050405020304" pitchFamily="18" charset="0"/>
              </a:rPr>
              <a:t>       </a:t>
            </a:r>
            <a:r>
              <a:rPr kumimoji="1" lang="en-US" altLang="zh-CN" sz="1800" dirty="0">
                <a:latin typeface="Times New Roman" panose="02020603050405020304" pitchFamily="18" charset="0"/>
                <a:cs typeface="Times New Roman" panose="02020603050405020304" pitchFamily="18" charset="0"/>
              </a:rPr>
              <a:t>|</a:t>
            </a:r>
            <a:r>
              <a:rPr kumimoji="1" lang="zh-CN" altLang="en-US" sz="1800" dirty="0">
                <a:latin typeface="Times New Roman" panose="02020603050405020304" pitchFamily="18" charset="0"/>
                <a:cs typeface="Times New Roman" panose="02020603050405020304" pitchFamily="18" charset="0"/>
              </a:rPr>
              <a:t>      </a:t>
            </a:r>
            <a:r>
              <a:rPr kumimoji="1" lang="en-US" altLang="zh-CN" sz="1800" dirty="0">
                <a:latin typeface="Times New Roman" panose="02020603050405020304" pitchFamily="18" charset="0"/>
                <a:cs typeface="Times New Roman" panose="02020603050405020304" pitchFamily="18" charset="0"/>
              </a:rPr>
              <a:t>|</a:t>
            </a:r>
            <a:r>
              <a:rPr kumimoji="1" lang="zh-CN" altLang="en-US" sz="1800" dirty="0">
                <a:latin typeface="Times New Roman" panose="02020603050405020304" pitchFamily="18" charset="0"/>
                <a:cs typeface="Times New Roman" panose="02020603050405020304" pitchFamily="18" charset="0"/>
              </a:rPr>
              <a:t>    </a:t>
            </a:r>
            <a:r>
              <a:rPr kumimoji="1" lang="en-US" altLang="zh-CN" sz="1800" dirty="0">
                <a:latin typeface="Times New Roman" panose="02020603050405020304" pitchFamily="18" charset="0"/>
                <a:cs typeface="Times New Roman" panose="02020603050405020304" pitchFamily="18" charset="0"/>
              </a:rPr>
              <a:t>return</a:t>
            </a:r>
            <a:r>
              <a:rPr kumimoji="1" lang="zh-CN" altLang="en-US" sz="1800" dirty="0">
                <a:latin typeface="Times New Roman" panose="02020603050405020304" pitchFamily="18" charset="0"/>
                <a:cs typeface="Times New Roman" panose="02020603050405020304" pitchFamily="18" charset="0"/>
              </a:rPr>
              <a:t> </a:t>
            </a:r>
            <a:r>
              <a:rPr kumimoji="1" lang="en-US" altLang="zh-CN" sz="1800" b="0" dirty="0">
                <a:latin typeface="Times New Roman" panose="02020603050405020304" pitchFamily="18" charset="0"/>
                <a:cs typeface="Times New Roman" panose="02020603050405020304" pitchFamily="18" charset="0"/>
              </a:rPr>
              <a:t>a</a:t>
            </a:r>
          </a:p>
          <a:p>
            <a:pPr marL="457200" indent="-457200" eaLnBrk="1" hangingPunct="1">
              <a:spcBef>
                <a:spcPct val="0"/>
              </a:spcBef>
              <a:buClrTx/>
              <a:buSzTx/>
              <a:buFontTx/>
              <a:buAutoNum type="arabicPeriod"/>
              <a:defRPr/>
            </a:pPr>
            <a:r>
              <a:rPr kumimoji="1" lang="en-US" altLang="zh-CN" sz="1800" b="0" dirty="0">
                <a:latin typeface="Times New Roman" panose="02020603050405020304" pitchFamily="18" charset="0"/>
                <a:cs typeface="Times New Roman" panose="02020603050405020304" pitchFamily="18" charset="0"/>
              </a:rPr>
              <a:t>|</a:t>
            </a:r>
            <a:r>
              <a:rPr kumimoji="1" lang="zh-CN" altLang="en-US" sz="1800" b="0" dirty="0">
                <a:latin typeface="Times New Roman" panose="02020603050405020304" pitchFamily="18" charset="0"/>
                <a:cs typeface="Times New Roman" panose="02020603050405020304" pitchFamily="18" charset="0"/>
              </a:rPr>
              <a:t>       </a:t>
            </a:r>
            <a:r>
              <a:rPr kumimoji="1" lang="en-US" altLang="zh-CN" sz="1800" b="0" dirty="0">
                <a:latin typeface="Times New Roman" panose="02020603050405020304" pitchFamily="18" charset="0"/>
                <a:cs typeface="Times New Roman" panose="02020603050405020304" pitchFamily="18" charset="0"/>
              </a:rPr>
              <a:t>|</a:t>
            </a:r>
            <a:r>
              <a:rPr kumimoji="1" lang="zh-CN" altLang="en-US" sz="1800" b="0" dirty="0">
                <a:latin typeface="Times New Roman" panose="02020603050405020304" pitchFamily="18" charset="0"/>
                <a:cs typeface="Times New Roman" panose="02020603050405020304" pitchFamily="18" charset="0"/>
              </a:rPr>
              <a:t>      </a:t>
            </a:r>
            <a:r>
              <a:rPr kumimoji="1" lang="en-US" altLang="zh-CN" sz="1800" dirty="0">
                <a:latin typeface="Times New Roman" panose="02020603050405020304" pitchFamily="18" charset="0"/>
                <a:cs typeface="Times New Roman" panose="02020603050405020304" pitchFamily="18" charset="0"/>
              </a:rPr>
              <a:t>end</a:t>
            </a:r>
          </a:p>
          <a:p>
            <a:pPr marL="457200" indent="-457200" eaLnBrk="1" hangingPunct="1">
              <a:spcBef>
                <a:spcPct val="0"/>
              </a:spcBef>
              <a:buClrTx/>
              <a:buSzTx/>
              <a:buFontTx/>
              <a:buAutoNum type="arabicPeriod"/>
              <a:defRPr/>
            </a:pPr>
            <a:r>
              <a:rPr kumimoji="1" lang="en-US" altLang="zh-CN" sz="1800" dirty="0">
                <a:latin typeface="Times New Roman" panose="02020603050405020304" pitchFamily="18" charset="0"/>
                <a:cs typeface="Times New Roman" panose="02020603050405020304" pitchFamily="18" charset="0"/>
              </a:rPr>
              <a:t>|</a:t>
            </a:r>
            <a:r>
              <a:rPr kumimoji="1" lang="zh-CN" altLang="en-US" sz="1800" dirty="0">
                <a:latin typeface="Times New Roman" panose="02020603050405020304" pitchFamily="18" charset="0"/>
                <a:cs typeface="Times New Roman" panose="02020603050405020304" pitchFamily="18" charset="0"/>
              </a:rPr>
              <a:t>       </a:t>
            </a:r>
            <a:r>
              <a:rPr kumimoji="1" lang="en-US" altLang="zh-CN" sz="1800" dirty="0">
                <a:latin typeface="Times New Roman" panose="02020603050405020304" pitchFamily="18" charset="0"/>
                <a:cs typeface="Times New Roman" panose="02020603050405020304" pitchFamily="18" charset="0"/>
              </a:rPr>
              <a:t>end</a:t>
            </a:r>
          </a:p>
          <a:p>
            <a:pPr marL="457200" indent="-457200" eaLnBrk="1" hangingPunct="1">
              <a:spcBef>
                <a:spcPct val="0"/>
              </a:spcBef>
              <a:buClrTx/>
              <a:buSzTx/>
              <a:buFontTx/>
              <a:buAutoNum type="arabicPeriod"/>
              <a:defRPr/>
            </a:pPr>
            <a:r>
              <a:rPr kumimoji="1" lang="en-US" altLang="zh-CN" sz="1800" dirty="0">
                <a:latin typeface="Times New Roman" panose="02020603050405020304" pitchFamily="18" charset="0"/>
                <a:cs typeface="Times New Roman" panose="02020603050405020304" pitchFamily="18" charset="0"/>
              </a:rPr>
              <a:t>end</a:t>
            </a:r>
            <a:endParaRPr kumimoji="1" lang="en-US" altLang="zh-CN" sz="1800" b="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D6359632-118B-C243-7D2C-C036554BC363}"/>
                  </a:ext>
                </a:extLst>
              </p:cNvPr>
              <p:cNvSpPr txBox="1"/>
              <p:nvPr/>
            </p:nvSpPr>
            <p:spPr>
              <a:xfrm>
                <a:off x="5751509" y="1944075"/>
                <a:ext cx="5267589" cy="3108543"/>
              </a:xfrm>
              <a:prstGeom prst="rect">
                <a:avLst/>
              </a:prstGeom>
              <a:solidFill>
                <a:srgbClr val="51ADB7"/>
              </a:solidFill>
              <a:ln>
                <a:solidFill>
                  <a:srgbClr val="51ADB7"/>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r>
                  <a:rPr lang="zh-CN" altLang="en-US" sz="2800" dirty="0">
                    <a:solidFill>
                      <a:schemeClr val="bg1"/>
                    </a:solidFill>
                    <a:latin typeface="Microsoft YaHei" panose="020B0503020204020204" pitchFamily="34" charset="-122"/>
                    <a:ea typeface="Microsoft YaHei" panose="020B0503020204020204" pitchFamily="34" charset="-122"/>
                  </a:rPr>
                  <a:t>  设 </a:t>
                </a:r>
                <a14:m>
                  <m:oMath xmlns:m="http://schemas.openxmlformats.org/officeDocument/2006/math">
                    <m:sSub>
                      <m:sSubPr>
                        <m:ctrlPr>
                          <a:rPr lang="en-US" altLang="zh-CN" sz="2800" i="1">
                            <a:solidFill>
                              <a:schemeClr val="bg1"/>
                            </a:solidFill>
                            <a:latin typeface="Cambria Math" panose="02040503050406030204" pitchFamily="18" charset="0"/>
                          </a:rPr>
                        </m:ctrlPr>
                      </m:sSubPr>
                      <m:e>
                        <m:r>
                          <a:rPr lang="en-US" altLang="zh-CN" sz="2800" i="1">
                            <a:solidFill>
                              <a:schemeClr val="bg1"/>
                            </a:solidFill>
                            <a:latin typeface="Cambria Math" panose="02040503050406030204" pitchFamily="18" charset="0"/>
                          </a:rPr>
                          <m:t>𝑎</m:t>
                        </m:r>
                      </m:e>
                      <m:sub>
                        <m:r>
                          <a:rPr lang="en-US" altLang="zh-CN" sz="2800" i="1">
                            <a:solidFill>
                              <a:schemeClr val="bg1"/>
                            </a:solidFill>
                            <a:latin typeface="Cambria Math" panose="02040503050406030204" pitchFamily="18" charset="0"/>
                          </a:rPr>
                          <m:t>1</m:t>
                        </m:r>
                      </m:sub>
                    </m:sSub>
                    <m:r>
                      <a:rPr lang="en-US" altLang="zh-CN" sz="2800" i="1">
                        <a:solidFill>
                          <a:schemeClr val="bg1"/>
                        </a:solidFill>
                        <a:latin typeface="Cambria Math" panose="02040503050406030204" pitchFamily="18" charset="0"/>
                      </a:rPr>
                      <m:t>&lt;…</m:t>
                    </m:r>
                    <m:sSub>
                      <m:sSubPr>
                        <m:ctrlPr>
                          <a:rPr lang="en-US" altLang="zh-CN" sz="2800" i="1">
                            <a:solidFill>
                              <a:schemeClr val="bg1"/>
                            </a:solidFill>
                            <a:latin typeface="Cambria Math" panose="02040503050406030204" pitchFamily="18" charset="0"/>
                          </a:rPr>
                        </m:ctrlPr>
                      </m:sSubPr>
                      <m:e>
                        <m:r>
                          <a:rPr lang="en-US" altLang="zh-CN" sz="2800" i="1">
                            <a:solidFill>
                              <a:schemeClr val="bg1"/>
                            </a:solidFill>
                            <a:latin typeface="Cambria Math" panose="02040503050406030204" pitchFamily="18" charset="0"/>
                          </a:rPr>
                          <m:t>&lt;</m:t>
                        </m:r>
                        <m:r>
                          <a:rPr lang="en-US" altLang="zh-CN" sz="2800" i="1">
                            <a:solidFill>
                              <a:schemeClr val="bg1"/>
                            </a:solidFill>
                            <a:latin typeface="Cambria Math" panose="02040503050406030204" pitchFamily="18" charset="0"/>
                          </a:rPr>
                          <m:t>𝑎</m:t>
                        </m:r>
                      </m:e>
                      <m:sub>
                        <m:r>
                          <a:rPr lang="en-US" altLang="zh-CN" sz="2800" i="1">
                            <a:solidFill>
                              <a:schemeClr val="bg1"/>
                            </a:solidFill>
                            <a:latin typeface="Cambria Math" panose="02040503050406030204" pitchFamily="18" charset="0"/>
                          </a:rPr>
                          <m:t>𝑘</m:t>
                        </m:r>
                      </m:sub>
                    </m:sSub>
                    <m:r>
                      <a:rPr lang="en-US" altLang="zh-CN" sz="2800" i="1">
                        <a:solidFill>
                          <a:schemeClr val="bg1"/>
                        </a:solidFill>
                        <a:latin typeface="Cambria Math" panose="02040503050406030204" pitchFamily="18" charset="0"/>
                      </a:rPr>
                      <m:t>&lt;…&lt;</m:t>
                    </m:r>
                    <m:sSub>
                      <m:sSubPr>
                        <m:ctrlPr>
                          <a:rPr lang="en-US" altLang="zh-CN" sz="2800" i="1">
                            <a:solidFill>
                              <a:schemeClr val="bg1"/>
                            </a:solidFill>
                            <a:latin typeface="Cambria Math" panose="02040503050406030204" pitchFamily="18" charset="0"/>
                          </a:rPr>
                        </m:ctrlPr>
                      </m:sSubPr>
                      <m:e>
                        <m:r>
                          <a:rPr lang="en-US" altLang="zh-CN" sz="2800" i="1">
                            <a:solidFill>
                              <a:schemeClr val="bg1"/>
                            </a:solidFill>
                            <a:latin typeface="Cambria Math" panose="02040503050406030204" pitchFamily="18" charset="0"/>
                          </a:rPr>
                          <m:t>𝑎</m:t>
                        </m:r>
                      </m:e>
                      <m:sub>
                        <m:r>
                          <a:rPr lang="en-US" altLang="zh-CN" sz="2800" i="1">
                            <a:solidFill>
                              <a:schemeClr val="bg1"/>
                            </a:solidFill>
                            <a:latin typeface="Cambria Math" panose="02040503050406030204" pitchFamily="18" charset="0"/>
                          </a:rPr>
                          <m:t>𝑛</m:t>
                        </m:r>
                      </m:sub>
                    </m:sSub>
                  </m:oMath>
                </a14:m>
                <a:endParaRPr lang="en-US" altLang="zh-CN" sz="2800" dirty="0">
                  <a:solidFill>
                    <a:schemeClr val="bg1"/>
                  </a:solidFill>
                  <a:latin typeface="Microsoft YaHei" panose="020B0503020204020204" pitchFamily="34" charset="-122"/>
                  <a:ea typeface="Microsoft YaHei" panose="020B0503020204020204" pitchFamily="34" charset="-122"/>
                </a:endParaRPr>
              </a:p>
              <a:p>
                <a:pPr marL="457200" indent="-457200">
                  <a:buFont typeface="Arial" panose="020B0604020202020204" pitchFamily="34" charset="0"/>
                  <a:buChar char="•"/>
                </a:pPr>
                <a:r>
                  <a:rPr lang="zh-CN" altLang="en-US" sz="2800" dirty="0">
                    <a:latin typeface="Microsoft YaHei" panose="020B0503020204020204" pitchFamily="34" charset="-122"/>
                    <a:ea typeface="Microsoft YaHei" panose="020B0503020204020204" pitchFamily="34" charset="-122"/>
                  </a:rPr>
                  <a:t>随机挑选元素，每个数值被选的概率相同</a:t>
                </a:r>
                <a:endParaRPr lang="en-US" altLang="zh-CN" sz="2800" dirty="0">
                  <a:latin typeface="Microsoft YaHei" panose="020B0503020204020204" pitchFamily="34" charset="-122"/>
                  <a:ea typeface="Microsoft YaHei" panose="020B0503020204020204" pitchFamily="34" charset="-122"/>
                </a:endParaRPr>
              </a:p>
              <a:p>
                <a:pPr marL="457200" indent="-457200">
                  <a:buFont typeface="Arial" panose="020B0604020202020204" pitchFamily="34" charset="0"/>
                  <a:buChar char="•"/>
                </a:pPr>
                <a:r>
                  <a:rPr lang="zh-CN" altLang="en-US" sz="2800" dirty="0">
                    <a:latin typeface="Microsoft YaHei" panose="020B0503020204020204" pitchFamily="34" charset="-122"/>
                    <a:ea typeface="Microsoft YaHei" panose="020B0503020204020204" pitchFamily="34" charset="-122"/>
                  </a:rPr>
                  <a:t>按三数选中法，先随机选出三个元素，再从中选出中位数</a:t>
                </a:r>
                <a:endParaRPr lang="en-US" altLang="zh-CN" sz="2800" dirty="0">
                  <a:latin typeface="Microsoft YaHei" panose="020B0503020204020204" pitchFamily="34" charset="-122"/>
                  <a:ea typeface="Microsoft YaHei" panose="020B0503020204020204" pitchFamily="34" charset="-122"/>
                </a:endParaRPr>
              </a:p>
              <a:p>
                <a:pPr marL="457200" indent="-457200">
                  <a:buFont typeface="Arial" panose="020B0604020202020204" pitchFamily="34" charset="0"/>
                  <a:buChar char="•"/>
                </a:pPr>
                <a:r>
                  <a:rPr lang="zh-CN" altLang="en-US" sz="2800" dirty="0">
                    <a:latin typeface="Microsoft YaHei" panose="020B0503020204020204" pitchFamily="34" charset="-122"/>
                    <a:ea typeface="Microsoft YaHei" panose="020B0503020204020204" pitchFamily="34" charset="-122"/>
                  </a:rPr>
                  <a:t>问</a:t>
                </a:r>
                <a14:m>
                  <m:oMath xmlns:m="http://schemas.openxmlformats.org/officeDocument/2006/math">
                    <m:sSub>
                      <m:sSubPr>
                        <m:ctrlPr>
                          <a:rPr lang="en-US" altLang="zh-CN" sz="2800" i="1" smtClean="0">
                            <a:solidFill>
                              <a:schemeClr val="accent4">
                                <a:lumMod val="20000"/>
                                <a:lumOff val="80000"/>
                              </a:schemeClr>
                            </a:solidFill>
                            <a:latin typeface="Cambria Math" panose="02040503050406030204" pitchFamily="18" charset="0"/>
                          </a:rPr>
                        </m:ctrlPr>
                      </m:sSubPr>
                      <m:e>
                        <m:r>
                          <a:rPr lang="en-US" altLang="zh-CN" sz="2800" i="1">
                            <a:solidFill>
                              <a:schemeClr val="accent4">
                                <a:lumMod val="20000"/>
                                <a:lumOff val="80000"/>
                              </a:schemeClr>
                            </a:solidFill>
                            <a:latin typeface="Cambria Math" panose="02040503050406030204" pitchFamily="18" charset="0"/>
                          </a:rPr>
                          <m:t>𝑎</m:t>
                        </m:r>
                      </m:e>
                      <m:sub>
                        <m:r>
                          <a:rPr lang="en-US" altLang="zh-CN" sz="2800" i="1">
                            <a:solidFill>
                              <a:schemeClr val="accent4">
                                <a:lumMod val="20000"/>
                                <a:lumOff val="80000"/>
                              </a:schemeClr>
                            </a:solidFill>
                            <a:latin typeface="Cambria Math" panose="02040503050406030204" pitchFamily="18" charset="0"/>
                          </a:rPr>
                          <m:t>𝑘</m:t>
                        </m:r>
                      </m:sub>
                    </m:sSub>
                  </m:oMath>
                </a14:m>
                <a:r>
                  <a:rPr lang="zh-CN" altLang="en-US" sz="2800" dirty="0">
                    <a:latin typeface="Microsoft YaHei" panose="020B0503020204020204" pitchFamily="34" charset="-122"/>
                    <a:ea typeface="Microsoft YaHei" panose="020B0503020204020204" pitchFamily="34" charset="-122"/>
                  </a:rPr>
                  <a:t>被选作轴点</a:t>
                </a:r>
                <a:r>
                  <a:rPr lang="en-US" altLang="zh-CN" sz="2800" dirty="0">
                    <a:latin typeface="Microsoft YaHei" panose="020B0503020204020204" pitchFamily="34" charset="-122"/>
                    <a:ea typeface="Microsoft YaHei" panose="020B0503020204020204" pitchFamily="34" charset="-122"/>
                  </a:rPr>
                  <a:t>(pivot)</a:t>
                </a:r>
                <a:r>
                  <a:rPr lang="zh-CN" altLang="en-US" sz="2800" dirty="0">
                    <a:latin typeface="Microsoft YaHei" panose="020B0503020204020204" pitchFamily="34" charset="-122"/>
                    <a:ea typeface="Microsoft YaHei" panose="020B0503020204020204" pitchFamily="34" charset="-122"/>
                  </a:rPr>
                  <a:t>的概率是多少？</a:t>
                </a:r>
                <a:endParaRPr lang="zh-CN" altLang="en-US" sz="2800" dirty="0">
                  <a:solidFill>
                    <a:srgbClr val="FFFF00"/>
                  </a:solidFill>
                  <a:latin typeface="Microsoft YaHei" panose="020B0503020204020204" pitchFamily="34" charset="-122"/>
                  <a:ea typeface="Microsoft YaHei" panose="020B0503020204020204" pitchFamily="34" charset="-122"/>
                </a:endParaRPr>
              </a:p>
            </p:txBody>
          </p:sp>
        </mc:Choice>
        <mc:Fallback xmlns="">
          <p:sp>
            <p:nvSpPr>
              <p:cNvPr id="9" name="文本框 8">
                <a:extLst>
                  <a:ext uri="{FF2B5EF4-FFF2-40B4-BE49-F238E27FC236}">
                    <a16:creationId xmlns:a16="http://schemas.microsoft.com/office/drawing/2014/main" id="{D6359632-118B-C243-7D2C-C036554BC363}"/>
                  </a:ext>
                </a:extLst>
              </p:cNvPr>
              <p:cNvSpPr txBox="1">
                <a:spLocks noRot="1" noChangeAspect="1" noMove="1" noResize="1" noEditPoints="1" noAdjustHandles="1" noChangeArrowheads="1" noChangeShapeType="1" noTextEdit="1"/>
              </p:cNvSpPr>
              <p:nvPr/>
            </p:nvSpPr>
            <p:spPr>
              <a:xfrm>
                <a:off x="5751509" y="1944075"/>
                <a:ext cx="5267589" cy="3108543"/>
              </a:xfrm>
              <a:prstGeom prst="rect">
                <a:avLst/>
              </a:prstGeom>
              <a:blipFill>
                <a:blip r:embed="rId2"/>
                <a:stretch>
                  <a:fillRect/>
                </a:stretch>
              </a:blipFill>
              <a:ln>
                <a:solidFill>
                  <a:srgbClr val="51ADB7"/>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105E5D21-0656-5A4C-95FD-F2ACD7DA1006}"/>
                  </a:ext>
                </a:extLst>
              </p:cNvPr>
              <p:cNvSpPr txBox="1"/>
              <p:nvPr/>
            </p:nvSpPr>
            <p:spPr>
              <a:xfrm>
                <a:off x="6096000" y="5727809"/>
                <a:ext cx="4889608" cy="461665"/>
              </a:xfrm>
              <a:prstGeom prst="rect">
                <a:avLst/>
              </a:prstGeom>
              <a:noFill/>
            </p:spPr>
            <p:txBody>
              <a:bodyPr wrap="none" rtlCol="0">
                <a:spAutoFit/>
              </a:bodyPr>
              <a:lstStyle/>
              <a:p>
                <a:r>
                  <a:rPr kumimoji="1" lang="zh-CN" altLang="en-US" sz="2400" dirty="0">
                    <a:solidFill>
                      <a:srgbClr val="FF0000"/>
                    </a:solidFill>
                    <a:latin typeface="Microsoft YaHei" panose="020B0503020204020204" pitchFamily="34" charset="-122"/>
                    <a:ea typeface="Microsoft YaHei" panose="020B0503020204020204" pitchFamily="34" charset="-122"/>
                  </a:rPr>
                  <a:t>思考：</a:t>
                </a:r>
                <a:r>
                  <a:rPr lang="en-US" altLang="zh-CN" sz="2400" dirty="0">
                    <a:solidFill>
                      <a:srgbClr val="FF0000"/>
                    </a:solidFill>
                    <a:latin typeface="Microsoft YaHei" panose="020B0503020204020204" pitchFamily="34" charset="-122"/>
                    <a:ea typeface="Microsoft YaHei" panose="020B0503020204020204" pitchFamily="34" charset="-122"/>
                  </a:rPr>
                  <a:t> </a:t>
                </a:r>
                <a14:m>
                  <m:oMath xmlns:m="http://schemas.openxmlformats.org/officeDocument/2006/math">
                    <m:sSub>
                      <m:sSubPr>
                        <m:ctrlPr>
                          <a:rPr lang="en-US" altLang="zh-CN" sz="2400" i="1" smtClean="0">
                            <a:solidFill>
                              <a:srgbClr val="FF0000"/>
                            </a:solidFill>
                            <a:latin typeface="Cambria Math" panose="02040503050406030204" pitchFamily="18" charset="0"/>
                          </a:rPr>
                        </m:ctrlPr>
                      </m:sSubPr>
                      <m:e>
                        <m:r>
                          <a:rPr lang="en-US" altLang="zh-CN" sz="2400" i="1">
                            <a:solidFill>
                              <a:srgbClr val="FF0000"/>
                            </a:solidFill>
                            <a:latin typeface="Cambria Math" panose="02040503050406030204" pitchFamily="18" charset="0"/>
                          </a:rPr>
                          <m:t>𝑎</m:t>
                        </m:r>
                      </m:e>
                      <m:sub>
                        <m:r>
                          <a:rPr lang="en-US" altLang="zh-CN" sz="2400" i="1">
                            <a:solidFill>
                              <a:srgbClr val="FF0000"/>
                            </a:solidFill>
                            <a:latin typeface="Cambria Math" panose="02040503050406030204" pitchFamily="18" charset="0"/>
                          </a:rPr>
                          <m:t>𝑘</m:t>
                        </m:r>
                      </m:sub>
                    </m:sSub>
                  </m:oMath>
                </a14:m>
                <a:r>
                  <a:rPr kumimoji="1" lang="zh-CN" altLang="en-US" sz="2400" dirty="0">
                    <a:solidFill>
                      <a:srgbClr val="FF0000"/>
                    </a:solidFill>
                    <a:latin typeface="Microsoft YaHei" panose="020B0503020204020204" pitchFamily="34" charset="-122"/>
                    <a:ea typeface="Microsoft YaHei" panose="020B0503020204020204" pitchFamily="34" charset="-122"/>
                  </a:rPr>
                  <a:t>成为轴点的条件是什么？</a:t>
                </a:r>
              </a:p>
            </p:txBody>
          </p:sp>
        </mc:Choice>
        <mc:Fallback xmlns="">
          <p:sp>
            <p:nvSpPr>
              <p:cNvPr id="10" name="文本框 9">
                <a:extLst>
                  <a:ext uri="{FF2B5EF4-FFF2-40B4-BE49-F238E27FC236}">
                    <a16:creationId xmlns:a16="http://schemas.microsoft.com/office/drawing/2014/main" id="{105E5D21-0656-5A4C-95FD-F2ACD7DA1006}"/>
                  </a:ext>
                </a:extLst>
              </p:cNvPr>
              <p:cNvSpPr txBox="1">
                <a:spLocks noRot="1" noChangeAspect="1" noMove="1" noResize="1" noEditPoints="1" noAdjustHandles="1" noChangeArrowheads="1" noChangeShapeType="1" noTextEdit="1"/>
              </p:cNvSpPr>
              <p:nvPr/>
            </p:nvSpPr>
            <p:spPr>
              <a:xfrm>
                <a:off x="6096000" y="5727809"/>
                <a:ext cx="4889608" cy="461665"/>
              </a:xfrm>
              <a:prstGeom prst="rect">
                <a:avLst/>
              </a:prstGeom>
              <a:blipFill>
                <a:blip r:embed="rId3"/>
                <a:stretch>
                  <a:fillRect l="-2078" t="-13514" r="-1558" b="-2973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508833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快速排序的改进：三数取中</a:t>
            </a:r>
          </a:p>
        </p:txBody>
      </p:sp>
      <p:sp>
        <p:nvSpPr>
          <p:cNvPr id="3" name="副标题 2"/>
          <p:cNvSpPr>
            <a:spLocks noGrp="1"/>
          </p:cNvSpPr>
          <p:nvPr>
            <p:ph type="subTitle" idx="1"/>
          </p:nvPr>
        </p:nvSpPr>
        <p:spPr/>
        <p:txBody>
          <a:bodyPr/>
          <a:lstStyle/>
          <a:p>
            <a:r>
              <a:rPr lang="en-US" altLang="zh-CN" dirty="0"/>
              <a:t>10.4.2  </a:t>
            </a:r>
            <a:r>
              <a:rPr lang="zh-CN" altLang="en-US" dirty="0"/>
              <a:t>快速排序</a:t>
            </a:r>
          </a:p>
        </p:txBody>
      </p:sp>
      <p:sp>
        <p:nvSpPr>
          <p:cNvPr id="4" name="文本占位符 3"/>
          <p:cNvSpPr>
            <a:spLocks noGrp="1"/>
          </p:cNvSpPr>
          <p:nvPr>
            <p:ph type="body" idx="10"/>
          </p:nvPr>
        </p:nvSpPr>
        <p:spPr/>
        <p:txBody>
          <a:bodyPr/>
          <a:lstStyle/>
          <a:p>
            <a:r>
              <a:rPr lang="zh-CN" altLang="en-US" dirty="0"/>
              <a:t>数据结构</a:t>
            </a:r>
          </a:p>
        </p:txBody>
      </p:sp>
      <p:sp>
        <p:nvSpPr>
          <p:cNvPr id="7" name="文本框 1">
            <a:extLst>
              <a:ext uri="{FF2B5EF4-FFF2-40B4-BE49-F238E27FC236}">
                <a16:creationId xmlns:a16="http://schemas.microsoft.com/office/drawing/2014/main" id="{AB8A04B2-5DA1-5870-0EAB-45DF5BBE43ED}"/>
              </a:ext>
            </a:extLst>
          </p:cNvPr>
          <p:cNvSpPr txBox="1">
            <a:spLocks noChangeArrowheads="1"/>
          </p:cNvSpPr>
          <p:nvPr/>
        </p:nvSpPr>
        <p:spPr bwMode="auto">
          <a:xfrm>
            <a:off x="457237" y="1083906"/>
            <a:ext cx="4864359" cy="5355312"/>
          </a:xfrm>
          <a:prstGeom prst="rect">
            <a:avLst/>
          </a:prstGeom>
          <a:solidFill>
            <a:schemeClr val="accent2">
              <a:lumMod val="20000"/>
              <a:lumOff val="80000"/>
            </a:schemeClr>
          </a:solidFill>
          <a:ln>
            <a:noFill/>
          </a:ln>
        </p:spPr>
        <p:txBody>
          <a:bodyPr wrap="square">
            <a:spAutoFit/>
          </a:bodyPr>
          <a:lstStyle>
            <a:lvl1pPr>
              <a:spcBef>
                <a:spcPct val="50000"/>
              </a:spcBef>
              <a:buClr>
                <a:schemeClr val="bg2"/>
              </a:buClr>
              <a:buSzPct val="75000"/>
              <a:buFont typeface="Wingdings" pitchFamily="2" charset="2"/>
              <a:buChar char="p"/>
              <a:defRPr sz="24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defRPr/>
            </a:pPr>
            <a:r>
              <a:rPr kumimoji="1" lang="en-US" altLang="zh-CN" sz="1800" u="sng" dirty="0">
                <a:latin typeface="Times New Roman" panose="02020603050405020304" pitchFamily="18" charset="0"/>
                <a:cs typeface="Times New Roman" panose="02020603050405020304" pitchFamily="18" charset="0"/>
              </a:rPr>
              <a:t>median</a:t>
            </a:r>
            <a:r>
              <a:rPr kumimoji="1" lang="en-US" altLang="zh-CN" sz="1800" b="0" u="sng" dirty="0">
                <a:latin typeface="Times New Roman" panose="02020603050405020304" pitchFamily="18" charset="0"/>
                <a:cs typeface="Times New Roman" panose="02020603050405020304" pitchFamily="18" charset="0"/>
              </a:rPr>
              <a:t>(A,</a:t>
            </a:r>
            <a:r>
              <a:rPr kumimoji="1" lang="zh-CN" altLang="en-US" sz="1800" b="0" u="sng" dirty="0">
                <a:latin typeface="Times New Roman" panose="02020603050405020304" pitchFamily="18" charset="0"/>
                <a:cs typeface="Times New Roman" panose="02020603050405020304" pitchFamily="18" charset="0"/>
              </a:rPr>
              <a:t> </a:t>
            </a:r>
            <a:r>
              <a:rPr kumimoji="1" lang="en-US" altLang="zh-CN" sz="1800" b="0" u="sng" dirty="0">
                <a:latin typeface="Times New Roman" panose="02020603050405020304" pitchFamily="18" charset="0"/>
                <a:cs typeface="Times New Roman" panose="02020603050405020304" pitchFamily="18" charset="0"/>
              </a:rPr>
              <a:t>a,</a:t>
            </a:r>
            <a:r>
              <a:rPr kumimoji="1" lang="zh-CN" altLang="en-US" sz="1800" b="0" u="sng" dirty="0">
                <a:latin typeface="Times New Roman" panose="02020603050405020304" pitchFamily="18" charset="0"/>
                <a:cs typeface="Times New Roman" panose="02020603050405020304" pitchFamily="18" charset="0"/>
              </a:rPr>
              <a:t> </a:t>
            </a:r>
            <a:r>
              <a:rPr kumimoji="1" lang="en-US" altLang="zh-CN" sz="1800" b="0" u="sng" dirty="0">
                <a:latin typeface="Times New Roman" panose="02020603050405020304" pitchFamily="18" charset="0"/>
                <a:cs typeface="Times New Roman" panose="02020603050405020304" pitchFamily="18" charset="0"/>
              </a:rPr>
              <a:t>b,</a:t>
            </a:r>
            <a:r>
              <a:rPr kumimoji="1" lang="zh-CN" altLang="en-US" sz="1800" b="0" u="sng" dirty="0">
                <a:latin typeface="Times New Roman" panose="02020603050405020304" pitchFamily="18" charset="0"/>
                <a:cs typeface="Times New Roman" panose="02020603050405020304" pitchFamily="18" charset="0"/>
              </a:rPr>
              <a:t> </a:t>
            </a:r>
            <a:r>
              <a:rPr kumimoji="1" lang="en-US" altLang="zh-CN" sz="1800" b="0" u="sng" dirty="0">
                <a:latin typeface="Times New Roman" panose="02020603050405020304" pitchFamily="18" charset="0"/>
                <a:cs typeface="Times New Roman" panose="02020603050405020304" pitchFamily="18" charset="0"/>
              </a:rPr>
              <a:t>c)</a:t>
            </a:r>
            <a:r>
              <a:rPr kumimoji="1" lang="zh-CN" altLang="en-US" sz="1800" b="0" dirty="0">
                <a:latin typeface="Times New Roman" panose="02020603050405020304" pitchFamily="18" charset="0"/>
                <a:cs typeface="Times New Roman" panose="02020603050405020304" pitchFamily="18" charset="0"/>
              </a:rPr>
              <a:t>       </a:t>
            </a:r>
            <a:r>
              <a:rPr kumimoji="1" lang="en-US" altLang="zh-CN" sz="1800" b="0" dirty="0">
                <a:latin typeface="Times New Roman" panose="02020603050405020304" pitchFamily="18" charset="0"/>
                <a:cs typeface="Times New Roman" panose="02020603050405020304" pitchFamily="18" charset="0"/>
              </a:rPr>
              <a:t>//</a:t>
            </a:r>
            <a:r>
              <a:rPr kumimoji="1" lang="zh-CN" altLang="en-US" sz="1800" b="0" dirty="0">
                <a:latin typeface="Times New Roman" panose="02020603050405020304" pitchFamily="18" charset="0"/>
                <a:cs typeface="Times New Roman" panose="02020603050405020304" pitchFamily="18" charset="0"/>
              </a:rPr>
              <a:t>序列</a:t>
            </a:r>
            <a:r>
              <a:rPr kumimoji="1" lang="en-US" altLang="zh-CN" sz="1800" b="0" dirty="0">
                <a:latin typeface="Times New Roman" panose="02020603050405020304" pitchFamily="18" charset="0"/>
                <a:cs typeface="Times New Roman" panose="02020603050405020304" pitchFamily="18" charset="0"/>
              </a:rPr>
              <a:t>A,</a:t>
            </a:r>
            <a:r>
              <a:rPr kumimoji="1" lang="zh-CN" altLang="en-US" sz="1800" b="0" dirty="0">
                <a:latin typeface="Times New Roman" panose="02020603050405020304" pitchFamily="18" charset="0"/>
                <a:cs typeface="Times New Roman" panose="02020603050405020304" pitchFamily="18" charset="0"/>
              </a:rPr>
              <a:t> 三数位置</a:t>
            </a:r>
            <a:r>
              <a:rPr kumimoji="1" lang="en-US" altLang="zh-CN" sz="1800" b="0" dirty="0" err="1">
                <a:latin typeface="Times New Roman" panose="02020603050405020304" pitchFamily="18" charset="0"/>
                <a:cs typeface="Times New Roman" panose="02020603050405020304" pitchFamily="18" charset="0"/>
              </a:rPr>
              <a:t>a,b,c</a:t>
            </a:r>
            <a:endParaRPr kumimoji="1" lang="en-US" altLang="zh-CN" sz="1800" b="0" u="sng" dirty="0">
              <a:latin typeface="Times New Roman" panose="02020603050405020304" pitchFamily="18" charset="0"/>
              <a:cs typeface="Times New Roman" panose="02020603050405020304" pitchFamily="18" charset="0"/>
            </a:endParaRPr>
          </a:p>
          <a:p>
            <a:pPr marL="457200" indent="-457200" eaLnBrk="1" hangingPunct="1">
              <a:spcBef>
                <a:spcPct val="0"/>
              </a:spcBef>
              <a:buClrTx/>
              <a:buSzTx/>
              <a:buFontTx/>
              <a:buAutoNum type="arabicPeriod"/>
              <a:defRPr/>
            </a:pPr>
            <a:r>
              <a:rPr kumimoji="1" lang="en-US" altLang="zh-CN" sz="1800" dirty="0">
                <a:latin typeface="Times New Roman" panose="02020603050405020304" pitchFamily="18" charset="0"/>
                <a:cs typeface="Times New Roman" panose="02020603050405020304" pitchFamily="18" charset="0"/>
              </a:rPr>
              <a:t>if</a:t>
            </a:r>
            <a:r>
              <a:rPr kumimoji="1" lang="zh-CN" altLang="en-US" sz="1800" b="0" dirty="0">
                <a:latin typeface="Times New Roman" panose="02020603050405020304" pitchFamily="18" charset="0"/>
                <a:cs typeface="Times New Roman" panose="02020603050405020304" pitchFamily="18" charset="0"/>
              </a:rPr>
              <a:t> </a:t>
            </a:r>
            <a:r>
              <a:rPr kumimoji="1" lang="en-US" altLang="zh-CN" sz="1800" b="0" dirty="0">
                <a:latin typeface="Times New Roman" panose="02020603050405020304" pitchFamily="18" charset="0"/>
                <a:cs typeface="Times New Roman" panose="02020603050405020304" pitchFamily="18" charset="0"/>
              </a:rPr>
              <a:t>A[a]</a:t>
            </a:r>
            <a:r>
              <a:rPr kumimoji="1" lang="zh-CN" altLang="en-US" sz="1800" b="0" dirty="0">
                <a:latin typeface="Times New Roman" panose="02020603050405020304" pitchFamily="18" charset="0"/>
                <a:cs typeface="Times New Roman" panose="02020603050405020304" pitchFamily="18" charset="0"/>
              </a:rPr>
              <a:t> </a:t>
            </a:r>
            <a:r>
              <a:rPr kumimoji="1" lang="en-US" altLang="zh-CN" sz="1800" b="0" dirty="0">
                <a:latin typeface="Times New Roman" panose="02020603050405020304" pitchFamily="18" charset="0"/>
                <a:cs typeface="Times New Roman" panose="02020603050405020304" pitchFamily="18" charset="0"/>
              </a:rPr>
              <a:t>&lt;</a:t>
            </a:r>
            <a:r>
              <a:rPr kumimoji="1" lang="zh-CN" altLang="en-US" sz="1800" b="0" dirty="0">
                <a:latin typeface="Times New Roman" panose="02020603050405020304" pitchFamily="18" charset="0"/>
                <a:cs typeface="Times New Roman" panose="02020603050405020304" pitchFamily="18" charset="0"/>
              </a:rPr>
              <a:t> </a:t>
            </a:r>
            <a:r>
              <a:rPr kumimoji="1" lang="en-US" altLang="zh-CN" sz="1800" b="0" dirty="0">
                <a:latin typeface="Times New Roman" panose="02020603050405020304" pitchFamily="18" charset="0"/>
                <a:cs typeface="Times New Roman" panose="02020603050405020304" pitchFamily="18" charset="0"/>
              </a:rPr>
              <a:t>A[b]</a:t>
            </a:r>
            <a:r>
              <a:rPr kumimoji="1" lang="zh-CN" altLang="en-US" sz="1800" b="0" dirty="0">
                <a:latin typeface="Times New Roman" panose="02020603050405020304" pitchFamily="18" charset="0"/>
                <a:cs typeface="Times New Roman" panose="02020603050405020304" pitchFamily="18" charset="0"/>
              </a:rPr>
              <a:t>   </a:t>
            </a:r>
            <a:r>
              <a:rPr kumimoji="1" lang="en-US" altLang="zh-CN" sz="1800" dirty="0">
                <a:latin typeface="Times New Roman" panose="02020603050405020304" pitchFamily="18" charset="0"/>
                <a:cs typeface="Times New Roman" panose="02020603050405020304" pitchFamily="18" charset="0"/>
              </a:rPr>
              <a:t>then</a:t>
            </a:r>
            <a:r>
              <a:rPr kumimoji="1" lang="zh-CN" altLang="en-US" sz="1800" dirty="0">
                <a:latin typeface="Times New Roman" panose="02020603050405020304" pitchFamily="18" charset="0"/>
                <a:cs typeface="Times New Roman" panose="02020603050405020304" pitchFamily="18" charset="0"/>
              </a:rPr>
              <a:t> </a:t>
            </a:r>
            <a:endParaRPr kumimoji="1" lang="en-US" altLang="zh-CN" sz="1800" dirty="0">
              <a:latin typeface="Times New Roman" panose="02020603050405020304" pitchFamily="18" charset="0"/>
              <a:cs typeface="Times New Roman" panose="02020603050405020304" pitchFamily="18" charset="0"/>
            </a:endParaRPr>
          </a:p>
          <a:p>
            <a:pPr marL="457200" indent="-457200" eaLnBrk="1" hangingPunct="1">
              <a:spcBef>
                <a:spcPct val="0"/>
              </a:spcBef>
              <a:buClrTx/>
              <a:buSzTx/>
              <a:buFontTx/>
              <a:buAutoNum type="arabicPeriod"/>
              <a:defRPr/>
            </a:pPr>
            <a:r>
              <a:rPr kumimoji="1" lang="en-US" altLang="zh-CN" sz="1800" dirty="0">
                <a:latin typeface="Times New Roman" panose="02020603050405020304" pitchFamily="18" charset="0"/>
                <a:cs typeface="Times New Roman" panose="02020603050405020304" pitchFamily="18" charset="0"/>
              </a:rPr>
              <a:t>|</a:t>
            </a:r>
            <a:r>
              <a:rPr kumimoji="1" lang="zh-CN" altLang="en-US" sz="1800" dirty="0">
                <a:latin typeface="Times New Roman" panose="02020603050405020304" pitchFamily="18" charset="0"/>
                <a:cs typeface="Times New Roman" panose="02020603050405020304" pitchFamily="18" charset="0"/>
              </a:rPr>
              <a:t>   </a:t>
            </a:r>
            <a:r>
              <a:rPr kumimoji="1" lang="en-US" altLang="zh-CN" sz="1800" dirty="0">
                <a:latin typeface="Times New Roman" panose="02020603050405020304" pitchFamily="18" charset="0"/>
                <a:cs typeface="Times New Roman" panose="02020603050405020304" pitchFamily="18" charset="0"/>
              </a:rPr>
              <a:t>if</a:t>
            </a:r>
            <a:r>
              <a:rPr kumimoji="1" lang="zh-CN" altLang="en-US" sz="1800" b="0" dirty="0">
                <a:latin typeface="Times New Roman" panose="02020603050405020304" pitchFamily="18" charset="0"/>
                <a:cs typeface="Times New Roman" panose="02020603050405020304" pitchFamily="18" charset="0"/>
              </a:rPr>
              <a:t> </a:t>
            </a:r>
            <a:r>
              <a:rPr kumimoji="1" lang="en-US" altLang="zh-CN" sz="1800" b="0" dirty="0">
                <a:latin typeface="Times New Roman" panose="02020603050405020304" pitchFamily="18" charset="0"/>
                <a:cs typeface="Times New Roman" panose="02020603050405020304" pitchFamily="18" charset="0"/>
              </a:rPr>
              <a:t>A[b]</a:t>
            </a:r>
            <a:r>
              <a:rPr kumimoji="1" lang="zh-CN" altLang="en-US" sz="1800" b="0" dirty="0">
                <a:latin typeface="Times New Roman" panose="02020603050405020304" pitchFamily="18" charset="0"/>
                <a:cs typeface="Times New Roman" panose="02020603050405020304" pitchFamily="18" charset="0"/>
              </a:rPr>
              <a:t> </a:t>
            </a:r>
            <a:r>
              <a:rPr kumimoji="1" lang="en-US" altLang="zh-CN" sz="1800" b="0" dirty="0">
                <a:latin typeface="Times New Roman" panose="02020603050405020304" pitchFamily="18" charset="0"/>
                <a:cs typeface="Times New Roman" panose="02020603050405020304" pitchFamily="18" charset="0"/>
              </a:rPr>
              <a:t>&lt;</a:t>
            </a:r>
            <a:r>
              <a:rPr kumimoji="1" lang="zh-CN" altLang="en-US" sz="1800" b="0" dirty="0">
                <a:latin typeface="Times New Roman" panose="02020603050405020304" pitchFamily="18" charset="0"/>
                <a:cs typeface="Times New Roman" panose="02020603050405020304" pitchFamily="18" charset="0"/>
              </a:rPr>
              <a:t> </a:t>
            </a:r>
            <a:r>
              <a:rPr kumimoji="1" lang="en-US" altLang="zh-CN" sz="1800" b="0" dirty="0">
                <a:latin typeface="Times New Roman" panose="02020603050405020304" pitchFamily="18" charset="0"/>
                <a:cs typeface="Times New Roman" panose="02020603050405020304" pitchFamily="18" charset="0"/>
              </a:rPr>
              <a:t>A[c]</a:t>
            </a:r>
            <a:r>
              <a:rPr kumimoji="1" lang="zh-CN" altLang="en-US" sz="1800" b="0" dirty="0">
                <a:latin typeface="Times New Roman" panose="02020603050405020304" pitchFamily="18" charset="0"/>
                <a:cs typeface="Times New Roman" panose="02020603050405020304" pitchFamily="18" charset="0"/>
              </a:rPr>
              <a:t>   </a:t>
            </a:r>
            <a:r>
              <a:rPr kumimoji="1" lang="en-US" altLang="zh-CN" sz="1800" dirty="0">
                <a:latin typeface="Times New Roman" panose="02020603050405020304" pitchFamily="18" charset="0"/>
                <a:cs typeface="Times New Roman" panose="02020603050405020304" pitchFamily="18" charset="0"/>
              </a:rPr>
              <a:t>then</a:t>
            </a:r>
            <a:r>
              <a:rPr kumimoji="1" lang="zh-CN" altLang="en-US" sz="1800" dirty="0">
                <a:latin typeface="Times New Roman" panose="02020603050405020304" pitchFamily="18" charset="0"/>
                <a:cs typeface="Times New Roman" panose="02020603050405020304" pitchFamily="18" charset="0"/>
              </a:rPr>
              <a:t> </a:t>
            </a:r>
            <a:endParaRPr kumimoji="1" lang="en-US" altLang="zh-CN" sz="1800" dirty="0">
              <a:latin typeface="Times New Roman" panose="02020603050405020304" pitchFamily="18" charset="0"/>
              <a:cs typeface="Times New Roman" panose="02020603050405020304" pitchFamily="18" charset="0"/>
            </a:endParaRPr>
          </a:p>
          <a:p>
            <a:pPr marL="457200" indent="-457200" eaLnBrk="1" hangingPunct="1">
              <a:spcBef>
                <a:spcPct val="0"/>
              </a:spcBef>
              <a:buClrTx/>
              <a:buSzTx/>
              <a:buFontTx/>
              <a:buAutoNum type="arabicPeriod"/>
              <a:defRPr/>
            </a:pPr>
            <a:r>
              <a:rPr kumimoji="1" lang="en-US" altLang="zh-CN" sz="1800" dirty="0">
                <a:latin typeface="Times New Roman" panose="02020603050405020304" pitchFamily="18" charset="0"/>
                <a:cs typeface="Times New Roman" panose="02020603050405020304" pitchFamily="18" charset="0"/>
              </a:rPr>
              <a:t>|</a:t>
            </a:r>
            <a:r>
              <a:rPr kumimoji="1" lang="zh-CN" altLang="en-US" sz="1800" dirty="0">
                <a:latin typeface="Times New Roman" panose="02020603050405020304" pitchFamily="18" charset="0"/>
                <a:cs typeface="Times New Roman" panose="02020603050405020304" pitchFamily="18" charset="0"/>
              </a:rPr>
              <a:t>   </a:t>
            </a:r>
            <a:r>
              <a:rPr kumimoji="1" lang="en-US" altLang="zh-CN" sz="1800" dirty="0">
                <a:latin typeface="Times New Roman" panose="02020603050405020304" pitchFamily="18" charset="0"/>
                <a:cs typeface="Times New Roman" panose="02020603050405020304" pitchFamily="18" charset="0"/>
              </a:rPr>
              <a:t>|</a:t>
            </a:r>
            <a:r>
              <a:rPr kumimoji="1" lang="zh-CN" altLang="en-US" sz="1800" dirty="0">
                <a:latin typeface="Times New Roman" panose="02020603050405020304" pitchFamily="18" charset="0"/>
                <a:cs typeface="Times New Roman" panose="02020603050405020304" pitchFamily="18" charset="0"/>
              </a:rPr>
              <a:t>   </a:t>
            </a:r>
            <a:r>
              <a:rPr kumimoji="1" lang="en-US" altLang="zh-CN" sz="1800" dirty="0">
                <a:latin typeface="Times New Roman" panose="02020603050405020304" pitchFamily="18" charset="0"/>
                <a:cs typeface="Times New Roman" panose="02020603050405020304" pitchFamily="18" charset="0"/>
              </a:rPr>
              <a:t>return</a:t>
            </a:r>
            <a:r>
              <a:rPr kumimoji="1" lang="zh-CN" altLang="en-US" sz="1800" b="0" dirty="0">
                <a:latin typeface="Times New Roman" panose="02020603050405020304" pitchFamily="18" charset="0"/>
                <a:cs typeface="Times New Roman" panose="02020603050405020304" pitchFamily="18" charset="0"/>
              </a:rPr>
              <a:t> </a:t>
            </a:r>
            <a:r>
              <a:rPr kumimoji="1" lang="en-US" altLang="zh-CN" sz="1800" b="0" dirty="0">
                <a:latin typeface="Times New Roman" panose="02020603050405020304" pitchFamily="18" charset="0"/>
                <a:cs typeface="Times New Roman" panose="02020603050405020304" pitchFamily="18" charset="0"/>
              </a:rPr>
              <a:t>b</a:t>
            </a:r>
            <a:r>
              <a:rPr kumimoji="1" lang="zh-CN" altLang="en-US" sz="1800" b="0" dirty="0">
                <a:latin typeface="Times New Roman" panose="02020603050405020304" pitchFamily="18" charset="0"/>
                <a:cs typeface="Times New Roman" panose="02020603050405020304" pitchFamily="18" charset="0"/>
              </a:rPr>
              <a:t>     </a:t>
            </a:r>
            <a:r>
              <a:rPr kumimoji="1" lang="en-US" altLang="zh-CN" sz="1800" b="0" dirty="0">
                <a:latin typeface="Times New Roman" panose="02020603050405020304" pitchFamily="18" charset="0"/>
                <a:cs typeface="Times New Roman" panose="02020603050405020304" pitchFamily="18" charset="0"/>
              </a:rPr>
              <a:t>//</a:t>
            </a:r>
            <a:r>
              <a:rPr kumimoji="1" lang="zh-CN" altLang="en-US" sz="1800" b="0" dirty="0">
                <a:latin typeface="Times New Roman" panose="02020603050405020304" pitchFamily="18" charset="0"/>
                <a:cs typeface="Times New Roman" panose="02020603050405020304" pitchFamily="18" charset="0"/>
              </a:rPr>
              <a:t>中位数在位置</a:t>
            </a:r>
            <a:r>
              <a:rPr kumimoji="1" lang="en-US" altLang="zh-CN" sz="1800" b="0" dirty="0">
                <a:latin typeface="Times New Roman" panose="02020603050405020304" pitchFamily="18" charset="0"/>
                <a:cs typeface="Times New Roman" panose="02020603050405020304" pitchFamily="18" charset="0"/>
              </a:rPr>
              <a:t>b</a:t>
            </a:r>
          </a:p>
          <a:p>
            <a:pPr marL="457200" indent="-457200" eaLnBrk="1" hangingPunct="1">
              <a:spcBef>
                <a:spcPct val="0"/>
              </a:spcBef>
              <a:buClrTx/>
              <a:buSzTx/>
              <a:buFontTx/>
              <a:buAutoNum type="arabicPeriod"/>
              <a:defRPr/>
            </a:pPr>
            <a:r>
              <a:rPr kumimoji="1" lang="en-US" altLang="zh-CN" sz="1800" b="0" dirty="0">
                <a:latin typeface="Times New Roman" panose="02020603050405020304" pitchFamily="18" charset="0"/>
                <a:cs typeface="Times New Roman" panose="02020603050405020304" pitchFamily="18" charset="0"/>
              </a:rPr>
              <a:t>|</a:t>
            </a:r>
            <a:r>
              <a:rPr kumimoji="1" lang="zh-CN" altLang="en-US" sz="1800" b="0" dirty="0">
                <a:latin typeface="Times New Roman" panose="02020603050405020304" pitchFamily="18" charset="0"/>
                <a:cs typeface="Times New Roman" panose="02020603050405020304" pitchFamily="18" charset="0"/>
              </a:rPr>
              <a:t>   </a:t>
            </a:r>
            <a:r>
              <a:rPr kumimoji="1" lang="en-US" altLang="zh-CN" sz="1800" dirty="0">
                <a:latin typeface="Times New Roman" panose="02020603050405020304" pitchFamily="18" charset="0"/>
                <a:cs typeface="Times New Roman" panose="02020603050405020304" pitchFamily="18" charset="0"/>
              </a:rPr>
              <a:t>else</a:t>
            </a:r>
            <a:r>
              <a:rPr kumimoji="1" lang="zh-CN" altLang="en-US" sz="1800" dirty="0">
                <a:latin typeface="Times New Roman" panose="02020603050405020304" pitchFamily="18" charset="0"/>
                <a:cs typeface="Times New Roman" panose="02020603050405020304" pitchFamily="18" charset="0"/>
              </a:rPr>
              <a:t> </a:t>
            </a:r>
            <a:r>
              <a:rPr kumimoji="1" lang="en-US" altLang="zh-CN" sz="1800" dirty="0">
                <a:latin typeface="Times New Roman" panose="02020603050405020304" pitchFamily="18" charset="0"/>
                <a:cs typeface="Times New Roman" panose="02020603050405020304" pitchFamily="18" charset="0"/>
              </a:rPr>
              <a:t>if</a:t>
            </a:r>
            <a:r>
              <a:rPr kumimoji="1" lang="zh-CN" altLang="en-US" sz="1800" dirty="0">
                <a:latin typeface="Times New Roman" panose="02020603050405020304" pitchFamily="18" charset="0"/>
                <a:cs typeface="Times New Roman" panose="02020603050405020304" pitchFamily="18" charset="0"/>
              </a:rPr>
              <a:t> </a:t>
            </a:r>
            <a:r>
              <a:rPr kumimoji="1" lang="en-US" altLang="zh-CN" sz="1800" b="0" dirty="0">
                <a:latin typeface="Times New Roman" panose="02020603050405020304" pitchFamily="18" charset="0"/>
                <a:cs typeface="Times New Roman" panose="02020603050405020304" pitchFamily="18" charset="0"/>
              </a:rPr>
              <a:t>A[a]</a:t>
            </a:r>
            <a:r>
              <a:rPr kumimoji="1" lang="zh-CN" altLang="en-US" sz="1800" b="0" dirty="0">
                <a:latin typeface="Times New Roman" panose="02020603050405020304" pitchFamily="18" charset="0"/>
                <a:cs typeface="Times New Roman" panose="02020603050405020304" pitchFamily="18" charset="0"/>
              </a:rPr>
              <a:t> </a:t>
            </a:r>
            <a:r>
              <a:rPr kumimoji="1" lang="en-US" altLang="zh-CN" sz="1800" b="0" dirty="0">
                <a:latin typeface="Times New Roman" panose="02020603050405020304" pitchFamily="18" charset="0"/>
                <a:cs typeface="Times New Roman" panose="02020603050405020304" pitchFamily="18" charset="0"/>
              </a:rPr>
              <a:t>&lt;</a:t>
            </a:r>
            <a:r>
              <a:rPr kumimoji="1" lang="zh-CN" altLang="en-US" sz="1800" b="0" dirty="0">
                <a:latin typeface="Times New Roman" panose="02020603050405020304" pitchFamily="18" charset="0"/>
                <a:cs typeface="Times New Roman" panose="02020603050405020304" pitchFamily="18" charset="0"/>
              </a:rPr>
              <a:t> </a:t>
            </a:r>
            <a:r>
              <a:rPr kumimoji="1" lang="en-US" altLang="zh-CN" sz="1800" b="0" dirty="0">
                <a:latin typeface="Times New Roman" panose="02020603050405020304" pitchFamily="18" charset="0"/>
                <a:cs typeface="Times New Roman" panose="02020603050405020304" pitchFamily="18" charset="0"/>
              </a:rPr>
              <a:t>A[c]</a:t>
            </a:r>
            <a:r>
              <a:rPr kumimoji="1" lang="zh-CN" altLang="en-US" sz="1800" b="0" dirty="0">
                <a:latin typeface="Times New Roman" panose="02020603050405020304" pitchFamily="18" charset="0"/>
                <a:cs typeface="Times New Roman" panose="02020603050405020304" pitchFamily="18" charset="0"/>
              </a:rPr>
              <a:t>  </a:t>
            </a:r>
            <a:r>
              <a:rPr kumimoji="1" lang="en-US" altLang="zh-CN" sz="1800" dirty="0">
                <a:latin typeface="Times New Roman" panose="02020603050405020304" pitchFamily="18" charset="0"/>
                <a:cs typeface="Times New Roman" panose="02020603050405020304" pitchFamily="18" charset="0"/>
              </a:rPr>
              <a:t>then</a:t>
            </a:r>
            <a:r>
              <a:rPr kumimoji="1" lang="zh-CN" altLang="en-US" sz="1800" dirty="0">
                <a:latin typeface="Times New Roman" panose="02020603050405020304" pitchFamily="18" charset="0"/>
                <a:cs typeface="Times New Roman" panose="02020603050405020304" pitchFamily="18" charset="0"/>
              </a:rPr>
              <a:t> </a:t>
            </a:r>
            <a:endParaRPr kumimoji="1" lang="en-US" altLang="zh-CN" sz="1800" dirty="0">
              <a:latin typeface="Times New Roman" panose="02020603050405020304" pitchFamily="18" charset="0"/>
              <a:cs typeface="Times New Roman" panose="02020603050405020304" pitchFamily="18" charset="0"/>
            </a:endParaRPr>
          </a:p>
          <a:p>
            <a:pPr marL="457200" indent="-457200">
              <a:spcBef>
                <a:spcPct val="0"/>
              </a:spcBef>
              <a:buClrTx/>
              <a:buSzTx/>
              <a:buFontTx/>
              <a:buAutoNum type="arabicPeriod"/>
              <a:defRPr/>
            </a:pPr>
            <a:r>
              <a:rPr kumimoji="1" lang="en-US" altLang="zh-CN" sz="1800" dirty="0">
                <a:latin typeface="Times New Roman" panose="02020603050405020304" pitchFamily="18" charset="0"/>
                <a:cs typeface="Times New Roman" panose="02020603050405020304" pitchFamily="18" charset="0"/>
              </a:rPr>
              <a:t>|</a:t>
            </a:r>
            <a:r>
              <a:rPr kumimoji="1" lang="zh-CN" altLang="en-US" sz="1800" dirty="0">
                <a:latin typeface="Times New Roman" panose="02020603050405020304" pitchFamily="18" charset="0"/>
                <a:cs typeface="Times New Roman" panose="02020603050405020304" pitchFamily="18" charset="0"/>
              </a:rPr>
              <a:t>   </a:t>
            </a:r>
            <a:r>
              <a:rPr kumimoji="1" lang="en-US" altLang="zh-CN" sz="1800" dirty="0">
                <a:latin typeface="Times New Roman" panose="02020603050405020304" pitchFamily="18" charset="0"/>
                <a:cs typeface="Times New Roman" panose="02020603050405020304" pitchFamily="18" charset="0"/>
              </a:rPr>
              <a:t>|</a:t>
            </a:r>
            <a:r>
              <a:rPr kumimoji="1" lang="zh-CN" altLang="en-US" sz="1800" dirty="0">
                <a:latin typeface="Times New Roman" panose="02020603050405020304" pitchFamily="18" charset="0"/>
                <a:cs typeface="Times New Roman" panose="02020603050405020304" pitchFamily="18" charset="0"/>
              </a:rPr>
              <a:t>      </a:t>
            </a:r>
            <a:r>
              <a:rPr kumimoji="1" lang="en-US" altLang="zh-CN" sz="1800" dirty="0">
                <a:latin typeface="Times New Roman" panose="02020603050405020304" pitchFamily="18" charset="0"/>
                <a:cs typeface="Times New Roman" panose="02020603050405020304" pitchFamily="18" charset="0"/>
              </a:rPr>
              <a:t>|</a:t>
            </a:r>
            <a:r>
              <a:rPr kumimoji="1" lang="zh-CN" altLang="en-US" sz="1800" dirty="0">
                <a:latin typeface="Times New Roman" panose="02020603050405020304" pitchFamily="18" charset="0"/>
                <a:cs typeface="Times New Roman" panose="02020603050405020304" pitchFamily="18" charset="0"/>
              </a:rPr>
              <a:t>    </a:t>
            </a:r>
            <a:r>
              <a:rPr kumimoji="1" lang="en-US" altLang="zh-CN" sz="1800" dirty="0">
                <a:latin typeface="Times New Roman" panose="02020603050405020304" pitchFamily="18" charset="0"/>
                <a:cs typeface="Times New Roman" panose="02020603050405020304" pitchFamily="18" charset="0"/>
              </a:rPr>
              <a:t>return</a:t>
            </a:r>
            <a:r>
              <a:rPr kumimoji="1" lang="zh-CN" altLang="en-US" sz="1800" dirty="0">
                <a:latin typeface="Times New Roman" panose="02020603050405020304" pitchFamily="18" charset="0"/>
                <a:cs typeface="Times New Roman" panose="02020603050405020304" pitchFamily="18" charset="0"/>
              </a:rPr>
              <a:t> </a:t>
            </a:r>
            <a:r>
              <a:rPr kumimoji="1" lang="en-US" altLang="zh-CN" sz="1800" b="0" dirty="0">
                <a:latin typeface="Times New Roman" panose="02020603050405020304" pitchFamily="18" charset="0"/>
                <a:cs typeface="Times New Roman" panose="02020603050405020304" pitchFamily="18" charset="0"/>
              </a:rPr>
              <a:t>c</a:t>
            </a:r>
            <a:r>
              <a:rPr kumimoji="1" lang="zh-CN" altLang="en-US" sz="1800" b="0" dirty="0">
                <a:latin typeface="Times New Roman" panose="02020603050405020304" pitchFamily="18" charset="0"/>
                <a:cs typeface="Times New Roman" panose="02020603050405020304" pitchFamily="18" charset="0"/>
              </a:rPr>
              <a:t>   </a:t>
            </a:r>
            <a:r>
              <a:rPr kumimoji="1" lang="en-US" altLang="zh-CN" sz="1800" b="0" dirty="0">
                <a:latin typeface="Times New Roman" panose="02020603050405020304" pitchFamily="18" charset="0"/>
                <a:cs typeface="Times New Roman" panose="02020603050405020304" pitchFamily="18" charset="0"/>
              </a:rPr>
              <a:t>//</a:t>
            </a:r>
            <a:r>
              <a:rPr kumimoji="1" lang="zh-CN" altLang="en-US" sz="1800" b="0" dirty="0">
                <a:latin typeface="Times New Roman" panose="02020603050405020304" pitchFamily="18" charset="0"/>
                <a:cs typeface="Times New Roman" panose="02020603050405020304" pitchFamily="18" charset="0"/>
              </a:rPr>
              <a:t>中位数在位置</a:t>
            </a:r>
            <a:r>
              <a:rPr kumimoji="1" lang="en-US" altLang="zh-CN" sz="1800" b="0" dirty="0">
                <a:latin typeface="Times New Roman" panose="02020603050405020304" pitchFamily="18" charset="0"/>
                <a:cs typeface="Times New Roman" panose="02020603050405020304" pitchFamily="18" charset="0"/>
              </a:rPr>
              <a:t>c</a:t>
            </a:r>
          </a:p>
          <a:p>
            <a:pPr marL="457200" indent="-457200" eaLnBrk="1" hangingPunct="1">
              <a:spcBef>
                <a:spcPct val="0"/>
              </a:spcBef>
              <a:buClrTx/>
              <a:buSzTx/>
              <a:buFontTx/>
              <a:buAutoNum type="arabicPeriod"/>
              <a:defRPr/>
            </a:pPr>
            <a:r>
              <a:rPr kumimoji="1" lang="en-US" altLang="zh-CN" sz="1800" b="0" dirty="0">
                <a:latin typeface="Times New Roman" panose="02020603050405020304" pitchFamily="18" charset="0"/>
                <a:cs typeface="Times New Roman" panose="02020603050405020304" pitchFamily="18" charset="0"/>
              </a:rPr>
              <a:t>|</a:t>
            </a:r>
            <a:r>
              <a:rPr kumimoji="1" lang="zh-CN" altLang="en-US" sz="1800" b="0" dirty="0">
                <a:latin typeface="Times New Roman" panose="02020603050405020304" pitchFamily="18" charset="0"/>
                <a:cs typeface="Times New Roman" panose="02020603050405020304" pitchFamily="18" charset="0"/>
              </a:rPr>
              <a:t>   </a:t>
            </a:r>
            <a:r>
              <a:rPr kumimoji="1" lang="en-US" altLang="zh-CN" sz="1800" b="0" dirty="0">
                <a:latin typeface="Times New Roman" panose="02020603050405020304" pitchFamily="18" charset="0"/>
                <a:cs typeface="Times New Roman" panose="02020603050405020304" pitchFamily="18" charset="0"/>
              </a:rPr>
              <a:t>|</a:t>
            </a:r>
            <a:r>
              <a:rPr kumimoji="1" lang="zh-CN" altLang="en-US" sz="1800" b="0" dirty="0">
                <a:latin typeface="Times New Roman" panose="02020603050405020304" pitchFamily="18" charset="0"/>
                <a:cs typeface="Times New Roman" panose="02020603050405020304" pitchFamily="18" charset="0"/>
              </a:rPr>
              <a:t>      </a:t>
            </a:r>
            <a:r>
              <a:rPr kumimoji="1" lang="en-US" altLang="zh-CN" sz="1800" dirty="0">
                <a:latin typeface="Times New Roman" panose="02020603050405020304" pitchFamily="18" charset="0"/>
                <a:cs typeface="Times New Roman" panose="02020603050405020304" pitchFamily="18" charset="0"/>
              </a:rPr>
              <a:t>else</a:t>
            </a:r>
            <a:r>
              <a:rPr kumimoji="1" lang="zh-CN" altLang="en-US" sz="1800" dirty="0">
                <a:latin typeface="Times New Roman" panose="02020603050405020304" pitchFamily="18" charset="0"/>
                <a:cs typeface="Times New Roman" panose="02020603050405020304" pitchFamily="18" charset="0"/>
              </a:rPr>
              <a:t> </a:t>
            </a:r>
            <a:endParaRPr kumimoji="1" lang="en-US" altLang="zh-CN" sz="1800" dirty="0">
              <a:latin typeface="Times New Roman" panose="02020603050405020304" pitchFamily="18" charset="0"/>
              <a:cs typeface="Times New Roman" panose="02020603050405020304" pitchFamily="18" charset="0"/>
            </a:endParaRPr>
          </a:p>
          <a:p>
            <a:pPr marL="457200" indent="-457200">
              <a:spcBef>
                <a:spcPct val="0"/>
              </a:spcBef>
              <a:buClrTx/>
              <a:buSzTx/>
              <a:buFontTx/>
              <a:buAutoNum type="arabicPeriod"/>
              <a:defRPr/>
            </a:pPr>
            <a:r>
              <a:rPr kumimoji="1" lang="en-US" altLang="zh-CN" sz="1800" dirty="0">
                <a:latin typeface="Times New Roman" panose="02020603050405020304" pitchFamily="18" charset="0"/>
                <a:cs typeface="Times New Roman" panose="02020603050405020304" pitchFamily="18" charset="0"/>
              </a:rPr>
              <a:t>|</a:t>
            </a:r>
            <a:r>
              <a:rPr kumimoji="1" lang="zh-CN" altLang="en-US" sz="1800" dirty="0">
                <a:latin typeface="Times New Roman" panose="02020603050405020304" pitchFamily="18" charset="0"/>
                <a:cs typeface="Times New Roman" panose="02020603050405020304" pitchFamily="18" charset="0"/>
              </a:rPr>
              <a:t>   </a:t>
            </a:r>
            <a:r>
              <a:rPr kumimoji="1" lang="en-US" altLang="zh-CN" sz="1800" dirty="0">
                <a:latin typeface="Times New Roman" panose="02020603050405020304" pitchFamily="18" charset="0"/>
                <a:cs typeface="Times New Roman" panose="02020603050405020304" pitchFamily="18" charset="0"/>
              </a:rPr>
              <a:t>|</a:t>
            </a:r>
            <a:r>
              <a:rPr kumimoji="1" lang="zh-CN" altLang="en-US" sz="1800" dirty="0">
                <a:latin typeface="Times New Roman" panose="02020603050405020304" pitchFamily="18" charset="0"/>
                <a:cs typeface="Times New Roman" panose="02020603050405020304" pitchFamily="18" charset="0"/>
              </a:rPr>
              <a:t>      </a:t>
            </a:r>
            <a:r>
              <a:rPr kumimoji="1" lang="en-US" altLang="zh-CN" sz="1800" dirty="0">
                <a:latin typeface="Times New Roman" panose="02020603050405020304" pitchFamily="18" charset="0"/>
                <a:cs typeface="Times New Roman" panose="02020603050405020304" pitchFamily="18" charset="0"/>
              </a:rPr>
              <a:t>|</a:t>
            </a:r>
            <a:r>
              <a:rPr kumimoji="1" lang="zh-CN" altLang="en-US" sz="1800" dirty="0">
                <a:latin typeface="Times New Roman" panose="02020603050405020304" pitchFamily="18" charset="0"/>
                <a:cs typeface="Times New Roman" panose="02020603050405020304" pitchFamily="18" charset="0"/>
              </a:rPr>
              <a:t>    </a:t>
            </a:r>
            <a:r>
              <a:rPr kumimoji="1" lang="en-US" altLang="zh-CN" sz="1800" dirty="0">
                <a:latin typeface="Times New Roman" panose="02020603050405020304" pitchFamily="18" charset="0"/>
                <a:cs typeface="Times New Roman" panose="02020603050405020304" pitchFamily="18" charset="0"/>
              </a:rPr>
              <a:t>return</a:t>
            </a:r>
            <a:r>
              <a:rPr kumimoji="1" lang="zh-CN" altLang="en-US" sz="1800" dirty="0">
                <a:latin typeface="Times New Roman" panose="02020603050405020304" pitchFamily="18" charset="0"/>
                <a:cs typeface="Times New Roman" panose="02020603050405020304" pitchFamily="18" charset="0"/>
              </a:rPr>
              <a:t> </a:t>
            </a:r>
            <a:r>
              <a:rPr kumimoji="1" lang="en-US" altLang="zh-CN" sz="1800" b="0" dirty="0">
                <a:latin typeface="Times New Roman" panose="02020603050405020304" pitchFamily="18" charset="0"/>
                <a:cs typeface="Times New Roman" panose="02020603050405020304" pitchFamily="18" charset="0"/>
              </a:rPr>
              <a:t>a</a:t>
            </a:r>
            <a:r>
              <a:rPr kumimoji="1" lang="zh-CN" altLang="en-US" sz="1800" b="0" dirty="0">
                <a:latin typeface="Times New Roman" panose="02020603050405020304" pitchFamily="18" charset="0"/>
                <a:cs typeface="Times New Roman" panose="02020603050405020304" pitchFamily="18" charset="0"/>
              </a:rPr>
              <a:t>  </a:t>
            </a:r>
            <a:r>
              <a:rPr kumimoji="1" lang="en-US" altLang="zh-CN" sz="1800" b="0" dirty="0">
                <a:latin typeface="Times New Roman" panose="02020603050405020304" pitchFamily="18" charset="0"/>
                <a:cs typeface="Times New Roman" panose="02020603050405020304" pitchFamily="18" charset="0"/>
              </a:rPr>
              <a:t>//</a:t>
            </a:r>
            <a:r>
              <a:rPr kumimoji="1" lang="zh-CN" altLang="en-US" sz="1800" b="0" dirty="0">
                <a:latin typeface="Times New Roman" panose="02020603050405020304" pitchFamily="18" charset="0"/>
                <a:cs typeface="Times New Roman" panose="02020603050405020304" pitchFamily="18" charset="0"/>
              </a:rPr>
              <a:t>中位数在位置</a:t>
            </a:r>
            <a:r>
              <a:rPr kumimoji="1" lang="en-US" altLang="zh-CN" sz="1800" b="0" dirty="0">
                <a:latin typeface="Times New Roman" panose="02020603050405020304" pitchFamily="18" charset="0"/>
                <a:cs typeface="Times New Roman" panose="02020603050405020304" pitchFamily="18" charset="0"/>
              </a:rPr>
              <a:t>a</a:t>
            </a:r>
          </a:p>
          <a:p>
            <a:pPr marL="457200" indent="-457200" eaLnBrk="1" hangingPunct="1">
              <a:spcBef>
                <a:spcPct val="0"/>
              </a:spcBef>
              <a:buClrTx/>
              <a:buSzTx/>
              <a:buFontTx/>
              <a:buAutoNum type="arabicPeriod"/>
              <a:defRPr/>
            </a:pPr>
            <a:r>
              <a:rPr kumimoji="1" lang="en-US" altLang="zh-CN" sz="1800" b="0" dirty="0">
                <a:latin typeface="Times New Roman" panose="02020603050405020304" pitchFamily="18" charset="0"/>
                <a:cs typeface="Times New Roman" panose="02020603050405020304" pitchFamily="18" charset="0"/>
              </a:rPr>
              <a:t>|</a:t>
            </a:r>
            <a:r>
              <a:rPr kumimoji="1" lang="zh-CN" altLang="en-US" sz="1800" b="0" dirty="0">
                <a:latin typeface="Times New Roman" panose="02020603050405020304" pitchFamily="18" charset="0"/>
                <a:cs typeface="Times New Roman" panose="02020603050405020304" pitchFamily="18" charset="0"/>
              </a:rPr>
              <a:t>   </a:t>
            </a:r>
            <a:r>
              <a:rPr kumimoji="1" lang="en-US" altLang="zh-CN" sz="1800" b="0" dirty="0">
                <a:latin typeface="Times New Roman" panose="02020603050405020304" pitchFamily="18" charset="0"/>
                <a:cs typeface="Times New Roman" panose="02020603050405020304" pitchFamily="18" charset="0"/>
              </a:rPr>
              <a:t>|</a:t>
            </a:r>
            <a:r>
              <a:rPr kumimoji="1" lang="zh-CN" altLang="en-US" sz="1800" b="0" dirty="0">
                <a:latin typeface="Times New Roman" panose="02020603050405020304" pitchFamily="18" charset="0"/>
                <a:cs typeface="Times New Roman" panose="02020603050405020304" pitchFamily="18" charset="0"/>
              </a:rPr>
              <a:t>      </a:t>
            </a:r>
            <a:r>
              <a:rPr kumimoji="1" lang="en-US" altLang="zh-CN" sz="1800" dirty="0">
                <a:latin typeface="Times New Roman" panose="02020603050405020304" pitchFamily="18" charset="0"/>
                <a:cs typeface="Times New Roman" panose="02020603050405020304" pitchFamily="18" charset="0"/>
              </a:rPr>
              <a:t>end</a:t>
            </a:r>
          </a:p>
          <a:p>
            <a:pPr marL="457200" indent="-457200" eaLnBrk="1" hangingPunct="1">
              <a:spcBef>
                <a:spcPct val="0"/>
              </a:spcBef>
              <a:buClrTx/>
              <a:buSzTx/>
              <a:buFontTx/>
              <a:buAutoNum type="arabicPeriod"/>
              <a:defRPr/>
            </a:pPr>
            <a:r>
              <a:rPr kumimoji="1" lang="en-US" altLang="zh-CN" sz="1800" b="0" dirty="0">
                <a:latin typeface="Times New Roman" panose="02020603050405020304" pitchFamily="18" charset="0"/>
                <a:cs typeface="Times New Roman" panose="02020603050405020304" pitchFamily="18" charset="0"/>
              </a:rPr>
              <a:t>|</a:t>
            </a:r>
            <a:r>
              <a:rPr kumimoji="1" lang="zh-CN" altLang="en-US" sz="1800" b="0" dirty="0">
                <a:latin typeface="Times New Roman" panose="02020603050405020304" pitchFamily="18" charset="0"/>
                <a:cs typeface="Times New Roman" panose="02020603050405020304" pitchFamily="18" charset="0"/>
              </a:rPr>
              <a:t>   </a:t>
            </a:r>
            <a:r>
              <a:rPr kumimoji="1" lang="en-US" altLang="zh-CN" sz="1800" dirty="0">
                <a:latin typeface="Times New Roman" panose="02020603050405020304" pitchFamily="18" charset="0"/>
                <a:cs typeface="Times New Roman" panose="02020603050405020304" pitchFamily="18" charset="0"/>
              </a:rPr>
              <a:t>end</a:t>
            </a:r>
          </a:p>
          <a:p>
            <a:pPr marL="457200" indent="-457200" eaLnBrk="1" hangingPunct="1">
              <a:spcBef>
                <a:spcPct val="0"/>
              </a:spcBef>
              <a:buClrTx/>
              <a:buSzTx/>
              <a:buFontTx/>
              <a:buAutoNum type="arabicPeriod"/>
              <a:defRPr/>
            </a:pPr>
            <a:r>
              <a:rPr kumimoji="1" lang="en-US" altLang="zh-CN" sz="1800" dirty="0">
                <a:latin typeface="Times New Roman" panose="02020603050405020304" pitchFamily="18" charset="0"/>
                <a:cs typeface="Times New Roman" panose="02020603050405020304" pitchFamily="18" charset="0"/>
              </a:rPr>
              <a:t>else</a:t>
            </a:r>
            <a:r>
              <a:rPr kumimoji="1" lang="zh-CN" altLang="en-US" sz="1800" dirty="0">
                <a:latin typeface="Times New Roman" panose="02020603050405020304" pitchFamily="18" charset="0"/>
                <a:cs typeface="Times New Roman" panose="02020603050405020304" pitchFamily="18" charset="0"/>
              </a:rPr>
              <a:t> </a:t>
            </a:r>
            <a:r>
              <a:rPr kumimoji="1" lang="en-US" altLang="zh-CN" sz="1800" dirty="0">
                <a:latin typeface="Times New Roman" panose="02020603050405020304" pitchFamily="18" charset="0"/>
                <a:cs typeface="Times New Roman" panose="02020603050405020304" pitchFamily="18" charset="0"/>
              </a:rPr>
              <a:t>if</a:t>
            </a:r>
            <a:r>
              <a:rPr kumimoji="1" lang="zh-CN" altLang="en-US" sz="1800" dirty="0">
                <a:latin typeface="Times New Roman" panose="02020603050405020304" pitchFamily="18" charset="0"/>
                <a:cs typeface="Times New Roman" panose="02020603050405020304" pitchFamily="18" charset="0"/>
              </a:rPr>
              <a:t> </a:t>
            </a:r>
            <a:r>
              <a:rPr kumimoji="1" lang="en-US" altLang="zh-CN" sz="1800" b="0" dirty="0">
                <a:latin typeface="Times New Roman" panose="02020603050405020304" pitchFamily="18" charset="0"/>
                <a:cs typeface="Times New Roman" panose="02020603050405020304" pitchFamily="18" charset="0"/>
              </a:rPr>
              <a:t>A[c]</a:t>
            </a:r>
            <a:r>
              <a:rPr kumimoji="1" lang="zh-CN" altLang="en-US" sz="1800" b="0" dirty="0">
                <a:latin typeface="Times New Roman" panose="02020603050405020304" pitchFamily="18" charset="0"/>
                <a:cs typeface="Times New Roman" panose="02020603050405020304" pitchFamily="18" charset="0"/>
              </a:rPr>
              <a:t> </a:t>
            </a:r>
            <a:r>
              <a:rPr kumimoji="1" lang="en-US" altLang="zh-CN" sz="1800" b="0" dirty="0">
                <a:latin typeface="Times New Roman" panose="02020603050405020304" pitchFamily="18" charset="0"/>
                <a:cs typeface="Times New Roman" panose="02020603050405020304" pitchFamily="18" charset="0"/>
              </a:rPr>
              <a:t>&lt;</a:t>
            </a:r>
            <a:r>
              <a:rPr kumimoji="1" lang="zh-CN" altLang="en-US" sz="1800" b="0" dirty="0">
                <a:latin typeface="Times New Roman" panose="02020603050405020304" pitchFamily="18" charset="0"/>
                <a:cs typeface="Times New Roman" panose="02020603050405020304" pitchFamily="18" charset="0"/>
              </a:rPr>
              <a:t> </a:t>
            </a:r>
            <a:r>
              <a:rPr kumimoji="1" lang="en-US" altLang="zh-CN" sz="1800" b="0" dirty="0">
                <a:latin typeface="Times New Roman" panose="02020603050405020304" pitchFamily="18" charset="0"/>
                <a:cs typeface="Times New Roman" panose="02020603050405020304" pitchFamily="18" charset="0"/>
              </a:rPr>
              <a:t>A[b]</a:t>
            </a:r>
            <a:r>
              <a:rPr kumimoji="1" lang="zh-CN" altLang="en-US" sz="1800" b="0" dirty="0">
                <a:latin typeface="Times New Roman" panose="02020603050405020304" pitchFamily="18" charset="0"/>
                <a:cs typeface="Times New Roman" panose="02020603050405020304" pitchFamily="18" charset="0"/>
              </a:rPr>
              <a:t>  </a:t>
            </a:r>
            <a:r>
              <a:rPr kumimoji="1" lang="en-US" altLang="zh-CN" sz="1800" dirty="0">
                <a:latin typeface="Times New Roman" panose="02020603050405020304" pitchFamily="18" charset="0"/>
                <a:cs typeface="Times New Roman" panose="02020603050405020304" pitchFamily="18" charset="0"/>
              </a:rPr>
              <a:t>then</a:t>
            </a:r>
            <a:r>
              <a:rPr kumimoji="1" lang="zh-CN" altLang="en-US" sz="1800" dirty="0">
                <a:latin typeface="Times New Roman" panose="02020603050405020304" pitchFamily="18" charset="0"/>
                <a:cs typeface="Times New Roman" panose="02020603050405020304" pitchFamily="18" charset="0"/>
              </a:rPr>
              <a:t> </a:t>
            </a:r>
            <a:endParaRPr kumimoji="1" lang="en-US" altLang="zh-CN" sz="1800" dirty="0">
              <a:latin typeface="Times New Roman" panose="02020603050405020304" pitchFamily="18" charset="0"/>
              <a:cs typeface="Times New Roman" panose="02020603050405020304" pitchFamily="18" charset="0"/>
            </a:endParaRPr>
          </a:p>
          <a:p>
            <a:pPr marL="457200" indent="-457200" eaLnBrk="1" hangingPunct="1">
              <a:spcBef>
                <a:spcPct val="0"/>
              </a:spcBef>
              <a:buClrTx/>
              <a:buSzTx/>
              <a:buFontTx/>
              <a:buAutoNum type="arabicPeriod"/>
              <a:defRPr/>
            </a:pPr>
            <a:r>
              <a:rPr kumimoji="1" lang="en-US" altLang="zh-CN" sz="1800" dirty="0">
                <a:latin typeface="Times New Roman" panose="02020603050405020304" pitchFamily="18" charset="0"/>
                <a:cs typeface="Times New Roman" panose="02020603050405020304" pitchFamily="18" charset="0"/>
              </a:rPr>
              <a:t>|</a:t>
            </a:r>
            <a:r>
              <a:rPr kumimoji="1" lang="zh-CN" altLang="en-US" sz="1800" dirty="0">
                <a:latin typeface="Times New Roman" panose="02020603050405020304" pitchFamily="18" charset="0"/>
                <a:cs typeface="Times New Roman" panose="02020603050405020304" pitchFamily="18" charset="0"/>
              </a:rPr>
              <a:t>       </a:t>
            </a:r>
            <a:r>
              <a:rPr kumimoji="1" lang="en-US" altLang="zh-CN" sz="1800" dirty="0">
                <a:latin typeface="Times New Roman" panose="02020603050405020304" pitchFamily="18" charset="0"/>
                <a:cs typeface="Times New Roman" panose="02020603050405020304" pitchFamily="18" charset="0"/>
              </a:rPr>
              <a:t>|</a:t>
            </a:r>
            <a:r>
              <a:rPr kumimoji="1" lang="zh-CN" altLang="en-US" sz="1800" dirty="0">
                <a:latin typeface="Times New Roman" panose="02020603050405020304" pitchFamily="18" charset="0"/>
                <a:cs typeface="Times New Roman" panose="02020603050405020304" pitchFamily="18" charset="0"/>
              </a:rPr>
              <a:t>   </a:t>
            </a:r>
            <a:r>
              <a:rPr kumimoji="1" lang="en-US" altLang="zh-CN" sz="1800" dirty="0">
                <a:latin typeface="Times New Roman" panose="02020603050405020304" pitchFamily="18" charset="0"/>
                <a:cs typeface="Times New Roman" panose="02020603050405020304" pitchFamily="18" charset="0"/>
              </a:rPr>
              <a:t>return</a:t>
            </a:r>
            <a:r>
              <a:rPr kumimoji="1" lang="zh-CN" altLang="en-US" sz="1800" dirty="0">
                <a:latin typeface="Times New Roman" panose="02020603050405020304" pitchFamily="18" charset="0"/>
                <a:cs typeface="Times New Roman" panose="02020603050405020304" pitchFamily="18" charset="0"/>
              </a:rPr>
              <a:t> </a:t>
            </a:r>
            <a:r>
              <a:rPr kumimoji="1" lang="en-US" altLang="zh-CN" sz="1800" b="0" dirty="0">
                <a:latin typeface="Times New Roman" panose="02020603050405020304" pitchFamily="18" charset="0"/>
                <a:cs typeface="Times New Roman" panose="02020603050405020304" pitchFamily="18" charset="0"/>
              </a:rPr>
              <a:t>b</a:t>
            </a:r>
          </a:p>
          <a:p>
            <a:pPr marL="457200" indent="-457200" eaLnBrk="1" hangingPunct="1">
              <a:spcBef>
                <a:spcPct val="0"/>
              </a:spcBef>
              <a:buClrTx/>
              <a:buSzTx/>
              <a:buFontTx/>
              <a:buAutoNum type="arabicPeriod"/>
              <a:defRPr/>
            </a:pPr>
            <a:r>
              <a:rPr kumimoji="1" lang="en-US" altLang="zh-CN" sz="1800" dirty="0">
                <a:latin typeface="Times New Roman" panose="02020603050405020304" pitchFamily="18" charset="0"/>
                <a:cs typeface="Times New Roman" panose="02020603050405020304" pitchFamily="18" charset="0"/>
              </a:rPr>
              <a:t>|</a:t>
            </a:r>
            <a:r>
              <a:rPr kumimoji="1" lang="zh-CN" altLang="en-US" sz="1800" dirty="0">
                <a:latin typeface="Times New Roman" panose="02020603050405020304" pitchFamily="18" charset="0"/>
                <a:cs typeface="Times New Roman" panose="02020603050405020304" pitchFamily="18" charset="0"/>
              </a:rPr>
              <a:t>       </a:t>
            </a:r>
            <a:r>
              <a:rPr kumimoji="1" lang="en-US" altLang="zh-CN" sz="1800" dirty="0">
                <a:latin typeface="Times New Roman" panose="02020603050405020304" pitchFamily="18" charset="0"/>
                <a:cs typeface="Times New Roman" panose="02020603050405020304" pitchFamily="18" charset="0"/>
              </a:rPr>
              <a:t>else</a:t>
            </a:r>
            <a:r>
              <a:rPr kumimoji="1" lang="zh-CN" altLang="en-US" sz="1800" dirty="0">
                <a:latin typeface="Times New Roman" panose="02020603050405020304" pitchFamily="18" charset="0"/>
                <a:cs typeface="Times New Roman" panose="02020603050405020304" pitchFamily="18" charset="0"/>
              </a:rPr>
              <a:t> </a:t>
            </a:r>
            <a:r>
              <a:rPr kumimoji="1" lang="en-US" altLang="zh-CN" sz="1800" dirty="0">
                <a:latin typeface="Times New Roman" panose="02020603050405020304" pitchFamily="18" charset="0"/>
                <a:cs typeface="Times New Roman" panose="02020603050405020304" pitchFamily="18" charset="0"/>
              </a:rPr>
              <a:t>if</a:t>
            </a:r>
            <a:r>
              <a:rPr kumimoji="1" lang="zh-CN" altLang="en-US" sz="1800" dirty="0">
                <a:latin typeface="Times New Roman" panose="02020603050405020304" pitchFamily="18" charset="0"/>
                <a:cs typeface="Times New Roman" panose="02020603050405020304" pitchFamily="18" charset="0"/>
              </a:rPr>
              <a:t> </a:t>
            </a:r>
            <a:r>
              <a:rPr kumimoji="1" lang="en-US" altLang="zh-CN" sz="1800" b="0" dirty="0">
                <a:latin typeface="Times New Roman" panose="02020603050405020304" pitchFamily="18" charset="0"/>
                <a:cs typeface="Times New Roman" panose="02020603050405020304" pitchFamily="18" charset="0"/>
              </a:rPr>
              <a:t>A[a]</a:t>
            </a:r>
            <a:r>
              <a:rPr kumimoji="1" lang="zh-CN" altLang="en-US" sz="1800" b="0" dirty="0">
                <a:latin typeface="Times New Roman" panose="02020603050405020304" pitchFamily="18" charset="0"/>
                <a:cs typeface="Times New Roman" panose="02020603050405020304" pitchFamily="18" charset="0"/>
              </a:rPr>
              <a:t> </a:t>
            </a:r>
            <a:r>
              <a:rPr kumimoji="1" lang="en-US" altLang="zh-CN" sz="1800" b="0" dirty="0">
                <a:latin typeface="Times New Roman" panose="02020603050405020304" pitchFamily="18" charset="0"/>
                <a:cs typeface="Times New Roman" panose="02020603050405020304" pitchFamily="18" charset="0"/>
              </a:rPr>
              <a:t>&lt;</a:t>
            </a:r>
            <a:r>
              <a:rPr kumimoji="1" lang="zh-CN" altLang="en-US" sz="1800" b="0" dirty="0">
                <a:latin typeface="Times New Roman" panose="02020603050405020304" pitchFamily="18" charset="0"/>
                <a:cs typeface="Times New Roman" panose="02020603050405020304" pitchFamily="18" charset="0"/>
              </a:rPr>
              <a:t> </a:t>
            </a:r>
            <a:r>
              <a:rPr kumimoji="1" lang="en-US" altLang="zh-CN" sz="1800" b="0" dirty="0">
                <a:latin typeface="Times New Roman" panose="02020603050405020304" pitchFamily="18" charset="0"/>
                <a:cs typeface="Times New Roman" panose="02020603050405020304" pitchFamily="18" charset="0"/>
              </a:rPr>
              <a:t>A[c]</a:t>
            </a:r>
            <a:r>
              <a:rPr kumimoji="1" lang="zh-CN" altLang="en-US" sz="1800" b="0" dirty="0">
                <a:latin typeface="Times New Roman" panose="02020603050405020304" pitchFamily="18" charset="0"/>
                <a:cs typeface="Times New Roman" panose="02020603050405020304" pitchFamily="18" charset="0"/>
              </a:rPr>
              <a:t> </a:t>
            </a:r>
            <a:r>
              <a:rPr kumimoji="1" lang="en-US" altLang="zh-CN" sz="1800" dirty="0">
                <a:latin typeface="Times New Roman" panose="02020603050405020304" pitchFamily="18" charset="0"/>
                <a:cs typeface="Times New Roman" panose="02020603050405020304" pitchFamily="18" charset="0"/>
              </a:rPr>
              <a:t>then</a:t>
            </a:r>
            <a:r>
              <a:rPr kumimoji="1" lang="zh-CN" altLang="en-US" sz="1800" dirty="0">
                <a:latin typeface="Times New Roman" panose="02020603050405020304" pitchFamily="18" charset="0"/>
                <a:cs typeface="Times New Roman" panose="02020603050405020304" pitchFamily="18" charset="0"/>
              </a:rPr>
              <a:t> </a:t>
            </a:r>
            <a:endParaRPr kumimoji="1" lang="en-US" altLang="zh-CN" sz="1800" dirty="0">
              <a:latin typeface="Times New Roman" panose="02020603050405020304" pitchFamily="18" charset="0"/>
              <a:cs typeface="Times New Roman" panose="02020603050405020304" pitchFamily="18" charset="0"/>
            </a:endParaRPr>
          </a:p>
          <a:p>
            <a:pPr marL="457200" indent="-457200" eaLnBrk="1" hangingPunct="1">
              <a:spcBef>
                <a:spcPct val="0"/>
              </a:spcBef>
              <a:buClrTx/>
              <a:buSzTx/>
              <a:buFontTx/>
              <a:buAutoNum type="arabicPeriod"/>
              <a:defRPr/>
            </a:pPr>
            <a:r>
              <a:rPr kumimoji="1" lang="en-US" altLang="zh-CN" sz="1800" dirty="0">
                <a:latin typeface="Times New Roman" panose="02020603050405020304" pitchFamily="18" charset="0"/>
                <a:cs typeface="Times New Roman" panose="02020603050405020304" pitchFamily="18" charset="0"/>
              </a:rPr>
              <a:t>|</a:t>
            </a:r>
            <a:r>
              <a:rPr kumimoji="1" lang="zh-CN" altLang="en-US" sz="1800" dirty="0">
                <a:latin typeface="Times New Roman" panose="02020603050405020304" pitchFamily="18" charset="0"/>
                <a:cs typeface="Times New Roman" panose="02020603050405020304" pitchFamily="18" charset="0"/>
              </a:rPr>
              <a:t>       </a:t>
            </a:r>
            <a:r>
              <a:rPr kumimoji="1" lang="en-US" altLang="zh-CN" sz="1800" dirty="0">
                <a:latin typeface="Times New Roman" panose="02020603050405020304" pitchFamily="18" charset="0"/>
                <a:cs typeface="Times New Roman" panose="02020603050405020304" pitchFamily="18" charset="0"/>
              </a:rPr>
              <a:t>|</a:t>
            </a:r>
            <a:r>
              <a:rPr kumimoji="1" lang="zh-CN" altLang="en-US" sz="1800" dirty="0">
                <a:latin typeface="Times New Roman" panose="02020603050405020304" pitchFamily="18" charset="0"/>
                <a:cs typeface="Times New Roman" panose="02020603050405020304" pitchFamily="18" charset="0"/>
              </a:rPr>
              <a:t>      </a:t>
            </a:r>
            <a:r>
              <a:rPr kumimoji="1" lang="en-US" altLang="zh-CN" sz="1800" dirty="0">
                <a:latin typeface="Times New Roman" panose="02020603050405020304" pitchFamily="18" charset="0"/>
                <a:cs typeface="Times New Roman" panose="02020603050405020304" pitchFamily="18" charset="0"/>
              </a:rPr>
              <a:t>|</a:t>
            </a:r>
            <a:r>
              <a:rPr kumimoji="1" lang="zh-CN" altLang="en-US" sz="1800" dirty="0">
                <a:latin typeface="Times New Roman" panose="02020603050405020304" pitchFamily="18" charset="0"/>
                <a:cs typeface="Times New Roman" panose="02020603050405020304" pitchFamily="18" charset="0"/>
              </a:rPr>
              <a:t>    </a:t>
            </a:r>
            <a:r>
              <a:rPr kumimoji="1" lang="en-US" altLang="zh-CN" sz="1800" dirty="0">
                <a:latin typeface="Times New Roman" panose="02020603050405020304" pitchFamily="18" charset="0"/>
                <a:cs typeface="Times New Roman" panose="02020603050405020304" pitchFamily="18" charset="0"/>
              </a:rPr>
              <a:t>return</a:t>
            </a:r>
            <a:r>
              <a:rPr kumimoji="1" lang="zh-CN" altLang="en-US" sz="1800" dirty="0">
                <a:latin typeface="Times New Roman" panose="02020603050405020304" pitchFamily="18" charset="0"/>
                <a:cs typeface="Times New Roman" panose="02020603050405020304" pitchFamily="18" charset="0"/>
              </a:rPr>
              <a:t> </a:t>
            </a:r>
            <a:r>
              <a:rPr kumimoji="1" lang="en-US" altLang="zh-CN" sz="1800" b="0" dirty="0">
                <a:latin typeface="Times New Roman" panose="02020603050405020304" pitchFamily="18" charset="0"/>
                <a:cs typeface="Times New Roman" panose="02020603050405020304" pitchFamily="18" charset="0"/>
              </a:rPr>
              <a:t>c</a:t>
            </a:r>
          </a:p>
          <a:p>
            <a:pPr marL="457200" indent="-457200" eaLnBrk="1" hangingPunct="1">
              <a:spcBef>
                <a:spcPct val="0"/>
              </a:spcBef>
              <a:buClrTx/>
              <a:buSzTx/>
              <a:buFontTx/>
              <a:buAutoNum type="arabicPeriod"/>
              <a:defRPr/>
            </a:pPr>
            <a:r>
              <a:rPr kumimoji="1" lang="en-US" altLang="zh-CN" sz="1800" dirty="0">
                <a:latin typeface="Times New Roman" panose="02020603050405020304" pitchFamily="18" charset="0"/>
                <a:cs typeface="Times New Roman" panose="02020603050405020304" pitchFamily="18" charset="0"/>
              </a:rPr>
              <a:t>|</a:t>
            </a:r>
            <a:r>
              <a:rPr kumimoji="1" lang="zh-CN" altLang="en-US" sz="1800" dirty="0">
                <a:latin typeface="Times New Roman" panose="02020603050405020304" pitchFamily="18" charset="0"/>
                <a:cs typeface="Times New Roman" panose="02020603050405020304" pitchFamily="18" charset="0"/>
              </a:rPr>
              <a:t>       </a:t>
            </a:r>
            <a:r>
              <a:rPr kumimoji="1" lang="en-US" altLang="zh-CN" sz="1800" dirty="0">
                <a:latin typeface="Times New Roman" panose="02020603050405020304" pitchFamily="18" charset="0"/>
                <a:cs typeface="Times New Roman" panose="02020603050405020304" pitchFamily="18" charset="0"/>
              </a:rPr>
              <a:t>|</a:t>
            </a:r>
            <a:r>
              <a:rPr kumimoji="1" lang="zh-CN" altLang="en-US" sz="1800" dirty="0">
                <a:latin typeface="Times New Roman" panose="02020603050405020304" pitchFamily="18" charset="0"/>
                <a:cs typeface="Times New Roman" panose="02020603050405020304" pitchFamily="18" charset="0"/>
              </a:rPr>
              <a:t>      </a:t>
            </a:r>
            <a:r>
              <a:rPr kumimoji="1" lang="en-US" altLang="zh-CN" sz="1800" dirty="0">
                <a:latin typeface="Times New Roman" panose="02020603050405020304" pitchFamily="18" charset="0"/>
                <a:cs typeface="Times New Roman" panose="02020603050405020304" pitchFamily="18" charset="0"/>
              </a:rPr>
              <a:t>else</a:t>
            </a:r>
            <a:r>
              <a:rPr kumimoji="1" lang="zh-CN" altLang="en-US" sz="1800" dirty="0">
                <a:latin typeface="Times New Roman" panose="02020603050405020304" pitchFamily="18" charset="0"/>
                <a:cs typeface="Times New Roman" panose="02020603050405020304" pitchFamily="18" charset="0"/>
              </a:rPr>
              <a:t> </a:t>
            </a:r>
            <a:endParaRPr kumimoji="1" lang="en-US" altLang="zh-CN" sz="1800" dirty="0">
              <a:latin typeface="Times New Roman" panose="02020603050405020304" pitchFamily="18" charset="0"/>
              <a:cs typeface="Times New Roman" panose="02020603050405020304" pitchFamily="18" charset="0"/>
            </a:endParaRPr>
          </a:p>
          <a:p>
            <a:pPr marL="457200" indent="-457200" eaLnBrk="1" hangingPunct="1">
              <a:spcBef>
                <a:spcPct val="0"/>
              </a:spcBef>
              <a:buClrTx/>
              <a:buSzTx/>
              <a:buFontTx/>
              <a:buAutoNum type="arabicPeriod"/>
              <a:defRPr/>
            </a:pPr>
            <a:r>
              <a:rPr kumimoji="1" lang="en-US" altLang="zh-CN" sz="1800" dirty="0">
                <a:latin typeface="Times New Roman" panose="02020603050405020304" pitchFamily="18" charset="0"/>
                <a:cs typeface="Times New Roman" panose="02020603050405020304" pitchFamily="18" charset="0"/>
              </a:rPr>
              <a:t>|</a:t>
            </a:r>
            <a:r>
              <a:rPr kumimoji="1" lang="zh-CN" altLang="en-US" sz="1800" dirty="0">
                <a:latin typeface="Times New Roman" panose="02020603050405020304" pitchFamily="18" charset="0"/>
                <a:cs typeface="Times New Roman" panose="02020603050405020304" pitchFamily="18" charset="0"/>
              </a:rPr>
              <a:t>       </a:t>
            </a:r>
            <a:r>
              <a:rPr kumimoji="1" lang="en-US" altLang="zh-CN" sz="1800" dirty="0">
                <a:latin typeface="Times New Roman" panose="02020603050405020304" pitchFamily="18" charset="0"/>
                <a:cs typeface="Times New Roman" panose="02020603050405020304" pitchFamily="18" charset="0"/>
              </a:rPr>
              <a:t>|</a:t>
            </a:r>
            <a:r>
              <a:rPr kumimoji="1" lang="zh-CN" altLang="en-US" sz="1800" dirty="0">
                <a:latin typeface="Times New Roman" panose="02020603050405020304" pitchFamily="18" charset="0"/>
                <a:cs typeface="Times New Roman" panose="02020603050405020304" pitchFamily="18" charset="0"/>
              </a:rPr>
              <a:t>      </a:t>
            </a:r>
            <a:r>
              <a:rPr kumimoji="1" lang="en-US" altLang="zh-CN" sz="1800" dirty="0">
                <a:latin typeface="Times New Roman" panose="02020603050405020304" pitchFamily="18" charset="0"/>
                <a:cs typeface="Times New Roman" panose="02020603050405020304" pitchFamily="18" charset="0"/>
              </a:rPr>
              <a:t>|</a:t>
            </a:r>
            <a:r>
              <a:rPr kumimoji="1" lang="zh-CN" altLang="en-US" sz="1800" dirty="0">
                <a:latin typeface="Times New Roman" panose="02020603050405020304" pitchFamily="18" charset="0"/>
                <a:cs typeface="Times New Roman" panose="02020603050405020304" pitchFamily="18" charset="0"/>
              </a:rPr>
              <a:t>    </a:t>
            </a:r>
            <a:r>
              <a:rPr kumimoji="1" lang="en-US" altLang="zh-CN" sz="1800" dirty="0">
                <a:latin typeface="Times New Roman" panose="02020603050405020304" pitchFamily="18" charset="0"/>
                <a:cs typeface="Times New Roman" panose="02020603050405020304" pitchFamily="18" charset="0"/>
              </a:rPr>
              <a:t>return</a:t>
            </a:r>
            <a:r>
              <a:rPr kumimoji="1" lang="zh-CN" altLang="en-US" sz="1800" dirty="0">
                <a:latin typeface="Times New Roman" panose="02020603050405020304" pitchFamily="18" charset="0"/>
                <a:cs typeface="Times New Roman" panose="02020603050405020304" pitchFamily="18" charset="0"/>
              </a:rPr>
              <a:t> </a:t>
            </a:r>
            <a:r>
              <a:rPr kumimoji="1" lang="en-US" altLang="zh-CN" sz="1800" b="0" dirty="0">
                <a:latin typeface="Times New Roman" panose="02020603050405020304" pitchFamily="18" charset="0"/>
                <a:cs typeface="Times New Roman" panose="02020603050405020304" pitchFamily="18" charset="0"/>
              </a:rPr>
              <a:t>a</a:t>
            </a:r>
          </a:p>
          <a:p>
            <a:pPr marL="457200" indent="-457200" eaLnBrk="1" hangingPunct="1">
              <a:spcBef>
                <a:spcPct val="0"/>
              </a:spcBef>
              <a:buClrTx/>
              <a:buSzTx/>
              <a:buFontTx/>
              <a:buAutoNum type="arabicPeriod"/>
              <a:defRPr/>
            </a:pPr>
            <a:r>
              <a:rPr kumimoji="1" lang="en-US" altLang="zh-CN" sz="1800" b="0" dirty="0">
                <a:latin typeface="Times New Roman" panose="02020603050405020304" pitchFamily="18" charset="0"/>
                <a:cs typeface="Times New Roman" panose="02020603050405020304" pitchFamily="18" charset="0"/>
              </a:rPr>
              <a:t>|</a:t>
            </a:r>
            <a:r>
              <a:rPr kumimoji="1" lang="zh-CN" altLang="en-US" sz="1800" b="0" dirty="0">
                <a:latin typeface="Times New Roman" panose="02020603050405020304" pitchFamily="18" charset="0"/>
                <a:cs typeface="Times New Roman" panose="02020603050405020304" pitchFamily="18" charset="0"/>
              </a:rPr>
              <a:t>       </a:t>
            </a:r>
            <a:r>
              <a:rPr kumimoji="1" lang="en-US" altLang="zh-CN" sz="1800" b="0" dirty="0">
                <a:latin typeface="Times New Roman" panose="02020603050405020304" pitchFamily="18" charset="0"/>
                <a:cs typeface="Times New Roman" panose="02020603050405020304" pitchFamily="18" charset="0"/>
              </a:rPr>
              <a:t>|</a:t>
            </a:r>
            <a:r>
              <a:rPr kumimoji="1" lang="zh-CN" altLang="en-US" sz="1800" b="0" dirty="0">
                <a:latin typeface="Times New Roman" panose="02020603050405020304" pitchFamily="18" charset="0"/>
                <a:cs typeface="Times New Roman" panose="02020603050405020304" pitchFamily="18" charset="0"/>
              </a:rPr>
              <a:t>      </a:t>
            </a:r>
            <a:r>
              <a:rPr kumimoji="1" lang="en-US" altLang="zh-CN" sz="1800" dirty="0">
                <a:latin typeface="Times New Roman" panose="02020603050405020304" pitchFamily="18" charset="0"/>
                <a:cs typeface="Times New Roman" panose="02020603050405020304" pitchFamily="18" charset="0"/>
              </a:rPr>
              <a:t>end</a:t>
            </a:r>
          </a:p>
          <a:p>
            <a:pPr marL="457200" indent="-457200" eaLnBrk="1" hangingPunct="1">
              <a:spcBef>
                <a:spcPct val="0"/>
              </a:spcBef>
              <a:buClrTx/>
              <a:buSzTx/>
              <a:buFontTx/>
              <a:buAutoNum type="arabicPeriod"/>
              <a:defRPr/>
            </a:pPr>
            <a:r>
              <a:rPr kumimoji="1" lang="en-US" altLang="zh-CN" sz="1800" dirty="0">
                <a:latin typeface="Times New Roman" panose="02020603050405020304" pitchFamily="18" charset="0"/>
                <a:cs typeface="Times New Roman" panose="02020603050405020304" pitchFamily="18" charset="0"/>
              </a:rPr>
              <a:t>|</a:t>
            </a:r>
            <a:r>
              <a:rPr kumimoji="1" lang="zh-CN" altLang="en-US" sz="1800" dirty="0">
                <a:latin typeface="Times New Roman" panose="02020603050405020304" pitchFamily="18" charset="0"/>
                <a:cs typeface="Times New Roman" panose="02020603050405020304" pitchFamily="18" charset="0"/>
              </a:rPr>
              <a:t>       </a:t>
            </a:r>
            <a:r>
              <a:rPr kumimoji="1" lang="en-US" altLang="zh-CN" sz="1800" dirty="0">
                <a:latin typeface="Times New Roman" panose="02020603050405020304" pitchFamily="18" charset="0"/>
                <a:cs typeface="Times New Roman" panose="02020603050405020304" pitchFamily="18" charset="0"/>
              </a:rPr>
              <a:t>end</a:t>
            </a:r>
          </a:p>
          <a:p>
            <a:pPr marL="457200" indent="-457200" eaLnBrk="1" hangingPunct="1">
              <a:spcBef>
                <a:spcPct val="0"/>
              </a:spcBef>
              <a:buClrTx/>
              <a:buSzTx/>
              <a:buFontTx/>
              <a:buAutoNum type="arabicPeriod"/>
              <a:defRPr/>
            </a:pPr>
            <a:r>
              <a:rPr kumimoji="1" lang="en-US" altLang="zh-CN" sz="1800" dirty="0">
                <a:latin typeface="Times New Roman" panose="02020603050405020304" pitchFamily="18" charset="0"/>
                <a:cs typeface="Times New Roman" panose="02020603050405020304" pitchFamily="18" charset="0"/>
              </a:rPr>
              <a:t>end</a:t>
            </a:r>
            <a:endParaRPr kumimoji="1" lang="en-US" altLang="zh-CN" sz="1800" b="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D6359632-118B-C243-7D2C-C036554BC363}"/>
                  </a:ext>
                </a:extLst>
              </p:cNvPr>
              <p:cNvSpPr txBox="1"/>
              <p:nvPr/>
            </p:nvSpPr>
            <p:spPr>
              <a:xfrm>
                <a:off x="5646578" y="1361575"/>
                <a:ext cx="6088185" cy="1631216"/>
              </a:xfrm>
              <a:prstGeom prst="rect">
                <a:avLst/>
              </a:prstGeom>
              <a:solidFill>
                <a:srgbClr val="51ADB7"/>
              </a:solidFill>
              <a:ln>
                <a:solidFill>
                  <a:srgbClr val="51ADB7"/>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r>
                  <a:rPr lang="zh-CN" altLang="en-US" sz="2000" dirty="0">
                    <a:solidFill>
                      <a:schemeClr val="bg1"/>
                    </a:solidFill>
                    <a:latin typeface="Microsoft YaHei" panose="020B0503020204020204" pitchFamily="34" charset="-122"/>
                    <a:ea typeface="Microsoft YaHei" panose="020B0503020204020204" pitchFamily="34" charset="-122"/>
                  </a:rPr>
                  <a:t>  设 </a:t>
                </a:r>
                <a14:m>
                  <m:oMath xmlns:m="http://schemas.openxmlformats.org/officeDocument/2006/math">
                    <m:sSub>
                      <m:sSubPr>
                        <m:ctrlPr>
                          <a:rPr lang="en-US" altLang="zh-CN" sz="2000" i="1">
                            <a:solidFill>
                              <a:schemeClr val="bg1"/>
                            </a:solidFill>
                            <a:latin typeface="Cambria Math" panose="02040503050406030204" pitchFamily="18" charset="0"/>
                          </a:rPr>
                        </m:ctrlPr>
                      </m:sSubPr>
                      <m:e>
                        <m:r>
                          <a:rPr lang="en-US" altLang="zh-CN" sz="2000" i="1">
                            <a:solidFill>
                              <a:schemeClr val="bg1"/>
                            </a:solidFill>
                            <a:latin typeface="Cambria Math" panose="02040503050406030204" pitchFamily="18" charset="0"/>
                          </a:rPr>
                          <m:t>𝑎</m:t>
                        </m:r>
                      </m:e>
                      <m:sub>
                        <m:r>
                          <a:rPr lang="en-US" altLang="zh-CN" sz="2000" i="1">
                            <a:solidFill>
                              <a:schemeClr val="bg1"/>
                            </a:solidFill>
                            <a:latin typeface="Cambria Math" panose="02040503050406030204" pitchFamily="18" charset="0"/>
                          </a:rPr>
                          <m:t>1</m:t>
                        </m:r>
                      </m:sub>
                    </m:sSub>
                    <m:r>
                      <a:rPr lang="en-US" altLang="zh-CN" sz="2000" i="1">
                        <a:solidFill>
                          <a:schemeClr val="bg1"/>
                        </a:solidFill>
                        <a:latin typeface="Cambria Math" panose="02040503050406030204" pitchFamily="18" charset="0"/>
                      </a:rPr>
                      <m:t>&lt;…</m:t>
                    </m:r>
                    <m:sSub>
                      <m:sSubPr>
                        <m:ctrlPr>
                          <a:rPr lang="en-US" altLang="zh-CN" sz="2000" i="1">
                            <a:solidFill>
                              <a:schemeClr val="bg1"/>
                            </a:solidFill>
                            <a:latin typeface="Cambria Math" panose="02040503050406030204" pitchFamily="18" charset="0"/>
                          </a:rPr>
                        </m:ctrlPr>
                      </m:sSubPr>
                      <m:e>
                        <m:r>
                          <a:rPr lang="en-US" altLang="zh-CN" sz="2000" i="1">
                            <a:solidFill>
                              <a:schemeClr val="bg1"/>
                            </a:solidFill>
                            <a:latin typeface="Cambria Math" panose="02040503050406030204" pitchFamily="18" charset="0"/>
                          </a:rPr>
                          <m:t>&lt;</m:t>
                        </m:r>
                        <m:r>
                          <a:rPr lang="en-US" altLang="zh-CN" sz="2000" i="1">
                            <a:solidFill>
                              <a:schemeClr val="bg1"/>
                            </a:solidFill>
                            <a:latin typeface="Cambria Math" panose="02040503050406030204" pitchFamily="18" charset="0"/>
                          </a:rPr>
                          <m:t>𝑎</m:t>
                        </m:r>
                      </m:e>
                      <m:sub>
                        <m:r>
                          <a:rPr lang="en-US" altLang="zh-CN" sz="2000" i="1">
                            <a:solidFill>
                              <a:schemeClr val="bg1"/>
                            </a:solidFill>
                            <a:latin typeface="Cambria Math" panose="02040503050406030204" pitchFamily="18" charset="0"/>
                          </a:rPr>
                          <m:t>𝑘</m:t>
                        </m:r>
                      </m:sub>
                    </m:sSub>
                    <m:r>
                      <a:rPr lang="en-US" altLang="zh-CN" sz="2000" i="1">
                        <a:solidFill>
                          <a:schemeClr val="bg1"/>
                        </a:solidFill>
                        <a:latin typeface="Cambria Math" panose="02040503050406030204" pitchFamily="18" charset="0"/>
                      </a:rPr>
                      <m:t>&lt;…&lt;</m:t>
                    </m:r>
                    <m:sSub>
                      <m:sSubPr>
                        <m:ctrlPr>
                          <a:rPr lang="en-US" altLang="zh-CN" sz="2000" i="1">
                            <a:solidFill>
                              <a:schemeClr val="bg1"/>
                            </a:solidFill>
                            <a:latin typeface="Cambria Math" panose="02040503050406030204" pitchFamily="18" charset="0"/>
                          </a:rPr>
                        </m:ctrlPr>
                      </m:sSubPr>
                      <m:e>
                        <m:r>
                          <a:rPr lang="en-US" altLang="zh-CN" sz="2000" i="1">
                            <a:solidFill>
                              <a:schemeClr val="bg1"/>
                            </a:solidFill>
                            <a:latin typeface="Cambria Math" panose="02040503050406030204" pitchFamily="18" charset="0"/>
                          </a:rPr>
                          <m:t>𝑎</m:t>
                        </m:r>
                      </m:e>
                      <m:sub>
                        <m:r>
                          <a:rPr lang="en-US" altLang="zh-CN" sz="2000" i="1">
                            <a:solidFill>
                              <a:schemeClr val="bg1"/>
                            </a:solidFill>
                            <a:latin typeface="Cambria Math" panose="02040503050406030204" pitchFamily="18" charset="0"/>
                          </a:rPr>
                          <m:t>𝑛</m:t>
                        </m:r>
                      </m:sub>
                    </m:sSub>
                  </m:oMath>
                </a14:m>
                <a:endParaRPr lang="en-US" altLang="zh-CN" sz="2000" dirty="0">
                  <a:solidFill>
                    <a:schemeClr val="bg1"/>
                  </a:solidFill>
                  <a:latin typeface="Microsoft YaHei" panose="020B0503020204020204" pitchFamily="34" charset="-122"/>
                  <a:ea typeface="Microsoft YaHei" panose="020B0503020204020204" pitchFamily="34" charset="-122"/>
                </a:endParaRPr>
              </a:p>
              <a:p>
                <a:pPr marL="457200" indent="-457200">
                  <a:buFont typeface="Arial" panose="020B0604020202020204" pitchFamily="34" charset="0"/>
                  <a:buChar char="•"/>
                </a:pPr>
                <a:r>
                  <a:rPr lang="zh-CN" altLang="en-US" sz="2000" dirty="0">
                    <a:latin typeface="Microsoft YaHei" panose="020B0503020204020204" pitchFamily="34" charset="-122"/>
                    <a:ea typeface="Microsoft YaHei" panose="020B0503020204020204" pitchFamily="34" charset="-122"/>
                  </a:rPr>
                  <a:t>随机挑选元素，每个数值被选的概率相同</a:t>
                </a:r>
                <a:endParaRPr lang="en-US" altLang="zh-CN" sz="2000" dirty="0">
                  <a:latin typeface="Microsoft YaHei" panose="020B0503020204020204" pitchFamily="34" charset="-122"/>
                  <a:ea typeface="Microsoft YaHei" panose="020B0503020204020204" pitchFamily="34" charset="-122"/>
                </a:endParaRPr>
              </a:p>
              <a:p>
                <a:pPr marL="457200" indent="-457200">
                  <a:buFont typeface="Arial" panose="020B0604020202020204" pitchFamily="34" charset="0"/>
                  <a:buChar char="•"/>
                </a:pPr>
                <a:r>
                  <a:rPr lang="zh-CN" altLang="en-US" sz="2000" dirty="0">
                    <a:latin typeface="Microsoft YaHei" panose="020B0503020204020204" pitchFamily="34" charset="-122"/>
                    <a:ea typeface="Microsoft YaHei" panose="020B0503020204020204" pitchFamily="34" charset="-122"/>
                  </a:rPr>
                  <a:t>按三数选中法，先</a:t>
                </a:r>
                <a:r>
                  <a:rPr lang="zh-CN" altLang="en-US" sz="2000" dirty="0">
                    <a:solidFill>
                      <a:srgbClr val="FFFF00"/>
                    </a:solidFill>
                    <a:latin typeface="Microsoft YaHei" panose="020B0503020204020204" pitchFamily="34" charset="-122"/>
                    <a:ea typeface="Microsoft YaHei" panose="020B0503020204020204" pitchFamily="34" charset="-122"/>
                  </a:rPr>
                  <a:t>随机选出三个元素</a:t>
                </a:r>
                <a:r>
                  <a:rPr lang="zh-CN" altLang="en-US" sz="2000" dirty="0">
                    <a:latin typeface="Microsoft YaHei" panose="020B0503020204020204" pitchFamily="34" charset="-122"/>
                    <a:ea typeface="Microsoft YaHei" panose="020B0503020204020204" pitchFamily="34" charset="-122"/>
                  </a:rPr>
                  <a:t>，再从中选出中位数</a:t>
                </a:r>
                <a:endParaRPr lang="en-US" altLang="zh-CN" sz="2000" dirty="0">
                  <a:latin typeface="Microsoft YaHei" panose="020B0503020204020204" pitchFamily="34" charset="-122"/>
                  <a:ea typeface="Microsoft YaHei" panose="020B0503020204020204" pitchFamily="34" charset="-122"/>
                </a:endParaRPr>
              </a:p>
              <a:p>
                <a:pPr marL="457200" indent="-457200">
                  <a:buFont typeface="Arial" panose="020B0604020202020204" pitchFamily="34" charset="0"/>
                  <a:buChar char="•"/>
                </a:pPr>
                <a:r>
                  <a:rPr lang="zh-CN" altLang="en-US" sz="2000" dirty="0">
                    <a:latin typeface="Microsoft YaHei" panose="020B0503020204020204" pitchFamily="34" charset="-122"/>
                    <a:ea typeface="Microsoft YaHei" panose="020B0503020204020204" pitchFamily="34" charset="-122"/>
                  </a:rPr>
                  <a:t>问</a:t>
                </a:r>
                <a14:m>
                  <m:oMath xmlns:m="http://schemas.openxmlformats.org/officeDocument/2006/math">
                    <m:sSub>
                      <m:sSubPr>
                        <m:ctrlPr>
                          <a:rPr lang="en-US" altLang="zh-CN" sz="2000" i="1" smtClean="0">
                            <a:solidFill>
                              <a:schemeClr val="accent4">
                                <a:lumMod val="20000"/>
                                <a:lumOff val="80000"/>
                              </a:schemeClr>
                            </a:solidFill>
                            <a:latin typeface="Cambria Math" panose="02040503050406030204" pitchFamily="18" charset="0"/>
                          </a:rPr>
                        </m:ctrlPr>
                      </m:sSubPr>
                      <m:e>
                        <m:r>
                          <a:rPr lang="en-US" altLang="zh-CN" sz="2000" i="1">
                            <a:solidFill>
                              <a:schemeClr val="accent4">
                                <a:lumMod val="20000"/>
                                <a:lumOff val="80000"/>
                              </a:schemeClr>
                            </a:solidFill>
                            <a:latin typeface="Cambria Math" panose="02040503050406030204" pitchFamily="18" charset="0"/>
                          </a:rPr>
                          <m:t>𝑎</m:t>
                        </m:r>
                      </m:e>
                      <m:sub>
                        <m:r>
                          <a:rPr lang="en-US" altLang="zh-CN" sz="2000" i="1">
                            <a:solidFill>
                              <a:schemeClr val="accent4">
                                <a:lumMod val="20000"/>
                                <a:lumOff val="80000"/>
                              </a:schemeClr>
                            </a:solidFill>
                            <a:latin typeface="Cambria Math" panose="02040503050406030204" pitchFamily="18" charset="0"/>
                          </a:rPr>
                          <m:t>𝑘</m:t>
                        </m:r>
                      </m:sub>
                    </m:sSub>
                  </m:oMath>
                </a14:m>
                <a:r>
                  <a:rPr lang="zh-CN" altLang="en-US" sz="2000" dirty="0">
                    <a:latin typeface="Microsoft YaHei" panose="020B0503020204020204" pitchFamily="34" charset="-122"/>
                    <a:ea typeface="Microsoft YaHei" panose="020B0503020204020204" pitchFamily="34" charset="-122"/>
                  </a:rPr>
                  <a:t>被选作轴点</a:t>
                </a:r>
                <a:r>
                  <a:rPr lang="en-US" altLang="zh-CN" sz="2000" dirty="0">
                    <a:latin typeface="Microsoft YaHei" panose="020B0503020204020204" pitchFamily="34" charset="-122"/>
                    <a:ea typeface="Microsoft YaHei" panose="020B0503020204020204" pitchFamily="34" charset="-122"/>
                  </a:rPr>
                  <a:t>(pivot)</a:t>
                </a:r>
                <a:r>
                  <a:rPr lang="zh-CN" altLang="en-US" sz="2000" dirty="0">
                    <a:latin typeface="Microsoft YaHei" panose="020B0503020204020204" pitchFamily="34" charset="-122"/>
                    <a:ea typeface="Microsoft YaHei" panose="020B0503020204020204" pitchFamily="34" charset="-122"/>
                  </a:rPr>
                  <a:t>的概率是多少？</a:t>
                </a:r>
                <a:endParaRPr lang="zh-CN" altLang="en-US" sz="2000" dirty="0">
                  <a:solidFill>
                    <a:srgbClr val="FFFF00"/>
                  </a:solidFill>
                  <a:latin typeface="Microsoft YaHei" panose="020B0503020204020204" pitchFamily="34" charset="-122"/>
                  <a:ea typeface="Microsoft YaHei" panose="020B0503020204020204" pitchFamily="34" charset="-122"/>
                </a:endParaRPr>
              </a:p>
            </p:txBody>
          </p:sp>
        </mc:Choice>
        <mc:Fallback xmlns="">
          <p:sp>
            <p:nvSpPr>
              <p:cNvPr id="9" name="文本框 8">
                <a:extLst>
                  <a:ext uri="{FF2B5EF4-FFF2-40B4-BE49-F238E27FC236}">
                    <a16:creationId xmlns:a16="http://schemas.microsoft.com/office/drawing/2014/main" id="{D6359632-118B-C243-7D2C-C036554BC363}"/>
                  </a:ext>
                </a:extLst>
              </p:cNvPr>
              <p:cNvSpPr txBox="1">
                <a:spLocks noRot="1" noChangeAspect="1" noMove="1" noResize="1" noEditPoints="1" noAdjustHandles="1" noChangeArrowheads="1" noChangeShapeType="1" noTextEdit="1"/>
              </p:cNvSpPr>
              <p:nvPr/>
            </p:nvSpPr>
            <p:spPr>
              <a:xfrm>
                <a:off x="5646578" y="1361575"/>
                <a:ext cx="6088185" cy="1631216"/>
              </a:xfrm>
              <a:prstGeom prst="rect">
                <a:avLst/>
              </a:prstGeom>
              <a:blipFill>
                <a:blip r:embed="rId2"/>
                <a:stretch>
                  <a:fillRect/>
                </a:stretch>
              </a:blipFill>
              <a:ln>
                <a:solidFill>
                  <a:srgbClr val="51ADB7"/>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06F4D997-F935-3E61-8CF0-1B60EB0634E9}"/>
                  </a:ext>
                </a:extLst>
              </p:cNvPr>
              <p:cNvSpPr/>
              <p:nvPr/>
            </p:nvSpPr>
            <p:spPr>
              <a:xfrm>
                <a:off x="5448584" y="4731114"/>
                <a:ext cx="2669449" cy="400110"/>
              </a:xfrm>
              <a:prstGeom prst="rect">
                <a:avLst/>
              </a:prstGeom>
            </p:spPr>
            <p:txBody>
              <a:bodyPr wrap="none">
                <a:spAutoFit/>
              </a:bodyPr>
              <a:lstStyle/>
              <a:p>
                <a:r>
                  <a:rPr lang="en-US" altLang="zh-CN" sz="2000" dirty="0">
                    <a:latin typeface="Microsoft YaHei" panose="020B0503020204020204" pitchFamily="34" charset="-122"/>
                    <a:ea typeface="Microsoft YaHei" panose="020B0503020204020204" pitchFamily="34" charset="-122"/>
                  </a:rPr>
                  <a:t> </a:t>
                </a:r>
                <a14:m>
                  <m:oMath xmlns:m="http://schemas.openxmlformats.org/officeDocument/2006/math">
                    <m:sSub>
                      <m:sSubPr>
                        <m:ctrlPr>
                          <a:rPr lang="en-US" altLang="zh-CN" sz="2000" i="1" smtClean="0">
                            <a:latin typeface="Cambria Math" panose="02040503050406030204" pitchFamily="18" charset="0"/>
                          </a:rPr>
                        </m:ctrlPr>
                      </m:sSubPr>
                      <m:e>
                        <m:r>
                          <a:rPr lang="en-US" altLang="zh-CN" sz="2000" i="1">
                            <a:latin typeface="Cambria Math" panose="02040503050406030204" pitchFamily="18" charset="0"/>
                          </a:rPr>
                          <m:t>𝑎</m:t>
                        </m:r>
                      </m:e>
                      <m:sub>
                        <m:r>
                          <a:rPr lang="en-US" altLang="zh-CN" sz="2000" i="1">
                            <a:latin typeface="Cambria Math" panose="02040503050406030204" pitchFamily="18" charset="0"/>
                          </a:rPr>
                          <m:t>𝑘</m:t>
                        </m:r>
                      </m:sub>
                    </m:sSub>
                  </m:oMath>
                </a14:m>
                <a:r>
                  <a:rPr lang="zh-CN" altLang="en-US" sz="2000" dirty="0">
                    <a:latin typeface="Microsoft YaHei" panose="020B0503020204020204" pitchFamily="34" charset="-122"/>
                    <a:ea typeface="Microsoft YaHei" panose="020B0503020204020204" pitchFamily="34" charset="-122"/>
                  </a:rPr>
                  <a:t>成为轴点的条件：</a:t>
                </a:r>
              </a:p>
            </p:txBody>
          </p:sp>
        </mc:Choice>
        <mc:Fallback xmlns="">
          <p:sp>
            <p:nvSpPr>
              <p:cNvPr id="5" name="矩形 4">
                <a:extLst>
                  <a:ext uri="{FF2B5EF4-FFF2-40B4-BE49-F238E27FC236}">
                    <a16:creationId xmlns:a16="http://schemas.microsoft.com/office/drawing/2014/main" id="{06F4D997-F935-3E61-8CF0-1B60EB0634E9}"/>
                  </a:ext>
                </a:extLst>
              </p:cNvPr>
              <p:cNvSpPr>
                <a:spLocks noRot="1" noChangeAspect="1" noMove="1" noResize="1" noEditPoints="1" noAdjustHandles="1" noChangeArrowheads="1" noChangeShapeType="1" noTextEdit="1"/>
              </p:cNvSpPr>
              <p:nvPr/>
            </p:nvSpPr>
            <p:spPr>
              <a:xfrm>
                <a:off x="5448584" y="4731114"/>
                <a:ext cx="2669449" cy="400110"/>
              </a:xfrm>
              <a:prstGeom prst="rect">
                <a:avLst/>
              </a:prstGeom>
              <a:blipFill>
                <a:blip r:embed="rId3"/>
                <a:stretch>
                  <a:fillRect t="-6061" b="-24242"/>
                </a:stretch>
              </a:blipFill>
            </p:spPr>
            <p:txBody>
              <a:bodyPr/>
              <a:lstStyle/>
              <a:p>
                <a:r>
                  <a:rPr lang="zh-CN" altLang="en-US">
                    <a:noFill/>
                  </a:rPr>
                  <a:t> </a:t>
                </a:r>
              </a:p>
            </p:txBody>
          </p:sp>
        </mc:Fallback>
      </mc:AlternateContent>
      <p:sp>
        <p:nvSpPr>
          <p:cNvPr id="6" name="左大括号 5">
            <a:extLst>
              <a:ext uri="{FF2B5EF4-FFF2-40B4-BE49-F238E27FC236}">
                <a16:creationId xmlns:a16="http://schemas.microsoft.com/office/drawing/2014/main" id="{4599EDF0-7685-4163-8EE2-9490CB9479E2}"/>
              </a:ext>
            </a:extLst>
          </p:cNvPr>
          <p:cNvSpPr/>
          <p:nvPr/>
        </p:nvSpPr>
        <p:spPr>
          <a:xfrm>
            <a:off x="7913324" y="3980306"/>
            <a:ext cx="424373" cy="1820888"/>
          </a:xfrm>
          <a:prstGeom prst="leftBrace">
            <a:avLst>
              <a:gd name="adj1" fmla="val 47099"/>
              <a:gd name="adj2" fmla="val 50000"/>
            </a:avLst>
          </a:prstGeom>
          <a:ln w="28575"/>
        </p:spPr>
        <p:style>
          <a:lnRef idx="1">
            <a:schemeClr val="accent4"/>
          </a:lnRef>
          <a:fillRef idx="0">
            <a:schemeClr val="accent4"/>
          </a:fillRef>
          <a:effectRef idx="0">
            <a:schemeClr val="accent4"/>
          </a:effectRef>
          <a:fontRef idx="minor">
            <a:schemeClr val="tx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629F9902-79AA-985E-B831-D1BC841BDFBC}"/>
                  </a:ext>
                </a:extLst>
              </p:cNvPr>
              <p:cNvSpPr txBox="1"/>
              <p:nvPr/>
            </p:nvSpPr>
            <p:spPr>
              <a:xfrm>
                <a:off x="8188641" y="3791002"/>
                <a:ext cx="1924053" cy="461665"/>
              </a:xfrm>
              <a:prstGeom prst="rect">
                <a:avLst/>
              </a:prstGeom>
              <a:noFill/>
            </p:spPr>
            <p:txBody>
              <a:bodyPr wrap="none" rtlCol="0">
                <a:spAutoFit/>
              </a:bodyPr>
              <a:lstStyle/>
              <a:p>
                <a:r>
                  <a:rPr kumimoji="1" lang="zh-CN" altLang="en-US" sz="2400" dirty="0">
                    <a:latin typeface="Microsoft YaHei" panose="020B0503020204020204" pitchFamily="34" charset="-122"/>
                    <a:ea typeface="Microsoft YaHei" panose="020B0503020204020204" pitchFamily="34" charset="-122"/>
                  </a:rPr>
                  <a:t>（</a:t>
                </a:r>
                <a:r>
                  <a:rPr kumimoji="1" lang="en-US" altLang="zh-CN" sz="2400" dirty="0">
                    <a:latin typeface="Microsoft YaHei" panose="020B0503020204020204" pitchFamily="34" charset="-122"/>
                    <a:ea typeface="Microsoft YaHei" panose="020B0503020204020204" pitchFamily="34" charset="-122"/>
                  </a:rPr>
                  <a:t>1</a:t>
                </a:r>
                <a:r>
                  <a:rPr kumimoji="1" lang="zh-CN" altLang="en-US" sz="2400" dirty="0">
                    <a:latin typeface="Microsoft YaHei" panose="020B0503020204020204" pitchFamily="34" charset="-122"/>
                    <a:ea typeface="Microsoft YaHei" panose="020B0503020204020204" pitchFamily="34" charset="-122"/>
                  </a:rPr>
                  <a:t>）选了</a:t>
                </a:r>
                <a14:m>
                  <m:oMath xmlns:m="http://schemas.openxmlformats.org/officeDocument/2006/math">
                    <m:sSub>
                      <m:sSubPr>
                        <m:ctrlPr>
                          <a:rPr lang="en-US" altLang="zh-CN" sz="2400" i="1" smtClean="0">
                            <a:latin typeface="Cambria Math" panose="02040503050406030204" pitchFamily="18" charset="0"/>
                          </a:rPr>
                        </m:ctrlPr>
                      </m:sSubPr>
                      <m:e>
                        <m:r>
                          <a:rPr lang="en-US" altLang="zh-CN" sz="2400" i="1">
                            <a:latin typeface="Cambria Math" panose="02040503050406030204" pitchFamily="18" charset="0"/>
                          </a:rPr>
                          <m:t>𝑎</m:t>
                        </m:r>
                      </m:e>
                      <m:sub>
                        <m:r>
                          <a:rPr lang="en-US" altLang="zh-CN" sz="2400" i="1">
                            <a:latin typeface="Cambria Math" panose="02040503050406030204" pitchFamily="18" charset="0"/>
                          </a:rPr>
                          <m:t>𝑘</m:t>
                        </m:r>
                      </m:sub>
                    </m:sSub>
                  </m:oMath>
                </a14:m>
                <a:endParaRPr kumimoji="1" lang="zh-CN" altLang="en-US" sz="2400" dirty="0">
                  <a:latin typeface="Microsoft YaHei" panose="020B0503020204020204" pitchFamily="34" charset="-122"/>
                  <a:ea typeface="Microsoft YaHei" panose="020B0503020204020204" pitchFamily="34" charset="-122"/>
                </a:endParaRPr>
              </a:p>
            </p:txBody>
          </p:sp>
        </mc:Choice>
        <mc:Fallback xmlns="">
          <p:sp>
            <p:nvSpPr>
              <p:cNvPr id="11" name="文本框 10">
                <a:extLst>
                  <a:ext uri="{FF2B5EF4-FFF2-40B4-BE49-F238E27FC236}">
                    <a16:creationId xmlns:a16="http://schemas.microsoft.com/office/drawing/2014/main" id="{629F9902-79AA-985E-B831-D1BC841BDFBC}"/>
                  </a:ext>
                </a:extLst>
              </p:cNvPr>
              <p:cNvSpPr txBox="1">
                <a:spLocks noRot="1" noChangeAspect="1" noMove="1" noResize="1" noEditPoints="1" noAdjustHandles="1" noChangeArrowheads="1" noChangeShapeType="1" noTextEdit="1"/>
              </p:cNvSpPr>
              <p:nvPr/>
            </p:nvSpPr>
            <p:spPr>
              <a:xfrm>
                <a:off x="8188641" y="3791002"/>
                <a:ext cx="1924053" cy="461665"/>
              </a:xfrm>
              <a:prstGeom prst="rect">
                <a:avLst/>
              </a:prstGeom>
              <a:blipFill>
                <a:blip r:embed="rId4"/>
                <a:stretch>
                  <a:fillRect l="-4575" t="-10526" b="-2894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547D6729-2D65-03F9-0DB0-BA61D1E4EA76}"/>
                  </a:ext>
                </a:extLst>
              </p:cNvPr>
              <p:cNvSpPr txBox="1"/>
              <p:nvPr/>
            </p:nvSpPr>
            <p:spPr>
              <a:xfrm>
                <a:off x="8188641" y="4618811"/>
                <a:ext cx="3462936" cy="461665"/>
              </a:xfrm>
              <a:prstGeom prst="rect">
                <a:avLst/>
              </a:prstGeom>
              <a:noFill/>
            </p:spPr>
            <p:txBody>
              <a:bodyPr wrap="none" rtlCol="0">
                <a:spAutoFit/>
              </a:bodyPr>
              <a:lstStyle/>
              <a:p>
                <a:r>
                  <a:rPr kumimoji="1" lang="zh-CN" altLang="en-US" sz="2400" dirty="0">
                    <a:latin typeface="Microsoft YaHei" panose="020B0503020204020204" pitchFamily="34" charset="-122"/>
                    <a:ea typeface="Microsoft YaHei" panose="020B0503020204020204" pitchFamily="34" charset="-122"/>
                  </a:rPr>
                  <a:t>（</a:t>
                </a:r>
                <a:r>
                  <a:rPr kumimoji="1" lang="en-US" altLang="zh-CN" sz="2400" dirty="0">
                    <a:latin typeface="Microsoft YaHei" panose="020B0503020204020204" pitchFamily="34" charset="-122"/>
                    <a:ea typeface="Microsoft YaHei" panose="020B0503020204020204" pitchFamily="34" charset="-122"/>
                  </a:rPr>
                  <a:t>2</a:t>
                </a:r>
                <a:r>
                  <a:rPr kumimoji="1" lang="zh-CN" altLang="en-US" sz="2400" dirty="0">
                    <a:latin typeface="Microsoft YaHei" panose="020B0503020204020204" pitchFamily="34" charset="-122"/>
                    <a:ea typeface="Microsoft YaHei" panose="020B0503020204020204" pitchFamily="34" charset="-122"/>
                  </a:rPr>
                  <a:t>）选了比</a:t>
                </a:r>
                <a14:m>
                  <m:oMath xmlns:m="http://schemas.openxmlformats.org/officeDocument/2006/math">
                    <m:sSub>
                      <m:sSubPr>
                        <m:ctrlPr>
                          <a:rPr lang="en-US" altLang="zh-CN" sz="2400" i="1" smtClean="0">
                            <a:latin typeface="Cambria Math" panose="02040503050406030204" pitchFamily="18" charset="0"/>
                          </a:rPr>
                        </m:ctrlPr>
                      </m:sSubPr>
                      <m:e>
                        <m:r>
                          <a:rPr lang="en-US" altLang="zh-CN" sz="2400" i="1">
                            <a:latin typeface="Cambria Math" panose="02040503050406030204" pitchFamily="18" charset="0"/>
                          </a:rPr>
                          <m:t>𝑎</m:t>
                        </m:r>
                      </m:e>
                      <m:sub>
                        <m:r>
                          <a:rPr lang="en-US" altLang="zh-CN" sz="2400" i="1">
                            <a:latin typeface="Cambria Math" panose="02040503050406030204" pitchFamily="18" charset="0"/>
                          </a:rPr>
                          <m:t>𝑘</m:t>
                        </m:r>
                      </m:sub>
                    </m:sSub>
                  </m:oMath>
                </a14:m>
                <a:r>
                  <a:rPr kumimoji="1" lang="zh-CN" altLang="en-US" sz="2400" dirty="0">
                    <a:solidFill>
                      <a:srgbClr val="FF0000"/>
                    </a:solidFill>
                    <a:latin typeface="Microsoft YaHei" panose="020B0503020204020204" pitchFamily="34" charset="-122"/>
                    <a:ea typeface="Microsoft YaHei" panose="020B0503020204020204" pitchFamily="34" charset="-122"/>
                  </a:rPr>
                  <a:t>小</a:t>
                </a:r>
                <a:r>
                  <a:rPr kumimoji="1" lang="zh-CN" altLang="en-US" sz="2400" dirty="0">
                    <a:latin typeface="Microsoft YaHei" panose="020B0503020204020204" pitchFamily="34" charset="-122"/>
                    <a:ea typeface="Microsoft YaHei" panose="020B0503020204020204" pitchFamily="34" charset="-122"/>
                  </a:rPr>
                  <a:t>的元素</a:t>
                </a:r>
              </a:p>
            </p:txBody>
          </p:sp>
        </mc:Choice>
        <mc:Fallback xmlns="">
          <p:sp>
            <p:nvSpPr>
              <p:cNvPr id="12" name="文本框 11">
                <a:extLst>
                  <a:ext uri="{FF2B5EF4-FFF2-40B4-BE49-F238E27FC236}">
                    <a16:creationId xmlns:a16="http://schemas.microsoft.com/office/drawing/2014/main" id="{547D6729-2D65-03F9-0DB0-BA61D1E4EA76}"/>
                  </a:ext>
                </a:extLst>
              </p:cNvPr>
              <p:cNvSpPr txBox="1">
                <a:spLocks noRot="1" noChangeAspect="1" noMove="1" noResize="1" noEditPoints="1" noAdjustHandles="1" noChangeArrowheads="1" noChangeShapeType="1" noTextEdit="1"/>
              </p:cNvSpPr>
              <p:nvPr/>
            </p:nvSpPr>
            <p:spPr>
              <a:xfrm>
                <a:off x="8188641" y="4618811"/>
                <a:ext cx="3462936" cy="461665"/>
              </a:xfrm>
              <a:prstGeom prst="rect">
                <a:avLst/>
              </a:prstGeom>
              <a:blipFill>
                <a:blip r:embed="rId5"/>
                <a:stretch>
                  <a:fillRect l="-2555" t="-8108" r="-1825" b="-2973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47B1D3AE-3101-F43A-5E77-3D404201E5D0}"/>
                  </a:ext>
                </a:extLst>
              </p:cNvPr>
              <p:cNvSpPr txBox="1"/>
              <p:nvPr/>
            </p:nvSpPr>
            <p:spPr>
              <a:xfrm>
                <a:off x="8212517" y="5528415"/>
                <a:ext cx="3522246" cy="461665"/>
              </a:xfrm>
              <a:prstGeom prst="rect">
                <a:avLst/>
              </a:prstGeom>
              <a:noFill/>
            </p:spPr>
            <p:txBody>
              <a:bodyPr wrap="none" rtlCol="0">
                <a:spAutoFit/>
              </a:bodyPr>
              <a:lstStyle/>
              <a:p>
                <a:r>
                  <a:rPr kumimoji="1" lang="zh-CN" altLang="en-US" sz="2400" dirty="0">
                    <a:latin typeface="Microsoft YaHei" panose="020B0503020204020204" pitchFamily="34" charset="-122"/>
                    <a:ea typeface="Microsoft YaHei" panose="020B0503020204020204" pitchFamily="34" charset="-122"/>
                  </a:rPr>
                  <a:t>（</a:t>
                </a:r>
                <a:r>
                  <a:rPr kumimoji="1" lang="en-US" altLang="zh-CN" sz="2400" dirty="0">
                    <a:latin typeface="Microsoft YaHei" panose="020B0503020204020204" pitchFamily="34" charset="-122"/>
                    <a:ea typeface="Microsoft YaHei" panose="020B0503020204020204" pitchFamily="34" charset="-122"/>
                  </a:rPr>
                  <a:t>3</a:t>
                </a:r>
                <a:r>
                  <a:rPr kumimoji="1" lang="zh-CN" altLang="en-US" sz="2400" dirty="0">
                    <a:latin typeface="Microsoft YaHei" panose="020B0503020204020204" pitchFamily="34" charset="-122"/>
                    <a:ea typeface="Microsoft YaHei" panose="020B0503020204020204" pitchFamily="34" charset="-122"/>
                  </a:rPr>
                  <a:t>）选了比</a:t>
                </a:r>
                <a14:m>
                  <m:oMath xmlns:m="http://schemas.openxmlformats.org/officeDocument/2006/math">
                    <m:sSub>
                      <m:sSubPr>
                        <m:ctrlPr>
                          <a:rPr lang="en-US" altLang="zh-CN" sz="2400" i="1" smtClean="0">
                            <a:latin typeface="Cambria Math" panose="02040503050406030204" pitchFamily="18" charset="0"/>
                          </a:rPr>
                        </m:ctrlPr>
                      </m:sSubPr>
                      <m:e>
                        <m:r>
                          <a:rPr lang="en-US" altLang="zh-CN" sz="2400" i="1">
                            <a:latin typeface="Cambria Math" panose="02040503050406030204" pitchFamily="18" charset="0"/>
                          </a:rPr>
                          <m:t>𝑎</m:t>
                        </m:r>
                      </m:e>
                      <m:sub>
                        <m:r>
                          <a:rPr lang="en-US" altLang="zh-CN" sz="2400" i="1">
                            <a:latin typeface="Cambria Math" panose="02040503050406030204" pitchFamily="18" charset="0"/>
                          </a:rPr>
                          <m:t>𝑘</m:t>
                        </m:r>
                      </m:sub>
                    </m:sSub>
                  </m:oMath>
                </a14:m>
                <a:r>
                  <a:rPr kumimoji="1" lang="zh-CN" altLang="en-US" sz="2400" dirty="0">
                    <a:solidFill>
                      <a:srgbClr val="00B0F0"/>
                    </a:solidFill>
                    <a:latin typeface="Microsoft YaHei" panose="020B0503020204020204" pitchFamily="34" charset="-122"/>
                    <a:ea typeface="Microsoft YaHei" panose="020B0503020204020204" pitchFamily="34" charset="-122"/>
                  </a:rPr>
                  <a:t>大</a:t>
                </a:r>
                <a:r>
                  <a:rPr kumimoji="1" lang="zh-CN" altLang="en-US" sz="2400" dirty="0">
                    <a:latin typeface="Microsoft YaHei" panose="020B0503020204020204" pitchFamily="34" charset="-122"/>
                    <a:ea typeface="Microsoft YaHei" panose="020B0503020204020204" pitchFamily="34" charset="-122"/>
                  </a:rPr>
                  <a:t>的元素</a:t>
                </a:r>
              </a:p>
            </p:txBody>
          </p:sp>
        </mc:Choice>
        <mc:Fallback xmlns="">
          <p:sp>
            <p:nvSpPr>
              <p:cNvPr id="13" name="文本框 12">
                <a:extLst>
                  <a:ext uri="{FF2B5EF4-FFF2-40B4-BE49-F238E27FC236}">
                    <a16:creationId xmlns:a16="http://schemas.microsoft.com/office/drawing/2014/main" id="{47B1D3AE-3101-F43A-5E77-3D404201E5D0}"/>
                  </a:ext>
                </a:extLst>
              </p:cNvPr>
              <p:cNvSpPr txBox="1">
                <a:spLocks noRot="1" noChangeAspect="1" noMove="1" noResize="1" noEditPoints="1" noAdjustHandles="1" noChangeArrowheads="1" noChangeShapeType="1" noTextEdit="1"/>
              </p:cNvSpPr>
              <p:nvPr/>
            </p:nvSpPr>
            <p:spPr>
              <a:xfrm>
                <a:off x="8212517" y="5528415"/>
                <a:ext cx="3522246" cy="461665"/>
              </a:xfrm>
              <a:prstGeom prst="rect">
                <a:avLst/>
              </a:prstGeom>
              <a:blipFill>
                <a:blip r:embed="rId6"/>
                <a:stretch>
                  <a:fillRect l="-2867" t="-10811" b="-2973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888717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blinds(horizontal)">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1"/>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2"/>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11" grpId="0"/>
      <p:bldP spid="12" grpId="0"/>
      <p:bldP spid="13" grpId="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9C38A04F-8290-121B-6F7D-215DFFAD480B}"/>
                  </a:ext>
                </a:extLst>
              </p:cNvPr>
              <p:cNvSpPr txBox="1"/>
              <p:nvPr>
                <p:custDataLst>
                  <p:tags r:id="rId2"/>
                </p:custDataLst>
              </p:nvPr>
            </p:nvSpPr>
            <p:spPr>
              <a:xfrm>
                <a:off x="1219200" y="635000"/>
                <a:ext cx="9753600" cy="2143125"/>
              </a:xfrm>
              <a:prstGeom prst="rect">
                <a:avLst/>
              </a:prstGeom>
              <a:noFill/>
            </p:spPr>
            <p:txBody>
              <a:bodyPr vert="horz" wrap="square" rtlCol="0" anchor="ctr" anchorCtr="0">
                <a:noAutofit/>
              </a:bodyPr>
              <a:lstStyle/>
              <a:p>
                <a:r>
                  <a:rPr lang="zh-CN" altLang="en-US" sz="2800" dirty="0">
                    <a:solidFill>
                      <a:schemeClr val="tx1"/>
                    </a:solidFill>
                    <a:latin typeface="Microsoft YaHei" panose="020B0503020204020204" pitchFamily="34" charset="-122"/>
                    <a:ea typeface="Microsoft YaHei" panose="020B0503020204020204" pitchFamily="34" charset="-122"/>
                  </a:rPr>
                  <a:t>设 </a:t>
                </a:r>
                <a14:m>
                  <m:oMath xmlns:m="http://schemas.openxmlformats.org/officeDocument/2006/math">
                    <m:sSub>
                      <m:sSubPr>
                        <m:ctrlPr>
                          <a:rPr lang="en-US" altLang="zh-CN" sz="2800" i="1">
                            <a:solidFill>
                              <a:schemeClr val="tx1"/>
                            </a:solidFill>
                            <a:latin typeface="Cambria Math" panose="02040503050406030204" pitchFamily="18" charset="0"/>
                          </a:rPr>
                        </m:ctrlPr>
                      </m:sSubPr>
                      <m:e>
                        <m:r>
                          <a:rPr lang="en-US" altLang="zh-CN" sz="2800" i="1">
                            <a:solidFill>
                              <a:schemeClr val="tx1"/>
                            </a:solidFill>
                            <a:latin typeface="Cambria Math" panose="02040503050406030204" pitchFamily="18" charset="0"/>
                          </a:rPr>
                          <m:t>𝑎</m:t>
                        </m:r>
                      </m:e>
                      <m:sub>
                        <m:r>
                          <a:rPr lang="en-US" altLang="zh-CN" sz="2800" i="1">
                            <a:solidFill>
                              <a:schemeClr val="tx1"/>
                            </a:solidFill>
                            <a:latin typeface="Cambria Math" panose="02040503050406030204" pitchFamily="18" charset="0"/>
                          </a:rPr>
                          <m:t>1</m:t>
                        </m:r>
                      </m:sub>
                    </m:sSub>
                    <m:r>
                      <a:rPr lang="en-US" altLang="zh-CN" sz="2800" i="1">
                        <a:solidFill>
                          <a:schemeClr val="tx1"/>
                        </a:solidFill>
                        <a:latin typeface="Cambria Math" panose="02040503050406030204" pitchFamily="18" charset="0"/>
                      </a:rPr>
                      <m:t>&lt;…</m:t>
                    </m:r>
                    <m:sSub>
                      <m:sSubPr>
                        <m:ctrlPr>
                          <a:rPr lang="en-US" altLang="zh-CN" sz="2800" i="1" smtClean="0">
                            <a:solidFill>
                              <a:schemeClr val="tx1"/>
                            </a:solidFill>
                            <a:latin typeface="Cambria Math" panose="02040503050406030204" pitchFamily="18" charset="0"/>
                          </a:rPr>
                        </m:ctrlPr>
                      </m:sSubPr>
                      <m:e>
                        <m:r>
                          <a:rPr lang="en-US" altLang="zh-CN" sz="2800" i="1">
                            <a:solidFill>
                              <a:schemeClr val="tx1"/>
                            </a:solidFill>
                            <a:latin typeface="Cambria Math" panose="02040503050406030204" pitchFamily="18" charset="0"/>
                          </a:rPr>
                          <m:t>&lt;</m:t>
                        </m:r>
                        <m:r>
                          <a:rPr lang="en-US" altLang="zh-CN" sz="2800" i="1">
                            <a:solidFill>
                              <a:schemeClr val="tx1"/>
                            </a:solidFill>
                            <a:latin typeface="Cambria Math" panose="02040503050406030204" pitchFamily="18" charset="0"/>
                          </a:rPr>
                          <m:t>𝑎</m:t>
                        </m:r>
                      </m:e>
                      <m:sub>
                        <m:r>
                          <a:rPr lang="en-US" altLang="zh-CN" sz="2800" i="1">
                            <a:solidFill>
                              <a:schemeClr val="tx1"/>
                            </a:solidFill>
                            <a:latin typeface="Cambria Math" panose="02040503050406030204" pitchFamily="18" charset="0"/>
                          </a:rPr>
                          <m:t>𝑘</m:t>
                        </m:r>
                      </m:sub>
                    </m:sSub>
                    <m:r>
                      <a:rPr lang="en-US" altLang="zh-CN" sz="2800" i="1">
                        <a:solidFill>
                          <a:schemeClr val="tx1"/>
                        </a:solidFill>
                        <a:latin typeface="Cambria Math" panose="02040503050406030204" pitchFamily="18" charset="0"/>
                      </a:rPr>
                      <m:t>&lt;…&lt;</m:t>
                    </m:r>
                    <m:sSub>
                      <m:sSubPr>
                        <m:ctrlPr>
                          <a:rPr lang="en-US" altLang="zh-CN" sz="2800" i="1">
                            <a:solidFill>
                              <a:schemeClr val="tx1"/>
                            </a:solidFill>
                            <a:latin typeface="Cambria Math" panose="02040503050406030204" pitchFamily="18" charset="0"/>
                          </a:rPr>
                        </m:ctrlPr>
                      </m:sSubPr>
                      <m:e>
                        <m:r>
                          <a:rPr lang="en-US" altLang="zh-CN" sz="2800" i="1">
                            <a:solidFill>
                              <a:schemeClr val="tx1"/>
                            </a:solidFill>
                            <a:latin typeface="Cambria Math" panose="02040503050406030204" pitchFamily="18" charset="0"/>
                          </a:rPr>
                          <m:t>𝑎</m:t>
                        </m:r>
                      </m:e>
                      <m:sub>
                        <m:r>
                          <a:rPr lang="en-US" altLang="zh-CN" sz="2800" i="1">
                            <a:solidFill>
                              <a:schemeClr val="tx1"/>
                            </a:solidFill>
                            <a:latin typeface="Cambria Math" panose="02040503050406030204" pitchFamily="18" charset="0"/>
                          </a:rPr>
                          <m:t>𝑛</m:t>
                        </m:r>
                      </m:sub>
                    </m:sSub>
                  </m:oMath>
                </a14:m>
                <a:r>
                  <a:rPr kumimoji="1"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，从中随机选一个元素，该元素 </a:t>
                </a:r>
                <a14:m>
                  <m:oMath xmlns:m="http://schemas.openxmlformats.org/officeDocument/2006/math">
                    <m:sSub>
                      <m:sSubPr>
                        <m:ctrlPr>
                          <a:rPr lang="en-US" altLang="zh-CN" sz="2800" i="1" smtClean="0">
                            <a:solidFill>
                              <a:srgbClr val="FF0000"/>
                            </a:solidFill>
                            <a:latin typeface="Cambria Math" panose="02040503050406030204" pitchFamily="18" charset="0"/>
                          </a:rPr>
                        </m:ctrlPr>
                      </m:sSubPr>
                      <m:e>
                        <m:r>
                          <a:rPr lang="zh-CN" altLang="en-US" sz="2800" i="1">
                            <a:solidFill>
                              <a:srgbClr val="FF0000"/>
                            </a:solidFill>
                            <a:latin typeface="Cambria Math" panose="02040503050406030204" pitchFamily="18" charset="0"/>
                          </a:rPr>
                          <m:t>小于</m:t>
                        </m:r>
                        <m:r>
                          <a:rPr lang="en-US" altLang="zh-CN" sz="2800" i="1">
                            <a:solidFill>
                              <a:srgbClr val="FF0000"/>
                            </a:solidFill>
                            <a:latin typeface="Cambria Math" panose="02040503050406030204" pitchFamily="18" charset="0"/>
                          </a:rPr>
                          <m:t>𝑎</m:t>
                        </m:r>
                      </m:e>
                      <m:sub>
                        <m:r>
                          <a:rPr lang="en-US" altLang="zh-CN" sz="2800" i="1">
                            <a:solidFill>
                              <a:srgbClr val="FF0000"/>
                            </a:solidFill>
                            <a:latin typeface="Cambria Math" panose="02040503050406030204" pitchFamily="18" charset="0"/>
                          </a:rPr>
                          <m:t>𝑘</m:t>
                        </m:r>
                      </m:sub>
                    </m:sSub>
                  </m:oMath>
                </a14:m>
                <a:r>
                  <a:rPr kumimoji="1" lang="zh-CN" altLang="en-US" sz="2600" dirty="0">
                    <a:latin typeface="Microsoft Yahei" panose="020B0503020204020204" pitchFamily="34" charset="-122"/>
                    <a:ea typeface="Microsoft Yahei" panose="020B0503020204020204" pitchFamily="34" charset="-122"/>
                    <a:sym typeface="Microsoft Yahei" panose="020B0503020204020204" pitchFamily="34" charset="-122"/>
                  </a:rPr>
                  <a:t>的</a:t>
                </a:r>
                <a:r>
                  <a:rPr kumimoji="1"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概率是：</a:t>
                </a:r>
              </a:p>
            </p:txBody>
          </p:sp>
        </mc:Choice>
        <mc:Fallback xmlns="">
          <p:sp>
            <p:nvSpPr>
              <p:cNvPr id="13" name="文本框 12">
                <a:extLst>
                  <a:ext uri="{FF2B5EF4-FFF2-40B4-BE49-F238E27FC236}">
                    <a16:creationId xmlns:a16="http://schemas.microsoft.com/office/drawing/2014/main" id="{9C38A04F-8290-121B-6F7D-215DFFAD480B}"/>
                  </a:ext>
                </a:extLst>
              </p:cNvPr>
              <p:cNvSpPr txBox="1">
                <a:spLocks noRot="1" noChangeAspect="1" noMove="1" noResize="1" noEditPoints="1" noAdjustHandles="1" noChangeArrowheads="1" noChangeShapeType="1" noTextEdit="1"/>
              </p:cNvSpPr>
              <p:nvPr>
                <p:custDataLst>
                  <p:tags r:id="rId19"/>
                </p:custDataLst>
              </p:nvPr>
            </p:nvSpPr>
            <p:spPr>
              <a:xfrm>
                <a:off x="1219200" y="635000"/>
                <a:ext cx="9753600" cy="2143125"/>
              </a:xfrm>
              <a:prstGeom prst="rect">
                <a:avLst/>
              </a:prstGeom>
              <a:blipFill>
                <a:blip r:embed="rId20"/>
                <a:stretch>
                  <a:fillRect l="-125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0ECF11A8-1974-6BE8-2D52-9C8EFB91577B}"/>
                  </a:ext>
                </a:extLst>
              </p:cNvPr>
              <p:cNvSpPr txBox="1"/>
              <p:nvPr>
                <p:custDataLst>
                  <p:tags r:id="rId3"/>
                </p:custDataLst>
              </p:nvPr>
            </p:nvSpPr>
            <p:spPr>
              <a:xfrm>
                <a:off x="2438400" y="2786063"/>
                <a:ext cx="8534400" cy="642938"/>
              </a:xfrm>
              <a:prstGeom prst="rect">
                <a:avLst/>
              </a:prstGeom>
              <a:noFill/>
            </p:spPr>
            <p:txBody>
              <a:bodyPr vert="horz" rtlCol="0" anchor="ctr" anchorCtr="0">
                <a:noAutofit/>
              </a:bodyPr>
              <a:lstStyle/>
              <a:p>
                <a:pPr/>
                <a14:m>
                  <m:oMathPara xmlns:m="http://schemas.openxmlformats.org/officeDocument/2006/math">
                    <m:oMathParaPr>
                      <m:jc m:val="left"/>
                    </m:oMathParaPr>
                    <m:oMath xmlns:m="http://schemas.openxmlformats.org/officeDocument/2006/math">
                      <m:f>
                        <m:fPr>
                          <m:ctrlPr>
                            <a:rPr kumimoji="1" lang="en-US" altLang="zh-CN" sz="2600" b="0"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ctrlPr>
                        </m:fPr>
                        <m:num>
                          <m:r>
                            <a:rPr kumimoji="1" lang="en-US" altLang="zh-CN" sz="2600" b="0"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1</m:t>
                          </m:r>
                        </m:num>
                        <m:den>
                          <m:r>
                            <a:rPr kumimoji="1" lang="en-US" altLang="zh-CN" sz="2600" b="0"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𝑛</m:t>
                          </m:r>
                        </m:den>
                      </m:f>
                    </m:oMath>
                  </m:oMathPara>
                </a14:m>
                <a:endParaRPr kumimoji="1"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mc:Choice>
        <mc:Fallback xmlns="">
          <p:sp>
            <p:nvSpPr>
              <p:cNvPr id="14" name="文本框 13">
                <a:extLst>
                  <a:ext uri="{FF2B5EF4-FFF2-40B4-BE49-F238E27FC236}">
                    <a16:creationId xmlns:a16="http://schemas.microsoft.com/office/drawing/2014/main" id="{0ECF11A8-1974-6BE8-2D52-9C8EFB91577B}"/>
                  </a:ext>
                </a:extLst>
              </p:cNvPr>
              <p:cNvSpPr txBox="1">
                <a:spLocks noRot="1" noChangeAspect="1" noMove="1" noResize="1" noEditPoints="1" noAdjustHandles="1" noChangeArrowheads="1" noChangeShapeType="1" noTextEdit="1"/>
              </p:cNvSpPr>
              <p:nvPr>
                <p:custDataLst>
                  <p:tags r:id="rId21"/>
                </p:custDataLst>
              </p:nvPr>
            </p:nvSpPr>
            <p:spPr>
              <a:xfrm>
                <a:off x="2438400" y="2786063"/>
                <a:ext cx="8534400" cy="642938"/>
              </a:xfrm>
              <a:prstGeom prst="rect">
                <a:avLst/>
              </a:prstGeom>
              <a:blipFill>
                <a:blip r:embed="rId22"/>
                <a:stretch>
                  <a:fillRect l="-297" t="-9615" b="-1923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2B5E0411-1C23-B4BF-42AA-FCE1D273ABD0}"/>
                  </a:ext>
                </a:extLst>
              </p:cNvPr>
              <p:cNvSpPr txBox="1"/>
              <p:nvPr>
                <p:custDataLst>
                  <p:tags r:id="rId4"/>
                </p:custDataLst>
              </p:nvPr>
            </p:nvSpPr>
            <p:spPr>
              <a:xfrm>
                <a:off x="2438400" y="3643313"/>
                <a:ext cx="8534400" cy="642938"/>
              </a:xfrm>
              <a:prstGeom prst="rect">
                <a:avLst/>
              </a:prstGeom>
              <a:noFill/>
            </p:spPr>
            <p:txBody>
              <a:bodyPr vert="horz" rtlCol="0" anchor="ctr" anchorCtr="0">
                <a:noAutofit/>
              </a:bodyPr>
              <a:lstStyle/>
              <a:p>
                <a:pPr/>
                <a14:m>
                  <m:oMathPara xmlns:m="http://schemas.openxmlformats.org/officeDocument/2006/math">
                    <m:oMathParaPr>
                      <m:jc m:val="left"/>
                    </m:oMathParaPr>
                    <m:oMath xmlns:m="http://schemas.openxmlformats.org/officeDocument/2006/math">
                      <m:f>
                        <m:fPr>
                          <m:ctrlPr>
                            <a:rPr kumimoji="1" lang="en-US" altLang="zh-CN" sz="2600" b="0"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ctrlPr>
                        </m:fPr>
                        <m:num>
                          <m:r>
                            <a:rPr kumimoji="1" lang="en-US" altLang="zh-CN" sz="2600" b="0"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𝑘</m:t>
                          </m:r>
                          <m:r>
                            <a:rPr kumimoji="1" lang="en-US" altLang="zh-CN" sz="2600" b="0"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−1</m:t>
                          </m:r>
                        </m:num>
                        <m:den>
                          <m:r>
                            <a:rPr kumimoji="1" lang="en-US" altLang="zh-CN" sz="2600" b="0"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𝑛</m:t>
                          </m:r>
                        </m:den>
                      </m:f>
                    </m:oMath>
                  </m:oMathPara>
                </a14:m>
                <a:endParaRPr kumimoji="1"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mc:Choice>
        <mc:Fallback xmlns="">
          <p:sp>
            <p:nvSpPr>
              <p:cNvPr id="15" name="文本框 14">
                <a:extLst>
                  <a:ext uri="{FF2B5EF4-FFF2-40B4-BE49-F238E27FC236}">
                    <a16:creationId xmlns:a16="http://schemas.microsoft.com/office/drawing/2014/main" id="{2B5E0411-1C23-B4BF-42AA-FCE1D273ABD0}"/>
                  </a:ext>
                </a:extLst>
              </p:cNvPr>
              <p:cNvSpPr txBox="1">
                <a:spLocks noRot="1" noChangeAspect="1" noMove="1" noResize="1" noEditPoints="1" noAdjustHandles="1" noChangeArrowheads="1" noChangeShapeType="1" noTextEdit="1"/>
              </p:cNvSpPr>
              <p:nvPr>
                <p:custDataLst>
                  <p:tags r:id="rId23"/>
                </p:custDataLst>
              </p:nvPr>
            </p:nvSpPr>
            <p:spPr>
              <a:xfrm>
                <a:off x="2438400" y="3643313"/>
                <a:ext cx="8534400" cy="642938"/>
              </a:xfrm>
              <a:prstGeom prst="rect">
                <a:avLst/>
              </a:prstGeom>
              <a:blipFill>
                <a:blip r:embed="rId24"/>
                <a:stretch>
                  <a:fillRect l="-297" t="-9804" b="-2156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7839E5BE-1C72-3DEF-4D86-27F8BA00962D}"/>
                  </a:ext>
                </a:extLst>
              </p:cNvPr>
              <p:cNvSpPr txBox="1"/>
              <p:nvPr>
                <p:custDataLst>
                  <p:tags r:id="rId5"/>
                </p:custDataLst>
              </p:nvPr>
            </p:nvSpPr>
            <p:spPr>
              <a:xfrm>
                <a:off x="2438400" y="4500563"/>
                <a:ext cx="8534400" cy="642938"/>
              </a:xfrm>
              <a:prstGeom prst="rect">
                <a:avLst/>
              </a:prstGeom>
              <a:noFill/>
            </p:spPr>
            <p:txBody>
              <a:bodyPr vert="horz" rtlCol="0" anchor="ctr" anchorCtr="0">
                <a:noAutofit/>
              </a:bodyPr>
              <a:lstStyle/>
              <a:p>
                <a:pPr/>
                <a14:m>
                  <m:oMathPara xmlns:m="http://schemas.openxmlformats.org/officeDocument/2006/math">
                    <m:oMathParaPr>
                      <m:jc m:val="left"/>
                    </m:oMathParaPr>
                    <m:oMath xmlns:m="http://schemas.openxmlformats.org/officeDocument/2006/math">
                      <m:f>
                        <m:fPr>
                          <m:ctrlPr>
                            <a:rPr kumimoji="1" lang="en-US" altLang="zh-CN" sz="2600" b="0" i="1" dirty="0"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ctrlPr>
                        </m:fPr>
                        <m:num>
                          <m:r>
                            <a:rPr kumimoji="1" lang="en-US" altLang="zh-CN" sz="2600" b="0" i="1" dirty="0"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𝑘</m:t>
                          </m:r>
                        </m:num>
                        <m:den>
                          <m:r>
                            <a:rPr kumimoji="1" lang="en-US" altLang="zh-CN" sz="2600" b="0" i="1" dirty="0"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𝑛</m:t>
                          </m:r>
                        </m:den>
                      </m:f>
                    </m:oMath>
                  </m:oMathPara>
                </a14:m>
                <a:endParaRPr kumimoji="1"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mc:Choice>
        <mc:Fallback xmlns="">
          <p:sp>
            <p:nvSpPr>
              <p:cNvPr id="16" name="文本框 15">
                <a:extLst>
                  <a:ext uri="{FF2B5EF4-FFF2-40B4-BE49-F238E27FC236}">
                    <a16:creationId xmlns:a16="http://schemas.microsoft.com/office/drawing/2014/main" id="{7839E5BE-1C72-3DEF-4D86-27F8BA00962D}"/>
                  </a:ext>
                </a:extLst>
              </p:cNvPr>
              <p:cNvSpPr txBox="1">
                <a:spLocks noRot="1" noChangeAspect="1" noMove="1" noResize="1" noEditPoints="1" noAdjustHandles="1" noChangeArrowheads="1" noChangeShapeType="1" noTextEdit="1"/>
              </p:cNvSpPr>
              <p:nvPr>
                <p:custDataLst>
                  <p:tags r:id="rId25"/>
                </p:custDataLst>
              </p:nvPr>
            </p:nvSpPr>
            <p:spPr>
              <a:xfrm>
                <a:off x="2438400" y="4500563"/>
                <a:ext cx="8534400" cy="642938"/>
              </a:xfrm>
              <a:prstGeom prst="rect">
                <a:avLst/>
              </a:prstGeom>
              <a:blipFill>
                <a:blip r:embed="rId26"/>
                <a:stretch>
                  <a:fillRect l="-297" t="-9615" b="-2115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033BC1CA-8ADD-887D-180D-68367DB10191}"/>
                  </a:ext>
                </a:extLst>
              </p:cNvPr>
              <p:cNvSpPr txBox="1"/>
              <p:nvPr>
                <p:custDataLst>
                  <p:tags r:id="rId6"/>
                </p:custDataLst>
              </p:nvPr>
            </p:nvSpPr>
            <p:spPr>
              <a:xfrm>
                <a:off x="2438400" y="5357813"/>
                <a:ext cx="8534400" cy="642938"/>
              </a:xfrm>
              <a:prstGeom prst="rect">
                <a:avLst/>
              </a:prstGeom>
              <a:noFill/>
            </p:spPr>
            <p:txBody>
              <a:bodyPr vert="horz" rtlCol="0" anchor="ctr" anchorCtr="0">
                <a:noAutofit/>
              </a:bodyPr>
              <a:lstStyle/>
              <a:p>
                <a:pPr/>
                <a14:m>
                  <m:oMathPara xmlns:m="http://schemas.openxmlformats.org/officeDocument/2006/math">
                    <m:oMathParaPr>
                      <m:jc m:val="left"/>
                    </m:oMathParaPr>
                    <m:oMath xmlns:m="http://schemas.openxmlformats.org/officeDocument/2006/math">
                      <m:f>
                        <m:fPr>
                          <m:ctrlPr>
                            <a:rPr kumimoji="1" lang="en-US" altLang="zh-CN" sz="2600" b="0"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ctrlPr>
                        </m:fPr>
                        <m:num>
                          <m:r>
                            <a:rPr kumimoji="1" lang="en-US" altLang="zh-CN" sz="2600" b="0"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𝑛</m:t>
                          </m:r>
                          <m:r>
                            <a:rPr kumimoji="1" lang="en-US" altLang="zh-CN" sz="2600" b="0"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m:t>
                          </m:r>
                          <m:r>
                            <a:rPr kumimoji="1" lang="en-US" altLang="zh-CN" sz="2600" b="0"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𝑘</m:t>
                          </m:r>
                        </m:num>
                        <m:den>
                          <m:r>
                            <a:rPr kumimoji="1" lang="en-US" altLang="zh-CN" sz="2600" b="0"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𝑛</m:t>
                          </m:r>
                        </m:den>
                      </m:f>
                    </m:oMath>
                  </m:oMathPara>
                </a14:m>
                <a:endParaRPr kumimoji="1"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mc:Choice>
        <mc:Fallback xmlns="">
          <p:sp>
            <p:nvSpPr>
              <p:cNvPr id="17" name="文本框 16">
                <a:extLst>
                  <a:ext uri="{FF2B5EF4-FFF2-40B4-BE49-F238E27FC236}">
                    <a16:creationId xmlns:a16="http://schemas.microsoft.com/office/drawing/2014/main" id="{033BC1CA-8ADD-887D-180D-68367DB10191}"/>
                  </a:ext>
                </a:extLst>
              </p:cNvPr>
              <p:cNvSpPr txBox="1">
                <a:spLocks noRot="1" noChangeAspect="1" noMove="1" noResize="1" noEditPoints="1" noAdjustHandles="1" noChangeArrowheads="1" noChangeShapeType="1" noTextEdit="1"/>
              </p:cNvSpPr>
              <p:nvPr>
                <p:custDataLst>
                  <p:tags r:id="rId27"/>
                </p:custDataLst>
              </p:nvPr>
            </p:nvSpPr>
            <p:spPr>
              <a:xfrm>
                <a:off x="2438400" y="5357813"/>
                <a:ext cx="8534400" cy="642938"/>
              </a:xfrm>
              <a:prstGeom prst="rect">
                <a:avLst/>
              </a:prstGeom>
              <a:blipFill>
                <a:blip r:embed="rId28"/>
                <a:stretch>
                  <a:fillRect t="-7692" b="-21154"/>
                </a:stretch>
              </a:blipFill>
            </p:spPr>
            <p:txBody>
              <a:bodyPr/>
              <a:lstStyle/>
              <a:p>
                <a:r>
                  <a:rPr lang="zh-CN" altLang="en-US">
                    <a:noFill/>
                  </a:rPr>
                  <a:t> </a:t>
                </a:r>
              </a:p>
            </p:txBody>
          </p:sp>
        </mc:Fallback>
      </mc:AlternateContent>
      <p:sp>
        <p:nvSpPr>
          <p:cNvPr id="18" name="椭圆 17">
            <a:extLst>
              <a:ext uri="{FF2B5EF4-FFF2-40B4-BE49-F238E27FC236}">
                <a16:creationId xmlns:a16="http://schemas.microsoft.com/office/drawing/2014/main" id="{B9C91A74-892F-76A4-9858-D6EECC038E30}"/>
              </a:ext>
            </a:extLst>
          </p:cNvPr>
          <p:cNvSpPr>
            <a:spLocks noChangeAspect="1"/>
          </p:cNvSpPr>
          <p:nvPr>
            <p:custDataLst>
              <p:tags r:id="rId7"/>
            </p:custDataLst>
          </p:nvPr>
        </p:nvSpPr>
        <p:spPr>
          <a:xfrm>
            <a:off x="1571625" y="2850356"/>
            <a:ext cx="514350" cy="514350"/>
          </a:xfrm>
          <a:prstGeom prst="ellipse">
            <a:avLst/>
          </a:prstGeom>
          <a:solidFill>
            <a:srgbClr val="808080"/>
          </a:solidFill>
          <a:ln w="12700" cmpd="sng">
            <a:solidFill>
              <a:srgbClr val="00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vert="horz" rtlCol="0" anchor="ctr" anchorCtr="1">
            <a:noAutofit/>
          </a:bodyPr>
          <a:lstStyle/>
          <a:p>
            <a:pPr algn="ctr"/>
            <a:r>
              <a:rPr kumimoji="1" lang="en"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kumimoji="1"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9" name="椭圆 18">
            <a:extLst>
              <a:ext uri="{FF2B5EF4-FFF2-40B4-BE49-F238E27FC236}">
                <a16:creationId xmlns:a16="http://schemas.microsoft.com/office/drawing/2014/main" id="{91A3188E-3CFB-8C4A-5830-16A05C1D010D}"/>
              </a:ext>
            </a:extLst>
          </p:cNvPr>
          <p:cNvSpPr>
            <a:spLocks noChangeAspect="1"/>
          </p:cNvSpPr>
          <p:nvPr>
            <p:custDataLst>
              <p:tags r:id="rId8"/>
            </p:custDataLst>
          </p:nvPr>
        </p:nvSpPr>
        <p:spPr>
          <a:xfrm>
            <a:off x="1571625" y="3707606"/>
            <a:ext cx="514350" cy="514350"/>
          </a:xfrm>
          <a:prstGeom prst="ellipse">
            <a:avLst/>
          </a:prstGeom>
          <a:solidFill>
            <a:srgbClr val="00FF00"/>
          </a:solidFill>
          <a:ln w="25400" cmpd="sng">
            <a:solidFill>
              <a:srgbClr val="00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vert="horz" rtlCol="0" anchor="ctr" anchorCtr="1">
            <a:noAutofit/>
          </a:bodyPr>
          <a:lstStyle/>
          <a:p>
            <a:pPr algn="ctr"/>
            <a:r>
              <a:rPr kumimoji="1" lang="en"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kumimoji="1"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20" name="椭圆 19">
            <a:extLst>
              <a:ext uri="{FF2B5EF4-FFF2-40B4-BE49-F238E27FC236}">
                <a16:creationId xmlns:a16="http://schemas.microsoft.com/office/drawing/2014/main" id="{0C6788F5-8855-B7B1-BFC4-37C7FE7A8BA1}"/>
              </a:ext>
            </a:extLst>
          </p:cNvPr>
          <p:cNvSpPr>
            <a:spLocks noChangeAspect="1"/>
          </p:cNvSpPr>
          <p:nvPr>
            <p:custDataLst>
              <p:tags r:id="rId9"/>
            </p:custDataLst>
          </p:nvPr>
        </p:nvSpPr>
        <p:spPr>
          <a:xfrm>
            <a:off x="1571625" y="4564856"/>
            <a:ext cx="514350" cy="514350"/>
          </a:xfrm>
          <a:prstGeom prst="ellipse">
            <a:avLst/>
          </a:prstGeom>
          <a:solidFill>
            <a:srgbClr val="808080"/>
          </a:solidFill>
          <a:ln w="12700" cmpd="sng">
            <a:solidFill>
              <a:srgbClr val="00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vert="horz" rtlCol="0" anchor="ctr" anchorCtr="1">
            <a:noAutofit/>
          </a:bodyPr>
          <a:lstStyle/>
          <a:p>
            <a:pPr algn="ctr"/>
            <a:r>
              <a:rPr kumimoji="1" lang="en"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kumimoji="1"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21" name="椭圆 20">
            <a:extLst>
              <a:ext uri="{FF2B5EF4-FFF2-40B4-BE49-F238E27FC236}">
                <a16:creationId xmlns:a16="http://schemas.microsoft.com/office/drawing/2014/main" id="{50FE365D-5F6C-FD18-58F5-6272AE5F573E}"/>
              </a:ext>
            </a:extLst>
          </p:cNvPr>
          <p:cNvSpPr>
            <a:spLocks noChangeAspect="1"/>
          </p:cNvSpPr>
          <p:nvPr>
            <p:custDataLst>
              <p:tags r:id="rId10"/>
            </p:custDataLst>
          </p:nvPr>
        </p:nvSpPr>
        <p:spPr>
          <a:xfrm>
            <a:off x="1571625" y="5422106"/>
            <a:ext cx="514350" cy="514350"/>
          </a:xfrm>
          <a:prstGeom prst="ellipse">
            <a:avLst/>
          </a:prstGeom>
          <a:solidFill>
            <a:srgbClr val="808080"/>
          </a:solidFill>
          <a:ln w="12700" cmpd="sng">
            <a:solidFill>
              <a:srgbClr val="00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vert="horz" rtlCol="0" anchor="ctr" anchorCtr="1">
            <a:noAutofit/>
          </a:bodyPr>
          <a:lstStyle/>
          <a:p>
            <a:pPr algn="ctr"/>
            <a:r>
              <a:rPr kumimoji="1" lang="en"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D</a:t>
            </a:r>
            <a:endParaRPr kumimoji="1"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22" name="圆角矩形 21">
            <a:extLst>
              <a:ext uri="{FF2B5EF4-FFF2-40B4-BE49-F238E27FC236}">
                <a16:creationId xmlns:a16="http://schemas.microsoft.com/office/drawing/2014/main" id="{45FDF555-ACB0-752A-A9F9-0A7CE40EDD40}"/>
              </a:ext>
            </a:extLst>
          </p:cNvPr>
          <p:cNvSpPr/>
          <p:nvPr>
            <p:custDataLst>
              <p:tags r:id="rId11"/>
            </p:custDataLst>
          </p:nvPr>
        </p:nvSpPr>
        <p:spPr>
          <a:xfrm>
            <a:off x="8915400" y="6215063"/>
            <a:ext cx="1543050" cy="411480"/>
          </a:xfrm>
          <a:prstGeom prst="roundRect">
            <a:avLst/>
          </a:prstGeom>
          <a:solidFill>
            <a:srgbClr val="808080"/>
          </a:solidFill>
          <a:ln w="38100" cmpd="sng">
            <a:solidFill>
              <a:srgbClr val="00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vert="horz" rtlCol="0" anchor="ctr" anchorCtr="1">
            <a:noAutofit/>
          </a:bodyPr>
          <a:lstStyle/>
          <a:p>
            <a:pPr algn="ctr"/>
            <a:r>
              <a:rPr kumimoji="1"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grpSp>
        <p:nvGrpSpPr>
          <p:cNvPr id="12" name="组合 11">
            <a:extLst>
              <a:ext uri="{FF2B5EF4-FFF2-40B4-BE49-F238E27FC236}">
                <a16:creationId xmlns:a16="http://schemas.microsoft.com/office/drawing/2014/main" id="{D88BDA60-9955-FE30-E117-9165FAE04ADF}"/>
              </a:ext>
            </a:extLst>
          </p:cNvPr>
          <p:cNvGrpSpPr/>
          <p:nvPr>
            <p:custDataLst>
              <p:tags r:id="rId12"/>
            </p:custDataLst>
          </p:nvPr>
        </p:nvGrpSpPr>
        <p:grpSpPr>
          <a:xfrm>
            <a:off x="0" y="0"/>
            <a:ext cx="12192000" cy="635000"/>
            <a:chOff x="0" y="0"/>
            <a:chExt cx="12192000" cy="635000"/>
          </a:xfrm>
        </p:grpSpPr>
        <p:sp>
          <p:nvSpPr>
            <p:cNvPr id="8" name="TitleBackground">
              <a:extLst>
                <a:ext uri="{FF2B5EF4-FFF2-40B4-BE49-F238E27FC236}">
                  <a16:creationId xmlns:a16="http://schemas.microsoft.com/office/drawing/2014/main" id="{79E12F55-7E4B-685E-7820-926B3FCB6952}"/>
                </a:ext>
              </a:extLst>
            </p:cNvPr>
            <p:cNvSpPr/>
            <p:nvPr>
              <p:custDataLst>
                <p:tags r:id="rId14"/>
              </p:custDataLst>
            </p:nvPr>
          </p:nvSpPr>
          <p:spPr>
            <a:xfrm>
              <a:off x="0" y="0"/>
              <a:ext cx="12192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ColorBlock">
              <a:extLst>
                <a:ext uri="{FF2B5EF4-FFF2-40B4-BE49-F238E27FC236}">
                  <a16:creationId xmlns:a16="http://schemas.microsoft.com/office/drawing/2014/main" id="{CA0CE18C-923F-FDCC-E23B-ECBE038C5F65}"/>
                </a:ext>
              </a:extLst>
            </p:cNvPr>
            <p:cNvSpPr/>
            <p:nvPr>
              <p:custDataLst>
                <p:tags r:id="rId15"/>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TypeText">
              <a:extLst>
                <a:ext uri="{FF2B5EF4-FFF2-40B4-BE49-F238E27FC236}">
                  <a16:creationId xmlns:a16="http://schemas.microsoft.com/office/drawing/2014/main" id="{68EE2656-4D26-63E7-9C01-AEFBE86E2433}"/>
                </a:ext>
              </a:extLst>
            </p:cNvPr>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r>
                <a:rPr kumimoji="1"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p>
          </p:txBody>
        </p:sp>
        <p:sp>
          <p:nvSpPr>
            <p:cNvPr id="11" name="TipText">
              <a:extLst>
                <a:ext uri="{FF2B5EF4-FFF2-40B4-BE49-F238E27FC236}">
                  <a16:creationId xmlns:a16="http://schemas.microsoft.com/office/drawing/2014/main" id="{A8E6244D-B8FF-1A11-7692-BC5DF5940053}"/>
                </a:ext>
              </a:extLst>
            </p:cNvPr>
            <p:cNvSpPr txBox="1"/>
            <p:nvPr>
              <p:custDataLst>
                <p:tags r:id="rId17"/>
              </p:custDataLst>
            </p:nvPr>
          </p:nvSpPr>
          <p:spPr>
            <a:xfrm>
              <a:off x="1525905" y="109220"/>
              <a:ext cx="2286000" cy="508000"/>
            </a:xfrm>
            <a:prstGeom prst="rect">
              <a:avLst/>
            </a:prstGeom>
            <a:noFill/>
          </p:spPr>
          <p:txBody>
            <a:bodyPr vert="horz" wrap="none" rtlCol="0" anchor="ctr" anchorCtr="0">
              <a:noAutofit/>
            </a:bodyPr>
            <a:lstStyle/>
            <a:p>
              <a:r>
                <a:rPr kumimoji="1"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kumimoji="1"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7" name="图片 6">
            <a:extLst>
              <a:ext uri="{FF2B5EF4-FFF2-40B4-BE49-F238E27FC236}">
                <a16:creationId xmlns:a16="http://schemas.microsoft.com/office/drawing/2014/main" id="{9269F9C2-CDD1-EAE0-C103-0C31A171CD1F}"/>
              </a:ext>
            </a:extLst>
          </p:cNvPr>
          <p:cNvPicPr>
            <a:picLocks/>
          </p:cNvPicPr>
          <p:nvPr>
            <p:custDataLst>
              <p:tags r:id="rId13"/>
            </p:custDataLst>
          </p:nvPr>
        </p:nvPicPr>
        <p:blipFill>
          <a:blip r:embed="rId29">
            <a:extLst>
              <a:ext uri="{28A0092B-C50C-407E-A947-70E740481C1C}">
                <a14:useLocalDpi xmlns:a14="http://schemas.microsoft.com/office/drawing/2010/main" val="0"/>
              </a:ext>
            </a:extLst>
          </a:blip>
          <a:stretch>
            <a:fillRect/>
          </a:stretch>
        </p:blipFill>
        <p:spPr>
          <a:xfrm>
            <a:off x="10642600" y="63500"/>
            <a:ext cx="1422400" cy="508000"/>
          </a:xfrm>
          <a:prstGeom prst="rect">
            <a:avLst/>
          </a:prstGeom>
        </p:spPr>
      </p:pic>
    </p:spTree>
    <p:custDataLst>
      <p:tags r:id="rId1"/>
    </p:custDataLst>
    <p:extLst>
      <p:ext uri="{BB962C8B-B14F-4D97-AF65-F5344CB8AC3E}">
        <p14:creationId xmlns:p14="http://schemas.microsoft.com/office/powerpoint/2010/main" val="421741731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快速排序的改进：三数取中</a:t>
            </a:r>
          </a:p>
        </p:txBody>
      </p:sp>
      <p:sp>
        <p:nvSpPr>
          <p:cNvPr id="3" name="副标题 2"/>
          <p:cNvSpPr>
            <a:spLocks noGrp="1"/>
          </p:cNvSpPr>
          <p:nvPr>
            <p:ph type="subTitle" idx="1"/>
          </p:nvPr>
        </p:nvSpPr>
        <p:spPr/>
        <p:txBody>
          <a:bodyPr/>
          <a:lstStyle/>
          <a:p>
            <a:r>
              <a:rPr lang="en-US" altLang="zh-CN" dirty="0"/>
              <a:t>10.4.2  </a:t>
            </a:r>
            <a:r>
              <a:rPr lang="zh-CN" altLang="en-US" dirty="0"/>
              <a:t>快速排序</a:t>
            </a:r>
          </a:p>
        </p:txBody>
      </p:sp>
      <p:sp>
        <p:nvSpPr>
          <p:cNvPr id="4" name="文本占位符 3"/>
          <p:cNvSpPr>
            <a:spLocks noGrp="1"/>
          </p:cNvSpPr>
          <p:nvPr>
            <p:ph type="body" idx="10"/>
          </p:nvPr>
        </p:nvSpPr>
        <p:spPr/>
        <p:txBody>
          <a:bodyPr/>
          <a:lstStyle/>
          <a:p>
            <a:r>
              <a:rPr lang="zh-CN" altLang="en-US" dirty="0"/>
              <a:t>数据结构</a:t>
            </a:r>
          </a:p>
        </p:txBody>
      </p:sp>
      <p:sp>
        <p:nvSpPr>
          <p:cNvPr id="7" name="文本框 1">
            <a:extLst>
              <a:ext uri="{FF2B5EF4-FFF2-40B4-BE49-F238E27FC236}">
                <a16:creationId xmlns:a16="http://schemas.microsoft.com/office/drawing/2014/main" id="{AB8A04B2-5DA1-5870-0EAB-45DF5BBE43ED}"/>
              </a:ext>
            </a:extLst>
          </p:cNvPr>
          <p:cNvSpPr txBox="1">
            <a:spLocks noChangeArrowheads="1"/>
          </p:cNvSpPr>
          <p:nvPr/>
        </p:nvSpPr>
        <p:spPr bwMode="auto">
          <a:xfrm>
            <a:off x="457237" y="1083906"/>
            <a:ext cx="4864359" cy="5355312"/>
          </a:xfrm>
          <a:prstGeom prst="rect">
            <a:avLst/>
          </a:prstGeom>
          <a:solidFill>
            <a:schemeClr val="accent2">
              <a:lumMod val="20000"/>
              <a:lumOff val="80000"/>
            </a:schemeClr>
          </a:solidFill>
          <a:ln>
            <a:noFill/>
          </a:ln>
        </p:spPr>
        <p:txBody>
          <a:bodyPr wrap="square">
            <a:spAutoFit/>
          </a:bodyPr>
          <a:lstStyle>
            <a:lvl1pPr>
              <a:spcBef>
                <a:spcPct val="50000"/>
              </a:spcBef>
              <a:buClr>
                <a:schemeClr val="bg2"/>
              </a:buClr>
              <a:buSzPct val="75000"/>
              <a:buFont typeface="Wingdings" pitchFamily="2" charset="2"/>
              <a:buChar char="p"/>
              <a:defRPr sz="24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defRPr/>
            </a:pPr>
            <a:r>
              <a:rPr kumimoji="1" lang="en-US" altLang="zh-CN" sz="1800" u="sng" dirty="0">
                <a:latin typeface="Times New Roman" panose="02020603050405020304" pitchFamily="18" charset="0"/>
                <a:cs typeface="Times New Roman" panose="02020603050405020304" pitchFamily="18" charset="0"/>
              </a:rPr>
              <a:t>median</a:t>
            </a:r>
            <a:r>
              <a:rPr kumimoji="1" lang="en-US" altLang="zh-CN" sz="1800" b="0" u="sng" dirty="0">
                <a:latin typeface="Times New Roman" panose="02020603050405020304" pitchFamily="18" charset="0"/>
                <a:cs typeface="Times New Roman" panose="02020603050405020304" pitchFamily="18" charset="0"/>
              </a:rPr>
              <a:t>(A,</a:t>
            </a:r>
            <a:r>
              <a:rPr kumimoji="1" lang="zh-CN" altLang="en-US" sz="1800" b="0" u="sng" dirty="0">
                <a:latin typeface="Times New Roman" panose="02020603050405020304" pitchFamily="18" charset="0"/>
                <a:cs typeface="Times New Roman" panose="02020603050405020304" pitchFamily="18" charset="0"/>
              </a:rPr>
              <a:t> </a:t>
            </a:r>
            <a:r>
              <a:rPr kumimoji="1" lang="en-US" altLang="zh-CN" sz="1800" b="0" u="sng" dirty="0">
                <a:latin typeface="Times New Roman" panose="02020603050405020304" pitchFamily="18" charset="0"/>
                <a:cs typeface="Times New Roman" panose="02020603050405020304" pitchFamily="18" charset="0"/>
              </a:rPr>
              <a:t>a,</a:t>
            </a:r>
            <a:r>
              <a:rPr kumimoji="1" lang="zh-CN" altLang="en-US" sz="1800" b="0" u="sng" dirty="0">
                <a:latin typeface="Times New Roman" panose="02020603050405020304" pitchFamily="18" charset="0"/>
                <a:cs typeface="Times New Roman" panose="02020603050405020304" pitchFamily="18" charset="0"/>
              </a:rPr>
              <a:t> </a:t>
            </a:r>
            <a:r>
              <a:rPr kumimoji="1" lang="en-US" altLang="zh-CN" sz="1800" b="0" u="sng" dirty="0">
                <a:latin typeface="Times New Roman" panose="02020603050405020304" pitchFamily="18" charset="0"/>
                <a:cs typeface="Times New Roman" panose="02020603050405020304" pitchFamily="18" charset="0"/>
              </a:rPr>
              <a:t>b,</a:t>
            </a:r>
            <a:r>
              <a:rPr kumimoji="1" lang="zh-CN" altLang="en-US" sz="1800" b="0" u="sng" dirty="0">
                <a:latin typeface="Times New Roman" panose="02020603050405020304" pitchFamily="18" charset="0"/>
                <a:cs typeface="Times New Roman" panose="02020603050405020304" pitchFamily="18" charset="0"/>
              </a:rPr>
              <a:t> </a:t>
            </a:r>
            <a:r>
              <a:rPr kumimoji="1" lang="en-US" altLang="zh-CN" sz="1800" b="0" u="sng" dirty="0">
                <a:latin typeface="Times New Roman" panose="02020603050405020304" pitchFamily="18" charset="0"/>
                <a:cs typeface="Times New Roman" panose="02020603050405020304" pitchFamily="18" charset="0"/>
              </a:rPr>
              <a:t>c)</a:t>
            </a:r>
            <a:r>
              <a:rPr kumimoji="1" lang="zh-CN" altLang="en-US" sz="1800" b="0" dirty="0">
                <a:latin typeface="Times New Roman" panose="02020603050405020304" pitchFamily="18" charset="0"/>
                <a:cs typeface="Times New Roman" panose="02020603050405020304" pitchFamily="18" charset="0"/>
              </a:rPr>
              <a:t>       </a:t>
            </a:r>
            <a:r>
              <a:rPr kumimoji="1" lang="en-US" altLang="zh-CN" sz="1800" b="0" dirty="0">
                <a:latin typeface="Times New Roman" panose="02020603050405020304" pitchFamily="18" charset="0"/>
                <a:cs typeface="Times New Roman" panose="02020603050405020304" pitchFamily="18" charset="0"/>
              </a:rPr>
              <a:t>//</a:t>
            </a:r>
            <a:r>
              <a:rPr kumimoji="1" lang="zh-CN" altLang="en-US" sz="1800" b="0" dirty="0">
                <a:latin typeface="Times New Roman" panose="02020603050405020304" pitchFamily="18" charset="0"/>
                <a:cs typeface="Times New Roman" panose="02020603050405020304" pitchFamily="18" charset="0"/>
              </a:rPr>
              <a:t>序列</a:t>
            </a:r>
            <a:r>
              <a:rPr kumimoji="1" lang="en-US" altLang="zh-CN" sz="1800" b="0" dirty="0">
                <a:latin typeface="Times New Roman" panose="02020603050405020304" pitchFamily="18" charset="0"/>
                <a:cs typeface="Times New Roman" panose="02020603050405020304" pitchFamily="18" charset="0"/>
              </a:rPr>
              <a:t>A,</a:t>
            </a:r>
            <a:r>
              <a:rPr kumimoji="1" lang="zh-CN" altLang="en-US" sz="1800" b="0" dirty="0">
                <a:latin typeface="Times New Roman" panose="02020603050405020304" pitchFamily="18" charset="0"/>
                <a:cs typeface="Times New Roman" panose="02020603050405020304" pitchFamily="18" charset="0"/>
              </a:rPr>
              <a:t> 三数位置</a:t>
            </a:r>
            <a:r>
              <a:rPr kumimoji="1" lang="en-US" altLang="zh-CN" sz="1800" b="0" dirty="0" err="1">
                <a:latin typeface="Times New Roman" panose="02020603050405020304" pitchFamily="18" charset="0"/>
                <a:cs typeface="Times New Roman" panose="02020603050405020304" pitchFamily="18" charset="0"/>
              </a:rPr>
              <a:t>a,b,c</a:t>
            </a:r>
            <a:endParaRPr kumimoji="1" lang="en-US" altLang="zh-CN" sz="1800" b="0" u="sng" dirty="0">
              <a:latin typeface="Times New Roman" panose="02020603050405020304" pitchFamily="18" charset="0"/>
              <a:cs typeface="Times New Roman" panose="02020603050405020304" pitchFamily="18" charset="0"/>
            </a:endParaRPr>
          </a:p>
          <a:p>
            <a:pPr marL="457200" indent="-457200" eaLnBrk="1" hangingPunct="1">
              <a:spcBef>
                <a:spcPct val="0"/>
              </a:spcBef>
              <a:buClrTx/>
              <a:buSzTx/>
              <a:buFontTx/>
              <a:buAutoNum type="arabicPeriod"/>
              <a:defRPr/>
            </a:pPr>
            <a:r>
              <a:rPr kumimoji="1" lang="en-US" altLang="zh-CN" sz="1800" dirty="0">
                <a:latin typeface="Times New Roman" panose="02020603050405020304" pitchFamily="18" charset="0"/>
                <a:cs typeface="Times New Roman" panose="02020603050405020304" pitchFamily="18" charset="0"/>
              </a:rPr>
              <a:t>if</a:t>
            </a:r>
            <a:r>
              <a:rPr kumimoji="1" lang="zh-CN" altLang="en-US" sz="1800" b="0" dirty="0">
                <a:latin typeface="Times New Roman" panose="02020603050405020304" pitchFamily="18" charset="0"/>
                <a:cs typeface="Times New Roman" panose="02020603050405020304" pitchFamily="18" charset="0"/>
              </a:rPr>
              <a:t> </a:t>
            </a:r>
            <a:r>
              <a:rPr kumimoji="1" lang="en-US" altLang="zh-CN" sz="1800" b="0" dirty="0">
                <a:latin typeface="Times New Roman" panose="02020603050405020304" pitchFamily="18" charset="0"/>
                <a:cs typeface="Times New Roman" panose="02020603050405020304" pitchFamily="18" charset="0"/>
              </a:rPr>
              <a:t>A[a]</a:t>
            </a:r>
            <a:r>
              <a:rPr kumimoji="1" lang="zh-CN" altLang="en-US" sz="1800" b="0" dirty="0">
                <a:latin typeface="Times New Roman" panose="02020603050405020304" pitchFamily="18" charset="0"/>
                <a:cs typeface="Times New Roman" panose="02020603050405020304" pitchFamily="18" charset="0"/>
              </a:rPr>
              <a:t> </a:t>
            </a:r>
            <a:r>
              <a:rPr kumimoji="1" lang="en-US" altLang="zh-CN" sz="1800" b="0" dirty="0">
                <a:latin typeface="Times New Roman" panose="02020603050405020304" pitchFamily="18" charset="0"/>
                <a:cs typeface="Times New Roman" panose="02020603050405020304" pitchFamily="18" charset="0"/>
              </a:rPr>
              <a:t>&lt;</a:t>
            </a:r>
            <a:r>
              <a:rPr kumimoji="1" lang="zh-CN" altLang="en-US" sz="1800" b="0" dirty="0">
                <a:latin typeface="Times New Roman" panose="02020603050405020304" pitchFamily="18" charset="0"/>
                <a:cs typeface="Times New Roman" panose="02020603050405020304" pitchFamily="18" charset="0"/>
              </a:rPr>
              <a:t> </a:t>
            </a:r>
            <a:r>
              <a:rPr kumimoji="1" lang="en-US" altLang="zh-CN" sz="1800" b="0" dirty="0">
                <a:latin typeface="Times New Roman" panose="02020603050405020304" pitchFamily="18" charset="0"/>
                <a:cs typeface="Times New Roman" panose="02020603050405020304" pitchFamily="18" charset="0"/>
              </a:rPr>
              <a:t>A[b]</a:t>
            </a:r>
            <a:r>
              <a:rPr kumimoji="1" lang="zh-CN" altLang="en-US" sz="1800" b="0" dirty="0">
                <a:latin typeface="Times New Roman" panose="02020603050405020304" pitchFamily="18" charset="0"/>
                <a:cs typeface="Times New Roman" panose="02020603050405020304" pitchFamily="18" charset="0"/>
              </a:rPr>
              <a:t>   </a:t>
            </a:r>
            <a:r>
              <a:rPr kumimoji="1" lang="en-US" altLang="zh-CN" sz="1800" dirty="0">
                <a:latin typeface="Times New Roman" panose="02020603050405020304" pitchFamily="18" charset="0"/>
                <a:cs typeface="Times New Roman" panose="02020603050405020304" pitchFamily="18" charset="0"/>
              </a:rPr>
              <a:t>then</a:t>
            </a:r>
            <a:r>
              <a:rPr kumimoji="1" lang="zh-CN" altLang="en-US" sz="1800" dirty="0">
                <a:latin typeface="Times New Roman" panose="02020603050405020304" pitchFamily="18" charset="0"/>
                <a:cs typeface="Times New Roman" panose="02020603050405020304" pitchFamily="18" charset="0"/>
              </a:rPr>
              <a:t> </a:t>
            </a:r>
            <a:endParaRPr kumimoji="1" lang="en-US" altLang="zh-CN" sz="1800" dirty="0">
              <a:latin typeface="Times New Roman" panose="02020603050405020304" pitchFamily="18" charset="0"/>
              <a:cs typeface="Times New Roman" panose="02020603050405020304" pitchFamily="18" charset="0"/>
            </a:endParaRPr>
          </a:p>
          <a:p>
            <a:pPr marL="457200" indent="-457200" eaLnBrk="1" hangingPunct="1">
              <a:spcBef>
                <a:spcPct val="0"/>
              </a:spcBef>
              <a:buClrTx/>
              <a:buSzTx/>
              <a:buFontTx/>
              <a:buAutoNum type="arabicPeriod"/>
              <a:defRPr/>
            </a:pPr>
            <a:r>
              <a:rPr kumimoji="1" lang="en-US" altLang="zh-CN" sz="1800" dirty="0">
                <a:latin typeface="Times New Roman" panose="02020603050405020304" pitchFamily="18" charset="0"/>
                <a:cs typeface="Times New Roman" panose="02020603050405020304" pitchFamily="18" charset="0"/>
              </a:rPr>
              <a:t>|</a:t>
            </a:r>
            <a:r>
              <a:rPr kumimoji="1" lang="zh-CN" altLang="en-US" sz="1800" dirty="0">
                <a:latin typeface="Times New Roman" panose="02020603050405020304" pitchFamily="18" charset="0"/>
                <a:cs typeface="Times New Roman" panose="02020603050405020304" pitchFamily="18" charset="0"/>
              </a:rPr>
              <a:t>   </a:t>
            </a:r>
            <a:r>
              <a:rPr kumimoji="1" lang="en-US" altLang="zh-CN" sz="1800" dirty="0">
                <a:latin typeface="Times New Roman" panose="02020603050405020304" pitchFamily="18" charset="0"/>
                <a:cs typeface="Times New Roman" panose="02020603050405020304" pitchFamily="18" charset="0"/>
              </a:rPr>
              <a:t>if</a:t>
            </a:r>
            <a:r>
              <a:rPr kumimoji="1" lang="zh-CN" altLang="en-US" sz="1800" b="0" dirty="0">
                <a:latin typeface="Times New Roman" panose="02020603050405020304" pitchFamily="18" charset="0"/>
                <a:cs typeface="Times New Roman" panose="02020603050405020304" pitchFamily="18" charset="0"/>
              </a:rPr>
              <a:t> </a:t>
            </a:r>
            <a:r>
              <a:rPr kumimoji="1" lang="en-US" altLang="zh-CN" sz="1800" b="0" dirty="0">
                <a:latin typeface="Times New Roman" panose="02020603050405020304" pitchFamily="18" charset="0"/>
                <a:cs typeface="Times New Roman" panose="02020603050405020304" pitchFamily="18" charset="0"/>
              </a:rPr>
              <a:t>A[b]</a:t>
            </a:r>
            <a:r>
              <a:rPr kumimoji="1" lang="zh-CN" altLang="en-US" sz="1800" b="0" dirty="0">
                <a:latin typeface="Times New Roman" panose="02020603050405020304" pitchFamily="18" charset="0"/>
                <a:cs typeface="Times New Roman" panose="02020603050405020304" pitchFamily="18" charset="0"/>
              </a:rPr>
              <a:t> </a:t>
            </a:r>
            <a:r>
              <a:rPr kumimoji="1" lang="en-US" altLang="zh-CN" sz="1800" b="0" dirty="0">
                <a:latin typeface="Times New Roman" panose="02020603050405020304" pitchFamily="18" charset="0"/>
                <a:cs typeface="Times New Roman" panose="02020603050405020304" pitchFamily="18" charset="0"/>
              </a:rPr>
              <a:t>&lt;</a:t>
            </a:r>
            <a:r>
              <a:rPr kumimoji="1" lang="zh-CN" altLang="en-US" sz="1800" b="0" dirty="0">
                <a:latin typeface="Times New Roman" panose="02020603050405020304" pitchFamily="18" charset="0"/>
                <a:cs typeface="Times New Roman" panose="02020603050405020304" pitchFamily="18" charset="0"/>
              </a:rPr>
              <a:t> </a:t>
            </a:r>
            <a:r>
              <a:rPr kumimoji="1" lang="en-US" altLang="zh-CN" sz="1800" b="0" dirty="0">
                <a:latin typeface="Times New Roman" panose="02020603050405020304" pitchFamily="18" charset="0"/>
                <a:cs typeface="Times New Roman" panose="02020603050405020304" pitchFamily="18" charset="0"/>
              </a:rPr>
              <a:t>A[c]</a:t>
            </a:r>
            <a:r>
              <a:rPr kumimoji="1" lang="zh-CN" altLang="en-US" sz="1800" b="0" dirty="0">
                <a:latin typeface="Times New Roman" panose="02020603050405020304" pitchFamily="18" charset="0"/>
                <a:cs typeface="Times New Roman" panose="02020603050405020304" pitchFamily="18" charset="0"/>
              </a:rPr>
              <a:t>   </a:t>
            </a:r>
            <a:r>
              <a:rPr kumimoji="1" lang="en-US" altLang="zh-CN" sz="1800" dirty="0">
                <a:latin typeface="Times New Roman" panose="02020603050405020304" pitchFamily="18" charset="0"/>
                <a:cs typeface="Times New Roman" panose="02020603050405020304" pitchFamily="18" charset="0"/>
              </a:rPr>
              <a:t>then</a:t>
            </a:r>
            <a:r>
              <a:rPr kumimoji="1" lang="zh-CN" altLang="en-US" sz="1800" dirty="0">
                <a:latin typeface="Times New Roman" panose="02020603050405020304" pitchFamily="18" charset="0"/>
                <a:cs typeface="Times New Roman" panose="02020603050405020304" pitchFamily="18" charset="0"/>
              </a:rPr>
              <a:t> </a:t>
            </a:r>
            <a:endParaRPr kumimoji="1" lang="en-US" altLang="zh-CN" sz="1800" dirty="0">
              <a:latin typeface="Times New Roman" panose="02020603050405020304" pitchFamily="18" charset="0"/>
              <a:cs typeface="Times New Roman" panose="02020603050405020304" pitchFamily="18" charset="0"/>
            </a:endParaRPr>
          </a:p>
          <a:p>
            <a:pPr marL="457200" indent="-457200" eaLnBrk="1" hangingPunct="1">
              <a:spcBef>
                <a:spcPct val="0"/>
              </a:spcBef>
              <a:buClrTx/>
              <a:buSzTx/>
              <a:buFontTx/>
              <a:buAutoNum type="arabicPeriod"/>
              <a:defRPr/>
            </a:pPr>
            <a:r>
              <a:rPr kumimoji="1" lang="en-US" altLang="zh-CN" sz="1800" dirty="0">
                <a:latin typeface="Times New Roman" panose="02020603050405020304" pitchFamily="18" charset="0"/>
                <a:cs typeface="Times New Roman" panose="02020603050405020304" pitchFamily="18" charset="0"/>
              </a:rPr>
              <a:t>|</a:t>
            </a:r>
            <a:r>
              <a:rPr kumimoji="1" lang="zh-CN" altLang="en-US" sz="1800" dirty="0">
                <a:latin typeface="Times New Roman" panose="02020603050405020304" pitchFamily="18" charset="0"/>
                <a:cs typeface="Times New Roman" panose="02020603050405020304" pitchFamily="18" charset="0"/>
              </a:rPr>
              <a:t>   </a:t>
            </a:r>
            <a:r>
              <a:rPr kumimoji="1" lang="en-US" altLang="zh-CN" sz="1800" dirty="0">
                <a:latin typeface="Times New Roman" panose="02020603050405020304" pitchFamily="18" charset="0"/>
                <a:cs typeface="Times New Roman" panose="02020603050405020304" pitchFamily="18" charset="0"/>
              </a:rPr>
              <a:t>|</a:t>
            </a:r>
            <a:r>
              <a:rPr kumimoji="1" lang="zh-CN" altLang="en-US" sz="1800" dirty="0">
                <a:latin typeface="Times New Roman" panose="02020603050405020304" pitchFamily="18" charset="0"/>
                <a:cs typeface="Times New Roman" panose="02020603050405020304" pitchFamily="18" charset="0"/>
              </a:rPr>
              <a:t>   </a:t>
            </a:r>
            <a:r>
              <a:rPr kumimoji="1" lang="en-US" altLang="zh-CN" sz="1800" dirty="0">
                <a:latin typeface="Times New Roman" panose="02020603050405020304" pitchFamily="18" charset="0"/>
                <a:cs typeface="Times New Roman" panose="02020603050405020304" pitchFamily="18" charset="0"/>
              </a:rPr>
              <a:t>return</a:t>
            </a:r>
            <a:r>
              <a:rPr kumimoji="1" lang="zh-CN" altLang="en-US" sz="1800" b="0" dirty="0">
                <a:latin typeface="Times New Roman" panose="02020603050405020304" pitchFamily="18" charset="0"/>
                <a:cs typeface="Times New Roman" panose="02020603050405020304" pitchFamily="18" charset="0"/>
              </a:rPr>
              <a:t> </a:t>
            </a:r>
            <a:r>
              <a:rPr kumimoji="1" lang="en-US" altLang="zh-CN" sz="1800" b="0" dirty="0">
                <a:latin typeface="Times New Roman" panose="02020603050405020304" pitchFamily="18" charset="0"/>
                <a:cs typeface="Times New Roman" panose="02020603050405020304" pitchFamily="18" charset="0"/>
              </a:rPr>
              <a:t>b</a:t>
            </a:r>
            <a:r>
              <a:rPr kumimoji="1" lang="zh-CN" altLang="en-US" sz="1800" b="0" dirty="0">
                <a:latin typeface="Times New Roman" panose="02020603050405020304" pitchFamily="18" charset="0"/>
                <a:cs typeface="Times New Roman" panose="02020603050405020304" pitchFamily="18" charset="0"/>
              </a:rPr>
              <a:t>     </a:t>
            </a:r>
            <a:r>
              <a:rPr kumimoji="1" lang="en-US" altLang="zh-CN" sz="1800" b="0" dirty="0">
                <a:latin typeface="Times New Roman" panose="02020603050405020304" pitchFamily="18" charset="0"/>
                <a:cs typeface="Times New Roman" panose="02020603050405020304" pitchFamily="18" charset="0"/>
              </a:rPr>
              <a:t>//</a:t>
            </a:r>
            <a:r>
              <a:rPr kumimoji="1" lang="zh-CN" altLang="en-US" sz="1800" b="0" dirty="0">
                <a:latin typeface="Times New Roman" panose="02020603050405020304" pitchFamily="18" charset="0"/>
                <a:cs typeface="Times New Roman" panose="02020603050405020304" pitchFamily="18" charset="0"/>
              </a:rPr>
              <a:t>中位数在位置</a:t>
            </a:r>
            <a:r>
              <a:rPr kumimoji="1" lang="en-US" altLang="zh-CN" sz="1800" b="0" dirty="0">
                <a:latin typeface="Times New Roman" panose="02020603050405020304" pitchFamily="18" charset="0"/>
                <a:cs typeface="Times New Roman" panose="02020603050405020304" pitchFamily="18" charset="0"/>
              </a:rPr>
              <a:t>b</a:t>
            </a:r>
          </a:p>
          <a:p>
            <a:pPr marL="457200" indent="-457200" eaLnBrk="1" hangingPunct="1">
              <a:spcBef>
                <a:spcPct val="0"/>
              </a:spcBef>
              <a:buClrTx/>
              <a:buSzTx/>
              <a:buFontTx/>
              <a:buAutoNum type="arabicPeriod"/>
              <a:defRPr/>
            </a:pPr>
            <a:r>
              <a:rPr kumimoji="1" lang="en-US" altLang="zh-CN" sz="1800" b="0" dirty="0">
                <a:latin typeface="Times New Roman" panose="02020603050405020304" pitchFamily="18" charset="0"/>
                <a:cs typeface="Times New Roman" panose="02020603050405020304" pitchFamily="18" charset="0"/>
              </a:rPr>
              <a:t>|</a:t>
            </a:r>
            <a:r>
              <a:rPr kumimoji="1" lang="zh-CN" altLang="en-US" sz="1800" b="0" dirty="0">
                <a:latin typeface="Times New Roman" panose="02020603050405020304" pitchFamily="18" charset="0"/>
                <a:cs typeface="Times New Roman" panose="02020603050405020304" pitchFamily="18" charset="0"/>
              </a:rPr>
              <a:t>   </a:t>
            </a:r>
            <a:r>
              <a:rPr kumimoji="1" lang="en-US" altLang="zh-CN" sz="1800" dirty="0">
                <a:latin typeface="Times New Roman" panose="02020603050405020304" pitchFamily="18" charset="0"/>
                <a:cs typeface="Times New Roman" panose="02020603050405020304" pitchFamily="18" charset="0"/>
              </a:rPr>
              <a:t>else</a:t>
            </a:r>
            <a:r>
              <a:rPr kumimoji="1" lang="zh-CN" altLang="en-US" sz="1800" dirty="0">
                <a:latin typeface="Times New Roman" panose="02020603050405020304" pitchFamily="18" charset="0"/>
                <a:cs typeface="Times New Roman" panose="02020603050405020304" pitchFamily="18" charset="0"/>
              </a:rPr>
              <a:t> </a:t>
            </a:r>
            <a:r>
              <a:rPr kumimoji="1" lang="en-US" altLang="zh-CN" sz="1800" dirty="0">
                <a:latin typeface="Times New Roman" panose="02020603050405020304" pitchFamily="18" charset="0"/>
                <a:cs typeface="Times New Roman" panose="02020603050405020304" pitchFamily="18" charset="0"/>
              </a:rPr>
              <a:t>if</a:t>
            </a:r>
            <a:r>
              <a:rPr kumimoji="1" lang="zh-CN" altLang="en-US" sz="1800" dirty="0">
                <a:latin typeface="Times New Roman" panose="02020603050405020304" pitchFamily="18" charset="0"/>
                <a:cs typeface="Times New Roman" panose="02020603050405020304" pitchFamily="18" charset="0"/>
              </a:rPr>
              <a:t> </a:t>
            </a:r>
            <a:r>
              <a:rPr kumimoji="1" lang="en-US" altLang="zh-CN" sz="1800" b="0" dirty="0">
                <a:latin typeface="Times New Roman" panose="02020603050405020304" pitchFamily="18" charset="0"/>
                <a:cs typeface="Times New Roman" panose="02020603050405020304" pitchFamily="18" charset="0"/>
              </a:rPr>
              <a:t>A[a]</a:t>
            </a:r>
            <a:r>
              <a:rPr kumimoji="1" lang="zh-CN" altLang="en-US" sz="1800" b="0" dirty="0">
                <a:latin typeface="Times New Roman" panose="02020603050405020304" pitchFamily="18" charset="0"/>
                <a:cs typeface="Times New Roman" panose="02020603050405020304" pitchFamily="18" charset="0"/>
              </a:rPr>
              <a:t> </a:t>
            </a:r>
            <a:r>
              <a:rPr kumimoji="1" lang="en-US" altLang="zh-CN" sz="1800" b="0" dirty="0">
                <a:latin typeface="Times New Roman" panose="02020603050405020304" pitchFamily="18" charset="0"/>
                <a:cs typeface="Times New Roman" panose="02020603050405020304" pitchFamily="18" charset="0"/>
              </a:rPr>
              <a:t>&lt;</a:t>
            </a:r>
            <a:r>
              <a:rPr kumimoji="1" lang="zh-CN" altLang="en-US" sz="1800" b="0" dirty="0">
                <a:latin typeface="Times New Roman" panose="02020603050405020304" pitchFamily="18" charset="0"/>
                <a:cs typeface="Times New Roman" panose="02020603050405020304" pitchFamily="18" charset="0"/>
              </a:rPr>
              <a:t> </a:t>
            </a:r>
            <a:r>
              <a:rPr kumimoji="1" lang="en-US" altLang="zh-CN" sz="1800" b="0" dirty="0">
                <a:latin typeface="Times New Roman" panose="02020603050405020304" pitchFamily="18" charset="0"/>
                <a:cs typeface="Times New Roman" panose="02020603050405020304" pitchFamily="18" charset="0"/>
              </a:rPr>
              <a:t>A[c]</a:t>
            </a:r>
            <a:r>
              <a:rPr kumimoji="1" lang="zh-CN" altLang="en-US" sz="1800" b="0" dirty="0">
                <a:latin typeface="Times New Roman" panose="02020603050405020304" pitchFamily="18" charset="0"/>
                <a:cs typeface="Times New Roman" panose="02020603050405020304" pitchFamily="18" charset="0"/>
              </a:rPr>
              <a:t>  </a:t>
            </a:r>
            <a:r>
              <a:rPr kumimoji="1" lang="en-US" altLang="zh-CN" sz="1800" dirty="0">
                <a:latin typeface="Times New Roman" panose="02020603050405020304" pitchFamily="18" charset="0"/>
                <a:cs typeface="Times New Roman" panose="02020603050405020304" pitchFamily="18" charset="0"/>
              </a:rPr>
              <a:t>then</a:t>
            </a:r>
            <a:r>
              <a:rPr kumimoji="1" lang="zh-CN" altLang="en-US" sz="1800" dirty="0">
                <a:latin typeface="Times New Roman" panose="02020603050405020304" pitchFamily="18" charset="0"/>
                <a:cs typeface="Times New Roman" panose="02020603050405020304" pitchFamily="18" charset="0"/>
              </a:rPr>
              <a:t> </a:t>
            </a:r>
            <a:endParaRPr kumimoji="1" lang="en-US" altLang="zh-CN" sz="1800" dirty="0">
              <a:latin typeface="Times New Roman" panose="02020603050405020304" pitchFamily="18" charset="0"/>
              <a:cs typeface="Times New Roman" panose="02020603050405020304" pitchFamily="18" charset="0"/>
            </a:endParaRPr>
          </a:p>
          <a:p>
            <a:pPr marL="457200" indent="-457200">
              <a:spcBef>
                <a:spcPct val="0"/>
              </a:spcBef>
              <a:buClrTx/>
              <a:buSzTx/>
              <a:buFontTx/>
              <a:buAutoNum type="arabicPeriod"/>
              <a:defRPr/>
            </a:pPr>
            <a:r>
              <a:rPr kumimoji="1" lang="en-US" altLang="zh-CN" sz="1800" dirty="0">
                <a:latin typeface="Times New Roman" panose="02020603050405020304" pitchFamily="18" charset="0"/>
                <a:cs typeface="Times New Roman" panose="02020603050405020304" pitchFamily="18" charset="0"/>
              </a:rPr>
              <a:t>|</a:t>
            </a:r>
            <a:r>
              <a:rPr kumimoji="1" lang="zh-CN" altLang="en-US" sz="1800" dirty="0">
                <a:latin typeface="Times New Roman" panose="02020603050405020304" pitchFamily="18" charset="0"/>
                <a:cs typeface="Times New Roman" panose="02020603050405020304" pitchFamily="18" charset="0"/>
              </a:rPr>
              <a:t>   </a:t>
            </a:r>
            <a:r>
              <a:rPr kumimoji="1" lang="en-US" altLang="zh-CN" sz="1800" dirty="0">
                <a:latin typeface="Times New Roman" panose="02020603050405020304" pitchFamily="18" charset="0"/>
                <a:cs typeface="Times New Roman" panose="02020603050405020304" pitchFamily="18" charset="0"/>
              </a:rPr>
              <a:t>|</a:t>
            </a:r>
            <a:r>
              <a:rPr kumimoji="1" lang="zh-CN" altLang="en-US" sz="1800" dirty="0">
                <a:latin typeface="Times New Roman" panose="02020603050405020304" pitchFamily="18" charset="0"/>
                <a:cs typeface="Times New Roman" panose="02020603050405020304" pitchFamily="18" charset="0"/>
              </a:rPr>
              <a:t>      </a:t>
            </a:r>
            <a:r>
              <a:rPr kumimoji="1" lang="en-US" altLang="zh-CN" sz="1800" dirty="0">
                <a:latin typeface="Times New Roman" panose="02020603050405020304" pitchFamily="18" charset="0"/>
                <a:cs typeface="Times New Roman" panose="02020603050405020304" pitchFamily="18" charset="0"/>
              </a:rPr>
              <a:t>|</a:t>
            </a:r>
            <a:r>
              <a:rPr kumimoji="1" lang="zh-CN" altLang="en-US" sz="1800" dirty="0">
                <a:latin typeface="Times New Roman" panose="02020603050405020304" pitchFamily="18" charset="0"/>
                <a:cs typeface="Times New Roman" panose="02020603050405020304" pitchFamily="18" charset="0"/>
              </a:rPr>
              <a:t>    </a:t>
            </a:r>
            <a:r>
              <a:rPr kumimoji="1" lang="en-US" altLang="zh-CN" sz="1800" dirty="0">
                <a:latin typeface="Times New Roman" panose="02020603050405020304" pitchFamily="18" charset="0"/>
                <a:cs typeface="Times New Roman" panose="02020603050405020304" pitchFamily="18" charset="0"/>
              </a:rPr>
              <a:t>return</a:t>
            </a:r>
            <a:r>
              <a:rPr kumimoji="1" lang="zh-CN" altLang="en-US" sz="1800" dirty="0">
                <a:latin typeface="Times New Roman" panose="02020603050405020304" pitchFamily="18" charset="0"/>
                <a:cs typeface="Times New Roman" panose="02020603050405020304" pitchFamily="18" charset="0"/>
              </a:rPr>
              <a:t> </a:t>
            </a:r>
            <a:r>
              <a:rPr kumimoji="1" lang="en-US" altLang="zh-CN" sz="1800" b="0" dirty="0">
                <a:latin typeface="Times New Roman" panose="02020603050405020304" pitchFamily="18" charset="0"/>
                <a:cs typeface="Times New Roman" panose="02020603050405020304" pitchFamily="18" charset="0"/>
              </a:rPr>
              <a:t>c</a:t>
            </a:r>
            <a:r>
              <a:rPr kumimoji="1" lang="zh-CN" altLang="en-US" sz="1800" b="0" dirty="0">
                <a:latin typeface="Times New Roman" panose="02020603050405020304" pitchFamily="18" charset="0"/>
                <a:cs typeface="Times New Roman" panose="02020603050405020304" pitchFamily="18" charset="0"/>
              </a:rPr>
              <a:t>   </a:t>
            </a:r>
            <a:r>
              <a:rPr kumimoji="1" lang="en-US" altLang="zh-CN" sz="1800" b="0" dirty="0">
                <a:latin typeface="Times New Roman" panose="02020603050405020304" pitchFamily="18" charset="0"/>
                <a:cs typeface="Times New Roman" panose="02020603050405020304" pitchFamily="18" charset="0"/>
              </a:rPr>
              <a:t>//</a:t>
            </a:r>
            <a:r>
              <a:rPr kumimoji="1" lang="zh-CN" altLang="en-US" sz="1800" b="0" dirty="0">
                <a:latin typeface="Times New Roman" panose="02020603050405020304" pitchFamily="18" charset="0"/>
                <a:cs typeface="Times New Roman" panose="02020603050405020304" pitchFamily="18" charset="0"/>
              </a:rPr>
              <a:t>中位数在位置</a:t>
            </a:r>
            <a:r>
              <a:rPr kumimoji="1" lang="en-US" altLang="zh-CN" sz="1800" b="0" dirty="0">
                <a:latin typeface="Times New Roman" panose="02020603050405020304" pitchFamily="18" charset="0"/>
                <a:cs typeface="Times New Roman" panose="02020603050405020304" pitchFamily="18" charset="0"/>
              </a:rPr>
              <a:t>c</a:t>
            </a:r>
          </a:p>
          <a:p>
            <a:pPr marL="457200" indent="-457200" eaLnBrk="1" hangingPunct="1">
              <a:spcBef>
                <a:spcPct val="0"/>
              </a:spcBef>
              <a:buClrTx/>
              <a:buSzTx/>
              <a:buFontTx/>
              <a:buAutoNum type="arabicPeriod"/>
              <a:defRPr/>
            </a:pPr>
            <a:r>
              <a:rPr kumimoji="1" lang="en-US" altLang="zh-CN" sz="1800" b="0" dirty="0">
                <a:latin typeface="Times New Roman" panose="02020603050405020304" pitchFamily="18" charset="0"/>
                <a:cs typeface="Times New Roman" panose="02020603050405020304" pitchFamily="18" charset="0"/>
              </a:rPr>
              <a:t>|</a:t>
            </a:r>
            <a:r>
              <a:rPr kumimoji="1" lang="zh-CN" altLang="en-US" sz="1800" b="0" dirty="0">
                <a:latin typeface="Times New Roman" panose="02020603050405020304" pitchFamily="18" charset="0"/>
                <a:cs typeface="Times New Roman" panose="02020603050405020304" pitchFamily="18" charset="0"/>
              </a:rPr>
              <a:t>   </a:t>
            </a:r>
            <a:r>
              <a:rPr kumimoji="1" lang="en-US" altLang="zh-CN" sz="1800" b="0" dirty="0">
                <a:latin typeface="Times New Roman" panose="02020603050405020304" pitchFamily="18" charset="0"/>
                <a:cs typeface="Times New Roman" panose="02020603050405020304" pitchFamily="18" charset="0"/>
              </a:rPr>
              <a:t>|</a:t>
            </a:r>
            <a:r>
              <a:rPr kumimoji="1" lang="zh-CN" altLang="en-US" sz="1800" b="0" dirty="0">
                <a:latin typeface="Times New Roman" panose="02020603050405020304" pitchFamily="18" charset="0"/>
                <a:cs typeface="Times New Roman" panose="02020603050405020304" pitchFamily="18" charset="0"/>
              </a:rPr>
              <a:t>      </a:t>
            </a:r>
            <a:r>
              <a:rPr kumimoji="1" lang="en-US" altLang="zh-CN" sz="1800" dirty="0">
                <a:latin typeface="Times New Roman" panose="02020603050405020304" pitchFamily="18" charset="0"/>
                <a:cs typeface="Times New Roman" panose="02020603050405020304" pitchFamily="18" charset="0"/>
              </a:rPr>
              <a:t>else</a:t>
            </a:r>
            <a:r>
              <a:rPr kumimoji="1" lang="zh-CN" altLang="en-US" sz="1800" dirty="0">
                <a:latin typeface="Times New Roman" panose="02020603050405020304" pitchFamily="18" charset="0"/>
                <a:cs typeface="Times New Roman" panose="02020603050405020304" pitchFamily="18" charset="0"/>
              </a:rPr>
              <a:t> </a:t>
            </a:r>
            <a:endParaRPr kumimoji="1" lang="en-US" altLang="zh-CN" sz="1800" dirty="0">
              <a:latin typeface="Times New Roman" panose="02020603050405020304" pitchFamily="18" charset="0"/>
              <a:cs typeface="Times New Roman" panose="02020603050405020304" pitchFamily="18" charset="0"/>
            </a:endParaRPr>
          </a:p>
          <a:p>
            <a:pPr marL="457200" indent="-457200">
              <a:spcBef>
                <a:spcPct val="0"/>
              </a:spcBef>
              <a:buClrTx/>
              <a:buSzTx/>
              <a:buFontTx/>
              <a:buAutoNum type="arabicPeriod"/>
              <a:defRPr/>
            </a:pPr>
            <a:r>
              <a:rPr kumimoji="1" lang="en-US" altLang="zh-CN" sz="1800" dirty="0">
                <a:latin typeface="Times New Roman" panose="02020603050405020304" pitchFamily="18" charset="0"/>
                <a:cs typeface="Times New Roman" panose="02020603050405020304" pitchFamily="18" charset="0"/>
              </a:rPr>
              <a:t>|</a:t>
            </a:r>
            <a:r>
              <a:rPr kumimoji="1" lang="zh-CN" altLang="en-US" sz="1800" dirty="0">
                <a:latin typeface="Times New Roman" panose="02020603050405020304" pitchFamily="18" charset="0"/>
                <a:cs typeface="Times New Roman" panose="02020603050405020304" pitchFamily="18" charset="0"/>
              </a:rPr>
              <a:t>   </a:t>
            </a:r>
            <a:r>
              <a:rPr kumimoji="1" lang="en-US" altLang="zh-CN" sz="1800" dirty="0">
                <a:latin typeface="Times New Roman" panose="02020603050405020304" pitchFamily="18" charset="0"/>
                <a:cs typeface="Times New Roman" panose="02020603050405020304" pitchFamily="18" charset="0"/>
              </a:rPr>
              <a:t>|</a:t>
            </a:r>
            <a:r>
              <a:rPr kumimoji="1" lang="zh-CN" altLang="en-US" sz="1800" dirty="0">
                <a:latin typeface="Times New Roman" panose="02020603050405020304" pitchFamily="18" charset="0"/>
                <a:cs typeface="Times New Roman" panose="02020603050405020304" pitchFamily="18" charset="0"/>
              </a:rPr>
              <a:t>      </a:t>
            </a:r>
            <a:r>
              <a:rPr kumimoji="1" lang="en-US" altLang="zh-CN" sz="1800" dirty="0">
                <a:latin typeface="Times New Roman" panose="02020603050405020304" pitchFamily="18" charset="0"/>
                <a:cs typeface="Times New Roman" panose="02020603050405020304" pitchFamily="18" charset="0"/>
              </a:rPr>
              <a:t>|</a:t>
            </a:r>
            <a:r>
              <a:rPr kumimoji="1" lang="zh-CN" altLang="en-US" sz="1800" dirty="0">
                <a:latin typeface="Times New Roman" panose="02020603050405020304" pitchFamily="18" charset="0"/>
                <a:cs typeface="Times New Roman" panose="02020603050405020304" pitchFamily="18" charset="0"/>
              </a:rPr>
              <a:t>    </a:t>
            </a:r>
            <a:r>
              <a:rPr kumimoji="1" lang="en-US" altLang="zh-CN" sz="1800" dirty="0">
                <a:latin typeface="Times New Roman" panose="02020603050405020304" pitchFamily="18" charset="0"/>
                <a:cs typeface="Times New Roman" panose="02020603050405020304" pitchFamily="18" charset="0"/>
              </a:rPr>
              <a:t>return</a:t>
            </a:r>
            <a:r>
              <a:rPr kumimoji="1" lang="zh-CN" altLang="en-US" sz="1800" dirty="0">
                <a:latin typeface="Times New Roman" panose="02020603050405020304" pitchFamily="18" charset="0"/>
                <a:cs typeface="Times New Roman" panose="02020603050405020304" pitchFamily="18" charset="0"/>
              </a:rPr>
              <a:t> </a:t>
            </a:r>
            <a:r>
              <a:rPr kumimoji="1" lang="en-US" altLang="zh-CN" sz="1800" b="0" dirty="0">
                <a:latin typeface="Times New Roman" panose="02020603050405020304" pitchFamily="18" charset="0"/>
                <a:cs typeface="Times New Roman" panose="02020603050405020304" pitchFamily="18" charset="0"/>
              </a:rPr>
              <a:t>a</a:t>
            </a:r>
            <a:r>
              <a:rPr kumimoji="1" lang="zh-CN" altLang="en-US" sz="1800" b="0" dirty="0">
                <a:latin typeface="Times New Roman" panose="02020603050405020304" pitchFamily="18" charset="0"/>
                <a:cs typeface="Times New Roman" panose="02020603050405020304" pitchFamily="18" charset="0"/>
              </a:rPr>
              <a:t>  </a:t>
            </a:r>
            <a:r>
              <a:rPr kumimoji="1" lang="en-US" altLang="zh-CN" sz="1800" b="0" dirty="0">
                <a:latin typeface="Times New Roman" panose="02020603050405020304" pitchFamily="18" charset="0"/>
                <a:cs typeface="Times New Roman" panose="02020603050405020304" pitchFamily="18" charset="0"/>
              </a:rPr>
              <a:t>//</a:t>
            </a:r>
            <a:r>
              <a:rPr kumimoji="1" lang="zh-CN" altLang="en-US" sz="1800" b="0" dirty="0">
                <a:latin typeface="Times New Roman" panose="02020603050405020304" pitchFamily="18" charset="0"/>
                <a:cs typeface="Times New Roman" panose="02020603050405020304" pitchFamily="18" charset="0"/>
              </a:rPr>
              <a:t>中位数在位置</a:t>
            </a:r>
            <a:r>
              <a:rPr kumimoji="1" lang="en-US" altLang="zh-CN" sz="1800" b="0" dirty="0">
                <a:latin typeface="Times New Roman" panose="02020603050405020304" pitchFamily="18" charset="0"/>
                <a:cs typeface="Times New Roman" panose="02020603050405020304" pitchFamily="18" charset="0"/>
              </a:rPr>
              <a:t>a</a:t>
            </a:r>
          </a:p>
          <a:p>
            <a:pPr marL="457200" indent="-457200" eaLnBrk="1" hangingPunct="1">
              <a:spcBef>
                <a:spcPct val="0"/>
              </a:spcBef>
              <a:buClrTx/>
              <a:buSzTx/>
              <a:buFontTx/>
              <a:buAutoNum type="arabicPeriod"/>
              <a:defRPr/>
            </a:pPr>
            <a:r>
              <a:rPr kumimoji="1" lang="en-US" altLang="zh-CN" sz="1800" b="0" dirty="0">
                <a:latin typeface="Times New Roman" panose="02020603050405020304" pitchFamily="18" charset="0"/>
                <a:cs typeface="Times New Roman" panose="02020603050405020304" pitchFamily="18" charset="0"/>
              </a:rPr>
              <a:t>|</a:t>
            </a:r>
            <a:r>
              <a:rPr kumimoji="1" lang="zh-CN" altLang="en-US" sz="1800" b="0" dirty="0">
                <a:latin typeface="Times New Roman" panose="02020603050405020304" pitchFamily="18" charset="0"/>
                <a:cs typeface="Times New Roman" panose="02020603050405020304" pitchFamily="18" charset="0"/>
              </a:rPr>
              <a:t>   </a:t>
            </a:r>
            <a:r>
              <a:rPr kumimoji="1" lang="en-US" altLang="zh-CN" sz="1800" b="0" dirty="0">
                <a:latin typeface="Times New Roman" panose="02020603050405020304" pitchFamily="18" charset="0"/>
                <a:cs typeface="Times New Roman" panose="02020603050405020304" pitchFamily="18" charset="0"/>
              </a:rPr>
              <a:t>|</a:t>
            </a:r>
            <a:r>
              <a:rPr kumimoji="1" lang="zh-CN" altLang="en-US" sz="1800" b="0" dirty="0">
                <a:latin typeface="Times New Roman" panose="02020603050405020304" pitchFamily="18" charset="0"/>
                <a:cs typeface="Times New Roman" panose="02020603050405020304" pitchFamily="18" charset="0"/>
              </a:rPr>
              <a:t>      </a:t>
            </a:r>
            <a:r>
              <a:rPr kumimoji="1" lang="en-US" altLang="zh-CN" sz="1800" dirty="0">
                <a:latin typeface="Times New Roman" panose="02020603050405020304" pitchFamily="18" charset="0"/>
                <a:cs typeface="Times New Roman" panose="02020603050405020304" pitchFamily="18" charset="0"/>
              </a:rPr>
              <a:t>end</a:t>
            </a:r>
          </a:p>
          <a:p>
            <a:pPr marL="457200" indent="-457200" eaLnBrk="1" hangingPunct="1">
              <a:spcBef>
                <a:spcPct val="0"/>
              </a:spcBef>
              <a:buClrTx/>
              <a:buSzTx/>
              <a:buFontTx/>
              <a:buAutoNum type="arabicPeriod"/>
              <a:defRPr/>
            </a:pPr>
            <a:r>
              <a:rPr kumimoji="1" lang="en-US" altLang="zh-CN" sz="1800" b="0" dirty="0">
                <a:latin typeface="Times New Roman" panose="02020603050405020304" pitchFamily="18" charset="0"/>
                <a:cs typeface="Times New Roman" panose="02020603050405020304" pitchFamily="18" charset="0"/>
              </a:rPr>
              <a:t>|</a:t>
            </a:r>
            <a:r>
              <a:rPr kumimoji="1" lang="zh-CN" altLang="en-US" sz="1800" b="0" dirty="0">
                <a:latin typeface="Times New Roman" panose="02020603050405020304" pitchFamily="18" charset="0"/>
                <a:cs typeface="Times New Roman" panose="02020603050405020304" pitchFamily="18" charset="0"/>
              </a:rPr>
              <a:t>   </a:t>
            </a:r>
            <a:r>
              <a:rPr kumimoji="1" lang="en-US" altLang="zh-CN" sz="1800" dirty="0">
                <a:latin typeface="Times New Roman" panose="02020603050405020304" pitchFamily="18" charset="0"/>
                <a:cs typeface="Times New Roman" panose="02020603050405020304" pitchFamily="18" charset="0"/>
              </a:rPr>
              <a:t>end</a:t>
            </a:r>
          </a:p>
          <a:p>
            <a:pPr marL="457200" indent="-457200" eaLnBrk="1" hangingPunct="1">
              <a:spcBef>
                <a:spcPct val="0"/>
              </a:spcBef>
              <a:buClrTx/>
              <a:buSzTx/>
              <a:buFontTx/>
              <a:buAutoNum type="arabicPeriod"/>
              <a:defRPr/>
            </a:pPr>
            <a:r>
              <a:rPr kumimoji="1" lang="en-US" altLang="zh-CN" sz="1800" dirty="0">
                <a:latin typeface="Times New Roman" panose="02020603050405020304" pitchFamily="18" charset="0"/>
                <a:cs typeface="Times New Roman" panose="02020603050405020304" pitchFamily="18" charset="0"/>
              </a:rPr>
              <a:t>else</a:t>
            </a:r>
            <a:r>
              <a:rPr kumimoji="1" lang="zh-CN" altLang="en-US" sz="1800" dirty="0">
                <a:latin typeface="Times New Roman" panose="02020603050405020304" pitchFamily="18" charset="0"/>
                <a:cs typeface="Times New Roman" panose="02020603050405020304" pitchFamily="18" charset="0"/>
              </a:rPr>
              <a:t> </a:t>
            </a:r>
            <a:r>
              <a:rPr kumimoji="1" lang="en-US" altLang="zh-CN" sz="1800" dirty="0">
                <a:latin typeface="Times New Roman" panose="02020603050405020304" pitchFamily="18" charset="0"/>
                <a:cs typeface="Times New Roman" panose="02020603050405020304" pitchFamily="18" charset="0"/>
              </a:rPr>
              <a:t>if</a:t>
            </a:r>
            <a:r>
              <a:rPr kumimoji="1" lang="zh-CN" altLang="en-US" sz="1800" dirty="0">
                <a:latin typeface="Times New Roman" panose="02020603050405020304" pitchFamily="18" charset="0"/>
                <a:cs typeface="Times New Roman" panose="02020603050405020304" pitchFamily="18" charset="0"/>
              </a:rPr>
              <a:t> </a:t>
            </a:r>
            <a:r>
              <a:rPr kumimoji="1" lang="en-US" altLang="zh-CN" sz="1800" b="0" dirty="0">
                <a:latin typeface="Times New Roman" panose="02020603050405020304" pitchFamily="18" charset="0"/>
                <a:cs typeface="Times New Roman" panose="02020603050405020304" pitchFamily="18" charset="0"/>
              </a:rPr>
              <a:t>A[c]</a:t>
            </a:r>
            <a:r>
              <a:rPr kumimoji="1" lang="zh-CN" altLang="en-US" sz="1800" b="0" dirty="0">
                <a:latin typeface="Times New Roman" panose="02020603050405020304" pitchFamily="18" charset="0"/>
                <a:cs typeface="Times New Roman" panose="02020603050405020304" pitchFamily="18" charset="0"/>
              </a:rPr>
              <a:t> </a:t>
            </a:r>
            <a:r>
              <a:rPr kumimoji="1" lang="en-US" altLang="zh-CN" sz="1800" b="0" dirty="0">
                <a:latin typeface="Times New Roman" panose="02020603050405020304" pitchFamily="18" charset="0"/>
                <a:cs typeface="Times New Roman" panose="02020603050405020304" pitchFamily="18" charset="0"/>
              </a:rPr>
              <a:t>&lt;</a:t>
            </a:r>
            <a:r>
              <a:rPr kumimoji="1" lang="zh-CN" altLang="en-US" sz="1800" b="0" dirty="0">
                <a:latin typeface="Times New Roman" panose="02020603050405020304" pitchFamily="18" charset="0"/>
                <a:cs typeface="Times New Roman" panose="02020603050405020304" pitchFamily="18" charset="0"/>
              </a:rPr>
              <a:t> </a:t>
            </a:r>
            <a:r>
              <a:rPr kumimoji="1" lang="en-US" altLang="zh-CN" sz="1800" b="0" dirty="0">
                <a:latin typeface="Times New Roman" panose="02020603050405020304" pitchFamily="18" charset="0"/>
                <a:cs typeface="Times New Roman" panose="02020603050405020304" pitchFamily="18" charset="0"/>
              </a:rPr>
              <a:t>A[b]</a:t>
            </a:r>
            <a:r>
              <a:rPr kumimoji="1" lang="zh-CN" altLang="en-US" sz="1800" b="0" dirty="0">
                <a:latin typeface="Times New Roman" panose="02020603050405020304" pitchFamily="18" charset="0"/>
                <a:cs typeface="Times New Roman" panose="02020603050405020304" pitchFamily="18" charset="0"/>
              </a:rPr>
              <a:t>  </a:t>
            </a:r>
            <a:r>
              <a:rPr kumimoji="1" lang="en-US" altLang="zh-CN" sz="1800" dirty="0">
                <a:latin typeface="Times New Roman" panose="02020603050405020304" pitchFamily="18" charset="0"/>
                <a:cs typeface="Times New Roman" panose="02020603050405020304" pitchFamily="18" charset="0"/>
              </a:rPr>
              <a:t>then</a:t>
            </a:r>
            <a:r>
              <a:rPr kumimoji="1" lang="zh-CN" altLang="en-US" sz="1800" dirty="0">
                <a:latin typeface="Times New Roman" panose="02020603050405020304" pitchFamily="18" charset="0"/>
                <a:cs typeface="Times New Roman" panose="02020603050405020304" pitchFamily="18" charset="0"/>
              </a:rPr>
              <a:t> </a:t>
            </a:r>
            <a:endParaRPr kumimoji="1" lang="en-US" altLang="zh-CN" sz="1800" dirty="0">
              <a:latin typeface="Times New Roman" panose="02020603050405020304" pitchFamily="18" charset="0"/>
              <a:cs typeface="Times New Roman" panose="02020603050405020304" pitchFamily="18" charset="0"/>
            </a:endParaRPr>
          </a:p>
          <a:p>
            <a:pPr marL="457200" indent="-457200" eaLnBrk="1" hangingPunct="1">
              <a:spcBef>
                <a:spcPct val="0"/>
              </a:spcBef>
              <a:buClrTx/>
              <a:buSzTx/>
              <a:buFontTx/>
              <a:buAutoNum type="arabicPeriod"/>
              <a:defRPr/>
            </a:pPr>
            <a:r>
              <a:rPr kumimoji="1" lang="en-US" altLang="zh-CN" sz="1800" dirty="0">
                <a:latin typeface="Times New Roman" panose="02020603050405020304" pitchFamily="18" charset="0"/>
                <a:cs typeface="Times New Roman" panose="02020603050405020304" pitchFamily="18" charset="0"/>
              </a:rPr>
              <a:t>|</a:t>
            </a:r>
            <a:r>
              <a:rPr kumimoji="1" lang="zh-CN" altLang="en-US" sz="1800" dirty="0">
                <a:latin typeface="Times New Roman" panose="02020603050405020304" pitchFamily="18" charset="0"/>
                <a:cs typeface="Times New Roman" panose="02020603050405020304" pitchFamily="18" charset="0"/>
              </a:rPr>
              <a:t>       </a:t>
            </a:r>
            <a:r>
              <a:rPr kumimoji="1" lang="en-US" altLang="zh-CN" sz="1800" dirty="0">
                <a:latin typeface="Times New Roman" panose="02020603050405020304" pitchFamily="18" charset="0"/>
                <a:cs typeface="Times New Roman" panose="02020603050405020304" pitchFamily="18" charset="0"/>
              </a:rPr>
              <a:t>|</a:t>
            </a:r>
            <a:r>
              <a:rPr kumimoji="1" lang="zh-CN" altLang="en-US" sz="1800" dirty="0">
                <a:latin typeface="Times New Roman" panose="02020603050405020304" pitchFamily="18" charset="0"/>
                <a:cs typeface="Times New Roman" panose="02020603050405020304" pitchFamily="18" charset="0"/>
              </a:rPr>
              <a:t>   </a:t>
            </a:r>
            <a:r>
              <a:rPr kumimoji="1" lang="en-US" altLang="zh-CN" sz="1800" dirty="0">
                <a:latin typeface="Times New Roman" panose="02020603050405020304" pitchFamily="18" charset="0"/>
                <a:cs typeface="Times New Roman" panose="02020603050405020304" pitchFamily="18" charset="0"/>
              </a:rPr>
              <a:t>return</a:t>
            </a:r>
            <a:r>
              <a:rPr kumimoji="1" lang="zh-CN" altLang="en-US" sz="1800" dirty="0">
                <a:latin typeface="Times New Roman" panose="02020603050405020304" pitchFamily="18" charset="0"/>
                <a:cs typeface="Times New Roman" panose="02020603050405020304" pitchFamily="18" charset="0"/>
              </a:rPr>
              <a:t> </a:t>
            </a:r>
            <a:r>
              <a:rPr kumimoji="1" lang="en-US" altLang="zh-CN" sz="1800" b="0" dirty="0">
                <a:latin typeface="Times New Roman" panose="02020603050405020304" pitchFamily="18" charset="0"/>
                <a:cs typeface="Times New Roman" panose="02020603050405020304" pitchFamily="18" charset="0"/>
              </a:rPr>
              <a:t>b</a:t>
            </a:r>
          </a:p>
          <a:p>
            <a:pPr marL="457200" indent="-457200" eaLnBrk="1" hangingPunct="1">
              <a:spcBef>
                <a:spcPct val="0"/>
              </a:spcBef>
              <a:buClrTx/>
              <a:buSzTx/>
              <a:buFontTx/>
              <a:buAutoNum type="arabicPeriod"/>
              <a:defRPr/>
            </a:pPr>
            <a:r>
              <a:rPr kumimoji="1" lang="en-US" altLang="zh-CN" sz="1800" dirty="0">
                <a:latin typeface="Times New Roman" panose="02020603050405020304" pitchFamily="18" charset="0"/>
                <a:cs typeface="Times New Roman" panose="02020603050405020304" pitchFamily="18" charset="0"/>
              </a:rPr>
              <a:t>|</a:t>
            </a:r>
            <a:r>
              <a:rPr kumimoji="1" lang="zh-CN" altLang="en-US" sz="1800" dirty="0">
                <a:latin typeface="Times New Roman" panose="02020603050405020304" pitchFamily="18" charset="0"/>
                <a:cs typeface="Times New Roman" panose="02020603050405020304" pitchFamily="18" charset="0"/>
              </a:rPr>
              <a:t>       </a:t>
            </a:r>
            <a:r>
              <a:rPr kumimoji="1" lang="en-US" altLang="zh-CN" sz="1800" dirty="0">
                <a:latin typeface="Times New Roman" panose="02020603050405020304" pitchFamily="18" charset="0"/>
                <a:cs typeface="Times New Roman" panose="02020603050405020304" pitchFamily="18" charset="0"/>
              </a:rPr>
              <a:t>else</a:t>
            </a:r>
            <a:r>
              <a:rPr kumimoji="1" lang="zh-CN" altLang="en-US" sz="1800" dirty="0">
                <a:latin typeface="Times New Roman" panose="02020603050405020304" pitchFamily="18" charset="0"/>
                <a:cs typeface="Times New Roman" panose="02020603050405020304" pitchFamily="18" charset="0"/>
              </a:rPr>
              <a:t> </a:t>
            </a:r>
            <a:r>
              <a:rPr kumimoji="1" lang="en-US" altLang="zh-CN" sz="1800" dirty="0">
                <a:latin typeface="Times New Roman" panose="02020603050405020304" pitchFamily="18" charset="0"/>
                <a:cs typeface="Times New Roman" panose="02020603050405020304" pitchFamily="18" charset="0"/>
              </a:rPr>
              <a:t>if</a:t>
            </a:r>
            <a:r>
              <a:rPr kumimoji="1" lang="zh-CN" altLang="en-US" sz="1800" dirty="0">
                <a:latin typeface="Times New Roman" panose="02020603050405020304" pitchFamily="18" charset="0"/>
                <a:cs typeface="Times New Roman" panose="02020603050405020304" pitchFamily="18" charset="0"/>
              </a:rPr>
              <a:t> </a:t>
            </a:r>
            <a:r>
              <a:rPr kumimoji="1" lang="en-US" altLang="zh-CN" sz="1800" b="0" dirty="0">
                <a:latin typeface="Times New Roman" panose="02020603050405020304" pitchFamily="18" charset="0"/>
                <a:cs typeface="Times New Roman" panose="02020603050405020304" pitchFamily="18" charset="0"/>
              </a:rPr>
              <a:t>A[a]</a:t>
            </a:r>
            <a:r>
              <a:rPr kumimoji="1" lang="zh-CN" altLang="en-US" sz="1800" b="0" dirty="0">
                <a:latin typeface="Times New Roman" panose="02020603050405020304" pitchFamily="18" charset="0"/>
                <a:cs typeface="Times New Roman" panose="02020603050405020304" pitchFamily="18" charset="0"/>
              </a:rPr>
              <a:t> </a:t>
            </a:r>
            <a:r>
              <a:rPr kumimoji="1" lang="en-US" altLang="zh-CN" sz="1800" b="0" dirty="0">
                <a:latin typeface="Times New Roman" panose="02020603050405020304" pitchFamily="18" charset="0"/>
                <a:cs typeface="Times New Roman" panose="02020603050405020304" pitchFamily="18" charset="0"/>
              </a:rPr>
              <a:t>&lt;</a:t>
            </a:r>
            <a:r>
              <a:rPr kumimoji="1" lang="zh-CN" altLang="en-US" sz="1800" b="0" dirty="0">
                <a:latin typeface="Times New Roman" panose="02020603050405020304" pitchFamily="18" charset="0"/>
                <a:cs typeface="Times New Roman" panose="02020603050405020304" pitchFamily="18" charset="0"/>
              </a:rPr>
              <a:t> </a:t>
            </a:r>
            <a:r>
              <a:rPr kumimoji="1" lang="en-US" altLang="zh-CN" sz="1800" b="0" dirty="0">
                <a:latin typeface="Times New Roman" panose="02020603050405020304" pitchFamily="18" charset="0"/>
                <a:cs typeface="Times New Roman" panose="02020603050405020304" pitchFamily="18" charset="0"/>
              </a:rPr>
              <a:t>A[c]</a:t>
            </a:r>
            <a:r>
              <a:rPr kumimoji="1" lang="zh-CN" altLang="en-US" sz="1800" b="0" dirty="0">
                <a:latin typeface="Times New Roman" panose="02020603050405020304" pitchFamily="18" charset="0"/>
                <a:cs typeface="Times New Roman" panose="02020603050405020304" pitchFamily="18" charset="0"/>
              </a:rPr>
              <a:t> </a:t>
            </a:r>
            <a:r>
              <a:rPr kumimoji="1" lang="en-US" altLang="zh-CN" sz="1800" dirty="0">
                <a:latin typeface="Times New Roman" panose="02020603050405020304" pitchFamily="18" charset="0"/>
                <a:cs typeface="Times New Roman" panose="02020603050405020304" pitchFamily="18" charset="0"/>
              </a:rPr>
              <a:t>then</a:t>
            </a:r>
            <a:r>
              <a:rPr kumimoji="1" lang="zh-CN" altLang="en-US" sz="1800" dirty="0">
                <a:latin typeface="Times New Roman" panose="02020603050405020304" pitchFamily="18" charset="0"/>
                <a:cs typeface="Times New Roman" panose="02020603050405020304" pitchFamily="18" charset="0"/>
              </a:rPr>
              <a:t> </a:t>
            </a:r>
            <a:endParaRPr kumimoji="1" lang="en-US" altLang="zh-CN" sz="1800" dirty="0">
              <a:latin typeface="Times New Roman" panose="02020603050405020304" pitchFamily="18" charset="0"/>
              <a:cs typeface="Times New Roman" panose="02020603050405020304" pitchFamily="18" charset="0"/>
            </a:endParaRPr>
          </a:p>
          <a:p>
            <a:pPr marL="457200" indent="-457200" eaLnBrk="1" hangingPunct="1">
              <a:spcBef>
                <a:spcPct val="0"/>
              </a:spcBef>
              <a:buClrTx/>
              <a:buSzTx/>
              <a:buFontTx/>
              <a:buAutoNum type="arabicPeriod"/>
              <a:defRPr/>
            </a:pPr>
            <a:r>
              <a:rPr kumimoji="1" lang="en-US" altLang="zh-CN" sz="1800" dirty="0">
                <a:latin typeface="Times New Roman" panose="02020603050405020304" pitchFamily="18" charset="0"/>
                <a:cs typeface="Times New Roman" panose="02020603050405020304" pitchFamily="18" charset="0"/>
              </a:rPr>
              <a:t>|</a:t>
            </a:r>
            <a:r>
              <a:rPr kumimoji="1" lang="zh-CN" altLang="en-US" sz="1800" dirty="0">
                <a:latin typeface="Times New Roman" panose="02020603050405020304" pitchFamily="18" charset="0"/>
                <a:cs typeface="Times New Roman" panose="02020603050405020304" pitchFamily="18" charset="0"/>
              </a:rPr>
              <a:t>       </a:t>
            </a:r>
            <a:r>
              <a:rPr kumimoji="1" lang="en-US" altLang="zh-CN" sz="1800" dirty="0">
                <a:latin typeface="Times New Roman" panose="02020603050405020304" pitchFamily="18" charset="0"/>
                <a:cs typeface="Times New Roman" panose="02020603050405020304" pitchFamily="18" charset="0"/>
              </a:rPr>
              <a:t>|</a:t>
            </a:r>
            <a:r>
              <a:rPr kumimoji="1" lang="zh-CN" altLang="en-US" sz="1800" dirty="0">
                <a:latin typeface="Times New Roman" panose="02020603050405020304" pitchFamily="18" charset="0"/>
                <a:cs typeface="Times New Roman" panose="02020603050405020304" pitchFamily="18" charset="0"/>
              </a:rPr>
              <a:t>      </a:t>
            </a:r>
            <a:r>
              <a:rPr kumimoji="1" lang="en-US" altLang="zh-CN" sz="1800" dirty="0">
                <a:latin typeface="Times New Roman" panose="02020603050405020304" pitchFamily="18" charset="0"/>
                <a:cs typeface="Times New Roman" panose="02020603050405020304" pitchFamily="18" charset="0"/>
              </a:rPr>
              <a:t>|</a:t>
            </a:r>
            <a:r>
              <a:rPr kumimoji="1" lang="zh-CN" altLang="en-US" sz="1800" dirty="0">
                <a:latin typeface="Times New Roman" panose="02020603050405020304" pitchFamily="18" charset="0"/>
                <a:cs typeface="Times New Roman" panose="02020603050405020304" pitchFamily="18" charset="0"/>
              </a:rPr>
              <a:t>    </a:t>
            </a:r>
            <a:r>
              <a:rPr kumimoji="1" lang="en-US" altLang="zh-CN" sz="1800" dirty="0">
                <a:latin typeface="Times New Roman" panose="02020603050405020304" pitchFamily="18" charset="0"/>
                <a:cs typeface="Times New Roman" panose="02020603050405020304" pitchFamily="18" charset="0"/>
              </a:rPr>
              <a:t>return</a:t>
            </a:r>
            <a:r>
              <a:rPr kumimoji="1" lang="zh-CN" altLang="en-US" sz="1800" dirty="0">
                <a:latin typeface="Times New Roman" panose="02020603050405020304" pitchFamily="18" charset="0"/>
                <a:cs typeface="Times New Roman" panose="02020603050405020304" pitchFamily="18" charset="0"/>
              </a:rPr>
              <a:t> </a:t>
            </a:r>
            <a:r>
              <a:rPr kumimoji="1" lang="en-US" altLang="zh-CN" sz="1800" b="0" dirty="0">
                <a:latin typeface="Times New Roman" panose="02020603050405020304" pitchFamily="18" charset="0"/>
                <a:cs typeface="Times New Roman" panose="02020603050405020304" pitchFamily="18" charset="0"/>
              </a:rPr>
              <a:t>c</a:t>
            </a:r>
          </a:p>
          <a:p>
            <a:pPr marL="457200" indent="-457200" eaLnBrk="1" hangingPunct="1">
              <a:spcBef>
                <a:spcPct val="0"/>
              </a:spcBef>
              <a:buClrTx/>
              <a:buSzTx/>
              <a:buFontTx/>
              <a:buAutoNum type="arabicPeriod"/>
              <a:defRPr/>
            </a:pPr>
            <a:r>
              <a:rPr kumimoji="1" lang="en-US" altLang="zh-CN" sz="1800" dirty="0">
                <a:latin typeface="Times New Roman" panose="02020603050405020304" pitchFamily="18" charset="0"/>
                <a:cs typeface="Times New Roman" panose="02020603050405020304" pitchFamily="18" charset="0"/>
              </a:rPr>
              <a:t>|</a:t>
            </a:r>
            <a:r>
              <a:rPr kumimoji="1" lang="zh-CN" altLang="en-US" sz="1800" dirty="0">
                <a:latin typeface="Times New Roman" panose="02020603050405020304" pitchFamily="18" charset="0"/>
                <a:cs typeface="Times New Roman" panose="02020603050405020304" pitchFamily="18" charset="0"/>
              </a:rPr>
              <a:t>       </a:t>
            </a:r>
            <a:r>
              <a:rPr kumimoji="1" lang="en-US" altLang="zh-CN" sz="1800" dirty="0">
                <a:latin typeface="Times New Roman" panose="02020603050405020304" pitchFamily="18" charset="0"/>
                <a:cs typeface="Times New Roman" panose="02020603050405020304" pitchFamily="18" charset="0"/>
              </a:rPr>
              <a:t>|</a:t>
            </a:r>
            <a:r>
              <a:rPr kumimoji="1" lang="zh-CN" altLang="en-US" sz="1800" dirty="0">
                <a:latin typeface="Times New Roman" panose="02020603050405020304" pitchFamily="18" charset="0"/>
                <a:cs typeface="Times New Roman" panose="02020603050405020304" pitchFamily="18" charset="0"/>
              </a:rPr>
              <a:t>      </a:t>
            </a:r>
            <a:r>
              <a:rPr kumimoji="1" lang="en-US" altLang="zh-CN" sz="1800" dirty="0">
                <a:latin typeface="Times New Roman" panose="02020603050405020304" pitchFamily="18" charset="0"/>
                <a:cs typeface="Times New Roman" panose="02020603050405020304" pitchFamily="18" charset="0"/>
              </a:rPr>
              <a:t>else</a:t>
            </a:r>
            <a:r>
              <a:rPr kumimoji="1" lang="zh-CN" altLang="en-US" sz="1800" dirty="0">
                <a:latin typeface="Times New Roman" panose="02020603050405020304" pitchFamily="18" charset="0"/>
                <a:cs typeface="Times New Roman" panose="02020603050405020304" pitchFamily="18" charset="0"/>
              </a:rPr>
              <a:t> </a:t>
            </a:r>
            <a:endParaRPr kumimoji="1" lang="en-US" altLang="zh-CN" sz="1800" dirty="0">
              <a:latin typeface="Times New Roman" panose="02020603050405020304" pitchFamily="18" charset="0"/>
              <a:cs typeface="Times New Roman" panose="02020603050405020304" pitchFamily="18" charset="0"/>
            </a:endParaRPr>
          </a:p>
          <a:p>
            <a:pPr marL="457200" indent="-457200" eaLnBrk="1" hangingPunct="1">
              <a:spcBef>
                <a:spcPct val="0"/>
              </a:spcBef>
              <a:buClrTx/>
              <a:buSzTx/>
              <a:buFontTx/>
              <a:buAutoNum type="arabicPeriod"/>
              <a:defRPr/>
            </a:pPr>
            <a:r>
              <a:rPr kumimoji="1" lang="en-US" altLang="zh-CN" sz="1800" dirty="0">
                <a:latin typeface="Times New Roman" panose="02020603050405020304" pitchFamily="18" charset="0"/>
                <a:cs typeface="Times New Roman" panose="02020603050405020304" pitchFamily="18" charset="0"/>
              </a:rPr>
              <a:t>|</a:t>
            </a:r>
            <a:r>
              <a:rPr kumimoji="1" lang="zh-CN" altLang="en-US" sz="1800" dirty="0">
                <a:latin typeface="Times New Roman" panose="02020603050405020304" pitchFamily="18" charset="0"/>
                <a:cs typeface="Times New Roman" panose="02020603050405020304" pitchFamily="18" charset="0"/>
              </a:rPr>
              <a:t>       </a:t>
            </a:r>
            <a:r>
              <a:rPr kumimoji="1" lang="en-US" altLang="zh-CN" sz="1800" dirty="0">
                <a:latin typeface="Times New Roman" panose="02020603050405020304" pitchFamily="18" charset="0"/>
                <a:cs typeface="Times New Roman" panose="02020603050405020304" pitchFamily="18" charset="0"/>
              </a:rPr>
              <a:t>|</a:t>
            </a:r>
            <a:r>
              <a:rPr kumimoji="1" lang="zh-CN" altLang="en-US" sz="1800" dirty="0">
                <a:latin typeface="Times New Roman" panose="02020603050405020304" pitchFamily="18" charset="0"/>
                <a:cs typeface="Times New Roman" panose="02020603050405020304" pitchFamily="18" charset="0"/>
              </a:rPr>
              <a:t>      </a:t>
            </a:r>
            <a:r>
              <a:rPr kumimoji="1" lang="en-US" altLang="zh-CN" sz="1800" dirty="0">
                <a:latin typeface="Times New Roman" panose="02020603050405020304" pitchFamily="18" charset="0"/>
                <a:cs typeface="Times New Roman" panose="02020603050405020304" pitchFamily="18" charset="0"/>
              </a:rPr>
              <a:t>|</a:t>
            </a:r>
            <a:r>
              <a:rPr kumimoji="1" lang="zh-CN" altLang="en-US" sz="1800" dirty="0">
                <a:latin typeface="Times New Roman" panose="02020603050405020304" pitchFamily="18" charset="0"/>
                <a:cs typeface="Times New Roman" panose="02020603050405020304" pitchFamily="18" charset="0"/>
              </a:rPr>
              <a:t>    </a:t>
            </a:r>
            <a:r>
              <a:rPr kumimoji="1" lang="en-US" altLang="zh-CN" sz="1800" dirty="0">
                <a:latin typeface="Times New Roman" panose="02020603050405020304" pitchFamily="18" charset="0"/>
                <a:cs typeface="Times New Roman" panose="02020603050405020304" pitchFamily="18" charset="0"/>
              </a:rPr>
              <a:t>return</a:t>
            </a:r>
            <a:r>
              <a:rPr kumimoji="1" lang="zh-CN" altLang="en-US" sz="1800" dirty="0">
                <a:latin typeface="Times New Roman" panose="02020603050405020304" pitchFamily="18" charset="0"/>
                <a:cs typeface="Times New Roman" panose="02020603050405020304" pitchFamily="18" charset="0"/>
              </a:rPr>
              <a:t> </a:t>
            </a:r>
            <a:r>
              <a:rPr kumimoji="1" lang="en-US" altLang="zh-CN" sz="1800" b="0" dirty="0">
                <a:latin typeface="Times New Roman" panose="02020603050405020304" pitchFamily="18" charset="0"/>
                <a:cs typeface="Times New Roman" panose="02020603050405020304" pitchFamily="18" charset="0"/>
              </a:rPr>
              <a:t>a</a:t>
            </a:r>
          </a:p>
          <a:p>
            <a:pPr marL="457200" indent="-457200" eaLnBrk="1" hangingPunct="1">
              <a:spcBef>
                <a:spcPct val="0"/>
              </a:spcBef>
              <a:buClrTx/>
              <a:buSzTx/>
              <a:buFontTx/>
              <a:buAutoNum type="arabicPeriod"/>
              <a:defRPr/>
            </a:pPr>
            <a:r>
              <a:rPr kumimoji="1" lang="en-US" altLang="zh-CN" sz="1800" b="0" dirty="0">
                <a:latin typeface="Times New Roman" panose="02020603050405020304" pitchFamily="18" charset="0"/>
                <a:cs typeface="Times New Roman" panose="02020603050405020304" pitchFamily="18" charset="0"/>
              </a:rPr>
              <a:t>|</a:t>
            </a:r>
            <a:r>
              <a:rPr kumimoji="1" lang="zh-CN" altLang="en-US" sz="1800" b="0" dirty="0">
                <a:latin typeface="Times New Roman" panose="02020603050405020304" pitchFamily="18" charset="0"/>
                <a:cs typeface="Times New Roman" panose="02020603050405020304" pitchFamily="18" charset="0"/>
              </a:rPr>
              <a:t>       </a:t>
            </a:r>
            <a:r>
              <a:rPr kumimoji="1" lang="en-US" altLang="zh-CN" sz="1800" b="0" dirty="0">
                <a:latin typeface="Times New Roman" panose="02020603050405020304" pitchFamily="18" charset="0"/>
                <a:cs typeface="Times New Roman" panose="02020603050405020304" pitchFamily="18" charset="0"/>
              </a:rPr>
              <a:t>|</a:t>
            </a:r>
            <a:r>
              <a:rPr kumimoji="1" lang="zh-CN" altLang="en-US" sz="1800" b="0" dirty="0">
                <a:latin typeface="Times New Roman" panose="02020603050405020304" pitchFamily="18" charset="0"/>
                <a:cs typeface="Times New Roman" panose="02020603050405020304" pitchFamily="18" charset="0"/>
              </a:rPr>
              <a:t>      </a:t>
            </a:r>
            <a:r>
              <a:rPr kumimoji="1" lang="en-US" altLang="zh-CN" sz="1800" dirty="0">
                <a:latin typeface="Times New Roman" panose="02020603050405020304" pitchFamily="18" charset="0"/>
                <a:cs typeface="Times New Roman" panose="02020603050405020304" pitchFamily="18" charset="0"/>
              </a:rPr>
              <a:t>end</a:t>
            </a:r>
          </a:p>
          <a:p>
            <a:pPr marL="457200" indent="-457200" eaLnBrk="1" hangingPunct="1">
              <a:spcBef>
                <a:spcPct val="0"/>
              </a:spcBef>
              <a:buClrTx/>
              <a:buSzTx/>
              <a:buFontTx/>
              <a:buAutoNum type="arabicPeriod"/>
              <a:defRPr/>
            </a:pPr>
            <a:r>
              <a:rPr kumimoji="1" lang="en-US" altLang="zh-CN" sz="1800" dirty="0">
                <a:latin typeface="Times New Roman" panose="02020603050405020304" pitchFamily="18" charset="0"/>
                <a:cs typeface="Times New Roman" panose="02020603050405020304" pitchFamily="18" charset="0"/>
              </a:rPr>
              <a:t>|</a:t>
            </a:r>
            <a:r>
              <a:rPr kumimoji="1" lang="zh-CN" altLang="en-US" sz="1800" dirty="0">
                <a:latin typeface="Times New Roman" panose="02020603050405020304" pitchFamily="18" charset="0"/>
                <a:cs typeface="Times New Roman" panose="02020603050405020304" pitchFamily="18" charset="0"/>
              </a:rPr>
              <a:t>       </a:t>
            </a:r>
            <a:r>
              <a:rPr kumimoji="1" lang="en-US" altLang="zh-CN" sz="1800" dirty="0">
                <a:latin typeface="Times New Roman" panose="02020603050405020304" pitchFamily="18" charset="0"/>
                <a:cs typeface="Times New Roman" panose="02020603050405020304" pitchFamily="18" charset="0"/>
              </a:rPr>
              <a:t>end</a:t>
            </a:r>
          </a:p>
          <a:p>
            <a:pPr marL="457200" indent="-457200" eaLnBrk="1" hangingPunct="1">
              <a:spcBef>
                <a:spcPct val="0"/>
              </a:spcBef>
              <a:buClrTx/>
              <a:buSzTx/>
              <a:buFontTx/>
              <a:buAutoNum type="arabicPeriod"/>
              <a:defRPr/>
            </a:pPr>
            <a:r>
              <a:rPr kumimoji="1" lang="en-US" altLang="zh-CN" sz="1800" dirty="0">
                <a:latin typeface="Times New Roman" panose="02020603050405020304" pitchFamily="18" charset="0"/>
                <a:cs typeface="Times New Roman" panose="02020603050405020304" pitchFamily="18" charset="0"/>
              </a:rPr>
              <a:t>end</a:t>
            </a:r>
            <a:endParaRPr kumimoji="1" lang="en-US" altLang="zh-CN" sz="1800" b="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D6359632-118B-C243-7D2C-C036554BC363}"/>
                  </a:ext>
                </a:extLst>
              </p:cNvPr>
              <p:cNvSpPr txBox="1"/>
              <p:nvPr/>
            </p:nvSpPr>
            <p:spPr>
              <a:xfrm>
                <a:off x="5575571" y="1106671"/>
                <a:ext cx="6088185" cy="1631216"/>
              </a:xfrm>
              <a:prstGeom prst="rect">
                <a:avLst/>
              </a:prstGeom>
              <a:solidFill>
                <a:srgbClr val="51ADB7"/>
              </a:solidFill>
              <a:ln>
                <a:solidFill>
                  <a:srgbClr val="51ADB7"/>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r>
                  <a:rPr lang="zh-CN" altLang="en-US" sz="2000" dirty="0">
                    <a:solidFill>
                      <a:schemeClr val="bg1"/>
                    </a:solidFill>
                    <a:latin typeface="Microsoft YaHei" panose="020B0503020204020204" pitchFamily="34" charset="-122"/>
                    <a:ea typeface="Microsoft YaHei" panose="020B0503020204020204" pitchFamily="34" charset="-122"/>
                  </a:rPr>
                  <a:t>  设 </a:t>
                </a:r>
                <a14:m>
                  <m:oMath xmlns:m="http://schemas.openxmlformats.org/officeDocument/2006/math">
                    <m:sSub>
                      <m:sSubPr>
                        <m:ctrlPr>
                          <a:rPr lang="en-US" altLang="zh-CN" sz="2000" i="1">
                            <a:solidFill>
                              <a:schemeClr val="bg1"/>
                            </a:solidFill>
                            <a:latin typeface="Cambria Math" panose="02040503050406030204" pitchFamily="18" charset="0"/>
                          </a:rPr>
                        </m:ctrlPr>
                      </m:sSubPr>
                      <m:e>
                        <m:r>
                          <a:rPr lang="en-US" altLang="zh-CN" sz="2000" i="1">
                            <a:solidFill>
                              <a:schemeClr val="bg1"/>
                            </a:solidFill>
                            <a:latin typeface="Cambria Math" panose="02040503050406030204" pitchFamily="18" charset="0"/>
                          </a:rPr>
                          <m:t>𝑎</m:t>
                        </m:r>
                      </m:e>
                      <m:sub>
                        <m:r>
                          <a:rPr lang="en-US" altLang="zh-CN" sz="2000" i="1">
                            <a:solidFill>
                              <a:schemeClr val="bg1"/>
                            </a:solidFill>
                            <a:latin typeface="Cambria Math" panose="02040503050406030204" pitchFamily="18" charset="0"/>
                          </a:rPr>
                          <m:t>1</m:t>
                        </m:r>
                      </m:sub>
                    </m:sSub>
                    <m:r>
                      <a:rPr lang="en-US" altLang="zh-CN" sz="2000" i="1">
                        <a:solidFill>
                          <a:schemeClr val="bg1"/>
                        </a:solidFill>
                        <a:latin typeface="Cambria Math" panose="02040503050406030204" pitchFamily="18" charset="0"/>
                      </a:rPr>
                      <m:t>&lt;…</m:t>
                    </m:r>
                    <m:sSub>
                      <m:sSubPr>
                        <m:ctrlPr>
                          <a:rPr lang="en-US" altLang="zh-CN" sz="2000" i="1">
                            <a:solidFill>
                              <a:schemeClr val="bg1"/>
                            </a:solidFill>
                            <a:latin typeface="Cambria Math" panose="02040503050406030204" pitchFamily="18" charset="0"/>
                          </a:rPr>
                        </m:ctrlPr>
                      </m:sSubPr>
                      <m:e>
                        <m:r>
                          <a:rPr lang="en-US" altLang="zh-CN" sz="2000" i="1">
                            <a:solidFill>
                              <a:schemeClr val="bg1"/>
                            </a:solidFill>
                            <a:latin typeface="Cambria Math" panose="02040503050406030204" pitchFamily="18" charset="0"/>
                          </a:rPr>
                          <m:t>&lt;</m:t>
                        </m:r>
                        <m:r>
                          <a:rPr lang="en-US" altLang="zh-CN" sz="2000" i="1">
                            <a:solidFill>
                              <a:schemeClr val="bg1"/>
                            </a:solidFill>
                            <a:latin typeface="Cambria Math" panose="02040503050406030204" pitchFamily="18" charset="0"/>
                          </a:rPr>
                          <m:t>𝑎</m:t>
                        </m:r>
                      </m:e>
                      <m:sub>
                        <m:r>
                          <a:rPr lang="en-US" altLang="zh-CN" sz="2000" i="1">
                            <a:solidFill>
                              <a:schemeClr val="bg1"/>
                            </a:solidFill>
                            <a:latin typeface="Cambria Math" panose="02040503050406030204" pitchFamily="18" charset="0"/>
                          </a:rPr>
                          <m:t>𝑘</m:t>
                        </m:r>
                      </m:sub>
                    </m:sSub>
                    <m:r>
                      <a:rPr lang="en-US" altLang="zh-CN" sz="2000" i="1">
                        <a:solidFill>
                          <a:schemeClr val="bg1"/>
                        </a:solidFill>
                        <a:latin typeface="Cambria Math" panose="02040503050406030204" pitchFamily="18" charset="0"/>
                      </a:rPr>
                      <m:t>&lt;…&lt;</m:t>
                    </m:r>
                    <m:sSub>
                      <m:sSubPr>
                        <m:ctrlPr>
                          <a:rPr lang="en-US" altLang="zh-CN" sz="2000" i="1">
                            <a:solidFill>
                              <a:schemeClr val="bg1"/>
                            </a:solidFill>
                            <a:latin typeface="Cambria Math" panose="02040503050406030204" pitchFamily="18" charset="0"/>
                          </a:rPr>
                        </m:ctrlPr>
                      </m:sSubPr>
                      <m:e>
                        <m:r>
                          <a:rPr lang="en-US" altLang="zh-CN" sz="2000" i="1">
                            <a:solidFill>
                              <a:schemeClr val="bg1"/>
                            </a:solidFill>
                            <a:latin typeface="Cambria Math" panose="02040503050406030204" pitchFamily="18" charset="0"/>
                          </a:rPr>
                          <m:t>𝑎</m:t>
                        </m:r>
                      </m:e>
                      <m:sub>
                        <m:r>
                          <a:rPr lang="en-US" altLang="zh-CN" sz="2000" i="1">
                            <a:solidFill>
                              <a:schemeClr val="bg1"/>
                            </a:solidFill>
                            <a:latin typeface="Cambria Math" panose="02040503050406030204" pitchFamily="18" charset="0"/>
                          </a:rPr>
                          <m:t>𝑛</m:t>
                        </m:r>
                      </m:sub>
                    </m:sSub>
                  </m:oMath>
                </a14:m>
                <a:endParaRPr lang="en-US" altLang="zh-CN" sz="2000" dirty="0">
                  <a:solidFill>
                    <a:schemeClr val="bg1"/>
                  </a:solidFill>
                  <a:latin typeface="Microsoft YaHei" panose="020B0503020204020204" pitchFamily="34" charset="-122"/>
                  <a:ea typeface="Microsoft YaHei" panose="020B0503020204020204" pitchFamily="34" charset="-122"/>
                </a:endParaRPr>
              </a:p>
              <a:p>
                <a:pPr marL="457200" indent="-457200">
                  <a:buFont typeface="Arial" panose="020B0604020202020204" pitchFamily="34" charset="0"/>
                  <a:buChar char="•"/>
                </a:pPr>
                <a:r>
                  <a:rPr lang="zh-CN" altLang="en-US" sz="2000" dirty="0">
                    <a:latin typeface="Microsoft YaHei" panose="020B0503020204020204" pitchFamily="34" charset="-122"/>
                    <a:ea typeface="Microsoft YaHei" panose="020B0503020204020204" pitchFamily="34" charset="-122"/>
                  </a:rPr>
                  <a:t>随机挑选元素，每个数值被选的概率相同</a:t>
                </a:r>
                <a:endParaRPr lang="en-US" altLang="zh-CN" sz="2000" dirty="0">
                  <a:latin typeface="Microsoft YaHei" panose="020B0503020204020204" pitchFamily="34" charset="-122"/>
                  <a:ea typeface="Microsoft YaHei" panose="020B0503020204020204" pitchFamily="34" charset="-122"/>
                </a:endParaRPr>
              </a:p>
              <a:p>
                <a:pPr marL="457200" indent="-457200">
                  <a:buFont typeface="Arial" panose="020B0604020202020204" pitchFamily="34" charset="0"/>
                  <a:buChar char="•"/>
                </a:pPr>
                <a:r>
                  <a:rPr lang="zh-CN" altLang="en-US" sz="2000" dirty="0">
                    <a:latin typeface="Microsoft YaHei" panose="020B0503020204020204" pitchFamily="34" charset="-122"/>
                    <a:ea typeface="Microsoft YaHei" panose="020B0503020204020204" pitchFamily="34" charset="-122"/>
                  </a:rPr>
                  <a:t>按三数选中法，先</a:t>
                </a:r>
                <a:r>
                  <a:rPr lang="zh-CN" altLang="en-US" sz="2000" dirty="0">
                    <a:solidFill>
                      <a:srgbClr val="FFFF00"/>
                    </a:solidFill>
                    <a:latin typeface="Microsoft YaHei" panose="020B0503020204020204" pitchFamily="34" charset="-122"/>
                    <a:ea typeface="Microsoft YaHei" panose="020B0503020204020204" pitchFamily="34" charset="-122"/>
                  </a:rPr>
                  <a:t>随机选出三个元素</a:t>
                </a:r>
                <a:r>
                  <a:rPr lang="zh-CN" altLang="en-US" sz="2000" dirty="0">
                    <a:latin typeface="Microsoft YaHei" panose="020B0503020204020204" pitchFamily="34" charset="-122"/>
                    <a:ea typeface="Microsoft YaHei" panose="020B0503020204020204" pitchFamily="34" charset="-122"/>
                  </a:rPr>
                  <a:t>，再从中选出中位数</a:t>
                </a:r>
                <a:endParaRPr lang="en-US" altLang="zh-CN" sz="2000" dirty="0">
                  <a:latin typeface="Microsoft YaHei" panose="020B0503020204020204" pitchFamily="34" charset="-122"/>
                  <a:ea typeface="Microsoft YaHei" panose="020B0503020204020204" pitchFamily="34" charset="-122"/>
                </a:endParaRPr>
              </a:p>
              <a:p>
                <a:pPr marL="457200" indent="-457200">
                  <a:buFont typeface="Arial" panose="020B0604020202020204" pitchFamily="34" charset="0"/>
                  <a:buChar char="•"/>
                </a:pPr>
                <a:r>
                  <a:rPr lang="zh-CN" altLang="en-US" sz="2000" dirty="0">
                    <a:latin typeface="Microsoft YaHei" panose="020B0503020204020204" pitchFamily="34" charset="-122"/>
                    <a:ea typeface="Microsoft YaHei" panose="020B0503020204020204" pitchFamily="34" charset="-122"/>
                  </a:rPr>
                  <a:t>问</a:t>
                </a:r>
                <a14:m>
                  <m:oMath xmlns:m="http://schemas.openxmlformats.org/officeDocument/2006/math">
                    <m:sSub>
                      <m:sSubPr>
                        <m:ctrlPr>
                          <a:rPr lang="en-US" altLang="zh-CN" sz="2000" i="1" smtClean="0">
                            <a:solidFill>
                              <a:schemeClr val="accent4">
                                <a:lumMod val="20000"/>
                                <a:lumOff val="80000"/>
                              </a:schemeClr>
                            </a:solidFill>
                            <a:latin typeface="Cambria Math" panose="02040503050406030204" pitchFamily="18" charset="0"/>
                          </a:rPr>
                        </m:ctrlPr>
                      </m:sSubPr>
                      <m:e>
                        <m:r>
                          <a:rPr lang="en-US" altLang="zh-CN" sz="2000" i="1">
                            <a:solidFill>
                              <a:schemeClr val="accent4">
                                <a:lumMod val="20000"/>
                                <a:lumOff val="80000"/>
                              </a:schemeClr>
                            </a:solidFill>
                            <a:latin typeface="Cambria Math" panose="02040503050406030204" pitchFamily="18" charset="0"/>
                          </a:rPr>
                          <m:t>𝑎</m:t>
                        </m:r>
                      </m:e>
                      <m:sub>
                        <m:r>
                          <a:rPr lang="en-US" altLang="zh-CN" sz="2000" i="1">
                            <a:solidFill>
                              <a:schemeClr val="accent4">
                                <a:lumMod val="20000"/>
                                <a:lumOff val="80000"/>
                              </a:schemeClr>
                            </a:solidFill>
                            <a:latin typeface="Cambria Math" panose="02040503050406030204" pitchFamily="18" charset="0"/>
                          </a:rPr>
                          <m:t>𝑘</m:t>
                        </m:r>
                      </m:sub>
                    </m:sSub>
                  </m:oMath>
                </a14:m>
                <a:r>
                  <a:rPr lang="zh-CN" altLang="en-US" sz="2000" dirty="0">
                    <a:latin typeface="Microsoft YaHei" panose="020B0503020204020204" pitchFamily="34" charset="-122"/>
                    <a:ea typeface="Microsoft YaHei" panose="020B0503020204020204" pitchFamily="34" charset="-122"/>
                  </a:rPr>
                  <a:t>被选作轴点</a:t>
                </a:r>
                <a:r>
                  <a:rPr lang="en-US" altLang="zh-CN" sz="2000" dirty="0">
                    <a:latin typeface="Microsoft YaHei" panose="020B0503020204020204" pitchFamily="34" charset="-122"/>
                    <a:ea typeface="Microsoft YaHei" panose="020B0503020204020204" pitchFamily="34" charset="-122"/>
                  </a:rPr>
                  <a:t>(pivot)</a:t>
                </a:r>
                <a:r>
                  <a:rPr lang="zh-CN" altLang="en-US" sz="2000" dirty="0">
                    <a:latin typeface="Microsoft YaHei" panose="020B0503020204020204" pitchFamily="34" charset="-122"/>
                    <a:ea typeface="Microsoft YaHei" panose="020B0503020204020204" pitchFamily="34" charset="-122"/>
                  </a:rPr>
                  <a:t>的概率是多少？</a:t>
                </a:r>
                <a:endParaRPr lang="zh-CN" altLang="en-US" sz="2000" dirty="0">
                  <a:solidFill>
                    <a:srgbClr val="FFFF00"/>
                  </a:solidFill>
                  <a:latin typeface="Microsoft YaHei" panose="020B0503020204020204" pitchFamily="34" charset="-122"/>
                  <a:ea typeface="Microsoft YaHei" panose="020B0503020204020204" pitchFamily="34" charset="-122"/>
                </a:endParaRPr>
              </a:p>
            </p:txBody>
          </p:sp>
        </mc:Choice>
        <mc:Fallback xmlns="">
          <p:sp>
            <p:nvSpPr>
              <p:cNvPr id="9" name="文本框 8">
                <a:extLst>
                  <a:ext uri="{FF2B5EF4-FFF2-40B4-BE49-F238E27FC236}">
                    <a16:creationId xmlns:a16="http://schemas.microsoft.com/office/drawing/2014/main" id="{D6359632-118B-C243-7D2C-C036554BC363}"/>
                  </a:ext>
                </a:extLst>
              </p:cNvPr>
              <p:cNvSpPr txBox="1">
                <a:spLocks noRot="1" noChangeAspect="1" noMove="1" noResize="1" noEditPoints="1" noAdjustHandles="1" noChangeArrowheads="1" noChangeShapeType="1" noTextEdit="1"/>
              </p:cNvSpPr>
              <p:nvPr/>
            </p:nvSpPr>
            <p:spPr>
              <a:xfrm>
                <a:off x="5575571" y="1106671"/>
                <a:ext cx="6088185" cy="1631216"/>
              </a:xfrm>
              <a:prstGeom prst="rect">
                <a:avLst/>
              </a:prstGeom>
              <a:blipFill>
                <a:blip r:embed="rId2"/>
                <a:stretch>
                  <a:fillRect/>
                </a:stretch>
              </a:blipFill>
              <a:ln>
                <a:solidFill>
                  <a:srgbClr val="51ADB7"/>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06F4D997-F935-3E61-8CF0-1B60EB0634E9}"/>
                  </a:ext>
                </a:extLst>
              </p:cNvPr>
              <p:cNvSpPr/>
              <p:nvPr/>
            </p:nvSpPr>
            <p:spPr>
              <a:xfrm>
                <a:off x="5420393" y="2996345"/>
                <a:ext cx="2669449" cy="400110"/>
              </a:xfrm>
              <a:prstGeom prst="rect">
                <a:avLst/>
              </a:prstGeom>
            </p:spPr>
            <p:txBody>
              <a:bodyPr wrap="none">
                <a:spAutoFit/>
              </a:bodyPr>
              <a:lstStyle/>
              <a:p>
                <a:r>
                  <a:rPr lang="en-US" altLang="zh-CN" sz="2000" dirty="0">
                    <a:latin typeface="Microsoft YaHei" panose="020B0503020204020204" pitchFamily="34" charset="-122"/>
                    <a:ea typeface="Microsoft YaHei" panose="020B0503020204020204" pitchFamily="34" charset="-122"/>
                  </a:rPr>
                  <a:t> </a:t>
                </a:r>
                <a14:m>
                  <m:oMath xmlns:m="http://schemas.openxmlformats.org/officeDocument/2006/math">
                    <m:sSub>
                      <m:sSubPr>
                        <m:ctrlPr>
                          <a:rPr lang="en-US" altLang="zh-CN" sz="2000" i="1" smtClean="0">
                            <a:latin typeface="Cambria Math" panose="02040503050406030204" pitchFamily="18" charset="0"/>
                          </a:rPr>
                        </m:ctrlPr>
                      </m:sSubPr>
                      <m:e>
                        <m:r>
                          <a:rPr lang="en-US" altLang="zh-CN" sz="2000" i="1">
                            <a:latin typeface="Cambria Math" panose="02040503050406030204" pitchFamily="18" charset="0"/>
                          </a:rPr>
                          <m:t>𝑎</m:t>
                        </m:r>
                      </m:e>
                      <m:sub>
                        <m:r>
                          <a:rPr lang="en-US" altLang="zh-CN" sz="2000" i="1">
                            <a:latin typeface="Cambria Math" panose="02040503050406030204" pitchFamily="18" charset="0"/>
                          </a:rPr>
                          <m:t>𝑘</m:t>
                        </m:r>
                      </m:sub>
                    </m:sSub>
                  </m:oMath>
                </a14:m>
                <a:r>
                  <a:rPr lang="zh-CN" altLang="en-US" sz="2000" dirty="0">
                    <a:latin typeface="Microsoft YaHei" panose="020B0503020204020204" pitchFamily="34" charset="-122"/>
                    <a:ea typeface="Microsoft YaHei" panose="020B0503020204020204" pitchFamily="34" charset="-122"/>
                  </a:rPr>
                  <a:t>成为轴点的条件：</a:t>
                </a:r>
              </a:p>
            </p:txBody>
          </p:sp>
        </mc:Choice>
        <mc:Fallback xmlns="">
          <p:sp>
            <p:nvSpPr>
              <p:cNvPr id="5" name="矩形 4">
                <a:extLst>
                  <a:ext uri="{FF2B5EF4-FFF2-40B4-BE49-F238E27FC236}">
                    <a16:creationId xmlns:a16="http://schemas.microsoft.com/office/drawing/2014/main" id="{06F4D997-F935-3E61-8CF0-1B60EB0634E9}"/>
                  </a:ext>
                </a:extLst>
              </p:cNvPr>
              <p:cNvSpPr>
                <a:spLocks noRot="1" noChangeAspect="1" noMove="1" noResize="1" noEditPoints="1" noAdjustHandles="1" noChangeArrowheads="1" noChangeShapeType="1" noTextEdit="1"/>
              </p:cNvSpPr>
              <p:nvPr/>
            </p:nvSpPr>
            <p:spPr>
              <a:xfrm>
                <a:off x="5420393" y="2996345"/>
                <a:ext cx="2669449" cy="400110"/>
              </a:xfrm>
              <a:prstGeom prst="rect">
                <a:avLst/>
              </a:prstGeom>
              <a:blipFill>
                <a:blip r:embed="rId3"/>
                <a:stretch>
                  <a:fillRect t="-9375" b="-25000"/>
                </a:stretch>
              </a:blipFill>
            </p:spPr>
            <p:txBody>
              <a:bodyPr/>
              <a:lstStyle/>
              <a:p>
                <a:r>
                  <a:rPr lang="zh-CN" altLang="en-US">
                    <a:noFill/>
                  </a:rPr>
                  <a:t> </a:t>
                </a:r>
              </a:p>
            </p:txBody>
          </p:sp>
        </mc:Fallback>
      </mc:AlternateContent>
      <p:sp>
        <p:nvSpPr>
          <p:cNvPr id="6" name="左大括号 5">
            <a:extLst>
              <a:ext uri="{FF2B5EF4-FFF2-40B4-BE49-F238E27FC236}">
                <a16:creationId xmlns:a16="http://schemas.microsoft.com/office/drawing/2014/main" id="{4599EDF0-7685-4163-8EE2-9490CB9479E2}"/>
              </a:ext>
            </a:extLst>
          </p:cNvPr>
          <p:cNvSpPr/>
          <p:nvPr/>
        </p:nvSpPr>
        <p:spPr>
          <a:xfrm>
            <a:off x="6192143" y="3578986"/>
            <a:ext cx="276100" cy="1124435"/>
          </a:xfrm>
          <a:prstGeom prst="leftBrace">
            <a:avLst>
              <a:gd name="adj1" fmla="val 29438"/>
              <a:gd name="adj2" fmla="val 50000"/>
            </a:avLst>
          </a:prstGeom>
          <a:ln w="28575"/>
        </p:spPr>
        <p:style>
          <a:lnRef idx="1">
            <a:schemeClr val="accent4"/>
          </a:lnRef>
          <a:fillRef idx="0">
            <a:schemeClr val="accent4"/>
          </a:fillRef>
          <a:effectRef idx="0">
            <a:schemeClr val="accent4"/>
          </a:effectRef>
          <a:fontRef idx="minor">
            <a:schemeClr val="tx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629F9902-79AA-985E-B831-D1BC841BDFBC}"/>
                  </a:ext>
                </a:extLst>
              </p:cNvPr>
              <p:cNvSpPr txBox="1"/>
              <p:nvPr/>
            </p:nvSpPr>
            <p:spPr>
              <a:xfrm>
                <a:off x="6372100" y="3394320"/>
                <a:ext cx="1487971" cy="369332"/>
              </a:xfrm>
              <a:prstGeom prst="rect">
                <a:avLst/>
              </a:prstGeom>
              <a:noFill/>
            </p:spPr>
            <p:txBody>
              <a:bodyPr wrap="none" rtlCol="0">
                <a:spAutoFit/>
              </a:bodyPr>
              <a:lstStyle/>
              <a:p>
                <a:r>
                  <a:rPr kumimoji="1" lang="zh-CN" altLang="en-US" dirty="0">
                    <a:latin typeface="Microsoft YaHei" panose="020B0503020204020204" pitchFamily="34" charset="-122"/>
                    <a:ea typeface="Microsoft YaHei" panose="020B0503020204020204" pitchFamily="34" charset="-122"/>
                  </a:rPr>
                  <a:t>（</a:t>
                </a:r>
                <a:r>
                  <a:rPr kumimoji="1" lang="en-US" altLang="zh-CN" dirty="0">
                    <a:latin typeface="Microsoft YaHei" panose="020B0503020204020204" pitchFamily="34" charset="-122"/>
                    <a:ea typeface="Microsoft YaHei" panose="020B0503020204020204" pitchFamily="34" charset="-122"/>
                  </a:rPr>
                  <a:t>1</a:t>
                </a:r>
                <a:r>
                  <a:rPr kumimoji="1" lang="zh-CN" altLang="en-US" dirty="0">
                    <a:latin typeface="Microsoft YaHei" panose="020B0503020204020204" pitchFamily="34" charset="-122"/>
                    <a:ea typeface="Microsoft YaHei" panose="020B0503020204020204" pitchFamily="34" charset="-122"/>
                  </a:rPr>
                  <a:t>）选了</a:t>
                </a:r>
                <a14:m>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𝑘</m:t>
                        </m:r>
                      </m:sub>
                    </m:sSub>
                  </m:oMath>
                </a14:m>
                <a:endParaRPr kumimoji="1" lang="zh-CN" altLang="en-US" dirty="0">
                  <a:latin typeface="Microsoft YaHei" panose="020B0503020204020204" pitchFamily="34" charset="-122"/>
                  <a:ea typeface="Microsoft YaHei" panose="020B0503020204020204" pitchFamily="34" charset="-122"/>
                </a:endParaRPr>
              </a:p>
            </p:txBody>
          </p:sp>
        </mc:Choice>
        <mc:Fallback xmlns="">
          <p:sp>
            <p:nvSpPr>
              <p:cNvPr id="11" name="文本框 10">
                <a:extLst>
                  <a:ext uri="{FF2B5EF4-FFF2-40B4-BE49-F238E27FC236}">
                    <a16:creationId xmlns:a16="http://schemas.microsoft.com/office/drawing/2014/main" id="{629F9902-79AA-985E-B831-D1BC841BDFBC}"/>
                  </a:ext>
                </a:extLst>
              </p:cNvPr>
              <p:cNvSpPr txBox="1">
                <a:spLocks noRot="1" noChangeAspect="1" noMove="1" noResize="1" noEditPoints="1" noAdjustHandles="1" noChangeArrowheads="1" noChangeShapeType="1" noTextEdit="1"/>
              </p:cNvSpPr>
              <p:nvPr/>
            </p:nvSpPr>
            <p:spPr>
              <a:xfrm>
                <a:off x="6372100" y="3394320"/>
                <a:ext cx="1487971" cy="369332"/>
              </a:xfrm>
              <a:prstGeom prst="rect">
                <a:avLst/>
              </a:prstGeom>
              <a:blipFill>
                <a:blip r:embed="rId4"/>
                <a:stretch>
                  <a:fillRect l="-3390" t="-10000" b="-2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547D6729-2D65-03F9-0DB0-BA61D1E4EA76}"/>
                  </a:ext>
                </a:extLst>
              </p:cNvPr>
              <p:cNvSpPr txBox="1"/>
              <p:nvPr/>
            </p:nvSpPr>
            <p:spPr>
              <a:xfrm>
                <a:off x="6372100" y="3845943"/>
                <a:ext cx="2642134" cy="369332"/>
              </a:xfrm>
              <a:prstGeom prst="rect">
                <a:avLst/>
              </a:prstGeom>
              <a:noFill/>
            </p:spPr>
            <p:txBody>
              <a:bodyPr wrap="none" rtlCol="0">
                <a:spAutoFit/>
              </a:bodyPr>
              <a:lstStyle/>
              <a:p>
                <a:r>
                  <a:rPr kumimoji="1" lang="zh-CN" altLang="en-US" dirty="0">
                    <a:latin typeface="Microsoft YaHei" panose="020B0503020204020204" pitchFamily="34" charset="-122"/>
                    <a:ea typeface="Microsoft YaHei" panose="020B0503020204020204" pitchFamily="34" charset="-122"/>
                  </a:rPr>
                  <a:t>（</a:t>
                </a:r>
                <a:r>
                  <a:rPr kumimoji="1" lang="en-US" altLang="zh-CN" dirty="0">
                    <a:latin typeface="Microsoft YaHei" panose="020B0503020204020204" pitchFamily="34" charset="-122"/>
                    <a:ea typeface="Microsoft YaHei" panose="020B0503020204020204" pitchFamily="34" charset="-122"/>
                  </a:rPr>
                  <a:t>2</a:t>
                </a:r>
                <a:r>
                  <a:rPr kumimoji="1" lang="zh-CN" altLang="en-US" dirty="0">
                    <a:latin typeface="Microsoft YaHei" panose="020B0503020204020204" pitchFamily="34" charset="-122"/>
                    <a:ea typeface="Microsoft YaHei" panose="020B0503020204020204" pitchFamily="34" charset="-122"/>
                  </a:rPr>
                  <a:t>）选了比</a:t>
                </a:r>
                <a14:m>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𝑘</m:t>
                        </m:r>
                      </m:sub>
                    </m:sSub>
                  </m:oMath>
                </a14:m>
                <a:r>
                  <a:rPr kumimoji="1" lang="zh-CN" altLang="en-US" dirty="0">
                    <a:solidFill>
                      <a:srgbClr val="FF0000"/>
                    </a:solidFill>
                    <a:latin typeface="Microsoft YaHei" panose="020B0503020204020204" pitchFamily="34" charset="-122"/>
                    <a:ea typeface="Microsoft YaHei" panose="020B0503020204020204" pitchFamily="34" charset="-122"/>
                  </a:rPr>
                  <a:t>小</a:t>
                </a:r>
                <a:r>
                  <a:rPr kumimoji="1" lang="zh-CN" altLang="en-US" dirty="0">
                    <a:latin typeface="Microsoft YaHei" panose="020B0503020204020204" pitchFamily="34" charset="-122"/>
                    <a:ea typeface="Microsoft YaHei" panose="020B0503020204020204" pitchFamily="34" charset="-122"/>
                  </a:rPr>
                  <a:t>的元素</a:t>
                </a:r>
              </a:p>
            </p:txBody>
          </p:sp>
        </mc:Choice>
        <mc:Fallback xmlns="">
          <p:sp>
            <p:nvSpPr>
              <p:cNvPr id="12" name="文本框 11">
                <a:extLst>
                  <a:ext uri="{FF2B5EF4-FFF2-40B4-BE49-F238E27FC236}">
                    <a16:creationId xmlns:a16="http://schemas.microsoft.com/office/drawing/2014/main" id="{547D6729-2D65-03F9-0DB0-BA61D1E4EA76}"/>
                  </a:ext>
                </a:extLst>
              </p:cNvPr>
              <p:cNvSpPr txBox="1">
                <a:spLocks noRot="1" noChangeAspect="1" noMove="1" noResize="1" noEditPoints="1" noAdjustHandles="1" noChangeArrowheads="1" noChangeShapeType="1" noTextEdit="1"/>
              </p:cNvSpPr>
              <p:nvPr/>
            </p:nvSpPr>
            <p:spPr>
              <a:xfrm>
                <a:off x="6372100" y="3845943"/>
                <a:ext cx="2642134" cy="369332"/>
              </a:xfrm>
              <a:prstGeom prst="rect">
                <a:avLst/>
              </a:prstGeom>
              <a:blipFill>
                <a:blip r:embed="rId5"/>
                <a:stretch>
                  <a:fillRect l="-1914" t="-6667" r="-957" b="-2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47B1D3AE-3101-F43A-5E77-3D404201E5D0}"/>
                  </a:ext>
                </a:extLst>
              </p:cNvPr>
              <p:cNvSpPr txBox="1"/>
              <p:nvPr/>
            </p:nvSpPr>
            <p:spPr>
              <a:xfrm>
                <a:off x="6372100" y="4501546"/>
                <a:ext cx="2642134" cy="369332"/>
              </a:xfrm>
              <a:prstGeom prst="rect">
                <a:avLst/>
              </a:prstGeom>
              <a:noFill/>
            </p:spPr>
            <p:txBody>
              <a:bodyPr wrap="none" rtlCol="0">
                <a:spAutoFit/>
              </a:bodyPr>
              <a:lstStyle/>
              <a:p>
                <a:r>
                  <a:rPr kumimoji="1" lang="zh-CN" altLang="en-US" dirty="0">
                    <a:latin typeface="Microsoft YaHei" panose="020B0503020204020204" pitchFamily="34" charset="-122"/>
                    <a:ea typeface="Microsoft YaHei" panose="020B0503020204020204" pitchFamily="34" charset="-122"/>
                  </a:rPr>
                  <a:t>（</a:t>
                </a:r>
                <a:r>
                  <a:rPr kumimoji="1" lang="en-US" altLang="zh-CN" dirty="0">
                    <a:latin typeface="Microsoft YaHei" panose="020B0503020204020204" pitchFamily="34" charset="-122"/>
                    <a:ea typeface="Microsoft YaHei" panose="020B0503020204020204" pitchFamily="34" charset="-122"/>
                  </a:rPr>
                  <a:t>3</a:t>
                </a:r>
                <a:r>
                  <a:rPr kumimoji="1" lang="zh-CN" altLang="en-US" dirty="0">
                    <a:latin typeface="Microsoft YaHei" panose="020B0503020204020204" pitchFamily="34" charset="-122"/>
                    <a:ea typeface="Microsoft YaHei" panose="020B0503020204020204" pitchFamily="34" charset="-122"/>
                  </a:rPr>
                  <a:t>）选了比</a:t>
                </a:r>
                <a14:m>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𝑘</m:t>
                        </m:r>
                      </m:sub>
                    </m:sSub>
                  </m:oMath>
                </a14:m>
                <a:r>
                  <a:rPr kumimoji="1" lang="zh-CN" altLang="en-US" dirty="0">
                    <a:solidFill>
                      <a:srgbClr val="00B0F0"/>
                    </a:solidFill>
                    <a:latin typeface="Microsoft YaHei" panose="020B0503020204020204" pitchFamily="34" charset="-122"/>
                    <a:ea typeface="Microsoft YaHei" panose="020B0503020204020204" pitchFamily="34" charset="-122"/>
                  </a:rPr>
                  <a:t>大</a:t>
                </a:r>
                <a:r>
                  <a:rPr kumimoji="1" lang="zh-CN" altLang="en-US" dirty="0">
                    <a:latin typeface="Microsoft YaHei" panose="020B0503020204020204" pitchFamily="34" charset="-122"/>
                    <a:ea typeface="Microsoft YaHei" panose="020B0503020204020204" pitchFamily="34" charset="-122"/>
                  </a:rPr>
                  <a:t>的元素</a:t>
                </a:r>
              </a:p>
            </p:txBody>
          </p:sp>
        </mc:Choice>
        <mc:Fallback xmlns="">
          <p:sp>
            <p:nvSpPr>
              <p:cNvPr id="13" name="文本框 12">
                <a:extLst>
                  <a:ext uri="{FF2B5EF4-FFF2-40B4-BE49-F238E27FC236}">
                    <a16:creationId xmlns:a16="http://schemas.microsoft.com/office/drawing/2014/main" id="{47B1D3AE-3101-F43A-5E77-3D404201E5D0}"/>
                  </a:ext>
                </a:extLst>
              </p:cNvPr>
              <p:cNvSpPr txBox="1">
                <a:spLocks noRot="1" noChangeAspect="1" noMove="1" noResize="1" noEditPoints="1" noAdjustHandles="1" noChangeArrowheads="1" noChangeShapeType="1" noTextEdit="1"/>
              </p:cNvSpPr>
              <p:nvPr/>
            </p:nvSpPr>
            <p:spPr>
              <a:xfrm>
                <a:off x="6372100" y="4501546"/>
                <a:ext cx="2642134" cy="369332"/>
              </a:xfrm>
              <a:prstGeom prst="rect">
                <a:avLst/>
              </a:prstGeom>
              <a:blipFill>
                <a:blip r:embed="rId6"/>
                <a:stretch>
                  <a:fillRect l="-1914" t="-6667" r="-957" b="-2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0100953C-395A-5A9F-9BD1-27C2DAD93230}"/>
                  </a:ext>
                </a:extLst>
              </p:cNvPr>
              <p:cNvSpPr txBox="1"/>
              <p:nvPr/>
            </p:nvSpPr>
            <p:spPr>
              <a:xfrm>
                <a:off x="8767691" y="3254098"/>
                <a:ext cx="977255" cy="67056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𝑝</m:t>
                          </m:r>
                        </m:e>
                        <m:sub>
                          <m:r>
                            <a:rPr lang="en-US" altLang="zh-CN" sz="2000" b="0" i="1" smtClean="0">
                              <a:latin typeface="Cambria Math" panose="02040503050406030204" pitchFamily="18" charset="0"/>
                            </a:rPr>
                            <m:t>1</m:t>
                          </m:r>
                        </m:sub>
                      </m:sSub>
                      <m:r>
                        <a:rPr lang="en-US" altLang="zh-CN" sz="2000" b="0" i="1" smtClean="0">
                          <a:latin typeface="Cambria Math" panose="02040503050406030204" pitchFamily="18" charset="0"/>
                        </a:rPr>
                        <m:t>=</m:t>
                      </m:r>
                      <m:f>
                        <m:fPr>
                          <m:ctrlPr>
                            <a:rPr lang="en-US" altLang="zh-CN" sz="2000" b="0" i="1" smtClean="0">
                              <a:latin typeface="Cambria Math" panose="02040503050406030204" pitchFamily="18" charset="0"/>
                            </a:rPr>
                          </m:ctrlPr>
                        </m:fPr>
                        <m:num>
                          <m:r>
                            <a:rPr lang="en-US" altLang="zh-CN" sz="2000" b="0" i="1" smtClean="0">
                              <a:latin typeface="Cambria Math" panose="02040503050406030204" pitchFamily="18" charset="0"/>
                            </a:rPr>
                            <m:t>1</m:t>
                          </m:r>
                        </m:num>
                        <m:den>
                          <m:r>
                            <a:rPr lang="en-US" altLang="zh-CN" sz="2000" b="0" i="1" smtClean="0">
                              <a:latin typeface="Cambria Math" panose="02040503050406030204" pitchFamily="18" charset="0"/>
                            </a:rPr>
                            <m:t>𝑛</m:t>
                          </m:r>
                        </m:den>
                      </m:f>
                    </m:oMath>
                  </m:oMathPara>
                </a14:m>
                <a:endParaRPr lang="zh-CN" altLang="en-US" sz="2000" dirty="0"/>
              </a:p>
            </p:txBody>
          </p:sp>
        </mc:Choice>
        <mc:Fallback xmlns="">
          <p:sp>
            <p:nvSpPr>
              <p:cNvPr id="8" name="文本框 7">
                <a:extLst>
                  <a:ext uri="{FF2B5EF4-FFF2-40B4-BE49-F238E27FC236}">
                    <a16:creationId xmlns:a16="http://schemas.microsoft.com/office/drawing/2014/main" id="{0100953C-395A-5A9F-9BD1-27C2DAD93230}"/>
                  </a:ext>
                </a:extLst>
              </p:cNvPr>
              <p:cNvSpPr txBox="1">
                <a:spLocks noRot="1" noChangeAspect="1" noMove="1" noResize="1" noEditPoints="1" noAdjustHandles="1" noChangeArrowheads="1" noChangeShapeType="1" noTextEdit="1"/>
              </p:cNvSpPr>
              <p:nvPr/>
            </p:nvSpPr>
            <p:spPr>
              <a:xfrm>
                <a:off x="8767691" y="3254098"/>
                <a:ext cx="977255" cy="670568"/>
              </a:xfrm>
              <a:prstGeom prst="rect">
                <a:avLst/>
              </a:prstGeom>
              <a:blipFill>
                <a:blip r:embed="rId7"/>
                <a:stretch>
                  <a:fillRect b="-185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9442AEEC-F43B-E283-39B4-699344B197CE}"/>
                  </a:ext>
                </a:extLst>
              </p:cNvPr>
              <p:cNvSpPr txBox="1"/>
              <p:nvPr/>
            </p:nvSpPr>
            <p:spPr>
              <a:xfrm>
                <a:off x="10196592" y="3678354"/>
                <a:ext cx="1432252" cy="67672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𝑝</m:t>
                          </m:r>
                        </m:e>
                        <m:sub>
                          <m:r>
                            <a:rPr lang="en-US" altLang="zh-CN" sz="2000" b="0" i="1" smtClean="0">
                              <a:latin typeface="Cambria Math" panose="02040503050406030204" pitchFamily="18" charset="0"/>
                            </a:rPr>
                            <m:t>2</m:t>
                          </m:r>
                        </m:sub>
                      </m:sSub>
                      <m:r>
                        <a:rPr lang="en-US" altLang="zh-CN" sz="2000" b="0" i="1" smtClean="0">
                          <a:latin typeface="Cambria Math" panose="02040503050406030204" pitchFamily="18" charset="0"/>
                        </a:rPr>
                        <m:t>=</m:t>
                      </m:r>
                      <m:f>
                        <m:fPr>
                          <m:ctrlPr>
                            <a:rPr lang="en-US" altLang="zh-CN" sz="2000" b="0" i="1" smtClean="0">
                              <a:latin typeface="Cambria Math" panose="02040503050406030204" pitchFamily="18" charset="0"/>
                            </a:rPr>
                          </m:ctrlPr>
                        </m:fPr>
                        <m:num>
                          <m:r>
                            <a:rPr lang="en-US" altLang="zh-CN" sz="2000" b="0" i="1" smtClean="0">
                              <a:latin typeface="Cambria Math" panose="02040503050406030204" pitchFamily="18" charset="0"/>
                            </a:rPr>
                            <m:t>𝑘</m:t>
                          </m:r>
                          <m:r>
                            <a:rPr lang="en-US" altLang="zh-CN" sz="2000" b="0" i="1" smtClean="0">
                              <a:latin typeface="Cambria Math" panose="02040503050406030204" pitchFamily="18" charset="0"/>
                            </a:rPr>
                            <m:t>−1</m:t>
                          </m:r>
                        </m:num>
                        <m:den>
                          <m:r>
                            <a:rPr lang="en-US" altLang="zh-CN" sz="2000" b="0" i="1" smtClean="0">
                              <a:latin typeface="Cambria Math" panose="02040503050406030204" pitchFamily="18" charset="0"/>
                            </a:rPr>
                            <m:t>𝑛</m:t>
                          </m:r>
                          <m:r>
                            <a:rPr lang="en-US" altLang="zh-CN" sz="2000" b="0" i="1" smtClean="0">
                              <a:latin typeface="Cambria Math" panose="02040503050406030204" pitchFamily="18" charset="0"/>
                            </a:rPr>
                            <m:t>−1</m:t>
                          </m:r>
                        </m:den>
                      </m:f>
                    </m:oMath>
                  </m:oMathPara>
                </a14:m>
                <a:endParaRPr lang="zh-CN" altLang="en-US" sz="2000" dirty="0"/>
              </a:p>
            </p:txBody>
          </p:sp>
        </mc:Choice>
        <mc:Fallback xmlns="">
          <p:sp>
            <p:nvSpPr>
              <p:cNvPr id="10" name="文本框 9">
                <a:extLst>
                  <a:ext uri="{FF2B5EF4-FFF2-40B4-BE49-F238E27FC236}">
                    <a16:creationId xmlns:a16="http://schemas.microsoft.com/office/drawing/2014/main" id="{9442AEEC-F43B-E283-39B4-699344B197CE}"/>
                  </a:ext>
                </a:extLst>
              </p:cNvPr>
              <p:cNvSpPr txBox="1">
                <a:spLocks noRot="1" noChangeAspect="1" noMove="1" noResize="1" noEditPoints="1" noAdjustHandles="1" noChangeArrowheads="1" noChangeShapeType="1" noTextEdit="1"/>
              </p:cNvSpPr>
              <p:nvPr/>
            </p:nvSpPr>
            <p:spPr>
              <a:xfrm>
                <a:off x="10196592" y="3678354"/>
                <a:ext cx="1432252" cy="676724"/>
              </a:xfrm>
              <a:prstGeom prst="rect">
                <a:avLst/>
              </a:prstGeom>
              <a:blipFill>
                <a:blip r:embed="rId8"/>
                <a:stretch>
                  <a:fillRect b="-740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A6B75B4F-2EE6-8E8F-8728-B34C80D1D2E9}"/>
                  </a:ext>
                </a:extLst>
              </p:cNvPr>
              <p:cNvSpPr txBox="1"/>
              <p:nvPr/>
            </p:nvSpPr>
            <p:spPr>
              <a:xfrm>
                <a:off x="9656629" y="4347850"/>
                <a:ext cx="1438151" cy="67672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𝑝</m:t>
                          </m:r>
                        </m:e>
                        <m:sub>
                          <m:r>
                            <a:rPr lang="en-US" altLang="zh-CN" sz="2000" b="0" i="1" smtClean="0">
                              <a:latin typeface="Cambria Math" panose="02040503050406030204" pitchFamily="18" charset="0"/>
                            </a:rPr>
                            <m:t>3</m:t>
                          </m:r>
                        </m:sub>
                      </m:sSub>
                      <m:r>
                        <a:rPr lang="en-US" altLang="zh-CN" sz="2000" b="0" i="1" smtClean="0">
                          <a:latin typeface="Cambria Math" panose="02040503050406030204" pitchFamily="18" charset="0"/>
                        </a:rPr>
                        <m:t>=</m:t>
                      </m:r>
                      <m:f>
                        <m:fPr>
                          <m:ctrlPr>
                            <a:rPr lang="en-US" altLang="zh-CN" sz="2000" b="0" i="1" smtClean="0">
                              <a:latin typeface="Cambria Math" panose="02040503050406030204" pitchFamily="18" charset="0"/>
                            </a:rPr>
                          </m:ctrlPr>
                        </m:fPr>
                        <m:num>
                          <m:r>
                            <a:rPr lang="en-US" altLang="zh-CN" sz="2000" b="0" i="1" smtClean="0">
                              <a:latin typeface="Cambria Math" panose="02040503050406030204" pitchFamily="18" charset="0"/>
                            </a:rPr>
                            <m:t>𝑛</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𝑘</m:t>
                          </m:r>
                        </m:num>
                        <m:den>
                          <m:r>
                            <a:rPr lang="en-US" altLang="zh-CN" sz="2000" b="0" i="1" smtClean="0">
                              <a:latin typeface="Cambria Math" panose="02040503050406030204" pitchFamily="18" charset="0"/>
                            </a:rPr>
                            <m:t>𝑛</m:t>
                          </m:r>
                          <m:r>
                            <a:rPr lang="en-US" altLang="zh-CN" sz="2000" b="0" i="1" smtClean="0">
                              <a:latin typeface="Cambria Math" panose="02040503050406030204" pitchFamily="18" charset="0"/>
                            </a:rPr>
                            <m:t>−2</m:t>
                          </m:r>
                        </m:den>
                      </m:f>
                    </m:oMath>
                  </m:oMathPara>
                </a14:m>
                <a:endParaRPr lang="zh-CN" altLang="en-US" sz="2000" dirty="0"/>
              </a:p>
            </p:txBody>
          </p:sp>
        </mc:Choice>
        <mc:Fallback xmlns="">
          <p:sp>
            <p:nvSpPr>
              <p:cNvPr id="14" name="文本框 13">
                <a:extLst>
                  <a:ext uri="{FF2B5EF4-FFF2-40B4-BE49-F238E27FC236}">
                    <a16:creationId xmlns:a16="http://schemas.microsoft.com/office/drawing/2014/main" id="{A6B75B4F-2EE6-8E8F-8728-B34C80D1D2E9}"/>
                  </a:ext>
                </a:extLst>
              </p:cNvPr>
              <p:cNvSpPr txBox="1">
                <a:spLocks noRot="1" noChangeAspect="1" noMove="1" noResize="1" noEditPoints="1" noAdjustHandles="1" noChangeArrowheads="1" noChangeShapeType="1" noTextEdit="1"/>
              </p:cNvSpPr>
              <p:nvPr/>
            </p:nvSpPr>
            <p:spPr>
              <a:xfrm>
                <a:off x="9656629" y="4347850"/>
                <a:ext cx="1438151" cy="676724"/>
              </a:xfrm>
              <a:prstGeom prst="rect">
                <a:avLst/>
              </a:prstGeom>
              <a:blipFill>
                <a:blip r:embed="rId9"/>
                <a:stretch>
                  <a:fillRect b="-5556"/>
                </a:stretch>
              </a:blipFill>
            </p:spPr>
            <p:txBody>
              <a:bodyPr/>
              <a:lstStyle/>
              <a:p>
                <a:r>
                  <a:rPr lang="zh-CN" altLang="en-US">
                    <a:noFill/>
                  </a:rPr>
                  <a:t> </a:t>
                </a:r>
              </a:p>
            </p:txBody>
          </p:sp>
        </mc:Fallback>
      </mc:AlternateContent>
      <p:cxnSp>
        <p:nvCxnSpPr>
          <p:cNvPr id="16" name="直线连接符 15">
            <a:extLst>
              <a:ext uri="{FF2B5EF4-FFF2-40B4-BE49-F238E27FC236}">
                <a16:creationId xmlns:a16="http://schemas.microsoft.com/office/drawing/2014/main" id="{245FEC36-D451-AF25-ACE6-97A6E07D5E1A}"/>
              </a:ext>
            </a:extLst>
          </p:cNvPr>
          <p:cNvCxnSpPr>
            <a:cxnSpLocks/>
            <a:stCxn id="11" idx="3"/>
            <a:endCxn id="8" idx="1"/>
          </p:cNvCxnSpPr>
          <p:nvPr/>
        </p:nvCxnSpPr>
        <p:spPr>
          <a:xfrm>
            <a:off x="7860071" y="3578986"/>
            <a:ext cx="907620" cy="10396"/>
          </a:xfrm>
          <a:prstGeom prst="line">
            <a:avLst/>
          </a:prstGeom>
          <a:ln w="28575">
            <a:solidFill>
              <a:srgbClr val="51ADB7"/>
            </a:solidFill>
            <a:prstDash val="sysDash"/>
          </a:ln>
        </p:spPr>
        <p:style>
          <a:lnRef idx="1">
            <a:schemeClr val="accent1"/>
          </a:lnRef>
          <a:fillRef idx="0">
            <a:schemeClr val="accent1"/>
          </a:fillRef>
          <a:effectRef idx="0">
            <a:schemeClr val="accent1"/>
          </a:effectRef>
          <a:fontRef idx="minor">
            <a:schemeClr val="tx1"/>
          </a:fontRef>
        </p:style>
      </p:cxnSp>
      <p:cxnSp>
        <p:nvCxnSpPr>
          <p:cNvPr id="17" name="直线连接符 16">
            <a:extLst>
              <a:ext uri="{FF2B5EF4-FFF2-40B4-BE49-F238E27FC236}">
                <a16:creationId xmlns:a16="http://schemas.microsoft.com/office/drawing/2014/main" id="{5073C433-175B-81C5-44C3-455504B23DD9}"/>
              </a:ext>
            </a:extLst>
          </p:cNvPr>
          <p:cNvCxnSpPr>
            <a:cxnSpLocks/>
            <a:stCxn id="12" idx="3"/>
            <a:endCxn id="10" idx="1"/>
          </p:cNvCxnSpPr>
          <p:nvPr/>
        </p:nvCxnSpPr>
        <p:spPr>
          <a:xfrm flipV="1">
            <a:off x="9014234" y="4016716"/>
            <a:ext cx="1182358" cy="13893"/>
          </a:xfrm>
          <a:prstGeom prst="line">
            <a:avLst/>
          </a:prstGeom>
          <a:ln w="28575">
            <a:solidFill>
              <a:srgbClr val="51ADB7"/>
            </a:solidFill>
            <a:prstDash val="sysDash"/>
          </a:ln>
        </p:spPr>
        <p:style>
          <a:lnRef idx="1">
            <a:schemeClr val="accent1"/>
          </a:lnRef>
          <a:fillRef idx="0">
            <a:schemeClr val="accent1"/>
          </a:fillRef>
          <a:effectRef idx="0">
            <a:schemeClr val="accent1"/>
          </a:effectRef>
          <a:fontRef idx="minor">
            <a:schemeClr val="tx1"/>
          </a:fontRef>
        </p:style>
      </p:cxnSp>
      <p:cxnSp>
        <p:nvCxnSpPr>
          <p:cNvPr id="21" name="直线连接符 20">
            <a:extLst>
              <a:ext uri="{FF2B5EF4-FFF2-40B4-BE49-F238E27FC236}">
                <a16:creationId xmlns:a16="http://schemas.microsoft.com/office/drawing/2014/main" id="{7C9DCE2E-74DC-DED8-561F-AA1A9C1867C4}"/>
              </a:ext>
            </a:extLst>
          </p:cNvPr>
          <p:cNvCxnSpPr>
            <a:cxnSpLocks/>
            <a:stCxn id="13" idx="3"/>
            <a:endCxn id="14" idx="1"/>
          </p:cNvCxnSpPr>
          <p:nvPr/>
        </p:nvCxnSpPr>
        <p:spPr>
          <a:xfrm>
            <a:off x="9014234" y="4686212"/>
            <a:ext cx="642395" cy="0"/>
          </a:xfrm>
          <a:prstGeom prst="line">
            <a:avLst/>
          </a:prstGeom>
          <a:ln w="28575">
            <a:solidFill>
              <a:srgbClr val="51ADB7"/>
            </a:solidFill>
            <a:prstDash val="sysDash"/>
          </a:ln>
        </p:spPr>
        <p:style>
          <a:lnRef idx="1">
            <a:schemeClr val="accent1"/>
          </a:lnRef>
          <a:fillRef idx="0">
            <a:schemeClr val="accent1"/>
          </a:fillRef>
          <a:effectRef idx="0">
            <a:schemeClr val="accent1"/>
          </a:effectRef>
          <a:fontRef idx="minor">
            <a:schemeClr val="tx1"/>
          </a:fontRef>
        </p:style>
      </p:cxnSp>
      <p:sp>
        <p:nvSpPr>
          <p:cNvPr id="39" name="文本框 38">
            <a:extLst>
              <a:ext uri="{FF2B5EF4-FFF2-40B4-BE49-F238E27FC236}">
                <a16:creationId xmlns:a16="http://schemas.microsoft.com/office/drawing/2014/main" id="{39085F78-029E-71D6-80D4-88515A809D5C}"/>
              </a:ext>
            </a:extLst>
          </p:cNvPr>
          <p:cNvSpPr txBox="1"/>
          <p:nvPr/>
        </p:nvSpPr>
        <p:spPr>
          <a:xfrm>
            <a:off x="6633957" y="5181139"/>
            <a:ext cx="4460823" cy="400110"/>
          </a:xfrm>
          <a:prstGeom prst="rect">
            <a:avLst/>
          </a:prstGeom>
          <a:solidFill>
            <a:srgbClr val="51ADB7"/>
          </a:solidFill>
          <a:ln>
            <a:solidFill>
              <a:srgbClr val="51ADB7"/>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en-US" altLang="zh-CN" sz="2000" dirty="0">
                <a:solidFill>
                  <a:schemeClr val="bg1"/>
                </a:solidFill>
                <a:latin typeface="Microsoft YaHei" panose="020B0503020204020204" pitchFamily="34" charset="-122"/>
                <a:ea typeface="Microsoft YaHei" panose="020B0503020204020204" pitchFamily="34" charset="-122"/>
              </a:rPr>
              <a:t>(1),</a:t>
            </a:r>
            <a:r>
              <a:rPr lang="zh-CN" altLang="en-US" sz="2000" dirty="0">
                <a:solidFill>
                  <a:schemeClr val="bg1"/>
                </a:solidFill>
                <a:latin typeface="Microsoft YaHei" panose="020B0503020204020204" pitchFamily="34" charset="-122"/>
                <a:ea typeface="Microsoft YaHei" panose="020B0503020204020204" pitchFamily="34" charset="-122"/>
              </a:rPr>
              <a:t> </a:t>
            </a:r>
            <a:r>
              <a:rPr lang="en-US" altLang="zh-CN" sz="2000" dirty="0">
                <a:solidFill>
                  <a:schemeClr val="bg1"/>
                </a:solidFill>
                <a:latin typeface="Microsoft YaHei" panose="020B0503020204020204" pitchFamily="34" charset="-122"/>
                <a:ea typeface="Microsoft YaHei" panose="020B0503020204020204" pitchFamily="34" charset="-122"/>
              </a:rPr>
              <a:t>(2)</a:t>
            </a:r>
            <a:r>
              <a:rPr lang="zh-CN" altLang="en-US" sz="2000" dirty="0">
                <a:solidFill>
                  <a:schemeClr val="bg1"/>
                </a:solidFill>
                <a:latin typeface="Microsoft YaHei" panose="020B0503020204020204" pitchFamily="34" charset="-122"/>
                <a:ea typeface="Microsoft YaHei" panose="020B0503020204020204" pitchFamily="34" charset="-122"/>
              </a:rPr>
              <a:t> 和（</a:t>
            </a:r>
            <a:r>
              <a:rPr lang="en-US" altLang="zh-CN" sz="2000" dirty="0">
                <a:solidFill>
                  <a:schemeClr val="bg1"/>
                </a:solidFill>
                <a:latin typeface="Microsoft YaHei" panose="020B0503020204020204" pitchFamily="34" charset="-122"/>
                <a:ea typeface="Microsoft YaHei" panose="020B0503020204020204" pitchFamily="34" charset="-122"/>
              </a:rPr>
              <a:t>3</a:t>
            </a:r>
            <a:r>
              <a:rPr lang="zh-CN" altLang="en-US" sz="2000" dirty="0">
                <a:solidFill>
                  <a:schemeClr val="bg1"/>
                </a:solidFill>
                <a:latin typeface="Microsoft YaHei" panose="020B0503020204020204" pitchFamily="34" charset="-122"/>
                <a:ea typeface="Microsoft YaHei" panose="020B0503020204020204" pitchFamily="34" charset="-122"/>
              </a:rPr>
              <a:t>）的顺序可以任意交换</a:t>
            </a:r>
            <a:r>
              <a:rPr lang="zh-CN" altLang="en-US" sz="2000" dirty="0">
                <a:solidFill>
                  <a:srgbClr val="FFFF00"/>
                </a:solidFill>
                <a:latin typeface="Microsoft YaHei" panose="020B0503020204020204" pitchFamily="34" charset="-122"/>
                <a:ea typeface="Microsoft YaHei" panose="020B0503020204020204" pitchFamily="34" charset="-122"/>
              </a:rPr>
              <a:t>！</a:t>
            </a:r>
          </a:p>
        </p:txBody>
      </p:sp>
      <mc:AlternateContent xmlns:mc="http://schemas.openxmlformats.org/markup-compatibility/2006" xmlns:a14="http://schemas.microsoft.com/office/drawing/2010/main">
        <mc:Choice Requires="a14">
          <p:sp>
            <p:nvSpPr>
              <p:cNvPr id="40" name="矩形 39">
                <a:extLst>
                  <a:ext uri="{FF2B5EF4-FFF2-40B4-BE49-F238E27FC236}">
                    <a16:creationId xmlns:a16="http://schemas.microsoft.com/office/drawing/2014/main" id="{16A6D067-7DDF-836C-BC09-21C4DB915746}"/>
                  </a:ext>
                </a:extLst>
              </p:cNvPr>
              <p:cNvSpPr/>
              <p:nvPr/>
            </p:nvSpPr>
            <p:spPr>
              <a:xfrm>
                <a:off x="6698437" y="5720879"/>
                <a:ext cx="4837222" cy="778675"/>
              </a:xfrm>
              <a:prstGeom prst="rect">
                <a:avLst/>
              </a:prstGeom>
            </p:spPr>
            <p:txBody>
              <a:bodyPr wrap="none">
                <a:spAutoFit/>
              </a:bodyPr>
              <a:lstStyle/>
              <a:p>
                <a:r>
                  <a:rPr lang="en-US" altLang="zh-CN" sz="2800" dirty="0"/>
                  <a:t> </a:t>
                </a:r>
                <a14:m>
                  <m:oMath xmlns:m="http://schemas.openxmlformats.org/officeDocument/2006/math">
                    <m:sSub>
                      <m:sSubPr>
                        <m:ctrlPr>
                          <a:rPr lang="en-US" altLang="zh-CN" sz="2800" i="1" smtClean="0">
                            <a:solidFill>
                              <a:srgbClr val="C00000"/>
                            </a:solidFill>
                            <a:latin typeface="Cambria Math" panose="02040503050406030204" pitchFamily="18" charset="0"/>
                          </a:rPr>
                        </m:ctrlPr>
                      </m:sSubPr>
                      <m:e>
                        <m:r>
                          <a:rPr lang="en-US" altLang="zh-CN" sz="2800" b="0" i="1" smtClean="0">
                            <a:solidFill>
                              <a:srgbClr val="C00000"/>
                            </a:solidFill>
                            <a:latin typeface="Cambria Math" panose="02040503050406030204" pitchFamily="18" charset="0"/>
                          </a:rPr>
                          <m:t>𝑃</m:t>
                        </m:r>
                        <m:r>
                          <a:rPr lang="en-US" altLang="zh-CN" sz="2800" b="0" i="1" smtClean="0">
                            <a:solidFill>
                              <a:srgbClr val="C00000"/>
                            </a:solidFill>
                            <a:latin typeface="Cambria Math" panose="02040503050406030204" pitchFamily="18" charset="0"/>
                          </a:rPr>
                          <m:t>(</m:t>
                        </m:r>
                        <m:r>
                          <a:rPr lang="en-US" altLang="zh-CN" sz="2800" i="1">
                            <a:solidFill>
                              <a:srgbClr val="C00000"/>
                            </a:solidFill>
                            <a:latin typeface="Cambria Math" panose="02040503050406030204" pitchFamily="18" charset="0"/>
                          </a:rPr>
                          <m:t>𝑎</m:t>
                        </m:r>
                      </m:e>
                      <m:sub>
                        <m:r>
                          <a:rPr lang="en-US" altLang="zh-CN" sz="2800" i="1">
                            <a:solidFill>
                              <a:srgbClr val="C00000"/>
                            </a:solidFill>
                            <a:latin typeface="Cambria Math" panose="02040503050406030204" pitchFamily="18" charset="0"/>
                          </a:rPr>
                          <m:t>𝑘</m:t>
                        </m:r>
                      </m:sub>
                    </m:sSub>
                    <m:r>
                      <a:rPr lang="en-US" altLang="zh-CN" sz="2800" b="0" i="1" smtClean="0">
                        <a:solidFill>
                          <a:srgbClr val="C00000"/>
                        </a:solidFill>
                        <a:latin typeface="Cambria Math" panose="02040503050406030204" pitchFamily="18" charset="0"/>
                      </a:rPr>
                      <m:t>→</m:t>
                    </m:r>
                    <m:r>
                      <a:rPr lang="en-US" altLang="zh-CN" sz="2800" b="0" i="1" smtClean="0">
                        <a:solidFill>
                          <a:srgbClr val="C00000"/>
                        </a:solidFill>
                        <a:latin typeface="Cambria Math" panose="02040503050406030204" pitchFamily="18" charset="0"/>
                      </a:rPr>
                      <m:t>𝑝𝑖𝑣𝑜𝑡</m:t>
                    </m:r>
                    <m:r>
                      <a:rPr lang="en-US" altLang="zh-CN" sz="2800" b="0" i="1" smtClean="0">
                        <a:solidFill>
                          <a:srgbClr val="C00000"/>
                        </a:solidFill>
                        <a:latin typeface="Cambria Math" panose="02040503050406030204" pitchFamily="18" charset="0"/>
                      </a:rPr>
                      <m:t>)= </m:t>
                    </m:r>
                    <m:f>
                      <m:fPr>
                        <m:ctrlPr>
                          <a:rPr lang="en-US" altLang="zh-CN" sz="2800" b="0" i="1" smtClean="0">
                            <a:solidFill>
                              <a:srgbClr val="C00000"/>
                            </a:solidFill>
                            <a:latin typeface="Cambria Math" panose="02040503050406030204" pitchFamily="18" charset="0"/>
                          </a:rPr>
                        </m:ctrlPr>
                      </m:fPr>
                      <m:num>
                        <m:r>
                          <a:rPr lang="en-US" altLang="zh-CN" sz="2800" b="0" i="1" smtClean="0">
                            <a:solidFill>
                              <a:srgbClr val="C00000"/>
                            </a:solidFill>
                            <a:latin typeface="Cambria Math" panose="02040503050406030204" pitchFamily="18" charset="0"/>
                          </a:rPr>
                          <m:t>3! (</m:t>
                        </m:r>
                        <m:r>
                          <a:rPr lang="en-US" altLang="zh-CN" sz="2800" b="0" i="1" smtClean="0">
                            <a:solidFill>
                              <a:srgbClr val="C00000"/>
                            </a:solidFill>
                            <a:latin typeface="Cambria Math" panose="02040503050406030204" pitchFamily="18" charset="0"/>
                          </a:rPr>
                          <m:t>𝑘</m:t>
                        </m:r>
                        <m:r>
                          <a:rPr lang="en-US" altLang="zh-CN" sz="2800" b="0" i="1" smtClean="0">
                            <a:solidFill>
                              <a:srgbClr val="C00000"/>
                            </a:solidFill>
                            <a:latin typeface="Cambria Math" panose="02040503050406030204" pitchFamily="18" charset="0"/>
                          </a:rPr>
                          <m:t>−1)(</m:t>
                        </m:r>
                        <m:r>
                          <a:rPr lang="en-US" altLang="zh-CN" sz="2800" b="0" i="1" smtClean="0">
                            <a:solidFill>
                              <a:srgbClr val="C00000"/>
                            </a:solidFill>
                            <a:latin typeface="Cambria Math" panose="02040503050406030204" pitchFamily="18" charset="0"/>
                          </a:rPr>
                          <m:t>𝑛</m:t>
                        </m:r>
                        <m:r>
                          <a:rPr lang="en-US" altLang="zh-CN" sz="2800" b="0" i="1" smtClean="0">
                            <a:solidFill>
                              <a:srgbClr val="C00000"/>
                            </a:solidFill>
                            <a:latin typeface="Cambria Math" panose="02040503050406030204" pitchFamily="18" charset="0"/>
                          </a:rPr>
                          <m:t>−</m:t>
                        </m:r>
                        <m:r>
                          <a:rPr lang="en-US" altLang="zh-CN" sz="2800" b="0" i="1" smtClean="0">
                            <a:solidFill>
                              <a:srgbClr val="C00000"/>
                            </a:solidFill>
                            <a:latin typeface="Cambria Math" panose="02040503050406030204" pitchFamily="18" charset="0"/>
                          </a:rPr>
                          <m:t>𝑘</m:t>
                        </m:r>
                        <m:r>
                          <a:rPr lang="en-US" altLang="zh-CN" sz="2800" b="0" i="1" smtClean="0">
                            <a:solidFill>
                              <a:srgbClr val="C00000"/>
                            </a:solidFill>
                            <a:latin typeface="Cambria Math" panose="02040503050406030204" pitchFamily="18" charset="0"/>
                          </a:rPr>
                          <m:t>)</m:t>
                        </m:r>
                      </m:num>
                      <m:den>
                        <m:r>
                          <a:rPr lang="en-US" altLang="zh-CN" sz="2800" b="0" i="1" smtClean="0">
                            <a:solidFill>
                              <a:srgbClr val="C00000"/>
                            </a:solidFill>
                            <a:latin typeface="Cambria Math" panose="02040503050406030204" pitchFamily="18" charset="0"/>
                          </a:rPr>
                          <m:t>𝑛</m:t>
                        </m:r>
                        <m:r>
                          <a:rPr lang="en-US" altLang="zh-CN" sz="2800" b="0" i="1" smtClean="0">
                            <a:solidFill>
                              <a:srgbClr val="C00000"/>
                            </a:solidFill>
                            <a:latin typeface="Cambria Math" panose="02040503050406030204" pitchFamily="18" charset="0"/>
                          </a:rPr>
                          <m:t>(</m:t>
                        </m:r>
                        <m:r>
                          <a:rPr lang="en-US" altLang="zh-CN" sz="2800" b="0" i="1" smtClean="0">
                            <a:solidFill>
                              <a:srgbClr val="C00000"/>
                            </a:solidFill>
                            <a:latin typeface="Cambria Math" panose="02040503050406030204" pitchFamily="18" charset="0"/>
                          </a:rPr>
                          <m:t>𝑛</m:t>
                        </m:r>
                        <m:r>
                          <a:rPr lang="en-US" altLang="zh-CN" sz="2800" b="0" i="1" smtClean="0">
                            <a:solidFill>
                              <a:srgbClr val="C00000"/>
                            </a:solidFill>
                            <a:latin typeface="Cambria Math" panose="02040503050406030204" pitchFamily="18" charset="0"/>
                          </a:rPr>
                          <m:t>−1)(</m:t>
                        </m:r>
                        <m:r>
                          <a:rPr lang="en-US" altLang="zh-CN" sz="2800" b="0" i="1" smtClean="0">
                            <a:solidFill>
                              <a:srgbClr val="C00000"/>
                            </a:solidFill>
                            <a:latin typeface="Cambria Math" panose="02040503050406030204" pitchFamily="18" charset="0"/>
                          </a:rPr>
                          <m:t>𝑛</m:t>
                        </m:r>
                        <m:r>
                          <a:rPr lang="en-US" altLang="zh-CN" sz="2800" b="0" i="1" smtClean="0">
                            <a:solidFill>
                              <a:srgbClr val="C00000"/>
                            </a:solidFill>
                            <a:latin typeface="Cambria Math" panose="02040503050406030204" pitchFamily="18" charset="0"/>
                          </a:rPr>
                          <m:t>−2)</m:t>
                        </m:r>
                      </m:den>
                    </m:f>
                  </m:oMath>
                </a14:m>
                <a:endParaRPr lang="zh-CN" altLang="en-US" sz="2800" dirty="0"/>
              </a:p>
            </p:txBody>
          </p:sp>
        </mc:Choice>
        <mc:Fallback xmlns="">
          <p:sp>
            <p:nvSpPr>
              <p:cNvPr id="40" name="矩形 39">
                <a:extLst>
                  <a:ext uri="{FF2B5EF4-FFF2-40B4-BE49-F238E27FC236}">
                    <a16:creationId xmlns:a16="http://schemas.microsoft.com/office/drawing/2014/main" id="{16A6D067-7DDF-836C-BC09-21C4DB915746}"/>
                  </a:ext>
                </a:extLst>
              </p:cNvPr>
              <p:cNvSpPr>
                <a:spLocks noRot="1" noChangeAspect="1" noMove="1" noResize="1" noEditPoints="1" noAdjustHandles="1" noChangeArrowheads="1" noChangeShapeType="1" noTextEdit="1"/>
              </p:cNvSpPr>
              <p:nvPr/>
            </p:nvSpPr>
            <p:spPr>
              <a:xfrm>
                <a:off x="6698437" y="5720879"/>
                <a:ext cx="4837222" cy="778675"/>
              </a:xfrm>
              <a:prstGeom prst="rect">
                <a:avLst/>
              </a:prstGeom>
              <a:blipFill>
                <a:blip r:embed="rId10"/>
                <a:stretch>
                  <a:fillRect b="-8065"/>
                </a:stretch>
              </a:blipFill>
            </p:spPr>
            <p:txBody>
              <a:bodyPr/>
              <a:lstStyle/>
              <a:p>
                <a:r>
                  <a:rPr lang="zh-CN" altLang="en-US">
                    <a:noFill/>
                  </a:rPr>
                  <a:t> </a:t>
                </a:r>
              </a:p>
            </p:txBody>
          </p:sp>
        </mc:Fallback>
      </mc:AlternateContent>
      <p:sp>
        <p:nvSpPr>
          <p:cNvPr id="41" name="右箭头 40">
            <a:extLst>
              <a:ext uri="{FF2B5EF4-FFF2-40B4-BE49-F238E27FC236}">
                <a16:creationId xmlns:a16="http://schemas.microsoft.com/office/drawing/2014/main" id="{E03B84A0-880B-6A8A-5C7A-16FE4E5DCBDB}"/>
              </a:ext>
            </a:extLst>
          </p:cNvPr>
          <p:cNvSpPr/>
          <p:nvPr/>
        </p:nvSpPr>
        <p:spPr>
          <a:xfrm>
            <a:off x="5936105" y="5838453"/>
            <a:ext cx="697852" cy="54808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331587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39"/>
                                        </p:tgtEl>
                                        <p:attrNameLst>
                                          <p:attrName>style.visibility</p:attrName>
                                        </p:attrNameLst>
                                      </p:cBhvr>
                                      <p:to>
                                        <p:strVal val="visible"/>
                                      </p:to>
                                    </p:set>
                                    <p:animEffect transition="in" filter="blinds(horizontal)">
                                      <p:cBhvr>
                                        <p:cTn id="25" dur="500"/>
                                        <p:tgtEl>
                                          <p:spTgt spid="39"/>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41"/>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4" grpId="0"/>
      <p:bldP spid="39" grpId="0" animBg="1"/>
      <p:bldP spid="40" grpId="0"/>
      <p:bldP spid="41" grpId="0" animBg="1"/>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快速排序的改进：三数取中</a:t>
            </a:r>
          </a:p>
        </p:txBody>
      </p:sp>
      <p:sp>
        <p:nvSpPr>
          <p:cNvPr id="3" name="副标题 2"/>
          <p:cNvSpPr>
            <a:spLocks noGrp="1"/>
          </p:cNvSpPr>
          <p:nvPr>
            <p:ph type="subTitle" idx="1"/>
          </p:nvPr>
        </p:nvSpPr>
        <p:spPr/>
        <p:txBody>
          <a:bodyPr/>
          <a:lstStyle/>
          <a:p>
            <a:r>
              <a:rPr lang="en-US" altLang="zh-CN" dirty="0"/>
              <a:t>10.4.2  </a:t>
            </a:r>
            <a:r>
              <a:rPr lang="zh-CN" altLang="en-US" dirty="0"/>
              <a:t>快速排序</a:t>
            </a:r>
          </a:p>
        </p:txBody>
      </p:sp>
      <p:sp>
        <p:nvSpPr>
          <p:cNvPr id="4" name="文本占位符 3"/>
          <p:cNvSpPr>
            <a:spLocks noGrp="1"/>
          </p:cNvSpPr>
          <p:nvPr>
            <p:ph type="body" idx="10"/>
          </p:nvPr>
        </p:nvSpPr>
        <p:spPr/>
        <p:txBody>
          <a:bodyPr/>
          <a:lstStyle/>
          <a:p>
            <a:r>
              <a:rPr lang="zh-CN" altLang="en-US" dirty="0"/>
              <a:t>数据结构</a:t>
            </a:r>
          </a:p>
        </p:txBody>
      </p:sp>
      <p:sp>
        <p:nvSpPr>
          <p:cNvPr id="7" name="文本框 1">
            <a:extLst>
              <a:ext uri="{FF2B5EF4-FFF2-40B4-BE49-F238E27FC236}">
                <a16:creationId xmlns:a16="http://schemas.microsoft.com/office/drawing/2014/main" id="{AB8A04B2-5DA1-5870-0EAB-45DF5BBE43ED}"/>
              </a:ext>
            </a:extLst>
          </p:cNvPr>
          <p:cNvSpPr txBox="1">
            <a:spLocks noChangeArrowheads="1"/>
          </p:cNvSpPr>
          <p:nvPr/>
        </p:nvSpPr>
        <p:spPr bwMode="auto">
          <a:xfrm>
            <a:off x="457237" y="1083906"/>
            <a:ext cx="4864359" cy="5355312"/>
          </a:xfrm>
          <a:prstGeom prst="rect">
            <a:avLst/>
          </a:prstGeom>
          <a:solidFill>
            <a:schemeClr val="accent2">
              <a:lumMod val="20000"/>
              <a:lumOff val="80000"/>
            </a:schemeClr>
          </a:solidFill>
          <a:ln>
            <a:noFill/>
          </a:ln>
        </p:spPr>
        <p:txBody>
          <a:bodyPr wrap="square">
            <a:spAutoFit/>
          </a:bodyPr>
          <a:lstStyle>
            <a:lvl1pPr>
              <a:spcBef>
                <a:spcPct val="50000"/>
              </a:spcBef>
              <a:buClr>
                <a:schemeClr val="bg2"/>
              </a:buClr>
              <a:buSzPct val="75000"/>
              <a:buFont typeface="Wingdings" pitchFamily="2" charset="2"/>
              <a:buChar char="p"/>
              <a:defRPr sz="24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defRPr/>
            </a:pPr>
            <a:r>
              <a:rPr kumimoji="1" lang="en-US" altLang="zh-CN" sz="1800" u="sng" dirty="0">
                <a:latin typeface="Times New Roman" panose="02020603050405020304" pitchFamily="18" charset="0"/>
                <a:cs typeface="Times New Roman" panose="02020603050405020304" pitchFamily="18" charset="0"/>
              </a:rPr>
              <a:t>median</a:t>
            </a:r>
            <a:r>
              <a:rPr kumimoji="1" lang="en-US" altLang="zh-CN" sz="1800" b="0" u="sng" dirty="0">
                <a:latin typeface="Times New Roman" panose="02020603050405020304" pitchFamily="18" charset="0"/>
                <a:cs typeface="Times New Roman" panose="02020603050405020304" pitchFamily="18" charset="0"/>
              </a:rPr>
              <a:t>(A,</a:t>
            </a:r>
            <a:r>
              <a:rPr kumimoji="1" lang="zh-CN" altLang="en-US" sz="1800" b="0" u="sng" dirty="0">
                <a:latin typeface="Times New Roman" panose="02020603050405020304" pitchFamily="18" charset="0"/>
                <a:cs typeface="Times New Roman" panose="02020603050405020304" pitchFamily="18" charset="0"/>
              </a:rPr>
              <a:t> </a:t>
            </a:r>
            <a:r>
              <a:rPr kumimoji="1" lang="en-US" altLang="zh-CN" sz="1800" b="0" u="sng" dirty="0">
                <a:latin typeface="Times New Roman" panose="02020603050405020304" pitchFamily="18" charset="0"/>
                <a:cs typeface="Times New Roman" panose="02020603050405020304" pitchFamily="18" charset="0"/>
              </a:rPr>
              <a:t>a,</a:t>
            </a:r>
            <a:r>
              <a:rPr kumimoji="1" lang="zh-CN" altLang="en-US" sz="1800" b="0" u="sng" dirty="0">
                <a:latin typeface="Times New Roman" panose="02020603050405020304" pitchFamily="18" charset="0"/>
                <a:cs typeface="Times New Roman" panose="02020603050405020304" pitchFamily="18" charset="0"/>
              </a:rPr>
              <a:t> </a:t>
            </a:r>
            <a:r>
              <a:rPr kumimoji="1" lang="en-US" altLang="zh-CN" sz="1800" b="0" u="sng" dirty="0">
                <a:latin typeface="Times New Roman" panose="02020603050405020304" pitchFamily="18" charset="0"/>
                <a:cs typeface="Times New Roman" panose="02020603050405020304" pitchFamily="18" charset="0"/>
              </a:rPr>
              <a:t>b,</a:t>
            </a:r>
            <a:r>
              <a:rPr kumimoji="1" lang="zh-CN" altLang="en-US" sz="1800" b="0" u="sng" dirty="0">
                <a:latin typeface="Times New Roman" panose="02020603050405020304" pitchFamily="18" charset="0"/>
                <a:cs typeface="Times New Roman" panose="02020603050405020304" pitchFamily="18" charset="0"/>
              </a:rPr>
              <a:t> </a:t>
            </a:r>
            <a:r>
              <a:rPr kumimoji="1" lang="en-US" altLang="zh-CN" sz="1800" b="0" u="sng" dirty="0">
                <a:latin typeface="Times New Roman" panose="02020603050405020304" pitchFamily="18" charset="0"/>
                <a:cs typeface="Times New Roman" panose="02020603050405020304" pitchFamily="18" charset="0"/>
              </a:rPr>
              <a:t>c)</a:t>
            </a:r>
            <a:r>
              <a:rPr kumimoji="1" lang="zh-CN" altLang="en-US" sz="1800" b="0" dirty="0">
                <a:latin typeface="Times New Roman" panose="02020603050405020304" pitchFamily="18" charset="0"/>
                <a:cs typeface="Times New Roman" panose="02020603050405020304" pitchFamily="18" charset="0"/>
              </a:rPr>
              <a:t>       </a:t>
            </a:r>
            <a:r>
              <a:rPr kumimoji="1" lang="en-US" altLang="zh-CN" sz="1800" b="0" dirty="0">
                <a:latin typeface="Times New Roman" panose="02020603050405020304" pitchFamily="18" charset="0"/>
                <a:cs typeface="Times New Roman" panose="02020603050405020304" pitchFamily="18" charset="0"/>
              </a:rPr>
              <a:t>//</a:t>
            </a:r>
            <a:r>
              <a:rPr kumimoji="1" lang="zh-CN" altLang="en-US" sz="1800" b="0" dirty="0">
                <a:latin typeface="Times New Roman" panose="02020603050405020304" pitchFamily="18" charset="0"/>
                <a:cs typeface="Times New Roman" panose="02020603050405020304" pitchFamily="18" charset="0"/>
              </a:rPr>
              <a:t>序列</a:t>
            </a:r>
            <a:r>
              <a:rPr kumimoji="1" lang="en-US" altLang="zh-CN" sz="1800" b="0" dirty="0">
                <a:latin typeface="Times New Roman" panose="02020603050405020304" pitchFamily="18" charset="0"/>
                <a:cs typeface="Times New Roman" panose="02020603050405020304" pitchFamily="18" charset="0"/>
              </a:rPr>
              <a:t>A,</a:t>
            </a:r>
            <a:r>
              <a:rPr kumimoji="1" lang="zh-CN" altLang="en-US" sz="1800" b="0" dirty="0">
                <a:latin typeface="Times New Roman" panose="02020603050405020304" pitchFamily="18" charset="0"/>
                <a:cs typeface="Times New Roman" panose="02020603050405020304" pitchFamily="18" charset="0"/>
              </a:rPr>
              <a:t> 三数位置</a:t>
            </a:r>
            <a:r>
              <a:rPr kumimoji="1" lang="en-US" altLang="zh-CN" sz="1800" b="0" dirty="0" err="1">
                <a:latin typeface="Times New Roman" panose="02020603050405020304" pitchFamily="18" charset="0"/>
                <a:cs typeface="Times New Roman" panose="02020603050405020304" pitchFamily="18" charset="0"/>
              </a:rPr>
              <a:t>a,b,c</a:t>
            </a:r>
            <a:endParaRPr kumimoji="1" lang="en-US" altLang="zh-CN" sz="1800" b="0" u="sng" dirty="0">
              <a:latin typeface="Times New Roman" panose="02020603050405020304" pitchFamily="18" charset="0"/>
              <a:cs typeface="Times New Roman" panose="02020603050405020304" pitchFamily="18" charset="0"/>
            </a:endParaRPr>
          </a:p>
          <a:p>
            <a:pPr marL="457200" indent="-457200" eaLnBrk="1" hangingPunct="1">
              <a:spcBef>
                <a:spcPct val="0"/>
              </a:spcBef>
              <a:buClrTx/>
              <a:buSzTx/>
              <a:buFontTx/>
              <a:buAutoNum type="arabicPeriod"/>
              <a:defRPr/>
            </a:pPr>
            <a:r>
              <a:rPr kumimoji="1" lang="en-US" altLang="zh-CN" sz="1800" dirty="0">
                <a:latin typeface="Times New Roman" panose="02020603050405020304" pitchFamily="18" charset="0"/>
                <a:cs typeface="Times New Roman" panose="02020603050405020304" pitchFamily="18" charset="0"/>
              </a:rPr>
              <a:t>if</a:t>
            </a:r>
            <a:r>
              <a:rPr kumimoji="1" lang="zh-CN" altLang="en-US" sz="1800" b="0" dirty="0">
                <a:latin typeface="Times New Roman" panose="02020603050405020304" pitchFamily="18" charset="0"/>
                <a:cs typeface="Times New Roman" panose="02020603050405020304" pitchFamily="18" charset="0"/>
              </a:rPr>
              <a:t> </a:t>
            </a:r>
            <a:r>
              <a:rPr kumimoji="1" lang="en-US" altLang="zh-CN" sz="1800" b="0" dirty="0">
                <a:latin typeface="Times New Roman" panose="02020603050405020304" pitchFamily="18" charset="0"/>
                <a:cs typeface="Times New Roman" panose="02020603050405020304" pitchFamily="18" charset="0"/>
              </a:rPr>
              <a:t>A[a]</a:t>
            </a:r>
            <a:r>
              <a:rPr kumimoji="1" lang="zh-CN" altLang="en-US" sz="1800" b="0" dirty="0">
                <a:latin typeface="Times New Roman" panose="02020603050405020304" pitchFamily="18" charset="0"/>
                <a:cs typeface="Times New Roman" panose="02020603050405020304" pitchFamily="18" charset="0"/>
              </a:rPr>
              <a:t> </a:t>
            </a:r>
            <a:r>
              <a:rPr kumimoji="1" lang="en-US" altLang="zh-CN" sz="1800" b="0" dirty="0">
                <a:latin typeface="Times New Roman" panose="02020603050405020304" pitchFamily="18" charset="0"/>
                <a:cs typeface="Times New Roman" panose="02020603050405020304" pitchFamily="18" charset="0"/>
              </a:rPr>
              <a:t>&lt;</a:t>
            </a:r>
            <a:r>
              <a:rPr kumimoji="1" lang="zh-CN" altLang="en-US" sz="1800" b="0" dirty="0">
                <a:latin typeface="Times New Roman" panose="02020603050405020304" pitchFamily="18" charset="0"/>
                <a:cs typeface="Times New Roman" panose="02020603050405020304" pitchFamily="18" charset="0"/>
              </a:rPr>
              <a:t> </a:t>
            </a:r>
            <a:r>
              <a:rPr kumimoji="1" lang="en-US" altLang="zh-CN" sz="1800" b="0" dirty="0">
                <a:latin typeface="Times New Roman" panose="02020603050405020304" pitchFamily="18" charset="0"/>
                <a:cs typeface="Times New Roman" panose="02020603050405020304" pitchFamily="18" charset="0"/>
              </a:rPr>
              <a:t>A[b]</a:t>
            </a:r>
            <a:r>
              <a:rPr kumimoji="1" lang="zh-CN" altLang="en-US" sz="1800" b="0" dirty="0">
                <a:latin typeface="Times New Roman" panose="02020603050405020304" pitchFamily="18" charset="0"/>
                <a:cs typeface="Times New Roman" panose="02020603050405020304" pitchFamily="18" charset="0"/>
              </a:rPr>
              <a:t>   </a:t>
            </a:r>
            <a:r>
              <a:rPr kumimoji="1" lang="en-US" altLang="zh-CN" sz="1800" dirty="0">
                <a:latin typeface="Times New Roman" panose="02020603050405020304" pitchFamily="18" charset="0"/>
                <a:cs typeface="Times New Roman" panose="02020603050405020304" pitchFamily="18" charset="0"/>
              </a:rPr>
              <a:t>then</a:t>
            </a:r>
            <a:r>
              <a:rPr kumimoji="1" lang="zh-CN" altLang="en-US" sz="1800" dirty="0">
                <a:latin typeface="Times New Roman" panose="02020603050405020304" pitchFamily="18" charset="0"/>
                <a:cs typeface="Times New Roman" panose="02020603050405020304" pitchFamily="18" charset="0"/>
              </a:rPr>
              <a:t> </a:t>
            </a:r>
            <a:endParaRPr kumimoji="1" lang="en-US" altLang="zh-CN" sz="1800" dirty="0">
              <a:latin typeface="Times New Roman" panose="02020603050405020304" pitchFamily="18" charset="0"/>
              <a:cs typeface="Times New Roman" panose="02020603050405020304" pitchFamily="18" charset="0"/>
            </a:endParaRPr>
          </a:p>
          <a:p>
            <a:pPr marL="457200" indent="-457200" eaLnBrk="1" hangingPunct="1">
              <a:spcBef>
                <a:spcPct val="0"/>
              </a:spcBef>
              <a:buClrTx/>
              <a:buSzTx/>
              <a:buFontTx/>
              <a:buAutoNum type="arabicPeriod"/>
              <a:defRPr/>
            </a:pPr>
            <a:r>
              <a:rPr kumimoji="1" lang="en-US" altLang="zh-CN" sz="1800" dirty="0">
                <a:latin typeface="Times New Roman" panose="02020603050405020304" pitchFamily="18" charset="0"/>
                <a:cs typeface="Times New Roman" panose="02020603050405020304" pitchFamily="18" charset="0"/>
              </a:rPr>
              <a:t>|</a:t>
            </a:r>
            <a:r>
              <a:rPr kumimoji="1" lang="zh-CN" altLang="en-US" sz="1800" dirty="0">
                <a:latin typeface="Times New Roman" panose="02020603050405020304" pitchFamily="18" charset="0"/>
                <a:cs typeface="Times New Roman" panose="02020603050405020304" pitchFamily="18" charset="0"/>
              </a:rPr>
              <a:t>   </a:t>
            </a:r>
            <a:r>
              <a:rPr kumimoji="1" lang="en-US" altLang="zh-CN" sz="1800" dirty="0">
                <a:latin typeface="Times New Roman" panose="02020603050405020304" pitchFamily="18" charset="0"/>
                <a:cs typeface="Times New Roman" panose="02020603050405020304" pitchFamily="18" charset="0"/>
              </a:rPr>
              <a:t>if</a:t>
            </a:r>
            <a:r>
              <a:rPr kumimoji="1" lang="zh-CN" altLang="en-US" sz="1800" b="0" dirty="0">
                <a:latin typeface="Times New Roman" panose="02020603050405020304" pitchFamily="18" charset="0"/>
                <a:cs typeface="Times New Roman" panose="02020603050405020304" pitchFamily="18" charset="0"/>
              </a:rPr>
              <a:t> </a:t>
            </a:r>
            <a:r>
              <a:rPr kumimoji="1" lang="en-US" altLang="zh-CN" sz="1800" b="0" dirty="0">
                <a:latin typeface="Times New Roman" panose="02020603050405020304" pitchFamily="18" charset="0"/>
                <a:cs typeface="Times New Roman" panose="02020603050405020304" pitchFamily="18" charset="0"/>
              </a:rPr>
              <a:t>A[b]</a:t>
            </a:r>
            <a:r>
              <a:rPr kumimoji="1" lang="zh-CN" altLang="en-US" sz="1800" b="0" dirty="0">
                <a:latin typeface="Times New Roman" panose="02020603050405020304" pitchFamily="18" charset="0"/>
                <a:cs typeface="Times New Roman" panose="02020603050405020304" pitchFamily="18" charset="0"/>
              </a:rPr>
              <a:t> </a:t>
            </a:r>
            <a:r>
              <a:rPr kumimoji="1" lang="en-US" altLang="zh-CN" sz="1800" b="0" dirty="0">
                <a:latin typeface="Times New Roman" panose="02020603050405020304" pitchFamily="18" charset="0"/>
                <a:cs typeface="Times New Roman" panose="02020603050405020304" pitchFamily="18" charset="0"/>
              </a:rPr>
              <a:t>&lt;</a:t>
            </a:r>
            <a:r>
              <a:rPr kumimoji="1" lang="zh-CN" altLang="en-US" sz="1800" b="0" dirty="0">
                <a:latin typeface="Times New Roman" panose="02020603050405020304" pitchFamily="18" charset="0"/>
                <a:cs typeface="Times New Roman" panose="02020603050405020304" pitchFamily="18" charset="0"/>
              </a:rPr>
              <a:t> </a:t>
            </a:r>
            <a:r>
              <a:rPr kumimoji="1" lang="en-US" altLang="zh-CN" sz="1800" b="0" dirty="0">
                <a:latin typeface="Times New Roman" panose="02020603050405020304" pitchFamily="18" charset="0"/>
                <a:cs typeface="Times New Roman" panose="02020603050405020304" pitchFamily="18" charset="0"/>
              </a:rPr>
              <a:t>A[c]</a:t>
            </a:r>
            <a:r>
              <a:rPr kumimoji="1" lang="zh-CN" altLang="en-US" sz="1800" b="0" dirty="0">
                <a:latin typeface="Times New Roman" panose="02020603050405020304" pitchFamily="18" charset="0"/>
                <a:cs typeface="Times New Roman" panose="02020603050405020304" pitchFamily="18" charset="0"/>
              </a:rPr>
              <a:t>   </a:t>
            </a:r>
            <a:r>
              <a:rPr kumimoji="1" lang="en-US" altLang="zh-CN" sz="1800" dirty="0">
                <a:latin typeface="Times New Roman" panose="02020603050405020304" pitchFamily="18" charset="0"/>
                <a:cs typeface="Times New Roman" panose="02020603050405020304" pitchFamily="18" charset="0"/>
              </a:rPr>
              <a:t>then</a:t>
            </a:r>
            <a:r>
              <a:rPr kumimoji="1" lang="zh-CN" altLang="en-US" sz="1800" dirty="0">
                <a:latin typeface="Times New Roman" panose="02020603050405020304" pitchFamily="18" charset="0"/>
                <a:cs typeface="Times New Roman" panose="02020603050405020304" pitchFamily="18" charset="0"/>
              </a:rPr>
              <a:t> </a:t>
            </a:r>
            <a:endParaRPr kumimoji="1" lang="en-US" altLang="zh-CN" sz="1800" dirty="0">
              <a:latin typeface="Times New Roman" panose="02020603050405020304" pitchFamily="18" charset="0"/>
              <a:cs typeface="Times New Roman" panose="02020603050405020304" pitchFamily="18" charset="0"/>
            </a:endParaRPr>
          </a:p>
          <a:p>
            <a:pPr marL="457200" indent="-457200" eaLnBrk="1" hangingPunct="1">
              <a:spcBef>
                <a:spcPct val="0"/>
              </a:spcBef>
              <a:buClrTx/>
              <a:buSzTx/>
              <a:buFontTx/>
              <a:buAutoNum type="arabicPeriod"/>
              <a:defRPr/>
            </a:pPr>
            <a:r>
              <a:rPr kumimoji="1" lang="en-US" altLang="zh-CN" sz="1800" dirty="0">
                <a:latin typeface="Times New Roman" panose="02020603050405020304" pitchFamily="18" charset="0"/>
                <a:cs typeface="Times New Roman" panose="02020603050405020304" pitchFamily="18" charset="0"/>
              </a:rPr>
              <a:t>|</a:t>
            </a:r>
            <a:r>
              <a:rPr kumimoji="1" lang="zh-CN" altLang="en-US" sz="1800" dirty="0">
                <a:latin typeface="Times New Roman" panose="02020603050405020304" pitchFamily="18" charset="0"/>
                <a:cs typeface="Times New Roman" panose="02020603050405020304" pitchFamily="18" charset="0"/>
              </a:rPr>
              <a:t>   </a:t>
            </a:r>
            <a:r>
              <a:rPr kumimoji="1" lang="en-US" altLang="zh-CN" sz="1800" dirty="0">
                <a:latin typeface="Times New Roman" panose="02020603050405020304" pitchFamily="18" charset="0"/>
                <a:cs typeface="Times New Roman" panose="02020603050405020304" pitchFamily="18" charset="0"/>
              </a:rPr>
              <a:t>|</a:t>
            </a:r>
            <a:r>
              <a:rPr kumimoji="1" lang="zh-CN" altLang="en-US" sz="1800" dirty="0">
                <a:latin typeface="Times New Roman" panose="02020603050405020304" pitchFamily="18" charset="0"/>
                <a:cs typeface="Times New Roman" panose="02020603050405020304" pitchFamily="18" charset="0"/>
              </a:rPr>
              <a:t>   </a:t>
            </a:r>
            <a:r>
              <a:rPr kumimoji="1" lang="en-US" altLang="zh-CN" sz="1800" dirty="0">
                <a:latin typeface="Times New Roman" panose="02020603050405020304" pitchFamily="18" charset="0"/>
                <a:cs typeface="Times New Roman" panose="02020603050405020304" pitchFamily="18" charset="0"/>
              </a:rPr>
              <a:t>return</a:t>
            </a:r>
            <a:r>
              <a:rPr kumimoji="1" lang="zh-CN" altLang="en-US" sz="1800" b="0" dirty="0">
                <a:latin typeface="Times New Roman" panose="02020603050405020304" pitchFamily="18" charset="0"/>
                <a:cs typeface="Times New Roman" panose="02020603050405020304" pitchFamily="18" charset="0"/>
              </a:rPr>
              <a:t> </a:t>
            </a:r>
            <a:r>
              <a:rPr kumimoji="1" lang="en-US" altLang="zh-CN" sz="1800" b="0" dirty="0">
                <a:latin typeface="Times New Roman" panose="02020603050405020304" pitchFamily="18" charset="0"/>
                <a:cs typeface="Times New Roman" panose="02020603050405020304" pitchFamily="18" charset="0"/>
              </a:rPr>
              <a:t>b</a:t>
            </a:r>
            <a:r>
              <a:rPr kumimoji="1" lang="zh-CN" altLang="en-US" sz="1800" b="0" dirty="0">
                <a:latin typeface="Times New Roman" panose="02020603050405020304" pitchFamily="18" charset="0"/>
                <a:cs typeface="Times New Roman" panose="02020603050405020304" pitchFamily="18" charset="0"/>
              </a:rPr>
              <a:t>     </a:t>
            </a:r>
            <a:r>
              <a:rPr kumimoji="1" lang="en-US" altLang="zh-CN" sz="1800" b="0" dirty="0">
                <a:latin typeface="Times New Roman" panose="02020603050405020304" pitchFamily="18" charset="0"/>
                <a:cs typeface="Times New Roman" panose="02020603050405020304" pitchFamily="18" charset="0"/>
              </a:rPr>
              <a:t>//</a:t>
            </a:r>
            <a:r>
              <a:rPr kumimoji="1" lang="zh-CN" altLang="en-US" sz="1800" b="0" dirty="0">
                <a:latin typeface="Times New Roman" panose="02020603050405020304" pitchFamily="18" charset="0"/>
                <a:cs typeface="Times New Roman" panose="02020603050405020304" pitchFamily="18" charset="0"/>
              </a:rPr>
              <a:t>中位数在位置</a:t>
            </a:r>
            <a:r>
              <a:rPr kumimoji="1" lang="en-US" altLang="zh-CN" sz="1800" b="0" dirty="0">
                <a:latin typeface="Times New Roman" panose="02020603050405020304" pitchFamily="18" charset="0"/>
                <a:cs typeface="Times New Roman" panose="02020603050405020304" pitchFamily="18" charset="0"/>
              </a:rPr>
              <a:t>b</a:t>
            </a:r>
          </a:p>
          <a:p>
            <a:pPr marL="457200" indent="-457200" eaLnBrk="1" hangingPunct="1">
              <a:spcBef>
                <a:spcPct val="0"/>
              </a:spcBef>
              <a:buClrTx/>
              <a:buSzTx/>
              <a:buFontTx/>
              <a:buAutoNum type="arabicPeriod"/>
              <a:defRPr/>
            </a:pPr>
            <a:r>
              <a:rPr kumimoji="1" lang="en-US" altLang="zh-CN" sz="1800" b="0" dirty="0">
                <a:latin typeface="Times New Roman" panose="02020603050405020304" pitchFamily="18" charset="0"/>
                <a:cs typeface="Times New Roman" panose="02020603050405020304" pitchFamily="18" charset="0"/>
              </a:rPr>
              <a:t>|</a:t>
            </a:r>
            <a:r>
              <a:rPr kumimoji="1" lang="zh-CN" altLang="en-US" sz="1800" b="0" dirty="0">
                <a:latin typeface="Times New Roman" panose="02020603050405020304" pitchFamily="18" charset="0"/>
                <a:cs typeface="Times New Roman" panose="02020603050405020304" pitchFamily="18" charset="0"/>
              </a:rPr>
              <a:t>   </a:t>
            </a:r>
            <a:r>
              <a:rPr kumimoji="1" lang="en-US" altLang="zh-CN" sz="1800" dirty="0">
                <a:latin typeface="Times New Roman" panose="02020603050405020304" pitchFamily="18" charset="0"/>
                <a:cs typeface="Times New Roman" panose="02020603050405020304" pitchFamily="18" charset="0"/>
              </a:rPr>
              <a:t>else</a:t>
            </a:r>
            <a:r>
              <a:rPr kumimoji="1" lang="zh-CN" altLang="en-US" sz="1800" dirty="0">
                <a:latin typeface="Times New Roman" panose="02020603050405020304" pitchFamily="18" charset="0"/>
                <a:cs typeface="Times New Roman" panose="02020603050405020304" pitchFamily="18" charset="0"/>
              </a:rPr>
              <a:t> </a:t>
            </a:r>
            <a:r>
              <a:rPr kumimoji="1" lang="en-US" altLang="zh-CN" sz="1800" dirty="0">
                <a:latin typeface="Times New Roman" panose="02020603050405020304" pitchFamily="18" charset="0"/>
                <a:cs typeface="Times New Roman" panose="02020603050405020304" pitchFamily="18" charset="0"/>
              </a:rPr>
              <a:t>if</a:t>
            </a:r>
            <a:r>
              <a:rPr kumimoji="1" lang="zh-CN" altLang="en-US" sz="1800" dirty="0">
                <a:latin typeface="Times New Roman" panose="02020603050405020304" pitchFamily="18" charset="0"/>
                <a:cs typeface="Times New Roman" panose="02020603050405020304" pitchFamily="18" charset="0"/>
              </a:rPr>
              <a:t> </a:t>
            </a:r>
            <a:r>
              <a:rPr kumimoji="1" lang="en-US" altLang="zh-CN" sz="1800" b="0" dirty="0">
                <a:latin typeface="Times New Roman" panose="02020603050405020304" pitchFamily="18" charset="0"/>
                <a:cs typeface="Times New Roman" panose="02020603050405020304" pitchFamily="18" charset="0"/>
              </a:rPr>
              <a:t>A[a]</a:t>
            </a:r>
            <a:r>
              <a:rPr kumimoji="1" lang="zh-CN" altLang="en-US" sz="1800" b="0" dirty="0">
                <a:latin typeface="Times New Roman" panose="02020603050405020304" pitchFamily="18" charset="0"/>
                <a:cs typeface="Times New Roman" panose="02020603050405020304" pitchFamily="18" charset="0"/>
              </a:rPr>
              <a:t> </a:t>
            </a:r>
            <a:r>
              <a:rPr kumimoji="1" lang="en-US" altLang="zh-CN" sz="1800" b="0" dirty="0">
                <a:latin typeface="Times New Roman" panose="02020603050405020304" pitchFamily="18" charset="0"/>
                <a:cs typeface="Times New Roman" panose="02020603050405020304" pitchFamily="18" charset="0"/>
              </a:rPr>
              <a:t>&lt;</a:t>
            </a:r>
            <a:r>
              <a:rPr kumimoji="1" lang="zh-CN" altLang="en-US" sz="1800" b="0" dirty="0">
                <a:latin typeface="Times New Roman" panose="02020603050405020304" pitchFamily="18" charset="0"/>
                <a:cs typeface="Times New Roman" panose="02020603050405020304" pitchFamily="18" charset="0"/>
              </a:rPr>
              <a:t> </a:t>
            </a:r>
            <a:r>
              <a:rPr kumimoji="1" lang="en-US" altLang="zh-CN" sz="1800" b="0" dirty="0">
                <a:latin typeface="Times New Roman" panose="02020603050405020304" pitchFamily="18" charset="0"/>
                <a:cs typeface="Times New Roman" panose="02020603050405020304" pitchFamily="18" charset="0"/>
              </a:rPr>
              <a:t>A[c]</a:t>
            </a:r>
            <a:r>
              <a:rPr kumimoji="1" lang="zh-CN" altLang="en-US" sz="1800" b="0" dirty="0">
                <a:latin typeface="Times New Roman" panose="02020603050405020304" pitchFamily="18" charset="0"/>
                <a:cs typeface="Times New Roman" panose="02020603050405020304" pitchFamily="18" charset="0"/>
              </a:rPr>
              <a:t>  </a:t>
            </a:r>
            <a:r>
              <a:rPr kumimoji="1" lang="en-US" altLang="zh-CN" sz="1800" dirty="0">
                <a:latin typeface="Times New Roman" panose="02020603050405020304" pitchFamily="18" charset="0"/>
                <a:cs typeface="Times New Roman" panose="02020603050405020304" pitchFamily="18" charset="0"/>
              </a:rPr>
              <a:t>then</a:t>
            </a:r>
            <a:r>
              <a:rPr kumimoji="1" lang="zh-CN" altLang="en-US" sz="1800" dirty="0">
                <a:latin typeface="Times New Roman" panose="02020603050405020304" pitchFamily="18" charset="0"/>
                <a:cs typeface="Times New Roman" panose="02020603050405020304" pitchFamily="18" charset="0"/>
              </a:rPr>
              <a:t> </a:t>
            </a:r>
            <a:endParaRPr kumimoji="1" lang="en-US" altLang="zh-CN" sz="1800" dirty="0">
              <a:latin typeface="Times New Roman" panose="02020603050405020304" pitchFamily="18" charset="0"/>
              <a:cs typeface="Times New Roman" panose="02020603050405020304" pitchFamily="18" charset="0"/>
            </a:endParaRPr>
          </a:p>
          <a:p>
            <a:pPr marL="457200" indent="-457200">
              <a:spcBef>
                <a:spcPct val="0"/>
              </a:spcBef>
              <a:buClrTx/>
              <a:buSzTx/>
              <a:buFontTx/>
              <a:buAutoNum type="arabicPeriod"/>
              <a:defRPr/>
            </a:pPr>
            <a:r>
              <a:rPr kumimoji="1" lang="en-US" altLang="zh-CN" sz="1800" dirty="0">
                <a:latin typeface="Times New Roman" panose="02020603050405020304" pitchFamily="18" charset="0"/>
                <a:cs typeface="Times New Roman" panose="02020603050405020304" pitchFamily="18" charset="0"/>
              </a:rPr>
              <a:t>|</a:t>
            </a:r>
            <a:r>
              <a:rPr kumimoji="1" lang="zh-CN" altLang="en-US" sz="1800" dirty="0">
                <a:latin typeface="Times New Roman" panose="02020603050405020304" pitchFamily="18" charset="0"/>
                <a:cs typeface="Times New Roman" panose="02020603050405020304" pitchFamily="18" charset="0"/>
              </a:rPr>
              <a:t>   </a:t>
            </a:r>
            <a:r>
              <a:rPr kumimoji="1" lang="en-US" altLang="zh-CN" sz="1800" dirty="0">
                <a:latin typeface="Times New Roman" panose="02020603050405020304" pitchFamily="18" charset="0"/>
                <a:cs typeface="Times New Roman" panose="02020603050405020304" pitchFamily="18" charset="0"/>
              </a:rPr>
              <a:t>|</a:t>
            </a:r>
            <a:r>
              <a:rPr kumimoji="1" lang="zh-CN" altLang="en-US" sz="1800" dirty="0">
                <a:latin typeface="Times New Roman" panose="02020603050405020304" pitchFamily="18" charset="0"/>
                <a:cs typeface="Times New Roman" panose="02020603050405020304" pitchFamily="18" charset="0"/>
              </a:rPr>
              <a:t>      </a:t>
            </a:r>
            <a:r>
              <a:rPr kumimoji="1" lang="en-US" altLang="zh-CN" sz="1800" dirty="0">
                <a:latin typeface="Times New Roman" panose="02020603050405020304" pitchFamily="18" charset="0"/>
                <a:cs typeface="Times New Roman" panose="02020603050405020304" pitchFamily="18" charset="0"/>
              </a:rPr>
              <a:t>|</a:t>
            </a:r>
            <a:r>
              <a:rPr kumimoji="1" lang="zh-CN" altLang="en-US" sz="1800" dirty="0">
                <a:latin typeface="Times New Roman" panose="02020603050405020304" pitchFamily="18" charset="0"/>
                <a:cs typeface="Times New Roman" panose="02020603050405020304" pitchFamily="18" charset="0"/>
              </a:rPr>
              <a:t>    </a:t>
            </a:r>
            <a:r>
              <a:rPr kumimoji="1" lang="en-US" altLang="zh-CN" sz="1800" dirty="0">
                <a:latin typeface="Times New Roman" panose="02020603050405020304" pitchFamily="18" charset="0"/>
                <a:cs typeface="Times New Roman" panose="02020603050405020304" pitchFamily="18" charset="0"/>
              </a:rPr>
              <a:t>return</a:t>
            </a:r>
            <a:r>
              <a:rPr kumimoji="1" lang="zh-CN" altLang="en-US" sz="1800" dirty="0">
                <a:latin typeface="Times New Roman" panose="02020603050405020304" pitchFamily="18" charset="0"/>
                <a:cs typeface="Times New Roman" panose="02020603050405020304" pitchFamily="18" charset="0"/>
              </a:rPr>
              <a:t> </a:t>
            </a:r>
            <a:r>
              <a:rPr kumimoji="1" lang="en-US" altLang="zh-CN" sz="1800" b="0" dirty="0">
                <a:latin typeface="Times New Roman" panose="02020603050405020304" pitchFamily="18" charset="0"/>
                <a:cs typeface="Times New Roman" panose="02020603050405020304" pitchFamily="18" charset="0"/>
              </a:rPr>
              <a:t>c</a:t>
            </a:r>
            <a:r>
              <a:rPr kumimoji="1" lang="zh-CN" altLang="en-US" sz="1800" b="0" dirty="0">
                <a:latin typeface="Times New Roman" panose="02020603050405020304" pitchFamily="18" charset="0"/>
                <a:cs typeface="Times New Roman" panose="02020603050405020304" pitchFamily="18" charset="0"/>
              </a:rPr>
              <a:t>   </a:t>
            </a:r>
            <a:r>
              <a:rPr kumimoji="1" lang="en-US" altLang="zh-CN" sz="1800" b="0" dirty="0">
                <a:latin typeface="Times New Roman" panose="02020603050405020304" pitchFamily="18" charset="0"/>
                <a:cs typeface="Times New Roman" panose="02020603050405020304" pitchFamily="18" charset="0"/>
              </a:rPr>
              <a:t>//</a:t>
            </a:r>
            <a:r>
              <a:rPr kumimoji="1" lang="zh-CN" altLang="en-US" sz="1800" b="0" dirty="0">
                <a:latin typeface="Times New Roman" panose="02020603050405020304" pitchFamily="18" charset="0"/>
                <a:cs typeface="Times New Roman" panose="02020603050405020304" pitchFamily="18" charset="0"/>
              </a:rPr>
              <a:t>中位数在位置</a:t>
            </a:r>
            <a:r>
              <a:rPr kumimoji="1" lang="en-US" altLang="zh-CN" sz="1800" b="0" dirty="0">
                <a:latin typeface="Times New Roman" panose="02020603050405020304" pitchFamily="18" charset="0"/>
                <a:cs typeface="Times New Roman" panose="02020603050405020304" pitchFamily="18" charset="0"/>
              </a:rPr>
              <a:t>c</a:t>
            </a:r>
          </a:p>
          <a:p>
            <a:pPr marL="457200" indent="-457200" eaLnBrk="1" hangingPunct="1">
              <a:spcBef>
                <a:spcPct val="0"/>
              </a:spcBef>
              <a:buClrTx/>
              <a:buSzTx/>
              <a:buFontTx/>
              <a:buAutoNum type="arabicPeriod"/>
              <a:defRPr/>
            </a:pPr>
            <a:r>
              <a:rPr kumimoji="1" lang="en-US" altLang="zh-CN" sz="1800" b="0" dirty="0">
                <a:latin typeface="Times New Roman" panose="02020603050405020304" pitchFamily="18" charset="0"/>
                <a:cs typeface="Times New Roman" panose="02020603050405020304" pitchFamily="18" charset="0"/>
              </a:rPr>
              <a:t>|</a:t>
            </a:r>
            <a:r>
              <a:rPr kumimoji="1" lang="zh-CN" altLang="en-US" sz="1800" b="0" dirty="0">
                <a:latin typeface="Times New Roman" panose="02020603050405020304" pitchFamily="18" charset="0"/>
                <a:cs typeface="Times New Roman" panose="02020603050405020304" pitchFamily="18" charset="0"/>
              </a:rPr>
              <a:t>   </a:t>
            </a:r>
            <a:r>
              <a:rPr kumimoji="1" lang="en-US" altLang="zh-CN" sz="1800" b="0" dirty="0">
                <a:latin typeface="Times New Roman" panose="02020603050405020304" pitchFamily="18" charset="0"/>
                <a:cs typeface="Times New Roman" panose="02020603050405020304" pitchFamily="18" charset="0"/>
              </a:rPr>
              <a:t>|</a:t>
            </a:r>
            <a:r>
              <a:rPr kumimoji="1" lang="zh-CN" altLang="en-US" sz="1800" b="0" dirty="0">
                <a:latin typeface="Times New Roman" panose="02020603050405020304" pitchFamily="18" charset="0"/>
                <a:cs typeface="Times New Roman" panose="02020603050405020304" pitchFamily="18" charset="0"/>
              </a:rPr>
              <a:t>      </a:t>
            </a:r>
            <a:r>
              <a:rPr kumimoji="1" lang="en-US" altLang="zh-CN" sz="1800" dirty="0">
                <a:latin typeface="Times New Roman" panose="02020603050405020304" pitchFamily="18" charset="0"/>
                <a:cs typeface="Times New Roman" panose="02020603050405020304" pitchFamily="18" charset="0"/>
              </a:rPr>
              <a:t>else</a:t>
            </a:r>
            <a:r>
              <a:rPr kumimoji="1" lang="zh-CN" altLang="en-US" sz="1800" dirty="0">
                <a:latin typeface="Times New Roman" panose="02020603050405020304" pitchFamily="18" charset="0"/>
                <a:cs typeface="Times New Roman" panose="02020603050405020304" pitchFamily="18" charset="0"/>
              </a:rPr>
              <a:t> </a:t>
            </a:r>
            <a:endParaRPr kumimoji="1" lang="en-US" altLang="zh-CN" sz="1800" dirty="0">
              <a:latin typeface="Times New Roman" panose="02020603050405020304" pitchFamily="18" charset="0"/>
              <a:cs typeface="Times New Roman" panose="02020603050405020304" pitchFamily="18" charset="0"/>
            </a:endParaRPr>
          </a:p>
          <a:p>
            <a:pPr marL="457200" indent="-457200">
              <a:spcBef>
                <a:spcPct val="0"/>
              </a:spcBef>
              <a:buClrTx/>
              <a:buSzTx/>
              <a:buFontTx/>
              <a:buAutoNum type="arabicPeriod"/>
              <a:defRPr/>
            </a:pPr>
            <a:r>
              <a:rPr kumimoji="1" lang="en-US" altLang="zh-CN" sz="1800" dirty="0">
                <a:latin typeface="Times New Roman" panose="02020603050405020304" pitchFamily="18" charset="0"/>
                <a:cs typeface="Times New Roman" panose="02020603050405020304" pitchFamily="18" charset="0"/>
              </a:rPr>
              <a:t>|</a:t>
            </a:r>
            <a:r>
              <a:rPr kumimoji="1" lang="zh-CN" altLang="en-US" sz="1800" dirty="0">
                <a:latin typeface="Times New Roman" panose="02020603050405020304" pitchFamily="18" charset="0"/>
                <a:cs typeface="Times New Roman" panose="02020603050405020304" pitchFamily="18" charset="0"/>
              </a:rPr>
              <a:t>   </a:t>
            </a:r>
            <a:r>
              <a:rPr kumimoji="1" lang="en-US" altLang="zh-CN" sz="1800" dirty="0">
                <a:latin typeface="Times New Roman" panose="02020603050405020304" pitchFamily="18" charset="0"/>
                <a:cs typeface="Times New Roman" panose="02020603050405020304" pitchFamily="18" charset="0"/>
              </a:rPr>
              <a:t>|</a:t>
            </a:r>
            <a:r>
              <a:rPr kumimoji="1" lang="zh-CN" altLang="en-US" sz="1800" dirty="0">
                <a:latin typeface="Times New Roman" panose="02020603050405020304" pitchFamily="18" charset="0"/>
                <a:cs typeface="Times New Roman" panose="02020603050405020304" pitchFamily="18" charset="0"/>
              </a:rPr>
              <a:t>      </a:t>
            </a:r>
            <a:r>
              <a:rPr kumimoji="1" lang="en-US" altLang="zh-CN" sz="1800" dirty="0">
                <a:latin typeface="Times New Roman" panose="02020603050405020304" pitchFamily="18" charset="0"/>
                <a:cs typeface="Times New Roman" panose="02020603050405020304" pitchFamily="18" charset="0"/>
              </a:rPr>
              <a:t>|</a:t>
            </a:r>
            <a:r>
              <a:rPr kumimoji="1" lang="zh-CN" altLang="en-US" sz="1800" dirty="0">
                <a:latin typeface="Times New Roman" panose="02020603050405020304" pitchFamily="18" charset="0"/>
                <a:cs typeface="Times New Roman" panose="02020603050405020304" pitchFamily="18" charset="0"/>
              </a:rPr>
              <a:t>    </a:t>
            </a:r>
            <a:r>
              <a:rPr kumimoji="1" lang="en-US" altLang="zh-CN" sz="1800" dirty="0">
                <a:latin typeface="Times New Roman" panose="02020603050405020304" pitchFamily="18" charset="0"/>
                <a:cs typeface="Times New Roman" panose="02020603050405020304" pitchFamily="18" charset="0"/>
              </a:rPr>
              <a:t>return</a:t>
            </a:r>
            <a:r>
              <a:rPr kumimoji="1" lang="zh-CN" altLang="en-US" sz="1800" dirty="0">
                <a:latin typeface="Times New Roman" panose="02020603050405020304" pitchFamily="18" charset="0"/>
                <a:cs typeface="Times New Roman" panose="02020603050405020304" pitchFamily="18" charset="0"/>
              </a:rPr>
              <a:t> </a:t>
            </a:r>
            <a:r>
              <a:rPr kumimoji="1" lang="en-US" altLang="zh-CN" sz="1800" b="0" dirty="0">
                <a:latin typeface="Times New Roman" panose="02020603050405020304" pitchFamily="18" charset="0"/>
                <a:cs typeface="Times New Roman" panose="02020603050405020304" pitchFamily="18" charset="0"/>
              </a:rPr>
              <a:t>a</a:t>
            </a:r>
            <a:r>
              <a:rPr kumimoji="1" lang="zh-CN" altLang="en-US" sz="1800" b="0" dirty="0">
                <a:latin typeface="Times New Roman" panose="02020603050405020304" pitchFamily="18" charset="0"/>
                <a:cs typeface="Times New Roman" panose="02020603050405020304" pitchFamily="18" charset="0"/>
              </a:rPr>
              <a:t>  </a:t>
            </a:r>
            <a:r>
              <a:rPr kumimoji="1" lang="en-US" altLang="zh-CN" sz="1800" b="0" dirty="0">
                <a:latin typeface="Times New Roman" panose="02020603050405020304" pitchFamily="18" charset="0"/>
                <a:cs typeface="Times New Roman" panose="02020603050405020304" pitchFamily="18" charset="0"/>
              </a:rPr>
              <a:t>//</a:t>
            </a:r>
            <a:r>
              <a:rPr kumimoji="1" lang="zh-CN" altLang="en-US" sz="1800" b="0" dirty="0">
                <a:latin typeface="Times New Roman" panose="02020603050405020304" pitchFamily="18" charset="0"/>
                <a:cs typeface="Times New Roman" panose="02020603050405020304" pitchFamily="18" charset="0"/>
              </a:rPr>
              <a:t>中位数在位置</a:t>
            </a:r>
            <a:r>
              <a:rPr kumimoji="1" lang="en-US" altLang="zh-CN" sz="1800" b="0" dirty="0">
                <a:latin typeface="Times New Roman" panose="02020603050405020304" pitchFamily="18" charset="0"/>
                <a:cs typeface="Times New Roman" panose="02020603050405020304" pitchFamily="18" charset="0"/>
              </a:rPr>
              <a:t>a</a:t>
            </a:r>
          </a:p>
          <a:p>
            <a:pPr marL="457200" indent="-457200" eaLnBrk="1" hangingPunct="1">
              <a:spcBef>
                <a:spcPct val="0"/>
              </a:spcBef>
              <a:buClrTx/>
              <a:buSzTx/>
              <a:buFontTx/>
              <a:buAutoNum type="arabicPeriod"/>
              <a:defRPr/>
            </a:pPr>
            <a:r>
              <a:rPr kumimoji="1" lang="en-US" altLang="zh-CN" sz="1800" b="0" dirty="0">
                <a:latin typeface="Times New Roman" panose="02020603050405020304" pitchFamily="18" charset="0"/>
                <a:cs typeface="Times New Roman" panose="02020603050405020304" pitchFamily="18" charset="0"/>
              </a:rPr>
              <a:t>|</a:t>
            </a:r>
            <a:r>
              <a:rPr kumimoji="1" lang="zh-CN" altLang="en-US" sz="1800" b="0" dirty="0">
                <a:latin typeface="Times New Roman" panose="02020603050405020304" pitchFamily="18" charset="0"/>
                <a:cs typeface="Times New Roman" panose="02020603050405020304" pitchFamily="18" charset="0"/>
              </a:rPr>
              <a:t>   </a:t>
            </a:r>
            <a:r>
              <a:rPr kumimoji="1" lang="en-US" altLang="zh-CN" sz="1800" b="0" dirty="0">
                <a:latin typeface="Times New Roman" panose="02020603050405020304" pitchFamily="18" charset="0"/>
                <a:cs typeface="Times New Roman" panose="02020603050405020304" pitchFamily="18" charset="0"/>
              </a:rPr>
              <a:t>|</a:t>
            </a:r>
            <a:r>
              <a:rPr kumimoji="1" lang="zh-CN" altLang="en-US" sz="1800" b="0" dirty="0">
                <a:latin typeface="Times New Roman" panose="02020603050405020304" pitchFamily="18" charset="0"/>
                <a:cs typeface="Times New Roman" panose="02020603050405020304" pitchFamily="18" charset="0"/>
              </a:rPr>
              <a:t>      </a:t>
            </a:r>
            <a:r>
              <a:rPr kumimoji="1" lang="en-US" altLang="zh-CN" sz="1800" dirty="0">
                <a:latin typeface="Times New Roman" panose="02020603050405020304" pitchFamily="18" charset="0"/>
                <a:cs typeface="Times New Roman" panose="02020603050405020304" pitchFamily="18" charset="0"/>
              </a:rPr>
              <a:t>end</a:t>
            </a:r>
          </a:p>
          <a:p>
            <a:pPr marL="457200" indent="-457200" eaLnBrk="1" hangingPunct="1">
              <a:spcBef>
                <a:spcPct val="0"/>
              </a:spcBef>
              <a:buClrTx/>
              <a:buSzTx/>
              <a:buFontTx/>
              <a:buAutoNum type="arabicPeriod"/>
              <a:defRPr/>
            </a:pPr>
            <a:r>
              <a:rPr kumimoji="1" lang="en-US" altLang="zh-CN" sz="1800" b="0" dirty="0">
                <a:latin typeface="Times New Roman" panose="02020603050405020304" pitchFamily="18" charset="0"/>
                <a:cs typeface="Times New Roman" panose="02020603050405020304" pitchFamily="18" charset="0"/>
              </a:rPr>
              <a:t>|</a:t>
            </a:r>
            <a:r>
              <a:rPr kumimoji="1" lang="zh-CN" altLang="en-US" sz="1800" b="0" dirty="0">
                <a:latin typeface="Times New Roman" panose="02020603050405020304" pitchFamily="18" charset="0"/>
                <a:cs typeface="Times New Roman" panose="02020603050405020304" pitchFamily="18" charset="0"/>
              </a:rPr>
              <a:t>   </a:t>
            </a:r>
            <a:r>
              <a:rPr kumimoji="1" lang="en-US" altLang="zh-CN" sz="1800" dirty="0">
                <a:latin typeface="Times New Roman" panose="02020603050405020304" pitchFamily="18" charset="0"/>
                <a:cs typeface="Times New Roman" panose="02020603050405020304" pitchFamily="18" charset="0"/>
              </a:rPr>
              <a:t>end</a:t>
            </a:r>
          </a:p>
          <a:p>
            <a:pPr marL="457200" indent="-457200" eaLnBrk="1" hangingPunct="1">
              <a:spcBef>
                <a:spcPct val="0"/>
              </a:spcBef>
              <a:buClrTx/>
              <a:buSzTx/>
              <a:buFontTx/>
              <a:buAutoNum type="arabicPeriod"/>
              <a:defRPr/>
            </a:pPr>
            <a:r>
              <a:rPr kumimoji="1" lang="en-US" altLang="zh-CN" sz="1800" dirty="0">
                <a:latin typeface="Times New Roman" panose="02020603050405020304" pitchFamily="18" charset="0"/>
                <a:cs typeface="Times New Roman" panose="02020603050405020304" pitchFamily="18" charset="0"/>
              </a:rPr>
              <a:t>else</a:t>
            </a:r>
            <a:r>
              <a:rPr kumimoji="1" lang="zh-CN" altLang="en-US" sz="1800" dirty="0">
                <a:latin typeface="Times New Roman" panose="02020603050405020304" pitchFamily="18" charset="0"/>
                <a:cs typeface="Times New Roman" panose="02020603050405020304" pitchFamily="18" charset="0"/>
              </a:rPr>
              <a:t> </a:t>
            </a:r>
            <a:r>
              <a:rPr kumimoji="1" lang="en-US" altLang="zh-CN" sz="1800" dirty="0">
                <a:latin typeface="Times New Roman" panose="02020603050405020304" pitchFamily="18" charset="0"/>
                <a:cs typeface="Times New Roman" panose="02020603050405020304" pitchFamily="18" charset="0"/>
              </a:rPr>
              <a:t>if</a:t>
            </a:r>
            <a:r>
              <a:rPr kumimoji="1" lang="zh-CN" altLang="en-US" sz="1800" dirty="0">
                <a:latin typeface="Times New Roman" panose="02020603050405020304" pitchFamily="18" charset="0"/>
                <a:cs typeface="Times New Roman" panose="02020603050405020304" pitchFamily="18" charset="0"/>
              </a:rPr>
              <a:t> </a:t>
            </a:r>
            <a:r>
              <a:rPr kumimoji="1" lang="en-US" altLang="zh-CN" sz="1800" b="0" dirty="0">
                <a:latin typeface="Times New Roman" panose="02020603050405020304" pitchFamily="18" charset="0"/>
                <a:cs typeface="Times New Roman" panose="02020603050405020304" pitchFamily="18" charset="0"/>
              </a:rPr>
              <a:t>A[c]</a:t>
            </a:r>
            <a:r>
              <a:rPr kumimoji="1" lang="zh-CN" altLang="en-US" sz="1800" b="0" dirty="0">
                <a:latin typeface="Times New Roman" panose="02020603050405020304" pitchFamily="18" charset="0"/>
                <a:cs typeface="Times New Roman" panose="02020603050405020304" pitchFamily="18" charset="0"/>
              </a:rPr>
              <a:t> </a:t>
            </a:r>
            <a:r>
              <a:rPr kumimoji="1" lang="en-US" altLang="zh-CN" sz="1800" b="0" dirty="0">
                <a:latin typeface="Times New Roman" panose="02020603050405020304" pitchFamily="18" charset="0"/>
                <a:cs typeface="Times New Roman" panose="02020603050405020304" pitchFamily="18" charset="0"/>
              </a:rPr>
              <a:t>&lt;</a:t>
            </a:r>
            <a:r>
              <a:rPr kumimoji="1" lang="zh-CN" altLang="en-US" sz="1800" b="0" dirty="0">
                <a:latin typeface="Times New Roman" panose="02020603050405020304" pitchFamily="18" charset="0"/>
                <a:cs typeface="Times New Roman" panose="02020603050405020304" pitchFamily="18" charset="0"/>
              </a:rPr>
              <a:t> </a:t>
            </a:r>
            <a:r>
              <a:rPr kumimoji="1" lang="en-US" altLang="zh-CN" sz="1800" b="0" dirty="0">
                <a:latin typeface="Times New Roman" panose="02020603050405020304" pitchFamily="18" charset="0"/>
                <a:cs typeface="Times New Roman" panose="02020603050405020304" pitchFamily="18" charset="0"/>
              </a:rPr>
              <a:t>A[b]</a:t>
            </a:r>
            <a:r>
              <a:rPr kumimoji="1" lang="zh-CN" altLang="en-US" sz="1800" b="0" dirty="0">
                <a:latin typeface="Times New Roman" panose="02020603050405020304" pitchFamily="18" charset="0"/>
                <a:cs typeface="Times New Roman" panose="02020603050405020304" pitchFamily="18" charset="0"/>
              </a:rPr>
              <a:t>  </a:t>
            </a:r>
            <a:r>
              <a:rPr kumimoji="1" lang="en-US" altLang="zh-CN" sz="1800" dirty="0">
                <a:latin typeface="Times New Roman" panose="02020603050405020304" pitchFamily="18" charset="0"/>
                <a:cs typeface="Times New Roman" panose="02020603050405020304" pitchFamily="18" charset="0"/>
              </a:rPr>
              <a:t>then</a:t>
            </a:r>
            <a:r>
              <a:rPr kumimoji="1" lang="zh-CN" altLang="en-US" sz="1800" dirty="0">
                <a:latin typeface="Times New Roman" panose="02020603050405020304" pitchFamily="18" charset="0"/>
                <a:cs typeface="Times New Roman" panose="02020603050405020304" pitchFamily="18" charset="0"/>
              </a:rPr>
              <a:t> </a:t>
            </a:r>
            <a:endParaRPr kumimoji="1" lang="en-US" altLang="zh-CN" sz="1800" dirty="0">
              <a:latin typeface="Times New Roman" panose="02020603050405020304" pitchFamily="18" charset="0"/>
              <a:cs typeface="Times New Roman" panose="02020603050405020304" pitchFamily="18" charset="0"/>
            </a:endParaRPr>
          </a:p>
          <a:p>
            <a:pPr marL="457200" indent="-457200" eaLnBrk="1" hangingPunct="1">
              <a:spcBef>
                <a:spcPct val="0"/>
              </a:spcBef>
              <a:buClrTx/>
              <a:buSzTx/>
              <a:buFontTx/>
              <a:buAutoNum type="arabicPeriod"/>
              <a:defRPr/>
            </a:pPr>
            <a:r>
              <a:rPr kumimoji="1" lang="en-US" altLang="zh-CN" sz="1800" dirty="0">
                <a:latin typeface="Times New Roman" panose="02020603050405020304" pitchFamily="18" charset="0"/>
                <a:cs typeface="Times New Roman" panose="02020603050405020304" pitchFamily="18" charset="0"/>
              </a:rPr>
              <a:t>|</a:t>
            </a:r>
            <a:r>
              <a:rPr kumimoji="1" lang="zh-CN" altLang="en-US" sz="1800" dirty="0">
                <a:latin typeface="Times New Roman" panose="02020603050405020304" pitchFamily="18" charset="0"/>
                <a:cs typeface="Times New Roman" panose="02020603050405020304" pitchFamily="18" charset="0"/>
              </a:rPr>
              <a:t>       </a:t>
            </a:r>
            <a:r>
              <a:rPr kumimoji="1" lang="en-US" altLang="zh-CN" sz="1800" dirty="0">
                <a:latin typeface="Times New Roman" panose="02020603050405020304" pitchFamily="18" charset="0"/>
                <a:cs typeface="Times New Roman" panose="02020603050405020304" pitchFamily="18" charset="0"/>
              </a:rPr>
              <a:t>|</a:t>
            </a:r>
            <a:r>
              <a:rPr kumimoji="1" lang="zh-CN" altLang="en-US" sz="1800" dirty="0">
                <a:latin typeface="Times New Roman" panose="02020603050405020304" pitchFamily="18" charset="0"/>
                <a:cs typeface="Times New Roman" panose="02020603050405020304" pitchFamily="18" charset="0"/>
              </a:rPr>
              <a:t>   </a:t>
            </a:r>
            <a:r>
              <a:rPr kumimoji="1" lang="en-US" altLang="zh-CN" sz="1800" dirty="0">
                <a:latin typeface="Times New Roman" panose="02020603050405020304" pitchFamily="18" charset="0"/>
                <a:cs typeface="Times New Roman" panose="02020603050405020304" pitchFamily="18" charset="0"/>
              </a:rPr>
              <a:t>return</a:t>
            </a:r>
            <a:r>
              <a:rPr kumimoji="1" lang="zh-CN" altLang="en-US" sz="1800" dirty="0">
                <a:latin typeface="Times New Roman" panose="02020603050405020304" pitchFamily="18" charset="0"/>
                <a:cs typeface="Times New Roman" panose="02020603050405020304" pitchFamily="18" charset="0"/>
              </a:rPr>
              <a:t> </a:t>
            </a:r>
            <a:r>
              <a:rPr kumimoji="1" lang="en-US" altLang="zh-CN" sz="1800" b="0" dirty="0">
                <a:latin typeface="Times New Roman" panose="02020603050405020304" pitchFamily="18" charset="0"/>
                <a:cs typeface="Times New Roman" panose="02020603050405020304" pitchFamily="18" charset="0"/>
              </a:rPr>
              <a:t>b</a:t>
            </a:r>
          </a:p>
          <a:p>
            <a:pPr marL="457200" indent="-457200" eaLnBrk="1" hangingPunct="1">
              <a:spcBef>
                <a:spcPct val="0"/>
              </a:spcBef>
              <a:buClrTx/>
              <a:buSzTx/>
              <a:buFontTx/>
              <a:buAutoNum type="arabicPeriod"/>
              <a:defRPr/>
            </a:pPr>
            <a:r>
              <a:rPr kumimoji="1" lang="en-US" altLang="zh-CN" sz="1800" dirty="0">
                <a:latin typeface="Times New Roman" panose="02020603050405020304" pitchFamily="18" charset="0"/>
                <a:cs typeface="Times New Roman" panose="02020603050405020304" pitchFamily="18" charset="0"/>
              </a:rPr>
              <a:t>|</a:t>
            </a:r>
            <a:r>
              <a:rPr kumimoji="1" lang="zh-CN" altLang="en-US" sz="1800" dirty="0">
                <a:latin typeface="Times New Roman" panose="02020603050405020304" pitchFamily="18" charset="0"/>
                <a:cs typeface="Times New Roman" panose="02020603050405020304" pitchFamily="18" charset="0"/>
              </a:rPr>
              <a:t>       </a:t>
            </a:r>
            <a:r>
              <a:rPr kumimoji="1" lang="en-US" altLang="zh-CN" sz="1800" dirty="0">
                <a:latin typeface="Times New Roman" panose="02020603050405020304" pitchFamily="18" charset="0"/>
                <a:cs typeface="Times New Roman" panose="02020603050405020304" pitchFamily="18" charset="0"/>
              </a:rPr>
              <a:t>else</a:t>
            </a:r>
            <a:r>
              <a:rPr kumimoji="1" lang="zh-CN" altLang="en-US" sz="1800" dirty="0">
                <a:latin typeface="Times New Roman" panose="02020603050405020304" pitchFamily="18" charset="0"/>
                <a:cs typeface="Times New Roman" panose="02020603050405020304" pitchFamily="18" charset="0"/>
              </a:rPr>
              <a:t> </a:t>
            </a:r>
            <a:r>
              <a:rPr kumimoji="1" lang="en-US" altLang="zh-CN" sz="1800" dirty="0">
                <a:latin typeface="Times New Roman" panose="02020603050405020304" pitchFamily="18" charset="0"/>
                <a:cs typeface="Times New Roman" panose="02020603050405020304" pitchFamily="18" charset="0"/>
              </a:rPr>
              <a:t>if</a:t>
            </a:r>
            <a:r>
              <a:rPr kumimoji="1" lang="zh-CN" altLang="en-US" sz="1800" dirty="0">
                <a:latin typeface="Times New Roman" panose="02020603050405020304" pitchFamily="18" charset="0"/>
                <a:cs typeface="Times New Roman" panose="02020603050405020304" pitchFamily="18" charset="0"/>
              </a:rPr>
              <a:t> </a:t>
            </a:r>
            <a:r>
              <a:rPr kumimoji="1" lang="en-US" altLang="zh-CN" sz="1800" b="0" dirty="0">
                <a:latin typeface="Times New Roman" panose="02020603050405020304" pitchFamily="18" charset="0"/>
                <a:cs typeface="Times New Roman" panose="02020603050405020304" pitchFamily="18" charset="0"/>
              </a:rPr>
              <a:t>A[a]</a:t>
            </a:r>
            <a:r>
              <a:rPr kumimoji="1" lang="zh-CN" altLang="en-US" sz="1800" b="0" dirty="0">
                <a:latin typeface="Times New Roman" panose="02020603050405020304" pitchFamily="18" charset="0"/>
                <a:cs typeface="Times New Roman" panose="02020603050405020304" pitchFamily="18" charset="0"/>
              </a:rPr>
              <a:t> </a:t>
            </a:r>
            <a:r>
              <a:rPr kumimoji="1" lang="en-US" altLang="zh-CN" sz="1800" b="0" dirty="0">
                <a:latin typeface="Times New Roman" panose="02020603050405020304" pitchFamily="18" charset="0"/>
                <a:cs typeface="Times New Roman" panose="02020603050405020304" pitchFamily="18" charset="0"/>
              </a:rPr>
              <a:t>&lt;</a:t>
            </a:r>
            <a:r>
              <a:rPr kumimoji="1" lang="zh-CN" altLang="en-US" sz="1800" b="0" dirty="0">
                <a:latin typeface="Times New Roman" panose="02020603050405020304" pitchFamily="18" charset="0"/>
                <a:cs typeface="Times New Roman" panose="02020603050405020304" pitchFamily="18" charset="0"/>
              </a:rPr>
              <a:t> </a:t>
            </a:r>
            <a:r>
              <a:rPr kumimoji="1" lang="en-US" altLang="zh-CN" sz="1800" b="0" dirty="0">
                <a:latin typeface="Times New Roman" panose="02020603050405020304" pitchFamily="18" charset="0"/>
                <a:cs typeface="Times New Roman" panose="02020603050405020304" pitchFamily="18" charset="0"/>
              </a:rPr>
              <a:t>A[c]</a:t>
            </a:r>
            <a:r>
              <a:rPr kumimoji="1" lang="zh-CN" altLang="en-US" sz="1800" b="0" dirty="0">
                <a:latin typeface="Times New Roman" panose="02020603050405020304" pitchFamily="18" charset="0"/>
                <a:cs typeface="Times New Roman" panose="02020603050405020304" pitchFamily="18" charset="0"/>
              </a:rPr>
              <a:t> </a:t>
            </a:r>
            <a:r>
              <a:rPr kumimoji="1" lang="en-US" altLang="zh-CN" sz="1800" dirty="0">
                <a:latin typeface="Times New Roman" panose="02020603050405020304" pitchFamily="18" charset="0"/>
                <a:cs typeface="Times New Roman" panose="02020603050405020304" pitchFamily="18" charset="0"/>
              </a:rPr>
              <a:t>then</a:t>
            </a:r>
            <a:r>
              <a:rPr kumimoji="1" lang="zh-CN" altLang="en-US" sz="1800" dirty="0">
                <a:latin typeface="Times New Roman" panose="02020603050405020304" pitchFamily="18" charset="0"/>
                <a:cs typeface="Times New Roman" panose="02020603050405020304" pitchFamily="18" charset="0"/>
              </a:rPr>
              <a:t> </a:t>
            </a:r>
            <a:endParaRPr kumimoji="1" lang="en-US" altLang="zh-CN" sz="1800" dirty="0">
              <a:latin typeface="Times New Roman" panose="02020603050405020304" pitchFamily="18" charset="0"/>
              <a:cs typeface="Times New Roman" panose="02020603050405020304" pitchFamily="18" charset="0"/>
            </a:endParaRPr>
          </a:p>
          <a:p>
            <a:pPr marL="457200" indent="-457200" eaLnBrk="1" hangingPunct="1">
              <a:spcBef>
                <a:spcPct val="0"/>
              </a:spcBef>
              <a:buClrTx/>
              <a:buSzTx/>
              <a:buFontTx/>
              <a:buAutoNum type="arabicPeriod"/>
              <a:defRPr/>
            </a:pPr>
            <a:r>
              <a:rPr kumimoji="1" lang="en-US" altLang="zh-CN" sz="1800" dirty="0">
                <a:latin typeface="Times New Roman" panose="02020603050405020304" pitchFamily="18" charset="0"/>
                <a:cs typeface="Times New Roman" panose="02020603050405020304" pitchFamily="18" charset="0"/>
              </a:rPr>
              <a:t>|</a:t>
            </a:r>
            <a:r>
              <a:rPr kumimoji="1" lang="zh-CN" altLang="en-US" sz="1800" dirty="0">
                <a:latin typeface="Times New Roman" panose="02020603050405020304" pitchFamily="18" charset="0"/>
                <a:cs typeface="Times New Roman" panose="02020603050405020304" pitchFamily="18" charset="0"/>
              </a:rPr>
              <a:t>       </a:t>
            </a:r>
            <a:r>
              <a:rPr kumimoji="1" lang="en-US" altLang="zh-CN" sz="1800" dirty="0">
                <a:latin typeface="Times New Roman" panose="02020603050405020304" pitchFamily="18" charset="0"/>
                <a:cs typeface="Times New Roman" panose="02020603050405020304" pitchFamily="18" charset="0"/>
              </a:rPr>
              <a:t>|</a:t>
            </a:r>
            <a:r>
              <a:rPr kumimoji="1" lang="zh-CN" altLang="en-US" sz="1800" dirty="0">
                <a:latin typeface="Times New Roman" panose="02020603050405020304" pitchFamily="18" charset="0"/>
                <a:cs typeface="Times New Roman" panose="02020603050405020304" pitchFamily="18" charset="0"/>
              </a:rPr>
              <a:t>      </a:t>
            </a:r>
            <a:r>
              <a:rPr kumimoji="1" lang="en-US" altLang="zh-CN" sz="1800" dirty="0">
                <a:latin typeface="Times New Roman" panose="02020603050405020304" pitchFamily="18" charset="0"/>
                <a:cs typeface="Times New Roman" panose="02020603050405020304" pitchFamily="18" charset="0"/>
              </a:rPr>
              <a:t>|</a:t>
            </a:r>
            <a:r>
              <a:rPr kumimoji="1" lang="zh-CN" altLang="en-US" sz="1800" dirty="0">
                <a:latin typeface="Times New Roman" panose="02020603050405020304" pitchFamily="18" charset="0"/>
                <a:cs typeface="Times New Roman" panose="02020603050405020304" pitchFamily="18" charset="0"/>
              </a:rPr>
              <a:t>    </a:t>
            </a:r>
            <a:r>
              <a:rPr kumimoji="1" lang="en-US" altLang="zh-CN" sz="1800" dirty="0">
                <a:latin typeface="Times New Roman" panose="02020603050405020304" pitchFamily="18" charset="0"/>
                <a:cs typeface="Times New Roman" panose="02020603050405020304" pitchFamily="18" charset="0"/>
              </a:rPr>
              <a:t>return</a:t>
            </a:r>
            <a:r>
              <a:rPr kumimoji="1" lang="zh-CN" altLang="en-US" sz="1800" dirty="0">
                <a:latin typeface="Times New Roman" panose="02020603050405020304" pitchFamily="18" charset="0"/>
                <a:cs typeface="Times New Roman" panose="02020603050405020304" pitchFamily="18" charset="0"/>
              </a:rPr>
              <a:t> </a:t>
            </a:r>
            <a:r>
              <a:rPr kumimoji="1" lang="en-US" altLang="zh-CN" sz="1800" b="0" dirty="0">
                <a:latin typeface="Times New Roman" panose="02020603050405020304" pitchFamily="18" charset="0"/>
                <a:cs typeface="Times New Roman" panose="02020603050405020304" pitchFamily="18" charset="0"/>
              </a:rPr>
              <a:t>c</a:t>
            </a:r>
          </a:p>
          <a:p>
            <a:pPr marL="457200" indent="-457200" eaLnBrk="1" hangingPunct="1">
              <a:spcBef>
                <a:spcPct val="0"/>
              </a:spcBef>
              <a:buClrTx/>
              <a:buSzTx/>
              <a:buFontTx/>
              <a:buAutoNum type="arabicPeriod"/>
              <a:defRPr/>
            </a:pPr>
            <a:r>
              <a:rPr kumimoji="1" lang="en-US" altLang="zh-CN" sz="1800" dirty="0">
                <a:latin typeface="Times New Roman" panose="02020603050405020304" pitchFamily="18" charset="0"/>
                <a:cs typeface="Times New Roman" panose="02020603050405020304" pitchFamily="18" charset="0"/>
              </a:rPr>
              <a:t>|</a:t>
            </a:r>
            <a:r>
              <a:rPr kumimoji="1" lang="zh-CN" altLang="en-US" sz="1800" dirty="0">
                <a:latin typeface="Times New Roman" panose="02020603050405020304" pitchFamily="18" charset="0"/>
                <a:cs typeface="Times New Roman" panose="02020603050405020304" pitchFamily="18" charset="0"/>
              </a:rPr>
              <a:t>       </a:t>
            </a:r>
            <a:r>
              <a:rPr kumimoji="1" lang="en-US" altLang="zh-CN" sz="1800" dirty="0">
                <a:latin typeface="Times New Roman" panose="02020603050405020304" pitchFamily="18" charset="0"/>
                <a:cs typeface="Times New Roman" panose="02020603050405020304" pitchFamily="18" charset="0"/>
              </a:rPr>
              <a:t>|</a:t>
            </a:r>
            <a:r>
              <a:rPr kumimoji="1" lang="zh-CN" altLang="en-US" sz="1800" dirty="0">
                <a:latin typeface="Times New Roman" panose="02020603050405020304" pitchFamily="18" charset="0"/>
                <a:cs typeface="Times New Roman" panose="02020603050405020304" pitchFamily="18" charset="0"/>
              </a:rPr>
              <a:t>      </a:t>
            </a:r>
            <a:r>
              <a:rPr kumimoji="1" lang="en-US" altLang="zh-CN" sz="1800" dirty="0">
                <a:latin typeface="Times New Roman" panose="02020603050405020304" pitchFamily="18" charset="0"/>
                <a:cs typeface="Times New Roman" panose="02020603050405020304" pitchFamily="18" charset="0"/>
              </a:rPr>
              <a:t>else</a:t>
            </a:r>
            <a:r>
              <a:rPr kumimoji="1" lang="zh-CN" altLang="en-US" sz="1800" dirty="0">
                <a:latin typeface="Times New Roman" panose="02020603050405020304" pitchFamily="18" charset="0"/>
                <a:cs typeface="Times New Roman" panose="02020603050405020304" pitchFamily="18" charset="0"/>
              </a:rPr>
              <a:t> </a:t>
            </a:r>
            <a:endParaRPr kumimoji="1" lang="en-US" altLang="zh-CN" sz="1800" dirty="0">
              <a:latin typeface="Times New Roman" panose="02020603050405020304" pitchFamily="18" charset="0"/>
              <a:cs typeface="Times New Roman" panose="02020603050405020304" pitchFamily="18" charset="0"/>
            </a:endParaRPr>
          </a:p>
          <a:p>
            <a:pPr marL="457200" indent="-457200" eaLnBrk="1" hangingPunct="1">
              <a:spcBef>
                <a:spcPct val="0"/>
              </a:spcBef>
              <a:buClrTx/>
              <a:buSzTx/>
              <a:buFontTx/>
              <a:buAutoNum type="arabicPeriod"/>
              <a:defRPr/>
            </a:pPr>
            <a:r>
              <a:rPr kumimoji="1" lang="en-US" altLang="zh-CN" sz="1800" dirty="0">
                <a:latin typeface="Times New Roman" panose="02020603050405020304" pitchFamily="18" charset="0"/>
                <a:cs typeface="Times New Roman" panose="02020603050405020304" pitchFamily="18" charset="0"/>
              </a:rPr>
              <a:t>|</a:t>
            </a:r>
            <a:r>
              <a:rPr kumimoji="1" lang="zh-CN" altLang="en-US" sz="1800" dirty="0">
                <a:latin typeface="Times New Roman" panose="02020603050405020304" pitchFamily="18" charset="0"/>
                <a:cs typeface="Times New Roman" panose="02020603050405020304" pitchFamily="18" charset="0"/>
              </a:rPr>
              <a:t>       </a:t>
            </a:r>
            <a:r>
              <a:rPr kumimoji="1" lang="en-US" altLang="zh-CN" sz="1800" dirty="0">
                <a:latin typeface="Times New Roman" panose="02020603050405020304" pitchFamily="18" charset="0"/>
                <a:cs typeface="Times New Roman" panose="02020603050405020304" pitchFamily="18" charset="0"/>
              </a:rPr>
              <a:t>|</a:t>
            </a:r>
            <a:r>
              <a:rPr kumimoji="1" lang="zh-CN" altLang="en-US" sz="1800" dirty="0">
                <a:latin typeface="Times New Roman" panose="02020603050405020304" pitchFamily="18" charset="0"/>
                <a:cs typeface="Times New Roman" panose="02020603050405020304" pitchFamily="18" charset="0"/>
              </a:rPr>
              <a:t>      </a:t>
            </a:r>
            <a:r>
              <a:rPr kumimoji="1" lang="en-US" altLang="zh-CN" sz="1800" dirty="0">
                <a:latin typeface="Times New Roman" panose="02020603050405020304" pitchFamily="18" charset="0"/>
                <a:cs typeface="Times New Roman" panose="02020603050405020304" pitchFamily="18" charset="0"/>
              </a:rPr>
              <a:t>|</a:t>
            </a:r>
            <a:r>
              <a:rPr kumimoji="1" lang="zh-CN" altLang="en-US" sz="1800" dirty="0">
                <a:latin typeface="Times New Roman" panose="02020603050405020304" pitchFamily="18" charset="0"/>
                <a:cs typeface="Times New Roman" panose="02020603050405020304" pitchFamily="18" charset="0"/>
              </a:rPr>
              <a:t>    </a:t>
            </a:r>
            <a:r>
              <a:rPr kumimoji="1" lang="en-US" altLang="zh-CN" sz="1800" dirty="0">
                <a:latin typeface="Times New Roman" panose="02020603050405020304" pitchFamily="18" charset="0"/>
                <a:cs typeface="Times New Roman" panose="02020603050405020304" pitchFamily="18" charset="0"/>
              </a:rPr>
              <a:t>return</a:t>
            </a:r>
            <a:r>
              <a:rPr kumimoji="1" lang="zh-CN" altLang="en-US" sz="1800" dirty="0">
                <a:latin typeface="Times New Roman" panose="02020603050405020304" pitchFamily="18" charset="0"/>
                <a:cs typeface="Times New Roman" panose="02020603050405020304" pitchFamily="18" charset="0"/>
              </a:rPr>
              <a:t> </a:t>
            </a:r>
            <a:r>
              <a:rPr kumimoji="1" lang="en-US" altLang="zh-CN" sz="1800" b="0" dirty="0">
                <a:latin typeface="Times New Roman" panose="02020603050405020304" pitchFamily="18" charset="0"/>
                <a:cs typeface="Times New Roman" panose="02020603050405020304" pitchFamily="18" charset="0"/>
              </a:rPr>
              <a:t>a</a:t>
            </a:r>
          </a:p>
          <a:p>
            <a:pPr marL="457200" indent="-457200" eaLnBrk="1" hangingPunct="1">
              <a:spcBef>
                <a:spcPct val="0"/>
              </a:spcBef>
              <a:buClrTx/>
              <a:buSzTx/>
              <a:buFontTx/>
              <a:buAutoNum type="arabicPeriod"/>
              <a:defRPr/>
            </a:pPr>
            <a:r>
              <a:rPr kumimoji="1" lang="en-US" altLang="zh-CN" sz="1800" b="0" dirty="0">
                <a:latin typeface="Times New Roman" panose="02020603050405020304" pitchFamily="18" charset="0"/>
                <a:cs typeface="Times New Roman" panose="02020603050405020304" pitchFamily="18" charset="0"/>
              </a:rPr>
              <a:t>|</a:t>
            </a:r>
            <a:r>
              <a:rPr kumimoji="1" lang="zh-CN" altLang="en-US" sz="1800" b="0" dirty="0">
                <a:latin typeface="Times New Roman" panose="02020603050405020304" pitchFamily="18" charset="0"/>
                <a:cs typeface="Times New Roman" panose="02020603050405020304" pitchFamily="18" charset="0"/>
              </a:rPr>
              <a:t>       </a:t>
            </a:r>
            <a:r>
              <a:rPr kumimoji="1" lang="en-US" altLang="zh-CN" sz="1800" b="0" dirty="0">
                <a:latin typeface="Times New Roman" panose="02020603050405020304" pitchFamily="18" charset="0"/>
                <a:cs typeface="Times New Roman" panose="02020603050405020304" pitchFamily="18" charset="0"/>
              </a:rPr>
              <a:t>|</a:t>
            </a:r>
            <a:r>
              <a:rPr kumimoji="1" lang="zh-CN" altLang="en-US" sz="1800" b="0" dirty="0">
                <a:latin typeface="Times New Roman" panose="02020603050405020304" pitchFamily="18" charset="0"/>
                <a:cs typeface="Times New Roman" panose="02020603050405020304" pitchFamily="18" charset="0"/>
              </a:rPr>
              <a:t>      </a:t>
            </a:r>
            <a:r>
              <a:rPr kumimoji="1" lang="en-US" altLang="zh-CN" sz="1800" dirty="0">
                <a:latin typeface="Times New Roman" panose="02020603050405020304" pitchFamily="18" charset="0"/>
                <a:cs typeface="Times New Roman" panose="02020603050405020304" pitchFamily="18" charset="0"/>
              </a:rPr>
              <a:t>end</a:t>
            </a:r>
          </a:p>
          <a:p>
            <a:pPr marL="457200" indent="-457200" eaLnBrk="1" hangingPunct="1">
              <a:spcBef>
                <a:spcPct val="0"/>
              </a:spcBef>
              <a:buClrTx/>
              <a:buSzTx/>
              <a:buFontTx/>
              <a:buAutoNum type="arabicPeriod"/>
              <a:defRPr/>
            </a:pPr>
            <a:r>
              <a:rPr kumimoji="1" lang="en-US" altLang="zh-CN" sz="1800" dirty="0">
                <a:latin typeface="Times New Roman" panose="02020603050405020304" pitchFamily="18" charset="0"/>
                <a:cs typeface="Times New Roman" panose="02020603050405020304" pitchFamily="18" charset="0"/>
              </a:rPr>
              <a:t>|</a:t>
            </a:r>
            <a:r>
              <a:rPr kumimoji="1" lang="zh-CN" altLang="en-US" sz="1800" dirty="0">
                <a:latin typeface="Times New Roman" panose="02020603050405020304" pitchFamily="18" charset="0"/>
                <a:cs typeface="Times New Roman" panose="02020603050405020304" pitchFamily="18" charset="0"/>
              </a:rPr>
              <a:t>       </a:t>
            </a:r>
            <a:r>
              <a:rPr kumimoji="1" lang="en-US" altLang="zh-CN" sz="1800" dirty="0">
                <a:latin typeface="Times New Roman" panose="02020603050405020304" pitchFamily="18" charset="0"/>
                <a:cs typeface="Times New Roman" panose="02020603050405020304" pitchFamily="18" charset="0"/>
              </a:rPr>
              <a:t>end</a:t>
            </a:r>
          </a:p>
          <a:p>
            <a:pPr marL="457200" indent="-457200" eaLnBrk="1" hangingPunct="1">
              <a:spcBef>
                <a:spcPct val="0"/>
              </a:spcBef>
              <a:buClrTx/>
              <a:buSzTx/>
              <a:buFontTx/>
              <a:buAutoNum type="arabicPeriod"/>
              <a:defRPr/>
            </a:pPr>
            <a:r>
              <a:rPr kumimoji="1" lang="en-US" altLang="zh-CN" sz="1800" dirty="0">
                <a:latin typeface="Times New Roman" panose="02020603050405020304" pitchFamily="18" charset="0"/>
                <a:cs typeface="Times New Roman" panose="02020603050405020304" pitchFamily="18" charset="0"/>
              </a:rPr>
              <a:t>end</a:t>
            </a:r>
            <a:endParaRPr kumimoji="1" lang="en-US" altLang="zh-CN" sz="1800" b="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D6359632-118B-C243-7D2C-C036554BC363}"/>
                  </a:ext>
                </a:extLst>
              </p:cNvPr>
              <p:cNvSpPr txBox="1"/>
              <p:nvPr/>
            </p:nvSpPr>
            <p:spPr>
              <a:xfrm>
                <a:off x="5575571" y="1106671"/>
                <a:ext cx="6088185" cy="1759649"/>
              </a:xfrm>
              <a:prstGeom prst="rect">
                <a:avLst/>
              </a:prstGeom>
              <a:solidFill>
                <a:srgbClr val="51ADB7"/>
              </a:solidFill>
              <a:ln>
                <a:solidFill>
                  <a:srgbClr val="51ADB7"/>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r>
                  <a:rPr lang="zh-CN" altLang="en-US" sz="2000" dirty="0">
                    <a:solidFill>
                      <a:schemeClr val="bg1"/>
                    </a:solidFill>
                    <a:latin typeface="Microsoft YaHei" panose="020B0503020204020204" pitchFamily="34" charset="-122"/>
                    <a:ea typeface="Microsoft YaHei" panose="020B0503020204020204" pitchFamily="34" charset="-122"/>
                  </a:rPr>
                  <a:t>  设 </a:t>
                </a:r>
                <a14:m>
                  <m:oMath xmlns:m="http://schemas.openxmlformats.org/officeDocument/2006/math">
                    <m:sSub>
                      <m:sSubPr>
                        <m:ctrlPr>
                          <a:rPr lang="en-US" altLang="zh-CN" sz="2000" i="1">
                            <a:solidFill>
                              <a:schemeClr val="bg1"/>
                            </a:solidFill>
                            <a:latin typeface="Cambria Math" panose="02040503050406030204" pitchFamily="18" charset="0"/>
                          </a:rPr>
                        </m:ctrlPr>
                      </m:sSubPr>
                      <m:e>
                        <m:r>
                          <a:rPr lang="en-US" altLang="zh-CN" sz="2000" i="1">
                            <a:solidFill>
                              <a:schemeClr val="bg1"/>
                            </a:solidFill>
                            <a:latin typeface="Cambria Math" panose="02040503050406030204" pitchFamily="18" charset="0"/>
                          </a:rPr>
                          <m:t>𝑎</m:t>
                        </m:r>
                      </m:e>
                      <m:sub>
                        <m:r>
                          <a:rPr lang="en-US" altLang="zh-CN" sz="2000" i="1">
                            <a:solidFill>
                              <a:schemeClr val="bg1"/>
                            </a:solidFill>
                            <a:latin typeface="Cambria Math" panose="02040503050406030204" pitchFamily="18" charset="0"/>
                          </a:rPr>
                          <m:t>1</m:t>
                        </m:r>
                      </m:sub>
                    </m:sSub>
                    <m:r>
                      <a:rPr lang="en-US" altLang="zh-CN" sz="2000" i="1">
                        <a:solidFill>
                          <a:schemeClr val="bg1"/>
                        </a:solidFill>
                        <a:latin typeface="Cambria Math" panose="02040503050406030204" pitchFamily="18" charset="0"/>
                      </a:rPr>
                      <m:t>&lt;…</m:t>
                    </m:r>
                    <m:sSub>
                      <m:sSubPr>
                        <m:ctrlPr>
                          <a:rPr lang="en-US" altLang="zh-CN" sz="2000" i="1">
                            <a:solidFill>
                              <a:schemeClr val="bg1"/>
                            </a:solidFill>
                            <a:latin typeface="Cambria Math" panose="02040503050406030204" pitchFamily="18" charset="0"/>
                          </a:rPr>
                        </m:ctrlPr>
                      </m:sSubPr>
                      <m:e>
                        <m:r>
                          <a:rPr lang="en-US" altLang="zh-CN" sz="2000" i="1">
                            <a:solidFill>
                              <a:schemeClr val="bg1"/>
                            </a:solidFill>
                            <a:latin typeface="Cambria Math" panose="02040503050406030204" pitchFamily="18" charset="0"/>
                          </a:rPr>
                          <m:t>&lt;</m:t>
                        </m:r>
                        <m:r>
                          <a:rPr lang="en-US" altLang="zh-CN" sz="2000" i="1">
                            <a:solidFill>
                              <a:schemeClr val="bg1"/>
                            </a:solidFill>
                            <a:latin typeface="Cambria Math" panose="02040503050406030204" pitchFamily="18" charset="0"/>
                          </a:rPr>
                          <m:t>𝑎</m:t>
                        </m:r>
                      </m:e>
                      <m:sub>
                        <m:r>
                          <a:rPr lang="en-US" altLang="zh-CN" sz="2000" i="1">
                            <a:solidFill>
                              <a:schemeClr val="bg1"/>
                            </a:solidFill>
                            <a:latin typeface="Cambria Math" panose="02040503050406030204" pitchFamily="18" charset="0"/>
                          </a:rPr>
                          <m:t>𝑘</m:t>
                        </m:r>
                      </m:sub>
                    </m:sSub>
                    <m:r>
                      <a:rPr lang="en-US" altLang="zh-CN" sz="2000" i="1">
                        <a:solidFill>
                          <a:schemeClr val="bg1"/>
                        </a:solidFill>
                        <a:latin typeface="Cambria Math" panose="02040503050406030204" pitchFamily="18" charset="0"/>
                      </a:rPr>
                      <m:t>&lt;…&lt;</m:t>
                    </m:r>
                    <m:sSub>
                      <m:sSubPr>
                        <m:ctrlPr>
                          <a:rPr lang="en-US" altLang="zh-CN" sz="2000" i="1">
                            <a:solidFill>
                              <a:schemeClr val="bg1"/>
                            </a:solidFill>
                            <a:latin typeface="Cambria Math" panose="02040503050406030204" pitchFamily="18" charset="0"/>
                          </a:rPr>
                        </m:ctrlPr>
                      </m:sSubPr>
                      <m:e>
                        <m:r>
                          <a:rPr lang="en-US" altLang="zh-CN" sz="2000" i="1">
                            <a:solidFill>
                              <a:schemeClr val="bg1"/>
                            </a:solidFill>
                            <a:latin typeface="Cambria Math" panose="02040503050406030204" pitchFamily="18" charset="0"/>
                          </a:rPr>
                          <m:t>𝑎</m:t>
                        </m:r>
                      </m:e>
                      <m:sub>
                        <m:r>
                          <a:rPr lang="en-US" altLang="zh-CN" sz="2000" i="1">
                            <a:solidFill>
                              <a:schemeClr val="bg1"/>
                            </a:solidFill>
                            <a:latin typeface="Cambria Math" panose="02040503050406030204" pitchFamily="18" charset="0"/>
                          </a:rPr>
                          <m:t>𝑛</m:t>
                        </m:r>
                      </m:sub>
                    </m:sSub>
                  </m:oMath>
                </a14:m>
                <a:endParaRPr lang="en-US" altLang="zh-CN" sz="2000" dirty="0">
                  <a:solidFill>
                    <a:schemeClr val="bg1"/>
                  </a:solidFill>
                  <a:latin typeface="Microsoft YaHei" panose="020B0503020204020204" pitchFamily="34" charset="-122"/>
                  <a:ea typeface="Microsoft YaHei" panose="020B0503020204020204" pitchFamily="34" charset="-122"/>
                </a:endParaRPr>
              </a:p>
              <a:p>
                <a:pPr marL="457200" indent="-457200">
                  <a:buFont typeface="Arial" panose="020B0604020202020204" pitchFamily="34" charset="0"/>
                  <a:buChar char="•"/>
                </a:pPr>
                <a:r>
                  <a:rPr lang="zh-CN" altLang="en-US" sz="2000" dirty="0">
                    <a:latin typeface="Microsoft YaHei" panose="020B0503020204020204" pitchFamily="34" charset="-122"/>
                    <a:ea typeface="Microsoft YaHei" panose="020B0503020204020204" pitchFamily="34" charset="-122"/>
                  </a:rPr>
                  <a:t>随机挑选元素，每个数值被选的概率相同，即 </a:t>
                </a:r>
                <a14:m>
                  <m:oMath xmlns:m="http://schemas.openxmlformats.org/officeDocument/2006/math">
                    <m:f>
                      <m:fPr>
                        <m:ctrlPr>
                          <a:rPr lang="en-US" altLang="zh-CN" sz="2000" i="1" smtClean="0">
                            <a:solidFill>
                              <a:schemeClr val="accent4">
                                <a:lumMod val="20000"/>
                                <a:lumOff val="80000"/>
                              </a:schemeClr>
                            </a:solidFill>
                            <a:latin typeface="Cambria Math" panose="02040503050406030204" pitchFamily="18" charset="0"/>
                          </a:rPr>
                        </m:ctrlPr>
                      </m:fPr>
                      <m:num>
                        <m:r>
                          <a:rPr lang="en-US" altLang="zh-CN" sz="2000" i="1">
                            <a:solidFill>
                              <a:schemeClr val="accent4">
                                <a:lumMod val="20000"/>
                                <a:lumOff val="80000"/>
                              </a:schemeClr>
                            </a:solidFill>
                            <a:latin typeface="Cambria Math" panose="02040503050406030204" pitchFamily="18" charset="0"/>
                          </a:rPr>
                          <m:t>1</m:t>
                        </m:r>
                      </m:num>
                      <m:den>
                        <m:r>
                          <a:rPr lang="en-US" altLang="zh-CN" sz="2000" i="1">
                            <a:solidFill>
                              <a:schemeClr val="accent4">
                                <a:lumMod val="20000"/>
                                <a:lumOff val="80000"/>
                              </a:schemeClr>
                            </a:solidFill>
                            <a:latin typeface="Cambria Math" panose="02040503050406030204" pitchFamily="18" charset="0"/>
                          </a:rPr>
                          <m:t>𝑛</m:t>
                        </m:r>
                      </m:den>
                    </m:f>
                  </m:oMath>
                </a14:m>
                <a:endParaRPr lang="en-US" altLang="zh-CN" sz="2000" dirty="0">
                  <a:latin typeface="Microsoft YaHei" panose="020B0503020204020204" pitchFamily="34" charset="-122"/>
                  <a:ea typeface="Microsoft YaHei" panose="020B0503020204020204" pitchFamily="34" charset="-122"/>
                </a:endParaRPr>
              </a:p>
              <a:p>
                <a:pPr marL="457200" indent="-457200">
                  <a:buFont typeface="Arial" panose="020B0604020202020204" pitchFamily="34" charset="0"/>
                  <a:buChar char="•"/>
                </a:pPr>
                <a:r>
                  <a:rPr lang="zh-CN" altLang="en-US" sz="2000" dirty="0">
                    <a:latin typeface="Microsoft YaHei" panose="020B0503020204020204" pitchFamily="34" charset="-122"/>
                    <a:ea typeface="Microsoft YaHei" panose="020B0503020204020204" pitchFamily="34" charset="-122"/>
                  </a:rPr>
                  <a:t>按三数选中法，先</a:t>
                </a:r>
                <a:r>
                  <a:rPr lang="zh-CN" altLang="en-US" sz="2000" dirty="0">
                    <a:solidFill>
                      <a:srgbClr val="FFFF00"/>
                    </a:solidFill>
                    <a:latin typeface="Microsoft YaHei" panose="020B0503020204020204" pitchFamily="34" charset="-122"/>
                    <a:ea typeface="Microsoft YaHei" panose="020B0503020204020204" pitchFamily="34" charset="-122"/>
                  </a:rPr>
                  <a:t>随机选出三个元素</a:t>
                </a:r>
                <a:r>
                  <a:rPr lang="zh-CN" altLang="en-US" sz="2000" dirty="0">
                    <a:latin typeface="Microsoft YaHei" panose="020B0503020204020204" pitchFamily="34" charset="-122"/>
                    <a:ea typeface="Microsoft YaHei" panose="020B0503020204020204" pitchFamily="34" charset="-122"/>
                  </a:rPr>
                  <a:t>，再从中选出中位数</a:t>
                </a:r>
                <a:endParaRPr lang="en-US" altLang="zh-CN" sz="2000" dirty="0">
                  <a:latin typeface="Microsoft YaHei" panose="020B0503020204020204" pitchFamily="34" charset="-122"/>
                  <a:ea typeface="Microsoft YaHei" panose="020B0503020204020204" pitchFamily="34" charset="-122"/>
                </a:endParaRPr>
              </a:p>
              <a:p>
                <a:pPr marL="457200" indent="-457200">
                  <a:buFont typeface="Arial" panose="020B0604020202020204" pitchFamily="34" charset="0"/>
                  <a:buChar char="•"/>
                </a:pPr>
                <a:r>
                  <a:rPr lang="zh-CN" altLang="en-US" sz="2000" dirty="0">
                    <a:latin typeface="Microsoft YaHei" panose="020B0503020204020204" pitchFamily="34" charset="-122"/>
                    <a:ea typeface="Microsoft YaHei" panose="020B0503020204020204" pitchFamily="34" charset="-122"/>
                  </a:rPr>
                  <a:t>问</a:t>
                </a:r>
                <a14:m>
                  <m:oMath xmlns:m="http://schemas.openxmlformats.org/officeDocument/2006/math">
                    <m:sSub>
                      <m:sSubPr>
                        <m:ctrlPr>
                          <a:rPr lang="en-US" altLang="zh-CN" sz="2000" i="1" smtClean="0">
                            <a:solidFill>
                              <a:schemeClr val="accent4">
                                <a:lumMod val="20000"/>
                                <a:lumOff val="80000"/>
                              </a:schemeClr>
                            </a:solidFill>
                            <a:latin typeface="Cambria Math" panose="02040503050406030204" pitchFamily="18" charset="0"/>
                          </a:rPr>
                        </m:ctrlPr>
                      </m:sSubPr>
                      <m:e>
                        <m:r>
                          <a:rPr lang="en-US" altLang="zh-CN" sz="2000" i="1">
                            <a:solidFill>
                              <a:schemeClr val="accent4">
                                <a:lumMod val="20000"/>
                                <a:lumOff val="80000"/>
                              </a:schemeClr>
                            </a:solidFill>
                            <a:latin typeface="Cambria Math" panose="02040503050406030204" pitchFamily="18" charset="0"/>
                          </a:rPr>
                          <m:t>𝑎</m:t>
                        </m:r>
                      </m:e>
                      <m:sub>
                        <m:r>
                          <a:rPr lang="en-US" altLang="zh-CN" sz="2000" i="1">
                            <a:solidFill>
                              <a:schemeClr val="accent4">
                                <a:lumMod val="20000"/>
                                <a:lumOff val="80000"/>
                              </a:schemeClr>
                            </a:solidFill>
                            <a:latin typeface="Cambria Math" panose="02040503050406030204" pitchFamily="18" charset="0"/>
                          </a:rPr>
                          <m:t>𝑘</m:t>
                        </m:r>
                      </m:sub>
                    </m:sSub>
                  </m:oMath>
                </a14:m>
                <a:r>
                  <a:rPr lang="zh-CN" altLang="en-US" sz="2000" dirty="0">
                    <a:latin typeface="Microsoft YaHei" panose="020B0503020204020204" pitchFamily="34" charset="-122"/>
                    <a:ea typeface="Microsoft YaHei" panose="020B0503020204020204" pitchFamily="34" charset="-122"/>
                  </a:rPr>
                  <a:t>被选作轴点</a:t>
                </a:r>
                <a:r>
                  <a:rPr lang="en-US" altLang="zh-CN" sz="2000" dirty="0">
                    <a:latin typeface="Microsoft YaHei" panose="020B0503020204020204" pitchFamily="34" charset="-122"/>
                    <a:ea typeface="Microsoft YaHei" panose="020B0503020204020204" pitchFamily="34" charset="-122"/>
                  </a:rPr>
                  <a:t>(pivot)</a:t>
                </a:r>
                <a:r>
                  <a:rPr lang="zh-CN" altLang="en-US" sz="2000" dirty="0">
                    <a:latin typeface="Microsoft YaHei" panose="020B0503020204020204" pitchFamily="34" charset="-122"/>
                    <a:ea typeface="Microsoft YaHei" panose="020B0503020204020204" pitchFamily="34" charset="-122"/>
                  </a:rPr>
                  <a:t>的概率是多少？</a:t>
                </a:r>
                <a:endParaRPr lang="zh-CN" altLang="en-US" sz="2000" dirty="0">
                  <a:solidFill>
                    <a:srgbClr val="FFFF00"/>
                  </a:solidFill>
                  <a:latin typeface="Microsoft YaHei" panose="020B0503020204020204" pitchFamily="34" charset="-122"/>
                  <a:ea typeface="Microsoft YaHei" panose="020B0503020204020204" pitchFamily="34" charset="-122"/>
                </a:endParaRPr>
              </a:p>
            </p:txBody>
          </p:sp>
        </mc:Choice>
        <mc:Fallback xmlns="">
          <p:sp>
            <p:nvSpPr>
              <p:cNvPr id="9" name="文本框 8">
                <a:extLst>
                  <a:ext uri="{FF2B5EF4-FFF2-40B4-BE49-F238E27FC236}">
                    <a16:creationId xmlns:a16="http://schemas.microsoft.com/office/drawing/2014/main" id="{D6359632-118B-C243-7D2C-C036554BC363}"/>
                  </a:ext>
                </a:extLst>
              </p:cNvPr>
              <p:cNvSpPr txBox="1">
                <a:spLocks noRot="1" noChangeAspect="1" noMove="1" noResize="1" noEditPoints="1" noAdjustHandles="1" noChangeArrowheads="1" noChangeShapeType="1" noTextEdit="1"/>
              </p:cNvSpPr>
              <p:nvPr/>
            </p:nvSpPr>
            <p:spPr>
              <a:xfrm>
                <a:off x="5575571" y="1106671"/>
                <a:ext cx="6088185" cy="1759649"/>
              </a:xfrm>
              <a:prstGeom prst="rect">
                <a:avLst/>
              </a:prstGeom>
              <a:blipFill>
                <a:blip r:embed="rId2"/>
                <a:stretch>
                  <a:fillRect/>
                </a:stretch>
              </a:blipFill>
              <a:ln>
                <a:solidFill>
                  <a:srgbClr val="51ADB7"/>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 name="矩形 39">
                <a:extLst>
                  <a:ext uri="{FF2B5EF4-FFF2-40B4-BE49-F238E27FC236}">
                    <a16:creationId xmlns:a16="http://schemas.microsoft.com/office/drawing/2014/main" id="{16A6D067-7DDF-836C-BC09-21C4DB915746}"/>
                  </a:ext>
                </a:extLst>
              </p:cNvPr>
              <p:cNvSpPr/>
              <p:nvPr/>
            </p:nvSpPr>
            <p:spPr>
              <a:xfrm>
                <a:off x="5919087" y="3102697"/>
                <a:ext cx="4837222" cy="778675"/>
              </a:xfrm>
              <a:prstGeom prst="rect">
                <a:avLst/>
              </a:prstGeom>
            </p:spPr>
            <p:txBody>
              <a:bodyPr wrap="none">
                <a:spAutoFit/>
              </a:bodyPr>
              <a:lstStyle/>
              <a:p>
                <a:r>
                  <a:rPr lang="en-US" altLang="zh-CN" sz="2800" dirty="0">
                    <a:solidFill>
                      <a:schemeClr val="tx1"/>
                    </a:solidFill>
                  </a:rPr>
                  <a:t> </a:t>
                </a:r>
                <a14:m>
                  <m:oMath xmlns:m="http://schemas.openxmlformats.org/officeDocument/2006/math">
                    <m:sSub>
                      <m:sSubPr>
                        <m:ctrlPr>
                          <a:rPr lang="en-US" altLang="zh-CN" sz="2800" i="1" smtClean="0">
                            <a:solidFill>
                              <a:schemeClr val="tx1"/>
                            </a:solidFill>
                            <a:latin typeface="Cambria Math" panose="02040503050406030204" pitchFamily="18" charset="0"/>
                          </a:rPr>
                        </m:ctrlPr>
                      </m:sSubPr>
                      <m:e>
                        <m:r>
                          <a:rPr lang="en-US" altLang="zh-CN" sz="2800" b="0" i="1" smtClean="0">
                            <a:solidFill>
                              <a:schemeClr val="tx1"/>
                            </a:solidFill>
                            <a:latin typeface="Cambria Math" panose="02040503050406030204" pitchFamily="18" charset="0"/>
                          </a:rPr>
                          <m:t>𝑃</m:t>
                        </m:r>
                        <m:r>
                          <a:rPr lang="en-US" altLang="zh-CN" sz="2800" b="0" i="1" smtClean="0">
                            <a:solidFill>
                              <a:schemeClr val="tx1"/>
                            </a:solidFill>
                            <a:latin typeface="Cambria Math" panose="02040503050406030204" pitchFamily="18" charset="0"/>
                          </a:rPr>
                          <m:t>(</m:t>
                        </m:r>
                        <m:r>
                          <a:rPr lang="en-US" altLang="zh-CN" sz="2800" i="1">
                            <a:solidFill>
                              <a:schemeClr val="tx1"/>
                            </a:solidFill>
                            <a:latin typeface="Cambria Math" panose="02040503050406030204" pitchFamily="18" charset="0"/>
                          </a:rPr>
                          <m:t>𝑎</m:t>
                        </m:r>
                      </m:e>
                      <m:sub>
                        <m:r>
                          <a:rPr lang="en-US" altLang="zh-CN" sz="2800" i="1">
                            <a:solidFill>
                              <a:schemeClr val="tx1"/>
                            </a:solidFill>
                            <a:latin typeface="Cambria Math" panose="02040503050406030204" pitchFamily="18" charset="0"/>
                          </a:rPr>
                          <m:t>𝑘</m:t>
                        </m:r>
                      </m:sub>
                    </m:sSub>
                    <m:r>
                      <a:rPr lang="en-US" altLang="zh-CN" sz="2800" b="0" i="1" smtClean="0">
                        <a:solidFill>
                          <a:schemeClr val="tx1"/>
                        </a:solidFill>
                        <a:latin typeface="Cambria Math" panose="02040503050406030204" pitchFamily="18" charset="0"/>
                      </a:rPr>
                      <m:t>→</m:t>
                    </m:r>
                    <m:r>
                      <a:rPr lang="en-US" altLang="zh-CN" sz="2800" b="0" i="1" smtClean="0">
                        <a:solidFill>
                          <a:schemeClr val="tx1"/>
                        </a:solidFill>
                        <a:latin typeface="Cambria Math" panose="02040503050406030204" pitchFamily="18" charset="0"/>
                      </a:rPr>
                      <m:t>𝑝𝑖𝑣𝑜𝑡</m:t>
                    </m:r>
                    <m:r>
                      <a:rPr lang="en-US" altLang="zh-CN" sz="2800" b="0" i="1" smtClean="0">
                        <a:solidFill>
                          <a:schemeClr val="tx1"/>
                        </a:solidFill>
                        <a:latin typeface="Cambria Math" panose="02040503050406030204" pitchFamily="18" charset="0"/>
                      </a:rPr>
                      <m:t>)= </m:t>
                    </m:r>
                    <m:f>
                      <m:fPr>
                        <m:ctrlPr>
                          <a:rPr lang="en-US" altLang="zh-CN" sz="2800" b="0" i="1" smtClean="0">
                            <a:solidFill>
                              <a:schemeClr val="tx1"/>
                            </a:solidFill>
                            <a:latin typeface="Cambria Math" panose="02040503050406030204" pitchFamily="18" charset="0"/>
                          </a:rPr>
                        </m:ctrlPr>
                      </m:fPr>
                      <m:num>
                        <m:r>
                          <a:rPr lang="en-US" altLang="zh-CN" sz="2800" b="0" i="1" smtClean="0">
                            <a:solidFill>
                              <a:schemeClr val="tx1"/>
                            </a:solidFill>
                            <a:latin typeface="Cambria Math" panose="02040503050406030204" pitchFamily="18" charset="0"/>
                          </a:rPr>
                          <m:t>3! (</m:t>
                        </m:r>
                        <m:r>
                          <a:rPr lang="en-US" altLang="zh-CN" sz="2800" b="0" i="1" smtClean="0">
                            <a:solidFill>
                              <a:schemeClr val="tx1"/>
                            </a:solidFill>
                            <a:latin typeface="Cambria Math" panose="02040503050406030204" pitchFamily="18" charset="0"/>
                          </a:rPr>
                          <m:t>𝑘</m:t>
                        </m:r>
                        <m:r>
                          <a:rPr lang="en-US" altLang="zh-CN" sz="2800" b="0" i="1" smtClean="0">
                            <a:solidFill>
                              <a:schemeClr val="tx1"/>
                            </a:solidFill>
                            <a:latin typeface="Cambria Math" panose="02040503050406030204" pitchFamily="18" charset="0"/>
                          </a:rPr>
                          <m:t>−1)(</m:t>
                        </m:r>
                        <m:r>
                          <a:rPr lang="en-US" altLang="zh-CN" sz="2800" b="0" i="1" smtClean="0">
                            <a:solidFill>
                              <a:schemeClr val="tx1"/>
                            </a:solidFill>
                            <a:latin typeface="Cambria Math" panose="02040503050406030204" pitchFamily="18" charset="0"/>
                          </a:rPr>
                          <m:t>𝑛</m:t>
                        </m:r>
                        <m:r>
                          <a:rPr lang="en-US" altLang="zh-CN" sz="2800" b="0" i="1" smtClean="0">
                            <a:solidFill>
                              <a:schemeClr val="tx1"/>
                            </a:solidFill>
                            <a:latin typeface="Cambria Math" panose="02040503050406030204" pitchFamily="18" charset="0"/>
                          </a:rPr>
                          <m:t>−</m:t>
                        </m:r>
                        <m:r>
                          <a:rPr lang="en-US" altLang="zh-CN" sz="2800" b="0" i="1" smtClean="0">
                            <a:solidFill>
                              <a:schemeClr val="tx1"/>
                            </a:solidFill>
                            <a:latin typeface="Cambria Math" panose="02040503050406030204" pitchFamily="18" charset="0"/>
                          </a:rPr>
                          <m:t>𝑘</m:t>
                        </m:r>
                        <m:r>
                          <a:rPr lang="en-US" altLang="zh-CN" sz="2800" b="0" i="1" smtClean="0">
                            <a:solidFill>
                              <a:schemeClr val="tx1"/>
                            </a:solidFill>
                            <a:latin typeface="Cambria Math" panose="02040503050406030204" pitchFamily="18" charset="0"/>
                          </a:rPr>
                          <m:t>)</m:t>
                        </m:r>
                      </m:num>
                      <m:den>
                        <m:r>
                          <a:rPr lang="en-US" altLang="zh-CN" sz="2800" b="0" i="1" smtClean="0">
                            <a:solidFill>
                              <a:schemeClr val="tx1"/>
                            </a:solidFill>
                            <a:latin typeface="Cambria Math" panose="02040503050406030204" pitchFamily="18" charset="0"/>
                          </a:rPr>
                          <m:t>𝑛</m:t>
                        </m:r>
                        <m:r>
                          <a:rPr lang="en-US" altLang="zh-CN" sz="2800" b="0" i="1" smtClean="0">
                            <a:solidFill>
                              <a:schemeClr val="tx1"/>
                            </a:solidFill>
                            <a:latin typeface="Cambria Math" panose="02040503050406030204" pitchFamily="18" charset="0"/>
                          </a:rPr>
                          <m:t>(</m:t>
                        </m:r>
                        <m:r>
                          <a:rPr lang="en-US" altLang="zh-CN" sz="2800" b="0" i="1" smtClean="0">
                            <a:solidFill>
                              <a:schemeClr val="tx1"/>
                            </a:solidFill>
                            <a:latin typeface="Cambria Math" panose="02040503050406030204" pitchFamily="18" charset="0"/>
                          </a:rPr>
                          <m:t>𝑛</m:t>
                        </m:r>
                        <m:r>
                          <a:rPr lang="en-US" altLang="zh-CN" sz="2800" b="0" i="1" smtClean="0">
                            <a:solidFill>
                              <a:schemeClr val="tx1"/>
                            </a:solidFill>
                            <a:latin typeface="Cambria Math" panose="02040503050406030204" pitchFamily="18" charset="0"/>
                          </a:rPr>
                          <m:t>−1)(</m:t>
                        </m:r>
                        <m:r>
                          <a:rPr lang="en-US" altLang="zh-CN" sz="2800" b="0" i="1" smtClean="0">
                            <a:solidFill>
                              <a:schemeClr val="tx1"/>
                            </a:solidFill>
                            <a:latin typeface="Cambria Math" panose="02040503050406030204" pitchFamily="18" charset="0"/>
                          </a:rPr>
                          <m:t>𝑛</m:t>
                        </m:r>
                        <m:r>
                          <a:rPr lang="en-US" altLang="zh-CN" sz="2800" b="0" i="1" smtClean="0">
                            <a:solidFill>
                              <a:schemeClr val="tx1"/>
                            </a:solidFill>
                            <a:latin typeface="Cambria Math" panose="02040503050406030204" pitchFamily="18" charset="0"/>
                          </a:rPr>
                          <m:t>−2)</m:t>
                        </m:r>
                      </m:den>
                    </m:f>
                  </m:oMath>
                </a14:m>
                <a:endParaRPr lang="zh-CN" altLang="en-US" sz="2800" dirty="0">
                  <a:solidFill>
                    <a:schemeClr val="tx1"/>
                  </a:solidFill>
                </a:endParaRPr>
              </a:p>
            </p:txBody>
          </p:sp>
        </mc:Choice>
        <mc:Fallback xmlns="">
          <p:sp>
            <p:nvSpPr>
              <p:cNvPr id="40" name="矩形 39">
                <a:extLst>
                  <a:ext uri="{FF2B5EF4-FFF2-40B4-BE49-F238E27FC236}">
                    <a16:creationId xmlns:a16="http://schemas.microsoft.com/office/drawing/2014/main" id="{16A6D067-7DDF-836C-BC09-21C4DB915746}"/>
                  </a:ext>
                </a:extLst>
              </p:cNvPr>
              <p:cNvSpPr>
                <a:spLocks noRot="1" noChangeAspect="1" noMove="1" noResize="1" noEditPoints="1" noAdjustHandles="1" noChangeArrowheads="1" noChangeShapeType="1" noTextEdit="1"/>
              </p:cNvSpPr>
              <p:nvPr/>
            </p:nvSpPr>
            <p:spPr>
              <a:xfrm>
                <a:off x="5919087" y="3102697"/>
                <a:ext cx="4837222" cy="778675"/>
              </a:xfrm>
              <a:prstGeom prst="rect">
                <a:avLst/>
              </a:prstGeom>
              <a:blipFill>
                <a:blip r:embed="rId3"/>
                <a:stretch>
                  <a:fillRect b="-806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文本框 24">
                <a:extLst>
                  <a:ext uri="{FF2B5EF4-FFF2-40B4-BE49-F238E27FC236}">
                    <a16:creationId xmlns:a16="http://schemas.microsoft.com/office/drawing/2014/main" id="{4E10C7FE-CCA6-43BA-63A7-73AE89DAF1CA}"/>
                  </a:ext>
                </a:extLst>
              </p:cNvPr>
              <p:cNvSpPr txBox="1"/>
              <p:nvPr/>
            </p:nvSpPr>
            <p:spPr>
              <a:xfrm>
                <a:off x="5583541" y="4471584"/>
                <a:ext cx="6372599" cy="1615507"/>
              </a:xfrm>
              <a:prstGeom prst="rect">
                <a:avLst/>
              </a:prstGeom>
              <a:noFill/>
            </p:spPr>
            <p:txBody>
              <a:bodyPr wrap="square" rtlCol="0">
                <a:spAutoFit/>
              </a:bodyPr>
              <a:lstStyle/>
              <a:p>
                <a:r>
                  <a:rPr kumimoji="1" lang="zh-CN" altLang="en-US" sz="2400" dirty="0">
                    <a:solidFill>
                      <a:srgbClr val="00B0F0"/>
                    </a:solidFill>
                    <a:latin typeface="Microsoft YaHei" panose="020B0503020204020204" pitchFamily="34" charset="-122"/>
                    <a:ea typeface="Microsoft YaHei" panose="020B0503020204020204" pitchFamily="34" charset="-122"/>
                  </a:rPr>
                  <a:t>思考：</a:t>
                </a:r>
                <a:r>
                  <a:rPr kumimoji="1" lang="en-US" altLang="zh-CN" sz="2400" dirty="0">
                    <a:solidFill>
                      <a:srgbClr val="00B0F0"/>
                    </a:solidFill>
                    <a:latin typeface="Microsoft YaHei" panose="020B0503020204020204" pitchFamily="34" charset="-122"/>
                    <a:ea typeface="Microsoft YaHei" panose="020B0503020204020204" pitchFamily="34" charset="-122"/>
                  </a:rPr>
                  <a:t>{</a:t>
                </a:r>
                <a14:m>
                  <m:oMath xmlns:m="http://schemas.openxmlformats.org/officeDocument/2006/math">
                    <m:sSub>
                      <m:sSubPr>
                        <m:ctrlPr>
                          <a:rPr lang="en-US" altLang="zh-CN" sz="2400" b="0" i="1" smtClean="0">
                            <a:solidFill>
                              <a:srgbClr val="00B0F0"/>
                            </a:solidFill>
                            <a:latin typeface="Cambria Math" panose="02040503050406030204" pitchFamily="18" charset="0"/>
                          </a:rPr>
                        </m:ctrlPr>
                      </m:sSubPr>
                      <m:e>
                        <m:r>
                          <a:rPr lang="en-US" altLang="zh-CN" sz="2400" b="0" i="1" smtClean="0">
                            <a:solidFill>
                              <a:srgbClr val="00B0F0"/>
                            </a:solidFill>
                            <a:latin typeface="Cambria Math" panose="02040503050406030204" pitchFamily="18" charset="0"/>
                          </a:rPr>
                          <m:t>𝑎</m:t>
                        </m:r>
                      </m:e>
                      <m:sub>
                        <m:r>
                          <a:rPr lang="en-US" altLang="zh-CN" sz="2400" b="0" i="1" smtClean="0">
                            <a:solidFill>
                              <a:srgbClr val="00B0F0"/>
                            </a:solidFill>
                            <a:latin typeface="Cambria Math" panose="02040503050406030204" pitchFamily="18" charset="0"/>
                          </a:rPr>
                          <m:t>1</m:t>
                        </m:r>
                      </m:sub>
                    </m:sSub>
                    <m:r>
                      <a:rPr lang="en-US" altLang="zh-CN" sz="2400" b="0" i="1" smtClean="0">
                        <a:solidFill>
                          <a:srgbClr val="00B0F0"/>
                        </a:solidFill>
                        <a:latin typeface="Cambria Math" panose="02040503050406030204" pitchFamily="18" charset="0"/>
                      </a:rPr>
                      <m:t>,…,</m:t>
                    </m:r>
                    <m:sSub>
                      <m:sSubPr>
                        <m:ctrlPr>
                          <a:rPr lang="en-US" altLang="zh-CN" sz="2400" i="1">
                            <a:solidFill>
                              <a:srgbClr val="00B0F0"/>
                            </a:solidFill>
                            <a:latin typeface="Cambria Math" panose="02040503050406030204" pitchFamily="18" charset="0"/>
                          </a:rPr>
                        </m:ctrlPr>
                      </m:sSubPr>
                      <m:e>
                        <m:r>
                          <a:rPr lang="en-US" altLang="zh-CN" sz="2400" i="1">
                            <a:solidFill>
                              <a:srgbClr val="00B0F0"/>
                            </a:solidFill>
                            <a:latin typeface="Cambria Math" panose="02040503050406030204" pitchFamily="18" charset="0"/>
                          </a:rPr>
                          <m:t>𝑎</m:t>
                        </m:r>
                      </m:e>
                      <m:sub>
                        <m:r>
                          <a:rPr lang="en-US" altLang="zh-CN" sz="2400" i="1">
                            <a:solidFill>
                              <a:srgbClr val="00B0F0"/>
                            </a:solidFill>
                            <a:latin typeface="Cambria Math" panose="02040503050406030204" pitchFamily="18" charset="0"/>
                          </a:rPr>
                          <m:t>𝑛</m:t>
                        </m:r>
                      </m:sub>
                    </m:sSub>
                    <m:r>
                      <a:rPr lang="en-US" altLang="zh-CN" sz="2400" b="0" i="1" smtClean="0">
                        <a:solidFill>
                          <a:srgbClr val="00B0F0"/>
                        </a:solidFill>
                        <a:latin typeface="Cambria Math" panose="02040503050406030204" pitchFamily="18" charset="0"/>
                      </a:rPr>
                      <m:t>}</m:t>
                    </m:r>
                    <m:r>
                      <a:rPr lang="en-US" altLang="zh-CN" sz="2400" i="1">
                        <a:solidFill>
                          <a:srgbClr val="00B0F0"/>
                        </a:solidFill>
                        <a:latin typeface="Cambria Math" panose="02040503050406030204" pitchFamily="18" charset="0"/>
                      </a:rPr>
                      <m:t> </m:t>
                    </m:r>
                  </m:oMath>
                </a14:m>
                <a:r>
                  <a:rPr kumimoji="1" lang="zh-CN" altLang="en-US" sz="2400" dirty="0">
                    <a:solidFill>
                      <a:srgbClr val="00B0F0"/>
                    </a:solidFill>
                    <a:latin typeface="Microsoft YaHei" panose="020B0503020204020204" pitchFamily="34" charset="-122"/>
                    <a:ea typeface="Microsoft YaHei" panose="020B0503020204020204" pitchFamily="34" charset="-122"/>
                  </a:rPr>
                  <a:t>中，哪个元素被选为轴点的概率最大</a:t>
                </a:r>
                <a:r>
                  <a:rPr kumimoji="1" lang="en-US" altLang="zh-CN" sz="2400" dirty="0">
                    <a:solidFill>
                      <a:srgbClr val="00B0F0"/>
                    </a:solidFill>
                    <a:latin typeface="Microsoft YaHei" panose="020B0503020204020204" pitchFamily="34" charset="-122"/>
                    <a:ea typeface="Microsoft YaHei" panose="020B0503020204020204" pitchFamily="34" charset="-122"/>
                  </a:rPr>
                  <a:t>?</a:t>
                </a:r>
                <a:r>
                  <a:rPr kumimoji="1" lang="zh-CN" altLang="en-US" sz="2400" dirty="0">
                    <a:solidFill>
                      <a:srgbClr val="00B0F0"/>
                    </a:solidFill>
                    <a:latin typeface="Microsoft YaHei" panose="020B0503020204020204" pitchFamily="34" charset="-122"/>
                    <a:ea typeface="Microsoft YaHei" panose="020B0503020204020204" pitchFamily="34" charset="-122"/>
                  </a:rPr>
                  <a:t> 即</a:t>
                </a:r>
                <a:endParaRPr kumimoji="1" lang="en-US" altLang="zh-CN" sz="2400" dirty="0">
                  <a:solidFill>
                    <a:srgbClr val="00B0F0"/>
                  </a:solidFill>
                  <a:latin typeface="Microsoft YaHei" panose="020B0503020204020204" pitchFamily="34" charset="-122"/>
                  <a:ea typeface="Microsoft YaHei" panose="020B0503020204020204" pitchFamily="34" charset="-122"/>
                </a:endParaRPr>
              </a:p>
              <a:p>
                <a:r>
                  <a:rPr kumimoji="1" lang="zh-CN" altLang="en-US" sz="2400" dirty="0">
                    <a:solidFill>
                      <a:srgbClr val="00B0F0"/>
                    </a:solidFill>
                    <a:latin typeface="Microsoft YaHei" panose="020B0503020204020204" pitchFamily="34" charset="-122"/>
                    <a:ea typeface="Microsoft YaHei" panose="020B0503020204020204" pitchFamily="34" charset="-122"/>
                  </a:rPr>
                  <a:t>                 </a:t>
                </a:r>
                <a14:m>
                  <m:oMath xmlns:m="http://schemas.openxmlformats.org/officeDocument/2006/math">
                    <m:limLow>
                      <m:limLowPr>
                        <m:ctrlPr>
                          <a:rPr kumimoji="1" lang="en-US" altLang="zh-CN" sz="3200" b="0" i="1" smtClean="0">
                            <a:solidFill>
                              <a:srgbClr val="00B0F0"/>
                            </a:solidFill>
                            <a:latin typeface="Cambria Math" panose="02040503050406030204" pitchFamily="18" charset="0"/>
                            <a:ea typeface="Microsoft YaHei" panose="020B0503020204020204" pitchFamily="34" charset="-122"/>
                          </a:rPr>
                        </m:ctrlPr>
                      </m:limLowPr>
                      <m:e>
                        <m:r>
                          <m:rPr>
                            <m:sty m:val="p"/>
                          </m:rPr>
                          <a:rPr kumimoji="1" lang="en-US" altLang="zh-CN" sz="3200" b="0" i="0" smtClean="0">
                            <a:solidFill>
                              <a:srgbClr val="00B0F0"/>
                            </a:solidFill>
                            <a:latin typeface="Cambria Math" panose="02040503050406030204" pitchFamily="18" charset="0"/>
                            <a:ea typeface="Microsoft YaHei" panose="020B0503020204020204" pitchFamily="34" charset="-122"/>
                          </a:rPr>
                          <m:t>max</m:t>
                        </m:r>
                      </m:e>
                      <m:lim>
                        <m:r>
                          <a:rPr kumimoji="1" lang="en-US" altLang="zh-CN" sz="3200" b="0" i="1" smtClean="0">
                            <a:solidFill>
                              <a:srgbClr val="00B0F0"/>
                            </a:solidFill>
                            <a:latin typeface="Cambria Math" panose="02040503050406030204" pitchFamily="18" charset="0"/>
                            <a:ea typeface="Microsoft YaHei" panose="020B0503020204020204" pitchFamily="34" charset="-122"/>
                          </a:rPr>
                          <m:t>1≤</m:t>
                        </m:r>
                        <m:r>
                          <a:rPr kumimoji="1" lang="en-US" altLang="zh-CN" sz="3200" b="0" i="1" smtClean="0">
                            <a:solidFill>
                              <a:srgbClr val="00B0F0"/>
                            </a:solidFill>
                            <a:latin typeface="Cambria Math" panose="02040503050406030204" pitchFamily="18" charset="0"/>
                            <a:ea typeface="Microsoft YaHei" panose="020B0503020204020204" pitchFamily="34" charset="-122"/>
                          </a:rPr>
                          <m:t>𝑘</m:t>
                        </m:r>
                        <m:r>
                          <a:rPr kumimoji="1" lang="en-US" altLang="zh-CN" sz="3200" b="0" i="1" smtClean="0">
                            <a:solidFill>
                              <a:srgbClr val="00B0F0"/>
                            </a:solidFill>
                            <a:latin typeface="Cambria Math" panose="02040503050406030204" pitchFamily="18" charset="0"/>
                            <a:ea typeface="Microsoft YaHei" panose="020B0503020204020204" pitchFamily="34" charset="-122"/>
                          </a:rPr>
                          <m:t>≤</m:t>
                        </m:r>
                        <m:r>
                          <a:rPr kumimoji="1" lang="en-US" altLang="zh-CN" sz="3200" b="0" i="1" smtClean="0">
                            <a:solidFill>
                              <a:srgbClr val="00B0F0"/>
                            </a:solidFill>
                            <a:latin typeface="Cambria Math" panose="02040503050406030204" pitchFamily="18" charset="0"/>
                            <a:ea typeface="Microsoft YaHei" panose="020B0503020204020204" pitchFamily="34" charset="-122"/>
                          </a:rPr>
                          <m:t>𝑛</m:t>
                        </m:r>
                      </m:lim>
                    </m:limLow>
                    <m:r>
                      <a:rPr kumimoji="1" lang="en-US" altLang="zh-CN" sz="3200" b="0" i="1" smtClean="0">
                        <a:solidFill>
                          <a:srgbClr val="00B0F0"/>
                        </a:solidFill>
                        <a:latin typeface="Cambria Math" panose="02040503050406030204" pitchFamily="18" charset="0"/>
                        <a:ea typeface="Microsoft YaHei" panose="020B0503020204020204" pitchFamily="34" charset="-122"/>
                      </a:rPr>
                      <m:t>{</m:t>
                    </m:r>
                    <m:f>
                      <m:fPr>
                        <m:ctrlPr>
                          <a:rPr lang="en-US" altLang="zh-CN" sz="3200" i="1">
                            <a:solidFill>
                              <a:srgbClr val="00B0F0"/>
                            </a:solidFill>
                            <a:latin typeface="Cambria Math" panose="02040503050406030204" pitchFamily="18" charset="0"/>
                          </a:rPr>
                        </m:ctrlPr>
                      </m:fPr>
                      <m:num>
                        <m:r>
                          <a:rPr lang="en-US" altLang="zh-CN" sz="3200" i="1">
                            <a:solidFill>
                              <a:srgbClr val="00B0F0"/>
                            </a:solidFill>
                            <a:latin typeface="Cambria Math" panose="02040503050406030204" pitchFamily="18" charset="0"/>
                          </a:rPr>
                          <m:t>3! (</m:t>
                        </m:r>
                        <m:r>
                          <a:rPr lang="en-US" altLang="zh-CN" sz="3200" i="1">
                            <a:solidFill>
                              <a:srgbClr val="00B0F0"/>
                            </a:solidFill>
                            <a:latin typeface="Cambria Math" panose="02040503050406030204" pitchFamily="18" charset="0"/>
                          </a:rPr>
                          <m:t>𝑘</m:t>
                        </m:r>
                        <m:r>
                          <a:rPr lang="en-US" altLang="zh-CN" sz="3200" i="1">
                            <a:solidFill>
                              <a:srgbClr val="00B0F0"/>
                            </a:solidFill>
                            <a:latin typeface="Cambria Math" panose="02040503050406030204" pitchFamily="18" charset="0"/>
                          </a:rPr>
                          <m:t>−1)(</m:t>
                        </m:r>
                        <m:r>
                          <a:rPr lang="en-US" altLang="zh-CN" sz="3200" i="1">
                            <a:solidFill>
                              <a:srgbClr val="00B0F0"/>
                            </a:solidFill>
                            <a:latin typeface="Cambria Math" panose="02040503050406030204" pitchFamily="18" charset="0"/>
                          </a:rPr>
                          <m:t>𝑛</m:t>
                        </m:r>
                        <m:r>
                          <a:rPr lang="en-US" altLang="zh-CN" sz="3200" i="1">
                            <a:solidFill>
                              <a:srgbClr val="00B0F0"/>
                            </a:solidFill>
                            <a:latin typeface="Cambria Math" panose="02040503050406030204" pitchFamily="18" charset="0"/>
                          </a:rPr>
                          <m:t>−</m:t>
                        </m:r>
                        <m:r>
                          <a:rPr lang="en-US" altLang="zh-CN" sz="3200" i="1">
                            <a:solidFill>
                              <a:srgbClr val="00B0F0"/>
                            </a:solidFill>
                            <a:latin typeface="Cambria Math" panose="02040503050406030204" pitchFamily="18" charset="0"/>
                          </a:rPr>
                          <m:t>𝑘</m:t>
                        </m:r>
                        <m:r>
                          <a:rPr lang="en-US" altLang="zh-CN" sz="3200" i="1">
                            <a:solidFill>
                              <a:srgbClr val="00B0F0"/>
                            </a:solidFill>
                            <a:latin typeface="Cambria Math" panose="02040503050406030204" pitchFamily="18" charset="0"/>
                          </a:rPr>
                          <m:t>)</m:t>
                        </m:r>
                      </m:num>
                      <m:den>
                        <m:r>
                          <a:rPr lang="en-US" altLang="zh-CN" sz="3200" i="1">
                            <a:solidFill>
                              <a:srgbClr val="00B0F0"/>
                            </a:solidFill>
                            <a:latin typeface="Cambria Math" panose="02040503050406030204" pitchFamily="18" charset="0"/>
                          </a:rPr>
                          <m:t>𝑛</m:t>
                        </m:r>
                        <m:r>
                          <a:rPr lang="en-US" altLang="zh-CN" sz="3200" i="1">
                            <a:solidFill>
                              <a:srgbClr val="00B0F0"/>
                            </a:solidFill>
                            <a:latin typeface="Cambria Math" panose="02040503050406030204" pitchFamily="18" charset="0"/>
                          </a:rPr>
                          <m:t>(</m:t>
                        </m:r>
                        <m:r>
                          <a:rPr lang="en-US" altLang="zh-CN" sz="3200" i="1">
                            <a:solidFill>
                              <a:srgbClr val="00B0F0"/>
                            </a:solidFill>
                            <a:latin typeface="Cambria Math" panose="02040503050406030204" pitchFamily="18" charset="0"/>
                          </a:rPr>
                          <m:t>𝑛</m:t>
                        </m:r>
                        <m:r>
                          <a:rPr lang="en-US" altLang="zh-CN" sz="3200" i="1">
                            <a:solidFill>
                              <a:srgbClr val="00B0F0"/>
                            </a:solidFill>
                            <a:latin typeface="Cambria Math" panose="02040503050406030204" pitchFamily="18" charset="0"/>
                          </a:rPr>
                          <m:t>−1)(</m:t>
                        </m:r>
                        <m:r>
                          <a:rPr lang="en-US" altLang="zh-CN" sz="3200" i="1">
                            <a:solidFill>
                              <a:srgbClr val="00B0F0"/>
                            </a:solidFill>
                            <a:latin typeface="Cambria Math" panose="02040503050406030204" pitchFamily="18" charset="0"/>
                          </a:rPr>
                          <m:t>𝑛</m:t>
                        </m:r>
                        <m:r>
                          <a:rPr lang="en-US" altLang="zh-CN" sz="3200" i="1">
                            <a:solidFill>
                              <a:srgbClr val="00B0F0"/>
                            </a:solidFill>
                            <a:latin typeface="Cambria Math" panose="02040503050406030204" pitchFamily="18" charset="0"/>
                          </a:rPr>
                          <m:t>−2)</m:t>
                        </m:r>
                      </m:den>
                    </m:f>
                  </m:oMath>
                </a14:m>
                <a:r>
                  <a:rPr kumimoji="1" lang="en-US" altLang="zh-CN" sz="3200" dirty="0">
                    <a:solidFill>
                      <a:srgbClr val="00B0F0"/>
                    </a:solidFill>
                    <a:latin typeface="Microsoft YaHei" panose="020B0503020204020204" pitchFamily="34" charset="-122"/>
                    <a:ea typeface="Microsoft YaHei" panose="020B0503020204020204" pitchFamily="34" charset="-122"/>
                  </a:rPr>
                  <a:t>}</a:t>
                </a:r>
                <a:endParaRPr kumimoji="1" lang="en-US" altLang="zh-CN" sz="2400" dirty="0">
                  <a:solidFill>
                    <a:srgbClr val="00B0F0"/>
                  </a:solidFill>
                  <a:latin typeface="Microsoft YaHei" panose="020B0503020204020204" pitchFamily="34" charset="-122"/>
                  <a:ea typeface="Microsoft YaHei" panose="020B0503020204020204" pitchFamily="34" charset="-122"/>
                </a:endParaRPr>
              </a:p>
            </p:txBody>
          </p:sp>
        </mc:Choice>
        <mc:Fallback xmlns="">
          <p:sp>
            <p:nvSpPr>
              <p:cNvPr id="25" name="文本框 24">
                <a:extLst>
                  <a:ext uri="{FF2B5EF4-FFF2-40B4-BE49-F238E27FC236}">
                    <a16:creationId xmlns:a16="http://schemas.microsoft.com/office/drawing/2014/main" id="{4E10C7FE-CCA6-43BA-63A7-73AE89DAF1CA}"/>
                  </a:ext>
                </a:extLst>
              </p:cNvPr>
              <p:cNvSpPr txBox="1">
                <a:spLocks noRot="1" noChangeAspect="1" noMove="1" noResize="1" noEditPoints="1" noAdjustHandles="1" noChangeArrowheads="1" noChangeShapeType="1" noTextEdit="1"/>
              </p:cNvSpPr>
              <p:nvPr/>
            </p:nvSpPr>
            <p:spPr>
              <a:xfrm>
                <a:off x="5583541" y="4471584"/>
                <a:ext cx="6372599" cy="1615507"/>
              </a:xfrm>
              <a:prstGeom prst="rect">
                <a:avLst/>
              </a:prstGeom>
              <a:blipFill>
                <a:blip r:embed="rId4"/>
                <a:stretch>
                  <a:fillRect l="-1392" t="-3125" b="-546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69896095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快速排序的改进：三数取中</a:t>
            </a:r>
          </a:p>
        </p:txBody>
      </p:sp>
      <p:sp>
        <p:nvSpPr>
          <p:cNvPr id="3" name="副标题 2"/>
          <p:cNvSpPr>
            <a:spLocks noGrp="1"/>
          </p:cNvSpPr>
          <p:nvPr>
            <p:ph type="subTitle" idx="1"/>
          </p:nvPr>
        </p:nvSpPr>
        <p:spPr/>
        <p:txBody>
          <a:bodyPr/>
          <a:lstStyle/>
          <a:p>
            <a:r>
              <a:rPr lang="en-US" altLang="zh-CN" dirty="0"/>
              <a:t>10.4.2  </a:t>
            </a:r>
            <a:r>
              <a:rPr lang="zh-CN" altLang="en-US" dirty="0"/>
              <a:t>快速排序</a:t>
            </a:r>
          </a:p>
        </p:txBody>
      </p:sp>
      <p:sp>
        <p:nvSpPr>
          <p:cNvPr id="4" name="文本占位符 3"/>
          <p:cNvSpPr>
            <a:spLocks noGrp="1"/>
          </p:cNvSpPr>
          <p:nvPr>
            <p:ph type="body" idx="10"/>
          </p:nvPr>
        </p:nvSpPr>
        <p:spPr/>
        <p:txBody>
          <a:bodyPr/>
          <a:lstStyle/>
          <a:p>
            <a:r>
              <a:rPr lang="zh-CN" altLang="en-US" dirty="0"/>
              <a:t>数据结构</a:t>
            </a:r>
          </a:p>
        </p:txBody>
      </p:sp>
      <p:sp>
        <p:nvSpPr>
          <p:cNvPr id="7" name="文本框 1">
            <a:extLst>
              <a:ext uri="{FF2B5EF4-FFF2-40B4-BE49-F238E27FC236}">
                <a16:creationId xmlns:a16="http://schemas.microsoft.com/office/drawing/2014/main" id="{AB8A04B2-5DA1-5870-0EAB-45DF5BBE43ED}"/>
              </a:ext>
            </a:extLst>
          </p:cNvPr>
          <p:cNvSpPr txBox="1">
            <a:spLocks noChangeArrowheads="1"/>
          </p:cNvSpPr>
          <p:nvPr/>
        </p:nvSpPr>
        <p:spPr bwMode="auto">
          <a:xfrm>
            <a:off x="457237" y="1083906"/>
            <a:ext cx="4864359" cy="5355312"/>
          </a:xfrm>
          <a:prstGeom prst="rect">
            <a:avLst/>
          </a:prstGeom>
          <a:solidFill>
            <a:schemeClr val="accent2">
              <a:lumMod val="20000"/>
              <a:lumOff val="80000"/>
            </a:schemeClr>
          </a:solidFill>
          <a:ln>
            <a:noFill/>
          </a:ln>
        </p:spPr>
        <p:txBody>
          <a:bodyPr wrap="square">
            <a:spAutoFit/>
          </a:bodyPr>
          <a:lstStyle>
            <a:lvl1pPr>
              <a:spcBef>
                <a:spcPct val="50000"/>
              </a:spcBef>
              <a:buClr>
                <a:schemeClr val="bg2"/>
              </a:buClr>
              <a:buSzPct val="75000"/>
              <a:buFont typeface="Wingdings" pitchFamily="2" charset="2"/>
              <a:buChar char="p"/>
              <a:defRPr sz="24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defRPr/>
            </a:pPr>
            <a:r>
              <a:rPr kumimoji="1" lang="en-US" altLang="zh-CN" sz="1800" u="sng" dirty="0">
                <a:latin typeface="Times New Roman" panose="02020603050405020304" pitchFamily="18" charset="0"/>
                <a:cs typeface="Times New Roman" panose="02020603050405020304" pitchFamily="18" charset="0"/>
              </a:rPr>
              <a:t>median</a:t>
            </a:r>
            <a:r>
              <a:rPr kumimoji="1" lang="en-US" altLang="zh-CN" sz="1800" b="0" u="sng" dirty="0">
                <a:latin typeface="Times New Roman" panose="02020603050405020304" pitchFamily="18" charset="0"/>
                <a:cs typeface="Times New Roman" panose="02020603050405020304" pitchFamily="18" charset="0"/>
              </a:rPr>
              <a:t>(A,</a:t>
            </a:r>
            <a:r>
              <a:rPr kumimoji="1" lang="zh-CN" altLang="en-US" sz="1800" b="0" u="sng" dirty="0">
                <a:latin typeface="Times New Roman" panose="02020603050405020304" pitchFamily="18" charset="0"/>
                <a:cs typeface="Times New Roman" panose="02020603050405020304" pitchFamily="18" charset="0"/>
              </a:rPr>
              <a:t> </a:t>
            </a:r>
            <a:r>
              <a:rPr kumimoji="1" lang="en-US" altLang="zh-CN" sz="1800" b="0" u="sng" dirty="0">
                <a:latin typeface="Times New Roman" panose="02020603050405020304" pitchFamily="18" charset="0"/>
                <a:cs typeface="Times New Roman" panose="02020603050405020304" pitchFamily="18" charset="0"/>
              </a:rPr>
              <a:t>a,</a:t>
            </a:r>
            <a:r>
              <a:rPr kumimoji="1" lang="zh-CN" altLang="en-US" sz="1800" b="0" u="sng" dirty="0">
                <a:latin typeface="Times New Roman" panose="02020603050405020304" pitchFamily="18" charset="0"/>
                <a:cs typeface="Times New Roman" panose="02020603050405020304" pitchFamily="18" charset="0"/>
              </a:rPr>
              <a:t> </a:t>
            </a:r>
            <a:r>
              <a:rPr kumimoji="1" lang="en-US" altLang="zh-CN" sz="1800" b="0" u="sng" dirty="0">
                <a:latin typeface="Times New Roman" panose="02020603050405020304" pitchFamily="18" charset="0"/>
                <a:cs typeface="Times New Roman" panose="02020603050405020304" pitchFamily="18" charset="0"/>
              </a:rPr>
              <a:t>b,</a:t>
            </a:r>
            <a:r>
              <a:rPr kumimoji="1" lang="zh-CN" altLang="en-US" sz="1800" b="0" u="sng" dirty="0">
                <a:latin typeface="Times New Roman" panose="02020603050405020304" pitchFamily="18" charset="0"/>
                <a:cs typeface="Times New Roman" panose="02020603050405020304" pitchFamily="18" charset="0"/>
              </a:rPr>
              <a:t> </a:t>
            </a:r>
            <a:r>
              <a:rPr kumimoji="1" lang="en-US" altLang="zh-CN" sz="1800" b="0" u="sng" dirty="0">
                <a:latin typeface="Times New Roman" panose="02020603050405020304" pitchFamily="18" charset="0"/>
                <a:cs typeface="Times New Roman" panose="02020603050405020304" pitchFamily="18" charset="0"/>
              </a:rPr>
              <a:t>c)</a:t>
            </a:r>
            <a:r>
              <a:rPr kumimoji="1" lang="zh-CN" altLang="en-US" sz="1800" b="0" dirty="0">
                <a:latin typeface="Times New Roman" panose="02020603050405020304" pitchFamily="18" charset="0"/>
                <a:cs typeface="Times New Roman" panose="02020603050405020304" pitchFamily="18" charset="0"/>
              </a:rPr>
              <a:t>       </a:t>
            </a:r>
            <a:r>
              <a:rPr kumimoji="1" lang="en-US" altLang="zh-CN" sz="1800" b="0" dirty="0">
                <a:latin typeface="Times New Roman" panose="02020603050405020304" pitchFamily="18" charset="0"/>
                <a:cs typeface="Times New Roman" panose="02020603050405020304" pitchFamily="18" charset="0"/>
              </a:rPr>
              <a:t>//</a:t>
            </a:r>
            <a:r>
              <a:rPr kumimoji="1" lang="zh-CN" altLang="en-US" sz="1800" b="0" dirty="0">
                <a:latin typeface="Times New Roman" panose="02020603050405020304" pitchFamily="18" charset="0"/>
                <a:cs typeface="Times New Roman" panose="02020603050405020304" pitchFamily="18" charset="0"/>
              </a:rPr>
              <a:t>序列</a:t>
            </a:r>
            <a:r>
              <a:rPr kumimoji="1" lang="en-US" altLang="zh-CN" sz="1800" b="0" dirty="0">
                <a:latin typeface="Times New Roman" panose="02020603050405020304" pitchFamily="18" charset="0"/>
                <a:cs typeface="Times New Roman" panose="02020603050405020304" pitchFamily="18" charset="0"/>
              </a:rPr>
              <a:t>A,</a:t>
            </a:r>
            <a:r>
              <a:rPr kumimoji="1" lang="zh-CN" altLang="en-US" sz="1800" b="0" dirty="0">
                <a:latin typeface="Times New Roman" panose="02020603050405020304" pitchFamily="18" charset="0"/>
                <a:cs typeface="Times New Roman" panose="02020603050405020304" pitchFamily="18" charset="0"/>
              </a:rPr>
              <a:t> 三数位置</a:t>
            </a:r>
            <a:r>
              <a:rPr kumimoji="1" lang="en-US" altLang="zh-CN" sz="1800" b="0" dirty="0" err="1">
                <a:latin typeface="Times New Roman" panose="02020603050405020304" pitchFamily="18" charset="0"/>
                <a:cs typeface="Times New Roman" panose="02020603050405020304" pitchFamily="18" charset="0"/>
              </a:rPr>
              <a:t>a,b,c</a:t>
            </a:r>
            <a:endParaRPr kumimoji="1" lang="en-US" altLang="zh-CN" sz="1800" b="0" u="sng" dirty="0">
              <a:latin typeface="Times New Roman" panose="02020603050405020304" pitchFamily="18" charset="0"/>
              <a:cs typeface="Times New Roman" panose="02020603050405020304" pitchFamily="18" charset="0"/>
            </a:endParaRPr>
          </a:p>
          <a:p>
            <a:pPr marL="457200" indent="-457200" eaLnBrk="1" hangingPunct="1">
              <a:spcBef>
                <a:spcPct val="0"/>
              </a:spcBef>
              <a:buClrTx/>
              <a:buSzTx/>
              <a:buFontTx/>
              <a:buAutoNum type="arabicPeriod"/>
              <a:defRPr/>
            </a:pPr>
            <a:r>
              <a:rPr kumimoji="1" lang="en-US" altLang="zh-CN" sz="1800" dirty="0">
                <a:latin typeface="Times New Roman" panose="02020603050405020304" pitchFamily="18" charset="0"/>
                <a:cs typeface="Times New Roman" panose="02020603050405020304" pitchFamily="18" charset="0"/>
              </a:rPr>
              <a:t>if</a:t>
            </a:r>
            <a:r>
              <a:rPr kumimoji="1" lang="zh-CN" altLang="en-US" sz="1800" b="0" dirty="0">
                <a:latin typeface="Times New Roman" panose="02020603050405020304" pitchFamily="18" charset="0"/>
                <a:cs typeface="Times New Roman" panose="02020603050405020304" pitchFamily="18" charset="0"/>
              </a:rPr>
              <a:t> </a:t>
            </a:r>
            <a:r>
              <a:rPr kumimoji="1" lang="en-US" altLang="zh-CN" sz="1800" b="0" dirty="0">
                <a:latin typeface="Times New Roman" panose="02020603050405020304" pitchFamily="18" charset="0"/>
                <a:cs typeface="Times New Roman" panose="02020603050405020304" pitchFamily="18" charset="0"/>
              </a:rPr>
              <a:t>A[a]</a:t>
            </a:r>
            <a:r>
              <a:rPr kumimoji="1" lang="zh-CN" altLang="en-US" sz="1800" b="0" dirty="0">
                <a:latin typeface="Times New Roman" panose="02020603050405020304" pitchFamily="18" charset="0"/>
                <a:cs typeface="Times New Roman" panose="02020603050405020304" pitchFamily="18" charset="0"/>
              </a:rPr>
              <a:t> </a:t>
            </a:r>
            <a:r>
              <a:rPr kumimoji="1" lang="en-US" altLang="zh-CN" sz="1800" b="0" dirty="0">
                <a:latin typeface="Times New Roman" panose="02020603050405020304" pitchFamily="18" charset="0"/>
                <a:cs typeface="Times New Roman" panose="02020603050405020304" pitchFamily="18" charset="0"/>
              </a:rPr>
              <a:t>&lt;</a:t>
            </a:r>
            <a:r>
              <a:rPr kumimoji="1" lang="zh-CN" altLang="en-US" sz="1800" b="0" dirty="0">
                <a:latin typeface="Times New Roman" panose="02020603050405020304" pitchFamily="18" charset="0"/>
                <a:cs typeface="Times New Roman" panose="02020603050405020304" pitchFamily="18" charset="0"/>
              </a:rPr>
              <a:t> </a:t>
            </a:r>
            <a:r>
              <a:rPr kumimoji="1" lang="en-US" altLang="zh-CN" sz="1800" b="0" dirty="0">
                <a:latin typeface="Times New Roman" panose="02020603050405020304" pitchFamily="18" charset="0"/>
                <a:cs typeface="Times New Roman" panose="02020603050405020304" pitchFamily="18" charset="0"/>
              </a:rPr>
              <a:t>A[b]</a:t>
            </a:r>
            <a:r>
              <a:rPr kumimoji="1" lang="zh-CN" altLang="en-US" sz="1800" b="0" dirty="0">
                <a:latin typeface="Times New Roman" panose="02020603050405020304" pitchFamily="18" charset="0"/>
                <a:cs typeface="Times New Roman" panose="02020603050405020304" pitchFamily="18" charset="0"/>
              </a:rPr>
              <a:t>   </a:t>
            </a:r>
            <a:r>
              <a:rPr kumimoji="1" lang="en-US" altLang="zh-CN" sz="1800" dirty="0">
                <a:latin typeface="Times New Roman" panose="02020603050405020304" pitchFamily="18" charset="0"/>
                <a:cs typeface="Times New Roman" panose="02020603050405020304" pitchFamily="18" charset="0"/>
              </a:rPr>
              <a:t>then</a:t>
            </a:r>
            <a:r>
              <a:rPr kumimoji="1" lang="zh-CN" altLang="en-US" sz="1800" dirty="0">
                <a:latin typeface="Times New Roman" panose="02020603050405020304" pitchFamily="18" charset="0"/>
                <a:cs typeface="Times New Roman" panose="02020603050405020304" pitchFamily="18" charset="0"/>
              </a:rPr>
              <a:t> </a:t>
            </a:r>
            <a:endParaRPr kumimoji="1" lang="en-US" altLang="zh-CN" sz="1800" dirty="0">
              <a:latin typeface="Times New Roman" panose="02020603050405020304" pitchFamily="18" charset="0"/>
              <a:cs typeface="Times New Roman" panose="02020603050405020304" pitchFamily="18" charset="0"/>
            </a:endParaRPr>
          </a:p>
          <a:p>
            <a:pPr marL="457200" indent="-457200" eaLnBrk="1" hangingPunct="1">
              <a:spcBef>
                <a:spcPct val="0"/>
              </a:spcBef>
              <a:buClrTx/>
              <a:buSzTx/>
              <a:buFontTx/>
              <a:buAutoNum type="arabicPeriod"/>
              <a:defRPr/>
            </a:pPr>
            <a:r>
              <a:rPr kumimoji="1" lang="en-US" altLang="zh-CN" sz="1800" dirty="0">
                <a:latin typeface="Times New Roman" panose="02020603050405020304" pitchFamily="18" charset="0"/>
                <a:cs typeface="Times New Roman" panose="02020603050405020304" pitchFamily="18" charset="0"/>
              </a:rPr>
              <a:t>|</a:t>
            </a:r>
            <a:r>
              <a:rPr kumimoji="1" lang="zh-CN" altLang="en-US" sz="1800" dirty="0">
                <a:latin typeface="Times New Roman" panose="02020603050405020304" pitchFamily="18" charset="0"/>
                <a:cs typeface="Times New Roman" panose="02020603050405020304" pitchFamily="18" charset="0"/>
              </a:rPr>
              <a:t>   </a:t>
            </a:r>
            <a:r>
              <a:rPr kumimoji="1" lang="en-US" altLang="zh-CN" sz="1800" dirty="0">
                <a:latin typeface="Times New Roman" panose="02020603050405020304" pitchFamily="18" charset="0"/>
                <a:cs typeface="Times New Roman" panose="02020603050405020304" pitchFamily="18" charset="0"/>
              </a:rPr>
              <a:t>if</a:t>
            </a:r>
            <a:r>
              <a:rPr kumimoji="1" lang="zh-CN" altLang="en-US" sz="1800" b="0" dirty="0">
                <a:latin typeface="Times New Roman" panose="02020603050405020304" pitchFamily="18" charset="0"/>
                <a:cs typeface="Times New Roman" panose="02020603050405020304" pitchFamily="18" charset="0"/>
              </a:rPr>
              <a:t> </a:t>
            </a:r>
            <a:r>
              <a:rPr kumimoji="1" lang="en-US" altLang="zh-CN" sz="1800" b="0" dirty="0">
                <a:latin typeface="Times New Roman" panose="02020603050405020304" pitchFamily="18" charset="0"/>
                <a:cs typeface="Times New Roman" panose="02020603050405020304" pitchFamily="18" charset="0"/>
              </a:rPr>
              <a:t>A[b]</a:t>
            </a:r>
            <a:r>
              <a:rPr kumimoji="1" lang="zh-CN" altLang="en-US" sz="1800" b="0" dirty="0">
                <a:latin typeface="Times New Roman" panose="02020603050405020304" pitchFamily="18" charset="0"/>
                <a:cs typeface="Times New Roman" panose="02020603050405020304" pitchFamily="18" charset="0"/>
              </a:rPr>
              <a:t> </a:t>
            </a:r>
            <a:r>
              <a:rPr kumimoji="1" lang="en-US" altLang="zh-CN" sz="1800" b="0" dirty="0">
                <a:latin typeface="Times New Roman" panose="02020603050405020304" pitchFamily="18" charset="0"/>
                <a:cs typeface="Times New Roman" panose="02020603050405020304" pitchFamily="18" charset="0"/>
              </a:rPr>
              <a:t>&lt;</a:t>
            </a:r>
            <a:r>
              <a:rPr kumimoji="1" lang="zh-CN" altLang="en-US" sz="1800" b="0" dirty="0">
                <a:latin typeface="Times New Roman" panose="02020603050405020304" pitchFamily="18" charset="0"/>
                <a:cs typeface="Times New Roman" panose="02020603050405020304" pitchFamily="18" charset="0"/>
              </a:rPr>
              <a:t> </a:t>
            </a:r>
            <a:r>
              <a:rPr kumimoji="1" lang="en-US" altLang="zh-CN" sz="1800" b="0" dirty="0">
                <a:latin typeface="Times New Roman" panose="02020603050405020304" pitchFamily="18" charset="0"/>
                <a:cs typeface="Times New Roman" panose="02020603050405020304" pitchFamily="18" charset="0"/>
              </a:rPr>
              <a:t>A[c]</a:t>
            </a:r>
            <a:r>
              <a:rPr kumimoji="1" lang="zh-CN" altLang="en-US" sz="1800" b="0" dirty="0">
                <a:latin typeface="Times New Roman" panose="02020603050405020304" pitchFamily="18" charset="0"/>
                <a:cs typeface="Times New Roman" panose="02020603050405020304" pitchFamily="18" charset="0"/>
              </a:rPr>
              <a:t>   </a:t>
            </a:r>
            <a:r>
              <a:rPr kumimoji="1" lang="en-US" altLang="zh-CN" sz="1800" dirty="0">
                <a:latin typeface="Times New Roman" panose="02020603050405020304" pitchFamily="18" charset="0"/>
                <a:cs typeface="Times New Roman" panose="02020603050405020304" pitchFamily="18" charset="0"/>
              </a:rPr>
              <a:t>then</a:t>
            </a:r>
            <a:r>
              <a:rPr kumimoji="1" lang="zh-CN" altLang="en-US" sz="1800" dirty="0">
                <a:latin typeface="Times New Roman" panose="02020603050405020304" pitchFamily="18" charset="0"/>
                <a:cs typeface="Times New Roman" panose="02020603050405020304" pitchFamily="18" charset="0"/>
              </a:rPr>
              <a:t> </a:t>
            </a:r>
            <a:endParaRPr kumimoji="1" lang="en-US" altLang="zh-CN" sz="1800" dirty="0">
              <a:latin typeface="Times New Roman" panose="02020603050405020304" pitchFamily="18" charset="0"/>
              <a:cs typeface="Times New Roman" panose="02020603050405020304" pitchFamily="18" charset="0"/>
            </a:endParaRPr>
          </a:p>
          <a:p>
            <a:pPr marL="457200" indent="-457200" eaLnBrk="1" hangingPunct="1">
              <a:spcBef>
                <a:spcPct val="0"/>
              </a:spcBef>
              <a:buClrTx/>
              <a:buSzTx/>
              <a:buFontTx/>
              <a:buAutoNum type="arabicPeriod"/>
              <a:defRPr/>
            </a:pPr>
            <a:r>
              <a:rPr kumimoji="1" lang="en-US" altLang="zh-CN" sz="1800" dirty="0">
                <a:latin typeface="Times New Roman" panose="02020603050405020304" pitchFamily="18" charset="0"/>
                <a:cs typeface="Times New Roman" panose="02020603050405020304" pitchFamily="18" charset="0"/>
              </a:rPr>
              <a:t>|</a:t>
            </a:r>
            <a:r>
              <a:rPr kumimoji="1" lang="zh-CN" altLang="en-US" sz="1800" dirty="0">
                <a:latin typeface="Times New Roman" panose="02020603050405020304" pitchFamily="18" charset="0"/>
                <a:cs typeface="Times New Roman" panose="02020603050405020304" pitchFamily="18" charset="0"/>
              </a:rPr>
              <a:t>   </a:t>
            </a:r>
            <a:r>
              <a:rPr kumimoji="1" lang="en-US" altLang="zh-CN" sz="1800" dirty="0">
                <a:latin typeface="Times New Roman" panose="02020603050405020304" pitchFamily="18" charset="0"/>
                <a:cs typeface="Times New Roman" panose="02020603050405020304" pitchFamily="18" charset="0"/>
              </a:rPr>
              <a:t>|</a:t>
            </a:r>
            <a:r>
              <a:rPr kumimoji="1" lang="zh-CN" altLang="en-US" sz="1800" dirty="0">
                <a:latin typeface="Times New Roman" panose="02020603050405020304" pitchFamily="18" charset="0"/>
                <a:cs typeface="Times New Roman" panose="02020603050405020304" pitchFamily="18" charset="0"/>
              </a:rPr>
              <a:t>   </a:t>
            </a:r>
            <a:r>
              <a:rPr kumimoji="1" lang="en-US" altLang="zh-CN" sz="1800" dirty="0">
                <a:latin typeface="Times New Roman" panose="02020603050405020304" pitchFamily="18" charset="0"/>
                <a:cs typeface="Times New Roman" panose="02020603050405020304" pitchFamily="18" charset="0"/>
              </a:rPr>
              <a:t>return</a:t>
            </a:r>
            <a:r>
              <a:rPr kumimoji="1" lang="zh-CN" altLang="en-US" sz="1800" b="0" dirty="0">
                <a:latin typeface="Times New Roman" panose="02020603050405020304" pitchFamily="18" charset="0"/>
                <a:cs typeface="Times New Roman" panose="02020603050405020304" pitchFamily="18" charset="0"/>
              </a:rPr>
              <a:t> </a:t>
            </a:r>
            <a:r>
              <a:rPr kumimoji="1" lang="en-US" altLang="zh-CN" sz="1800" b="0" dirty="0">
                <a:latin typeface="Times New Roman" panose="02020603050405020304" pitchFamily="18" charset="0"/>
                <a:cs typeface="Times New Roman" panose="02020603050405020304" pitchFamily="18" charset="0"/>
              </a:rPr>
              <a:t>b</a:t>
            </a:r>
            <a:r>
              <a:rPr kumimoji="1" lang="zh-CN" altLang="en-US" sz="1800" b="0" dirty="0">
                <a:latin typeface="Times New Roman" panose="02020603050405020304" pitchFamily="18" charset="0"/>
                <a:cs typeface="Times New Roman" panose="02020603050405020304" pitchFamily="18" charset="0"/>
              </a:rPr>
              <a:t>     </a:t>
            </a:r>
            <a:r>
              <a:rPr kumimoji="1" lang="en-US" altLang="zh-CN" sz="1800" b="0" dirty="0">
                <a:latin typeface="Times New Roman" panose="02020603050405020304" pitchFamily="18" charset="0"/>
                <a:cs typeface="Times New Roman" panose="02020603050405020304" pitchFamily="18" charset="0"/>
              </a:rPr>
              <a:t>//</a:t>
            </a:r>
            <a:r>
              <a:rPr kumimoji="1" lang="zh-CN" altLang="en-US" sz="1800" b="0" dirty="0">
                <a:latin typeface="Times New Roman" panose="02020603050405020304" pitchFamily="18" charset="0"/>
                <a:cs typeface="Times New Roman" panose="02020603050405020304" pitchFamily="18" charset="0"/>
              </a:rPr>
              <a:t>中位数在位置</a:t>
            </a:r>
            <a:r>
              <a:rPr kumimoji="1" lang="en-US" altLang="zh-CN" sz="1800" b="0" dirty="0">
                <a:latin typeface="Times New Roman" panose="02020603050405020304" pitchFamily="18" charset="0"/>
                <a:cs typeface="Times New Roman" panose="02020603050405020304" pitchFamily="18" charset="0"/>
              </a:rPr>
              <a:t>b</a:t>
            </a:r>
          </a:p>
          <a:p>
            <a:pPr marL="457200" indent="-457200" eaLnBrk="1" hangingPunct="1">
              <a:spcBef>
                <a:spcPct val="0"/>
              </a:spcBef>
              <a:buClrTx/>
              <a:buSzTx/>
              <a:buFontTx/>
              <a:buAutoNum type="arabicPeriod"/>
              <a:defRPr/>
            </a:pPr>
            <a:r>
              <a:rPr kumimoji="1" lang="en-US" altLang="zh-CN" sz="1800" b="0" dirty="0">
                <a:latin typeface="Times New Roman" panose="02020603050405020304" pitchFamily="18" charset="0"/>
                <a:cs typeface="Times New Roman" panose="02020603050405020304" pitchFamily="18" charset="0"/>
              </a:rPr>
              <a:t>|</a:t>
            </a:r>
            <a:r>
              <a:rPr kumimoji="1" lang="zh-CN" altLang="en-US" sz="1800" b="0" dirty="0">
                <a:latin typeface="Times New Roman" panose="02020603050405020304" pitchFamily="18" charset="0"/>
                <a:cs typeface="Times New Roman" panose="02020603050405020304" pitchFamily="18" charset="0"/>
              </a:rPr>
              <a:t>   </a:t>
            </a:r>
            <a:r>
              <a:rPr kumimoji="1" lang="en-US" altLang="zh-CN" sz="1800" dirty="0">
                <a:latin typeface="Times New Roman" panose="02020603050405020304" pitchFamily="18" charset="0"/>
                <a:cs typeface="Times New Roman" panose="02020603050405020304" pitchFamily="18" charset="0"/>
              </a:rPr>
              <a:t>else</a:t>
            </a:r>
            <a:r>
              <a:rPr kumimoji="1" lang="zh-CN" altLang="en-US" sz="1800" dirty="0">
                <a:latin typeface="Times New Roman" panose="02020603050405020304" pitchFamily="18" charset="0"/>
                <a:cs typeface="Times New Roman" panose="02020603050405020304" pitchFamily="18" charset="0"/>
              </a:rPr>
              <a:t> </a:t>
            </a:r>
            <a:r>
              <a:rPr kumimoji="1" lang="en-US" altLang="zh-CN" sz="1800" dirty="0">
                <a:latin typeface="Times New Roman" panose="02020603050405020304" pitchFamily="18" charset="0"/>
                <a:cs typeface="Times New Roman" panose="02020603050405020304" pitchFamily="18" charset="0"/>
              </a:rPr>
              <a:t>if</a:t>
            </a:r>
            <a:r>
              <a:rPr kumimoji="1" lang="zh-CN" altLang="en-US" sz="1800" dirty="0">
                <a:latin typeface="Times New Roman" panose="02020603050405020304" pitchFamily="18" charset="0"/>
                <a:cs typeface="Times New Roman" panose="02020603050405020304" pitchFamily="18" charset="0"/>
              </a:rPr>
              <a:t> </a:t>
            </a:r>
            <a:r>
              <a:rPr kumimoji="1" lang="en-US" altLang="zh-CN" sz="1800" b="0" dirty="0">
                <a:latin typeface="Times New Roman" panose="02020603050405020304" pitchFamily="18" charset="0"/>
                <a:cs typeface="Times New Roman" panose="02020603050405020304" pitchFamily="18" charset="0"/>
              </a:rPr>
              <a:t>A[a]</a:t>
            </a:r>
            <a:r>
              <a:rPr kumimoji="1" lang="zh-CN" altLang="en-US" sz="1800" b="0" dirty="0">
                <a:latin typeface="Times New Roman" panose="02020603050405020304" pitchFamily="18" charset="0"/>
                <a:cs typeface="Times New Roman" panose="02020603050405020304" pitchFamily="18" charset="0"/>
              </a:rPr>
              <a:t> </a:t>
            </a:r>
            <a:r>
              <a:rPr kumimoji="1" lang="en-US" altLang="zh-CN" sz="1800" b="0" dirty="0">
                <a:latin typeface="Times New Roman" panose="02020603050405020304" pitchFamily="18" charset="0"/>
                <a:cs typeface="Times New Roman" panose="02020603050405020304" pitchFamily="18" charset="0"/>
              </a:rPr>
              <a:t>&lt;</a:t>
            </a:r>
            <a:r>
              <a:rPr kumimoji="1" lang="zh-CN" altLang="en-US" sz="1800" b="0" dirty="0">
                <a:latin typeface="Times New Roman" panose="02020603050405020304" pitchFamily="18" charset="0"/>
                <a:cs typeface="Times New Roman" panose="02020603050405020304" pitchFamily="18" charset="0"/>
              </a:rPr>
              <a:t> </a:t>
            </a:r>
            <a:r>
              <a:rPr kumimoji="1" lang="en-US" altLang="zh-CN" sz="1800" b="0" dirty="0">
                <a:latin typeface="Times New Roman" panose="02020603050405020304" pitchFamily="18" charset="0"/>
                <a:cs typeface="Times New Roman" panose="02020603050405020304" pitchFamily="18" charset="0"/>
              </a:rPr>
              <a:t>A[c]</a:t>
            </a:r>
            <a:r>
              <a:rPr kumimoji="1" lang="zh-CN" altLang="en-US" sz="1800" b="0" dirty="0">
                <a:latin typeface="Times New Roman" panose="02020603050405020304" pitchFamily="18" charset="0"/>
                <a:cs typeface="Times New Roman" panose="02020603050405020304" pitchFamily="18" charset="0"/>
              </a:rPr>
              <a:t>  </a:t>
            </a:r>
            <a:r>
              <a:rPr kumimoji="1" lang="en-US" altLang="zh-CN" sz="1800" dirty="0">
                <a:latin typeface="Times New Roman" panose="02020603050405020304" pitchFamily="18" charset="0"/>
                <a:cs typeface="Times New Roman" panose="02020603050405020304" pitchFamily="18" charset="0"/>
              </a:rPr>
              <a:t>then</a:t>
            </a:r>
            <a:r>
              <a:rPr kumimoji="1" lang="zh-CN" altLang="en-US" sz="1800" dirty="0">
                <a:latin typeface="Times New Roman" panose="02020603050405020304" pitchFamily="18" charset="0"/>
                <a:cs typeface="Times New Roman" panose="02020603050405020304" pitchFamily="18" charset="0"/>
              </a:rPr>
              <a:t> </a:t>
            </a:r>
            <a:endParaRPr kumimoji="1" lang="en-US" altLang="zh-CN" sz="1800" dirty="0">
              <a:latin typeface="Times New Roman" panose="02020603050405020304" pitchFamily="18" charset="0"/>
              <a:cs typeface="Times New Roman" panose="02020603050405020304" pitchFamily="18" charset="0"/>
            </a:endParaRPr>
          </a:p>
          <a:p>
            <a:pPr marL="457200" indent="-457200">
              <a:spcBef>
                <a:spcPct val="0"/>
              </a:spcBef>
              <a:buClrTx/>
              <a:buSzTx/>
              <a:buFontTx/>
              <a:buAutoNum type="arabicPeriod"/>
              <a:defRPr/>
            </a:pPr>
            <a:r>
              <a:rPr kumimoji="1" lang="en-US" altLang="zh-CN" sz="1800" dirty="0">
                <a:latin typeface="Times New Roman" panose="02020603050405020304" pitchFamily="18" charset="0"/>
                <a:cs typeface="Times New Roman" panose="02020603050405020304" pitchFamily="18" charset="0"/>
              </a:rPr>
              <a:t>|</a:t>
            </a:r>
            <a:r>
              <a:rPr kumimoji="1" lang="zh-CN" altLang="en-US" sz="1800" dirty="0">
                <a:latin typeface="Times New Roman" panose="02020603050405020304" pitchFamily="18" charset="0"/>
                <a:cs typeface="Times New Roman" panose="02020603050405020304" pitchFamily="18" charset="0"/>
              </a:rPr>
              <a:t>   </a:t>
            </a:r>
            <a:r>
              <a:rPr kumimoji="1" lang="en-US" altLang="zh-CN" sz="1800" dirty="0">
                <a:latin typeface="Times New Roman" panose="02020603050405020304" pitchFamily="18" charset="0"/>
                <a:cs typeface="Times New Roman" panose="02020603050405020304" pitchFamily="18" charset="0"/>
              </a:rPr>
              <a:t>|</a:t>
            </a:r>
            <a:r>
              <a:rPr kumimoji="1" lang="zh-CN" altLang="en-US" sz="1800" dirty="0">
                <a:latin typeface="Times New Roman" panose="02020603050405020304" pitchFamily="18" charset="0"/>
                <a:cs typeface="Times New Roman" panose="02020603050405020304" pitchFamily="18" charset="0"/>
              </a:rPr>
              <a:t>      </a:t>
            </a:r>
            <a:r>
              <a:rPr kumimoji="1" lang="en-US" altLang="zh-CN" sz="1800" dirty="0">
                <a:latin typeface="Times New Roman" panose="02020603050405020304" pitchFamily="18" charset="0"/>
                <a:cs typeface="Times New Roman" panose="02020603050405020304" pitchFamily="18" charset="0"/>
              </a:rPr>
              <a:t>|</a:t>
            </a:r>
            <a:r>
              <a:rPr kumimoji="1" lang="zh-CN" altLang="en-US" sz="1800" dirty="0">
                <a:latin typeface="Times New Roman" panose="02020603050405020304" pitchFamily="18" charset="0"/>
                <a:cs typeface="Times New Roman" panose="02020603050405020304" pitchFamily="18" charset="0"/>
              </a:rPr>
              <a:t>    </a:t>
            </a:r>
            <a:r>
              <a:rPr kumimoji="1" lang="en-US" altLang="zh-CN" sz="1800" dirty="0">
                <a:latin typeface="Times New Roman" panose="02020603050405020304" pitchFamily="18" charset="0"/>
                <a:cs typeface="Times New Roman" panose="02020603050405020304" pitchFamily="18" charset="0"/>
              </a:rPr>
              <a:t>return</a:t>
            </a:r>
            <a:r>
              <a:rPr kumimoji="1" lang="zh-CN" altLang="en-US" sz="1800" dirty="0">
                <a:latin typeface="Times New Roman" panose="02020603050405020304" pitchFamily="18" charset="0"/>
                <a:cs typeface="Times New Roman" panose="02020603050405020304" pitchFamily="18" charset="0"/>
              </a:rPr>
              <a:t> </a:t>
            </a:r>
            <a:r>
              <a:rPr kumimoji="1" lang="en-US" altLang="zh-CN" sz="1800" b="0" dirty="0">
                <a:latin typeface="Times New Roman" panose="02020603050405020304" pitchFamily="18" charset="0"/>
                <a:cs typeface="Times New Roman" panose="02020603050405020304" pitchFamily="18" charset="0"/>
              </a:rPr>
              <a:t>c</a:t>
            </a:r>
            <a:r>
              <a:rPr kumimoji="1" lang="zh-CN" altLang="en-US" sz="1800" b="0" dirty="0">
                <a:latin typeface="Times New Roman" panose="02020603050405020304" pitchFamily="18" charset="0"/>
                <a:cs typeface="Times New Roman" panose="02020603050405020304" pitchFamily="18" charset="0"/>
              </a:rPr>
              <a:t>   </a:t>
            </a:r>
            <a:r>
              <a:rPr kumimoji="1" lang="en-US" altLang="zh-CN" sz="1800" b="0" dirty="0">
                <a:latin typeface="Times New Roman" panose="02020603050405020304" pitchFamily="18" charset="0"/>
                <a:cs typeface="Times New Roman" panose="02020603050405020304" pitchFamily="18" charset="0"/>
              </a:rPr>
              <a:t>//</a:t>
            </a:r>
            <a:r>
              <a:rPr kumimoji="1" lang="zh-CN" altLang="en-US" sz="1800" b="0" dirty="0">
                <a:latin typeface="Times New Roman" panose="02020603050405020304" pitchFamily="18" charset="0"/>
                <a:cs typeface="Times New Roman" panose="02020603050405020304" pitchFamily="18" charset="0"/>
              </a:rPr>
              <a:t>中位数在位置</a:t>
            </a:r>
            <a:r>
              <a:rPr kumimoji="1" lang="en-US" altLang="zh-CN" sz="1800" b="0" dirty="0">
                <a:latin typeface="Times New Roman" panose="02020603050405020304" pitchFamily="18" charset="0"/>
                <a:cs typeface="Times New Roman" panose="02020603050405020304" pitchFamily="18" charset="0"/>
              </a:rPr>
              <a:t>c</a:t>
            </a:r>
          </a:p>
          <a:p>
            <a:pPr marL="457200" indent="-457200" eaLnBrk="1" hangingPunct="1">
              <a:spcBef>
                <a:spcPct val="0"/>
              </a:spcBef>
              <a:buClrTx/>
              <a:buSzTx/>
              <a:buFontTx/>
              <a:buAutoNum type="arabicPeriod"/>
              <a:defRPr/>
            </a:pPr>
            <a:r>
              <a:rPr kumimoji="1" lang="en-US" altLang="zh-CN" sz="1800" b="0" dirty="0">
                <a:latin typeface="Times New Roman" panose="02020603050405020304" pitchFamily="18" charset="0"/>
                <a:cs typeface="Times New Roman" panose="02020603050405020304" pitchFamily="18" charset="0"/>
              </a:rPr>
              <a:t>|</a:t>
            </a:r>
            <a:r>
              <a:rPr kumimoji="1" lang="zh-CN" altLang="en-US" sz="1800" b="0" dirty="0">
                <a:latin typeface="Times New Roman" panose="02020603050405020304" pitchFamily="18" charset="0"/>
                <a:cs typeface="Times New Roman" panose="02020603050405020304" pitchFamily="18" charset="0"/>
              </a:rPr>
              <a:t>   </a:t>
            </a:r>
            <a:r>
              <a:rPr kumimoji="1" lang="en-US" altLang="zh-CN" sz="1800" b="0" dirty="0">
                <a:latin typeface="Times New Roman" panose="02020603050405020304" pitchFamily="18" charset="0"/>
                <a:cs typeface="Times New Roman" panose="02020603050405020304" pitchFamily="18" charset="0"/>
              </a:rPr>
              <a:t>|</a:t>
            </a:r>
            <a:r>
              <a:rPr kumimoji="1" lang="zh-CN" altLang="en-US" sz="1800" b="0" dirty="0">
                <a:latin typeface="Times New Roman" panose="02020603050405020304" pitchFamily="18" charset="0"/>
                <a:cs typeface="Times New Roman" panose="02020603050405020304" pitchFamily="18" charset="0"/>
              </a:rPr>
              <a:t>      </a:t>
            </a:r>
            <a:r>
              <a:rPr kumimoji="1" lang="en-US" altLang="zh-CN" sz="1800" dirty="0">
                <a:latin typeface="Times New Roman" panose="02020603050405020304" pitchFamily="18" charset="0"/>
                <a:cs typeface="Times New Roman" panose="02020603050405020304" pitchFamily="18" charset="0"/>
              </a:rPr>
              <a:t>else</a:t>
            </a:r>
            <a:r>
              <a:rPr kumimoji="1" lang="zh-CN" altLang="en-US" sz="1800" dirty="0">
                <a:latin typeface="Times New Roman" panose="02020603050405020304" pitchFamily="18" charset="0"/>
                <a:cs typeface="Times New Roman" panose="02020603050405020304" pitchFamily="18" charset="0"/>
              </a:rPr>
              <a:t> </a:t>
            </a:r>
            <a:endParaRPr kumimoji="1" lang="en-US" altLang="zh-CN" sz="1800" dirty="0">
              <a:latin typeface="Times New Roman" panose="02020603050405020304" pitchFamily="18" charset="0"/>
              <a:cs typeface="Times New Roman" panose="02020603050405020304" pitchFamily="18" charset="0"/>
            </a:endParaRPr>
          </a:p>
          <a:p>
            <a:pPr marL="457200" indent="-457200">
              <a:spcBef>
                <a:spcPct val="0"/>
              </a:spcBef>
              <a:buClrTx/>
              <a:buSzTx/>
              <a:buFontTx/>
              <a:buAutoNum type="arabicPeriod"/>
              <a:defRPr/>
            </a:pPr>
            <a:r>
              <a:rPr kumimoji="1" lang="en-US" altLang="zh-CN" sz="1800" dirty="0">
                <a:latin typeface="Times New Roman" panose="02020603050405020304" pitchFamily="18" charset="0"/>
                <a:cs typeface="Times New Roman" panose="02020603050405020304" pitchFamily="18" charset="0"/>
              </a:rPr>
              <a:t>|</a:t>
            </a:r>
            <a:r>
              <a:rPr kumimoji="1" lang="zh-CN" altLang="en-US" sz="1800" dirty="0">
                <a:latin typeface="Times New Roman" panose="02020603050405020304" pitchFamily="18" charset="0"/>
                <a:cs typeface="Times New Roman" panose="02020603050405020304" pitchFamily="18" charset="0"/>
              </a:rPr>
              <a:t>   </a:t>
            </a:r>
            <a:r>
              <a:rPr kumimoji="1" lang="en-US" altLang="zh-CN" sz="1800" dirty="0">
                <a:latin typeface="Times New Roman" panose="02020603050405020304" pitchFamily="18" charset="0"/>
                <a:cs typeface="Times New Roman" panose="02020603050405020304" pitchFamily="18" charset="0"/>
              </a:rPr>
              <a:t>|</a:t>
            </a:r>
            <a:r>
              <a:rPr kumimoji="1" lang="zh-CN" altLang="en-US" sz="1800" dirty="0">
                <a:latin typeface="Times New Roman" panose="02020603050405020304" pitchFamily="18" charset="0"/>
                <a:cs typeface="Times New Roman" panose="02020603050405020304" pitchFamily="18" charset="0"/>
              </a:rPr>
              <a:t>      </a:t>
            </a:r>
            <a:r>
              <a:rPr kumimoji="1" lang="en-US" altLang="zh-CN" sz="1800" dirty="0">
                <a:latin typeface="Times New Roman" panose="02020603050405020304" pitchFamily="18" charset="0"/>
                <a:cs typeface="Times New Roman" panose="02020603050405020304" pitchFamily="18" charset="0"/>
              </a:rPr>
              <a:t>|</a:t>
            </a:r>
            <a:r>
              <a:rPr kumimoji="1" lang="zh-CN" altLang="en-US" sz="1800" dirty="0">
                <a:latin typeface="Times New Roman" panose="02020603050405020304" pitchFamily="18" charset="0"/>
                <a:cs typeface="Times New Roman" panose="02020603050405020304" pitchFamily="18" charset="0"/>
              </a:rPr>
              <a:t>    </a:t>
            </a:r>
            <a:r>
              <a:rPr kumimoji="1" lang="en-US" altLang="zh-CN" sz="1800" dirty="0">
                <a:latin typeface="Times New Roman" panose="02020603050405020304" pitchFamily="18" charset="0"/>
                <a:cs typeface="Times New Roman" panose="02020603050405020304" pitchFamily="18" charset="0"/>
              </a:rPr>
              <a:t>return</a:t>
            </a:r>
            <a:r>
              <a:rPr kumimoji="1" lang="zh-CN" altLang="en-US" sz="1800" dirty="0">
                <a:latin typeface="Times New Roman" panose="02020603050405020304" pitchFamily="18" charset="0"/>
                <a:cs typeface="Times New Roman" panose="02020603050405020304" pitchFamily="18" charset="0"/>
              </a:rPr>
              <a:t> </a:t>
            </a:r>
            <a:r>
              <a:rPr kumimoji="1" lang="en-US" altLang="zh-CN" sz="1800" b="0" dirty="0">
                <a:latin typeface="Times New Roman" panose="02020603050405020304" pitchFamily="18" charset="0"/>
                <a:cs typeface="Times New Roman" panose="02020603050405020304" pitchFamily="18" charset="0"/>
              </a:rPr>
              <a:t>a</a:t>
            </a:r>
            <a:r>
              <a:rPr kumimoji="1" lang="zh-CN" altLang="en-US" sz="1800" b="0" dirty="0">
                <a:latin typeface="Times New Roman" panose="02020603050405020304" pitchFamily="18" charset="0"/>
                <a:cs typeface="Times New Roman" panose="02020603050405020304" pitchFamily="18" charset="0"/>
              </a:rPr>
              <a:t>  </a:t>
            </a:r>
            <a:r>
              <a:rPr kumimoji="1" lang="en-US" altLang="zh-CN" sz="1800" b="0" dirty="0">
                <a:latin typeface="Times New Roman" panose="02020603050405020304" pitchFamily="18" charset="0"/>
                <a:cs typeface="Times New Roman" panose="02020603050405020304" pitchFamily="18" charset="0"/>
              </a:rPr>
              <a:t>//</a:t>
            </a:r>
            <a:r>
              <a:rPr kumimoji="1" lang="zh-CN" altLang="en-US" sz="1800" b="0" dirty="0">
                <a:latin typeface="Times New Roman" panose="02020603050405020304" pitchFamily="18" charset="0"/>
                <a:cs typeface="Times New Roman" panose="02020603050405020304" pitchFamily="18" charset="0"/>
              </a:rPr>
              <a:t>中位数在位置</a:t>
            </a:r>
            <a:r>
              <a:rPr kumimoji="1" lang="en-US" altLang="zh-CN" sz="1800" b="0" dirty="0">
                <a:latin typeface="Times New Roman" panose="02020603050405020304" pitchFamily="18" charset="0"/>
                <a:cs typeface="Times New Roman" panose="02020603050405020304" pitchFamily="18" charset="0"/>
              </a:rPr>
              <a:t>a</a:t>
            </a:r>
          </a:p>
          <a:p>
            <a:pPr marL="457200" indent="-457200" eaLnBrk="1" hangingPunct="1">
              <a:spcBef>
                <a:spcPct val="0"/>
              </a:spcBef>
              <a:buClrTx/>
              <a:buSzTx/>
              <a:buFontTx/>
              <a:buAutoNum type="arabicPeriod"/>
              <a:defRPr/>
            </a:pPr>
            <a:r>
              <a:rPr kumimoji="1" lang="en-US" altLang="zh-CN" sz="1800" b="0" dirty="0">
                <a:latin typeface="Times New Roman" panose="02020603050405020304" pitchFamily="18" charset="0"/>
                <a:cs typeface="Times New Roman" panose="02020603050405020304" pitchFamily="18" charset="0"/>
              </a:rPr>
              <a:t>|</a:t>
            </a:r>
            <a:r>
              <a:rPr kumimoji="1" lang="zh-CN" altLang="en-US" sz="1800" b="0" dirty="0">
                <a:latin typeface="Times New Roman" panose="02020603050405020304" pitchFamily="18" charset="0"/>
                <a:cs typeface="Times New Roman" panose="02020603050405020304" pitchFamily="18" charset="0"/>
              </a:rPr>
              <a:t>   </a:t>
            </a:r>
            <a:r>
              <a:rPr kumimoji="1" lang="en-US" altLang="zh-CN" sz="1800" b="0" dirty="0">
                <a:latin typeface="Times New Roman" panose="02020603050405020304" pitchFamily="18" charset="0"/>
                <a:cs typeface="Times New Roman" panose="02020603050405020304" pitchFamily="18" charset="0"/>
              </a:rPr>
              <a:t>|</a:t>
            </a:r>
            <a:r>
              <a:rPr kumimoji="1" lang="zh-CN" altLang="en-US" sz="1800" b="0" dirty="0">
                <a:latin typeface="Times New Roman" panose="02020603050405020304" pitchFamily="18" charset="0"/>
                <a:cs typeface="Times New Roman" panose="02020603050405020304" pitchFamily="18" charset="0"/>
              </a:rPr>
              <a:t>      </a:t>
            </a:r>
            <a:r>
              <a:rPr kumimoji="1" lang="en-US" altLang="zh-CN" sz="1800" dirty="0">
                <a:latin typeface="Times New Roman" panose="02020603050405020304" pitchFamily="18" charset="0"/>
                <a:cs typeface="Times New Roman" panose="02020603050405020304" pitchFamily="18" charset="0"/>
              </a:rPr>
              <a:t>end</a:t>
            </a:r>
          </a:p>
          <a:p>
            <a:pPr marL="457200" indent="-457200" eaLnBrk="1" hangingPunct="1">
              <a:spcBef>
                <a:spcPct val="0"/>
              </a:spcBef>
              <a:buClrTx/>
              <a:buSzTx/>
              <a:buFontTx/>
              <a:buAutoNum type="arabicPeriod"/>
              <a:defRPr/>
            </a:pPr>
            <a:r>
              <a:rPr kumimoji="1" lang="en-US" altLang="zh-CN" sz="1800" b="0" dirty="0">
                <a:latin typeface="Times New Roman" panose="02020603050405020304" pitchFamily="18" charset="0"/>
                <a:cs typeface="Times New Roman" panose="02020603050405020304" pitchFamily="18" charset="0"/>
              </a:rPr>
              <a:t>|</a:t>
            </a:r>
            <a:r>
              <a:rPr kumimoji="1" lang="zh-CN" altLang="en-US" sz="1800" b="0" dirty="0">
                <a:latin typeface="Times New Roman" panose="02020603050405020304" pitchFamily="18" charset="0"/>
                <a:cs typeface="Times New Roman" panose="02020603050405020304" pitchFamily="18" charset="0"/>
              </a:rPr>
              <a:t>   </a:t>
            </a:r>
            <a:r>
              <a:rPr kumimoji="1" lang="en-US" altLang="zh-CN" sz="1800" dirty="0">
                <a:latin typeface="Times New Roman" panose="02020603050405020304" pitchFamily="18" charset="0"/>
                <a:cs typeface="Times New Roman" panose="02020603050405020304" pitchFamily="18" charset="0"/>
              </a:rPr>
              <a:t>end</a:t>
            </a:r>
          </a:p>
          <a:p>
            <a:pPr marL="457200" indent="-457200" eaLnBrk="1" hangingPunct="1">
              <a:spcBef>
                <a:spcPct val="0"/>
              </a:spcBef>
              <a:buClrTx/>
              <a:buSzTx/>
              <a:buFontTx/>
              <a:buAutoNum type="arabicPeriod"/>
              <a:defRPr/>
            </a:pPr>
            <a:r>
              <a:rPr kumimoji="1" lang="en-US" altLang="zh-CN" sz="1800" dirty="0">
                <a:latin typeface="Times New Roman" panose="02020603050405020304" pitchFamily="18" charset="0"/>
                <a:cs typeface="Times New Roman" panose="02020603050405020304" pitchFamily="18" charset="0"/>
              </a:rPr>
              <a:t>else</a:t>
            </a:r>
            <a:r>
              <a:rPr kumimoji="1" lang="zh-CN" altLang="en-US" sz="1800" dirty="0">
                <a:latin typeface="Times New Roman" panose="02020603050405020304" pitchFamily="18" charset="0"/>
                <a:cs typeface="Times New Roman" panose="02020603050405020304" pitchFamily="18" charset="0"/>
              </a:rPr>
              <a:t> </a:t>
            </a:r>
            <a:r>
              <a:rPr kumimoji="1" lang="en-US" altLang="zh-CN" sz="1800" dirty="0">
                <a:latin typeface="Times New Roman" panose="02020603050405020304" pitchFamily="18" charset="0"/>
                <a:cs typeface="Times New Roman" panose="02020603050405020304" pitchFamily="18" charset="0"/>
              </a:rPr>
              <a:t>if</a:t>
            </a:r>
            <a:r>
              <a:rPr kumimoji="1" lang="zh-CN" altLang="en-US" sz="1800" dirty="0">
                <a:latin typeface="Times New Roman" panose="02020603050405020304" pitchFamily="18" charset="0"/>
                <a:cs typeface="Times New Roman" panose="02020603050405020304" pitchFamily="18" charset="0"/>
              </a:rPr>
              <a:t> </a:t>
            </a:r>
            <a:r>
              <a:rPr kumimoji="1" lang="en-US" altLang="zh-CN" sz="1800" b="0" dirty="0">
                <a:latin typeface="Times New Roman" panose="02020603050405020304" pitchFamily="18" charset="0"/>
                <a:cs typeface="Times New Roman" panose="02020603050405020304" pitchFamily="18" charset="0"/>
              </a:rPr>
              <a:t>A[c]</a:t>
            </a:r>
            <a:r>
              <a:rPr kumimoji="1" lang="zh-CN" altLang="en-US" sz="1800" b="0" dirty="0">
                <a:latin typeface="Times New Roman" panose="02020603050405020304" pitchFamily="18" charset="0"/>
                <a:cs typeface="Times New Roman" panose="02020603050405020304" pitchFamily="18" charset="0"/>
              </a:rPr>
              <a:t> </a:t>
            </a:r>
            <a:r>
              <a:rPr kumimoji="1" lang="en-US" altLang="zh-CN" sz="1800" b="0" dirty="0">
                <a:latin typeface="Times New Roman" panose="02020603050405020304" pitchFamily="18" charset="0"/>
                <a:cs typeface="Times New Roman" panose="02020603050405020304" pitchFamily="18" charset="0"/>
              </a:rPr>
              <a:t>&lt;</a:t>
            </a:r>
            <a:r>
              <a:rPr kumimoji="1" lang="zh-CN" altLang="en-US" sz="1800" b="0" dirty="0">
                <a:latin typeface="Times New Roman" panose="02020603050405020304" pitchFamily="18" charset="0"/>
                <a:cs typeface="Times New Roman" panose="02020603050405020304" pitchFamily="18" charset="0"/>
              </a:rPr>
              <a:t> </a:t>
            </a:r>
            <a:r>
              <a:rPr kumimoji="1" lang="en-US" altLang="zh-CN" sz="1800" b="0" dirty="0">
                <a:latin typeface="Times New Roman" panose="02020603050405020304" pitchFamily="18" charset="0"/>
                <a:cs typeface="Times New Roman" panose="02020603050405020304" pitchFamily="18" charset="0"/>
              </a:rPr>
              <a:t>A[b]</a:t>
            </a:r>
            <a:r>
              <a:rPr kumimoji="1" lang="zh-CN" altLang="en-US" sz="1800" b="0" dirty="0">
                <a:latin typeface="Times New Roman" panose="02020603050405020304" pitchFamily="18" charset="0"/>
                <a:cs typeface="Times New Roman" panose="02020603050405020304" pitchFamily="18" charset="0"/>
              </a:rPr>
              <a:t>  </a:t>
            </a:r>
            <a:r>
              <a:rPr kumimoji="1" lang="en-US" altLang="zh-CN" sz="1800" dirty="0">
                <a:latin typeface="Times New Roman" panose="02020603050405020304" pitchFamily="18" charset="0"/>
                <a:cs typeface="Times New Roman" panose="02020603050405020304" pitchFamily="18" charset="0"/>
              </a:rPr>
              <a:t>then</a:t>
            </a:r>
            <a:r>
              <a:rPr kumimoji="1" lang="zh-CN" altLang="en-US" sz="1800" dirty="0">
                <a:latin typeface="Times New Roman" panose="02020603050405020304" pitchFamily="18" charset="0"/>
                <a:cs typeface="Times New Roman" panose="02020603050405020304" pitchFamily="18" charset="0"/>
              </a:rPr>
              <a:t> </a:t>
            </a:r>
            <a:endParaRPr kumimoji="1" lang="en-US" altLang="zh-CN" sz="1800" dirty="0">
              <a:latin typeface="Times New Roman" panose="02020603050405020304" pitchFamily="18" charset="0"/>
              <a:cs typeface="Times New Roman" panose="02020603050405020304" pitchFamily="18" charset="0"/>
            </a:endParaRPr>
          </a:p>
          <a:p>
            <a:pPr marL="457200" indent="-457200" eaLnBrk="1" hangingPunct="1">
              <a:spcBef>
                <a:spcPct val="0"/>
              </a:spcBef>
              <a:buClrTx/>
              <a:buSzTx/>
              <a:buFontTx/>
              <a:buAutoNum type="arabicPeriod"/>
              <a:defRPr/>
            </a:pPr>
            <a:r>
              <a:rPr kumimoji="1" lang="en-US" altLang="zh-CN" sz="1800" dirty="0">
                <a:latin typeface="Times New Roman" panose="02020603050405020304" pitchFamily="18" charset="0"/>
                <a:cs typeface="Times New Roman" panose="02020603050405020304" pitchFamily="18" charset="0"/>
              </a:rPr>
              <a:t>|</a:t>
            </a:r>
            <a:r>
              <a:rPr kumimoji="1" lang="zh-CN" altLang="en-US" sz="1800" dirty="0">
                <a:latin typeface="Times New Roman" panose="02020603050405020304" pitchFamily="18" charset="0"/>
                <a:cs typeface="Times New Roman" panose="02020603050405020304" pitchFamily="18" charset="0"/>
              </a:rPr>
              <a:t>       </a:t>
            </a:r>
            <a:r>
              <a:rPr kumimoji="1" lang="en-US" altLang="zh-CN" sz="1800" dirty="0">
                <a:latin typeface="Times New Roman" panose="02020603050405020304" pitchFamily="18" charset="0"/>
                <a:cs typeface="Times New Roman" panose="02020603050405020304" pitchFamily="18" charset="0"/>
              </a:rPr>
              <a:t>|</a:t>
            </a:r>
            <a:r>
              <a:rPr kumimoji="1" lang="zh-CN" altLang="en-US" sz="1800" dirty="0">
                <a:latin typeface="Times New Roman" panose="02020603050405020304" pitchFamily="18" charset="0"/>
                <a:cs typeface="Times New Roman" panose="02020603050405020304" pitchFamily="18" charset="0"/>
              </a:rPr>
              <a:t>   </a:t>
            </a:r>
            <a:r>
              <a:rPr kumimoji="1" lang="en-US" altLang="zh-CN" sz="1800" dirty="0">
                <a:latin typeface="Times New Roman" panose="02020603050405020304" pitchFamily="18" charset="0"/>
                <a:cs typeface="Times New Roman" panose="02020603050405020304" pitchFamily="18" charset="0"/>
              </a:rPr>
              <a:t>return</a:t>
            </a:r>
            <a:r>
              <a:rPr kumimoji="1" lang="zh-CN" altLang="en-US" sz="1800" dirty="0">
                <a:latin typeface="Times New Roman" panose="02020603050405020304" pitchFamily="18" charset="0"/>
                <a:cs typeface="Times New Roman" panose="02020603050405020304" pitchFamily="18" charset="0"/>
              </a:rPr>
              <a:t> </a:t>
            </a:r>
            <a:r>
              <a:rPr kumimoji="1" lang="en-US" altLang="zh-CN" sz="1800" b="0" dirty="0">
                <a:latin typeface="Times New Roman" panose="02020603050405020304" pitchFamily="18" charset="0"/>
                <a:cs typeface="Times New Roman" panose="02020603050405020304" pitchFamily="18" charset="0"/>
              </a:rPr>
              <a:t>b</a:t>
            </a:r>
          </a:p>
          <a:p>
            <a:pPr marL="457200" indent="-457200" eaLnBrk="1" hangingPunct="1">
              <a:spcBef>
                <a:spcPct val="0"/>
              </a:spcBef>
              <a:buClrTx/>
              <a:buSzTx/>
              <a:buFontTx/>
              <a:buAutoNum type="arabicPeriod"/>
              <a:defRPr/>
            </a:pPr>
            <a:r>
              <a:rPr kumimoji="1" lang="en-US" altLang="zh-CN" sz="1800" dirty="0">
                <a:latin typeface="Times New Roman" panose="02020603050405020304" pitchFamily="18" charset="0"/>
                <a:cs typeface="Times New Roman" panose="02020603050405020304" pitchFamily="18" charset="0"/>
              </a:rPr>
              <a:t>|</a:t>
            </a:r>
            <a:r>
              <a:rPr kumimoji="1" lang="zh-CN" altLang="en-US" sz="1800" dirty="0">
                <a:latin typeface="Times New Roman" panose="02020603050405020304" pitchFamily="18" charset="0"/>
                <a:cs typeface="Times New Roman" panose="02020603050405020304" pitchFamily="18" charset="0"/>
              </a:rPr>
              <a:t>       </a:t>
            </a:r>
            <a:r>
              <a:rPr kumimoji="1" lang="en-US" altLang="zh-CN" sz="1800" dirty="0">
                <a:latin typeface="Times New Roman" panose="02020603050405020304" pitchFamily="18" charset="0"/>
                <a:cs typeface="Times New Roman" panose="02020603050405020304" pitchFamily="18" charset="0"/>
              </a:rPr>
              <a:t>else</a:t>
            </a:r>
            <a:r>
              <a:rPr kumimoji="1" lang="zh-CN" altLang="en-US" sz="1800" dirty="0">
                <a:latin typeface="Times New Roman" panose="02020603050405020304" pitchFamily="18" charset="0"/>
                <a:cs typeface="Times New Roman" panose="02020603050405020304" pitchFamily="18" charset="0"/>
              </a:rPr>
              <a:t> </a:t>
            </a:r>
            <a:r>
              <a:rPr kumimoji="1" lang="en-US" altLang="zh-CN" sz="1800" dirty="0">
                <a:latin typeface="Times New Roman" panose="02020603050405020304" pitchFamily="18" charset="0"/>
                <a:cs typeface="Times New Roman" panose="02020603050405020304" pitchFamily="18" charset="0"/>
              </a:rPr>
              <a:t>if</a:t>
            </a:r>
            <a:r>
              <a:rPr kumimoji="1" lang="zh-CN" altLang="en-US" sz="1800" dirty="0">
                <a:latin typeface="Times New Roman" panose="02020603050405020304" pitchFamily="18" charset="0"/>
                <a:cs typeface="Times New Roman" panose="02020603050405020304" pitchFamily="18" charset="0"/>
              </a:rPr>
              <a:t> </a:t>
            </a:r>
            <a:r>
              <a:rPr kumimoji="1" lang="en-US" altLang="zh-CN" sz="1800" b="0" dirty="0">
                <a:latin typeface="Times New Roman" panose="02020603050405020304" pitchFamily="18" charset="0"/>
                <a:cs typeface="Times New Roman" panose="02020603050405020304" pitchFamily="18" charset="0"/>
              </a:rPr>
              <a:t>A[a]</a:t>
            </a:r>
            <a:r>
              <a:rPr kumimoji="1" lang="zh-CN" altLang="en-US" sz="1800" b="0" dirty="0">
                <a:latin typeface="Times New Roman" panose="02020603050405020304" pitchFamily="18" charset="0"/>
                <a:cs typeface="Times New Roman" panose="02020603050405020304" pitchFamily="18" charset="0"/>
              </a:rPr>
              <a:t> </a:t>
            </a:r>
            <a:r>
              <a:rPr kumimoji="1" lang="en-US" altLang="zh-CN" sz="1800" b="0" dirty="0">
                <a:latin typeface="Times New Roman" panose="02020603050405020304" pitchFamily="18" charset="0"/>
                <a:cs typeface="Times New Roman" panose="02020603050405020304" pitchFamily="18" charset="0"/>
              </a:rPr>
              <a:t>&lt;</a:t>
            </a:r>
            <a:r>
              <a:rPr kumimoji="1" lang="zh-CN" altLang="en-US" sz="1800" b="0" dirty="0">
                <a:latin typeface="Times New Roman" panose="02020603050405020304" pitchFamily="18" charset="0"/>
                <a:cs typeface="Times New Roman" panose="02020603050405020304" pitchFamily="18" charset="0"/>
              </a:rPr>
              <a:t> </a:t>
            </a:r>
            <a:r>
              <a:rPr kumimoji="1" lang="en-US" altLang="zh-CN" sz="1800" b="0" dirty="0">
                <a:latin typeface="Times New Roman" panose="02020603050405020304" pitchFamily="18" charset="0"/>
                <a:cs typeface="Times New Roman" panose="02020603050405020304" pitchFamily="18" charset="0"/>
              </a:rPr>
              <a:t>A[c]</a:t>
            </a:r>
            <a:r>
              <a:rPr kumimoji="1" lang="zh-CN" altLang="en-US" sz="1800" b="0" dirty="0">
                <a:latin typeface="Times New Roman" panose="02020603050405020304" pitchFamily="18" charset="0"/>
                <a:cs typeface="Times New Roman" panose="02020603050405020304" pitchFamily="18" charset="0"/>
              </a:rPr>
              <a:t> </a:t>
            </a:r>
            <a:r>
              <a:rPr kumimoji="1" lang="en-US" altLang="zh-CN" sz="1800" dirty="0">
                <a:latin typeface="Times New Roman" panose="02020603050405020304" pitchFamily="18" charset="0"/>
                <a:cs typeface="Times New Roman" panose="02020603050405020304" pitchFamily="18" charset="0"/>
              </a:rPr>
              <a:t>then</a:t>
            </a:r>
            <a:r>
              <a:rPr kumimoji="1" lang="zh-CN" altLang="en-US" sz="1800" dirty="0">
                <a:latin typeface="Times New Roman" panose="02020603050405020304" pitchFamily="18" charset="0"/>
                <a:cs typeface="Times New Roman" panose="02020603050405020304" pitchFamily="18" charset="0"/>
              </a:rPr>
              <a:t> </a:t>
            </a:r>
            <a:endParaRPr kumimoji="1" lang="en-US" altLang="zh-CN" sz="1800" dirty="0">
              <a:latin typeface="Times New Roman" panose="02020603050405020304" pitchFamily="18" charset="0"/>
              <a:cs typeface="Times New Roman" panose="02020603050405020304" pitchFamily="18" charset="0"/>
            </a:endParaRPr>
          </a:p>
          <a:p>
            <a:pPr marL="457200" indent="-457200" eaLnBrk="1" hangingPunct="1">
              <a:spcBef>
                <a:spcPct val="0"/>
              </a:spcBef>
              <a:buClrTx/>
              <a:buSzTx/>
              <a:buFontTx/>
              <a:buAutoNum type="arabicPeriod"/>
              <a:defRPr/>
            </a:pPr>
            <a:r>
              <a:rPr kumimoji="1" lang="en-US" altLang="zh-CN" sz="1800" dirty="0">
                <a:latin typeface="Times New Roman" panose="02020603050405020304" pitchFamily="18" charset="0"/>
                <a:cs typeface="Times New Roman" panose="02020603050405020304" pitchFamily="18" charset="0"/>
              </a:rPr>
              <a:t>|</a:t>
            </a:r>
            <a:r>
              <a:rPr kumimoji="1" lang="zh-CN" altLang="en-US" sz="1800" dirty="0">
                <a:latin typeface="Times New Roman" panose="02020603050405020304" pitchFamily="18" charset="0"/>
                <a:cs typeface="Times New Roman" panose="02020603050405020304" pitchFamily="18" charset="0"/>
              </a:rPr>
              <a:t>       </a:t>
            </a:r>
            <a:r>
              <a:rPr kumimoji="1" lang="en-US" altLang="zh-CN" sz="1800" dirty="0">
                <a:latin typeface="Times New Roman" panose="02020603050405020304" pitchFamily="18" charset="0"/>
                <a:cs typeface="Times New Roman" panose="02020603050405020304" pitchFamily="18" charset="0"/>
              </a:rPr>
              <a:t>|</a:t>
            </a:r>
            <a:r>
              <a:rPr kumimoji="1" lang="zh-CN" altLang="en-US" sz="1800" dirty="0">
                <a:latin typeface="Times New Roman" panose="02020603050405020304" pitchFamily="18" charset="0"/>
                <a:cs typeface="Times New Roman" panose="02020603050405020304" pitchFamily="18" charset="0"/>
              </a:rPr>
              <a:t>      </a:t>
            </a:r>
            <a:r>
              <a:rPr kumimoji="1" lang="en-US" altLang="zh-CN" sz="1800" dirty="0">
                <a:latin typeface="Times New Roman" panose="02020603050405020304" pitchFamily="18" charset="0"/>
                <a:cs typeface="Times New Roman" panose="02020603050405020304" pitchFamily="18" charset="0"/>
              </a:rPr>
              <a:t>|</a:t>
            </a:r>
            <a:r>
              <a:rPr kumimoji="1" lang="zh-CN" altLang="en-US" sz="1800" dirty="0">
                <a:latin typeface="Times New Roman" panose="02020603050405020304" pitchFamily="18" charset="0"/>
                <a:cs typeface="Times New Roman" panose="02020603050405020304" pitchFamily="18" charset="0"/>
              </a:rPr>
              <a:t>    </a:t>
            </a:r>
            <a:r>
              <a:rPr kumimoji="1" lang="en-US" altLang="zh-CN" sz="1800" dirty="0">
                <a:latin typeface="Times New Roman" panose="02020603050405020304" pitchFamily="18" charset="0"/>
                <a:cs typeface="Times New Roman" panose="02020603050405020304" pitchFamily="18" charset="0"/>
              </a:rPr>
              <a:t>return</a:t>
            </a:r>
            <a:r>
              <a:rPr kumimoji="1" lang="zh-CN" altLang="en-US" sz="1800" dirty="0">
                <a:latin typeface="Times New Roman" panose="02020603050405020304" pitchFamily="18" charset="0"/>
                <a:cs typeface="Times New Roman" panose="02020603050405020304" pitchFamily="18" charset="0"/>
              </a:rPr>
              <a:t> </a:t>
            </a:r>
            <a:r>
              <a:rPr kumimoji="1" lang="en-US" altLang="zh-CN" sz="1800" b="0" dirty="0">
                <a:latin typeface="Times New Roman" panose="02020603050405020304" pitchFamily="18" charset="0"/>
                <a:cs typeface="Times New Roman" panose="02020603050405020304" pitchFamily="18" charset="0"/>
              </a:rPr>
              <a:t>c</a:t>
            </a:r>
          </a:p>
          <a:p>
            <a:pPr marL="457200" indent="-457200" eaLnBrk="1" hangingPunct="1">
              <a:spcBef>
                <a:spcPct val="0"/>
              </a:spcBef>
              <a:buClrTx/>
              <a:buSzTx/>
              <a:buFontTx/>
              <a:buAutoNum type="arabicPeriod"/>
              <a:defRPr/>
            </a:pPr>
            <a:r>
              <a:rPr kumimoji="1" lang="en-US" altLang="zh-CN" sz="1800" dirty="0">
                <a:latin typeface="Times New Roman" panose="02020603050405020304" pitchFamily="18" charset="0"/>
                <a:cs typeface="Times New Roman" panose="02020603050405020304" pitchFamily="18" charset="0"/>
              </a:rPr>
              <a:t>|</a:t>
            </a:r>
            <a:r>
              <a:rPr kumimoji="1" lang="zh-CN" altLang="en-US" sz="1800" dirty="0">
                <a:latin typeface="Times New Roman" panose="02020603050405020304" pitchFamily="18" charset="0"/>
                <a:cs typeface="Times New Roman" panose="02020603050405020304" pitchFamily="18" charset="0"/>
              </a:rPr>
              <a:t>       </a:t>
            </a:r>
            <a:r>
              <a:rPr kumimoji="1" lang="en-US" altLang="zh-CN" sz="1800" dirty="0">
                <a:latin typeface="Times New Roman" panose="02020603050405020304" pitchFamily="18" charset="0"/>
                <a:cs typeface="Times New Roman" panose="02020603050405020304" pitchFamily="18" charset="0"/>
              </a:rPr>
              <a:t>|</a:t>
            </a:r>
            <a:r>
              <a:rPr kumimoji="1" lang="zh-CN" altLang="en-US" sz="1800" dirty="0">
                <a:latin typeface="Times New Roman" panose="02020603050405020304" pitchFamily="18" charset="0"/>
                <a:cs typeface="Times New Roman" panose="02020603050405020304" pitchFamily="18" charset="0"/>
              </a:rPr>
              <a:t>      </a:t>
            </a:r>
            <a:r>
              <a:rPr kumimoji="1" lang="en-US" altLang="zh-CN" sz="1800" dirty="0">
                <a:latin typeface="Times New Roman" panose="02020603050405020304" pitchFamily="18" charset="0"/>
                <a:cs typeface="Times New Roman" panose="02020603050405020304" pitchFamily="18" charset="0"/>
              </a:rPr>
              <a:t>else</a:t>
            </a:r>
            <a:r>
              <a:rPr kumimoji="1" lang="zh-CN" altLang="en-US" sz="1800" dirty="0">
                <a:latin typeface="Times New Roman" panose="02020603050405020304" pitchFamily="18" charset="0"/>
                <a:cs typeface="Times New Roman" panose="02020603050405020304" pitchFamily="18" charset="0"/>
              </a:rPr>
              <a:t> </a:t>
            </a:r>
            <a:endParaRPr kumimoji="1" lang="en-US" altLang="zh-CN" sz="1800" dirty="0">
              <a:latin typeface="Times New Roman" panose="02020603050405020304" pitchFamily="18" charset="0"/>
              <a:cs typeface="Times New Roman" panose="02020603050405020304" pitchFamily="18" charset="0"/>
            </a:endParaRPr>
          </a:p>
          <a:p>
            <a:pPr marL="457200" indent="-457200" eaLnBrk="1" hangingPunct="1">
              <a:spcBef>
                <a:spcPct val="0"/>
              </a:spcBef>
              <a:buClrTx/>
              <a:buSzTx/>
              <a:buFontTx/>
              <a:buAutoNum type="arabicPeriod"/>
              <a:defRPr/>
            </a:pPr>
            <a:r>
              <a:rPr kumimoji="1" lang="en-US" altLang="zh-CN" sz="1800" dirty="0">
                <a:latin typeface="Times New Roman" panose="02020603050405020304" pitchFamily="18" charset="0"/>
                <a:cs typeface="Times New Roman" panose="02020603050405020304" pitchFamily="18" charset="0"/>
              </a:rPr>
              <a:t>|</a:t>
            </a:r>
            <a:r>
              <a:rPr kumimoji="1" lang="zh-CN" altLang="en-US" sz="1800" dirty="0">
                <a:latin typeface="Times New Roman" panose="02020603050405020304" pitchFamily="18" charset="0"/>
                <a:cs typeface="Times New Roman" panose="02020603050405020304" pitchFamily="18" charset="0"/>
              </a:rPr>
              <a:t>       </a:t>
            </a:r>
            <a:r>
              <a:rPr kumimoji="1" lang="en-US" altLang="zh-CN" sz="1800" dirty="0">
                <a:latin typeface="Times New Roman" panose="02020603050405020304" pitchFamily="18" charset="0"/>
                <a:cs typeface="Times New Roman" panose="02020603050405020304" pitchFamily="18" charset="0"/>
              </a:rPr>
              <a:t>|</a:t>
            </a:r>
            <a:r>
              <a:rPr kumimoji="1" lang="zh-CN" altLang="en-US" sz="1800" dirty="0">
                <a:latin typeface="Times New Roman" panose="02020603050405020304" pitchFamily="18" charset="0"/>
                <a:cs typeface="Times New Roman" panose="02020603050405020304" pitchFamily="18" charset="0"/>
              </a:rPr>
              <a:t>      </a:t>
            </a:r>
            <a:r>
              <a:rPr kumimoji="1" lang="en-US" altLang="zh-CN" sz="1800" dirty="0">
                <a:latin typeface="Times New Roman" panose="02020603050405020304" pitchFamily="18" charset="0"/>
                <a:cs typeface="Times New Roman" panose="02020603050405020304" pitchFamily="18" charset="0"/>
              </a:rPr>
              <a:t>|</a:t>
            </a:r>
            <a:r>
              <a:rPr kumimoji="1" lang="zh-CN" altLang="en-US" sz="1800" dirty="0">
                <a:latin typeface="Times New Roman" panose="02020603050405020304" pitchFamily="18" charset="0"/>
                <a:cs typeface="Times New Roman" panose="02020603050405020304" pitchFamily="18" charset="0"/>
              </a:rPr>
              <a:t>    </a:t>
            </a:r>
            <a:r>
              <a:rPr kumimoji="1" lang="en-US" altLang="zh-CN" sz="1800" dirty="0">
                <a:latin typeface="Times New Roman" panose="02020603050405020304" pitchFamily="18" charset="0"/>
                <a:cs typeface="Times New Roman" panose="02020603050405020304" pitchFamily="18" charset="0"/>
              </a:rPr>
              <a:t>return</a:t>
            </a:r>
            <a:r>
              <a:rPr kumimoji="1" lang="zh-CN" altLang="en-US" sz="1800" dirty="0">
                <a:latin typeface="Times New Roman" panose="02020603050405020304" pitchFamily="18" charset="0"/>
                <a:cs typeface="Times New Roman" panose="02020603050405020304" pitchFamily="18" charset="0"/>
              </a:rPr>
              <a:t> </a:t>
            </a:r>
            <a:r>
              <a:rPr kumimoji="1" lang="en-US" altLang="zh-CN" sz="1800" b="0" dirty="0">
                <a:latin typeface="Times New Roman" panose="02020603050405020304" pitchFamily="18" charset="0"/>
                <a:cs typeface="Times New Roman" panose="02020603050405020304" pitchFamily="18" charset="0"/>
              </a:rPr>
              <a:t>a</a:t>
            </a:r>
          </a:p>
          <a:p>
            <a:pPr marL="457200" indent="-457200" eaLnBrk="1" hangingPunct="1">
              <a:spcBef>
                <a:spcPct val="0"/>
              </a:spcBef>
              <a:buClrTx/>
              <a:buSzTx/>
              <a:buFontTx/>
              <a:buAutoNum type="arabicPeriod"/>
              <a:defRPr/>
            </a:pPr>
            <a:r>
              <a:rPr kumimoji="1" lang="en-US" altLang="zh-CN" sz="1800" b="0" dirty="0">
                <a:latin typeface="Times New Roman" panose="02020603050405020304" pitchFamily="18" charset="0"/>
                <a:cs typeface="Times New Roman" panose="02020603050405020304" pitchFamily="18" charset="0"/>
              </a:rPr>
              <a:t>|</a:t>
            </a:r>
            <a:r>
              <a:rPr kumimoji="1" lang="zh-CN" altLang="en-US" sz="1800" b="0" dirty="0">
                <a:latin typeface="Times New Roman" panose="02020603050405020304" pitchFamily="18" charset="0"/>
                <a:cs typeface="Times New Roman" panose="02020603050405020304" pitchFamily="18" charset="0"/>
              </a:rPr>
              <a:t>       </a:t>
            </a:r>
            <a:r>
              <a:rPr kumimoji="1" lang="en-US" altLang="zh-CN" sz="1800" b="0" dirty="0">
                <a:latin typeface="Times New Roman" panose="02020603050405020304" pitchFamily="18" charset="0"/>
                <a:cs typeface="Times New Roman" panose="02020603050405020304" pitchFamily="18" charset="0"/>
              </a:rPr>
              <a:t>|</a:t>
            </a:r>
            <a:r>
              <a:rPr kumimoji="1" lang="zh-CN" altLang="en-US" sz="1800" b="0" dirty="0">
                <a:latin typeface="Times New Roman" panose="02020603050405020304" pitchFamily="18" charset="0"/>
                <a:cs typeface="Times New Roman" panose="02020603050405020304" pitchFamily="18" charset="0"/>
              </a:rPr>
              <a:t>      </a:t>
            </a:r>
            <a:r>
              <a:rPr kumimoji="1" lang="en-US" altLang="zh-CN" sz="1800" dirty="0">
                <a:latin typeface="Times New Roman" panose="02020603050405020304" pitchFamily="18" charset="0"/>
                <a:cs typeface="Times New Roman" panose="02020603050405020304" pitchFamily="18" charset="0"/>
              </a:rPr>
              <a:t>end</a:t>
            </a:r>
          </a:p>
          <a:p>
            <a:pPr marL="457200" indent="-457200" eaLnBrk="1" hangingPunct="1">
              <a:spcBef>
                <a:spcPct val="0"/>
              </a:spcBef>
              <a:buClrTx/>
              <a:buSzTx/>
              <a:buFontTx/>
              <a:buAutoNum type="arabicPeriod"/>
              <a:defRPr/>
            </a:pPr>
            <a:r>
              <a:rPr kumimoji="1" lang="en-US" altLang="zh-CN" sz="1800" dirty="0">
                <a:latin typeface="Times New Roman" panose="02020603050405020304" pitchFamily="18" charset="0"/>
                <a:cs typeface="Times New Roman" panose="02020603050405020304" pitchFamily="18" charset="0"/>
              </a:rPr>
              <a:t>|</a:t>
            </a:r>
            <a:r>
              <a:rPr kumimoji="1" lang="zh-CN" altLang="en-US" sz="1800" dirty="0">
                <a:latin typeface="Times New Roman" panose="02020603050405020304" pitchFamily="18" charset="0"/>
                <a:cs typeface="Times New Roman" panose="02020603050405020304" pitchFamily="18" charset="0"/>
              </a:rPr>
              <a:t>       </a:t>
            </a:r>
            <a:r>
              <a:rPr kumimoji="1" lang="en-US" altLang="zh-CN" sz="1800" dirty="0">
                <a:latin typeface="Times New Roman" panose="02020603050405020304" pitchFamily="18" charset="0"/>
                <a:cs typeface="Times New Roman" panose="02020603050405020304" pitchFamily="18" charset="0"/>
              </a:rPr>
              <a:t>end</a:t>
            </a:r>
          </a:p>
          <a:p>
            <a:pPr marL="457200" indent="-457200" eaLnBrk="1" hangingPunct="1">
              <a:spcBef>
                <a:spcPct val="0"/>
              </a:spcBef>
              <a:buClrTx/>
              <a:buSzTx/>
              <a:buFontTx/>
              <a:buAutoNum type="arabicPeriod"/>
              <a:defRPr/>
            </a:pPr>
            <a:r>
              <a:rPr kumimoji="1" lang="en-US" altLang="zh-CN" sz="1800" dirty="0">
                <a:latin typeface="Times New Roman" panose="02020603050405020304" pitchFamily="18" charset="0"/>
                <a:cs typeface="Times New Roman" panose="02020603050405020304" pitchFamily="18" charset="0"/>
              </a:rPr>
              <a:t>end</a:t>
            </a:r>
            <a:endParaRPr kumimoji="1" lang="en-US" altLang="zh-CN" sz="1800" b="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D6359632-118B-C243-7D2C-C036554BC363}"/>
                  </a:ext>
                </a:extLst>
              </p:cNvPr>
              <p:cNvSpPr txBox="1"/>
              <p:nvPr/>
            </p:nvSpPr>
            <p:spPr>
              <a:xfrm>
                <a:off x="5575571" y="1106671"/>
                <a:ext cx="6088185" cy="1759649"/>
              </a:xfrm>
              <a:prstGeom prst="rect">
                <a:avLst/>
              </a:prstGeom>
              <a:solidFill>
                <a:srgbClr val="51ADB7"/>
              </a:solidFill>
              <a:ln>
                <a:solidFill>
                  <a:srgbClr val="51ADB7"/>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r>
                  <a:rPr lang="zh-CN" altLang="en-US" sz="2000" dirty="0">
                    <a:solidFill>
                      <a:schemeClr val="bg1"/>
                    </a:solidFill>
                    <a:latin typeface="Microsoft YaHei" panose="020B0503020204020204" pitchFamily="34" charset="-122"/>
                    <a:ea typeface="Microsoft YaHei" panose="020B0503020204020204" pitchFamily="34" charset="-122"/>
                  </a:rPr>
                  <a:t>  设 </a:t>
                </a:r>
                <a14:m>
                  <m:oMath xmlns:m="http://schemas.openxmlformats.org/officeDocument/2006/math">
                    <m:sSub>
                      <m:sSubPr>
                        <m:ctrlPr>
                          <a:rPr lang="en-US" altLang="zh-CN" sz="2000" i="1">
                            <a:solidFill>
                              <a:schemeClr val="bg1"/>
                            </a:solidFill>
                            <a:latin typeface="Cambria Math" panose="02040503050406030204" pitchFamily="18" charset="0"/>
                          </a:rPr>
                        </m:ctrlPr>
                      </m:sSubPr>
                      <m:e>
                        <m:r>
                          <a:rPr lang="en-US" altLang="zh-CN" sz="2000" i="1">
                            <a:solidFill>
                              <a:schemeClr val="bg1"/>
                            </a:solidFill>
                            <a:latin typeface="Cambria Math" panose="02040503050406030204" pitchFamily="18" charset="0"/>
                          </a:rPr>
                          <m:t>𝑎</m:t>
                        </m:r>
                      </m:e>
                      <m:sub>
                        <m:r>
                          <a:rPr lang="en-US" altLang="zh-CN" sz="2000" i="1">
                            <a:solidFill>
                              <a:schemeClr val="bg1"/>
                            </a:solidFill>
                            <a:latin typeface="Cambria Math" panose="02040503050406030204" pitchFamily="18" charset="0"/>
                          </a:rPr>
                          <m:t>1</m:t>
                        </m:r>
                      </m:sub>
                    </m:sSub>
                    <m:r>
                      <a:rPr lang="en-US" altLang="zh-CN" sz="2000" i="1">
                        <a:solidFill>
                          <a:schemeClr val="bg1"/>
                        </a:solidFill>
                        <a:latin typeface="Cambria Math" panose="02040503050406030204" pitchFamily="18" charset="0"/>
                      </a:rPr>
                      <m:t>&lt;…</m:t>
                    </m:r>
                    <m:sSub>
                      <m:sSubPr>
                        <m:ctrlPr>
                          <a:rPr lang="en-US" altLang="zh-CN" sz="2000" i="1">
                            <a:solidFill>
                              <a:schemeClr val="bg1"/>
                            </a:solidFill>
                            <a:latin typeface="Cambria Math" panose="02040503050406030204" pitchFamily="18" charset="0"/>
                          </a:rPr>
                        </m:ctrlPr>
                      </m:sSubPr>
                      <m:e>
                        <m:r>
                          <a:rPr lang="en-US" altLang="zh-CN" sz="2000" i="1">
                            <a:solidFill>
                              <a:schemeClr val="bg1"/>
                            </a:solidFill>
                            <a:latin typeface="Cambria Math" panose="02040503050406030204" pitchFamily="18" charset="0"/>
                          </a:rPr>
                          <m:t>&lt;</m:t>
                        </m:r>
                        <m:r>
                          <a:rPr lang="en-US" altLang="zh-CN" sz="2000" i="1">
                            <a:solidFill>
                              <a:schemeClr val="bg1"/>
                            </a:solidFill>
                            <a:latin typeface="Cambria Math" panose="02040503050406030204" pitchFamily="18" charset="0"/>
                          </a:rPr>
                          <m:t>𝑎</m:t>
                        </m:r>
                      </m:e>
                      <m:sub>
                        <m:r>
                          <a:rPr lang="en-US" altLang="zh-CN" sz="2000" i="1">
                            <a:solidFill>
                              <a:schemeClr val="bg1"/>
                            </a:solidFill>
                            <a:latin typeface="Cambria Math" panose="02040503050406030204" pitchFamily="18" charset="0"/>
                          </a:rPr>
                          <m:t>𝑘</m:t>
                        </m:r>
                      </m:sub>
                    </m:sSub>
                    <m:r>
                      <a:rPr lang="en-US" altLang="zh-CN" sz="2000" i="1">
                        <a:solidFill>
                          <a:schemeClr val="bg1"/>
                        </a:solidFill>
                        <a:latin typeface="Cambria Math" panose="02040503050406030204" pitchFamily="18" charset="0"/>
                      </a:rPr>
                      <m:t>&lt;…&lt;</m:t>
                    </m:r>
                    <m:sSub>
                      <m:sSubPr>
                        <m:ctrlPr>
                          <a:rPr lang="en-US" altLang="zh-CN" sz="2000" i="1">
                            <a:solidFill>
                              <a:schemeClr val="bg1"/>
                            </a:solidFill>
                            <a:latin typeface="Cambria Math" panose="02040503050406030204" pitchFamily="18" charset="0"/>
                          </a:rPr>
                        </m:ctrlPr>
                      </m:sSubPr>
                      <m:e>
                        <m:r>
                          <a:rPr lang="en-US" altLang="zh-CN" sz="2000" i="1">
                            <a:solidFill>
                              <a:schemeClr val="bg1"/>
                            </a:solidFill>
                            <a:latin typeface="Cambria Math" panose="02040503050406030204" pitchFamily="18" charset="0"/>
                          </a:rPr>
                          <m:t>𝑎</m:t>
                        </m:r>
                      </m:e>
                      <m:sub>
                        <m:r>
                          <a:rPr lang="en-US" altLang="zh-CN" sz="2000" i="1">
                            <a:solidFill>
                              <a:schemeClr val="bg1"/>
                            </a:solidFill>
                            <a:latin typeface="Cambria Math" panose="02040503050406030204" pitchFamily="18" charset="0"/>
                          </a:rPr>
                          <m:t>𝑛</m:t>
                        </m:r>
                      </m:sub>
                    </m:sSub>
                  </m:oMath>
                </a14:m>
                <a:endParaRPr lang="en-US" altLang="zh-CN" sz="2000" dirty="0">
                  <a:solidFill>
                    <a:schemeClr val="bg1"/>
                  </a:solidFill>
                  <a:latin typeface="Microsoft YaHei" panose="020B0503020204020204" pitchFamily="34" charset="-122"/>
                  <a:ea typeface="Microsoft YaHei" panose="020B0503020204020204" pitchFamily="34" charset="-122"/>
                </a:endParaRPr>
              </a:p>
              <a:p>
                <a:pPr marL="457200" indent="-457200">
                  <a:buFont typeface="Arial" panose="020B0604020202020204" pitchFamily="34" charset="0"/>
                  <a:buChar char="•"/>
                </a:pPr>
                <a:r>
                  <a:rPr lang="zh-CN" altLang="en-US" sz="2000" dirty="0">
                    <a:latin typeface="Microsoft YaHei" panose="020B0503020204020204" pitchFamily="34" charset="-122"/>
                    <a:ea typeface="Microsoft YaHei" panose="020B0503020204020204" pitchFamily="34" charset="-122"/>
                  </a:rPr>
                  <a:t>随机挑选元素，每个数值被选的概率相同，即 </a:t>
                </a:r>
                <a14:m>
                  <m:oMath xmlns:m="http://schemas.openxmlformats.org/officeDocument/2006/math">
                    <m:f>
                      <m:fPr>
                        <m:ctrlPr>
                          <a:rPr lang="en-US" altLang="zh-CN" sz="2000" i="1" smtClean="0">
                            <a:solidFill>
                              <a:schemeClr val="accent4">
                                <a:lumMod val="20000"/>
                                <a:lumOff val="80000"/>
                              </a:schemeClr>
                            </a:solidFill>
                            <a:latin typeface="Cambria Math" panose="02040503050406030204" pitchFamily="18" charset="0"/>
                          </a:rPr>
                        </m:ctrlPr>
                      </m:fPr>
                      <m:num>
                        <m:r>
                          <a:rPr lang="en-US" altLang="zh-CN" sz="2000" i="1">
                            <a:solidFill>
                              <a:schemeClr val="accent4">
                                <a:lumMod val="20000"/>
                                <a:lumOff val="80000"/>
                              </a:schemeClr>
                            </a:solidFill>
                            <a:latin typeface="Cambria Math" panose="02040503050406030204" pitchFamily="18" charset="0"/>
                          </a:rPr>
                          <m:t>1</m:t>
                        </m:r>
                      </m:num>
                      <m:den>
                        <m:r>
                          <a:rPr lang="en-US" altLang="zh-CN" sz="2000" i="1">
                            <a:solidFill>
                              <a:schemeClr val="accent4">
                                <a:lumMod val="20000"/>
                                <a:lumOff val="80000"/>
                              </a:schemeClr>
                            </a:solidFill>
                            <a:latin typeface="Cambria Math" panose="02040503050406030204" pitchFamily="18" charset="0"/>
                          </a:rPr>
                          <m:t>𝑛</m:t>
                        </m:r>
                      </m:den>
                    </m:f>
                  </m:oMath>
                </a14:m>
                <a:endParaRPr lang="en-US" altLang="zh-CN" sz="2000" dirty="0">
                  <a:latin typeface="Microsoft YaHei" panose="020B0503020204020204" pitchFamily="34" charset="-122"/>
                  <a:ea typeface="Microsoft YaHei" panose="020B0503020204020204" pitchFamily="34" charset="-122"/>
                </a:endParaRPr>
              </a:p>
              <a:p>
                <a:pPr marL="457200" indent="-457200">
                  <a:buFont typeface="Arial" panose="020B0604020202020204" pitchFamily="34" charset="0"/>
                  <a:buChar char="•"/>
                </a:pPr>
                <a:r>
                  <a:rPr lang="zh-CN" altLang="en-US" sz="2000" dirty="0">
                    <a:latin typeface="Microsoft YaHei" panose="020B0503020204020204" pitchFamily="34" charset="-122"/>
                    <a:ea typeface="Microsoft YaHei" panose="020B0503020204020204" pitchFamily="34" charset="-122"/>
                  </a:rPr>
                  <a:t>按三数选中法，先</a:t>
                </a:r>
                <a:r>
                  <a:rPr lang="zh-CN" altLang="en-US" sz="2000" dirty="0">
                    <a:solidFill>
                      <a:srgbClr val="FFFF00"/>
                    </a:solidFill>
                    <a:latin typeface="Microsoft YaHei" panose="020B0503020204020204" pitchFamily="34" charset="-122"/>
                    <a:ea typeface="Microsoft YaHei" panose="020B0503020204020204" pitchFamily="34" charset="-122"/>
                  </a:rPr>
                  <a:t>随机选出三个元素</a:t>
                </a:r>
                <a:r>
                  <a:rPr lang="zh-CN" altLang="en-US" sz="2000" dirty="0">
                    <a:latin typeface="Microsoft YaHei" panose="020B0503020204020204" pitchFamily="34" charset="-122"/>
                    <a:ea typeface="Microsoft YaHei" panose="020B0503020204020204" pitchFamily="34" charset="-122"/>
                  </a:rPr>
                  <a:t>，再从中选出中位数</a:t>
                </a:r>
                <a:endParaRPr lang="en-US" altLang="zh-CN" sz="2000" dirty="0">
                  <a:latin typeface="Microsoft YaHei" panose="020B0503020204020204" pitchFamily="34" charset="-122"/>
                  <a:ea typeface="Microsoft YaHei" panose="020B0503020204020204" pitchFamily="34" charset="-122"/>
                </a:endParaRPr>
              </a:p>
              <a:p>
                <a:pPr marL="457200" indent="-457200">
                  <a:buFont typeface="Arial" panose="020B0604020202020204" pitchFamily="34" charset="0"/>
                  <a:buChar char="•"/>
                </a:pPr>
                <a:r>
                  <a:rPr lang="zh-CN" altLang="en-US" sz="2000" dirty="0">
                    <a:latin typeface="Microsoft YaHei" panose="020B0503020204020204" pitchFamily="34" charset="-122"/>
                    <a:ea typeface="Microsoft YaHei" panose="020B0503020204020204" pitchFamily="34" charset="-122"/>
                  </a:rPr>
                  <a:t>问</a:t>
                </a:r>
                <a14:m>
                  <m:oMath xmlns:m="http://schemas.openxmlformats.org/officeDocument/2006/math">
                    <m:sSub>
                      <m:sSubPr>
                        <m:ctrlPr>
                          <a:rPr lang="en-US" altLang="zh-CN" sz="2000" i="1" smtClean="0">
                            <a:solidFill>
                              <a:schemeClr val="accent4">
                                <a:lumMod val="20000"/>
                                <a:lumOff val="80000"/>
                              </a:schemeClr>
                            </a:solidFill>
                            <a:latin typeface="Cambria Math" panose="02040503050406030204" pitchFamily="18" charset="0"/>
                          </a:rPr>
                        </m:ctrlPr>
                      </m:sSubPr>
                      <m:e>
                        <m:r>
                          <a:rPr lang="en-US" altLang="zh-CN" sz="2000" i="1">
                            <a:solidFill>
                              <a:schemeClr val="accent4">
                                <a:lumMod val="20000"/>
                                <a:lumOff val="80000"/>
                              </a:schemeClr>
                            </a:solidFill>
                            <a:latin typeface="Cambria Math" panose="02040503050406030204" pitchFamily="18" charset="0"/>
                          </a:rPr>
                          <m:t>𝑎</m:t>
                        </m:r>
                      </m:e>
                      <m:sub>
                        <m:r>
                          <a:rPr lang="en-US" altLang="zh-CN" sz="2000" i="1">
                            <a:solidFill>
                              <a:schemeClr val="accent4">
                                <a:lumMod val="20000"/>
                                <a:lumOff val="80000"/>
                              </a:schemeClr>
                            </a:solidFill>
                            <a:latin typeface="Cambria Math" panose="02040503050406030204" pitchFamily="18" charset="0"/>
                          </a:rPr>
                          <m:t>𝑘</m:t>
                        </m:r>
                      </m:sub>
                    </m:sSub>
                  </m:oMath>
                </a14:m>
                <a:r>
                  <a:rPr lang="zh-CN" altLang="en-US" sz="2000" dirty="0">
                    <a:latin typeface="Microsoft YaHei" panose="020B0503020204020204" pitchFamily="34" charset="-122"/>
                    <a:ea typeface="Microsoft YaHei" panose="020B0503020204020204" pitchFamily="34" charset="-122"/>
                  </a:rPr>
                  <a:t>被选作轴点</a:t>
                </a:r>
                <a:r>
                  <a:rPr lang="en-US" altLang="zh-CN" sz="2000" dirty="0">
                    <a:latin typeface="Microsoft YaHei" panose="020B0503020204020204" pitchFamily="34" charset="-122"/>
                    <a:ea typeface="Microsoft YaHei" panose="020B0503020204020204" pitchFamily="34" charset="-122"/>
                  </a:rPr>
                  <a:t>(pivot)</a:t>
                </a:r>
                <a:r>
                  <a:rPr lang="zh-CN" altLang="en-US" sz="2000" dirty="0">
                    <a:latin typeface="Microsoft YaHei" panose="020B0503020204020204" pitchFamily="34" charset="-122"/>
                    <a:ea typeface="Microsoft YaHei" panose="020B0503020204020204" pitchFamily="34" charset="-122"/>
                  </a:rPr>
                  <a:t>的概率是多少？</a:t>
                </a:r>
                <a:endParaRPr lang="zh-CN" altLang="en-US" sz="2000" dirty="0">
                  <a:solidFill>
                    <a:srgbClr val="FFFF00"/>
                  </a:solidFill>
                  <a:latin typeface="Microsoft YaHei" panose="020B0503020204020204" pitchFamily="34" charset="-122"/>
                  <a:ea typeface="Microsoft YaHei" panose="020B0503020204020204" pitchFamily="34" charset="-122"/>
                </a:endParaRPr>
              </a:p>
            </p:txBody>
          </p:sp>
        </mc:Choice>
        <mc:Fallback xmlns="">
          <p:sp>
            <p:nvSpPr>
              <p:cNvPr id="9" name="文本框 8">
                <a:extLst>
                  <a:ext uri="{FF2B5EF4-FFF2-40B4-BE49-F238E27FC236}">
                    <a16:creationId xmlns:a16="http://schemas.microsoft.com/office/drawing/2014/main" id="{D6359632-118B-C243-7D2C-C036554BC363}"/>
                  </a:ext>
                </a:extLst>
              </p:cNvPr>
              <p:cNvSpPr txBox="1">
                <a:spLocks noRot="1" noChangeAspect="1" noMove="1" noResize="1" noEditPoints="1" noAdjustHandles="1" noChangeArrowheads="1" noChangeShapeType="1" noTextEdit="1"/>
              </p:cNvSpPr>
              <p:nvPr/>
            </p:nvSpPr>
            <p:spPr>
              <a:xfrm>
                <a:off x="5575571" y="1106671"/>
                <a:ext cx="6088185" cy="1759649"/>
              </a:xfrm>
              <a:prstGeom prst="rect">
                <a:avLst/>
              </a:prstGeom>
              <a:blipFill>
                <a:blip r:embed="rId2"/>
                <a:stretch>
                  <a:fillRect/>
                </a:stretch>
              </a:blipFill>
              <a:ln>
                <a:solidFill>
                  <a:srgbClr val="51ADB7"/>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 name="矩形 39">
                <a:extLst>
                  <a:ext uri="{FF2B5EF4-FFF2-40B4-BE49-F238E27FC236}">
                    <a16:creationId xmlns:a16="http://schemas.microsoft.com/office/drawing/2014/main" id="{16A6D067-7DDF-836C-BC09-21C4DB915746}"/>
                  </a:ext>
                </a:extLst>
              </p:cNvPr>
              <p:cNvSpPr/>
              <p:nvPr/>
            </p:nvSpPr>
            <p:spPr>
              <a:xfrm>
                <a:off x="5919087" y="3102697"/>
                <a:ext cx="4837222" cy="778675"/>
              </a:xfrm>
              <a:prstGeom prst="rect">
                <a:avLst/>
              </a:prstGeom>
            </p:spPr>
            <p:txBody>
              <a:bodyPr wrap="none">
                <a:spAutoFit/>
              </a:bodyPr>
              <a:lstStyle/>
              <a:p>
                <a:r>
                  <a:rPr lang="en-US" altLang="zh-CN" sz="2800" dirty="0">
                    <a:solidFill>
                      <a:schemeClr val="tx1"/>
                    </a:solidFill>
                  </a:rPr>
                  <a:t> </a:t>
                </a:r>
                <a14:m>
                  <m:oMath xmlns:m="http://schemas.openxmlformats.org/officeDocument/2006/math">
                    <m:sSub>
                      <m:sSubPr>
                        <m:ctrlPr>
                          <a:rPr lang="en-US" altLang="zh-CN" sz="2800" i="1" smtClean="0">
                            <a:solidFill>
                              <a:schemeClr val="tx1"/>
                            </a:solidFill>
                            <a:latin typeface="Cambria Math" panose="02040503050406030204" pitchFamily="18" charset="0"/>
                          </a:rPr>
                        </m:ctrlPr>
                      </m:sSubPr>
                      <m:e>
                        <m:r>
                          <a:rPr lang="en-US" altLang="zh-CN" sz="2800" b="0" i="1" smtClean="0">
                            <a:solidFill>
                              <a:schemeClr val="tx1"/>
                            </a:solidFill>
                            <a:latin typeface="Cambria Math" panose="02040503050406030204" pitchFamily="18" charset="0"/>
                          </a:rPr>
                          <m:t>𝑃</m:t>
                        </m:r>
                        <m:r>
                          <a:rPr lang="en-US" altLang="zh-CN" sz="2800" b="0" i="1" smtClean="0">
                            <a:solidFill>
                              <a:schemeClr val="tx1"/>
                            </a:solidFill>
                            <a:latin typeface="Cambria Math" panose="02040503050406030204" pitchFamily="18" charset="0"/>
                          </a:rPr>
                          <m:t>(</m:t>
                        </m:r>
                        <m:r>
                          <a:rPr lang="en-US" altLang="zh-CN" sz="2800" i="1">
                            <a:solidFill>
                              <a:schemeClr val="tx1"/>
                            </a:solidFill>
                            <a:latin typeface="Cambria Math" panose="02040503050406030204" pitchFamily="18" charset="0"/>
                          </a:rPr>
                          <m:t>𝑎</m:t>
                        </m:r>
                      </m:e>
                      <m:sub>
                        <m:r>
                          <a:rPr lang="en-US" altLang="zh-CN" sz="2800" i="1">
                            <a:solidFill>
                              <a:schemeClr val="tx1"/>
                            </a:solidFill>
                            <a:latin typeface="Cambria Math" panose="02040503050406030204" pitchFamily="18" charset="0"/>
                          </a:rPr>
                          <m:t>𝑘</m:t>
                        </m:r>
                      </m:sub>
                    </m:sSub>
                    <m:r>
                      <a:rPr lang="en-US" altLang="zh-CN" sz="2800" b="0" i="1" smtClean="0">
                        <a:solidFill>
                          <a:schemeClr val="tx1"/>
                        </a:solidFill>
                        <a:latin typeface="Cambria Math" panose="02040503050406030204" pitchFamily="18" charset="0"/>
                      </a:rPr>
                      <m:t>→</m:t>
                    </m:r>
                    <m:r>
                      <a:rPr lang="en-US" altLang="zh-CN" sz="2800" b="0" i="1" smtClean="0">
                        <a:solidFill>
                          <a:schemeClr val="tx1"/>
                        </a:solidFill>
                        <a:latin typeface="Cambria Math" panose="02040503050406030204" pitchFamily="18" charset="0"/>
                      </a:rPr>
                      <m:t>𝑝𝑖𝑣𝑜𝑡</m:t>
                    </m:r>
                    <m:r>
                      <a:rPr lang="en-US" altLang="zh-CN" sz="2800" b="0" i="1" smtClean="0">
                        <a:solidFill>
                          <a:schemeClr val="tx1"/>
                        </a:solidFill>
                        <a:latin typeface="Cambria Math" panose="02040503050406030204" pitchFamily="18" charset="0"/>
                      </a:rPr>
                      <m:t>)= </m:t>
                    </m:r>
                    <m:f>
                      <m:fPr>
                        <m:ctrlPr>
                          <a:rPr lang="en-US" altLang="zh-CN" sz="2800" b="0" i="1" smtClean="0">
                            <a:solidFill>
                              <a:schemeClr val="tx1"/>
                            </a:solidFill>
                            <a:latin typeface="Cambria Math" panose="02040503050406030204" pitchFamily="18" charset="0"/>
                          </a:rPr>
                        </m:ctrlPr>
                      </m:fPr>
                      <m:num>
                        <m:r>
                          <a:rPr lang="en-US" altLang="zh-CN" sz="2800" b="0" i="1" smtClean="0">
                            <a:solidFill>
                              <a:schemeClr val="tx1"/>
                            </a:solidFill>
                            <a:latin typeface="Cambria Math" panose="02040503050406030204" pitchFamily="18" charset="0"/>
                          </a:rPr>
                          <m:t>3! (</m:t>
                        </m:r>
                        <m:r>
                          <a:rPr lang="en-US" altLang="zh-CN" sz="2800" b="0" i="1" smtClean="0">
                            <a:solidFill>
                              <a:schemeClr val="tx1"/>
                            </a:solidFill>
                            <a:latin typeface="Cambria Math" panose="02040503050406030204" pitchFamily="18" charset="0"/>
                          </a:rPr>
                          <m:t>𝑘</m:t>
                        </m:r>
                        <m:r>
                          <a:rPr lang="en-US" altLang="zh-CN" sz="2800" b="0" i="1" smtClean="0">
                            <a:solidFill>
                              <a:schemeClr val="tx1"/>
                            </a:solidFill>
                            <a:latin typeface="Cambria Math" panose="02040503050406030204" pitchFamily="18" charset="0"/>
                          </a:rPr>
                          <m:t>−1)(</m:t>
                        </m:r>
                        <m:r>
                          <a:rPr lang="en-US" altLang="zh-CN" sz="2800" b="0" i="1" smtClean="0">
                            <a:solidFill>
                              <a:schemeClr val="tx1"/>
                            </a:solidFill>
                            <a:latin typeface="Cambria Math" panose="02040503050406030204" pitchFamily="18" charset="0"/>
                          </a:rPr>
                          <m:t>𝑛</m:t>
                        </m:r>
                        <m:r>
                          <a:rPr lang="en-US" altLang="zh-CN" sz="2800" b="0" i="1" smtClean="0">
                            <a:solidFill>
                              <a:schemeClr val="tx1"/>
                            </a:solidFill>
                            <a:latin typeface="Cambria Math" panose="02040503050406030204" pitchFamily="18" charset="0"/>
                          </a:rPr>
                          <m:t>−</m:t>
                        </m:r>
                        <m:r>
                          <a:rPr lang="en-US" altLang="zh-CN" sz="2800" b="0" i="1" smtClean="0">
                            <a:solidFill>
                              <a:schemeClr val="tx1"/>
                            </a:solidFill>
                            <a:latin typeface="Cambria Math" panose="02040503050406030204" pitchFamily="18" charset="0"/>
                          </a:rPr>
                          <m:t>𝑘</m:t>
                        </m:r>
                        <m:r>
                          <a:rPr lang="en-US" altLang="zh-CN" sz="2800" b="0" i="1" smtClean="0">
                            <a:solidFill>
                              <a:schemeClr val="tx1"/>
                            </a:solidFill>
                            <a:latin typeface="Cambria Math" panose="02040503050406030204" pitchFamily="18" charset="0"/>
                          </a:rPr>
                          <m:t>)</m:t>
                        </m:r>
                      </m:num>
                      <m:den>
                        <m:r>
                          <a:rPr lang="en-US" altLang="zh-CN" sz="2800" b="0" i="1" smtClean="0">
                            <a:solidFill>
                              <a:schemeClr val="tx1"/>
                            </a:solidFill>
                            <a:latin typeface="Cambria Math" panose="02040503050406030204" pitchFamily="18" charset="0"/>
                          </a:rPr>
                          <m:t>𝑛</m:t>
                        </m:r>
                        <m:r>
                          <a:rPr lang="en-US" altLang="zh-CN" sz="2800" b="0" i="1" smtClean="0">
                            <a:solidFill>
                              <a:schemeClr val="tx1"/>
                            </a:solidFill>
                            <a:latin typeface="Cambria Math" panose="02040503050406030204" pitchFamily="18" charset="0"/>
                          </a:rPr>
                          <m:t>(</m:t>
                        </m:r>
                        <m:r>
                          <a:rPr lang="en-US" altLang="zh-CN" sz="2800" b="0" i="1" smtClean="0">
                            <a:solidFill>
                              <a:schemeClr val="tx1"/>
                            </a:solidFill>
                            <a:latin typeface="Cambria Math" panose="02040503050406030204" pitchFamily="18" charset="0"/>
                          </a:rPr>
                          <m:t>𝑛</m:t>
                        </m:r>
                        <m:r>
                          <a:rPr lang="en-US" altLang="zh-CN" sz="2800" b="0" i="1" smtClean="0">
                            <a:solidFill>
                              <a:schemeClr val="tx1"/>
                            </a:solidFill>
                            <a:latin typeface="Cambria Math" panose="02040503050406030204" pitchFamily="18" charset="0"/>
                          </a:rPr>
                          <m:t>−1)(</m:t>
                        </m:r>
                        <m:r>
                          <a:rPr lang="en-US" altLang="zh-CN" sz="2800" b="0" i="1" smtClean="0">
                            <a:solidFill>
                              <a:schemeClr val="tx1"/>
                            </a:solidFill>
                            <a:latin typeface="Cambria Math" panose="02040503050406030204" pitchFamily="18" charset="0"/>
                          </a:rPr>
                          <m:t>𝑛</m:t>
                        </m:r>
                        <m:r>
                          <a:rPr lang="en-US" altLang="zh-CN" sz="2800" b="0" i="1" smtClean="0">
                            <a:solidFill>
                              <a:schemeClr val="tx1"/>
                            </a:solidFill>
                            <a:latin typeface="Cambria Math" panose="02040503050406030204" pitchFamily="18" charset="0"/>
                          </a:rPr>
                          <m:t>−2)</m:t>
                        </m:r>
                      </m:den>
                    </m:f>
                  </m:oMath>
                </a14:m>
                <a:endParaRPr lang="zh-CN" altLang="en-US" sz="2800" dirty="0">
                  <a:solidFill>
                    <a:schemeClr val="tx1"/>
                  </a:solidFill>
                </a:endParaRPr>
              </a:p>
            </p:txBody>
          </p:sp>
        </mc:Choice>
        <mc:Fallback xmlns="">
          <p:sp>
            <p:nvSpPr>
              <p:cNvPr id="40" name="矩形 39">
                <a:extLst>
                  <a:ext uri="{FF2B5EF4-FFF2-40B4-BE49-F238E27FC236}">
                    <a16:creationId xmlns:a16="http://schemas.microsoft.com/office/drawing/2014/main" id="{16A6D067-7DDF-836C-BC09-21C4DB915746}"/>
                  </a:ext>
                </a:extLst>
              </p:cNvPr>
              <p:cNvSpPr>
                <a:spLocks noRot="1" noChangeAspect="1" noMove="1" noResize="1" noEditPoints="1" noAdjustHandles="1" noChangeArrowheads="1" noChangeShapeType="1" noTextEdit="1"/>
              </p:cNvSpPr>
              <p:nvPr/>
            </p:nvSpPr>
            <p:spPr>
              <a:xfrm>
                <a:off x="5919087" y="3102697"/>
                <a:ext cx="4837222" cy="778675"/>
              </a:xfrm>
              <a:prstGeom prst="rect">
                <a:avLst/>
              </a:prstGeom>
              <a:blipFill>
                <a:blip r:embed="rId3"/>
                <a:stretch>
                  <a:fillRect b="-8065"/>
                </a:stretch>
              </a:blipFill>
            </p:spPr>
            <p:txBody>
              <a:bodyPr/>
              <a:lstStyle/>
              <a:p>
                <a:r>
                  <a:rPr lang="zh-CN" altLang="en-US">
                    <a:noFill/>
                  </a:rPr>
                  <a:t> </a:t>
                </a:r>
              </a:p>
            </p:txBody>
          </p:sp>
        </mc:Fallback>
      </mc:AlternateContent>
      <p:grpSp>
        <p:nvGrpSpPr>
          <p:cNvPr id="15" name="组合 14">
            <a:extLst>
              <a:ext uri="{FF2B5EF4-FFF2-40B4-BE49-F238E27FC236}">
                <a16:creationId xmlns:a16="http://schemas.microsoft.com/office/drawing/2014/main" id="{0746CE0F-23D4-122D-9E3E-D5B3C508AADD}"/>
              </a:ext>
            </a:extLst>
          </p:cNvPr>
          <p:cNvGrpSpPr/>
          <p:nvPr/>
        </p:nvGrpSpPr>
        <p:grpSpPr>
          <a:xfrm>
            <a:off x="6151813" y="3899333"/>
            <a:ext cx="5511943" cy="2539885"/>
            <a:chOff x="4343400" y="3919336"/>
            <a:chExt cx="4572000" cy="2010571"/>
          </a:xfrm>
        </p:grpSpPr>
        <p:pic>
          <p:nvPicPr>
            <p:cNvPr id="18" name="图片 17">
              <a:extLst>
                <a:ext uri="{FF2B5EF4-FFF2-40B4-BE49-F238E27FC236}">
                  <a16:creationId xmlns:a16="http://schemas.microsoft.com/office/drawing/2014/main" id="{C275AD03-9EE6-9655-CDEB-B5B7D6F5F95C}"/>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4343400" y="3919336"/>
              <a:ext cx="4572000" cy="2010571"/>
            </a:xfrm>
            <a:prstGeom prst="rect">
              <a:avLst/>
            </a:prstGeom>
            <a:ln w="28575">
              <a:solidFill>
                <a:srgbClr val="7030A0"/>
              </a:solidFill>
            </a:ln>
          </p:spPr>
        </p:pic>
        <p:sp>
          <p:nvSpPr>
            <p:cNvPr id="19" name="文本框 18">
              <a:extLst>
                <a:ext uri="{FF2B5EF4-FFF2-40B4-BE49-F238E27FC236}">
                  <a16:creationId xmlns:a16="http://schemas.microsoft.com/office/drawing/2014/main" id="{9A9653F0-624E-2E86-9078-FC73EF2DA88A}"/>
                </a:ext>
              </a:extLst>
            </p:cNvPr>
            <p:cNvSpPr txBox="1"/>
            <p:nvPr/>
          </p:nvSpPr>
          <p:spPr>
            <a:xfrm>
              <a:off x="8100753" y="4688387"/>
              <a:ext cx="806631" cy="307777"/>
            </a:xfrm>
            <a:prstGeom prst="rect">
              <a:avLst/>
            </a:prstGeom>
            <a:noFill/>
          </p:spPr>
          <p:txBody>
            <a:bodyPr wrap="none" rtlCol="0">
              <a:spAutoFit/>
            </a:bodyPr>
            <a:lstStyle/>
            <a:p>
              <a:r>
                <a:rPr lang="en-US" altLang="zh-CN" sz="1400" dirty="0">
                  <a:ln w="0"/>
                  <a:solidFill>
                    <a:schemeClr val="accent1"/>
                  </a:solidFill>
                  <a:effectLst>
                    <a:outerShdw blurRad="38100" dist="25400" dir="5400000" algn="ctr" rotWithShape="0">
                      <a:srgbClr val="6E747A">
                        <a:alpha val="43000"/>
                      </a:srgbClr>
                    </a:outerShdw>
                  </a:effectLst>
                  <a:latin typeface="Bahnschrift" panose="020B0502040204020203" pitchFamily="34" charset="0"/>
                </a:rPr>
                <a:t>random</a:t>
              </a:r>
              <a:endParaRPr lang="zh-CN" altLang="en-US" sz="1400" dirty="0">
                <a:ln w="0"/>
                <a:solidFill>
                  <a:schemeClr val="accent1"/>
                </a:solidFill>
                <a:effectLst>
                  <a:outerShdw blurRad="38100" dist="25400" dir="5400000" algn="ctr" rotWithShape="0">
                    <a:srgbClr val="6E747A">
                      <a:alpha val="43000"/>
                    </a:srgbClr>
                  </a:outerShdw>
                </a:effectLst>
                <a:latin typeface="Bahnschrift" panose="020B0502040204020203" pitchFamily="34" charset="0"/>
              </a:endParaRPr>
            </a:p>
          </p:txBody>
        </p:sp>
        <p:sp>
          <p:nvSpPr>
            <p:cNvPr id="20" name="文本框 19">
              <a:extLst>
                <a:ext uri="{FF2B5EF4-FFF2-40B4-BE49-F238E27FC236}">
                  <a16:creationId xmlns:a16="http://schemas.microsoft.com/office/drawing/2014/main" id="{52EC8130-4346-9EE4-9B4D-5CED8869A34E}"/>
                </a:ext>
              </a:extLst>
            </p:cNvPr>
            <p:cNvSpPr txBox="1"/>
            <p:nvPr/>
          </p:nvSpPr>
          <p:spPr>
            <a:xfrm>
              <a:off x="6242915" y="4199800"/>
              <a:ext cx="772969" cy="307777"/>
            </a:xfrm>
            <a:prstGeom prst="rect">
              <a:avLst/>
            </a:prstGeom>
            <a:noFill/>
          </p:spPr>
          <p:txBody>
            <a:bodyPr wrap="none" rtlCol="0">
              <a:spAutoFit/>
            </a:bodyPr>
            <a:lstStyle/>
            <a:p>
              <a:r>
                <a:rPr lang="en-US" altLang="zh-CN" sz="1400" dirty="0">
                  <a:ln w="0"/>
                  <a:effectLst>
                    <a:outerShdw blurRad="38100" dist="19050" dir="2700000" algn="tl" rotWithShape="0">
                      <a:schemeClr val="dk1">
                        <a:alpha val="40000"/>
                      </a:schemeClr>
                    </a:outerShdw>
                  </a:effectLst>
                  <a:latin typeface="Bahnschrift" panose="020B0502040204020203" pitchFamily="34" charset="0"/>
                </a:rPr>
                <a:t>median</a:t>
              </a:r>
              <a:endParaRPr lang="zh-CN" altLang="en-US" sz="1400" dirty="0">
                <a:ln w="0"/>
                <a:effectLst>
                  <a:outerShdw blurRad="38100" dist="19050" dir="2700000" algn="tl" rotWithShape="0">
                    <a:schemeClr val="dk1">
                      <a:alpha val="40000"/>
                    </a:schemeClr>
                  </a:outerShdw>
                </a:effectLst>
                <a:latin typeface="Bahnschrift" panose="020B0502040204020203" pitchFamily="34" charset="0"/>
              </a:endParaRPr>
            </a:p>
          </p:txBody>
        </p:sp>
        <p:cxnSp>
          <p:nvCxnSpPr>
            <p:cNvPr id="22" name="直接连接符 8">
              <a:extLst>
                <a:ext uri="{FF2B5EF4-FFF2-40B4-BE49-F238E27FC236}">
                  <a16:creationId xmlns:a16="http://schemas.microsoft.com/office/drawing/2014/main" id="{AF31148C-0351-88F9-E89D-27AF95630328}"/>
                </a:ext>
              </a:extLst>
            </p:cNvPr>
            <p:cNvCxnSpPr>
              <a:cxnSpLocks/>
            </p:cNvCxnSpPr>
            <p:nvPr/>
          </p:nvCxnSpPr>
          <p:spPr>
            <a:xfrm>
              <a:off x="4386942" y="4968163"/>
              <a:ext cx="4501084" cy="0"/>
            </a:xfrm>
            <a:prstGeom prst="line">
              <a:avLst/>
            </a:prstGeom>
            <a:ln w="28575"/>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3" name="文本框 22">
                <a:extLst>
                  <a:ext uri="{FF2B5EF4-FFF2-40B4-BE49-F238E27FC236}">
                    <a16:creationId xmlns:a16="http://schemas.microsoft.com/office/drawing/2014/main" id="{0A89C1A4-BC96-064B-A062-866680CC96DD}"/>
                  </a:ext>
                </a:extLst>
              </p:cNvPr>
              <p:cNvSpPr txBox="1"/>
              <p:nvPr/>
            </p:nvSpPr>
            <p:spPr>
              <a:xfrm>
                <a:off x="7968607" y="6515666"/>
                <a:ext cx="2320700" cy="338554"/>
              </a:xfrm>
              <a:prstGeom prst="rect">
                <a:avLst/>
              </a:prstGeom>
            </p:spPr>
            <p:style>
              <a:lnRef idx="2">
                <a:schemeClr val="accent3"/>
              </a:lnRef>
              <a:fillRef idx="1">
                <a:schemeClr val="lt1"/>
              </a:fillRef>
              <a:effectRef idx="0">
                <a:schemeClr val="accent3"/>
              </a:effectRef>
              <a:fontRef idx="minor">
                <a:schemeClr val="dk1"/>
              </a:fontRef>
            </p:style>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1600" b="0" i="1" smtClean="0">
                          <a:solidFill>
                            <a:srgbClr val="7030A0"/>
                          </a:solidFill>
                          <a:latin typeface="Cambria Math" panose="02040503050406030204" pitchFamily="18" charset="0"/>
                        </a:rPr>
                        <m:t>𝑘</m:t>
                      </m:r>
                      <m:r>
                        <a:rPr lang="en-US" altLang="zh-CN" sz="1600" b="0" i="1" smtClean="0">
                          <a:solidFill>
                            <a:srgbClr val="7030A0"/>
                          </a:solidFill>
                          <a:latin typeface="Cambria Math" panose="02040503050406030204" pitchFamily="18" charset="0"/>
                        </a:rPr>
                        <m:t>∈[1, 100]   (</m:t>
                      </m:r>
                      <m:r>
                        <a:rPr lang="en-US" altLang="zh-CN" sz="1600" b="0" i="1" smtClean="0">
                          <a:solidFill>
                            <a:srgbClr val="7030A0"/>
                          </a:solidFill>
                          <a:latin typeface="Cambria Math" panose="02040503050406030204" pitchFamily="18" charset="0"/>
                        </a:rPr>
                        <m:t>𝑛</m:t>
                      </m:r>
                      <m:r>
                        <a:rPr lang="en-US" altLang="zh-CN" sz="1600" b="0" i="1" smtClean="0">
                          <a:solidFill>
                            <a:srgbClr val="7030A0"/>
                          </a:solidFill>
                          <a:latin typeface="Cambria Math" panose="02040503050406030204" pitchFamily="18" charset="0"/>
                        </a:rPr>
                        <m:t>=100)</m:t>
                      </m:r>
                    </m:oMath>
                  </m:oMathPara>
                </a14:m>
                <a:endParaRPr lang="zh-CN" altLang="en-US" sz="1600" dirty="0">
                  <a:solidFill>
                    <a:srgbClr val="7030A0"/>
                  </a:solidFill>
                </a:endParaRPr>
              </a:p>
            </p:txBody>
          </p:sp>
        </mc:Choice>
        <mc:Fallback xmlns="">
          <p:sp>
            <p:nvSpPr>
              <p:cNvPr id="23" name="文本框 22">
                <a:extLst>
                  <a:ext uri="{FF2B5EF4-FFF2-40B4-BE49-F238E27FC236}">
                    <a16:creationId xmlns:a16="http://schemas.microsoft.com/office/drawing/2014/main" id="{0A89C1A4-BC96-064B-A062-866680CC96DD}"/>
                  </a:ext>
                </a:extLst>
              </p:cNvPr>
              <p:cNvSpPr txBox="1">
                <a:spLocks noRot="1" noChangeAspect="1" noMove="1" noResize="1" noEditPoints="1" noAdjustHandles="1" noChangeArrowheads="1" noChangeShapeType="1" noTextEdit="1"/>
              </p:cNvSpPr>
              <p:nvPr/>
            </p:nvSpPr>
            <p:spPr>
              <a:xfrm>
                <a:off x="7968607" y="6515666"/>
                <a:ext cx="2320700" cy="338554"/>
              </a:xfrm>
              <a:prstGeom prst="rect">
                <a:avLst/>
              </a:prstGeom>
              <a:blipFill>
                <a:blip r:embed="rId5"/>
                <a:stretch>
                  <a:fillRect b="-14286"/>
                </a:stretch>
              </a:blipFill>
            </p:spPr>
            <p:txBody>
              <a:bodyPr/>
              <a:lstStyle/>
              <a:p>
                <a:r>
                  <a:rPr lang="zh-CN" altLang="en-US">
                    <a:noFill/>
                  </a:rPr>
                  <a:t> </a:t>
                </a:r>
              </a:p>
            </p:txBody>
          </p:sp>
        </mc:Fallback>
      </mc:AlternateContent>
      <p:sp>
        <p:nvSpPr>
          <p:cNvPr id="24" name="文本框 23">
            <a:extLst>
              <a:ext uri="{FF2B5EF4-FFF2-40B4-BE49-F238E27FC236}">
                <a16:creationId xmlns:a16="http://schemas.microsoft.com/office/drawing/2014/main" id="{CE392CEC-F00A-F63E-7DFE-2A626318BB0F}"/>
              </a:ext>
            </a:extLst>
          </p:cNvPr>
          <p:cNvSpPr txBox="1"/>
          <p:nvPr/>
        </p:nvSpPr>
        <p:spPr>
          <a:xfrm>
            <a:off x="5664661" y="4797988"/>
            <a:ext cx="539646" cy="923330"/>
          </a:xfrm>
          <a:prstGeom prst="rect">
            <a:avLst/>
          </a:prstGeom>
          <a:noFill/>
        </p:spPr>
        <p:txBody>
          <a:bodyPr wrap="square" rtlCol="0">
            <a:spAutoFit/>
          </a:bodyPr>
          <a:lstStyle/>
          <a:p>
            <a:r>
              <a:rPr kumimoji="1" lang="zh-CN" altLang="en-US" dirty="0"/>
              <a:t>概率</a:t>
            </a:r>
            <a:endParaRPr kumimoji="1" lang="en-US" altLang="zh-CN" dirty="0"/>
          </a:p>
          <a:p>
            <a:r>
              <a:rPr kumimoji="1" lang="zh-CN" altLang="en-US" dirty="0"/>
              <a:t> </a:t>
            </a:r>
            <a:r>
              <a:rPr kumimoji="1" lang="en-US" altLang="zh-CN" dirty="0"/>
              <a:t>P</a:t>
            </a:r>
            <a:endParaRPr kumimoji="1" lang="zh-CN" altLang="en-US" dirty="0"/>
          </a:p>
        </p:txBody>
      </p:sp>
    </p:spTree>
    <p:extLst>
      <p:ext uri="{BB962C8B-B14F-4D97-AF65-F5344CB8AC3E}">
        <p14:creationId xmlns:p14="http://schemas.microsoft.com/office/powerpoint/2010/main" val="104523620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三数取中法对快速排序的作用</a:t>
            </a:r>
          </a:p>
        </p:txBody>
      </p:sp>
      <p:sp>
        <p:nvSpPr>
          <p:cNvPr id="3" name="副标题 2"/>
          <p:cNvSpPr>
            <a:spLocks noGrp="1"/>
          </p:cNvSpPr>
          <p:nvPr>
            <p:ph type="subTitle" idx="1"/>
          </p:nvPr>
        </p:nvSpPr>
        <p:spPr/>
        <p:txBody>
          <a:bodyPr/>
          <a:lstStyle/>
          <a:p>
            <a:r>
              <a:rPr lang="en-US" altLang="zh-CN" dirty="0"/>
              <a:t>10.4.2  </a:t>
            </a:r>
            <a:r>
              <a:rPr lang="zh-CN" altLang="en-US" dirty="0"/>
              <a:t>快速排序</a:t>
            </a:r>
          </a:p>
        </p:txBody>
      </p:sp>
      <p:sp>
        <p:nvSpPr>
          <p:cNvPr id="4" name="文本占位符 3"/>
          <p:cNvSpPr>
            <a:spLocks noGrp="1"/>
          </p:cNvSpPr>
          <p:nvPr>
            <p:ph type="body" idx="10"/>
          </p:nvPr>
        </p:nvSpPr>
        <p:spPr/>
        <p:txBody>
          <a:bodyPr/>
          <a:lstStyle/>
          <a:p>
            <a:r>
              <a:rPr lang="zh-CN" altLang="en-US" dirty="0"/>
              <a:t>数据结构</a:t>
            </a:r>
          </a:p>
        </p:txBody>
      </p:sp>
      <mc:AlternateContent xmlns:mc="http://schemas.openxmlformats.org/markup-compatibility/2006" xmlns:a14="http://schemas.microsoft.com/office/drawing/2010/main">
        <mc:Choice Requires="a14">
          <p:sp>
            <p:nvSpPr>
              <p:cNvPr id="6" name="内容占位符 5">
                <a:extLst>
                  <a:ext uri="{FF2B5EF4-FFF2-40B4-BE49-F238E27FC236}">
                    <a16:creationId xmlns:a16="http://schemas.microsoft.com/office/drawing/2014/main" id="{CB9AAD01-8353-420F-BA99-326245CE2574}"/>
                  </a:ext>
                </a:extLst>
              </p:cNvPr>
              <p:cNvSpPr>
                <a:spLocks noGrp="1"/>
              </p:cNvSpPr>
              <p:nvPr>
                <p:ph idx="11"/>
              </p:nvPr>
            </p:nvSpPr>
            <p:spPr/>
            <p:txBody>
              <a:bodyPr>
                <a:noAutofit/>
              </a:bodyPr>
              <a:lstStyle/>
              <a:p>
                <a:r>
                  <a:rPr lang="zh-CN" altLang="en-US" sz="2200" b="1" dirty="0"/>
                  <a:t>随机选择轴点的性能：</a:t>
                </a:r>
                <a:endParaRPr lang="en-US" altLang="zh-CN" sz="2200" b="1" dirty="0"/>
              </a:p>
              <a:p>
                <a:pPr marL="342900" indent="-342900">
                  <a:buFont typeface="Arial" panose="020B0604020202020204" pitchFamily="34" charset="0"/>
                  <a:buChar char="•"/>
                </a:pPr>
                <a:r>
                  <a:rPr lang="zh-CN" altLang="en-US" sz="2000" dirty="0">
                    <a:latin typeface="Microsoft YaHei" panose="020B0503020204020204" pitchFamily="34" charset="-122"/>
                    <a:ea typeface="Microsoft YaHei" panose="020B0503020204020204" pitchFamily="34" charset="-122"/>
                  </a:rPr>
                  <a:t>随机选择轴点，划分出的 </a:t>
                </a:r>
                <a:r>
                  <a:rPr lang="zh-CN" altLang="en-US" sz="2000" dirty="0">
                    <a:solidFill>
                      <a:srgbClr val="00B0F0"/>
                    </a:solidFill>
                    <a:latin typeface="Microsoft YaHei" panose="020B0503020204020204" pitchFamily="34" charset="-122"/>
                    <a:ea typeface="Microsoft YaHei" panose="020B0503020204020204" pitchFamily="34" charset="-122"/>
                  </a:rPr>
                  <a:t>数量较少组 </a:t>
                </a:r>
                <a:r>
                  <a:rPr lang="zh-CN" altLang="en-US" sz="2000" dirty="0">
                    <a:solidFill>
                      <a:schemeClr val="tx1"/>
                    </a:solidFill>
                    <a:latin typeface="Microsoft YaHei" panose="020B0503020204020204" pitchFamily="34" charset="-122"/>
                    <a:ea typeface="Microsoft YaHei" panose="020B0503020204020204" pitchFamily="34" charset="-122"/>
                  </a:rPr>
                  <a:t>与</a:t>
                </a:r>
                <a:r>
                  <a:rPr lang="zh-CN" altLang="en-US" sz="2000" dirty="0">
                    <a:solidFill>
                      <a:srgbClr val="00B0F0"/>
                    </a:solidFill>
                    <a:latin typeface="Microsoft YaHei" panose="020B0503020204020204" pitchFamily="34" charset="-122"/>
                    <a:ea typeface="Microsoft YaHei" panose="020B0503020204020204" pitchFamily="34" charset="-122"/>
                  </a:rPr>
                  <a:t> 数量较多组 </a:t>
                </a:r>
                <a:r>
                  <a:rPr lang="zh-CN" altLang="en-US" sz="2000" dirty="0">
                    <a:latin typeface="Microsoft YaHei" panose="020B0503020204020204" pitchFamily="34" charset="-122"/>
                    <a:ea typeface="Microsoft YaHei" panose="020B0503020204020204" pitchFamily="34" charset="-122"/>
                  </a:rPr>
                  <a:t>的平均长度比为 </a:t>
                </a:r>
                <a:r>
                  <a:rPr lang="en-US" altLang="zh-CN" sz="2000" dirty="0">
                    <a:latin typeface="Microsoft YaHei" panose="020B0503020204020204" pitchFamily="34" charset="-122"/>
                    <a:ea typeface="Microsoft YaHei" panose="020B0503020204020204" pitchFamily="34" charset="-122"/>
                  </a:rPr>
                  <a:t>1</a:t>
                </a:r>
                <a:r>
                  <a:rPr lang="zh-CN" altLang="en-US" sz="2000" dirty="0">
                    <a:latin typeface="Microsoft YaHei" panose="020B0503020204020204" pitchFamily="34" charset="-122"/>
                    <a:ea typeface="Microsoft YaHei" panose="020B0503020204020204" pitchFamily="34" charset="-122"/>
                  </a:rPr>
                  <a:t> </a:t>
                </a:r>
                <a:r>
                  <a:rPr lang="en-US" altLang="zh-CN" sz="2000" dirty="0">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 </a:t>
                </a:r>
                <a:r>
                  <a:rPr lang="en-US" altLang="zh-CN" sz="2000" dirty="0">
                    <a:latin typeface="Microsoft YaHei" panose="020B0503020204020204" pitchFamily="34" charset="-122"/>
                    <a:ea typeface="Microsoft YaHei" panose="020B0503020204020204" pitchFamily="34" charset="-122"/>
                  </a:rPr>
                  <a:t>3</a:t>
                </a:r>
              </a:p>
              <a:p>
                <a:pPr marL="342900" indent="-342900">
                  <a:buFont typeface="Arial" panose="020B0604020202020204" pitchFamily="34" charset="0"/>
                  <a:buChar char="•"/>
                </a:pPr>
                <a:r>
                  <a:rPr lang="en-US" altLang="zh-CN" sz="2200" dirty="0"/>
                  <a:t>80%</a:t>
                </a:r>
                <a:r>
                  <a:rPr lang="zh-CN" altLang="en-US" sz="2200" dirty="0"/>
                  <a:t>以上的几率划分出的两组长度比好于  </a:t>
                </a:r>
                <a:r>
                  <a:rPr lang="en-US" altLang="zh-CN" sz="2200" dirty="0"/>
                  <a:t>1 : 9</a:t>
                </a:r>
              </a:p>
              <a:p>
                <a:pPr marL="342900" indent="-342900">
                  <a:buFont typeface="Arial" panose="020B0604020202020204" pitchFamily="34" charset="0"/>
                  <a:buChar char="•"/>
                </a:pPr>
                <a:r>
                  <a:rPr lang="en-US" altLang="zh-CN" sz="2200" dirty="0"/>
                  <a:t>90%</a:t>
                </a:r>
                <a:r>
                  <a:rPr lang="zh-CN" altLang="en-US" sz="2200" dirty="0"/>
                  <a:t>以上的几率划分出的两组长度比不低于</a:t>
                </a:r>
                <a:r>
                  <a:rPr lang="en-US" altLang="zh-CN" sz="2200" dirty="0">
                    <a:solidFill>
                      <a:srgbClr val="51ADB7"/>
                    </a:solidFill>
                  </a:rPr>
                  <a:t>1</a:t>
                </a:r>
                <a:r>
                  <a:rPr lang="zh-CN" altLang="en-US" sz="2200" dirty="0">
                    <a:solidFill>
                      <a:srgbClr val="51ADB7"/>
                    </a:solidFill>
                  </a:rPr>
                  <a:t> </a:t>
                </a:r>
                <a:r>
                  <a:rPr lang="en-US" altLang="zh-CN" sz="2200" dirty="0">
                    <a:solidFill>
                      <a:srgbClr val="51ADB7"/>
                    </a:solidFill>
                  </a:rPr>
                  <a:t>:</a:t>
                </a:r>
                <a:r>
                  <a:rPr lang="zh-CN" altLang="en-US" sz="2200" dirty="0">
                    <a:solidFill>
                      <a:srgbClr val="51ADB7"/>
                    </a:solidFill>
                  </a:rPr>
                  <a:t> </a:t>
                </a:r>
                <a:r>
                  <a:rPr lang="en-US" altLang="zh-CN" sz="2200" dirty="0">
                    <a:solidFill>
                      <a:srgbClr val="51ADB7"/>
                    </a:solidFill>
                  </a:rPr>
                  <a:t>19</a:t>
                </a:r>
              </a:p>
              <a:p>
                <a:pPr marL="342900" indent="-342900">
                  <a:buFont typeface="Arial" panose="020B0604020202020204" pitchFamily="34" charset="0"/>
                  <a:buChar char="•"/>
                </a:pPr>
                <a:endParaRPr lang="en-US" altLang="zh-CN" sz="2200" dirty="0"/>
              </a:p>
              <a:p>
                <a:r>
                  <a:rPr lang="zh-CN" altLang="en-US" sz="2200" b="1" dirty="0"/>
                  <a:t>三数取中法选择轴点的性能：</a:t>
                </a:r>
                <a:endParaRPr lang="en-US" altLang="zh-CN" sz="2200" b="1" dirty="0"/>
              </a:p>
              <a:p>
                <a:pPr marL="342900" indent="-342900">
                  <a:buFont typeface="Arial" panose="020B0604020202020204" pitchFamily="34" charset="0"/>
                  <a:buChar char="•"/>
                </a:pPr>
                <a:r>
                  <a:rPr lang="zh-CN" altLang="en-US" dirty="0">
                    <a:latin typeface="Microsoft YaHei" panose="020B0503020204020204" pitchFamily="34" charset="-122"/>
                    <a:ea typeface="Microsoft YaHei" panose="020B0503020204020204" pitchFamily="34" charset="-122"/>
                  </a:rPr>
                  <a:t>三数选中法选择轴点，划分出的 </a:t>
                </a:r>
                <a:r>
                  <a:rPr lang="zh-CN" altLang="en-US" dirty="0">
                    <a:solidFill>
                      <a:srgbClr val="00B0F0"/>
                    </a:solidFill>
                    <a:latin typeface="Microsoft YaHei" panose="020B0503020204020204" pitchFamily="34" charset="-122"/>
                    <a:ea typeface="Microsoft YaHei" panose="020B0503020204020204" pitchFamily="34" charset="-122"/>
                  </a:rPr>
                  <a:t>数量较少组 </a:t>
                </a:r>
                <a:r>
                  <a:rPr lang="zh-CN" altLang="en-US" dirty="0">
                    <a:latin typeface="Microsoft YaHei" panose="020B0503020204020204" pitchFamily="34" charset="-122"/>
                    <a:ea typeface="Microsoft YaHei" panose="020B0503020204020204" pitchFamily="34" charset="-122"/>
                  </a:rPr>
                  <a:t>与</a:t>
                </a:r>
                <a:r>
                  <a:rPr lang="zh-CN" altLang="en-US" dirty="0">
                    <a:solidFill>
                      <a:srgbClr val="00B0F0"/>
                    </a:solidFill>
                    <a:latin typeface="Microsoft YaHei" panose="020B0503020204020204" pitchFamily="34" charset="-122"/>
                    <a:ea typeface="Microsoft YaHei" panose="020B0503020204020204" pitchFamily="34" charset="-122"/>
                  </a:rPr>
                  <a:t> 数量较多组 </a:t>
                </a:r>
                <a:r>
                  <a:rPr lang="zh-CN" altLang="en-US" dirty="0">
                    <a:latin typeface="Microsoft YaHei" panose="020B0503020204020204" pitchFamily="34" charset="-122"/>
                    <a:ea typeface="Microsoft YaHei" panose="020B0503020204020204" pitchFamily="34" charset="-122"/>
                  </a:rPr>
                  <a:t>的平均长度比为 </a:t>
                </a:r>
                <a:r>
                  <a:rPr lang="en-US" altLang="zh-CN" dirty="0">
                    <a:solidFill>
                      <a:srgbClr val="FF0000"/>
                    </a:solidFill>
                    <a:latin typeface="Microsoft YaHei" panose="020B0503020204020204" pitchFamily="34" charset="-122"/>
                    <a:ea typeface="Microsoft YaHei" panose="020B0503020204020204" pitchFamily="34" charset="-122"/>
                  </a:rPr>
                  <a:t>5</a:t>
                </a:r>
                <a:r>
                  <a:rPr lang="zh-CN" altLang="en-US" dirty="0">
                    <a:solidFill>
                      <a:srgbClr val="FF0000"/>
                    </a:solidFill>
                    <a:latin typeface="Microsoft YaHei" panose="020B0503020204020204" pitchFamily="34" charset="-122"/>
                    <a:ea typeface="Microsoft YaHei" panose="020B0503020204020204" pitchFamily="34" charset="-122"/>
                  </a:rPr>
                  <a:t> </a:t>
                </a:r>
                <a:r>
                  <a:rPr lang="en-US" altLang="zh-CN" dirty="0">
                    <a:solidFill>
                      <a:srgbClr val="FF0000"/>
                    </a:solidFill>
                    <a:latin typeface="Microsoft YaHei" panose="020B0503020204020204" pitchFamily="34" charset="-122"/>
                    <a:ea typeface="Microsoft YaHei" panose="020B0503020204020204" pitchFamily="34" charset="-122"/>
                  </a:rPr>
                  <a:t>:</a:t>
                </a:r>
                <a:r>
                  <a:rPr lang="zh-CN" altLang="en-US" dirty="0">
                    <a:solidFill>
                      <a:srgbClr val="FF0000"/>
                    </a:solidFill>
                    <a:latin typeface="Microsoft YaHei" panose="020B0503020204020204" pitchFamily="34" charset="-122"/>
                    <a:ea typeface="Microsoft YaHei" panose="020B0503020204020204" pitchFamily="34" charset="-122"/>
                  </a:rPr>
                  <a:t> </a:t>
                </a:r>
                <a:r>
                  <a:rPr lang="en-US" altLang="zh-CN" dirty="0">
                    <a:solidFill>
                      <a:srgbClr val="FF0000"/>
                    </a:solidFill>
                    <a:latin typeface="Microsoft YaHei" panose="020B0503020204020204" pitchFamily="34" charset="-122"/>
                    <a:ea typeface="Microsoft YaHei" panose="020B0503020204020204" pitchFamily="34" charset="-122"/>
                  </a:rPr>
                  <a:t>11</a:t>
                </a:r>
                <a:r>
                  <a:rPr lang="zh-CN" altLang="en-US" dirty="0">
                    <a:solidFill>
                      <a:srgbClr val="FF0000"/>
                    </a:solidFill>
                    <a:latin typeface="Microsoft YaHei" panose="020B0503020204020204" pitchFamily="34" charset="-122"/>
                    <a:ea typeface="Microsoft YaHei" panose="020B0503020204020204" pitchFamily="34" charset="-122"/>
                  </a:rPr>
                  <a:t> </a:t>
                </a:r>
                <a:r>
                  <a:rPr lang="en-US" altLang="zh-CN" dirty="0">
                    <a:solidFill>
                      <a:srgbClr val="FF0000"/>
                    </a:solidFill>
                    <a:latin typeface="Microsoft YaHei" panose="020B0503020204020204" pitchFamily="34" charset="-122"/>
                    <a:ea typeface="Microsoft YaHei" panose="020B0503020204020204" pitchFamily="34" charset="-122"/>
                  </a:rPr>
                  <a:t>(</a:t>
                </a:r>
                <a14:m>
                  <m:oMath xmlns:m="http://schemas.openxmlformats.org/officeDocument/2006/math">
                    <m:r>
                      <a:rPr lang="en-US" altLang="zh-CN" i="1" smtClean="0">
                        <a:solidFill>
                          <a:srgbClr val="FF0000"/>
                        </a:solidFill>
                        <a:latin typeface="Cambria Math" panose="02040503050406030204" pitchFamily="18" charset="0"/>
                        <a:ea typeface="Cambria Math" panose="02040503050406030204" pitchFamily="18" charset="0"/>
                      </a:rPr>
                      <m:t>≈</m:t>
                    </m:r>
                    <m:r>
                      <a:rPr lang="en-US" altLang="zh-CN" b="0" i="1" smtClean="0">
                        <a:solidFill>
                          <a:srgbClr val="FF0000"/>
                        </a:solidFill>
                        <a:latin typeface="Cambria Math" panose="02040503050406030204" pitchFamily="18" charset="0"/>
                        <a:ea typeface="Cambria Math" panose="02040503050406030204" pitchFamily="18" charset="0"/>
                      </a:rPr>
                      <m:t>1</m:t>
                    </m:r>
                    <m:r>
                      <a:rPr lang="zh-CN" altLang="en-US" b="0" i="1" smtClean="0">
                        <a:solidFill>
                          <a:srgbClr val="FF0000"/>
                        </a:solidFill>
                        <a:latin typeface="Cambria Math" panose="02040503050406030204" pitchFamily="18" charset="0"/>
                        <a:ea typeface="Cambria Math" panose="02040503050406030204" pitchFamily="18" charset="0"/>
                      </a:rPr>
                      <m:t> </m:t>
                    </m:r>
                    <m:r>
                      <a:rPr lang="en-US" altLang="zh-CN" b="0" i="1" smtClean="0">
                        <a:solidFill>
                          <a:srgbClr val="FF0000"/>
                        </a:solidFill>
                        <a:latin typeface="Cambria Math" panose="02040503050406030204" pitchFamily="18" charset="0"/>
                        <a:ea typeface="Cambria Math" panose="02040503050406030204" pitchFamily="18" charset="0"/>
                      </a:rPr>
                      <m:t>:2)</m:t>
                    </m:r>
                  </m:oMath>
                </a14:m>
                <a:endParaRPr lang="en-US" altLang="zh-CN" dirty="0">
                  <a:solidFill>
                    <a:srgbClr val="FF0000"/>
                  </a:solidFill>
                  <a:latin typeface="Microsoft YaHei" panose="020B0503020204020204" pitchFamily="34" charset="-122"/>
                  <a:ea typeface="Microsoft YaHei" panose="020B0503020204020204" pitchFamily="34" charset="-122"/>
                </a:endParaRPr>
              </a:p>
              <a:p>
                <a:pPr marL="342900" indent="-342900">
                  <a:buFont typeface="Arial" panose="020B0604020202020204" pitchFamily="34" charset="0"/>
                  <a:buChar char="•"/>
                </a:pPr>
                <a:r>
                  <a:rPr lang="en-US" altLang="zh-CN" sz="2200" dirty="0"/>
                  <a:t>90%</a:t>
                </a:r>
                <a:r>
                  <a:rPr lang="zh-CN" altLang="en-US" sz="2200" dirty="0"/>
                  <a:t>以上的几率划分出的两组长度比不低于 </a:t>
                </a:r>
                <a:r>
                  <a:rPr lang="en-US" altLang="zh-CN" sz="2200" dirty="0">
                    <a:solidFill>
                      <a:srgbClr val="FF0000"/>
                    </a:solidFill>
                  </a:rPr>
                  <a:t>1</a:t>
                </a:r>
                <a:r>
                  <a:rPr lang="zh-CN" altLang="en-US" sz="2200" dirty="0">
                    <a:solidFill>
                      <a:srgbClr val="FF0000"/>
                    </a:solidFill>
                  </a:rPr>
                  <a:t> </a:t>
                </a:r>
                <a:r>
                  <a:rPr lang="en-US" altLang="zh-CN" sz="2200" dirty="0">
                    <a:solidFill>
                      <a:srgbClr val="FF0000"/>
                    </a:solidFill>
                  </a:rPr>
                  <a:t>:</a:t>
                </a:r>
                <a:r>
                  <a:rPr lang="zh-CN" altLang="en-US" sz="2200" dirty="0">
                    <a:solidFill>
                      <a:srgbClr val="FF0000"/>
                    </a:solidFill>
                  </a:rPr>
                  <a:t> </a:t>
                </a:r>
                <a:r>
                  <a:rPr lang="en-US" altLang="zh-CN" sz="2200" dirty="0">
                    <a:solidFill>
                      <a:srgbClr val="FF0000"/>
                    </a:solidFill>
                  </a:rPr>
                  <a:t>6.388</a:t>
                </a:r>
              </a:p>
              <a:p>
                <a:endParaRPr lang="en-US" altLang="zh-CN" sz="2200" dirty="0"/>
              </a:p>
            </p:txBody>
          </p:sp>
        </mc:Choice>
        <mc:Fallback xmlns="">
          <p:sp>
            <p:nvSpPr>
              <p:cNvPr id="6" name="内容占位符 5">
                <a:extLst>
                  <a:ext uri="{FF2B5EF4-FFF2-40B4-BE49-F238E27FC236}">
                    <a16:creationId xmlns:a16="http://schemas.microsoft.com/office/drawing/2014/main" id="{CB9AAD01-8353-420F-BA99-326245CE2574}"/>
                  </a:ext>
                </a:extLst>
              </p:cNvPr>
              <p:cNvSpPr>
                <a:spLocks noGrp="1" noRot="1" noChangeAspect="1" noMove="1" noResize="1" noEditPoints="1" noAdjustHandles="1" noChangeArrowheads="1" noChangeShapeType="1" noTextEdit="1"/>
              </p:cNvSpPr>
              <p:nvPr>
                <p:ph idx="11"/>
              </p:nvPr>
            </p:nvSpPr>
            <p:spPr>
              <a:blipFill>
                <a:blip r:embed="rId2"/>
                <a:stretch>
                  <a:fillRect l="-804" t="-125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28447116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快速排序的示例</a:t>
            </a:r>
          </a:p>
        </p:txBody>
      </p:sp>
      <p:sp>
        <p:nvSpPr>
          <p:cNvPr id="3" name="副标题 2"/>
          <p:cNvSpPr>
            <a:spLocks noGrp="1"/>
          </p:cNvSpPr>
          <p:nvPr>
            <p:ph type="subTitle" idx="1"/>
          </p:nvPr>
        </p:nvSpPr>
        <p:spPr/>
        <p:txBody>
          <a:bodyPr/>
          <a:lstStyle/>
          <a:p>
            <a:r>
              <a:rPr lang="en-US" altLang="zh-CN" dirty="0"/>
              <a:t>10.4.2  </a:t>
            </a:r>
            <a:r>
              <a:rPr lang="zh-CN" altLang="en-US" dirty="0"/>
              <a:t>快速排序</a:t>
            </a:r>
          </a:p>
        </p:txBody>
      </p:sp>
      <p:sp>
        <p:nvSpPr>
          <p:cNvPr id="4" name="文本占位符 3"/>
          <p:cNvSpPr>
            <a:spLocks noGrp="1"/>
          </p:cNvSpPr>
          <p:nvPr>
            <p:ph type="body" idx="10"/>
          </p:nvPr>
        </p:nvSpPr>
        <p:spPr/>
        <p:txBody>
          <a:bodyPr/>
          <a:lstStyle/>
          <a:p>
            <a:r>
              <a:rPr lang="zh-CN" altLang="en-US" dirty="0"/>
              <a:t>数据结构</a:t>
            </a:r>
          </a:p>
        </p:txBody>
      </p:sp>
      <p:sp>
        <p:nvSpPr>
          <p:cNvPr id="8" name="Line 9">
            <a:extLst>
              <a:ext uri="{FF2B5EF4-FFF2-40B4-BE49-F238E27FC236}">
                <a16:creationId xmlns:a16="http://schemas.microsoft.com/office/drawing/2014/main" id="{1B05217A-1D7A-E4A8-0B6C-EA863E48D020}"/>
              </a:ext>
            </a:extLst>
          </p:cNvPr>
          <p:cNvSpPr>
            <a:spLocks noChangeShapeType="1"/>
          </p:cNvSpPr>
          <p:nvPr/>
        </p:nvSpPr>
        <p:spPr bwMode="auto">
          <a:xfrm flipV="1">
            <a:off x="2728912" y="3445187"/>
            <a:ext cx="6769100" cy="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pic>
        <p:nvPicPr>
          <p:cNvPr id="9" name="Picture 4" descr="qs01">
            <a:extLst>
              <a:ext uri="{FF2B5EF4-FFF2-40B4-BE49-F238E27FC236}">
                <a16:creationId xmlns:a16="http://schemas.microsoft.com/office/drawing/2014/main" id="{F5F8BF16-A19A-7EE1-3993-7C9952F83CD8}"/>
              </a:ext>
            </a:extLst>
          </p:cNvPr>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2657475" y="2491100"/>
            <a:ext cx="6877050" cy="63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文本框 9">
            <a:extLst>
              <a:ext uri="{FF2B5EF4-FFF2-40B4-BE49-F238E27FC236}">
                <a16:creationId xmlns:a16="http://schemas.microsoft.com/office/drawing/2014/main" id="{4DAF1FB4-747A-EB87-7939-E4918A0E4C65}"/>
              </a:ext>
            </a:extLst>
          </p:cNvPr>
          <p:cNvSpPr txBox="1"/>
          <p:nvPr/>
        </p:nvSpPr>
        <p:spPr>
          <a:xfrm>
            <a:off x="3984318" y="3761100"/>
            <a:ext cx="3975768" cy="400110"/>
          </a:xfrm>
          <a:prstGeom prst="rect">
            <a:avLst/>
          </a:prstGeom>
          <a:noFill/>
        </p:spPr>
        <p:txBody>
          <a:bodyPr wrap="none" rtlCol="0">
            <a:spAutoFit/>
          </a:bodyPr>
          <a:lstStyle/>
          <a:p>
            <a:pPr marL="342900" indent="-342900">
              <a:buFont typeface="Arial" panose="020B0604020202020204" pitchFamily="34" charset="0"/>
              <a:buChar char="•"/>
            </a:pPr>
            <a:r>
              <a:rPr kumimoji="1" lang="zh-CN" altLang="en-US" sz="2000" dirty="0">
                <a:latin typeface="Microsoft YaHei" panose="020B0503020204020204" pitchFamily="34" charset="-122"/>
                <a:ea typeface="Microsoft YaHei" panose="020B0503020204020204" pitchFamily="34" charset="-122"/>
              </a:rPr>
              <a:t>三数取中法，选择</a:t>
            </a:r>
            <a:r>
              <a:rPr kumimoji="1" lang="en-US" altLang="zh-CN" sz="2000" dirty="0">
                <a:latin typeface="Microsoft YaHei" panose="020B0503020204020204" pitchFamily="34" charset="-122"/>
                <a:ea typeface="Microsoft YaHei" panose="020B0503020204020204" pitchFamily="34" charset="-122"/>
              </a:rPr>
              <a:t>57</a:t>
            </a:r>
            <a:r>
              <a:rPr kumimoji="1" lang="zh-CN" altLang="en-US" sz="2000" dirty="0">
                <a:latin typeface="Microsoft YaHei" panose="020B0503020204020204" pitchFamily="34" charset="-122"/>
                <a:ea typeface="Microsoft YaHei" panose="020B0503020204020204" pitchFamily="34" charset="-122"/>
              </a:rPr>
              <a:t>作为轴点</a:t>
            </a:r>
          </a:p>
        </p:txBody>
      </p:sp>
    </p:spTree>
    <p:extLst>
      <p:ext uri="{BB962C8B-B14F-4D97-AF65-F5344CB8AC3E}">
        <p14:creationId xmlns:p14="http://schemas.microsoft.com/office/powerpoint/2010/main" val="259489337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快速排序的示例</a:t>
            </a:r>
          </a:p>
        </p:txBody>
      </p:sp>
      <p:sp>
        <p:nvSpPr>
          <p:cNvPr id="3" name="副标题 2"/>
          <p:cNvSpPr>
            <a:spLocks noGrp="1"/>
          </p:cNvSpPr>
          <p:nvPr>
            <p:ph type="subTitle" idx="1"/>
          </p:nvPr>
        </p:nvSpPr>
        <p:spPr/>
        <p:txBody>
          <a:bodyPr/>
          <a:lstStyle/>
          <a:p>
            <a:r>
              <a:rPr lang="en-US" altLang="zh-CN" dirty="0"/>
              <a:t>10.4.2  </a:t>
            </a:r>
            <a:r>
              <a:rPr lang="zh-CN" altLang="en-US" dirty="0"/>
              <a:t>快速排序</a:t>
            </a:r>
          </a:p>
        </p:txBody>
      </p:sp>
      <p:sp>
        <p:nvSpPr>
          <p:cNvPr id="4" name="文本占位符 3"/>
          <p:cNvSpPr>
            <a:spLocks noGrp="1"/>
          </p:cNvSpPr>
          <p:nvPr>
            <p:ph type="body" idx="10"/>
          </p:nvPr>
        </p:nvSpPr>
        <p:spPr/>
        <p:txBody>
          <a:bodyPr/>
          <a:lstStyle/>
          <a:p>
            <a:r>
              <a:rPr lang="zh-CN" altLang="en-US" dirty="0"/>
              <a:t>数据结构</a:t>
            </a:r>
          </a:p>
        </p:txBody>
      </p:sp>
      <p:pic>
        <p:nvPicPr>
          <p:cNvPr id="11" name="Picture 5" descr="qs02">
            <a:extLst>
              <a:ext uri="{FF2B5EF4-FFF2-40B4-BE49-F238E27FC236}">
                <a16:creationId xmlns:a16="http://schemas.microsoft.com/office/drawing/2014/main" id="{F9C8BDB0-03AE-2D38-C598-1B6683CABF99}"/>
              </a:ext>
            </a:extLst>
          </p:cNvPr>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2456070" y="2332915"/>
            <a:ext cx="6877050" cy="693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文本框 11">
            <a:extLst>
              <a:ext uri="{FF2B5EF4-FFF2-40B4-BE49-F238E27FC236}">
                <a16:creationId xmlns:a16="http://schemas.microsoft.com/office/drawing/2014/main" id="{D641C0DD-3D22-FA51-9831-4F421E34EA59}"/>
              </a:ext>
            </a:extLst>
          </p:cNvPr>
          <p:cNvSpPr txBox="1"/>
          <p:nvPr/>
        </p:nvSpPr>
        <p:spPr>
          <a:xfrm>
            <a:off x="3819426" y="3401911"/>
            <a:ext cx="4467890" cy="400110"/>
          </a:xfrm>
          <a:prstGeom prst="rect">
            <a:avLst/>
          </a:prstGeom>
          <a:noFill/>
        </p:spPr>
        <p:txBody>
          <a:bodyPr wrap="none" rtlCol="0">
            <a:spAutoFit/>
          </a:bodyPr>
          <a:lstStyle/>
          <a:p>
            <a:pPr marL="342900" indent="-342900">
              <a:buFont typeface="Arial" panose="020B0604020202020204" pitchFamily="34" charset="0"/>
              <a:buChar char="•"/>
            </a:pPr>
            <a:r>
              <a:rPr kumimoji="1" lang="zh-CN" altLang="en-US" sz="2000" dirty="0">
                <a:latin typeface="Microsoft YaHei" panose="020B0503020204020204" pitchFamily="34" charset="-122"/>
                <a:ea typeface="Microsoft YaHei" panose="020B0503020204020204" pitchFamily="34" charset="-122"/>
              </a:rPr>
              <a:t>将</a:t>
            </a:r>
            <a:r>
              <a:rPr kumimoji="1" lang="en-US" altLang="zh-CN" sz="2000" dirty="0">
                <a:latin typeface="Microsoft YaHei" panose="020B0503020204020204" pitchFamily="34" charset="-122"/>
                <a:ea typeface="Microsoft YaHei" panose="020B0503020204020204" pitchFamily="34" charset="-122"/>
              </a:rPr>
              <a:t>57</a:t>
            </a:r>
            <a:r>
              <a:rPr kumimoji="1" lang="zh-CN" altLang="en-US" sz="2000" dirty="0">
                <a:latin typeface="Microsoft YaHei" panose="020B0503020204020204" pitchFamily="34" charset="-122"/>
                <a:ea typeface="Microsoft YaHei" panose="020B0503020204020204" pitchFamily="34" charset="-122"/>
              </a:rPr>
              <a:t>与</a:t>
            </a:r>
            <a:r>
              <a:rPr kumimoji="1" lang="en-US" altLang="zh-CN" sz="2000" dirty="0">
                <a:latin typeface="Microsoft YaHei" panose="020B0503020204020204" pitchFamily="34" charset="-122"/>
                <a:ea typeface="Microsoft YaHei" panose="020B0503020204020204" pitchFamily="34" charset="-122"/>
              </a:rPr>
              <a:t>24</a:t>
            </a:r>
            <a:r>
              <a:rPr kumimoji="1" lang="zh-CN" altLang="en-US" sz="2000" dirty="0">
                <a:latin typeface="Microsoft YaHei" panose="020B0503020204020204" pitchFamily="34" charset="-122"/>
                <a:ea typeface="Microsoft YaHei" panose="020B0503020204020204" pitchFamily="34" charset="-122"/>
              </a:rPr>
              <a:t>交换，轴点移到序列末尾</a:t>
            </a:r>
          </a:p>
        </p:txBody>
      </p:sp>
    </p:spTree>
    <p:extLst>
      <p:ext uri="{BB962C8B-B14F-4D97-AF65-F5344CB8AC3E}">
        <p14:creationId xmlns:p14="http://schemas.microsoft.com/office/powerpoint/2010/main" val="21807895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D08729-7FE7-6C84-2747-BDC8B0D4F014}"/>
              </a:ext>
            </a:extLst>
          </p:cNvPr>
          <p:cNvSpPr>
            <a:spLocks noGrp="1"/>
          </p:cNvSpPr>
          <p:nvPr>
            <p:ph type="title"/>
          </p:nvPr>
        </p:nvSpPr>
        <p:spPr/>
        <p:txBody>
          <a:bodyPr/>
          <a:lstStyle/>
          <a:p>
            <a:r>
              <a:rPr lang="zh-CN" altLang="en-US" dirty="0"/>
              <a:t>直接插入排序伪代码</a:t>
            </a:r>
          </a:p>
        </p:txBody>
      </p:sp>
      <p:sp>
        <p:nvSpPr>
          <p:cNvPr id="3" name="副标题 2">
            <a:extLst>
              <a:ext uri="{FF2B5EF4-FFF2-40B4-BE49-F238E27FC236}">
                <a16:creationId xmlns:a16="http://schemas.microsoft.com/office/drawing/2014/main" id="{714465A5-6ED6-6076-F559-5CA567FFB480}"/>
              </a:ext>
            </a:extLst>
          </p:cNvPr>
          <p:cNvSpPr>
            <a:spLocks noGrp="1"/>
          </p:cNvSpPr>
          <p:nvPr>
            <p:ph type="subTitle" idx="1"/>
          </p:nvPr>
        </p:nvSpPr>
        <p:spPr/>
        <p:txBody>
          <a:bodyPr/>
          <a:lstStyle/>
          <a:p>
            <a:r>
              <a:rPr lang="en-US" altLang="zh-CN" dirty="0"/>
              <a:t>10.2.1 </a:t>
            </a:r>
            <a:r>
              <a:rPr lang="zh-CN" altLang="en-US" dirty="0"/>
              <a:t>直接插入排序</a:t>
            </a:r>
          </a:p>
        </p:txBody>
      </p:sp>
      <p:sp>
        <p:nvSpPr>
          <p:cNvPr id="4" name="文本占位符 3">
            <a:extLst>
              <a:ext uri="{FF2B5EF4-FFF2-40B4-BE49-F238E27FC236}">
                <a16:creationId xmlns:a16="http://schemas.microsoft.com/office/drawing/2014/main" id="{6E1FC02A-5813-F087-3A57-ADC3FE3E2E01}"/>
              </a:ext>
            </a:extLst>
          </p:cNvPr>
          <p:cNvSpPr>
            <a:spLocks noGrp="1"/>
          </p:cNvSpPr>
          <p:nvPr>
            <p:ph type="body" idx="10"/>
          </p:nvPr>
        </p:nvSpPr>
        <p:spPr/>
        <p:txBody>
          <a:bodyPr/>
          <a:lstStyle/>
          <a:p>
            <a:endParaRPr lang="zh-CN" altLang="en-US"/>
          </a:p>
        </p:txBody>
      </p:sp>
      <mc:AlternateContent xmlns:mc="http://schemas.openxmlformats.org/markup-compatibility/2006" xmlns:a14="http://schemas.microsoft.com/office/drawing/2010/main">
        <mc:Choice Requires="a14">
          <p:sp>
            <p:nvSpPr>
              <p:cNvPr id="5" name="内容占位符 4">
                <a:extLst>
                  <a:ext uri="{FF2B5EF4-FFF2-40B4-BE49-F238E27FC236}">
                    <a16:creationId xmlns:a16="http://schemas.microsoft.com/office/drawing/2014/main" id="{90961ED6-686E-B748-C9C0-9B3B217999DC}"/>
                  </a:ext>
                </a:extLst>
              </p:cNvPr>
              <p:cNvSpPr>
                <a:spLocks noGrp="1"/>
              </p:cNvSpPr>
              <p:nvPr>
                <p:ph idx="11"/>
              </p:nvPr>
            </p:nvSpPr>
            <p:spPr/>
            <p:txBody>
              <a:bodyPr>
                <a:noAutofit/>
              </a:bodyPr>
              <a:lstStyle/>
              <a:p>
                <a:pPr indent="127000" algn="just">
                  <a:lnSpc>
                    <a:spcPct val="80000"/>
                  </a:lnSpc>
                </a:pPr>
                <a:r>
                  <a:rPr lang="zh-CN" altLang="zh-CN" sz="1900" b="1" kern="100" dirty="0">
                    <a:effectLst/>
                    <a:cs typeface="宋体" panose="02010600030101010101" pitchFamily="2" charset="-122"/>
                  </a:rPr>
                  <a:t>算法</a:t>
                </a:r>
                <a:r>
                  <a:rPr lang="en-US" altLang="zh-CN" sz="1900" b="1" kern="100" dirty="0">
                    <a:effectLst/>
                    <a:cs typeface="宋体" panose="02010600030101010101" pitchFamily="2" charset="-122"/>
                  </a:rPr>
                  <a:t>10-1</a:t>
                </a:r>
                <a:r>
                  <a:rPr lang="en-US" altLang="zh-CN" sz="1900" kern="100" dirty="0">
                    <a:effectLst/>
                    <a:cs typeface="宋体" panose="02010600030101010101" pitchFamily="2" charset="-122"/>
                  </a:rPr>
                  <a:t> </a:t>
                </a:r>
                <a14:m>
                  <m:oMath xmlns:m="http://schemas.openxmlformats.org/officeDocument/2006/math">
                    <m:r>
                      <a:rPr lang="zh-CN" altLang="zh-CN" sz="1900" kern="100">
                        <a:latin typeface="Cambria Math" panose="02040503050406030204" pitchFamily="18" charset="0"/>
                        <a:cs typeface="宋体" panose="02010600030101010101" pitchFamily="2" charset="-122"/>
                      </a:rPr>
                      <m:t>插入排序</m:t>
                    </m:r>
                    <m:r>
                      <a:rPr lang="en-US" altLang="zh-CN" sz="1900" kern="100">
                        <a:latin typeface="Cambria Math" panose="02040503050406030204" pitchFamily="18" charset="0"/>
                        <a:cs typeface="宋体" panose="02010600030101010101" pitchFamily="2" charset="-122"/>
                      </a:rPr>
                      <m:t>  </m:t>
                    </m:r>
                    <m:r>
                      <m:rPr>
                        <m:sty m:val="p"/>
                      </m:rPr>
                      <a:rPr lang="en-US" altLang="zh-CN" sz="1900" kern="100">
                        <a:latin typeface="Cambria Math" panose="02040503050406030204" pitchFamily="18" charset="0"/>
                        <a:cs typeface="宋体" panose="02010600030101010101" pitchFamily="2" charset="-122"/>
                      </a:rPr>
                      <m:t>InsertionSort</m:t>
                    </m:r>
                    <m:d>
                      <m:dPr>
                        <m:ctrlPr>
                          <a:rPr lang="zh-CN" altLang="zh-CN" sz="1900" i="1" kern="100">
                            <a:latin typeface="Cambria Math" panose="02040503050406030204" pitchFamily="18" charset="0"/>
                            <a:cs typeface="宋体" panose="02010600030101010101" pitchFamily="2" charset="-122"/>
                          </a:rPr>
                        </m:ctrlPr>
                      </m:dPr>
                      <m:e>
                        <m:r>
                          <a:rPr lang="en-US" altLang="zh-CN" sz="1900" kern="100">
                            <a:latin typeface="Cambria Math" panose="02040503050406030204" pitchFamily="18" charset="0"/>
                            <a:cs typeface="宋体" panose="02010600030101010101" pitchFamily="2" charset="-122"/>
                          </a:rPr>
                          <m:t>𝑎</m:t>
                        </m:r>
                        <m:r>
                          <a:rPr lang="en-US" altLang="zh-CN" sz="1900" kern="100">
                            <a:latin typeface="Cambria Math" panose="02040503050406030204" pitchFamily="18" charset="0"/>
                            <a:cs typeface="宋体" panose="02010600030101010101" pitchFamily="2" charset="-122"/>
                          </a:rPr>
                          <m:t>, </m:t>
                        </m:r>
                        <m:r>
                          <a:rPr lang="en-US" altLang="zh-CN" sz="1900" kern="100">
                            <a:latin typeface="Cambria Math" panose="02040503050406030204" pitchFamily="18" charset="0"/>
                            <a:cs typeface="宋体" panose="02010600030101010101" pitchFamily="2" charset="-122"/>
                          </a:rPr>
                          <m:t>𝑙</m:t>
                        </m:r>
                        <m:r>
                          <a:rPr lang="en-US" altLang="zh-CN" sz="1900" kern="100">
                            <a:latin typeface="Cambria Math" panose="02040503050406030204" pitchFamily="18" charset="0"/>
                            <a:cs typeface="宋体" panose="02010600030101010101" pitchFamily="2" charset="-122"/>
                          </a:rPr>
                          <m:t>, </m:t>
                        </m:r>
                        <m:r>
                          <a:rPr lang="en-US" altLang="zh-CN" sz="1900" kern="100">
                            <a:latin typeface="Cambria Math" panose="02040503050406030204" pitchFamily="18" charset="0"/>
                            <a:cs typeface="宋体" panose="02010600030101010101" pitchFamily="2" charset="-122"/>
                          </a:rPr>
                          <m:t>𝑟</m:t>
                        </m:r>
                      </m:e>
                    </m:d>
                  </m:oMath>
                </a14:m>
                <a:endParaRPr lang="zh-CN" altLang="zh-CN" sz="1900" kern="100" dirty="0">
                  <a:cs typeface="宋体" panose="02010600030101010101" pitchFamily="2" charset="-122"/>
                </a:endParaRPr>
              </a:p>
              <a:p>
                <a:pPr indent="127000" algn="just">
                  <a:lnSpc>
                    <a:spcPct val="80000"/>
                  </a:lnSpc>
                </a:pPr>
                <a:r>
                  <a:rPr lang="zh-CN" altLang="zh-CN" sz="1900" b="1" kern="100" dirty="0">
                    <a:effectLst/>
                    <a:cs typeface="宋体" panose="02010600030101010101" pitchFamily="2" charset="-122"/>
                  </a:rPr>
                  <a:t>输入：</a:t>
                </a:r>
                <a:r>
                  <a:rPr lang="zh-CN" altLang="zh-CN" sz="1900" kern="100" dirty="0">
                    <a:effectLst/>
                    <a:cs typeface="宋体" panose="02010600030101010101" pitchFamily="2" charset="-122"/>
                  </a:rPr>
                  <a:t>序列</a:t>
                </a:r>
                <a14:m>
                  <m:oMath xmlns:m="http://schemas.openxmlformats.org/officeDocument/2006/math">
                    <m:r>
                      <a:rPr lang="en-US" altLang="zh-CN" sz="1900" i="1" kern="100">
                        <a:effectLst/>
                        <a:latin typeface="Cambria Math" panose="02040503050406030204" pitchFamily="18" charset="0"/>
                        <a:ea typeface="宋体" panose="02010600030101010101" pitchFamily="2" charset="-122"/>
                        <a:cs typeface="宋体" panose="02010600030101010101" pitchFamily="2" charset="-122"/>
                      </a:rPr>
                      <m:t>𝑎</m:t>
                    </m:r>
                  </m:oMath>
                </a14:m>
                <a:r>
                  <a:rPr lang="zh-CN" altLang="zh-CN" sz="1900" kern="100" dirty="0">
                    <a:effectLst/>
                    <a:cs typeface="宋体" panose="02010600030101010101" pitchFamily="2" charset="-122"/>
                  </a:rPr>
                  <a:t>，左端点</a:t>
                </a:r>
                <a:r>
                  <a:rPr lang="zh-CN" altLang="zh-CN" sz="1900" kern="100" dirty="0">
                    <a:effectLst/>
                    <a:cs typeface="Cambria Math" panose="02040503050406030204" pitchFamily="18" charset="0"/>
                  </a:rPr>
                  <a:t>下标</a:t>
                </a:r>
                <a14:m>
                  <m:oMath xmlns:m="http://schemas.openxmlformats.org/officeDocument/2006/math">
                    <m:r>
                      <a:rPr lang="en-US" altLang="zh-CN" sz="1900" i="1" kern="100">
                        <a:effectLst/>
                        <a:latin typeface="Cambria Math" panose="02040503050406030204" pitchFamily="18" charset="0"/>
                        <a:ea typeface="宋体" panose="02010600030101010101" pitchFamily="2" charset="-122"/>
                        <a:cs typeface="宋体" panose="02010600030101010101" pitchFamily="2" charset="-122"/>
                      </a:rPr>
                      <m:t>𝑙</m:t>
                    </m:r>
                  </m:oMath>
                </a14:m>
                <a:r>
                  <a:rPr lang="zh-CN" altLang="zh-CN" sz="1900" kern="100" dirty="0">
                    <a:effectLst/>
                    <a:cs typeface="宋体" panose="02010600030101010101" pitchFamily="2" charset="-122"/>
                  </a:rPr>
                  <a:t>，右端点</a:t>
                </a:r>
                <a:r>
                  <a:rPr lang="zh-CN" altLang="zh-CN" sz="1900" kern="100" dirty="0">
                    <a:effectLst/>
                    <a:cs typeface="Cambria Math" panose="02040503050406030204" pitchFamily="18" charset="0"/>
                  </a:rPr>
                  <a:t>下标</a:t>
                </a:r>
                <a14:m>
                  <m:oMath xmlns:m="http://schemas.openxmlformats.org/officeDocument/2006/math">
                    <m:r>
                      <a:rPr lang="en-US" altLang="zh-CN" sz="1900" i="1" kern="100">
                        <a:effectLst/>
                        <a:latin typeface="Cambria Math" panose="02040503050406030204" pitchFamily="18" charset="0"/>
                        <a:ea typeface="宋体" panose="02010600030101010101" pitchFamily="2" charset="-122"/>
                        <a:cs typeface="宋体" panose="02010600030101010101" pitchFamily="2" charset="-122"/>
                      </a:rPr>
                      <m:t>𝑟</m:t>
                    </m:r>
                  </m:oMath>
                </a14:m>
                <a:endParaRPr lang="zh-CN" altLang="zh-CN" sz="1900" kern="100" dirty="0">
                  <a:effectLst/>
                </a:endParaRPr>
              </a:p>
              <a:p>
                <a:pPr indent="127000" algn="just">
                  <a:lnSpc>
                    <a:spcPct val="80000"/>
                  </a:lnSpc>
                </a:pPr>
                <a:r>
                  <a:rPr lang="zh-CN" altLang="zh-CN" sz="1900" b="1" kern="100" dirty="0">
                    <a:effectLst/>
                    <a:cs typeface="宋体" panose="02010600030101010101" pitchFamily="2" charset="-122"/>
                  </a:rPr>
                  <a:t>输出：</a:t>
                </a:r>
                <a:r>
                  <a:rPr lang="zh-CN" altLang="zh-CN" sz="1900" kern="100" dirty="0">
                    <a:effectLst/>
                    <a:cs typeface="宋体" panose="02010600030101010101" pitchFamily="2" charset="-122"/>
                  </a:rPr>
                  <a:t>调整</a:t>
                </a:r>
                <a14:m>
                  <m:oMath xmlns:m="http://schemas.openxmlformats.org/officeDocument/2006/math">
                    <m:sSub>
                      <m:sSubPr>
                        <m:ctrlPr>
                          <a:rPr lang="zh-CN" altLang="zh-CN" sz="1900" i="1" kern="100">
                            <a:effectLst/>
                            <a:latin typeface="Cambria Math" panose="02040503050406030204" pitchFamily="18" charset="0"/>
                            <a:ea typeface="Cambria Math" panose="02040503050406030204" pitchFamily="18" charset="0"/>
                            <a:cs typeface="宋体" panose="02010600030101010101" pitchFamily="2" charset="-122"/>
                          </a:rPr>
                        </m:ctrlPr>
                      </m:sSubPr>
                      <m:e>
                        <m:r>
                          <a:rPr lang="en-US" altLang="zh-CN" sz="1900" i="1" kern="100">
                            <a:effectLst/>
                            <a:latin typeface="Cambria Math" panose="02040503050406030204" pitchFamily="18" charset="0"/>
                            <a:ea typeface="宋体" panose="02010600030101010101" pitchFamily="2" charset="-122"/>
                            <a:cs typeface="宋体" panose="02010600030101010101" pitchFamily="2" charset="-122"/>
                          </a:rPr>
                          <m:t>𝑎</m:t>
                        </m:r>
                      </m:e>
                      <m:sub>
                        <m:r>
                          <a:rPr lang="en-US" altLang="zh-CN" sz="1900" i="1" kern="100">
                            <a:effectLst/>
                            <a:latin typeface="Cambria Math" panose="02040503050406030204" pitchFamily="18" charset="0"/>
                            <a:ea typeface="宋体" panose="02010600030101010101" pitchFamily="2" charset="-122"/>
                            <a:cs typeface="宋体" panose="02010600030101010101" pitchFamily="2" charset="-122"/>
                          </a:rPr>
                          <m:t>𝑙</m:t>
                        </m:r>
                      </m:sub>
                    </m:sSub>
                    <m:r>
                      <a:rPr lang="en-US" altLang="zh-CN" sz="1900" kern="100">
                        <a:effectLst/>
                        <a:latin typeface="Cambria Math" panose="02040503050406030204" pitchFamily="18" charset="0"/>
                        <a:ea typeface="宋体" panose="02010600030101010101" pitchFamily="2" charset="-122"/>
                        <a:cs typeface="宋体" panose="02010600030101010101" pitchFamily="2" charset="-122"/>
                      </a:rPr>
                      <m:t>,</m:t>
                    </m:r>
                    <m:sSub>
                      <m:sSubPr>
                        <m:ctrlPr>
                          <a:rPr lang="zh-CN" altLang="zh-CN" sz="1900" i="1" kern="100">
                            <a:effectLst/>
                            <a:latin typeface="Cambria Math" panose="02040503050406030204" pitchFamily="18" charset="0"/>
                            <a:ea typeface="Cambria Math" panose="02040503050406030204" pitchFamily="18" charset="0"/>
                            <a:cs typeface="宋体" panose="02010600030101010101" pitchFamily="2" charset="-122"/>
                          </a:rPr>
                        </m:ctrlPr>
                      </m:sSubPr>
                      <m:e>
                        <m:r>
                          <a:rPr lang="en-US" altLang="zh-CN" sz="1900" i="1" kern="100">
                            <a:effectLst/>
                            <a:latin typeface="Cambria Math" panose="02040503050406030204" pitchFamily="18" charset="0"/>
                            <a:ea typeface="宋体" panose="02010600030101010101" pitchFamily="2" charset="-122"/>
                            <a:cs typeface="宋体" panose="02010600030101010101" pitchFamily="2" charset="-122"/>
                          </a:rPr>
                          <m:t>𝑎</m:t>
                        </m:r>
                      </m:e>
                      <m:sub>
                        <m:r>
                          <a:rPr lang="en-US" altLang="zh-CN" sz="1900" i="1" kern="100">
                            <a:effectLst/>
                            <a:latin typeface="Cambria Math" panose="02040503050406030204" pitchFamily="18" charset="0"/>
                            <a:ea typeface="宋体" panose="02010600030101010101" pitchFamily="2" charset="-122"/>
                            <a:cs typeface="宋体" panose="02010600030101010101" pitchFamily="2" charset="-122"/>
                          </a:rPr>
                          <m:t>𝑙</m:t>
                        </m:r>
                        <m:r>
                          <a:rPr lang="en-US" altLang="zh-CN" sz="1900" kern="100">
                            <a:effectLst/>
                            <a:latin typeface="Cambria Math" panose="02040503050406030204" pitchFamily="18" charset="0"/>
                            <a:ea typeface="宋体" panose="02010600030101010101" pitchFamily="2" charset="-122"/>
                            <a:cs typeface="宋体" panose="02010600030101010101" pitchFamily="2" charset="-122"/>
                          </a:rPr>
                          <m:t>+1</m:t>
                        </m:r>
                      </m:sub>
                    </m:sSub>
                    <m:r>
                      <a:rPr lang="en-US" altLang="zh-CN" sz="1900" kern="100">
                        <a:effectLst/>
                        <a:latin typeface="Cambria Math" panose="02040503050406030204" pitchFamily="18" charset="0"/>
                        <a:ea typeface="宋体" panose="02010600030101010101" pitchFamily="2" charset="-122"/>
                        <a:cs typeface="宋体" panose="02010600030101010101" pitchFamily="2" charset="-122"/>
                      </a:rPr>
                      <m:t>,</m:t>
                    </m:r>
                    <m:r>
                      <a:rPr lang="zh-CN" altLang="zh-CN" sz="1900"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sz="1900" kern="100">
                        <a:effectLst/>
                        <a:latin typeface="Cambria Math" panose="02040503050406030204" pitchFamily="18" charset="0"/>
                        <a:ea typeface="宋体" panose="02010600030101010101" pitchFamily="2" charset="-122"/>
                        <a:cs typeface="宋体" panose="02010600030101010101" pitchFamily="2" charset="-122"/>
                      </a:rPr>
                      <m:t>,</m:t>
                    </m:r>
                    <m:sSub>
                      <m:sSubPr>
                        <m:ctrlPr>
                          <a:rPr lang="zh-CN" altLang="zh-CN" sz="1900" i="1" kern="100">
                            <a:effectLst/>
                            <a:latin typeface="Cambria Math" panose="02040503050406030204" pitchFamily="18" charset="0"/>
                            <a:ea typeface="Cambria Math" panose="02040503050406030204" pitchFamily="18" charset="0"/>
                            <a:cs typeface="宋体" panose="02010600030101010101" pitchFamily="2" charset="-122"/>
                          </a:rPr>
                        </m:ctrlPr>
                      </m:sSubPr>
                      <m:e>
                        <m:r>
                          <a:rPr lang="en-US" altLang="zh-CN" sz="1900" i="1" kern="100">
                            <a:effectLst/>
                            <a:latin typeface="Cambria Math" panose="02040503050406030204" pitchFamily="18" charset="0"/>
                            <a:ea typeface="宋体" panose="02010600030101010101" pitchFamily="2" charset="-122"/>
                            <a:cs typeface="宋体" panose="02010600030101010101" pitchFamily="2" charset="-122"/>
                          </a:rPr>
                          <m:t>𝑎</m:t>
                        </m:r>
                      </m:e>
                      <m:sub>
                        <m:r>
                          <a:rPr lang="en-US" altLang="zh-CN" sz="1900" i="1" kern="100">
                            <a:effectLst/>
                            <a:latin typeface="Cambria Math" panose="02040503050406030204" pitchFamily="18" charset="0"/>
                            <a:ea typeface="宋体" panose="02010600030101010101" pitchFamily="2" charset="-122"/>
                            <a:cs typeface="宋体" panose="02010600030101010101" pitchFamily="2" charset="-122"/>
                          </a:rPr>
                          <m:t>𝑟</m:t>
                        </m:r>
                      </m:sub>
                    </m:sSub>
                  </m:oMath>
                </a14:m>
                <a:r>
                  <a:rPr lang="zh-CN" altLang="zh-CN" sz="1900" kern="100" dirty="0">
                    <a:effectLst/>
                    <a:cs typeface="宋体" panose="02010600030101010101" pitchFamily="2" charset="-122"/>
                  </a:rPr>
                  <a:t>元素顺序，使元素按照非递减顺序排列</a:t>
                </a:r>
                <a:endParaRPr lang="en-US" altLang="zh-CN" sz="1900" dirty="0"/>
              </a:p>
              <a:p>
                <a:pPr>
                  <a:lnSpc>
                    <a:spcPct val="80000"/>
                  </a:lnSpc>
                </a:pPr>
                <a:endParaRPr lang="en-US" altLang="zh-CN" sz="1900" dirty="0"/>
              </a:p>
              <a:p>
                <a:pPr>
                  <a:lnSpc>
                    <a:spcPct val="80000"/>
                  </a:lnSpc>
                </a:pPr>
                <a:endParaRPr lang="en-US" altLang="zh-CN" sz="1900" dirty="0"/>
              </a:p>
              <a:p>
                <a:pPr>
                  <a:lnSpc>
                    <a:spcPct val="80000"/>
                  </a:lnSpc>
                </a:pPr>
                <a:endParaRPr lang="zh-CN" altLang="en-US" sz="1900" dirty="0"/>
              </a:p>
            </p:txBody>
          </p:sp>
        </mc:Choice>
        <mc:Fallback xmlns="">
          <p:sp>
            <p:nvSpPr>
              <p:cNvPr id="5" name="内容占位符 4">
                <a:extLst>
                  <a:ext uri="{FF2B5EF4-FFF2-40B4-BE49-F238E27FC236}">
                    <a16:creationId xmlns:a16="http://schemas.microsoft.com/office/drawing/2014/main" id="{90961ED6-686E-B748-C9C0-9B3B217999DC}"/>
                  </a:ext>
                </a:extLst>
              </p:cNvPr>
              <p:cNvSpPr>
                <a:spLocks noGrp="1" noRot="1" noChangeAspect="1" noMove="1" noResize="1" noEditPoints="1" noAdjustHandles="1" noChangeArrowheads="1" noChangeShapeType="1" noTextEdit="1"/>
              </p:cNvSpPr>
              <p:nvPr>
                <p:ph idx="11"/>
              </p:nvPr>
            </p:nvSpPr>
            <p:spPr>
              <a:blipFill>
                <a:blip r:embed="rId2"/>
                <a:stretch>
                  <a:fillRect t="-180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graphicFrame>
            <p:nvGraphicFramePr>
              <p:cNvPr id="7" name="表格 6">
                <a:extLst>
                  <a:ext uri="{FF2B5EF4-FFF2-40B4-BE49-F238E27FC236}">
                    <a16:creationId xmlns:a16="http://schemas.microsoft.com/office/drawing/2014/main" id="{F8BB8706-8438-4EE3-AD9A-8E78D3F710C9}"/>
                  </a:ext>
                </a:extLst>
              </p:cNvPr>
              <p:cNvGraphicFramePr>
                <a:graphicFrameLocks noGrp="1"/>
              </p:cNvGraphicFramePr>
              <p:nvPr>
                <p:extLst>
                  <p:ext uri="{D42A27DB-BD31-4B8C-83A1-F6EECF244321}">
                    <p14:modId xmlns:p14="http://schemas.microsoft.com/office/powerpoint/2010/main" val="749539028"/>
                  </p:ext>
                </p:extLst>
              </p:nvPr>
            </p:nvGraphicFramePr>
            <p:xfrm>
              <a:off x="706766" y="2307582"/>
              <a:ext cx="8915081" cy="4153175"/>
            </p:xfrm>
            <a:graphic>
              <a:graphicData uri="http://schemas.openxmlformats.org/drawingml/2006/table">
                <a:tbl>
                  <a:tblPr firstRow="1" firstCol="1" bandRow="1"/>
                  <a:tblGrid>
                    <a:gridCol w="437709">
                      <a:extLst>
                        <a:ext uri="{9D8B030D-6E8A-4147-A177-3AD203B41FA5}">
                          <a16:colId xmlns:a16="http://schemas.microsoft.com/office/drawing/2014/main" val="549394979"/>
                        </a:ext>
                      </a:extLst>
                    </a:gridCol>
                    <a:gridCol w="8477372">
                      <a:extLst>
                        <a:ext uri="{9D8B030D-6E8A-4147-A177-3AD203B41FA5}">
                          <a16:colId xmlns:a16="http://schemas.microsoft.com/office/drawing/2014/main" val="3887865867"/>
                        </a:ext>
                      </a:extLst>
                    </a:gridCol>
                  </a:tblGrid>
                  <a:tr h="291109">
                    <a:tc>
                      <a:txBody>
                        <a:bodyPr/>
                        <a:lstStyle/>
                        <a:p>
                          <a:pPr marL="0" indent="0" algn="just" defTabSz="914400" rtl="0" eaLnBrk="1" latinLnBrk="0" hangingPunct="1">
                            <a:lnSpc>
                              <a:spcPct val="150000"/>
                            </a:lnSpc>
                            <a:spcAft>
                              <a:spcPts val="0"/>
                            </a:spcAft>
                          </a:pPr>
                          <a:r>
                            <a:rPr lang="en-US" sz="1400" b="1" kern="100">
                              <a:solidFill>
                                <a:schemeClr val="tx1"/>
                              </a:solidFill>
                              <a:effectLst/>
                              <a:latin typeface="微软雅黑" panose="020B0503020204020204" pitchFamily="34" charset="-122"/>
                              <a:ea typeface="微软雅黑" panose="020B0503020204020204" pitchFamily="34" charset="-122"/>
                              <a:cs typeface="+mn-cs"/>
                            </a:rPr>
                            <a:t>1</a:t>
                          </a:r>
                          <a:endParaRPr lang="zh-CN" altLang="en-US" sz="1400" b="1" kern="100">
                            <a:solidFill>
                              <a:schemeClr val="tx1"/>
                            </a:solidFill>
                            <a:effectLst/>
                            <a:latin typeface="微软雅黑" panose="020B0503020204020204" pitchFamily="34" charset="-122"/>
                            <a:ea typeface="微软雅黑" panose="020B0503020204020204" pitchFamily="34" charset="-122"/>
                            <a:cs typeface="+mn-cs"/>
                          </a:endParaRPr>
                        </a:p>
                      </a:txBody>
                      <a:tcPr marL="68580" marR="68580" marT="0" marB="0">
                        <a:lnL>
                          <a:noFill/>
                        </a:lnL>
                        <a:lnR>
                          <a:noFill/>
                        </a:lnR>
                        <a:lnT>
                          <a:noFill/>
                        </a:lnT>
                        <a:lnB>
                          <a:noFill/>
                        </a:lnB>
                      </a:tcPr>
                    </a:tc>
                    <a:tc>
                      <a:txBody>
                        <a:bodyPr/>
                        <a:lstStyle/>
                        <a:p>
                          <a:pPr indent="133985" algn="just">
                            <a:lnSpc>
                              <a:spcPct val="150000"/>
                            </a:lnSpc>
                            <a:spcAft>
                              <a:spcPts val="0"/>
                            </a:spcAft>
                          </a:pPr>
                          <a14:m>
                            <m:oMath xmlns:m="http://schemas.openxmlformats.org/officeDocument/2006/math">
                              <m:r>
                                <a:rPr lang="en-US" sz="1400" b="1" i="1" kern="100">
                                  <a:effectLst/>
                                  <a:latin typeface="Cambria Math" panose="02040503050406030204" pitchFamily="18" charset="0"/>
                                  <a:ea typeface="宋体" panose="02010600030101010101" pitchFamily="2" charset="-122"/>
                                  <a:cs typeface="宋体" panose="02010600030101010101" pitchFamily="2" charset="-122"/>
                                </a:rPr>
                                <m:t>𝐟𝐨𝐫</m:t>
                              </m:r>
                              <m:r>
                                <a:rPr lang="en-US" sz="1400" i="1" kern="100">
                                  <a:effectLst/>
                                  <a:latin typeface="Cambria Math" panose="02040503050406030204" pitchFamily="18" charset="0"/>
                                  <a:ea typeface="宋体" panose="02010600030101010101" pitchFamily="2" charset="-122"/>
                                  <a:cs typeface="宋体" panose="02010600030101010101" pitchFamily="2" charset="-122"/>
                                </a:rPr>
                                <m:t> </m:t>
                              </m:r>
                              <m:r>
                                <a:rPr lang="en-US" sz="1400" i="1" kern="100">
                                  <a:effectLst/>
                                  <a:latin typeface="Cambria Math" panose="02040503050406030204" pitchFamily="18" charset="0"/>
                                  <a:ea typeface="宋体" panose="02010600030101010101" pitchFamily="2" charset="-122"/>
                                  <a:cs typeface="宋体" panose="02010600030101010101" pitchFamily="2" charset="-122"/>
                                </a:rPr>
                                <m:t>𝑖</m:t>
                              </m:r>
                              <m:r>
                                <a:rPr lang="zh-CN" sz="1400" i="1" kern="100">
                                  <a:effectLst/>
                                  <a:latin typeface="Cambria Math" panose="02040503050406030204" pitchFamily="18" charset="0"/>
                                  <a:ea typeface="宋体" panose="02010600030101010101" pitchFamily="2" charset="-122"/>
                                  <a:cs typeface="宋体" panose="02010600030101010101" pitchFamily="2" charset="-122"/>
                                </a:rPr>
                                <m:t>←</m:t>
                              </m:r>
                              <m:r>
                                <a:rPr lang="en-US" sz="1400" i="1" kern="100">
                                  <a:effectLst/>
                                  <a:latin typeface="Cambria Math" panose="02040503050406030204" pitchFamily="18" charset="0"/>
                                  <a:ea typeface="宋体" panose="02010600030101010101" pitchFamily="2" charset="-122"/>
                                  <a:cs typeface="宋体" panose="02010600030101010101" pitchFamily="2" charset="-122"/>
                                </a:rPr>
                                <m:t>𝑙</m:t>
                              </m:r>
                              <m:r>
                                <a:rPr lang="en-US" sz="1400" i="1" kern="100">
                                  <a:effectLst/>
                                  <a:latin typeface="Cambria Math" panose="02040503050406030204" pitchFamily="18" charset="0"/>
                                  <a:ea typeface="宋体" panose="02010600030101010101" pitchFamily="2" charset="-122"/>
                                  <a:cs typeface="宋体" panose="02010600030101010101" pitchFamily="2" charset="-122"/>
                                </a:rPr>
                                <m:t>+1 </m:t>
                              </m:r>
                              <m:r>
                                <a:rPr lang="en-US" sz="1400" b="1" i="1" kern="100">
                                  <a:effectLst/>
                                  <a:latin typeface="Cambria Math" panose="02040503050406030204" pitchFamily="18" charset="0"/>
                                  <a:ea typeface="宋体" panose="02010600030101010101" pitchFamily="2" charset="-122"/>
                                  <a:cs typeface="宋体" panose="02010600030101010101" pitchFamily="2" charset="-122"/>
                                </a:rPr>
                                <m:t>𝐭𝐨</m:t>
                              </m:r>
                              <m:r>
                                <a:rPr lang="en-US" sz="1400" i="1" kern="100">
                                  <a:effectLst/>
                                  <a:latin typeface="Cambria Math" panose="02040503050406030204" pitchFamily="18" charset="0"/>
                                  <a:ea typeface="宋体" panose="02010600030101010101" pitchFamily="2" charset="-122"/>
                                  <a:cs typeface="宋体" panose="02010600030101010101" pitchFamily="2" charset="-122"/>
                                </a:rPr>
                                <m:t> </m:t>
                              </m:r>
                              <m:r>
                                <a:rPr lang="en-US" sz="1400" i="1" kern="100">
                                  <a:effectLst/>
                                  <a:latin typeface="Cambria Math" panose="02040503050406030204" pitchFamily="18" charset="0"/>
                                  <a:ea typeface="宋体" panose="02010600030101010101" pitchFamily="2" charset="-122"/>
                                  <a:cs typeface="宋体" panose="02010600030101010101" pitchFamily="2" charset="-122"/>
                                </a:rPr>
                                <m:t>𝑟</m:t>
                              </m:r>
                              <m:r>
                                <a:rPr lang="en-US" sz="1400" i="1" kern="100">
                                  <a:effectLst/>
                                  <a:latin typeface="Cambria Math" panose="02040503050406030204" pitchFamily="18" charset="0"/>
                                  <a:ea typeface="宋体" panose="02010600030101010101" pitchFamily="2" charset="-122"/>
                                  <a:cs typeface="宋体" panose="02010600030101010101" pitchFamily="2" charset="-122"/>
                                </a:rPr>
                                <m:t> </m:t>
                              </m:r>
                              <m:r>
                                <a:rPr lang="en-US" sz="1400" b="1" i="1" kern="100">
                                  <a:effectLst/>
                                  <a:latin typeface="Cambria Math" panose="02040503050406030204" pitchFamily="18" charset="0"/>
                                  <a:ea typeface="宋体" panose="02010600030101010101" pitchFamily="2" charset="-122"/>
                                  <a:cs typeface="宋体" panose="02010600030101010101" pitchFamily="2" charset="-122"/>
                                </a:rPr>
                                <m:t>𝐝𝐨</m:t>
                              </m:r>
                            </m:oMath>
                          </a14:m>
                          <a:r>
                            <a:rPr lang="en-US" sz="1400" kern="100" dirty="0">
                              <a:effectLst/>
                              <a:latin typeface="宋体" panose="02010600030101010101" pitchFamily="2" charset="-122"/>
                              <a:ea typeface="宋体" panose="02010600030101010101" pitchFamily="2" charset="-122"/>
                              <a:cs typeface="宋体" panose="02010600030101010101" pitchFamily="2" charset="-122"/>
                            </a:rPr>
                            <a:t> //</a:t>
                          </a:r>
                          <a:r>
                            <a:rPr lang="zh-CN" sz="1400" kern="100" dirty="0">
                              <a:effectLst/>
                              <a:latin typeface="Times New Roman" panose="02020603050405020304" pitchFamily="18" charset="0"/>
                              <a:ea typeface="宋体" panose="02010600030101010101" pitchFamily="2" charset="-122"/>
                              <a:cs typeface="宋体" panose="02010600030101010101" pitchFamily="2" charset="-122"/>
                            </a:rPr>
                            <a:t>从左边界开始，依次获取每个记录</a:t>
                          </a:r>
                          <a:endParaRPr lang="zh-CN" sz="1400" kern="100" dirty="0">
                            <a:effectLst/>
                            <a:latin typeface="Times New Roman" panose="02020603050405020304" pitchFamily="18" charset="0"/>
                            <a:ea typeface="宋体" panose="02010600030101010101" pitchFamily="2" charset="-122"/>
                          </a:endParaRPr>
                        </a:p>
                      </a:txBody>
                      <a:tcPr marL="68580" marR="68580" marT="0" marB="0">
                        <a:lnL>
                          <a:noFill/>
                        </a:lnL>
                        <a:lnR>
                          <a:noFill/>
                        </a:lnR>
                        <a:lnT>
                          <a:noFill/>
                        </a:lnT>
                        <a:lnB>
                          <a:noFill/>
                        </a:lnB>
                      </a:tcPr>
                    </a:tc>
                    <a:extLst>
                      <a:ext uri="{0D108BD9-81ED-4DB2-BD59-A6C34878D82A}">
                        <a16:rowId xmlns:a16="http://schemas.microsoft.com/office/drawing/2014/main" val="3307960919"/>
                      </a:ext>
                    </a:extLst>
                  </a:tr>
                  <a:tr h="291109">
                    <a:tc>
                      <a:txBody>
                        <a:bodyPr/>
                        <a:lstStyle/>
                        <a:p>
                          <a:pPr marL="0" indent="0" algn="just" defTabSz="914400" rtl="0" eaLnBrk="1" latinLnBrk="0" hangingPunct="1">
                            <a:lnSpc>
                              <a:spcPct val="150000"/>
                            </a:lnSpc>
                            <a:spcAft>
                              <a:spcPts val="0"/>
                            </a:spcAft>
                          </a:pPr>
                          <a:r>
                            <a:rPr lang="en-US" sz="1400" b="1" kern="100">
                              <a:solidFill>
                                <a:schemeClr val="tx1"/>
                              </a:solidFill>
                              <a:effectLst/>
                              <a:latin typeface="微软雅黑" panose="020B0503020204020204" pitchFamily="34" charset="-122"/>
                              <a:ea typeface="微软雅黑" panose="020B0503020204020204" pitchFamily="34" charset="-122"/>
                              <a:cs typeface="+mn-cs"/>
                            </a:rPr>
                            <a:t>2</a:t>
                          </a:r>
                          <a:endParaRPr lang="zh-CN" altLang="en-US" sz="1400" b="1" kern="100">
                            <a:solidFill>
                              <a:schemeClr val="tx1"/>
                            </a:solidFill>
                            <a:effectLst/>
                            <a:latin typeface="微软雅黑" panose="020B0503020204020204" pitchFamily="34" charset="-122"/>
                            <a:ea typeface="微软雅黑" panose="020B0503020204020204" pitchFamily="34" charset="-122"/>
                            <a:cs typeface="+mn-cs"/>
                          </a:endParaRPr>
                        </a:p>
                      </a:txBody>
                      <a:tcPr marL="68580" marR="68580" marT="0" marB="0">
                        <a:lnL>
                          <a:noFill/>
                        </a:lnL>
                        <a:lnR>
                          <a:noFill/>
                        </a:lnR>
                        <a:lnT>
                          <a:noFill/>
                        </a:lnT>
                        <a:lnB>
                          <a:noFill/>
                        </a:lnB>
                      </a:tcPr>
                    </a:tc>
                    <a:tc>
                      <a:txBody>
                        <a:bodyPr/>
                        <a:lstStyle/>
                        <a:p>
                          <a:pPr indent="133350" algn="just">
                            <a:lnSpc>
                              <a:spcPct val="150000"/>
                            </a:lnSpc>
                            <a:spcAft>
                              <a:spcPts val="0"/>
                            </a:spcAft>
                          </a:pPr>
                          <a14:m>
                            <m:oMath xmlns:m="http://schemas.openxmlformats.org/officeDocument/2006/math">
                              <m:r>
                                <a:rPr lang="en-US" sz="1400" i="1" kern="100">
                                  <a:effectLst/>
                                  <a:latin typeface="Cambria Math" panose="02040503050406030204" pitchFamily="18" charset="0"/>
                                  <a:ea typeface="宋体" panose="02010600030101010101" pitchFamily="2" charset="-122"/>
                                  <a:cs typeface="宋体" panose="02010600030101010101" pitchFamily="2" charset="-122"/>
                                </a:rPr>
                                <m:t>|   </m:t>
                              </m:r>
                              <m:r>
                                <a:rPr lang="en-US" sz="1400" i="1" kern="100">
                                  <a:effectLst/>
                                  <a:latin typeface="Cambria Math" panose="02040503050406030204" pitchFamily="18" charset="0"/>
                                  <a:ea typeface="宋体" panose="02010600030101010101" pitchFamily="2" charset="-122"/>
                                  <a:cs typeface="宋体" panose="02010600030101010101" pitchFamily="2" charset="-122"/>
                                </a:rPr>
                                <m:t>𝑡</m:t>
                              </m:r>
                              <m:r>
                                <a:rPr lang="zh-CN" sz="1400" i="1" kern="100">
                                  <a:effectLst/>
                                  <a:latin typeface="Cambria Math" panose="02040503050406030204" pitchFamily="18" charset="0"/>
                                  <a:ea typeface="宋体" panose="02010600030101010101" pitchFamily="2" charset="-122"/>
                                  <a:cs typeface="宋体" panose="02010600030101010101" pitchFamily="2" charset="-122"/>
                                </a:rPr>
                                <m:t>←</m:t>
                              </m:r>
                              <m:sSub>
                                <m:sSubPr>
                                  <m:ctrlPr>
                                    <a:rPr lang="zh-CN" sz="1400" i="1" kern="100">
                                      <a:effectLst/>
                                      <a:latin typeface="Cambria Math" panose="02040503050406030204" pitchFamily="18" charset="0"/>
                                      <a:ea typeface="Cambria Math" panose="02040503050406030204" pitchFamily="18" charset="0"/>
                                      <a:cs typeface="宋体" panose="02010600030101010101" pitchFamily="2" charset="-122"/>
                                    </a:rPr>
                                  </m:ctrlPr>
                                </m:sSubPr>
                                <m:e>
                                  <m:r>
                                    <a:rPr lang="en-US" sz="1400" i="1" kern="100">
                                      <a:effectLst/>
                                      <a:latin typeface="Cambria Math" panose="02040503050406030204" pitchFamily="18" charset="0"/>
                                      <a:ea typeface="宋体" panose="02010600030101010101" pitchFamily="2" charset="-122"/>
                                      <a:cs typeface="宋体" panose="02010600030101010101" pitchFamily="2" charset="-122"/>
                                    </a:rPr>
                                    <m:t>𝑎</m:t>
                                  </m:r>
                                </m:e>
                                <m:sub>
                                  <m:r>
                                    <a:rPr lang="en-US" sz="1400" i="1" kern="100">
                                      <a:effectLst/>
                                      <a:latin typeface="Cambria Math" panose="02040503050406030204" pitchFamily="18" charset="0"/>
                                      <a:ea typeface="宋体" panose="02010600030101010101" pitchFamily="2" charset="-122"/>
                                      <a:cs typeface="宋体" panose="02010600030101010101" pitchFamily="2" charset="-122"/>
                                    </a:rPr>
                                    <m:t>𝑖</m:t>
                                  </m:r>
                                </m:sub>
                              </m:sSub>
                            </m:oMath>
                          </a14:m>
                          <a:r>
                            <a:rPr lang="en-US" sz="1400" kern="100">
                              <a:effectLst/>
                              <a:latin typeface="宋体" panose="02010600030101010101" pitchFamily="2" charset="-122"/>
                              <a:ea typeface="宋体" panose="02010600030101010101" pitchFamily="2" charset="-122"/>
                              <a:cs typeface="宋体" panose="02010600030101010101" pitchFamily="2" charset="-122"/>
                            </a:rPr>
                            <a:t> </a:t>
                          </a:r>
                          <a:endParaRPr lang="zh-CN" sz="1400" kern="100">
                            <a:effectLst/>
                            <a:latin typeface="Times New Roman" panose="02020603050405020304" pitchFamily="18" charset="0"/>
                            <a:ea typeface="宋体" panose="02010600030101010101" pitchFamily="2" charset="-122"/>
                          </a:endParaRPr>
                        </a:p>
                      </a:txBody>
                      <a:tcPr marL="68580" marR="68580" marT="0" marB="0">
                        <a:lnL>
                          <a:noFill/>
                        </a:lnL>
                        <a:lnR>
                          <a:noFill/>
                        </a:lnR>
                        <a:lnT>
                          <a:noFill/>
                        </a:lnT>
                        <a:lnB>
                          <a:noFill/>
                        </a:lnB>
                      </a:tcPr>
                    </a:tc>
                    <a:extLst>
                      <a:ext uri="{0D108BD9-81ED-4DB2-BD59-A6C34878D82A}">
                        <a16:rowId xmlns:a16="http://schemas.microsoft.com/office/drawing/2014/main" val="3706874702"/>
                      </a:ext>
                    </a:extLst>
                  </a:tr>
                  <a:tr h="291109">
                    <a:tc>
                      <a:txBody>
                        <a:bodyPr/>
                        <a:lstStyle/>
                        <a:p>
                          <a:pPr marL="0" indent="0" algn="just" defTabSz="914400" rtl="0" eaLnBrk="1" latinLnBrk="0" hangingPunct="1">
                            <a:lnSpc>
                              <a:spcPct val="150000"/>
                            </a:lnSpc>
                            <a:spcAft>
                              <a:spcPts val="0"/>
                            </a:spcAft>
                          </a:pPr>
                          <a:r>
                            <a:rPr lang="en-US" sz="1400" b="1" kern="100" dirty="0">
                              <a:solidFill>
                                <a:schemeClr val="tx1"/>
                              </a:solidFill>
                              <a:effectLst/>
                              <a:latin typeface="微软雅黑" panose="020B0503020204020204" pitchFamily="34" charset="-122"/>
                              <a:ea typeface="微软雅黑" panose="020B0503020204020204" pitchFamily="34" charset="-122"/>
                              <a:cs typeface="+mn-cs"/>
                            </a:rPr>
                            <a:t>3</a:t>
                          </a:r>
                          <a:endParaRPr lang="zh-CN" altLang="en-US" sz="1400" b="1" kern="100" dirty="0">
                            <a:solidFill>
                              <a:schemeClr val="tx1"/>
                            </a:solidFill>
                            <a:effectLst/>
                            <a:latin typeface="微软雅黑" panose="020B0503020204020204" pitchFamily="34" charset="-122"/>
                            <a:ea typeface="微软雅黑" panose="020B0503020204020204" pitchFamily="34" charset="-122"/>
                            <a:cs typeface="+mn-cs"/>
                          </a:endParaRPr>
                        </a:p>
                      </a:txBody>
                      <a:tcPr marL="68580" marR="68580" marT="0" marB="0">
                        <a:lnL>
                          <a:noFill/>
                        </a:lnL>
                        <a:lnR>
                          <a:noFill/>
                        </a:lnR>
                        <a:lnT>
                          <a:noFill/>
                        </a:lnT>
                        <a:lnB>
                          <a:noFill/>
                        </a:lnB>
                      </a:tcPr>
                    </a:tc>
                    <a:tc>
                      <a:txBody>
                        <a:bodyPr/>
                        <a:lstStyle/>
                        <a:p>
                          <a:pPr indent="133350" algn="just">
                            <a:lnSpc>
                              <a:spcPct val="150000"/>
                            </a:lnSpc>
                            <a:spcAft>
                              <a:spcPts val="0"/>
                            </a:spcAft>
                          </a:pPr>
                          <a14:m>
                            <m:oMath xmlns:m="http://schemas.openxmlformats.org/officeDocument/2006/math">
                              <m:r>
                                <a:rPr lang="en-US" sz="1400" i="1" kern="100">
                                  <a:effectLst/>
                                  <a:latin typeface="Cambria Math" panose="02040503050406030204" pitchFamily="18" charset="0"/>
                                  <a:ea typeface="宋体" panose="02010600030101010101" pitchFamily="2" charset="-122"/>
                                  <a:cs typeface="宋体" panose="02010600030101010101" pitchFamily="2" charset="-122"/>
                                </a:rPr>
                                <m:t>|   </m:t>
                              </m:r>
                              <m:r>
                                <a:rPr lang="en-US" sz="1400" b="1" i="1" kern="100">
                                  <a:effectLst/>
                                  <a:latin typeface="Cambria Math" panose="02040503050406030204" pitchFamily="18" charset="0"/>
                                  <a:ea typeface="宋体" panose="02010600030101010101" pitchFamily="2" charset="-122"/>
                                  <a:cs typeface="宋体" panose="02010600030101010101" pitchFamily="2" charset="-122"/>
                                </a:rPr>
                                <m:t>𝐟𝐨𝐫</m:t>
                              </m:r>
                              <m:r>
                                <a:rPr lang="en-US" sz="1400" i="1" kern="100">
                                  <a:effectLst/>
                                  <a:latin typeface="Cambria Math" panose="02040503050406030204" pitchFamily="18" charset="0"/>
                                  <a:ea typeface="宋体" panose="02010600030101010101" pitchFamily="2" charset="-122"/>
                                  <a:cs typeface="宋体" panose="02010600030101010101" pitchFamily="2" charset="-122"/>
                                </a:rPr>
                                <m:t> </m:t>
                              </m:r>
                              <m:r>
                                <a:rPr lang="en-US" sz="1400" i="1" kern="100">
                                  <a:effectLst/>
                                  <a:latin typeface="Cambria Math" panose="02040503050406030204" pitchFamily="18" charset="0"/>
                                  <a:ea typeface="宋体" panose="02010600030101010101" pitchFamily="2" charset="-122"/>
                                  <a:cs typeface="宋体" panose="02010600030101010101" pitchFamily="2" charset="-122"/>
                                </a:rPr>
                                <m:t>𝑗</m:t>
                              </m:r>
                              <m:r>
                                <a:rPr lang="zh-CN" sz="1400" i="1" kern="100">
                                  <a:effectLst/>
                                  <a:latin typeface="Cambria Math" panose="02040503050406030204" pitchFamily="18" charset="0"/>
                                  <a:ea typeface="宋体" panose="02010600030101010101" pitchFamily="2" charset="-122"/>
                                  <a:cs typeface="宋体" panose="02010600030101010101" pitchFamily="2" charset="-122"/>
                                </a:rPr>
                                <m:t>←</m:t>
                              </m:r>
                              <m:r>
                                <a:rPr lang="en-US" sz="1400" i="1" kern="100">
                                  <a:effectLst/>
                                  <a:latin typeface="Cambria Math" panose="02040503050406030204" pitchFamily="18" charset="0"/>
                                  <a:ea typeface="宋体" panose="02010600030101010101" pitchFamily="2" charset="-122"/>
                                  <a:cs typeface="宋体" panose="02010600030101010101" pitchFamily="2" charset="-122"/>
                                </a:rPr>
                                <m:t>𝑖</m:t>
                              </m:r>
                              <m:r>
                                <a:rPr lang="zh-CN" altLang="en-US" sz="1400" i="1" kern="100">
                                  <a:effectLst/>
                                  <a:latin typeface="Cambria Math" panose="02040503050406030204" pitchFamily="18" charset="0"/>
                                  <a:ea typeface="宋体" panose="02010600030101010101" pitchFamily="2" charset="-122"/>
                                  <a:cs typeface="宋体" panose="02010600030101010101" pitchFamily="2" charset="-122"/>
                                </a:rPr>
                                <m:t>−</m:t>
                              </m:r>
                              <m:r>
                                <a:rPr lang="en-US" sz="1400" i="1" kern="100">
                                  <a:effectLst/>
                                  <a:latin typeface="Cambria Math" panose="02040503050406030204" pitchFamily="18" charset="0"/>
                                  <a:ea typeface="宋体" panose="02010600030101010101" pitchFamily="2" charset="-122"/>
                                  <a:cs typeface="宋体" panose="02010600030101010101" pitchFamily="2" charset="-122"/>
                                </a:rPr>
                                <m:t>1 </m:t>
                              </m:r>
                              <m:r>
                                <a:rPr lang="en-US" sz="1400" b="1" i="1" kern="100">
                                  <a:effectLst/>
                                  <a:latin typeface="Cambria Math" panose="02040503050406030204" pitchFamily="18" charset="0"/>
                                  <a:ea typeface="宋体" panose="02010600030101010101" pitchFamily="2" charset="-122"/>
                                  <a:cs typeface="宋体" panose="02010600030101010101" pitchFamily="2" charset="-122"/>
                                </a:rPr>
                                <m:t>𝐝𝐨𝐰𝐧𝐭𝐨</m:t>
                              </m:r>
                              <m:r>
                                <a:rPr lang="en-US" sz="1400" i="1" kern="100">
                                  <a:effectLst/>
                                  <a:latin typeface="Cambria Math" panose="02040503050406030204" pitchFamily="18" charset="0"/>
                                  <a:ea typeface="宋体" panose="02010600030101010101" pitchFamily="2" charset="-122"/>
                                  <a:cs typeface="宋体" panose="02010600030101010101" pitchFamily="2" charset="-122"/>
                                </a:rPr>
                                <m:t> </m:t>
                              </m:r>
                              <m:r>
                                <a:rPr lang="en-US" sz="1400" i="1" kern="100">
                                  <a:effectLst/>
                                  <a:latin typeface="Cambria Math" panose="02040503050406030204" pitchFamily="18" charset="0"/>
                                  <a:ea typeface="宋体" panose="02010600030101010101" pitchFamily="2" charset="-122"/>
                                  <a:cs typeface="宋体" panose="02010600030101010101" pitchFamily="2" charset="-122"/>
                                </a:rPr>
                                <m:t>𝑙</m:t>
                              </m:r>
                              <m:r>
                                <a:rPr lang="en-US" sz="1400" i="1" kern="100">
                                  <a:effectLst/>
                                  <a:latin typeface="Cambria Math" panose="02040503050406030204" pitchFamily="18" charset="0"/>
                                  <a:ea typeface="宋体" panose="02010600030101010101" pitchFamily="2" charset="-122"/>
                                  <a:cs typeface="宋体" panose="02010600030101010101" pitchFamily="2" charset="-122"/>
                                </a:rPr>
                                <m:t> </m:t>
                              </m:r>
                              <m:r>
                                <a:rPr lang="en-US" sz="1400" b="1" i="1" kern="100">
                                  <a:effectLst/>
                                  <a:latin typeface="Cambria Math" panose="02040503050406030204" pitchFamily="18" charset="0"/>
                                  <a:ea typeface="宋体" panose="02010600030101010101" pitchFamily="2" charset="-122"/>
                                  <a:cs typeface="宋体" panose="02010600030101010101" pitchFamily="2" charset="-122"/>
                                </a:rPr>
                                <m:t>𝐝𝐨</m:t>
                              </m:r>
                            </m:oMath>
                          </a14:m>
                          <a:r>
                            <a:rPr lang="en-US" sz="1400" kern="100" dirty="0">
                              <a:effectLst/>
                              <a:latin typeface="宋体" panose="02010600030101010101" pitchFamily="2" charset="-122"/>
                              <a:ea typeface="宋体" panose="02010600030101010101" pitchFamily="2" charset="-122"/>
                              <a:cs typeface="宋体" panose="02010600030101010101" pitchFamily="2" charset="-122"/>
                            </a:rPr>
                            <a:t> </a:t>
                          </a:r>
                          <a:endParaRPr lang="zh-CN" sz="1400" kern="100" dirty="0">
                            <a:effectLst/>
                            <a:latin typeface="Times New Roman" panose="02020603050405020304" pitchFamily="18" charset="0"/>
                            <a:ea typeface="宋体" panose="02010600030101010101" pitchFamily="2" charset="-122"/>
                          </a:endParaRPr>
                        </a:p>
                      </a:txBody>
                      <a:tcPr marL="68580" marR="68580" marT="0" marB="0">
                        <a:lnL>
                          <a:noFill/>
                        </a:lnL>
                        <a:lnR>
                          <a:noFill/>
                        </a:lnR>
                        <a:lnT>
                          <a:noFill/>
                        </a:lnT>
                        <a:lnB>
                          <a:noFill/>
                        </a:lnB>
                      </a:tcPr>
                    </a:tc>
                    <a:extLst>
                      <a:ext uri="{0D108BD9-81ED-4DB2-BD59-A6C34878D82A}">
                        <a16:rowId xmlns:a16="http://schemas.microsoft.com/office/drawing/2014/main" val="719703698"/>
                      </a:ext>
                    </a:extLst>
                  </a:tr>
                  <a:tr h="291109">
                    <a:tc>
                      <a:txBody>
                        <a:bodyPr/>
                        <a:lstStyle/>
                        <a:p>
                          <a:pPr marL="0" indent="0" algn="just" defTabSz="914400" rtl="0" eaLnBrk="1" latinLnBrk="0" hangingPunct="1">
                            <a:lnSpc>
                              <a:spcPct val="150000"/>
                            </a:lnSpc>
                            <a:spcAft>
                              <a:spcPts val="0"/>
                            </a:spcAft>
                          </a:pPr>
                          <a:r>
                            <a:rPr lang="en-US" sz="1400" b="1" kern="100" dirty="0">
                              <a:solidFill>
                                <a:schemeClr val="tx1"/>
                              </a:solidFill>
                              <a:effectLst/>
                              <a:latin typeface="微软雅黑" panose="020B0503020204020204" pitchFamily="34" charset="-122"/>
                              <a:ea typeface="微软雅黑" panose="020B0503020204020204" pitchFamily="34" charset="-122"/>
                              <a:cs typeface="+mn-cs"/>
                            </a:rPr>
                            <a:t>4</a:t>
                          </a:r>
                          <a:endParaRPr lang="zh-CN" altLang="en-US" sz="1400" b="1" kern="100" dirty="0">
                            <a:solidFill>
                              <a:schemeClr val="tx1"/>
                            </a:solidFill>
                            <a:effectLst/>
                            <a:latin typeface="微软雅黑" panose="020B0503020204020204" pitchFamily="34" charset="-122"/>
                            <a:ea typeface="微软雅黑" panose="020B0503020204020204" pitchFamily="34" charset="-122"/>
                            <a:cs typeface="+mn-cs"/>
                          </a:endParaRPr>
                        </a:p>
                      </a:txBody>
                      <a:tcPr marL="68580" marR="68580" marT="0" marB="0">
                        <a:lnL>
                          <a:noFill/>
                        </a:lnL>
                        <a:lnR>
                          <a:noFill/>
                        </a:lnR>
                        <a:lnT>
                          <a:noFill/>
                        </a:lnT>
                        <a:lnB>
                          <a:noFill/>
                        </a:lnB>
                      </a:tcPr>
                    </a:tc>
                    <a:tc>
                      <a:txBody>
                        <a:bodyPr/>
                        <a:lstStyle/>
                        <a:p>
                          <a:pPr indent="133350" algn="just">
                            <a:lnSpc>
                              <a:spcPct val="150000"/>
                            </a:lnSpc>
                            <a:spcAft>
                              <a:spcPts val="0"/>
                            </a:spcAft>
                          </a:pPr>
                          <a14:m>
                            <m:oMath xmlns:m="http://schemas.openxmlformats.org/officeDocument/2006/math">
                              <m:d>
                                <m:dPr>
                                  <m:begChr m:val="|"/>
                                  <m:endChr m:val="|"/>
                                  <m:ctrlPr>
                                    <a:rPr lang="zh-CN" sz="1400" i="1" kern="100">
                                      <a:effectLst/>
                                      <a:latin typeface="Cambria Math" panose="02040503050406030204" pitchFamily="18" charset="0"/>
                                      <a:ea typeface="Cambria Math" panose="02040503050406030204" pitchFamily="18" charset="0"/>
                                      <a:cs typeface="宋体" panose="02010600030101010101" pitchFamily="2" charset="-122"/>
                                    </a:rPr>
                                  </m:ctrlPr>
                                </m:dPr>
                                <m:e>
                                  <m:r>
                                    <a:rPr lang="en-US" sz="1400" i="1" kern="100">
                                      <a:effectLst/>
                                      <a:latin typeface="Cambria Math" panose="02040503050406030204" pitchFamily="18" charset="0"/>
                                      <a:ea typeface="宋体" panose="02010600030101010101" pitchFamily="2" charset="-122"/>
                                      <a:cs typeface="宋体" panose="02010600030101010101" pitchFamily="2" charset="-122"/>
                                    </a:rPr>
                                    <m:t>   </m:t>
                                  </m:r>
                                </m:e>
                              </m:d>
                              <m:r>
                                <a:rPr lang="en-US" sz="1400" i="1" kern="100">
                                  <a:effectLst/>
                                  <a:latin typeface="Cambria Math" panose="02040503050406030204" pitchFamily="18" charset="0"/>
                                  <a:ea typeface="宋体" panose="02010600030101010101" pitchFamily="2" charset="-122"/>
                                  <a:cs typeface="宋体" panose="02010600030101010101" pitchFamily="2" charset="-122"/>
                                </a:rPr>
                                <m:t>   </m:t>
                              </m:r>
                              <m:r>
                                <a:rPr lang="en-US" sz="1400" b="1" i="1" kern="100">
                                  <a:effectLst/>
                                  <a:latin typeface="Cambria Math" panose="02040503050406030204" pitchFamily="18" charset="0"/>
                                  <a:ea typeface="宋体" panose="02010600030101010101" pitchFamily="2" charset="-122"/>
                                  <a:cs typeface="宋体" panose="02010600030101010101" pitchFamily="2" charset="-122"/>
                                </a:rPr>
                                <m:t>𝐢𝐟</m:t>
                              </m:r>
                              <m:r>
                                <a:rPr lang="en-US" sz="1400" i="1" kern="100">
                                  <a:effectLst/>
                                  <a:latin typeface="Cambria Math" panose="02040503050406030204" pitchFamily="18" charset="0"/>
                                  <a:ea typeface="宋体" panose="02010600030101010101" pitchFamily="2" charset="-122"/>
                                  <a:cs typeface="宋体" panose="02010600030101010101" pitchFamily="2" charset="-122"/>
                                </a:rPr>
                                <m:t> </m:t>
                              </m:r>
                              <m:sSub>
                                <m:sSubPr>
                                  <m:ctrlPr>
                                    <a:rPr lang="zh-CN" sz="1400" i="1" kern="100">
                                      <a:effectLst/>
                                      <a:latin typeface="Cambria Math" panose="02040503050406030204" pitchFamily="18" charset="0"/>
                                      <a:ea typeface="Cambria Math" panose="02040503050406030204" pitchFamily="18" charset="0"/>
                                      <a:cs typeface="宋体" panose="02010600030101010101" pitchFamily="2" charset="-122"/>
                                    </a:rPr>
                                  </m:ctrlPr>
                                </m:sSubPr>
                                <m:e>
                                  <m:r>
                                    <a:rPr lang="en-US" sz="1400" i="1" kern="100">
                                      <a:effectLst/>
                                      <a:latin typeface="Cambria Math" panose="02040503050406030204" pitchFamily="18" charset="0"/>
                                      <a:ea typeface="宋体" panose="02010600030101010101" pitchFamily="2" charset="-122"/>
                                      <a:cs typeface="宋体" panose="02010600030101010101" pitchFamily="2" charset="-122"/>
                                    </a:rPr>
                                    <m:t>𝑎</m:t>
                                  </m:r>
                                </m:e>
                                <m:sub>
                                  <m:r>
                                    <a:rPr lang="en-US" sz="1400" i="1" kern="100">
                                      <a:effectLst/>
                                      <a:latin typeface="Cambria Math" panose="02040503050406030204" pitchFamily="18" charset="0"/>
                                      <a:ea typeface="宋体" panose="02010600030101010101" pitchFamily="2" charset="-122"/>
                                      <a:cs typeface="宋体" panose="02010600030101010101" pitchFamily="2" charset="-122"/>
                                    </a:rPr>
                                    <m:t>𝑗</m:t>
                                  </m:r>
                                </m:sub>
                              </m:sSub>
                              <m:r>
                                <a:rPr lang="en-US" sz="1400" i="1" kern="100">
                                  <a:effectLst/>
                                  <a:latin typeface="Cambria Math" panose="02040503050406030204" pitchFamily="18" charset="0"/>
                                  <a:ea typeface="宋体" panose="02010600030101010101" pitchFamily="2" charset="-122"/>
                                  <a:cs typeface="宋体" panose="02010600030101010101" pitchFamily="2" charset="-122"/>
                                </a:rPr>
                                <m:t>&gt;</m:t>
                              </m:r>
                              <m:r>
                                <a:rPr lang="en-US" sz="1400" i="1" kern="100">
                                  <a:effectLst/>
                                  <a:latin typeface="Cambria Math" panose="02040503050406030204" pitchFamily="18" charset="0"/>
                                  <a:ea typeface="宋体" panose="02010600030101010101" pitchFamily="2" charset="-122"/>
                                  <a:cs typeface="宋体" panose="02010600030101010101" pitchFamily="2" charset="-122"/>
                                </a:rPr>
                                <m:t>𝑡</m:t>
                              </m:r>
                              <m:r>
                                <a:rPr lang="en-US" sz="1400" i="1" kern="100">
                                  <a:effectLst/>
                                  <a:latin typeface="Cambria Math" panose="02040503050406030204" pitchFamily="18" charset="0"/>
                                  <a:ea typeface="宋体" panose="02010600030101010101" pitchFamily="2" charset="-122"/>
                                  <a:cs typeface="宋体" panose="02010600030101010101" pitchFamily="2" charset="-122"/>
                                </a:rPr>
                                <m:t> </m:t>
                              </m:r>
                              <m:r>
                                <a:rPr lang="en-US" sz="1400" b="1" i="1" kern="100">
                                  <a:effectLst/>
                                  <a:latin typeface="Cambria Math" panose="02040503050406030204" pitchFamily="18" charset="0"/>
                                  <a:ea typeface="宋体" panose="02010600030101010101" pitchFamily="2" charset="-122"/>
                                  <a:cs typeface="宋体" panose="02010600030101010101" pitchFamily="2" charset="-122"/>
                                </a:rPr>
                                <m:t>𝐭𝐡𝐞𝐧</m:t>
                              </m:r>
                            </m:oMath>
                          </a14:m>
                          <a:r>
                            <a:rPr lang="en-US" sz="1400" kern="100" dirty="0">
                              <a:effectLst/>
                              <a:latin typeface="宋体" panose="02010600030101010101" pitchFamily="2" charset="-122"/>
                              <a:ea typeface="宋体" panose="02010600030101010101" pitchFamily="2" charset="-122"/>
                              <a:cs typeface="宋体" panose="02010600030101010101" pitchFamily="2" charset="-122"/>
                            </a:rPr>
                            <a:t> </a:t>
                          </a:r>
                          <a:endParaRPr lang="zh-CN" sz="1400" kern="100" dirty="0">
                            <a:effectLst/>
                            <a:latin typeface="Times New Roman" panose="02020603050405020304" pitchFamily="18" charset="0"/>
                            <a:ea typeface="宋体" panose="02010600030101010101" pitchFamily="2" charset="-122"/>
                          </a:endParaRPr>
                        </a:p>
                      </a:txBody>
                      <a:tcPr marL="68580" marR="68580" marT="0" marB="0">
                        <a:lnL>
                          <a:noFill/>
                        </a:lnL>
                        <a:lnR>
                          <a:noFill/>
                        </a:lnR>
                        <a:lnT>
                          <a:noFill/>
                        </a:lnT>
                        <a:lnB>
                          <a:noFill/>
                        </a:lnB>
                      </a:tcPr>
                    </a:tc>
                    <a:extLst>
                      <a:ext uri="{0D108BD9-81ED-4DB2-BD59-A6C34878D82A}">
                        <a16:rowId xmlns:a16="http://schemas.microsoft.com/office/drawing/2014/main" val="3470469937"/>
                      </a:ext>
                    </a:extLst>
                  </a:tr>
                  <a:tr h="291109">
                    <a:tc>
                      <a:txBody>
                        <a:bodyPr/>
                        <a:lstStyle/>
                        <a:p>
                          <a:pPr marL="0" indent="0" algn="just" defTabSz="914400" rtl="0" eaLnBrk="1" latinLnBrk="0" hangingPunct="1">
                            <a:lnSpc>
                              <a:spcPct val="150000"/>
                            </a:lnSpc>
                            <a:spcAft>
                              <a:spcPts val="0"/>
                            </a:spcAft>
                          </a:pPr>
                          <a:r>
                            <a:rPr lang="en-US" sz="1400" b="1" kern="100">
                              <a:solidFill>
                                <a:schemeClr val="tx1"/>
                              </a:solidFill>
                              <a:effectLst/>
                              <a:latin typeface="微软雅黑" panose="020B0503020204020204" pitchFamily="34" charset="-122"/>
                              <a:ea typeface="微软雅黑" panose="020B0503020204020204" pitchFamily="34" charset="-122"/>
                              <a:cs typeface="+mn-cs"/>
                            </a:rPr>
                            <a:t>5</a:t>
                          </a:r>
                          <a:endParaRPr lang="zh-CN" altLang="en-US" sz="1400" b="1" kern="100">
                            <a:solidFill>
                              <a:schemeClr val="tx1"/>
                            </a:solidFill>
                            <a:effectLst/>
                            <a:latin typeface="微软雅黑" panose="020B0503020204020204" pitchFamily="34" charset="-122"/>
                            <a:ea typeface="微软雅黑" panose="020B0503020204020204" pitchFamily="34" charset="-122"/>
                            <a:cs typeface="+mn-cs"/>
                          </a:endParaRPr>
                        </a:p>
                      </a:txBody>
                      <a:tcPr marL="68580" marR="68580" marT="0" marB="0">
                        <a:lnL>
                          <a:noFill/>
                        </a:lnL>
                        <a:lnR>
                          <a:noFill/>
                        </a:lnR>
                        <a:lnT>
                          <a:noFill/>
                        </a:lnT>
                        <a:lnB>
                          <a:noFill/>
                        </a:lnB>
                      </a:tcPr>
                    </a:tc>
                    <a:tc>
                      <a:txBody>
                        <a:bodyPr/>
                        <a:lstStyle/>
                        <a:p>
                          <a:pPr indent="133350" algn="just">
                            <a:lnSpc>
                              <a:spcPct val="150000"/>
                            </a:lnSpc>
                            <a:spcAft>
                              <a:spcPts val="0"/>
                            </a:spcAft>
                          </a:pPr>
                          <a14:m>
                            <m:oMath xmlns:m="http://schemas.openxmlformats.org/officeDocument/2006/math">
                              <m:r>
                                <a:rPr lang="en-US" sz="1400" i="1" kern="100">
                                  <a:effectLst/>
                                  <a:latin typeface="Cambria Math" panose="02040503050406030204" pitchFamily="18" charset="0"/>
                                  <a:ea typeface="宋体" panose="02010600030101010101" pitchFamily="2" charset="-122"/>
                                  <a:cs typeface="宋体" panose="02010600030101010101" pitchFamily="2" charset="-122"/>
                                </a:rPr>
                                <m:t>|   |   |   </m:t>
                              </m:r>
                              <m:sSub>
                                <m:sSubPr>
                                  <m:ctrlPr>
                                    <a:rPr lang="zh-CN" sz="1400" i="1" kern="100">
                                      <a:effectLst/>
                                      <a:latin typeface="Cambria Math" panose="02040503050406030204" pitchFamily="18" charset="0"/>
                                      <a:ea typeface="Cambria Math" panose="02040503050406030204" pitchFamily="18" charset="0"/>
                                      <a:cs typeface="宋体" panose="02010600030101010101" pitchFamily="2" charset="-122"/>
                                    </a:rPr>
                                  </m:ctrlPr>
                                </m:sSubPr>
                                <m:e>
                                  <m:r>
                                    <a:rPr lang="en-US" sz="1400" i="1" kern="100">
                                      <a:effectLst/>
                                      <a:latin typeface="Cambria Math" panose="02040503050406030204" pitchFamily="18" charset="0"/>
                                      <a:ea typeface="宋体" panose="02010600030101010101" pitchFamily="2" charset="-122"/>
                                      <a:cs typeface="宋体" panose="02010600030101010101" pitchFamily="2" charset="-122"/>
                                    </a:rPr>
                                    <m:t>𝑎</m:t>
                                  </m:r>
                                </m:e>
                                <m:sub>
                                  <m:r>
                                    <a:rPr lang="en-US" sz="1400" i="1" kern="100">
                                      <a:effectLst/>
                                      <a:latin typeface="Cambria Math" panose="02040503050406030204" pitchFamily="18" charset="0"/>
                                      <a:ea typeface="宋体" panose="02010600030101010101" pitchFamily="2" charset="-122"/>
                                      <a:cs typeface="宋体" panose="02010600030101010101" pitchFamily="2" charset="-122"/>
                                    </a:rPr>
                                    <m:t>𝑗</m:t>
                                  </m:r>
                                  <m:r>
                                    <a:rPr lang="en-US" sz="1400" i="1" kern="100">
                                      <a:effectLst/>
                                      <a:latin typeface="Cambria Math" panose="02040503050406030204" pitchFamily="18" charset="0"/>
                                      <a:ea typeface="宋体" panose="02010600030101010101" pitchFamily="2" charset="-122"/>
                                      <a:cs typeface="宋体" panose="02010600030101010101" pitchFamily="2" charset="-122"/>
                                    </a:rPr>
                                    <m:t>+1</m:t>
                                  </m:r>
                                </m:sub>
                              </m:sSub>
                              <m:r>
                                <a:rPr lang="zh-CN" sz="1400" i="1" kern="100">
                                  <a:effectLst/>
                                  <a:latin typeface="Cambria Math" panose="02040503050406030204" pitchFamily="18" charset="0"/>
                                  <a:ea typeface="宋体" panose="02010600030101010101" pitchFamily="2" charset="-122"/>
                                  <a:cs typeface="宋体" panose="02010600030101010101" pitchFamily="2" charset="-122"/>
                                </a:rPr>
                                <m:t>←</m:t>
                              </m:r>
                              <m:sSub>
                                <m:sSubPr>
                                  <m:ctrlPr>
                                    <a:rPr lang="zh-CN" sz="1400" i="1" kern="100">
                                      <a:effectLst/>
                                      <a:latin typeface="Cambria Math" panose="02040503050406030204" pitchFamily="18" charset="0"/>
                                      <a:ea typeface="Cambria Math" panose="02040503050406030204" pitchFamily="18" charset="0"/>
                                      <a:cs typeface="宋体" panose="02010600030101010101" pitchFamily="2" charset="-122"/>
                                    </a:rPr>
                                  </m:ctrlPr>
                                </m:sSubPr>
                                <m:e>
                                  <m:r>
                                    <a:rPr lang="en-US" sz="1400" i="1" kern="100">
                                      <a:effectLst/>
                                      <a:latin typeface="Cambria Math" panose="02040503050406030204" pitchFamily="18" charset="0"/>
                                      <a:ea typeface="宋体" panose="02010600030101010101" pitchFamily="2" charset="-122"/>
                                      <a:cs typeface="宋体" panose="02010600030101010101" pitchFamily="2" charset="-122"/>
                                    </a:rPr>
                                    <m:t>𝑎</m:t>
                                  </m:r>
                                </m:e>
                                <m:sub>
                                  <m:r>
                                    <a:rPr lang="en-US" sz="1400" i="1" kern="100">
                                      <a:effectLst/>
                                      <a:latin typeface="Cambria Math" panose="02040503050406030204" pitchFamily="18" charset="0"/>
                                      <a:ea typeface="宋体" panose="02010600030101010101" pitchFamily="2" charset="-122"/>
                                      <a:cs typeface="宋体" panose="02010600030101010101" pitchFamily="2" charset="-122"/>
                                    </a:rPr>
                                    <m:t>𝑗</m:t>
                                  </m:r>
                                </m:sub>
                              </m:sSub>
                            </m:oMath>
                          </a14:m>
                          <a:r>
                            <a:rPr lang="en-US" sz="1400" kern="100" dirty="0">
                              <a:effectLst/>
                              <a:latin typeface="宋体" panose="02010600030101010101" pitchFamily="2" charset="-122"/>
                              <a:ea typeface="宋体" panose="02010600030101010101" pitchFamily="2" charset="-122"/>
                              <a:cs typeface="宋体" panose="02010600030101010101" pitchFamily="2" charset="-122"/>
                            </a:rPr>
                            <a:t> //</a:t>
                          </a:r>
                          <a:r>
                            <a:rPr lang="zh-CN" sz="1400" kern="100" dirty="0">
                              <a:effectLst/>
                              <a:latin typeface="Times New Roman" panose="02020603050405020304" pitchFamily="18" charset="0"/>
                              <a:ea typeface="宋体" panose="02010600030101010101" pitchFamily="2" charset="-122"/>
                              <a:cs typeface="宋体" panose="02010600030101010101" pitchFamily="2" charset="-122"/>
                            </a:rPr>
                            <a:t>若当前记录小，则把前面的记录向后移一个位置</a:t>
                          </a:r>
                          <a:endParaRPr lang="zh-CN" sz="1400" kern="100" dirty="0">
                            <a:effectLst/>
                            <a:latin typeface="Times New Roman" panose="02020603050405020304" pitchFamily="18" charset="0"/>
                            <a:ea typeface="宋体" panose="02010600030101010101" pitchFamily="2" charset="-122"/>
                          </a:endParaRPr>
                        </a:p>
                      </a:txBody>
                      <a:tcPr marL="68580" marR="68580" marT="0" marB="0">
                        <a:lnL>
                          <a:noFill/>
                        </a:lnL>
                        <a:lnR>
                          <a:noFill/>
                        </a:lnR>
                        <a:lnT>
                          <a:noFill/>
                        </a:lnT>
                        <a:lnB>
                          <a:noFill/>
                        </a:lnB>
                      </a:tcPr>
                    </a:tc>
                    <a:extLst>
                      <a:ext uri="{0D108BD9-81ED-4DB2-BD59-A6C34878D82A}">
                        <a16:rowId xmlns:a16="http://schemas.microsoft.com/office/drawing/2014/main" val="452233728"/>
                      </a:ext>
                    </a:extLst>
                  </a:tr>
                  <a:tr h="291109">
                    <a:tc>
                      <a:txBody>
                        <a:bodyPr/>
                        <a:lstStyle/>
                        <a:p>
                          <a:pPr marL="0" indent="0" algn="just" defTabSz="914400" rtl="0" eaLnBrk="1" latinLnBrk="0" hangingPunct="1">
                            <a:lnSpc>
                              <a:spcPct val="150000"/>
                            </a:lnSpc>
                            <a:spcAft>
                              <a:spcPts val="0"/>
                            </a:spcAft>
                          </a:pPr>
                          <a:r>
                            <a:rPr lang="en-US" sz="1400" b="1" kern="100" dirty="0">
                              <a:solidFill>
                                <a:schemeClr val="tx1"/>
                              </a:solidFill>
                              <a:effectLst/>
                              <a:latin typeface="微软雅黑" panose="020B0503020204020204" pitchFamily="34" charset="-122"/>
                              <a:ea typeface="微软雅黑" panose="020B0503020204020204" pitchFamily="34" charset="-122"/>
                              <a:cs typeface="+mn-cs"/>
                            </a:rPr>
                            <a:t>6</a:t>
                          </a:r>
                          <a:endParaRPr lang="zh-CN" altLang="en-US" sz="1400" b="1" kern="100" dirty="0">
                            <a:solidFill>
                              <a:schemeClr val="tx1"/>
                            </a:solidFill>
                            <a:effectLst/>
                            <a:latin typeface="微软雅黑" panose="020B0503020204020204" pitchFamily="34" charset="-122"/>
                            <a:ea typeface="微软雅黑" panose="020B0503020204020204" pitchFamily="34" charset="-122"/>
                            <a:cs typeface="+mn-cs"/>
                          </a:endParaRPr>
                        </a:p>
                      </a:txBody>
                      <a:tcPr marL="68580" marR="68580" marT="0" marB="0">
                        <a:lnL>
                          <a:noFill/>
                        </a:lnL>
                        <a:lnR>
                          <a:noFill/>
                        </a:lnR>
                        <a:lnT>
                          <a:noFill/>
                        </a:lnT>
                        <a:lnB>
                          <a:noFill/>
                        </a:lnB>
                      </a:tcPr>
                    </a:tc>
                    <a:tc>
                      <a:txBody>
                        <a:bodyPr/>
                        <a:lstStyle/>
                        <a:p>
                          <a:pPr indent="133350" algn="just">
                            <a:lnSpc>
                              <a:spcPct val="150000"/>
                            </a:lnSpc>
                            <a:spcAft>
                              <a:spcPts val="0"/>
                            </a:spcAft>
                          </a:pPr>
                          <a14:m>
                            <m:oMath xmlns:m="http://schemas.openxmlformats.org/officeDocument/2006/math">
                              <m:r>
                                <a:rPr lang="en-US" sz="1400" i="1" kern="100">
                                  <a:effectLst/>
                                  <a:latin typeface="Cambria Math" panose="02040503050406030204" pitchFamily="18" charset="0"/>
                                  <a:ea typeface="宋体" panose="02010600030101010101" pitchFamily="2" charset="-122"/>
                                  <a:cs typeface="宋体" panose="02010600030101010101" pitchFamily="2" charset="-122"/>
                                </a:rPr>
                                <m:t>|   |   </m:t>
                              </m:r>
                              <m:r>
                                <a:rPr lang="en-US" sz="1400" b="1" i="1" kern="100">
                                  <a:effectLst/>
                                  <a:latin typeface="Cambria Math" panose="02040503050406030204" pitchFamily="18" charset="0"/>
                                  <a:ea typeface="宋体" panose="02010600030101010101" pitchFamily="2" charset="-122"/>
                                  <a:cs typeface="宋体" panose="02010600030101010101" pitchFamily="2" charset="-122"/>
                                </a:rPr>
                                <m:t>𝐞𝐥𝐬𝐞</m:t>
                              </m:r>
                            </m:oMath>
                          </a14:m>
                          <a:r>
                            <a:rPr lang="en-US" sz="1400" kern="100" dirty="0">
                              <a:effectLst/>
                              <a:latin typeface="宋体" panose="02010600030101010101" pitchFamily="2" charset="-122"/>
                              <a:ea typeface="宋体" panose="02010600030101010101" pitchFamily="2" charset="-122"/>
                              <a:cs typeface="宋体" panose="02010600030101010101" pitchFamily="2" charset="-122"/>
                            </a:rPr>
                            <a:t> </a:t>
                          </a:r>
                          <a:endParaRPr lang="zh-CN" sz="1400" kern="100" dirty="0">
                            <a:effectLst/>
                            <a:latin typeface="Times New Roman" panose="02020603050405020304" pitchFamily="18" charset="0"/>
                            <a:ea typeface="宋体" panose="02010600030101010101" pitchFamily="2" charset="-122"/>
                          </a:endParaRPr>
                        </a:p>
                      </a:txBody>
                      <a:tcPr marL="68580" marR="68580" marT="0" marB="0">
                        <a:lnL>
                          <a:noFill/>
                        </a:lnL>
                        <a:lnR>
                          <a:noFill/>
                        </a:lnR>
                        <a:lnT>
                          <a:noFill/>
                        </a:lnT>
                        <a:lnB>
                          <a:noFill/>
                        </a:lnB>
                      </a:tcPr>
                    </a:tc>
                    <a:extLst>
                      <a:ext uri="{0D108BD9-81ED-4DB2-BD59-A6C34878D82A}">
                        <a16:rowId xmlns:a16="http://schemas.microsoft.com/office/drawing/2014/main" val="1877046339"/>
                      </a:ext>
                    </a:extLst>
                  </a:tr>
                  <a:tr h="291109">
                    <a:tc>
                      <a:txBody>
                        <a:bodyPr/>
                        <a:lstStyle/>
                        <a:p>
                          <a:pPr marL="0" indent="0" algn="just" defTabSz="914400" rtl="0" eaLnBrk="1" latinLnBrk="0" hangingPunct="1">
                            <a:lnSpc>
                              <a:spcPct val="150000"/>
                            </a:lnSpc>
                            <a:spcAft>
                              <a:spcPts val="0"/>
                            </a:spcAft>
                          </a:pPr>
                          <a:r>
                            <a:rPr lang="en-US" sz="1400" b="1" kern="100" dirty="0">
                              <a:solidFill>
                                <a:schemeClr val="tx1"/>
                              </a:solidFill>
                              <a:effectLst/>
                              <a:latin typeface="微软雅黑" panose="020B0503020204020204" pitchFamily="34" charset="-122"/>
                              <a:ea typeface="微软雅黑" panose="020B0503020204020204" pitchFamily="34" charset="-122"/>
                              <a:cs typeface="+mn-cs"/>
                            </a:rPr>
                            <a:t>7</a:t>
                          </a:r>
                          <a:endParaRPr lang="zh-CN" altLang="en-US" sz="1400" b="1" kern="100" dirty="0">
                            <a:solidFill>
                              <a:schemeClr val="tx1"/>
                            </a:solidFill>
                            <a:effectLst/>
                            <a:latin typeface="微软雅黑" panose="020B0503020204020204" pitchFamily="34" charset="-122"/>
                            <a:ea typeface="微软雅黑" panose="020B0503020204020204" pitchFamily="34" charset="-122"/>
                            <a:cs typeface="+mn-cs"/>
                          </a:endParaRPr>
                        </a:p>
                      </a:txBody>
                      <a:tcPr marL="68580" marR="68580" marT="0" marB="0">
                        <a:lnL>
                          <a:noFill/>
                        </a:lnL>
                        <a:lnR>
                          <a:noFill/>
                        </a:lnR>
                        <a:lnT>
                          <a:noFill/>
                        </a:lnT>
                        <a:lnB>
                          <a:noFill/>
                        </a:lnB>
                      </a:tcPr>
                    </a:tc>
                    <a:tc>
                      <a:txBody>
                        <a:bodyPr/>
                        <a:lstStyle/>
                        <a:p>
                          <a:pPr indent="133350" algn="just">
                            <a:lnSpc>
                              <a:spcPct val="150000"/>
                            </a:lnSpc>
                            <a:spcAft>
                              <a:spcPts val="0"/>
                            </a:spcAft>
                          </a:pPr>
                          <a14:m>
                            <m:oMath xmlns:m="http://schemas.openxmlformats.org/officeDocument/2006/math">
                              <m:r>
                                <a:rPr lang="en-US" sz="1400" i="1" kern="100">
                                  <a:effectLst/>
                                  <a:latin typeface="Cambria Math" panose="02040503050406030204" pitchFamily="18" charset="0"/>
                                  <a:ea typeface="宋体" panose="02010600030101010101" pitchFamily="2" charset="-122"/>
                                  <a:cs typeface="宋体" panose="02010600030101010101" pitchFamily="2" charset="-122"/>
                                </a:rPr>
                                <m:t>|   |   |   </m:t>
                              </m:r>
                              <m:sSub>
                                <m:sSubPr>
                                  <m:ctrlPr>
                                    <a:rPr lang="zh-CN" sz="1400" i="1" kern="100">
                                      <a:effectLst/>
                                      <a:latin typeface="Cambria Math" panose="02040503050406030204" pitchFamily="18" charset="0"/>
                                      <a:ea typeface="Cambria Math" panose="02040503050406030204" pitchFamily="18" charset="0"/>
                                      <a:cs typeface="宋体" panose="02010600030101010101" pitchFamily="2" charset="-122"/>
                                    </a:rPr>
                                  </m:ctrlPr>
                                </m:sSubPr>
                                <m:e>
                                  <m:r>
                                    <a:rPr lang="en-US" sz="1400" i="1" kern="100">
                                      <a:effectLst/>
                                      <a:latin typeface="Cambria Math" panose="02040503050406030204" pitchFamily="18" charset="0"/>
                                      <a:ea typeface="宋体" panose="02010600030101010101" pitchFamily="2" charset="-122"/>
                                      <a:cs typeface="宋体" panose="02010600030101010101" pitchFamily="2" charset="-122"/>
                                    </a:rPr>
                                    <m:t>𝑎</m:t>
                                  </m:r>
                                </m:e>
                                <m:sub>
                                  <m:r>
                                    <a:rPr lang="en-US" sz="1400" i="1" kern="100">
                                      <a:effectLst/>
                                      <a:latin typeface="Cambria Math" panose="02040503050406030204" pitchFamily="18" charset="0"/>
                                      <a:ea typeface="宋体" panose="02010600030101010101" pitchFamily="2" charset="-122"/>
                                      <a:cs typeface="宋体" panose="02010600030101010101" pitchFamily="2" charset="-122"/>
                                    </a:rPr>
                                    <m:t>𝑗</m:t>
                                  </m:r>
                                  <m:r>
                                    <a:rPr lang="en-US" sz="1400" i="1" kern="100">
                                      <a:effectLst/>
                                      <a:latin typeface="Cambria Math" panose="02040503050406030204" pitchFamily="18" charset="0"/>
                                      <a:ea typeface="宋体" panose="02010600030101010101" pitchFamily="2" charset="-122"/>
                                      <a:cs typeface="宋体" panose="02010600030101010101" pitchFamily="2" charset="-122"/>
                                    </a:rPr>
                                    <m:t>+1</m:t>
                                  </m:r>
                                </m:sub>
                              </m:sSub>
                              <m:r>
                                <a:rPr lang="zh-CN" sz="1400" i="1" kern="100">
                                  <a:effectLst/>
                                  <a:latin typeface="Cambria Math" panose="02040503050406030204" pitchFamily="18" charset="0"/>
                                  <a:ea typeface="宋体" panose="02010600030101010101" pitchFamily="2" charset="-122"/>
                                  <a:cs typeface="宋体" panose="02010600030101010101" pitchFamily="2" charset="-122"/>
                                </a:rPr>
                                <m:t>←</m:t>
                              </m:r>
                              <m:r>
                                <a:rPr lang="en-US" sz="1400" i="1" kern="100">
                                  <a:effectLst/>
                                  <a:latin typeface="Cambria Math" panose="02040503050406030204" pitchFamily="18" charset="0"/>
                                  <a:ea typeface="宋体" panose="02010600030101010101" pitchFamily="2" charset="-122"/>
                                  <a:cs typeface="宋体" panose="02010600030101010101" pitchFamily="2" charset="-122"/>
                                </a:rPr>
                                <m:t>𝑡</m:t>
                              </m:r>
                            </m:oMath>
                          </a14:m>
                          <a:r>
                            <a:rPr lang="en-US" sz="1400" kern="100" dirty="0">
                              <a:effectLst/>
                              <a:latin typeface="宋体" panose="02010600030101010101" pitchFamily="2" charset="-122"/>
                              <a:ea typeface="宋体" panose="02010600030101010101" pitchFamily="2" charset="-122"/>
                              <a:cs typeface="宋体" panose="02010600030101010101" pitchFamily="2" charset="-122"/>
                            </a:rPr>
                            <a:t> //</a:t>
                          </a:r>
                          <a:r>
                            <a:rPr lang="zh-CN" sz="1400" kern="100" dirty="0">
                              <a:effectLst/>
                              <a:latin typeface="Times New Roman" panose="02020603050405020304" pitchFamily="18" charset="0"/>
                              <a:ea typeface="宋体" panose="02010600030101010101" pitchFamily="2" charset="-122"/>
                              <a:cs typeface="宋体" panose="02010600030101010101" pitchFamily="2" charset="-122"/>
                            </a:rPr>
                            <a:t>将最初获取的记录复制到相应位置</a:t>
                          </a:r>
                          <a:endParaRPr lang="zh-CN" sz="1400" kern="100" dirty="0">
                            <a:effectLst/>
                            <a:latin typeface="Times New Roman" panose="02020603050405020304" pitchFamily="18" charset="0"/>
                            <a:ea typeface="宋体" panose="02010600030101010101" pitchFamily="2" charset="-122"/>
                          </a:endParaRPr>
                        </a:p>
                      </a:txBody>
                      <a:tcPr marL="68580" marR="68580" marT="0" marB="0">
                        <a:lnL>
                          <a:noFill/>
                        </a:lnL>
                        <a:lnR>
                          <a:noFill/>
                        </a:lnR>
                        <a:lnT>
                          <a:noFill/>
                        </a:lnT>
                        <a:lnB>
                          <a:noFill/>
                        </a:lnB>
                      </a:tcPr>
                    </a:tc>
                    <a:extLst>
                      <a:ext uri="{0D108BD9-81ED-4DB2-BD59-A6C34878D82A}">
                        <a16:rowId xmlns:a16="http://schemas.microsoft.com/office/drawing/2014/main" val="3990169980"/>
                      </a:ext>
                    </a:extLst>
                  </a:tr>
                  <a:tr h="291109">
                    <a:tc>
                      <a:txBody>
                        <a:bodyPr/>
                        <a:lstStyle/>
                        <a:p>
                          <a:pPr marL="0" indent="0" algn="just" defTabSz="914400" rtl="0" eaLnBrk="1" latinLnBrk="0" hangingPunct="1">
                            <a:lnSpc>
                              <a:spcPct val="150000"/>
                            </a:lnSpc>
                            <a:spcAft>
                              <a:spcPts val="0"/>
                            </a:spcAft>
                          </a:pPr>
                          <a:r>
                            <a:rPr lang="en-US" sz="1400" b="1" kern="100">
                              <a:solidFill>
                                <a:schemeClr val="tx1"/>
                              </a:solidFill>
                              <a:effectLst/>
                              <a:latin typeface="微软雅黑" panose="020B0503020204020204" pitchFamily="34" charset="-122"/>
                              <a:ea typeface="微软雅黑" panose="020B0503020204020204" pitchFamily="34" charset="-122"/>
                              <a:cs typeface="+mn-cs"/>
                            </a:rPr>
                            <a:t>8</a:t>
                          </a:r>
                          <a:endParaRPr lang="zh-CN" altLang="en-US" sz="1400" b="1" kern="100">
                            <a:solidFill>
                              <a:schemeClr val="tx1"/>
                            </a:solidFill>
                            <a:effectLst/>
                            <a:latin typeface="微软雅黑" panose="020B0503020204020204" pitchFamily="34" charset="-122"/>
                            <a:ea typeface="微软雅黑" panose="020B0503020204020204" pitchFamily="34" charset="-122"/>
                            <a:cs typeface="+mn-cs"/>
                          </a:endParaRPr>
                        </a:p>
                      </a:txBody>
                      <a:tcPr marL="68580" marR="68580" marT="0" marB="0">
                        <a:lnL>
                          <a:noFill/>
                        </a:lnL>
                        <a:lnR>
                          <a:noFill/>
                        </a:lnR>
                        <a:lnT>
                          <a:noFill/>
                        </a:lnT>
                        <a:lnB>
                          <a:noFill/>
                        </a:lnB>
                      </a:tcPr>
                    </a:tc>
                    <a:tc>
                      <a:txBody>
                        <a:bodyPr/>
                        <a:lstStyle/>
                        <a:p>
                          <a:pPr indent="133350" algn="just">
                            <a:lnSpc>
                              <a:spcPct val="150000"/>
                            </a:lnSpc>
                            <a:spcAft>
                              <a:spcPts val="0"/>
                            </a:spcAft>
                          </a:pPr>
                          <a14:m>
                            <m:oMath xmlns:m="http://schemas.openxmlformats.org/officeDocument/2006/math">
                              <m:r>
                                <a:rPr lang="en-US" sz="1400" i="1" kern="100">
                                  <a:effectLst/>
                                  <a:latin typeface="Cambria Math" panose="02040503050406030204" pitchFamily="18" charset="0"/>
                                  <a:ea typeface="宋体" panose="02010600030101010101" pitchFamily="2" charset="-122"/>
                                  <a:cs typeface="宋体" panose="02010600030101010101" pitchFamily="2" charset="-122"/>
                                </a:rPr>
                                <m:t>|   |   |   </m:t>
                              </m:r>
                              <m:r>
                                <a:rPr lang="en-US" sz="1400" b="1" i="1" kern="100">
                                  <a:effectLst/>
                                  <a:latin typeface="Cambria Math" panose="02040503050406030204" pitchFamily="18" charset="0"/>
                                  <a:ea typeface="宋体" panose="02010600030101010101" pitchFamily="2" charset="-122"/>
                                  <a:cs typeface="宋体" panose="02010600030101010101" pitchFamily="2" charset="-122"/>
                                </a:rPr>
                                <m:t>𝐛𝐫𝐞𝐚𝐤</m:t>
                              </m:r>
                            </m:oMath>
                          </a14:m>
                          <a:r>
                            <a:rPr lang="en-US" sz="1400" kern="100" dirty="0">
                              <a:effectLst/>
                              <a:latin typeface="宋体" panose="02010600030101010101" pitchFamily="2" charset="-122"/>
                              <a:ea typeface="宋体" panose="02010600030101010101" pitchFamily="2" charset="-122"/>
                              <a:cs typeface="宋体" panose="02010600030101010101" pitchFamily="2" charset="-122"/>
                            </a:rPr>
                            <a:t> </a:t>
                          </a:r>
                          <a:endParaRPr lang="zh-CN" sz="1400" kern="100" dirty="0">
                            <a:effectLst/>
                            <a:latin typeface="Times New Roman" panose="02020603050405020304" pitchFamily="18" charset="0"/>
                            <a:ea typeface="宋体" panose="02010600030101010101" pitchFamily="2" charset="-122"/>
                          </a:endParaRPr>
                        </a:p>
                      </a:txBody>
                      <a:tcPr marL="68580" marR="68580" marT="0" marB="0">
                        <a:lnL>
                          <a:noFill/>
                        </a:lnL>
                        <a:lnR>
                          <a:noFill/>
                        </a:lnR>
                        <a:lnT>
                          <a:noFill/>
                        </a:lnT>
                        <a:lnB>
                          <a:noFill/>
                        </a:lnB>
                      </a:tcPr>
                    </a:tc>
                    <a:extLst>
                      <a:ext uri="{0D108BD9-81ED-4DB2-BD59-A6C34878D82A}">
                        <a16:rowId xmlns:a16="http://schemas.microsoft.com/office/drawing/2014/main" val="1221697310"/>
                      </a:ext>
                    </a:extLst>
                  </a:tr>
                  <a:tr h="291109">
                    <a:tc>
                      <a:txBody>
                        <a:bodyPr/>
                        <a:lstStyle/>
                        <a:p>
                          <a:pPr marL="0" indent="0" algn="just" defTabSz="914400" rtl="0" eaLnBrk="1" latinLnBrk="0" hangingPunct="1">
                            <a:lnSpc>
                              <a:spcPct val="150000"/>
                            </a:lnSpc>
                            <a:spcAft>
                              <a:spcPts val="0"/>
                            </a:spcAft>
                          </a:pPr>
                          <a:r>
                            <a:rPr lang="en-US" sz="1400" b="1" kern="100">
                              <a:solidFill>
                                <a:schemeClr val="tx1"/>
                              </a:solidFill>
                              <a:effectLst/>
                              <a:latin typeface="微软雅黑" panose="020B0503020204020204" pitchFamily="34" charset="-122"/>
                              <a:ea typeface="微软雅黑" panose="020B0503020204020204" pitchFamily="34" charset="-122"/>
                              <a:cs typeface="+mn-cs"/>
                            </a:rPr>
                            <a:t>9</a:t>
                          </a:r>
                          <a:endParaRPr lang="zh-CN" altLang="en-US" sz="1400" b="1" kern="100">
                            <a:solidFill>
                              <a:schemeClr val="tx1"/>
                            </a:solidFill>
                            <a:effectLst/>
                            <a:latin typeface="微软雅黑" panose="020B0503020204020204" pitchFamily="34" charset="-122"/>
                            <a:ea typeface="微软雅黑" panose="020B0503020204020204" pitchFamily="34" charset="-122"/>
                            <a:cs typeface="+mn-cs"/>
                          </a:endParaRPr>
                        </a:p>
                      </a:txBody>
                      <a:tcPr marL="68580" marR="68580" marT="0" marB="0">
                        <a:lnL>
                          <a:noFill/>
                        </a:lnL>
                        <a:lnR>
                          <a:noFill/>
                        </a:lnR>
                        <a:lnT>
                          <a:noFill/>
                        </a:lnT>
                        <a:lnB>
                          <a:noFill/>
                        </a:lnB>
                      </a:tcPr>
                    </a:tc>
                    <a:tc>
                      <a:txBody>
                        <a:bodyPr/>
                        <a:lstStyle/>
                        <a:p>
                          <a:pPr indent="133350" algn="just">
                            <a:lnSpc>
                              <a:spcPct val="150000"/>
                            </a:lnSpc>
                            <a:spcAft>
                              <a:spcPts val="0"/>
                            </a:spcAft>
                          </a:pPr>
                          <a14:m>
                            <m:oMath xmlns:m="http://schemas.openxmlformats.org/officeDocument/2006/math">
                              <m:r>
                                <a:rPr lang="en-US" sz="1400" i="1" kern="100">
                                  <a:effectLst/>
                                  <a:latin typeface="Cambria Math" panose="02040503050406030204" pitchFamily="18" charset="0"/>
                                  <a:ea typeface="宋体" panose="02010600030101010101" pitchFamily="2" charset="-122"/>
                                  <a:cs typeface="宋体" panose="02010600030101010101" pitchFamily="2" charset="-122"/>
                                </a:rPr>
                                <m:t>|   |   </m:t>
                              </m:r>
                              <m:r>
                                <a:rPr lang="en-US" sz="1400" b="1" i="1" kern="100">
                                  <a:effectLst/>
                                  <a:latin typeface="Cambria Math" panose="02040503050406030204" pitchFamily="18" charset="0"/>
                                  <a:ea typeface="宋体" panose="02010600030101010101" pitchFamily="2" charset="-122"/>
                                  <a:cs typeface="宋体" panose="02010600030101010101" pitchFamily="2" charset="-122"/>
                                </a:rPr>
                                <m:t>𝐞𝐧𝐝</m:t>
                              </m:r>
                            </m:oMath>
                          </a14:m>
                          <a:r>
                            <a:rPr lang="en-US" sz="1400" kern="100" dirty="0">
                              <a:effectLst/>
                              <a:latin typeface="宋体" panose="02010600030101010101" pitchFamily="2" charset="-122"/>
                              <a:ea typeface="宋体" panose="02010600030101010101" pitchFamily="2" charset="-122"/>
                              <a:cs typeface="宋体" panose="02010600030101010101" pitchFamily="2" charset="-122"/>
                            </a:rPr>
                            <a:t> </a:t>
                          </a:r>
                          <a:endParaRPr lang="zh-CN" sz="1400" kern="100" dirty="0">
                            <a:effectLst/>
                            <a:latin typeface="Times New Roman" panose="02020603050405020304" pitchFamily="18" charset="0"/>
                            <a:ea typeface="宋体" panose="02010600030101010101" pitchFamily="2" charset="-122"/>
                          </a:endParaRPr>
                        </a:p>
                      </a:txBody>
                      <a:tcPr marL="68580" marR="68580" marT="0" marB="0">
                        <a:lnL>
                          <a:noFill/>
                        </a:lnL>
                        <a:lnR>
                          <a:noFill/>
                        </a:lnR>
                        <a:lnT>
                          <a:noFill/>
                        </a:lnT>
                        <a:lnB>
                          <a:noFill/>
                        </a:lnB>
                      </a:tcPr>
                    </a:tc>
                    <a:extLst>
                      <a:ext uri="{0D108BD9-81ED-4DB2-BD59-A6C34878D82A}">
                        <a16:rowId xmlns:a16="http://schemas.microsoft.com/office/drawing/2014/main" val="3757471391"/>
                      </a:ext>
                    </a:extLst>
                  </a:tr>
                  <a:tr h="291109">
                    <a:tc>
                      <a:txBody>
                        <a:bodyPr/>
                        <a:lstStyle/>
                        <a:p>
                          <a:pPr marL="0" indent="0" algn="just" defTabSz="914400" rtl="0" eaLnBrk="1" latinLnBrk="0" hangingPunct="1">
                            <a:lnSpc>
                              <a:spcPct val="150000"/>
                            </a:lnSpc>
                            <a:spcAft>
                              <a:spcPts val="0"/>
                            </a:spcAft>
                          </a:pPr>
                          <a:r>
                            <a:rPr lang="en-US" sz="1400" b="1" kern="100">
                              <a:solidFill>
                                <a:schemeClr val="tx1"/>
                              </a:solidFill>
                              <a:effectLst/>
                              <a:latin typeface="微软雅黑" panose="020B0503020204020204" pitchFamily="34" charset="-122"/>
                              <a:ea typeface="微软雅黑" panose="020B0503020204020204" pitchFamily="34" charset="-122"/>
                              <a:cs typeface="+mn-cs"/>
                            </a:rPr>
                            <a:t>10</a:t>
                          </a:r>
                          <a:endParaRPr lang="zh-CN" altLang="en-US" sz="1400" b="1" kern="100">
                            <a:solidFill>
                              <a:schemeClr val="tx1"/>
                            </a:solidFill>
                            <a:effectLst/>
                            <a:latin typeface="微软雅黑" panose="020B0503020204020204" pitchFamily="34" charset="-122"/>
                            <a:ea typeface="微软雅黑" panose="020B0503020204020204" pitchFamily="34" charset="-122"/>
                            <a:cs typeface="+mn-cs"/>
                          </a:endParaRPr>
                        </a:p>
                      </a:txBody>
                      <a:tcPr marL="68580" marR="68580" marT="0" marB="0">
                        <a:lnL>
                          <a:noFill/>
                        </a:lnL>
                        <a:lnR>
                          <a:noFill/>
                        </a:lnR>
                        <a:lnT>
                          <a:noFill/>
                        </a:lnT>
                        <a:lnB>
                          <a:noFill/>
                        </a:lnB>
                      </a:tcPr>
                    </a:tc>
                    <a:tc>
                      <a:txBody>
                        <a:bodyPr/>
                        <a:lstStyle/>
                        <a:p>
                          <a:pPr indent="133350" algn="just">
                            <a:lnSpc>
                              <a:spcPct val="150000"/>
                            </a:lnSpc>
                            <a:spcAft>
                              <a:spcPts val="0"/>
                            </a:spcAft>
                          </a:pPr>
                          <a14:m>
                            <m:oMath xmlns:m="http://schemas.openxmlformats.org/officeDocument/2006/math">
                              <m:r>
                                <a:rPr lang="en-US" sz="1400" i="1" kern="100">
                                  <a:effectLst/>
                                  <a:latin typeface="Cambria Math" panose="02040503050406030204" pitchFamily="18" charset="0"/>
                                  <a:ea typeface="宋体" panose="02010600030101010101" pitchFamily="2" charset="-122"/>
                                  <a:cs typeface="宋体" panose="02010600030101010101" pitchFamily="2" charset="-122"/>
                                </a:rPr>
                                <m:t>|   </m:t>
                              </m:r>
                              <m:r>
                                <a:rPr lang="en-US" sz="1400" b="1" i="1" kern="100">
                                  <a:effectLst/>
                                  <a:latin typeface="Cambria Math" panose="02040503050406030204" pitchFamily="18" charset="0"/>
                                  <a:ea typeface="宋体" panose="02010600030101010101" pitchFamily="2" charset="-122"/>
                                  <a:cs typeface="宋体" panose="02010600030101010101" pitchFamily="2" charset="-122"/>
                                </a:rPr>
                                <m:t>𝐞𝐧𝐝</m:t>
                              </m:r>
                            </m:oMath>
                          </a14:m>
                          <a:r>
                            <a:rPr lang="en-US" sz="1400" kern="100" dirty="0">
                              <a:effectLst/>
                              <a:latin typeface="宋体" panose="02010600030101010101" pitchFamily="2" charset="-122"/>
                              <a:ea typeface="宋体" panose="02010600030101010101" pitchFamily="2" charset="-122"/>
                              <a:cs typeface="宋体" panose="02010600030101010101" pitchFamily="2" charset="-122"/>
                            </a:rPr>
                            <a:t> </a:t>
                          </a:r>
                          <a:endParaRPr lang="zh-CN" sz="1400" kern="100" dirty="0">
                            <a:effectLst/>
                            <a:latin typeface="Times New Roman" panose="02020603050405020304" pitchFamily="18" charset="0"/>
                            <a:ea typeface="宋体" panose="02010600030101010101" pitchFamily="2" charset="-122"/>
                          </a:endParaRPr>
                        </a:p>
                      </a:txBody>
                      <a:tcPr marL="68580" marR="68580" marT="0" marB="0">
                        <a:lnL>
                          <a:noFill/>
                        </a:lnL>
                        <a:lnR>
                          <a:noFill/>
                        </a:lnR>
                        <a:lnT>
                          <a:noFill/>
                        </a:lnT>
                        <a:lnB>
                          <a:noFill/>
                        </a:lnB>
                      </a:tcPr>
                    </a:tc>
                    <a:extLst>
                      <a:ext uri="{0D108BD9-81ED-4DB2-BD59-A6C34878D82A}">
                        <a16:rowId xmlns:a16="http://schemas.microsoft.com/office/drawing/2014/main" val="2579267569"/>
                      </a:ext>
                    </a:extLst>
                  </a:tr>
                  <a:tr h="291109">
                    <a:tc>
                      <a:txBody>
                        <a:bodyPr/>
                        <a:lstStyle/>
                        <a:p>
                          <a:pPr marL="0" indent="0" algn="just" defTabSz="914400" rtl="0" eaLnBrk="1" latinLnBrk="0" hangingPunct="1">
                            <a:lnSpc>
                              <a:spcPct val="150000"/>
                            </a:lnSpc>
                            <a:spcAft>
                              <a:spcPts val="0"/>
                            </a:spcAft>
                          </a:pPr>
                          <a:r>
                            <a:rPr lang="en-US" sz="1400" b="1" kern="100">
                              <a:solidFill>
                                <a:schemeClr val="tx1"/>
                              </a:solidFill>
                              <a:effectLst/>
                              <a:latin typeface="微软雅黑" panose="020B0503020204020204" pitchFamily="34" charset="-122"/>
                              <a:ea typeface="微软雅黑" panose="020B0503020204020204" pitchFamily="34" charset="-122"/>
                              <a:cs typeface="+mn-cs"/>
                            </a:rPr>
                            <a:t>11</a:t>
                          </a:r>
                          <a:endParaRPr lang="zh-CN" altLang="en-US" sz="1400" b="1" kern="100">
                            <a:solidFill>
                              <a:schemeClr val="tx1"/>
                            </a:solidFill>
                            <a:effectLst/>
                            <a:latin typeface="微软雅黑" panose="020B0503020204020204" pitchFamily="34" charset="-122"/>
                            <a:ea typeface="微软雅黑" panose="020B0503020204020204" pitchFamily="34" charset="-122"/>
                            <a:cs typeface="+mn-cs"/>
                          </a:endParaRPr>
                        </a:p>
                      </a:txBody>
                      <a:tcPr marL="68580" marR="68580" marT="0" marB="0">
                        <a:lnL>
                          <a:noFill/>
                        </a:lnL>
                        <a:lnR>
                          <a:noFill/>
                        </a:lnR>
                        <a:lnT>
                          <a:noFill/>
                        </a:lnT>
                        <a:lnB>
                          <a:noFill/>
                        </a:lnB>
                      </a:tcPr>
                    </a:tc>
                    <a:tc>
                      <a:txBody>
                        <a:bodyPr/>
                        <a:lstStyle/>
                        <a:p>
                          <a:pPr indent="133350" algn="just">
                            <a:lnSpc>
                              <a:spcPct val="150000"/>
                            </a:lnSpc>
                            <a:spcAft>
                              <a:spcPts val="0"/>
                            </a:spcAft>
                          </a:pPr>
                          <a14:m>
                            <m:oMath xmlns:m="http://schemas.openxmlformats.org/officeDocument/2006/math">
                              <m:r>
                                <a:rPr lang="en-US" sz="1400" i="1" kern="100">
                                  <a:effectLst/>
                                  <a:latin typeface="Cambria Math" panose="02040503050406030204" pitchFamily="18" charset="0"/>
                                  <a:ea typeface="宋体" panose="02010600030101010101" pitchFamily="2" charset="-122"/>
                                  <a:cs typeface="宋体" panose="02010600030101010101" pitchFamily="2" charset="-122"/>
                                </a:rPr>
                                <m:t>|   </m:t>
                              </m:r>
                              <m:r>
                                <a:rPr lang="en-US" sz="1400" b="1" i="1" kern="100">
                                  <a:effectLst/>
                                  <a:latin typeface="Cambria Math" panose="02040503050406030204" pitchFamily="18" charset="0"/>
                                  <a:ea typeface="宋体" panose="02010600030101010101" pitchFamily="2" charset="-122"/>
                                  <a:cs typeface="宋体" panose="02010600030101010101" pitchFamily="2" charset="-122"/>
                                </a:rPr>
                                <m:t>𝐢𝐟</m:t>
                              </m:r>
                              <m:r>
                                <a:rPr lang="en-US" sz="1400" b="1" i="1" kern="100">
                                  <a:effectLst/>
                                  <a:latin typeface="Cambria Math" panose="02040503050406030204" pitchFamily="18" charset="0"/>
                                  <a:ea typeface="宋体" panose="02010600030101010101" pitchFamily="2" charset="-122"/>
                                  <a:cs typeface="宋体" panose="02010600030101010101" pitchFamily="2" charset="-122"/>
                                </a:rPr>
                                <m:t> </m:t>
                              </m:r>
                              <m:sSub>
                                <m:sSubPr>
                                  <m:ctrlPr>
                                    <a:rPr lang="zh-CN" sz="1400" i="1" kern="100">
                                      <a:effectLst/>
                                      <a:latin typeface="Cambria Math" panose="02040503050406030204" pitchFamily="18" charset="0"/>
                                      <a:ea typeface="Cambria Math" panose="02040503050406030204" pitchFamily="18" charset="0"/>
                                      <a:cs typeface="宋体" panose="02010600030101010101" pitchFamily="2" charset="-122"/>
                                    </a:rPr>
                                  </m:ctrlPr>
                                </m:sSubPr>
                                <m:e>
                                  <m:r>
                                    <a:rPr lang="en-US" sz="1400" i="1" kern="100">
                                      <a:effectLst/>
                                      <a:latin typeface="Cambria Math" panose="02040503050406030204" pitchFamily="18" charset="0"/>
                                      <a:ea typeface="宋体" panose="02010600030101010101" pitchFamily="2" charset="-122"/>
                                      <a:cs typeface="宋体" panose="02010600030101010101" pitchFamily="2" charset="-122"/>
                                    </a:rPr>
                                    <m:t>𝑎</m:t>
                                  </m:r>
                                </m:e>
                                <m:sub>
                                  <m:r>
                                    <a:rPr lang="en-US" sz="1400" i="1" kern="100">
                                      <a:effectLst/>
                                      <a:latin typeface="Cambria Math" panose="02040503050406030204" pitchFamily="18" charset="0"/>
                                      <a:ea typeface="宋体" panose="02010600030101010101" pitchFamily="2" charset="-122"/>
                                      <a:cs typeface="宋体" panose="02010600030101010101" pitchFamily="2" charset="-122"/>
                                    </a:rPr>
                                    <m:t>𝑙</m:t>
                                  </m:r>
                                </m:sub>
                              </m:sSub>
                              <m:r>
                                <a:rPr lang="en-US" sz="1400" i="1" kern="100">
                                  <a:effectLst/>
                                  <a:latin typeface="Cambria Math" panose="02040503050406030204" pitchFamily="18" charset="0"/>
                                  <a:ea typeface="宋体" panose="02010600030101010101" pitchFamily="2" charset="-122"/>
                                  <a:cs typeface="宋体" panose="02010600030101010101" pitchFamily="2" charset="-122"/>
                                </a:rPr>
                                <m:t>&gt;</m:t>
                              </m:r>
                              <m:r>
                                <a:rPr lang="en-US" sz="1400" i="1" kern="100">
                                  <a:effectLst/>
                                  <a:latin typeface="Cambria Math" panose="02040503050406030204" pitchFamily="18" charset="0"/>
                                  <a:ea typeface="宋体" panose="02010600030101010101" pitchFamily="2" charset="-122"/>
                                  <a:cs typeface="宋体" panose="02010600030101010101" pitchFamily="2" charset="-122"/>
                                </a:rPr>
                                <m:t>𝑡</m:t>
                              </m:r>
                              <m:r>
                                <a:rPr lang="en-US" sz="1400" i="1" kern="100">
                                  <a:effectLst/>
                                  <a:latin typeface="Cambria Math" panose="02040503050406030204" pitchFamily="18" charset="0"/>
                                  <a:ea typeface="宋体" panose="02010600030101010101" pitchFamily="2" charset="-122"/>
                                  <a:cs typeface="宋体" panose="02010600030101010101" pitchFamily="2" charset="-122"/>
                                </a:rPr>
                                <m:t> </m:t>
                              </m:r>
                              <m:r>
                                <a:rPr lang="en-US" sz="1400" b="1" i="1" kern="100">
                                  <a:effectLst/>
                                  <a:latin typeface="Cambria Math" panose="02040503050406030204" pitchFamily="18" charset="0"/>
                                  <a:ea typeface="宋体" panose="02010600030101010101" pitchFamily="2" charset="-122"/>
                                  <a:cs typeface="宋体" panose="02010600030101010101" pitchFamily="2" charset="-122"/>
                                </a:rPr>
                                <m:t>𝐭𝐡𝐞𝐧</m:t>
                              </m:r>
                            </m:oMath>
                          </a14:m>
                          <a:r>
                            <a:rPr lang="en-US" sz="1400" kern="100">
                              <a:effectLst/>
                              <a:latin typeface="宋体" panose="02010600030101010101" pitchFamily="2" charset="-122"/>
                              <a:ea typeface="宋体" panose="02010600030101010101" pitchFamily="2" charset="-122"/>
                              <a:cs typeface="宋体" panose="02010600030101010101" pitchFamily="2" charset="-122"/>
                            </a:rPr>
                            <a:t> //</a:t>
                          </a:r>
                          <a:r>
                            <a:rPr lang="zh-CN" sz="1400" kern="100">
                              <a:effectLst/>
                              <a:latin typeface="Times New Roman" panose="02020603050405020304" pitchFamily="18" charset="0"/>
                              <a:ea typeface="宋体" panose="02010600030101010101" pitchFamily="2" charset="-122"/>
                              <a:cs typeface="宋体" panose="02010600030101010101" pitchFamily="2" charset="-122"/>
                            </a:rPr>
                            <a:t>如果</a:t>
                          </a:r>
                          <a14:m>
                            <m:oMath xmlns:m="http://schemas.openxmlformats.org/officeDocument/2006/math">
                              <m:sSub>
                                <m:sSubPr>
                                  <m:ctrlPr>
                                    <a:rPr lang="zh-CN" sz="1400" i="1" kern="100">
                                      <a:effectLst/>
                                      <a:latin typeface="Cambria Math" panose="02040503050406030204" pitchFamily="18" charset="0"/>
                                      <a:ea typeface="Cambria Math" panose="02040503050406030204" pitchFamily="18" charset="0"/>
                                      <a:cs typeface="宋体" panose="02010600030101010101" pitchFamily="2" charset="-122"/>
                                    </a:rPr>
                                  </m:ctrlPr>
                                </m:sSubPr>
                                <m:e>
                                  <m:r>
                                    <a:rPr lang="en-US" sz="1400" i="1" kern="100">
                                      <a:effectLst/>
                                      <a:latin typeface="Cambria Math" panose="02040503050406030204" pitchFamily="18" charset="0"/>
                                      <a:ea typeface="宋体" panose="02010600030101010101" pitchFamily="2" charset="-122"/>
                                      <a:cs typeface="宋体" panose="02010600030101010101" pitchFamily="2" charset="-122"/>
                                    </a:rPr>
                                    <m:t>𝑎</m:t>
                                  </m:r>
                                </m:e>
                                <m:sub>
                                  <m:r>
                                    <a:rPr lang="en-US" sz="1400" i="1" kern="100">
                                      <a:effectLst/>
                                      <a:latin typeface="Cambria Math" panose="02040503050406030204" pitchFamily="18" charset="0"/>
                                      <a:ea typeface="宋体" panose="02010600030101010101" pitchFamily="2" charset="-122"/>
                                      <a:cs typeface="宋体" panose="02010600030101010101" pitchFamily="2" charset="-122"/>
                                    </a:rPr>
                                    <m:t>𝑙</m:t>
                                  </m:r>
                                </m:sub>
                              </m:sSub>
                              <m:r>
                                <a:rPr lang="en-US" sz="1400" i="1" kern="100">
                                  <a:effectLst/>
                                  <a:latin typeface="Cambria Math" panose="02040503050406030204" pitchFamily="18" charset="0"/>
                                  <a:ea typeface="宋体" panose="02010600030101010101" pitchFamily="2" charset="-122"/>
                                  <a:cs typeface="宋体" panose="02010600030101010101" pitchFamily="2" charset="-122"/>
                                </a:rPr>
                                <m:t>&gt;</m:t>
                              </m:r>
                              <m:r>
                                <a:rPr lang="en-US" sz="1400" i="1" kern="100">
                                  <a:effectLst/>
                                  <a:latin typeface="Cambria Math" panose="02040503050406030204" pitchFamily="18" charset="0"/>
                                  <a:ea typeface="宋体" panose="02010600030101010101" pitchFamily="2" charset="-122"/>
                                  <a:cs typeface="宋体" panose="02010600030101010101" pitchFamily="2" charset="-122"/>
                                </a:rPr>
                                <m:t>𝑡</m:t>
                              </m:r>
                            </m:oMath>
                          </a14:m>
                          <a:r>
                            <a:rPr lang="zh-CN" sz="1400" kern="100">
                              <a:effectLst/>
                              <a:latin typeface="Times New Roman" panose="02020603050405020304" pitchFamily="18" charset="0"/>
                              <a:ea typeface="宋体" panose="02010600030101010101" pitchFamily="2" charset="-122"/>
                              <a:cs typeface="宋体" panose="02010600030101010101" pitchFamily="2" charset="-122"/>
                            </a:rPr>
                            <a:t>，将最初获取的记录置于序列开始</a:t>
                          </a:r>
                          <a:endParaRPr lang="zh-CN" sz="1400" kern="100">
                            <a:effectLst/>
                            <a:latin typeface="Times New Roman" panose="02020603050405020304" pitchFamily="18" charset="0"/>
                            <a:ea typeface="宋体" panose="02010600030101010101" pitchFamily="2" charset="-122"/>
                          </a:endParaRPr>
                        </a:p>
                      </a:txBody>
                      <a:tcPr marL="68580" marR="68580" marT="0" marB="0">
                        <a:lnL>
                          <a:noFill/>
                        </a:lnL>
                        <a:lnR>
                          <a:noFill/>
                        </a:lnR>
                        <a:lnT>
                          <a:noFill/>
                        </a:lnT>
                        <a:lnB>
                          <a:noFill/>
                        </a:lnB>
                      </a:tcPr>
                    </a:tc>
                    <a:extLst>
                      <a:ext uri="{0D108BD9-81ED-4DB2-BD59-A6C34878D82A}">
                        <a16:rowId xmlns:a16="http://schemas.microsoft.com/office/drawing/2014/main" val="2954096629"/>
                      </a:ext>
                    </a:extLst>
                  </a:tr>
                  <a:tr h="291109">
                    <a:tc>
                      <a:txBody>
                        <a:bodyPr/>
                        <a:lstStyle/>
                        <a:p>
                          <a:pPr marL="0" indent="0" algn="just" defTabSz="914400" rtl="0" eaLnBrk="1" latinLnBrk="0" hangingPunct="1">
                            <a:lnSpc>
                              <a:spcPct val="150000"/>
                            </a:lnSpc>
                            <a:spcAft>
                              <a:spcPts val="0"/>
                            </a:spcAft>
                          </a:pPr>
                          <a:r>
                            <a:rPr lang="en-US" sz="1400" b="1" kern="100">
                              <a:solidFill>
                                <a:schemeClr val="tx1"/>
                              </a:solidFill>
                              <a:effectLst/>
                              <a:latin typeface="微软雅黑" panose="020B0503020204020204" pitchFamily="34" charset="-122"/>
                              <a:ea typeface="微软雅黑" panose="020B0503020204020204" pitchFamily="34" charset="-122"/>
                              <a:cs typeface="+mn-cs"/>
                            </a:rPr>
                            <a:t>12</a:t>
                          </a:r>
                          <a:endParaRPr lang="zh-CN" altLang="en-US" sz="1400" b="1" kern="100">
                            <a:solidFill>
                              <a:schemeClr val="tx1"/>
                            </a:solidFill>
                            <a:effectLst/>
                            <a:latin typeface="微软雅黑" panose="020B0503020204020204" pitchFamily="34" charset="-122"/>
                            <a:ea typeface="微软雅黑" panose="020B0503020204020204" pitchFamily="34" charset="-122"/>
                            <a:cs typeface="+mn-cs"/>
                          </a:endParaRPr>
                        </a:p>
                      </a:txBody>
                      <a:tcPr marL="68580" marR="68580" marT="0" marB="0">
                        <a:lnL>
                          <a:noFill/>
                        </a:lnL>
                        <a:lnR>
                          <a:noFill/>
                        </a:lnR>
                        <a:lnT>
                          <a:noFill/>
                        </a:lnT>
                        <a:lnB>
                          <a:noFill/>
                        </a:lnB>
                      </a:tcPr>
                    </a:tc>
                    <a:tc>
                      <a:txBody>
                        <a:bodyPr/>
                        <a:lstStyle/>
                        <a:p>
                          <a:pPr indent="133350" algn="just">
                            <a:lnSpc>
                              <a:spcPct val="150000"/>
                            </a:lnSpc>
                            <a:spcAft>
                              <a:spcPts val="0"/>
                            </a:spcAft>
                          </a:pPr>
                          <a14:m>
                            <m:oMath xmlns:m="http://schemas.openxmlformats.org/officeDocument/2006/math">
                              <m:r>
                                <a:rPr lang="en-US" sz="1400" i="1" kern="100">
                                  <a:effectLst/>
                                  <a:latin typeface="Cambria Math" panose="02040503050406030204" pitchFamily="18" charset="0"/>
                                  <a:ea typeface="宋体" panose="02010600030101010101" pitchFamily="2" charset="-122"/>
                                  <a:cs typeface="宋体" panose="02010600030101010101" pitchFamily="2" charset="-122"/>
                                </a:rPr>
                                <m:t>|   |   </m:t>
                              </m:r>
                              <m:sSub>
                                <m:sSubPr>
                                  <m:ctrlPr>
                                    <a:rPr lang="zh-CN" sz="1400" i="1" kern="100">
                                      <a:effectLst/>
                                      <a:latin typeface="Cambria Math" panose="02040503050406030204" pitchFamily="18" charset="0"/>
                                      <a:ea typeface="Cambria Math" panose="02040503050406030204" pitchFamily="18" charset="0"/>
                                      <a:cs typeface="宋体" panose="02010600030101010101" pitchFamily="2" charset="-122"/>
                                    </a:rPr>
                                  </m:ctrlPr>
                                </m:sSubPr>
                                <m:e>
                                  <m:r>
                                    <a:rPr lang="en-US" sz="1400" i="1" kern="100">
                                      <a:effectLst/>
                                      <a:latin typeface="Cambria Math" panose="02040503050406030204" pitchFamily="18" charset="0"/>
                                      <a:ea typeface="宋体" panose="02010600030101010101" pitchFamily="2" charset="-122"/>
                                      <a:cs typeface="宋体" panose="02010600030101010101" pitchFamily="2" charset="-122"/>
                                    </a:rPr>
                                    <m:t>𝑎</m:t>
                                  </m:r>
                                </m:e>
                                <m:sub>
                                  <m:r>
                                    <a:rPr lang="en-US" sz="1400" i="1" kern="100">
                                      <a:effectLst/>
                                      <a:latin typeface="Cambria Math" panose="02040503050406030204" pitchFamily="18" charset="0"/>
                                      <a:ea typeface="宋体" panose="02010600030101010101" pitchFamily="2" charset="-122"/>
                                      <a:cs typeface="宋体" panose="02010600030101010101" pitchFamily="2" charset="-122"/>
                                    </a:rPr>
                                    <m:t>𝑙</m:t>
                                  </m:r>
                                </m:sub>
                              </m:sSub>
                              <m:r>
                                <a:rPr lang="zh-CN" sz="1400" i="1" kern="100">
                                  <a:effectLst/>
                                  <a:latin typeface="Cambria Math" panose="02040503050406030204" pitchFamily="18" charset="0"/>
                                  <a:ea typeface="宋体" panose="02010600030101010101" pitchFamily="2" charset="-122"/>
                                  <a:cs typeface="宋体" panose="02010600030101010101" pitchFamily="2" charset="-122"/>
                                </a:rPr>
                                <m:t>←</m:t>
                              </m:r>
                              <m:r>
                                <a:rPr lang="en-US" sz="1400" i="1" kern="100">
                                  <a:effectLst/>
                                  <a:latin typeface="Cambria Math" panose="02040503050406030204" pitchFamily="18" charset="0"/>
                                  <a:ea typeface="宋体" panose="02010600030101010101" pitchFamily="2" charset="-122"/>
                                  <a:cs typeface="宋体" panose="02010600030101010101" pitchFamily="2" charset="-122"/>
                                </a:rPr>
                                <m:t>𝑡</m:t>
                              </m:r>
                            </m:oMath>
                          </a14:m>
                          <a:r>
                            <a:rPr lang="en-US" sz="1400" kern="100">
                              <a:effectLst/>
                              <a:latin typeface="宋体" panose="02010600030101010101" pitchFamily="2" charset="-122"/>
                              <a:ea typeface="宋体" panose="02010600030101010101" pitchFamily="2" charset="-122"/>
                              <a:cs typeface="宋体" panose="02010600030101010101" pitchFamily="2" charset="-122"/>
                            </a:rPr>
                            <a:t> </a:t>
                          </a:r>
                          <a:endParaRPr lang="zh-CN" sz="1400" kern="100">
                            <a:effectLst/>
                            <a:latin typeface="Times New Roman" panose="02020603050405020304" pitchFamily="18" charset="0"/>
                            <a:ea typeface="宋体" panose="02010600030101010101" pitchFamily="2" charset="-122"/>
                          </a:endParaRPr>
                        </a:p>
                      </a:txBody>
                      <a:tcPr marL="68580" marR="68580" marT="0" marB="0">
                        <a:lnL>
                          <a:noFill/>
                        </a:lnL>
                        <a:lnR>
                          <a:noFill/>
                        </a:lnR>
                        <a:lnT>
                          <a:noFill/>
                        </a:lnT>
                        <a:lnB>
                          <a:noFill/>
                        </a:lnB>
                      </a:tcPr>
                    </a:tc>
                    <a:extLst>
                      <a:ext uri="{0D108BD9-81ED-4DB2-BD59-A6C34878D82A}">
                        <a16:rowId xmlns:a16="http://schemas.microsoft.com/office/drawing/2014/main" val="918879046"/>
                      </a:ext>
                    </a:extLst>
                  </a:tr>
                  <a:tr h="291109">
                    <a:tc>
                      <a:txBody>
                        <a:bodyPr/>
                        <a:lstStyle/>
                        <a:p>
                          <a:pPr marL="0" indent="0" algn="just" defTabSz="914400" rtl="0" eaLnBrk="1" latinLnBrk="0" hangingPunct="1">
                            <a:lnSpc>
                              <a:spcPct val="150000"/>
                            </a:lnSpc>
                            <a:spcAft>
                              <a:spcPts val="0"/>
                            </a:spcAft>
                          </a:pPr>
                          <a:r>
                            <a:rPr lang="en-US" sz="1400" b="1" kern="100">
                              <a:solidFill>
                                <a:schemeClr val="tx1"/>
                              </a:solidFill>
                              <a:effectLst/>
                              <a:latin typeface="微软雅黑" panose="020B0503020204020204" pitchFamily="34" charset="-122"/>
                              <a:ea typeface="微软雅黑" panose="020B0503020204020204" pitchFamily="34" charset="-122"/>
                              <a:cs typeface="+mn-cs"/>
                            </a:rPr>
                            <a:t>13</a:t>
                          </a:r>
                          <a:endParaRPr lang="zh-CN" altLang="en-US" sz="1400" b="1" kern="100">
                            <a:solidFill>
                              <a:schemeClr val="tx1"/>
                            </a:solidFill>
                            <a:effectLst/>
                            <a:latin typeface="微软雅黑" panose="020B0503020204020204" pitchFamily="34" charset="-122"/>
                            <a:ea typeface="微软雅黑" panose="020B0503020204020204" pitchFamily="34" charset="-122"/>
                            <a:cs typeface="+mn-cs"/>
                          </a:endParaRPr>
                        </a:p>
                      </a:txBody>
                      <a:tcPr marL="68580" marR="68580" marT="0" marB="0">
                        <a:lnL>
                          <a:noFill/>
                        </a:lnL>
                        <a:lnR>
                          <a:noFill/>
                        </a:lnR>
                        <a:lnT>
                          <a:noFill/>
                        </a:lnT>
                        <a:lnB>
                          <a:noFill/>
                        </a:lnB>
                      </a:tcPr>
                    </a:tc>
                    <a:tc>
                      <a:txBody>
                        <a:bodyPr/>
                        <a:lstStyle/>
                        <a:p>
                          <a:pPr indent="133350" algn="just">
                            <a:lnSpc>
                              <a:spcPct val="150000"/>
                            </a:lnSpc>
                            <a:spcAft>
                              <a:spcPts val="0"/>
                            </a:spcAft>
                          </a:pPr>
                          <a14:m>
                            <m:oMath xmlns:m="http://schemas.openxmlformats.org/officeDocument/2006/math">
                              <m:r>
                                <a:rPr lang="en-US" sz="1400" i="1" kern="100">
                                  <a:effectLst/>
                                  <a:latin typeface="Cambria Math" panose="02040503050406030204" pitchFamily="18" charset="0"/>
                                  <a:ea typeface="宋体" panose="02010600030101010101" pitchFamily="2" charset="-122"/>
                                  <a:cs typeface="宋体" panose="02010600030101010101" pitchFamily="2" charset="-122"/>
                                </a:rPr>
                                <m:t>|   </m:t>
                              </m:r>
                              <m:r>
                                <a:rPr lang="en-US" sz="1400" b="1" i="1" kern="100">
                                  <a:effectLst/>
                                  <a:latin typeface="Cambria Math" panose="02040503050406030204" pitchFamily="18" charset="0"/>
                                  <a:ea typeface="宋体" panose="02010600030101010101" pitchFamily="2" charset="-122"/>
                                  <a:cs typeface="宋体" panose="02010600030101010101" pitchFamily="2" charset="-122"/>
                                </a:rPr>
                                <m:t>𝐞𝐧𝐝</m:t>
                              </m:r>
                            </m:oMath>
                          </a14:m>
                          <a:r>
                            <a:rPr lang="en-US" sz="1400" kern="100">
                              <a:effectLst/>
                              <a:latin typeface="宋体" panose="02010600030101010101" pitchFamily="2" charset="-122"/>
                              <a:ea typeface="宋体" panose="02010600030101010101" pitchFamily="2" charset="-122"/>
                              <a:cs typeface="宋体" panose="02010600030101010101" pitchFamily="2" charset="-122"/>
                            </a:rPr>
                            <a:t> </a:t>
                          </a:r>
                          <a:endParaRPr lang="zh-CN" sz="1400" kern="100">
                            <a:effectLst/>
                            <a:latin typeface="Times New Roman" panose="02020603050405020304" pitchFamily="18" charset="0"/>
                            <a:ea typeface="宋体" panose="02010600030101010101" pitchFamily="2" charset="-122"/>
                          </a:endParaRPr>
                        </a:p>
                      </a:txBody>
                      <a:tcPr marL="68580" marR="68580" marT="0" marB="0">
                        <a:lnL>
                          <a:noFill/>
                        </a:lnL>
                        <a:lnR>
                          <a:noFill/>
                        </a:lnR>
                        <a:lnT>
                          <a:noFill/>
                        </a:lnT>
                        <a:lnB>
                          <a:noFill/>
                        </a:lnB>
                      </a:tcPr>
                    </a:tc>
                    <a:extLst>
                      <a:ext uri="{0D108BD9-81ED-4DB2-BD59-A6C34878D82A}">
                        <a16:rowId xmlns:a16="http://schemas.microsoft.com/office/drawing/2014/main" val="1137979835"/>
                      </a:ext>
                    </a:extLst>
                  </a:tr>
                  <a:tr h="291109">
                    <a:tc>
                      <a:txBody>
                        <a:bodyPr/>
                        <a:lstStyle/>
                        <a:p>
                          <a:pPr marL="0" indent="0" algn="just" defTabSz="914400" rtl="0" eaLnBrk="1" latinLnBrk="0" hangingPunct="1">
                            <a:lnSpc>
                              <a:spcPct val="150000"/>
                            </a:lnSpc>
                            <a:spcAft>
                              <a:spcPts val="0"/>
                            </a:spcAft>
                          </a:pPr>
                          <a:r>
                            <a:rPr lang="en-US" sz="1400" b="1" kern="100" dirty="0">
                              <a:solidFill>
                                <a:schemeClr val="tx1"/>
                              </a:solidFill>
                              <a:effectLst/>
                              <a:latin typeface="微软雅黑" panose="020B0503020204020204" pitchFamily="34" charset="-122"/>
                              <a:ea typeface="微软雅黑" panose="020B0503020204020204" pitchFamily="34" charset="-122"/>
                              <a:cs typeface="+mn-cs"/>
                            </a:rPr>
                            <a:t>14</a:t>
                          </a:r>
                          <a:endParaRPr lang="zh-CN" altLang="en-US" sz="1400" b="1" kern="100" dirty="0">
                            <a:solidFill>
                              <a:schemeClr val="tx1"/>
                            </a:solidFill>
                            <a:effectLst/>
                            <a:latin typeface="微软雅黑" panose="020B0503020204020204" pitchFamily="34" charset="-122"/>
                            <a:ea typeface="微软雅黑" panose="020B0503020204020204" pitchFamily="34" charset="-122"/>
                            <a:cs typeface="+mn-cs"/>
                          </a:endParaRPr>
                        </a:p>
                      </a:txBody>
                      <a:tcPr marL="68580" marR="68580" marT="0" marB="0">
                        <a:lnL>
                          <a:noFill/>
                        </a:lnL>
                        <a:lnR>
                          <a:noFill/>
                        </a:lnR>
                        <a:lnT>
                          <a:noFill/>
                        </a:lnT>
                        <a:lnB>
                          <a:noFill/>
                        </a:lnB>
                      </a:tcPr>
                    </a:tc>
                    <a:tc>
                      <a:txBody>
                        <a:bodyPr/>
                        <a:lstStyle/>
                        <a:p>
                          <a:pPr indent="133985" algn="just">
                            <a:lnSpc>
                              <a:spcPct val="150000"/>
                            </a:lnSpc>
                            <a:spcAft>
                              <a:spcPts val="0"/>
                            </a:spcAft>
                          </a:pPr>
                          <a14:m>
                            <m:oMath xmlns:m="http://schemas.openxmlformats.org/officeDocument/2006/math">
                              <m:r>
                                <a:rPr lang="en-US" sz="1400" b="1" i="1" kern="100">
                                  <a:effectLst/>
                                  <a:latin typeface="Cambria Math" panose="02040503050406030204" pitchFamily="18" charset="0"/>
                                  <a:ea typeface="宋体" panose="02010600030101010101" pitchFamily="2" charset="-122"/>
                                  <a:cs typeface="宋体" panose="02010600030101010101" pitchFamily="2" charset="-122"/>
                                </a:rPr>
                                <m:t>𝐞𝐧𝐝</m:t>
                              </m:r>
                            </m:oMath>
                          </a14:m>
                          <a:r>
                            <a:rPr lang="en-US" sz="1400" b="1" kern="100" dirty="0">
                              <a:effectLst/>
                              <a:latin typeface="宋体" panose="02010600030101010101" pitchFamily="2" charset="-122"/>
                              <a:ea typeface="宋体" panose="02010600030101010101" pitchFamily="2" charset="-122"/>
                              <a:cs typeface="宋体" panose="02010600030101010101" pitchFamily="2" charset="-122"/>
                            </a:rPr>
                            <a:t> </a:t>
                          </a:r>
                          <a:endParaRPr lang="zh-CN" sz="1400" kern="100" dirty="0">
                            <a:effectLst/>
                            <a:latin typeface="Times New Roman" panose="02020603050405020304" pitchFamily="18" charset="0"/>
                            <a:ea typeface="宋体" panose="02010600030101010101" pitchFamily="2" charset="-122"/>
                          </a:endParaRPr>
                        </a:p>
                      </a:txBody>
                      <a:tcPr marL="68580" marR="68580" marT="0" marB="0">
                        <a:lnL>
                          <a:noFill/>
                        </a:lnL>
                        <a:lnR>
                          <a:noFill/>
                        </a:lnR>
                        <a:lnT>
                          <a:noFill/>
                        </a:lnT>
                        <a:lnB>
                          <a:noFill/>
                        </a:lnB>
                      </a:tcPr>
                    </a:tc>
                    <a:extLst>
                      <a:ext uri="{0D108BD9-81ED-4DB2-BD59-A6C34878D82A}">
                        <a16:rowId xmlns:a16="http://schemas.microsoft.com/office/drawing/2014/main" val="2045324514"/>
                      </a:ext>
                    </a:extLst>
                  </a:tr>
                </a:tbl>
              </a:graphicData>
            </a:graphic>
          </p:graphicFrame>
        </mc:Choice>
        <mc:Fallback xmlns="">
          <p:graphicFrame>
            <p:nvGraphicFramePr>
              <p:cNvPr id="7" name="表格 6">
                <a:extLst>
                  <a:ext uri="{FF2B5EF4-FFF2-40B4-BE49-F238E27FC236}">
                    <a16:creationId xmlns:a16="http://schemas.microsoft.com/office/drawing/2014/main" id="{F8BB8706-8438-4EE3-AD9A-8E78D3F710C9}"/>
                  </a:ext>
                </a:extLst>
              </p:cNvPr>
              <p:cNvGraphicFramePr>
                <a:graphicFrameLocks noGrp="1"/>
              </p:cNvGraphicFramePr>
              <p:nvPr>
                <p:extLst>
                  <p:ext uri="{D42A27DB-BD31-4B8C-83A1-F6EECF244321}">
                    <p14:modId xmlns:p14="http://schemas.microsoft.com/office/powerpoint/2010/main" val="749539028"/>
                  </p:ext>
                </p:extLst>
              </p:nvPr>
            </p:nvGraphicFramePr>
            <p:xfrm>
              <a:off x="706766" y="2307582"/>
              <a:ext cx="8915081" cy="4153175"/>
            </p:xfrm>
            <a:graphic>
              <a:graphicData uri="http://schemas.openxmlformats.org/drawingml/2006/table">
                <a:tbl>
                  <a:tblPr firstRow="1" firstCol="1" bandRow="1"/>
                  <a:tblGrid>
                    <a:gridCol w="437709">
                      <a:extLst>
                        <a:ext uri="{9D8B030D-6E8A-4147-A177-3AD203B41FA5}">
                          <a16:colId xmlns:a16="http://schemas.microsoft.com/office/drawing/2014/main" val="549394979"/>
                        </a:ext>
                      </a:extLst>
                    </a:gridCol>
                    <a:gridCol w="8477372">
                      <a:extLst>
                        <a:ext uri="{9D8B030D-6E8A-4147-A177-3AD203B41FA5}">
                          <a16:colId xmlns:a16="http://schemas.microsoft.com/office/drawing/2014/main" val="3887865867"/>
                        </a:ext>
                      </a:extLst>
                    </a:gridCol>
                  </a:tblGrid>
                  <a:tr h="291109">
                    <a:tc>
                      <a:txBody>
                        <a:bodyPr/>
                        <a:lstStyle/>
                        <a:p>
                          <a:pPr marL="0" indent="0" algn="just" defTabSz="914400" rtl="0" eaLnBrk="1" latinLnBrk="0" hangingPunct="1">
                            <a:lnSpc>
                              <a:spcPct val="150000"/>
                            </a:lnSpc>
                            <a:spcAft>
                              <a:spcPts val="0"/>
                            </a:spcAft>
                          </a:pPr>
                          <a:r>
                            <a:rPr lang="en-US" sz="1400" b="1" kern="100">
                              <a:solidFill>
                                <a:schemeClr val="tx1"/>
                              </a:solidFill>
                              <a:effectLst/>
                              <a:latin typeface="微软雅黑" panose="020B0503020204020204" pitchFamily="34" charset="-122"/>
                              <a:ea typeface="微软雅黑" panose="020B0503020204020204" pitchFamily="34" charset="-122"/>
                              <a:cs typeface="+mn-cs"/>
                            </a:rPr>
                            <a:t>1</a:t>
                          </a:r>
                          <a:endParaRPr lang="zh-CN" altLang="en-US" sz="1400" b="1" kern="100">
                            <a:solidFill>
                              <a:schemeClr val="tx1"/>
                            </a:solidFill>
                            <a:effectLst/>
                            <a:latin typeface="微软雅黑" panose="020B0503020204020204" pitchFamily="34" charset="-122"/>
                            <a:ea typeface="微软雅黑" panose="020B0503020204020204" pitchFamily="34" charset="-122"/>
                            <a:cs typeface="+mn-cs"/>
                          </a:endParaRPr>
                        </a:p>
                      </a:txBody>
                      <a:tcPr marL="68580" marR="68580" marT="0" marB="0">
                        <a:lnL>
                          <a:noFill/>
                        </a:lnL>
                        <a:lnR>
                          <a:noFill/>
                        </a:lnR>
                        <a:lnT>
                          <a:noFill/>
                        </a:lnT>
                        <a:lnB>
                          <a:noFill/>
                        </a:lnB>
                      </a:tcPr>
                    </a:tc>
                    <a:tc>
                      <a:txBody>
                        <a:bodyPr/>
                        <a:lstStyle/>
                        <a:p>
                          <a:endParaRPr lang="zh-CN"/>
                        </a:p>
                      </a:txBody>
                      <a:tcPr marL="68580" marR="68580" marT="0" marB="0">
                        <a:lnL>
                          <a:noFill/>
                        </a:lnL>
                        <a:lnR>
                          <a:noFill/>
                        </a:lnR>
                        <a:lnT>
                          <a:noFill/>
                        </a:lnT>
                        <a:lnB>
                          <a:noFill/>
                        </a:lnB>
                        <a:blipFill>
                          <a:blip r:embed="rId3"/>
                          <a:stretch>
                            <a:fillRect l="-5172" b="-1354167"/>
                          </a:stretch>
                        </a:blipFill>
                      </a:tcPr>
                    </a:tc>
                    <a:extLst>
                      <a:ext uri="{0D108BD9-81ED-4DB2-BD59-A6C34878D82A}">
                        <a16:rowId xmlns:a16="http://schemas.microsoft.com/office/drawing/2014/main" val="3307960919"/>
                      </a:ext>
                    </a:extLst>
                  </a:tr>
                  <a:tr h="291109">
                    <a:tc>
                      <a:txBody>
                        <a:bodyPr/>
                        <a:lstStyle/>
                        <a:p>
                          <a:pPr marL="0" indent="0" algn="just" defTabSz="914400" rtl="0" eaLnBrk="1" latinLnBrk="0" hangingPunct="1">
                            <a:lnSpc>
                              <a:spcPct val="150000"/>
                            </a:lnSpc>
                            <a:spcAft>
                              <a:spcPts val="0"/>
                            </a:spcAft>
                          </a:pPr>
                          <a:r>
                            <a:rPr lang="en-US" sz="1400" b="1" kern="100">
                              <a:solidFill>
                                <a:schemeClr val="tx1"/>
                              </a:solidFill>
                              <a:effectLst/>
                              <a:latin typeface="微软雅黑" panose="020B0503020204020204" pitchFamily="34" charset="-122"/>
                              <a:ea typeface="微软雅黑" panose="020B0503020204020204" pitchFamily="34" charset="-122"/>
                              <a:cs typeface="+mn-cs"/>
                            </a:rPr>
                            <a:t>2</a:t>
                          </a:r>
                          <a:endParaRPr lang="zh-CN" altLang="en-US" sz="1400" b="1" kern="100">
                            <a:solidFill>
                              <a:schemeClr val="tx1"/>
                            </a:solidFill>
                            <a:effectLst/>
                            <a:latin typeface="微软雅黑" panose="020B0503020204020204" pitchFamily="34" charset="-122"/>
                            <a:ea typeface="微软雅黑" panose="020B0503020204020204" pitchFamily="34" charset="-122"/>
                            <a:cs typeface="+mn-cs"/>
                          </a:endParaRPr>
                        </a:p>
                      </a:txBody>
                      <a:tcPr marL="68580" marR="68580" marT="0" marB="0">
                        <a:lnL>
                          <a:noFill/>
                        </a:lnL>
                        <a:lnR>
                          <a:noFill/>
                        </a:lnR>
                        <a:lnT>
                          <a:noFill/>
                        </a:lnT>
                        <a:lnB>
                          <a:noFill/>
                        </a:lnB>
                      </a:tcPr>
                    </a:tc>
                    <a:tc>
                      <a:txBody>
                        <a:bodyPr/>
                        <a:lstStyle/>
                        <a:p>
                          <a:endParaRPr lang="zh-CN"/>
                        </a:p>
                      </a:txBody>
                      <a:tcPr marL="68580" marR="68580" marT="0" marB="0">
                        <a:lnL>
                          <a:noFill/>
                        </a:lnL>
                        <a:lnR>
                          <a:noFill/>
                        </a:lnR>
                        <a:lnT>
                          <a:noFill/>
                        </a:lnT>
                        <a:lnB>
                          <a:noFill/>
                        </a:lnB>
                        <a:blipFill>
                          <a:blip r:embed="rId3"/>
                          <a:stretch>
                            <a:fillRect l="-5172" t="-100000" b="-1254167"/>
                          </a:stretch>
                        </a:blipFill>
                      </a:tcPr>
                    </a:tc>
                    <a:extLst>
                      <a:ext uri="{0D108BD9-81ED-4DB2-BD59-A6C34878D82A}">
                        <a16:rowId xmlns:a16="http://schemas.microsoft.com/office/drawing/2014/main" val="3706874702"/>
                      </a:ext>
                    </a:extLst>
                  </a:tr>
                  <a:tr h="291109">
                    <a:tc>
                      <a:txBody>
                        <a:bodyPr/>
                        <a:lstStyle/>
                        <a:p>
                          <a:pPr marL="0" indent="0" algn="just" defTabSz="914400" rtl="0" eaLnBrk="1" latinLnBrk="0" hangingPunct="1">
                            <a:lnSpc>
                              <a:spcPct val="150000"/>
                            </a:lnSpc>
                            <a:spcAft>
                              <a:spcPts val="0"/>
                            </a:spcAft>
                          </a:pPr>
                          <a:r>
                            <a:rPr lang="en-US" sz="1400" b="1" kern="100" dirty="0">
                              <a:solidFill>
                                <a:schemeClr val="tx1"/>
                              </a:solidFill>
                              <a:effectLst/>
                              <a:latin typeface="微软雅黑" panose="020B0503020204020204" pitchFamily="34" charset="-122"/>
                              <a:ea typeface="微软雅黑" panose="020B0503020204020204" pitchFamily="34" charset="-122"/>
                              <a:cs typeface="+mn-cs"/>
                            </a:rPr>
                            <a:t>3</a:t>
                          </a:r>
                          <a:endParaRPr lang="zh-CN" altLang="en-US" sz="1400" b="1" kern="100" dirty="0">
                            <a:solidFill>
                              <a:schemeClr val="tx1"/>
                            </a:solidFill>
                            <a:effectLst/>
                            <a:latin typeface="微软雅黑" panose="020B0503020204020204" pitchFamily="34" charset="-122"/>
                            <a:ea typeface="微软雅黑" panose="020B0503020204020204" pitchFamily="34" charset="-122"/>
                            <a:cs typeface="+mn-cs"/>
                          </a:endParaRPr>
                        </a:p>
                      </a:txBody>
                      <a:tcPr marL="68580" marR="68580" marT="0" marB="0">
                        <a:lnL>
                          <a:noFill/>
                        </a:lnL>
                        <a:lnR>
                          <a:noFill/>
                        </a:lnR>
                        <a:lnT>
                          <a:noFill/>
                        </a:lnT>
                        <a:lnB>
                          <a:noFill/>
                        </a:lnB>
                      </a:tcPr>
                    </a:tc>
                    <a:tc>
                      <a:txBody>
                        <a:bodyPr/>
                        <a:lstStyle/>
                        <a:p>
                          <a:endParaRPr lang="zh-CN"/>
                        </a:p>
                      </a:txBody>
                      <a:tcPr marL="68580" marR="68580" marT="0" marB="0">
                        <a:lnL>
                          <a:noFill/>
                        </a:lnL>
                        <a:lnR>
                          <a:noFill/>
                        </a:lnR>
                        <a:lnT>
                          <a:noFill/>
                        </a:lnT>
                        <a:lnB>
                          <a:noFill/>
                        </a:lnB>
                        <a:blipFill>
                          <a:blip r:embed="rId3"/>
                          <a:stretch>
                            <a:fillRect l="-5172" t="-204255" b="-1180851"/>
                          </a:stretch>
                        </a:blipFill>
                      </a:tcPr>
                    </a:tc>
                    <a:extLst>
                      <a:ext uri="{0D108BD9-81ED-4DB2-BD59-A6C34878D82A}">
                        <a16:rowId xmlns:a16="http://schemas.microsoft.com/office/drawing/2014/main" val="719703698"/>
                      </a:ext>
                    </a:extLst>
                  </a:tr>
                  <a:tr h="316992">
                    <a:tc>
                      <a:txBody>
                        <a:bodyPr/>
                        <a:lstStyle/>
                        <a:p>
                          <a:pPr marL="0" indent="0" algn="just" defTabSz="914400" rtl="0" eaLnBrk="1" latinLnBrk="0" hangingPunct="1">
                            <a:lnSpc>
                              <a:spcPct val="150000"/>
                            </a:lnSpc>
                            <a:spcAft>
                              <a:spcPts val="0"/>
                            </a:spcAft>
                          </a:pPr>
                          <a:r>
                            <a:rPr lang="en-US" sz="1400" b="1" kern="100" dirty="0">
                              <a:solidFill>
                                <a:schemeClr val="tx1"/>
                              </a:solidFill>
                              <a:effectLst/>
                              <a:latin typeface="微软雅黑" panose="020B0503020204020204" pitchFamily="34" charset="-122"/>
                              <a:ea typeface="微软雅黑" panose="020B0503020204020204" pitchFamily="34" charset="-122"/>
                              <a:cs typeface="+mn-cs"/>
                            </a:rPr>
                            <a:t>4</a:t>
                          </a:r>
                          <a:endParaRPr lang="zh-CN" altLang="en-US" sz="1400" b="1" kern="100" dirty="0">
                            <a:solidFill>
                              <a:schemeClr val="tx1"/>
                            </a:solidFill>
                            <a:effectLst/>
                            <a:latin typeface="微软雅黑" panose="020B0503020204020204" pitchFamily="34" charset="-122"/>
                            <a:ea typeface="微软雅黑" panose="020B0503020204020204" pitchFamily="34" charset="-122"/>
                            <a:cs typeface="+mn-cs"/>
                          </a:endParaRPr>
                        </a:p>
                      </a:txBody>
                      <a:tcPr marL="68580" marR="68580" marT="0" marB="0">
                        <a:lnL>
                          <a:noFill/>
                        </a:lnL>
                        <a:lnR>
                          <a:noFill/>
                        </a:lnR>
                        <a:lnT>
                          <a:noFill/>
                        </a:lnT>
                        <a:lnB>
                          <a:noFill/>
                        </a:lnB>
                      </a:tcPr>
                    </a:tc>
                    <a:tc>
                      <a:txBody>
                        <a:bodyPr/>
                        <a:lstStyle/>
                        <a:p>
                          <a:endParaRPr lang="zh-CN"/>
                        </a:p>
                      </a:txBody>
                      <a:tcPr marL="68580" marR="68580" marT="0" marB="0">
                        <a:lnL>
                          <a:noFill/>
                        </a:lnL>
                        <a:lnR>
                          <a:noFill/>
                        </a:lnR>
                        <a:lnT>
                          <a:noFill/>
                        </a:lnT>
                        <a:lnB>
                          <a:noFill/>
                        </a:lnB>
                        <a:blipFill>
                          <a:blip r:embed="rId3"/>
                          <a:stretch>
                            <a:fillRect l="-5172" t="-275000" b="-967308"/>
                          </a:stretch>
                        </a:blipFill>
                      </a:tcPr>
                    </a:tc>
                    <a:extLst>
                      <a:ext uri="{0D108BD9-81ED-4DB2-BD59-A6C34878D82A}">
                        <a16:rowId xmlns:a16="http://schemas.microsoft.com/office/drawing/2014/main" val="3470469937"/>
                      </a:ext>
                    </a:extLst>
                  </a:tr>
                  <a:tr h="316992">
                    <a:tc>
                      <a:txBody>
                        <a:bodyPr/>
                        <a:lstStyle/>
                        <a:p>
                          <a:pPr marL="0" indent="0" algn="just" defTabSz="914400" rtl="0" eaLnBrk="1" latinLnBrk="0" hangingPunct="1">
                            <a:lnSpc>
                              <a:spcPct val="150000"/>
                            </a:lnSpc>
                            <a:spcAft>
                              <a:spcPts val="0"/>
                            </a:spcAft>
                          </a:pPr>
                          <a:r>
                            <a:rPr lang="en-US" sz="1400" b="1" kern="100">
                              <a:solidFill>
                                <a:schemeClr val="tx1"/>
                              </a:solidFill>
                              <a:effectLst/>
                              <a:latin typeface="微软雅黑" panose="020B0503020204020204" pitchFamily="34" charset="-122"/>
                              <a:ea typeface="微软雅黑" panose="020B0503020204020204" pitchFamily="34" charset="-122"/>
                              <a:cs typeface="+mn-cs"/>
                            </a:rPr>
                            <a:t>5</a:t>
                          </a:r>
                          <a:endParaRPr lang="zh-CN" altLang="en-US" sz="1400" b="1" kern="100">
                            <a:solidFill>
                              <a:schemeClr val="tx1"/>
                            </a:solidFill>
                            <a:effectLst/>
                            <a:latin typeface="微软雅黑" panose="020B0503020204020204" pitchFamily="34" charset="-122"/>
                            <a:ea typeface="微软雅黑" panose="020B0503020204020204" pitchFamily="34" charset="-122"/>
                            <a:cs typeface="+mn-cs"/>
                          </a:endParaRPr>
                        </a:p>
                      </a:txBody>
                      <a:tcPr marL="68580" marR="68580" marT="0" marB="0">
                        <a:lnL>
                          <a:noFill/>
                        </a:lnL>
                        <a:lnR>
                          <a:noFill/>
                        </a:lnR>
                        <a:lnT>
                          <a:noFill/>
                        </a:lnT>
                        <a:lnB>
                          <a:noFill/>
                        </a:lnB>
                      </a:tcPr>
                    </a:tc>
                    <a:tc>
                      <a:txBody>
                        <a:bodyPr/>
                        <a:lstStyle/>
                        <a:p>
                          <a:endParaRPr lang="zh-CN"/>
                        </a:p>
                      </a:txBody>
                      <a:tcPr marL="68580" marR="68580" marT="0" marB="0">
                        <a:lnL>
                          <a:noFill/>
                        </a:lnL>
                        <a:lnR>
                          <a:noFill/>
                        </a:lnR>
                        <a:lnT>
                          <a:noFill/>
                        </a:lnT>
                        <a:lnB>
                          <a:noFill/>
                        </a:lnB>
                        <a:blipFill>
                          <a:blip r:embed="rId3"/>
                          <a:stretch>
                            <a:fillRect l="-5172" t="-367925" b="-849057"/>
                          </a:stretch>
                        </a:blipFill>
                      </a:tcPr>
                    </a:tc>
                    <a:extLst>
                      <a:ext uri="{0D108BD9-81ED-4DB2-BD59-A6C34878D82A}">
                        <a16:rowId xmlns:a16="http://schemas.microsoft.com/office/drawing/2014/main" val="452233728"/>
                      </a:ext>
                    </a:extLst>
                  </a:tr>
                  <a:tr h="291109">
                    <a:tc>
                      <a:txBody>
                        <a:bodyPr/>
                        <a:lstStyle/>
                        <a:p>
                          <a:pPr marL="0" indent="0" algn="just" defTabSz="914400" rtl="0" eaLnBrk="1" latinLnBrk="0" hangingPunct="1">
                            <a:lnSpc>
                              <a:spcPct val="150000"/>
                            </a:lnSpc>
                            <a:spcAft>
                              <a:spcPts val="0"/>
                            </a:spcAft>
                          </a:pPr>
                          <a:r>
                            <a:rPr lang="en-US" sz="1400" b="1" kern="100" dirty="0">
                              <a:solidFill>
                                <a:schemeClr val="tx1"/>
                              </a:solidFill>
                              <a:effectLst/>
                              <a:latin typeface="微软雅黑" panose="020B0503020204020204" pitchFamily="34" charset="-122"/>
                              <a:ea typeface="微软雅黑" panose="020B0503020204020204" pitchFamily="34" charset="-122"/>
                              <a:cs typeface="+mn-cs"/>
                            </a:rPr>
                            <a:t>6</a:t>
                          </a:r>
                          <a:endParaRPr lang="zh-CN" altLang="en-US" sz="1400" b="1" kern="100" dirty="0">
                            <a:solidFill>
                              <a:schemeClr val="tx1"/>
                            </a:solidFill>
                            <a:effectLst/>
                            <a:latin typeface="微软雅黑" panose="020B0503020204020204" pitchFamily="34" charset="-122"/>
                            <a:ea typeface="微软雅黑" panose="020B0503020204020204" pitchFamily="34" charset="-122"/>
                            <a:cs typeface="+mn-cs"/>
                          </a:endParaRPr>
                        </a:p>
                      </a:txBody>
                      <a:tcPr marL="68580" marR="68580" marT="0" marB="0">
                        <a:lnL>
                          <a:noFill/>
                        </a:lnL>
                        <a:lnR>
                          <a:noFill/>
                        </a:lnR>
                        <a:lnT>
                          <a:noFill/>
                        </a:lnT>
                        <a:lnB>
                          <a:noFill/>
                        </a:lnB>
                      </a:tcPr>
                    </a:tc>
                    <a:tc>
                      <a:txBody>
                        <a:bodyPr/>
                        <a:lstStyle/>
                        <a:p>
                          <a:endParaRPr lang="zh-CN"/>
                        </a:p>
                      </a:txBody>
                      <a:tcPr marL="68580" marR="68580" marT="0" marB="0">
                        <a:lnL>
                          <a:noFill/>
                        </a:lnL>
                        <a:lnR>
                          <a:noFill/>
                        </a:lnR>
                        <a:lnT>
                          <a:noFill/>
                        </a:lnT>
                        <a:lnB>
                          <a:noFill/>
                        </a:lnB>
                        <a:blipFill>
                          <a:blip r:embed="rId3"/>
                          <a:stretch>
                            <a:fillRect l="-5172" t="-527660" b="-857447"/>
                          </a:stretch>
                        </a:blipFill>
                      </a:tcPr>
                    </a:tc>
                    <a:extLst>
                      <a:ext uri="{0D108BD9-81ED-4DB2-BD59-A6C34878D82A}">
                        <a16:rowId xmlns:a16="http://schemas.microsoft.com/office/drawing/2014/main" val="1877046339"/>
                      </a:ext>
                    </a:extLst>
                  </a:tr>
                  <a:tr h="316992">
                    <a:tc>
                      <a:txBody>
                        <a:bodyPr/>
                        <a:lstStyle/>
                        <a:p>
                          <a:pPr marL="0" indent="0" algn="just" defTabSz="914400" rtl="0" eaLnBrk="1" latinLnBrk="0" hangingPunct="1">
                            <a:lnSpc>
                              <a:spcPct val="150000"/>
                            </a:lnSpc>
                            <a:spcAft>
                              <a:spcPts val="0"/>
                            </a:spcAft>
                          </a:pPr>
                          <a:r>
                            <a:rPr lang="en-US" sz="1400" b="1" kern="100" dirty="0">
                              <a:solidFill>
                                <a:schemeClr val="tx1"/>
                              </a:solidFill>
                              <a:effectLst/>
                              <a:latin typeface="微软雅黑" panose="020B0503020204020204" pitchFamily="34" charset="-122"/>
                              <a:ea typeface="微软雅黑" panose="020B0503020204020204" pitchFamily="34" charset="-122"/>
                              <a:cs typeface="+mn-cs"/>
                            </a:rPr>
                            <a:t>7</a:t>
                          </a:r>
                          <a:endParaRPr lang="zh-CN" altLang="en-US" sz="1400" b="1" kern="100" dirty="0">
                            <a:solidFill>
                              <a:schemeClr val="tx1"/>
                            </a:solidFill>
                            <a:effectLst/>
                            <a:latin typeface="微软雅黑" panose="020B0503020204020204" pitchFamily="34" charset="-122"/>
                            <a:ea typeface="微软雅黑" panose="020B0503020204020204" pitchFamily="34" charset="-122"/>
                            <a:cs typeface="+mn-cs"/>
                          </a:endParaRPr>
                        </a:p>
                      </a:txBody>
                      <a:tcPr marL="68580" marR="68580" marT="0" marB="0">
                        <a:lnL>
                          <a:noFill/>
                        </a:lnL>
                        <a:lnR>
                          <a:noFill/>
                        </a:lnR>
                        <a:lnT>
                          <a:noFill/>
                        </a:lnT>
                        <a:lnB>
                          <a:noFill/>
                        </a:lnB>
                      </a:tcPr>
                    </a:tc>
                    <a:tc>
                      <a:txBody>
                        <a:bodyPr/>
                        <a:lstStyle/>
                        <a:p>
                          <a:endParaRPr lang="zh-CN"/>
                        </a:p>
                      </a:txBody>
                      <a:tcPr marL="68580" marR="68580" marT="0" marB="0">
                        <a:lnL>
                          <a:noFill/>
                        </a:lnL>
                        <a:lnR>
                          <a:noFill/>
                        </a:lnR>
                        <a:lnT>
                          <a:noFill/>
                        </a:lnT>
                        <a:lnB>
                          <a:noFill/>
                        </a:lnB>
                        <a:blipFill>
                          <a:blip r:embed="rId3"/>
                          <a:stretch>
                            <a:fillRect l="-5172" t="-567308" b="-675000"/>
                          </a:stretch>
                        </a:blipFill>
                      </a:tcPr>
                    </a:tc>
                    <a:extLst>
                      <a:ext uri="{0D108BD9-81ED-4DB2-BD59-A6C34878D82A}">
                        <a16:rowId xmlns:a16="http://schemas.microsoft.com/office/drawing/2014/main" val="3990169980"/>
                      </a:ext>
                    </a:extLst>
                  </a:tr>
                  <a:tr h="291109">
                    <a:tc>
                      <a:txBody>
                        <a:bodyPr/>
                        <a:lstStyle/>
                        <a:p>
                          <a:pPr marL="0" indent="0" algn="just" defTabSz="914400" rtl="0" eaLnBrk="1" latinLnBrk="0" hangingPunct="1">
                            <a:lnSpc>
                              <a:spcPct val="150000"/>
                            </a:lnSpc>
                            <a:spcAft>
                              <a:spcPts val="0"/>
                            </a:spcAft>
                          </a:pPr>
                          <a:r>
                            <a:rPr lang="en-US" sz="1400" b="1" kern="100">
                              <a:solidFill>
                                <a:schemeClr val="tx1"/>
                              </a:solidFill>
                              <a:effectLst/>
                              <a:latin typeface="微软雅黑" panose="020B0503020204020204" pitchFamily="34" charset="-122"/>
                              <a:ea typeface="微软雅黑" panose="020B0503020204020204" pitchFamily="34" charset="-122"/>
                              <a:cs typeface="+mn-cs"/>
                            </a:rPr>
                            <a:t>8</a:t>
                          </a:r>
                          <a:endParaRPr lang="zh-CN" altLang="en-US" sz="1400" b="1" kern="100">
                            <a:solidFill>
                              <a:schemeClr val="tx1"/>
                            </a:solidFill>
                            <a:effectLst/>
                            <a:latin typeface="微软雅黑" panose="020B0503020204020204" pitchFamily="34" charset="-122"/>
                            <a:ea typeface="微软雅黑" panose="020B0503020204020204" pitchFamily="34" charset="-122"/>
                            <a:cs typeface="+mn-cs"/>
                          </a:endParaRPr>
                        </a:p>
                      </a:txBody>
                      <a:tcPr marL="68580" marR="68580" marT="0" marB="0">
                        <a:lnL>
                          <a:noFill/>
                        </a:lnL>
                        <a:lnR>
                          <a:noFill/>
                        </a:lnR>
                        <a:lnT>
                          <a:noFill/>
                        </a:lnT>
                        <a:lnB>
                          <a:noFill/>
                        </a:lnB>
                      </a:tcPr>
                    </a:tc>
                    <a:tc>
                      <a:txBody>
                        <a:bodyPr/>
                        <a:lstStyle/>
                        <a:p>
                          <a:endParaRPr lang="zh-CN"/>
                        </a:p>
                      </a:txBody>
                      <a:tcPr marL="68580" marR="68580" marT="0" marB="0">
                        <a:lnL>
                          <a:noFill/>
                        </a:lnL>
                        <a:lnR>
                          <a:noFill/>
                        </a:lnR>
                        <a:lnT>
                          <a:noFill/>
                        </a:lnT>
                        <a:lnB>
                          <a:noFill/>
                        </a:lnB>
                        <a:blipFill>
                          <a:blip r:embed="rId3"/>
                          <a:stretch>
                            <a:fillRect l="-5172" t="-722917" b="-631250"/>
                          </a:stretch>
                        </a:blipFill>
                      </a:tcPr>
                    </a:tc>
                    <a:extLst>
                      <a:ext uri="{0D108BD9-81ED-4DB2-BD59-A6C34878D82A}">
                        <a16:rowId xmlns:a16="http://schemas.microsoft.com/office/drawing/2014/main" val="1221697310"/>
                      </a:ext>
                    </a:extLst>
                  </a:tr>
                  <a:tr h="291109">
                    <a:tc>
                      <a:txBody>
                        <a:bodyPr/>
                        <a:lstStyle/>
                        <a:p>
                          <a:pPr marL="0" indent="0" algn="just" defTabSz="914400" rtl="0" eaLnBrk="1" latinLnBrk="0" hangingPunct="1">
                            <a:lnSpc>
                              <a:spcPct val="150000"/>
                            </a:lnSpc>
                            <a:spcAft>
                              <a:spcPts val="0"/>
                            </a:spcAft>
                          </a:pPr>
                          <a:r>
                            <a:rPr lang="en-US" sz="1400" b="1" kern="100">
                              <a:solidFill>
                                <a:schemeClr val="tx1"/>
                              </a:solidFill>
                              <a:effectLst/>
                              <a:latin typeface="微软雅黑" panose="020B0503020204020204" pitchFamily="34" charset="-122"/>
                              <a:ea typeface="微软雅黑" panose="020B0503020204020204" pitchFamily="34" charset="-122"/>
                              <a:cs typeface="+mn-cs"/>
                            </a:rPr>
                            <a:t>9</a:t>
                          </a:r>
                          <a:endParaRPr lang="zh-CN" altLang="en-US" sz="1400" b="1" kern="100">
                            <a:solidFill>
                              <a:schemeClr val="tx1"/>
                            </a:solidFill>
                            <a:effectLst/>
                            <a:latin typeface="微软雅黑" panose="020B0503020204020204" pitchFamily="34" charset="-122"/>
                            <a:ea typeface="微软雅黑" panose="020B0503020204020204" pitchFamily="34" charset="-122"/>
                            <a:cs typeface="+mn-cs"/>
                          </a:endParaRPr>
                        </a:p>
                      </a:txBody>
                      <a:tcPr marL="68580" marR="68580" marT="0" marB="0">
                        <a:lnL>
                          <a:noFill/>
                        </a:lnL>
                        <a:lnR>
                          <a:noFill/>
                        </a:lnR>
                        <a:lnT>
                          <a:noFill/>
                        </a:lnT>
                        <a:lnB>
                          <a:noFill/>
                        </a:lnB>
                      </a:tcPr>
                    </a:tc>
                    <a:tc>
                      <a:txBody>
                        <a:bodyPr/>
                        <a:lstStyle/>
                        <a:p>
                          <a:endParaRPr lang="zh-CN"/>
                        </a:p>
                      </a:txBody>
                      <a:tcPr marL="68580" marR="68580" marT="0" marB="0">
                        <a:lnL>
                          <a:noFill/>
                        </a:lnL>
                        <a:lnR>
                          <a:noFill/>
                        </a:lnR>
                        <a:lnT>
                          <a:noFill/>
                        </a:lnT>
                        <a:lnB>
                          <a:noFill/>
                        </a:lnB>
                        <a:blipFill>
                          <a:blip r:embed="rId3"/>
                          <a:stretch>
                            <a:fillRect l="-5172" t="-822917" b="-531250"/>
                          </a:stretch>
                        </a:blipFill>
                      </a:tcPr>
                    </a:tc>
                    <a:extLst>
                      <a:ext uri="{0D108BD9-81ED-4DB2-BD59-A6C34878D82A}">
                        <a16:rowId xmlns:a16="http://schemas.microsoft.com/office/drawing/2014/main" val="3757471391"/>
                      </a:ext>
                    </a:extLst>
                  </a:tr>
                  <a:tr h="291109">
                    <a:tc>
                      <a:txBody>
                        <a:bodyPr/>
                        <a:lstStyle/>
                        <a:p>
                          <a:pPr marL="0" indent="0" algn="just" defTabSz="914400" rtl="0" eaLnBrk="1" latinLnBrk="0" hangingPunct="1">
                            <a:lnSpc>
                              <a:spcPct val="150000"/>
                            </a:lnSpc>
                            <a:spcAft>
                              <a:spcPts val="0"/>
                            </a:spcAft>
                          </a:pPr>
                          <a:r>
                            <a:rPr lang="en-US" sz="1400" b="1" kern="100">
                              <a:solidFill>
                                <a:schemeClr val="tx1"/>
                              </a:solidFill>
                              <a:effectLst/>
                              <a:latin typeface="微软雅黑" panose="020B0503020204020204" pitchFamily="34" charset="-122"/>
                              <a:ea typeface="微软雅黑" panose="020B0503020204020204" pitchFamily="34" charset="-122"/>
                              <a:cs typeface="+mn-cs"/>
                            </a:rPr>
                            <a:t>10</a:t>
                          </a:r>
                          <a:endParaRPr lang="zh-CN" altLang="en-US" sz="1400" b="1" kern="100">
                            <a:solidFill>
                              <a:schemeClr val="tx1"/>
                            </a:solidFill>
                            <a:effectLst/>
                            <a:latin typeface="微软雅黑" panose="020B0503020204020204" pitchFamily="34" charset="-122"/>
                            <a:ea typeface="微软雅黑" panose="020B0503020204020204" pitchFamily="34" charset="-122"/>
                            <a:cs typeface="+mn-cs"/>
                          </a:endParaRPr>
                        </a:p>
                      </a:txBody>
                      <a:tcPr marL="68580" marR="68580" marT="0" marB="0">
                        <a:lnL>
                          <a:noFill/>
                        </a:lnL>
                        <a:lnR>
                          <a:noFill/>
                        </a:lnR>
                        <a:lnT>
                          <a:noFill/>
                        </a:lnT>
                        <a:lnB>
                          <a:noFill/>
                        </a:lnB>
                      </a:tcPr>
                    </a:tc>
                    <a:tc>
                      <a:txBody>
                        <a:bodyPr/>
                        <a:lstStyle/>
                        <a:p>
                          <a:endParaRPr lang="zh-CN"/>
                        </a:p>
                      </a:txBody>
                      <a:tcPr marL="68580" marR="68580" marT="0" marB="0">
                        <a:lnL>
                          <a:noFill/>
                        </a:lnL>
                        <a:lnR>
                          <a:noFill/>
                        </a:lnR>
                        <a:lnT>
                          <a:noFill/>
                        </a:lnT>
                        <a:lnB>
                          <a:noFill/>
                        </a:lnB>
                        <a:blipFill>
                          <a:blip r:embed="rId3"/>
                          <a:stretch>
                            <a:fillRect l="-5172" t="-922917" b="-431250"/>
                          </a:stretch>
                        </a:blipFill>
                      </a:tcPr>
                    </a:tc>
                    <a:extLst>
                      <a:ext uri="{0D108BD9-81ED-4DB2-BD59-A6C34878D82A}">
                        <a16:rowId xmlns:a16="http://schemas.microsoft.com/office/drawing/2014/main" val="2579267569"/>
                      </a:ext>
                    </a:extLst>
                  </a:tr>
                  <a:tr h="291109">
                    <a:tc>
                      <a:txBody>
                        <a:bodyPr/>
                        <a:lstStyle/>
                        <a:p>
                          <a:pPr marL="0" indent="0" algn="just" defTabSz="914400" rtl="0" eaLnBrk="1" latinLnBrk="0" hangingPunct="1">
                            <a:lnSpc>
                              <a:spcPct val="150000"/>
                            </a:lnSpc>
                            <a:spcAft>
                              <a:spcPts val="0"/>
                            </a:spcAft>
                          </a:pPr>
                          <a:r>
                            <a:rPr lang="en-US" sz="1400" b="1" kern="100">
                              <a:solidFill>
                                <a:schemeClr val="tx1"/>
                              </a:solidFill>
                              <a:effectLst/>
                              <a:latin typeface="微软雅黑" panose="020B0503020204020204" pitchFamily="34" charset="-122"/>
                              <a:ea typeface="微软雅黑" panose="020B0503020204020204" pitchFamily="34" charset="-122"/>
                              <a:cs typeface="+mn-cs"/>
                            </a:rPr>
                            <a:t>11</a:t>
                          </a:r>
                          <a:endParaRPr lang="zh-CN" altLang="en-US" sz="1400" b="1" kern="100">
                            <a:solidFill>
                              <a:schemeClr val="tx1"/>
                            </a:solidFill>
                            <a:effectLst/>
                            <a:latin typeface="微软雅黑" panose="020B0503020204020204" pitchFamily="34" charset="-122"/>
                            <a:ea typeface="微软雅黑" panose="020B0503020204020204" pitchFamily="34" charset="-122"/>
                            <a:cs typeface="+mn-cs"/>
                          </a:endParaRPr>
                        </a:p>
                      </a:txBody>
                      <a:tcPr marL="68580" marR="68580" marT="0" marB="0">
                        <a:lnL>
                          <a:noFill/>
                        </a:lnL>
                        <a:lnR>
                          <a:noFill/>
                        </a:lnR>
                        <a:lnT>
                          <a:noFill/>
                        </a:lnT>
                        <a:lnB>
                          <a:noFill/>
                        </a:lnB>
                      </a:tcPr>
                    </a:tc>
                    <a:tc>
                      <a:txBody>
                        <a:bodyPr/>
                        <a:lstStyle/>
                        <a:p>
                          <a:endParaRPr lang="zh-CN"/>
                        </a:p>
                      </a:txBody>
                      <a:tcPr marL="68580" marR="68580" marT="0" marB="0">
                        <a:lnL>
                          <a:noFill/>
                        </a:lnL>
                        <a:lnR>
                          <a:noFill/>
                        </a:lnR>
                        <a:lnT>
                          <a:noFill/>
                        </a:lnT>
                        <a:lnB>
                          <a:noFill/>
                        </a:lnB>
                        <a:blipFill>
                          <a:blip r:embed="rId3"/>
                          <a:stretch>
                            <a:fillRect l="-5172" t="-1022917" b="-331250"/>
                          </a:stretch>
                        </a:blipFill>
                      </a:tcPr>
                    </a:tc>
                    <a:extLst>
                      <a:ext uri="{0D108BD9-81ED-4DB2-BD59-A6C34878D82A}">
                        <a16:rowId xmlns:a16="http://schemas.microsoft.com/office/drawing/2014/main" val="2954096629"/>
                      </a:ext>
                    </a:extLst>
                  </a:tr>
                  <a:tr h="291109">
                    <a:tc>
                      <a:txBody>
                        <a:bodyPr/>
                        <a:lstStyle/>
                        <a:p>
                          <a:pPr marL="0" indent="0" algn="just" defTabSz="914400" rtl="0" eaLnBrk="1" latinLnBrk="0" hangingPunct="1">
                            <a:lnSpc>
                              <a:spcPct val="150000"/>
                            </a:lnSpc>
                            <a:spcAft>
                              <a:spcPts val="0"/>
                            </a:spcAft>
                          </a:pPr>
                          <a:r>
                            <a:rPr lang="en-US" sz="1400" b="1" kern="100">
                              <a:solidFill>
                                <a:schemeClr val="tx1"/>
                              </a:solidFill>
                              <a:effectLst/>
                              <a:latin typeface="微软雅黑" panose="020B0503020204020204" pitchFamily="34" charset="-122"/>
                              <a:ea typeface="微软雅黑" panose="020B0503020204020204" pitchFamily="34" charset="-122"/>
                              <a:cs typeface="+mn-cs"/>
                            </a:rPr>
                            <a:t>12</a:t>
                          </a:r>
                          <a:endParaRPr lang="zh-CN" altLang="en-US" sz="1400" b="1" kern="100">
                            <a:solidFill>
                              <a:schemeClr val="tx1"/>
                            </a:solidFill>
                            <a:effectLst/>
                            <a:latin typeface="微软雅黑" panose="020B0503020204020204" pitchFamily="34" charset="-122"/>
                            <a:ea typeface="微软雅黑" panose="020B0503020204020204" pitchFamily="34" charset="-122"/>
                            <a:cs typeface="+mn-cs"/>
                          </a:endParaRPr>
                        </a:p>
                      </a:txBody>
                      <a:tcPr marL="68580" marR="68580" marT="0" marB="0">
                        <a:lnL>
                          <a:noFill/>
                        </a:lnL>
                        <a:lnR>
                          <a:noFill/>
                        </a:lnR>
                        <a:lnT>
                          <a:noFill/>
                        </a:lnT>
                        <a:lnB>
                          <a:noFill/>
                        </a:lnB>
                      </a:tcPr>
                    </a:tc>
                    <a:tc>
                      <a:txBody>
                        <a:bodyPr/>
                        <a:lstStyle/>
                        <a:p>
                          <a:endParaRPr lang="zh-CN"/>
                        </a:p>
                      </a:txBody>
                      <a:tcPr marL="68580" marR="68580" marT="0" marB="0">
                        <a:lnL>
                          <a:noFill/>
                        </a:lnL>
                        <a:lnR>
                          <a:noFill/>
                        </a:lnR>
                        <a:lnT>
                          <a:noFill/>
                        </a:lnT>
                        <a:lnB>
                          <a:noFill/>
                        </a:lnB>
                        <a:blipFill>
                          <a:blip r:embed="rId3"/>
                          <a:stretch>
                            <a:fillRect l="-5172" t="-1146809" b="-238298"/>
                          </a:stretch>
                        </a:blipFill>
                      </a:tcPr>
                    </a:tc>
                    <a:extLst>
                      <a:ext uri="{0D108BD9-81ED-4DB2-BD59-A6C34878D82A}">
                        <a16:rowId xmlns:a16="http://schemas.microsoft.com/office/drawing/2014/main" val="918879046"/>
                      </a:ext>
                    </a:extLst>
                  </a:tr>
                  <a:tr h="291109">
                    <a:tc>
                      <a:txBody>
                        <a:bodyPr/>
                        <a:lstStyle/>
                        <a:p>
                          <a:pPr marL="0" indent="0" algn="just" defTabSz="914400" rtl="0" eaLnBrk="1" latinLnBrk="0" hangingPunct="1">
                            <a:lnSpc>
                              <a:spcPct val="150000"/>
                            </a:lnSpc>
                            <a:spcAft>
                              <a:spcPts val="0"/>
                            </a:spcAft>
                          </a:pPr>
                          <a:r>
                            <a:rPr lang="en-US" sz="1400" b="1" kern="100">
                              <a:solidFill>
                                <a:schemeClr val="tx1"/>
                              </a:solidFill>
                              <a:effectLst/>
                              <a:latin typeface="微软雅黑" panose="020B0503020204020204" pitchFamily="34" charset="-122"/>
                              <a:ea typeface="微软雅黑" panose="020B0503020204020204" pitchFamily="34" charset="-122"/>
                              <a:cs typeface="+mn-cs"/>
                            </a:rPr>
                            <a:t>13</a:t>
                          </a:r>
                          <a:endParaRPr lang="zh-CN" altLang="en-US" sz="1400" b="1" kern="100">
                            <a:solidFill>
                              <a:schemeClr val="tx1"/>
                            </a:solidFill>
                            <a:effectLst/>
                            <a:latin typeface="微软雅黑" panose="020B0503020204020204" pitchFamily="34" charset="-122"/>
                            <a:ea typeface="微软雅黑" panose="020B0503020204020204" pitchFamily="34" charset="-122"/>
                            <a:cs typeface="+mn-cs"/>
                          </a:endParaRPr>
                        </a:p>
                      </a:txBody>
                      <a:tcPr marL="68580" marR="68580" marT="0" marB="0">
                        <a:lnL>
                          <a:noFill/>
                        </a:lnL>
                        <a:lnR>
                          <a:noFill/>
                        </a:lnR>
                        <a:lnT>
                          <a:noFill/>
                        </a:lnT>
                        <a:lnB>
                          <a:noFill/>
                        </a:lnB>
                      </a:tcPr>
                    </a:tc>
                    <a:tc>
                      <a:txBody>
                        <a:bodyPr/>
                        <a:lstStyle/>
                        <a:p>
                          <a:endParaRPr lang="zh-CN"/>
                        </a:p>
                      </a:txBody>
                      <a:tcPr marL="68580" marR="68580" marT="0" marB="0">
                        <a:lnL>
                          <a:noFill/>
                        </a:lnL>
                        <a:lnR>
                          <a:noFill/>
                        </a:lnR>
                        <a:lnT>
                          <a:noFill/>
                        </a:lnT>
                        <a:lnB>
                          <a:noFill/>
                        </a:lnB>
                        <a:blipFill>
                          <a:blip r:embed="rId3"/>
                          <a:stretch>
                            <a:fillRect l="-5172" t="-1220833" b="-133333"/>
                          </a:stretch>
                        </a:blipFill>
                      </a:tcPr>
                    </a:tc>
                    <a:extLst>
                      <a:ext uri="{0D108BD9-81ED-4DB2-BD59-A6C34878D82A}">
                        <a16:rowId xmlns:a16="http://schemas.microsoft.com/office/drawing/2014/main" val="1137979835"/>
                      </a:ext>
                    </a:extLst>
                  </a:tr>
                  <a:tr h="291109">
                    <a:tc>
                      <a:txBody>
                        <a:bodyPr/>
                        <a:lstStyle/>
                        <a:p>
                          <a:pPr marL="0" indent="0" algn="just" defTabSz="914400" rtl="0" eaLnBrk="1" latinLnBrk="0" hangingPunct="1">
                            <a:lnSpc>
                              <a:spcPct val="150000"/>
                            </a:lnSpc>
                            <a:spcAft>
                              <a:spcPts val="0"/>
                            </a:spcAft>
                          </a:pPr>
                          <a:r>
                            <a:rPr lang="en-US" sz="1400" b="1" kern="100" dirty="0">
                              <a:solidFill>
                                <a:schemeClr val="tx1"/>
                              </a:solidFill>
                              <a:effectLst/>
                              <a:latin typeface="微软雅黑" panose="020B0503020204020204" pitchFamily="34" charset="-122"/>
                              <a:ea typeface="微软雅黑" panose="020B0503020204020204" pitchFamily="34" charset="-122"/>
                              <a:cs typeface="+mn-cs"/>
                            </a:rPr>
                            <a:t>14</a:t>
                          </a:r>
                          <a:endParaRPr lang="zh-CN" altLang="en-US" sz="1400" b="1" kern="100" dirty="0">
                            <a:solidFill>
                              <a:schemeClr val="tx1"/>
                            </a:solidFill>
                            <a:effectLst/>
                            <a:latin typeface="微软雅黑" panose="020B0503020204020204" pitchFamily="34" charset="-122"/>
                            <a:ea typeface="微软雅黑" panose="020B0503020204020204" pitchFamily="34" charset="-122"/>
                            <a:cs typeface="+mn-cs"/>
                          </a:endParaRPr>
                        </a:p>
                      </a:txBody>
                      <a:tcPr marL="68580" marR="68580" marT="0" marB="0">
                        <a:lnL>
                          <a:noFill/>
                        </a:lnL>
                        <a:lnR>
                          <a:noFill/>
                        </a:lnR>
                        <a:lnT>
                          <a:noFill/>
                        </a:lnT>
                        <a:lnB>
                          <a:noFill/>
                        </a:lnB>
                      </a:tcPr>
                    </a:tc>
                    <a:tc>
                      <a:txBody>
                        <a:bodyPr/>
                        <a:lstStyle/>
                        <a:p>
                          <a:endParaRPr lang="zh-CN"/>
                        </a:p>
                      </a:txBody>
                      <a:tcPr marL="68580" marR="68580" marT="0" marB="0">
                        <a:lnL>
                          <a:noFill/>
                        </a:lnL>
                        <a:lnR>
                          <a:noFill/>
                        </a:lnR>
                        <a:lnT>
                          <a:noFill/>
                        </a:lnT>
                        <a:lnB>
                          <a:noFill/>
                        </a:lnB>
                        <a:blipFill>
                          <a:blip r:embed="rId3"/>
                          <a:stretch>
                            <a:fillRect l="-5172" t="-1320833" b="-33333"/>
                          </a:stretch>
                        </a:blipFill>
                      </a:tcPr>
                    </a:tc>
                    <a:extLst>
                      <a:ext uri="{0D108BD9-81ED-4DB2-BD59-A6C34878D82A}">
                        <a16:rowId xmlns:a16="http://schemas.microsoft.com/office/drawing/2014/main" val="2045324514"/>
                      </a:ext>
                    </a:extLst>
                  </a:tr>
                </a:tbl>
              </a:graphicData>
            </a:graphic>
          </p:graphicFrame>
        </mc:Fallback>
      </mc:AlternateContent>
      <p:sp>
        <p:nvSpPr>
          <p:cNvPr id="6" name="文本框 5">
            <a:extLst>
              <a:ext uri="{FF2B5EF4-FFF2-40B4-BE49-F238E27FC236}">
                <a16:creationId xmlns:a16="http://schemas.microsoft.com/office/drawing/2014/main" id="{EE216186-23C5-36DB-0E06-21E605F3BB47}"/>
              </a:ext>
            </a:extLst>
          </p:cNvPr>
          <p:cNvSpPr txBox="1"/>
          <p:nvPr/>
        </p:nvSpPr>
        <p:spPr>
          <a:xfrm>
            <a:off x="7710818" y="1555404"/>
            <a:ext cx="4067139" cy="4708981"/>
          </a:xfrm>
          <a:prstGeom prst="rect">
            <a:avLst/>
          </a:prstGeom>
          <a:solidFill>
            <a:srgbClr val="009999"/>
          </a:solidFill>
        </p:spPr>
        <p:txBody>
          <a:bodyPr wrap="none" rtlCol="0">
            <a:spAutoFit/>
          </a:bodyPr>
          <a:lstStyle/>
          <a:p>
            <a:r>
              <a:rPr kumimoji="1" lang="en-US" altLang="zh-CN" sz="2000" b="1" dirty="0">
                <a:solidFill>
                  <a:schemeClr val="bg1"/>
                </a:solidFill>
                <a:latin typeface="Times New Roman" panose="02020603050405020304" pitchFamily="18" charset="0"/>
                <a:cs typeface="Times New Roman" panose="02020603050405020304" pitchFamily="18" charset="0"/>
              </a:rPr>
              <a:t>template</a:t>
            </a:r>
            <a:r>
              <a:rPr kumimoji="1" lang="zh-CN" altLang="en-US" sz="2000" dirty="0">
                <a:solidFill>
                  <a:schemeClr val="bg1"/>
                </a:solidFill>
                <a:latin typeface="Times New Roman" panose="02020603050405020304" pitchFamily="18" charset="0"/>
                <a:cs typeface="Times New Roman" panose="02020603050405020304" pitchFamily="18" charset="0"/>
              </a:rPr>
              <a:t> </a:t>
            </a:r>
            <a:r>
              <a:rPr kumimoji="1" lang="en-US" altLang="zh-CN" sz="2000" dirty="0">
                <a:solidFill>
                  <a:schemeClr val="bg1"/>
                </a:solidFill>
                <a:latin typeface="Times New Roman" panose="02020603050405020304" pitchFamily="18" charset="0"/>
                <a:cs typeface="Times New Roman" panose="02020603050405020304" pitchFamily="18" charset="0"/>
              </a:rPr>
              <a:t>&lt;</a:t>
            </a:r>
            <a:r>
              <a:rPr kumimoji="1" lang="en-US" altLang="zh-CN" sz="2000" b="1" dirty="0" err="1">
                <a:solidFill>
                  <a:schemeClr val="bg1"/>
                </a:solidFill>
                <a:latin typeface="Times New Roman" panose="02020603050405020304" pitchFamily="18" charset="0"/>
                <a:cs typeface="Times New Roman" panose="02020603050405020304" pitchFamily="18" charset="0"/>
              </a:rPr>
              <a:t>typename</a:t>
            </a:r>
            <a:r>
              <a:rPr kumimoji="1" lang="zh-CN" altLang="en-US" sz="2000" dirty="0">
                <a:solidFill>
                  <a:schemeClr val="bg1"/>
                </a:solidFill>
                <a:latin typeface="Times New Roman" panose="02020603050405020304" pitchFamily="18" charset="0"/>
                <a:cs typeface="Times New Roman" panose="02020603050405020304" pitchFamily="18" charset="0"/>
              </a:rPr>
              <a:t> </a:t>
            </a:r>
            <a:r>
              <a:rPr kumimoji="1" lang="en-US" altLang="zh-CN" sz="2000" b="1" dirty="0">
                <a:solidFill>
                  <a:schemeClr val="bg1"/>
                </a:solidFill>
                <a:latin typeface="Times New Roman" panose="02020603050405020304" pitchFamily="18" charset="0"/>
                <a:cs typeface="Times New Roman" panose="02020603050405020304" pitchFamily="18" charset="0"/>
              </a:rPr>
              <a:t>E</a:t>
            </a:r>
            <a:r>
              <a:rPr kumimoji="1" lang="en-US" altLang="zh-CN" sz="2000" dirty="0">
                <a:solidFill>
                  <a:schemeClr val="bg1"/>
                </a:solidFill>
                <a:latin typeface="Times New Roman" panose="02020603050405020304" pitchFamily="18" charset="0"/>
                <a:cs typeface="Times New Roman" panose="02020603050405020304" pitchFamily="18" charset="0"/>
              </a:rPr>
              <a:t>&gt;</a:t>
            </a:r>
          </a:p>
          <a:p>
            <a:r>
              <a:rPr kumimoji="1" lang="en-US" altLang="zh-CN" sz="2000" b="1" dirty="0">
                <a:solidFill>
                  <a:schemeClr val="bg1"/>
                </a:solidFill>
                <a:latin typeface="Times New Roman" panose="02020603050405020304" pitchFamily="18" charset="0"/>
                <a:cs typeface="Times New Roman" panose="02020603050405020304" pitchFamily="18" charset="0"/>
              </a:rPr>
              <a:t>void</a:t>
            </a:r>
            <a:r>
              <a:rPr kumimoji="1" lang="zh-CN" altLang="en-US" sz="2000" dirty="0">
                <a:solidFill>
                  <a:schemeClr val="bg1"/>
                </a:solidFill>
                <a:latin typeface="Times New Roman" panose="02020603050405020304" pitchFamily="18" charset="0"/>
                <a:cs typeface="Times New Roman" panose="02020603050405020304" pitchFamily="18" charset="0"/>
              </a:rPr>
              <a:t> </a:t>
            </a:r>
            <a:r>
              <a:rPr kumimoji="1" lang="en-US" altLang="zh-CN" sz="2000" dirty="0" err="1">
                <a:solidFill>
                  <a:schemeClr val="bg1"/>
                </a:solidFill>
                <a:latin typeface="Times New Roman" panose="02020603050405020304" pitchFamily="18" charset="0"/>
                <a:cs typeface="Times New Roman" panose="02020603050405020304" pitchFamily="18" charset="0"/>
              </a:rPr>
              <a:t>InsertionSort</a:t>
            </a:r>
            <a:r>
              <a:rPr kumimoji="1" lang="en-US" altLang="zh-CN" sz="2000" dirty="0">
                <a:solidFill>
                  <a:schemeClr val="bg1"/>
                </a:solidFill>
                <a:latin typeface="Times New Roman" panose="02020603050405020304" pitchFamily="18" charset="0"/>
                <a:cs typeface="Times New Roman" panose="02020603050405020304" pitchFamily="18" charset="0"/>
              </a:rPr>
              <a:t>(</a:t>
            </a:r>
            <a:r>
              <a:rPr kumimoji="1" lang="en-US" altLang="zh-CN" sz="2000" b="1" dirty="0">
                <a:solidFill>
                  <a:schemeClr val="bg1"/>
                </a:solidFill>
                <a:latin typeface="Times New Roman" panose="02020603050405020304" pitchFamily="18" charset="0"/>
                <a:cs typeface="Times New Roman" panose="02020603050405020304" pitchFamily="18" charset="0"/>
              </a:rPr>
              <a:t>E</a:t>
            </a:r>
            <a:r>
              <a:rPr kumimoji="1" lang="en-US" altLang="zh-CN" sz="2000" dirty="0">
                <a:solidFill>
                  <a:schemeClr val="bg1"/>
                </a:solidFill>
                <a:latin typeface="Times New Roman" panose="02020603050405020304" pitchFamily="18" charset="0"/>
                <a:cs typeface="Times New Roman" panose="02020603050405020304" pitchFamily="18" charset="0"/>
              </a:rPr>
              <a:t>[]</a:t>
            </a:r>
            <a:r>
              <a:rPr kumimoji="1" lang="zh-CN" altLang="en-US" sz="2000" dirty="0">
                <a:solidFill>
                  <a:schemeClr val="bg1"/>
                </a:solidFill>
                <a:latin typeface="Times New Roman" panose="02020603050405020304" pitchFamily="18" charset="0"/>
                <a:cs typeface="Times New Roman" panose="02020603050405020304" pitchFamily="18" charset="0"/>
              </a:rPr>
              <a:t> </a:t>
            </a:r>
            <a:r>
              <a:rPr kumimoji="1" lang="en-US" altLang="zh-CN" sz="2000" dirty="0">
                <a:solidFill>
                  <a:schemeClr val="bg1"/>
                </a:solidFill>
                <a:latin typeface="Times New Roman" panose="02020603050405020304" pitchFamily="18" charset="0"/>
                <a:cs typeface="Times New Roman" panose="02020603050405020304" pitchFamily="18" charset="0"/>
              </a:rPr>
              <a:t>a,</a:t>
            </a:r>
            <a:r>
              <a:rPr kumimoji="1" lang="zh-CN" altLang="en-US" sz="2000" dirty="0">
                <a:solidFill>
                  <a:schemeClr val="bg1"/>
                </a:solidFill>
                <a:latin typeface="Times New Roman" panose="02020603050405020304" pitchFamily="18" charset="0"/>
                <a:cs typeface="Times New Roman" panose="02020603050405020304" pitchFamily="18" charset="0"/>
              </a:rPr>
              <a:t> </a:t>
            </a:r>
            <a:r>
              <a:rPr kumimoji="1" lang="en-US" altLang="zh-CN" sz="2000" b="1" dirty="0">
                <a:solidFill>
                  <a:schemeClr val="bg1"/>
                </a:solidFill>
                <a:latin typeface="Times New Roman" panose="02020603050405020304" pitchFamily="18" charset="0"/>
                <a:cs typeface="Times New Roman" panose="02020603050405020304" pitchFamily="18" charset="0"/>
              </a:rPr>
              <a:t>int</a:t>
            </a:r>
            <a:r>
              <a:rPr kumimoji="1" lang="zh-CN" altLang="en-US" sz="2000" dirty="0">
                <a:solidFill>
                  <a:schemeClr val="bg1"/>
                </a:solidFill>
                <a:latin typeface="Times New Roman" panose="02020603050405020304" pitchFamily="18" charset="0"/>
                <a:cs typeface="Times New Roman" panose="02020603050405020304" pitchFamily="18" charset="0"/>
              </a:rPr>
              <a:t> </a:t>
            </a:r>
            <a:r>
              <a:rPr kumimoji="1" lang="en-US" altLang="zh-CN" sz="2000" dirty="0">
                <a:solidFill>
                  <a:schemeClr val="bg1"/>
                </a:solidFill>
                <a:latin typeface="Times New Roman" panose="02020603050405020304" pitchFamily="18" charset="0"/>
                <a:cs typeface="Times New Roman" panose="02020603050405020304" pitchFamily="18" charset="0"/>
              </a:rPr>
              <a:t>l,</a:t>
            </a:r>
            <a:r>
              <a:rPr kumimoji="1" lang="zh-CN" altLang="en-US" sz="2000" dirty="0">
                <a:solidFill>
                  <a:schemeClr val="bg1"/>
                </a:solidFill>
                <a:latin typeface="Times New Roman" panose="02020603050405020304" pitchFamily="18" charset="0"/>
                <a:cs typeface="Times New Roman" panose="02020603050405020304" pitchFamily="18" charset="0"/>
              </a:rPr>
              <a:t> </a:t>
            </a:r>
            <a:r>
              <a:rPr kumimoji="1" lang="en-US" altLang="zh-CN" sz="2000" b="1" dirty="0">
                <a:solidFill>
                  <a:schemeClr val="bg1"/>
                </a:solidFill>
                <a:latin typeface="Times New Roman" panose="02020603050405020304" pitchFamily="18" charset="0"/>
                <a:cs typeface="Times New Roman" panose="02020603050405020304" pitchFamily="18" charset="0"/>
              </a:rPr>
              <a:t>int</a:t>
            </a:r>
            <a:r>
              <a:rPr kumimoji="1" lang="zh-CN" altLang="en-US" sz="2000" dirty="0">
                <a:solidFill>
                  <a:schemeClr val="bg1"/>
                </a:solidFill>
                <a:latin typeface="Times New Roman" panose="02020603050405020304" pitchFamily="18" charset="0"/>
                <a:cs typeface="Times New Roman" panose="02020603050405020304" pitchFamily="18" charset="0"/>
              </a:rPr>
              <a:t> </a:t>
            </a:r>
            <a:r>
              <a:rPr kumimoji="1" lang="en-US" altLang="zh-CN" sz="2000" dirty="0">
                <a:solidFill>
                  <a:schemeClr val="bg1"/>
                </a:solidFill>
                <a:latin typeface="Times New Roman" panose="02020603050405020304" pitchFamily="18" charset="0"/>
                <a:cs typeface="Times New Roman" panose="02020603050405020304" pitchFamily="18" charset="0"/>
              </a:rPr>
              <a:t>r)</a:t>
            </a:r>
            <a:r>
              <a:rPr kumimoji="1" lang="zh-CN" altLang="en-US" sz="2000" dirty="0">
                <a:solidFill>
                  <a:schemeClr val="bg1"/>
                </a:solidFill>
                <a:latin typeface="Times New Roman" panose="02020603050405020304" pitchFamily="18" charset="0"/>
                <a:cs typeface="Times New Roman" panose="02020603050405020304" pitchFamily="18" charset="0"/>
              </a:rPr>
              <a:t> </a:t>
            </a:r>
            <a:r>
              <a:rPr kumimoji="1" lang="en-US" altLang="zh-CN" sz="2000" dirty="0">
                <a:solidFill>
                  <a:schemeClr val="bg1"/>
                </a:solidFill>
                <a:latin typeface="Times New Roman" panose="02020603050405020304" pitchFamily="18" charset="0"/>
                <a:cs typeface="Times New Roman" panose="02020603050405020304" pitchFamily="18" charset="0"/>
              </a:rPr>
              <a:t>{</a:t>
            </a:r>
          </a:p>
          <a:p>
            <a:r>
              <a:rPr kumimoji="1" lang="zh-CN" altLang="en-US" sz="2000" dirty="0">
                <a:solidFill>
                  <a:schemeClr val="bg1"/>
                </a:solidFill>
                <a:latin typeface="Times New Roman" panose="02020603050405020304" pitchFamily="18" charset="0"/>
                <a:cs typeface="Times New Roman" panose="02020603050405020304" pitchFamily="18" charset="0"/>
              </a:rPr>
              <a:t>     </a:t>
            </a:r>
            <a:r>
              <a:rPr kumimoji="1" lang="en-US" altLang="zh-CN" sz="2000" b="1" dirty="0">
                <a:solidFill>
                  <a:schemeClr val="bg1"/>
                </a:solidFill>
                <a:latin typeface="Times New Roman" panose="02020603050405020304" pitchFamily="18" charset="0"/>
                <a:cs typeface="Times New Roman" panose="02020603050405020304" pitchFamily="18" charset="0"/>
              </a:rPr>
              <a:t>for</a:t>
            </a:r>
            <a:r>
              <a:rPr kumimoji="1" lang="en-US" altLang="zh-CN" sz="2000" dirty="0">
                <a:solidFill>
                  <a:schemeClr val="bg1"/>
                </a:solidFill>
                <a:latin typeface="Times New Roman" panose="02020603050405020304" pitchFamily="18" charset="0"/>
                <a:cs typeface="Times New Roman" panose="02020603050405020304" pitchFamily="18" charset="0"/>
              </a:rPr>
              <a:t>(</a:t>
            </a:r>
            <a:r>
              <a:rPr kumimoji="1" lang="en-US" altLang="zh-CN" sz="2000" b="1" dirty="0">
                <a:solidFill>
                  <a:schemeClr val="bg1"/>
                </a:solidFill>
                <a:latin typeface="Times New Roman" panose="02020603050405020304" pitchFamily="18" charset="0"/>
                <a:cs typeface="Times New Roman" panose="02020603050405020304" pitchFamily="18" charset="0"/>
              </a:rPr>
              <a:t>int</a:t>
            </a:r>
            <a:r>
              <a:rPr kumimoji="1" lang="zh-CN" altLang="en-US" sz="2000" dirty="0">
                <a:solidFill>
                  <a:schemeClr val="bg1"/>
                </a:solidFill>
                <a:latin typeface="Times New Roman" panose="02020603050405020304" pitchFamily="18" charset="0"/>
                <a:cs typeface="Times New Roman" panose="02020603050405020304" pitchFamily="18" charset="0"/>
              </a:rPr>
              <a:t> </a:t>
            </a:r>
            <a:r>
              <a:rPr kumimoji="1" lang="en-US" altLang="zh-CN" sz="2000" dirty="0" err="1">
                <a:solidFill>
                  <a:schemeClr val="bg1"/>
                </a:solidFill>
                <a:latin typeface="Times New Roman" panose="02020603050405020304" pitchFamily="18" charset="0"/>
                <a:cs typeface="Times New Roman" panose="02020603050405020304" pitchFamily="18" charset="0"/>
              </a:rPr>
              <a:t>i</a:t>
            </a:r>
            <a:r>
              <a:rPr kumimoji="1" lang="en-US" altLang="zh-CN" sz="2000" dirty="0">
                <a:solidFill>
                  <a:schemeClr val="bg1"/>
                </a:solidFill>
                <a:latin typeface="Times New Roman" panose="02020603050405020304" pitchFamily="18" charset="0"/>
                <a:cs typeface="Times New Roman" panose="02020603050405020304" pitchFamily="18" charset="0"/>
              </a:rPr>
              <a:t>=l+1;</a:t>
            </a:r>
            <a:r>
              <a:rPr kumimoji="1" lang="zh-CN" altLang="en-US" sz="2000" dirty="0">
                <a:solidFill>
                  <a:schemeClr val="bg1"/>
                </a:solidFill>
                <a:latin typeface="Times New Roman" panose="02020603050405020304" pitchFamily="18" charset="0"/>
                <a:cs typeface="Times New Roman" panose="02020603050405020304" pitchFamily="18" charset="0"/>
              </a:rPr>
              <a:t> </a:t>
            </a:r>
            <a:r>
              <a:rPr kumimoji="1" lang="en-US" altLang="zh-CN" sz="2000" dirty="0" err="1">
                <a:solidFill>
                  <a:schemeClr val="bg1"/>
                </a:solidFill>
                <a:latin typeface="Times New Roman" panose="02020603050405020304" pitchFamily="18" charset="0"/>
                <a:cs typeface="Times New Roman" panose="02020603050405020304" pitchFamily="18" charset="0"/>
              </a:rPr>
              <a:t>i</a:t>
            </a:r>
            <a:r>
              <a:rPr kumimoji="1" lang="en-US" altLang="zh-CN" sz="2000" dirty="0">
                <a:solidFill>
                  <a:schemeClr val="bg1"/>
                </a:solidFill>
                <a:latin typeface="Times New Roman" panose="02020603050405020304" pitchFamily="18" charset="0"/>
                <a:cs typeface="Times New Roman" panose="02020603050405020304" pitchFamily="18" charset="0"/>
              </a:rPr>
              <a:t>&lt;=r;</a:t>
            </a:r>
            <a:r>
              <a:rPr kumimoji="1" lang="zh-CN" altLang="en-US" sz="2000" dirty="0">
                <a:solidFill>
                  <a:schemeClr val="bg1"/>
                </a:solidFill>
                <a:latin typeface="Times New Roman" panose="02020603050405020304" pitchFamily="18" charset="0"/>
                <a:cs typeface="Times New Roman" panose="02020603050405020304" pitchFamily="18" charset="0"/>
              </a:rPr>
              <a:t> </a:t>
            </a:r>
            <a:r>
              <a:rPr kumimoji="1" lang="en-US" altLang="zh-CN" sz="2000" dirty="0" err="1">
                <a:solidFill>
                  <a:schemeClr val="bg1"/>
                </a:solidFill>
                <a:latin typeface="Times New Roman" panose="02020603050405020304" pitchFamily="18" charset="0"/>
                <a:cs typeface="Times New Roman" panose="02020603050405020304" pitchFamily="18" charset="0"/>
              </a:rPr>
              <a:t>i</a:t>
            </a:r>
            <a:r>
              <a:rPr kumimoji="1" lang="en-US" altLang="zh-CN" sz="2000" dirty="0">
                <a:solidFill>
                  <a:schemeClr val="bg1"/>
                </a:solidFill>
                <a:latin typeface="Times New Roman" panose="02020603050405020304" pitchFamily="18" charset="0"/>
                <a:cs typeface="Times New Roman" panose="02020603050405020304" pitchFamily="18" charset="0"/>
              </a:rPr>
              <a:t>++)</a:t>
            </a:r>
            <a:r>
              <a:rPr kumimoji="1" lang="zh-CN" altLang="en-US" sz="2000" dirty="0">
                <a:solidFill>
                  <a:schemeClr val="bg1"/>
                </a:solidFill>
                <a:latin typeface="Times New Roman" panose="02020603050405020304" pitchFamily="18" charset="0"/>
                <a:cs typeface="Times New Roman" panose="02020603050405020304" pitchFamily="18" charset="0"/>
              </a:rPr>
              <a:t> </a:t>
            </a:r>
            <a:r>
              <a:rPr kumimoji="1" lang="en-US" altLang="zh-CN" sz="2000" dirty="0">
                <a:solidFill>
                  <a:schemeClr val="bg1"/>
                </a:solidFill>
                <a:latin typeface="Times New Roman" panose="02020603050405020304" pitchFamily="18" charset="0"/>
                <a:cs typeface="Times New Roman" panose="02020603050405020304" pitchFamily="18" charset="0"/>
              </a:rPr>
              <a:t>{</a:t>
            </a:r>
          </a:p>
          <a:p>
            <a:r>
              <a:rPr kumimoji="1" lang="zh-CN" altLang="en-US" sz="2000" dirty="0">
                <a:solidFill>
                  <a:schemeClr val="bg1"/>
                </a:solidFill>
                <a:latin typeface="Times New Roman" panose="02020603050405020304" pitchFamily="18" charset="0"/>
                <a:cs typeface="Times New Roman" panose="02020603050405020304" pitchFamily="18" charset="0"/>
              </a:rPr>
              <a:t>          </a:t>
            </a:r>
            <a:r>
              <a:rPr kumimoji="1" lang="en-US" altLang="zh-CN" sz="2000" b="1" dirty="0">
                <a:solidFill>
                  <a:schemeClr val="bg1"/>
                </a:solidFill>
                <a:latin typeface="Times New Roman" panose="02020603050405020304" pitchFamily="18" charset="0"/>
                <a:cs typeface="Times New Roman" panose="02020603050405020304" pitchFamily="18" charset="0"/>
              </a:rPr>
              <a:t>E</a:t>
            </a:r>
            <a:r>
              <a:rPr kumimoji="1" lang="zh-CN" altLang="en-US" sz="2000" dirty="0">
                <a:solidFill>
                  <a:schemeClr val="bg1"/>
                </a:solidFill>
                <a:latin typeface="Times New Roman" panose="02020603050405020304" pitchFamily="18" charset="0"/>
                <a:cs typeface="Times New Roman" panose="02020603050405020304" pitchFamily="18" charset="0"/>
              </a:rPr>
              <a:t> </a:t>
            </a:r>
            <a:r>
              <a:rPr kumimoji="1" lang="en-US" altLang="zh-CN" sz="2000" dirty="0">
                <a:solidFill>
                  <a:schemeClr val="bg1"/>
                </a:solidFill>
                <a:latin typeface="Times New Roman" panose="02020603050405020304" pitchFamily="18" charset="0"/>
                <a:cs typeface="Times New Roman" panose="02020603050405020304" pitchFamily="18" charset="0"/>
              </a:rPr>
              <a:t>t</a:t>
            </a:r>
            <a:r>
              <a:rPr kumimoji="1" lang="zh-CN" altLang="en-US" sz="2000" dirty="0">
                <a:solidFill>
                  <a:schemeClr val="bg1"/>
                </a:solidFill>
                <a:latin typeface="Times New Roman" panose="02020603050405020304" pitchFamily="18" charset="0"/>
                <a:cs typeface="Times New Roman" panose="02020603050405020304" pitchFamily="18" charset="0"/>
              </a:rPr>
              <a:t> </a:t>
            </a:r>
            <a:r>
              <a:rPr kumimoji="1" lang="en-US" altLang="zh-CN" sz="2000" dirty="0">
                <a:solidFill>
                  <a:schemeClr val="bg1"/>
                </a:solidFill>
                <a:latin typeface="Times New Roman" panose="02020603050405020304" pitchFamily="18" charset="0"/>
                <a:cs typeface="Times New Roman" panose="02020603050405020304" pitchFamily="18" charset="0"/>
              </a:rPr>
              <a:t>=</a:t>
            </a:r>
            <a:r>
              <a:rPr kumimoji="1" lang="zh-CN" altLang="en-US" sz="2000" dirty="0">
                <a:solidFill>
                  <a:schemeClr val="bg1"/>
                </a:solidFill>
                <a:latin typeface="Times New Roman" panose="02020603050405020304" pitchFamily="18" charset="0"/>
                <a:cs typeface="Times New Roman" panose="02020603050405020304" pitchFamily="18" charset="0"/>
              </a:rPr>
              <a:t> </a:t>
            </a:r>
            <a:r>
              <a:rPr kumimoji="1" lang="en-US" altLang="zh-CN" sz="2000" dirty="0">
                <a:solidFill>
                  <a:schemeClr val="bg1"/>
                </a:solidFill>
                <a:latin typeface="Times New Roman" panose="02020603050405020304" pitchFamily="18" charset="0"/>
                <a:cs typeface="Times New Roman" panose="02020603050405020304" pitchFamily="18" charset="0"/>
              </a:rPr>
              <a:t>a[</a:t>
            </a:r>
            <a:r>
              <a:rPr kumimoji="1" lang="en-US" altLang="zh-CN" sz="2000" dirty="0" err="1">
                <a:solidFill>
                  <a:schemeClr val="bg1"/>
                </a:solidFill>
                <a:latin typeface="Times New Roman" panose="02020603050405020304" pitchFamily="18" charset="0"/>
                <a:cs typeface="Times New Roman" panose="02020603050405020304" pitchFamily="18" charset="0"/>
              </a:rPr>
              <a:t>i</a:t>
            </a:r>
            <a:r>
              <a:rPr kumimoji="1" lang="en-US" altLang="zh-CN" sz="2000" dirty="0">
                <a:solidFill>
                  <a:schemeClr val="bg1"/>
                </a:solidFill>
                <a:latin typeface="Times New Roman" panose="02020603050405020304" pitchFamily="18" charset="0"/>
                <a:cs typeface="Times New Roman" panose="02020603050405020304" pitchFamily="18" charset="0"/>
              </a:rPr>
              <a:t>];</a:t>
            </a:r>
            <a:r>
              <a:rPr kumimoji="1" lang="zh-CN" altLang="en-US" sz="2000" dirty="0">
                <a:solidFill>
                  <a:schemeClr val="bg1"/>
                </a:solidFill>
                <a:latin typeface="Times New Roman" panose="02020603050405020304" pitchFamily="18" charset="0"/>
                <a:cs typeface="Times New Roman" panose="02020603050405020304" pitchFamily="18" charset="0"/>
              </a:rPr>
              <a:t>  </a:t>
            </a:r>
            <a:r>
              <a:rPr kumimoji="1" lang="en-US" altLang="zh-CN" sz="2000" dirty="0">
                <a:solidFill>
                  <a:schemeClr val="bg1"/>
                </a:solidFill>
                <a:latin typeface="Times New Roman" panose="02020603050405020304" pitchFamily="18" charset="0"/>
                <a:cs typeface="Times New Roman" panose="02020603050405020304" pitchFamily="18" charset="0"/>
              </a:rPr>
              <a:t>//</a:t>
            </a:r>
            <a:r>
              <a:rPr kumimoji="1" lang="zh-CN" altLang="en-US" sz="2000" dirty="0">
                <a:solidFill>
                  <a:srgbClr val="FFFF00"/>
                </a:solidFill>
                <a:latin typeface="Microsoft YaHei" panose="020B0503020204020204" pitchFamily="34" charset="-122"/>
                <a:ea typeface="Microsoft YaHei" panose="020B0503020204020204" pitchFamily="34" charset="-122"/>
                <a:cs typeface="Times New Roman" panose="02020603050405020304" pitchFamily="18" charset="0"/>
              </a:rPr>
              <a:t>新插入数据赋值</a:t>
            </a:r>
            <a:endParaRPr kumimoji="1" lang="en-US" altLang="zh-CN" sz="2000" dirty="0">
              <a:solidFill>
                <a:srgbClr val="FFFF00"/>
              </a:solidFill>
              <a:latin typeface="Microsoft YaHei" panose="020B0503020204020204" pitchFamily="34" charset="-122"/>
              <a:ea typeface="Microsoft YaHei" panose="020B0503020204020204" pitchFamily="34" charset="-122"/>
              <a:cs typeface="Times New Roman" panose="02020603050405020304" pitchFamily="18" charset="0"/>
            </a:endParaRPr>
          </a:p>
          <a:p>
            <a:r>
              <a:rPr kumimoji="1" lang="zh-CN" altLang="en-US" sz="2000" dirty="0">
                <a:solidFill>
                  <a:schemeClr val="bg1"/>
                </a:solidFill>
                <a:latin typeface="Times New Roman" panose="02020603050405020304" pitchFamily="18" charset="0"/>
                <a:cs typeface="Times New Roman" panose="02020603050405020304" pitchFamily="18" charset="0"/>
              </a:rPr>
              <a:t>          </a:t>
            </a:r>
            <a:r>
              <a:rPr kumimoji="1" lang="en-US" altLang="zh-CN" sz="2000" b="1" dirty="0">
                <a:solidFill>
                  <a:schemeClr val="bg1"/>
                </a:solidFill>
                <a:latin typeface="Times New Roman" panose="02020603050405020304" pitchFamily="18" charset="0"/>
                <a:cs typeface="Times New Roman" panose="02020603050405020304" pitchFamily="18" charset="0"/>
              </a:rPr>
              <a:t>int</a:t>
            </a:r>
            <a:r>
              <a:rPr kumimoji="1" lang="zh-CN" altLang="en-US" sz="2000" dirty="0">
                <a:solidFill>
                  <a:schemeClr val="bg1"/>
                </a:solidFill>
                <a:latin typeface="Times New Roman" panose="02020603050405020304" pitchFamily="18" charset="0"/>
                <a:cs typeface="Times New Roman" panose="02020603050405020304" pitchFamily="18" charset="0"/>
              </a:rPr>
              <a:t> </a:t>
            </a:r>
            <a:r>
              <a:rPr kumimoji="1" lang="en-US" altLang="zh-CN" sz="2000" dirty="0">
                <a:solidFill>
                  <a:schemeClr val="bg1"/>
                </a:solidFill>
                <a:latin typeface="Times New Roman" panose="02020603050405020304" pitchFamily="18" charset="0"/>
                <a:cs typeface="Times New Roman" panose="02020603050405020304" pitchFamily="18" charset="0"/>
              </a:rPr>
              <a:t>j</a:t>
            </a:r>
            <a:r>
              <a:rPr kumimoji="1" lang="zh-CN" altLang="en-US" sz="2000" dirty="0">
                <a:solidFill>
                  <a:schemeClr val="bg1"/>
                </a:solidFill>
                <a:latin typeface="Times New Roman" panose="02020603050405020304" pitchFamily="18" charset="0"/>
                <a:cs typeface="Times New Roman" panose="02020603050405020304" pitchFamily="18" charset="0"/>
              </a:rPr>
              <a:t> </a:t>
            </a:r>
            <a:r>
              <a:rPr kumimoji="1" lang="en-US" altLang="zh-CN" sz="2000" dirty="0">
                <a:solidFill>
                  <a:schemeClr val="bg1"/>
                </a:solidFill>
                <a:latin typeface="Times New Roman" panose="02020603050405020304" pitchFamily="18" charset="0"/>
                <a:cs typeface="Times New Roman" panose="02020603050405020304" pitchFamily="18" charset="0"/>
              </a:rPr>
              <a:t>=</a:t>
            </a:r>
            <a:r>
              <a:rPr kumimoji="1" lang="zh-CN" altLang="en-US" sz="2000" dirty="0">
                <a:solidFill>
                  <a:schemeClr val="bg1"/>
                </a:solidFill>
                <a:latin typeface="Times New Roman" panose="02020603050405020304" pitchFamily="18" charset="0"/>
                <a:cs typeface="Times New Roman" panose="02020603050405020304" pitchFamily="18" charset="0"/>
              </a:rPr>
              <a:t> </a:t>
            </a:r>
            <a:r>
              <a:rPr kumimoji="1" lang="en-US" altLang="zh-CN" sz="2000" dirty="0" err="1">
                <a:solidFill>
                  <a:schemeClr val="bg1"/>
                </a:solidFill>
                <a:latin typeface="Times New Roman" panose="02020603050405020304" pitchFamily="18" charset="0"/>
                <a:cs typeface="Times New Roman" panose="02020603050405020304" pitchFamily="18" charset="0"/>
              </a:rPr>
              <a:t>i</a:t>
            </a:r>
            <a:r>
              <a:rPr kumimoji="1" lang="zh-CN" altLang="en-US" sz="2000" dirty="0">
                <a:solidFill>
                  <a:schemeClr val="bg1"/>
                </a:solidFill>
                <a:latin typeface="Times New Roman" panose="02020603050405020304" pitchFamily="18" charset="0"/>
                <a:cs typeface="Times New Roman" panose="02020603050405020304" pitchFamily="18" charset="0"/>
              </a:rPr>
              <a:t> </a:t>
            </a:r>
            <a:r>
              <a:rPr kumimoji="1" lang="en-US" altLang="zh-CN" sz="2000" dirty="0">
                <a:solidFill>
                  <a:schemeClr val="bg1"/>
                </a:solidFill>
                <a:latin typeface="Times New Roman" panose="02020603050405020304" pitchFamily="18" charset="0"/>
                <a:cs typeface="Times New Roman" panose="02020603050405020304" pitchFamily="18" charset="0"/>
              </a:rPr>
              <a:t>-</a:t>
            </a:r>
            <a:r>
              <a:rPr kumimoji="1" lang="zh-CN" altLang="en-US" sz="2000" dirty="0">
                <a:solidFill>
                  <a:schemeClr val="bg1"/>
                </a:solidFill>
                <a:latin typeface="Times New Roman" panose="02020603050405020304" pitchFamily="18" charset="0"/>
                <a:cs typeface="Times New Roman" panose="02020603050405020304" pitchFamily="18" charset="0"/>
              </a:rPr>
              <a:t> </a:t>
            </a:r>
            <a:r>
              <a:rPr kumimoji="1" lang="en-US" altLang="zh-CN" sz="2000" dirty="0">
                <a:solidFill>
                  <a:schemeClr val="bg1"/>
                </a:solidFill>
                <a:latin typeface="Times New Roman" panose="02020603050405020304" pitchFamily="18" charset="0"/>
                <a:cs typeface="Times New Roman" panose="02020603050405020304" pitchFamily="18" charset="0"/>
              </a:rPr>
              <a:t>1;</a:t>
            </a:r>
          </a:p>
          <a:p>
            <a:r>
              <a:rPr kumimoji="1" lang="zh-CN" altLang="en-US" sz="2000" dirty="0">
                <a:solidFill>
                  <a:schemeClr val="bg1"/>
                </a:solidFill>
                <a:latin typeface="Times New Roman" panose="02020603050405020304" pitchFamily="18" charset="0"/>
                <a:cs typeface="Times New Roman" panose="02020603050405020304" pitchFamily="18" charset="0"/>
              </a:rPr>
              <a:t>          </a:t>
            </a:r>
            <a:r>
              <a:rPr kumimoji="1" lang="en-US" altLang="zh-CN" sz="2000" b="1" dirty="0">
                <a:solidFill>
                  <a:schemeClr val="bg1"/>
                </a:solidFill>
                <a:latin typeface="Times New Roman" panose="02020603050405020304" pitchFamily="18" charset="0"/>
                <a:cs typeface="Times New Roman" panose="02020603050405020304" pitchFamily="18" charset="0"/>
              </a:rPr>
              <a:t>for</a:t>
            </a:r>
            <a:r>
              <a:rPr kumimoji="1" lang="en-US" altLang="zh-CN" sz="2000" dirty="0">
                <a:solidFill>
                  <a:schemeClr val="bg1"/>
                </a:solidFill>
                <a:latin typeface="Times New Roman" panose="02020603050405020304" pitchFamily="18" charset="0"/>
                <a:cs typeface="Times New Roman" panose="02020603050405020304" pitchFamily="18" charset="0"/>
              </a:rPr>
              <a:t>(</a:t>
            </a:r>
            <a:r>
              <a:rPr kumimoji="1" lang="zh-CN" altLang="en-US" sz="2000" dirty="0">
                <a:solidFill>
                  <a:schemeClr val="bg1"/>
                </a:solidFill>
                <a:latin typeface="Times New Roman" panose="02020603050405020304" pitchFamily="18" charset="0"/>
                <a:cs typeface="Times New Roman" panose="02020603050405020304" pitchFamily="18" charset="0"/>
              </a:rPr>
              <a:t> </a:t>
            </a:r>
            <a:r>
              <a:rPr kumimoji="1" lang="en-US" altLang="zh-CN" sz="2000" dirty="0">
                <a:solidFill>
                  <a:schemeClr val="bg1"/>
                </a:solidFill>
                <a:latin typeface="Times New Roman" panose="02020603050405020304" pitchFamily="18" charset="0"/>
                <a:cs typeface="Times New Roman" panose="02020603050405020304" pitchFamily="18" charset="0"/>
              </a:rPr>
              <a:t>;</a:t>
            </a:r>
            <a:r>
              <a:rPr kumimoji="1" lang="zh-CN" altLang="en-US" sz="2000" dirty="0">
                <a:solidFill>
                  <a:schemeClr val="bg1"/>
                </a:solidFill>
                <a:latin typeface="Times New Roman" panose="02020603050405020304" pitchFamily="18" charset="0"/>
                <a:cs typeface="Times New Roman" panose="02020603050405020304" pitchFamily="18" charset="0"/>
              </a:rPr>
              <a:t> </a:t>
            </a:r>
            <a:r>
              <a:rPr kumimoji="1" lang="en-US" altLang="zh-CN" sz="2000" dirty="0">
                <a:solidFill>
                  <a:schemeClr val="bg1"/>
                </a:solidFill>
                <a:latin typeface="Times New Roman" panose="02020603050405020304" pitchFamily="18" charset="0"/>
                <a:cs typeface="Times New Roman" panose="02020603050405020304" pitchFamily="18" charset="0"/>
              </a:rPr>
              <a:t>j&gt;=l;</a:t>
            </a:r>
            <a:r>
              <a:rPr kumimoji="1" lang="zh-CN" altLang="en-US" sz="2000" dirty="0">
                <a:solidFill>
                  <a:schemeClr val="bg1"/>
                </a:solidFill>
                <a:latin typeface="Times New Roman" panose="02020603050405020304" pitchFamily="18" charset="0"/>
                <a:cs typeface="Times New Roman" panose="02020603050405020304" pitchFamily="18" charset="0"/>
              </a:rPr>
              <a:t> </a:t>
            </a:r>
            <a:r>
              <a:rPr kumimoji="1" lang="en-US" altLang="zh-CN" sz="2000" dirty="0">
                <a:solidFill>
                  <a:schemeClr val="bg1"/>
                </a:solidFill>
                <a:latin typeface="Times New Roman" panose="02020603050405020304" pitchFamily="18" charset="0"/>
                <a:cs typeface="Times New Roman" panose="02020603050405020304" pitchFamily="18" charset="0"/>
              </a:rPr>
              <a:t>j--)</a:t>
            </a:r>
            <a:r>
              <a:rPr kumimoji="1" lang="zh-CN" altLang="en-US" sz="2000" dirty="0">
                <a:solidFill>
                  <a:schemeClr val="bg1"/>
                </a:solidFill>
                <a:latin typeface="Times New Roman" panose="02020603050405020304" pitchFamily="18" charset="0"/>
                <a:cs typeface="Times New Roman" panose="02020603050405020304" pitchFamily="18" charset="0"/>
              </a:rPr>
              <a:t> </a:t>
            </a:r>
            <a:r>
              <a:rPr kumimoji="1" lang="en-US" altLang="zh-CN" sz="2000" dirty="0">
                <a:solidFill>
                  <a:schemeClr val="bg1"/>
                </a:solidFill>
                <a:latin typeface="Times New Roman" panose="02020603050405020304" pitchFamily="18" charset="0"/>
                <a:cs typeface="Times New Roman" panose="02020603050405020304" pitchFamily="18" charset="0"/>
              </a:rPr>
              <a:t>{</a:t>
            </a:r>
          </a:p>
          <a:p>
            <a:r>
              <a:rPr kumimoji="1" lang="zh-CN" altLang="en-US" sz="2000" dirty="0">
                <a:solidFill>
                  <a:schemeClr val="bg1"/>
                </a:solidFill>
                <a:latin typeface="Times New Roman" panose="02020603050405020304" pitchFamily="18" charset="0"/>
                <a:cs typeface="Times New Roman" panose="02020603050405020304" pitchFamily="18" charset="0"/>
              </a:rPr>
              <a:t>               </a:t>
            </a:r>
            <a:r>
              <a:rPr kumimoji="1" lang="en-US" altLang="zh-CN" sz="2000" b="1" dirty="0">
                <a:solidFill>
                  <a:schemeClr val="bg1"/>
                </a:solidFill>
                <a:latin typeface="Times New Roman" panose="02020603050405020304" pitchFamily="18" charset="0"/>
                <a:cs typeface="Times New Roman" panose="02020603050405020304" pitchFamily="18" charset="0"/>
              </a:rPr>
              <a:t>if</a:t>
            </a:r>
            <a:r>
              <a:rPr kumimoji="1" lang="en-US" altLang="zh-CN" sz="2000" dirty="0">
                <a:solidFill>
                  <a:schemeClr val="bg1"/>
                </a:solidFill>
                <a:latin typeface="Times New Roman" panose="02020603050405020304" pitchFamily="18" charset="0"/>
                <a:cs typeface="Times New Roman" panose="02020603050405020304" pitchFamily="18" charset="0"/>
              </a:rPr>
              <a:t>(</a:t>
            </a:r>
            <a:r>
              <a:rPr kumimoji="1" lang="en-US" altLang="zh-CN" sz="2000" dirty="0">
                <a:solidFill>
                  <a:srgbClr val="FFFF00"/>
                </a:solidFill>
                <a:latin typeface="Times New Roman" panose="02020603050405020304" pitchFamily="18" charset="0"/>
                <a:cs typeface="Times New Roman" panose="02020603050405020304" pitchFamily="18" charset="0"/>
              </a:rPr>
              <a:t>a[j]</a:t>
            </a:r>
            <a:r>
              <a:rPr kumimoji="1" lang="zh-CN" altLang="en-US" sz="2000" dirty="0">
                <a:solidFill>
                  <a:srgbClr val="FFFF00"/>
                </a:solidFill>
                <a:latin typeface="Times New Roman" panose="02020603050405020304" pitchFamily="18" charset="0"/>
                <a:cs typeface="Times New Roman" panose="02020603050405020304" pitchFamily="18" charset="0"/>
              </a:rPr>
              <a:t> </a:t>
            </a:r>
            <a:r>
              <a:rPr kumimoji="1" lang="en-US" altLang="zh-CN" sz="2000" dirty="0">
                <a:solidFill>
                  <a:srgbClr val="FFFF00"/>
                </a:solidFill>
                <a:latin typeface="Times New Roman" panose="02020603050405020304" pitchFamily="18" charset="0"/>
                <a:cs typeface="Times New Roman" panose="02020603050405020304" pitchFamily="18" charset="0"/>
              </a:rPr>
              <a:t>&gt;</a:t>
            </a:r>
            <a:r>
              <a:rPr kumimoji="1" lang="zh-CN" altLang="en-US" sz="2000" dirty="0">
                <a:solidFill>
                  <a:srgbClr val="FFFF00"/>
                </a:solidFill>
                <a:latin typeface="Times New Roman" panose="02020603050405020304" pitchFamily="18" charset="0"/>
                <a:cs typeface="Times New Roman" panose="02020603050405020304" pitchFamily="18" charset="0"/>
              </a:rPr>
              <a:t> </a:t>
            </a:r>
            <a:r>
              <a:rPr kumimoji="1" lang="en-US" altLang="zh-CN" sz="2000" dirty="0">
                <a:solidFill>
                  <a:srgbClr val="FFFF00"/>
                </a:solidFill>
                <a:latin typeface="Times New Roman" panose="02020603050405020304" pitchFamily="18" charset="0"/>
                <a:cs typeface="Times New Roman" panose="02020603050405020304" pitchFamily="18" charset="0"/>
              </a:rPr>
              <a:t>t</a:t>
            </a:r>
            <a:r>
              <a:rPr kumimoji="1" lang="en-US" altLang="zh-CN" sz="2000" dirty="0">
                <a:solidFill>
                  <a:schemeClr val="bg1"/>
                </a:solidFill>
                <a:latin typeface="Times New Roman" panose="02020603050405020304" pitchFamily="18" charset="0"/>
                <a:cs typeface="Times New Roman" panose="02020603050405020304" pitchFamily="18" charset="0"/>
              </a:rPr>
              <a:t>)</a:t>
            </a:r>
            <a:r>
              <a:rPr kumimoji="1" lang="zh-CN" altLang="en-US" sz="2000" dirty="0">
                <a:solidFill>
                  <a:schemeClr val="bg1"/>
                </a:solidFill>
                <a:latin typeface="Times New Roman" panose="02020603050405020304" pitchFamily="18" charset="0"/>
                <a:cs typeface="Times New Roman" panose="02020603050405020304" pitchFamily="18" charset="0"/>
              </a:rPr>
              <a:t>  </a:t>
            </a:r>
            <a:r>
              <a:rPr kumimoji="1" lang="en-US" altLang="zh-CN" sz="2000" dirty="0">
                <a:solidFill>
                  <a:schemeClr val="bg1"/>
                </a:solidFill>
                <a:latin typeface="Times New Roman" panose="02020603050405020304" pitchFamily="18" charset="0"/>
                <a:cs typeface="Times New Roman" panose="02020603050405020304" pitchFamily="18" charset="0"/>
              </a:rPr>
              <a:t>//</a:t>
            </a:r>
            <a:r>
              <a:rPr kumimoji="1" lang="zh-CN" altLang="en-US" sz="2000" dirty="0">
                <a:solidFill>
                  <a:srgbClr val="FFFF00"/>
                </a:solidFill>
                <a:latin typeface="Microsoft YaHei" panose="020B0503020204020204" pitchFamily="34" charset="-122"/>
                <a:ea typeface="Microsoft YaHei" panose="020B0503020204020204" pitchFamily="34" charset="-122"/>
                <a:cs typeface="Times New Roman" panose="02020603050405020304" pitchFamily="18" charset="0"/>
              </a:rPr>
              <a:t>比较数据大小</a:t>
            </a:r>
            <a:endParaRPr kumimoji="1" lang="en-US" altLang="zh-CN" sz="2000" dirty="0">
              <a:solidFill>
                <a:srgbClr val="FFFF00"/>
              </a:solidFill>
              <a:latin typeface="Microsoft YaHei" panose="020B0503020204020204" pitchFamily="34" charset="-122"/>
              <a:ea typeface="Microsoft YaHei" panose="020B0503020204020204" pitchFamily="34" charset="-122"/>
              <a:cs typeface="Times New Roman" panose="02020603050405020304" pitchFamily="18" charset="0"/>
            </a:endParaRPr>
          </a:p>
          <a:p>
            <a:r>
              <a:rPr kumimoji="1" lang="zh-CN" altLang="en-US" sz="2000" dirty="0">
                <a:solidFill>
                  <a:schemeClr val="bg1"/>
                </a:solidFill>
                <a:latin typeface="Times New Roman" panose="02020603050405020304" pitchFamily="18" charset="0"/>
                <a:cs typeface="Times New Roman" panose="02020603050405020304" pitchFamily="18" charset="0"/>
              </a:rPr>
              <a:t>                    </a:t>
            </a:r>
            <a:r>
              <a:rPr kumimoji="1" lang="en-US" altLang="zh-CN" sz="2000" dirty="0">
                <a:solidFill>
                  <a:srgbClr val="FFFF00"/>
                </a:solidFill>
                <a:latin typeface="Times New Roman" panose="02020603050405020304" pitchFamily="18" charset="0"/>
                <a:cs typeface="Times New Roman" panose="02020603050405020304" pitchFamily="18" charset="0"/>
              </a:rPr>
              <a:t>a[j+1]</a:t>
            </a:r>
            <a:r>
              <a:rPr kumimoji="1" lang="zh-CN" altLang="en-US" sz="2000" dirty="0">
                <a:solidFill>
                  <a:srgbClr val="FFFF00"/>
                </a:solidFill>
                <a:latin typeface="Times New Roman" panose="02020603050405020304" pitchFamily="18" charset="0"/>
                <a:cs typeface="Times New Roman" panose="02020603050405020304" pitchFamily="18" charset="0"/>
              </a:rPr>
              <a:t> </a:t>
            </a:r>
            <a:r>
              <a:rPr kumimoji="1" lang="en-US" altLang="zh-CN" sz="2000" dirty="0">
                <a:solidFill>
                  <a:srgbClr val="FFFF00"/>
                </a:solidFill>
                <a:latin typeface="Times New Roman" panose="02020603050405020304" pitchFamily="18" charset="0"/>
                <a:cs typeface="Times New Roman" panose="02020603050405020304" pitchFamily="18" charset="0"/>
              </a:rPr>
              <a:t>=</a:t>
            </a:r>
            <a:r>
              <a:rPr kumimoji="1" lang="zh-CN" altLang="en-US" sz="2000" dirty="0">
                <a:solidFill>
                  <a:srgbClr val="FFFF00"/>
                </a:solidFill>
                <a:latin typeface="Times New Roman" panose="02020603050405020304" pitchFamily="18" charset="0"/>
                <a:cs typeface="Times New Roman" panose="02020603050405020304" pitchFamily="18" charset="0"/>
              </a:rPr>
              <a:t> </a:t>
            </a:r>
            <a:r>
              <a:rPr kumimoji="1" lang="en-US" altLang="zh-CN" sz="2000" dirty="0">
                <a:solidFill>
                  <a:srgbClr val="FFFF00"/>
                </a:solidFill>
                <a:latin typeface="Times New Roman" panose="02020603050405020304" pitchFamily="18" charset="0"/>
                <a:cs typeface="Times New Roman" panose="02020603050405020304" pitchFamily="18" charset="0"/>
              </a:rPr>
              <a:t>a[j];</a:t>
            </a:r>
            <a:r>
              <a:rPr kumimoji="1" lang="zh-CN" altLang="en-US" sz="2000" dirty="0">
                <a:solidFill>
                  <a:srgbClr val="FFFF00"/>
                </a:solidFill>
                <a:latin typeface="Times New Roman" panose="02020603050405020304" pitchFamily="18" charset="0"/>
                <a:cs typeface="Times New Roman" panose="02020603050405020304" pitchFamily="18" charset="0"/>
              </a:rPr>
              <a:t> </a:t>
            </a:r>
            <a:r>
              <a:rPr kumimoji="1" lang="en-US" altLang="zh-CN" sz="2000" dirty="0">
                <a:solidFill>
                  <a:schemeClr val="bg1"/>
                </a:solidFill>
                <a:latin typeface="Times New Roman" panose="02020603050405020304" pitchFamily="18" charset="0"/>
                <a:cs typeface="Times New Roman" panose="02020603050405020304" pitchFamily="18" charset="0"/>
              </a:rPr>
              <a:t>//</a:t>
            </a:r>
            <a:r>
              <a:rPr kumimoji="1" lang="zh-CN" altLang="en-US" sz="2000" dirty="0">
                <a:solidFill>
                  <a:srgbClr val="FFFF00"/>
                </a:solidFill>
                <a:latin typeface="Microsoft YaHei" panose="020B0503020204020204" pitchFamily="34" charset="-122"/>
                <a:ea typeface="Microsoft YaHei" panose="020B0503020204020204" pitchFamily="34" charset="-122"/>
                <a:cs typeface="Times New Roman" panose="02020603050405020304" pitchFamily="18" charset="0"/>
              </a:rPr>
              <a:t>移动数据</a:t>
            </a:r>
            <a:endParaRPr kumimoji="1" lang="en-US" altLang="zh-CN" sz="2000" dirty="0">
              <a:solidFill>
                <a:srgbClr val="FFFF00"/>
              </a:solidFill>
              <a:latin typeface="Microsoft YaHei" panose="020B0503020204020204" pitchFamily="34" charset="-122"/>
              <a:ea typeface="Microsoft YaHei" panose="020B0503020204020204" pitchFamily="34" charset="-122"/>
              <a:cs typeface="Times New Roman" panose="02020603050405020304" pitchFamily="18" charset="0"/>
            </a:endParaRPr>
          </a:p>
          <a:p>
            <a:r>
              <a:rPr kumimoji="1" lang="zh-CN" altLang="en-US" sz="2000" dirty="0">
                <a:solidFill>
                  <a:schemeClr val="bg1"/>
                </a:solidFill>
                <a:latin typeface="Times New Roman" panose="02020603050405020304" pitchFamily="18" charset="0"/>
                <a:cs typeface="Times New Roman" panose="02020603050405020304" pitchFamily="18" charset="0"/>
              </a:rPr>
              <a:t>               </a:t>
            </a:r>
            <a:r>
              <a:rPr kumimoji="1" lang="en-US" altLang="zh-CN" sz="2000" b="1" dirty="0">
                <a:solidFill>
                  <a:schemeClr val="bg1"/>
                </a:solidFill>
                <a:latin typeface="Times New Roman" panose="02020603050405020304" pitchFamily="18" charset="0"/>
                <a:cs typeface="Times New Roman" panose="02020603050405020304" pitchFamily="18" charset="0"/>
              </a:rPr>
              <a:t>else</a:t>
            </a:r>
          </a:p>
          <a:p>
            <a:r>
              <a:rPr kumimoji="1" lang="zh-CN" altLang="en-US" sz="2000" dirty="0">
                <a:solidFill>
                  <a:schemeClr val="bg1"/>
                </a:solidFill>
                <a:latin typeface="Times New Roman" panose="02020603050405020304" pitchFamily="18" charset="0"/>
                <a:cs typeface="Times New Roman" panose="02020603050405020304" pitchFamily="18" charset="0"/>
              </a:rPr>
              <a:t>                    </a:t>
            </a:r>
            <a:r>
              <a:rPr kumimoji="1" lang="en-US" altLang="zh-CN" sz="2000" b="1" dirty="0">
                <a:solidFill>
                  <a:schemeClr val="bg1"/>
                </a:solidFill>
                <a:latin typeface="Times New Roman" panose="02020603050405020304" pitchFamily="18" charset="0"/>
                <a:cs typeface="Times New Roman" panose="02020603050405020304" pitchFamily="18" charset="0"/>
              </a:rPr>
              <a:t>break</a:t>
            </a:r>
            <a:r>
              <a:rPr kumimoji="1" lang="en-US" altLang="zh-CN" sz="2000" dirty="0">
                <a:solidFill>
                  <a:schemeClr val="bg1"/>
                </a:solidFill>
                <a:latin typeface="Times New Roman" panose="02020603050405020304" pitchFamily="18" charset="0"/>
                <a:cs typeface="Times New Roman" panose="02020603050405020304" pitchFamily="18" charset="0"/>
              </a:rPr>
              <a:t>;</a:t>
            </a:r>
          </a:p>
          <a:p>
            <a:r>
              <a:rPr kumimoji="1" lang="zh-CN" altLang="en-US" sz="2000" dirty="0">
                <a:solidFill>
                  <a:schemeClr val="bg1"/>
                </a:solidFill>
                <a:latin typeface="Times New Roman" panose="02020603050405020304" pitchFamily="18" charset="0"/>
                <a:cs typeface="Times New Roman" panose="02020603050405020304" pitchFamily="18" charset="0"/>
              </a:rPr>
              <a:t>         </a:t>
            </a:r>
            <a:r>
              <a:rPr kumimoji="1" lang="en-US" altLang="zh-CN" sz="2000" dirty="0">
                <a:solidFill>
                  <a:schemeClr val="bg1"/>
                </a:solidFill>
                <a:latin typeface="Times New Roman" panose="02020603050405020304" pitchFamily="18" charset="0"/>
                <a:cs typeface="Times New Roman" panose="02020603050405020304" pitchFamily="18" charset="0"/>
              </a:rPr>
              <a:t>}</a:t>
            </a:r>
          </a:p>
          <a:p>
            <a:r>
              <a:rPr kumimoji="1" lang="zh-CN" altLang="en-US" sz="2000" dirty="0">
                <a:solidFill>
                  <a:schemeClr val="bg1"/>
                </a:solidFill>
                <a:latin typeface="Times New Roman" panose="02020603050405020304" pitchFamily="18" charset="0"/>
                <a:cs typeface="Times New Roman" panose="02020603050405020304" pitchFamily="18" charset="0"/>
              </a:rPr>
              <a:t>         </a:t>
            </a:r>
            <a:r>
              <a:rPr kumimoji="1" lang="en-US" altLang="zh-CN" sz="2000" dirty="0">
                <a:solidFill>
                  <a:schemeClr val="bg1"/>
                </a:solidFill>
                <a:latin typeface="Times New Roman" panose="02020603050405020304" pitchFamily="18" charset="0"/>
                <a:cs typeface="Times New Roman" panose="02020603050405020304" pitchFamily="18" charset="0"/>
              </a:rPr>
              <a:t>a[j+1]</a:t>
            </a:r>
            <a:r>
              <a:rPr kumimoji="1" lang="zh-CN" altLang="en-US" sz="2000" dirty="0">
                <a:solidFill>
                  <a:schemeClr val="bg1"/>
                </a:solidFill>
                <a:latin typeface="Times New Roman" panose="02020603050405020304" pitchFamily="18" charset="0"/>
                <a:cs typeface="Times New Roman" panose="02020603050405020304" pitchFamily="18" charset="0"/>
              </a:rPr>
              <a:t> </a:t>
            </a:r>
            <a:r>
              <a:rPr kumimoji="1" lang="en-US" altLang="zh-CN" sz="2000" dirty="0">
                <a:solidFill>
                  <a:schemeClr val="bg1"/>
                </a:solidFill>
                <a:latin typeface="Times New Roman" panose="02020603050405020304" pitchFamily="18" charset="0"/>
                <a:cs typeface="Times New Roman" panose="02020603050405020304" pitchFamily="18" charset="0"/>
              </a:rPr>
              <a:t>=</a:t>
            </a:r>
            <a:r>
              <a:rPr kumimoji="1" lang="zh-CN" altLang="en-US" sz="2000" dirty="0">
                <a:solidFill>
                  <a:schemeClr val="bg1"/>
                </a:solidFill>
                <a:latin typeface="Times New Roman" panose="02020603050405020304" pitchFamily="18" charset="0"/>
                <a:cs typeface="Times New Roman" panose="02020603050405020304" pitchFamily="18" charset="0"/>
              </a:rPr>
              <a:t> </a:t>
            </a:r>
            <a:r>
              <a:rPr kumimoji="1" lang="en-US" altLang="zh-CN" sz="2000" dirty="0">
                <a:solidFill>
                  <a:schemeClr val="bg1"/>
                </a:solidFill>
                <a:latin typeface="Times New Roman" panose="02020603050405020304" pitchFamily="18" charset="0"/>
                <a:cs typeface="Times New Roman" panose="02020603050405020304" pitchFamily="18" charset="0"/>
              </a:rPr>
              <a:t>t;</a:t>
            </a:r>
          </a:p>
          <a:p>
            <a:r>
              <a:rPr kumimoji="1" lang="zh-CN" altLang="en-US" sz="2000" dirty="0">
                <a:solidFill>
                  <a:schemeClr val="bg1"/>
                </a:solidFill>
                <a:latin typeface="Times New Roman" panose="02020603050405020304" pitchFamily="18" charset="0"/>
                <a:cs typeface="Times New Roman" panose="02020603050405020304" pitchFamily="18" charset="0"/>
              </a:rPr>
              <a:t>     </a:t>
            </a:r>
            <a:r>
              <a:rPr kumimoji="1" lang="en-US" altLang="zh-CN" sz="2000" dirty="0">
                <a:solidFill>
                  <a:schemeClr val="bg1"/>
                </a:solidFill>
                <a:latin typeface="Times New Roman" panose="02020603050405020304" pitchFamily="18" charset="0"/>
                <a:cs typeface="Times New Roman" panose="02020603050405020304" pitchFamily="18" charset="0"/>
              </a:rPr>
              <a:t>}</a:t>
            </a:r>
          </a:p>
          <a:p>
            <a:r>
              <a:rPr kumimoji="1" lang="en-US" altLang="zh-CN" sz="2000" dirty="0">
                <a:solidFill>
                  <a:schemeClr val="bg1"/>
                </a:solidFill>
                <a:latin typeface="Times New Roman" panose="02020603050405020304" pitchFamily="18" charset="0"/>
                <a:cs typeface="Times New Roman" panose="02020603050405020304" pitchFamily="18" charset="0"/>
              </a:rPr>
              <a:t>}</a:t>
            </a:r>
          </a:p>
          <a:p>
            <a:r>
              <a:rPr kumimoji="1" lang="zh-CN" altLang="en-US" sz="2000" dirty="0">
                <a:solidFill>
                  <a:schemeClr val="bg1"/>
                </a:solidFill>
                <a:latin typeface="Times New Roman" panose="02020603050405020304" pitchFamily="18" charset="0"/>
                <a:cs typeface="Times New Roman" panose="02020603050405020304" pitchFamily="18" charset="0"/>
              </a:rPr>
              <a:t>     </a:t>
            </a:r>
          </a:p>
        </p:txBody>
      </p:sp>
      <p:sp>
        <p:nvSpPr>
          <p:cNvPr id="8" name="文本框 7">
            <a:extLst>
              <a:ext uri="{FF2B5EF4-FFF2-40B4-BE49-F238E27FC236}">
                <a16:creationId xmlns:a16="http://schemas.microsoft.com/office/drawing/2014/main" id="{539625AC-BF4E-C6EC-6ACA-F53CB37A341E}"/>
              </a:ext>
            </a:extLst>
          </p:cNvPr>
          <p:cNvSpPr txBox="1"/>
          <p:nvPr/>
        </p:nvSpPr>
        <p:spPr>
          <a:xfrm>
            <a:off x="8957806" y="6293052"/>
            <a:ext cx="1960858" cy="369332"/>
          </a:xfrm>
          <a:prstGeom prst="rect">
            <a:avLst/>
          </a:prstGeom>
          <a:noFill/>
        </p:spPr>
        <p:txBody>
          <a:bodyPr wrap="none" rtlCol="0">
            <a:spAutoFit/>
          </a:bodyPr>
          <a:lstStyle/>
          <a:p>
            <a:r>
              <a:rPr kumimoji="1" lang="en-US" altLang="zh-CN" dirty="0"/>
              <a:t>C\C++</a:t>
            </a:r>
            <a:r>
              <a:rPr kumimoji="1" lang="zh-CN" altLang="en-US" dirty="0"/>
              <a:t> 代码实现例</a:t>
            </a:r>
          </a:p>
        </p:txBody>
      </p:sp>
    </p:spTree>
    <p:extLst>
      <p:ext uri="{BB962C8B-B14F-4D97-AF65-F5344CB8AC3E}">
        <p14:creationId xmlns:p14="http://schemas.microsoft.com/office/powerpoint/2010/main" val="333926391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快速排序的示例</a:t>
            </a:r>
          </a:p>
        </p:txBody>
      </p:sp>
      <p:sp>
        <p:nvSpPr>
          <p:cNvPr id="3" name="副标题 2"/>
          <p:cNvSpPr>
            <a:spLocks noGrp="1"/>
          </p:cNvSpPr>
          <p:nvPr>
            <p:ph type="subTitle" idx="1"/>
          </p:nvPr>
        </p:nvSpPr>
        <p:spPr/>
        <p:txBody>
          <a:bodyPr/>
          <a:lstStyle/>
          <a:p>
            <a:r>
              <a:rPr lang="en-US" altLang="zh-CN" dirty="0"/>
              <a:t>10.4.2  </a:t>
            </a:r>
            <a:r>
              <a:rPr lang="zh-CN" altLang="en-US" dirty="0"/>
              <a:t>快速排序</a:t>
            </a:r>
          </a:p>
        </p:txBody>
      </p:sp>
      <p:sp>
        <p:nvSpPr>
          <p:cNvPr id="4" name="文本占位符 3"/>
          <p:cNvSpPr>
            <a:spLocks noGrp="1"/>
          </p:cNvSpPr>
          <p:nvPr>
            <p:ph type="body" idx="10"/>
          </p:nvPr>
        </p:nvSpPr>
        <p:spPr/>
        <p:txBody>
          <a:bodyPr/>
          <a:lstStyle/>
          <a:p>
            <a:r>
              <a:rPr lang="zh-CN" altLang="en-US" dirty="0"/>
              <a:t>数据结构</a:t>
            </a:r>
          </a:p>
        </p:txBody>
      </p:sp>
      <p:sp>
        <p:nvSpPr>
          <p:cNvPr id="12" name="文本框 11">
            <a:extLst>
              <a:ext uri="{FF2B5EF4-FFF2-40B4-BE49-F238E27FC236}">
                <a16:creationId xmlns:a16="http://schemas.microsoft.com/office/drawing/2014/main" id="{D641C0DD-3D22-FA51-9831-4F421E34EA59}"/>
              </a:ext>
            </a:extLst>
          </p:cNvPr>
          <p:cNvSpPr txBox="1"/>
          <p:nvPr/>
        </p:nvSpPr>
        <p:spPr>
          <a:xfrm>
            <a:off x="4994724" y="3806645"/>
            <a:ext cx="1556836" cy="400110"/>
          </a:xfrm>
          <a:prstGeom prst="rect">
            <a:avLst/>
          </a:prstGeom>
          <a:noFill/>
        </p:spPr>
        <p:txBody>
          <a:bodyPr wrap="none" rtlCol="0">
            <a:spAutoFit/>
          </a:bodyPr>
          <a:lstStyle/>
          <a:p>
            <a:pPr marL="342900" indent="-342900">
              <a:buFont typeface="Arial" panose="020B0604020202020204" pitchFamily="34" charset="0"/>
              <a:buChar char="•"/>
            </a:pPr>
            <a:r>
              <a:rPr kumimoji="1" lang="zh-CN" altLang="en-US" sz="2000" dirty="0">
                <a:latin typeface="Microsoft YaHei" panose="020B0503020204020204" pitchFamily="34" charset="-122"/>
                <a:ea typeface="Microsoft YaHei" panose="020B0503020204020204" pitchFamily="34" charset="-122"/>
              </a:rPr>
              <a:t>划分结果</a:t>
            </a:r>
          </a:p>
        </p:txBody>
      </p:sp>
      <p:pic>
        <p:nvPicPr>
          <p:cNvPr id="5" name="Picture 5" descr="qs15">
            <a:extLst>
              <a:ext uri="{FF2B5EF4-FFF2-40B4-BE49-F238E27FC236}">
                <a16:creationId xmlns:a16="http://schemas.microsoft.com/office/drawing/2014/main" id="{509C9F3C-78AA-867C-ADD8-F0C39BC1DBA2}"/>
              </a:ext>
            </a:extLst>
          </p:cNvPr>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2501784" y="2359577"/>
            <a:ext cx="6875462" cy="96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4371637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快速排序的示例</a:t>
            </a:r>
          </a:p>
        </p:txBody>
      </p:sp>
      <p:sp>
        <p:nvSpPr>
          <p:cNvPr id="3" name="副标题 2"/>
          <p:cNvSpPr>
            <a:spLocks noGrp="1"/>
          </p:cNvSpPr>
          <p:nvPr>
            <p:ph type="subTitle" idx="1"/>
          </p:nvPr>
        </p:nvSpPr>
        <p:spPr/>
        <p:txBody>
          <a:bodyPr/>
          <a:lstStyle/>
          <a:p>
            <a:r>
              <a:rPr lang="en-US" altLang="zh-CN" dirty="0"/>
              <a:t>10.4.2  </a:t>
            </a:r>
            <a:r>
              <a:rPr lang="zh-CN" altLang="en-US" dirty="0"/>
              <a:t>快速排序</a:t>
            </a:r>
          </a:p>
        </p:txBody>
      </p:sp>
      <p:sp>
        <p:nvSpPr>
          <p:cNvPr id="4" name="文本占位符 3"/>
          <p:cNvSpPr>
            <a:spLocks noGrp="1"/>
          </p:cNvSpPr>
          <p:nvPr>
            <p:ph type="body" idx="10"/>
          </p:nvPr>
        </p:nvSpPr>
        <p:spPr/>
        <p:txBody>
          <a:bodyPr/>
          <a:lstStyle/>
          <a:p>
            <a:r>
              <a:rPr lang="zh-CN" altLang="en-US" dirty="0"/>
              <a:t>数据结构</a:t>
            </a:r>
          </a:p>
        </p:txBody>
      </p:sp>
      <p:sp>
        <p:nvSpPr>
          <p:cNvPr id="12" name="文本框 11">
            <a:extLst>
              <a:ext uri="{FF2B5EF4-FFF2-40B4-BE49-F238E27FC236}">
                <a16:creationId xmlns:a16="http://schemas.microsoft.com/office/drawing/2014/main" id="{D641C0DD-3D22-FA51-9831-4F421E34EA59}"/>
              </a:ext>
            </a:extLst>
          </p:cNvPr>
          <p:cNvSpPr txBox="1"/>
          <p:nvPr/>
        </p:nvSpPr>
        <p:spPr>
          <a:xfrm>
            <a:off x="4005373" y="3746684"/>
            <a:ext cx="3706015" cy="400110"/>
          </a:xfrm>
          <a:prstGeom prst="rect">
            <a:avLst/>
          </a:prstGeom>
          <a:noFill/>
        </p:spPr>
        <p:txBody>
          <a:bodyPr wrap="none" rtlCol="0">
            <a:spAutoFit/>
          </a:bodyPr>
          <a:lstStyle/>
          <a:p>
            <a:pPr marL="342900" indent="-342900">
              <a:buFont typeface="Arial" panose="020B0604020202020204" pitchFamily="34" charset="0"/>
              <a:buChar char="•"/>
            </a:pPr>
            <a:r>
              <a:rPr kumimoji="1" lang="zh-CN" altLang="en-US" sz="2000" dirty="0">
                <a:latin typeface="Microsoft YaHei" panose="020B0503020204020204" pitchFamily="34" charset="-122"/>
                <a:ea typeface="Microsoft YaHei" panose="020B0503020204020204" pitchFamily="34" charset="-122"/>
              </a:rPr>
              <a:t>对</a:t>
            </a:r>
            <a:r>
              <a:rPr kumimoji="1" lang="en-US" altLang="zh-CN" sz="2000" dirty="0">
                <a:latin typeface="Microsoft YaHei" panose="020B0503020204020204" pitchFamily="34" charset="-122"/>
                <a:ea typeface="Microsoft YaHei" panose="020B0503020204020204" pitchFamily="34" charset="-122"/>
              </a:rPr>
              <a:t>57</a:t>
            </a:r>
            <a:r>
              <a:rPr kumimoji="1" lang="zh-CN" altLang="en-US" sz="2000" dirty="0">
                <a:latin typeface="Microsoft YaHei" panose="020B0503020204020204" pitchFamily="34" charset="-122"/>
                <a:ea typeface="Microsoft YaHei" panose="020B0503020204020204" pitchFamily="34" charset="-122"/>
              </a:rPr>
              <a:t>前面的子序列快速排序</a:t>
            </a:r>
          </a:p>
        </p:txBody>
      </p:sp>
      <p:pic>
        <p:nvPicPr>
          <p:cNvPr id="6" name="Picture 4" descr="qs16">
            <a:extLst>
              <a:ext uri="{FF2B5EF4-FFF2-40B4-BE49-F238E27FC236}">
                <a16:creationId xmlns:a16="http://schemas.microsoft.com/office/drawing/2014/main" id="{E830A563-E452-B314-9316-5C1AD9BFE00A}"/>
              </a:ext>
            </a:extLst>
          </p:cNvPr>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2658269" y="2568755"/>
            <a:ext cx="6875462" cy="96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4308858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快速排序的示例</a:t>
            </a:r>
          </a:p>
        </p:txBody>
      </p:sp>
      <p:sp>
        <p:nvSpPr>
          <p:cNvPr id="3" name="副标题 2"/>
          <p:cNvSpPr>
            <a:spLocks noGrp="1"/>
          </p:cNvSpPr>
          <p:nvPr>
            <p:ph type="subTitle" idx="1"/>
          </p:nvPr>
        </p:nvSpPr>
        <p:spPr/>
        <p:txBody>
          <a:bodyPr/>
          <a:lstStyle/>
          <a:p>
            <a:r>
              <a:rPr lang="en-US" altLang="zh-CN" dirty="0"/>
              <a:t>10.4.2  </a:t>
            </a:r>
            <a:r>
              <a:rPr lang="zh-CN" altLang="en-US" dirty="0"/>
              <a:t>快速排序</a:t>
            </a:r>
          </a:p>
        </p:txBody>
      </p:sp>
      <p:sp>
        <p:nvSpPr>
          <p:cNvPr id="4" name="文本占位符 3"/>
          <p:cNvSpPr>
            <a:spLocks noGrp="1"/>
          </p:cNvSpPr>
          <p:nvPr>
            <p:ph type="body" idx="10"/>
          </p:nvPr>
        </p:nvSpPr>
        <p:spPr/>
        <p:txBody>
          <a:bodyPr/>
          <a:lstStyle/>
          <a:p>
            <a:r>
              <a:rPr lang="zh-CN" altLang="en-US" dirty="0"/>
              <a:t>数据结构</a:t>
            </a:r>
          </a:p>
        </p:txBody>
      </p:sp>
      <p:sp>
        <p:nvSpPr>
          <p:cNvPr id="12" name="文本框 11">
            <a:extLst>
              <a:ext uri="{FF2B5EF4-FFF2-40B4-BE49-F238E27FC236}">
                <a16:creationId xmlns:a16="http://schemas.microsoft.com/office/drawing/2014/main" id="{D641C0DD-3D22-FA51-9831-4F421E34EA59}"/>
              </a:ext>
            </a:extLst>
          </p:cNvPr>
          <p:cNvSpPr txBox="1"/>
          <p:nvPr/>
        </p:nvSpPr>
        <p:spPr>
          <a:xfrm>
            <a:off x="4005373" y="3746684"/>
            <a:ext cx="3653564" cy="707886"/>
          </a:xfrm>
          <a:prstGeom prst="rect">
            <a:avLst/>
          </a:prstGeom>
          <a:noFill/>
        </p:spPr>
        <p:txBody>
          <a:bodyPr wrap="none" rtlCol="0">
            <a:spAutoFit/>
          </a:bodyPr>
          <a:lstStyle/>
          <a:p>
            <a:pPr marL="342900" indent="-342900">
              <a:buFont typeface="Arial" panose="020B0604020202020204" pitchFamily="34" charset="0"/>
              <a:buChar char="•"/>
            </a:pPr>
            <a:r>
              <a:rPr kumimoji="1" lang="zh-CN" altLang="en-US" sz="2000" dirty="0">
                <a:latin typeface="Microsoft YaHei" panose="020B0503020204020204" pitchFamily="34" charset="-122"/>
                <a:ea typeface="Microsoft YaHei" panose="020B0503020204020204" pitchFamily="34" charset="-122"/>
              </a:rPr>
              <a:t>对</a:t>
            </a:r>
            <a:r>
              <a:rPr kumimoji="1" lang="en-US" altLang="zh-CN" sz="2000" dirty="0">
                <a:latin typeface="Microsoft YaHei" panose="020B0503020204020204" pitchFamily="34" charset="-122"/>
                <a:ea typeface="Microsoft YaHei" panose="020B0503020204020204" pitchFamily="34" charset="-122"/>
              </a:rPr>
              <a:t>57</a:t>
            </a:r>
            <a:r>
              <a:rPr kumimoji="1" lang="zh-CN" altLang="en-US" sz="2000" dirty="0">
                <a:latin typeface="Microsoft YaHei" panose="020B0503020204020204" pitchFamily="34" charset="-122"/>
                <a:ea typeface="Microsoft YaHei" panose="020B0503020204020204" pitchFamily="34" charset="-122"/>
              </a:rPr>
              <a:t>前面的子序列快速排序</a:t>
            </a:r>
            <a:endParaRPr kumimoji="1" lang="en-US" altLang="zh-CN" sz="2000" dirty="0">
              <a:latin typeface="Microsoft YaHei" panose="020B0503020204020204" pitchFamily="34" charset="-122"/>
              <a:ea typeface="Microsoft YaHei" panose="020B0503020204020204" pitchFamily="34" charset="-122"/>
            </a:endParaRPr>
          </a:p>
          <a:p>
            <a:pPr marL="342900" indent="-342900">
              <a:buFont typeface="Arial" panose="020B0604020202020204" pitchFamily="34" charset="0"/>
              <a:buChar char="•"/>
            </a:pPr>
            <a:r>
              <a:rPr kumimoji="1" lang="zh-CN" altLang="en-US" sz="2000" dirty="0">
                <a:solidFill>
                  <a:srgbClr val="00B0F0"/>
                </a:solidFill>
                <a:latin typeface="Microsoft YaHei" panose="020B0503020204020204" pitchFamily="34" charset="-122"/>
                <a:ea typeface="Microsoft YaHei" panose="020B0503020204020204" pitchFamily="34" charset="-122"/>
              </a:rPr>
              <a:t>三数取中选择轴点</a:t>
            </a:r>
          </a:p>
        </p:txBody>
      </p:sp>
      <p:pic>
        <p:nvPicPr>
          <p:cNvPr id="5" name="Picture 4" descr="qs17">
            <a:extLst>
              <a:ext uri="{FF2B5EF4-FFF2-40B4-BE49-F238E27FC236}">
                <a16:creationId xmlns:a16="http://schemas.microsoft.com/office/drawing/2014/main" id="{B2C50242-837B-42C6-0BE7-C7A0A66A0E07}"/>
              </a:ext>
            </a:extLst>
          </p:cNvPr>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2815939" y="2319545"/>
            <a:ext cx="6875462" cy="96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08648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快速排序的示例</a:t>
            </a:r>
          </a:p>
        </p:txBody>
      </p:sp>
      <p:sp>
        <p:nvSpPr>
          <p:cNvPr id="3" name="副标题 2"/>
          <p:cNvSpPr>
            <a:spLocks noGrp="1"/>
          </p:cNvSpPr>
          <p:nvPr>
            <p:ph type="subTitle" idx="1"/>
          </p:nvPr>
        </p:nvSpPr>
        <p:spPr/>
        <p:txBody>
          <a:bodyPr/>
          <a:lstStyle/>
          <a:p>
            <a:r>
              <a:rPr lang="en-US" altLang="zh-CN" dirty="0"/>
              <a:t>10.4.2  </a:t>
            </a:r>
            <a:r>
              <a:rPr lang="zh-CN" altLang="en-US" dirty="0"/>
              <a:t>快速排序</a:t>
            </a:r>
          </a:p>
        </p:txBody>
      </p:sp>
      <p:sp>
        <p:nvSpPr>
          <p:cNvPr id="4" name="文本占位符 3"/>
          <p:cNvSpPr>
            <a:spLocks noGrp="1"/>
          </p:cNvSpPr>
          <p:nvPr>
            <p:ph type="body" idx="10"/>
          </p:nvPr>
        </p:nvSpPr>
        <p:spPr/>
        <p:txBody>
          <a:bodyPr/>
          <a:lstStyle/>
          <a:p>
            <a:r>
              <a:rPr lang="zh-CN" altLang="en-US" dirty="0"/>
              <a:t>数据结构</a:t>
            </a:r>
          </a:p>
        </p:txBody>
      </p:sp>
      <p:sp>
        <p:nvSpPr>
          <p:cNvPr id="12" name="文本框 11">
            <a:extLst>
              <a:ext uri="{FF2B5EF4-FFF2-40B4-BE49-F238E27FC236}">
                <a16:creationId xmlns:a16="http://schemas.microsoft.com/office/drawing/2014/main" id="{D641C0DD-3D22-FA51-9831-4F421E34EA59}"/>
              </a:ext>
            </a:extLst>
          </p:cNvPr>
          <p:cNvSpPr txBox="1"/>
          <p:nvPr/>
        </p:nvSpPr>
        <p:spPr>
          <a:xfrm>
            <a:off x="4005373" y="3746684"/>
            <a:ext cx="4430572" cy="1015663"/>
          </a:xfrm>
          <a:prstGeom prst="rect">
            <a:avLst/>
          </a:prstGeom>
          <a:noFill/>
        </p:spPr>
        <p:txBody>
          <a:bodyPr wrap="none" rtlCol="0">
            <a:spAutoFit/>
          </a:bodyPr>
          <a:lstStyle/>
          <a:p>
            <a:pPr marL="342900" indent="-342900">
              <a:buFont typeface="Arial" panose="020B0604020202020204" pitchFamily="34" charset="0"/>
              <a:buChar char="•"/>
            </a:pPr>
            <a:r>
              <a:rPr kumimoji="1" lang="zh-CN" altLang="en-US" sz="2000" dirty="0">
                <a:latin typeface="Microsoft YaHei" panose="020B0503020204020204" pitchFamily="34" charset="-122"/>
                <a:ea typeface="Microsoft YaHei" panose="020B0503020204020204" pitchFamily="34" charset="-122"/>
              </a:rPr>
              <a:t>对</a:t>
            </a:r>
            <a:r>
              <a:rPr kumimoji="1" lang="en-US" altLang="zh-CN" sz="2000" dirty="0">
                <a:latin typeface="Microsoft YaHei" panose="020B0503020204020204" pitchFamily="34" charset="-122"/>
                <a:ea typeface="Microsoft YaHei" panose="020B0503020204020204" pitchFamily="34" charset="-122"/>
              </a:rPr>
              <a:t>57</a:t>
            </a:r>
            <a:r>
              <a:rPr kumimoji="1" lang="zh-CN" altLang="en-US" sz="2000" dirty="0">
                <a:latin typeface="Microsoft YaHei" panose="020B0503020204020204" pitchFamily="34" charset="-122"/>
                <a:ea typeface="Microsoft YaHei" panose="020B0503020204020204" pitchFamily="34" charset="-122"/>
              </a:rPr>
              <a:t>前面的子序列快速排序</a:t>
            </a:r>
            <a:endParaRPr kumimoji="1" lang="en-US" altLang="zh-CN" sz="2000" dirty="0">
              <a:latin typeface="Microsoft YaHei" panose="020B0503020204020204" pitchFamily="34" charset="-122"/>
              <a:ea typeface="Microsoft YaHei" panose="020B0503020204020204" pitchFamily="34" charset="-122"/>
            </a:endParaRPr>
          </a:p>
          <a:p>
            <a:pPr marL="342900" indent="-342900">
              <a:buFont typeface="Arial" panose="020B0604020202020204" pitchFamily="34" charset="0"/>
              <a:buChar char="•"/>
            </a:pPr>
            <a:r>
              <a:rPr kumimoji="1" lang="zh-CN" altLang="en-US" sz="2000" dirty="0">
                <a:latin typeface="Microsoft YaHei" panose="020B0503020204020204" pitchFamily="34" charset="-122"/>
                <a:ea typeface="Microsoft YaHei" panose="020B0503020204020204" pitchFamily="34" charset="-122"/>
              </a:rPr>
              <a:t>三数取中选择轴点</a:t>
            </a:r>
            <a:endParaRPr kumimoji="1" lang="en-US" altLang="zh-CN" sz="2000" dirty="0">
              <a:latin typeface="Microsoft YaHei" panose="020B0503020204020204" pitchFamily="34" charset="-122"/>
              <a:ea typeface="Microsoft YaHei" panose="020B0503020204020204" pitchFamily="34" charset="-122"/>
            </a:endParaRPr>
          </a:p>
          <a:p>
            <a:pPr marL="342900" indent="-342900">
              <a:buFont typeface="Arial" panose="020B0604020202020204" pitchFamily="34" charset="0"/>
              <a:buChar char="•"/>
            </a:pPr>
            <a:r>
              <a:rPr kumimoji="1" lang="zh-CN" altLang="en-US" sz="2000" dirty="0">
                <a:solidFill>
                  <a:srgbClr val="00B0F0"/>
                </a:solidFill>
                <a:latin typeface="Microsoft YaHei" panose="020B0503020204020204" pitchFamily="34" charset="-122"/>
                <a:ea typeface="Microsoft YaHei" panose="020B0503020204020204" pitchFamily="34" charset="-122"/>
              </a:rPr>
              <a:t>将轴点移到子序列末尾，开始排序</a:t>
            </a:r>
          </a:p>
        </p:txBody>
      </p:sp>
      <p:pic>
        <p:nvPicPr>
          <p:cNvPr id="6" name="Picture 5" descr="qs18">
            <a:extLst>
              <a:ext uri="{FF2B5EF4-FFF2-40B4-BE49-F238E27FC236}">
                <a16:creationId xmlns:a16="http://schemas.microsoft.com/office/drawing/2014/main" id="{4F4FCFFE-A1A0-CB6A-AF6A-78808B7EEA79}"/>
              </a:ext>
            </a:extLst>
          </p:cNvPr>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2394424" y="2532113"/>
            <a:ext cx="6875462" cy="96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7967131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快速排序的示例</a:t>
            </a:r>
          </a:p>
        </p:txBody>
      </p:sp>
      <p:sp>
        <p:nvSpPr>
          <p:cNvPr id="3" name="副标题 2"/>
          <p:cNvSpPr>
            <a:spLocks noGrp="1"/>
          </p:cNvSpPr>
          <p:nvPr>
            <p:ph type="subTitle" idx="1"/>
          </p:nvPr>
        </p:nvSpPr>
        <p:spPr/>
        <p:txBody>
          <a:bodyPr/>
          <a:lstStyle/>
          <a:p>
            <a:r>
              <a:rPr lang="en-US" altLang="zh-CN" dirty="0"/>
              <a:t>10.4.2  </a:t>
            </a:r>
            <a:r>
              <a:rPr lang="zh-CN" altLang="en-US" dirty="0"/>
              <a:t>快速排序</a:t>
            </a:r>
          </a:p>
        </p:txBody>
      </p:sp>
      <p:sp>
        <p:nvSpPr>
          <p:cNvPr id="4" name="文本占位符 3"/>
          <p:cNvSpPr>
            <a:spLocks noGrp="1"/>
          </p:cNvSpPr>
          <p:nvPr>
            <p:ph type="body" idx="10"/>
          </p:nvPr>
        </p:nvSpPr>
        <p:spPr/>
        <p:txBody>
          <a:bodyPr/>
          <a:lstStyle/>
          <a:p>
            <a:r>
              <a:rPr lang="zh-CN" altLang="en-US" dirty="0"/>
              <a:t>数据结构</a:t>
            </a:r>
          </a:p>
        </p:txBody>
      </p:sp>
      <p:sp>
        <p:nvSpPr>
          <p:cNvPr id="12" name="文本框 11">
            <a:extLst>
              <a:ext uri="{FF2B5EF4-FFF2-40B4-BE49-F238E27FC236}">
                <a16:creationId xmlns:a16="http://schemas.microsoft.com/office/drawing/2014/main" id="{D641C0DD-3D22-FA51-9831-4F421E34EA59}"/>
              </a:ext>
            </a:extLst>
          </p:cNvPr>
          <p:cNvSpPr txBox="1"/>
          <p:nvPr/>
        </p:nvSpPr>
        <p:spPr>
          <a:xfrm>
            <a:off x="4005373" y="3746684"/>
            <a:ext cx="4378122" cy="1323439"/>
          </a:xfrm>
          <a:prstGeom prst="rect">
            <a:avLst/>
          </a:prstGeom>
          <a:noFill/>
        </p:spPr>
        <p:txBody>
          <a:bodyPr wrap="none" rtlCol="0">
            <a:spAutoFit/>
          </a:bodyPr>
          <a:lstStyle/>
          <a:p>
            <a:pPr marL="342900" indent="-342900">
              <a:buFont typeface="Arial" panose="020B0604020202020204" pitchFamily="34" charset="0"/>
              <a:buChar char="•"/>
            </a:pPr>
            <a:r>
              <a:rPr kumimoji="1" lang="zh-CN" altLang="en-US" sz="2000" dirty="0">
                <a:latin typeface="Microsoft YaHei" panose="020B0503020204020204" pitchFamily="34" charset="-122"/>
                <a:ea typeface="Microsoft YaHei" panose="020B0503020204020204" pitchFamily="34" charset="-122"/>
              </a:rPr>
              <a:t>对</a:t>
            </a:r>
            <a:r>
              <a:rPr kumimoji="1" lang="en-US" altLang="zh-CN" sz="2000" dirty="0">
                <a:latin typeface="Microsoft YaHei" panose="020B0503020204020204" pitchFamily="34" charset="-122"/>
                <a:ea typeface="Microsoft YaHei" panose="020B0503020204020204" pitchFamily="34" charset="-122"/>
              </a:rPr>
              <a:t>57</a:t>
            </a:r>
            <a:r>
              <a:rPr kumimoji="1" lang="zh-CN" altLang="en-US" sz="2000" dirty="0">
                <a:latin typeface="Microsoft YaHei" panose="020B0503020204020204" pitchFamily="34" charset="-122"/>
                <a:ea typeface="Microsoft YaHei" panose="020B0503020204020204" pitchFamily="34" charset="-122"/>
              </a:rPr>
              <a:t>前面的子序列快速排序</a:t>
            </a:r>
            <a:endParaRPr kumimoji="1" lang="en-US" altLang="zh-CN" sz="2000" dirty="0">
              <a:latin typeface="Microsoft YaHei" panose="020B0503020204020204" pitchFamily="34" charset="-122"/>
              <a:ea typeface="Microsoft YaHei" panose="020B0503020204020204" pitchFamily="34" charset="-122"/>
            </a:endParaRPr>
          </a:p>
          <a:p>
            <a:pPr marL="342900" indent="-342900">
              <a:buFont typeface="Arial" panose="020B0604020202020204" pitchFamily="34" charset="0"/>
              <a:buChar char="•"/>
            </a:pPr>
            <a:r>
              <a:rPr kumimoji="1" lang="zh-CN" altLang="en-US" sz="2000" dirty="0">
                <a:latin typeface="Microsoft YaHei" panose="020B0503020204020204" pitchFamily="34" charset="-122"/>
                <a:ea typeface="Microsoft YaHei" panose="020B0503020204020204" pitchFamily="34" charset="-122"/>
              </a:rPr>
              <a:t>三数取中选择轴点</a:t>
            </a:r>
            <a:endParaRPr kumimoji="1" lang="en-US" altLang="zh-CN" sz="2000" dirty="0">
              <a:latin typeface="Microsoft YaHei" panose="020B0503020204020204" pitchFamily="34" charset="-122"/>
              <a:ea typeface="Microsoft YaHei" panose="020B0503020204020204" pitchFamily="34" charset="-122"/>
            </a:endParaRPr>
          </a:p>
          <a:p>
            <a:pPr marL="342900" indent="-342900">
              <a:buFont typeface="Arial" panose="020B0604020202020204" pitchFamily="34" charset="0"/>
              <a:buChar char="•"/>
            </a:pPr>
            <a:r>
              <a:rPr kumimoji="1" lang="zh-CN" altLang="en-US" sz="2000" dirty="0">
                <a:latin typeface="Microsoft YaHei" panose="020B0503020204020204" pitchFamily="34" charset="-122"/>
                <a:ea typeface="Microsoft YaHei" panose="020B0503020204020204" pitchFamily="34" charset="-122"/>
              </a:rPr>
              <a:t>将轴点移到子序列末尾，开始排序</a:t>
            </a:r>
            <a:endParaRPr kumimoji="1" lang="en-US" altLang="zh-CN" sz="2000" dirty="0">
              <a:latin typeface="Microsoft YaHei" panose="020B0503020204020204" pitchFamily="34" charset="-122"/>
              <a:ea typeface="Microsoft YaHei" panose="020B0503020204020204" pitchFamily="34" charset="-122"/>
            </a:endParaRPr>
          </a:p>
          <a:p>
            <a:pPr marL="342900" indent="-342900">
              <a:buFont typeface="Arial" panose="020B0604020202020204" pitchFamily="34" charset="0"/>
              <a:buChar char="•"/>
            </a:pPr>
            <a:r>
              <a:rPr kumimoji="1" lang="zh-CN" altLang="en-US" sz="2000" dirty="0">
                <a:solidFill>
                  <a:srgbClr val="00B0F0"/>
                </a:solidFill>
                <a:latin typeface="Microsoft YaHei" panose="020B0503020204020204" pitchFamily="34" charset="-122"/>
                <a:ea typeface="Microsoft YaHei" panose="020B0503020204020204" pitchFamily="34" charset="-122"/>
              </a:rPr>
              <a:t>前段子序列排序结束</a:t>
            </a:r>
          </a:p>
        </p:txBody>
      </p:sp>
      <p:pic>
        <p:nvPicPr>
          <p:cNvPr id="5" name="Picture 9" descr="qs26">
            <a:extLst>
              <a:ext uri="{FF2B5EF4-FFF2-40B4-BE49-F238E27FC236}">
                <a16:creationId xmlns:a16="http://schemas.microsoft.com/office/drawing/2014/main" id="{5CFB3D50-8BE1-2583-B2C5-C7E78E1574D9}"/>
              </a:ext>
            </a:extLst>
          </p:cNvPr>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2406846" y="2463800"/>
            <a:ext cx="6875462" cy="96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3176377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快速排序的示例</a:t>
            </a:r>
          </a:p>
        </p:txBody>
      </p:sp>
      <p:sp>
        <p:nvSpPr>
          <p:cNvPr id="3" name="副标题 2"/>
          <p:cNvSpPr>
            <a:spLocks noGrp="1"/>
          </p:cNvSpPr>
          <p:nvPr>
            <p:ph type="subTitle" idx="1"/>
          </p:nvPr>
        </p:nvSpPr>
        <p:spPr/>
        <p:txBody>
          <a:bodyPr/>
          <a:lstStyle/>
          <a:p>
            <a:r>
              <a:rPr lang="en-US" altLang="zh-CN" dirty="0"/>
              <a:t>10.4.2  </a:t>
            </a:r>
            <a:r>
              <a:rPr lang="zh-CN" altLang="en-US" dirty="0"/>
              <a:t>快速排序</a:t>
            </a:r>
          </a:p>
        </p:txBody>
      </p:sp>
      <p:sp>
        <p:nvSpPr>
          <p:cNvPr id="4" name="文本占位符 3"/>
          <p:cNvSpPr>
            <a:spLocks noGrp="1"/>
          </p:cNvSpPr>
          <p:nvPr>
            <p:ph type="body" idx="10"/>
          </p:nvPr>
        </p:nvSpPr>
        <p:spPr/>
        <p:txBody>
          <a:bodyPr/>
          <a:lstStyle/>
          <a:p>
            <a:r>
              <a:rPr lang="zh-CN" altLang="en-US" dirty="0"/>
              <a:t>数据结构</a:t>
            </a:r>
          </a:p>
        </p:txBody>
      </p:sp>
      <p:sp>
        <p:nvSpPr>
          <p:cNvPr id="12" name="文本框 11">
            <a:extLst>
              <a:ext uri="{FF2B5EF4-FFF2-40B4-BE49-F238E27FC236}">
                <a16:creationId xmlns:a16="http://schemas.microsoft.com/office/drawing/2014/main" id="{D641C0DD-3D22-FA51-9831-4F421E34EA59}"/>
              </a:ext>
            </a:extLst>
          </p:cNvPr>
          <p:cNvSpPr txBox="1"/>
          <p:nvPr/>
        </p:nvSpPr>
        <p:spPr>
          <a:xfrm>
            <a:off x="4005373" y="3746684"/>
            <a:ext cx="5192447" cy="1631216"/>
          </a:xfrm>
          <a:prstGeom prst="rect">
            <a:avLst/>
          </a:prstGeom>
          <a:noFill/>
        </p:spPr>
        <p:txBody>
          <a:bodyPr wrap="none" rtlCol="0">
            <a:spAutoFit/>
          </a:bodyPr>
          <a:lstStyle/>
          <a:p>
            <a:pPr marL="342900" indent="-342900">
              <a:buFont typeface="Arial" panose="020B0604020202020204" pitchFamily="34" charset="0"/>
              <a:buChar char="•"/>
            </a:pPr>
            <a:r>
              <a:rPr kumimoji="1" lang="zh-CN" altLang="en-US" sz="2000" dirty="0">
                <a:latin typeface="Microsoft YaHei" panose="020B0503020204020204" pitchFamily="34" charset="-122"/>
                <a:ea typeface="Microsoft YaHei" panose="020B0503020204020204" pitchFamily="34" charset="-122"/>
              </a:rPr>
              <a:t>对</a:t>
            </a:r>
            <a:r>
              <a:rPr kumimoji="1" lang="en-US" altLang="zh-CN" sz="2000" dirty="0">
                <a:latin typeface="Microsoft YaHei" panose="020B0503020204020204" pitchFamily="34" charset="-122"/>
                <a:ea typeface="Microsoft YaHei" panose="020B0503020204020204" pitchFamily="34" charset="-122"/>
              </a:rPr>
              <a:t>57</a:t>
            </a:r>
            <a:r>
              <a:rPr kumimoji="1" lang="zh-CN" altLang="en-US" sz="2000" dirty="0">
                <a:latin typeface="Microsoft YaHei" panose="020B0503020204020204" pitchFamily="34" charset="-122"/>
                <a:ea typeface="Microsoft YaHei" panose="020B0503020204020204" pitchFamily="34" charset="-122"/>
              </a:rPr>
              <a:t>前面的子序列快速排序</a:t>
            </a:r>
            <a:endParaRPr kumimoji="1" lang="en-US" altLang="zh-CN" sz="2000" dirty="0">
              <a:latin typeface="Microsoft YaHei" panose="020B0503020204020204" pitchFamily="34" charset="-122"/>
              <a:ea typeface="Microsoft YaHei" panose="020B0503020204020204" pitchFamily="34" charset="-122"/>
            </a:endParaRPr>
          </a:p>
          <a:p>
            <a:pPr marL="342900" indent="-342900">
              <a:buFont typeface="Arial" panose="020B0604020202020204" pitchFamily="34" charset="0"/>
              <a:buChar char="•"/>
            </a:pPr>
            <a:r>
              <a:rPr kumimoji="1" lang="zh-CN" altLang="en-US" sz="2000" dirty="0">
                <a:latin typeface="Microsoft YaHei" panose="020B0503020204020204" pitchFamily="34" charset="-122"/>
                <a:ea typeface="Microsoft YaHei" panose="020B0503020204020204" pitchFamily="34" charset="-122"/>
              </a:rPr>
              <a:t>三数取中选择轴点</a:t>
            </a:r>
            <a:endParaRPr kumimoji="1" lang="en-US" altLang="zh-CN" sz="2000" dirty="0">
              <a:latin typeface="Microsoft YaHei" panose="020B0503020204020204" pitchFamily="34" charset="-122"/>
              <a:ea typeface="Microsoft YaHei" panose="020B0503020204020204" pitchFamily="34" charset="-122"/>
            </a:endParaRPr>
          </a:p>
          <a:p>
            <a:pPr marL="342900" indent="-342900">
              <a:buFont typeface="Arial" panose="020B0604020202020204" pitchFamily="34" charset="0"/>
              <a:buChar char="•"/>
            </a:pPr>
            <a:r>
              <a:rPr kumimoji="1" lang="zh-CN" altLang="en-US" sz="2000" dirty="0">
                <a:latin typeface="Microsoft YaHei" panose="020B0503020204020204" pitchFamily="34" charset="-122"/>
                <a:ea typeface="Microsoft YaHei" panose="020B0503020204020204" pitchFamily="34" charset="-122"/>
              </a:rPr>
              <a:t>将轴点移到子序列末尾，开始排序</a:t>
            </a:r>
            <a:endParaRPr kumimoji="1" lang="en-US" altLang="zh-CN" sz="2000" dirty="0">
              <a:latin typeface="Microsoft YaHei" panose="020B0503020204020204" pitchFamily="34" charset="-122"/>
              <a:ea typeface="Microsoft YaHei" panose="020B0503020204020204" pitchFamily="34" charset="-122"/>
            </a:endParaRPr>
          </a:p>
          <a:p>
            <a:pPr marL="342900" indent="-342900">
              <a:buFont typeface="Arial" panose="020B0604020202020204" pitchFamily="34" charset="0"/>
              <a:buChar char="•"/>
            </a:pPr>
            <a:r>
              <a:rPr kumimoji="1" lang="zh-CN" altLang="en-US" sz="2000" dirty="0">
                <a:latin typeface="Microsoft YaHei" panose="020B0503020204020204" pitchFamily="34" charset="-122"/>
                <a:ea typeface="Microsoft YaHei" panose="020B0503020204020204" pitchFamily="34" charset="-122"/>
              </a:rPr>
              <a:t>前段子序列排序结束</a:t>
            </a:r>
            <a:endParaRPr kumimoji="1" lang="en-US" altLang="zh-CN" sz="2000" dirty="0">
              <a:latin typeface="Microsoft YaHei" panose="020B0503020204020204" pitchFamily="34" charset="-122"/>
              <a:ea typeface="Microsoft YaHei" panose="020B0503020204020204" pitchFamily="34" charset="-122"/>
            </a:endParaRPr>
          </a:p>
          <a:p>
            <a:pPr marL="342900" indent="-342900">
              <a:buFont typeface="Arial" panose="020B0604020202020204" pitchFamily="34" charset="0"/>
              <a:buChar char="•"/>
            </a:pPr>
            <a:r>
              <a:rPr kumimoji="1" lang="zh-CN" altLang="en-US" sz="2000" dirty="0">
                <a:solidFill>
                  <a:srgbClr val="00B0F0"/>
                </a:solidFill>
                <a:latin typeface="Microsoft YaHei" panose="020B0503020204020204" pitchFamily="34" charset="-122"/>
                <a:ea typeface="Microsoft YaHei" panose="020B0503020204020204" pitchFamily="34" charset="-122"/>
              </a:rPr>
              <a:t>对</a:t>
            </a:r>
            <a:r>
              <a:rPr kumimoji="1" lang="en-US" altLang="zh-CN" sz="2000" dirty="0">
                <a:solidFill>
                  <a:srgbClr val="00B0F0"/>
                </a:solidFill>
                <a:latin typeface="Microsoft YaHei" panose="020B0503020204020204" pitchFamily="34" charset="-122"/>
                <a:ea typeface="Microsoft YaHei" panose="020B0503020204020204" pitchFamily="34" charset="-122"/>
              </a:rPr>
              <a:t>57</a:t>
            </a:r>
            <a:r>
              <a:rPr kumimoji="1" lang="zh-CN" altLang="en-US" sz="2000" dirty="0">
                <a:solidFill>
                  <a:srgbClr val="00B0F0"/>
                </a:solidFill>
                <a:latin typeface="Microsoft YaHei" panose="020B0503020204020204" pitchFamily="34" charset="-122"/>
                <a:ea typeface="Microsoft YaHei" panose="020B0503020204020204" pitchFamily="34" charset="-122"/>
              </a:rPr>
              <a:t>后面的子序列排序，三数取中选轴点</a:t>
            </a:r>
          </a:p>
        </p:txBody>
      </p:sp>
      <p:pic>
        <p:nvPicPr>
          <p:cNvPr id="6" name="Picture 4" descr="blah05">
            <a:extLst>
              <a:ext uri="{FF2B5EF4-FFF2-40B4-BE49-F238E27FC236}">
                <a16:creationId xmlns:a16="http://schemas.microsoft.com/office/drawing/2014/main" id="{DC79A74B-18BE-D48C-7583-60578F79B647}"/>
              </a:ext>
            </a:extLst>
          </p:cNvPr>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2501784" y="2472152"/>
            <a:ext cx="6875462" cy="96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8297739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快速排序的示例</a:t>
            </a:r>
          </a:p>
        </p:txBody>
      </p:sp>
      <p:sp>
        <p:nvSpPr>
          <p:cNvPr id="3" name="副标题 2"/>
          <p:cNvSpPr>
            <a:spLocks noGrp="1"/>
          </p:cNvSpPr>
          <p:nvPr>
            <p:ph type="subTitle" idx="1"/>
          </p:nvPr>
        </p:nvSpPr>
        <p:spPr/>
        <p:txBody>
          <a:bodyPr/>
          <a:lstStyle/>
          <a:p>
            <a:r>
              <a:rPr lang="en-US" altLang="zh-CN" dirty="0"/>
              <a:t>10.4.2  </a:t>
            </a:r>
            <a:r>
              <a:rPr lang="zh-CN" altLang="en-US" dirty="0"/>
              <a:t>快速排序</a:t>
            </a:r>
          </a:p>
        </p:txBody>
      </p:sp>
      <p:sp>
        <p:nvSpPr>
          <p:cNvPr id="4" name="文本占位符 3"/>
          <p:cNvSpPr>
            <a:spLocks noGrp="1"/>
          </p:cNvSpPr>
          <p:nvPr>
            <p:ph type="body" idx="10"/>
          </p:nvPr>
        </p:nvSpPr>
        <p:spPr/>
        <p:txBody>
          <a:bodyPr/>
          <a:lstStyle/>
          <a:p>
            <a:r>
              <a:rPr lang="zh-CN" altLang="en-US" dirty="0"/>
              <a:t>数据结构</a:t>
            </a:r>
          </a:p>
        </p:txBody>
      </p:sp>
      <p:sp>
        <p:nvSpPr>
          <p:cNvPr id="12" name="文本框 11">
            <a:extLst>
              <a:ext uri="{FF2B5EF4-FFF2-40B4-BE49-F238E27FC236}">
                <a16:creationId xmlns:a16="http://schemas.microsoft.com/office/drawing/2014/main" id="{D641C0DD-3D22-FA51-9831-4F421E34EA59}"/>
              </a:ext>
            </a:extLst>
          </p:cNvPr>
          <p:cNvSpPr txBox="1"/>
          <p:nvPr/>
        </p:nvSpPr>
        <p:spPr>
          <a:xfrm>
            <a:off x="4005373" y="3746684"/>
            <a:ext cx="5192447" cy="1938992"/>
          </a:xfrm>
          <a:prstGeom prst="rect">
            <a:avLst/>
          </a:prstGeom>
          <a:noFill/>
        </p:spPr>
        <p:txBody>
          <a:bodyPr wrap="none" rtlCol="0">
            <a:spAutoFit/>
          </a:bodyPr>
          <a:lstStyle/>
          <a:p>
            <a:pPr marL="342900" indent="-342900">
              <a:buFont typeface="Arial" panose="020B0604020202020204" pitchFamily="34" charset="0"/>
              <a:buChar char="•"/>
            </a:pPr>
            <a:r>
              <a:rPr kumimoji="1" lang="zh-CN" altLang="en-US" sz="2000" dirty="0">
                <a:latin typeface="Microsoft YaHei" panose="020B0503020204020204" pitchFamily="34" charset="-122"/>
                <a:ea typeface="Microsoft YaHei" panose="020B0503020204020204" pitchFamily="34" charset="-122"/>
              </a:rPr>
              <a:t>对</a:t>
            </a:r>
            <a:r>
              <a:rPr kumimoji="1" lang="en-US" altLang="zh-CN" sz="2000" dirty="0">
                <a:latin typeface="Microsoft YaHei" panose="020B0503020204020204" pitchFamily="34" charset="-122"/>
                <a:ea typeface="Microsoft YaHei" panose="020B0503020204020204" pitchFamily="34" charset="-122"/>
              </a:rPr>
              <a:t>57</a:t>
            </a:r>
            <a:r>
              <a:rPr kumimoji="1" lang="zh-CN" altLang="en-US" sz="2000" dirty="0">
                <a:latin typeface="Microsoft YaHei" panose="020B0503020204020204" pitchFamily="34" charset="-122"/>
                <a:ea typeface="Microsoft YaHei" panose="020B0503020204020204" pitchFamily="34" charset="-122"/>
              </a:rPr>
              <a:t>前面的子序列快速排序</a:t>
            </a:r>
            <a:endParaRPr kumimoji="1" lang="en-US" altLang="zh-CN" sz="2000" dirty="0">
              <a:latin typeface="Microsoft YaHei" panose="020B0503020204020204" pitchFamily="34" charset="-122"/>
              <a:ea typeface="Microsoft YaHei" panose="020B0503020204020204" pitchFamily="34" charset="-122"/>
            </a:endParaRPr>
          </a:p>
          <a:p>
            <a:pPr marL="342900" indent="-342900">
              <a:buFont typeface="Arial" panose="020B0604020202020204" pitchFamily="34" charset="0"/>
              <a:buChar char="•"/>
            </a:pPr>
            <a:r>
              <a:rPr kumimoji="1" lang="zh-CN" altLang="en-US" sz="2000" dirty="0">
                <a:latin typeface="Microsoft YaHei" panose="020B0503020204020204" pitchFamily="34" charset="-122"/>
                <a:ea typeface="Microsoft YaHei" panose="020B0503020204020204" pitchFamily="34" charset="-122"/>
              </a:rPr>
              <a:t>三数取中选择轴点</a:t>
            </a:r>
            <a:endParaRPr kumimoji="1" lang="en-US" altLang="zh-CN" sz="2000" dirty="0">
              <a:latin typeface="Microsoft YaHei" panose="020B0503020204020204" pitchFamily="34" charset="-122"/>
              <a:ea typeface="Microsoft YaHei" panose="020B0503020204020204" pitchFamily="34" charset="-122"/>
            </a:endParaRPr>
          </a:p>
          <a:p>
            <a:pPr marL="342900" indent="-342900">
              <a:buFont typeface="Arial" panose="020B0604020202020204" pitchFamily="34" charset="0"/>
              <a:buChar char="•"/>
            </a:pPr>
            <a:r>
              <a:rPr kumimoji="1" lang="zh-CN" altLang="en-US" sz="2000" dirty="0">
                <a:latin typeface="Microsoft YaHei" panose="020B0503020204020204" pitchFamily="34" charset="-122"/>
                <a:ea typeface="Microsoft YaHei" panose="020B0503020204020204" pitchFamily="34" charset="-122"/>
              </a:rPr>
              <a:t>将轴点移到子序列末尾，开始排序</a:t>
            </a:r>
            <a:endParaRPr kumimoji="1" lang="en-US" altLang="zh-CN" sz="2000" dirty="0">
              <a:latin typeface="Microsoft YaHei" panose="020B0503020204020204" pitchFamily="34" charset="-122"/>
              <a:ea typeface="Microsoft YaHei" panose="020B0503020204020204" pitchFamily="34" charset="-122"/>
            </a:endParaRPr>
          </a:p>
          <a:p>
            <a:pPr marL="342900" indent="-342900">
              <a:buFont typeface="Arial" panose="020B0604020202020204" pitchFamily="34" charset="0"/>
              <a:buChar char="•"/>
            </a:pPr>
            <a:r>
              <a:rPr kumimoji="1" lang="zh-CN" altLang="en-US" sz="2000" dirty="0">
                <a:latin typeface="Microsoft YaHei" panose="020B0503020204020204" pitchFamily="34" charset="-122"/>
                <a:ea typeface="Microsoft YaHei" panose="020B0503020204020204" pitchFamily="34" charset="-122"/>
              </a:rPr>
              <a:t>前段子序列排序结束</a:t>
            </a:r>
            <a:endParaRPr kumimoji="1" lang="en-US" altLang="zh-CN" sz="2000" dirty="0">
              <a:latin typeface="Microsoft YaHei" panose="020B0503020204020204" pitchFamily="34" charset="-122"/>
              <a:ea typeface="Microsoft YaHei" panose="020B0503020204020204" pitchFamily="34" charset="-122"/>
            </a:endParaRPr>
          </a:p>
          <a:p>
            <a:pPr marL="342900" indent="-342900">
              <a:buFont typeface="Arial" panose="020B0604020202020204" pitchFamily="34" charset="0"/>
              <a:buChar char="•"/>
            </a:pPr>
            <a:r>
              <a:rPr kumimoji="1" lang="zh-CN" altLang="en-US" sz="2000" dirty="0">
                <a:latin typeface="Microsoft YaHei" panose="020B0503020204020204" pitchFamily="34" charset="-122"/>
                <a:ea typeface="Microsoft YaHei" panose="020B0503020204020204" pitchFamily="34" charset="-122"/>
              </a:rPr>
              <a:t>对</a:t>
            </a:r>
            <a:r>
              <a:rPr kumimoji="1" lang="en-US" altLang="zh-CN" sz="2000" dirty="0">
                <a:latin typeface="Microsoft YaHei" panose="020B0503020204020204" pitchFamily="34" charset="-122"/>
                <a:ea typeface="Microsoft YaHei" panose="020B0503020204020204" pitchFamily="34" charset="-122"/>
              </a:rPr>
              <a:t>57</a:t>
            </a:r>
            <a:r>
              <a:rPr kumimoji="1" lang="zh-CN" altLang="en-US" sz="2000" dirty="0">
                <a:latin typeface="Microsoft YaHei" panose="020B0503020204020204" pitchFamily="34" charset="-122"/>
                <a:ea typeface="Microsoft YaHei" panose="020B0503020204020204" pitchFamily="34" charset="-122"/>
              </a:rPr>
              <a:t>后面的子序列排序，三数取中选轴点</a:t>
            </a:r>
            <a:endParaRPr kumimoji="1" lang="en-US" altLang="zh-CN" sz="2000" dirty="0">
              <a:latin typeface="Microsoft YaHei" panose="020B0503020204020204" pitchFamily="34" charset="-122"/>
              <a:ea typeface="Microsoft YaHei" panose="020B0503020204020204" pitchFamily="34" charset="-122"/>
            </a:endParaRPr>
          </a:p>
          <a:p>
            <a:pPr marL="342900" indent="-342900">
              <a:buFont typeface="Arial" panose="020B0604020202020204" pitchFamily="34" charset="0"/>
              <a:buChar char="•"/>
            </a:pPr>
            <a:r>
              <a:rPr kumimoji="1" lang="zh-CN" altLang="en-US" sz="2000" dirty="0">
                <a:solidFill>
                  <a:srgbClr val="FF0000"/>
                </a:solidFill>
                <a:latin typeface="Microsoft YaHei" panose="020B0503020204020204" pitchFamily="34" charset="-122"/>
                <a:ea typeface="Microsoft YaHei" panose="020B0503020204020204" pitchFamily="34" charset="-122"/>
              </a:rPr>
              <a:t>整个序列排序结束！</a:t>
            </a:r>
          </a:p>
        </p:txBody>
      </p:sp>
      <p:pic>
        <p:nvPicPr>
          <p:cNvPr id="5" name="Picture 4" descr="qs44">
            <a:extLst>
              <a:ext uri="{FF2B5EF4-FFF2-40B4-BE49-F238E27FC236}">
                <a16:creationId xmlns:a16="http://schemas.microsoft.com/office/drawing/2014/main" id="{CF413C29-C68B-1AAD-3ED9-7E4F8891ACE8}"/>
              </a:ext>
            </a:extLst>
          </p:cNvPr>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2770969" y="2463800"/>
            <a:ext cx="6872287" cy="96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9998921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10.5  </a:t>
            </a:r>
            <a:r>
              <a:rPr lang="zh-CN" altLang="en-US" dirty="0"/>
              <a:t>归并排序</a:t>
            </a:r>
          </a:p>
        </p:txBody>
      </p:sp>
      <p:sp>
        <p:nvSpPr>
          <p:cNvPr id="3" name="副标题 2"/>
          <p:cNvSpPr>
            <a:spLocks noGrp="1"/>
          </p:cNvSpPr>
          <p:nvPr>
            <p:ph type="subTitle" idx="1"/>
          </p:nvPr>
        </p:nvSpPr>
        <p:spPr/>
        <p:txBody>
          <a:bodyPr/>
          <a:lstStyle/>
          <a:p>
            <a:r>
              <a:rPr lang="en-US" altLang="zh-CN" dirty="0"/>
              <a:t>10.5  </a:t>
            </a:r>
            <a:r>
              <a:rPr lang="zh-CN" altLang="en-US" dirty="0"/>
              <a:t>归并排序</a:t>
            </a:r>
          </a:p>
        </p:txBody>
      </p:sp>
      <p:sp>
        <p:nvSpPr>
          <p:cNvPr id="4" name="文本占位符 3"/>
          <p:cNvSpPr>
            <a:spLocks noGrp="1"/>
          </p:cNvSpPr>
          <p:nvPr>
            <p:ph type="body" idx="10"/>
          </p:nvPr>
        </p:nvSpPr>
        <p:spPr/>
        <p:txBody>
          <a:bodyPr/>
          <a:lstStyle/>
          <a:p>
            <a:r>
              <a:rPr lang="zh-CN" altLang="en-US" dirty="0"/>
              <a:t>数据结构</a:t>
            </a:r>
          </a:p>
        </p:txBody>
      </p:sp>
      <p:sp>
        <p:nvSpPr>
          <p:cNvPr id="5" name="内容占位符 4"/>
          <p:cNvSpPr>
            <a:spLocks noGrp="1"/>
          </p:cNvSpPr>
          <p:nvPr>
            <p:ph idx="11"/>
          </p:nvPr>
        </p:nvSpPr>
        <p:spPr/>
        <p:txBody>
          <a:bodyPr>
            <a:normAutofit/>
          </a:bodyPr>
          <a:lstStyle/>
          <a:p>
            <a:pPr>
              <a:lnSpc>
                <a:spcPct val="110000"/>
              </a:lnSpc>
            </a:pPr>
            <a:r>
              <a:rPr lang="zh-CN" altLang="en-US" sz="2400" b="1" dirty="0"/>
              <a:t>核心思路</a:t>
            </a:r>
            <a:r>
              <a:rPr lang="zh-CN" altLang="en-US" sz="2400" dirty="0"/>
              <a:t>：基于</a:t>
            </a:r>
            <a:r>
              <a:rPr lang="zh-CN" altLang="en-US" sz="2400" b="1" dirty="0">
                <a:solidFill>
                  <a:srgbClr val="C00000"/>
                </a:solidFill>
              </a:rPr>
              <a:t>分治</a:t>
            </a:r>
            <a:r>
              <a:rPr lang="zh-CN" altLang="en-US" sz="2400" dirty="0"/>
              <a:t>思想，将两个或两个以上的</a:t>
            </a:r>
            <a:r>
              <a:rPr lang="zh-CN" altLang="en-US" sz="2400" b="1" dirty="0">
                <a:solidFill>
                  <a:srgbClr val="C00000"/>
                </a:solidFill>
              </a:rPr>
              <a:t>有序序列合并</a:t>
            </a:r>
            <a:r>
              <a:rPr lang="zh-CN" altLang="en-US" sz="2400" dirty="0"/>
              <a:t>为一个新的有序序列。</a:t>
            </a:r>
            <a:endParaRPr lang="en-US" altLang="zh-CN" sz="2400" dirty="0"/>
          </a:p>
          <a:p>
            <a:pPr>
              <a:lnSpc>
                <a:spcPct val="110000"/>
              </a:lnSpc>
            </a:pPr>
            <a:r>
              <a:rPr lang="zh-CN" altLang="en-US" sz="2400" b="1" dirty="0"/>
              <a:t>归并次序</a:t>
            </a:r>
            <a:r>
              <a:rPr lang="zh-CN" altLang="en-US" sz="2400" dirty="0"/>
              <a:t>：</a:t>
            </a:r>
            <a:endParaRPr lang="en-US" altLang="zh-CN" sz="2400" dirty="0"/>
          </a:p>
          <a:p>
            <a:pPr marL="457200" indent="-457200">
              <a:lnSpc>
                <a:spcPct val="110000"/>
              </a:lnSpc>
              <a:buFont typeface="Arial" panose="020B0604020202020204" pitchFamily="34" charset="0"/>
              <a:buChar char="•"/>
            </a:pPr>
            <a:r>
              <a:rPr lang="zh-CN" altLang="en-US" sz="2400" dirty="0"/>
              <a:t>自顶向下：将序列拆分直到有序；然后使用归并算法得到排序结果。</a:t>
            </a:r>
            <a:endParaRPr lang="en-US" altLang="zh-CN" sz="2400" dirty="0"/>
          </a:p>
          <a:p>
            <a:pPr marL="457200" indent="-457200">
              <a:lnSpc>
                <a:spcPct val="110000"/>
              </a:lnSpc>
              <a:buFont typeface="Arial" panose="020B0604020202020204" pitchFamily="34" charset="0"/>
              <a:buChar char="•"/>
            </a:pPr>
            <a:r>
              <a:rPr lang="zh-CN" altLang="en-US" sz="2400" dirty="0"/>
              <a:t>自底向上：将序列看成多条有序子序列，并将子序列两两合并。</a:t>
            </a:r>
            <a:endParaRPr lang="en-US" altLang="zh-CN" sz="2400" dirty="0"/>
          </a:p>
          <a:p>
            <a:pPr>
              <a:lnSpc>
                <a:spcPct val="110000"/>
              </a:lnSpc>
            </a:pPr>
            <a:r>
              <a:rPr lang="zh-CN" altLang="en-US" sz="2400" b="1" dirty="0"/>
              <a:t>应用场景</a:t>
            </a:r>
            <a:r>
              <a:rPr lang="zh-CN" altLang="en-US" sz="2400" dirty="0"/>
              <a:t>：</a:t>
            </a:r>
            <a:endParaRPr lang="en-US" altLang="zh-CN" sz="2400" dirty="0"/>
          </a:p>
          <a:p>
            <a:pPr marL="342900" indent="-342900">
              <a:lnSpc>
                <a:spcPct val="110000"/>
              </a:lnSpc>
              <a:buFont typeface="Arial" panose="020B0604020202020204" pitchFamily="34" charset="0"/>
              <a:buChar char="•"/>
            </a:pPr>
            <a:r>
              <a:rPr lang="zh-CN" altLang="en-US" sz="2400" dirty="0"/>
              <a:t>求逆序数对：通过归并排序，快速计算序列中逆序数对的数量。</a:t>
            </a:r>
            <a:endParaRPr lang="en-US" altLang="zh-CN" sz="2400" dirty="0"/>
          </a:p>
        </p:txBody>
      </p:sp>
    </p:spTree>
    <p:extLst>
      <p:ext uri="{BB962C8B-B14F-4D97-AF65-F5344CB8AC3E}">
        <p14:creationId xmlns:p14="http://schemas.microsoft.com/office/powerpoint/2010/main" val="3924503000"/>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10.5.1  </a:t>
            </a:r>
            <a:r>
              <a:rPr lang="zh-CN" altLang="en-US" dirty="0"/>
              <a:t>二路归并</a:t>
            </a:r>
          </a:p>
        </p:txBody>
      </p:sp>
      <p:sp>
        <p:nvSpPr>
          <p:cNvPr id="3" name="副标题 2"/>
          <p:cNvSpPr>
            <a:spLocks noGrp="1"/>
          </p:cNvSpPr>
          <p:nvPr>
            <p:ph type="subTitle" idx="1"/>
          </p:nvPr>
        </p:nvSpPr>
        <p:spPr/>
        <p:txBody>
          <a:bodyPr/>
          <a:lstStyle/>
          <a:p>
            <a:r>
              <a:rPr lang="en-US" altLang="zh-CN" dirty="0"/>
              <a:t>10.5.1  </a:t>
            </a:r>
            <a:r>
              <a:rPr lang="zh-CN" altLang="en-US" dirty="0"/>
              <a:t>二路归并</a:t>
            </a:r>
          </a:p>
        </p:txBody>
      </p:sp>
      <p:sp>
        <p:nvSpPr>
          <p:cNvPr id="4" name="文本占位符 3"/>
          <p:cNvSpPr>
            <a:spLocks noGrp="1"/>
          </p:cNvSpPr>
          <p:nvPr>
            <p:ph type="body" idx="10"/>
          </p:nvPr>
        </p:nvSpPr>
        <p:spPr/>
        <p:txBody>
          <a:bodyPr/>
          <a:lstStyle/>
          <a:p>
            <a:r>
              <a:rPr lang="zh-CN" altLang="en-US" dirty="0"/>
              <a:t>数据结构</a:t>
            </a:r>
          </a:p>
        </p:txBody>
      </p:sp>
      <mc:AlternateContent xmlns:mc="http://schemas.openxmlformats.org/markup-compatibility/2006" xmlns:a14="http://schemas.microsoft.com/office/drawing/2010/main">
        <mc:Choice Requires="a14">
          <p:sp>
            <p:nvSpPr>
              <p:cNvPr id="5" name="内容占位符 4"/>
              <p:cNvSpPr>
                <a:spLocks noGrp="1"/>
              </p:cNvSpPr>
              <p:nvPr>
                <p:ph idx="11"/>
              </p:nvPr>
            </p:nvSpPr>
            <p:spPr/>
            <p:txBody>
              <a:bodyPr>
                <a:normAutofit/>
              </a:bodyPr>
              <a:lstStyle/>
              <a:p>
                <a:pPr>
                  <a:lnSpc>
                    <a:spcPct val="110000"/>
                  </a:lnSpc>
                </a:pPr>
                <a:r>
                  <a:rPr lang="zh-CN" altLang="en-US" sz="2400" dirty="0"/>
                  <a:t>二路归并算法将两个有序序列合并为一个新的有序序列。</a:t>
                </a:r>
                <a:endParaRPr lang="en-US" altLang="zh-CN" sz="2400" dirty="0"/>
              </a:p>
              <a:p>
                <a:pPr>
                  <a:lnSpc>
                    <a:spcPct val="110000"/>
                  </a:lnSpc>
                </a:pPr>
                <a:endParaRPr lang="en-US" altLang="zh-CN" sz="2400" dirty="0"/>
              </a:p>
              <a:p>
                <a:pPr>
                  <a:lnSpc>
                    <a:spcPct val="110000"/>
                  </a:lnSpc>
                </a:pPr>
                <a:r>
                  <a:rPr lang="zh-CN" altLang="zh-CN" sz="2400" dirty="0"/>
                  <a:t>对两</a:t>
                </a:r>
                <a:r>
                  <a:rPr lang="zh-CN" altLang="en-US" sz="2400" dirty="0"/>
                  <a:t>个</a:t>
                </a:r>
                <a:r>
                  <a:rPr lang="zh-CN" altLang="zh-CN" sz="2400" dirty="0"/>
                  <a:t>有序序列，分别取出这两个序列中</a:t>
                </a:r>
                <a:r>
                  <a:rPr lang="zh-CN" altLang="zh-CN" sz="2400" b="1" dirty="0">
                    <a:solidFill>
                      <a:srgbClr val="C00000"/>
                    </a:solidFill>
                  </a:rPr>
                  <a:t>键值最小</a:t>
                </a:r>
                <a:r>
                  <a:rPr lang="zh-CN" altLang="zh-CN" sz="2400" dirty="0"/>
                  <a:t>的项，并选出两个数据项中最小的放置到新的序列中；循环上述动作，直到两个序列中的所有数据</a:t>
                </a:r>
                <a:r>
                  <a:rPr lang="zh-CN" altLang="zh-CN" sz="2400" b="1" dirty="0">
                    <a:solidFill>
                      <a:srgbClr val="C00000"/>
                    </a:solidFill>
                  </a:rPr>
                  <a:t>都已被放置</a:t>
                </a:r>
                <a:r>
                  <a:rPr lang="zh-CN" altLang="zh-CN" sz="2400" dirty="0"/>
                  <a:t>到新的序列中。此时，</a:t>
                </a:r>
                <a:r>
                  <a:rPr lang="zh-CN" altLang="zh-CN" sz="2400" dirty="0">
                    <a:solidFill>
                      <a:srgbClr val="00B0F0"/>
                    </a:solidFill>
                  </a:rPr>
                  <a:t>新的序列即为排序结果</a:t>
                </a:r>
                <a:r>
                  <a:rPr lang="zh-CN" altLang="zh-CN" sz="2400" dirty="0"/>
                  <a:t>。</a:t>
                </a:r>
                <a:endParaRPr lang="en-US" altLang="zh-CN" sz="2400" dirty="0"/>
              </a:p>
              <a:p>
                <a:pPr>
                  <a:lnSpc>
                    <a:spcPct val="110000"/>
                  </a:lnSpc>
                </a:pPr>
                <a:endParaRPr lang="en-US" altLang="zh-CN" sz="2400" dirty="0"/>
              </a:p>
              <a:p>
                <a:pPr>
                  <a:lnSpc>
                    <a:spcPct val="110000"/>
                  </a:lnSpc>
                </a:pPr>
                <a:r>
                  <a:rPr lang="zh-CN" altLang="zh-CN" sz="2400" dirty="0"/>
                  <a:t>对于长度分别为</a:t>
                </a:r>
                <a14:m>
                  <m:oMath xmlns:m="http://schemas.openxmlformats.org/officeDocument/2006/math">
                    <m:r>
                      <a:rPr lang="en-US" altLang="zh-CN" sz="2400" i="1" dirty="0" smtClean="0">
                        <a:latin typeface="Cambria Math" panose="02040503050406030204" pitchFamily="18" charset="0"/>
                      </a:rPr>
                      <m:t>𝑛</m:t>
                    </m:r>
                  </m:oMath>
                </a14:m>
                <a:r>
                  <a:rPr lang="zh-CN" altLang="zh-CN" sz="2400" dirty="0"/>
                  <a:t>和</a:t>
                </a:r>
                <a14:m>
                  <m:oMath xmlns:m="http://schemas.openxmlformats.org/officeDocument/2006/math">
                    <m:r>
                      <a:rPr lang="en-US" altLang="zh-CN" sz="2400" i="1" dirty="0" smtClean="0">
                        <a:latin typeface="Cambria Math" panose="02040503050406030204" pitchFamily="18" charset="0"/>
                      </a:rPr>
                      <m:t>𝑚</m:t>
                    </m:r>
                  </m:oMath>
                </a14:m>
                <a:r>
                  <a:rPr lang="zh-CN" altLang="zh-CN" sz="2400" dirty="0"/>
                  <a:t>的有序序列，二路归并算法的主循环最多执行</a:t>
                </a:r>
                <a14:m>
                  <m:oMath xmlns:m="http://schemas.openxmlformats.org/officeDocument/2006/math">
                    <m:r>
                      <a:rPr lang="en-US" altLang="zh-CN" sz="2400">
                        <a:latin typeface="Cambria Math" panose="02040503050406030204" pitchFamily="18" charset="0"/>
                      </a:rPr>
                      <m:t>𝑛</m:t>
                    </m:r>
                    <m:r>
                      <a:rPr lang="en-US" altLang="zh-CN" sz="2400">
                        <a:latin typeface="Cambria Math" panose="02040503050406030204" pitchFamily="18" charset="0"/>
                      </a:rPr>
                      <m:t>+</m:t>
                    </m:r>
                    <m:r>
                      <a:rPr lang="en-US" altLang="zh-CN" sz="2400">
                        <a:latin typeface="Cambria Math" panose="02040503050406030204" pitchFamily="18" charset="0"/>
                      </a:rPr>
                      <m:t>𝑚</m:t>
                    </m:r>
                  </m:oMath>
                </a14:m>
                <a:r>
                  <a:rPr lang="zh-CN" altLang="zh-CN" sz="2400" dirty="0"/>
                  <a:t>次，因此其复杂度为</a:t>
                </a:r>
                <a14:m>
                  <m:oMath xmlns:m="http://schemas.openxmlformats.org/officeDocument/2006/math">
                    <m:r>
                      <a:rPr lang="en-US" altLang="zh-CN" sz="2400" b="1" i="1" smtClean="0">
                        <a:solidFill>
                          <a:srgbClr val="C00000"/>
                        </a:solidFill>
                        <a:latin typeface="Cambria Math" panose="02040503050406030204" pitchFamily="18" charset="0"/>
                      </a:rPr>
                      <m:t>𝑶</m:t>
                    </m:r>
                    <m:d>
                      <m:dPr>
                        <m:ctrlPr>
                          <a:rPr lang="zh-CN" altLang="zh-CN" sz="2400" b="1" i="1">
                            <a:solidFill>
                              <a:srgbClr val="C00000"/>
                            </a:solidFill>
                            <a:latin typeface="Cambria Math" panose="02040503050406030204" pitchFamily="18" charset="0"/>
                          </a:rPr>
                        </m:ctrlPr>
                      </m:dPr>
                      <m:e>
                        <m:r>
                          <a:rPr lang="en-US" altLang="zh-CN" sz="2400" b="1" i="1">
                            <a:solidFill>
                              <a:srgbClr val="C00000"/>
                            </a:solidFill>
                            <a:latin typeface="Cambria Math" panose="02040503050406030204" pitchFamily="18" charset="0"/>
                          </a:rPr>
                          <m:t>𝒏</m:t>
                        </m:r>
                        <m:r>
                          <a:rPr lang="en-US" altLang="zh-CN" sz="2400" b="1" i="1">
                            <a:solidFill>
                              <a:srgbClr val="C00000"/>
                            </a:solidFill>
                            <a:latin typeface="Cambria Math" panose="02040503050406030204" pitchFamily="18" charset="0"/>
                          </a:rPr>
                          <m:t>+</m:t>
                        </m:r>
                        <m:r>
                          <a:rPr lang="en-US" altLang="zh-CN" sz="2400" b="1" i="1">
                            <a:solidFill>
                              <a:srgbClr val="C00000"/>
                            </a:solidFill>
                            <a:latin typeface="Cambria Math" panose="02040503050406030204" pitchFamily="18" charset="0"/>
                          </a:rPr>
                          <m:t>𝒎</m:t>
                        </m:r>
                      </m:e>
                    </m:d>
                  </m:oMath>
                </a14:m>
                <a:r>
                  <a:rPr lang="zh-CN" altLang="zh-CN" sz="2400" dirty="0"/>
                  <a:t>。</a:t>
                </a:r>
                <a:endParaRPr lang="en-US" altLang="zh-CN" sz="2400" dirty="0"/>
              </a:p>
            </p:txBody>
          </p:sp>
        </mc:Choice>
        <mc:Fallback xmlns="">
          <p:sp>
            <p:nvSpPr>
              <p:cNvPr id="5" name="内容占位符 4"/>
              <p:cNvSpPr>
                <a:spLocks noGrp="1" noRot="1" noChangeAspect="1" noMove="1" noResize="1" noEditPoints="1" noAdjustHandles="1" noChangeArrowheads="1" noChangeShapeType="1" noTextEdit="1"/>
              </p:cNvSpPr>
              <p:nvPr>
                <p:ph idx="11"/>
              </p:nvPr>
            </p:nvSpPr>
            <p:spPr>
              <a:blipFill>
                <a:blip r:embed="rId2"/>
                <a:stretch>
                  <a:fillRect l="-918" t="-75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32001306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二路归并伪代码</a:t>
            </a:r>
          </a:p>
        </p:txBody>
      </p:sp>
      <p:sp>
        <p:nvSpPr>
          <p:cNvPr id="3" name="副标题 2"/>
          <p:cNvSpPr>
            <a:spLocks noGrp="1"/>
          </p:cNvSpPr>
          <p:nvPr>
            <p:ph type="subTitle" idx="1"/>
          </p:nvPr>
        </p:nvSpPr>
        <p:spPr/>
        <p:txBody>
          <a:bodyPr/>
          <a:lstStyle/>
          <a:p>
            <a:r>
              <a:rPr lang="en-US" altLang="zh-CN" dirty="0"/>
              <a:t>10.5.1  </a:t>
            </a:r>
            <a:r>
              <a:rPr lang="zh-CN" altLang="en-US" dirty="0"/>
              <a:t>二路归并</a:t>
            </a:r>
          </a:p>
        </p:txBody>
      </p:sp>
      <p:sp>
        <p:nvSpPr>
          <p:cNvPr id="4" name="文本占位符 3"/>
          <p:cNvSpPr>
            <a:spLocks noGrp="1"/>
          </p:cNvSpPr>
          <p:nvPr>
            <p:ph type="body" idx="10"/>
          </p:nvPr>
        </p:nvSpPr>
        <p:spPr/>
        <p:txBody>
          <a:bodyPr/>
          <a:lstStyle/>
          <a:p>
            <a:r>
              <a:rPr lang="zh-CN" altLang="en-US" dirty="0"/>
              <a:t>数据结构</a:t>
            </a:r>
          </a:p>
        </p:txBody>
      </p:sp>
      <mc:AlternateContent xmlns:mc="http://schemas.openxmlformats.org/markup-compatibility/2006" xmlns:a14="http://schemas.microsoft.com/office/drawing/2010/main">
        <mc:Choice Requires="a14">
          <p:graphicFrame>
            <p:nvGraphicFramePr>
              <p:cNvPr id="7" name="内容占位符 6">
                <a:extLst>
                  <a:ext uri="{FF2B5EF4-FFF2-40B4-BE49-F238E27FC236}">
                    <a16:creationId xmlns:a16="http://schemas.microsoft.com/office/drawing/2014/main" id="{D966731D-6913-4104-865F-78A787720C3B}"/>
                  </a:ext>
                </a:extLst>
              </p:cNvPr>
              <p:cNvGraphicFramePr>
                <a:graphicFrameLocks noGrp="1"/>
              </p:cNvGraphicFramePr>
              <p:nvPr>
                <p:ph idx="11"/>
                <p:extLst>
                  <p:ext uri="{D42A27DB-BD31-4B8C-83A1-F6EECF244321}">
                    <p14:modId xmlns:p14="http://schemas.microsoft.com/office/powerpoint/2010/main" val="3389632754"/>
                  </p:ext>
                </p:extLst>
              </p:nvPr>
            </p:nvGraphicFramePr>
            <p:xfrm>
              <a:off x="6604221" y="1290336"/>
              <a:ext cx="5388427" cy="5145342"/>
            </p:xfrm>
            <a:graphic>
              <a:graphicData uri="http://schemas.openxmlformats.org/drawingml/2006/table">
                <a:tbl>
                  <a:tblPr firstRow="1" firstCol="1" bandRow="1">
                    <a:tableStyleId>{5C22544A-7EE6-4342-B048-85BDC9FD1C3A}</a:tableStyleId>
                  </a:tblPr>
                  <a:tblGrid>
                    <a:gridCol w="597684">
                      <a:extLst>
                        <a:ext uri="{9D8B030D-6E8A-4147-A177-3AD203B41FA5}">
                          <a16:colId xmlns:a16="http://schemas.microsoft.com/office/drawing/2014/main" val="2971472801"/>
                        </a:ext>
                      </a:extLst>
                    </a:gridCol>
                    <a:gridCol w="4790743">
                      <a:extLst>
                        <a:ext uri="{9D8B030D-6E8A-4147-A177-3AD203B41FA5}">
                          <a16:colId xmlns:a16="http://schemas.microsoft.com/office/drawing/2014/main" val="2095824105"/>
                        </a:ext>
                      </a:extLst>
                    </a:gridCol>
                  </a:tblGrid>
                  <a:tr h="102244">
                    <a:tc>
                      <a:txBody>
                        <a:bodyPr/>
                        <a:lstStyle/>
                        <a:p>
                          <a:pPr indent="0" algn="just">
                            <a:lnSpc>
                              <a:spcPct val="150000"/>
                            </a:lnSpc>
                          </a:pPr>
                          <a:r>
                            <a:rPr lang="en-US" sz="1600" kern="100" dirty="0">
                              <a:solidFill>
                                <a:schemeClr val="bg1"/>
                              </a:solidFill>
                              <a:effectLst/>
                              <a:latin typeface="微软雅黑" panose="020B0503020204020204" pitchFamily="34" charset="-122"/>
                              <a:ea typeface="微软雅黑" panose="020B0503020204020204" pitchFamily="34" charset="-122"/>
                            </a:rPr>
                            <a:t>1</a:t>
                          </a:r>
                          <a:endParaRPr lang="zh-CN" sz="1600" kern="100" dirty="0">
                            <a:solidFill>
                              <a:schemeClr val="bg1"/>
                            </a:solidFill>
                            <a:effectLst/>
                            <a:latin typeface="微软雅黑" panose="020B0503020204020204" pitchFamily="34" charset="-122"/>
                            <a:ea typeface="微软雅黑" panose="020B0503020204020204" pitchFamily="34" charset="-122"/>
                          </a:endParaRPr>
                        </a:p>
                      </a:txBody>
                      <a:tcPr marL="68580" marR="68580" marT="0" marB="0">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51ADB7"/>
                        </a:solidFill>
                      </a:tcPr>
                    </a:tc>
                    <a:tc>
                      <a:txBody>
                        <a:bodyPr/>
                        <a:lstStyle/>
                        <a:p>
                          <a:pPr indent="127000" algn="l">
                            <a:lnSpc>
                              <a:spcPct val="150000"/>
                            </a:lnSpc>
                          </a:pPr>
                          <a:r>
                            <a:rPr lang="en-US" altLang="zh-CN" sz="1600" b="0" kern="100" dirty="0" err="1">
                              <a:solidFill>
                                <a:schemeClr val="bg1"/>
                              </a:solidFill>
                              <a:effectLst/>
                              <a:latin typeface="Cambria Math" panose="02040503050406030204" pitchFamily="18" charset="0"/>
                              <a:ea typeface="+mn-ea"/>
                              <a:cs typeface="+mn-cs"/>
                            </a:rPr>
                            <a:t>InitList</a:t>
                          </a:r>
                          <a:r>
                            <a:rPr lang="en-US" altLang="zh-CN" sz="1600" b="0" kern="100" dirty="0">
                              <a:solidFill>
                                <a:schemeClr val="bg1"/>
                              </a:solidFill>
                              <a:effectLst/>
                              <a:latin typeface="Cambria Math" panose="02040503050406030204" pitchFamily="18" charset="0"/>
                              <a:ea typeface="+mn-ea"/>
                              <a:cs typeface="+mn-cs"/>
                            </a:rPr>
                            <a:t>(t)</a:t>
                          </a:r>
                          <a:r>
                            <a:rPr lang="zh-CN" altLang="en-US" sz="1600" b="0" kern="100" dirty="0">
                              <a:solidFill>
                                <a:schemeClr val="bg1"/>
                              </a:solidFill>
                              <a:effectLst/>
                              <a:latin typeface="Cambria Math" panose="02040503050406030204" pitchFamily="18" charset="0"/>
                              <a:ea typeface="+mn-ea"/>
                              <a:cs typeface="+mn-cs"/>
                            </a:rPr>
                            <a:t>     </a:t>
                          </a:r>
                          <a:r>
                            <a:rPr lang="en-US" altLang="zh-CN" sz="1600" b="0" kern="100" dirty="0">
                              <a:solidFill>
                                <a:schemeClr val="bg1"/>
                              </a:solidFill>
                              <a:effectLst/>
                              <a:latin typeface="微软雅黑" panose="020B0503020204020204" pitchFamily="34" charset="-122"/>
                              <a:ea typeface="微软雅黑" panose="020B0503020204020204" pitchFamily="34" charset="-122"/>
                            </a:rPr>
                            <a:t>//</a:t>
                          </a:r>
                          <a:r>
                            <a:rPr lang="zh-CN" altLang="en-US" sz="1600" b="0" kern="100" dirty="0">
                              <a:solidFill>
                                <a:schemeClr val="bg1"/>
                              </a:solidFill>
                              <a:effectLst/>
                              <a:latin typeface="微软雅黑" panose="020B0503020204020204" pitchFamily="34" charset="-122"/>
                              <a:ea typeface="微软雅黑" panose="020B0503020204020204" pitchFamily="34" charset="-122"/>
                            </a:rPr>
                            <a:t>新序列</a:t>
                          </a:r>
                          <a:r>
                            <a:rPr lang="en-US" altLang="zh-CN" sz="1600" b="0" kern="100" dirty="0">
                              <a:solidFill>
                                <a:schemeClr val="bg1"/>
                              </a:solidFill>
                              <a:effectLst/>
                              <a:latin typeface="微软雅黑" panose="020B0503020204020204" pitchFamily="34" charset="-122"/>
                              <a:ea typeface="微软雅黑" panose="020B0503020204020204" pitchFamily="34" charset="-122"/>
                            </a:rPr>
                            <a:t>t,</a:t>
                          </a:r>
                          <a:r>
                            <a:rPr lang="zh-CN" altLang="en-US" sz="1600" b="0" kern="100" dirty="0">
                              <a:solidFill>
                                <a:schemeClr val="bg1"/>
                              </a:solidFill>
                              <a:effectLst/>
                              <a:latin typeface="微软雅黑" panose="020B0503020204020204" pitchFamily="34" charset="-122"/>
                              <a:ea typeface="微软雅黑" panose="020B0503020204020204" pitchFamily="34" charset="-122"/>
                            </a:rPr>
                            <a:t> 存放合并后的有序序列</a:t>
                          </a:r>
                          <a:r>
                            <a:rPr lang="zh-CN" sz="1600" b="0" kern="100" dirty="0">
                              <a:solidFill>
                                <a:schemeClr val="bg1"/>
                              </a:solidFill>
                              <a:effectLst/>
                              <a:latin typeface="微软雅黑" panose="020B0503020204020204" pitchFamily="34" charset="-122"/>
                              <a:ea typeface="微软雅黑" panose="020B0503020204020204" pitchFamily="34" charset="-122"/>
                            </a:rPr>
                            <a:t> </a:t>
                          </a:r>
                        </a:p>
                      </a:txBody>
                      <a:tcPr marL="68580" marR="68580" marT="0" marB="0">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51ADB7"/>
                        </a:solidFill>
                      </a:tcPr>
                    </a:tc>
                    <a:extLst>
                      <a:ext uri="{0D108BD9-81ED-4DB2-BD59-A6C34878D82A}">
                        <a16:rowId xmlns:a16="http://schemas.microsoft.com/office/drawing/2014/main" val="2847857993"/>
                      </a:ext>
                    </a:extLst>
                  </a:tr>
                  <a:tr h="0">
                    <a:tc>
                      <a:txBody>
                        <a:bodyPr/>
                        <a:lstStyle/>
                        <a:p>
                          <a:pPr indent="0" algn="just">
                            <a:lnSpc>
                              <a:spcPct val="150000"/>
                            </a:lnSpc>
                          </a:pPr>
                          <a:r>
                            <a:rPr lang="en-US" sz="1600" kern="100">
                              <a:solidFill>
                                <a:schemeClr val="bg1"/>
                              </a:solidFill>
                              <a:effectLst/>
                              <a:latin typeface="微软雅黑" panose="020B0503020204020204" pitchFamily="34" charset="-122"/>
                              <a:ea typeface="微软雅黑" panose="020B0503020204020204" pitchFamily="34" charset="-122"/>
                            </a:rPr>
                            <a:t>2</a:t>
                          </a:r>
                          <a:endParaRPr lang="zh-CN" sz="1600" kern="100">
                            <a:solidFill>
                              <a:schemeClr val="bg1"/>
                            </a:solidFill>
                            <a:effectLst/>
                            <a:latin typeface="微软雅黑" panose="020B0503020204020204" pitchFamily="34" charset="-122"/>
                            <a:ea typeface="微软雅黑" panose="020B0503020204020204" pitchFamily="34" charset="-122"/>
                          </a:endParaRPr>
                        </a:p>
                      </a:txBody>
                      <a:tcPr marL="68580" marR="68580" marT="0" marB="0">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51ADB7"/>
                        </a:solidFill>
                      </a:tcPr>
                    </a:tc>
                    <a:tc>
                      <a:txBody>
                        <a:bodyPr/>
                        <a:lstStyle/>
                        <a:p>
                          <a:pPr indent="127000" algn="l">
                            <a:lnSpc>
                              <a:spcPct val="150000"/>
                            </a:lnSpc>
                          </a:pPr>
                          <a14:m>
                            <m:oMath xmlns:m="http://schemas.openxmlformats.org/officeDocument/2006/math">
                              <m:r>
                                <a:rPr lang="en-US" sz="1600" kern="100" smtClean="0">
                                  <a:solidFill>
                                    <a:schemeClr val="bg1"/>
                                  </a:solidFill>
                                  <a:effectLst/>
                                  <a:latin typeface="Cambria Math" panose="02040503050406030204" pitchFamily="18" charset="0"/>
                                </a:rPr>
                                <m:t>𝑖</m:t>
                              </m:r>
                              <m:r>
                                <a:rPr lang="zh-CN" sz="1600" kern="100">
                                  <a:solidFill>
                                    <a:schemeClr val="bg1"/>
                                  </a:solidFill>
                                  <a:effectLst/>
                                  <a:latin typeface="Cambria Math" panose="02040503050406030204" pitchFamily="18" charset="0"/>
                                </a:rPr>
                                <m:t>←</m:t>
                              </m:r>
                              <m:sSub>
                                <m:sSubPr>
                                  <m:ctrlPr>
                                    <a:rPr lang="zh-CN" sz="1600" i="1" kern="100">
                                      <a:solidFill>
                                        <a:schemeClr val="bg1"/>
                                      </a:solidFill>
                                      <a:effectLst/>
                                      <a:latin typeface="Cambria Math" panose="02040503050406030204" pitchFamily="18" charset="0"/>
                                    </a:rPr>
                                  </m:ctrlPr>
                                </m:sSubPr>
                                <m:e>
                                  <m:r>
                                    <a:rPr lang="en-US" sz="1600" kern="100">
                                      <a:solidFill>
                                        <a:schemeClr val="bg1"/>
                                      </a:solidFill>
                                      <a:effectLst/>
                                      <a:latin typeface="Cambria Math" panose="02040503050406030204" pitchFamily="18" charset="0"/>
                                    </a:rPr>
                                    <m:t>𝑙</m:t>
                                  </m:r>
                                </m:e>
                                <m:sub>
                                  <m:r>
                                    <a:rPr lang="en-US" sz="1600" kern="100">
                                      <a:solidFill>
                                        <a:schemeClr val="bg1"/>
                                      </a:solidFill>
                                      <a:effectLst/>
                                      <a:latin typeface="Cambria Math" panose="02040503050406030204" pitchFamily="18" charset="0"/>
                                    </a:rPr>
                                    <m:t>𝑥</m:t>
                                  </m:r>
                                </m:sub>
                              </m:sSub>
                            </m:oMath>
                          </a14:m>
                          <a:r>
                            <a:rPr lang="en-US" sz="1600" kern="100" dirty="0">
                              <a:solidFill>
                                <a:schemeClr val="bg1"/>
                              </a:solidFill>
                              <a:effectLst/>
                              <a:latin typeface="微软雅黑" panose="020B0503020204020204" pitchFamily="34" charset="-122"/>
                              <a:ea typeface="微软雅黑" panose="020B0503020204020204" pitchFamily="34" charset="-122"/>
                            </a:rPr>
                            <a:t> </a:t>
                          </a:r>
                          <a:endParaRPr lang="zh-CN" sz="1600" kern="100" dirty="0">
                            <a:solidFill>
                              <a:schemeClr val="bg1"/>
                            </a:solidFill>
                            <a:effectLst/>
                            <a:latin typeface="微软雅黑" panose="020B0503020204020204" pitchFamily="34" charset="-122"/>
                            <a:ea typeface="微软雅黑" panose="020B0503020204020204" pitchFamily="34" charset="-122"/>
                          </a:endParaRPr>
                        </a:p>
                      </a:txBody>
                      <a:tcPr marL="68580" marR="68580" marT="0" marB="0">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51ADB7"/>
                        </a:solidFill>
                      </a:tcPr>
                    </a:tc>
                    <a:extLst>
                      <a:ext uri="{0D108BD9-81ED-4DB2-BD59-A6C34878D82A}">
                        <a16:rowId xmlns:a16="http://schemas.microsoft.com/office/drawing/2014/main" val="1694204895"/>
                      </a:ext>
                    </a:extLst>
                  </a:tr>
                  <a:tr h="0">
                    <a:tc>
                      <a:txBody>
                        <a:bodyPr/>
                        <a:lstStyle/>
                        <a:p>
                          <a:pPr indent="0" algn="just">
                            <a:lnSpc>
                              <a:spcPct val="150000"/>
                            </a:lnSpc>
                          </a:pPr>
                          <a:r>
                            <a:rPr lang="en-US" sz="1600" kern="100" dirty="0">
                              <a:solidFill>
                                <a:schemeClr val="bg1"/>
                              </a:solidFill>
                              <a:effectLst/>
                              <a:latin typeface="微软雅黑" panose="020B0503020204020204" pitchFamily="34" charset="-122"/>
                              <a:ea typeface="微软雅黑" panose="020B0503020204020204" pitchFamily="34" charset="-122"/>
                            </a:rPr>
                            <a:t>3</a:t>
                          </a:r>
                        </a:p>
                        <a:p>
                          <a:pPr indent="0" algn="just">
                            <a:lnSpc>
                              <a:spcPct val="150000"/>
                            </a:lnSpc>
                          </a:pPr>
                          <a:r>
                            <a:rPr lang="en-US" altLang="zh-CN" sz="1600" kern="100" dirty="0">
                              <a:solidFill>
                                <a:schemeClr val="bg1"/>
                              </a:solidFill>
                              <a:effectLst/>
                              <a:latin typeface="微软雅黑" panose="020B0503020204020204" pitchFamily="34" charset="-122"/>
                              <a:ea typeface="微软雅黑" panose="020B0503020204020204" pitchFamily="34" charset="-122"/>
                            </a:rPr>
                            <a:t>4</a:t>
                          </a:r>
                          <a:r>
                            <a:rPr lang="zh-CN" altLang="en-US" sz="1600" kern="100" dirty="0">
                              <a:solidFill>
                                <a:schemeClr val="bg1"/>
                              </a:solidFill>
                              <a:effectLst/>
                              <a:latin typeface="微软雅黑" panose="020B0503020204020204" pitchFamily="34" charset="-122"/>
                              <a:ea typeface="微软雅黑" panose="020B0503020204020204" pitchFamily="34" charset="-122"/>
                            </a:rPr>
                            <a:t>        </a:t>
                          </a:r>
                          <a:endParaRPr lang="en-US" altLang="zh-CN" sz="1600" kern="100" dirty="0">
                            <a:solidFill>
                              <a:schemeClr val="bg1"/>
                            </a:solidFill>
                            <a:effectLst/>
                            <a:latin typeface="微软雅黑" panose="020B0503020204020204" pitchFamily="34" charset="-122"/>
                            <a:ea typeface="微软雅黑" panose="020B0503020204020204" pitchFamily="34" charset="-122"/>
                          </a:endParaRPr>
                        </a:p>
                        <a:p>
                          <a:pPr indent="0" algn="just">
                            <a:lnSpc>
                              <a:spcPct val="150000"/>
                            </a:lnSpc>
                          </a:pPr>
                          <a:r>
                            <a:rPr lang="en-US" altLang="zh-CN" sz="1600" kern="100" dirty="0">
                              <a:solidFill>
                                <a:schemeClr val="bg1"/>
                              </a:solidFill>
                              <a:effectLst/>
                              <a:latin typeface="微软雅黑" panose="020B0503020204020204" pitchFamily="34" charset="-122"/>
                              <a:ea typeface="微软雅黑" panose="020B0503020204020204" pitchFamily="34" charset="-122"/>
                            </a:rPr>
                            <a:t>5</a:t>
                          </a:r>
                          <a:endParaRPr lang="zh-CN" sz="1600" kern="100" dirty="0">
                            <a:solidFill>
                              <a:schemeClr val="bg1"/>
                            </a:solidFill>
                            <a:effectLst/>
                            <a:latin typeface="微软雅黑" panose="020B0503020204020204" pitchFamily="34" charset="-122"/>
                            <a:ea typeface="微软雅黑" panose="020B0503020204020204" pitchFamily="34" charset="-122"/>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51ADB7"/>
                        </a:solidFill>
                      </a:tcPr>
                    </a:tc>
                    <a:tc>
                      <a:txBody>
                        <a:bodyPr/>
                        <a:lstStyle/>
                        <a:p>
                          <a:pPr indent="127000" algn="l">
                            <a:lnSpc>
                              <a:spcPct val="150000"/>
                            </a:lnSpc>
                          </a:pPr>
                          <a14:m>
                            <m:oMath xmlns:m="http://schemas.openxmlformats.org/officeDocument/2006/math">
                              <m:r>
                                <a:rPr lang="en-US" sz="1600" kern="100" smtClean="0">
                                  <a:solidFill>
                                    <a:schemeClr val="bg1"/>
                                  </a:solidFill>
                                  <a:effectLst/>
                                  <a:latin typeface="Cambria Math" panose="02040503050406030204" pitchFamily="18" charset="0"/>
                                </a:rPr>
                                <m:t>𝑗</m:t>
                              </m:r>
                              <m:r>
                                <a:rPr lang="zh-CN" sz="1600" kern="100">
                                  <a:solidFill>
                                    <a:schemeClr val="bg1"/>
                                  </a:solidFill>
                                  <a:effectLst/>
                                  <a:latin typeface="Cambria Math" panose="02040503050406030204" pitchFamily="18" charset="0"/>
                                </a:rPr>
                                <m:t>←</m:t>
                              </m:r>
                              <m:sSub>
                                <m:sSubPr>
                                  <m:ctrlPr>
                                    <a:rPr lang="zh-CN" sz="1600" i="1" kern="100">
                                      <a:solidFill>
                                        <a:schemeClr val="bg1"/>
                                      </a:solidFill>
                                      <a:effectLst/>
                                      <a:latin typeface="Cambria Math" panose="02040503050406030204" pitchFamily="18" charset="0"/>
                                    </a:rPr>
                                  </m:ctrlPr>
                                </m:sSubPr>
                                <m:e>
                                  <m:r>
                                    <a:rPr lang="en-US" sz="1600" kern="100">
                                      <a:solidFill>
                                        <a:schemeClr val="bg1"/>
                                      </a:solidFill>
                                      <a:effectLst/>
                                      <a:latin typeface="Cambria Math" panose="02040503050406030204" pitchFamily="18" charset="0"/>
                                    </a:rPr>
                                    <m:t>𝑙</m:t>
                                  </m:r>
                                </m:e>
                                <m:sub>
                                  <m:r>
                                    <a:rPr lang="en-US" sz="1600" kern="100">
                                      <a:solidFill>
                                        <a:schemeClr val="bg1"/>
                                      </a:solidFill>
                                      <a:effectLst/>
                                      <a:latin typeface="Cambria Math" panose="02040503050406030204" pitchFamily="18" charset="0"/>
                                    </a:rPr>
                                    <m:t>𝑦</m:t>
                                  </m:r>
                                </m:sub>
                              </m:sSub>
                            </m:oMath>
                          </a14:m>
                          <a:r>
                            <a:rPr lang="en-US" sz="1600" kern="100" dirty="0">
                              <a:solidFill>
                                <a:schemeClr val="bg1"/>
                              </a:solidFill>
                              <a:effectLst/>
                              <a:latin typeface="微软雅黑" panose="020B0503020204020204" pitchFamily="34" charset="-122"/>
                              <a:ea typeface="微软雅黑" panose="020B0503020204020204" pitchFamily="34" charset="-122"/>
                            </a:rPr>
                            <a:t> </a:t>
                          </a:r>
                        </a:p>
                        <a:p>
                          <a:pPr indent="127000" algn="l">
                            <a:lnSpc>
                              <a:spcPct val="150000"/>
                            </a:lnSpc>
                          </a:pPr>
                          <a14:m>
                            <m:oMathPara xmlns:m="http://schemas.openxmlformats.org/officeDocument/2006/math">
                              <m:oMathParaPr>
                                <m:jc m:val="left"/>
                              </m:oMathParaPr>
                              <m:oMath xmlns:m="http://schemas.openxmlformats.org/officeDocument/2006/math">
                                <m:r>
                                  <a:rPr lang="en-US" altLang="zh-CN" sz="1600" b="0" i="0" kern="100" smtClean="0">
                                    <a:solidFill>
                                      <a:schemeClr val="bg1"/>
                                    </a:solidFill>
                                    <a:effectLst/>
                                    <a:latin typeface="Cambria Math" panose="02040503050406030204" pitchFamily="18" charset="0"/>
                                    <a:ea typeface="+mn-ea"/>
                                    <a:cs typeface="+mn-cs"/>
                                  </a:rPr>
                                  <m:t>  </m:t>
                                </m:r>
                                <m:r>
                                  <a:rPr lang="en-US" altLang="zh-CN" sz="1600" kern="100" smtClean="0">
                                    <a:solidFill>
                                      <a:schemeClr val="bg1"/>
                                    </a:solidFill>
                                    <a:effectLst/>
                                    <a:latin typeface="Cambria Math" panose="02040503050406030204" pitchFamily="18" charset="0"/>
                                    <a:ea typeface="+mn-ea"/>
                                    <a:cs typeface="+mn-cs"/>
                                  </a:rPr>
                                  <m:t>𝑘</m:t>
                                </m:r>
                                <m:r>
                                  <a:rPr lang="en-US" altLang="zh-CN" sz="1600" kern="100" smtClean="0">
                                    <a:solidFill>
                                      <a:schemeClr val="bg1"/>
                                    </a:solidFill>
                                    <a:effectLst/>
                                    <a:latin typeface="Cambria Math" panose="02040503050406030204" pitchFamily="18" charset="0"/>
                                    <a:ea typeface="+mn-ea"/>
                                    <a:cs typeface="+mn-cs"/>
                                  </a:rPr>
                                  <m:t>←0</m:t>
                                </m:r>
                              </m:oMath>
                            </m:oMathPara>
                          </a14:m>
                          <a:endParaRPr lang="en-US" altLang="zh-CN" sz="1600" b="0" i="0" kern="100" dirty="0">
                            <a:solidFill>
                              <a:schemeClr val="bg1"/>
                            </a:solidFill>
                            <a:effectLst/>
                            <a:latin typeface="Cambria Math" panose="02040503050406030204" pitchFamily="18" charset="0"/>
                          </a:endParaRPr>
                        </a:p>
                        <a:p>
                          <a:pPr marL="0" indent="127000" algn="l" defTabSz="914400" rtl="0" eaLnBrk="1" latinLnBrk="0" hangingPunct="1">
                            <a:lnSpc>
                              <a:spcPct val="150000"/>
                            </a:lnSpc>
                          </a:pPr>
                          <a:r>
                            <a:rPr lang="en-US" altLang="zh-CN" sz="1600" b="1" kern="100" dirty="0">
                              <a:solidFill>
                                <a:schemeClr val="bg1"/>
                              </a:solidFill>
                              <a:effectLst/>
                              <a:latin typeface="Cambria Math" panose="02040503050406030204" pitchFamily="18" charset="0"/>
                              <a:ea typeface="+mn-ea"/>
                              <a:cs typeface="+mn-cs"/>
                            </a:rPr>
                            <a:t>while</a:t>
                          </a:r>
                          <a:r>
                            <a:rPr lang="zh-CN" altLang="en-US" sz="1600" kern="100" dirty="0">
                              <a:solidFill>
                                <a:schemeClr val="bg1"/>
                              </a:solidFill>
                              <a:effectLst/>
                              <a:latin typeface="Cambria Math" panose="02040503050406030204" pitchFamily="18" charset="0"/>
                              <a:ea typeface="+mn-ea"/>
                              <a:cs typeface="+mn-cs"/>
                            </a:rPr>
                            <a:t> </a:t>
                          </a:r>
                          <a14:m>
                            <m:oMath xmlns:m="http://schemas.openxmlformats.org/officeDocument/2006/math">
                              <m:r>
                                <a:rPr lang="en-US" altLang="zh-CN" sz="1600" b="0" i="1" kern="100" smtClean="0">
                                  <a:solidFill>
                                    <a:schemeClr val="bg1"/>
                                  </a:solidFill>
                                  <a:effectLst/>
                                  <a:latin typeface="Cambria Math" panose="02040503050406030204" pitchFamily="18" charset="0"/>
                                  <a:ea typeface="+mn-ea"/>
                                  <a:cs typeface="+mn-cs"/>
                                </a:rPr>
                                <m:t>𝑖</m:t>
                              </m:r>
                              <m:r>
                                <a:rPr lang="en-US" altLang="zh-CN" sz="1600" b="0" i="1" kern="100" smtClean="0">
                                  <a:solidFill>
                                    <a:schemeClr val="bg1"/>
                                  </a:solidFill>
                                  <a:effectLst/>
                                  <a:latin typeface="Cambria Math" panose="02040503050406030204" pitchFamily="18" charset="0"/>
                                  <a:ea typeface="+mn-ea"/>
                                  <a:cs typeface="+mn-cs"/>
                                </a:rPr>
                                <m:t>≤</m:t>
                              </m:r>
                              <m:sSub>
                                <m:sSubPr>
                                  <m:ctrlPr>
                                    <a:rPr lang="en-US" altLang="zh-CN" sz="1600" b="0" i="1" kern="100" smtClean="0">
                                      <a:solidFill>
                                        <a:schemeClr val="bg1"/>
                                      </a:solidFill>
                                      <a:effectLst/>
                                      <a:latin typeface="Cambria Math" panose="02040503050406030204" pitchFamily="18" charset="0"/>
                                      <a:ea typeface="+mn-ea"/>
                                      <a:cs typeface="+mn-cs"/>
                                    </a:rPr>
                                  </m:ctrlPr>
                                </m:sSubPr>
                                <m:e>
                                  <m:r>
                                    <a:rPr lang="en-US" altLang="zh-CN" sz="1600" b="0" i="1" kern="100" smtClean="0">
                                      <a:solidFill>
                                        <a:schemeClr val="bg1"/>
                                      </a:solidFill>
                                      <a:effectLst/>
                                      <a:latin typeface="Cambria Math" panose="02040503050406030204" pitchFamily="18" charset="0"/>
                                      <a:ea typeface="+mn-ea"/>
                                      <a:cs typeface="+mn-cs"/>
                                    </a:rPr>
                                    <m:t>𝑟</m:t>
                                  </m:r>
                                </m:e>
                                <m:sub>
                                  <m:r>
                                    <a:rPr lang="en-US" altLang="zh-CN" sz="1600" b="0" i="1" kern="100" smtClean="0">
                                      <a:solidFill>
                                        <a:schemeClr val="bg1"/>
                                      </a:solidFill>
                                      <a:effectLst/>
                                      <a:latin typeface="Cambria Math" panose="02040503050406030204" pitchFamily="18" charset="0"/>
                                      <a:ea typeface="+mn-ea"/>
                                      <a:cs typeface="+mn-cs"/>
                                    </a:rPr>
                                    <m:t>𝑥</m:t>
                                  </m:r>
                                </m:sub>
                              </m:sSub>
                              <m:r>
                                <a:rPr lang="en-US" altLang="zh-CN" sz="1600" b="0" i="0" kern="100" smtClean="0">
                                  <a:solidFill>
                                    <a:schemeClr val="bg1"/>
                                  </a:solidFill>
                                  <a:effectLst/>
                                  <a:latin typeface="Cambria Math" panose="02040503050406030204" pitchFamily="18" charset="0"/>
                                  <a:ea typeface="+mn-ea"/>
                                  <a:cs typeface="+mn-cs"/>
                                </a:rPr>
                                <m:t> </m:t>
                              </m:r>
                              <m:r>
                                <a:rPr lang="en-US" altLang="zh-CN" sz="1600" b="1" i="0" kern="100" smtClean="0">
                                  <a:solidFill>
                                    <a:schemeClr val="bg1"/>
                                  </a:solidFill>
                                  <a:effectLst/>
                                  <a:latin typeface="Cambria Math" panose="02040503050406030204" pitchFamily="18" charset="0"/>
                                  <a:ea typeface="+mn-ea"/>
                                  <a:cs typeface="+mn-cs"/>
                                </a:rPr>
                                <m:t>𝐨𝐫</m:t>
                              </m:r>
                              <m:r>
                                <a:rPr lang="en-US" altLang="zh-CN" sz="1600" b="0" i="0" kern="100" smtClean="0">
                                  <a:solidFill>
                                    <a:schemeClr val="bg1"/>
                                  </a:solidFill>
                                  <a:effectLst/>
                                  <a:latin typeface="Cambria Math" panose="02040503050406030204" pitchFamily="18" charset="0"/>
                                  <a:ea typeface="+mn-ea"/>
                                  <a:cs typeface="+mn-cs"/>
                                </a:rPr>
                                <m:t> </m:t>
                              </m:r>
                              <m:r>
                                <m:rPr>
                                  <m:sty m:val="p"/>
                                </m:rPr>
                                <a:rPr lang="en-US" altLang="zh-CN" sz="1600" b="0" i="0" kern="100" smtClean="0">
                                  <a:solidFill>
                                    <a:schemeClr val="bg1"/>
                                  </a:solidFill>
                                  <a:effectLst/>
                                  <a:latin typeface="Cambria Math" panose="02040503050406030204" pitchFamily="18" charset="0"/>
                                  <a:ea typeface="+mn-ea"/>
                                  <a:cs typeface="+mn-cs"/>
                                </a:rPr>
                                <m:t>j</m:t>
                              </m:r>
                              <m:r>
                                <a:rPr lang="en-US" altLang="zh-CN" sz="1600" b="0" i="1" kern="100" smtClean="0">
                                  <a:solidFill>
                                    <a:schemeClr val="bg1"/>
                                  </a:solidFill>
                                  <a:effectLst/>
                                  <a:latin typeface="Cambria Math" panose="02040503050406030204" pitchFamily="18" charset="0"/>
                                  <a:ea typeface="+mn-ea"/>
                                  <a:cs typeface="+mn-cs"/>
                                </a:rPr>
                                <m:t>≤</m:t>
                              </m:r>
                              <m:sSub>
                                <m:sSubPr>
                                  <m:ctrlPr>
                                    <a:rPr lang="en-US" altLang="zh-CN" sz="1600" b="0" i="1" kern="100" smtClean="0">
                                      <a:solidFill>
                                        <a:schemeClr val="bg1"/>
                                      </a:solidFill>
                                      <a:effectLst/>
                                      <a:latin typeface="Cambria Math" panose="02040503050406030204" pitchFamily="18" charset="0"/>
                                      <a:ea typeface="+mn-ea"/>
                                      <a:cs typeface="+mn-cs"/>
                                    </a:rPr>
                                  </m:ctrlPr>
                                </m:sSubPr>
                                <m:e>
                                  <m:r>
                                    <a:rPr lang="en-US" altLang="zh-CN" sz="1600" b="0" i="1" kern="100" smtClean="0">
                                      <a:solidFill>
                                        <a:schemeClr val="bg1"/>
                                      </a:solidFill>
                                      <a:effectLst/>
                                      <a:latin typeface="Cambria Math" panose="02040503050406030204" pitchFamily="18" charset="0"/>
                                      <a:ea typeface="+mn-ea"/>
                                      <a:cs typeface="+mn-cs"/>
                                    </a:rPr>
                                    <m:t>𝑟</m:t>
                                  </m:r>
                                </m:e>
                                <m:sub>
                                  <m:r>
                                    <a:rPr lang="en-US" altLang="zh-CN" sz="1600" b="0" i="1" kern="100" smtClean="0">
                                      <a:solidFill>
                                        <a:schemeClr val="bg1"/>
                                      </a:solidFill>
                                      <a:effectLst/>
                                      <a:latin typeface="Cambria Math" panose="02040503050406030204" pitchFamily="18" charset="0"/>
                                      <a:ea typeface="+mn-ea"/>
                                      <a:cs typeface="+mn-cs"/>
                                    </a:rPr>
                                    <m:t>𝑦</m:t>
                                  </m:r>
                                </m:sub>
                              </m:sSub>
                            </m:oMath>
                          </a14:m>
                          <a:r>
                            <a:rPr lang="en-US" altLang="zh-CN" sz="1600" b="1" kern="100" dirty="0">
                              <a:solidFill>
                                <a:schemeClr val="bg1"/>
                              </a:solidFill>
                              <a:effectLst/>
                              <a:latin typeface="Cambria Math" panose="02040503050406030204" pitchFamily="18" charset="0"/>
                              <a:ea typeface="+mn-ea"/>
                              <a:cs typeface="+mn-cs"/>
                            </a:rPr>
                            <a:t> do</a:t>
                          </a:r>
                          <a:endParaRPr lang="zh-CN" sz="1600" b="1" kern="100" dirty="0">
                            <a:solidFill>
                              <a:schemeClr val="bg1"/>
                            </a:solidFill>
                            <a:effectLst/>
                            <a:latin typeface="Cambria Math" panose="02040503050406030204" pitchFamily="18" charset="0"/>
                            <a:ea typeface="+mn-ea"/>
                            <a:cs typeface="+mn-cs"/>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51ADB7"/>
                        </a:solidFill>
                      </a:tcPr>
                    </a:tc>
                    <a:extLst>
                      <a:ext uri="{0D108BD9-81ED-4DB2-BD59-A6C34878D82A}">
                        <a16:rowId xmlns:a16="http://schemas.microsoft.com/office/drawing/2014/main" val="1493676711"/>
                      </a:ext>
                    </a:extLst>
                  </a:tr>
                  <a:tr h="0">
                    <a:tc>
                      <a:txBody>
                        <a:bodyPr/>
                        <a:lstStyle/>
                        <a:p>
                          <a:pPr indent="0" algn="just">
                            <a:lnSpc>
                              <a:spcPct val="150000"/>
                            </a:lnSpc>
                          </a:pPr>
                          <a:r>
                            <a:rPr lang="en-US" altLang="zh-CN" sz="1600" kern="100" dirty="0">
                              <a:solidFill>
                                <a:schemeClr val="bg1"/>
                              </a:solidFill>
                              <a:effectLst/>
                              <a:latin typeface="微软雅黑" panose="020B0503020204020204" pitchFamily="34" charset="-122"/>
                              <a:ea typeface="微软雅黑" panose="020B0503020204020204" pitchFamily="34" charset="-122"/>
                            </a:rPr>
                            <a:t>6</a:t>
                          </a:r>
                          <a:endParaRPr lang="zh-CN" sz="1600" kern="100" dirty="0">
                            <a:solidFill>
                              <a:schemeClr val="bg1"/>
                            </a:solidFill>
                            <a:effectLst/>
                            <a:latin typeface="微软雅黑" panose="020B0503020204020204" pitchFamily="34" charset="-122"/>
                            <a:ea typeface="微软雅黑" panose="020B0503020204020204" pitchFamily="34" charset="-122"/>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51ADB7"/>
                        </a:solidFill>
                      </a:tcPr>
                    </a:tc>
                    <a:tc>
                      <a:txBody>
                        <a:bodyPr/>
                        <a:lstStyle/>
                        <a:p>
                          <a:pPr indent="127000" algn="l">
                            <a:lnSpc>
                              <a:spcPct val="150000"/>
                            </a:lnSpc>
                          </a:pPr>
                          <a14:m>
                            <m:oMath xmlns:m="http://schemas.openxmlformats.org/officeDocument/2006/math">
                              <m:r>
                                <a:rPr lang="en-US" sz="1600" kern="100" smtClean="0">
                                  <a:solidFill>
                                    <a:schemeClr val="bg1"/>
                                  </a:solidFill>
                                  <a:effectLst/>
                                  <a:latin typeface="Cambria Math" panose="02040503050406030204" pitchFamily="18" charset="0"/>
                                </a:rPr>
                                <m:t>|   </m:t>
                              </m:r>
                              <m:r>
                                <a:rPr lang="en-US" sz="1600" kern="100" smtClean="0">
                                  <a:solidFill>
                                    <a:schemeClr val="bg1"/>
                                  </a:solidFill>
                                  <a:effectLst/>
                                  <a:latin typeface="Cambria Math" panose="02040503050406030204" pitchFamily="18" charset="0"/>
                                </a:rPr>
                                <m:t>𝐢𝐟</m:t>
                              </m:r>
                              <m:r>
                                <a:rPr lang="en-US" sz="1600" kern="100" smtClean="0">
                                  <a:solidFill>
                                    <a:schemeClr val="bg1"/>
                                  </a:solidFill>
                                  <a:effectLst/>
                                  <a:latin typeface="Cambria Math" panose="02040503050406030204" pitchFamily="18" charset="0"/>
                                </a:rPr>
                                <m:t> </m:t>
                              </m:r>
                              <m:r>
                                <a:rPr lang="en-US" sz="1600" kern="100" smtClean="0">
                                  <a:solidFill>
                                    <a:schemeClr val="bg1"/>
                                  </a:solidFill>
                                  <a:effectLst/>
                                  <a:latin typeface="Cambria Math" panose="02040503050406030204" pitchFamily="18" charset="0"/>
                                </a:rPr>
                                <m:t>𝑗</m:t>
                              </m:r>
                              <m:r>
                                <a:rPr lang="en-US" sz="1600" kern="100" smtClean="0">
                                  <a:solidFill>
                                    <a:schemeClr val="bg1"/>
                                  </a:solidFill>
                                  <a:effectLst/>
                                  <a:latin typeface="Cambria Math" panose="02040503050406030204" pitchFamily="18" charset="0"/>
                                </a:rPr>
                                <m:t>&gt;</m:t>
                              </m:r>
                              <m:sSub>
                                <m:sSubPr>
                                  <m:ctrlPr>
                                    <a:rPr lang="zh-CN" sz="1600" i="1" kern="100">
                                      <a:solidFill>
                                        <a:schemeClr val="bg1"/>
                                      </a:solidFill>
                                      <a:effectLst/>
                                      <a:latin typeface="Cambria Math" panose="02040503050406030204" pitchFamily="18" charset="0"/>
                                    </a:rPr>
                                  </m:ctrlPr>
                                </m:sSubPr>
                                <m:e>
                                  <m:r>
                                    <a:rPr lang="en-US" sz="1600" kern="100">
                                      <a:solidFill>
                                        <a:schemeClr val="bg1"/>
                                      </a:solidFill>
                                      <a:effectLst/>
                                      <a:latin typeface="Cambria Math" panose="02040503050406030204" pitchFamily="18" charset="0"/>
                                    </a:rPr>
                                    <m:t>𝑟</m:t>
                                  </m:r>
                                </m:e>
                                <m:sub>
                                  <m:r>
                                    <a:rPr lang="en-US" sz="1600" kern="100">
                                      <a:solidFill>
                                        <a:schemeClr val="bg1"/>
                                      </a:solidFill>
                                      <a:effectLst/>
                                      <a:latin typeface="Cambria Math" panose="02040503050406030204" pitchFamily="18" charset="0"/>
                                    </a:rPr>
                                    <m:t>𝑦</m:t>
                                  </m:r>
                                </m:sub>
                              </m:sSub>
                              <m:r>
                                <a:rPr lang="en-US" sz="1600" kern="100">
                                  <a:solidFill>
                                    <a:schemeClr val="bg1"/>
                                  </a:solidFill>
                                  <a:effectLst/>
                                  <a:latin typeface="Cambria Math" panose="02040503050406030204" pitchFamily="18" charset="0"/>
                                </a:rPr>
                                <m:t> </m:t>
                              </m:r>
                              <m:r>
                                <a:rPr lang="en-US" sz="1600" b="1" kern="100">
                                  <a:solidFill>
                                    <a:schemeClr val="bg1"/>
                                  </a:solidFill>
                                  <a:effectLst/>
                                  <a:latin typeface="Cambria Math" panose="02040503050406030204" pitchFamily="18" charset="0"/>
                                </a:rPr>
                                <m:t>𝐨𝐫</m:t>
                              </m:r>
                              <m:r>
                                <a:rPr lang="en-US" sz="1600" kern="100">
                                  <a:solidFill>
                                    <a:schemeClr val="bg1"/>
                                  </a:solidFill>
                                  <a:effectLst/>
                                  <a:latin typeface="Cambria Math" panose="02040503050406030204" pitchFamily="18" charset="0"/>
                                </a:rPr>
                                <m:t> </m:t>
                              </m:r>
                              <m:d>
                                <m:dPr>
                                  <m:ctrlPr>
                                    <a:rPr lang="zh-CN" sz="1600" i="1" kern="100">
                                      <a:solidFill>
                                        <a:schemeClr val="bg1"/>
                                      </a:solidFill>
                                      <a:effectLst/>
                                      <a:latin typeface="Cambria Math" panose="02040503050406030204" pitchFamily="18" charset="0"/>
                                    </a:rPr>
                                  </m:ctrlPr>
                                </m:dPr>
                                <m:e>
                                  <m:r>
                                    <a:rPr lang="en-US" sz="1600" kern="100">
                                      <a:solidFill>
                                        <a:schemeClr val="bg1"/>
                                      </a:solidFill>
                                      <a:effectLst/>
                                      <a:latin typeface="Cambria Math" panose="02040503050406030204" pitchFamily="18" charset="0"/>
                                    </a:rPr>
                                    <m:t>𝑖</m:t>
                                  </m:r>
                                  <m:r>
                                    <a:rPr lang="zh-CN" sz="1600" kern="100">
                                      <a:solidFill>
                                        <a:schemeClr val="bg1"/>
                                      </a:solidFill>
                                      <a:effectLst/>
                                      <a:latin typeface="Cambria Math" panose="02040503050406030204" pitchFamily="18" charset="0"/>
                                    </a:rPr>
                                    <m:t>≤</m:t>
                                  </m:r>
                                  <m:sSub>
                                    <m:sSubPr>
                                      <m:ctrlPr>
                                        <a:rPr lang="zh-CN" sz="1600" i="1" kern="100">
                                          <a:solidFill>
                                            <a:schemeClr val="bg1"/>
                                          </a:solidFill>
                                          <a:effectLst/>
                                          <a:latin typeface="Cambria Math" panose="02040503050406030204" pitchFamily="18" charset="0"/>
                                        </a:rPr>
                                      </m:ctrlPr>
                                    </m:sSubPr>
                                    <m:e>
                                      <m:r>
                                        <a:rPr lang="en-US" sz="1600" kern="100">
                                          <a:solidFill>
                                            <a:schemeClr val="bg1"/>
                                          </a:solidFill>
                                          <a:effectLst/>
                                          <a:latin typeface="Cambria Math" panose="02040503050406030204" pitchFamily="18" charset="0"/>
                                        </a:rPr>
                                        <m:t>𝑟</m:t>
                                      </m:r>
                                    </m:e>
                                    <m:sub>
                                      <m:r>
                                        <a:rPr lang="en-US" sz="1600" kern="100">
                                          <a:solidFill>
                                            <a:schemeClr val="bg1"/>
                                          </a:solidFill>
                                          <a:effectLst/>
                                          <a:latin typeface="Cambria Math" panose="02040503050406030204" pitchFamily="18" charset="0"/>
                                        </a:rPr>
                                        <m:t>𝑥</m:t>
                                      </m:r>
                                    </m:sub>
                                  </m:sSub>
                                  <m:r>
                                    <a:rPr lang="en-US" sz="1600" kern="100">
                                      <a:solidFill>
                                        <a:schemeClr val="bg1"/>
                                      </a:solidFill>
                                      <a:effectLst/>
                                      <a:latin typeface="Cambria Math" panose="02040503050406030204" pitchFamily="18" charset="0"/>
                                    </a:rPr>
                                    <m:t> </m:t>
                                  </m:r>
                                  <m:r>
                                    <a:rPr lang="en-US" sz="1600" kern="100">
                                      <a:solidFill>
                                        <a:schemeClr val="bg1"/>
                                      </a:solidFill>
                                      <a:effectLst/>
                                      <a:latin typeface="Cambria Math" panose="02040503050406030204" pitchFamily="18" charset="0"/>
                                    </a:rPr>
                                    <m:t>𝐚𝐧𝐝</m:t>
                                  </m:r>
                                  <m:r>
                                    <a:rPr lang="en-US" sz="1600" kern="100">
                                      <a:solidFill>
                                        <a:schemeClr val="bg1"/>
                                      </a:solidFill>
                                      <a:effectLst/>
                                      <a:latin typeface="Cambria Math" panose="02040503050406030204" pitchFamily="18" charset="0"/>
                                    </a:rPr>
                                    <m:t> </m:t>
                                  </m:r>
                                  <m:sSub>
                                    <m:sSubPr>
                                      <m:ctrlPr>
                                        <a:rPr lang="zh-CN" sz="1600" i="1" kern="100">
                                          <a:solidFill>
                                            <a:schemeClr val="bg1"/>
                                          </a:solidFill>
                                          <a:effectLst/>
                                          <a:latin typeface="Cambria Math" panose="02040503050406030204" pitchFamily="18" charset="0"/>
                                        </a:rPr>
                                      </m:ctrlPr>
                                    </m:sSubPr>
                                    <m:e>
                                      <m:r>
                                        <a:rPr lang="en-US" sz="1600" kern="100">
                                          <a:solidFill>
                                            <a:schemeClr val="bg1"/>
                                          </a:solidFill>
                                          <a:effectLst/>
                                          <a:latin typeface="Cambria Math" panose="02040503050406030204" pitchFamily="18" charset="0"/>
                                        </a:rPr>
                                        <m:t>𝑎</m:t>
                                      </m:r>
                                    </m:e>
                                    <m:sub>
                                      <m:r>
                                        <a:rPr lang="en-US" sz="1600" kern="100">
                                          <a:solidFill>
                                            <a:schemeClr val="bg1"/>
                                          </a:solidFill>
                                          <a:effectLst/>
                                          <a:latin typeface="Cambria Math" panose="02040503050406030204" pitchFamily="18" charset="0"/>
                                        </a:rPr>
                                        <m:t>𝑖</m:t>
                                      </m:r>
                                    </m:sub>
                                  </m:sSub>
                                  <m:r>
                                    <a:rPr lang="zh-CN" sz="1600" kern="100">
                                      <a:solidFill>
                                        <a:schemeClr val="bg1"/>
                                      </a:solidFill>
                                      <a:effectLst/>
                                      <a:latin typeface="Cambria Math" panose="02040503050406030204" pitchFamily="18" charset="0"/>
                                    </a:rPr>
                                    <m:t>≤</m:t>
                                  </m:r>
                                  <m:sSub>
                                    <m:sSubPr>
                                      <m:ctrlPr>
                                        <a:rPr lang="zh-CN" sz="1600" i="1" kern="100">
                                          <a:solidFill>
                                            <a:schemeClr val="bg1"/>
                                          </a:solidFill>
                                          <a:effectLst/>
                                          <a:latin typeface="Cambria Math" panose="02040503050406030204" pitchFamily="18" charset="0"/>
                                        </a:rPr>
                                      </m:ctrlPr>
                                    </m:sSubPr>
                                    <m:e>
                                      <m:r>
                                        <a:rPr lang="en-US" sz="1600" kern="100">
                                          <a:solidFill>
                                            <a:schemeClr val="bg1"/>
                                          </a:solidFill>
                                          <a:effectLst/>
                                          <a:latin typeface="Cambria Math" panose="02040503050406030204" pitchFamily="18" charset="0"/>
                                        </a:rPr>
                                        <m:t>𝑎</m:t>
                                      </m:r>
                                    </m:e>
                                    <m:sub>
                                      <m:r>
                                        <a:rPr lang="en-US" sz="1600" kern="100">
                                          <a:solidFill>
                                            <a:schemeClr val="bg1"/>
                                          </a:solidFill>
                                          <a:effectLst/>
                                          <a:latin typeface="Cambria Math" panose="02040503050406030204" pitchFamily="18" charset="0"/>
                                        </a:rPr>
                                        <m:t>𝑗</m:t>
                                      </m:r>
                                    </m:sub>
                                  </m:sSub>
                                </m:e>
                              </m:d>
                              <m:r>
                                <a:rPr lang="en-US" sz="1600" kern="100">
                                  <a:solidFill>
                                    <a:schemeClr val="bg1"/>
                                  </a:solidFill>
                                  <a:effectLst/>
                                  <a:latin typeface="Cambria Math" panose="02040503050406030204" pitchFamily="18" charset="0"/>
                                </a:rPr>
                                <m:t> </m:t>
                              </m:r>
                              <m:r>
                                <a:rPr lang="en-US" sz="1600" kern="100">
                                  <a:solidFill>
                                    <a:schemeClr val="bg1"/>
                                  </a:solidFill>
                                  <a:effectLst/>
                                  <a:latin typeface="Cambria Math" panose="02040503050406030204" pitchFamily="18" charset="0"/>
                                </a:rPr>
                                <m:t>𝐭𝐡𝐞𝐧</m:t>
                              </m:r>
                            </m:oMath>
                          </a14:m>
                          <a:r>
                            <a:rPr lang="en-US" sz="1600" kern="100" dirty="0">
                              <a:solidFill>
                                <a:schemeClr val="bg1"/>
                              </a:solidFill>
                              <a:effectLst/>
                              <a:latin typeface="微软雅黑" panose="020B0503020204020204" pitchFamily="34" charset="-122"/>
                              <a:ea typeface="微软雅黑" panose="020B0503020204020204" pitchFamily="34" charset="-122"/>
                            </a:rPr>
                            <a:t> </a:t>
                          </a:r>
                          <a:endParaRPr lang="zh-CN" sz="1600" kern="100" dirty="0">
                            <a:solidFill>
                              <a:schemeClr val="bg1"/>
                            </a:solidFill>
                            <a:effectLst/>
                            <a:latin typeface="微软雅黑" panose="020B0503020204020204" pitchFamily="34" charset="-122"/>
                            <a:ea typeface="微软雅黑" panose="020B0503020204020204" pitchFamily="34" charset="-122"/>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51ADB7"/>
                        </a:solidFill>
                      </a:tcPr>
                    </a:tc>
                    <a:extLst>
                      <a:ext uri="{0D108BD9-81ED-4DB2-BD59-A6C34878D82A}">
                        <a16:rowId xmlns:a16="http://schemas.microsoft.com/office/drawing/2014/main" val="2510706205"/>
                      </a:ext>
                    </a:extLst>
                  </a:tr>
                  <a:tr h="0">
                    <a:tc>
                      <a:txBody>
                        <a:bodyPr/>
                        <a:lstStyle/>
                        <a:p>
                          <a:pPr indent="0" algn="just">
                            <a:lnSpc>
                              <a:spcPct val="150000"/>
                            </a:lnSpc>
                          </a:pPr>
                          <a:r>
                            <a:rPr lang="en-US" altLang="zh-CN" sz="1600" kern="100" dirty="0">
                              <a:solidFill>
                                <a:schemeClr val="bg1"/>
                              </a:solidFill>
                              <a:effectLst/>
                              <a:latin typeface="微软雅黑" panose="020B0503020204020204" pitchFamily="34" charset="-122"/>
                              <a:ea typeface="微软雅黑" panose="020B0503020204020204" pitchFamily="34" charset="-122"/>
                            </a:rPr>
                            <a:t>7</a:t>
                          </a:r>
                          <a:endParaRPr lang="zh-CN" sz="1600" kern="100" dirty="0">
                            <a:solidFill>
                              <a:schemeClr val="bg1"/>
                            </a:solidFill>
                            <a:effectLst/>
                            <a:latin typeface="微软雅黑" panose="020B0503020204020204" pitchFamily="34" charset="-122"/>
                            <a:ea typeface="微软雅黑" panose="020B0503020204020204" pitchFamily="34" charset="-122"/>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51ADB7"/>
                        </a:solidFill>
                      </a:tcPr>
                    </a:tc>
                    <a:tc>
                      <a:txBody>
                        <a:bodyPr/>
                        <a:lstStyle/>
                        <a:p>
                          <a:pPr indent="127000" algn="l">
                            <a:lnSpc>
                              <a:spcPct val="150000"/>
                            </a:lnSpc>
                          </a:pPr>
                          <a14:m>
                            <m:oMath xmlns:m="http://schemas.openxmlformats.org/officeDocument/2006/math">
                              <m:r>
                                <a:rPr lang="en-US" sz="1600" kern="100" smtClean="0">
                                  <a:solidFill>
                                    <a:schemeClr val="bg1"/>
                                  </a:solidFill>
                                  <a:effectLst/>
                                  <a:latin typeface="Cambria Math" panose="02040503050406030204" pitchFamily="18" charset="0"/>
                                </a:rPr>
                                <m:t>|   | </m:t>
                              </m:r>
                            </m:oMath>
                          </a14:m>
                          <a:r>
                            <a:rPr lang="zh-CN" altLang="en-US" sz="1600" i="0" kern="100" dirty="0">
                              <a:solidFill>
                                <a:schemeClr val="bg1"/>
                              </a:solidFill>
                              <a:effectLst/>
                              <a:latin typeface="微软雅黑" panose="020B0503020204020204" pitchFamily="34" charset="-122"/>
                              <a:ea typeface="微软雅黑" panose="020B0503020204020204" pitchFamily="34" charset="-122"/>
                            </a:rPr>
                            <a:t> </a:t>
                          </a:r>
                          <a14:m>
                            <m:oMath xmlns:m="http://schemas.openxmlformats.org/officeDocument/2006/math">
                              <m:sSub>
                                <m:sSubPr>
                                  <m:ctrlPr>
                                    <a:rPr lang="en-US" altLang="zh-CN" sz="1600" b="0" i="1" kern="100" dirty="0" smtClean="0">
                                      <a:solidFill>
                                        <a:schemeClr val="bg1"/>
                                      </a:solidFill>
                                      <a:effectLst/>
                                      <a:latin typeface="Cambria Math" panose="02040503050406030204" pitchFamily="18" charset="0"/>
                                      <a:ea typeface="微软雅黑" panose="020B0503020204020204" pitchFamily="34" charset="-122"/>
                                    </a:rPr>
                                  </m:ctrlPr>
                                </m:sSubPr>
                                <m:e>
                                  <m:r>
                                    <a:rPr lang="en-US" altLang="zh-CN" sz="1600" b="0" i="1" kern="100" dirty="0" smtClean="0">
                                      <a:solidFill>
                                        <a:schemeClr val="bg1"/>
                                      </a:solidFill>
                                      <a:effectLst/>
                                      <a:latin typeface="Cambria Math" panose="02040503050406030204" pitchFamily="18" charset="0"/>
                                      <a:ea typeface="微软雅黑" panose="020B0503020204020204" pitchFamily="34" charset="-122"/>
                                    </a:rPr>
                                    <m:t>𝑡</m:t>
                                  </m:r>
                                </m:e>
                                <m:sub>
                                  <m:r>
                                    <a:rPr lang="en-US" altLang="zh-CN" sz="1600" b="0" i="1" kern="100" dirty="0" smtClean="0">
                                      <a:solidFill>
                                        <a:schemeClr val="bg1"/>
                                      </a:solidFill>
                                      <a:effectLst/>
                                      <a:latin typeface="Cambria Math" panose="02040503050406030204" pitchFamily="18" charset="0"/>
                                      <a:ea typeface="微软雅黑" panose="020B0503020204020204" pitchFamily="34" charset="-122"/>
                                    </a:rPr>
                                    <m:t>𝑘</m:t>
                                  </m:r>
                                </m:sub>
                              </m:sSub>
                              <m:r>
                                <a:rPr lang="en-US" altLang="zh-CN" sz="1600" b="0" i="1" kern="100" dirty="0" smtClean="0">
                                  <a:solidFill>
                                    <a:schemeClr val="bg1"/>
                                  </a:solidFill>
                                  <a:effectLst/>
                                  <a:latin typeface="Cambria Math" panose="02040503050406030204" pitchFamily="18" charset="0"/>
                                  <a:ea typeface="微软雅黑" panose="020B0503020204020204" pitchFamily="34" charset="-122"/>
                                </a:rPr>
                                <m:t>←</m:t>
                              </m:r>
                              <m:sSub>
                                <m:sSubPr>
                                  <m:ctrlPr>
                                    <a:rPr lang="en-US" altLang="zh-CN" sz="1600" b="0" i="1" kern="100" dirty="0" smtClean="0">
                                      <a:solidFill>
                                        <a:schemeClr val="bg1"/>
                                      </a:solidFill>
                                      <a:effectLst/>
                                      <a:latin typeface="Cambria Math" panose="02040503050406030204" pitchFamily="18" charset="0"/>
                                      <a:ea typeface="微软雅黑" panose="020B0503020204020204" pitchFamily="34" charset="-122"/>
                                    </a:rPr>
                                  </m:ctrlPr>
                                </m:sSubPr>
                                <m:e>
                                  <m:r>
                                    <a:rPr lang="en-US" altLang="zh-CN" sz="1600" b="0" i="1" kern="100" dirty="0" smtClean="0">
                                      <a:solidFill>
                                        <a:schemeClr val="bg1"/>
                                      </a:solidFill>
                                      <a:effectLst/>
                                      <a:latin typeface="Cambria Math" panose="02040503050406030204" pitchFamily="18" charset="0"/>
                                      <a:ea typeface="微软雅黑" panose="020B0503020204020204" pitchFamily="34" charset="-122"/>
                                    </a:rPr>
                                    <m:t>𝑎</m:t>
                                  </m:r>
                                </m:e>
                                <m:sub>
                                  <m:r>
                                    <a:rPr lang="en-US" altLang="zh-CN" sz="1600" b="0" i="1" kern="100" dirty="0" smtClean="0">
                                      <a:solidFill>
                                        <a:schemeClr val="bg1"/>
                                      </a:solidFill>
                                      <a:effectLst/>
                                      <a:latin typeface="Cambria Math" panose="02040503050406030204" pitchFamily="18" charset="0"/>
                                      <a:ea typeface="微软雅黑" panose="020B0503020204020204" pitchFamily="34" charset="-122"/>
                                    </a:rPr>
                                    <m:t>𝑖</m:t>
                                  </m:r>
                                </m:sub>
                              </m:sSub>
                            </m:oMath>
                          </a14:m>
                          <a:r>
                            <a:rPr lang="zh-CN" altLang="en-US" sz="1600" i="0" kern="100" dirty="0">
                              <a:solidFill>
                                <a:schemeClr val="bg1"/>
                              </a:solidFill>
                              <a:effectLst/>
                              <a:latin typeface="微软雅黑" panose="020B0503020204020204" pitchFamily="34" charset="-122"/>
                              <a:ea typeface="微软雅黑" panose="020B0503020204020204" pitchFamily="34" charset="-122"/>
                            </a:rPr>
                            <a:t>           </a:t>
                          </a:r>
                          <a:r>
                            <a:rPr lang="en-US" altLang="zh-CN" sz="1600" i="0" kern="100" dirty="0">
                              <a:solidFill>
                                <a:schemeClr val="bg1"/>
                              </a:solidFill>
                              <a:effectLst/>
                              <a:latin typeface="微软雅黑" panose="020B0503020204020204" pitchFamily="34" charset="-122"/>
                              <a:ea typeface="微软雅黑" panose="020B0503020204020204" pitchFamily="34" charset="-122"/>
                            </a:rPr>
                            <a:t>//</a:t>
                          </a:r>
                          <a:r>
                            <a:rPr lang="zh-CN" sz="1600" i="0" kern="100" dirty="0">
                              <a:solidFill>
                                <a:schemeClr val="bg1"/>
                              </a:solidFill>
                              <a:effectLst/>
                              <a:latin typeface="微软雅黑" panose="020B0503020204020204" pitchFamily="34" charset="-122"/>
                              <a:ea typeface="微软雅黑" panose="020B0503020204020204" pitchFamily="34" charset="-122"/>
                            </a:rPr>
                            <a:t>将</a:t>
                          </a:r>
                          <a14:m>
                            <m:oMath xmlns:m="http://schemas.openxmlformats.org/officeDocument/2006/math">
                              <m:sSub>
                                <m:sSubPr>
                                  <m:ctrlPr>
                                    <a:rPr lang="zh-CN" sz="1600" i="1" kern="100" smtClean="0">
                                      <a:solidFill>
                                        <a:schemeClr val="bg1"/>
                                      </a:solidFill>
                                      <a:effectLst/>
                                      <a:latin typeface="Cambria Math" panose="02040503050406030204" pitchFamily="18" charset="0"/>
                                    </a:rPr>
                                  </m:ctrlPr>
                                </m:sSubPr>
                                <m:e>
                                  <m:r>
                                    <a:rPr lang="en-US" sz="1600" kern="100">
                                      <a:solidFill>
                                        <a:schemeClr val="bg1"/>
                                      </a:solidFill>
                                      <a:effectLst/>
                                      <a:latin typeface="Cambria Math" panose="02040503050406030204" pitchFamily="18" charset="0"/>
                                    </a:rPr>
                                    <m:t>𝑎</m:t>
                                  </m:r>
                                </m:e>
                                <m:sub>
                                  <m:r>
                                    <a:rPr lang="en-US" sz="1600" kern="100">
                                      <a:solidFill>
                                        <a:schemeClr val="bg1"/>
                                      </a:solidFill>
                                      <a:effectLst/>
                                      <a:latin typeface="Cambria Math" panose="02040503050406030204" pitchFamily="18" charset="0"/>
                                    </a:rPr>
                                    <m:t>𝑖</m:t>
                                  </m:r>
                                </m:sub>
                              </m:sSub>
                            </m:oMath>
                          </a14:m>
                          <a:r>
                            <a:rPr lang="zh-CN" sz="1600" i="0" kern="100" dirty="0">
                              <a:solidFill>
                                <a:schemeClr val="bg1"/>
                              </a:solidFill>
                              <a:effectLst/>
                              <a:latin typeface="微软雅黑" panose="020B0503020204020204" pitchFamily="34" charset="-122"/>
                              <a:ea typeface="微软雅黑" panose="020B0503020204020204" pitchFamily="34" charset="-122"/>
                            </a:rPr>
                            <a:t>添加至</a:t>
                          </a:r>
                          <a14:m>
                            <m:oMath xmlns:m="http://schemas.openxmlformats.org/officeDocument/2006/math">
                              <m:r>
                                <a:rPr lang="en-US" sz="1600" kern="100" smtClean="0">
                                  <a:solidFill>
                                    <a:schemeClr val="bg1"/>
                                  </a:solidFill>
                                  <a:effectLst/>
                                  <a:latin typeface="Cambria Math" panose="02040503050406030204" pitchFamily="18" charset="0"/>
                                </a:rPr>
                                <m:t>𝑡</m:t>
                              </m:r>
                            </m:oMath>
                          </a14:m>
                          <a:r>
                            <a:rPr lang="zh-CN" sz="1600" kern="100" dirty="0">
                              <a:solidFill>
                                <a:schemeClr val="bg1"/>
                              </a:solidFill>
                              <a:effectLst/>
                              <a:latin typeface="微软雅黑" panose="020B0503020204020204" pitchFamily="34" charset="-122"/>
                              <a:ea typeface="微软雅黑" panose="020B0503020204020204" pitchFamily="34" charset="-122"/>
                            </a:rPr>
                            <a:t> </a:t>
                          </a: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51ADB7"/>
                        </a:solidFill>
                      </a:tcPr>
                    </a:tc>
                    <a:extLst>
                      <a:ext uri="{0D108BD9-81ED-4DB2-BD59-A6C34878D82A}">
                        <a16:rowId xmlns:a16="http://schemas.microsoft.com/office/drawing/2014/main" val="3776360368"/>
                      </a:ext>
                    </a:extLst>
                  </a:tr>
                  <a:tr h="0">
                    <a:tc>
                      <a:txBody>
                        <a:bodyPr/>
                        <a:lstStyle/>
                        <a:p>
                          <a:pPr indent="0" algn="just">
                            <a:lnSpc>
                              <a:spcPct val="150000"/>
                            </a:lnSpc>
                          </a:pPr>
                          <a:r>
                            <a:rPr lang="en-US" altLang="zh-CN" sz="1600" kern="100" dirty="0">
                              <a:solidFill>
                                <a:schemeClr val="bg1"/>
                              </a:solidFill>
                              <a:effectLst/>
                              <a:latin typeface="微软雅黑" panose="020B0503020204020204" pitchFamily="34" charset="-122"/>
                              <a:ea typeface="微软雅黑" panose="020B0503020204020204" pitchFamily="34" charset="-122"/>
                            </a:rPr>
                            <a:t>8</a:t>
                          </a:r>
                          <a:endParaRPr lang="zh-CN" sz="1600" kern="100" dirty="0">
                            <a:solidFill>
                              <a:schemeClr val="bg1"/>
                            </a:solidFill>
                            <a:effectLst/>
                            <a:latin typeface="微软雅黑" panose="020B0503020204020204" pitchFamily="34" charset="-122"/>
                            <a:ea typeface="微软雅黑" panose="020B0503020204020204" pitchFamily="34" charset="-122"/>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51ADB7"/>
                        </a:solidFill>
                      </a:tcPr>
                    </a:tc>
                    <a:tc>
                      <a:txBody>
                        <a:bodyPr/>
                        <a:lstStyle/>
                        <a:p>
                          <a:pPr indent="127000" algn="l">
                            <a:lnSpc>
                              <a:spcPct val="150000"/>
                            </a:lnSpc>
                          </a:pPr>
                          <a14:m>
                            <m:oMath xmlns:m="http://schemas.openxmlformats.org/officeDocument/2006/math">
                              <m:d>
                                <m:dPr>
                                  <m:begChr m:val="|"/>
                                  <m:endChr m:val="|"/>
                                  <m:ctrlPr>
                                    <a:rPr lang="zh-CN" sz="1600" i="1" kern="100" smtClean="0">
                                      <a:solidFill>
                                        <a:schemeClr val="bg1"/>
                                      </a:solidFill>
                                      <a:effectLst/>
                                      <a:latin typeface="Cambria Math" panose="02040503050406030204" pitchFamily="18" charset="0"/>
                                    </a:rPr>
                                  </m:ctrlPr>
                                </m:dPr>
                                <m:e>
                                  <m:r>
                                    <a:rPr lang="en-US" sz="1600" kern="100">
                                      <a:solidFill>
                                        <a:schemeClr val="bg1"/>
                                      </a:solidFill>
                                      <a:effectLst/>
                                      <a:latin typeface="Cambria Math" panose="02040503050406030204" pitchFamily="18" charset="0"/>
                                    </a:rPr>
                                    <m:t>   </m:t>
                                  </m:r>
                                </m:e>
                              </m:d>
                              <m:r>
                                <a:rPr lang="en-US" sz="1600" kern="100">
                                  <a:solidFill>
                                    <a:schemeClr val="bg1"/>
                                  </a:solidFill>
                                  <a:effectLst/>
                                  <a:latin typeface="Cambria Math" panose="02040503050406030204" pitchFamily="18" charset="0"/>
                                </a:rPr>
                                <m:t>   </m:t>
                              </m:r>
                              <m:r>
                                <a:rPr lang="en-US" sz="1600" kern="100">
                                  <a:solidFill>
                                    <a:schemeClr val="bg1"/>
                                  </a:solidFill>
                                  <a:effectLst/>
                                  <a:latin typeface="Cambria Math" panose="02040503050406030204" pitchFamily="18" charset="0"/>
                                </a:rPr>
                                <m:t>𝑖</m:t>
                              </m:r>
                              <m:r>
                                <a:rPr lang="zh-CN" sz="1600" kern="100">
                                  <a:solidFill>
                                    <a:schemeClr val="bg1"/>
                                  </a:solidFill>
                                  <a:effectLst/>
                                  <a:latin typeface="Cambria Math" panose="02040503050406030204" pitchFamily="18" charset="0"/>
                                </a:rPr>
                                <m:t>←</m:t>
                              </m:r>
                              <m:r>
                                <a:rPr lang="en-US" sz="1600" kern="100">
                                  <a:solidFill>
                                    <a:schemeClr val="bg1"/>
                                  </a:solidFill>
                                  <a:effectLst/>
                                  <a:latin typeface="Cambria Math" panose="02040503050406030204" pitchFamily="18" charset="0"/>
                                </a:rPr>
                                <m:t>𝑖</m:t>
                              </m:r>
                              <m:r>
                                <a:rPr lang="en-US" sz="1600" kern="100">
                                  <a:solidFill>
                                    <a:schemeClr val="bg1"/>
                                  </a:solidFill>
                                  <a:effectLst/>
                                  <a:latin typeface="Cambria Math" panose="02040503050406030204" pitchFamily="18" charset="0"/>
                                </a:rPr>
                                <m:t>+1</m:t>
                              </m:r>
                            </m:oMath>
                          </a14:m>
                          <a:r>
                            <a:rPr lang="en-US" sz="1600" kern="100" dirty="0">
                              <a:solidFill>
                                <a:schemeClr val="bg1"/>
                              </a:solidFill>
                              <a:effectLst/>
                              <a:latin typeface="微软雅黑" panose="020B0503020204020204" pitchFamily="34" charset="-122"/>
                              <a:ea typeface="微软雅黑" panose="020B0503020204020204" pitchFamily="34" charset="-122"/>
                            </a:rPr>
                            <a:t> </a:t>
                          </a:r>
                          <a:endParaRPr lang="zh-CN" sz="1600" kern="100" dirty="0">
                            <a:solidFill>
                              <a:schemeClr val="bg1"/>
                            </a:solidFill>
                            <a:effectLst/>
                            <a:latin typeface="微软雅黑" panose="020B0503020204020204" pitchFamily="34" charset="-122"/>
                            <a:ea typeface="微软雅黑" panose="020B0503020204020204" pitchFamily="34" charset="-122"/>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51ADB7"/>
                        </a:solidFill>
                      </a:tcPr>
                    </a:tc>
                    <a:extLst>
                      <a:ext uri="{0D108BD9-81ED-4DB2-BD59-A6C34878D82A}">
                        <a16:rowId xmlns:a16="http://schemas.microsoft.com/office/drawing/2014/main" val="1646766320"/>
                      </a:ext>
                    </a:extLst>
                  </a:tr>
                  <a:tr h="0">
                    <a:tc>
                      <a:txBody>
                        <a:bodyPr/>
                        <a:lstStyle/>
                        <a:p>
                          <a:pPr indent="0" algn="just">
                            <a:lnSpc>
                              <a:spcPct val="150000"/>
                            </a:lnSpc>
                          </a:pPr>
                          <a:r>
                            <a:rPr lang="en-US" altLang="zh-CN" sz="1600" kern="100" dirty="0">
                              <a:solidFill>
                                <a:schemeClr val="bg1"/>
                              </a:solidFill>
                              <a:effectLst/>
                              <a:latin typeface="微软雅黑" panose="020B0503020204020204" pitchFamily="34" charset="-122"/>
                              <a:ea typeface="微软雅黑" panose="020B0503020204020204" pitchFamily="34" charset="-122"/>
                            </a:rPr>
                            <a:t>9</a:t>
                          </a:r>
                          <a:endParaRPr lang="zh-CN" sz="1600" kern="100" dirty="0">
                            <a:solidFill>
                              <a:schemeClr val="bg1"/>
                            </a:solidFill>
                            <a:effectLst/>
                            <a:latin typeface="微软雅黑" panose="020B0503020204020204" pitchFamily="34" charset="-122"/>
                            <a:ea typeface="微软雅黑" panose="020B0503020204020204" pitchFamily="34" charset="-122"/>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51ADB7"/>
                        </a:solidFill>
                      </a:tcPr>
                    </a:tc>
                    <a:tc>
                      <a:txBody>
                        <a:bodyPr/>
                        <a:lstStyle/>
                        <a:p>
                          <a:pPr indent="127000" algn="l">
                            <a:lnSpc>
                              <a:spcPct val="150000"/>
                            </a:lnSpc>
                          </a:pPr>
                          <a14:m>
                            <m:oMath xmlns:m="http://schemas.openxmlformats.org/officeDocument/2006/math">
                              <m:r>
                                <a:rPr lang="en-US" sz="1600" kern="100" smtClean="0">
                                  <a:solidFill>
                                    <a:schemeClr val="bg1"/>
                                  </a:solidFill>
                                  <a:effectLst/>
                                  <a:latin typeface="Cambria Math" panose="02040503050406030204" pitchFamily="18" charset="0"/>
                                </a:rPr>
                                <m:t>|   </m:t>
                              </m:r>
                              <m:r>
                                <a:rPr lang="en-US" sz="1600" kern="100" smtClean="0">
                                  <a:solidFill>
                                    <a:schemeClr val="bg1"/>
                                  </a:solidFill>
                                  <a:effectLst/>
                                  <a:latin typeface="Cambria Math" panose="02040503050406030204" pitchFamily="18" charset="0"/>
                                </a:rPr>
                                <m:t>𝐞𝐥𝐬𝐞</m:t>
                              </m:r>
                            </m:oMath>
                          </a14:m>
                          <a:r>
                            <a:rPr lang="en-US" sz="1600" kern="100">
                              <a:solidFill>
                                <a:schemeClr val="bg1"/>
                              </a:solidFill>
                              <a:effectLst/>
                              <a:latin typeface="微软雅黑" panose="020B0503020204020204" pitchFamily="34" charset="-122"/>
                              <a:ea typeface="微软雅黑" panose="020B0503020204020204" pitchFamily="34" charset="-122"/>
                            </a:rPr>
                            <a:t> </a:t>
                          </a:r>
                          <a:endParaRPr lang="zh-CN" sz="1600" kern="100">
                            <a:solidFill>
                              <a:schemeClr val="bg1"/>
                            </a:solidFill>
                            <a:effectLst/>
                            <a:latin typeface="微软雅黑" panose="020B0503020204020204" pitchFamily="34" charset="-122"/>
                            <a:ea typeface="微软雅黑" panose="020B0503020204020204" pitchFamily="34" charset="-122"/>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51ADB7"/>
                        </a:solidFill>
                      </a:tcPr>
                    </a:tc>
                    <a:extLst>
                      <a:ext uri="{0D108BD9-81ED-4DB2-BD59-A6C34878D82A}">
                        <a16:rowId xmlns:a16="http://schemas.microsoft.com/office/drawing/2014/main" val="4282069269"/>
                      </a:ext>
                    </a:extLst>
                  </a:tr>
                  <a:tr h="0">
                    <a:tc>
                      <a:txBody>
                        <a:bodyPr/>
                        <a:lstStyle/>
                        <a:p>
                          <a:pPr indent="0" algn="just">
                            <a:lnSpc>
                              <a:spcPct val="150000"/>
                            </a:lnSpc>
                          </a:pPr>
                          <a:r>
                            <a:rPr lang="en-US" altLang="zh-CN" sz="1600" kern="100" dirty="0">
                              <a:solidFill>
                                <a:schemeClr val="bg1"/>
                              </a:solidFill>
                              <a:effectLst/>
                              <a:latin typeface="微软雅黑" panose="020B0503020204020204" pitchFamily="34" charset="-122"/>
                              <a:ea typeface="微软雅黑" panose="020B0503020204020204" pitchFamily="34" charset="-122"/>
                            </a:rPr>
                            <a:t>10</a:t>
                          </a:r>
                          <a:endParaRPr lang="zh-CN" sz="1600" kern="100" dirty="0">
                            <a:solidFill>
                              <a:schemeClr val="bg1"/>
                            </a:solidFill>
                            <a:effectLst/>
                            <a:latin typeface="微软雅黑" panose="020B0503020204020204" pitchFamily="34" charset="-122"/>
                            <a:ea typeface="微软雅黑" panose="020B0503020204020204" pitchFamily="34" charset="-122"/>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51ADB7"/>
                        </a:solidFill>
                      </a:tcPr>
                    </a:tc>
                    <a:tc>
                      <a:txBody>
                        <a:bodyPr/>
                        <a:lstStyle/>
                        <a:p>
                          <a:pPr indent="127000" algn="l">
                            <a:lnSpc>
                              <a:spcPct val="150000"/>
                            </a:lnSpc>
                          </a:pPr>
                          <a14:m>
                            <m:oMath xmlns:m="http://schemas.openxmlformats.org/officeDocument/2006/math">
                              <m:d>
                                <m:dPr>
                                  <m:begChr m:val="|"/>
                                  <m:endChr m:val="|"/>
                                  <m:ctrlPr>
                                    <a:rPr lang="zh-CN" sz="1600" i="1" kern="100" smtClean="0">
                                      <a:solidFill>
                                        <a:schemeClr val="bg1"/>
                                      </a:solidFill>
                                      <a:effectLst/>
                                      <a:latin typeface="Cambria Math" panose="02040503050406030204" pitchFamily="18" charset="0"/>
                                    </a:rPr>
                                  </m:ctrlPr>
                                </m:dPr>
                                <m:e>
                                  <m:r>
                                    <a:rPr lang="en-US" sz="1600" kern="100">
                                      <a:solidFill>
                                        <a:schemeClr val="bg1"/>
                                      </a:solidFill>
                                      <a:effectLst/>
                                      <a:latin typeface="Cambria Math" panose="02040503050406030204" pitchFamily="18" charset="0"/>
                                    </a:rPr>
                                    <m:t>   </m:t>
                                  </m:r>
                                </m:e>
                              </m:d>
                              <m:r>
                                <a:rPr lang="en-US" sz="1600" kern="100">
                                  <a:solidFill>
                                    <a:schemeClr val="bg1"/>
                                  </a:solidFill>
                                  <a:effectLst/>
                                  <a:latin typeface="Cambria Math" panose="02040503050406030204" pitchFamily="18" charset="0"/>
                                </a:rPr>
                                <m:t>   </m:t>
                              </m:r>
                              <m:sSub>
                                <m:sSubPr>
                                  <m:ctrlPr>
                                    <a:rPr lang="en-US" altLang="zh-CN" sz="1600" b="0" i="1" kern="100" dirty="0" smtClean="0">
                                      <a:solidFill>
                                        <a:schemeClr val="bg1"/>
                                      </a:solidFill>
                                      <a:effectLst/>
                                      <a:latin typeface="Cambria Math" panose="02040503050406030204" pitchFamily="18" charset="0"/>
                                      <a:ea typeface="微软雅黑" panose="020B0503020204020204" pitchFamily="34" charset="-122"/>
                                    </a:rPr>
                                  </m:ctrlPr>
                                </m:sSubPr>
                                <m:e>
                                  <m:r>
                                    <a:rPr lang="en-US" altLang="zh-CN" sz="1600" b="0" i="1" kern="100" dirty="0" smtClean="0">
                                      <a:solidFill>
                                        <a:schemeClr val="bg1"/>
                                      </a:solidFill>
                                      <a:effectLst/>
                                      <a:latin typeface="Cambria Math" panose="02040503050406030204" pitchFamily="18" charset="0"/>
                                      <a:ea typeface="微软雅黑" panose="020B0503020204020204" pitchFamily="34" charset="-122"/>
                                    </a:rPr>
                                    <m:t>𝑡</m:t>
                                  </m:r>
                                </m:e>
                                <m:sub>
                                  <m:r>
                                    <a:rPr lang="en-US" altLang="zh-CN" sz="1600" b="0" i="1" kern="100" dirty="0" smtClean="0">
                                      <a:solidFill>
                                        <a:schemeClr val="bg1"/>
                                      </a:solidFill>
                                      <a:effectLst/>
                                      <a:latin typeface="Cambria Math" panose="02040503050406030204" pitchFamily="18" charset="0"/>
                                      <a:ea typeface="微软雅黑" panose="020B0503020204020204" pitchFamily="34" charset="-122"/>
                                    </a:rPr>
                                    <m:t>𝑘</m:t>
                                  </m:r>
                                </m:sub>
                              </m:sSub>
                              <m:r>
                                <a:rPr lang="en-US" altLang="zh-CN" sz="1600" b="0" i="1" kern="100" dirty="0" smtClean="0">
                                  <a:solidFill>
                                    <a:schemeClr val="bg1"/>
                                  </a:solidFill>
                                  <a:effectLst/>
                                  <a:latin typeface="Cambria Math" panose="02040503050406030204" pitchFamily="18" charset="0"/>
                                  <a:ea typeface="微软雅黑" panose="020B0503020204020204" pitchFamily="34" charset="-122"/>
                                </a:rPr>
                                <m:t>←</m:t>
                              </m:r>
                              <m:sSub>
                                <m:sSubPr>
                                  <m:ctrlPr>
                                    <a:rPr lang="en-US" altLang="zh-CN" sz="1600" b="0" i="1" kern="100" dirty="0" smtClean="0">
                                      <a:solidFill>
                                        <a:schemeClr val="bg1"/>
                                      </a:solidFill>
                                      <a:effectLst/>
                                      <a:latin typeface="Cambria Math" panose="02040503050406030204" pitchFamily="18" charset="0"/>
                                      <a:ea typeface="微软雅黑" panose="020B0503020204020204" pitchFamily="34" charset="-122"/>
                                    </a:rPr>
                                  </m:ctrlPr>
                                </m:sSubPr>
                                <m:e>
                                  <m:r>
                                    <a:rPr lang="en-US" altLang="zh-CN" sz="1600" b="0" i="1" kern="100" dirty="0" smtClean="0">
                                      <a:solidFill>
                                        <a:schemeClr val="bg1"/>
                                      </a:solidFill>
                                      <a:effectLst/>
                                      <a:latin typeface="Cambria Math" panose="02040503050406030204" pitchFamily="18" charset="0"/>
                                      <a:ea typeface="微软雅黑" panose="020B0503020204020204" pitchFamily="34" charset="-122"/>
                                    </a:rPr>
                                    <m:t>𝑎</m:t>
                                  </m:r>
                                </m:e>
                                <m:sub>
                                  <m:r>
                                    <a:rPr lang="en-US" altLang="zh-CN" sz="1600" b="0" i="1" kern="100" dirty="0" smtClean="0">
                                      <a:solidFill>
                                        <a:schemeClr val="bg1"/>
                                      </a:solidFill>
                                      <a:effectLst/>
                                      <a:latin typeface="Cambria Math" panose="02040503050406030204" pitchFamily="18" charset="0"/>
                                      <a:ea typeface="微软雅黑" panose="020B0503020204020204" pitchFamily="34" charset="-122"/>
                                    </a:rPr>
                                    <m:t>𝑗</m:t>
                                  </m:r>
                                </m:sub>
                              </m:sSub>
                            </m:oMath>
                          </a14:m>
                          <a:r>
                            <a:rPr lang="zh-CN" altLang="en-US" sz="1600" kern="100" dirty="0">
                              <a:solidFill>
                                <a:schemeClr val="bg1"/>
                              </a:solidFill>
                              <a:effectLst/>
                              <a:latin typeface="微软雅黑" panose="020B0503020204020204" pitchFamily="34" charset="-122"/>
                              <a:ea typeface="微软雅黑" panose="020B0503020204020204" pitchFamily="34" charset="-122"/>
                            </a:rPr>
                            <a:t>           </a:t>
                          </a:r>
                          <a:r>
                            <a:rPr lang="en-US" altLang="zh-CN" sz="1600" kern="100" dirty="0">
                              <a:solidFill>
                                <a:schemeClr val="bg1"/>
                              </a:solidFill>
                              <a:effectLst/>
                              <a:latin typeface="微软雅黑" panose="020B0503020204020204" pitchFamily="34" charset="-122"/>
                              <a:ea typeface="微软雅黑" panose="020B0503020204020204" pitchFamily="34" charset="-122"/>
                            </a:rPr>
                            <a:t>//</a:t>
                          </a:r>
                          <a:r>
                            <a:rPr lang="zh-CN" sz="1600" kern="100" dirty="0">
                              <a:solidFill>
                                <a:schemeClr val="bg1"/>
                              </a:solidFill>
                              <a:effectLst/>
                              <a:latin typeface="微软雅黑" panose="020B0503020204020204" pitchFamily="34" charset="-122"/>
                              <a:ea typeface="微软雅黑" panose="020B0503020204020204" pitchFamily="34" charset="-122"/>
                            </a:rPr>
                            <a:t>将</a:t>
                          </a:r>
                          <a14:m>
                            <m:oMath xmlns:m="http://schemas.openxmlformats.org/officeDocument/2006/math">
                              <m:sSub>
                                <m:sSubPr>
                                  <m:ctrlPr>
                                    <a:rPr lang="zh-CN" sz="1600" i="1" kern="100">
                                      <a:solidFill>
                                        <a:schemeClr val="bg1"/>
                                      </a:solidFill>
                                      <a:effectLst/>
                                      <a:latin typeface="Cambria Math" panose="02040503050406030204" pitchFamily="18" charset="0"/>
                                    </a:rPr>
                                  </m:ctrlPr>
                                </m:sSubPr>
                                <m:e>
                                  <m:r>
                                    <a:rPr lang="en-US" sz="1600" kern="100">
                                      <a:solidFill>
                                        <a:schemeClr val="bg1"/>
                                      </a:solidFill>
                                      <a:effectLst/>
                                      <a:latin typeface="Cambria Math" panose="02040503050406030204" pitchFamily="18" charset="0"/>
                                    </a:rPr>
                                    <m:t>𝑎</m:t>
                                  </m:r>
                                </m:e>
                                <m:sub>
                                  <m:r>
                                    <a:rPr lang="en-US" sz="1600" kern="100">
                                      <a:solidFill>
                                        <a:schemeClr val="bg1"/>
                                      </a:solidFill>
                                      <a:effectLst/>
                                      <a:latin typeface="Cambria Math" panose="02040503050406030204" pitchFamily="18" charset="0"/>
                                    </a:rPr>
                                    <m:t>𝑗</m:t>
                                  </m:r>
                                </m:sub>
                              </m:sSub>
                            </m:oMath>
                          </a14:m>
                          <a:r>
                            <a:rPr lang="zh-CN" sz="1600" kern="100" dirty="0">
                              <a:solidFill>
                                <a:schemeClr val="bg1"/>
                              </a:solidFill>
                              <a:effectLst/>
                              <a:latin typeface="微软雅黑" panose="020B0503020204020204" pitchFamily="34" charset="-122"/>
                              <a:ea typeface="微软雅黑" panose="020B0503020204020204" pitchFamily="34" charset="-122"/>
                            </a:rPr>
                            <a:t>添加至</a:t>
                          </a:r>
                          <a14:m>
                            <m:oMath xmlns:m="http://schemas.openxmlformats.org/officeDocument/2006/math">
                              <m:r>
                                <a:rPr lang="en-US" sz="1600" i="1" kern="100" dirty="0" smtClean="0">
                                  <a:solidFill>
                                    <a:schemeClr val="bg1"/>
                                  </a:solidFill>
                                  <a:effectLst/>
                                  <a:latin typeface="Cambria Math" panose="02040503050406030204" pitchFamily="18" charset="0"/>
                                  <a:ea typeface="微软雅黑" panose="020B0503020204020204" pitchFamily="34" charset="-122"/>
                                </a:rPr>
                                <m:t>𝑡</m:t>
                              </m:r>
                            </m:oMath>
                          </a14:m>
                          <a:r>
                            <a:rPr lang="zh-CN" sz="1600" kern="100" dirty="0">
                              <a:solidFill>
                                <a:schemeClr val="bg1"/>
                              </a:solidFill>
                              <a:effectLst/>
                              <a:latin typeface="微软雅黑" panose="020B0503020204020204" pitchFamily="34" charset="-122"/>
                              <a:ea typeface="微软雅黑" panose="020B0503020204020204" pitchFamily="34" charset="-122"/>
                            </a:rPr>
                            <a:t> </a:t>
                          </a: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51ADB7"/>
                        </a:solidFill>
                      </a:tcPr>
                    </a:tc>
                    <a:extLst>
                      <a:ext uri="{0D108BD9-81ED-4DB2-BD59-A6C34878D82A}">
                        <a16:rowId xmlns:a16="http://schemas.microsoft.com/office/drawing/2014/main" val="2041393211"/>
                      </a:ext>
                    </a:extLst>
                  </a:tr>
                  <a:tr h="0">
                    <a:tc>
                      <a:txBody>
                        <a:bodyPr/>
                        <a:lstStyle/>
                        <a:p>
                          <a:pPr indent="0" algn="just">
                            <a:lnSpc>
                              <a:spcPct val="150000"/>
                            </a:lnSpc>
                          </a:pPr>
                          <a:r>
                            <a:rPr lang="en-US" sz="1600" kern="100" dirty="0">
                              <a:solidFill>
                                <a:schemeClr val="bg1"/>
                              </a:solidFill>
                              <a:effectLst/>
                              <a:latin typeface="微软雅黑" panose="020B0503020204020204" pitchFamily="34" charset="-122"/>
                              <a:ea typeface="微软雅黑" panose="020B0503020204020204" pitchFamily="34" charset="-122"/>
                            </a:rPr>
                            <a:t>1</a:t>
                          </a:r>
                          <a:r>
                            <a:rPr lang="en-US" altLang="zh-CN" sz="1600" kern="100" dirty="0">
                              <a:solidFill>
                                <a:schemeClr val="bg1"/>
                              </a:solidFill>
                              <a:effectLst/>
                              <a:latin typeface="微软雅黑" panose="020B0503020204020204" pitchFamily="34" charset="-122"/>
                              <a:ea typeface="微软雅黑" panose="020B0503020204020204" pitchFamily="34" charset="-122"/>
                            </a:rPr>
                            <a:t>1</a:t>
                          </a:r>
                          <a:endParaRPr lang="zh-CN" sz="1600" kern="100" dirty="0">
                            <a:solidFill>
                              <a:schemeClr val="bg1"/>
                            </a:solidFill>
                            <a:effectLst/>
                            <a:latin typeface="微软雅黑" panose="020B0503020204020204" pitchFamily="34" charset="-122"/>
                            <a:ea typeface="微软雅黑" panose="020B0503020204020204" pitchFamily="34" charset="-122"/>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51ADB7"/>
                        </a:solidFill>
                      </a:tcPr>
                    </a:tc>
                    <a:tc>
                      <a:txBody>
                        <a:bodyPr/>
                        <a:lstStyle/>
                        <a:p>
                          <a:pPr indent="127000" algn="l">
                            <a:lnSpc>
                              <a:spcPct val="150000"/>
                            </a:lnSpc>
                          </a:pPr>
                          <a14:m>
                            <m:oMath xmlns:m="http://schemas.openxmlformats.org/officeDocument/2006/math">
                              <m:d>
                                <m:dPr>
                                  <m:begChr m:val="|"/>
                                  <m:endChr m:val="|"/>
                                  <m:ctrlPr>
                                    <a:rPr lang="zh-CN" sz="1600" i="1" kern="100" smtClean="0">
                                      <a:solidFill>
                                        <a:schemeClr val="bg1"/>
                                      </a:solidFill>
                                      <a:effectLst/>
                                      <a:latin typeface="Cambria Math" panose="02040503050406030204" pitchFamily="18" charset="0"/>
                                    </a:rPr>
                                  </m:ctrlPr>
                                </m:dPr>
                                <m:e>
                                  <m:r>
                                    <a:rPr lang="en-US" sz="1600" kern="100">
                                      <a:solidFill>
                                        <a:schemeClr val="bg1"/>
                                      </a:solidFill>
                                      <a:effectLst/>
                                      <a:latin typeface="Cambria Math" panose="02040503050406030204" pitchFamily="18" charset="0"/>
                                    </a:rPr>
                                    <m:t>   </m:t>
                                  </m:r>
                                </m:e>
                              </m:d>
                              <m:r>
                                <a:rPr lang="en-US" sz="1600" kern="100">
                                  <a:solidFill>
                                    <a:schemeClr val="bg1"/>
                                  </a:solidFill>
                                  <a:effectLst/>
                                  <a:latin typeface="Cambria Math" panose="02040503050406030204" pitchFamily="18" charset="0"/>
                                </a:rPr>
                                <m:t>   </m:t>
                              </m:r>
                              <m:r>
                                <a:rPr lang="en-US" sz="1600" kern="100">
                                  <a:solidFill>
                                    <a:schemeClr val="bg1"/>
                                  </a:solidFill>
                                  <a:effectLst/>
                                  <a:latin typeface="Cambria Math" panose="02040503050406030204" pitchFamily="18" charset="0"/>
                                </a:rPr>
                                <m:t>𝑗</m:t>
                              </m:r>
                              <m:r>
                                <a:rPr lang="zh-CN" sz="1600" kern="100">
                                  <a:solidFill>
                                    <a:schemeClr val="bg1"/>
                                  </a:solidFill>
                                  <a:effectLst/>
                                  <a:latin typeface="Cambria Math" panose="02040503050406030204" pitchFamily="18" charset="0"/>
                                </a:rPr>
                                <m:t>←</m:t>
                              </m:r>
                              <m:r>
                                <a:rPr lang="en-US" sz="1600" kern="100">
                                  <a:solidFill>
                                    <a:schemeClr val="bg1"/>
                                  </a:solidFill>
                                  <a:effectLst/>
                                  <a:latin typeface="Cambria Math" panose="02040503050406030204" pitchFamily="18" charset="0"/>
                                </a:rPr>
                                <m:t>𝑗</m:t>
                              </m:r>
                              <m:r>
                                <a:rPr lang="en-US" sz="1600" kern="100">
                                  <a:solidFill>
                                    <a:schemeClr val="bg1"/>
                                  </a:solidFill>
                                  <a:effectLst/>
                                  <a:latin typeface="Cambria Math" panose="02040503050406030204" pitchFamily="18" charset="0"/>
                                </a:rPr>
                                <m:t>+1</m:t>
                              </m:r>
                            </m:oMath>
                          </a14:m>
                          <a:r>
                            <a:rPr lang="en-US" sz="1600" kern="100" dirty="0">
                              <a:solidFill>
                                <a:schemeClr val="bg1"/>
                              </a:solidFill>
                              <a:effectLst/>
                              <a:latin typeface="微软雅黑" panose="020B0503020204020204" pitchFamily="34" charset="-122"/>
                              <a:ea typeface="微软雅黑" panose="020B0503020204020204" pitchFamily="34" charset="-122"/>
                            </a:rPr>
                            <a:t> </a:t>
                          </a:r>
                          <a:endParaRPr lang="zh-CN" sz="1600" kern="100" dirty="0">
                            <a:solidFill>
                              <a:schemeClr val="bg1"/>
                            </a:solidFill>
                            <a:effectLst/>
                            <a:latin typeface="微软雅黑" panose="020B0503020204020204" pitchFamily="34" charset="-122"/>
                            <a:ea typeface="微软雅黑" panose="020B0503020204020204" pitchFamily="34" charset="-122"/>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51ADB7"/>
                        </a:solidFill>
                      </a:tcPr>
                    </a:tc>
                    <a:extLst>
                      <a:ext uri="{0D108BD9-81ED-4DB2-BD59-A6C34878D82A}">
                        <a16:rowId xmlns:a16="http://schemas.microsoft.com/office/drawing/2014/main" val="4008755517"/>
                      </a:ext>
                    </a:extLst>
                  </a:tr>
                  <a:tr h="0">
                    <a:tc>
                      <a:txBody>
                        <a:bodyPr/>
                        <a:lstStyle/>
                        <a:p>
                          <a:pPr indent="0" algn="just">
                            <a:lnSpc>
                              <a:spcPct val="150000"/>
                            </a:lnSpc>
                          </a:pPr>
                          <a:r>
                            <a:rPr lang="en-US" sz="1600" kern="100" dirty="0">
                              <a:solidFill>
                                <a:schemeClr val="bg1"/>
                              </a:solidFill>
                              <a:effectLst/>
                              <a:latin typeface="微软雅黑" panose="020B0503020204020204" pitchFamily="34" charset="-122"/>
                              <a:ea typeface="微软雅黑" panose="020B0503020204020204" pitchFamily="34" charset="-122"/>
                            </a:rPr>
                            <a:t>1</a:t>
                          </a:r>
                          <a:r>
                            <a:rPr lang="en-US" altLang="zh-CN" sz="1600" kern="100" dirty="0">
                              <a:solidFill>
                                <a:schemeClr val="bg1"/>
                              </a:solidFill>
                              <a:effectLst/>
                              <a:latin typeface="微软雅黑" panose="020B0503020204020204" pitchFamily="34" charset="-122"/>
                              <a:ea typeface="微软雅黑" panose="020B0503020204020204" pitchFamily="34" charset="-122"/>
                            </a:rPr>
                            <a:t>2</a:t>
                          </a:r>
                        </a:p>
                        <a:p>
                          <a:pPr indent="0" algn="just">
                            <a:lnSpc>
                              <a:spcPct val="150000"/>
                            </a:lnSpc>
                          </a:pPr>
                          <a:r>
                            <a:rPr lang="en-US" altLang="zh-CN" sz="1600" kern="100" dirty="0">
                              <a:solidFill>
                                <a:schemeClr val="bg1"/>
                              </a:solidFill>
                              <a:effectLst/>
                              <a:latin typeface="微软雅黑" panose="020B0503020204020204" pitchFamily="34" charset="-122"/>
                              <a:ea typeface="微软雅黑" panose="020B0503020204020204" pitchFamily="34" charset="-122"/>
                            </a:rPr>
                            <a:t>13</a:t>
                          </a:r>
                          <a:endParaRPr lang="zh-CN" sz="1600" kern="100" dirty="0">
                            <a:solidFill>
                              <a:schemeClr val="bg1"/>
                            </a:solidFill>
                            <a:effectLst/>
                            <a:latin typeface="微软雅黑" panose="020B0503020204020204" pitchFamily="34" charset="-122"/>
                            <a:ea typeface="微软雅黑" panose="020B0503020204020204" pitchFamily="34" charset="-122"/>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51ADB7"/>
                        </a:solidFill>
                      </a:tcPr>
                    </a:tc>
                    <a:tc>
                      <a:txBody>
                        <a:bodyPr/>
                        <a:lstStyle/>
                        <a:p>
                          <a:pPr indent="127000" algn="l">
                            <a:lnSpc>
                              <a:spcPct val="150000"/>
                            </a:lnSpc>
                          </a:pPr>
                          <a14:m>
                            <m:oMath xmlns:m="http://schemas.openxmlformats.org/officeDocument/2006/math">
                              <m:r>
                                <a:rPr lang="en-US" sz="1600" kern="100" smtClean="0">
                                  <a:solidFill>
                                    <a:schemeClr val="bg1"/>
                                  </a:solidFill>
                                  <a:effectLst/>
                                  <a:latin typeface="Cambria Math" panose="02040503050406030204" pitchFamily="18" charset="0"/>
                                </a:rPr>
                                <m:t>|   </m:t>
                              </m:r>
                              <m:r>
                                <a:rPr lang="en-US" sz="1600" kern="100" smtClean="0">
                                  <a:solidFill>
                                    <a:schemeClr val="bg1"/>
                                  </a:solidFill>
                                  <a:effectLst/>
                                  <a:latin typeface="Cambria Math" panose="02040503050406030204" pitchFamily="18" charset="0"/>
                                </a:rPr>
                                <m:t>𝐞𝐧𝐝</m:t>
                              </m:r>
                            </m:oMath>
                          </a14:m>
                          <a:r>
                            <a:rPr lang="en-US" sz="1600" kern="100" dirty="0">
                              <a:solidFill>
                                <a:schemeClr val="bg1"/>
                              </a:solidFill>
                              <a:effectLst/>
                              <a:latin typeface="微软雅黑" panose="020B0503020204020204" pitchFamily="34" charset="-122"/>
                              <a:ea typeface="微软雅黑" panose="020B0503020204020204" pitchFamily="34" charset="-122"/>
                            </a:rPr>
                            <a:t> </a:t>
                          </a:r>
                        </a:p>
                        <a:p>
                          <a:pPr indent="127000" algn="l">
                            <a:lnSpc>
                              <a:spcPct val="150000"/>
                            </a:lnSpc>
                          </a:pPr>
                          <a:r>
                            <a:rPr lang="en-US" altLang="zh-CN" sz="1600" kern="100" dirty="0">
                              <a:solidFill>
                                <a:schemeClr val="bg1"/>
                              </a:solidFill>
                              <a:effectLst/>
                              <a:latin typeface="微软雅黑" panose="020B0503020204020204" pitchFamily="34" charset="-122"/>
                              <a:ea typeface="微软雅黑" panose="020B0503020204020204" pitchFamily="34" charset="-122"/>
                            </a:rPr>
                            <a:t>|   </a:t>
                          </a:r>
                          <a14:m>
                            <m:oMath xmlns:m="http://schemas.openxmlformats.org/officeDocument/2006/math">
                              <m:r>
                                <a:rPr lang="en-US" altLang="zh-CN" sz="1600" kern="100" smtClean="0">
                                  <a:solidFill>
                                    <a:schemeClr val="bg1"/>
                                  </a:solidFill>
                                  <a:effectLst/>
                                  <a:latin typeface="Cambria Math" panose="02040503050406030204" pitchFamily="18" charset="0"/>
                                  <a:ea typeface="+mn-ea"/>
                                  <a:cs typeface="+mn-cs"/>
                                </a:rPr>
                                <m:t>𝑘</m:t>
                              </m:r>
                              <m:r>
                                <a:rPr lang="en-US" altLang="zh-CN" sz="1600" kern="100" smtClean="0">
                                  <a:solidFill>
                                    <a:schemeClr val="bg1"/>
                                  </a:solidFill>
                                  <a:effectLst/>
                                  <a:latin typeface="Cambria Math" panose="02040503050406030204" pitchFamily="18" charset="0"/>
                                  <a:ea typeface="+mn-ea"/>
                                  <a:cs typeface="+mn-cs"/>
                                </a:rPr>
                                <m:t>←</m:t>
                              </m:r>
                              <m:r>
                                <a:rPr lang="en-US" altLang="zh-CN" sz="1600" b="0" i="1" kern="100" smtClean="0">
                                  <a:solidFill>
                                    <a:schemeClr val="bg1"/>
                                  </a:solidFill>
                                  <a:effectLst/>
                                  <a:latin typeface="Cambria Math" panose="02040503050406030204" pitchFamily="18" charset="0"/>
                                  <a:ea typeface="+mn-ea"/>
                                  <a:cs typeface="+mn-cs"/>
                                </a:rPr>
                                <m:t>𝑘</m:t>
                              </m:r>
                              <m:r>
                                <a:rPr lang="en-US" altLang="zh-CN" sz="1600" b="0" i="0" kern="100" smtClean="0">
                                  <a:solidFill>
                                    <a:schemeClr val="bg1"/>
                                  </a:solidFill>
                                  <a:effectLst/>
                                  <a:latin typeface="Cambria Math" panose="02040503050406030204" pitchFamily="18" charset="0"/>
                                  <a:ea typeface="+mn-ea"/>
                                  <a:cs typeface="+mn-cs"/>
                                </a:rPr>
                                <m:t>+1</m:t>
                              </m:r>
                            </m:oMath>
                          </a14:m>
                          <a:endParaRPr lang="zh-CN" sz="1600" kern="100" dirty="0">
                            <a:solidFill>
                              <a:schemeClr val="bg1"/>
                            </a:solidFill>
                            <a:effectLst/>
                            <a:latin typeface="微软雅黑" panose="020B0503020204020204" pitchFamily="34" charset="-122"/>
                            <a:ea typeface="微软雅黑" panose="020B0503020204020204" pitchFamily="34" charset="-122"/>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51ADB7"/>
                        </a:solidFill>
                      </a:tcPr>
                    </a:tc>
                    <a:extLst>
                      <a:ext uri="{0D108BD9-81ED-4DB2-BD59-A6C34878D82A}">
                        <a16:rowId xmlns:a16="http://schemas.microsoft.com/office/drawing/2014/main" val="1890468172"/>
                      </a:ext>
                    </a:extLst>
                  </a:tr>
                  <a:tr h="0">
                    <a:tc>
                      <a:txBody>
                        <a:bodyPr/>
                        <a:lstStyle/>
                        <a:p>
                          <a:pPr indent="0" algn="just">
                            <a:lnSpc>
                              <a:spcPct val="150000"/>
                            </a:lnSpc>
                          </a:pPr>
                          <a:r>
                            <a:rPr lang="en-US" sz="1600" kern="100" dirty="0">
                              <a:solidFill>
                                <a:schemeClr val="bg1"/>
                              </a:solidFill>
                              <a:effectLst/>
                              <a:latin typeface="微软雅黑" panose="020B0503020204020204" pitchFamily="34" charset="-122"/>
                              <a:ea typeface="微软雅黑" panose="020B0503020204020204" pitchFamily="34" charset="-122"/>
                            </a:rPr>
                            <a:t>14</a:t>
                          </a:r>
                          <a:endParaRPr lang="zh-CN" sz="1600" kern="100" dirty="0">
                            <a:solidFill>
                              <a:schemeClr val="bg1"/>
                            </a:solidFill>
                            <a:effectLst/>
                            <a:latin typeface="微软雅黑" panose="020B0503020204020204" pitchFamily="34" charset="-122"/>
                            <a:ea typeface="微软雅黑" panose="020B0503020204020204" pitchFamily="34" charset="-122"/>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51ADB7"/>
                        </a:solidFill>
                      </a:tcPr>
                    </a:tc>
                    <a:tc>
                      <a:txBody>
                        <a:bodyPr/>
                        <a:lstStyle/>
                        <a:p>
                          <a:pPr indent="127000" algn="l">
                            <a:lnSpc>
                              <a:spcPct val="150000"/>
                            </a:lnSpc>
                          </a:pPr>
                          <a14:m>
                            <m:oMath xmlns:m="http://schemas.openxmlformats.org/officeDocument/2006/math">
                              <m:r>
                                <a:rPr lang="en-US" sz="1600" kern="100" smtClean="0">
                                  <a:solidFill>
                                    <a:schemeClr val="bg1"/>
                                  </a:solidFill>
                                  <a:effectLst/>
                                  <a:latin typeface="Cambria Math" panose="02040503050406030204" pitchFamily="18" charset="0"/>
                                </a:rPr>
                                <m:t>𝐞𝐧𝐝</m:t>
                              </m:r>
                            </m:oMath>
                          </a14:m>
                          <a:r>
                            <a:rPr lang="en-US" sz="1600" kern="100" dirty="0">
                              <a:solidFill>
                                <a:schemeClr val="bg1"/>
                              </a:solidFill>
                              <a:effectLst/>
                              <a:latin typeface="微软雅黑" panose="020B0503020204020204" pitchFamily="34" charset="-122"/>
                              <a:ea typeface="微软雅黑" panose="020B0503020204020204" pitchFamily="34" charset="-122"/>
                            </a:rPr>
                            <a:t> </a:t>
                          </a:r>
                          <a:endParaRPr lang="zh-CN" sz="1600" kern="100" dirty="0">
                            <a:solidFill>
                              <a:schemeClr val="bg1"/>
                            </a:solidFill>
                            <a:effectLst/>
                            <a:latin typeface="微软雅黑" panose="020B0503020204020204" pitchFamily="34" charset="-122"/>
                            <a:ea typeface="微软雅黑" panose="020B0503020204020204" pitchFamily="34" charset="-122"/>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51ADB7"/>
                        </a:solidFill>
                      </a:tcPr>
                    </a:tc>
                    <a:extLst>
                      <a:ext uri="{0D108BD9-81ED-4DB2-BD59-A6C34878D82A}">
                        <a16:rowId xmlns:a16="http://schemas.microsoft.com/office/drawing/2014/main" val="3842427488"/>
                      </a:ext>
                    </a:extLst>
                  </a:tr>
                  <a:tr h="0">
                    <a:tc>
                      <a:txBody>
                        <a:bodyPr/>
                        <a:lstStyle/>
                        <a:p>
                          <a:pPr indent="0" algn="just">
                            <a:lnSpc>
                              <a:spcPct val="150000"/>
                            </a:lnSpc>
                          </a:pPr>
                          <a:r>
                            <a:rPr lang="en-US" sz="1600" kern="100" dirty="0">
                              <a:solidFill>
                                <a:schemeClr val="bg1"/>
                              </a:solidFill>
                              <a:effectLst/>
                              <a:latin typeface="微软雅黑" panose="020B0503020204020204" pitchFamily="34" charset="-122"/>
                              <a:ea typeface="微软雅黑" panose="020B0503020204020204" pitchFamily="34" charset="-122"/>
                            </a:rPr>
                            <a:t>15</a:t>
                          </a:r>
                          <a:endParaRPr lang="zh-CN" sz="1600" kern="100" dirty="0">
                            <a:solidFill>
                              <a:schemeClr val="bg1"/>
                            </a:solidFill>
                            <a:effectLst/>
                            <a:latin typeface="微软雅黑" panose="020B0503020204020204" pitchFamily="34" charset="-122"/>
                            <a:ea typeface="微软雅黑" panose="020B0503020204020204" pitchFamily="34" charset="-122"/>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51ADB7"/>
                        </a:solidFill>
                      </a:tcPr>
                    </a:tc>
                    <a:tc>
                      <a:txBody>
                        <a:bodyPr/>
                        <a:lstStyle/>
                        <a:p>
                          <a:pPr indent="127000" algn="l">
                            <a:lnSpc>
                              <a:spcPct val="150000"/>
                            </a:lnSpc>
                          </a:pPr>
                          <a14:m>
                            <m:oMath xmlns:m="http://schemas.openxmlformats.org/officeDocument/2006/math">
                              <m:r>
                                <a:rPr lang="en-US" sz="1600" kern="100" smtClean="0">
                                  <a:solidFill>
                                    <a:schemeClr val="bg1"/>
                                  </a:solidFill>
                                  <a:effectLst/>
                                  <a:latin typeface="Cambria Math" panose="02040503050406030204" pitchFamily="18" charset="0"/>
                                </a:rPr>
                                <m:t>𝐫𝐞𝐭𝐮𝐫𝐧</m:t>
                              </m:r>
                              <m:r>
                                <a:rPr lang="en-US" sz="1600" kern="100" smtClean="0">
                                  <a:solidFill>
                                    <a:schemeClr val="bg1"/>
                                  </a:solidFill>
                                  <a:effectLst/>
                                  <a:latin typeface="Cambria Math" panose="02040503050406030204" pitchFamily="18" charset="0"/>
                                </a:rPr>
                                <m:t> </m:t>
                              </m:r>
                              <m:r>
                                <a:rPr lang="en-US" sz="1600" kern="100" smtClean="0">
                                  <a:solidFill>
                                    <a:schemeClr val="bg1"/>
                                  </a:solidFill>
                                  <a:effectLst/>
                                  <a:latin typeface="Cambria Math" panose="02040503050406030204" pitchFamily="18" charset="0"/>
                                </a:rPr>
                                <m:t>𝑡</m:t>
                              </m:r>
                            </m:oMath>
                          </a14:m>
                          <a:r>
                            <a:rPr lang="en-US" sz="1600" kern="100" dirty="0">
                              <a:solidFill>
                                <a:schemeClr val="bg1"/>
                              </a:solidFill>
                              <a:effectLst/>
                              <a:latin typeface="微软雅黑" panose="020B0503020204020204" pitchFamily="34" charset="-122"/>
                              <a:ea typeface="微软雅黑" panose="020B0503020204020204" pitchFamily="34" charset="-122"/>
                            </a:rPr>
                            <a:t> </a:t>
                          </a:r>
                          <a:endParaRPr lang="zh-CN" sz="1600" kern="100" dirty="0">
                            <a:solidFill>
                              <a:schemeClr val="bg1"/>
                            </a:solidFill>
                            <a:effectLst/>
                            <a:latin typeface="微软雅黑" panose="020B0503020204020204" pitchFamily="34" charset="-122"/>
                            <a:ea typeface="微软雅黑" panose="020B0503020204020204" pitchFamily="34" charset="-122"/>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51ADB7"/>
                        </a:solidFill>
                      </a:tcPr>
                    </a:tc>
                    <a:extLst>
                      <a:ext uri="{0D108BD9-81ED-4DB2-BD59-A6C34878D82A}">
                        <a16:rowId xmlns:a16="http://schemas.microsoft.com/office/drawing/2014/main" val="402624231"/>
                      </a:ext>
                    </a:extLst>
                  </a:tr>
                </a:tbl>
              </a:graphicData>
            </a:graphic>
          </p:graphicFrame>
        </mc:Choice>
        <mc:Fallback xmlns="">
          <p:graphicFrame>
            <p:nvGraphicFramePr>
              <p:cNvPr id="7" name="内容占位符 6">
                <a:extLst>
                  <a:ext uri="{FF2B5EF4-FFF2-40B4-BE49-F238E27FC236}">
                    <a16:creationId xmlns:a16="http://schemas.microsoft.com/office/drawing/2014/main" id="{D966731D-6913-4104-865F-78A787720C3B}"/>
                  </a:ext>
                </a:extLst>
              </p:cNvPr>
              <p:cNvGraphicFramePr>
                <a:graphicFrameLocks noGrp="1"/>
              </p:cNvGraphicFramePr>
              <p:nvPr>
                <p:ph idx="11"/>
                <p:extLst>
                  <p:ext uri="{D42A27DB-BD31-4B8C-83A1-F6EECF244321}">
                    <p14:modId xmlns:p14="http://schemas.microsoft.com/office/powerpoint/2010/main" val="3389632754"/>
                  </p:ext>
                </p:extLst>
              </p:nvPr>
            </p:nvGraphicFramePr>
            <p:xfrm>
              <a:off x="6604221" y="1290336"/>
              <a:ext cx="5388427" cy="5140897"/>
            </p:xfrm>
            <a:graphic>
              <a:graphicData uri="http://schemas.openxmlformats.org/drawingml/2006/table">
                <a:tbl>
                  <a:tblPr firstRow="1" firstCol="1" bandRow="1">
                    <a:tableStyleId>{5C22544A-7EE6-4342-B048-85BDC9FD1C3A}</a:tableStyleId>
                  </a:tblPr>
                  <a:tblGrid>
                    <a:gridCol w="597684">
                      <a:extLst>
                        <a:ext uri="{9D8B030D-6E8A-4147-A177-3AD203B41FA5}">
                          <a16:colId xmlns:a16="http://schemas.microsoft.com/office/drawing/2014/main" val="2971472801"/>
                        </a:ext>
                      </a:extLst>
                    </a:gridCol>
                    <a:gridCol w="4790743">
                      <a:extLst>
                        <a:ext uri="{9D8B030D-6E8A-4147-A177-3AD203B41FA5}">
                          <a16:colId xmlns:a16="http://schemas.microsoft.com/office/drawing/2014/main" val="2095824105"/>
                        </a:ext>
                      </a:extLst>
                    </a:gridCol>
                  </a:tblGrid>
                  <a:tr h="322707">
                    <a:tc>
                      <a:txBody>
                        <a:bodyPr/>
                        <a:lstStyle/>
                        <a:p>
                          <a:pPr indent="0" algn="just">
                            <a:lnSpc>
                              <a:spcPct val="150000"/>
                            </a:lnSpc>
                          </a:pPr>
                          <a:r>
                            <a:rPr lang="en-US" sz="1600" kern="100" dirty="0">
                              <a:solidFill>
                                <a:schemeClr val="bg1"/>
                              </a:solidFill>
                              <a:effectLst/>
                              <a:latin typeface="微软雅黑" panose="020B0503020204020204" pitchFamily="34" charset="-122"/>
                              <a:ea typeface="微软雅黑" panose="020B0503020204020204" pitchFamily="34" charset="-122"/>
                            </a:rPr>
                            <a:t>1</a:t>
                          </a:r>
                          <a:endParaRPr lang="zh-CN" sz="1600" kern="100" dirty="0">
                            <a:solidFill>
                              <a:schemeClr val="bg1"/>
                            </a:solidFill>
                            <a:effectLst/>
                            <a:latin typeface="微软雅黑" panose="020B0503020204020204" pitchFamily="34" charset="-122"/>
                            <a:ea typeface="微软雅黑" panose="020B0503020204020204" pitchFamily="34" charset="-122"/>
                          </a:endParaRPr>
                        </a:p>
                      </a:txBody>
                      <a:tcPr marL="68580" marR="68580" marT="0" marB="0">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51ADB7"/>
                        </a:solidFill>
                      </a:tcPr>
                    </a:tc>
                    <a:tc>
                      <a:txBody>
                        <a:bodyPr/>
                        <a:lstStyle/>
                        <a:p>
                          <a:pPr indent="127000" algn="l">
                            <a:lnSpc>
                              <a:spcPct val="150000"/>
                            </a:lnSpc>
                          </a:pPr>
                          <a:r>
                            <a:rPr lang="en-US" altLang="zh-CN" sz="1600" b="0" kern="100" dirty="0" err="1">
                              <a:solidFill>
                                <a:schemeClr val="bg1"/>
                              </a:solidFill>
                              <a:effectLst/>
                              <a:latin typeface="Cambria Math" panose="02040503050406030204" pitchFamily="18" charset="0"/>
                              <a:ea typeface="+mn-ea"/>
                              <a:cs typeface="+mn-cs"/>
                            </a:rPr>
                            <a:t>InitList</a:t>
                          </a:r>
                          <a:r>
                            <a:rPr lang="en-US" altLang="zh-CN" sz="1600" b="0" kern="100" dirty="0">
                              <a:solidFill>
                                <a:schemeClr val="bg1"/>
                              </a:solidFill>
                              <a:effectLst/>
                              <a:latin typeface="Cambria Math" panose="02040503050406030204" pitchFamily="18" charset="0"/>
                              <a:ea typeface="+mn-ea"/>
                              <a:cs typeface="+mn-cs"/>
                            </a:rPr>
                            <a:t>(t)</a:t>
                          </a:r>
                          <a:r>
                            <a:rPr lang="zh-CN" altLang="en-US" sz="1600" b="0" kern="100" dirty="0">
                              <a:solidFill>
                                <a:schemeClr val="bg1"/>
                              </a:solidFill>
                              <a:effectLst/>
                              <a:latin typeface="Cambria Math" panose="02040503050406030204" pitchFamily="18" charset="0"/>
                              <a:ea typeface="+mn-ea"/>
                              <a:cs typeface="+mn-cs"/>
                            </a:rPr>
                            <a:t>     </a:t>
                          </a:r>
                          <a:r>
                            <a:rPr lang="en-US" altLang="zh-CN" sz="1600" b="0" kern="100" dirty="0">
                              <a:solidFill>
                                <a:schemeClr val="bg1"/>
                              </a:solidFill>
                              <a:effectLst/>
                              <a:latin typeface="微软雅黑" panose="020B0503020204020204" pitchFamily="34" charset="-122"/>
                              <a:ea typeface="微软雅黑" panose="020B0503020204020204" pitchFamily="34" charset="-122"/>
                            </a:rPr>
                            <a:t>//</a:t>
                          </a:r>
                          <a:r>
                            <a:rPr lang="zh-CN" altLang="en-US" sz="1600" b="0" kern="100" dirty="0">
                              <a:solidFill>
                                <a:schemeClr val="bg1"/>
                              </a:solidFill>
                              <a:effectLst/>
                              <a:latin typeface="微软雅黑" panose="020B0503020204020204" pitchFamily="34" charset="-122"/>
                              <a:ea typeface="微软雅黑" panose="020B0503020204020204" pitchFamily="34" charset="-122"/>
                            </a:rPr>
                            <a:t>新序列</a:t>
                          </a:r>
                          <a:r>
                            <a:rPr lang="en-US" altLang="zh-CN" sz="1600" b="0" kern="100" dirty="0">
                              <a:solidFill>
                                <a:schemeClr val="bg1"/>
                              </a:solidFill>
                              <a:effectLst/>
                              <a:latin typeface="微软雅黑" panose="020B0503020204020204" pitchFamily="34" charset="-122"/>
                              <a:ea typeface="微软雅黑" panose="020B0503020204020204" pitchFamily="34" charset="-122"/>
                            </a:rPr>
                            <a:t>t,</a:t>
                          </a:r>
                          <a:r>
                            <a:rPr lang="zh-CN" altLang="en-US" sz="1600" b="0" kern="100" dirty="0">
                              <a:solidFill>
                                <a:schemeClr val="bg1"/>
                              </a:solidFill>
                              <a:effectLst/>
                              <a:latin typeface="微软雅黑" panose="020B0503020204020204" pitchFamily="34" charset="-122"/>
                              <a:ea typeface="微软雅黑" panose="020B0503020204020204" pitchFamily="34" charset="-122"/>
                            </a:rPr>
                            <a:t> 存放合并后的有序序列</a:t>
                          </a:r>
                          <a:r>
                            <a:rPr lang="zh-CN" sz="1600" b="0" kern="100" dirty="0">
                              <a:solidFill>
                                <a:schemeClr val="bg1"/>
                              </a:solidFill>
                              <a:effectLst/>
                              <a:latin typeface="微软雅黑" panose="020B0503020204020204" pitchFamily="34" charset="-122"/>
                              <a:ea typeface="微软雅黑" panose="020B0503020204020204" pitchFamily="34" charset="-122"/>
                            </a:rPr>
                            <a:t> </a:t>
                          </a:r>
                        </a:p>
                      </a:txBody>
                      <a:tcPr marL="68580" marR="68580" marT="0" marB="0">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51ADB7"/>
                        </a:solidFill>
                      </a:tcPr>
                    </a:tc>
                    <a:extLst>
                      <a:ext uri="{0D108BD9-81ED-4DB2-BD59-A6C34878D82A}">
                        <a16:rowId xmlns:a16="http://schemas.microsoft.com/office/drawing/2014/main" val="2847857993"/>
                      </a:ext>
                    </a:extLst>
                  </a:tr>
                  <a:tr h="322707">
                    <a:tc>
                      <a:txBody>
                        <a:bodyPr/>
                        <a:lstStyle/>
                        <a:p>
                          <a:pPr indent="0" algn="just">
                            <a:lnSpc>
                              <a:spcPct val="150000"/>
                            </a:lnSpc>
                          </a:pPr>
                          <a:r>
                            <a:rPr lang="en-US" sz="1600" kern="100">
                              <a:solidFill>
                                <a:schemeClr val="bg1"/>
                              </a:solidFill>
                              <a:effectLst/>
                              <a:latin typeface="微软雅黑" panose="020B0503020204020204" pitchFamily="34" charset="-122"/>
                              <a:ea typeface="微软雅黑" panose="020B0503020204020204" pitchFamily="34" charset="-122"/>
                            </a:rPr>
                            <a:t>2</a:t>
                          </a:r>
                          <a:endParaRPr lang="zh-CN" sz="1600" kern="100">
                            <a:solidFill>
                              <a:schemeClr val="bg1"/>
                            </a:solidFill>
                            <a:effectLst/>
                            <a:latin typeface="微软雅黑" panose="020B0503020204020204" pitchFamily="34" charset="-122"/>
                            <a:ea typeface="微软雅黑" panose="020B0503020204020204" pitchFamily="34" charset="-122"/>
                          </a:endParaRPr>
                        </a:p>
                      </a:txBody>
                      <a:tcPr marL="68580" marR="68580" marT="0" marB="0">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51ADB7"/>
                        </a:solidFill>
                      </a:tcPr>
                    </a:tc>
                    <a:tc>
                      <a:txBody>
                        <a:bodyPr/>
                        <a:lstStyle/>
                        <a:p>
                          <a:endParaRPr lang="zh-CN"/>
                        </a:p>
                      </a:txBody>
                      <a:tcPr marL="68580" marR="68580" marT="0" marB="0">
                        <a:lnL w="12700" cmpd="sng">
                          <a:noFill/>
                        </a:lnL>
                        <a:lnR w="12700" cmpd="sng">
                          <a:noFill/>
                        </a:lnR>
                        <a:lnT w="38100" cmpd="sng">
                          <a:noFill/>
                        </a:lnT>
                        <a:lnB w="12700" cmpd="sng">
                          <a:noFill/>
                        </a:lnB>
                        <a:lnTlToBr w="12700" cmpd="sng">
                          <a:noFill/>
                          <a:prstDash val="solid"/>
                        </a:lnTlToBr>
                        <a:lnBlToTr w="12700" cmpd="sng">
                          <a:noFill/>
                          <a:prstDash val="solid"/>
                        </a:lnBlToTr>
                        <a:blipFill>
                          <a:blip r:embed="rId2"/>
                          <a:stretch>
                            <a:fillRect l="-12452" t="-100000" b="-1432075"/>
                          </a:stretch>
                        </a:blipFill>
                      </a:tcPr>
                    </a:tc>
                    <a:extLst>
                      <a:ext uri="{0D108BD9-81ED-4DB2-BD59-A6C34878D82A}">
                        <a16:rowId xmlns:a16="http://schemas.microsoft.com/office/drawing/2014/main" val="1694204895"/>
                      </a:ext>
                    </a:extLst>
                  </a:tr>
                  <a:tr h="1122172">
                    <a:tc>
                      <a:txBody>
                        <a:bodyPr/>
                        <a:lstStyle/>
                        <a:p>
                          <a:pPr indent="0" algn="just">
                            <a:lnSpc>
                              <a:spcPct val="150000"/>
                            </a:lnSpc>
                          </a:pPr>
                          <a:r>
                            <a:rPr lang="en-US" sz="1600" kern="100" dirty="0">
                              <a:solidFill>
                                <a:schemeClr val="bg1"/>
                              </a:solidFill>
                              <a:effectLst/>
                              <a:latin typeface="微软雅黑" panose="020B0503020204020204" pitchFamily="34" charset="-122"/>
                              <a:ea typeface="微软雅黑" panose="020B0503020204020204" pitchFamily="34" charset="-122"/>
                            </a:rPr>
                            <a:t>3</a:t>
                          </a:r>
                        </a:p>
                        <a:p>
                          <a:pPr indent="0" algn="just">
                            <a:lnSpc>
                              <a:spcPct val="150000"/>
                            </a:lnSpc>
                          </a:pPr>
                          <a:r>
                            <a:rPr lang="en-US" altLang="zh-CN" sz="1600" kern="100" dirty="0">
                              <a:solidFill>
                                <a:schemeClr val="bg1"/>
                              </a:solidFill>
                              <a:effectLst/>
                              <a:latin typeface="微软雅黑" panose="020B0503020204020204" pitchFamily="34" charset="-122"/>
                              <a:ea typeface="微软雅黑" panose="020B0503020204020204" pitchFamily="34" charset="-122"/>
                            </a:rPr>
                            <a:t>4</a:t>
                          </a:r>
                          <a:r>
                            <a:rPr lang="zh-CN" altLang="en-US" sz="1600" kern="100" dirty="0">
                              <a:solidFill>
                                <a:schemeClr val="bg1"/>
                              </a:solidFill>
                              <a:effectLst/>
                              <a:latin typeface="微软雅黑" panose="020B0503020204020204" pitchFamily="34" charset="-122"/>
                              <a:ea typeface="微软雅黑" panose="020B0503020204020204" pitchFamily="34" charset="-122"/>
                            </a:rPr>
                            <a:t>        </a:t>
                          </a:r>
                          <a:endParaRPr lang="en-US" altLang="zh-CN" sz="1600" kern="100" dirty="0">
                            <a:solidFill>
                              <a:schemeClr val="bg1"/>
                            </a:solidFill>
                            <a:effectLst/>
                            <a:latin typeface="微软雅黑" panose="020B0503020204020204" pitchFamily="34" charset="-122"/>
                            <a:ea typeface="微软雅黑" panose="020B0503020204020204" pitchFamily="34" charset="-122"/>
                          </a:endParaRPr>
                        </a:p>
                        <a:p>
                          <a:pPr indent="0" algn="just">
                            <a:lnSpc>
                              <a:spcPct val="150000"/>
                            </a:lnSpc>
                          </a:pPr>
                          <a:r>
                            <a:rPr lang="en-US" altLang="zh-CN" sz="1600" kern="100" dirty="0">
                              <a:solidFill>
                                <a:schemeClr val="bg1"/>
                              </a:solidFill>
                              <a:effectLst/>
                              <a:latin typeface="微软雅黑" panose="020B0503020204020204" pitchFamily="34" charset="-122"/>
                              <a:ea typeface="微软雅黑" panose="020B0503020204020204" pitchFamily="34" charset="-122"/>
                            </a:rPr>
                            <a:t>5</a:t>
                          </a:r>
                          <a:endParaRPr lang="zh-CN" sz="1600" kern="100" dirty="0">
                            <a:solidFill>
                              <a:schemeClr val="bg1"/>
                            </a:solidFill>
                            <a:effectLst/>
                            <a:latin typeface="微软雅黑" panose="020B0503020204020204" pitchFamily="34" charset="-122"/>
                            <a:ea typeface="微软雅黑" panose="020B0503020204020204" pitchFamily="34" charset="-122"/>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51ADB7"/>
                        </a:solidFill>
                      </a:tcPr>
                    </a:tc>
                    <a:tc>
                      <a:txBody>
                        <a:bodyPr/>
                        <a:lstStyle/>
                        <a:p>
                          <a:endParaRPr lang="zh-CN"/>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2"/>
                          <a:stretch>
                            <a:fillRect l="-12452" t="-57609" b="-312500"/>
                          </a:stretch>
                        </a:blipFill>
                      </a:tcPr>
                    </a:tc>
                    <a:extLst>
                      <a:ext uri="{0D108BD9-81ED-4DB2-BD59-A6C34878D82A}">
                        <a16:rowId xmlns:a16="http://schemas.microsoft.com/office/drawing/2014/main" val="1493676711"/>
                      </a:ext>
                    </a:extLst>
                  </a:tr>
                  <a:tr h="386271">
                    <a:tc>
                      <a:txBody>
                        <a:bodyPr/>
                        <a:lstStyle/>
                        <a:p>
                          <a:pPr indent="0" algn="just">
                            <a:lnSpc>
                              <a:spcPct val="150000"/>
                            </a:lnSpc>
                          </a:pPr>
                          <a:r>
                            <a:rPr lang="en-US" altLang="zh-CN" sz="1600" kern="100" dirty="0">
                              <a:solidFill>
                                <a:schemeClr val="bg1"/>
                              </a:solidFill>
                              <a:effectLst/>
                              <a:latin typeface="微软雅黑" panose="020B0503020204020204" pitchFamily="34" charset="-122"/>
                              <a:ea typeface="微软雅黑" panose="020B0503020204020204" pitchFamily="34" charset="-122"/>
                            </a:rPr>
                            <a:t>6</a:t>
                          </a:r>
                          <a:endParaRPr lang="zh-CN" sz="1600" kern="100" dirty="0">
                            <a:solidFill>
                              <a:schemeClr val="bg1"/>
                            </a:solidFill>
                            <a:effectLst/>
                            <a:latin typeface="微软雅黑" panose="020B0503020204020204" pitchFamily="34" charset="-122"/>
                            <a:ea typeface="微软雅黑" panose="020B0503020204020204" pitchFamily="34" charset="-122"/>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51ADB7"/>
                        </a:solidFill>
                      </a:tcPr>
                    </a:tc>
                    <a:tc>
                      <a:txBody>
                        <a:bodyPr/>
                        <a:lstStyle/>
                        <a:p>
                          <a:endParaRPr lang="zh-CN"/>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2"/>
                          <a:stretch>
                            <a:fillRect l="-12452" t="-453125" b="-798438"/>
                          </a:stretch>
                        </a:blipFill>
                      </a:tcPr>
                    </a:tc>
                    <a:extLst>
                      <a:ext uri="{0D108BD9-81ED-4DB2-BD59-A6C34878D82A}">
                        <a16:rowId xmlns:a16="http://schemas.microsoft.com/office/drawing/2014/main" val="2510706205"/>
                      </a:ext>
                    </a:extLst>
                  </a:tr>
                  <a:tr h="322707">
                    <a:tc>
                      <a:txBody>
                        <a:bodyPr/>
                        <a:lstStyle/>
                        <a:p>
                          <a:pPr indent="0" algn="just">
                            <a:lnSpc>
                              <a:spcPct val="150000"/>
                            </a:lnSpc>
                          </a:pPr>
                          <a:r>
                            <a:rPr lang="en-US" altLang="zh-CN" sz="1600" kern="100" dirty="0">
                              <a:solidFill>
                                <a:schemeClr val="bg1"/>
                              </a:solidFill>
                              <a:effectLst/>
                              <a:latin typeface="微软雅黑" panose="020B0503020204020204" pitchFamily="34" charset="-122"/>
                              <a:ea typeface="微软雅黑" panose="020B0503020204020204" pitchFamily="34" charset="-122"/>
                            </a:rPr>
                            <a:t>7</a:t>
                          </a:r>
                          <a:endParaRPr lang="zh-CN" sz="1600" kern="100" dirty="0">
                            <a:solidFill>
                              <a:schemeClr val="bg1"/>
                            </a:solidFill>
                            <a:effectLst/>
                            <a:latin typeface="微软雅黑" panose="020B0503020204020204" pitchFamily="34" charset="-122"/>
                            <a:ea typeface="微软雅黑" panose="020B0503020204020204" pitchFamily="34" charset="-122"/>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51ADB7"/>
                        </a:solidFill>
                      </a:tcPr>
                    </a:tc>
                    <a:tc>
                      <a:txBody>
                        <a:bodyPr/>
                        <a:lstStyle/>
                        <a:p>
                          <a:endParaRPr lang="zh-CN"/>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2"/>
                          <a:stretch>
                            <a:fillRect l="-12452" t="-667925" b="-864151"/>
                          </a:stretch>
                        </a:blipFill>
                      </a:tcPr>
                    </a:tc>
                    <a:extLst>
                      <a:ext uri="{0D108BD9-81ED-4DB2-BD59-A6C34878D82A}">
                        <a16:rowId xmlns:a16="http://schemas.microsoft.com/office/drawing/2014/main" val="3776360368"/>
                      </a:ext>
                    </a:extLst>
                  </a:tr>
                  <a:tr h="322707">
                    <a:tc>
                      <a:txBody>
                        <a:bodyPr/>
                        <a:lstStyle/>
                        <a:p>
                          <a:pPr indent="0" algn="just">
                            <a:lnSpc>
                              <a:spcPct val="150000"/>
                            </a:lnSpc>
                          </a:pPr>
                          <a:r>
                            <a:rPr lang="en-US" altLang="zh-CN" sz="1600" kern="100" dirty="0">
                              <a:solidFill>
                                <a:schemeClr val="bg1"/>
                              </a:solidFill>
                              <a:effectLst/>
                              <a:latin typeface="微软雅黑" panose="020B0503020204020204" pitchFamily="34" charset="-122"/>
                              <a:ea typeface="微软雅黑" panose="020B0503020204020204" pitchFamily="34" charset="-122"/>
                            </a:rPr>
                            <a:t>8</a:t>
                          </a:r>
                          <a:endParaRPr lang="zh-CN" sz="1600" kern="100" dirty="0">
                            <a:solidFill>
                              <a:schemeClr val="bg1"/>
                            </a:solidFill>
                            <a:effectLst/>
                            <a:latin typeface="微软雅黑" panose="020B0503020204020204" pitchFamily="34" charset="-122"/>
                            <a:ea typeface="微软雅黑" panose="020B0503020204020204" pitchFamily="34" charset="-122"/>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51ADB7"/>
                        </a:solidFill>
                      </a:tcPr>
                    </a:tc>
                    <a:tc>
                      <a:txBody>
                        <a:bodyPr/>
                        <a:lstStyle/>
                        <a:p>
                          <a:endParaRPr lang="zh-CN"/>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2"/>
                          <a:stretch>
                            <a:fillRect l="-12452" t="-767925" b="-764151"/>
                          </a:stretch>
                        </a:blipFill>
                      </a:tcPr>
                    </a:tc>
                    <a:extLst>
                      <a:ext uri="{0D108BD9-81ED-4DB2-BD59-A6C34878D82A}">
                        <a16:rowId xmlns:a16="http://schemas.microsoft.com/office/drawing/2014/main" val="1646766320"/>
                      </a:ext>
                    </a:extLst>
                  </a:tr>
                  <a:tr h="322707">
                    <a:tc>
                      <a:txBody>
                        <a:bodyPr/>
                        <a:lstStyle/>
                        <a:p>
                          <a:pPr indent="0" algn="just">
                            <a:lnSpc>
                              <a:spcPct val="150000"/>
                            </a:lnSpc>
                          </a:pPr>
                          <a:r>
                            <a:rPr lang="en-US" altLang="zh-CN" sz="1600" kern="100" dirty="0">
                              <a:solidFill>
                                <a:schemeClr val="bg1"/>
                              </a:solidFill>
                              <a:effectLst/>
                              <a:latin typeface="微软雅黑" panose="020B0503020204020204" pitchFamily="34" charset="-122"/>
                              <a:ea typeface="微软雅黑" panose="020B0503020204020204" pitchFamily="34" charset="-122"/>
                            </a:rPr>
                            <a:t>9</a:t>
                          </a:r>
                          <a:endParaRPr lang="zh-CN" sz="1600" kern="100" dirty="0">
                            <a:solidFill>
                              <a:schemeClr val="bg1"/>
                            </a:solidFill>
                            <a:effectLst/>
                            <a:latin typeface="微软雅黑" panose="020B0503020204020204" pitchFamily="34" charset="-122"/>
                            <a:ea typeface="微软雅黑" panose="020B0503020204020204" pitchFamily="34" charset="-122"/>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51ADB7"/>
                        </a:solidFill>
                      </a:tcPr>
                    </a:tc>
                    <a:tc>
                      <a:txBody>
                        <a:bodyPr/>
                        <a:lstStyle/>
                        <a:p>
                          <a:endParaRPr lang="zh-CN"/>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2"/>
                          <a:stretch>
                            <a:fillRect l="-12452" t="-867925" b="-664151"/>
                          </a:stretch>
                        </a:blipFill>
                      </a:tcPr>
                    </a:tc>
                    <a:extLst>
                      <a:ext uri="{0D108BD9-81ED-4DB2-BD59-A6C34878D82A}">
                        <a16:rowId xmlns:a16="http://schemas.microsoft.com/office/drawing/2014/main" val="4282069269"/>
                      </a:ext>
                    </a:extLst>
                  </a:tr>
                  <a:tr h="362331">
                    <a:tc>
                      <a:txBody>
                        <a:bodyPr/>
                        <a:lstStyle/>
                        <a:p>
                          <a:pPr indent="0" algn="just">
                            <a:lnSpc>
                              <a:spcPct val="150000"/>
                            </a:lnSpc>
                          </a:pPr>
                          <a:r>
                            <a:rPr lang="en-US" altLang="zh-CN" sz="1600" kern="100" dirty="0">
                              <a:solidFill>
                                <a:schemeClr val="bg1"/>
                              </a:solidFill>
                              <a:effectLst/>
                              <a:latin typeface="微软雅黑" panose="020B0503020204020204" pitchFamily="34" charset="-122"/>
                              <a:ea typeface="微软雅黑" panose="020B0503020204020204" pitchFamily="34" charset="-122"/>
                            </a:rPr>
                            <a:t>10</a:t>
                          </a:r>
                          <a:endParaRPr lang="zh-CN" sz="1600" kern="100" dirty="0">
                            <a:solidFill>
                              <a:schemeClr val="bg1"/>
                            </a:solidFill>
                            <a:effectLst/>
                            <a:latin typeface="微软雅黑" panose="020B0503020204020204" pitchFamily="34" charset="-122"/>
                            <a:ea typeface="微软雅黑" panose="020B0503020204020204" pitchFamily="34" charset="-122"/>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51ADB7"/>
                        </a:solidFill>
                      </a:tcPr>
                    </a:tc>
                    <a:tc>
                      <a:txBody>
                        <a:bodyPr/>
                        <a:lstStyle/>
                        <a:p>
                          <a:endParaRPr lang="zh-CN"/>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2"/>
                          <a:stretch>
                            <a:fillRect l="-12452" t="-869492" b="-496610"/>
                          </a:stretch>
                        </a:blipFill>
                      </a:tcPr>
                    </a:tc>
                    <a:extLst>
                      <a:ext uri="{0D108BD9-81ED-4DB2-BD59-A6C34878D82A}">
                        <a16:rowId xmlns:a16="http://schemas.microsoft.com/office/drawing/2014/main" val="2041393211"/>
                      </a:ext>
                    </a:extLst>
                  </a:tr>
                  <a:tr h="322707">
                    <a:tc>
                      <a:txBody>
                        <a:bodyPr/>
                        <a:lstStyle/>
                        <a:p>
                          <a:pPr indent="0" algn="just">
                            <a:lnSpc>
                              <a:spcPct val="150000"/>
                            </a:lnSpc>
                          </a:pPr>
                          <a:r>
                            <a:rPr lang="en-US" sz="1600" kern="100" dirty="0">
                              <a:solidFill>
                                <a:schemeClr val="bg1"/>
                              </a:solidFill>
                              <a:effectLst/>
                              <a:latin typeface="微软雅黑" panose="020B0503020204020204" pitchFamily="34" charset="-122"/>
                              <a:ea typeface="微软雅黑" panose="020B0503020204020204" pitchFamily="34" charset="-122"/>
                            </a:rPr>
                            <a:t>1</a:t>
                          </a:r>
                          <a:r>
                            <a:rPr lang="en-US" altLang="zh-CN" sz="1600" kern="100" dirty="0">
                              <a:solidFill>
                                <a:schemeClr val="bg1"/>
                              </a:solidFill>
                              <a:effectLst/>
                              <a:latin typeface="微软雅黑" panose="020B0503020204020204" pitchFamily="34" charset="-122"/>
                              <a:ea typeface="微软雅黑" panose="020B0503020204020204" pitchFamily="34" charset="-122"/>
                            </a:rPr>
                            <a:t>1</a:t>
                          </a:r>
                          <a:endParaRPr lang="zh-CN" sz="1600" kern="100" dirty="0">
                            <a:solidFill>
                              <a:schemeClr val="bg1"/>
                            </a:solidFill>
                            <a:effectLst/>
                            <a:latin typeface="微软雅黑" panose="020B0503020204020204" pitchFamily="34" charset="-122"/>
                            <a:ea typeface="微软雅黑" panose="020B0503020204020204" pitchFamily="34" charset="-122"/>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51ADB7"/>
                        </a:solidFill>
                      </a:tcPr>
                    </a:tc>
                    <a:tc>
                      <a:txBody>
                        <a:bodyPr/>
                        <a:lstStyle/>
                        <a:p>
                          <a:endParaRPr lang="zh-CN"/>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2"/>
                          <a:stretch>
                            <a:fillRect l="-12452" t="-1079245" b="-452830"/>
                          </a:stretch>
                        </a:blipFill>
                      </a:tcPr>
                    </a:tc>
                    <a:extLst>
                      <a:ext uri="{0D108BD9-81ED-4DB2-BD59-A6C34878D82A}">
                        <a16:rowId xmlns:a16="http://schemas.microsoft.com/office/drawing/2014/main" val="4008755517"/>
                      </a:ext>
                    </a:extLst>
                  </a:tr>
                  <a:tr h="688467">
                    <a:tc>
                      <a:txBody>
                        <a:bodyPr/>
                        <a:lstStyle/>
                        <a:p>
                          <a:pPr indent="0" algn="just">
                            <a:lnSpc>
                              <a:spcPct val="150000"/>
                            </a:lnSpc>
                          </a:pPr>
                          <a:r>
                            <a:rPr lang="en-US" sz="1600" kern="100" dirty="0">
                              <a:solidFill>
                                <a:schemeClr val="bg1"/>
                              </a:solidFill>
                              <a:effectLst/>
                              <a:latin typeface="微软雅黑" panose="020B0503020204020204" pitchFamily="34" charset="-122"/>
                              <a:ea typeface="微软雅黑" panose="020B0503020204020204" pitchFamily="34" charset="-122"/>
                            </a:rPr>
                            <a:t>1</a:t>
                          </a:r>
                          <a:r>
                            <a:rPr lang="en-US" altLang="zh-CN" sz="1600" kern="100" dirty="0">
                              <a:solidFill>
                                <a:schemeClr val="bg1"/>
                              </a:solidFill>
                              <a:effectLst/>
                              <a:latin typeface="微软雅黑" panose="020B0503020204020204" pitchFamily="34" charset="-122"/>
                              <a:ea typeface="微软雅黑" panose="020B0503020204020204" pitchFamily="34" charset="-122"/>
                            </a:rPr>
                            <a:t>2</a:t>
                          </a:r>
                        </a:p>
                        <a:p>
                          <a:pPr indent="0" algn="just">
                            <a:lnSpc>
                              <a:spcPct val="150000"/>
                            </a:lnSpc>
                          </a:pPr>
                          <a:r>
                            <a:rPr lang="en-US" altLang="zh-CN" sz="1600" kern="100" dirty="0">
                              <a:solidFill>
                                <a:schemeClr val="bg1"/>
                              </a:solidFill>
                              <a:effectLst/>
                              <a:latin typeface="微软雅黑" panose="020B0503020204020204" pitchFamily="34" charset="-122"/>
                              <a:ea typeface="微软雅黑" panose="020B0503020204020204" pitchFamily="34" charset="-122"/>
                            </a:rPr>
                            <a:t>13</a:t>
                          </a:r>
                          <a:endParaRPr lang="zh-CN" sz="1600" kern="100" dirty="0">
                            <a:solidFill>
                              <a:schemeClr val="bg1"/>
                            </a:solidFill>
                            <a:effectLst/>
                            <a:latin typeface="微软雅黑" panose="020B0503020204020204" pitchFamily="34" charset="-122"/>
                            <a:ea typeface="微软雅黑" panose="020B0503020204020204" pitchFamily="34" charset="-122"/>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51ADB7"/>
                        </a:solidFill>
                      </a:tcPr>
                    </a:tc>
                    <a:tc>
                      <a:txBody>
                        <a:bodyPr/>
                        <a:lstStyle/>
                        <a:p>
                          <a:endParaRPr lang="zh-CN"/>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2"/>
                          <a:stretch>
                            <a:fillRect l="-12452" t="-553097" b="-112389"/>
                          </a:stretch>
                        </a:blipFill>
                      </a:tcPr>
                    </a:tc>
                    <a:extLst>
                      <a:ext uri="{0D108BD9-81ED-4DB2-BD59-A6C34878D82A}">
                        <a16:rowId xmlns:a16="http://schemas.microsoft.com/office/drawing/2014/main" val="1890468172"/>
                      </a:ext>
                    </a:extLst>
                  </a:tr>
                  <a:tr h="322707">
                    <a:tc>
                      <a:txBody>
                        <a:bodyPr/>
                        <a:lstStyle/>
                        <a:p>
                          <a:pPr indent="0" algn="just">
                            <a:lnSpc>
                              <a:spcPct val="150000"/>
                            </a:lnSpc>
                          </a:pPr>
                          <a:r>
                            <a:rPr lang="en-US" sz="1600" kern="100" dirty="0">
                              <a:solidFill>
                                <a:schemeClr val="bg1"/>
                              </a:solidFill>
                              <a:effectLst/>
                              <a:latin typeface="微软雅黑" panose="020B0503020204020204" pitchFamily="34" charset="-122"/>
                              <a:ea typeface="微软雅黑" panose="020B0503020204020204" pitchFamily="34" charset="-122"/>
                            </a:rPr>
                            <a:t>14</a:t>
                          </a:r>
                          <a:endParaRPr lang="zh-CN" sz="1600" kern="100" dirty="0">
                            <a:solidFill>
                              <a:schemeClr val="bg1"/>
                            </a:solidFill>
                            <a:effectLst/>
                            <a:latin typeface="微软雅黑" panose="020B0503020204020204" pitchFamily="34" charset="-122"/>
                            <a:ea typeface="微软雅黑" panose="020B0503020204020204" pitchFamily="34" charset="-122"/>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51ADB7"/>
                        </a:solidFill>
                      </a:tcPr>
                    </a:tc>
                    <a:tc>
                      <a:txBody>
                        <a:bodyPr/>
                        <a:lstStyle/>
                        <a:p>
                          <a:endParaRPr lang="zh-CN"/>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2"/>
                          <a:stretch>
                            <a:fillRect l="-12452" t="-1392453" b="-139623"/>
                          </a:stretch>
                        </a:blipFill>
                      </a:tcPr>
                    </a:tc>
                    <a:extLst>
                      <a:ext uri="{0D108BD9-81ED-4DB2-BD59-A6C34878D82A}">
                        <a16:rowId xmlns:a16="http://schemas.microsoft.com/office/drawing/2014/main" val="3842427488"/>
                      </a:ext>
                    </a:extLst>
                  </a:tr>
                  <a:tr h="322707">
                    <a:tc>
                      <a:txBody>
                        <a:bodyPr/>
                        <a:lstStyle/>
                        <a:p>
                          <a:pPr indent="0" algn="just">
                            <a:lnSpc>
                              <a:spcPct val="150000"/>
                            </a:lnSpc>
                          </a:pPr>
                          <a:r>
                            <a:rPr lang="en-US" sz="1600" kern="100" dirty="0">
                              <a:solidFill>
                                <a:schemeClr val="bg1"/>
                              </a:solidFill>
                              <a:effectLst/>
                              <a:latin typeface="微软雅黑" panose="020B0503020204020204" pitchFamily="34" charset="-122"/>
                              <a:ea typeface="微软雅黑" panose="020B0503020204020204" pitchFamily="34" charset="-122"/>
                            </a:rPr>
                            <a:t>15</a:t>
                          </a:r>
                          <a:endParaRPr lang="zh-CN" sz="1600" kern="100" dirty="0">
                            <a:solidFill>
                              <a:schemeClr val="bg1"/>
                            </a:solidFill>
                            <a:effectLst/>
                            <a:latin typeface="微软雅黑" panose="020B0503020204020204" pitchFamily="34" charset="-122"/>
                            <a:ea typeface="微软雅黑" panose="020B0503020204020204" pitchFamily="34" charset="-122"/>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51ADB7"/>
                        </a:solidFill>
                      </a:tcPr>
                    </a:tc>
                    <a:tc>
                      <a:txBody>
                        <a:bodyPr/>
                        <a:lstStyle/>
                        <a:p>
                          <a:endParaRPr lang="zh-CN"/>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2"/>
                          <a:stretch>
                            <a:fillRect l="-12452" t="-1492453" b="-39623"/>
                          </a:stretch>
                        </a:blipFill>
                      </a:tcPr>
                    </a:tc>
                    <a:extLst>
                      <a:ext uri="{0D108BD9-81ED-4DB2-BD59-A6C34878D82A}">
                        <a16:rowId xmlns:a16="http://schemas.microsoft.com/office/drawing/2014/main" val="402624231"/>
                      </a:ext>
                    </a:extLst>
                  </a:tr>
                </a:tbl>
              </a:graphicData>
            </a:graphic>
          </p:graphicFrame>
        </mc:Fallback>
      </mc:AlternateContent>
      <mc:AlternateContent xmlns:mc="http://schemas.openxmlformats.org/markup-compatibility/2006" xmlns:a14="http://schemas.microsoft.com/office/drawing/2010/main">
        <mc:Choice Requires="a14">
          <p:sp>
            <p:nvSpPr>
              <p:cNvPr id="8" name="Rectangle 1">
                <a:extLst>
                  <a:ext uri="{FF2B5EF4-FFF2-40B4-BE49-F238E27FC236}">
                    <a16:creationId xmlns:a16="http://schemas.microsoft.com/office/drawing/2014/main" id="{65E4655A-0624-46D8-BDB9-8A5265427EC7}"/>
                  </a:ext>
                </a:extLst>
              </p:cNvPr>
              <p:cNvSpPr>
                <a:spLocks noChangeArrowheads="1"/>
              </p:cNvSpPr>
              <p:nvPr/>
            </p:nvSpPr>
            <p:spPr bwMode="auto">
              <a:xfrm>
                <a:off x="0" y="1290336"/>
                <a:ext cx="6818726" cy="1086131"/>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1270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zh-CN" altLang="zh-CN" sz="2000" dirty="0">
                    <a:latin typeface="微软雅黑" panose="020B0503020204020204" pitchFamily="34" charset="-122"/>
                    <a:ea typeface="微软雅黑" panose="020B0503020204020204" pitchFamily="34" charset="-122"/>
                    <a:cs typeface="Times New Roman" panose="02020603050405020304" pitchFamily="18" charset="0"/>
                  </a:rPr>
                  <a:t>算法</a:t>
                </a:r>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10-8 </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二路归并 </a:t>
                </a:r>
                <a14:m>
                  <m:oMath xmlns:m="http://schemas.openxmlformats.org/officeDocument/2006/math">
                    <m:r>
                      <m:rPr>
                        <m:sty m:val="p"/>
                      </m:rPr>
                      <a:rPr lang="en-US" altLang="zh-CN" sz="2000" i="0" dirty="0" smtClean="0">
                        <a:latin typeface="Cambria Math" panose="02040503050406030204" pitchFamily="18" charset="0"/>
                        <a:ea typeface="微软雅黑" panose="020B0503020204020204" pitchFamily="34" charset="-122"/>
                        <a:cs typeface="Times New Roman" panose="02020603050405020304" pitchFamily="18" charset="0"/>
                      </a:rPr>
                      <m:t>TwoWayMerge</m:t>
                    </m:r>
                    <m:d>
                      <m:dPr>
                        <m:ctrlPr>
                          <a:rPr lang="en-US" altLang="zh-CN" sz="2000" b="0" i="1" dirty="0" smtClean="0">
                            <a:latin typeface="Cambria Math" panose="02040503050406030204" pitchFamily="18" charset="0"/>
                            <a:ea typeface="微软雅黑" panose="020B0503020204020204" pitchFamily="34" charset="-122"/>
                            <a:cs typeface="Times New Roman" panose="02020603050405020304" pitchFamily="18" charset="0"/>
                          </a:rPr>
                        </m:ctrlPr>
                      </m:dPr>
                      <m:e>
                        <m:r>
                          <a:rPr lang="en-US" altLang="zh-CN" sz="2000" i="1" dirty="0" smtClean="0">
                            <a:latin typeface="Cambria Math" panose="02040503050406030204" pitchFamily="18" charset="0"/>
                            <a:ea typeface="微软雅黑" panose="020B0503020204020204" pitchFamily="34" charset="-122"/>
                            <a:cs typeface="Times New Roman" panose="02020603050405020304" pitchFamily="18" charset="0"/>
                          </a:rPr>
                          <m:t>𝑎</m:t>
                        </m:r>
                        <m:r>
                          <a:rPr lang="en-US" altLang="zh-CN" sz="2000" i="1" dirty="0">
                            <a:latin typeface="Cambria Math" panose="02040503050406030204" pitchFamily="18" charset="0"/>
                            <a:ea typeface="微软雅黑" panose="020B0503020204020204" pitchFamily="34" charset="-122"/>
                            <a:cs typeface="Times New Roman" panose="02020603050405020304" pitchFamily="18" charset="0"/>
                          </a:rPr>
                          <m:t>, </m:t>
                        </m:r>
                        <m:sSub>
                          <m:sSubPr>
                            <m:ctrlPr>
                              <a:rPr lang="en-US" altLang="zh-CN" sz="2000" b="0" i="1" dirty="0" smtClean="0">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000" i="1" dirty="0" err="1">
                                <a:latin typeface="Cambria Math" panose="02040503050406030204" pitchFamily="18" charset="0"/>
                                <a:ea typeface="微软雅黑" panose="020B0503020204020204" pitchFamily="34" charset="-122"/>
                                <a:cs typeface="Times New Roman" panose="02020603050405020304" pitchFamily="18" charset="0"/>
                              </a:rPr>
                              <m:t>𝑙</m:t>
                            </m:r>
                          </m:e>
                          <m:sub>
                            <m:r>
                              <a:rPr lang="en-US" altLang="zh-CN" sz="2000" i="1" dirty="0" err="1">
                                <a:latin typeface="Cambria Math" panose="02040503050406030204" pitchFamily="18" charset="0"/>
                                <a:ea typeface="微软雅黑" panose="020B0503020204020204" pitchFamily="34" charset="-122"/>
                                <a:cs typeface="Times New Roman" panose="02020603050405020304" pitchFamily="18" charset="0"/>
                              </a:rPr>
                              <m:t>𝑥</m:t>
                            </m:r>
                          </m:sub>
                        </m:sSub>
                        <m:r>
                          <a:rPr lang="en-US" altLang="zh-CN" sz="2000" i="1" dirty="0" err="1">
                            <a:latin typeface="Cambria Math" panose="02040503050406030204" pitchFamily="18" charset="0"/>
                            <a:ea typeface="微软雅黑" panose="020B0503020204020204" pitchFamily="34" charset="-122"/>
                            <a:cs typeface="Times New Roman" panose="02020603050405020304" pitchFamily="18" charset="0"/>
                          </a:rPr>
                          <m:t>,</m:t>
                        </m:r>
                        <m:sSub>
                          <m:sSubPr>
                            <m:ctrlPr>
                              <a:rPr lang="en-US" altLang="zh-CN" sz="2000" b="0" i="1" dirty="0" smtClean="0">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000" i="1" dirty="0" err="1">
                                <a:latin typeface="Cambria Math" panose="02040503050406030204" pitchFamily="18" charset="0"/>
                                <a:ea typeface="微软雅黑" panose="020B0503020204020204" pitchFamily="34" charset="-122"/>
                                <a:cs typeface="Times New Roman" panose="02020603050405020304" pitchFamily="18" charset="0"/>
                              </a:rPr>
                              <m:t>𝑟</m:t>
                            </m:r>
                          </m:e>
                          <m:sub>
                            <m:r>
                              <a:rPr lang="en-US" altLang="zh-CN" sz="2000" i="1" dirty="0" err="1">
                                <a:latin typeface="Cambria Math" panose="02040503050406030204" pitchFamily="18" charset="0"/>
                                <a:ea typeface="微软雅黑" panose="020B0503020204020204" pitchFamily="34" charset="-122"/>
                                <a:cs typeface="Times New Roman" panose="02020603050405020304" pitchFamily="18" charset="0"/>
                              </a:rPr>
                              <m:t>𝑥</m:t>
                            </m:r>
                          </m:sub>
                        </m:sSub>
                        <m:r>
                          <a:rPr lang="en-US" altLang="zh-CN" sz="2000" i="1" dirty="0" err="1">
                            <a:latin typeface="Cambria Math" panose="02040503050406030204" pitchFamily="18" charset="0"/>
                            <a:ea typeface="微软雅黑" panose="020B0503020204020204" pitchFamily="34" charset="-122"/>
                            <a:cs typeface="Times New Roman" panose="02020603050405020304" pitchFamily="18" charset="0"/>
                          </a:rPr>
                          <m:t>,</m:t>
                        </m:r>
                        <m:sSub>
                          <m:sSubPr>
                            <m:ctrlPr>
                              <a:rPr lang="en-US" altLang="zh-CN" sz="2000" b="0" i="1" dirty="0" smtClean="0">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000" i="1" dirty="0" err="1">
                                <a:latin typeface="Cambria Math" panose="02040503050406030204" pitchFamily="18" charset="0"/>
                                <a:ea typeface="微软雅黑" panose="020B0503020204020204" pitchFamily="34" charset="-122"/>
                                <a:cs typeface="Times New Roman" panose="02020603050405020304" pitchFamily="18" charset="0"/>
                              </a:rPr>
                              <m:t>𝑙</m:t>
                            </m:r>
                          </m:e>
                          <m:sub>
                            <m:r>
                              <a:rPr lang="en-US" altLang="zh-CN" sz="2000" i="1" dirty="0" err="1">
                                <a:latin typeface="Cambria Math" panose="02040503050406030204" pitchFamily="18" charset="0"/>
                                <a:ea typeface="微软雅黑" panose="020B0503020204020204" pitchFamily="34" charset="-122"/>
                                <a:cs typeface="Times New Roman" panose="02020603050405020304" pitchFamily="18" charset="0"/>
                              </a:rPr>
                              <m:t>𝑦</m:t>
                            </m:r>
                          </m:sub>
                        </m:sSub>
                        <m:r>
                          <a:rPr lang="en-US" altLang="zh-CN" sz="2000" i="1" dirty="0" err="1">
                            <a:latin typeface="Cambria Math" panose="02040503050406030204" pitchFamily="18" charset="0"/>
                            <a:ea typeface="微软雅黑" panose="020B0503020204020204" pitchFamily="34" charset="-122"/>
                            <a:cs typeface="Times New Roman" panose="02020603050405020304" pitchFamily="18" charset="0"/>
                          </a:rPr>
                          <m:t>,</m:t>
                        </m:r>
                        <m:sSub>
                          <m:sSubPr>
                            <m:ctrlPr>
                              <a:rPr lang="en-US" altLang="zh-CN" sz="2000" b="0" i="1" dirty="0" smtClean="0">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000" i="1" dirty="0" err="1" smtClean="0">
                                <a:latin typeface="Cambria Math" panose="02040503050406030204" pitchFamily="18" charset="0"/>
                                <a:ea typeface="微软雅黑" panose="020B0503020204020204" pitchFamily="34" charset="-122"/>
                                <a:cs typeface="Times New Roman" panose="02020603050405020304" pitchFamily="18" charset="0"/>
                              </a:rPr>
                              <m:t>𝑟</m:t>
                            </m:r>
                          </m:e>
                          <m:sub>
                            <m:r>
                              <a:rPr lang="en-US" altLang="zh-CN" sz="2000" i="1" dirty="0" err="1" smtClean="0">
                                <a:latin typeface="Cambria Math" panose="02040503050406030204" pitchFamily="18" charset="0"/>
                                <a:ea typeface="微软雅黑" panose="020B0503020204020204" pitchFamily="34" charset="-122"/>
                                <a:cs typeface="Times New Roman" panose="02020603050405020304" pitchFamily="18" charset="0"/>
                              </a:rPr>
                              <m:t>𝑦</m:t>
                            </m:r>
                          </m:sub>
                        </m:sSub>
                      </m:e>
                    </m:d>
                  </m:oMath>
                </a14:m>
                <a:endParaRPr lang="en-US" altLang="zh-CN" sz="2000" dirty="0">
                  <a:latin typeface="微软雅黑" panose="020B0503020204020204" pitchFamily="34" charset="-122"/>
                  <a:ea typeface="微软雅黑" panose="020B0503020204020204" pitchFamily="34" charset="-122"/>
                  <a:cs typeface="Times New Roman" panose="02020603050405020304" pitchFamily="18" charset="0"/>
                </a:endParaRPr>
              </a:p>
              <a:p>
                <a:pPr marL="0" marR="0" lvl="0" indent="127000" algn="l" defTabSz="914400" rtl="0" eaLnBrk="0" fontAlgn="base" latinLnBrk="0" hangingPunct="0">
                  <a:lnSpc>
                    <a:spcPct val="100000"/>
                  </a:lnSpc>
                  <a:spcBef>
                    <a:spcPct val="0"/>
                  </a:spcBef>
                  <a:spcAft>
                    <a:spcPct val="0"/>
                  </a:spcAft>
                  <a:buClrTx/>
                  <a:buSzTx/>
                  <a:buFontTx/>
                  <a:buNone/>
                  <a:tabLst/>
                </a:pPr>
                <a:r>
                  <a:rPr kumimoji="0" lang="zh-CN" altLang="en-US" sz="2000" b="1" i="0" u="none" strike="noStrike" cap="none" normalizeH="0" baseline="0" dirty="0">
                    <a:ln>
                      <a:noFill/>
                    </a:ln>
                    <a:solidFill>
                      <a:schemeClr val="tx1"/>
                    </a:solidFill>
                    <a:effectLst/>
                    <a:latin typeface="Courier New" panose="02070309020205020404" pitchFamily="49" charset="0"/>
                    <a:ea typeface="楷体_GB2312"/>
                    <a:cs typeface="Times New Roman" panose="02020603050405020304" pitchFamily="18" charset="0"/>
                  </a:rPr>
                  <a:t>输入：</a:t>
                </a:r>
                <a:r>
                  <a:rPr kumimoji="0" lang="zh-CN" altLang="en-US" sz="2000" b="0" i="0" u="none" strike="noStrike" cap="none" normalizeH="0" baseline="0" dirty="0">
                    <a:ln>
                      <a:noFill/>
                    </a:ln>
                    <a:solidFill>
                      <a:schemeClr val="tx1"/>
                    </a:solidFill>
                    <a:effectLst/>
                    <a:latin typeface="Courier New" panose="02070309020205020404" pitchFamily="49" charset="0"/>
                    <a:ea typeface="楷体_GB2312"/>
                    <a:cs typeface="Times New Roman" panose="02020603050405020304" pitchFamily="18" charset="0"/>
                  </a:rPr>
                  <a:t>序列</a:t>
                </a:r>
                <a14:m>
                  <m:oMath xmlns:m="http://schemas.openxmlformats.org/officeDocument/2006/math">
                    <m: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𝑎</m:t>
                    </m:r>
                  </m:oMath>
                </a14:m>
                <a:r>
                  <a:rPr kumimoji="0" lang="zh-CN" altLang="en-US" sz="2000" b="0" i="0" u="none" strike="noStrike" cap="none" normalizeH="0" baseline="0" dirty="0">
                    <a:ln>
                      <a:noFill/>
                    </a:ln>
                    <a:solidFill>
                      <a:schemeClr val="tx1"/>
                    </a:solidFill>
                    <a:effectLst/>
                    <a:latin typeface="Courier New" panose="02070309020205020404" pitchFamily="49" charset="0"/>
                    <a:ea typeface="楷体_GB2312"/>
                    <a:cs typeface="Times New Roman" panose="02020603050405020304" pitchFamily="18" charset="0"/>
                  </a:rPr>
                  <a:t>及其有序子序列</a:t>
                </a:r>
                <a14:m>
                  <m:oMath xmlns:m="http://schemas.openxmlformats.org/officeDocument/2006/math">
                    <m: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𝑥</m:t>
                    </m:r>
                  </m:oMath>
                </a14:m>
                <a:r>
                  <a:rPr kumimoji="0" lang="zh-CN" altLang="en-US" sz="2000" b="0" i="0" u="none" strike="noStrike" cap="none" normalizeH="0" baseline="0" dirty="0">
                    <a:ln>
                      <a:noFill/>
                    </a:ln>
                    <a:solidFill>
                      <a:schemeClr val="tx1"/>
                    </a:solidFill>
                    <a:effectLst/>
                    <a:latin typeface="Times New Roman" panose="02020603050405020304" pitchFamily="18" charset="0"/>
                    <a:ea typeface="楷体_GB2312"/>
                    <a:cs typeface="Times New Roman" panose="02020603050405020304" pitchFamily="18" charset="0"/>
                  </a:rPr>
                  <a:t>和</a:t>
                </a:r>
                <a14:m>
                  <m:oMath xmlns:m="http://schemas.openxmlformats.org/officeDocument/2006/math">
                    <m: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𝑦</m:t>
                    </m:r>
                  </m:oMath>
                </a14:m>
                <a:r>
                  <a:rPr kumimoji="0" lang="zh-CN" altLang="en-US" sz="2000" b="0" i="0" u="none" strike="noStrike" cap="none" normalizeH="0" baseline="0" dirty="0">
                    <a:ln>
                      <a:noFill/>
                    </a:ln>
                    <a:solidFill>
                      <a:schemeClr val="tx1"/>
                    </a:solidFill>
                    <a:effectLst/>
                    <a:latin typeface="Courier New" panose="02070309020205020404" pitchFamily="49" charset="0"/>
                    <a:ea typeface="楷体_GB2312"/>
                    <a:cs typeface="Times New Roman" panose="02020603050405020304" pitchFamily="18" charset="0"/>
                  </a:rPr>
                  <a:t>的下标范围</a:t>
                </a:r>
                <a14:m>
                  <m:oMath xmlns:m="http://schemas.openxmlformats.org/officeDocument/2006/math">
                    <m:sSub>
                      <m:sSubPr>
                        <m:ctrlP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ctrlPr>
                      </m:sSubPr>
                      <m:e>
                        <m: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𝑙</m:t>
                        </m:r>
                      </m:e>
                      <m:sub>
                        <m: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𝑥</m:t>
                        </m:r>
                      </m:sub>
                    </m:sSub>
                    <m: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m:t>
                    </m:r>
                    <m:sSub>
                      <m:sSubPr>
                        <m:ctrlP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ctrlPr>
                      </m:sSubPr>
                      <m:e>
                        <m: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𝑟</m:t>
                        </m:r>
                      </m:e>
                      <m:sub>
                        <m: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𝑥</m:t>
                        </m:r>
                      </m:sub>
                    </m:sSub>
                  </m:oMath>
                </a14:m>
                <a:r>
                  <a:rPr kumimoji="0" lang="zh-CN" altLang="en-US" sz="2000" b="0" i="0" u="none" strike="noStrike" cap="none" normalizeH="0" baseline="0" dirty="0">
                    <a:ln>
                      <a:noFill/>
                    </a:ln>
                    <a:solidFill>
                      <a:schemeClr val="tx1"/>
                    </a:solidFill>
                    <a:effectLst/>
                    <a:latin typeface="Courier New" panose="02070309020205020404" pitchFamily="49" charset="0"/>
                    <a:ea typeface="楷体_GB2312"/>
                    <a:cs typeface="Times New Roman" panose="02020603050405020304" pitchFamily="18" charset="0"/>
                  </a:rPr>
                  <a:t>和</a:t>
                </a:r>
                <a14:m>
                  <m:oMath xmlns:m="http://schemas.openxmlformats.org/officeDocument/2006/math">
                    <m:sSub>
                      <m:sSubPr>
                        <m:ctrlP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ctrlPr>
                      </m:sSubPr>
                      <m:e>
                        <m: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𝑙</m:t>
                        </m:r>
                      </m:e>
                      <m:sub>
                        <m: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𝑦</m:t>
                        </m:r>
                      </m:sub>
                    </m:sSub>
                    <m: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m:t>
                    </m:r>
                    <m:sSub>
                      <m:sSubPr>
                        <m:ctrlP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ctrlPr>
                      </m:sSubPr>
                      <m:e>
                        <m: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𝑟</m:t>
                        </m:r>
                      </m:e>
                      <m:sub>
                        <m: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𝑦</m:t>
                        </m:r>
                      </m:sub>
                    </m:sSub>
                  </m:oMath>
                </a14:m>
                <a:endParaRPr kumimoji="0" lang="en-US" altLang="zh-CN" sz="2000" b="0" i="0" u="none" strike="noStrike" cap="none" normalizeH="0" baseline="0" dirty="0">
                  <a:ln>
                    <a:noFill/>
                  </a:ln>
                  <a:solidFill>
                    <a:schemeClr val="tx1"/>
                  </a:solidFill>
                  <a:effectLst/>
                </a:endParaRPr>
              </a:p>
              <a:p>
                <a:pPr marL="0" marR="0" lvl="0" indent="127000" algn="l" defTabSz="914400" rtl="0" eaLnBrk="0" fontAlgn="base" latinLnBrk="0" hangingPunct="0">
                  <a:lnSpc>
                    <a:spcPct val="100000"/>
                  </a:lnSpc>
                  <a:spcBef>
                    <a:spcPct val="0"/>
                  </a:spcBef>
                  <a:spcAft>
                    <a:spcPct val="0"/>
                  </a:spcAft>
                  <a:buClrTx/>
                  <a:buSzTx/>
                  <a:buFontTx/>
                  <a:buNone/>
                  <a:tabLst/>
                </a:pPr>
                <a:r>
                  <a:rPr kumimoji="0" lang="zh-CN" altLang="en-US" sz="2000" b="1" i="0" u="none" strike="noStrike" cap="none" normalizeH="0" baseline="0" dirty="0">
                    <a:ln>
                      <a:noFill/>
                    </a:ln>
                    <a:solidFill>
                      <a:schemeClr val="tx1"/>
                    </a:solidFill>
                    <a:effectLst/>
                    <a:latin typeface="Courier New" panose="02070309020205020404" pitchFamily="49" charset="0"/>
                    <a:ea typeface="楷体_GB2312"/>
                    <a:cs typeface="Times New Roman" panose="02020603050405020304" pitchFamily="18" charset="0"/>
                  </a:rPr>
                  <a:t>输出：</a:t>
                </a:r>
                <a:r>
                  <a:rPr kumimoji="0" lang="zh-CN" altLang="en-US" sz="2000" b="0" i="0" u="none" strike="noStrike" cap="none" normalizeH="0" baseline="0" dirty="0">
                    <a:ln>
                      <a:noFill/>
                    </a:ln>
                    <a:solidFill>
                      <a:schemeClr val="tx1"/>
                    </a:solidFill>
                    <a:effectLst/>
                    <a:latin typeface="Courier New" panose="02070309020205020404" pitchFamily="49" charset="0"/>
                    <a:ea typeface="楷体_GB2312"/>
                    <a:cs typeface="Times New Roman" panose="02020603050405020304" pitchFamily="18" charset="0"/>
                  </a:rPr>
                  <a:t>将两个有序序列合并后的新有序序列</a:t>
                </a:r>
                <a14:m>
                  <m:oMath xmlns:m="http://schemas.openxmlformats.org/officeDocument/2006/math">
                    <m: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𝑡</m:t>
                    </m:r>
                  </m:oMath>
                </a14:m>
                <a:endParaRPr kumimoji="0" lang="en-US" altLang="zh-CN" sz="2000" b="0" i="0" u="none" strike="noStrike" cap="none" normalizeH="0" baseline="0" dirty="0">
                  <a:ln>
                    <a:noFill/>
                  </a:ln>
                  <a:solidFill>
                    <a:schemeClr val="tx1"/>
                  </a:solidFill>
                  <a:effectLst/>
                </a:endParaRPr>
              </a:p>
            </p:txBody>
          </p:sp>
        </mc:Choice>
        <mc:Fallback xmlns="">
          <p:sp>
            <p:nvSpPr>
              <p:cNvPr id="8" name="Rectangle 1">
                <a:extLst>
                  <a:ext uri="{FF2B5EF4-FFF2-40B4-BE49-F238E27FC236}">
                    <a16:creationId xmlns:a16="http://schemas.microsoft.com/office/drawing/2014/main" id="{65E4655A-0624-46D8-BDB9-8A5265427EC7}"/>
                  </a:ext>
                </a:extLst>
              </p:cNvPr>
              <p:cNvSpPr>
                <a:spLocks noRot="1" noChangeAspect="1" noMove="1" noResize="1" noEditPoints="1" noAdjustHandles="1" noChangeArrowheads="1" noChangeShapeType="1" noTextEdit="1"/>
              </p:cNvSpPr>
              <p:nvPr/>
            </p:nvSpPr>
            <p:spPr bwMode="auto">
              <a:xfrm>
                <a:off x="0" y="1290336"/>
                <a:ext cx="6818726" cy="1086131"/>
              </a:xfrm>
              <a:prstGeom prst="rect">
                <a:avLst/>
              </a:prstGeom>
              <a:blipFill>
                <a:blip r:embed="rId3"/>
                <a:stretch>
                  <a:fillRect b="-9195"/>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sp>
        <p:nvSpPr>
          <p:cNvPr id="6" name="文本框 5">
            <a:extLst>
              <a:ext uri="{FF2B5EF4-FFF2-40B4-BE49-F238E27FC236}">
                <a16:creationId xmlns:a16="http://schemas.microsoft.com/office/drawing/2014/main" id="{A3AC0BB3-0B79-EA48-1288-B43710B9FFE2}"/>
              </a:ext>
            </a:extLst>
          </p:cNvPr>
          <p:cNvSpPr txBox="1"/>
          <p:nvPr/>
        </p:nvSpPr>
        <p:spPr>
          <a:xfrm>
            <a:off x="445026" y="4734816"/>
            <a:ext cx="5142755" cy="369332"/>
          </a:xfrm>
          <a:prstGeom prst="rect">
            <a:avLst/>
          </a:prstGeom>
          <a:noFill/>
        </p:spPr>
        <p:txBody>
          <a:bodyPr wrap="none" rtlCol="0">
            <a:spAutoFit/>
          </a:bodyPr>
          <a:lstStyle/>
          <a:p>
            <a:r>
              <a:rPr kumimoji="1" lang="zh-CN" altLang="en-US" dirty="0">
                <a:latin typeface="Microsoft YaHei" panose="020B0503020204020204" pitchFamily="34" charset="-122"/>
                <a:ea typeface="Microsoft YaHei" panose="020B0503020204020204" pitchFamily="34" charset="-122"/>
              </a:rPr>
              <a:t>思考：可否不使用新序列，直接在原序列</a:t>
            </a:r>
            <a:r>
              <a:rPr kumimoji="1" lang="en-US" altLang="zh-CN" dirty="0">
                <a:latin typeface="Microsoft YaHei" panose="020B0503020204020204" pitchFamily="34" charset="-122"/>
                <a:ea typeface="Microsoft YaHei" panose="020B0503020204020204" pitchFamily="34" charset="-122"/>
              </a:rPr>
              <a:t>a</a:t>
            </a:r>
            <a:r>
              <a:rPr kumimoji="1" lang="zh-CN" altLang="en-US" dirty="0">
                <a:latin typeface="Microsoft YaHei" panose="020B0503020204020204" pitchFamily="34" charset="-122"/>
                <a:ea typeface="Microsoft YaHei" panose="020B0503020204020204" pitchFamily="34" charset="-122"/>
              </a:rPr>
              <a:t>上合并</a:t>
            </a:r>
          </a:p>
        </p:txBody>
      </p:sp>
    </p:spTree>
    <p:extLst>
      <p:ext uri="{BB962C8B-B14F-4D97-AF65-F5344CB8AC3E}">
        <p14:creationId xmlns:p14="http://schemas.microsoft.com/office/powerpoint/2010/main" val="1813321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a:extLst>
              <a:ext uri="{FF2B5EF4-FFF2-40B4-BE49-F238E27FC236}">
                <a16:creationId xmlns:a16="http://schemas.microsoft.com/office/drawing/2014/main" id="{54B5FB18-EFF4-B6B4-0161-A806DA775136}"/>
              </a:ext>
            </a:extLst>
          </p:cNvPr>
          <p:cNvGrpSpPr/>
          <p:nvPr>
            <p:custDataLst>
              <p:tags r:id="rId2"/>
            </p:custDataLst>
          </p:nvPr>
        </p:nvGrpSpPr>
        <p:grpSpPr>
          <a:xfrm>
            <a:off x="0" y="0"/>
            <a:ext cx="12192000" cy="635000"/>
            <a:chOff x="0" y="0"/>
            <a:chExt cx="12192000" cy="635000"/>
          </a:xfrm>
        </p:grpSpPr>
        <p:sp>
          <p:nvSpPr>
            <p:cNvPr id="8" name="TitleBackground">
              <a:extLst>
                <a:ext uri="{FF2B5EF4-FFF2-40B4-BE49-F238E27FC236}">
                  <a16:creationId xmlns:a16="http://schemas.microsoft.com/office/drawing/2014/main" id="{BC229A58-79C2-C3E6-665D-935000D08E51}"/>
                </a:ext>
              </a:extLst>
            </p:cNvPr>
            <p:cNvSpPr/>
            <p:nvPr>
              <p:custDataLst>
                <p:tags r:id="rId14"/>
              </p:custDataLst>
            </p:nvPr>
          </p:nvSpPr>
          <p:spPr>
            <a:xfrm>
              <a:off x="0" y="0"/>
              <a:ext cx="12192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ColorBlock">
              <a:extLst>
                <a:ext uri="{FF2B5EF4-FFF2-40B4-BE49-F238E27FC236}">
                  <a16:creationId xmlns:a16="http://schemas.microsoft.com/office/drawing/2014/main" id="{8661C989-8395-9349-7601-ADF7BAE2A3AD}"/>
                </a:ext>
              </a:extLst>
            </p:cNvPr>
            <p:cNvSpPr/>
            <p:nvPr>
              <p:custDataLst>
                <p:tags r:id="rId15"/>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TypeText">
              <a:extLst>
                <a:ext uri="{FF2B5EF4-FFF2-40B4-BE49-F238E27FC236}">
                  <a16:creationId xmlns:a16="http://schemas.microsoft.com/office/drawing/2014/main" id="{EE30161A-6F49-C71E-DB7B-F6566FE47D01}"/>
                </a:ext>
              </a:extLst>
            </p:cNvPr>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r>
                <a:rPr kumimoji="1"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p>
          </p:txBody>
        </p:sp>
        <p:sp>
          <p:nvSpPr>
            <p:cNvPr id="11" name="TipText">
              <a:extLst>
                <a:ext uri="{FF2B5EF4-FFF2-40B4-BE49-F238E27FC236}">
                  <a16:creationId xmlns:a16="http://schemas.microsoft.com/office/drawing/2014/main" id="{ED2792D0-A186-889A-7E9F-7F16A9D8E441}"/>
                </a:ext>
              </a:extLst>
            </p:cNvPr>
            <p:cNvSpPr txBox="1"/>
            <p:nvPr>
              <p:custDataLst>
                <p:tags r:id="rId17"/>
              </p:custDataLst>
            </p:nvPr>
          </p:nvSpPr>
          <p:spPr>
            <a:xfrm>
              <a:off x="1525905" y="109220"/>
              <a:ext cx="2286000" cy="508000"/>
            </a:xfrm>
            <a:prstGeom prst="rect">
              <a:avLst/>
            </a:prstGeom>
            <a:noFill/>
          </p:spPr>
          <p:txBody>
            <a:bodyPr vert="horz" wrap="none" rtlCol="0" anchor="ctr" anchorCtr="0">
              <a:noAutofit/>
            </a:bodyPr>
            <a:lstStyle/>
            <a:p>
              <a:r>
                <a:rPr kumimoji="1"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kumimoji="1"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sp>
        <p:nvSpPr>
          <p:cNvPr id="13" name="文本框 12">
            <a:extLst>
              <a:ext uri="{FF2B5EF4-FFF2-40B4-BE49-F238E27FC236}">
                <a16:creationId xmlns:a16="http://schemas.microsoft.com/office/drawing/2014/main" id="{1B06D416-8667-BBE6-653A-5D3C0B1A7E77}"/>
              </a:ext>
            </a:extLst>
          </p:cNvPr>
          <p:cNvSpPr txBox="1"/>
          <p:nvPr>
            <p:custDataLst>
              <p:tags r:id="rId3"/>
            </p:custDataLst>
          </p:nvPr>
        </p:nvSpPr>
        <p:spPr>
          <a:xfrm>
            <a:off x="1219200" y="635000"/>
            <a:ext cx="9753600" cy="2143125"/>
          </a:xfrm>
          <a:prstGeom prst="rect">
            <a:avLst/>
          </a:prstGeom>
          <a:noFill/>
        </p:spPr>
        <p:txBody>
          <a:bodyPr vert="horz" wrap="square" rtlCol="0" anchor="ctr" anchorCtr="0">
            <a:noAutofit/>
          </a:bodyPr>
          <a:lstStyle/>
          <a:p>
            <a:r>
              <a:rPr kumimoji="1"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在插入排序过程中，</a:t>
            </a:r>
            <a:r>
              <a:rPr kumimoji="1" lang="zh-CN" altLang="en-US" sz="2600" dirty="0">
                <a:solidFill>
                  <a:srgbClr val="C00000"/>
                </a:solidFill>
                <a:latin typeface="Microsoft Yahei" panose="020B0503020204020204" pitchFamily="34" charset="-122"/>
                <a:ea typeface="Microsoft Yahei" panose="020B0503020204020204" pitchFamily="34" charset="-122"/>
                <a:sym typeface="Microsoft Yahei" panose="020B0503020204020204" pitchFamily="34" charset="-122"/>
              </a:rPr>
              <a:t>比较两个数据大小</a:t>
            </a:r>
            <a:r>
              <a:rPr kumimoji="1" lang="zh-CN" altLang="en-US" sz="2600" dirty="0">
                <a:latin typeface="Microsoft Yahei" panose="020B0503020204020204" pitchFamily="34" charset="-122"/>
                <a:ea typeface="Microsoft Yahei" panose="020B0503020204020204" pitchFamily="34" charset="-122"/>
                <a:sym typeface="Microsoft Yahei" panose="020B0503020204020204" pitchFamily="34" charset="-122"/>
              </a:rPr>
              <a:t>的总</a:t>
            </a:r>
            <a:r>
              <a:rPr kumimoji="1"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次数，其最小值和最大值分别是：</a:t>
            </a:r>
          </a:p>
        </p:txBody>
      </p:sp>
      <p:sp>
        <p:nvSpPr>
          <p:cNvPr id="14" name="文本框 13">
            <a:extLst>
              <a:ext uri="{FF2B5EF4-FFF2-40B4-BE49-F238E27FC236}">
                <a16:creationId xmlns:a16="http://schemas.microsoft.com/office/drawing/2014/main" id="{2B4D642E-2235-3E15-DF64-59F2D634AD1D}"/>
              </a:ext>
            </a:extLst>
          </p:cNvPr>
          <p:cNvSpPr txBox="1"/>
          <p:nvPr>
            <p:custDataLst>
              <p:tags r:id="rId4"/>
            </p:custDataLst>
          </p:nvPr>
        </p:nvSpPr>
        <p:spPr>
          <a:xfrm>
            <a:off x="2438400" y="2786063"/>
            <a:ext cx="8534400" cy="642938"/>
          </a:xfrm>
          <a:prstGeom prst="rect">
            <a:avLst/>
          </a:prstGeom>
          <a:noFill/>
        </p:spPr>
        <p:txBody>
          <a:bodyPr vert="horz" rtlCol="0" anchor="ctr" anchorCtr="0">
            <a:noAutofit/>
          </a:bodyPr>
          <a:lstStyle/>
          <a:p>
            <a:r>
              <a:rPr kumimoji="1"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O(1)</a:t>
            </a:r>
            <a:r>
              <a:rPr kumimoji="1"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 和 </a:t>
            </a:r>
            <a:r>
              <a:rPr kumimoji="1"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O(n)</a:t>
            </a:r>
            <a:endParaRPr kumimoji="1"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mc:AlternateContent xmlns:mc="http://schemas.openxmlformats.org/markup-compatibility/2006">
        <mc:Choice xmlns:a14="http://schemas.microsoft.com/office/drawing/2010/main" Requires="a14">
          <p:sp>
            <p:nvSpPr>
              <p:cNvPr id="15" name="文本框 14">
                <a:extLst>
                  <a:ext uri="{FF2B5EF4-FFF2-40B4-BE49-F238E27FC236}">
                    <a16:creationId xmlns:a16="http://schemas.microsoft.com/office/drawing/2014/main" id="{D460EE1C-2BFE-CBAF-3319-7DEFC4969C42}"/>
                  </a:ext>
                </a:extLst>
              </p:cNvPr>
              <p:cNvSpPr txBox="1"/>
              <p:nvPr>
                <p:custDataLst>
                  <p:tags r:id="rId5"/>
                </p:custDataLst>
              </p:nvPr>
            </p:nvSpPr>
            <p:spPr>
              <a:xfrm>
                <a:off x="2438400" y="3643313"/>
                <a:ext cx="8534400" cy="642938"/>
              </a:xfrm>
              <a:prstGeom prst="rect">
                <a:avLst/>
              </a:prstGeom>
              <a:noFill/>
            </p:spPr>
            <p:txBody>
              <a:bodyPr vert="horz" rtlCol="0" anchor="ctr" anchorCtr="0">
                <a:noAutofit/>
              </a:bodyPr>
              <a:lstStyle/>
              <a:p>
                <a:r>
                  <a:rPr kumimoji="1"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O(1)</a:t>
                </a:r>
                <a:r>
                  <a:rPr kumimoji="1"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 和 </a:t>
                </a:r>
                <a:r>
                  <a:rPr kumimoji="1"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O(</a:t>
                </a:r>
                <a14:m>
                  <m:oMath xmlns:m="http://schemas.openxmlformats.org/officeDocument/2006/math">
                    <m:sSup>
                      <m:sSupPr>
                        <m:ctrlPr>
                          <a:rPr kumimoji="1" lang="en-US" altLang="zh-CN" sz="2600" b="0"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ctrlPr>
                      </m:sSupPr>
                      <m:e>
                        <m:r>
                          <a:rPr kumimoji="1" lang="en-US" altLang="zh-CN" sz="2600" b="0"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𝑛</m:t>
                        </m:r>
                      </m:e>
                      <m:sup>
                        <m:r>
                          <a:rPr kumimoji="1" lang="en-US" altLang="zh-CN" sz="2600" b="0"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2</m:t>
                        </m:r>
                      </m:sup>
                    </m:sSup>
                  </m:oMath>
                </a14:m>
                <a:r>
                  <a:rPr kumimoji="1"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t>
                </a:r>
                <a:endParaRPr kumimoji="1"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mc:Choice>
        <mc:Fallback>
          <p:sp>
            <p:nvSpPr>
              <p:cNvPr id="15" name="文本框 14">
                <a:extLst>
                  <a:ext uri="{FF2B5EF4-FFF2-40B4-BE49-F238E27FC236}">
                    <a16:creationId xmlns:a16="http://schemas.microsoft.com/office/drawing/2014/main" id="{D460EE1C-2BFE-CBAF-3319-7DEFC4969C42}"/>
                  </a:ext>
                </a:extLst>
              </p:cNvPr>
              <p:cNvSpPr txBox="1">
                <a:spLocks noRot="1" noChangeAspect="1" noMove="1" noResize="1" noEditPoints="1" noAdjustHandles="1" noChangeArrowheads="1" noChangeShapeType="1" noTextEdit="1"/>
              </p:cNvSpPr>
              <p:nvPr>
                <p:custDataLst>
                  <p:tags r:id="rId5"/>
                </p:custDataLst>
              </p:nvPr>
            </p:nvSpPr>
            <p:spPr>
              <a:xfrm>
                <a:off x="2438400" y="3643313"/>
                <a:ext cx="8534400" cy="642938"/>
              </a:xfrm>
              <a:prstGeom prst="rect">
                <a:avLst/>
              </a:prstGeom>
              <a:blipFill>
                <a:blip r:embed="rId20"/>
                <a:stretch>
                  <a:fillRect l="-1337" b="-11765"/>
                </a:stretch>
              </a:blipFill>
            </p:spPr>
            <p:txBody>
              <a:bodyPr/>
              <a:lstStyle/>
              <a:p>
                <a:r>
                  <a:rPr lang="zh-CN" altLang="en-US">
                    <a:noFill/>
                  </a:rPr>
                  <a:t> </a:t>
                </a:r>
              </a:p>
            </p:txBody>
          </p:sp>
        </mc:Fallback>
      </mc:AlternateContent>
      <p:sp>
        <p:nvSpPr>
          <p:cNvPr id="16" name="文本框 15">
            <a:extLst>
              <a:ext uri="{FF2B5EF4-FFF2-40B4-BE49-F238E27FC236}">
                <a16:creationId xmlns:a16="http://schemas.microsoft.com/office/drawing/2014/main" id="{4DBCAE66-4BD3-6448-B5F9-9254A5510590}"/>
              </a:ext>
            </a:extLst>
          </p:cNvPr>
          <p:cNvSpPr txBox="1"/>
          <p:nvPr>
            <p:custDataLst>
              <p:tags r:id="rId6"/>
            </p:custDataLst>
          </p:nvPr>
        </p:nvSpPr>
        <p:spPr>
          <a:xfrm>
            <a:off x="2438400" y="4500563"/>
            <a:ext cx="8534400" cy="642938"/>
          </a:xfrm>
          <a:prstGeom prst="rect">
            <a:avLst/>
          </a:prstGeom>
          <a:noFill/>
        </p:spPr>
        <p:txBody>
          <a:bodyPr vert="horz" rtlCol="0" anchor="ctr" anchorCtr="0">
            <a:noAutofit/>
          </a:bodyPr>
          <a:lstStyle/>
          <a:p>
            <a:r>
              <a:rPr kumimoji="1"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O(n)</a:t>
            </a:r>
            <a:r>
              <a:rPr kumimoji="1"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 和 </a:t>
            </a:r>
            <a:r>
              <a:rPr kumimoji="1"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O(n)</a:t>
            </a:r>
            <a:endParaRPr kumimoji="1"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mc:AlternateContent xmlns:mc="http://schemas.openxmlformats.org/markup-compatibility/2006">
        <mc:Choice xmlns:a14="http://schemas.microsoft.com/office/drawing/2010/main" Requires="a14">
          <p:sp>
            <p:nvSpPr>
              <p:cNvPr id="17" name="文本框 16">
                <a:extLst>
                  <a:ext uri="{FF2B5EF4-FFF2-40B4-BE49-F238E27FC236}">
                    <a16:creationId xmlns:a16="http://schemas.microsoft.com/office/drawing/2014/main" id="{BB1A1D4C-54F1-A87A-274D-CF5D569618CD}"/>
                  </a:ext>
                </a:extLst>
              </p:cNvPr>
              <p:cNvSpPr txBox="1"/>
              <p:nvPr>
                <p:custDataLst>
                  <p:tags r:id="rId7"/>
                </p:custDataLst>
              </p:nvPr>
            </p:nvSpPr>
            <p:spPr>
              <a:xfrm>
                <a:off x="2438400" y="5357813"/>
                <a:ext cx="8534400" cy="642938"/>
              </a:xfrm>
              <a:prstGeom prst="rect">
                <a:avLst/>
              </a:prstGeom>
              <a:noFill/>
            </p:spPr>
            <p:txBody>
              <a:bodyPr vert="horz" rtlCol="0" anchor="ctr" anchorCtr="0">
                <a:noAutofit/>
              </a:bodyPr>
              <a:lstStyle/>
              <a:p>
                <a:r>
                  <a:rPr kumimoji="1"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O(n)</a:t>
                </a:r>
                <a:r>
                  <a:rPr kumimoji="1"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 和 </a:t>
                </a:r>
                <a:r>
                  <a:rPr kumimoji="1"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O(</a:t>
                </a:r>
                <a14:m>
                  <m:oMath xmlns:m="http://schemas.openxmlformats.org/officeDocument/2006/math">
                    <m:sSup>
                      <m:sSupPr>
                        <m:ctrlPr>
                          <a:rPr kumimoji="1" lang="en-US" altLang="zh-CN" sz="2600" b="0"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ctrlPr>
                      </m:sSupPr>
                      <m:e>
                        <m:r>
                          <a:rPr kumimoji="1" lang="en-US" altLang="zh-CN" sz="2600" b="0"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𝑛</m:t>
                        </m:r>
                      </m:e>
                      <m:sup>
                        <m:r>
                          <a:rPr kumimoji="1" lang="en-US" altLang="zh-CN" sz="2600" b="0"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2</m:t>
                        </m:r>
                      </m:sup>
                    </m:sSup>
                  </m:oMath>
                </a14:m>
                <a:r>
                  <a:rPr kumimoji="1"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t>
                </a:r>
                <a:endParaRPr kumimoji="1"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mc:Choice>
        <mc:Fallback>
          <p:sp>
            <p:nvSpPr>
              <p:cNvPr id="17" name="文本框 16">
                <a:extLst>
                  <a:ext uri="{FF2B5EF4-FFF2-40B4-BE49-F238E27FC236}">
                    <a16:creationId xmlns:a16="http://schemas.microsoft.com/office/drawing/2014/main" id="{BB1A1D4C-54F1-A87A-274D-CF5D569618CD}"/>
                  </a:ext>
                </a:extLst>
              </p:cNvPr>
              <p:cNvSpPr txBox="1">
                <a:spLocks noRot="1" noChangeAspect="1" noMove="1" noResize="1" noEditPoints="1" noAdjustHandles="1" noChangeArrowheads="1" noChangeShapeType="1" noTextEdit="1"/>
              </p:cNvSpPr>
              <p:nvPr>
                <p:custDataLst>
                  <p:tags r:id="rId7"/>
                </p:custDataLst>
              </p:nvPr>
            </p:nvSpPr>
            <p:spPr>
              <a:xfrm>
                <a:off x="2438400" y="5357813"/>
                <a:ext cx="8534400" cy="642938"/>
              </a:xfrm>
              <a:prstGeom prst="rect">
                <a:avLst/>
              </a:prstGeom>
              <a:blipFill>
                <a:blip r:embed="rId21"/>
                <a:stretch>
                  <a:fillRect l="-1337" b="-11538"/>
                </a:stretch>
              </a:blipFill>
            </p:spPr>
            <p:txBody>
              <a:bodyPr/>
              <a:lstStyle/>
              <a:p>
                <a:r>
                  <a:rPr lang="zh-CN" altLang="en-US">
                    <a:noFill/>
                  </a:rPr>
                  <a:t> </a:t>
                </a:r>
              </a:p>
            </p:txBody>
          </p:sp>
        </mc:Fallback>
      </mc:AlternateContent>
      <p:sp>
        <p:nvSpPr>
          <p:cNvPr id="18" name="椭圆 17">
            <a:extLst>
              <a:ext uri="{FF2B5EF4-FFF2-40B4-BE49-F238E27FC236}">
                <a16:creationId xmlns:a16="http://schemas.microsoft.com/office/drawing/2014/main" id="{60FAE363-1F33-478B-AD8E-A729C77EA5EE}"/>
              </a:ext>
            </a:extLst>
          </p:cNvPr>
          <p:cNvSpPr>
            <a:spLocks noChangeAspect="1"/>
          </p:cNvSpPr>
          <p:nvPr>
            <p:custDataLst>
              <p:tags r:id="rId8"/>
            </p:custDataLst>
          </p:nvPr>
        </p:nvSpPr>
        <p:spPr>
          <a:xfrm>
            <a:off x="1571625" y="2850356"/>
            <a:ext cx="514350" cy="514350"/>
          </a:xfrm>
          <a:prstGeom prst="ellipse">
            <a:avLst/>
          </a:prstGeom>
          <a:solidFill>
            <a:srgbClr val="808080"/>
          </a:solidFill>
          <a:ln w="12700" cmpd="sng">
            <a:solidFill>
              <a:srgbClr val="00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vert="horz" rtlCol="0" anchor="ctr" anchorCtr="1">
            <a:noAutofit/>
          </a:bodyPr>
          <a:lstStyle/>
          <a:p>
            <a:pPr algn="ctr"/>
            <a:r>
              <a:rPr kumimoji="1" lang="en"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kumimoji="1"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9" name="椭圆 18">
            <a:extLst>
              <a:ext uri="{FF2B5EF4-FFF2-40B4-BE49-F238E27FC236}">
                <a16:creationId xmlns:a16="http://schemas.microsoft.com/office/drawing/2014/main" id="{39BFE6BF-FDEA-E229-BBCA-48479EC5263C}"/>
              </a:ext>
            </a:extLst>
          </p:cNvPr>
          <p:cNvSpPr>
            <a:spLocks noChangeAspect="1"/>
          </p:cNvSpPr>
          <p:nvPr>
            <p:custDataLst>
              <p:tags r:id="rId9"/>
            </p:custDataLst>
          </p:nvPr>
        </p:nvSpPr>
        <p:spPr>
          <a:xfrm>
            <a:off x="1571625" y="3707606"/>
            <a:ext cx="514350" cy="514350"/>
          </a:xfrm>
          <a:prstGeom prst="ellipse">
            <a:avLst/>
          </a:prstGeom>
          <a:solidFill>
            <a:srgbClr val="808080"/>
          </a:solidFill>
          <a:ln w="12700" cmpd="sng">
            <a:solidFill>
              <a:srgbClr val="00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vert="horz" rtlCol="0" anchor="ctr" anchorCtr="1">
            <a:noAutofit/>
          </a:bodyPr>
          <a:lstStyle/>
          <a:p>
            <a:pPr algn="ctr"/>
            <a:r>
              <a:rPr kumimoji="1" lang="en"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kumimoji="1"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20" name="椭圆 19">
            <a:extLst>
              <a:ext uri="{FF2B5EF4-FFF2-40B4-BE49-F238E27FC236}">
                <a16:creationId xmlns:a16="http://schemas.microsoft.com/office/drawing/2014/main" id="{4EB2B657-80DA-B942-129A-60C404A82053}"/>
              </a:ext>
            </a:extLst>
          </p:cNvPr>
          <p:cNvSpPr>
            <a:spLocks noChangeAspect="1"/>
          </p:cNvSpPr>
          <p:nvPr>
            <p:custDataLst>
              <p:tags r:id="rId10"/>
            </p:custDataLst>
          </p:nvPr>
        </p:nvSpPr>
        <p:spPr>
          <a:xfrm>
            <a:off x="1571625" y="4564856"/>
            <a:ext cx="514350" cy="514350"/>
          </a:xfrm>
          <a:prstGeom prst="ellipse">
            <a:avLst/>
          </a:prstGeom>
          <a:solidFill>
            <a:srgbClr val="808080"/>
          </a:solidFill>
          <a:ln w="12700" cmpd="sng">
            <a:solidFill>
              <a:srgbClr val="00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vert="horz" rtlCol="0" anchor="ctr" anchorCtr="1">
            <a:noAutofit/>
          </a:bodyPr>
          <a:lstStyle/>
          <a:p>
            <a:pPr algn="ctr"/>
            <a:r>
              <a:rPr kumimoji="1" lang="en"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kumimoji="1"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21" name="椭圆 20">
            <a:extLst>
              <a:ext uri="{FF2B5EF4-FFF2-40B4-BE49-F238E27FC236}">
                <a16:creationId xmlns:a16="http://schemas.microsoft.com/office/drawing/2014/main" id="{CD4C9430-0B8C-2188-CDB8-57B71487D297}"/>
              </a:ext>
            </a:extLst>
          </p:cNvPr>
          <p:cNvSpPr>
            <a:spLocks noChangeAspect="1"/>
          </p:cNvSpPr>
          <p:nvPr>
            <p:custDataLst>
              <p:tags r:id="rId11"/>
            </p:custDataLst>
          </p:nvPr>
        </p:nvSpPr>
        <p:spPr>
          <a:xfrm>
            <a:off x="1571625" y="5422106"/>
            <a:ext cx="514350" cy="514350"/>
          </a:xfrm>
          <a:prstGeom prst="ellipse">
            <a:avLst/>
          </a:prstGeom>
          <a:solidFill>
            <a:srgbClr val="00FF00"/>
          </a:solidFill>
          <a:ln w="25400" cmpd="sng">
            <a:solidFill>
              <a:srgbClr val="00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vert="horz" rtlCol="0" anchor="ctr" anchorCtr="1">
            <a:noAutofit/>
          </a:bodyPr>
          <a:lstStyle/>
          <a:p>
            <a:pPr algn="ctr"/>
            <a:r>
              <a:rPr kumimoji="1" lang="en"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D</a:t>
            </a:r>
            <a:endParaRPr kumimoji="1"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22" name="圆角矩形 21">
            <a:extLst>
              <a:ext uri="{FF2B5EF4-FFF2-40B4-BE49-F238E27FC236}">
                <a16:creationId xmlns:a16="http://schemas.microsoft.com/office/drawing/2014/main" id="{2F853DB8-0A92-47AE-0BE9-38F087551BE9}"/>
              </a:ext>
            </a:extLst>
          </p:cNvPr>
          <p:cNvSpPr/>
          <p:nvPr>
            <p:custDataLst>
              <p:tags r:id="rId12"/>
            </p:custDataLst>
          </p:nvPr>
        </p:nvSpPr>
        <p:spPr>
          <a:xfrm>
            <a:off x="8915400" y="6215063"/>
            <a:ext cx="1543050" cy="411480"/>
          </a:xfrm>
          <a:prstGeom prst="roundRect">
            <a:avLst/>
          </a:prstGeom>
          <a:solidFill>
            <a:srgbClr val="808080"/>
          </a:solidFill>
          <a:ln w="38100" cmpd="sng">
            <a:solidFill>
              <a:srgbClr val="00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vert="horz" rtlCol="0" anchor="ctr" anchorCtr="1">
            <a:noAutofit/>
          </a:bodyPr>
          <a:lstStyle/>
          <a:p>
            <a:pPr algn="ctr"/>
            <a:r>
              <a:rPr kumimoji="1"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pic>
        <p:nvPicPr>
          <p:cNvPr id="7" name="图片 6">
            <a:extLst>
              <a:ext uri="{FF2B5EF4-FFF2-40B4-BE49-F238E27FC236}">
                <a16:creationId xmlns:a16="http://schemas.microsoft.com/office/drawing/2014/main" id="{C8B1FFA5-6C4A-1DFB-B59F-496F9A42A6FB}"/>
              </a:ext>
            </a:extLst>
          </p:cNvPr>
          <p:cNvPicPr>
            <a:picLocks/>
          </p:cNvPicPr>
          <p:nvPr>
            <p:custDataLst>
              <p:tags r:id="rId13"/>
            </p:custDataLst>
          </p:nvPr>
        </p:nvPicPr>
        <p:blipFill>
          <a:blip r:embed="rId22">
            <a:extLst>
              <a:ext uri="{28A0092B-C50C-407E-A947-70E740481C1C}">
                <a14:useLocalDpi xmlns:a14="http://schemas.microsoft.com/office/drawing/2010/main" val="0"/>
              </a:ext>
            </a:extLst>
          </a:blip>
          <a:stretch>
            <a:fillRect/>
          </a:stretch>
        </p:blipFill>
        <p:spPr>
          <a:xfrm>
            <a:off x="10642600" y="63500"/>
            <a:ext cx="1422400" cy="508000"/>
          </a:xfrm>
          <a:prstGeom prst="rect">
            <a:avLst/>
          </a:prstGeom>
        </p:spPr>
      </p:pic>
    </p:spTree>
    <p:custDataLst>
      <p:tags r:id="rId1"/>
    </p:custDataLst>
    <p:extLst>
      <p:ext uri="{BB962C8B-B14F-4D97-AF65-F5344CB8AC3E}">
        <p14:creationId xmlns:p14="http://schemas.microsoft.com/office/powerpoint/2010/main" val="1700279637"/>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二路归并示例</a:t>
            </a:r>
          </a:p>
        </p:txBody>
      </p:sp>
      <p:sp>
        <p:nvSpPr>
          <p:cNvPr id="3" name="副标题 2"/>
          <p:cNvSpPr>
            <a:spLocks noGrp="1"/>
          </p:cNvSpPr>
          <p:nvPr>
            <p:ph type="subTitle" idx="1"/>
          </p:nvPr>
        </p:nvSpPr>
        <p:spPr/>
        <p:txBody>
          <a:bodyPr/>
          <a:lstStyle/>
          <a:p>
            <a:r>
              <a:rPr lang="en-US" altLang="zh-CN" dirty="0"/>
              <a:t>10.5.1  </a:t>
            </a:r>
            <a:r>
              <a:rPr lang="zh-CN" altLang="en-US" dirty="0"/>
              <a:t>二路归并</a:t>
            </a:r>
          </a:p>
        </p:txBody>
      </p:sp>
      <p:sp>
        <p:nvSpPr>
          <p:cNvPr id="4" name="文本占位符 3"/>
          <p:cNvSpPr>
            <a:spLocks noGrp="1"/>
          </p:cNvSpPr>
          <p:nvPr>
            <p:ph type="body" idx="10"/>
          </p:nvPr>
        </p:nvSpPr>
        <p:spPr/>
        <p:txBody>
          <a:bodyPr/>
          <a:lstStyle/>
          <a:p>
            <a:r>
              <a:rPr lang="zh-CN" altLang="en-US" dirty="0"/>
              <a:t>数据结构</a:t>
            </a:r>
          </a:p>
        </p:txBody>
      </p:sp>
      <mc:AlternateContent xmlns:mc="http://schemas.openxmlformats.org/markup-compatibility/2006" xmlns:a14="http://schemas.microsoft.com/office/drawing/2010/main">
        <mc:Choice Requires="a14">
          <p:sp>
            <p:nvSpPr>
              <p:cNvPr id="8" name="Rectangle 1">
                <a:extLst>
                  <a:ext uri="{FF2B5EF4-FFF2-40B4-BE49-F238E27FC236}">
                    <a16:creationId xmlns:a16="http://schemas.microsoft.com/office/drawing/2014/main" id="{65E4655A-0624-46D8-BDB9-8A5265427EC7}"/>
                  </a:ext>
                </a:extLst>
              </p:cNvPr>
              <p:cNvSpPr>
                <a:spLocks noChangeArrowheads="1"/>
              </p:cNvSpPr>
              <p:nvPr/>
            </p:nvSpPr>
            <p:spPr bwMode="auto">
              <a:xfrm>
                <a:off x="702353" y="1016191"/>
                <a:ext cx="6818726" cy="1086131"/>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1270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zh-CN" altLang="zh-CN" sz="2000" dirty="0">
                    <a:latin typeface="微软雅黑" panose="020B0503020204020204" pitchFamily="34" charset="-122"/>
                    <a:ea typeface="微软雅黑" panose="020B0503020204020204" pitchFamily="34" charset="-122"/>
                    <a:cs typeface="Times New Roman" panose="02020603050405020304" pitchFamily="18" charset="0"/>
                  </a:rPr>
                  <a:t>算法</a:t>
                </a:r>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10-8 </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二路归并 </a:t>
                </a:r>
                <a14:m>
                  <m:oMath xmlns:m="http://schemas.openxmlformats.org/officeDocument/2006/math">
                    <m:r>
                      <m:rPr>
                        <m:sty m:val="p"/>
                      </m:rPr>
                      <a:rPr lang="en-US" altLang="zh-CN" sz="2000" i="0" dirty="0" smtClean="0">
                        <a:latin typeface="Cambria Math" panose="02040503050406030204" pitchFamily="18" charset="0"/>
                        <a:ea typeface="微软雅黑" panose="020B0503020204020204" pitchFamily="34" charset="-122"/>
                        <a:cs typeface="Times New Roman" panose="02020603050405020304" pitchFamily="18" charset="0"/>
                      </a:rPr>
                      <m:t>TwoWayMerge</m:t>
                    </m:r>
                    <m:d>
                      <m:dPr>
                        <m:ctrlPr>
                          <a:rPr lang="en-US" altLang="zh-CN" sz="2000" b="0" i="1" dirty="0" smtClean="0">
                            <a:latin typeface="Cambria Math" panose="02040503050406030204" pitchFamily="18" charset="0"/>
                            <a:ea typeface="微软雅黑" panose="020B0503020204020204" pitchFamily="34" charset="-122"/>
                            <a:cs typeface="Times New Roman" panose="02020603050405020304" pitchFamily="18" charset="0"/>
                          </a:rPr>
                        </m:ctrlPr>
                      </m:dPr>
                      <m:e>
                        <m:r>
                          <a:rPr lang="en-US" altLang="zh-CN" sz="2000" i="1" dirty="0" smtClean="0">
                            <a:latin typeface="Cambria Math" panose="02040503050406030204" pitchFamily="18" charset="0"/>
                            <a:ea typeface="微软雅黑" panose="020B0503020204020204" pitchFamily="34" charset="-122"/>
                            <a:cs typeface="Times New Roman" panose="02020603050405020304" pitchFamily="18" charset="0"/>
                          </a:rPr>
                          <m:t>𝑎</m:t>
                        </m:r>
                        <m:r>
                          <a:rPr lang="en-US" altLang="zh-CN" sz="2000" i="1" dirty="0">
                            <a:latin typeface="Cambria Math" panose="02040503050406030204" pitchFamily="18" charset="0"/>
                            <a:ea typeface="微软雅黑" panose="020B0503020204020204" pitchFamily="34" charset="-122"/>
                            <a:cs typeface="Times New Roman" panose="02020603050405020304" pitchFamily="18" charset="0"/>
                          </a:rPr>
                          <m:t>, </m:t>
                        </m:r>
                        <m:sSub>
                          <m:sSubPr>
                            <m:ctrlPr>
                              <a:rPr lang="en-US" altLang="zh-CN" sz="2000" b="0" i="1" dirty="0" smtClean="0">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000" i="1" dirty="0" err="1">
                                <a:latin typeface="Cambria Math" panose="02040503050406030204" pitchFamily="18" charset="0"/>
                                <a:ea typeface="微软雅黑" panose="020B0503020204020204" pitchFamily="34" charset="-122"/>
                                <a:cs typeface="Times New Roman" panose="02020603050405020304" pitchFamily="18" charset="0"/>
                              </a:rPr>
                              <m:t>𝑙</m:t>
                            </m:r>
                          </m:e>
                          <m:sub>
                            <m:r>
                              <a:rPr lang="en-US" altLang="zh-CN" sz="2000" i="1" dirty="0" err="1">
                                <a:latin typeface="Cambria Math" panose="02040503050406030204" pitchFamily="18" charset="0"/>
                                <a:ea typeface="微软雅黑" panose="020B0503020204020204" pitchFamily="34" charset="-122"/>
                                <a:cs typeface="Times New Roman" panose="02020603050405020304" pitchFamily="18" charset="0"/>
                              </a:rPr>
                              <m:t>𝑥</m:t>
                            </m:r>
                          </m:sub>
                        </m:sSub>
                        <m:r>
                          <a:rPr lang="en-US" altLang="zh-CN" sz="2000" i="1" dirty="0" err="1">
                            <a:latin typeface="Cambria Math" panose="02040503050406030204" pitchFamily="18" charset="0"/>
                            <a:ea typeface="微软雅黑" panose="020B0503020204020204" pitchFamily="34" charset="-122"/>
                            <a:cs typeface="Times New Roman" panose="02020603050405020304" pitchFamily="18" charset="0"/>
                          </a:rPr>
                          <m:t>,</m:t>
                        </m:r>
                        <m:sSub>
                          <m:sSubPr>
                            <m:ctrlPr>
                              <a:rPr lang="en-US" altLang="zh-CN" sz="2000" b="0" i="1" dirty="0" smtClean="0">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000" i="1" dirty="0" err="1">
                                <a:latin typeface="Cambria Math" panose="02040503050406030204" pitchFamily="18" charset="0"/>
                                <a:ea typeface="微软雅黑" panose="020B0503020204020204" pitchFamily="34" charset="-122"/>
                                <a:cs typeface="Times New Roman" panose="02020603050405020304" pitchFamily="18" charset="0"/>
                              </a:rPr>
                              <m:t>𝑟</m:t>
                            </m:r>
                          </m:e>
                          <m:sub>
                            <m:r>
                              <a:rPr lang="en-US" altLang="zh-CN" sz="2000" i="1" dirty="0" err="1">
                                <a:latin typeface="Cambria Math" panose="02040503050406030204" pitchFamily="18" charset="0"/>
                                <a:ea typeface="微软雅黑" panose="020B0503020204020204" pitchFamily="34" charset="-122"/>
                                <a:cs typeface="Times New Roman" panose="02020603050405020304" pitchFamily="18" charset="0"/>
                              </a:rPr>
                              <m:t>𝑥</m:t>
                            </m:r>
                          </m:sub>
                        </m:sSub>
                        <m:r>
                          <a:rPr lang="en-US" altLang="zh-CN" sz="2000" i="1" dirty="0" err="1">
                            <a:latin typeface="Cambria Math" panose="02040503050406030204" pitchFamily="18" charset="0"/>
                            <a:ea typeface="微软雅黑" panose="020B0503020204020204" pitchFamily="34" charset="-122"/>
                            <a:cs typeface="Times New Roman" panose="02020603050405020304" pitchFamily="18" charset="0"/>
                          </a:rPr>
                          <m:t>,</m:t>
                        </m:r>
                        <m:sSub>
                          <m:sSubPr>
                            <m:ctrlPr>
                              <a:rPr lang="en-US" altLang="zh-CN" sz="2000" b="0" i="1" dirty="0" smtClean="0">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000" i="1" dirty="0" err="1">
                                <a:latin typeface="Cambria Math" panose="02040503050406030204" pitchFamily="18" charset="0"/>
                                <a:ea typeface="微软雅黑" panose="020B0503020204020204" pitchFamily="34" charset="-122"/>
                                <a:cs typeface="Times New Roman" panose="02020603050405020304" pitchFamily="18" charset="0"/>
                              </a:rPr>
                              <m:t>𝑙</m:t>
                            </m:r>
                          </m:e>
                          <m:sub>
                            <m:r>
                              <a:rPr lang="en-US" altLang="zh-CN" sz="2000" i="1" dirty="0" err="1">
                                <a:latin typeface="Cambria Math" panose="02040503050406030204" pitchFamily="18" charset="0"/>
                                <a:ea typeface="微软雅黑" panose="020B0503020204020204" pitchFamily="34" charset="-122"/>
                                <a:cs typeface="Times New Roman" panose="02020603050405020304" pitchFamily="18" charset="0"/>
                              </a:rPr>
                              <m:t>𝑦</m:t>
                            </m:r>
                          </m:sub>
                        </m:sSub>
                        <m:r>
                          <a:rPr lang="en-US" altLang="zh-CN" sz="2000" i="1" dirty="0" err="1">
                            <a:latin typeface="Cambria Math" panose="02040503050406030204" pitchFamily="18" charset="0"/>
                            <a:ea typeface="微软雅黑" panose="020B0503020204020204" pitchFamily="34" charset="-122"/>
                            <a:cs typeface="Times New Roman" panose="02020603050405020304" pitchFamily="18" charset="0"/>
                          </a:rPr>
                          <m:t>,</m:t>
                        </m:r>
                        <m:sSub>
                          <m:sSubPr>
                            <m:ctrlPr>
                              <a:rPr lang="en-US" altLang="zh-CN" sz="2000" b="0" i="1" dirty="0" smtClean="0">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000" i="1" dirty="0" err="1" smtClean="0">
                                <a:latin typeface="Cambria Math" panose="02040503050406030204" pitchFamily="18" charset="0"/>
                                <a:ea typeface="微软雅黑" panose="020B0503020204020204" pitchFamily="34" charset="-122"/>
                                <a:cs typeface="Times New Roman" panose="02020603050405020304" pitchFamily="18" charset="0"/>
                              </a:rPr>
                              <m:t>𝑟</m:t>
                            </m:r>
                          </m:e>
                          <m:sub>
                            <m:r>
                              <a:rPr lang="en-US" altLang="zh-CN" sz="2000" i="1" dirty="0" err="1" smtClean="0">
                                <a:latin typeface="Cambria Math" panose="02040503050406030204" pitchFamily="18" charset="0"/>
                                <a:ea typeface="微软雅黑" panose="020B0503020204020204" pitchFamily="34" charset="-122"/>
                                <a:cs typeface="Times New Roman" panose="02020603050405020304" pitchFamily="18" charset="0"/>
                              </a:rPr>
                              <m:t>𝑦</m:t>
                            </m:r>
                          </m:sub>
                        </m:sSub>
                      </m:e>
                    </m:d>
                  </m:oMath>
                </a14:m>
                <a:endParaRPr lang="en-US" altLang="zh-CN" sz="2000" dirty="0">
                  <a:latin typeface="微软雅黑" panose="020B0503020204020204" pitchFamily="34" charset="-122"/>
                  <a:ea typeface="微软雅黑" panose="020B0503020204020204" pitchFamily="34" charset="-122"/>
                  <a:cs typeface="Times New Roman" panose="02020603050405020304" pitchFamily="18" charset="0"/>
                </a:endParaRPr>
              </a:p>
              <a:p>
                <a:pPr marL="0" marR="0" lvl="0" indent="127000" algn="l" defTabSz="914400" rtl="0" eaLnBrk="0" fontAlgn="base" latinLnBrk="0" hangingPunct="0">
                  <a:lnSpc>
                    <a:spcPct val="100000"/>
                  </a:lnSpc>
                  <a:spcBef>
                    <a:spcPct val="0"/>
                  </a:spcBef>
                  <a:spcAft>
                    <a:spcPct val="0"/>
                  </a:spcAft>
                  <a:buClrTx/>
                  <a:buSzTx/>
                  <a:buFontTx/>
                  <a:buNone/>
                  <a:tabLst/>
                </a:pPr>
                <a:r>
                  <a:rPr kumimoji="0" lang="zh-CN" altLang="en-US" sz="2000" b="1" i="0" u="none" strike="noStrike" cap="none" normalizeH="0" baseline="0" dirty="0">
                    <a:ln>
                      <a:noFill/>
                    </a:ln>
                    <a:solidFill>
                      <a:schemeClr val="tx1"/>
                    </a:solidFill>
                    <a:effectLst/>
                    <a:latin typeface="Courier New" panose="02070309020205020404" pitchFamily="49" charset="0"/>
                    <a:ea typeface="楷体_GB2312"/>
                    <a:cs typeface="Times New Roman" panose="02020603050405020304" pitchFamily="18" charset="0"/>
                  </a:rPr>
                  <a:t>输入：</a:t>
                </a:r>
                <a:r>
                  <a:rPr kumimoji="0" lang="zh-CN" altLang="en-US" sz="2000" b="0" i="0" u="none" strike="noStrike" cap="none" normalizeH="0" baseline="0" dirty="0">
                    <a:ln>
                      <a:noFill/>
                    </a:ln>
                    <a:solidFill>
                      <a:schemeClr val="tx1"/>
                    </a:solidFill>
                    <a:effectLst/>
                    <a:latin typeface="Courier New" panose="02070309020205020404" pitchFamily="49" charset="0"/>
                    <a:ea typeface="楷体_GB2312"/>
                    <a:cs typeface="Times New Roman" panose="02020603050405020304" pitchFamily="18" charset="0"/>
                  </a:rPr>
                  <a:t>序列</a:t>
                </a:r>
                <a14:m>
                  <m:oMath xmlns:m="http://schemas.openxmlformats.org/officeDocument/2006/math">
                    <m: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𝑎</m:t>
                    </m:r>
                  </m:oMath>
                </a14:m>
                <a:r>
                  <a:rPr kumimoji="0" lang="zh-CN" altLang="en-US" sz="2000" b="0" i="0" u="none" strike="noStrike" cap="none" normalizeH="0" baseline="0" dirty="0">
                    <a:ln>
                      <a:noFill/>
                    </a:ln>
                    <a:solidFill>
                      <a:schemeClr val="tx1"/>
                    </a:solidFill>
                    <a:effectLst/>
                    <a:latin typeface="Courier New" panose="02070309020205020404" pitchFamily="49" charset="0"/>
                    <a:ea typeface="楷体_GB2312"/>
                    <a:cs typeface="Times New Roman" panose="02020603050405020304" pitchFamily="18" charset="0"/>
                  </a:rPr>
                  <a:t>及其有序子序列</a:t>
                </a:r>
                <a14:m>
                  <m:oMath xmlns:m="http://schemas.openxmlformats.org/officeDocument/2006/math">
                    <m: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𝑥</m:t>
                    </m:r>
                  </m:oMath>
                </a14:m>
                <a:r>
                  <a:rPr kumimoji="0" lang="zh-CN" altLang="en-US" sz="2000" b="0" i="0" u="none" strike="noStrike" cap="none" normalizeH="0" baseline="0" dirty="0">
                    <a:ln>
                      <a:noFill/>
                    </a:ln>
                    <a:solidFill>
                      <a:schemeClr val="tx1"/>
                    </a:solidFill>
                    <a:effectLst/>
                    <a:latin typeface="Times New Roman" panose="02020603050405020304" pitchFamily="18" charset="0"/>
                    <a:ea typeface="楷体_GB2312"/>
                    <a:cs typeface="Times New Roman" panose="02020603050405020304" pitchFamily="18" charset="0"/>
                  </a:rPr>
                  <a:t>和</a:t>
                </a:r>
                <a14:m>
                  <m:oMath xmlns:m="http://schemas.openxmlformats.org/officeDocument/2006/math">
                    <m: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𝑦</m:t>
                    </m:r>
                  </m:oMath>
                </a14:m>
                <a:r>
                  <a:rPr kumimoji="0" lang="zh-CN" altLang="en-US" sz="2000" b="0" i="0" u="none" strike="noStrike" cap="none" normalizeH="0" baseline="0" dirty="0">
                    <a:ln>
                      <a:noFill/>
                    </a:ln>
                    <a:solidFill>
                      <a:schemeClr val="tx1"/>
                    </a:solidFill>
                    <a:effectLst/>
                    <a:latin typeface="Courier New" panose="02070309020205020404" pitchFamily="49" charset="0"/>
                    <a:ea typeface="楷体_GB2312"/>
                    <a:cs typeface="Times New Roman" panose="02020603050405020304" pitchFamily="18" charset="0"/>
                  </a:rPr>
                  <a:t>的下标范围</a:t>
                </a:r>
                <a14:m>
                  <m:oMath xmlns:m="http://schemas.openxmlformats.org/officeDocument/2006/math">
                    <m:sSub>
                      <m:sSubPr>
                        <m:ctrlP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ctrlPr>
                      </m:sSubPr>
                      <m:e>
                        <m: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𝑙</m:t>
                        </m:r>
                      </m:e>
                      <m:sub>
                        <m: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𝑥</m:t>
                        </m:r>
                      </m:sub>
                    </m:sSub>
                    <m: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m:t>
                    </m:r>
                    <m:sSub>
                      <m:sSubPr>
                        <m:ctrlP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ctrlPr>
                      </m:sSubPr>
                      <m:e>
                        <m: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𝑟</m:t>
                        </m:r>
                      </m:e>
                      <m:sub>
                        <m: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𝑥</m:t>
                        </m:r>
                      </m:sub>
                    </m:sSub>
                  </m:oMath>
                </a14:m>
                <a:r>
                  <a:rPr kumimoji="0" lang="zh-CN" altLang="en-US" sz="2000" b="0" i="0" u="none" strike="noStrike" cap="none" normalizeH="0" baseline="0" dirty="0">
                    <a:ln>
                      <a:noFill/>
                    </a:ln>
                    <a:solidFill>
                      <a:schemeClr val="tx1"/>
                    </a:solidFill>
                    <a:effectLst/>
                    <a:latin typeface="Courier New" panose="02070309020205020404" pitchFamily="49" charset="0"/>
                    <a:ea typeface="楷体_GB2312"/>
                    <a:cs typeface="Times New Roman" panose="02020603050405020304" pitchFamily="18" charset="0"/>
                  </a:rPr>
                  <a:t>和</a:t>
                </a:r>
                <a14:m>
                  <m:oMath xmlns:m="http://schemas.openxmlformats.org/officeDocument/2006/math">
                    <m:sSub>
                      <m:sSubPr>
                        <m:ctrlP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ctrlPr>
                      </m:sSubPr>
                      <m:e>
                        <m: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𝑙</m:t>
                        </m:r>
                      </m:e>
                      <m:sub>
                        <m: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𝑦</m:t>
                        </m:r>
                      </m:sub>
                    </m:sSub>
                    <m: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m:t>
                    </m:r>
                    <m:sSub>
                      <m:sSubPr>
                        <m:ctrlP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ctrlPr>
                      </m:sSubPr>
                      <m:e>
                        <m: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𝑟</m:t>
                        </m:r>
                      </m:e>
                      <m:sub>
                        <m: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𝑦</m:t>
                        </m:r>
                      </m:sub>
                    </m:sSub>
                  </m:oMath>
                </a14:m>
                <a:endParaRPr kumimoji="0" lang="en-US" altLang="zh-CN" sz="2000" b="0" i="0" u="none" strike="noStrike" cap="none" normalizeH="0" baseline="0" dirty="0">
                  <a:ln>
                    <a:noFill/>
                  </a:ln>
                  <a:solidFill>
                    <a:schemeClr val="tx1"/>
                  </a:solidFill>
                  <a:effectLst/>
                </a:endParaRPr>
              </a:p>
              <a:p>
                <a:pPr marL="0" marR="0" lvl="0" indent="127000" algn="l" defTabSz="914400" rtl="0" eaLnBrk="0" fontAlgn="base" latinLnBrk="0" hangingPunct="0">
                  <a:lnSpc>
                    <a:spcPct val="100000"/>
                  </a:lnSpc>
                  <a:spcBef>
                    <a:spcPct val="0"/>
                  </a:spcBef>
                  <a:spcAft>
                    <a:spcPct val="0"/>
                  </a:spcAft>
                  <a:buClrTx/>
                  <a:buSzTx/>
                  <a:buFontTx/>
                  <a:buNone/>
                  <a:tabLst/>
                </a:pPr>
                <a:r>
                  <a:rPr kumimoji="0" lang="zh-CN" altLang="en-US" sz="2000" b="1" i="0" u="none" strike="noStrike" cap="none" normalizeH="0" baseline="0" dirty="0">
                    <a:ln>
                      <a:noFill/>
                    </a:ln>
                    <a:solidFill>
                      <a:schemeClr val="tx1"/>
                    </a:solidFill>
                    <a:effectLst/>
                    <a:latin typeface="Courier New" panose="02070309020205020404" pitchFamily="49" charset="0"/>
                    <a:ea typeface="楷体_GB2312"/>
                    <a:cs typeface="Times New Roman" panose="02020603050405020304" pitchFamily="18" charset="0"/>
                  </a:rPr>
                  <a:t>输出：</a:t>
                </a:r>
                <a:r>
                  <a:rPr kumimoji="0" lang="zh-CN" altLang="en-US" sz="2000" b="0" i="0" u="none" strike="noStrike" cap="none" normalizeH="0" baseline="0" dirty="0">
                    <a:ln>
                      <a:noFill/>
                    </a:ln>
                    <a:solidFill>
                      <a:schemeClr val="tx1"/>
                    </a:solidFill>
                    <a:effectLst/>
                    <a:latin typeface="Courier New" panose="02070309020205020404" pitchFamily="49" charset="0"/>
                    <a:ea typeface="楷体_GB2312"/>
                    <a:cs typeface="Times New Roman" panose="02020603050405020304" pitchFamily="18" charset="0"/>
                  </a:rPr>
                  <a:t>将两个有序序列合并后的新有序序列</a:t>
                </a:r>
                <a14:m>
                  <m:oMath xmlns:m="http://schemas.openxmlformats.org/officeDocument/2006/math">
                    <m: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𝑡</m:t>
                    </m:r>
                  </m:oMath>
                </a14:m>
                <a:endParaRPr kumimoji="0" lang="en-US" altLang="zh-CN" sz="2000" b="0" i="0" u="none" strike="noStrike" cap="none" normalizeH="0" baseline="0" dirty="0">
                  <a:ln>
                    <a:noFill/>
                  </a:ln>
                  <a:solidFill>
                    <a:schemeClr val="tx1"/>
                  </a:solidFill>
                  <a:effectLst/>
                </a:endParaRPr>
              </a:p>
            </p:txBody>
          </p:sp>
        </mc:Choice>
        <mc:Fallback xmlns="">
          <p:sp>
            <p:nvSpPr>
              <p:cNvPr id="8" name="Rectangle 1">
                <a:extLst>
                  <a:ext uri="{FF2B5EF4-FFF2-40B4-BE49-F238E27FC236}">
                    <a16:creationId xmlns:a16="http://schemas.microsoft.com/office/drawing/2014/main" id="{65E4655A-0624-46D8-BDB9-8A5265427EC7}"/>
                  </a:ext>
                </a:extLst>
              </p:cNvPr>
              <p:cNvSpPr>
                <a:spLocks noRot="1" noChangeAspect="1" noMove="1" noResize="1" noEditPoints="1" noAdjustHandles="1" noChangeArrowheads="1" noChangeShapeType="1" noTextEdit="1"/>
              </p:cNvSpPr>
              <p:nvPr/>
            </p:nvSpPr>
            <p:spPr bwMode="auto">
              <a:xfrm>
                <a:off x="702353" y="1016191"/>
                <a:ext cx="6818726" cy="1086131"/>
              </a:xfrm>
              <a:prstGeom prst="rect">
                <a:avLst/>
              </a:prstGeom>
              <a:blipFill>
                <a:blip r:embed="rId2"/>
                <a:stretch>
                  <a:fillRect t="-1163" b="-10465"/>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sp>
        <p:nvSpPr>
          <p:cNvPr id="83" name="Rectangle 19">
            <a:extLst>
              <a:ext uri="{FF2B5EF4-FFF2-40B4-BE49-F238E27FC236}">
                <a16:creationId xmlns:a16="http://schemas.microsoft.com/office/drawing/2014/main" id="{10D7818B-46DD-061E-FEBD-01BF36594D94}"/>
              </a:ext>
            </a:extLst>
          </p:cNvPr>
          <p:cNvSpPr>
            <a:spLocks noChangeArrowheads="1"/>
          </p:cNvSpPr>
          <p:nvPr/>
        </p:nvSpPr>
        <p:spPr bwMode="auto">
          <a:xfrm>
            <a:off x="2499167" y="4697392"/>
            <a:ext cx="533400" cy="381000"/>
          </a:xfrm>
          <a:prstGeom prst="rect">
            <a:avLst/>
          </a:prstGeom>
          <a:solidFill>
            <a:srgbClr val="92D050"/>
          </a:solidFill>
          <a:ln w="9525">
            <a:solidFill>
              <a:schemeClr val="tx1"/>
            </a:solidFill>
            <a:miter lim="800000"/>
            <a:headEnd/>
            <a:tailEnd/>
          </a:ln>
        </p:spPr>
        <p:txBody>
          <a:bodyPr wrap="none" lIns="92075" tIns="46038" rIns="92075" bIns="46038" anchor="ctr"/>
          <a:lstStyle/>
          <a:p>
            <a:pPr algn="ctr"/>
            <a:endParaRPr lang="zh-CN" altLang="zh-CN" sz="2400" b="1">
              <a:latin typeface="Courier New" pitchFamily="49" charset="0"/>
            </a:endParaRPr>
          </a:p>
        </p:txBody>
      </p:sp>
      <p:sp>
        <p:nvSpPr>
          <p:cNvPr id="84" name="Rectangle 20">
            <a:extLst>
              <a:ext uri="{FF2B5EF4-FFF2-40B4-BE49-F238E27FC236}">
                <a16:creationId xmlns:a16="http://schemas.microsoft.com/office/drawing/2014/main" id="{353070CE-7ABE-2987-8B01-2578B11E4C15}"/>
              </a:ext>
            </a:extLst>
          </p:cNvPr>
          <p:cNvSpPr>
            <a:spLocks noChangeArrowheads="1"/>
          </p:cNvSpPr>
          <p:nvPr/>
        </p:nvSpPr>
        <p:spPr bwMode="auto">
          <a:xfrm>
            <a:off x="3032567" y="4697392"/>
            <a:ext cx="533400" cy="381000"/>
          </a:xfrm>
          <a:prstGeom prst="rect">
            <a:avLst/>
          </a:prstGeom>
          <a:solidFill>
            <a:srgbClr val="92D050"/>
          </a:solidFill>
          <a:ln w="9525">
            <a:solidFill>
              <a:schemeClr val="tx1"/>
            </a:solidFill>
            <a:miter lim="800000"/>
            <a:headEnd/>
            <a:tailEnd/>
          </a:ln>
        </p:spPr>
        <p:txBody>
          <a:bodyPr wrap="none" lIns="92075" tIns="46038" rIns="92075" bIns="46038" anchor="ctr"/>
          <a:lstStyle/>
          <a:p>
            <a:pPr algn="ctr"/>
            <a:r>
              <a:rPr lang="en-US" altLang="zh-CN" sz="2400" b="1" dirty="0">
                <a:latin typeface="Courier New" pitchFamily="49" charset="0"/>
              </a:rPr>
              <a:t> </a:t>
            </a:r>
          </a:p>
        </p:txBody>
      </p:sp>
      <p:sp>
        <p:nvSpPr>
          <p:cNvPr id="85" name="Rectangle 21">
            <a:extLst>
              <a:ext uri="{FF2B5EF4-FFF2-40B4-BE49-F238E27FC236}">
                <a16:creationId xmlns:a16="http://schemas.microsoft.com/office/drawing/2014/main" id="{6FCF986B-25DB-BBE0-EBD2-0BA300D11CE1}"/>
              </a:ext>
            </a:extLst>
          </p:cNvPr>
          <p:cNvSpPr>
            <a:spLocks noChangeArrowheads="1"/>
          </p:cNvSpPr>
          <p:nvPr/>
        </p:nvSpPr>
        <p:spPr bwMode="auto">
          <a:xfrm>
            <a:off x="3565967" y="4697392"/>
            <a:ext cx="533400" cy="381000"/>
          </a:xfrm>
          <a:prstGeom prst="rect">
            <a:avLst/>
          </a:prstGeom>
          <a:solidFill>
            <a:srgbClr val="92D050"/>
          </a:solidFill>
          <a:ln w="9525">
            <a:solidFill>
              <a:schemeClr val="tx1"/>
            </a:solidFill>
            <a:miter lim="800000"/>
            <a:headEnd/>
            <a:tailEnd/>
          </a:ln>
        </p:spPr>
        <p:txBody>
          <a:bodyPr wrap="none" lIns="92075" tIns="46038" rIns="92075" bIns="46038" anchor="ctr"/>
          <a:lstStyle/>
          <a:p>
            <a:pPr algn="ctr"/>
            <a:r>
              <a:rPr lang="en-US" altLang="zh-CN" sz="2400" b="1">
                <a:latin typeface="Courier New" pitchFamily="49" charset="0"/>
              </a:rPr>
              <a:t> </a:t>
            </a:r>
          </a:p>
        </p:txBody>
      </p:sp>
      <p:sp>
        <p:nvSpPr>
          <p:cNvPr id="86" name="Rectangle 22">
            <a:extLst>
              <a:ext uri="{FF2B5EF4-FFF2-40B4-BE49-F238E27FC236}">
                <a16:creationId xmlns:a16="http://schemas.microsoft.com/office/drawing/2014/main" id="{1379CE9D-0C4E-5F35-779B-B18F75813BD5}"/>
              </a:ext>
            </a:extLst>
          </p:cNvPr>
          <p:cNvSpPr>
            <a:spLocks noChangeArrowheads="1"/>
          </p:cNvSpPr>
          <p:nvPr/>
        </p:nvSpPr>
        <p:spPr bwMode="auto">
          <a:xfrm>
            <a:off x="4099367" y="4697392"/>
            <a:ext cx="533400" cy="381000"/>
          </a:xfrm>
          <a:prstGeom prst="rect">
            <a:avLst/>
          </a:prstGeom>
          <a:solidFill>
            <a:srgbClr val="92D050"/>
          </a:solidFill>
          <a:ln w="9525">
            <a:solidFill>
              <a:schemeClr val="tx1"/>
            </a:solidFill>
            <a:miter lim="800000"/>
            <a:headEnd/>
            <a:tailEnd/>
          </a:ln>
        </p:spPr>
        <p:txBody>
          <a:bodyPr wrap="none" lIns="92075" tIns="46038" rIns="92075" bIns="46038" anchor="ctr"/>
          <a:lstStyle/>
          <a:p>
            <a:pPr algn="ctr"/>
            <a:r>
              <a:rPr lang="en-US" altLang="zh-CN" sz="2400" b="1">
                <a:latin typeface="Courier New" pitchFamily="49" charset="0"/>
              </a:rPr>
              <a:t> </a:t>
            </a:r>
          </a:p>
        </p:txBody>
      </p:sp>
      <p:sp>
        <p:nvSpPr>
          <p:cNvPr id="87" name="Rectangle 23">
            <a:extLst>
              <a:ext uri="{FF2B5EF4-FFF2-40B4-BE49-F238E27FC236}">
                <a16:creationId xmlns:a16="http://schemas.microsoft.com/office/drawing/2014/main" id="{C974617A-D409-4BCD-29A9-823DEBFB6959}"/>
              </a:ext>
            </a:extLst>
          </p:cNvPr>
          <p:cNvSpPr>
            <a:spLocks noChangeArrowheads="1"/>
          </p:cNvSpPr>
          <p:nvPr/>
        </p:nvSpPr>
        <p:spPr bwMode="auto">
          <a:xfrm>
            <a:off x="4632767" y="4697392"/>
            <a:ext cx="533400" cy="381000"/>
          </a:xfrm>
          <a:prstGeom prst="rect">
            <a:avLst/>
          </a:prstGeom>
          <a:solidFill>
            <a:srgbClr val="92D050"/>
          </a:solidFill>
          <a:ln w="9525">
            <a:solidFill>
              <a:schemeClr val="tx1"/>
            </a:solidFill>
            <a:miter lim="800000"/>
            <a:headEnd/>
            <a:tailEnd/>
          </a:ln>
        </p:spPr>
        <p:txBody>
          <a:bodyPr wrap="none" lIns="92075" tIns="46038" rIns="92075" bIns="46038" anchor="ctr"/>
          <a:lstStyle/>
          <a:p>
            <a:pPr algn="ctr"/>
            <a:r>
              <a:rPr lang="en-US" altLang="zh-CN" sz="2400" b="1">
                <a:latin typeface="Courier New" pitchFamily="49" charset="0"/>
              </a:rPr>
              <a:t> </a:t>
            </a:r>
          </a:p>
        </p:txBody>
      </p:sp>
      <p:sp>
        <p:nvSpPr>
          <p:cNvPr id="88" name="Rectangle 24">
            <a:extLst>
              <a:ext uri="{FF2B5EF4-FFF2-40B4-BE49-F238E27FC236}">
                <a16:creationId xmlns:a16="http://schemas.microsoft.com/office/drawing/2014/main" id="{F6A37A78-DBF9-9178-562A-B076B1548410}"/>
              </a:ext>
            </a:extLst>
          </p:cNvPr>
          <p:cNvSpPr>
            <a:spLocks noChangeArrowheads="1"/>
          </p:cNvSpPr>
          <p:nvPr/>
        </p:nvSpPr>
        <p:spPr bwMode="auto">
          <a:xfrm>
            <a:off x="5166167" y="4697392"/>
            <a:ext cx="533400" cy="381000"/>
          </a:xfrm>
          <a:prstGeom prst="rect">
            <a:avLst/>
          </a:prstGeom>
          <a:solidFill>
            <a:srgbClr val="92D050"/>
          </a:solidFill>
          <a:ln w="9525">
            <a:solidFill>
              <a:schemeClr val="tx1"/>
            </a:solidFill>
            <a:miter lim="800000"/>
            <a:headEnd/>
            <a:tailEnd/>
          </a:ln>
        </p:spPr>
        <p:txBody>
          <a:bodyPr wrap="none" lIns="92075" tIns="46038" rIns="92075" bIns="46038" anchor="ctr"/>
          <a:lstStyle/>
          <a:p>
            <a:pPr algn="ctr"/>
            <a:r>
              <a:rPr lang="en-US" altLang="zh-CN" sz="2400" b="1">
                <a:latin typeface="Courier New" pitchFamily="49" charset="0"/>
              </a:rPr>
              <a:t> </a:t>
            </a:r>
          </a:p>
        </p:txBody>
      </p:sp>
      <p:sp>
        <p:nvSpPr>
          <p:cNvPr id="89" name="Rectangle 25">
            <a:extLst>
              <a:ext uri="{FF2B5EF4-FFF2-40B4-BE49-F238E27FC236}">
                <a16:creationId xmlns:a16="http://schemas.microsoft.com/office/drawing/2014/main" id="{582A2814-91A6-B2B3-4A23-C4D27CA2B95E}"/>
              </a:ext>
            </a:extLst>
          </p:cNvPr>
          <p:cNvSpPr>
            <a:spLocks noChangeArrowheads="1"/>
          </p:cNvSpPr>
          <p:nvPr/>
        </p:nvSpPr>
        <p:spPr bwMode="auto">
          <a:xfrm>
            <a:off x="5699567" y="4697392"/>
            <a:ext cx="533400" cy="381000"/>
          </a:xfrm>
          <a:prstGeom prst="rect">
            <a:avLst/>
          </a:prstGeom>
          <a:solidFill>
            <a:srgbClr val="92D050"/>
          </a:solidFill>
          <a:ln w="9525">
            <a:solidFill>
              <a:schemeClr val="tx1"/>
            </a:solidFill>
            <a:miter lim="800000"/>
            <a:headEnd/>
            <a:tailEnd/>
          </a:ln>
        </p:spPr>
        <p:txBody>
          <a:bodyPr wrap="none" lIns="92075" tIns="46038" rIns="92075" bIns="46038" anchor="ctr"/>
          <a:lstStyle/>
          <a:p>
            <a:pPr algn="ctr"/>
            <a:r>
              <a:rPr lang="en-US" altLang="zh-CN" sz="2400" b="1">
                <a:latin typeface="Courier New" pitchFamily="49" charset="0"/>
              </a:rPr>
              <a:t> </a:t>
            </a:r>
          </a:p>
        </p:txBody>
      </p:sp>
      <p:sp>
        <p:nvSpPr>
          <p:cNvPr id="90" name="Rectangle 26">
            <a:extLst>
              <a:ext uri="{FF2B5EF4-FFF2-40B4-BE49-F238E27FC236}">
                <a16:creationId xmlns:a16="http://schemas.microsoft.com/office/drawing/2014/main" id="{859584FD-AFBB-052A-FCDB-1C97F6BBF386}"/>
              </a:ext>
            </a:extLst>
          </p:cNvPr>
          <p:cNvSpPr>
            <a:spLocks noChangeArrowheads="1"/>
          </p:cNvSpPr>
          <p:nvPr/>
        </p:nvSpPr>
        <p:spPr bwMode="auto">
          <a:xfrm>
            <a:off x="6232967" y="4697392"/>
            <a:ext cx="533400" cy="381000"/>
          </a:xfrm>
          <a:prstGeom prst="rect">
            <a:avLst/>
          </a:prstGeom>
          <a:solidFill>
            <a:srgbClr val="92D050"/>
          </a:solidFill>
          <a:ln w="9525">
            <a:solidFill>
              <a:schemeClr val="tx1"/>
            </a:solidFill>
            <a:miter lim="800000"/>
            <a:headEnd/>
            <a:tailEnd/>
          </a:ln>
        </p:spPr>
        <p:txBody>
          <a:bodyPr wrap="none" lIns="92075" tIns="46038" rIns="92075" bIns="46038" anchor="ctr"/>
          <a:lstStyle/>
          <a:p>
            <a:pPr algn="ctr"/>
            <a:r>
              <a:rPr lang="en-US" altLang="zh-CN" sz="2400" b="1">
                <a:latin typeface="Courier New" pitchFamily="49" charset="0"/>
              </a:rPr>
              <a:t> </a:t>
            </a:r>
          </a:p>
        </p:txBody>
      </p:sp>
      <p:sp>
        <p:nvSpPr>
          <p:cNvPr id="91" name="Rectangle 27">
            <a:extLst>
              <a:ext uri="{FF2B5EF4-FFF2-40B4-BE49-F238E27FC236}">
                <a16:creationId xmlns:a16="http://schemas.microsoft.com/office/drawing/2014/main" id="{625A422A-2731-8FEF-843B-66E517FCFAA4}"/>
              </a:ext>
            </a:extLst>
          </p:cNvPr>
          <p:cNvSpPr>
            <a:spLocks noChangeArrowheads="1"/>
          </p:cNvSpPr>
          <p:nvPr/>
        </p:nvSpPr>
        <p:spPr bwMode="auto">
          <a:xfrm>
            <a:off x="6766367" y="4697392"/>
            <a:ext cx="533400" cy="381000"/>
          </a:xfrm>
          <a:prstGeom prst="rect">
            <a:avLst/>
          </a:prstGeom>
          <a:solidFill>
            <a:srgbClr val="92D050"/>
          </a:solidFill>
          <a:ln w="9525">
            <a:solidFill>
              <a:schemeClr val="tx1"/>
            </a:solidFill>
            <a:miter lim="800000"/>
            <a:headEnd/>
            <a:tailEnd/>
          </a:ln>
        </p:spPr>
        <p:txBody>
          <a:bodyPr wrap="none" lIns="92075" tIns="46038" rIns="92075" bIns="46038" anchor="ctr"/>
          <a:lstStyle/>
          <a:p>
            <a:pPr algn="ctr"/>
            <a:r>
              <a:rPr lang="en-US" altLang="zh-CN" sz="2400" b="1">
                <a:latin typeface="Courier New" pitchFamily="49" charset="0"/>
              </a:rPr>
              <a:t> </a:t>
            </a:r>
          </a:p>
        </p:txBody>
      </p:sp>
      <p:sp>
        <p:nvSpPr>
          <p:cNvPr id="92" name="Rectangle 28">
            <a:extLst>
              <a:ext uri="{FF2B5EF4-FFF2-40B4-BE49-F238E27FC236}">
                <a16:creationId xmlns:a16="http://schemas.microsoft.com/office/drawing/2014/main" id="{6E6A9E1C-5B13-4F4E-F079-8BC7D39A41F9}"/>
              </a:ext>
            </a:extLst>
          </p:cNvPr>
          <p:cNvSpPr>
            <a:spLocks noChangeArrowheads="1"/>
          </p:cNvSpPr>
          <p:nvPr/>
        </p:nvSpPr>
        <p:spPr bwMode="auto">
          <a:xfrm>
            <a:off x="7299767" y="4697392"/>
            <a:ext cx="533400" cy="381000"/>
          </a:xfrm>
          <a:prstGeom prst="rect">
            <a:avLst/>
          </a:prstGeom>
          <a:solidFill>
            <a:srgbClr val="92D050"/>
          </a:solidFill>
          <a:ln w="9525">
            <a:solidFill>
              <a:schemeClr val="tx1"/>
            </a:solidFill>
            <a:miter lim="800000"/>
            <a:headEnd/>
            <a:tailEnd/>
          </a:ln>
        </p:spPr>
        <p:txBody>
          <a:bodyPr wrap="none" lIns="92075" tIns="46038" rIns="92075" bIns="46038" anchor="ctr"/>
          <a:lstStyle/>
          <a:p>
            <a:pPr algn="ctr"/>
            <a:r>
              <a:rPr lang="en-US" altLang="zh-CN" sz="2400" b="1">
                <a:latin typeface="Courier New" pitchFamily="49" charset="0"/>
              </a:rPr>
              <a:t> </a:t>
            </a:r>
          </a:p>
        </p:txBody>
      </p:sp>
      <p:sp>
        <p:nvSpPr>
          <p:cNvPr id="93" name="Rectangle 32">
            <a:extLst>
              <a:ext uri="{FF2B5EF4-FFF2-40B4-BE49-F238E27FC236}">
                <a16:creationId xmlns:a16="http://schemas.microsoft.com/office/drawing/2014/main" id="{DDF9FBE7-A29B-1A93-F61C-9CE651870F87}"/>
              </a:ext>
            </a:extLst>
          </p:cNvPr>
          <p:cNvSpPr>
            <a:spLocks noChangeArrowheads="1"/>
          </p:cNvSpPr>
          <p:nvPr/>
        </p:nvSpPr>
        <p:spPr bwMode="auto">
          <a:xfrm>
            <a:off x="2499167" y="4697392"/>
            <a:ext cx="533400" cy="381000"/>
          </a:xfrm>
          <a:prstGeom prst="rect">
            <a:avLst/>
          </a:prstGeom>
          <a:solidFill>
            <a:srgbClr val="92D050"/>
          </a:solidFill>
          <a:ln w="9525">
            <a:solidFill>
              <a:schemeClr val="tx1"/>
            </a:solidFill>
            <a:miter lim="800000"/>
            <a:headEnd/>
            <a:tailEnd/>
          </a:ln>
        </p:spPr>
        <p:txBody>
          <a:bodyPr wrap="none" lIns="92075" tIns="46038" rIns="92075" bIns="46038" anchor="ctr"/>
          <a:lstStyle/>
          <a:p>
            <a:pPr algn="ctr"/>
            <a:endParaRPr lang="en-US" altLang="zh-CN" sz="2400" b="1" dirty="0">
              <a:solidFill>
                <a:schemeClr val="bg1"/>
              </a:solidFill>
              <a:latin typeface="Courier New" pitchFamily="49" charset="0"/>
            </a:endParaRPr>
          </a:p>
        </p:txBody>
      </p:sp>
      <p:grpSp>
        <p:nvGrpSpPr>
          <p:cNvPr id="95" name="Group 7">
            <a:extLst>
              <a:ext uri="{FF2B5EF4-FFF2-40B4-BE49-F238E27FC236}">
                <a16:creationId xmlns:a16="http://schemas.microsoft.com/office/drawing/2014/main" id="{56753BB9-5399-CD7C-DD22-ABF524FEF252}"/>
              </a:ext>
            </a:extLst>
          </p:cNvPr>
          <p:cNvGrpSpPr>
            <a:grpSpLocks/>
          </p:cNvGrpSpPr>
          <p:nvPr/>
        </p:nvGrpSpPr>
        <p:grpSpPr bwMode="auto">
          <a:xfrm>
            <a:off x="2463399" y="3657201"/>
            <a:ext cx="2667000" cy="381000"/>
            <a:chOff x="816" y="3264"/>
            <a:chExt cx="1680" cy="240"/>
          </a:xfrm>
        </p:grpSpPr>
        <p:sp>
          <p:nvSpPr>
            <p:cNvPr id="96" name="Rectangle 8">
              <a:extLst>
                <a:ext uri="{FF2B5EF4-FFF2-40B4-BE49-F238E27FC236}">
                  <a16:creationId xmlns:a16="http://schemas.microsoft.com/office/drawing/2014/main" id="{74240558-B756-B38E-7C11-7D8586EF9B0F}"/>
                </a:ext>
              </a:extLst>
            </p:cNvPr>
            <p:cNvSpPr>
              <a:spLocks noChangeArrowheads="1"/>
            </p:cNvSpPr>
            <p:nvPr/>
          </p:nvSpPr>
          <p:spPr bwMode="auto">
            <a:xfrm>
              <a:off x="816" y="3264"/>
              <a:ext cx="336" cy="240"/>
            </a:xfrm>
            <a:prstGeom prst="rect">
              <a:avLst/>
            </a:prstGeom>
            <a:solidFill>
              <a:srgbClr val="C0C0C0"/>
            </a:solidFill>
            <a:ln w="9525">
              <a:solidFill>
                <a:schemeClr val="tx1"/>
              </a:solidFill>
              <a:miter lim="800000"/>
              <a:headEnd/>
              <a:tailEnd/>
            </a:ln>
          </p:spPr>
          <p:txBody>
            <a:bodyPr wrap="none" lIns="92075" tIns="46038" rIns="92075" bIns="46038" anchor="ctr"/>
            <a:lstStyle/>
            <a:p>
              <a:pPr algn="ctr"/>
              <a:r>
                <a:rPr lang="en-US" altLang="zh-CN" sz="2400" b="1">
                  <a:latin typeface="Courier New" pitchFamily="49" charset="0"/>
                </a:rPr>
                <a:t>A</a:t>
              </a:r>
            </a:p>
          </p:txBody>
        </p:sp>
        <p:sp>
          <p:nvSpPr>
            <p:cNvPr id="97" name="Rectangle 9">
              <a:extLst>
                <a:ext uri="{FF2B5EF4-FFF2-40B4-BE49-F238E27FC236}">
                  <a16:creationId xmlns:a16="http://schemas.microsoft.com/office/drawing/2014/main" id="{54E4CD57-F8C6-FBA6-9B7B-60417483F2CA}"/>
                </a:ext>
              </a:extLst>
            </p:cNvPr>
            <p:cNvSpPr>
              <a:spLocks noChangeArrowheads="1"/>
            </p:cNvSpPr>
            <p:nvPr/>
          </p:nvSpPr>
          <p:spPr bwMode="auto">
            <a:xfrm>
              <a:off x="1152" y="3264"/>
              <a:ext cx="336" cy="240"/>
            </a:xfrm>
            <a:prstGeom prst="rect">
              <a:avLst/>
            </a:prstGeom>
            <a:solidFill>
              <a:srgbClr val="C0C0C0"/>
            </a:solidFill>
            <a:ln w="9525">
              <a:solidFill>
                <a:schemeClr val="tx1"/>
              </a:solidFill>
              <a:miter lim="800000"/>
              <a:headEnd/>
              <a:tailEnd/>
            </a:ln>
          </p:spPr>
          <p:txBody>
            <a:bodyPr wrap="none" lIns="92075" tIns="46038" rIns="92075" bIns="46038" anchor="ctr"/>
            <a:lstStyle/>
            <a:p>
              <a:pPr algn="ctr"/>
              <a:r>
                <a:rPr lang="en-US" altLang="zh-CN" sz="2400" b="1">
                  <a:latin typeface="Courier New" pitchFamily="49" charset="0"/>
                </a:rPr>
                <a:t>G</a:t>
              </a:r>
            </a:p>
          </p:txBody>
        </p:sp>
        <p:sp>
          <p:nvSpPr>
            <p:cNvPr id="98" name="Rectangle 10">
              <a:extLst>
                <a:ext uri="{FF2B5EF4-FFF2-40B4-BE49-F238E27FC236}">
                  <a16:creationId xmlns:a16="http://schemas.microsoft.com/office/drawing/2014/main" id="{26E69E1A-307C-181A-EE6C-ACF262C0BEC5}"/>
                </a:ext>
              </a:extLst>
            </p:cNvPr>
            <p:cNvSpPr>
              <a:spLocks noChangeArrowheads="1"/>
            </p:cNvSpPr>
            <p:nvPr/>
          </p:nvSpPr>
          <p:spPr bwMode="auto">
            <a:xfrm>
              <a:off x="1488" y="3264"/>
              <a:ext cx="336" cy="240"/>
            </a:xfrm>
            <a:prstGeom prst="rect">
              <a:avLst/>
            </a:prstGeom>
            <a:solidFill>
              <a:srgbClr val="C0C0C0"/>
            </a:solidFill>
            <a:ln w="9525">
              <a:solidFill>
                <a:schemeClr val="tx1"/>
              </a:solidFill>
              <a:miter lim="800000"/>
              <a:headEnd/>
              <a:tailEnd/>
            </a:ln>
          </p:spPr>
          <p:txBody>
            <a:bodyPr wrap="none" lIns="92075" tIns="46038" rIns="92075" bIns="46038" anchor="ctr"/>
            <a:lstStyle/>
            <a:p>
              <a:pPr algn="ctr"/>
              <a:r>
                <a:rPr lang="en-US" altLang="zh-CN" sz="2400" b="1">
                  <a:latin typeface="Courier New" pitchFamily="49" charset="0"/>
                </a:rPr>
                <a:t>L</a:t>
              </a:r>
            </a:p>
          </p:txBody>
        </p:sp>
        <p:sp>
          <p:nvSpPr>
            <p:cNvPr id="99" name="Rectangle 11">
              <a:extLst>
                <a:ext uri="{FF2B5EF4-FFF2-40B4-BE49-F238E27FC236}">
                  <a16:creationId xmlns:a16="http://schemas.microsoft.com/office/drawing/2014/main" id="{47FC98D9-52FB-E109-A35A-C0065E5529A3}"/>
                </a:ext>
              </a:extLst>
            </p:cNvPr>
            <p:cNvSpPr>
              <a:spLocks noChangeArrowheads="1"/>
            </p:cNvSpPr>
            <p:nvPr/>
          </p:nvSpPr>
          <p:spPr bwMode="auto">
            <a:xfrm>
              <a:off x="1824" y="3264"/>
              <a:ext cx="336" cy="240"/>
            </a:xfrm>
            <a:prstGeom prst="rect">
              <a:avLst/>
            </a:prstGeom>
            <a:solidFill>
              <a:srgbClr val="C0C0C0"/>
            </a:solidFill>
            <a:ln w="9525">
              <a:solidFill>
                <a:schemeClr val="tx1"/>
              </a:solidFill>
              <a:miter lim="800000"/>
              <a:headEnd/>
              <a:tailEnd/>
            </a:ln>
          </p:spPr>
          <p:txBody>
            <a:bodyPr wrap="none" lIns="92075" tIns="46038" rIns="92075" bIns="46038" anchor="ctr"/>
            <a:lstStyle/>
            <a:p>
              <a:pPr algn="ctr"/>
              <a:r>
                <a:rPr lang="en-US" altLang="zh-CN" sz="2400" b="1">
                  <a:latin typeface="Courier New" pitchFamily="49" charset="0"/>
                </a:rPr>
                <a:t>O</a:t>
              </a:r>
            </a:p>
          </p:txBody>
        </p:sp>
        <p:sp>
          <p:nvSpPr>
            <p:cNvPr id="100" name="Rectangle 12">
              <a:extLst>
                <a:ext uri="{FF2B5EF4-FFF2-40B4-BE49-F238E27FC236}">
                  <a16:creationId xmlns:a16="http://schemas.microsoft.com/office/drawing/2014/main" id="{B44F8FC5-B003-E07E-735B-7BBA81BE6935}"/>
                </a:ext>
              </a:extLst>
            </p:cNvPr>
            <p:cNvSpPr>
              <a:spLocks noChangeArrowheads="1"/>
            </p:cNvSpPr>
            <p:nvPr/>
          </p:nvSpPr>
          <p:spPr bwMode="auto">
            <a:xfrm>
              <a:off x="2160" y="3264"/>
              <a:ext cx="336" cy="240"/>
            </a:xfrm>
            <a:prstGeom prst="rect">
              <a:avLst/>
            </a:prstGeom>
            <a:solidFill>
              <a:srgbClr val="C0C0C0"/>
            </a:solidFill>
            <a:ln w="9525">
              <a:solidFill>
                <a:schemeClr val="tx1"/>
              </a:solidFill>
              <a:miter lim="800000"/>
              <a:headEnd/>
              <a:tailEnd/>
            </a:ln>
          </p:spPr>
          <p:txBody>
            <a:bodyPr wrap="none" lIns="92075" tIns="46038" rIns="92075" bIns="46038" anchor="ctr"/>
            <a:lstStyle/>
            <a:p>
              <a:pPr algn="ctr"/>
              <a:r>
                <a:rPr lang="en-US" altLang="zh-CN" sz="2400" b="1">
                  <a:latin typeface="Courier New" pitchFamily="49" charset="0"/>
                </a:rPr>
                <a:t>R</a:t>
              </a:r>
            </a:p>
          </p:txBody>
        </p:sp>
      </p:grpSp>
      <p:grpSp>
        <p:nvGrpSpPr>
          <p:cNvPr id="101" name="Group 13">
            <a:extLst>
              <a:ext uri="{FF2B5EF4-FFF2-40B4-BE49-F238E27FC236}">
                <a16:creationId xmlns:a16="http://schemas.microsoft.com/office/drawing/2014/main" id="{480D163F-B4F7-29E6-3169-BE7668AE4CD4}"/>
              </a:ext>
            </a:extLst>
          </p:cNvPr>
          <p:cNvGrpSpPr>
            <a:grpSpLocks/>
          </p:cNvGrpSpPr>
          <p:nvPr/>
        </p:nvGrpSpPr>
        <p:grpSpPr bwMode="auto">
          <a:xfrm>
            <a:off x="5199703" y="3657201"/>
            <a:ext cx="2667000" cy="381000"/>
            <a:chOff x="2880" y="3264"/>
            <a:chExt cx="1680" cy="240"/>
          </a:xfrm>
        </p:grpSpPr>
        <p:sp>
          <p:nvSpPr>
            <p:cNvPr id="102" name="Rectangle 14">
              <a:extLst>
                <a:ext uri="{FF2B5EF4-FFF2-40B4-BE49-F238E27FC236}">
                  <a16:creationId xmlns:a16="http://schemas.microsoft.com/office/drawing/2014/main" id="{2B96279F-F06A-68EB-F04B-C5A615F9DAE5}"/>
                </a:ext>
              </a:extLst>
            </p:cNvPr>
            <p:cNvSpPr>
              <a:spLocks noChangeArrowheads="1"/>
            </p:cNvSpPr>
            <p:nvPr/>
          </p:nvSpPr>
          <p:spPr bwMode="auto">
            <a:xfrm>
              <a:off x="2880" y="3264"/>
              <a:ext cx="336" cy="240"/>
            </a:xfrm>
            <a:prstGeom prst="rect">
              <a:avLst/>
            </a:prstGeom>
            <a:solidFill>
              <a:srgbClr val="C0C0C0"/>
            </a:solidFill>
            <a:ln w="9525">
              <a:solidFill>
                <a:schemeClr val="tx1"/>
              </a:solidFill>
              <a:miter lim="800000"/>
              <a:headEnd/>
              <a:tailEnd/>
            </a:ln>
          </p:spPr>
          <p:txBody>
            <a:bodyPr wrap="none" lIns="92075" tIns="46038" rIns="92075" bIns="46038" anchor="ctr"/>
            <a:lstStyle/>
            <a:p>
              <a:pPr algn="ctr"/>
              <a:r>
                <a:rPr lang="en-US" altLang="zh-CN" sz="2400" b="1">
                  <a:latin typeface="Courier New" pitchFamily="49" charset="0"/>
                </a:rPr>
                <a:t>H</a:t>
              </a:r>
            </a:p>
          </p:txBody>
        </p:sp>
        <p:sp>
          <p:nvSpPr>
            <p:cNvPr id="103" name="Rectangle 15">
              <a:extLst>
                <a:ext uri="{FF2B5EF4-FFF2-40B4-BE49-F238E27FC236}">
                  <a16:creationId xmlns:a16="http://schemas.microsoft.com/office/drawing/2014/main" id="{CFD7B28B-EB4D-2E27-2A5A-049D9AE8F580}"/>
                </a:ext>
              </a:extLst>
            </p:cNvPr>
            <p:cNvSpPr>
              <a:spLocks noChangeArrowheads="1"/>
            </p:cNvSpPr>
            <p:nvPr/>
          </p:nvSpPr>
          <p:spPr bwMode="auto">
            <a:xfrm>
              <a:off x="3216" y="3264"/>
              <a:ext cx="336" cy="240"/>
            </a:xfrm>
            <a:prstGeom prst="rect">
              <a:avLst/>
            </a:prstGeom>
            <a:solidFill>
              <a:srgbClr val="C0C0C0"/>
            </a:solidFill>
            <a:ln w="9525">
              <a:solidFill>
                <a:schemeClr val="tx1"/>
              </a:solidFill>
              <a:miter lim="800000"/>
              <a:headEnd/>
              <a:tailEnd/>
            </a:ln>
          </p:spPr>
          <p:txBody>
            <a:bodyPr wrap="none" lIns="92075" tIns="46038" rIns="92075" bIns="46038" anchor="ctr"/>
            <a:lstStyle/>
            <a:p>
              <a:pPr algn="ctr"/>
              <a:r>
                <a:rPr lang="en-US" altLang="zh-CN" sz="2400" b="1">
                  <a:latin typeface="Courier New" pitchFamily="49" charset="0"/>
                </a:rPr>
                <a:t>I</a:t>
              </a:r>
            </a:p>
          </p:txBody>
        </p:sp>
        <p:sp>
          <p:nvSpPr>
            <p:cNvPr id="104" name="Rectangle 16">
              <a:extLst>
                <a:ext uri="{FF2B5EF4-FFF2-40B4-BE49-F238E27FC236}">
                  <a16:creationId xmlns:a16="http://schemas.microsoft.com/office/drawing/2014/main" id="{ABA416FE-5399-F95C-2CE2-2B39875ADE85}"/>
                </a:ext>
              </a:extLst>
            </p:cNvPr>
            <p:cNvSpPr>
              <a:spLocks noChangeArrowheads="1"/>
            </p:cNvSpPr>
            <p:nvPr/>
          </p:nvSpPr>
          <p:spPr bwMode="auto">
            <a:xfrm>
              <a:off x="3552" y="3264"/>
              <a:ext cx="336" cy="240"/>
            </a:xfrm>
            <a:prstGeom prst="rect">
              <a:avLst/>
            </a:prstGeom>
            <a:solidFill>
              <a:srgbClr val="C0C0C0"/>
            </a:solidFill>
            <a:ln w="9525">
              <a:solidFill>
                <a:schemeClr val="tx1"/>
              </a:solidFill>
              <a:miter lim="800000"/>
              <a:headEnd/>
              <a:tailEnd/>
            </a:ln>
          </p:spPr>
          <p:txBody>
            <a:bodyPr wrap="none" lIns="92075" tIns="46038" rIns="92075" bIns="46038" anchor="ctr"/>
            <a:lstStyle/>
            <a:p>
              <a:pPr algn="ctr"/>
              <a:r>
                <a:rPr lang="en-US" altLang="zh-CN" sz="2400" b="1">
                  <a:latin typeface="Courier New" pitchFamily="49" charset="0"/>
                </a:rPr>
                <a:t>M</a:t>
              </a:r>
            </a:p>
          </p:txBody>
        </p:sp>
        <p:sp>
          <p:nvSpPr>
            <p:cNvPr id="105" name="Rectangle 17">
              <a:extLst>
                <a:ext uri="{FF2B5EF4-FFF2-40B4-BE49-F238E27FC236}">
                  <a16:creationId xmlns:a16="http://schemas.microsoft.com/office/drawing/2014/main" id="{8CA6980A-2676-3B9B-934B-4BA2DF566B19}"/>
                </a:ext>
              </a:extLst>
            </p:cNvPr>
            <p:cNvSpPr>
              <a:spLocks noChangeArrowheads="1"/>
            </p:cNvSpPr>
            <p:nvPr/>
          </p:nvSpPr>
          <p:spPr bwMode="auto">
            <a:xfrm>
              <a:off x="3888" y="3264"/>
              <a:ext cx="336" cy="240"/>
            </a:xfrm>
            <a:prstGeom prst="rect">
              <a:avLst/>
            </a:prstGeom>
            <a:solidFill>
              <a:srgbClr val="C0C0C0"/>
            </a:solidFill>
            <a:ln w="9525">
              <a:solidFill>
                <a:schemeClr val="tx1"/>
              </a:solidFill>
              <a:miter lim="800000"/>
              <a:headEnd/>
              <a:tailEnd/>
            </a:ln>
          </p:spPr>
          <p:txBody>
            <a:bodyPr wrap="none" lIns="92075" tIns="46038" rIns="92075" bIns="46038" anchor="ctr"/>
            <a:lstStyle/>
            <a:p>
              <a:pPr algn="ctr"/>
              <a:r>
                <a:rPr lang="en-US" altLang="zh-CN" sz="2400" b="1">
                  <a:latin typeface="Courier New" pitchFamily="49" charset="0"/>
                </a:rPr>
                <a:t>S</a:t>
              </a:r>
            </a:p>
          </p:txBody>
        </p:sp>
        <p:sp>
          <p:nvSpPr>
            <p:cNvPr id="106" name="Rectangle 18">
              <a:extLst>
                <a:ext uri="{FF2B5EF4-FFF2-40B4-BE49-F238E27FC236}">
                  <a16:creationId xmlns:a16="http://schemas.microsoft.com/office/drawing/2014/main" id="{285EB20F-A30C-AB8B-41B5-2AD4345647D9}"/>
                </a:ext>
              </a:extLst>
            </p:cNvPr>
            <p:cNvSpPr>
              <a:spLocks noChangeArrowheads="1"/>
            </p:cNvSpPr>
            <p:nvPr/>
          </p:nvSpPr>
          <p:spPr bwMode="auto">
            <a:xfrm>
              <a:off x="4224" y="3264"/>
              <a:ext cx="336" cy="240"/>
            </a:xfrm>
            <a:prstGeom prst="rect">
              <a:avLst/>
            </a:prstGeom>
            <a:solidFill>
              <a:srgbClr val="C0C0C0"/>
            </a:solidFill>
            <a:ln w="9525">
              <a:solidFill>
                <a:schemeClr val="tx1"/>
              </a:solidFill>
              <a:miter lim="800000"/>
              <a:headEnd/>
              <a:tailEnd/>
            </a:ln>
          </p:spPr>
          <p:txBody>
            <a:bodyPr wrap="none" lIns="92075" tIns="46038" rIns="92075" bIns="46038" anchor="ctr"/>
            <a:lstStyle/>
            <a:p>
              <a:pPr algn="ctr"/>
              <a:r>
                <a:rPr lang="en-US" altLang="zh-CN" sz="2400" b="1">
                  <a:latin typeface="Courier New" pitchFamily="49" charset="0"/>
                </a:rPr>
                <a:t>T</a:t>
              </a:r>
            </a:p>
          </p:txBody>
        </p:sp>
      </p:grpSp>
      <p:sp>
        <p:nvSpPr>
          <p:cNvPr id="107" name="AutoShape 4">
            <a:extLst>
              <a:ext uri="{FF2B5EF4-FFF2-40B4-BE49-F238E27FC236}">
                <a16:creationId xmlns:a16="http://schemas.microsoft.com/office/drawing/2014/main" id="{B3F5B910-80AC-45C4-ABB2-873FE2F0C3EF}"/>
              </a:ext>
            </a:extLst>
          </p:cNvPr>
          <p:cNvSpPr>
            <a:spLocks noChangeArrowheads="1"/>
          </p:cNvSpPr>
          <p:nvPr/>
        </p:nvSpPr>
        <p:spPr bwMode="auto">
          <a:xfrm>
            <a:off x="2630235" y="3326076"/>
            <a:ext cx="304800" cy="304800"/>
          </a:xfrm>
          <a:prstGeom prst="downArrow">
            <a:avLst>
              <a:gd name="adj1" fmla="val 50000"/>
              <a:gd name="adj2" fmla="val 25000"/>
            </a:avLst>
          </a:prstGeom>
          <a:solidFill>
            <a:srgbClr val="003399"/>
          </a:solidFill>
          <a:ln w="9525">
            <a:solidFill>
              <a:schemeClr val="bg2"/>
            </a:solidFill>
            <a:miter lim="800000"/>
            <a:headEnd/>
            <a:tailEnd/>
          </a:ln>
        </p:spPr>
        <p:txBody>
          <a:bodyPr wrap="none" anchor="ctr"/>
          <a:lstStyle/>
          <a:p>
            <a:endParaRPr lang="zh-CN" altLang="en-US">
              <a:latin typeface="Calibri" pitchFamily="34" charset="0"/>
            </a:endParaRPr>
          </a:p>
        </p:txBody>
      </p:sp>
      <p:sp>
        <p:nvSpPr>
          <p:cNvPr id="108" name="AutoShape 6">
            <a:extLst>
              <a:ext uri="{FF2B5EF4-FFF2-40B4-BE49-F238E27FC236}">
                <a16:creationId xmlns:a16="http://schemas.microsoft.com/office/drawing/2014/main" id="{3FE8015B-5892-8EAB-EED4-ECC5630C74B5}"/>
              </a:ext>
            </a:extLst>
          </p:cNvPr>
          <p:cNvSpPr>
            <a:spLocks noChangeArrowheads="1"/>
          </p:cNvSpPr>
          <p:nvPr/>
        </p:nvSpPr>
        <p:spPr bwMode="auto">
          <a:xfrm>
            <a:off x="5314003" y="3326076"/>
            <a:ext cx="304800" cy="304800"/>
          </a:xfrm>
          <a:prstGeom prst="downArrow">
            <a:avLst>
              <a:gd name="adj1" fmla="val 50000"/>
              <a:gd name="adj2" fmla="val 25000"/>
            </a:avLst>
          </a:prstGeom>
          <a:solidFill>
            <a:srgbClr val="006600"/>
          </a:solidFill>
          <a:ln w="9525">
            <a:solidFill>
              <a:schemeClr val="bg2"/>
            </a:solidFill>
            <a:miter lim="800000"/>
            <a:headEnd/>
            <a:tailEnd/>
          </a:ln>
        </p:spPr>
        <p:txBody>
          <a:bodyPr wrap="none" anchor="ctr"/>
          <a:lstStyle/>
          <a:p>
            <a:endParaRPr lang="zh-CN" altLang="en-US">
              <a:latin typeface="Calibri" pitchFamily="34" charset="0"/>
            </a:endParaRPr>
          </a:p>
        </p:txBody>
      </p:sp>
      <p:sp>
        <p:nvSpPr>
          <p:cNvPr id="109" name="文本框 108">
            <a:extLst>
              <a:ext uri="{FF2B5EF4-FFF2-40B4-BE49-F238E27FC236}">
                <a16:creationId xmlns:a16="http://schemas.microsoft.com/office/drawing/2014/main" id="{83CC0C05-B194-4F6E-6993-16AA7CA3B269}"/>
              </a:ext>
            </a:extLst>
          </p:cNvPr>
          <p:cNvSpPr txBox="1"/>
          <p:nvPr/>
        </p:nvSpPr>
        <p:spPr>
          <a:xfrm>
            <a:off x="2658409" y="2936408"/>
            <a:ext cx="261610" cy="369332"/>
          </a:xfrm>
          <a:prstGeom prst="rect">
            <a:avLst/>
          </a:prstGeom>
          <a:noFill/>
        </p:spPr>
        <p:txBody>
          <a:bodyPr wrap="none" rtlCol="0">
            <a:spAutoFit/>
          </a:bodyPr>
          <a:lstStyle/>
          <a:p>
            <a:r>
              <a:rPr lang="en-US" altLang="zh-CN" dirty="0" err="1">
                <a:solidFill>
                  <a:srgbClr val="51ADB7"/>
                </a:solidFill>
                <a:latin typeface="Arial Black" panose="020B0A04020102020204" pitchFamily="34" charset="0"/>
              </a:rPr>
              <a:t>i</a:t>
            </a:r>
            <a:endParaRPr lang="zh-CN" altLang="en-US" dirty="0">
              <a:solidFill>
                <a:srgbClr val="51ADB7"/>
              </a:solidFill>
              <a:latin typeface="Arial Black" panose="020B0A04020102020204" pitchFamily="34" charset="0"/>
            </a:endParaRPr>
          </a:p>
        </p:txBody>
      </p:sp>
      <p:sp>
        <p:nvSpPr>
          <p:cNvPr id="110" name="文本框 109">
            <a:extLst>
              <a:ext uri="{FF2B5EF4-FFF2-40B4-BE49-F238E27FC236}">
                <a16:creationId xmlns:a16="http://schemas.microsoft.com/office/drawing/2014/main" id="{68EF1DFA-D13D-A195-0A86-46959FCB1181}"/>
              </a:ext>
            </a:extLst>
          </p:cNvPr>
          <p:cNvSpPr txBox="1"/>
          <p:nvPr/>
        </p:nvSpPr>
        <p:spPr>
          <a:xfrm>
            <a:off x="5334561" y="2956744"/>
            <a:ext cx="261610" cy="369332"/>
          </a:xfrm>
          <a:prstGeom prst="rect">
            <a:avLst/>
          </a:prstGeom>
          <a:noFill/>
        </p:spPr>
        <p:txBody>
          <a:bodyPr wrap="none" rtlCol="0">
            <a:spAutoFit/>
          </a:bodyPr>
          <a:lstStyle/>
          <a:p>
            <a:r>
              <a:rPr lang="en-US" altLang="zh-CN" dirty="0">
                <a:solidFill>
                  <a:srgbClr val="C00000"/>
                </a:solidFill>
                <a:latin typeface="Arial Black" panose="020B0A04020102020204" pitchFamily="34" charset="0"/>
              </a:rPr>
              <a:t>j</a:t>
            </a:r>
            <a:endParaRPr lang="zh-CN" altLang="en-US" dirty="0">
              <a:solidFill>
                <a:srgbClr val="C00000"/>
              </a:solidFill>
              <a:latin typeface="Arial Black" panose="020B0A04020102020204" pitchFamily="34" charset="0"/>
            </a:endParaRPr>
          </a:p>
        </p:txBody>
      </p:sp>
      <p:sp>
        <p:nvSpPr>
          <p:cNvPr id="111" name="文本框 110">
            <a:extLst>
              <a:ext uri="{FF2B5EF4-FFF2-40B4-BE49-F238E27FC236}">
                <a16:creationId xmlns:a16="http://schemas.microsoft.com/office/drawing/2014/main" id="{0858284C-D951-5436-4E34-FFC6EB5DDFBD}"/>
              </a:ext>
            </a:extLst>
          </p:cNvPr>
          <p:cNvSpPr txBox="1"/>
          <p:nvPr/>
        </p:nvSpPr>
        <p:spPr>
          <a:xfrm>
            <a:off x="4648751" y="4020274"/>
            <a:ext cx="412292" cy="338554"/>
          </a:xfrm>
          <a:prstGeom prst="rect">
            <a:avLst/>
          </a:prstGeom>
          <a:noFill/>
        </p:spPr>
        <p:txBody>
          <a:bodyPr wrap="none" rtlCol="0">
            <a:spAutoFit/>
          </a:bodyPr>
          <a:lstStyle/>
          <a:p>
            <a:r>
              <a:rPr lang="en-US" altLang="zh-CN" sz="1600" dirty="0" err="1">
                <a:solidFill>
                  <a:srgbClr val="51ADB7"/>
                </a:solidFill>
                <a:latin typeface="Arial Black" panose="020B0A04020102020204" pitchFamily="34" charset="0"/>
              </a:rPr>
              <a:t>rx</a:t>
            </a:r>
            <a:endParaRPr lang="zh-CN" altLang="en-US" sz="1600" dirty="0">
              <a:solidFill>
                <a:srgbClr val="51ADB7"/>
              </a:solidFill>
              <a:latin typeface="Arial Black" panose="020B0A04020102020204" pitchFamily="34" charset="0"/>
            </a:endParaRPr>
          </a:p>
        </p:txBody>
      </p:sp>
      <p:sp>
        <p:nvSpPr>
          <p:cNvPr id="112" name="文本框 111">
            <a:extLst>
              <a:ext uri="{FF2B5EF4-FFF2-40B4-BE49-F238E27FC236}">
                <a16:creationId xmlns:a16="http://schemas.microsoft.com/office/drawing/2014/main" id="{54DEF3A1-EC22-0F78-A1C7-5CAE5188E723}"/>
              </a:ext>
            </a:extLst>
          </p:cNvPr>
          <p:cNvSpPr txBox="1"/>
          <p:nvPr/>
        </p:nvSpPr>
        <p:spPr>
          <a:xfrm>
            <a:off x="2599735" y="4020274"/>
            <a:ext cx="389850" cy="338554"/>
          </a:xfrm>
          <a:prstGeom prst="rect">
            <a:avLst/>
          </a:prstGeom>
          <a:noFill/>
        </p:spPr>
        <p:txBody>
          <a:bodyPr wrap="none" rtlCol="0">
            <a:spAutoFit/>
          </a:bodyPr>
          <a:lstStyle/>
          <a:p>
            <a:r>
              <a:rPr lang="en-US" altLang="zh-CN" sz="1600" dirty="0">
                <a:solidFill>
                  <a:srgbClr val="51ADB7"/>
                </a:solidFill>
                <a:latin typeface="Arial Black" panose="020B0A04020102020204" pitchFamily="34" charset="0"/>
              </a:rPr>
              <a:t>lx</a:t>
            </a:r>
            <a:endParaRPr lang="zh-CN" altLang="en-US" sz="1600" dirty="0">
              <a:solidFill>
                <a:srgbClr val="51ADB7"/>
              </a:solidFill>
              <a:latin typeface="Arial Black" panose="020B0A04020102020204" pitchFamily="34" charset="0"/>
            </a:endParaRPr>
          </a:p>
        </p:txBody>
      </p:sp>
      <p:sp>
        <p:nvSpPr>
          <p:cNvPr id="113" name="文本框 112">
            <a:extLst>
              <a:ext uri="{FF2B5EF4-FFF2-40B4-BE49-F238E27FC236}">
                <a16:creationId xmlns:a16="http://schemas.microsoft.com/office/drawing/2014/main" id="{1C8F0F21-249D-6685-F147-2CDE4065C089}"/>
              </a:ext>
            </a:extLst>
          </p:cNvPr>
          <p:cNvSpPr txBox="1"/>
          <p:nvPr/>
        </p:nvSpPr>
        <p:spPr>
          <a:xfrm>
            <a:off x="7407494" y="4020274"/>
            <a:ext cx="412998" cy="338554"/>
          </a:xfrm>
          <a:prstGeom prst="rect">
            <a:avLst/>
          </a:prstGeom>
          <a:noFill/>
        </p:spPr>
        <p:txBody>
          <a:bodyPr wrap="none" rtlCol="0">
            <a:spAutoFit/>
          </a:bodyPr>
          <a:lstStyle/>
          <a:p>
            <a:r>
              <a:rPr lang="en-US" altLang="zh-CN" sz="1600" dirty="0" err="1">
                <a:solidFill>
                  <a:srgbClr val="C00000"/>
                </a:solidFill>
                <a:latin typeface="Arial Black" panose="020B0A04020102020204" pitchFamily="34" charset="0"/>
              </a:rPr>
              <a:t>ry</a:t>
            </a:r>
            <a:endParaRPr lang="zh-CN" altLang="en-US" sz="1600" dirty="0">
              <a:solidFill>
                <a:srgbClr val="C00000"/>
              </a:solidFill>
              <a:latin typeface="Arial Black" panose="020B0A04020102020204" pitchFamily="34" charset="0"/>
            </a:endParaRPr>
          </a:p>
        </p:txBody>
      </p:sp>
      <p:sp>
        <p:nvSpPr>
          <p:cNvPr id="114" name="文本框 113">
            <a:extLst>
              <a:ext uri="{FF2B5EF4-FFF2-40B4-BE49-F238E27FC236}">
                <a16:creationId xmlns:a16="http://schemas.microsoft.com/office/drawing/2014/main" id="{0E252573-4B38-785F-B575-03FF8F2C22C1}"/>
              </a:ext>
            </a:extLst>
          </p:cNvPr>
          <p:cNvSpPr txBox="1"/>
          <p:nvPr/>
        </p:nvSpPr>
        <p:spPr>
          <a:xfrm>
            <a:off x="5265068" y="4020274"/>
            <a:ext cx="382156" cy="338554"/>
          </a:xfrm>
          <a:prstGeom prst="rect">
            <a:avLst/>
          </a:prstGeom>
          <a:noFill/>
        </p:spPr>
        <p:txBody>
          <a:bodyPr wrap="none" rtlCol="0">
            <a:spAutoFit/>
          </a:bodyPr>
          <a:lstStyle/>
          <a:p>
            <a:r>
              <a:rPr lang="en-US" altLang="zh-CN" sz="1600" dirty="0" err="1">
                <a:solidFill>
                  <a:srgbClr val="C00000"/>
                </a:solidFill>
                <a:latin typeface="Arial Black" panose="020B0A04020102020204" pitchFamily="34" charset="0"/>
              </a:rPr>
              <a:t>ly</a:t>
            </a:r>
            <a:endParaRPr lang="zh-CN" altLang="en-US" sz="1600" dirty="0">
              <a:solidFill>
                <a:srgbClr val="C00000"/>
              </a:solidFill>
              <a:latin typeface="Arial Black" panose="020B0A04020102020204" pitchFamily="34" charset="0"/>
            </a:endParaRPr>
          </a:p>
        </p:txBody>
      </p:sp>
      <p:sp>
        <p:nvSpPr>
          <p:cNvPr id="117" name="文本框 116">
            <a:extLst>
              <a:ext uri="{FF2B5EF4-FFF2-40B4-BE49-F238E27FC236}">
                <a16:creationId xmlns:a16="http://schemas.microsoft.com/office/drawing/2014/main" id="{E4F8C508-60A0-E3D5-6688-DEA07EBA735D}"/>
              </a:ext>
            </a:extLst>
          </p:cNvPr>
          <p:cNvSpPr txBox="1"/>
          <p:nvPr/>
        </p:nvSpPr>
        <p:spPr>
          <a:xfrm>
            <a:off x="8012058" y="3657201"/>
            <a:ext cx="774571" cy="369332"/>
          </a:xfrm>
          <a:prstGeom prst="rect">
            <a:avLst/>
          </a:prstGeom>
          <a:noFill/>
        </p:spPr>
        <p:txBody>
          <a:bodyPr wrap="none" rtlCol="0">
            <a:spAutoFit/>
          </a:bodyPr>
          <a:lstStyle/>
          <a:p>
            <a:r>
              <a:rPr kumimoji="1" lang="zh-CN" altLang="en-US" dirty="0">
                <a:latin typeface="Microsoft YaHei" panose="020B0503020204020204" pitchFamily="34" charset="-122"/>
                <a:ea typeface="Microsoft YaHei" panose="020B0503020204020204" pitchFamily="34" charset="-122"/>
              </a:rPr>
              <a:t>序列</a:t>
            </a:r>
            <a:r>
              <a:rPr kumimoji="1" lang="en-US" altLang="zh-CN" dirty="0">
                <a:latin typeface="Microsoft YaHei" panose="020B0503020204020204" pitchFamily="34" charset="-122"/>
                <a:ea typeface="Microsoft YaHei" panose="020B0503020204020204" pitchFamily="34" charset="-122"/>
              </a:rPr>
              <a:t>a</a:t>
            </a:r>
            <a:endParaRPr kumimoji="1" lang="zh-CN" altLang="en-US" dirty="0">
              <a:latin typeface="Microsoft YaHei" panose="020B0503020204020204" pitchFamily="34" charset="-122"/>
              <a:ea typeface="Microsoft YaHei" panose="020B0503020204020204" pitchFamily="34" charset="-122"/>
            </a:endParaRPr>
          </a:p>
        </p:txBody>
      </p:sp>
      <p:sp>
        <p:nvSpPr>
          <p:cNvPr id="118" name="文本框 117">
            <a:extLst>
              <a:ext uri="{FF2B5EF4-FFF2-40B4-BE49-F238E27FC236}">
                <a16:creationId xmlns:a16="http://schemas.microsoft.com/office/drawing/2014/main" id="{40BAFE9F-25E9-EABD-627A-8B70886BC7C9}"/>
              </a:ext>
            </a:extLst>
          </p:cNvPr>
          <p:cNvSpPr txBox="1"/>
          <p:nvPr/>
        </p:nvSpPr>
        <p:spPr>
          <a:xfrm>
            <a:off x="8000483" y="4718705"/>
            <a:ext cx="963725" cy="369332"/>
          </a:xfrm>
          <a:prstGeom prst="rect">
            <a:avLst/>
          </a:prstGeom>
          <a:noFill/>
        </p:spPr>
        <p:txBody>
          <a:bodyPr wrap="none" rtlCol="0">
            <a:spAutoFit/>
          </a:bodyPr>
          <a:lstStyle/>
          <a:p>
            <a:r>
              <a:rPr kumimoji="1" lang="zh-CN" altLang="en-US" dirty="0">
                <a:solidFill>
                  <a:srgbClr val="00B0F0"/>
                </a:solidFill>
                <a:latin typeface="Microsoft YaHei" panose="020B0503020204020204" pitchFamily="34" charset="-122"/>
                <a:ea typeface="Microsoft YaHei" panose="020B0503020204020204" pitchFamily="34" charset="-122"/>
              </a:rPr>
              <a:t>新</a:t>
            </a:r>
            <a:r>
              <a:rPr kumimoji="1" lang="zh-CN" altLang="en-US" dirty="0">
                <a:latin typeface="Microsoft YaHei" panose="020B0503020204020204" pitchFamily="34" charset="-122"/>
                <a:ea typeface="Microsoft YaHei" panose="020B0503020204020204" pitchFamily="34" charset="-122"/>
              </a:rPr>
              <a:t>序列</a:t>
            </a:r>
            <a:r>
              <a:rPr kumimoji="1" lang="en-US" altLang="zh-CN" dirty="0">
                <a:latin typeface="Microsoft YaHei" panose="020B0503020204020204" pitchFamily="34" charset="-122"/>
                <a:ea typeface="Microsoft YaHei" panose="020B0503020204020204" pitchFamily="34" charset="-122"/>
              </a:rPr>
              <a:t>t</a:t>
            </a:r>
            <a:endParaRPr kumimoji="1" lang="zh-CN" altLang="en-US"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02362205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二路归并示例</a:t>
            </a:r>
          </a:p>
        </p:txBody>
      </p:sp>
      <p:sp>
        <p:nvSpPr>
          <p:cNvPr id="3" name="副标题 2"/>
          <p:cNvSpPr>
            <a:spLocks noGrp="1"/>
          </p:cNvSpPr>
          <p:nvPr>
            <p:ph type="subTitle" idx="1"/>
          </p:nvPr>
        </p:nvSpPr>
        <p:spPr/>
        <p:txBody>
          <a:bodyPr/>
          <a:lstStyle/>
          <a:p>
            <a:r>
              <a:rPr lang="en-US" altLang="zh-CN" dirty="0"/>
              <a:t>10.5.1  </a:t>
            </a:r>
            <a:r>
              <a:rPr lang="zh-CN" altLang="en-US" dirty="0"/>
              <a:t>二路归并</a:t>
            </a:r>
          </a:p>
        </p:txBody>
      </p:sp>
      <p:sp>
        <p:nvSpPr>
          <p:cNvPr id="4" name="文本占位符 3"/>
          <p:cNvSpPr>
            <a:spLocks noGrp="1"/>
          </p:cNvSpPr>
          <p:nvPr>
            <p:ph type="body" idx="10"/>
          </p:nvPr>
        </p:nvSpPr>
        <p:spPr/>
        <p:txBody>
          <a:bodyPr/>
          <a:lstStyle/>
          <a:p>
            <a:r>
              <a:rPr lang="zh-CN" altLang="en-US" dirty="0"/>
              <a:t>数据结构</a:t>
            </a:r>
          </a:p>
        </p:txBody>
      </p:sp>
      <mc:AlternateContent xmlns:mc="http://schemas.openxmlformats.org/markup-compatibility/2006" xmlns:a14="http://schemas.microsoft.com/office/drawing/2010/main">
        <mc:Choice Requires="a14">
          <p:sp>
            <p:nvSpPr>
              <p:cNvPr id="8" name="Rectangle 1">
                <a:extLst>
                  <a:ext uri="{FF2B5EF4-FFF2-40B4-BE49-F238E27FC236}">
                    <a16:creationId xmlns:a16="http://schemas.microsoft.com/office/drawing/2014/main" id="{65E4655A-0624-46D8-BDB9-8A5265427EC7}"/>
                  </a:ext>
                </a:extLst>
              </p:cNvPr>
              <p:cNvSpPr>
                <a:spLocks noChangeArrowheads="1"/>
              </p:cNvSpPr>
              <p:nvPr/>
            </p:nvSpPr>
            <p:spPr bwMode="auto">
              <a:xfrm>
                <a:off x="702353" y="1016191"/>
                <a:ext cx="6818726" cy="1086131"/>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1270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zh-CN" altLang="zh-CN" sz="2000" dirty="0">
                    <a:latin typeface="微软雅黑" panose="020B0503020204020204" pitchFamily="34" charset="-122"/>
                    <a:ea typeface="微软雅黑" panose="020B0503020204020204" pitchFamily="34" charset="-122"/>
                    <a:cs typeface="Times New Roman" panose="02020603050405020304" pitchFamily="18" charset="0"/>
                  </a:rPr>
                  <a:t>算法</a:t>
                </a:r>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10-8 </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二路归并 </a:t>
                </a:r>
                <a14:m>
                  <m:oMath xmlns:m="http://schemas.openxmlformats.org/officeDocument/2006/math">
                    <m:r>
                      <m:rPr>
                        <m:sty m:val="p"/>
                      </m:rPr>
                      <a:rPr lang="en-US" altLang="zh-CN" sz="2000" i="0" dirty="0" smtClean="0">
                        <a:latin typeface="Cambria Math" panose="02040503050406030204" pitchFamily="18" charset="0"/>
                        <a:ea typeface="微软雅黑" panose="020B0503020204020204" pitchFamily="34" charset="-122"/>
                        <a:cs typeface="Times New Roman" panose="02020603050405020304" pitchFamily="18" charset="0"/>
                      </a:rPr>
                      <m:t>TwoWayMerge</m:t>
                    </m:r>
                    <m:d>
                      <m:dPr>
                        <m:ctrlPr>
                          <a:rPr lang="en-US" altLang="zh-CN" sz="2000" b="0" i="1" dirty="0" smtClean="0">
                            <a:latin typeface="Cambria Math" panose="02040503050406030204" pitchFamily="18" charset="0"/>
                            <a:ea typeface="微软雅黑" panose="020B0503020204020204" pitchFamily="34" charset="-122"/>
                            <a:cs typeface="Times New Roman" panose="02020603050405020304" pitchFamily="18" charset="0"/>
                          </a:rPr>
                        </m:ctrlPr>
                      </m:dPr>
                      <m:e>
                        <m:r>
                          <a:rPr lang="en-US" altLang="zh-CN" sz="2000" i="1" dirty="0" smtClean="0">
                            <a:latin typeface="Cambria Math" panose="02040503050406030204" pitchFamily="18" charset="0"/>
                            <a:ea typeface="微软雅黑" panose="020B0503020204020204" pitchFamily="34" charset="-122"/>
                            <a:cs typeface="Times New Roman" panose="02020603050405020304" pitchFamily="18" charset="0"/>
                          </a:rPr>
                          <m:t>𝑎</m:t>
                        </m:r>
                        <m:r>
                          <a:rPr lang="en-US" altLang="zh-CN" sz="2000" i="1" dirty="0">
                            <a:latin typeface="Cambria Math" panose="02040503050406030204" pitchFamily="18" charset="0"/>
                            <a:ea typeface="微软雅黑" panose="020B0503020204020204" pitchFamily="34" charset="-122"/>
                            <a:cs typeface="Times New Roman" panose="02020603050405020304" pitchFamily="18" charset="0"/>
                          </a:rPr>
                          <m:t>, </m:t>
                        </m:r>
                        <m:sSub>
                          <m:sSubPr>
                            <m:ctrlPr>
                              <a:rPr lang="en-US" altLang="zh-CN" sz="2000" b="0" i="1" dirty="0" smtClean="0">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000" i="1" dirty="0" err="1">
                                <a:latin typeface="Cambria Math" panose="02040503050406030204" pitchFamily="18" charset="0"/>
                                <a:ea typeface="微软雅黑" panose="020B0503020204020204" pitchFamily="34" charset="-122"/>
                                <a:cs typeface="Times New Roman" panose="02020603050405020304" pitchFamily="18" charset="0"/>
                              </a:rPr>
                              <m:t>𝑙</m:t>
                            </m:r>
                          </m:e>
                          <m:sub>
                            <m:r>
                              <a:rPr lang="en-US" altLang="zh-CN" sz="2000" i="1" dirty="0" err="1">
                                <a:latin typeface="Cambria Math" panose="02040503050406030204" pitchFamily="18" charset="0"/>
                                <a:ea typeface="微软雅黑" panose="020B0503020204020204" pitchFamily="34" charset="-122"/>
                                <a:cs typeface="Times New Roman" panose="02020603050405020304" pitchFamily="18" charset="0"/>
                              </a:rPr>
                              <m:t>𝑥</m:t>
                            </m:r>
                          </m:sub>
                        </m:sSub>
                        <m:r>
                          <a:rPr lang="en-US" altLang="zh-CN" sz="2000" i="1" dirty="0" err="1">
                            <a:latin typeface="Cambria Math" panose="02040503050406030204" pitchFamily="18" charset="0"/>
                            <a:ea typeface="微软雅黑" panose="020B0503020204020204" pitchFamily="34" charset="-122"/>
                            <a:cs typeface="Times New Roman" panose="02020603050405020304" pitchFamily="18" charset="0"/>
                          </a:rPr>
                          <m:t>,</m:t>
                        </m:r>
                        <m:sSub>
                          <m:sSubPr>
                            <m:ctrlPr>
                              <a:rPr lang="en-US" altLang="zh-CN" sz="2000" b="0" i="1" dirty="0" smtClean="0">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000" i="1" dirty="0" err="1">
                                <a:latin typeface="Cambria Math" panose="02040503050406030204" pitchFamily="18" charset="0"/>
                                <a:ea typeface="微软雅黑" panose="020B0503020204020204" pitchFamily="34" charset="-122"/>
                                <a:cs typeface="Times New Roman" panose="02020603050405020304" pitchFamily="18" charset="0"/>
                              </a:rPr>
                              <m:t>𝑟</m:t>
                            </m:r>
                          </m:e>
                          <m:sub>
                            <m:r>
                              <a:rPr lang="en-US" altLang="zh-CN" sz="2000" i="1" dirty="0" err="1">
                                <a:latin typeface="Cambria Math" panose="02040503050406030204" pitchFamily="18" charset="0"/>
                                <a:ea typeface="微软雅黑" panose="020B0503020204020204" pitchFamily="34" charset="-122"/>
                                <a:cs typeface="Times New Roman" panose="02020603050405020304" pitchFamily="18" charset="0"/>
                              </a:rPr>
                              <m:t>𝑥</m:t>
                            </m:r>
                          </m:sub>
                        </m:sSub>
                        <m:r>
                          <a:rPr lang="en-US" altLang="zh-CN" sz="2000" i="1" dirty="0" err="1">
                            <a:latin typeface="Cambria Math" panose="02040503050406030204" pitchFamily="18" charset="0"/>
                            <a:ea typeface="微软雅黑" panose="020B0503020204020204" pitchFamily="34" charset="-122"/>
                            <a:cs typeface="Times New Roman" panose="02020603050405020304" pitchFamily="18" charset="0"/>
                          </a:rPr>
                          <m:t>,</m:t>
                        </m:r>
                        <m:sSub>
                          <m:sSubPr>
                            <m:ctrlPr>
                              <a:rPr lang="en-US" altLang="zh-CN" sz="2000" b="0" i="1" dirty="0" smtClean="0">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000" i="1" dirty="0" err="1">
                                <a:latin typeface="Cambria Math" panose="02040503050406030204" pitchFamily="18" charset="0"/>
                                <a:ea typeface="微软雅黑" panose="020B0503020204020204" pitchFamily="34" charset="-122"/>
                                <a:cs typeface="Times New Roman" panose="02020603050405020304" pitchFamily="18" charset="0"/>
                              </a:rPr>
                              <m:t>𝑙</m:t>
                            </m:r>
                          </m:e>
                          <m:sub>
                            <m:r>
                              <a:rPr lang="en-US" altLang="zh-CN" sz="2000" i="1" dirty="0" err="1">
                                <a:latin typeface="Cambria Math" panose="02040503050406030204" pitchFamily="18" charset="0"/>
                                <a:ea typeface="微软雅黑" panose="020B0503020204020204" pitchFamily="34" charset="-122"/>
                                <a:cs typeface="Times New Roman" panose="02020603050405020304" pitchFamily="18" charset="0"/>
                              </a:rPr>
                              <m:t>𝑦</m:t>
                            </m:r>
                          </m:sub>
                        </m:sSub>
                        <m:r>
                          <a:rPr lang="en-US" altLang="zh-CN" sz="2000" i="1" dirty="0" err="1">
                            <a:latin typeface="Cambria Math" panose="02040503050406030204" pitchFamily="18" charset="0"/>
                            <a:ea typeface="微软雅黑" panose="020B0503020204020204" pitchFamily="34" charset="-122"/>
                            <a:cs typeface="Times New Roman" panose="02020603050405020304" pitchFamily="18" charset="0"/>
                          </a:rPr>
                          <m:t>,</m:t>
                        </m:r>
                        <m:sSub>
                          <m:sSubPr>
                            <m:ctrlPr>
                              <a:rPr lang="en-US" altLang="zh-CN" sz="2000" b="0" i="1" dirty="0" smtClean="0">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000" i="1" dirty="0" err="1" smtClean="0">
                                <a:latin typeface="Cambria Math" panose="02040503050406030204" pitchFamily="18" charset="0"/>
                                <a:ea typeface="微软雅黑" panose="020B0503020204020204" pitchFamily="34" charset="-122"/>
                                <a:cs typeface="Times New Roman" panose="02020603050405020304" pitchFamily="18" charset="0"/>
                              </a:rPr>
                              <m:t>𝑟</m:t>
                            </m:r>
                          </m:e>
                          <m:sub>
                            <m:r>
                              <a:rPr lang="en-US" altLang="zh-CN" sz="2000" i="1" dirty="0" err="1" smtClean="0">
                                <a:latin typeface="Cambria Math" panose="02040503050406030204" pitchFamily="18" charset="0"/>
                                <a:ea typeface="微软雅黑" panose="020B0503020204020204" pitchFamily="34" charset="-122"/>
                                <a:cs typeface="Times New Roman" panose="02020603050405020304" pitchFamily="18" charset="0"/>
                              </a:rPr>
                              <m:t>𝑦</m:t>
                            </m:r>
                          </m:sub>
                        </m:sSub>
                      </m:e>
                    </m:d>
                  </m:oMath>
                </a14:m>
                <a:endParaRPr lang="en-US" altLang="zh-CN" sz="2000" dirty="0">
                  <a:latin typeface="微软雅黑" panose="020B0503020204020204" pitchFamily="34" charset="-122"/>
                  <a:ea typeface="微软雅黑" panose="020B0503020204020204" pitchFamily="34" charset="-122"/>
                  <a:cs typeface="Times New Roman" panose="02020603050405020304" pitchFamily="18" charset="0"/>
                </a:endParaRPr>
              </a:p>
              <a:p>
                <a:pPr marL="0" marR="0" lvl="0" indent="127000" algn="l" defTabSz="914400" rtl="0" eaLnBrk="0" fontAlgn="base" latinLnBrk="0" hangingPunct="0">
                  <a:lnSpc>
                    <a:spcPct val="100000"/>
                  </a:lnSpc>
                  <a:spcBef>
                    <a:spcPct val="0"/>
                  </a:spcBef>
                  <a:spcAft>
                    <a:spcPct val="0"/>
                  </a:spcAft>
                  <a:buClrTx/>
                  <a:buSzTx/>
                  <a:buFontTx/>
                  <a:buNone/>
                  <a:tabLst/>
                </a:pPr>
                <a:r>
                  <a:rPr kumimoji="0" lang="zh-CN" altLang="en-US" sz="2000" b="1" i="0" u="none" strike="noStrike" cap="none" normalizeH="0" baseline="0" dirty="0">
                    <a:ln>
                      <a:noFill/>
                    </a:ln>
                    <a:solidFill>
                      <a:schemeClr val="tx1"/>
                    </a:solidFill>
                    <a:effectLst/>
                    <a:latin typeface="Courier New" panose="02070309020205020404" pitchFamily="49" charset="0"/>
                    <a:ea typeface="楷体_GB2312"/>
                    <a:cs typeface="Times New Roman" panose="02020603050405020304" pitchFamily="18" charset="0"/>
                  </a:rPr>
                  <a:t>输入：</a:t>
                </a:r>
                <a:r>
                  <a:rPr kumimoji="0" lang="zh-CN" altLang="en-US" sz="2000" b="0" i="0" u="none" strike="noStrike" cap="none" normalizeH="0" baseline="0" dirty="0">
                    <a:ln>
                      <a:noFill/>
                    </a:ln>
                    <a:solidFill>
                      <a:schemeClr val="tx1"/>
                    </a:solidFill>
                    <a:effectLst/>
                    <a:latin typeface="Courier New" panose="02070309020205020404" pitchFamily="49" charset="0"/>
                    <a:ea typeface="楷体_GB2312"/>
                    <a:cs typeface="Times New Roman" panose="02020603050405020304" pitchFamily="18" charset="0"/>
                  </a:rPr>
                  <a:t>序列</a:t>
                </a:r>
                <a14:m>
                  <m:oMath xmlns:m="http://schemas.openxmlformats.org/officeDocument/2006/math">
                    <m: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𝑎</m:t>
                    </m:r>
                  </m:oMath>
                </a14:m>
                <a:r>
                  <a:rPr kumimoji="0" lang="zh-CN" altLang="en-US" sz="2000" b="0" i="0" u="none" strike="noStrike" cap="none" normalizeH="0" baseline="0" dirty="0">
                    <a:ln>
                      <a:noFill/>
                    </a:ln>
                    <a:solidFill>
                      <a:schemeClr val="tx1"/>
                    </a:solidFill>
                    <a:effectLst/>
                    <a:latin typeface="Courier New" panose="02070309020205020404" pitchFamily="49" charset="0"/>
                    <a:ea typeface="楷体_GB2312"/>
                    <a:cs typeface="Times New Roman" panose="02020603050405020304" pitchFamily="18" charset="0"/>
                  </a:rPr>
                  <a:t>及其有序子序列</a:t>
                </a:r>
                <a14:m>
                  <m:oMath xmlns:m="http://schemas.openxmlformats.org/officeDocument/2006/math">
                    <m: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𝑥</m:t>
                    </m:r>
                  </m:oMath>
                </a14:m>
                <a:r>
                  <a:rPr kumimoji="0" lang="zh-CN" altLang="en-US" sz="2000" b="0" i="0" u="none" strike="noStrike" cap="none" normalizeH="0" baseline="0" dirty="0">
                    <a:ln>
                      <a:noFill/>
                    </a:ln>
                    <a:solidFill>
                      <a:schemeClr val="tx1"/>
                    </a:solidFill>
                    <a:effectLst/>
                    <a:latin typeface="Times New Roman" panose="02020603050405020304" pitchFamily="18" charset="0"/>
                    <a:ea typeface="楷体_GB2312"/>
                    <a:cs typeface="Times New Roman" panose="02020603050405020304" pitchFamily="18" charset="0"/>
                  </a:rPr>
                  <a:t>和</a:t>
                </a:r>
                <a14:m>
                  <m:oMath xmlns:m="http://schemas.openxmlformats.org/officeDocument/2006/math">
                    <m: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𝑦</m:t>
                    </m:r>
                  </m:oMath>
                </a14:m>
                <a:r>
                  <a:rPr kumimoji="0" lang="zh-CN" altLang="en-US" sz="2000" b="0" i="0" u="none" strike="noStrike" cap="none" normalizeH="0" baseline="0" dirty="0">
                    <a:ln>
                      <a:noFill/>
                    </a:ln>
                    <a:solidFill>
                      <a:schemeClr val="tx1"/>
                    </a:solidFill>
                    <a:effectLst/>
                    <a:latin typeface="Courier New" panose="02070309020205020404" pitchFamily="49" charset="0"/>
                    <a:ea typeface="楷体_GB2312"/>
                    <a:cs typeface="Times New Roman" panose="02020603050405020304" pitchFamily="18" charset="0"/>
                  </a:rPr>
                  <a:t>的下标范围</a:t>
                </a:r>
                <a14:m>
                  <m:oMath xmlns:m="http://schemas.openxmlformats.org/officeDocument/2006/math">
                    <m:sSub>
                      <m:sSubPr>
                        <m:ctrlP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ctrlPr>
                      </m:sSubPr>
                      <m:e>
                        <m: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𝑙</m:t>
                        </m:r>
                      </m:e>
                      <m:sub>
                        <m: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𝑥</m:t>
                        </m:r>
                      </m:sub>
                    </m:sSub>
                    <m: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m:t>
                    </m:r>
                    <m:sSub>
                      <m:sSubPr>
                        <m:ctrlP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ctrlPr>
                      </m:sSubPr>
                      <m:e>
                        <m: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𝑟</m:t>
                        </m:r>
                      </m:e>
                      <m:sub>
                        <m: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𝑥</m:t>
                        </m:r>
                      </m:sub>
                    </m:sSub>
                  </m:oMath>
                </a14:m>
                <a:r>
                  <a:rPr kumimoji="0" lang="zh-CN" altLang="en-US" sz="2000" b="0" i="0" u="none" strike="noStrike" cap="none" normalizeH="0" baseline="0" dirty="0">
                    <a:ln>
                      <a:noFill/>
                    </a:ln>
                    <a:solidFill>
                      <a:schemeClr val="tx1"/>
                    </a:solidFill>
                    <a:effectLst/>
                    <a:latin typeface="Courier New" panose="02070309020205020404" pitchFamily="49" charset="0"/>
                    <a:ea typeface="楷体_GB2312"/>
                    <a:cs typeface="Times New Roman" panose="02020603050405020304" pitchFamily="18" charset="0"/>
                  </a:rPr>
                  <a:t>和</a:t>
                </a:r>
                <a14:m>
                  <m:oMath xmlns:m="http://schemas.openxmlformats.org/officeDocument/2006/math">
                    <m:sSub>
                      <m:sSubPr>
                        <m:ctrlP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ctrlPr>
                      </m:sSubPr>
                      <m:e>
                        <m: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𝑙</m:t>
                        </m:r>
                      </m:e>
                      <m:sub>
                        <m: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𝑦</m:t>
                        </m:r>
                      </m:sub>
                    </m:sSub>
                    <m: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m:t>
                    </m:r>
                    <m:sSub>
                      <m:sSubPr>
                        <m:ctrlP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ctrlPr>
                      </m:sSubPr>
                      <m:e>
                        <m: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𝑟</m:t>
                        </m:r>
                      </m:e>
                      <m:sub>
                        <m: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𝑦</m:t>
                        </m:r>
                      </m:sub>
                    </m:sSub>
                  </m:oMath>
                </a14:m>
                <a:endParaRPr kumimoji="0" lang="en-US" altLang="zh-CN" sz="2000" b="0" i="0" u="none" strike="noStrike" cap="none" normalizeH="0" baseline="0" dirty="0">
                  <a:ln>
                    <a:noFill/>
                  </a:ln>
                  <a:solidFill>
                    <a:schemeClr val="tx1"/>
                  </a:solidFill>
                  <a:effectLst/>
                </a:endParaRPr>
              </a:p>
              <a:p>
                <a:pPr marL="0" marR="0" lvl="0" indent="127000" algn="l" defTabSz="914400" rtl="0" eaLnBrk="0" fontAlgn="base" latinLnBrk="0" hangingPunct="0">
                  <a:lnSpc>
                    <a:spcPct val="100000"/>
                  </a:lnSpc>
                  <a:spcBef>
                    <a:spcPct val="0"/>
                  </a:spcBef>
                  <a:spcAft>
                    <a:spcPct val="0"/>
                  </a:spcAft>
                  <a:buClrTx/>
                  <a:buSzTx/>
                  <a:buFontTx/>
                  <a:buNone/>
                  <a:tabLst/>
                </a:pPr>
                <a:r>
                  <a:rPr kumimoji="0" lang="zh-CN" altLang="en-US" sz="2000" b="1" i="0" u="none" strike="noStrike" cap="none" normalizeH="0" baseline="0" dirty="0">
                    <a:ln>
                      <a:noFill/>
                    </a:ln>
                    <a:solidFill>
                      <a:schemeClr val="tx1"/>
                    </a:solidFill>
                    <a:effectLst/>
                    <a:latin typeface="Courier New" panose="02070309020205020404" pitchFamily="49" charset="0"/>
                    <a:ea typeface="楷体_GB2312"/>
                    <a:cs typeface="Times New Roman" panose="02020603050405020304" pitchFamily="18" charset="0"/>
                  </a:rPr>
                  <a:t>输出：</a:t>
                </a:r>
                <a:r>
                  <a:rPr kumimoji="0" lang="zh-CN" altLang="en-US" sz="2000" b="0" i="0" u="none" strike="noStrike" cap="none" normalizeH="0" baseline="0" dirty="0">
                    <a:ln>
                      <a:noFill/>
                    </a:ln>
                    <a:solidFill>
                      <a:schemeClr val="tx1"/>
                    </a:solidFill>
                    <a:effectLst/>
                    <a:latin typeface="Courier New" panose="02070309020205020404" pitchFamily="49" charset="0"/>
                    <a:ea typeface="楷体_GB2312"/>
                    <a:cs typeface="Times New Roman" panose="02020603050405020304" pitchFamily="18" charset="0"/>
                  </a:rPr>
                  <a:t>将两个有序序列合并后的新有序序列</a:t>
                </a:r>
                <a14:m>
                  <m:oMath xmlns:m="http://schemas.openxmlformats.org/officeDocument/2006/math">
                    <m: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𝑡</m:t>
                    </m:r>
                  </m:oMath>
                </a14:m>
                <a:endParaRPr kumimoji="0" lang="en-US" altLang="zh-CN" sz="2000" b="0" i="0" u="none" strike="noStrike" cap="none" normalizeH="0" baseline="0" dirty="0">
                  <a:ln>
                    <a:noFill/>
                  </a:ln>
                  <a:solidFill>
                    <a:schemeClr val="tx1"/>
                  </a:solidFill>
                  <a:effectLst/>
                </a:endParaRPr>
              </a:p>
            </p:txBody>
          </p:sp>
        </mc:Choice>
        <mc:Fallback xmlns="">
          <p:sp>
            <p:nvSpPr>
              <p:cNvPr id="8" name="Rectangle 1">
                <a:extLst>
                  <a:ext uri="{FF2B5EF4-FFF2-40B4-BE49-F238E27FC236}">
                    <a16:creationId xmlns:a16="http://schemas.microsoft.com/office/drawing/2014/main" id="{65E4655A-0624-46D8-BDB9-8A5265427EC7}"/>
                  </a:ext>
                </a:extLst>
              </p:cNvPr>
              <p:cNvSpPr>
                <a:spLocks noRot="1" noChangeAspect="1" noMove="1" noResize="1" noEditPoints="1" noAdjustHandles="1" noChangeArrowheads="1" noChangeShapeType="1" noTextEdit="1"/>
              </p:cNvSpPr>
              <p:nvPr/>
            </p:nvSpPr>
            <p:spPr bwMode="auto">
              <a:xfrm>
                <a:off x="702353" y="1016191"/>
                <a:ext cx="6818726" cy="1086131"/>
              </a:xfrm>
              <a:prstGeom prst="rect">
                <a:avLst/>
              </a:prstGeom>
              <a:blipFill>
                <a:blip r:embed="rId2"/>
                <a:stretch>
                  <a:fillRect t="-1163" b="-10465"/>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sp>
        <p:nvSpPr>
          <p:cNvPr id="83" name="Rectangle 19">
            <a:extLst>
              <a:ext uri="{FF2B5EF4-FFF2-40B4-BE49-F238E27FC236}">
                <a16:creationId xmlns:a16="http://schemas.microsoft.com/office/drawing/2014/main" id="{10D7818B-46DD-061E-FEBD-01BF36594D94}"/>
              </a:ext>
            </a:extLst>
          </p:cNvPr>
          <p:cNvSpPr>
            <a:spLocks noChangeArrowheads="1"/>
          </p:cNvSpPr>
          <p:nvPr/>
        </p:nvSpPr>
        <p:spPr bwMode="auto">
          <a:xfrm>
            <a:off x="2499167" y="4697392"/>
            <a:ext cx="533400" cy="381000"/>
          </a:xfrm>
          <a:prstGeom prst="rect">
            <a:avLst/>
          </a:prstGeom>
          <a:solidFill>
            <a:srgbClr val="92D050"/>
          </a:solidFill>
          <a:ln w="9525">
            <a:solidFill>
              <a:schemeClr val="tx1"/>
            </a:solidFill>
            <a:miter lim="800000"/>
            <a:headEnd/>
            <a:tailEnd/>
          </a:ln>
        </p:spPr>
        <p:txBody>
          <a:bodyPr wrap="none" lIns="92075" tIns="46038" rIns="92075" bIns="46038" anchor="ctr"/>
          <a:lstStyle/>
          <a:p>
            <a:pPr algn="ctr"/>
            <a:endParaRPr lang="zh-CN" altLang="zh-CN" sz="2400" b="1">
              <a:latin typeface="Courier New" pitchFamily="49" charset="0"/>
            </a:endParaRPr>
          </a:p>
        </p:txBody>
      </p:sp>
      <p:sp>
        <p:nvSpPr>
          <p:cNvPr id="84" name="Rectangle 20">
            <a:extLst>
              <a:ext uri="{FF2B5EF4-FFF2-40B4-BE49-F238E27FC236}">
                <a16:creationId xmlns:a16="http://schemas.microsoft.com/office/drawing/2014/main" id="{353070CE-7ABE-2987-8B01-2578B11E4C15}"/>
              </a:ext>
            </a:extLst>
          </p:cNvPr>
          <p:cNvSpPr>
            <a:spLocks noChangeArrowheads="1"/>
          </p:cNvSpPr>
          <p:nvPr/>
        </p:nvSpPr>
        <p:spPr bwMode="auto">
          <a:xfrm>
            <a:off x="3032567" y="4697392"/>
            <a:ext cx="533400" cy="381000"/>
          </a:xfrm>
          <a:prstGeom prst="rect">
            <a:avLst/>
          </a:prstGeom>
          <a:solidFill>
            <a:srgbClr val="92D050"/>
          </a:solidFill>
          <a:ln w="9525">
            <a:solidFill>
              <a:schemeClr val="tx1"/>
            </a:solidFill>
            <a:miter lim="800000"/>
            <a:headEnd/>
            <a:tailEnd/>
          </a:ln>
        </p:spPr>
        <p:txBody>
          <a:bodyPr wrap="none" lIns="92075" tIns="46038" rIns="92075" bIns="46038" anchor="ctr"/>
          <a:lstStyle/>
          <a:p>
            <a:pPr algn="ctr"/>
            <a:r>
              <a:rPr lang="en-US" altLang="zh-CN" sz="2400" b="1" dirty="0">
                <a:latin typeface="Courier New" pitchFamily="49" charset="0"/>
              </a:rPr>
              <a:t> </a:t>
            </a:r>
          </a:p>
        </p:txBody>
      </p:sp>
      <p:sp>
        <p:nvSpPr>
          <p:cNvPr id="85" name="Rectangle 21">
            <a:extLst>
              <a:ext uri="{FF2B5EF4-FFF2-40B4-BE49-F238E27FC236}">
                <a16:creationId xmlns:a16="http://schemas.microsoft.com/office/drawing/2014/main" id="{6FCF986B-25DB-BBE0-EBD2-0BA300D11CE1}"/>
              </a:ext>
            </a:extLst>
          </p:cNvPr>
          <p:cNvSpPr>
            <a:spLocks noChangeArrowheads="1"/>
          </p:cNvSpPr>
          <p:nvPr/>
        </p:nvSpPr>
        <p:spPr bwMode="auto">
          <a:xfrm>
            <a:off x="3565967" y="4697392"/>
            <a:ext cx="533400" cy="381000"/>
          </a:xfrm>
          <a:prstGeom prst="rect">
            <a:avLst/>
          </a:prstGeom>
          <a:solidFill>
            <a:srgbClr val="92D050"/>
          </a:solidFill>
          <a:ln w="9525">
            <a:solidFill>
              <a:schemeClr val="tx1"/>
            </a:solidFill>
            <a:miter lim="800000"/>
            <a:headEnd/>
            <a:tailEnd/>
          </a:ln>
        </p:spPr>
        <p:txBody>
          <a:bodyPr wrap="none" lIns="92075" tIns="46038" rIns="92075" bIns="46038" anchor="ctr"/>
          <a:lstStyle/>
          <a:p>
            <a:pPr algn="ctr"/>
            <a:r>
              <a:rPr lang="en-US" altLang="zh-CN" sz="2400" b="1">
                <a:latin typeface="Courier New" pitchFamily="49" charset="0"/>
              </a:rPr>
              <a:t> </a:t>
            </a:r>
          </a:p>
        </p:txBody>
      </p:sp>
      <p:sp>
        <p:nvSpPr>
          <p:cNvPr id="86" name="Rectangle 22">
            <a:extLst>
              <a:ext uri="{FF2B5EF4-FFF2-40B4-BE49-F238E27FC236}">
                <a16:creationId xmlns:a16="http://schemas.microsoft.com/office/drawing/2014/main" id="{1379CE9D-0C4E-5F35-779B-B18F75813BD5}"/>
              </a:ext>
            </a:extLst>
          </p:cNvPr>
          <p:cNvSpPr>
            <a:spLocks noChangeArrowheads="1"/>
          </p:cNvSpPr>
          <p:nvPr/>
        </p:nvSpPr>
        <p:spPr bwMode="auto">
          <a:xfrm>
            <a:off x="4099367" y="4697392"/>
            <a:ext cx="533400" cy="381000"/>
          </a:xfrm>
          <a:prstGeom prst="rect">
            <a:avLst/>
          </a:prstGeom>
          <a:solidFill>
            <a:srgbClr val="92D050"/>
          </a:solidFill>
          <a:ln w="9525">
            <a:solidFill>
              <a:schemeClr val="tx1"/>
            </a:solidFill>
            <a:miter lim="800000"/>
            <a:headEnd/>
            <a:tailEnd/>
          </a:ln>
        </p:spPr>
        <p:txBody>
          <a:bodyPr wrap="none" lIns="92075" tIns="46038" rIns="92075" bIns="46038" anchor="ctr"/>
          <a:lstStyle/>
          <a:p>
            <a:pPr algn="ctr"/>
            <a:r>
              <a:rPr lang="en-US" altLang="zh-CN" sz="2400" b="1">
                <a:latin typeface="Courier New" pitchFamily="49" charset="0"/>
              </a:rPr>
              <a:t> </a:t>
            </a:r>
          </a:p>
        </p:txBody>
      </p:sp>
      <p:sp>
        <p:nvSpPr>
          <p:cNvPr id="87" name="Rectangle 23">
            <a:extLst>
              <a:ext uri="{FF2B5EF4-FFF2-40B4-BE49-F238E27FC236}">
                <a16:creationId xmlns:a16="http://schemas.microsoft.com/office/drawing/2014/main" id="{C974617A-D409-4BCD-29A9-823DEBFB6959}"/>
              </a:ext>
            </a:extLst>
          </p:cNvPr>
          <p:cNvSpPr>
            <a:spLocks noChangeArrowheads="1"/>
          </p:cNvSpPr>
          <p:nvPr/>
        </p:nvSpPr>
        <p:spPr bwMode="auto">
          <a:xfrm>
            <a:off x="4632767" y="4697392"/>
            <a:ext cx="533400" cy="381000"/>
          </a:xfrm>
          <a:prstGeom prst="rect">
            <a:avLst/>
          </a:prstGeom>
          <a:solidFill>
            <a:srgbClr val="92D050"/>
          </a:solidFill>
          <a:ln w="9525">
            <a:solidFill>
              <a:schemeClr val="tx1"/>
            </a:solidFill>
            <a:miter lim="800000"/>
            <a:headEnd/>
            <a:tailEnd/>
          </a:ln>
        </p:spPr>
        <p:txBody>
          <a:bodyPr wrap="none" lIns="92075" tIns="46038" rIns="92075" bIns="46038" anchor="ctr"/>
          <a:lstStyle/>
          <a:p>
            <a:pPr algn="ctr"/>
            <a:r>
              <a:rPr lang="en-US" altLang="zh-CN" sz="2400" b="1">
                <a:latin typeface="Courier New" pitchFamily="49" charset="0"/>
              </a:rPr>
              <a:t> </a:t>
            </a:r>
          </a:p>
        </p:txBody>
      </p:sp>
      <p:sp>
        <p:nvSpPr>
          <p:cNvPr id="88" name="Rectangle 24">
            <a:extLst>
              <a:ext uri="{FF2B5EF4-FFF2-40B4-BE49-F238E27FC236}">
                <a16:creationId xmlns:a16="http://schemas.microsoft.com/office/drawing/2014/main" id="{F6A37A78-DBF9-9178-562A-B076B1548410}"/>
              </a:ext>
            </a:extLst>
          </p:cNvPr>
          <p:cNvSpPr>
            <a:spLocks noChangeArrowheads="1"/>
          </p:cNvSpPr>
          <p:nvPr/>
        </p:nvSpPr>
        <p:spPr bwMode="auto">
          <a:xfrm>
            <a:off x="5166167" y="4697392"/>
            <a:ext cx="533400" cy="381000"/>
          </a:xfrm>
          <a:prstGeom prst="rect">
            <a:avLst/>
          </a:prstGeom>
          <a:solidFill>
            <a:srgbClr val="92D050"/>
          </a:solidFill>
          <a:ln w="9525">
            <a:solidFill>
              <a:schemeClr val="tx1"/>
            </a:solidFill>
            <a:miter lim="800000"/>
            <a:headEnd/>
            <a:tailEnd/>
          </a:ln>
        </p:spPr>
        <p:txBody>
          <a:bodyPr wrap="none" lIns="92075" tIns="46038" rIns="92075" bIns="46038" anchor="ctr"/>
          <a:lstStyle/>
          <a:p>
            <a:pPr algn="ctr"/>
            <a:r>
              <a:rPr lang="en-US" altLang="zh-CN" sz="2400" b="1">
                <a:latin typeface="Courier New" pitchFamily="49" charset="0"/>
              </a:rPr>
              <a:t> </a:t>
            </a:r>
          </a:p>
        </p:txBody>
      </p:sp>
      <p:sp>
        <p:nvSpPr>
          <p:cNvPr id="89" name="Rectangle 25">
            <a:extLst>
              <a:ext uri="{FF2B5EF4-FFF2-40B4-BE49-F238E27FC236}">
                <a16:creationId xmlns:a16="http://schemas.microsoft.com/office/drawing/2014/main" id="{582A2814-91A6-B2B3-4A23-C4D27CA2B95E}"/>
              </a:ext>
            </a:extLst>
          </p:cNvPr>
          <p:cNvSpPr>
            <a:spLocks noChangeArrowheads="1"/>
          </p:cNvSpPr>
          <p:nvPr/>
        </p:nvSpPr>
        <p:spPr bwMode="auto">
          <a:xfrm>
            <a:off x="5699567" y="4697392"/>
            <a:ext cx="533400" cy="381000"/>
          </a:xfrm>
          <a:prstGeom prst="rect">
            <a:avLst/>
          </a:prstGeom>
          <a:solidFill>
            <a:srgbClr val="92D050"/>
          </a:solidFill>
          <a:ln w="9525">
            <a:solidFill>
              <a:schemeClr val="tx1"/>
            </a:solidFill>
            <a:miter lim="800000"/>
            <a:headEnd/>
            <a:tailEnd/>
          </a:ln>
        </p:spPr>
        <p:txBody>
          <a:bodyPr wrap="none" lIns="92075" tIns="46038" rIns="92075" bIns="46038" anchor="ctr"/>
          <a:lstStyle/>
          <a:p>
            <a:pPr algn="ctr"/>
            <a:r>
              <a:rPr lang="en-US" altLang="zh-CN" sz="2400" b="1">
                <a:latin typeface="Courier New" pitchFamily="49" charset="0"/>
              </a:rPr>
              <a:t> </a:t>
            </a:r>
          </a:p>
        </p:txBody>
      </p:sp>
      <p:sp>
        <p:nvSpPr>
          <p:cNvPr id="90" name="Rectangle 26">
            <a:extLst>
              <a:ext uri="{FF2B5EF4-FFF2-40B4-BE49-F238E27FC236}">
                <a16:creationId xmlns:a16="http://schemas.microsoft.com/office/drawing/2014/main" id="{859584FD-AFBB-052A-FCDB-1C97F6BBF386}"/>
              </a:ext>
            </a:extLst>
          </p:cNvPr>
          <p:cNvSpPr>
            <a:spLocks noChangeArrowheads="1"/>
          </p:cNvSpPr>
          <p:nvPr/>
        </p:nvSpPr>
        <p:spPr bwMode="auto">
          <a:xfrm>
            <a:off x="6232967" y="4697392"/>
            <a:ext cx="533400" cy="381000"/>
          </a:xfrm>
          <a:prstGeom prst="rect">
            <a:avLst/>
          </a:prstGeom>
          <a:solidFill>
            <a:srgbClr val="92D050"/>
          </a:solidFill>
          <a:ln w="9525">
            <a:solidFill>
              <a:schemeClr val="tx1"/>
            </a:solidFill>
            <a:miter lim="800000"/>
            <a:headEnd/>
            <a:tailEnd/>
          </a:ln>
        </p:spPr>
        <p:txBody>
          <a:bodyPr wrap="none" lIns="92075" tIns="46038" rIns="92075" bIns="46038" anchor="ctr"/>
          <a:lstStyle/>
          <a:p>
            <a:pPr algn="ctr"/>
            <a:r>
              <a:rPr lang="en-US" altLang="zh-CN" sz="2400" b="1">
                <a:latin typeface="Courier New" pitchFamily="49" charset="0"/>
              </a:rPr>
              <a:t> </a:t>
            </a:r>
          </a:p>
        </p:txBody>
      </p:sp>
      <p:sp>
        <p:nvSpPr>
          <p:cNvPr id="91" name="Rectangle 27">
            <a:extLst>
              <a:ext uri="{FF2B5EF4-FFF2-40B4-BE49-F238E27FC236}">
                <a16:creationId xmlns:a16="http://schemas.microsoft.com/office/drawing/2014/main" id="{625A422A-2731-8FEF-843B-66E517FCFAA4}"/>
              </a:ext>
            </a:extLst>
          </p:cNvPr>
          <p:cNvSpPr>
            <a:spLocks noChangeArrowheads="1"/>
          </p:cNvSpPr>
          <p:nvPr/>
        </p:nvSpPr>
        <p:spPr bwMode="auto">
          <a:xfrm>
            <a:off x="6766367" y="4697392"/>
            <a:ext cx="533400" cy="381000"/>
          </a:xfrm>
          <a:prstGeom prst="rect">
            <a:avLst/>
          </a:prstGeom>
          <a:solidFill>
            <a:srgbClr val="92D050"/>
          </a:solidFill>
          <a:ln w="9525">
            <a:solidFill>
              <a:schemeClr val="tx1"/>
            </a:solidFill>
            <a:miter lim="800000"/>
            <a:headEnd/>
            <a:tailEnd/>
          </a:ln>
        </p:spPr>
        <p:txBody>
          <a:bodyPr wrap="none" lIns="92075" tIns="46038" rIns="92075" bIns="46038" anchor="ctr"/>
          <a:lstStyle/>
          <a:p>
            <a:pPr algn="ctr"/>
            <a:r>
              <a:rPr lang="en-US" altLang="zh-CN" sz="2400" b="1">
                <a:latin typeface="Courier New" pitchFamily="49" charset="0"/>
              </a:rPr>
              <a:t> </a:t>
            </a:r>
          </a:p>
        </p:txBody>
      </p:sp>
      <p:sp>
        <p:nvSpPr>
          <p:cNvPr id="92" name="Rectangle 28">
            <a:extLst>
              <a:ext uri="{FF2B5EF4-FFF2-40B4-BE49-F238E27FC236}">
                <a16:creationId xmlns:a16="http://schemas.microsoft.com/office/drawing/2014/main" id="{6E6A9E1C-5B13-4F4E-F079-8BC7D39A41F9}"/>
              </a:ext>
            </a:extLst>
          </p:cNvPr>
          <p:cNvSpPr>
            <a:spLocks noChangeArrowheads="1"/>
          </p:cNvSpPr>
          <p:nvPr/>
        </p:nvSpPr>
        <p:spPr bwMode="auto">
          <a:xfrm>
            <a:off x="7299767" y="4697392"/>
            <a:ext cx="533400" cy="381000"/>
          </a:xfrm>
          <a:prstGeom prst="rect">
            <a:avLst/>
          </a:prstGeom>
          <a:solidFill>
            <a:srgbClr val="92D050"/>
          </a:solidFill>
          <a:ln w="9525">
            <a:solidFill>
              <a:schemeClr val="tx1"/>
            </a:solidFill>
            <a:miter lim="800000"/>
            <a:headEnd/>
            <a:tailEnd/>
          </a:ln>
        </p:spPr>
        <p:txBody>
          <a:bodyPr wrap="none" lIns="92075" tIns="46038" rIns="92075" bIns="46038" anchor="ctr"/>
          <a:lstStyle/>
          <a:p>
            <a:pPr algn="ctr"/>
            <a:r>
              <a:rPr lang="en-US" altLang="zh-CN" sz="2400" b="1">
                <a:latin typeface="Courier New" pitchFamily="49" charset="0"/>
              </a:rPr>
              <a:t> </a:t>
            </a:r>
          </a:p>
        </p:txBody>
      </p:sp>
      <p:sp>
        <p:nvSpPr>
          <p:cNvPr id="93" name="Rectangle 32">
            <a:extLst>
              <a:ext uri="{FF2B5EF4-FFF2-40B4-BE49-F238E27FC236}">
                <a16:creationId xmlns:a16="http://schemas.microsoft.com/office/drawing/2014/main" id="{DDF9FBE7-A29B-1A93-F61C-9CE651870F87}"/>
              </a:ext>
            </a:extLst>
          </p:cNvPr>
          <p:cNvSpPr>
            <a:spLocks noChangeArrowheads="1"/>
          </p:cNvSpPr>
          <p:nvPr/>
        </p:nvSpPr>
        <p:spPr bwMode="auto">
          <a:xfrm>
            <a:off x="2499167" y="4697392"/>
            <a:ext cx="533400" cy="381000"/>
          </a:xfrm>
          <a:prstGeom prst="rect">
            <a:avLst/>
          </a:prstGeom>
          <a:solidFill>
            <a:srgbClr val="92D050"/>
          </a:solidFill>
          <a:ln w="9525">
            <a:solidFill>
              <a:schemeClr val="tx1"/>
            </a:solidFill>
            <a:miter lim="800000"/>
            <a:headEnd/>
            <a:tailEnd/>
          </a:ln>
        </p:spPr>
        <p:txBody>
          <a:bodyPr wrap="none" lIns="92075" tIns="46038" rIns="92075" bIns="46038" anchor="ctr"/>
          <a:lstStyle/>
          <a:p>
            <a:pPr algn="ctr"/>
            <a:r>
              <a:rPr lang="en-US" altLang="zh-CN" sz="2400" b="1" dirty="0">
                <a:solidFill>
                  <a:schemeClr val="bg1"/>
                </a:solidFill>
                <a:latin typeface="Courier New" pitchFamily="49" charset="0"/>
              </a:rPr>
              <a:t>A</a:t>
            </a:r>
          </a:p>
        </p:txBody>
      </p:sp>
      <p:grpSp>
        <p:nvGrpSpPr>
          <p:cNvPr id="95" name="Group 7">
            <a:extLst>
              <a:ext uri="{FF2B5EF4-FFF2-40B4-BE49-F238E27FC236}">
                <a16:creationId xmlns:a16="http://schemas.microsoft.com/office/drawing/2014/main" id="{56753BB9-5399-CD7C-DD22-ABF524FEF252}"/>
              </a:ext>
            </a:extLst>
          </p:cNvPr>
          <p:cNvGrpSpPr>
            <a:grpSpLocks/>
          </p:cNvGrpSpPr>
          <p:nvPr/>
        </p:nvGrpSpPr>
        <p:grpSpPr bwMode="auto">
          <a:xfrm>
            <a:off x="2463399" y="3657201"/>
            <a:ext cx="2667000" cy="381000"/>
            <a:chOff x="816" y="3264"/>
            <a:chExt cx="1680" cy="240"/>
          </a:xfrm>
        </p:grpSpPr>
        <p:sp>
          <p:nvSpPr>
            <p:cNvPr id="96" name="Rectangle 8">
              <a:extLst>
                <a:ext uri="{FF2B5EF4-FFF2-40B4-BE49-F238E27FC236}">
                  <a16:creationId xmlns:a16="http://schemas.microsoft.com/office/drawing/2014/main" id="{74240558-B756-B38E-7C11-7D8586EF9B0F}"/>
                </a:ext>
              </a:extLst>
            </p:cNvPr>
            <p:cNvSpPr>
              <a:spLocks noChangeArrowheads="1"/>
            </p:cNvSpPr>
            <p:nvPr/>
          </p:nvSpPr>
          <p:spPr bwMode="auto">
            <a:xfrm>
              <a:off x="816" y="3264"/>
              <a:ext cx="336" cy="240"/>
            </a:xfrm>
            <a:prstGeom prst="rect">
              <a:avLst/>
            </a:prstGeom>
            <a:solidFill>
              <a:srgbClr val="C0C0C0"/>
            </a:solidFill>
            <a:ln w="9525">
              <a:solidFill>
                <a:schemeClr val="tx1"/>
              </a:solidFill>
              <a:miter lim="800000"/>
              <a:headEnd/>
              <a:tailEnd/>
            </a:ln>
          </p:spPr>
          <p:txBody>
            <a:bodyPr wrap="none" lIns="92075" tIns="46038" rIns="92075" bIns="46038" anchor="ctr"/>
            <a:lstStyle/>
            <a:p>
              <a:pPr algn="ctr"/>
              <a:r>
                <a:rPr lang="en-US" altLang="zh-CN" sz="2400" b="1">
                  <a:latin typeface="Courier New" pitchFamily="49" charset="0"/>
                </a:rPr>
                <a:t>A</a:t>
              </a:r>
            </a:p>
          </p:txBody>
        </p:sp>
        <p:sp>
          <p:nvSpPr>
            <p:cNvPr id="97" name="Rectangle 9">
              <a:extLst>
                <a:ext uri="{FF2B5EF4-FFF2-40B4-BE49-F238E27FC236}">
                  <a16:creationId xmlns:a16="http://schemas.microsoft.com/office/drawing/2014/main" id="{54E4CD57-F8C6-FBA6-9B7B-60417483F2CA}"/>
                </a:ext>
              </a:extLst>
            </p:cNvPr>
            <p:cNvSpPr>
              <a:spLocks noChangeArrowheads="1"/>
            </p:cNvSpPr>
            <p:nvPr/>
          </p:nvSpPr>
          <p:spPr bwMode="auto">
            <a:xfrm>
              <a:off x="1152" y="3264"/>
              <a:ext cx="336" cy="240"/>
            </a:xfrm>
            <a:prstGeom prst="rect">
              <a:avLst/>
            </a:prstGeom>
            <a:solidFill>
              <a:srgbClr val="C0C0C0"/>
            </a:solidFill>
            <a:ln w="9525">
              <a:solidFill>
                <a:schemeClr val="tx1"/>
              </a:solidFill>
              <a:miter lim="800000"/>
              <a:headEnd/>
              <a:tailEnd/>
            </a:ln>
          </p:spPr>
          <p:txBody>
            <a:bodyPr wrap="none" lIns="92075" tIns="46038" rIns="92075" bIns="46038" anchor="ctr"/>
            <a:lstStyle/>
            <a:p>
              <a:pPr algn="ctr"/>
              <a:r>
                <a:rPr lang="en-US" altLang="zh-CN" sz="2400" b="1">
                  <a:latin typeface="Courier New" pitchFamily="49" charset="0"/>
                </a:rPr>
                <a:t>G</a:t>
              </a:r>
            </a:p>
          </p:txBody>
        </p:sp>
        <p:sp>
          <p:nvSpPr>
            <p:cNvPr id="98" name="Rectangle 10">
              <a:extLst>
                <a:ext uri="{FF2B5EF4-FFF2-40B4-BE49-F238E27FC236}">
                  <a16:creationId xmlns:a16="http://schemas.microsoft.com/office/drawing/2014/main" id="{26E69E1A-307C-181A-EE6C-ACF262C0BEC5}"/>
                </a:ext>
              </a:extLst>
            </p:cNvPr>
            <p:cNvSpPr>
              <a:spLocks noChangeArrowheads="1"/>
            </p:cNvSpPr>
            <p:nvPr/>
          </p:nvSpPr>
          <p:spPr bwMode="auto">
            <a:xfrm>
              <a:off x="1488" y="3264"/>
              <a:ext cx="336" cy="240"/>
            </a:xfrm>
            <a:prstGeom prst="rect">
              <a:avLst/>
            </a:prstGeom>
            <a:solidFill>
              <a:srgbClr val="C0C0C0"/>
            </a:solidFill>
            <a:ln w="9525">
              <a:solidFill>
                <a:schemeClr val="tx1"/>
              </a:solidFill>
              <a:miter lim="800000"/>
              <a:headEnd/>
              <a:tailEnd/>
            </a:ln>
          </p:spPr>
          <p:txBody>
            <a:bodyPr wrap="none" lIns="92075" tIns="46038" rIns="92075" bIns="46038" anchor="ctr"/>
            <a:lstStyle/>
            <a:p>
              <a:pPr algn="ctr"/>
              <a:r>
                <a:rPr lang="en-US" altLang="zh-CN" sz="2400" b="1">
                  <a:latin typeface="Courier New" pitchFamily="49" charset="0"/>
                </a:rPr>
                <a:t>L</a:t>
              </a:r>
            </a:p>
          </p:txBody>
        </p:sp>
        <p:sp>
          <p:nvSpPr>
            <p:cNvPr id="99" name="Rectangle 11">
              <a:extLst>
                <a:ext uri="{FF2B5EF4-FFF2-40B4-BE49-F238E27FC236}">
                  <a16:creationId xmlns:a16="http://schemas.microsoft.com/office/drawing/2014/main" id="{47FC98D9-52FB-E109-A35A-C0065E5529A3}"/>
                </a:ext>
              </a:extLst>
            </p:cNvPr>
            <p:cNvSpPr>
              <a:spLocks noChangeArrowheads="1"/>
            </p:cNvSpPr>
            <p:nvPr/>
          </p:nvSpPr>
          <p:spPr bwMode="auto">
            <a:xfrm>
              <a:off x="1824" y="3264"/>
              <a:ext cx="336" cy="240"/>
            </a:xfrm>
            <a:prstGeom prst="rect">
              <a:avLst/>
            </a:prstGeom>
            <a:solidFill>
              <a:srgbClr val="C0C0C0"/>
            </a:solidFill>
            <a:ln w="9525">
              <a:solidFill>
                <a:schemeClr val="tx1"/>
              </a:solidFill>
              <a:miter lim="800000"/>
              <a:headEnd/>
              <a:tailEnd/>
            </a:ln>
          </p:spPr>
          <p:txBody>
            <a:bodyPr wrap="none" lIns="92075" tIns="46038" rIns="92075" bIns="46038" anchor="ctr"/>
            <a:lstStyle/>
            <a:p>
              <a:pPr algn="ctr"/>
              <a:r>
                <a:rPr lang="en-US" altLang="zh-CN" sz="2400" b="1">
                  <a:latin typeface="Courier New" pitchFamily="49" charset="0"/>
                </a:rPr>
                <a:t>O</a:t>
              </a:r>
            </a:p>
          </p:txBody>
        </p:sp>
        <p:sp>
          <p:nvSpPr>
            <p:cNvPr id="100" name="Rectangle 12">
              <a:extLst>
                <a:ext uri="{FF2B5EF4-FFF2-40B4-BE49-F238E27FC236}">
                  <a16:creationId xmlns:a16="http://schemas.microsoft.com/office/drawing/2014/main" id="{B44F8FC5-B003-E07E-735B-7BBA81BE6935}"/>
                </a:ext>
              </a:extLst>
            </p:cNvPr>
            <p:cNvSpPr>
              <a:spLocks noChangeArrowheads="1"/>
            </p:cNvSpPr>
            <p:nvPr/>
          </p:nvSpPr>
          <p:spPr bwMode="auto">
            <a:xfrm>
              <a:off x="2160" y="3264"/>
              <a:ext cx="336" cy="240"/>
            </a:xfrm>
            <a:prstGeom prst="rect">
              <a:avLst/>
            </a:prstGeom>
            <a:solidFill>
              <a:srgbClr val="C0C0C0"/>
            </a:solidFill>
            <a:ln w="9525">
              <a:solidFill>
                <a:schemeClr val="tx1"/>
              </a:solidFill>
              <a:miter lim="800000"/>
              <a:headEnd/>
              <a:tailEnd/>
            </a:ln>
          </p:spPr>
          <p:txBody>
            <a:bodyPr wrap="none" lIns="92075" tIns="46038" rIns="92075" bIns="46038" anchor="ctr"/>
            <a:lstStyle/>
            <a:p>
              <a:pPr algn="ctr"/>
              <a:r>
                <a:rPr lang="en-US" altLang="zh-CN" sz="2400" b="1">
                  <a:latin typeface="Courier New" pitchFamily="49" charset="0"/>
                </a:rPr>
                <a:t>R</a:t>
              </a:r>
            </a:p>
          </p:txBody>
        </p:sp>
      </p:grpSp>
      <p:grpSp>
        <p:nvGrpSpPr>
          <p:cNvPr id="101" name="Group 13">
            <a:extLst>
              <a:ext uri="{FF2B5EF4-FFF2-40B4-BE49-F238E27FC236}">
                <a16:creationId xmlns:a16="http://schemas.microsoft.com/office/drawing/2014/main" id="{480D163F-B4F7-29E6-3169-BE7668AE4CD4}"/>
              </a:ext>
            </a:extLst>
          </p:cNvPr>
          <p:cNvGrpSpPr>
            <a:grpSpLocks/>
          </p:cNvGrpSpPr>
          <p:nvPr/>
        </p:nvGrpSpPr>
        <p:grpSpPr bwMode="auto">
          <a:xfrm>
            <a:off x="5199703" y="3657201"/>
            <a:ext cx="2667000" cy="381000"/>
            <a:chOff x="2880" y="3264"/>
            <a:chExt cx="1680" cy="240"/>
          </a:xfrm>
        </p:grpSpPr>
        <p:sp>
          <p:nvSpPr>
            <p:cNvPr id="102" name="Rectangle 14">
              <a:extLst>
                <a:ext uri="{FF2B5EF4-FFF2-40B4-BE49-F238E27FC236}">
                  <a16:creationId xmlns:a16="http://schemas.microsoft.com/office/drawing/2014/main" id="{2B96279F-F06A-68EB-F04B-C5A615F9DAE5}"/>
                </a:ext>
              </a:extLst>
            </p:cNvPr>
            <p:cNvSpPr>
              <a:spLocks noChangeArrowheads="1"/>
            </p:cNvSpPr>
            <p:nvPr/>
          </p:nvSpPr>
          <p:spPr bwMode="auto">
            <a:xfrm>
              <a:off x="2880" y="3264"/>
              <a:ext cx="336" cy="240"/>
            </a:xfrm>
            <a:prstGeom prst="rect">
              <a:avLst/>
            </a:prstGeom>
            <a:solidFill>
              <a:srgbClr val="C0C0C0"/>
            </a:solidFill>
            <a:ln w="9525">
              <a:solidFill>
                <a:schemeClr val="tx1"/>
              </a:solidFill>
              <a:miter lim="800000"/>
              <a:headEnd/>
              <a:tailEnd/>
            </a:ln>
          </p:spPr>
          <p:txBody>
            <a:bodyPr wrap="none" lIns="92075" tIns="46038" rIns="92075" bIns="46038" anchor="ctr"/>
            <a:lstStyle/>
            <a:p>
              <a:pPr algn="ctr"/>
              <a:r>
                <a:rPr lang="en-US" altLang="zh-CN" sz="2400" b="1">
                  <a:latin typeface="Courier New" pitchFamily="49" charset="0"/>
                </a:rPr>
                <a:t>H</a:t>
              </a:r>
            </a:p>
          </p:txBody>
        </p:sp>
        <p:sp>
          <p:nvSpPr>
            <p:cNvPr id="103" name="Rectangle 15">
              <a:extLst>
                <a:ext uri="{FF2B5EF4-FFF2-40B4-BE49-F238E27FC236}">
                  <a16:creationId xmlns:a16="http://schemas.microsoft.com/office/drawing/2014/main" id="{CFD7B28B-EB4D-2E27-2A5A-049D9AE8F580}"/>
                </a:ext>
              </a:extLst>
            </p:cNvPr>
            <p:cNvSpPr>
              <a:spLocks noChangeArrowheads="1"/>
            </p:cNvSpPr>
            <p:nvPr/>
          </p:nvSpPr>
          <p:spPr bwMode="auto">
            <a:xfrm>
              <a:off x="3216" y="3264"/>
              <a:ext cx="336" cy="240"/>
            </a:xfrm>
            <a:prstGeom prst="rect">
              <a:avLst/>
            </a:prstGeom>
            <a:solidFill>
              <a:srgbClr val="C0C0C0"/>
            </a:solidFill>
            <a:ln w="9525">
              <a:solidFill>
                <a:schemeClr val="tx1"/>
              </a:solidFill>
              <a:miter lim="800000"/>
              <a:headEnd/>
              <a:tailEnd/>
            </a:ln>
          </p:spPr>
          <p:txBody>
            <a:bodyPr wrap="none" lIns="92075" tIns="46038" rIns="92075" bIns="46038" anchor="ctr"/>
            <a:lstStyle/>
            <a:p>
              <a:pPr algn="ctr"/>
              <a:r>
                <a:rPr lang="en-US" altLang="zh-CN" sz="2400" b="1">
                  <a:latin typeface="Courier New" pitchFamily="49" charset="0"/>
                </a:rPr>
                <a:t>I</a:t>
              </a:r>
            </a:p>
          </p:txBody>
        </p:sp>
        <p:sp>
          <p:nvSpPr>
            <p:cNvPr id="104" name="Rectangle 16">
              <a:extLst>
                <a:ext uri="{FF2B5EF4-FFF2-40B4-BE49-F238E27FC236}">
                  <a16:creationId xmlns:a16="http://schemas.microsoft.com/office/drawing/2014/main" id="{ABA416FE-5399-F95C-2CE2-2B39875ADE85}"/>
                </a:ext>
              </a:extLst>
            </p:cNvPr>
            <p:cNvSpPr>
              <a:spLocks noChangeArrowheads="1"/>
            </p:cNvSpPr>
            <p:nvPr/>
          </p:nvSpPr>
          <p:spPr bwMode="auto">
            <a:xfrm>
              <a:off x="3552" y="3264"/>
              <a:ext cx="336" cy="240"/>
            </a:xfrm>
            <a:prstGeom prst="rect">
              <a:avLst/>
            </a:prstGeom>
            <a:solidFill>
              <a:srgbClr val="C0C0C0"/>
            </a:solidFill>
            <a:ln w="9525">
              <a:solidFill>
                <a:schemeClr val="tx1"/>
              </a:solidFill>
              <a:miter lim="800000"/>
              <a:headEnd/>
              <a:tailEnd/>
            </a:ln>
          </p:spPr>
          <p:txBody>
            <a:bodyPr wrap="none" lIns="92075" tIns="46038" rIns="92075" bIns="46038" anchor="ctr"/>
            <a:lstStyle/>
            <a:p>
              <a:pPr algn="ctr"/>
              <a:r>
                <a:rPr lang="en-US" altLang="zh-CN" sz="2400" b="1">
                  <a:latin typeface="Courier New" pitchFamily="49" charset="0"/>
                </a:rPr>
                <a:t>M</a:t>
              </a:r>
            </a:p>
          </p:txBody>
        </p:sp>
        <p:sp>
          <p:nvSpPr>
            <p:cNvPr id="105" name="Rectangle 17">
              <a:extLst>
                <a:ext uri="{FF2B5EF4-FFF2-40B4-BE49-F238E27FC236}">
                  <a16:creationId xmlns:a16="http://schemas.microsoft.com/office/drawing/2014/main" id="{8CA6980A-2676-3B9B-934B-4BA2DF566B19}"/>
                </a:ext>
              </a:extLst>
            </p:cNvPr>
            <p:cNvSpPr>
              <a:spLocks noChangeArrowheads="1"/>
            </p:cNvSpPr>
            <p:nvPr/>
          </p:nvSpPr>
          <p:spPr bwMode="auto">
            <a:xfrm>
              <a:off x="3888" y="3264"/>
              <a:ext cx="336" cy="240"/>
            </a:xfrm>
            <a:prstGeom prst="rect">
              <a:avLst/>
            </a:prstGeom>
            <a:solidFill>
              <a:srgbClr val="C0C0C0"/>
            </a:solidFill>
            <a:ln w="9525">
              <a:solidFill>
                <a:schemeClr val="tx1"/>
              </a:solidFill>
              <a:miter lim="800000"/>
              <a:headEnd/>
              <a:tailEnd/>
            </a:ln>
          </p:spPr>
          <p:txBody>
            <a:bodyPr wrap="none" lIns="92075" tIns="46038" rIns="92075" bIns="46038" anchor="ctr"/>
            <a:lstStyle/>
            <a:p>
              <a:pPr algn="ctr"/>
              <a:r>
                <a:rPr lang="en-US" altLang="zh-CN" sz="2400" b="1">
                  <a:latin typeface="Courier New" pitchFamily="49" charset="0"/>
                </a:rPr>
                <a:t>S</a:t>
              </a:r>
            </a:p>
          </p:txBody>
        </p:sp>
        <p:sp>
          <p:nvSpPr>
            <p:cNvPr id="106" name="Rectangle 18">
              <a:extLst>
                <a:ext uri="{FF2B5EF4-FFF2-40B4-BE49-F238E27FC236}">
                  <a16:creationId xmlns:a16="http://schemas.microsoft.com/office/drawing/2014/main" id="{285EB20F-A30C-AB8B-41B5-2AD4345647D9}"/>
                </a:ext>
              </a:extLst>
            </p:cNvPr>
            <p:cNvSpPr>
              <a:spLocks noChangeArrowheads="1"/>
            </p:cNvSpPr>
            <p:nvPr/>
          </p:nvSpPr>
          <p:spPr bwMode="auto">
            <a:xfrm>
              <a:off x="4224" y="3264"/>
              <a:ext cx="336" cy="240"/>
            </a:xfrm>
            <a:prstGeom prst="rect">
              <a:avLst/>
            </a:prstGeom>
            <a:solidFill>
              <a:srgbClr val="C0C0C0"/>
            </a:solidFill>
            <a:ln w="9525">
              <a:solidFill>
                <a:schemeClr val="tx1"/>
              </a:solidFill>
              <a:miter lim="800000"/>
              <a:headEnd/>
              <a:tailEnd/>
            </a:ln>
          </p:spPr>
          <p:txBody>
            <a:bodyPr wrap="none" lIns="92075" tIns="46038" rIns="92075" bIns="46038" anchor="ctr"/>
            <a:lstStyle/>
            <a:p>
              <a:pPr algn="ctr"/>
              <a:r>
                <a:rPr lang="en-US" altLang="zh-CN" sz="2400" b="1">
                  <a:latin typeface="Courier New" pitchFamily="49" charset="0"/>
                </a:rPr>
                <a:t>T</a:t>
              </a:r>
            </a:p>
          </p:txBody>
        </p:sp>
      </p:grpSp>
      <p:grpSp>
        <p:nvGrpSpPr>
          <p:cNvPr id="5" name="组合 4">
            <a:extLst>
              <a:ext uri="{FF2B5EF4-FFF2-40B4-BE49-F238E27FC236}">
                <a16:creationId xmlns:a16="http://schemas.microsoft.com/office/drawing/2014/main" id="{55BA2A5D-36AC-3117-2AAE-1B29E8DD7C74}"/>
              </a:ext>
            </a:extLst>
          </p:cNvPr>
          <p:cNvGrpSpPr/>
          <p:nvPr/>
        </p:nvGrpSpPr>
        <p:grpSpPr>
          <a:xfrm>
            <a:off x="3127949" y="2936408"/>
            <a:ext cx="304800" cy="694468"/>
            <a:chOff x="2630235" y="2936408"/>
            <a:chExt cx="304800" cy="694468"/>
          </a:xfrm>
        </p:grpSpPr>
        <p:sp>
          <p:nvSpPr>
            <p:cNvPr id="107" name="AutoShape 4">
              <a:extLst>
                <a:ext uri="{FF2B5EF4-FFF2-40B4-BE49-F238E27FC236}">
                  <a16:creationId xmlns:a16="http://schemas.microsoft.com/office/drawing/2014/main" id="{B3F5B910-80AC-45C4-ABB2-873FE2F0C3EF}"/>
                </a:ext>
              </a:extLst>
            </p:cNvPr>
            <p:cNvSpPr>
              <a:spLocks noChangeArrowheads="1"/>
            </p:cNvSpPr>
            <p:nvPr/>
          </p:nvSpPr>
          <p:spPr bwMode="auto">
            <a:xfrm>
              <a:off x="2630235" y="3326076"/>
              <a:ext cx="304800" cy="304800"/>
            </a:xfrm>
            <a:prstGeom prst="downArrow">
              <a:avLst>
                <a:gd name="adj1" fmla="val 50000"/>
                <a:gd name="adj2" fmla="val 25000"/>
              </a:avLst>
            </a:prstGeom>
            <a:solidFill>
              <a:srgbClr val="003399"/>
            </a:solidFill>
            <a:ln w="9525">
              <a:solidFill>
                <a:schemeClr val="bg2"/>
              </a:solidFill>
              <a:miter lim="800000"/>
              <a:headEnd/>
              <a:tailEnd/>
            </a:ln>
          </p:spPr>
          <p:txBody>
            <a:bodyPr wrap="none" anchor="ctr"/>
            <a:lstStyle/>
            <a:p>
              <a:endParaRPr lang="zh-CN" altLang="en-US">
                <a:latin typeface="Calibri" pitchFamily="34" charset="0"/>
              </a:endParaRPr>
            </a:p>
          </p:txBody>
        </p:sp>
        <p:sp>
          <p:nvSpPr>
            <p:cNvPr id="109" name="文本框 108">
              <a:extLst>
                <a:ext uri="{FF2B5EF4-FFF2-40B4-BE49-F238E27FC236}">
                  <a16:creationId xmlns:a16="http://schemas.microsoft.com/office/drawing/2014/main" id="{83CC0C05-B194-4F6E-6993-16AA7CA3B269}"/>
                </a:ext>
              </a:extLst>
            </p:cNvPr>
            <p:cNvSpPr txBox="1"/>
            <p:nvPr/>
          </p:nvSpPr>
          <p:spPr>
            <a:xfrm>
              <a:off x="2658409" y="2936408"/>
              <a:ext cx="261610" cy="369332"/>
            </a:xfrm>
            <a:prstGeom prst="rect">
              <a:avLst/>
            </a:prstGeom>
            <a:noFill/>
          </p:spPr>
          <p:txBody>
            <a:bodyPr wrap="none" rtlCol="0">
              <a:spAutoFit/>
            </a:bodyPr>
            <a:lstStyle/>
            <a:p>
              <a:r>
                <a:rPr lang="en-US" altLang="zh-CN" dirty="0" err="1">
                  <a:solidFill>
                    <a:srgbClr val="51ADB7"/>
                  </a:solidFill>
                  <a:latin typeface="Arial Black" panose="020B0A04020102020204" pitchFamily="34" charset="0"/>
                </a:rPr>
                <a:t>i</a:t>
              </a:r>
              <a:endParaRPr lang="zh-CN" altLang="en-US" dirty="0">
                <a:solidFill>
                  <a:srgbClr val="51ADB7"/>
                </a:solidFill>
                <a:latin typeface="Arial Black" panose="020B0A04020102020204" pitchFamily="34" charset="0"/>
              </a:endParaRPr>
            </a:p>
          </p:txBody>
        </p:sp>
      </p:grpSp>
      <p:grpSp>
        <p:nvGrpSpPr>
          <p:cNvPr id="6" name="组合 5">
            <a:extLst>
              <a:ext uri="{FF2B5EF4-FFF2-40B4-BE49-F238E27FC236}">
                <a16:creationId xmlns:a16="http://schemas.microsoft.com/office/drawing/2014/main" id="{183527F7-9E88-8A90-7819-E48C7DC15E6A}"/>
              </a:ext>
            </a:extLst>
          </p:cNvPr>
          <p:cNvGrpSpPr/>
          <p:nvPr/>
        </p:nvGrpSpPr>
        <p:grpSpPr>
          <a:xfrm>
            <a:off x="5314003" y="2956744"/>
            <a:ext cx="304800" cy="674132"/>
            <a:chOff x="5314003" y="2956744"/>
            <a:chExt cx="304800" cy="674132"/>
          </a:xfrm>
        </p:grpSpPr>
        <p:sp>
          <p:nvSpPr>
            <p:cNvPr id="108" name="AutoShape 6">
              <a:extLst>
                <a:ext uri="{FF2B5EF4-FFF2-40B4-BE49-F238E27FC236}">
                  <a16:creationId xmlns:a16="http://schemas.microsoft.com/office/drawing/2014/main" id="{3FE8015B-5892-8EAB-EED4-ECC5630C74B5}"/>
                </a:ext>
              </a:extLst>
            </p:cNvPr>
            <p:cNvSpPr>
              <a:spLocks noChangeArrowheads="1"/>
            </p:cNvSpPr>
            <p:nvPr/>
          </p:nvSpPr>
          <p:spPr bwMode="auto">
            <a:xfrm>
              <a:off x="5314003" y="3326076"/>
              <a:ext cx="304800" cy="304800"/>
            </a:xfrm>
            <a:prstGeom prst="downArrow">
              <a:avLst>
                <a:gd name="adj1" fmla="val 50000"/>
                <a:gd name="adj2" fmla="val 25000"/>
              </a:avLst>
            </a:prstGeom>
            <a:solidFill>
              <a:srgbClr val="006600"/>
            </a:solidFill>
            <a:ln w="9525">
              <a:solidFill>
                <a:schemeClr val="bg2"/>
              </a:solidFill>
              <a:miter lim="800000"/>
              <a:headEnd/>
              <a:tailEnd/>
            </a:ln>
          </p:spPr>
          <p:txBody>
            <a:bodyPr wrap="none" anchor="ctr"/>
            <a:lstStyle/>
            <a:p>
              <a:endParaRPr lang="zh-CN" altLang="en-US">
                <a:latin typeface="Calibri" pitchFamily="34" charset="0"/>
              </a:endParaRPr>
            </a:p>
          </p:txBody>
        </p:sp>
        <p:sp>
          <p:nvSpPr>
            <p:cNvPr id="110" name="文本框 109">
              <a:extLst>
                <a:ext uri="{FF2B5EF4-FFF2-40B4-BE49-F238E27FC236}">
                  <a16:creationId xmlns:a16="http://schemas.microsoft.com/office/drawing/2014/main" id="{68EF1DFA-D13D-A195-0A86-46959FCB1181}"/>
                </a:ext>
              </a:extLst>
            </p:cNvPr>
            <p:cNvSpPr txBox="1"/>
            <p:nvPr/>
          </p:nvSpPr>
          <p:spPr>
            <a:xfrm>
              <a:off x="5334561" y="2956744"/>
              <a:ext cx="261610" cy="369332"/>
            </a:xfrm>
            <a:prstGeom prst="rect">
              <a:avLst/>
            </a:prstGeom>
            <a:noFill/>
          </p:spPr>
          <p:txBody>
            <a:bodyPr wrap="none" rtlCol="0">
              <a:spAutoFit/>
            </a:bodyPr>
            <a:lstStyle/>
            <a:p>
              <a:r>
                <a:rPr lang="en-US" altLang="zh-CN" dirty="0">
                  <a:solidFill>
                    <a:srgbClr val="C00000"/>
                  </a:solidFill>
                  <a:latin typeface="Arial Black" panose="020B0A04020102020204" pitchFamily="34" charset="0"/>
                </a:rPr>
                <a:t>j</a:t>
              </a:r>
              <a:endParaRPr lang="zh-CN" altLang="en-US" dirty="0">
                <a:solidFill>
                  <a:srgbClr val="C00000"/>
                </a:solidFill>
                <a:latin typeface="Arial Black" panose="020B0A04020102020204" pitchFamily="34" charset="0"/>
              </a:endParaRPr>
            </a:p>
          </p:txBody>
        </p:sp>
      </p:grpSp>
      <p:sp>
        <p:nvSpPr>
          <p:cNvPr id="111" name="文本框 110">
            <a:extLst>
              <a:ext uri="{FF2B5EF4-FFF2-40B4-BE49-F238E27FC236}">
                <a16:creationId xmlns:a16="http://schemas.microsoft.com/office/drawing/2014/main" id="{0858284C-D951-5436-4E34-FFC6EB5DDFBD}"/>
              </a:ext>
            </a:extLst>
          </p:cNvPr>
          <p:cNvSpPr txBox="1"/>
          <p:nvPr/>
        </p:nvSpPr>
        <p:spPr>
          <a:xfrm>
            <a:off x="4648751" y="4020274"/>
            <a:ext cx="412292" cy="338554"/>
          </a:xfrm>
          <a:prstGeom prst="rect">
            <a:avLst/>
          </a:prstGeom>
          <a:noFill/>
        </p:spPr>
        <p:txBody>
          <a:bodyPr wrap="none" rtlCol="0">
            <a:spAutoFit/>
          </a:bodyPr>
          <a:lstStyle/>
          <a:p>
            <a:r>
              <a:rPr lang="en-US" altLang="zh-CN" sz="1600" dirty="0" err="1">
                <a:solidFill>
                  <a:srgbClr val="51ADB7"/>
                </a:solidFill>
                <a:latin typeface="Arial Black" panose="020B0A04020102020204" pitchFamily="34" charset="0"/>
              </a:rPr>
              <a:t>rx</a:t>
            </a:r>
            <a:endParaRPr lang="zh-CN" altLang="en-US" sz="1600" dirty="0">
              <a:solidFill>
                <a:srgbClr val="51ADB7"/>
              </a:solidFill>
              <a:latin typeface="Arial Black" panose="020B0A04020102020204" pitchFamily="34" charset="0"/>
            </a:endParaRPr>
          </a:p>
        </p:txBody>
      </p:sp>
      <p:sp>
        <p:nvSpPr>
          <p:cNvPr id="112" name="文本框 111">
            <a:extLst>
              <a:ext uri="{FF2B5EF4-FFF2-40B4-BE49-F238E27FC236}">
                <a16:creationId xmlns:a16="http://schemas.microsoft.com/office/drawing/2014/main" id="{54DEF3A1-EC22-0F78-A1C7-5CAE5188E723}"/>
              </a:ext>
            </a:extLst>
          </p:cNvPr>
          <p:cNvSpPr txBox="1"/>
          <p:nvPr/>
        </p:nvSpPr>
        <p:spPr>
          <a:xfrm>
            <a:off x="2599735" y="4020274"/>
            <a:ext cx="389850" cy="338554"/>
          </a:xfrm>
          <a:prstGeom prst="rect">
            <a:avLst/>
          </a:prstGeom>
          <a:noFill/>
        </p:spPr>
        <p:txBody>
          <a:bodyPr wrap="none" rtlCol="0">
            <a:spAutoFit/>
          </a:bodyPr>
          <a:lstStyle/>
          <a:p>
            <a:r>
              <a:rPr lang="en-US" altLang="zh-CN" sz="1600" dirty="0">
                <a:solidFill>
                  <a:srgbClr val="51ADB7"/>
                </a:solidFill>
                <a:latin typeface="Arial Black" panose="020B0A04020102020204" pitchFamily="34" charset="0"/>
              </a:rPr>
              <a:t>lx</a:t>
            </a:r>
            <a:endParaRPr lang="zh-CN" altLang="en-US" sz="1600" dirty="0">
              <a:solidFill>
                <a:srgbClr val="51ADB7"/>
              </a:solidFill>
              <a:latin typeface="Arial Black" panose="020B0A04020102020204" pitchFamily="34" charset="0"/>
            </a:endParaRPr>
          </a:p>
        </p:txBody>
      </p:sp>
      <p:sp>
        <p:nvSpPr>
          <p:cNvPr id="113" name="文本框 112">
            <a:extLst>
              <a:ext uri="{FF2B5EF4-FFF2-40B4-BE49-F238E27FC236}">
                <a16:creationId xmlns:a16="http://schemas.microsoft.com/office/drawing/2014/main" id="{1C8F0F21-249D-6685-F147-2CDE4065C089}"/>
              </a:ext>
            </a:extLst>
          </p:cNvPr>
          <p:cNvSpPr txBox="1"/>
          <p:nvPr/>
        </p:nvSpPr>
        <p:spPr>
          <a:xfrm>
            <a:off x="7407494" y="4020274"/>
            <a:ext cx="412998" cy="338554"/>
          </a:xfrm>
          <a:prstGeom prst="rect">
            <a:avLst/>
          </a:prstGeom>
          <a:noFill/>
        </p:spPr>
        <p:txBody>
          <a:bodyPr wrap="none" rtlCol="0">
            <a:spAutoFit/>
          </a:bodyPr>
          <a:lstStyle/>
          <a:p>
            <a:r>
              <a:rPr lang="en-US" altLang="zh-CN" sz="1600" dirty="0" err="1">
                <a:solidFill>
                  <a:srgbClr val="C00000"/>
                </a:solidFill>
                <a:latin typeface="Arial Black" panose="020B0A04020102020204" pitchFamily="34" charset="0"/>
              </a:rPr>
              <a:t>ry</a:t>
            </a:r>
            <a:endParaRPr lang="zh-CN" altLang="en-US" sz="1600" dirty="0">
              <a:solidFill>
                <a:srgbClr val="C00000"/>
              </a:solidFill>
              <a:latin typeface="Arial Black" panose="020B0A04020102020204" pitchFamily="34" charset="0"/>
            </a:endParaRPr>
          </a:p>
        </p:txBody>
      </p:sp>
      <p:sp>
        <p:nvSpPr>
          <p:cNvPr id="114" name="文本框 113">
            <a:extLst>
              <a:ext uri="{FF2B5EF4-FFF2-40B4-BE49-F238E27FC236}">
                <a16:creationId xmlns:a16="http://schemas.microsoft.com/office/drawing/2014/main" id="{0E252573-4B38-785F-B575-03FF8F2C22C1}"/>
              </a:ext>
            </a:extLst>
          </p:cNvPr>
          <p:cNvSpPr txBox="1"/>
          <p:nvPr/>
        </p:nvSpPr>
        <p:spPr>
          <a:xfrm>
            <a:off x="5265068" y="4020274"/>
            <a:ext cx="382156" cy="338554"/>
          </a:xfrm>
          <a:prstGeom prst="rect">
            <a:avLst/>
          </a:prstGeom>
          <a:noFill/>
        </p:spPr>
        <p:txBody>
          <a:bodyPr wrap="none" rtlCol="0">
            <a:spAutoFit/>
          </a:bodyPr>
          <a:lstStyle/>
          <a:p>
            <a:r>
              <a:rPr lang="en-US" altLang="zh-CN" sz="1600" dirty="0" err="1">
                <a:solidFill>
                  <a:srgbClr val="C00000"/>
                </a:solidFill>
                <a:latin typeface="Arial Black" panose="020B0A04020102020204" pitchFamily="34" charset="0"/>
              </a:rPr>
              <a:t>ly</a:t>
            </a:r>
            <a:endParaRPr lang="zh-CN" altLang="en-US" sz="1600" dirty="0">
              <a:solidFill>
                <a:srgbClr val="C00000"/>
              </a:solidFill>
              <a:latin typeface="Arial Black" panose="020B0A04020102020204" pitchFamily="34" charset="0"/>
            </a:endParaRPr>
          </a:p>
        </p:txBody>
      </p:sp>
      <p:sp>
        <p:nvSpPr>
          <p:cNvPr id="117" name="文本框 116">
            <a:extLst>
              <a:ext uri="{FF2B5EF4-FFF2-40B4-BE49-F238E27FC236}">
                <a16:creationId xmlns:a16="http://schemas.microsoft.com/office/drawing/2014/main" id="{E4F8C508-60A0-E3D5-6688-DEA07EBA735D}"/>
              </a:ext>
            </a:extLst>
          </p:cNvPr>
          <p:cNvSpPr txBox="1"/>
          <p:nvPr/>
        </p:nvSpPr>
        <p:spPr>
          <a:xfrm>
            <a:off x="8012058" y="3657201"/>
            <a:ext cx="774571" cy="369332"/>
          </a:xfrm>
          <a:prstGeom prst="rect">
            <a:avLst/>
          </a:prstGeom>
          <a:noFill/>
        </p:spPr>
        <p:txBody>
          <a:bodyPr wrap="none" rtlCol="0">
            <a:spAutoFit/>
          </a:bodyPr>
          <a:lstStyle/>
          <a:p>
            <a:r>
              <a:rPr kumimoji="1" lang="zh-CN" altLang="en-US" dirty="0">
                <a:latin typeface="Microsoft YaHei" panose="020B0503020204020204" pitchFamily="34" charset="-122"/>
                <a:ea typeface="Microsoft YaHei" panose="020B0503020204020204" pitchFamily="34" charset="-122"/>
              </a:rPr>
              <a:t>序列</a:t>
            </a:r>
            <a:r>
              <a:rPr kumimoji="1" lang="en-US" altLang="zh-CN" dirty="0">
                <a:latin typeface="Microsoft YaHei" panose="020B0503020204020204" pitchFamily="34" charset="-122"/>
                <a:ea typeface="Microsoft YaHei" panose="020B0503020204020204" pitchFamily="34" charset="-122"/>
              </a:rPr>
              <a:t>a</a:t>
            </a:r>
            <a:endParaRPr kumimoji="1" lang="zh-CN" altLang="en-US" dirty="0">
              <a:latin typeface="Microsoft YaHei" panose="020B0503020204020204" pitchFamily="34" charset="-122"/>
              <a:ea typeface="Microsoft YaHei" panose="020B0503020204020204" pitchFamily="34" charset="-122"/>
            </a:endParaRPr>
          </a:p>
        </p:txBody>
      </p:sp>
      <p:sp>
        <p:nvSpPr>
          <p:cNvPr id="118" name="文本框 117">
            <a:extLst>
              <a:ext uri="{FF2B5EF4-FFF2-40B4-BE49-F238E27FC236}">
                <a16:creationId xmlns:a16="http://schemas.microsoft.com/office/drawing/2014/main" id="{40BAFE9F-25E9-EABD-627A-8B70886BC7C9}"/>
              </a:ext>
            </a:extLst>
          </p:cNvPr>
          <p:cNvSpPr txBox="1"/>
          <p:nvPr/>
        </p:nvSpPr>
        <p:spPr>
          <a:xfrm>
            <a:off x="8000483" y="4718705"/>
            <a:ext cx="963725" cy="369332"/>
          </a:xfrm>
          <a:prstGeom prst="rect">
            <a:avLst/>
          </a:prstGeom>
          <a:noFill/>
        </p:spPr>
        <p:txBody>
          <a:bodyPr wrap="none" rtlCol="0">
            <a:spAutoFit/>
          </a:bodyPr>
          <a:lstStyle/>
          <a:p>
            <a:r>
              <a:rPr kumimoji="1" lang="zh-CN" altLang="en-US" dirty="0">
                <a:solidFill>
                  <a:srgbClr val="00B0F0"/>
                </a:solidFill>
                <a:latin typeface="Microsoft YaHei" panose="020B0503020204020204" pitchFamily="34" charset="-122"/>
                <a:ea typeface="Microsoft YaHei" panose="020B0503020204020204" pitchFamily="34" charset="-122"/>
              </a:rPr>
              <a:t>新</a:t>
            </a:r>
            <a:r>
              <a:rPr kumimoji="1" lang="zh-CN" altLang="en-US" dirty="0">
                <a:latin typeface="Microsoft YaHei" panose="020B0503020204020204" pitchFamily="34" charset="-122"/>
                <a:ea typeface="Microsoft YaHei" panose="020B0503020204020204" pitchFamily="34" charset="-122"/>
              </a:rPr>
              <a:t>序列</a:t>
            </a:r>
            <a:r>
              <a:rPr kumimoji="1" lang="en-US" altLang="zh-CN" dirty="0">
                <a:latin typeface="Microsoft YaHei" panose="020B0503020204020204" pitchFamily="34" charset="-122"/>
                <a:ea typeface="Microsoft YaHei" panose="020B0503020204020204" pitchFamily="34" charset="-122"/>
              </a:rPr>
              <a:t>t</a:t>
            </a:r>
            <a:endParaRPr kumimoji="1" lang="zh-CN" altLang="en-US"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654630938"/>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二路归并示例</a:t>
            </a:r>
          </a:p>
        </p:txBody>
      </p:sp>
      <p:sp>
        <p:nvSpPr>
          <p:cNvPr id="3" name="副标题 2"/>
          <p:cNvSpPr>
            <a:spLocks noGrp="1"/>
          </p:cNvSpPr>
          <p:nvPr>
            <p:ph type="subTitle" idx="1"/>
          </p:nvPr>
        </p:nvSpPr>
        <p:spPr/>
        <p:txBody>
          <a:bodyPr/>
          <a:lstStyle/>
          <a:p>
            <a:r>
              <a:rPr lang="en-US" altLang="zh-CN" dirty="0"/>
              <a:t>10.5.1  </a:t>
            </a:r>
            <a:r>
              <a:rPr lang="zh-CN" altLang="en-US" dirty="0"/>
              <a:t>二路归并</a:t>
            </a:r>
          </a:p>
        </p:txBody>
      </p:sp>
      <p:sp>
        <p:nvSpPr>
          <p:cNvPr id="4" name="文本占位符 3"/>
          <p:cNvSpPr>
            <a:spLocks noGrp="1"/>
          </p:cNvSpPr>
          <p:nvPr>
            <p:ph type="body" idx="10"/>
          </p:nvPr>
        </p:nvSpPr>
        <p:spPr/>
        <p:txBody>
          <a:bodyPr/>
          <a:lstStyle/>
          <a:p>
            <a:r>
              <a:rPr lang="zh-CN" altLang="en-US" dirty="0"/>
              <a:t>数据结构</a:t>
            </a:r>
          </a:p>
        </p:txBody>
      </p:sp>
      <mc:AlternateContent xmlns:mc="http://schemas.openxmlformats.org/markup-compatibility/2006" xmlns:a14="http://schemas.microsoft.com/office/drawing/2010/main">
        <mc:Choice Requires="a14">
          <p:sp>
            <p:nvSpPr>
              <p:cNvPr id="8" name="Rectangle 1">
                <a:extLst>
                  <a:ext uri="{FF2B5EF4-FFF2-40B4-BE49-F238E27FC236}">
                    <a16:creationId xmlns:a16="http://schemas.microsoft.com/office/drawing/2014/main" id="{65E4655A-0624-46D8-BDB9-8A5265427EC7}"/>
                  </a:ext>
                </a:extLst>
              </p:cNvPr>
              <p:cNvSpPr>
                <a:spLocks noChangeArrowheads="1"/>
              </p:cNvSpPr>
              <p:nvPr/>
            </p:nvSpPr>
            <p:spPr bwMode="auto">
              <a:xfrm>
                <a:off x="702353" y="1016191"/>
                <a:ext cx="6818726" cy="1086131"/>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1270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zh-CN" altLang="zh-CN" sz="2000" dirty="0">
                    <a:latin typeface="微软雅黑" panose="020B0503020204020204" pitchFamily="34" charset="-122"/>
                    <a:ea typeface="微软雅黑" panose="020B0503020204020204" pitchFamily="34" charset="-122"/>
                    <a:cs typeface="Times New Roman" panose="02020603050405020304" pitchFamily="18" charset="0"/>
                  </a:rPr>
                  <a:t>算法</a:t>
                </a:r>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10-8 </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二路归并 </a:t>
                </a:r>
                <a14:m>
                  <m:oMath xmlns:m="http://schemas.openxmlformats.org/officeDocument/2006/math">
                    <m:r>
                      <m:rPr>
                        <m:sty m:val="p"/>
                      </m:rPr>
                      <a:rPr lang="en-US" altLang="zh-CN" sz="2000" i="0" dirty="0" smtClean="0">
                        <a:latin typeface="Cambria Math" panose="02040503050406030204" pitchFamily="18" charset="0"/>
                        <a:ea typeface="微软雅黑" panose="020B0503020204020204" pitchFamily="34" charset="-122"/>
                        <a:cs typeface="Times New Roman" panose="02020603050405020304" pitchFamily="18" charset="0"/>
                      </a:rPr>
                      <m:t>TwoWayMerge</m:t>
                    </m:r>
                    <m:d>
                      <m:dPr>
                        <m:ctrlPr>
                          <a:rPr lang="en-US" altLang="zh-CN" sz="2000" b="0" i="1" dirty="0" smtClean="0">
                            <a:latin typeface="Cambria Math" panose="02040503050406030204" pitchFamily="18" charset="0"/>
                            <a:ea typeface="微软雅黑" panose="020B0503020204020204" pitchFamily="34" charset="-122"/>
                            <a:cs typeface="Times New Roman" panose="02020603050405020304" pitchFamily="18" charset="0"/>
                          </a:rPr>
                        </m:ctrlPr>
                      </m:dPr>
                      <m:e>
                        <m:r>
                          <a:rPr lang="en-US" altLang="zh-CN" sz="2000" i="1" dirty="0" smtClean="0">
                            <a:latin typeface="Cambria Math" panose="02040503050406030204" pitchFamily="18" charset="0"/>
                            <a:ea typeface="微软雅黑" panose="020B0503020204020204" pitchFamily="34" charset="-122"/>
                            <a:cs typeface="Times New Roman" panose="02020603050405020304" pitchFamily="18" charset="0"/>
                          </a:rPr>
                          <m:t>𝑎</m:t>
                        </m:r>
                        <m:r>
                          <a:rPr lang="en-US" altLang="zh-CN" sz="2000" i="1" dirty="0">
                            <a:latin typeface="Cambria Math" panose="02040503050406030204" pitchFamily="18" charset="0"/>
                            <a:ea typeface="微软雅黑" panose="020B0503020204020204" pitchFamily="34" charset="-122"/>
                            <a:cs typeface="Times New Roman" panose="02020603050405020304" pitchFamily="18" charset="0"/>
                          </a:rPr>
                          <m:t>, </m:t>
                        </m:r>
                        <m:sSub>
                          <m:sSubPr>
                            <m:ctrlPr>
                              <a:rPr lang="en-US" altLang="zh-CN" sz="2000" b="0" i="1" dirty="0" smtClean="0">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000" i="1" dirty="0" err="1">
                                <a:latin typeface="Cambria Math" panose="02040503050406030204" pitchFamily="18" charset="0"/>
                                <a:ea typeface="微软雅黑" panose="020B0503020204020204" pitchFamily="34" charset="-122"/>
                                <a:cs typeface="Times New Roman" panose="02020603050405020304" pitchFamily="18" charset="0"/>
                              </a:rPr>
                              <m:t>𝑙</m:t>
                            </m:r>
                          </m:e>
                          <m:sub>
                            <m:r>
                              <a:rPr lang="en-US" altLang="zh-CN" sz="2000" i="1" dirty="0" err="1">
                                <a:latin typeface="Cambria Math" panose="02040503050406030204" pitchFamily="18" charset="0"/>
                                <a:ea typeface="微软雅黑" panose="020B0503020204020204" pitchFamily="34" charset="-122"/>
                                <a:cs typeface="Times New Roman" panose="02020603050405020304" pitchFamily="18" charset="0"/>
                              </a:rPr>
                              <m:t>𝑥</m:t>
                            </m:r>
                          </m:sub>
                        </m:sSub>
                        <m:r>
                          <a:rPr lang="en-US" altLang="zh-CN" sz="2000" i="1" dirty="0" err="1">
                            <a:latin typeface="Cambria Math" panose="02040503050406030204" pitchFamily="18" charset="0"/>
                            <a:ea typeface="微软雅黑" panose="020B0503020204020204" pitchFamily="34" charset="-122"/>
                            <a:cs typeface="Times New Roman" panose="02020603050405020304" pitchFamily="18" charset="0"/>
                          </a:rPr>
                          <m:t>,</m:t>
                        </m:r>
                        <m:sSub>
                          <m:sSubPr>
                            <m:ctrlPr>
                              <a:rPr lang="en-US" altLang="zh-CN" sz="2000" b="0" i="1" dirty="0" smtClean="0">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000" i="1" dirty="0" err="1">
                                <a:latin typeface="Cambria Math" panose="02040503050406030204" pitchFamily="18" charset="0"/>
                                <a:ea typeface="微软雅黑" panose="020B0503020204020204" pitchFamily="34" charset="-122"/>
                                <a:cs typeface="Times New Roman" panose="02020603050405020304" pitchFamily="18" charset="0"/>
                              </a:rPr>
                              <m:t>𝑟</m:t>
                            </m:r>
                          </m:e>
                          <m:sub>
                            <m:r>
                              <a:rPr lang="en-US" altLang="zh-CN" sz="2000" i="1" dirty="0" err="1">
                                <a:latin typeface="Cambria Math" panose="02040503050406030204" pitchFamily="18" charset="0"/>
                                <a:ea typeface="微软雅黑" panose="020B0503020204020204" pitchFamily="34" charset="-122"/>
                                <a:cs typeface="Times New Roman" panose="02020603050405020304" pitchFamily="18" charset="0"/>
                              </a:rPr>
                              <m:t>𝑥</m:t>
                            </m:r>
                          </m:sub>
                        </m:sSub>
                        <m:r>
                          <a:rPr lang="en-US" altLang="zh-CN" sz="2000" i="1" dirty="0" err="1">
                            <a:latin typeface="Cambria Math" panose="02040503050406030204" pitchFamily="18" charset="0"/>
                            <a:ea typeface="微软雅黑" panose="020B0503020204020204" pitchFamily="34" charset="-122"/>
                            <a:cs typeface="Times New Roman" panose="02020603050405020304" pitchFamily="18" charset="0"/>
                          </a:rPr>
                          <m:t>,</m:t>
                        </m:r>
                        <m:sSub>
                          <m:sSubPr>
                            <m:ctrlPr>
                              <a:rPr lang="en-US" altLang="zh-CN" sz="2000" b="0" i="1" dirty="0" smtClean="0">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000" i="1" dirty="0" err="1">
                                <a:latin typeface="Cambria Math" panose="02040503050406030204" pitchFamily="18" charset="0"/>
                                <a:ea typeface="微软雅黑" panose="020B0503020204020204" pitchFamily="34" charset="-122"/>
                                <a:cs typeface="Times New Roman" panose="02020603050405020304" pitchFamily="18" charset="0"/>
                              </a:rPr>
                              <m:t>𝑙</m:t>
                            </m:r>
                          </m:e>
                          <m:sub>
                            <m:r>
                              <a:rPr lang="en-US" altLang="zh-CN" sz="2000" i="1" dirty="0" err="1">
                                <a:latin typeface="Cambria Math" panose="02040503050406030204" pitchFamily="18" charset="0"/>
                                <a:ea typeface="微软雅黑" panose="020B0503020204020204" pitchFamily="34" charset="-122"/>
                                <a:cs typeface="Times New Roman" panose="02020603050405020304" pitchFamily="18" charset="0"/>
                              </a:rPr>
                              <m:t>𝑦</m:t>
                            </m:r>
                          </m:sub>
                        </m:sSub>
                        <m:r>
                          <a:rPr lang="en-US" altLang="zh-CN" sz="2000" i="1" dirty="0" err="1">
                            <a:latin typeface="Cambria Math" panose="02040503050406030204" pitchFamily="18" charset="0"/>
                            <a:ea typeface="微软雅黑" panose="020B0503020204020204" pitchFamily="34" charset="-122"/>
                            <a:cs typeface="Times New Roman" panose="02020603050405020304" pitchFamily="18" charset="0"/>
                          </a:rPr>
                          <m:t>,</m:t>
                        </m:r>
                        <m:sSub>
                          <m:sSubPr>
                            <m:ctrlPr>
                              <a:rPr lang="en-US" altLang="zh-CN" sz="2000" b="0" i="1" dirty="0" smtClean="0">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000" i="1" dirty="0" err="1" smtClean="0">
                                <a:latin typeface="Cambria Math" panose="02040503050406030204" pitchFamily="18" charset="0"/>
                                <a:ea typeface="微软雅黑" panose="020B0503020204020204" pitchFamily="34" charset="-122"/>
                                <a:cs typeface="Times New Roman" panose="02020603050405020304" pitchFamily="18" charset="0"/>
                              </a:rPr>
                              <m:t>𝑟</m:t>
                            </m:r>
                          </m:e>
                          <m:sub>
                            <m:r>
                              <a:rPr lang="en-US" altLang="zh-CN" sz="2000" i="1" dirty="0" err="1" smtClean="0">
                                <a:latin typeface="Cambria Math" panose="02040503050406030204" pitchFamily="18" charset="0"/>
                                <a:ea typeface="微软雅黑" panose="020B0503020204020204" pitchFamily="34" charset="-122"/>
                                <a:cs typeface="Times New Roman" panose="02020603050405020304" pitchFamily="18" charset="0"/>
                              </a:rPr>
                              <m:t>𝑦</m:t>
                            </m:r>
                          </m:sub>
                        </m:sSub>
                      </m:e>
                    </m:d>
                  </m:oMath>
                </a14:m>
                <a:endParaRPr lang="en-US" altLang="zh-CN" sz="2000" dirty="0">
                  <a:latin typeface="微软雅黑" panose="020B0503020204020204" pitchFamily="34" charset="-122"/>
                  <a:ea typeface="微软雅黑" panose="020B0503020204020204" pitchFamily="34" charset="-122"/>
                  <a:cs typeface="Times New Roman" panose="02020603050405020304" pitchFamily="18" charset="0"/>
                </a:endParaRPr>
              </a:p>
              <a:p>
                <a:pPr marL="0" marR="0" lvl="0" indent="127000" algn="l" defTabSz="914400" rtl="0" eaLnBrk="0" fontAlgn="base" latinLnBrk="0" hangingPunct="0">
                  <a:lnSpc>
                    <a:spcPct val="100000"/>
                  </a:lnSpc>
                  <a:spcBef>
                    <a:spcPct val="0"/>
                  </a:spcBef>
                  <a:spcAft>
                    <a:spcPct val="0"/>
                  </a:spcAft>
                  <a:buClrTx/>
                  <a:buSzTx/>
                  <a:buFontTx/>
                  <a:buNone/>
                  <a:tabLst/>
                </a:pPr>
                <a:r>
                  <a:rPr kumimoji="0" lang="zh-CN" altLang="en-US" sz="2000" b="1" i="0" u="none" strike="noStrike" cap="none" normalizeH="0" baseline="0" dirty="0">
                    <a:ln>
                      <a:noFill/>
                    </a:ln>
                    <a:solidFill>
                      <a:schemeClr val="tx1"/>
                    </a:solidFill>
                    <a:effectLst/>
                    <a:latin typeface="Courier New" panose="02070309020205020404" pitchFamily="49" charset="0"/>
                    <a:ea typeface="楷体_GB2312"/>
                    <a:cs typeface="Times New Roman" panose="02020603050405020304" pitchFamily="18" charset="0"/>
                  </a:rPr>
                  <a:t>输入：</a:t>
                </a:r>
                <a:r>
                  <a:rPr kumimoji="0" lang="zh-CN" altLang="en-US" sz="2000" b="0" i="0" u="none" strike="noStrike" cap="none" normalizeH="0" baseline="0" dirty="0">
                    <a:ln>
                      <a:noFill/>
                    </a:ln>
                    <a:solidFill>
                      <a:schemeClr val="tx1"/>
                    </a:solidFill>
                    <a:effectLst/>
                    <a:latin typeface="Courier New" panose="02070309020205020404" pitchFamily="49" charset="0"/>
                    <a:ea typeface="楷体_GB2312"/>
                    <a:cs typeface="Times New Roman" panose="02020603050405020304" pitchFamily="18" charset="0"/>
                  </a:rPr>
                  <a:t>序列</a:t>
                </a:r>
                <a14:m>
                  <m:oMath xmlns:m="http://schemas.openxmlformats.org/officeDocument/2006/math">
                    <m: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𝑎</m:t>
                    </m:r>
                  </m:oMath>
                </a14:m>
                <a:r>
                  <a:rPr kumimoji="0" lang="zh-CN" altLang="en-US" sz="2000" b="0" i="0" u="none" strike="noStrike" cap="none" normalizeH="0" baseline="0" dirty="0">
                    <a:ln>
                      <a:noFill/>
                    </a:ln>
                    <a:solidFill>
                      <a:schemeClr val="tx1"/>
                    </a:solidFill>
                    <a:effectLst/>
                    <a:latin typeface="Courier New" panose="02070309020205020404" pitchFamily="49" charset="0"/>
                    <a:ea typeface="楷体_GB2312"/>
                    <a:cs typeface="Times New Roman" panose="02020603050405020304" pitchFamily="18" charset="0"/>
                  </a:rPr>
                  <a:t>及其有序子序列</a:t>
                </a:r>
                <a14:m>
                  <m:oMath xmlns:m="http://schemas.openxmlformats.org/officeDocument/2006/math">
                    <m: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𝑥</m:t>
                    </m:r>
                  </m:oMath>
                </a14:m>
                <a:r>
                  <a:rPr kumimoji="0" lang="zh-CN" altLang="en-US" sz="2000" b="0" i="0" u="none" strike="noStrike" cap="none" normalizeH="0" baseline="0" dirty="0">
                    <a:ln>
                      <a:noFill/>
                    </a:ln>
                    <a:solidFill>
                      <a:schemeClr val="tx1"/>
                    </a:solidFill>
                    <a:effectLst/>
                    <a:latin typeface="Times New Roman" panose="02020603050405020304" pitchFamily="18" charset="0"/>
                    <a:ea typeface="楷体_GB2312"/>
                    <a:cs typeface="Times New Roman" panose="02020603050405020304" pitchFamily="18" charset="0"/>
                  </a:rPr>
                  <a:t>和</a:t>
                </a:r>
                <a14:m>
                  <m:oMath xmlns:m="http://schemas.openxmlformats.org/officeDocument/2006/math">
                    <m: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𝑦</m:t>
                    </m:r>
                  </m:oMath>
                </a14:m>
                <a:r>
                  <a:rPr kumimoji="0" lang="zh-CN" altLang="en-US" sz="2000" b="0" i="0" u="none" strike="noStrike" cap="none" normalizeH="0" baseline="0" dirty="0">
                    <a:ln>
                      <a:noFill/>
                    </a:ln>
                    <a:solidFill>
                      <a:schemeClr val="tx1"/>
                    </a:solidFill>
                    <a:effectLst/>
                    <a:latin typeface="Courier New" panose="02070309020205020404" pitchFamily="49" charset="0"/>
                    <a:ea typeface="楷体_GB2312"/>
                    <a:cs typeface="Times New Roman" panose="02020603050405020304" pitchFamily="18" charset="0"/>
                  </a:rPr>
                  <a:t>的下标范围</a:t>
                </a:r>
                <a14:m>
                  <m:oMath xmlns:m="http://schemas.openxmlformats.org/officeDocument/2006/math">
                    <m:sSub>
                      <m:sSubPr>
                        <m:ctrlP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ctrlPr>
                      </m:sSubPr>
                      <m:e>
                        <m: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𝑙</m:t>
                        </m:r>
                      </m:e>
                      <m:sub>
                        <m: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𝑥</m:t>
                        </m:r>
                      </m:sub>
                    </m:sSub>
                    <m: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m:t>
                    </m:r>
                    <m:sSub>
                      <m:sSubPr>
                        <m:ctrlP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ctrlPr>
                      </m:sSubPr>
                      <m:e>
                        <m: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𝑟</m:t>
                        </m:r>
                      </m:e>
                      <m:sub>
                        <m: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𝑥</m:t>
                        </m:r>
                      </m:sub>
                    </m:sSub>
                  </m:oMath>
                </a14:m>
                <a:r>
                  <a:rPr kumimoji="0" lang="zh-CN" altLang="en-US" sz="2000" b="0" i="0" u="none" strike="noStrike" cap="none" normalizeH="0" baseline="0" dirty="0">
                    <a:ln>
                      <a:noFill/>
                    </a:ln>
                    <a:solidFill>
                      <a:schemeClr val="tx1"/>
                    </a:solidFill>
                    <a:effectLst/>
                    <a:latin typeface="Courier New" panose="02070309020205020404" pitchFamily="49" charset="0"/>
                    <a:ea typeface="楷体_GB2312"/>
                    <a:cs typeface="Times New Roman" panose="02020603050405020304" pitchFamily="18" charset="0"/>
                  </a:rPr>
                  <a:t>和</a:t>
                </a:r>
                <a14:m>
                  <m:oMath xmlns:m="http://schemas.openxmlformats.org/officeDocument/2006/math">
                    <m:sSub>
                      <m:sSubPr>
                        <m:ctrlP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ctrlPr>
                      </m:sSubPr>
                      <m:e>
                        <m: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𝑙</m:t>
                        </m:r>
                      </m:e>
                      <m:sub>
                        <m: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𝑦</m:t>
                        </m:r>
                      </m:sub>
                    </m:sSub>
                    <m: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m:t>
                    </m:r>
                    <m:sSub>
                      <m:sSubPr>
                        <m:ctrlP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ctrlPr>
                      </m:sSubPr>
                      <m:e>
                        <m: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𝑟</m:t>
                        </m:r>
                      </m:e>
                      <m:sub>
                        <m: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𝑦</m:t>
                        </m:r>
                      </m:sub>
                    </m:sSub>
                  </m:oMath>
                </a14:m>
                <a:endParaRPr kumimoji="0" lang="en-US" altLang="zh-CN" sz="2000" b="0" i="0" u="none" strike="noStrike" cap="none" normalizeH="0" baseline="0" dirty="0">
                  <a:ln>
                    <a:noFill/>
                  </a:ln>
                  <a:solidFill>
                    <a:schemeClr val="tx1"/>
                  </a:solidFill>
                  <a:effectLst/>
                </a:endParaRPr>
              </a:p>
              <a:p>
                <a:pPr marL="0" marR="0" lvl="0" indent="127000" algn="l" defTabSz="914400" rtl="0" eaLnBrk="0" fontAlgn="base" latinLnBrk="0" hangingPunct="0">
                  <a:lnSpc>
                    <a:spcPct val="100000"/>
                  </a:lnSpc>
                  <a:spcBef>
                    <a:spcPct val="0"/>
                  </a:spcBef>
                  <a:spcAft>
                    <a:spcPct val="0"/>
                  </a:spcAft>
                  <a:buClrTx/>
                  <a:buSzTx/>
                  <a:buFontTx/>
                  <a:buNone/>
                  <a:tabLst/>
                </a:pPr>
                <a:r>
                  <a:rPr kumimoji="0" lang="zh-CN" altLang="en-US" sz="2000" b="1" i="0" u="none" strike="noStrike" cap="none" normalizeH="0" baseline="0" dirty="0">
                    <a:ln>
                      <a:noFill/>
                    </a:ln>
                    <a:solidFill>
                      <a:schemeClr val="tx1"/>
                    </a:solidFill>
                    <a:effectLst/>
                    <a:latin typeface="Courier New" panose="02070309020205020404" pitchFamily="49" charset="0"/>
                    <a:ea typeface="楷体_GB2312"/>
                    <a:cs typeface="Times New Roman" panose="02020603050405020304" pitchFamily="18" charset="0"/>
                  </a:rPr>
                  <a:t>输出：</a:t>
                </a:r>
                <a:r>
                  <a:rPr kumimoji="0" lang="zh-CN" altLang="en-US" sz="2000" b="0" i="0" u="none" strike="noStrike" cap="none" normalizeH="0" baseline="0" dirty="0">
                    <a:ln>
                      <a:noFill/>
                    </a:ln>
                    <a:solidFill>
                      <a:schemeClr val="tx1"/>
                    </a:solidFill>
                    <a:effectLst/>
                    <a:latin typeface="Courier New" panose="02070309020205020404" pitchFamily="49" charset="0"/>
                    <a:ea typeface="楷体_GB2312"/>
                    <a:cs typeface="Times New Roman" panose="02020603050405020304" pitchFamily="18" charset="0"/>
                  </a:rPr>
                  <a:t>将两个有序序列合并后的新有序序列</a:t>
                </a:r>
                <a14:m>
                  <m:oMath xmlns:m="http://schemas.openxmlformats.org/officeDocument/2006/math">
                    <m: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𝑡</m:t>
                    </m:r>
                  </m:oMath>
                </a14:m>
                <a:endParaRPr kumimoji="0" lang="en-US" altLang="zh-CN" sz="2000" b="0" i="0" u="none" strike="noStrike" cap="none" normalizeH="0" baseline="0" dirty="0">
                  <a:ln>
                    <a:noFill/>
                  </a:ln>
                  <a:solidFill>
                    <a:schemeClr val="tx1"/>
                  </a:solidFill>
                  <a:effectLst/>
                </a:endParaRPr>
              </a:p>
            </p:txBody>
          </p:sp>
        </mc:Choice>
        <mc:Fallback xmlns="">
          <p:sp>
            <p:nvSpPr>
              <p:cNvPr id="8" name="Rectangle 1">
                <a:extLst>
                  <a:ext uri="{FF2B5EF4-FFF2-40B4-BE49-F238E27FC236}">
                    <a16:creationId xmlns:a16="http://schemas.microsoft.com/office/drawing/2014/main" id="{65E4655A-0624-46D8-BDB9-8A5265427EC7}"/>
                  </a:ext>
                </a:extLst>
              </p:cNvPr>
              <p:cNvSpPr>
                <a:spLocks noRot="1" noChangeAspect="1" noMove="1" noResize="1" noEditPoints="1" noAdjustHandles="1" noChangeArrowheads="1" noChangeShapeType="1" noTextEdit="1"/>
              </p:cNvSpPr>
              <p:nvPr/>
            </p:nvSpPr>
            <p:spPr bwMode="auto">
              <a:xfrm>
                <a:off x="702353" y="1016191"/>
                <a:ext cx="6818726" cy="1086131"/>
              </a:xfrm>
              <a:prstGeom prst="rect">
                <a:avLst/>
              </a:prstGeom>
              <a:blipFill>
                <a:blip r:embed="rId2"/>
                <a:stretch>
                  <a:fillRect t="-1163" b="-10465"/>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sp>
        <p:nvSpPr>
          <p:cNvPr id="83" name="Rectangle 19">
            <a:extLst>
              <a:ext uri="{FF2B5EF4-FFF2-40B4-BE49-F238E27FC236}">
                <a16:creationId xmlns:a16="http://schemas.microsoft.com/office/drawing/2014/main" id="{10D7818B-46DD-061E-FEBD-01BF36594D94}"/>
              </a:ext>
            </a:extLst>
          </p:cNvPr>
          <p:cNvSpPr>
            <a:spLocks noChangeArrowheads="1"/>
          </p:cNvSpPr>
          <p:nvPr/>
        </p:nvSpPr>
        <p:spPr bwMode="auto">
          <a:xfrm>
            <a:off x="2499167" y="4697392"/>
            <a:ext cx="533400" cy="381000"/>
          </a:xfrm>
          <a:prstGeom prst="rect">
            <a:avLst/>
          </a:prstGeom>
          <a:solidFill>
            <a:srgbClr val="92D050"/>
          </a:solidFill>
          <a:ln w="9525">
            <a:solidFill>
              <a:schemeClr val="tx1"/>
            </a:solidFill>
            <a:miter lim="800000"/>
            <a:headEnd/>
            <a:tailEnd/>
          </a:ln>
        </p:spPr>
        <p:txBody>
          <a:bodyPr wrap="none" lIns="92075" tIns="46038" rIns="92075" bIns="46038" anchor="ctr"/>
          <a:lstStyle/>
          <a:p>
            <a:pPr algn="ctr"/>
            <a:endParaRPr lang="zh-CN" altLang="zh-CN" sz="2400" b="1">
              <a:latin typeface="Courier New" pitchFamily="49" charset="0"/>
            </a:endParaRPr>
          </a:p>
        </p:txBody>
      </p:sp>
      <p:sp>
        <p:nvSpPr>
          <p:cNvPr id="84" name="Rectangle 20">
            <a:extLst>
              <a:ext uri="{FF2B5EF4-FFF2-40B4-BE49-F238E27FC236}">
                <a16:creationId xmlns:a16="http://schemas.microsoft.com/office/drawing/2014/main" id="{353070CE-7ABE-2987-8B01-2578B11E4C15}"/>
              </a:ext>
            </a:extLst>
          </p:cNvPr>
          <p:cNvSpPr>
            <a:spLocks noChangeArrowheads="1"/>
          </p:cNvSpPr>
          <p:nvPr/>
        </p:nvSpPr>
        <p:spPr bwMode="auto">
          <a:xfrm>
            <a:off x="3032567" y="4697392"/>
            <a:ext cx="533400" cy="381000"/>
          </a:xfrm>
          <a:prstGeom prst="rect">
            <a:avLst/>
          </a:prstGeom>
          <a:solidFill>
            <a:srgbClr val="92D050"/>
          </a:solidFill>
          <a:ln w="9525">
            <a:solidFill>
              <a:schemeClr val="tx1"/>
            </a:solidFill>
            <a:miter lim="800000"/>
            <a:headEnd/>
            <a:tailEnd/>
          </a:ln>
        </p:spPr>
        <p:txBody>
          <a:bodyPr wrap="none" lIns="92075" tIns="46038" rIns="92075" bIns="46038" anchor="ctr"/>
          <a:lstStyle/>
          <a:p>
            <a:pPr algn="ctr"/>
            <a:r>
              <a:rPr lang="en-US" altLang="zh-CN" sz="2400" b="1" dirty="0">
                <a:solidFill>
                  <a:schemeClr val="bg1"/>
                </a:solidFill>
                <a:latin typeface="Courier New" pitchFamily="49" charset="0"/>
              </a:rPr>
              <a:t>G</a:t>
            </a:r>
            <a:endParaRPr lang="en-US" altLang="zh-CN" sz="2400" b="1" dirty="0">
              <a:latin typeface="Courier New" pitchFamily="49" charset="0"/>
            </a:endParaRPr>
          </a:p>
        </p:txBody>
      </p:sp>
      <p:sp>
        <p:nvSpPr>
          <p:cNvPr id="85" name="Rectangle 21">
            <a:extLst>
              <a:ext uri="{FF2B5EF4-FFF2-40B4-BE49-F238E27FC236}">
                <a16:creationId xmlns:a16="http://schemas.microsoft.com/office/drawing/2014/main" id="{6FCF986B-25DB-BBE0-EBD2-0BA300D11CE1}"/>
              </a:ext>
            </a:extLst>
          </p:cNvPr>
          <p:cNvSpPr>
            <a:spLocks noChangeArrowheads="1"/>
          </p:cNvSpPr>
          <p:nvPr/>
        </p:nvSpPr>
        <p:spPr bwMode="auto">
          <a:xfrm>
            <a:off x="3565967" y="4697392"/>
            <a:ext cx="533400" cy="381000"/>
          </a:xfrm>
          <a:prstGeom prst="rect">
            <a:avLst/>
          </a:prstGeom>
          <a:solidFill>
            <a:srgbClr val="92D050"/>
          </a:solidFill>
          <a:ln w="9525">
            <a:solidFill>
              <a:schemeClr val="tx1"/>
            </a:solidFill>
            <a:miter lim="800000"/>
            <a:headEnd/>
            <a:tailEnd/>
          </a:ln>
        </p:spPr>
        <p:txBody>
          <a:bodyPr wrap="none" lIns="92075" tIns="46038" rIns="92075" bIns="46038" anchor="ctr"/>
          <a:lstStyle/>
          <a:p>
            <a:pPr algn="ctr"/>
            <a:r>
              <a:rPr lang="en-US" altLang="zh-CN" sz="2400" b="1">
                <a:latin typeface="Courier New" pitchFamily="49" charset="0"/>
              </a:rPr>
              <a:t> </a:t>
            </a:r>
          </a:p>
        </p:txBody>
      </p:sp>
      <p:sp>
        <p:nvSpPr>
          <p:cNvPr id="86" name="Rectangle 22">
            <a:extLst>
              <a:ext uri="{FF2B5EF4-FFF2-40B4-BE49-F238E27FC236}">
                <a16:creationId xmlns:a16="http://schemas.microsoft.com/office/drawing/2014/main" id="{1379CE9D-0C4E-5F35-779B-B18F75813BD5}"/>
              </a:ext>
            </a:extLst>
          </p:cNvPr>
          <p:cNvSpPr>
            <a:spLocks noChangeArrowheads="1"/>
          </p:cNvSpPr>
          <p:nvPr/>
        </p:nvSpPr>
        <p:spPr bwMode="auto">
          <a:xfrm>
            <a:off x="4099367" y="4697392"/>
            <a:ext cx="533400" cy="381000"/>
          </a:xfrm>
          <a:prstGeom prst="rect">
            <a:avLst/>
          </a:prstGeom>
          <a:solidFill>
            <a:srgbClr val="92D050"/>
          </a:solidFill>
          <a:ln w="9525">
            <a:solidFill>
              <a:schemeClr val="tx1"/>
            </a:solidFill>
            <a:miter lim="800000"/>
            <a:headEnd/>
            <a:tailEnd/>
          </a:ln>
        </p:spPr>
        <p:txBody>
          <a:bodyPr wrap="none" lIns="92075" tIns="46038" rIns="92075" bIns="46038" anchor="ctr"/>
          <a:lstStyle/>
          <a:p>
            <a:pPr algn="ctr"/>
            <a:r>
              <a:rPr lang="en-US" altLang="zh-CN" sz="2400" b="1">
                <a:latin typeface="Courier New" pitchFamily="49" charset="0"/>
              </a:rPr>
              <a:t> </a:t>
            </a:r>
          </a:p>
        </p:txBody>
      </p:sp>
      <p:sp>
        <p:nvSpPr>
          <p:cNvPr id="87" name="Rectangle 23">
            <a:extLst>
              <a:ext uri="{FF2B5EF4-FFF2-40B4-BE49-F238E27FC236}">
                <a16:creationId xmlns:a16="http://schemas.microsoft.com/office/drawing/2014/main" id="{C974617A-D409-4BCD-29A9-823DEBFB6959}"/>
              </a:ext>
            </a:extLst>
          </p:cNvPr>
          <p:cNvSpPr>
            <a:spLocks noChangeArrowheads="1"/>
          </p:cNvSpPr>
          <p:nvPr/>
        </p:nvSpPr>
        <p:spPr bwMode="auto">
          <a:xfrm>
            <a:off x="4632767" y="4697392"/>
            <a:ext cx="533400" cy="381000"/>
          </a:xfrm>
          <a:prstGeom prst="rect">
            <a:avLst/>
          </a:prstGeom>
          <a:solidFill>
            <a:srgbClr val="92D050"/>
          </a:solidFill>
          <a:ln w="9525">
            <a:solidFill>
              <a:schemeClr val="tx1"/>
            </a:solidFill>
            <a:miter lim="800000"/>
            <a:headEnd/>
            <a:tailEnd/>
          </a:ln>
        </p:spPr>
        <p:txBody>
          <a:bodyPr wrap="none" lIns="92075" tIns="46038" rIns="92075" bIns="46038" anchor="ctr"/>
          <a:lstStyle/>
          <a:p>
            <a:pPr algn="ctr"/>
            <a:r>
              <a:rPr lang="en-US" altLang="zh-CN" sz="2400" b="1">
                <a:latin typeface="Courier New" pitchFamily="49" charset="0"/>
              </a:rPr>
              <a:t> </a:t>
            </a:r>
          </a:p>
        </p:txBody>
      </p:sp>
      <p:sp>
        <p:nvSpPr>
          <p:cNvPr id="88" name="Rectangle 24">
            <a:extLst>
              <a:ext uri="{FF2B5EF4-FFF2-40B4-BE49-F238E27FC236}">
                <a16:creationId xmlns:a16="http://schemas.microsoft.com/office/drawing/2014/main" id="{F6A37A78-DBF9-9178-562A-B076B1548410}"/>
              </a:ext>
            </a:extLst>
          </p:cNvPr>
          <p:cNvSpPr>
            <a:spLocks noChangeArrowheads="1"/>
          </p:cNvSpPr>
          <p:nvPr/>
        </p:nvSpPr>
        <p:spPr bwMode="auto">
          <a:xfrm>
            <a:off x="5166167" y="4697392"/>
            <a:ext cx="533400" cy="381000"/>
          </a:xfrm>
          <a:prstGeom prst="rect">
            <a:avLst/>
          </a:prstGeom>
          <a:solidFill>
            <a:srgbClr val="92D050"/>
          </a:solidFill>
          <a:ln w="9525">
            <a:solidFill>
              <a:schemeClr val="tx1"/>
            </a:solidFill>
            <a:miter lim="800000"/>
            <a:headEnd/>
            <a:tailEnd/>
          </a:ln>
        </p:spPr>
        <p:txBody>
          <a:bodyPr wrap="none" lIns="92075" tIns="46038" rIns="92075" bIns="46038" anchor="ctr"/>
          <a:lstStyle/>
          <a:p>
            <a:pPr algn="ctr"/>
            <a:r>
              <a:rPr lang="en-US" altLang="zh-CN" sz="2400" b="1">
                <a:latin typeface="Courier New" pitchFamily="49" charset="0"/>
              </a:rPr>
              <a:t> </a:t>
            </a:r>
          </a:p>
        </p:txBody>
      </p:sp>
      <p:sp>
        <p:nvSpPr>
          <p:cNvPr id="89" name="Rectangle 25">
            <a:extLst>
              <a:ext uri="{FF2B5EF4-FFF2-40B4-BE49-F238E27FC236}">
                <a16:creationId xmlns:a16="http://schemas.microsoft.com/office/drawing/2014/main" id="{582A2814-91A6-B2B3-4A23-C4D27CA2B95E}"/>
              </a:ext>
            </a:extLst>
          </p:cNvPr>
          <p:cNvSpPr>
            <a:spLocks noChangeArrowheads="1"/>
          </p:cNvSpPr>
          <p:nvPr/>
        </p:nvSpPr>
        <p:spPr bwMode="auto">
          <a:xfrm>
            <a:off x="5699567" y="4697392"/>
            <a:ext cx="533400" cy="381000"/>
          </a:xfrm>
          <a:prstGeom prst="rect">
            <a:avLst/>
          </a:prstGeom>
          <a:solidFill>
            <a:srgbClr val="92D050"/>
          </a:solidFill>
          <a:ln w="9525">
            <a:solidFill>
              <a:schemeClr val="tx1"/>
            </a:solidFill>
            <a:miter lim="800000"/>
            <a:headEnd/>
            <a:tailEnd/>
          </a:ln>
        </p:spPr>
        <p:txBody>
          <a:bodyPr wrap="none" lIns="92075" tIns="46038" rIns="92075" bIns="46038" anchor="ctr"/>
          <a:lstStyle/>
          <a:p>
            <a:pPr algn="ctr"/>
            <a:r>
              <a:rPr lang="en-US" altLang="zh-CN" sz="2400" b="1">
                <a:latin typeface="Courier New" pitchFamily="49" charset="0"/>
              </a:rPr>
              <a:t> </a:t>
            </a:r>
          </a:p>
        </p:txBody>
      </p:sp>
      <p:sp>
        <p:nvSpPr>
          <p:cNvPr id="90" name="Rectangle 26">
            <a:extLst>
              <a:ext uri="{FF2B5EF4-FFF2-40B4-BE49-F238E27FC236}">
                <a16:creationId xmlns:a16="http://schemas.microsoft.com/office/drawing/2014/main" id="{859584FD-AFBB-052A-FCDB-1C97F6BBF386}"/>
              </a:ext>
            </a:extLst>
          </p:cNvPr>
          <p:cNvSpPr>
            <a:spLocks noChangeArrowheads="1"/>
          </p:cNvSpPr>
          <p:nvPr/>
        </p:nvSpPr>
        <p:spPr bwMode="auto">
          <a:xfrm>
            <a:off x="6232967" y="4697392"/>
            <a:ext cx="533400" cy="381000"/>
          </a:xfrm>
          <a:prstGeom prst="rect">
            <a:avLst/>
          </a:prstGeom>
          <a:solidFill>
            <a:srgbClr val="92D050"/>
          </a:solidFill>
          <a:ln w="9525">
            <a:solidFill>
              <a:schemeClr val="tx1"/>
            </a:solidFill>
            <a:miter lim="800000"/>
            <a:headEnd/>
            <a:tailEnd/>
          </a:ln>
        </p:spPr>
        <p:txBody>
          <a:bodyPr wrap="none" lIns="92075" tIns="46038" rIns="92075" bIns="46038" anchor="ctr"/>
          <a:lstStyle/>
          <a:p>
            <a:pPr algn="ctr"/>
            <a:r>
              <a:rPr lang="en-US" altLang="zh-CN" sz="2400" b="1">
                <a:latin typeface="Courier New" pitchFamily="49" charset="0"/>
              </a:rPr>
              <a:t> </a:t>
            </a:r>
          </a:p>
        </p:txBody>
      </p:sp>
      <p:sp>
        <p:nvSpPr>
          <p:cNvPr id="91" name="Rectangle 27">
            <a:extLst>
              <a:ext uri="{FF2B5EF4-FFF2-40B4-BE49-F238E27FC236}">
                <a16:creationId xmlns:a16="http://schemas.microsoft.com/office/drawing/2014/main" id="{625A422A-2731-8FEF-843B-66E517FCFAA4}"/>
              </a:ext>
            </a:extLst>
          </p:cNvPr>
          <p:cNvSpPr>
            <a:spLocks noChangeArrowheads="1"/>
          </p:cNvSpPr>
          <p:nvPr/>
        </p:nvSpPr>
        <p:spPr bwMode="auto">
          <a:xfrm>
            <a:off x="6766367" y="4697392"/>
            <a:ext cx="533400" cy="381000"/>
          </a:xfrm>
          <a:prstGeom prst="rect">
            <a:avLst/>
          </a:prstGeom>
          <a:solidFill>
            <a:srgbClr val="92D050"/>
          </a:solidFill>
          <a:ln w="9525">
            <a:solidFill>
              <a:schemeClr val="tx1"/>
            </a:solidFill>
            <a:miter lim="800000"/>
            <a:headEnd/>
            <a:tailEnd/>
          </a:ln>
        </p:spPr>
        <p:txBody>
          <a:bodyPr wrap="none" lIns="92075" tIns="46038" rIns="92075" bIns="46038" anchor="ctr"/>
          <a:lstStyle/>
          <a:p>
            <a:pPr algn="ctr"/>
            <a:r>
              <a:rPr lang="en-US" altLang="zh-CN" sz="2400" b="1">
                <a:latin typeface="Courier New" pitchFamily="49" charset="0"/>
              </a:rPr>
              <a:t> </a:t>
            </a:r>
          </a:p>
        </p:txBody>
      </p:sp>
      <p:sp>
        <p:nvSpPr>
          <p:cNvPr id="92" name="Rectangle 28">
            <a:extLst>
              <a:ext uri="{FF2B5EF4-FFF2-40B4-BE49-F238E27FC236}">
                <a16:creationId xmlns:a16="http://schemas.microsoft.com/office/drawing/2014/main" id="{6E6A9E1C-5B13-4F4E-F079-8BC7D39A41F9}"/>
              </a:ext>
            </a:extLst>
          </p:cNvPr>
          <p:cNvSpPr>
            <a:spLocks noChangeArrowheads="1"/>
          </p:cNvSpPr>
          <p:nvPr/>
        </p:nvSpPr>
        <p:spPr bwMode="auto">
          <a:xfrm>
            <a:off x="7299767" y="4697392"/>
            <a:ext cx="533400" cy="381000"/>
          </a:xfrm>
          <a:prstGeom prst="rect">
            <a:avLst/>
          </a:prstGeom>
          <a:solidFill>
            <a:srgbClr val="92D050"/>
          </a:solidFill>
          <a:ln w="9525">
            <a:solidFill>
              <a:schemeClr val="tx1"/>
            </a:solidFill>
            <a:miter lim="800000"/>
            <a:headEnd/>
            <a:tailEnd/>
          </a:ln>
        </p:spPr>
        <p:txBody>
          <a:bodyPr wrap="none" lIns="92075" tIns="46038" rIns="92075" bIns="46038" anchor="ctr"/>
          <a:lstStyle/>
          <a:p>
            <a:pPr algn="ctr"/>
            <a:r>
              <a:rPr lang="en-US" altLang="zh-CN" sz="2400" b="1">
                <a:latin typeface="Courier New" pitchFamily="49" charset="0"/>
              </a:rPr>
              <a:t> </a:t>
            </a:r>
          </a:p>
        </p:txBody>
      </p:sp>
      <p:sp>
        <p:nvSpPr>
          <p:cNvPr id="93" name="Rectangle 32">
            <a:extLst>
              <a:ext uri="{FF2B5EF4-FFF2-40B4-BE49-F238E27FC236}">
                <a16:creationId xmlns:a16="http://schemas.microsoft.com/office/drawing/2014/main" id="{DDF9FBE7-A29B-1A93-F61C-9CE651870F87}"/>
              </a:ext>
            </a:extLst>
          </p:cNvPr>
          <p:cNvSpPr>
            <a:spLocks noChangeArrowheads="1"/>
          </p:cNvSpPr>
          <p:nvPr/>
        </p:nvSpPr>
        <p:spPr bwMode="auto">
          <a:xfrm>
            <a:off x="2499167" y="4697392"/>
            <a:ext cx="533400" cy="381000"/>
          </a:xfrm>
          <a:prstGeom prst="rect">
            <a:avLst/>
          </a:prstGeom>
          <a:solidFill>
            <a:srgbClr val="92D050"/>
          </a:solidFill>
          <a:ln w="9525">
            <a:solidFill>
              <a:schemeClr val="tx1"/>
            </a:solidFill>
            <a:miter lim="800000"/>
            <a:headEnd/>
            <a:tailEnd/>
          </a:ln>
        </p:spPr>
        <p:txBody>
          <a:bodyPr wrap="none" lIns="92075" tIns="46038" rIns="92075" bIns="46038" anchor="ctr"/>
          <a:lstStyle/>
          <a:p>
            <a:pPr algn="ctr"/>
            <a:r>
              <a:rPr lang="en-US" altLang="zh-CN" sz="2400" b="1" dirty="0">
                <a:solidFill>
                  <a:schemeClr val="bg1"/>
                </a:solidFill>
                <a:latin typeface="Courier New" pitchFamily="49" charset="0"/>
              </a:rPr>
              <a:t>A</a:t>
            </a:r>
          </a:p>
        </p:txBody>
      </p:sp>
      <p:grpSp>
        <p:nvGrpSpPr>
          <p:cNvPr id="95" name="Group 7">
            <a:extLst>
              <a:ext uri="{FF2B5EF4-FFF2-40B4-BE49-F238E27FC236}">
                <a16:creationId xmlns:a16="http://schemas.microsoft.com/office/drawing/2014/main" id="{56753BB9-5399-CD7C-DD22-ABF524FEF252}"/>
              </a:ext>
            </a:extLst>
          </p:cNvPr>
          <p:cNvGrpSpPr>
            <a:grpSpLocks/>
          </p:cNvGrpSpPr>
          <p:nvPr/>
        </p:nvGrpSpPr>
        <p:grpSpPr bwMode="auto">
          <a:xfrm>
            <a:off x="2463399" y="3657201"/>
            <a:ext cx="2667000" cy="381000"/>
            <a:chOff x="816" y="3264"/>
            <a:chExt cx="1680" cy="240"/>
          </a:xfrm>
        </p:grpSpPr>
        <p:sp>
          <p:nvSpPr>
            <p:cNvPr id="96" name="Rectangle 8">
              <a:extLst>
                <a:ext uri="{FF2B5EF4-FFF2-40B4-BE49-F238E27FC236}">
                  <a16:creationId xmlns:a16="http://schemas.microsoft.com/office/drawing/2014/main" id="{74240558-B756-B38E-7C11-7D8586EF9B0F}"/>
                </a:ext>
              </a:extLst>
            </p:cNvPr>
            <p:cNvSpPr>
              <a:spLocks noChangeArrowheads="1"/>
            </p:cNvSpPr>
            <p:nvPr/>
          </p:nvSpPr>
          <p:spPr bwMode="auto">
            <a:xfrm>
              <a:off x="816" y="3264"/>
              <a:ext cx="336" cy="240"/>
            </a:xfrm>
            <a:prstGeom prst="rect">
              <a:avLst/>
            </a:prstGeom>
            <a:solidFill>
              <a:srgbClr val="C0C0C0"/>
            </a:solidFill>
            <a:ln w="9525">
              <a:solidFill>
                <a:schemeClr val="tx1"/>
              </a:solidFill>
              <a:miter lim="800000"/>
              <a:headEnd/>
              <a:tailEnd/>
            </a:ln>
          </p:spPr>
          <p:txBody>
            <a:bodyPr wrap="none" lIns="92075" tIns="46038" rIns="92075" bIns="46038" anchor="ctr"/>
            <a:lstStyle/>
            <a:p>
              <a:pPr algn="ctr"/>
              <a:r>
                <a:rPr lang="en-US" altLang="zh-CN" sz="2400" b="1">
                  <a:latin typeface="Courier New" pitchFamily="49" charset="0"/>
                </a:rPr>
                <a:t>A</a:t>
              </a:r>
            </a:p>
          </p:txBody>
        </p:sp>
        <p:sp>
          <p:nvSpPr>
            <p:cNvPr id="97" name="Rectangle 9">
              <a:extLst>
                <a:ext uri="{FF2B5EF4-FFF2-40B4-BE49-F238E27FC236}">
                  <a16:creationId xmlns:a16="http://schemas.microsoft.com/office/drawing/2014/main" id="{54E4CD57-F8C6-FBA6-9B7B-60417483F2CA}"/>
                </a:ext>
              </a:extLst>
            </p:cNvPr>
            <p:cNvSpPr>
              <a:spLocks noChangeArrowheads="1"/>
            </p:cNvSpPr>
            <p:nvPr/>
          </p:nvSpPr>
          <p:spPr bwMode="auto">
            <a:xfrm>
              <a:off x="1152" y="3264"/>
              <a:ext cx="336" cy="240"/>
            </a:xfrm>
            <a:prstGeom prst="rect">
              <a:avLst/>
            </a:prstGeom>
            <a:solidFill>
              <a:srgbClr val="C0C0C0"/>
            </a:solidFill>
            <a:ln w="9525">
              <a:solidFill>
                <a:schemeClr val="tx1"/>
              </a:solidFill>
              <a:miter lim="800000"/>
              <a:headEnd/>
              <a:tailEnd/>
            </a:ln>
          </p:spPr>
          <p:txBody>
            <a:bodyPr wrap="none" lIns="92075" tIns="46038" rIns="92075" bIns="46038" anchor="ctr"/>
            <a:lstStyle/>
            <a:p>
              <a:pPr algn="ctr"/>
              <a:r>
                <a:rPr lang="en-US" altLang="zh-CN" sz="2400" b="1">
                  <a:latin typeface="Courier New" pitchFamily="49" charset="0"/>
                </a:rPr>
                <a:t>G</a:t>
              </a:r>
            </a:p>
          </p:txBody>
        </p:sp>
        <p:sp>
          <p:nvSpPr>
            <p:cNvPr id="98" name="Rectangle 10">
              <a:extLst>
                <a:ext uri="{FF2B5EF4-FFF2-40B4-BE49-F238E27FC236}">
                  <a16:creationId xmlns:a16="http://schemas.microsoft.com/office/drawing/2014/main" id="{26E69E1A-307C-181A-EE6C-ACF262C0BEC5}"/>
                </a:ext>
              </a:extLst>
            </p:cNvPr>
            <p:cNvSpPr>
              <a:spLocks noChangeArrowheads="1"/>
            </p:cNvSpPr>
            <p:nvPr/>
          </p:nvSpPr>
          <p:spPr bwMode="auto">
            <a:xfrm>
              <a:off x="1488" y="3264"/>
              <a:ext cx="336" cy="240"/>
            </a:xfrm>
            <a:prstGeom prst="rect">
              <a:avLst/>
            </a:prstGeom>
            <a:solidFill>
              <a:srgbClr val="C0C0C0"/>
            </a:solidFill>
            <a:ln w="9525">
              <a:solidFill>
                <a:schemeClr val="tx1"/>
              </a:solidFill>
              <a:miter lim="800000"/>
              <a:headEnd/>
              <a:tailEnd/>
            </a:ln>
          </p:spPr>
          <p:txBody>
            <a:bodyPr wrap="none" lIns="92075" tIns="46038" rIns="92075" bIns="46038" anchor="ctr"/>
            <a:lstStyle/>
            <a:p>
              <a:pPr algn="ctr"/>
              <a:r>
                <a:rPr lang="en-US" altLang="zh-CN" sz="2400" b="1">
                  <a:latin typeface="Courier New" pitchFamily="49" charset="0"/>
                </a:rPr>
                <a:t>L</a:t>
              </a:r>
            </a:p>
          </p:txBody>
        </p:sp>
        <p:sp>
          <p:nvSpPr>
            <p:cNvPr id="99" name="Rectangle 11">
              <a:extLst>
                <a:ext uri="{FF2B5EF4-FFF2-40B4-BE49-F238E27FC236}">
                  <a16:creationId xmlns:a16="http://schemas.microsoft.com/office/drawing/2014/main" id="{47FC98D9-52FB-E109-A35A-C0065E5529A3}"/>
                </a:ext>
              </a:extLst>
            </p:cNvPr>
            <p:cNvSpPr>
              <a:spLocks noChangeArrowheads="1"/>
            </p:cNvSpPr>
            <p:nvPr/>
          </p:nvSpPr>
          <p:spPr bwMode="auto">
            <a:xfrm>
              <a:off x="1824" y="3264"/>
              <a:ext cx="336" cy="240"/>
            </a:xfrm>
            <a:prstGeom prst="rect">
              <a:avLst/>
            </a:prstGeom>
            <a:solidFill>
              <a:srgbClr val="C0C0C0"/>
            </a:solidFill>
            <a:ln w="9525">
              <a:solidFill>
                <a:schemeClr val="tx1"/>
              </a:solidFill>
              <a:miter lim="800000"/>
              <a:headEnd/>
              <a:tailEnd/>
            </a:ln>
          </p:spPr>
          <p:txBody>
            <a:bodyPr wrap="none" lIns="92075" tIns="46038" rIns="92075" bIns="46038" anchor="ctr"/>
            <a:lstStyle/>
            <a:p>
              <a:pPr algn="ctr"/>
              <a:r>
                <a:rPr lang="en-US" altLang="zh-CN" sz="2400" b="1">
                  <a:latin typeface="Courier New" pitchFamily="49" charset="0"/>
                </a:rPr>
                <a:t>O</a:t>
              </a:r>
            </a:p>
          </p:txBody>
        </p:sp>
        <p:sp>
          <p:nvSpPr>
            <p:cNvPr id="100" name="Rectangle 12">
              <a:extLst>
                <a:ext uri="{FF2B5EF4-FFF2-40B4-BE49-F238E27FC236}">
                  <a16:creationId xmlns:a16="http://schemas.microsoft.com/office/drawing/2014/main" id="{B44F8FC5-B003-E07E-735B-7BBA81BE6935}"/>
                </a:ext>
              </a:extLst>
            </p:cNvPr>
            <p:cNvSpPr>
              <a:spLocks noChangeArrowheads="1"/>
            </p:cNvSpPr>
            <p:nvPr/>
          </p:nvSpPr>
          <p:spPr bwMode="auto">
            <a:xfrm>
              <a:off x="2160" y="3264"/>
              <a:ext cx="336" cy="240"/>
            </a:xfrm>
            <a:prstGeom prst="rect">
              <a:avLst/>
            </a:prstGeom>
            <a:solidFill>
              <a:srgbClr val="C0C0C0"/>
            </a:solidFill>
            <a:ln w="9525">
              <a:solidFill>
                <a:schemeClr val="tx1"/>
              </a:solidFill>
              <a:miter lim="800000"/>
              <a:headEnd/>
              <a:tailEnd/>
            </a:ln>
          </p:spPr>
          <p:txBody>
            <a:bodyPr wrap="none" lIns="92075" tIns="46038" rIns="92075" bIns="46038" anchor="ctr"/>
            <a:lstStyle/>
            <a:p>
              <a:pPr algn="ctr"/>
              <a:r>
                <a:rPr lang="en-US" altLang="zh-CN" sz="2400" b="1">
                  <a:latin typeface="Courier New" pitchFamily="49" charset="0"/>
                </a:rPr>
                <a:t>R</a:t>
              </a:r>
            </a:p>
          </p:txBody>
        </p:sp>
      </p:grpSp>
      <p:grpSp>
        <p:nvGrpSpPr>
          <p:cNvPr id="101" name="Group 13">
            <a:extLst>
              <a:ext uri="{FF2B5EF4-FFF2-40B4-BE49-F238E27FC236}">
                <a16:creationId xmlns:a16="http://schemas.microsoft.com/office/drawing/2014/main" id="{480D163F-B4F7-29E6-3169-BE7668AE4CD4}"/>
              </a:ext>
            </a:extLst>
          </p:cNvPr>
          <p:cNvGrpSpPr>
            <a:grpSpLocks/>
          </p:cNvGrpSpPr>
          <p:nvPr/>
        </p:nvGrpSpPr>
        <p:grpSpPr bwMode="auto">
          <a:xfrm>
            <a:off x="5199703" y="3657201"/>
            <a:ext cx="2667000" cy="381000"/>
            <a:chOff x="2880" y="3264"/>
            <a:chExt cx="1680" cy="240"/>
          </a:xfrm>
        </p:grpSpPr>
        <p:sp>
          <p:nvSpPr>
            <p:cNvPr id="102" name="Rectangle 14">
              <a:extLst>
                <a:ext uri="{FF2B5EF4-FFF2-40B4-BE49-F238E27FC236}">
                  <a16:creationId xmlns:a16="http://schemas.microsoft.com/office/drawing/2014/main" id="{2B96279F-F06A-68EB-F04B-C5A615F9DAE5}"/>
                </a:ext>
              </a:extLst>
            </p:cNvPr>
            <p:cNvSpPr>
              <a:spLocks noChangeArrowheads="1"/>
            </p:cNvSpPr>
            <p:nvPr/>
          </p:nvSpPr>
          <p:spPr bwMode="auto">
            <a:xfrm>
              <a:off x="2880" y="3264"/>
              <a:ext cx="336" cy="240"/>
            </a:xfrm>
            <a:prstGeom prst="rect">
              <a:avLst/>
            </a:prstGeom>
            <a:solidFill>
              <a:srgbClr val="C0C0C0"/>
            </a:solidFill>
            <a:ln w="9525">
              <a:solidFill>
                <a:schemeClr val="tx1"/>
              </a:solidFill>
              <a:miter lim="800000"/>
              <a:headEnd/>
              <a:tailEnd/>
            </a:ln>
          </p:spPr>
          <p:txBody>
            <a:bodyPr wrap="none" lIns="92075" tIns="46038" rIns="92075" bIns="46038" anchor="ctr"/>
            <a:lstStyle/>
            <a:p>
              <a:pPr algn="ctr"/>
              <a:r>
                <a:rPr lang="en-US" altLang="zh-CN" sz="2400" b="1">
                  <a:latin typeface="Courier New" pitchFamily="49" charset="0"/>
                </a:rPr>
                <a:t>H</a:t>
              </a:r>
            </a:p>
          </p:txBody>
        </p:sp>
        <p:sp>
          <p:nvSpPr>
            <p:cNvPr id="103" name="Rectangle 15">
              <a:extLst>
                <a:ext uri="{FF2B5EF4-FFF2-40B4-BE49-F238E27FC236}">
                  <a16:creationId xmlns:a16="http://schemas.microsoft.com/office/drawing/2014/main" id="{CFD7B28B-EB4D-2E27-2A5A-049D9AE8F580}"/>
                </a:ext>
              </a:extLst>
            </p:cNvPr>
            <p:cNvSpPr>
              <a:spLocks noChangeArrowheads="1"/>
            </p:cNvSpPr>
            <p:nvPr/>
          </p:nvSpPr>
          <p:spPr bwMode="auto">
            <a:xfrm>
              <a:off x="3216" y="3264"/>
              <a:ext cx="336" cy="240"/>
            </a:xfrm>
            <a:prstGeom prst="rect">
              <a:avLst/>
            </a:prstGeom>
            <a:solidFill>
              <a:srgbClr val="C0C0C0"/>
            </a:solidFill>
            <a:ln w="9525">
              <a:solidFill>
                <a:schemeClr val="tx1"/>
              </a:solidFill>
              <a:miter lim="800000"/>
              <a:headEnd/>
              <a:tailEnd/>
            </a:ln>
          </p:spPr>
          <p:txBody>
            <a:bodyPr wrap="none" lIns="92075" tIns="46038" rIns="92075" bIns="46038" anchor="ctr"/>
            <a:lstStyle/>
            <a:p>
              <a:pPr algn="ctr"/>
              <a:r>
                <a:rPr lang="en-US" altLang="zh-CN" sz="2400" b="1">
                  <a:latin typeface="Courier New" pitchFamily="49" charset="0"/>
                </a:rPr>
                <a:t>I</a:t>
              </a:r>
            </a:p>
          </p:txBody>
        </p:sp>
        <p:sp>
          <p:nvSpPr>
            <p:cNvPr id="104" name="Rectangle 16">
              <a:extLst>
                <a:ext uri="{FF2B5EF4-FFF2-40B4-BE49-F238E27FC236}">
                  <a16:creationId xmlns:a16="http://schemas.microsoft.com/office/drawing/2014/main" id="{ABA416FE-5399-F95C-2CE2-2B39875ADE85}"/>
                </a:ext>
              </a:extLst>
            </p:cNvPr>
            <p:cNvSpPr>
              <a:spLocks noChangeArrowheads="1"/>
            </p:cNvSpPr>
            <p:nvPr/>
          </p:nvSpPr>
          <p:spPr bwMode="auto">
            <a:xfrm>
              <a:off x="3552" y="3264"/>
              <a:ext cx="336" cy="240"/>
            </a:xfrm>
            <a:prstGeom prst="rect">
              <a:avLst/>
            </a:prstGeom>
            <a:solidFill>
              <a:srgbClr val="C0C0C0"/>
            </a:solidFill>
            <a:ln w="9525">
              <a:solidFill>
                <a:schemeClr val="tx1"/>
              </a:solidFill>
              <a:miter lim="800000"/>
              <a:headEnd/>
              <a:tailEnd/>
            </a:ln>
          </p:spPr>
          <p:txBody>
            <a:bodyPr wrap="none" lIns="92075" tIns="46038" rIns="92075" bIns="46038" anchor="ctr"/>
            <a:lstStyle/>
            <a:p>
              <a:pPr algn="ctr"/>
              <a:r>
                <a:rPr lang="en-US" altLang="zh-CN" sz="2400" b="1">
                  <a:latin typeface="Courier New" pitchFamily="49" charset="0"/>
                </a:rPr>
                <a:t>M</a:t>
              </a:r>
            </a:p>
          </p:txBody>
        </p:sp>
        <p:sp>
          <p:nvSpPr>
            <p:cNvPr id="105" name="Rectangle 17">
              <a:extLst>
                <a:ext uri="{FF2B5EF4-FFF2-40B4-BE49-F238E27FC236}">
                  <a16:creationId xmlns:a16="http://schemas.microsoft.com/office/drawing/2014/main" id="{8CA6980A-2676-3B9B-934B-4BA2DF566B19}"/>
                </a:ext>
              </a:extLst>
            </p:cNvPr>
            <p:cNvSpPr>
              <a:spLocks noChangeArrowheads="1"/>
            </p:cNvSpPr>
            <p:nvPr/>
          </p:nvSpPr>
          <p:spPr bwMode="auto">
            <a:xfrm>
              <a:off x="3888" y="3264"/>
              <a:ext cx="336" cy="240"/>
            </a:xfrm>
            <a:prstGeom prst="rect">
              <a:avLst/>
            </a:prstGeom>
            <a:solidFill>
              <a:srgbClr val="C0C0C0"/>
            </a:solidFill>
            <a:ln w="9525">
              <a:solidFill>
                <a:schemeClr val="tx1"/>
              </a:solidFill>
              <a:miter lim="800000"/>
              <a:headEnd/>
              <a:tailEnd/>
            </a:ln>
          </p:spPr>
          <p:txBody>
            <a:bodyPr wrap="none" lIns="92075" tIns="46038" rIns="92075" bIns="46038" anchor="ctr"/>
            <a:lstStyle/>
            <a:p>
              <a:pPr algn="ctr"/>
              <a:r>
                <a:rPr lang="en-US" altLang="zh-CN" sz="2400" b="1">
                  <a:latin typeface="Courier New" pitchFamily="49" charset="0"/>
                </a:rPr>
                <a:t>S</a:t>
              </a:r>
            </a:p>
          </p:txBody>
        </p:sp>
        <p:sp>
          <p:nvSpPr>
            <p:cNvPr id="106" name="Rectangle 18">
              <a:extLst>
                <a:ext uri="{FF2B5EF4-FFF2-40B4-BE49-F238E27FC236}">
                  <a16:creationId xmlns:a16="http://schemas.microsoft.com/office/drawing/2014/main" id="{285EB20F-A30C-AB8B-41B5-2AD4345647D9}"/>
                </a:ext>
              </a:extLst>
            </p:cNvPr>
            <p:cNvSpPr>
              <a:spLocks noChangeArrowheads="1"/>
            </p:cNvSpPr>
            <p:nvPr/>
          </p:nvSpPr>
          <p:spPr bwMode="auto">
            <a:xfrm>
              <a:off x="4224" y="3264"/>
              <a:ext cx="336" cy="240"/>
            </a:xfrm>
            <a:prstGeom prst="rect">
              <a:avLst/>
            </a:prstGeom>
            <a:solidFill>
              <a:srgbClr val="C0C0C0"/>
            </a:solidFill>
            <a:ln w="9525">
              <a:solidFill>
                <a:schemeClr val="tx1"/>
              </a:solidFill>
              <a:miter lim="800000"/>
              <a:headEnd/>
              <a:tailEnd/>
            </a:ln>
          </p:spPr>
          <p:txBody>
            <a:bodyPr wrap="none" lIns="92075" tIns="46038" rIns="92075" bIns="46038" anchor="ctr"/>
            <a:lstStyle/>
            <a:p>
              <a:pPr algn="ctr"/>
              <a:r>
                <a:rPr lang="en-US" altLang="zh-CN" sz="2400" b="1">
                  <a:latin typeface="Courier New" pitchFamily="49" charset="0"/>
                </a:rPr>
                <a:t>T</a:t>
              </a:r>
            </a:p>
          </p:txBody>
        </p:sp>
      </p:grpSp>
      <p:grpSp>
        <p:nvGrpSpPr>
          <p:cNvPr id="5" name="组合 4">
            <a:extLst>
              <a:ext uri="{FF2B5EF4-FFF2-40B4-BE49-F238E27FC236}">
                <a16:creationId xmlns:a16="http://schemas.microsoft.com/office/drawing/2014/main" id="{55BA2A5D-36AC-3117-2AAE-1B29E8DD7C74}"/>
              </a:ext>
            </a:extLst>
          </p:cNvPr>
          <p:cNvGrpSpPr/>
          <p:nvPr/>
        </p:nvGrpSpPr>
        <p:grpSpPr>
          <a:xfrm>
            <a:off x="3648811" y="2936408"/>
            <a:ext cx="304800" cy="694468"/>
            <a:chOff x="2630235" y="2936408"/>
            <a:chExt cx="304800" cy="694468"/>
          </a:xfrm>
        </p:grpSpPr>
        <p:sp>
          <p:nvSpPr>
            <p:cNvPr id="107" name="AutoShape 4">
              <a:extLst>
                <a:ext uri="{FF2B5EF4-FFF2-40B4-BE49-F238E27FC236}">
                  <a16:creationId xmlns:a16="http://schemas.microsoft.com/office/drawing/2014/main" id="{B3F5B910-80AC-45C4-ABB2-873FE2F0C3EF}"/>
                </a:ext>
              </a:extLst>
            </p:cNvPr>
            <p:cNvSpPr>
              <a:spLocks noChangeArrowheads="1"/>
            </p:cNvSpPr>
            <p:nvPr/>
          </p:nvSpPr>
          <p:spPr bwMode="auto">
            <a:xfrm>
              <a:off x="2630235" y="3326076"/>
              <a:ext cx="304800" cy="304800"/>
            </a:xfrm>
            <a:prstGeom prst="downArrow">
              <a:avLst>
                <a:gd name="adj1" fmla="val 50000"/>
                <a:gd name="adj2" fmla="val 25000"/>
              </a:avLst>
            </a:prstGeom>
            <a:solidFill>
              <a:srgbClr val="003399"/>
            </a:solidFill>
            <a:ln w="9525">
              <a:solidFill>
                <a:schemeClr val="bg2"/>
              </a:solidFill>
              <a:miter lim="800000"/>
              <a:headEnd/>
              <a:tailEnd/>
            </a:ln>
          </p:spPr>
          <p:txBody>
            <a:bodyPr wrap="none" anchor="ctr"/>
            <a:lstStyle/>
            <a:p>
              <a:endParaRPr lang="zh-CN" altLang="en-US">
                <a:latin typeface="Calibri" pitchFamily="34" charset="0"/>
              </a:endParaRPr>
            </a:p>
          </p:txBody>
        </p:sp>
        <p:sp>
          <p:nvSpPr>
            <p:cNvPr id="109" name="文本框 108">
              <a:extLst>
                <a:ext uri="{FF2B5EF4-FFF2-40B4-BE49-F238E27FC236}">
                  <a16:creationId xmlns:a16="http://schemas.microsoft.com/office/drawing/2014/main" id="{83CC0C05-B194-4F6E-6993-16AA7CA3B269}"/>
                </a:ext>
              </a:extLst>
            </p:cNvPr>
            <p:cNvSpPr txBox="1"/>
            <p:nvPr/>
          </p:nvSpPr>
          <p:spPr>
            <a:xfrm>
              <a:off x="2658409" y="2936408"/>
              <a:ext cx="261610" cy="369332"/>
            </a:xfrm>
            <a:prstGeom prst="rect">
              <a:avLst/>
            </a:prstGeom>
            <a:noFill/>
          </p:spPr>
          <p:txBody>
            <a:bodyPr wrap="none" rtlCol="0">
              <a:spAutoFit/>
            </a:bodyPr>
            <a:lstStyle/>
            <a:p>
              <a:r>
                <a:rPr lang="en-US" altLang="zh-CN" dirty="0" err="1">
                  <a:solidFill>
                    <a:srgbClr val="51ADB7"/>
                  </a:solidFill>
                  <a:latin typeface="Arial Black" panose="020B0A04020102020204" pitchFamily="34" charset="0"/>
                </a:rPr>
                <a:t>i</a:t>
              </a:r>
              <a:endParaRPr lang="zh-CN" altLang="en-US" dirty="0">
                <a:solidFill>
                  <a:srgbClr val="51ADB7"/>
                </a:solidFill>
                <a:latin typeface="Arial Black" panose="020B0A04020102020204" pitchFamily="34" charset="0"/>
              </a:endParaRPr>
            </a:p>
          </p:txBody>
        </p:sp>
      </p:grpSp>
      <p:grpSp>
        <p:nvGrpSpPr>
          <p:cNvPr id="6" name="组合 5">
            <a:extLst>
              <a:ext uri="{FF2B5EF4-FFF2-40B4-BE49-F238E27FC236}">
                <a16:creationId xmlns:a16="http://schemas.microsoft.com/office/drawing/2014/main" id="{183527F7-9E88-8A90-7819-E48C7DC15E6A}"/>
              </a:ext>
            </a:extLst>
          </p:cNvPr>
          <p:cNvGrpSpPr/>
          <p:nvPr/>
        </p:nvGrpSpPr>
        <p:grpSpPr>
          <a:xfrm>
            <a:off x="5314003" y="2956744"/>
            <a:ext cx="304800" cy="674132"/>
            <a:chOff x="5314003" y="2956744"/>
            <a:chExt cx="304800" cy="674132"/>
          </a:xfrm>
        </p:grpSpPr>
        <p:sp>
          <p:nvSpPr>
            <p:cNvPr id="108" name="AutoShape 6">
              <a:extLst>
                <a:ext uri="{FF2B5EF4-FFF2-40B4-BE49-F238E27FC236}">
                  <a16:creationId xmlns:a16="http://schemas.microsoft.com/office/drawing/2014/main" id="{3FE8015B-5892-8EAB-EED4-ECC5630C74B5}"/>
                </a:ext>
              </a:extLst>
            </p:cNvPr>
            <p:cNvSpPr>
              <a:spLocks noChangeArrowheads="1"/>
            </p:cNvSpPr>
            <p:nvPr/>
          </p:nvSpPr>
          <p:spPr bwMode="auto">
            <a:xfrm>
              <a:off x="5314003" y="3326076"/>
              <a:ext cx="304800" cy="304800"/>
            </a:xfrm>
            <a:prstGeom prst="downArrow">
              <a:avLst>
                <a:gd name="adj1" fmla="val 50000"/>
                <a:gd name="adj2" fmla="val 25000"/>
              </a:avLst>
            </a:prstGeom>
            <a:solidFill>
              <a:srgbClr val="006600"/>
            </a:solidFill>
            <a:ln w="9525">
              <a:solidFill>
                <a:schemeClr val="bg2"/>
              </a:solidFill>
              <a:miter lim="800000"/>
              <a:headEnd/>
              <a:tailEnd/>
            </a:ln>
          </p:spPr>
          <p:txBody>
            <a:bodyPr wrap="none" anchor="ctr"/>
            <a:lstStyle/>
            <a:p>
              <a:endParaRPr lang="zh-CN" altLang="en-US">
                <a:latin typeface="Calibri" pitchFamily="34" charset="0"/>
              </a:endParaRPr>
            </a:p>
          </p:txBody>
        </p:sp>
        <p:sp>
          <p:nvSpPr>
            <p:cNvPr id="110" name="文本框 109">
              <a:extLst>
                <a:ext uri="{FF2B5EF4-FFF2-40B4-BE49-F238E27FC236}">
                  <a16:creationId xmlns:a16="http://schemas.microsoft.com/office/drawing/2014/main" id="{68EF1DFA-D13D-A195-0A86-46959FCB1181}"/>
                </a:ext>
              </a:extLst>
            </p:cNvPr>
            <p:cNvSpPr txBox="1"/>
            <p:nvPr/>
          </p:nvSpPr>
          <p:spPr>
            <a:xfrm>
              <a:off x="5334561" y="2956744"/>
              <a:ext cx="261610" cy="369332"/>
            </a:xfrm>
            <a:prstGeom prst="rect">
              <a:avLst/>
            </a:prstGeom>
            <a:noFill/>
          </p:spPr>
          <p:txBody>
            <a:bodyPr wrap="none" rtlCol="0">
              <a:spAutoFit/>
            </a:bodyPr>
            <a:lstStyle/>
            <a:p>
              <a:r>
                <a:rPr lang="en-US" altLang="zh-CN" dirty="0">
                  <a:solidFill>
                    <a:srgbClr val="C00000"/>
                  </a:solidFill>
                  <a:latin typeface="Arial Black" panose="020B0A04020102020204" pitchFamily="34" charset="0"/>
                </a:rPr>
                <a:t>j</a:t>
              </a:r>
              <a:endParaRPr lang="zh-CN" altLang="en-US" dirty="0">
                <a:solidFill>
                  <a:srgbClr val="C00000"/>
                </a:solidFill>
                <a:latin typeface="Arial Black" panose="020B0A04020102020204" pitchFamily="34" charset="0"/>
              </a:endParaRPr>
            </a:p>
          </p:txBody>
        </p:sp>
      </p:grpSp>
      <p:sp>
        <p:nvSpPr>
          <p:cNvPr id="111" name="文本框 110">
            <a:extLst>
              <a:ext uri="{FF2B5EF4-FFF2-40B4-BE49-F238E27FC236}">
                <a16:creationId xmlns:a16="http://schemas.microsoft.com/office/drawing/2014/main" id="{0858284C-D951-5436-4E34-FFC6EB5DDFBD}"/>
              </a:ext>
            </a:extLst>
          </p:cNvPr>
          <p:cNvSpPr txBox="1"/>
          <p:nvPr/>
        </p:nvSpPr>
        <p:spPr>
          <a:xfrm>
            <a:off x="4648751" y="4020274"/>
            <a:ext cx="412292" cy="338554"/>
          </a:xfrm>
          <a:prstGeom prst="rect">
            <a:avLst/>
          </a:prstGeom>
          <a:noFill/>
        </p:spPr>
        <p:txBody>
          <a:bodyPr wrap="none" rtlCol="0">
            <a:spAutoFit/>
          </a:bodyPr>
          <a:lstStyle/>
          <a:p>
            <a:r>
              <a:rPr lang="en-US" altLang="zh-CN" sz="1600" dirty="0" err="1">
                <a:solidFill>
                  <a:srgbClr val="51ADB7"/>
                </a:solidFill>
                <a:latin typeface="Arial Black" panose="020B0A04020102020204" pitchFamily="34" charset="0"/>
              </a:rPr>
              <a:t>rx</a:t>
            </a:r>
            <a:endParaRPr lang="zh-CN" altLang="en-US" sz="1600" dirty="0">
              <a:solidFill>
                <a:srgbClr val="51ADB7"/>
              </a:solidFill>
              <a:latin typeface="Arial Black" panose="020B0A04020102020204" pitchFamily="34" charset="0"/>
            </a:endParaRPr>
          </a:p>
        </p:txBody>
      </p:sp>
      <p:sp>
        <p:nvSpPr>
          <p:cNvPr id="112" name="文本框 111">
            <a:extLst>
              <a:ext uri="{FF2B5EF4-FFF2-40B4-BE49-F238E27FC236}">
                <a16:creationId xmlns:a16="http://schemas.microsoft.com/office/drawing/2014/main" id="{54DEF3A1-EC22-0F78-A1C7-5CAE5188E723}"/>
              </a:ext>
            </a:extLst>
          </p:cNvPr>
          <p:cNvSpPr txBox="1"/>
          <p:nvPr/>
        </p:nvSpPr>
        <p:spPr>
          <a:xfrm>
            <a:off x="2599735" y="4020274"/>
            <a:ext cx="389850" cy="338554"/>
          </a:xfrm>
          <a:prstGeom prst="rect">
            <a:avLst/>
          </a:prstGeom>
          <a:noFill/>
        </p:spPr>
        <p:txBody>
          <a:bodyPr wrap="none" rtlCol="0">
            <a:spAutoFit/>
          </a:bodyPr>
          <a:lstStyle/>
          <a:p>
            <a:r>
              <a:rPr lang="en-US" altLang="zh-CN" sz="1600" dirty="0">
                <a:solidFill>
                  <a:srgbClr val="51ADB7"/>
                </a:solidFill>
                <a:latin typeface="Arial Black" panose="020B0A04020102020204" pitchFamily="34" charset="0"/>
              </a:rPr>
              <a:t>lx</a:t>
            </a:r>
            <a:endParaRPr lang="zh-CN" altLang="en-US" sz="1600" dirty="0">
              <a:solidFill>
                <a:srgbClr val="51ADB7"/>
              </a:solidFill>
              <a:latin typeface="Arial Black" panose="020B0A04020102020204" pitchFamily="34" charset="0"/>
            </a:endParaRPr>
          </a:p>
        </p:txBody>
      </p:sp>
      <p:sp>
        <p:nvSpPr>
          <p:cNvPr id="113" name="文本框 112">
            <a:extLst>
              <a:ext uri="{FF2B5EF4-FFF2-40B4-BE49-F238E27FC236}">
                <a16:creationId xmlns:a16="http://schemas.microsoft.com/office/drawing/2014/main" id="{1C8F0F21-249D-6685-F147-2CDE4065C089}"/>
              </a:ext>
            </a:extLst>
          </p:cNvPr>
          <p:cNvSpPr txBox="1"/>
          <p:nvPr/>
        </p:nvSpPr>
        <p:spPr>
          <a:xfrm>
            <a:off x="7407494" y="4020274"/>
            <a:ext cx="412998" cy="338554"/>
          </a:xfrm>
          <a:prstGeom prst="rect">
            <a:avLst/>
          </a:prstGeom>
          <a:noFill/>
        </p:spPr>
        <p:txBody>
          <a:bodyPr wrap="none" rtlCol="0">
            <a:spAutoFit/>
          </a:bodyPr>
          <a:lstStyle/>
          <a:p>
            <a:r>
              <a:rPr lang="en-US" altLang="zh-CN" sz="1600" dirty="0" err="1">
                <a:solidFill>
                  <a:srgbClr val="C00000"/>
                </a:solidFill>
                <a:latin typeface="Arial Black" panose="020B0A04020102020204" pitchFamily="34" charset="0"/>
              </a:rPr>
              <a:t>ry</a:t>
            </a:r>
            <a:endParaRPr lang="zh-CN" altLang="en-US" sz="1600" dirty="0">
              <a:solidFill>
                <a:srgbClr val="C00000"/>
              </a:solidFill>
              <a:latin typeface="Arial Black" panose="020B0A04020102020204" pitchFamily="34" charset="0"/>
            </a:endParaRPr>
          </a:p>
        </p:txBody>
      </p:sp>
      <p:sp>
        <p:nvSpPr>
          <p:cNvPr id="114" name="文本框 113">
            <a:extLst>
              <a:ext uri="{FF2B5EF4-FFF2-40B4-BE49-F238E27FC236}">
                <a16:creationId xmlns:a16="http://schemas.microsoft.com/office/drawing/2014/main" id="{0E252573-4B38-785F-B575-03FF8F2C22C1}"/>
              </a:ext>
            </a:extLst>
          </p:cNvPr>
          <p:cNvSpPr txBox="1"/>
          <p:nvPr/>
        </p:nvSpPr>
        <p:spPr>
          <a:xfrm>
            <a:off x="5265068" y="4020274"/>
            <a:ext cx="382156" cy="338554"/>
          </a:xfrm>
          <a:prstGeom prst="rect">
            <a:avLst/>
          </a:prstGeom>
          <a:noFill/>
        </p:spPr>
        <p:txBody>
          <a:bodyPr wrap="none" rtlCol="0">
            <a:spAutoFit/>
          </a:bodyPr>
          <a:lstStyle/>
          <a:p>
            <a:r>
              <a:rPr lang="en-US" altLang="zh-CN" sz="1600" dirty="0" err="1">
                <a:solidFill>
                  <a:srgbClr val="C00000"/>
                </a:solidFill>
                <a:latin typeface="Arial Black" panose="020B0A04020102020204" pitchFamily="34" charset="0"/>
              </a:rPr>
              <a:t>ly</a:t>
            </a:r>
            <a:endParaRPr lang="zh-CN" altLang="en-US" sz="1600" dirty="0">
              <a:solidFill>
                <a:srgbClr val="C00000"/>
              </a:solidFill>
              <a:latin typeface="Arial Black" panose="020B0A04020102020204" pitchFamily="34" charset="0"/>
            </a:endParaRPr>
          </a:p>
        </p:txBody>
      </p:sp>
      <p:sp>
        <p:nvSpPr>
          <p:cNvPr id="117" name="文本框 116">
            <a:extLst>
              <a:ext uri="{FF2B5EF4-FFF2-40B4-BE49-F238E27FC236}">
                <a16:creationId xmlns:a16="http://schemas.microsoft.com/office/drawing/2014/main" id="{E4F8C508-60A0-E3D5-6688-DEA07EBA735D}"/>
              </a:ext>
            </a:extLst>
          </p:cNvPr>
          <p:cNvSpPr txBox="1"/>
          <p:nvPr/>
        </p:nvSpPr>
        <p:spPr>
          <a:xfrm>
            <a:off x="8012058" y="3657201"/>
            <a:ext cx="774571" cy="369332"/>
          </a:xfrm>
          <a:prstGeom prst="rect">
            <a:avLst/>
          </a:prstGeom>
          <a:noFill/>
        </p:spPr>
        <p:txBody>
          <a:bodyPr wrap="none" rtlCol="0">
            <a:spAutoFit/>
          </a:bodyPr>
          <a:lstStyle/>
          <a:p>
            <a:r>
              <a:rPr kumimoji="1" lang="zh-CN" altLang="en-US" dirty="0">
                <a:latin typeface="Microsoft YaHei" panose="020B0503020204020204" pitchFamily="34" charset="-122"/>
                <a:ea typeface="Microsoft YaHei" panose="020B0503020204020204" pitchFamily="34" charset="-122"/>
              </a:rPr>
              <a:t>序列</a:t>
            </a:r>
            <a:r>
              <a:rPr kumimoji="1" lang="en-US" altLang="zh-CN" dirty="0">
                <a:latin typeface="Microsoft YaHei" panose="020B0503020204020204" pitchFamily="34" charset="-122"/>
                <a:ea typeface="Microsoft YaHei" panose="020B0503020204020204" pitchFamily="34" charset="-122"/>
              </a:rPr>
              <a:t>a</a:t>
            </a:r>
            <a:endParaRPr kumimoji="1" lang="zh-CN" altLang="en-US" dirty="0">
              <a:latin typeface="Microsoft YaHei" panose="020B0503020204020204" pitchFamily="34" charset="-122"/>
              <a:ea typeface="Microsoft YaHei" panose="020B0503020204020204" pitchFamily="34" charset="-122"/>
            </a:endParaRPr>
          </a:p>
        </p:txBody>
      </p:sp>
      <p:sp>
        <p:nvSpPr>
          <p:cNvPr id="118" name="文本框 117">
            <a:extLst>
              <a:ext uri="{FF2B5EF4-FFF2-40B4-BE49-F238E27FC236}">
                <a16:creationId xmlns:a16="http://schemas.microsoft.com/office/drawing/2014/main" id="{40BAFE9F-25E9-EABD-627A-8B70886BC7C9}"/>
              </a:ext>
            </a:extLst>
          </p:cNvPr>
          <p:cNvSpPr txBox="1"/>
          <p:nvPr/>
        </p:nvSpPr>
        <p:spPr>
          <a:xfrm>
            <a:off x="8000483" y="4718705"/>
            <a:ext cx="963725" cy="369332"/>
          </a:xfrm>
          <a:prstGeom prst="rect">
            <a:avLst/>
          </a:prstGeom>
          <a:noFill/>
        </p:spPr>
        <p:txBody>
          <a:bodyPr wrap="none" rtlCol="0">
            <a:spAutoFit/>
          </a:bodyPr>
          <a:lstStyle/>
          <a:p>
            <a:r>
              <a:rPr kumimoji="1" lang="zh-CN" altLang="en-US" dirty="0">
                <a:solidFill>
                  <a:srgbClr val="00B0F0"/>
                </a:solidFill>
                <a:latin typeface="Microsoft YaHei" panose="020B0503020204020204" pitchFamily="34" charset="-122"/>
                <a:ea typeface="Microsoft YaHei" panose="020B0503020204020204" pitchFamily="34" charset="-122"/>
              </a:rPr>
              <a:t>新</a:t>
            </a:r>
            <a:r>
              <a:rPr kumimoji="1" lang="zh-CN" altLang="en-US" dirty="0">
                <a:latin typeface="Microsoft YaHei" panose="020B0503020204020204" pitchFamily="34" charset="-122"/>
                <a:ea typeface="Microsoft YaHei" panose="020B0503020204020204" pitchFamily="34" charset="-122"/>
              </a:rPr>
              <a:t>序列</a:t>
            </a:r>
            <a:r>
              <a:rPr kumimoji="1" lang="en-US" altLang="zh-CN" dirty="0">
                <a:latin typeface="Microsoft YaHei" panose="020B0503020204020204" pitchFamily="34" charset="-122"/>
                <a:ea typeface="Microsoft YaHei" panose="020B0503020204020204" pitchFamily="34" charset="-122"/>
              </a:rPr>
              <a:t>t</a:t>
            </a:r>
            <a:endParaRPr kumimoji="1" lang="zh-CN" altLang="en-US"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89138657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二路归并示例</a:t>
            </a:r>
          </a:p>
        </p:txBody>
      </p:sp>
      <p:sp>
        <p:nvSpPr>
          <p:cNvPr id="3" name="副标题 2"/>
          <p:cNvSpPr>
            <a:spLocks noGrp="1"/>
          </p:cNvSpPr>
          <p:nvPr>
            <p:ph type="subTitle" idx="1"/>
          </p:nvPr>
        </p:nvSpPr>
        <p:spPr/>
        <p:txBody>
          <a:bodyPr/>
          <a:lstStyle/>
          <a:p>
            <a:r>
              <a:rPr lang="en-US" altLang="zh-CN" dirty="0"/>
              <a:t>10.5.1  </a:t>
            </a:r>
            <a:r>
              <a:rPr lang="zh-CN" altLang="en-US" dirty="0"/>
              <a:t>二路归并</a:t>
            </a:r>
          </a:p>
        </p:txBody>
      </p:sp>
      <p:sp>
        <p:nvSpPr>
          <p:cNvPr id="4" name="文本占位符 3"/>
          <p:cNvSpPr>
            <a:spLocks noGrp="1"/>
          </p:cNvSpPr>
          <p:nvPr>
            <p:ph type="body" idx="10"/>
          </p:nvPr>
        </p:nvSpPr>
        <p:spPr/>
        <p:txBody>
          <a:bodyPr/>
          <a:lstStyle/>
          <a:p>
            <a:r>
              <a:rPr lang="zh-CN" altLang="en-US" dirty="0"/>
              <a:t>数据结构</a:t>
            </a:r>
          </a:p>
        </p:txBody>
      </p:sp>
      <mc:AlternateContent xmlns:mc="http://schemas.openxmlformats.org/markup-compatibility/2006" xmlns:a14="http://schemas.microsoft.com/office/drawing/2010/main">
        <mc:Choice Requires="a14">
          <p:sp>
            <p:nvSpPr>
              <p:cNvPr id="8" name="Rectangle 1">
                <a:extLst>
                  <a:ext uri="{FF2B5EF4-FFF2-40B4-BE49-F238E27FC236}">
                    <a16:creationId xmlns:a16="http://schemas.microsoft.com/office/drawing/2014/main" id="{65E4655A-0624-46D8-BDB9-8A5265427EC7}"/>
                  </a:ext>
                </a:extLst>
              </p:cNvPr>
              <p:cNvSpPr>
                <a:spLocks noChangeArrowheads="1"/>
              </p:cNvSpPr>
              <p:nvPr/>
            </p:nvSpPr>
            <p:spPr bwMode="auto">
              <a:xfrm>
                <a:off x="702353" y="1016191"/>
                <a:ext cx="6818726" cy="1086131"/>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1270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zh-CN" altLang="zh-CN" sz="2000" dirty="0">
                    <a:latin typeface="微软雅黑" panose="020B0503020204020204" pitchFamily="34" charset="-122"/>
                    <a:ea typeface="微软雅黑" panose="020B0503020204020204" pitchFamily="34" charset="-122"/>
                    <a:cs typeface="Times New Roman" panose="02020603050405020304" pitchFamily="18" charset="0"/>
                  </a:rPr>
                  <a:t>算法</a:t>
                </a:r>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10-8 </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二路归并 </a:t>
                </a:r>
                <a14:m>
                  <m:oMath xmlns:m="http://schemas.openxmlformats.org/officeDocument/2006/math">
                    <m:r>
                      <m:rPr>
                        <m:sty m:val="p"/>
                      </m:rPr>
                      <a:rPr lang="en-US" altLang="zh-CN" sz="2000" i="0" dirty="0" smtClean="0">
                        <a:latin typeface="Cambria Math" panose="02040503050406030204" pitchFamily="18" charset="0"/>
                        <a:ea typeface="微软雅黑" panose="020B0503020204020204" pitchFamily="34" charset="-122"/>
                        <a:cs typeface="Times New Roman" panose="02020603050405020304" pitchFamily="18" charset="0"/>
                      </a:rPr>
                      <m:t>TwoWayMerge</m:t>
                    </m:r>
                    <m:d>
                      <m:dPr>
                        <m:ctrlPr>
                          <a:rPr lang="en-US" altLang="zh-CN" sz="2000" b="0" i="1" dirty="0" smtClean="0">
                            <a:latin typeface="Cambria Math" panose="02040503050406030204" pitchFamily="18" charset="0"/>
                            <a:ea typeface="微软雅黑" panose="020B0503020204020204" pitchFamily="34" charset="-122"/>
                            <a:cs typeface="Times New Roman" panose="02020603050405020304" pitchFamily="18" charset="0"/>
                          </a:rPr>
                        </m:ctrlPr>
                      </m:dPr>
                      <m:e>
                        <m:r>
                          <a:rPr lang="en-US" altLang="zh-CN" sz="2000" i="1" dirty="0" smtClean="0">
                            <a:latin typeface="Cambria Math" panose="02040503050406030204" pitchFamily="18" charset="0"/>
                            <a:ea typeface="微软雅黑" panose="020B0503020204020204" pitchFamily="34" charset="-122"/>
                            <a:cs typeface="Times New Roman" panose="02020603050405020304" pitchFamily="18" charset="0"/>
                          </a:rPr>
                          <m:t>𝑎</m:t>
                        </m:r>
                        <m:r>
                          <a:rPr lang="en-US" altLang="zh-CN" sz="2000" i="1" dirty="0">
                            <a:latin typeface="Cambria Math" panose="02040503050406030204" pitchFamily="18" charset="0"/>
                            <a:ea typeface="微软雅黑" panose="020B0503020204020204" pitchFamily="34" charset="-122"/>
                            <a:cs typeface="Times New Roman" panose="02020603050405020304" pitchFamily="18" charset="0"/>
                          </a:rPr>
                          <m:t>, </m:t>
                        </m:r>
                        <m:sSub>
                          <m:sSubPr>
                            <m:ctrlPr>
                              <a:rPr lang="en-US" altLang="zh-CN" sz="2000" b="0" i="1" dirty="0" smtClean="0">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000" i="1" dirty="0" err="1">
                                <a:latin typeface="Cambria Math" panose="02040503050406030204" pitchFamily="18" charset="0"/>
                                <a:ea typeface="微软雅黑" panose="020B0503020204020204" pitchFamily="34" charset="-122"/>
                                <a:cs typeface="Times New Roman" panose="02020603050405020304" pitchFamily="18" charset="0"/>
                              </a:rPr>
                              <m:t>𝑙</m:t>
                            </m:r>
                          </m:e>
                          <m:sub>
                            <m:r>
                              <a:rPr lang="en-US" altLang="zh-CN" sz="2000" i="1" dirty="0" err="1">
                                <a:latin typeface="Cambria Math" panose="02040503050406030204" pitchFamily="18" charset="0"/>
                                <a:ea typeface="微软雅黑" panose="020B0503020204020204" pitchFamily="34" charset="-122"/>
                                <a:cs typeface="Times New Roman" panose="02020603050405020304" pitchFamily="18" charset="0"/>
                              </a:rPr>
                              <m:t>𝑥</m:t>
                            </m:r>
                          </m:sub>
                        </m:sSub>
                        <m:r>
                          <a:rPr lang="en-US" altLang="zh-CN" sz="2000" i="1" dirty="0" err="1">
                            <a:latin typeface="Cambria Math" panose="02040503050406030204" pitchFamily="18" charset="0"/>
                            <a:ea typeface="微软雅黑" panose="020B0503020204020204" pitchFamily="34" charset="-122"/>
                            <a:cs typeface="Times New Roman" panose="02020603050405020304" pitchFamily="18" charset="0"/>
                          </a:rPr>
                          <m:t>,</m:t>
                        </m:r>
                        <m:sSub>
                          <m:sSubPr>
                            <m:ctrlPr>
                              <a:rPr lang="en-US" altLang="zh-CN" sz="2000" b="0" i="1" dirty="0" smtClean="0">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000" i="1" dirty="0" err="1">
                                <a:latin typeface="Cambria Math" panose="02040503050406030204" pitchFamily="18" charset="0"/>
                                <a:ea typeface="微软雅黑" panose="020B0503020204020204" pitchFamily="34" charset="-122"/>
                                <a:cs typeface="Times New Roman" panose="02020603050405020304" pitchFamily="18" charset="0"/>
                              </a:rPr>
                              <m:t>𝑟</m:t>
                            </m:r>
                          </m:e>
                          <m:sub>
                            <m:r>
                              <a:rPr lang="en-US" altLang="zh-CN" sz="2000" i="1" dirty="0" err="1">
                                <a:latin typeface="Cambria Math" panose="02040503050406030204" pitchFamily="18" charset="0"/>
                                <a:ea typeface="微软雅黑" panose="020B0503020204020204" pitchFamily="34" charset="-122"/>
                                <a:cs typeface="Times New Roman" panose="02020603050405020304" pitchFamily="18" charset="0"/>
                              </a:rPr>
                              <m:t>𝑥</m:t>
                            </m:r>
                          </m:sub>
                        </m:sSub>
                        <m:r>
                          <a:rPr lang="en-US" altLang="zh-CN" sz="2000" i="1" dirty="0" err="1">
                            <a:latin typeface="Cambria Math" panose="02040503050406030204" pitchFamily="18" charset="0"/>
                            <a:ea typeface="微软雅黑" panose="020B0503020204020204" pitchFamily="34" charset="-122"/>
                            <a:cs typeface="Times New Roman" panose="02020603050405020304" pitchFamily="18" charset="0"/>
                          </a:rPr>
                          <m:t>,</m:t>
                        </m:r>
                        <m:sSub>
                          <m:sSubPr>
                            <m:ctrlPr>
                              <a:rPr lang="en-US" altLang="zh-CN" sz="2000" b="0" i="1" dirty="0" smtClean="0">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000" i="1" dirty="0" err="1">
                                <a:latin typeface="Cambria Math" panose="02040503050406030204" pitchFamily="18" charset="0"/>
                                <a:ea typeface="微软雅黑" panose="020B0503020204020204" pitchFamily="34" charset="-122"/>
                                <a:cs typeface="Times New Roman" panose="02020603050405020304" pitchFamily="18" charset="0"/>
                              </a:rPr>
                              <m:t>𝑙</m:t>
                            </m:r>
                          </m:e>
                          <m:sub>
                            <m:r>
                              <a:rPr lang="en-US" altLang="zh-CN" sz="2000" i="1" dirty="0" err="1">
                                <a:latin typeface="Cambria Math" panose="02040503050406030204" pitchFamily="18" charset="0"/>
                                <a:ea typeface="微软雅黑" panose="020B0503020204020204" pitchFamily="34" charset="-122"/>
                                <a:cs typeface="Times New Roman" panose="02020603050405020304" pitchFamily="18" charset="0"/>
                              </a:rPr>
                              <m:t>𝑦</m:t>
                            </m:r>
                          </m:sub>
                        </m:sSub>
                        <m:r>
                          <a:rPr lang="en-US" altLang="zh-CN" sz="2000" i="1" dirty="0" err="1">
                            <a:latin typeface="Cambria Math" panose="02040503050406030204" pitchFamily="18" charset="0"/>
                            <a:ea typeface="微软雅黑" panose="020B0503020204020204" pitchFamily="34" charset="-122"/>
                            <a:cs typeface="Times New Roman" panose="02020603050405020304" pitchFamily="18" charset="0"/>
                          </a:rPr>
                          <m:t>,</m:t>
                        </m:r>
                        <m:sSub>
                          <m:sSubPr>
                            <m:ctrlPr>
                              <a:rPr lang="en-US" altLang="zh-CN" sz="2000" b="0" i="1" dirty="0" smtClean="0">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000" i="1" dirty="0" err="1" smtClean="0">
                                <a:latin typeface="Cambria Math" panose="02040503050406030204" pitchFamily="18" charset="0"/>
                                <a:ea typeface="微软雅黑" panose="020B0503020204020204" pitchFamily="34" charset="-122"/>
                                <a:cs typeface="Times New Roman" panose="02020603050405020304" pitchFamily="18" charset="0"/>
                              </a:rPr>
                              <m:t>𝑟</m:t>
                            </m:r>
                          </m:e>
                          <m:sub>
                            <m:r>
                              <a:rPr lang="en-US" altLang="zh-CN" sz="2000" i="1" dirty="0" err="1" smtClean="0">
                                <a:latin typeface="Cambria Math" panose="02040503050406030204" pitchFamily="18" charset="0"/>
                                <a:ea typeface="微软雅黑" panose="020B0503020204020204" pitchFamily="34" charset="-122"/>
                                <a:cs typeface="Times New Roman" panose="02020603050405020304" pitchFamily="18" charset="0"/>
                              </a:rPr>
                              <m:t>𝑦</m:t>
                            </m:r>
                          </m:sub>
                        </m:sSub>
                      </m:e>
                    </m:d>
                  </m:oMath>
                </a14:m>
                <a:endParaRPr lang="en-US" altLang="zh-CN" sz="2000" dirty="0">
                  <a:latin typeface="微软雅黑" panose="020B0503020204020204" pitchFamily="34" charset="-122"/>
                  <a:ea typeface="微软雅黑" panose="020B0503020204020204" pitchFamily="34" charset="-122"/>
                  <a:cs typeface="Times New Roman" panose="02020603050405020304" pitchFamily="18" charset="0"/>
                </a:endParaRPr>
              </a:p>
              <a:p>
                <a:pPr marL="0" marR="0" lvl="0" indent="127000" algn="l" defTabSz="914400" rtl="0" eaLnBrk="0" fontAlgn="base" latinLnBrk="0" hangingPunct="0">
                  <a:lnSpc>
                    <a:spcPct val="100000"/>
                  </a:lnSpc>
                  <a:spcBef>
                    <a:spcPct val="0"/>
                  </a:spcBef>
                  <a:spcAft>
                    <a:spcPct val="0"/>
                  </a:spcAft>
                  <a:buClrTx/>
                  <a:buSzTx/>
                  <a:buFontTx/>
                  <a:buNone/>
                  <a:tabLst/>
                </a:pPr>
                <a:r>
                  <a:rPr kumimoji="0" lang="zh-CN" altLang="en-US" sz="2000" b="1" i="0" u="none" strike="noStrike" cap="none" normalizeH="0" baseline="0" dirty="0">
                    <a:ln>
                      <a:noFill/>
                    </a:ln>
                    <a:solidFill>
                      <a:schemeClr val="tx1"/>
                    </a:solidFill>
                    <a:effectLst/>
                    <a:latin typeface="Courier New" panose="02070309020205020404" pitchFamily="49" charset="0"/>
                    <a:ea typeface="楷体_GB2312"/>
                    <a:cs typeface="Times New Roman" panose="02020603050405020304" pitchFamily="18" charset="0"/>
                  </a:rPr>
                  <a:t>输入：</a:t>
                </a:r>
                <a:r>
                  <a:rPr kumimoji="0" lang="zh-CN" altLang="en-US" sz="2000" b="0" i="0" u="none" strike="noStrike" cap="none" normalizeH="0" baseline="0" dirty="0">
                    <a:ln>
                      <a:noFill/>
                    </a:ln>
                    <a:solidFill>
                      <a:schemeClr val="tx1"/>
                    </a:solidFill>
                    <a:effectLst/>
                    <a:latin typeface="Courier New" panose="02070309020205020404" pitchFamily="49" charset="0"/>
                    <a:ea typeface="楷体_GB2312"/>
                    <a:cs typeface="Times New Roman" panose="02020603050405020304" pitchFamily="18" charset="0"/>
                  </a:rPr>
                  <a:t>序列</a:t>
                </a:r>
                <a14:m>
                  <m:oMath xmlns:m="http://schemas.openxmlformats.org/officeDocument/2006/math">
                    <m: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𝑎</m:t>
                    </m:r>
                  </m:oMath>
                </a14:m>
                <a:r>
                  <a:rPr kumimoji="0" lang="zh-CN" altLang="en-US" sz="2000" b="0" i="0" u="none" strike="noStrike" cap="none" normalizeH="0" baseline="0" dirty="0">
                    <a:ln>
                      <a:noFill/>
                    </a:ln>
                    <a:solidFill>
                      <a:schemeClr val="tx1"/>
                    </a:solidFill>
                    <a:effectLst/>
                    <a:latin typeface="Courier New" panose="02070309020205020404" pitchFamily="49" charset="0"/>
                    <a:ea typeface="楷体_GB2312"/>
                    <a:cs typeface="Times New Roman" panose="02020603050405020304" pitchFamily="18" charset="0"/>
                  </a:rPr>
                  <a:t>及其有序子序列</a:t>
                </a:r>
                <a14:m>
                  <m:oMath xmlns:m="http://schemas.openxmlformats.org/officeDocument/2006/math">
                    <m: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𝑥</m:t>
                    </m:r>
                  </m:oMath>
                </a14:m>
                <a:r>
                  <a:rPr kumimoji="0" lang="zh-CN" altLang="en-US" sz="2000" b="0" i="0" u="none" strike="noStrike" cap="none" normalizeH="0" baseline="0" dirty="0">
                    <a:ln>
                      <a:noFill/>
                    </a:ln>
                    <a:solidFill>
                      <a:schemeClr val="tx1"/>
                    </a:solidFill>
                    <a:effectLst/>
                    <a:latin typeface="Times New Roman" panose="02020603050405020304" pitchFamily="18" charset="0"/>
                    <a:ea typeface="楷体_GB2312"/>
                    <a:cs typeface="Times New Roman" panose="02020603050405020304" pitchFamily="18" charset="0"/>
                  </a:rPr>
                  <a:t>和</a:t>
                </a:r>
                <a14:m>
                  <m:oMath xmlns:m="http://schemas.openxmlformats.org/officeDocument/2006/math">
                    <m: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𝑦</m:t>
                    </m:r>
                  </m:oMath>
                </a14:m>
                <a:r>
                  <a:rPr kumimoji="0" lang="zh-CN" altLang="en-US" sz="2000" b="0" i="0" u="none" strike="noStrike" cap="none" normalizeH="0" baseline="0" dirty="0">
                    <a:ln>
                      <a:noFill/>
                    </a:ln>
                    <a:solidFill>
                      <a:schemeClr val="tx1"/>
                    </a:solidFill>
                    <a:effectLst/>
                    <a:latin typeface="Courier New" panose="02070309020205020404" pitchFamily="49" charset="0"/>
                    <a:ea typeface="楷体_GB2312"/>
                    <a:cs typeface="Times New Roman" panose="02020603050405020304" pitchFamily="18" charset="0"/>
                  </a:rPr>
                  <a:t>的下标范围</a:t>
                </a:r>
                <a14:m>
                  <m:oMath xmlns:m="http://schemas.openxmlformats.org/officeDocument/2006/math">
                    <m:sSub>
                      <m:sSubPr>
                        <m:ctrlP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ctrlPr>
                      </m:sSubPr>
                      <m:e>
                        <m: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𝑙</m:t>
                        </m:r>
                      </m:e>
                      <m:sub>
                        <m: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𝑥</m:t>
                        </m:r>
                      </m:sub>
                    </m:sSub>
                    <m: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m:t>
                    </m:r>
                    <m:sSub>
                      <m:sSubPr>
                        <m:ctrlP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ctrlPr>
                      </m:sSubPr>
                      <m:e>
                        <m: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𝑟</m:t>
                        </m:r>
                      </m:e>
                      <m:sub>
                        <m: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𝑥</m:t>
                        </m:r>
                      </m:sub>
                    </m:sSub>
                  </m:oMath>
                </a14:m>
                <a:r>
                  <a:rPr kumimoji="0" lang="zh-CN" altLang="en-US" sz="2000" b="0" i="0" u="none" strike="noStrike" cap="none" normalizeH="0" baseline="0" dirty="0">
                    <a:ln>
                      <a:noFill/>
                    </a:ln>
                    <a:solidFill>
                      <a:schemeClr val="tx1"/>
                    </a:solidFill>
                    <a:effectLst/>
                    <a:latin typeface="Courier New" panose="02070309020205020404" pitchFamily="49" charset="0"/>
                    <a:ea typeface="楷体_GB2312"/>
                    <a:cs typeface="Times New Roman" panose="02020603050405020304" pitchFamily="18" charset="0"/>
                  </a:rPr>
                  <a:t>和</a:t>
                </a:r>
                <a14:m>
                  <m:oMath xmlns:m="http://schemas.openxmlformats.org/officeDocument/2006/math">
                    <m:sSub>
                      <m:sSubPr>
                        <m:ctrlP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ctrlPr>
                      </m:sSubPr>
                      <m:e>
                        <m: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𝑙</m:t>
                        </m:r>
                      </m:e>
                      <m:sub>
                        <m: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𝑦</m:t>
                        </m:r>
                      </m:sub>
                    </m:sSub>
                    <m: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m:t>
                    </m:r>
                    <m:sSub>
                      <m:sSubPr>
                        <m:ctrlP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ctrlPr>
                      </m:sSubPr>
                      <m:e>
                        <m: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𝑟</m:t>
                        </m:r>
                      </m:e>
                      <m:sub>
                        <m: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𝑦</m:t>
                        </m:r>
                      </m:sub>
                    </m:sSub>
                  </m:oMath>
                </a14:m>
                <a:endParaRPr kumimoji="0" lang="en-US" altLang="zh-CN" sz="2000" b="0" i="0" u="none" strike="noStrike" cap="none" normalizeH="0" baseline="0" dirty="0">
                  <a:ln>
                    <a:noFill/>
                  </a:ln>
                  <a:solidFill>
                    <a:schemeClr val="tx1"/>
                  </a:solidFill>
                  <a:effectLst/>
                </a:endParaRPr>
              </a:p>
              <a:p>
                <a:pPr marL="0" marR="0" lvl="0" indent="127000" algn="l" defTabSz="914400" rtl="0" eaLnBrk="0" fontAlgn="base" latinLnBrk="0" hangingPunct="0">
                  <a:lnSpc>
                    <a:spcPct val="100000"/>
                  </a:lnSpc>
                  <a:spcBef>
                    <a:spcPct val="0"/>
                  </a:spcBef>
                  <a:spcAft>
                    <a:spcPct val="0"/>
                  </a:spcAft>
                  <a:buClrTx/>
                  <a:buSzTx/>
                  <a:buFontTx/>
                  <a:buNone/>
                  <a:tabLst/>
                </a:pPr>
                <a:r>
                  <a:rPr kumimoji="0" lang="zh-CN" altLang="en-US" sz="2000" b="1" i="0" u="none" strike="noStrike" cap="none" normalizeH="0" baseline="0" dirty="0">
                    <a:ln>
                      <a:noFill/>
                    </a:ln>
                    <a:solidFill>
                      <a:schemeClr val="tx1"/>
                    </a:solidFill>
                    <a:effectLst/>
                    <a:latin typeface="Courier New" panose="02070309020205020404" pitchFamily="49" charset="0"/>
                    <a:ea typeface="楷体_GB2312"/>
                    <a:cs typeface="Times New Roman" panose="02020603050405020304" pitchFamily="18" charset="0"/>
                  </a:rPr>
                  <a:t>输出：</a:t>
                </a:r>
                <a:r>
                  <a:rPr kumimoji="0" lang="zh-CN" altLang="en-US" sz="2000" b="0" i="0" u="none" strike="noStrike" cap="none" normalizeH="0" baseline="0" dirty="0">
                    <a:ln>
                      <a:noFill/>
                    </a:ln>
                    <a:solidFill>
                      <a:schemeClr val="tx1"/>
                    </a:solidFill>
                    <a:effectLst/>
                    <a:latin typeface="Courier New" panose="02070309020205020404" pitchFamily="49" charset="0"/>
                    <a:ea typeface="楷体_GB2312"/>
                    <a:cs typeface="Times New Roman" panose="02020603050405020304" pitchFamily="18" charset="0"/>
                  </a:rPr>
                  <a:t>将两个有序序列合并后的新有序序列</a:t>
                </a:r>
                <a14:m>
                  <m:oMath xmlns:m="http://schemas.openxmlformats.org/officeDocument/2006/math">
                    <m: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𝑡</m:t>
                    </m:r>
                  </m:oMath>
                </a14:m>
                <a:endParaRPr kumimoji="0" lang="en-US" altLang="zh-CN" sz="2000" b="0" i="0" u="none" strike="noStrike" cap="none" normalizeH="0" baseline="0" dirty="0">
                  <a:ln>
                    <a:noFill/>
                  </a:ln>
                  <a:solidFill>
                    <a:schemeClr val="tx1"/>
                  </a:solidFill>
                  <a:effectLst/>
                </a:endParaRPr>
              </a:p>
            </p:txBody>
          </p:sp>
        </mc:Choice>
        <mc:Fallback xmlns="">
          <p:sp>
            <p:nvSpPr>
              <p:cNvPr id="8" name="Rectangle 1">
                <a:extLst>
                  <a:ext uri="{FF2B5EF4-FFF2-40B4-BE49-F238E27FC236}">
                    <a16:creationId xmlns:a16="http://schemas.microsoft.com/office/drawing/2014/main" id="{65E4655A-0624-46D8-BDB9-8A5265427EC7}"/>
                  </a:ext>
                </a:extLst>
              </p:cNvPr>
              <p:cNvSpPr>
                <a:spLocks noRot="1" noChangeAspect="1" noMove="1" noResize="1" noEditPoints="1" noAdjustHandles="1" noChangeArrowheads="1" noChangeShapeType="1" noTextEdit="1"/>
              </p:cNvSpPr>
              <p:nvPr/>
            </p:nvSpPr>
            <p:spPr bwMode="auto">
              <a:xfrm>
                <a:off x="702353" y="1016191"/>
                <a:ext cx="6818726" cy="1086131"/>
              </a:xfrm>
              <a:prstGeom prst="rect">
                <a:avLst/>
              </a:prstGeom>
              <a:blipFill>
                <a:blip r:embed="rId2"/>
                <a:stretch>
                  <a:fillRect t="-1163" b="-10465"/>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sp>
        <p:nvSpPr>
          <p:cNvPr id="83" name="Rectangle 19">
            <a:extLst>
              <a:ext uri="{FF2B5EF4-FFF2-40B4-BE49-F238E27FC236}">
                <a16:creationId xmlns:a16="http://schemas.microsoft.com/office/drawing/2014/main" id="{10D7818B-46DD-061E-FEBD-01BF36594D94}"/>
              </a:ext>
            </a:extLst>
          </p:cNvPr>
          <p:cNvSpPr>
            <a:spLocks noChangeArrowheads="1"/>
          </p:cNvSpPr>
          <p:nvPr/>
        </p:nvSpPr>
        <p:spPr bwMode="auto">
          <a:xfrm>
            <a:off x="2499167" y="4697392"/>
            <a:ext cx="533400" cy="381000"/>
          </a:xfrm>
          <a:prstGeom prst="rect">
            <a:avLst/>
          </a:prstGeom>
          <a:solidFill>
            <a:srgbClr val="92D050"/>
          </a:solidFill>
          <a:ln w="9525">
            <a:solidFill>
              <a:schemeClr val="tx1"/>
            </a:solidFill>
            <a:miter lim="800000"/>
            <a:headEnd/>
            <a:tailEnd/>
          </a:ln>
        </p:spPr>
        <p:txBody>
          <a:bodyPr wrap="none" lIns="92075" tIns="46038" rIns="92075" bIns="46038" anchor="ctr"/>
          <a:lstStyle/>
          <a:p>
            <a:pPr algn="ctr"/>
            <a:endParaRPr lang="zh-CN" altLang="zh-CN" sz="2400" b="1">
              <a:latin typeface="Courier New" pitchFamily="49" charset="0"/>
            </a:endParaRPr>
          </a:p>
        </p:txBody>
      </p:sp>
      <p:sp>
        <p:nvSpPr>
          <p:cNvPr id="84" name="Rectangle 20">
            <a:extLst>
              <a:ext uri="{FF2B5EF4-FFF2-40B4-BE49-F238E27FC236}">
                <a16:creationId xmlns:a16="http://schemas.microsoft.com/office/drawing/2014/main" id="{353070CE-7ABE-2987-8B01-2578B11E4C15}"/>
              </a:ext>
            </a:extLst>
          </p:cNvPr>
          <p:cNvSpPr>
            <a:spLocks noChangeArrowheads="1"/>
          </p:cNvSpPr>
          <p:nvPr/>
        </p:nvSpPr>
        <p:spPr bwMode="auto">
          <a:xfrm>
            <a:off x="3032567" y="4697392"/>
            <a:ext cx="533400" cy="381000"/>
          </a:xfrm>
          <a:prstGeom prst="rect">
            <a:avLst/>
          </a:prstGeom>
          <a:solidFill>
            <a:srgbClr val="92D050"/>
          </a:solidFill>
          <a:ln w="9525">
            <a:solidFill>
              <a:schemeClr val="tx1"/>
            </a:solidFill>
            <a:miter lim="800000"/>
            <a:headEnd/>
            <a:tailEnd/>
          </a:ln>
        </p:spPr>
        <p:txBody>
          <a:bodyPr wrap="none" lIns="92075" tIns="46038" rIns="92075" bIns="46038" anchor="ctr"/>
          <a:lstStyle/>
          <a:p>
            <a:pPr algn="ctr"/>
            <a:r>
              <a:rPr lang="en-US" altLang="zh-CN" sz="2400" b="1" dirty="0">
                <a:solidFill>
                  <a:schemeClr val="bg1"/>
                </a:solidFill>
                <a:latin typeface="Courier New" pitchFamily="49" charset="0"/>
              </a:rPr>
              <a:t>G</a:t>
            </a:r>
            <a:endParaRPr lang="en-US" altLang="zh-CN" sz="2400" b="1" dirty="0">
              <a:latin typeface="Courier New" pitchFamily="49" charset="0"/>
            </a:endParaRPr>
          </a:p>
        </p:txBody>
      </p:sp>
      <p:sp>
        <p:nvSpPr>
          <p:cNvPr id="85" name="Rectangle 21">
            <a:extLst>
              <a:ext uri="{FF2B5EF4-FFF2-40B4-BE49-F238E27FC236}">
                <a16:creationId xmlns:a16="http://schemas.microsoft.com/office/drawing/2014/main" id="{6FCF986B-25DB-BBE0-EBD2-0BA300D11CE1}"/>
              </a:ext>
            </a:extLst>
          </p:cNvPr>
          <p:cNvSpPr>
            <a:spLocks noChangeArrowheads="1"/>
          </p:cNvSpPr>
          <p:nvPr/>
        </p:nvSpPr>
        <p:spPr bwMode="auto">
          <a:xfrm>
            <a:off x="3565967" y="4697392"/>
            <a:ext cx="533400" cy="381000"/>
          </a:xfrm>
          <a:prstGeom prst="rect">
            <a:avLst/>
          </a:prstGeom>
          <a:solidFill>
            <a:srgbClr val="92D050"/>
          </a:solidFill>
          <a:ln w="9525">
            <a:solidFill>
              <a:schemeClr val="tx1"/>
            </a:solidFill>
            <a:miter lim="800000"/>
            <a:headEnd/>
            <a:tailEnd/>
          </a:ln>
        </p:spPr>
        <p:txBody>
          <a:bodyPr wrap="none" lIns="92075" tIns="46038" rIns="92075" bIns="46038" anchor="ctr"/>
          <a:lstStyle/>
          <a:p>
            <a:pPr algn="ctr"/>
            <a:r>
              <a:rPr lang="en-US" altLang="zh-CN" sz="2400" b="1" dirty="0">
                <a:solidFill>
                  <a:schemeClr val="bg1"/>
                </a:solidFill>
                <a:latin typeface="Courier New" pitchFamily="49" charset="0"/>
              </a:rPr>
              <a:t>H</a:t>
            </a:r>
          </a:p>
        </p:txBody>
      </p:sp>
      <p:sp>
        <p:nvSpPr>
          <p:cNvPr id="86" name="Rectangle 22">
            <a:extLst>
              <a:ext uri="{FF2B5EF4-FFF2-40B4-BE49-F238E27FC236}">
                <a16:creationId xmlns:a16="http://schemas.microsoft.com/office/drawing/2014/main" id="{1379CE9D-0C4E-5F35-779B-B18F75813BD5}"/>
              </a:ext>
            </a:extLst>
          </p:cNvPr>
          <p:cNvSpPr>
            <a:spLocks noChangeArrowheads="1"/>
          </p:cNvSpPr>
          <p:nvPr/>
        </p:nvSpPr>
        <p:spPr bwMode="auto">
          <a:xfrm>
            <a:off x="4099367" y="4697392"/>
            <a:ext cx="533400" cy="381000"/>
          </a:xfrm>
          <a:prstGeom prst="rect">
            <a:avLst/>
          </a:prstGeom>
          <a:solidFill>
            <a:srgbClr val="92D050"/>
          </a:solidFill>
          <a:ln w="9525">
            <a:solidFill>
              <a:schemeClr val="tx1"/>
            </a:solidFill>
            <a:miter lim="800000"/>
            <a:headEnd/>
            <a:tailEnd/>
          </a:ln>
        </p:spPr>
        <p:txBody>
          <a:bodyPr wrap="none" lIns="92075" tIns="46038" rIns="92075" bIns="46038" anchor="ctr"/>
          <a:lstStyle/>
          <a:p>
            <a:pPr algn="ctr"/>
            <a:r>
              <a:rPr lang="en-US" altLang="zh-CN" sz="2400" b="1">
                <a:latin typeface="Courier New" pitchFamily="49" charset="0"/>
              </a:rPr>
              <a:t> </a:t>
            </a:r>
          </a:p>
        </p:txBody>
      </p:sp>
      <p:sp>
        <p:nvSpPr>
          <p:cNvPr id="87" name="Rectangle 23">
            <a:extLst>
              <a:ext uri="{FF2B5EF4-FFF2-40B4-BE49-F238E27FC236}">
                <a16:creationId xmlns:a16="http://schemas.microsoft.com/office/drawing/2014/main" id="{C974617A-D409-4BCD-29A9-823DEBFB6959}"/>
              </a:ext>
            </a:extLst>
          </p:cNvPr>
          <p:cNvSpPr>
            <a:spLocks noChangeArrowheads="1"/>
          </p:cNvSpPr>
          <p:nvPr/>
        </p:nvSpPr>
        <p:spPr bwMode="auto">
          <a:xfrm>
            <a:off x="4632767" y="4697392"/>
            <a:ext cx="533400" cy="381000"/>
          </a:xfrm>
          <a:prstGeom prst="rect">
            <a:avLst/>
          </a:prstGeom>
          <a:solidFill>
            <a:srgbClr val="92D050"/>
          </a:solidFill>
          <a:ln w="9525">
            <a:solidFill>
              <a:schemeClr val="tx1"/>
            </a:solidFill>
            <a:miter lim="800000"/>
            <a:headEnd/>
            <a:tailEnd/>
          </a:ln>
        </p:spPr>
        <p:txBody>
          <a:bodyPr wrap="none" lIns="92075" tIns="46038" rIns="92075" bIns="46038" anchor="ctr"/>
          <a:lstStyle/>
          <a:p>
            <a:pPr algn="ctr"/>
            <a:r>
              <a:rPr lang="en-US" altLang="zh-CN" sz="2400" b="1">
                <a:latin typeface="Courier New" pitchFamily="49" charset="0"/>
              </a:rPr>
              <a:t> </a:t>
            </a:r>
          </a:p>
        </p:txBody>
      </p:sp>
      <p:sp>
        <p:nvSpPr>
          <p:cNvPr id="88" name="Rectangle 24">
            <a:extLst>
              <a:ext uri="{FF2B5EF4-FFF2-40B4-BE49-F238E27FC236}">
                <a16:creationId xmlns:a16="http://schemas.microsoft.com/office/drawing/2014/main" id="{F6A37A78-DBF9-9178-562A-B076B1548410}"/>
              </a:ext>
            </a:extLst>
          </p:cNvPr>
          <p:cNvSpPr>
            <a:spLocks noChangeArrowheads="1"/>
          </p:cNvSpPr>
          <p:nvPr/>
        </p:nvSpPr>
        <p:spPr bwMode="auto">
          <a:xfrm>
            <a:off x="5166167" y="4697392"/>
            <a:ext cx="533400" cy="381000"/>
          </a:xfrm>
          <a:prstGeom prst="rect">
            <a:avLst/>
          </a:prstGeom>
          <a:solidFill>
            <a:srgbClr val="92D050"/>
          </a:solidFill>
          <a:ln w="9525">
            <a:solidFill>
              <a:schemeClr val="tx1"/>
            </a:solidFill>
            <a:miter lim="800000"/>
            <a:headEnd/>
            <a:tailEnd/>
          </a:ln>
        </p:spPr>
        <p:txBody>
          <a:bodyPr wrap="none" lIns="92075" tIns="46038" rIns="92075" bIns="46038" anchor="ctr"/>
          <a:lstStyle/>
          <a:p>
            <a:pPr algn="ctr"/>
            <a:r>
              <a:rPr lang="en-US" altLang="zh-CN" sz="2400" b="1">
                <a:latin typeface="Courier New" pitchFamily="49" charset="0"/>
              </a:rPr>
              <a:t> </a:t>
            </a:r>
          </a:p>
        </p:txBody>
      </p:sp>
      <p:sp>
        <p:nvSpPr>
          <p:cNvPr id="89" name="Rectangle 25">
            <a:extLst>
              <a:ext uri="{FF2B5EF4-FFF2-40B4-BE49-F238E27FC236}">
                <a16:creationId xmlns:a16="http://schemas.microsoft.com/office/drawing/2014/main" id="{582A2814-91A6-B2B3-4A23-C4D27CA2B95E}"/>
              </a:ext>
            </a:extLst>
          </p:cNvPr>
          <p:cNvSpPr>
            <a:spLocks noChangeArrowheads="1"/>
          </p:cNvSpPr>
          <p:nvPr/>
        </p:nvSpPr>
        <p:spPr bwMode="auto">
          <a:xfrm>
            <a:off x="5699567" y="4697392"/>
            <a:ext cx="533400" cy="381000"/>
          </a:xfrm>
          <a:prstGeom prst="rect">
            <a:avLst/>
          </a:prstGeom>
          <a:solidFill>
            <a:srgbClr val="92D050"/>
          </a:solidFill>
          <a:ln w="9525">
            <a:solidFill>
              <a:schemeClr val="tx1"/>
            </a:solidFill>
            <a:miter lim="800000"/>
            <a:headEnd/>
            <a:tailEnd/>
          </a:ln>
        </p:spPr>
        <p:txBody>
          <a:bodyPr wrap="none" lIns="92075" tIns="46038" rIns="92075" bIns="46038" anchor="ctr"/>
          <a:lstStyle/>
          <a:p>
            <a:pPr algn="ctr"/>
            <a:r>
              <a:rPr lang="en-US" altLang="zh-CN" sz="2400" b="1">
                <a:latin typeface="Courier New" pitchFamily="49" charset="0"/>
              </a:rPr>
              <a:t> </a:t>
            </a:r>
          </a:p>
        </p:txBody>
      </p:sp>
      <p:sp>
        <p:nvSpPr>
          <p:cNvPr id="90" name="Rectangle 26">
            <a:extLst>
              <a:ext uri="{FF2B5EF4-FFF2-40B4-BE49-F238E27FC236}">
                <a16:creationId xmlns:a16="http://schemas.microsoft.com/office/drawing/2014/main" id="{859584FD-AFBB-052A-FCDB-1C97F6BBF386}"/>
              </a:ext>
            </a:extLst>
          </p:cNvPr>
          <p:cNvSpPr>
            <a:spLocks noChangeArrowheads="1"/>
          </p:cNvSpPr>
          <p:nvPr/>
        </p:nvSpPr>
        <p:spPr bwMode="auto">
          <a:xfrm>
            <a:off x="6232967" y="4697392"/>
            <a:ext cx="533400" cy="381000"/>
          </a:xfrm>
          <a:prstGeom prst="rect">
            <a:avLst/>
          </a:prstGeom>
          <a:solidFill>
            <a:srgbClr val="92D050"/>
          </a:solidFill>
          <a:ln w="9525">
            <a:solidFill>
              <a:schemeClr val="tx1"/>
            </a:solidFill>
            <a:miter lim="800000"/>
            <a:headEnd/>
            <a:tailEnd/>
          </a:ln>
        </p:spPr>
        <p:txBody>
          <a:bodyPr wrap="none" lIns="92075" tIns="46038" rIns="92075" bIns="46038" anchor="ctr"/>
          <a:lstStyle/>
          <a:p>
            <a:pPr algn="ctr"/>
            <a:r>
              <a:rPr lang="en-US" altLang="zh-CN" sz="2400" b="1">
                <a:latin typeface="Courier New" pitchFamily="49" charset="0"/>
              </a:rPr>
              <a:t> </a:t>
            </a:r>
          </a:p>
        </p:txBody>
      </p:sp>
      <p:sp>
        <p:nvSpPr>
          <p:cNvPr id="91" name="Rectangle 27">
            <a:extLst>
              <a:ext uri="{FF2B5EF4-FFF2-40B4-BE49-F238E27FC236}">
                <a16:creationId xmlns:a16="http://schemas.microsoft.com/office/drawing/2014/main" id="{625A422A-2731-8FEF-843B-66E517FCFAA4}"/>
              </a:ext>
            </a:extLst>
          </p:cNvPr>
          <p:cNvSpPr>
            <a:spLocks noChangeArrowheads="1"/>
          </p:cNvSpPr>
          <p:nvPr/>
        </p:nvSpPr>
        <p:spPr bwMode="auto">
          <a:xfrm>
            <a:off x="6766367" y="4697392"/>
            <a:ext cx="533400" cy="381000"/>
          </a:xfrm>
          <a:prstGeom prst="rect">
            <a:avLst/>
          </a:prstGeom>
          <a:solidFill>
            <a:srgbClr val="92D050"/>
          </a:solidFill>
          <a:ln w="9525">
            <a:solidFill>
              <a:schemeClr val="tx1"/>
            </a:solidFill>
            <a:miter lim="800000"/>
            <a:headEnd/>
            <a:tailEnd/>
          </a:ln>
        </p:spPr>
        <p:txBody>
          <a:bodyPr wrap="none" lIns="92075" tIns="46038" rIns="92075" bIns="46038" anchor="ctr"/>
          <a:lstStyle/>
          <a:p>
            <a:pPr algn="ctr"/>
            <a:r>
              <a:rPr lang="en-US" altLang="zh-CN" sz="2400" b="1">
                <a:latin typeface="Courier New" pitchFamily="49" charset="0"/>
              </a:rPr>
              <a:t> </a:t>
            </a:r>
          </a:p>
        </p:txBody>
      </p:sp>
      <p:sp>
        <p:nvSpPr>
          <p:cNvPr id="92" name="Rectangle 28">
            <a:extLst>
              <a:ext uri="{FF2B5EF4-FFF2-40B4-BE49-F238E27FC236}">
                <a16:creationId xmlns:a16="http://schemas.microsoft.com/office/drawing/2014/main" id="{6E6A9E1C-5B13-4F4E-F079-8BC7D39A41F9}"/>
              </a:ext>
            </a:extLst>
          </p:cNvPr>
          <p:cNvSpPr>
            <a:spLocks noChangeArrowheads="1"/>
          </p:cNvSpPr>
          <p:nvPr/>
        </p:nvSpPr>
        <p:spPr bwMode="auto">
          <a:xfrm>
            <a:off x="7299767" y="4697392"/>
            <a:ext cx="533400" cy="381000"/>
          </a:xfrm>
          <a:prstGeom prst="rect">
            <a:avLst/>
          </a:prstGeom>
          <a:solidFill>
            <a:srgbClr val="92D050"/>
          </a:solidFill>
          <a:ln w="9525">
            <a:solidFill>
              <a:schemeClr val="tx1"/>
            </a:solidFill>
            <a:miter lim="800000"/>
            <a:headEnd/>
            <a:tailEnd/>
          </a:ln>
        </p:spPr>
        <p:txBody>
          <a:bodyPr wrap="none" lIns="92075" tIns="46038" rIns="92075" bIns="46038" anchor="ctr"/>
          <a:lstStyle/>
          <a:p>
            <a:pPr algn="ctr"/>
            <a:r>
              <a:rPr lang="en-US" altLang="zh-CN" sz="2400" b="1">
                <a:latin typeface="Courier New" pitchFamily="49" charset="0"/>
              </a:rPr>
              <a:t> </a:t>
            </a:r>
          </a:p>
        </p:txBody>
      </p:sp>
      <p:sp>
        <p:nvSpPr>
          <p:cNvPr id="93" name="Rectangle 32">
            <a:extLst>
              <a:ext uri="{FF2B5EF4-FFF2-40B4-BE49-F238E27FC236}">
                <a16:creationId xmlns:a16="http://schemas.microsoft.com/office/drawing/2014/main" id="{DDF9FBE7-A29B-1A93-F61C-9CE651870F87}"/>
              </a:ext>
            </a:extLst>
          </p:cNvPr>
          <p:cNvSpPr>
            <a:spLocks noChangeArrowheads="1"/>
          </p:cNvSpPr>
          <p:nvPr/>
        </p:nvSpPr>
        <p:spPr bwMode="auto">
          <a:xfrm>
            <a:off x="2499167" y="4697392"/>
            <a:ext cx="533400" cy="381000"/>
          </a:xfrm>
          <a:prstGeom prst="rect">
            <a:avLst/>
          </a:prstGeom>
          <a:solidFill>
            <a:srgbClr val="92D050"/>
          </a:solidFill>
          <a:ln w="9525">
            <a:solidFill>
              <a:schemeClr val="tx1"/>
            </a:solidFill>
            <a:miter lim="800000"/>
            <a:headEnd/>
            <a:tailEnd/>
          </a:ln>
        </p:spPr>
        <p:txBody>
          <a:bodyPr wrap="none" lIns="92075" tIns="46038" rIns="92075" bIns="46038" anchor="ctr"/>
          <a:lstStyle/>
          <a:p>
            <a:pPr algn="ctr"/>
            <a:r>
              <a:rPr lang="en-US" altLang="zh-CN" sz="2400" b="1" dirty="0">
                <a:solidFill>
                  <a:schemeClr val="bg1"/>
                </a:solidFill>
                <a:latin typeface="Courier New" pitchFamily="49" charset="0"/>
              </a:rPr>
              <a:t>A</a:t>
            </a:r>
          </a:p>
        </p:txBody>
      </p:sp>
      <p:grpSp>
        <p:nvGrpSpPr>
          <p:cNvPr id="95" name="Group 7">
            <a:extLst>
              <a:ext uri="{FF2B5EF4-FFF2-40B4-BE49-F238E27FC236}">
                <a16:creationId xmlns:a16="http://schemas.microsoft.com/office/drawing/2014/main" id="{56753BB9-5399-CD7C-DD22-ABF524FEF252}"/>
              </a:ext>
            </a:extLst>
          </p:cNvPr>
          <p:cNvGrpSpPr>
            <a:grpSpLocks/>
          </p:cNvGrpSpPr>
          <p:nvPr/>
        </p:nvGrpSpPr>
        <p:grpSpPr bwMode="auto">
          <a:xfrm>
            <a:off x="2463399" y="3657201"/>
            <a:ext cx="2667000" cy="381000"/>
            <a:chOff x="816" y="3264"/>
            <a:chExt cx="1680" cy="240"/>
          </a:xfrm>
        </p:grpSpPr>
        <p:sp>
          <p:nvSpPr>
            <p:cNvPr id="96" name="Rectangle 8">
              <a:extLst>
                <a:ext uri="{FF2B5EF4-FFF2-40B4-BE49-F238E27FC236}">
                  <a16:creationId xmlns:a16="http://schemas.microsoft.com/office/drawing/2014/main" id="{74240558-B756-B38E-7C11-7D8586EF9B0F}"/>
                </a:ext>
              </a:extLst>
            </p:cNvPr>
            <p:cNvSpPr>
              <a:spLocks noChangeArrowheads="1"/>
            </p:cNvSpPr>
            <p:nvPr/>
          </p:nvSpPr>
          <p:spPr bwMode="auto">
            <a:xfrm>
              <a:off x="816" y="3264"/>
              <a:ext cx="336" cy="240"/>
            </a:xfrm>
            <a:prstGeom prst="rect">
              <a:avLst/>
            </a:prstGeom>
            <a:solidFill>
              <a:srgbClr val="C0C0C0"/>
            </a:solidFill>
            <a:ln w="9525">
              <a:solidFill>
                <a:schemeClr val="tx1"/>
              </a:solidFill>
              <a:miter lim="800000"/>
              <a:headEnd/>
              <a:tailEnd/>
            </a:ln>
          </p:spPr>
          <p:txBody>
            <a:bodyPr wrap="none" lIns="92075" tIns="46038" rIns="92075" bIns="46038" anchor="ctr"/>
            <a:lstStyle/>
            <a:p>
              <a:pPr algn="ctr"/>
              <a:r>
                <a:rPr lang="en-US" altLang="zh-CN" sz="2400" b="1">
                  <a:latin typeface="Courier New" pitchFamily="49" charset="0"/>
                </a:rPr>
                <a:t>A</a:t>
              </a:r>
            </a:p>
          </p:txBody>
        </p:sp>
        <p:sp>
          <p:nvSpPr>
            <p:cNvPr id="97" name="Rectangle 9">
              <a:extLst>
                <a:ext uri="{FF2B5EF4-FFF2-40B4-BE49-F238E27FC236}">
                  <a16:creationId xmlns:a16="http://schemas.microsoft.com/office/drawing/2014/main" id="{54E4CD57-F8C6-FBA6-9B7B-60417483F2CA}"/>
                </a:ext>
              </a:extLst>
            </p:cNvPr>
            <p:cNvSpPr>
              <a:spLocks noChangeArrowheads="1"/>
            </p:cNvSpPr>
            <p:nvPr/>
          </p:nvSpPr>
          <p:spPr bwMode="auto">
            <a:xfrm>
              <a:off x="1152" y="3264"/>
              <a:ext cx="336" cy="240"/>
            </a:xfrm>
            <a:prstGeom prst="rect">
              <a:avLst/>
            </a:prstGeom>
            <a:solidFill>
              <a:srgbClr val="C0C0C0"/>
            </a:solidFill>
            <a:ln w="9525">
              <a:solidFill>
                <a:schemeClr val="tx1"/>
              </a:solidFill>
              <a:miter lim="800000"/>
              <a:headEnd/>
              <a:tailEnd/>
            </a:ln>
          </p:spPr>
          <p:txBody>
            <a:bodyPr wrap="none" lIns="92075" tIns="46038" rIns="92075" bIns="46038" anchor="ctr"/>
            <a:lstStyle/>
            <a:p>
              <a:pPr algn="ctr"/>
              <a:r>
                <a:rPr lang="en-US" altLang="zh-CN" sz="2400" b="1">
                  <a:latin typeface="Courier New" pitchFamily="49" charset="0"/>
                </a:rPr>
                <a:t>G</a:t>
              </a:r>
            </a:p>
          </p:txBody>
        </p:sp>
        <p:sp>
          <p:nvSpPr>
            <p:cNvPr id="98" name="Rectangle 10">
              <a:extLst>
                <a:ext uri="{FF2B5EF4-FFF2-40B4-BE49-F238E27FC236}">
                  <a16:creationId xmlns:a16="http://schemas.microsoft.com/office/drawing/2014/main" id="{26E69E1A-307C-181A-EE6C-ACF262C0BEC5}"/>
                </a:ext>
              </a:extLst>
            </p:cNvPr>
            <p:cNvSpPr>
              <a:spLocks noChangeArrowheads="1"/>
            </p:cNvSpPr>
            <p:nvPr/>
          </p:nvSpPr>
          <p:spPr bwMode="auto">
            <a:xfrm>
              <a:off x="1488" y="3264"/>
              <a:ext cx="336" cy="240"/>
            </a:xfrm>
            <a:prstGeom prst="rect">
              <a:avLst/>
            </a:prstGeom>
            <a:solidFill>
              <a:srgbClr val="C0C0C0"/>
            </a:solidFill>
            <a:ln w="9525">
              <a:solidFill>
                <a:schemeClr val="tx1"/>
              </a:solidFill>
              <a:miter lim="800000"/>
              <a:headEnd/>
              <a:tailEnd/>
            </a:ln>
          </p:spPr>
          <p:txBody>
            <a:bodyPr wrap="none" lIns="92075" tIns="46038" rIns="92075" bIns="46038" anchor="ctr"/>
            <a:lstStyle/>
            <a:p>
              <a:pPr algn="ctr"/>
              <a:r>
                <a:rPr lang="en-US" altLang="zh-CN" sz="2400" b="1">
                  <a:latin typeface="Courier New" pitchFamily="49" charset="0"/>
                </a:rPr>
                <a:t>L</a:t>
              </a:r>
            </a:p>
          </p:txBody>
        </p:sp>
        <p:sp>
          <p:nvSpPr>
            <p:cNvPr id="99" name="Rectangle 11">
              <a:extLst>
                <a:ext uri="{FF2B5EF4-FFF2-40B4-BE49-F238E27FC236}">
                  <a16:creationId xmlns:a16="http://schemas.microsoft.com/office/drawing/2014/main" id="{47FC98D9-52FB-E109-A35A-C0065E5529A3}"/>
                </a:ext>
              </a:extLst>
            </p:cNvPr>
            <p:cNvSpPr>
              <a:spLocks noChangeArrowheads="1"/>
            </p:cNvSpPr>
            <p:nvPr/>
          </p:nvSpPr>
          <p:spPr bwMode="auto">
            <a:xfrm>
              <a:off x="1824" y="3264"/>
              <a:ext cx="336" cy="240"/>
            </a:xfrm>
            <a:prstGeom prst="rect">
              <a:avLst/>
            </a:prstGeom>
            <a:solidFill>
              <a:srgbClr val="C0C0C0"/>
            </a:solidFill>
            <a:ln w="9525">
              <a:solidFill>
                <a:schemeClr val="tx1"/>
              </a:solidFill>
              <a:miter lim="800000"/>
              <a:headEnd/>
              <a:tailEnd/>
            </a:ln>
          </p:spPr>
          <p:txBody>
            <a:bodyPr wrap="none" lIns="92075" tIns="46038" rIns="92075" bIns="46038" anchor="ctr"/>
            <a:lstStyle/>
            <a:p>
              <a:pPr algn="ctr"/>
              <a:r>
                <a:rPr lang="en-US" altLang="zh-CN" sz="2400" b="1">
                  <a:latin typeface="Courier New" pitchFamily="49" charset="0"/>
                </a:rPr>
                <a:t>O</a:t>
              </a:r>
            </a:p>
          </p:txBody>
        </p:sp>
        <p:sp>
          <p:nvSpPr>
            <p:cNvPr id="100" name="Rectangle 12">
              <a:extLst>
                <a:ext uri="{FF2B5EF4-FFF2-40B4-BE49-F238E27FC236}">
                  <a16:creationId xmlns:a16="http://schemas.microsoft.com/office/drawing/2014/main" id="{B44F8FC5-B003-E07E-735B-7BBA81BE6935}"/>
                </a:ext>
              </a:extLst>
            </p:cNvPr>
            <p:cNvSpPr>
              <a:spLocks noChangeArrowheads="1"/>
            </p:cNvSpPr>
            <p:nvPr/>
          </p:nvSpPr>
          <p:spPr bwMode="auto">
            <a:xfrm>
              <a:off x="2160" y="3264"/>
              <a:ext cx="336" cy="240"/>
            </a:xfrm>
            <a:prstGeom prst="rect">
              <a:avLst/>
            </a:prstGeom>
            <a:solidFill>
              <a:srgbClr val="C0C0C0"/>
            </a:solidFill>
            <a:ln w="9525">
              <a:solidFill>
                <a:schemeClr val="tx1"/>
              </a:solidFill>
              <a:miter lim="800000"/>
              <a:headEnd/>
              <a:tailEnd/>
            </a:ln>
          </p:spPr>
          <p:txBody>
            <a:bodyPr wrap="none" lIns="92075" tIns="46038" rIns="92075" bIns="46038" anchor="ctr"/>
            <a:lstStyle/>
            <a:p>
              <a:pPr algn="ctr"/>
              <a:r>
                <a:rPr lang="en-US" altLang="zh-CN" sz="2400" b="1">
                  <a:latin typeface="Courier New" pitchFamily="49" charset="0"/>
                </a:rPr>
                <a:t>R</a:t>
              </a:r>
            </a:p>
          </p:txBody>
        </p:sp>
      </p:grpSp>
      <p:grpSp>
        <p:nvGrpSpPr>
          <p:cNvPr id="101" name="Group 13">
            <a:extLst>
              <a:ext uri="{FF2B5EF4-FFF2-40B4-BE49-F238E27FC236}">
                <a16:creationId xmlns:a16="http://schemas.microsoft.com/office/drawing/2014/main" id="{480D163F-B4F7-29E6-3169-BE7668AE4CD4}"/>
              </a:ext>
            </a:extLst>
          </p:cNvPr>
          <p:cNvGrpSpPr>
            <a:grpSpLocks/>
          </p:cNvGrpSpPr>
          <p:nvPr/>
        </p:nvGrpSpPr>
        <p:grpSpPr bwMode="auto">
          <a:xfrm>
            <a:off x="5199703" y="3657201"/>
            <a:ext cx="2667000" cy="381000"/>
            <a:chOff x="2880" y="3264"/>
            <a:chExt cx="1680" cy="240"/>
          </a:xfrm>
        </p:grpSpPr>
        <p:sp>
          <p:nvSpPr>
            <p:cNvPr id="102" name="Rectangle 14">
              <a:extLst>
                <a:ext uri="{FF2B5EF4-FFF2-40B4-BE49-F238E27FC236}">
                  <a16:creationId xmlns:a16="http://schemas.microsoft.com/office/drawing/2014/main" id="{2B96279F-F06A-68EB-F04B-C5A615F9DAE5}"/>
                </a:ext>
              </a:extLst>
            </p:cNvPr>
            <p:cNvSpPr>
              <a:spLocks noChangeArrowheads="1"/>
            </p:cNvSpPr>
            <p:nvPr/>
          </p:nvSpPr>
          <p:spPr bwMode="auto">
            <a:xfrm>
              <a:off x="2880" y="3264"/>
              <a:ext cx="336" cy="240"/>
            </a:xfrm>
            <a:prstGeom prst="rect">
              <a:avLst/>
            </a:prstGeom>
            <a:solidFill>
              <a:srgbClr val="C0C0C0"/>
            </a:solidFill>
            <a:ln w="9525">
              <a:solidFill>
                <a:schemeClr val="tx1"/>
              </a:solidFill>
              <a:miter lim="800000"/>
              <a:headEnd/>
              <a:tailEnd/>
            </a:ln>
          </p:spPr>
          <p:txBody>
            <a:bodyPr wrap="none" lIns="92075" tIns="46038" rIns="92075" bIns="46038" anchor="ctr"/>
            <a:lstStyle/>
            <a:p>
              <a:pPr algn="ctr"/>
              <a:r>
                <a:rPr lang="en-US" altLang="zh-CN" sz="2400" b="1">
                  <a:latin typeface="Courier New" pitchFamily="49" charset="0"/>
                </a:rPr>
                <a:t>H</a:t>
              </a:r>
            </a:p>
          </p:txBody>
        </p:sp>
        <p:sp>
          <p:nvSpPr>
            <p:cNvPr id="103" name="Rectangle 15">
              <a:extLst>
                <a:ext uri="{FF2B5EF4-FFF2-40B4-BE49-F238E27FC236}">
                  <a16:creationId xmlns:a16="http://schemas.microsoft.com/office/drawing/2014/main" id="{CFD7B28B-EB4D-2E27-2A5A-049D9AE8F580}"/>
                </a:ext>
              </a:extLst>
            </p:cNvPr>
            <p:cNvSpPr>
              <a:spLocks noChangeArrowheads="1"/>
            </p:cNvSpPr>
            <p:nvPr/>
          </p:nvSpPr>
          <p:spPr bwMode="auto">
            <a:xfrm>
              <a:off x="3216" y="3264"/>
              <a:ext cx="336" cy="240"/>
            </a:xfrm>
            <a:prstGeom prst="rect">
              <a:avLst/>
            </a:prstGeom>
            <a:solidFill>
              <a:srgbClr val="C0C0C0"/>
            </a:solidFill>
            <a:ln w="9525">
              <a:solidFill>
                <a:schemeClr val="tx1"/>
              </a:solidFill>
              <a:miter lim="800000"/>
              <a:headEnd/>
              <a:tailEnd/>
            </a:ln>
          </p:spPr>
          <p:txBody>
            <a:bodyPr wrap="none" lIns="92075" tIns="46038" rIns="92075" bIns="46038" anchor="ctr"/>
            <a:lstStyle/>
            <a:p>
              <a:pPr algn="ctr"/>
              <a:r>
                <a:rPr lang="en-US" altLang="zh-CN" sz="2400" b="1">
                  <a:latin typeface="Courier New" pitchFamily="49" charset="0"/>
                </a:rPr>
                <a:t>I</a:t>
              </a:r>
            </a:p>
          </p:txBody>
        </p:sp>
        <p:sp>
          <p:nvSpPr>
            <p:cNvPr id="104" name="Rectangle 16">
              <a:extLst>
                <a:ext uri="{FF2B5EF4-FFF2-40B4-BE49-F238E27FC236}">
                  <a16:creationId xmlns:a16="http://schemas.microsoft.com/office/drawing/2014/main" id="{ABA416FE-5399-F95C-2CE2-2B39875ADE85}"/>
                </a:ext>
              </a:extLst>
            </p:cNvPr>
            <p:cNvSpPr>
              <a:spLocks noChangeArrowheads="1"/>
            </p:cNvSpPr>
            <p:nvPr/>
          </p:nvSpPr>
          <p:spPr bwMode="auto">
            <a:xfrm>
              <a:off x="3552" y="3264"/>
              <a:ext cx="336" cy="240"/>
            </a:xfrm>
            <a:prstGeom prst="rect">
              <a:avLst/>
            </a:prstGeom>
            <a:solidFill>
              <a:srgbClr val="C0C0C0"/>
            </a:solidFill>
            <a:ln w="9525">
              <a:solidFill>
                <a:schemeClr val="tx1"/>
              </a:solidFill>
              <a:miter lim="800000"/>
              <a:headEnd/>
              <a:tailEnd/>
            </a:ln>
          </p:spPr>
          <p:txBody>
            <a:bodyPr wrap="none" lIns="92075" tIns="46038" rIns="92075" bIns="46038" anchor="ctr"/>
            <a:lstStyle/>
            <a:p>
              <a:pPr algn="ctr"/>
              <a:r>
                <a:rPr lang="en-US" altLang="zh-CN" sz="2400" b="1">
                  <a:latin typeface="Courier New" pitchFamily="49" charset="0"/>
                </a:rPr>
                <a:t>M</a:t>
              </a:r>
            </a:p>
          </p:txBody>
        </p:sp>
        <p:sp>
          <p:nvSpPr>
            <p:cNvPr id="105" name="Rectangle 17">
              <a:extLst>
                <a:ext uri="{FF2B5EF4-FFF2-40B4-BE49-F238E27FC236}">
                  <a16:creationId xmlns:a16="http://schemas.microsoft.com/office/drawing/2014/main" id="{8CA6980A-2676-3B9B-934B-4BA2DF566B19}"/>
                </a:ext>
              </a:extLst>
            </p:cNvPr>
            <p:cNvSpPr>
              <a:spLocks noChangeArrowheads="1"/>
            </p:cNvSpPr>
            <p:nvPr/>
          </p:nvSpPr>
          <p:spPr bwMode="auto">
            <a:xfrm>
              <a:off x="3888" y="3264"/>
              <a:ext cx="336" cy="240"/>
            </a:xfrm>
            <a:prstGeom prst="rect">
              <a:avLst/>
            </a:prstGeom>
            <a:solidFill>
              <a:srgbClr val="C0C0C0"/>
            </a:solidFill>
            <a:ln w="9525">
              <a:solidFill>
                <a:schemeClr val="tx1"/>
              </a:solidFill>
              <a:miter lim="800000"/>
              <a:headEnd/>
              <a:tailEnd/>
            </a:ln>
          </p:spPr>
          <p:txBody>
            <a:bodyPr wrap="none" lIns="92075" tIns="46038" rIns="92075" bIns="46038" anchor="ctr"/>
            <a:lstStyle/>
            <a:p>
              <a:pPr algn="ctr"/>
              <a:r>
                <a:rPr lang="en-US" altLang="zh-CN" sz="2400" b="1">
                  <a:latin typeface="Courier New" pitchFamily="49" charset="0"/>
                </a:rPr>
                <a:t>S</a:t>
              </a:r>
            </a:p>
          </p:txBody>
        </p:sp>
        <p:sp>
          <p:nvSpPr>
            <p:cNvPr id="106" name="Rectangle 18">
              <a:extLst>
                <a:ext uri="{FF2B5EF4-FFF2-40B4-BE49-F238E27FC236}">
                  <a16:creationId xmlns:a16="http://schemas.microsoft.com/office/drawing/2014/main" id="{285EB20F-A30C-AB8B-41B5-2AD4345647D9}"/>
                </a:ext>
              </a:extLst>
            </p:cNvPr>
            <p:cNvSpPr>
              <a:spLocks noChangeArrowheads="1"/>
            </p:cNvSpPr>
            <p:nvPr/>
          </p:nvSpPr>
          <p:spPr bwMode="auto">
            <a:xfrm>
              <a:off x="4224" y="3264"/>
              <a:ext cx="336" cy="240"/>
            </a:xfrm>
            <a:prstGeom prst="rect">
              <a:avLst/>
            </a:prstGeom>
            <a:solidFill>
              <a:srgbClr val="C0C0C0"/>
            </a:solidFill>
            <a:ln w="9525">
              <a:solidFill>
                <a:schemeClr val="tx1"/>
              </a:solidFill>
              <a:miter lim="800000"/>
              <a:headEnd/>
              <a:tailEnd/>
            </a:ln>
          </p:spPr>
          <p:txBody>
            <a:bodyPr wrap="none" lIns="92075" tIns="46038" rIns="92075" bIns="46038" anchor="ctr"/>
            <a:lstStyle/>
            <a:p>
              <a:pPr algn="ctr"/>
              <a:r>
                <a:rPr lang="en-US" altLang="zh-CN" sz="2400" b="1">
                  <a:latin typeface="Courier New" pitchFamily="49" charset="0"/>
                </a:rPr>
                <a:t>T</a:t>
              </a:r>
            </a:p>
          </p:txBody>
        </p:sp>
      </p:grpSp>
      <p:grpSp>
        <p:nvGrpSpPr>
          <p:cNvPr id="5" name="组合 4">
            <a:extLst>
              <a:ext uri="{FF2B5EF4-FFF2-40B4-BE49-F238E27FC236}">
                <a16:creationId xmlns:a16="http://schemas.microsoft.com/office/drawing/2014/main" id="{55BA2A5D-36AC-3117-2AAE-1B29E8DD7C74}"/>
              </a:ext>
            </a:extLst>
          </p:cNvPr>
          <p:cNvGrpSpPr/>
          <p:nvPr/>
        </p:nvGrpSpPr>
        <p:grpSpPr>
          <a:xfrm>
            <a:off x="3648811" y="2936408"/>
            <a:ext cx="304800" cy="694468"/>
            <a:chOff x="2630235" y="2936408"/>
            <a:chExt cx="304800" cy="694468"/>
          </a:xfrm>
        </p:grpSpPr>
        <p:sp>
          <p:nvSpPr>
            <p:cNvPr id="107" name="AutoShape 4">
              <a:extLst>
                <a:ext uri="{FF2B5EF4-FFF2-40B4-BE49-F238E27FC236}">
                  <a16:creationId xmlns:a16="http://schemas.microsoft.com/office/drawing/2014/main" id="{B3F5B910-80AC-45C4-ABB2-873FE2F0C3EF}"/>
                </a:ext>
              </a:extLst>
            </p:cNvPr>
            <p:cNvSpPr>
              <a:spLocks noChangeArrowheads="1"/>
            </p:cNvSpPr>
            <p:nvPr/>
          </p:nvSpPr>
          <p:spPr bwMode="auto">
            <a:xfrm>
              <a:off x="2630235" y="3326076"/>
              <a:ext cx="304800" cy="304800"/>
            </a:xfrm>
            <a:prstGeom prst="downArrow">
              <a:avLst>
                <a:gd name="adj1" fmla="val 50000"/>
                <a:gd name="adj2" fmla="val 25000"/>
              </a:avLst>
            </a:prstGeom>
            <a:solidFill>
              <a:srgbClr val="003399"/>
            </a:solidFill>
            <a:ln w="9525">
              <a:solidFill>
                <a:schemeClr val="bg2"/>
              </a:solidFill>
              <a:miter lim="800000"/>
              <a:headEnd/>
              <a:tailEnd/>
            </a:ln>
          </p:spPr>
          <p:txBody>
            <a:bodyPr wrap="none" anchor="ctr"/>
            <a:lstStyle/>
            <a:p>
              <a:endParaRPr lang="zh-CN" altLang="en-US">
                <a:latin typeface="Calibri" pitchFamily="34" charset="0"/>
              </a:endParaRPr>
            </a:p>
          </p:txBody>
        </p:sp>
        <p:sp>
          <p:nvSpPr>
            <p:cNvPr id="109" name="文本框 108">
              <a:extLst>
                <a:ext uri="{FF2B5EF4-FFF2-40B4-BE49-F238E27FC236}">
                  <a16:creationId xmlns:a16="http://schemas.microsoft.com/office/drawing/2014/main" id="{83CC0C05-B194-4F6E-6993-16AA7CA3B269}"/>
                </a:ext>
              </a:extLst>
            </p:cNvPr>
            <p:cNvSpPr txBox="1"/>
            <p:nvPr/>
          </p:nvSpPr>
          <p:spPr>
            <a:xfrm>
              <a:off x="2658409" y="2936408"/>
              <a:ext cx="261610" cy="369332"/>
            </a:xfrm>
            <a:prstGeom prst="rect">
              <a:avLst/>
            </a:prstGeom>
            <a:noFill/>
          </p:spPr>
          <p:txBody>
            <a:bodyPr wrap="none" rtlCol="0">
              <a:spAutoFit/>
            </a:bodyPr>
            <a:lstStyle/>
            <a:p>
              <a:r>
                <a:rPr lang="en-US" altLang="zh-CN" dirty="0" err="1">
                  <a:solidFill>
                    <a:srgbClr val="51ADB7"/>
                  </a:solidFill>
                  <a:latin typeface="Arial Black" panose="020B0A04020102020204" pitchFamily="34" charset="0"/>
                </a:rPr>
                <a:t>i</a:t>
              </a:r>
              <a:endParaRPr lang="zh-CN" altLang="en-US" dirty="0">
                <a:solidFill>
                  <a:srgbClr val="51ADB7"/>
                </a:solidFill>
                <a:latin typeface="Arial Black" panose="020B0A04020102020204" pitchFamily="34" charset="0"/>
              </a:endParaRPr>
            </a:p>
          </p:txBody>
        </p:sp>
      </p:grpSp>
      <p:grpSp>
        <p:nvGrpSpPr>
          <p:cNvPr id="6" name="组合 5">
            <a:extLst>
              <a:ext uri="{FF2B5EF4-FFF2-40B4-BE49-F238E27FC236}">
                <a16:creationId xmlns:a16="http://schemas.microsoft.com/office/drawing/2014/main" id="{183527F7-9E88-8A90-7819-E48C7DC15E6A}"/>
              </a:ext>
            </a:extLst>
          </p:cNvPr>
          <p:cNvGrpSpPr/>
          <p:nvPr/>
        </p:nvGrpSpPr>
        <p:grpSpPr>
          <a:xfrm>
            <a:off x="5858013" y="2956744"/>
            <a:ext cx="304800" cy="674132"/>
            <a:chOff x="5314003" y="2956744"/>
            <a:chExt cx="304800" cy="674132"/>
          </a:xfrm>
        </p:grpSpPr>
        <p:sp>
          <p:nvSpPr>
            <p:cNvPr id="108" name="AutoShape 6">
              <a:extLst>
                <a:ext uri="{FF2B5EF4-FFF2-40B4-BE49-F238E27FC236}">
                  <a16:creationId xmlns:a16="http://schemas.microsoft.com/office/drawing/2014/main" id="{3FE8015B-5892-8EAB-EED4-ECC5630C74B5}"/>
                </a:ext>
              </a:extLst>
            </p:cNvPr>
            <p:cNvSpPr>
              <a:spLocks noChangeArrowheads="1"/>
            </p:cNvSpPr>
            <p:nvPr/>
          </p:nvSpPr>
          <p:spPr bwMode="auto">
            <a:xfrm>
              <a:off x="5314003" y="3326076"/>
              <a:ext cx="304800" cy="304800"/>
            </a:xfrm>
            <a:prstGeom prst="downArrow">
              <a:avLst>
                <a:gd name="adj1" fmla="val 50000"/>
                <a:gd name="adj2" fmla="val 25000"/>
              </a:avLst>
            </a:prstGeom>
            <a:solidFill>
              <a:srgbClr val="006600"/>
            </a:solidFill>
            <a:ln w="9525">
              <a:solidFill>
                <a:schemeClr val="bg2"/>
              </a:solidFill>
              <a:miter lim="800000"/>
              <a:headEnd/>
              <a:tailEnd/>
            </a:ln>
          </p:spPr>
          <p:txBody>
            <a:bodyPr wrap="none" anchor="ctr"/>
            <a:lstStyle/>
            <a:p>
              <a:endParaRPr lang="zh-CN" altLang="en-US">
                <a:latin typeface="Calibri" pitchFamily="34" charset="0"/>
              </a:endParaRPr>
            </a:p>
          </p:txBody>
        </p:sp>
        <p:sp>
          <p:nvSpPr>
            <p:cNvPr id="110" name="文本框 109">
              <a:extLst>
                <a:ext uri="{FF2B5EF4-FFF2-40B4-BE49-F238E27FC236}">
                  <a16:creationId xmlns:a16="http://schemas.microsoft.com/office/drawing/2014/main" id="{68EF1DFA-D13D-A195-0A86-46959FCB1181}"/>
                </a:ext>
              </a:extLst>
            </p:cNvPr>
            <p:cNvSpPr txBox="1"/>
            <p:nvPr/>
          </p:nvSpPr>
          <p:spPr>
            <a:xfrm>
              <a:off x="5334561" y="2956744"/>
              <a:ext cx="261610" cy="369332"/>
            </a:xfrm>
            <a:prstGeom prst="rect">
              <a:avLst/>
            </a:prstGeom>
            <a:noFill/>
          </p:spPr>
          <p:txBody>
            <a:bodyPr wrap="none" rtlCol="0">
              <a:spAutoFit/>
            </a:bodyPr>
            <a:lstStyle/>
            <a:p>
              <a:r>
                <a:rPr lang="en-US" altLang="zh-CN" dirty="0">
                  <a:solidFill>
                    <a:srgbClr val="C00000"/>
                  </a:solidFill>
                  <a:latin typeface="Arial Black" panose="020B0A04020102020204" pitchFamily="34" charset="0"/>
                </a:rPr>
                <a:t>j</a:t>
              </a:r>
              <a:endParaRPr lang="zh-CN" altLang="en-US" dirty="0">
                <a:solidFill>
                  <a:srgbClr val="C00000"/>
                </a:solidFill>
                <a:latin typeface="Arial Black" panose="020B0A04020102020204" pitchFamily="34" charset="0"/>
              </a:endParaRPr>
            </a:p>
          </p:txBody>
        </p:sp>
      </p:grpSp>
      <p:sp>
        <p:nvSpPr>
          <p:cNvPr id="111" name="文本框 110">
            <a:extLst>
              <a:ext uri="{FF2B5EF4-FFF2-40B4-BE49-F238E27FC236}">
                <a16:creationId xmlns:a16="http://schemas.microsoft.com/office/drawing/2014/main" id="{0858284C-D951-5436-4E34-FFC6EB5DDFBD}"/>
              </a:ext>
            </a:extLst>
          </p:cNvPr>
          <p:cNvSpPr txBox="1"/>
          <p:nvPr/>
        </p:nvSpPr>
        <p:spPr>
          <a:xfrm>
            <a:off x="4648751" y="4020274"/>
            <a:ext cx="412292" cy="338554"/>
          </a:xfrm>
          <a:prstGeom prst="rect">
            <a:avLst/>
          </a:prstGeom>
          <a:noFill/>
        </p:spPr>
        <p:txBody>
          <a:bodyPr wrap="none" rtlCol="0">
            <a:spAutoFit/>
          </a:bodyPr>
          <a:lstStyle/>
          <a:p>
            <a:r>
              <a:rPr lang="en-US" altLang="zh-CN" sz="1600" dirty="0" err="1">
                <a:solidFill>
                  <a:srgbClr val="51ADB7"/>
                </a:solidFill>
                <a:latin typeface="Arial Black" panose="020B0A04020102020204" pitchFamily="34" charset="0"/>
              </a:rPr>
              <a:t>rx</a:t>
            </a:r>
            <a:endParaRPr lang="zh-CN" altLang="en-US" sz="1600" dirty="0">
              <a:solidFill>
                <a:srgbClr val="51ADB7"/>
              </a:solidFill>
              <a:latin typeface="Arial Black" panose="020B0A04020102020204" pitchFamily="34" charset="0"/>
            </a:endParaRPr>
          </a:p>
        </p:txBody>
      </p:sp>
      <p:sp>
        <p:nvSpPr>
          <p:cNvPr id="112" name="文本框 111">
            <a:extLst>
              <a:ext uri="{FF2B5EF4-FFF2-40B4-BE49-F238E27FC236}">
                <a16:creationId xmlns:a16="http://schemas.microsoft.com/office/drawing/2014/main" id="{54DEF3A1-EC22-0F78-A1C7-5CAE5188E723}"/>
              </a:ext>
            </a:extLst>
          </p:cNvPr>
          <p:cNvSpPr txBox="1"/>
          <p:nvPr/>
        </p:nvSpPr>
        <p:spPr>
          <a:xfrm>
            <a:off x="2599735" y="4020274"/>
            <a:ext cx="389850" cy="338554"/>
          </a:xfrm>
          <a:prstGeom prst="rect">
            <a:avLst/>
          </a:prstGeom>
          <a:noFill/>
        </p:spPr>
        <p:txBody>
          <a:bodyPr wrap="none" rtlCol="0">
            <a:spAutoFit/>
          </a:bodyPr>
          <a:lstStyle/>
          <a:p>
            <a:r>
              <a:rPr lang="en-US" altLang="zh-CN" sz="1600" dirty="0">
                <a:solidFill>
                  <a:srgbClr val="51ADB7"/>
                </a:solidFill>
                <a:latin typeface="Arial Black" panose="020B0A04020102020204" pitchFamily="34" charset="0"/>
              </a:rPr>
              <a:t>lx</a:t>
            </a:r>
            <a:endParaRPr lang="zh-CN" altLang="en-US" sz="1600" dirty="0">
              <a:solidFill>
                <a:srgbClr val="51ADB7"/>
              </a:solidFill>
              <a:latin typeface="Arial Black" panose="020B0A04020102020204" pitchFamily="34" charset="0"/>
            </a:endParaRPr>
          </a:p>
        </p:txBody>
      </p:sp>
      <p:sp>
        <p:nvSpPr>
          <p:cNvPr id="113" name="文本框 112">
            <a:extLst>
              <a:ext uri="{FF2B5EF4-FFF2-40B4-BE49-F238E27FC236}">
                <a16:creationId xmlns:a16="http://schemas.microsoft.com/office/drawing/2014/main" id="{1C8F0F21-249D-6685-F147-2CDE4065C089}"/>
              </a:ext>
            </a:extLst>
          </p:cNvPr>
          <p:cNvSpPr txBox="1"/>
          <p:nvPr/>
        </p:nvSpPr>
        <p:spPr>
          <a:xfrm>
            <a:off x="7407494" y="4020274"/>
            <a:ext cx="412998" cy="338554"/>
          </a:xfrm>
          <a:prstGeom prst="rect">
            <a:avLst/>
          </a:prstGeom>
          <a:noFill/>
        </p:spPr>
        <p:txBody>
          <a:bodyPr wrap="none" rtlCol="0">
            <a:spAutoFit/>
          </a:bodyPr>
          <a:lstStyle/>
          <a:p>
            <a:r>
              <a:rPr lang="en-US" altLang="zh-CN" sz="1600" dirty="0" err="1">
                <a:solidFill>
                  <a:srgbClr val="C00000"/>
                </a:solidFill>
                <a:latin typeface="Arial Black" panose="020B0A04020102020204" pitchFamily="34" charset="0"/>
              </a:rPr>
              <a:t>ry</a:t>
            </a:r>
            <a:endParaRPr lang="zh-CN" altLang="en-US" sz="1600" dirty="0">
              <a:solidFill>
                <a:srgbClr val="C00000"/>
              </a:solidFill>
              <a:latin typeface="Arial Black" panose="020B0A04020102020204" pitchFamily="34" charset="0"/>
            </a:endParaRPr>
          </a:p>
        </p:txBody>
      </p:sp>
      <p:sp>
        <p:nvSpPr>
          <p:cNvPr id="114" name="文本框 113">
            <a:extLst>
              <a:ext uri="{FF2B5EF4-FFF2-40B4-BE49-F238E27FC236}">
                <a16:creationId xmlns:a16="http://schemas.microsoft.com/office/drawing/2014/main" id="{0E252573-4B38-785F-B575-03FF8F2C22C1}"/>
              </a:ext>
            </a:extLst>
          </p:cNvPr>
          <p:cNvSpPr txBox="1"/>
          <p:nvPr/>
        </p:nvSpPr>
        <p:spPr>
          <a:xfrm>
            <a:off x="5265068" y="4020274"/>
            <a:ext cx="382156" cy="338554"/>
          </a:xfrm>
          <a:prstGeom prst="rect">
            <a:avLst/>
          </a:prstGeom>
          <a:noFill/>
        </p:spPr>
        <p:txBody>
          <a:bodyPr wrap="none" rtlCol="0">
            <a:spAutoFit/>
          </a:bodyPr>
          <a:lstStyle/>
          <a:p>
            <a:r>
              <a:rPr lang="en-US" altLang="zh-CN" sz="1600" dirty="0" err="1">
                <a:solidFill>
                  <a:srgbClr val="C00000"/>
                </a:solidFill>
                <a:latin typeface="Arial Black" panose="020B0A04020102020204" pitchFamily="34" charset="0"/>
              </a:rPr>
              <a:t>ly</a:t>
            </a:r>
            <a:endParaRPr lang="zh-CN" altLang="en-US" sz="1600" dirty="0">
              <a:solidFill>
                <a:srgbClr val="C00000"/>
              </a:solidFill>
              <a:latin typeface="Arial Black" panose="020B0A04020102020204" pitchFamily="34" charset="0"/>
            </a:endParaRPr>
          </a:p>
        </p:txBody>
      </p:sp>
      <p:sp>
        <p:nvSpPr>
          <p:cNvPr id="117" name="文本框 116">
            <a:extLst>
              <a:ext uri="{FF2B5EF4-FFF2-40B4-BE49-F238E27FC236}">
                <a16:creationId xmlns:a16="http://schemas.microsoft.com/office/drawing/2014/main" id="{E4F8C508-60A0-E3D5-6688-DEA07EBA735D}"/>
              </a:ext>
            </a:extLst>
          </p:cNvPr>
          <p:cNvSpPr txBox="1"/>
          <p:nvPr/>
        </p:nvSpPr>
        <p:spPr>
          <a:xfrm>
            <a:off x="8012058" y="3657201"/>
            <a:ext cx="774571" cy="369332"/>
          </a:xfrm>
          <a:prstGeom prst="rect">
            <a:avLst/>
          </a:prstGeom>
          <a:noFill/>
        </p:spPr>
        <p:txBody>
          <a:bodyPr wrap="none" rtlCol="0">
            <a:spAutoFit/>
          </a:bodyPr>
          <a:lstStyle/>
          <a:p>
            <a:r>
              <a:rPr kumimoji="1" lang="zh-CN" altLang="en-US" dirty="0">
                <a:latin typeface="Microsoft YaHei" panose="020B0503020204020204" pitchFamily="34" charset="-122"/>
                <a:ea typeface="Microsoft YaHei" panose="020B0503020204020204" pitchFamily="34" charset="-122"/>
              </a:rPr>
              <a:t>序列</a:t>
            </a:r>
            <a:r>
              <a:rPr kumimoji="1" lang="en-US" altLang="zh-CN" dirty="0">
                <a:latin typeface="Microsoft YaHei" panose="020B0503020204020204" pitchFamily="34" charset="-122"/>
                <a:ea typeface="Microsoft YaHei" panose="020B0503020204020204" pitchFamily="34" charset="-122"/>
              </a:rPr>
              <a:t>a</a:t>
            </a:r>
            <a:endParaRPr kumimoji="1" lang="zh-CN" altLang="en-US" dirty="0">
              <a:latin typeface="Microsoft YaHei" panose="020B0503020204020204" pitchFamily="34" charset="-122"/>
              <a:ea typeface="Microsoft YaHei" panose="020B0503020204020204" pitchFamily="34" charset="-122"/>
            </a:endParaRPr>
          </a:p>
        </p:txBody>
      </p:sp>
      <p:sp>
        <p:nvSpPr>
          <p:cNvPr id="118" name="文本框 117">
            <a:extLst>
              <a:ext uri="{FF2B5EF4-FFF2-40B4-BE49-F238E27FC236}">
                <a16:creationId xmlns:a16="http://schemas.microsoft.com/office/drawing/2014/main" id="{40BAFE9F-25E9-EABD-627A-8B70886BC7C9}"/>
              </a:ext>
            </a:extLst>
          </p:cNvPr>
          <p:cNvSpPr txBox="1"/>
          <p:nvPr/>
        </p:nvSpPr>
        <p:spPr>
          <a:xfrm>
            <a:off x="8000483" y="4718705"/>
            <a:ext cx="963725" cy="369332"/>
          </a:xfrm>
          <a:prstGeom prst="rect">
            <a:avLst/>
          </a:prstGeom>
          <a:noFill/>
        </p:spPr>
        <p:txBody>
          <a:bodyPr wrap="none" rtlCol="0">
            <a:spAutoFit/>
          </a:bodyPr>
          <a:lstStyle/>
          <a:p>
            <a:r>
              <a:rPr kumimoji="1" lang="zh-CN" altLang="en-US" dirty="0">
                <a:solidFill>
                  <a:srgbClr val="00B0F0"/>
                </a:solidFill>
                <a:latin typeface="Microsoft YaHei" panose="020B0503020204020204" pitchFamily="34" charset="-122"/>
                <a:ea typeface="Microsoft YaHei" panose="020B0503020204020204" pitchFamily="34" charset="-122"/>
              </a:rPr>
              <a:t>新</a:t>
            </a:r>
            <a:r>
              <a:rPr kumimoji="1" lang="zh-CN" altLang="en-US" dirty="0">
                <a:latin typeface="Microsoft YaHei" panose="020B0503020204020204" pitchFamily="34" charset="-122"/>
                <a:ea typeface="Microsoft YaHei" panose="020B0503020204020204" pitchFamily="34" charset="-122"/>
              </a:rPr>
              <a:t>序列</a:t>
            </a:r>
            <a:r>
              <a:rPr kumimoji="1" lang="en-US" altLang="zh-CN" dirty="0">
                <a:latin typeface="Microsoft YaHei" panose="020B0503020204020204" pitchFamily="34" charset="-122"/>
                <a:ea typeface="Microsoft YaHei" panose="020B0503020204020204" pitchFamily="34" charset="-122"/>
              </a:rPr>
              <a:t>t</a:t>
            </a:r>
            <a:endParaRPr kumimoji="1" lang="zh-CN" altLang="en-US"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11731559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二路归并示例</a:t>
            </a:r>
          </a:p>
        </p:txBody>
      </p:sp>
      <p:sp>
        <p:nvSpPr>
          <p:cNvPr id="3" name="副标题 2"/>
          <p:cNvSpPr>
            <a:spLocks noGrp="1"/>
          </p:cNvSpPr>
          <p:nvPr>
            <p:ph type="subTitle" idx="1"/>
          </p:nvPr>
        </p:nvSpPr>
        <p:spPr/>
        <p:txBody>
          <a:bodyPr/>
          <a:lstStyle/>
          <a:p>
            <a:r>
              <a:rPr lang="en-US" altLang="zh-CN" dirty="0"/>
              <a:t>10.5.1  </a:t>
            </a:r>
            <a:r>
              <a:rPr lang="zh-CN" altLang="en-US" dirty="0"/>
              <a:t>二路归并</a:t>
            </a:r>
          </a:p>
        </p:txBody>
      </p:sp>
      <p:sp>
        <p:nvSpPr>
          <p:cNvPr id="4" name="文本占位符 3"/>
          <p:cNvSpPr>
            <a:spLocks noGrp="1"/>
          </p:cNvSpPr>
          <p:nvPr>
            <p:ph type="body" idx="10"/>
          </p:nvPr>
        </p:nvSpPr>
        <p:spPr/>
        <p:txBody>
          <a:bodyPr/>
          <a:lstStyle/>
          <a:p>
            <a:r>
              <a:rPr lang="zh-CN" altLang="en-US" dirty="0"/>
              <a:t>数据结构</a:t>
            </a:r>
          </a:p>
        </p:txBody>
      </p:sp>
      <mc:AlternateContent xmlns:mc="http://schemas.openxmlformats.org/markup-compatibility/2006" xmlns:a14="http://schemas.microsoft.com/office/drawing/2010/main">
        <mc:Choice Requires="a14">
          <p:sp>
            <p:nvSpPr>
              <p:cNvPr id="8" name="Rectangle 1">
                <a:extLst>
                  <a:ext uri="{FF2B5EF4-FFF2-40B4-BE49-F238E27FC236}">
                    <a16:creationId xmlns:a16="http://schemas.microsoft.com/office/drawing/2014/main" id="{65E4655A-0624-46D8-BDB9-8A5265427EC7}"/>
                  </a:ext>
                </a:extLst>
              </p:cNvPr>
              <p:cNvSpPr>
                <a:spLocks noChangeArrowheads="1"/>
              </p:cNvSpPr>
              <p:nvPr/>
            </p:nvSpPr>
            <p:spPr bwMode="auto">
              <a:xfrm>
                <a:off x="702353" y="1016191"/>
                <a:ext cx="6818726" cy="1086131"/>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1270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zh-CN" altLang="zh-CN" sz="2000" dirty="0">
                    <a:latin typeface="微软雅黑" panose="020B0503020204020204" pitchFamily="34" charset="-122"/>
                    <a:ea typeface="微软雅黑" panose="020B0503020204020204" pitchFamily="34" charset="-122"/>
                    <a:cs typeface="Times New Roman" panose="02020603050405020304" pitchFamily="18" charset="0"/>
                  </a:rPr>
                  <a:t>算法</a:t>
                </a:r>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10-8 </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二路归并 </a:t>
                </a:r>
                <a14:m>
                  <m:oMath xmlns:m="http://schemas.openxmlformats.org/officeDocument/2006/math">
                    <m:r>
                      <m:rPr>
                        <m:sty m:val="p"/>
                      </m:rPr>
                      <a:rPr lang="en-US" altLang="zh-CN" sz="2000" i="0" dirty="0" smtClean="0">
                        <a:latin typeface="Cambria Math" panose="02040503050406030204" pitchFamily="18" charset="0"/>
                        <a:ea typeface="微软雅黑" panose="020B0503020204020204" pitchFamily="34" charset="-122"/>
                        <a:cs typeface="Times New Roman" panose="02020603050405020304" pitchFamily="18" charset="0"/>
                      </a:rPr>
                      <m:t>TwoWayMerge</m:t>
                    </m:r>
                    <m:d>
                      <m:dPr>
                        <m:ctrlPr>
                          <a:rPr lang="en-US" altLang="zh-CN" sz="2000" b="0" i="1" dirty="0" smtClean="0">
                            <a:latin typeface="Cambria Math" panose="02040503050406030204" pitchFamily="18" charset="0"/>
                            <a:ea typeface="微软雅黑" panose="020B0503020204020204" pitchFamily="34" charset="-122"/>
                            <a:cs typeface="Times New Roman" panose="02020603050405020304" pitchFamily="18" charset="0"/>
                          </a:rPr>
                        </m:ctrlPr>
                      </m:dPr>
                      <m:e>
                        <m:r>
                          <a:rPr lang="en-US" altLang="zh-CN" sz="2000" i="1" dirty="0" smtClean="0">
                            <a:latin typeface="Cambria Math" panose="02040503050406030204" pitchFamily="18" charset="0"/>
                            <a:ea typeface="微软雅黑" panose="020B0503020204020204" pitchFamily="34" charset="-122"/>
                            <a:cs typeface="Times New Roman" panose="02020603050405020304" pitchFamily="18" charset="0"/>
                          </a:rPr>
                          <m:t>𝑎</m:t>
                        </m:r>
                        <m:r>
                          <a:rPr lang="en-US" altLang="zh-CN" sz="2000" i="1" dirty="0">
                            <a:latin typeface="Cambria Math" panose="02040503050406030204" pitchFamily="18" charset="0"/>
                            <a:ea typeface="微软雅黑" panose="020B0503020204020204" pitchFamily="34" charset="-122"/>
                            <a:cs typeface="Times New Roman" panose="02020603050405020304" pitchFamily="18" charset="0"/>
                          </a:rPr>
                          <m:t>, </m:t>
                        </m:r>
                        <m:sSub>
                          <m:sSubPr>
                            <m:ctrlPr>
                              <a:rPr lang="en-US" altLang="zh-CN" sz="2000" b="0" i="1" dirty="0" smtClean="0">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000" i="1" dirty="0" err="1">
                                <a:latin typeface="Cambria Math" panose="02040503050406030204" pitchFamily="18" charset="0"/>
                                <a:ea typeface="微软雅黑" panose="020B0503020204020204" pitchFamily="34" charset="-122"/>
                                <a:cs typeface="Times New Roman" panose="02020603050405020304" pitchFamily="18" charset="0"/>
                              </a:rPr>
                              <m:t>𝑙</m:t>
                            </m:r>
                          </m:e>
                          <m:sub>
                            <m:r>
                              <a:rPr lang="en-US" altLang="zh-CN" sz="2000" i="1" dirty="0" err="1">
                                <a:latin typeface="Cambria Math" panose="02040503050406030204" pitchFamily="18" charset="0"/>
                                <a:ea typeface="微软雅黑" panose="020B0503020204020204" pitchFamily="34" charset="-122"/>
                                <a:cs typeface="Times New Roman" panose="02020603050405020304" pitchFamily="18" charset="0"/>
                              </a:rPr>
                              <m:t>𝑥</m:t>
                            </m:r>
                          </m:sub>
                        </m:sSub>
                        <m:r>
                          <a:rPr lang="en-US" altLang="zh-CN" sz="2000" i="1" dirty="0" err="1">
                            <a:latin typeface="Cambria Math" panose="02040503050406030204" pitchFamily="18" charset="0"/>
                            <a:ea typeface="微软雅黑" panose="020B0503020204020204" pitchFamily="34" charset="-122"/>
                            <a:cs typeface="Times New Roman" panose="02020603050405020304" pitchFamily="18" charset="0"/>
                          </a:rPr>
                          <m:t>,</m:t>
                        </m:r>
                        <m:sSub>
                          <m:sSubPr>
                            <m:ctrlPr>
                              <a:rPr lang="en-US" altLang="zh-CN" sz="2000" b="0" i="1" dirty="0" smtClean="0">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000" i="1" dirty="0" err="1">
                                <a:latin typeface="Cambria Math" panose="02040503050406030204" pitchFamily="18" charset="0"/>
                                <a:ea typeface="微软雅黑" panose="020B0503020204020204" pitchFamily="34" charset="-122"/>
                                <a:cs typeface="Times New Roman" panose="02020603050405020304" pitchFamily="18" charset="0"/>
                              </a:rPr>
                              <m:t>𝑟</m:t>
                            </m:r>
                          </m:e>
                          <m:sub>
                            <m:r>
                              <a:rPr lang="en-US" altLang="zh-CN" sz="2000" i="1" dirty="0" err="1">
                                <a:latin typeface="Cambria Math" panose="02040503050406030204" pitchFamily="18" charset="0"/>
                                <a:ea typeface="微软雅黑" panose="020B0503020204020204" pitchFamily="34" charset="-122"/>
                                <a:cs typeface="Times New Roman" panose="02020603050405020304" pitchFamily="18" charset="0"/>
                              </a:rPr>
                              <m:t>𝑥</m:t>
                            </m:r>
                          </m:sub>
                        </m:sSub>
                        <m:r>
                          <a:rPr lang="en-US" altLang="zh-CN" sz="2000" i="1" dirty="0" err="1">
                            <a:latin typeface="Cambria Math" panose="02040503050406030204" pitchFamily="18" charset="0"/>
                            <a:ea typeface="微软雅黑" panose="020B0503020204020204" pitchFamily="34" charset="-122"/>
                            <a:cs typeface="Times New Roman" panose="02020603050405020304" pitchFamily="18" charset="0"/>
                          </a:rPr>
                          <m:t>,</m:t>
                        </m:r>
                        <m:sSub>
                          <m:sSubPr>
                            <m:ctrlPr>
                              <a:rPr lang="en-US" altLang="zh-CN" sz="2000" b="0" i="1" dirty="0" smtClean="0">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000" i="1" dirty="0" err="1">
                                <a:latin typeface="Cambria Math" panose="02040503050406030204" pitchFamily="18" charset="0"/>
                                <a:ea typeface="微软雅黑" panose="020B0503020204020204" pitchFamily="34" charset="-122"/>
                                <a:cs typeface="Times New Roman" panose="02020603050405020304" pitchFamily="18" charset="0"/>
                              </a:rPr>
                              <m:t>𝑙</m:t>
                            </m:r>
                          </m:e>
                          <m:sub>
                            <m:r>
                              <a:rPr lang="en-US" altLang="zh-CN" sz="2000" i="1" dirty="0" err="1">
                                <a:latin typeface="Cambria Math" panose="02040503050406030204" pitchFamily="18" charset="0"/>
                                <a:ea typeface="微软雅黑" panose="020B0503020204020204" pitchFamily="34" charset="-122"/>
                                <a:cs typeface="Times New Roman" panose="02020603050405020304" pitchFamily="18" charset="0"/>
                              </a:rPr>
                              <m:t>𝑦</m:t>
                            </m:r>
                          </m:sub>
                        </m:sSub>
                        <m:r>
                          <a:rPr lang="en-US" altLang="zh-CN" sz="2000" i="1" dirty="0" err="1">
                            <a:latin typeface="Cambria Math" panose="02040503050406030204" pitchFamily="18" charset="0"/>
                            <a:ea typeface="微软雅黑" panose="020B0503020204020204" pitchFamily="34" charset="-122"/>
                            <a:cs typeface="Times New Roman" panose="02020603050405020304" pitchFamily="18" charset="0"/>
                          </a:rPr>
                          <m:t>,</m:t>
                        </m:r>
                        <m:sSub>
                          <m:sSubPr>
                            <m:ctrlPr>
                              <a:rPr lang="en-US" altLang="zh-CN" sz="2000" b="0" i="1" dirty="0" smtClean="0">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000" i="1" dirty="0" err="1" smtClean="0">
                                <a:latin typeface="Cambria Math" panose="02040503050406030204" pitchFamily="18" charset="0"/>
                                <a:ea typeface="微软雅黑" panose="020B0503020204020204" pitchFamily="34" charset="-122"/>
                                <a:cs typeface="Times New Roman" panose="02020603050405020304" pitchFamily="18" charset="0"/>
                              </a:rPr>
                              <m:t>𝑟</m:t>
                            </m:r>
                          </m:e>
                          <m:sub>
                            <m:r>
                              <a:rPr lang="en-US" altLang="zh-CN" sz="2000" i="1" dirty="0" err="1" smtClean="0">
                                <a:latin typeface="Cambria Math" panose="02040503050406030204" pitchFamily="18" charset="0"/>
                                <a:ea typeface="微软雅黑" panose="020B0503020204020204" pitchFamily="34" charset="-122"/>
                                <a:cs typeface="Times New Roman" panose="02020603050405020304" pitchFamily="18" charset="0"/>
                              </a:rPr>
                              <m:t>𝑦</m:t>
                            </m:r>
                          </m:sub>
                        </m:sSub>
                      </m:e>
                    </m:d>
                  </m:oMath>
                </a14:m>
                <a:endParaRPr lang="en-US" altLang="zh-CN" sz="2000" dirty="0">
                  <a:latin typeface="微软雅黑" panose="020B0503020204020204" pitchFamily="34" charset="-122"/>
                  <a:ea typeface="微软雅黑" panose="020B0503020204020204" pitchFamily="34" charset="-122"/>
                  <a:cs typeface="Times New Roman" panose="02020603050405020304" pitchFamily="18" charset="0"/>
                </a:endParaRPr>
              </a:p>
              <a:p>
                <a:pPr marL="0" marR="0" lvl="0" indent="127000" algn="l" defTabSz="914400" rtl="0" eaLnBrk="0" fontAlgn="base" latinLnBrk="0" hangingPunct="0">
                  <a:lnSpc>
                    <a:spcPct val="100000"/>
                  </a:lnSpc>
                  <a:spcBef>
                    <a:spcPct val="0"/>
                  </a:spcBef>
                  <a:spcAft>
                    <a:spcPct val="0"/>
                  </a:spcAft>
                  <a:buClrTx/>
                  <a:buSzTx/>
                  <a:buFontTx/>
                  <a:buNone/>
                  <a:tabLst/>
                </a:pPr>
                <a:r>
                  <a:rPr kumimoji="0" lang="zh-CN" altLang="en-US" sz="2000" b="1" i="0" u="none" strike="noStrike" cap="none" normalizeH="0" baseline="0" dirty="0">
                    <a:ln>
                      <a:noFill/>
                    </a:ln>
                    <a:solidFill>
                      <a:schemeClr val="tx1"/>
                    </a:solidFill>
                    <a:effectLst/>
                    <a:latin typeface="Courier New" panose="02070309020205020404" pitchFamily="49" charset="0"/>
                    <a:ea typeface="楷体_GB2312"/>
                    <a:cs typeface="Times New Roman" panose="02020603050405020304" pitchFamily="18" charset="0"/>
                  </a:rPr>
                  <a:t>输入：</a:t>
                </a:r>
                <a:r>
                  <a:rPr kumimoji="0" lang="zh-CN" altLang="en-US" sz="2000" b="0" i="0" u="none" strike="noStrike" cap="none" normalizeH="0" baseline="0" dirty="0">
                    <a:ln>
                      <a:noFill/>
                    </a:ln>
                    <a:solidFill>
                      <a:schemeClr val="tx1"/>
                    </a:solidFill>
                    <a:effectLst/>
                    <a:latin typeface="Courier New" panose="02070309020205020404" pitchFamily="49" charset="0"/>
                    <a:ea typeface="楷体_GB2312"/>
                    <a:cs typeface="Times New Roman" panose="02020603050405020304" pitchFamily="18" charset="0"/>
                  </a:rPr>
                  <a:t>序列</a:t>
                </a:r>
                <a14:m>
                  <m:oMath xmlns:m="http://schemas.openxmlformats.org/officeDocument/2006/math">
                    <m: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𝑎</m:t>
                    </m:r>
                  </m:oMath>
                </a14:m>
                <a:r>
                  <a:rPr kumimoji="0" lang="zh-CN" altLang="en-US" sz="2000" b="0" i="0" u="none" strike="noStrike" cap="none" normalizeH="0" baseline="0" dirty="0">
                    <a:ln>
                      <a:noFill/>
                    </a:ln>
                    <a:solidFill>
                      <a:schemeClr val="tx1"/>
                    </a:solidFill>
                    <a:effectLst/>
                    <a:latin typeface="Courier New" panose="02070309020205020404" pitchFamily="49" charset="0"/>
                    <a:ea typeface="楷体_GB2312"/>
                    <a:cs typeface="Times New Roman" panose="02020603050405020304" pitchFamily="18" charset="0"/>
                  </a:rPr>
                  <a:t>及其有序子序列</a:t>
                </a:r>
                <a14:m>
                  <m:oMath xmlns:m="http://schemas.openxmlformats.org/officeDocument/2006/math">
                    <m: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𝑥</m:t>
                    </m:r>
                  </m:oMath>
                </a14:m>
                <a:r>
                  <a:rPr kumimoji="0" lang="zh-CN" altLang="en-US" sz="2000" b="0" i="0" u="none" strike="noStrike" cap="none" normalizeH="0" baseline="0" dirty="0">
                    <a:ln>
                      <a:noFill/>
                    </a:ln>
                    <a:solidFill>
                      <a:schemeClr val="tx1"/>
                    </a:solidFill>
                    <a:effectLst/>
                    <a:latin typeface="Times New Roman" panose="02020603050405020304" pitchFamily="18" charset="0"/>
                    <a:ea typeface="楷体_GB2312"/>
                    <a:cs typeface="Times New Roman" panose="02020603050405020304" pitchFamily="18" charset="0"/>
                  </a:rPr>
                  <a:t>和</a:t>
                </a:r>
                <a14:m>
                  <m:oMath xmlns:m="http://schemas.openxmlformats.org/officeDocument/2006/math">
                    <m: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𝑦</m:t>
                    </m:r>
                  </m:oMath>
                </a14:m>
                <a:r>
                  <a:rPr kumimoji="0" lang="zh-CN" altLang="en-US" sz="2000" b="0" i="0" u="none" strike="noStrike" cap="none" normalizeH="0" baseline="0" dirty="0">
                    <a:ln>
                      <a:noFill/>
                    </a:ln>
                    <a:solidFill>
                      <a:schemeClr val="tx1"/>
                    </a:solidFill>
                    <a:effectLst/>
                    <a:latin typeface="Courier New" panose="02070309020205020404" pitchFamily="49" charset="0"/>
                    <a:ea typeface="楷体_GB2312"/>
                    <a:cs typeface="Times New Roman" panose="02020603050405020304" pitchFamily="18" charset="0"/>
                  </a:rPr>
                  <a:t>的下标范围</a:t>
                </a:r>
                <a14:m>
                  <m:oMath xmlns:m="http://schemas.openxmlformats.org/officeDocument/2006/math">
                    <m:sSub>
                      <m:sSubPr>
                        <m:ctrlP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ctrlPr>
                      </m:sSubPr>
                      <m:e>
                        <m: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𝑙</m:t>
                        </m:r>
                      </m:e>
                      <m:sub>
                        <m: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𝑥</m:t>
                        </m:r>
                      </m:sub>
                    </m:sSub>
                    <m: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m:t>
                    </m:r>
                    <m:sSub>
                      <m:sSubPr>
                        <m:ctrlP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ctrlPr>
                      </m:sSubPr>
                      <m:e>
                        <m: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𝑟</m:t>
                        </m:r>
                      </m:e>
                      <m:sub>
                        <m: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𝑥</m:t>
                        </m:r>
                      </m:sub>
                    </m:sSub>
                  </m:oMath>
                </a14:m>
                <a:r>
                  <a:rPr kumimoji="0" lang="zh-CN" altLang="en-US" sz="2000" b="0" i="0" u="none" strike="noStrike" cap="none" normalizeH="0" baseline="0" dirty="0">
                    <a:ln>
                      <a:noFill/>
                    </a:ln>
                    <a:solidFill>
                      <a:schemeClr val="tx1"/>
                    </a:solidFill>
                    <a:effectLst/>
                    <a:latin typeface="Courier New" panose="02070309020205020404" pitchFamily="49" charset="0"/>
                    <a:ea typeface="楷体_GB2312"/>
                    <a:cs typeface="Times New Roman" panose="02020603050405020304" pitchFamily="18" charset="0"/>
                  </a:rPr>
                  <a:t>和</a:t>
                </a:r>
                <a14:m>
                  <m:oMath xmlns:m="http://schemas.openxmlformats.org/officeDocument/2006/math">
                    <m:sSub>
                      <m:sSubPr>
                        <m:ctrlP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ctrlPr>
                      </m:sSubPr>
                      <m:e>
                        <m: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𝑙</m:t>
                        </m:r>
                      </m:e>
                      <m:sub>
                        <m: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𝑦</m:t>
                        </m:r>
                      </m:sub>
                    </m:sSub>
                    <m: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m:t>
                    </m:r>
                    <m:sSub>
                      <m:sSubPr>
                        <m:ctrlP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ctrlPr>
                      </m:sSubPr>
                      <m:e>
                        <m: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𝑟</m:t>
                        </m:r>
                      </m:e>
                      <m:sub>
                        <m: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𝑦</m:t>
                        </m:r>
                      </m:sub>
                    </m:sSub>
                  </m:oMath>
                </a14:m>
                <a:endParaRPr kumimoji="0" lang="en-US" altLang="zh-CN" sz="2000" b="0" i="0" u="none" strike="noStrike" cap="none" normalizeH="0" baseline="0" dirty="0">
                  <a:ln>
                    <a:noFill/>
                  </a:ln>
                  <a:solidFill>
                    <a:schemeClr val="tx1"/>
                  </a:solidFill>
                  <a:effectLst/>
                </a:endParaRPr>
              </a:p>
              <a:p>
                <a:pPr marL="0" marR="0" lvl="0" indent="127000" algn="l" defTabSz="914400" rtl="0" eaLnBrk="0" fontAlgn="base" latinLnBrk="0" hangingPunct="0">
                  <a:lnSpc>
                    <a:spcPct val="100000"/>
                  </a:lnSpc>
                  <a:spcBef>
                    <a:spcPct val="0"/>
                  </a:spcBef>
                  <a:spcAft>
                    <a:spcPct val="0"/>
                  </a:spcAft>
                  <a:buClrTx/>
                  <a:buSzTx/>
                  <a:buFontTx/>
                  <a:buNone/>
                  <a:tabLst/>
                </a:pPr>
                <a:r>
                  <a:rPr kumimoji="0" lang="zh-CN" altLang="en-US" sz="2000" b="1" i="0" u="none" strike="noStrike" cap="none" normalizeH="0" baseline="0" dirty="0">
                    <a:ln>
                      <a:noFill/>
                    </a:ln>
                    <a:solidFill>
                      <a:schemeClr val="tx1"/>
                    </a:solidFill>
                    <a:effectLst/>
                    <a:latin typeface="Courier New" panose="02070309020205020404" pitchFamily="49" charset="0"/>
                    <a:ea typeface="楷体_GB2312"/>
                    <a:cs typeface="Times New Roman" panose="02020603050405020304" pitchFamily="18" charset="0"/>
                  </a:rPr>
                  <a:t>输出：</a:t>
                </a:r>
                <a:r>
                  <a:rPr kumimoji="0" lang="zh-CN" altLang="en-US" sz="2000" b="0" i="0" u="none" strike="noStrike" cap="none" normalizeH="0" baseline="0" dirty="0">
                    <a:ln>
                      <a:noFill/>
                    </a:ln>
                    <a:solidFill>
                      <a:schemeClr val="tx1"/>
                    </a:solidFill>
                    <a:effectLst/>
                    <a:latin typeface="Courier New" panose="02070309020205020404" pitchFamily="49" charset="0"/>
                    <a:ea typeface="楷体_GB2312"/>
                    <a:cs typeface="Times New Roman" panose="02020603050405020304" pitchFamily="18" charset="0"/>
                  </a:rPr>
                  <a:t>将两个有序序列合并后的新有序序列</a:t>
                </a:r>
                <a14:m>
                  <m:oMath xmlns:m="http://schemas.openxmlformats.org/officeDocument/2006/math">
                    <m: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𝑡</m:t>
                    </m:r>
                  </m:oMath>
                </a14:m>
                <a:endParaRPr kumimoji="0" lang="en-US" altLang="zh-CN" sz="2000" b="0" i="0" u="none" strike="noStrike" cap="none" normalizeH="0" baseline="0" dirty="0">
                  <a:ln>
                    <a:noFill/>
                  </a:ln>
                  <a:solidFill>
                    <a:schemeClr val="tx1"/>
                  </a:solidFill>
                  <a:effectLst/>
                </a:endParaRPr>
              </a:p>
            </p:txBody>
          </p:sp>
        </mc:Choice>
        <mc:Fallback xmlns="">
          <p:sp>
            <p:nvSpPr>
              <p:cNvPr id="8" name="Rectangle 1">
                <a:extLst>
                  <a:ext uri="{FF2B5EF4-FFF2-40B4-BE49-F238E27FC236}">
                    <a16:creationId xmlns:a16="http://schemas.microsoft.com/office/drawing/2014/main" id="{65E4655A-0624-46D8-BDB9-8A5265427EC7}"/>
                  </a:ext>
                </a:extLst>
              </p:cNvPr>
              <p:cNvSpPr>
                <a:spLocks noRot="1" noChangeAspect="1" noMove="1" noResize="1" noEditPoints="1" noAdjustHandles="1" noChangeArrowheads="1" noChangeShapeType="1" noTextEdit="1"/>
              </p:cNvSpPr>
              <p:nvPr/>
            </p:nvSpPr>
            <p:spPr bwMode="auto">
              <a:xfrm>
                <a:off x="702353" y="1016191"/>
                <a:ext cx="6818726" cy="1086131"/>
              </a:xfrm>
              <a:prstGeom prst="rect">
                <a:avLst/>
              </a:prstGeom>
              <a:blipFill>
                <a:blip r:embed="rId2"/>
                <a:stretch>
                  <a:fillRect t="-1163" b="-10465"/>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sp>
        <p:nvSpPr>
          <p:cNvPr id="83" name="Rectangle 19">
            <a:extLst>
              <a:ext uri="{FF2B5EF4-FFF2-40B4-BE49-F238E27FC236}">
                <a16:creationId xmlns:a16="http://schemas.microsoft.com/office/drawing/2014/main" id="{10D7818B-46DD-061E-FEBD-01BF36594D94}"/>
              </a:ext>
            </a:extLst>
          </p:cNvPr>
          <p:cNvSpPr>
            <a:spLocks noChangeArrowheads="1"/>
          </p:cNvSpPr>
          <p:nvPr/>
        </p:nvSpPr>
        <p:spPr bwMode="auto">
          <a:xfrm>
            <a:off x="2499167" y="4697392"/>
            <a:ext cx="533400" cy="381000"/>
          </a:xfrm>
          <a:prstGeom prst="rect">
            <a:avLst/>
          </a:prstGeom>
          <a:solidFill>
            <a:srgbClr val="92D050"/>
          </a:solidFill>
          <a:ln w="9525">
            <a:solidFill>
              <a:schemeClr val="tx1"/>
            </a:solidFill>
            <a:miter lim="800000"/>
            <a:headEnd/>
            <a:tailEnd/>
          </a:ln>
        </p:spPr>
        <p:txBody>
          <a:bodyPr wrap="none" lIns="92075" tIns="46038" rIns="92075" bIns="46038" anchor="ctr"/>
          <a:lstStyle/>
          <a:p>
            <a:pPr algn="ctr"/>
            <a:endParaRPr lang="zh-CN" altLang="zh-CN" sz="2400" b="1">
              <a:latin typeface="Courier New" pitchFamily="49" charset="0"/>
            </a:endParaRPr>
          </a:p>
        </p:txBody>
      </p:sp>
      <p:sp>
        <p:nvSpPr>
          <p:cNvPr id="84" name="Rectangle 20">
            <a:extLst>
              <a:ext uri="{FF2B5EF4-FFF2-40B4-BE49-F238E27FC236}">
                <a16:creationId xmlns:a16="http://schemas.microsoft.com/office/drawing/2014/main" id="{353070CE-7ABE-2987-8B01-2578B11E4C15}"/>
              </a:ext>
            </a:extLst>
          </p:cNvPr>
          <p:cNvSpPr>
            <a:spLocks noChangeArrowheads="1"/>
          </p:cNvSpPr>
          <p:nvPr/>
        </p:nvSpPr>
        <p:spPr bwMode="auto">
          <a:xfrm>
            <a:off x="3032567" y="4697392"/>
            <a:ext cx="533400" cy="381000"/>
          </a:xfrm>
          <a:prstGeom prst="rect">
            <a:avLst/>
          </a:prstGeom>
          <a:solidFill>
            <a:srgbClr val="92D050"/>
          </a:solidFill>
          <a:ln w="9525">
            <a:solidFill>
              <a:schemeClr val="tx1"/>
            </a:solidFill>
            <a:miter lim="800000"/>
            <a:headEnd/>
            <a:tailEnd/>
          </a:ln>
        </p:spPr>
        <p:txBody>
          <a:bodyPr wrap="none" lIns="92075" tIns="46038" rIns="92075" bIns="46038" anchor="ctr"/>
          <a:lstStyle/>
          <a:p>
            <a:pPr algn="ctr"/>
            <a:r>
              <a:rPr lang="en-US" altLang="zh-CN" sz="2400" b="1" dirty="0">
                <a:solidFill>
                  <a:schemeClr val="bg1"/>
                </a:solidFill>
                <a:latin typeface="Courier New" pitchFamily="49" charset="0"/>
              </a:rPr>
              <a:t>G</a:t>
            </a:r>
            <a:endParaRPr lang="en-US" altLang="zh-CN" sz="2400" b="1" dirty="0">
              <a:latin typeface="Courier New" pitchFamily="49" charset="0"/>
            </a:endParaRPr>
          </a:p>
        </p:txBody>
      </p:sp>
      <p:sp>
        <p:nvSpPr>
          <p:cNvPr id="85" name="Rectangle 21">
            <a:extLst>
              <a:ext uri="{FF2B5EF4-FFF2-40B4-BE49-F238E27FC236}">
                <a16:creationId xmlns:a16="http://schemas.microsoft.com/office/drawing/2014/main" id="{6FCF986B-25DB-BBE0-EBD2-0BA300D11CE1}"/>
              </a:ext>
            </a:extLst>
          </p:cNvPr>
          <p:cNvSpPr>
            <a:spLocks noChangeArrowheads="1"/>
          </p:cNvSpPr>
          <p:nvPr/>
        </p:nvSpPr>
        <p:spPr bwMode="auto">
          <a:xfrm>
            <a:off x="3565967" y="4697392"/>
            <a:ext cx="533400" cy="381000"/>
          </a:xfrm>
          <a:prstGeom prst="rect">
            <a:avLst/>
          </a:prstGeom>
          <a:solidFill>
            <a:srgbClr val="92D050"/>
          </a:solidFill>
          <a:ln w="9525">
            <a:solidFill>
              <a:schemeClr val="tx1"/>
            </a:solidFill>
            <a:miter lim="800000"/>
            <a:headEnd/>
            <a:tailEnd/>
          </a:ln>
        </p:spPr>
        <p:txBody>
          <a:bodyPr wrap="none" lIns="92075" tIns="46038" rIns="92075" bIns="46038" anchor="ctr"/>
          <a:lstStyle/>
          <a:p>
            <a:pPr algn="ctr"/>
            <a:r>
              <a:rPr lang="en-US" altLang="zh-CN" sz="2400" b="1" dirty="0">
                <a:solidFill>
                  <a:schemeClr val="bg1"/>
                </a:solidFill>
                <a:latin typeface="Courier New" pitchFamily="49" charset="0"/>
              </a:rPr>
              <a:t>H</a:t>
            </a:r>
          </a:p>
        </p:txBody>
      </p:sp>
      <p:sp>
        <p:nvSpPr>
          <p:cNvPr id="86" name="Rectangle 22">
            <a:extLst>
              <a:ext uri="{FF2B5EF4-FFF2-40B4-BE49-F238E27FC236}">
                <a16:creationId xmlns:a16="http://schemas.microsoft.com/office/drawing/2014/main" id="{1379CE9D-0C4E-5F35-779B-B18F75813BD5}"/>
              </a:ext>
            </a:extLst>
          </p:cNvPr>
          <p:cNvSpPr>
            <a:spLocks noChangeArrowheads="1"/>
          </p:cNvSpPr>
          <p:nvPr/>
        </p:nvSpPr>
        <p:spPr bwMode="auto">
          <a:xfrm>
            <a:off x="4099367" y="4697392"/>
            <a:ext cx="533400" cy="381000"/>
          </a:xfrm>
          <a:prstGeom prst="rect">
            <a:avLst/>
          </a:prstGeom>
          <a:solidFill>
            <a:srgbClr val="92D050"/>
          </a:solidFill>
          <a:ln w="9525">
            <a:solidFill>
              <a:schemeClr val="tx1"/>
            </a:solidFill>
            <a:miter lim="800000"/>
            <a:headEnd/>
            <a:tailEnd/>
          </a:ln>
        </p:spPr>
        <p:txBody>
          <a:bodyPr wrap="none" lIns="92075" tIns="46038" rIns="92075" bIns="46038" anchor="ctr"/>
          <a:lstStyle/>
          <a:p>
            <a:pPr algn="ctr"/>
            <a:r>
              <a:rPr lang="en-US" altLang="zh-CN" sz="2400" b="1" dirty="0">
                <a:solidFill>
                  <a:schemeClr val="bg1"/>
                </a:solidFill>
                <a:latin typeface="Courier New" pitchFamily="49" charset="0"/>
              </a:rPr>
              <a:t>I</a:t>
            </a:r>
          </a:p>
        </p:txBody>
      </p:sp>
      <p:sp>
        <p:nvSpPr>
          <p:cNvPr id="87" name="Rectangle 23">
            <a:extLst>
              <a:ext uri="{FF2B5EF4-FFF2-40B4-BE49-F238E27FC236}">
                <a16:creationId xmlns:a16="http://schemas.microsoft.com/office/drawing/2014/main" id="{C974617A-D409-4BCD-29A9-823DEBFB6959}"/>
              </a:ext>
            </a:extLst>
          </p:cNvPr>
          <p:cNvSpPr>
            <a:spLocks noChangeArrowheads="1"/>
          </p:cNvSpPr>
          <p:nvPr/>
        </p:nvSpPr>
        <p:spPr bwMode="auto">
          <a:xfrm>
            <a:off x="4632767" y="4697392"/>
            <a:ext cx="533400" cy="381000"/>
          </a:xfrm>
          <a:prstGeom prst="rect">
            <a:avLst/>
          </a:prstGeom>
          <a:solidFill>
            <a:srgbClr val="92D050"/>
          </a:solidFill>
          <a:ln w="9525">
            <a:solidFill>
              <a:schemeClr val="tx1"/>
            </a:solidFill>
            <a:miter lim="800000"/>
            <a:headEnd/>
            <a:tailEnd/>
          </a:ln>
        </p:spPr>
        <p:txBody>
          <a:bodyPr wrap="none" lIns="92075" tIns="46038" rIns="92075" bIns="46038" anchor="ctr"/>
          <a:lstStyle/>
          <a:p>
            <a:pPr algn="ctr"/>
            <a:r>
              <a:rPr lang="en-US" altLang="zh-CN" sz="2400" b="1">
                <a:latin typeface="Courier New" pitchFamily="49" charset="0"/>
              </a:rPr>
              <a:t> </a:t>
            </a:r>
          </a:p>
        </p:txBody>
      </p:sp>
      <p:sp>
        <p:nvSpPr>
          <p:cNvPr id="88" name="Rectangle 24">
            <a:extLst>
              <a:ext uri="{FF2B5EF4-FFF2-40B4-BE49-F238E27FC236}">
                <a16:creationId xmlns:a16="http://schemas.microsoft.com/office/drawing/2014/main" id="{F6A37A78-DBF9-9178-562A-B076B1548410}"/>
              </a:ext>
            </a:extLst>
          </p:cNvPr>
          <p:cNvSpPr>
            <a:spLocks noChangeArrowheads="1"/>
          </p:cNvSpPr>
          <p:nvPr/>
        </p:nvSpPr>
        <p:spPr bwMode="auto">
          <a:xfrm>
            <a:off x="5166167" y="4697392"/>
            <a:ext cx="533400" cy="381000"/>
          </a:xfrm>
          <a:prstGeom prst="rect">
            <a:avLst/>
          </a:prstGeom>
          <a:solidFill>
            <a:srgbClr val="92D050"/>
          </a:solidFill>
          <a:ln w="9525">
            <a:solidFill>
              <a:schemeClr val="tx1"/>
            </a:solidFill>
            <a:miter lim="800000"/>
            <a:headEnd/>
            <a:tailEnd/>
          </a:ln>
        </p:spPr>
        <p:txBody>
          <a:bodyPr wrap="none" lIns="92075" tIns="46038" rIns="92075" bIns="46038" anchor="ctr"/>
          <a:lstStyle/>
          <a:p>
            <a:pPr algn="ctr"/>
            <a:r>
              <a:rPr lang="en-US" altLang="zh-CN" sz="2400" b="1">
                <a:latin typeface="Courier New" pitchFamily="49" charset="0"/>
              </a:rPr>
              <a:t> </a:t>
            </a:r>
          </a:p>
        </p:txBody>
      </p:sp>
      <p:sp>
        <p:nvSpPr>
          <p:cNvPr id="89" name="Rectangle 25">
            <a:extLst>
              <a:ext uri="{FF2B5EF4-FFF2-40B4-BE49-F238E27FC236}">
                <a16:creationId xmlns:a16="http://schemas.microsoft.com/office/drawing/2014/main" id="{582A2814-91A6-B2B3-4A23-C4D27CA2B95E}"/>
              </a:ext>
            </a:extLst>
          </p:cNvPr>
          <p:cNvSpPr>
            <a:spLocks noChangeArrowheads="1"/>
          </p:cNvSpPr>
          <p:nvPr/>
        </p:nvSpPr>
        <p:spPr bwMode="auto">
          <a:xfrm>
            <a:off x="5699567" y="4697392"/>
            <a:ext cx="533400" cy="381000"/>
          </a:xfrm>
          <a:prstGeom prst="rect">
            <a:avLst/>
          </a:prstGeom>
          <a:solidFill>
            <a:srgbClr val="92D050"/>
          </a:solidFill>
          <a:ln w="9525">
            <a:solidFill>
              <a:schemeClr val="tx1"/>
            </a:solidFill>
            <a:miter lim="800000"/>
            <a:headEnd/>
            <a:tailEnd/>
          </a:ln>
        </p:spPr>
        <p:txBody>
          <a:bodyPr wrap="none" lIns="92075" tIns="46038" rIns="92075" bIns="46038" anchor="ctr"/>
          <a:lstStyle/>
          <a:p>
            <a:pPr algn="ctr"/>
            <a:r>
              <a:rPr lang="en-US" altLang="zh-CN" sz="2400" b="1">
                <a:latin typeface="Courier New" pitchFamily="49" charset="0"/>
              </a:rPr>
              <a:t> </a:t>
            </a:r>
          </a:p>
        </p:txBody>
      </p:sp>
      <p:sp>
        <p:nvSpPr>
          <p:cNvPr id="90" name="Rectangle 26">
            <a:extLst>
              <a:ext uri="{FF2B5EF4-FFF2-40B4-BE49-F238E27FC236}">
                <a16:creationId xmlns:a16="http://schemas.microsoft.com/office/drawing/2014/main" id="{859584FD-AFBB-052A-FCDB-1C97F6BBF386}"/>
              </a:ext>
            </a:extLst>
          </p:cNvPr>
          <p:cNvSpPr>
            <a:spLocks noChangeArrowheads="1"/>
          </p:cNvSpPr>
          <p:nvPr/>
        </p:nvSpPr>
        <p:spPr bwMode="auto">
          <a:xfrm>
            <a:off x="6232967" y="4697392"/>
            <a:ext cx="533400" cy="381000"/>
          </a:xfrm>
          <a:prstGeom prst="rect">
            <a:avLst/>
          </a:prstGeom>
          <a:solidFill>
            <a:srgbClr val="92D050"/>
          </a:solidFill>
          <a:ln w="9525">
            <a:solidFill>
              <a:schemeClr val="tx1"/>
            </a:solidFill>
            <a:miter lim="800000"/>
            <a:headEnd/>
            <a:tailEnd/>
          </a:ln>
        </p:spPr>
        <p:txBody>
          <a:bodyPr wrap="none" lIns="92075" tIns="46038" rIns="92075" bIns="46038" anchor="ctr"/>
          <a:lstStyle/>
          <a:p>
            <a:pPr algn="ctr"/>
            <a:r>
              <a:rPr lang="en-US" altLang="zh-CN" sz="2400" b="1">
                <a:latin typeface="Courier New" pitchFamily="49" charset="0"/>
              </a:rPr>
              <a:t> </a:t>
            </a:r>
          </a:p>
        </p:txBody>
      </p:sp>
      <p:sp>
        <p:nvSpPr>
          <p:cNvPr id="91" name="Rectangle 27">
            <a:extLst>
              <a:ext uri="{FF2B5EF4-FFF2-40B4-BE49-F238E27FC236}">
                <a16:creationId xmlns:a16="http://schemas.microsoft.com/office/drawing/2014/main" id="{625A422A-2731-8FEF-843B-66E517FCFAA4}"/>
              </a:ext>
            </a:extLst>
          </p:cNvPr>
          <p:cNvSpPr>
            <a:spLocks noChangeArrowheads="1"/>
          </p:cNvSpPr>
          <p:nvPr/>
        </p:nvSpPr>
        <p:spPr bwMode="auto">
          <a:xfrm>
            <a:off x="6766367" y="4697392"/>
            <a:ext cx="533400" cy="381000"/>
          </a:xfrm>
          <a:prstGeom prst="rect">
            <a:avLst/>
          </a:prstGeom>
          <a:solidFill>
            <a:srgbClr val="92D050"/>
          </a:solidFill>
          <a:ln w="9525">
            <a:solidFill>
              <a:schemeClr val="tx1"/>
            </a:solidFill>
            <a:miter lim="800000"/>
            <a:headEnd/>
            <a:tailEnd/>
          </a:ln>
        </p:spPr>
        <p:txBody>
          <a:bodyPr wrap="none" lIns="92075" tIns="46038" rIns="92075" bIns="46038" anchor="ctr"/>
          <a:lstStyle/>
          <a:p>
            <a:pPr algn="ctr"/>
            <a:r>
              <a:rPr lang="en-US" altLang="zh-CN" sz="2400" b="1">
                <a:latin typeface="Courier New" pitchFamily="49" charset="0"/>
              </a:rPr>
              <a:t> </a:t>
            </a:r>
          </a:p>
        </p:txBody>
      </p:sp>
      <p:sp>
        <p:nvSpPr>
          <p:cNvPr id="92" name="Rectangle 28">
            <a:extLst>
              <a:ext uri="{FF2B5EF4-FFF2-40B4-BE49-F238E27FC236}">
                <a16:creationId xmlns:a16="http://schemas.microsoft.com/office/drawing/2014/main" id="{6E6A9E1C-5B13-4F4E-F079-8BC7D39A41F9}"/>
              </a:ext>
            </a:extLst>
          </p:cNvPr>
          <p:cNvSpPr>
            <a:spLocks noChangeArrowheads="1"/>
          </p:cNvSpPr>
          <p:nvPr/>
        </p:nvSpPr>
        <p:spPr bwMode="auto">
          <a:xfrm>
            <a:off x="7299767" y="4697392"/>
            <a:ext cx="533400" cy="381000"/>
          </a:xfrm>
          <a:prstGeom prst="rect">
            <a:avLst/>
          </a:prstGeom>
          <a:solidFill>
            <a:srgbClr val="92D050"/>
          </a:solidFill>
          <a:ln w="9525">
            <a:solidFill>
              <a:schemeClr val="tx1"/>
            </a:solidFill>
            <a:miter lim="800000"/>
            <a:headEnd/>
            <a:tailEnd/>
          </a:ln>
        </p:spPr>
        <p:txBody>
          <a:bodyPr wrap="none" lIns="92075" tIns="46038" rIns="92075" bIns="46038" anchor="ctr"/>
          <a:lstStyle/>
          <a:p>
            <a:pPr algn="ctr"/>
            <a:r>
              <a:rPr lang="en-US" altLang="zh-CN" sz="2400" b="1">
                <a:latin typeface="Courier New" pitchFamily="49" charset="0"/>
              </a:rPr>
              <a:t> </a:t>
            </a:r>
          </a:p>
        </p:txBody>
      </p:sp>
      <p:sp>
        <p:nvSpPr>
          <p:cNvPr id="93" name="Rectangle 32">
            <a:extLst>
              <a:ext uri="{FF2B5EF4-FFF2-40B4-BE49-F238E27FC236}">
                <a16:creationId xmlns:a16="http://schemas.microsoft.com/office/drawing/2014/main" id="{DDF9FBE7-A29B-1A93-F61C-9CE651870F87}"/>
              </a:ext>
            </a:extLst>
          </p:cNvPr>
          <p:cNvSpPr>
            <a:spLocks noChangeArrowheads="1"/>
          </p:cNvSpPr>
          <p:nvPr/>
        </p:nvSpPr>
        <p:spPr bwMode="auto">
          <a:xfrm>
            <a:off x="2499167" y="4697392"/>
            <a:ext cx="533400" cy="381000"/>
          </a:xfrm>
          <a:prstGeom prst="rect">
            <a:avLst/>
          </a:prstGeom>
          <a:solidFill>
            <a:srgbClr val="92D050"/>
          </a:solidFill>
          <a:ln w="9525">
            <a:solidFill>
              <a:schemeClr val="tx1"/>
            </a:solidFill>
            <a:miter lim="800000"/>
            <a:headEnd/>
            <a:tailEnd/>
          </a:ln>
        </p:spPr>
        <p:txBody>
          <a:bodyPr wrap="none" lIns="92075" tIns="46038" rIns="92075" bIns="46038" anchor="ctr"/>
          <a:lstStyle/>
          <a:p>
            <a:pPr algn="ctr"/>
            <a:r>
              <a:rPr lang="en-US" altLang="zh-CN" sz="2400" b="1" dirty="0">
                <a:solidFill>
                  <a:schemeClr val="bg1"/>
                </a:solidFill>
                <a:latin typeface="Courier New" pitchFamily="49" charset="0"/>
              </a:rPr>
              <a:t>A</a:t>
            </a:r>
          </a:p>
        </p:txBody>
      </p:sp>
      <p:grpSp>
        <p:nvGrpSpPr>
          <p:cNvPr id="95" name="Group 7">
            <a:extLst>
              <a:ext uri="{FF2B5EF4-FFF2-40B4-BE49-F238E27FC236}">
                <a16:creationId xmlns:a16="http://schemas.microsoft.com/office/drawing/2014/main" id="{56753BB9-5399-CD7C-DD22-ABF524FEF252}"/>
              </a:ext>
            </a:extLst>
          </p:cNvPr>
          <p:cNvGrpSpPr>
            <a:grpSpLocks/>
          </p:cNvGrpSpPr>
          <p:nvPr/>
        </p:nvGrpSpPr>
        <p:grpSpPr bwMode="auto">
          <a:xfrm>
            <a:off x="2463399" y="3657201"/>
            <a:ext cx="2667000" cy="381000"/>
            <a:chOff x="816" y="3264"/>
            <a:chExt cx="1680" cy="240"/>
          </a:xfrm>
        </p:grpSpPr>
        <p:sp>
          <p:nvSpPr>
            <p:cNvPr id="96" name="Rectangle 8">
              <a:extLst>
                <a:ext uri="{FF2B5EF4-FFF2-40B4-BE49-F238E27FC236}">
                  <a16:creationId xmlns:a16="http://schemas.microsoft.com/office/drawing/2014/main" id="{74240558-B756-B38E-7C11-7D8586EF9B0F}"/>
                </a:ext>
              </a:extLst>
            </p:cNvPr>
            <p:cNvSpPr>
              <a:spLocks noChangeArrowheads="1"/>
            </p:cNvSpPr>
            <p:nvPr/>
          </p:nvSpPr>
          <p:spPr bwMode="auto">
            <a:xfrm>
              <a:off x="816" y="3264"/>
              <a:ext cx="336" cy="240"/>
            </a:xfrm>
            <a:prstGeom prst="rect">
              <a:avLst/>
            </a:prstGeom>
            <a:solidFill>
              <a:srgbClr val="C0C0C0"/>
            </a:solidFill>
            <a:ln w="9525">
              <a:solidFill>
                <a:schemeClr val="tx1"/>
              </a:solidFill>
              <a:miter lim="800000"/>
              <a:headEnd/>
              <a:tailEnd/>
            </a:ln>
          </p:spPr>
          <p:txBody>
            <a:bodyPr wrap="none" lIns="92075" tIns="46038" rIns="92075" bIns="46038" anchor="ctr"/>
            <a:lstStyle/>
            <a:p>
              <a:pPr algn="ctr"/>
              <a:r>
                <a:rPr lang="en-US" altLang="zh-CN" sz="2400" b="1">
                  <a:latin typeface="Courier New" pitchFamily="49" charset="0"/>
                </a:rPr>
                <a:t>A</a:t>
              </a:r>
            </a:p>
          </p:txBody>
        </p:sp>
        <p:sp>
          <p:nvSpPr>
            <p:cNvPr id="97" name="Rectangle 9">
              <a:extLst>
                <a:ext uri="{FF2B5EF4-FFF2-40B4-BE49-F238E27FC236}">
                  <a16:creationId xmlns:a16="http://schemas.microsoft.com/office/drawing/2014/main" id="{54E4CD57-F8C6-FBA6-9B7B-60417483F2CA}"/>
                </a:ext>
              </a:extLst>
            </p:cNvPr>
            <p:cNvSpPr>
              <a:spLocks noChangeArrowheads="1"/>
            </p:cNvSpPr>
            <p:nvPr/>
          </p:nvSpPr>
          <p:spPr bwMode="auto">
            <a:xfrm>
              <a:off x="1152" y="3264"/>
              <a:ext cx="336" cy="240"/>
            </a:xfrm>
            <a:prstGeom prst="rect">
              <a:avLst/>
            </a:prstGeom>
            <a:solidFill>
              <a:srgbClr val="C0C0C0"/>
            </a:solidFill>
            <a:ln w="9525">
              <a:solidFill>
                <a:schemeClr val="tx1"/>
              </a:solidFill>
              <a:miter lim="800000"/>
              <a:headEnd/>
              <a:tailEnd/>
            </a:ln>
          </p:spPr>
          <p:txBody>
            <a:bodyPr wrap="none" lIns="92075" tIns="46038" rIns="92075" bIns="46038" anchor="ctr"/>
            <a:lstStyle/>
            <a:p>
              <a:pPr algn="ctr"/>
              <a:r>
                <a:rPr lang="en-US" altLang="zh-CN" sz="2400" b="1">
                  <a:latin typeface="Courier New" pitchFamily="49" charset="0"/>
                </a:rPr>
                <a:t>G</a:t>
              </a:r>
            </a:p>
          </p:txBody>
        </p:sp>
        <p:sp>
          <p:nvSpPr>
            <p:cNvPr id="98" name="Rectangle 10">
              <a:extLst>
                <a:ext uri="{FF2B5EF4-FFF2-40B4-BE49-F238E27FC236}">
                  <a16:creationId xmlns:a16="http://schemas.microsoft.com/office/drawing/2014/main" id="{26E69E1A-307C-181A-EE6C-ACF262C0BEC5}"/>
                </a:ext>
              </a:extLst>
            </p:cNvPr>
            <p:cNvSpPr>
              <a:spLocks noChangeArrowheads="1"/>
            </p:cNvSpPr>
            <p:nvPr/>
          </p:nvSpPr>
          <p:spPr bwMode="auto">
            <a:xfrm>
              <a:off x="1488" y="3264"/>
              <a:ext cx="336" cy="240"/>
            </a:xfrm>
            <a:prstGeom prst="rect">
              <a:avLst/>
            </a:prstGeom>
            <a:solidFill>
              <a:srgbClr val="C0C0C0"/>
            </a:solidFill>
            <a:ln w="9525">
              <a:solidFill>
                <a:schemeClr val="tx1"/>
              </a:solidFill>
              <a:miter lim="800000"/>
              <a:headEnd/>
              <a:tailEnd/>
            </a:ln>
          </p:spPr>
          <p:txBody>
            <a:bodyPr wrap="none" lIns="92075" tIns="46038" rIns="92075" bIns="46038" anchor="ctr"/>
            <a:lstStyle/>
            <a:p>
              <a:pPr algn="ctr"/>
              <a:r>
                <a:rPr lang="en-US" altLang="zh-CN" sz="2400" b="1">
                  <a:latin typeface="Courier New" pitchFamily="49" charset="0"/>
                </a:rPr>
                <a:t>L</a:t>
              </a:r>
            </a:p>
          </p:txBody>
        </p:sp>
        <p:sp>
          <p:nvSpPr>
            <p:cNvPr id="99" name="Rectangle 11">
              <a:extLst>
                <a:ext uri="{FF2B5EF4-FFF2-40B4-BE49-F238E27FC236}">
                  <a16:creationId xmlns:a16="http://schemas.microsoft.com/office/drawing/2014/main" id="{47FC98D9-52FB-E109-A35A-C0065E5529A3}"/>
                </a:ext>
              </a:extLst>
            </p:cNvPr>
            <p:cNvSpPr>
              <a:spLocks noChangeArrowheads="1"/>
            </p:cNvSpPr>
            <p:nvPr/>
          </p:nvSpPr>
          <p:spPr bwMode="auto">
            <a:xfrm>
              <a:off x="1824" y="3264"/>
              <a:ext cx="336" cy="240"/>
            </a:xfrm>
            <a:prstGeom prst="rect">
              <a:avLst/>
            </a:prstGeom>
            <a:solidFill>
              <a:srgbClr val="C0C0C0"/>
            </a:solidFill>
            <a:ln w="9525">
              <a:solidFill>
                <a:schemeClr val="tx1"/>
              </a:solidFill>
              <a:miter lim="800000"/>
              <a:headEnd/>
              <a:tailEnd/>
            </a:ln>
          </p:spPr>
          <p:txBody>
            <a:bodyPr wrap="none" lIns="92075" tIns="46038" rIns="92075" bIns="46038" anchor="ctr"/>
            <a:lstStyle/>
            <a:p>
              <a:pPr algn="ctr"/>
              <a:r>
                <a:rPr lang="en-US" altLang="zh-CN" sz="2400" b="1">
                  <a:latin typeface="Courier New" pitchFamily="49" charset="0"/>
                </a:rPr>
                <a:t>O</a:t>
              </a:r>
            </a:p>
          </p:txBody>
        </p:sp>
        <p:sp>
          <p:nvSpPr>
            <p:cNvPr id="100" name="Rectangle 12">
              <a:extLst>
                <a:ext uri="{FF2B5EF4-FFF2-40B4-BE49-F238E27FC236}">
                  <a16:creationId xmlns:a16="http://schemas.microsoft.com/office/drawing/2014/main" id="{B44F8FC5-B003-E07E-735B-7BBA81BE6935}"/>
                </a:ext>
              </a:extLst>
            </p:cNvPr>
            <p:cNvSpPr>
              <a:spLocks noChangeArrowheads="1"/>
            </p:cNvSpPr>
            <p:nvPr/>
          </p:nvSpPr>
          <p:spPr bwMode="auto">
            <a:xfrm>
              <a:off x="2160" y="3264"/>
              <a:ext cx="336" cy="240"/>
            </a:xfrm>
            <a:prstGeom prst="rect">
              <a:avLst/>
            </a:prstGeom>
            <a:solidFill>
              <a:srgbClr val="C0C0C0"/>
            </a:solidFill>
            <a:ln w="9525">
              <a:solidFill>
                <a:schemeClr val="tx1"/>
              </a:solidFill>
              <a:miter lim="800000"/>
              <a:headEnd/>
              <a:tailEnd/>
            </a:ln>
          </p:spPr>
          <p:txBody>
            <a:bodyPr wrap="none" lIns="92075" tIns="46038" rIns="92075" bIns="46038" anchor="ctr"/>
            <a:lstStyle/>
            <a:p>
              <a:pPr algn="ctr"/>
              <a:r>
                <a:rPr lang="en-US" altLang="zh-CN" sz="2400" b="1">
                  <a:latin typeface="Courier New" pitchFamily="49" charset="0"/>
                </a:rPr>
                <a:t>R</a:t>
              </a:r>
            </a:p>
          </p:txBody>
        </p:sp>
      </p:grpSp>
      <p:grpSp>
        <p:nvGrpSpPr>
          <p:cNvPr id="101" name="Group 13">
            <a:extLst>
              <a:ext uri="{FF2B5EF4-FFF2-40B4-BE49-F238E27FC236}">
                <a16:creationId xmlns:a16="http://schemas.microsoft.com/office/drawing/2014/main" id="{480D163F-B4F7-29E6-3169-BE7668AE4CD4}"/>
              </a:ext>
            </a:extLst>
          </p:cNvPr>
          <p:cNvGrpSpPr>
            <a:grpSpLocks/>
          </p:cNvGrpSpPr>
          <p:nvPr/>
        </p:nvGrpSpPr>
        <p:grpSpPr bwMode="auto">
          <a:xfrm>
            <a:off x="5199703" y="3657201"/>
            <a:ext cx="2667000" cy="381000"/>
            <a:chOff x="2880" y="3264"/>
            <a:chExt cx="1680" cy="240"/>
          </a:xfrm>
        </p:grpSpPr>
        <p:sp>
          <p:nvSpPr>
            <p:cNvPr id="102" name="Rectangle 14">
              <a:extLst>
                <a:ext uri="{FF2B5EF4-FFF2-40B4-BE49-F238E27FC236}">
                  <a16:creationId xmlns:a16="http://schemas.microsoft.com/office/drawing/2014/main" id="{2B96279F-F06A-68EB-F04B-C5A615F9DAE5}"/>
                </a:ext>
              </a:extLst>
            </p:cNvPr>
            <p:cNvSpPr>
              <a:spLocks noChangeArrowheads="1"/>
            </p:cNvSpPr>
            <p:nvPr/>
          </p:nvSpPr>
          <p:spPr bwMode="auto">
            <a:xfrm>
              <a:off x="2880" y="3264"/>
              <a:ext cx="336" cy="240"/>
            </a:xfrm>
            <a:prstGeom prst="rect">
              <a:avLst/>
            </a:prstGeom>
            <a:solidFill>
              <a:srgbClr val="C0C0C0"/>
            </a:solidFill>
            <a:ln w="9525">
              <a:solidFill>
                <a:schemeClr val="tx1"/>
              </a:solidFill>
              <a:miter lim="800000"/>
              <a:headEnd/>
              <a:tailEnd/>
            </a:ln>
          </p:spPr>
          <p:txBody>
            <a:bodyPr wrap="none" lIns="92075" tIns="46038" rIns="92075" bIns="46038" anchor="ctr"/>
            <a:lstStyle/>
            <a:p>
              <a:pPr algn="ctr"/>
              <a:r>
                <a:rPr lang="en-US" altLang="zh-CN" sz="2400" b="1">
                  <a:latin typeface="Courier New" pitchFamily="49" charset="0"/>
                </a:rPr>
                <a:t>H</a:t>
              </a:r>
            </a:p>
          </p:txBody>
        </p:sp>
        <p:sp>
          <p:nvSpPr>
            <p:cNvPr id="103" name="Rectangle 15">
              <a:extLst>
                <a:ext uri="{FF2B5EF4-FFF2-40B4-BE49-F238E27FC236}">
                  <a16:creationId xmlns:a16="http://schemas.microsoft.com/office/drawing/2014/main" id="{CFD7B28B-EB4D-2E27-2A5A-049D9AE8F580}"/>
                </a:ext>
              </a:extLst>
            </p:cNvPr>
            <p:cNvSpPr>
              <a:spLocks noChangeArrowheads="1"/>
            </p:cNvSpPr>
            <p:nvPr/>
          </p:nvSpPr>
          <p:spPr bwMode="auto">
            <a:xfrm>
              <a:off x="3216" y="3264"/>
              <a:ext cx="336" cy="240"/>
            </a:xfrm>
            <a:prstGeom prst="rect">
              <a:avLst/>
            </a:prstGeom>
            <a:solidFill>
              <a:srgbClr val="C0C0C0"/>
            </a:solidFill>
            <a:ln w="9525">
              <a:solidFill>
                <a:schemeClr val="tx1"/>
              </a:solidFill>
              <a:miter lim="800000"/>
              <a:headEnd/>
              <a:tailEnd/>
            </a:ln>
          </p:spPr>
          <p:txBody>
            <a:bodyPr wrap="none" lIns="92075" tIns="46038" rIns="92075" bIns="46038" anchor="ctr"/>
            <a:lstStyle/>
            <a:p>
              <a:pPr algn="ctr"/>
              <a:r>
                <a:rPr lang="en-US" altLang="zh-CN" sz="2400" b="1">
                  <a:latin typeface="Courier New" pitchFamily="49" charset="0"/>
                </a:rPr>
                <a:t>I</a:t>
              </a:r>
            </a:p>
          </p:txBody>
        </p:sp>
        <p:sp>
          <p:nvSpPr>
            <p:cNvPr id="104" name="Rectangle 16">
              <a:extLst>
                <a:ext uri="{FF2B5EF4-FFF2-40B4-BE49-F238E27FC236}">
                  <a16:creationId xmlns:a16="http://schemas.microsoft.com/office/drawing/2014/main" id="{ABA416FE-5399-F95C-2CE2-2B39875ADE85}"/>
                </a:ext>
              </a:extLst>
            </p:cNvPr>
            <p:cNvSpPr>
              <a:spLocks noChangeArrowheads="1"/>
            </p:cNvSpPr>
            <p:nvPr/>
          </p:nvSpPr>
          <p:spPr bwMode="auto">
            <a:xfrm>
              <a:off x="3552" y="3264"/>
              <a:ext cx="336" cy="240"/>
            </a:xfrm>
            <a:prstGeom prst="rect">
              <a:avLst/>
            </a:prstGeom>
            <a:solidFill>
              <a:srgbClr val="C0C0C0"/>
            </a:solidFill>
            <a:ln w="9525">
              <a:solidFill>
                <a:schemeClr val="tx1"/>
              </a:solidFill>
              <a:miter lim="800000"/>
              <a:headEnd/>
              <a:tailEnd/>
            </a:ln>
          </p:spPr>
          <p:txBody>
            <a:bodyPr wrap="none" lIns="92075" tIns="46038" rIns="92075" bIns="46038" anchor="ctr"/>
            <a:lstStyle/>
            <a:p>
              <a:pPr algn="ctr"/>
              <a:r>
                <a:rPr lang="en-US" altLang="zh-CN" sz="2400" b="1">
                  <a:latin typeface="Courier New" pitchFamily="49" charset="0"/>
                </a:rPr>
                <a:t>M</a:t>
              </a:r>
            </a:p>
          </p:txBody>
        </p:sp>
        <p:sp>
          <p:nvSpPr>
            <p:cNvPr id="105" name="Rectangle 17">
              <a:extLst>
                <a:ext uri="{FF2B5EF4-FFF2-40B4-BE49-F238E27FC236}">
                  <a16:creationId xmlns:a16="http://schemas.microsoft.com/office/drawing/2014/main" id="{8CA6980A-2676-3B9B-934B-4BA2DF566B19}"/>
                </a:ext>
              </a:extLst>
            </p:cNvPr>
            <p:cNvSpPr>
              <a:spLocks noChangeArrowheads="1"/>
            </p:cNvSpPr>
            <p:nvPr/>
          </p:nvSpPr>
          <p:spPr bwMode="auto">
            <a:xfrm>
              <a:off x="3888" y="3264"/>
              <a:ext cx="336" cy="240"/>
            </a:xfrm>
            <a:prstGeom prst="rect">
              <a:avLst/>
            </a:prstGeom>
            <a:solidFill>
              <a:srgbClr val="C0C0C0"/>
            </a:solidFill>
            <a:ln w="9525">
              <a:solidFill>
                <a:schemeClr val="tx1"/>
              </a:solidFill>
              <a:miter lim="800000"/>
              <a:headEnd/>
              <a:tailEnd/>
            </a:ln>
          </p:spPr>
          <p:txBody>
            <a:bodyPr wrap="none" lIns="92075" tIns="46038" rIns="92075" bIns="46038" anchor="ctr"/>
            <a:lstStyle/>
            <a:p>
              <a:pPr algn="ctr"/>
              <a:r>
                <a:rPr lang="en-US" altLang="zh-CN" sz="2400" b="1">
                  <a:latin typeface="Courier New" pitchFamily="49" charset="0"/>
                </a:rPr>
                <a:t>S</a:t>
              </a:r>
            </a:p>
          </p:txBody>
        </p:sp>
        <p:sp>
          <p:nvSpPr>
            <p:cNvPr id="106" name="Rectangle 18">
              <a:extLst>
                <a:ext uri="{FF2B5EF4-FFF2-40B4-BE49-F238E27FC236}">
                  <a16:creationId xmlns:a16="http://schemas.microsoft.com/office/drawing/2014/main" id="{285EB20F-A30C-AB8B-41B5-2AD4345647D9}"/>
                </a:ext>
              </a:extLst>
            </p:cNvPr>
            <p:cNvSpPr>
              <a:spLocks noChangeArrowheads="1"/>
            </p:cNvSpPr>
            <p:nvPr/>
          </p:nvSpPr>
          <p:spPr bwMode="auto">
            <a:xfrm>
              <a:off x="4224" y="3264"/>
              <a:ext cx="336" cy="240"/>
            </a:xfrm>
            <a:prstGeom prst="rect">
              <a:avLst/>
            </a:prstGeom>
            <a:solidFill>
              <a:srgbClr val="C0C0C0"/>
            </a:solidFill>
            <a:ln w="9525">
              <a:solidFill>
                <a:schemeClr val="tx1"/>
              </a:solidFill>
              <a:miter lim="800000"/>
              <a:headEnd/>
              <a:tailEnd/>
            </a:ln>
          </p:spPr>
          <p:txBody>
            <a:bodyPr wrap="none" lIns="92075" tIns="46038" rIns="92075" bIns="46038" anchor="ctr"/>
            <a:lstStyle/>
            <a:p>
              <a:pPr algn="ctr"/>
              <a:r>
                <a:rPr lang="en-US" altLang="zh-CN" sz="2400" b="1">
                  <a:latin typeface="Courier New" pitchFamily="49" charset="0"/>
                </a:rPr>
                <a:t>T</a:t>
              </a:r>
            </a:p>
          </p:txBody>
        </p:sp>
      </p:grpSp>
      <p:grpSp>
        <p:nvGrpSpPr>
          <p:cNvPr id="5" name="组合 4">
            <a:extLst>
              <a:ext uri="{FF2B5EF4-FFF2-40B4-BE49-F238E27FC236}">
                <a16:creationId xmlns:a16="http://schemas.microsoft.com/office/drawing/2014/main" id="{55BA2A5D-36AC-3117-2AAE-1B29E8DD7C74}"/>
              </a:ext>
            </a:extLst>
          </p:cNvPr>
          <p:cNvGrpSpPr/>
          <p:nvPr/>
        </p:nvGrpSpPr>
        <p:grpSpPr>
          <a:xfrm>
            <a:off x="3648811" y="2936408"/>
            <a:ext cx="304800" cy="694468"/>
            <a:chOff x="2630235" y="2936408"/>
            <a:chExt cx="304800" cy="694468"/>
          </a:xfrm>
        </p:grpSpPr>
        <p:sp>
          <p:nvSpPr>
            <p:cNvPr id="107" name="AutoShape 4">
              <a:extLst>
                <a:ext uri="{FF2B5EF4-FFF2-40B4-BE49-F238E27FC236}">
                  <a16:creationId xmlns:a16="http://schemas.microsoft.com/office/drawing/2014/main" id="{B3F5B910-80AC-45C4-ABB2-873FE2F0C3EF}"/>
                </a:ext>
              </a:extLst>
            </p:cNvPr>
            <p:cNvSpPr>
              <a:spLocks noChangeArrowheads="1"/>
            </p:cNvSpPr>
            <p:nvPr/>
          </p:nvSpPr>
          <p:spPr bwMode="auto">
            <a:xfrm>
              <a:off x="2630235" y="3326076"/>
              <a:ext cx="304800" cy="304800"/>
            </a:xfrm>
            <a:prstGeom prst="downArrow">
              <a:avLst>
                <a:gd name="adj1" fmla="val 50000"/>
                <a:gd name="adj2" fmla="val 25000"/>
              </a:avLst>
            </a:prstGeom>
            <a:solidFill>
              <a:srgbClr val="003399"/>
            </a:solidFill>
            <a:ln w="9525">
              <a:solidFill>
                <a:schemeClr val="bg2"/>
              </a:solidFill>
              <a:miter lim="800000"/>
              <a:headEnd/>
              <a:tailEnd/>
            </a:ln>
          </p:spPr>
          <p:txBody>
            <a:bodyPr wrap="none" anchor="ctr"/>
            <a:lstStyle/>
            <a:p>
              <a:endParaRPr lang="zh-CN" altLang="en-US">
                <a:latin typeface="Calibri" pitchFamily="34" charset="0"/>
              </a:endParaRPr>
            </a:p>
          </p:txBody>
        </p:sp>
        <p:sp>
          <p:nvSpPr>
            <p:cNvPr id="109" name="文本框 108">
              <a:extLst>
                <a:ext uri="{FF2B5EF4-FFF2-40B4-BE49-F238E27FC236}">
                  <a16:creationId xmlns:a16="http://schemas.microsoft.com/office/drawing/2014/main" id="{83CC0C05-B194-4F6E-6993-16AA7CA3B269}"/>
                </a:ext>
              </a:extLst>
            </p:cNvPr>
            <p:cNvSpPr txBox="1"/>
            <p:nvPr/>
          </p:nvSpPr>
          <p:spPr>
            <a:xfrm>
              <a:off x="2658409" y="2936408"/>
              <a:ext cx="261610" cy="369332"/>
            </a:xfrm>
            <a:prstGeom prst="rect">
              <a:avLst/>
            </a:prstGeom>
            <a:noFill/>
          </p:spPr>
          <p:txBody>
            <a:bodyPr wrap="none" rtlCol="0">
              <a:spAutoFit/>
            </a:bodyPr>
            <a:lstStyle/>
            <a:p>
              <a:r>
                <a:rPr lang="en-US" altLang="zh-CN" dirty="0" err="1">
                  <a:solidFill>
                    <a:srgbClr val="51ADB7"/>
                  </a:solidFill>
                  <a:latin typeface="Arial Black" panose="020B0A04020102020204" pitchFamily="34" charset="0"/>
                </a:rPr>
                <a:t>i</a:t>
              </a:r>
              <a:endParaRPr lang="zh-CN" altLang="en-US" dirty="0">
                <a:solidFill>
                  <a:srgbClr val="51ADB7"/>
                </a:solidFill>
                <a:latin typeface="Arial Black" panose="020B0A04020102020204" pitchFamily="34" charset="0"/>
              </a:endParaRPr>
            </a:p>
          </p:txBody>
        </p:sp>
      </p:grpSp>
      <p:grpSp>
        <p:nvGrpSpPr>
          <p:cNvPr id="6" name="组合 5">
            <a:extLst>
              <a:ext uri="{FF2B5EF4-FFF2-40B4-BE49-F238E27FC236}">
                <a16:creationId xmlns:a16="http://schemas.microsoft.com/office/drawing/2014/main" id="{183527F7-9E88-8A90-7819-E48C7DC15E6A}"/>
              </a:ext>
            </a:extLst>
          </p:cNvPr>
          <p:cNvGrpSpPr/>
          <p:nvPr/>
        </p:nvGrpSpPr>
        <p:grpSpPr>
          <a:xfrm>
            <a:off x="6378875" y="2956744"/>
            <a:ext cx="304800" cy="674132"/>
            <a:chOff x="5314003" y="2956744"/>
            <a:chExt cx="304800" cy="674132"/>
          </a:xfrm>
        </p:grpSpPr>
        <p:sp>
          <p:nvSpPr>
            <p:cNvPr id="108" name="AutoShape 6">
              <a:extLst>
                <a:ext uri="{FF2B5EF4-FFF2-40B4-BE49-F238E27FC236}">
                  <a16:creationId xmlns:a16="http://schemas.microsoft.com/office/drawing/2014/main" id="{3FE8015B-5892-8EAB-EED4-ECC5630C74B5}"/>
                </a:ext>
              </a:extLst>
            </p:cNvPr>
            <p:cNvSpPr>
              <a:spLocks noChangeArrowheads="1"/>
            </p:cNvSpPr>
            <p:nvPr/>
          </p:nvSpPr>
          <p:spPr bwMode="auto">
            <a:xfrm>
              <a:off x="5314003" y="3326076"/>
              <a:ext cx="304800" cy="304800"/>
            </a:xfrm>
            <a:prstGeom prst="downArrow">
              <a:avLst>
                <a:gd name="adj1" fmla="val 50000"/>
                <a:gd name="adj2" fmla="val 25000"/>
              </a:avLst>
            </a:prstGeom>
            <a:solidFill>
              <a:srgbClr val="006600"/>
            </a:solidFill>
            <a:ln w="9525">
              <a:solidFill>
                <a:schemeClr val="bg2"/>
              </a:solidFill>
              <a:miter lim="800000"/>
              <a:headEnd/>
              <a:tailEnd/>
            </a:ln>
          </p:spPr>
          <p:txBody>
            <a:bodyPr wrap="none" anchor="ctr"/>
            <a:lstStyle/>
            <a:p>
              <a:endParaRPr lang="zh-CN" altLang="en-US">
                <a:latin typeface="Calibri" pitchFamily="34" charset="0"/>
              </a:endParaRPr>
            </a:p>
          </p:txBody>
        </p:sp>
        <p:sp>
          <p:nvSpPr>
            <p:cNvPr id="110" name="文本框 109">
              <a:extLst>
                <a:ext uri="{FF2B5EF4-FFF2-40B4-BE49-F238E27FC236}">
                  <a16:creationId xmlns:a16="http://schemas.microsoft.com/office/drawing/2014/main" id="{68EF1DFA-D13D-A195-0A86-46959FCB1181}"/>
                </a:ext>
              </a:extLst>
            </p:cNvPr>
            <p:cNvSpPr txBox="1"/>
            <p:nvPr/>
          </p:nvSpPr>
          <p:spPr>
            <a:xfrm>
              <a:off x="5334561" y="2956744"/>
              <a:ext cx="261610" cy="369332"/>
            </a:xfrm>
            <a:prstGeom prst="rect">
              <a:avLst/>
            </a:prstGeom>
            <a:noFill/>
          </p:spPr>
          <p:txBody>
            <a:bodyPr wrap="none" rtlCol="0">
              <a:spAutoFit/>
            </a:bodyPr>
            <a:lstStyle/>
            <a:p>
              <a:r>
                <a:rPr lang="en-US" altLang="zh-CN" dirty="0">
                  <a:solidFill>
                    <a:srgbClr val="C00000"/>
                  </a:solidFill>
                  <a:latin typeface="Arial Black" panose="020B0A04020102020204" pitchFamily="34" charset="0"/>
                </a:rPr>
                <a:t>j</a:t>
              </a:r>
              <a:endParaRPr lang="zh-CN" altLang="en-US" dirty="0">
                <a:solidFill>
                  <a:srgbClr val="C00000"/>
                </a:solidFill>
                <a:latin typeface="Arial Black" panose="020B0A04020102020204" pitchFamily="34" charset="0"/>
              </a:endParaRPr>
            </a:p>
          </p:txBody>
        </p:sp>
      </p:grpSp>
      <p:sp>
        <p:nvSpPr>
          <p:cNvPr id="111" name="文本框 110">
            <a:extLst>
              <a:ext uri="{FF2B5EF4-FFF2-40B4-BE49-F238E27FC236}">
                <a16:creationId xmlns:a16="http://schemas.microsoft.com/office/drawing/2014/main" id="{0858284C-D951-5436-4E34-FFC6EB5DDFBD}"/>
              </a:ext>
            </a:extLst>
          </p:cNvPr>
          <p:cNvSpPr txBox="1"/>
          <p:nvPr/>
        </p:nvSpPr>
        <p:spPr>
          <a:xfrm>
            <a:off x="4648751" y="4020274"/>
            <a:ext cx="412292" cy="338554"/>
          </a:xfrm>
          <a:prstGeom prst="rect">
            <a:avLst/>
          </a:prstGeom>
          <a:noFill/>
        </p:spPr>
        <p:txBody>
          <a:bodyPr wrap="none" rtlCol="0">
            <a:spAutoFit/>
          </a:bodyPr>
          <a:lstStyle/>
          <a:p>
            <a:r>
              <a:rPr lang="en-US" altLang="zh-CN" sz="1600" dirty="0" err="1">
                <a:solidFill>
                  <a:srgbClr val="51ADB7"/>
                </a:solidFill>
                <a:latin typeface="Arial Black" panose="020B0A04020102020204" pitchFamily="34" charset="0"/>
              </a:rPr>
              <a:t>rx</a:t>
            </a:r>
            <a:endParaRPr lang="zh-CN" altLang="en-US" sz="1600" dirty="0">
              <a:solidFill>
                <a:srgbClr val="51ADB7"/>
              </a:solidFill>
              <a:latin typeface="Arial Black" panose="020B0A04020102020204" pitchFamily="34" charset="0"/>
            </a:endParaRPr>
          </a:p>
        </p:txBody>
      </p:sp>
      <p:sp>
        <p:nvSpPr>
          <p:cNvPr id="112" name="文本框 111">
            <a:extLst>
              <a:ext uri="{FF2B5EF4-FFF2-40B4-BE49-F238E27FC236}">
                <a16:creationId xmlns:a16="http://schemas.microsoft.com/office/drawing/2014/main" id="{54DEF3A1-EC22-0F78-A1C7-5CAE5188E723}"/>
              </a:ext>
            </a:extLst>
          </p:cNvPr>
          <p:cNvSpPr txBox="1"/>
          <p:nvPr/>
        </p:nvSpPr>
        <p:spPr>
          <a:xfrm>
            <a:off x="2599735" y="4020274"/>
            <a:ext cx="389850" cy="338554"/>
          </a:xfrm>
          <a:prstGeom prst="rect">
            <a:avLst/>
          </a:prstGeom>
          <a:noFill/>
        </p:spPr>
        <p:txBody>
          <a:bodyPr wrap="none" rtlCol="0">
            <a:spAutoFit/>
          </a:bodyPr>
          <a:lstStyle/>
          <a:p>
            <a:r>
              <a:rPr lang="en-US" altLang="zh-CN" sz="1600" dirty="0">
                <a:solidFill>
                  <a:srgbClr val="51ADB7"/>
                </a:solidFill>
                <a:latin typeface="Arial Black" panose="020B0A04020102020204" pitchFamily="34" charset="0"/>
              </a:rPr>
              <a:t>lx</a:t>
            </a:r>
            <a:endParaRPr lang="zh-CN" altLang="en-US" sz="1600" dirty="0">
              <a:solidFill>
                <a:srgbClr val="51ADB7"/>
              </a:solidFill>
              <a:latin typeface="Arial Black" panose="020B0A04020102020204" pitchFamily="34" charset="0"/>
            </a:endParaRPr>
          </a:p>
        </p:txBody>
      </p:sp>
      <p:sp>
        <p:nvSpPr>
          <p:cNvPr id="113" name="文本框 112">
            <a:extLst>
              <a:ext uri="{FF2B5EF4-FFF2-40B4-BE49-F238E27FC236}">
                <a16:creationId xmlns:a16="http://schemas.microsoft.com/office/drawing/2014/main" id="{1C8F0F21-249D-6685-F147-2CDE4065C089}"/>
              </a:ext>
            </a:extLst>
          </p:cNvPr>
          <p:cNvSpPr txBox="1"/>
          <p:nvPr/>
        </p:nvSpPr>
        <p:spPr>
          <a:xfrm>
            <a:off x="7407494" y="4020274"/>
            <a:ext cx="412998" cy="338554"/>
          </a:xfrm>
          <a:prstGeom prst="rect">
            <a:avLst/>
          </a:prstGeom>
          <a:noFill/>
        </p:spPr>
        <p:txBody>
          <a:bodyPr wrap="none" rtlCol="0">
            <a:spAutoFit/>
          </a:bodyPr>
          <a:lstStyle/>
          <a:p>
            <a:r>
              <a:rPr lang="en-US" altLang="zh-CN" sz="1600" dirty="0" err="1">
                <a:solidFill>
                  <a:srgbClr val="C00000"/>
                </a:solidFill>
                <a:latin typeface="Arial Black" panose="020B0A04020102020204" pitchFamily="34" charset="0"/>
              </a:rPr>
              <a:t>ry</a:t>
            </a:r>
            <a:endParaRPr lang="zh-CN" altLang="en-US" sz="1600" dirty="0">
              <a:solidFill>
                <a:srgbClr val="C00000"/>
              </a:solidFill>
              <a:latin typeface="Arial Black" panose="020B0A04020102020204" pitchFamily="34" charset="0"/>
            </a:endParaRPr>
          </a:p>
        </p:txBody>
      </p:sp>
      <p:sp>
        <p:nvSpPr>
          <p:cNvPr id="114" name="文本框 113">
            <a:extLst>
              <a:ext uri="{FF2B5EF4-FFF2-40B4-BE49-F238E27FC236}">
                <a16:creationId xmlns:a16="http://schemas.microsoft.com/office/drawing/2014/main" id="{0E252573-4B38-785F-B575-03FF8F2C22C1}"/>
              </a:ext>
            </a:extLst>
          </p:cNvPr>
          <p:cNvSpPr txBox="1"/>
          <p:nvPr/>
        </p:nvSpPr>
        <p:spPr>
          <a:xfrm>
            <a:off x="5265068" y="4020274"/>
            <a:ext cx="382156" cy="338554"/>
          </a:xfrm>
          <a:prstGeom prst="rect">
            <a:avLst/>
          </a:prstGeom>
          <a:noFill/>
        </p:spPr>
        <p:txBody>
          <a:bodyPr wrap="none" rtlCol="0">
            <a:spAutoFit/>
          </a:bodyPr>
          <a:lstStyle/>
          <a:p>
            <a:r>
              <a:rPr lang="en-US" altLang="zh-CN" sz="1600" dirty="0" err="1">
                <a:solidFill>
                  <a:srgbClr val="C00000"/>
                </a:solidFill>
                <a:latin typeface="Arial Black" panose="020B0A04020102020204" pitchFamily="34" charset="0"/>
              </a:rPr>
              <a:t>ly</a:t>
            </a:r>
            <a:endParaRPr lang="zh-CN" altLang="en-US" sz="1600" dirty="0">
              <a:solidFill>
                <a:srgbClr val="C00000"/>
              </a:solidFill>
              <a:latin typeface="Arial Black" panose="020B0A04020102020204" pitchFamily="34" charset="0"/>
            </a:endParaRPr>
          </a:p>
        </p:txBody>
      </p:sp>
      <p:sp>
        <p:nvSpPr>
          <p:cNvPr id="117" name="文本框 116">
            <a:extLst>
              <a:ext uri="{FF2B5EF4-FFF2-40B4-BE49-F238E27FC236}">
                <a16:creationId xmlns:a16="http://schemas.microsoft.com/office/drawing/2014/main" id="{E4F8C508-60A0-E3D5-6688-DEA07EBA735D}"/>
              </a:ext>
            </a:extLst>
          </p:cNvPr>
          <p:cNvSpPr txBox="1"/>
          <p:nvPr/>
        </p:nvSpPr>
        <p:spPr>
          <a:xfrm>
            <a:off x="8012058" y="3657201"/>
            <a:ext cx="774571" cy="369332"/>
          </a:xfrm>
          <a:prstGeom prst="rect">
            <a:avLst/>
          </a:prstGeom>
          <a:noFill/>
        </p:spPr>
        <p:txBody>
          <a:bodyPr wrap="none" rtlCol="0">
            <a:spAutoFit/>
          </a:bodyPr>
          <a:lstStyle/>
          <a:p>
            <a:r>
              <a:rPr kumimoji="1" lang="zh-CN" altLang="en-US" dirty="0">
                <a:latin typeface="Microsoft YaHei" panose="020B0503020204020204" pitchFamily="34" charset="-122"/>
                <a:ea typeface="Microsoft YaHei" panose="020B0503020204020204" pitchFamily="34" charset="-122"/>
              </a:rPr>
              <a:t>序列</a:t>
            </a:r>
            <a:r>
              <a:rPr kumimoji="1" lang="en-US" altLang="zh-CN" dirty="0">
                <a:latin typeface="Microsoft YaHei" panose="020B0503020204020204" pitchFamily="34" charset="-122"/>
                <a:ea typeface="Microsoft YaHei" panose="020B0503020204020204" pitchFamily="34" charset="-122"/>
              </a:rPr>
              <a:t>a</a:t>
            </a:r>
            <a:endParaRPr kumimoji="1" lang="zh-CN" altLang="en-US" dirty="0">
              <a:latin typeface="Microsoft YaHei" panose="020B0503020204020204" pitchFamily="34" charset="-122"/>
              <a:ea typeface="Microsoft YaHei" panose="020B0503020204020204" pitchFamily="34" charset="-122"/>
            </a:endParaRPr>
          </a:p>
        </p:txBody>
      </p:sp>
      <p:sp>
        <p:nvSpPr>
          <p:cNvPr id="118" name="文本框 117">
            <a:extLst>
              <a:ext uri="{FF2B5EF4-FFF2-40B4-BE49-F238E27FC236}">
                <a16:creationId xmlns:a16="http://schemas.microsoft.com/office/drawing/2014/main" id="{40BAFE9F-25E9-EABD-627A-8B70886BC7C9}"/>
              </a:ext>
            </a:extLst>
          </p:cNvPr>
          <p:cNvSpPr txBox="1"/>
          <p:nvPr/>
        </p:nvSpPr>
        <p:spPr>
          <a:xfrm>
            <a:off x="8000483" y="4718705"/>
            <a:ext cx="963725" cy="369332"/>
          </a:xfrm>
          <a:prstGeom prst="rect">
            <a:avLst/>
          </a:prstGeom>
          <a:noFill/>
        </p:spPr>
        <p:txBody>
          <a:bodyPr wrap="none" rtlCol="0">
            <a:spAutoFit/>
          </a:bodyPr>
          <a:lstStyle/>
          <a:p>
            <a:r>
              <a:rPr kumimoji="1" lang="zh-CN" altLang="en-US" dirty="0">
                <a:solidFill>
                  <a:srgbClr val="00B0F0"/>
                </a:solidFill>
                <a:latin typeface="Microsoft YaHei" panose="020B0503020204020204" pitchFamily="34" charset="-122"/>
                <a:ea typeface="Microsoft YaHei" panose="020B0503020204020204" pitchFamily="34" charset="-122"/>
              </a:rPr>
              <a:t>新</a:t>
            </a:r>
            <a:r>
              <a:rPr kumimoji="1" lang="zh-CN" altLang="en-US" dirty="0">
                <a:latin typeface="Microsoft YaHei" panose="020B0503020204020204" pitchFamily="34" charset="-122"/>
                <a:ea typeface="Microsoft YaHei" panose="020B0503020204020204" pitchFamily="34" charset="-122"/>
              </a:rPr>
              <a:t>序列</a:t>
            </a:r>
            <a:r>
              <a:rPr kumimoji="1" lang="en-US" altLang="zh-CN" dirty="0">
                <a:latin typeface="Microsoft YaHei" panose="020B0503020204020204" pitchFamily="34" charset="-122"/>
                <a:ea typeface="Microsoft YaHei" panose="020B0503020204020204" pitchFamily="34" charset="-122"/>
              </a:rPr>
              <a:t>t</a:t>
            </a:r>
            <a:endParaRPr kumimoji="1" lang="zh-CN" altLang="en-US"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96091085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二路归并示例</a:t>
            </a:r>
          </a:p>
        </p:txBody>
      </p:sp>
      <p:sp>
        <p:nvSpPr>
          <p:cNvPr id="3" name="副标题 2"/>
          <p:cNvSpPr>
            <a:spLocks noGrp="1"/>
          </p:cNvSpPr>
          <p:nvPr>
            <p:ph type="subTitle" idx="1"/>
          </p:nvPr>
        </p:nvSpPr>
        <p:spPr/>
        <p:txBody>
          <a:bodyPr/>
          <a:lstStyle/>
          <a:p>
            <a:r>
              <a:rPr lang="en-US" altLang="zh-CN" dirty="0"/>
              <a:t>10.5.1  </a:t>
            </a:r>
            <a:r>
              <a:rPr lang="zh-CN" altLang="en-US" dirty="0"/>
              <a:t>二路归并</a:t>
            </a:r>
          </a:p>
        </p:txBody>
      </p:sp>
      <p:sp>
        <p:nvSpPr>
          <p:cNvPr id="4" name="文本占位符 3"/>
          <p:cNvSpPr>
            <a:spLocks noGrp="1"/>
          </p:cNvSpPr>
          <p:nvPr>
            <p:ph type="body" idx="10"/>
          </p:nvPr>
        </p:nvSpPr>
        <p:spPr/>
        <p:txBody>
          <a:bodyPr/>
          <a:lstStyle/>
          <a:p>
            <a:r>
              <a:rPr lang="zh-CN" altLang="en-US" dirty="0"/>
              <a:t>数据结构</a:t>
            </a:r>
          </a:p>
        </p:txBody>
      </p:sp>
      <mc:AlternateContent xmlns:mc="http://schemas.openxmlformats.org/markup-compatibility/2006" xmlns:a14="http://schemas.microsoft.com/office/drawing/2010/main">
        <mc:Choice Requires="a14">
          <p:sp>
            <p:nvSpPr>
              <p:cNvPr id="8" name="Rectangle 1">
                <a:extLst>
                  <a:ext uri="{FF2B5EF4-FFF2-40B4-BE49-F238E27FC236}">
                    <a16:creationId xmlns:a16="http://schemas.microsoft.com/office/drawing/2014/main" id="{65E4655A-0624-46D8-BDB9-8A5265427EC7}"/>
                  </a:ext>
                </a:extLst>
              </p:cNvPr>
              <p:cNvSpPr>
                <a:spLocks noChangeArrowheads="1"/>
              </p:cNvSpPr>
              <p:nvPr/>
            </p:nvSpPr>
            <p:spPr bwMode="auto">
              <a:xfrm>
                <a:off x="702353" y="1016191"/>
                <a:ext cx="6818726" cy="1086131"/>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1270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zh-CN" altLang="zh-CN" sz="2000" dirty="0">
                    <a:latin typeface="微软雅黑" panose="020B0503020204020204" pitchFamily="34" charset="-122"/>
                    <a:ea typeface="微软雅黑" panose="020B0503020204020204" pitchFamily="34" charset="-122"/>
                    <a:cs typeface="Times New Roman" panose="02020603050405020304" pitchFamily="18" charset="0"/>
                  </a:rPr>
                  <a:t>算法</a:t>
                </a:r>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10-8 </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二路归并 </a:t>
                </a:r>
                <a14:m>
                  <m:oMath xmlns:m="http://schemas.openxmlformats.org/officeDocument/2006/math">
                    <m:r>
                      <m:rPr>
                        <m:sty m:val="p"/>
                      </m:rPr>
                      <a:rPr lang="en-US" altLang="zh-CN" sz="2000" i="0" dirty="0" smtClean="0">
                        <a:latin typeface="Cambria Math" panose="02040503050406030204" pitchFamily="18" charset="0"/>
                        <a:ea typeface="微软雅黑" panose="020B0503020204020204" pitchFamily="34" charset="-122"/>
                        <a:cs typeface="Times New Roman" panose="02020603050405020304" pitchFamily="18" charset="0"/>
                      </a:rPr>
                      <m:t>TwoWayMerge</m:t>
                    </m:r>
                    <m:d>
                      <m:dPr>
                        <m:ctrlPr>
                          <a:rPr lang="en-US" altLang="zh-CN" sz="2000" b="0" i="1" dirty="0" smtClean="0">
                            <a:latin typeface="Cambria Math" panose="02040503050406030204" pitchFamily="18" charset="0"/>
                            <a:ea typeface="微软雅黑" panose="020B0503020204020204" pitchFamily="34" charset="-122"/>
                            <a:cs typeface="Times New Roman" panose="02020603050405020304" pitchFamily="18" charset="0"/>
                          </a:rPr>
                        </m:ctrlPr>
                      </m:dPr>
                      <m:e>
                        <m:r>
                          <a:rPr lang="en-US" altLang="zh-CN" sz="2000" i="1" dirty="0" smtClean="0">
                            <a:latin typeface="Cambria Math" panose="02040503050406030204" pitchFamily="18" charset="0"/>
                            <a:ea typeface="微软雅黑" panose="020B0503020204020204" pitchFamily="34" charset="-122"/>
                            <a:cs typeface="Times New Roman" panose="02020603050405020304" pitchFamily="18" charset="0"/>
                          </a:rPr>
                          <m:t>𝑎</m:t>
                        </m:r>
                        <m:r>
                          <a:rPr lang="en-US" altLang="zh-CN" sz="2000" i="1" dirty="0">
                            <a:latin typeface="Cambria Math" panose="02040503050406030204" pitchFamily="18" charset="0"/>
                            <a:ea typeface="微软雅黑" panose="020B0503020204020204" pitchFamily="34" charset="-122"/>
                            <a:cs typeface="Times New Roman" panose="02020603050405020304" pitchFamily="18" charset="0"/>
                          </a:rPr>
                          <m:t>, </m:t>
                        </m:r>
                        <m:sSub>
                          <m:sSubPr>
                            <m:ctrlPr>
                              <a:rPr lang="en-US" altLang="zh-CN" sz="2000" b="0" i="1" dirty="0" smtClean="0">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000" i="1" dirty="0" err="1">
                                <a:latin typeface="Cambria Math" panose="02040503050406030204" pitchFamily="18" charset="0"/>
                                <a:ea typeface="微软雅黑" panose="020B0503020204020204" pitchFamily="34" charset="-122"/>
                                <a:cs typeface="Times New Roman" panose="02020603050405020304" pitchFamily="18" charset="0"/>
                              </a:rPr>
                              <m:t>𝑙</m:t>
                            </m:r>
                          </m:e>
                          <m:sub>
                            <m:r>
                              <a:rPr lang="en-US" altLang="zh-CN" sz="2000" i="1" dirty="0" err="1">
                                <a:latin typeface="Cambria Math" panose="02040503050406030204" pitchFamily="18" charset="0"/>
                                <a:ea typeface="微软雅黑" panose="020B0503020204020204" pitchFamily="34" charset="-122"/>
                                <a:cs typeface="Times New Roman" panose="02020603050405020304" pitchFamily="18" charset="0"/>
                              </a:rPr>
                              <m:t>𝑥</m:t>
                            </m:r>
                          </m:sub>
                        </m:sSub>
                        <m:r>
                          <a:rPr lang="en-US" altLang="zh-CN" sz="2000" i="1" dirty="0" err="1">
                            <a:latin typeface="Cambria Math" panose="02040503050406030204" pitchFamily="18" charset="0"/>
                            <a:ea typeface="微软雅黑" panose="020B0503020204020204" pitchFamily="34" charset="-122"/>
                            <a:cs typeface="Times New Roman" panose="02020603050405020304" pitchFamily="18" charset="0"/>
                          </a:rPr>
                          <m:t>,</m:t>
                        </m:r>
                        <m:sSub>
                          <m:sSubPr>
                            <m:ctrlPr>
                              <a:rPr lang="en-US" altLang="zh-CN" sz="2000" b="0" i="1" dirty="0" smtClean="0">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000" i="1" dirty="0" err="1">
                                <a:latin typeface="Cambria Math" panose="02040503050406030204" pitchFamily="18" charset="0"/>
                                <a:ea typeface="微软雅黑" panose="020B0503020204020204" pitchFamily="34" charset="-122"/>
                                <a:cs typeface="Times New Roman" panose="02020603050405020304" pitchFamily="18" charset="0"/>
                              </a:rPr>
                              <m:t>𝑟</m:t>
                            </m:r>
                          </m:e>
                          <m:sub>
                            <m:r>
                              <a:rPr lang="en-US" altLang="zh-CN" sz="2000" i="1" dirty="0" err="1">
                                <a:latin typeface="Cambria Math" panose="02040503050406030204" pitchFamily="18" charset="0"/>
                                <a:ea typeface="微软雅黑" panose="020B0503020204020204" pitchFamily="34" charset="-122"/>
                                <a:cs typeface="Times New Roman" panose="02020603050405020304" pitchFamily="18" charset="0"/>
                              </a:rPr>
                              <m:t>𝑥</m:t>
                            </m:r>
                          </m:sub>
                        </m:sSub>
                        <m:r>
                          <a:rPr lang="en-US" altLang="zh-CN" sz="2000" i="1" dirty="0" err="1">
                            <a:latin typeface="Cambria Math" panose="02040503050406030204" pitchFamily="18" charset="0"/>
                            <a:ea typeface="微软雅黑" panose="020B0503020204020204" pitchFamily="34" charset="-122"/>
                            <a:cs typeface="Times New Roman" panose="02020603050405020304" pitchFamily="18" charset="0"/>
                          </a:rPr>
                          <m:t>,</m:t>
                        </m:r>
                        <m:sSub>
                          <m:sSubPr>
                            <m:ctrlPr>
                              <a:rPr lang="en-US" altLang="zh-CN" sz="2000" b="0" i="1" dirty="0" smtClean="0">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000" i="1" dirty="0" err="1">
                                <a:latin typeface="Cambria Math" panose="02040503050406030204" pitchFamily="18" charset="0"/>
                                <a:ea typeface="微软雅黑" panose="020B0503020204020204" pitchFamily="34" charset="-122"/>
                                <a:cs typeface="Times New Roman" panose="02020603050405020304" pitchFamily="18" charset="0"/>
                              </a:rPr>
                              <m:t>𝑙</m:t>
                            </m:r>
                          </m:e>
                          <m:sub>
                            <m:r>
                              <a:rPr lang="en-US" altLang="zh-CN" sz="2000" i="1" dirty="0" err="1">
                                <a:latin typeface="Cambria Math" panose="02040503050406030204" pitchFamily="18" charset="0"/>
                                <a:ea typeface="微软雅黑" panose="020B0503020204020204" pitchFamily="34" charset="-122"/>
                                <a:cs typeface="Times New Roman" panose="02020603050405020304" pitchFamily="18" charset="0"/>
                              </a:rPr>
                              <m:t>𝑦</m:t>
                            </m:r>
                          </m:sub>
                        </m:sSub>
                        <m:r>
                          <a:rPr lang="en-US" altLang="zh-CN" sz="2000" i="1" dirty="0" err="1">
                            <a:latin typeface="Cambria Math" panose="02040503050406030204" pitchFamily="18" charset="0"/>
                            <a:ea typeface="微软雅黑" panose="020B0503020204020204" pitchFamily="34" charset="-122"/>
                            <a:cs typeface="Times New Roman" panose="02020603050405020304" pitchFamily="18" charset="0"/>
                          </a:rPr>
                          <m:t>,</m:t>
                        </m:r>
                        <m:sSub>
                          <m:sSubPr>
                            <m:ctrlPr>
                              <a:rPr lang="en-US" altLang="zh-CN" sz="2000" b="0" i="1" dirty="0" smtClean="0">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000" i="1" dirty="0" err="1" smtClean="0">
                                <a:latin typeface="Cambria Math" panose="02040503050406030204" pitchFamily="18" charset="0"/>
                                <a:ea typeface="微软雅黑" panose="020B0503020204020204" pitchFamily="34" charset="-122"/>
                                <a:cs typeface="Times New Roman" panose="02020603050405020304" pitchFamily="18" charset="0"/>
                              </a:rPr>
                              <m:t>𝑟</m:t>
                            </m:r>
                          </m:e>
                          <m:sub>
                            <m:r>
                              <a:rPr lang="en-US" altLang="zh-CN" sz="2000" i="1" dirty="0" err="1" smtClean="0">
                                <a:latin typeface="Cambria Math" panose="02040503050406030204" pitchFamily="18" charset="0"/>
                                <a:ea typeface="微软雅黑" panose="020B0503020204020204" pitchFamily="34" charset="-122"/>
                                <a:cs typeface="Times New Roman" panose="02020603050405020304" pitchFamily="18" charset="0"/>
                              </a:rPr>
                              <m:t>𝑦</m:t>
                            </m:r>
                          </m:sub>
                        </m:sSub>
                      </m:e>
                    </m:d>
                  </m:oMath>
                </a14:m>
                <a:endParaRPr lang="en-US" altLang="zh-CN" sz="2000" dirty="0">
                  <a:latin typeface="微软雅黑" panose="020B0503020204020204" pitchFamily="34" charset="-122"/>
                  <a:ea typeface="微软雅黑" panose="020B0503020204020204" pitchFamily="34" charset="-122"/>
                  <a:cs typeface="Times New Roman" panose="02020603050405020304" pitchFamily="18" charset="0"/>
                </a:endParaRPr>
              </a:p>
              <a:p>
                <a:pPr marL="0" marR="0" lvl="0" indent="127000" algn="l" defTabSz="914400" rtl="0" eaLnBrk="0" fontAlgn="base" latinLnBrk="0" hangingPunct="0">
                  <a:lnSpc>
                    <a:spcPct val="100000"/>
                  </a:lnSpc>
                  <a:spcBef>
                    <a:spcPct val="0"/>
                  </a:spcBef>
                  <a:spcAft>
                    <a:spcPct val="0"/>
                  </a:spcAft>
                  <a:buClrTx/>
                  <a:buSzTx/>
                  <a:buFontTx/>
                  <a:buNone/>
                  <a:tabLst/>
                </a:pPr>
                <a:r>
                  <a:rPr kumimoji="0" lang="zh-CN" altLang="en-US" sz="2000" b="1" i="0" u="none" strike="noStrike" cap="none" normalizeH="0" baseline="0" dirty="0">
                    <a:ln>
                      <a:noFill/>
                    </a:ln>
                    <a:solidFill>
                      <a:schemeClr val="tx1"/>
                    </a:solidFill>
                    <a:effectLst/>
                    <a:latin typeface="Courier New" panose="02070309020205020404" pitchFamily="49" charset="0"/>
                    <a:ea typeface="楷体_GB2312"/>
                    <a:cs typeface="Times New Roman" panose="02020603050405020304" pitchFamily="18" charset="0"/>
                  </a:rPr>
                  <a:t>输入：</a:t>
                </a:r>
                <a:r>
                  <a:rPr kumimoji="0" lang="zh-CN" altLang="en-US" sz="2000" b="0" i="0" u="none" strike="noStrike" cap="none" normalizeH="0" baseline="0" dirty="0">
                    <a:ln>
                      <a:noFill/>
                    </a:ln>
                    <a:solidFill>
                      <a:schemeClr val="tx1"/>
                    </a:solidFill>
                    <a:effectLst/>
                    <a:latin typeface="Courier New" panose="02070309020205020404" pitchFamily="49" charset="0"/>
                    <a:ea typeface="楷体_GB2312"/>
                    <a:cs typeface="Times New Roman" panose="02020603050405020304" pitchFamily="18" charset="0"/>
                  </a:rPr>
                  <a:t>序列</a:t>
                </a:r>
                <a14:m>
                  <m:oMath xmlns:m="http://schemas.openxmlformats.org/officeDocument/2006/math">
                    <m: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𝑎</m:t>
                    </m:r>
                  </m:oMath>
                </a14:m>
                <a:r>
                  <a:rPr kumimoji="0" lang="zh-CN" altLang="en-US" sz="2000" b="0" i="0" u="none" strike="noStrike" cap="none" normalizeH="0" baseline="0" dirty="0">
                    <a:ln>
                      <a:noFill/>
                    </a:ln>
                    <a:solidFill>
                      <a:schemeClr val="tx1"/>
                    </a:solidFill>
                    <a:effectLst/>
                    <a:latin typeface="Courier New" panose="02070309020205020404" pitchFamily="49" charset="0"/>
                    <a:ea typeface="楷体_GB2312"/>
                    <a:cs typeface="Times New Roman" panose="02020603050405020304" pitchFamily="18" charset="0"/>
                  </a:rPr>
                  <a:t>及其有序子序列</a:t>
                </a:r>
                <a14:m>
                  <m:oMath xmlns:m="http://schemas.openxmlformats.org/officeDocument/2006/math">
                    <m: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𝑥</m:t>
                    </m:r>
                  </m:oMath>
                </a14:m>
                <a:r>
                  <a:rPr kumimoji="0" lang="zh-CN" altLang="en-US" sz="2000" b="0" i="0" u="none" strike="noStrike" cap="none" normalizeH="0" baseline="0" dirty="0">
                    <a:ln>
                      <a:noFill/>
                    </a:ln>
                    <a:solidFill>
                      <a:schemeClr val="tx1"/>
                    </a:solidFill>
                    <a:effectLst/>
                    <a:latin typeface="Times New Roman" panose="02020603050405020304" pitchFamily="18" charset="0"/>
                    <a:ea typeface="楷体_GB2312"/>
                    <a:cs typeface="Times New Roman" panose="02020603050405020304" pitchFamily="18" charset="0"/>
                  </a:rPr>
                  <a:t>和</a:t>
                </a:r>
                <a14:m>
                  <m:oMath xmlns:m="http://schemas.openxmlformats.org/officeDocument/2006/math">
                    <m: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𝑦</m:t>
                    </m:r>
                  </m:oMath>
                </a14:m>
                <a:r>
                  <a:rPr kumimoji="0" lang="zh-CN" altLang="en-US" sz="2000" b="0" i="0" u="none" strike="noStrike" cap="none" normalizeH="0" baseline="0" dirty="0">
                    <a:ln>
                      <a:noFill/>
                    </a:ln>
                    <a:solidFill>
                      <a:schemeClr val="tx1"/>
                    </a:solidFill>
                    <a:effectLst/>
                    <a:latin typeface="Courier New" panose="02070309020205020404" pitchFamily="49" charset="0"/>
                    <a:ea typeface="楷体_GB2312"/>
                    <a:cs typeface="Times New Roman" panose="02020603050405020304" pitchFamily="18" charset="0"/>
                  </a:rPr>
                  <a:t>的下标范围</a:t>
                </a:r>
                <a14:m>
                  <m:oMath xmlns:m="http://schemas.openxmlformats.org/officeDocument/2006/math">
                    <m:sSub>
                      <m:sSubPr>
                        <m:ctrlP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ctrlPr>
                      </m:sSubPr>
                      <m:e>
                        <m: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𝑙</m:t>
                        </m:r>
                      </m:e>
                      <m:sub>
                        <m: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𝑥</m:t>
                        </m:r>
                      </m:sub>
                    </m:sSub>
                    <m: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m:t>
                    </m:r>
                    <m:sSub>
                      <m:sSubPr>
                        <m:ctrlP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ctrlPr>
                      </m:sSubPr>
                      <m:e>
                        <m: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𝑟</m:t>
                        </m:r>
                      </m:e>
                      <m:sub>
                        <m: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𝑥</m:t>
                        </m:r>
                      </m:sub>
                    </m:sSub>
                  </m:oMath>
                </a14:m>
                <a:r>
                  <a:rPr kumimoji="0" lang="zh-CN" altLang="en-US" sz="2000" b="0" i="0" u="none" strike="noStrike" cap="none" normalizeH="0" baseline="0" dirty="0">
                    <a:ln>
                      <a:noFill/>
                    </a:ln>
                    <a:solidFill>
                      <a:schemeClr val="tx1"/>
                    </a:solidFill>
                    <a:effectLst/>
                    <a:latin typeface="Courier New" panose="02070309020205020404" pitchFamily="49" charset="0"/>
                    <a:ea typeface="楷体_GB2312"/>
                    <a:cs typeface="Times New Roman" panose="02020603050405020304" pitchFamily="18" charset="0"/>
                  </a:rPr>
                  <a:t>和</a:t>
                </a:r>
                <a14:m>
                  <m:oMath xmlns:m="http://schemas.openxmlformats.org/officeDocument/2006/math">
                    <m:sSub>
                      <m:sSubPr>
                        <m:ctrlP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ctrlPr>
                      </m:sSubPr>
                      <m:e>
                        <m: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𝑙</m:t>
                        </m:r>
                      </m:e>
                      <m:sub>
                        <m: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𝑦</m:t>
                        </m:r>
                      </m:sub>
                    </m:sSub>
                    <m: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m:t>
                    </m:r>
                    <m:sSub>
                      <m:sSubPr>
                        <m:ctrlP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ctrlPr>
                      </m:sSubPr>
                      <m:e>
                        <m: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𝑟</m:t>
                        </m:r>
                      </m:e>
                      <m:sub>
                        <m: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𝑦</m:t>
                        </m:r>
                      </m:sub>
                    </m:sSub>
                  </m:oMath>
                </a14:m>
                <a:endParaRPr kumimoji="0" lang="en-US" altLang="zh-CN" sz="2000" b="0" i="0" u="none" strike="noStrike" cap="none" normalizeH="0" baseline="0" dirty="0">
                  <a:ln>
                    <a:noFill/>
                  </a:ln>
                  <a:solidFill>
                    <a:schemeClr val="tx1"/>
                  </a:solidFill>
                  <a:effectLst/>
                </a:endParaRPr>
              </a:p>
              <a:p>
                <a:pPr marL="0" marR="0" lvl="0" indent="127000" algn="l" defTabSz="914400" rtl="0" eaLnBrk="0" fontAlgn="base" latinLnBrk="0" hangingPunct="0">
                  <a:lnSpc>
                    <a:spcPct val="100000"/>
                  </a:lnSpc>
                  <a:spcBef>
                    <a:spcPct val="0"/>
                  </a:spcBef>
                  <a:spcAft>
                    <a:spcPct val="0"/>
                  </a:spcAft>
                  <a:buClrTx/>
                  <a:buSzTx/>
                  <a:buFontTx/>
                  <a:buNone/>
                  <a:tabLst/>
                </a:pPr>
                <a:r>
                  <a:rPr kumimoji="0" lang="zh-CN" altLang="en-US" sz="2000" b="1" i="0" u="none" strike="noStrike" cap="none" normalizeH="0" baseline="0" dirty="0">
                    <a:ln>
                      <a:noFill/>
                    </a:ln>
                    <a:solidFill>
                      <a:schemeClr val="tx1"/>
                    </a:solidFill>
                    <a:effectLst/>
                    <a:latin typeface="Courier New" panose="02070309020205020404" pitchFamily="49" charset="0"/>
                    <a:ea typeface="楷体_GB2312"/>
                    <a:cs typeface="Times New Roman" panose="02020603050405020304" pitchFamily="18" charset="0"/>
                  </a:rPr>
                  <a:t>输出：</a:t>
                </a:r>
                <a:r>
                  <a:rPr kumimoji="0" lang="zh-CN" altLang="en-US" sz="2000" b="0" i="0" u="none" strike="noStrike" cap="none" normalizeH="0" baseline="0" dirty="0">
                    <a:ln>
                      <a:noFill/>
                    </a:ln>
                    <a:solidFill>
                      <a:schemeClr val="tx1"/>
                    </a:solidFill>
                    <a:effectLst/>
                    <a:latin typeface="Courier New" panose="02070309020205020404" pitchFamily="49" charset="0"/>
                    <a:ea typeface="楷体_GB2312"/>
                    <a:cs typeface="Times New Roman" panose="02020603050405020304" pitchFamily="18" charset="0"/>
                  </a:rPr>
                  <a:t>将两个有序序列合并后的新有序序列</a:t>
                </a:r>
                <a14:m>
                  <m:oMath xmlns:m="http://schemas.openxmlformats.org/officeDocument/2006/math">
                    <m: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𝑡</m:t>
                    </m:r>
                  </m:oMath>
                </a14:m>
                <a:endParaRPr kumimoji="0" lang="en-US" altLang="zh-CN" sz="2000" b="0" i="0" u="none" strike="noStrike" cap="none" normalizeH="0" baseline="0" dirty="0">
                  <a:ln>
                    <a:noFill/>
                  </a:ln>
                  <a:solidFill>
                    <a:schemeClr val="tx1"/>
                  </a:solidFill>
                  <a:effectLst/>
                </a:endParaRPr>
              </a:p>
            </p:txBody>
          </p:sp>
        </mc:Choice>
        <mc:Fallback xmlns="">
          <p:sp>
            <p:nvSpPr>
              <p:cNvPr id="8" name="Rectangle 1">
                <a:extLst>
                  <a:ext uri="{FF2B5EF4-FFF2-40B4-BE49-F238E27FC236}">
                    <a16:creationId xmlns:a16="http://schemas.microsoft.com/office/drawing/2014/main" id="{65E4655A-0624-46D8-BDB9-8A5265427EC7}"/>
                  </a:ext>
                </a:extLst>
              </p:cNvPr>
              <p:cNvSpPr>
                <a:spLocks noRot="1" noChangeAspect="1" noMove="1" noResize="1" noEditPoints="1" noAdjustHandles="1" noChangeArrowheads="1" noChangeShapeType="1" noTextEdit="1"/>
              </p:cNvSpPr>
              <p:nvPr/>
            </p:nvSpPr>
            <p:spPr bwMode="auto">
              <a:xfrm>
                <a:off x="702353" y="1016191"/>
                <a:ext cx="6818726" cy="1086131"/>
              </a:xfrm>
              <a:prstGeom prst="rect">
                <a:avLst/>
              </a:prstGeom>
              <a:blipFill>
                <a:blip r:embed="rId2"/>
                <a:stretch>
                  <a:fillRect t="-1163" b="-10465"/>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sp>
        <p:nvSpPr>
          <p:cNvPr id="83" name="Rectangle 19">
            <a:extLst>
              <a:ext uri="{FF2B5EF4-FFF2-40B4-BE49-F238E27FC236}">
                <a16:creationId xmlns:a16="http://schemas.microsoft.com/office/drawing/2014/main" id="{10D7818B-46DD-061E-FEBD-01BF36594D94}"/>
              </a:ext>
            </a:extLst>
          </p:cNvPr>
          <p:cNvSpPr>
            <a:spLocks noChangeArrowheads="1"/>
          </p:cNvSpPr>
          <p:nvPr/>
        </p:nvSpPr>
        <p:spPr bwMode="auto">
          <a:xfrm>
            <a:off x="2499167" y="4697392"/>
            <a:ext cx="533400" cy="381000"/>
          </a:xfrm>
          <a:prstGeom prst="rect">
            <a:avLst/>
          </a:prstGeom>
          <a:solidFill>
            <a:srgbClr val="92D050"/>
          </a:solidFill>
          <a:ln w="9525">
            <a:solidFill>
              <a:schemeClr val="tx1"/>
            </a:solidFill>
            <a:miter lim="800000"/>
            <a:headEnd/>
            <a:tailEnd/>
          </a:ln>
        </p:spPr>
        <p:txBody>
          <a:bodyPr wrap="none" lIns="92075" tIns="46038" rIns="92075" bIns="46038" anchor="ctr"/>
          <a:lstStyle/>
          <a:p>
            <a:pPr algn="ctr"/>
            <a:endParaRPr lang="zh-CN" altLang="zh-CN" sz="2400" b="1">
              <a:latin typeface="Courier New" pitchFamily="49" charset="0"/>
            </a:endParaRPr>
          </a:p>
        </p:txBody>
      </p:sp>
      <p:sp>
        <p:nvSpPr>
          <p:cNvPr id="84" name="Rectangle 20">
            <a:extLst>
              <a:ext uri="{FF2B5EF4-FFF2-40B4-BE49-F238E27FC236}">
                <a16:creationId xmlns:a16="http://schemas.microsoft.com/office/drawing/2014/main" id="{353070CE-7ABE-2987-8B01-2578B11E4C15}"/>
              </a:ext>
            </a:extLst>
          </p:cNvPr>
          <p:cNvSpPr>
            <a:spLocks noChangeArrowheads="1"/>
          </p:cNvSpPr>
          <p:nvPr/>
        </p:nvSpPr>
        <p:spPr bwMode="auto">
          <a:xfrm>
            <a:off x="3032567" y="4697392"/>
            <a:ext cx="533400" cy="381000"/>
          </a:xfrm>
          <a:prstGeom prst="rect">
            <a:avLst/>
          </a:prstGeom>
          <a:solidFill>
            <a:srgbClr val="92D050"/>
          </a:solidFill>
          <a:ln w="9525">
            <a:solidFill>
              <a:schemeClr val="tx1"/>
            </a:solidFill>
            <a:miter lim="800000"/>
            <a:headEnd/>
            <a:tailEnd/>
          </a:ln>
        </p:spPr>
        <p:txBody>
          <a:bodyPr wrap="none" lIns="92075" tIns="46038" rIns="92075" bIns="46038" anchor="ctr"/>
          <a:lstStyle/>
          <a:p>
            <a:pPr algn="ctr"/>
            <a:r>
              <a:rPr lang="en-US" altLang="zh-CN" sz="2400" b="1" dirty="0">
                <a:solidFill>
                  <a:schemeClr val="bg1"/>
                </a:solidFill>
                <a:latin typeface="Courier New" pitchFamily="49" charset="0"/>
              </a:rPr>
              <a:t>G</a:t>
            </a:r>
            <a:endParaRPr lang="en-US" altLang="zh-CN" sz="2400" b="1" dirty="0">
              <a:latin typeface="Courier New" pitchFamily="49" charset="0"/>
            </a:endParaRPr>
          </a:p>
        </p:txBody>
      </p:sp>
      <p:sp>
        <p:nvSpPr>
          <p:cNvPr id="85" name="Rectangle 21">
            <a:extLst>
              <a:ext uri="{FF2B5EF4-FFF2-40B4-BE49-F238E27FC236}">
                <a16:creationId xmlns:a16="http://schemas.microsoft.com/office/drawing/2014/main" id="{6FCF986B-25DB-BBE0-EBD2-0BA300D11CE1}"/>
              </a:ext>
            </a:extLst>
          </p:cNvPr>
          <p:cNvSpPr>
            <a:spLocks noChangeArrowheads="1"/>
          </p:cNvSpPr>
          <p:nvPr/>
        </p:nvSpPr>
        <p:spPr bwMode="auto">
          <a:xfrm>
            <a:off x="3565967" y="4697392"/>
            <a:ext cx="533400" cy="381000"/>
          </a:xfrm>
          <a:prstGeom prst="rect">
            <a:avLst/>
          </a:prstGeom>
          <a:solidFill>
            <a:srgbClr val="92D050"/>
          </a:solidFill>
          <a:ln w="9525">
            <a:solidFill>
              <a:schemeClr val="tx1"/>
            </a:solidFill>
            <a:miter lim="800000"/>
            <a:headEnd/>
            <a:tailEnd/>
          </a:ln>
        </p:spPr>
        <p:txBody>
          <a:bodyPr wrap="none" lIns="92075" tIns="46038" rIns="92075" bIns="46038" anchor="ctr"/>
          <a:lstStyle/>
          <a:p>
            <a:pPr algn="ctr"/>
            <a:r>
              <a:rPr lang="en-US" altLang="zh-CN" sz="2400" b="1" dirty="0">
                <a:solidFill>
                  <a:schemeClr val="bg1"/>
                </a:solidFill>
                <a:latin typeface="Courier New" pitchFamily="49" charset="0"/>
              </a:rPr>
              <a:t>H</a:t>
            </a:r>
          </a:p>
        </p:txBody>
      </p:sp>
      <p:sp>
        <p:nvSpPr>
          <p:cNvPr id="86" name="Rectangle 22">
            <a:extLst>
              <a:ext uri="{FF2B5EF4-FFF2-40B4-BE49-F238E27FC236}">
                <a16:creationId xmlns:a16="http://schemas.microsoft.com/office/drawing/2014/main" id="{1379CE9D-0C4E-5F35-779B-B18F75813BD5}"/>
              </a:ext>
            </a:extLst>
          </p:cNvPr>
          <p:cNvSpPr>
            <a:spLocks noChangeArrowheads="1"/>
          </p:cNvSpPr>
          <p:nvPr/>
        </p:nvSpPr>
        <p:spPr bwMode="auto">
          <a:xfrm>
            <a:off x="4099367" y="4697392"/>
            <a:ext cx="533400" cy="381000"/>
          </a:xfrm>
          <a:prstGeom prst="rect">
            <a:avLst/>
          </a:prstGeom>
          <a:solidFill>
            <a:srgbClr val="92D050"/>
          </a:solidFill>
          <a:ln w="9525">
            <a:solidFill>
              <a:schemeClr val="tx1"/>
            </a:solidFill>
            <a:miter lim="800000"/>
            <a:headEnd/>
            <a:tailEnd/>
          </a:ln>
        </p:spPr>
        <p:txBody>
          <a:bodyPr wrap="none" lIns="92075" tIns="46038" rIns="92075" bIns="46038" anchor="ctr"/>
          <a:lstStyle/>
          <a:p>
            <a:pPr algn="ctr"/>
            <a:r>
              <a:rPr lang="en-US" altLang="zh-CN" sz="2400" b="1" dirty="0">
                <a:solidFill>
                  <a:schemeClr val="bg1"/>
                </a:solidFill>
                <a:latin typeface="Courier New" pitchFamily="49" charset="0"/>
              </a:rPr>
              <a:t>I</a:t>
            </a:r>
          </a:p>
        </p:txBody>
      </p:sp>
      <p:sp>
        <p:nvSpPr>
          <p:cNvPr id="87" name="Rectangle 23">
            <a:extLst>
              <a:ext uri="{FF2B5EF4-FFF2-40B4-BE49-F238E27FC236}">
                <a16:creationId xmlns:a16="http://schemas.microsoft.com/office/drawing/2014/main" id="{C974617A-D409-4BCD-29A9-823DEBFB6959}"/>
              </a:ext>
            </a:extLst>
          </p:cNvPr>
          <p:cNvSpPr>
            <a:spLocks noChangeArrowheads="1"/>
          </p:cNvSpPr>
          <p:nvPr/>
        </p:nvSpPr>
        <p:spPr bwMode="auto">
          <a:xfrm>
            <a:off x="4632767" y="4697392"/>
            <a:ext cx="533400" cy="381000"/>
          </a:xfrm>
          <a:prstGeom prst="rect">
            <a:avLst/>
          </a:prstGeom>
          <a:solidFill>
            <a:srgbClr val="92D050"/>
          </a:solidFill>
          <a:ln w="9525">
            <a:solidFill>
              <a:schemeClr val="tx1"/>
            </a:solidFill>
            <a:miter lim="800000"/>
            <a:headEnd/>
            <a:tailEnd/>
          </a:ln>
        </p:spPr>
        <p:txBody>
          <a:bodyPr wrap="none" lIns="92075" tIns="46038" rIns="92075" bIns="46038" anchor="ctr"/>
          <a:lstStyle/>
          <a:p>
            <a:pPr algn="ctr"/>
            <a:r>
              <a:rPr lang="en-US" altLang="zh-CN" sz="2400" b="1" dirty="0">
                <a:solidFill>
                  <a:schemeClr val="bg1"/>
                </a:solidFill>
                <a:latin typeface="Courier New" pitchFamily="49" charset="0"/>
              </a:rPr>
              <a:t>L</a:t>
            </a:r>
          </a:p>
        </p:txBody>
      </p:sp>
      <p:sp>
        <p:nvSpPr>
          <p:cNvPr id="88" name="Rectangle 24">
            <a:extLst>
              <a:ext uri="{FF2B5EF4-FFF2-40B4-BE49-F238E27FC236}">
                <a16:creationId xmlns:a16="http://schemas.microsoft.com/office/drawing/2014/main" id="{F6A37A78-DBF9-9178-562A-B076B1548410}"/>
              </a:ext>
            </a:extLst>
          </p:cNvPr>
          <p:cNvSpPr>
            <a:spLocks noChangeArrowheads="1"/>
          </p:cNvSpPr>
          <p:nvPr/>
        </p:nvSpPr>
        <p:spPr bwMode="auto">
          <a:xfrm>
            <a:off x="5166167" y="4697392"/>
            <a:ext cx="533400" cy="381000"/>
          </a:xfrm>
          <a:prstGeom prst="rect">
            <a:avLst/>
          </a:prstGeom>
          <a:solidFill>
            <a:srgbClr val="92D050"/>
          </a:solidFill>
          <a:ln w="9525">
            <a:solidFill>
              <a:schemeClr val="tx1"/>
            </a:solidFill>
            <a:miter lim="800000"/>
            <a:headEnd/>
            <a:tailEnd/>
          </a:ln>
        </p:spPr>
        <p:txBody>
          <a:bodyPr wrap="none" lIns="92075" tIns="46038" rIns="92075" bIns="46038" anchor="ctr"/>
          <a:lstStyle/>
          <a:p>
            <a:pPr algn="ctr"/>
            <a:r>
              <a:rPr lang="en-US" altLang="zh-CN" sz="2400" b="1">
                <a:latin typeface="Courier New" pitchFamily="49" charset="0"/>
              </a:rPr>
              <a:t> </a:t>
            </a:r>
          </a:p>
        </p:txBody>
      </p:sp>
      <p:sp>
        <p:nvSpPr>
          <p:cNvPr id="89" name="Rectangle 25">
            <a:extLst>
              <a:ext uri="{FF2B5EF4-FFF2-40B4-BE49-F238E27FC236}">
                <a16:creationId xmlns:a16="http://schemas.microsoft.com/office/drawing/2014/main" id="{582A2814-91A6-B2B3-4A23-C4D27CA2B95E}"/>
              </a:ext>
            </a:extLst>
          </p:cNvPr>
          <p:cNvSpPr>
            <a:spLocks noChangeArrowheads="1"/>
          </p:cNvSpPr>
          <p:nvPr/>
        </p:nvSpPr>
        <p:spPr bwMode="auto">
          <a:xfrm>
            <a:off x="5699567" y="4697392"/>
            <a:ext cx="533400" cy="381000"/>
          </a:xfrm>
          <a:prstGeom prst="rect">
            <a:avLst/>
          </a:prstGeom>
          <a:solidFill>
            <a:srgbClr val="92D050"/>
          </a:solidFill>
          <a:ln w="9525">
            <a:solidFill>
              <a:schemeClr val="tx1"/>
            </a:solidFill>
            <a:miter lim="800000"/>
            <a:headEnd/>
            <a:tailEnd/>
          </a:ln>
        </p:spPr>
        <p:txBody>
          <a:bodyPr wrap="none" lIns="92075" tIns="46038" rIns="92075" bIns="46038" anchor="ctr"/>
          <a:lstStyle/>
          <a:p>
            <a:pPr algn="ctr"/>
            <a:r>
              <a:rPr lang="en-US" altLang="zh-CN" sz="2400" b="1">
                <a:latin typeface="Courier New" pitchFamily="49" charset="0"/>
              </a:rPr>
              <a:t> </a:t>
            </a:r>
          </a:p>
        </p:txBody>
      </p:sp>
      <p:sp>
        <p:nvSpPr>
          <p:cNvPr id="90" name="Rectangle 26">
            <a:extLst>
              <a:ext uri="{FF2B5EF4-FFF2-40B4-BE49-F238E27FC236}">
                <a16:creationId xmlns:a16="http://schemas.microsoft.com/office/drawing/2014/main" id="{859584FD-AFBB-052A-FCDB-1C97F6BBF386}"/>
              </a:ext>
            </a:extLst>
          </p:cNvPr>
          <p:cNvSpPr>
            <a:spLocks noChangeArrowheads="1"/>
          </p:cNvSpPr>
          <p:nvPr/>
        </p:nvSpPr>
        <p:spPr bwMode="auto">
          <a:xfrm>
            <a:off x="6232967" y="4697392"/>
            <a:ext cx="533400" cy="381000"/>
          </a:xfrm>
          <a:prstGeom prst="rect">
            <a:avLst/>
          </a:prstGeom>
          <a:solidFill>
            <a:srgbClr val="92D050"/>
          </a:solidFill>
          <a:ln w="9525">
            <a:solidFill>
              <a:schemeClr val="tx1"/>
            </a:solidFill>
            <a:miter lim="800000"/>
            <a:headEnd/>
            <a:tailEnd/>
          </a:ln>
        </p:spPr>
        <p:txBody>
          <a:bodyPr wrap="none" lIns="92075" tIns="46038" rIns="92075" bIns="46038" anchor="ctr"/>
          <a:lstStyle/>
          <a:p>
            <a:pPr algn="ctr"/>
            <a:r>
              <a:rPr lang="en-US" altLang="zh-CN" sz="2400" b="1">
                <a:latin typeface="Courier New" pitchFamily="49" charset="0"/>
              </a:rPr>
              <a:t> </a:t>
            </a:r>
          </a:p>
        </p:txBody>
      </p:sp>
      <p:sp>
        <p:nvSpPr>
          <p:cNvPr id="91" name="Rectangle 27">
            <a:extLst>
              <a:ext uri="{FF2B5EF4-FFF2-40B4-BE49-F238E27FC236}">
                <a16:creationId xmlns:a16="http://schemas.microsoft.com/office/drawing/2014/main" id="{625A422A-2731-8FEF-843B-66E517FCFAA4}"/>
              </a:ext>
            </a:extLst>
          </p:cNvPr>
          <p:cNvSpPr>
            <a:spLocks noChangeArrowheads="1"/>
          </p:cNvSpPr>
          <p:nvPr/>
        </p:nvSpPr>
        <p:spPr bwMode="auto">
          <a:xfrm>
            <a:off x="6766367" y="4697392"/>
            <a:ext cx="533400" cy="381000"/>
          </a:xfrm>
          <a:prstGeom prst="rect">
            <a:avLst/>
          </a:prstGeom>
          <a:solidFill>
            <a:srgbClr val="92D050"/>
          </a:solidFill>
          <a:ln w="9525">
            <a:solidFill>
              <a:schemeClr val="tx1"/>
            </a:solidFill>
            <a:miter lim="800000"/>
            <a:headEnd/>
            <a:tailEnd/>
          </a:ln>
        </p:spPr>
        <p:txBody>
          <a:bodyPr wrap="none" lIns="92075" tIns="46038" rIns="92075" bIns="46038" anchor="ctr"/>
          <a:lstStyle/>
          <a:p>
            <a:pPr algn="ctr"/>
            <a:r>
              <a:rPr lang="en-US" altLang="zh-CN" sz="2400" b="1">
                <a:latin typeface="Courier New" pitchFamily="49" charset="0"/>
              </a:rPr>
              <a:t> </a:t>
            </a:r>
          </a:p>
        </p:txBody>
      </p:sp>
      <p:sp>
        <p:nvSpPr>
          <p:cNvPr id="92" name="Rectangle 28">
            <a:extLst>
              <a:ext uri="{FF2B5EF4-FFF2-40B4-BE49-F238E27FC236}">
                <a16:creationId xmlns:a16="http://schemas.microsoft.com/office/drawing/2014/main" id="{6E6A9E1C-5B13-4F4E-F079-8BC7D39A41F9}"/>
              </a:ext>
            </a:extLst>
          </p:cNvPr>
          <p:cNvSpPr>
            <a:spLocks noChangeArrowheads="1"/>
          </p:cNvSpPr>
          <p:nvPr/>
        </p:nvSpPr>
        <p:spPr bwMode="auto">
          <a:xfrm>
            <a:off x="7299767" y="4697392"/>
            <a:ext cx="533400" cy="381000"/>
          </a:xfrm>
          <a:prstGeom prst="rect">
            <a:avLst/>
          </a:prstGeom>
          <a:solidFill>
            <a:srgbClr val="92D050"/>
          </a:solidFill>
          <a:ln w="9525">
            <a:solidFill>
              <a:schemeClr val="tx1"/>
            </a:solidFill>
            <a:miter lim="800000"/>
            <a:headEnd/>
            <a:tailEnd/>
          </a:ln>
        </p:spPr>
        <p:txBody>
          <a:bodyPr wrap="none" lIns="92075" tIns="46038" rIns="92075" bIns="46038" anchor="ctr"/>
          <a:lstStyle/>
          <a:p>
            <a:pPr algn="ctr"/>
            <a:r>
              <a:rPr lang="en-US" altLang="zh-CN" sz="2400" b="1">
                <a:latin typeface="Courier New" pitchFamily="49" charset="0"/>
              </a:rPr>
              <a:t> </a:t>
            </a:r>
          </a:p>
        </p:txBody>
      </p:sp>
      <p:sp>
        <p:nvSpPr>
          <p:cNvPr id="93" name="Rectangle 32">
            <a:extLst>
              <a:ext uri="{FF2B5EF4-FFF2-40B4-BE49-F238E27FC236}">
                <a16:creationId xmlns:a16="http://schemas.microsoft.com/office/drawing/2014/main" id="{DDF9FBE7-A29B-1A93-F61C-9CE651870F87}"/>
              </a:ext>
            </a:extLst>
          </p:cNvPr>
          <p:cNvSpPr>
            <a:spLocks noChangeArrowheads="1"/>
          </p:cNvSpPr>
          <p:nvPr/>
        </p:nvSpPr>
        <p:spPr bwMode="auto">
          <a:xfrm>
            <a:off x="2499167" y="4697392"/>
            <a:ext cx="533400" cy="381000"/>
          </a:xfrm>
          <a:prstGeom prst="rect">
            <a:avLst/>
          </a:prstGeom>
          <a:solidFill>
            <a:srgbClr val="92D050"/>
          </a:solidFill>
          <a:ln w="9525">
            <a:solidFill>
              <a:schemeClr val="tx1"/>
            </a:solidFill>
            <a:miter lim="800000"/>
            <a:headEnd/>
            <a:tailEnd/>
          </a:ln>
        </p:spPr>
        <p:txBody>
          <a:bodyPr wrap="none" lIns="92075" tIns="46038" rIns="92075" bIns="46038" anchor="ctr"/>
          <a:lstStyle/>
          <a:p>
            <a:pPr algn="ctr"/>
            <a:r>
              <a:rPr lang="en-US" altLang="zh-CN" sz="2400" b="1" dirty="0">
                <a:solidFill>
                  <a:schemeClr val="bg1"/>
                </a:solidFill>
                <a:latin typeface="Courier New" pitchFamily="49" charset="0"/>
              </a:rPr>
              <a:t>A</a:t>
            </a:r>
          </a:p>
        </p:txBody>
      </p:sp>
      <p:grpSp>
        <p:nvGrpSpPr>
          <p:cNvPr id="95" name="Group 7">
            <a:extLst>
              <a:ext uri="{FF2B5EF4-FFF2-40B4-BE49-F238E27FC236}">
                <a16:creationId xmlns:a16="http://schemas.microsoft.com/office/drawing/2014/main" id="{56753BB9-5399-CD7C-DD22-ABF524FEF252}"/>
              </a:ext>
            </a:extLst>
          </p:cNvPr>
          <p:cNvGrpSpPr>
            <a:grpSpLocks/>
          </p:cNvGrpSpPr>
          <p:nvPr/>
        </p:nvGrpSpPr>
        <p:grpSpPr bwMode="auto">
          <a:xfrm>
            <a:off x="2463399" y="3657201"/>
            <a:ext cx="2667000" cy="381000"/>
            <a:chOff x="816" y="3264"/>
            <a:chExt cx="1680" cy="240"/>
          </a:xfrm>
        </p:grpSpPr>
        <p:sp>
          <p:nvSpPr>
            <p:cNvPr id="96" name="Rectangle 8">
              <a:extLst>
                <a:ext uri="{FF2B5EF4-FFF2-40B4-BE49-F238E27FC236}">
                  <a16:creationId xmlns:a16="http://schemas.microsoft.com/office/drawing/2014/main" id="{74240558-B756-B38E-7C11-7D8586EF9B0F}"/>
                </a:ext>
              </a:extLst>
            </p:cNvPr>
            <p:cNvSpPr>
              <a:spLocks noChangeArrowheads="1"/>
            </p:cNvSpPr>
            <p:nvPr/>
          </p:nvSpPr>
          <p:spPr bwMode="auto">
            <a:xfrm>
              <a:off x="816" y="3264"/>
              <a:ext cx="336" cy="240"/>
            </a:xfrm>
            <a:prstGeom prst="rect">
              <a:avLst/>
            </a:prstGeom>
            <a:solidFill>
              <a:srgbClr val="C0C0C0"/>
            </a:solidFill>
            <a:ln w="9525">
              <a:solidFill>
                <a:schemeClr val="tx1"/>
              </a:solidFill>
              <a:miter lim="800000"/>
              <a:headEnd/>
              <a:tailEnd/>
            </a:ln>
          </p:spPr>
          <p:txBody>
            <a:bodyPr wrap="none" lIns="92075" tIns="46038" rIns="92075" bIns="46038" anchor="ctr"/>
            <a:lstStyle/>
            <a:p>
              <a:pPr algn="ctr"/>
              <a:r>
                <a:rPr lang="en-US" altLang="zh-CN" sz="2400" b="1">
                  <a:latin typeface="Courier New" pitchFamily="49" charset="0"/>
                </a:rPr>
                <a:t>A</a:t>
              </a:r>
            </a:p>
          </p:txBody>
        </p:sp>
        <p:sp>
          <p:nvSpPr>
            <p:cNvPr id="97" name="Rectangle 9">
              <a:extLst>
                <a:ext uri="{FF2B5EF4-FFF2-40B4-BE49-F238E27FC236}">
                  <a16:creationId xmlns:a16="http://schemas.microsoft.com/office/drawing/2014/main" id="{54E4CD57-F8C6-FBA6-9B7B-60417483F2CA}"/>
                </a:ext>
              </a:extLst>
            </p:cNvPr>
            <p:cNvSpPr>
              <a:spLocks noChangeArrowheads="1"/>
            </p:cNvSpPr>
            <p:nvPr/>
          </p:nvSpPr>
          <p:spPr bwMode="auto">
            <a:xfrm>
              <a:off x="1152" y="3264"/>
              <a:ext cx="336" cy="240"/>
            </a:xfrm>
            <a:prstGeom prst="rect">
              <a:avLst/>
            </a:prstGeom>
            <a:solidFill>
              <a:srgbClr val="C0C0C0"/>
            </a:solidFill>
            <a:ln w="9525">
              <a:solidFill>
                <a:schemeClr val="tx1"/>
              </a:solidFill>
              <a:miter lim="800000"/>
              <a:headEnd/>
              <a:tailEnd/>
            </a:ln>
          </p:spPr>
          <p:txBody>
            <a:bodyPr wrap="none" lIns="92075" tIns="46038" rIns="92075" bIns="46038" anchor="ctr"/>
            <a:lstStyle/>
            <a:p>
              <a:pPr algn="ctr"/>
              <a:r>
                <a:rPr lang="en-US" altLang="zh-CN" sz="2400" b="1">
                  <a:latin typeface="Courier New" pitchFamily="49" charset="0"/>
                </a:rPr>
                <a:t>G</a:t>
              </a:r>
            </a:p>
          </p:txBody>
        </p:sp>
        <p:sp>
          <p:nvSpPr>
            <p:cNvPr id="98" name="Rectangle 10">
              <a:extLst>
                <a:ext uri="{FF2B5EF4-FFF2-40B4-BE49-F238E27FC236}">
                  <a16:creationId xmlns:a16="http://schemas.microsoft.com/office/drawing/2014/main" id="{26E69E1A-307C-181A-EE6C-ACF262C0BEC5}"/>
                </a:ext>
              </a:extLst>
            </p:cNvPr>
            <p:cNvSpPr>
              <a:spLocks noChangeArrowheads="1"/>
            </p:cNvSpPr>
            <p:nvPr/>
          </p:nvSpPr>
          <p:spPr bwMode="auto">
            <a:xfrm>
              <a:off x="1488" y="3264"/>
              <a:ext cx="336" cy="240"/>
            </a:xfrm>
            <a:prstGeom prst="rect">
              <a:avLst/>
            </a:prstGeom>
            <a:solidFill>
              <a:srgbClr val="C0C0C0"/>
            </a:solidFill>
            <a:ln w="9525">
              <a:solidFill>
                <a:schemeClr val="tx1"/>
              </a:solidFill>
              <a:miter lim="800000"/>
              <a:headEnd/>
              <a:tailEnd/>
            </a:ln>
          </p:spPr>
          <p:txBody>
            <a:bodyPr wrap="none" lIns="92075" tIns="46038" rIns="92075" bIns="46038" anchor="ctr"/>
            <a:lstStyle/>
            <a:p>
              <a:pPr algn="ctr"/>
              <a:r>
                <a:rPr lang="en-US" altLang="zh-CN" sz="2400" b="1">
                  <a:latin typeface="Courier New" pitchFamily="49" charset="0"/>
                </a:rPr>
                <a:t>L</a:t>
              </a:r>
            </a:p>
          </p:txBody>
        </p:sp>
        <p:sp>
          <p:nvSpPr>
            <p:cNvPr id="99" name="Rectangle 11">
              <a:extLst>
                <a:ext uri="{FF2B5EF4-FFF2-40B4-BE49-F238E27FC236}">
                  <a16:creationId xmlns:a16="http://schemas.microsoft.com/office/drawing/2014/main" id="{47FC98D9-52FB-E109-A35A-C0065E5529A3}"/>
                </a:ext>
              </a:extLst>
            </p:cNvPr>
            <p:cNvSpPr>
              <a:spLocks noChangeArrowheads="1"/>
            </p:cNvSpPr>
            <p:nvPr/>
          </p:nvSpPr>
          <p:spPr bwMode="auto">
            <a:xfrm>
              <a:off x="1824" y="3264"/>
              <a:ext cx="336" cy="240"/>
            </a:xfrm>
            <a:prstGeom prst="rect">
              <a:avLst/>
            </a:prstGeom>
            <a:solidFill>
              <a:srgbClr val="C0C0C0"/>
            </a:solidFill>
            <a:ln w="9525">
              <a:solidFill>
                <a:schemeClr val="tx1"/>
              </a:solidFill>
              <a:miter lim="800000"/>
              <a:headEnd/>
              <a:tailEnd/>
            </a:ln>
          </p:spPr>
          <p:txBody>
            <a:bodyPr wrap="none" lIns="92075" tIns="46038" rIns="92075" bIns="46038" anchor="ctr"/>
            <a:lstStyle/>
            <a:p>
              <a:pPr algn="ctr"/>
              <a:r>
                <a:rPr lang="en-US" altLang="zh-CN" sz="2400" b="1">
                  <a:latin typeface="Courier New" pitchFamily="49" charset="0"/>
                </a:rPr>
                <a:t>O</a:t>
              </a:r>
            </a:p>
          </p:txBody>
        </p:sp>
        <p:sp>
          <p:nvSpPr>
            <p:cNvPr id="100" name="Rectangle 12">
              <a:extLst>
                <a:ext uri="{FF2B5EF4-FFF2-40B4-BE49-F238E27FC236}">
                  <a16:creationId xmlns:a16="http://schemas.microsoft.com/office/drawing/2014/main" id="{B44F8FC5-B003-E07E-735B-7BBA81BE6935}"/>
                </a:ext>
              </a:extLst>
            </p:cNvPr>
            <p:cNvSpPr>
              <a:spLocks noChangeArrowheads="1"/>
            </p:cNvSpPr>
            <p:nvPr/>
          </p:nvSpPr>
          <p:spPr bwMode="auto">
            <a:xfrm>
              <a:off x="2160" y="3264"/>
              <a:ext cx="336" cy="240"/>
            </a:xfrm>
            <a:prstGeom prst="rect">
              <a:avLst/>
            </a:prstGeom>
            <a:solidFill>
              <a:srgbClr val="C0C0C0"/>
            </a:solidFill>
            <a:ln w="9525">
              <a:solidFill>
                <a:schemeClr val="tx1"/>
              </a:solidFill>
              <a:miter lim="800000"/>
              <a:headEnd/>
              <a:tailEnd/>
            </a:ln>
          </p:spPr>
          <p:txBody>
            <a:bodyPr wrap="none" lIns="92075" tIns="46038" rIns="92075" bIns="46038" anchor="ctr"/>
            <a:lstStyle/>
            <a:p>
              <a:pPr algn="ctr"/>
              <a:r>
                <a:rPr lang="en-US" altLang="zh-CN" sz="2400" b="1">
                  <a:latin typeface="Courier New" pitchFamily="49" charset="0"/>
                </a:rPr>
                <a:t>R</a:t>
              </a:r>
            </a:p>
          </p:txBody>
        </p:sp>
      </p:grpSp>
      <p:grpSp>
        <p:nvGrpSpPr>
          <p:cNvPr id="101" name="Group 13">
            <a:extLst>
              <a:ext uri="{FF2B5EF4-FFF2-40B4-BE49-F238E27FC236}">
                <a16:creationId xmlns:a16="http://schemas.microsoft.com/office/drawing/2014/main" id="{480D163F-B4F7-29E6-3169-BE7668AE4CD4}"/>
              </a:ext>
            </a:extLst>
          </p:cNvPr>
          <p:cNvGrpSpPr>
            <a:grpSpLocks/>
          </p:cNvGrpSpPr>
          <p:nvPr/>
        </p:nvGrpSpPr>
        <p:grpSpPr bwMode="auto">
          <a:xfrm>
            <a:off x="5199703" y="3657201"/>
            <a:ext cx="2667000" cy="381000"/>
            <a:chOff x="2880" y="3264"/>
            <a:chExt cx="1680" cy="240"/>
          </a:xfrm>
        </p:grpSpPr>
        <p:sp>
          <p:nvSpPr>
            <p:cNvPr id="102" name="Rectangle 14">
              <a:extLst>
                <a:ext uri="{FF2B5EF4-FFF2-40B4-BE49-F238E27FC236}">
                  <a16:creationId xmlns:a16="http://schemas.microsoft.com/office/drawing/2014/main" id="{2B96279F-F06A-68EB-F04B-C5A615F9DAE5}"/>
                </a:ext>
              </a:extLst>
            </p:cNvPr>
            <p:cNvSpPr>
              <a:spLocks noChangeArrowheads="1"/>
            </p:cNvSpPr>
            <p:nvPr/>
          </p:nvSpPr>
          <p:spPr bwMode="auto">
            <a:xfrm>
              <a:off x="2880" y="3264"/>
              <a:ext cx="336" cy="240"/>
            </a:xfrm>
            <a:prstGeom prst="rect">
              <a:avLst/>
            </a:prstGeom>
            <a:solidFill>
              <a:srgbClr val="C0C0C0"/>
            </a:solidFill>
            <a:ln w="9525">
              <a:solidFill>
                <a:schemeClr val="tx1"/>
              </a:solidFill>
              <a:miter lim="800000"/>
              <a:headEnd/>
              <a:tailEnd/>
            </a:ln>
          </p:spPr>
          <p:txBody>
            <a:bodyPr wrap="none" lIns="92075" tIns="46038" rIns="92075" bIns="46038" anchor="ctr"/>
            <a:lstStyle/>
            <a:p>
              <a:pPr algn="ctr"/>
              <a:r>
                <a:rPr lang="en-US" altLang="zh-CN" sz="2400" b="1">
                  <a:latin typeface="Courier New" pitchFamily="49" charset="0"/>
                </a:rPr>
                <a:t>H</a:t>
              </a:r>
            </a:p>
          </p:txBody>
        </p:sp>
        <p:sp>
          <p:nvSpPr>
            <p:cNvPr id="103" name="Rectangle 15">
              <a:extLst>
                <a:ext uri="{FF2B5EF4-FFF2-40B4-BE49-F238E27FC236}">
                  <a16:creationId xmlns:a16="http://schemas.microsoft.com/office/drawing/2014/main" id="{CFD7B28B-EB4D-2E27-2A5A-049D9AE8F580}"/>
                </a:ext>
              </a:extLst>
            </p:cNvPr>
            <p:cNvSpPr>
              <a:spLocks noChangeArrowheads="1"/>
            </p:cNvSpPr>
            <p:nvPr/>
          </p:nvSpPr>
          <p:spPr bwMode="auto">
            <a:xfrm>
              <a:off x="3216" y="3264"/>
              <a:ext cx="336" cy="240"/>
            </a:xfrm>
            <a:prstGeom prst="rect">
              <a:avLst/>
            </a:prstGeom>
            <a:solidFill>
              <a:srgbClr val="C0C0C0"/>
            </a:solidFill>
            <a:ln w="9525">
              <a:solidFill>
                <a:schemeClr val="tx1"/>
              </a:solidFill>
              <a:miter lim="800000"/>
              <a:headEnd/>
              <a:tailEnd/>
            </a:ln>
          </p:spPr>
          <p:txBody>
            <a:bodyPr wrap="none" lIns="92075" tIns="46038" rIns="92075" bIns="46038" anchor="ctr"/>
            <a:lstStyle/>
            <a:p>
              <a:pPr algn="ctr"/>
              <a:r>
                <a:rPr lang="en-US" altLang="zh-CN" sz="2400" b="1">
                  <a:latin typeface="Courier New" pitchFamily="49" charset="0"/>
                </a:rPr>
                <a:t>I</a:t>
              </a:r>
            </a:p>
          </p:txBody>
        </p:sp>
        <p:sp>
          <p:nvSpPr>
            <p:cNvPr id="104" name="Rectangle 16">
              <a:extLst>
                <a:ext uri="{FF2B5EF4-FFF2-40B4-BE49-F238E27FC236}">
                  <a16:creationId xmlns:a16="http://schemas.microsoft.com/office/drawing/2014/main" id="{ABA416FE-5399-F95C-2CE2-2B39875ADE85}"/>
                </a:ext>
              </a:extLst>
            </p:cNvPr>
            <p:cNvSpPr>
              <a:spLocks noChangeArrowheads="1"/>
            </p:cNvSpPr>
            <p:nvPr/>
          </p:nvSpPr>
          <p:spPr bwMode="auto">
            <a:xfrm>
              <a:off x="3552" y="3264"/>
              <a:ext cx="336" cy="240"/>
            </a:xfrm>
            <a:prstGeom prst="rect">
              <a:avLst/>
            </a:prstGeom>
            <a:solidFill>
              <a:srgbClr val="C0C0C0"/>
            </a:solidFill>
            <a:ln w="9525">
              <a:solidFill>
                <a:schemeClr val="tx1"/>
              </a:solidFill>
              <a:miter lim="800000"/>
              <a:headEnd/>
              <a:tailEnd/>
            </a:ln>
          </p:spPr>
          <p:txBody>
            <a:bodyPr wrap="none" lIns="92075" tIns="46038" rIns="92075" bIns="46038" anchor="ctr"/>
            <a:lstStyle/>
            <a:p>
              <a:pPr algn="ctr"/>
              <a:r>
                <a:rPr lang="en-US" altLang="zh-CN" sz="2400" b="1">
                  <a:latin typeface="Courier New" pitchFamily="49" charset="0"/>
                </a:rPr>
                <a:t>M</a:t>
              </a:r>
            </a:p>
          </p:txBody>
        </p:sp>
        <p:sp>
          <p:nvSpPr>
            <p:cNvPr id="105" name="Rectangle 17">
              <a:extLst>
                <a:ext uri="{FF2B5EF4-FFF2-40B4-BE49-F238E27FC236}">
                  <a16:creationId xmlns:a16="http://schemas.microsoft.com/office/drawing/2014/main" id="{8CA6980A-2676-3B9B-934B-4BA2DF566B19}"/>
                </a:ext>
              </a:extLst>
            </p:cNvPr>
            <p:cNvSpPr>
              <a:spLocks noChangeArrowheads="1"/>
            </p:cNvSpPr>
            <p:nvPr/>
          </p:nvSpPr>
          <p:spPr bwMode="auto">
            <a:xfrm>
              <a:off x="3888" y="3264"/>
              <a:ext cx="336" cy="240"/>
            </a:xfrm>
            <a:prstGeom prst="rect">
              <a:avLst/>
            </a:prstGeom>
            <a:solidFill>
              <a:srgbClr val="C0C0C0"/>
            </a:solidFill>
            <a:ln w="9525">
              <a:solidFill>
                <a:schemeClr val="tx1"/>
              </a:solidFill>
              <a:miter lim="800000"/>
              <a:headEnd/>
              <a:tailEnd/>
            </a:ln>
          </p:spPr>
          <p:txBody>
            <a:bodyPr wrap="none" lIns="92075" tIns="46038" rIns="92075" bIns="46038" anchor="ctr"/>
            <a:lstStyle/>
            <a:p>
              <a:pPr algn="ctr"/>
              <a:r>
                <a:rPr lang="en-US" altLang="zh-CN" sz="2400" b="1">
                  <a:latin typeface="Courier New" pitchFamily="49" charset="0"/>
                </a:rPr>
                <a:t>S</a:t>
              </a:r>
            </a:p>
          </p:txBody>
        </p:sp>
        <p:sp>
          <p:nvSpPr>
            <p:cNvPr id="106" name="Rectangle 18">
              <a:extLst>
                <a:ext uri="{FF2B5EF4-FFF2-40B4-BE49-F238E27FC236}">
                  <a16:creationId xmlns:a16="http://schemas.microsoft.com/office/drawing/2014/main" id="{285EB20F-A30C-AB8B-41B5-2AD4345647D9}"/>
                </a:ext>
              </a:extLst>
            </p:cNvPr>
            <p:cNvSpPr>
              <a:spLocks noChangeArrowheads="1"/>
            </p:cNvSpPr>
            <p:nvPr/>
          </p:nvSpPr>
          <p:spPr bwMode="auto">
            <a:xfrm>
              <a:off x="4224" y="3264"/>
              <a:ext cx="336" cy="240"/>
            </a:xfrm>
            <a:prstGeom prst="rect">
              <a:avLst/>
            </a:prstGeom>
            <a:solidFill>
              <a:srgbClr val="C0C0C0"/>
            </a:solidFill>
            <a:ln w="9525">
              <a:solidFill>
                <a:schemeClr val="tx1"/>
              </a:solidFill>
              <a:miter lim="800000"/>
              <a:headEnd/>
              <a:tailEnd/>
            </a:ln>
          </p:spPr>
          <p:txBody>
            <a:bodyPr wrap="none" lIns="92075" tIns="46038" rIns="92075" bIns="46038" anchor="ctr"/>
            <a:lstStyle/>
            <a:p>
              <a:pPr algn="ctr"/>
              <a:r>
                <a:rPr lang="en-US" altLang="zh-CN" sz="2400" b="1">
                  <a:latin typeface="Courier New" pitchFamily="49" charset="0"/>
                </a:rPr>
                <a:t>T</a:t>
              </a:r>
            </a:p>
          </p:txBody>
        </p:sp>
      </p:grpSp>
      <p:grpSp>
        <p:nvGrpSpPr>
          <p:cNvPr id="5" name="组合 4">
            <a:extLst>
              <a:ext uri="{FF2B5EF4-FFF2-40B4-BE49-F238E27FC236}">
                <a16:creationId xmlns:a16="http://schemas.microsoft.com/office/drawing/2014/main" id="{55BA2A5D-36AC-3117-2AAE-1B29E8DD7C74}"/>
              </a:ext>
            </a:extLst>
          </p:cNvPr>
          <p:cNvGrpSpPr/>
          <p:nvPr/>
        </p:nvGrpSpPr>
        <p:grpSpPr>
          <a:xfrm>
            <a:off x="4181244" y="2936408"/>
            <a:ext cx="304800" cy="694468"/>
            <a:chOff x="2630235" y="2936408"/>
            <a:chExt cx="304800" cy="694468"/>
          </a:xfrm>
        </p:grpSpPr>
        <p:sp>
          <p:nvSpPr>
            <p:cNvPr id="107" name="AutoShape 4">
              <a:extLst>
                <a:ext uri="{FF2B5EF4-FFF2-40B4-BE49-F238E27FC236}">
                  <a16:creationId xmlns:a16="http://schemas.microsoft.com/office/drawing/2014/main" id="{B3F5B910-80AC-45C4-ABB2-873FE2F0C3EF}"/>
                </a:ext>
              </a:extLst>
            </p:cNvPr>
            <p:cNvSpPr>
              <a:spLocks noChangeArrowheads="1"/>
            </p:cNvSpPr>
            <p:nvPr/>
          </p:nvSpPr>
          <p:spPr bwMode="auto">
            <a:xfrm>
              <a:off x="2630235" y="3326076"/>
              <a:ext cx="304800" cy="304800"/>
            </a:xfrm>
            <a:prstGeom prst="downArrow">
              <a:avLst>
                <a:gd name="adj1" fmla="val 50000"/>
                <a:gd name="adj2" fmla="val 25000"/>
              </a:avLst>
            </a:prstGeom>
            <a:solidFill>
              <a:srgbClr val="003399"/>
            </a:solidFill>
            <a:ln w="9525">
              <a:solidFill>
                <a:schemeClr val="bg2"/>
              </a:solidFill>
              <a:miter lim="800000"/>
              <a:headEnd/>
              <a:tailEnd/>
            </a:ln>
          </p:spPr>
          <p:txBody>
            <a:bodyPr wrap="none" anchor="ctr"/>
            <a:lstStyle/>
            <a:p>
              <a:endParaRPr lang="zh-CN" altLang="en-US">
                <a:latin typeface="Calibri" pitchFamily="34" charset="0"/>
              </a:endParaRPr>
            </a:p>
          </p:txBody>
        </p:sp>
        <p:sp>
          <p:nvSpPr>
            <p:cNvPr id="109" name="文本框 108">
              <a:extLst>
                <a:ext uri="{FF2B5EF4-FFF2-40B4-BE49-F238E27FC236}">
                  <a16:creationId xmlns:a16="http://schemas.microsoft.com/office/drawing/2014/main" id="{83CC0C05-B194-4F6E-6993-16AA7CA3B269}"/>
                </a:ext>
              </a:extLst>
            </p:cNvPr>
            <p:cNvSpPr txBox="1"/>
            <p:nvPr/>
          </p:nvSpPr>
          <p:spPr>
            <a:xfrm>
              <a:off x="2658409" y="2936408"/>
              <a:ext cx="261610" cy="369332"/>
            </a:xfrm>
            <a:prstGeom prst="rect">
              <a:avLst/>
            </a:prstGeom>
            <a:noFill/>
          </p:spPr>
          <p:txBody>
            <a:bodyPr wrap="none" rtlCol="0">
              <a:spAutoFit/>
            </a:bodyPr>
            <a:lstStyle/>
            <a:p>
              <a:r>
                <a:rPr lang="en-US" altLang="zh-CN" dirty="0" err="1">
                  <a:solidFill>
                    <a:srgbClr val="51ADB7"/>
                  </a:solidFill>
                  <a:latin typeface="Arial Black" panose="020B0A04020102020204" pitchFamily="34" charset="0"/>
                </a:rPr>
                <a:t>i</a:t>
              </a:r>
              <a:endParaRPr lang="zh-CN" altLang="en-US" dirty="0">
                <a:solidFill>
                  <a:srgbClr val="51ADB7"/>
                </a:solidFill>
                <a:latin typeface="Arial Black" panose="020B0A04020102020204" pitchFamily="34" charset="0"/>
              </a:endParaRPr>
            </a:p>
          </p:txBody>
        </p:sp>
      </p:grpSp>
      <p:grpSp>
        <p:nvGrpSpPr>
          <p:cNvPr id="6" name="组合 5">
            <a:extLst>
              <a:ext uri="{FF2B5EF4-FFF2-40B4-BE49-F238E27FC236}">
                <a16:creationId xmlns:a16="http://schemas.microsoft.com/office/drawing/2014/main" id="{183527F7-9E88-8A90-7819-E48C7DC15E6A}"/>
              </a:ext>
            </a:extLst>
          </p:cNvPr>
          <p:cNvGrpSpPr/>
          <p:nvPr/>
        </p:nvGrpSpPr>
        <p:grpSpPr>
          <a:xfrm>
            <a:off x="6378875" y="2956744"/>
            <a:ext cx="304800" cy="674132"/>
            <a:chOff x="5314003" y="2956744"/>
            <a:chExt cx="304800" cy="674132"/>
          </a:xfrm>
        </p:grpSpPr>
        <p:sp>
          <p:nvSpPr>
            <p:cNvPr id="108" name="AutoShape 6">
              <a:extLst>
                <a:ext uri="{FF2B5EF4-FFF2-40B4-BE49-F238E27FC236}">
                  <a16:creationId xmlns:a16="http://schemas.microsoft.com/office/drawing/2014/main" id="{3FE8015B-5892-8EAB-EED4-ECC5630C74B5}"/>
                </a:ext>
              </a:extLst>
            </p:cNvPr>
            <p:cNvSpPr>
              <a:spLocks noChangeArrowheads="1"/>
            </p:cNvSpPr>
            <p:nvPr/>
          </p:nvSpPr>
          <p:spPr bwMode="auto">
            <a:xfrm>
              <a:off x="5314003" y="3326076"/>
              <a:ext cx="304800" cy="304800"/>
            </a:xfrm>
            <a:prstGeom prst="downArrow">
              <a:avLst>
                <a:gd name="adj1" fmla="val 50000"/>
                <a:gd name="adj2" fmla="val 25000"/>
              </a:avLst>
            </a:prstGeom>
            <a:solidFill>
              <a:srgbClr val="006600"/>
            </a:solidFill>
            <a:ln w="9525">
              <a:solidFill>
                <a:schemeClr val="bg2"/>
              </a:solidFill>
              <a:miter lim="800000"/>
              <a:headEnd/>
              <a:tailEnd/>
            </a:ln>
          </p:spPr>
          <p:txBody>
            <a:bodyPr wrap="none" anchor="ctr"/>
            <a:lstStyle/>
            <a:p>
              <a:endParaRPr lang="zh-CN" altLang="en-US">
                <a:latin typeface="Calibri" pitchFamily="34" charset="0"/>
              </a:endParaRPr>
            </a:p>
          </p:txBody>
        </p:sp>
        <p:sp>
          <p:nvSpPr>
            <p:cNvPr id="110" name="文本框 109">
              <a:extLst>
                <a:ext uri="{FF2B5EF4-FFF2-40B4-BE49-F238E27FC236}">
                  <a16:creationId xmlns:a16="http://schemas.microsoft.com/office/drawing/2014/main" id="{68EF1DFA-D13D-A195-0A86-46959FCB1181}"/>
                </a:ext>
              </a:extLst>
            </p:cNvPr>
            <p:cNvSpPr txBox="1"/>
            <p:nvPr/>
          </p:nvSpPr>
          <p:spPr>
            <a:xfrm>
              <a:off x="5334561" y="2956744"/>
              <a:ext cx="261610" cy="369332"/>
            </a:xfrm>
            <a:prstGeom prst="rect">
              <a:avLst/>
            </a:prstGeom>
            <a:noFill/>
          </p:spPr>
          <p:txBody>
            <a:bodyPr wrap="none" rtlCol="0">
              <a:spAutoFit/>
            </a:bodyPr>
            <a:lstStyle/>
            <a:p>
              <a:r>
                <a:rPr lang="en-US" altLang="zh-CN" dirty="0">
                  <a:solidFill>
                    <a:srgbClr val="C00000"/>
                  </a:solidFill>
                  <a:latin typeface="Arial Black" panose="020B0A04020102020204" pitchFamily="34" charset="0"/>
                </a:rPr>
                <a:t>j</a:t>
              </a:r>
              <a:endParaRPr lang="zh-CN" altLang="en-US" dirty="0">
                <a:solidFill>
                  <a:srgbClr val="C00000"/>
                </a:solidFill>
                <a:latin typeface="Arial Black" panose="020B0A04020102020204" pitchFamily="34" charset="0"/>
              </a:endParaRPr>
            </a:p>
          </p:txBody>
        </p:sp>
      </p:grpSp>
      <p:sp>
        <p:nvSpPr>
          <p:cNvPr id="111" name="文本框 110">
            <a:extLst>
              <a:ext uri="{FF2B5EF4-FFF2-40B4-BE49-F238E27FC236}">
                <a16:creationId xmlns:a16="http://schemas.microsoft.com/office/drawing/2014/main" id="{0858284C-D951-5436-4E34-FFC6EB5DDFBD}"/>
              </a:ext>
            </a:extLst>
          </p:cNvPr>
          <p:cNvSpPr txBox="1"/>
          <p:nvPr/>
        </p:nvSpPr>
        <p:spPr>
          <a:xfrm>
            <a:off x="4648751" y="4020274"/>
            <a:ext cx="412292" cy="338554"/>
          </a:xfrm>
          <a:prstGeom prst="rect">
            <a:avLst/>
          </a:prstGeom>
          <a:noFill/>
        </p:spPr>
        <p:txBody>
          <a:bodyPr wrap="none" rtlCol="0">
            <a:spAutoFit/>
          </a:bodyPr>
          <a:lstStyle/>
          <a:p>
            <a:r>
              <a:rPr lang="en-US" altLang="zh-CN" sz="1600" dirty="0" err="1">
                <a:solidFill>
                  <a:srgbClr val="51ADB7"/>
                </a:solidFill>
                <a:latin typeface="Arial Black" panose="020B0A04020102020204" pitchFamily="34" charset="0"/>
              </a:rPr>
              <a:t>rx</a:t>
            </a:r>
            <a:endParaRPr lang="zh-CN" altLang="en-US" sz="1600" dirty="0">
              <a:solidFill>
                <a:srgbClr val="51ADB7"/>
              </a:solidFill>
              <a:latin typeface="Arial Black" panose="020B0A04020102020204" pitchFamily="34" charset="0"/>
            </a:endParaRPr>
          </a:p>
        </p:txBody>
      </p:sp>
      <p:sp>
        <p:nvSpPr>
          <p:cNvPr id="112" name="文本框 111">
            <a:extLst>
              <a:ext uri="{FF2B5EF4-FFF2-40B4-BE49-F238E27FC236}">
                <a16:creationId xmlns:a16="http://schemas.microsoft.com/office/drawing/2014/main" id="{54DEF3A1-EC22-0F78-A1C7-5CAE5188E723}"/>
              </a:ext>
            </a:extLst>
          </p:cNvPr>
          <p:cNvSpPr txBox="1"/>
          <p:nvPr/>
        </p:nvSpPr>
        <p:spPr>
          <a:xfrm>
            <a:off x="2599735" y="4020274"/>
            <a:ext cx="389850" cy="338554"/>
          </a:xfrm>
          <a:prstGeom prst="rect">
            <a:avLst/>
          </a:prstGeom>
          <a:noFill/>
        </p:spPr>
        <p:txBody>
          <a:bodyPr wrap="none" rtlCol="0">
            <a:spAutoFit/>
          </a:bodyPr>
          <a:lstStyle/>
          <a:p>
            <a:r>
              <a:rPr lang="en-US" altLang="zh-CN" sz="1600" dirty="0">
                <a:solidFill>
                  <a:srgbClr val="51ADB7"/>
                </a:solidFill>
                <a:latin typeface="Arial Black" panose="020B0A04020102020204" pitchFamily="34" charset="0"/>
              </a:rPr>
              <a:t>lx</a:t>
            </a:r>
            <a:endParaRPr lang="zh-CN" altLang="en-US" sz="1600" dirty="0">
              <a:solidFill>
                <a:srgbClr val="51ADB7"/>
              </a:solidFill>
              <a:latin typeface="Arial Black" panose="020B0A04020102020204" pitchFamily="34" charset="0"/>
            </a:endParaRPr>
          </a:p>
        </p:txBody>
      </p:sp>
      <p:sp>
        <p:nvSpPr>
          <p:cNvPr id="113" name="文本框 112">
            <a:extLst>
              <a:ext uri="{FF2B5EF4-FFF2-40B4-BE49-F238E27FC236}">
                <a16:creationId xmlns:a16="http://schemas.microsoft.com/office/drawing/2014/main" id="{1C8F0F21-249D-6685-F147-2CDE4065C089}"/>
              </a:ext>
            </a:extLst>
          </p:cNvPr>
          <p:cNvSpPr txBox="1"/>
          <p:nvPr/>
        </p:nvSpPr>
        <p:spPr>
          <a:xfrm>
            <a:off x="7407494" y="4020274"/>
            <a:ext cx="412998" cy="338554"/>
          </a:xfrm>
          <a:prstGeom prst="rect">
            <a:avLst/>
          </a:prstGeom>
          <a:noFill/>
        </p:spPr>
        <p:txBody>
          <a:bodyPr wrap="none" rtlCol="0">
            <a:spAutoFit/>
          </a:bodyPr>
          <a:lstStyle/>
          <a:p>
            <a:r>
              <a:rPr lang="en-US" altLang="zh-CN" sz="1600" dirty="0" err="1">
                <a:solidFill>
                  <a:srgbClr val="C00000"/>
                </a:solidFill>
                <a:latin typeface="Arial Black" panose="020B0A04020102020204" pitchFamily="34" charset="0"/>
              </a:rPr>
              <a:t>ry</a:t>
            </a:r>
            <a:endParaRPr lang="zh-CN" altLang="en-US" sz="1600" dirty="0">
              <a:solidFill>
                <a:srgbClr val="C00000"/>
              </a:solidFill>
              <a:latin typeface="Arial Black" panose="020B0A04020102020204" pitchFamily="34" charset="0"/>
            </a:endParaRPr>
          </a:p>
        </p:txBody>
      </p:sp>
      <p:sp>
        <p:nvSpPr>
          <p:cNvPr id="114" name="文本框 113">
            <a:extLst>
              <a:ext uri="{FF2B5EF4-FFF2-40B4-BE49-F238E27FC236}">
                <a16:creationId xmlns:a16="http://schemas.microsoft.com/office/drawing/2014/main" id="{0E252573-4B38-785F-B575-03FF8F2C22C1}"/>
              </a:ext>
            </a:extLst>
          </p:cNvPr>
          <p:cNvSpPr txBox="1"/>
          <p:nvPr/>
        </p:nvSpPr>
        <p:spPr>
          <a:xfrm>
            <a:off x="5265068" y="4020274"/>
            <a:ext cx="382156" cy="338554"/>
          </a:xfrm>
          <a:prstGeom prst="rect">
            <a:avLst/>
          </a:prstGeom>
          <a:noFill/>
        </p:spPr>
        <p:txBody>
          <a:bodyPr wrap="none" rtlCol="0">
            <a:spAutoFit/>
          </a:bodyPr>
          <a:lstStyle/>
          <a:p>
            <a:r>
              <a:rPr lang="en-US" altLang="zh-CN" sz="1600" dirty="0" err="1">
                <a:solidFill>
                  <a:srgbClr val="C00000"/>
                </a:solidFill>
                <a:latin typeface="Arial Black" panose="020B0A04020102020204" pitchFamily="34" charset="0"/>
              </a:rPr>
              <a:t>ly</a:t>
            </a:r>
            <a:endParaRPr lang="zh-CN" altLang="en-US" sz="1600" dirty="0">
              <a:solidFill>
                <a:srgbClr val="C00000"/>
              </a:solidFill>
              <a:latin typeface="Arial Black" panose="020B0A04020102020204" pitchFamily="34" charset="0"/>
            </a:endParaRPr>
          </a:p>
        </p:txBody>
      </p:sp>
      <p:sp>
        <p:nvSpPr>
          <p:cNvPr id="117" name="文本框 116">
            <a:extLst>
              <a:ext uri="{FF2B5EF4-FFF2-40B4-BE49-F238E27FC236}">
                <a16:creationId xmlns:a16="http://schemas.microsoft.com/office/drawing/2014/main" id="{E4F8C508-60A0-E3D5-6688-DEA07EBA735D}"/>
              </a:ext>
            </a:extLst>
          </p:cNvPr>
          <p:cNvSpPr txBox="1"/>
          <p:nvPr/>
        </p:nvSpPr>
        <p:spPr>
          <a:xfrm>
            <a:off x="8012058" y="3657201"/>
            <a:ext cx="774571" cy="369332"/>
          </a:xfrm>
          <a:prstGeom prst="rect">
            <a:avLst/>
          </a:prstGeom>
          <a:noFill/>
        </p:spPr>
        <p:txBody>
          <a:bodyPr wrap="none" rtlCol="0">
            <a:spAutoFit/>
          </a:bodyPr>
          <a:lstStyle/>
          <a:p>
            <a:r>
              <a:rPr kumimoji="1" lang="zh-CN" altLang="en-US" dirty="0">
                <a:latin typeface="Microsoft YaHei" panose="020B0503020204020204" pitchFamily="34" charset="-122"/>
                <a:ea typeface="Microsoft YaHei" panose="020B0503020204020204" pitchFamily="34" charset="-122"/>
              </a:rPr>
              <a:t>序列</a:t>
            </a:r>
            <a:r>
              <a:rPr kumimoji="1" lang="en-US" altLang="zh-CN" dirty="0">
                <a:latin typeface="Microsoft YaHei" panose="020B0503020204020204" pitchFamily="34" charset="-122"/>
                <a:ea typeface="Microsoft YaHei" panose="020B0503020204020204" pitchFamily="34" charset="-122"/>
              </a:rPr>
              <a:t>a</a:t>
            </a:r>
            <a:endParaRPr kumimoji="1" lang="zh-CN" altLang="en-US" dirty="0">
              <a:latin typeface="Microsoft YaHei" panose="020B0503020204020204" pitchFamily="34" charset="-122"/>
              <a:ea typeface="Microsoft YaHei" panose="020B0503020204020204" pitchFamily="34" charset="-122"/>
            </a:endParaRPr>
          </a:p>
        </p:txBody>
      </p:sp>
      <p:sp>
        <p:nvSpPr>
          <p:cNvPr id="118" name="文本框 117">
            <a:extLst>
              <a:ext uri="{FF2B5EF4-FFF2-40B4-BE49-F238E27FC236}">
                <a16:creationId xmlns:a16="http://schemas.microsoft.com/office/drawing/2014/main" id="{40BAFE9F-25E9-EABD-627A-8B70886BC7C9}"/>
              </a:ext>
            </a:extLst>
          </p:cNvPr>
          <p:cNvSpPr txBox="1"/>
          <p:nvPr/>
        </p:nvSpPr>
        <p:spPr>
          <a:xfrm>
            <a:off x="8000483" y="4718705"/>
            <a:ext cx="963725" cy="369332"/>
          </a:xfrm>
          <a:prstGeom prst="rect">
            <a:avLst/>
          </a:prstGeom>
          <a:noFill/>
        </p:spPr>
        <p:txBody>
          <a:bodyPr wrap="none" rtlCol="0">
            <a:spAutoFit/>
          </a:bodyPr>
          <a:lstStyle/>
          <a:p>
            <a:r>
              <a:rPr kumimoji="1" lang="zh-CN" altLang="en-US" dirty="0">
                <a:solidFill>
                  <a:srgbClr val="00B0F0"/>
                </a:solidFill>
                <a:latin typeface="Microsoft YaHei" panose="020B0503020204020204" pitchFamily="34" charset="-122"/>
                <a:ea typeface="Microsoft YaHei" panose="020B0503020204020204" pitchFamily="34" charset="-122"/>
              </a:rPr>
              <a:t>新</a:t>
            </a:r>
            <a:r>
              <a:rPr kumimoji="1" lang="zh-CN" altLang="en-US" dirty="0">
                <a:latin typeface="Microsoft YaHei" panose="020B0503020204020204" pitchFamily="34" charset="-122"/>
                <a:ea typeface="Microsoft YaHei" panose="020B0503020204020204" pitchFamily="34" charset="-122"/>
              </a:rPr>
              <a:t>序列</a:t>
            </a:r>
            <a:r>
              <a:rPr kumimoji="1" lang="en-US" altLang="zh-CN" dirty="0">
                <a:latin typeface="Microsoft YaHei" panose="020B0503020204020204" pitchFamily="34" charset="-122"/>
                <a:ea typeface="Microsoft YaHei" panose="020B0503020204020204" pitchFamily="34" charset="-122"/>
              </a:rPr>
              <a:t>t</a:t>
            </a:r>
            <a:endParaRPr kumimoji="1" lang="zh-CN" altLang="en-US"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77467753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二路归并示例</a:t>
            </a:r>
          </a:p>
        </p:txBody>
      </p:sp>
      <p:sp>
        <p:nvSpPr>
          <p:cNvPr id="3" name="副标题 2"/>
          <p:cNvSpPr>
            <a:spLocks noGrp="1"/>
          </p:cNvSpPr>
          <p:nvPr>
            <p:ph type="subTitle" idx="1"/>
          </p:nvPr>
        </p:nvSpPr>
        <p:spPr/>
        <p:txBody>
          <a:bodyPr/>
          <a:lstStyle/>
          <a:p>
            <a:r>
              <a:rPr lang="en-US" altLang="zh-CN" dirty="0"/>
              <a:t>10.5.1  </a:t>
            </a:r>
            <a:r>
              <a:rPr lang="zh-CN" altLang="en-US" dirty="0"/>
              <a:t>二路归并</a:t>
            </a:r>
          </a:p>
        </p:txBody>
      </p:sp>
      <p:sp>
        <p:nvSpPr>
          <p:cNvPr id="4" name="文本占位符 3"/>
          <p:cNvSpPr>
            <a:spLocks noGrp="1"/>
          </p:cNvSpPr>
          <p:nvPr>
            <p:ph type="body" idx="10"/>
          </p:nvPr>
        </p:nvSpPr>
        <p:spPr/>
        <p:txBody>
          <a:bodyPr/>
          <a:lstStyle/>
          <a:p>
            <a:r>
              <a:rPr lang="zh-CN" altLang="en-US" dirty="0"/>
              <a:t>数据结构</a:t>
            </a:r>
          </a:p>
        </p:txBody>
      </p:sp>
      <mc:AlternateContent xmlns:mc="http://schemas.openxmlformats.org/markup-compatibility/2006" xmlns:a14="http://schemas.microsoft.com/office/drawing/2010/main">
        <mc:Choice Requires="a14">
          <p:sp>
            <p:nvSpPr>
              <p:cNvPr id="8" name="Rectangle 1">
                <a:extLst>
                  <a:ext uri="{FF2B5EF4-FFF2-40B4-BE49-F238E27FC236}">
                    <a16:creationId xmlns:a16="http://schemas.microsoft.com/office/drawing/2014/main" id="{65E4655A-0624-46D8-BDB9-8A5265427EC7}"/>
                  </a:ext>
                </a:extLst>
              </p:cNvPr>
              <p:cNvSpPr>
                <a:spLocks noChangeArrowheads="1"/>
              </p:cNvSpPr>
              <p:nvPr/>
            </p:nvSpPr>
            <p:spPr bwMode="auto">
              <a:xfrm>
                <a:off x="702353" y="1016191"/>
                <a:ext cx="6818726" cy="1086131"/>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1270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zh-CN" altLang="zh-CN" sz="2000" dirty="0">
                    <a:latin typeface="微软雅黑" panose="020B0503020204020204" pitchFamily="34" charset="-122"/>
                    <a:ea typeface="微软雅黑" panose="020B0503020204020204" pitchFamily="34" charset="-122"/>
                    <a:cs typeface="Times New Roman" panose="02020603050405020304" pitchFamily="18" charset="0"/>
                  </a:rPr>
                  <a:t>算法</a:t>
                </a:r>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10-8 </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二路归并 </a:t>
                </a:r>
                <a14:m>
                  <m:oMath xmlns:m="http://schemas.openxmlformats.org/officeDocument/2006/math">
                    <m:r>
                      <m:rPr>
                        <m:sty m:val="p"/>
                      </m:rPr>
                      <a:rPr lang="en-US" altLang="zh-CN" sz="2000" i="0" dirty="0" smtClean="0">
                        <a:latin typeface="Cambria Math" panose="02040503050406030204" pitchFamily="18" charset="0"/>
                        <a:ea typeface="微软雅黑" panose="020B0503020204020204" pitchFamily="34" charset="-122"/>
                        <a:cs typeface="Times New Roman" panose="02020603050405020304" pitchFamily="18" charset="0"/>
                      </a:rPr>
                      <m:t>TwoWayMerge</m:t>
                    </m:r>
                    <m:d>
                      <m:dPr>
                        <m:ctrlPr>
                          <a:rPr lang="en-US" altLang="zh-CN" sz="2000" b="0" i="1" dirty="0" smtClean="0">
                            <a:latin typeface="Cambria Math" panose="02040503050406030204" pitchFamily="18" charset="0"/>
                            <a:ea typeface="微软雅黑" panose="020B0503020204020204" pitchFamily="34" charset="-122"/>
                            <a:cs typeface="Times New Roman" panose="02020603050405020304" pitchFamily="18" charset="0"/>
                          </a:rPr>
                        </m:ctrlPr>
                      </m:dPr>
                      <m:e>
                        <m:r>
                          <a:rPr lang="en-US" altLang="zh-CN" sz="2000" i="1" dirty="0" smtClean="0">
                            <a:latin typeface="Cambria Math" panose="02040503050406030204" pitchFamily="18" charset="0"/>
                            <a:ea typeface="微软雅黑" panose="020B0503020204020204" pitchFamily="34" charset="-122"/>
                            <a:cs typeface="Times New Roman" panose="02020603050405020304" pitchFamily="18" charset="0"/>
                          </a:rPr>
                          <m:t>𝑎</m:t>
                        </m:r>
                        <m:r>
                          <a:rPr lang="en-US" altLang="zh-CN" sz="2000" i="1" dirty="0">
                            <a:latin typeface="Cambria Math" panose="02040503050406030204" pitchFamily="18" charset="0"/>
                            <a:ea typeface="微软雅黑" panose="020B0503020204020204" pitchFamily="34" charset="-122"/>
                            <a:cs typeface="Times New Roman" panose="02020603050405020304" pitchFamily="18" charset="0"/>
                          </a:rPr>
                          <m:t>, </m:t>
                        </m:r>
                        <m:sSub>
                          <m:sSubPr>
                            <m:ctrlPr>
                              <a:rPr lang="en-US" altLang="zh-CN" sz="2000" b="0" i="1" dirty="0" smtClean="0">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000" i="1" dirty="0" err="1">
                                <a:latin typeface="Cambria Math" panose="02040503050406030204" pitchFamily="18" charset="0"/>
                                <a:ea typeface="微软雅黑" panose="020B0503020204020204" pitchFamily="34" charset="-122"/>
                                <a:cs typeface="Times New Roman" panose="02020603050405020304" pitchFamily="18" charset="0"/>
                              </a:rPr>
                              <m:t>𝑙</m:t>
                            </m:r>
                          </m:e>
                          <m:sub>
                            <m:r>
                              <a:rPr lang="en-US" altLang="zh-CN" sz="2000" i="1" dirty="0" err="1">
                                <a:latin typeface="Cambria Math" panose="02040503050406030204" pitchFamily="18" charset="0"/>
                                <a:ea typeface="微软雅黑" panose="020B0503020204020204" pitchFamily="34" charset="-122"/>
                                <a:cs typeface="Times New Roman" panose="02020603050405020304" pitchFamily="18" charset="0"/>
                              </a:rPr>
                              <m:t>𝑥</m:t>
                            </m:r>
                          </m:sub>
                        </m:sSub>
                        <m:r>
                          <a:rPr lang="en-US" altLang="zh-CN" sz="2000" i="1" dirty="0" err="1">
                            <a:latin typeface="Cambria Math" panose="02040503050406030204" pitchFamily="18" charset="0"/>
                            <a:ea typeface="微软雅黑" panose="020B0503020204020204" pitchFamily="34" charset="-122"/>
                            <a:cs typeface="Times New Roman" panose="02020603050405020304" pitchFamily="18" charset="0"/>
                          </a:rPr>
                          <m:t>,</m:t>
                        </m:r>
                        <m:sSub>
                          <m:sSubPr>
                            <m:ctrlPr>
                              <a:rPr lang="en-US" altLang="zh-CN" sz="2000" b="0" i="1" dirty="0" smtClean="0">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000" i="1" dirty="0" err="1">
                                <a:latin typeface="Cambria Math" panose="02040503050406030204" pitchFamily="18" charset="0"/>
                                <a:ea typeface="微软雅黑" panose="020B0503020204020204" pitchFamily="34" charset="-122"/>
                                <a:cs typeface="Times New Roman" panose="02020603050405020304" pitchFamily="18" charset="0"/>
                              </a:rPr>
                              <m:t>𝑟</m:t>
                            </m:r>
                          </m:e>
                          <m:sub>
                            <m:r>
                              <a:rPr lang="en-US" altLang="zh-CN" sz="2000" i="1" dirty="0" err="1">
                                <a:latin typeface="Cambria Math" panose="02040503050406030204" pitchFamily="18" charset="0"/>
                                <a:ea typeface="微软雅黑" panose="020B0503020204020204" pitchFamily="34" charset="-122"/>
                                <a:cs typeface="Times New Roman" panose="02020603050405020304" pitchFamily="18" charset="0"/>
                              </a:rPr>
                              <m:t>𝑥</m:t>
                            </m:r>
                          </m:sub>
                        </m:sSub>
                        <m:r>
                          <a:rPr lang="en-US" altLang="zh-CN" sz="2000" i="1" dirty="0" err="1">
                            <a:latin typeface="Cambria Math" panose="02040503050406030204" pitchFamily="18" charset="0"/>
                            <a:ea typeface="微软雅黑" panose="020B0503020204020204" pitchFamily="34" charset="-122"/>
                            <a:cs typeface="Times New Roman" panose="02020603050405020304" pitchFamily="18" charset="0"/>
                          </a:rPr>
                          <m:t>,</m:t>
                        </m:r>
                        <m:sSub>
                          <m:sSubPr>
                            <m:ctrlPr>
                              <a:rPr lang="en-US" altLang="zh-CN" sz="2000" b="0" i="1" dirty="0" smtClean="0">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000" i="1" dirty="0" err="1">
                                <a:latin typeface="Cambria Math" panose="02040503050406030204" pitchFamily="18" charset="0"/>
                                <a:ea typeface="微软雅黑" panose="020B0503020204020204" pitchFamily="34" charset="-122"/>
                                <a:cs typeface="Times New Roman" panose="02020603050405020304" pitchFamily="18" charset="0"/>
                              </a:rPr>
                              <m:t>𝑙</m:t>
                            </m:r>
                          </m:e>
                          <m:sub>
                            <m:r>
                              <a:rPr lang="en-US" altLang="zh-CN" sz="2000" i="1" dirty="0" err="1">
                                <a:latin typeface="Cambria Math" panose="02040503050406030204" pitchFamily="18" charset="0"/>
                                <a:ea typeface="微软雅黑" panose="020B0503020204020204" pitchFamily="34" charset="-122"/>
                                <a:cs typeface="Times New Roman" panose="02020603050405020304" pitchFamily="18" charset="0"/>
                              </a:rPr>
                              <m:t>𝑦</m:t>
                            </m:r>
                          </m:sub>
                        </m:sSub>
                        <m:r>
                          <a:rPr lang="en-US" altLang="zh-CN" sz="2000" i="1" dirty="0" err="1">
                            <a:latin typeface="Cambria Math" panose="02040503050406030204" pitchFamily="18" charset="0"/>
                            <a:ea typeface="微软雅黑" panose="020B0503020204020204" pitchFamily="34" charset="-122"/>
                            <a:cs typeface="Times New Roman" panose="02020603050405020304" pitchFamily="18" charset="0"/>
                          </a:rPr>
                          <m:t>,</m:t>
                        </m:r>
                        <m:sSub>
                          <m:sSubPr>
                            <m:ctrlPr>
                              <a:rPr lang="en-US" altLang="zh-CN" sz="2000" b="0" i="1" dirty="0" smtClean="0">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000" i="1" dirty="0" err="1" smtClean="0">
                                <a:latin typeface="Cambria Math" panose="02040503050406030204" pitchFamily="18" charset="0"/>
                                <a:ea typeface="微软雅黑" panose="020B0503020204020204" pitchFamily="34" charset="-122"/>
                                <a:cs typeface="Times New Roman" panose="02020603050405020304" pitchFamily="18" charset="0"/>
                              </a:rPr>
                              <m:t>𝑟</m:t>
                            </m:r>
                          </m:e>
                          <m:sub>
                            <m:r>
                              <a:rPr lang="en-US" altLang="zh-CN" sz="2000" i="1" dirty="0" err="1" smtClean="0">
                                <a:latin typeface="Cambria Math" panose="02040503050406030204" pitchFamily="18" charset="0"/>
                                <a:ea typeface="微软雅黑" panose="020B0503020204020204" pitchFamily="34" charset="-122"/>
                                <a:cs typeface="Times New Roman" panose="02020603050405020304" pitchFamily="18" charset="0"/>
                              </a:rPr>
                              <m:t>𝑦</m:t>
                            </m:r>
                          </m:sub>
                        </m:sSub>
                      </m:e>
                    </m:d>
                  </m:oMath>
                </a14:m>
                <a:endParaRPr lang="en-US" altLang="zh-CN" sz="2000" dirty="0">
                  <a:latin typeface="微软雅黑" panose="020B0503020204020204" pitchFamily="34" charset="-122"/>
                  <a:ea typeface="微软雅黑" panose="020B0503020204020204" pitchFamily="34" charset="-122"/>
                  <a:cs typeface="Times New Roman" panose="02020603050405020304" pitchFamily="18" charset="0"/>
                </a:endParaRPr>
              </a:p>
              <a:p>
                <a:pPr marL="0" marR="0" lvl="0" indent="127000" algn="l" defTabSz="914400" rtl="0" eaLnBrk="0" fontAlgn="base" latinLnBrk="0" hangingPunct="0">
                  <a:lnSpc>
                    <a:spcPct val="100000"/>
                  </a:lnSpc>
                  <a:spcBef>
                    <a:spcPct val="0"/>
                  </a:spcBef>
                  <a:spcAft>
                    <a:spcPct val="0"/>
                  </a:spcAft>
                  <a:buClrTx/>
                  <a:buSzTx/>
                  <a:buFontTx/>
                  <a:buNone/>
                  <a:tabLst/>
                </a:pPr>
                <a:r>
                  <a:rPr kumimoji="0" lang="zh-CN" altLang="en-US" sz="2000" b="1" i="0" u="none" strike="noStrike" cap="none" normalizeH="0" baseline="0" dirty="0">
                    <a:ln>
                      <a:noFill/>
                    </a:ln>
                    <a:solidFill>
                      <a:schemeClr val="tx1"/>
                    </a:solidFill>
                    <a:effectLst/>
                    <a:latin typeface="Courier New" panose="02070309020205020404" pitchFamily="49" charset="0"/>
                    <a:ea typeface="楷体_GB2312"/>
                    <a:cs typeface="Times New Roman" panose="02020603050405020304" pitchFamily="18" charset="0"/>
                  </a:rPr>
                  <a:t>输入：</a:t>
                </a:r>
                <a:r>
                  <a:rPr kumimoji="0" lang="zh-CN" altLang="en-US" sz="2000" b="0" i="0" u="none" strike="noStrike" cap="none" normalizeH="0" baseline="0" dirty="0">
                    <a:ln>
                      <a:noFill/>
                    </a:ln>
                    <a:solidFill>
                      <a:schemeClr val="tx1"/>
                    </a:solidFill>
                    <a:effectLst/>
                    <a:latin typeface="Courier New" panose="02070309020205020404" pitchFamily="49" charset="0"/>
                    <a:ea typeface="楷体_GB2312"/>
                    <a:cs typeface="Times New Roman" panose="02020603050405020304" pitchFamily="18" charset="0"/>
                  </a:rPr>
                  <a:t>序列</a:t>
                </a:r>
                <a14:m>
                  <m:oMath xmlns:m="http://schemas.openxmlformats.org/officeDocument/2006/math">
                    <m: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𝑎</m:t>
                    </m:r>
                  </m:oMath>
                </a14:m>
                <a:r>
                  <a:rPr kumimoji="0" lang="zh-CN" altLang="en-US" sz="2000" b="0" i="0" u="none" strike="noStrike" cap="none" normalizeH="0" baseline="0" dirty="0">
                    <a:ln>
                      <a:noFill/>
                    </a:ln>
                    <a:solidFill>
                      <a:schemeClr val="tx1"/>
                    </a:solidFill>
                    <a:effectLst/>
                    <a:latin typeface="Courier New" panose="02070309020205020404" pitchFamily="49" charset="0"/>
                    <a:ea typeface="楷体_GB2312"/>
                    <a:cs typeface="Times New Roman" panose="02020603050405020304" pitchFamily="18" charset="0"/>
                  </a:rPr>
                  <a:t>及其有序子序列</a:t>
                </a:r>
                <a14:m>
                  <m:oMath xmlns:m="http://schemas.openxmlformats.org/officeDocument/2006/math">
                    <m: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𝑥</m:t>
                    </m:r>
                  </m:oMath>
                </a14:m>
                <a:r>
                  <a:rPr kumimoji="0" lang="zh-CN" altLang="en-US" sz="2000" b="0" i="0" u="none" strike="noStrike" cap="none" normalizeH="0" baseline="0" dirty="0">
                    <a:ln>
                      <a:noFill/>
                    </a:ln>
                    <a:solidFill>
                      <a:schemeClr val="tx1"/>
                    </a:solidFill>
                    <a:effectLst/>
                    <a:latin typeface="Times New Roman" panose="02020603050405020304" pitchFamily="18" charset="0"/>
                    <a:ea typeface="楷体_GB2312"/>
                    <a:cs typeface="Times New Roman" panose="02020603050405020304" pitchFamily="18" charset="0"/>
                  </a:rPr>
                  <a:t>和</a:t>
                </a:r>
                <a14:m>
                  <m:oMath xmlns:m="http://schemas.openxmlformats.org/officeDocument/2006/math">
                    <m: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𝑦</m:t>
                    </m:r>
                  </m:oMath>
                </a14:m>
                <a:r>
                  <a:rPr kumimoji="0" lang="zh-CN" altLang="en-US" sz="2000" b="0" i="0" u="none" strike="noStrike" cap="none" normalizeH="0" baseline="0" dirty="0">
                    <a:ln>
                      <a:noFill/>
                    </a:ln>
                    <a:solidFill>
                      <a:schemeClr val="tx1"/>
                    </a:solidFill>
                    <a:effectLst/>
                    <a:latin typeface="Courier New" panose="02070309020205020404" pitchFamily="49" charset="0"/>
                    <a:ea typeface="楷体_GB2312"/>
                    <a:cs typeface="Times New Roman" panose="02020603050405020304" pitchFamily="18" charset="0"/>
                  </a:rPr>
                  <a:t>的下标范围</a:t>
                </a:r>
                <a14:m>
                  <m:oMath xmlns:m="http://schemas.openxmlformats.org/officeDocument/2006/math">
                    <m:sSub>
                      <m:sSubPr>
                        <m:ctrlP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ctrlPr>
                      </m:sSubPr>
                      <m:e>
                        <m: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𝑙</m:t>
                        </m:r>
                      </m:e>
                      <m:sub>
                        <m: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𝑥</m:t>
                        </m:r>
                      </m:sub>
                    </m:sSub>
                    <m: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m:t>
                    </m:r>
                    <m:sSub>
                      <m:sSubPr>
                        <m:ctrlP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ctrlPr>
                      </m:sSubPr>
                      <m:e>
                        <m: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𝑟</m:t>
                        </m:r>
                      </m:e>
                      <m:sub>
                        <m: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𝑥</m:t>
                        </m:r>
                      </m:sub>
                    </m:sSub>
                  </m:oMath>
                </a14:m>
                <a:r>
                  <a:rPr kumimoji="0" lang="zh-CN" altLang="en-US" sz="2000" b="0" i="0" u="none" strike="noStrike" cap="none" normalizeH="0" baseline="0" dirty="0">
                    <a:ln>
                      <a:noFill/>
                    </a:ln>
                    <a:solidFill>
                      <a:schemeClr val="tx1"/>
                    </a:solidFill>
                    <a:effectLst/>
                    <a:latin typeface="Courier New" panose="02070309020205020404" pitchFamily="49" charset="0"/>
                    <a:ea typeface="楷体_GB2312"/>
                    <a:cs typeface="Times New Roman" panose="02020603050405020304" pitchFamily="18" charset="0"/>
                  </a:rPr>
                  <a:t>和</a:t>
                </a:r>
                <a14:m>
                  <m:oMath xmlns:m="http://schemas.openxmlformats.org/officeDocument/2006/math">
                    <m:sSub>
                      <m:sSubPr>
                        <m:ctrlP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ctrlPr>
                      </m:sSubPr>
                      <m:e>
                        <m: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𝑙</m:t>
                        </m:r>
                      </m:e>
                      <m:sub>
                        <m: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𝑦</m:t>
                        </m:r>
                      </m:sub>
                    </m:sSub>
                    <m: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m:t>
                    </m:r>
                    <m:sSub>
                      <m:sSubPr>
                        <m:ctrlP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ctrlPr>
                      </m:sSubPr>
                      <m:e>
                        <m: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𝑟</m:t>
                        </m:r>
                      </m:e>
                      <m:sub>
                        <m: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𝑦</m:t>
                        </m:r>
                      </m:sub>
                    </m:sSub>
                  </m:oMath>
                </a14:m>
                <a:endParaRPr kumimoji="0" lang="en-US" altLang="zh-CN" sz="2000" b="0" i="0" u="none" strike="noStrike" cap="none" normalizeH="0" baseline="0" dirty="0">
                  <a:ln>
                    <a:noFill/>
                  </a:ln>
                  <a:solidFill>
                    <a:schemeClr val="tx1"/>
                  </a:solidFill>
                  <a:effectLst/>
                </a:endParaRPr>
              </a:p>
              <a:p>
                <a:pPr marL="0" marR="0" lvl="0" indent="127000" algn="l" defTabSz="914400" rtl="0" eaLnBrk="0" fontAlgn="base" latinLnBrk="0" hangingPunct="0">
                  <a:lnSpc>
                    <a:spcPct val="100000"/>
                  </a:lnSpc>
                  <a:spcBef>
                    <a:spcPct val="0"/>
                  </a:spcBef>
                  <a:spcAft>
                    <a:spcPct val="0"/>
                  </a:spcAft>
                  <a:buClrTx/>
                  <a:buSzTx/>
                  <a:buFontTx/>
                  <a:buNone/>
                  <a:tabLst/>
                </a:pPr>
                <a:r>
                  <a:rPr kumimoji="0" lang="zh-CN" altLang="en-US" sz="2000" b="1" i="0" u="none" strike="noStrike" cap="none" normalizeH="0" baseline="0" dirty="0">
                    <a:ln>
                      <a:noFill/>
                    </a:ln>
                    <a:solidFill>
                      <a:schemeClr val="tx1"/>
                    </a:solidFill>
                    <a:effectLst/>
                    <a:latin typeface="Courier New" panose="02070309020205020404" pitchFamily="49" charset="0"/>
                    <a:ea typeface="楷体_GB2312"/>
                    <a:cs typeface="Times New Roman" panose="02020603050405020304" pitchFamily="18" charset="0"/>
                  </a:rPr>
                  <a:t>输出：</a:t>
                </a:r>
                <a:r>
                  <a:rPr kumimoji="0" lang="zh-CN" altLang="en-US" sz="2000" b="0" i="0" u="none" strike="noStrike" cap="none" normalizeH="0" baseline="0" dirty="0">
                    <a:ln>
                      <a:noFill/>
                    </a:ln>
                    <a:solidFill>
                      <a:schemeClr val="tx1"/>
                    </a:solidFill>
                    <a:effectLst/>
                    <a:latin typeface="Courier New" panose="02070309020205020404" pitchFamily="49" charset="0"/>
                    <a:ea typeface="楷体_GB2312"/>
                    <a:cs typeface="Times New Roman" panose="02020603050405020304" pitchFamily="18" charset="0"/>
                  </a:rPr>
                  <a:t>将两个有序序列合并后的新有序序列</a:t>
                </a:r>
                <a14:m>
                  <m:oMath xmlns:m="http://schemas.openxmlformats.org/officeDocument/2006/math">
                    <m: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𝑡</m:t>
                    </m:r>
                  </m:oMath>
                </a14:m>
                <a:endParaRPr kumimoji="0" lang="en-US" altLang="zh-CN" sz="2000" b="0" i="0" u="none" strike="noStrike" cap="none" normalizeH="0" baseline="0" dirty="0">
                  <a:ln>
                    <a:noFill/>
                  </a:ln>
                  <a:solidFill>
                    <a:schemeClr val="tx1"/>
                  </a:solidFill>
                  <a:effectLst/>
                </a:endParaRPr>
              </a:p>
            </p:txBody>
          </p:sp>
        </mc:Choice>
        <mc:Fallback xmlns="">
          <p:sp>
            <p:nvSpPr>
              <p:cNvPr id="8" name="Rectangle 1">
                <a:extLst>
                  <a:ext uri="{FF2B5EF4-FFF2-40B4-BE49-F238E27FC236}">
                    <a16:creationId xmlns:a16="http://schemas.microsoft.com/office/drawing/2014/main" id="{65E4655A-0624-46D8-BDB9-8A5265427EC7}"/>
                  </a:ext>
                </a:extLst>
              </p:cNvPr>
              <p:cNvSpPr>
                <a:spLocks noRot="1" noChangeAspect="1" noMove="1" noResize="1" noEditPoints="1" noAdjustHandles="1" noChangeArrowheads="1" noChangeShapeType="1" noTextEdit="1"/>
              </p:cNvSpPr>
              <p:nvPr/>
            </p:nvSpPr>
            <p:spPr bwMode="auto">
              <a:xfrm>
                <a:off x="702353" y="1016191"/>
                <a:ext cx="6818726" cy="1086131"/>
              </a:xfrm>
              <a:prstGeom prst="rect">
                <a:avLst/>
              </a:prstGeom>
              <a:blipFill>
                <a:blip r:embed="rId2"/>
                <a:stretch>
                  <a:fillRect t="-1163" b="-10465"/>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sp>
        <p:nvSpPr>
          <p:cNvPr id="83" name="Rectangle 19">
            <a:extLst>
              <a:ext uri="{FF2B5EF4-FFF2-40B4-BE49-F238E27FC236}">
                <a16:creationId xmlns:a16="http://schemas.microsoft.com/office/drawing/2014/main" id="{10D7818B-46DD-061E-FEBD-01BF36594D94}"/>
              </a:ext>
            </a:extLst>
          </p:cNvPr>
          <p:cNvSpPr>
            <a:spLocks noChangeArrowheads="1"/>
          </p:cNvSpPr>
          <p:nvPr/>
        </p:nvSpPr>
        <p:spPr bwMode="auto">
          <a:xfrm>
            <a:off x="2499167" y="4697392"/>
            <a:ext cx="533400" cy="381000"/>
          </a:xfrm>
          <a:prstGeom prst="rect">
            <a:avLst/>
          </a:prstGeom>
          <a:solidFill>
            <a:srgbClr val="92D050"/>
          </a:solidFill>
          <a:ln w="9525">
            <a:solidFill>
              <a:schemeClr val="tx1"/>
            </a:solidFill>
            <a:miter lim="800000"/>
            <a:headEnd/>
            <a:tailEnd/>
          </a:ln>
        </p:spPr>
        <p:txBody>
          <a:bodyPr wrap="none" lIns="92075" tIns="46038" rIns="92075" bIns="46038" anchor="ctr"/>
          <a:lstStyle/>
          <a:p>
            <a:pPr algn="ctr"/>
            <a:endParaRPr lang="zh-CN" altLang="zh-CN" sz="2400" b="1">
              <a:latin typeface="Courier New" pitchFamily="49" charset="0"/>
            </a:endParaRPr>
          </a:p>
        </p:txBody>
      </p:sp>
      <p:sp>
        <p:nvSpPr>
          <p:cNvPr id="84" name="Rectangle 20">
            <a:extLst>
              <a:ext uri="{FF2B5EF4-FFF2-40B4-BE49-F238E27FC236}">
                <a16:creationId xmlns:a16="http://schemas.microsoft.com/office/drawing/2014/main" id="{353070CE-7ABE-2987-8B01-2578B11E4C15}"/>
              </a:ext>
            </a:extLst>
          </p:cNvPr>
          <p:cNvSpPr>
            <a:spLocks noChangeArrowheads="1"/>
          </p:cNvSpPr>
          <p:nvPr/>
        </p:nvSpPr>
        <p:spPr bwMode="auto">
          <a:xfrm>
            <a:off x="3032567" y="4697392"/>
            <a:ext cx="533400" cy="381000"/>
          </a:xfrm>
          <a:prstGeom prst="rect">
            <a:avLst/>
          </a:prstGeom>
          <a:solidFill>
            <a:srgbClr val="92D050"/>
          </a:solidFill>
          <a:ln w="9525">
            <a:solidFill>
              <a:schemeClr val="tx1"/>
            </a:solidFill>
            <a:miter lim="800000"/>
            <a:headEnd/>
            <a:tailEnd/>
          </a:ln>
        </p:spPr>
        <p:txBody>
          <a:bodyPr wrap="none" lIns="92075" tIns="46038" rIns="92075" bIns="46038" anchor="ctr"/>
          <a:lstStyle/>
          <a:p>
            <a:pPr algn="ctr"/>
            <a:r>
              <a:rPr lang="en-US" altLang="zh-CN" sz="2400" b="1" dirty="0">
                <a:solidFill>
                  <a:schemeClr val="bg1"/>
                </a:solidFill>
                <a:latin typeface="Courier New" pitchFamily="49" charset="0"/>
              </a:rPr>
              <a:t>G</a:t>
            </a:r>
            <a:endParaRPr lang="en-US" altLang="zh-CN" sz="2400" b="1" dirty="0">
              <a:latin typeface="Courier New" pitchFamily="49" charset="0"/>
            </a:endParaRPr>
          </a:p>
        </p:txBody>
      </p:sp>
      <p:sp>
        <p:nvSpPr>
          <p:cNvPr id="85" name="Rectangle 21">
            <a:extLst>
              <a:ext uri="{FF2B5EF4-FFF2-40B4-BE49-F238E27FC236}">
                <a16:creationId xmlns:a16="http://schemas.microsoft.com/office/drawing/2014/main" id="{6FCF986B-25DB-BBE0-EBD2-0BA300D11CE1}"/>
              </a:ext>
            </a:extLst>
          </p:cNvPr>
          <p:cNvSpPr>
            <a:spLocks noChangeArrowheads="1"/>
          </p:cNvSpPr>
          <p:nvPr/>
        </p:nvSpPr>
        <p:spPr bwMode="auto">
          <a:xfrm>
            <a:off x="3565967" y="4697392"/>
            <a:ext cx="533400" cy="381000"/>
          </a:xfrm>
          <a:prstGeom prst="rect">
            <a:avLst/>
          </a:prstGeom>
          <a:solidFill>
            <a:srgbClr val="92D050"/>
          </a:solidFill>
          <a:ln w="9525">
            <a:solidFill>
              <a:schemeClr val="tx1"/>
            </a:solidFill>
            <a:miter lim="800000"/>
            <a:headEnd/>
            <a:tailEnd/>
          </a:ln>
        </p:spPr>
        <p:txBody>
          <a:bodyPr wrap="none" lIns="92075" tIns="46038" rIns="92075" bIns="46038" anchor="ctr"/>
          <a:lstStyle/>
          <a:p>
            <a:pPr algn="ctr"/>
            <a:r>
              <a:rPr lang="en-US" altLang="zh-CN" sz="2400" b="1" dirty="0">
                <a:solidFill>
                  <a:schemeClr val="bg1"/>
                </a:solidFill>
                <a:latin typeface="Courier New" pitchFamily="49" charset="0"/>
              </a:rPr>
              <a:t>H</a:t>
            </a:r>
          </a:p>
        </p:txBody>
      </p:sp>
      <p:sp>
        <p:nvSpPr>
          <p:cNvPr id="86" name="Rectangle 22">
            <a:extLst>
              <a:ext uri="{FF2B5EF4-FFF2-40B4-BE49-F238E27FC236}">
                <a16:creationId xmlns:a16="http://schemas.microsoft.com/office/drawing/2014/main" id="{1379CE9D-0C4E-5F35-779B-B18F75813BD5}"/>
              </a:ext>
            </a:extLst>
          </p:cNvPr>
          <p:cNvSpPr>
            <a:spLocks noChangeArrowheads="1"/>
          </p:cNvSpPr>
          <p:nvPr/>
        </p:nvSpPr>
        <p:spPr bwMode="auto">
          <a:xfrm>
            <a:off x="4099367" y="4697392"/>
            <a:ext cx="533400" cy="381000"/>
          </a:xfrm>
          <a:prstGeom prst="rect">
            <a:avLst/>
          </a:prstGeom>
          <a:solidFill>
            <a:srgbClr val="92D050"/>
          </a:solidFill>
          <a:ln w="9525">
            <a:solidFill>
              <a:schemeClr val="tx1"/>
            </a:solidFill>
            <a:miter lim="800000"/>
            <a:headEnd/>
            <a:tailEnd/>
          </a:ln>
        </p:spPr>
        <p:txBody>
          <a:bodyPr wrap="none" lIns="92075" tIns="46038" rIns="92075" bIns="46038" anchor="ctr"/>
          <a:lstStyle/>
          <a:p>
            <a:pPr algn="ctr"/>
            <a:r>
              <a:rPr lang="en-US" altLang="zh-CN" sz="2400" b="1" dirty="0">
                <a:solidFill>
                  <a:schemeClr val="bg1"/>
                </a:solidFill>
                <a:latin typeface="Courier New" pitchFamily="49" charset="0"/>
              </a:rPr>
              <a:t>I</a:t>
            </a:r>
          </a:p>
        </p:txBody>
      </p:sp>
      <p:sp>
        <p:nvSpPr>
          <p:cNvPr id="87" name="Rectangle 23">
            <a:extLst>
              <a:ext uri="{FF2B5EF4-FFF2-40B4-BE49-F238E27FC236}">
                <a16:creationId xmlns:a16="http://schemas.microsoft.com/office/drawing/2014/main" id="{C974617A-D409-4BCD-29A9-823DEBFB6959}"/>
              </a:ext>
            </a:extLst>
          </p:cNvPr>
          <p:cNvSpPr>
            <a:spLocks noChangeArrowheads="1"/>
          </p:cNvSpPr>
          <p:nvPr/>
        </p:nvSpPr>
        <p:spPr bwMode="auto">
          <a:xfrm>
            <a:off x="4632767" y="4697392"/>
            <a:ext cx="533400" cy="381000"/>
          </a:xfrm>
          <a:prstGeom prst="rect">
            <a:avLst/>
          </a:prstGeom>
          <a:solidFill>
            <a:srgbClr val="92D050"/>
          </a:solidFill>
          <a:ln w="9525">
            <a:solidFill>
              <a:schemeClr val="tx1"/>
            </a:solidFill>
            <a:miter lim="800000"/>
            <a:headEnd/>
            <a:tailEnd/>
          </a:ln>
        </p:spPr>
        <p:txBody>
          <a:bodyPr wrap="none" lIns="92075" tIns="46038" rIns="92075" bIns="46038" anchor="ctr"/>
          <a:lstStyle/>
          <a:p>
            <a:pPr algn="ctr"/>
            <a:r>
              <a:rPr lang="en-US" altLang="zh-CN" sz="2400" b="1" dirty="0">
                <a:solidFill>
                  <a:schemeClr val="bg1"/>
                </a:solidFill>
                <a:latin typeface="Courier New" pitchFamily="49" charset="0"/>
              </a:rPr>
              <a:t>L</a:t>
            </a:r>
          </a:p>
        </p:txBody>
      </p:sp>
      <p:sp>
        <p:nvSpPr>
          <p:cNvPr id="88" name="Rectangle 24">
            <a:extLst>
              <a:ext uri="{FF2B5EF4-FFF2-40B4-BE49-F238E27FC236}">
                <a16:creationId xmlns:a16="http://schemas.microsoft.com/office/drawing/2014/main" id="{F6A37A78-DBF9-9178-562A-B076B1548410}"/>
              </a:ext>
            </a:extLst>
          </p:cNvPr>
          <p:cNvSpPr>
            <a:spLocks noChangeArrowheads="1"/>
          </p:cNvSpPr>
          <p:nvPr/>
        </p:nvSpPr>
        <p:spPr bwMode="auto">
          <a:xfrm>
            <a:off x="5166167" y="4697392"/>
            <a:ext cx="533400" cy="381000"/>
          </a:xfrm>
          <a:prstGeom prst="rect">
            <a:avLst/>
          </a:prstGeom>
          <a:solidFill>
            <a:srgbClr val="92D050"/>
          </a:solidFill>
          <a:ln w="9525">
            <a:solidFill>
              <a:schemeClr val="tx1"/>
            </a:solidFill>
            <a:miter lim="800000"/>
            <a:headEnd/>
            <a:tailEnd/>
          </a:ln>
        </p:spPr>
        <p:txBody>
          <a:bodyPr wrap="none" lIns="92075" tIns="46038" rIns="92075" bIns="46038" anchor="ctr"/>
          <a:lstStyle/>
          <a:p>
            <a:pPr algn="ctr"/>
            <a:r>
              <a:rPr lang="en-US" altLang="zh-CN" sz="2400" b="1" dirty="0">
                <a:solidFill>
                  <a:schemeClr val="bg1"/>
                </a:solidFill>
                <a:latin typeface="Courier New" pitchFamily="49" charset="0"/>
              </a:rPr>
              <a:t>M</a:t>
            </a:r>
          </a:p>
        </p:txBody>
      </p:sp>
      <p:sp>
        <p:nvSpPr>
          <p:cNvPr id="89" name="Rectangle 25">
            <a:extLst>
              <a:ext uri="{FF2B5EF4-FFF2-40B4-BE49-F238E27FC236}">
                <a16:creationId xmlns:a16="http://schemas.microsoft.com/office/drawing/2014/main" id="{582A2814-91A6-B2B3-4A23-C4D27CA2B95E}"/>
              </a:ext>
            </a:extLst>
          </p:cNvPr>
          <p:cNvSpPr>
            <a:spLocks noChangeArrowheads="1"/>
          </p:cNvSpPr>
          <p:nvPr/>
        </p:nvSpPr>
        <p:spPr bwMode="auto">
          <a:xfrm>
            <a:off x="5699567" y="4697392"/>
            <a:ext cx="533400" cy="381000"/>
          </a:xfrm>
          <a:prstGeom prst="rect">
            <a:avLst/>
          </a:prstGeom>
          <a:solidFill>
            <a:srgbClr val="92D050"/>
          </a:solidFill>
          <a:ln w="9525">
            <a:solidFill>
              <a:schemeClr val="tx1"/>
            </a:solidFill>
            <a:miter lim="800000"/>
            <a:headEnd/>
            <a:tailEnd/>
          </a:ln>
        </p:spPr>
        <p:txBody>
          <a:bodyPr wrap="none" lIns="92075" tIns="46038" rIns="92075" bIns="46038" anchor="ctr"/>
          <a:lstStyle/>
          <a:p>
            <a:pPr algn="ctr"/>
            <a:r>
              <a:rPr lang="en-US" altLang="zh-CN" sz="2400" b="1" dirty="0">
                <a:solidFill>
                  <a:schemeClr val="bg1"/>
                </a:solidFill>
                <a:latin typeface="Courier New" pitchFamily="49" charset="0"/>
              </a:rPr>
              <a:t>O</a:t>
            </a:r>
          </a:p>
        </p:txBody>
      </p:sp>
      <p:sp>
        <p:nvSpPr>
          <p:cNvPr id="90" name="Rectangle 26">
            <a:extLst>
              <a:ext uri="{FF2B5EF4-FFF2-40B4-BE49-F238E27FC236}">
                <a16:creationId xmlns:a16="http://schemas.microsoft.com/office/drawing/2014/main" id="{859584FD-AFBB-052A-FCDB-1C97F6BBF386}"/>
              </a:ext>
            </a:extLst>
          </p:cNvPr>
          <p:cNvSpPr>
            <a:spLocks noChangeArrowheads="1"/>
          </p:cNvSpPr>
          <p:nvPr/>
        </p:nvSpPr>
        <p:spPr bwMode="auto">
          <a:xfrm>
            <a:off x="6232967" y="4697392"/>
            <a:ext cx="533400" cy="381000"/>
          </a:xfrm>
          <a:prstGeom prst="rect">
            <a:avLst/>
          </a:prstGeom>
          <a:solidFill>
            <a:srgbClr val="92D050"/>
          </a:solidFill>
          <a:ln w="9525">
            <a:solidFill>
              <a:schemeClr val="tx1"/>
            </a:solidFill>
            <a:miter lim="800000"/>
            <a:headEnd/>
            <a:tailEnd/>
          </a:ln>
        </p:spPr>
        <p:txBody>
          <a:bodyPr wrap="none" lIns="92075" tIns="46038" rIns="92075" bIns="46038" anchor="ctr"/>
          <a:lstStyle/>
          <a:p>
            <a:pPr algn="ctr"/>
            <a:r>
              <a:rPr lang="en-US" altLang="zh-CN" sz="2400" b="1">
                <a:latin typeface="Courier New" pitchFamily="49" charset="0"/>
              </a:rPr>
              <a:t> </a:t>
            </a:r>
          </a:p>
        </p:txBody>
      </p:sp>
      <p:sp>
        <p:nvSpPr>
          <p:cNvPr id="91" name="Rectangle 27">
            <a:extLst>
              <a:ext uri="{FF2B5EF4-FFF2-40B4-BE49-F238E27FC236}">
                <a16:creationId xmlns:a16="http://schemas.microsoft.com/office/drawing/2014/main" id="{625A422A-2731-8FEF-843B-66E517FCFAA4}"/>
              </a:ext>
            </a:extLst>
          </p:cNvPr>
          <p:cNvSpPr>
            <a:spLocks noChangeArrowheads="1"/>
          </p:cNvSpPr>
          <p:nvPr/>
        </p:nvSpPr>
        <p:spPr bwMode="auto">
          <a:xfrm>
            <a:off x="6766367" y="4697392"/>
            <a:ext cx="533400" cy="381000"/>
          </a:xfrm>
          <a:prstGeom prst="rect">
            <a:avLst/>
          </a:prstGeom>
          <a:solidFill>
            <a:srgbClr val="92D050"/>
          </a:solidFill>
          <a:ln w="9525">
            <a:solidFill>
              <a:schemeClr val="tx1"/>
            </a:solidFill>
            <a:miter lim="800000"/>
            <a:headEnd/>
            <a:tailEnd/>
          </a:ln>
        </p:spPr>
        <p:txBody>
          <a:bodyPr wrap="none" lIns="92075" tIns="46038" rIns="92075" bIns="46038" anchor="ctr"/>
          <a:lstStyle/>
          <a:p>
            <a:pPr algn="ctr"/>
            <a:r>
              <a:rPr lang="en-US" altLang="zh-CN" sz="2400" b="1">
                <a:latin typeface="Courier New" pitchFamily="49" charset="0"/>
              </a:rPr>
              <a:t> </a:t>
            </a:r>
          </a:p>
        </p:txBody>
      </p:sp>
      <p:sp>
        <p:nvSpPr>
          <p:cNvPr id="92" name="Rectangle 28">
            <a:extLst>
              <a:ext uri="{FF2B5EF4-FFF2-40B4-BE49-F238E27FC236}">
                <a16:creationId xmlns:a16="http://schemas.microsoft.com/office/drawing/2014/main" id="{6E6A9E1C-5B13-4F4E-F079-8BC7D39A41F9}"/>
              </a:ext>
            </a:extLst>
          </p:cNvPr>
          <p:cNvSpPr>
            <a:spLocks noChangeArrowheads="1"/>
          </p:cNvSpPr>
          <p:nvPr/>
        </p:nvSpPr>
        <p:spPr bwMode="auto">
          <a:xfrm>
            <a:off x="7299767" y="4697392"/>
            <a:ext cx="533400" cy="381000"/>
          </a:xfrm>
          <a:prstGeom prst="rect">
            <a:avLst/>
          </a:prstGeom>
          <a:solidFill>
            <a:srgbClr val="92D050"/>
          </a:solidFill>
          <a:ln w="9525">
            <a:solidFill>
              <a:schemeClr val="tx1"/>
            </a:solidFill>
            <a:miter lim="800000"/>
            <a:headEnd/>
            <a:tailEnd/>
          </a:ln>
        </p:spPr>
        <p:txBody>
          <a:bodyPr wrap="none" lIns="92075" tIns="46038" rIns="92075" bIns="46038" anchor="ctr"/>
          <a:lstStyle/>
          <a:p>
            <a:pPr algn="ctr"/>
            <a:r>
              <a:rPr lang="en-US" altLang="zh-CN" sz="2400" b="1">
                <a:latin typeface="Courier New" pitchFamily="49" charset="0"/>
              </a:rPr>
              <a:t> </a:t>
            </a:r>
          </a:p>
        </p:txBody>
      </p:sp>
      <p:sp>
        <p:nvSpPr>
          <p:cNvPr id="93" name="Rectangle 32">
            <a:extLst>
              <a:ext uri="{FF2B5EF4-FFF2-40B4-BE49-F238E27FC236}">
                <a16:creationId xmlns:a16="http://schemas.microsoft.com/office/drawing/2014/main" id="{DDF9FBE7-A29B-1A93-F61C-9CE651870F87}"/>
              </a:ext>
            </a:extLst>
          </p:cNvPr>
          <p:cNvSpPr>
            <a:spLocks noChangeArrowheads="1"/>
          </p:cNvSpPr>
          <p:nvPr/>
        </p:nvSpPr>
        <p:spPr bwMode="auto">
          <a:xfrm>
            <a:off x="2499167" y="4697392"/>
            <a:ext cx="533400" cy="381000"/>
          </a:xfrm>
          <a:prstGeom prst="rect">
            <a:avLst/>
          </a:prstGeom>
          <a:solidFill>
            <a:srgbClr val="92D050"/>
          </a:solidFill>
          <a:ln w="9525">
            <a:solidFill>
              <a:schemeClr val="tx1"/>
            </a:solidFill>
            <a:miter lim="800000"/>
            <a:headEnd/>
            <a:tailEnd/>
          </a:ln>
        </p:spPr>
        <p:txBody>
          <a:bodyPr wrap="none" lIns="92075" tIns="46038" rIns="92075" bIns="46038" anchor="ctr"/>
          <a:lstStyle/>
          <a:p>
            <a:pPr algn="ctr"/>
            <a:r>
              <a:rPr lang="en-US" altLang="zh-CN" sz="2400" b="1" dirty="0">
                <a:solidFill>
                  <a:schemeClr val="bg1"/>
                </a:solidFill>
                <a:latin typeface="Courier New" pitchFamily="49" charset="0"/>
              </a:rPr>
              <a:t>A</a:t>
            </a:r>
          </a:p>
        </p:txBody>
      </p:sp>
      <p:grpSp>
        <p:nvGrpSpPr>
          <p:cNvPr id="95" name="Group 7">
            <a:extLst>
              <a:ext uri="{FF2B5EF4-FFF2-40B4-BE49-F238E27FC236}">
                <a16:creationId xmlns:a16="http://schemas.microsoft.com/office/drawing/2014/main" id="{56753BB9-5399-CD7C-DD22-ABF524FEF252}"/>
              </a:ext>
            </a:extLst>
          </p:cNvPr>
          <p:cNvGrpSpPr>
            <a:grpSpLocks/>
          </p:cNvGrpSpPr>
          <p:nvPr/>
        </p:nvGrpSpPr>
        <p:grpSpPr bwMode="auto">
          <a:xfrm>
            <a:off x="2463399" y="3657201"/>
            <a:ext cx="2667000" cy="381000"/>
            <a:chOff x="816" y="3264"/>
            <a:chExt cx="1680" cy="240"/>
          </a:xfrm>
        </p:grpSpPr>
        <p:sp>
          <p:nvSpPr>
            <p:cNvPr id="96" name="Rectangle 8">
              <a:extLst>
                <a:ext uri="{FF2B5EF4-FFF2-40B4-BE49-F238E27FC236}">
                  <a16:creationId xmlns:a16="http://schemas.microsoft.com/office/drawing/2014/main" id="{74240558-B756-B38E-7C11-7D8586EF9B0F}"/>
                </a:ext>
              </a:extLst>
            </p:cNvPr>
            <p:cNvSpPr>
              <a:spLocks noChangeArrowheads="1"/>
            </p:cNvSpPr>
            <p:nvPr/>
          </p:nvSpPr>
          <p:spPr bwMode="auto">
            <a:xfrm>
              <a:off x="816" y="3264"/>
              <a:ext cx="336" cy="240"/>
            </a:xfrm>
            <a:prstGeom prst="rect">
              <a:avLst/>
            </a:prstGeom>
            <a:solidFill>
              <a:srgbClr val="C0C0C0"/>
            </a:solidFill>
            <a:ln w="9525">
              <a:solidFill>
                <a:schemeClr val="tx1"/>
              </a:solidFill>
              <a:miter lim="800000"/>
              <a:headEnd/>
              <a:tailEnd/>
            </a:ln>
          </p:spPr>
          <p:txBody>
            <a:bodyPr wrap="none" lIns="92075" tIns="46038" rIns="92075" bIns="46038" anchor="ctr"/>
            <a:lstStyle/>
            <a:p>
              <a:pPr algn="ctr"/>
              <a:r>
                <a:rPr lang="en-US" altLang="zh-CN" sz="2400" b="1">
                  <a:latin typeface="Courier New" pitchFamily="49" charset="0"/>
                </a:rPr>
                <a:t>A</a:t>
              </a:r>
            </a:p>
          </p:txBody>
        </p:sp>
        <p:sp>
          <p:nvSpPr>
            <p:cNvPr id="97" name="Rectangle 9">
              <a:extLst>
                <a:ext uri="{FF2B5EF4-FFF2-40B4-BE49-F238E27FC236}">
                  <a16:creationId xmlns:a16="http://schemas.microsoft.com/office/drawing/2014/main" id="{54E4CD57-F8C6-FBA6-9B7B-60417483F2CA}"/>
                </a:ext>
              </a:extLst>
            </p:cNvPr>
            <p:cNvSpPr>
              <a:spLocks noChangeArrowheads="1"/>
            </p:cNvSpPr>
            <p:nvPr/>
          </p:nvSpPr>
          <p:spPr bwMode="auto">
            <a:xfrm>
              <a:off x="1152" y="3264"/>
              <a:ext cx="336" cy="240"/>
            </a:xfrm>
            <a:prstGeom prst="rect">
              <a:avLst/>
            </a:prstGeom>
            <a:solidFill>
              <a:srgbClr val="C0C0C0"/>
            </a:solidFill>
            <a:ln w="9525">
              <a:solidFill>
                <a:schemeClr val="tx1"/>
              </a:solidFill>
              <a:miter lim="800000"/>
              <a:headEnd/>
              <a:tailEnd/>
            </a:ln>
          </p:spPr>
          <p:txBody>
            <a:bodyPr wrap="none" lIns="92075" tIns="46038" rIns="92075" bIns="46038" anchor="ctr"/>
            <a:lstStyle/>
            <a:p>
              <a:pPr algn="ctr"/>
              <a:r>
                <a:rPr lang="en-US" altLang="zh-CN" sz="2400" b="1">
                  <a:latin typeface="Courier New" pitchFamily="49" charset="0"/>
                </a:rPr>
                <a:t>G</a:t>
              </a:r>
            </a:p>
          </p:txBody>
        </p:sp>
        <p:sp>
          <p:nvSpPr>
            <p:cNvPr id="98" name="Rectangle 10">
              <a:extLst>
                <a:ext uri="{FF2B5EF4-FFF2-40B4-BE49-F238E27FC236}">
                  <a16:creationId xmlns:a16="http://schemas.microsoft.com/office/drawing/2014/main" id="{26E69E1A-307C-181A-EE6C-ACF262C0BEC5}"/>
                </a:ext>
              </a:extLst>
            </p:cNvPr>
            <p:cNvSpPr>
              <a:spLocks noChangeArrowheads="1"/>
            </p:cNvSpPr>
            <p:nvPr/>
          </p:nvSpPr>
          <p:spPr bwMode="auto">
            <a:xfrm>
              <a:off x="1488" y="3264"/>
              <a:ext cx="336" cy="240"/>
            </a:xfrm>
            <a:prstGeom prst="rect">
              <a:avLst/>
            </a:prstGeom>
            <a:solidFill>
              <a:srgbClr val="C0C0C0"/>
            </a:solidFill>
            <a:ln w="9525">
              <a:solidFill>
                <a:schemeClr val="tx1"/>
              </a:solidFill>
              <a:miter lim="800000"/>
              <a:headEnd/>
              <a:tailEnd/>
            </a:ln>
          </p:spPr>
          <p:txBody>
            <a:bodyPr wrap="none" lIns="92075" tIns="46038" rIns="92075" bIns="46038" anchor="ctr"/>
            <a:lstStyle/>
            <a:p>
              <a:pPr algn="ctr"/>
              <a:r>
                <a:rPr lang="en-US" altLang="zh-CN" sz="2400" b="1">
                  <a:latin typeface="Courier New" pitchFamily="49" charset="0"/>
                </a:rPr>
                <a:t>L</a:t>
              </a:r>
            </a:p>
          </p:txBody>
        </p:sp>
        <p:sp>
          <p:nvSpPr>
            <p:cNvPr id="99" name="Rectangle 11">
              <a:extLst>
                <a:ext uri="{FF2B5EF4-FFF2-40B4-BE49-F238E27FC236}">
                  <a16:creationId xmlns:a16="http://schemas.microsoft.com/office/drawing/2014/main" id="{47FC98D9-52FB-E109-A35A-C0065E5529A3}"/>
                </a:ext>
              </a:extLst>
            </p:cNvPr>
            <p:cNvSpPr>
              <a:spLocks noChangeArrowheads="1"/>
            </p:cNvSpPr>
            <p:nvPr/>
          </p:nvSpPr>
          <p:spPr bwMode="auto">
            <a:xfrm>
              <a:off x="1824" y="3264"/>
              <a:ext cx="336" cy="240"/>
            </a:xfrm>
            <a:prstGeom prst="rect">
              <a:avLst/>
            </a:prstGeom>
            <a:solidFill>
              <a:srgbClr val="C0C0C0"/>
            </a:solidFill>
            <a:ln w="9525">
              <a:solidFill>
                <a:schemeClr val="tx1"/>
              </a:solidFill>
              <a:miter lim="800000"/>
              <a:headEnd/>
              <a:tailEnd/>
            </a:ln>
          </p:spPr>
          <p:txBody>
            <a:bodyPr wrap="none" lIns="92075" tIns="46038" rIns="92075" bIns="46038" anchor="ctr"/>
            <a:lstStyle/>
            <a:p>
              <a:pPr algn="ctr"/>
              <a:r>
                <a:rPr lang="en-US" altLang="zh-CN" sz="2400" b="1">
                  <a:latin typeface="Courier New" pitchFamily="49" charset="0"/>
                </a:rPr>
                <a:t>O</a:t>
              </a:r>
            </a:p>
          </p:txBody>
        </p:sp>
        <p:sp>
          <p:nvSpPr>
            <p:cNvPr id="100" name="Rectangle 12">
              <a:extLst>
                <a:ext uri="{FF2B5EF4-FFF2-40B4-BE49-F238E27FC236}">
                  <a16:creationId xmlns:a16="http://schemas.microsoft.com/office/drawing/2014/main" id="{B44F8FC5-B003-E07E-735B-7BBA81BE6935}"/>
                </a:ext>
              </a:extLst>
            </p:cNvPr>
            <p:cNvSpPr>
              <a:spLocks noChangeArrowheads="1"/>
            </p:cNvSpPr>
            <p:nvPr/>
          </p:nvSpPr>
          <p:spPr bwMode="auto">
            <a:xfrm>
              <a:off x="2160" y="3264"/>
              <a:ext cx="336" cy="240"/>
            </a:xfrm>
            <a:prstGeom prst="rect">
              <a:avLst/>
            </a:prstGeom>
            <a:solidFill>
              <a:srgbClr val="C0C0C0"/>
            </a:solidFill>
            <a:ln w="9525">
              <a:solidFill>
                <a:schemeClr val="tx1"/>
              </a:solidFill>
              <a:miter lim="800000"/>
              <a:headEnd/>
              <a:tailEnd/>
            </a:ln>
          </p:spPr>
          <p:txBody>
            <a:bodyPr wrap="none" lIns="92075" tIns="46038" rIns="92075" bIns="46038" anchor="ctr"/>
            <a:lstStyle/>
            <a:p>
              <a:pPr algn="ctr"/>
              <a:r>
                <a:rPr lang="en-US" altLang="zh-CN" sz="2400" b="1">
                  <a:latin typeface="Courier New" pitchFamily="49" charset="0"/>
                </a:rPr>
                <a:t>R</a:t>
              </a:r>
            </a:p>
          </p:txBody>
        </p:sp>
      </p:grpSp>
      <p:grpSp>
        <p:nvGrpSpPr>
          <p:cNvPr id="101" name="Group 13">
            <a:extLst>
              <a:ext uri="{FF2B5EF4-FFF2-40B4-BE49-F238E27FC236}">
                <a16:creationId xmlns:a16="http://schemas.microsoft.com/office/drawing/2014/main" id="{480D163F-B4F7-29E6-3169-BE7668AE4CD4}"/>
              </a:ext>
            </a:extLst>
          </p:cNvPr>
          <p:cNvGrpSpPr>
            <a:grpSpLocks/>
          </p:cNvGrpSpPr>
          <p:nvPr/>
        </p:nvGrpSpPr>
        <p:grpSpPr bwMode="auto">
          <a:xfrm>
            <a:off x="5199703" y="3657201"/>
            <a:ext cx="2667000" cy="381000"/>
            <a:chOff x="2880" y="3264"/>
            <a:chExt cx="1680" cy="240"/>
          </a:xfrm>
        </p:grpSpPr>
        <p:sp>
          <p:nvSpPr>
            <p:cNvPr id="102" name="Rectangle 14">
              <a:extLst>
                <a:ext uri="{FF2B5EF4-FFF2-40B4-BE49-F238E27FC236}">
                  <a16:creationId xmlns:a16="http://schemas.microsoft.com/office/drawing/2014/main" id="{2B96279F-F06A-68EB-F04B-C5A615F9DAE5}"/>
                </a:ext>
              </a:extLst>
            </p:cNvPr>
            <p:cNvSpPr>
              <a:spLocks noChangeArrowheads="1"/>
            </p:cNvSpPr>
            <p:nvPr/>
          </p:nvSpPr>
          <p:spPr bwMode="auto">
            <a:xfrm>
              <a:off x="2880" y="3264"/>
              <a:ext cx="336" cy="240"/>
            </a:xfrm>
            <a:prstGeom prst="rect">
              <a:avLst/>
            </a:prstGeom>
            <a:solidFill>
              <a:srgbClr val="C0C0C0"/>
            </a:solidFill>
            <a:ln w="9525">
              <a:solidFill>
                <a:schemeClr val="tx1"/>
              </a:solidFill>
              <a:miter lim="800000"/>
              <a:headEnd/>
              <a:tailEnd/>
            </a:ln>
          </p:spPr>
          <p:txBody>
            <a:bodyPr wrap="none" lIns="92075" tIns="46038" rIns="92075" bIns="46038" anchor="ctr"/>
            <a:lstStyle/>
            <a:p>
              <a:pPr algn="ctr"/>
              <a:r>
                <a:rPr lang="en-US" altLang="zh-CN" sz="2400" b="1">
                  <a:latin typeface="Courier New" pitchFamily="49" charset="0"/>
                </a:rPr>
                <a:t>H</a:t>
              </a:r>
            </a:p>
          </p:txBody>
        </p:sp>
        <p:sp>
          <p:nvSpPr>
            <p:cNvPr id="103" name="Rectangle 15">
              <a:extLst>
                <a:ext uri="{FF2B5EF4-FFF2-40B4-BE49-F238E27FC236}">
                  <a16:creationId xmlns:a16="http://schemas.microsoft.com/office/drawing/2014/main" id="{CFD7B28B-EB4D-2E27-2A5A-049D9AE8F580}"/>
                </a:ext>
              </a:extLst>
            </p:cNvPr>
            <p:cNvSpPr>
              <a:spLocks noChangeArrowheads="1"/>
            </p:cNvSpPr>
            <p:nvPr/>
          </p:nvSpPr>
          <p:spPr bwMode="auto">
            <a:xfrm>
              <a:off x="3216" y="3264"/>
              <a:ext cx="336" cy="240"/>
            </a:xfrm>
            <a:prstGeom prst="rect">
              <a:avLst/>
            </a:prstGeom>
            <a:solidFill>
              <a:srgbClr val="C0C0C0"/>
            </a:solidFill>
            <a:ln w="9525">
              <a:solidFill>
                <a:schemeClr val="tx1"/>
              </a:solidFill>
              <a:miter lim="800000"/>
              <a:headEnd/>
              <a:tailEnd/>
            </a:ln>
          </p:spPr>
          <p:txBody>
            <a:bodyPr wrap="none" lIns="92075" tIns="46038" rIns="92075" bIns="46038" anchor="ctr"/>
            <a:lstStyle/>
            <a:p>
              <a:pPr algn="ctr"/>
              <a:r>
                <a:rPr lang="en-US" altLang="zh-CN" sz="2400" b="1">
                  <a:latin typeface="Courier New" pitchFamily="49" charset="0"/>
                </a:rPr>
                <a:t>I</a:t>
              </a:r>
            </a:p>
          </p:txBody>
        </p:sp>
        <p:sp>
          <p:nvSpPr>
            <p:cNvPr id="104" name="Rectangle 16">
              <a:extLst>
                <a:ext uri="{FF2B5EF4-FFF2-40B4-BE49-F238E27FC236}">
                  <a16:creationId xmlns:a16="http://schemas.microsoft.com/office/drawing/2014/main" id="{ABA416FE-5399-F95C-2CE2-2B39875ADE85}"/>
                </a:ext>
              </a:extLst>
            </p:cNvPr>
            <p:cNvSpPr>
              <a:spLocks noChangeArrowheads="1"/>
            </p:cNvSpPr>
            <p:nvPr/>
          </p:nvSpPr>
          <p:spPr bwMode="auto">
            <a:xfrm>
              <a:off x="3552" y="3264"/>
              <a:ext cx="336" cy="240"/>
            </a:xfrm>
            <a:prstGeom prst="rect">
              <a:avLst/>
            </a:prstGeom>
            <a:solidFill>
              <a:srgbClr val="C0C0C0"/>
            </a:solidFill>
            <a:ln w="9525">
              <a:solidFill>
                <a:schemeClr val="tx1"/>
              </a:solidFill>
              <a:miter lim="800000"/>
              <a:headEnd/>
              <a:tailEnd/>
            </a:ln>
          </p:spPr>
          <p:txBody>
            <a:bodyPr wrap="none" lIns="92075" tIns="46038" rIns="92075" bIns="46038" anchor="ctr"/>
            <a:lstStyle/>
            <a:p>
              <a:pPr algn="ctr"/>
              <a:r>
                <a:rPr lang="en-US" altLang="zh-CN" sz="2400" b="1">
                  <a:latin typeface="Courier New" pitchFamily="49" charset="0"/>
                </a:rPr>
                <a:t>M</a:t>
              </a:r>
            </a:p>
          </p:txBody>
        </p:sp>
        <p:sp>
          <p:nvSpPr>
            <p:cNvPr id="105" name="Rectangle 17">
              <a:extLst>
                <a:ext uri="{FF2B5EF4-FFF2-40B4-BE49-F238E27FC236}">
                  <a16:creationId xmlns:a16="http://schemas.microsoft.com/office/drawing/2014/main" id="{8CA6980A-2676-3B9B-934B-4BA2DF566B19}"/>
                </a:ext>
              </a:extLst>
            </p:cNvPr>
            <p:cNvSpPr>
              <a:spLocks noChangeArrowheads="1"/>
            </p:cNvSpPr>
            <p:nvPr/>
          </p:nvSpPr>
          <p:spPr bwMode="auto">
            <a:xfrm>
              <a:off x="3888" y="3264"/>
              <a:ext cx="336" cy="240"/>
            </a:xfrm>
            <a:prstGeom prst="rect">
              <a:avLst/>
            </a:prstGeom>
            <a:solidFill>
              <a:srgbClr val="C0C0C0"/>
            </a:solidFill>
            <a:ln w="9525">
              <a:solidFill>
                <a:schemeClr val="tx1"/>
              </a:solidFill>
              <a:miter lim="800000"/>
              <a:headEnd/>
              <a:tailEnd/>
            </a:ln>
          </p:spPr>
          <p:txBody>
            <a:bodyPr wrap="none" lIns="92075" tIns="46038" rIns="92075" bIns="46038" anchor="ctr"/>
            <a:lstStyle/>
            <a:p>
              <a:pPr algn="ctr"/>
              <a:r>
                <a:rPr lang="en-US" altLang="zh-CN" sz="2400" b="1">
                  <a:latin typeface="Courier New" pitchFamily="49" charset="0"/>
                </a:rPr>
                <a:t>S</a:t>
              </a:r>
            </a:p>
          </p:txBody>
        </p:sp>
        <p:sp>
          <p:nvSpPr>
            <p:cNvPr id="106" name="Rectangle 18">
              <a:extLst>
                <a:ext uri="{FF2B5EF4-FFF2-40B4-BE49-F238E27FC236}">
                  <a16:creationId xmlns:a16="http://schemas.microsoft.com/office/drawing/2014/main" id="{285EB20F-A30C-AB8B-41B5-2AD4345647D9}"/>
                </a:ext>
              </a:extLst>
            </p:cNvPr>
            <p:cNvSpPr>
              <a:spLocks noChangeArrowheads="1"/>
            </p:cNvSpPr>
            <p:nvPr/>
          </p:nvSpPr>
          <p:spPr bwMode="auto">
            <a:xfrm>
              <a:off x="4224" y="3264"/>
              <a:ext cx="336" cy="240"/>
            </a:xfrm>
            <a:prstGeom prst="rect">
              <a:avLst/>
            </a:prstGeom>
            <a:solidFill>
              <a:srgbClr val="C0C0C0"/>
            </a:solidFill>
            <a:ln w="9525">
              <a:solidFill>
                <a:schemeClr val="tx1"/>
              </a:solidFill>
              <a:miter lim="800000"/>
              <a:headEnd/>
              <a:tailEnd/>
            </a:ln>
          </p:spPr>
          <p:txBody>
            <a:bodyPr wrap="none" lIns="92075" tIns="46038" rIns="92075" bIns="46038" anchor="ctr"/>
            <a:lstStyle/>
            <a:p>
              <a:pPr algn="ctr"/>
              <a:r>
                <a:rPr lang="en-US" altLang="zh-CN" sz="2400" b="1">
                  <a:latin typeface="Courier New" pitchFamily="49" charset="0"/>
                </a:rPr>
                <a:t>T</a:t>
              </a:r>
            </a:p>
          </p:txBody>
        </p:sp>
      </p:grpSp>
      <p:grpSp>
        <p:nvGrpSpPr>
          <p:cNvPr id="5" name="组合 4">
            <a:extLst>
              <a:ext uri="{FF2B5EF4-FFF2-40B4-BE49-F238E27FC236}">
                <a16:creationId xmlns:a16="http://schemas.microsoft.com/office/drawing/2014/main" id="{55BA2A5D-36AC-3117-2AAE-1B29E8DD7C74}"/>
              </a:ext>
            </a:extLst>
          </p:cNvPr>
          <p:cNvGrpSpPr/>
          <p:nvPr/>
        </p:nvGrpSpPr>
        <p:grpSpPr>
          <a:xfrm>
            <a:off x="4713681" y="2936408"/>
            <a:ext cx="304800" cy="694468"/>
            <a:chOff x="2630235" y="2936408"/>
            <a:chExt cx="304800" cy="694468"/>
          </a:xfrm>
        </p:grpSpPr>
        <p:sp>
          <p:nvSpPr>
            <p:cNvPr id="107" name="AutoShape 4">
              <a:extLst>
                <a:ext uri="{FF2B5EF4-FFF2-40B4-BE49-F238E27FC236}">
                  <a16:creationId xmlns:a16="http://schemas.microsoft.com/office/drawing/2014/main" id="{B3F5B910-80AC-45C4-ABB2-873FE2F0C3EF}"/>
                </a:ext>
              </a:extLst>
            </p:cNvPr>
            <p:cNvSpPr>
              <a:spLocks noChangeArrowheads="1"/>
            </p:cNvSpPr>
            <p:nvPr/>
          </p:nvSpPr>
          <p:spPr bwMode="auto">
            <a:xfrm>
              <a:off x="2630235" y="3326076"/>
              <a:ext cx="304800" cy="304800"/>
            </a:xfrm>
            <a:prstGeom prst="downArrow">
              <a:avLst>
                <a:gd name="adj1" fmla="val 50000"/>
                <a:gd name="adj2" fmla="val 25000"/>
              </a:avLst>
            </a:prstGeom>
            <a:solidFill>
              <a:srgbClr val="003399"/>
            </a:solidFill>
            <a:ln w="9525">
              <a:solidFill>
                <a:schemeClr val="bg2"/>
              </a:solidFill>
              <a:miter lim="800000"/>
              <a:headEnd/>
              <a:tailEnd/>
            </a:ln>
          </p:spPr>
          <p:txBody>
            <a:bodyPr wrap="none" anchor="ctr"/>
            <a:lstStyle/>
            <a:p>
              <a:endParaRPr lang="zh-CN" altLang="en-US">
                <a:latin typeface="Calibri" pitchFamily="34" charset="0"/>
              </a:endParaRPr>
            </a:p>
          </p:txBody>
        </p:sp>
        <p:sp>
          <p:nvSpPr>
            <p:cNvPr id="109" name="文本框 108">
              <a:extLst>
                <a:ext uri="{FF2B5EF4-FFF2-40B4-BE49-F238E27FC236}">
                  <a16:creationId xmlns:a16="http://schemas.microsoft.com/office/drawing/2014/main" id="{83CC0C05-B194-4F6E-6993-16AA7CA3B269}"/>
                </a:ext>
              </a:extLst>
            </p:cNvPr>
            <p:cNvSpPr txBox="1"/>
            <p:nvPr/>
          </p:nvSpPr>
          <p:spPr>
            <a:xfrm>
              <a:off x="2658409" y="2936408"/>
              <a:ext cx="261610" cy="369332"/>
            </a:xfrm>
            <a:prstGeom prst="rect">
              <a:avLst/>
            </a:prstGeom>
            <a:noFill/>
          </p:spPr>
          <p:txBody>
            <a:bodyPr wrap="none" rtlCol="0">
              <a:spAutoFit/>
            </a:bodyPr>
            <a:lstStyle/>
            <a:p>
              <a:r>
                <a:rPr lang="en-US" altLang="zh-CN" dirty="0" err="1">
                  <a:solidFill>
                    <a:srgbClr val="51ADB7"/>
                  </a:solidFill>
                  <a:latin typeface="Arial Black" panose="020B0A04020102020204" pitchFamily="34" charset="0"/>
                </a:rPr>
                <a:t>i</a:t>
              </a:r>
              <a:endParaRPr lang="zh-CN" altLang="en-US" dirty="0">
                <a:solidFill>
                  <a:srgbClr val="51ADB7"/>
                </a:solidFill>
                <a:latin typeface="Arial Black" panose="020B0A04020102020204" pitchFamily="34" charset="0"/>
              </a:endParaRPr>
            </a:p>
          </p:txBody>
        </p:sp>
      </p:grpSp>
      <p:grpSp>
        <p:nvGrpSpPr>
          <p:cNvPr id="6" name="组合 5">
            <a:extLst>
              <a:ext uri="{FF2B5EF4-FFF2-40B4-BE49-F238E27FC236}">
                <a16:creationId xmlns:a16="http://schemas.microsoft.com/office/drawing/2014/main" id="{183527F7-9E88-8A90-7819-E48C7DC15E6A}"/>
              </a:ext>
            </a:extLst>
          </p:cNvPr>
          <p:cNvGrpSpPr/>
          <p:nvPr/>
        </p:nvGrpSpPr>
        <p:grpSpPr>
          <a:xfrm>
            <a:off x="6922887" y="2956744"/>
            <a:ext cx="304800" cy="674132"/>
            <a:chOff x="5314003" y="2956744"/>
            <a:chExt cx="304800" cy="674132"/>
          </a:xfrm>
        </p:grpSpPr>
        <p:sp>
          <p:nvSpPr>
            <p:cNvPr id="108" name="AutoShape 6">
              <a:extLst>
                <a:ext uri="{FF2B5EF4-FFF2-40B4-BE49-F238E27FC236}">
                  <a16:creationId xmlns:a16="http://schemas.microsoft.com/office/drawing/2014/main" id="{3FE8015B-5892-8EAB-EED4-ECC5630C74B5}"/>
                </a:ext>
              </a:extLst>
            </p:cNvPr>
            <p:cNvSpPr>
              <a:spLocks noChangeArrowheads="1"/>
            </p:cNvSpPr>
            <p:nvPr/>
          </p:nvSpPr>
          <p:spPr bwMode="auto">
            <a:xfrm>
              <a:off x="5314003" y="3326076"/>
              <a:ext cx="304800" cy="304800"/>
            </a:xfrm>
            <a:prstGeom prst="downArrow">
              <a:avLst>
                <a:gd name="adj1" fmla="val 50000"/>
                <a:gd name="adj2" fmla="val 25000"/>
              </a:avLst>
            </a:prstGeom>
            <a:solidFill>
              <a:srgbClr val="006600"/>
            </a:solidFill>
            <a:ln w="9525">
              <a:solidFill>
                <a:schemeClr val="bg2"/>
              </a:solidFill>
              <a:miter lim="800000"/>
              <a:headEnd/>
              <a:tailEnd/>
            </a:ln>
          </p:spPr>
          <p:txBody>
            <a:bodyPr wrap="none" anchor="ctr"/>
            <a:lstStyle/>
            <a:p>
              <a:endParaRPr lang="zh-CN" altLang="en-US">
                <a:latin typeface="Calibri" pitchFamily="34" charset="0"/>
              </a:endParaRPr>
            </a:p>
          </p:txBody>
        </p:sp>
        <p:sp>
          <p:nvSpPr>
            <p:cNvPr id="110" name="文本框 109">
              <a:extLst>
                <a:ext uri="{FF2B5EF4-FFF2-40B4-BE49-F238E27FC236}">
                  <a16:creationId xmlns:a16="http://schemas.microsoft.com/office/drawing/2014/main" id="{68EF1DFA-D13D-A195-0A86-46959FCB1181}"/>
                </a:ext>
              </a:extLst>
            </p:cNvPr>
            <p:cNvSpPr txBox="1"/>
            <p:nvPr/>
          </p:nvSpPr>
          <p:spPr>
            <a:xfrm>
              <a:off x="5334561" y="2956744"/>
              <a:ext cx="261610" cy="369332"/>
            </a:xfrm>
            <a:prstGeom prst="rect">
              <a:avLst/>
            </a:prstGeom>
            <a:noFill/>
          </p:spPr>
          <p:txBody>
            <a:bodyPr wrap="none" rtlCol="0">
              <a:spAutoFit/>
            </a:bodyPr>
            <a:lstStyle/>
            <a:p>
              <a:r>
                <a:rPr lang="en-US" altLang="zh-CN" dirty="0">
                  <a:solidFill>
                    <a:srgbClr val="C00000"/>
                  </a:solidFill>
                  <a:latin typeface="Arial Black" panose="020B0A04020102020204" pitchFamily="34" charset="0"/>
                </a:rPr>
                <a:t>j</a:t>
              </a:r>
              <a:endParaRPr lang="zh-CN" altLang="en-US" dirty="0">
                <a:solidFill>
                  <a:srgbClr val="C00000"/>
                </a:solidFill>
                <a:latin typeface="Arial Black" panose="020B0A04020102020204" pitchFamily="34" charset="0"/>
              </a:endParaRPr>
            </a:p>
          </p:txBody>
        </p:sp>
      </p:grpSp>
      <p:sp>
        <p:nvSpPr>
          <p:cNvPr id="111" name="文本框 110">
            <a:extLst>
              <a:ext uri="{FF2B5EF4-FFF2-40B4-BE49-F238E27FC236}">
                <a16:creationId xmlns:a16="http://schemas.microsoft.com/office/drawing/2014/main" id="{0858284C-D951-5436-4E34-FFC6EB5DDFBD}"/>
              </a:ext>
            </a:extLst>
          </p:cNvPr>
          <p:cNvSpPr txBox="1"/>
          <p:nvPr/>
        </p:nvSpPr>
        <p:spPr>
          <a:xfrm>
            <a:off x="4648751" y="4020274"/>
            <a:ext cx="412292" cy="338554"/>
          </a:xfrm>
          <a:prstGeom prst="rect">
            <a:avLst/>
          </a:prstGeom>
          <a:noFill/>
        </p:spPr>
        <p:txBody>
          <a:bodyPr wrap="none" rtlCol="0">
            <a:spAutoFit/>
          </a:bodyPr>
          <a:lstStyle/>
          <a:p>
            <a:r>
              <a:rPr lang="en-US" altLang="zh-CN" sz="1600" dirty="0" err="1">
                <a:solidFill>
                  <a:srgbClr val="51ADB7"/>
                </a:solidFill>
                <a:latin typeface="Arial Black" panose="020B0A04020102020204" pitchFamily="34" charset="0"/>
              </a:rPr>
              <a:t>rx</a:t>
            </a:r>
            <a:endParaRPr lang="zh-CN" altLang="en-US" sz="1600" dirty="0">
              <a:solidFill>
                <a:srgbClr val="51ADB7"/>
              </a:solidFill>
              <a:latin typeface="Arial Black" panose="020B0A04020102020204" pitchFamily="34" charset="0"/>
            </a:endParaRPr>
          </a:p>
        </p:txBody>
      </p:sp>
      <p:sp>
        <p:nvSpPr>
          <p:cNvPr id="112" name="文本框 111">
            <a:extLst>
              <a:ext uri="{FF2B5EF4-FFF2-40B4-BE49-F238E27FC236}">
                <a16:creationId xmlns:a16="http://schemas.microsoft.com/office/drawing/2014/main" id="{54DEF3A1-EC22-0F78-A1C7-5CAE5188E723}"/>
              </a:ext>
            </a:extLst>
          </p:cNvPr>
          <p:cNvSpPr txBox="1"/>
          <p:nvPr/>
        </p:nvSpPr>
        <p:spPr>
          <a:xfrm>
            <a:off x="2599735" y="4020274"/>
            <a:ext cx="389850" cy="338554"/>
          </a:xfrm>
          <a:prstGeom prst="rect">
            <a:avLst/>
          </a:prstGeom>
          <a:noFill/>
        </p:spPr>
        <p:txBody>
          <a:bodyPr wrap="none" rtlCol="0">
            <a:spAutoFit/>
          </a:bodyPr>
          <a:lstStyle/>
          <a:p>
            <a:r>
              <a:rPr lang="en-US" altLang="zh-CN" sz="1600" dirty="0">
                <a:solidFill>
                  <a:srgbClr val="51ADB7"/>
                </a:solidFill>
                <a:latin typeface="Arial Black" panose="020B0A04020102020204" pitchFamily="34" charset="0"/>
              </a:rPr>
              <a:t>lx</a:t>
            </a:r>
            <a:endParaRPr lang="zh-CN" altLang="en-US" sz="1600" dirty="0">
              <a:solidFill>
                <a:srgbClr val="51ADB7"/>
              </a:solidFill>
              <a:latin typeface="Arial Black" panose="020B0A04020102020204" pitchFamily="34" charset="0"/>
            </a:endParaRPr>
          </a:p>
        </p:txBody>
      </p:sp>
      <p:sp>
        <p:nvSpPr>
          <p:cNvPr id="113" name="文本框 112">
            <a:extLst>
              <a:ext uri="{FF2B5EF4-FFF2-40B4-BE49-F238E27FC236}">
                <a16:creationId xmlns:a16="http://schemas.microsoft.com/office/drawing/2014/main" id="{1C8F0F21-249D-6685-F147-2CDE4065C089}"/>
              </a:ext>
            </a:extLst>
          </p:cNvPr>
          <p:cNvSpPr txBox="1"/>
          <p:nvPr/>
        </p:nvSpPr>
        <p:spPr>
          <a:xfrm>
            <a:off x="7407494" y="4020274"/>
            <a:ext cx="412998" cy="338554"/>
          </a:xfrm>
          <a:prstGeom prst="rect">
            <a:avLst/>
          </a:prstGeom>
          <a:noFill/>
        </p:spPr>
        <p:txBody>
          <a:bodyPr wrap="none" rtlCol="0">
            <a:spAutoFit/>
          </a:bodyPr>
          <a:lstStyle/>
          <a:p>
            <a:r>
              <a:rPr lang="en-US" altLang="zh-CN" sz="1600" dirty="0" err="1">
                <a:solidFill>
                  <a:srgbClr val="C00000"/>
                </a:solidFill>
                <a:latin typeface="Arial Black" panose="020B0A04020102020204" pitchFamily="34" charset="0"/>
              </a:rPr>
              <a:t>ry</a:t>
            </a:r>
            <a:endParaRPr lang="zh-CN" altLang="en-US" sz="1600" dirty="0">
              <a:solidFill>
                <a:srgbClr val="C00000"/>
              </a:solidFill>
              <a:latin typeface="Arial Black" panose="020B0A04020102020204" pitchFamily="34" charset="0"/>
            </a:endParaRPr>
          </a:p>
        </p:txBody>
      </p:sp>
      <p:sp>
        <p:nvSpPr>
          <p:cNvPr id="114" name="文本框 113">
            <a:extLst>
              <a:ext uri="{FF2B5EF4-FFF2-40B4-BE49-F238E27FC236}">
                <a16:creationId xmlns:a16="http://schemas.microsoft.com/office/drawing/2014/main" id="{0E252573-4B38-785F-B575-03FF8F2C22C1}"/>
              </a:ext>
            </a:extLst>
          </p:cNvPr>
          <p:cNvSpPr txBox="1"/>
          <p:nvPr/>
        </p:nvSpPr>
        <p:spPr>
          <a:xfrm>
            <a:off x="5265068" y="4020274"/>
            <a:ext cx="382156" cy="338554"/>
          </a:xfrm>
          <a:prstGeom prst="rect">
            <a:avLst/>
          </a:prstGeom>
          <a:noFill/>
        </p:spPr>
        <p:txBody>
          <a:bodyPr wrap="none" rtlCol="0">
            <a:spAutoFit/>
          </a:bodyPr>
          <a:lstStyle/>
          <a:p>
            <a:r>
              <a:rPr lang="en-US" altLang="zh-CN" sz="1600" dirty="0" err="1">
                <a:solidFill>
                  <a:srgbClr val="C00000"/>
                </a:solidFill>
                <a:latin typeface="Arial Black" panose="020B0A04020102020204" pitchFamily="34" charset="0"/>
              </a:rPr>
              <a:t>ly</a:t>
            </a:r>
            <a:endParaRPr lang="zh-CN" altLang="en-US" sz="1600" dirty="0">
              <a:solidFill>
                <a:srgbClr val="C00000"/>
              </a:solidFill>
              <a:latin typeface="Arial Black" panose="020B0A04020102020204" pitchFamily="34" charset="0"/>
            </a:endParaRPr>
          </a:p>
        </p:txBody>
      </p:sp>
      <p:sp>
        <p:nvSpPr>
          <p:cNvPr id="117" name="文本框 116">
            <a:extLst>
              <a:ext uri="{FF2B5EF4-FFF2-40B4-BE49-F238E27FC236}">
                <a16:creationId xmlns:a16="http://schemas.microsoft.com/office/drawing/2014/main" id="{E4F8C508-60A0-E3D5-6688-DEA07EBA735D}"/>
              </a:ext>
            </a:extLst>
          </p:cNvPr>
          <p:cNvSpPr txBox="1"/>
          <p:nvPr/>
        </p:nvSpPr>
        <p:spPr>
          <a:xfrm>
            <a:off x="8012058" y="3657201"/>
            <a:ext cx="774571" cy="369332"/>
          </a:xfrm>
          <a:prstGeom prst="rect">
            <a:avLst/>
          </a:prstGeom>
          <a:noFill/>
        </p:spPr>
        <p:txBody>
          <a:bodyPr wrap="none" rtlCol="0">
            <a:spAutoFit/>
          </a:bodyPr>
          <a:lstStyle/>
          <a:p>
            <a:r>
              <a:rPr kumimoji="1" lang="zh-CN" altLang="en-US" dirty="0">
                <a:latin typeface="Microsoft YaHei" panose="020B0503020204020204" pitchFamily="34" charset="-122"/>
                <a:ea typeface="Microsoft YaHei" panose="020B0503020204020204" pitchFamily="34" charset="-122"/>
              </a:rPr>
              <a:t>序列</a:t>
            </a:r>
            <a:r>
              <a:rPr kumimoji="1" lang="en-US" altLang="zh-CN" dirty="0">
                <a:latin typeface="Microsoft YaHei" panose="020B0503020204020204" pitchFamily="34" charset="-122"/>
                <a:ea typeface="Microsoft YaHei" panose="020B0503020204020204" pitchFamily="34" charset="-122"/>
              </a:rPr>
              <a:t>a</a:t>
            </a:r>
            <a:endParaRPr kumimoji="1" lang="zh-CN" altLang="en-US" dirty="0">
              <a:latin typeface="Microsoft YaHei" panose="020B0503020204020204" pitchFamily="34" charset="-122"/>
              <a:ea typeface="Microsoft YaHei" panose="020B0503020204020204" pitchFamily="34" charset="-122"/>
            </a:endParaRPr>
          </a:p>
        </p:txBody>
      </p:sp>
      <p:sp>
        <p:nvSpPr>
          <p:cNvPr id="118" name="文本框 117">
            <a:extLst>
              <a:ext uri="{FF2B5EF4-FFF2-40B4-BE49-F238E27FC236}">
                <a16:creationId xmlns:a16="http://schemas.microsoft.com/office/drawing/2014/main" id="{40BAFE9F-25E9-EABD-627A-8B70886BC7C9}"/>
              </a:ext>
            </a:extLst>
          </p:cNvPr>
          <p:cNvSpPr txBox="1"/>
          <p:nvPr/>
        </p:nvSpPr>
        <p:spPr>
          <a:xfrm>
            <a:off x="8000483" y="4718705"/>
            <a:ext cx="963725" cy="369332"/>
          </a:xfrm>
          <a:prstGeom prst="rect">
            <a:avLst/>
          </a:prstGeom>
          <a:noFill/>
        </p:spPr>
        <p:txBody>
          <a:bodyPr wrap="none" rtlCol="0">
            <a:spAutoFit/>
          </a:bodyPr>
          <a:lstStyle/>
          <a:p>
            <a:r>
              <a:rPr kumimoji="1" lang="zh-CN" altLang="en-US" dirty="0">
                <a:solidFill>
                  <a:srgbClr val="00B0F0"/>
                </a:solidFill>
                <a:latin typeface="Microsoft YaHei" panose="020B0503020204020204" pitchFamily="34" charset="-122"/>
                <a:ea typeface="Microsoft YaHei" panose="020B0503020204020204" pitchFamily="34" charset="-122"/>
              </a:rPr>
              <a:t>新</a:t>
            </a:r>
            <a:r>
              <a:rPr kumimoji="1" lang="zh-CN" altLang="en-US" dirty="0">
                <a:latin typeface="Microsoft YaHei" panose="020B0503020204020204" pitchFamily="34" charset="-122"/>
                <a:ea typeface="Microsoft YaHei" panose="020B0503020204020204" pitchFamily="34" charset="-122"/>
              </a:rPr>
              <a:t>序列</a:t>
            </a:r>
            <a:r>
              <a:rPr kumimoji="1" lang="en-US" altLang="zh-CN" dirty="0">
                <a:latin typeface="Microsoft YaHei" panose="020B0503020204020204" pitchFamily="34" charset="-122"/>
                <a:ea typeface="Microsoft YaHei" panose="020B0503020204020204" pitchFamily="34" charset="-122"/>
              </a:rPr>
              <a:t>t</a:t>
            </a:r>
            <a:endParaRPr kumimoji="1" lang="zh-CN" altLang="en-US"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602672580"/>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二路归并示例</a:t>
            </a:r>
          </a:p>
        </p:txBody>
      </p:sp>
      <p:sp>
        <p:nvSpPr>
          <p:cNvPr id="3" name="副标题 2"/>
          <p:cNvSpPr>
            <a:spLocks noGrp="1"/>
          </p:cNvSpPr>
          <p:nvPr>
            <p:ph type="subTitle" idx="1"/>
          </p:nvPr>
        </p:nvSpPr>
        <p:spPr/>
        <p:txBody>
          <a:bodyPr/>
          <a:lstStyle/>
          <a:p>
            <a:r>
              <a:rPr lang="en-US" altLang="zh-CN" dirty="0"/>
              <a:t>10.5.1  </a:t>
            </a:r>
            <a:r>
              <a:rPr lang="zh-CN" altLang="en-US" dirty="0"/>
              <a:t>二路归并</a:t>
            </a:r>
          </a:p>
        </p:txBody>
      </p:sp>
      <p:sp>
        <p:nvSpPr>
          <p:cNvPr id="4" name="文本占位符 3"/>
          <p:cNvSpPr>
            <a:spLocks noGrp="1"/>
          </p:cNvSpPr>
          <p:nvPr>
            <p:ph type="body" idx="10"/>
          </p:nvPr>
        </p:nvSpPr>
        <p:spPr/>
        <p:txBody>
          <a:bodyPr/>
          <a:lstStyle/>
          <a:p>
            <a:r>
              <a:rPr lang="zh-CN" altLang="en-US" dirty="0"/>
              <a:t>数据结构</a:t>
            </a:r>
          </a:p>
        </p:txBody>
      </p:sp>
      <mc:AlternateContent xmlns:mc="http://schemas.openxmlformats.org/markup-compatibility/2006" xmlns:a14="http://schemas.microsoft.com/office/drawing/2010/main">
        <mc:Choice Requires="a14">
          <p:sp>
            <p:nvSpPr>
              <p:cNvPr id="8" name="Rectangle 1">
                <a:extLst>
                  <a:ext uri="{FF2B5EF4-FFF2-40B4-BE49-F238E27FC236}">
                    <a16:creationId xmlns:a16="http://schemas.microsoft.com/office/drawing/2014/main" id="{65E4655A-0624-46D8-BDB9-8A5265427EC7}"/>
                  </a:ext>
                </a:extLst>
              </p:cNvPr>
              <p:cNvSpPr>
                <a:spLocks noChangeArrowheads="1"/>
              </p:cNvSpPr>
              <p:nvPr/>
            </p:nvSpPr>
            <p:spPr bwMode="auto">
              <a:xfrm>
                <a:off x="702353" y="1016191"/>
                <a:ext cx="6818726" cy="1086131"/>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1270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zh-CN" altLang="zh-CN" sz="2000" dirty="0">
                    <a:latin typeface="微软雅黑" panose="020B0503020204020204" pitchFamily="34" charset="-122"/>
                    <a:ea typeface="微软雅黑" panose="020B0503020204020204" pitchFamily="34" charset="-122"/>
                    <a:cs typeface="Times New Roman" panose="02020603050405020304" pitchFamily="18" charset="0"/>
                  </a:rPr>
                  <a:t>算法</a:t>
                </a:r>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10-8 </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二路归并 </a:t>
                </a:r>
                <a14:m>
                  <m:oMath xmlns:m="http://schemas.openxmlformats.org/officeDocument/2006/math">
                    <m:r>
                      <m:rPr>
                        <m:sty m:val="p"/>
                      </m:rPr>
                      <a:rPr lang="en-US" altLang="zh-CN" sz="2000" i="0" dirty="0" smtClean="0">
                        <a:latin typeface="Cambria Math" panose="02040503050406030204" pitchFamily="18" charset="0"/>
                        <a:ea typeface="微软雅黑" panose="020B0503020204020204" pitchFamily="34" charset="-122"/>
                        <a:cs typeface="Times New Roman" panose="02020603050405020304" pitchFamily="18" charset="0"/>
                      </a:rPr>
                      <m:t>TwoWayMerge</m:t>
                    </m:r>
                    <m:d>
                      <m:dPr>
                        <m:ctrlPr>
                          <a:rPr lang="en-US" altLang="zh-CN" sz="2000" b="0" i="1" dirty="0" smtClean="0">
                            <a:latin typeface="Cambria Math" panose="02040503050406030204" pitchFamily="18" charset="0"/>
                            <a:ea typeface="微软雅黑" panose="020B0503020204020204" pitchFamily="34" charset="-122"/>
                            <a:cs typeface="Times New Roman" panose="02020603050405020304" pitchFamily="18" charset="0"/>
                          </a:rPr>
                        </m:ctrlPr>
                      </m:dPr>
                      <m:e>
                        <m:r>
                          <a:rPr lang="en-US" altLang="zh-CN" sz="2000" i="1" dirty="0" smtClean="0">
                            <a:latin typeface="Cambria Math" panose="02040503050406030204" pitchFamily="18" charset="0"/>
                            <a:ea typeface="微软雅黑" panose="020B0503020204020204" pitchFamily="34" charset="-122"/>
                            <a:cs typeface="Times New Roman" panose="02020603050405020304" pitchFamily="18" charset="0"/>
                          </a:rPr>
                          <m:t>𝑎</m:t>
                        </m:r>
                        <m:r>
                          <a:rPr lang="en-US" altLang="zh-CN" sz="2000" i="1" dirty="0">
                            <a:latin typeface="Cambria Math" panose="02040503050406030204" pitchFamily="18" charset="0"/>
                            <a:ea typeface="微软雅黑" panose="020B0503020204020204" pitchFamily="34" charset="-122"/>
                            <a:cs typeface="Times New Roman" panose="02020603050405020304" pitchFamily="18" charset="0"/>
                          </a:rPr>
                          <m:t>, </m:t>
                        </m:r>
                        <m:sSub>
                          <m:sSubPr>
                            <m:ctrlPr>
                              <a:rPr lang="en-US" altLang="zh-CN" sz="2000" b="0" i="1" dirty="0" smtClean="0">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000" i="1" dirty="0" err="1">
                                <a:latin typeface="Cambria Math" panose="02040503050406030204" pitchFamily="18" charset="0"/>
                                <a:ea typeface="微软雅黑" panose="020B0503020204020204" pitchFamily="34" charset="-122"/>
                                <a:cs typeface="Times New Roman" panose="02020603050405020304" pitchFamily="18" charset="0"/>
                              </a:rPr>
                              <m:t>𝑙</m:t>
                            </m:r>
                          </m:e>
                          <m:sub>
                            <m:r>
                              <a:rPr lang="en-US" altLang="zh-CN" sz="2000" i="1" dirty="0" err="1">
                                <a:latin typeface="Cambria Math" panose="02040503050406030204" pitchFamily="18" charset="0"/>
                                <a:ea typeface="微软雅黑" panose="020B0503020204020204" pitchFamily="34" charset="-122"/>
                                <a:cs typeface="Times New Roman" panose="02020603050405020304" pitchFamily="18" charset="0"/>
                              </a:rPr>
                              <m:t>𝑥</m:t>
                            </m:r>
                          </m:sub>
                        </m:sSub>
                        <m:r>
                          <a:rPr lang="en-US" altLang="zh-CN" sz="2000" i="1" dirty="0" err="1">
                            <a:latin typeface="Cambria Math" panose="02040503050406030204" pitchFamily="18" charset="0"/>
                            <a:ea typeface="微软雅黑" panose="020B0503020204020204" pitchFamily="34" charset="-122"/>
                            <a:cs typeface="Times New Roman" panose="02020603050405020304" pitchFamily="18" charset="0"/>
                          </a:rPr>
                          <m:t>,</m:t>
                        </m:r>
                        <m:sSub>
                          <m:sSubPr>
                            <m:ctrlPr>
                              <a:rPr lang="en-US" altLang="zh-CN" sz="2000" b="0" i="1" dirty="0" smtClean="0">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000" i="1" dirty="0" err="1">
                                <a:latin typeface="Cambria Math" panose="02040503050406030204" pitchFamily="18" charset="0"/>
                                <a:ea typeface="微软雅黑" panose="020B0503020204020204" pitchFamily="34" charset="-122"/>
                                <a:cs typeface="Times New Roman" panose="02020603050405020304" pitchFamily="18" charset="0"/>
                              </a:rPr>
                              <m:t>𝑟</m:t>
                            </m:r>
                          </m:e>
                          <m:sub>
                            <m:r>
                              <a:rPr lang="en-US" altLang="zh-CN" sz="2000" i="1" dirty="0" err="1">
                                <a:latin typeface="Cambria Math" panose="02040503050406030204" pitchFamily="18" charset="0"/>
                                <a:ea typeface="微软雅黑" panose="020B0503020204020204" pitchFamily="34" charset="-122"/>
                                <a:cs typeface="Times New Roman" panose="02020603050405020304" pitchFamily="18" charset="0"/>
                              </a:rPr>
                              <m:t>𝑥</m:t>
                            </m:r>
                          </m:sub>
                        </m:sSub>
                        <m:r>
                          <a:rPr lang="en-US" altLang="zh-CN" sz="2000" i="1" dirty="0" err="1">
                            <a:latin typeface="Cambria Math" panose="02040503050406030204" pitchFamily="18" charset="0"/>
                            <a:ea typeface="微软雅黑" panose="020B0503020204020204" pitchFamily="34" charset="-122"/>
                            <a:cs typeface="Times New Roman" panose="02020603050405020304" pitchFamily="18" charset="0"/>
                          </a:rPr>
                          <m:t>,</m:t>
                        </m:r>
                        <m:sSub>
                          <m:sSubPr>
                            <m:ctrlPr>
                              <a:rPr lang="en-US" altLang="zh-CN" sz="2000" b="0" i="1" dirty="0" smtClean="0">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000" i="1" dirty="0" err="1">
                                <a:latin typeface="Cambria Math" panose="02040503050406030204" pitchFamily="18" charset="0"/>
                                <a:ea typeface="微软雅黑" panose="020B0503020204020204" pitchFamily="34" charset="-122"/>
                                <a:cs typeface="Times New Roman" panose="02020603050405020304" pitchFamily="18" charset="0"/>
                              </a:rPr>
                              <m:t>𝑙</m:t>
                            </m:r>
                          </m:e>
                          <m:sub>
                            <m:r>
                              <a:rPr lang="en-US" altLang="zh-CN" sz="2000" i="1" dirty="0" err="1">
                                <a:latin typeface="Cambria Math" panose="02040503050406030204" pitchFamily="18" charset="0"/>
                                <a:ea typeface="微软雅黑" panose="020B0503020204020204" pitchFamily="34" charset="-122"/>
                                <a:cs typeface="Times New Roman" panose="02020603050405020304" pitchFamily="18" charset="0"/>
                              </a:rPr>
                              <m:t>𝑦</m:t>
                            </m:r>
                          </m:sub>
                        </m:sSub>
                        <m:r>
                          <a:rPr lang="en-US" altLang="zh-CN" sz="2000" i="1" dirty="0" err="1">
                            <a:latin typeface="Cambria Math" panose="02040503050406030204" pitchFamily="18" charset="0"/>
                            <a:ea typeface="微软雅黑" panose="020B0503020204020204" pitchFamily="34" charset="-122"/>
                            <a:cs typeface="Times New Roman" panose="02020603050405020304" pitchFamily="18" charset="0"/>
                          </a:rPr>
                          <m:t>,</m:t>
                        </m:r>
                        <m:sSub>
                          <m:sSubPr>
                            <m:ctrlPr>
                              <a:rPr lang="en-US" altLang="zh-CN" sz="2000" b="0" i="1" dirty="0" smtClean="0">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000" i="1" dirty="0" err="1" smtClean="0">
                                <a:latin typeface="Cambria Math" panose="02040503050406030204" pitchFamily="18" charset="0"/>
                                <a:ea typeface="微软雅黑" panose="020B0503020204020204" pitchFamily="34" charset="-122"/>
                                <a:cs typeface="Times New Roman" panose="02020603050405020304" pitchFamily="18" charset="0"/>
                              </a:rPr>
                              <m:t>𝑟</m:t>
                            </m:r>
                          </m:e>
                          <m:sub>
                            <m:r>
                              <a:rPr lang="en-US" altLang="zh-CN" sz="2000" i="1" dirty="0" err="1" smtClean="0">
                                <a:latin typeface="Cambria Math" panose="02040503050406030204" pitchFamily="18" charset="0"/>
                                <a:ea typeface="微软雅黑" panose="020B0503020204020204" pitchFamily="34" charset="-122"/>
                                <a:cs typeface="Times New Roman" panose="02020603050405020304" pitchFamily="18" charset="0"/>
                              </a:rPr>
                              <m:t>𝑦</m:t>
                            </m:r>
                          </m:sub>
                        </m:sSub>
                      </m:e>
                    </m:d>
                  </m:oMath>
                </a14:m>
                <a:endParaRPr lang="en-US" altLang="zh-CN" sz="2000" dirty="0">
                  <a:latin typeface="微软雅黑" panose="020B0503020204020204" pitchFamily="34" charset="-122"/>
                  <a:ea typeface="微软雅黑" panose="020B0503020204020204" pitchFamily="34" charset="-122"/>
                  <a:cs typeface="Times New Roman" panose="02020603050405020304" pitchFamily="18" charset="0"/>
                </a:endParaRPr>
              </a:p>
              <a:p>
                <a:pPr marL="0" marR="0" lvl="0" indent="127000" algn="l" defTabSz="914400" rtl="0" eaLnBrk="0" fontAlgn="base" latinLnBrk="0" hangingPunct="0">
                  <a:lnSpc>
                    <a:spcPct val="100000"/>
                  </a:lnSpc>
                  <a:spcBef>
                    <a:spcPct val="0"/>
                  </a:spcBef>
                  <a:spcAft>
                    <a:spcPct val="0"/>
                  </a:spcAft>
                  <a:buClrTx/>
                  <a:buSzTx/>
                  <a:buFontTx/>
                  <a:buNone/>
                  <a:tabLst/>
                </a:pPr>
                <a:r>
                  <a:rPr kumimoji="0" lang="zh-CN" altLang="en-US" sz="2000" b="1" i="0" u="none" strike="noStrike" cap="none" normalizeH="0" baseline="0" dirty="0">
                    <a:ln>
                      <a:noFill/>
                    </a:ln>
                    <a:solidFill>
                      <a:schemeClr val="tx1"/>
                    </a:solidFill>
                    <a:effectLst/>
                    <a:latin typeface="Courier New" panose="02070309020205020404" pitchFamily="49" charset="0"/>
                    <a:ea typeface="楷体_GB2312"/>
                    <a:cs typeface="Times New Roman" panose="02020603050405020304" pitchFamily="18" charset="0"/>
                  </a:rPr>
                  <a:t>输入：</a:t>
                </a:r>
                <a:r>
                  <a:rPr kumimoji="0" lang="zh-CN" altLang="en-US" sz="2000" b="0" i="0" u="none" strike="noStrike" cap="none" normalizeH="0" baseline="0" dirty="0">
                    <a:ln>
                      <a:noFill/>
                    </a:ln>
                    <a:solidFill>
                      <a:schemeClr val="tx1"/>
                    </a:solidFill>
                    <a:effectLst/>
                    <a:latin typeface="Courier New" panose="02070309020205020404" pitchFamily="49" charset="0"/>
                    <a:ea typeface="楷体_GB2312"/>
                    <a:cs typeface="Times New Roman" panose="02020603050405020304" pitchFamily="18" charset="0"/>
                  </a:rPr>
                  <a:t>序列</a:t>
                </a:r>
                <a14:m>
                  <m:oMath xmlns:m="http://schemas.openxmlformats.org/officeDocument/2006/math">
                    <m: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𝑎</m:t>
                    </m:r>
                  </m:oMath>
                </a14:m>
                <a:r>
                  <a:rPr kumimoji="0" lang="zh-CN" altLang="en-US" sz="2000" b="0" i="0" u="none" strike="noStrike" cap="none" normalizeH="0" baseline="0" dirty="0">
                    <a:ln>
                      <a:noFill/>
                    </a:ln>
                    <a:solidFill>
                      <a:schemeClr val="tx1"/>
                    </a:solidFill>
                    <a:effectLst/>
                    <a:latin typeface="Courier New" panose="02070309020205020404" pitchFamily="49" charset="0"/>
                    <a:ea typeface="楷体_GB2312"/>
                    <a:cs typeface="Times New Roman" panose="02020603050405020304" pitchFamily="18" charset="0"/>
                  </a:rPr>
                  <a:t>及其有序子序列</a:t>
                </a:r>
                <a14:m>
                  <m:oMath xmlns:m="http://schemas.openxmlformats.org/officeDocument/2006/math">
                    <m: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𝑥</m:t>
                    </m:r>
                  </m:oMath>
                </a14:m>
                <a:r>
                  <a:rPr kumimoji="0" lang="zh-CN" altLang="en-US" sz="2000" b="0" i="0" u="none" strike="noStrike" cap="none" normalizeH="0" baseline="0" dirty="0">
                    <a:ln>
                      <a:noFill/>
                    </a:ln>
                    <a:solidFill>
                      <a:schemeClr val="tx1"/>
                    </a:solidFill>
                    <a:effectLst/>
                    <a:latin typeface="Times New Roman" panose="02020603050405020304" pitchFamily="18" charset="0"/>
                    <a:ea typeface="楷体_GB2312"/>
                    <a:cs typeface="Times New Roman" panose="02020603050405020304" pitchFamily="18" charset="0"/>
                  </a:rPr>
                  <a:t>和</a:t>
                </a:r>
                <a14:m>
                  <m:oMath xmlns:m="http://schemas.openxmlformats.org/officeDocument/2006/math">
                    <m: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𝑦</m:t>
                    </m:r>
                  </m:oMath>
                </a14:m>
                <a:r>
                  <a:rPr kumimoji="0" lang="zh-CN" altLang="en-US" sz="2000" b="0" i="0" u="none" strike="noStrike" cap="none" normalizeH="0" baseline="0" dirty="0">
                    <a:ln>
                      <a:noFill/>
                    </a:ln>
                    <a:solidFill>
                      <a:schemeClr val="tx1"/>
                    </a:solidFill>
                    <a:effectLst/>
                    <a:latin typeface="Courier New" panose="02070309020205020404" pitchFamily="49" charset="0"/>
                    <a:ea typeface="楷体_GB2312"/>
                    <a:cs typeface="Times New Roman" panose="02020603050405020304" pitchFamily="18" charset="0"/>
                  </a:rPr>
                  <a:t>的下标范围</a:t>
                </a:r>
                <a14:m>
                  <m:oMath xmlns:m="http://schemas.openxmlformats.org/officeDocument/2006/math">
                    <m:sSub>
                      <m:sSubPr>
                        <m:ctrlP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ctrlPr>
                      </m:sSubPr>
                      <m:e>
                        <m: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𝑙</m:t>
                        </m:r>
                      </m:e>
                      <m:sub>
                        <m: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𝑥</m:t>
                        </m:r>
                      </m:sub>
                    </m:sSub>
                    <m: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m:t>
                    </m:r>
                    <m:sSub>
                      <m:sSubPr>
                        <m:ctrlP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ctrlPr>
                      </m:sSubPr>
                      <m:e>
                        <m: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𝑟</m:t>
                        </m:r>
                      </m:e>
                      <m:sub>
                        <m: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𝑥</m:t>
                        </m:r>
                      </m:sub>
                    </m:sSub>
                  </m:oMath>
                </a14:m>
                <a:r>
                  <a:rPr kumimoji="0" lang="zh-CN" altLang="en-US" sz="2000" b="0" i="0" u="none" strike="noStrike" cap="none" normalizeH="0" baseline="0" dirty="0">
                    <a:ln>
                      <a:noFill/>
                    </a:ln>
                    <a:solidFill>
                      <a:schemeClr val="tx1"/>
                    </a:solidFill>
                    <a:effectLst/>
                    <a:latin typeface="Courier New" panose="02070309020205020404" pitchFamily="49" charset="0"/>
                    <a:ea typeface="楷体_GB2312"/>
                    <a:cs typeface="Times New Roman" panose="02020603050405020304" pitchFamily="18" charset="0"/>
                  </a:rPr>
                  <a:t>和</a:t>
                </a:r>
                <a14:m>
                  <m:oMath xmlns:m="http://schemas.openxmlformats.org/officeDocument/2006/math">
                    <m:sSub>
                      <m:sSubPr>
                        <m:ctrlP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ctrlPr>
                      </m:sSubPr>
                      <m:e>
                        <m: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𝑙</m:t>
                        </m:r>
                      </m:e>
                      <m:sub>
                        <m: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𝑦</m:t>
                        </m:r>
                      </m:sub>
                    </m:sSub>
                    <m: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m:t>
                    </m:r>
                    <m:sSub>
                      <m:sSubPr>
                        <m:ctrlP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ctrlPr>
                      </m:sSubPr>
                      <m:e>
                        <m: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𝑟</m:t>
                        </m:r>
                      </m:e>
                      <m:sub>
                        <m: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𝑦</m:t>
                        </m:r>
                      </m:sub>
                    </m:sSub>
                  </m:oMath>
                </a14:m>
                <a:endParaRPr kumimoji="0" lang="en-US" altLang="zh-CN" sz="2000" b="0" i="0" u="none" strike="noStrike" cap="none" normalizeH="0" baseline="0" dirty="0">
                  <a:ln>
                    <a:noFill/>
                  </a:ln>
                  <a:solidFill>
                    <a:schemeClr val="tx1"/>
                  </a:solidFill>
                  <a:effectLst/>
                </a:endParaRPr>
              </a:p>
              <a:p>
                <a:pPr marL="0" marR="0" lvl="0" indent="127000" algn="l" defTabSz="914400" rtl="0" eaLnBrk="0" fontAlgn="base" latinLnBrk="0" hangingPunct="0">
                  <a:lnSpc>
                    <a:spcPct val="100000"/>
                  </a:lnSpc>
                  <a:spcBef>
                    <a:spcPct val="0"/>
                  </a:spcBef>
                  <a:spcAft>
                    <a:spcPct val="0"/>
                  </a:spcAft>
                  <a:buClrTx/>
                  <a:buSzTx/>
                  <a:buFontTx/>
                  <a:buNone/>
                  <a:tabLst/>
                </a:pPr>
                <a:r>
                  <a:rPr kumimoji="0" lang="zh-CN" altLang="en-US" sz="2000" b="1" i="0" u="none" strike="noStrike" cap="none" normalizeH="0" baseline="0" dirty="0">
                    <a:ln>
                      <a:noFill/>
                    </a:ln>
                    <a:solidFill>
                      <a:schemeClr val="tx1"/>
                    </a:solidFill>
                    <a:effectLst/>
                    <a:latin typeface="Courier New" panose="02070309020205020404" pitchFamily="49" charset="0"/>
                    <a:ea typeface="楷体_GB2312"/>
                    <a:cs typeface="Times New Roman" panose="02020603050405020304" pitchFamily="18" charset="0"/>
                  </a:rPr>
                  <a:t>输出：</a:t>
                </a:r>
                <a:r>
                  <a:rPr kumimoji="0" lang="zh-CN" altLang="en-US" sz="2000" b="0" i="0" u="none" strike="noStrike" cap="none" normalizeH="0" baseline="0" dirty="0">
                    <a:ln>
                      <a:noFill/>
                    </a:ln>
                    <a:solidFill>
                      <a:schemeClr val="tx1"/>
                    </a:solidFill>
                    <a:effectLst/>
                    <a:latin typeface="Courier New" panose="02070309020205020404" pitchFamily="49" charset="0"/>
                    <a:ea typeface="楷体_GB2312"/>
                    <a:cs typeface="Times New Roman" panose="02020603050405020304" pitchFamily="18" charset="0"/>
                  </a:rPr>
                  <a:t>将两个有序序列合并后的新有序序列</a:t>
                </a:r>
                <a14:m>
                  <m:oMath xmlns:m="http://schemas.openxmlformats.org/officeDocument/2006/math">
                    <m: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𝑡</m:t>
                    </m:r>
                  </m:oMath>
                </a14:m>
                <a:endParaRPr kumimoji="0" lang="en-US" altLang="zh-CN" sz="2000" b="0" i="0" u="none" strike="noStrike" cap="none" normalizeH="0" baseline="0" dirty="0">
                  <a:ln>
                    <a:noFill/>
                  </a:ln>
                  <a:solidFill>
                    <a:schemeClr val="tx1"/>
                  </a:solidFill>
                  <a:effectLst/>
                </a:endParaRPr>
              </a:p>
            </p:txBody>
          </p:sp>
        </mc:Choice>
        <mc:Fallback xmlns="">
          <p:sp>
            <p:nvSpPr>
              <p:cNvPr id="8" name="Rectangle 1">
                <a:extLst>
                  <a:ext uri="{FF2B5EF4-FFF2-40B4-BE49-F238E27FC236}">
                    <a16:creationId xmlns:a16="http://schemas.microsoft.com/office/drawing/2014/main" id="{65E4655A-0624-46D8-BDB9-8A5265427EC7}"/>
                  </a:ext>
                </a:extLst>
              </p:cNvPr>
              <p:cNvSpPr>
                <a:spLocks noRot="1" noChangeAspect="1" noMove="1" noResize="1" noEditPoints="1" noAdjustHandles="1" noChangeArrowheads="1" noChangeShapeType="1" noTextEdit="1"/>
              </p:cNvSpPr>
              <p:nvPr/>
            </p:nvSpPr>
            <p:spPr bwMode="auto">
              <a:xfrm>
                <a:off x="702353" y="1016191"/>
                <a:ext cx="6818726" cy="1086131"/>
              </a:xfrm>
              <a:prstGeom prst="rect">
                <a:avLst/>
              </a:prstGeom>
              <a:blipFill>
                <a:blip r:embed="rId2"/>
                <a:stretch>
                  <a:fillRect t="-1163" b="-10465"/>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sp>
        <p:nvSpPr>
          <p:cNvPr id="83" name="Rectangle 19">
            <a:extLst>
              <a:ext uri="{FF2B5EF4-FFF2-40B4-BE49-F238E27FC236}">
                <a16:creationId xmlns:a16="http://schemas.microsoft.com/office/drawing/2014/main" id="{10D7818B-46DD-061E-FEBD-01BF36594D94}"/>
              </a:ext>
            </a:extLst>
          </p:cNvPr>
          <p:cNvSpPr>
            <a:spLocks noChangeArrowheads="1"/>
          </p:cNvSpPr>
          <p:nvPr/>
        </p:nvSpPr>
        <p:spPr bwMode="auto">
          <a:xfrm>
            <a:off x="2499167" y="4697392"/>
            <a:ext cx="533400" cy="381000"/>
          </a:xfrm>
          <a:prstGeom prst="rect">
            <a:avLst/>
          </a:prstGeom>
          <a:solidFill>
            <a:srgbClr val="92D050"/>
          </a:solidFill>
          <a:ln w="9525">
            <a:solidFill>
              <a:schemeClr val="tx1"/>
            </a:solidFill>
            <a:miter lim="800000"/>
            <a:headEnd/>
            <a:tailEnd/>
          </a:ln>
        </p:spPr>
        <p:txBody>
          <a:bodyPr wrap="none" lIns="92075" tIns="46038" rIns="92075" bIns="46038" anchor="ctr"/>
          <a:lstStyle/>
          <a:p>
            <a:pPr algn="ctr"/>
            <a:endParaRPr lang="zh-CN" altLang="zh-CN" sz="2400" b="1">
              <a:latin typeface="Courier New" pitchFamily="49" charset="0"/>
            </a:endParaRPr>
          </a:p>
        </p:txBody>
      </p:sp>
      <p:sp>
        <p:nvSpPr>
          <p:cNvPr id="84" name="Rectangle 20">
            <a:extLst>
              <a:ext uri="{FF2B5EF4-FFF2-40B4-BE49-F238E27FC236}">
                <a16:creationId xmlns:a16="http://schemas.microsoft.com/office/drawing/2014/main" id="{353070CE-7ABE-2987-8B01-2578B11E4C15}"/>
              </a:ext>
            </a:extLst>
          </p:cNvPr>
          <p:cNvSpPr>
            <a:spLocks noChangeArrowheads="1"/>
          </p:cNvSpPr>
          <p:nvPr/>
        </p:nvSpPr>
        <p:spPr bwMode="auto">
          <a:xfrm>
            <a:off x="3032567" y="4697392"/>
            <a:ext cx="533400" cy="381000"/>
          </a:xfrm>
          <a:prstGeom prst="rect">
            <a:avLst/>
          </a:prstGeom>
          <a:solidFill>
            <a:srgbClr val="92D050"/>
          </a:solidFill>
          <a:ln w="9525">
            <a:solidFill>
              <a:schemeClr val="tx1"/>
            </a:solidFill>
            <a:miter lim="800000"/>
            <a:headEnd/>
            <a:tailEnd/>
          </a:ln>
        </p:spPr>
        <p:txBody>
          <a:bodyPr wrap="none" lIns="92075" tIns="46038" rIns="92075" bIns="46038" anchor="ctr"/>
          <a:lstStyle/>
          <a:p>
            <a:pPr algn="ctr"/>
            <a:r>
              <a:rPr lang="en-US" altLang="zh-CN" sz="2400" b="1" dirty="0">
                <a:solidFill>
                  <a:schemeClr val="bg1"/>
                </a:solidFill>
                <a:latin typeface="Courier New" pitchFamily="49" charset="0"/>
              </a:rPr>
              <a:t>G</a:t>
            </a:r>
            <a:endParaRPr lang="en-US" altLang="zh-CN" sz="2400" b="1" dirty="0">
              <a:latin typeface="Courier New" pitchFamily="49" charset="0"/>
            </a:endParaRPr>
          </a:p>
        </p:txBody>
      </p:sp>
      <p:sp>
        <p:nvSpPr>
          <p:cNvPr id="85" name="Rectangle 21">
            <a:extLst>
              <a:ext uri="{FF2B5EF4-FFF2-40B4-BE49-F238E27FC236}">
                <a16:creationId xmlns:a16="http://schemas.microsoft.com/office/drawing/2014/main" id="{6FCF986B-25DB-BBE0-EBD2-0BA300D11CE1}"/>
              </a:ext>
            </a:extLst>
          </p:cNvPr>
          <p:cNvSpPr>
            <a:spLocks noChangeArrowheads="1"/>
          </p:cNvSpPr>
          <p:nvPr/>
        </p:nvSpPr>
        <p:spPr bwMode="auto">
          <a:xfrm>
            <a:off x="3565967" y="4697392"/>
            <a:ext cx="533400" cy="381000"/>
          </a:xfrm>
          <a:prstGeom prst="rect">
            <a:avLst/>
          </a:prstGeom>
          <a:solidFill>
            <a:srgbClr val="92D050"/>
          </a:solidFill>
          <a:ln w="9525">
            <a:solidFill>
              <a:schemeClr val="tx1"/>
            </a:solidFill>
            <a:miter lim="800000"/>
            <a:headEnd/>
            <a:tailEnd/>
          </a:ln>
        </p:spPr>
        <p:txBody>
          <a:bodyPr wrap="none" lIns="92075" tIns="46038" rIns="92075" bIns="46038" anchor="ctr"/>
          <a:lstStyle/>
          <a:p>
            <a:pPr algn="ctr"/>
            <a:r>
              <a:rPr lang="en-US" altLang="zh-CN" sz="2400" b="1" dirty="0">
                <a:solidFill>
                  <a:schemeClr val="bg1"/>
                </a:solidFill>
                <a:latin typeface="Courier New" pitchFamily="49" charset="0"/>
              </a:rPr>
              <a:t>H</a:t>
            </a:r>
          </a:p>
        </p:txBody>
      </p:sp>
      <p:sp>
        <p:nvSpPr>
          <p:cNvPr id="86" name="Rectangle 22">
            <a:extLst>
              <a:ext uri="{FF2B5EF4-FFF2-40B4-BE49-F238E27FC236}">
                <a16:creationId xmlns:a16="http://schemas.microsoft.com/office/drawing/2014/main" id="{1379CE9D-0C4E-5F35-779B-B18F75813BD5}"/>
              </a:ext>
            </a:extLst>
          </p:cNvPr>
          <p:cNvSpPr>
            <a:spLocks noChangeArrowheads="1"/>
          </p:cNvSpPr>
          <p:nvPr/>
        </p:nvSpPr>
        <p:spPr bwMode="auto">
          <a:xfrm>
            <a:off x="4099367" y="4697392"/>
            <a:ext cx="533400" cy="381000"/>
          </a:xfrm>
          <a:prstGeom prst="rect">
            <a:avLst/>
          </a:prstGeom>
          <a:solidFill>
            <a:srgbClr val="92D050"/>
          </a:solidFill>
          <a:ln w="9525">
            <a:solidFill>
              <a:schemeClr val="tx1"/>
            </a:solidFill>
            <a:miter lim="800000"/>
            <a:headEnd/>
            <a:tailEnd/>
          </a:ln>
        </p:spPr>
        <p:txBody>
          <a:bodyPr wrap="none" lIns="92075" tIns="46038" rIns="92075" bIns="46038" anchor="ctr"/>
          <a:lstStyle/>
          <a:p>
            <a:pPr algn="ctr"/>
            <a:r>
              <a:rPr lang="en-US" altLang="zh-CN" sz="2400" b="1" dirty="0">
                <a:solidFill>
                  <a:schemeClr val="bg1"/>
                </a:solidFill>
                <a:latin typeface="Courier New" pitchFamily="49" charset="0"/>
              </a:rPr>
              <a:t>I</a:t>
            </a:r>
          </a:p>
        </p:txBody>
      </p:sp>
      <p:sp>
        <p:nvSpPr>
          <p:cNvPr id="87" name="Rectangle 23">
            <a:extLst>
              <a:ext uri="{FF2B5EF4-FFF2-40B4-BE49-F238E27FC236}">
                <a16:creationId xmlns:a16="http://schemas.microsoft.com/office/drawing/2014/main" id="{C974617A-D409-4BCD-29A9-823DEBFB6959}"/>
              </a:ext>
            </a:extLst>
          </p:cNvPr>
          <p:cNvSpPr>
            <a:spLocks noChangeArrowheads="1"/>
          </p:cNvSpPr>
          <p:nvPr/>
        </p:nvSpPr>
        <p:spPr bwMode="auto">
          <a:xfrm>
            <a:off x="4632767" y="4697392"/>
            <a:ext cx="533400" cy="381000"/>
          </a:xfrm>
          <a:prstGeom prst="rect">
            <a:avLst/>
          </a:prstGeom>
          <a:solidFill>
            <a:srgbClr val="92D050"/>
          </a:solidFill>
          <a:ln w="9525">
            <a:solidFill>
              <a:schemeClr val="tx1"/>
            </a:solidFill>
            <a:miter lim="800000"/>
            <a:headEnd/>
            <a:tailEnd/>
          </a:ln>
        </p:spPr>
        <p:txBody>
          <a:bodyPr wrap="none" lIns="92075" tIns="46038" rIns="92075" bIns="46038" anchor="ctr"/>
          <a:lstStyle/>
          <a:p>
            <a:pPr algn="ctr"/>
            <a:r>
              <a:rPr lang="en-US" altLang="zh-CN" sz="2400" b="1" dirty="0">
                <a:solidFill>
                  <a:schemeClr val="bg1"/>
                </a:solidFill>
                <a:latin typeface="Courier New" pitchFamily="49" charset="0"/>
              </a:rPr>
              <a:t>L</a:t>
            </a:r>
          </a:p>
        </p:txBody>
      </p:sp>
      <p:sp>
        <p:nvSpPr>
          <p:cNvPr id="88" name="Rectangle 24">
            <a:extLst>
              <a:ext uri="{FF2B5EF4-FFF2-40B4-BE49-F238E27FC236}">
                <a16:creationId xmlns:a16="http://schemas.microsoft.com/office/drawing/2014/main" id="{F6A37A78-DBF9-9178-562A-B076B1548410}"/>
              </a:ext>
            </a:extLst>
          </p:cNvPr>
          <p:cNvSpPr>
            <a:spLocks noChangeArrowheads="1"/>
          </p:cNvSpPr>
          <p:nvPr/>
        </p:nvSpPr>
        <p:spPr bwMode="auto">
          <a:xfrm>
            <a:off x="5166167" y="4697392"/>
            <a:ext cx="533400" cy="381000"/>
          </a:xfrm>
          <a:prstGeom prst="rect">
            <a:avLst/>
          </a:prstGeom>
          <a:solidFill>
            <a:srgbClr val="92D050"/>
          </a:solidFill>
          <a:ln w="9525">
            <a:solidFill>
              <a:schemeClr val="tx1"/>
            </a:solidFill>
            <a:miter lim="800000"/>
            <a:headEnd/>
            <a:tailEnd/>
          </a:ln>
        </p:spPr>
        <p:txBody>
          <a:bodyPr wrap="none" lIns="92075" tIns="46038" rIns="92075" bIns="46038" anchor="ctr"/>
          <a:lstStyle/>
          <a:p>
            <a:pPr algn="ctr"/>
            <a:r>
              <a:rPr lang="en-US" altLang="zh-CN" sz="2400" b="1" dirty="0">
                <a:solidFill>
                  <a:schemeClr val="bg1"/>
                </a:solidFill>
                <a:latin typeface="Courier New" pitchFamily="49" charset="0"/>
              </a:rPr>
              <a:t>M</a:t>
            </a:r>
          </a:p>
        </p:txBody>
      </p:sp>
      <p:sp>
        <p:nvSpPr>
          <p:cNvPr id="89" name="Rectangle 25">
            <a:extLst>
              <a:ext uri="{FF2B5EF4-FFF2-40B4-BE49-F238E27FC236}">
                <a16:creationId xmlns:a16="http://schemas.microsoft.com/office/drawing/2014/main" id="{582A2814-91A6-B2B3-4A23-C4D27CA2B95E}"/>
              </a:ext>
            </a:extLst>
          </p:cNvPr>
          <p:cNvSpPr>
            <a:spLocks noChangeArrowheads="1"/>
          </p:cNvSpPr>
          <p:nvPr/>
        </p:nvSpPr>
        <p:spPr bwMode="auto">
          <a:xfrm>
            <a:off x="5699567" y="4697392"/>
            <a:ext cx="533400" cy="381000"/>
          </a:xfrm>
          <a:prstGeom prst="rect">
            <a:avLst/>
          </a:prstGeom>
          <a:solidFill>
            <a:srgbClr val="92D050"/>
          </a:solidFill>
          <a:ln w="9525">
            <a:solidFill>
              <a:schemeClr val="tx1"/>
            </a:solidFill>
            <a:miter lim="800000"/>
            <a:headEnd/>
            <a:tailEnd/>
          </a:ln>
        </p:spPr>
        <p:txBody>
          <a:bodyPr wrap="none" lIns="92075" tIns="46038" rIns="92075" bIns="46038" anchor="ctr"/>
          <a:lstStyle/>
          <a:p>
            <a:pPr algn="ctr"/>
            <a:r>
              <a:rPr lang="en-US" altLang="zh-CN" sz="2400" b="1" dirty="0">
                <a:solidFill>
                  <a:schemeClr val="bg1"/>
                </a:solidFill>
                <a:latin typeface="Courier New" pitchFamily="49" charset="0"/>
              </a:rPr>
              <a:t>O</a:t>
            </a:r>
          </a:p>
        </p:txBody>
      </p:sp>
      <p:sp>
        <p:nvSpPr>
          <p:cNvPr id="90" name="Rectangle 26">
            <a:extLst>
              <a:ext uri="{FF2B5EF4-FFF2-40B4-BE49-F238E27FC236}">
                <a16:creationId xmlns:a16="http://schemas.microsoft.com/office/drawing/2014/main" id="{859584FD-AFBB-052A-FCDB-1C97F6BBF386}"/>
              </a:ext>
            </a:extLst>
          </p:cNvPr>
          <p:cNvSpPr>
            <a:spLocks noChangeArrowheads="1"/>
          </p:cNvSpPr>
          <p:nvPr/>
        </p:nvSpPr>
        <p:spPr bwMode="auto">
          <a:xfrm>
            <a:off x="6232967" y="4697392"/>
            <a:ext cx="533400" cy="381000"/>
          </a:xfrm>
          <a:prstGeom prst="rect">
            <a:avLst/>
          </a:prstGeom>
          <a:solidFill>
            <a:srgbClr val="92D050"/>
          </a:solidFill>
          <a:ln w="9525">
            <a:solidFill>
              <a:schemeClr val="tx1"/>
            </a:solidFill>
            <a:miter lim="800000"/>
            <a:headEnd/>
            <a:tailEnd/>
          </a:ln>
        </p:spPr>
        <p:txBody>
          <a:bodyPr wrap="none" lIns="92075" tIns="46038" rIns="92075" bIns="46038" anchor="ctr"/>
          <a:lstStyle/>
          <a:p>
            <a:pPr algn="ctr"/>
            <a:r>
              <a:rPr lang="en-US" altLang="zh-CN" sz="2400" b="1" dirty="0">
                <a:solidFill>
                  <a:schemeClr val="bg1"/>
                </a:solidFill>
                <a:latin typeface="Courier New" pitchFamily="49" charset="0"/>
              </a:rPr>
              <a:t>R</a:t>
            </a:r>
          </a:p>
        </p:txBody>
      </p:sp>
      <p:sp>
        <p:nvSpPr>
          <p:cNvPr id="91" name="Rectangle 27">
            <a:extLst>
              <a:ext uri="{FF2B5EF4-FFF2-40B4-BE49-F238E27FC236}">
                <a16:creationId xmlns:a16="http://schemas.microsoft.com/office/drawing/2014/main" id="{625A422A-2731-8FEF-843B-66E517FCFAA4}"/>
              </a:ext>
            </a:extLst>
          </p:cNvPr>
          <p:cNvSpPr>
            <a:spLocks noChangeArrowheads="1"/>
          </p:cNvSpPr>
          <p:nvPr/>
        </p:nvSpPr>
        <p:spPr bwMode="auto">
          <a:xfrm>
            <a:off x="6766367" y="4697392"/>
            <a:ext cx="533400" cy="381000"/>
          </a:xfrm>
          <a:prstGeom prst="rect">
            <a:avLst/>
          </a:prstGeom>
          <a:solidFill>
            <a:srgbClr val="92D050"/>
          </a:solidFill>
          <a:ln w="9525">
            <a:solidFill>
              <a:schemeClr val="tx1"/>
            </a:solidFill>
            <a:miter lim="800000"/>
            <a:headEnd/>
            <a:tailEnd/>
          </a:ln>
        </p:spPr>
        <p:txBody>
          <a:bodyPr wrap="none" lIns="92075" tIns="46038" rIns="92075" bIns="46038" anchor="ctr"/>
          <a:lstStyle/>
          <a:p>
            <a:pPr algn="ctr"/>
            <a:r>
              <a:rPr lang="en-US" altLang="zh-CN" sz="2400" b="1">
                <a:latin typeface="Courier New" pitchFamily="49" charset="0"/>
              </a:rPr>
              <a:t> </a:t>
            </a:r>
          </a:p>
        </p:txBody>
      </p:sp>
      <p:sp>
        <p:nvSpPr>
          <p:cNvPr id="92" name="Rectangle 28">
            <a:extLst>
              <a:ext uri="{FF2B5EF4-FFF2-40B4-BE49-F238E27FC236}">
                <a16:creationId xmlns:a16="http://schemas.microsoft.com/office/drawing/2014/main" id="{6E6A9E1C-5B13-4F4E-F079-8BC7D39A41F9}"/>
              </a:ext>
            </a:extLst>
          </p:cNvPr>
          <p:cNvSpPr>
            <a:spLocks noChangeArrowheads="1"/>
          </p:cNvSpPr>
          <p:nvPr/>
        </p:nvSpPr>
        <p:spPr bwMode="auto">
          <a:xfrm>
            <a:off x="7299767" y="4697392"/>
            <a:ext cx="533400" cy="381000"/>
          </a:xfrm>
          <a:prstGeom prst="rect">
            <a:avLst/>
          </a:prstGeom>
          <a:solidFill>
            <a:srgbClr val="92D050"/>
          </a:solidFill>
          <a:ln w="9525">
            <a:solidFill>
              <a:schemeClr val="tx1"/>
            </a:solidFill>
            <a:miter lim="800000"/>
            <a:headEnd/>
            <a:tailEnd/>
          </a:ln>
        </p:spPr>
        <p:txBody>
          <a:bodyPr wrap="none" lIns="92075" tIns="46038" rIns="92075" bIns="46038" anchor="ctr"/>
          <a:lstStyle/>
          <a:p>
            <a:pPr algn="ctr"/>
            <a:r>
              <a:rPr lang="en-US" altLang="zh-CN" sz="2400" b="1">
                <a:latin typeface="Courier New" pitchFamily="49" charset="0"/>
              </a:rPr>
              <a:t> </a:t>
            </a:r>
          </a:p>
        </p:txBody>
      </p:sp>
      <p:sp>
        <p:nvSpPr>
          <p:cNvPr id="93" name="Rectangle 32">
            <a:extLst>
              <a:ext uri="{FF2B5EF4-FFF2-40B4-BE49-F238E27FC236}">
                <a16:creationId xmlns:a16="http://schemas.microsoft.com/office/drawing/2014/main" id="{DDF9FBE7-A29B-1A93-F61C-9CE651870F87}"/>
              </a:ext>
            </a:extLst>
          </p:cNvPr>
          <p:cNvSpPr>
            <a:spLocks noChangeArrowheads="1"/>
          </p:cNvSpPr>
          <p:nvPr/>
        </p:nvSpPr>
        <p:spPr bwMode="auto">
          <a:xfrm>
            <a:off x="2499167" y="4697392"/>
            <a:ext cx="533400" cy="381000"/>
          </a:xfrm>
          <a:prstGeom prst="rect">
            <a:avLst/>
          </a:prstGeom>
          <a:solidFill>
            <a:srgbClr val="92D050"/>
          </a:solidFill>
          <a:ln w="9525">
            <a:solidFill>
              <a:schemeClr val="tx1"/>
            </a:solidFill>
            <a:miter lim="800000"/>
            <a:headEnd/>
            <a:tailEnd/>
          </a:ln>
        </p:spPr>
        <p:txBody>
          <a:bodyPr wrap="none" lIns="92075" tIns="46038" rIns="92075" bIns="46038" anchor="ctr"/>
          <a:lstStyle/>
          <a:p>
            <a:pPr algn="ctr"/>
            <a:r>
              <a:rPr lang="en-US" altLang="zh-CN" sz="2400" b="1" dirty="0">
                <a:solidFill>
                  <a:schemeClr val="bg1"/>
                </a:solidFill>
                <a:latin typeface="Courier New" pitchFamily="49" charset="0"/>
              </a:rPr>
              <a:t>A</a:t>
            </a:r>
          </a:p>
        </p:txBody>
      </p:sp>
      <p:grpSp>
        <p:nvGrpSpPr>
          <p:cNvPr id="95" name="Group 7">
            <a:extLst>
              <a:ext uri="{FF2B5EF4-FFF2-40B4-BE49-F238E27FC236}">
                <a16:creationId xmlns:a16="http://schemas.microsoft.com/office/drawing/2014/main" id="{56753BB9-5399-CD7C-DD22-ABF524FEF252}"/>
              </a:ext>
            </a:extLst>
          </p:cNvPr>
          <p:cNvGrpSpPr>
            <a:grpSpLocks/>
          </p:cNvGrpSpPr>
          <p:nvPr/>
        </p:nvGrpSpPr>
        <p:grpSpPr bwMode="auto">
          <a:xfrm>
            <a:off x="2463399" y="3657201"/>
            <a:ext cx="2667000" cy="381000"/>
            <a:chOff x="816" y="3264"/>
            <a:chExt cx="1680" cy="240"/>
          </a:xfrm>
        </p:grpSpPr>
        <p:sp>
          <p:nvSpPr>
            <p:cNvPr id="96" name="Rectangle 8">
              <a:extLst>
                <a:ext uri="{FF2B5EF4-FFF2-40B4-BE49-F238E27FC236}">
                  <a16:creationId xmlns:a16="http://schemas.microsoft.com/office/drawing/2014/main" id="{74240558-B756-B38E-7C11-7D8586EF9B0F}"/>
                </a:ext>
              </a:extLst>
            </p:cNvPr>
            <p:cNvSpPr>
              <a:spLocks noChangeArrowheads="1"/>
            </p:cNvSpPr>
            <p:nvPr/>
          </p:nvSpPr>
          <p:spPr bwMode="auto">
            <a:xfrm>
              <a:off x="816" y="3264"/>
              <a:ext cx="336" cy="240"/>
            </a:xfrm>
            <a:prstGeom prst="rect">
              <a:avLst/>
            </a:prstGeom>
            <a:solidFill>
              <a:srgbClr val="C0C0C0"/>
            </a:solidFill>
            <a:ln w="9525">
              <a:solidFill>
                <a:schemeClr val="tx1"/>
              </a:solidFill>
              <a:miter lim="800000"/>
              <a:headEnd/>
              <a:tailEnd/>
            </a:ln>
          </p:spPr>
          <p:txBody>
            <a:bodyPr wrap="none" lIns="92075" tIns="46038" rIns="92075" bIns="46038" anchor="ctr"/>
            <a:lstStyle/>
            <a:p>
              <a:pPr algn="ctr"/>
              <a:r>
                <a:rPr lang="en-US" altLang="zh-CN" sz="2400" b="1">
                  <a:latin typeface="Courier New" pitchFamily="49" charset="0"/>
                </a:rPr>
                <a:t>A</a:t>
              </a:r>
            </a:p>
          </p:txBody>
        </p:sp>
        <p:sp>
          <p:nvSpPr>
            <p:cNvPr id="97" name="Rectangle 9">
              <a:extLst>
                <a:ext uri="{FF2B5EF4-FFF2-40B4-BE49-F238E27FC236}">
                  <a16:creationId xmlns:a16="http://schemas.microsoft.com/office/drawing/2014/main" id="{54E4CD57-F8C6-FBA6-9B7B-60417483F2CA}"/>
                </a:ext>
              </a:extLst>
            </p:cNvPr>
            <p:cNvSpPr>
              <a:spLocks noChangeArrowheads="1"/>
            </p:cNvSpPr>
            <p:nvPr/>
          </p:nvSpPr>
          <p:spPr bwMode="auto">
            <a:xfrm>
              <a:off x="1152" y="3264"/>
              <a:ext cx="336" cy="240"/>
            </a:xfrm>
            <a:prstGeom prst="rect">
              <a:avLst/>
            </a:prstGeom>
            <a:solidFill>
              <a:srgbClr val="C0C0C0"/>
            </a:solidFill>
            <a:ln w="9525">
              <a:solidFill>
                <a:schemeClr val="tx1"/>
              </a:solidFill>
              <a:miter lim="800000"/>
              <a:headEnd/>
              <a:tailEnd/>
            </a:ln>
          </p:spPr>
          <p:txBody>
            <a:bodyPr wrap="none" lIns="92075" tIns="46038" rIns="92075" bIns="46038" anchor="ctr"/>
            <a:lstStyle/>
            <a:p>
              <a:pPr algn="ctr"/>
              <a:r>
                <a:rPr lang="en-US" altLang="zh-CN" sz="2400" b="1">
                  <a:latin typeface="Courier New" pitchFamily="49" charset="0"/>
                </a:rPr>
                <a:t>G</a:t>
              </a:r>
            </a:p>
          </p:txBody>
        </p:sp>
        <p:sp>
          <p:nvSpPr>
            <p:cNvPr id="98" name="Rectangle 10">
              <a:extLst>
                <a:ext uri="{FF2B5EF4-FFF2-40B4-BE49-F238E27FC236}">
                  <a16:creationId xmlns:a16="http://schemas.microsoft.com/office/drawing/2014/main" id="{26E69E1A-307C-181A-EE6C-ACF262C0BEC5}"/>
                </a:ext>
              </a:extLst>
            </p:cNvPr>
            <p:cNvSpPr>
              <a:spLocks noChangeArrowheads="1"/>
            </p:cNvSpPr>
            <p:nvPr/>
          </p:nvSpPr>
          <p:spPr bwMode="auto">
            <a:xfrm>
              <a:off x="1488" y="3264"/>
              <a:ext cx="336" cy="240"/>
            </a:xfrm>
            <a:prstGeom prst="rect">
              <a:avLst/>
            </a:prstGeom>
            <a:solidFill>
              <a:srgbClr val="C0C0C0"/>
            </a:solidFill>
            <a:ln w="9525">
              <a:solidFill>
                <a:schemeClr val="tx1"/>
              </a:solidFill>
              <a:miter lim="800000"/>
              <a:headEnd/>
              <a:tailEnd/>
            </a:ln>
          </p:spPr>
          <p:txBody>
            <a:bodyPr wrap="none" lIns="92075" tIns="46038" rIns="92075" bIns="46038" anchor="ctr"/>
            <a:lstStyle/>
            <a:p>
              <a:pPr algn="ctr"/>
              <a:r>
                <a:rPr lang="en-US" altLang="zh-CN" sz="2400" b="1">
                  <a:latin typeface="Courier New" pitchFamily="49" charset="0"/>
                </a:rPr>
                <a:t>L</a:t>
              </a:r>
            </a:p>
          </p:txBody>
        </p:sp>
        <p:sp>
          <p:nvSpPr>
            <p:cNvPr id="99" name="Rectangle 11">
              <a:extLst>
                <a:ext uri="{FF2B5EF4-FFF2-40B4-BE49-F238E27FC236}">
                  <a16:creationId xmlns:a16="http://schemas.microsoft.com/office/drawing/2014/main" id="{47FC98D9-52FB-E109-A35A-C0065E5529A3}"/>
                </a:ext>
              </a:extLst>
            </p:cNvPr>
            <p:cNvSpPr>
              <a:spLocks noChangeArrowheads="1"/>
            </p:cNvSpPr>
            <p:nvPr/>
          </p:nvSpPr>
          <p:spPr bwMode="auto">
            <a:xfrm>
              <a:off x="1824" y="3264"/>
              <a:ext cx="336" cy="240"/>
            </a:xfrm>
            <a:prstGeom prst="rect">
              <a:avLst/>
            </a:prstGeom>
            <a:solidFill>
              <a:srgbClr val="C0C0C0"/>
            </a:solidFill>
            <a:ln w="9525">
              <a:solidFill>
                <a:schemeClr val="tx1"/>
              </a:solidFill>
              <a:miter lim="800000"/>
              <a:headEnd/>
              <a:tailEnd/>
            </a:ln>
          </p:spPr>
          <p:txBody>
            <a:bodyPr wrap="none" lIns="92075" tIns="46038" rIns="92075" bIns="46038" anchor="ctr"/>
            <a:lstStyle/>
            <a:p>
              <a:pPr algn="ctr"/>
              <a:r>
                <a:rPr lang="en-US" altLang="zh-CN" sz="2400" b="1">
                  <a:latin typeface="Courier New" pitchFamily="49" charset="0"/>
                </a:rPr>
                <a:t>O</a:t>
              </a:r>
            </a:p>
          </p:txBody>
        </p:sp>
        <p:sp>
          <p:nvSpPr>
            <p:cNvPr id="100" name="Rectangle 12">
              <a:extLst>
                <a:ext uri="{FF2B5EF4-FFF2-40B4-BE49-F238E27FC236}">
                  <a16:creationId xmlns:a16="http://schemas.microsoft.com/office/drawing/2014/main" id="{B44F8FC5-B003-E07E-735B-7BBA81BE6935}"/>
                </a:ext>
              </a:extLst>
            </p:cNvPr>
            <p:cNvSpPr>
              <a:spLocks noChangeArrowheads="1"/>
            </p:cNvSpPr>
            <p:nvPr/>
          </p:nvSpPr>
          <p:spPr bwMode="auto">
            <a:xfrm>
              <a:off x="2160" y="3264"/>
              <a:ext cx="336" cy="240"/>
            </a:xfrm>
            <a:prstGeom prst="rect">
              <a:avLst/>
            </a:prstGeom>
            <a:solidFill>
              <a:srgbClr val="C0C0C0"/>
            </a:solidFill>
            <a:ln w="9525">
              <a:solidFill>
                <a:schemeClr val="tx1"/>
              </a:solidFill>
              <a:miter lim="800000"/>
              <a:headEnd/>
              <a:tailEnd/>
            </a:ln>
          </p:spPr>
          <p:txBody>
            <a:bodyPr wrap="none" lIns="92075" tIns="46038" rIns="92075" bIns="46038" anchor="ctr"/>
            <a:lstStyle/>
            <a:p>
              <a:pPr algn="ctr"/>
              <a:r>
                <a:rPr lang="en-US" altLang="zh-CN" sz="2400" b="1">
                  <a:latin typeface="Courier New" pitchFamily="49" charset="0"/>
                </a:rPr>
                <a:t>R</a:t>
              </a:r>
            </a:p>
          </p:txBody>
        </p:sp>
      </p:grpSp>
      <p:grpSp>
        <p:nvGrpSpPr>
          <p:cNvPr id="101" name="Group 13">
            <a:extLst>
              <a:ext uri="{FF2B5EF4-FFF2-40B4-BE49-F238E27FC236}">
                <a16:creationId xmlns:a16="http://schemas.microsoft.com/office/drawing/2014/main" id="{480D163F-B4F7-29E6-3169-BE7668AE4CD4}"/>
              </a:ext>
            </a:extLst>
          </p:cNvPr>
          <p:cNvGrpSpPr>
            <a:grpSpLocks/>
          </p:cNvGrpSpPr>
          <p:nvPr/>
        </p:nvGrpSpPr>
        <p:grpSpPr bwMode="auto">
          <a:xfrm>
            <a:off x="5199703" y="3657201"/>
            <a:ext cx="2667000" cy="381000"/>
            <a:chOff x="2880" y="3264"/>
            <a:chExt cx="1680" cy="240"/>
          </a:xfrm>
        </p:grpSpPr>
        <p:sp>
          <p:nvSpPr>
            <p:cNvPr id="102" name="Rectangle 14">
              <a:extLst>
                <a:ext uri="{FF2B5EF4-FFF2-40B4-BE49-F238E27FC236}">
                  <a16:creationId xmlns:a16="http://schemas.microsoft.com/office/drawing/2014/main" id="{2B96279F-F06A-68EB-F04B-C5A615F9DAE5}"/>
                </a:ext>
              </a:extLst>
            </p:cNvPr>
            <p:cNvSpPr>
              <a:spLocks noChangeArrowheads="1"/>
            </p:cNvSpPr>
            <p:nvPr/>
          </p:nvSpPr>
          <p:spPr bwMode="auto">
            <a:xfrm>
              <a:off x="2880" y="3264"/>
              <a:ext cx="336" cy="240"/>
            </a:xfrm>
            <a:prstGeom prst="rect">
              <a:avLst/>
            </a:prstGeom>
            <a:solidFill>
              <a:srgbClr val="C0C0C0"/>
            </a:solidFill>
            <a:ln w="9525">
              <a:solidFill>
                <a:schemeClr val="tx1"/>
              </a:solidFill>
              <a:miter lim="800000"/>
              <a:headEnd/>
              <a:tailEnd/>
            </a:ln>
          </p:spPr>
          <p:txBody>
            <a:bodyPr wrap="none" lIns="92075" tIns="46038" rIns="92075" bIns="46038" anchor="ctr"/>
            <a:lstStyle/>
            <a:p>
              <a:pPr algn="ctr"/>
              <a:r>
                <a:rPr lang="en-US" altLang="zh-CN" sz="2400" b="1">
                  <a:latin typeface="Courier New" pitchFamily="49" charset="0"/>
                </a:rPr>
                <a:t>H</a:t>
              </a:r>
            </a:p>
          </p:txBody>
        </p:sp>
        <p:sp>
          <p:nvSpPr>
            <p:cNvPr id="103" name="Rectangle 15">
              <a:extLst>
                <a:ext uri="{FF2B5EF4-FFF2-40B4-BE49-F238E27FC236}">
                  <a16:creationId xmlns:a16="http://schemas.microsoft.com/office/drawing/2014/main" id="{CFD7B28B-EB4D-2E27-2A5A-049D9AE8F580}"/>
                </a:ext>
              </a:extLst>
            </p:cNvPr>
            <p:cNvSpPr>
              <a:spLocks noChangeArrowheads="1"/>
            </p:cNvSpPr>
            <p:nvPr/>
          </p:nvSpPr>
          <p:spPr bwMode="auto">
            <a:xfrm>
              <a:off x="3216" y="3264"/>
              <a:ext cx="336" cy="240"/>
            </a:xfrm>
            <a:prstGeom prst="rect">
              <a:avLst/>
            </a:prstGeom>
            <a:solidFill>
              <a:srgbClr val="C0C0C0"/>
            </a:solidFill>
            <a:ln w="9525">
              <a:solidFill>
                <a:schemeClr val="tx1"/>
              </a:solidFill>
              <a:miter lim="800000"/>
              <a:headEnd/>
              <a:tailEnd/>
            </a:ln>
          </p:spPr>
          <p:txBody>
            <a:bodyPr wrap="none" lIns="92075" tIns="46038" rIns="92075" bIns="46038" anchor="ctr"/>
            <a:lstStyle/>
            <a:p>
              <a:pPr algn="ctr"/>
              <a:r>
                <a:rPr lang="en-US" altLang="zh-CN" sz="2400" b="1">
                  <a:latin typeface="Courier New" pitchFamily="49" charset="0"/>
                </a:rPr>
                <a:t>I</a:t>
              </a:r>
            </a:p>
          </p:txBody>
        </p:sp>
        <p:sp>
          <p:nvSpPr>
            <p:cNvPr id="104" name="Rectangle 16">
              <a:extLst>
                <a:ext uri="{FF2B5EF4-FFF2-40B4-BE49-F238E27FC236}">
                  <a16:creationId xmlns:a16="http://schemas.microsoft.com/office/drawing/2014/main" id="{ABA416FE-5399-F95C-2CE2-2B39875ADE85}"/>
                </a:ext>
              </a:extLst>
            </p:cNvPr>
            <p:cNvSpPr>
              <a:spLocks noChangeArrowheads="1"/>
            </p:cNvSpPr>
            <p:nvPr/>
          </p:nvSpPr>
          <p:spPr bwMode="auto">
            <a:xfrm>
              <a:off x="3552" y="3264"/>
              <a:ext cx="336" cy="240"/>
            </a:xfrm>
            <a:prstGeom prst="rect">
              <a:avLst/>
            </a:prstGeom>
            <a:solidFill>
              <a:srgbClr val="C0C0C0"/>
            </a:solidFill>
            <a:ln w="9525">
              <a:solidFill>
                <a:schemeClr val="tx1"/>
              </a:solidFill>
              <a:miter lim="800000"/>
              <a:headEnd/>
              <a:tailEnd/>
            </a:ln>
          </p:spPr>
          <p:txBody>
            <a:bodyPr wrap="none" lIns="92075" tIns="46038" rIns="92075" bIns="46038" anchor="ctr"/>
            <a:lstStyle/>
            <a:p>
              <a:pPr algn="ctr"/>
              <a:r>
                <a:rPr lang="en-US" altLang="zh-CN" sz="2400" b="1">
                  <a:latin typeface="Courier New" pitchFamily="49" charset="0"/>
                </a:rPr>
                <a:t>M</a:t>
              </a:r>
            </a:p>
          </p:txBody>
        </p:sp>
        <p:sp>
          <p:nvSpPr>
            <p:cNvPr id="105" name="Rectangle 17">
              <a:extLst>
                <a:ext uri="{FF2B5EF4-FFF2-40B4-BE49-F238E27FC236}">
                  <a16:creationId xmlns:a16="http://schemas.microsoft.com/office/drawing/2014/main" id="{8CA6980A-2676-3B9B-934B-4BA2DF566B19}"/>
                </a:ext>
              </a:extLst>
            </p:cNvPr>
            <p:cNvSpPr>
              <a:spLocks noChangeArrowheads="1"/>
            </p:cNvSpPr>
            <p:nvPr/>
          </p:nvSpPr>
          <p:spPr bwMode="auto">
            <a:xfrm>
              <a:off x="3888" y="3264"/>
              <a:ext cx="336" cy="240"/>
            </a:xfrm>
            <a:prstGeom prst="rect">
              <a:avLst/>
            </a:prstGeom>
            <a:solidFill>
              <a:srgbClr val="C0C0C0"/>
            </a:solidFill>
            <a:ln w="9525">
              <a:solidFill>
                <a:schemeClr val="tx1"/>
              </a:solidFill>
              <a:miter lim="800000"/>
              <a:headEnd/>
              <a:tailEnd/>
            </a:ln>
          </p:spPr>
          <p:txBody>
            <a:bodyPr wrap="none" lIns="92075" tIns="46038" rIns="92075" bIns="46038" anchor="ctr"/>
            <a:lstStyle/>
            <a:p>
              <a:pPr algn="ctr"/>
              <a:r>
                <a:rPr lang="en-US" altLang="zh-CN" sz="2400" b="1">
                  <a:latin typeface="Courier New" pitchFamily="49" charset="0"/>
                </a:rPr>
                <a:t>S</a:t>
              </a:r>
            </a:p>
          </p:txBody>
        </p:sp>
        <p:sp>
          <p:nvSpPr>
            <p:cNvPr id="106" name="Rectangle 18">
              <a:extLst>
                <a:ext uri="{FF2B5EF4-FFF2-40B4-BE49-F238E27FC236}">
                  <a16:creationId xmlns:a16="http://schemas.microsoft.com/office/drawing/2014/main" id="{285EB20F-A30C-AB8B-41B5-2AD4345647D9}"/>
                </a:ext>
              </a:extLst>
            </p:cNvPr>
            <p:cNvSpPr>
              <a:spLocks noChangeArrowheads="1"/>
            </p:cNvSpPr>
            <p:nvPr/>
          </p:nvSpPr>
          <p:spPr bwMode="auto">
            <a:xfrm>
              <a:off x="4224" y="3264"/>
              <a:ext cx="336" cy="240"/>
            </a:xfrm>
            <a:prstGeom prst="rect">
              <a:avLst/>
            </a:prstGeom>
            <a:solidFill>
              <a:srgbClr val="C0C0C0"/>
            </a:solidFill>
            <a:ln w="9525">
              <a:solidFill>
                <a:schemeClr val="tx1"/>
              </a:solidFill>
              <a:miter lim="800000"/>
              <a:headEnd/>
              <a:tailEnd/>
            </a:ln>
          </p:spPr>
          <p:txBody>
            <a:bodyPr wrap="none" lIns="92075" tIns="46038" rIns="92075" bIns="46038" anchor="ctr"/>
            <a:lstStyle/>
            <a:p>
              <a:pPr algn="ctr"/>
              <a:r>
                <a:rPr lang="en-US" altLang="zh-CN" sz="2400" b="1">
                  <a:latin typeface="Courier New" pitchFamily="49" charset="0"/>
                </a:rPr>
                <a:t>T</a:t>
              </a:r>
            </a:p>
          </p:txBody>
        </p:sp>
      </p:grpSp>
      <p:grpSp>
        <p:nvGrpSpPr>
          <p:cNvPr id="5" name="组合 4">
            <a:extLst>
              <a:ext uri="{FF2B5EF4-FFF2-40B4-BE49-F238E27FC236}">
                <a16:creationId xmlns:a16="http://schemas.microsoft.com/office/drawing/2014/main" id="{55BA2A5D-36AC-3117-2AAE-1B29E8DD7C74}"/>
              </a:ext>
            </a:extLst>
          </p:cNvPr>
          <p:cNvGrpSpPr/>
          <p:nvPr/>
        </p:nvGrpSpPr>
        <p:grpSpPr>
          <a:xfrm>
            <a:off x="5141947" y="2936408"/>
            <a:ext cx="304800" cy="694468"/>
            <a:chOff x="2630235" y="2936408"/>
            <a:chExt cx="304800" cy="694468"/>
          </a:xfrm>
        </p:grpSpPr>
        <p:sp>
          <p:nvSpPr>
            <p:cNvPr id="107" name="AutoShape 4">
              <a:extLst>
                <a:ext uri="{FF2B5EF4-FFF2-40B4-BE49-F238E27FC236}">
                  <a16:creationId xmlns:a16="http://schemas.microsoft.com/office/drawing/2014/main" id="{B3F5B910-80AC-45C4-ABB2-873FE2F0C3EF}"/>
                </a:ext>
              </a:extLst>
            </p:cNvPr>
            <p:cNvSpPr>
              <a:spLocks noChangeArrowheads="1"/>
            </p:cNvSpPr>
            <p:nvPr/>
          </p:nvSpPr>
          <p:spPr bwMode="auto">
            <a:xfrm>
              <a:off x="2630235" y="3326076"/>
              <a:ext cx="304800" cy="304800"/>
            </a:xfrm>
            <a:prstGeom prst="downArrow">
              <a:avLst>
                <a:gd name="adj1" fmla="val 50000"/>
                <a:gd name="adj2" fmla="val 25000"/>
              </a:avLst>
            </a:prstGeom>
            <a:solidFill>
              <a:srgbClr val="003399"/>
            </a:solidFill>
            <a:ln w="9525">
              <a:solidFill>
                <a:schemeClr val="bg2"/>
              </a:solidFill>
              <a:miter lim="800000"/>
              <a:headEnd/>
              <a:tailEnd/>
            </a:ln>
          </p:spPr>
          <p:txBody>
            <a:bodyPr wrap="none" anchor="ctr"/>
            <a:lstStyle/>
            <a:p>
              <a:endParaRPr lang="zh-CN" altLang="en-US">
                <a:latin typeface="Calibri" pitchFamily="34" charset="0"/>
              </a:endParaRPr>
            </a:p>
          </p:txBody>
        </p:sp>
        <p:sp>
          <p:nvSpPr>
            <p:cNvPr id="109" name="文本框 108">
              <a:extLst>
                <a:ext uri="{FF2B5EF4-FFF2-40B4-BE49-F238E27FC236}">
                  <a16:creationId xmlns:a16="http://schemas.microsoft.com/office/drawing/2014/main" id="{83CC0C05-B194-4F6E-6993-16AA7CA3B269}"/>
                </a:ext>
              </a:extLst>
            </p:cNvPr>
            <p:cNvSpPr txBox="1"/>
            <p:nvPr/>
          </p:nvSpPr>
          <p:spPr>
            <a:xfrm>
              <a:off x="2658409" y="2936408"/>
              <a:ext cx="261610" cy="369332"/>
            </a:xfrm>
            <a:prstGeom prst="rect">
              <a:avLst/>
            </a:prstGeom>
            <a:noFill/>
          </p:spPr>
          <p:txBody>
            <a:bodyPr wrap="none" rtlCol="0">
              <a:spAutoFit/>
            </a:bodyPr>
            <a:lstStyle/>
            <a:p>
              <a:r>
                <a:rPr lang="en-US" altLang="zh-CN" dirty="0" err="1">
                  <a:solidFill>
                    <a:srgbClr val="51ADB7"/>
                  </a:solidFill>
                  <a:latin typeface="Arial Black" panose="020B0A04020102020204" pitchFamily="34" charset="0"/>
                </a:rPr>
                <a:t>i</a:t>
              </a:r>
              <a:endParaRPr lang="zh-CN" altLang="en-US" dirty="0">
                <a:solidFill>
                  <a:srgbClr val="51ADB7"/>
                </a:solidFill>
                <a:latin typeface="Arial Black" panose="020B0A04020102020204" pitchFamily="34" charset="0"/>
              </a:endParaRPr>
            </a:p>
          </p:txBody>
        </p:sp>
      </p:grpSp>
      <p:grpSp>
        <p:nvGrpSpPr>
          <p:cNvPr id="6" name="组合 5">
            <a:extLst>
              <a:ext uri="{FF2B5EF4-FFF2-40B4-BE49-F238E27FC236}">
                <a16:creationId xmlns:a16="http://schemas.microsoft.com/office/drawing/2014/main" id="{183527F7-9E88-8A90-7819-E48C7DC15E6A}"/>
              </a:ext>
            </a:extLst>
          </p:cNvPr>
          <p:cNvGrpSpPr/>
          <p:nvPr/>
        </p:nvGrpSpPr>
        <p:grpSpPr>
          <a:xfrm>
            <a:off x="6922887" y="2956744"/>
            <a:ext cx="304800" cy="674132"/>
            <a:chOff x="5314003" y="2956744"/>
            <a:chExt cx="304800" cy="674132"/>
          </a:xfrm>
        </p:grpSpPr>
        <p:sp>
          <p:nvSpPr>
            <p:cNvPr id="108" name="AutoShape 6">
              <a:extLst>
                <a:ext uri="{FF2B5EF4-FFF2-40B4-BE49-F238E27FC236}">
                  <a16:creationId xmlns:a16="http://schemas.microsoft.com/office/drawing/2014/main" id="{3FE8015B-5892-8EAB-EED4-ECC5630C74B5}"/>
                </a:ext>
              </a:extLst>
            </p:cNvPr>
            <p:cNvSpPr>
              <a:spLocks noChangeArrowheads="1"/>
            </p:cNvSpPr>
            <p:nvPr/>
          </p:nvSpPr>
          <p:spPr bwMode="auto">
            <a:xfrm>
              <a:off x="5314003" y="3326076"/>
              <a:ext cx="304800" cy="304800"/>
            </a:xfrm>
            <a:prstGeom prst="downArrow">
              <a:avLst>
                <a:gd name="adj1" fmla="val 50000"/>
                <a:gd name="adj2" fmla="val 25000"/>
              </a:avLst>
            </a:prstGeom>
            <a:solidFill>
              <a:srgbClr val="006600"/>
            </a:solidFill>
            <a:ln w="9525">
              <a:solidFill>
                <a:schemeClr val="bg2"/>
              </a:solidFill>
              <a:miter lim="800000"/>
              <a:headEnd/>
              <a:tailEnd/>
            </a:ln>
          </p:spPr>
          <p:txBody>
            <a:bodyPr wrap="none" anchor="ctr"/>
            <a:lstStyle/>
            <a:p>
              <a:endParaRPr lang="zh-CN" altLang="en-US">
                <a:latin typeface="Calibri" pitchFamily="34" charset="0"/>
              </a:endParaRPr>
            </a:p>
          </p:txBody>
        </p:sp>
        <p:sp>
          <p:nvSpPr>
            <p:cNvPr id="110" name="文本框 109">
              <a:extLst>
                <a:ext uri="{FF2B5EF4-FFF2-40B4-BE49-F238E27FC236}">
                  <a16:creationId xmlns:a16="http://schemas.microsoft.com/office/drawing/2014/main" id="{68EF1DFA-D13D-A195-0A86-46959FCB1181}"/>
                </a:ext>
              </a:extLst>
            </p:cNvPr>
            <p:cNvSpPr txBox="1"/>
            <p:nvPr/>
          </p:nvSpPr>
          <p:spPr>
            <a:xfrm>
              <a:off x="5334561" y="2956744"/>
              <a:ext cx="261610" cy="369332"/>
            </a:xfrm>
            <a:prstGeom prst="rect">
              <a:avLst/>
            </a:prstGeom>
            <a:noFill/>
          </p:spPr>
          <p:txBody>
            <a:bodyPr wrap="none" rtlCol="0">
              <a:spAutoFit/>
            </a:bodyPr>
            <a:lstStyle/>
            <a:p>
              <a:r>
                <a:rPr lang="en-US" altLang="zh-CN" dirty="0">
                  <a:solidFill>
                    <a:srgbClr val="C00000"/>
                  </a:solidFill>
                  <a:latin typeface="Arial Black" panose="020B0A04020102020204" pitchFamily="34" charset="0"/>
                </a:rPr>
                <a:t>j</a:t>
              </a:r>
              <a:endParaRPr lang="zh-CN" altLang="en-US" dirty="0">
                <a:solidFill>
                  <a:srgbClr val="C00000"/>
                </a:solidFill>
                <a:latin typeface="Arial Black" panose="020B0A04020102020204" pitchFamily="34" charset="0"/>
              </a:endParaRPr>
            </a:p>
          </p:txBody>
        </p:sp>
      </p:grpSp>
      <p:sp>
        <p:nvSpPr>
          <p:cNvPr id="111" name="文本框 110">
            <a:extLst>
              <a:ext uri="{FF2B5EF4-FFF2-40B4-BE49-F238E27FC236}">
                <a16:creationId xmlns:a16="http://schemas.microsoft.com/office/drawing/2014/main" id="{0858284C-D951-5436-4E34-FFC6EB5DDFBD}"/>
              </a:ext>
            </a:extLst>
          </p:cNvPr>
          <p:cNvSpPr txBox="1"/>
          <p:nvPr/>
        </p:nvSpPr>
        <p:spPr>
          <a:xfrm>
            <a:off x="4648751" y="4020274"/>
            <a:ext cx="412292" cy="338554"/>
          </a:xfrm>
          <a:prstGeom prst="rect">
            <a:avLst/>
          </a:prstGeom>
          <a:noFill/>
        </p:spPr>
        <p:txBody>
          <a:bodyPr wrap="none" rtlCol="0">
            <a:spAutoFit/>
          </a:bodyPr>
          <a:lstStyle/>
          <a:p>
            <a:r>
              <a:rPr lang="en-US" altLang="zh-CN" sz="1600" dirty="0" err="1">
                <a:solidFill>
                  <a:srgbClr val="51ADB7"/>
                </a:solidFill>
                <a:latin typeface="Arial Black" panose="020B0A04020102020204" pitchFamily="34" charset="0"/>
              </a:rPr>
              <a:t>rx</a:t>
            </a:r>
            <a:endParaRPr lang="zh-CN" altLang="en-US" sz="1600" dirty="0">
              <a:solidFill>
                <a:srgbClr val="51ADB7"/>
              </a:solidFill>
              <a:latin typeface="Arial Black" panose="020B0A04020102020204" pitchFamily="34" charset="0"/>
            </a:endParaRPr>
          </a:p>
        </p:txBody>
      </p:sp>
      <p:sp>
        <p:nvSpPr>
          <p:cNvPr id="112" name="文本框 111">
            <a:extLst>
              <a:ext uri="{FF2B5EF4-FFF2-40B4-BE49-F238E27FC236}">
                <a16:creationId xmlns:a16="http://schemas.microsoft.com/office/drawing/2014/main" id="{54DEF3A1-EC22-0F78-A1C7-5CAE5188E723}"/>
              </a:ext>
            </a:extLst>
          </p:cNvPr>
          <p:cNvSpPr txBox="1"/>
          <p:nvPr/>
        </p:nvSpPr>
        <p:spPr>
          <a:xfrm>
            <a:off x="2599735" y="4020274"/>
            <a:ext cx="389850" cy="338554"/>
          </a:xfrm>
          <a:prstGeom prst="rect">
            <a:avLst/>
          </a:prstGeom>
          <a:noFill/>
        </p:spPr>
        <p:txBody>
          <a:bodyPr wrap="none" rtlCol="0">
            <a:spAutoFit/>
          </a:bodyPr>
          <a:lstStyle/>
          <a:p>
            <a:r>
              <a:rPr lang="en-US" altLang="zh-CN" sz="1600" dirty="0">
                <a:solidFill>
                  <a:srgbClr val="51ADB7"/>
                </a:solidFill>
                <a:latin typeface="Arial Black" panose="020B0A04020102020204" pitchFamily="34" charset="0"/>
              </a:rPr>
              <a:t>lx</a:t>
            </a:r>
            <a:endParaRPr lang="zh-CN" altLang="en-US" sz="1600" dirty="0">
              <a:solidFill>
                <a:srgbClr val="51ADB7"/>
              </a:solidFill>
              <a:latin typeface="Arial Black" panose="020B0A04020102020204" pitchFamily="34" charset="0"/>
            </a:endParaRPr>
          </a:p>
        </p:txBody>
      </p:sp>
      <p:sp>
        <p:nvSpPr>
          <p:cNvPr id="113" name="文本框 112">
            <a:extLst>
              <a:ext uri="{FF2B5EF4-FFF2-40B4-BE49-F238E27FC236}">
                <a16:creationId xmlns:a16="http://schemas.microsoft.com/office/drawing/2014/main" id="{1C8F0F21-249D-6685-F147-2CDE4065C089}"/>
              </a:ext>
            </a:extLst>
          </p:cNvPr>
          <p:cNvSpPr txBox="1"/>
          <p:nvPr/>
        </p:nvSpPr>
        <p:spPr>
          <a:xfrm>
            <a:off x="7407494" y="4020274"/>
            <a:ext cx="412998" cy="338554"/>
          </a:xfrm>
          <a:prstGeom prst="rect">
            <a:avLst/>
          </a:prstGeom>
          <a:noFill/>
        </p:spPr>
        <p:txBody>
          <a:bodyPr wrap="none" rtlCol="0">
            <a:spAutoFit/>
          </a:bodyPr>
          <a:lstStyle/>
          <a:p>
            <a:r>
              <a:rPr lang="en-US" altLang="zh-CN" sz="1600" dirty="0" err="1">
                <a:solidFill>
                  <a:srgbClr val="C00000"/>
                </a:solidFill>
                <a:latin typeface="Arial Black" panose="020B0A04020102020204" pitchFamily="34" charset="0"/>
              </a:rPr>
              <a:t>ry</a:t>
            </a:r>
            <a:endParaRPr lang="zh-CN" altLang="en-US" sz="1600" dirty="0">
              <a:solidFill>
                <a:srgbClr val="C00000"/>
              </a:solidFill>
              <a:latin typeface="Arial Black" panose="020B0A04020102020204" pitchFamily="34" charset="0"/>
            </a:endParaRPr>
          </a:p>
        </p:txBody>
      </p:sp>
      <p:sp>
        <p:nvSpPr>
          <p:cNvPr id="114" name="文本框 113">
            <a:extLst>
              <a:ext uri="{FF2B5EF4-FFF2-40B4-BE49-F238E27FC236}">
                <a16:creationId xmlns:a16="http://schemas.microsoft.com/office/drawing/2014/main" id="{0E252573-4B38-785F-B575-03FF8F2C22C1}"/>
              </a:ext>
            </a:extLst>
          </p:cNvPr>
          <p:cNvSpPr txBox="1"/>
          <p:nvPr/>
        </p:nvSpPr>
        <p:spPr>
          <a:xfrm>
            <a:off x="5265068" y="4020274"/>
            <a:ext cx="382156" cy="338554"/>
          </a:xfrm>
          <a:prstGeom prst="rect">
            <a:avLst/>
          </a:prstGeom>
          <a:noFill/>
        </p:spPr>
        <p:txBody>
          <a:bodyPr wrap="none" rtlCol="0">
            <a:spAutoFit/>
          </a:bodyPr>
          <a:lstStyle/>
          <a:p>
            <a:r>
              <a:rPr lang="en-US" altLang="zh-CN" sz="1600" dirty="0" err="1">
                <a:solidFill>
                  <a:srgbClr val="C00000"/>
                </a:solidFill>
                <a:latin typeface="Arial Black" panose="020B0A04020102020204" pitchFamily="34" charset="0"/>
              </a:rPr>
              <a:t>ly</a:t>
            </a:r>
            <a:endParaRPr lang="zh-CN" altLang="en-US" sz="1600" dirty="0">
              <a:solidFill>
                <a:srgbClr val="C00000"/>
              </a:solidFill>
              <a:latin typeface="Arial Black" panose="020B0A04020102020204" pitchFamily="34" charset="0"/>
            </a:endParaRPr>
          </a:p>
        </p:txBody>
      </p:sp>
      <p:sp>
        <p:nvSpPr>
          <p:cNvPr id="117" name="文本框 116">
            <a:extLst>
              <a:ext uri="{FF2B5EF4-FFF2-40B4-BE49-F238E27FC236}">
                <a16:creationId xmlns:a16="http://schemas.microsoft.com/office/drawing/2014/main" id="{E4F8C508-60A0-E3D5-6688-DEA07EBA735D}"/>
              </a:ext>
            </a:extLst>
          </p:cNvPr>
          <p:cNvSpPr txBox="1"/>
          <p:nvPr/>
        </p:nvSpPr>
        <p:spPr>
          <a:xfrm>
            <a:off x="8012058" y="3657201"/>
            <a:ext cx="774571" cy="369332"/>
          </a:xfrm>
          <a:prstGeom prst="rect">
            <a:avLst/>
          </a:prstGeom>
          <a:noFill/>
        </p:spPr>
        <p:txBody>
          <a:bodyPr wrap="none" rtlCol="0">
            <a:spAutoFit/>
          </a:bodyPr>
          <a:lstStyle/>
          <a:p>
            <a:r>
              <a:rPr kumimoji="1" lang="zh-CN" altLang="en-US" dirty="0">
                <a:latin typeface="Microsoft YaHei" panose="020B0503020204020204" pitchFamily="34" charset="-122"/>
                <a:ea typeface="Microsoft YaHei" panose="020B0503020204020204" pitchFamily="34" charset="-122"/>
              </a:rPr>
              <a:t>序列</a:t>
            </a:r>
            <a:r>
              <a:rPr kumimoji="1" lang="en-US" altLang="zh-CN" dirty="0">
                <a:latin typeface="Microsoft YaHei" panose="020B0503020204020204" pitchFamily="34" charset="-122"/>
                <a:ea typeface="Microsoft YaHei" panose="020B0503020204020204" pitchFamily="34" charset="-122"/>
              </a:rPr>
              <a:t>a</a:t>
            </a:r>
            <a:endParaRPr kumimoji="1" lang="zh-CN" altLang="en-US" dirty="0">
              <a:latin typeface="Microsoft YaHei" panose="020B0503020204020204" pitchFamily="34" charset="-122"/>
              <a:ea typeface="Microsoft YaHei" panose="020B0503020204020204" pitchFamily="34" charset="-122"/>
            </a:endParaRPr>
          </a:p>
        </p:txBody>
      </p:sp>
      <p:sp>
        <p:nvSpPr>
          <p:cNvPr id="118" name="文本框 117">
            <a:extLst>
              <a:ext uri="{FF2B5EF4-FFF2-40B4-BE49-F238E27FC236}">
                <a16:creationId xmlns:a16="http://schemas.microsoft.com/office/drawing/2014/main" id="{40BAFE9F-25E9-EABD-627A-8B70886BC7C9}"/>
              </a:ext>
            </a:extLst>
          </p:cNvPr>
          <p:cNvSpPr txBox="1"/>
          <p:nvPr/>
        </p:nvSpPr>
        <p:spPr>
          <a:xfrm>
            <a:off x="8000483" y="4718705"/>
            <a:ext cx="963725" cy="369332"/>
          </a:xfrm>
          <a:prstGeom prst="rect">
            <a:avLst/>
          </a:prstGeom>
          <a:noFill/>
        </p:spPr>
        <p:txBody>
          <a:bodyPr wrap="none" rtlCol="0">
            <a:spAutoFit/>
          </a:bodyPr>
          <a:lstStyle/>
          <a:p>
            <a:r>
              <a:rPr kumimoji="1" lang="zh-CN" altLang="en-US" dirty="0">
                <a:solidFill>
                  <a:srgbClr val="00B0F0"/>
                </a:solidFill>
                <a:latin typeface="Microsoft YaHei" panose="020B0503020204020204" pitchFamily="34" charset="-122"/>
                <a:ea typeface="Microsoft YaHei" panose="020B0503020204020204" pitchFamily="34" charset="-122"/>
              </a:rPr>
              <a:t>新</a:t>
            </a:r>
            <a:r>
              <a:rPr kumimoji="1" lang="zh-CN" altLang="en-US" dirty="0">
                <a:latin typeface="Microsoft YaHei" panose="020B0503020204020204" pitchFamily="34" charset="-122"/>
                <a:ea typeface="Microsoft YaHei" panose="020B0503020204020204" pitchFamily="34" charset="-122"/>
              </a:rPr>
              <a:t>序列</a:t>
            </a:r>
            <a:r>
              <a:rPr kumimoji="1" lang="en-US" altLang="zh-CN" dirty="0">
                <a:latin typeface="Microsoft YaHei" panose="020B0503020204020204" pitchFamily="34" charset="-122"/>
                <a:ea typeface="Microsoft YaHei" panose="020B0503020204020204" pitchFamily="34" charset="-122"/>
              </a:rPr>
              <a:t>t</a:t>
            </a:r>
            <a:endParaRPr kumimoji="1" lang="zh-CN" altLang="en-US" dirty="0">
              <a:latin typeface="Microsoft YaHei" panose="020B0503020204020204" pitchFamily="34" charset="-122"/>
              <a:ea typeface="Microsoft YaHei" panose="020B0503020204020204" pitchFamily="34" charset="-122"/>
            </a:endParaRPr>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CB08990F-DE41-DE74-8917-7D04B8A051E4}"/>
                  </a:ext>
                </a:extLst>
              </p:cNvPr>
              <p:cNvSpPr txBox="1"/>
              <p:nvPr/>
            </p:nvSpPr>
            <p:spPr>
              <a:xfrm>
                <a:off x="3675052" y="2454119"/>
                <a:ext cx="3624716" cy="369332"/>
              </a:xfrm>
              <a:prstGeom prst="rect">
                <a:avLst/>
              </a:prstGeom>
              <a:solidFill>
                <a:srgbClr val="51ADB7"/>
              </a:solidFill>
            </p:spPr>
            <p:txBody>
              <a:bodyPr wrap="square" rtlCol="0">
                <a:spAutoFit/>
              </a:bodyPr>
              <a:lstStyle/>
              <a:p>
                <a:pPr marL="285750" indent="-285750">
                  <a:buFont typeface="Arial" panose="020B0604020202020204" pitchFamily="34" charset="0"/>
                  <a:buChar char="•"/>
                </a:pPr>
                <a14:m>
                  <m:oMath xmlns:m="http://schemas.openxmlformats.org/officeDocument/2006/math">
                    <m:r>
                      <a:rPr kumimoji="1" lang="en-US" altLang="zh-CN" b="0" i="1" smtClean="0">
                        <a:solidFill>
                          <a:schemeClr val="bg1"/>
                        </a:solidFill>
                        <a:latin typeface="Cambria Math" panose="02040503050406030204" pitchFamily="18" charset="0"/>
                      </a:rPr>
                      <m:t>𝑖</m:t>
                    </m:r>
                    <m:r>
                      <a:rPr kumimoji="1" lang="en-US" altLang="zh-CN" b="0" i="1" smtClean="0">
                        <a:solidFill>
                          <a:schemeClr val="bg1"/>
                        </a:solidFill>
                        <a:latin typeface="Cambria Math" panose="02040503050406030204" pitchFamily="18" charset="0"/>
                      </a:rPr>
                      <m:t>&gt;</m:t>
                    </m:r>
                    <m:sSub>
                      <m:sSubPr>
                        <m:ctrlPr>
                          <a:rPr kumimoji="1" lang="en-US" altLang="zh-CN" b="0" i="1" smtClean="0">
                            <a:solidFill>
                              <a:schemeClr val="bg1"/>
                            </a:solidFill>
                            <a:latin typeface="Cambria Math" panose="02040503050406030204" pitchFamily="18" charset="0"/>
                          </a:rPr>
                        </m:ctrlPr>
                      </m:sSubPr>
                      <m:e>
                        <m:r>
                          <a:rPr kumimoji="1" lang="en-US" altLang="zh-CN" b="0" i="1" smtClean="0">
                            <a:solidFill>
                              <a:schemeClr val="bg1"/>
                            </a:solidFill>
                            <a:latin typeface="Cambria Math" panose="02040503050406030204" pitchFamily="18" charset="0"/>
                          </a:rPr>
                          <m:t>𝑟</m:t>
                        </m:r>
                      </m:e>
                      <m:sub>
                        <m:r>
                          <a:rPr kumimoji="1" lang="en-US" altLang="zh-CN" b="0" i="1" smtClean="0">
                            <a:solidFill>
                              <a:schemeClr val="bg1"/>
                            </a:solidFill>
                            <a:latin typeface="Cambria Math" panose="02040503050406030204" pitchFamily="18" charset="0"/>
                          </a:rPr>
                          <m:t>𝑥</m:t>
                        </m:r>
                      </m:sub>
                    </m:sSub>
                  </m:oMath>
                </a14:m>
                <a:r>
                  <a:rPr kumimoji="1" lang="zh-CN" altLang="en-US" dirty="0">
                    <a:solidFill>
                      <a:schemeClr val="bg1"/>
                    </a:solidFill>
                    <a:latin typeface="Microsoft YaHei" panose="020B0503020204020204" pitchFamily="34" charset="-122"/>
                    <a:ea typeface="Microsoft YaHei" panose="020B0503020204020204" pitchFamily="34" charset="-122"/>
                  </a:rPr>
                  <a:t> 子序列</a:t>
                </a:r>
                <a14:m>
                  <m:oMath xmlns:m="http://schemas.openxmlformats.org/officeDocument/2006/math">
                    <m:r>
                      <a:rPr kumimoji="1" lang="en-US" altLang="zh-CN" b="0" i="1" smtClean="0">
                        <a:solidFill>
                          <a:schemeClr val="bg1"/>
                        </a:solidFill>
                        <a:latin typeface="Cambria Math" panose="02040503050406030204" pitchFamily="18" charset="0"/>
                      </a:rPr>
                      <m:t>𝑎</m:t>
                    </m:r>
                    <m:d>
                      <m:dPr>
                        <m:begChr m:val="["/>
                        <m:endChr m:val="]"/>
                        <m:ctrlPr>
                          <a:rPr kumimoji="1" lang="en-US" altLang="zh-CN" b="0" i="1" smtClean="0">
                            <a:solidFill>
                              <a:schemeClr val="bg1"/>
                            </a:solidFill>
                            <a:latin typeface="Cambria Math" panose="02040503050406030204" pitchFamily="18" charset="0"/>
                          </a:rPr>
                        </m:ctrlPr>
                      </m:dPr>
                      <m:e>
                        <m:sSub>
                          <m:sSubPr>
                            <m:ctrlPr>
                              <a:rPr kumimoji="1" lang="en-US" altLang="zh-CN" b="0" i="1" smtClean="0">
                                <a:solidFill>
                                  <a:schemeClr val="bg1"/>
                                </a:solidFill>
                                <a:latin typeface="Cambria Math" panose="02040503050406030204" pitchFamily="18" charset="0"/>
                              </a:rPr>
                            </m:ctrlPr>
                          </m:sSubPr>
                          <m:e>
                            <m:r>
                              <a:rPr kumimoji="1" lang="en-US" altLang="zh-CN" b="0" i="1" smtClean="0">
                                <a:solidFill>
                                  <a:schemeClr val="bg1"/>
                                </a:solidFill>
                                <a:latin typeface="Cambria Math" panose="02040503050406030204" pitchFamily="18" charset="0"/>
                              </a:rPr>
                              <m:t>𝑙</m:t>
                            </m:r>
                          </m:e>
                          <m:sub>
                            <m:r>
                              <a:rPr kumimoji="1" lang="en-US" altLang="zh-CN" b="0" i="1" smtClean="0">
                                <a:solidFill>
                                  <a:schemeClr val="bg1"/>
                                </a:solidFill>
                                <a:latin typeface="Cambria Math" panose="02040503050406030204" pitchFamily="18" charset="0"/>
                              </a:rPr>
                              <m:t>𝑥</m:t>
                            </m:r>
                          </m:sub>
                        </m:sSub>
                        <m:r>
                          <a:rPr kumimoji="1" lang="en-US" altLang="zh-CN" b="0" i="1" smtClean="0">
                            <a:solidFill>
                              <a:schemeClr val="bg1"/>
                            </a:solidFill>
                            <a:latin typeface="Cambria Math" panose="02040503050406030204" pitchFamily="18" charset="0"/>
                          </a:rPr>
                          <m:t>,</m:t>
                        </m:r>
                        <m:sSub>
                          <m:sSubPr>
                            <m:ctrlPr>
                              <a:rPr kumimoji="1" lang="en-US" altLang="zh-CN" b="0" i="1" smtClean="0">
                                <a:solidFill>
                                  <a:schemeClr val="bg1"/>
                                </a:solidFill>
                                <a:latin typeface="Cambria Math" panose="02040503050406030204" pitchFamily="18" charset="0"/>
                              </a:rPr>
                            </m:ctrlPr>
                          </m:sSubPr>
                          <m:e>
                            <m:r>
                              <a:rPr kumimoji="1" lang="en-US" altLang="zh-CN" b="0" i="1" smtClean="0">
                                <a:solidFill>
                                  <a:schemeClr val="bg1"/>
                                </a:solidFill>
                                <a:latin typeface="Cambria Math" panose="02040503050406030204" pitchFamily="18" charset="0"/>
                              </a:rPr>
                              <m:t>𝑟</m:t>
                            </m:r>
                          </m:e>
                          <m:sub>
                            <m:r>
                              <a:rPr kumimoji="1" lang="en-US" altLang="zh-CN" b="0" i="1" smtClean="0">
                                <a:solidFill>
                                  <a:schemeClr val="bg1"/>
                                </a:solidFill>
                                <a:latin typeface="Cambria Math" panose="02040503050406030204" pitchFamily="18" charset="0"/>
                              </a:rPr>
                              <m:t>𝑥</m:t>
                            </m:r>
                          </m:sub>
                        </m:sSub>
                      </m:e>
                    </m:d>
                    <m:r>
                      <a:rPr kumimoji="1" lang="zh-CN" altLang="en-US" b="0" i="1" smtClean="0">
                        <a:solidFill>
                          <a:schemeClr val="bg1"/>
                        </a:solidFill>
                        <a:latin typeface="Cambria Math" panose="02040503050406030204" pitchFamily="18" charset="0"/>
                      </a:rPr>
                      <m:t> </m:t>
                    </m:r>
                  </m:oMath>
                </a14:m>
                <a:r>
                  <a:rPr kumimoji="1" lang="zh-CN" altLang="en-US" dirty="0">
                    <a:solidFill>
                      <a:schemeClr val="bg1"/>
                    </a:solidFill>
                    <a:latin typeface="Microsoft YaHei" panose="020B0503020204020204" pitchFamily="34" charset="-122"/>
                    <a:ea typeface="Microsoft YaHei" panose="020B0503020204020204" pitchFamily="34" charset="-122"/>
                  </a:rPr>
                  <a:t>合并结束</a:t>
                </a:r>
              </a:p>
            </p:txBody>
          </p:sp>
        </mc:Choice>
        <mc:Fallback xmlns="">
          <p:sp>
            <p:nvSpPr>
              <p:cNvPr id="7" name="文本框 6">
                <a:extLst>
                  <a:ext uri="{FF2B5EF4-FFF2-40B4-BE49-F238E27FC236}">
                    <a16:creationId xmlns:a16="http://schemas.microsoft.com/office/drawing/2014/main" id="{CB08990F-DE41-DE74-8917-7D04B8A051E4}"/>
                  </a:ext>
                </a:extLst>
              </p:cNvPr>
              <p:cNvSpPr txBox="1">
                <a:spLocks noRot="1" noChangeAspect="1" noMove="1" noResize="1" noEditPoints="1" noAdjustHandles="1" noChangeArrowheads="1" noChangeShapeType="1" noTextEdit="1"/>
              </p:cNvSpPr>
              <p:nvPr/>
            </p:nvSpPr>
            <p:spPr>
              <a:xfrm>
                <a:off x="3675052" y="2454119"/>
                <a:ext cx="3624716" cy="369332"/>
              </a:xfrm>
              <a:prstGeom prst="rect">
                <a:avLst/>
              </a:prstGeom>
              <a:blipFill>
                <a:blip r:embed="rId3"/>
                <a:stretch>
                  <a:fillRect l="-1049" t="-6667" b="-2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E01E17D2-AE42-B2EA-43F8-42CF16E2AD6F}"/>
                  </a:ext>
                </a:extLst>
              </p:cNvPr>
              <p:cNvSpPr txBox="1"/>
              <p:nvPr/>
            </p:nvSpPr>
            <p:spPr>
              <a:xfrm>
                <a:off x="4496324" y="5712945"/>
                <a:ext cx="4894242" cy="688009"/>
              </a:xfrm>
              <a:prstGeom prst="rect">
                <a:avLst/>
              </a:prstGeom>
              <a:solidFill>
                <a:srgbClr val="51ADB7"/>
              </a:solidFill>
            </p:spPr>
            <p:txBody>
              <a:bodyPr wrap="square" rtlCol="0">
                <a:spAutoFit/>
              </a:bodyPr>
              <a:lstStyle/>
              <a:p>
                <a:pPr marL="285750" indent="-285750">
                  <a:buFont typeface="Arial" panose="020B0604020202020204" pitchFamily="34" charset="0"/>
                  <a:buChar char="•"/>
                </a:pPr>
                <a:r>
                  <a:rPr kumimoji="1" lang="zh-CN" altLang="en-US" dirty="0">
                    <a:solidFill>
                      <a:schemeClr val="bg1"/>
                    </a:solidFill>
                    <a:latin typeface="Microsoft YaHei" panose="020B0503020204020204" pitchFamily="34" charset="-122"/>
                    <a:ea typeface="Microsoft YaHei" panose="020B0503020204020204" pitchFamily="34" charset="-122"/>
                  </a:rPr>
                  <a:t>子序列</a:t>
                </a:r>
                <a14:m>
                  <m:oMath xmlns:m="http://schemas.openxmlformats.org/officeDocument/2006/math">
                    <m:r>
                      <a:rPr kumimoji="1" lang="en-US" altLang="zh-CN" b="0" i="1" smtClean="0">
                        <a:solidFill>
                          <a:schemeClr val="bg1"/>
                        </a:solidFill>
                        <a:latin typeface="Cambria Math" panose="02040503050406030204" pitchFamily="18" charset="0"/>
                      </a:rPr>
                      <m:t>𝑎</m:t>
                    </m:r>
                    <m:d>
                      <m:dPr>
                        <m:begChr m:val="["/>
                        <m:endChr m:val="]"/>
                        <m:ctrlPr>
                          <a:rPr kumimoji="1" lang="en-US" altLang="zh-CN" b="0" i="1" smtClean="0">
                            <a:solidFill>
                              <a:schemeClr val="bg1"/>
                            </a:solidFill>
                            <a:latin typeface="Cambria Math" panose="02040503050406030204" pitchFamily="18" charset="0"/>
                          </a:rPr>
                        </m:ctrlPr>
                      </m:dPr>
                      <m:e>
                        <m:sSub>
                          <m:sSubPr>
                            <m:ctrlPr>
                              <a:rPr kumimoji="1" lang="en-US" altLang="zh-CN" b="0" i="1" smtClean="0">
                                <a:solidFill>
                                  <a:schemeClr val="bg1"/>
                                </a:solidFill>
                                <a:latin typeface="Cambria Math" panose="02040503050406030204" pitchFamily="18" charset="0"/>
                              </a:rPr>
                            </m:ctrlPr>
                          </m:sSubPr>
                          <m:e>
                            <m:r>
                              <a:rPr kumimoji="1" lang="en-US" altLang="zh-CN" b="0" i="1" smtClean="0">
                                <a:solidFill>
                                  <a:schemeClr val="bg1"/>
                                </a:solidFill>
                                <a:latin typeface="Cambria Math" panose="02040503050406030204" pitchFamily="18" charset="0"/>
                              </a:rPr>
                              <m:t>𝑙</m:t>
                            </m:r>
                          </m:e>
                          <m:sub>
                            <m:r>
                              <a:rPr kumimoji="1" lang="en-US" altLang="zh-CN" b="0" i="1" smtClean="0">
                                <a:solidFill>
                                  <a:schemeClr val="bg1"/>
                                </a:solidFill>
                                <a:latin typeface="Cambria Math" panose="02040503050406030204" pitchFamily="18" charset="0"/>
                              </a:rPr>
                              <m:t>𝑦</m:t>
                            </m:r>
                          </m:sub>
                        </m:sSub>
                        <m:r>
                          <a:rPr kumimoji="1" lang="en-US" altLang="zh-CN" b="0" i="1" smtClean="0">
                            <a:solidFill>
                              <a:schemeClr val="bg1"/>
                            </a:solidFill>
                            <a:latin typeface="Cambria Math" panose="02040503050406030204" pitchFamily="18" charset="0"/>
                          </a:rPr>
                          <m:t>,</m:t>
                        </m:r>
                        <m:sSub>
                          <m:sSubPr>
                            <m:ctrlPr>
                              <a:rPr kumimoji="1" lang="en-US" altLang="zh-CN" b="0" i="1" smtClean="0">
                                <a:solidFill>
                                  <a:schemeClr val="bg1"/>
                                </a:solidFill>
                                <a:latin typeface="Cambria Math" panose="02040503050406030204" pitchFamily="18" charset="0"/>
                              </a:rPr>
                            </m:ctrlPr>
                          </m:sSubPr>
                          <m:e>
                            <m:r>
                              <a:rPr kumimoji="1" lang="en-US" altLang="zh-CN" b="0" i="1" smtClean="0">
                                <a:solidFill>
                                  <a:schemeClr val="bg1"/>
                                </a:solidFill>
                                <a:latin typeface="Cambria Math" panose="02040503050406030204" pitchFamily="18" charset="0"/>
                              </a:rPr>
                              <m:t>𝑟</m:t>
                            </m:r>
                          </m:e>
                          <m:sub>
                            <m:r>
                              <a:rPr kumimoji="1" lang="en-US" altLang="zh-CN" b="0" i="1" smtClean="0">
                                <a:solidFill>
                                  <a:schemeClr val="bg1"/>
                                </a:solidFill>
                                <a:latin typeface="Cambria Math" panose="02040503050406030204" pitchFamily="18" charset="0"/>
                              </a:rPr>
                              <m:t>𝑦</m:t>
                            </m:r>
                          </m:sub>
                        </m:sSub>
                      </m:e>
                    </m:d>
                    <m:r>
                      <a:rPr kumimoji="1" lang="zh-CN" altLang="en-US" b="0" i="1" smtClean="0">
                        <a:solidFill>
                          <a:schemeClr val="bg1"/>
                        </a:solidFill>
                        <a:latin typeface="Cambria Math" panose="02040503050406030204" pitchFamily="18" charset="0"/>
                      </a:rPr>
                      <m:t> </m:t>
                    </m:r>
                  </m:oMath>
                </a14:m>
                <a:r>
                  <a:rPr kumimoji="1" lang="zh-CN" altLang="en-US" dirty="0">
                    <a:solidFill>
                      <a:schemeClr val="bg1"/>
                    </a:solidFill>
                    <a:latin typeface="Microsoft YaHei" panose="020B0503020204020204" pitchFamily="34" charset="-122"/>
                    <a:ea typeface="Microsoft YaHei" panose="020B0503020204020204" pitchFamily="34" charset="-122"/>
                  </a:rPr>
                  <a:t>中剩下的元素可以按序移至新序列</a:t>
                </a:r>
                <a:r>
                  <a:rPr kumimoji="1" lang="en-US" altLang="zh-CN" dirty="0">
                    <a:solidFill>
                      <a:schemeClr val="bg1"/>
                    </a:solidFill>
                    <a:latin typeface="Microsoft YaHei" panose="020B0503020204020204" pitchFamily="34" charset="-122"/>
                    <a:ea typeface="Microsoft YaHei" panose="020B0503020204020204" pitchFamily="34" charset="-122"/>
                  </a:rPr>
                  <a:t>t</a:t>
                </a:r>
                <a:r>
                  <a:rPr kumimoji="1" lang="zh-CN" altLang="en-US" dirty="0">
                    <a:solidFill>
                      <a:schemeClr val="bg1"/>
                    </a:solidFill>
                    <a:latin typeface="Microsoft YaHei" panose="020B0503020204020204" pitchFamily="34" charset="-122"/>
                    <a:ea typeface="Microsoft YaHei" panose="020B0503020204020204" pitchFamily="34" charset="-122"/>
                  </a:rPr>
                  <a:t>（</a:t>
                </a:r>
                <a:r>
                  <a:rPr kumimoji="1" lang="zh-CN" altLang="en-US" dirty="0">
                    <a:solidFill>
                      <a:srgbClr val="FFFF00"/>
                    </a:solidFill>
                    <a:latin typeface="Microsoft YaHei" panose="020B0503020204020204" pitchFamily="34" charset="-122"/>
                    <a:ea typeface="Microsoft YaHei" panose="020B0503020204020204" pitchFamily="34" charset="-122"/>
                  </a:rPr>
                  <a:t>不需要比较</a:t>
                </a:r>
                <a:r>
                  <a:rPr kumimoji="1" lang="zh-CN" altLang="en-US" dirty="0">
                    <a:solidFill>
                      <a:schemeClr val="bg1"/>
                    </a:solidFill>
                    <a:latin typeface="Microsoft YaHei" panose="020B0503020204020204" pitchFamily="34" charset="-122"/>
                    <a:ea typeface="Microsoft YaHei" panose="020B0503020204020204" pitchFamily="34" charset="-122"/>
                  </a:rPr>
                  <a:t>！）</a:t>
                </a:r>
              </a:p>
            </p:txBody>
          </p:sp>
        </mc:Choice>
        <mc:Fallback xmlns="">
          <p:sp>
            <p:nvSpPr>
              <p:cNvPr id="9" name="文本框 8">
                <a:extLst>
                  <a:ext uri="{FF2B5EF4-FFF2-40B4-BE49-F238E27FC236}">
                    <a16:creationId xmlns:a16="http://schemas.microsoft.com/office/drawing/2014/main" id="{E01E17D2-AE42-B2EA-43F8-42CF16E2AD6F}"/>
                  </a:ext>
                </a:extLst>
              </p:cNvPr>
              <p:cNvSpPr txBox="1">
                <a:spLocks noRot="1" noChangeAspect="1" noMove="1" noResize="1" noEditPoints="1" noAdjustHandles="1" noChangeArrowheads="1" noChangeShapeType="1" noTextEdit="1"/>
              </p:cNvSpPr>
              <p:nvPr/>
            </p:nvSpPr>
            <p:spPr>
              <a:xfrm>
                <a:off x="4496324" y="5712945"/>
                <a:ext cx="4894242" cy="688009"/>
              </a:xfrm>
              <a:prstGeom prst="rect">
                <a:avLst/>
              </a:prstGeom>
              <a:blipFill>
                <a:blip r:embed="rId4"/>
                <a:stretch>
                  <a:fillRect l="-1036" b="-1071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793062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二路归并示例</a:t>
            </a:r>
          </a:p>
        </p:txBody>
      </p:sp>
      <p:sp>
        <p:nvSpPr>
          <p:cNvPr id="3" name="副标题 2"/>
          <p:cNvSpPr>
            <a:spLocks noGrp="1"/>
          </p:cNvSpPr>
          <p:nvPr>
            <p:ph type="subTitle" idx="1"/>
          </p:nvPr>
        </p:nvSpPr>
        <p:spPr/>
        <p:txBody>
          <a:bodyPr/>
          <a:lstStyle/>
          <a:p>
            <a:r>
              <a:rPr lang="en-US" altLang="zh-CN" dirty="0"/>
              <a:t>10.5.1  </a:t>
            </a:r>
            <a:r>
              <a:rPr lang="zh-CN" altLang="en-US" dirty="0"/>
              <a:t>二路归并</a:t>
            </a:r>
          </a:p>
        </p:txBody>
      </p:sp>
      <p:sp>
        <p:nvSpPr>
          <p:cNvPr id="4" name="文本占位符 3"/>
          <p:cNvSpPr>
            <a:spLocks noGrp="1"/>
          </p:cNvSpPr>
          <p:nvPr>
            <p:ph type="body" idx="10"/>
          </p:nvPr>
        </p:nvSpPr>
        <p:spPr/>
        <p:txBody>
          <a:bodyPr/>
          <a:lstStyle/>
          <a:p>
            <a:r>
              <a:rPr lang="zh-CN" altLang="en-US" dirty="0"/>
              <a:t>数据结构</a:t>
            </a:r>
          </a:p>
        </p:txBody>
      </p:sp>
      <mc:AlternateContent xmlns:mc="http://schemas.openxmlformats.org/markup-compatibility/2006" xmlns:a14="http://schemas.microsoft.com/office/drawing/2010/main">
        <mc:Choice Requires="a14">
          <p:sp>
            <p:nvSpPr>
              <p:cNvPr id="8" name="Rectangle 1">
                <a:extLst>
                  <a:ext uri="{FF2B5EF4-FFF2-40B4-BE49-F238E27FC236}">
                    <a16:creationId xmlns:a16="http://schemas.microsoft.com/office/drawing/2014/main" id="{65E4655A-0624-46D8-BDB9-8A5265427EC7}"/>
                  </a:ext>
                </a:extLst>
              </p:cNvPr>
              <p:cNvSpPr>
                <a:spLocks noChangeArrowheads="1"/>
              </p:cNvSpPr>
              <p:nvPr/>
            </p:nvSpPr>
            <p:spPr bwMode="auto">
              <a:xfrm>
                <a:off x="702353" y="1016191"/>
                <a:ext cx="6818726" cy="1086131"/>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1270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zh-CN" altLang="zh-CN" sz="2000" dirty="0">
                    <a:latin typeface="微软雅黑" panose="020B0503020204020204" pitchFamily="34" charset="-122"/>
                    <a:ea typeface="微软雅黑" panose="020B0503020204020204" pitchFamily="34" charset="-122"/>
                    <a:cs typeface="Times New Roman" panose="02020603050405020304" pitchFamily="18" charset="0"/>
                  </a:rPr>
                  <a:t>算法</a:t>
                </a:r>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10-8 </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二路归并 </a:t>
                </a:r>
                <a14:m>
                  <m:oMath xmlns:m="http://schemas.openxmlformats.org/officeDocument/2006/math">
                    <m:r>
                      <m:rPr>
                        <m:sty m:val="p"/>
                      </m:rPr>
                      <a:rPr lang="en-US" altLang="zh-CN" sz="2000" i="0" dirty="0" smtClean="0">
                        <a:latin typeface="Cambria Math" panose="02040503050406030204" pitchFamily="18" charset="0"/>
                        <a:ea typeface="微软雅黑" panose="020B0503020204020204" pitchFamily="34" charset="-122"/>
                        <a:cs typeface="Times New Roman" panose="02020603050405020304" pitchFamily="18" charset="0"/>
                      </a:rPr>
                      <m:t>TwoWayMerge</m:t>
                    </m:r>
                    <m:d>
                      <m:dPr>
                        <m:ctrlPr>
                          <a:rPr lang="en-US" altLang="zh-CN" sz="2000" b="0" i="1" dirty="0" smtClean="0">
                            <a:latin typeface="Cambria Math" panose="02040503050406030204" pitchFamily="18" charset="0"/>
                            <a:ea typeface="微软雅黑" panose="020B0503020204020204" pitchFamily="34" charset="-122"/>
                            <a:cs typeface="Times New Roman" panose="02020603050405020304" pitchFamily="18" charset="0"/>
                          </a:rPr>
                        </m:ctrlPr>
                      </m:dPr>
                      <m:e>
                        <m:r>
                          <a:rPr lang="en-US" altLang="zh-CN" sz="2000" i="1" dirty="0" smtClean="0">
                            <a:latin typeface="Cambria Math" panose="02040503050406030204" pitchFamily="18" charset="0"/>
                            <a:ea typeface="微软雅黑" panose="020B0503020204020204" pitchFamily="34" charset="-122"/>
                            <a:cs typeface="Times New Roman" panose="02020603050405020304" pitchFamily="18" charset="0"/>
                          </a:rPr>
                          <m:t>𝑎</m:t>
                        </m:r>
                        <m:r>
                          <a:rPr lang="en-US" altLang="zh-CN" sz="2000" i="1" dirty="0">
                            <a:latin typeface="Cambria Math" panose="02040503050406030204" pitchFamily="18" charset="0"/>
                            <a:ea typeface="微软雅黑" panose="020B0503020204020204" pitchFamily="34" charset="-122"/>
                            <a:cs typeface="Times New Roman" panose="02020603050405020304" pitchFamily="18" charset="0"/>
                          </a:rPr>
                          <m:t>, </m:t>
                        </m:r>
                        <m:sSub>
                          <m:sSubPr>
                            <m:ctrlPr>
                              <a:rPr lang="en-US" altLang="zh-CN" sz="2000" b="0" i="1" dirty="0" smtClean="0">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000" i="1" dirty="0" err="1">
                                <a:latin typeface="Cambria Math" panose="02040503050406030204" pitchFamily="18" charset="0"/>
                                <a:ea typeface="微软雅黑" panose="020B0503020204020204" pitchFamily="34" charset="-122"/>
                                <a:cs typeface="Times New Roman" panose="02020603050405020304" pitchFamily="18" charset="0"/>
                              </a:rPr>
                              <m:t>𝑙</m:t>
                            </m:r>
                          </m:e>
                          <m:sub>
                            <m:r>
                              <a:rPr lang="en-US" altLang="zh-CN" sz="2000" i="1" dirty="0" err="1">
                                <a:latin typeface="Cambria Math" panose="02040503050406030204" pitchFamily="18" charset="0"/>
                                <a:ea typeface="微软雅黑" panose="020B0503020204020204" pitchFamily="34" charset="-122"/>
                                <a:cs typeface="Times New Roman" panose="02020603050405020304" pitchFamily="18" charset="0"/>
                              </a:rPr>
                              <m:t>𝑥</m:t>
                            </m:r>
                          </m:sub>
                        </m:sSub>
                        <m:r>
                          <a:rPr lang="en-US" altLang="zh-CN" sz="2000" i="1" dirty="0" err="1">
                            <a:latin typeface="Cambria Math" panose="02040503050406030204" pitchFamily="18" charset="0"/>
                            <a:ea typeface="微软雅黑" panose="020B0503020204020204" pitchFamily="34" charset="-122"/>
                            <a:cs typeface="Times New Roman" panose="02020603050405020304" pitchFamily="18" charset="0"/>
                          </a:rPr>
                          <m:t>,</m:t>
                        </m:r>
                        <m:sSub>
                          <m:sSubPr>
                            <m:ctrlPr>
                              <a:rPr lang="en-US" altLang="zh-CN" sz="2000" b="0" i="1" dirty="0" smtClean="0">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000" i="1" dirty="0" err="1">
                                <a:latin typeface="Cambria Math" panose="02040503050406030204" pitchFamily="18" charset="0"/>
                                <a:ea typeface="微软雅黑" panose="020B0503020204020204" pitchFamily="34" charset="-122"/>
                                <a:cs typeface="Times New Roman" panose="02020603050405020304" pitchFamily="18" charset="0"/>
                              </a:rPr>
                              <m:t>𝑟</m:t>
                            </m:r>
                          </m:e>
                          <m:sub>
                            <m:r>
                              <a:rPr lang="en-US" altLang="zh-CN" sz="2000" i="1" dirty="0" err="1">
                                <a:latin typeface="Cambria Math" panose="02040503050406030204" pitchFamily="18" charset="0"/>
                                <a:ea typeface="微软雅黑" panose="020B0503020204020204" pitchFamily="34" charset="-122"/>
                                <a:cs typeface="Times New Roman" panose="02020603050405020304" pitchFamily="18" charset="0"/>
                              </a:rPr>
                              <m:t>𝑥</m:t>
                            </m:r>
                          </m:sub>
                        </m:sSub>
                        <m:r>
                          <a:rPr lang="en-US" altLang="zh-CN" sz="2000" i="1" dirty="0" err="1">
                            <a:latin typeface="Cambria Math" panose="02040503050406030204" pitchFamily="18" charset="0"/>
                            <a:ea typeface="微软雅黑" panose="020B0503020204020204" pitchFamily="34" charset="-122"/>
                            <a:cs typeface="Times New Roman" panose="02020603050405020304" pitchFamily="18" charset="0"/>
                          </a:rPr>
                          <m:t>,</m:t>
                        </m:r>
                        <m:sSub>
                          <m:sSubPr>
                            <m:ctrlPr>
                              <a:rPr lang="en-US" altLang="zh-CN" sz="2000" b="0" i="1" dirty="0" smtClean="0">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000" i="1" dirty="0" err="1">
                                <a:latin typeface="Cambria Math" panose="02040503050406030204" pitchFamily="18" charset="0"/>
                                <a:ea typeface="微软雅黑" panose="020B0503020204020204" pitchFamily="34" charset="-122"/>
                                <a:cs typeface="Times New Roman" panose="02020603050405020304" pitchFamily="18" charset="0"/>
                              </a:rPr>
                              <m:t>𝑙</m:t>
                            </m:r>
                          </m:e>
                          <m:sub>
                            <m:r>
                              <a:rPr lang="en-US" altLang="zh-CN" sz="2000" i="1" dirty="0" err="1">
                                <a:latin typeface="Cambria Math" panose="02040503050406030204" pitchFamily="18" charset="0"/>
                                <a:ea typeface="微软雅黑" panose="020B0503020204020204" pitchFamily="34" charset="-122"/>
                                <a:cs typeface="Times New Roman" panose="02020603050405020304" pitchFamily="18" charset="0"/>
                              </a:rPr>
                              <m:t>𝑦</m:t>
                            </m:r>
                          </m:sub>
                        </m:sSub>
                        <m:r>
                          <a:rPr lang="en-US" altLang="zh-CN" sz="2000" i="1" dirty="0" err="1">
                            <a:latin typeface="Cambria Math" panose="02040503050406030204" pitchFamily="18" charset="0"/>
                            <a:ea typeface="微软雅黑" panose="020B0503020204020204" pitchFamily="34" charset="-122"/>
                            <a:cs typeface="Times New Roman" panose="02020603050405020304" pitchFamily="18" charset="0"/>
                          </a:rPr>
                          <m:t>,</m:t>
                        </m:r>
                        <m:sSub>
                          <m:sSubPr>
                            <m:ctrlPr>
                              <a:rPr lang="en-US" altLang="zh-CN" sz="2000" b="0" i="1" dirty="0" smtClean="0">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000" i="1" dirty="0" err="1" smtClean="0">
                                <a:latin typeface="Cambria Math" panose="02040503050406030204" pitchFamily="18" charset="0"/>
                                <a:ea typeface="微软雅黑" panose="020B0503020204020204" pitchFamily="34" charset="-122"/>
                                <a:cs typeface="Times New Roman" panose="02020603050405020304" pitchFamily="18" charset="0"/>
                              </a:rPr>
                              <m:t>𝑟</m:t>
                            </m:r>
                          </m:e>
                          <m:sub>
                            <m:r>
                              <a:rPr lang="en-US" altLang="zh-CN" sz="2000" i="1" dirty="0" err="1" smtClean="0">
                                <a:latin typeface="Cambria Math" panose="02040503050406030204" pitchFamily="18" charset="0"/>
                                <a:ea typeface="微软雅黑" panose="020B0503020204020204" pitchFamily="34" charset="-122"/>
                                <a:cs typeface="Times New Roman" panose="02020603050405020304" pitchFamily="18" charset="0"/>
                              </a:rPr>
                              <m:t>𝑦</m:t>
                            </m:r>
                          </m:sub>
                        </m:sSub>
                      </m:e>
                    </m:d>
                  </m:oMath>
                </a14:m>
                <a:endParaRPr lang="en-US" altLang="zh-CN" sz="2000" dirty="0">
                  <a:latin typeface="微软雅黑" panose="020B0503020204020204" pitchFamily="34" charset="-122"/>
                  <a:ea typeface="微软雅黑" panose="020B0503020204020204" pitchFamily="34" charset="-122"/>
                  <a:cs typeface="Times New Roman" panose="02020603050405020304" pitchFamily="18" charset="0"/>
                </a:endParaRPr>
              </a:p>
              <a:p>
                <a:pPr marL="0" marR="0" lvl="0" indent="127000" algn="l" defTabSz="914400" rtl="0" eaLnBrk="0" fontAlgn="base" latinLnBrk="0" hangingPunct="0">
                  <a:lnSpc>
                    <a:spcPct val="100000"/>
                  </a:lnSpc>
                  <a:spcBef>
                    <a:spcPct val="0"/>
                  </a:spcBef>
                  <a:spcAft>
                    <a:spcPct val="0"/>
                  </a:spcAft>
                  <a:buClrTx/>
                  <a:buSzTx/>
                  <a:buFontTx/>
                  <a:buNone/>
                  <a:tabLst/>
                </a:pPr>
                <a:r>
                  <a:rPr kumimoji="0" lang="zh-CN" altLang="en-US" sz="2000" b="1" i="0" u="none" strike="noStrike" cap="none" normalizeH="0" baseline="0" dirty="0">
                    <a:ln>
                      <a:noFill/>
                    </a:ln>
                    <a:solidFill>
                      <a:schemeClr val="tx1"/>
                    </a:solidFill>
                    <a:effectLst/>
                    <a:latin typeface="Courier New" panose="02070309020205020404" pitchFamily="49" charset="0"/>
                    <a:ea typeface="楷体_GB2312"/>
                    <a:cs typeface="Times New Roman" panose="02020603050405020304" pitchFamily="18" charset="0"/>
                  </a:rPr>
                  <a:t>输入：</a:t>
                </a:r>
                <a:r>
                  <a:rPr kumimoji="0" lang="zh-CN" altLang="en-US" sz="2000" b="0" i="0" u="none" strike="noStrike" cap="none" normalizeH="0" baseline="0" dirty="0">
                    <a:ln>
                      <a:noFill/>
                    </a:ln>
                    <a:solidFill>
                      <a:schemeClr val="tx1"/>
                    </a:solidFill>
                    <a:effectLst/>
                    <a:latin typeface="Courier New" panose="02070309020205020404" pitchFamily="49" charset="0"/>
                    <a:ea typeface="楷体_GB2312"/>
                    <a:cs typeface="Times New Roman" panose="02020603050405020304" pitchFamily="18" charset="0"/>
                  </a:rPr>
                  <a:t>序列</a:t>
                </a:r>
                <a14:m>
                  <m:oMath xmlns:m="http://schemas.openxmlformats.org/officeDocument/2006/math">
                    <m: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𝑎</m:t>
                    </m:r>
                  </m:oMath>
                </a14:m>
                <a:r>
                  <a:rPr kumimoji="0" lang="zh-CN" altLang="en-US" sz="2000" b="0" i="0" u="none" strike="noStrike" cap="none" normalizeH="0" baseline="0" dirty="0">
                    <a:ln>
                      <a:noFill/>
                    </a:ln>
                    <a:solidFill>
                      <a:schemeClr val="tx1"/>
                    </a:solidFill>
                    <a:effectLst/>
                    <a:latin typeface="Courier New" panose="02070309020205020404" pitchFamily="49" charset="0"/>
                    <a:ea typeface="楷体_GB2312"/>
                    <a:cs typeface="Times New Roman" panose="02020603050405020304" pitchFamily="18" charset="0"/>
                  </a:rPr>
                  <a:t>及其有序子序列</a:t>
                </a:r>
                <a14:m>
                  <m:oMath xmlns:m="http://schemas.openxmlformats.org/officeDocument/2006/math">
                    <m: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𝑥</m:t>
                    </m:r>
                  </m:oMath>
                </a14:m>
                <a:r>
                  <a:rPr kumimoji="0" lang="zh-CN" altLang="en-US" sz="2000" b="0" i="0" u="none" strike="noStrike" cap="none" normalizeH="0" baseline="0" dirty="0">
                    <a:ln>
                      <a:noFill/>
                    </a:ln>
                    <a:solidFill>
                      <a:schemeClr val="tx1"/>
                    </a:solidFill>
                    <a:effectLst/>
                    <a:latin typeface="Times New Roman" panose="02020603050405020304" pitchFamily="18" charset="0"/>
                    <a:ea typeface="楷体_GB2312"/>
                    <a:cs typeface="Times New Roman" panose="02020603050405020304" pitchFamily="18" charset="0"/>
                  </a:rPr>
                  <a:t>和</a:t>
                </a:r>
                <a14:m>
                  <m:oMath xmlns:m="http://schemas.openxmlformats.org/officeDocument/2006/math">
                    <m: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𝑦</m:t>
                    </m:r>
                  </m:oMath>
                </a14:m>
                <a:r>
                  <a:rPr kumimoji="0" lang="zh-CN" altLang="en-US" sz="2000" b="0" i="0" u="none" strike="noStrike" cap="none" normalizeH="0" baseline="0" dirty="0">
                    <a:ln>
                      <a:noFill/>
                    </a:ln>
                    <a:solidFill>
                      <a:schemeClr val="tx1"/>
                    </a:solidFill>
                    <a:effectLst/>
                    <a:latin typeface="Courier New" panose="02070309020205020404" pitchFamily="49" charset="0"/>
                    <a:ea typeface="楷体_GB2312"/>
                    <a:cs typeface="Times New Roman" panose="02020603050405020304" pitchFamily="18" charset="0"/>
                  </a:rPr>
                  <a:t>的下标范围</a:t>
                </a:r>
                <a14:m>
                  <m:oMath xmlns:m="http://schemas.openxmlformats.org/officeDocument/2006/math">
                    <m:sSub>
                      <m:sSubPr>
                        <m:ctrlP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ctrlPr>
                      </m:sSubPr>
                      <m:e>
                        <m: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𝑙</m:t>
                        </m:r>
                      </m:e>
                      <m:sub>
                        <m: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𝑥</m:t>
                        </m:r>
                      </m:sub>
                    </m:sSub>
                    <m: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m:t>
                    </m:r>
                    <m:sSub>
                      <m:sSubPr>
                        <m:ctrlP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ctrlPr>
                      </m:sSubPr>
                      <m:e>
                        <m: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𝑟</m:t>
                        </m:r>
                      </m:e>
                      <m:sub>
                        <m: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𝑥</m:t>
                        </m:r>
                      </m:sub>
                    </m:sSub>
                  </m:oMath>
                </a14:m>
                <a:r>
                  <a:rPr kumimoji="0" lang="zh-CN" altLang="en-US" sz="2000" b="0" i="0" u="none" strike="noStrike" cap="none" normalizeH="0" baseline="0" dirty="0">
                    <a:ln>
                      <a:noFill/>
                    </a:ln>
                    <a:solidFill>
                      <a:schemeClr val="tx1"/>
                    </a:solidFill>
                    <a:effectLst/>
                    <a:latin typeface="Courier New" panose="02070309020205020404" pitchFamily="49" charset="0"/>
                    <a:ea typeface="楷体_GB2312"/>
                    <a:cs typeface="Times New Roman" panose="02020603050405020304" pitchFamily="18" charset="0"/>
                  </a:rPr>
                  <a:t>和</a:t>
                </a:r>
                <a14:m>
                  <m:oMath xmlns:m="http://schemas.openxmlformats.org/officeDocument/2006/math">
                    <m:sSub>
                      <m:sSubPr>
                        <m:ctrlP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ctrlPr>
                      </m:sSubPr>
                      <m:e>
                        <m: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𝑙</m:t>
                        </m:r>
                      </m:e>
                      <m:sub>
                        <m: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𝑦</m:t>
                        </m:r>
                      </m:sub>
                    </m:sSub>
                    <m: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m:t>
                    </m:r>
                    <m:sSub>
                      <m:sSubPr>
                        <m:ctrlP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ctrlPr>
                      </m:sSubPr>
                      <m:e>
                        <m: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𝑟</m:t>
                        </m:r>
                      </m:e>
                      <m:sub>
                        <m: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𝑦</m:t>
                        </m:r>
                      </m:sub>
                    </m:sSub>
                  </m:oMath>
                </a14:m>
                <a:endParaRPr kumimoji="0" lang="en-US" altLang="zh-CN" sz="2000" b="0" i="0" u="none" strike="noStrike" cap="none" normalizeH="0" baseline="0" dirty="0">
                  <a:ln>
                    <a:noFill/>
                  </a:ln>
                  <a:solidFill>
                    <a:schemeClr val="tx1"/>
                  </a:solidFill>
                  <a:effectLst/>
                </a:endParaRPr>
              </a:p>
              <a:p>
                <a:pPr marL="0" marR="0" lvl="0" indent="127000" algn="l" defTabSz="914400" rtl="0" eaLnBrk="0" fontAlgn="base" latinLnBrk="0" hangingPunct="0">
                  <a:lnSpc>
                    <a:spcPct val="100000"/>
                  </a:lnSpc>
                  <a:spcBef>
                    <a:spcPct val="0"/>
                  </a:spcBef>
                  <a:spcAft>
                    <a:spcPct val="0"/>
                  </a:spcAft>
                  <a:buClrTx/>
                  <a:buSzTx/>
                  <a:buFontTx/>
                  <a:buNone/>
                  <a:tabLst/>
                </a:pPr>
                <a:r>
                  <a:rPr kumimoji="0" lang="zh-CN" altLang="en-US" sz="2000" b="1" i="0" u="none" strike="noStrike" cap="none" normalizeH="0" baseline="0" dirty="0">
                    <a:ln>
                      <a:noFill/>
                    </a:ln>
                    <a:solidFill>
                      <a:schemeClr val="tx1"/>
                    </a:solidFill>
                    <a:effectLst/>
                    <a:latin typeface="Courier New" panose="02070309020205020404" pitchFamily="49" charset="0"/>
                    <a:ea typeface="楷体_GB2312"/>
                    <a:cs typeface="Times New Roman" panose="02020603050405020304" pitchFamily="18" charset="0"/>
                  </a:rPr>
                  <a:t>输出：</a:t>
                </a:r>
                <a:r>
                  <a:rPr kumimoji="0" lang="zh-CN" altLang="en-US" sz="2000" b="0" i="0" u="none" strike="noStrike" cap="none" normalizeH="0" baseline="0" dirty="0">
                    <a:ln>
                      <a:noFill/>
                    </a:ln>
                    <a:solidFill>
                      <a:schemeClr val="tx1"/>
                    </a:solidFill>
                    <a:effectLst/>
                    <a:latin typeface="Courier New" panose="02070309020205020404" pitchFamily="49" charset="0"/>
                    <a:ea typeface="楷体_GB2312"/>
                    <a:cs typeface="Times New Roman" panose="02020603050405020304" pitchFamily="18" charset="0"/>
                  </a:rPr>
                  <a:t>将两个有序序列合并后的新有序序列</a:t>
                </a:r>
                <a14:m>
                  <m:oMath xmlns:m="http://schemas.openxmlformats.org/officeDocument/2006/math">
                    <m: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𝑡</m:t>
                    </m:r>
                  </m:oMath>
                </a14:m>
                <a:endParaRPr kumimoji="0" lang="en-US" altLang="zh-CN" sz="2000" b="0" i="0" u="none" strike="noStrike" cap="none" normalizeH="0" baseline="0" dirty="0">
                  <a:ln>
                    <a:noFill/>
                  </a:ln>
                  <a:solidFill>
                    <a:schemeClr val="tx1"/>
                  </a:solidFill>
                  <a:effectLst/>
                </a:endParaRPr>
              </a:p>
            </p:txBody>
          </p:sp>
        </mc:Choice>
        <mc:Fallback xmlns="">
          <p:sp>
            <p:nvSpPr>
              <p:cNvPr id="8" name="Rectangle 1">
                <a:extLst>
                  <a:ext uri="{FF2B5EF4-FFF2-40B4-BE49-F238E27FC236}">
                    <a16:creationId xmlns:a16="http://schemas.microsoft.com/office/drawing/2014/main" id="{65E4655A-0624-46D8-BDB9-8A5265427EC7}"/>
                  </a:ext>
                </a:extLst>
              </p:cNvPr>
              <p:cNvSpPr>
                <a:spLocks noRot="1" noChangeAspect="1" noMove="1" noResize="1" noEditPoints="1" noAdjustHandles="1" noChangeArrowheads="1" noChangeShapeType="1" noTextEdit="1"/>
              </p:cNvSpPr>
              <p:nvPr/>
            </p:nvSpPr>
            <p:spPr bwMode="auto">
              <a:xfrm>
                <a:off x="702353" y="1016191"/>
                <a:ext cx="6818726" cy="1086131"/>
              </a:xfrm>
              <a:prstGeom prst="rect">
                <a:avLst/>
              </a:prstGeom>
              <a:blipFill>
                <a:blip r:embed="rId2"/>
                <a:stretch>
                  <a:fillRect t="-1163" b="-10465"/>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sp>
        <p:nvSpPr>
          <p:cNvPr id="83" name="Rectangle 19">
            <a:extLst>
              <a:ext uri="{FF2B5EF4-FFF2-40B4-BE49-F238E27FC236}">
                <a16:creationId xmlns:a16="http://schemas.microsoft.com/office/drawing/2014/main" id="{10D7818B-46DD-061E-FEBD-01BF36594D94}"/>
              </a:ext>
            </a:extLst>
          </p:cNvPr>
          <p:cNvSpPr>
            <a:spLocks noChangeArrowheads="1"/>
          </p:cNvSpPr>
          <p:nvPr/>
        </p:nvSpPr>
        <p:spPr bwMode="auto">
          <a:xfrm>
            <a:off x="2499167" y="4697392"/>
            <a:ext cx="533400" cy="381000"/>
          </a:xfrm>
          <a:prstGeom prst="rect">
            <a:avLst/>
          </a:prstGeom>
          <a:solidFill>
            <a:srgbClr val="92D050"/>
          </a:solidFill>
          <a:ln w="9525">
            <a:solidFill>
              <a:schemeClr val="tx1"/>
            </a:solidFill>
            <a:miter lim="800000"/>
            <a:headEnd/>
            <a:tailEnd/>
          </a:ln>
        </p:spPr>
        <p:txBody>
          <a:bodyPr wrap="none" lIns="92075" tIns="46038" rIns="92075" bIns="46038" anchor="ctr"/>
          <a:lstStyle/>
          <a:p>
            <a:pPr algn="ctr"/>
            <a:endParaRPr lang="zh-CN" altLang="zh-CN" sz="2400" b="1">
              <a:latin typeface="Courier New" pitchFamily="49" charset="0"/>
            </a:endParaRPr>
          </a:p>
        </p:txBody>
      </p:sp>
      <p:sp>
        <p:nvSpPr>
          <p:cNvPr id="84" name="Rectangle 20">
            <a:extLst>
              <a:ext uri="{FF2B5EF4-FFF2-40B4-BE49-F238E27FC236}">
                <a16:creationId xmlns:a16="http://schemas.microsoft.com/office/drawing/2014/main" id="{353070CE-7ABE-2987-8B01-2578B11E4C15}"/>
              </a:ext>
            </a:extLst>
          </p:cNvPr>
          <p:cNvSpPr>
            <a:spLocks noChangeArrowheads="1"/>
          </p:cNvSpPr>
          <p:nvPr/>
        </p:nvSpPr>
        <p:spPr bwMode="auto">
          <a:xfrm>
            <a:off x="3032567" y="4697392"/>
            <a:ext cx="533400" cy="381000"/>
          </a:xfrm>
          <a:prstGeom prst="rect">
            <a:avLst/>
          </a:prstGeom>
          <a:solidFill>
            <a:srgbClr val="92D050"/>
          </a:solidFill>
          <a:ln w="9525">
            <a:solidFill>
              <a:schemeClr val="tx1"/>
            </a:solidFill>
            <a:miter lim="800000"/>
            <a:headEnd/>
            <a:tailEnd/>
          </a:ln>
        </p:spPr>
        <p:txBody>
          <a:bodyPr wrap="none" lIns="92075" tIns="46038" rIns="92075" bIns="46038" anchor="ctr"/>
          <a:lstStyle/>
          <a:p>
            <a:pPr algn="ctr"/>
            <a:r>
              <a:rPr lang="en-US" altLang="zh-CN" sz="2400" b="1" dirty="0">
                <a:solidFill>
                  <a:schemeClr val="bg1"/>
                </a:solidFill>
                <a:latin typeface="Courier New" pitchFamily="49" charset="0"/>
              </a:rPr>
              <a:t>G</a:t>
            </a:r>
            <a:endParaRPr lang="en-US" altLang="zh-CN" sz="2400" b="1" dirty="0">
              <a:latin typeface="Courier New" pitchFamily="49" charset="0"/>
            </a:endParaRPr>
          </a:p>
        </p:txBody>
      </p:sp>
      <p:sp>
        <p:nvSpPr>
          <p:cNvPr id="85" name="Rectangle 21">
            <a:extLst>
              <a:ext uri="{FF2B5EF4-FFF2-40B4-BE49-F238E27FC236}">
                <a16:creationId xmlns:a16="http://schemas.microsoft.com/office/drawing/2014/main" id="{6FCF986B-25DB-BBE0-EBD2-0BA300D11CE1}"/>
              </a:ext>
            </a:extLst>
          </p:cNvPr>
          <p:cNvSpPr>
            <a:spLocks noChangeArrowheads="1"/>
          </p:cNvSpPr>
          <p:nvPr/>
        </p:nvSpPr>
        <p:spPr bwMode="auto">
          <a:xfrm>
            <a:off x="3565967" y="4697392"/>
            <a:ext cx="533400" cy="381000"/>
          </a:xfrm>
          <a:prstGeom prst="rect">
            <a:avLst/>
          </a:prstGeom>
          <a:solidFill>
            <a:srgbClr val="92D050"/>
          </a:solidFill>
          <a:ln w="9525">
            <a:solidFill>
              <a:schemeClr val="tx1"/>
            </a:solidFill>
            <a:miter lim="800000"/>
            <a:headEnd/>
            <a:tailEnd/>
          </a:ln>
        </p:spPr>
        <p:txBody>
          <a:bodyPr wrap="none" lIns="92075" tIns="46038" rIns="92075" bIns="46038" anchor="ctr"/>
          <a:lstStyle/>
          <a:p>
            <a:pPr algn="ctr"/>
            <a:r>
              <a:rPr lang="en-US" altLang="zh-CN" sz="2400" b="1" dirty="0">
                <a:solidFill>
                  <a:schemeClr val="bg1"/>
                </a:solidFill>
                <a:latin typeface="Courier New" pitchFamily="49" charset="0"/>
              </a:rPr>
              <a:t>H</a:t>
            </a:r>
          </a:p>
        </p:txBody>
      </p:sp>
      <p:sp>
        <p:nvSpPr>
          <p:cNvPr id="86" name="Rectangle 22">
            <a:extLst>
              <a:ext uri="{FF2B5EF4-FFF2-40B4-BE49-F238E27FC236}">
                <a16:creationId xmlns:a16="http://schemas.microsoft.com/office/drawing/2014/main" id="{1379CE9D-0C4E-5F35-779B-B18F75813BD5}"/>
              </a:ext>
            </a:extLst>
          </p:cNvPr>
          <p:cNvSpPr>
            <a:spLocks noChangeArrowheads="1"/>
          </p:cNvSpPr>
          <p:nvPr/>
        </p:nvSpPr>
        <p:spPr bwMode="auto">
          <a:xfrm>
            <a:off x="4099367" y="4697392"/>
            <a:ext cx="533400" cy="381000"/>
          </a:xfrm>
          <a:prstGeom prst="rect">
            <a:avLst/>
          </a:prstGeom>
          <a:solidFill>
            <a:srgbClr val="92D050"/>
          </a:solidFill>
          <a:ln w="9525">
            <a:solidFill>
              <a:schemeClr val="tx1"/>
            </a:solidFill>
            <a:miter lim="800000"/>
            <a:headEnd/>
            <a:tailEnd/>
          </a:ln>
        </p:spPr>
        <p:txBody>
          <a:bodyPr wrap="none" lIns="92075" tIns="46038" rIns="92075" bIns="46038" anchor="ctr"/>
          <a:lstStyle/>
          <a:p>
            <a:pPr algn="ctr"/>
            <a:r>
              <a:rPr lang="en-US" altLang="zh-CN" sz="2400" b="1" dirty="0">
                <a:solidFill>
                  <a:schemeClr val="bg1"/>
                </a:solidFill>
                <a:latin typeface="Courier New" pitchFamily="49" charset="0"/>
              </a:rPr>
              <a:t>I</a:t>
            </a:r>
          </a:p>
        </p:txBody>
      </p:sp>
      <p:sp>
        <p:nvSpPr>
          <p:cNvPr id="87" name="Rectangle 23">
            <a:extLst>
              <a:ext uri="{FF2B5EF4-FFF2-40B4-BE49-F238E27FC236}">
                <a16:creationId xmlns:a16="http://schemas.microsoft.com/office/drawing/2014/main" id="{C974617A-D409-4BCD-29A9-823DEBFB6959}"/>
              </a:ext>
            </a:extLst>
          </p:cNvPr>
          <p:cNvSpPr>
            <a:spLocks noChangeArrowheads="1"/>
          </p:cNvSpPr>
          <p:nvPr/>
        </p:nvSpPr>
        <p:spPr bwMode="auto">
          <a:xfrm>
            <a:off x="4632767" y="4697392"/>
            <a:ext cx="533400" cy="381000"/>
          </a:xfrm>
          <a:prstGeom prst="rect">
            <a:avLst/>
          </a:prstGeom>
          <a:solidFill>
            <a:srgbClr val="92D050"/>
          </a:solidFill>
          <a:ln w="9525">
            <a:solidFill>
              <a:schemeClr val="tx1"/>
            </a:solidFill>
            <a:miter lim="800000"/>
            <a:headEnd/>
            <a:tailEnd/>
          </a:ln>
        </p:spPr>
        <p:txBody>
          <a:bodyPr wrap="none" lIns="92075" tIns="46038" rIns="92075" bIns="46038" anchor="ctr"/>
          <a:lstStyle/>
          <a:p>
            <a:pPr algn="ctr"/>
            <a:r>
              <a:rPr lang="en-US" altLang="zh-CN" sz="2400" b="1" dirty="0">
                <a:solidFill>
                  <a:schemeClr val="bg1"/>
                </a:solidFill>
                <a:latin typeface="Courier New" pitchFamily="49" charset="0"/>
              </a:rPr>
              <a:t>L</a:t>
            </a:r>
          </a:p>
        </p:txBody>
      </p:sp>
      <p:sp>
        <p:nvSpPr>
          <p:cNvPr id="88" name="Rectangle 24">
            <a:extLst>
              <a:ext uri="{FF2B5EF4-FFF2-40B4-BE49-F238E27FC236}">
                <a16:creationId xmlns:a16="http://schemas.microsoft.com/office/drawing/2014/main" id="{F6A37A78-DBF9-9178-562A-B076B1548410}"/>
              </a:ext>
            </a:extLst>
          </p:cNvPr>
          <p:cNvSpPr>
            <a:spLocks noChangeArrowheads="1"/>
          </p:cNvSpPr>
          <p:nvPr/>
        </p:nvSpPr>
        <p:spPr bwMode="auto">
          <a:xfrm>
            <a:off x="5166167" y="4697392"/>
            <a:ext cx="533400" cy="381000"/>
          </a:xfrm>
          <a:prstGeom prst="rect">
            <a:avLst/>
          </a:prstGeom>
          <a:solidFill>
            <a:srgbClr val="92D050"/>
          </a:solidFill>
          <a:ln w="9525">
            <a:solidFill>
              <a:schemeClr val="tx1"/>
            </a:solidFill>
            <a:miter lim="800000"/>
            <a:headEnd/>
            <a:tailEnd/>
          </a:ln>
        </p:spPr>
        <p:txBody>
          <a:bodyPr wrap="none" lIns="92075" tIns="46038" rIns="92075" bIns="46038" anchor="ctr"/>
          <a:lstStyle/>
          <a:p>
            <a:pPr algn="ctr"/>
            <a:r>
              <a:rPr lang="en-US" altLang="zh-CN" sz="2400" b="1" dirty="0">
                <a:solidFill>
                  <a:schemeClr val="bg1"/>
                </a:solidFill>
                <a:latin typeface="Courier New" pitchFamily="49" charset="0"/>
              </a:rPr>
              <a:t>M</a:t>
            </a:r>
          </a:p>
        </p:txBody>
      </p:sp>
      <p:sp>
        <p:nvSpPr>
          <p:cNvPr id="89" name="Rectangle 25">
            <a:extLst>
              <a:ext uri="{FF2B5EF4-FFF2-40B4-BE49-F238E27FC236}">
                <a16:creationId xmlns:a16="http://schemas.microsoft.com/office/drawing/2014/main" id="{582A2814-91A6-B2B3-4A23-C4D27CA2B95E}"/>
              </a:ext>
            </a:extLst>
          </p:cNvPr>
          <p:cNvSpPr>
            <a:spLocks noChangeArrowheads="1"/>
          </p:cNvSpPr>
          <p:nvPr/>
        </p:nvSpPr>
        <p:spPr bwMode="auto">
          <a:xfrm>
            <a:off x="5699567" y="4697392"/>
            <a:ext cx="533400" cy="381000"/>
          </a:xfrm>
          <a:prstGeom prst="rect">
            <a:avLst/>
          </a:prstGeom>
          <a:solidFill>
            <a:srgbClr val="92D050"/>
          </a:solidFill>
          <a:ln w="9525">
            <a:solidFill>
              <a:schemeClr val="tx1"/>
            </a:solidFill>
            <a:miter lim="800000"/>
            <a:headEnd/>
            <a:tailEnd/>
          </a:ln>
        </p:spPr>
        <p:txBody>
          <a:bodyPr wrap="none" lIns="92075" tIns="46038" rIns="92075" bIns="46038" anchor="ctr"/>
          <a:lstStyle/>
          <a:p>
            <a:pPr algn="ctr"/>
            <a:r>
              <a:rPr lang="en-US" altLang="zh-CN" sz="2400" b="1" dirty="0">
                <a:solidFill>
                  <a:schemeClr val="bg1"/>
                </a:solidFill>
                <a:latin typeface="Courier New" pitchFamily="49" charset="0"/>
              </a:rPr>
              <a:t>O</a:t>
            </a:r>
          </a:p>
        </p:txBody>
      </p:sp>
      <p:sp>
        <p:nvSpPr>
          <p:cNvPr id="90" name="Rectangle 26">
            <a:extLst>
              <a:ext uri="{FF2B5EF4-FFF2-40B4-BE49-F238E27FC236}">
                <a16:creationId xmlns:a16="http://schemas.microsoft.com/office/drawing/2014/main" id="{859584FD-AFBB-052A-FCDB-1C97F6BBF386}"/>
              </a:ext>
            </a:extLst>
          </p:cNvPr>
          <p:cNvSpPr>
            <a:spLocks noChangeArrowheads="1"/>
          </p:cNvSpPr>
          <p:nvPr/>
        </p:nvSpPr>
        <p:spPr bwMode="auto">
          <a:xfrm>
            <a:off x="6232967" y="4697392"/>
            <a:ext cx="533400" cy="381000"/>
          </a:xfrm>
          <a:prstGeom prst="rect">
            <a:avLst/>
          </a:prstGeom>
          <a:solidFill>
            <a:srgbClr val="92D050"/>
          </a:solidFill>
          <a:ln w="9525">
            <a:solidFill>
              <a:schemeClr val="tx1"/>
            </a:solidFill>
            <a:miter lim="800000"/>
            <a:headEnd/>
            <a:tailEnd/>
          </a:ln>
        </p:spPr>
        <p:txBody>
          <a:bodyPr wrap="none" lIns="92075" tIns="46038" rIns="92075" bIns="46038" anchor="ctr"/>
          <a:lstStyle/>
          <a:p>
            <a:pPr algn="ctr"/>
            <a:r>
              <a:rPr lang="en-US" altLang="zh-CN" sz="2400" b="1" dirty="0">
                <a:solidFill>
                  <a:schemeClr val="bg1"/>
                </a:solidFill>
                <a:latin typeface="Courier New" pitchFamily="49" charset="0"/>
              </a:rPr>
              <a:t>R</a:t>
            </a:r>
          </a:p>
        </p:txBody>
      </p:sp>
      <p:sp>
        <p:nvSpPr>
          <p:cNvPr id="91" name="Rectangle 27">
            <a:extLst>
              <a:ext uri="{FF2B5EF4-FFF2-40B4-BE49-F238E27FC236}">
                <a16:creationId xmlns:a16="http://schemas.microsoft.com/office/drawing/2014/main" id="{625A422A-2731-8FEF-843B-66E517FCFAA4}"/>
              </a:ext>
            </a:extLst>
          </p:cNvPr>
          <p:cNvSpPr>
            <a:spLocks noChangeArrowheads="1"/>
          </p:cNvSpPr>
          <p:nvPr/>
        </p:nvSpPr>
        <p:spPr bwMode="auto">
          <a:xfrm>
            <a:off x="6766367" y="4697392"/>
            <a:ext cx="533400" cy="381000"/>
          </a:xfrm>
          <a:prstGeom prst="rect">
            <a:avLst/>
          </a:prstGeom>
          <a:solidFill>
            <a:srgbClr val="92D050"/>
          </a:solidFill>
          <a:ln w="9525">
            <a:solidFill>
              <a:schemeClr val="tx1"/>
            </a:solidFill>
            <a:miter lim="800000"/>
            <a:headEnd/>
            <a:tailEnd/>
          </a:ln>
        </p:spPr>
        <p:txBody>
          <a:bodyPr wrap="none" lIns="92075" tIns="46038" rIns="92075" bIns="46038" anchor="ctr"/>
          <a:lstStyle/>
          <a:p>
            <a:pPr algn="ctr"/>
            <a:r>
              <a:rPr lang="en-US" altLang="zh-CN" sz="2400" b="1" dirty="0">
                <a:solidFill>
                  <a:schemeClr val="bg1"/>
                </a:solidFill>
                <a:latin typeface="Courier New" pitchFamily="49" charset="0"/>
              </a:rPr>
              <a:t>S</a:t>
            </a:r>
          </a:p>
        </p:txBody>
      </p:sp>
      <p:sp>
        <p:nvSpPr>
          <p:cNvPr id="92" name="Rectangle 28">
            <a:extLst>
              <a:ext uri="{FF2B5EF4-FFF2-40B4-BE49-F238E27FC236}">
                <a16:creationId xmlns:a16="http://schemas.microsoft.com/office/drawing/2014/main" id="{6E6A9E1C-5B13-4F4E-F079-8BC7D39A41F9}"/>
              </a:ext>
            </a:extLst>
          </p:cNvPr>
          <p:cNvSpPr>
            <a:spLocks noChangeArrowheads="1"/>
          </p:cNvSpPr>
          <p:nvPr/>
        </p:nvSpPr>
        <p:spPr bwMode="auto">
          <a:xfrm>
            <a:off x="7299767" y="4697392"/>
            <a:ext cx="533400" cy="381000"/>
          </a:xfrm>
          <a:prstGeom prst="rect">
            <a:avLst/>
          </a:prstGeom>
          <a:solidFill>
            <a:srgbClr val="92D050"/>
          </a:solidFill>
          <a:ln w="9525">
            <a:solidFill>
              <a:schemeClr val="tx1"/>
            </a:solidFill>
            <a:miter lim="800000"/>
            <a:headEnd/>
            <a:tailEnd/>
          </a:ln>
        </p:spPr>
        <p:txBody>
          <a:bodyPr wrap="none" lIns="92075" tIns="46038" rIns="92075" bIns="46038" anchor="ctr"/>
          <a:lstStyle/>
          <a:p>
            <a:pPr algn="ctr"/>
            <a:endParaRPr lang="en-US" altLang="zh-CN" sz="2400" b="1" dirty="0">
              <a:latin typeface="Courier New" pitchFamily="49" charset="0"/>
            </a:endParaRPr>
          </a:p>
        </p:txBody>
      </p:sp>
      <p:sp>
        <p:nvSpPr>
          <p:cNvPr id="93" name="Rectangle 32">
            <a:extLst>
              <a:ext uri="{FF2B5EF4-FFF2-40B4-BE49-F238E27FC236}">
                <a16:creationId xmlns:a16="http://schemas.microsoft.com/office/drawing/2014/main" id="{DDF9FBE7-A29B-1A93-F61C-9CE651870F87}"/>
              </a:ext>
            </a:extLst>
          </p:cNvPr>
          <p:cNvSpPr>
            <a:spLocks noChangeArrowheads="1"/>
          </p:cNvSpPr>
          <p:nvPr/>
        </p:nvSpPr>
        <p:spPr bwMode="auto">
          <a:xfrm>
            <a:off x="2499167" y="4697392"/>
            <a:ext cx="533400" cy="381000"/>
          </a:xfrm>
          <a:prstGeom prst="rect">
            <a:avLst/>
          </a:prstGeom>
          <a:solidFill>
            <a:srgbClr val="92D050"/>
          </a:solidFill>
          <a:ln w="9525">
            <a:solidFill>
              <a:schemeClr val="tx1"/>
            </a:solidFill>
            <a:miter lim="800000"/>
            <a:headEnd/>
            <a:tailEnd/>
          </a:ln>
        </p:spPr>
        <p:txBody>
          <a:bodyPr wrap="none" lIns="92075" tIns="46038" rIns="92075" bIns="46038" anchor="ctr"/>
          <a:lstStyle/>
          <a:p>
            <a:pPr algn="ctr"/>
            <a:r>
              <a:rPr lang="en-US" altLang="zh-CN" sz="2400" b="1" dirty="0">
                <a:solidFill>
                  <a:schemeClr val="bg1"/>
                </a:solidFill>
                <a:latin typeface="Courier New" pitchFamily="49" charset="0"/>
              </a:rPr>
              <a:t>A</a:t>
            </a:r>
          </a:p>
        </p:txBody>
      </p:sp>
      <p:grpSp>
        <p:nvGrpSpPr>
          <p:cNvPr id="95" name="Group 7">
            <a:extLst>
              <a:ext uri="{FF2B5EF4-FFF2-40B4-BE49-F238E27FC236}">
                <a16:creationId xmlns:a16="http://schemas.microsoft.com/office/drawing/2014/main" id="{56753BB9-5399-CD7C-DD22-ABF524FEF252}"/>
              </a:ext>
            </a:extLst>
          </p:cNvPr>
          <p:cNvGrpSpPr>
            <a:grpSpLocks/>
          </p:cNvGrpSpPr>
          <p:nvPr/>
        </p:nvGrpSpPr>
        <p:grpSpPr bwMode="auto">
          <a:xfrm>
            <a:off x="2463399" y="3657201"/>
            <a:ext cx="2667000" cy="381000"/>
            <a:chOff x="816" y="3264"/>
            <a:chExt cx="1680" cy="240"/>
          </a:xfrm>
        </p:grpSpPr>
        <p:sp>
          <p:nvSpPr>
            <p:cNvPr id="96" name="Rectangle 8">
              <a:extLst>
                <a:ext uri="{FF2B5EF4-FFF2-40B4-BE49-F238E27FC236}">
                  <a16:creationId xmlns:a16="http://schemas.microsoft.com/office/drawing/2014/main" id="{74240558-B756-B38E-7C11-7D8586EF9B0F}"/>
                </a:ext>
              </a:extLst>
            </p:cNvPr>
            <p:cNvSpPr>
              <a:spLocks noChangeArrowheads="1"/>
            </p:cNvSpPr>
            <p:nvPr/>
          </p:nvSpPr>
          <p:spPr bwMode="auto">
            <a:xfrm>
              <a:off x="816" y="3264"/>
              <a:ext cx="336" cy="240"/>
            </a:xfrm>
            <a:prstGeom prst="rect">
              <a:avLst/>
            </a:prstGeom>
            <a:solidFill>
              <a:srgbClr val="C0C0C0"/>
            </a:solidFill>
            <a:ln w="9525">
              <a:solidFill>
                <a:schemeClr val="tx1"/>
              </a:solidFill>
              <a:miter lim="800000"/>
              <a:headEnd/>
              <a:tailEnd/>
            </a:ln>
          </p:spPr>
          <p:txBody>
            <a:bodyPr wrap="none" lIns="92075" tIns="46038" rIns="92075" bIns="46038" anchor="ctr"/>
            <a:lstStyle/>
            <a:p>
              <a:pPr algn="ctr"/>
              <a:r>
                <a:rPr lang="en-US" altLang="zh-CN" sz="2400" b="1">
                  <a:latin typeface="Courier New" pitchFamily="49" charset="0"/>
                </a:rPr>
                <a:t>A</a:t>
              </a:r>
            </a:p>
          </p:txBody>
        </p:sp>
        <p:sp>
          <p:nvSpPr>
            <p:cNvPr id="97" name="Rectangle 9">
              <a:extLst>
                <a:ext uri="{FF2B5EF4-FFF2-40B4-BE49-F238E27FC236}">
                  <a16:creationId xmlns:a16="http://schemas.microsoft.com/office/drawing/2014/main" id="{54E4CD57-F8C6-FBA6-9B7B-60417483F2CA}"/>
                </a:ext>
              </a:extLst>
            </p:cNvPr>
            <p:cNvSpPr>
              <a:spLocks noChangeArrowheads="1"/>
            </p:cNvSpPr>
            <p:nvPr/>
          </p:nvSpPr>
          <p:spPr bwMode="auto">
            <a:xfrm>
              <a:off x="1152" y="3264"/>
              <a:ext cx="336" cy="240"/>
            </a:xfrm>
            <a:prstGeom prst="rect">
              <a:avLst/>
            </a:prstGeom>
            <a:solidFill>
              <a:srgbClr val="C0C0C0"/>
            </a:solidFill>
            <a:ln w="9525">
              <a:solidFill>
                <a:schemeClr val="tx1"/>
              </a:solidFill>
              <a:miter lim="800000"/>
              <a:headEnd/>
              <a:tailEnd/>
            </a:ln>
          </p:spPr>
          <p:txBody>
            <a:bodyPr wrap="none" lIns="92075" tIns="46038" rIns="92075" bIns="46038" anchor="ctr"/>
            <a:lstStyle/>
            <a:p>
              <a:pPr algn="ctr"/>
              <a:r>
                <a:rPr lang="en-US" altLang="zh-CN" sz="2400" b="1">
                  <a:latin typeface="Courier New" pitchFamily="49" charset="0"/>
                </a:rPr>
                <a:t>G</a:t>
              </a:r>
            </a:p>
          </p:txBody>
        </p:sp>
        <p:sp>
          <p:nvSpPr>
            <p:cNvPr id="98" name="Rectangle 10">
              <a:extLst>
                <a:ext uri="{FF2B5EF4-FFF2-40B4-BE49-F238E27FC236}">
                  <a16:creationId xmlns:a16="http://schemas.microsoft.com/office/drawing/2014/main" id="{26E69E1A-307C-181A-EE6C-ACF262C0BEC5}"/>
                </a:ext>
              </a:extLst>
            </p:cNvPr>
            <p:cNvSpPr>
              <a:spLocks noChangeArrowheads="1"/>
            </p:cNvSpPr>
            <p:nvPr/>
          </p:nvSpPr>
          <p:spPr bwMode="auto">
            <a:xfrm>
              <a:off x="1488" y="3264"/>
              <a:ext cx="336" cy="240"/>
            </a:xfrm>
            <a:prstGeom prst="rect">
              <a:avLst/>
            </a:prstGeom>
            <a:solidFill>
              <a:srgbClr val="C0C0C0"/>
            </a:solidFill>
            <a:ln w="9525">
              <a:solidFill>
                <a:schemeClr val="tx1"/>
              </a:solidFill>
              <a:miter lim="800000"/>
              <a:headEnd/>
              <a:tailEnd/>
            </a:ln>
          </p:spPr>
          <p:txBody>
            <a:bodyPr wrap="none" lIns="92075" tIns="46038" rIns="92075" bIns="46038" anchor="ctr"/>
            <a:lstStyle/>
            <a:p>
              <a:pPr algn="ctr"/>
              <a:r>
                <a:rPr lang="en-US" altLang="zh-CN" sz="2400" b="1">
                  <a:latin typeface="Courier New" pitchFamily="49" charset="0"/>
                </a:rPr>
                <a:t>L</a:t>
              </a:r>
            </a:p>
          </p:txBody>
        </p:sp>
        <p:sp>
          <p:nvSpPr>
            <p:cNvPr id="99" name="Rectangle 11">
              <a:extLst>
                <a:ext uri="{FF2B5EF4-FFF2-40B4-BE49-F238E27FC236}">
                  <a16:creationId xmlns:a16="http://schemas.microsoft.com/office/drawing/2014/main" id="{47FC98D9-52FB-E109-A35A-C0065E5529A3}"/>
                </a:ext>
              </a:extLst>
            </p:cNvPr>
            <p:cNvSpPr>
              <a:spLocks noChangeArrowheads="1"/>
            </p:cNvSpPr>
            <p:nvPr/>
          </p:nvSpPr>
          <p:spPr bwMode="auto">
            <a:xfrm>
              <a:off x="1824" y="3264"/>
              <a:ext cx="336" cy="240"/>
            </a:xfrm>
            <a:prstGeom prst="rect">
              <a:avLst/>
            </a:prstGeom>
            <a:solidFill>
              <a:srgbClr val="C0C0C0"/>
            </a:solidFill>
            <a:ln w="9525">
              <a:solidFill>
                <a:schemeClr val="tx1"/>
              </a:solidFill>
              <a:miter lim="800000"/>
              <a:headEnd/>
              <a:tailEnd/>
            </a:ln>
          </p:spPr>
          <p:txBody>
            <a:bodyPr wrap="none" lIns="92075" tIns="46038" rIns="92075" bIns="46038" anchor="ctr"/>
            <a:lstStyle/>
            <a:p>
              <a:pPr algn="ctr"/>
              <a:r>
                <a:rPr lang="en-US" altLang="zh-CN" sz="2400" b="1">
                  <a:latin typeface="Courier New" pitchFamily="49" charset="0"/>
                </a:rPr>
                <a:t>O</a:t>
              </a:r>
            </a:p>
          </p:txBody>
        </p:sp>
        <p:sp>
          <p:nvSpPr>
            <p:cNvPr id="100" name="Rectangle 12">
              <a:extLst>
                <a:ext uri="{FF2B5EF4-FFF2-40B4-BE49-F238E27FC236}">
                  <a16:creationId xmlns:a16="http://schemas.microsoft.com/office/drawing/2014/main" id="{B44F8FC5-B003-E07E-735B-7BBA81BE6935}"/>
                </a:ext>
              </a:extLst>
            </p:cNvPr>
            <p:cNvSpPr>
              <a:spLocks noChangeArrowheads="1"/>
            </p:cNvSpPr>
            <p:nvPr/>
          </p:nvSpPr>
          <p:spPr bwMode="auto">
            <a:xfrm>
              <a:off x="2160" y="3264"/>
              <a:ext cx="336" cy="240"/>
            </a:xfrm>
            <a:prstGeom prst="rect">
              <a:avLst/>
            </a:prstGeom>
            <a:solidFill>
              <a:srgbClr val="C0C0C0"/>
            </a:solidFill>
            <a:ln w="9525">
              <a:solidFill>
                <a:schemeClr val="tx1"/>
              </a:solidFill>
              <a:miter lim="800000"/>
              <a:headEnd/>
              <a:tailEnd/>
            </a:ln>
          </p:spPr>
          <p:txBody>
            <a:bodyPr wrap="none" lIns="92075" tIns="46038" rIns="92075" bIns="46038" anchor="ctr"/>
            <a:lstStyle/>
            <a:p>
              <a:pPr algn="ctr"/>
              <a:r>
                <a:rPr lang="en-US" altLang="zh-CN" sz="2400" b="1">
                  <a:latin typeface="Courier New" pitchFamily="49" charset="0"/>
                </a:rPr>
                <a:t>R</a:t>
              </a:r>
            </a:p>
          </p:txBody>
        </p:sp>
      </p:grpSp>
      <p:grpSp>
        <p:nvGrpSpPr>
          <p:cNvPr id="101" name="Group 13">
            <a:extLst>
              <a:ext uri="{FF2B5EF4-FFF2-40B4-BE49-F238E27FC236}">
                <a16:creationId xmlns:a16="http://schemas.microsoft.com/office/drawing/2014/main" id="{480D163F-B4F7-29E6-3169-BE7668AE4CD4}"/>
              </a:ext>
            </a:extLst>
          </p:cNvPr>
          <p:cNvGrpSpPr>
            <a:grpSpLocks/>
          </p:cNvGrpSpPr>
          <p:nvPr/>
        </p:nvGrpSpPr>
        <p:grpSpPr bwMode="auto">
          <a:xfrm>
            <a:off x="5199703" y="3657201"/>
            <a:ext cx="2667000" cy="381000"/>
            <a:chOff x="2880" y="3264"/>
            <a:chExt cx="1680" cy="240"/>
          </a:xfrm>
        </p:grpSpPr>
        <p:sp>
          <p:nvSpPr>
            <p:cNvPr id="102" name="Rectangle 14">
              <a:extLst>
                <a:ext uri="{FF2B5EF4-FFF2-40B4-BE49-F238E27FC236}">
                  <a16:creationId xmlns:a16="http://schemas.microsoft.com/office/drawing/2014/main" id="{2B96279F-F06A-68EB-F04B-C5A615F9DAE5}"/>
                </a:ext>
              </a:extLst>
            </p:cNvPr>
            <p:cNvSpPr>
              <a:spLocks noChangeArrowheads="1"/>
            </p:cNvSpPr>
            <p:nvPr/>
          </p:nvSpPr>
          <p:spPr bwMode="auto">
            <a:xfrm>
              <a:off x="2880" y="3264"/>
              <a:ext cx="336" cy="240"/>
            </a:xfrm>
            <a:prstGeom prst="rect">
              <a:avLst/>
            </a:prstGeom>
            <a:solidFill>
              <a:srgbClr val="C0C0C0"/>
            </a:solidFill>
            <a:ln w="9525">
              <a:solidFill>
                <a:schemeClr val="tx1"/>
              </a:solidFill>
              <a:miter lim="800000"/>
              <a:headEnd/>
              <a:tailEnd/>
            </a:ln>
          </p:spPr>
          <p:txBody>
            <a:bodyPr wrap="none" lIns="92075" tIns="46038" rIns="92075" bIns="46038" anchor="ctr"/>
            <a:lstStyle/>
            <a:p>
              <a:pPr algn="ctr"/>
              <a:r>
                <a:rPr lang="en-US" altLang="zh-CN" sz="2400" b="1">
                  <a:latin typeface="Courier New" pitchFamily="49" charset="0"/>
                </a:rPr>
                <a:t>H</a:t>
              </a:r>
            </a:p>
          </p:txBody>
        </p:sp>
        <p:sp>
          <p:nvSpPr>
            <p:cNvPr id="103" name="Rectangle 15">
              <a:extLst>
                <a:ext uri="{FF2B5EF4-FFF2-40B4-BE49-F238E27FC236}">
                  <a16:creationId xmlns:a16="http://schemas.microsoft.com/office/drawing/2014/main" id="{CFD7B28B-EB4D-2E27-2A5A-049D9AE8F580}"/>
                </a:ext>
              </a:extLst>
            </p:cNvPr>
            <p:cNvSpPr>
              <a:spLocks noChangeArrowheads="1"/>
            </p:cNvSpPr>
            <p:nvPr/>
          </p:nvSpPr>
          <p:spPr bwMode="auto">
            <a:xfrm>
              <a:off x="3216" y="3264"/>
              <a:ext cx="336" cy="240"/>
            </a:xfrm>
            <a:prstGeom prst="rect">
              <a:avLst/>
            </a:prstGeom>
            <a:solidFill>
              <a:srgbClr val="C0C0C0"/>
            </a:solidFill>
            <a:ln w="9525">
              <a:solidFill>
                <a:schemeClr val="tx1"/>
              </a:solidFill>
              <a:miter lim="800000"/>
              <a:headEnd/>
              <a:tailEnd/>
            </a:ln>
          </p:spPr>
          <p:txBody>
            <a:bodyPr wrap="none" lIns="92075" tIns="46038" rIns="92075" bIns="46038" anchor="ctr"/>
            <a:lstStyle/>
            <a:p>
              <a:pPr algn="ctr"/>
              <a:r>
                <a:rPr lang="en-US" altLang="zh-CN" sz="2400" b="1">
                  <a:latin typeface="Courier New" pitchFamily="49" charset="0"/>
                </a:rPr>
                <a:t>I</a:t>
              </a:r>
            </a:p>
          </p:txBody>
        </p:sp>
        <p:sp>
          <p:nvSpPr>
            <p:cNvPr id="104" name="Rectangle 16">
              <a:extLst>
                <a:ext uri="{FF2B5EF4-FFF2-40B4-BE49-F238E27FC236}">
                  <a16:creationId xmlns:a16="http://schemas.microsoft.com/office/drawing/2014/main" id="{ABA416FE-5399-F95C-2CE2-2B39875ADE85}"/>
                </a:ext>
              </a:extLst>
            </p:cNvPr>
            <p:cNvSpPr>
              <a:spLocks noChangeArrowheads="1"/>
            </p:cNvSpPr>
            <p:nvPr/>
          </p:nvSpPr>
          <p:spPr bwMode="auto">
            <a:xfrm>
              <a:off x="3552" y="3264"/>
              <a:ext cx="336" cy="240"/>
            </a:xfrm>
            <a:prstGeom prst="rect">
              <a:avLst/>
            </a:prstGeom>
            <a:solidFill>
              <a:srgbClr val="C0C0C0"/>
            </a:solidFill>
            <a:ln w="9525">
              <a:solidFill>
                <a:schemeClr val="tx1"/>
              </a:solidFill>
              <a:miter lim="800000"/>
              <a:headEnd/>
              <a:tailEnd/>
            </a:ln>
          </p:spPr>
          <p:txBody>
            <a:bodyPr wrap="none" lIns="92075" tIns="46038" rIns="92075" bIns="46038" anchor="ctr"/>
            <a:lstStyle/>
            <a:p>
              <a:pPr algn="ctr"/>
              <a:r>
                <a:rPr lang="en-US" altLang="zh-CN" sz="2400" b="1">
                  <a:latin typeface="Courier New" pitchFamily="49" charset="0"/>
                </a:rPr>
                <a:t>M</a:t>
              </a:r>
            </a:p>
          </p:txBody>
        </p:sp>
        <p:sp>
          <p:nvSpPr>
            <p:cNvPr id="105" name="Rectangle 17">
              <a:extLst>
                <a:ext uri="{FF2B5EF4-FFF2-40B4-BE49-F238E27FC236}">
                  <a16:creationId xmlns:a16="http://schemas.microsoft.com/office/drawing/2014/main" id="{8CA6980A-2676-3B9B-934B-4BA2DF566B19}"/>
                </a:ext>
              </a:extLst>
            </p:cNvPr>
            <p:cNvSpPr>
              <a:spLocks noChangeArrowheads="1"/>
            </p:cNvSpPr>
            <p:nvPr/>
          </p:nvSpPr>
          <p:spPr bwMode="auto">
            <a:xfrm>
              <a:off x="3888" y="3264"/>
              <a:ext cx="336" cy="240"/>
            </a:xfrm>
            <a:prstGeom prst="rect">
              <a:avLst/>
            </a:prstGeom>
            <a:solidFill>
              <a:srgbClr val="C0C0C0"/>
            </a:solidFill>
            <a:ln w="9525">
              <a:solidFill>
                <a:schemeClr val="tx1"/>
              </a:solidFill>
              <a:miter lim="800000"/>
              <a:headEnd/>
              <a:tailEnd/>
            </a:ln>
          </p:spPr>
          <p:txBody>
            <a:bodyPr wrap="none" lIns="92075" tIns="46038" rIns="92075" bIns="46038" anchor="ctr"/>
            <a:lstStyle/>
            <a:p>
              <a:pPr algn="ctr"/>
              <a:r>
                <a:rPr lang="en-US" altLang="zh-CN" sz="2400" b="1" dirty="0">
                  <a:latin typeface="Courier New" pitchFamily="49" charset="0"/>
                </a:rPr>
                <a:t>S</a:t>
              </a:r>
            </a:p>
          </p:txBody>
        </p:sp>
        <p:sp>
          <p:nvSpPr>
            <p:cNvPr id="106" name="Rectangle 18">
              <a:extLst>
                <a:ext uri="{FF2B5EF4-FFF2-40B4-BE49-F238E27FC236}">
                  <a16:creationId xmlns:a16="http://schemas.microsoft.com/office/drawing/2014/main" id="{285EB20F-A30C-AB8B-41B5-2AD4345647D9}"/>
                </a:ext>
              </a:extLst>
            </p:cNvPr>
            <p:cNvSpPr>
              <a:spLocks noChangeArrowheads="1"/>
            </p:cNvSpPr>
            <p:nvPr/>
          </p:nvSpPr>
          <p:spPr bwMode="auto">
            <a:xfrm>
              <a:off x="4224" y="3264"/>
              <a:ext cx="336" cy="240"/>
            </a:xfrm>
            <a:prstGeom prst="rect">
              <a:avLst/>
            </a:prstGeom>
            <a:solidFill>
              <a:srgbClr val="C0C0C0"/>
            </a:solidFill>
            <a:ln w="9525">
              <a:solidFill>
                <a:schemeClr val="tx1"/>
              </a:solidFill>
              <a:miter lim="800000"/>
              <a:headEnd/>
              <a:tailEnd/>
            </a:ln>
          </p:spPr>
          <p:txBody>
            <a:bodyPr wrap="none" lIns="92075" tIns="46038" rIns="92075" bIns="46038" anchor="ctr"/>
            <a:lstStyle/>
            <a:p>
              <a:pPr algn="ctr"/>
              <a:r>
                <a:rPr lang="en-US" altLang="zh-CN" sz="2400" b="1" dirty="0">
                  <a:latin typeface="Courier New" pitchFamily="49" charset="0"/>
                </a:rPr>
                <a:t>T</a:t>
              </a:r>
            </a:p>
          </p:txBody>
        </p:sp>
      </p:grpSp>
      <p:grpSp>
        <p:nvGrpSpPr>
          <p:cNvPr id="5" name="组合 4">
            <a:extLst>
              <a:ext uri="{FF2B5EF4-FFF2-40B4-BE49-F238E27FC236}">
                <a16:creationId xmlns:a16="http://schemas.microsoft.com/office/drawing/2014/main" id="{55BA2A5D-36AC-3117-2AAE-1B29E8DD7C74}"/>
              </a:ext>
            </a:extLst>
          </p:cNvPr>
          <p:cNvGrpSpPr/>
          <p:nvPr/>
        </p:nvGrpSpPr>
        <p:grpSpPr>
          <a:xfrm>
            <a:off x="5141947" y="2936408"/>
            <a:ext cx="304800" cy="694468"/>
            <a:chOff x="2630235" y="2936408"/>
            <a:chExt cx="304800" cy="694468"/>
          </a:xfrm>
        </p:grpSpPr>
        <p:sp>
          <p:nvSpPr>
            <p:cNvPr id="107" name="AutoShape 4">
              <a:extLst>
                <a:ext uri="{FF2B5EF4-FFF2-40B4-BE49-F238E27FC236}">
                  <a16:creationId xmlns:a16="http://schemas.microsoft.com/office/drawing/2014/main" id="{B3F5B910-80AC-45C4-ABB2-873FE2F0C3EF}"/>
                </a:ext>
              </a:extLst>
            </p:cNvPr>
            <p:cNvSpPr>
              <a:spLocks noChangeArrowheads="1"/>
            </p:cNvSpPr>
            <p:nvPr/>
          </p:nvSpPr>
          <p:spPr bwMode="auto">
            <a:xfrm>
              <a:off x="2630235" y="3326076"/>
              <a:ext cx="304800" cy="304800"/>
            </a:xfrm>
            <a:prstGeom prst="downArrow">
              <a:avLst>
                <a:gd name="adj1" fmla="val 50000"/>
                <a:gd name="adj2" fmla="val 25000"/>
              </a:avLst>
            </a:prstGeom>
            <a:solidFill>
              <a:srgbClr val="003399"/>
            </a:solidFill>
            <a:ln w="9525">
              <a:solidFill>
                <a:schemeClr val="bg2"/>
              </a:solidFill>
              <a:miter lim="800000"/>
              <a:headEnd/>
              <a:tailEnd/>
            </a:ln>
          </p:spPr>
          <p:txBody>
            <a:bodyPr wrap="none" anchor="ctr"/>
            <a:lstStyle/>
            <a:p>
              <a:endParaRPr lang="zh-CN" altLang="en-US">
                <a:latin typeface="Calibri" pitchFamily="34" charset="0"/>
              </a:endParaRPr>
            </a:p>
          </p:txBody>
        </p:sp>
        <p:sp>
          <p:nvSpPr>
            <p:cNvPr id="109" name="文本框 108">
              <a:extLst>
                <a:ext uri="{FF2B5EF4-FFF2-40B4-BE49-F238E27FC236}">
                  <a16:creationId xmlns:a16="http://schemas.microsoft.com/office/drawing/2014/main" id="{83CC0C05-B194-4F6E-6993-16AA7CA3B269}"/>
                </a:ext>
              </a:extLst>
            </p:cNvPr>
            <p:cNvSpPr txBox="1"/>
            <p:nvPr/>
          </p:nvSpPr>
          <p:spPr>
            <a:xfrm>
              <a:off x="2658409" y="2936408"/>
              <a:ext cx="261610" cy="369332"/>
            </a:xfrm>
            <a:prstGeom prst="rect">
              <a:avLst/>
            </a:prstGeom>
            <a:noFill/>
          </p:spPr>
          <p:txBody>
            <a:bodyPr wrap="none" rtlCol="0">
              <a:spAutoFit/>
            </a:bodyPr>
            <a:lstStyle/>
            <a:p>
              <a:r>
                <a:rPr lang="en-US" altLang="zh-CN" dirty="0" err="1">
                  <a:solidFill>
                    <a:srgbClr val="51ADB7"/>
                  </a:solidFill>
                  <a:latin typeface="Arial Black" panose="020B0A04020102020204" pitchFamily="34" charset="0"/>
                </a:rPr>
                <a:t>i</a:t>
              </a:r>
              <a:endParaRPr lang="zh-CN" altLang="en-US" dirty="0">
                <a:solidFill>
                  <a:srgbClr val="51ADB7"/>
                </a:solidFill>
                <a:latin typeface="Arial Black" panose="020B0A04020102020204" pitchFamily="34" charset="0"/>
              </a:endParaRPr>
            </a:p>
          </p:txBody>
        </p:sp>
      </p:grpSp>
      <p:grpSp>
        <p:nvGrpSpPr>
          <p:cNvPr id="6" name="组合 5">
            <a:extLst>
              <a:ext uri="{FF2B5EF4-FFF2-40B4-BE49-F238E27FC236}">
                <a16:creationId xmlns:a16="http://schemas.microsoft.com/office/drawing/2014/main" id="{183527F7-9E88-8A90-7819-E48C7DC15E6A}"/>
              </a:ext>
            </a:extLst>
          </p:cNvPr>
          <p:cNvGrpSpPr/>
          <p:nvPr/>
        </p:nvGrpSpPr>
        <p:grpSpPr>
          <a:xfrm>
            <a:off x="7432551" y="2956744"/>
            <a:ext cx="304800" cy="674132"/>
            <a:chOff x="5314003" y="2956744"/>
            <a:chExt cx="304800" cy="674132"/>
          </a:xfrm>
        </p:grpSpPr>
        <p:sp>
          <p:nvSpPr>
            <p:cNvPr id="108" name="AutoShape 6">
              <a:extLst>
                <a:ext uri="{FF2B5EF4-FFF2-40B4-BE49-F238E27FC236}">
                  <a16:creationId xmlns:a16="http://schemas.microsoft.com/office/drawing/2014/main" id="{3FE8015B-5892-8EAB-EED4-ECC5630C74B5}"/>
                </a:ext>
              </a:extLst>
            </p:cNvPr>
            <p:cNvSpPr>
              <a:spLocks noChangeArrowheads="1"/>
            </p:cNvSpPr>
            <p:nvPr/>
          </p:nvSpPr>
          <p:spPr bwMode="auto">
            <a:xfrm>
              <a:off x="5314003" y="3326076"/>
              <a:ext cx="304800" cy="304800"/>
            </a:xfrm>
            <a:prstGeom prst="downArrow">
              <a:avLst>
                <a:gd name="adj1" fmla="val 50000"/>
                <a:gd name="adj2" fmla="val 25000"/>
              </a:avLst>
            </a:prstGeom>
            <a:solidFill>
              <a:srgbClr val="006600"/>
            </a:solidFill>
            <a:ln w="9525">
              <a:solidFill>
                <a:schemeClr val="bg2"/>
              </a:solidFill>
              <a:miter lim="800000"/>
              <a:headEnd/>
              <a:tailEnd/>
            </a:ln>
          </p:spPr>
          <p:txBody>
            <a:bodyPr wrap="none" anchor="ctr"/>
            <a:lstStyle/>
            <a:p>
              <a:endParaRPr lang="zh-CN" altLang="en-US">
                <a:latin typeface="Calibri" pitchFamily="34" charset="0"/>
              </a:endParaRPr>
            </a:p>
          </p:txBody>
        </p:sp>
        <p:sp>
          <p:nvSpPr>
            <p:cNvPr id="110" name="文本框 109">
              <a:extLst>
                <a:ext uri="{FF2B5EF4-FFF2-40B4-BE49-F238E27FC236}">
                  <a16:creationId xmlns:a16="http://schemas.microsoft.com/office/drawing/2014/main" id="{68EF1DFA-D13D-A195-0A86-46959FCB1181}"/>
                </a:ext>
              </a:extLst>
            </p:cNvPr>
            <p:cNvSpPr txBox="1"/>
            <p:nvPr/>
          </p:nvSpPr>
          <p:spPr>
            <a:xfrm>
              <a:off x="5334561" y="2956744"/>
              <a:ext cx="261610" cy="369332"/>
            </a:xfrm>
            <a:prstGeom prst="rect">
              <a:avLst/>
            </a:prstGeom>
            <a:noFill/>
          </p:spPr>
          <p:txBody>
            <a:bodyPr wrap="none" rtlCol="0">
              <a:spAutoFit/>
            </a:bodyPr>
            <a:lstStyle/>
            <a:p>
              <a:r>
                <a:rPr lang="en-US" altLang="zh-CN" dirty="0">
                  <a:solidFill>
                    <a:srgbClr val="C00000"/>
                  </a:solidFill>
                  <a:latin typeface="Arial Black" panose="020B0A04020102020204" pitchFamily="34" charset="0"/>
                </a:rPr>
                <a:t>j</a:t>
              </a:r>
              <a:endParaRPr lang="zh-CN" altLang="en-US" dirty="0">
                <a:solidFill>
                  <a:srgbClr val="C00000"/>
                </a:solidFill>
                <a:latin typeface="Arial Black" panose="020B0A04020102020204" pitchFamily="34" charset="0"/>
              </a:endParaRPr>
            </a:p>
          </p:txBody>
        </p:sp>
      </p:grpSp>
      <p:sp>
        <p:nvSpPr>
          <p:cNvPr id="111" name="文本框 110">
            <a:extLst>
              <a:ext uri="{FF2B5EF4-FFF2-40B4-BE49-F238E27FC236}">
                <a16:creationId xmlns:a16="http://schemas.microsoft.com/office/drawing/2014/main" id="{0858284C-D951-5436-4E34-FFC6EB5DDFBD}"/>
              </a:ext>
            </a:extLst>
          </p:cNvPr>
          <p:cNvSpPr txBox="1"/>
          <p:nvPr/>
        </p:nvSpPr>
        <p:spPr>
          <a:xfrm>
            <a:off x="4648751" y="4020274"/>
            <a:ext cx="412292" cy="338554"/>
          </a:xfrm>
          <a:prstGeom prst="rect">
            <a:avLst/>
          </a:prstGeom>
          <a:noFill/>
        </p:spPr>
        <p:txBody>
          <a:bodyPr wrap="none" rtlCol="0">
            <a:spAutoFit/>
          </a:bodyPr>
          <a:lstStyle/>
          <a:p>
            <a:r>
              <a:rPr lang="en-US" altLang="zh-CN" sz="1600" dirty="0" err="1">
                <a:solidFill>
                  <a:srgbClr val="51ADB7"/>
                </a:solidFill>
                <a:latin typeface="Arial Black" panose="020B0A04020102020204" pitchFamily="34" charset="0"/>
              </a:rPr>
              <a:t>rx</a:t>
            </a:r>
            <a:endParaRPr lang="zh-CN" altLang="en-US" sz="1600" dirty="0">
              <a:solidFill>
                <a:srgbClr val="51ADB7"/>
              </a:solidFill>
              <a:latin typeface="Arial Black" panose="020B0A04020102020204" pitchFamily="34" charset="0"/>
            </a:endParaRPr>
          </a:p>
        </p:txBody>
      </p:sp>
      <p:sp>
        <p:nvSpPr>
          <p:cNvPr id="112" name="文本框 111">
            <a:extLst>
              <a:ext uri="{FF2B5EF4-FFF2-40B4-BE49-F238E27FC236}">
                <a16:creationId xmlns:a16="http://schemas.microsoft.com/office/drawing/2014/main" id="{54DEF3A1-EC22-0F78-A1C7-5CAE5188E723}"/>
              </a:ext>
            </a:extLst>
          </p:cNvPr>
          <p:cNvSpPr txBox="1"/>
          <p:nvPr/>
        </p:nvSpPr>
        <p:spPr>
          <a:xfrm>
            <a:off x="2599735" y="4020274"/>
            <a:ext cx="389850" cy="338554"/>
          </a:xfrm>
          <a:prstGeom prst="rect">
            <a:avLst/>
          </a:prstGeom>
          <a:noFill/>
        </p:spPr>
        <p:txBody>
          <a:bodyPr wrap="none" rtlCol="0">
            <a:spAutoFit/>
          </a:bodyPr>
          <a:lstStyle/>
          <a:p>
            <a:r>
              <a:rPr lang="en-US" altLang="zh-CN" sz="1600" dirty="0">
                <a:solidFill>
                  <a:srgbClr val="51ADB7"/>
                </a:solidFill>
                <a:latin typeface="Arial Black" panose="020B0A04020102020204" pitchFamily="34" charset="0"/>
              </a:rPr>
              <a:t>lx</a:t>
            </a:r>
            <a:endParaRPr lang="zh-CN" altLang="en-US" sz="1600" dirty="0">
              <a:solidFill>
                <a:srgbClr val="51ADB7"/>
              </a:solidFill>
              <a:latin typeface="Arial Black" panose="020B0A04020102020204" pitchFamily="34" charset="0"/>
            </a:endParaRPr>
          </a:p>
        </p:txBody>
      </p:sp>
      <p:sp>
        <p:nvSpPr>
          <p:cNvPr id="113" name="文本框 112">
            <a:extLst>
              <a:ext uri="{FF2B5EF4-FFF2-40B4-BE49-F238E27FC236}">
                <a16:creationId xmlns:a16="http://schemas.microsoft.com/office/drawing/2014/main" id="{1C8F0F21-249D-6685-F147-2CDE4065C089}"/>
              </a:ext>
            </a:extLst>
          </p:cNvPr>
          <p:cNvSpPr txBox="1"/>
          <p:nvPr/>
        </p:nvSpPr>
        <p:spPr>
          <a:xfrm>
            <a:off x="7407494" y="4020274"/>
            <a:ext cx="412998" cy="338554"/>
          </a:xfrm>
          <a:prstGeom prst="rect">
            <a:avLst/>
          </a:prstGeom>
          <a:noFill/>
        </p:spPr>
        <p:txBody>
          <a:bodyPr wrap="none" rtlCol="0">
            <a:spAutoFit/>
          </a:bodyPr>
          <a:lstStyle/>
          <a:p>
            <a:r>
              <a:rPr lang="en-US" altLang="zh-CN" sz="1600" dirty="0" err="1">
                <a:solidFill>
                  <a:srgbClr val="C00000"/>
                </a:solidFill>
                <a:latin typeface="Arial Black" panose="020B0A04020102020204" pitchFamily="34" charset="0"/>
              </a:rPr>
              <a:t>ry</a:t>
            </a:r>
            <a:endParaRPr lang="zh-CN" altLang="en-US" sz="1600" dirty="0">
              <a:solidFill>
                <a:srgbClr val="C00000"/>
              </a:solidFill>
              <a:latin typeface="Arial Black" panose="020B0A04020102020204" pitchFamily="34" charset="0"/>
            </a:endParaRPr>
          </a:p>
        </p:txBody>
      </p:sp>
      <p:sp>
        <p:nvSpPr>
          <p:cNvPr id="114" name="文本框 113">
            <a:extLst>
              <a:ext uri="{FF2B5EF4-FFF2-40B4-BE49-F238E27FC236}">
                <a16:creationId xmlns:a16="http://schemas.microsoft.com/office/drawing/2014/main" id="{0E252573-4B38-785F-B575-03FF8F2C22C1}"/>
              </a:ext>
            </a:extLst>
          </p:cNvPr>
          <p:cNvSpPr txBox="1"/>
          <p:nvPr/>
        </p:nvSpPr>
        <p:spPr>
          <a:xfrm>
            <a:off x="5265068" y="4020274"/>
            <a:ext cx="382156" cy="338554"/>
          </a:xfrm>
          <a:prstGeom prst="rect">
            <a:avLst/>
          </a:prstGeom>
          <a:noFill/>
        </p:spPr>
        <p:txBody>
          <a:bodyPr wrap="none" rtlCol="0">
            <a:spAutoFit/>
          </a:bodyPr>
          <a:lstStyle/>
          <a:p>
            <a:r>
              <a:rPr lang="en-US" altLang="zh-CN" sz="1600" dirty="0" err="1">
                <a:solidFill>
                  <a:srgbClr val="C00000"/>
                </a:solidFill>
                <a:latin typeface="Arial Black" panose="020B0A04020102020204" pitchFamily="34" charset="0"/>
              </a:rPr>
              <a:t>ly</a:t>
            </a:r>
            <a:endParaRPr lang="zh-CN" altLang="en-US" sz="1600" dirty="0">
              <a:solidFill>
                <a:srgbClr val="C00000"/>
              </a:solidFill>
              <a:latin typeface="Arial Black" panose="020B0A04020102020204" pitchFamily="34" charset="0"/>
            </a:endParaRPr>
          </a:p>
        </p:txBody>
      </p:sp>
      <p:sp>
        <p:nvSpPr>
          <p:cNvPr id="117" name="文本框 116">
            <a:extLst>
              <a:ext uri="{FF2B5EF4-FFF2-40B4-BE49-F238E27FC236}">
                <a16:creationId xmlns:a16="http://schemas.microsoft.com/office/drawing/2014/main" id="{E4F8C508-60A0-E3D5-6688-DEA07EBA735D}"/>
              </a:ext>
            </a:extLst>
          </p:cNvPr>
          <p:cNvSpPr txBox="1"/>
          <p:nvPr/>
        </p:nvSpPr>
        <p:spPr>
          <a:xfrm>
            <a:off x="8012058" y="3657201"/>
            <a:ext cx="774571" cy="369332"/>
          </a:xfrm>
          <a:prstGeom prst="rect">
            <a:avLst/>
          </a:prstGeom>
          <a:noFill/>
        </p:spPr>
        <p:txBody>
          <a:bodyPr wrap="none" rtlCol="0">
            <a:spAutoFit/>
          </a:bodyPr>
          <a:lstStyle/>
          <a:p>
            <a:r>
              <a:rPr kumimoji="1" lang="zh-CN" altLang="en-US" dirty="0">
                <a:latin typeface="Microsoft YaHei" panose="020B0503020204020204" pitchFamily="34" charset="-122"/>
                <a:ea typeface="Microsoft YaHei" panose="020B0503020204020204" pitchFamily="34" charset="-122"/>
              </a:rPr>
              <a:t>序列</a:t>
            </a:r>
            <a:r>
              <a:rPr kumimoji="1" lang="en-US" altLang="zh-CN" dirty="0">
                <a:latin typeface="Microsoft YaHei" panose="020B0503020204020204" pitchFamily="34" charset="-122"/>
                <a:ea typeface="Microsoft YaHei" panose="020B0503020204020204" pitchFamily="34" charset="-122"/>
              </a:rPr>
              <a:t>a</a:t>
            </a:r>
            <a:endParaRPr kumimoji="1" lang="zh-CN" altLang="en-US" dirty="0">
              <a:latin typeface="Microsoft YaHei" panose="020B0503020204020204" pitchFamily="34" charset="-122"/>
              <a:ea typeface="Microsoft YaHei" panose="020B0503020204020204" pitchFamily="34" charset="-122"/>
            </a:endParaRPr>
          </a:p>
        </p:txBody>
      </p:sp>
      <p:sp>
        <p:nvSpPr>
          <p:cNvPr id="118" name="文本框 117">
            <a:extLst>
              <a:ext uri="{FF2B5EF4-FFF2-40B4-BE49-F238E27FC236}">
                <a16:creationId xmlns:a16="http://schemas.microsoft.com/office/drawing/2014/main" id="{40BAFE9F-25E9-EABD-627A-8B70886BC7C9}"/>
              </a:ext>
            </a:extLst>
          </p:cNvPr>
          <p:cNvSpPr txBox="1"/>
          <p:nvPr/>
        </p:nvSpPr>
        <p:spPr>
          <a:xfrm>
            <a:off x="8000483" y="4718705"/>
            <a:ext cx="963725" cy="369332"/>
          </a:xfrm>
          <a:prstGeom prst="rect">
            <a:avLst/>
          </a:prstGeom>
          <a:noFill/>
        </p:spPr>
        <p:txBody>
          <a:bodyPr wrap="none" rtlCol="0">
            <a:spAutoFit/>
          </a:bodyPr>
          <a:lstStyle/>
          <a:p>
            <a:r>
              <a:rPr kumimoji="1" lang="zh-CN" altLang="en-US" dirty="0">
                <a:solidFill>
                  <a:srgbClr val="00B0F0"/>
                </a:solidFill>
                <a:latin typeface="Microsoft YaHei" panose="020B0503020204020204" pitchFamily="34" charset="-122"/>
                <a:ea typeface="Microsoft YaHei" panose="020B0503020204020204" pitchFamily="34" charset="-122"/>
              </a:rPr>
              <a:t>新</a:t>
            </a:r>
            <a:r>
              <a:rPr kumimoji="1" lang="zh-CN" altLang="en-US" dirty="0">
                <a:latin typeface="Microsoft YaHei" panose="020B0503020204020204" pitchFamily="34" charset="-122"/>
                <a:ea typeface="Microsoft YaHei" panose="020B0503020204020204" pitchFamily="34" charset="-122"/>
              </a:rPr>
              <a:t>序列</a:t>
            </a:r>
            <a:r>
              <a:rPr kumimoji="1" lang="en-US" altLang="zh-CN" dirty="0">
                <a:latin typeface="Microsoft YaHei" panose="020B0503020204020204" pitchFamily="34" charset="-122"/>
                <a:ea typeface="Microsoft YaHei" panose="020B0503020204020204" pitchFamily="34" charset="-122"/>
              </a:rPr>
              <a:t>t</a:t>
            </a:r>
            <a:endParaRPr kumimoji="1" lang="zh-CN" altLang="en-US"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78828402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二路归并示例</a:t>
            </a:r>
          </a:p>
        </p:txBody>
      </p:sp>
      <p:sp>
        <p:nvSpPr>
          <p:cNvPr id="3" name="副标题 2"/>
          <p:cNvSpPr>
            <a:spLocks noGrp="1"/>
          </p:cNvSpPr>
          <p:nvPr>
            <p:ph type="subTitle" idx="1"/>
          </p:nvPr>
        </p:nvSpPr>
        <p:spPr/>
        <p:txBody>
          <a:bodyPr/>
          <a:lstStyle/>
          <a:p>
            <a:r>
              <a:rPr lang="en-US" altLang="zh-CN" dirty="0"/>
              <a:t>10.5.1  </a:t>
            </a:r>
            <a:r>
              <a:rPr lang="zh-CN" altLang="en-US" dirty="0"/>
              <a:t>二路归并</a:t>
            </a:r>
          </a:p>
        </p:txBody>
      </p:sp>
      <p:sp>
        <p:nvSpPr>
          <p:cNvPr id="4" name="文本占位符 3"/>
          <p:cNvSpPr>
            <a:spLocks noGrp="1"/>
          </p:cNvSpPr>
          <p:nvPr>
            <p:ph type="body" idx="10"/>
          </p:nvPr>
        </p:nvSpPr>
        <p:spPr/>
        <p:txBody>
          <a:bodyPr/>
          <a:lstStyle/>
          <a:p>
            <a:r>
              <a:rPr lang="zh-CN" altLang="en-US" dirty="0"/>
              <a:t>数据结构</a:t>
            </a:r>
          </a:p>
        </p:txBody>
      </p:sp>
      <mc:AlternateContent xmlns:mc="http://schemas.openxmlformats.org/markup-compatibility/2006" xmlns:a14="http://schemas.microsoft.com/office/drawing/2010/main">
        <mc:Choice Requires="a14">
          <p:sp>
            <p:nvSpPr>
              <p:cNvPr id="8" name="Rectangle 1">
                <a:extLst>
                  <a:ext uri="{FF2B5EF4-FFF2-40B4-BE49-F238E27FC236}">
                    <a16:creationId xmlns:a16="http://schemas.microsoft.com/office/drawing/2014/main" id="{65E4655A-0624-46D8-BDB9-8A5265427EC7}"/>
                  </a:ext>
                </a:extLst>
              </p:cNvPr>
              <p:cNvSpPr>
                <a:spLocks noChangeArrowheads="1"/>
              </p:cNvSpPr>
              <p:nvPr/>
            </p:nvSpPr>
            <p:spPr bwMode="auto">
              <a:xfrm>
                <a:off x="702353" y="1016191"/>
                <a:ext cx="6818726" cy="1086131"/>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1270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zh-CN" altLang="zh-CN" sz="2000" dirty="0">
                    <a:latin typeface="微软雅黑" panose="020B0503020204020204" pitchFamily="34" charset="-122"/>
                    <a:ea typeface="微软雅黑" panose="020B0503020204020204" pitchFamily="34" charset="-122"/>
                    <a:cs typeface="Times New Roman" panose="02020603050405020304" pitchFamily="18" charset="0"/>
                  </a:rPr>
                  <a:t>算法</a:t>
                </a:r>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10-8 </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二路归并 </a:t>
                </a:r>
                <a14:m>
                  <m:oMath xmlns:m="http://schemas.openxmlformats.org/officeDocument/2006/math">
                    <m:r>
                      <m:rPr>
                        <m:sty m:val="p"/>
                      </m:rPr>
                      <a:rPr lang="en-US" altLang="zh-CN" sz="2000" i="0" dirty="0" smtClean="0">
                        <a:latin typeface="Cambria Math" panose="02040503050406030204" pitchFamily="18" charset="0"/>
                        <a:ea typeface="微软雅黑" panose="020B0503020204020204" pitchFamily="34" charset="-122"/>
                        <a:cs typeface="Times New Roman" panose="02020603050405020304" pitchFamily="18" charset="0"/>
                      </a:rPr>
                      <m:t>TwoWayMerge</m:t>
                    </m:r>
                    <m:d>
                      <m:dPr>
                        <m:ctrlPr>
                          <a:rPr lang="en-US" altLang="zh-CN" sz="2000" b="0" i="1" dirty="0" smtClean="0">
                            <a:latin typeface="Cambria Math" panose="02040503050406030204" pitchFamily="18" charset="0"/>
                            <a:ea typeface="微软雅黑" panose="020B0503020204020204" pitchFamily="34" charset="-122"/>
                            <a:cs typeface="Times New Roman" panose="02020603050405020304" pitchFamily="18" charset="0"/>
                          </a:rPr>
                        </m:ctrlPr>
                      </m:dPr>
                      <m:e>
                        <m:r>
                          <a:rPr lang="en-US" altLang="zh-CN" sz="2000" i="1" dirty="0" smtClean="0">
                            <a:latin typeface="Cambria Math" panose="02040503050406030204" pitchFamily="18" charset="0"/>
                            <a:ea typeface="微软雅黑" panose="020B0503020204020204" pitchFamily="34" charset="-122"/>
                            <a:cs typeface="Times New Roman" panose="02020603050405020304" pitchFamily="18" charset="0"/>
                          </a:rPr>
                          <m:t>𝑎</m:t>
                        </m:r>
                        <m:r>
                          <a:rPr lang="en-US" altLang="zh-CN" sz="2000" i="1" dirty="0">
                            <a:latin typeface="Cambria Math" panose="02040503050406030204" pitchFamily="18" charset="0"/>
                            <a:ea typeface="微软雅黑" panose="020B0503020204020204" pitchFamily="34" charset="-122"/>
                            <a:cs typeface="Times New Roman" panose="02020603050405020304" pitchFamily="18" charset="0"/>
                          </a:rPr>
                          <m:t>, </m:t>
                        </m:r>
                        <m:sSub>
                          <m:sSubPr>
                            <m:ctrlPr>
                              <a:rPr lang="en-US" altLang="zh-CN" sz="2000" b="0" i="1" dirty="0" smtClean="0">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000" i="1" dirty="0" err="1">
                                <a:latin typeface="Cambria Math" panose="02040503050406030204" pitchFamily="18" charset="0"/>
                                <a:ea typeface="微软雅黑" panose="020B0503020204020204" pitchFamily="34" charset="-122"/>
                                <a:cs typeface="Times New Roman" panose="02020603050405020304" pitchFamily="18" charset="0"/>
                              </a:rPr>
                              <m:t>𝑙</m:t>
                            </m:r>
                          </m:e>
                          <m:sub>
                            <m:r>
                              <a:rPr lang="en-US" altLang="zh-CN" sz="2000" i="1" dirty="0" err="1">
                                <a:latin typeface="Cambria Math" panose="02040503050406030204" pitchFamily="18" charset="0"/>
                                <a:ea typeface="微软雅黑" panose="020B0503020204020204" pitchFamily="34" charset="-122"/>
                                <a:cs typeface="Times New Roman" panose="02020603050405020304" pitchFamily="18" charset="0"/>
                              </a:rPr>
                              <m:t>𝑥</m:t>
                            </m:r>
                          </m:sub>
                        </m:sSub>
                        <m:r>
                          <a:rPr lang="en-US" altLang="zh-CN" sz="2000" i="1" dirty="0" err="1">
                            <a:latin typeface="Cambria Math" panose="02040503050406030204" pitchFamily="18" charset="0"/>
                            <a:ea typeface="微软雅黑" panose="020B0503020204020204" pitchFamily="34" charset="-122"/>
                            <a:cs typeface="Times New Roman" panose="02020603050405020304" pitchFamily="18" charset="0"/>
                          </a:rPr>
                          <m:t>,</m:t>
                        </m:r>
                        <m:sSub>
                          <m:sSubPr>
                            <m:ctrlPr>
                              <a:rPr lang="en-US" altLang="zh-CN" sz="2000" b="0" i="1" dirty="0" smtClean="0">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000" i="1" dirty="0" err="1">
                                <a:latin typeface="Cambria Math" panose="02040503050406030204" pitchFamily="18" charset="0"/>
                                <a:ea typeface="微软雅黑" panose="020B0503020204020204" pitchFamily="34" charset="-122"/>
                                <a:cs typeface="Times New Roman" panose="02020603050405020304" pitchFamily="18" charset="0"/>
                              </a:rPr>
                              <m:t>𝑟</m:t>
                            </m:r>
                          </m:e>
                          <m:sub>
                            <m:r>
                              <a:rPr lang="en-US" altLang="zh-CN" sz="2000" i="1" dirty="0" err="1">
                                <a:latin typeface="Cambria Math" panose="02040503050406030204" pitchFamily="18" charset="0"/>
                                <a:ea typeface="微软雅黑" panose="020B0503020204020204" pitchFamily="34" charset="-122"/>
                                <a:cs typeface="Times New Roman" panose="02020603050405020304" pitchFamily="18" charset="0"/>
                              </a:rPr>
                              <m:t>𝑥</m:t>
                            </m:r>
                          </m:sub>
                        </m:sSub>
                        <m:r>
                          <a:rPr lang="en-US" altLang="zh-CN" sz="2000" i="1" dirty="0" err="1">
                            <a:latin typeface="Cambria Math" panose="02040503050406030204" pitchFamily="18" charset="0"/>
                            <a:ea typeface="微软雅黑" panose="020B0503020204020204" pitchFamily="34" charset="-122"/>
                            <a:cs typeface="Times New Roman" panose="02020603050405020304" pitchFamily="18" charset="0"/>
                          </a:rPr>
                          <m:t>,</m:t>
                        </m:r>
                        <m:sSub>
                          <m:sSubPr>
                            <m:ctrlPr>
                              <a:rPr lang="en-US" altLang="zh-CN" sz="2000" b="0" i="1" dirty="0" smtClean="0">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000" i="1" dirty="0" err="1">
                                <a:latin typeface="Cambria Math" panose="02040503050406030204" pitchFamily="18" charset="0"/>
                                <a:ea typeface="微软雅黑" panose="020B0503020204020204" pitchFamily="34" charset="-122"/>
                                <a:cs typeface="Times New Roman" panose="02020603050405020304" pitchFamily="18" charset="0"/>
                              </a:rPr>
                              <m:t>𝑙</m:t>
                            </m:r>
                          </m:e>
                          <m:sub>
                            <m:r>
                              <a:rPr lang="en-US" altLang="zh-CN" sz="2000" i="1" dirty="0" err="1">
                                <a:latin typeface="Cambria Math" panose="02040503050406030204" pitchFamily="18" charset="0"/>
                                <a:ea typeface="微软雅黑" panose="020B0503020204020204" pitchFamily="34" charset="-122"/>
                                <a:cs typeface="Times New Roman" panose="02020603050405020304" pitchFamily="18" charset="0"/>
                              </a:rPr>
                              <m:t>𝑦</m:t>
                            </m:r>
                          </m:sub>
                        </m:sSub>
                        <m:r>
                          <a:rPr lang="en-US" altLang="zh-CN" sz="2000" i="1" dirty="0" err="1">
                            <a:latin typeface="Cambria Math" panose="02040503050406030204" pitchFamily="18" charset="0"/>
                            <a:ea typeface="微软雅黑" panose="020B0503020204020204" pitchFamily="34" charset="-122"/>
                            <a:cs typeface="Times New Roman" panose="02020603050405020304" pitchFamily="18" charset="0"/>
                          </a:rPr>
                          <m:t>,</m:t>
                        </m:r>
                        <m:sSub>
                          <m:sSubPr>
                            <m:ctrlPr>
                              <a:rPr lang="en-US" altLang="zh-CN" sz="2000" b="0" i="1" dirty="0" smtClean="0">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000" i="1" dirty="0" err="1" smtClean="0">
                                <a:latin typeface="Cambria Math" panose="02040503050406030204" pitchFamily="18" charset="0"/>
                                <a:ea typeface="微软雅黑" panose="020B0503020204020204" pitchFamily="34" charset="-122"/>
                                <a:cs typeface="Times New Roman" panose="02020603050405020304" pitchFamily="18" charset="0"/>
                              </a:rPr>
                              <m:t>𝑟</m:t>
                            </m:r>
                          </m:e>
                          <m:sub>
                            <m:r>
                              <a:rPr lang="en-US" altLang="zh-CN" sz="2000" i="1" dirty="0" err="1" smtClean="0">
                                <a:latin typeface="Cambria Math" panose="02040503050406030204" pitchFamily="18" charset="0"/>
                                <a:ea typeface="微软雅黑" panose="020B0503020204020204" pitchFamily="34" charset="-122"/>
                                <a:cs typeface="Times New Roman" panose="02020603050405020304" pitchFamily="18" charset="0"/>
                              </a:rPr>
                              <m:t>𝑦</m:t>
                            </m:r>
                          </m:sub>
                        </m:sSub>
                      </m:e>
                    </m:d>
                  </m:oMath>
                </a14:m>
                <a:endParaRPr lang="en-US" altLang="zh-CN" sz="2000" dirty="0">
                  <a:latin typeface="微软雅黑" panose="020B0503020204020204" pitchFamily="34" charset="-122"/>
                  <a:ea typeface="微软雅黑" panose="020B0503020204020204" pitchFamily="34" charset="-122"/>
                  <a:cs typeface="Times New Roman" panose="02020603050405020304" pitchFamily="18" charset="0"/>
                </a:endParaRPr>
              </a:p>
              <a:p>
                <a:pPr marL="0" marR="0" lvl="0" indent="127000" algn="l" defTabSz="914400" rtl="0" eaLnBrk="0" fontAlgn="base" latinLnBrk="0" hangingPunct="0">
                  <a:lnSpc>
                    <a:spcPct val="100000"/>
                  </a:lnSpc>
                  <a:spcBef>
                    <a:spcPct val="0"/>
                  </a:spcBef>
                  <a:spcAft>
                    <a:spcPct val="0"/>
                  </a:spcAft>
                  <a:buClrTx/>
                  <a:buSzTx/>
                  <a:buFontTx/>
                  <a:buNone/>
                  <a:tabLst/>
                </a:pPr>
                <a:r>
                  <a:rPr kumimoji="0" lang="zh-CN" altLang="en-US" sz="2000" b="1" i="0" u="none" strike="noStrike" cap="none" normalizeH="0" baseline="0" dirty="0">
                    <a:ln>
                      <a:noFill/>
                    </a:ln>
                    <a:solidFill>
                      <a:schemeClr val="tx1"/>
                    </a:solidFill>
                    <a:effectLst/>
                    <a:latin typeface="Courier New" panose="02070309020205020404" pitchFamily="49" charset="0"/>
                    <a:ea typeface="楷体_GB2312"/>
                    <a:cs typeface="Times New Roman" panose="02020603050405020304" pitchFamily="18" charset="0"/>
                  </a:rPr>
                  <a:t>输入：</a:t>
                </a:r>
                <a:r>
                  <a:rPr kumimoji="0" lang="zh-CN" altLang="en-US" sz="2000" b="0" i="0" u="none" strike="noStrike" cap="none" normalizeH="0" baseline="0" dirty="0">
                    <a:ln>
                      <a:noFill/>
                    </a:ln>
                    <a:solidFill>
                      <a:schemeClr val="tx1"/>
                    </a:solidFill>
                    <a:effectLst/>
                    <a:latin typeface="Courier New" panose="02070309020205020404" pitchFamily="49" charset="0"/>
                    <a:ea typeface="楷体_GB2312"/>
                    <a:cs typeface="Times New Roman" panose="02020603050405020304" pitchFamily="18" charset="0"/>
                  </a:rPr>
                  <a:t>序列</a:t>
                </a:r>
                <a14:m>
                  <m:oMath xmlns:m="http://schemas.openxmlformats.org/officeDocument/2006/math">
                    <m: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𝑎</m:t>
                    </m:r>
                  </m:oMath>
                </a14:m>
                <a:r>
                  <a:rPr kumimoji="0" lang="zh-CN" altLang="en-US" sz="2000" b="0" i="0" u="none" strike="noStrike" cap="none" normalizeH="0" baseline="0" dirty="0">
                    <a:ln>
                      <a:noFill/>
                    </a:ln>
                    <a:solidFill>
                      <a:schemeClr val="tx1"/>
                    </a:solidFill>
                    <a:effectLst/>
                    <a:latin typeface="Courier New" panose="02070309020205020404" pitchFamily="49" charset="0"/>
                    <a:ea typeface="楷体_GB2312"/>
                    <a:cs typeface="Times New Roman" panose="02020603050405020304" pitchFamily="18" charset="0"/>
                  </a:rPr>
                  <a:t>及其有序子序列</a:t>
                </a:r>
                <a14:m>
                  <m:oMath xmlns:m="http://schemas.openxmlformats.org/officeDocument/2006/math">
                    <m: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𝑥</m:t>
                    </m:r>
                  </m:oMath>
                </a14:m>
                <a:r>
                  <a:rPr kumimoji="0" lang="zh-CN" altLang="en-US" sz="2000" b="0" i="0" u="none" strike="noStrike" cap="none" normalizeH="0" baseline="0" dirty="0">
                    <a:ln>
                      <a:noFill/>
                    </a:ln>
                    <a:solidFill>
                      <a:schemeClr val="tx1"/>
                    </a:solidFill>
                    <a:effectLst/>
                    <a:latin typeface="Times New Roman" panose="02020603050405020304" pitchFamily="18" charset="0"/>
                    <a:ea typeface="楷体_GB2312"/>
                    <a:cs typeface="Times New Roman" panose="02020603050405020304" pitchFamily="18" charset="0"/>
                  </a:rPr>
                  <a:t>和</a:t>
                </a:r>
                <a14:m>
                  <m:oMath xmlns:m="http://schemas.openxmlformats.org/officeDocument/2006/math">
                    <m: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𝑦</m:t>
                    </m:r>
                  </m:oMath>
                </a14:m>
                <a:r>
                  <a:rPr kumimoji="0" lang="zh-CN" altLang="en-US" sz="2000" b="0" i="0" u="none" strike="noStrike" cap="none" normalizeH="0" baseline="0" dirty="0">
                    <a:ln>
                      <a:noFill/>
                    </a:ln>
                    <a:solidFill>
                      <a:schemeClr val="tx1"/>
                    </a:solidFill>
                    <a:effectLst/>
                    <a:latin typeface="Courier New" panose="02070309020205020404" pitchFamily="49" charset="0"/>
                    <a:ea typeface="楷体_GB2312"/>
                    <a:cs typeface="Times New Roman" panose="02020603050405020304" pitchFamily="18" charset="0"/>
                  </a:rPr>
                  <a:t>的下标范围</a:t>
                </a:r>
                <a14:m>
                  <m:oMath xmlns:m="http://schemas.openxmlformats.org/officeDocument/2006/math">
                    <m:sSub>
                      <m:sSubPr>
                        <m:ctrlP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ctrlPr>
                      </m:sSubPr>
                      <m:e>
                        <m: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𝑙</m:t>
                        </m:r>
                      </m:e>
                      <m:sub>
                        <m: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𝑥</m:t>
                        </m:r>
                      </m:sub>
                    </m:sSub>
                    <m: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m:t>
                    </m:r>
                    <m:sSub>
                      <m:sSubPr>
                        <m:ctrlP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ctrlPr>
                      </m:sSubPr>
                      <m:e>
                        <m: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𝑟</m:t>
                        </m:r>
                      </m:e>
                      <m:sub>
                        <m: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𝑥</m:t>
                        </m:r>
                      </m:sub>
                    </m:sSub>
                  </m:oMath>
                </a14:m>
                <a:r>
                  <a:rPr kumimoji="0" lang="zh-CN" altLang="en-US" sz="2000" b="0" i="0" u="none" strike="noStrike" cap="none" normalizeH="0" baseline="0" dirty="0">
                    <a:ln>
                      <a:noFill/>
                    </a:ln>
                    <a:solidFill>
                      <a:schemeClr val="tx1"/>
                    </a:solidFill>
                    <a:effectLst/>
                    <a:latin typeface="Courier New" panose="02070309020205020404" pitchFamily="49" charset="0"/>
                    <a:ea typeface="楷体_GB2312"/>
                    <a:cs typeface="Times New Roman" panose="02020603050405020304" pitchFamily="18" charset="0"/>
                  </a:rPr>
                  <a:t>和</a:t>
                </a:r>
                <a14:m>
                  <m:oMath xmlns:m="http://schemas.openxmlformats.org/officeDocument/2006/math">
                    <m:sSub>
                      <m:sSubPr>
                        <m:ctrlP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ctrlPr>
                      </m:sSubPr>
                      <m:e>
                        <m: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𝑙</m:t>
                        </m:r>
                      </m:e>
                      <m:sub>
                        <m: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𝑦</m:t>
                        </m:r>
                      </m:sub>
                    </m:sSub>
                    <m: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m:t>
                    </m:r>
                    <m:sSub>
                      <m:sSubPr>
                        <m:ctrlP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ctrlPr>
                      </m:sSubPr>
                      <m:e>
                        <m: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𝑟</m:t>
                        </m:r>
                      </m:e>
                      <m:sub>
                        <m: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𝑦</m:t>
                        </m:r>
                      </m:sub>
                    </m:sSub>
                  </m:oMath>
                </a14:m>
                <a:endParaRPr kumimoji="0" lang="en-US" altLang="zh-CN" sz="2000" b="0" i="0" u="none" strike="noStrike" cap="none" normalizeH="0" baseline="0" dirty="0">
                  <a:ln>
                    <a:noFill/>
                  </a:ln>
                  <a:solidFill>
                    <a:schemeClr val="tx1"/>
                  </a:solidFill>
                  <a:effectLst/>
                </a:endParaRPr>
              </a:p>
              <a:p>
                <a:pPr marL="0" marR="0" lvl="0" indent="127000" algn="l" defTabSz="914400" rtl="0" eaLnBrk="0" fontAlgn="base" latinLnBrk="0" hangingPunct="0">
                  <a:lnSpc>
                    <a:spcPct val="100000"/>
                  </a:lnSpc>
                  <a:spcBef>
                    <a:spcPct val="0"/>
                  </a:spcBef>
                  <a:spcAft>
                    <a:spcPct val="0"/>
                  </a:spcAft>
                  <a:buClrTx/>
                  <a:buSzTx/>
                  <a:buFontTx/>
                  <a:buNone/>
                  <a:tabLst/>
                </a:pPr>
                <a:r>
                  <a:rPr kumimoji="0" lang="zh-CN" altLang="en-US" sz="2000" b="1" i="0" u="none" strike="noStrike" cap="none" normalizeH="0" baseline="0" dirty="0">
                    <a:ln>
                      <a:noFill/>
                    </a:ln>
                    <a:solidFill>
                      <a:schemeClr val="tx1"/>
                    </a:solidFill>
                    <a:effectLst/>
                    <a:latin typeface="Courier New" panose="02070309020205020404" pitchFamily="49" charset="0"/>
                    <a:ea typeface="楷体_GB2312"/>
                    <a:cs typeface="Times New Roman" panose="02020603050405020304" pitchFamily="18" charset="0"/>
                  </a:rPr>
                  <a:t>输出：</a:t>
                </a:r>
                <a:r>
                  <a:rPr kumimoji="0" lang="zh-CN" altLang="en-US" sz="2000" b="0" i="0" u="none" strike="noStrike" cap="none" normalizeH="0" baseline="0" dirty="0">
                    <a:ln>
                      <a:noFill/>
                    </a:ln>
                    <a:solidFill>
                      <a:schemeClr val="tx1"/>
                    </a:solidFill>
                    <a:effectLst/>
                    <a:latin typeface="Courier New" panose="02070309020205020404" pitchFamily="49" charset="0"/>
                    <a:ea typeface="楷体_GB2312"/>
                    <a:cs typeface="Times New Roman" panose="02020603050405020304" pitchFamily="18" charset="0"/>
                  </a:rPr>
                  <a:t>将两个有序序列合并后的新有序序列</a:t>
                </a:r>
                <a14:m>
                  <m:oMath xmlns:m="http://schemas.openxmlformats.org/officeDocument/2006/math">
                    <m: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𝑡</m:t>
                    </m:r>
                  </m:oMath>
                </a14:m>
                <a:endParaRPr kumimoji="0" lang="en-US" altLang="zh-CN" sz="2000" b="0" i="0" u="none" strike="noStrike" cap="none" normalizeH="0" baseline="0" dirty="0">
                  <a:ln>
                    <a:noFill/>
                  </a:ln>
                  <a:solidFill>
                    <a:schemeClr val="tx1"/>
                  </a:solidFill>
                  <a:effectLst/>
                </a:endParaRPr>
              </a:p>
            </p:txBody>
          </p:sp>
        </mc:Choice>
        <mc:Fallback xmlns="">
          <p:sp>
            <p:nvSpPr>
              <p:cNvPr id="8" name="Rectangle 1">
                <a:extLst>
                  <a:ext uri="{FF2B5EF4-FFF2-40B4-BE49-F238E27FC236}">
                    <a16:creationId xmlns:a16="http://schemas.microsoft.com/office/drawing/2014/main" id="{65E4655A-0624-46D8-BDB9-8A5265427EC7}"/>
                  </a:ext>
                </a:extLst>
              </p:cNvPr>
              <p:cNvSpPr>
                <a:spLocks noRot="1" noChangeAspect="1" noMove="1" noResize="1" noEditPoints="1" noAdjustHandles="1" noChangeArrowheads="1" noChangeShapeType="1" noTextEdit="1"/>
              </p:cNvSpPr>
              <p:nvPr/>
            </p:nvSpPr>
            <p:spPr bwMode="auto">
              <a:xfrm>
                <a:off x="702353" y="1016191"/>
                <a:ext cx="6818726" cy="1086131"/>
              </a:xfrm>
              <a:prstGeom prst="rect">
                <a:avLst/>
              </a:prstGeom>
              <a:blipFill>
                <a:blip r:embed="rId2"/>
                <a:stretch>
                  <a:fillRect t="-1163" b="-10465"/>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sp>
        <p:nvSpPr>
          <p:cNvPr id="83" name="Rectangle 19">
            <a:extLst>
              <a:ext uri="{FF2B5EF4-FFF2-40B4-BE49-F238E27FC236}">
                <a16:creationId xmlns:a16="http://schemas.microsoft.com/office/drawing/2014/main" id="{10D7818B-46DD-061E-FEBD-01BF36594D94}"/>
              </a:ext>
            </a:extLst>
          </p:cNvPr>
          <p:cNvSpPr>
            <a:spLocks noChangeArrowheads="1"/>
          </p:cNvSpPr>
          <p:nvPr/>
        </p:nvSpPr>
        <p:spPr bwMode="auto">
          <a:xfrm>
            <a:off x="2499167" y="4697392"/>
            <a:ext cx="533400" cy="381000"/>
          </a:xfrm>
          <a:prstGeom prst="rect">
            <a:avLst/>
          </a:prstGeom>
          <a:solidFill>
            <a:srgbClr val="92D050"/>
          </a:solidFill>
          <a:ln w="9525">
            <a:solidFill>
              <a:schemeClr val="tx1"/>
            </a:solidFill>
            <a:miter lim="800000"/>
            <a:headEnd/>
            <a:tailEnd/>
          </a:ln>
        </p:spPr>
        <p:txBody>
          <a:bodyPr wrap="none" lIns="92075" tIns="46038" rIns="92075" bIns="46038" anchor="ctr"/>
          <a:lstStyle/>
          <a:p>
            <a:pPr algn="ctr"/>
            <a:endParaRPr lang="zh-CN" altLang="zh-CN" sz="2400" b="1">
              <a:latin typeface="Courier New" pitchFamily="49" charset="0"/>
            </a:endParaRPr>
          </a:p>
        </p:txBody>
      </p:sp>
      <p:sp>
        <p:nvSpPr>
          <p:cNvPr id="84" name="Rectangle 20">
            <a:extLst>
              <a:ext uri="{FF2B5EF4-FFF2-40B4-BE49-F238E27FC236}">
                <a16:creationId xmlns:a16="http://schemas.microsoft.com/office/drawing/2014/main" id="{353070CE-7ABE-2987-8B01-2578B11E4C15}"/>
              </a:ext>
            </a:extLst>
          </p:cNvPr>
          <p:cNvSpPr>
            <a:spLocks noChangeArrowheads="1"/>
          </p:cNvSpPr>
          <p:nvPr/>
        </p:nvSpPr>
        <p:spPr bwMode="auto">
          <a:xfrm>
            <a:off x="3032567" y="4697392"/>
            <a:ext cx="533400" cy="381000"/>
          </a:xfrm>
          <a:prstGeom prst="rect">
            <a:avLst/>
          </a:prstGeom>
          <a:solidFill>
            <a:srgbClr val="92D050"/>
          </a:solidFill>
          <a:ln w="9525">
            <a:solidFill>
              <a:schemeClr val="tx1"/>
            </a:solidFill>
            <a:miter lim="800000"/>
            <a:headEnd/>
            <a:tailEnd/>
          </a:ln>
        </p:spPr>
        <p:txBody>
          <a:bodyPr wrap="none" lIns="92075" tIns="46038" rIns="92075" bIns="46038" anchor="ctr"/>
          <a:lstStyle/>
          <a:p>
            <a:pPr algn="ctr"/>
            <a:r>
              <a:rPr lang="en-US" altLang="zh-CN" sz="2400" b="1" dirty="0">
                <a:solidFill>
                  <a:schemeClr val="bg1"/>
                </a:solidFill>
                <a:latin typeface="Courier New" pitchFamily="49" charset="0"/>
              </a:rPr>
              <a:t>G</a:t>
            </a:r>
            <a:endParaRPr lang="en-US" altLang="zh-CN" sz="2400" b="1" dirty="0">
              <a:latin typeface="Courier New" pitchFamily="49" charset="0"/>
            </a:endParaRPr>
          </a:p>
        </p:txBody>
      </p:sp>
      <p:sp>
        <p:nvSpPr>
          <p:cNvPr id="85" name="Rectangle 21">
            <a:extLst>
              <a:ext uri="{FF2B5EF4-FFF2-40B4-BE49-F238E27FC236}">
                <a16:creationId xmlns:a16="http://schemas.microsoft.com/office/drawing/2014/main" id="{6FCF986B-25DB-BBE0-EBD2-0BA300D11CE1}"/>
              </a:ext>
            </a:extLst>
          </p:cNvPr>
          <p:cNvSpPr>
            <a:spLocks noChangeArrowheads="1"/>
          </p:cNvSpPr>
          <p:nvPr/>
        </p:nvSpPr>
        <p:spPr bwMode="auto">
          <a:xfrm>
            <a:off x="3565967" y="4697392"/>
            <a:ext cx="533400" cy="381000"/>
          </a:xfrm>
          <a:prstGeom prst="rect">
            <a:avLst/>
          </a:prstGeom>
          <a:solidFill>
            <a:srgbClr val="92D050"/>
          </a:solidFill>
          <a:ln w="9525">
            <a:solidFill>
              <a:schemeClr val="tx1"/>
            </a:solidFill>
            <a:miter lim="800000"/>
            <a:headEnd/>
            <a:tailEnd/>
          </a:ln>
        </p:spPr>
        <p:txBody>
          <a:bodyPr wrap="none" lIns="92075" tIns="46038" rIns="92075" bIns="46038" anchor="ctr"/>
          <a:lstStyle/>
          <a:p>
            <a:pPr algn="ctr"/>
            <a:r>
              <a:rPr lang="en-US" altLang="zh-CN" sz="2400" b="1" dirty="0">
                <a:solidFill>
                  <a:schemeClr val="bg1"/>
                </a:solidFill>
                <a:latin typeface="Courier New" pitchFamily="49" charset="0"/>
              </a:rPr>
              <a:t>H</a:t>
            </a:r>
          </a:p>
        </p:txBody>
      </p:sp>
      <p:sp>
        <p:nvSpPr>
          <p:cNvPr id="86" name="Rectangle 22">
            <a:extLst>
              <a:ext uri="{FF2B5EF4-FFF2-40B4-BE49-F238E27FC236}">
                <a16:creationId xmlns:a16="http://schemas.microsoft.com/office/drawing/2014/main" id="{1379CE9D-0C4E-5F35-779B-B18F75813BD5}"/>
              </a:ext>
            </a:extLst>
          </p:cNvPr>
          <p:cNvSpPr>
            <a:spLocks noChangeArrowheads="1"/>
          </p:cNvSpPr>
          <p:nvPr/>
        </p:nvSpPr>
        <p:spPr bwMode="auto">
          <a:xfrm>
            <a:off x="4099367" y="4697392"/>
            <a:ext cx="533400" cy="381000"/>
          </a:xfrm>
          <a:prstGeom prst="rect">
            <a:avLst/>
          </a:prstGeom>
          <a:solidFill>
            <a:srgbClr val="92D050"/>
          </a:solidFill>
          <a:ln w="9525">
            <a:solidFill>
              <a:schemeClr val="tx1"/>
            </a:solidFill>
            <a:miter lim="800000"/>
            <a:headEnd/>
            <a:tailEnd/>
          </a:ln>
        </p:spPr>
        <p:txBody>
          <a:bodyPr wrap="none" lIns="92075" tIns="46038" rIns="92075" bIns="46038" anchor="ctr"/>
          <a:lstStyle/>
          <a:p>
            <a:pPr algn="ctr"/>
            <a:r>
              <a:rPr lang="en-US" altLang="zh-CN" sz="2400" b="1" dirty="0">
                <a:solidFill>
                  <a:schemeClr val="bg1"/>
                </a:solidFill>
                <a:latin typeface="Courier New" pitchFamily="49" charset="0"/>
              </a:rPr>
              <a:t>I</a:t>
            </a:r>
          </a:p>
        </p:txBody>
      </p:sp>
      <p:sp>
        <p:nvSpPr>
          <p:cNvPr id="87" name="Rectangle 23">
            <a:extLst>
              <a:ext uri="{FF2B5EF4-FFF2-40B4-BE49-F238E27FC236}">
                <a16:creationId xmlns:a16="http://schemas.microsoft.com/office/drawing/2014/main" id="{C974617A-D409-4BCD-29A9-823DEBFB6959}"/>
              </a:ext>
            </a:extLst>
          </p:cNvPr>
          <p:cNvSpPr>
            <a:spLocks noChangeArrowheads="1"/>
          </p:cNvSpPr>
          <p:nvPr/>
        </p:nvSpPr>
        <p:spPr bwMode="auto">
          <a:xfrm>
            <a:off x="4632767" y="4697392"/>
            <a:ext cx="533400" cy="381000"/>
          </a:xfrm>
          <a:prstGeom prst="rect">
            <a:avLst/>
          </a:prstGeom>
          <a:solidFill>
            <a:srgbClr val="92D050"/>
          </a:solidFill>
          <a:ln w="9525">
            <a:solidFill>
              <a:schemeClr val="tx1"/>
            </a:solidFill>
            <a:miter lim="800000"/>
            <a:headEnd/>
            <a:tailEnd/>
          </a:ln>
        </p:spPr>
        <p:txBody>
          <a:bodyPr wrap="none" lIns="92075" tIns="46038" rIns="92075" bIns="46038" anchor="ctr"/>
          <a:lstStyle/>
          <a:p>
            <a:pPr algn="ctr"/>
            <a:r>
              <a:rPr lang="en-US" altLang="zh-CN" sz="2400" b="1" dirty="0">
                <a:solidFill>
                  <a:schemeClr val="bg1"/>
                </a:solidFill>
                <a:latin typeface="Courier New" pitchFamily="49" charset="0"/>
              </a:rPr>
              <a:t>L</a:t>
            </a:r>
          </a:p>
        </p:txBody>
      </p:sp>
      <p:sp>
        <p:nvSpPr>
          <p:cNvPr id="88" name="Rectangle 24">
            <a:extLst>
              <a:ext uri="{FF2B5EF4-FFF2-40B4-BE49-F238E27FC236}">
                <a16:creationId xmlns:a16="http://schemas.microsoft.com/office/drawing/2014/main" id="{F6A37A78-DBF9-9178-562A-B076B1548410}"/>
              </a:ext>
            </a:extLst>
          </p:cNvPr>
          <p:cNvSpPr>
            <a:spLocks noChangeArrowheads="1"/>
          </p:cNvSpPr>
          <p:nvPr/>
        </p:nvSpPr>
        <p:spPr bwMode="auto">
          <a:xfrm>
            <a:off x="5166167" y="4697392"/>
            <a:ext cx="533400" cy="381000"/>
          </a:xfrm>
          <a:prstGeom prst="rect">
            <a:avLst/>
          </a:prstGeom>
          <a:solidFill>
            <a:srgbClr val="92D050"/>
          </a:solidFill>
          <a:ln w="9525">
            <a:solidFill>
              <a:schemeClr val="tx1"/>
            </a:solidFill>
            <a:miter lim="800000"/>
            <a:headEnd/>
            <a:tailEnd/>
          </a:ln>
        </p:spPr>
        <p:txBody>
          <a:bodyPr wrap="none" lIns="92075" tIns="46038" rIns="92075" bIns="46038" anchor="ctr"/>
          <a:lstStyle/>
          <a:p>
            <a:pPr algn="ctr"/>
            <a:r>
              <a:rPr lang="en-US" altLang="zh-CN" sz="2400" b="1" dirty="0">
                <a:solidFill>
                  <a:schemeClr val="bg1"/>
                </a:solidFill>
                <a:latin typeface="Courier New" pitchFamily="49" charset="0"/>
              </a:rPr>
              <a:t>M</a:t>
            </a:r>
          </a:p>
        </p:txBody>
      </p:sp>
      <p:sp>
        <p:nvSpPr>
          <p:cNvPr id="89" name="Rectangle 25">
            <a:extLst>
              <a:ext uri="{FF2B5EF4-FFF2-40B4-BE49-F238E27FC236}">
                <a16:creationId xmlns:a16="http://schemas.microsoft.com/office/drawing/2014/main" id="{582A2814-91A6-B2B3-4A23-C4D27CA2B95E}"/>
              </a:ext>
            </a:extLst>
          </p:cNvPr>
          <p:cNvSpPr>
            <a:spLocks noChangeArrowheads="1"/>
          </p:cNvSpPr>
          <p:nvPr/>
        </p:nvSpPr>
        <p:spPr bwMode="auto">
          <a:xfrm>
            <a:off x="5699567" y="4697392"/>
            <a:ext cx="533400" cy="381000"/>
          </a:xfrm>
          <a:prstGeom prst="rect">
            <a:avLst/>
          </a:prstGeom>
          <a:solidFill>
            <a:srgbClr val="92D050"/>
          </a:solidFill>
          <a:ln w="9525">
            <a:solidFill>
              <a:schemeClr val="tx1"/>
            </a:solidFill>
            <a:miter lim="800000"/>
            <a:headEnd/>
            <a:tailEnd/>
          </a:ln>
        </p:spPr>
        <p:txBody>
          <a:bodyPr wrap="none" lIns="92075" tIns="46038" rIns="92075" bIns="46038" anchor="ctr"/>
          <a:lstStyle/>
          <a:p>
            <a:pPr algn="ctr"/>
            <a:r>
              <a:rPr lang="en-US" altLang="zh-CN" sz="2400" b="1" dirty="0">
                <a:solidFill>
                  <a:schemeClr val="bg1"/>
                </a:solidFill>
                <a:latin typeface="Courier New" pitchFamily="49" charset="0"/>
              </a:rPr>
              <a:t>O</a:t>
            </a:r>
          </a:p>
        </p:txBody>
      </p:sp>
      <p:sp>
        <p:nvSpPr>
          <p:cNvPr id="90" name="Rectangle 26">
            <a:extLst>
              <a:ext uri="{FF2B5EF4-FFF2-40B4-BE49-F238E27FC236}">
                <a16:creationId xmlns:a16="http://schemas.microsoft.com/office/drawing/2014/main" id="{859584FD-AFBB-052A-FCDB-1C97F6BBF386}"/>
              </a:ext>
            </a:extLst>
          </p:cNvPr>
          <p:cNvSpPr>
            <a:spLocks noChangeArrowheads="1"/>
          </p:cNvSpPr>
          <p:nvPr/>
        </p:nvSpPr>
        <p:spPr bwMode="auto">
          <a:xfrm>
            <a:off x="6232967" y="4697392"/>
            <a:ext cx="533400" cy="381000"/>
          </a:xfrm>
          <a:prstGeom prst="rect">
            <a:avLst/>
          </a:prstGeom>
          <a:solidFill>
            <a:srgbClr val="92D050"/>
          </a:solidFill>
          <a:ln w="9525">
            <a:solidFill>
              <a:schemeClr val="tx1"/>
            </a:solidFill>
            <a:miter lim="800000"/>
            <a:headEnd/>
            <a:tailEnd/>
          </a:ln>
        </p:spPr>
        <p:txBody>
          <a:bodyPr wrap="none" lIns="92075" tIns="46038" rIns="92075" bIns="46038" anchor="ctr"/>
          <a:lstStyle/>
          <a:p>
            <a:pPr algn="ctr"/>
            <a:r>
              <a:rPr lang="en-US" altLang="zh-CN" sz="2400" b="1" dirty="0">
                <a:solidFill>
                  <a:schemeClr val="bg1"/>
                </a:solidFill>
                <a:latin typeface="Courier New" pitchFamily="49" charset="0"/>
              </a:rPr>
              <a:t>R</a:t>
            </a:r>
          </a:p>
        </p:txBody>
      </p:sp>
      <p:sp>
        <p:nvSpPr>
          <p:cNvPr id="91" name="Rectangle 27">
            <a:extLst>
              <a:ext uri="{FF2B5EF4-FFF2-40B4-BE49-F238E27FC236}">
                <a16:creationId xmlns:a16="http://schemas.microsoft.com/office/drawing/2014/main" id="{625A422A-2731-8FEF-843B-66E517FCFAA4}"/>
              </a:ext>
            </a:extLst>
          </p:cNvPr>
          <p:cNvSpPr>
            <a:spLocks noChangeArrowheads="1"/>
          </p:cNvSpPr>
          <p:nvPr/>
        </p:nvSpPr>
        <p:spPr bwMode="auto">
          <a:xfrm>
            <a:off x="6766367" y="4697392"/>
            <a:ext cx="533400" cy="381000"/>
          </a:xfrm>
          <a:prstGeom prst="rect">
            <a:avLst/>
          </a:prstGeom>
          <a:solidFill>
            <a:srgbClr val="92D050"/>
          </a:solidFill>
          <a:ln w="9525">
            <a:solidFill>
              <a:schemeClr val="tx1"/>
            </a:solidFill>
            <a:miter lim="800000"/>
            <a:headEnd/>
            <a:tailEnd/>
          </a:ln>
        </p:spPr>
        <p:txBody>
          <a:bodyPr wrap="none" lIns="92075" tIns="46038" rIns="92075" bIns="46038" anchor="ctr"/>
          <a:lstStyle/>
          <a:p>
            <a:pPr algn="ctr"/>
            <a:r>
              <a:rPr lang="en-US" altLang="zh-CN" sz="2400" b="1" dirty="0">
                <a:solidFill>
                  <a:schemeClr val="bg1"/>
                </a:solidFill>
                <a:latin typeface="Courier New" pitchFamily="49" charset="0"/>
              </a:rPr>
              <a:t>S</a:t>
            </a:r>
          </a:p>
        </p:txBody>
      </p:sp>
      <p:sp>
        <p:nvSpPr>
          <p:cNvPr id="92" name="Rectangle 28">
            <a:extLst>
              <a:ext uri="{FF2B5EF4-FFF2-40B4-BE49-F238E27FC236}">
                <a16:creationId xmlns:a16="http://schemas.microsoft.com/office/drawing/2014/main" id="{6E6A9E1C-5B13-4F4E-F079-8BC7D39A41F9}"/>
              </a:ext>
            </a:extLst>
          </p:cNvPr>
          <p:cNvSpPr>
            <a:spLocks noChangeArrowheads="1"/>
          </p:cNvSpPr>
          <p:nvPr/>
        </p:nvSpPr>
        <p:spPr bwMode="auto">
          <a:xfrm>
            <a:off x="7299767" y="4697392"/>
            <a:ext cx="533400" cy="381000"/>
          </a:xfrm>
          <a:prstGeom prst="rect">
            <a:avLst/>
          </a:prstGeom>
          <a:solidFill>
            <a:srgbClr val="92D050"/>
          </a:solidFill>
          <a:ln w="9525">
            <a:solidFill>
              <a:schemeClr val="tx1"/>
            </a:solidFill>
            <a:miter lim="800000"/>
            <a:headEnd/>
            <a:tailEnd/>
          </a:ln>
        </p:spPr>
        <p:txBody>
          <a:bodyPr wrap="none" lIns="92075" tIns="46038" rIns="92075" bIns="46038" anchor="ctr"/>
          <a:lstStyle/>
          <a:p>
            <a:pPr algn="ctr"/>
            <a:r>
              <a:rPr lang="en-US" altLang="zh-CN" sz="2400" b="1" dirty="0">
                <a:solidFill>
                  <a:schemeClr val="bg1"/>
                </a:solidFill>
                <a:latin typeface="Courier New" pitchFamily="49" charset="0"/>
              </a:rPr>
              <a:t>T</a:t>
            </a:r>
          </a:p>
        </p:txBody>
      </p:sp>
      <p:sp>
        <p:nvSpPr>
          <p:cNvPr id="93" name="Rectangle 32">
            <a:extLst>
              <a:ext uri="{FF2B5EF4-FFF2-40B4-BE49-F238E27FC236}">
                <a16:creationId xmlns:a16="http://schemas.microsoft.com/office/drawing/2014/main" id="{DDF9FBE7-A29B-1A93-F61C-9CE651870F87}"/>
              </a:ext>
            </a:extLst>
          </p:cNvPr>
          <p:cNvSpPr>
            <a:spLocks noChangeArrowheads="1"/>
          </p:cNvSpPr>
          <p:nvPr/>
        </p:nvSpPr>
        <p:spPr bwMode="auto">
          <a:xfrm>
            <a:off x="2499167" y="4697392"/>
            <a:ext cx="533400" cy="381000"/>
          </a:xfrm>
          <a:prstGeom prst="rect">
            <a:avLst/>
          </a:prstGeom>
          <a:solidFill>
            <a:srgbClr val="92D050"/>
          </a:solidFill>
          <a:ln w="9525">
            <a:solidFill>
              <a:schemeClr val="tx1"/>
            </a:solidFill>
            <a:miter lim="800000"/>
            <a:headEnd/>
            <a:tailEnd/>
          </a:ln>
        </p:spPr>
        <p:txBody>
          <a:bodyPr wrap="none" lIns="92075" tIns="46038" rIns="92075" bIns="46038" anchor="ctr"/>
          <a:lstStyle/>
          <a:p>
            <a:pPr algn="ctr"/>
            <a:r>
              <a:rPr lang="en-US" altLang="zh-CN" sz="2400" b="1" dirty="0">
                <a:solidFill>
                  <a:schemeClr val="bg1"/>
                </a:solidFill>
                <a:latin typeface="Courier New" pitchFamily="49" charset="0"/>
              </a:rPr>
              <a:t>A</a:t>
            </a:r>
          </a:p>
        </p:txBody>
      </p:sp>
      <p:grpSp>
        <p:nvGrpSpPr>
          <p:cNvPr id="95" name="Group 7">
            <a:extLst>
              <a:ext uri="{FF2B5EF4-FFF2-40B4-BE49-F238E27FC236}">
                <a16:creationId xmlns:a16="http://schemas.microsoft.com/office/drawing/2014/main" id="{56753BB9-5399-CD7C-DD22-ABF524FEF252}"/>
              </a:ext>
            </a:extLst>
          </p:cNvPr>
          <p:cNvGrpSpPr>
            <a:grpSpLocks/>
          </p:cNvGrpSpPr>
          <p:nvPr/>
        </p:nvGrpSpPr>
        <p:grpSpPr bwMode="auto">
          <a:xfrm>
            <a:off x="2463399" y="3657201"/>
            <a:ext cx="2667000" cy="381000"/>
            <a:chOff x="816" y="3264"/>
            <a:chExt cx="1680" cy="240"/>
          </a:xfrm>
        </p:grpSpPr>
        <p:sp>
          <p:nvSpPr>
            <p:cNvPr id="96" name="Rectangle 8">
              <a:extLst>
                <a:ext uri="{FF2B5EF4-FFF2-40B4-BE49-F238E27FC236}">
                  <a16:creationId xmlns:a16="http://schemas.microsoft.com/office/drawing/2014/main" id="{74240558-B756-B38E-7C11-7D8586EF9B0F}"/>
                </a:ext>
              </a:extLst>
            </p:cNvPr>
            <p:cNvSpPr>
              <a:spLocks noChangeArrowheads="1"/>
            </p:cNvSpPr>
            <p:nvPr/>
          </p:nvSpPr>
          <p:spPr bwMode="auto">
            <a:xfrm>
              <a:off x="816" y="3264"/>
              <a:ext cx="336" cy="240"/>
            </a:xfrm>
            <a:prstGeom prst="rect">
              <a:avLst/>
            </a:prstGeom>
            <a:solidFill>
              <a:srgbClr val="C0C0C0"/>
            </a:solidFill>
            <a:ln w="9525">
              <a:solidFill>
                <a:schemeClr val="tx1"/>
              </a:solidFill>
              <a:miter lim="800000"/>
              <a:headEnd/>
              <a:tailEnd/>
            </a:ln>
          </p:spPr>
          <p:txBody>
            <a:bodyPr wrap="none" lIns="92075" tIns="46038" rIns="92075" bIns="46038" anchor="ctr"/>
            <a:lstStyle/>
            <a:p>
              <a:pPr algn="ctr"/>
              <a:r>
                <a:rPr lang="en-US" altLang="zh-CN" sz="2400" b="1">
                  <a:latin typeface="Courier New" pitchFamily="49" charset="0"/>
                </a:rPr>
                <a:t>A</a:t>
              </a:r>
            </a:p>
          </p:txBody>
        </p:sp>
        <p:sp>
          <p:nvSpPr>
            <p:cNvPr id="97" name="Rectangle 9">
              <a:extLst>
                <a:ext uri="{FF2B5EF4-FFF2-40B4-BE49-F238E27FC236}">
                  <a16:creationId xmlns:a16="http://schemas.microsoft.com/office/drawing/2014/main" id="{54E4CD57-F8C6-FBA6-9B7B-60417483F2CA}"/>
                </a:ext>
              </a:extLst>
            </p:cNvPr>
            <p:cNvSpPr>
              <a:spLocks noChangeArrowheads="1"/>
            </p:cNvSpPr>
            <p:nvPr/>
          </p:nvSpPr>
          <p:spPr bwMode="auto">
            <a:xfrm>
              <a:off x="1152" y="3264"/>
              <a:ext cx="336" cy="240"/>
            </a:xfrm>
            <a:prstGeom prst="rect">
              <a:avLst/>
            </a:prstGeom>
            <a:solidFill>
              <a:srgbClr val="C0C0C0"/>
            </a:solidFill>
            <a:ln w="9525">
              <a:solidFill>
                <a:schemeClr val="tx1"/>
              </a:solidFill>
              <a:miter lim="800000"/>
              <a:headEnd/>
              <a:tailEnd/>
            </a:ln>
          </p:spPr>
          <p:txBody>
            <a:bodyPr wrap="none" lIns="92075" tIns="46038" rIns="92075" bIns="46038" anchor="ctr"/>
            <a:lstStyle/>
            <a:p>
              <a:pPr algn="ctr"/>
              <a:r>
                <a:rPr lang="en-US" altLang="zh-CN" sz="2400" b="1">
                  <a:latin typeface="Courier New" pitchFamily="49" charset="0"/>
                </a:rPr>
                <a:t>G</a:t>
              </a:r>
            </a:p>
          </p:txBody>
        </p:sp>
        <p:sp>
          <p:nvSpPr>
            <p:cNvPr id="98" name="Rectangle 10">
              <a:extLst>
                <a:ext uri="{FF2B5EF4-FFF2-40B4-BE49-F238E27FC236}">
                  <a16:creationId xmlns:a16="http://schemas.microsoft.com/office/drawing/2014/main" id="{26E69E1A-307C-181A-EE6C-ACF262C0BEC5}"/>
                </a:ext>
              </a:extLst>
            </p:cNvPr>
            <p:cNvSpPr>
              <a:spLocks noChangeArrowheads="1"/>
            </p:cNvSpPr>
            <p:nvPr/>
          </p:nvSpPr>
          <p:spPr bwMode="auto">
            <a:xfrm>
              <a:off x="1488" y="3264"/>
              <a:ext cx="336" cy="240"/>
            </a:xfrm>
            <a:prstGeom prst="rect">
              <a:avLst/>
            </a:prstGeom>
            <a:solidFill>
              <a:srgbClr val="C0C0C0"/>
            </a:solidFill>
            <a:ln w="9525">
              <a:solidFill>
                <a:schemeClr val="tx1"/>
              </a:solidFill>
              <a:miter lim="800000"/>
              <a:headEnd/>
              <a:tailEnd/>
            </a:ln>
          </p:spPr>
          <p:txBody>
            <a:bodyPr wrap="none" lIns="92075" tIns="46038" rIns="92075" bIns="46038" anchor="ctr"/>
            <a:lstStyle/>
            <a:p>
              <a:pPr algn="ctr"/>
              <a:r>
                <a:rPr lang="en-US" altLang="zh-CN" sz="2400" b="1">
                  <a:latin typeface="Courier New" pitchFamily="49" charset="0"/>
                </a:rPr>
                <a:t>L</a:t>
              </a:r>
            </a:p>
          </p:txBody>
        </p:sp>
        <p:sp>
          <p:nvSpPr>
            <p:cNvPr id="99" name="Rectangle 11">
              <a:extLst>
                <a:ext uri="{FF2B5EF4-FFF2-40B4-BE49-F238E27FC236}">
                  <a16:creationId xmlns:a16="http://schemas.microsoft.com/office/drawing/2014/main" id="{47FC98D9-52FB-E109-A35A-C0065E5529A3}"/>
                </a:ext>
              </a:extLst>
            </p:cNvPr>
            <p:cNvSpPr>
              <a:spLocks noChangeArrowheads="1"/>
            </p:cNvSpPr>
            <p:nvPr/>
          </p:nvSpPr>
          <p:spPr bwMode="auto">
            <a:xfrm>
              <a:off x="1824" y="3264"/>
              <a:ext cx="336" cy="240"/>
            </a:xfrm>
            <a:prstGeom prst="rect">
              <a:avLst/>
            </a:prstGeom>
            <a:solidFill>
              <a:srgbClr val="C0C0C0"/>
            </a:solidFill>
            <a:ln w="9525">
              <a:solidFill>
                <a:schemeClr val="tx1"/>
              </a:solidFill>
              <a:miter lim="800000"/>
              <a:headEnd/>
              <a:tailEnd/>
            </a:ln>
          </p:spPr>
          <p:txBody>
            <a:bodyPr wrap="none" lIns="92075" tIns="46038" rIns="92075" bIns="46038" anchor="ctr"/>
            <a:lstStyle/>
            <a:p>
              <a:pPr algn="ctr"/>
              <a:r>
                <a:rPr lang="en-US" altLang="zh-CN" sz="2400" b="1">
                  <a:latin typeface="Courier New" pitchFamily="49" charset="0"/>
                </a:rPr>
                <a:t>O</a:t>
              </a:r>
            </a:p>
          </p:txBody>
        </p:sp>
        <p:sp>
          <p:nvSpPr>
            <p:cNvPr id="100" name="Rectangle 12">
              <a:extLst>
                <a:ext uri="{FF2B5EF4-FFF2-40B4-BE49-F238E27FC236}">
                  <a16:creationId xmlns:a16="http://schemas.microsoft.com/office/drawing/2014/main" id="{B44F8FC5-B003-E07E-735B-7BBA81BE6935}"/>
                </a:ext>
              </a:extLst>
            </p:cNvPr>
            <p:cNvSpPr>
              <a:spLocks noChangeArrowheads="1"/>
            </p:cNvSpPr>
            <p:nvPr/>
          </p:nvSpPr>
          <p:spPr bwMode="auto">
            <a:xfrm>
              <a:off x="2160" y="3264"/>
              <a:ext cx="336" cy="240"/>
            </a:xfrm>
            <a:prstGeom prst="rect">
              <a:avLst/>
            </a:prstGeom>
            <a:solidFill>
              <a:srgbClr val="C0C0C0"/>
            </a:solidFill>
            <a:ln w="9525">
              <a:solidFill>
                <a:schemeClr val="tx1"/>
              </a:solidFill>
              <a:miter lim="800000"/>
              <a:headEnd/>
              <a:tailEnd/>
            </a:ln>
          </p:spPr>
          <p:txBody>
            <a:bodyPr wrap="none" lIns="92075" tIns="46038" rIns="92075" bIns="46038" anchor="ctr"/>
            <a:lstStyle/>
            <a:p>
              <a:pPr algn="ctr"/>
              <a:r>
                <a:rPr lang="en-US" altLang="zh-CN" sz="2400" b="1">
                  <a:latin typeface="Courier New" pitchFamily="49" charset="0"/>
                </a:rPr>
                <a:t>R</a:t>
              </a:r>
            </a:p>
          </p:txBody>
        </p:sp>
      </p:grpSp>
      <p:grpSp>
        <p:nvGrpSpPr>
          <p:cNvPr id="101" name="Group 13">
            <a:extLst>
              <a:ext uri="{FF2B5EF4-FFF2-40B4-BE49-F238E27FC236}">
                <a16:creationId xmlns:a16="http://schemas.microsoft.com/office/drawing/2014/main" id="{480D163F-B4F7-29E6-3169-BE7668AE4CD4}"/>
              </a:ext>
            </a:extLst>
          </p:cNvPr>
          <p:cNvGrpSpPr>
            <a:grpSpLocks/>
          </p:cNvGrpSpPr>
          <p:nvPr/>
        </p:nvGrpSpPr>
        <p:grpSpPr bwMode="auto">
          <a:xfrm>
            <a:off x="5199703" y="3657201"/>
            <a:ext cx="2667000" cy="381000"/>
            <a:chOff x="2880" y="3264"/>
            <a:chExt cx="1680" cy="240"/>
          </a:xfrm>
        </p:grpSpPr>
        <p:sp>
          <p:nvSpPr>
            <p:cNvPr id="102" name="Rectangle 14">
              <a:extLst>
                <a:ext uri="{FF2B5EF4-FFF2-40B4-BE49-F238E27FC236}">
                  <a16:creationId xmlns:a16="http://schemas.microsoft.com/office/drawing/2014/main" id="{2B96279F-F06A-68EB-F04B-C5A615F9DAE5}"/>
                </a:ext>
              </a:extLst>
            </p:cNvPr>
            <p:cNvSpPr>
              <a:spLocks noChangeArrowheads="1"/>
            </p:cNvSpPr>
            <p:nvPr/>
          </p:nvSpPr>
          <p:spPr bwMode="auto">
            <a:xfrm>
              <a:off x="2880" y="3264"/>
              <a:ext cx="336" cy="240"/>
            </a:xfrm>
            <a:prstGeom prst="rect">
              <a:avLst/>
            </a:prstGeom>
            <a:solidFill>
              <a:srgbClr val="C0C0C0"/>
            </a:solidFill>
            <a:ln w="9525">
              <a:solidFill>
                <a:schemeClr val="tx1"/>
              </a:solidFill>
              <a:miter lim="800000"/>
              <a:headEnd/>
              <a:tailEnd/>
            </a:ln>
          </p:spPr>
          <p:txBody>
            <a:bodyPr wrap="none" lIns="92075" tIns="46038" rIns="92075" bIns="46038" anchor="ctr"/>
            <a:lstStyle/>
            <a:p>
              <a:pPr algn="ctr"/>
              <a:r>
                <a:rPr lang="en-US" altLang="zh-CN" sz="2400" b="1">
                  <a:latin typeface="Courier New" pitchFamily="49" charset="0"/>
                </a:rPr>
                <a:t>H</a:t>
              </a:r>
            </a:p>
          </p:txBody>
        </p:sp>
        <p:sp>
          <p:nvSpPr>
            <p:cNvPr id="103" name="Rectangle 15">
              <a:extLst>
                <a:ext uri="{FF2B5EF4-FFF2-40B4-BE49-F238E27FC236}">
                  <a16:creationId xmlns:a16="http://schemas.microsoft.com/office/drawing/2014/main" id="{CFD7B28B-EB4D-2E27-2A5A-049D9AE8F580}"/>
                </a:ext>
              </a:extLst>
            </p:cNvPr>
            <p:cNvSpPr>
              <a:spLocks noChangeArrowheads="1"/>
            </p:cNvSpPr>
            <p:nvPr/>
          </p:nvSpPr>
          <p:spPr bwMode="auto">
            <a:xfrm>
              <a:off x="3216" y="3264"/>
              <a:ext cx="336" cy="240"/>
            </a:xfrm>
            <a:prstGeom prst="rect">
              <a:avLst/>
            </a:prstGeom>
            <a:solidFill>
              <a:srgbClr val="C0C0C0"/>
            </a:solidFill>
            <a:ln w="9525">
              <a:solidFill>
                <a:schemeClr val="tx1"/>
              </a:solidFill>
              <a:miter lim="800000"/>
              <a:headEnd/>
              <a:tailEnd/>
            </a:ln>
          </p:spPr>
          <p:txBody>
            <a:bodyPr wrap="none" lIns="92075" tIns="46038" rIns="92075" bIns="46038" anchor="ctr"/>
            <a:lstStyle/>
            <a:p>
              <a:pPr algn="ctr"/>
              <a:r>
                <a:rPr lang="en-US" altLang="zh-CN" sz="2400" b="1">
                  <a:latin typeface="Courier New" pitchFamily="49" charset="0"/>
                </a:rPr>
                <a:t>I</a:t>
              </a:r>
            </a:p>
          </p:txBody>
        </p:sp>
        <p:sp>
          <p:nvSpPr>
            <p:cNvPr id="104" name="Rectangle 16">
              <a:extLst>
                <a:ext uri="{FF2B5EF4-FFF2-40B4-BE49-F238E27FC236}">
                  <a16:creationId xmlns:a16="http://schemas.microsoft.com/office/drawing/2014/main" id="{ABA416FE-5399-F95C-2CE2-2B39875ADE85}"/>
                </a:ext>
              </a:extLst>
            </p:cNvPr>
            <p:cNvSpPr>
              <a:spLocks noChangeArrowheads="1"/>
            </p:cNvSpPr>
            <p:nvPr/>
          </p:nvSpPr>
          <p:spPr bwMode="auto">
            <a:xfrm>
              <a:off x="3552" y="3264"/>
              <a:ext cx="336" cy="240"/>
            </a:xfrm>
            <a:prstGeom prst="rect">
              <a:avLst/>
            </a:prstGeom>
            <a:solidFill>
              <a:srgbClr val="C0C0C0"/>
            </a:solidFill>
            <a:ln w="9525">
              <a:solidFill>
                <a:schemeClr val="tx1"/>
              </a:solidFill>
              <a:miter lim="800000"/>
              <a:headEnd/>
              <a:tailEnd/>
            </a:ln>
          </p:spPr>
          <p:txBody>
            <a:bodyPr wrap="none" lIns="92075" tIns="46038" rIns="92075" bIns="46038" anchor="ctr"/>
            <a:lstStyle/>
            <a:p>
              <a:pPr algn="ctr"/>
              <a:r>
                <a:rPr lang="en-US" altLang="zh-CN" sz="2400" b="1">
                  <a:latin typeface="Courier New" pitchFamily="49" charset="0"/>
                </a:rPr>
                <a:t>M</a:t>
              </a:r>
            </a:p>
          </p:txBody>
        </p:sp>
        <p:sp>
          <p:nvSpPr>
            <p:cNvPr id="105" name="Rectangle 17">
              <a:extLst>
                <a:ext uri="{FF2B5EF4-FFF2-40B4-BE49-F238E27FC236}">
                  <a16:creationId xmlns:a16="http://schemas.microsoft.com/office/drawing/2014/main" id="{8CA6980A-2676-3B9B-934B-4BA2DF566B19}"/>
                </a:ext>
              </a:extLst>
            </p:cNvPr>
            <p:cNvSpPr>
              <a:spLocks noChangeArrowheads="1"/>
            </p:cNvSpPr>
            <p:nvPr/>
          </p:nvSpPr>
          <p:spPr bwMode="auto">
            <a:xfrm>
              <a:off x="3888" y="3264"/>
              <a:ext cx="336" cy="240"/>
            </a:xfrm>
            <a:prstGeom prst="rect">
              <a:avLst/>
            </a:prstGeom>
            <a:solidFill>
              <a:srgbClr val="C0C0C0"/>
            </a:solidFill>
            <a:ln w="9525">
              <a:solidFill>
                <a:schemeClr val="tx1"/>
              </a:solidFill>
              <a:miter lim="800000"/>
              <a:headEnd/>
              <a:tailEnd/>
            </a:ln>
          </p:spPr>
          <p:txBody>
            <a:bodyPr wrap="none" lIns="92075" tIns="46038" rIns="92075" bIns="46038" anchor="ctr"/>
            <a:lstStyle/>
            <a:p>
              <a:pPr algn="ctr"/>
              <a:r>
                <a:rPr lang="en-US" altLang="zh-CN" sz="2400" b="1" dirty="0">
                  <a:latin typeface="Courier New" pitchFamily="49" charset="0"/>
                </a:rPr>
                <a:t>S</a:t>
              </a:r>
            </a:p>
          </p:txBody>
        </p:sp>
        <p:sp>
          <p:nvSpPr>
            <p:cNvPr id="106" name="Rectangle 18">
              <a:extLst>
                <a:ext uri="{FF2B5EF4-FFF2-40B4-BE49-F238E27FC236}">
                  <a16:creationId xmlns:a16="http://schemas.microsoft.com/office/drawing/2014/main" id="{285EB20F-A30C-AB8B-41B5-2AD4345647D9}"/>
                </a:ext>
              </a:extLst>
            </p:cNvPr>
            <p:cNvSpPr>
              <a:spLocks noChangeArrowheads="1"/>
            </p:cNvSpPr>
            <p:nvPr/>
          </p:nvSpPr>
          <p:spPr bwMode="auto">
            <a:xfrm>
              <a:off x="4224" y="3264"/>
              <a:ext cx="336" cy="240"/>
            </a:xfrm>
            <a:prstGeom prst="rect">
              <a:avLst/>
            </a:prstGeom>
            <a:solidFill>
              <a:srgbClr val="C0C0C0"/>
            </a:solidFill>
            <a:ln w="9525">
              <a:solidFill>
                <a:schemeClr val="tx1"/>
              </a:solidFill>
              <a:miter lim="800000"/>
              <a:headEnd/>
              <a:tailEnd/>
            </a:ln>
          </p:spPr>
          <p:txBody>
            <a:bodyPr wrap="none" lIns="92075" tIns="46038" rIns="92075" bIns="46038" anchor="ctr"/>
            <a:lstStyle/>
            <a:p>
              <a:pPr algn="ctr"/>
              <a:r>
                <a:rPr lang="en-US" altLang="zh-CN" sz="2400" b="1" dirty="0">
                  <a:latin typeface="Courier New" pitchFamily="49" charset="0"/>
                </a:rPr>
                <a:t>T</a:t>
              </a:r>
            </a:p>
          </p:txBody>
        </p:sp>
      </p:grpSp>
      <p:grpSp>
        <p:nvGrpSpPr>
          <p:cNvPr id="5" name="组合 4">
            <a:extLst>
              <a:ext uri="{FF2B5EF4-FFF2-40B4-BE49-F238E27FC236}">
                <a16:creationId xmlns:a16="http://schemas.microsoft.com/office/drawing/2014/main" id="{55BA2A5D-36AC-3117-2AAE-1B29E8DD7C74}"/>
              </a:ext>
            </a:extLst>
          </p:cNvPr>
          <p:cNvGrpSpPr/>
          <p:nvPr/>
        </p:nvGrpSpPr>
        <p:grpSpPr>
          <a:xfrm>
            <a:off x="5141947" y="2936408"/>
            <a:ext cx="304800" cy="694468"/>
            <a:chOff x="2630235" y="2936408"/>
            <a:chExt cx="304800" cy="694468"/>
          </a:xfrm>
        </p:grpSpPr>
        <p:sp>
          <p:nvSpPr>
            <p:cNvPr id="107" name="AutoShape 4">
              <a:extLst>
                <a:ext uri="{FF2B5EF4-FFF2-40B4-BE49-F238E27FC236}">
                  <a16:creationId xmlns:a16="http://schemas.microsoft.com/office/drawing/2014/main" id="{B3F5B910-80AC-45C4-ABB2-873FE2F0C3EF}"/>
                </a:ext>
              </a:extLst>
            </p:cNvPr>
            <p:cNvSpPr>
              <a:spLocks noChangeArrowheads="1"/>
            </p:cNvSpPr>
            <p:nvPr/>
          </p:nvSpPr>
          <p:spPr bwMode="auto">
            <a:xfrm>
              <a:off x="2630235" y="3326076"/>
              <a:ext cx="304800" cy="304800"/>
            </a:xfrm>
            <a:prstGeom prst="downArrow">
              <a:avLst>
                <a:gd name="adj1" fmla="val 50000"/>
                <a:gd name="adj2" fmla="val 25000"/>
              </a:avLst>
            </a:prstGeom>
            <a:solidFill>
              <a:srgbClr val="003399"/>
            </a:solidFill>
            <a:ln w="9525">
              <a:solidFill>
                <a:schemeClr val="bg2"/>
              </a:solidFill>
              <a:miter lim="800000"/>
              <a:headEnd/>
              <a:tailEnd/>
            </a:ln>
          </p:spPr>
          <p:txBody>
            <a:bodyPr wrap="none" anchor="ctr"/>
            <a:lstStyle/>
            <a:p>
              <a:endParaRPr lang="zh-CN" altLang="en-US">
                <a:latin typeface="Calibri" pitchFamily="34" charset="0"/>
              </a:endParaRPr>
            </a:p>
          </p:txBody>
        </p:sp>
        <p:sp>
          <p:nvSpPr>
            <p:cNvPr id="109" name="文本框 108">
              <a:extLst>
                <a:ext uri="{FF2B5EF4-FFF2-40B4-BE49-F238E27FC236}">
                  <a16:creationId xmlns:a16="http://schemas.microsoft.com/office/drawing/2014/main" id="{83CC0C05-B194-4F6E-6993-16AA7CA3B269}"/>
                </a:ext>
              </a:extLst>
            </p:cNvPr>
            <p:cNvSpPr txBox="1"/>
            <p:nvPr/>
          </p:nvSpPr>
          <p:spPr>
            <a:xfrm>
              <a:off x="2658409" y="2936408"/>
              <a:ext cx="261610" cy="369332"/>
            </a:xfrm>
            <a:prstGeom prst="rect">
              <a:avLst/>
            </a:prstGeom>
            <a:noFill/>
          </p:spPr>
          <p:txBody>
            <a:bodyPr wrap="none" rtlCol="0">
              <a:spAutoFit/>
            </a:bodyPr>
            <a:lstStyle/>
            <a:p>
              <a:r>
                <a:rPr lang="en-US" altLang="zh-CN" dirty="0" err="1">
                  <a:solidFill>
                    <a:srgbClr val="51ADB7"/>
                  </a:solidFill>
                  <a:latin typeface="Arial Black" panose="020B0A04020102020204" pitchFamily="34" charset="0"/>
                </a:rPr>
                <a:t>i</a:t>
              </a:r>
              <a:endParaRPr lang="zh-CN" altLang="en-US" dirty="0">
                <a:solidFill>
                  <a:srgbClr val="51ADB7"/>
                </a:solidFill>
                <a:latin typeface="Arial Black" panose="020B0A04020102020204" pitchFamily="34" charset="0"/>
              </a:endParaRPr>
            </a:p>
          </p:txBody>
        </p:sp>
      </p:grpSp>
      <p:grpSp>
        <p:nvGrpSpPr>
          <p:cNvPr id="6" name="组合 5">
            <a:extLst>
              <a:ext uri="{FF2B5EF4-FFF2-40B4-BE49-F238E27FC236}">
                <a16:creationId xmlns:a16="http://schemas.microsoft.com/office/drawing/2014/main" id="{183527F7-9E88-8A90-7819-E48C7DC15E6A}"/>
              </a:ext>
            </a:extLst>
          </p:cNvPr>
          <p:cNvGrpSpPr/>
          <p:nvPr/>
        </p:nvGrpSpPr>
        <p:grpSpPr>
          <a:xfrm>
            <a:off x="7852272" y="2956744"/>
            <a:ext cx="304800" cy="674132"/>
            <a:chOff x="5314003" y="2956744"/>
            <a:chExt cx="304800" cy="674132"/>
          </a:xfrm>
        </p:grpSpPr>
        <p:sp>
          <p:nvSpPr>
            <p:cNvPr id="108" name="AutoShape 6">
              <a:extLst>
                <a:ext uri="{FF2B5EF4-FFF2-40B4-BE49-F238E27FC236}">
                  <a16:creationId xmlns:a16="http://schemas.microsoft.com/office/drawing/2014/main" id="{3FE8015B-5892-8EAB-EED4-ECC5630C74B5}"/>
                </a:ext>
              </a:extLst>
            </p:cNvPr>
            <p:cNvSpPr>
              <a:spLocks noChangeArrowheads="1"/>
            </p:cNvSpPr>
            <p:nvPr/>
          </p:nvSpPr>
          <p:spPr bwMode="auto">
            <a:xfrm>
              <a:off x="5314003" y="3326076"/>
              <a:ext cx="304800" cy="304800"/>
            </a:xfrm>
            <a:prstGeom prst="downArrow">
              <a:avLst>
                <a:gd name="adj1" fmla="val 50000"/>
                <a:gd name="adj2" fmla="val 25000"/>
              </a:avLst>
            </a:prstGeom>
            <a:solidFill>
              <a:srgbClr val="006600"/>
            </a:solidFill>
            <a:ln w="9525">
              <a:solidFill>
                <a:schemeClr val="bg2"/>
              </a:solidFill>
              <a:miter lim="800000"/>
              <a:headEnd/>
              <a:tailEnd/>
            </a:ln>
          </p:spPr>
          <p:txBody>
            <a:bodyPr wrap="none" anchor="ctr"/>
            <a:lstStyle/>
            <a:p>
              <a:endParaRPr lang="zh-CN" altLang="en-US">
                <a:latin typeface="Calibri" pitchFamily="34" charset="0"/>
              </a:endParaRPr>
            </a:p>
          </p:txBody>
        </p:sp>
        <p:sp>
          <p:nvSpPr>
            <p:cNvPr id="110" name="文本框 109">
              <a:extLst>
                <a:ext uri="{FF2B5EF4-FFF2-40B4-BE49-F238E27FC236}">
                  <a16:creationId xmlns:a16="http://schemas.microsoft.com/office/drawing/2014/main" id="{68EF1DFA-D13D-A195-0A86-46959FCB1181}"/>
                </a:ext>
              </a:extLst>
            </p:cNvPr>
            <p:cNvSpPr txBox="1"/>
            <p:nvPr/>
          </p:nvSpPr>
          <p:spPr>
            <a:xfrm>
              <a:off x="5334561" y="2956744"/>
              <a:ext cx="261610" cy="369332"/>
            </a:xfrm>
            <a:prstGeom prst="rect">
              <a:avLst/>
            </a:prstGeom>
            <a:noFill/>
          </p:spPr>
          <p:txBody>
            <a:bodyPr wrap="none" rtlCol="0">
              <a:spAutoFit/>
            </a:bodyPr>
            <a:lstStyle/>
            <a:p>
              <a:r>
                <a:rPr lang="en-US" altLang="zh-CN" dirty="0">
                  <a:solidFill>
                    <a:srgbClr val="C00000"/>
                  </a:solidFill>
                  <a:latin typeface="Arial Black" panose="020B0A04020102020204" pitchFamily="34" charset="0"/>
                </a:rPr>
                <a:t>j</a:t>
              </a:r>
              <a:endParaRPr lang="zh-CN" altLang="en-US" dirty="0">
                <a:solidFill>
                  <a:srgbClr val="C00000"/>
                </a:solidFill>
                <a:latin typeface="Arial Black" panose="020B0A04020102020204" pitchFamily="34" charset="0"/>
              </a:endParaRPr>
            </a:p>
          </p:txBody>
        </p:sp>
      </p:grpSp>
      <p:sp>
        <p:nvSpPr>
          <p:cNvPr id="111" name="文本框 110">
            <a:extLst>
              <a:ext uri="{FF2B5EF4-FFF2-40B4-BE49-F238E27FC236}">
                <a16:creationId xmlns:a16="http://schemas.microsoft.com/office/drawing/2014/main" id="{0858284C-D951-5436-4E34-FFC6EB5DDFBD}"/>
              </a:ext>
            </a:extLst>
          </p:cNvPr>
          <p:cNvSpPr txBox="1"/>
          <p:nvPr/>
        </p:nvSpPr>
        <p:spPr>
          <a:xfrm>
            <a:off x="4648751" y="4020274"/>
            <a:ext cx="412292" cy="338554"/>
          </a:xfrm>
          <a:prstGeom prst="rect">
            <a:avLst/>
          </a:prstGeom>
          <a:noFill/>
        </p:spPr>
        <p:txBody>
          <a:bodyPr wrap="none" rtlCol="0">
            <a:spAutoFit/>
          </a:bodyPr>
          <a:lstStyle/>
          <a:p>
            <a:r>
              <a:rPr lang="en-US" altLang="zh-CN" sz="1600" dirty="0" err="1">
                <a:solidFill>
                  <a:srgbClr val="51ADB7"/>
                </a:solidFill>
                <a:latin typeface="Arial Black" panose="020B0A04020102020204" pitchFamily="34" charset="0"/>
              </a:rPr>
              <a:t>rx</a:t>
            </a:r>
            <a:endParaRPr lang="zh-CN" altLang="en-US" sz="1600" dirty="0">
              <a:solidFill>
                <a:srgbClr val="51ADB7"/>
              </a:solidFill>
              <a:latin typeface="Arial Black" panose="020B0A04020102020204" pitchFamily="34" charset="0"/>
            </a:endParaRPr>
          </a:p>
        </p:txBody>
      </p:sp>
      <p:sp>
        <p:nvSpPr>
          <p:cNvPr id="112" name="文本框 111">
            <a:extLst>
              <a:ext uri="{FF2B5EF4-FFF2-40B4-BE49-F238E27FC236}">
                <a16:creationId xmlns:a16="http://schemas.microsoft.com/office/drawing/2014/main" id="{54DEF3A1-EC22-0F78-A1C7-5CAE5188E723}"/>
              </a:ext>
            </a:extLst>
          </p:cNvPr>
          <p:cNvSpPr txBox="1"/>
          <p:nvPr/>
        </p:nvSpPr>
        <p:spPr>
          <a:xfrm>
            <a:off x="2599735" y="4020274"/>
            <a:ext cx="389850" cy="338554"/>
          </a:xfrm>
          <a:prstGeom prst="rect">
            <a:avLst/>
          </a:prstGeom>
          <a:noFill/>
        </p:spPr>
        <p:txBody>
          <a:bodyPr wrap="none" rtlCol="0">
            <a:spAutoFit/>
          </a:bodyPr>
          <a:lstStyle/>
          <a:p>
            <a:r>
              <a:rPr lang="en-US" altLang="zh-CN" sz="1600" dirty="0">
                <a:solidFill>
                  <a:srgbClr val="51ADB7"/>
                </a:solidFill>
                <a:latin typeface="Arial Black" panose="020B0A04020102020204" pitchFamily="34" charset="0"/>
              </a:rPr>
              <a:t>lx</a:t>
            </a:r>
            <a:endParaRPr lang="zh-CN" altLang="en-US" sz="1600" dirty="0">
              <a:solidFill>
                <a:srgbClr val="51ADB7"/>
              </a:solidFill>
              <a:latin typeface="Arial Black" panose="020B0A04020102020204" pitchFamily="34" charset="0"/>
            </a:endParaRPr>
          </a:p>
        </p:txBody>
      </p:sp>
      <p:sp>
        <p:nvSpPr>
          <p:cNvPr id="113" name="文本框 112">
            <a:extLst>
              <a:ext uri="{FF2B5EF4-FFF2-40B4-BE49-F238E27FC236}">
                <a16:creationId xmlns:a16="http://schemas.microsoft.com/office/drawing/2014/main" id="{1C8F0F21-249D-6685-F147-2CDE4065C089}"/>
              </a:ext>
            </a:extLst>
          </p:cNvPr>
          <p:cNvSpPr txBox="1"/>
          <p:nvPr/>
        </p:nvSpPr>
        <p:spPr>
          <a:xfrm>
            <a:off x="7407494" y="4020274"/>
            <a:ext cx="412998" cy="338554"/>
          </a:xfrm>
          <a:prstGeom prst="rect">
            <a:avLst/>
          </a:prstGeom>
          <a:noFill/>
        </p:spPr>
        <p:txBody>
          <a:bodyPr wrap="none" rtlCol="0">
            <a:spAutoFit/>
          </a:bodyPr>
          <a:lstStyle/>
          <a:p>
            <a:r>
              <a:rPr lang="en-US" altLang="zh-CN" sz="1600" dirty="0" err="1">
                <a:solidFill>
                  <a:srgbClr val="C00000"/>
                </a:solidFill>
                <a:latin typeface="Arial Black" panose="020B0A04020102020204" pitchFamily="34" charset="0"/>
              </a:rPr>
              <a:t>ry</a:t>
            </a:r>
            <a:endParaRPr lang="zh-CN" altLang="en-US" sz="1600" dirty="0">
              <a:solidFill>
                <a:srgbClr val="C00000"/>
              </a:solidFill>
              <a:latin typeface="Arial Black" panose="020B0A04020102020204" pitchFamily="34" charset="0"/>
            </a:endParaRPr>
          </a:p>
        </p:txBody>
      </p:sp>
      <p:sp>
        <p:nvSpPr>
          <p:cNvPr id="114" name="文本框 113">
            <a:extLst>
              <a:ext uri="{FF2B5EF4-FFF2-40B4-BE49-F238E27FC236}">
                <a16:creationId xmlns:a16="http://schemas.microsoft.com/office/drawing/2014/main" id="{0E252573-4B38-785F-B575-03FF8F2C22C1}"/>
              </a:ext>
            </a:extLst>
          </p:cNvPr>
          <p:cNvSpPr txBox="1"/>
          <p:nvPr/>
        </p:nvSpPr>
        <p:spPr>
          <a:xfrm>
            <a:off x="5265068" y="4020274"/>
            <a:ext cx="382156" cy="338554"/>
          </a:xfrm>
          <a:prstGeom prst="rect">
            <a:avLst/>
          </a:prstGeom>
          <a:noFill/>
        </p:spPr>
        <p:txBody>
          <a:bodyPr wrap="none" rtlCol="0">
            <a:spAutoFit/>
          </a:bodyPr>
          <a:lstStyle/>
          <a:p>
            <a:r>
              <a:rPr lang="en-US" altLang="zh-CN" sz="1600" dirty="0" err="1">
                <a:solidFill>
                  <a:srgbClr val="C00000"/>
                </a:solidFill>
                <a:latin typeface="Arial Black" panose="020B0A04020102020204" pitchFamily="34" charset="0"/>
              </a:rPr>
              <a:t>ly</a:t>
            </a:r>
            <a:endParaRPr lang="zh-CN" altLang="en-US" sz="1600" dirty="0">
              <a:solidFill>
                <a:srgbClr val="C00000"/>
              </a:solidFill>
              <a:latin typeface="Arial Black" panose="020B0A04020102020204" pitchFamily="34" charset="0"/>
            </a:endParaRPr>
          </a:p>
        </p:txBody>
      </p:sp>
      <p:sp>
        <p:nvSpPr>
          <p:cNvPr id="117" name="文本框 116">
            <a:extLst>
              <a:ext uri="{FF2B5EF4-FFF2-40B4-BE49-F238E27FC236}">
                <a16:creationId xmlns:a16="http://schemas.microsoft.com/office/drawing/2014/main" id="{E4F8C508-60A0-E3D5-6688-DEA07EBA735D}"/>
              </a:ext>
            </a:extLst>
          </p:cNvPr>
          <p:cNvSpPr txBox="1"/>
          <p:nvPr/>
        </p:nvSpPr>
        <p:spPr>
          <a:xfrm>
            <a:off x="8012058" y="3657201"/>
            <a:ext cx="774571" cy="369332"/>
          </a:xfrm>
          <a:prstGeom prst="rect">
            <a:avLst/>
          </a:prstGeom>
          <a:noFill/>
        </p:spPr>
        <p:txBody>
          <a:bodyPr wrap="none" rtlCol="0">
            <a:spAutoFit/>
          </a:bodyPr>
          <a:lstStyle/>
          <a:p>
            <a:r>
              <a:rPr kumimoji="1" lang="zh-CN" altLang="en-US" dirty="0">
                <a:latin typeface="Microsoft YaHei" panose="020B0503020204020204" pitchFamily="34" charset="-122"/>
                <a:ea typeface="Microsoft YaHei" panose="020B0503020204020204" pitchFamily="34" charset="-122"/>
              </a:rPr>
              <a:t>序列</a:t>
            </a:r>
            <a:r>
              <a:rPr kumimoji="1" lang="en-US" altLang="zh-CN" dirty="0">
                <a:latin typeface="Microsoft YaHei" panose="020B0503020204020204" pitchFamily="34" charset="-122"/>
                <a:ea typeface="Microsoft YaHei" panose="020B0503020204020204" pitchFamily="34" charset="-122"/>
              </a:rPr>
              <a:t>a</a:t>
            </a:r>
            <a:endParaRPr kumimoji="1" lang="zh-CN" altLang="en-US" dirty="0">
              <a:latin typeface="Microsoft YaHei" panose="020B0503020204020204" pitchFamily="34" charset="-122"/>
              <a:ea typeface="Microsoft YaHei" panose="020B0503020204020204" pitchFamily="34" charset="-122"/>
            </a:endParaRPr>
          </a:p>
        </p:txBody>
      </p:sp>
      <p:sp>
        <p:nvSpPr>
          <p:cNvPr id="118" name="文本框 117">
            <a:extLst>
              <a:ext uri="{FF2B5EF4-FFF2-40B4-BE49-F238E27FC236}">
                <a16:creationId xmlns:a16="http://schemas.microsoft.com/office/drawing/2014/main" id="{40BAFE9F-25E9-EABD-627A-8B70886BC7C9}"/>
              </a:ext>
            </a:extLst>
          </p:cNvPr>
          <p:cNvSpPr txBox="1"/>
          <p:nvPr/>
        </p:nvSpPr>
        <p:spPr>
          <a:xfrm>
            <a:off x="8000483" y="4718705"/>
            <a:ext cx="963725" cy="369332"/>
          </a:xfrm>
          <a:prstGeom prst="rect">
            <a:avLst/>
          </a:prstGeom>
          <a:noFill/>
        </p:spPr>
        <p:txBody>
          <a:bodyPr wrap="none" rtlCol="0">
            <a:spAutoFit/>
          </a:bodyPr>
          <a:lstStyle/>
          <a:p>
            <a:r>
              <a:rPr kumimoji="1" lang="zh-CN" altLang="en-US" dirty="0">
                <a:solidFill>
                  <a:srgbClr val="00B0F0"/>
                </a:solidFill>
                <a:latin typeface="Microsoft YaHei" panose="020B0503020204020204" pitchFamily="34" charset="-122"/>
                <a:ea typeface="Microsoft YaHei" panose="020B0503020204020204" pitchFamily="34" charset="-122"/>
              </a:rPr>
              <a:t>新</a:t>
            </a:r>
            <a:r>
              <a:rPr kumimoji="1" lang="zh-CN" altLang="en-US" dirty="0">
                <a:latin typeface="Microsoft YaHei" panose="020B0503020204020204" pitchFamily="34" charset="-122"/>
                <a:ea typeface="Microsoft YaHei" panose="020B0503020204020204" pitchFamily="34" charset="-122"/>
              </a:rPr>
              <a:t>序列</a:t>
            </a:r>
            <a:r>
              <a:rPr kumimoji="1" lang="en-US" altLang="zh-CN" dirty="0">
                <a:latin typeface="Microsoft YaHei" panose="020B0503020204020204" pitchFamily="34" charset="-122"/>
                <a:ea typeface="Microsoft YaHei" panose="020B0503020204020204" pitchFamily="34" charset="-122"/>
              </a:rPr>
              <a:t>t</a:t>
            </a:r>
            <a:endParaRPr kumimoji="1" lang="zh-CN" altLang="en-US" dirty="0">
              <a:latin typeface="Microsoft YaHei" panose="020B0503020204020204" pitchFamily="34" charset="-122"/>
              <a:ea typeface="Microsoft YaHei" panose="020B0503020204020204" pitchFamily="34" charset="-122"/>
            </a:endParaRPr>
          </a:p>
        </p:txBody>
      </p:sp>
      <p:sp>
        <p:nvSpPr>
          <p:cNvPr id="7" name="文本框 6">
            <a:extLst>
              <a:ext uri="{FF2B5EF4-FFF2-40B4-BE49-F238E27FC236}">
                <a16:creationId xmlns:a16="http://schemas.microsoft.com/office/drawing/2014/main" id="{0BBE374F-6E08-1CA8-FA18-91C3E75BAC22}"/>
              </a:ext>
            </a:extLst>
          </p:cNvPr>
          <p:cNvSpPr txBox="1"/>
          <p:nvPr/>
        </p:nvSpPr>
        <p:spPr>
          <a:xfrm>
            <a:off x="9374672" y="3650942"/>
            <a:ext cx="1487085" cy="369332"/>
          </a:xfrm>
          <a:prstGeom prst="rect">
            <a:avLst/>
          </a:prstGeom>
          <a:solidFill>
            <a:srgbClr val="51ADB7"/>
          </a:solidFill>
        </p:spPr>
        <p:txBody>
          <a:bodyPr wrap="square" rtlCol="0">
            <a:spAutoFit/>
          </a:bodyPr>
          <a:lstStyle/>
          <a:p>
            <a:pPr marL="285750" indent="-285750">
              <a:buFont typeface="Arial" panose="020B0604020202020204" pitchFamily="34" charset="0"/>
              <a:buChar char="•"/>
            </a:pPr>
            <a:r>
              <a:rPr kumimoji="1" lang="zh-CN" altLang="en-US" dirty="0">
                <a:solidFill>
                  <a:schemeClr val="bg1"/>
                </a:solidFill>
                <a:latin typeface="Microsoft YaHei" panose="020B0503020204020204" pitchFamily="34" charset="-122"/>
                <a:ea typeface="Microsoft YaHei" panose="020B0503020204020204" pitchFamily="34" charset="-122"/>
              </a:rPr>
              <a:t>合并结束</a:t>
            </a:r>
          </a:p>
        </p:txBody>
      </p:sp>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F906E869-431A-02E6-94A9-6A41CAA6E180}"/>
                  </a:ext>
                </a:extLst>
              </p:cNvPr>
              <p:cNvSpPr txBox="1"/>
              <p:nvPr/>
            </p:nvSpPr>
            <p:spPr>
              <a:xfrm>
                <a:off x="6847137" y="5747382"/>
                <a:ext cx="4277204" cy="391261"/>
              </a:xfrm>
              <a:prstGeom prst="rect">
                <a:avLst/>
              </a:prstGeom>
              <a:solidFill>
                <a:srgbClr val="51ADB7"/>
              </a:solidFill>
            </p:spPr>
            <p:txBody>
              <a:bodyPr wrap="square" rtlCol="0">
                <a:spAutoFit/>
              </a:bodyPr>
              <a:lstStyle/>
              <a:p>
                <a:pPr marL="285750" indent="-285750">
                  <a:buFont typeface="Arial" panose="020B0604020202020204" pitchFamily="34" charset="0"/>
                  <a:buChar char="•"/>
                </a:pPr>
                <a:r>
                  <a:rPr kumimoji="1" lang="zh-CN" altLang="en-US" dirty="0">
                    <a:solidFill>
                      <a:schemeClr val="bg1"/>
                    </a:solidFill>
                    <a:latin typeface="Microsoft YaHei" panose="020B0503020204020204" pitchFamily="34" charset="-122"/>
                    <a:ea typeface="Microsoft YaHei" panose="020B0503020204020204" pitchFamily="34" charset="-122"/>
                  </a:rPr>
                  <a:t>比较次数：</a:t>
                </a:r>
                <a14:m>
                  <m:oMath xmlns:m="http://schemas.openxmlformats.org/officeDocument/2006/math">
                    <m:r>
                      <a:rPr kumimoji="1" lang="en-US" altLang="zh-CN" b="0" i="1" smtClean="0">
                        <a:solidFill>
                          <a:schemeClr val="bg1"/>
                        </a:solidFill>
                        <a:latin typeface="Cambria Math" panose="02040503050406030204" pitchFamily="18" charset="0"/>
                        <a:ea typeface="Microsoft YaHei" panose="020B0503020204020204" pitchFamily="34" charset="-122"/>
                      </a:rPr>
                      <m:t>𝑂</m:t>
                    </m:r>
                    <m:r>
                      <a:rPr kumimoji="1" lang="en-US" altLang="zh-CN" b="0" i="1" smtClean="0">
                        <a:solidFill>
                          <a:schemeClr val="bg1"/>
                        </a:solidFill>
                        <a:latin typeface="Cambria Math" panose="02040503050406030204" pitchFamily="18" charset="0"/>
                        <a:ea typeface="Microsoft YaHei" panose="020B0503020204020204" pitchFamily="34" charset="-122"/>
                      </a:rPr>
                      <m:t>(</m:t>
                    </m:r>
                    <m:sSub>
                      <m:sSubPr>
                        <m:ctrlPr>
                          <a:rPr kumimoji="1" lang="en-US" altLang="zh-CN" b="0" i="1" smtClean="0">
                            <a:solidFill>
                              <a:schemeClr val="bg1"/>
                            </a:solidFill>
                            <a:latin typeface="Cambria Math" panose="02040503050406030204" pitchFamily="18" charset="0"/>
                            <a:ea typeface="Microsoft YaHei" panose="020B0503020204020204" pitchFamily="34" charset="-122"/>
                          </a:rPr>
                        </m:ctrlPr>
                      </m:sSubPr>
                      <m:e>
                        <m:r>
                          <a:rPr kumimoji="1" lang="en-US" altLang="zh-CN" b="0" i="1" smtClean="0">
                            <a:solidFill>
                              <a:schemeClr val="bg1"/>
                            </a:solidFill>
                            <a:latin typeface="Cambria Math" panose="02040503050406030204" pitchFamily="18" charset="0"/>
                            <a:ea typeface="Microsoft YaHei" panose="020B0503020204020204" pitchFamily="34" charset="-122"/>
                          </a:rPr>
                          <m:t>𝑟</m:t>
                        </m:r>
                      </m:e>
                      <m:sub>
                        <m:r>
                          <a:rPr kumimoji="1" lang="en-US" altLang="zh-CN" b="0" i="1" smtClean="0">
                            <a:solidFill>
                              <a:schemeClr val="bg1"/>
                            </a:solidFill>
                            <a:latin typeface="Cambria Math" panose="02040503050406030204" pitchFamily="18" charset="0"/>
                            <a:ea typeface="Microsoft YaHei" panose="020B0503020204020204" pitchFamily="34" charset="-122"/>
                          </a:rPr>
                          <m:t>𝑦</m:t>
                        </m:r>
                      </m:sub>
                    </m:sSub>
                    <m:r>
                      <a:rPr kumimoji="1" lang="en-US" altLang="zh-CN" b="0" i="1" smtClean="0">
                        <a:solidFill>
                          <a:schemeClr val="bg1"/>
                        </a:solidFill>
                        <a:latin typeface="Cambria Math" panose="02040503050406030204" pitchFamily="18" charset="0"/>
                        <a:ea typeface="Microsoft YaHei" panose="020B0503020204020204" pitchFamily="34" charset="-122"/>
                      </a:rPr>
                      <m:t>−</m:t>
                    </m:r>
                    <m:sSub>
                      <m:sSubPr>
                        <m:ctrlPr>
                          <a:rPr kumimoji="1" lang="en-US" altLang="zh-CN" b="0" i="1" smtClean="0">
                            <a:solidFill>
                              <a:schemeClr val="bg1"/>
                            </a:solidFill>
                            <a:latin typeface="Cambria Math" panose="02040503050406030204" pitchFamily="18" charset="0"/>
                            <a:ea typeface="Microsoft YaHei" panose="020B0503020204020204" pitchFamily="34" charset="-122"/>
                          </a:rPr>
                        </m:ctrlPr>
                      </m:sSubPr>
                      <m:e>
                        <m:r>
                          <a:rPr kumimoji="1" lang="en-US" altLang="zh-CN" b="0" i="1" smtClean="0">
                            <a:solidFill>
                              <a:schemeClr val="bg1"/>
                            </a:solidFill>
                            <a:latin typeface="Cambria Math" panose="02040503050406030204" pitchFamily="18" charset="0"/>
                            <a:ea typeface="Microsoft YaHei" panose="020B0503020204020204" pitchFamily="34" charset="-122"/>
                          </a:rPr>
                          <m:t>𝑙</m:t>
                        </m:r>
                      </m:e>
                      <m:sub>
                        <m:r>
                          <a:rPr kumimoji="1" lang="en-US" altLang="zh-CN" b="0" i="1" smtClean="0">
                            <a:solidFill>
                              <a:schemeClr val="bg1"/>
                            </a:solidFill>
                            <a:latin typeface="Cambria Math" panose="02040503050406030204" pitchFamily="18" charset="0"/>
                            <a:ea typeface="Microsoft YaHei" panose="020B0503020204020204" pitchFamily="34" charset="-122"/>
                          </a:rPr>
                          <m:t>𝑦</m:t>
                        </m:r>
                      </m:sub>
                    </m:sSub>
                    <m:r>
                      <a:rPr kumimoji="1" lang="en-US" altLang="zh-CN" b="0" i="1" smtClean="0">
                        <a:solidFill>
                          <a:schemeClr val="bg1"/>
                        </a:solidFill>
                        <a:latin typeface="Cambria Math" panose="02040503050406030204" pitchFamily="18" charset="0"/>
                        <a:ea typeface="Microsoft YaHei" panose="020B0503020204020204" pitchFamily="34" charset="-122"/>
                      </a:rPr>
                      <m:t>+</m:t>
                    </m:r>
                    <m:sSub>
                      <m:sSubPr>
                        <m:ctrlPr>
                          <a:rPr kumimoji="1" lang="en-US" altLang="zh-CN" b="0" i="1" smtClean="0">
                            <a:solidFill>
                              <a:schemeClr val="bg1"/>
                            </a:solidFill>
                            <a:latin typeface="Cambria Math" panose="02040503050406030204" pitchFamily="18" charset="0"/>
                            <a:ea typeface="Microsoft YaHei" panose="020B0503020204020204" pitchFamily="34" charset="-122"/>
                          </a:rPr>
                        </m:ctrlPr>
                      </m:sSubPr>
                      <m:e>
                        <m:r>
                          <a:rPr kumimoji="1" lang="en-US" altLang="zh-CN" b="0" i="1" smtClean="0">
                            <a:solidFill>
                              <a:schemeClr val="bg1"/>
                            </a:solidFill>
                            <a:latin typeface="Cambria Math" panose="02040503050406030204" pitchFamily="18" charset="0"/>
                            <a:ea typeface="Microsoft YaHei" panose="020B0503020204020204" pitchFamily="34" charset="-122"/>
                          </a:rPr>
                          <m:t>𝑟</m:t>
                        </m:r>
                      </m:e>
                      <m:sub>
                        <m:r>
                          <a:rPr kumimoji="1" lang="en-US" altLang="zh-CN" b="0" i="1" smtClean="0">
                            <a:solidFill>
                              <a:schemeClr val="bg1"/>
                            </a:solidFill>
                            <a:latin typeface="Cambria Math" panose="02040503050406030204" pitchFamily="18" charset="0"/>
                            <a:ea typeface="Microsoft YaHei" panose="020B0503020204020204" pitchFamily="34" charset="-122"/>
                          </a:rPr>
                          <m:t>𝑥</m:t>
                        </m:r>
                      </m:sub>
                    </m:sSub>
                    <m:r>
                      <a:rPr kumimoji="1" lang="en-US" altLang="zh-CN" b="0" i="1" smtClean="0">
                        <a:solidFill>
                          <a:schemeClr val="bg1"/>
                        </a:solidFill>
                        <a:latin typeface="Cambria Math" panose="02040503050406030204" pitchFamily="18" charset="0"/>
                        <a:ea typeface="Microsoft YaHei" panose="020B0503020204020204" pitchFamily="34" charset="-122"/>
                      </a:rPr>
                      <m:t>−</m:t>
                    </m:r>
                    <m:sSub>
                      <m:sSubPr>
                        <m:ctrlPr>
                          <a:rPr kumimoji="1" lang="en-US" altLang="zh-CN" b="0" i="1" smtClean="0">
                            <a:solidFill>
                              <a:schemeClr val="bg1"/>
                            </a:solidFill>
                            <a:latin typeface="Cambria Math" panose="02040503050406030204" pitchFamily="18" charset="0"/>
                            <a:ea typeface="Microsoft YaHei" panose="020B0503020204020204" pitchFamily="34" charset="-122"/>
                          </a:rPr>
                        </m:ctrlPr>
                      </m:sSubPr>
                      <m:e>
                        <m:r>
                          <a:rPr kumimoji="1" lang="en-US" altLang="zh-CN" b="0" i="1" smtClean="0">
                            <a:solidFill>
                              <a:schemeClr val="bg1"/>
                            </a:solidFill>
                            <a:latin typeface="Cambria Math" panose="02040503050406030204" pitchFamily="18" charset="0"/>
                            <a:ea typeface="Microsoft YaHei" panose="020B0503020204020204" pitchFamily="34" charset="-122"/>
                          </a:rPr>
                          <m:t>𝑙</m:t>
                        </m:r>
                      </m:e>
                      <m:sub>
                        <m:r>
                          <a:rPr kumimoji="1" lang="en-US" altLang="zh-CN" b="0" i="1" smtClean="0">
                            <a:solidFill>
                              <a:schemeClr val="bg1"/>
                            </a:solidFill>
                            <a:latin typeface="Cambria Math" panose="02040503050406030204" pitchFamily="18" charset="0"/>
                            <a:ea typeface="Microsoft YaHei" panose="020B0503020204020204" pitchFamily="34" charset="-122"/>
                          </a:rPr>
                          <m:t>𝑥</m:t>
                        </m:r>
                      </m:sub>
                    </m:sSub>
                    <m:r>
                      <a:rPr kumimoji="1" lang="en-US" altLang="zh-CN" b="0" i="1" smtClean="0">
                        <a:solidFill>
                          <a:schemeClr val="bg1"/>
                        </a:solidFill>
                        <a:latin typeface="Cambria Math" panose="02040503050406030204" pitchFamily="18" charset="0"/>
                        <a:ea typeface="Microsoft YaHei" panose="020B0503020204020204" pitchFamily="34" charset="-122"/>
                      </a:rPr>
                      <m:t>+2)</m:t>
                    </m:r>
                  </m:oMath>
                </a14:m>
                <a:endParaRPr kumimoji="1" lang="zh-CN" altLang="en-US"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9" name="文本框 8">
                <a:extLst>
                  <a:ext uri="{FF2B5EF4-FFF2-40B4-BE49-F238E27FC236}">
                    <a16:creationId xmlns:a16="http://schemas.microsoft.com/office/drawing/2014/main" id="{F906E869-431A-02E6-94A9-6A41CAA6E180}"/>
                  </a:ext>
                </a:extLst>
              </p:cNvPr>
              <p:cNvSpPr txBox="1">
                <a:spLocks noRot="1" noChangeAspect="1" noMove="1" noResize="1" noEditPoints="1" noAdjustHandles="1" noChangeArrowheads="1" noChangeShapeType="1" noTextEdit="1"/>
              </p:cNvSpPr>
              <p:nvPr/>
            </p:nvSpPr>
            <p:spPr>
              <a:xfrm>
                <a:off x="6847137" y="5747382"/>
                <a:ext cx="4277204" cy="391261"/>
              </a:xfrm>
              <a:prstGeom prst="rect">
                <a:avLst/>
              </a:prstGeom>
              <a:blipFill>
                <a:blip r:embed="rId3"/>
                <a:stretch>
                  <a:fillRect l="-888" t="-6250" b="-1562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843520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a:extLst>
              <a:ext uri="{FF2B5EF4-FFF2-40B4-BE49-F238E27FC236}">
                <a16:creationId xmlns:a16="http://schemas.microsoft.com/office/drawing/2014/main" id="{54B5FB18-EFF4-B6B4-0161-A806DA775136}"/>
              </a:ext>
            </a:extLst>
          </p:cNvPr>
          <p:cNvGrpSpPr/>
          <p:nvPr>
            <p:custDataLst>
              <p:tags r:id="rId2"/>
            </p:custDataLst>
          </p:nvPr>
        </p:nvGrpSpPr>
        <p:grpSpPr>
          <a:xfrm>
            <a:off x="0" y="0"/>
            <a:ext cx="12192000" cy="635000"/>
            <a:chOff x="0" y="0"/>
            <a:chExt cx="12192000" cy="635000"/>
          </a:xfrm>
        </p:grpSpPr>
        <p:sp>
          <p:nvSpPr>
            <p:cNvPr id="8" name="TitleBackground">
              <a:extLst>
                <a:ext uri="{FF2B5EF4-FFF2-40B4-BE49-F238E27FC236}">
                  <a16:creationId xmlns:a16="http://schemas.microsoft.com/office/drawing/2014/main" id="{BC229A58-79C2-C3E6-665D-935000D08E51}"/>
                </a:ext>
              </a:extLst>
            </p:cNvPr>
            <p:cNvSpPr/>
            <p:nvPr>
              <p:custDataLst>
                <p:tags r:id="rId14"/>
              </p:custDataLst>
            </p:nvPr>
          </p:nvSpPr>
          <p:spPr>
            <a:xfrm>
              <a:off x="0" y="0"/>
              <a:ext cx="12192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ColorBlock">
              <a:extLst>
                <a:ext uri="{FF2B5EF4-FFF2-40B4-BE49-F238E27FC236}">
                  <a16:creationId xmlns:a16="http://schemas.microsoft.com/office/drawing/2014/main" id="{8661C989-8395-9349-7601-ADF7BAE2A3AD}"/>
                </a:ext>
              </a:extLst>
            </p:cNvPr>
            <p:cNvSpPr/>
            <p:nvPr>
              <p:custDataLst>
                <p:tags r:id="rId15"/>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TypeText">
              <a:extLst>
                <a:ext uri="{FF2B5EF4-FFF2-40B4-BE49-F238E27FC236}">
                  <a16:creationId xmlns:a16="http://schemas.microsoft.com/office/drawing/2014/main" id="{EE30161A-6F49-C71E-DB7B-F6566FE47D01}"/>
                </a:ext>
              </a:extLst>
            </p:cNvPr>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r>
                <a:rPr kumimoji="1"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p>
          </p:txBody>
        </p:sp>
        <p:sp>
          <p:nvSpPr>
            <p:cNvPr id="11" name="TipText">
              <a:extLst>
                <a:ext uri="{FF2B5EF4-FFF2-40B4-BE49-F238E27FC236}">
                  <a16:creationId xmlns:a16="http://schemas.microsoft.com/office/drawing/2014/main" id="{ED2792D0-A186-889A-7E9F-7F16A9D8E441}"/>
                </a:ext>
              </a:extLst>
            </p:cNvPr>
            <p:cNvSpPr txBox="1"/>
            <p:nvPr>
              <p:custDataLst>
                <p:tags r:id="rId17"/>
              </p:custDataLst>
            </p:nvPr>
          </p:nvSpPr>
          <p:spPr>
            <a:xfrm>
              <a:off x="1525905" y="109220"/>
              <a:ext cx="2286000" cy="508000"/>
            </a:xfrm>
            <a:prstGeom prst="rect">
              <a:avLst/>
            </a:prstGeom>
            <a:noFill/>
          </p:spPr>
          <p:txBody>
            <a:bodyPr vert="horz" wrap="none" rtlCol="0" anchor="ctr" anchorCtr="0">
              <a:noAutofit/>
            </a:bodyPr>
            <a:lstStyle/>
            <a:p>
              <a:r>
                <a:rPr kumimoji="1"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kumimoji="1"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sp>
        <p:nvSpPr>
          <p:cNvPr id="13" name="文本框 12">
            <a:extLst>
              <a:ext uri="{FF2B5EF4-FFF2-40B4-BE49-F238E27FC236}">
                <a16:creationId xmlns:a16="http://schemas.microsoft.com/office/drawing/2014/main" id="{1B06D416-8667-BBE6-653A-5D3C0B1A7E77}"/>
              </a:ext>
            </a:extLst>
          </p:cNvPr>
          <p:cNvSpPr txBox="1"/>
          <p:nvPr>
            <p:custDataLst>
              <p:tags r:id="rId3"/>
            </p:custDataLst>
          </p:nvPr>
        </p:nvSpPr>
        <p:spPr>
          <a:xfrm>
            <a:off x="1219200" y="635000"/>
            <a:ext cx="9994900" cy="2143125"/>
          </a:xfrm>
          <a:prstGeom prst="rect">
            <a:avLst/>
          </a:prstGeom>
          <a:noFill/>
        </p:spPr>
        <p:txBody>
          <a:bodyPr vert="horz" wrap="square" rtlCol="0" anchor="ctr" anchorCtr="0">
            <a:noAutofit/>
          </a:bodyPr>
          <a:lstStyle/>
          <a:p>
            <a:r>
              <a:rPr kumimoji="1"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在插入排序过程中，</a:t>
            </a:r>
            <a:r>
              <a:rPr kumimoji="1" lang="zh-CN" altLang="en-US" sz="2600" dirty="0">
                <a:solidFill>
                  <a:srgbClr val="C00000"/>
                </a:solidFill>
                <a:latin typeface="Microsoft Yahei" panose="020B0503020204020204" pitchFamily="34" charset="-122"/>
                <a:ea typeface="Microsoft Yahei" panose="020B0503020204020204" pitchFamily="34" charset="-122"/>
                <a:sym typeface="Microsoft Yahei" panose="020B0503020204020204" pitchFamily="34" charset="-122"/>
              </a:rPr>
              <a:t>移动数据</a:t>
            </a:r>
            <a:r>
              <a:rPr kumimoji="1" lang="zh-CN" altLang="en-US" sz="2600" dirty="0">
                <a:latin typeface="Microsoft Yahei" panose="020B0503020204020204" pitchFamily="34" charset="-122"/>
                <a:ea typeface="Microsoft Yahei" panose="020B0503020204020204" pitchFamily="34" charset="-122"/>
                <a:sym typeface="Microsoft Yahei" panose="020B0503020204020204" pitchFamily="34" charset="-122"/>
              </a:rPr>
              <a:t>的总</a:t>
            </a:r>
            <a:r>
              <a:rPr kumimoji="1"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次数，其最小值和最大值分别是：</a:t>
            </a:r>
          </a:p>
        </p:txBody>
      </p:sp>
      <p:sp>
        <p:nvSpPr>
          <p:cNvPr id="14" name="文本框 13">
            <a:extLst>
              <a:ext uri="{FF2B5EF4-FFF2-40B4-BE49-F238E27FC236}">
                <a16:creationId xmlns:a16="http://schemas.microsoft.com/office/drawing/2014/main" id="{2B4D642E-2235-3E15-DF64-59F2D634AD1D}"/>
              </a:ext>
            </a:extLst>
          </p:cNvPr>
          <p:cNvSpPr txBox="1"/>
          <p:nvPr>
            <p:custDataLst>
              <p:tags r:id="rId4"/>
            </p:custDataLst>
          </p:nvPr>
        </p:nvSpPr>
        <p:spPr>
          <a:xfrm>
            <a:off x="2438400" y="2786063"/>
            <a:ext cx="8534400" cy="642938"/>
          </a:xfrm>
          <a:prstGeom prst="rect">
            <a:avLst/>
          </a:prstGeom>
          <a:noFill/>
        </p:spPr>
        <p:txBody>
          <a:bodyPr vert="horz" rtlCol="0" anchor="ctr" anchorCtr="0">
            <a:noAutofit/>
          </a:bodyPr>
          <a:lstStyle/>
          <a:p>
            <a:r>
              <a:rPr kumimoji="1"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O(1)</a:t>
            </a:r>
            <a:r>
              <a:rPr kumimoji="1"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 和 </a:t>
            </a:r>
            <a:r>
              <a:rPr kumimoji="1"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O(n)</a:t>
            </a:r>
            <a:endParaRPr kumimoji="1"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mc:AlternateContent xmlns:mc="http://schemas.openxmlformats.org/markup-compatibility/2006">
        <mc:Choice xmlns:a14="http://schemas.microsoft.com/office/drawing/2010/main" Requires="a14">
          <p:sp>
            <p:nvSpPr>
              <p:cNvPr id="15" name="文本框 14">
                <a:extLst>
                  <a:ext uri="{FF2B5EF4-FFF2-40B4-BE49-F238E27FC236}">
                    <a16:creationId xmlns:a16="http://schemas.microsoft.com/office/drawing/2014/main" id="{D460EE1C-2BFE-CBAF-3319-7DEFC4969C42}"/>
                  </a:ext>
                </a:extLst>
              </p:cNvPr>
              <p:cNvSpPr txBox="1"/>
              <p:nvPr>
                <p:custDataLst>
                  <p:tags r:id="rId5"/>
                </p:custDataLst>
              </p:nvPr>
            </p:nvSpPr>
            <p:spPr>
              <a:xfrm>
                <a:off x="2438400" y="3643313"/>
                <a:ext cx="8534400" cy="642938"/>
              </a:xfrm>
              <a:prstGeom prst="rect">
                <a:avLst/>
              </a:prstGeom>
              <a:noFill/>
            </p:spPr>
            <p:txBody>
              <a:bodyPr vert="horz" rtlCol="0" anchor="ctr" anchorCtr="0">
                <a:noAutofit/>
              </a:bodyPr>
              <a:lstStyle/>
              <a:p>
                <a:r>
                  <a:rPr kumimoji="1"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O(1)</a:t>
                </a:r>
                <a:r>
                  <a:rPr kumimoji="1"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 和 </a:t>
                </a:r>
                <a:r>
                  <a:rPr kumimoji="1"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O(</a:t>
                </a:r>
                <a14:m>
                  <m:oMath xmlns:m="http://schemas.openxmlformats.org/officeDocument/2006/math">
                    <m:sSup>
                      <m:sSupPr>
                        <m:ctrlPr>
                          <a:rPr kumimoji="1" lang="en-US" altLang="zh-CN" sz="2600" b="0"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ctrlPr>
                      </m:sSupPr>
                      <m:e>
                        <m:r>
                          <a:rPr kumimoji="1" lang="en-US" altLang="zh-CN" sz="2600" b="0"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𝑛</m:t>
                        </m:r>
                      </m:e>
                      <m:sup>
                        <m:r>
                          <a:rPr kumimoji="1" lang="en-US" altLang="zh-CN" sz="2600" b="0"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2</m:t>
                        </m:r>
                      </m:sup>
                    </m:sSup>
                  </m:oMath>
                </a14:m>
                <a:r>
                  <a:rPr kumimoji="1"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t>
                </a:r>
                <a:endParaRPr kumimoji="1"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mc:Choice>
        <mc:Fallback>
          <p:sp>
            <p:nvSpPr>
              <p:cNvPr id="15" name="文本框 14">
                <a:extLst>
                  <a:ext uri="{FF2B5EF4-FFF2-40B4-BE49-F238E27FC236}">
                    <a16:creationId xmlns:a16="http://schemas.microsoft.com/office/drawing/2014/main" id="{D460EE1C-2BFE-CBAF-3319-7DEFC4969C42}"/>
                  </a:ext>
                </a:extLst>
              </p:cNvPr>
              <p:cNvSpPr txBox="1">
                <a:spLocks noRot="1" noChangeAspect="1" noMove="1" noResize="1" noEditPoints="1" noAdjustHandles="1" noChangeArrowheads="1" noChangeShapeType="1" noTextEdit="1"/>
              </p:cNvSpPr>
              <p:nvPr>
                <p:custDataLst>
                  <p:tags r:id="rId5"/>
                </p:custDataLst>
              </p:nvPr>
            </p:nvSpPr>
            <p:spPr>
              <a:xfrm>
                <a:off x="2438400" y="3643313"/>
                <a:ext cx="8534400" cy="642938"/>
              </a:xfrm>
              <a:prstGeom prst="rect">
                <a:avLst/>
              </a:prstGeom>
              <a:blipFill>
                <a:blip r:embed="rId20"/>
                <a:stretch>
                  <a:fillRect l="-1337" b="-11765"/>
                </a:stretch>
              </a:blipFill>
            </p:spPr>
            <p:txBody>
              <a:bodyPr/>
              <a:lstStyle/>
              <a:p>
                <a:r>
                  <a:rPr lang="zh-CN" altLang="en-US">
                    <a:noFill/>
                  </a:rPr>
                  <a:t> </a:t>
                </a:r>
              </a:p>
            </p:txBody>
          </p:sp>
        </mc:Fallback>
      </mc:AlternateContent>
      <p:sp>
        <p:nvSpPr>
          <p:cNvPr id="16" name="文本框 15">
            <a:extLst>
              <a:ext uri="{FF2B5EF4-FFF2-40B4-BE49-F238E27FC236}">
                <a16:creationId xmlns:a16="http://schemas.microsoft.com/office/drawing/2014/main" id="{4DBCAE66-4BD3-6448-B5F9-9254A5510590}"/>
              </a:ext>
            </a:extLst>
          </p:cNvPr>
          <p:cNvSpPr txBox="1"/>
          <p:nvPr>
            <p:custDataLst>
              <p:tags r:id="rId6"/>
            </p:custDataLst>
          </p:nvPr>
        </p:nvSpPr>
        <p:spPr>
          <a:xfrm>
            <a:off x="2438400" y="4500563"/>
            <a:ext cx="8534400" cy="642938"/>
          </a:xfrm>
          <a:prstGeom prst="rect">
            <a:avLst/>
          </a:prstGeom>
          <a:noFill/>
        </p:spPr>
        <p:txBody>
          <a:bodyPr vert="horz" rtlCol="0" anchor="ctr" anchorCtr="0">
            <a:noAutofit/>
          </a:bodyPr>
          <a:lstStyle/>
          <a:p>
            <a:r>
              <a:rPr kumimoji="1"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O(n)</a:t>
            </a:r>
            <a:r>
              <a:rPr kumimoji="1"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 和 </a:t>
            </a:r>
            <a:r>
              <a:rPr kumimoji="1"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O(n)</a:t>
            </a:r>
            <a:endParaRPr kumimoji="1"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mc:AlternateContent xmlns:mc="http://schemas.openxmlformats.org/markup-compatibility/2006">
        <mc:Choice xmlns:a14="http://schemas.microsoft.com/office/drawing/2010/main" Requires="a14">
          <p:sp>
            <p:nvSpPr>
              <p:cNvPr id="17" name="文本框 16">
                <a:extLst>
                  <a:ext uri="{FF2B5EF4-FFF2-40B4-BE49-F238E27FC236}">
                    <a16:creationId xmlns:a16="http://schemas.microsoft.com/office/drawing/2014/main" id="{BB1A1D4C-54F1-A87A-274D-CF5D569618CD}"/>
                  </a:ext>
                </a:extLst>
              </p:cNvPr>
              <p:cNvSpPr txBox="1"/>
              <p:nvPr>
                <p:custDataLst>
                  <p:tags r:id="rId7"/>
                </p:custDataLst>
              </p:nvPr>
            </p:nvSpPr>
            <p:spPr>
              <a:xfrm>
                <a:off x="2438400" y="5357813"/>
                <a:ext cx="8534400" cy="642938"/>
              </a:xfrm>
              <a:prstGeom prst="rect">
                <a:avLst/>
              </a:prstGeom>
              <a:noFill/>
            </p:spPr>
            <p:txBody>
              <a:bodyPr vert="horz" rtlCol="0" anchor="ctr" anchorCtr="0">
                <a:noAutofit/>
              </a:bodyPr>
              <a:lstStyle/>
              <a:p>
                <a:r>
                  <a:rPr kumimoji="1"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O(n)</a:t>
                </a:r>
                <a:r>
                  <a:rPr kumimoji="1"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 和 </a:t>
                </a:r>
                <a:r>
                  <a:rPr kumimoji="1"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O(</a:t>
                </a:r>
                <a14:m>
                  <m:oMath xmlns:m="http://schemas.openxmlformats.org/officeDocument/2006/math">
                    <m:sSup>
                      <m:sSupPr>
                        <m:ctrlPr>
                          <a:rPr kumimoji="1" lang="en-US" altLang="zh-CN" sz="2600" b="0"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ctrlPr>
                      </m:sSupPr>
                      <m:e>
                        <m:r>
                          <a:rPr kumimoji="1" lang="en-US" altLang="zh-CN" sz="2600" b="0"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𝑛</m:t>
                        </m:r>
                      </m:e>
                      <m:sup>
                        <m:r>
                          <a:rPr kumimoji="1" lang="en-US" altLang="zh-CN" sz="2600" b="0"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2</m:t>
                        </m:r>
                      </m:sup>
                    </m:sSup>
                  </m:oMath>
                </a14:m>
                <a:r>
                  <a:rPr kumimoji="1"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t>
                </a:r>
                <a:endParaRPr kumimoji="1"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mc:Choice>
        <mc:Fallback>
          <p:sp>
            <p:nvSpPr>
              <p:cNvPr id="17" name="文本框 16">
                <a:extLst>
                  <a:ext uri="{FF2B5EF4-FFF2-40B4-BE49-F238E27FC236}">
                    <a16:creationId xmlns:a16="http://schemas.microsoft.com/office/drawing/2014/main" id="{BB1A1D4C-54F1-A87A-274D-CF5D569618CD}"/>
                  </a:ext>
                </a:extLst>
              </p:cNvPr>
              <p:cNvSpPr txBox="1">
                <a:spLocks noRot="1" noChangeAspect="1" noMove="1" noResize="1" noEditPoints="1" noAdjustHandles="1" noChangeArrowheads="1" noChangeShapeType="1" noTextEdit="1"/>
              </p:cNvSpPr>
              <p:nvPr>
                <p:custDataLst>
                  <p:tags r:id="rId7"/>
                </p:custDataLst>
              </p:nvPr>
            </p:nvSpPr>
            <p:spPr>
              <a:xfrm>
                <a:off x="2438400" y="5357813"/>
                <a:ext cx="8534400" cy="642938"/>
              </a:xfrm>
              <a:prstGeom prst="rect">
                <a:avLst/>
              </a:prstGeom>
              <a:blipFill>
                <a:blip r:embed="rId21"/>
                <a:stretch>
                  <a:fillRect l="-1337" b="-11538"/>
                </a:stretch>
              </a:blipFill>
            </p:spPr>
            <p:txBody>
              <a:bodyPr/>
              <a:lstStyle/>
              <a:p>
                <a:r>
                  <a:rPr lang="zh-CN" altLang="en-US">
                    <a:noFill/>
                  </a:rPr>
                  <a:t> </a:t>
                </a:r>
              </a:p>
            </p:txBody>
          </p:sp>
        </mc:Fallback>
      </mc:AlternateContent>
      <p:sp>
        <p:nvSpPr>
          <p:cNvPr id="18" name="椭圆 17">
            <a:extLst>
              <a:ext uri="{FF2B5EF4-FFF2-40B4-BE49-F238E27FC236}">
                <a16:creationId xmlns:a16="http://schemas.microsoft.com/office/drawing/2014/main" id="{60FAE363-1F33-478B-AD8E-A729C77EA5EE}"/>
              </a:ext>
            </a:extLst>
          </p:cNvPr>
          <p:cNvSpPr>
            <a:spLocks noChangeAspect="1"/>
          </p:cNvSpPr>
          <p:nvPr>
            <p:custDataLst>
              <p:tags r:id="rId8"/>
            </p:custDataLst>
          </p:nvPr>
        </p:nvSpPr>
        <p:spPr>
          <a:xfrm>
            <a:off x="1571625" y="2850356"/>
            <a:ext cx="514350" cy="514350"/>
          </a:xfrm>
          <a:prstGeom prst="ellipse">
            <a:avLst/>
          </a:prstGeom>
          <a:solidFill>
            <a:srgbClr val="808080"/>
          </a:solidFill>
          <a:ln w="12700" cmpd="sng">
            <a:solidFill>
              <a:srgbClr val="00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vert="horz" rtlCol="0" anchor="ctr" anchorCtr="1">
            <a:noAutofit/>
          </a:bodyPr>
          <a:lstStyle/>
          <a:p>
            <a:pPr algn="ctr"/>
            <a:r>
              <a:rPr kumimoji="1" lang="en"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kumimoji="1"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9" name="椭圆 18">
            <a:extLst>
              <a:ext uri="{FF2B5EF4-FFF2-40B4-BE49-F238E27FC236}">
                <a16:creationId xmlns:a16="http://schemas.microsoft.com/office/drawing/2014/main" id="{39BFE6BF-FDEA-E229-BBCA-48479EC5263C}"/>
              </a:ext>
            </a:extLst>
          </p:cNvPr>
          <p:cNvSpPr>
            <a:spLocks noChangeAspect="1"/>
          </p:cNvSpPr>
          <p:nvPr>
            <p:custDataLst>
              <p:tags r:id="rId9"/>
            </p:custDataLst>
          </p:nvPr>
        </p:nvSpPr>
        <p:spPr>
          <a:xfrm>
            <a:off x="1571625" y="3707606"/>
            <a:ext cx="514350" cy="514350"/>
          </a:xfrm>
          <a:prstGeom prst="ellipse">
            <a:avLst/>
          </a:prstGeom>
          <a:solidFill>
            <a:srgbClr val="00FF00"/>
          </a:solidFill>
          <a:ln w="25400" cmpd="sng">
            <a:solidFill>
              <a:srgbClr val="00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vert="horz" rtlCol="0" anchor="ctr" anchorCtr="1">
            <a:noAutofit/>
          </a:bodyPr>
          <a:lstStyle/>
          <a:p>
            <a:pPr algn="ctr"/>
            <a:r>
              <a:rPr kumimoji="1" lang="en"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kumimoji="1"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20" name="椭圆 19">
            <a:extLst>
              <a:ext uri="{FF2B5EF4-FFF2-40B4-BE49-F238E27FC236}">
                <a16:creationId xmlns:a16="http://schemas.microsoft.com/office/drawing/2014/main" id="{4EB2B657-80DA-B942-129A-60C404A82053}"/>
              </a:ext>
            </a:extLst>
          </p:cNvPr>
          <p:cNvSpPr>
            <a:spLocks noChangeAspect="1"/>
          </p:cNvSpPr>
          <p:nvPr>
            <p:custDataLst>
              <p:tags r:id="rId10"/>
            </p:custDataLst>
          </p:nvPr>
        </p:nvSpPr>
        <p:spPr>
          <a:xfrm>
            <a:off x="1571625" y="4564856"/>
            <a:ext cx="514350" cy="514350"/>
          </a:xfrm>
          <a:prstGeom prst="ellipse">
            <a:avLst/>
          </a:prstGeom>
          <a:solidFill>
            <a:srgbClr val="808080"/>
          </a:solidFill>
          <a:ln w="12700" cmpd="sng">
            <a:solidFill>
              <a:srgbClr val="00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vert="horz" rtlCol="0" anchor="ctr" anchorCtr="1">
            <a:noAutofit/>
          </a:bodyPr>
          <a:lstStyle/>
          <a:p>
            <a:pPr algn="ctr"/>
            <a:r>
              <a:rPr kumimoji="1" lang="en"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kumimoji="1"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21" name="椭圆 20">
            <a:extLst>
              <a:ext uri="{FF2B5EF4-FFF2-40B4-BE49-F238E27FC236}">
                <a16:creationId xmlns:a16="http://schemas.microsoft.com/office/drawing/2014/main" id="{CD4C9430-0B8C-2188-CDB8-57B71487D297}"/>
              </a:ext>
            </a:extLst>
          </p:cNvPr>
          <p:cNvSpPr>
            <a:spLocks noChangeAspect="1"/>
          </p:cNvSpPr>
          <p:nvPr>
            <p:custDataLst>
              <p:tags r:id="rId11"/>
            </p:custDataLst>
          </p:nvPr>
        </p:nvSpPr>
        <p:spPr>
          <a:xfrm>
            <a:off x="1571625" y="5422106"/>
            <a:ext cx="514350" cy="514350"/>
          </a:xfrm>
          <a:prstGeom prst="ellipse">
            <a:avLst/>
          </a:prstGeom>
          <a:solidFill>
            <a:srgbClr val="808080"/>
          </a:solidFill>
          <a:ln w="12700" cmpd="sng">
            <a:solidFill>
              <a:srgbClr val="00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vert="horz" rtlCol="0" anchor="ctr" anchorCtr="1">
            <a:noAutofit/>
          </a:bodyPr>
          <a:lstStyle/>
          <a:p>
            <a:pPr algn="ctr"/>
            <a:r>
              <a:rPr kumimoji="1" lang="en"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D</a:t>
            </a:r>
            <a:endParaRPr kumimoji="1"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22" name="圆角矩形 21">
            <a:extLst>
              <a:ext uri="{FF2B5EF4-FFF2-40B4-BE49-F238E27FC236}">
                <a16:creationId xmlns:a16="http://schemas.microsoft.com/office/drawing/2014/main" id="{2F853DB8-0A92-47AE-0BE9-38F087551BE9}"/>
              </a:ext>
            </a:extLst>
          </p:cNvPr>
          <p:cNvSpPr/>
          <p:nvPr>
            <p:custDataLst>
              <p:tags r:id="rId12"/>
            </p:custDataLst>
          </p:nvPr>
        </p:nvSpPr>
        <p:spPr>
          <a:xfrm>
            <a:off x="8915400" y="6215063"/>
            <a:ext cx="1543050" cy="411480"/>
          </a:xfrm>
          <a:prstGeom prst="roundRect">
            <a:avLst/>
          </a:prstGeom>
          <a:solidFill>
            <a:srgbClr val="808080"/>
          </a:solidFill>
          <a:ln w="38100" cmpd="sng">
            <a:solidFill>
              <a:srgbClr val="00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vert="horz" rtlCol="0" anchor="ctr" anchorCtr="1">
            <a:noAutofit/>
          </a:bodyPr>
          <a:lstStyle/>
          <a:p>
            <a:pPr algn="ctr"/>
            <a:r>
              <a:rPr kumimoji="1"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pic>
        <p:nvPicPr>
          <p:cNvPr id="7" name="图片 6">
            <a:extLst>
              <a:ext uri="{FF2B5EF4-FFF2-40B4-BE49-F238E27FC236}">
                <a16:creationId xmlns:a16="http://schemas.microsoft.com/office/drawing/2014/main" id="{C8B1FFA5-6C4A-1DFB-B59F-496F9A42A6FB}"/>
              </a:ext>
            </a:extLst>
          </p:cNvPr>
          <p:cNvPicPr>
            <a:picLocks/>
          </p:cNvPicPr>
          <p:nvPr>
            <p:custDataLst>
              <p:tags r:id="rId13"/>
            </p:custDataLst>
          </p:nvPr>
        </p:nvPicPr>
        <p:blipFill>
          <a:blip r:embed="rId22">
            <a:extLst>
              <a:ext uri="{28A0092B-C50C-407E-A947-70E740481C1C}">
                <a14:useLocalDpi xmlns:a14="http://schemas.microsoft.com/office/drawing/2010/main" val="0"/>
              </a:ext>
            </a:extLst>
          </a:blip>
          <a:stretch>
            <a:fillRect/>
          </a:stretch>
        </p:blipFill>
        <p:spPr>
          <a:xfrm>
            <a:off x="10642600" y="63500"/>
            <a:ext cx="1422400" cy="508000"/>
          </a:xfrm>
          <a:prstGeom prst="rect">
            <a:avLst/>
          </a:prstGeom>
        </p:spPr>
      </p:pic>
    </p:spTree>
    <p:custDataLst>
      <p:tags r:id="rId1"/>
    </p:custDataLst>
    <p:extLst>
      <p:ext uri="{BB962C8B-B14F-4D97-AF65-F5344CB8AC3E}">
        <p14:creationId xmlns:p14="http://schemas.microsoft.com/office/powerpoint/2010/main" val="346006594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a:extLst>
              <a:ext uri="{FF2B5EF4-FFF2-40B4-BE49-F238E27FC236}">
                <a16:creationId xmlns:a16="http://schemas.microsoft.com/office/drawing/2014/main" id="{839EA42C-17CD-6ED8-640D-03E4C2D59B09}"/>
              </a:ext>
            </a:extLst>
          </p:cNvPr>
          <p:cNvSpPr txBox="1"/>
          <p:nvPr>
            <p:custDataLst>
              <p:tags r:id="rId2"/>
            </p:custDataLst>
          </p:nvPr>
        </p:nvSpPr>
        <p:spPr>
          <a:xfrm>
            <a:off x="1219200" y="635000"/>
            <a:ext cx="9753600" cy="2143125"/>
          </a:xfrm>
          <a:prstGeom prst="rect">
            <a:avLst/>
          </a:prstGeom>
          <a:noFill/>
        </p:spPr>
        <p:txBody>
          <a:bodyPr vert="horz" wrap="square" rtlCol="0" anchor="ctr" anchorCtr="0">
            <a:noAutofit/>
          </a:bodyPr>
          <a:lstStyle/>
          <a:p>
            <a:r>
              <a:rPr kumimoji="1"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根据合并算法，合并两个长度均为</a:t>
            </a:r>
            <a:r>
              <a:rPr kumimoji="1"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n</a:t>
            </a:r>
            <a:r>
              <a:rPr kumimoji="1"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的有序序列，元素之间</a:t>
            </a:r>
            <a:r>
              <a:rPr kumimoji="1" lang="zh-CN" altLang="en-US" sz="2600" dirty="0">
                <a:solidFill>
                  <a:srgbClr val="00B0F0"/>
                </a:solidFill>
                <a:latin typeface="Microsoft Yahei" panose="020B0503020204020204" pitchFamily="34" charset="-122"/>
                <a:ea typeface="Microsoft Yahei" panose="020B0503020204020204" pitchFamily="34" charset="-122"/>
                <a:sym typeface="Microsoft Yahei" panose="020B0503020204020204" pitchFamily="34" charset="-122"/>
              </a:rPr>
              <a:t>比较次数</a:t>
            </a:r>
            <a:r>
              <a:rPr kumimoji="1"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的最大值和最小值是</a:t>
            </a:r>
          </a:p>
        </p:txBody>
      </p:sp>
      <p:sp>
        <p:nvSpPr>
          <p:cNvPr id="14" name="文本框 13">
            <a:extLst>
              <a:ext uri="{FF2B5EF4-FFF2-40B4-BE49-F238E27FC236}">
                <a16:creationId xmlns:a16="http://schemas.microsoft.com/office/drawing/2014/main" id="{8BD5B2AE-6595-36EB-4DD4-B82C5B42EE55}"/>
              </a:ext>
            </a:extLst>
          </p:cNvPr>
          <p:cNvSpPr txBox="1"/>
          <p:nvPr>
            <p:custDataLst>
              <p:tags r:id="rId3"/>
            </p:custDataLst>
          </p:nvPr>
        </p:nvSpPr>
        <p:spPr>
          <a:xfrm>
            <a:off x="2438400" y="2786063"/>
            <a:ext cx="8534400" cy="642938"/>
          </a:xfrm>
          <a:prstGeom prst="rect">
            <a:avLst/>
          </a:prstGeom>
          <a:noFill/>
        </p:spPr>
        <p:txBody>
          <a:bodyPr vert="horz" rtlCol="0" anchor="ctr" anchorCtr="0">
            <a:noAutofit/>
          </a:bodyPr>
          <a:lstStyle/>
          <a:p>
            <a:r>
              <a:rPr kumimoji="1"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2n</a:t>
            </a:r>
            <a:r>
              <a:rPr kumimoji="1"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 和 </a:t>
            </a:r>
            <a:r>
              <a:rPr kumimoji="1"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n</a:t>
            </a:r>
            <a:endParaRPr kumimoji="1"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5" name="文本框 14">
            <a:extLst>
              <a:ext uri="{FF2B5EF4-FFF2-40B4-BE49-F238E27FC236}">
                <a16:creationId xmlns:a16="http://schemas.microsoft.com/office/drawing/2014/main" id="{661AD264-2C96-5624-64E6-EC6F5C704FE2}"/>
              </a:ext>
            </a:extLst>
          </p:cNvPr>
          <p:cNvSpPr txBox="1"/>
          <p:nvPr>
            <p:custDataLst>
              <p:tags r:id="rId4"/>
            </p:custDataLst>
          </p:nvPr>
        </p:nvSpPr>
        <p:spPr>
          <a:xfrm>
            <a:off x="2438400" y="3643313"/>
            <a:ext cx="8534400" cy="642938"/>
          </a:xfrm>
          <a:prstGeom prst="rect">
            <a:avLst/>
          </a:prstGeom>
          <a:noFill/>
        </p:spPr>
        <p:txBody>
          <a:bodyPr vert="horz" rtlCol="0" anchor="ctr" anchorCtr="0">
            <a:noAutofit/>
          </a:bodyPr>
          <a:lstStyle/>
          <a:p>
            <a:r>
              <a:rPr kumimoji="1"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2n</a:t>
            </a:r>
            <a:r>
              <a:rPr kumimoji="1"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 和 </a:t>
            </a:r>
            <a:r>
              <a:rPr kumimoji="1"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1</a:t>
            </a:r>
            <a:endParaRPr kumimoji="1"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6" name="文本框 15">
            <a:extLst>
              <a:ext uri="{FF2B5EF4-FFF2-40B4-BE49-F238E27FC236}">
                <a16:creationId xmlns:a16="http://schemas.microsoft.com/office/drawing/2014/main" id="{6553E9B0-16F6-8728-5408-E98E8E7DF5BC}"/>
              </a:ext>
            </a:extLst>
          </p:cNvPr>
          <p:cNvSpPr txBox="1"/>
          <p:nvPr>
            <p:custDataLst>
              <p:tags r:id="rId5"/>
            </p:custDataLst>
          </p:nvPr>
        </p:nvSpPr>
        <p:spPr>
          <a:xfrm>
            <a:off x="2438400" y="4500563"/>
            <a:ext cx="8534400" cy="642938"/>
          </a:xfrm>
          <a:prstGeom prst="rect">
            <a:avLst/>
          </a:prstGeom>
          <a:noFill/>
        </p:spPr>
        <p:txBody>
          <a:bodyPr vert="horz" rtlCol="0" anchor="ctr" anchorCtr="0">
            <a:noAutofit/>
          </a:bodyPr>
          <a:lstStyle/>
          <a:p>
            <a:r>
              <a:rPr kumimoji="1"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2n-1</a:t>
            </a:r>
            <a:r>
              <a:rPr kumimoji="1"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 和 </a:t>
            </a:r>
            <a:r>
              <a:rPr kumimoji="1"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n</a:t>
            </a:r>
          </a:p>
        </p:txBody>
      </p:sp>
      <p:sp>
        <p:nvSpPr>
          <p:cNvPr id="17" name="文本框 16">
            <a:extLst>
              <a:ext uri="{FF2B5EF4-FFF2-40B4-BE49-F238E27FC236}">
                <a16:creationId xmlns:a16="http://schemas.microsoft.com/office/drawing/2014/main" id="{BD41CE7E-B4D0-EC2F-F47F-AF03E5D82A7E}"/>
              </a:ext>
            </a:extLst>
          </p:cNvPr>
          <p:cNvSpPr txBox="1"/>
          <p:nvPr>
            <p:custDataLst>
              <p:tags r:id="rId6"/>
            </p:custDataLst>
          </p:nvPr>
        </p:nvSpPr>
        <p:spPr>
          <a:xfrm>
            <a:off x="2438400" y="5357813"/>
            <a:ext cx="8534400" cy="642938"/>
          </a:xfrm>
          <a:prstGeom prst="rect">
            <a:avLst/>
          </a:prstGeom>
          <a:noFill/>
        </p:spPr>
        <p:txBody>
          <a:bodyPr vert="horz" rtlCol="0" anchor="ctr" anchorCtr="0">
            <a:noAutofit/>
          </a:bodyPr>
          <a:lstStyle/>
          <a:p>
            <a:r>
              <a:rPr kumimoji="1"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2n-1</a:t>
            </a:r>
            <a:r>
              <a:rPr kumimoji="1"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 和 </a:t>
            </a:r>
            <a:r>
              <a:rPr kumimoji="1"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1</a:t>
            </a:r>
            <a:endParaRPr kumimoji="1"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8" name="椭圆 17">
            <a:extLst>
              <a:ext uri="{FF2B5EF4-FFF2-40B4-BE49-F238E27FC236}">
                <a16:creationId xmlns:a16="http://schemas.microsoft.com/office/drawing/2014/main" id="{B4168A17-C6C6-C5B4-83BC-FDE1CD331DF3}"/>
              </a:ext>
            </a:extLst>
          </p:cNvPr>
          <p:cNvSpPr>
            <a:spLocks noChangeAspect="1"/>
          </p:cNvSpPr>
          <p:nvPr>
            <p:custDataLst>
              <p:tags r:id="rId7"/>
            </p:custDataLst>
          </p:nvPr>
        </p:nvSpPr>
        <p:spPr>
          <a:xfrm>
            <a:off x="1571625" y="2850356"/>
            <a:ext cx="514350" cy="514350"/>
          </a:xfrm>
          <a:prstGeom prst="ellipse">
            <a:avLst/>
          </a:prstGeom>
          <a:solidFill>
            <a:srgbClr val="808080"/>
          </a:solidFill>
          <a:ln w="12700" cmpd="sng">
            <a:solidFill>
              <a:srgbClr val="00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vert="horz" rtlCol="0" anchor="ctr" anchorCtr="1">
            <a:noAutofit/>
          </a:bodyPr>
          <a:lstStyle/>
          <a:p>
            <a:pPr algn="ctr"/>
            <a:r>
              <a:rPr kumimoji="1" lang="en"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kumimoji="1"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9" name="椭圆 18">
            <a:extLst>
              <a:ext uri="{FF2B5EF4-FFF2-40B4-BE49-F238E27FC236}">
                <a16:creationId xmlns:a16="http://schemas.microsoft.com/office/drawing/2014/main" id="{35C7E840-15E7-DF78-5969-866A5D3AB198}"/>
              </a:ext>
            </a:extLst>
          </p:cNvPr>
          <p:cNvSpPr>
            <a:spLocks noChangeAspect="1"/>
          </p:cNvSpPr>
          <p:nvPr>
            <p:custDataLst>
              <p:tags r:id="rId8"/>
            </p:custDataLst>
          </p:nvPr>
        </p:nvSpPr>
        <p:spPr>
          <a:xfrm>
            <a:off x="1571625" y="3707606"/>
            <a:ext cx="514350" cy="514350"/>
          </a:xfrm>
          <a:prstGeom prst="ellipse">
            <a:avLst/>
          </a:prstGeom>
          <a:solidFill>
            <a:srgbClr val="808080"/>
          </a:solidFill>
          <a:ln w="12700" cmpd="sng">
            <a:solidFill>
              <a:srgbClr val="00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vert="horz" rtlCol="0" anchor="ctr" anchorCtr="1">
            <a:noAutofit/>
          </a:bodyPr>
          <a:lstStyle/>
          <a:p>
            <a:pPr algn="ctr"/>
            <a:r>
              <a:rPr kumimoji="1" lang="en"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kumimoji="1"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20" name="椭圆 19">
            <a:extLst>
              <a:ext uri="{FF2B5EF4-FFF2-40B4-BE49-F238E27FC236}">
                <a16:creationId xmlns:a16="http://schemas.microsoft.com/office/drawing/2014/main" id="{800892AC-2E59-9C24-929C-9777E836121E}"/>
              </a:ext>
            </a:extLst>
          </p:cNvPr>
          <p:cNvSpPr>
            <a:spLocks noChangeAspect="1"/>
          </p:cNvSpPr>
          <p:nvPr>
            <p:custDataLst>
              <p:tags r:id="rId9"/>
            </p:custDataLst>
          </p:nvPr>
        </p:nvSpPr>
        <p:spPr>
          <a:xfrm>
            <a:off x="1571625" y="4564856"/>
            <a:ext cx="514350" cy="514350"/>
          </a:xfrm>
          <a:prstGeom prst="ellipse">
            <a:avLst/>
          </a:prstGeom>
          <a:solidFill>
            <a:srgbClr val="00FF00"/>
          </a:solidFill>
          <a:ln w="25400" cmpd="sng">
            <a:solidFill>
              <a:srgbClr val="00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vert="horz" rtlCol="0" anchor="ctr" anchorCtr="1">
            <a:noAutofit/>
          </a:bodyPr>
          <a:lstStyle/>
          <a:p>
            <a:pPr algn="ctr"/>
            <a:r>
              <a:rPr kumimoji="1" lang="en"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kumimoji="1"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21" name="椭圆 20">
            <a:extLst>
              <a:ext uri="{FF2B5EF4-FFF2-40B4-BE49-F238E27FC236}">
                <a16:creationId xmlns:a16="http://schemas.microsoft.com/office/drawing/2014/main" id="{D79191CB-4A9F-E93F-6442-0074A44EDC56}"/>
              </a:ext>
            </a:extLst>
          </p:cNvPr>
          <p:cNvSpPr>
            <a:spLocks noChangeAspect="1"/>
          </p:cNvSpPr>
          <p:nvPr>
            <p:custDataLst>
              <p:tags r:id="rId10"/>
            </p:custDataLst>
          </p:nvPr>
        </p:nvSpPr>
        <p:spPr>
          <a:xfrm>
            <a:off x="1571625" y="5422106"/>
            <a:ext cx="514350" cy="514350"/>
          </a:xfrm>
          <a:prstGeom prst="ellipse">
            <a:avLst/>
          </a:prstGeom>
          <a:solidFill>
            <a:srgbClr val="808080"/>
          </a:solidFill>
          <a:ln w="12700" cmpd="sng">
            <a:solidFill>
              <a:srgbClr val="00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vert="horz" rtlCol="0" anchor="ctr" anchorCtr="1">
            <a:noAutofit/>
          </a:bodyPr>
          <a:lstStyle/>
          <a:p>
            <a:pPr algn="ctr"/>
            <a:r>
              <a:rPr kumimoji="1" lang="en"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D</a:t>
            </a:r>
            <a:endParaRPr kumimoji="1"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22" name="圆角矩形 21">
            <a:extLst>
              <a:ext uri="{FF2B5EF4-FFF2-40B4-BE49-F238E27FC236}">
                <a16:creationId xmlns:a16="http://schemas.microsoft.com/office/drawing/2014/main" id="{53B9ACF8-1886-7A3F-ABA1-57D6BF993694}"/>
              </a:ext>
            </a:extLst>
          </p:cNvPr>
          <p:cNvSpPr/>
          <p:nvPr>
            <p:custDataLst>
              <p:tags r:id="rId11"/>
            </p:custDataLst>
          </p:nvPr>
        </p:nvSpPr>
        <p:spPr>
          <a:xfrm>
            <a:off x="8915400" y="6215063"/>
            <a:ext cx="1543050" cy="411480"/>
          </a:xfrm>
          <a:prstGeom prst="roundRect">
            <a:avLst/>
          </a:prstGeom>
          <a:solidFill>
            <a:srgbClr val="808080"/>
          </a:solidFill>
          <a:ln w="38100" cmpd="sng">
            <a:solidFill>
              <a:srgbClr val="00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vert="horz" rtlCol="0" anchor="ctr" anchorCtr="1">
            <a:noAutofit/>
          </a:bodyPr>
          <a:lstStyle/>
          <a:p>
            <a:pPr algn="ctr"/>
            <a:r>
              <a:rPr kumimoji="1"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grpSp>
        <p:nvGrpSpPr>
          <p:cNvPr id="12" name="组合 11">
            <a:extLst>
              <a:ext uri="{FF2B5EF4-FFF2-40B4-BE49-F238E27FC236}">
                <a16:creationId xmlns:a16="http://schemas.microsoft.com/office/drawing/2014/main" id="{A6A09E8B-7036-2B2A-A05D-66700E8112A0}"/>
              </a:ext>
            </a:extLst>
          </p:cNvPr>
          <p:cNvGrpSpPr/>
          <p:nvPr>
            <p:custDataLst>
              <p:tags r:id="rId12"/>
            </p:custDataLst>
          </p:nvPr>
        </p:nvGrpSpPr>
        <p:grpSpPr>
          <a:xfrm>
            <a:off x="0" y="0"/>
            <a:ext cx="12192000" cy="635000"/>
            <a:chOff x="0" y="0"/>
            <a:chExt cx="12192000" cy="635000"/>
          </a:xfrm>
        </p:grpSpPr>
        <p:sp>
          <p:nvSpPr>
            <p:cNvPr id="8" name="TitleBackground">
              <a:extLst>
                <a:ext uri="{FF2B5EF4-FFF2-40B4-BE49-F238E27FC236}">
                  <a16:creationId xmlns:a16="http://schemas.microsoft.com/office/drawing/2014/main" id="{FC9C2193-58D5-87C7-A4B1-AC7DB2D2B76B}"/>
                </a:ext>
              </a:extLst>
            </p:cNvPr>
            <p:cNvSpPr/>
            <p:nvPr>
              <p:custDataLst>
                <p:tags r:id="rId14"/>
              </p:custDataLst>
            </p:nvPr>
          </p:nvSpPr>
          <p:spPr>
            <a:xfrm>
              <a:off x="0" y="0"/>
              <a:ext cx="12192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ColorBlock">
              <a:extLst>
                <a:ext uri="{FF2B5EF4-FFF2-40B4-BE49-F238E27FC236}">
                  <a16:creationId xmlns:a16="http://schemas.microsoft.com/office/drawing/2014/main" id="{D9FB7782-EC9A-DF5D-5CCB-C9CA59E7647D}"/>
                </a:ext>
              </a:extLst>
            </p:cNvPr>
            <p:cNvSpPr/>
            <p:nvPr>
              <p:custDataLst>
                <p:tags r:id="rId15"/>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TypeText">
              <a:extLst>
                <a:ext uri="{FF2B5EF4-FFF2-40B4-BE49-F238E27FC236}">
                  <a16:creationId xmlns:a16="http://schemas.microsoft.com/office/drawing/2014/main" id="{06BE06F5-6561-B446-2B79-8FC1775B8E9B}"/>
                </a:ext>
              </a:extLst>
            </p:cNvPr>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r>
                <a:rPr kumimoji="1"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p>
          </p:txBody>
        </p:sp>
        <p:sp>
          <p:nvSpPr>
            <p:cNvPr id="11" name="TipText">
              <a:extLst>
                <a:ext uri="{FF2B5EF4-FFF2-40B4-BE49-F238E27FC236}">
                  <a16:creationId xmlns:a16="http://schemas.microsoft.com/office/drawing/2014/main" id="{066C443E-82EC-96CA-46F8-F03606E48158}"/>
                </a:ext>
              </a:extLst>
            </p:cNvPr>
            <p:cNvSpPr txBox="1"/>
            <p:nvPr>
              <p:custDataLst>
                <p:tags r:id="rId17"/>
              </p:custDataLst>
            </p:nvPr>
          </p:nvSpPr>
          <p:spPr>
            <a:xfrm>
              <a:off x="1525905" y="109220"/>
              <a:ext cx="2286000" cy="508000"/>
            </a:xfrm>
            <a:prstGeom prst="rect">
              <a:avLst/>
            </a:prstGeom>
            <a:noFill/>
          </p:spPr>
          <p:txBody>
            <a:bodyPr vert="horz" wrap="none" rtlCol="0" anchor="ctr" anchorCtr="0">
              <a:noAutofit/>
            </a:bodyPr>
            <a:lstStyle/>
            <a:p>
              <a:r>
                <a:rPr kumimoji="1"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kumimoji="1"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7" name="图片 6">
            <a:extLst>
              <a:ext uri="{FF2B5EF4-FFF2-40B4-BE49-F238E27FC236}">
                <a16:creationId xmlns:a16="http://schemas.microsoft.com/office/drawing/2014/main" id="{45973B5B-8B30-44BF-7168-6A89A7910035}"/>
              </a:ext>
            </a:extLst>
          </p:cNvPr>
          <p:cNvPicPr>
            <a:picLocks/>
          </p:cNvPicPr>
          <p:nvPr>
            <p:custDataLst>
              <p:tags r:id="rId13"/>
            </p:custDataLst>
          </p:nvPr>
        </p:nvPicPr>
        <p:blipFill>
          <a:blip r:embed="rId20">
            <a:extLst>
              <a:ext uri="{28A0092B-C50C-407E-A947-70E740481C1C}">
                <a14:useLocalDpi xmlns:a14="http://schemas.microsoft.com/office/drawing/2010/main" val="0"/>
              </a:ext>
            </a:extLst>
          </a:blip>
          <a:stretch>
            <a:fillRect/>
          </a:stretch>
        </p:blipFill>
        <p:spPr>
          <a:xfrm>
            <a:off x="10642600" y="63500"/>
            <a:ext cx="1422400" cy="508000"/>
          </a:xfrm>
          <a:prstGeom prst="rect">
            <a:avLst/>
          </a:prstGeom>
        </p:spPr>
      </p:pic>
    </p:spTree>
    <p:custDataLst>
      <p:tags r:id="rId1"/>
    </p:custDataLst>
    <p:extLst>
      <p:ext uri="{BB962C8B-B14F-4D97-AF65-F5344CB8AC3E}">
        <p14:creationId xmlns:p14="http://schemas.microsoft.com/office/powerpoint/2010/main" val="343636411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10.5.2  </a:t>
            </a:r>
            <a:r>
              <a:rPr lang="zh-CN" altLang="en-US" dirty="0"/>
              <a:t>归并排序</a:t>
            </a:r>
          </a:p>
        </p:txBody>
      </p:sp>
      <p:sp>
        <p:nvSpPr>
          <p:cNvPr id="3" name="副标题 2"/>
          <p:cNvSpPr>
            <a:spLocks noGrp="1"/>
          </p:cNvSpPr>
          <p:nvPr>
            <p:ph type="subTitle" idx="1"/>
          </p:nvPr>
        </p:nvSpPr>
        <p:spPr/>
        <p:txBody>
          <a:bodyPr/>
          <a:lstStyle/>
          <a:p>
            <a:r>
              <a:rPr lang="en-US" altLang="zh-CN" dirty="0"/>
              <a:t>10.5.2  </a:t>
            </a:r>
            <a:r>
              <a:rPr lang="zh-CN" altLang="en-US" dirty="0"/>
              <a:t>归并排序</a:t>
            </a:r>
          </a:p>
        </p:txBody>
      </p:sp>
      <p:sp>
        <p:nvSpPr>
          <p:cNvPr id="4" name="文本占位符 3"/>
          <p:cNvSpPr>
            <a:spLocks noGrp="1"/>
          </p:cNvSpPr>
          <p:nvPr>
            <p:ph type="body" idx="10"/>
          </p:nvPr>
        </p:nvSpPr>
        <p:spPr/>
        <p:txBody>
          <a:bodyPr/>
          <a:lstStyle/>
          <a:p>
            <a:r>
              <a:rPr lang="zh-CN" altLang="en-US" dirty="0"/>
              <a:t>数据结构</a:t>
            </a:r>
          </a:p>
        </p:txBody>
      </p:sp>
      <p:sp>
        <p:nvSpPr>
          <p:cNvPr id="5" name="内容占位符 4"/>
          <p:cNvSpPr>
            <a:spLocks noGrp="1"/>
          </p:cNvSpPr>
          <p:nvPr>
            <p:ph idx="11"/>
          </p:nvPr>
        </p:nvSpPr>
        <p:spPr/>
        <p:txBody>
          <a:bodyPr>
            <a:normAutofit/>
          </a:bodyPr>
          <a:lstStyle/>
          <a:p>
            <a:pPr>
              <a:lnSpc>
                <a:spcPct val="110000"/>
              </a:lnSpc>
            </a:pPr>
            <a:r>
              <a:rPr lang="zh-CN" altLang="en-US" sz="2400" dirty="0"/>
              <a:t>利用上述归并思想和二路归并算法来实现的排序算法称为归并排序。</a:t>
            </a:r>
            <a:endParaRPr lang="en-US" altLang="zh-CN" sz="2400" dirty="0"/>
          </a:p>
          <a:p>
            <a:pPr marL="342900" indent="-342900">
              <a:lnSpc>
                <a:spcPct val="110000"/>
              </a:lnSpc>
              <a:buFont typeface="Arial" panose="020B0604020202020204" pitchFamily="34" charset="0"/>
              <a:buChar char="•"/>
            </a:pPr>
            <a:r>
              <a:rPr lang="zh-CN" altLang="en-US" sz="2400" dirty="0"/>
              <a:t>算法首先将序列拆分，直到被拆分的子序列长度为</a:t>
            </a:r>
            <a:r>
              <a:rPr lang="en-US" altLang="zh-CN" sz="2400" dirty="0"/>
              <a:t>1</a:t>
            </a:r>
            <a:r>
              <a:rPr lang="zh-CN" altLang="en-US" sz="2400" dirty="0"/>
              <a:t>，此时子序列显然有序。</a:t>
            </a:r>
            <a:endParaRPr lang="en-US" altLang="zh-CN" sz="2400" dirty="0"/>
          </a:p>
          <a:p>
            <a:pPr marL="342900" indent="-342900">
              <a:lnSpc>
                <a:spcPct val="110000"/>
              </a:lnSpc>
              <a:buFont typeface="Arial" panose="020B0604020202020204" pitchFamily="34" charset="0"/>
              <a:buChar char="•"/>
            </a:pPr>
            <a:r>
              <a:rPr lang="zh-CN" altLang="en-US" sz="2400" dirty="0"/>
              <a:t>然后，使用上述二路归并算法，将有序的短序列依次合并为长序列，最终完成序列的排序。</a:t>
            </a:r>
            <a:endParaRPr lang="en-US" altLang="zh-CN" sz="2400" dirty="0"/>
          </a:p>
          <a:p>
            <a:pPr>
              <a:lnSpc>
                <a:spcPct val="110000"/>
              </a:lnSpc>
            </a:pPr>
            <a:r>
              <a:rPr lang="zh-CN" altLang="en-US" sz="2400" dirty="0"/>
              <a:t>据归并时对子序列划分方式的不同，归并排序算法又可分为</a:t>
            </a:r>
            <a:r>
              <a:rPr lang="zh-CN" altLang="en-US" sz="2400" b="1" dirty="0">
                <a:solidFill>
                  <a:srgbClr val="C00000"/>
                </a:solidFill>
              </a:rPr>
              <a:t>自顶向下</a:t>
            </a:r>
            <a:r>
              <a:rPr lang="zh-CN" altLang="en-US" sz="2400" dirty="0"/>
              <a:t>和</a:t>
            </a:r>
            <a:r>
              <a:rPr lang="zh-CN" altLang="en-US" sz="2400" b="1" dirty="0">
                <a:solidFill>
                  <a:srgbClr val="C00000"/>
                </a:solidFill>
              </a:rPr>
              <a:t>自底向上</a:t>
            </a:r>
            <a:r>
              <a:rPr lang="zh-CN" altLang="en-US" sz="2400" dirty="0"/>
              <a:t>两种。</a:t>
            </a:r>
            <a:endParaRPr lang="en-US" altLang="zh-CN" sz="2400" dirty="0"/>
          </a:p>
        </p:txBody>
      </p:sp>
    </p:spTree>
    <p:extLst>
      <p:ext uri="{BB962C8B-B14F-4D97-AF65-F5344CB8AC3E}">
        <p14:creationId xmlns:p14="http://schemas.microsoft.com/office/powerpoint/2010/main" val="81954882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自顶向下归并排序示例</a:t>
            </a:r>
          </a:p>
        </p:txBody>
      </p:sp>
      <p:sp>
        <p:nvSpPr>
          <p:cNvPr id="3" name="副标题 2"/>
          <p:cNvSpPr>
            <a:spLocks noGrp="1"/>
          </p:cNvSpPr>
          <p:nvPr>
            <p:ph type="subTitle" idx="1"/>
          </p:nvPr>
        </p:nvSpPr>
        <p:spPr/>
        <p:txBody>
          <a:bodyPr/>
          <a:lstStyle/>
          <a:p>
            <a:r>
              <a:rPr lang="en-US" altLang="zh-CN" dirty="0"/>
              <a:t>10.5.2  </a:t>
            </a:r>
            <a:r>
              <a:rPr lang="zh-CN" altLang="en-US" dirty="0"/>
              <a:t>归并排序</a:t>
            </a:r>
          </a:p>
        </p:txBody>
      </p:sp>
      <p:sp>
        <p:nvSpPr>
          <p:cNvPr id="4" name="文本占位符 3"/>
          <p:cNvSpPr>
            <a:spLocks noGrp="1"/>
          </p:cNvSpPr>
          <p:nvPr>
            <p:ph type="body" idx="10"/>
          </p:nvPr>
        </p:nvSpPr>
        <p:spPr/>
        <p:txBody>
          <a:bodyPr/>
          <a:lstStyle/>
          <a:p>
            <a:r>
              <a:rPr lang="zh-CN" altLang="en-US" dirty="0"/>
              <a:t>数据结构</a:t>
            </a:r>
          </a:p>
        </p:txBody>
      </p:sp>
      <p:pic>
        <p:nvPicPr>
          <p:cNvPr id="6" name="内容占位符 5">
            <a:extLst>
              <a:ext uri="{FF2B5EF4-FFF2-40B4-BE49-F238E27FC236}">
                <a16:creationId xmlns:a16="http://schemas.microsoft.com/office/drawing/2014/main" id="{DDBA1B41-C51F-43A3-BA9E-FADA81EACD09}"/>
              </a:ext>
            </a:extLst>
          </p:cNvPr>
          <p:cNvPicPr>
            <a:picLocks noGrp="1"/>
          </p:cNvPicPr>
          <p:nvPr>
            <p:ph idx="11"/>
          </p:nvPr>
        </p:nvPicPr>
        <p:blipFill>
          <a:blip r:embed="rId2"/>
          <a:stretch>
            <a:fillRect/>
          </a:stretch>
        </p:blipFill>
        <p:spPr>
          <a:xfrm>
            <a:off x="2326452" y="1276350"/>
            <a:ext cx="7570846" cy="5057775"/>
          </a:xfrm>
          <a:prstGeom prst="rect">
            <a:avLst/>
          </a:prstGeom>
        </p:spPr>
      </p:pic>
      <p:cxnSp>
        <p:nvCxnSpPr>
          <p:cNvPr id="7" name="直线连接符 6">
            <a:extLst>
              <a:ext uri="{FF2B5EF4-FFF2-40B4-BE49-F238E27FC236}">
                <a16:creationId xmlns:a16="http://schemas.microsoft.com/office/drawing/2014/main" id="{D7E01048-6A14-D188-1AAF-2BE376E25A5F}"/>
              </a:ext>
            </a:extLst>
          </p:cNvPr>
          <p:cNvCxnSpPr/>
          <p:nvPr/>
        </p:nvCxnSpPr>
        <p:spPr>
          <a:xfrm>
            <a:off x="1499016" y="3957404"/>
            <a:ext cx="9668656" cy="0"/>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642785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自顶向下归并排序伪代码</a:t>
            </a:r>
          </a:p>
        </p:txBody>
      </p:sp>
      <p:sp>
        <p:nvSpPr>
          <p:cNvPr id="3" name="副标题 2"/>
          <p:cNvSpPr>
            <a:spLocks noGrp="1"/>
          </p:cNvSpPr>
          <p:nvPr>
            <p:ph type="subTitle" idx="1"/>
          </p:nvPr>
        </p:nvSpPr>
        <p:spPr/>
        <p:txBody>
          <a:bodyPr/>
          <a:lstStyle/>
          <a:p>
            <a:r>
              <a:rPr lang="en-US" altLang="zh-CN" dirty="0"/>
              <a:t>10.5.2  </a:t>
            </a:r>
            <a:r>
              <a:rPr lang="zh-CN" altLang="en-US" dirty="0"/>
              <a:t>归并排序</a:t>
            </a:r>
          </a:p>
        </p:txBody>
      </p:sp>
      <p:sp>
        <p:nvSpPr>
          <p:cNvPr id="4" name="文本占位符 3"/>
          <p:cNvSpPr>
            <a:spLocks noGrp="1"/>
          </p:cNvSpPr>
          <p:nvPr>
            <p:ph type="body" idx="10"/>
          </p:nvPr>
        </p:nvSpPr>
        <p:spPr/>
        <p:txBody>
          <a:bodyPr/>
          <a:lstStyle/>
          <a:p>
            <a:r>
              <a:rPr lang="zh-CN" altLang="en-US" dirty="0"/>
              <a:t>数据结构</a:t>
            </a:r>
          </a:p>
        </p:txBody>
      </p:sp>
      <mc:AlternateContent xmlns:mc="http://schemas.openxmlformats.org/markup-compatibility/2006" xmlns:a14="http://schemas.microsoft.com/office/drawing/2010/main">
        <mc:Choice Requires="a14">
          <p:graphicFrame>
            <p:nvGraphicFramePr>
              <p:cNvPr id="9" name="内容占位符 8">
                <a:extLst>
                  <a:ext uri="{FF2B5EF4-FFF2-40B4-BE49-F238E27FC236}">
                    <a16:creationId xmlns:a16="http://schemas.microsoft.com/office/drawing/2014/main" id="{FBAED39B-BF20-4DBC-BC40-E2A571140F70}"/>
                  </a:ext>
                </a:extLst>
              </p:cNvPr>
              <p:cNvGraphicFramePr>
                <a:graphicFrameLocks noGrp="1"/>
              </p:cNvGraphicFramePr>
              <p:nvPr>
                <p:ph idx="11"/>
              </p:nvPr>
            </p:nvGraphicFramePr>
            <p:xfrm>
              <a:off x="1895792" y="2851068"/>
              <a:ext cx="7481454" cy="2998980"/>
            </p:xfrm>
            <a:graphic>
              <a:graphicData uri="http://schemas.openxmlformats.org/drawingml/2006/table">
                <a:tbl>
                  <a:tblPr firstRow="1" firstCol="1" bandRow="1">
                    <a:tableStyleId>{5C22544A-7EE6-4342-B048-85BDC9FD1C3A}</a:tableStyleId>
                  </a:tblPr>
                  <a:tblGrid>
                    <a:gridCol w="422442">
                      <a:extLst>
                        <a:ext uri="{9D8B030D-6E8A-4147-A177-3AD203B41FA5}">
                          <a16:colId xmlns:a16="http://schemas.microsoft.com/office/drawing/2014/main" val="120021636"/>
                        </a:ext>
                      </a:extLst>
                    </a:gridCol>
                    <a:gridCol w="7059012">
                      <a:extLst>
                        <a:ext uri="{9D8B030D-6E8A-4147-A177-3AD203B41FA5}">
                          <a16:colId xmlns:a16="http://schemas.microsoft.com/office/drawing/2014/main" val="3802761964"/>
                        </a:ext>
                      </a:extLst>
                    </a:gridCol>
                  </a:tblGrid>
                  <a:tr h="0">
                    <a:tc>
                      <a:txBody>
                        <a:bodyPr/>
                        <a:lstStyle/>
                        <a:p>
                          <a:pPr indent="127000" algn="just">
                            <a:lnSpc>
                              <a:spcPct val="150000"/>
                            </a:lnSpc>
                          </a:pPr>
                          <a:r>
                            <a:rPr lang="en-US" sz="2400" kern="100">
                              <a:solidFill>
                                <a:sysClr val="windowText" lastClr="000000"/>
                              </a:solidFill>
                              <a:effectLst/>
                            </a:rPr>
                            <a:t>1</a:t>
                          </a:r>
                          <a:endParaRPr lang="zh-CN" sz="2400" kern="100">
                            <a:solidFill>
                              <a:sysClr val="windowText" lastClr="000000"/>
                            </a:solidFill>
                            <a:effectLst/>
                            <a:latin typeface="Times New Roman" panose="02020603050405020304" pitchFamily="18" charset="0"/>
                            <a:ea typeface="宋体" panose="02010600030101010101" pitchFamily="2" charset="-122"/>
                          </a:endParaRPr>
                        </a:p>
                      </a:txBody>
                      <a:tcPr marL="68580" marR="68580" marT="0" marB="0">
                        <a:noFill/>
                      </a:tcPr>
                    </a:tc>
                    <a:tc>
                      <a:txBody>
                        <a:bodyPr/>
                        <a:lstStyle/>
                        <a:p>
                          <a:pPr indent="127000" algn="just">
                            <a:lnSpc>
                              <a:spcPct val="150000"/>
                            </a:lnSpc>
                          </a:pPr>
                          <a14:m>
                            <m:oMath xmlns:m="http://schemas.openxmlformats.org/officeDocument/2006/math">
                              <m:r>
                                <a:rPr lang="en-US" sz="2400" kern="100" smtClean="0">
                                  <a:solidFill>
                                    <a:sysClr val="windowText" lastClr="000000"/>
                                  </a:solidFill>
                                  <a:effectLst/>
                                  <a:latin typeface="Cambria Math" panose="02040503050406030204" pitchFamily="18" charset="0"/>
                                </a:rPr>
                                <m:t>𝐢𝐟</m:t>
                              </m:r>
                              <m:r>
                                <a:rPr lang="en-US" sz="2400" kern="100" smtClean="0">
                                  <a:solidFill>
                                    <a:sysClr val="windowText" lastClr="000000"/>
                                  </a:solidFill>
                                  <a:effectLst/>
                                  <a:latin typeface="Cambria Math" panose="02040503050406030204" pitchFamily="18" charset="0"/>
                                </a:rPr>
                                <m:t> </m:t>
                              </m:r>
                              <m:r>
                                <a:rPr lang="en-US" sz="2400" kern="100" smtClean="0">
                                  <a:solidFill>
                                    <a:sysClr val="windowText" lastClr="000000"/>
                                  </a:solidFill>
                                  <a:effectLst/>
                                  <a:latin typeface="Cambria Math" panose="02040503050406030204" pitchFamily="18" charset="0"/>
                                </a:rPr>
                                <m:t>𝑙</m:t>
                              </m:r>
                              <m:r>
                                <a:rPr lang="en-US" sz="2400" kern="100" smtClean="0">
                                  <a:solidFill>
                                    <a:sysClr val="windowText" lastClr="000000"/>
                                  </a:solidFill>
                                  <a:effectLst/>
                                  <a:latin typeface="Cambria Math" panose="02040503050406030204" pitchFamily="18" charset="0"/>
                                </a:rPr>
                                <m:t>&lt;</m:t>
                              </m:r>
                              <m:r>
                                <a:rPr lang="en-US" sz="2400" kern="100" smtClean="0">
                                  <a:solidFill>
                                    <a:sysClr val="windowText" lastClr="000000"/>
                                  </a:solidFill>
                                  <a:effectLst/>
                                  <a:latin typeface="Cambria Math" panose="02040503050406030204" pitchFamily="18" charset="0"/>
                                </a:rPr>
                                <m:t>𝑟</m:t>
                              </m:r>
                              <m:r>
                                <a:rPr lang="en-US" sz="2400" kern="100" smtClean="0">
                                  <a:solidFill>
                                    <a:sysClr val="windowText" lastClr="000000"/>
                                  </a:solidFill>
                                  <a:effectLst/>
                                  <a:latin typeface="Cambria Math" panose="02040503050406030204" pitchFamily="18" charset="0"/>
                                </a:rPr>
                                <m:t> </m:t>
                              </m:r>
                              <m:r>
                                <a:rPr lang="en-US" sz="2400" kern="100" smtClean="0">
                                  <a:solidFill>
                                    <a:sysClr val="windowText" lastClr="000000"/>
                                  </a:solidFill>
                                  <a:effectLst/>
                                  <a:latin typeface="Cambria Math" panose="02040503050406030204" pitchFamily="18" charset="0"/>
                                </a:rPr>
                                <m:t>𝐭𝐡𝐞𝐧</m:t>
                              </m:r>
                            </m:oMath>
                          </a14:m>
                          <a:r>
                            <a:rPr lang="en-US" sz="2400" kern="100" dirty="0">
                              <a:solidFill>
                                <a:sysClr val="windowText" lastClr="000000"/>
                              </a:solidFill>
                              <a:effectLst/>
                            </a:rPr>
                            <a:t> </a:t>
                          </a:r>
                          <a:r>
                            <a:rPr lang="en-US" sz="2400" b="0" kern="100" dirty="0">
                              <a:solidFill>
                                <a:sysClr val="windowText" lastClr="000000"/>
                              </a:solidFill>
                              <a:effectLst/>
                              <a:latin typeface="微软雅黑" panose="020B0503020204020204" pitchFamily="34" charset="-122"/>
                              <a:ea typeface="微软雅黑" panose="020B0503020204020204" pitchFamily="34" charset="-122"/>
                            </a:rPr>
                            <a:t>//</a:t>
                          </a:r>
                          <a:r>
                            <a:rPr lang="zh-CN" sz="2400" b="0" kern="100" dirty="0">
                              <a:solidFill>
                                <a:sysClr val="windowText" lastClr="000000"/>
                              </a:solidFill>
                              <a:effectLst/>
                              <a:latin typeface="微软雅黑" panose="020B0503020204020204" pitchFamily="34" charset="-122"/>
                              <a:ea typeface="微软雅黑" panose="020B0503020204020204" pitchFamily="34" charset="-122"/>
                            </a:rPr>
                            <a:t>序列中有至少两个元素待排</a:t>
                          </a:r>
                        </a:p>
                      </a:txBody>
                      <a:tcPr marL="68580" marR="68580" marT="0" marB="0">
                        <a:noFill/>
                      </a:tcPr>
                    </a:tc>
                    <a:extLst>
                      <a:ext uri="{0D108BD9-81ED-4DB2-BD59-A6C34878D82A}">
                        <a16:rowId xmlns:a16="http://schemas.microsoft.com/office/drawing/2014/main" val="1060191932"/>
                      </a:ext>
                    </a:extLst>
                  </a:tr>
                  <a:tr h="0">
                    <a:tc>
                      <a:txBody>
                        <a:bodyPr/>
                        <a:lstStyle/>
                        <a:p>
                          <a:pPr indent="127000" algn="just">
                            <a:lnSpc>
                              <a:spcPct val="150000"/>
                            </a:lnSpc>
                          </a:pPr>
                          <a:r>
                            <a:rPr lang="en-US" sz="2400" kern="100">
                              <a:solidFill>
                                <a:sysClr val="windowText" lastClr="000000"/>
                              </a:solidFill>
                              <a:effectLst/>
                            </a:rPr>
                            <a:t>2</a:t>
                          </a:r>
                          <a:endParaRPr lang="zh-CN" sz="2400" kern="100">
                            <a:solidFill>
                              <a:sysClr val="windowText" lastClr="000000"/>
                            </a:solidFill>
                            <a:effectLst/>
                            <a:latin typeface="Times New Roman" panose="02020603050405020304" pitchFamily="18" charset="0"/>
                            <a:ea typeface="宋体" panose="02010600030101010101" pitchFamily="2" charset="-122"/>
                          </a:endParaRPr>
                        </a:p>
                      </a:txBody>
                      <a:tcPr marL="68580" marR="68580" marT="0" marB="0">
                        <a:noFill/>
                      </a:tcPr>
                    </a:tc>
                    <a:tc>
                      <a:txBody>
                        <a:bodyPr/>
                        <a:lstStyle/>
                        <a:p>
                          <a:pPr indent="127000" algn="just">
                            <a:lnSpc>
                              <a:spcPct val="150000"/>
                            </a:lnSpc>
                          </a:pPr>
                          <a:r>
                            <a:rPr lang="en-US" sz="2400" kern="100" dirty="0">
                              <a:solidFill>
                                <a:sysClr val="windowText" lastClr="000000"/>
                              </a:solidFill>
                              <a:effectLst/>
                            </a:rPr>
                            <a:t>|  </a:t>
                          </a:r>
                          <a14:m>
                            <m:oMath xmlns:m="http://schemas.openxmlformats.org/officeDocument/2006/math">
                              <m:r>
                                <a:rPr lang="en-US" sz="2400" kern="100">
                                  <a:solidFill>
                                    <a:sysClr val="windowText" lastClr="000000"/>
                                  </a:solidFill>
                                  <a:effectLst/>
                                  <a:latin typeface="Cambria Math" panose="02040503050406030204" pitchFamily="18" charset="0"/>
                                </a:rPr>
                                <m:t>𝑚</m:t>
                              </m:r>
                              <m:r>
                                <a:rPr lang="zh-CN" sz="2400" kern="100">
                                  <a:solidFill>
                                    <a:sysClr val="windowText" lastClr="000000"/>
                                  </a:solidFill>
                                  <a:effectLst/>
                                  <a:latin typeface="Cambria Math" panose="02040503050406030204" pitchFamily="18" charset="0"/>
                                </a:rPr>
                                <m:t>←</m:t>
                              </m:r>
                              <m:r>
                                <a:rPr lang="en-US" sz="2400" kern="100">
                                  <a:solidFill>
                                    <a:sysClr val="windowText" lastClr="000000"/>
                                  </a:solidFill>
                                  <a:effectLst/>
                                  <a:latin typeface="Cambria Math" panose="02040503050406030204" pitchFamily="18" charset="0"/>
                                </a:rPr>
                                <m:t>(</m:t>
                              </m:r>
                              <m:r>
                                <a:rPr lang="en-US" sz="2400" kern="100">
                                  <a:solidFill>
                                    <a:sysClr val="windowText" lastClr="000000"/>
                                  </a:solidFill>
                                  <a:effectLst/>
                                  <a:latin typeface="Cambria Math" panose="02040503050406030204" pitchFamily="18" charset="0"/>
                                </a:rPr>
                                <m:t>𝑙</m:t>
                              </m:r>
                              <m:r>
                                <a:rPr lang="en-US" sz="2400" kern="100">
                                  <a:solidFill>
                                    <a:sysClr val="windowText" lastClr="000000"/>
                                  </a:solidFill>
                                  <a:effectLst/>
                                  <a:latin typeface="Cambria Math" panose="02040503050406030204" pitchFamily="18" charset="0"/>
                                </a:rPr>
                                <m:t>+</m:t>
                              </m:r>
                              <m:r>
                                <a:rPr lang="en-US" sz="2400" kern="100">
                                  <a:solidFill>
                                    <a:sysClr val="windowText" lastClr="000000"/>
                                  </a:solidFill>
                                  <a:effectLst/>
                                  <a:latin typeface="Cambria Math" panose="02040503050406030204" pitchFamily="18" charset="0"/>
                                </a:rPr>
                                <m:t>𝑟</m:t>
                              </m:r>
                              <m:r>
                                <a:rPr lang="en-US" sz="2400" kern="100">
                                  <a:solidFill>
                                    <a:sysClr val="windowText" lastClr="000000"/>
                                  </a:solidFill>
                                  <a:effectLst/>
                                  <a:latin typeface="Cambria Math" panose="02040503050406030204" pitchFamily="18" charset="0"/>
                                </a:rPr>
                                <m:t>)/2</m:t>
                              </m:r>
                            </m:oMath>
                          </a14:m>
                          <a:r>
                            <a:rPr lang="en-US" sz="2400" kern="100" dirty="0">
                              <a:solidFill>
                                <a:sysClr val="windowText" lastClr="000000"/>
                              </a:solidFill>
                              <a:effectLst/>
                            </a:rPr>
                            <a:t> </a:t>
                          </a:r>
                          <a:endParaRPr lang="zh-CN" sz="2400" kern="100" dirty="0">
                            <a:solidFill>
                              <a:sysClr val="windowText" lastClr="000000"/>
                            </a:solidFill>
                            <a:effectLst/>
                            <a:latin typeface="Times New Roman" panose="02020603050405020304" pitchFamily="18" charset="0"/>
                            <a:ea typeface="宋体" panose="02010600030101010101" pitchFamily="2" charset="-122"/>
                          </a:endParaRPr>
                        </a:p>
                      </a:txBody>
                      <a:tcPr marL="68580" marR="68580" marT="0" marB="0">
                        <a:noFill/>
                      </a:tcPr>
                    </a:tc>
                    <a:extLst>
                      <a:ext uri="{0D108BD9-81ED-4DB2-BD59-A6C34878D82A}">
                        <a16:rowId xmlns:a16="http://schemas.microsoft.com/office/drawing/2014/main" val="3892843118"/>
                      </a:ext>
                    </a:extLst>
                  </a:tr>
                  <a:tr h="0">
                    <a:tc>
                      <a:txBody>
                        <a:bodyPr/>
                        <a:lstStyle/>
                        <a:p>
                          <a:pPr indent="127000" algn="just">
                            <a:lnSpc>
                              <a:spcPct val="150000"/>
                            </a:lnSpc>
                          </a:pPr>
                          <a:r>
                            <a:rPr lang="en-US" sz="2400" kern="100">
                              <a:solidFill>
                                <a:sysClr val="windowText" lastClr="000000"/>
                              </a:solidFill>
                              <a:effectLst/>
                            </a:rPr>
                            <a:t>3</a:t>
                          </a:r>
                          <a:endParaRPr lang="zh-CN" sz="2400" kern="100">
                            <a:solidFill>
                              <a:sysClr val="windowText" lastClr="000000"/>
                            </a:solidFill>
                            <a:effectLst/>
                            <a:latin typeface="Times New Roman" panose="02020603050405020304" pitchFamily="18" charset="0"/>
                            <a:ea typeface="宋体" panose="02010600030101010101" pitchFamily="2" charset="-122"/>
                          </a:endParaRPr>
                        </a:p>
                      </a:txBody>
                      <a:tcPr marL="68580" marR="68580" marT="0" marB="0">
                        <a:noFill/>
                      </a:tcPr>
                    </a:tc>
                    <a:tc>
                      <a:txBody>
                        <a:bodyPr/>
                        <a:lstStyle/>
                        <a:p>
                          <a:pPr indent="127000" algn="just">
                            <a:lnSpc>
                              <a:spcPct val="150000"/>
                            </a:lnSpc>
                          </a:pPr>
                          <a:r>
                            <a:rPr lang="en-US" sz="2400" kern="100" dirty="0">
                              <a:solidFill>
                                <a:sysClr val="windowText" lastClr="000000"/>
                              </a:solidFill>
                              <a:effectLst/>
                            </a:rPr>
                            <a:t>|  </a:t>
                          </a:r>
                          <a14:m>
                            <m:oMath xmlns:m="http://schemas.openxmlformats.org/officeDocument/2006/math">
                              <m:r>
                                <m:rPr>
                                  <m:sty m:val="p"/>
                                </m:rPr>
                                <a:rPr lang="en-US" sz="2400" kern="100">
                                  <a:solidFill>
                                    <a:sysClr val="windowText" lastClr="000000"/>
                                  </a:solidFill>
                                  <a:effectLst/>
                                  <a:latin typeface="Cambria Math" panose="02040503050406030204" pitchFamily="18" charset="0"/>
                                </a:rPr>
                                <m:t>MergeSort</m:t>
                              </m:r>
                              <m:r>
                                <a:rPr lang="en-US" sz="2400" kern="100">
                                  <a:solidFill>
                                    <a:sysClr val="windowText" lastClr="000000"/>
                                  </a:solidFill>
                                  <a:effectLst/>
                                  <a:latin typeface="Cambria Math" panose="02040503050406030204" pitchFamily="18" charset="0"/>
                                </a:rPr>
                                <m:t>(</m:t>
                              </m:r>
                              <m:r>
                                <a:rPr lang="en-US" sz="2400" kern="100">
                                  <a:solidFill>
                                    <a:sysClr val="windowText" lastClr="000000"/>
                                  </a:solidFill>
                                  <a:effectLst/>
                                  <a:latin typeface="Cambria Math" panose="02040503050406030204" pitchFamily="18" charset="0"/>
                                </a:rPr>
                                <m:t>𝑎</m:t>
                              </m:r>
                              <m:r>
                                <a:rPr lang="en-US" sz="2400" kern="100">
                                  <a:solidFill>
                                    <a:sysClr val="windowText" lastClr="000000"/>
                                  </a:solidFill>
                                  <a:effectLst/>
                                  <a:latin typeface="Cambria Math" panose="02040503050406030204" pitchFamily="18" charset="0"/>
                                </a:rPr>
                                <m:t>, </m:t>
                              </m:r>
                              <m:r>
                                <a:rPr lang="en-US" sz="2400" kern="100">
                                  <a:solidFill>
                                    <a:sysClr val="windowText" lastClr="000000"/>
                                  </a:solidFill>
                                  <a:effectLst/>
                                  <a:latin typeface="Cambria Math" panose="02040503050406030204" pitchFamily="18" charset="0"/>
                                </a:rPr>
                                <m:t>𝑙</m:t>
                              </m:r>
                              <m:r>
                                <a:rPr lang="en-US" sz="2400" kern="100">
                                  <a:solidFill>
                                    <a:sysClr val="windowText" lastClr="000000"/>
                                  </a:solidFill>
                                  <a:effectLst/>
                                  <a:latin typeface="Cambria Math" panose="02040503050406030204" pitchFamily="18" charset="0"/>
                                </a:rPr>
                                <m:t>, </m:t>
                              </m:r>
                              <m:r>
                                <a:rPr lang="en-US" sz="2400" kern="100">
                                  <a:solidFill>
                                    <a:sysClr val="windowText" lastClr="000000"/>
                                  </a:solidFill>
                                  <a:effectLst/>
                                  <a:latin typeface="Cambria Math" panose="02040503050406030204" pitchFamily="18" charset="0"/>
                                </a:rPr>
                                <m:t>𝑚</m:t>
                              </m:r>
                              <m:r>
                                <a:rPr lang="en-US" sz="2400" kern="100">
                                  <a:solidFill>
                                    <a:sysClr val="windowText" lastClr="000000"/>
                                  </a:solidFill>
                                  <a:effectLst/>
                                  <a:latin typeface="Cambria Math" panose="02040503050406030204" pitchFamily="18" charset="0"/>
                                </a:rPr>
                                <m:t>)</m:t>
                              </m:r>
                            </m:oMath>
                          </a14:m>
                          <a:r>
                            <a:rPr lang="en-US" sz="2400" kern="100" dirty="0">
                              <a:solidFill>
                                <a:sysClr val="windowText" lastClr="000000"/>
                              </a:solidFill>
                              <a:effectLst/>
                            </a:rPr>
                            <a:t> </a:t>
                          </a:r>
                          <a:endParaRPr lang="zh-CN" sz="2400" kern="100" dirty="0">
                            <a:solidFill>
                              <a:sysClr val="windowText" lastClr="000000"/>
                            </a:solidFill>
                            <a:effectLst/>
                            <a:latin typeface="Times New Roman" panose="02020603050405020304" pitchFamily="18" charset="0"/>
                            <a:ea typeface="宋体" panose="02010600030101010101" pitchFamily="2" charset="-122"/>
                          </a:endParaRPr>
                        </a:p>
                      </a:txBody>
                      <a:tcPr marL="68580" marR="68580" marT="0" marB="0">
                        <a:noFill/>
                      </a:tcPr>
                    </a:tc>
                    <a:extLst>
                      <a:ext uri="{0D108BD9-81ED-4DB2-BD59-A6C34878D82A}">
                        <a16:rowId xmlns:a16="http://schemas.microsoft.com/office/drawing/2014/main" val="535693186"/>
                      </a:ext>
                    </a:extLst>
                  </a:tr>
                  <a:tr h="0">
                    <a:tc>
                      <a:txBody>
                        <a:bodyPr/>
                        <a:lstStyle/>
                        <a:p>
                          <a:pPr indent="127000" algn="just">
                            <a:lnSpc>
                              <a:spcPct val="150000"/>
                            </a:lnSpc>
                          </a:pPr>
                          <a:r>
                            <a:rPr lang="en-US" sz="2400" kern="100">
                              <a:solidFill>
                                <a:sysClr val="windowText" lastClr="000000"/>
                              </a:solidFill>
                              <a:effectLst/>
                            </a:rPr>
                            <a:t>4</a:t>
                          </a:r>
                          <a:endParaRPr lang="zh-CN" sz="2400" kern="100">
                            <a:solidFill>
                              <a:sysClr val="windowText" lastClr="000000"/>
                            </a:solidFill>
                            <a:effectLst/>
                            <a:latin typeface="Times New Roman" panose="02020603050405020304" pitchFamily="18" charset="0"/>
                            <a:ea typeface="宋体" panose="02010600030101010101" pitchFamily="2" charset="-122"/>
                          </a:endParaRPr>
                        </a:p>
                      </a:txBody>
                      <a:tcPr marL="68580" marR="68580" marT="0" marB="0">
                        <a:noFill/>
                      </a:tcPr>
                    </a:tc>
                    <a:tc>
                      <a:txBody>
                        <a:bodyPr/>
                        <a:lstStyle/>
                        <a:p>
                          <a:pPr indent="127000" algn="just">
                            <a:lnSpc>
                              <a:spcPct val="150000"/>
                            </a:lnSpc>
                          </a:pPr>
                          <a:r>
                            <a:rPr lang="en-US" sz="2400" kern="100" dirty="0">
                              <a:solidFill>
                                <a:sysClr val="windowText" lastClr="000000"/>
                              </a:solidFill>
                              <a:effectLst/>
                            </a:rPr>
                            <a:t>|  </a:t>
                          </a:r>
                          <a14:m>
                            <m:oMath xmlns:m="http://schemas.openxmlformats.org/officeDocument/2006/math">
                              <m:r>
                                <m:rPr>
                                  <m:sty m:val="p"/>
                                </m:rPr>
                                <a:rPr lang="en-US" sz="2400" kern="100">
                                  <a:solidFill>
                                    <a:sysClr val="windowText" lastClr="000000"/>
                                  </a:solidFill>
                                  <a:effectLst/>
                                  <a:latin typeface="Cambria Math" panose="02040503050406030204" pitchFamily="18" charset="0"/>
                                </a:rPr>
                                <m:t>MergeSort</m:t>
                              </m:r>
                              <m:r>
                                <a:rPr lang="en-US" sz="2400" kern="100">
                                  <a:solidFill>
                                    <a:sysClr val="windowText" lastClr="000000"/>
                                  </a:solidFill>
                                  <a:effectLst/>
                                  <a:latin typeface="Cambria Math" panose="02040503050406030204" pitchFamily="18" charset="0"/>
                                </a:rPr>
                                <m:t>(</m:t>
                              </m:r>
                              <m:r>
                                <a:rPr lang="en-US" sz="2400" kern="100">
                                  <a:solidFill>
                                    <a:sysClr val="windowText" lastClr="000000"/>
                                  </a:solidFill>
                                  <a:effectLst/>
                                  <a:latin typeface="Cambria Math" panose="02040503050406030204" pitchFamily="18" charset="0"/>
                                </a:rPr>
                                <m:t>𝑎</m:t>
                              </m:r>
                              <m:r>
                                <a:rPr lang="en-US" sz="2400" kern="100">
                                  <a:solidFill>
                                    <a:sysClr val="windowText" lastClr="000000"/>
                                  </a:solidFill>
                                  <a:effectLst/>
                                  <a:latin typeface="Cambria Math" panose="02040503050406030204" pitchFamily="18" charset="0"/>
                                </a:rPr>
                                <m:t>,</m:t>
                              </m:r>
                              <m:r>
                                <a:rPr lang="en-US" sz="2400" kern="100">
                                  <a:solidFill>
                                    <a:sysClr val="windowText" lastClr="000000"/>
                                  </a:solidFill>
                                  <a:effectLst/>
                                  <a:latin typeface="Cambria Math" panose="02040503050406030204" pitchFamily="18" charset="0"/>
                                </a:rPr>
                                <m:t>𝑚</m:t>
                              </m:r>
                              <m:r>
                                <a:rPr lang="en-US" sz="2400" kern="100">
                                  <a:solidFill>
                                    <a:sysClr val="windowText" lastClr="000000"/>
                                  </a:solidFill>
                                  <a:effectLst/>
                                  <a:latin typeface="Cambria Math" panose="02040503050406030204" pitchFamily="18" charset="0"/>
                                </a:rPr>
                                <m:t>+1,</m:t>
                              </m:r>
                              <m:r>
                                <a:rPr lang="en-US" sz="2400" kern="100">
                                  <a:solidFill>
                                    <a:sysClr val="windowText" lastClr="000000"/>
                                  </a:solidFill>
                                  <a:effectLst/>
                                  <a:latin typeface="Cambria Math" panose="02040503050406030204" pitchFamily="18" charset="0"/>
                                </a:rPr>
                                <m:t>𝑟</m:t>
                              </m:r>
                              <m:r>
                                <a:rPr lang="en-US" sz="2400" kern="100">
                                  <a:solidFill>
                                    <a:sysClr val="windowText" lastClr="000000"/>
                                  </a:solidFill>
                                  <a:effectLst/>
                                  <a:latin typeface="Cambria Math" panose="02040503050406030204" pitchFamily="18" charset="0"/>
                                </a:rPr>
                                <m:t>)</m:t>
                              </m:r>
                            </m:oMath>
                          </a14:m>
                          <a:r>
                            <a:rPr lang="en-US" sz="2400" kern="100" dirty="0">
                              <a:solidFill>
                                <a:sysClr val="windowText" lastClr="000000"/>
                              </a:solidFill>
                              <a:effectLst/>
                            </a:rPr>
                            <a:t> </a:t>
                          </a:r>
                          <a:endParaRPr lang="zh-CN" sz="2400" kern="100" dirty="0">
                            <a:solidFill>
                              <a:sysClr val="windowText" lastClr="000000"/>
                            </a:solidFill>
                            <a:effectLst/>
                            <a:latin typeface="Times New Roman" panose="02020603050405020304" pitchFamily="18" charset="0"/>
                            <a:ea typeface="宋体" panose="02010600030101010101" pitchFamily="2" charset="-122"/>
                          </a:endParaRPr>
                        </a:p>
                      </a:txBody>
                      <a:tcPr marL="68580" marR="68580" marT="0" marB="0">
                        <a:noFill/>
                      </a:tcPr>
                    </a:tc>
                    <a:extLst>
                      <a:ext uri="{0D108BD9-81ED-4DB2-BD59-A6C34878D82A}">
                        <a16:rowId xmlns:a16="http://schemas.microsoft.com/office/drawing/2014/main" val="2246653145"/>
                      </a:ext>
                    </a:extLst>
                  </a:tr>
                  <a:tr h="0">
                    <a:tc>
                      <a:txBody>
                        <a:bodyPr/>
                        <a:lstStyle/>
                        <a:p>
                          <a:pPr indent="127000" algn="just">
                            <a:lnSpc>
                              <a:spcPct val="150000"/>
                            </a:lnSpc>
                          </a:pPr>
                          <a:r>
                            <a:rPr lang="en-US" sz="2400" kern="100">
                              <a:solidFill>
                                <a:sysClr val="windowText" lastClr="000000"/>
                              </a:solidFill>
                              <a:effectLst/>
                            </a:rPr>
                            <a:t>5</a:t>
                          </a:r>
                          <a:endParaRPr lang="zh-CN" sz="2400" kern="100">
                            <a:solidFill>
                              <a:sysClr val="windowText" lastClr="000000"/>
                            </a:solidFill>
                            <a:effectLst/>
                          </a:endParaRPr>
                        </a:p>
                        <a:p>
                          <a:pPr indent="127000" algn="just">
                            <a:lnSpc>
                              <a:spcPct val="150000"/>
                            </a:lnSpc>
                          </a:pPr>
                          <a:r>
                            <a:rPr lang="en-US" sz="2400" kern="100">
                              <a:solidFill>
                                <a:sysClr val="windowText" lastClr="000000"/>
                              </a:solidFill>
                              <a:effectLst/>
                            </a:rPr>
                            <a:t>6</a:t>
                          </a:r>
                          <a:endParaRPr lang="zh-CN" sz="2400" kern="100">
                            <a:solidFill>
                              <a:sysClr val="windowText" lastClr="000000"/>
                            </a:solidFill>
                            <a:effectLst/>
                            <a:latin typeface="Times New Roman" panose="02020603050405020304" pitchFamily="18" charset="0"/>
                            <a:ea typeface="宋体" panose="02010600030101010101" pitchFamily="2" charset="-122"/>
                          </a:endParaRPr>
                        </a:p>
                      </a:txBody>
                      <a:tcPr marL="68580" marR="68580" marT="0" marB="0">
                        <a:noFill/>
                      </a:tcPr>
                    </a:tc>
                    <a:tc>
                      <a:txBody>
                        <a:bodyPr/>
                        <a:lstStyle/>
                        <a:p>
                          <a:pPr indent="127000" algn="just">
                            <a:lnSpc>
                              <a:spcPct val="150000"/>
                            </a:lnSpc>
                          </a:pPr>
                          <a:r>
                            <a:rPr lang="en-US" sz="2400" kern="100" dirty="0">
                              <a:solidFill>
                                <a:sysClr val="windowText" lastClr="000000"/>
                              </a:solidFill>
                              <a:effectLst/>
                            </a:rPr>
                            <a:t>|  </a:t>
                          </a:r>
                          <a14:m>
                            <m:oMath xmlns:m="http://schemas.openxmlformats.org/officeDocument/2006/math">
                              <m:d>
                                <m:dPr>
                                  <m:begChr m:val="〈"/>
                                  <m:endChr m:val="〉"/>
                                  <m:ctrlPr>
                                    <a:rPr lang="zh-CN" sz="2400" i="1" kern="100">
                                      <a:solidFill>
                                        <a:sysClr val="windowText" lastClr="000000"/>
                                      </a:solidFill>
                                      <a:effectLst/>
                                      <a:latin typeface="Cambria Math" panose="02040503050406030204" pitchFamily="18" charset="0"/>
                                    </a:rPr>
                                  </m:ctrlPr>
                                </m:dPr>
                                <m:e>
                                  <m:sSub>
                                    <m:sSubPr>
                                      <m:ctrlPr>
                                        <a:rPr lang="zh-CN" sz="2400" i="1" kern="100">
                                          <a:solidFill>
                                            <a:sysClr val="windowText" lastClr="000000"/>
                                          </a:solidFill>
                                          <a:effectLst/>
                                          <a:latin typeface="Cambria Math" panose="02040503050406030204" pitchFamily="18" charset="0"/>
                                        </a:rPr>
                                      </m:ctrlPr>
                                    </m:sSubPr>
                                    <m:e>
                                      <m:r>
                                        <a:rPr lang="en-US" sz="2400" kern="100">
                                          <a:solidFill>
                                            <a:sysClr val="windowText" lastClr="000000"/>
                                          </a:solidFill>
                                          <a:effectLst/>
                                          <a:latin typeface="Cambria Math" panose="02040503050406030204" pitchFamily="18" charset="0"/>
                                        </a:rPr>
                                        <m:t>𝑎</m:t>
                                      </m:r>
                                    </m:e>
                                    <m:sub>
                                      <m:r>
                                        <a:rPr lang="en-US" sz="2400" kern="100">
                                          <a:solidFill>
                                            <a:sysClr val="windowText" lastClr="000000"/>
                                          </a:solidFill>
                                          <a:effectLst/>
                                          <a:latin typeface="Cambria Math" panose="02040503050406030204" pitchFamily="18" charset="0"/>
                                        </a:rPr>
                                        <m:t>𝑙</m:t>
                                      </m:r>
                                    </m:sub>
                                  </m:sSub>
                                  <m:r>
                                    <a:rPr lang="en-US" sz="2400" kern="100">
                                      <a:solidFill>
                                        <a:sysClr val="windowText" lastClr="000000"/>
                                      </a:solidFill>
                                      <a:effectLst/>
                                      <a:latin typeface="Cambria Math" panose="02040503050406030204" pitchFamily="18" charset="0"/>
                                    </a:rPr>
                                    <m:t>,</m:t>
                                  </m:r>
                                  <m:r>
                                    <a:rPr lang="zh-CN" sz="2400" kern="100">
                                      <a:solidFill>
                                        <a:sysClr val="windowText" lastClr="000000"/>
                                      </a:solidFill>
                                      <a:effectLst/>
                                      <a:latin typeface="Cambria Math" panose="02040503050406030204" pitchFamily="18" charset="0"/>
                                    </a:rPr>
                                    <m:t>…</m:t>
                                  </m:r>
                                  <m:r>
                                    <a:rPr lang="en-US" sz="2400" kern="100">
                                      <a:solidFill>
                                        <a:sysClr val="windowText" lastClr="000000"/>
                                      </a:solidFill>
                                      <a:effectLst/>
                                      <a:latin typeface="Cambria Math" panose="02040503050406030204" pitchFamily="18" charset="0"/>
                                    </a:rPr>
                                    <m:t>,</m:t>
                                  </m:r>
                                  <m:sSub>
                                    <m:sSubPr>
                                      <m:ctrlPr>
                                        <a:rPr lang="zh-CN" sz="2400" i="1" kern="100">
                                          <a:solidFill>
                                            <a:sysClr val="windowText" lastClr="000000"/>
                                          </a:solidFill>
                                          <a:effectLst/>
                                          <a:latin typeface="Cambria Math" panose="02040503050406030204" pitchFamily="18" charset="0"/>
                                        </a:rPr>
                                      </m:ctrlPr>
                                    </m:sSubPr>
                                    <m:e>
                                      <m:r>
                                        <a:rPr lang="en-US" sz="2400" kern="100">
                                          <a:solidFill>
                                            <a:sysClr val="windowText" lastClr="000000"/>
                                          </a:solidFill>
                                          <a:effectLst/>
                                          <a:latin typeface="Cambria Math" panose="02040503050406030204" pitchFamily="18" charset="0"/>
                                        </a:rPr>
                                        <m:t>𝑎</m:t>
                                      </m:r>
                                    </m:e>
                                    <m:sub>
                                      <m:r>
                                        <a:rPr lang="en-US" sz="2400" kern="100">
                                          <a:solidFill>
                                            <a:sysClr val="windowText" lastClr="000000"/>
                                          </a:solidFill>
                                          <a:effectLst/>
                                          <a:latin typeface="Cambria Math" panose="02040503050406030204" pitchFamily="18" charset="0"/>
                                        </a:rPr>
                                        <m:t>𝑟</m:t>
                                      </m:r>
                                    </m:sub>
                                  </m:sSub>
                                </m:e>
                              </m:d>
                              <m:r>
                                <a:rPr lang="zh-CN" sz="2400" kern="100">
                                  <a:solidFill>
                                    <a:sysClr val="windowText" lastClr="000000"/>
                                  </a:solidFill>
                                  <a:effectLst/>
                                  <a:latin typeface="Cambria Math" panose="02040503050406030204" pitchFamily="18" charset="0"/>
                                </a:rPr>
                                <m:t>←</m:t>
                              </m:r>
                              <m:r>
                                <m:rPr>
                                  <m:sty m:val="p"/>
                                </m:rPr>
                                <a:rPr lang="en-US" sz="2400" kern="100">
                                  <a:solidFill>
                                    <a:sysClr val="windowText" lastClr="000000"/>
                                  </a:solidFill>
                                  <a:effectLst/>
                                  <a:latin typeface="Cambria Math" panose="02040503050406030204" pitchFamily="18" charset="0"/>
                                </a:rPr>
                                <m:t>TwoWayMerge</m:t>
                              </m:r>
                              <m:r>
                                <a:rPr lang="en-US" sz="2400" kern="100">
                                  <a:solidFill>
                                    <a:sysClr val="windowText" lastClr="000000"/>
                                  </a:solidFill>
                                  <a:effectLst/>
                                  <a:latin typeface="Cambria Math" panose="02040503050406030204" pitchFamily="18" charset="0"/>
                                </a:rPr>
                                <m:t>(</m:t>
                              </m:r>
                              <m:r>
                                <a:rPr lang="en-US" sz="2400" kern="100">
                                  <a:solidFill>
                                    <a:sysClr val="windowText" lastClr="000000"/>
                                  </a:solidFill>
                                  <a:effectLst/>
                                  <a:latin typeface="Cambria Math" panose="02040503050406030204" pitchFamily="18" charset="0"/>
                                </a:rPr>
                                <m:t>𝑎</m:t>
                              </m:r>
                              <m:r>
                                <a:rPr lang="en-US" sz="2400" kern="100">
                                  <a:solidFill>
                                    <a:sysClr val="windowText" lastClr="000000"/>
                                  </a:solidFill>
                                  <a:effectLst/>
                                  <a:latin typeface="Cambria Math" panose="02040503050406030204" pitchFamily="18" charset="0"/>
                                </a:rPr>
                                <m:t>, </m:t>
                              </m:r>
                              <m:r>
                                <a:rPr lang="en-US" sz="2400" kern="100">
                                  <a:solidFill>
                                    <a:sysClr val="windowText" lastClr="000000"/>
                                  </a:solidFill>
                                  <a:effectLst/>
                                  <a:latin typeface="Cambria Math" panose="02040503050406030204" pitchFamily="18" charset="0"/>
                                </a:rPr>
                                <m:t>𝑙</m:t>
                              </m:r>
                              <m:r>
                                <a:rPr lang="en-US" sz="2400" kern="100">
                                  <a:solidFill>
                                    <a:sysClr val="windowText" lastClr="000000"/>
                                  </a:solidFill>
                                  <a:effectLst/>
                                  <a:latin typeface="Cambria Math" panose="02040503050406030204" pitchFamily="18" charset="0"/>
                                </a:rPr>
                                <m:t>, </m:t>
                              </m:r>
                              <m:r>
                                <a:rPr lang="en-US" sz="2400" kern="100">
                                  <a:solidFill>
                                    <a:sysClr val="windowText" lastClr="000000"/>
                                  </a:solidFill>
                                  <a:effectLst/>
                                  <a:latin typeface="Cambria Math" panose="02040503050406030204" pitchFamily="18" charset="0"/>
                                </a:rPr>
                                <m:t>𝑚</m:t>
                              </m:r>
                              <m:r>
                                <a:rPr lang="en-US" sz="2400" kern="100">
                                  <a:solidFill>
                                    <a:sysClr val="windowText" lastClr="000000"/>
                                  </a:solidFill>
                                  <a:effectLst/>
                                  <a:latin typeface="Cambria Math" panose="02040503050406030204" pitchFamily="18" charset="0"/>
                                </a:rPr>
                                <m:t>,</m:t>
                              </m:r>
                              <m:r>
                                <a:rPr lang="en-US" sz="2400" kern="100">
                                  <a:solidFill>
                                    <a:sysClr val="windowText" lastClr="000000"/>
                                  </a:solidFill>
                                  <a:effectLst/>
                                  <a:latin typeface="Cambria Math" panose="02040503050406030204" pitchFamily="18" charset="0"/>
                                </a:rPr>
                                <m:t>𝑚</m:t>
                              </m:r>
                              <m:r>
                                <a:rPr lang="en-US" sz="2400" kern="100">
                                  <a:solidFill>
                                    <a:sysClr val="windowText" lastClr="000000"/>
                                  </a:solidFill>
                                  <a:effectLst/>
                                  <a:latin typeface="Cambria Math" panose="02040503050406030204" pitchFamily="18" charset="0"/>
                                </a:rPr>
                                <m:t>+1,</m:t>
                              </m:r>
                              <m:r>
                                <a:rPr lang="en-US" sz="2400" kern="100">
                                  <a:solidFill>
                                    <a:sysClr val="windowText" lastClr="000000"/>
                                  </a:solidFill>
                                  <a:effectLst/>
                                  <a:latin typeface="Cambria Math" panose="02040503050406030204" pitchFamily="18" charset="0"/>
                                </a:rPr>
                                <m:t>𝑟</m:t>
                              </m:r>
                              <m:r>
                                <a:rPr lang="en-US" sz="2400" kern="100">
                                  <a:solidFill>
                                    <a:sysClr val="windowText" lastClr="000000"/>
                                  </a:solidFill>
                                  <a:effectLst/>
                                  <a:latin typeface="Cambria Math" panose="02040503050406030204" pitchFamily="18" charset="0"/>
                                </a:rPr>
                                <m:t>)</m:t>
                              </m:r>
                            </m:oMath>
                          </a14:m>
                          <a:r>
                            <a:rPr lang="en-US" sz="2400" kern="100" dirty="0">
                              <a:solidFill>
                                <a:sysClr val="windowText" lastClr="000000"/>
                              </a:solidFill>
                              <a:effectLst/>
                            </a:rPr>
                            <a:t> </a:t>
                          </a:r>
                          <a:endParaRPr lang="zh-CN" sz="2400" kern="100" dirty="0">
                            <a:solidFill>
                              <a:sysClr val="windowText" lastClr="000000"/>
                            </a:solidFill>
                            <a:effectLst/>
                          </a:endParaRPr>
                        </a:p>
                        <a:p>
                          <a:pPr indent="127000" algn="just">
                            <a:lnSpc>
                              <a:spcPct val="150000"/>
                            </a:lnSpc>
                          </a:pPr>
                          <a:r>
                            <a:rPr lang="en-US" sz="2400" kern="100" dirty="0">
                              <a:solidFill>
                                <a:sysClr val="windowText" lastClr="000000"/>
                              </a:solidFill>
                              <a:effectLst/>
                            </a:rPr>
                            <a:t>end </a:t>
                          </a:r>
                          <a:endParaRPr lang="zh-CN" sz="2400" kern="100" dirty="0">
                            <a:solidFill>
                              <a:sysClr val="windowText" lastClr="000000"/>
                            </a:solidFill>
                            <a:effectLst/>
                            <a:latin typeface="Times New Roman" panose="02020603050405020304" pitchFamily="18" charset="0"/>
                            <a:ea typeface="宋体" panose="02010600030101010101" pitchFamily="2" charset="-122"/>
                          </a:endParaRPr>
                        </a:p>
                      </a:txBody>
                      <a:tcPr marL="68580" marR="68580" marT="0" marB="0">
                        <a:noFill/>
                      </a:tcPr>
                    </a:tc>
                    <a:extLst>
                      <a:ext uri="{0D108BD9-81ED-4DB2-BD59-A6C34878D82A}">
                        <a16:rowId xmlns:a16="http://schemas.microsoft.com/office/drawing/2014/main" val="3387016268"/>
                      </a:ext>
                    </a:extLst>
                  </a:tr>
                </a:tbl>
              </a:graphicData>
            </a:graphic>
          </p:graphicFrame>
        </mc:Choice>
        <mc:Fallback xmlns="">
          <p:graphicFrame>
            <p:nvGraphicFramePr>
              <p:cNvPr id="9" name="内容占位符 8">
                <a:extLst>
                  <a:ext uri="{FF2B5EF4-FFF2-40B4-BE49-F238E27FC236}">
                    <a16:creationId xmlns:a16="http://schemas.microsoft.com/office/drawing/2014/main" id="{FBAED39B-BF20-4DBC-BC40-E2A571140F70}"/>
                  </a:ext>
                </a:extLst>
              </p:cNvPr>
              <p:cNvGraphicFramePr>
                <a:graphicFrameLocks noGrp="1"/>
              </p:cNvGraphicFramePr>
              <p:nvPr>
                <p:ph idx="11"/>
                <p:extLst>
                  <p:ext uri="{D42A27DB-BD31-4B8C-83A1-F6EECF244321}">
                    <p14:modId xmlns:p14="http://schemas.microsoft.com/office/powerpoint/2010/main" val="1030023149"/>
                  </p:ext>
                </p:extLst>
              </p:nvPr>
            </p:nvGraphicFramePr>
            <p:xfrm>
              <a:off x="1895792" y="2851068"/>
              <a:ext cx="7481454" cy="2998980"/>
            </p:xfrm>
            <a:graphic>
              <a:graphicData uri="http://schemas.openxmlformats.org/drawingml/2006/table">
                <a:tbl>
                  <a:tblPr firstRow="1" firstCol="1" bandRow="1">
                    <a:tableStyleId>{5C22544A-7EE6-4342-B048-85BDC9FD1C3A}</a:tableStyleId>
                  </a:tblPr>
                  <a:tblGrid>
                    <a:gridCol w="422442">
                      <a:extLst>
                        <a:ext uri="{9D8B030D-6E8A-4147-A177-3AD203B41FA5}">
                          <a16:colId xmlns:a16="http://schemas.microsoft.com/office/drawing/2014/main" val="120021636"/>
                        </a:ext>
                      </a:extLst>
                    </a:gridCol>
                    <a:gridCol w="7059012">
                      <a:extLst>
                        <a:ext uri="{9D8B030D-6E8A-4147-A177-3AD203B41FA5}">
                          <a16:colId xmlns:a16="http://schemas.microsoft.com/office/drawing/2014/main" val="3802761964"/>
                        </a:ext>
                      </a:extLst>
                    </a:gridCol>
                  </a:tblGrid>
                  <a:tr h="490220">
                    <a:tc>
                      <a:txBody>
                        <a:bodyPr/>
                        <a:lstStyle/>
                        <a:p>
                          <a:pPr indent="127000" algn="just">
                            <a:lnSpc>
                              <a:spcPct val="150000"/>
                            </a:lnSpc>
                          </a:pPr>
                          <a:r>
                            <a:rPr lang="en-US" sz="2400" kern="100">
                              <a:solidFill>
                                <a:sysClr val="windowText" lastClr="000000"/>
                              </a:solidFill>
                              <a:effectLst/>
                            </a:rPr>
                            <a:t>1</a:t>
                          </a:r>
                          <a:endParaRPr lang="zh-CN" sz="2400" kern="100">
                            <a:solidFill>
                              <a:sysClr val="windowText" lastClr="000000"/>
                            </a:solidFill>
                            <a:effectLst/>
                            <a:latin typeface="Times New Roman" panose="02020603050405020304" pitchFamily="18" charset="0"/>
                            <a:ea typeface="宋体" panose="02010600030101010101" pitchFamily="2" charset="-122"/>
                          </a:endParaRPr>
                        </a:p>
                      </a:txBody>
                      <a:tcPr marL="68580" marR="68580" marT="0" marB="0">
                        <a:noFill/>
                      </a:tcPr>
                    </a:tc>
                    <a:tc>
                      <a:txBody>
                        <a:bodyPr/>
                        <a:lstStyle/>
                        <a:p>
                          <a:endParaRPr lang="zh-CN"/>
                        </a:p>
                      </a:txBody>
                      <a:tcPr marL="68580" marR="68580" marT="0" marB="0">
                        <a:blipFill>
                          <a:blip r:embed="rId2"/>
                          <a:stretch>
                            <a:fillRect l="-6034" t="-1235" r="-345" b="-546914"/>
                          </a:stretch>
                        </a:blipFill>
                      </a:tcPr>
                    </a:tc>
                    <a:extLst>
                      <a:ext uri="{0D108BD9-81ED-4DB2-BD59-A6C34878D82A}">
                        <a16:rowId xmlns:a16="http://schemas.microsoft.com/office/drawing/2014/main" val="1060191932"/>
                      </a:ext>
                    </a:extLst>
                  </a:tr>
                  <a:tr h="490030">
                    <a:tc>
                      <a:txBody>
                        <a:bodyPr/>
                        <a:lstStyle/>
                        <a:p>
                          <a:pPr indent="127000" algn="just">
                            <a:lnSpc>
                              <a:spcPct val="150000"/>
                            </a:lnSpc>
                          </a:pPr>
                          <a:r>
                            <a:rPr lang="en-US" sz="2400" kern="100">
                              <a:solidFill>
                                <a:sysClr val="windowText" lastClr="000000"/>
                              </a:solidFill>
                              <a:effectLst/>
                            </a:rPr>
                            <a:t>2</a:t>
                          </a:r>
                          <a:endParaRPr lang="zh-CN" sz="2400" kern="100">
                            <a:solidFill>
                              <a:sysClr val="windowText" lastClr="000000"/>
                            </a:solidFill>
                            <a:effectLst/>
                            <a:latin typeface="Times New Roman" panose="02020603050405020304" pitchFamily="18" charset="0"/>
                            <a:ea typeface="宋体" panose="02010600030101010101" pitchFamily="2" charset="-122"/>
                          </a:endParaRPr>
                        </a:p>
                      </a:txBody>
                      <a:tcPr marL="68580" marR="68580" marT="0" marB="0">
                        <a:noFill/>
                      </a:tcPr>
                    </a:tc>
                    <a:tc>
                      <a:txBody>
                        <a:bodyPr/>
                        <a:lstStyle/>
                        <a:p>
                          <a:endParaRPr lang="zh-CN"/>
                        </a:p>
                      </a:txBody>
                      <a:tcPr marL="68580" marR="68580" marT="0" marB="0">
                        <a:blipFill>
                          <a:blip r:embed="rId2"/>
                          <a:stretch>
                            <a:fillRect l="-6034" t="-102500" r="-345" b="-453750"/>
                          </a:stretch>
                        </a:blipFill>
                      </a:tcPr>
                    </a:tc>
                    <a:extLst>
                      <a:ext uri="{0D108BD9-81ED-4DB2-BD59-A6C34878D82A}">
                        <a16:rowId xmlns:a16="http://schemas.microsoft.com/office/drawing/2014/main" val="3892843118"/>
                      </a:ext>
                    </a:extLst>
                  </a:tr>
                  <a:tr h="490030">
                    <a:tc>
                      <a:txBody>
                        <a:bodyPr/>
                        <a:lstStyle/>
                        <a:p>
                          <a:pPr indent="127000" algn="just">
                            <a:lnSpc>
                              <a:spcPct val="150000"/>
                            </a:lnSpc>
                          </a:pPr>
                          <a:r>
                            <a:rPr lang="en-US" sz="2400" kern="100">
                              <a:solidFill>
                                <a:sysClr val="windowText" lastClr="000000"/>
                              </a:solidFill>
                              <a:effectLst/>
                            </a:rPr>
                            <a:t>3</a:t>
                          </a:r>
                          <a:endParaRPr lang="zh-CN" sz="2400" kern="100">
                            <a:solidFill>
                              <a:sysClr val="windowText" lastClr="000000"/>
                            </a:solidFill>
                            <a:effectLst/>
                            <a:latin typeface="Times New Roman" panose="02020603050405020304" pitchFamily="18" charset="0"/>
                            <a:ea typeface="宋体" panose="02010600030101010101" pitchFamily="2" charset="-122"/>
                          </a:endParaRPr>
                        </a:p>
                      </a:txBody>
                      <a:tcPr marL="68580" marR="68580" marT="0" marB="0">
                        <a:noFill/>
                      </a:tcPr>
                    </a:tc>
                    <a:tc>
                      <a:txBody>
                        <a:bodyPr/>
                        <a:lstStyle/>
                        <a:p>
                          <a:endParaRPr lang="zh-CN"/>
                        </a:p>
                      </a:txBody>
                      <a:tcPr marL="68580" marR="68580" marT="0" marB="0">
                        <a:blipFill>
                          <a:blip r:embed="rId2"/>
                          <a:stretch>
                            <a:fillRect l="-6034" t="-200000" r="-345" b="-348148"/>
                          </a:stretch>
                        </a:blipFill>
                      </a:tcPr>
                    </a:tc>
                    <a:extLst>
                      <a:ext uri="{0D108BD9-81ED-4DB2-BD59-A6C34878D82A}">
                        <a16:rowId xmlns:a16="http://schemas.microsoft.com/office/drawing/2014/main" val="535693186"/>
                      </a:ext>
                    </a:extLst>
                  </a:tr>
                  <a:tr h="490030">
                    <a:tc>
                      <a:txBody>
                        <a:bodyPr/>
                        <a:lstStyle/>
                        <a:p>
                          <a:pPr indent="127000" algn="just">
                            <a:lnSpc>
                              <a:spcPct val="150000"/>
                            </a:lnSpc>
                          </a:pPr>
                          <a:r>
                            <a:rPr lang="en-US" sz="2400" kern="100">
                              <a:solidFill>
                                <a:sysClr val="windowText" lastClr="000000"/>
                              </a:solidFill>
                              <a:effectLst/>
                            </a:rPr>
                            <a:t>4</a:t>
                          </a:r>
                          <a:endParaRPr lang="zh-CN" sz="2400" kern="100">
                            <a:solidFill>
                              <a:sysClr val="windowText" lastClr="000000"/>
                            </a:solidFill>
                            <a:effectLst/>
                            <a:latin typeface="Times New Roman" panose="02020603050405020304" pitchFamily="18" charset="0"/>
                            <a:ea typeface="宋体" panose="02010600030101010101" pitchFamily="2" charset="-122"/>
                          </a:endParaRPr>
                        </a:p>
                      </a:txBody>
                      <a:tcPr marL="68580" marR="68580" marT="0" marB="0">
                        <a:noFill/>
                      </a:tcPr>
                    </a:tc>
                    <a:tc>
                      <a:txBody>
                        <a:bodyPr/>
                        <a:lstStyle/>
                        <a:p>
                          <a:endParaRPr lang="zh-CN"/>
                        </a:p>
                      </a:txBody>
                      <a:tcPr marL="68580" marR="68580" marT="0" marB="0">
                        <a:blipFill>
                          <a:blip r:embed="rId2"/>
                          <a:stretch>
                            <a:fillRect l="-6034" t="-303750" r="-345" b="-252500"/>
                          </a:stretch>
                        </a:blipFill>
                      </a:tcPr>
                    </a:tc>
                    <a:extLst>
                      <a:ext uri="{0D108BD9-81ED-4DB2-BD59-A6C34878D82A}">
                        <a16:rowId xmlns:a16="http://schemas.microsoft.com/office/drawing/2014/main" val="2246653145"/>
                      </a:ext>
                    </a:extLst>
                  </a:tr>
                  <a:tr h="1038670">
                    <a:tc>
                      <a:txBody>
                        <a:bodyPr/>
                        <a:lstStyle/>
                        <a:p>
                          <a:pPr indent="127000" algn="just">
                            <a:lnSpc>
                              <a:spcPct val="150000"/>
                            </a:lnSpc>
                          </a:pPr>
                          <a:r>
                            <a:rPr lang="en-US" sz="2400" kern="100">
                              <a:solidFill>
                                <a:sysClr val="windowText" lastClr="000000"/>
                              </a:solidFill>
                              <a:effectLst/>
                            </a:rPr>
                            <a:t>5</a:t>
                          </a:r>
                          <a:endParaRPr lang="zh-CN" sz="2400" kern="100">
                            <a:solidFill>
                              <a:sysClr val="windowText" lastClr="000000"/>
                            </a:solidFill>
                            <a:effectLst/>
                          </a:endParaRPr>
                        </a:p>
                        <a:p>
                          <a:pPr indent="127000" algn="just">
                            <a:lnSpc>
                              <a:spcPct val="150000"/>
                            </a:lnSpc>
                          </a:pPr>
                          <a:r>
                            <a:rPr lang="en-US" sz="2400" kern="100">
                              <a:solidFill>
                                <a:sysClr val="windowText" lastClr="000000"/>
                              </a:solidFill>
                              <a:effectLst/>
                            </a:rPr>
                            <a:t>6</a:t>
                          </a:r>
                          <a:endParaRPr lang="zh-CN" sz="2400" kern="100">
                            <a:solidFill>
                              <a:sysClr val="windowText" lastClr="000000"/>
                            </a:solidFill>
                            <a:effectLst/>
                            <a:latin typeface="Times New Roman" panose="02020603050405020304" pitchFamily="18" charset="0"/>
                            <a:ea typeface="宋体" panose="02010600030101010101" pitchFamily="2" charset="-122"/>
                          </a:endParaRPr>
                        </a:p>
                      </a:txBody>
                      <a:tcPr marL="68580" marR="68580" marT="0" marB="0">
                        <a:noFill/>
                      </a:tcPr>
                    </a:tc>
                    <a:tc>
                      <a:txBody>
                        <a:bodyPr/>
                        <a:lstStyle/>
                        <a:p>
                          <a:endParaRPr lang="zh-CN"/>
                        </a:p>
                      </a:txBody>
                      <a:tcPr marL="68580" marR="68580" marT="0" marB="0">
                        <a:blipFill>
                          <a:blip r:embed="rId2"/>
                          <a:stretch>
                            <a:fillRect l="-6034" t="-188889" r="-345" b="-18129"/>
                          </a:stretch>
                        </a:blipFill>
                      </a:tcPr>
                    </a:tc>
                    <a:extLst>
                      <a:ext uri="{0D108BD9-81ED-4DB2-BD59-A6C34878D82A}">
                        <a16:rowId xmlns:a16="http://schemas.microsoft.com/office/drawing/2014/main" val="3387016268"/>
                      </a:ext>
                    </a:extLst>
                  </a:tr>
                </a:tbl>
              </a:graphicData>
            </a:graphic>
          </p:graphicFrame>
        </mc:Fallback>
      </mc:AlternateContent>
      <mc:AlternateContent xmlns:mc="http://schemas.openxmlformats.org/markup-compatibility/2006" xmlns:a14="http://schemas.microsoft.com/office/drawing/2010/main">
        <mc:Choice Requires="a14">
          <p:sp>
            <p:nvSpPr>
              <p:cNvPr id="10" name="Rectangle 1">
                <a:extLst>
                  <a:ext uri="{FF2B5EF4-FFF2-40B4-BE49-F238E27FC236}">
                    <a16:creationId xmlns:a16="http://schemas.microsoft.com/office/drawing/2014/main" id="{606A70E1-4CC2-4298-9C5E-C7050783C88F}"/>
                  </a:ext>
                </a:extLst>
              </p:cNvPr>
              <p:cNvSpPr>
                <a:spLocks noChangeArrowheads="1"/>
              </p:cNvSpPr>
              <p:nvPr/>
            </p:nvSpPr>
            <p:spPr bwMode="auto">
              <a:xfrm>
                <a:off x="584225" y="1124682"/>
                <a:ext cx="8993039" cy="1200329"/>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1270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127000" algn="l" defTabSz="914400" rtl="0" eaLnBrk="0" fontAlgn="base" latinLnBrk="0" hangingPunct="0">
                  <a:lnSpc>
                    <a:spcPct val="100000"/>
                  </a:lnSpc>
                  <a:spcBef>
                    <a:spcPct val="0"/>
                  </a:spcBef>
                  <a:spcAft>
                    <a:spcPct val="0"/>
                  </a:spcAft>
                  <a:buClrTx/>
                  <a:buSzTx/>
                  <a:buFontTx/>
                  <a:buNone/>
                  <a:tabLst/>
                </a:pPr>
                <a:r>
                  <a:rPr lang="zh-CN" altLang="zh-CN" sz="2400" dirty="0">
                    <a:latin typeface="Courier New" panose="02070309020205020404" pitchFamily="49" charset="0"/>
                    <a:ea typeface="楷体_GB2312"/>
                    <a:cs typeface="Times New Roman" panose="02020603050405020304" pitchFamily="18" charset="0"/>
                  </a:rPr>
                  <a:t>算法</a:t>
                </a:r>
                <a:r>
                  <a:rPr lang="en-US" altLang="zh-CN" sz="2400" dirty="0">
                    <a:latin typeface="Courier New" panose="02070309020205020404" pitchFamily="49" charset="0"/>
                    <a:ea typeface="楷体_GB2312"/>
                    <a:cs typeface="Times New Roman" panose="02020603050405020304" pitchFamily="18" charset="0"/>
                  </a:rPr>
                  <a:t>10-9 </a:t>
                </a:r>
                <a:r>
                  <a:rPr lang="zh-CN" altLang="en-US" sz="2400" dirty="0">
                    <a:latin typeface="Courier New" panose="02070309020205020404" pitchFamily="49" charset="0"/>
                    <a:ea typeface="楷体_GB2312"/>
                    <a:cs typeface="Times New Roman" panose="02020603050405020304" pitchFamily="18" charset="0"/>
                  </a:rPr>
                  <a:t>归并排序 </a:t>
                </a:r>
                <a14:m>
                  <m:oMath xmlns:m="http://schemas.openxmlformats.org/officeDocument/2006/math">
                    <m:r>
                      <m:rPr>
                        <m:sty m:val="p"/>
                      </m:rPr>
                      <a:rPr lang="en-US" altLang="zh-CN" sz="2400" b="0" i="0" dirty="0" smtClean="0">
                        <a:latin typeface="Cambria Math" panose="02040503050406030204" pitchFamily="18" charset="0"/>
                        <a:ea typeface="楷体_GB2312"/>
                        <a:cs typeface="Times New Roman" panose="02020603050405020304" pitchFamily="18" charset="0"/>
                      </a:rPr>
                      <m:t>Merge</m:t>
                    </m:r>
                    <m:r>
                      <m:rPr>
                        <m:sty m:val="p"/>
                      </m:rPr>
                      <a:rPr lang="en-US" altLang="zh-CN" sz="2400" dirty="0">
                        <a:latin typeface="Cambria Math" panose="02040503050406030204" pitchFamily="18" charset="0"/>
                        <a:ea typeface="楷体_GB2312"/>
                        <a:cs typeface="Times New Roman" panose="02020603050405020304" pitchFamily="18" charset="0"/>
                      </a:rPr>
                      <m:t>Sort</m:t>
                    </m:r>
                    <m:d>
                      <m:dPr>
                        <m:ctrlPr>
                          <a:rPr lang="en-US" altLang="zh-CN" sz="2400" i="1" dirty="0">
                            <a:latin typeface="Cambria Math" panose="02040503050406030204" pitchFamily="18" charset="0"/>
                            <a:ea typeface="楷体_GB2312"/>
                            <a:cs typeface="Times New Roman" panose="02020603050405020304" pitchFamily="18" charset="0"/>
                          </a:rPr>
                        </m:ctrlPr>
                      </m:dPr>
                      <m:e>
                        <m:r>
                          <a:rPr lang="en-US" altLang="zh-CN" sz="2400" dirty="0">
                            <a:latin typeface="Cambria Math" panose="02040503050406030204" pitchFamily="18" charset="0"/>
                            <a:ea typeface="楷体_GB2312"/>
                            <a:cs typeface="Times New Roman" panose="02020603050405020304" pitchFamily="18" charset="0"/>
                          </a:rPr>
                          <m:t>𝑎</m:t>
                        </m:r>
                        <m:r>
                          <a:rPr lang="en-US" altLang="zh-CN" sz="2400" dirty="0">
                            <a:latin typeface="Cambria Math" panose="02040503050406030204" pitchFamily="18" charset="0"/>
                            <a:ea typeface="楷体_GB2312"/>
                            <a:cs typeface="Times New Roman" panose="02020603050405020304" pitchFamily="18" charset="0"/>
                          </a:rPr>
                          <m:t>, </m:t>
                        </m:r>
                        <m:r>
                          <a:rPr lang="en-US" altLang="zh-CN" sz="2400" dirty="0">
                            <a:latin typeface="Cambria Math" panose="02040503050406030204" pitchFamily="18" charset="0"/>
                            <a:ea typeface="楷体_GB2312"/>
                            <a:cs typeface="Times New Roman" panose="02020603050405020304" pitchFamily="18" charset="0"/>
                          </a:rPr>
                          <m:t>𝑙</m:t>
                        </m:r>
                        <m:r>
                          <a:rPr lang="en-US" altLang="zh-CN" sz="2400" dirty="0">
                            <a:latin typeface="Cambria Math" panose="02040503050406030204" pitchFamily="18" charset="0"/>
                            <a:ea typeface="楷体_GB2312"/>
                            <a:cs typeface="Times New Roman" panose="02020603050405020304" pitchFamily="18" charset="0"/>
                          </a:rPr>
                          <m:t>, </m:t>
                        </m:r>
                        <m:r>
                          <a:rPr lang="en-US" altLang="zh-CN" sz="2400" dirty="0">
                            <a:latin typeface="Cambria Math" panose="02040503050406030204" pitchFamily="18" charset="0"/>
                            <a:ea typeface="楷体_GB2312"/>
                            <a:cs typeface="Times New Roman" panose="02020603050405020304" pitchFamily="18" charset="0"/>
                          </a:rPr>
                          <m:t>𝑟</m:t>
                        </m:r>
                      </m:e>
                    </m:d>
                  </m:oMath>
                </a14:m>
                <a:endParaRPr lang="en-US" altLang="zh-CN" sz="2400" dirty="0">
                  <a:latin typeface="Courier New" panose="02070309020205020404" pitchFamily="49" charset="0"/>
                  <a:ea typeface="楷体_GB2312"/>
                  <a:cs typeface="Times New Roman" panose="02020603050405020304" pitchFamily="18" charset="0"/>
                </a:endParaRPr>
              </a:p>
              <a:p>
                <a:pPr marL="0" marR="0" lvl="0" indent="266700" algn="l" defTabSz="914400" rtl="0" eaLnBrk="0" fontAlgn="base" latinLnBrk="0" hangingPunct="0">
                  <a:lnSpc>
                    <a:spcPct val="100000"/>
                  </a:lnSpc>
                  <a:spcBef>
                    <a:spcPct val="0"/>
                  </a:spcBef>
                  <a:spcAft>
                    <a:spcPct val="0"/>
                  </a:spcAft>
                  <a:buClrTx/>
                  <a:buSzTx/>
                  <a:buFontTx/>
                  <a:buNone/>
                  <a:tabLst/>
                </a:pPr>
                <a:r>
                  <a:rPr kumimoji="0" lang="zh-CN" altLang="en-US" sz="2400" b="1" i="0" u="none" strike="noStrike" cap="none" normalizeH="0" baseline="0" dirty="0">
                    <a:ln>
                      <a:noFill/>
                    </a:ln>
                    <a:solidFill>
                      <a:schemeClr val="tx1"/>
                    </a:solidFill>
                    <a:effectLst/>
                    <a:latin typeface="Courier New" panose="02070309020205020404" pitchFamily="49" charset="0"/>
                    <a:ea typeface="楷体_GB2312"/>
                    <a:cs typeface="Times New Roman" panose="02020603050405020304" pitchFamily="18" charset="0"/>
                  </a:rPr>
                  <a:t>输入：</a:t>
                </a:r>
                <a:r>
                  <a:rPr kumimoji="0" lang="zh-CN" altLang="en-US" sz="2400" b="0" i="0" u="none" strike="noStrike" cap="none" normalizeH="0" baseline="0" dirty="0">
                    <a:ln>
                      <a:noFill/>
                    </a:ln>
                    <a:solidFill>
                      <a:schemeClr val="tx1"/>
                    </a:solidFill>
                    <a:effectLst/>
                    <a:latin typeface="Courier New" panose="02070309020205020404" pitchFamily="49" charset="0"/>
                    <a:ea typeface="楷体_GB2312"/>
                    <a:cs typeface="Times New Roman" panose="02020603050405020304" pitchFamily="18" charset="0"/>
                  </a:rPr>
                  <a:t>序列</a:t>
                </a:r>
                <a14:m>
                  <m:oMath xmlns:m="http://schemas.openxmlformats.org/officeDocument/2006/math">
                    <m:r>
                      <a:rPr kumimoji="0" lang="en-US" altLang="zh-CN" sz="2400" b="0" i="1" u="none" strike="noStrike" cap="none" normalizeH="0" baseline="0" smtClean="0">
                        <a:ln>
                          <a:noFill/>
                        </a:ln>
                        <a:solidFill>
                          <a:schemeClr val="tx1"/>
                        </a:solidFill>
                        <a:effectLst/>
                        <a:latin typeface="Cambria Math" panose="02040503050406030204" pitchFamily="18" charset="0"/>
                        <a:ea typeface="楷体_GB2312"/>
                        <a:cs typeface="Times New Roman" panose="02020603050405020304" pitchFamily="18" charset="0"/>
                      </a:rPr>
                      <m:t>𝑎</m:t>
                    </m:r>
                  </m:oMath>
                </a14:m>
                <a:r>
                  <a:rPr kumimoji="0" lang="zh-CN" altLang="en-US" sz="2400" b="0" i="0" u="none" strike="noStrike" cap="none" normalizeH="0" baseline="0" dirty="0">
                    <a:ln>
                      <a:noFill/>
                    </a:ln>
                    <a:solidFill>
                      <a:schemeClr val="tx1"/>
                    </a:solidFill>
                    <a:effectLst/>
                    <a:latin typeface="Courier New" panose="02070309020205020404" pitchFamily="49" charset="0"/>
                    <a:ea typeface="楷体_GB2312"/>
                    <a:cs typeface="Times New Roman" panose="02020603050405020304" pitchFamily="18" charset="0"/>
                  </a:rPr>
                  <a:t>，左端点下标</a:t>
                </a:r>
                <a14:m>
                  <m:oMath xmlns:m="http://schemas.openxmlformats.org/officeDocument/2006/math">
                    <m:r>
                      <a:rPr kumimoji="0" lang="en-US" altLang="zh-CN" sz="24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𝑙</m:t>
                    </m:r>
                  </m:oMath>
                </a14:m>
                <a:r>
                  <a:rPr kumimoji="0" lang="zh-CN" altLang="en-US" sz="2400" b="0" i="0" u="none" strike="noStrike" cap="none" normalizeH="0" baseline="0" dirty="0">
                    <a:ln>
                      <a:noFill/>
                    </a:ln>
                    <a:solidFill>
                      <a:schemeClr val="tx1"/>
                    </a:solidFill>
                    <a:effectLst/>
                    <a:latin typeface="Courier New" panose="02070309020205020404" pitchFamily="49" charset="0"/>
                    <a:ea typeface="楷体_GB2312"/>
                    <a:cs typeface="Times New Roman" panose="02020603050405020304" pitchFamily="18" charset="0"/>
                  </a:rPr>
                  <a:t>，右端点下标</a:t>
                </a:r>
                <a14:m>
                  <m:oMath xmlns:m="http://schemas.openxmlformats.org/officeDocument/2006/math">
                    <m:r>
                      <a:rPr kumimoji="0" lang="en-US" altLang="zh-CN" sz="24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𝑟</m:t>
                    </m:r>
                  </m:oMath>
                </a14:m>
                <a:endParaRPr kumimoji="0" lang="en-US" altLang="zh-CN" sz="2400" b="0" i="0" u="none" strike="noStrike" cap="none" normalizeH="0" baseline="0" dirty="0">
                  <a:ln>
                    <a:noFill/>
                  </a:ln>
                  <a:solidFill>
                    <a:schemeClr val="tx1"/>
                  </a:solidFill>
                  <a:effectLst/>
                </a:endParaRPr>
              </a:p>
              <a:p>
                <a:pPr marL="0" marR="0" lvl="0" indent="266700" algn="l" defTabSz="914400" rtl="0" eaLnBrk="0" fontAlgn="base" latinLnBrk="0" hangingPunct="0">
                  <a:lnSpc>
                    <a:spcPct val="100000"/>
                  </a:lnSpc>
                  <a:spcBef>
                    <a:spcPct val="0"/>
                  </a:spcBef>
                  <a:spcAft>
                    <a:spcPct val="0"/>
                  </a:spcAft>
                  <a:buClrTx/>
                  <a:buSzTx/>
                  <a:buFontTx/>
                  <a:buNone/>
                  <a:tabLst/>
                </a:pPr>
                <a:r>
                  <a:rPr kumimoji="0" lang="zh-CN" altLang="en-US" sz="2400" b="1" i="0" u="none" strike="noStrike" cap="none" normalizeH="0" baseline="0" dirty="0">
                    <a:ln>
                      <a:noFill/>
                    </a:ln>
                    <a:solidFill>
                      <a:schemeClr val="tx1"/>
                    </a:solidFill>
                    <a:effectLst/>
                    <a:latin typeface="Courier New" panose="02070309020205020404" pitchFamily="49" charset="0"/>
                    <a:ea typeface="楷体_GB2312"/>
                    <a:cs typeface="Times New Roman" panose="02020603050405020304" pitchFamily="18" charset="0"/>
                  </a:rPr>
                  <a:t>输出：</a:t>
                </a:r>
                <a:r>
                  <a:rPr kumimoji="0" lang="zh-CN" altLang="en-US" sz="2400" b="0" i="0" u="none" strike="noStrike" cap="none" normalizeH="0" baseline="0" dirty="0">
                    <a:ln>
                      <a:noFill/>
                    </a:ln>
                    <a:solidFill>
                      <a:schemeClr val="tx1"/>
                    </a:solidFill>
                    <a:effectLst/>
                    <a:latin typeface="Courier New" panose="02070309020205020404" pitchFamily="49" charset="0"/>
                    <a:ea typeface="楷体_GB2312"/>
                    <a:cs typeface="Times New Roman" panose="02020603050405020304" pitchFamily="18" charset="0"/>
                  </a:rPr>
                  <a:t>调整</a:t>
                </a:r>
                <a14:m>
                  <m:oMath xmlns:m="http://schemas.openxmlformats.org/officeDocument/2006/math">
                    <m:sSub>
                      <m:sSubPr>
                        <m:ctrlPr>
                          <a:rPr kumimoji="0" lang="en-US" altLang="zh-CN" sz="24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ctrlPr>
                      </m:sSubPr>
                      <m:e>
                        <m:r>
                          <a:rPr kumimoji="0" lang="en-US" altLang="zh-CN" sz="24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𝑎</m:t>
                        </m:r>
                      </m:e>
                      <m:sub>
                        <m:r>
                          <a:rPr kumimoji="0" lang="en-US" altLang="zh-CN" sz="24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𝑙</m:t>
                        </m:r>
                      </m:sub>
                    </m:sSub>
                    <m:r>
                      <a:rPr kumimoji="0" lang="en-US" altLang="zh-CN" sz="24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m:t>
                    </m:r>
                    <m:sSub>
                      <m:sSubPr>
                        <m:ctrlPr>
                          <a:rPr kumimoji="0" lang="en-US" altLang="zh-CN" sz="24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ctrlPr>
                      </m:sSubPr>
                      <m:e>
                        <m:r>
                          <a:rPr kumimoji="0" lang="en-US" altLang="zh-CN" sz="24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𝑎</m:t>
                        </m:r>
                      </m:e>
                      <m:sub>
                        <m:r>
                          <a:rPr kumimoji="0" lang="en-US" altLang="zh-CN" sz="24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𝑙</m:t>
                        </m:r>
                        <m:r>
                          <a:rPr kumimoji="0" lang="en-US" altLang="zh-CN" sz="24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+1</m:t>
                        </m:r>
                      </m:sub>
                    </m:sSub>
                    <m:r>
                      <a:rPr kumimoji="0" lang="en-US" altLang="zh-CN" sz="24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m:t>
                    </m:r>
                    <m:sSub>
                      <m:sSubPr>
                        <m:ctrlPr>
                          <a:rPr kumimoji="0" lang="en-US" altLang="zh-CN" sz="24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ctrlPr>
                      </m:sSubPr>
                      <m:e>
                        <m:r>
                          <a:rPr kumimoji="0" lang="en-US" altLang="zh-CN" sz="2400" b="0" i="1" u="none" strike="noStrike" cap="none" normalizeH="0" baseline="0" dirty="0" err="1" smtClean="0">
                            <a:ln>
                              <a:noFill/>
                            </a:ln>
                            <a:solidFill>
                              <a:schemeClr val="tx1"/>
                            </a:solidFill>
                            <a:effectLst/>
                            <a:latin typeface="Cambria Math" panose="02040503050406030204" pitchFamily="18" charset="0"/>
                            <a:ea typeface="楷体_GB2312"/>
                            <a:cs typeface="Times New Roman" panose="02020603050405020304" pitchFamily="18" charset="0"/>
                          </a:rPr>
                          <m:t>𝑎</m:t>
                        </m:r>
                      </m:e>
                      <m:sub>
                        <m:r>
                          <a:rPr kumimoji="0" lang="en-US" altLang="zh-CN" sz="2400" b="0" i="1" u="none" strike="noStrike" cap="none" normalizeH="0" baseline="0" dirty="0" err="1" smtClean="0">
                            <a:ln>
                              <a:noFill/>
                            </a:ln>
                            <a:solidFill>
                              <a:schemeClr val="tx1"/>
                            </a:solidFill>
                            <a:effectLst/>
                            <a:latin typeface="Cambria Math" panose="02040503050406030204" pitchFamily="18" charset="0"/>
                            <a:ea typeface="楷体_GB2312"/>
                            <a:cs typeface="Times New Roman" panose="02020603050405020304" pitchFamily="18" charset="0"/>
                          </a:rPr>
                          <m:t>𝑟</m:t>
                        </m:r>
                      </m:sub>
                    </m:sSub>
                  </m:oMath>
                </a14:m>
                <a:r>
                  <a:rPr kumimoji="0" lang="zh-CN" altLang="en-US" sz="2400" b="0" i="0" u="none" strike="noStrike" cap="none" normalizeH="0" baseline="0" dirty="0">
                    <a:ln>
                      <a:noFill/>
                    </a:ln>
                    <a:solidFill>
                      <a:schemeClr val="tx1"/>
                    </a:solidFill>
                    <a:effectLst/>
                    <a:latin typeface="Courier New" panose="02070309020205020404" pitchFamily="49" charset="0"/>
                    <a:ea typeface="楷体_GB2312"/>
                    <a:cs typeface="Times New Roman" panose="02020603050405020304" pitchFamily="18" charset="0"/>
                  </a:rPr>
                  <a:t>元素顺序，使元素按照非递减顺序排列</a:t>
                </a:r>
                <a:endParaRPr kumimoji="0" lang="zh-CN" altLang="en-US" sz="2400" b="0" i="0" u="none" strike="noStrike" cap="none" normalizeH="0" baseline="0" dirty="0">
                  <a:ln>
                    <a:noFill/>
                  </a:ln>
                  <a:solidFill>
                    <a:schemeClr val="tx1"/>
                  </a:solidFill>
                  <a:effectLst/>
                </a:endParaRPr>
              </a:p>
            </p:txBody>
          </p:sp>
        </mc:Choice>
        <mc:Fallback xmlns="">
          <p:sp>
            <p:nvSpPr>
              <p:cNvPr id="10" name="Rectangle 1">
                <a:extLst>
                  <a:ext uri="{FF2B5EF4-FFF2-40B4-BE49-F238E27FC236}">
                    <a16:creationId xmlns:a16="http://schemas.microsoft.com/office/drawing/2014/main" id="{606A70E1-4CC2-4298-9C5E-C7050783C88F}"/>
                  </a:ext>
                </a:extLst>
              </p:cNvPr>
              <p:cNvSpPr>
                <a:spLocks noRot="1" noChangeAspect="1" noMove="1" noResize="1" noEditPoints="1" noAdjustHandles="1" noChangeArrowheads="1" noChangeShapeType="1" noTextEdit="1"/>
              </p:cNvSpPr>
              <p:nvPr/>
            </p:nvSpPr>
            <p:spPr bwMode="auto">
              <a:xfrm>
                <a:off x="584225" y="1124682"/>
                <a:ext cx="8993039" cy="1200329"/>
              </a:xfrm>
              <a:prstGeom prst="rect">
                <a:avLst/>
              </a:prstGeom>
              <a:blipFill>
                <a:blip r:embed="rId3"/>
                <a:stretch>
                  <a:fillRect t="-5076" r="-68" b="-11168"/>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sp>
        <p:nvSpPr>
          <p:cNvPr id="5" name="文本框 4">
            <a:extLst>
              <a:ext uri="{FF2B5EF4-FFF2-40B4-BE49-F238E27FC236}">
                <a16:creationId xmlns:a16="http://schemas.microsoft.com/office/drawing/2014/main" id="{9F160F0D-DB0F-43C3-F4A7-1C6E8ADE9D80}"/>
              </a:ext>
            </a:extLst>
          </p:cNvPr>
          <p:cNvSpPr txBox="1"/>
          <p:nvPr/>
        </p:nvSpPr>
        <p:spPr>
          <a:xfrm>
            <a:off x="4987543" y="5480716"/>
            <a:ext cx="3647171" cy="369332"/>
          </a:xfrm>
          <a:prstGeom prst="rect">
            <a:avLst/>
          </a:prstGeom>
          <a:solidFill>
            <a:srgbClr val="51ADB7"/>
          </a:solidFill>
        </p:spPr>
        <p:txBody>
          <a:bodyPr wrap="square" rtlCol="0">
            <a:spAutoFit/>
          </a:bodyPr>
          <a:lstStyle/>
          <a:p>
            <a:pPr marL="285750" indent="-285750">
              <a:buFont typeface="Arial" panose="020B0604020202020204" pitchFamily="34" charset="0"/>
              <a:buChar char="•"/>
            </a:pPr>
            <a:r>
              <a:rPr kumimoji="1" lang="zh-CN" altLang="en-US" dirty="0">
                <a:solidFill>
                  <a:schemeClr val="bg1"/>
                </a:solidFill>
                <a:latin typeface="Microsoft YaHei" panose="020B0503020204020204" pitchFamily="34" charset="-122"/>
                <a:ea typeface="Microsoft YaHei" panose="020B0503020204020204" pitchFamily="34" charset="-122"/>
              </a:rPr>
              <a:t>合并后的新序列复制回原序列</a:t>
            </a:r>
          </a:p>
        </p:txBody>
      </p:sp>
    </p:spTree>
    <p:extLst>
      <p:ext uri="{BB962C8B-B14F-4D97-AF65-F5344CB8AC3E}">
        <p14:creationId xmlns:p14="http://schemas.microsoft.com/office/powerpoint/2010/main" val="3487394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自顶向下归并排序</a:t>
            </a:r>
            <a:r>
              <a:rPr lang="en-US" altLang="zh-CN" dirty="0"/>
              <a:t>C++</a:t>
            </a:r>
            <a:r>
              <a:rPr lang="zh-CN" altLang="en-US" dirty="0"/>
              <a:t>代码例</a:t>
            </a:r>
          </a:p>
        </p:txBody>
      </p:sp>
      <p:sp>
        <p:nvSpPr>
          <p:cNvPr id="3" name="副标题 2"/>
          <p:cNvSpPr>
            <a:spLocks noGrp="1"/>
          </p:cNvSpPr>
          <p:nvPr>
            <p:ph type="subTitle" idx="1"/>
          </p:nvPr>
        </p:nvSpPr>
        <p:spPr/>
        <p:txBody>
          <a:bodyPr/>
          <a:lstStyle/>
          <a:p>
            <a:r>
              <a:rPr lang="en-US" altLang="zh-CN" dirty="0"/>
              <a:t>10.5.2  </a:t>
            </a:r>
            <a:r>
              <a:rPr lang="zh-CN" altLang="en-US" dirty="0"/>
              <a:t>归并排序</a:t>
            </a:r>
          </a:p>
        </p:txBody>
      </p:sp>
      <p:sp>
        <p:nvSpPr>
          <p:cNvPr id="4" name="文本占位符 3"/>
          <p:cNvSpPr>
            <a:spLocks noGrp="1"/>
          </p:cNvSpPr>
          <p:nvPr>
            <p:ph type="body" idx="10"/>
          </p:nvPr>
        </p:nvSpPr>
        <p:spPr/>
        <p:txBody>
          <a:bodyPr/>
          <a:lstStyle/>
          <a:p>
            <a:r>
              <a:rPr lang="zh-CN" altLang="en-US" dirty="0"/>
              <a:t>数据结构</a:t>
            </a:r>
          </a:p>
        </p:txBody>
      </p:sp>
      <mc:AlternateContent xmlns:mc="http://schemas.openxmlformats.org/markup-compatibility/2006" xmlns:a14="http://schemas.microsoft.com/office/drawing/2010/main">
        <mc:Choice Requires="a14">
          <p:sp>
            <p:nvSpPr>
              <p:cNvPr id="10" name="Rectangle 1">
                <a:extLst>
                  <a:ext uri="{FF2B5EF4-FFF2-40B4-BE49-F238E27FC236}">
                    <a16:creationId xmlns:a16="http://schemas.microsoft.com/office/drawing/2014/main" id="{606A70E1-4CC2-4298-9C5E-C7050783C88F}"/>
                  </a:ext>
                </a:extLst>
              </p:cNvPr>
              <p:cNvSpPr>
                <a:spLocks noChangeArrowheads="1"/>
              </p:cNvSpPr>
              <p:nvPr/>
            </p:nvSpPr>
            <p:spPr bwMode="auto">
              <a:xfrm>
                <a:off x="264527" y="2613392"/>
                <a:ext cx="4002674" cy="1631216"/>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1270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zh-CN" altLang="en-US" sz="2000" dirty="0">
                    <a:latin typeface="Courier New" panose="02070309020205020404" pitchFamily="49" charset="0"/>
                    <a:ea typeface="楷体_GB2312"/>
                    <a:cs typeface="Times New Roman" panose="02020603050405020304" pitchFamily="18" charset="0"/>
                  </a:rPr>
                  <a:t>归并排序 </a:t>
                </a:r>
                <a14:m>
                  <m:oMath xmlns:m="http://schemas.openxmlformats.org/officeDocument/2006/math">
                    <m:r>
                      <m:rPr>
                        <m:sty m:val="p"/>
                      </m:rPr>
                      <a:rPr lang="en-US" altLang="zh-CN" sz="2000" b="0" i="0" dirty="0" smtClean="0">
                        <a:latin typeface="Cambria Math" panose="02040503050406030204" pitchFamily="18" charset="0"/>
                        <a:ea typeface="楷体_GB2312"/>
                        <a:cs typeface="Times New Roman" panose="02020603050405020304" pitchFamily="18" charset="0"/>
                      </a:rPr>
                      <m:t>Merge</m:t>
                    </m:r>
                    <m:r>
                      <m:rPr>
                        <m:sty m:val="p"/>
                      </m:rPr>
                      <a:rPr lang="en-US" altLang="zh-CN" sz="2000" dirty="0">
                        <a:latin typeface="Cambria Math" panose="02040503050406030204" pitchFamily="18" charset="0"/>
                        <a:ea typeface="楷体_GB2312"/>
                        <a:cs typeface="Times New Roman" panose="02020603050405020304" pitchFamily="18" charset="0"/>
                      </a:rPr>
                      <m:t>Sort</m:t>
                    </m:r>
                    <m:d>
                      <m:dPr>
                        <m:ctrlPr>
                          <a:rPr lang="en-US" altLang="zh-CN" sz="2000" i="1" dirty="0">
                            <a:latin typeface="Cambria Math" panose="02040503050406030204" pitchFamily="18" charset="0"/>
                            <a:ea typeface="楷体_GB2312"/>
                            <a:cs typeface="Times New Roman" panose="02020603050405020304" pitchFamily="18" charset="0"/>
                          </a:rPr>
                        </m:ctrlPr>
                      </m:dPr>
                      <m:e>
                        <m:r>
                          <a:rPr lang="en-US" altLang="zh-CN" sz="2000" dirty="0">
                            <a:latin typeface="Cambria Math" panose="02040503050406030204" pitchFamily="18" charset="0"/>
                            <a:ea typeface="楷体_GB2312"/>
                            <a:cs typeface="Times New Roman" panose="02020603050405020304" pitchFamily="18" charset="0"/>
                          </a:rPr>
                          <m:t>𝑎</m:t>
                        </m:r>
                        <m:r>
                          <a:rPr lang="en-US" altLang="zh-CN" sz="2000" dirty="0">
                            <a:latin typeface="Cambria Math" panose="02040503050406030204" pitchFamily="18" charset="0"/>
                            <a:ea typeface="楷体_GB2312"/>
                            <a:cs typeface="Times New Roman" panose="02020603050405020304" pitchFamily="18" charset="0"/>
                          </a:rPr>
                          <m:t>, </m:t>
                        </m:r>
                        <m:r>
                          <a:rPr lang="en-US" altLang="zh-CN" sz="2000" dirty="0">
                            <a:latin typeface="Cambria Math" panose="02040503050406030204" pitchFamily="18" charset="0"/>
                            <a:ea typeface="楷体_GB2312"/>
                            <a:cs typeface="Times New Roman" panose="02020603050405020304" pitchFamily="18" charset="0"/>
                          </a:rPr>
                          <m:t>𝑙</m:t>
                        </m:r>
                        <m:r>
                          <a:rPr lang="en-US" altLang="zh-CN" sz="2000" dirty="0">
                            <a:latin typeface="Cambria Math" panose="02040503050406030204" pitchFamily="18" charset="0"/>
                            <a:ea typeface="楷体_GB2312"/>
                            <a:cs typeface="Times New Roman" panose="02020603050405020304" pitchFamily="18" charset="0"/>
                          </a:rPr>
                          <m:t>, </m:t>
                        </m:r>
                        <m:r>
                          <a:rPr lang="en-US" altLang="zh-CN" sz="2000" dirty="0">
                            <a:latin typeface="Cambria Math" panose="02040503050406030204" pitchFamily="18" charset="0"/>
                            <a:ea typeface="楷体_GB2312"/>
                            <a:cs typeface="Times New Roman" panose="02020603050405020304" pitchFamily="18" charset="0"/>
                          </a:rPr>
                          <m:t>𝑟</m:t>
                        </m:r>
                        <m:r>
                          <a:rPr lang="en-US" altLang="zh-CN" sz="2000" b="0" i="0" dirty="0" smtClean="0">
                            <a:latin typeface="Cambria Math" panose="02040503050406030204" pitchFamily="18" charset="0"/>
                            <a:ea typeface="楷体_GB2312"/>
                            <a:cs typeface="Times New Roman" panose="02020603050405020304" pitchFamily="18" charset="0"/>
                          </a:rPr>
                          <m:t>, </m:t>
                        </m:r>
                        <m:r>
                          <m:rPr>
                            <m:sty m:val="p"/>
                          </m:rPr>
                          <a:rPr lang="en-US" altLang="zh-CN" sz="2000" b="0" i="0" dirty="0" smtClean="0">
                            <a:latin typeface="Cambria Math" panose="02040503050406030204" pitchFamily="18" charset="0"/>
                            <a:ea typeface="楷体_GB2312"/>
                            <a:cs typeface="Times New Roman" panose="02020603050405020304" pitchFamily="18" charset="0"/>
                          </a:rPr>
                          <m:t>t</m:t>
                        </m:r>
                      </m:e>
                    </m:d>
                  </m:oMath>
                </a14:m>
                <a:endParaRPr lang="en-US" altLang="zh-CN" sz="2000" dirty="0">
                  <a:latin typeface="Courier New" panose="02070309020205020404" pitchFamily="49" charset="0"/>
                  <a:ea typeface="楷体_GB2312"/>
                  <a:cs typeface="Times New Roman" panose="02020603050405020304" pitchFamily="18" charset="0"/>
                </a:endParaRPr>
              </a:p>
              <a:p>
                <a:pPr marL="0" marR="0" lvl="0" indent="266700" algn="l" defTabSz="914400" rtl="0" eaLnBrk="0" fontAlgn="base" latinLnBrk="0" hangingPunct="0">
                  <a:lnSpc>
                    <a:spcPct val="100000"/>
                  </a:lnSpc>
                  <a:spcBef>
                    <a:spcPct val="0"/>
                  </a:spcBef>
                  <a:spcAft>
                    <a:spcPct val="0"/>
                  </a:spcAft>
                  <a:buClrTx/>
                  <a:buSzTx/>
                  <a:buFontTx/>
                  <a:buNone/>
                  <a:tabLst/>
                </a:pPr>
                <a:r>
                  <a:rPr kumimoji="0" lang="zh-CN" altLang="en-US" sz="2000" b="1" i="0" u="none" strike="noStrike" cap="none" normalizeH="0" baseline="0" dirty="0">
                    <a:ln>
                      <a:noFill/>
                    </a:ln>
                    <a:solidFill>
                      <a:schemeClr val="tx1"/>
                    </a:solidFill>
                    <a:effectLst/>
                    <a:latin typeface="Courier New" panose="02070309020205020404" pitchFamily="49" charset="0"/>
                    <a:ea typeface="楷体_GB2312"/>
                    <a:cs typeface="Times New Roman" panose="02020603050405020304" pitchFamily="18" charset="0"/>
                  </a:rPr>
                  <a:t>输入：</a:t>
                </a:r>
                <a:r>
                  <a:rPr kumimoji="0" lang="zh-CN" altLang="en-US" sz="2000" b="0" i="0" u="none" strike="noStrike" cap="none" normalizeH="0" baseline="0" dirty="0">
                    <a:ln>
                      <a:noFill/>
                    </a:ln>
                    <a:solidFill>
                      <a:schemeClr val="tx1"/>
                    </a:solidFill>
                    <a:effectLst/>
                    <a:latin typeface="Courier New" panose="02070309020205020404" pitchFamily="49" charset="0"/>
                    <a:ea typeface="楷体_GB2312"/>
                    <a:cs typeface="Times New Roman" panose="02020603050405020304" pitchFamily="18" charset="0"/>
                  </a:rPr>
                  <a:t>序列</a:t>
                </a:r>
                <a14:m>
                  <m:oMath xmlns:m="http://schemas.openxmlformats.org/officeDocument/2006/math">
                    <m:r>
                      <a:rPr kumimoji="0" lang="en-US" altLang="zh-CN" sz="2000" b="0" i="1" u="none" strike="noStrike" cap="none" normalizeH="0" baseline="0" smtClean="0">
                        <a:ln>
                          <a:noFill/>
                        </a:ln>
                        <a:solidFill>
                          <a:schemeClr val="tx1"/>
                        </a:solidFill>
                        <a:effectLst/>
                        <a:latin typeface="Cambria Math" panose="02040503050406030204" pitchFamily="18" charset="0"/>
                        <a:ea typeface="楷体_GB2312"/>
                        <a:cs typeface="Times New Roman" panose="02020603050405020304" pitchFamily="18" charset="0"/>
                      </a:rPr>
                      <m:t>𝑎</m:t>
                    </m:r>
                  </m:oMath>
                </a14:m>
                <a:r>
                  <a:rPr kumimoji="0" lang="zh-CN" altLang="en-US" sz="2000" b="0" i="0" u="none" strike="noStrike" cap="none" normalizeH="0" baseline="0" dirty="0">
                    <a:ln>
                      <a:noFill/>
                    </a:ln>
                    <a:solidFill>
                      <a:schemeClr val="tx1"/>
                    </a:solidFill>
                    <a:effectLst/>
                    <a:latin typeface="Courier New" panose="02070309020205020404" pitchFamily="49" charset="0"/>
                    <a:ea typeface="楷体_GB2312"/>
                    <a:cs typeface="Times New Roman" panose="02020603050405020304" pitchFamily="18" charset="0"/>
                  </a:rPr>
                  <a:t>，左端点下标</a:t>
                </a:r>
                <a14:m>
                  <m:oMath xmlns:m="http://schemas.openxmlformats.org/officeDocument/2006/math">
                    <m: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𝑙</m:t>
                    </m:r>
                  </m:oMath>
                </a14:m>
                <a:r>
                  <a:rPr kumimoji="0" lang="zh-CN" altLang="en-US" sz="2000" b="0" i="0" u="none" strike="noStrike" cap="none" normalizeH="0" baseline="0" dirty="0">
                    <a:ln>
                      <a:noFill/>
                    </a:ln>
                    <a:solidFill>
                      <a:schemeClr val="tx1"/>
                    </a:solidFill>
                    <a:effectLst/>
                    <a:latin typeface="Courier New" panose="02070309020205020404" pitchFamily="49" charset="0"/>
                    <a:ea typeface="楷体_GB2312"/>
                    <a:cs typeface="Times New Roman" panose="02020603050405020304" pitchFamily="18" charset="0"/>
                  </a:rPr>
                  <a:t>，右端点下标</a:t>
                </a:r>
                <a14:m>
                  <m:oMath xmlns:m="http://schemas.openxmlformats.org/officeDocument/2006/math">
                    <m: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𝑟</m:t>
                    </m:r>
                  </m:oMath>
                </a14:m>
                <a:r>
                  <a:rPr kumimoji="0" lang="en-US" altLang="zh-CN" sz="2000" b="0" i="0" u="none" strike="noStrike" cap="none" normalizeH="0" baseline="0" dirty="0">
                    <a:ln>
                      <a:noFill/>
                    </a:ln>
                    <a:solidFill>
                      <a:schemeClr val="tx1"/>
                    </a:solidFill>
                    <a:effectLst/>
                  </a:rPr>
                  <a:t>, </a:t>
                </a:r>
                <a:r>
                  <a:rPr kumimoji="0" lang="zh-CN" altLang="en-US" sz="2000" b="0" i="0" u="none" strike="noStrike" cap="none" normalizeH="0" baseline="0" dirty="0">
                    <a:ln>
                      <a:noFill/>
                    </a:ln>
                    <a:solidFill>
                      <a:schemeClr val="tx1"/>
                    </a:solidFill>
                    <a:effectLst/>
                  </a:rPr>
                  <a:t>辅助序列</a:t>
                </a:r>
                <a:r>
                  <a:rPr kumimoji="0" lang="en-US" altLang="zh-CN" sz="2000" b="0" i="0" u="none" strike="noStrike" cap="none" normalizeH="0" baseline="0" dirty="0">
                    <a:ln>
                      <a:noFill/>
                    </a:ln>
                    <a:solidFill>
                      <a:schemeClr val="tx1"/>
                    </a:solidFill>
                    <a:effectLst/>
                  </a:rPr>
                  <a:t>t</a:t>
                </a:r>
              </a:p>
              <a:p>
                <a:pPr marL="0" marR="0" lvl="0" indent="266700" algn="l" defTabSz="914400" rtl="0" eaLnBrk="0" fontAlgn="base" latinLnBrk="0" hangingPunct="0">
                  <a:lnSpc>
                    <a:spcPct val="100000"/>
                  </a:lnSpc>
                  <a:spcBef>
                    <a:spcPct val="0"/>
                  </a:spcBef>
                  <a:spcAft>
                    <a:spcPct val="0"/>
                  </a:spcAft>
                  <a:buClrTx/>
                  <a:buSzTx/>
                  <a:buFontTx/>
                  <a:buNone/>
                  <a:tabLst/>
                </a:pPr>
                <a:r>
                  <a:rPr kumimoji="0" lang="zh-CN" altLang="en-US" sz="2000" b="1" i="0" u="none" strike="noStrike" cap="none" normalizeH="0" baseline="0" dirty="0">
                    <a:ln>
                      <a:noFill/>
                    </a:ln>
                    <a:solidFill>
                      <a:schemeClr val="tx1"/>
                    </a:solidFill>
                    <a:effectLst/>
                    <a:latin typeface="Courier New" panose="02070309020205020404" pitchFamily="49" charset="0"/>
                    <a:ea typeface="楷体_GB2312"/>
                    <a:cs typeface="Times New Roman" panose="02020603050405020304" pitchFamily="18" charset="0"/>
                  </a:rPr>
                  <a:t>输出：</a:t>
                </a:r>
                <a:r>
                  <a:rPr kumimoji="0" lang="zh-CN" altLang="en-US" sz="2000" b="0" i="0" u="none" strike="noStrike" cap="none" normalizeH="0" baseline="0" dirty="0">
                    <a:ln>
                      <a:noFill/>
                    </a:ln>
                    <a:solidFill>
                      <a:schemeClr val="tx1"/>
                    </a:solidFill>
                    <a:effectLst/>
                    <a:latin typeface="Courier New" panose="02070309020205020404" pitchFamily="49" charset="0"/>
                    <a:ea typeface="楷体_GB2312"/>
                    <a:cs typeface="Times New Roman" panose="02020603050405020304" pitchFamily="18" charset="0"/>
                  </a:rPr>
                  <a:t>调整</a:t>
                </a:r>
                <a14:m>
                  <m:oMath xmlns:m="http://schemas.openxmlformats.org/officeDocument/2006/math">
                    <m:sSub>
                      <m:sSubPr>
                        <m:ctrlP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ctrlPr>
                      </m:sSubPr>
                      <m:e>
                        <m: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𝑎</m:t>
                        </m:r>
                      </m:e>
                      <m:sub>
                        <m: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𝑙</m:t>
                        </m:r>
                      </m:sub>
                    </m:sSub>
                    <m: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m:t>
                    </m:r>
                    <m:sSub>
                      <m:sSubPr>
                        <m:ctrlP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ctrlPr>
                      </m:sSubPr>
                      <m:e>
                        <m: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𝑎</m:t>
                        </m:r>
                      </m:e>
                      <m:sub>
                        <m: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𝑙</m:t>
                        </m:r>
                        <m: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+1</m:t>
                        </m:r>
                      </m:sub>
                    </m:sSub>
                    <m: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m:t>
                    </m:r>
                    <m:sSub>
                      <m:sSubPr>
                        <m:ctrlP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ctrlPr>
                      </m:sSubPr>
                      <m:e>
                        <m:r>
                          <a:rPr kumimoji="0" lang="en-US" altLang="zh-CN" sz="2000" b="0" i="1" u="none" strike="noStrike" cap="none" normalizeH="0" baseline="0" dirty="0" err="1" smtClean="0">
                            <a:ln>
                              <a:noFill/>
                            </a:ln>
                            <a:solidFill>
                              <a:schemeClr val="tx1"/>
                            </a:solidFill>
                            <a:effectLst/>
                            <a:latin typeface="Cambria Math" panose="02040503050406030204" pitchFamily="18" charset="0"/>
                            <a:ea typeface="楷体_GB2312"/>
                            <a:cs typeface="Times New Roman" panose="02020603050405020304" pitchFamily="18" charset="0"/>
                          </a:rPr>
                          <m:t>𝑎</m:t>
                        </m:r>
                      </m:e>
                      <m:sub>
                        <m:r>
                          <a:rPr kumimoji="0" lang="en-US" altLang="zh-CN" sz="2000" b="0" i="1" u="none" strike="noStrike" cap="none" normalizeH="0" baseline="0" dirty="0" err="1" smtClean="0">
                            <a:ln>
                              <a:noFill/>
                            </a:ln>
                            <a:solidFill>
                              <a:schemeClr val="tx1"/>
                            </a:solidFill>
                            <a:effectLst/>
                            <a:latin typeface="Cambria Math" panose="02040503050406030204" pitchFamily="18" charset="0"/>
                            <a:ea typeface="楷体_GB2312"/>
                            <a:cs typeface="Times New Roman" panose="02020603050405020304" pitchFamily="18" charset="0"/>
                          </a:rPr>
                          <m:t>𝑟</m:t>
                        </m:r>
                      </m:sub>
                    </m:sSub>
                  </m:oMath>
                </a14:m>
                <a:r>
                  <a:rPr kumimoji="0" lang="zh-CN" altLang="en-US" sz="2000" b="0" i="0" u="none" strike="noStrike" cap="none" normalizeH="0" baseline="0" dirty="0">
                    <a:ln>
                      <a:noFill/>
                    </a:ln>
                    <a:solidFill>
                      <a:schemeClr val="tx1"/>
                    </a:solidFill>
                    <a:effectLst/>
                    <a:latin typeface="Courier New" panose="02070309020205020404" pitchFamily="49" charset="0"/>
                    <a:ea typeface="楷体_GB2312"/>
                    <a:cs typeface="Times New Roman" panose="02020603050405020304" pitchFamily="18" charset="0"/>
                  </a:rPr>
                  <a:t>元素顺序，使元素按照非递减顺序排列</a:t>
                </a:r>
                <a:endParaRPr kumimoji="0" lang="zh-CN" altLang="en-US" sz="2000" b="0" i="0" u="none" strike="noStrike" cap="none" normalizeH="0" baseline="0" dirty="0">
                  <a:ln>
                    <a:noFill/>
                  </a:ln>
                  <a:solidFill>
                    <a:schemeClr val="tx1"/>
                  </a:solidFill>
                  <a:effectLst/>
                </a:endParaRPr>
              </a:p>
            </p:txBody>
          </p:sp>
        </mc:Choice>
        <mc:Fallback xmlns="">
          <p:sp>
            <p:nvSpPr>
              <p:cNvPr id="10" name="Rectangle 1">
                <a:extLst>
                  <a:ext uri="{FF2B5EF4-FFF2-40B4-BE49-F238E27FC236}">
                    <a16:creationId xmlns:a16="http://schemas.microsoft.com/office/drawing/2014/main" id="{606A70E1-4CC2-4298-9C5E-C7050783C88F}"/>
                  </a:ext>
                </a:extLst>
              </p:cNvPr>
              <p:cNvSpPr>
                <a:spLocks noRot="1" noChangeAspect="1" noMove="1" noResize="1" noEditPoints="1" noAdjustHandles="1" noChangeArrowheads="1" noChangeShapeType="1" noTextEdit="1"/>
              </p:cNvSpPr>
              <p:nvPr/>
            </p:nvSpPr>
            <p:spPr bwMode="auto">
              <a:xfrm>
                <a:off x="264527" y="2613392"/>
                <a:ext cx="4002674" cy="1631216"/>
              </a:xfrm>
              <a:prstGeom prst="rect">
                <a:avLst/>
              </a:prstGeom>
              <a:blipFill>
                <a:blip r:embed="rId2"/>
                <a:stretch>
                  <a:fillRect l="-1522" t="-2247" r="-1674" b="-6367"/>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sp>
        <p:nvSpPr>
          <p:cNvPr id="8" name="文本框 7">
            <a:extLst>
              <a:ext uri="{FF2B5EF4-FFF2-40B4-BE49-F238E27FC236}">
                <a16:creationId xmlns:a16="http://schemas.microsoft.com/office/drawing/2014/main" id="{E3A581B2-54BE-4861-9038-C74C0A44D1E3}"/>
              </a:ext>
            </a:extLst>
          </p:cNvPr>
          <p:cNvSpPr txBox="1"/>
          <p:nvPr/>
        </p:nvSpPr>
        <p:spPr>
          <a:xfrm>
            <a:off x="5651248" y="1162622"/>
            <a:ext cx="5702552" cy="5355312"/>
          </a:xfrm>
          <a:prstGeom prst="rect">
            <a:avLst/>
          </a:prstGeom>
          <a:solidFill>
            <a:srgbClr val="009999"/>
          </a:solidFill>
        </p:spPr>
        <p:txBody>
          <a:bodyPr wrap="square" rtlCol="0">
            <a:spAutoFit/>
          </a:bodyPr>
          <a:lstStyle/>
          <a:p>
            <a:pPr indent="127000" algn="just">
              <a:lnSpc>
                <a:spcPct val="100000"/>
              </a:lnSpc>
            </a:pPr>
            <a:r>
              <a:rPr lang="en-US" altLang="zh-CN" b="1" kern="100" dirty="0">
                <a:solidFill>
                  <a:schemeClr val="bg1"/>
                </a:solidFill>
                <a:latin typeface="Times New Roman" panose="02020603050405020304" pitchFamily="18" charset="0"/>
                <a:cs typeface="Times New Roman" panose="02020603050405020304" pitchFamily="18" charset="0"/>
              </a:rPr>
              <a:t>template</a:t>
            </a:r>
            <a:r>
              <a:rPr lang="en-US" altLang="zh-CN" kern="100" dirty="0">
                <a:solidFill>
                  <a:schemeClr val="bg1"/>
                </a:solidFill>
                <a:latin typeface="Times New Roman" panose="02020603050405020304" pitchFamily="18" charset="0"/>
                <a:cs typeface="Times New Roman" panose="02020603050405020304" pitchFamily="18" charset="0"/>
              </a:rPr>
              <a:t> &lt;</a:t>
            </a:r>
            <a:r>
              <a:rPr lang="en-US" altLang="zh-CN" b="1" kern="100" dirty="0" err="1">
                <a:solidFill>
                  <a:schemeClr val="bg1"/>
                </a:solidFill>
                <a:latin typeface="Times New Roman" panose="02020603050405020304" pitchFamily="18" charset="0"/>
                <a:cs typeface="Times New Roman" panose="02020603050405020304" pitchFamily="18" charset="0"/>
              </a:rPr>
              <a:t>typename</a:t>
            </a:r>
            <a:r>
              <a:rPr lang="en-US" altLang="zh-CN" kern="100" dirty="0">
                <a:solidFill>
                  <a:schemeClr val="bg1"/>
                </a:solidFill>
                <a:latin typeface="Times New Roman" panose="02020603050405020304" pitchFamily="18" charset="0"/>
                <a:cs typeface="Times New Roman" panose="02020603050405020304" pitchFamily="18" charset="0"/>
              </a:rPr>
              <a:t> </a:t>
            </a:r>
            <a:r>
              <a:rPr lang="en-US" altLang="zh-CN" b="1" kern="100" dirty="0">
                <a:solidFill>
                  <a:schemeClr val="bg1"/>
                </a:solidFill>
                <a:latin typeface="Times New Roman" panose="02020603050405020304" pitchFamily="18" charset="0"/>
                <a:cs typeface="Times New Roman" panose="02020603050405020304" pitchFamily="18" charset="0"/>
              </a:rPr>
              <a:t>E</a:t>
            </a:r>
            <a:r>
              <a:rPr lang="en-US" altLang="zh-CN" kern="100" dirty="0">
                <a:solidFill>
                  <a:schemeClr val="bg1"/>
                </a:solidFill>
                <a:latin typeface="Times New Roman" panose="02020603050405020304" pitchFamily="18" charset="0"/>
                <a:cs typeface="Times New Roman" panose="02020603050405020304" pitchFamily="18" charset="0"/>
              </a:rPr>
              <a:t>&gt;</a:t>
            </a:r>
          </a:p>
          <a:p>
            <a:pPr indent="127000" algn="just">
              <a:lnSpc>
                <a:spcPct val="100000"/>
              </a:lnSpc>
            </a:pPr>
            <a:r>
              <a:rPr lang="en-US" altLang="zh-CN" b="1" kern="100" dirty="0">
                <a:solidFill>
                  <a:schemeClr val="bg1"/>
                </a:solidFill>
                <a:latin typeface="Times New Roman" panose="02020603050405020304" pitchFamily="18" charset="0"/>
                <a:cs typeface="Times New Roman" panose="02020603050405020304" pitchFamily="18" charset="0"/>
              </a:rPr>
              <a:t>void</a:t>
            </a:r>
            <a:r>
              <a:rPr lang="en-US" altLang="zh-CN" kern="100" dirty="0">
                <a:solidFill>
                  <a:schemeClr val="bg1"/>
                </a:solidFill>
                <a:latin typeface="Times New Roman" panose="02020603050405020304" pitchFamily="18" charset="0"/>
                <a:cs typeface="Times New Roman" panose="02020603050405020304" pitchFamily="18" charset="0"/>
              </a:rPr>
              <a:t> </a:t>
            </a:r>
            <a:r>
              <a:rPr lang="en-US" altLang="zh-CN" kern="100" dirty="0" err="1">
                <a:solidFill>
                  <a:schemeClr val="bg1"/>
                </a:solidFill>
                <a:latin typeface="Times New Roman" panose="02020603050405020304" pitchFamily="18" charset="0"/>
                <a:cs typeface="Times New Roman" panose="02020603050405020304" pitchFamily="18" charset="0"/>
              </a:rPr>
              <a:t>MergeSort</a:t>
            </a:r>
            <a:r>
              <a:rPr lang="en-US" altLang="zh-CN" kern="100" dirty="0">
                <a:solidFill>
                  <a:schemeClr val="bg1"/>
                </a:solidFill>
                <a:latin typeface="Times New Roman" panose="02020603050405020304" pitchFamily="18" charset="0"/>
                <a:cs typeface="Times New Roman" panose="02020603050405020304" pitchFamily="18" charset="0"/>
              </a:rPr>
              <a:t>(</a:t>
            </a:r>
            <a:r>
              <a:rPr lang="en-US" altLang="zh-CN" b="1" kern="100" dirty="0">
                <a:solidFill>
                  <a:schemeClr val="bg1"/>
                </a:solidFill>
                <a:latin typeface="Times New Roman" panose="02020603050405020304" pitchFamily="18" charset="0"/>
                <a:cs typeface="Times New Roman" panose="02020603050405020304" pitchFamily="18" charset="0"/>
              </a:rPr>
              <a:t>E</a:t>
            </a:r>
            <a:r>
              <a:rPr lang="en-US" altLang="zh-CN" kern="100" dirty="0">
                <a:solidFill>
                  <a:schemeClr val="bg1"/>
                </a:solidFill>
                <a:latin typeface="Times New Roman" panose="02020603050405020304" pitchFamily="18" charset="0"/>
                <a:cs typeface="Times New Roman" panose="02020603050405020304" pitchFamily="18" charset="0"/>
              </a:rPr>
              <a:t> a[], </a:t>
            </a:r>
            <a:r>
              <a:rPr lang="en-US" altLang="zh-CN" b="1" kern="100" dirty="0">
                <a:solidFill>
                  <a:schemeClr val="bg1"/>
                </a:solidFill>
                <a:latin typeface="Times New Roman" panose="02020603050405020304" pitchFamily="18" charset="0"/>
                <a:cs typeface="Times New Roman" panose="02020603050405020304" pitchFamily="18" charset="0"/>
              </a:rPr>
              <a:t>int</a:t>
            </a:r>
            <a:r>
              <a:rPr lang="en-US" altLang="zh-CN" kern="100" dirty="0">
                <a:solidFill>
                  <a:schemeClr val="bg1"/>
                </a:solidFill>
                <a:latin typeface="Times New Roman" panose="02020603050405020304" pitchFamily="18" charset="0"/>
                <a:cs typeface="Times New Roman" panose="02020603050405020304" pitchFamily="18" charset="0"/>
              </a:rPr>
              <a:t> </a:t>
            </a:r>
            <a:r>
              <a:rPr lang="en-US" altLang="zh-CN" i="1" kern="100" dirty="0">
                <a:solidFill>
                  <a:schemeClr val="bg1"/>
                </a:solidFill>
                <a:latin typeface="Times New Roman" panose="02020603050405020304" pitchFamily="18" charset="0"/>
                <a:cs typeface="Times New Roman" panose="02020603050405020304" pitchFamily="18" charset="0"/>
              </a:rPr>
              <a:t>l</a:t>
            </a:r>
            <a:r>
              <a:rPr lang="en-US" altLang="zh-CN" kern="100" dirty="0">
                <a:solidFill>
                  <a:schemeClr val="bg1"/>
                </a:solidFill>
                <a:latin typeface="Times New Roman" panose="02020603050405020304" pitchFamily="18" charset="0"/>
                <a:cs typeface="Times New Roman" panose="02020603050405020304" pitchFamily="18" charset="0"/>
              </a:rPr>
              <a:t>, </a:t>
            </a:r>
            <a:r>
              <a:rPr lang="en-US" altLang="zh-CN" b="1" kern="100" dirty="0">
                <a:solidFill>
                  <a:schemeClr val="bg1"/>
                </a:solidFill>
                <a:latin typeface="Times New Roman" panose="02020603050405020304" pitchFamily="18" charset="0"/>
                <a:cs typeface="Times New Roman" panose="02020603050405020304" pitchFamily="18" charset="0"/>
              </a:rPr>
              <a:t>int</a:t>
            </a:r>
            <a:r>
              <a:rPr lang="en-US" altLang="zh-CN" kern="100" dirty="0">
                <a:solidFill>
                  <a:schemeClr val="bg1"/>
                </a:solidFill>
                <a:latin typeface="Times New Roman" panose="02020603050405020304" pitchFamily="18" charset="0"/>
                <a:cs typeface="Times New Roman" panose="02020603050405020304" pitchFamily="18" charset="0"/>
              </a:rPr>
              <a:t> </a:t>
            </a:r>
            <a:r>
              <a:rPr lang="en-US" altLang="zh-CN" i="1" kern="100" dirty="0">
                <a:solidFill>
                  <a:schemeClr val="bg1"/>
                </a:solidFill>
                <a:latin typeface="Times New Roman" panose="02020603050405020304" pitchFamily="18" charset="0"/>
                <a:cs typeface="Times New Roman" panose="02020603050405020304" pitchFamily="18" charset="0"/>
              </a:rPr>
              <a:t>r</a:t>
            </a:r>
            <a:r>
              <a:rPr lang="en-US" altLang="zh-CN" kern="100" dirty="0">
                <a:solidFill>
                  <a:schemeClr val="bg1"/>
                </a:solidFill>
                <a:latin typeface="Times New Roman" panose="02020603050405020304" pitchFamily="18" charset="0"/>
                <a:cs typeface="Times New Roman" panose="02020603050405020304" pitchFamily="18" charset="0"/>
              </a:rPr>
              <a:t>, </a:t>
            </a:r>
            <a:r>
              <a:rPr lang="en-US" altLang="zh-CN" b="1" kern="100" dirty="0">
                <a:solidFill>
                  <a:schemeClr val="bg1"/>
                </a:solidFill>
                <a:latin typeface="Times New Roman" panose="02020603050405020304" pitchFamily="18" charset="0"/>
                <a:cs typeface="Times New Roman" panose="02020603050405020304" pitchFamily="18" charset="0"/>
              </a:rPr>
              <a:t>E</a:t>
            </a:r>
            <a:r>
              <a:rPr lang="en-US" altLang="zh-CN" kern="100" dirty="0">
                <a:solidFill>
                  <a:schemeClr val="bg1"/>
                </a:solidFill>
                <a:latin typeface="Times New Roman" panose="02020603050405020304" pitchFamily="18" charset="0"/>
                <a:cs typeface="Times New Roman" panose="02020603050405020304" pitchFamily="18" charset="0"/>
              </a:rPr>
              <a:t> t[]) </a:t>
            </a:r>
          </a:p>
          <a:p>
            <a:pPr indent="127000" algn="just">
              <a:lnSpc>
                <a:spcPct val="100000"/>
              </a:lnSpc>
            </a:pPr>
            <a:r>
              <a:rPr lang="en-US" altLang="zh-CN" kern="100" dirty="0">
                <a:solidFill>
                  <a:schemeClr val="bg1"/>
                </a:solidFill>
                <a:latin typeface="Times New Roman" panose="02020603050405020304" pitchFamily="18" charset="0"/>
                <a:cs typeface="Times New Roman" panose="02020603050405020304" pitchFamily="18" charset="0"/>
              </a:rPr>
              <a:t>{</a:t>
            </a:r>
          </a:p>
          <a:p>
            <a:pPr indent="127000" algn="just">
              <a:lnSpc>
                <a:spcPct val="100000"/>
              </a:lnSpc>
            </a:pPr>
            <a:r>
              <a:rPr lang="en-US" altLang="zh-CN" kern="100" dirty="0">
                <a:solidFill>
                  <a:schemeClr val="bg1"/>
                </a:solidFill>
                <a:latin typeface="Times New Roman" panose="02020603050405020304" pitchFamily="18" charset="0"/>
                <a:cs typeface="Times New Roman" panose="02020603050405020304" pitchFamily="18" charset="0"/>
              </a:rPr>
              <a:t>      </a:t>
            </a:r>
            <a:r>
              <a:rPr lang="en-US" altLang="zh-CN" b="1" kern="100" dirty="0">
                <a:solidFill>
                  <a:schemeClr val="bg1"/>
                </a:solidFill>
                <a:latin typeface="Times New Roman" panose="02020603050405020304" pitchFamily="18" charset="0"/>
                <a:cs typeface="Times New Roman" panose="02020603050405020304" pitchFamily="18" charset="0"/>
              </a:rPr>
              <a:t>if</a:t>
            </a:r>
            <a:r>
              <a:rPr lang="en-US" altLang="zh-CN" kern="100" dirty="0">
                <a:solidFill>
                  <a:schemeClr val="bg1"/>
                </a:solidFill>
                <a:latin typeface="Times New Roman" panose="02020603050405020304" pitchFamily="18" charset="0"/>
                <a:cs typeface="Times New Roman" panose="02020603050405020304" pitchFamily="18" charset="0"/>
              </a:rPr>
              <a:t>(</a:t>
            </a:r>
            <a:r>
              <a:rPr lang="en-US" altLang="zh-CN" i="1" kern="100" dirty="0">
                <a:solidFill>
                  <a:schemeClr val="bg1"/>
                </a:solidFill>
                <a:latin typeface="Times New Roman" panose="02020603050405020304" pitchFamily="18" charset="0"/>
                <a:cs typeface="Times New Roman" panose="02020603050405020304" pitchFamily="18" charset="0"/>
              </a:rPr>
              <a:t>l</a:t>
            </a:r>
            <a:r>
              <a:rPr lang="en-US" altLang="zh-CN" kern="100" dirty="0">
                <a:solidFill>
                  <a:schemeClr val="bg1"/>
                </a:solidFill>
                <a:latin typeface="Times New Roman" panose="02020603050405020304" pitchFamily="18" charset="0"/>
                <a:cs typeface="Times New Roman" panose="02020603050405020304" pitchFamily="18" charset="0"/>
              </a:rPr>
              <a:t> == </a:t>
            </a:r>
            <a:r>
              <a:rPr lang="en-US" altLang="zh-CN" i="1" kern="100" dirty="0">
                <a:solidFill>
                  <a:schemeClr val="bg1"/>
                </a:solidFill>
                <a:latin typeface="Times New Roman" panose="02020603050405020304" pitchFamily="18" charset="0"/>
                <a:cs typeface="Times New Roman" panose="02020603050405020304" pitchFamily="18" charset="0"/>
              </a:rPr>
              <a:t>r</a:t>
            </a:r>
            <a:r>
              <a:rPr lang="en-US" altLang="zh-CN" kern="100" dirty="0">
                <a:solidFill>
                  <a:schemeClr val="bg1"/>
                </a:solidFill>
                <a:latin typeface="Times New Roman" panose="02020603050405020304" pitchFamily="18" charset="0"/>
                <a:cs typeface="Times New Roman" panose="02020603050405020304" pitchFamily="18" charset="0"/>
              </a:rPr>
              <a:t>) </a:t>
            </a:r>
            <a:r>
              <a:rPr lang="en-US" altLang="zh-CN" b="1" kern="100" dirty="0">
                <a:solidFill>
                  <a:schemeClr val="bg1"/>
                </a:solidFill>
                <a:latin typeface="Times New Roman" panose="02020603050405020304" pitchFamily="18" charset="0"/>
                <a:cs typeface="Times New Roman" panose="02020603050405020304" pitchFamily="18" charset="0"/>
              </a:rPr>
              <a:t>return</a:t>
            </a:r>
            <a:r>
              <a:rPr lang="en-US" altLang="zh-CN" kern="100" dirty="0">
                <a:solidFill>
                  <a:schemeClr val="bg1"/>
                </a:solidFill>
                <a:latin typeface="Times New Roman" panose="02020603050405020304" pitchFamily="18" charset="0"/>
                <a:cs typeface="Times New Roman" panose="02020603050405020304" pitchFamily="18" charset="0"/>
              </a:rPr>
              <a:t>;</a:t>
            </a:r>
            <a:r>
              <a:rPr lang="zh-CN" altLang="en-US" kern="100" dirty="0">
                <a:solidFill>
                  <a:schemeClr val="bg1"/>
                </a:solidFill>
                <a:latin typeface="Times New Roman" panose="02020603050405020304" pitchFamily="18" charset="0"/>
                <a:cs typeface="Times New Roman" panose="02020603050405020304" pitchFamily="18" charset="0"/>
              </a:rPr>
              <a:t>                       </a:t>
            </a:r>
            <a:r>
              <a:rPr lang="en-US" altLang="zh-CN" kern="100" dirty="0">
                <a:solidFill>
                  <a:schemeClr val="bg1"/>
                </a:solidFill>
                <a:latin typeface="Times New Roman" panose="02020603050405020304" pitchFamily="18" charset="0"/>
                <a:cs typeface="Times New Roman" panose="02020603050405020304" pitchFamily="18" charset="0"/>
              </a:rPr>
              <a:t>//</a:t>
            </a:r>
            <a:r>
              <a:rPr lang="zh-CN" altLang="en-US" kern="100" dirty="0">
                <a:solidFill>
                  <a:schemeClr val="bg1"/>
                </a:solidFill>
                <a:latin typeface="Times New Roman" panose="02020603050405020304" pitchFamily="18" charset="0"/>
                <a:cs typeface="Times New Roman" panose="02020603050405020304" pitchFamily="18" charset="0"/>
              </a:rPr>
              <a:t>边界条件</a:t>
            </a:r>
            <a:endParaRPr lang="en-US" altLang="zh-CN" kern="100" dirty="0">
              <a:solidFill>
                <a:schemeClr val="bg1"/>
              </a:solidFill>
              <a:latin typeface="Times New Roman" panose="02020603050405020304" pitchFamily="18" charset="0"/>
              <a:cs typeface="Times New Roman" panose="02020603050405020304" pitchFamily="18" charset="0"/>
            </a:endParaRPr>
          </a:p>
          <a:p>
            <a:pPr indent="127000" algn="just">
              <a:lnSpc>
                <a:spcPct val="100000"/>
              </a:lnSpc>
            </a:pPr>
            <a:r>
              <a:rPr lang="en-US" altLang="zh-CN" kern="100" dirty="0">
                <a:solidFill>
                  <a:schemeClr val="bg1"/>
                </a:solidFill>
                <a:latin typeface="Times New Roman" panose="02020603050405020304" pitchFamily="18" charset="0"/>
                <a:cs typeface="Times New Roman" panose="02020603050405020304" pitchFamily="18" charset="0"/>
              </a:rPr>
              <a:t>      </a:t>
            </a:r>
            <a:r>
              <a:rPr lang="en-US" altLang="zh-CN" b="1" kern="100" dirty="0">
                <a:solidFill>
                  <a:schemeClr val="bg1"/>
                </a:solidFill>
                <a:latin typeface="Times New Roman" panose="02020603050405020304" pitchFamily="18" charset="0"/>
                <a:cs typeface="Times New Roman" panose="02020603050405020304" pitchFamily="18" charset="0"/>
              </a:rPr>
              <a:t>int</a:t>
            </a:r>
            <a:r>
              <a:rPr lang="en-US" altLang="zh-CN" kern="100" dirty="0">
                <a:solidFill>
                  <a:schemeClr val="bg1"/>
                </a:solidFill>
                <a:latin typeface="Times New Roman" panose="02020603050405020304" pitchFamily="18" charset="0"/>
                <a:cs typeface="Times New Roman" panose="02020603050405020304" pitchFamily="18" charset="0"/>
              </a:rPr>
              <a:t> </a:t>
            </a:r>
            <a:r>
              <a:rPr lang="en-US" altLang="zh-CN" i="1" kern="100" dirty="0">
                <a:solidFill>
                  <a:schemeClr val="bg1"/>
                </a:solidFill>
                <a:latin typeface="Times New Roman" panose="02020603050405020304" pitchFamily="18" charset="0"/>
                <a:cs typeface="Times New Roman" panose="02020603050405020304" pitchFamily="18" charset="0"/>
              </a:rPr>
              <a:t>m</a:t>
            </a:r>
            <a:r>
              <a:rPr lang="en-US" altLang="zh-CN" kern="100" dirty="0">
                <a:solidFill>
                  <a:schemeClr val="bg1"/>
                </a:solidFill>
                <a:latin typeface="Times New Roman" panose="02020603050405020304" pitchFamily="18" charset="0"/>
                <a:cs typeface="Times New Roman" panose="02020603050405020304" pitchFamily="18" charset="0"/>
              </a:rPr>
              <a:t> = (</a:t>
            </a:r>
            <a:r>
              <a:rPr lang="en-US" altLang="zh-CN" i="1" kern="100" dirty="0">
                <a:solidFill>
                  <a:schemeClr val="bg1"/>
                </a:solidFill>
                <a:latin typeface="Times New Roman" panose="02020603050405020304" pitchFamily="18" charset="0"/>
                <a:cs typeface="Times New Roman" panose="02020603050405020304" pitchFamily="18" charset="0"/>
              </a:rPr>
              <a:t>l</a:t>
            </a:r>
            <a:r>
              <a:rPr lang="en-US" altLang="zh-CN" kern="100" dirty="0">
                <a:solidFill>
                  <a:schemeClr val="bg1"/>
                </a:solidFill>
                <a:latin typeface="Times New Roman" panose="02020603050405020304" pitchFamily="18" charset="0"/>
                <a:cs typeface="Times New Roman" panose="02020603050405020304" pitchFamily="18" charset="0"/>
              </a:rPr>
              <a:t> + </a:t>
            </a:r>
            <a:r>
              <a:rPr lang="en-US" altLang="zh-CN" i="1" kern="100" dirty="0">
                <a:solidFill>
                  <a:schemeClr val="bg1"/>
                </a:solidFill>
                <a:latin typeface="Times New Roman" panose="02020603050405020304" pitchFamily="18" charset="0"/>
                <a:cs typeface="Times New Roman" panose="02020603050405020304" pitchFamily="18" charset="0"/>
              </a:rPr>
              <a:t>r</a:t>
            </a:r>
            <a:r>
              <a:rPr lang="en-US" altLang="zh-CN" kern="100" dirty="0">
                <a:solidFill>
                  <a:schemeClr val="bg1"/>
                </a:solidFill>
                <a:latin typeface="Times New Roman" panose="02020603050405020304" pitchFamily="18" charset="0"/>
                <a:cs typeface="Times New Roman" panose="02020603050405020304" pitchFamily="18" charset="0"/>
              </a:rPr>
              <a:t>) / 2;</a:t>
            </a:r>
            <a:r>
              <a:rPr lang="zh-CN" altLang="en-US" kern="100" dirty="0">
                <a:solidFill>
                  <a:schemeClr val="bg1"/>
                </a:solidFill>
                <a:latin typeface="Times New Roman" panose="02020603050405020304" pitchFamily="18" charset="0"/>
                <a:cs typeface="Times New Roman" panose="02020603050405020304" pitchFamily="18" charset="0"/>
              </a:rPr>
              <a:t>   </a:t>
            </a:r>
            <a:endParaRPr lang="en-US" altLang="zh-CN" kern="100" dirty="0">
              <a:solidFill>
                <a:schemeClr val="bg1"/>
              </a:solidFill>
              <a:latin typeface="Times New Roman" panose="02020603050405020304" pitchFamily="18" charset="0"/>
              <a:cs typeface="Times New Roman" panose="02020603050405020304" pitchFamily="18" charset="0"/>
            </a:endParaRPr>
          </a:p>
          <a:p>
            <a:pPr indent="127000" algn="just">
              <a:lnSpc>
                <a:spcPct val="100000"/>
              </a:lnSpc>
            </a:pPr>
            <a:r>
              <a:rPr lang="en-US" altLang="zh-CN" kern="100" dirty="0">
                <a:solidFill>
                  <a:schemeClr val="bg1"/>
                </a:solidFill>
                <a:latin typeface="Times New Roman" panose="02020603050405020304" pitchFamily="18" charset="0"/>
                <a:cs typeface="Times New Roman" panose="02020603050405020304" pitchFamily="18" charset="0"/>
              </a:rPr>
              <a:t>      </a:t>
            </a:r>
            <a:r>
              <a:rPr lang="en-US" altLang="zh-CN" kern="100" dirty="0" err="1">
                <a:solidFill>
                  <a:schemeClr val="bg1"/>
                </a:solidFill>
                <a:latin typeface="Times New Roman" panose="02020603050405020304" pitchFamily="18" charset="0"/>
                <a:cs typeface="Times New Roman" panose="02020603050405020304" pitchFamily="18" charset="0"/>
              </a:rPr>
              <a:t>MergeSort</a:t>
            </a:r>
            <a:r>
              <a:rPr lang="en-US" altLang="zh-CN" kern="100" dirty="0">
                <a:solidFill>
                  <a:schemeClr val="bg1"/>
                </a:solidFill>
                <a:latin typeface="Times New Roman" panose="02020603050405020304" pitchFamily="18" charset="0"/>
                <a:cs typeface="Times New Roman" panose="02020603050405020304" pitchFamily="18" charset="0"/>
              </a:rPr>
              <a:t>&lt;E&gt;(a, </a:t>
            </a:r>
            <a:r>
              <a:rPr lang="en-US" altLang="zh-CN" i="1" kern="100" dirty="0">
                <a:solidFill>
                  <a:schemeClr val="bg1"/>
                </a:solidFill>
                <a:latin typeface="Times New Roman" panose="02020603050405020304" pitchFamily="18" charset="0"/>
                <a:cs typeface="Times New Roman" panose="02020603050405020304" pitchFamily="18" charset="0"/>
              </a:rPr>
              <a:t>l</a:t>
            </a:r>
            <a:r>
              <a:rPr lang="en-US" altLang="zh-CN" kern="100" dirty="0">
                <a:solidFill>
                  <a:schemeClr val="bg1"/>
                </a:solidFill>
                <a:latin typeface="Times New Roman" panose="02020603050405020304" pitchFamily="18" charset="0"/>
                <a:cs typeface="Times New Roman" panose="02020603050405020304" pitchFamily="18" charset="0"/>
              </a:rPr>
              <a:t>, </a:t>
            </a:r>
            <a:r>
              <a:rPr lang="en-US" altLang="zh-CN" i="1" kern="100" dirty="0">
                <a:solidFill>
                  <a:schemeClr val="bg1"/>
                </a:solidFill>
                <a:latin typeface="Times New Roman" panose="02020603050405020304" pitchFamily="18" charset="0"/>
                <a:cs typeface="Times New Roman" panose="02020603050405020304" pitchFamily="18" charset="0"/>
              </a:rPr>
              <a:t>m</a:t>
            </a:r>
            <a:r>
              <a:rPr lang="en-US" altLang="zh-CN" kern="100" dirty="0">
                <a:solidFill>
                  <a:schemeClr val="bg1"/>
                </a:solidFill>
                <a:latin typeface="Times New Roman" panose="02020603050405020304" pitchFamily="18" charset="0"/>
                <a:cs typeface="Times New Roman" panose="02020603050405020304" pitchFamily="18" charset="0"/>
              </a:rPr>
              <a:t>, t);</a:t>
            </a:r>
            <a:r>
              <a:rPr lang="zh-CN" altLang="en-US" kern="100" dirty="0">
                <a:solidFill>
                  <a:schemeClr val="bg1"/>
                </a:solidFill>
                <a:latin typeface="Times New Roman" panose="02020603050405020304" pitchFamily="18" charset="0"/>
                <a:cs typeface="Times New Roman" panose="02020603050405020304" pitchFamily="18" charset="0"/>
              </a:rPr>
              <a:t>          </a:t>
            </a:r>
            <a:r>
              <a:rPr lang="en-US" altLang="zh-CN" kern="100" dirty="0">
                <a:solidFill>
                  <a:schemeClr val="bg1"/>
                </a:solidFill>
                <a:latin typeface="Times New Roman" panose="02020603050405020304" pitchFamily="18" charset="0"/>
                <a:cs typeface="Times New Roman" panose="02020603050405020304" pitchFamily="18" charset="0"/>
              </a:rPr>
              <a:t>//</a:t>
            </a:r>
            <a:r>
              <a:rPr lang="zh-CN" altLang="en-US" kern="100" dirty="0">
                <a:solidFill>
                  <a:schemeClr val="bg1"/>
                </a:solidFill>
                <a:latin typeface="Times New Roman" panose="02020603050405020304" pitchFamily="18" charset="0"/>
                <a:cs typeface="Times New Roman" panose="02020603050405020304" pitchFamily="18" charset="0"/>
              </a:rPr>
              <a:t>归并排序</a:t>
            </a:r>
            <a:r>
              <a:rPr lang="en-US" altLang="zh-CN" kern="100" dirty="0">
                <a:solidFill>
                  <a:schemeClr val="bg1"/>
                </a:solidFill>
                <a:latin typeface="Times New Roman" panose="02020603050405020304" pitchFamily="18" charset="0"/>
                <a:cs typeface="Times New Roman" panose="02020603050405020304" pitchFamily="18" charset="0"/>
              </a:rPr>
              <a:t>a[</a:t>
            </a:r>
            <a:r>
              <a:rPr lang="en-US" altLang="zh-CN" i="1" kern="100" dirty="0" err="1">
                <a:solidFill>
                  <a:schemeClr val="bg1"/>
                </a:solidFill>
                <a:latin typeface="Times New Roman" panose="02020603050405020304" pitchFamily="18" charset="0"/>
                <a:cs typeface="Times New Roman" panose="02020603050405020304" pitchFamily="18" charset="0"/>
              </a:rPr>
              <a:t>l</a:t>
            </a:r>
            <a:r>
              <a:rPr lang="en-US" altLang="zh-CN" kern="100" dirty="0" err="1">
                <a:solidFill>
                  <a:schemeClr val="bg1"/>
                </a:solidFill>
                <a:latin typeface="Times New Roman" panose="02020603050405020304" pitchFamily="18" charset="0"/>
                <a:cs typeface="Times New Roman" panose="02020603050405020304" pitchFamily="18" charset="0"/>
              </a:rPr>
              <a:t>..</a:t>
            </a:r>
            <a:r>
              <a:rPr lang="en-US" altLang="zh-CN" i="1" kern="100" dirty="0" err="1">
                <a:solidFill>
                  <a:schemeClr val="bg1"/>
                </a:solidFill>
                <a:latin typeface="Times New Roman" panose="02020603050405020304" pitchFamily="18" charset="0"/>
                <a:cs typeface="Times New Roman" panose="02020603050405020304" pitchFamily="18" charset="0"/>
              </a:rPr>
              <a:t>m</a:t>
            </a:r>
            <a:r>
              <a:rPr lang="en-US" altLang="zh-CN" kern="100" dirty="0">
                <a:solidFill>
                  <a:schemeClr val="bg1"/>
                </a:solidFill>
                <a:latin typeface="Times New Roman" panose="02020603050405020304" pitchFamily="18" charset="0"/>
                <a:cs typeface="Times New Roman" panose="02020603050405020304" pitchFamily="18" charset="0"/>
              </a:rPr>
              <a:t>]</a:t>
            </a:r>
          </a:p>
          <a:p>
            <a:pPr indent="127000" algn="just">
              <a:lnSpc>
                <a:spcPct val="100000"/>
              </a:lnSpc>
            </a:pPr>
            <a:r>
              <a:rPr lang="en-US" altLang="zh-CN" kern="100" dirty="0">
                <a:solidFill>
                  <a:schemeClr val="bg1"/>
                </a:solidFill>
                <a:latin typeface="Times New Roman" panose="02020603050405020304" pitchFamily="18" charset="0"/>
                <a:cs typeface="Times New Roman" panose="02020603050405020304" pitchFamily="18" charset="0"/>
              </a:rPr>
              <a:t>      </a:t>
            </a:r>
            <a:r>
              <a:rPr lang="en-US" altLang="zh-CN" kern="100" dirty="0" err="1">
                <a:solidFill>
                  <a:schemeClr val="bg1"/>
                </a:solidFill>
                <a:latin typeface="Times New Roman" panose="02020603050405020304" pitchFamily="18" charset="0"/>
                <a:cs typeface="Times New Roman" panose="02020603050405020304" pitchFamily="18" charset="0"/>
              </a:rPr>
              <a:t>MergeSort</a:t>
            </a:r>
            <a:r>
              <a:rPr lang="en-US" altLang="zh-CN" kern="100" dirty="0">
                <a:solidFill>
                  <a:schemeClr val="bg1"/>
                </a:solidFill>
                <a:latin typeface="Times New Roman" panose="02020603050405020304" pitchFamily="18" charset="0"/>
                <a:cs typeface="Times New Roman" panose="02020603050405020304" pitchFamily="18" charset="0"/>
              </a:rPr>
              <a:t>&lt;E&gt;(a, </a:t>
            </a:r>
            <a:r>
              <a:rPr lang="en-US" altLang="zh-CN" i="1" kern="100" dirty="0">
                <a:solidFill>
                  <a:schemeClr val="bg1"/>
                </a:solidFill>
                <a:latin typeface="Times New Roman" panose="02020603050405020304" pitchFamily="18" charset="0"/>
                <a:cs typeface="Times New Roman" panose="02020603050405020304" pitchFamily="18" charset="0"/>
              </a:rPr>
              <a:t>m</a:t>
            </a:r>
            <a:r>
              <a:rPr lang="en-US" altLang="zh-CN" kern="100" dirty="0">
                <a:solidFill>
                  <a:schemeClr val="bg1"/>
                </a:solidFill>
                <a:latin typeface="Times New Roman" panose="02020603050405020304" pitchFamily="18" charset="0"/>
                <a:cs typeface="Times New Roman" panose="02020603050405020304" pitchFamily="18" charset="0"/>
              </a:rPr>
              <a:t>+1, </a:t>
            </a:r>
            <a:r>
              <a:rPr lang="en-US" altLang="zh-CN" i="1" kern="100" dirty="0">
                <a:solidFill>
                  <a:schemeClr val="bg1"/>
                </a:solidFill>
                <a:latin typeface="Times New Roman" panose="02020603050405020304" pitchFamily="18" charset="0"/>
                <a:cs typeface="Times New Roman" panose="02020603050405020304" pitchFamily="18" charset="0"/>
              </a:rPr>
              <a:t>r</a:t>
            </a:r>
            <a:r>
              <a:rPr lang="en-US" altLang="zh-CN" kern="100" dirty="0">
                <a:solidFill>
                  <a:schemeClr val="bg1"/>
                </a:solidFill>
                <a:latin typeface="Times New Roman" panose="02020603050405020304" pitchFamily="18" charset="0"/>
                <a:cs typeface="Times New Roman" panose="02020603050405020304" pitchFamily="18" charset="0"/>
              </a:rPr>
              <a:t>, t);</a:t>
            </a:r>
            <a:r>
              <a:rPr lang="zh-CN" altLang="en-US" kern="100" dirty="0">
                <a:solidFill>
                  <a:schemeClr val="bg1"/>
                </a:solidFill>
                <a:latin typeface="Times New Roman" panose="02020603050405020304" pitchFamily="18" charset="0"/>
                <a:cs typeface="Times New Roman" panose="02020603050405020304" pitchFamily="18" charset="0"/>
              </a:rPr>
              <a:t>     </a:t>
            </a:r>
            <a:r>
              <a:rPr lang="en-US" altLang="zh-CN" kern="100" dirty="0">
                <a:solidFill>
                  <a:schemeClr val="bg1"/>
                </a:solidFill>
                <a:latin typeface="Times New Roman" panose="02020603050405020304" pitchFamily="18" charset="0"/>
                <a:cs typeface="Times New Roman" panose="02020603050405020304" pitchFamily="18" charset="0"/>
              </a:rPr>
              <a:t>//</a:t>
            </a:r>
            <a:r>
              <a:rPr lang="zh-CN" altLang="en-US" kern="100" dirty="0">
                <a:solidFill>
                  <a:schemeClr val="bg1"/>
                </a:solidFill>
                <a:latin typeface="Times New Roman" panose="02020603050405020304" pitchFamily="18" charset="0"/>
                <a:cs typeface="Times New Roman" panose="02020603050405020304" pitchFamily="18" charset="0"/>
              </a:rPr>
              <a:t>归并排序</a:t>
            </a:r>
            <a:r>
              <a:rPr lang="en-US" altLang="zh-CN" kern="100" dirty="0">
                <a:solidFill>
                  <a:schemeClr val="bg1"/>
                </a:solidFill>
                <a:latin typeface="Times New Roman" panose="02020603050405020304" pitchFamily="18" charset="0"/>
                <a:cs typeface="Times New Roman" panose="02020603050405020304" pitchFamily="18" charset="0"/>
              </a:rPr>
              <a:t>a[</a:t>
            </a:r>
            <a:r>
              <a:rPr lang="en-US" altLang="zh-CN" i="1" kern="100" dirty="0">
                <a:solidFill>
                  <a:schemeClr val="bg1"/>
                </a:solidFill>
                <a:latin typeface="Times New Roman" panose="02020603050405020304" pitchFamily="18" charset="0"/>
                <a:cs typeface="Times New Roman" panose="02020603050405020304" pitchFamily="18" charset="0"/>
              </a:rPr>
              <a:t>m</a:t>
            </a:r>
            <a:r>
              <a:rPr lang="en-US" altLang="zh-CN" kern="100" dirty="0">
                <a:solidFill>
                  <a:schemeClr val="bg1"/>
                </a:solidFill>
                <a:latin typeface="Times New Roman" panose="02020603050405020304" pitchFamily="18" charset="0"/>
                <a:cs typeface="Times New Roman" panose="02020603050405020304" pitchFamily="18" charset="0"/>
              </a:rPr>
              <a:t>+1..</a:t>
            </a:r>
            <a:r>
              <a:rPr lang="en-US" altLang="zh-CN" i="1" kern="100" dirty="0">
                <a:solidFill>
                  <a:schemeClr val="bg1"/>
                </a:solidFill>
                <a:latin typeface="Times New Roman" panose="02020603050405020304" pitchFamily="18" charset="0"/>
                <a:cs typeface="Times New Roman" panose="02020603050405020304" pitchFamily="18" charset="0"/>
              </a:rPr>
              <a:t>r</a:t>
            </a:r>
            <a:r>
              <a:rPr lang="en-US" altLang="zh-CN" kern="100" dirty="0">
                <a:solidFill>
                  <a:schemeClr val="bg1"/>
                </a:solidFill>
                <a:latin typeface="Times New Roman" panose="02020603050405020304" pitchFamily="18" charset="0"/>
                <a:cs typeface="Times New Roman" panose="02020603050405020304" pitchFamily="18" charset="0"/>
              </a:rPr>
              <a:t>]</a:t>
            </a:r>
          </a:p>
          <a:p>
            <a:pPr indent="127000" algn="just">
              <a:lnSpc>
                <a:spcPct val="100000"/>
              </a:lnSpc>
            </a:pPr>
            <a:endParaRPr lang="en-US" altLang="zh-CN" kern="100" dirty="0">
              <a:solidFill>
                <a:schemeClr val="bg1"/>
              </a:solidFill>
              <a:latin typeface="Times New Roman" panose="02020603050405020304" pitchFamily="18" charset="0"/>
              <a:cs typeface="Times New Roman" panose="02020603050405020304" pitchFamily="18" charset="0"/>
            </a:endParaRPr>
          </a:p>
          <a:p>
            <a:pPr indent="127000" algn="just">
              <a:lnSpc>
                <a:spcPct val="100000"/>
              </a:lnSpc>
            </a:pPr>
            <a:r>
              <a:rPr lang="zh-CN" altLang="en-US" b="1" kern="100" dirty="0">
                <a:solidFill>
                  <a:schemeClr val="bg1"/>
                </a:solidFill>
                <a:latin typeface="Times New Roman" panose="02020603050405020304" pitchFamily="18" charset="0"/>
                <a:cs typeface="Times New Roman" panose="02020603050405020304" pitchFamily="18" charset="0"/>
              </a:rPr>
              <a:t>      </a:t>
            </a:r>
            <a:r>
              <a:rPr lang="en-US" altLang="zh-CN" b="1" kern="100" dirty="0">
                <a:solidFill>
                  <a:schemeClr val="bg1"/>
                </a:solidFill>
                <a:latin typeface="Times New Roman" panose="02020603050405020304" pitchFamily="18" charset="0"/>
                <a:cs typeface="Times New Roman" panose="02020603050405020304" pitchFamily="18" charset="0"/>
              </a:rPr>
              <a:t>for</a:t>
            </a:r>
            <a:r>
              <a:rPr lang="en-US" altLang="zh-CN" kern="100" dirty="0">
                <a:solidFill>
                  <a:schemeClr val="bg1"/>
                </a:solidFill>
                <a:latin typeface="Times New Roman" panose="02020603050405020304" pitchFamily="18" charset="0"/>
                <a:cs typeface="Times New Roman" panose="02020603050405020304" pitchFamily="18" charset="0"/>
              </a:rPr>
              <a:t>(</a:t>
            </a:r>
            <a:r>
              <a:rPr lang="en-US" altLang="zh-CN" b="1" kern="100" dirty="0">
                <a:solidFill>
                  <a:schemeClr val="bg1"/>
                </a:solidFill>
                <a:latin typeface="Times New Roman" panose="02020603050405020304" pitchFamily="18" charset="0"/>
                <a:cs typeface="Times New Roman" panose="02020603050405020304" pitchFamily="18" charset="0"/>
              </a:rPr>
              <a:t>int</a:t>
            </a:r>
            <a:r>
              <a:rPr lang="en-US" altLang="zh-CN" kern="100" dirty="0">
                <a:solidFill>
                  <a:schemeClr val="bg1"/>
                </a:solidFill>
                <a:latin typeface="Times New Roman" panose="02020603050405020304" pitchFamily="18" charset="0"/>
                <a:cs typeface="Times New Roman" panose="02020603050405020304" pitchFamily="18" charset="0"/>
              </a:rPr>
              <a:t> </a:t>
            </a:r>
            <a:r>
              <a:rPr lang="en-US" altLang="zh-CN" i="1" kern="100" dirty="0">
                <a:solidFill>
                  <a:schemeClr val="bg1"/>
                </a:solidFill>
                <a:latin typeface="Times New Roman" panose="02020603050405020304" pitchFamily="18" charset="0"/>
                <a:cs typeface="Times New Roman" panose="02020603050405020304" pitchFamily="18" charset="0"/>
              </a:rPr>
              <a:t>k</a:t>
            </a:r>
            <a:r>
              <a:rPr lang="en-US" altLang="zh-CN" kern="100" dirty="0">
                <a:solidFill>
                  <a:schemeClr val="bg1"/>
                </a:solidFill>
                <a:latin typeface="Times New Roman" panose="02020603050405020304" pitchFamily="18" charset="0"/>
                <a:cs typeface="Times New Roman" panose="02020603050405020304" pitchFamily="18" charset="0"/>
              </a:rPr>
              <a:t>=</a:t>
            </a:r>
            <a:r>
              <a:rPr lang="en-US" altLang="zh-CN" i="1" kern="100" dirty="0" err="1">
                <a:solidFill>
                  <a:schemeClr val="bg1"/>
                </a:solidFill>
                <a:latin typeface="Times New Roman" panose="02020603050405020304" pitchFamily="18" charset="0"/>
                <a:cs typeface="Times New Roman" panose="02020603050405020304" pitchFamily="18" charset="0"/>
              </a:rPr>
              <a:t>l</a:t>
            </a:r>
            <a:r>
              <a:rPr lang="en-US" altLang="zh-CN" kern="100" dirty="0" err="1">
                <a:solidFill>
                  <a:schemeClr val="bg1"/>
                </a:solidFill>
                <a:latin typeface="Times New Roman" panose="02020603050405020304" pitchFamily="18" charset="0"/>
                <a:cs typeface="Times New Roman" panose="02020603050405020304" pitchFamily="18" charset="0"/>
              </a:rPr>
              <a:t>,</a:t>
            </a:r>
            <a:r>
              <a:rPr lang="en-US" altLang="zh-CN" i="1" kern="100" dirty="0" err="1">
                <a:solidFill>
                  <a:srgbClr val="FFFF00"/>
                </a:solidFill>
                <a:latin typeface="Times New Roman" panose="02020603050405020304" pitchFamily="18" charset="0"/>
                <a:cs typeface="Times New Roman" panose="02020603050405020304" pitchFamily="18" charset="0"/>
              </a:rPr>
              <a:t>i</a:t>
            </a:r>
            <a:r>
              <a:rPr lang="en-US" altLang="zh-CN" kern="100" dirty="0">
                <a:solidFill>
                  <a:srgbClr val="FFFF00"/>
                </a:solidFill>
                <a:latin typeface="Times New Roman" panose="02020603050405020304" pitchFamily="18" charset="0"/>
                <a:cs typeface="Times New Roman" panose="02020603050405020304" pitchFamily="18" charset="0"/>
              </a:rPr>
              <a:t>=</a:t>
            </a:r>
            <a:r>
              <a:rPr lang="en-US" altLang="zh-CN" i="1" kern="100" dirty="0" err="1">
                <a:solidFill>
                  <a:srgbClr val="FFFF00"/>
                </a:solidFill>
                <a:latin typeface="Times New Roman" panose="02020603050405020304" pitchFamily="18" charset="0"/>
                <a:cs typeface="Times New Roman" panose="02020603050405020304" pitchFamily="18" charset="0"/>
              </a:rPr>
              <a:t>l</a:t>
            </a:r>
            <a:r>
              <a:rPr lang="en-US" altLang="zh-CN" kern="100" dirty="0" err="1">
                <a:solidFill>
                  <a:srgbClr val="FFFF00"/>
                </a:solidFill>
                <a:latin typeface="Times New Roman" panose="02020603050405020304" pitchFamily="18" charset="0"/>
                <a:cs typeface="Times New Roman" panose="02020603050405020304" pitchFamily="18" charset="0"/>
              </a:rPr>
              <a:t>,</a:t>
            </a:r>
            <a:r>
              <a:rPr lang="en-US" altLang="zh-CN" i="1" kern="100" dirty="0" err="1">
                <a:solidFill>
                  <a:srgbClr val="FFFF00"/>
                </a:solidFill>
                <a:latin typeface="Times New Roman" panose="02020603050405020304" pitchFamily="18" charset="0"/>
                <a:cs typeface="Times New Roman" panose="02020603050405020304" pitchFamily="18" charset="0"/>
              </a:rPr>
              <a:t>j</a:t>
            </a:r>
            <a:r>
              <a:rPr lang="en-US" altLang="zh-CN" kern="100" dirty="0">
                <a:solidFill>
                  <a:srgbClr val="FFFF00"/>
                </a:solidFill>
                <a:latin typeface="Times New Roman" panose="02020603050405020304" pitchFamily="18" charset="0"/>
                <a:cs typeface="Times New Roman" panose="02020603050405020304" pitchFamily="18" charset="0"/>
              </a:rPr>
              <a:t>=</a:t>
            </a:r>
            <a:r>
              <a:rPr lang="en-US" altLang="zh-CN" i="1" kern="100" dirty="0">
                <a:solidFill>
                  <a:srgbClr val="FFFF00"/>
                </a:solidFill>
                <a:latin typeface="Times New Roman" panose="02020603050405020304" pitchFamily="18" charset="0"/>
                <a:cs typeface="Times New Roman" panose="02020603050405020304" pitchFamily="18" charset="0"/>
              </a:rPr>
              <a:t>m</a:t>
            </a:r>
            <a:r>
              <a:rPr lang="en-US" altLang="zh-CN" kern="100" dirty="0">
                <a:solidFill>
                  <a:srgbClr val="FFFF00"/>
                </a:solidFill>
                <a:latin typeface="Times New Roman" panose="02020603050405020304" pitchFamily="18" charset="0"/>
                <a:cs typeface="Times New Roman" panose="02020603050405020304" pitchFamily="18" charset="0"/>
              </a:rPr>
              <a:t>+1</a:t>
            </a:r>
            <a:r>
              <a:rPr lang="en-US" altLang="zh-CN" kern="100" dirty="0">
                <a:solidFill>
                  <a:schemeClr val="bg1"/>
                </a:solidFill>
                <a:latin typeface="Times New Roman" panose="02020603050405020304" pitchFamily="18" charset="0"/>
                <a:cs typeface="Times New Roman" panose="02020603050405020304" pitchFamily="18" charset="0"/>
              </a:rPr>
              <a:t>; </a:t>
            </a:r>
            <a:r>
              <a:rPr lang="en-US" altLang="zh-CN" i="1" kern="100" dirty="0">
                <a:solidFill>
                  <a:schemeClr val="bg1"/>
                </a:solidFill>
                <a:latin typeface="Times New Roman" panose="02020603050405020304" pitchFamily="18" charset="0"/>
                <a:cs typeface="Times New Roman" panose="02020603050405020304" pitchFamily="18" charset="0"/>
              </a:rPr>
              <a:t>k</a:t>
            </a:r>
            <a:r>
              <a:rPr lang="en-US" altLang="zh-CN" kern="100" dirty="0">
                <a:solidFill>
                  <a:schemeClr val="bg1"/>
                </a:solidFill>
                <a:latin typeface="Times New Roman" panose="02020603050405020304" pitchFamily="18" charset="0"/>
                <a:cs typeface="Times New Roman" panose="02020603050405020304" pitchFamily="18" charset="0"/>
              </a:rPr>
              <a:t>&lt;=</a:t>
            </a:r>
            <a:r>
              <a:rPr lang="en-US" altLang="zh-CN" i="1" kern="100" dirty="0">
                <a:solidFill>
                  <a:schemeClr val="bg1"/>
                </a:solidFill>
                <a:latin typeface="Times New Roman" panose="02020603050405020304" pitchFamily="18" charset="0"/>
                <a:cs typeface="Times New Roman" panose="02020603050405020304" pitchFamily="18" charset="0"/>
              </a:rPr>
              <a:t>r</a:t>
            </a:r>
            <a:r>
              <a:rPr lang="en-US" altLang="zh-CN" kern="100" dirty="0">
                <a:solidFill>
                  <a:schemeClr val="bg1"/>
                </a:solidFill>
                <a:latin typeface="Times New Roman" panose="02020603050405020304" pitchFamily="18" charset="0"/>
                <a:cs typeface="Times New Roman" panose="02020603050405020304" pitchFamily="18" charset="0"/>
              </a:rPr>
              <a:t>; </a:t>
            </a:r>
            <a:r>
              <a:rPr lang="en-US" altLang="zh-CN" i="1" kern="100" dirty="0">
                <a:solidFill>
                  <a:schemeClr val="bg1"/>
                </a:solidFill>
                <a:latin typeface="Times New Roman" panose="02020603050405020304" pitchFamily="18" charset="0"/>
                <a:cs typeface="Times New Roman" panose="02020603050405020304" pitchFamily="18" charset="0"/>
              </a:rPr>
              <a:t>k</a:t>
            </a:r>
            <a:r>
              <a:rPr lang="en-US" altLang="zh-CN" kern="100" dirty="0">
                <a:solidFill>
                  <a:schemeClr val="bg1"/>
                </a:solidFill>
                <a:latin typeface="Times New Roman" panose="02020603050405020304" pitchFamily="18" charset="0"/>
                <a:cs typeface="Times New Roman" panose="02020603050405020304" pitchFamily="18" charset="0"/>
              </a:rPr>
              <a:t>++) {</a:t>
            </a:r>
            <a:r>
              <a:rPr lang="zh-CN" altLang="en-US" kern="100" dirty="0">
                <a:solidFill>
                  <a:schemeClr val="bg1"/>
                </a:solidFill>
                <a:latin typeface="Times New Roman" panose="02020603050405020304" pitchFamily="18" charset="0"/>
                <a:cs typeface="Times New Roman" panose="02020603050405020304" pitchFamily="18" charset="0"/>
              </a:rPr>
              <a:t>        </a:t>
            </a:r>
            <a:r>
              <a:rPr lang="en-US" altLang="zh-CN" kern="100" dirty="0">
                <a:solidFill>
                  <a:schemeClr val="bg1"/>
                </a:solidFill>
                <a:latin typeface="Times New Roman" panose="02020603050405020304" pitchFamily="18" charset="0"/>
                <a:cs typeface="Times New Roman" panose="02020603050405020304" pitchFamily="18" charset="0"/>
              </a:rPr>
              <a:t>//</a:t>
            </a:r>
            <a:r>
              <a:rPr lang="zh-CN" altLang="en-US" kern="100" dirty="0">
                <a:solidFill>
                  <a:srgbClr val="FFFF00"/>
                </a:solidFill>
                <a:latin typeface="Times New Roman" panose="02020603050405020304" pitchFamily="18" charset="0"/>
                <a:cs typeface="Times New Roman" panose="02020603050405020304" pitchFamily="18" charset="0"/>
              </a:rPr>
              <a:t>双指针</a:t>
            </a:r>
            <a:endParaRPr lang="en-US" altLang="zh-CN" kern="100" dirty="0">
              <a:solidFill>
                <a:srgbClr val="FFFF00"/>
              </a:solidFill>
              <a:latin typeface="Times New Roman" panose="02020603050405020304" pitchFamily="18" charset="0"/>
              <a:cs typeface="Times New Roman" panose="02020603050405020304" pitchFamily="18" charset="0"/>
            </a:endParaRPr>
          </a:p>
          <a:p>
            <a:pPr indent="127000" algn="just">
              <a:lnSpc>
                <a:spcPct val="100000"/>
              </a:lnSpc>
            </a:pPr>
            <a:r>
              <a:rPr lang="en-US" altLang="zh-CN" kern="100" dirty="0">
                <a:solidFill>
                  <a:schemeClr val="bg1"/>
                </a:solidFill>
                <a:latin typeface="Times New Roman" panose="02020603050405020304" pitchFamily="18" charset="0"/>
                <a:cs typeface="Times New Roman" panose="02020603050405020304" pitchFamily="18" charset="0"/>
              </a:rPr>
              <a:t>            </a:t>
            </a:r>
            <a:r>
              <a:rPr lang="en-US" altLang="zh-CN" b="1" kern="100" dirty="0">
                <a:solidFill>
                  <a:schemeClr val="bg1"/>
                </a:solidFill>
                <a:latin typeface="Times New Roman" panose="02020603050405020304" pitchFamily="18" charset="0"/>
                <a:cs typeface="Times New Roman" panose="02020603050405020304" pitchFamily="18" charset="0"/>
              </a:rPr>
              <a:t>if</a:t>
            </a:r>
            <a:r>
              <a:rPr lang="en-US" altLang="zh-CN" kern="100" dirty="0">
                <a:solidFill>
                  <a:schemeClr val="bg1"/>
                </a:solidFill>
                <a:latin typeface="Times New Roman" panose="02020603050405020304" pitchFamily="18" charset="0"/>
                <a:cs typeface="Times New Roman" panose="02020603050405020304" pitchFamily="18" charset="0"/>
              </a:rPr>
              <a:t>( </a:t>
            </a:r>
            <a:r>
              <a:rPr lang="en-US" altLang="zh-CN" i="1" kern="100" dirty="0">
                <a:solidFill>
                  <a:schemeClr val="bg1"/>
                </a:solidFill>
                <a:latin typeface="Times New Roman" panose="02020603050405020304" pitchFamily="18" charset="0"/>
                <a:cs typeface="Times New Roman" panose="02020603050405020304" pitchFamily="18" charset="0"/>
              </a:rPr>
              <a:t>j</a:t>
            </a:r>
            <a:r>
              <a:rPr lang="en-US" altLang="zh-CN" kern="100" dirty="0">
                <a:solidFill>
                  <a:schemeClr val="bg1"/>
                </a:solidFill>
                <a:latin typeface="Times New Roman" panose="02020603050405020304" pitchFamily="18" charset="0"/>
                <a:cs typeface="Times New Roman" panose="02020603050405020304" pitchFamily="18" charset="0"/>
              </a:rPr>
              <a:t> &gt; </a:t>
            </a:r>
            <a:r>
              <a:rPr lang="en-US" altLang="zh-CN" i="1" kern="100" dirty="0">
                <a:solidFill>
                  <a:schemeClr val="bg1"/>
                </a:solidFill>
                <a:latin typeface="Times New Roman" panose="02020603050405020304" pitchFamily="18" charset="0"/>
                <a:cs typeface="Times New Roman" panose="02020603050405020304" pitchFamily="18" charset="0"/>
              </a:rPr>
              <a:t>r</a:t>
            </a:r>
            <a:r>
              <a:rPr lang="en-US" altLang="zh-CN" kern="100" dirty="0">
                <a:solidFill>
                  <a:schemeClr val="bg1"/>
                </a:solidFill>
                <a:latin typeface="Times New Roman" panose="02020603050405020304" pitchFamily="18" charset="0"/>
                <a:cs typeface="Times New Roman" panose="02020603050405020304" pitchFamily="18" charset="0"/>
              </a:rPr>
              <a:t> || (</a:t>
            </a:r>
            <a:r>
              <a:rPr lang="en-US" altLang="zh-CN" i="1" kern="100" dirty="0" err="1">
                <a:solidFill>
                  <a:schemeClr val="bg1"/>
                </a:solidFill>
                <a:latin typeface="Times New Roman" panose="02020603050405020304" pitchFamily="18" charset="0"/>
                <a:cs typeface="Times New Roman" panose="02020603050405020304" pitchFamily="18" charset="0"/>
              </a:rPr>
              <a:t>i</a:t>
            </a:r>
            <a:r>
              <a:rPr lang="en-US" altLang="zh-CN" kern="100" dirty="0">
                <a:solidFill>
                  <a:schemeClr val="bg1"/>
                </a:solidFill>
                <a:latin typeface="Times New Roman" panose="02020603050405020304" pitchFamily="18" charset="0"/>
                <a:cs typeface="Times New Roman" panose="02020603050405020304" pitchFamily="18" charset="0"/>
              </a:rPr>
              <a:t> &lt;= </a:t>
            </a:r>
            <a:r>
              <a:rPr lang="en-US" altLang="zh-CN" i="1" kern="100" dirty="0">
                <a:solidFill>
                  <a:schemeClr val="bg1"/>
                </a:solidFill>
                <a:latin typeface="Times New Roman" panose="02020603050405020304" pitchFamily="18" charset="0"/>
                <a:cs typeface="Times New Roman" panose="02020603050405020304" pitchFamily="18" charset="0"/>
              </a:rPr>
              <a:t>m</a:t>
            </a:r>
            <a:r>
              <a:rPr lang="en-US" altLang="zh-CN" kern="100" dirty="0">
                <a:solidFill>
                  <a:schemeClr val="bg1"/>
                </a:solidFill>
                <a:latin typeface="Times New Roman" panose="02020603050405020304" pitchFamily="18" charset="0"/>
                <a:cs typeface="Times New Roman" panose="02020603050405020304" pitchFamily="18" charset="0"/>
              </a:rPr>
              <a:t> &amp;&amp; a[</a:t>
            </a:r>
            <a:r>
              <a:rPr lang="en-US" altLang="zh-CN" i="1" kern="100" dirty="0" err="1">
                <a:solidFill>
                  <a:schemeClr val="bg1"/>
                </a:solidFill>
                <a:latin typeface="Times New Roman" panose="02020603050405020304" pitchFamily="18" charset="0"/>
                <a:cs typeface="Times New Roman" panose="02020603050405020304" pitchFamily="18" charset="0"/>
              </a:rPr>
              <a:t>i</a:t>
            </a:r>
            <a:r>
              <a:rPr lang="en-US" altLang="zh-CN" kern="100" dirty="0">
                <a:solidFill>
                  <a:schemeClr val="bg1"/>
                </a:solidFill>
                <a:latin typeface="Times New Roman" panose="02020603050405020304" pitchFamily="18" charset="0"/>
                <a:cs typeface="Times New Roman" panose="02020603050405020304" pitchFamily="18" charset="0"/>
              </a:rPr>
              <a:t>] </a:t>
            </a:r>
            <a:r>
              <a:rPr lang="en-US" altLang="zh-CN" kern="100" dirty="0">
                <a:solidFill>
                  <a:srgbClr val="FFFF00"/>
                </a:solidFill>
                <a:latin typeface="Times New Roman" panose="02020603050405020304" pitchFamily="18" charset="0"/>
                <a:cs typeface="Times New Roman" panose="02020603050405020304" pitchFamily="18" charset="0"/>
              </a:rPr>
              <a:t>&lt;=</a:t>
            </a:r>
            <a:r>
              <a:rPr lang="en-US" altLang="zh-CN" kern="100" dirty="0">
                <a:solidFill>
                  <a:schemeClr val="bg1"/>
                </a:solidFill>
                <a:latin typeface="Times New Roman" panose="02020603050405020304" pitchFamily="18" charset="0"/>
                <a:cs typeface="Times New Roman" panose="02020603050405020304" pitchFamily="18" charset="0"/>
              </a:rPr>
              <a:t> a[</a:t>
            </a:r>
            <a:r>
              <a:rPr lang="en-US" altLang="zh-CN" i="1" kern="100" dirty="0">
                <a:solidFill>
                  <a:schemeClr val="bg1"/>
                </a:solidFill>
                <a:latin typeface="Times New Roman" panose="02020603050405020304" pitchFamily="18" charset="0"/>
                <a:cs typeface="Times New Roman" panose="02020603050405020304" pitchFamily="18" charset="0"/>
              </a:rPr>
              <a:t>j</a:t>
            </a:r>
            <a:r>
              <a:rPr lang="en-US" altLang="zh-CN" kern="100" dirty="0">
                <a:solidFill>
                  <a:schemeClr val="bg1"/>
                </a:solidFill>
                <a:latin typeface="Times New Roman" panose="02020603050405020304" pitchFamily="18" charset="0"/>
                <a:cs typeface="Times New Roman" panose="02020603050405020304" pitchFamily="18" charset="0"/>
              </a:rPr>
              <a:t>]) )</a:t>
            </a:r>
            <a:r>
              <a:rPr lang="zh-CN" altLang="en-US" kern="100" dirty="0">
                <a:solidFill>
                  <a:schemeClr val="bg1"/>
                </a:solidFill>
                <a:latin typeface="Times New Roman" panose="02020603050405020304" pitchFamily="18" charset="0"/>
                <a:cs typeface="Times New Roman" panose="02020603050405020304" pitchFamily="18" charset="0"/>
              </a:rPr>
              <a:t>  </a:t>
            </a:r>
            <a:r>
              <a:rPr lang="en-US" altLang="zh-CN" kern="100" dirty="0">
                <a:solidFill>
                  <a:schemeClr val="bg1"/>
                </a:solidFill>
                <a:latin typeface="Times New Roman" panose="02020603050405020304" pitchFamily="18" charset="0"/>
                <a:cs typeface="Times New Roman" panose="02020603050405020304" pitchFamily="18" charset="0"/>
              </a:rPr>
              <a:t>//</a:t>
            </a:r>
            <a:r>
              <a:rPr lang="zh-CN" altLang="en-US" kern="100" dirty="0">
                <a:solidFill>
                  <a:schemeClr val="bg1"/>
                </a:solidFill>
                <a:latin typeface="Times New Roman" panose="02020603050405020304" pitchFamily="18" charset="0"/>
                <a:cs typeface="Times New Roman" panose="02020603050405020304" pitchFamily="18" charset="0"/>
              </a:rPr>
              <a:t>稳定排序</a:t>
            </a:r>
            <a:r>
              <a:rPr lang="en-US" altLang="zh-CN" kern="100" dirty="0">
                <a:solidFill>
                  <a:schemeClr val="bg1"/>
                </a:solidFill>
                <a:latin typeface="Times New Roman" panose="02020603050405020304" pitchFamily="18" charset="0"/>
                <a:cs typeface="Times New Roman" panose="02020603050405020304" pitchFamily="18" charset="0"/>
              </a:rPr>
              <a:t>(?)</a:t>
            </a:r>
          </a:p>
          <a:p>
            <a:pPr indent="127000" algn="just">
              <a:lnSpc>
                <a:spcPct val="100000"/>
              </a:lnSpc>
            </a:pPr>
            <a:r>
              <a:rPr lang="en-US" altLang="zh-CN" kern="100" dirty="0">
                <a:solidFill>
                  <a:schemeClr val="bg1"/>
                </a:solidFill>
                <a:latin typeface="Times New Roman" panose="02020603050405020304" pitchFamily="18" charset="0"/>
                <a:cs typeface="Times New Roman" panose="02020603050405020304" pitchFamily="18" charset="0"/>
              </a:rPr>
              <a:t>                 t[</a:t>
            </a:r>
            <a:r>
              <a:rPr lang="en-US" altLang="zh-CN" i="1" kern="100" dirty="0">
                <a:solidFill>
                  <a:schemeClr val="bg1"/>
                </a:solidFill>
                <a:latin typeface="Times New Roman" panose="02020603050405020304" pitchFamily="18" charset="0"/>
                <a:cs typeface="Times New Roman" panose="02020603050405020304" pitchFamily="18" charset="0"/>
              </a:rPr>
              <a:t>k</a:t>
            </a:r>
            <a:r>
              <a:rPr lang="en-US" altLang="zh-CN" kern="100" dirty="0">
                <a:solidFill>
                  <a:schemeClr val="bg1"/>
                </a:solidFill>
                <a:latin typeface="Times New Roman" panose="02020603050405020304" pitchFamily="18" charset="0"/>
                <a:cs typeface="Times New Roman" panose="02020603050405020304" pitchFamily="18" charset="0"/>
              </a:rPr>
              <a:t>] = a[</a:t>
            </a:r>
            <a:r>
              <a:rPr lang="en-US" altLang="zh-CN" i="1" kern="100" dirty="0" err="1">
                <a:solidFill>
                  <a:srgbClr val="FFFF00"/>
                </a:solidFill>
                <a:latin typeface="Times New Roman" panose="02020603050405020304" pitchFamily="18" charset="0"/>
                <a:cs typeface="Times New Roman" panose="02020603050405020304" pitchFamily="18" charset="0"/>
              </a:rPr>
              <a:t>i</a:t>
            </a:r>
            <a:r>
              <a:rPr lang="en-US" altLang="zh-CN" kern="100" dirty="0">
                <a:solidFill>
                  <a:srgbClr val="FFFF00"/>
                </a:solidFill>
                <a:latin typeface="Times New Roman" panose="02020603050405020304" pitchFamily="18" charset="0"/>
                <a:cs typeface="Times New Roman" panose="02020603050405020304" pitchFamily="18" charset="0"/>
              </a:rPr>
              <a:t>++</a:t>
            </a:r>
            <a:r>
              <a:rPr lang="en-US" altLang="zh-CN" kern="100" dirty="0">
                <a:solidFill>
                  <a:schemeClr val="bg1"/>
                </a:solidFill>
                <a:latin typeface="Times New Roman" panose="02020603050405020304" pitchFamily="18" charset="0"/>
                <a:cs typeface="Times New Roman" panose="02020603050405020304" pitchFamily="18" charset="0"/>
              </a:rPr>
              <a:t>];</a:t>
            </a:r>
          </a:p>
          <a:p>
            <a:pPr indent="127000" algn="just">
              <a:lnSpc>
                <a:spcPct val="100000"/>
              </a:lnSpc>
            </a:pPr>
            <a:r>
              <a:rPr lang="en-US" altLang="zh-CN" kern="100" dirty="0">
                <a:solidFill>
                  <a:schemeClr val="bg1"/>
                </a:solidFill>
                <a:latin typeface="Times New Roman" panose="02020603050405020304" pitchFamily="18" charset="0"/>
                <a:cs typeface="Times New Roman" panose="02020603050405020304" pitchFamily="18" charset="0"/>
              </a:rPr>
              <a:t>            </a:t>
            </a:r>
            <a:r>
              <a:rPr lang="en-US" altLang="zh-CN" b="1" kern="100" dirty="0">
                <a:solidFill>
                  <a:schemeClr val="bg1"/>
                </a:solidFill>
                <a:latin typeface="Times New Roman" panose="02020603050405020304" pitchFamily="18" charset="0"/>
                <a:cs typeface="Times New Roman" panose="02020603050405020304" pitchFamily="18" charset="0"/>
              </a:rPr>
              <a:t>else</a:t>
            </a:r>
          </a:p>
          <a:p>
            <a:pPr indent="127000" algn="just">
              <a:lnSpc>
                <a:spcPct val="100000"/>
              </a:lnSpc>
            </a:pPr>
            <a:r>
              <a:rPr lang="en-US" altLang="zh-CN" kern="100" dirty="0">
                <a:solidFill>
                  <a:schemeClr val="bg1"/>
                </a:solidFill>
                <a:latin typeface="Times New Roman" panose="02020603050405020304" pitchFamily="18" charset="0"/>
                <a:cs typeface="Times New Roman" panose="02020603050405020304" pitchFamily="18" charset="0"/>
              </a:rPr>
              <a:t>                  t[</a:t>
            </a:r>
            <a:r>
              <a:rPr lang="en-US" altLang="zh-CN" i="1" kern="100" dirty="0">
                <a:solidFill>
                  <a:schemeClr val="bg1"/>
                </a:solidFill>
                <a:latin typeface="Times New Roman" panose="02020603050405020304" pitchFamily="18" charset="0"/>
                <a:cs typeface="Times New Roman" panose="02020603050405020304" pitchFamily="18" charset="0"/>
              </a:rPr>
              <a:t>k</a:t>
            </a:r>
            <a:r>
              <a:rPr lang="en-US" altLang="zh-CN" kern="100" dirty="0">
                <a:solidFill>
                  <a:schemeClr val="bg1"/>
                </a:solidFill>
                <a:latin typeface="Times New Roman" panose="02020603050405020304" pitchFamily="18" charset="0"/>
                <a:cs typeface="Times New Roman" panose="02020603050405020304" pitchFamily="18" charset="0"/>
              </a:rPr>
              <a:t>] = a[</a:t>
            </a:r>
            <a:r>
              <a:rPr lang="en-US" altLang="zh-CN" i="1" kern="100" dirty="0" err="1">
                <a:solidFill>
                  <a:srgbClr val="FFFF00"/>
                </a:solidFill>
                <a:latin typeface="Times New Roman" panose="02020603050405020304" pitchFamily="18" charset="0"/>
                <a:cs typeface="Times New Roman" panose="02020603050405020304" pitchFamily="18" charset="0"/>
              </a:rPr>
              <a:t>j</a:t>
            </a:r>
            <a:r>
              <a:rPr lang="en-US" altLang="zh-CN" kern="100" dirty="0" err="1">
                <a:solidFill>
                  <a:srgbClr val="FFFF00"/>
                </a:solidFill>
                <a:latin typeface="Times New Roman" panose="02020603050405020304" pitchFamily="18" charset="0"/>
                <a:cs typeface="Times New Roman" panose="02020603050405020304" pitchFamily="18" charset="0"/>
              </a:rPr>
              <a:t>++</a:t>
            </a:r>
            <a:r>
              <a:rPr lang="en-US" altLang="zh-CN" kern="100" dirty="0">
                <a:solidFill>
                  <a:schemeClr val="bg1"/>
                </a:solidFill>
                <a:latin typeface="Times New Roman" panose="02020603050405020304" pitchFamily="18" charset="0"/>
                <a:cs typeface="Times New Roman" panose="02020603050405020304" pitchFamily="18" charset="0"/>
              </a:rPr>
              <a:t>];</a:t>
            </a:r>
          </a:p>
          <a:p>
            <a:pPr indent="127000" algn="just">
              <a:lnSpc>
                <a:spcPct val="100000"/>
              </a:lnSpc>
            </a:pPr>
            <a:r>
              <a:rPr lang="en-US" altLang="zh-CN" kern="100" dirty="0">
                <a:solidFill>
                  <a:schemeClr val="bg1"/>
                </a:solidFill>
                <a:latin typeface="Times New Roman" panose="02020603050405020304" pitchFamily="18" charset="0"/>
                <a:cs typeface="Times New Roman" panose="02020603050405020304" pitchFamily="18" charset="0"/>
              </a:rPr>
              <a:t>       }</a:t>
            </a:r>
          </a:p>
          <a:p>
            <a:pPr indent="127000" algn="just">
              <a:lnSpc>
                <a:spcPct val="100000"/>
              </a:lnSpc>
            </a:pPr>
            <a:endParaRPr lang="en-US" altLang="zh-CN" kern="100" dirty="0">
              <a:solidFill>
                <a:schemeClr val="bg1"/>
              </a:solidFill>
              <a:latin typeface="Times New Roman" panose="02020603050405020304" pitchFamily="18" charset="0"/>
              <a:cs typeface="Times New Roman" panose="02020603050405020304" pitchFamily="18" charset="0"/>
            </a:endParaRPr>
          </a:p>
          <a:p>
            <a:pPr indent="127000" algn="just"/>
            <a:r>
              <a:rPr lang="zh-CN" altLang="en-US" kern="100" dirty="0">
                <a:solidFill>
                  <a:schemeClr val="bg1"/>
                </a:solidFill>
                <a:latin typeface="Times New Roman" panose="02020603050405020304" pitchFamily="18" charset="0"/>
                <a:cs typeface="Times New Roman" panose="02020603050405020304" pitchFamily="18" charset="0"/>
              </a:rPr>
              <a:t>       </a:t>
            </a:r>
            <a:r>
              <a:rPr lang="en-US" altLang="zh-CN" b="1" kern="100" dirty="0">
                <a:solidFill>
                  <a:schemeClr val="bg1"/>
                </a:solidFill>
                <a:latin typeface="Times New Roman" panose="02020603050405020304" pitchFamily="18" charset="0"/>
                <a:cs typeface="Times New Roman" panose="02020603050405020304" pitchFamily="18" charset="0"/>
              </a:rPr>
              <a:t>for</a:t>
            </a:r>
            <a:r>
              <a:rPr lang="en-US" altLang="zh-CN" kern="100" dirty="0">
                <a:solidFill>
                  <a:schemeClr val="bg1"/>
                </a:solidFill>
                <a:latin typeface="Times New Roman" panose="02020603050405020304" pitchFamily="18" charset="0"/>
                <a:cs typeface="Times New Roman" panose="02020603050405020304" pitchFamily="18" charset="0"/>
              </a:rPr>
              <a:t>(</a:t>
            </a:r>
            <a:r>
              <a:rPr lang="en-US" altLang="zh-CN" b="1" kern="100" dirty="0">
                <a:solidFill>
                  <a:schemeClr val="bg1"/>
                </a:solidFill>
                <a:latin typeface="Times New Roman" panose="02020603050405020304" pitchFamily="18" charset="0"/>
                <a:cs typeface="Times New Roman" panose="02020603050405020304" pitchFamily="18" charset="0"/>
              </a:rPr>
              <a:t>int</a:t>
            </a:r>
            <a:r>
              <a:rPr lang="en-US" altLang="zh-CN" kern="100" dirty="0">
                <a:solidFill>
                  <a:schemeClr val="bg1"/>
                </a:solidFill>
                <a:latin typeface="Times New Roman" panose="02020603050405020304" pitchFamily="18" charset="0"/>
                <a:cs typeface="Times New Roman" panose="02020603050405020304" pitchFamily="18" charset="0"/>
              </a:rPr>
              <a:t> </a:t>
            </a:r>
            <a:r>
              <a:rPr lang="en-US" altLang="zh-CN" i="1" kern="100" dirty="0">
                <a:solidFill>
                  <a:schemeClr val="bg1"/>
                </a:solidFill>
                <a:latin typeface="Times New Roman" panose="02020603050405020304" pitchFamily="18" charset="0"/>
                <a:cs typeface="Times New Roman" panose="02020603050405020304" pitchFamily="18" charset="0"/>
              </a:rPr>
              <a:t>k</a:t>
            </a:r>
            <a:r>
              <a:rPr lang="en-US" altLang="zh-CN" kern="100" dirty="0">
                <a:solidFill>
                  <a:schemeClr val="bg1"/>
                </a:solidFill>
                <a:latin typeface="Times New Roman" panose="02020603050405020304" pitchFamily="18" charset="0"/>
                <a:cs typeface="Times New Roman" panose="02020603050405020304" pitchFamily="18" charset="0"/>
              </a:rPr>
              <a:t>=</a:t>
            </a:r>
            <a:r>
              <a:rPr lang="en-US" altLang="zh-CN" i="1" kern="100" dirty="0">
                <a:solidFill>
                  <a:schemeClr val="bg1"/>
                </a:solidFill>
                <a:latin typeface="Times New Roman" panose="02020603050405020304" pitchFamily="18" charset="0"/>
                <a:cs typeface="Times New Roman" panose="02020603050405020304" pitchFamily="18" charset="0"/>
              </a:rPr>
              <a:t>l</a:t>
            </a:r>
            <a:r>
              <a:rPr lang="en-US" altLang="zh-CN" kern="100" dirty="0">
                <a:solidFill>
                  <a:schemeClr val="bg1"/>
                </a:solidFill>
                <a:latin typeface="Times New Roman" panose="02020603050405020304" pitchFamily="18" charset="0"/>
                <a:cs typeface="Times New Roman" panose="02020603050405020304" pitchFamily="18" charset="0"/>
              </a:rPr>
              <a:t>; </a:t>
            </a:r>
            <a:r>
              <a:rPr lang="en-US" altLang="zh-CN" i="1" kern="100" dirty="0">
                <a:solidFill>
                  <a:schemeClr val="bg1"/>
                </a:solidFill>
                <a:latin typeface="Times New Roman" panose="02020603050405020304" pitchFamily="18" charset="0"/>
                <a:cs typeface="Times New Roman" panose="02020603050405020304" pitchFamily="18" charset="0"/>
              </a:rPr>
              <a:t>k</a:t>
            </a:r>
            <a:r>
              <a:rPr lang="en-US" altLang="zh-CN" kern="100" dirty="0">
                <a:solidFill>
                  <a:schemeClr val="bg1"/>
                </a:solidFill>
                <a:latin typeface="Times New Roman" panose="02020603050405020304" pitchFamily="18" charset="0"/>
                <a:cs typeface="Times New Roman" panose="02020603050405020304" pitchFamily="18" charset="0"/>
              </a:rPr>
              <a:t>&lt;=</a:t>
            </a:r>
            <a:r>
              <a:rPr lang="en-US" altLang="zh-CN" i="1" kern="100" dirty="0">
                <a:solidFill>
                  <a:schemeClr val="bg1"/>
                </a:solidFill>
                <a:latin typeface="Times New Roman" panose="02020603050405020304" pitchFamily="18" charset="0"/>
                <a:cs typeface="Times New Roman" panose="02020603050405020304" pitchFamily="18" charset="0"/>
              </a:rPr>
              <a:t>r</a:t>
            </a:r>
            <a:r>
              <a:rPr lang="en-US" altLang="zh-CN" kern="100" dirty="0">
                <a:solidFill>
                  <a:schemeClr val="bg1"/>
                </a:solidFill>
                <a:latin typeface="Times New Roman" panose="02020603050405020304" pitchFamily="18" charset="0"/>
                <a:cs typeface="Times New Roman" panose="02020603050405020304" pitchFamily="18" charset="0"/>
              </a:rPr>
              <a:t>; </a:t>
            </a:r>
            <a:r>
              <a:rPr lang="en-US" altLang="zh-CN" i="1" kern="100" dirty="0">
                <a:solidFill>
                  <a:schemeClr val="bg1"/>
                </a:solidFill>
                <a:latin typeface="Times New Roman" panose="02020603050405020304" pitchFamily="18" charset="0"/>
                <a:cs typeface="Times New Roman" panose="02020603050405020304" pitchFamily="18" charset="0"/>
              </a:rPr>
              <a:t>k</a:t>
            </a:r>
            <a:r>
              <a:rPr lang="en-US" altLang="zh-CN" kern="100" dirty="0">
                <a:solidFill>
                  <a:schemeClr val="bg1"/>
                </a:solidFill>
                <a:latin typeface="Times New Roman" panose="02020603050405020304" pitchFamily="18" charset="0"/>
                <a:cs typeface="Times New Roman" panose="02020603050405020304" pitchFamily="18" charset="0"/>
              </a:rPr>
              <a:t>++) {</a:t>
            </a:r>
            <a:r>
              <a:rPr lang="zh-CN" altLang="en-US" kern="100" dirty="0">
                <a:solidFill>
                  <a:schemeClr val="bg1"/>
                </a:solidFill>
                <a:latin typeface="Times New Roman" panose="02020603050405020304" pitchFamily="18" charset="0"/>
                <a:cs typeface="Times New Roman" panose="02020603050405020304" pitchFamily="18" charset="0"/>
              </a:rPr>
              <a:t>     </a:t>
            </a:r>
            <a:r>
              <a:rPr lang="en-US" altLang="zh-CN" kern="100" dirty="0">
                <a:solidFill>
                  <a:schemeClr val="bg1"/>
                </a:solidFill>
                <a:latin typeface="Times New Roman" panose="02020603050405020304" pitchFamily="18" charset="0"/>
                <a:cs typeface="Times New Roman" panose="02020603050405020304" pitchFamily="18" charset="0"/>
              </a:rPr>
              <a:t>//</a:t>
            </a:r>
            <a:r>
              <a:rPr lang="zh-CN" altLang="en-US" kern="100" dirty="0">
                <a:solidFill>
                  <a:schemeClr val="bg1"/>
                </a:solidFill>
                <a:latin typeface="Times New Roman" panose="02020603050405020304" pitchFamily="18" charset="0"/>
                <a:cs typeface="Times New Roman" panose="02020603050405020304" pitchFamily="18" charset="0"/>
              </a:rPr>
              <a:t>复制</a:t>
            </a:r>
            <a:r>
              <a:rPr lang="en-US" altLang="zh-CN" kern="100" dirty="0">
                <a:solidFill>
                  <a:schemeClr val="bg1"/>
                </a:solidFill>
                <a:latin typeface="Times New Roman" panose="02020603050405020304" pitchFamily="18" charset="0"/>
                <a:cs typeface="Times New Roman" panose="02020603050405020304" pitchFamily="18" charset="0"/>
              </a:rPr>
              <a:t>t[</a:t>
            </a:r>
            <a:r>
              <a:rPr lang="en-US" altLang="zh-CN" i="1" kern="100" dirty="0" err="1">
                <a:solidFill>
                  <a:schemeClr val="bg1"/>
                </a:solidFill>
                <a:latin typeface="Times New Roman" panose="02020603050405020304" pitchFamily="18" charset="0"/>
                <a:cs typeface="Times New Roman" panose="02020603050405020304" pitchFamily="18" charset="0"/>
              </a:rPr>
              <a:t>l</a:t>
            </a:r>
            <a:r>
              <a:rPr lang="en-US" altLang="zh-CN" kern="100" dirty="0" err="1">
                <a:solidFill>
                  <a:schemeClr val="bg1"/>
                </a:solidFill>
                <a:latin typeface="Times New Roman" panose="02020603050405020304" pitchFamily="18" charset="0"/>
                <a:cs typeface="Times New Roman" panose="02020603050405020304" pitchFamily="18" charset="0"/>
              </a:rPr>
              <a:t>..</a:t>
            </a:r>
            <a:r>
              <a:rPr lang="en-US" altLang="zh-CN" i="1" kern="100" dirty="0" err="1">
                <a:solidFill>
                  <a:schemeClr val="bg1"/>
                </a:solidFill>
                <a:latin typeface="Times New Roman" panose="02020603050405020304" pitchFamily="18" charset="0"/>
                <a:cs typeface="Times New Roman" panose="02020603050405020304" pitchFamily="18" charset="0"/>
              </a:rPr>
              <a:t>r</a:t>
            </a:r>
            <a:r>
              <a:rPr lang="en-US" altLang="zh-CN" kern="100" dirty="0">
                <a:solidFill>
                  <a:schemeClr val="bg1"/>
                </a:solidFill>
                <a:latin typeface="Times New Roman" panose="02020603050405020304" pitchFamily="18" charset="0"/>
                <a:cs typeface="Times New Roman" panose="02020603050405020304" pitchFamily="18" charset="0"/>
              </a:rPr>
              <a:t>] </a:t>
            </a:r>
            <a:r>
              <a:rPr lang="en-US" altLang="zh-CN" kern="100" dirty="0">
                <a:solidFill>
                  <a:schemeClr val="bg1"/>
                </a:solidFill>
                <a:latin typeface="Times New Roman" panose="02020603050405020304" pitchFamily="18" charset="0"/>
                <a:cs typeface="Times New Roman" panose="02020603050405020304" pitchFamily="18" charset="0"/>
                <a:sym typeface="Wingdings" panose="05000000000000000000" pitchFamily="2" charset="2"/>
              </a:rPr>
              <a:t> a[</a:t>
            </a:r>
            <a:r>
              <a:rPr lang="en-US" altLang="zh-CN" i="1" kern="100" dirty="0" err="1">
                <a:solidFill>
                  <a:schemeClr val="bg1"/>
                </a:solidFill>
                <a:latin typeface="Times New Roman" panose="02020603050405020304" pitchFamily="18" charset="0"/>
                <a:cs typeface="Times New Roman" panose="02020603050405020304" pitchFamily="18" charset="0"/>
                <a:sym typeface="Wingdings" panose="05000000000000000000" pitchFamily="2" charset="2"/>
              </a:rPr>
              <a:t>l</a:t>
            </a:r>
            <a:r>
              <a:rPr lang="en-US" altLang="zh-CN" kern="100" dirty="0" err="1">
                <a:solidFill>
                  <a:schemeClr val="bg1"/>
                </a:solidFill>
                <a:latin typeface="Times New Roman" panose="02020603050405020304" pitchFamily="18" charset="0"/>
                <a:cs typeface="Times New Roman" panose="02020603050405020304" pitchFamily="18" charset="0"/>
                <a:sym typeface="Wingdings" panose="05000000000000000000" pitchFamily="2" charset="2"/>
              </a:rPr>
              <a:t>..</a:t>
            </a:r>
            <a:r>
              <a:rPr lang="en-US" altLang="zh-CN" i="1" kern="100" dirty="0" err="1">
                <a:solidFill>
                  <a:schemeClr val="bg1"/>
                </a:solidFill>
                <a:latin typeface="Times New Roman" panose="02020603050405020304" pitchFamily="18" charset="0"/>
                <a:cs typeface="Times New Roman" panose="02020603050405020304" pitchFamily="18" charset="0"/>
                <a:sym typeface="Wingdings" panose="05000000000000000000" pitchFamily="2" charset="2"/>
              </a:rPr>
              <a:t>r</a:t>
            </a:r>
            <a:r>
              <a:rPr lang="en-US" altLang="zh-CN" kern="100" dirty="0">
                <a:solidFill>
                  <a:schemeClr val="bg1"/>
                </a:solidFill>
                <a:latin typeface="Times New Roman" panose="02020603050405020304" pitchFamily="18" charset="0"/>
                <a:cs typeface="Times New Roman" panose="02020603050405020304" pitchFamily="18" charset="0"/>
                <a:sym typeface="Wingdings" panose="05000000000000000000" pitchFamily="2" charset="2"/>
              </a:rPr>
              <a:t>]</a:t>
            </a:r>
            <a:endParaRPr lang="en-US" altLang="zh-CN" kern="100" dirty="0">
              <a:solidFill>
                <a:schemeClr val="bg1"/>
              </a:solidFill>
              <a:latin typeface="Times New Roman" panose="02020603050405020304" pitchFamily="18" charset="0"/>
              <a:cs typeface="Times New Roman" panose="02020603050405020304" pitchFamily="18" charset="0"/>
            </a:endParaRPr>
          </a:p>
          <a:p>
            <a:pPr indent="127000" algn="just"/>
            <a:r>
              <a:rPr lang="en-US" altLang="zh-CN" kern="100" dirty="0">
                <a:solidFill>
                  <a:schemeClr val="bg1"/>
                </a:solidFill>
                <a:latin typeface="Times New Roman" panose="02020603050405020304" pitchFamily="18" charset="0"/>
                <a:cs typeface="Times New Roman" panose="02020603050405020304" pitchFamily="18" charset="0"/>
              </a:rPr>
              <a:t>            a[</a:t>
            </a:r>
            <a:r>
              <a:rPr lang="en-US" altLang="zh-CN" i="1" kern="100" dirty="0">
                <a:solidFill>
                  <a:schemeClr val="bg1"/>
                </a:solidFill>
                <a:latin typeface="Times New Roman" panose="02020603050405020304" pitchFamily="18" charset="0"/>
                <a:cs typeface="Times New Roman" panose="02020603050405020304" pitchFamily="18" charset="0"/>
              </a:rPr>
              <a:t>k</a:t>
            </a:r>
            <a:r>
              <a:rPr lang="en-US" altLang="zh-CN" kern="100" dirty="0">
                <a:solidFill>
                  <a:schemeClr val="bg1"/>
                </a:solidFill>
                <a:latin typeface="Times New Roman" panose="02020603050405020304" pitchFamily="18" charset="0"/>
                <a:cs typeface="Times New Roman" panose="02020603050405020304" pitchFamily="18" charset="0"/>
              </a:rPr>
              <a:t>] = r[</a:t>
            </a:r>
            <a:r>
              <a:rPr lang="en-US" altLang="zh-CN" i="1" kern="100" dirty="0">
                <a:solidFill>
                  <a:schemeClr val="bg1"/>
                </a:solidFill>
                <a:latin typeface="Times New Roman" panose="02020603050405020304" pitchFamily="18" charset="0"/>
                <a:cs typeface="Times New Roman" panose="02020603050405020304" pitchFamily="18" charset="0"/>
              </a:rPr>
              <a:t>k</a:t>
            </a:r>
            <a:r>
              <a:rPr lang="en-US" altLang="zh-CN" kern="100" dirty="0">
                <a:solidFill>
                  <a:schemeClr val="bg1"/>
                </a:solidFill>
                <a:latin typeface="Times New Roman" panose="02020603050405020304" pitchFamily="18" charset="0"/>
                <a:cs typeface="Times New Roman" panose="02020603050405020304" pitchFamily="18" charset="0"/>
              </a:rPr>
              <a:t>]; </a:t>
            </a:r>
          </a:p>
          <a:p>
            <a:pPr indent="127000" algn="just"/>
            <a:r>
              <a:rPr lang="zh-CN" altLang="en-US" kern="100" dirty="0">
                <a:solidFill>
                  <a:schemeClr val="bg1"/>
                </a:solidFill>
                <a:latin typeface="Times New Roman" panose="02020603050405020304" pitchFamily="18" charset="0"/>
                <a:cs typeface="Times New Roman" panose="02020603050405020304" pitchFamily="18" charset="0"/>
              </a:rPr>
              <a:t>       </a:t>
            </a:r>
            <a:r>
              <a:rPr lang="en-US" altLang="zh-CN" kern="100" dirty="0">
                <a:solidFill>
                  <a:schemeClr val="bg1"/>
                </a:solidFill>
                <a:latin typeface="Times New Roman" panose="02020603050405020304" pitchFamily="18" charset="0"/>
                <a:cs typeface="Times New Roman" panose="02020603050405020304" pitchFamily="18" charset="0"/>
              </a:rPr>
              <a:t>}</a:t>
            </a:r>
          </a:p>
          <a:p>
            <a:pPr indent="127000" algn="just">
              <a:lnSpc>
                <a:spcPct val="100000"/>
              </a:lnSpc>
            </a:pPr>
            <a:r>
              <a:rPr lang="en-US" altLang="zh-CN" kern="100" dirty="0">
                <a:solidFill>
                  <a:schemeClr val="bg1"/>
                </a:solidFill>
                <a:latin typeface="Times New Roman" panose="02020603050405020304" pitchFamily="18" charset="0"/>
                <a:cs typeface="Times New Roman" panose="02020603050405020304" pitchFamily="18" charset="0"/>
              </a:rPr>
              <a:t>}</a:t>
            </a:r>
            <a:endParaRPr lang="zh-CN" altLang="en-US" dirty="0">
              <a:solidFill>
                <a:schemeClr val="bg1"/>
              </a:solidFill>
            </a:endParaRPr>
          </a:p>
        </p:txBody>
      </p:sp>
    </p:spTree>
    <p:extLst>
      <p:ext uri="{BB962C8B-B14F-4D97-AF65-F5344CB8AC3E}">
        <p14:creationId xmlns:p14="http://schemas.microsoft.com/office/powerpoint/2010/main" val="1752342010"/>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自底向上归并排序示例</a:t>
            </a:r>
          </a:p>
        </p:txBody>
      </p:sp>
      <p:sp>
        <p:nvSpPr>
          <p:cNvPr id="3" name="副标题 2"/>
          <p:cNvSpPr>
            <a:spLocks noGrp="1"/>
          </p:cNvSpPr>
          <p:nvPr>
            <p:ph type="subTitle" idx="1"/>
          </p:nvPr>
        </p:nvSpPr>
        <p:spPr/>
        <p:txBody>
          <a:bodyPr/>
          <a:lstStyle/>
          <a:p>
            <a:r>
              <a:rPr lang="en-US" altLang="zh-CN" dirty="0"/>
              <a:t>10.5.2  </a:t>
            </a:r>
            <a:r>
              <a:rPr lang="zh-CN" altLang="en-US" dirty="0"/>
              <a:t>归并排序</a:t>
            </a:r>
          </a:p>
        </p:txBody>
      </p:sp>
      <p:sp>
        <p:nvSpPr>
          <p:cNvPr id="4" name="文本占位符 3"/>
          <p:cNvSpPr>
            <a:spLocks noGrp="1"/>
          </p:cNvSpPr>
          <p:nvPr>
            <p:ph type="body" idx="10"/>
          </p:nvPr>
        </p:nvSpPr>
        <p:spPr/>
        <p:txBody>
          <a:bodyPr/>
          <a:lstStyle/>
          <a:p>
            <a:r>
              <a:rPr lang="zh-CN" altLang="en-US" dirty="0"/>
              <a:t>数据结构</a:t>
            </a:r>
          </a:p>
        </p:txBody>
      </p:sp>
      <p:pic>
        <p:nvPicPr>
          <p:cNvPr id="8" name="内容占位符 7">
            <a:extLst>
              <a:ext uri="{FF2B5EF4-FFF2-40B4-BE49-F238E27FC236}">
                <a16:creationId xmlns:a16="http://schemas.microsoft.com/office/drawing/2014/main" id="{BC7142A0-BBDA-4487-90C0-F216B94FA590}"/>
              </a:ext>
            </a:extLst>
          </p:cNvPr>
          <p:cNvPicPr>
            <a:picLocks noGrp="1"/>
          </p:cNvPicPr>
          <p:nvPr>
            <p:ph idx="11"/>
          </p:nvPr>
        </p:nvPicPr>
        <p:blipFill>
          <a:blip r:embed="rId2"/>
          <a:stretch>
            <a:fillRect/>
          </a:stretch>
        </p:blipFill>
        <p:spPr>
          <a:xfrm>
            <a:off x="584200" y="1570122"/>
            <a:ext cx="11055350" cy="4470230"/>
          </a:xfrm>
          <a:prstGeom prst="rect">
            <a:avLst/>
          </a:prstGeom>
        </p:spPr>
      </p:pic>
    </p:spTree>
    <p:extLst>
      <p:ext uri="{BB962C8B-B14F-4D97-AF65-F5344CB8AC3E}">
        <p14:creationId xmlns:p14="http://schemas.microsoft.com/office/powerpoint/2010/main" val="233977325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自底向上归并排序伪代码</a:t>
            </a:r>
          </a:p>
        </p:txBody>
      </p:sp>
      <p:sp>
        <p:nvSpPr>
          <p:cNvPr id="3" name="副标题 2"/>
          <p:cNvSpPr>
            <a:spLocks noGrp="1"/>
          </p:cNvSpPr>
          <p:nvPr>
            <p:ph type="subTitle" idx="1"/>
          </p:nvPr>
        </p:nvSpPr>
        <p:spPr/>
        <p:txBody>
          <a:bodyPr/>
          <a:lstStyle/>
          <a:p>
            <a:r>
              <a:rPr lang="en-US" altLang="zh-CN" dirty="0"/>
              <a:t>10.5.2  </a:t>
            </a:r>
            <a:r>
              <a:rPr lang="zh-CN" altLang="en-US" dirty="0"/>
              <a:t>归并排序</a:t>
            </a:r>
          </a:p>
        </p:txBody>
      </p:sp>
      <p:sp>
        <p:nvSpPr>
          <p:cNvPr id="4" name="文本占位符 3"/>
          <p:cNvSpPr>
            <a:spLocks noGrp="1"/>
          </p:cNvSpPr>
          <p:nvPr>
            <p:ph type="body" idx="10"/>
          </p:nvPr>
        </p:nvSpPr>
        <p:spPr/>
        <p:txBody>
          <a:bodyPr/>
          <a:lstStyle/>
          <a:p>
            <a:r>
              <a:rPr lang="zh-CN" altLang="en-US" dirty="0"/>
              <a:t>数据结构</a:t>
            </a:r>
          </a:p>
        </p:txBody>
      </p:sp>
      <mc:AlternateContent xmlns:mc="http://schemas.openxmlformats.org/markup-compatibility/2006" xmlns:a14="http://schemas.microsoft.com/office/drawing/2010/main">
        <mc:Choice Requires="a14">
          <p:sp>
            <p:nvSpPr>
              <p:cNvPr id="10" name="Rectangle 1">
                <a:extLst>
                  <a:ext uri="{FF2B5EF4-FFF2-40B4-BE49-F238E27FC236}">
                    <a16:creationId xmlns:a16="http://schemas.microsoft.com/office/drawing/2014/main" id="{606A70E1-4CC2-4298-9C5E-C7050783C88F}"/>
                  </a:ext>
                </a:extLst>
              </p:cNvPr>
              <p:cNvSpPr>
                <a:spLocks noChangeArrowheads="1"/>
              </p:cNvSpPr>
              <p:nvPr/>
            </p:nvSpPr>
            <p:spPr bwMode="auto">
              <a:xfrm>
                <a:off x="584225" y="1053432"/>
                <a:ext cx="8993039" cy="1200329"/>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1270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127000" algn="l" defTabSz="914400" rtl="0" eaLnBrk="0" fontAlgn="base" latinLnBrk="0" hangingPunct="0">
                  <a:lnSpc>
                    <a:spcPct val="100000"/>
                  </a:lnSpc>
                  <a:spcBef>
                    <a:spcPct val="0"/>
                  </a:spcBef>
                  <a:spcAft>
                    <a:spcPct val="0"/>
                  </a:spcAft>
                  <a:buClrTx/>
                  <a:buSzTx/>
                  <a:buFontTx/>
                  <a:buNone/>
                  <a:tabLst/>
                </a:pPr>
                <a:r>
                  <a:rPr lang="zh-CN" altLang="zh-CN" sz="2400" dirty="0">
                    <a:latin typeface="Courier New" panose="02070309020205020404" pitchFamily="49" charset="0"/>
                    <a:ea typeface="楷体_GB2312"/>
                    <a:cs typeface="Times New Roman" panose="02020603050405020304" pitchFamily="18" charset="0"/>
                  </a:rPr>
                  <a:t>算法</a:t>
                </a:r>
                <a:r>
                  <a:rPr lang="en-US" altLang="zh-CN" sz="2400" dirty="0">
                    <a:latin typeface="Courier New" panose="02070309020205020404" pitchFamily="49" charset="0"/>
                    <a:ea typeface="楷体_GB2312"/>
                    <a:cs typeface="Times New Roman" panose="02020603050405020304" pitchFamily="18" charset="0"/>
                  </a:rPr>
                  <a:t>10-9 </a:t>
                </a:r>
                <a:r>
                  <a:rPr lang="zh-CN" altLang="en-US" sz="2400" dirty="0">
                    <a:latin typeface="Courier New" panose="02070309020205020404" pitchFamily="49" charset="0"/>
                    <a:ea typeface="楷体_GB2312"/>
                    <a:cs typeface="Times New Roman" panose="02020603050405020304" pitchFamily="18" charset="0"/>
                  </a:rPr>
                  <a:t>自底向上归并排序 </a:t>
                </a:r>
                <a14:m>
                  <m:oMath xmlns:m="http://schemas.openxmlformats.org/officeDocument/2006/math">
                    <m:r>
                      <m:rPr>
                        <m:sty m:val="p"/>
                      </m:rPr>
                      <a:rPr lang="en-US" altLang="zh-CN" sz="2400" b="0" i="0" dirty="0" smtClean="0">
                        <a:latin typeface="Cambria Math" panose="02040503050406030204" pitchFamily="18" charset="0"/>
                        <a:ea typeface="楷体_GB2312"/>
                        <a:cs typeface="Times New Roman" panose="02020603050405020304" pitchFamily="18" charset="0"/>
                      </a:rPr>
                      <m:t>Merge</m:t>
                    </m:r>
                    <m:r>
                      <m:rPr>
                        <m:sty m:val="p"/>
                      </m:rPr>
                      <a:rPr lang="en-US" altLang="zh-CN" sz="2400" dirty="0">
                        <a:latin typeface="Cambria Math" panose="02040503050406030204" pitchFamily="18" charset="0"/>
                        <a:ea typeface="楷体_GB2312"/>
                        <a:cs typeface="Times New Roman" panose="02020603050405020304" pitchFamily="18" charset="0"/>
                      </a:rPr>
                      <m:t>Sort</m:t>
                    </m:r>
                    <m:r>
                      <m:rPr>
                        <m:sty m:val="p"/>
                      </m:rPr>
                      <a:rPr lang="en-US" altLang="zh-CN" sz="2400" b="0" i="0" dirty="0" smtClean="0">
                        <a:latin typeface="Cambria Math" panose="02040503050406030204" pitchFamily="18" charset="0"/>
                        <a:ea typeface="楷体_GB2312"/>
                        <a:cs typeface="Times New Roman" panose="02020603050405020304" pitchFamily="18" charset="0"/>
                      </a:rPr>
                      <m:t>BottomUp</m:t>
                    </m:r>
                    <m:d>
                      <m:dPr>
                        <m:ctrlPr>
                          <a:rPr lang="en-US" altLang="zh-CN" sz="2400" i="1" dirty="0">
                            <a:latin typeface="Cambria Math" panose="02040503050406030204" pitchFamily="18" charset="0"/>
                            <a:ea typeface="楷体_GB2312"/>
                            <a:cs typeface="Times New Roman" panose="02020603050405020304" pitchFamily="18" charset="0"/>
                          </a:rPr>
                        </m:ctrlPr>
                      </m:dPr>
                      <m:e>
                        <m:r>
                          <a:rPr lang="en-US" altLang="zh-CN" sz="2400" dirty="0">
                            <a:latin typeface="Cambria Math" panose="02040503050406030204" pitchFamily="18" charset="0"/>
                            <a:ea typeface="楷体_GB2312"/>
                            <a:cs typeface="Times New Roman" panose="02020603050405020304" pitchFamily="18" charset="0"/>
                          </a:rPr>
                          <m:t>𝑎</m:t>
                        </m:r>
                        <m:r>
                          <a:rPr lang="en-US" altLang="zh-CN" sz="2400" dirty="0">
                            <a:latin typeface="Cambria Math" panose="02040503050406030204" pitchFamily="18" charset="0"/>
                            <a:ea typeface="楷体_GB2312"/>
                            <a:cs typeface="Times New Roman" panose="02020603050405020304" pitchFamily="18" charset="0"/>
                          </a:rPr>
                          <m:t>, </m:t>
                        </m:r>
                        <m:r>
                          <a:rPr lang="en-US" altLang="zh-CN" sz="2400" dirty="0">
                            <a:latin typeface="Cambria Math" panose="02040503050406030204" pitchFamily="18" charset="0"/>
                            <a:ea typeface="楷体_GB2312"/>
                            <a:cs typeface="Times New Roman" panose="02020603050405020304" pitchFamily="18" charset="0"/>
                          </a:rPr>
                          <m:t>𝑙</m:t>
                        </m:r>
                        <m:r>
                          <a:rPr lang="en-US" altLang="zh-CN" sz="2400" dirty="0">
                            <a:latin typeface="Cambria Math" panose="02040503050406030204" pitchFamily="18" charset="0"/>
                            <a:ea typeface="楷体_GB2312"/>
                            <a:cs typeface="Times New Roman" panose="02020603050405020304" pitchFamily="18" charset="0"/>
                          </a:rPr>
                          <m:t>, </m:t>
                        </m:r>
                        <m:r>
                          <a:rPr lang="en-US" altLang="zh-CN" sz="2400" dirty="0">
                            <a:latin typeface="Cambria Math" panose="02040503050406030204" pitchFamily="18" charset="0"/>
                            <a:ea typeface="楷体_GB2312"/>
                            <a:cs typeface="Times New Roman" panose="02020603050405020304" pitchFamily="18" charset="0"/>
                          </a:rPr>
                          <m:t>𝑟</m:t>
                        </m:r>
                      </m:e>
                    </m:d>
                  </m:oMath>
                </a14:m>
                <a:endParaRPr lang="en-US" altLang="zh-CN" sz="2400" dirty="0">
                  <a:latin typeface="Courier New" panose="02070309020205020404" pitchFamily="49" charset="0"/>
                  <a:ea typeface="楷体_GB2312"/>
                  <a:cs typeface="Times New Roman" panose="02020603050405020304" pitchFamily="18" charset="0"/>
                </a:endParaRPr>
              </a:p>
              <a:p>
                <a:pPr marL="0" marR="0" lvl="0" indent="266700" algn="l" defTabSz="914400" rtl="0" eaLnBrk="0" fontAlgn="base" latinLnBrk="0" hangingPunct="0">
                  <a:lnSpc>
                    <a:spcPct val="100000"/>
                  </a:lnSpc>
                  <a:spcBef>
                    <a:spcPct val="0"/>
                  </a:spcBef>
                  <a:spcAft>
                    <a:spcPct val="0"/>
                  </a:spcAft>
                  <a:buClrTx/>
                  <a:buSzTx/>
                  <a:buFontTx/>
                  <a:buNone/>
                  <a:tabLst/>
                </a:pPr>
                <a:r>
                  <a:rPr kumimoji="0" lang="zh-CN" altLang="en-US" sz="2400" b="1" i="0" u="none" strike="noStrike" cap="none" normalizeH="0" baseline="0" dirty="0">
                    <a:ln>
                      <a:noFill/>
                    </a:ln>
                    <a:solidFill>
                      <a:schemeClr val="tx1"/>
                    </a:solidFill>
                    <a:effectLst/>
                    <a:latin typeface="Courier New" panose="02070309020205020404" pitchFamily="49" charset="0"/>
                    <a:ea typeface="楷体_GB2312"/>
                    <a:cs typeface="Times New Roman" panose="02020603050405020304" pitchFamily="18" charset="0"/>
                  </a:rPr>
                  <a:t>输入：</a:t>
                </a:r>
                <a:r>
                  <a:rPr kumimoji="0" lang="zh-CN" altLang="en-US" sz="2400" b="0" i="0" u="none" strike="noStrike" cap="none" normalizeH="0" baseline="0" dirty="0">
                    <a:ln>
                      <a:noFill/>
                    </a:ln>
                    <a:solidFill>
                      <a:schemeClr val="tx1"/>
                    </a:solidFill>
                    <a:effectLst/>
                    <a:latin typeface="Courier New" panose="02070309020205020404" pitchFamily="49" charset="0"/>
                    <a:ea typeface="楷体_GB2312"/>
                    <a:cs typeface="Times New Roman" panose="02020603050405020304" pitchFamily="18" charset="0"/>
                  </a:rPr>
                  <a:t>序列</a:t>
                </a:r>
                <a14:m>
                  <m:oMath xmlns:m="http://schemas.openxmlformats.org/officeDocument/2006/math">
                    <m:r>
                      <a:rPr kumimoji="0" lang="en-US" altLang="zh-CN" sz="2400" b="0" i="1" u="none" strike="noStrike" cap="none" normalizeH="0" baseline="0" smtClean="0">
                        <a:ln>
                          <a:noFill/>
                        </a:ln>
                        <a:solidFill>
                          <a:schemeClr val="tx1"/>
                        </a:solidFill>
                        <a:effectLst/>
                        <a:latin typeface="Cambria Math" panose="02040503050406030204" pitchFamily="18" charset="0"/>
                        <a:ea typeface="楷体_GB2312"/>
                        <a:cs typeface="Times New Roman" panose="02020603050405020304" pitchFamily="18" charset="0"/>
                      </a:rPr>
                      <m:t>𝑎</m:t>
                    </m:r>
                  </m:oMath>
                </a14:m>
                <a:r>
                  <a:rPr kumimoji="0" lang="zh-CN" altLang="en-US" sz="2400" b="0" i="0" u="none" strike="noStrike" cap="none" normalizeH="0" baseline="0" dirty="0">
                    <a:ln>
                      <a:noFill/>
                    </a:ln>
                    <a:solidFill>
                      <a:schemeClr val="tx1"/>
                    </a:solidFill>
                    <a:effectLst/>
                    <a:latin typeface="Courier New" panose="02070309020205020404" pitchFamily="49" charset="0"/>
                    <a:ea typeface="楷体_GB2312"/>
                    <a:cs typeface="Times New Roman" panose="02020603050405020304" pitchFamily="18" charset="0"/>
                  </a:rPr>
                  <a:t>，左端点下标</a:t>
                </a:r>
                <a14:m>
                  <m:oMath xmlns:m="http://schemas.openxmlformats.org/officeDocument/2006/math">
                    <m:r>
                      <a:rPr kumimoji="0" lang="en-US" altLang="zh-CN" sz="24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𝑙</m:t>
                    </m:r>
                  </m:oMath>
                </a14:m>
                <a:r>
                  <a:rPr kumimoji="0" lang="zh-CN" altLang="en-US" sz="2400" b="0" i="0" u="none" strike="noStrike" cap="none" normalizeH="0" baseline="0" dirty="0">
                    <a:ln>
                      <a:noFill/>
                    </a:ln>
                    <a:solidFill>
                      <a:schemeClr val="tx1"/>
                    </a:solidFill>
                    <a:effectLst/>
                    <a:latin typeface="Courier New" panose="02070309020205020404" pitchFamily="49" charset="0"/>
                    <a:ea typeface="楷体_GB2312"/>
                    <a:cs typeface="Times New Roman" panose="02020603050405020304" pitchFamily="18" charset="0"/>
                  </a:rPr>
                  <a:t>，右端点下标</a:t>
                </a:r>
                <a14:m>
                  <m:oMath xmlns:m="http://schemas.openxmlformats.org/officeDocument/2006/math">
                    <m:r>
                      <a:rPr kumimoji="0" lang="en-US" altLang="zh-CN" sz="24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𝑟</m:t>
                    </m:r>
                  </m:oMath>
                </a14:m>
                <a:endParaRPr kumimoji="0" lang="en-US" altLang="zh-CN" sz="2400" b="0" i="0" u="none" strike="noStrike" cap="none" normalizeH="0" baseline="0" dirty="0">
                  <a:ln>
                    <a:noFill/>
                  </a:ln>
                  <a:solidFill>
                    <a:schemeClr val="tx1"/>
                  </a:solidFill>
                  <a:effectLst/>
                </a:endParaRPr>
              </a:p>
              <a:p>
                <a:pPr marL="0" marR="0" lvl="0" indent="266700" algn="l" defTabSz="914400" rtl="0" eaLnBrk="0" fontAlgn="base" latinLnBrk="0" hangingPunct="0">
                  <a:lnSpc>
                    <a:spcPct val="100000"/>
                  </a:lnSpc>
                  <a:spcBef>
                    <a:spcPct val="0"/>
                  </a:spcBef>
                  <a:spcAft>
                    <a:spcPct val="0"/>
                  </a:spcAft>
                  <a:buClrTx/>
                  <a:buSzTx/>
                  <a:buFontTx/>
                  <a:buNone/>
                  <a:tabLst/>
                </a:pPr>
                <a:r>
                  <a:rPr kumimoji="0" lang="zh-CN" altLang="en-US" sz="2400" b="1" i="0" u="none" strike="noStrike" cap="none" normalizeH="0" baseline="0" dirty="0">
                    <a:ln>
                      <a:noFill/>
                    </a:ln>
                    <a:solidFill>
                      <a:schemeClr val="tx1"/>
                    </a:solidFill>
                    <a:effectLst/>
                    <a:latin typeface="Courier New" panose="02070309020205020404" pitchFamily="49" charset="0"/>
                    <a:ea typeface="楷体_GB2312"/>
                    <a:cs typeface="Times New Roman" panose="02020603050405020304" pitchFamily="18" charset="0"/>
                  </a:rPr>
                  <a:t>输出：</a:t>
                </a:r>
                <a:r>
                  <a:rPr kumimoji="0" lang="zh-CN" altLang="en-US" sz="2400" b="0" i="0" u="none" strike="noStrike" cap="none" normalizeH="0" baseline="0" dirty="0">
                    <a:ln>
                      <a:noFill/>
                    </a:ln>
                    <a:solidFill>
                      <a:schemeClr val="tx1"/>
                    </a:solidFill>
                    <a:effectLst/>
                    <a:latin typeface="Courier New" panose="02070309020205020404" pitchFamily="49" charset="0"/>
                    <a:ea typeface="楷体_GB2312"/>
                    <a:cs typeface="Times New Roman" panose="02020603050405020304" pitchFamily="18" charset="0"/>
                  </a:rPr>
                  <a:t>调整</a:t>
                </a:r>
                <a14:m>
                  <m:oMath xmlns:m="http://schemas.openxmlformats.org/officeDocument/2006/math">
                    <m:sSub>
                      <m:sSubPr>
                        <m:ctrlPr>
                          <a:rPr kumimoji="0" lang="en-US" altLang="zh-CN" sz="24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ctrlPr>
                      </m:sSubPr>
                      <m:e>
                        <m:r>
                          <a:rPr kumimoji="0" lang="en-US" altLang="zh-CN" sz="24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𝑎</m:t>
                        </m:r>
                      </m:e>
                      <m:sub>
                        <m:r>
                          <a:rPr kumimoji="0" lang="en-US" altLang="zh-CN" sz="24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𝑙</m:t>
                        </m:r>
                      </m:sub>
                    </m:sSub>
                    <m:r>
                      <a:rPr kumimoji="0" lang="en-US" altLang="zh-CN" sz="24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m:t>
                    </m:r>
                    <m:sSub>
                      <m:sSubPr>
                        <m:ctrlPr>
                          <a:rPr kumimoji="0" lang="en-US" altLang="zh-CN" sz="24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ctrlPr>
                      </m:sSubPr>
                      <m:e>
                        <m:r>
                          <a:rPr kumimoji="0" lang="en-US" altLang="zh-CN" sz="24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𝑎</m:t>
                        </m:r>
                      </m:e>
                      <m:sub>
                        <m:r>
                          <a:rPr kumimoji="0" lang="en-US" altLang="zh-CN" sz="24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𝑙</m:t>
                        </m:r>
                        <m:r>
                          <a:rPr kumimoji="0" lang="en-US" altLang="zh-CN" sz="24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+1</m:t>
                        </m:r>
                      </m:sub>
                    </m:sSub>
                    <m:r>
                      <a:rPr kumimoji="0" lang="en-US" altLang="zh-CN" sz="24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m:t>
                    </m:r>
                    <m:sSub>
                      <m:sSubPr>
                        <m:ctrlPr>
                          <a:rPr kumimoji="0" lang="en-US" altLang="zh-CN" sz="24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ctrlPr>
                      </m:sSubPr>
                      <m:e>
                        <m:r>
                          <a:rPr kumimoji="0" lang="en-US" altLang="zh-CN" sz="2400" b="0" i="1" u="none" strike="noStrike" cap="none" normalizeH="0" baseline="0" dirty="0" err="1" smtClean="0">
                            <a:ln>
                              <a:noFill/>
                            </a:ln>
                            <a:solidFill>
                              <a:schemeClr val="tx1"/>
                            </a:solidFill>
                            <a:effectLst/>
                            <a:latin typeface="Cambria Math" panose="02040503050406030204" pitchFamily="18" charset="0"/>
                            <a:ea typeface="楷体_GB2312"/>
                            <a:cs typeface="Times New Roman" panose="02020603050405020304" pitchFamily="18" charset="0"/>
                          </a:rPr>
                          <m:t>𝑎</m:t>
                        </m:r>
                      </m:e>
                      <m:sub>
                        <m:r>
                          <a:rPr kumimoji="0" lang="en-US" altLang="zh-CN" sz="2400" b="0" i="1" u="none" strike="noStrike" cap="none" normalizeH="0" baseline="0" dirty="0" err="1" smtClean="0">
                            <a:ln>
                              <a:noFill/>
                            </a:ln>
                            <a:solidFill>
                              <a:schemeClr val="tx1"/>
                            </a:solidFill>
                            <a:effectLst/>
                            <a:latin typeface="Cambria Math" panose="02040503050406030204" pitchFamily="18" charset="0"/>
                            <a:ea typeface="楷体_GB2312"/>
                            <a:cs typeface="Times New Roman" panose="02020603050405020304" pitchFamily="18" charset="0"/>
                          </a:rPr>
                          <m:t>𝑟</m:t>
                        </m:r>
                      </m:sub>
                    </m:sSub>
                  </m:oMath>
                </a14:m>
                <a:r>
                  <a:rPr kumimoji="0" lang="zh-CN" altLang="en-US" sz="2400" b="0" i="0" u="none" strike="noStrike" cap="none" normalizeH="0" baseline="0" dirty="0">
                    <a:ln>
                      <a:noFill/>
                    </a:ln>
                    <a:solidFill>
                      <a:schemeClr val="tx1"/>
                    </a:solidFill>
                    <a:effectLst/>
                    <a:latin typeface="Courier New" panose="02070309020205020404" pitchFamily="49" charset="0"/>
                    <a:ea typeface="楷体_GB2312"/>
                    <a:cs typeface="Times New Roman" panose="02020603050405020304" pitchFamily="18" charset="0"/>
                  </a:rPr>
                  <a:t>元素顺序，使元素按照非递减顺序排列</a:t>
                </a:r>
                <a:endParaRPr kumimoji="0" lang="zh-CN" altLang="en-US" sz="2400" b="0" i="0" u="none" strike="noStrike" cap="none" normalizeH="0" baseline="0" dirty="0">
                  <a:ln>
                    <a:noFill/>
                  </a:ln>
                  <a:solidFill>
                    <a:schemeClr val="tx1"/>
                  </a:solidFill>
                  <a:effectLst/>
                </a:endParaRPr>
              </a:p>
            </p:txBody>
          </p:sp>
        </mc:Choice>
        <mc:Fallback xmlns="">
          <p:sp>
            <p:nvSpPr>
              <p:cNvPr id="10" name="Rectangle 1">
                <a:extLst>
                  <a:ext uri="{FF2B5EF4-FFF2-40B4-BE49-F238E27FC236}">
                    <a16:creationId xmlns:a16="http://schemas.microsoft.com/office/drawing/2014/main" id="{606A70E1-4CC2-4298-9C5E-C7050783C88F}"/>
                  </a:ext>
                </a:extLst>
              </p:cNvPr>
              <p:cNvSpPr>
                <a:spLocks noRot="1" noChangeAspect="1" noMove="1" noResize="1" noEditPoints="1" noAdjustHandles="1" noChangeArrowheads="1" noChangeShapeType="1" noTextEdit="1"/>
              </p:cNvSpPr>
              <p:nvPr/>
            </p:nvSpPr>
            <p:spPr bwMode="auto">
              <a:xfrm>
                <a:off x="584225" y="1053432"/>
                <a:ext cx="8993039" cy="1200329"/>
              </a:xfrm>
              <a:prstGeom prst="rect">
                <a:avLst/>
              </a:prstGeom>
              <a:blipFill>
                <a:blip r:embed="rId3"/>
                <a:stretch>
                  <a:fillRect t="-5076" r="-68" b="-11168"/>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C3FE4DA2-1A77-4AF5-8687-EAFA0A9F069A}"/>
                  </a:ext>
                </a:extLst>
              </p:cNvPr>
              <p:cNvSpPr txBox="1"/>
              <p:nvPr/>
            </p:nvSpPr>
            <p:spPr>
              <a:xfrm>
                <a:off x="754393" y="2314656"/>
                <a:ext cx="10515599" cy="4355423"/>
              </a:xfrm>
              <a:prstGeom prst="rect">
                <a:avLst/>
              </a:prstGeom>
              <a:noFill/>
            </p:spPr>
            <p:txBody>
              <a:bodyPr wrap="square">
                <a:spAutoFit/>
              </a:bodyPr>
              <a:lstStyle/>
              <a:p>
                <a:pPr marL="342900" lvl="0" indent="-342900" algn="just">
                  <a:buFont typeface="+mj-lt"/>
                  <a:buAutoNum type="arabicPeriod"/>
                  <a:tabLst>
                    <a:tab pos="-263525" algn="l"/>
                  </a:tabLst>
                </a:pPr>
                <a:r>
                  <a:rPr lang="en-US" altLang="zh-CN" sz="2100" kern="100" dirty="0">
                    <a:effectLst/>
                    <a:latin typeface="Times New Roman" panose="02020603050405020304" pitchFamily="18" charset="0"/>
                    <a:ea typeface="楷体_GB2312"/>
                  </a:rPr>
                  <a:t> </a:t>
                </a:r>
                <a:r>
                  <a:rPr lang="en-US" altLang="zh-CN" sz="2100" i="1" kern="100" dirty="0" err="1">
                    <a:effectLst/>
                    <a:latin typeface="Times New Roman" panose="02020603050405020304" pitchFamily="18" charset="0"/>
                    <a:ea typeface="楷体_GB2312"/>
                  </a:rPr>
                  <a:t>sorted_len</a:t>
                </a:r>
                <a:r>
                  <a:rPr lang="en-US" altLang="zh-CN" sz="2100" kern="100" dirty="0">
                    <a:effectLst/>
                    <a:latin typeface="Times New Roman" panose="02020603050405020304" pitchFamily="18" charset="0"/>
                    <a:ea typeface="楷体_GB2312"/>
                  </a:rPr>
                  <a:t> ← 1 //</a:t>
                </a:r>
                <a:r>
                  <a:rPr lang="zh-CN" altLang="zh-CN" sz="2100" kern="100" dirty="0">
                    <a:effectLst/>
                    <a:latin typeface="Times New Roman" panose="02020603050405020304" pitchFamily="18" charset="0"/>
                    <a:ea typeface="楷体_GB2312"/>
                  </a:rPr>
                  <a:t>当前有序子列长度</a:t>
                </a:r>
                <a:endParaRPr lang="zh-CN" altLang="zh-CN" sz="2100" kern="100" dirty="0">
                  <a:effectLst/>
                  <a:latin typeface="Times New Roman" panose="02020603050405020304" pitchFamily="18" charset="0"/>
                  <a:ea typeface="宋体" panose="02010600030101010101" pitchFamily="2" charset="-122"/>
                </a:endParaRPr>
              </a:p>
              <a:p>
                <a:pPr marL="342900" lvl="0" indent="-342900" algn="just">
                  <a:buFont typeface="+mj-lt"/>
                  <a:buAutoNum type="arabicPeriod"/>
                  <a:tabLst>
                    <a:tab pos="-263525" algn="l"/>
                  </a:tabLst>
                </a:pPr>
                <a:r>
                  <a:rPr lang="en-US" altLang="zh-CN" sz="2100" kern="100" dirty="0">
                    <a:effectLst/>
                    <a:latin typeface="Times New Roman" panose="02020603050405020304" pitchFamily="18" charset="0"/>
                    <a:ea typeface="楷体_GB2312"/>
                  </a:rPr>
                  <a:t> </a:t>
                </a:r>
                <a:r>
                  <a:rPr lang="en-US" altLang="zh-CN" sz="2100" i="1" kern="100" dirty="0">
                    <a:effectLst/>
                    <a:latin typeface="Times New Roman" panose="02020603050405020304" pitchFamily="18" charset="0"/>
                    <a:ea typeface="楷体_GB2312"/>
                  </a:rPr>
                  <a:t>n</a:t>
                </a:r>
                <a:r>
                  <a:rPr lang="en-US" altLang="zh-CN" sz="2100" kern="100" dirty="0">
                    <a:effectLst/>
                    <a:latin typeface="Times New Roman" panose="02020603050405020304" pitchFamily="18" charset="0"/>
                    <a:ea typeface="楷体_GB2312"/>
                  </a:rPr>
                  <a:t> ← </a:t>
                </a:r>
                <a:r>
                  <a:rPr lang="en-US" altLang="zh-CN" sz="2100" i="1" kern="100" dirty="0">
                    <a:effectLst/>
                    <a:latin typeface="Times New Roman" panose="02020603050405020304" pitchFamily="18" charset="0"/>
                    <a:ea typeface="楷体_GB2312"/>
                  </a:rPr>
                  <a:t>r-l</a:t>
                </a:r>
                <a:r>
                  <a:rPr lang="en-US" altLang="zh-CN" sz="2100" kern="100" dirty="0">
                    <a:effectLst/>
                    <a:latin typeface="Times New Roman" panose="02020603050405020304" pitchFamily="18" charset="0"/>
                    <a:ea typeface="楷体_GB2312"/>
                  </a:rPr>
                  <a:t>+1 //</a:t>
                </a:r>
                <a:r>
                  <a:rPr lang="zh-CN" altLang="zh-CN" sz="2100" kern="100" dirty="0">
                    <a:effectLst/>
                    <a:latin typeface="Times New Roman" panose="02020603050405020304" pitchFamily="18" charset="0"/>
                    <a:ea typeface="楷体_GB2312"/>
                  </a:rPr>
                  <a:t>待排元素个数，即序列长度</a:t>
                </a:r>
                <a:endParaRPr lang="zh-CN" altLang="zh-CN" sz="2100" kern="100" dirty="0">
                  <a:effectLst/>
                  <a:latin typeface="Times New Roman" panose="02020603050405020304" pitchFamily="18" charset="0"/>
                  <a:ea typeface="宋体" panose="02010600030101010101" pitchFamily="2" charset="-122"/>
                </a:endParaRPr>
              </a:p>
              <a:p>
                <a:pPr marL="342900" lvl="0" indent="-342900" algn="just">
                  <a:buFont typeface="+mj-lt"/>
                  <a:buAutoNum type="arabicPeriod"/>
                  <a:tabLst>
                    <a:tab pos="-263525" algn="l"/>
                  </a:tabLst>
                </a:pPr>
                <a:r>
                  <a:rPr lang="en-US" altLang="zh-CN" sz="2100" kern="100" dirty="0">
                    <a:effectLst/>
                    <a:latin typeface="Times New Roman" panose="02020603050405020304" pitchFamily="18" charset="0"/>
                    <a:ea typeface="楷体_GB2312"/>
                  </a:rPr>
                  <a:t> </a:t>
                </a:r>
                <a:r>
                  <a:rPr lang="en-US" altLang="zh-CN" sz="2100" b="1" kern="100" dirty="0">
                    <a:effectLst/>
                    <a:latin typeface="Times New Roman" panose="02020603050405020304" pitchFamily="18" charset="0"/>
                    <a:ea typeface="楷体_GB2312"/>
                  </a:rPr>
                  <a:t>while</a:t>
                </a:r>
                <a:r>
                  <a:rPr lang="en-US" altLang="zh-CN" sz="2100" kern="100" dirty="0">
                    <a:effectLst/>
                    <a:latin typeface="Times New Roman" panose="02020603050405020304" pitchFamily="18" charset="0"/>
                    <a:ea typeface="楷体_GB2312"/>
                  </a:rPr>
                  <a:t> </a:t>
                </a:r>
                <a:r>
                  <a:rPr lang="en-US" altLang="zh-CN" sz="2100" i="1" kern="100" dirty="0" err="1">
                    <a:effectLst/>
                    <a:latin typeface="Times New Roman" panose="02020603050405020304" pitchFamily="18" charset="0"/>
                    <a:ea typeface="楷体_GB2312"/>
                  </a:rPr>
                  <a:t>sorted_len</a:t>
                </a:r>
                <a:r>
                  <a:rPr lang="en-US" altLang="zh-CN" sz="2100" kern="100" dirty="0">
                    <a:effectLst/>
                    <a:latin typeface="Times New Roman" panose="02020603050405020304" pitchFamily="18" charset="0"/>
                    <a:ea typeface="楷体_GB2312"/>
                  </a:rPr>
                  <a:t> &lt; </a:t>
                </a:r>
                <a:r>
                  <a:rPr lang="en-US" altLang="zh-CN" sz="2100" i="1" kern="100" dirty="0">
                    <a:effectLst/>
                    <a:latin typeface="Times New Roman" panose="02020603050405020304" pitchFamily="18" charset="0"/>
                    <a:ea typeface="楷体_GB2312"/>
                  </a:rPr>
                  <a:t>n</a:t>
                </a:r>
                <a:r>
                  <a:rPr lang="en-US" altLang="zh-CN" sz="2100" kern="100" dirty="0">
                    <a:effectLst/>
                    <a:latin typeface="Times New Roman" panose="02020603050405020304" pitchFamily="18" charset="0"/>
                    <a:ea typeface="楷体_GB2312"/>
                  </a:rPr>
                  <a:t> </a:t>
                </a:r>
                <a:r>
                  <a:rPr lang="en-US" altLang="zh-CN" sz="2100" b="1" kern="100" dirty="0">
                    <a:effectLst/>
                    <a:latin typeface="Times New Roman" panose="02020603050405020304" pitchFamily="18" charset="0"/>
                    <a:ea typeface="楷体_GB2312"/>
                  </a:rPr>
                  <a:t>do</a:t>
                </a:r>
                <a:r>
                  <a:rPr lang="en-US" altLang="zh-CN" sz="2100" kern="100" dirty="0">
                    <a:effectLst/>
                    <a:latin typeface="Times New Roman" panose="02020603050405020304" pitchFamily="18" charset="0"/>
                    <a:ea typeface="楷体_GB2312"/>
                  </a:rPr>
                  <a:t> //</a:t>
                </a:r>
                <a:r>
                  <a:rPr lang="zh-CN" altLang="zh-CN" sz="2100" kern="100" dirty="0">
                    <a:effectLst/>
                    <a:latin typeface="Times New Roman" panose="02020603050405020304" pitchFamily="18" charset="0"/>
                    <a:ea typeface="楷体_GB2312"/>
                  </a:rPr>
                  <a:t>当前有序子列长度小于序列长度，则相邻两子序列归并</a:t>
                </a:r>
                <a:endParaRPr lang="zh-CN" altLang="zh-CN" sz="2100" kern="100" dirty="0">
                  <a:effectLst/>
                  <a:latin typeface="Times New Roman" panose="02020603050405020304" pitchFamily="18" charset="0"/>
                  <a:ea typeface="宋体" panose="02010600030101010101" pitchFamily="2" charset="-122"/>
                </a:endParaRPr>
              </a:p>
              <a:p>
                <a:pPr marL="342900" lvl="0" indent="-342900" algn="just">
                  <a:buFont typeface="+mj-lt"/>
                  <a:buAutoNum type="arabicPeriod"/>
                  <a:tabLst>
                    <a:tab pos="-263525" algn="l"/>
                  </a:tabLst>
                </a:pPr>
                <a:r>
                  <a:rPr lang="en-US" altLang="zh-CN" sz="2100" kern="100" dirty="0">
                    <a:effectLst/>
                    <a:latin typeface="Times New Roman" panose="02020603050405020304" pitchFamily="18" charset="0"/>
                    <a:ea typeface="楷体_GB2312"/>
                  </a:rPr>
                  <a:t> |  </a:t>
                </a:r>
                <a:r>
                  <a:rPr lang="en-US" altLang="zh-CN" sz="2100" i="1" kern="100" dirty="0">
                    <a:effectLst/>
                    <a:latin typeface="Times New Roman" panose="02020603050405020304" pitchFamily="18" charset="0"/>
                    <a:ea typeface="楷体_GB2312"/>
                  </a:rPr>
                  <a:t>l</a:t>
                </a:r>
                <a:r>
                  <a:rPr lang="en-US" altLang="zh-CN" sz="2100" i="1" kern="100" baseline="-25000" dirty="0">
                    <a:effectLst/>
                    <a:latin typeface="Times New Roman" panose="02020603050405020304" pitchFamily="18" charset="0"/>
                    <a:ea typeface="楷体_GB2312"/>
                  </a:rPr>
                  <a:t>x</a:t>
                </a:r>
                <a:r>
                  <a:rPr lang="en-US" altLang="zh-CN" sz="2100" kern="100" dirty="0">
                    <a:effectLst/>
                    <a:latin typeface="Times New Roman" panose="02020603050405020304" pitchFamily="18" charset="0"/>
                    <a:ea typeface="楷体_GB2312"/>
                  </a:rPr>
                  <a:t> ← l  //</a:t>
                </a:r>
                <a:r>
                  <a:rPr lang="zh-CN" altLang="zh-CN" sz="2100" kern="100" dirty="0">
                    <a:effectLst/>
                    <a:latin typeface="Times New Roman" panose="02020603050405020304" pitchFamily="18" charset="0"/>
                    <a:ea typeface="楷体_GB2312"/>
                  </a:rPr>
                  <a:t>左子序列从最左端开始</a:t>
                </a:r>
                <a:endParaRPr lang="zh-CN" altLang="zh-CN" sz="2100" kern="100" dirty="0">
                  <a:effectLst/>
                  <a:latin typeface="Times New Roman" panose="02020603050405020304" pitchFamily="18" charset="0"/>
                  <a:ea typeface="宋体" panose="02010600030101010101" pitchFamily="2" charset="-122"/>
                </a:endParaRPr>
              </a:p>
              <a:p>
                <a:pPr marL="342900" lvl="0" indent="-342900" algn="just">
                  <a:buFont typeface="+mj-lt"/>
                  <a:buAutoNum type="arabicPeriod"/>
                  <a:tabLst>
                    <a:tab pos="-263525" algn="l"/>
                  </a:tabLst>
                </a:pPr>
                <a:r>
                  <a:rPr lang="en-US" altLang="zh-CN" sz="2100" kern="100" dirty="0">
                    <a:effectLst/>
                    <a:latin typeface="Times New Roman" panose="02020603050405020304" pitchFamily="18" charset="0"/>
                    <a:ea typeface="楷体_GB2312"/>
                  </a:rPr>
                  <a:t> |  </a:t>
                </a:r>
                <a:r>
                  <a:rPr lang="en-US" altLang="zh-CN" sz="2100" b="1" kern="100" dirty="0">
                    <a:effectLst/>
                    <a:latin typeface="Times New Roman" panose="02020603050405020304" pitchFamily="18" charset="0"/>
                    <a:ea typeface="楷体_GB2312"/>
                  </a:rPr>
                  <a:t>while</a:t>
                </a:r>
                <a:r>
                  <a:rPr lang="en-US" altLang="zh-CN" sz="2100" kern="100" dirty="0">
                    <a:effectLst/>
                    <a:latin typeface="Times New Roman" panose="02020603050405020304" pitchFamily="18" charset="0"/>
                    <a:ea typeface="楷体_GB2312"/>
                  </a:rPr>
                  <a:t> </a:t>
                </a:r>
                <a:r>
                  <a:rPr lang="en-US" altLang="zh-CN" sz="2100" i="1" kern="100" dirty="0">
                    <a:effectLst/>
                    <a:latin typeface="Times New Roman" panose="02020603050405020304" pitchFamily="18" charset="0"/>
                    <a:ea typeface="楷体_GB2312"/>
                  </a:rPr>
                  <a:t>l</a:t>
                </a:r>
                <a:r>
                  <a:rPr lang="en-US" altLang="zh-CN" sz="2100" i="1" kern="100" baseline="-25000" dirty="0">
                    <a:effectLst/>
                    <a:latin typeface="Times New Roman" panose="02020603050405020304" pitchFamily="18" charset="0"/>
                    <a:ea typeface="楷体_GB2312"/>
                  </a:rPr>
                  <a:t>x</a:t>
                </a:r>
                <a:r>
                  <a:rPr lang="en-US" altLang="zh-CN" sz="2100" kern="100" dirty="0">
                    <a:effectLst/>
                    <a:latin typeface="Times New Roman" panose="02020603050405020304" pitchFamily="18" charset="0"/>
                    <a:ea typeface="楷体_GB2312"/>
                  </a:rPr>
                  <a:t> ≤ </a:t>
                </a:r>
                <a:r>
                  <a:rPr lang="en-US" altLang="zh-CN" sz="2100" i="1" kern="100" dirty="0">
                    <a:effectLst/>
                    <a:latin typeface="Times New Roman" panose="02020603050405020304" pitchFamily="18" charset="0"/>
                    <a:ea typeface="楷体_GB2312"/>
                  </a:rPr>
                  <a:t>r-</a:t>
                </a:r>
                <a:r>
                  <a:rPr lang="en-US" altLang="zh-CN" sz="2100" i="1" kern="100" dirty="0" err="1">
                    <a:effectLst/>
                    <a:latin typeface="Times New Roman" panose="02020603050405020304" pitchFamily="18" charset="0"/>
                    <a:ea typeface="楷体_GB2312"/>
                  </a:rPr>
                  <a:t>sorted_len</a:t>
                </a:r>
                <a:r>
                  <a:rPr lang="en-US" altLang="zh-CN" sz="2100" kern="100" dirty="0">
                    <a:effectLst/>
                    <a:latin typeface="Times New Roman" panose="02020603050405020304" pitchFamily="18" charset="0"/>
                    <a:ea typeface="楷体_GB2312"/>
                  </a:rPr>
                  <a:t> </a:t>
                </a:r>
                <a:r>
                  <a:rPr lang="en-US" altLang="zh-CN" sz="2100" b="1" kern="100" dirty="0">
                    <a:effectLst/>
                    <a:latin typeface="Times New Roman" panose="02020603050405020304" pitchFamily="18" charset="0"/>
                    <a:ea typeface="楷体_GB2312"/>
                  </a:rPr>
                  <a:t>do</a:t>
                </a:r>
                <a:endParaRPr lang="zh-CN" altLang="zh-CN" sz="2100" kern="100" dirty="0">
                  <a:effectLst/>
                  <a:latin typeface="Times New Roman" panose="02020603050405020304" pitchFamily="18" charset="0"/>
                  <a:ea typeface="宋体" panose="02010600030101010101" pitchFamily="2" charset="-122"/>
                </a:endParaRPr>
              </a:p>
              <a:p>
                <a:pPr marL="342900" lvl="0" indent="-342900" algn="just">
                  <a:buFont typeface="+mj-lt"/>
                  <a:buAutoNum type="arabicPeriod"/>
                  <a:tabLst>
                    <a:tab pos="-263525" algn="l"/>
                  </a:tabLst>
                </a:pPr>
                <a:r>
                  <a:rPr lang="en-US" altLang="zh-CN" sz="2100" kern="100" dirty="0">
                    <a:effectLst/>
                    <a:latin typeface="Times New Roman" panose="02020603050405020304" pitchFamily="18" charset="0"/>
                    <a:ea typeface="楷体_GB2312"/>
                  </a:rPr>
                  <a:t> |  |  </a:t>
                </a:r>
                <a:r>
                  <a:rPr lang="en-US" altLang="zh-CN" sz="2100" i="1" kern="100" dirty="0" err="1">
                    <a:effectLst/>
                    <a:latin typeface="Times New Roman" panose="02020603050405020304" pitchFamily="18" charset="0"/>
                    <a:ea typeface="楷体_GB2312"/>
                  </a:rPr>
                  <a:t>r</a:t>
                </a:r>
                <a:r>
                  <a:rPr lang="en-US" altLang="zh-CN" sz="2100" i="1" kern="100" baseline="-25000" dirty="0" err="1">
                    <a:effectLst/>
                    <a:latin typeface="Times New Roman" panose="02020603050405020304" pitchFamily="18" charset="0"/>
                    <a:ea typeface="楷体_GB2312"/>
                  </a:rPr>
                  <a:t>x</a:t>
                </a:r>
                <a:r>
                  <a:rPr lang="en-US" altLang="zh-CN" sz="2100" i="1" kern="100" dirty="0">
                    <a:effectLst/>
                    <a:latin typeface="Times New Roman" panose="02020603050405020304" pitchFamily="18" charset="0"/>
                    <a:ea typeface="楷体_GB2312"/>
                  </a:rPr>
                  <a:t> ← l</a:t>
                </a:r>
                <a:r>
                  <a:rPr lang="en-US" altLang="zh-CN" sz="2100" i="1" kern="100" baseline="-25000" dirty="0">
                    <a:effectLst/>
                    <a:latin typeface="Times New Roman" panose="02020603050405020304" pitchFamily="18" charset="0"/>
                    <a:ea typeface="楷体_GB2312"/>
                  </a:rPr>
                  <a:t>x</a:t>
                </a:r>
                <a:r>
                  <a:rPr lang="en-US" altLang="zh-CN" sz="2100" i="1" kern="100" dirty="0">
                    <a:effectLst/>
                    <a:latin typeface="Times New Roman" panose="02020603050405020304" pitchFamily="18" charset="0"/>
                    <a:ea typeface="楷体_GB2312"/>
                  </a:rPr>
                  <a:t>+sorted_len</a:t>
                </a:r>
                <a:r>
                  <a:rPr lang="en-US" altLang="zh-CN" sz="2100" kern="100" dirty="0">
                    <a:effectLst/>
                    <a:latin typeface="Times New Roman" panose="02020603050405020304" pitchFamily="18" charset="0"/>
                    <a:ea typeface="楷体_GB2312"/>
                  </a:rPr>
                  <a:t>-1  //</a:t>
                </a:r>
                <a:r>
                  <a:rPr lang="zh-CN" altLang="zh-CN" sz="2100" kern="100" dirty="0">
                    <a:effectLst/>
                    <a:latin typeface="Times New Roman" panose="02020603050405020304" pitchFamily="18" charset="0"/>
                    <a:ea typeface="楷体_GB2312"/>
                  </a:rPr>
                  <a:t>左子序列的右端点</a:t>
                </a:r>
                <a:endParaRPr lang="zh-CN" altLang="zh-CN" sz="2100" kern="100" dirty="0">
                  <a:effectLst/>
                  <a:latin typeface="Times New Roman" panose="02020603050405020304" pitchFamily="18" charset="0"/>
                  <a:ea typeface="宋体" panose="02010600030101010101" pitchFamily="2" charset="-122"/>
                </a:endParaRPr>
              </a:p>
              <a:p>
                <a:pPr marL="342900" lvl="0" indent="-342900" algn="just">
                  <a:buFont typeface="+mj-lt"/>
                  <a:buAutoNum type="arabicPeriod"/>
                  <a:tabLst>
                    <a:tab pos="-263525" algn="l"/>
                  </a:tabLst>
                </a:pPr>
                <a:r>
                  <a:rPr lang="en-US" altLang="zh-CN" sz="2100" kern="100" dirty="0">
                    <a:effectLst/>
                    <a:latin typeface="Times New Roman" panose="02020603050405020304" pitchFamily="18" charset="0"/>
                    <a:ea typeface="楷体_GB2312"/>
                  </a:rPr>
                  <a:t> |  |  </a:t>
                </a:r>
                <a:r>
                  <a:rPr lang="en-US" altLang="zh-CN" sz="2100" i="1" kern="100" dirty="0" err="1">
                    <a:effectLst/>
                    <a:latin typeface="Times New Roman" panose="02020603050405020304" pitchFamily="18" charset="0"/>
                    <a:ea typeface="楷体_GB2312"/>
                  </a:rPr>
                  <a:t>l</a:t>
                </a:r>
                <a:r>
                  <a:rPr lang="en-US" altLang="zh-CN" sz="2100" i="1" kern="100" baseline="-25000" dirty="0" err="1">
                    <a:effectLst/>
                    <a:latin typeface="Times New Roman" panose="02020603050405020304" pitchFamily="18" charset="0"/>
                    <a:ea typeface="楷体_GB2312"/>
                  </a:rPr>
                  <a:t>y</a:t>
                </a:r>
                <a:r>
                  <a:rPr lang="en-US" altLang="zh-CN" sz="2100" i="1" kern="100" dirty="0">
                    <a:effectLst/>
                    <a:latin typeface="Times New Roman" panose="02020603050405020304" pitchFamily="18" charset="0"/>
                    <a:ea typeface="楷体_GB2312"/>
                  </a:rPr>
                  <a:t> ← r</a:t>
                </a:r>
                <a:r>
                  <a:rPr lang="en-US" altLang="zh-CN" sz="2100" i="1" kern="100" baseline="-25000" dirty="0">
                    <a:effectLst/>
                    <a:latin typeface="Times New Roman" panose="02020603050405020304" pitchFamily="18" charset="0"/>
                    <a:ea typeface="楷体_GB2312"/>
                  </a:rPr>
                  <a:t>x</a:t>
                </a:r>
                <a:r>
                  <a:rPr lang="en-US" altLang="zh-CN" sz="2100" kern="100" dirty="0">
                    <a:effectLst/>
                    <a:latin typeface="Times New Roman" panose="02020603050405020304" pitchFamily="18" charset="0"/>
                    <a:ea typeface="楷体_GB2312"/>
                  </a:rPr>
                  <a:t>+1    //</a:t>
                </a:r>
                <a:r>
                  <a:rPr lang="zh-CN" altLang="zh-CN" sz="2100" kern="100" dirty="0">
                    <a:effectLst/>
                    <a:latin typeface="Times New Roman" panose="02020603050405020304" pitchFamily="18" charset="0"/>
                    <a:ea typeface="楷体_GB2312"/>
                  </a:rPr>
                  <a:t>右子序列的左端点</a:t>
                </a:r>
                <a:endParaRPr lang="zh-CN" altLang="zh-CN" sz="2100" kern="100" dirty="0">
                  <a:effectLst/>
                  <a:latin typeface="Times New Roman" panose="02020603050405020304" pitchFamily="18" charset="0"/>
                  <a:ea typeface="宋体" panose="02010600030101010101" pitchFamily="2" charset="-122"/>
                </a:endParaRPr>
              </a:p>
              <a:p>
                <a:pPr marL="342900" lvl="0" indent="-342900" algn="just">
                  <a:buFont typeface="+mj-lt"/>
                  <a:buAutoNum type="arabicPeriod"/>
                  <a:tabLst>
                    <a:tab pos="-263525" algn="l"/>
                  </a:tabLst>
                </a:pPr>
                <a:r>
                  <a:rPr lang="en-US" altLang="zh-CN" sz="2100" kern="100" dirty="0">
                    <a:effectLst/>
                    <a:latin typeface="Times New Roman" panose="02020603050405020304" pitchFamily="18" charset="0"/>
                    <a:ea typeface="楷体_GB2312"/>
                  </a:rPr>
                  <a:t> |  |  </a:t>
                </a:r>
                <a:r>
                  <a:rPr lang="en-US" altLang="zh-CN" sz="2100" i="1" kern="100" dirty="0" err="1">
                    <a:effectLst/>
                    <a:latin typeface="Times New Roman" panose="02020603050405020304" pitchFamily="18" charset="0"/>
                    <a:ea typeface="楷体_GB2312"/>
                  </a:rPr>
                  <a:t>r</a:t>
                </a:r>
                <a:r>
                  <a:rPr lang="en-US" altLang="zh-CN" sz="2100" i="1" kern="100" baseline="-25000" dirty="0" err="1">
                    <a:effectLst/>
                    <a:latin typeface="Times New Roman" panose="02020603050405020304" pitchFamily="18" charset="0"/>
                    <a:ea typeface="楷体_GB2312"/>
                  </a:rPr>
                  <a:t>y</a:t>
                </a:r>
                <a:r>
                  <a:rPr lang="en-US" altLang="zh-CN" sz="2100" kern="100" dirty="0">
                    <a:effectLst/>
                    <a:latin typeface="Times New Roman" panose="02020603050405020304" pitchFamily="18" charset="0"/>
                    <a:ea typeface="楷体_GB2312"/>
                  </a:rPr>
                  <a:t> ← Min(</a:t>
                </a:r>
                <a:r>
                  <a:rPr lang="en-US" altLang="zh-CN" sz="2100" i="1" kern="100" dirty="0">
                    <a:effectLst/>
                    <a:latin typeface="Times New Roman" panose="02020603050405020304" pitchFamily="18" charset="0"/>
                    <a:ea typeface="楷体_GB2312"/>
                  </a:rPr>
                  <a:t>l</a:t>
                </a:r>
                <a:r>
                  <a:rPr lang="en-US" altLang="zh-CN" sz="2100" i="1" kern="100" baseline="-25000" dirty="0">
                    <a:effectLst/>
                    <a:latin typeface="Times New Roman" panose="02020603050405020304" pitchFamily="18" charset="0"/>
                    <a:ea typeface="楷体_GB2312"/>
                  </a:rPr>
                  <a:t>y</a:t>
                </a:r>
                <a:r>
                  <a:rPr lang="en-US" altLang="zh-CN" sz="2100" i="1" kern="100" dirty="0">
                    <a:effectLst/>
                    <a:latin typeface="Times New Roman" panose="02020603050405020304" pitchFamily="18" charset="0"/>
                    <a:ea typeface="楷体_GB2312"/>
                  </a:rPr>
                  <a:t>+sorted_len</a:t>
                </a:r>
                <a:r>
                  <a:rPr lang="en-US" altLang="zh-CN" sz="2100" kern="100" dirty="0">
                    <a:effectLst/>
                    <a:latin typeface="Times New Roman" panose="02020603050405020304" pitchFamily="18" charset="0"/>
                    <a:ea typeface="楷体_GB2312"/>
                  </a:rPr>
                  <a:t>-1, </a:t>
                </a:r>
                <a:r>
                  <a:rPr lang="en-US" altLang="zh-CN" sz="2100" i="1" kern="100" dirty="0">
                    <a:effectLst/>
                    <a:latin typeface="Times New Roman" panose="02020603050405020304" pitchFamily="18" charset="0"/>
                    <a:ea typeface="楷体_GB2312"/>
                  </a:rPr>
                  <a:t>r</a:t>
                </a:r>
                <a:r>
                  <a:rPr lang="en-US" altLang="zh-CN" sz="2100" kern="100" dirty="0">
                    <a:effectLst/>
                    <a:latin typeface="Times New Roman" panose="02020603050405020304" pitchFamily="18" charset="0"/>
                    <a:ea typeface="楷体_GB2312"/>
                  </a:rPr>
                  <a:t>)  //</a:t>
                </a:r>
                <a:r>
                  <a:rPr lang="zh-CN" altLang="zh-CN" sz="2100" kern="100" dirty="0">
                    <a:effectLst/>
                    <a:latin typeface="Times New Roman" panose="02020603050405020304" pitchFamily="18" charset="0"/>
                    <a:ea typeface="楷体_GB2312"/>
                  </a:rPr>
                  <a:t>右子序列的右端点</a:t>
                </a:r>
                <a:endParaRPr lang="zh-CN" altLang="zh-CN" sz="2100" kern="100" dirty="0">
                  <a:effectLst/>
                  <a:latin typeface="Times New Roman" panose="02020603050405020304" pitchFamily="18" charset="0"/>
                  <a:ea typeface="宋体" panose="02010600030101010101" pitchFamily="2" charset="-122"/>
                </a:endParaRPr>
              </a:p>
              <a:p>
                <a:pPr marL="342900" lvl="0" indent="-342900" algn="just">
                  <a:buFont typeface="+mj-lt"/>
                  <a:buAutoNum type="arabicPeriod"/>
                  <a:tabLst>
                    <a:tab pos="-263525" algn="l"/>
                  </a:tabLst>
                </a:pPr>
                <a:r>
                  <a:rPr lang="en-US" altLang="zh-CN" sz="2100" kern="100" dirty="0">
                    <a:effectLst/>
                    <a:latin typeface="Times New Roman" panose="02020603050405020304" pitchFamily="18" charset="0"/>
                    <a:ea typeface="楷体_GB2312"/>
                  </a:rPr>
                  <a:t> |  |  </a:t>
                </a:r>
                <a14:m>
                  <m:oMath xmlns:m="http://schemas.openxmlformats.org/officeDocument/2006/math">
                    <m:d>
                      <m:dPr>
                        <m:begChr m:val="〈"/>
                        <m:endChr m:val="〉"/>
                        <m:ctrlPr>
                          <a:rPr lang="zh-CN" altLang="zh-CN" sz="2100" i="1" kern="100">
                            <a:effectLst/>
                            <a:latin typeface="Cambria Math" panose="02040503050406030204" pitchFamily="18" charset="0"/>
                            <a:ea typeface="Cambria Math" panose="02040503050406030204" pitchFamily="18" charset="0"/>
                          </a:rPr>
                        </m:ctrlPr>
                      </m:dPr>
                      <m:e>
                        <m:sSub>
                          <m:sSubPr>
                            <m:ctrlPr>
                              <a:rPr lang="zh-CN" altLang="zh-CN" sz="2100" i="1" kern="100">
                                <a:effectLst/>
                                <a:latin typeface="Cambria Math" panose="02040503050406030204" pitchFamily="18" charset="0"/>
                                <a:ea typeface="Cambria Math" panose="02040503050406030204" pitchFamily="18" charset="0"/>
                              </a:rPr>
                            </m:ctrlPr>
                          </m:sSubPr>
                          <m:e>
                            <m:r>
                              <a:rPr lang="en-US" altLang="zh-CN" sz="2100" i="1" kern="100">
                                <a:effectLst/>
                                <a:latin typeface="Cambria Math" panose="02040503050406030204" pitchFamily="18" charset="0"/>
                                <a:ea typeface="楷体_GB2312"/>
                              </a:rPr>
                              <m:t>𝑎</m:t>
                            </m:r>
                          </m:e>
                          <m:sub>
                            <m:sSub>
                              <m:sSubPr>
                                <m:ctrlPr>
                                  <a:rPr lang="zh-CN" altLang="zh-CN" sz="2100" i="1" kern="100">
                                    <a:effectLst/>
                                    <a:latin typeface="Cambria Math" panose="02040503050406030204" pitchFamily="18" charset="0"/>
                                    <a:ea typeface="Cambria Math" panose="02040503050406030204" pitchFamily="18" charset="0"/>
                                  </a:rPr>
                                </m:ctrlPr>
                              </m:sSubPr>
                              <m:e>
                                <m:r>
                                  <a:rPr lang="en-US" altLang="zh-CN" sz="2100" i="1" kern="100">
                                    <a:effectLst/>
                                    <a:latin typeface="Cambria Math" panose="02040503050406030204" pitchFamily="18" charset="0"/>
                                    <a:ea typeface="楷体_GB2312"/>
                                  </a:rPr>
                                  <m:t>𝑙</m:t>
                                </m:r>
                              </m:e>
                              <m:sub>
                                <m:r>
                                  <a:rPr lang="en-US" altLang="zh-CN" sz="2100" i="1" kern="100">
                                    <a:effectLst/>
                                    <a:latin typeface="Cambria Math" panose="02040503050406030204" pitchFamily="18" charset="0"/>
                                    <a:ea typeface="楷体_GB2312"/>
                                  </a:rPr>
                                  <m:t>𝑥</m:t>
                                </m:r>
                              </m:sub>
                            </m:sSub>
                          </m:sub>
                        </m:sSub>
                        <m:r>
                          <a:rPr lang="en-US" altLang="zh-CN" sz="2100" i="1" kern="100">
                            <a:effectLst/>
                            <a:latin typeface="Cambria Math" panose="02040503050406030204" pitchFamily="18" charset="0"/>
                            <a:ea typeface="楷体_GB2312"/>
                          </a:rPr>
                          <m:t>,…,</m:t>
                        </m:r>
                        <m:sSub>
                          <m:sSubPr>
                            <m:ctrlPr>
                              <a:rPr lang="zh-CN" altLang="zh-CN" sz="2100" i="1" kern="100">
                                <a:effectLst/>
                                <a:latin typeface="Cambria Math" panose="02040503050406030204" pitchFamily="18" charset="0"/>
                                <a:ea typeface="Cambria Math" panose="02040503050406030204" pitchFamily="18" charset="0"/>
                              </a:rPr>
                            </m:ctrlPr>
                          </m:sSubPr>
                          <m:e>
                            <m:r>
                              <a:rPr lang="en-US" altLang="zh-CN" sz="2100" i="1" kern="100">
                                <a:effectLst/>
                                <a:latin typeface="Cambria Math" panose="02040503050406030204" pitchFamily="18" charset="0"/>
                                <a:ea typeface="楷体_GB2312"/>
                              </a:rPr>
                              <m:t>𝑎</m:t>
                            </m:r>
                          </m:e>
                          <m:sub>
                            <m:sSub>
                              <m:sSubPr>
                                <m:ctrlPr>
                                  <a:rPr lang="zh-CN" altLang="zh-CN" sz="2100" i="1" kern="100">
                                    <a:effectLst/>
                                    <a:latin typeface="Cambria Math" panose="02040503050406030204" pitchFamily="18" charset="0"/>
                                    <a:ea typeface="Cambria Math" panose="02040503050406030204" pitchFamily="18" charset="0"/>
                                  </a:rPr>
                                </m:ctrlPr>
                              </m:sSubPr>
                              <m:e>
                                <m:r>
                                  <a:rPr lang="en-US" altLang="zh-CN" sz="2100" i="1" kern="100">
                                    <a:effectLst/>
                                    <a:latin typeface="Cambria Math" panose="02040503050406030204" pitchFamily="18" charset="0"/>
                                    <a:ea typeface="楷体_GB2312"/>
                                  </a:rPr>
                                  <m:t>𝑟</m:t>
                                </m:r>
                              </m:e>
                              <m:sub>
                                <m:r>
                                  <a:rPr lang="en-US" altLang="zh-CN" sz="2100" i="1" kern="100">
                                    <a:effectLst/>
                                    <a:latin typeface="Cambria Math" panose="02040503050406030204" pitchFamily="18" charset="0"/>
                                    <a:ea typeface="楷体_GB2312"/>
                                  </a:rPr>
                                  <m:t>𝑦</m:t>
                                </m:r>
                              </m:sub>
                            </m:sSub>
                          </m:sub>
                        </m:sSub>
                      </m:e>
                    </m:d>
                    <m:r>
                      <a:rPr lang="en-US" altLang="zh-CN" sz="2100" i="1" kern="100">
                        <a:effectLst/>
                        <a:latin typeface="Cambria Math" panose="02040503050406030204" pitchFamily="18" charset="0"/>
                        <a:ea typeface="楷体_GB2312"/>
                      </a:rPr>
                      <m:t>←</m:t>
                    </m:r>
                    <m:r>
                      <m:rPr>
                        <m:sty m:val="p"/>
                      </m:rPr>
                      <a:rPr lang="en-US" altLang="zh-CN" sz="2100" kern="100">
                        <a:effectLst/>
                        <a:latin typeface="Cambria Math" panose="02040503050406030204" pitchFamily="18" charset="0"/>
                        <a:ea typeface="楷体_GB2312"/>
                      </a:rPr>
                      <m:t>TwoWayMerge</m:t>
                    </m:r>
                    <m:r>
                      <a:rPr lang="en-US" altLang="zh-CN" sz="2100" i="1" kern="100">
                        <a:effectLst/>
                        <a:latin typeface="Cambria Math" panose="02040503050406030204" pitchFamily="18" charset="0"/>
                        <a:ea typeface="楷体_GB2312"/>
                      </a:rPr>
                      <m:t>(</m:t>
                    </m:r>
                    <m:r>
                      <a:rPr lang="en-US" altLang="zh-CN" sz="2100" i="1" kern="100">
                        <a:effectLst/>
                        <a:latin typeface="Cambria Math" panose="02040503050406030204" pitchFamily="18" charset="0"/>
                        <a:ea typeface="楷体_GB2312"/>
                      </a:rPr>
                      <m:t>𝑎</m:t>
                    </m:r>
                    <m:r>
                      <a:rPr lang="en-US" altLang="zh-CN" sz="2100" i="1" kern="100">
                        <a:effectLst/>
                        <a:latin typeface="Cambria Math" panose="02040503050406030204" pitchFamily="18" charset="0"/>
                        <a:ea typeface="楷体_GB2312"/>
                      </a:rPr>
                      <m:t>, </m:t>
                    </m:r>
                    <m:sSub>
                      <m:sSubPr>
                        <m:ctrlPr>
                          <a:rPr lang="zh-CN" altLang="zh-CN" sz="2100" i="1" kern="100">
                            <a:effectLst/>
                            <a:latin typeface="Cambria Math" panose="02040503050406030204" pitchFamily="18" charset="0"/>
                            <a:ea typeface="Cambria Math" panose="02040503050406030204" pitchFamily="18" charset="0"/>
                          </a:rPr>
                        </m:ctrlPr>
                      </m:sSubPr>
                      <m:e>
                        <m:r>
                          <a:rPr lang="en-US" altLang="zh-CN" sz="2100" i="1" kern="100">
                            <a:effectLst/>
                            <a:latin typeface="Cambria Math" panose="02040503050406030204" pitchFamily="18" charset="0"/>
                            <a:ea typeface="楷体_GB2312"/>
                          </a:rPr>
                          <m:t>𝑙</m:t>
                        </m:r>
                      </m:e>
                      <m:sub>
                        <m:r>
                          <a:rPr lang="en-US" altLang="zh-CN" sz="2100" i="1" kern="100" baseline="-25000">
                            <a:effectLst/>
                            <a:latin typeface="Cambria Math" panose="02040503050406030204" pitchFamily="18" charset="0"/>
                            <a:ea typeface="楷体_GB2312"/>
                          </a:rPr>
                          <m:t>𝑥</m:t>
                        </m:r>
                      </m:sub>
                    </m:sSub>
                    <m:r>
                      <a:rPr lang="en-US" altLang="zh-CN" sz="2100" i="1" kern="100">
                        <a:effectLst/>
                        <a:latin typeface="Cambria Math" panose="02040503050406030204" pitchFamily="18" charset="0"/>
                        <a:ea typeface="楷体_GB2312"/>
                      </a:rPr>
                      <m:t>, </m:t>
                    </m:r>
                    <m:sSub>
                      <m:sSubPr>
                        <m:ctrlPr>
                          <a:rPr lang="zh-CN" altLang="zh-CN" sz="2100" i="1" kern="100">
                            <a:effectLst/>
                            <a:latin typeface="Cambria Math" panose="02040503050406030204" pitchFamily="18" charset="0"/>
                            <a:ea typeface="Cambria Math" panose="02040503050406030204" pitchFamily="18" charset="0"/>
                          </a:rPr>
                        </m:ctrlPr>
                      </m:sSubPr>
                      <m:e>
                        <m:r>
                          <a:rPr lang="en-US" altLang="zh-CN" sz="2100" i="1" kern="100">
                            <a:effectLst/>
                            <a:latin typeface="Cambria Math" panose="02040503050406030204" pitchFamily="18" charset="0"/>
                            <a:ea typeface="楷体_GB2312"/>
                          </a:rPr>
                          <m:t>𝑟</m:t>
                        </m:r>
                      </m:e>
                      <m:sub>
                        <m:r>
                          <a:rPr lang="en-US" altLang="zh-CN" sz="2100" i="1" kern="100">
                            <a:effectLst/>
                            <a:latin typeface="Cambria Math" panose="02040503050406030204" pitchFamily="18" charset="0"/>
                            <a:ea typeface="楷体_GB2312"/>
                          </a:rPr>
                          <m:t>𝑥</m:t>
                        </m:r>
                      </m:sub>
                    </m:sSub>
                    <m:r>
                      <a:rPr lang="en-US" altLang="zh-CN" sz="2100" i="1" kern="100">
                        <a:effectLst/>
                        <a:latin typeface="Cambria Math" panose="02040503050406030204" pitchFamily="18" charset="0"/>
                        <a:ea typeface="楷体_GB2312"/>
                      </a:rPr>
                      <m:t>, </m:t>
                    </m:r>
                    <m:sSub>
                      <m:sSubPr>
                        <m:ctrlPr>
                          <a:rPr lang="zh-CN" altLang="zh-CN" sz="2100" i="1" kern="100">
                            <a:effectLst/>
                            <a:latin typeface="Cambria Math" panose="02040503050406030204" pitchFamily="18" charset="0"/>
                            <a:ea typeface="Cambria Math" panose="02040503050406030204" pitchFamily="18" charset="0"/>
                          </a:rPr>
                        </m:ctrlPr>
                      </m:sSubPr>
                      <m:e>
                        <m:r>
                          <a:rPr lang="en-US" altLang="zh-CN" sz="2100" i="1" kern="100">
                            <a:effectLst/>
                            <a:latin typeface="Cambria Math" panose="02040503050406030204" pitchFamily="18" charset="0"/>
                            <a:ea typeface="楷体_GB2312"/>
                          </a:rPr>
                          <m:t>𝑙</m:t>
                        </m:r>
                      </m:e>
                      <m:sub>
                        <m:r>
                          <a:rPr lang="en-US" altLang="zh-CN" sz="2100" i="1" kern="100" baseline="-25000">
                            <a:effectLst/>
                            <a:latin typeface="Cambria Math" panose="02040503050406030204" pitchFamily="18" charset="0"/>
                            <a:ea typeface="楷体_GB2312"/>
                          </a:rPr>
                          <m:t>𝑦</m:t>
                        </m:r>
                      </m:sub>
                    </m:sSub>
                    <m:r>
                      <a:rPr lang="en-US" altLang="zh-CN" sz="2100" i="1" kern="100">
                        <a:effectLst/>
                        <a:latin typeface="Cambria Math" panose="02040503050406030204" pitchFamily="18" charset="0"/>
                        <a:ea typeface="楷体_GB2312"/>
                      </a:rPr>
                      <m:t>, </m:t>
                    </m:r>
                    <m:sSub>
                      <m:sSubPr>
                        <m:ctrlPr>
                          <a:rPr lang="zh-CN" altLang="zh-CN" sz="2100" i="1" kern="100">
                            <a:effectLst/>
                            <a:latin typeface="Cambria Math" panose="02040503050406030204" pitchFamily="18" charset="0"/>
                            <a:ea typeface="Cambria Math" panose="02040503050406030204" pitchFamily="18" charset="0"/>
                          </a:rPr>
                        </m:ctrlPr>
                      </m:sSubPr>
                      <m:e>
                        <m:r>
                          <a:rPr lang="en-US" altLang="zh-CN" sz="2100" i="1" kern="100">
                            <a:effectLst/>
                            <a:latin typeface="Cambria Math" panose="02040503050406030204" pitchFamily="18" charset="0"/>
                            <a:ea typeface="楷体_GB2312"/>
                          </a:rPr>
                          <m:t>𝑟</m:t>
                        </m:r>
                      </m:e>
                      <m:sub>
                        <m:r>
                          <a:rPr lang="en-US" altLang="zh-CN" sz="2100" i="1" kern="100" baseline="-25000">
                            <a:effectLst/>
                            <a:latin typeface="Cambria Math" panose="02040503050406030204" pitchFamily="18" charset="0"/>
                            <a:ea typeface="楷体_GB2312"/>
                          </a:rPr>
                          <m:t>𝑦</m:t>
                        </m:r>
                      </m:sub>
                    </m:sSub>
                    <m:r>
                      <a:rPr lang="en-US" altLang="zh-CN" sz="2100" i="1" kern="100">
                        <a:effectLst/>
                        <a:latin typeface="Cambria Math" panose="02040503050406030204" pitchFamily="18" charset="0"/>
                        <a:ea typeface="楷体_GB2312"/>
                      </a:rPr>
                      <m:t>)</m:t>
                    </m:r>
                  </m:oMath>
                </a14:m>
                <a:r>
                  <a:rPr lang="en-US" altLang="zh-CN" sz="2100" kern="100" dirty="0">
                    <a:effectLst/>
                    <a:latin typeface="Times New Roman" panose="02020603050405020304" pitchFamily="18" charset="0"/>
                    <a:ea typeface="楷体_GB2312"/>
                  </a:rPr>
                  <a:t>  //</a:t>
                </a:r>
                <a:r>
                  <a:rPr lang="zh-CN" altLang="zh-CN" sz="2100" kern="100" dirty="0">
                    <a:effectLst/>
                    <a:latin typeface="Times New Roman" panose="02020603050405020304" pitchFamily="18" charset="0"/>
                    <a:ea typeface="楷体_GB2312"/>
                  </a:rPr>
                  <a:t>归并</a:t>
                </a:r>
                <a:endParaRPr lang="zh-CN" altLang="zh-CN" sz="2100" kern="100" dirty="0">
                  <a:effectLst/>
                  <a:latin typeface="Times New Roman" panose="02020603050405020304" pitchFamily="18" charset="0"/>
                  <a:ea typeface="宋体" panose="02010600030101010101" pitchFamily="2" charset="-122"/>
                </a:endParaRPr>
              </a:p>
              <a:p>
                <a:pPr marL="342900" lvl="0" indent="-342900" algn="just">
                  <a:buFont typeface="+mj-lt"/>
                  <a:buAutoNum type="arabicPeriod"/>
                  <a:tabLst>
                    <a:tab pos="-263525" algn="l"/>
                  </a:tabLst>
                </a:pPr>
                <a:r>
                  <a:rPr lang="en-US" altLang="zh-CN" sz="2100" kern="100" dirty="0">
                    <a:effectLst/>
                    <a:latin typeface="Times New Roman" panose="02020603050405020304" pitchFamily="18" charset="0"/>
                    <a:ea typeface="楷体_GB2312"/>
                  </a:rPr>
                  <a:t> |  |  </a:t>
                </a:r>
                <a:r>
                  <a:rPr lang="en-US" altLang="zh-CN" sz="2100" i="1" kern="100" dirty="0">
                    <a:effectLst/>
                    <a:latin typeface="Times New Roman" panose="02020603050405020304" pitchFamily="18" charset="0"/>
                    <a:ea typeface="楷体_GB2312"/>
                  </a:rPr>
                  <a:t>l</a:t>
                </a:r>
                <a:r>
                  <a:rPr lang="en-US" altLang="zh-CN" sz="2100" i="1" kern="100" baseline="-25000" dirty="0">
                    <a:effectLst/>
                    <a:latin typeface="Times New Roman" panose="02020603050405020304" pitchFamily="18" charset="0"/>
                    <a:ea typeface="楷体_GB2312"/>
                  </a:rPr>
                  <a:t>x</a:t>
                </a:r>
                <a:r>
                  <a:rPr lang="en-US" altLang="zh-CN" sz="2100" i="1" kern="100" dirty="0">
                    <a:effectLst/>
                    <a:latin typeface="Times New Roman" panose="02020603050405020304" pitchFamily="18" charset="0"/>
                    <a:ea typeface="楷体_GB2312"/>
                  </a:rPr>
                  <a:t> ← r</a:t>
                </a:r>
                <a:r>
                  <a:rPr lang="en-US" altLang="zh-CN" sz="2100" i="1" kern="100" baseline="-25000" dirty="0">
                    <a:effectLst/>
                    <a:latin typeface="Times New Roman" panose="02020603050405020304" pitchFamily="18" charset="0"/>
                    <a:ea typeface="楷体_GB2312"/>
                  </a:rPr>
                  <a:t>y</a:t>
                </a:r>
                <a:r>
                  <a:rPr lang="en-US" altLang="zh-CN" sz="2100" kern="100" dirty="0">
                    <a:effectLst/>
                    <a:latin typeface="Times New Roman" panose="02020603050405020304" pitchFamily="18" charset="0"/>
                    <a:ea typeface="楷体_GB2312"/>
                  </a:rPr>
                  <a:t>+1  //</a:t>
                </a:r>
                <a:r>
                  <a:rPr lang="zh-CN" altLang="zh-CN" sz="2100" kern="100" dirty="0">
                    <a:effectLst/>
                    <a:latin typeface="Times New Roman" panose="02020603050405020304" pitchFamily="18" charset="0"/>
                    <a:ea typeface="楷体_GB2312"/>
                  </a:rPr>
                  <a:t>下一对子序列的左子序列的左端点</a:t>
                </a:r>
                <a:endParaRPr lang="zh-CN" altLang="zh-CN" sz="2100" kern="100" dirty="0">
                  <a:effectLst/>
                  <a:latin typeface="Times New Roman" panose="02020603050405020304" pitchFamily="18" charset="0"/>
                  <a:ea typeface="宋体" panose="02010600030101010101" pitchFamily="2" charset="-122"/>
                </a:endParaRPr>
              </a:p>
              <a:p>
                <a:pPr marL="342900" lvl="0" indent="-342900" algn="just">
                  <a:buFont typeface="+mj-lt"/>
                  <a:buAutoNum type="arabicPeriod"/>
                  <a:tabLst>
                    <a:tab pos="-263525" algn="l"/>
                  </a:tabLst>
                </a:pPr>
                <a:r>
                  <a:rPr lang="en-US" altLang="zh-CN" sz="2100" kern="100" dirty="0">
                    <a:effectLst/>
                    <a:latin typeface="Times New Roman" panose="02020603050405020304" pitchFamily="18" charset="0"/>
                    <a:ea typeface="楷体_GB2312"/>
                  </a:rPr>
                  <a:t> |  </a:t>
                </a:r>
                <a:r>
                  <a:rPr lang="en-US" altLang="zh-CN" sz="2100" b="1" kern="100" dirty="0">
                    <a:effectLst/>
                    <a:latin typeface="Times New Roman" panose="02020603050405020304" pitchFamily="18" charset="0"/>
                    <a:ea typeface="楷体_GB2312"/>
                  </a:rPr>
                  <a:t>end</a:t>
                </a:r>
                <a:endParaRPr lang="zh-CN" altLang="zh-CN" sz="2100" kern="100" dirty="0">
                  <a:effectLst/>
                  <a:latin typeface="Times New Roman" panose="02020603050405020304" pitchFamily="18" charset="0"/>
                  <a:ea typeface="宋体" panose="02010600030101010101" pitchFamily="2" charset="-122"/>
                </a:endParaRPr>
              </a:p>
              <a:p>
                <a:pPr marL="342900" lvl="0" indent="-342900" algn="just">
                  <a:buFont typeface="+mj-lt"/>
                  <a:buAutoNum type="arabicPeriod"/>
                  <a:tabLst>
                    <a:tab pos="-263525" algn="l"/>
                  </a:tabLst>
                </a:pPr>
                <a:r>
                  <a:rPr lang="en-US" altLang="zh-CN" sz="2100" kern="100" dirty="0">
                    <a:effectLst/>
                    <a:latin typeface="Times New Roman" panose="02020603050405020304" pitchFamily="18" charset="0"/>
                    <a:ea typeface="楷体_GB2312"/>
                  </a:rPr>
                  <a:t> |  </a:t>
                </a:r>
                <a:r>
                  <a:rPr lang="en-US" altLang="zh-CN" sz="2100" i="1" kern="100" dirty="0" err="1">
                    <a:effectLst/>
                    <a:latin typeface="Times New Roman" panose="02020603050405020304" pitchFamily="18" charset="0"/>
                    <a:ea typeface="楷体_GB2312"/>
                  </a:rPr>
                  <a:t>sorted_len</a:t>
                </a:r>
                <a:r>
                  <a:rPr lang="en-US" altLang="zh-CN" sz="2100" i="1" kern="100" dirty="0">
                    <a:effectLst/>
                    <a:latin typeface="Times New Roman" panose="02020603050405020304" pitchFamily="18" charset="0"/>
                    <a:ea typeface="楷体_GB2312"/>
                  </a:rPr>
                  <a:t> ← </a:t>
                </a:r>
                <a:r>
                  <a:rPr lang="en-US" altLang="zh-CN" sz="2100" i="1" kern="100" dirty="0" err="1">
                    <a:effectLst/>
                    <a:latin typeface="Times New Roman" panose="02020603050405020304" pitchFamily="18" charset="0"/>
                    <a:ea typeface="楷体_GB2312"/>
                  </a:rPr>
                  <a:t>sorted_len</a:t>
                </a:r>
                <a:r>
                  <a:rPr lang="en-US" altLang="zh-CN" sz="2100" i="1" kern="100" dirty="0">
                    <a:effectLst/>
                    <a:latin typeface="Times New Roman" panose="02020603050405020304" pitchFamily="18" charset="0"/>
                    <a:ea typeface="楷体_GB2312"/>
                  </a:rPr>
                  <a:t> </a:t>
                </a:r>
                <a:r>
                  <a:rPr lang="en-US" altLang="zh-CN" sz="2100" kern="100" dirty="0">
                    <a:effectLst/>
                    <a:latin typeface="Times New Roman" panose="02020603050405020304" pitchFamily="18" charset="0"/>
                    <a:ea typeface="楷体_GB2312"/>
                  </a:rPr>
                  <a:t>× 2  //</a:t>
                </a:r>
                <a:r>
                  <a:rPr lang="zh-CN" altLang="zh-CN" sz="2100" kern="100" dirty="0">
                    <a:effectLst/>
                    <a:latin typeface="Times New Roman" panose="02020603050405020304" pitchFamily="18" charset="0"/>
                    <a:ea typeface="楷体_GB2312"/>
                  </a:rPr>
                  <a:t>有序子列长度</a:t>
                </a:r>
                <a:r>
                  <a:rPr lang="zh-CN" altLang="zh-CN" sz="2100" kern="100" dirty="0">
                    <a:solidFill>
                      <a:srgbClr val="00B0F0"/>
                    </a:solidFill>
                    <a:effectLst/>
                    <a:latin typeface="Times New Roman" panose="02020603050405020304" pitchFamily="18" charset="0"/>
                    <a:ea typeface="楷体_GB2312"/>
                  </a:rPr>
                  <a:t>加倍</a:t>
                </a:r>
                <a:endParaRPr lang="zh-CN" altLang="zh-CN" sz="2100" kern="100" dirty="0">
                  <a:solidFill>
                    <a:srgbClr val="00B0F0"/>
                  </a:solidFill>
                  <a:effectLst/>
                  <a:latin typeface="Times New Roman" panose="02020603050405020304" pitchFamily="18" charset="0"/>
                  <a:ea typeface="宋体" panose="02010600030101010101" pitchFamily="2" charset="-122"/>
                </a:endParaRPr>
              </a:p>
              <a:p>
                <a:pPr marL="342900" lvl="0" indent="-342900" algn="just">
                  <a:buFont typeface="+mj-lt"/>
                  <a:buAutoNum type="arabicPeriod"/>
                  <a:tabLst>
                    <a:tab pos="-263525" algn="l"/>
                  </a:tabLst>
                </a:pPr>
                <a:r>
                  <a:rPr lang="en-US" altLang="zh-CN" sz="2100" kern="100" dirty="0">
                    <a:effectLst/>
                    <a:latin typeface="Times New Roman" panose="02020603050405020304" pitchFamily="18" charset="0"/>
                    <a:ea typeface="楷体_GB2312"/>
                  </a:rPr>
                  <a:t> </a:t>
                </a:r>
                <a:r>
                  <a:rPr lang="en-US" altLang="zh-CN" sz="2100" b="1" kern="100" dirty="0">
                    <a:effectLst/>
                    <a:latin typeface="Times New Roman" panose="02020603050405020304" pitchFamily="18" charset="0"/>
                    <a:ea typeface="楷体_GB2312"/>
                  </a:rPr>
                  <a:t>end</a:t>
                </a:r>
                <a:endParaRPr lang="zh-CN" altLang="zh-CN" sz="2100" kern="100" dirty="0">
                  <a:effectLst/>
                  <a:latin typeface="Times New Roman" panose="02020603050405020304" pitchFamily="18" charset="0"/>
                  <a:ea typeface="宋体" panose="02010600030101010101" pitchFamily="2" charset="-122"/>
                </a:endParaRPr>
              </a:p>
            </p:txBody>
          </p:sp>
        </mc:Choice>
        <mc:Fallback xmlns="">
          <p:sp>
            <p:nvSpPr>
              <p:cNvPr id="11" name="文本框 10">
                <a:extLst>
                  <a:ext uri="{FF2B5EF4-FFF2-40B4-BE49-F238E27FC236}">
                    <a16:creationId xmlns:a16="http://schemas.microsoft.com/office/drawing/2014/main" id="{C3FE4DA2-1A77-4AF5-8687-EAFA0A9F069A}"/>
                  </a:ext>
                </a:extLst>
              </p:cNvPr>
              <p:cNvSpPr txBox="1">
                <a:spLocks noRot="1" noChangeAspect="1" noMove="1" noResize="1" noEditPoints="1" noAdjustHandles="1" noChangeArrowheads="1" noChangeShapeType="1" noTextEdit="1"/>
              </p:cNvSpPr>
              <p:nvPr/>
            </p:nvSpPr>
            <p:spPr>
              <a:xfrm>
                <a:off x="754393" y="2314656"/>
                <a:ext cx="10515599" cy="4355423"/>
              </a:xfrm>
              <a:prstGeom prst="rect">
                <a:avLst/>
              </a:prstGeom>
              <a:blipFill>
                <a:blip r:embed="rId4"/>
                <a:stretch>
                  <a:fillRect l="-603" t="-872" b="-1744"/>
                </a:stretch>
              </a:blipFill>
            </p:spPr>
            <p:txBody>
              <a:bodyPr/>
              <a:lstStyle/>
              <a:p>
                <a:r>
                  <a:rPr lang="zh-CN" altLang="en-US">
                    <a:noFill/>
                  </a:rPr>
                  <a:t> </a:t>
                </a:r>
              </a:p>
            </p:txBody>
          </p:sp>
        </mc:Fallback>
      </mc:AlternateContent>
      <p:sp>
        <p:nvSpPr>
          <p:cNvPr id="5" name="文本框 4">
            <a:extLst>
              <a:ext uri="{FF2B5EF4-FFF2-40B4-BE49-F238E27FC236}">
                <a16:creationId xmlns:a16="http://schemas.microsoft.com/office/drawing/2014/main" id="{88A88186-EF03-2E56-E896-BABF2B955E00}"/>
              </a:ext>
            </a:extLst>
          </p:cNvPr>
          <p:cNvSpPr txBox="1"/>
          <p:nvPr/>
        </p:nvSpPr>
        <p:spPr>
          <a:xfrm>
            <a:off x="7210043" y="5923720"/>
            <a:ext cx="1349757" cy="369332"/>
          </a:xfrm>
          <a:prstGeom prst="rect">
            <a:avLst/>
          </a:prstGeom>
          <a:solidFill>
            <a:srgbClr val="51ADB7"/>
          </a:solidFill>
        </p:spPr>
        <p:txBody>
          <a:bodyPr wrap="square" rtlCol="0">
            <a:spAutoFit/>
          </a:bodyPr>
          <a:lstStyle/>
          <a:p>
            <a:pPr marL="285750" indent="-285750">
              <a:buFont typeface="Arial" panose="020B0604020202020204" pitchFamily="34" charset="0"/>
              <a:buChar char="•"/>
            </a:pPr>
            <a:r>
              <a:rPr kumimoji="1" lang="zh-CN" altLang="en-US" dirty="0">
                <a:solidFill>
                  <a:schemeClr val="bg1"/>
                </a:solidFill>
                <a:latin typeface="Microsoft YaHei" panose="020B0503020204020204" pitchFamily="34" charset="-122"/>
                <a:ea typeface="Microsoft YaHei" panose="020B0503020204020204" pitchFamily="34" charset="-122"/>
              </a:rPr>
              <a:t>倍增法</a:t>
            </a:r>
          </a:p>
        </p:txBody>
      </p:sp>
    </p:spTree>
    <p:extLst>
      <p:ext uri="{BB962C8B-B14F-4D97-AF65-F5344CB8AC3E}">
        <p14:creationId xmlns:p14="http://schemas.microsoft.com/office/powerpoint/2010/main" val="976866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归并排序性能分析</a:t>
            </a:r>
          </a:p>
        </p:txBody>
      </p:sp>
      <p:sp>
        <p:nvSpPr>
          <p:cNvPr id="3" name="副标题 2"/>
          <p:cNvSpPr>
            <a:spLocks noGrp="1"/>
          </p:cNvSpPr>
          <p:nvPr>
            <p:ph type="subTitle" idx="1"/>
          </p:nvPr>
        </p:nvSpPr>
        <p:spPr/>
        <p:txBody>
          <a:bodyPr/>
          <a:lstStyle/>
          <a:p>
            <a:r>
              <a:rPr lang="en-US" altLang="zh-CN" dirty="0"/>
              <a:t>10.5.2  </a:t>
            </a:r>
            <a:r>
              <a:rPr lang="zh-CN" altLang="en-US" dirty="0"/>
              <a:t>归并排序</a:t>
            </a:r>
          </a:p>
        </p:txBody>
      </p:sp>
      <p:sp>
        <p:nvSpPr>
          <p:cNvPr id="4" name="文本占位符 3"/>
          <p:cNvSpPr>
            <a:spLocks noGrp="1"/>
          </p:cNvSpPr>
          <p:nvPr>
            <p:ph type="body" idx="10"/>
          </p:nvPr>
        </p:nvSpPr>
        <p:spPr/>
        <p:txBody>
          <a:bodyPr/>
          <a:lstStyle/>
          <a:p>
            <a:r>
              <a:rPr lang="zh-CN" altLang="en-US" dirty="0"/>
              <a:t>数据结构</a:t>
            </a:r>
          </a:p>
        </p:txBody>
      </p:sp>
      <mc:AlternateContent xmlns:mc="http://schemas.openxmlformats.org/markup-compatibility/2006" xmlns:a14="http://schemas.microsoft.com/office/drawing/2010/main">
        <mc:Choice Requires="a14">
          <p:sp>
            <p:nvSpPr>
              <p:cNvPr id="6" name="内容占位符 5">
                <a:extLst>
                  <a:ext uri="{FF2B5EF4-FFF2-40B4-BE49-F238E27FC236}">
                    <a16:creationId xmlns:a16="http://schemas.microsoft.com/office/drawing/2014/main" id="{2128B241-160C-450A-82C1-473FC4BFC3CB}"/>
                  </a:ext>
                </a:extLst>
              </p:cNvPr>
              <p:cNvSpPr>
                <a:spLocks noGrp="1"/>
              </p:cNvSpPr>
              <p:nvPr>
                <p:ph idx="11"/>
              </p:nvPr>
            </p:nvSpPr>
            <p:spPr/>
            <p:txBody>
              <a:bodyPr>
                <a:normAutofit/>
              </a:bodyPr>
              <a:lstStyle/>
              <a:p>
                <a:r>
                  <a:rPr lang="zh-CN" altLang="zh-CN" sz="2400" dirty="0"/>
                  <a:t>由于二路归并算法的复杂度为两个序列长度之和</a:t>
                </a:r>
                <a14:m>
                  <m:oMath xmlns:m="http://schemas.openxmlformats.org/officeDocument/2006/math">
                    <m:r>
                      <a:rPr lang="en-US" altLang="zh-CN" sz="2400">
                        <a:latin typeface="Cambria Math" panose="02040503050406030204" pitchFamily="18" charset="0"/>
                      </a:rPr>
                      <m:t>𝑂</m:t>
                    </m:r>
                    <m:d>
                      <m:dPr>
                        <m:ctrlPr>
                          <a:rPr lang="zh-CN" altLang="zh-CN" sz="2400" i="1">
                            <a:latin typeface="Cambria Math" panose="02040503050406030204" pitchFamily="18" charset="0"/>
                          </a:rPr>
                        </m:ctrlPr>
                      </m:dPr>
                      <m:e>
                        <m:r>
                          <a:rPr lang="en-US" altLang="zh-CN" sz="2400">
                            <a:latin typeface="Cambria Math" panose="02040503050406030204" pitchFamily="18" charset="0"/>
                          </a:rPr>
                          <m:t>𝑛</m:t>
                        </m:r>
                        <m:r>
                          <a:rPr lang="en-US" altLang="zh-CN" sz="2400">
                            <a:latin typeface="Cambria Math" panose="02040503050406030204" pitchFamily="18" charset="0"/>
                          </a:rPr>
                          <m:t>+</m:t>
                        </m:r>
                        <m:r>
                          <a:rPr lang="en-US" altLang="zh-CN" sz="2400">
                            <a:latin typeface="Cambria Math" panose="02040503050406030204" pitchFamily="18" charset="0"/>
                          </a:rPr>
                          <m:t>𝑚</m:t>
                        </m:r>
                      </m:e>
                    </m:d>
                  </m:oMath>
                </a14:m>
                <a:r>
                  <a:rPr lang="zh-CN" altLang="zh-CN" sz="2400" dirty="0"/>
                  <a:t>，因此我们分析每个元素至多会被二路归并算法调用几次。</a:t>
                </a:r>
                <a:endParaRPr lang="en-US" altLang="zh-CN" sz="2400" dirty="0"/>
              </a:p>
              <a:p>
                <a:endParaRPr lang="en-US" altLang="zh-CN" sz="2400" dirty="0"/>
              </a:p>
              <a:p>
                <a:r>
                  <a:rPr lang="zh-CN" altLang="en-US" sz="2400" b="1" dirty="0"/>
                  <a:t>自顶向下</a:t>
                </a:r>
                <a:r>
                  <a:rPr lang="zh-CN" altLang="en-US" sz="2400" dirty="0"/>
                  <a:t>：</a:t>
                </a:r>
                <a:endParaRPr lang="en-US" altLang="zh-CN" sz="2400" dirty="0"/>
              </a:p>
              <a:p>
                <a:r>
                  <a:rPr lang="zh-CN" altLang="zh-CN" sz="2400" dirty="0"/>
                  <a:t>递归的深度每多一层，其待排序序列的长度就</a:t>
                </a:r>
                <a:r>
                  <a:rPr lang="zh-CN" altLang="zh-CN" sz="2400" b="1" dirty="0">
                    <a:solidFill>
                      <a:srgbClr val="C00000"/>
                    </a:solidFill>
                  </a:rPr>
                  <a:t>减半</a:t>
                </a:r>
                <a:r>
                  <a:rPr lang="zh-CN" altLang="zh-CN" sz="2400" dirty="0"/>
                  <a:t>；同时，对于任意深度相同的递归调用，它们所覆盖的元素不相交。因此，递归的最大深度为</a:t>
                </a:r>
                <a14:m>
                  <m:oMath xmlns:m="http://schemas.openxmlformats.org/officeDocument/2006/math">
                    <m:d>
                      <m:dPr>
                        <m:begChr m:val="⌈"/>
                        <m:endChr m:val="⌉"/>
                        <m:ctrlPr>
                          <a:rPr lang="zh-CN" altLang="zh-CN" sz="2400" b="1" i="1" smtClean="0">
                            <a:solidFill>
                              <a:srgbClr val="C00000"/>
                            </a:solidFill>
                            <a:latin typeface="Cambria Math" panose="02040503050406030204" pitchFamily="18" charset="0"/>
                          </a:rPr>
                        </m:ctrlPr>
                      </m:dPr>
                      <m:e>
                        <m:func>
                          <m:funcPr>
                            <m:ctrlPr>
                              <a:rPr lang="zh-CN" altLang="zh-CN" sz="2400" b="1" i="1">
                                <a:solidFill>
                                  <a:srgbClr val="C00000"/>
                                </a:solidFill>
                                <a:latin typeface="Cambria Math" panose="02040503050406030204" pitchFamily="18" charset="0"/>
                              </a:rPr>
                            </m:ctrlPr>
                          </m:funcPr>
                          <m:fName>
                            <m:r>
                              <a:rPr lang="en-US" altLang="zh-CN" sz="2400" b="1" i="1">
                                <a:solidFill>
                                  <a:srgbClr val="C00000"/>
                                </a:solidFill>
                                <a:latin typeface="Cambria Math" panose="02040503050406030204" pitchFamily="18" charset="0"/>
                              </a:rPr>
                              <m:t>𝐥𝐨𝐠</m:t>
                            </m:r>
                          </m:fName>
                          <m:e>
                            <m:d>
                              <m:dPr>
                                <m:ctrlPr>
                                  <a:rPr lang="zh-CN" altLang="zh-CN" sz="2400" b="1" i="1">
                                    <a:solidFill>
                                      <a:srgbClr val="C00000"/>
                                    </a:solidFill>
                                    <a:latin typeface="Cambria Math" panose="02040503050406030204" pitchFamily="18" charset="0"/>
                                  </a:rPr>
                                </m:ctrlPr>
                              </m:dPr>
                              <m:e>
                                <m:r>
                                  <a:rPr lang="en-US" altLang="zh-CN" sz="2400" b="1" i="1">
                                    <a:solidFill>
                                      <a:srgbClr val="C00000"/>
                                    </a:solidFill>
                                    <a:latin typeface="Cambria Math" panose="02040503050406030204" pitchFamily="18" charset="0"/>
                                  </a:rPr>
                                  <m:t>𝐧</m:t>
                                </m:r>
                              </m:e>
                            </m:d>
                          </m:e>
                        </m:func>
                      </m:e>
                    </m:d>
                  </m:oMath>
                </a14:m>
                <a:r>
                  <a:rPr lang="zh-CN" altLang="zh-CN" sz="2400" dirty="0"/>
                  <a:t>，且每层递归最多覆盖</a:t>
                </a:r>
                <a14:m>
                  <m:oMath xmlns:m="http://schemas.openxmlformats.org/officeDocument/2006/math">
                    <m:r>
                      <a:rPr lang="en-US" altLang="zh-CN" sz="2400">
                        <a:latin typeface="Cambria Math" panose="02040503050406030204" pitchFamily="18" charset="0"/>
                      </a:rPr>
                      <m:t>𝑛</m:t>
                    </m:r>
                  </m:oMath>
                </a14:m>
                <a:r>
                  <a:rPr lang="zh-CN" altLang="zh-CN" sz="2400" dirty="0"/>
                  <a:t>个元素，其时间复杂度为</a:t>
                </a:r>
                <a14:m>
                  <m:oMath xmlns:m="http://schemas.openxmlformats.org/officeDocument/2006/math">
                    <m:r>
                      <a:rPr lang="en-US" altLang="zh-CN" sz="2400" b="1" i="1" smtClean="0">
                        <a:solidFill>
                          <a:srgbClr val="C00000"/>
                        </a:solidFill>
                        <a:latin typeface="Cambria Math" panose="02040503050406030204" pitchFamily="18" charset="0"/>
                      </a:rPr>
                      <m:t>𝐎</m:t>
                    </m:r>
                    <m:d>
                      <m:dPr>
                        <m:ctrlPr>
                          <a:rPr lang="zh-CN" altLang="zh-CN" sz="2400" b="1" i="1">
                            <a:solidFill>
                              <a:srgbClr val="C00000"/>
                            </a:solidFill>
                            <a:latin typeface="Cambria Math" panose="02040503050406030204" pitchFamily="18" charset="0"/>
                          </a:rPr>
                        </m:ctrlPr>
                      </m:dPr>
                      <m:e>
                        <m:r>
                          <a:rPr lang="en-US" altLang="zh-CN" sz="2400" b="1" i="1">
                            <a:solidFill>
                              <a:srgbClr val="C00000"/>
                            </a:solidFill>
                            <a:latin typeface="Cambria Math" panose="02040503050406030204" pitchFamily="18" charset="0"/>
                          </a:rPr>
                          <m:t>𝐧</m:t>
                        </m:r>
                        <m:func>
                          <m:funcPr>
                            <m:ctrlPr>
                              <a:rPr lang="en-US" altLang="zh-CN" sz="2400" b="1" i="1" smtClean="0">
                                <a:solidFill>
                                  <a:srgbClr val="C00000"/>
                                </a:solidFill>
                                <a:latin typeface="Cambria Math" panose="02040503050406030204" pitchFamily="18" charset="0"/>
                              </a:rPr>
                            </m:ctrlPr>
                          </m:funcPr>
                          <m:fName>
                            <m:r>
                              <a:rPr lang="en-US" altLang="zh-CN" sz="2400" b="1" i="0">
                                <a:solidFill>
                                  <a:srgbClr val="C00000"/>
                                </a:solidFill>
                                <a:latin typeface="Cambria Math" panose="02040503050406030204" pitchFamily="18" charset="0"/>
                              </a:rPr>
                              <m:t>𝐥𝐨𝐠</m:t>
                            </m:r>
                          </m:fName>
                          <m:e>
                            <m:r>
                              <a:rPr lang="en-US" altLang="zh-CN" sz="2400" b="1" i="1" smtClean="0">
                                <a:solidFill>
                                  <a:srgbClr val="C00000"/>
                                </a:solidFill>
                                <a:latin typeface="Cambria Math" panose="02040503050406030204" pitchFamily="18" charset="0"/>
                              </a:rPr>
                              <m:t>𝒏</m:t>
                            </m:r>
                          </m:e>
                        </m:func>
                      </m:e>
                    </m:d>
                  </m:oMath>
                </a14:m>
                <a:r>
                  <a:rPr lang="zh-CN" altLang="zh-CN" sz="2400" dirty="0"/>
                  <a:t>。</a:t>
                </a:r>
                <a:endParaRPr lang="en-US" altLang="zh-CN" sz="2400" dirty="0"/>
              </a:p>
              <a:p>
                <a:endParaRPr lang="en-US" altLang="zh-CN" sz="2400" dirty="0"/>
              </a:p>
              <a:p>
                <a:r>
                  <a:rPr lang="zh-CN" altLang="en-US" sz="2400" b="1" dirty="0"/>
                  <a:t>自底向上</a:t>
                </a:r>
                <a:r>
                  <a:rPr lang="zh-CN" altLang="en-US" sz="2400" dirty="0"/>
                  <a:t>：</a:t>
                </a:r>
                <a:endParaRPr lang="en-US" altLang="zh-CN" sz="2400" dirty="0"/>
              </a:p>
              <a:p>
                <a:r>
                  <a:rPr lang="zh-CN" altLang="zh-CN" sz="2400" dirty="0"/>
                  <a:t>其外循环的最大循环次数为</a:t>
                </a:r>
                <a14:m>
                  <m:oMath xmlns:m="http://schemas.openxmlformats.org/officeDocument/2006/math">
                    <m:d>
                      <m:dPr>
                        <m:begChr m:val="⌈"/>
                        <m:endChr m:val="⌉"/>
                        <m:ctrlPr>
                          <a:rPr lang="zh-CN" altLang="zh-CN" sz="2400" b="1" i="1" smtClean="0">
                            <a:solidFill>
                              <a:srgbClr val="C00000"/>
                            </a:solidFill>
                            <a:latin typeface="Cambria Math" panose="02040503050406030204" pitchFamily="18" charset="0"/>
                          </a:rPr>
                        </m:ctrlPr>
                      </m:dPr>
                      <m:e>
                        <m:func>
                          <m:funcPr>
                            <m:ctrlPr>
                              <a:rPr lang="zh-CN" altLang="zh-CN" sz="2400" b="1" i="1">
                                <a:solidFill>
                                  <a:srgbClr val="C00000"/>
                                </a:solidFill>
                                <a:latin typeface="Cambria Math" panose="02040503050406030204" pitchFamily="18" charset="0"/>
                              </a:rPr>
                            </m:ctrlPr>
                          </m:funcPr>
                          <m:fName>
                            <m:r>
                              <a:rPr lang="en-US" altLang="zh-CN" sz="2400" b="1" i="1">
                                <a:solidFill>
                                  <a:srgbClr val="C00000"/>
                                </a:solidFill>
                                <a:latin typeface="Cambria Math" panose="02040503050406030204" pitchFamily="18" charset="0"/>
                              </a:rPr>
                              <m:t>𝐥𝐨𝐠</m:t>
                            </m:r>
                          </m:fName>
                          <m:e>
                            <m:d>
                              <m:dPr>
                                <m:ctrlPr>
                                  <a:rPr lang="zh-CN" altLang="zh-CN" sz="2400" b="1" i="1">
                                    <a:solidFill>
                                      <a:srgbClr val="C00000"/>
                                    </a:solidFill>
                                    <a:latin typeface="Cambria Math" panose="02040503050406030204" pitchFamily="18" charset="0"/>
                                  </a:rPr>
                                </m:ctrlPr>
                              </m:dPr>
                              <m:e>
                                <m:r>
                                  <a:rPr lang="en-US" altLang="zh-CN" sz="2400" b="1" i="1">
                                    <a:solidFill>
                                      <a:srgbClr val="C00000"/>
                                    </a:solidFill>
                                    <a:latin typeface="Cambria Math" panose="02040503050406030204" pitchFamily="18" charset="0"/>
                                  </a:rPr>
                                  <m:t>𝐧</m:t>
                                </m:r>
                              </m:e>
                            </m:d>
                          </m:e>
                        </m:func>
                      </m:e>
                    </m:d>
                  </m:oMath>
                </a14:m>
                <a:r>
                  <a:rPr lang="zh-CN" altLang="zh-CN" sz="2400" dirty="0"/>
                  <a:t>，内循环将每个元素进行二路归并最多一次，因此复杂度也为</a:t>
                </a:r>
                <a14:m>
                  <m:oMath xmlns:m="http://schemas.openxmlformats.org/officeDocument/2006/math">
                    <m:r>
                      <a:rPr lang="en-US" altLang="zh-CN" sz="2400" b="1" i="1" smtClean="0">
                        <a:solidFill>
                          <a:srgbClr val="C00000"/>
                        </a:solidFill>
                        <a:latin typeface="Cambria Math" panose="02040503050406030204" pitchFamily="18" charset="0"/>
                      </a:rPr>
                      <m:t>𝐎</m:t>
                    </m:r>
                    <m:d>
                      <m:dPr>
                        <m:ctrlPr>
                          <a:rPr lang="zh-CN" altLang="zh-CN" sz="2400" b="1" i="1">
                            <a:solidFill>
                              <a:srgbClr val="C00000"/>
                            </a:solidFill>
                            <a:latin typeface="Cambria Math" panose="02040503050406030204" pitchFamily="18" charset="0"/>
                          </a:rPr>
                        </m:ctrlPr>
                      </m:dPr>
                      <m:e>
                        <m:r>
                          <a:rPr lang="en-US" altLang="zh-CN" sz="2400" b="1" i="1">
                            <a:solidFill>
                              <a:srgbClr val="C00000"/>
                            </a:solidFill>
                            <a:latin typeface="Cambria Math" panose="02040503050406030204" pitchFamily="18" charset="0"/>
                          </a:rPr>
                          <m:t>𝐧</m:t>
                        </m:r>
                        <m:func>
                          <m:funcPr>
                            <m:ctrlPr>
                              <a:rPr lang="en-US" altLang="zh-CN" sz="2400" b="1" i="1" smtClean="0">
                                <a:solidFill>
                                  <a:srgbClr val="C00000"/>
                                </a:solidFill>
                                <a:latin typeface="Cambria Math" panose="02040503050406030204" pitchFamily="18" charset="0"/>
                              </a:rPr>
                            </m:ctrlPr>
                          </m:funcPr>
                          <m:fName>
                            <m:r>
                              <a:rPr lang="en-US" altLang="zh-CN" sz="2400" b="1" i="0">
                                <a:solidFill>
                                  <a:srgbClr val="C00000"/>
                                </a:solidFill>
                                <a:latin typeface="Cambria Math" panose="02040503050406030204" pitchFamily="18" charset="0"/>
                              </a:rPr>
                              <m:t>𝐥𝐨𝐠</m:t>
                            </m:r>
                          </m:fName>
                          <m:e>
                            <m:r>
                              <a:rPr lang="en-US" altLang="zh-CN" sz="2400" b="1" i="1" smtClean="0">
                                <a:solidFill>
                                  <a:srgbClr val="C00000"/>
                                </a:solidFill>
                                <a:latin typeface="Cambria Math" panose="02040503050406030204" pitchFamily="18" charset="0"/>
                              </a:rPr>
                              <m:t>𝒏</m:t>
                            </m:r>
                          </m:e>
                        </m:func>
                      </m:e>
                    </m:d>
                  </m:oMath>
                </a14:m>
                <a:r>
                  <a:rPr lang="zh-CN" altLang="zh-CN" sz="2400" dirty="0"/>
                  <a:t>。</a:t>
                </a:r>
                <a:endParaRPr lang="en-US" altLang="zh-CN" sz="2400" dirty="0"/>
              </a:p>
              <a:p>
                <a:endParaRPr lang="en-US" altLang="zh-CN" sz="2400" dirty="0"/>
              </a:p>
            </p:txBody>
          </p:sp>
        </mc:Choice>
        <mc:Fallback xmlns="">
          <p:sp>
            <p:nvSpPr>
              <p:cNvPr id="6" name="内容占位符 5">
                <a:extLst>
                  <a:ext uri="{FF2B5EF4-FFF2-40B4-BE49-F238E27FC236}">
                    <a16:creationId xmlns:a16="http://schemas.microsoft.com/office/drawing/2014/main" id="{2128B241-160C-450A-82C1-473FC4BFC3CB}"/>
                  </a:ext>
                </a:extLst>
              </p:cNvPr>
              <p:cNvSpPr>
                <a:spLocks noGrp="1" noRot="1" noChangeAspect="1" noMove="1" noResize="1" noEditPoints="1" noAdjustHandles="1" noChangeArrowheads="1" noChangeShapeType="1" noTextEdit="1"/>
              </p:cNvSpPr>
              <p:nvPr>
                <p:ph idx="11"/>
              </p:nvPr>
            </p:nvSpPr>
            <p:spPr>
              <a:blipFill>
                <a:blip r:embed="rId2"/>
                <a:stretch>
                  <a:fillRect l="-883" t="-1687" r="-66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10615463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二路归并的应用：合并有序单链表</a:t>
            </a:r>
          </a:p>
        </p:txBody>
      </p:sp>
      <p:sp>
        <p:nvSpPr>
          <p:cNvPr id="3" name="副标题 2"/>
          <p:cNvSpPr>
            <a:spLocks noGrp="1"/>
          </p:cNvSpPr>
          <p:nvPr>
            <p:ph type="subTitle" idx="1"/>
          </p:nvPr>
        </p:nvSpPr>
        <p:spPr/>
        <p:txBody>
          <a:bodyPr/>
          <a:lstStyle/>
          <a:p>
            <a:r>
              <a:rPr lang="en-US" altLang="zh-CN" dirty="0"/>
              <a:t>10.5.2  </a:t>
            </a:r>
            <a:r>
              <a:rPr lang="zh-CN" altLang="en-US" dirty="0"/>
              <a:t>归并排序</a:t>
            </a:r>
          </a:p>
        </p:txBody>
      </p:sp>
      <p:sp>
        <p:nvSpPr>
          <p:cNvPr id="4" name="文本占位符 3"/>
          <p:cNvSpPr>
            <a:spLocks noGrp="1"/>
          </p:cNvSpPr>
          <p:nvPr>
            <p:ph type="body" idx="10"/>
          </p:nvPr>
        </p:nvSpPr>
        <p:spPr/>
        <p:txBody>
          <a:bodyPr/>
          <a:lstStyle/>
          <a:p>
            <a:r>
              <a:rPr lang="zh-CN" altLang="en-US" dirty="0"/>
              <a:t>数据结构</a:t>
            </a:r>
          </a:p>
        </p:txBody>
      </p:sp>
      <p:sp>
        <p:nvSpPr>
          <p:cNvPr id="6" name="内容占位符 5">
            <a:extLst>
              <a:ext uri="{FF2B5EF4-FFF2-40B4-BE49-F238E27FC236}">
                <a16:creationId xmlns:a16="http://schemas.microsoft.com/office/drawing/2014/main" id="{2128B241-160C-450A-82C1-473FC4BFC3CB}"/>
              </a:ext>
            </a:extLst>
          </p:cNvPr>
          <p:cNvSpPr>
            <a:spLocks noGrp="1"/>
          </p:cNvSpPr>
          <p:nvPr>
            <p:ph idx="11"/>
          </p:nvPr>
        </p:nvSpPr>
        <p:spPr>
          <a:xfrm>
            <a:off x="584225" y="1276351"/>
            <a:ext cx="11055325" cy="839130"/>
          </a:xfrm>
        </p:spPr>
        <p:txBody>
          <a:bodyPr>
            <a:normAutofit/>
          </a:bodyPr>
          <a:lstStyle/>
          <a:p>
            <a:pPr marL="342900" indent="-342900">
              <a:buFont typeface="Arial" panose="020B0604020202020204" pitchFamily="34" charset="0"/>
              <a:buChar char="•"/>
            </a:pPr>
            <a:r>
              <a:rPr lang="zh-CN" altLang="en-US" sz="2400" dirty="0"/>
              <a:t>两个有序序列用单链表存放，将两个链表合并为一个有序单链表</a:t>
            </a:r>
            <a:endParaRPr lang="en-US" altLang="zh-CN" sz="2400" dirty="0"/>
          </a:p>
          <a:p>
            <a:endParaRPr lang="en-US" altLang="zh-CN" sz="2400" dirty="0"/>
          </a:p>
        </p:txBody>
      </p:sp>
      <p:sp>
        <p:nvSpPr>
          <p:cNvPr id="7" name="Rectangle 8">
            <a:extLst>
              <a:ext uri="{FF2B5EF4-FFF2-40B4-BE49-F238E27FC236}">
                <a16:creationId xmlns:a16="http://schemas.microsoft.com/office/drawing/2014/main" id="{6DA130A8-1D0E-37F3-652E-C4340F203B8A}"/>
              </a:ext>
            </a:extLst>
          </p:cNvPr>
          <p:cNvSpPr>
            <a:spLocks noChangeArrowheads="1"/>
          </p:cNvSpPr>
          <p:nvPr/>
        </p:nvSpPr>
        <p:spPr bwMode="auto">
          <a:xfrm>
            <a:off x="4082126" y="2095225"/>
            <a:ext cx="533400" cy="381000"/>
          </a:xfrm>
          <a:prstGeom prst="rect">
            <a:avLst/>
          </a:prstGeom>
          <a:solidFill>
            <a:srgbClr val="C0C0C0"/>
          </a:solidFill>
          <a:ln w="9525">
            <a:solidFill>
              <a:schemeClr val="tx1"/>
            </a:solidFill>
            <a:miter lim="800000"/>
            <a:headEnd/>
            <a:tailEnd/>
          </a:ln>
        </p:spPr>
        <p:txBody>
          <a:bodyPr wrap="none" lIns="92075" tIns="46038" rIns="92075" bIns="46038" anchor="ctr"/>
          <a:lstStyle/>
          <a:p>
            <a:pPr algn="ctr"/>
            <a:r>
              <a:rPr lang="en-US" altLang="zh-CN" sz="2400" b="1" dirty="0">
                <a:latin typeface="Courier New" pitchFamily="49" charset="0"/>
              </a:rPr>
              <a:t>A</a:t>
            </a:r>
          </a:p>
        </p:txBody>
      </p:sp>
      <p:sp>
        <p:nvSpPr>
          <p:cNvPr id="8" name="Rectangle 9">
            <a:extLst>
              <a:ext uri="{FF2B5EF4-FFF2-40B4-BE49-F238E27FC236}">
                <a16:creationId xmlns:a16="http://schemas.microsoft.com/office/drawing/2014/main" id="{70687030-27FC-E8E8-9E3F-E656C7198FB3}"/>
              </a:ext>
            </a:extLst>
          </p:cNvPr>
          <p:cNvSpPr>
            <a:spLocks noChangeArrowheads="1"/>
          </p:cNvSpPr>
          <p:nvPr/>
        </p:nvSpPr>
        <p:spPr bwMode="auto">
          <a:xfrm>
            <a:off x="5131323" y="2095225"/>
            <a:ext cx="533400" cy="381000"/>
          </a:xfrm>
          <a:prstGeom prst="rect">
            <a:avLst/>
          </a:prstGeom>
          <a:solidFill>
            <a:srgbClr val="C0C0C0"/>
          </a:solidFill>
          <a:ln w="9525">
            <a:solidFill>
              <a:schemeClr val="tx1"/>
            </a:solidFill>
            <a:miter lim="800000"/>
            <a:headEnd/>
            <a:tailEnd/>
          </a:ln>
        </p:spPr>
        <p:txBody>
          <a:bodyPr wrap="none" lIns="92075" tIns="46038" rIns="92075" bIns="46038" anchor="ctr"/>
          <a:lstStyle/>
          <a:p>
            <a:pPr algn="ctr"/>
            <a:r>
              <a:rPr lang="en-US" altLang="zh-CN" sz="2400" b="1" dirty="0">
                <a:latin typeface="Courier New" pitchFamily="49" charset="0"/>
              </a:rPr>
              <a:t>G</a:t>
            </a:r>
          </a:p>
        </p:txBody>
      </p:sp>
      <p:sp>
        <p:nvSpPr>
          <p:cNvPr id="9" name="Rectangle 10">
            <a:extLst>
              <a:ext uri="{FF2B5EF4-FFF2-40B4-BE49-F238E27FC236}">
                <a16:creationId xmlns:a16="http://schemas.microsoft.com/office/drawing/2014/main" id="{5317FFAC-0B14-1D98-C952-DA12C77DE93A}"/>
              </a:ext>
            </a:extLst>
          </p:cNvPr>
          <p:cNvSpPr>
            <a:spLocks noChangeArrowheads="1"/>
          </p:cNvSpPr>
          <p:nvPr/>
        </p:nvSpPr>
        <p:spPr bwMode="auto">
          <a:xfrm>
            <a:off x="6180520" y="2095225"/>
            <a:ext cx="533400" cy="381000"/>
          </a:xfrm>
          <a:prstGeom prst="rect">
            <a:avLst/>
          </a:prstGeom>
          <a:solidFill>
            <a:srgbClr val="C0C0C0"/>
          </a:solidFill>
          <a:ln w="9525">
            <a:solidFill>
              <a:schemeClr val="tx1"/>
            </a:solidFill>
            <a:miter lim="800000"/>
            <a:headEnd/>
            <a:tailEnd/>
          </a:ln>
        </p:spPr>
        <p:txBody>
          <a:bodyPr wrap="none" lIns="92075" tIns="46038" rIns="92075" bIns="46038" anchor="ctr"/>
          <a:lstStyle/>
          <a:p>
            <a:pPr algn="ctr"/>
            <a:r>
              <a:rPr lang="en-US" altLang="zh-CN" sz="2400" b="1">
                <a:latin typeface="Courier New" pitchFamily="49" charset="0"/>
              </a:rPr>
              <a:t>L</a:t>
            </a:r>
          </a:p>
        </p:txBody>
      </p:sp>
      <p:sp>
        <p:nvSpPr>
          <p:cNvPr id="10" name="Rectangle 11">
            <a:extLst>
              <a:ext uri="{FF2B5EF4-FFF2-40B4-BE49-F238E27FC236}">
                <a16:creationId xmlns:a16="http://schemas.microsoft.com/office/drawing/2014/main" id="{1C4B2C83-7B43-CE02-383D-960463FF9F82}"/>
              </a:ext>
            </a:extLst>
          </p:cNvPr>
          <p:cNvSpPr>
            <a:spLocks noChangeArrowheads="1"/>
          </p:cNvSpPr>
          <p:nvPr/>
        </p:nvSpPr>
        <p:spPr bwMode="auto">
          <a:xfrm>
            <a:off x="7229717" y="2095225"/>
            <a:ext cx="533400" cy="381000"/>
          </a:xfrm>
          <a:prstGeom prst="rect">
            <a:avLst/>
          </a:prstGeom>
          <a:solidFill>
            <a:srgbClr val="C0C0C0"/>
          </a:solidFill>
          <a:ln w="9525">
            <a:solidFill>
              <a:schemeClr val="tx1"/>
            </a:solidFill>
            <a:miter lim="800000"/>
            <a:headEnd/>
            <a:tailEnd/>
          </a:ln>
        </p:spPr>
        <p:txBody>
          <a:bodyPr wrap="none" lIns="92075" tIns="46038" rIns="92075" bIns="46038" anchor="ctr"/>
          <a:lstStyle/>
          <a:p>
            <a:pPr algn="ctr"/>
            <a:r>
              <a:rPr lang="en-US" altLang="zh-CN" sz="2400" b="1">
                <a:latin typeface="Courier New" pitchFamily="49" charset="0"/>
              </a:rPr>
              <a:t>O</a:t>
            </a:r>
          </a:p>
        </p:txBody>
      </p:sp>
      <p:sp>
        <p:nvSpPr>
          <p:cNvPr id="11" name="Rectangle 12">
            <a:extLst>
              <a:ext uri="{FF2B5EF4-FFF2-40B4-BE49-F238E27FC236}">
                <a16:creationId xmlns:a16="http://schemas.microsoft.com/office/drawing/2014/main" id="{5F970A58-FD87-14FD-9708-5409FDFC8739}"/>
              </a:ext>
            </a:extLst>
          </p:cNvPr>
          <p:cNvSpPr>
            <a:spLocks noChangeArrowheads="1"/>
          </p:cNvSpPr>
          <p:nvPr/>
        </p:nvSpPr>
        <p:spPr bwMode="auto">
          <a:xfrm>
            <a:off x="8278914" y="2095225"/>
            <a:ext cx="533400" cy="381000"/>
          </a:xfrm>
          <a:prstGeom prst="rect">
            <a:avLst/>
          </a:prstGeom>
          <a:solidFill>
            <a:srgbClr val="C0C0C0"/>
          </a:solidFill>
          <a:ln w="9525">
            <a:solidFill>
              <a:schemeClr val="tx1"/>
            </a:solidFill>
            <a:miter lim="800000"/>
            <a:headEnd/>
            <a:tailEnd/>
          </a:ln>
        </p:spPr>
        <p:txBody>
          <a:bodyPr wrap="none" lIns="92075" tIns="46038" rIns="92075" bIns="46038" anchor="ctr"/>
          <a:lstStyle/>
          <a:p>
            <a:pPr algn="ctr"/>
            <a:r>
              <a:rPr lang="en-US" altLang="zh-CN" sz="2400" b="1">
                <a:latin typeface="Courier New" pitchFamily="49" charset="0"/>
              </a:rPr>
              <a:t>R</a:t>
            </a:r>
          </a:p>
        </p:txBody>
      </p:sp>
      <p:cxnSp>
        <p:nvCxnSpPr>
          <p:cNvPr id="20" name="直线箭头连接符 19">
            <a:extLst>
              <a:ext uri="{FF2B5EF4-FFF2-40B4-BE49-F238E27FC236}">
                <a16:creationId xmlns:a16="http://schemas.microsoft.com/office/drawing/2014/main" id="{07045A40-553B-8902-AADE-09899D87AB50}"/>
              </a:ext>
            </a:extLst>
          </p:cNvPr>
          <p:cNvCxnSpPr>
            <a:cxnSpLocks/>
          </p:cNvCxnSpPr>
          <p:nvPr/>
        </p:nvCxnSpPr>
        <p:spPr>
          <a:xfrm>
            <a:off x="4615526" y="2285725"/>
            <a:ext cx="515797"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1" name="直线箭头连接符 20">
            <a:extLst>
              <a:ext uri="{FF2B5EF4-FFF2-40B4-BE49-F238E27FC236}">
                <a16:creationId xmlns:a16="http://schemas.microsoft.com/office/drawing/2014/main" id="{C3083224-A3E0-D31B-054A-E805301140B0}"/>
              </a:ext>
            </a:extLst>
          </p:cNvPr>
          <p:cNvCxnSpPr>
            <a:cxnSpLocks/>
          </p:cNvCxnSpPr>
          <p:nvPr/>
        </p:nvCxnSpPr>
        <p:spPr>
          <a:xfrm>
            <a:off x="5664723" y="2285725"/>
            <a:ext cx="515797"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4" name="直线箭头连接符 23">
            <a:extLst>
              <a:ext uri="{FF2B5EF4-FFF2-40B4-BE49-F238E27FC236}">
                <a16:creationId xmlns:a16="http://schemas.microsoft.com/office/drawing/2014/main" id="{5930C53C-A70F-E89E-4129-772AB2997857}"/>
              </a:ext>
            </a:extLst>
          </p:cNvPr>
          <p:cNvCxnSpPr>
            <a:cxnSpLocks/>
          </p:cNvCxnSpPr>
          <p:nvPr/>
        </p:nvCxnSpPr>
        <p:spPr>
          <a:xfrm>
            <a:off x="6713920" y="2285725"/>
            <a:ext cx="515797"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7" name="直线箭头连接符 26">
            <a:extLst>
              <a:ext uri="{FF2B5EF4-FFF2-40B4-BE49-F238E27FC236}">
                <a16:creationId xmlns:a16="http://schemas.microsoft.com/office/drawing/2014/main" id="{21B5EFA2-7121-DF17-E1E9-00897729AED5}"/>
              </a:ext>
            </a:extLst>
          </p:cNvPr>
          <p:cNvCxnSpPr>
            <a:cxnSpLocks/>
          </p:cNvCxnSpPr>
          <p:nvPr/>
        </p:nvCxnSpPr>
        <p:spPr>
          <a:xfrm>
            <a:off x="7763117" y="2285725"/>
            <a:ext cx="515797"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0" name="直线箭头连接符 29">
            <a:extLst>
              <a:ext uri="{FF2B5EF4-FFF2-40B4-BE49-F238E27FC236}">
                <a16:creationId xmlns:a16="http://schemas.microsoft.com/office/drawing/2014/main" id="{5ECEDE7F-AD18-816E-04A8-08ADEFBB8C24}"/>
              </a:ext>
            </a:extLst>
          </p:cNvPr>
          <p:cNvCxnSpPr>
            <a:cxnSpLocks/>
          </p:cNvCxnSpPr>
          <p:nvPr/>
        </p:nvCxnSpPr>
        <p:spPr>
          <a:xfrm>
            <a:off x="3310077" y="2268283"/>
            <a:ext cx="772049"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34" name="Rectangle 8">
            <a:extLst>
              <a:ext uri="{FF2B5EF4-FFF2-40B4-BE49-F238E27FC236}">
                <a16:creationId xmlns:a16="http://schemas.microsoft.com/office/drawing/2014/main" id="{BDDC3F08-5651-119C-36DE-C10573D901D0}"/>
              </a:ext>
            </a:extLst>
          </p:cNvPr>
          <p:cNvSpPr>
            <a:spLocks noChangeArrowheads="1"/>
          </p:cNvSpPr>
          <p:nvPr/>
        </p:nvSpPr>
        <p:spPr bwMode="auto">
          <a:xfrm>
            <a:off x="4059862" y="3051573"/>
            <a:ext cx="533400" cy="381000"/>
          </a:xfrm>
          <a:prstGeom prst="rect">
            <a:avLst/>
          </a:prstGeom>
          <a:solidFill>
            <a:srgbClr val="C0C0C0"/>
          </a:solidFill>
          <a:ln w="9525">
            <a:solidFill>
              <a:schemeClr val="tx1"/>
            </a:solidFill>
            <a:miter lim="800000"/>
            <a:headEnd/>
            <a:tailEnd/>
          </a:ln>
        </p:spPr>
        <p:txBody>
          <a:bodyPr wrap="none" lIns="92075" tIns="46038" rIns="92075" bIns="46038" anchor="ctr"/>
          <a:lstStyle/>
          <a:p>
            <a:pPr algn="ctr"/>
            <a:r>
              <a:rPr lang="en-US" altLang="zh-CN" sz="2400" b="1" dirty="0">
                <a:latin typeface="Courier New" pitchFamily="49" charset="0"/>
              </a:rPr>
              <a:t>H</a:t>
            </a:r>
          </a:p>
        </p:txBody>
      </p:sp>
      <p:sp>
        <p:nvSpPr>
          <p:cNvPr id="35" name="Rectangle 9">
            <a:extLst>
              <a:ext uri="{FF2B5EF4-FFF2-40B4-BE49-F238E27FC236}">
                <a16:creationId xmlns:a16="http://schemas.microsoft.com/office/drawing/2014/main" id="{53807A4A-2DE0-F466-EB80-9609B937F83F}"/>
              </a:ext>
            </a:extLst>
          </p:cNvPr>
          <p:cNvSpPr>
            <a:spLocks noChangeArrowheads="1"/>
          </p:cNvSpPr>
          <p:nvPr/>
        </p:nvSpPr>
        <p:spPr bwMode="auto">
          <a:xfrm>
            <a:off x="5109059" y="3051573"/>
            <a:ext cx="533400" cy="381000"/>
          </a:xfrm>
          <a:prstGeom prst="rect">
            <a:avLst/>
          </a:prstGeom>
          <a:solidFill>
            <a:srgbClr val="C0C0C0"/>
          </a:solidFill>
          <a:ln w="9525">
            <a:solidFill>
              <a:schemeClr val="tx1"/>
            </a:solidFill>
            <a:miter lim="800000"/>
            <a:headEnd/>
            <a:tailEnd/>
          </a:ln>
        </p:spPr>
        <p:txBody>
          <a:bodyPr wrap="none" lIns="92075" tIns="46038" rIns="92075" bIns="46038" anchor="ctr"/>
          <a:lstStyle/>
          <a:p>
            <a:pPr algn="ctr"/>
            <a:r>
              <a:rPr lang="en-US" altLang="zh-CN" sz="2400" b="1" dirty="0">
                <a:latin typeface="Courier New" pitchFamily="49" charset="0"/>
              </a:rPr>
              <a:t>I</a:t>
            </a:r>
          </a:p>
        </p:txBody>
      </p:sp>
      <p:sp>
        <p:nvSpPr>
          <p:cNvPr id="36" name="Rectangle 10">
            <a:extLst>
              <a:ext uri="{FF2B5EF4-FFF2-40B4-BE49-F238E27FC236}">
                <a16:creationId xmlns:a16="http://schemas.microsoft.com/office/drawing/2014/main" id="{9E2AC1DE-DA7F-D219-38A8-AFF86732C62C}"/>
              </a:ext>
            </a:extLst>
          </p:cNvPr>
          <p:cNvSpPr>
            <a:spLocks noChangeArrowheads="1"/>
          </p:cNvSpPr>
          <p:nvPr/>
        </p:nvSpPr>
        <p:spPr bwMode="auto">
          <a:xfrm>
            <a:off x="6158256" y="3051573"/>
            <a:ext cx="533400" cy="381000"/>
          </a:xfrm>
          <a:prstGeom prst="rect">
            <a:avLst/>
          </a:prstGeom>
          <a:solidFill>
            <a:srgbClr val="C0C0C0"/>
          </a:solidFill>
          <a:ln w="9525">
            <a:solidFill>
              <a:schemeClr val="tx1"/>
            </a:solidFill>
            <a:miter lim="800000"/>
            <a:headEnd/>
            <a:tailEnd/>
          </a:ln>
        </p:spPr>
        <p:txBody>
          <a:bodyPr wrap="none" lIns="92075" tIns="46038" rIns="92075" bIns="46038" anchor="ctr"/>
          <a:lstStyle/>
          <a:p>
            <a:pPr algn="ctr"/>
            <a:r>
              <a:rPr lang="en-US" altLang="zh-CN" sz="2400" b="1" dirty="0">
                <a:latin typeface="Courier New" pitchFamily="49" charset="0"/>
              </a:rPr>
              <a:t>M</a:t>
            </a:r>
          </a:p>
        </p:txBody>
      </p:sp>
      <p:sp>
        <p:nvSpPr>
          <p:cNvPr id="37" name="Rectangle 11">
            <a:extLst>
              <a:ext uri="{FF2B5EF4-FFF2-40B4-BE49-F238E27FC236}">
                <a16:creationId xmlns:a16="http://schemas.microsoft.com/office/drawing/2014/main" id="{8B158732-B307-CD05-D32A-CBB8CB3DC95F}"/>
              </a:ext>
            </a:extLst>
          </p:cNvPr>
          <p:cNvSpPr>
            <a:spLocks noChangeArrowheads="1"/>
          </p:cNvSpPr>
          <p:nvPr/>
        </p:nvSpPr>
        <p:spPr bwMode="auto">
          <a:xfrm>
            <a:off x="7207453" y="3051573"/>
            <a:ext cx="533400" cy="381000"/>
          </a:xfrm>
          <a:prstGeom prst="rect">
            <a:avLst/>
          </a:prstGeom>
          <a:solidFill>
            <a:srgbClr val="C0C0C0"/>
          </a:solidFill>
          <a:ln w="9525">
            <a:solidFill>
              <a:schemeClr val="tx1"/>
            </a:solidFill>
            <a:miter lim="800000"/>
            <a:headEnd/>
            <a:tailEnd/>
          </a:ln>
        </p:spPr>
        <p:txBody>
          <a:bodyPr wrap="none" lIns="92075" tIns="46038" rIns="92075" bIns="46038" anchor="ctr"/>
          <a:lstStyle/>
          <a:p>
            <a:pPr algn="ctr"/>
            <a:r>
              <a:rPr lang="en-US" altLang="zh-CN" sz="2400" b="1" dirty="0">
                <a:latin typeface="Courier New" pitchFamily="49" charset="0"/>
              </a:rPr>
              <a:t>S</a:t>
            </a:r>
          </a:p>
        </p:txBody>
      </p:sp>
      <p:sp>
        <p:nvSpPr>
          <p:cNvPr id="38" name="Rectangle 12">
            <a:extLst>
              <a:ext uri="{FF2B5EF4-FFF2-40B4-BE49-F238E27FC236}">
                <a16:creationId xmlns:a16="http://schemas.microsoft.com/office/drawing/2014/main" id="{E5123E02-147A-E0B7-FB13-0740918B152C}"/>
              </a:ext>
            </a:extLst>
          </p:cNvPr>
          <p:cNvSpPr>
            <a:spLocks noChangeArrowheads="1"/>
          </p:cNvSpPr>
          <p:nvPr/>
        </p:nvSpPr>
        <p:spPr bwMode="auto">
          <a:xfrm>
            <a:off x="8256650" y="3051573"/>
            <a:ext cx="533400" cy="381000"/>
          </a:xfrm>
          <a:prstGeom prst="rect">
            <a:avLst/>
          </a:prstGeom>
          <a:solidFill>
            <a:srgbClr val="C0C0C0"/>
          </a:solidFill>
          <a:ln w="9525">
            <a:solidFill>
              <a:schemeClr val="tx1"/>
            </a:solidFill>
            <a:miter lim="800000"/>
            <a:headEnd/>
            <a:tailEnd/>
          </a:ln>
        </p:spPr>
        <p:txBody>
          <a:bodyPr wrap="none" lIns="92075" tIns="46038" rIns="92075" bIns="46038" anchor="ctr"/>
          <a:lstStyle/>
          <a:p>
            <a:pPr algn="ctr"/>
            <a:r>
              <a:rPr lang="en-US" altLang="zh-CN" sz="2400" b="1" dirty="0">
                <a:latin typeface="Courier New" pitchFamily="49" charset="0"/>
              </a:rPr>
              <a:t>T</a:t>
            </a:r>
          </a:p>
        </p:txBody>
      </p:sp>
      <p:cxnSp>
        <p:nvCxnSpPr>
          <p:cNvPr id="39" name="直线箭头连接符 38">
            <a:extLst>
              <a:ext uri="{FF2B5EF4-FFF2-40B4-BE49-F238E27FC236}">
                <a16:creationId xmlns:a16="http://schemas.microsoft.com/office/drawing/2014/main" id="{966A9969-3C94-A0EB-EC6B-754A690CB005}"/>
              </a:ext>
            </a:extLst>
          </p:cNvPr>
          <p:cNvCxnSpPr>
            <a:cxnSpLocks/>
          </p:cNvCxnSpPr>
          <p:nvPr/>
        </p:nvCxnSpPr>
        <p:spPr>
          <a:xfrm>
            <a:off x="4593262" y="3242073"/>
            <a:ext cx="515797"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40" name="直线箭头连接符 39">
            <a:extLst>
              <a:ext uri="{FF2B5EF4-FFF2-40B4-BE49-F238E27FC236}">
                <a16:creationId xmlns:a16="http://schemas.microsoft.com/office/drawing/2014/main" id="{096531CE-9CA8-F551-532C-37DC86F8713B}"/>
              </a:ext>
            </a:extLst>
          </p:cNvPr>
          <p:cNvCxnSpPr>
            <a:cxnSpLocks/>
          </p:cNvCxnSpPr>
          <p:nvPr/>
        </p:nvCxnSpPr>
        <p:spPr>
          <a:xfrm>
            <a:off x="5642459" y="3242073"/>
            <a:ext cx="515797"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41" name="直线箭头连接符 40">
            <a:extLst>
              <a:ext uri="{FF2B5EF4-FFF2-40B4-BE49-F238E27FC236}">
                <a16:creationId xmlns:a16="http://schemas.microsoft.com/office/drawing/2014/main" id="{AACA99D5-1A7A-EAE6-88B4-C0E5916308A7}"/>
              </a:ext>
            </a:extLst>
          </p:cNvPr>
          <p:cNvCxnSpPr>
            <a:cxnSpLocks/>
          </p:cNvCxnSpPr>
          <p:nvPr/>
        </p:nvCxnSpPr>
        <p:spPr>
          <a:xfrm>
            <a:off x="6691656" y="3242073"/>
            <a:ext cx="515797"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42" name="直线箭头连接符 41">
            <a:extLst>
              <a:ext uri="{FF2B5EF4-FFF2-40B4-BE49-F238E27FC236}">
                <a16:creationId xmlns:a16="http://schemas.microsoft.com/office/drawing/2014/main" id="{CB438AAA-26D9-9793-28A6-0965DD859615}"/>
              </a:ext>
            </a:extLst>
          </p:cNvPr>
          <p:cNvCxnSpPr>
            <a:cxnSpLocks/>
          </p:cNvCxnSpPr>
          <p:nvPr/>
        </p:nvCxnSpPr>
        <p:spPr>
          <a:xfrm>
            <a:off x="7740853" y="3242073"/>
            <a:ext cx="515797"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43" name="直线箭头连接符 42">
            <a:extLst>
              <a:ext uri="{FF2B5EF4-FFF2-40B4-BE49-F238E27FC236}">
                <a16:creationId xmlns:a16="http://schemas.microsoft.com/office/drawing/2014/main" id="{C57C00B6-875A-5ED6-EB07-1E477B8BF9F3}"/>
              </a:ext>
            </a:extLst>
          </p:cNvPr>
          <p:cNvCxnSpPr>
            <a:cxnSpLocks/>
          </p:cNvCxnSpPr>
          <p:nvPr/>
        </p:nvCxnSpPr>
        <p:spPr>
          <a:xfrm>
            <a:off x="3287813" y="3224631"/>
            <a:ext cx="772049"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44" name="文本框 43">
            <a:extLst>
              <a:ext uri="{FF2B5EF4-FFF2-40B4-BE49-F238E27FC236}">
                <a16:creationId xmlns:a16="http://schemas.microsoft.com/office/drawing/2014/main" id="{631C6201-8EDF-63DD-A698-939BB199239E}"/>
              </a:ext>
            </a:extLst>
          </p:cNvPr>
          <p:cNvSpPr txBox="1"/>
          <p:nvPr/>
        </p:nvSpPr>
        <p:spPr>
          <a:xfrm>
            <a:off x="2563344" y="2009658"/>
            <a:ext cx="721416" cy="461665"/>
          </a:xfrm>
          <a:prstGeom prst="rect">
            <a:avLst/>
          </a:prstGeom>
          <a:noFill/>
        </p:spPr>
        <p:txBody>
          <a:bodyPr wrap="none" rtlCol="0">
            <a:spAutoFit/>
          </a:bodyPr>
          <a:lstStyle/>
          <a:p>
            <a:r>
              <a:rPr kumimoji="1" lang="en-US" altLang="zh-CN" sz="2400" dirty="0"/>
              <a:t>List</a:t>
            </a:r>
            <a:r>
              <a:rPr kumimoji="1" lang="en-US" altLang="zh-CN" dirty="0"/>
              <a:t>1</a:t>
            </a:r>
            <a:endParaRPr kumimoji="1" lang="zh-CN" altLang="en-US" sz="2400" dirty="0"/>
          </a:p>
        </p:txBody>
      </p:sp>
      <p:sp>
        <p:nvSpPr>
          <p:cNvPr id="45" name="文本框 44">
            <a:extLst>
              <a:ext uri="{FF2B5EF4-FFF2-40B4-BE49-F238E27FC236}">
                <a16:creationId xmlns:a16="http://schemas.microsoft.com/office/drawing/2014/main" id="{6704DBA9-D8CB-120D-FED8-C7207476E125}"/>
              </a:ext>
            </a:extLst>
          </p:cNvPr>
          <p:cNvSpPr txBox="1"/>
          <p:nvPr/>
        </p:nvSpPr>
        <p:spPr>
          <a:xfrm>
            <a:off x="2538028" y="2949497"/>
            <a:ext cx="772049" cy="461665"/>
          </a:xfrm>
          <a:prstGeom prst="rect">
            <a:avLst/>
          </a:prstGeom>
          <a:noFill/>
        </p:spPr>
        <p:txBody>
          <a:bodyPr wrap="square" rtlCol="0">
            <a:spAutoFit/>
          </a:bodyPr>
          <a:lstStyle/>
          <a:p>
            <a:r>
              <a:rPr kumimoji="1" lang="en-US" altLang="zh-CN" sz="2400" dirty="0"/>
              <a:t>List</a:t>
            </a:r>
            <a:r>
              <a:rPr kumimoji="1" lang="en-US" altLang="zh-CN" dirty="0"/>
              <a:t>2</a:t>
            </a:r>
            <a:endParaRPr kumimoji="1" lang="zh-CN" altLang="en-US" sz="2400" dirty="0"/>
          </a:p>
        </p:txBody>
      </p:sp>
      <p:grpSp>
        <p:nvGrpSpPr>
          <p:cNvPr id="104" name="组合 103">
            <a:extLst>
              <a:ext uri="{FF2B5EF4-FFF2-40B4-BE49-F238E27FC236}">
                <a16:creationId xmlns:a16="http://schemas.microsoft.com/office/drawing/2014/main" id="{03A1793B-8D64-E5A2-C5F4-82A7F95D3511}"/>
              </a:ext>
            </a:extLst>
          </p:cNvPr>
          <p:cNvGrpSpPr/>
          <p:nvPr/>
        </p:nvGrpSpPr>
        <p:grpSpPr>
          <a:xfrm>
            <a:off x="2832860" y="4763817"/>
            <a:ext cx="5957190" cy="1429855"/>
            <a:chOff x="1567524" y="4802223"/>
            <a:chExt cx="5957190" cy="1429855"/>
          </a:xfrm>
        </p:grpSpPr>
        <p:sp>
          <p:nvSpPr>
            <p:cNvPr id="48" name="Rectangle 8">
              <a:extLst>
                <a:ext uri="{FF2B5EF4-FFF2-40B4-BE49-F238E27FC236}">
                  <a16:creationId xmlns:a16="http://schemas.microsoft.com/office/drawing/2014/main" id="{E2171A63-50F0-0D87-71A1-3C632B5CCB58}"/>
                </a:ext>
              </a:extLst>
            </p:cNvPr>
            <p:cNvSpPr>
              <a:spLocks noChangeArrowheads="1"/>
            </p:cNvSpPr>
            <p:nvPr/>
          </p:nvSpPr>
          <p:spPr bwMode="auto">
            <a:xfrm>
              <a:off x="2794526" y="4894730"/>
              <a:ext cx="533400" cy="381000"/>
            </a:xfrm>
            <a:prstGeom prst="rect">
              <a:avLst/>
            </a:prstGeom>
            <a:solidFill>
              <a:srgbClr val="C0C0C0"/>
            </a:solidFill>
            <a:ln w="9525">
              <a:solidFill>
                <a:schemeClr val="tx1"/>
              </a:solidFill>
              <a:miter lim="800000"/>
              <a:headEnd/>
              <a:tailEnd/>
            </a:ln>
          </p:spPr>
          <p:txBody>
            <a:bodyPr wrap="none" lIns="92075" tIns="46038" rIns="92075" bIns="46038" anchor="ctr"/>
            <a:lstStyle/>
            <a:p>
              <a:pPr algn="ctr"/>
              <a:r>
                <a:rPr lang="en-US" altLang="zh-CN" sz="2400" b="1">
                  <a:latin typeface="Courier New" pitchFamily="49" charset="0"/>
                </a:rPr>
                <a:t>A</a:t>
              </a:r>
            </a:p>
          </p:txBody>
        </p:sp>
        <p:sp>
          <p:nvSpPr>
            <p:cNvPr id="49" name="Rectangle 9">
              <a:extLst>
                <a:ext uri="{FF2B5EF4-FFF2-40B4-BE49-F238E27FC236}">
                  <a16:creationId xmlns:a16="http://schemas.microsoft.com/office/drawing/2014/main" id="{F2F86964-A960-E1B0-2EDD-9CD34BA86FB4}"/>
                </a:ext>
              </a:extLst>
            </p:cNvPr>
            <p:cNvSpPr>
              <a:spLocks noChangeArrowheads="1"/>
            </p:cNvSpPr>
            <p:nvPr/>
          </p:nvSpPr>
          <p:spPr bwMode="auto">
            <a:xfrm>
              <a:off x="3843723" y="4894730"/>
              <a:ext cx="533400" cy="381000"/>
            </a:xfrm>
            <a:prstGeom prst="rect">
              <a:avLst/>
            </a:prstGeom>
            <a:solidFill>
              <a:srgbClr val="C0C0C0"/>
            </a:solidFill>
            <a:ln w="9525">
              <a:solidFill>
                <a:schemeClr val="tx1"/>
              </a:solidFill>
              <a:miter lim="800000"/>
              <a:headEnd/>
              <a:tailEnd/>
            </a:ln>
          </p:spPr>
          <p:txBody>
            <a:bodyPr wrap="none" lIns="92075" tIns="46038" rIns="92075" bIns="46038" anchor="ctr"/>
            <a:lstStyle/>
            <a:p>
              <a:pPr algn="ctr"/>
              <a:r>
                <a:rPr lang="en-US" altLang="zh-CN" sz="2400" b="1" dirty="0">
                  <a:latin typeface="Courier New" pitchFamily="49" charset="0"/>
                </a:rPr>
                <a:t>G</a:t>
              </a:r>
            </a:p>
          </p:txBody>
        </p:sp>
        <p:sp>
          <p:nvSpPr>
            <p:cNvPr id="50" name="Rectangle 10">
              <a:extLst>
                <a:ext uri="{FF2B5EF4-FFF2-40B4-BE49-F238E27FC236}">
                  <a16:creationId xmlns:a16="http://schemas.microsoft.com/office/drawing/2014/main" id="{E1D0D965-CD5E-8AD1-845D-880FB06075E0}"/>
                </a:ext>
              </a:extLst>
            </p:cNvPr>
            <p:cNvSpPr>
              <a:spLocks noChangeArrowheads="1"/>
            </p:cNvSpPr>
            <p:nvPr/>
          </p:nvSpPr>
          <p:spPr bwMode="auto">
            <a:xfrm>
              <a:off x="4892920" y="4894730"/>
              <a:ext cx="533400" cy="381000"/>
            </a:xfrm>
            <a:prstGeom prst="rect">
              <a:avLst/>
            </a:prstGeom>
            <a:solidFill>
              <a:srgbClr val="C0C0C0"/>
            </a:solidFill>
            <a:ln w="9525">
              <a:solidFill>
                <a:schemeClr val="tx1"/>
              </a:solidFill>
              <a:miter lim="800000"/>
              <a:headEnd/>
              <a:tailEnd/>
            </a:ln>
          </p:spPr>
          <p:txBody>
            <a:bodyPr wrap="none" lIns="92075" tIns="46038" rIns="92075" bIns="46038" anchor="ctr"/>
            <a:lstStyle/>
            <a:p>
              <a:pPr algn="ctr"/>
              <a:r>
                <a:rPr lang="en-US" altLang="zh-CN" sz="2400" b="1">
                  <a:latin typeface="Courier New" pitchFamily="49" charset="0"/>
                </a:rPr>
                <a:t>L</a:t>
              </a:r>
            </a:p>
          </p:txBody>
        </p:sp>
        <p:sp>
          <p:nvSpPr>
            <p:cNvPr id="51" name="Rectangle 11">
              <a:extLst>
                <a:ext uri="{FF2B5EF4-FFF2-40B4-BE49-F238E27FC236}">
                  <a16:creationId xmlns:a16="http://schemas.microsoft.com/office/drawing/2014/main" id="{BF39C4E9-E992-E87A-B0C5-F1B1124A20CB}"/>
                </a:ext>
              </a:extLst>
            </p:cNvPr>
            <p:cNvSpPr>
              <a:spLocks noChangeArrowheads="1"/>
            </p:cNvSpPr>
            <p:nvPr/>
          </p:nvSpPr>
          <p:spPr bwMode="auto">
            <a:xfrm>
              <a:off x="5942117" y="4894730"/>
              <a:ext cx="533400" cy="381000"/>
            </a:xfrm>
            <a:prstGeom prst="rect">
              <a:avLst/>
            </a:prstGeom>
            <a:solidFill>
              <a:srgbClr val="C0C0C0"/>
            </a:solidFill>
            <a:ln w="9525">
              <a:solidFill>
                <a:schemeClr val="tx1"/>
              </a:solidFill>
              <a:miter lim="800000"/>
              <a:headEnd/>
              <a:tailEnd/>
            </a:ln>
          </p:spPr>
          <p:txBody>
            <a:bodyPr wrap="none" lIns="92075" tIns="46038" rIns="92075" bIns="46038" anchor="ctr"/>
            <a:lstStyle/>
            <a:p>
              <a:pPr algn="ctr"/>
              <a:r>
                <a:rPr lang="en-US" altLang="zh-CN" sz="2400" b="1">
                  <a:latin typeface="Courier New" pitchFamily="49" charset="0"/>
                </a:rPr>
                <a:t>O</a:t>
              </a:r>
            </a:p>
          </p:txBody>
        </p:sp>
        <p:sp>
          <p:nvSpPr>
            <p:cNvPr id="52" name="Rectangle 12">
              <a:extLst>
                <a:ext uri="{FF2B5EF4-FFF2-40B4-BE49-F238E27FC236}">
                  <a16:creationId xmlns:a16="http://schemas.microsoft.com/office/drawing/2014/main" id="{C2E7613C-DEB5-0735-497A-990F615771B2}"/>
                </a:ext>
              </a:extLst>
            </p:cNvPr>
            <p:cNvSpPr>
              <a:spLocks noChangeArrowheads="1"/>
            </p:cNvSpPr>
            <p:nvPr/>
          </p:nvSpPr>
          <p:spPr bwMode="auto">
            <a:xfrm>
              <a:off x="6991314" y="4894730"/>
              <a:ext cx="533400" cy="381000"/>
            </a:xfrm>
            <a:prstGeom prst="rect">
              <a:avLst/>
            </a:prstGeom>
            <a:solidFill>
              <a:srgbClr val="C0C0C0"/>
            </a:solidFill>
            <a:ln w="9525">
              <a:solidFill>
                <a:schemeClr val="tx1"/>
              </a:solidFill>
              <a:miter lim="800000"/>
              <a:headEnd/>
              <a:tailEnd/>
            </a:ln>
          </p:spPr>
          <p:txBody>
            <a:bodyPr wrap="none" lIns="92075" tIns="46038" rIns="92075" bIns="46038" anchor="ctr"/>
            <a:lstStyle/>
            <a:p>
              <a:pPr algn="ctr"/>
              <a:r>
                <a:rPr lang="en-US" altLang="zh-CN" sz="2400" b="1">
                  <a:latin typeface="Courier New" pitchFamily="49" charset="0"/>
                </a:rPr>
                <a:t>R</a:t>
              </a:r>
            </a:p>
          </p:txBody>
        </p:sp>
        <p:cxnSp>
          <p:nvCxnSpPr>
            <p:cNvPr id="56" name="直线箭头连接符 55">
              <a:extLst>
                <a:ext uri="{FF2B5EF4-FFF2-40B4-BE49-F238E27FC236}">
                  <a16:creationId xmlns:a16="http://schemas.microsoft.com/office/drawing/2014/main" id="{76100E40-E848-20F1-64F4-8D1630B6275A}"/>
                </a:ext>
              </a:extLst>
            </p:cNvPr>
            <p:cNvCxnSpPr>
              <a:cxnSpLocks/>
            </p:cNvCxnSpPr>
            <p:nvPr/>
          </p:nvCxnSpPr>
          <p:spPr>
            <a:xfrm>
              <a:off x="6475517" y="5085230"/>
              <a:ext cx="515797"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57" name="直线箭头连接符 56">
              <a:extLst>
                <a:ext uri="{FF2B5EF4-FFF2-40B4-BE49-F238E27FC236}">
                  <a16:creationId xmlns:a16="http://schemas.microsoft.com/office/drawing/2014/main" id="{704FA59C-5C35-0A2F-AB25-60E30D8C3A31}"/>
                </a:ext>
              </a:extLst>
            </p:cNvPr>
            <p:cNvCxnSpPr>
              <a:cxnSpLocks/>
            </p:cNvCxnSpPr>
            <p:nvPr/>
          </p:nvCxnSpPr>
          <p:spPr>
            <a:xfrm>
              <a:off x="2022477" y="5067788"/>
              <a:ext cx="772049"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58" name="Rectangle 8">
              <a:extLst>
                <a:ext uri="{FF2B5EF4-FFF2-40B4-BE49-F238E27FC236}">
                  <a16:creationId xmlns:a16="http://schemas.microsoft.com/office/drawing/2014/main" id="{277F025B-1133-DCF0-10A0-FB66987E4EAC}"/>
                </a:ext>
              </a:extLst>
            </p:cNvPr>
            <p:cNvSpPr>
              <a:spLocks noChangeArrowheads="1"/>
            </p:cNvSpPr>
            <p:nvPr/>
          </p:nvSpPr>
          <p:spPr bwMode="auto">
            <a:xfrm>
              <a:off x="2772262" y="5851078"/>
              <a:ext cx="533400" cy="381000"/>
            </a:xfrm>
            <a:prstGeom prst="rect">
              <a:avLst/>
            </a:prstGeom>
            <a:solidFill>
              <a:srgbClr val="C0C0C0"/>
            </a:solidFill>
            <a:ln w="9525">
              <a:solidFill>
                <a:schemeClr val="tx1"/>
              </a:solidFill>
              <a:miter lim="800000"/>
              <a:headEnd/>
              <a:tailEnd/>
            </a:ln>
          </p:spPr>
          <p:txBody>
            <a:bodyPr wrap="none" lIns="92075" tIns="46038" rIns="92075" bIns="46038" anchor="ctr"/>
            <a:lstStyle/>
            <a:p>
              <a:pPr algn="ctr"/>
              <a:r>
                <a:rPr lang="en-US" altLang="zh-CN" sz="2400" b="1" dirty="0">
                  <a:latin typeface="Courier New" pitchFamily="49" charset="0"/>
                </a:rPr>
                <a:t>H</a:t>
              </a:r>
            </a:p>
          </p:txBody>
        </p:sp>
        <p:sp>
          <p:nvSpPr>
            <p:cNvPr id="59" name="Rectangle 9">
              <a:extLst>
                <a:ext uri="{FF2B5EF4-FFF2-40B4-BE49-F238E27FC236}">
                  <a16:creationId xmlns:a16="http://schemas.microsoft.com/office/drawing/2014/main" id="{CF3C5DD2-4A35-CEE8-29BC-528EC50D2AB7}"/>
                </a:ext>
              </a:extLst>
            </p:cNvPr>
            <p:cNvSpPr>
              <a:spLocks noChangeArrowheads="1"/>
            </p:cNvSpPr>
            <p:nvPr/>
          </p:nvSpPr>
          <p:spPr bwMode="auto">
            <a:xfrm>
              <a:off x="3821459" y="5851078"/>
              <a:ext cx="533400" cy="381000"/>
            </a:xfrm>
            <a:prstGeom prst="rect">
              <a:avLst/>
            </a:prstGeom>
            <a:solidFill>
              <a:srgbClr val="C0C0C0"/>
            </a:solidFill>
            <a:ln w="9525">
              <a:solidFill>
                <a:schemeClr val="tx1"/>
              </a:solidFill>
              <a:miter lim="800000"/>
              <a:headEnd/>
              <a:tailEnd/>
            </a:ln>
          </p:spPr>
          <p:txBody>
            <a:bodyPr wrap="none" lIns="92075" tIns="46038" rIns="92075" bIns="46038" anchor="ctr"/>
            <a:lstStyle/>
            <a:p>
              <a:pPr algn="ctr"/>
              <a:r>
                <a:rPr lang="en-US" altLang="zh-CN" sz="2400" b="1" dirty="0">
                  <a:latin typeface="Courier New" pitchFamily="49" charset="0"/>
                </a:rPr>
                <a:t>I</a:t>
              </a:r>
            </a:p>
          </p:txBody>
        </p:sp>
        <p:sp>
          <p:nvSpPr>
            <p:cNvPr id="60" name="Rectangle 10">
              <a:extLst>
                <a:ext uri="{FF2B5EF4-FFF2-40B4-BE49-F238E27FC236}">
                  <a16:creationId xmlns:a16="http://schemas.microsoft.com/office/drawing/2014/main" id="{15EF5966-5159-8EB3-6B8E-47671EB7A309}"/>
                </a:ext>
              </a:extLst>
            </p:cNvPr>
            <p:cNvSpPr>
              <a:spLocks noChangeArrowheads="1"/>
            </p:cNvSpPr>
            <p:nvPr/>
          </p:nvSpPr>
          <p:spPr bwMode="auto">
            <a:xfrm>
              <a:off x="4870656" y="5851078"/>
              <a:ext cx="533400" cy="381000"/>
            </a:xfrm>
            <a:prstGeom prst="rect">
              <a:avLst/>
            </a:prstGeom>
            <a:solidFill>
              <a:srgbClr val="C0C0C0"/>
            </a:solidFill>
            <a:ln w="9525">
              <a:solidFill>
                <a:schemeClr val="tx1"/>
              </a:solidFill>
              <a:miter lim="800000"/>
              <a:headEnd/>
              <a:tailEnd/>
            </a:ln>
          </p:spPr>
          <p:txBody>
            <a:bodyPr wrap="none" lIns="92075" tIns="46038" rIns="92075" bIns="46038" anchor="ctr"/>
            <a:lstStyle/>
            <a:p>
              <a:pPr algn="ctr"/>
              <a:r>
                <a:rPr lang="en-US" altLang="zh-CN" sz="2400" b="1" dirty="0">
                  <a:latin typeface="Courier New" pitchFamily="49" charset="0"/>
                </a:rPr>
                <a:t>M</a:t>
              </a:r>
            </a:p>
          </p:txBody>
        </p:sp>
        <p:sp>
          <p:nvSpPr>
            <p:cNvPr id="61" name="Rectangle 11">
              <a:extLst>
                <a:ext uri="{FF2B5EF4-FFF2-40B4-BE49-F238E27FC236}">
                  <a16:creationId xmlns:a16="http://schemas.microsoft.com/office/drawing/2014/main" id="{721DE859-8DC1-5285-F0D4-FFD8B514DF17}"/>
                </a:ext>
              </a:extLst>
            </p:cNvPr>
            <p:cNvSpPr>
              <a:spLocks noChangeArrowheads="1"/>
            </p:cNvSpPr>
            <p:nvPr/>
          </p:nvSpPr>
          <p:spPr bwMode="auto">
            <a:xfrm>
              <a:off x="5919853" y="5851078"/>
              <a:ext cx="533400" cy="381000"/>
            </a:xfrm>
            <a:prstGeom prst="rect">
              <a:avLst/>
            </a:prstGeom>
            <a:solidFill>
              <a:srgbClr val="C0C0C0"/>
            </a:solidFill>
            <a:ln w="9525">
              <a:solidFill>
                <a:schemeClr val="tx1"/>
              </a:solidFill>
              <a:miter lim="800000"/>
              <a:headEnd/>
              <a:tailEnd/>
            </a:ln>
          </p:spPr>
          <p:txBody>
            <a:bodyPr wrap="none" lIns="92075" tIns="46038" rIns="92075" bIns="46038" anchor="ctr"/>
            <a:lstStyle/>
            <a:p>
              <a:pPr algn="ctr"/>
              <a:r>
                <a:rPr lang="en-US" altLang="zh-CN" sz="2400" b="1" dirty="0">
                  <a:latin typeface="Courier New" pitchFamily="49" charset="0"/>
                </a:rPr>
                <a:t>S</a:t>
              </a:r>
            </a:p>
          </p:txBody>
        </p:sp>
        <p:sp>
          <p:nvSpPr>
            <p:cNvPr id="62" name="Rectangle 12">
              <a:extLst>
                <a:ext uri="{FF2B5EF4-FFF2-40B4-BE49-F238E27FC236}">
                  <a16:creationId xmlns:a16="http://schemas.microsoft.com/office/drawing/2014/main" id="{D63AD558-A140-A003-CF0C-87C146C740BC}"/>
                </a:ext>
              </a:extLst>
            </p:cNvPr>
            <p:cNvSpPr>
              <a:spLocks noChangeArrowheads="1"/>
            </p:cNvSpPr>
            <p:nvPr/>
          </p:nvSpPr>
          <p:spPr bwMode="auto">
            <a:xfrm>
              <a:off x="6969050" y="5851078"/>
              <a:ext cx="533400" cy="381000"/>
            </a:xfrm>
            <a:prstGeom prst="rect">
              <a:avLst/>
            </a:prstGeom>
            <a:solidFill>
              <a:srgbClr val="C0C0C0"/>
            </a:solidFill>
            <a:ln w="9525">
              <a:solidFill>
                <a:schemeClr val="tx1"/>
              </a:solidFill>
              <a:miter lim="800000"/>
              <a:headEnd/>
              <a:tailEnd/>
            </a:ln>
          </p:spPr>
          <p:txBody>
            <a:bodyPr wrap="none" lIns="92075" tIns="46038" rIns="92075" bIns="46038" anchor="ctr"/>
            <a:lstStyle/>
            <a:p>
              <a:pPr algn="ctr"/>
              <a:r>
                <a:rPr lang="en-US" altLang="zh-CN" sz="2400" b="1" dirty="0">
                  <a:latin typeface="Courier New" pitchFamily="49" charset="0"/>
                </a:rPr>
                <a:t>T</a:t>
              </a:r>
            </a:p>
          </p:txBody>
        </p:sp>
        <p:cxnSp>
          <p:nvCxnSpPr>
            <p:cNvPr id="63" name="直线箭头连接符 62">
              <a:extLst>
                <a:ext uri="{FF2B5EF4-FFF2-40B4-BE49-F238E27FC236}">
                  <a16:creationId xmlns:a16="http://schemas.microsoft.com/office/drawing/2014/main" id="{6486A4BD-C8A4-DD68-5140-45472E11422C}"/>
                </a:ext>
              </a:extLst>
            </p:cNvPr>
            <p:cNvCxnSpPr>
              <a:cxnSpLocks/>
            </p:cNvCxnSpPr>
            <p:nvPr/>
          </p:nvCxnSpPr>
          <p:spPr>
            <a:xfrm>
              <a:off x="3305662" y="6041578"/>
              <a:ext cx="515797"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66" name="直线箭头连接符 65">
              <a:extLst>
                <a:ext uri="{FF2B5EF4-FFF2-40B4-BE49-F238E27FC236}">
                  <a16:creationId xmlns:a16="http://schemas.microsoft.com/office/drawing/2014/main" id="{60A896B4-E189-498C-9EB3-B730DA08276F}"/>
                </a:ext>
              </a:extLst>
            </p:cNvPr>
            <p:cNvCxnSpPr>
              <a:cxnSpLocks/>
            </p:cNvCxnSpPr>
            <p:nvPr/>
          </p:nvCxnSpPr>
          <p:spPr>
            <a:xfrm>
              <a:off x="6453253" y="6041578"/>
              <a:ext cx="515797"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68" name="文本框 67">
              <a:extLst>
                <a:ext uri="{FF2B5EF4-FFF2-40B4-BE49-F238E27FC236}">
                  <a16:creationId xmlns:a16="http://schemas.microsoft.com/office/drawing/2014/main" id="{42EF946D-9DF6-34E6-B4C8-F15F93B64A7E}"/>
                </a:ext>
              </a:extLst>
            </p:cNvPr>
            <p:cNvSpPr txBox="1"/>
            <p:nvPr/>
          </p:nvSpPr>
          <p:spPr>
            <a:xfrm>
              <a:off x="1567524" y="4802223"/>
              <a:ext cx="357790" cy="584775"/>
            </a:xfrm>
            <a:prstGeom prst="rect">
              <a:avLst/>
            </a:prstGeom>
            <a:noFill/>
          </p:spPr>
          <p:txBody>
            <a:bodyPr wrap="none" rtlCol="0">
              <a:spAutoFit/>
            </a:bodyPr>
            <a:lstStyle/>
            <a:p>
              <a:r>
                <a:rPr kumimoji="1" lang="en-US" altLang="zh-CN" sz="3200" dirty="0"/>
                <a:t>L</a:t>
              </a:r>
              <a:endParaRPr kumimoji="1" lang="zh-CN" altLang="en-US" sz="3200" dirty="0"/>
            </a:p>
          </p:txBody>
        </p:sp>
        <p:cxnSp>
          <p:nvCxnSpPr>
            <p:cNvPr id="71" name="曲线连接符 70">
              <a:extLst>
                <a:ext uri="{FF2B5EF4-FFF2-40B4-BE49-F238E27FC236}">
                  <a16:creationId xmlns:a16="http://schemas.microsoft.com/office/drawing/2014/main" id="{9DCD9F86-4310-040E-B947-8981B642E26A}"/>
                </a:ext>
              </a:extLst>
            </p:cNvPr>
            <p:cNvCxnSpPr>
              <a:cxnSpLocks/>
              <a:stCxn id="49" idx="3"/>
              <a:endCxn id="58" idx="1"/>
            </p:cNvCxnSpPr>
            <p:nvPr/>
          </p:nvCxnSpPr>
          <p:spPr>
            <a:xfrm flipH="1">
              <a:off x="2772262" y="5085230"/>
              <a:ext cx="1604861" cy="956348"/>
            </a:xfrm>
            <a:prstGeom prst="curvedConnector5">
              <a:avLst>
                <a:gd name="adj1" fmla="val -14244"/>
                <a:gd name="adj2" fmla="val 50000"/>
                <a:gd name="adj3" fmla="val 114244"/>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72" name="曲线连接符 71">
              <a:extLst>
                <a:ext uri="{FF2B5EF4-FFF2-40B4-BE49-F238E27FC236}">
                  <a16:creationId xmlns:a16="http://schemas.microsoft.com/office/drawing/2014/main" id="{59E769A0-B566-D56D-2FEC-1FD59AF9CB84}"/>
                </a:ext>
              </a:extLst>
            </p:cNvPr>
            <p:cNvCxnSpPr>
              <a:cxnSpLocks/>
              <a:stCxn id="59" idx="3"/>
              <a:endCxn id="50" idx="1"/>
            </p:cNvCxnSpPr>
            <p:nvPr/>
          </p:nvCxnSpPr>
          <p:spPr>
            <a:xfrm flipV="1">
              <a:off x="4354859" y="5085230"/>
              <a:ext cx="538061" cy="956348"/>
            </a:xfrm>
            <a:prstGeom prst="curvedConnector3">
              <a:avLst>
                <a:gd name="adj1" fmla="val 50000"/>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75" name="曲线连接符 74">
              <a:extLst>
                <a:ext uri="{FF2B5EF4-FFF2-40B4-BE49-F238E27FC236}">
                  <a16:creationId xmlns:a16="http://schemas.microsoft.com/office/drawing/2014/main" id="{2722DDE7-3D3A-C704-C76D-F755427CF21B}"/>
                </a:ext>
              </a:extLst>
            </p:cNvPr>
            <p:cNvCxnSpPr>
              <a:cxnSpLocks/>
              <a:stCxn id="50" idx="3"/>
              <a:endCxn id="60" idx="1"/>
            </p:cNvCxnSpPr>
            <p:nvPr/>
          </p:nvCxnSpPr>
          <p:spPr>
            <a:xfrm flipH="1">
              <a:off x="4870656" y="5085230"/>
              <a:ext cx="555664" cy="956348"/>
            </a:xfrm>
            <a:prstGeom prst="curvedConnector5">
              <a:avLst>
                <a:gd name="adj1" fmla="val -41140"/>
                <a:gd name="adj2" fmla="val 50000"/>
                <a:gd name="adj3" fmla="val 141140"/>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78" name="直线箭头连接符 77">
              <a:extLst>
                <a:ext uri="{FF2B5EF4-FFF2-40B4-BE49-F238E27FC236}">
                  <a16:creationId xmlns:a16="http://schemas.microsoft.com/office/drawing/2014/main" id="{C6EB3311-9B30-BF4B-D2E0-786A7CEC8D54}"/>
                </a:ext>
              </a:extLst>
            </p:cNvPr>
            <p:cNvCxnSpPr>
              <a:cxnSpLocks/>
              <a:stCxn id="48" idx="3"/>
              <a:endCxn id="49" idx="1"/>
            </p:cNvCxnSpPr>
            <p:nvPr/>
          </p:nvCxnSpPr>
          <p:spPr>
            <a:xfrm>
              <a:off x="3327926" y="5085230"/>
              <a:ext cx="515797"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83" name="曲线连接符 82">
              <a:extLst>
                <a:ext uri="{FF2B5EF4-FFF2-40B4-BE49-F238E27FC236}">
                  <a16:creationId xmlns:a16="http://schemas.microsoft.com/office/drawing/2014/main" id="{4EF0454D-1CA5-296A-61A3-7F7E24C0D0D0}"/>
                </a:ext>
              </a:extLst>
            </p:cNvPr>
            <p:cNvCxnSpPr>
              <a:cxnSpLocks/>
              <a:stCxn id="60" idx="3"/>
              <a:endCxn id="51" idx="1"/>
            </p:cNvCxnSpPr>
            <p:nvPr/>
          </p:nvCxnSpPr>
          <p:spPr>
            <a:xfrm flipV="1">
              <a:off x="5404056" y="5085230"/>
              <a:ext cx="538061" cy="956348"/>
            </a:xfrm>
            <a:prstGeom prst="curvedConnector3">
              <a:avLst>
                <a:gd name="adj1" fmla="val 50000"/>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86" name="曲线连接符 85">
              <a:extLst>
                <a:ext uri="{FF2B5EF4-FFF2-40B4-BE49-F238E27FC236}">
                  <a16:creationId xmlns:a16="http://schemas.microsoft.com/office/drawing/2014/main" id="{AC555800-F729-3E13-5204-C6E4CEB284E6}"/>
                </a:ext>
              </a:extLst>
            </p:cNvPr>
            <p:cNvCxnSpPr>
              <a:cxnSpLocks/>
              <a:stCxn id="52" idx="3"/>
              <a:endCxn id="61" idx="1"/>
            </p:cNvCxnSpPr>
            <p:nvPr/>
          </p:nvCxnSpPr>
          <p:spPr>
            <a:xfrm flipH="1">
              <a:off x="5919853" y="5085230"/>
              <a:ext cx="1604861" cy="956348"/>
            </a:xfrm>
            <a:prstGeom prst="curvedConnector5">
              <a:avLst>
                <a:gd name="adj1" fmla="val -14244"/>
                <a:gd name="adj2" fmla="val 50000"/>
                <a:gd name="adj3" fmla="val 114244"/>
              </a:avLst>
            </a:prstGeom>
            <a:ln w="28575">
              <a:tailEnd type="triangle"/>
            </a:ln>
          </p:spPr>
          <p:style>
            <a:lnRef idx="1">
              <a:schemeClr val="accent1"/>
            </a:lnRef>
            <a:fillRef idx="0">
              <a:schemeClr val="accent1"/>
            </a:fillRef>
            <a:effectRef idx="0">
              <a:schemeClr val="accent1"/>
            </a:effectRef>
            <a:fontRef idx="minor">
              <a:schemeClr val="tx1"/>
            </a:fontRef>
          </p:style>
        </p:cxnSp>
      </p:grpSp>
      <p:sp>
        <p:nvSpPr>
          <p:cNvPr id="103" name="下箭头 102">
            <a:extLst>
              <a:ext uri="{FF2B5EF4-FFF2-40B4-BE49-F238E27FC236}">
                <a16:creationId xmlns:a16="http://schemas.microsoft.com/office/drawing/2014/main" id="{88CDEFA3-8351-3CD1-9394-9CC3D61C5599}"/>
              </a:ext>
            </a:extLst>
          </p:cNvPr>
          <p:cNvSpPr/>
          <p:nvPr/>
        </p:nvSpPr>
        <p:spPr>
          <a:xfrm>
            <a:off x="5339625" y="3857968"/>
            <a:ext cx="1329767" cy="659757"/>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dirty="0"/>
              <a:t>合并</a:t>
            </a:r>
          </a:p>
        </p:txBody>
      </p:sp>
    </p:spTree>
    <p:extLst>
      <p:ext uri="{BB962C8B-B14F-4D97-AF65-F5344CB8AC3E}">
        <p14:creationId xmlns:p14="http://schemas.microsoft.com/office/powerpoint/2010/main" val="2180108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nodeType="clickEffect">
                                  <p:stCondLst>
                                    <p:cond delay="0"/>
                                  </p:stCondLst>
                                  <p:childTnLst>
                                    <p:set>
                                      <p:cBhvr>
                                        <p:cTn id="10" dur="1" fill="hold">
                                          <p:stCondLst>
                                            <p:cond delay="0"/>
                                          </p:stCondLst>
                                        </p:cTn>
                                        <p:tgtEl>
                                          <p:spTgt spid="104"/>
                                        </p:tgtEl>
                                        <p:attrNameLst>
                                          <p:attrName>style.visibility</p:attrName>
                                        </p:attrNameLst>
                                      </p:cBhvr>
                                      <p:to>
                                        <p:strVal val="visible"/>
                                      </p:to>
                                    </p:set>
                                    <p:animEffect transition="in" filter="blinds(horizontal)">
                                      <p:cBhvr>
                                        <p:cTn id="11" dur="500"/>
                                        <p:tgtEl>
                                          <p:spTgt spid="1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 grpId="0" animBg="1"/>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二路归并的应用：合并有序单链表</a:t>
            </a:r>
          </a:p>
        </p:txBody>
      </p:sp>
      <p:sp>
        <p:nvSpPr>
          <p:cNvPr id="3" name="副标题 2"/>
          <p:cNvSpPr>
            <a:spLocks noGrp="1"/>
          </p:cNvSpPr>
          <p:nvPr>
            <p:ph type="subTitle" idx="1"/>
          </p:nvPr>
        </p:nvSpPr>
        <p:spPr/>
        <p:txBody>
          <a:bodyPr/>
          <a:lstStyle/>
          <a:p>
            <a:r>
              <a:rPr lang="en-US" altLang="zh-CN" dirty="0"/>
              <a:t>10.5.2  </a:t>
            </a:r>
            <a:r>
              <a:rPr lang="zh-CN" altLang="en-US" dirty="0"/>
              <a:t>归并排序</a:t>
            </a:r>
          </a:p>
        </p:txBody>
      </p:sp>
      <p:sp>
        <p:nvSpPr>
          <p:cNvPr id="4" name="文本占位符 3"/>
          <p:cNvSpPr>
            <a:spLocks noGrp="1"/>
          </p:cNvSpPr>
          <p:nvPr>
            <p:ph type="body" idx="10"/>
          </p:nvPr>
        </p:nvSpPr>
        <p:spPr/>
        <p:txBody>
          <a:bodyPr/>
          <a:lstStyle/>
          <a:p>
            <a:r>
              <a:rPr lang="zh-CN" altLang="en-US" dirty="0"/>
              <a:t>数据结构</a:t>
            </a:r>
          </a:p>
        </p:txBody>
      </p:sp>
      <p:sp>
        <p:nvSpPr>
          <p:cNvPr id="6" name="内容占位符 5">
            <a:extLst>
              <a:ext uri="{FF2B5EF4-FFF2-40B4-BE49-F238E27FC236}">
                <a16:creationId xmlns:a16="http://schemas.microsoft.com/office/drawing/2014/main" id="{2128B241-160C-450A-82C1-473FC4BFC3CB}"/>
              </a:ext>
            </a:extLst>
          </p:cNvPr>
          <p:cNvSpPr>
            <a:spLocks noGrp="1"/>
          </p:cNvSpPr>
          <p:nvPr>
            <p:ph idx="11"/>
          </p:nvPr>
        </p:nvSpPr>
        <p:spPr>
          <a:xfrm>
            <a:off x="584225" y="1276351"/>
            <a:ext cx="11055325" cy="839130"/>
          </a:xfrm>
        </p:spPr>
        <p:txBody>
          <a:bodyPr>
            <a:normAutofit/>
          </a:bodyPr>
          <a:lstStyle/>
          <a:p>
            <a:pPr marL="342900" indent="-342900">
              <a:buFont typeface="Arial" panose="020B0604020202020204" pitchFamily="34" charset="0"/>
              <a:buChar char="•"/>
            </a:pPr>
            <a:r>
              <a:rPr lang="zh-CN" altLang="en-US" sz="2400" dirty="0"/>
              <a:t>两个有序序列用单链表存放，将两个链表合并为一个有序单链表</a:t>
            </a:r>
            <a:endParaRPr lang="en-US" altLang="zh-CN" sz="2400" dirty="0"/>
          </a:p>
          <a:p>
            <a:endParaRPr lang="en-US" altLang="zh-CN" sz="2400" dirty="0"/>
          </a:p>
        </p:txBody>
      </p:sp>
      <mc:AlternateContent xmlns:mc="http://schemas.openxmlformats.org/markup-compatibility/2006" xmlns:a14="http://schemas.microsoft.com/office/drawing/2010/main">
        <mc:Choice Requires="a14">
          <p:sp>
            <p:nvSpPr>
              <p:cNvPr id="106" name="任意多边形: 形状 6">
                <a:extLst>
                  <a:ext uri="{FF2B5EF4-FFF2-40B4-BE49-F238E27FC236}">
                    <a16:creationId xmlns:a16="http://schemas.microsoft.com/office/drawing/2014/main" id="{4017370C-E3AF-58B0-EF7B-60167055451E}"/>
                  </a:ext>
                </a:extLst>
              </p:cNvPr>
              <p:cNvSpPr/>
              <p:nvPr/>
            </p:nvSpPr>
            <p:spPr>
              <a:xfrm>
                <a:off x="5860211" y="1761632"/>
                <a:ext cx="6095929" cy="5000876"/>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lvl="0" eaLnBrk="0" fontAlgn="base" hangingPunct="0">
                  <a:spcBef>
                    <a:spcPct val="0"/>
                  </a:spcBef>
                  <a:spcAft>
                    <a:spcPct val="0"/>
                  </a:spcAft>
                </a:pPr>
                <a:r>
                  <a:rPr lang="zh-CN" altLang="zh-CN" sz="1600" dirty="0">
                    <a:latin typeface="微软雅黑" panose="020B0503020204020204" pitchFamily="34" charset="-122"/>
                    <a:ea typeface="微软雅黑" panose="020B0503020204020204" pitchFamily="34" charset="-122"/>
                  </a:rPr>
                  <a:t>——————————————————————</a:t>
                </a:r>
              </a:p>
              <a:p>
                <a:pPr marL="360000" lvl="0" indent="-288000" eaLnBrk="0" fontAlgn="base" hangingPunct="0">
                  <a:spcBef>
                    <a:spcPct val="0"/>
                  </a:spcBef>
                  <a:spcAft>
                    <a:spcPct val="0"/>
                  </a:spcAft>
                  <a:buFont typeface="+mj-lt"/>
                  <a:buAutoNum type="arabicPeriod"/>
                </a:pPr>
                <a:r>
                  <a:rPr lang="zh-CN" altLang="en-US" sz="1600" dirty="0">
                    <a:latin typeface="微软雅黑" panose="020B0503020204020204" pitchFamily="34" charset="-122"/>
                    <a:ea typeface="微软雅黑" panose="020B0503020204020204" pitchFamily="34" charset="-122"/>
                  </a:rPr>
                  <a:t> </a:t>
                </a:r>
                <a14:m>
                  <m:oMath xmlns:m="http://schemas.openxmlformats.org/officeDocument/2006/math">
                    <m:sSub>
                      <m:sSubPr>
                        <m:ctrlPr>
                          <a:rPr lang="en-US" altLang="zh-CN" sz="1600" b="0" i="1" smtClean="0">
                            <a:latin typeface="Cambria Math" panose="02040503050406030204" pitchFamily="18" charset="0"/>
                            <a:ea typeface="微软雅黑" panose="020B0503020204020204" pitchFamily="34" charset="-122"/>
                          </a:rPr>
                        </m:ctrlPr>
                      </m:sSubPr>
                      <m:e>
                        <m:r>
                          <a:rPr lang="en-US" altLang="zh-CN" sz="1600" b="0" i="1" smtClean="0">
                            <a:latin typeface="Cambria Math" panose="02040503050406030204" pitchFamily="18" charset="0"/>
                            <a:ea typeface="微软雅黑" panose="020B0503020204020204" pitchFamily="34" charset="-122"/>
                          </a:rPr>
                          <m:t>𝑝</m:t>
                        </m:r>
                      </m:e>
                      <m:sub>
                        <m:r>
                          <a:rPr lang="en-US" altLang="zh-CN" sz="1600" b="0" i="1" smtClean="0">
                            <a:latin typeface="Cambria Math" panose="02040503050406030204" pitchFamily="18" charset="0"/>
                            <a:ea typeface="微软雅黑" panose="020B0503020204020204" pitchFamily="34" charset="-122"/>
                          </a:rPr>
                          <m:t>1</m:t>
                        </m:r>
                      </m:sub>
                    </m:sSub>
                    <m:r>
                      <a:rPr lang="en-US" altLang="zh-CN" sz="1600" b="0" i="1" smtClean="0">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𝐿𝑖𝑠</m:t>
                    </m:r>
                    <m:sSub>
                      <m:sSubPr>
                        <m:ctrlPr>
                          <a:rPr lang="en-US" altLang="zh-CN" sz="1600" b="0" i="1" smtClean="0">
                            <a:latin typeface="Cambria Math" panose="02040503050406030204" pitchFamily="18" charset="0"/>
                            <a:ea typeface="微软雅黑" panose="020B0503020204020204" pitchFamily="34" charset="-122"/>
                          </a:rPr>
                        </m:ctrlPr>
                      </m:sSubPr>
                      <m:e>
                        <m:r>
                          <a:rPr lang="en-US" altLang="zh-CN" sz="1600" b="0" i="1" smtClean="0">
                            <a:latin typeface="Cambria Math" panose="02040503050406030204" pitchFamily="18" charset="0"/>
                            <a:ea typeface="微软雅黑" panose="020B0503020204020204" pitchFamily="34" charset="-122"/>
                          </a:rPr>
                          <m:t>𝑡</m:t>
                        </m:r>
                      </m:e>
                      <m:sub>
                        <m:r>
                          <a:rPr lang="en-US" altLang="zh-CN" sz="1600" b="0" i="1" smtClean="0">
                            <a:latin typeface="Cambria Math" panose="02040503050406030204" pitchFamily="18" charset="0"/>
                            <a:ea typeface="微软雅黑" panose="020B0503020204020204" pitchFamily="34" charset="-122"/>
                          </a:rPr>
                          <m:t>1</m:t>
                        </m:r>
                      </m:sub>
                    </m:sSub>
                  </m:oMath>
                </a14:m>
                <a:r>
                  <a:rPr lang="zh-CN" altLang="zh-CN"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             </a:t>
                </a:r>
                <a:endParaRPr lang="en-US" altLang="zh-CN" sz="1600"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zh-CN" altLang="en-US" sz="1600" dirty="0">
                    <a:latin typeface="微软雅黑" panose="020B0503020204020204" pitchFamily="34" charset="-122"/>
                    <a:ea typeface="微软雅黑" panose="020B0503020204020204" pitchFamily="34" charset="-122"/>
                  </a:rPr>
                  <a:t> </a:t>
                </a:r>
                <a14:m>
                  <m:oMath xmlns:m="http://schemas.openxmlformats.org/officeDocument/2006/math">
                    <m:sSub>
                      <m:sSubPr>
                        <m:ctrlPr>
                          <a:rPr lang="en-US" altLang="zh-CN" sz="1600" b="0" i="1" smtClean="0">
                            <a:latin typeface="Cambria Math" panose="02040503050406030204" pitchFamily="18" charset="0"/>
                            <a:ea typeface="微软雅黑" panose="020B0503020204020204" pitchFamily="34" charset="-122"/>
                          </a:rPr>
                        </m:ctrlPr>
                      </m:sSubPr>
                      <m:e>
                        <m:r>
                          <a:rPr lang="en-US" altLang="zh-CN" sz="1600" b="0" i="1" smtClean="0">
                            <a:latin typeface="Cambria Math" panose="02040503050406030204" pitchFamily="18" charset="0"/>
                            <a:ea typeface="微软雅黑" panose="020B0503020204020204" pitchFamily="34" charset="-122"/>
                          </a:rPr>
                          <m:t>𝑝</m:t>
                        </m:r>
                      </m:e>
                      <m:sub>
                        <m:r>
                          <a:rPr lang="en-US" altLang="zh-CN" sz="1600" b="0" i="1" smtClean="0">
                            <a:latin typeface="Cambria Math" panose="02040503050406030204" pitchFamily="18" charset="0"/>
                            <a:ea typeface="微软雅黑" panose="020B0503020204020204" pitchFamily="34" charset="-122"/>
                          </a:rPr>
                          <m:t>2</m:t>
                        </m:r>
                      </m:sub>
                    </m:sSub>
                    <m:r>
                      <a:rPr lang="en-US" altLang="zh-CN" sz="1600" b="0" i="1" smtClean="0">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𝐿𝑖𝑠</m:t>
                    </m:r>
                    <m:sSub>
                      <m:sSubPr>
                        <m:ctrlPr>
                          <a:rPr lang="en-US" altLang="zh-CN" sz="1600" b="0" i="1" smtClean="0">
                            <a:latin typeface="Cambria Math" panose="02040503050406030204" pitchFamily="18" charset="0"/>
                            <a:ea typeface="微软雅黑" panose="020B0503020204020204" pitchFamily="34" charset="-122"/>
                          </a:rPr>
                        </m:ctrlPr>
                      </m:sSubPr>
                      <m:e>
                        <m:r>
                          <a:rPr lang="en-US" altLang="zh-CN" sz="1600" b="0" i="1" smtClean="0">
                            <a:latin typeface="Cambria Math" panose="02040503050406030204" pitchFamily="18" charset="0"/>
                            <a:ea typeface="微软雅黑" panose="020B0503020204020204" pitchFamily="34" charset="-122"/>
                          </a:rPr>
                          <m:t>𝑡</m:t>
                        </m:r>
                      </m:e>
                      <m:sub>
                        <m:r>
                          <a:rPr lang="en-US" altLang="zh-CN" sz="1600" b="0" i="1" smtClean="0">
                            <a:latin typeface="Cambria Math" panose="02040503050406030204" pitchFamily="18" charset="0"/>
                            <a:ea typeface="微软雅黑" panose="020B0503020204020204" pitchFamily="34" charset="-122"/>
                          </a:rPr>
                          <m:t>2</m:t>
                        </m:r>
                      </m:sub>
                    </m:sSub>
                  </m:oMath>
                </a14:m>
                <a:r>
                  <a:rPr lang="zh-CN" altLang="en-US" sz="1600" dirty="0">
                    <a:latin typeface="微软雅黑" panose="020B0503020204020204" pitchFamily="34" charset="-122"/>
                    <a:ea typeface="微软雅黑" panose="020B0503020204020204" pitchFamily="34" charset="-122"/>
                  </a:rPr>
                  <a:t>        </a:t>
                </a:r>
                <a:endParaRPr lang="en-US" altLang="zh-CN" sz="1600"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zh-CN" altLang="en-US"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while</a:t>
                </a:r>
                <a:r>
                  <a:rPr lang="zh-CN" altLang="en-US" sz="1600" dirty="0">
                    <a:latin typeface="微软雅黑" panose="020B0503020204020204" pitchFamily="34" charset="-122"/>
                    <a:ea typeface="微软雅黑" panose="020B0503020204020204" pitchFamily="34" charset="-122"/>
                  </a:rPr>
                  <a:t> </a:t>
                </a:r>
                <a14:m>
                  <m:oMath xmlns:m="http://schemas.openxmlformats.org/officeDocument/2006/math">
                    <m:sSub>
                      <m:sSubPr>
                        <m:ctrlPr>
                          <a:rPr lang="en-US" altLang="zh-CN" sz="1600" b="0" i="1" smtClean="0">
                            <a:latin typeface="Cambria Math" panose="02040503050406030204" pitchFamily="18" charset="0"/>
                            <a:ea typeface="微软雅黑" panose="020B0503020204020204" pitchFamily="34" charset="-122"/>
                          </a:rPr>
                        </m:ctrlPr>
                      </m:sSubPr>
                      <m:e>
                        <m:r>
                          <a:rPr lang="en-US" altLang="zh-CN" sz="1600" b="0" i="1" smtClean="0">
                            <a:latin typeface="Cambria Math" panose="02040503050406030204" pitchFamily="18" charset="0"/>
                            <a:ea typeface="微软雅黑" panose="020B0503020204020204" pitchFamily="34" charset="-122"/>
                          </a:rPr>
                          <m:t>𝑝</m:t>
                        </m:r>
                      </m:e>
                      <m:sub>
                        <m:r>
                          <a:rPr lang="en-US" altLang="zh-CN" sz="1600" b="0" i="1" smtClean="0">
                            <a:latin typeface="Cambria Math" panose="02040503050406030204" pitchFamily="18" charset="0"/>
                            <a:ea typeface="微软雅黑" panose="020B0503020204020204" pitchFamily="34" charset="-122"/>
                          </a:rPr>
                          <m:t>2</m:t>
                        </m:r>
                      </m:sub>
                    </m:sSub>
                    <m:r>
                      <a:rPr lang="en-US" altLang="zh-CN" sz="1600" b="0" i="1" smtClean="0">
                        <a:latin typeface="Cambria Math" panose="02040503050406030204" pitchFamily="18" charset="0"/>
                        <a:ea typeface="微软雅黑" panose="020B0503020204020204" pitchFamily="34" charset="-122"/>
                      </a:rPr>
                      <m:t>≠</m:t>
                    </m:r>
                    <m:r>
                      <m:rPr>
                        <m:sty m:val="p"/>
                      </m:rPr>
                      <a:rPr lang="en-US" altLang="zh-CN" sz="1600" b="0" i="0" smtClean="0">
                        <a:latin typeface="Cambria Math" panose="02040503050406030204" pitchFamily="18" charset="0"/>
                        <a:ea typeface="微软雅黑" panose="020B0503020204020204" pitchFamily="34" charset="-122"/>
                      </a:rPr>
                      <m:t>NIL</m:t>
                    </m:r>
                    <m:r>
                      <a:rPr lang="en-US" altLang="zh-CN" sz="1600" b="0" i="1" smtClean="0">
                        <a:latin typeface="Cambria Math" panose="02040503050406030204" pitchFamily="18" charset="0"/>
                        <a:ea typeface="微软雅黑" panose="020B0503020204020204" pitchFamily="34" charset="-122"/>
                      </a:rPr>
                      <m:t> </m:t>
                    </m:r>
                  </m:oMath>
                </a14:m>
                <a:r>
                  <a:rPr lang="en-US" altLang="zh-CN" sz="1600" b="1" dirty="0">
                    <a:latin typeface="微软雅黑" panose="020B0503020204020204" pitchFamily="34" charset="-122"/>
                    <a:ea typeface="微软雅黑" panose="020B0503020204020204" pitchFamily="34" charset="-122"/>
                  </a:rPr>
                  <a:t>do</a:t>
                </a:r>
                <a:r>
                  <a:rPr lang="zh-CN" altLang="en-US"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a:t>
                </a:r>
                <a:r>
                  <a:rPr lang="zh-CN" altLang="en-US" sz="1600" dirty="0">
                    <a:solidFill>
                      <a:srgbClr val="FFFF00"/>
                    </a:solidFill>
                    <a:latin typeface="微软雅黑" panose="020B0503020204020204" pitchFamily="34" charset="-122"/>
                    <a:ea typeface="微软雅黑" panose="020B0503020204020204" pitchFamily="34" charset="-122"/>
                  </a:rPr>
                  <a:t>将</a:t>
                </a:r>
                <a:r>
                  <a:rPr lang="en-US" altLang="zh-CN" sz="1600" dirty="0">
                    <a:solidFill>
                      <a:srgbClr val="FFFF00"/>
                    </a:solidFill>
                    <a:latin typeface="微软雅黑" panose="020B0503020204020204" pitchFamily="34" charset="-122"/>
                    <a:ea typeface="微软雅黑" panose="020B0503020204020204" pitchFamily="34" charset="-122"/>
                  </a:rPr>
                  <a:t>List</a:t>
                </a:r>
                <a:r>
                  <a:rPr lang="en-US" altLang="zh-CN" sz="1200" dirty="0">
                    <a:solidFill>
                      <a:srgbClr val="FFFF00"/>
                    </a:solidFill>
                    <a:latin typeface="微软雅黑" panose="020B0503020204020204" pitchFamily="34" charset="-122"/>
                    <a:ea typeface="微软雅黑" panose="020B0503020204020204" pitchFamily="34" charset="-122"/>
                  </a:rPr>
                  <a:t>2</a:t>
                </a:r>
                <a:r>
                  <a:rPr lang="zh-CN" altLang="en-US" sz="1600" dirty="0">
                    <a:solidFill>
                      <a:srgbClr val="FFFF00"/>
                    </a:solidFill>
                    <a:latin typeface="微软雅黑" panose="020B0503020204020204" pitchFamily="34" charset="-122"/>
                    <a:ea typeface="微软雅黑" panose="020B0503020204020204" pitchFamily="34" charset="-122"/>
                  </a:rPr>
                  <a:t>中的所有结点归并至</a:t>
                </a:r>
                <a:r>
                  <a:rPr lang="en-US" altLang="zh-CN" sz="1600" dirty="0">
                    <a:solidFill>
                      <a:srgbClr val="FFFF00"/>
                    </a:solidFill>
                    <a:latin typeface="微软雅黑" panose="020B0503020204020204" pitchFamily="34" charset="-122"/>
                    <a:ea typeface="微软雅黑" panose="020B0503020204020204" pitchFamily="34" charset="-122"/>
                  </a:rPr>
                  <a:t>List</a:t>
                </a:r>
                <a:r>
                  <a:rPr lang="en-US" altLang="zh-CN" sz="1100" dirty="0">
                    <a:solidFill>
                      <a:srgbClr val="FFFF00"/>
                    </a:solidFill>
                    <a:latin typeface="微软雅黑" panose="020B0503020204020204" pitchFamily="34" charset="-122"/>
                    <a:ea typeface="微软雅黑" panose="020B0503020204020204" pitchFamily="34" charset="-122"/>
                  </a:rPr>
                  <a:t>1</a:t>
                </a:r>
                <a:endParaRPr lang="en-US" altLang="zh-CN" sz="1600" dirty="0">
                  <a:solidFill>
                    <a:srgbClr val="FFFF00"/>
                  </a:solidFill>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zh-CN" altLang="en-US"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𝑝𝑟𝑒</m:t>
                    </m:r>
                    <m:r>
                      <a:rPr lang="en-US" altLang="zh-CN" sz="1600" b="0" i="1" smtClean="0">
                        <a:latin typeface="Cambria Math" panose="02040503050406030204" pitchFamily="18" charset="0"/>
                        <a:ea typeface="微软雅黑" panose="020B0503020204020204" pitchFamily="34" charset="-122"/>
                      </a:rPr>
                      <m:t>←</m:t>
                    </m:r>
                    <m:r>
                      <m:rPr>
                        <m:sty m:val="p"/>
                      </m:rPr>
                      <a:rPr lang="en-US" altLang="zh-CN" sz="1600" b="0" i="0" smtClean="0">
                        <a:latin typeface="Cambria Math" panose="02040503050406030204" pitchFamily="18" charset="0"/>
                        <a:ea typeface="微软雅黑" panose="020B0503020204020204" pitchFamily="34" charset="-122"/>
                      </a:rPr>
                      <m:t>NIL</m:t>
                    </m:r>
                  </m:oMath>
                </a14:m>
                <a:r>
                  <a:rPr lang="zh-CN" altLang="en-US"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//pre</a:t>
                </a:r>
                <a:r>
                  <a:rPr lang="zh-CN" altLang="en-US" sz="1600" dirty="0">
                    <a:latin typeface="微软雅黑" panose="020B0503020204020204" pitchFamily="34" charset="-122"/>
                    <a:ea typeface="微软雅黑" panose="020B0503020204020204" pitchFamily="34" charset="-122"/>
                  </a:rPr>
                  <a:t>的初始化</a:t>
                </a:r>
                <a:endParaRPr lang="zh-CN" altLang="zh-CN" sz="1600"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zh-CN" altLang="zh-CN"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while</a:t>
                </a:r>
                <a:r>
                  <a:rPr lang="zh-CN" altLang="en-US" sz="1600" b="1"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 </a:t>
                </a:r>
                <a14:m>
                  <m:oMath xmlns:m="http://schemas.openxmlformats.org/officeDocument/2006/math">
                    <m:sSub>
                      <m:sSubPr>
                        <m:ctrlPr>
                          <a:rPr lang="en-US" altLang="zh-CN" sz="1600" b="0" i="1" smtClean="0">
                            <a:latin typeface="Cambria Math" panose="02040503050406030204" pitchFamily="18" charset="0"/>
                            <a:ea typeface="微软雅黑" panose="020B0503020204020204" pitchFamily="34" charset="-122"/>
                          </a:rPr>
                        </m:ctrlPr>
                      </m:sSubPr>
                      <m:e>
                        <m:r>
                          <a:rPr lang="en-US" altLang="zh-CN" sz="1600" b="0" i="1" smtClean="0">
                            <a:latin typeface="Cambria Math" panose="02040503050406030204" pitchFamily="18" charset="0"/>
                            <a:ea typeface="微软雅黑" panose="020B0503020204020204" pitchFamily="34" charset="-122"/>
                          </a:rPr>
                          <m:t>𝑝</m:t>
                        </m:r>
                      </m:e>
                      <m:sub>
                        <m:r>
                          <a:rPr lang="en-US" altLang="zh-CN" sz="1600" b="0" i="1" smtClean="0">
                            <a:latin typeface="Cambria Math" panose="02040503050406030204" pitchFamily="18" charset="0"/>
                            <a:ea typeface="微软雅黑" panose="020B0503020204020204" pitchFamily="34" charset="-122"/>
                          </a:rPr>
                          <m:t>1</m:t>
                        </m:r>
                      </m:sub>
                    </m:sSub>
                    <m:r>
                      <a:rPr lang="en-US" altLang="zh-CN" sz="1600" b="0" i="1" smtClean="0">
                        <a:latin typeface="Cambria Math" panose="02040503050406030204" pitchFamily="18" charset="0"/>
                        <a:ea typeface="微软雅黑" panose="020B0503020204020204" pitchFamily="34" charset="-122"/>
                      </a:rPr>
                      <m:t>≠</m:t>
                    </m:r>
                    <m:r>
                      <m:rPr>
                        <m:sty m:val="p"/>
                      </m:rPr>
                      <a:rPr lang="en-US" altLang="zh-CN" sz="1600" b="0" i="0" smtClean="0">
                        <a:latin typeface="Cambria Math" panose="02040503050406030204" pitchFamily="18" charset="0"/>
                        <a:ea typeface="微软雅黑" panose="020B0503020204020204" pitchFamily="34" charset="-122"/>
                      </a:rPr>
                      <m:t>NIL</m:t>
                    </m:r>
                    <m:r>
                      <a:rPr lang="en-US" altLang="zh-CN" sz="1600" b="0" i="1" smtClean="0">
                        <a:latin typeface="Cambria Math" panose="02040503050406030204" pitchFamily="18" charset="0"/>
                        <a:ea typeface="微软雅黑" panose="020B0503020204020204" pitchFamily="34" charset="-122"/>
                      </a:rPr>
                      <m:t> </m:t>
                    </m:r>
                  </m:oMath>
                </a14:m>
                <a:r>
                  <a:rPr lang="zh-CN" altLang="en-US" sz="1600" dirty="0">
                    <a:latin typeface="微软雅黑" panose="020B0503020204020204" pitchFamily="34" charset="-122"/>
                    <a:ea typeface="微软雅黑" panose="020B0503020204020204" pitchFamily="34" charset="-122"/>
                  </a:rPr>
                  <a:t>且 </a:t>
                </a:r>
                <a14:m>
                  <m:oMath xmlns:m="http://schemas.openxmlformats.org/officeDocument/2006/math">
                    <m:sSub>
                      <m:sSubPr>
                        <m:ctrlPr>
                          <a:rPr lang="en-US" altLang="zh-CN" sz="1600" b="0" i="1" smtClean="0">
                            <a:latin typeface="Cambria Math" panose="02040503050406030204" pitchFamily="18" charset="0"/>
                            <a:ea typeface="微软雅黑" panose="020B0503020204020204" pitchFamily="34" charset="-122"/>
                          </a:rPr>
                        </m:ctrlPr>
                      </m:sSubPr>
                      <m:e>
                        <m:r>
                          <a:rPr lang="en-US" altLang="zh-CN" sz="1600" b="0" i="1" smtClean="0">
                            <a:latin typeface="Cambria Math" panose="02040503050406030204" pitchFamily="18" charset="0"/>
                            <a:ea typeface="微软雅黑" panose="020B0503020204020204" pitchFamily="34" charset="-122"/>
                          </a:rPr>
                          <m:t>𝑝</m:t>
                        </m:r>
                      </m:e>
                      <m:sub>
                        <m:r>
                          <a:rPr lang="en-US" altLang="zh-CN" sz="1600" b="0" i="1" smtClean="0">
                            <a:latin typeface="Cambria Math" panose="02040503050406030204" pitchFamily="18" charset="0"/>
                            <a:ea typeface="微软雅黑" panose="020B0503020204020204" pitchFamily="34" charset="-122"/>
                          </a:rPr>
                          <m:t>1</m:t>
                        </m:r>
                      </m:sub>
                    </m:sSub>
                    <m:r>
                      <a:rPr lang="en-US" altLang="zh-CN" sz="1600" b="0" i="1" smtClean="0">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𝑑𝑎𝑡𝑎</m:t>
                    </m:r>
                    <m:r>
                      <a:rPr lang="en-US" altLang="zh-CN" sz="1600" b="0" i="1" smtClean="0">
                        <a:latin typeface="Cambria Math" panose="02040503050406030204" pitchFamily="18" charset="0"/>
                        <a:ea typeface="微软雅黑" panose="020B0503020204020204" pitchFamily="34" charset="-122"/>
                      </a:rPr>
                      <m:t>≤</m:t>
                    </m:r>
                    <m:sSub>
                      <m:sSubPr>
                        <m:ctrlPr>
                          <a:rPr lang="en-US" altLang="zh-CN" sz="1600" b="0" i="1" smtClean="0">
                            <a:latin typeface="Cambria Math" panose="02040503050406030204" pitchFamily="18" charset="0"/>
                            <a:ea typeface="微软雅黑" panose="020B0503020204020204" pitchFamily="34" charset="-122"/>
                          </a:rPr>
                        </m:ctrlPr>
                      </m:sSubPr>
                      <m:e>
                        <m:r>
                          <a:rPr lang="en-US" altLang="zh-CN" sz="1600" b="0" i="1" smtClean="0">
                            <a:latin typeface="Cambria Math" panose="02040503050406030204" pitchFamily="18" charset="0"/>
                            <a:ea typeface="微软雅黑" panose="020B0503020204020204" pitchFamily="34" charset="-122"/>
                          </a:rPr>
                          <m:t>𝑝</m:t>
                        </m:r>
                      </m:e>
                      <m:sub>
                        <m:r>
                          <a:rPr lang="en-US" altLang="zh-CN" sz="1600" b="0" i="1" smtClean="0">
                            <a:latin typeface="Cambria Math" panose="02040503050406030204" pitchFamily="18" charset="0"/>
                            <a:ea typeface="微软雅黑" panose="020B0503020204020204" pitchFamily="34" charset="-122"/>
                          </a:rPr>
                          <m:t>2</m:t>
                        </m:r>
                      </m:sub>
                    </m:sSub>
                    <m:r>
                      <a:rPr lang="en-US" altLang="zh-CN" sz="1600" b="0" i="1" smtClean="0">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𝑑𝑎𝑡𝑎</m:t>
                    </m:r>
                  </m:oMath>
                </a14:m>
                <a:r>
                  <a:rPr lang="zh-CN" altLang="en-US"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do</a:t>
                </a:r>
                <a:r>
                  <a:rPr lang="zh-CN" altLang="en-US" sz="1600" b="1"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遍历</a:t>
                </a:r>
                <a:r>
                  <a:rPr lang="en-US" altLang="zh-CN" sz="1600" dirty="0">
                    <a:latin typeface="微软雅黑" panose="020B0503020204020204" pitchFamily="34" charset="-122"/>
                    <a:ea typeface="微软雅黑" panose="020B0503020204020204" pitchFamily="34" charset="-122"/>
                  </a:rPr>
                  <a:t>List</a:t>
                </a:r>
                <a:r>
                  <a:rPr lang="en-US" altLang="zh-CN" sz="1100" dirty="0">
                    <a:latin typeface="微软雅黑" panose="020B0503020204020204" pitchFamily="34" charset="-122"/>
                    <a:ea typeface="微软雅黑" panose="020B0503020204020204" pitchFamily="34" charset="-122"/>
                  </a:rPr>
                  <a:t>1</a:t>
                </a:r>
              </a:p>
              <a:p>
                <a:pPr marL="360000" lvl="0" indent="-288000" eaLnBrk="0" fontAlgn="base" hangingPunct="0">
                  <a:spcBef>
                    <a:spcPct val="0"/>
                  </a:spcBef>
                  <a:spcAft>
                    <a:spcPct val="0"/>
                  </a:spcAft>
                  <a:buFont typeface="+mj-lt"/>
                  <a:buAutoNum type="arabicPeriod"/>
                </a:pPr>
                <a:r>
                  <a:rPr lang="zh-CN" altLang="en-US"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i="1">
                        <a:latin typeface="Cambria Math" panose="02040503050406030204" pitchFamily="18" charset="0"/>
                        <a:ea typeface="微软雅黑" panose="020B0503020204020204" pitchFamily="34" charset="-122"/>
                      </a:rPr>
                      <m:t>𝑝𝑟𝑒</m:t>
                    </m:r>
                    <m:r>
                      <a:rPr lang="en-US" altLang="zh-CN" sz="1600" i="1">
                        <a:latin typeface="Cambria Math" panose="02040503050406030204" pitchFamily="18" charset="0"/>
                        <a:ea typeface="微软雅黑" panose="020B0503020204020204" pitchFamily="34" charset="-122"/>
                      </a:rPr>
                      <m:t>←</m:t>
                    </m:r>
                    <m:sSub>
                      <m:sSubPr>
                        <m:ctrlPr>
                          <a:rPr lang="en-US" altLang="zh-CN" sz="1600" b="0" i="1" smtClean="0">
                            <a:latin typeface="Cambria Math" panose="02040503050406030204" pitchFamily="18" charset="0"/>
                            <a:ea typeface="微软雅黑" panose="020B0503020204020204" pitchFamily="34" charset="-122"/>
                          </a:rPr>
                        </m:ctrlPr>
                      </m:sSubPr>
                      <m:e>
                        <m:r>
                          <a:rPr lang="en-US" altLang="zh-CN" sz="1600" b="0" i="1" smtClean="0">
                            <a:latin typeface="Cambria Math" panose="02040503050406030204" pitchFamily="18" charset="0"/>
                            <a:ea typeface="微软雅黑" panose="020B0503020204020204" pitchFamily="34" charset="-122"/>
                          </a:rPr>
                          <m:t>𝑝</m:t>
                        </m:r>
                      </m:e>
                      <m:sub>
                        <m:r>
                          <a:rPr lang="en-US" altLang="zh-CN" sz="1600" b="0" i="0" smtClean="0">
                            <a:latin typeface="Cambria Math" panose="02040503050406030204" pitchFamily="18" charset="0"/>
                            <a:ea typeface="微软雅黑" panose="020B0503020204020204" pitchFamily="34" charset="-122"/>
                          </a:rPr>
                          <m:t>1</m:t>
                        </m:r>
                      </m:sub>
                    </m:sSub>
                  </m:oMath>
                </a14:m>
                <a:r>
                  <a:rPr lang="zh-CN" altLang="en-US" sz="1600" dirty="0">
                    <a:latin typeface="微软雅黑" panose="020B0503020204020204" pitchFamily="34" charset="-122"/>
                    <a:ea typeface="微软雅黑" panose="020B0503020204020204" pitchFamily="34" charset="-122"/>
                  </a:rPr>
                  <a:t> </a:t>
                </a:r>
                <a:endParaRPr lang="en-US" altLang="zh-CN" sz="1600" b="1"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zh-CN" altLang="en-US"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   </a:t>
                </a:r>
                <a14:m>
                  <m:oMath xmlns:m="http://schemas.openxmlformats.org/officeDocument/2006/math">
                    <m:sSub>
                      <m:sSubPr>
                        <m:ctrlPr>
                          <a:rPr lang="en-US" altLang="zh-CN" sz="1600" b="0" i="1" smtClean="0">
                            <a:latin typeface="Cambria Math" panose="02040503050406030204" pitchFamily="18" charset="0"/>
                            <a:ea typeface="微软雅黑" panose="020B0503020204020204" pitchFamily="34" charset="-122"/>
                          </a:rPr>
                        </m:ctrlPr>
                      </m:sSubPr>
                      <m:e>
                        <m:r>
                          <a:rPr lang="en-US" altLang="zh-CN" sz="1600" b="0" i="1" smtClean="0">
                            <a:latin typeface="Cambria Math" panose="02040503050406030204" pitchFamily="18" charset="0"/>
                            <a:ea typeface="微软雅黑" panose="020B0503020204020204" pitchFamily="34" charset="-122"/>
                          </a:rPr>
                          <m:t>𝑝</m:t>
                        </m:r>
                      </m:e>
                      <m:sub>
                        <m:r>
                          <a:rPr lang="en-US" altLang="zh-CN" sz="1600" b="0" i="1" smtClean="0">
                            <a:latin typeface="Cambria Math" panose="02040503050406030204" pitchFamily="18" charset="0"/>
                            <a:ea typeface="微软雅黑" panose="020B0503020204020204" pitchFamily="34" charset="-122"/>
                          </a:rPr>
                          <m:t>1</m:t>
                        </m:r>
                      </m:sub>
                    </m:sSub>
                    <m:r>
                      <a:rPr lang="en-US" altLang="zh-CN" sz="1600" b="0" i="1" smtClean="0">
                        <a:latin typeface="Cambria Math" panose="02040503050406030204" pitchFamily="18" charset="0"/>
                        <a:ea typeface="微软雅黑" panose="020B0503020204020204" pitchFamily="34" charset="-122"/>
                      </a:rPr>
                      <m:t>←</m:t>
                    </m:r>
                    <m:sSub>
                      <m:sSubPr>
                        <m:ctrlPr>
                          <a:rPr lang="en-US" altLang="zh-CN" sz="1600" b="0" i="1" smtClean="0">
                            <a:latin typeface="Cambria Math" panose="02040503050406030204" pitchFamily="18" charset="0"/>
                            <a:ea typeface="微软雅黑" panose="020B0503020204020204" pitchFamily="34" charset="-122"/>
                          </a:rPr>
                        </m:ctrlPr>
                      </m:sSubPr>
                      <m:e>
                        <m:r>
                          <a:rPr lang="en-US" altLang="zh-CN" sz="1600" b="0" i="1" smtClean="0">
                            <a:latin typeface="Cambria Math" panose="02040503050406030204" pitchFamily="18" charset="0"/>
                            <a:ea typeface="微软雅黑" panose="020B0503020204020204" pitchFamily="34" charset="-122"/>
                          </a:rPr>
                          <m:t>𝑝</m:t>
                        </m:r>
                      </m:e>
                      <m:sub>
                        <m:r>
                          <a:rPr lang="en-US" altLang="zh-CN" sz="1600" b="0" i="1" smtClean="0">
                            <a:latin typeface="Cambria Math" panose="02040503050406030204" pitchFamily="18" charset="0"/>
                            <a:ea typeface="微软雅黑" panose="020B0503020204020204" pitchFamily="34" charset="-122"/>
                          </a:rPr>
                          <m:t>1</m:t>
                        </m:r>
                      </m:sub>
                    </m:sSub>
                    <m:r>
                      <a:rPr lang="en-US" altLang="zh-CN" sz="1600" b="0" i="1" smtClean="0">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𝑛𝑒𝑥𝑡</m:t>
                    </m:r>
                  </m:oMath>
                </a14:m>
                <a:endParaRPr lang="en-US" altLang="zh-CN" sz="1600"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zh-CN" altLang="en-US"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end</a:t>
                </a:r>
                <a:r>
                  <a:rPr lang="zh-CN" altLang="en-US" sz="1600" b="1"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a:t>
                </a:r>
                <a:r>
                  <a:rPr lang="zh-CN" altLang="en-US" sz="1600" dirty="0">
                    <a:solidFill>
                      <a:srgbClr val="FFFF00"/>
                    </a:solidFill>
                    <a:latin typeface="微软雅黑" panose="020B0503020204020204" pitchFamily="34" charset="-122"/>
                    <a:ea typeface="微软雅黑" panose="020B0503020204020204" pitchFamily="34" charset="-122"/>
                  </a:rPr>
                  <a:t>找到大于</a:t>
                </a:r>
                <a:r>
                  <a:rPr lang="en-US" altLang="zh-CN" sz="1600" dirty="0">
                    <a:solidFill>
                      <a:srgbClr val="FFFF00"/>
                    </a:solidFill>
                    <a:latin typeface="微软雅黑" panose="020B0503020204020204" pitchFamily="34" charset="-122"/>
                    <a:ea typeface="微软雅黑" panose="020B0503020204020204" pitchFamily="34" charset="-122"/>
                  </a:rPr>
                  <a:t>p</a:t>
                </a:r>
                <a:r>
                  <a:rPr lang="en-US" altLang="zh-CN" sz="1100" dirty="0">
                    <a:solidFill>
                      <a:srgbClr val="FFFF00"/>
                    </a:solidFill>
                    <a:latin typeface="微软雅黑" panose="020B0503020204020204" pitchFamily="34" charset="-122"/>
                    <a:ea typeface="微软雅黑" panose="020B0503020204020204" pitchFamily="34" charset="-122"/>
                  </a:rPr>
                  <a:t>2</a:t>
                </a:r>
                <a:r>
                  <a:rPr lang="zh-CN" altLang="en-US" sz="1600" dirty="0">
                    <a:solidFill>
                      <a:srgbClr val="FFFF00"/>
                    </a:solidFill>
                    <a:latin typeface="微软雅黑" panose="020B0503020204020204" pitchFamily="34" charset="-122"/>
                    <a:ea typeface="微软雅黑" panose="020B0503020204020204" pitchFamily="34" charset="-122"/>
                  </a:rPr>
                  <a:t>的结点或者到达</a:t>
                </a:r>
                <a:r>
                  <a:rPr lang="en-US" altLang="zh-CN" sz="1600" dirty="0">
                    <a:solidFill>
                      <a:srgbClr val="FFFF00"/>
                    </a:solidFill>
                    <a:latin typeface="微软雅黑" panose="020B0503020204020204" pitchFamily="34" charset="-122"/>
                    <a:ea typeface="微软雅黑" panose="020B0503020204020204" pitchFamily="34" charset="-122"/>
                  </a:rPr>
                  <a:t>List</a:t>
                </a:r>
                <a:r>
                  <a:rPr lang="en-US" altLang="zh-CN" sz="1100" dirty="0">
                    <a:solidFill>
                      <a:srgbClr val="FFFF00"/>
                    </a:solidFill>
                    <a:latin typeface="微软雅黑" panose="020B0503020204020204" pitchFamily="34" charset="-122"/>
                    <a:ea typeface="微软雅黑" panose="020B0503020204020204" pitchFamily="34" charset="-122"/>
                  </a:rPr>
                  <a:t>1</a:t>
                </a:r>
                <a:r>
                  <a:rPr lang="zh-CN" altLang="en-US" sz="1600" dirty="0">
                    <a:solidFill>
                      <a:srgbClr val="FFFF00"/>
                    </a:solidFill>
                    <a:latin typeface="微软雅黑" panose="020B0503020204020204" pitchFamily="34" charset="-122"/>
                    <a:ea typeface="微软雅黑" panose="020B0503020204020204" pitchFamily="34" charset="-122"/>
                  </a:rPr>
                  <a:t>末尾</a:t>
                </a:r>
                <a:endParaRPr lang="en-US" altLang="zh-CN" sz="1600" dirty="0">
                  <a:solidFill>
                    <a:srgbClr val="FFFF00"/>
                  </a:solidFill>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zh-CN" altLang="en-US"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𝑡𝑚𝑝</m:t>
                    </m:r>
                    <m:r>
                      <a:rPr lang="en-US" altLang="zh-CN" sz="1600" b="0" i="1" smtClean="0">
                        <a:latin typeface="Cambria Math" panose="02040503050406030204" pitchFamily="18" charset="0"/>
                        <a:ea typeface="微软雅黑" panose="020B0503020204020204" pitchFamily="34" charset="-122"/>
                      </a:rPr>
                      <m:t>←</m:t>
                    </m:r>
                    <m:sSub>
                      <m:sSubPr>
                        <m:ctrlPr>
                          <a:rPr lang="en-US" altLang="zh-CN" sz="1600" b="0" i="1" smtClean="0">
                            <a:latin typeface="Cambria Math" panose="02040503050406030204" pitchFamily="18" charset="0"/>
                            <a:ea typeface="微软雅黑" panose="020B0503020204020204" pitchFamily="34" charset="-122"/>
                          </a:rPr>
                        </m:ctrlPr>
                      </m:sSubPr>
                      <m:e>
                        <m:r>
                          <a:rPr lang="en-US" altLang="zh-CN" sz="1600" b="0" i="1" smtClean="0">
                            <a:latin typeface="Cambria Math" panose="02040503050406030204" pitchFamily="18" charset="0"/>
                            <a:ea typeface="微软雅黑" panose="020B0503020204020204" pitchFamily="34" charset="-122"/>
                          </a:rPr>
                          <m:t>𝑝</m:t>
                        </m:r>
                      </m:e>
                      <m:sub>
                        <m:r>
                          <a:rPr lang="en-US" altLang="zh-CN" sz="1600" b="0" i="1" smtClean="0">
                            <a:latin typeface="Cambria Math" panose="02040503050406030204" pitchFamily="18" charset="0"/>
                            <a:ea typeface="微软雅黑" panose="020B0503020204020204" pitchFamily="34" charset="-122"/>
                          </a:rPr>
                          <m:t>2</m:t>
                        </m:r>
                      </m:sub>
                    </m:sSub>
                  </m:oMath>
                </a14:m>
                <a:r>
                  <a:rPr lang="zh-CN" altLang="en-US"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取出</a:t>
                </a:r>
                <a:r>
                  <a:rPr lang="en-US" altLang="zh-CN" sz="1600" dirty="0">
                    <a:latin typeface="微软雅黑" panose="020B0503020204020204" pitchFamily="34" charset="-122"/>
                    <a:ea typeface="微软雅黑" panose="020B0503020204020204" pitchFamily="34" charset="-122"/>
                  </a:rPr>
                  <a:t>p</a:t>
                </a:r>
                <a:r>
                  <a:rPr lang="en-US" altLang="zh-CN" sz="1100" dirty="0">
                    <a:latin typeface="微软雅黑" panose="020B0503020204020204" pitchFamily="34" charset="-122"/>
                    <a:ea typeface="微软雅黑" panose="020B0503020204020204" pitchFamily="34" charset="-122"/>
                  </a:rPr>
                  <a:t>2</a:t>
                </a:r>
                <a:r>
                  <a:rPr lang="zh-CN" altLang="en-US" sz="1600" dirty="0">
                    <a:latin typeface="微软雅黑" panose="020B0503020204020204" pitchFamily="34" charset="-122"/>
                    <a:ea typeface="微软雅黑" panose="020B0503020204020204" pitchFamily="34" charset="-122"/>
                  </a:rPr>
                  <a:t>的头结点</a:t>
                </a:r>
                <a:endParaRPr lang="en-US" altLang="zh-CN" sz="1600"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zh-CN" altLang="en-US"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   </a:t>
                </a:r>
                <a14:m>
                  <m:oMath xmlns:m="http://schemas.openxmlformats.org/officeDocument/2006/math">
                    <m:sSub>
                      <m:sSubPr>
                        <m:ctrlPr>
                          <a:rPr lang="en-US" altLang="zh-CN" sz="1600" i="1">
                            <a:latin typeface="Cambria Math" panose="02040503050406030204" pitchFamily="18" charset="0"/>
                            <a:ea typeface="微软雅黑" panose="020B0503020204020204" pitchFamily="34" charset="-122"/>
                          </a:rPr>
                        </m:ctrlPr>
                      </m:sSubPr>
                      <m:e>
                        <m:r>
                          <a:rPr lang="en-US" altLang="zh-CN" sz="1600" i="1">
                            <a:latin typeface="Cambria Math" panose="02040503050406030204" pitchFamily="18" charset="0"/>
                            <a:ea typeface="微软雅黑" panose="020B0503020204020204" pitchFamily="34" charset="-122"/>
                          </a:rPr>
                          <m:t>𝑝</m:t>
                        </m:r>
                      </m:e>
                      <m:sub>
                        <m:r>
                          <a:rPr lang="en-US" altLang="zh-CN" sz="1600" b="0" i="1" smtClean="0">
                            <a:latin typeface="Cambria Math" panose="02040503050406030204" pitchFamily="18" charset="0"/>
                            <a:ea typeface="微软雅黑" panose="020B0503020204020204" pitchFamily="34" charset="-122"/>
                          </a:rPr>
                          <m:t>2</m:t>
                        </m:r>
                      </m:sub>
                    </m:sSub>
                    <m:r>
                      <a:rPr lang="en-US" altLang="zh-CN" sz="1600" i="1">
                        <a:latin typeface="Cambria Math" panose="02040503050406030204" pitchFamily="18" charset="0"/>
                        <a:ea typeface="微软雅黑" panose="020B0503020204020204" pitchFamily="34" charset="-122"/>
                      </a:rPr>
                      <m:t>←</m:t>
                    </m:r>
                    <m:sSub>
                      <m:sSubPr>
                        <m:ctrlPr>
                          <a:rPr lang="en-US" altLang="zh-CN" sz="1600" i="1">
                            <a:latin typeface="Cambria Math" panose="02040503050406030204" pitchFamily="18" charset="0"/>
                            <a:ea typeface="微软雅黑" panose="020B0503020204020204" pitchFamily="34" charset="-122"/>
                          </a:rPr>
                        </m:ctrlPr>
                      </m:sSubPr>
                      <m:e>
                        <m:r>
                          <a:rPr lang="en-US" altLang="zh-CN" sz="1600" i="1">
                            <a:latin typeface="Cambria Math" panose="02040503050406030204" pitchFamily="18" charset="0"/>
                            <a:ea typeface="微软雅黑" panose="020B0503020204020204" pitchFamily="34" charset="-122"/>
                          </a:rPr>
                          <m:t>𝑝</m:t>
                        </m:r>
                      </m:e>
                      <m:sub>
                        <m:r>
                          <a:rPr lang="en-US" altLang="zh-CN" sz="1600" b="0" i="1" smtClean="0">
                            <a:latin typeface="Cambria Math" panose="02040503050406030204" pitchFamily="18" charset="0"/>
                            <a:ea typeface="微软雅黑" panose="020B0503020204020204" pitchFamily="34" charset="-122"/>
                          </a:rPr>
                          <m:t>2</m:t>
                        </m:r>
                      </m:sub>
                    </m:sSub>
                    <m:r>
                      <a:rPr lang="en-US" altLang="zh-CN" sz="1600" i="1">
                        <a:latin typeface="Cambria Math" panose="02040503050406030204" pitchFamily="18" charset="0"/>
                        <a:ea typeface="微软雅黑" panose="020B0503020204020204" pitchFamily="34" charset="-122"/>
                      </a:rPr>
                      <m:t>.</m:t>
                    </m:r>
                    <m:r>
                      <a:rPr lang="en-US" altLang="zh-CN" sz="1600" i="1">
                        <a:latin typeface="Cambria Math" panose="02040503050406030204" pitchFamily="18" charset="0"/>
                        <a:ea typeface="微软雅黑" panose="020B0503020204020204" pitchFamily="34" charset="-122"/>
                      </a:rPr>
                      <m:t>𝑛𝑒𝑥𝑡</m:t>
                    </m:r>
                  </m:oMath>
                </a14:m>
                <a:endParaRPr lang="en-US" altLang="zh-CN" sz="1600"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zh-CN" altLang="en-US"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𝑡𝑚𝑝</m:t>
                    </m:r>
                    <m:r>
                      <a:rPr lang="en-US" altLang="zh-CN" sz="1600" b="0" i="1" smtClean="0">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𝑛𝑒𝑥𝑡</m:t>
                    </m:r>
                    <m:r>
                      <a:rPr lang="en-US" altLang="zh-CN" sz="1600" b="0" i="1" smtClean="0">
                        <a:latin typeface="Cambria Math" panose="02040503050406030204" pitchFamily="18" charset="0"/>
                        <a:ea typeface="微软雅黑" panose="020B0503020204020204" pitchFamily="34" charset="-122"/>
                      </a:rPr>
                      <m:t>←</m:t>
                    </m:r>
                    <m:sSub>
                      <m:sSubPr>
                        <m:ctrlPr>
                          <a:rPr lang="en-US" altLang="zh-CN" sz="1600" b="0" i="1" smtClean="0">
                            <a:latin typeface="Cambria Math" panose="02040503050406030204" pitchFamily="18" charset="0"/>
                            <a:ea typeface="微软雅黑" panose="020B0503020204020204" pitchFamily="34" charset="-122"/>
                          </a:rPr>
                        </m:ctrlPr>
                      </m:sSubPr>
                      <m:e>
                        <m:r>
                          <a:rPr lang="en-US" altLang="zh-CN" sz="1600" b="0" i="1" smtClean="0">
                            <a:latin typeface="Cambria Math" panose="02040503050406030204" pitchFamily="18" charset="0"/>
                            <a:ea typeface="微软雅黑" panose="020B0503020204020204" pitchFamily="34" charset="-122"/>
                          </a:rPr>
                          <m:t>𝑝</m:t>
                        </m:r>
                      </m:e>
                      <m:sub>
                        <m:r>
                          <a:rPr lang="en-US" altLang="zh-CN" sz="1600" b="0" i="1" smtClean="0">
                            <a:latin typeface="Cambria Math" panose="02040503050406030204" pitchFamily="18" charset="0"/>
                            <a:ea typeface="微软雅黑" panose="020B0503020204020204" pitchFamily="34" charset="-122"/>
                          </a:rPr>
                          <m:t>1</m:t>
                        </m:r>
                      </m:sub>
                    </m:sSub>
                  </m:oMath>
                </a14:m>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将</a:t>
                </a:r>
                <a:r>
                  <a:rPr lang="en-US" altLang="zh-CN" sz="1600" dirty="0" err="1">
                    <a:latin typeface="微软雅黑" panose="020B0503020204020204" pitchFamily="34" charset="-122"/>
                    <a:ea typeface="微软雅黑" panose="020B0503020204020204" pitchFamily="34" charset="-122"/>
                  </a:rPr>
                  <a:t>tmp</a:t>
                </a:r>
                <a:r>
                  <a:rPr lang="zh-CN" altLang="en-US" sz="1600" dirty="0">
                    <a:latin typeface="微软雅黑" panose="020B0503020204020204" pitchFamily="34" charset="-122"/>
                    <a:ea typeface="微软雅黑" panose="020B0503020204020204" pitchFamily="34" charset="-122"/>
                  </a:rPr>
                  <a:t>插在</a:t>
                </a:r>
                <a:r>
                  <a:rPr lang="en-US" altLang="zh-CN" sz="1600" dirty="0">
                    <a:latin typeface="微软雅黑" panose="020B0503020204020204" pitchFamily="34" charset="-122"/>
                    <a:ea typeface="微软雅黑" panose="020B0503020204020204" pitchFamily="34" charset="-122"/>
                  </a:rPr>
                  <a:t>p</a:t>
                </a:r>
                <a:r>
                  <a:rPr lang="en-US" altLang="zh-CN" sz="1100" dirty="0">
                    <a:latin typeface="微软雅黑" panose="020B0503020204020204" pitchFamily="34" charset="-122"/>
                    <a:ea typeface="微软雅黑" panose="020B0503020204020204" pitchFamily="34" charset="-122"/>
                  </a:rPr>
                  <a:t>1</a:t>
                </a:r>
                <a:r>
                  <a:rPr lang="zh-CN" altLang="en-US" sz="1600" dirty="0">
                    <a:latin typeface="微软雅黑" panose="020B0503020204020204" pitchFamily="34" charset="-122"/>
                    <a:ea typeface="微软雅黑" panose="020B0503020204020204" pitchFamily="34" charset="-122"/>
                  </a:rPr>
                  <a:t>前面</a:t>
                </a:r>
                <a:endParaRPr lang="en-US" altLang="zh-CN" sz="1600"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zh-CN" altLang="en-US"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if</a:t>
                </a:r>
                <a:r>
                  <a:rPr lang="zh-CN" altLang="en-US"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i="1">
                        <a:latin typeface="Cambria Math" panose="02040503050406030204" pitchFamily="18" charset="0"/>
                        <a:ea typeface="微软雅黑" panose="020B0503020204020204" pitchFamily="34" charset="-122"/>
                      </a:rPr>
                      <m:t>𝑝𝑟𝑒</m:t>
                    </m:r>
                    <m:r>
                      <a:rPr lang="en-US" altLang="zh-CN" sz="1600" b="0" i="0" smtClean="0">
                        <a:latin typeface="Cambria Math" panose="02040503050406030204" pitchFamily="18" charset="0"/>
                        <a:ea typeface="微软雅黑" panose="020B0503020204020204" pitchFamily="34" charset="-122"/>
                      </a:rPr>
                      <m:t>=</m:t>
                    </m:r>
                    <m:r>
                      <m:rPr>
                        <m:sty m:val="p"/>
                      </m:rPr>
                      <a:rPr lang="en-US" altLang="zh-CN" sz="1600">
                        <a:latin typeface="Cambria Math" panose="02040503050406030204" pitchFamily="18" charset="0"/>
                        <a:ea typeface="微软雅黑" panose="020B0503020204020204" pitchFamily="34" charset="-122"/>
                      </a:rPr>
                      <m:t>NIL</m:t>
                    </m:r>
                  </m:oMath>
                </a14:m>
                <a:r>
                  <a:rPr lang="zh-CN" altLang="en-US"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then</a:t>
                </a:r>
                <a:r>
                  <a:rPr lang="zh-CN" altLang="en-US" sz="1600" b="1"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//pre</a:t>
                </a:r>
                <a:r>
                  <a:rPr lang="zh-CN" altLang="en-US" sz="1600" dirty="0">
                    <a:latin typeface="微软雅黑" panose="020B0503020204020204" pitchFamily="34" charset="-122"/>
                    <a:ea typeface="微软雅黑" panose="020B0503020204020204" pitchFamily="34" charset="-122"/>
                  </a:rPr>
                  <a:t>为空表示 </a:t>
                </a:r>
                <a:r>
                  <a:rPr lang="en-US" altLang="zh-CN" sz="1600" dirty="0">
                    <a:latin typeface="微软雅黑" panose="020B0503020204020204" pitchFamily="34" charset="-122"/>
                    <a:ea typeface="微软雅黑" panose="020B0503020204020204" pitchFamily="34" charset="-122"/>
                  </a:rPr>
                  <a:t>p</a:t>
                </a:r>
                <a:r>
                  <a:rPr lang="en-US" altLang="zh-CN" sz="1100" dirty="0">
                    <a:latin typeface="微软雅黑" panose="020B0503020204020204" pitchFamily="34" charset="-122"/>
                    <a:ea typeface="微软雅黑" panose="020B0503020204020204" pitchFamily="34" charset="-122"/>
                  </a:rPr>
                  <a:t>1</a:t>
                </a:r>
                <a:r>
                  <a:rPr lang="en-US" altLang="zh-CN" sz="1600" dirty="0">
                    <a:latin typeface="微软雅黑" panose="020B0503020204020204" pitchFamily="34" charset="-122"/>
                    <a:ea typeface="微软雅黑" panose="020B0503020204020204" pitchFamily="34" charset="-122"/>
                  </a:rPr>
                  <a:t>=List</a:t>
                </a:r>
                <a:r>
                  <a:rPr lang="en-US" altLang="zh-CN" sz="1100" dirty="0">
                    <a:latin typeface="微软雅黑" panose="020B0503020204020204" pitchFamily="34" charset="-122"/>
                    <a:ea typeface="微软雅黑" panose="020B0503020204020204" pitchFamily="34" charset="-122"/>
                  </a:rPr>
                  <a:t>1</a:t>
                </a:r>
                <a:r>
                  <a:rPr lang="zh-CN" altLang="en-US"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a:t>
                </a:r>
              </a:p>
              <a:p>
                <a:pPr marL="360000" lvl="0" indent="-288000" eaLnBrk="0" fontAlgn="base" hangingPunct="0">
                  <a:spcBef>
                    <a:spcPct val="0"/>
                  </a:spcBef>
                  <a:spcAft>
                    <a:spcPct val="0"/>
                  </a:spcAft>
                  <a:buFont typeface="+mj-lt"/>
                  <a:buAutoNum type="arabicPeriod"/>
                </a:pPr>
                <a:r>
                  <a:rPr lang="zh-CN" altLang="en-US"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𝐿𝑖𝑠</m:t>
                    </m:r>
                    <m:sSub>
                      <m:sSubPr>
                        <m:ctrlPr>
                          <a:rPr lang="en-US" altLang="zh-CN" sz="1600" b="0" i="1" smtClean="0">
                            <a:latin typeface="Cambria Math" panose="02040503050406030204" pitchFamily="18" charset="0"/>
                            <a:ea typeface="微软雅黑" panose="020B0503020204020204" pitchFamily="34" charset="-122"/>
                          </a:rPr>
                        </m:ctrlPr>
                      </m:sSubPr>
                      <m:e>
                        <m:r>
                          <a:rPr lang="en-US" altLang="zh-CN" sz="1600" b="0" i="1" smtClean="0">
                            <a:latin typeface="Cambria Math" panose="02040503050406030204" pitchFamily="18" charset="0"/>
                            <a:ea typeface="微软雅黑" panose="020B0503020204020204" pitchFamily="34" charset="-122"/>
                          </a:rPr>
                          <m:t>𝑡</m:t>
                        </m:r>
                      </m:e>
                      <m:sub>
                        <m:r>
                          <a:rPr lang="en-US" altLang="zh-CN" sz="1600" b="0" i="1" smtClean="0">
                            <a:latin typeface="Cambria Math" panose="02040503050406030204" pitchFamily="18" charset="0"/>
                            <a:ea typeface="微软雅黑" panose="020B0503020204020204" pitchFamily="34" charset="-122"/>
                          </a:rPr>
                          <m:t>1</m:t>
                        </m:r>
                      </m:sub>
                    </m:sSub>
                    <m:r>
                      <a:rPr lang="en-US" altLang="zh-CN" sz="1600" b="0" i="1" smtClean="0">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𝑡𝑚𝑝</m:t>
                    </m:r>
                    <m:r>
                      <a:rPr lang="en-US" altLang="zh-CN" sz="1600" b="0" i="1" smtClean="0">
                        <a:latin typeface="Cambria Math" panose="02040503050406030204" pitchFamily="18" charset="0"/>
                        <a:ea typeface="微软雅黑" panose="020B0503020204020204" pitchFamily="34" charset="-122"/>
                      </a:rPr>
                      <m:t>  </m:t>
                    </m:r>
                  </m:oMath>
                </a14:m>
                <a:r>
                  <a:rPr lang="en-US" altLang="zh-CN" sz="1600" dirty="0">
                    <a:latin typeface="微软雅黑" panose="020B0503020204020204" pitchFamily="34" charset="-122"/>
                    <a:ea typeface="微软雅黑" panose="020B0503020204020204" pitchFamily="34" charset="-122"/>
                  </a:rPr>
                  <a:t>//</a:t>
                </a:r>
                <a:r>
                  <a:rPr lang="en-US" altLang="zh-CN" sz="1600" dirty="0" err="1">
                    <a:latin typeface="微软雅黑" panose="020B0503020204020204" pitchFamily="34" charset="-122"/>
                    <a:ea typeface="微软雅黑" panose="020B0503020204020204" pitchFamily="34" charset="-122"/>
                  </a:rPr>
                  <a:t>tmp</a:t>
                </a:r>
                <a:r>
                  <a:rPr lang="zh-CN" altLang="en-US" sz="1600" dirty="0">
                    <a:latin typeface="微软雅黑" panose="020B0503020204020204" pitchFamily="34" charset="-122"/>
                    <a:ea typeface="微软雅黑" panose="020B0503020204020204" pitchFamily="34" charset="-122"/>
                  </a:rPr>
                  <a:t>成为</a:t>
                </a:r>
                <a:r>
                  <a:rPr lang="en-US" altLang="zh-CN" sz="1600" dirty="0">
                    <a:latin typeface="微软雅黑" panose="020B0503020204020204" pitchFamily="34" charset="-122"/>
                    <a:ea typeface="微软雅黑" panose="020B0503020204020204" pitchFamily="34" charset="-122"/>
                  </a:rPr>
                  <a:t>List</a:t>
                </a:r>
                <a:r>
                  <a:rPr lang="en-US" altLang="zh-CN" sz="1100" dirty="0">
                    <a:latin typeface="微软雅黑" panose="020B0503020204020204" pitchFamily="34" charset="-122"/>
                    <a:ea typeface="微软雅黑" panose="020B0503020204020204" pitchFamily="34" charset="-122"/>
                  </a:rPr>
                  <a:t>1</a:t>
                </a:r>
                <a:r>
                  <a:rPr lang="zh-CN" altLang="en-US" sz="1600" dirty="0">
                    <a:latin typeface="微软雅黑" panose="020B0503020204020204" pitchFamily="34" charset="-122"/>
                    <a:ea typeface="微软雅黑" panose="020B0503020204020204" pitchFamily="34" charset="-122"/>
                  </a:rPr>
                  <a:t>的</a:t>
                </a:r>
                <a:r>
                  <a:rPr lang="zh-CN" altLang="en-US" sz="1600" dirty="0">
                    <a:solidFill>
                      <a:srgbClr val="FFFF00"/>
                    </a:solidFill>
                    <a:latin typeface="微软雅黑" panose="020B0503020204020204" pitchFamily="34" charset="-122"/>
                    <a:ea typeface="微软雅黑" panose="020B0503020204020204" pitchFamily="34" charset="-122"/>
                  </a:rPr>
                  <a:t>新</a:t>
                </a:r>
                <a:r>
                  <a:rPr lang="zh-CN" altLang="en-US" sz="1600" dirty="0">
                    <a:latin typeface="微软雅黑" panose="020B0503020204020204" pitchFamily="34" charset="-122"/>
                    <a:ea typeface="微软雅黑" panose="020B0503020204020204" pitchFamily="34" charset="-122"/>
                  </a:rPr>
                  <a:t>头结点</a:t>
                </a:r>
                <a:endParaRPr lang="en-US" altLang="zh-CN" sz="1600"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zh-CN" altLang="en-US"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else</a:t>
                </a:r>
                <a:endParaRPr lang="en-US" altLang="zh-CN" sz="1600"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zh-CN" altLang="en-US"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𝑝𝑟𝑒</m:t>
                    </m:r>
                    <m:r>
                      <a:rPr lang="en-US" altLang="zh-CN" sz="1600" b="0" i="1" smtClean="0">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𝑛𝑒𝑥𝑡</m:t>
                    </m:r>
                    <m:r>
                      <a:rPr lang="en-US" altLang="zh-CN" sz="1600" b="0" i="1" smtClean="0">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𝑡𝑚𝑝</m:t>
                    </m:r>
                  </m:oMath>
                </a14:m>
                <a:r>
                  <a:rPr lang="zh-CN" altLang="en-US"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a:t>
                </a:r>
                <a:r>
                  <a:rPr lang="en-US" altLang="zh-CN" sz="1600" dirty="0" err="1">
                    <a:latin typeface="微软雅黑" panose="020B0503020204020204" pitchFamily="34" charset="-122"/>
                    <a:ea typeface="微软雅黑" panose="020B0503020204020204" pitchFamily="34" charset="-122"/>
                  </a:rPr>
                  <a:t>tmp</a:t>
                </a:r>
                <a:r>
                  <a:rPr lang="zh-CN" altLang="en-US" sz="1600" dirty="0">
                    <a:latin typeface="微软雅黑" panose="020B0503020204020204" pitchFamily="34" charset="-122"/>
                    <a:ea typeface="微软雅黑" panose="020B0503020204020204" pitchFamily="34" charset="-122"/>
                  </a:rPr>
                  <a:t>连在</a:t>
                </a:r>
                <a:r>
                  <a:rPr lang="en-US" altLang="zh-CN" sz="1600" dirty="0">
                    <a:latin typeface="微软雅黑" panose="020B0503020204020204" pitchFamily="34" charset="-122"/>
                    <a:ea typeface="微软雅黑" panose="020B0503020204020204" pitchFamily="34" charset="-122"/>
                  </a:rPr>
                  <a:t>pre</a:t>
                </a:r>
                <a:r>
                  <a:rPr lang="zh-CN" altLang="en-US" sz="1600" dirty="0">
                    <a:latin typeface="微软雅黑" panose="020B0503020204020204" pitchFamily="34" charset="-122"/>
                    <a:ea typeface="微软雅黑" panose="020B0503020204020204" pitchFamily="34" charset="-122"/>
                  </a:rPr>
                  <a:t>后面</a:t>
                </a:r>
                <a:endParaRPr lang="en-US" altLang="zh-CN" sz="1600"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zh-CN" altLang="en-US"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end</a:t>
                </a:r>
              </a:p>
              <a:p>
                <a:pPr marL="360000" lvl="0" indent="-288000" eaLnBrk="0" fontAlgn="base" hangingPunct="0">
                  <a:spcBef>
                    <a:spcPct val="0"/>
                  </a:spcBef>
                  <a:spcAft>
                    <a:spcPct val="0"/>
                  </a:spcAft>
                  <a:buFont typeface="+mj-lt"/>
                  <a:buAutoNum type="arabicPeriod"/>
                </a:pPr>
                <a:r>
                  <a:rPr lang="zh-CN" altLang="en-US"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   </a:t>
                </a:r>
                <a14:m>
                  <m:oMath xmlns:m="http://schemas.openxmlformats.org/officeDocument/2006/math">
                    <m:sSub>
                      <m:sSubPr>
                        <m:ctrlPr>
                          <a:rPr lang="en-US" altLang="zh-CN" sz="1600" b="0" i="1" smtClean="0">
                            <a:latin typeface="Cambria Math" panose="02040503050406030204" pitchFamily="18" charset="0"/>
                            <a:ea typeface="微软雅黑" panose="020B0503020204020204" pitchFamily="34" charset="-122"/>
                          </a:rPr>
                        </m:ctrlPr>
                      </m:sSubPr>
                      <m:e>
                        <m:r>
                          <a:rPr lang="en-US" altLang="zh-CN" sz="1600" b="0" i="1" smtClean="0">
                            <a:latin typeface="Cambria Math" panose="02040503050406030204" pitchFamily="18" charset="0"/>
                            <a:ea typeface="微软雅黑" panose="020B0503020204020204" pitchFamily="34" charset="-122"/>
                          </a:rPr>
                          <m:t>𝑝</m:t>
                        </m:r>
                      </m:e>
                      <m:sub>
                        <m:r>
                          <a:rPr lang="en-US" altLang="zh-CN" sz="1600" b="0" i="1" smtClean="0">
                            <a:latin typeface="Cambria Math" panose="02040503050406030204" pitchFamily="18" charset="0"/>
                            <a:ea typeface="微软雅黑" panose="020B0503020204020204" pitchFamily="34" charset="-122"/>
                          </a:rPr>
                          <m:t>1</m:t>
                        </m:r>
                      </m:sub>
                    </m:sSub>
                    <m:r>
                      <a:rPr lang="en-US" altLang="zh-CN" sz="1600" b="0" i="1" smtClean="0">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𝑡𝑚𝑝</m:t>
                    </m:r>
                  </m:oMath>
                </a14:m>
                <a:r>
                  <a:rPr lang="zh-CN" altLang="en-US"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//p</a:t>
                </a:r>
                <a:r>
                  <a:rPr lang="en-US" altLang="zh-CN" sz="1100" dirty="0">
                    <a:latin typeface="微软雅黑" panose="020B0503020204020204" pitchFamily="34" charset="-122"/>
                    <a:ea typeface="微软雅黑" panose="020B0503020204020204" pitchFamily="34" charset="-122"/>
                  </a:rPr>
                  <a:t>1</a:t>
                </a:r>
                <a:r>
                  <a:rPr lang="zh-CN" altLang="en-US" sz="1600" dirty="0">
                    <a:latin typeface="微软雅黑" panose="020B0503020204020204" pitchFamily="34" charset="-122"/>
                    <a:ea typeface="微软雅黑" panose="020B0503020204020204" pitchFamily="34" charset="-122"/>
                  </a:rPr>
                  <a:t>指向新插入的结点</a:t>
                </a:r>
                <a:endParaRPr lang="en-US" altLang="zh-CN" sz="1600"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zh-CN" altLang="en-US"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end</a:t>
                </a:r>
              </a:p>
              <a:p>
                <a:pPr marL="360000" lvl="0" indent="-288000" eaLnBrk="0" fontAlgn="base" hangingPunct="0">
                  <a:spcBef>
                    <a:spcPct val="0"/>
                  </a:spcBef>
                  <a:spcAft>
                    <a:spcPct val="0"/>
                  </a:spcAft>
                  <a:buFont typeface="+mj-lt"/>
                  <a:buAutoNum type="arabicPeriod"/>
                </a:pPr>
                <a:r>
                  <a:rPr lang="zh-CN" altLang="en-US" sz="1600" b="1"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return</a:t>
                </a:r>
                <a:r>
                  <a:rPr lang="zh-CN" altLang="en-US"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i="1">
                        <a:latin typeface="Cambria Math" panose="02040503050406030204" pitchFamily="18" charset="0"/>
                        <a:ea typeface="微软雅黑" panose="020B0503020204020204" pitchFamily="34" charset="-122"/>
                      </a:rPr>
                      <m:t>𝐿𝑖𝑠</m:t>
                    </m:r>
                    <m:sSub>
                      <m:sSubPr>
                        <m:ctrlPr>
                          <a:rPr lang="en-US" altLang="zh-CN" sz="1600" i="1">
                            <a:latin typeface="Cambria Math" panose="02040503050406030204" pitchFamily="18" charset="0"/>
                            <a:ea typeface="微软雅黑" panose="020B0503020204020204" pitchFamily="34" charset="-122"/>
                          </a:rPr>
                        </m:ctrlPr>
                      </m:sSubPr>
                      <m:e>
                        <m:r>
                          <a:rPr lang="en-US" altLang="zh-CN" sz="1600" i="1">
                            <a:latin typeface="Cambria Math" panose="02040503050406030204" pitchFamily="18" charset="0"/>
                            <a:ea typeface="微软雅黑" panose="020B0503020204020204" pitchFamily="34" charset="-122"/>
                          </a:rPr>
                          <m:t>𝑡</m:t>
                        </m:r>
                      </m:e>
                      <m:sub>
                        <m:r>
                          <a:rPr lang="en-US" altLang="zh-CN" sz="1600" i="1">
                            <a:latin typeface="Cambria Math" panose="02040503050406030204" pitchFamily="18" charset="0"/>
                            <a:ea typeface="微软雅黑" panose="020B0503020204020204" pitchFamily="34" charset="-122"/>
                          </a:rPr>
                          <m:t>1</m:t>
                        </m:r>
                      </m:sub>
                    </m:sSub>
                  </m:oMath>
                </a14:m>
                <a:r>
                  <a:rPr lang="zh-CN" altLang="en-US" sz="1600" dirty="0">
                    <a:latin typeface="微软雅黑" panose="020B0503020204020204" pitchFamily="34" charset="-122"/>
                    <a:ea typeface="微软雅黑" panose="020B0503020204020204" pitchFamily="34" charset="-122"/>
                  </a:rPr>
                  <a:t> </a:t>
                </a:r>
                <a:endParaRPr lang="en-US" altLang="zh-CN" sz="1600"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zh-CN" altLang="zh-CN" sz="1600" dirty="0">
                    <a:latin typeface="微软雅黑" panose="020B0503020204020204" pitchFamily="34" charset="-122"/>
                    <a:ea typeface="微软雅黑" panose="020B0503020204020204" pitchFamily="34" charset="-122"/>
                  </a:rPr>
                  <a:t>——————————————————————</a:t>
                </a:r>
              </a:p>
            </p:txBody>
          </p:sp>
        </mc:Choice>
        <mc:Fallback xmlns="">
          <p:sp>
            <p:nvSpPr>
              <p:cNvPr id="106" name="任意多边形: 形状 6">
                <a:extLst>
                  <a:ext uri="{FF2B5EF4-FFF2-40B4-BE49-F238E27FC236}">
                    <a16:creationId xmlns:a16="http://schemas.microsoft.com/office/drawing/2014/main" id="{4017370C-E3AF-58B0-EF7B-60167055451E}"/>
                  </a:ext>
                </a:extLst>
              </p:cNvPr>
              <p:cNvSpPr>
                <a:spLocks noRot="1" noChangeAspect="1" noMove="1" noResize="1" noEditPoints="1" noAdjustHandles="1" noChangeArrowheads="1" noChangeShapeType="1" noTextEdit="1"/>
              </p:cNvSpPr>
              <p:nvPr/>
            </p:nvSpPr>
            <p:spPr>
              <a:xfrm>
                <a:off x="5860211" y="1761632"/>
                <a:ext cx="6095929" cy="5000876"/>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blipFill>
                <a:blip r:embed="rId2"/>
                <a:stretch>
                  <a:fillRect t="-2311" b="-3650"/>
                </a:stretch>
              </a:blipFill>
            </p:spPr>
            <p:txBody>
              <a:bodyPr/>
              <a:lstStyle/>
              <a:p>
                <a:r>
                  <a:rPr lang="zh-CN" altLang="en-US">
                    <a:noFill/>
                  </a:rPr>
                  <a:t> </a:t>
                </a:r>
              </a:p>
            </p:txBody>
          </p:sp>
        </mc:Fallback>
      </mc:AlternateContent>
      <p:pic>
        <p:nvPicPr>
          <p:cNvPr id="147" name="图片 146">
            <a:extLst>
              <a:ext uri="{FF2B5EF4-FFF2-40B4-BE49-F238E27FC236}">
                <a16:creationId xmlns:a16="http://schemas.microsoft.com/office/drawing/2014/main" id="{4450F527-FF52-7A25-F708-5397DB8C95FA}"/>
              </a:ext>
            </a:extLst>
          </p:cNvPr>
          <p:cNvPicPr>
            <a:picLocks noChangeAspect="1"/>
          </p:cNvPicPr>
          <p:nvPr/>
        </p:nvPicPr>
        <p:blipFill>
          <a:blip r:embed="rId3"/>
          <a:stretch>
            <a:fillRect/>
          </a:stretch>
        </p:blipFill>
        <p:spPr>
          <a:xfrm>
            <a:off x="1245238" y="2014621"/>
            <a:ext cx="4162385" cy="2785596"/>
          </a:xfrm>
          <a:prstGeom prst="rect">
            <a:avLst/>
          </a:prstGeom>
        </p:spPr>
      </p:pic>
    </p:spTree>
    <p:extLst>
      <p:ext uri="{BB962C8B-B14F-4D97-AF65-F5344CB8AC3E}">
        <p14:creationId xmlns:p14="http://schemas.microsoft.com/office/powerpoint/2010/main" val="17391914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D08729-7FE7-6C84-2747-BDC8B0D4F014}"/>
              </a:ext>
            </a:extLst>
          </p:cNvPr>
          <p:cNvSpPr>
            <a:spLocks noGrp="1"/>
          </p:cNvSpPr>
          <p:nvPr>
            <p:ph type="title"/>
          </p:nvPr>
        </p:nvSpPr>
        <p:spPr/>
        <p:txBody>
          <a:bodyPr/>
          <a:lstStyle/>
          <a:p>
            <a:r>
              <a:rPr lang="zh-CN" altLang="en-US" dirty="0"/>
              <a:t>直接插入排序性能分析</a:t>
            </a:r>
          </a:p>
        </p:txBody>
      </p:sp>
      <p:sp>
        <p:nvSpPr>
          <p:cNvPr id="3" name="副标题 2">
            <a:extLst>
              <a:ext uri="{FF2B5EF4-FFF2-40B4-BE49-F238E27FC236}">
                <a16:creationId xmlns:a16="http://schemas.microsoft.com/office/drawing/2014/main" id="{714465A5-6ED6-6076-F559-5CA567FFB480}"/>
              </a:ext>
            </a:extLst>
          </p:cNvPr>
          <p:cNvSpPr>
            <a:spLocks noGrp="1"/>
          </p:cNvSpPr>
          <p:nvPr>
            <p:ph type="subTitle" idx="1"/>
          </p:nvPr>
        </p:nvSpPr>
        <p:spPr/>
        <p:txBody>
          <a:bodyPr/>
          <a:lstStyle/>
          <a:p>
            <a:r>
              <a:rPr lang="en-US" altLang="zh-CN" dirty="0"/>
              <a:t>10.2.1 </a:t>
            </a:r>
            <a:r>
              <a:rPr lang="zh-CN" altLang="en-US" dirty="0"/>
              <a:t>直接插入排序</a:t>
            </a:r>
          </a:p>
        </p:txBody>
      </p:sp>
      <p:sp>
        <p:nvSpPr>
          <p:cNvPr id="4" name="文本占位符 3">
            <a:extLst>
              <a:ext uri="{FF2B5EF4-FFF2-40B4-BE49-F238E27FC236}">
                <a16:creationId xmlns:a16="http://schemas.microsoft.com/office/drawing/2014/main" id="{6E1FC02A-5813-F087-3A57-ADC3FE3E2E01}"/>
              </a:ext>
            </a:extLst>
          </p:cNvPr>
          <p:cNvSpPr>
            <a:spLocks noGrp="1"/>
          </p:cNvSpPr>
          <p:nvPr>
            <p:ph type="body" idx="10"/>
          </p:nvPr>
        </p:nvSpPr>
        <p:spPr/>
        <p:txBody>
          <a:bodyPr/>
          <a:lstStyle/>
          <a:p>
            <a:endParaRPr lang="zh-CN" altLang="en-US"/>
          </a:p>
        </p:txBody>
      </p:sp>
      <mc:AlternateContent xmlns:mc="http://schemas.openxmlformats.org/markup-compatibility/2006" xmlns:a14="http://schemas.microsoft.com/office/drawing/2010/main">
        <mc:Choice Requires="a14">
          <p:sp>
            <p:nvSpPr>
              <p:cNvPr id="5" name="内容占位符 4">
                <a:extLst>
                  <a:ext uri="{FF2B5EF4-FFF2-40B4-BE49-F238E27FC236}">
                    <a16:creationId xmlns:a16="http://schemas.microsoft.com/office/drawing/2014/main" id="{90961ED6-686E-B748-C9C0-9B3B217999DC}"/>
                  </a:ext>
                </a:extLst>
              </p:cNvPr>
              <p:cNvSpPr>
                <a:spLocks noGrp="1"/>
              </p:cNvSpPr>
              <p:nvPr>
                <p:ph idx="11"/>
              </p:nvPr>
            </p:nvSpPr>
            <p:spPr/>
            <p:txBody>
              <a:bodyPr>
                <a:normAutofit lnSpcReduction="10000"/>
              </a:bodyPr>
              <a:lstStyle/>
              <a:p>
                <a:pPr>
                  <a:lnSpc>
                    <a:spcPct val="120000"/>
                  </a:lnSpc>
                </a:pPr>
                <a:r>
                  <a:rPr lang="zh-CN" altLang="en-US" sz="2400" b="1" dirty="0"/>
                  <a:t>时间复杂度：</a:t>
                </a:r>
                <a:endParaRPr lang="en-US" altLang="zh-CN" sz="2400" b="1" dirty="0"/>
              </a:p>
              <a:p>
                <a:pPr>
                  <a:lnSpc>
                    <a:spcPct val="120000"/>
                  </a:lnSpc>
                </a:pPr>
                <a:r>
                  <a:rPr lang="zh-CN" altLang="en-US" sz="2400" dirty="0"/>
                  <a:t>最佳情况（有序）：</a:t>
                </a:r>
                <a14:m>
                  <m:oMath xmlns:m="http://schemas.openxmlformats.org/officeDocument/2006/math">
                    <m:r>
                      <a:rPr lang="en-US" altLang="zh-CN" sz="2400" b="1" i="1" dirty="0" smtClean="0">
                        <a:solidFill>
                          <a:srgbClr val="C00000"/>
                        </a:solidFill>
                        <a:latin typeface="Cambria Math" panose="02040503050406030204" pitchFamily="18" charset="0"/>
                      </a:rPr>
                      <m:t>𝑶</m:t>
                    </m:r>
                    <m:r>
                      <a:rPr lang="en-US" altLang="zh-CN" sz="2400" b="1" i="1" dirty="0" smtClean="0">
                        <a:solidFill>
                          <a:srgbClr val="C00000"/>
                        </a:solidFill>
                        <a:latin typeface="Cambria Math" panose="02040503050406030204" pitchFamily="18" charset="0"/>
                      </a:rPr>
                      <m:t>(</m:t>
                    </m:r>
                    <m:r>
                      <a:rPr lang="en-US" altLang="zh-CN" sz="2400" b="1" i="1" dirty="0" smtClean="0">
                        <a:solidFill>
                          <a:srgbClr val="C00000"/>
                        </a:solidFill>
                        <a:latin typeface="Cambria Math" panose="02040503050406030204" pitchFamily="18" charset="0"/>
                      </a:rPr>
                      <m:t>𝒏</m:t>
                    </m:r>
                    <m:r>
                      <a:rPr lang="en-US" altLang="zh-CN" sz="2400" b="1" i="1" dirty="0">
                        <a:solidFill>
                          <a:srgbClr val="C00000"/>
                        </a:solidFill>
                        <a:latin typeface="Cambria Math" panose="02040503050406030204" pitchFamily="18" charset="0"/>
                      </a:rPr>
                      <m:t>)</m:t>
                    </m:r>
                  </m:oMath>
                </a14:m>
                <a:endParaRPr lang="en-US" altLang="zh-CN" sz="2400" b="1" dirty="0">
                  <a:solidFill>
                    <a:srgbClr val="C00000"/>
                  </a:solidFill>
                </a:endParaRPr>
              </a:p>
              <a:p>
                <a:pPr marL="800100" lvl="1" indent="-342900">
                  <a:lnSpc>
                    <a:spcPct val="120000"/>
                  </a:lnSpc>
                  <a:buFont typeface="Arial" panose="020B0604020202020204" pitchFamily="34" charset="0"/>
                  <a:buChar char="•"/>
                </a:pPr>
                <a14:m>
                  <m:oMath xmlns:m="http://schemas.openxmlformats.org/officeDocument/2006/math">
                    <m:r>
                      <a:rPr lang="en-US" altLang="zh-CN" sz="2400" b="0" i="1" smtClean="0">
                        <a:latin typeface="Cambria Math" panose="02040503050406030204" pitchFamily="18" charset="0"/>
                      </a:rPr>
                      <m:t>𝑛</m:t>
                    </m:r>
                    <m:r>
                      <a:rPr lang="en-US" altLang="zh-CN" sz="2400" b="0" i="1" smtClean="0">
                        <a:latin typeface="Cambria Math" panose="02040503050406030204" pitchFamily="18" charset="0"/>
                      </a:rPr>
                      <m:t>−1 </m:t>
                    </m:r>
                    <m:r>
                      <a:rPr lang="zh-CN" altLang="en-US" sz="2400" i="1">
                        <a:latin typeface="Cambria Math" panose="02040503050406030204" pitchFamily="18" charset="0"/>
                      </a:rPr>
                      <m:t>次</m:t>
                    </m:r>
                  </m:oMath>
                </a14:m>
                <a:r>
                  <a:rPr lang="zh-CN" altLang="en-US" sz="2400" dirty="0"/>
                  <a:t>比较，</a:t>
                </a:r>
                <a14:m>
                  <m:oMath xmlns:m="http://schemas.openxmlformats.org/officeDocument/2006/math">
                    <m:r>
                      <a:rPr lang="en-US" altLang="zh-CN" sz="2400" i="1" dirty="0" smtClean="0">
                        <a:latin typeface="Cambria Math" panose="02040503050406030204" pitchFamily="18" charset="0"/>
                      </a:rPr>
                      <m:t>0</m:t>
                    </m:r>
                  </m:oMath>
                </a14:m>
                <a:r>
                  <a:rPr lang="zh-CN" altLang="en-US" sz="2400" dirty="0"/>
                  <a:t> 次移动</a:t>
                </a:r>
                <a:r>
                  <a:rPr lang="en-US" altLang="zh-CN" sz="2400" dirty="0"/>
                  <a:t>. </a:t>
                </a:r>
              </a:p>
              <a:p>
                <a:pPr>
                  <a:lnSpc>
                    <a:spcPct val="120000"/>
                  </a:lnSpc>
                </a:pPr>
                <a:r>
                  <a:rPr lang="zh-CN" altLang="en-US" sz="2400" dirty="0"/>
                  <a:t>最坏情况（逆序）：</a:t>
                </a:r>
                <a:r>
                  <a:rPr lang="en-US" altLang="zh-CN" sz="2400" b="1" dirty="0">
                    <a:solidFill>
                      <a:srgbClr val="C00000"/>
                    </a:solidFill>
                  </a:rPr>
                  <a:t> </a:t>
                </a:r>
                <a14:m>
                  <m:oMath xmlns:m="http://schemas.openxmlformats.org/officeDocument/2006/math">
                    <m:r>
                      <a:rPr lang="en-US" altLang="zh-CN" sz="2400" b="1" i="1" dirty="0" smtClean="0">
                        <a:solidFill>
                          <a:srgbClr val="C00000"/>
                        </a:solidFill>
                        <a:latin typeface="Cambria Math" panose="02040503050406030204" pitchFamily="18" charset="0"/>
                      </a:rPr>
                      <m:t>𝑶</m:t>
                    </m:r>
                    <m:r>
                      <a:rPr lang="en-US" altLang="zh-CN" sz="2400" b="1" i="1" dirty="0" smtClean="0">
                        <a:solidFill>
                          <a:srgbClr val="C00000"/>
                        </a:solidFill>
                        <a:latin typeface="Cambria Math" panose="02040503050406030204" pitchFamily="18" charset="0"/>
                      </a:rPr>
                      <m:t>(</m:t>
                    </m:r>
                    <m:sSup>
                      <m:sSupPr>
                        <m:ctrlPr>
                          <a:rPr lang="en-US" altLang="zh-CN" sz="2400" b="1" i="1" dirty="0" smtClean="0">
                            <a:solidFill>
                              <a:srgbClr val="C00000"/>
                            </a:solidFill>
                            <a:latin typeface="Cambria Math" panose="02040503050406030204" pitchFamily="18" charset="0"/>
                          </a:rPr>
                        </m:ctrlPr>
                      </m:sSupPr>
                      <m:e>
                        <m:r>
                          <a:rPr lang="en-US" altLang="zh-CN" sz="2400" b="1" i="1" dirty="0" smtClean="0">
                            <a:solidFill>
                              <a:srgbClr val="C00000"/>
                            </a:solidFill>
                            <a:latin typeface="Cambria Math" panose="02040503050406030204" pitchFamily="18" charset="0"/>
                          </a:rPr>
                          <m:t>𝒏</m:t>
                        </m:r>
                      </m:e>
                      <m:sup>
                        <m:r>
                          <a:rPr lang="en-US" altLang="zh-CN" sz="2400" b="1" i="1" dirty="0" smtClean="0">
                            <a:solidFill>
                              <a:srgbClr val="C00000"/>
                            </a:solidFill>
                            <a:latin typeface="Cambria Math" panose="02040503050406030204" pitchFamily="18" charset="0"/>
                          </a:rPr>
                          <m:t>𝟐</m:t>
                        </m:r>
                      </m:sup>
                    </m:sSup>
                    <m:r>
                      <a:rPr lang="en-US" altLang="zh-CN" sz="2400" b="1" i="1" dirty="0">
                        <a:solidFill>
                          <a:srgbClr val="C00000"/>
                        </a:solidFill>
                        <a:latin typeface="Cambria Math" panose="02040503050406030204" pitchFamily="18" charset="0"/>
                      </a:rPr>
                      <m:t>)</m:t>
                    </m:r>
                  </m:oMath>
                </a14:m>
                <a:endParaRPr lang="en-US" altLang="zh-CN" sz="2400" dirty="0"/>
              </a:p>
              <a:p>
                <a:pPr marL="800100" lvl="1" indent="-342900">
                  <a:lnSpc>
                    <a:spcPct val="120000"/>
                  </a:lnSpc>
                  <a:buFont typeface="Arial" panose="020B0604020202020204" pitchFamily="34" charset="0"/>
                  <a:buChar char="•"/>
                </a:pPr>
                <a:r>
                  <a:rPr lang="zh-CN" altLang="en-US" sz="2400" dirty="0"/>
                  <a:t>插入第 </a:t>
                </a:r>
                <a14:m>
                  <m:oMath xmlns:m="http://schemas.openxmlformats.org/officeDocument/2006/math">
                    <m:r>
                      <a:rPr lang="en-US" altLang="zh-CN" sz="2400" i="1" dirty="0" smtClean="0">
                        <a:latin typeface="Cambria Math" panose="02040503050406030204" pitchFamily="18" charset="0"/>
                      </a:rPr>
                      <m:t>𝑖</m:t>
                    </m:r>
                  </m:oMath>
                </a14:m>
                <a:r>
                  <a:rPr lang="en-US" altLang="zh-CN" sz="2400" dirty="0"/>
                  <a:t> </a:t>
                </a:r>
                <a:r>
                  <a:rPr lang="zh-CN" altLang="en-US" sz="2400" dirty="0"/>
                  <a:t>个元素时，每次都需要比较前</a:t>
                </a:r>
                <a14:m>
                  <m:oMath xmlns:m="http://schemas.openxmlformats.org/officeDocument/2006/math">
                    <m:r>
                      <a:rPr lang="en-US" altLang="zh-CN" sz="2400" b="0" i="0" dirty="0" smtClean="0">
                        <a:latin typeface="Cambria Math" panose="02040503050406030204" pitchFamily="18" charset="0"/>
                      </a:rPr>
                      <m:t> </m:t>
                    </m:r>
                    <m:r>
                      <a:rPr lang="en-US" altLang="zh-CN" sz="2400" i="1" dirty="0" smtClean="0">
                        <a:latin typeface="Cambria Math" panose="02040503050406030204" pitchFamily="18" charset="0"/>
                      </a:rPr>
                      <m:t>𝑖</m:t>
                    </m:r>
                    <m:r>
                      <a:rPr lang="en-US" altLang="zh-CN" sz="2400" i="1" dirty="0" smtClean="0">
                        <a:latin typeface="Cambria Math" panose="02040503050406030204" pitchFamily="18" charset="0"/>
                      </a:rPr>
                      <m:t>−1</m:t>
                    </m:r>
                  </m:oMath>
                </a14:m>
                <a:r>
                  <a:rPr lang="zh-CN" altLang="en-US" sz="2400" dirty="0"/>
                  <a:t> 个元素才能找到插入位置。</a:t>
                </a:r>
                <a:endParaRPr lang="en-US" altLang="zh-CN" sz="2400" i="1" dirty="0">
                  <a:latin typeface="Cambria Math" panose="02040503050406030204" pitchFamily="18" charset="0"/>
                </a:endParaRPr>
              </a:p>
              <a:p>
                <a:pPr marL="800100" lvl="1" indent="-342900">
                  <a:lnSpc>
                    <a:spcPct val="120000"/>
                  </a:lnSpc>
                  <a:buFont typeface="Arial" panose="020B0604020202020204" pitchFamily="34" charset="0"/>
                  <a:buChar char="•"/>
                </a:pPr>
                <a14:m>
                  <m:oMath xmlns:m="http://schemas.openxmlformats.org/officeDocument/2006/math">
                    <m:f>
                      <m:fPr>
                        <m:ctrlPr>
                          <a:rPr lang="en-US" altLang="zh-CN" sz="2400" i="1" smtClean="0">
                            <a:latin typeface="Cambria Math" panose="02040503050406030204" pitchFamily="18" charset="0"/>
                          </a:rPr>
                        </m:ctrlPr>
                      </m:fPr>
                      <m:num>
                        <m:r>
                          <a:rPr lang="en-US" altLang="zh-CN" sz="2400" b="0" i="1" smtClean="0">
                            <a:latin typeface="Cambria Math" panose="02040503050406030204" pitchFamily="18" charset="0"/>
                          </a:rPr>
                          <m:t>𝑛</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𝑛</m:t>
                        </m:r>
                        <m:r>
                          <a:rPr lang="en-US" altLang="zh-CN" sz="2400" b="0" i="1" smtClean="0">
                            <a:latin typeface="Cambria Math" panose="02040503050406030204" pitchFamily="18" charset="0"/>
                          </a:rPr>
                          <m:t>−1)</m:t>
                        </m:r>
                      </m:num>
                      <m:den>
                        <m:r>
                          <a:rPr lang="en-US" altLang="zh-CN" sz="2400" b="0" i="1" smtClean="0">
                            <a:latin typeface="Cambria Math" panose="02040503050406030204" pitchFamily="18" charset="0"/>
                          </a:rPr>
                          <m:t>2</m:t>
                        </m:r>
                      </m:den>
                    </m:f>
                    <m:r>
                      <a:rPr lang="en-US" altLang="zh-CN" sz="2400" b="0" i="1" smtClean="0">
                        <a:latin typeface="Cambria Math" panose="02040503050406030204" pitchFamily="18" charset="0"/>
                      </a:rPr>
                      <m:t> </m:t>
                    </m:r>
                    <m:r>
                      <a:rPr lang="zh-CN" altLang="en-US" sz="2400" i="1">
                        <a:latin typeface="Cambria Math" panose="02040503050406030204" pitchFamily="18" charset="0"/>
                      </a:rPr>
                      <m:t>次</m:t>
                    </m:r>
                  </m:oMath>
                </a14:m>
                <a:r>
                  <a:rPr lang="zh-CN" altLang="en-US" sz="2400" dirty="0"/>
                  <a:t>比较，</a:t>
                </a:r>
                <a14:m>
                  <m:oMath xmlns:m="http://schemas.openxmlformats.org/officeDocument/2006/math">
                    <m:f>
                      <m:fPr>
                        <m:ctrlPr>
                          <a:rPr lang="zh-CN" altLang="zh-CN" i="1">
                            <a:latin typeface="Cambria Math" panose="02040503050406030204" pitchFamily="18" charset="0"/>
                          </a:rPr>
                        </m:ctrlPr>
                      </m:fPr>
                      <m:num>
                        <m:r>
                          <a:rPr lang="en-US" altLang="zh-CN" i="1">
                            <a:latin typeface="Cambria Math" panose="02040503050406030204" pitchFamily="18" charset="0"/>
                          </a:rPr>
                          <m:t>(</m:t>
                        </m:r>
                        <m:r>
                          <a:rPr lang="en-US" altLang="zh-CN" i="1">
                            <a:latin typeface="Cambria Math" panose="02040503050406030204" pitchFamily="18" charset="0"/>
                          </a:rPr>
                          <m:t>𝑛</m:t>
                        </m:r>
                        <m:r>
                          <a:rPr lang="en-US" altLang="zh-CN" i="1">
                            <a:latin typeface="Cambria Math" panose="02040503050406030204" pitchFamily="18" charset="0"/>
                          </a:rPr>
                          <m:t>+2)</m:t>
                        </m:r>
                        <m:d>
                          <m:dPr>
                            <m:ctrlPr>
                              <a:rPr lang="zh-CN" altLang="zh-CN" i="1">
                                <a:latin typeface="Cambria Math" panose="02040503050406030204" pitchFamily="18" charset="0"/>
                              </a:rPr>
                            </m:ctrlPr>
                          </m:dPr>
                          <m:e>
                            <m:r>
                              <a:rPr lang="en-US" altLang="zh-CN" i="1">
                                <a:latin typeface="Cambria Math" panose="02040503050406030204" pitchFamily="18" charset="0"/>
                              </a:rPr>
                              <m:t>𝑛</m:t>
                            </m:r>
                            <m:r>
                              <a:rPr lang="en-US" altLang="zh-CN" i="1">
                                <a:latin typeface="Cambria Math" panose="02040503050406030204" pitchFamily="18" charset="0"/>
                              </a:rPr>
                              <m:t>−1</m:t>
                            </m:r>
                          </m:e>
                        </m:d>
                      </m:num>
                      <m:den>
                        <m:r>
                          <a:rPr lang="en-US" altLang="zh-CN" i="1">
                            <a:latin typeface="Cambria Math" panose="02040503050406030204" pitchFamily="18" charset="0"/>
                          </a:rPr>
                          <m:t>2</m:t>
                        </m:r>
                      </m:den>
                    </m:f>
                    <m:r>
                      <a:rPr lang="zh-CN" altLang="en-US" sz="2400" i="1">
                        <a:latin typeface="Cambria Math" panose="02040503050406030204" pitchFamily="18" charset="0"/>
                      </a:rPr>
                      <m:t>次</m:t>
                    </m:r>
                  </m:oMath>
                </a14:m>
                <a:r>
                  <a:rPr lang="zh-CN" altLang="en-US" sz="2400" dirty="0"/>
                  <a:t>移动</a:t>
                </a:r>
                <a:r>
                  <a:rPr lang="en-US" altLang="zh-CN" sz="2400" dirty="0"/>
                  <a:t>.</a:t>
                </a:r>
              </a:p>
              <a:p>
                <a:pPr>
                  <a:lnSpc>
                    <a:spcPct val="120000"/>
                  </a:lnSpc>
                </a:pPr>
                <a:r>
                  <a:rPr lang="zh-CN" altLang="en-US" sz="2400" dirty="0"/>
                  <a:t>平均情况：</a:t>
                </a:r>
                <a14:m>
                  <m:oMath xmlns:m="http://schemas.openxmlformats.org/officeDocument/2006/math">
                    <m:r>
                      <a:rPr lang="en-US" altLang="zh-CN" sz="2400" b="1" i="1" dirty="0" smtClean="0">
                        <a:solidFill>
                          <a:srgbClr val="C00000"/>
                        </a:solidFill>
                        <a:latin typeface="Cambria Math" panose="02040503050406030204" pitchFamily="18" charset="0"/>
                      </a:rPr>
                      <m:t>𝑶</m:t>
                    </m:r>
                    <m:r>
                      <a:rPr lang="en-US" altLang="zh-CN" sz="2400" b="1" i="1" dirty="0" smtClean="0">
                        <a:solidFill>
                          <a:srgbClr val="C00000"/>
                        </a:solidFill>
                        <a:latin typeface="Cambria Math" panose="02040503050406030204" pitchFamily="18" charset="0"/>
                      </a:rPr>
                      <m:t>(</m:t>
                    </m:r>
                    <m:sSup>
                      <m:sSupPr>
                        <m:ctrlPr>
                          <a:rPr lang="en-US" altLang="zh-CN" sz="2400" b="1" i="1" dirty="0" smtClean="0">
                            <a:solidFill>
                              <a:srgbClr val="C00000"/>
                            </a:solidFill>
                            <a:latin typeface="Cambria Math" panose="02040503050406030204" pitchFamily="18" charset="0"/>
                          </a:rPr>
                        </m:ctrlPr>
                      </m:sSupPr>
                      <m:e>
                        <m:r>
                          <a:rPr lang="en-US" altLang="zh-CN" sz="2400" b="1" i="1" dirty="0" smtClean="0">
                            <a:solidFill>
                              <a:srgbClr val="C00000"/>
                            </a:solidFill>
                            <a:latin typeface="Cambria Math" panose="02040503050406030204" pitchFamily="18" charset="0"/>
                          </a:rPr>
                          <m:t>𝒏</m:t>
                        </m:r>
                      </m:e>
                      <m:sup>
                        <m:r>
                          <a:rPr lang="en-US" altLang="zh-CN" sz="2400" b="1" i="1" dirty="0" smtClean="0">
                            <a:solidFill>
                              <a:srgbClr val="C00000"/>
                            </a:solidFill>
                            <a:latin typeface="Cambria Math" panose="02040503050406030204" pitchFamily="18" charset="0"/>
                          </a:rPr>
                          <m:t>𝟐</m:t>
                        </m:r>
                      </m:sup>
                    </m:sSup>
                    <m:r>
                      <a:rPr lang="en-US" altLang="zh-CN" sz="2400" b="1" i="1" dirty="0">
                        <a:solidFill>
                          <a:srgbClr val="C00000"/>
                        </a:solidFill>
                        <a:latin typeface="Cambria Math" panose="02040503050406030204" pitchFamily="18" charset="0"/>
                      </a:rPr>
                      <m:t>)</m:t>
                    </m:r>
                  </m:oMath>
                </a14:m>
                <a:endParaRPr lang="en-US" altLang="zh-CN" sz="2400" dirty="0"/>
              </a:p>
              <a:p>
                <a:pPr marL="800100" lvl="1" indent="-342900">
                  <a:lnSpc>
                    <a:spcPct val="120000"/>
                  </a:lnSpc>
                  <a:buFont typeface="Arial" panose="020B0604020202020204" pitchFamily="34" charset="0"/>
                  <a:buChar char="•"/>
                </a:pPr>
                <a:r>
                  <a:rPr lang="zh-CN" altLang="zh-CN" sz="2400" dirty="0"/>
                  <a:t>比较次数和记录移动次数约为</a:t>
                </a:r>
                <a14:m>
                  <m:oMath xmlns:m="http://schemas.openxmlformats.org/officeDocument/2006/math">
                    <m:f>
                      <m:fPr>
                        <m:ctrlPr>
                          <a:rPr lang="en-US" altLang="zh-CN" sz="2400" i="1">
                            <a:latin typeface="Cambria Math" panose="02040503050406030204" pitchFamily="18" charset="0"/>
                          </a:rPr>
                        </m:ctrlPr>
                      </m:fPr>
                      <m:num>
                        <m:sSup>
                          <m:sSupPr>
                            <m:ctrlPr>
                              <a:rPr lang="zh-CN" altLang="zh-CN" sz="2400" i="1">
                                <a:latin typeface="Cambria Math" panose="02040503050406030204" pitchFamily="18" charset="0"/>
                              </a:rPr>
                            </m:ctrlPr>
                          </m:sSupPr>
                          <m:e>
                            <m:r>
                              <a:rPr lang="en-US" altLang="zh-CN" sz="2400" i="1">
                                <a:latin typeface="Cambria Math" panose="02040503050406030204" pitchFamily="18" charset="0"/>
                              </a:rPr>
                              <m:t>𝑛</m:t>
                            </m:r>
                          </m:e>
                          <m:sup>
                            <m:r>
                              <a:rPr lang="en-US" altLang="zh-CN" sz="2400" i="1" baseline="30000">
                                <a:latin typeface="Cambria Math" panose="02040503050406030204" pitchFamily="18" charset="0"/>
                              </a:rPr>
                              <m:t>2</m:t>
                            </m:r>
                          </m:sup>
                        </m:sSup>
                      </m:num>
                      <m:den>
                        <m:r>
                          <a:rPr lang="en-US" altLang="zh-CN" sz="2400" i="1">
                            <a:latin typeface="Cambria Math" panose="02040503050406030204" pitchFamily="18" charset="0"/>
                          </a:rPr>
                          <m:t>4</m:t>
                        </m:r>
                      </m:den>
                    </m:f>
                  </m:oMath>
                </a14:m>
                <a:endParaRPr lang="en-US" altLang="zh-CN" sz="2400" b="0" i="1" dirty="0">
                  <a:solidFill>
                    <a:schemeClr val="tx1"/>
                  </a:solidFill>
                  <a:latin typeface="Cambria Math" panose="02040503050406030204" pitchFamily="18" charset="0"/>
                </a:endParaRPr>
              </a:p>
              <a:p>
                <a:pPr marL="800100" lvl="1" indent="-342900">
                  <a:lnSpc>
                    <a:spcPct val="120000"/>
                  </a:lnSpc>
                  <a:buFont typeface="Arial" panose="020B0604020202020204" pitchFamily="34" charset="0"/>
                  <a:buChar char="•"/>
                </a:pPr>
                <a14:m>
                  <m:oMath xmlns:m="http://schemas.openxmlformats.org/officeDocument/2006/math">
                    <m:r>
                      <a:rPr lang="en-US" altLang="zh-CN" sz="2400" b="0" i="1" dirty="0" smtClean="0">
                        <a:solidFill>
                          <a:schemeClr val="tx1"/>
                        </a:solidFill>
                        <a:latin typeface="Cambria Math" panose="02040503050406030204" pitchFamily="18" charset="0"/>
                      </a:rPr>
                      <m:t>𝑂</m:t>
                    </m:r>
                    <m:r>
                      <a:rPr lang="en-US" altLang="zh-CN" sz="2400" b="0" i="1" dirty="0" smtClean="0">
                        <a:solidFill>
                          <a:schemeClr val="tx1"/>
                        </a:solidFill>
                        <a:latin typeface="Cambria Math" panose="02040503050406030204" pitchFamily="18" charset="0"/>
                      </a:rPr>
                      <m:t>(</m:t>
                    </m:r>
                    <m:sSup>
                      <m:sSupPr>
                        <m:ctrlPr>
                          <a:rPr lang="en-US" altLang="zh-CN" sz="2400" i="1" dirty="0" smtClean="0">
                            <a:solidFill>
                              <a:schemeClr val="tx1"/>
                            </a:solidFill>
                            <a:latin typeface="Cambria Math" panose="02040503050406030204" pitchFamily="18" charset="0"/>
                          </a:rPr>
                        </m:ctrlPr>
                      </m:sSupPr>
                      <m:e>
                        <m:r>
                          <a:rPr lang="en-US" altLang="zh-CN" sz="2400" b="0" i="1" dirty="0" smtClean="0">
                            <a:solidFill>
                              <a:schemeClr val="tx1"/>
                            </a:solidFill>
                            <a:latin typeface="Cambria Math" panose="02040503050406030204" pitchFamily="18" charset="0"/>
                          </a:rPr>
                          <m:t>𝑛</m:t>
                        </m:r>
                      </m:e>
                      <m:sup>
                        <m:r>
                          <a:rPr lang="en-US" altLang="zh-CN" sz="2400" b="0" i="1" dirty="0" smtClean="0">
                            <a:solidFill>
                              <a:schemeClr val="tx1"/>
                            </a:solidFill>
                            <a:latin typeface="Cambria Math" panose="02040503050406030204" pitchFamily="18" charset="0"/>
                          </a:rPr>
                          <m:t>2</m:t>
                        </m:r>
                      </m:sup>
                    </m:sSup>
                    <m:r>
                      <a:rPr lang="en-US" altLang="zh-CN" sz="2400" b="0" i="1" dirty="0">
                        <a:solidFill>
                          <a:schemeClr val="tx1"/>
                        </a:solidFill>
                        <a:latin typeface="Cambria Math" panose="02040503050406030204" pitchFamily="18" charset="0"/>
                      </a:rPr>
                      <m:t>)</m:t>
                    </m:r>
                  </m:oMath>
                </a14:m>
                <a:r>
                  <a:rPr lang="zh-CN" altLang="en-US" sz="2400" dirty="0">
                    <a:solidFill>
                      <a:schemeClr val="tx1"/>
                    </a:solidFill>
                  </a:rPr>
                  <a:t> 次比较，</a:t>
                </a:r>
                <a14:m>
                  <m:oMath xmlns:m="http://schemas.openxmlformats.org/officeDocument/2006/math">
                    <m:r>
                      <a:rPr lang="en-US" altLang="zh-CN" sz="2400" b="0" i="1" dirty="0">
                        <a:solidFill>
                          <a:schemeClr val="tx1"/>
                        </a:solidFill>
                        <a:latin typeface="Cambria Math" panose="02040503050406030204" pitchFamily="18" charset="0"/>
                      </a:rPr>
                      <m:t>𝑂</m:t>
                    </m:r>
                    <m:r>
                      <a:rPr lang="en-US" altLang="zh-CN" sz="2400" b="0" i="1" dirty="0">
                        <a:solidFill>
                          <a:schemeClr val="tx1"/>
                        </a:solidFill>
                        <a:latin typeface="Cambria Math" panose="02040503050406030204" pitchFamily="18" charset="0"/>
                      </a:rPr>
                      <m:t>(</m:t>
                    </m:r>
                    <m:sSup>
                      <m:sSupPr>
                        <m:ctrlPr>
                          <a:rPr lang="en-US" altLang="zh-CN" sz="2400" i="1" dirty="0">
                            <a:solidFill>
                              <a:schemeClr val="tx1"/>
                            </a:solidFill>
                            <a:latin typeface="Cambria Math" panose="02040503050406030204" pitchFamily="18" charset="0"/>
                          </a:rPr>
                        </m:ctrlPr>
                      </m:sSupPr>
                      <m:e>
                        <m:r>
                          <a:rPr lang="en-US" altLang="zh-CN" sz="2400" b="0" i="1" dirty="0">
                            <a:solidFill>
                              <a:schemeClr val="tx1"/>
                            </a:solidFill>
                            <a:latin typeface="Cambria Math" panose="02040503050406030204" pitchFamily="18" charset="0"/>
                          </a:rPr>
                          <m:t>𝑛</m:t>
                        </m:r>
                      </m:e>
                      <m:sup>
                        <m:r>
                          <a:rPr lang="en-US" altLang="zh-CN" sz="2400" b="0" i="1" dirty="0">
                            <a:solidFill>
                              <a:schemeClr val="tx1"/>
                            </a:solidFill>
                            <a:latin typeface="Cambria Math" panose="02040503050406030204" pitchFamily="18" charset="0"/>
                          </a:rPr>
                          <m:t>2</m:t>
                        </m:r>
                      </m:sup>
                    </m:sSup>
                    <m:r>
                      <a:rPr lang="en-US" altLang="zh-CN" sz="2400" b="0" i="1" dirty="0">
                        <a:solidFill>
                          <a:schemeClr val="tx1"/>
                        </a:solidFill>
                        <a:latin typeface="Cambria Math" panose="02040503050406030204" pitchFamily="18" charset="0"/>
                      </a:rPr>
                      <m:t>)</m:t>
                    </m:r>
                  </m:oMath>
                </a14:m>
                <a:r>
                  <a:rPr lang="zh-CN" altLang="en-US" sz="2400" dirty="0">
                    <a:solidFill>
                      <a:schemeClr val="tx1"/>
                    </a:solidFill>
                  </a:rPr>
                  <a:t> 次移动</a:t>
                </a:r>
                <a:endParaRPr lang="en-US" altLang="zh-CN" sz="2400" dirty="0">
                  <a:solidFill>
                    <a:schemeClr val="tx1"/>
                  </a:solidFill>
                </a:endParaRPr>
              </a:p>
              <a:p>
                <a:pPr>
                  <a:lnSpc>
                    <a:spcPct val="120000"/>
                  </a:lnSpc>
                </a:pPr>
                <a:endParaRPr lang="zh-CN" altLang="en-US" dirty="0"/>
              </a:p>
              <a:p>
                <a:pPr>
                  <a:lnSpc>
                    <a:spcPct val="120000"/>
                  </a:lnSpc>
                </a:pPr>
                <a:endParaRPr lang="zh-CN" altLang="en-US" sz="2400" dirty="0"/>
              </a:p>
            </p:txBody>
          </p:sp>
        </mc:Choice>
        <mc:Fallback xmlns="">
          <p:sp>
            <p:nvSpPr>
              <p:cNvPr id="5" name="内容占位符 4">
                <a:extLst>
                  <a:ext uri="{FF2B5EF4-FFF2-40B4-BE49-F238E27FC236}">
                    <a16:creationId xmlns:a16="http://schemas.microsoft.com/office/drawing/2014/main" id="{90961ED6-686E-B748-C9C0-9B3B217999DC}"/>
                  </a:ext>
                </a:extLst>
              </p:cNvPr>
              <p:cNvSpPr>
                <a:spLocks noGrp="1" noRot="1" noChangeAspect="1" noMove="1" noResize="1" noEditPoints="1" noAdjustHandles="1" noChangeArrowheads="1" noChangeShapeType="1" noTextEdit="1"/>
              </p:cNvSpPr>
              <p:nvPr>
                <p:ph idx="11"/>
              </p:nvPr>
            </p:nvSpPr>
            <p:spPr>
              <a:blipFill>
                <a:blip r:embed="rId2"/>
                <a:stretch>
                  <a:fillRect l="-883" t="-72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15053447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二路归并的应用：合并有序单链表</a:t>
            </a:r>
          </a:p>
        </p:txBody>
      </p:sp>
      <p:sp>
        <p:nvSpPr>
          <p:cNvPr id="3" name="副标题 2"/>
          <p:cNvSpPr>
            <a:spLocks noGrp="1"/>
          </p:cNvSpPr>
          <p:nvPr>
            <p:ph type="subTitle" idx="1"/>
          </p:nvPr>
        </p:nvSpPr>
        <p:spPr/>
        <p:txBody>
          <a:bodyPr/>
          <a:lstStyle/>
          <a:p>
            <a:r>
              <a:rPr lang="en-US" altLang="zh-CN" dirty="0"/>
              <a:t>10.5.2  </a:t>
            </a:r>
            <a:r>
              <a:rPr lang="zh-CN" altLang="en-US" dirty="0"/>
              <a:t>归并排序</a:t>
            </a:r>
          </a:p>
        </p:txBody>
      </p:sp>
      <p:sp>
        <p:nvSpPr>
          <p:cNvPr id="4" name="文本占位符 3"/>
          <p:cNvSpPr>
            <a:spLocks noGrp="1"/>
          </p:cNvSpPr>
          <p:nvPr>
            <p:ph type="body" idx="10"/>
          </p:nvPr>
        </p:nvSpPr>
        <p:spPr/>
        <p:txBody>
          <a:bodyPr/>
          <a:lstStyle/>
          <a:p>
            <a:r>
              <a:rPr lang="zh-CN" altLang="en-US" dirty="0"/>
              <a:t>数据结构</a:t>
            </a:r>
          </a:p>
        </p:txBody>
      </p:sp>
      <p:sp>
        <p:nvSpPr>
          <p:cNvPr id="6" name="内容占位符 5">
            <a:extLst>
              <a:ext uri="{FF2B5EF4-FFF2-40B4-BE49-F238E27FC236}">
                <a16:creationId xmlns:a16="http://schemas.microsoft.com/office/drawing/2014/main" id="{2128B241-160C-450A-82C1-473FC4BFC3CB}"/>
              </a:ext>
            </a:extLst>
          </p:cNvPr>
          <p:cNvSpPr>
            <a:spLocks noGrp="1"/>
          </p:cNvSpPr>
          <p:nvPr>
            <p:ph idx="11"/>
          </p:nvPr>
        </p:nvSpPr>
        <p:spPr>
          <a:xfrm>
            <a:off x="584225" y="1276351"/>
            <a:ext cx="11055325" cy="839130"/>
          </a:xfrm>
        </p:spPr>
        <p:txBody>
          <a:bodyPr>
            <a:normAutofit/>
          </a:bodyPr>
          <a:lstStyle/>
          <a:p>
            <a:pPr marL="342900" indent="-342900">
              <a:buFont typeface="Arial" panose="020B0604020202020204" pitchFamily="34" charset="0"/>
              <a:buChar char="•"/>
            </a:pPr>
            <a:r>
              <a:rPr lang="zh-CN" altLang="en-US" sz="2400" dirty="0"/>
              <a:t>两个有序序列用单链表存放，将两个链表合并为一个有序单链表</a:t>
            </a:r>
            <a:endParaRPr lang="en-US" altLang="zh-CN" sz="2400" dirty="0"/>
          </a:p>
          <a:p>
            <a:endParaRPr lang="en-US" altLang="zh-CN" sz="2400" dirty="0"/>
          </a:p>
        </p:txBody>
      </p:sp>
      <mc:AlternateContent xmlns:mc="http://schemas.openxmlformats.org/markup-compatibility/2006" xmlns:a14="http://schemas.microsoft.com/office/drawing/2010/main">
        <mc:Choice Requires="a14">
          <p:sp>
            <p:nvSpPr>
              <p:cNvPr id="106" name="任意多边形: 形状 6">
                <a:extLst>
                  <a:ext uri="{FF2B5EF4-FFF2-40B4-BE49-F238E27FC236}">
                    <a16:creationId xmlns:a16="http://schemas.microsoft.com/office/drawing/2014/main" id="{4017370C-E3AF-58B0-EF7B-60167055451E}"/>
                  </a:ext>
                </a:extLst>
              </p:cNvPr>
              <p:cNvSpPr/>
              <p:nvPr/>
            </p:nvSpPr>
            <p:spPr>
              <a:xfrm>
                <a:off x="5860211" y="1761632"/>
                <a:ext cx="6095929" cy="5000876"/>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lvl="0" eaLnBrk="0" fontAlgn="base" hangingPunct="0">
                  <a:spcBef>
                    <a:spcPct val="0"/>
                  </a:spcBef>
                  <a:spcAft>
                    <a:spcPct val="0"/>
                  </a:spcAft>
                </a:pPr>
                <a:r>
                  <a:rPr lang="zh-CN" altLang="zh-CN" sz="1600" dirty="0">
                    <a:latin typeface="微软雅黑" panose="020B0503020204020204" pitchFamily="34" charset="-122"/>
                    <a:ea typeface="微软雅黑" panose="020B0503020204020204" pitchFamily="34" charset="-122"/>
                  </a:rPr>
                  <a:t>——————————————————————</a:t>
                </a:r>
              </a:p>
              <a:p>
                <a:pPr marL="360000" lvl="0" indent="-288000" eaLnBrk="0" fontAlgn="base" hangingPunct="0">
                  <a:spcBef>
                    <a:spcPct val="0"/>
                  </a:spcBef>
                  <a:spcAft>
                    <a:spcPct val="0"/>
                  </a:spcAft>
                  <a:buFont typeface="+mj-lt"/>
                  <a:buAutoNum type="arabicPeriod"/>
                </a:pPr>
                <a:r>
                  <a:rPr lang="zh-CN" altLang="en-US" sz="1600" dirty="0">
                    <a:latin typeface="微软雅黑" panose="020B0503020204020204" pitchFamily="34" charset="-122"/>
                    <a:ea typeface="微软雅黑" panose="020B0503020204020204" pitchFamily="34" charset="-122"/>
                  </a:rPr>
                  <a:t> </a:t>
                </a:r>
                <a14:m>
                  <m:oMath xmlns:m="http://schemas.openxmlformats.org/officeDocument/2006/math">
                    <m:sSub>
                      <m:sSubPr>
                        <m:ctrlPr>
                          <a:rPr lang="en-US" altLang="zh-CN" sz="1600" b="0" i="1" smtClean="0">
                            <a:latin typeface="Cambria Math" panose="02040503050406030204" pitchFamily="18" charset="0"/>
                            <a:ea typeface="微软雅黑" panose="020B0503020204020204" pitchFamily="34" charset="-122"/>
                          </a:rPr>
                        </m:ctrlPr>
                      </m:sSubPr>
                      <m:e>
                        <m:r>
                          <a:rPr lang="en-US" altLang="zh-CN" sz="1600" b="0" i="1" smtClean="0">
                            <a:latin typeface="Cambria Math" panose="02040503050406030204" pitchFamily="18" charset="0"/>
                            <a:ea typeface="微软雅黑" panose="020B0503020204020204" pitchFamily="34" charset="-122"/>
                          </a:rPr>
                          <m:t>𝑝</m:t>
                        </m:r>
                      </m:e>
                      <m:sub>
                        <m:r>
                          <a:rPr lang="en-US" altLang="zh-CN" sz="1600" b="0" i="1" smtClean="0">
                            <a:latin typeface="Cambria Math" panose="02040503050406030204" pitchFamily="18" charset="0"/>
                            <a:ea typeface="微软雅黑" panose="020B0503020204020204" pitchFamily="34" charset="-122"/>
                          </a:rPr>
                          <m:t>1</m:t>
                        </m:r>
                      </m:sub>
                    </m:sSub>
                    <m:r>
                      <a:rPr lang="en-US" altLang="zh-CN" sz="1600" b="0" i="1" smtClean="0">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𝐿𝑖𝑠</m:t>
                    </m:r>
                    <m:sSub>
                      <m:sSubPr>
                        <m:ctrlPr>
                          <a:rPr lang="en-US" altLang="zh-CN" sz="1600" b="0" i="1" smtClean="0">
                            <a:latin typeface="Cambria Math" panose="02040503050406030204" pitchFamily="18" charset="0"/>
                            <a:ea typeface="微软雅黑" panose="020B0503020204020204" pitchFamily="34" charset="-122"/>
                          </a:rPr>
                        </m:ctrlPr>
                      </m:sSubPr>
                      <m:e>
                        <m:r>
                          <a:rPr lang="en-US" altLang="zh-CN" sz="1600" b="0" i="1" smtClean="0">
                            <a:latin typeface="Cambria Math" panose="02040503050406030204" pitchFamily="18" charset="0"/>
                            <a:ea typeface="微软雅黑" panose="020B0503020204020204" pitchFamily="34" charset="-122"/>
                          </a:rPr>
                          <m:t>𝑡</m:t>
                        </m:r>
                      </m:e>
                      <m:sub>
                        <m:r>
                          <a:rPr lang="en-US" altLang="zh-CN" sz="1600" b="0" i="1" smtClean="0">
                            <a:latin typeface="Cambria Math" panose="02040503050406030204" pitchFamily="18" charset="0"/>
                            <a:ea typeface="微软雅黑" panose="020B0503020204020204" pitchFamily="34" charset="-122"/>
                          </a:rPr>
                          <m:t>1</m:t>
                        </m:r>
                      </m:sub>
                    </m:sSub>
                  </m:oMath>
                </a14:m>
                <a:r>
                  <a:rPr lang="zh-CN" altLang="zh-CN"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             </a:t>
                </a:r>
                <a:endParaRPr lang="en-US" altLang="zh-CN" sz="1600"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zh-CN" altLang="en-US" sz="1600" dirty="0">
                    <a:latin typeface="微软雅黑" panose="020B0503020204020204" pitchFamily="34" charset="-122"/>
                    <a:ea typeface="微软雅黑" panose="020B0503020204020204" pitchFamily="34" charset="-122"/>
                  </a:rPr>
                  <a:t> </a:t>
                </a:r>
                <a14:m>
                  <m:oMath xmlns:m="http://schemas.openxmlformats.org/officeDocument/2006/math">
                    <m:sSub>
                      <m:sSubPr>
                        <m:ctrlPr>
                          <a:rPr lang="en-US" altLang="zh-CN" sz="1600" b="0" i="1" smtClean="0">
                            <a:latin typeface="Cambria Math" panose="02040503050406030204" pitchFamily="18" charset="0"/>
                            <a:ea typeface="微软雅黑" panose="020B0503020204020204" pitchFamily="34" charset="-122"/>
                          </a:rPr>
                        </m:ctrlPr>
                      </m:sSubPr>
                      <m:e>
                        <m:r>
                          <a:rPr lang="en-US" altLang="zh-CN" sz="1600" b="0" i="1" smtClean="0">
                            <a:latin typeface="Cambria Math" panose="02040503050406030204" pitchFamily="18" charset="0"/>
                            <a:ea typeface="微软雅黑" panose="020B0503020204020204" pitchFamily="34" charset="-122"/>
                          </a:rPr>
                          <m:t>𝑝</m:t>
                        </m:r>
                      </m:e>
                      <m:sub>
                        <m:r>
                          <a:rPr lang="en-US" altLang="zh-CN" sz="1600" b="0" i="1" smtClean="0">
                            <a:latin typeface="Cambria Math" panose="02040503050406030204" pitchFamily="18" charset="0"/>
                            <a:ea typeface="微软雅黑" panose="020B0503020204020204" pitchFamily="34" charset="-122"/>
                          </a:rPr>
                          <m:t>2</m:t>
                        </m:r>
                      </m:sub>
                    </m:sSub>
                    <m:r>
                      <a:rPr lang="en-US" altLang="zh-CN" sz="1600" b="0" i="1" smtClean="0">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𝐿𝑖𝑠</m:t>
                    </m:r>
                    <m:sSub>
                      <m:sSubPr>
                        <m:ctrlPr>
                          <a:rPr lang="en-US" altLang="zh-CN" sz="1600" b="0" i="1" smtClean="0">
                            <a:latin typeface="Cambria Math" panose="02040503050406030204" pitchFamily="18" charset="0"/>
                            <a:ea typeface="微软雅黑" panose="020B0503020204020204" pitchFamily="34" charset="-122"/>
                          </a:rPr>
                        </m:ctrlPr>
                      </m:sSubPr>
                      <m:e>
                        <m:r>
                          <a:rPr lang="en-US" altLang="zh-CN" sz="1600" b="0" i="1" smtClean="0">
                            <a:latin typeface="Cambria Math" panose="02040503050406030204" pitchFamily="18" charset="0"/>
                            <a:ea typeface="微软雅黑" panose="020B0503020204020204" pitchFamily="34" charset="-122"/>
                          </a:rPr>
                          <m:t>𝑡</m:t>
                        </m:r>
                      </m:e>
                      <m:sub>
                        <m:r>
                          <a:rPr lang="en-US" altLang="zh-CN" sz="1600" b="0" i="1" smtClean="0">
                            <a:latin typeface="Cambria Math" panose="02040503050406030204" pitchFamily="18" charset="0"/>
                            <a:ea typeface="微软雅黑" panose="020B0503020204020204" pitchFamily="34" charset="-122"/>
                          </a:rPr>
                          <m:t>2</m:t>
                        </m:r>
                      </m:sub>
                    </m:sSub>
                  </m:oMath>
                </a14:m>
                <a:r>
                  <a:rPr lang="zh-CN" altLang="en-US" sz="1600" dirty="0">
                    <a:latin typeface="微软雅黑" panose="020B0503020204020204" pitchFamily="34" charset="-122"/>
                    <a:ea typeface="微软雅黑" panose="020B0503020204020204" pitchFamily="34" charset="-122"/>
                  </a:rPr>
                  <a:t>        </a:t>
                </a:r>
                <a:endParaRPr lang="en-US" altLang="zh-CN" sz="1600"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zh-CN" altLang="en-US"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while</a:t>
                </a:r>
                <a:r>
                  <a:rPr lang="zh-CN" altLang="en-US" sz="1600" dirty="0">
                    <a:latin typeface="微软雅黑" panose="020B0503020204020204" pitchFamily="34" charset="-122"/>
                    <a:ea typeface="微软雅黑" panose="020B0503020204020204" pitchFamily="34" charset="-122"/>
                  </a:rPr>
                  <a:t> </a:t>
                </a:r>
                <a14:m>
                  <m:oMath xmlns:m="http://schemas.openxmlformats.org/officeDocument/2006/math">
                    <m:sSub>
                      <m:sSubPr>
                        <m:ctrlPr>
                          <a:rPr lang="en-US" altLang="zh-CN" sz="1600" b="0" i="1" smtClean="0">
                            <a:latin typeface="Cambria Math" panose="02040503050406030204" pitchFamily="18" charset="0"/>
                            <a:ea typeface="微软雅黑" panose="020B0503020204020204" pitchFamily="34" charset="-122"/>
                          </a:rPr>
                        </m:ctrlPr>
                      </m:sSubPr>
                      <m:e>
                        <m:r>
                          <a:rPr lang="en-US" altLang="zh-CN" sz="1600" b="0" i="1" smtClean="0">
                            <a:latin typeface="Cambria Math" panose="02040503050406030204" pitchFamily="18" charset="0"/>
                            <a:ea typeface="微软雅黑" panose="020B0503020204020204" pitchFamily="34" charset="-122"/>
                          </a:rPr>
                          <m:t>𝑝</m:t>
                        </m:r>
                      </m:e>
                      <m:sub>
                        <m:r>
                          <a:rPr lang="en-US" altLang="zh-CN" sz="1600" b="0" i="1" smtClean="0">
                            <a:latin typeface="Cambria Math" panose="02040503050406030204" pitchFamily="18" charset="0"/>
                            <a:ea typeface="微软雅黑" panose="020B0503020204020204" pitchFamily="34" charset="-122"/>
                          </a:rPr>
                          <m:t>2</m:t>
                        </m:r>
                      </m:sub>
                    </m:sSub>
                    <m:r>
                      <a:rPr lang="en-US" altLang="zh-CN" sz="1600" b="0" i="1" smtClean="0">
                        <a:latin typeface="Cambria Math" panose="02040503050406030204" pitchFamily="18" charset="0"/>
                        <a:ea typeface="微软雅黑" panose="020B0503020204020204" pitchFamily="34" charset="-122"/>
                      </a:rPr>
                      <m:t>≠</m:t>
                    </m:r>
                    <m:r>
                      <m:rPr>
                        <m:sty m:val="p"/>
                      </m:rPr>
                      <a:rPr lang="en-US" altLang="zh-CN" sz="1600" b="0" i="0" smtClean="0">
                        <a:latin typeface="Cambria Math" panose="02040503050406030204" pitchFamily="18" charset="0"/>
                        <a:ea typeface="微软雅黑" panose="020B0503020204020204" pitchFamily="34" charset="-122"/>
                      </a:rPr>
                      <m:t>NIL</m:t>
                    </m:r>
                    <m:r>
                      <a:rPr lang="en-US" altLang="zh-CN" sz="1600" b="0" i="1" smtClean="0">
                        <a:latin typeface="Cambria Math" panose="02040503050406030204" pitchFamily="18" charset="0"/>
                        <a:ea typeface="微软雅黑" panose="020B0503020204020204" pitchFamily="34" charset="-122"/>
                      </a:rPr>
                      <m:t> </m:t>
                    </m:r>
                  </m:oMath>
                </a14:m>
                <a:r>
                  <a:rPr lang="en-US" altLang="zh-CN" sz="1600" b="1" dirty="0">
                    <a:latin typeface="微软雅黑" panose="020B0503020204020204" pitchFamily="34" charset="-122"/>
                    <a:ea typeface="微软雅黑" panose="020B0503020204020204" pitchFamily="34" charset="-122"/>
                  </a:rPr>
                  <a:t>do</a:t>
                </a:r>
                <a:r>
                  <a:rPr lang="zh-CN" altLang="en-US"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a:t>
                </a:r>
                <a:r>
                  <a:rPr lang="zh-CN" altLang="en-US" sz="1600" dirty="0">
                    <a:solidFill>
                      <a:srgbClr val="FFFF00"/>
                    </a:solidFill>
                    <a:latin typeface="微软雅黑" panose="020B0503020204020204" pitchFamily="34" charset="-122"/>
                    <a:ea typeface="微软雅黑" panose="020B0503020204020204" pitchFamily="34" charset="-122"/>
                  </a:rPr>
                  <a:t>将</a:t>
                </a:r>
                <a:r>
                  <a:rPr lang="en-US" altLang="zh-CN" sz="1600" dirty="0">
                    <a:solidFill>
                      <a:srgbClr val="FFFF00"/>
                    </a:solidFill>
                    <a:latin typeface="微软雅黑" panose="020B0503020204020204" pitchFamily="34" charset="-122"/>
                    <a:ea typeface="微软雅黑" panose="020B0503020204020204" pitchFamily="34" charset="-122"/>
                  </a:rPr>
                  <a:t>List</a:t>
                </a:r>
                <a:r>
                  <a:rPr lang="en-US" altLang="zh-CN" sz="1200" dirty="0">
                    <a:solidFill>
                      <a:srgbClr val="FFFF00"/>
                    </a:solidFill>
                    <a:latin typeface="微软雅黑" panose="020B0503020204020204" pitchFamily="34" charset="-122"/>
                    <a:ea typeface="微软雅黑" panose="020B0503020204020204" pitchFamily="34" charset="-122"/>
                  </a:rPr>
                  <a:t>2</a:t>
                </a:r>
                <a:r>
                  <a:rPr lang="zh-CN" altLang="en-US" sz="1600" dirty="0">
                    <a:solidFill>
                      <a:srgbClr val="FFFF00"/>
                    </a:solidFill>
                    <a:latin typeface="微软雅黑" panose="020B0503020204020204" pitchFamily="34" charset="-122"/>
                    <a:ea typeface="微软雅黑" panose="020B0503020204020204" pitchFamily="34" charset="-122"/>
                  </a:rPr>
                  <a:t>中的所有结点归并至</a:t>
                </a:r>
                <a:r>
                  <a:rPr lang="en-US" altLang="zh-CN" sz="1600" dirty="0">
                    <a:solidFill>
                      <a:srgbClr val="FFFF00"/>
                    </a:solidFill>
                    <a:latin typeface="微软雅黑" panose="020B0503020204020204" pitchFamily="34" charset="-122"/>
                    <a:ea typeface="微软雅黑" panose="020B0503020204020204" pitchFamily="34" charset="-122"/>
                  </a:rPr>
                  <a:t>List</a:t>
                </a:r>
                <a:r>
                  <a:rPr lang="en-US" altLang="zh-CN" sz="1100" dirty="0">
                    <a:solidFill>
                      <a:srgbClr val="FFFF00"/>
                    </a:solidFill>
                    <a:latin typeface="微软雅黑" panose="020B0503020204020204" pitchFamily="34" charset="-122"/>
                    <a:ea typeface="微软雅黑" panose="020B0503020204020204" pitchFamily="34" charset="-122"/>
                  </a:rPr>
                  <a:t>1</a:t>
                </a:r>
                <a:endParaRPr lang="en-US" altLang="zh-CN" sz="1600" dirty="0">
                  <a:solidFill>
                    <a:srgbClr val="FFFF00"/>
                  </a:solidFill>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zh-CN" altLang="en-US"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𝑝𝑟𝑒</m:t>
                    </m:r>
                    <m:r>
                      <a:rPr lang="en-US" altLang="zh-CN" sz="1600" b="0" i="1" smtClean="0">
                        <a:latin typeface="Cambria Math" panose="02040503050406030204" pitchFamily="18" charset="0"/>
                        <a:ea typeface="微软雅黑" panose="020B0503020204020204" pitchFamily="34" charset="-122"/>
                      </a:rPr>
                      <m:t>←</m:t>
                    </m:r>
                    <m:r>
                      <m:rPr>
                        <m:sty m:val="p"/>
                      </m:rPr>
                      <a:rPr lang="en-US" altLang="zh-CN" sz="1600" b="0" i="0" smtClean="0">
                        <a:latin typeface="Cambria Math" panose="02040503050406030204" pitchFamily="18" charset="0"/>
                        <a:ea typeface="微软雅黑" panose="020B0503020204020204" pitchFamily="34" charset="-122"/>
                      </a:rPr>
                      <m:t>NIL</m:t>
                    </m:r>
                  </m:oMath>
                </a14:m>
                <a:r>
                  <a:rPr lang="zh-CN" altLang="en-US"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//pre</a:t>
                </a:r>
                <a:r>
                  <a:rPr lang="zh-CN" altLang="en-US" sz="1600" dirty="0">
                    <a:latin typeface="微软雅黑" panose="020B0503020204020204" pitchFamily="34" charset="-122"/>
                    <a:ea typeface="微软雅黑" panose="020B0503020204020204" pitchFamily="34" charset="-122"/>
                  </a:rPr>
                  <a:t>的初始化</a:t>
                </a:r>
                <a:endParaRPr lang="zh-CN" altLang="zh-CN" sz="1600"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zh-CN" altLang="zh-CN"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while</a:t>
                </a:r>
                <a:r>
                  <a:rPr lang="zh-CN" altLang="en-US" sz="1600" b="1"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 </a:t>
                </a:r>
                <a14:m>
                  <m:oMath xmlns:m="http://schemas.openxmlformats.org/officeDocument/2006/math">
                    <m:sSub>
                      <m:sSubPr>
                        <m:ctrlPr>
                          <a:rPr lang="en-US" altLang="zh-CN" sz="1600" b="0" i="1" smtClean="0">
                            <a:latin typeface="Cambria Math" panose="02040503050406030204" pitchFamily="18" charset="0"/>
                            <a:ea typeface="微软雅黑" panose="020B0503020204020204" pitchFamily="34" charset="-122"/>
                          </a:rPr>
                        </m:ctrlPr>
                      </m:sSubPr>
                      <m:e>
                        <m:r>
                          <a:rPr lang="en-US" altLang="zh-CN" sz="1600" b="0" i="1" smtClean="0">
                            <a:latin typeface="Cambria Math" panose="02040503050406030204" pitchFamily="18" charset="0"/>
                            <a:ea typeface="微软雅黑" panose="020B0503020204020204" pitchFamily="34" charset="-122"/>
                          </a:rPr>
                          <m:t>𝑝</m:t>
                        </m:r>
                      </m:e>
                      <m:sub>
                        <m:r>
                          <a:rPr lang="en-US" altLang="zh-CN" sz="1600" b="0" i="1" smtClean="0">
                            <a:latin typeface="Cambria Math" panose="02040503050406030204" pitchFamily="18" charset="0"/>
                            <a:ea typeface="微软雅黑" panose="020B0503020204020204" pitchFamily="34" charset="-122"/>
                          </a:rPr>
                          <m:t>1</m:t>
                        </m:r>
                      </m:sub>
                    </m:sSub>
                    <m:r>
                      <a:rPr lang="en-US" altLang="zh-CN" sz="1600" b="0" i="1" smtClean="0">
                        <a:latin typeface="Cambria Math" panose="02040503050406030204" pitchFamily="18" charset="0"/>
                        <a:ea typeface="微软雅黑" panose="020B0503020204020204" pitchFamily="34" charset="-122"/>
                      </a:rPr>
                      <m:t>≠</m:t>
                    </m:r>
                    <m:r>
                      <m:rPr>
                        <m:sty m:val="p"/>
                      </m:rPr>
                      <a:rPr lang="en-US" altLang="zh-CN" sz="1600" b="0" i="0" smtClean="0">
                        <a:latin typeface="Cambria Math" panose="02040503050406030204" pitchFamily="18" charset="0"/>
                        <a:ea typeface="微软雅黑" panose="020B0503020204020204" pitchFamily="34" charset="-122"/>
                      </a:rPr>
                      <m:t>NIL</m:t>
                    </m:r>
                    <m:r>
                      <a:rPr lang="en-US" altLang="zh-CN" sz="1600" b="0" i="1" smtClean="0">
                        <a:latin typeface="Cambria Math" panose="02040503050406030204" pitchFamily="18" charset="0"/>
                        <a:ea typeface="微软雅黑" panose="020B0503020204020204" pitchFamily="34" charset="-122"/>
                      </a:rPr>
                      <m:t> </m:t>
                    </m:r>
                  </m:oMath>
                </a14:m>
                <a:r>
                  <a:rPr lang="zh-CN" altLang="en-US" sz="1600" dirty="0">
                    <a:latin typeface="微软雅黑" panose="020B0503020204020204" pitchFamily="34" charset="-122"/>
                    <a:ea typeface="微软雅黑" panose="020B0503020204020204" pitchFamily="34" charset="-122"/>
                  </a:rPr>
                  <a:t>且 </a:t>
                </a:r>
                <a14:m>
                  <m:oMath xmlns:m="http://schemas.openxmlformats.org/officeDocument/2006/math">
                    <m:sSub>
                      <m:sSubPr>
                        <m:ctrlPr>
                          <a:rPr lang="en-US" altLang="zh-CN" sz="1600" b="0" i="1" smtClean="0">
                            <a:latin typeface="Cambria Math" panose="02040503050406030204" pitchFamily="18" charset="0"/>
                            <a:ea typeface="微软雅黑" panose="020B0503020204020204" pitchFamily="34" charset="-122"/>
                          </a:rPr>
                        </m:ctrlPr>
                      </m:sSubPr>
                      <m:e>
                        <m:r>
                          <a:rPr lang="en-US" altLang="zh-CN" sz="1600" b="0" i="1" smtClean="0">
                            <a:latin typeface="Cambria Math" panose="02040503050406030204" pitchFamily="18" charset="0"/>
                            <a:ea typeface="微软雅黑" panose="020B0503020204020204" pitchFamily="34" charset="-122"/>
                          </a:rPr>
                          <m:t>𝑝</m:t>
                        </m:r>
                      </m:e>
                      <m:sub>
                        <m:r>
                          <a:rPr lang="en-US" altLang="zh-CN" sz="1600" b="0" i="1" smtClean="0">
                            <a:latin typeface="Cambria Math" panose="02040503050406030204" pitchFamily="18" charset="0"/>
                            <a:ea typeface="微软雅黑" panose="020B0503020204020204" pitchFamily="34" charset="-122"/>
                          </a:rPr>
                          <m:t>1</m:t>
                        </m:r>
                      </m:sub>
                    </m:sSub>
                    <m:r>
                      <a:rPr lang="en-US" altLang="zh-CN" sz="1600" b="0" i="1" smtClean="0">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𝑑𝑎𝑡𝑎</m:t>
                    </m:r>
                    <m:r>
                      <a:rPr lang="en-US" altLang="zh-CN" sz="1600" b="0" i="1" smtClean="0">
                        <a:latin typeface="Cambria Math" panose="02040503050406030204" pitchFamily="18" charset="0"/>
                        <a:ea typeface="微软雅黑" panose="020B0503020204020204" pitchFamily="34" charset="-122"/>
                      </a:rPr>
                      <m:t>≤</m:t>
                    </m:r>
                    <m:sSub>
                      <m:sSubPr>
                        <m:ctrlPr>
                          <a:rPr lang="en-US" altLang="zh-CN" sz="1600" b="0" i="1" smtClean="0">
                            <a:latin typeface="Cambria Math" panose="02040503050406030204" pitchFamily="18" charset="0"/>
                            <a:ea typeface="微软雅黑" panose="020B0503020204020204" pitchFamily="34" charset="-122"/>
                          </a:rPr>
                        </m:ctrlPr>
                      </m:sSubPr>
                      <m:e>
                        <m:r>
                          <a:rPr lang="en-US" altLang="zh-CN" sz="1600" b="0" i="1" smtClean="0">
                            <a:latin typeface="Cambria Math" panose="02040503050406030204" pitchFamily="18" charset="0"/>
                            <a:ea typeface="微软雅黑" panose="020B0503020204020204" pitchFamily="34" charset="-122"/>
                          </a:rPr>
                          <m:t>𝑝</m:t>
                        </m:r>
                      </m:e>
                      <m:sub>
                        <m:r>
                          <a:rPr lang="en-US" altLang="zh-CN" sz="1600" b="0" i="1" smtClean="0">
                            <a:latin typeface="Cambria Math" panose="02040503050406030204" pitchFamily="18" charset="0"/>
                            <a:ea typeface="微软雅黑" panose="020B0503020204020204" pitchFamily="34" charset="-122"/>
                          </a:rPr>
                          <m:t>2</m:t>
                        </m:r>
                      </m:sub>
                    </m:sSub>
                    <m:r>
                      <a:rPr lang="en-US" altLang="zh-CN" sz="1600" b="0" i="1" smtClean="0">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𝑑𝑎𝑡𝑎</m:t>
                    </m:r>
                  </m:oMath>
                </a14:m>
                <a:r>
                  <a:rPr lang="zh-CN" altLang="en-US"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do</a:t>
                </a:r>
                <a:r>
                  <a:rPr lang="zh-CN" altLang="en-US" sz="1600" b="1"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遍历</a:t>
                </a:r>
                <a:r>
                  <a:rPr lang="en-US" altLang="zh-CN" sz="1600" dirty="0">
                    <a:latin typeface="微软雅黑" panose="020B0503020204020204" pitchFamily="34" charset="-122"/>
                    <a:ea typeface="微软雅黑" panose="020B0503020204020204" pitchFamily="34" charset="-122"/>
                  </a:rPr>
                  <a:t>List</a:t>
                </a:r>
                <a:r>
                  <a:rPr lang="en-US" altLang="zh-CN" sz="1100" dirty="0">
                    <a:latin typeface="微软雅黑" panose="020B0503020204020204" pitchFamily="34" charset="-122"/>
                    <a:ea typeface="微软雅黑" panose="020B0503020204020204" pitchFamily="34" charset="-122"/>
                  </a:rPr>
                  <a:t>1</a:t>
                </a:r>
              </a:p>
              <a:p>
                <a:pPr marL="360000" lvl="0" indent="-288000" eaLnBrk="0" fontAlgn="base" hangingPunct="0">
                  <a:spcBef>
                    <a:spcPct val="0"/>
                  </a:spcBef>
                  <a:spcAft>
                    <a:spcPct val="0"/>
                  </a:spcAft>
                  <a:buFont typeface="+mj-lt"/>
                  <a:buAutoNum type="arabicPeriod"/>
                </a:pPr>
                <a:r>
                  <a:rPr lang="zh-CN" altLang="en-US"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i="1">
                        <a:latin typeface="Cambria Math" panose="02040503050406030204" pitchFamily="18" charset="0"/>
                        <a:ea typeface="微软雅黑" panose="020B0503020204020204" pitchFamily="34" charset="-122"/>
                      </a:rPr>
                      <m:t>𝑝𝑟𝑒</m:t>
                    </m:r>
                    <m:r>
                      <a:rPr lang="en-US" altLang="zh-CN" sz="1600" i="1">
                        <a:latin typeface="Cambria Math" panose="02040503050406030204" pitchFamily="18" charset="0"/>
                        <a:ea typeface="微软雅黑" panose="020B0503020204020204" pitchFamily="34" charset="-122"/>
                      </a:rPr>
                      <m:t>←</m:t>
                    </m:r>
                    <m:sSub>
                      <m:sSubPr>
                        <m:ctrlPr>
                          <a:rPr lang="en-US" altLang="zh-CN" sz="1600" b="0" i="1" smtClean="0">
                            <a:latin typeface="Cambria Math" panose="02040503050406030204" pitchFamily="18" charset="0"/>
                            <a:ea typeface="微软雅黑" panose="020B0503020204020204" pitchFamily="34" charset="-122"/>
                          </a:rPr>
                        </m:ctrlPr>
                      </m:sSubPr>
                      <m:e>
                        <m:r>
                          <a:rPr lang="en-US" altLang="zh-CN" sz="1600" b="0" i="1" smtClean="0">
                            <a:latin typeface="Cambria Math" panose="02040503050406030204" pitchFamily="18" charset="0"/>
                            <a:ea typeface="微软雅黑" panose="020B0503020204020204" pitchFamily="34" charset="-122"/>
                          </a:rPr>
                          <m:t>𝑝</m:t>
                        </m:r>
                      </m:e>
                      <m:sub>
                        <m:r>
                          <a:rPr lang="en-US" altLang="zh-CN" sz="1600" b="0" i="0" smtClean="0">
                            <a:latin typeface="Cambria Math" panose="02040503050406030204" pitchFamily="18" charset="0"/>
                            <a:ea typeface="微软雅黑" panose="020B0503020204020204" pitchFamily="34" charset="-122"/>
                          </a:rPr>
                          <m:t>1</m:t>
                        </m:r>
                      </m:sub>
                    </m:sSub>
                  </m:oMath>
                </a14:m>
                <a:r>
                  <a:rPr lang="zh-CN" altLang="en-US" sz="1600" dirty="0">
                    <a:latin typeface="微软雅黑" panose="020B0503020204020204" pitchFamily="34" charset="-122"/>
                    <a:ea typeface="微软雅黑" panose="020B0503020204020204" pitchFamily="34" charset="-122"/>
                  </a:rPr>
                  <a:t> </a:t>
                </a:r>
                <a:endParaRPr lang="en-US" altLang="zh-CN" sz="1600" b="1"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zh-CN" altLang="en-US"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   </a:t>
                </a:r>
                <a14:m>
                  <m:oMath xmlns:m="http://schemas.openxmlformats.org/officeDocument/2006/math">
                    <m:sSub>
                      <m:sSubPr>
                        <m:ctrlPr>
                          <a:rPr lang="en-US" altLang="zh-CN" sz="1600" b="0" i="1" smtClean="0">
                            <a:latin typeface="Cambria Math" panose="02040503050406030204" pitchFamily="18" charset="0"/>
                            <a:ea typeface="微软雅黑" panose="020B0503020204020204" pitchFamily="34" charset="-122"/>
                          </a:rPr>
                        </m:ctrlPr>
                      </m:sSubPr>
                      <m:e>
                        <m:r>
                          <a:rPr lang="en-US" altLang="zh-CN" sz="1600" b="0" i="1" smtClean="0">
                            <a:latin typeface="Cambria Math" panose="02040503050406030204" pitchFamily="18" charset="0"/>
                            <a:ea typeface="微软雅黑" panose="020B0503020204020204" pitchFamily="34" charset="-122"/>
                          </a:rPr>
                          <m:t>𝑝</m:t>
                        </m:r>
                      </m:e>
                      <m:sub>
                        <m:r>
                          <a:rPr lang="en-US" altLang="zh-CN" sz="1600" b="0" i="1" smtClean="0">
                            <a:latin typeface="Cambria Math" panose="02040503050406030204" pitchFamily="18" charset="0"/>
                            <a:ea typeface="微软雅黑" panose="020B0503020204020204" pitchFamily="34" charset="-122"/>
                          </a:rPr>
                          <m:t>1</m:t>
                        </m:r>
                      </m:sub>
                    </m:sSub>
                    <m:r>
                      <a:rPr lang="en-US" altLang="zh-CN" sz="1600" b="0" i="1" smtClean="0">
                        <a:latin typeface="Cambria Math" panose="02040503050406030204" pitchFamily="18" charset="0"/>
                        <a:ea typeface="微软雅黑" panose="020B0503020204020204" pitchFamily="34" charset="-122"/>
                      </a:rPr>
                      <m:t>←</m:t>
                    </m:r>
                    <m:sSub>
                      <m:sSubPr>
                        <m:ctrlPr>
                          <a:rPr lang="en-US" altLang="zh-CN" sz="1600" b="0" i="1" smtClean="0">
                            <a:latin typeface="Cambria Math" panose="02040503050406030204" pitchFamily="18" charset="0"/>
                            <a:ea typeface="微软雅黑" panose="020B0503020204020204" pitchFamily="34" charset="-122"/>
                          </a:rPr>
                        </m:ctrlPr>
                      </m:sSubPr>
                      <m:e>
                        <m:r>
                          <a:rPr lang="en-US" altLang="zh-CN" sz="1600" b="0" i="1" smtClean="0">
                            <a:latin typeface="Cambria Math" panose="02040503050406030204" pitchFamily="18" charset="0"/>
                            <a:ea typeface="微软雅黑" panose="020B0503020204020204" pitchFamily="34" charset="-122"/>
                          </a:rPr>
                          <m:t>𝑝</m:t>
                        </m:r>
                      </m:e>
                      <m:sub>
                        <m:r>
                          <a:rPr lang="en-US" altLang="zh-CN" sz="1600" b="0" i="1" smtClean="0">
                            <a:latin typeface="Cambria Math" panose="02040503050406030204" pitchFamily="18" charset="0"/>
                            <a:ea typeface="微软雅黑" panose="020B0503020204020204" pitchFamily="34" charset="-122"/>
                          </a:rPr>
                          <m:t>1</m:t>
                        </m:r>
                      </m:sub>
                    </m:sSub>
                    <m:r>
                      <a:rPr lang="en-US" altLang="zh-CN" sz="1600" b="0" i="1" smtClean="0">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𝑛𝑒𝑥𝑡</m:t>
                    </m:r>
                  </m:oMath>
                </a14:m>
                <a:endParaRPr lang="en-US" altLang="zh-CN" sz="1600"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zh-CN" altLang="en-US"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end</a:t>
                </a:r>
                <a:r>
                  <a:rPr lang="zh-CN" altLang="en-US" sz="1600" b="1"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a:t>
                </a:r>
                <a:r>
                  <a:rPr lang="zh-CN" altLang="en-US" sz="1600" dirty="0">
                    <a:solidFill>
                      <a:srgbClr val="FFFF00"/>
                    </a:solidFill>
                    <a:latin typeface="微软雅黑" panose="020B0503020204020204" pitchFamily="34" charset="-122"/>
                    <a:ea typeface="微软雅黑" panose="020B0503020204020204" pitchFamily="34" charset="-122"/>
                  </a:rPr>
                  <a:t>找到大于</a:t>
                </a:r>
                <a:r>
                  <a:rPr lang="en-US" altLang="zh-CN" sz="1600" dirty="0">
                    <a:solidFill>
                      <a:srgbClr val="FFFF00"/>
                    </a:solidFill>
                    <a:latin typeface="微软雅黑" panose="020B0503020204020204" pitchFamily="34" charset="-122"/>
                    <a:ea typeface="微软雅黑" panose="020B0503020204020204" pitchFamily="34" charset="-122"/>
                  </a:rPr>
                  <a:t>p</a:t>
                </a:r>
                <a:r>
                  <a:rPr lang="en-US" altLang="zh-CN" sz="1100" dirty="0">
                    <a:solidFill>
                      <a:srgbClr val="FFFF00"/>
                    </a:solidFill>
                    <a:latin typeface="微软雅黑" panose="020B0503020204020204" pitchFamily="34" charset="-122"/>
                    <a:ea typeface="微软雅黑" panose="020B0503020204020204" pitchFamily="34" charset="-122"/>
                  </a:rPr>
                  <a:t>2</a:t>
                </a:r>
                <a:r>
                  <a:rPr lang="zh-CN" altLang="en-US" sz="1600" dirty="0">
                    <a:solidFill>
                      <a:srgbClr val="FFFF00"/>
                    </a:solidFill>
                    <a:latin typeface="微软雅黑" panose="020B0503020204020204" pitchFamily="34" charset="-122"/>
                    <a:ea typeface="微软雅黑" panose="020B0503020204020204" pitchFamily="34" charset="-122"/>
                  </a:rPr>
                  <a:t>的结点或者到达</a:t>
                </a:r>
                <a:r>
                  <a:rPr lang="en-US" altLang="zh-CN" sz="1600" dirty="0">
                    <a:solidFill>
                      <a:srgbClr val="FFFF00"/>
                    </a:solidFill>
                    <a:latin typeface="微软雅黑" panose="020B0503020204020204" pitchFamily="34" charset="-122"/>
                    <a:ea typeface="微软雅黑" panose="020B0503020204020204" pitchFamily="34" charset="-122"/>
                  </a:rPr>
                  <a:t>List</a:t>
                </a:r>
                <a:r>
                  <a:rPr lang="en-US" altLang="zh-CN" sz="1100" dirty="0">
                    <a:solidFill>
                      <a:srgbClr val="FFFF00"/>
                    </a:solidFill>
                    <a:latin typeface="微软雅黑" panose="020B0503020204020204" pitchFamily="34" charset="-122"/>
                    <a:ea typeface="微软雅黑" panose="020B0503020204020204" pitchFamily="34" charset="-122"/>
                  </a:rPr>
                  <a:t>1</a:t>
                </a:r>
                <a:r>
                  <a:rPr lang="zh-CN" altLang="en-US" sz="1600" dirty="0">
                    <a:solidFill>
                      <a:srgbClr val="FFFF00"/>
                    </a:solidFill>
                    <a:latin typeface="微软雅黑" panose="020B0503020204020204" pitchFamily="34" charset="-122"/>
                    <a:ea typeface="微软雅黑" panose="020B0503020204020204" pitchFamily="34" charset="-122"/>
                  </a:rPr>
                  <a:t>末尾</a:t>
                </a:r>
                <a:endParaRPr lang="en-US" altLang="zh-CN" sz="1600" dirty="0">
                  <a:solidFill>
                    <a:srgbClr val="FFFF00"/>
                  </a:solidFill>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zh-CN" altLang="en-US"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𝑡𝑚𝑝</m:t>
                    </m:r>
                    <m:r>
                      <a:rPr lang="en-US" altLang="zh-CN" sz="1600" b="0" i="1" smtClean="0">
                        <a:latin typeface="Cambria Math" panose="02040503050406030204" pitchFamily="18" charset="0"/>
                        <a:ea typeface="微软雅黑" panose="020B0503020204020204" pitchFamily="34" charset="-122"/>
                      </a:rPr>
                      <m:t>←</m:t>
                    </m:r>
                    <m:sSub>
                      <m:sSubPr>
                        <m:ctrlPr>
                          <a:rPr lang="en-US" altLang="zh-CN" sz="1600" b="0" i="1" smtClean="0">
                            <a:latin typeface="Cambria Math" panose="02040503050406030204" pitchFamily="18" charset="0"/>
                            <a:ea typeface="微软雅黑" panose="020B0503020204020204" pitchFamily="34" charset="-122"/>
                          </a:rPr>
                        </m:ctrlPr>
                      </m:sSubPr>
                      <m:e>
                        <m:r>
                          <a:rPr lang="en-US" altLang="zh-CN" sz="1600" b="0" i="1" smtClean="0">
                            <a:latin typeface="Cambria Math" panose="02040503050406030204" pitchFamily="18" charset="0"/>
                            <a:ea typeface="微软雅黑" panose="020B0503020204020204" pitchFamily="34" charset="-122"/>
                          </a:rPr>
                          <m:t>𝑝</m:t>
                        </m:r>
                      </m:e>
                      <m:sub>
                        <m:r>
                          <a:rPr lang="en-US" altLang="zh-CN" sz="1600" b="0" i="1" smtClean="0">
                            <a:latin typeface="Cambria Math" panose="02040503050406030204" pitchFamily="18" charset="0"/>
                            <a:ea typeface="微软雅黑" panose="020B0503020204020204" pitchFamily="34" charset="-122"/>
                          </a:rPr>
                          <m:t>2</m:t>
                        </m:r>
                      </m:sub>
                    </m:sSub>
                  </m:oMath>
                </a14:m>
                <a:r>
                  <a:rPr lang="zh-CN" altLang="en-US"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取出</a:t>
                </a:r>
                <a:r>
                  <a:rPr lang="en-US" altLang="zh-CN" sz="1600" dirty="0">
                    <a:latin typeface="微软雅黑" panose="020B0503020204020204" pitchFamily="34" charset="-122"/>
                    <a:ea typeface="微软雅黑" panose="020B0503020204020204" pitchFamily="34" charset="-122"/>
                  </a:rPr>
                  <a:t>p</a:t>
                </a:r>
                <a:r>
                  <a:rPr lang="en-US" altLang="zh-CN" sz="1100" dirty="0">
                    <a:latin typeface="微软雅黑" panose="020B0503020204020204" pitchFamily="34" charset="-122"/>
                    <a:ea typeface="微软雅黑" panose="020B0503020204020204" pitchFamily="34" charset="-122"/>
                  </a:rPr>
                  <a:t>2</a:t>
                </a:r>
                <a:r>
                  <a:rPr lang="zh-CN" altLang="en-US" sz="1600" dirty="0">
                    <a:latin typeface="微软雅黑" panose="020B0503020204020204" pitchFamily="34" charset="-122"/>
                    <a:ea typeface="微软雅黑" panose="020B0503020204020204" pitchFamily="34" charset="-122"/>
                  </a:rPr>
                  <a:t>的头结点</a:t>
                </a:r>
                <a:endParaRPr lang="en-US" altLang="zh-CN" sz="1600"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zh-CN" altLang="en-US"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   </a:t>
                </a:r>
                <a14:m>
                  <m:oMath xmlns:m="http://schemas.openxmlformats.org/officeDocument/2006/math">
                    <m:sSub>
                      <m:sSubPr>
                        <m:ctrlPr>
                          <a:rPr lang="en-US" altLang="zh-CN" sz="1600" i="1">
                            <a:latin typeface="Cambria Math" panose="02040503050406030204" pitchFamily="18" charset="0"/>
                            <a:ea typeface="微软雅黑" panose="020B0503020204020204" pitchFamily="34" charset="-122"/>
                          </a:rPr>
                        </m:ctrlPr>
                      </m:sSubPr>
                      <m:e>
                        <m:r>
                          <a:rPr lang="en-US" altLang="zh-CN" sz="1600" i="1">
                            <a:latin typeface="Cambria Math" panose="02040503050406030204" pitchFamily="18" charset="0"/>
                            <a:ea typeface="微软雅黑" panose="020B0503020204020204" pitchFamily="34" charset="-122"/>
                          </a:rPr>
                          <m:t>𝑝</m:t>
                        </m:r>
                      </m:e>
                      <m:sub>
                        <m:r>
                          <a:rPr lang="en-US" altLang="zh-CN" sz="1600" b="0" i="1" smtClean="0">
                            <a:latin typeface="Cambria Math" panose="02040503050406030204" pitchFamily="18" charset="0"/>
                            <a:ea typeface="微软雅黑" panose="020B0503020204020204" pitchFamily="34" charset="-122"/>
                          </a:rPr>
                          <m:t>2</m:t>
                        </m:r>
                      </m:sub>
                    </m:sSub>
                    <m:r>
                      <a:rPr lang="en-US" altLang="zh-CN" sz="1600" i="1">
                        <a:latin typeface="Cambria Math" panose="02040503050406030204" pitchFamily="18" charset="0"/>
                        <a:ea typeface="微软雅黑" panose="020B0503020204020204" pitchFamily="34" charset="-122"/>
                      </a:rPr>
                      <m:t>←</m:t>
                    </m:r>
                    <m:sSub>
                      <m:sSubPr>
                        <m:ctrlPr>
                          <a:rPr lang="en-US" altLang="zh-CN" sz="1600" i="1">
                            <a:latin typeface="Cambria Math" panose="02040503050406030204" pitchFamily="18" charset="0"/>
                            <a:ea typeface="微软雅黑" panose="020B0503020204020204" pitchFamily="34" charset="-122"/>
                          </a:rPr>
                        </m:ctrlPr>
                      </m:sSubPr>
                      <m:e>
                        <m:r>
                          <a:rPr lang="en-US" altLang="zh-CN" sz="1600" i="1">
                            <a:latin typeface="Cambria Math" panose="02040503050406030204" pitchFamily="18" charset="0"/>
                            <a:ea typeface="微软雅黑" panose="020B0503020204020204" pitchFamily="34" charset="-122"/>
                          </a:rPr>
                          <m:t>𝑝</m:t>
                        </m:r>
                      </m:e>
                      <m:sub>
                        <m:r>
                          <a:rPr lang="en-US" altLang="zh-CN" sz="1600" b="0" i="1" smtClean="0">
                            <a:latin typeface="Cambria Math" panose="02040503050406030204" pitchFamily="18" charset="0"/>
                            <a:ea typeface="微软雅黑" panose="020B0503020204020204" pitchFamily="34" charset="-122"/>
                          </a:rPr>
                          <m:t>2</m:t>
                        </m:r>
                      </m:sub>
                    </m:sSub>
                    <m:r>
                      <a:rPr lang="en-US" altLang="zh-CN" sz="1600" i="1">
                        <a:latin typeface="Cambria Math" panose="02040503050406030204" pitchFamily="18" charset="0"/>
                        <a:ea typeface="微软雅黑" panose="020B0503020204020204" pitchFamily="34" charset="-122"/>
                      </a:rPr>
                      <m:t>.</m:t>
                    </m:r>
                    <m:r>
                      <a:rPr lang="en-US" altLang="zh-CN" sz="1600" i="1">
                        <a:latin typeface="Cambria Math" panose="02040503050406030204" pitchFamily="18" charset="0"/>
                        <a:ea typeface="微软雅黑" panose="020B0503020204020204" pitchFamily="34" charset="-122"/>
                      </a:rPr>
                      <m:t>𝑛𝑒𝑥𝑡</m:t>
                    </m:r>
                  </m:oMath>
                </a14:m>
                <a:endParaRPr lang="en-US" altLang="zh-CN" sz="1600"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zh-CN" altLang="en-US"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𝑡𝑚𝑝</m:t>
                    </m:r>
                    <m:r>
                      <a:rPr lang="en-US" altLang="zh-CN" sz="1600" b="0" i="1" smtClean="0">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𝑛𝑒𝑥𝑡</m:t>
                    </m:r>
                    <m:r>
                      <a:rPr lang="en-US" altLang="zh-CN" sz="1600" b="0" i="1" smtClean="0">
                        <a:latin typeface="Cambria Math" panose="02040503050406030204" pitchFamily="18" charset="0"/>
                        <a:ea typeface="微软雅黑" panose="020B0503020204020204" pitchFamily="34" charset="-122"/>
                      </a:rPr>
                      <m:t>←</m:t>
                    </m:r>
                    <m:sSub>
                      <m:sSubPr>
                        <m:ctrlPr>
                          <a:rPr lang="en-US" altLang="zh-CN" sz="1600" b="0" i="1" smtClean="0">
                            <a:latin typeface="Cambria Math" panose="02040503050406030204" pitchFamily="18" charset="0"/>
                            <a:ea typeface="微软雅黑" panose="020B0503020204020204" pitchFamily="34" charset="-122"/>
                          </a:rPr>
                        </m:ctrlPr>
                      </m:sSubPr>
                      <m:e>
                        <m:r>
                          <a:rPr lang="en-US" altLang="zh-CN" sz="1600" b="0" i="1" smtClean="0">
                            <a:latin typeface="Cambria Math" panose="02040503050406030204" pitchFamily="18" charset="0"/>
                            <a:ea typeface="微软雅黑" panose="020B0503020204020204" pitchFamily="34" charset="-122"/>
                          </a:rPr>
                          <m:t>𝑝</m:t>
                        </m:r>
                      </m:e>
                      <m:sub>
                        <m:r>
                          <a:rPr lang="en-US" altLang="zh-CN" sz="1600" b="0" i="1" smtClean="0">
                            <a:latin typeface="Cambria Math" panose="02040503050406030204" pitchFamily="18" charset="0"/>
                            <a:ea typeface="微软雅黑" panose="020B0503020204020204" pitchFamily="34" charset="-122"/>
                          </a:rPr>
                          <m:t>1</m:t>
                        </m:r>
                      </m:sub>
                    </m:sSub>
                  </m:oMath>
                </a14:m>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将</a:t>
                </a:r>
                <a:r>
                  <a:rPr lang="en-US" altLang="zh-CN" sz="1600" dirty="0" err="1">
                    <a:latin typeface="微软雅黑" panose="020B0503020204020204" pitchFamily="34" charset="-122"/>
                    <a:ea typeface="微软雅黑" panose="020B0503020204020204" pitchFamily="34" charset="-122"/>
                  </a:rPr>
                  <a:t>tmp</a:t>
                </a:r>
                <a:r>
                  <a:rPr lang="zh-CN" altLang="en-US" sz="1600" dirty="0">
                    <a:latin typeface="微软雅黑" panose="020B0503020204020204" pitchFamily="34" charset="-122"/>
                    <a:ea typeface="微软雅黑" panose="020B0503020204020204" pitchFamily="34" charset="-122"/>
                  </a:rPr>
                  <a:t>插在</a:t>
                </a:r>
                <a:r>
                  <a:rPr lang="en-US" altLang="zh-CN" sz="1600" dirty="0">
                    <a:latin typeface="微软雅黑" panose="020B0503020204020204" pitchFamily="34" charset="-122"/>
                    <a:ea typeface="微软雅黑" panose="020B0503020204020204" pitchFamily="34" charset="-122"/>
                  </a:rPr>
                  <a:t>p</a:t>
                </a:r>
                <a:r>
                  <a:rPr lang="en-US" altLang="zh-CN" sz="1100" dirty="0">
                    <a:latin typeface="微软雅黑" panose="020B0503020204020204" pitchFamily="34" charset="-122"/>
                    <a:ea typeface="微软雅黑" panose="020B0503020204020204" pitchFamily="34" charset="-122"/>
                  </a:rPr>
                  <a:t>1</a:t>
                </a:r>
                <a:r>
                  <a:rPr lang="zh-CN" altLang="en-US" sz="1600" dirty="0">
                    <a:latin typeface="微软雅黑" panose="020B0503020204020204" pitchFamily="34" charset="-122"/>
                    <a:ea typeface="微软雅黑" panose="020B0503020204020204" pitchFamily="34" charset="-122"/>
                  </a:rPr>
                  <a:t>前面</a:t>
                </a:r>
                <a:endParaRPr lang="en-US" altLang="zh-CN" sz="1600"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zh-CN" altLang="en-US"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if</a:t>
                </a:r>
                <a:r>
                  <a:rPr lang="zh-CN" altLang="en-US"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i="1">
                        <a:latin typeface="Cambria Math" panose="02040503050406030204" pitchFamily="18" charset="0"/>
                        <a:ea typeface="微软雅黑" panose="020B0503020204020204" pitchFamily="34" charset="-122"/>
                      </a:rPr>
                      <m:t>𝑝𝑟𝑒</m:t>
                    </m:r>
                    <m:r>
                      <a:rPr lang="en-US" altLang="zh-CN" sz="1600" b="0" i="0" smtClean="0">
                        <a:latin typeface="Cambria Math" panose="02040503050406030204" pitchFamily="18" charset="0"/>
                        <a:ea typeface="微软雅黑" panose="020B0503020204020204" pitchFamily="34" charset="-122"/>
                      </a:rPr>
                      <m:t>=</m:t>
                    </m:r>
                    <m:r>
                      <m:rPr>
                        <m:sty m:val="p"/>
                      </m:rPr>
                      <a:rPr lang="en-US" altLang="zh-CN" sz="1600">
                        <a:latin typeface="Cambria Math" panose="02040503050406030204" pitchFamily="18" charset="0"/>
                        <a:ea typeface="微软雅黑" panose="020B0503020204020204" pitchFamily="34" charset="-122"/>
                      </a:rPr>
                      <m:t>NIL</m:t>
                    </m:r>
                  </m:oMath>
                </a14:m>
                <a:r>
                  <a:rPr lang="zh-CN" altLang="en-US"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then</a:t>
                </a:r>
                <a:r>
                  <a:rPr lang="zh-CN" altLang="en-US" sz="1600" b="1"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//pre</a:t>
                </a:r>
                <a:r>
                  <a:rPr lang="zh-CN" altLang="en-US" sz="1600" dirty="0">
                    <a:latin typeface="微软雅黑" panose="020B0503020204020204" pitchFamily="34" charset="-122"/>
                    <a:ea typeface="微软雅黑" panose="020B0503020204020204" pitchFamily="34" charset="-122"/>
                  </a:rPr>
                  <a:t>为空表示 </a:t>
                </a:r>
                <a:r>
                  <a:rPr lang="en-US" altLang="zh-CN" sz="1600" dirty="0">
                    <a:latin typeface="微软雅黑" panose="020B0503020204020204" pitchFamily="34" charset="-122"/>
                    <a:ea typeface="微软雅黑" panose="020B0503020204020204" pitchFamily="34" charset="-122"/>
                  </a:rPr>
                  <a:t>p</a:t>
                </a:r>
                <a:r>
                  <a:rPr lang="en-US" altLang="zh-CN" sz="1100" dirty="0">
                    <a:latin typeface="微软雅黑" panose="020B0503020204020204" pitchFamily="34" charset="-122"/>
                    <a:ea typeface="微软雅黑" panose="020B0503020204020204" pitchFamily="34" charset="-122"/>
                  </a:rPr>
                  <a:t>1</a:t>
                </a:r>
                <a:r>
                  <a:rPr lang="en-US" altLang="zh-CN" sz="1600" dirty="0">
                    <a:latin typeface="微软雅黑" panose="020B0503020204020204" pitchFamily="34" charset="-122"/>
                    <a:ea typeface="微软雅黑" panose="020B0503020204020204" pitchFamily="34" charset="-122"/>
                  </a:rPr>
                  <a:t>=List</a:t>
                </a:r>
                <a:r>
                  <a:rPr lang="en-US" altLang="zh-CN" sz="1100" dirty="0">
                    <a:latin typeface="微软雅黑" panose="020B0503020204020204" pitchFamily="34" charset="-122"/>
                    <a:ea typeface="微软雅黑" panose="020B0503020204020204" pitchFamily="34" charset="-122"/>
                  </a:rPr>
                  <a:t>1</a:t>
                </a:r>
                <a:r>
                  <a:rPr lang="zh-CN" altLang="en-US"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a:t>
                </a:r>
              </a:p>
              <a:p>
                <a:pPr marL="360000" lvl="0" indent="-288000" eaLnBrk="0" fontAlgn="base" hangingPunct="0">
                  <a:spcBef>
                    <a:spcPct val="0"/>
                  </a:spcBef>
                  <a:spcAft>
                    <a:spcPct val="0"/>
                  </a:spcAft>
                  <a:buFont typeface="+mj-lt"/>
                  <a:buAutoNum type="arabicPeriod"/>
                </a:pPr>
                <a:r>
                  <a:rPr lang="zh-CN" altLang="en-US"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𝐿𝑖𝑠</m:t>
                    </m:r>
                    <m:sSub>
                      <m:sSubPr>
                        <m:ctrlPr>
                          <a:rPr lang="en-US" altLang="zh-CN" sz="1600" b="0" i="1" smtClean="0">
                            <a:latin typeface="Cambria Math" panose="02040503050406030204" pitchFamily="18" charset="0"/>
                            <a:ea typeface="微软雅黑" panose="020B0503020204020204" pitchFamily="34" charset="-122"/>
                          </a:rPr>
                        </m:ctrlPr>
                      </m:sSubPr>
                      <m:e>
                        <m:r>
                          <a:rPr lang="en-US" altLang="zh-CN" sz="1600" b="0" i="1" smtClean="0">
                            <a:latin typeface="Cambria Math" panose="02040503050406030204" pitchFamily="18" charset="0"/>
                            <a:ea typeface="微软雅黑" panose="020B0503020204020204" pitchFamily="34" charset="-122"/>
                          </a:rPr>
                          <m:t>𝑡</m:t>
                        </m:r>
                      </m:e>
                      <m:sub>
                        <m:r>
                          <a:rPr lang="en-US" altLang="zh-CN" sz="1600" b="0" i="1" smtClean="0">
                            <a:latin typeface="Cambria Math" panose="02040503050406030204" pitchFamily="18" charset="0"/>
                            <a:ea typeface="微软雅黑" panose="020B0503020204020204" pitchFamily="34" charset="-122"/>
                          </a:rPr>
                          <m:t>1</m:t>
                        </m:r>
                      </m:sub>
                    </m:sSub>
                    <m:r>
                      <a:rPr lang="en-US" altLang="zh-CN" sz="1600" b="0" i="1" smtClean="0">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𝑡𝑚𝑝</m:t>
                    </m:r>
                    <m:r>
                      <a:rPr lang="en-US" altLang="zh-CN" sz="1600" b="0" i="1" smtClean="0">
                        <a:latin typeface="Cambria Math" panose="02040503050406030204" pitchFamily="18" charset="0"/>
                        <a:ea typeface="微软雅黑" panose="020B0503020204020204" pitchFamily="34" charset="-122"/>
                      </a:rPr>
                      <m:t>  </m:t>
                    </m:r>
                  </m:oMath>
                </a14:m>
                <a:r>
                  <a:rPr lang="en-US" altLang="zh-CN" sz="1600" dirty="0">
                    <a:latin typeface="微软雅黑" panose="020B0503020204020204" pitchFamily="34" charset="-122"/>
                    <a:ea typeface="微软雅黑" panose="020B0503020204020204" pitchFamily="34" charset="-122"/>
                  </a:rPr>
                  <a:t>//</a:t>
                </a:r>
                <a:r>
                  <a:rPr lang="en-US" altLang="zh-CN" sz="1600" dirty="0" err="1">
                    <a:latin typeface="微软雅黑" panose="020B0503020204020204" pitchFamily="34" charset="-122"/>
                    <a:ea typeface="微软雅黑" panose="020B0503020204020204" pitchFamily="34" charset="-122"/>
                  </a:rPr>
                  <a:t>tmp</a:t>
                </a:r>
                <a:r>
                  <a:rPr lang="zh-CN" altLang="en-US" sz="1600" dirty="0">
                    <a:latin typeface="微软雅黑" panose="020B0503020204020204" pitchFamily="34" charset="-122"/>
                    <a:ea typeface="微软雅黑" panose="020B0503020204020204" pitchFamily="34" charset="-122"/>
                  </a:rPr>
                  <a:t>成为</a:t>
                </a:r>
                <a:r>
                  <a:rPr lang="en-US" altLang="zh-CN" sz="1600" dirty="0">
                    <a:latin typeface="微软雅黑" panose="020B0503020204020204" pitchFamily="34" charset="-122"/>
                    <a:ea typeface="微软雅黑" panose="020B0503020204020204" pitchFamily="34" charset="-122"/>
                  </a:rPr>
                  <a:t>List</a:t>
                </a:r>
                <a:r>
                  <a:rPr lang="en-US" altLang="zh-CN" sz="1100" dirty="0">
                    <a:latin typeface="微软雅黑" panose="020B0503020204020204" pitchFamily="34" charset="-122"/>
                    <a:ea typeface="微软雅黑" panose="020B0503020204020204" pitchFamily="34" charset="-122"/>
                  </a:rPr>
                  <a:t>1</a:t>
                </a:r>
                <a:r>
                  <a:rPr lang="zh-CN" altLang="en-US" sz="1600" dirty="0">
                    <a:latin typeface="微软雅黑" panose="020B0503020204020204" pitchFamily="34" charset="-122"/>
                    <a:ea typeface="微软雅黑" panose="020B0503020204020204" pitchFamily="34" charset="-122"/>
                  </a:rPr>
                  <a:t>的</a:t>
                </a:r>
                <a:r>
                  <a:rPr lang="zh-CN" altLang="en-US" sz="1600" dirty="0">
                    <a:solidFill>
                      <a:srgbClr val="FFFF00"/>
                    </a:solidFill>
                    <a:latin typeface="微软雅黑" panose="020B0503020204020204" pitchFamily="34" charset="-122"/>
                    <a:ea typeface="微软雅黑" panose="020B0503020204020204" pitchFamily="34" charset="-122"/>
                  </a:rPr>
                  <a:t>新</a:t>
                </a:r>
                <a:r>
                  <a:rPr lang="zh-CN" altLang="en-US" sz="1600" dirty="0">
                    <a:latin typeface="微软雅黑" panose="020B0503020204020204" pitchFamily="34" charset="-122"/>
                    <a:ea typeface="微软雅黑" panose="020B0503020204020204" pitchFamily="34" charset="-122"/>
                  </a:rPr>
                  <a:t>头结点</a:t>
                </a:r>
                <a:endParaRPr lang="en-US" altLang="zh-CN" sz="1600"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zh-CN" altLang="en-US"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else</a:t>
                </a:r>
                <a:endParaRPr lang="en-US" altLang="zh-CN" sz="1600"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zh-CN" altLang="en-US"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𝑝𝑟𝑒</m:t>
                    </m:r>
                    <m:r>
                      <a:rPr lang="en-US" altLang="zh-CN" sz="1600" b="0" i="1" smtClean="0">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𝑛𝑒𝑥𝑡</m:t>
                    </m:r>
                    <m:r>
                      <a:rPr lang="en-US" altLang="zh-CN" sz="1600" b="0" i="1" smtClean="0">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𝑡𝑚𝑝</m:t>
                    </m:r>
                  </m:oMath>
                </a14:m>
                <a:r>
                  <a:rPr lang="zh-CN" altLang="en-US"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a:t>
                </a:r>
                <a:r>
                  <a:rPr lang="en-US" altLang="zh-CN" sz="1600" dirty="0" err="1">
                    <a:latin typeface="微软雅黑" panose="020B0503020204020204" pitchFamily="34" charset="-122"/>
                    <a:ea typeface="微软雅黑" panose="020B0503020204020204" pitchFamily="34" charset="-122"/>
                  </a:rPr>
                  <a:t>tmp</a:t>
                </a:r>
                <a:r>
                  <a:rPr lang="zh-CN" altLang="en-US" sz="1600" dirty="0">
                    <a:latin typeface="微软雅黑" panose="020B0503020204020204" pitchFamily="34" charset="-122"/>
                    <a:ea typeface="微软雅黑" panose="020B0503020204020204" pitchFamily="34" charset="-122"/>
                  </a:rPr>
                  <a:t>连在</a:t>
                </a:r>
                <a:r>
                  <a:rPr lang="en-US" altLang="zh-CN" sz="1600" dirty="0">
                    <a:latin typeface="微软雅黑" panose="020B0503020204020204" pitchFamily="34" charset="-122"/>
                    <a:ea typeface="微软雅黑" panose="020B0503020204020204" pitchFamily="34" charset="-122"/>
                  </a:rPr>
                  <a:t>pre</a:t>
                </a:r>
                <a:r>
                  <a:rPr lang="zh-CN" altLang="en-US" sz="1600" dirty="0">
                    <a:latin typeface="微软雅黑" panose="020B0503020204020204" pitchFamily="34" charset="-122"/>
                    <a:ea typeface="微软雅黑" panose="020B0503020204020204" pitchFamily="34" charset="-122"/>
                  </a:rPr>
                  <a:t>后面</a:t>
                </a:r>
                <a:endParaRPr lang="en-US" altLang="zh-CN" sz="1600"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zh-CN" altLang="en-US"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end</a:t>
                </a:r>
              </a:p>
              <a:p>
                <a:pPr marL="360000" lvl="0" indent="-288000" eaLnBrk="0" fontAlgn="base" hangingPunct="0">
                  <a:spcBef>
                    <a:spcPct val="0"/>
                  </a:spcBef>
                  <a:spcAft>
                    <a:spcPct val="0"/>
                  </a:spcAft>
                  <a:buFont typeface="+mj-lt"/>
                  <a:buAutoNum type="arabicPeriod"/>
                </a:pPr>
                <a:r>
                  <a:rPr lang="zh-CN" altLang="en-US"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   </a:t>
                </a:r>
                <a14:m>
                  <m:oMath xmlns:m="http://schemas.openxmlformats.org/officeDocument/2006/math">
                    <m:sSub>
                      <m:sSubPr>
                        <m:ctrlPr>
                          <a:rPr lang="en-US" altLang="zh-CN" sz="1600" b="0" i="1" smtClean="0">
                            <a:latin typeface="Cambria Math" panose="02040503050406030204" pitchFamily="18" charset="0"/>
                            <a:ea typeface="微软雅黑" panose="020B0503020204020204" pitchFamily="34" charset="-122"/>
                          </a:rPr>
                        </m:ctrlPr>
                      </m:sSubPr>
                      <m:e>
                        <m:r>
                          <a:rPr lang="en-US" altLang="zh-CN" sz="1600" b="0" i="1" smtClean="0">
                            <a:latin typeface="Cambria Math" panose="02040503050406030204" pitchFamily="18" charset="0"/>
                            <a:ea typeface="微软雅黑" panose="020B0503020204020204" pitchFamily="34" charset="-122"/>
                          </a:rPr>
                          <m:t>𝑝</m:t>
                        </m:r>
                      </m:e>
                      <m:sub>
                        <m:r>
                          <a:rPr lang="en-US" altLang="zh-CN" sz="1600" b="0" i="1" smtClean="0">
                            <a:latin typeface="Cambria Math" panose="02040503050406030204" pitchFamily="18" charset="0"/>
                            <a:ea typeface="微软雅黑" panose="020B0503020204020204" pitchFamily="34" charset="-122"/>
                          </a:rPr>
                          <m:t>1</m:t>
                        </m:r>
                      </m:sub>
                    </m:sSub>
                    <m:r>
                      <a:rPr lang="en-US" altLang="zh-CN" sz="1600" b="0" i="1" smtClean="0">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𝑡𝑚𝑝</m:t>
                    </m:r>
                  </m:oMath>
                </a14:m>
                <a:r>
                  <a:rPr lang="zh-CN" altLang="en-US"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//p</a:t>
                </a:r>
                <a:r>
                  <a:rPr lang="en-US" altLang="zh-CN" sz="1100" dirty="0">
                    <a:latin typeface="微软雅黑" panose="020B0503020204020204" pitchFamily="34" charset="-122"/>
                    <a:ea typeface="微软雅黑" panose="020B0503020204020204" pitchFamily="34" charset="-122"/>
                  </a:rPr>
                  <a:t>1</a:t>
                </a:r>
                <a:r>
                  <a:rPr lang="zh-CN" altLang="en-US" sz="1600" dirty="0">
                    <a:latin typeface="微软雅黑" panose="020B0503020204020204" pitchFamily="34" charset="-122"/>
                    <a:ea typeface="微软雅黑" panose="020B0503020204020204" pitchFamily="34" charset="-122"/>
                  </a:rPr>
                  <a:t>指向新插入的结点</a:t>
                </a:r>
                <a:endParaRPr lang="en-US" altLang="zh-CN" sz="1600"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zh-CN" altLang="en-US"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end</a:t>
                </a:r>
              </a:p>
              <a:p>
                <a:pPr marL="360000" lvl="0" indent="-288000" eaLnBrk="0" fontAlgn="base" hangingPunct="0">
                  <a:spcBef>
                    <a:spcPct val="0"/>
                  </a:spcBef>
                  <a:spcAft>
                    <a:spcPct val="0"/>
                  </a:spcAft>
                  <a:buFont typeface="+mj-lt"/>
                  <a:buAutoNum type="arabicPeriod"/>
                </a:pPr>
                <a:r>
                  <a:rPr lang="zh-CN" altLang="en-US" sz="1600" b="1"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return</a:t>
                </a:r>
                <a:r>
                  <a:rPr lang="zh-CN" altLang="en-US"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i="1">
                        <a:latin typeface="Cambria Math" panose="02040503050406030204" pitchFamily="18" charset="0"/>
                        <a:ea typeface="微软雅黑" panose="020B0503020204020204" pitchFamily="34" charset="-122"/>
                      </a:rPr>
                      <m:t>𝐿𝑖𝑠</m:t>
                    </m:r>
                    <m:sSub>
                      <m:sSubPr>
                        <m:ctrlPr>
                          <a:rPr lang="en-US" altLang="zh-CN" sz="1600" i="1">
                            <a:latin typeface="Cambria Math" panose="02040503050406030204" pitchFamily="18" charset="0"/>
                            <a:ea typeface="微软雅黑" panose="020B0503020204020204" pitchFamily="34" charset="-122"/>
                          </a:rPr>
                        </m:ctrlPr>
                      </m:sSubPr>
                      <m:e>
                        <m:r>
                          <a:rPr lang="en-US" altLang="zh-CN" sz="1600" i="1">
                            <a:latin typeface="Cambria Math" panose="02040503050406030204" pitchFamily="18" charset="0"/>
                            <a:ea typeface="微软雅黑" panose="020B0503020204020204" pitchFamily="34" charset="-122"/>
                          </a:rPr>
                          <m:t>𝑡</m:t>
                        </m:r>
                      </m:e>
                      <m:sub>
                        <m:r>
                          <a:rPr lang="en-US" altLang="zh-CN" sz="1600" i="1">
                            <a:latin typeface="Cambria Math" panose="02040503050406030204" pitchFamily="18" charset="0"/>
                            <a:ea typeface="微软雅黑" panose="020B0503020204020204" pitchFamily="34" charset="-122"/>
                          </a:rPr>
                          <m:t>1</m:t>
                        </m:r>
                      </m:sub>
                    </m:sSub>
                  </m:oMath>
                </a14:m>
                <a:r>
                  <a:rPr lang="zh-CN" altLang="en-US" sz="1600" dirty="0">
                    <a:latin typeface="微软雅黑" panose="020B0503020204020204" pitchFamily="34" charset="-122"/>
                    <a:ea typeface="微软雅黑" panose="020B0503020204020204" pitchFamily="34" charset="-122"/>
                  </a:rPr>
                  <a:t> </a:t>
                </a:r>
                <a:endParaRPr lang="en-US" altLang="zh-CN" sz="1600"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zh-CN" altLang="zh-CN" sz="1600" dirty="0">
                    <a:latin typeface="微软雅黑" panose="020B0503020204020204" pitchFamily="34" charset="-122"/>
                    <a:ea typeface="微软雅黑" panose="020B0503020204020204" pitchFamily="34" charset="-122"/>
                  </a:rPr>
                  <a:t>——————————————————————</a:t>
                </a:r>
              </a:p>
            </p:txBody>
          </p:sp>
        </mc:Choice>
        <mc:Fallback xmlns="">
          <p:sp>
            <p:nvSpPr>
              <p:cNvPr id="106" name="任意多边形: 形状 6">
                <a:extLst>
                  <a:ext uri="{FF2B5EF4-FFF2-40B4-BE49-F238E27FC236}">
                    <a16:creationId xmlns:a16="http://schemas.microsoft.com/office/drawing/2014/main" id="{4017370C-E3AF-58B0-EF7B-60167055451E}"/>
                  </a:ext>
                </a:extLst>
              </p:cNvPr>
              <p:cNvSpPr>
                <a:spLocks noRot="1" noChangeAspect="1" noMove="1" noResize="1" noEditPoints="1" noAdjustHandles="1" noChangeArrowheads="1" noChangeShapeType="1" noTextEdit="1"/>
              </p:cNvSpPr>
              <p:nvPr/>
            </p:nvSpPr>
            <p:spPr>
              <a:xfrm>
                <a:off x="5860211" y="1761632"/>
                <a:ext cx="6095929" cy="5000876"/>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blipFill>
                <a:blip r:embed="rId2"/>
                <a:stretch>
                  <a:fillRect t="-2311" b="-3650"/>
                </a:stretch>
              </a:blipFill>
            </p:spPr>
            <p:txBody>
              <a:bodyPr/>
              <a:lstStyle/>
              <a:p>
                <a:r>
                  <a:rPr lang="zh-CN" altLang="en-US">
                    <a:noFill/>
                  </a:rPr>
                  <a:t> </a:t>
                </a:r>
              </a:p>
            </p:txBody>
          </p:sp>
        </mc:Fallback>
      </mc:AlternateContent>
      <p:sp>
        <p:nvSpPr>
          <p:cNvPr id="7" name="AutoShape 3">
            <a:extLst>
              <a:ext uri="{FF2B5EF4-FFF2-40B4-BE49-F238E27FC236}">
                <a16:creationId xmlns:a16="http://schemas.microsoft.com/office/drawing/2014/main" id="{2FE6D1D6-8B48-4972-BA92-53052C961647}"/>
              </a:ext>
            </a:extLst>
          </p:cNvPr>
          <p:cNvSpPr>
            <a:spLocks noChangeAspect="1" noChangeArrowheads="1" noTextEdit="1"/>
          </p:cNvSpPr>
          <p:nvPr/>
        </p:nvSpPr>
        <p:spPr bwMode="auto">
          <a:xfrm>
            <a:off x="584200" y="2500313"/>
            <a:ext cx="4162425" cy="278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 name="Freeform 5">
            <a:extLst>
              <a:ext uri="{FF2B5EF4-FFF2-40B4-BE49-F238E27FC236}">
                <a16:creationId xmlns:a16="http://schemas.microsoft.com/office/drawing/2014/main" id="{B3B2B62C-227E-4ED7-9207-AFA22016C6FF}"/>
              </a:ext>
            </a:extLst>
          </p:cNvPr>
          <p:cNvSpPr>
            <a:spLocks/>
          </p:cNvSpPr>
          <p:nvPr/>
        </p:nvSpPr>
        <p:spPr bwMode="auto">
          <a:xfrm>
            <a:off x="1622425" y="2586038"/>
            <a:ext cx="336550" cy="241300"/>
          </a:xfrm>
          <a:custGeom>
            <a:avLst/>
            <a:gdLst>
              <a:gd name="T0" fmla="*/ 0 w 560"/>
              <a:gd name="T1" fmla="*/ 0 h 400"/>
              <a:gd name="T2" fmla="*/ 0 w 560"/>
              <a:gd name="T3" fmla="*/ 0 h 400"/>
              <a:gd name="T4" fmla="*/ 560 w 560"/>
              <a:gd name="T5" fmla="*/ 0 h 400"/>
              <a:gd name="T6" fmla="*/ 560 w 560"/>
              <a:gd name="T7" fmla="*/ 400 h 400"/>
              <a:gd name="T8" fmla="*/ 0 w 560"/>
              <a:gd name="T9" fmla="*/ 400 h 400"/>
              <a:gd name="T10" fmla="*/ 0 w 560"/>
              <a:gd name="T11" fmla="*/ 0 h 400"/>
            </a:gdLst>
            <a:ahLst/>
            <a:cxnLst>
              <a:cxn ang="0">
                <a:pos x="T0" y="T1"/>
              </a:cxn>
              <a:cxn ang="0">
                <a:pos x="T2" y="T3"/>
              </a:cxn>
              <a:cxn ang="0">
                <a:pos x="T4" y="T5"/>
              </a:cxn>
              <a:cxn ang="0">
                <a:pos x="T6" y="T7"/>
              </a:cxn>
              <a:cxn ang="0">
                <a:pos x="T8" y="T9"/>
              </a:cxn>
              <a:cxn ang="0">
                <a:pos x="T10" y="T11"/>
              </a:cxn>
            </a:cxnLst>
            <a:rect l="0" t="0" r="r" b="b"/>
            <a:pathLst>
              <a:path w="560" h="400">
                <a:moveTo>
                  <a:pt x="0" y="0"/>
                </a:moveTo>
                <a:lnTo>
                  <a:pt x="0" y="0"/>
                </a:lnTo>
                <a:lnTo>
                  <a:pt x="560" y="0"/>
                </a:lnTo>
                <a:lnTo>
                  <a:pt x="560" y="400"/>
                </a:lnTo>
                <a:lnTo>
                  <a:pt x="0" y="400"/>
                </a:lnTo>
                <a:lnTo>
                  <a:pt x="0" y="0"/>
                </a:lnTo>
                <a:close/>
              </a:path>
            </a:pathLst>
          </a:custGeom>
          <a:solidFill>
            <a:srgbClr val="C0C0C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9" name="Freeform 6">
            <a:extLst>
              <a:ext uri="{FF2B5EF4-FFF2-40B4-BE49-F238E27FC236}">
                <a16:creationId xmlns:a16="http://schemas.microsoft.com/office/drawing/2014/main" id="{8B4C48DF-9ED9-4D1B-A2ED-77F0FEDD160F}"/>
              </a:ext>
            </a:extLst>
          </p:cNvPr>
          <p:cNvSpPr>
            <a:spLocks/>
          </p:cNvSpPr>
          <p:nvPr/>
        </p:nvSpPr>
        <p:spPr bwMode="auto">
          <a:xfrm>
            <a:off x="1622425" y="2586038"/>
            <a:ext cx="336550" cy="241300"/>
          </a:xfrm>
          <a:custGeom>
            <a:avLst/>
            <a:gdLst>
              <a:gd name="T0" fmla="*/ 0 w 560"/>
              <a:gd name="T1" fmla="*/ 0 h 400"/>
              <a:gd name="T2" fmla="*/ 0 w 560"/>
              <a:gd name="T3" fmla="*/ 0 h 400"/>
              <a:gd name="T4" fmla="*/ 560 w 560"/>
              <a:gd name="T5" fmla="*/ 0 h 400"/>
              <a:gd name="T6" fmla="*/ 560 w 560"/>
              <a:gd name="T7" fmla="*/ 400 h 400"/>
              <a:gd name="T8" fmla="*/ 0 w 560"/>
              <a:gd name="T9" fmla="*/ 400 h 400"/>
              <a:gd name="T10" fmla="*/ 0 w 560"/>
              <a:gd name="T11" fmla="*/ 0 h 400"/>
            </a:gdLst>
            <a:ahLst/>
            <a:cxnLst>
              <a:cxn ang="0">
                <a:pos x="T0" y="T1"/>
              </a:cxn>
              <a:cxn ang="0">
                <a:pos x="T2" y="T3"/>
              </a:cxn>
              <a:cxn ang="0">
                <a:pos x="T4" y="T5"/>
              </a:cxn>
              <a:cxn ang="0">
                <a:pos x="T6" y="T7"/>
              </a:cxn>
              <a:cxn ang="0">
                <a:pos x="T8" y="T9"/>
              </a:cxn>
              <a:cxn ang="0">
                <a:pos x="T10" y="T11"/>
              </a:cxn>
            </a:cxnLst>
            <a:rect l="0" t="0" r="r" b="b"/>
            <a:pathLst>
              <a:path w="560" h="400">
                <a:moveTo>
                  <a:pt x="0" y="0"/>
                </a:moveTo>
                <a:lnTo>
                  <a:pt x="0" y="0"/>
                </a:lnTo>
                <a:lnTo>
                  <a:pt x="560" y="0"/>
                </a:lnTo>
                <a:lnTo>
                  <a:pt x="560" y="400"/>
                </a:lnTo>
                <a:lnTo>
                  <a:pt x="0" y="400"/>
                </a:lnTo>
                <a:lnTo>
                  <a:pt x="0" y="0"/>
                </a:lnTo>
                <a:close/>
              </a:path>
            </a:pathLst>
          </a:custGeom>
          <a:noFill/>
          <a:ln w="63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Rectangle 7">
            <a:extLst>
              <a:ext uri="{FF2B5EF4-FFF2-40B4-BE49-F238E27FC236}">
                <a16:creationId xmlns:a16="http://schemas.microsoft.com/office/drawing/2014/main" id="{C437EAD3-4FA2-4D41-A9A4-17CD8EE7368F}"/>
              </a:ext>
            </a:extLst>
          </p:cNvPr>
          <p:cNvSpPr>
            <a:spLocks noChangeArrowheads="1"/>
          </p:cNvSpPr>
          <p:nvPr/>
        </p:nvSpPr>
        <p:spPr bwMode="auto">
          <a:xfrm>
            <a:off x="1733550" y="2598738"/>
            <a:ext cx="244475" cy="290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500" b="1" i="0" u="none" strike="noStrike" cap="none" normalizeH="0" baseline="0">
                <a:ln>
                  <a:noFill/>
                </a:ln>
                <a:solidFill>
                  <a:srgbClr val="000000"/>
                </a:solidFill>
                <a:effectLst/>
                <a:latin typeface="Courier New Bold" panose="02070609020205020404" pitchFamily="49" charset="0"/>
              </a:rPr>
              <a:t>A</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1" name="Freeform 8">
            <a:extLst>
              <a:ext uri="{FF2B5EF4-FFF2-40B4-BE49-F238E27FC236}">
                <a16:creationId xmlns:a16="http://schemas.microsoft.com/office/drawing/2014/main" id="{0D13851F-E1BD-4C43-A00F-7A7324CBB255}"/>
              </a:ext>
            </a:extLst>
          </p:cNvPr>
          <p:cNvSpPr>
            <a:spLocks/>
          </p:cNvSpPr>
          <p:nvPr/>
        </p:nvSpPr>
        <p:spPr bwMode="auto">
          <a:xfrm>
            <a:off x="2284413" y="2586038"/>
            <a:ext cx="336550" cy="241300"/>
          </a:xfrm>
          <a:custGeom>
            <a:avLst/>
            <a:gdLst>
              <a:gd name="T0" fmla="*/ 0 w 560"/>
              <a:gd name="T1" fmla="*/ 0 h 400"/>
              <a:gd name="T2" fmla="*/ 0 w 560"/>
              <a:gd name="T3" fmla="*/ 0 h 400"/>
              <a:gd name="T4" fmla="*/ 560 w 560"/>
              <a:gd name="T5" fmla="*/ 0 h 400"/>
              <a:gd name="T6" fmla="*/ 560 w 560"/>
              <a:gd name="T7" fmla="*/ 400 h 400"/>
              <a:gd name="T8" fmla="*/ 0 w 560"/>
              <a:gd name="T9" fmla="*/ 400 h 400"/>
              <a:gd name="T10" fmla="*/ 0 w 560"/>
              <a:gd name="T11" fmla="*/ 0 h 400"/>
            </a:gdLst>
            <a:ahLst/>
            <a:cxnLst>
              <a:cxn ang="0">
                <a:pos x="T0" y="T1"/>
              </a:cxn>
              <a:cxn ang="0">
                <a:pos x="T2" y="T3"/>
              </a:cxn>
              <a:cxn ang="0">
                <a:pos x="T4" y="T5"/>
              </a:cxn>
              <a:cxn ang="0">
                <a:pos x="T6" y="T7"/>
              </a:cxn>
              <a:cxn ang="0">
                <a:pos x="T8" y="T9"/>
              </a:cxn>
              <a:cxn ang="0">
                <a:pos x="T10" y="T11"/>
              </a:cxn>
            </a:cxnLst>
            <a:rect l="0" t="0" r="r" b="b"/>
            <a:pathLst>
              <a:path w="560" h="400">
                <a:moveTo>
                  <a:pt x="0" y="0"/>
                </a:moveTo>
                <a:lnTo>
                  <a:pt x="0" y="0"/>
                </a:lnTo>
                <a:lnTo>
                  <a:pt x="560" y="0"/>
                </a:lnTo>
                <a:lnTo>
                  <a:pt x="560" y="400"/>
                </a:lnTo>
                <a:lnTo>
                  <a:pt x="0" y="400"/>
                </a:lnTo>
                <a:lnTo>
                  <a:pt x="0" y="0"/>
                </a:lnTo>
                <a:close/>
              </a:path>
            </a:pathLst>
          </a:custGeom>
          <a:solidFill>
            <a:srgbClr val="C0C0C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2" name="Freeform 9">
            <a:extLst>
              <a:ext uri="{FF2B5EF4-FFF2-40B4-BE49-F238E27FC236}">
                <a16:creationId xmlns:a16="http://schemas.microsoft.com/office/drawing/2014/main" id="{483C11DA-74B6-4204-9E78-12990285AC9C}"/>
              </a:ext>
            </a:extLst>
          </p:cNvPr>
          <p:cNvSpPr>
            <a:spLocks/>
          </p:cNvSpPr>
          <p:nvPr/>
        </p:nvSpPr>
        <p:spPr bwMode="auto">
          <a:xfrm>
            <a:off x="2284413" y="2586038"/>
            <a:ext cx="336550" cy="241300"/>
          </a:xfrm>
          <a:custGeom>
            <a:avLst/>
            <a:gdLst>
              <a:gd name="T0" fmla="*/ 0 w 560"/>
              <a:gd name="T1" fmla="*/ 0 h 400"/>
              <a:gd name="T2" fmla="*/ 0 w 560"/>
              <a:gd name="T3" fmla="*/ 0 h 400"/>
              <a:gd name="T4" fmla="*/ 560 w 560"/>
              <a:gd name="T5" fmla="*/ 0 h 400"/>
              <a:gd name="T6" fmla="*/ 560 w 560"/>
              <a:gd name="T7" fmla="*/ 400 h 400"/>
              <a:gd name="T8" fmla="*/ 0 w 560"/>
              <a:gd name="T9" fmla="*/ 400 h 400"/>
              <a:gd name="T10" fmla="*/ 0 w 560"/>
              <a:gd name="T11" fmla="*/ 0 h 400"/>
            </a:gdLst>
            <a:ahLst/>
            <a:cxnLst>
              <a:cxn ang="0">
                <a:pos x="T0" y="T1"/>
              </a:cxn>
              <a:cxn ang="0">
                <a:pos x="T2" y="T3"/>
              </a:cxn>
              <a:cxn ang="0">
                <a:pos x="T4" y="T5"/>
              </a:cxn>
              <a:cxn ang="0">
                <a:pos x="T6" y="T7"/>
              </a:cxn>
              <a:cxn ang="0">
                <a:pos x="T8" y="T9"/>
              </a:cxn>
              <a:cxn ang="0">
                <a:pos x="T10" y="T11"/>
              </a:cxn>
            </a:cxnLst>
            <a:rect l="0" t="0" r="r" b="b"/>
            <a:pathLst>
              <a:path w="560" h="400">
                <a:moveTo>
                  <a:pt x="0" y="0"/>
                </a:moveTo>
                <a:lnTo>
                  <a:pt x="0" y="0"/>
                </a:lnTo>
                <a:lnTo>
                  <a:pt x="560" y="0"/>
                </a:lnTo>
                <a:lnTo>
                  <a:pt x="560" y="400"/>
                </a:lnTo>
                <a:lnTo>
                  <a:pt x="0" y="400"/>
                </a:lnTo>
                <a:lnTo>
                  <a:pt x="0" y="0"/>
                </a:lnTo>
                <a:close/>
              </a:path>
            </a:pathLst>
          </a:custGeom>
          <a:noFill/>
          <a:ln w="63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Rectangle 10">
            <a:extLst>
              <a:ext uri="{FF2B5EF4-FFF2-40B4-BE49-F238E27FC236}">
                <a16:creationId xmlns:a16="http://schemas.microsoft.com/office/drawing/2014/main" id="{06807A2D-0BE2-4FF4-8A8B-5B53E15447C5}"/>
              </a:ext>
            </a:extLst>
          </p:cNvPr>
          <p:cNvSpPr>
            <a:spLocks noChangeArrowheads="1"/>
          </p:cNvSpPr>
          <p:nvPr/>
        </p:nvSpPr>
        <p:spPr bwMode="auto">
          <a:xfrm>
            <a:off x="2395538" y="2598738"/>
            <a:ext cx="244475" cy="290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500" b="1" i="0" u="none" strike="noStrike" cap="none" normalizeH="0" baseline="0">
                <a:ln>
                  <a:noFill/>
                </a:ln>
                <a:solidFill>
                  <a:srgbClr val="000000"/>
                </a:solidFill>
                <a:effectLst/>
                <a:latin typeface="Courier New Bold" panose="02070609020205020404" pitchFamily="49" charset="0"/>
              </a:rPr>
              <a:t>G</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4" name="Freeform 11">
            <a:extLst>
              <a:ext uri="{FF2B5EF4-FFF2-40B4-BE49-F238E27FC236}">
                <a16:creationId xmlns:a16="http://schemas.microsoft.com/office/drawing/2014/main" id="{D3674F40-A749-49FD-8CCB-FD59690A3FB6}"/>
              </a:ext>
            </a:extLst>
          </p:cNvPr>
          <p:cNvSpPr>
            <a:spLocks/>
          </p:cNvSpPr>
          <p:nvPr/>
        </p:nvSpPr>
        <p:spPr bwMode="auto">
          <a:xfrm>
            <a:off x="2946400" y="2586038"/>
            <a:ext cx="336550" cy="241300"/>
          </a:xfrm>
          <a:custGeom>
            <a:avLst/>
            <a:gdLst>
              <a:gd name="T0" fmla="*/ 0 w 560"/>
              <a:gd name="T1" fmla="*/ 0 h 400"/>
              <a:gd name="T2" fmla="*/ 0 w 560"/>
              <a:gd name="T3" fmla="*/ 0 h 400"/>
              <a:gd name="T4" fmla="*/ 560 w 560"/>
              <a:gd name="T5" fmla="*/ 0 h 400"/>
              <a:gd name="T6" fmla="*/ 560 w 560"/>
              <a:gd name="T7" fmla="*/ 400 h 400"/>
              <a:gd name="T8" fmla="*/ 0 w 560"/>
              <a:gd name="T9" fmla="*/ 400 h 400"/>
              <a:gd name="T10" fmla="*/ 0 w 560"/>
              <a:gd name="T11" fmla="*/ 0 h 400"/>
            </a:gdLst>
            <a:ahLst/>
            <a:cxnLst>
              <a:cxn ang="0">
                <a:pos x="T0" y="T1"/>
              </a:cxn>
              <a:cxn ang="0">
                <a:pos x="T2" y="T3"/>
              </a:cxn>
              <a:cxn ang="0">
                <a:pos x="T4" y="T5"/>
              </a:cxn>
              <a:cxn ang="0">
                <a:pos x="T6" y="T7"/>
              </a:cxn>
              <a:cxn ang="0">
                <a:pos x="T8" y="T9"/>
              </a:cxn>
              <a:cxn ang="0">
                <a:pos x="T10" y="T11"/>
              </a:cxn>
            </a:cxnLst>
            <a:rect l="0" t="0" r="r" b="b"/>
            <a:pathLst>
              <a:path w="560" h="400">
                <a:moveTo>
                  <a:pt x="0" y="0"/>
                </a:moveTo>
                <a:lnTo>
                  <a:pt x="0" y="0"/>
                </a:lnTo>
                <a:lnTo>
                  <a:pt x="560" y="0"/>
                </a:lnTo>
                <a:lnTo>
                  <a:pt x="560" y="400"/>
                </a:lnTo>
                <a:lnTo>
                  <a:pt x="0" y="400"/>
                </a:lnTo>
                <a:lnTo>
                  <a:pt x="0" y="0"/>
                </a:lnTo>
                <a:close/>
              </a:path>
            </a:pathLst>
          </a:custGeom>
          <a:solidFill>
            <a:srgbClr val="C0C0C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5" name="Freeform 12">
            <a:extLst>
              <a:ext uri="{FF2B5EF4-FFF2-40B4-BE49-F238E27FC236}">
                <a16:creationId xmlns:a16="http://schemas.microsoft.com/office/drawing/2014/main" id="{B25311B4-7FCB-4F23-A49D-1D077FFC8ECE}"/>
              </a:ext>
            </a:extLst>
          </p:cNvPr>
          <p:cNvSpPr>
            <a:spLocks/>
          </p:cNvSpPr>
          <p:nvPr/>
        </p:nvSpPr>
        <p:spPr bwMode="auto">
          <a:xfrm>
            <a:off x="2946400" y="2586038"/>
            <a:ext cx="336550" cy="241300"/>
          </a:xfrm>
          <a:custGeom>
            <a:avLst/>
            <a:gdLst>
              <a:gd name="T0" fmla="*/ 0 w 560"/>
              <a:gd name="T1" fmla="*/ 0 h 400"/>
              <a:gd name="T2" fmla="*/ 0 w 560"/>
              <a:gd name="T3" fmla="*/ 0 h 400"/>
              <a:gd name="T4" fmla="*/ 560 w 560"/>
              <a:gd name="T5" fmla="*/ 0 h 400"/>
              <a:gd name="T6" fmla="*/ 560 w 560"/>
              <a:gd name="T7" fmla="*/ 400 h 400"/>
              <a:gd name="T8" fmla="*/ 0 w 560"/>
              <a:gd name="T9" fmla="*/ 400 h 400"/>
              <a:gd name="T10" fmla="*/ 0 w 560"/>
              <a:gd name="T11" fmla="*/ 0 h 400"/>
            </a:gdLst>
            <a:ahLst/>
            <a:cxnLst>
              <a:cxn ang="0">
                <a:pos x="T0" y="T1"/>
              </a:cxn>
              <a:cxn ang="0">
                <a:pos x="T2" y="T3"/>
              </a:cxn>
              <a:cxn ang="0">
                <a:pos x="T4" y="T5"/>
              </a:cxn>
              <a:cxn ang="0">
                <a:pos x="T6" y="T7"/>
              </a:cxn>
              <a:cxn ang="0">
                <a:pos x="T8" y="T9"/>
              </a:cxn>
              <a:cxn ang="0">
                <a:pos x="T10" y="T11"/>
              </a:cxn>
            </a:cxnLst>
            <a:rect l="0" t="0" r="r" b="b"/>
            <a:pathLst>
              <a:path w="560" h="400">
                <a:moveTo>
                  <a:pt x="0" y="0"/>
                </a:moveTo>
                <a:lnTo>
                  <a:pt x="0" y="0"/>
                </a:lnTo>
                <a:lnTo>
                  <a:pt x="560" y="0"/>
                </a:lnTo>
                <a:lnTo>
                  <a:pt x="560" y="400"/>
                </a:lnTo>
                <a:lnTo>
                  <a:pt x="0" y="400"/>
                </a:lnTo>
                <a:lnTo>
                  <a:pt x="0" y="0"/>
                </a:lnTo>
                <a:close/>
              </a:path>
            </a:pathLst>
          </a:custGeom>
          <a:noFill/>
          <a:ln w="63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Rectangle 13">
            <a:extLst>
              <a:ext uri="{FF2B5EF4-FFF2-40B4-BE49-F238E27FC236}">
                <a16:creationId xmlns:a16="http://schemas.microsoft.com/office/drawing/2014/main" id="{05D84FEA-2BE3-45B8-8E89-C5688CC3E504}"/>
              </a:ext>
            </a:extLst>
          </p:cNvPr>
          <p:cNvSpPr>
            <a:spLocks noChangeArrowheads="1"/>
          </p:cNvSpPr>
          <p:nvPr/>
        </p:nvSpPr>
        <p:spPr bwMode="auto">
          <a:xfrm>
            <a:off x="3057525" y="2598738"/>
            <a:ext cx="244475" cy="290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500" b="1" i="0" u="none" strike="noStrike" cap="none" normalizeH="0" baseline="0">
                <a:ln>
                  <a:noFill/>
                </a:ln>
                <a:solidFill>
                  <a:srgbClr val="000000"/>
                </a:solidFill>
                <a:effectLst/>
                <a:latin typeface="Courier New Bold" panose="02070609020205020404" pitchFamily="49" charset="0"/>
              </a:rPr>
              <a:t>L</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7" name="Freeform 14">
            <a:extLst>
              <a:ext uri="{FF2B5EF4-FFF2-40B4-BE49-F238E27FC236}">
                <a16:creationId xmlns:a16="http://schemas.microsoft.com/office/drawing/2014/main" id="{FCB697B5-7CCA-474D-B213-27859B8C4A9C}"/>
              </a:ext>
            </a:extLst>
          </p:cNvPr>
          <p:cNvSpPr>
            <a:spLocks/>
          </p:cNvSpPr>
          <p:nvPr/>
        </p:nvSpPr>
        <p:spPr bwMode="auto">
          <a:xfrm>
            <a:off x="3611563" y="2586038"/>
            <a:ext cx="336550" cy="241300"/>
          </a:xfrm>
          <a:custGeom>
            <a:avLst/>
            <a:gdLst>
              <a:gd name="T0" fmla="*/ 0 w 560"/>
              <a:gd name="T1" fmla="*/ 0 h 400"/>
              <a:gd name="T2" fmla="*/ 0 w 560"/>
              <a:gd name="T3" fmla="*/ 0 h 400"/>
              <a:gd name="T4" fmla="*/ 560 w 560"/>
              <a:gd name="T5" fmla="*/ 0 h 400"/>
              <a:gd name="T6" fmla="*/ 560 w 560"/>
              <a:gd name="T7" fmla="*/ 400 h 400"/>
              <a:gd name="T8" fmla="*/ 0 w 560"/>
              <a:gd name="T9" fmla="*/ 400 h 400"/>
              <a:gd name="T10" fmla="*/ 0 w 560"/>
              <a:gd name="T11" fmla="*/ 0 h 400"/>
            </a:gdLst>
            <a:ahLst/>
            <a:cxnLst>
              <a:cxn ang="0">
                <a:pos x="T0" y="T1"/>
              </a:cxn>
              <a:cxn ang="0">
                <a:pos x="T2" y="T3"/>
              </a:cxn>
              <a:cxn ang="0">
                <a:pos x="T4" y="T5"/>
              </a:cxn>
              <a:cxn ang="0">
                <a:pos x="T6" y="T7"/>
              </a:cxn>
              <a:cxn ang="0">
                <a:pos x="T8" y="T9"/>
              </a:cxn>
              <a:cxn ang="0">
                <a:pos x="T10" y="T11"/>
              </a:cxn>
            </a:cxnLst>
            <a:rect l="0" t="0" r="r" b="b"/>
            <a:pathLst>
              <a:path w="560" h="400">
                <a:moveTo>
                  <a:pt x="0" y="0"/>
                </a:moveTo>
                <a:lnTo>
                  <a:pt x="0" y="0"/>
                </a:lnTo>
                <a:lnTo>
                  <a:pt x="560" y="0"/>
                </a:lnTo>
                <a:lnTo>
                  <a:pt x="560" y="400"/>
                </a:lnTo>
                <a:lnTo>
                  <a:pt x="0" y="400"/>
                </a:lnTo>
                <a:lnTo>
                  <a:pt x="0" y="0"/>
                </a:lnTo>
                <a:close/>
              </a:path>
            </a:pathLst>
          </a:custGeom>
          <a:solidFill>
            <a:srgbClr val="C0C0C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8" name="Freeform 15">
            <a:extLst>
              <a:ext uri="{FF2B5EF4-FFF2-40B4-BE49-F238E27FC236}">
                <a16:creationId xmlns:a16="http://schemas.microsoft.com/office/drawing/2014/main" id="{FDD498F7-1208-4764-9A05-A26E6E8FDC40}"/>
              </a:ext>
            </a:extLst>
          </p:cNvPr>
          <p:cNvSpPr>
            <a:spLocks/>
          </p:cNvSpPr>
          <p:nvPr/>
        </p:nvSpPr>
        <p:spPr bwMode="auto">
          <a:xfrm>
            <a:off x="3611563" y="2586038"/>
            <a:ext cx="336550" cy="241300"/>
          </a:xfrm>
          <a:custGeom>
            <a:avLst/>
            <a:gdLst>
              <a:gd name="T0" fmla="*/ 0 w 560"/>
              <a:gd name="T1" fmla="*/ 0 h 400"/>
              <a:gd name="T2" fmla="*/ 0 w 560"/>
              <a:gd name="T3" fmla="*/ 0 h 400"/>
              <a:gd name="T4" fmla="*/ 560 w 560"/>
              <a:gd name="T5" fmla="*/ 0 h 400"/>
              <a:gd name="T6" fmla="*/ 560 w 560"/>
              <a:gd name="T7" fmla="*/ 400 h 400"/>
              <a:gd name="T8" fmla="*/ 0 w 560"/>
              <a:gd name="T9" fmla="*/ 400 h 400"/>
              <a:gd name="T10" fmla="*/ 0 w 560"/>
              <a:gd name="T11" fmla="*/ 0 h 400"/>
            </a:gdLst>
            <a:ahLst/>
            <a:cxnLst>
              <a:cxn ang="0">
                <a:pos x="T0" y="T1"/>
              </a:cxn>
              <a:cxn ang="0">
                <a:pos x="T2" y="T3"/>
              </a:cxn>
              <a:cxn ang="0">
                <a:pos x="T4" y="T5"/>
              </a:cxn>
              <a:cxn ang="0">
                <a:pos x="T6" y="T7"/>
              </a:cxn>
              <a:cxn ang="0">
                <a:pos x="T8" y="T9"/>
              </a:cxn>
              <a:cxn ang="0">
                <a:pos x="T10" y="T11"/>
              </a:cxn>
            </a:cxnLst>
            <a:rect l="0" t="0" r="r" b="b"/>
            <a:pathLst>
              <a:path w="560" h="400">
                <a:moveTo>
                  <a:pt x="0" y="0"/>
                </a:moveTo>
                <a:lnTo>
                  <a:pt x="0" y="0"/>
                </a:lnTo>
                <a:lnTo>
                  <a:pt x="560" y="0"/>
                </a:lnTo>
                <a:lnTo>
                  <a:pt x="560" y="400"/>
                </a:lnTo>
                <a:lnTo>
                  <a:pt x="0" y="400"/>
                </a:lnTo>
                <a:lnTo>
                  <a:pt x="0" y="0"/>
                </a:lnTo>
                <a:close/>
              </a:path>
            </a:pathLst>
          </a:custGeom>
          <a:noFill/>
          <a:ln w="63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Rectangle 16">
            <a:extLst>
              <a:ext uri="{FF2B5EF4-FFF2-40B4-BE49-F238E27FC236}">
                <a16:creationId xmlns:a16="http://schemas.microsoft.com/office/drawing/2014/main" id="{483F9BE7-A5A9-4C27-A9BC-F56BE94DC63B}"/>
              </a:ext>
            </a:extLst>
          </p:cNvPr>
          <p:cNvSpPr>
            <a:spLocks noChangeArrowheads="1"/>
          </p:cNvSpPr>
          <p:nvPr/>
        </p:nvSpPr>
        <p:spPr bwMode="auto">
          <a:xfrm>
            <a:off x="3721100" y="2598738"/>
            <a:ext cx="244475" cy="290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500" b="1" i="0" u="none" strike="noStrike" cap="none" normalizeH="0" baseline="0">
                <a:ln>
                  <a:noFill/>
                </a:ln>
                <a:solidFill>
                  <a:srgbClr val="000000"/>
                </a:solidFill>
                <a:effectLst/>
                <a:latin typeface="Courier New Bold" panose="02070609020205020404" pitchFamily="49" charset="0"/>
              </a:rPr>
              <a:t>O</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20" name="Freeform 17">
            <a:extLst>
              <a:ext uri="{FF2B5EF4-FFF2-40B4-BE49-F238E27FC236}">
                <a16:creationId xmlns:a16="http://schemas.microsoft.com/office/drawing/2014/main" id="{C3C17B5A-61D7-4FF1-81B0-6284901C58CD}"/>
              </a:ext>
            </a:extLst>
          </p:cNvPr>
          <p:cNvSpPr>
            <a:spLocks/>
          </p:cNvSpPr>
          <p:nvPr/>
        </p:nvSpPr>
        <p:spPr bwMode="auto">
          <a:xfrm>
            <a:off x="4273550" y="2586038"/>
            <a:ext cx="336550" cy="241300"/>
          </a:xfrm>
          <a:custGeom>
            <a:avLst/>
            <a:gdLst>
              <a:gd name="T0" fmla="*/ 0 w 560"/>
              <a:gd name="T1" fmla="*/ 0 h 400"/>
              <a:gd name="T2" fmla="*/ 0 w 560"/>
              <a:gd name="T3" fmla="*/ 0 h 400"/>
              <a:gd name="T4" fmla="*/ 560 w 560"/>
              <a:gd name="T5" fmla="*/ 0 h 400"/>
              <a:gd name="T6" fmla="*/ 560 w 560"/>
              <a:gd name="T7" fmla="*/ 400 h 400"/>
              <a:gd name="T8" fmla="*/ 0 w 560"/>
              <a:gd name="T9" fmla="*/ 400 h 400"/>
              <a:gd name="T10" fmla="*/ 0 w 560"/>
              <a:gd name="T11" fmla="*/ 0 h 400"/>
            </a:gdLst>
            <a:ahLst/>
            <a:cxnLst>
              <a:cxn ang="0">
                <a:pos x="T0" y="T1"/>
              </a:cxn>
              <a:cxn ang="0">
                <a:pos x="T2" y="T3"/>
              </a:cxn>
              <a:cxn ang="0">
                <a:pos x="T4" y="T5"/>
              </a:cxn>
              <a:cxn ang="0">
                <a:pos x="T6" y="T7"/>
              </a:cxn>
              <a:cxn ang="0">
                <a:pos x="T8" y="T9"/>
              </a:cxn>
              <a:cxn ang="0">
                <a:pos x="T10" y="T11"/>
              </a:cxn>
            </a:cxnLst>
            <a:rect l="0" t="0" r="r" b="b"/>
            <a:pathLst>
              <a:path w="560" h="400">
                <a:moveTo>
                  <a:pt x="0" y="0"/>
                </a:moveTo>
                <a:lnTo>
                  <a:pt x="0" y="0"/>
                </a:lnTo>
                <a:lnTo>
                  <a:pt x="560" y="0"/>
                </a:lnTo>
                <a:lnTo>
                  <a:pt x="560" y="400"/>
                </a:lnTo>
                <a:lnTo>
                  <a:pt x="0" y="400"/>
                </a:lnTo>
                <a:lnTo>
                  <a:pt x="0" y="0"/>
                </a:lnTo>
                <a:close/>
              </a:path>
            </a:pathLst>
          </a:custGeom>
          <a:solidFill>
            <a:srgbClr val="C0C0C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1" name="Freeform 18">
            <a:extLst>
              <a:ext uri="{FF2B5EF4-FFF2-40B4-BE49-F238E27FC236}">
                <a16:creationId xmlns:a16="http://schemas.microsoft.com/office/drawing/2014/main" id="{BE4AE3F9-E11B-4CFC-B75F-4048092D1314}"/>
              </a:ext>
            </a:extLst>
          </p:cNvPr>
          <p:cNvSpPr>
            <a:spLocks/>
          </p:cNvSpPr>
          <p:nvPr/>
        </p:nvSpPr>
        <p:spPr bwMode="auto">
          <a:xfrm>
            <a:off x="4273550" y="2586038"/>
            <a:ext cx="336550" cy="241300"/>
          </a:xfrm>
          <a:custGeom>
            <a:avLst/>
            <a:gdLst>
              <a:gd name="T0" fmla="*/ 0 w 560"/>
              <a:gd name="T1" fmla="*/ 0 h 400"/>
              <a:gd name="T2" fmla="*/ 0 w 560"/>
              <a:gd name="T3" fmla="*/ 0 h 400"/>
              <a:gd name="T4" fmla="*/ 560 w 560"/>
              <a:gd name="T5" fmla="*/ 0 h 400"/>
              <a:gd name="T6" fmla="*/ 560 w 560"/>
              <a:gd name="T7" fmla="*/ 400 h 400"/>
              <a:gd name="T8" fmla="*/ 0 w 560"/>
              <a:gd name="T9" fmla="*/ 400 h 400"/>
              <a:gd name="T10" fmla="*/ 0 w 560"/>
              <a:gd name="T11" fmla="*/ 0 h 400"/>
            </a:gdLst>
            <a:ahLst/>
            <a:cxnLst>
              <a:cxn ang="0">
                <a:pos x="T0" y="T1"/>
              </a:cxn>
              <a:cxn ang="0">
                <a:pos x="T2" y="T3"/>
              </a:cxn>
              <a:cxn ang="0">
                <a:pos x="T4" y="T5"/>
              </a:cxn>
              <a:cxn ang="0">
                <a:pos x="T6" y="T7"/>
              </a:cxn>
              <a:cxn ang="0">
                <a:pos x="T8" y="T9"/>
              </a:cxn>
              <a:cxn ang="0">
                <a:pos x="T10" y="T11"/>
              </a:cxn>
            </a:cxnLst>
            <a:rect l="0" t="0" r="r" b="b"/>
            <a:pathLst>
              <a:path w="560" h="400">
                <a:moveTo>
                  <a:pt x="0" y="0"/>
                </a:moveTo>
                <a:lnTo>
                  <a:pt x="0" y="0"/>
                </a:lnTo>
                <a:lnTo>
                  <a:pt x="560" y="0"/>
                </a:lnTo>
                <a:lnTo>
                  <a:pt x="560" y="400"/>
                </a:lnTo>
                <a:lnTo>
                  <a:pt x="0" y="400"/>
                </a:lnTo>
                <a:lnTo>
                  <a:pt x="0" y="0"/>
                </a:lnTo>
                <a:close/>
              </a:path>
            </a:pathLst>
          </a:custGeom>
          <a:noFill/>
          <a:ln w="63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Rectangle 19">
            <a:extLst>
              <a:ext uri="{FF2B5EF4-FFF2-40B4-BE49-F238E27FC236}">
                <a16:creationId xmlns:a16="http://schemas.microsoft.com/office/drawing/2014/main" id="{0DAFF53A-001F-485C-8770-829012B6518B}"/>
              </a:ext>
            </a:extLst>
          </p:cNvPr>
          <p:cNvSpPr>
            <a:spLocks noChangeArrowheads="1"/>
          </p:cNvSpPr>
          <p:nvPr/>
        </p:nvSpPr>
        <p:spPr bwMode="auto">
          <a:xfrm>
            <a:off x="4383088" y="2598738"/>
            <a:ext cx="244475" cy="290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500" b="1" i="0" u="none" strike="noStrike" cap="none" normalizeH="0" baseline="0">
                <a:ln>
                  <a:noFill/>
                </a:ln>
                <a:solidFill>
                  <a:srgbClr val="000000"/>
                </a:solidFill>
                <a:effectLst/>
                <a:latin typeface="Courier New Bold" panose="02070609020205020404" pitchFamily="49" charset="0"/>
              </a:rPr>
              <a:t>R</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23" name="Freeform 20">
            <a:extLst>
              <a:ext uri="{FF2B5EF4-FFF2-40B4-BE49-F238E27FC236}">
                <a16:creationId xmlns:a16="http://schemas.microsoft.com/office/drawing/2014/main" id="{D154AD14-2280-4121-BE37-6C0138AB0567}"/>
              </a:ext>
            </a:extLst>
          </p:cNvPr>
          <p:cNvSpPr>
            <a:spLocks noEditPoints="1"/>
          </p:cNvSpPr>
          <p:nvPr/>
        </p:nvSpPr>
        <p:spPr bwMode="auto">
          <a:xfrm>
            <a:off x="1960563" y="2681288"/>
            <a:ext cx="327025" cy="53975"/>
          </a:xfrm>
          <a:custGeom>
            <a:avLst/>
            <a:gdLst>
              <a:gd name="T0" fmla="*/ 0 w 542"/>
              <a:gd name="T1" fmla="*/ 30 h 90"/>
              <a:gd name="T2" fmla="*/ 0 w 542"/>
              <a:gd name="T3" fmla="*/ 30 h 90"/>
              <a:gd name="T4" fmla="*/ 467 w 542"/>
              <a:gd name="T5" fmla="*/ 30 h 90"/>
              <a:gd name="T6" fmla="*/ 467 w 542"/>
              <a:gd name="T7" fmla="*/ 60 h 90"/>
              <a:gd name="T8" fmla="*/ 0 w 542"/>
              <a:gd name="T9" fmla="*/ 60 h 90"/>
              <a:gd name="T10" fmla="*/ 0 w 542"/>
              <a:gd name="T11" fmla="*/ 30 h 90"/>
              <a:gd name="T12" fmla="*/ 452 w 542"/>
              <a:gd name="T13" fmla="*/ 0 h 90"/>
              <a:gd name="T14" fmla="*/ 452 w 542"/>
              <a:gd name="T15" fmla="*/ 0 h 90"/>
              <a:gd name="T16" fmla="*/ 542 w 542"/>
              <a:gd name="T17" fmla="*/ 45 h 90"/>
              <a:gd name="T18" fmla="*/ 452 w 542"/>
              <a:gd name="T19" fmla="*/ 90 h 90"/>
              <a:gd name="T20" fmla="*/ 452 w 542"/>
              <a:gd name="T21"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42" h="90">
                <a:moveTo>
                  <a:pt x="0" y="30"/>
                </a:moveTo>
                <a:lnTo>
                  <a:pt x="0" y="30"/>
                </a:lnTo>
                <a:lnTo>
                  <a:pt x="467" y="30"/>
                </a:lnTo>
                <a:lnTo>
                  <a:pt x="467" y="60"/>
                </a:lnTo>
                <a:lnTo>
                  <a:pt x="0" y="60"/>
                </a:lnTo>
                <a:lnTo>
                  <a:pt x="0" y="30"/>
                </a:lnTo>
                <a:close/>
                <a:moveTo>
                  <a:pt x="452" y="0"/>
                </a:moveTo>
                <a:lnTo>
                  <a:pt x="452" y="0"/>
                </a:lnTo>
                <a:lnTo>
                  <a:pt x="542" y="45"/>
                </a:lnTo>
                <a:lnTo>
                  <a:pt x="452" y="90"/>
                </a:lnTo>
                <a:lnTo>
                  <a:pt x="452"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4" name="Freeform 21">
            <a:extLst>
              <a:ext uri="{FF2B5EF4-FFF2-40B4-BE49-F238E27FC236}">
                <a16:creationId xmlns:a16="http://schemas.microsoft.com/office/drawing/2014/main" id="{4C429C45-821B-4AEA-8A2A-8ED2DF8F4AE4}"/>
              </a:ext>
            </a:extLst>
          </p:cNvPr>
          <p:cNvSpPr>
            <a:spLocks noEditPoints="1"/>
          </p:cNvSpPr>
          <p:nvPr/>
        </p:nvSpPr>
        <p:spPr bwMode="auto">
          <a:xfrm>
            <a:off x="2622550" y="2681288"/>
            <a:ext cx="325438" cy="53975"/>
          </a:xfrm>
          <a:custGeom>
            <a:avLst/>
            <a:gdLst>
              <a:gd name="T0" fmla="*/ 0 w 542"/>
              <a:gd name="T1" fmla="*/ 30 h 90"/>
              <a:gd name="T2" fmla="*/ 0 w 542"/>
              <a:gd name="T3" fmla="*/ 30 h 90"/>
              <a:gd name="T4" fmla="*/ 467 w 542"/>
              <a:gd name="T5" fmla="*/ 30 h 90"/>
              <a:gd name="T6" fmla="*/ 467 w 542"/>
              <a:gd name="T7" fmla="*/ 60 h 90"/>
              <a:gd name="T8" fmla="*/ 0 w 542"/>
              <a:gd name="T9" fmla="*/ 60 h 90"/>
              <a:gd name="T10" fmla="*/ 0 w 542"/>
              <a:gd name="T11" fmla="*/ 30 h 90"/>
              <a:gd name="T12" fmla="*/ 452 w 542"/>
              <a:gd name="T13" fmla="*/ 0 h 90"/>
              <a:gd name="T14" fmla="*/ 452 w 542"/>
              <a:gd name="T15" fmla="*/ 0 h 90"/>
              <a:gd name="T16" fmla="*/ 542 w 542"/>
              <a:gd name="T17" fmla="*/ 45 h 90"/>
              <a:gd name="T18" fmla="*/ 452 w 542"/>
              <a:gd name="T19" fmla="*/ 90 h 90"/>
              <a:gd name="T20" fmla="*/ 452 w 542"/>
              <a:gd name="T21"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42" h="90">
                <a:moveTo>
                  <a:pt x="0" y="30"/>
                </a:moveTo>
                <a:lnTo>
                  <a:pt x="0" y="30"/>
                </a:lnTo>
                <a:lnTo>
                  <a:pt x="467" y="30"/>
                </a:lnTo>
                <a:lnTo>
                  <a:pt x="467" y="60"/>
                </a:lnTo>
                <a:lnTo>
                  <a:pt x="0" y="60"/>
                </a:lnTo>
                <a:lnTo>
                  <a:pt x="0" y="30"/>
                </a:lnTo>
                <a:close/>
                <a:moveTo>
                  <a:pt x="452" y="0"/>
                </a:moveTo>
                <a:lnTo>
                  <a:pt x="452" y="0"/>
                </a:lnTo>
                <a:lnTo>
                  <a:pt x="542" y="45"/>
                </a:lnTo>
                <a:lnTo>
                  <a:pt x="452" y="90"/>
                </a:lnTo>
                <a:lnTo>
                  <a:pt x="452"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5" name="Freeform 22">
            <a:extLst>
              <a:ext uri="{FF2B5EF4-FFF2-40B4-BE49-F238E27FC236}">
                <a16:creationId xmlns:a16="http://schemas.microsoft.com/office/drawing/2014/main" id="{48CAF401-9D36-4FA3-B401-B6F4DB4CA5B0}"/>
              </a:ext>
            </a:extLst>
          </p:cNvPr>
          <p:cNvSpPr>
            <a:spLocks noEditPoints="1"/>
          </p:cNvSpPr>
          <p:nvPr/>
        </p:nvSpPr>
        <p:spPr bwMode="auto">
          <a:xfrm>
            <a:off x="3284538" y="2681288"/>
            <a:ext cx="325438" cy="53975"/>
          </a:xfrm>
          <a:custGeom>
            <a:avLst/>
            <a:gdLst>
              <a:gd name="T0" fmla="*/ 0 w 542"/>
              <a:gd name="T1" fmla="*/ 30 h 90"/>
              <a:gd name="T2" fmla="*/ 0 w 542"/>
              <a:gd name="T3" fmla="*/ 30 h 90"/>
              <a:gd name="T4" fmla="*/ 467 w 542"/>
              <a:gd name="T5" fmla="*/ 30 h 90"/>
              <a:gd name="T6" fmla="*/ 467 w 542"/>
              <a:gd name="T7" fmla="*/ 60 h 90"/>
              <a:gd name="T8" fmla="*/ 0 w 542"/>
              <a:gd name="T9" fmla="*/ 60 h 90"/>
              <a:gd name="T10" fmla="*/ 0 w 542"/>
              <a:gd name="T11" fmla="*/ 30 h 90"/>
              <a:gd name="T12" fmla="*/ 452 w 542"/>
              <a:gd name="T13" fmla="*/ 0 h 90"/>
              <a:gd name="T14" fmla="*/ 452 w 542"/>
              <a:gd name="T15" fmla="*/ 0 h 90"/>
              <a:gd name="T16" fmla="*/ 542 w 542"/>
              <a:gd name="T17" fmla="*/ 45 h 90"/>
              <a:gd name="T18" fmla="*/ 452 w 542"/>
              <a:gd name="T19" fmla="*/ 90 h 90"/>
              <a:gd name="T20" fmla="*/ 452 w 542"/>
              <a:gd name="T21"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42" h="90">
                <a:moveTo>
                  <a:pt x="0" y="30"/>
                </a:moveTo>
                <a:lnTo>
                  <a:pt x="0" y="30"/>
                </a:lnTo>
                <a:lnTo>
                  <a:pt x="467" y="30"/>
                </a:lnTo>
                <a:lnTo>
                  <a:pt x="467" y="60"/>
                </a:lnTo>
                <a:lnTo>
                  <a:pt x="0" y="60"/>
                </a:lnTo>
                <a:lnTo>
                  <a:pt x="0" y="30"/>
                </a:lnTo>
                <a:close/>
                <a:moveTo>
                  <a:pt x="452" y="0"/>
                </a:moveTo>
                <a:lnTo>
                  <a:pt x="452" y="0"/>
                </a:lnTo>
                <a:lnTo>
                  <a:pt x="542" y="45"/>
                </a:lnTo>
                <a:lnTo>
                  <a:pt x="452" y="90"/>
                </a:lnTo>
                <a:lnTo>
                  <a:pt x="452"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6" name="Freeform 23">
            <a:extLst>
              <a:ext uri="{FF2B5EF4-FFF2-40B4-BE49-F238E27FC236}">
                <a16:creationId xmlns:a16="http://schemas.microsoft.com/office/drawing/2014/main" id="{0AAEF0BF-4CA4-428F-86C5-06DE7262F025}"/>
              </a:ext>
            </a:extLst>
          </p:cNvPr>
          <p:cNvSpPr>
            <a:spLocks noEditPoints="1"/>
          </p:cNvSpPr>
          <p:nvPr/>
        </p:nvSpPr>
        <p:spPr bwMode="auto">
          <a:xfrm>
            <a:off x="3949700" y="2681288"/>
            <a:ext cx="327025" cy="53975"/>
          </a:xfrm>
          <a:custGeom>
            <a:avLst/>
            <a:gdLst>
              <a:gd name="T0" fmla="*/ 0 w 542"/>
              <a:gd name="T1" fmla="*/ 30 h 90"/>
              <a:gd name="T2" fmla="*/ 0 w 542"/>
              <a:gd name="T3" fmla="*/ 30 h 90"/>
              <a:gd name="T4" fmla="*/ 467 w 542"/>
              <a:gd name="T5" fmla="*/ 30 h 90"/>
              <a:gd name="T6" fmla="*/ 467 w 542"/>
              <a:gd name="T7" fmla="*/ 60 h 90"/>
              <a:gd name="T8" fmla="*/ 0 w 542"/>
              <a:gd name="T9" fmla="*/ 60 h 90"/>
              <a:gd name="T10" fmla="*/ 0 w 542"/>
              <a:gd name="T11" fmla="*/ 30 h 90"/>
              <a:gd name="T12" fmla="*/ 452 w 542"/>
              <a:gd name="T13" fmla="*/ 0 h 90"/>
              <a:gd name="T14" fmla="*/ 452 w 542"/>
              <a:gd name="T15" fmla="*/ 0 h 90"/>
              <a:gd name="T16" fmla="*/ 542 w 542"/>
              <a:gd name="T17" fmla="*/ 45 h 90"/>
              <a:gd name="T18" fmla="*/ 452 w 542"/>
              <a:gd name="T19" fmla="*/ 90 h 90"/>
              <a:gd name="T20" fmla="*/ 452 w 542"/>
              <a:gd name="T21"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42" h="90">
                <a:moveTo>
                  <a:pt x="0" y="30"/>
                </a:moveTo>
                <a:lnTo>
                  <a:pt x="0" y="30"/>
                </a:lnTo>
                <a:lnTo>
                  <a:pt x="467" y="30"/>
                </a:lnTo>
                <a:lnTo>
                  <a:pt x="467" y="60"/>
                </a:lnTo>
                <a:lnTo>
                  <a:pt x="0" y="60"/>
                </a:lnTo>
                <a:lnTo>
                  <a:pt x="0" y="30"/>
                </a:lnTo>
                <a:close/>
                <a:moveTo>
                  <a:pt x="452" y="0"/>
                </a:moveTo>
                <a:lnTo>
                  <a:pt x="452" y="0"/>
                </a:lnTo>
                <a:lnTo>
                  <a:pt x="542" y="45"/>
                </a:lnTo>
                <a:lnTo>
                  <a:pt x="452" y="90"/>
                </a:lnTo>
                <a:lnTo>
                  <a:pt x="452"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7" name="Freeform 24">
            <a:extLst>
              <a:ext uri="{FF2B5EF4-FFF2-40B4-BE49-F238E27FC236}">
                <a16:creationId xmlns:a16="http://schemas.microsoft.com/office/drawing/2014/main" id="{EF2DE486-EC07-4B6B-A375-B81403562815}"/>
              </a:ext>
            </a:extLst>
          </p:cNvPr>
          <p:cNvSpPr>
            <a:spLocks noEditPoints="1"/>
          </p:cNvSpPr>
          <p:nvPr/>
        </p:nvSpPr>
        <p:spPr bwMode="auto">
          <a:xfrm>
            <a:off x="1135063" y="2670176"/>
            <a:ext cx="487363" cy="53975"/>
          </a:xfrm>
          <a:custGeom>
            <a:avLst/>
            <a:gdLst>
              <a:gd name="T0" fmla="*/ 0 w 811"/>
              <a:gd name="T1" fmla="*/ 30 h 90"/>
              <a:gd name="T2" fmla="*/ 0 w 811"/>
              <a:gd name="T3" fmla="*/ 30 h 90"/>
              <a:gd name="T4" fmla="*/ 736 w 811"/>
              <a:gd name="T5" fmla="*/ 30 h 90"/>
              <a:gd name="T6" fmla="*/ 736 w 811"/>
              <a:gd name="T7" fmla="*/ 60 h 90"/>
              <a:gd name="T8" fmla="*/ 0 w 811"/>
              <a:gd name="T9" fmla="*/ 60 h 90"/>
              <a:gd name="T10" fmla="*/ 0 w 811"/>
              <a:gd name="T11" fmla="*/ 30 h 90"/>
              <a:gd name="T12" fmla="*/ 721 w 811"/>
              <a:gd name="T13" fmla="*/ 0 h 90"/>
              <a:gd name="T14" fmla="*/ 721 w 811"/>
              <a:gd name="T15" fmla="*/ 0 h 90"/>
              <a:gd name="T16" fmla="*/ 811 w 811"/>
              <a:gd name="T17" fmla="*/ 45 h 90"/>
              <a:gd name="T18" fmla="*/ 721 w 811"/>
              <a:gd name="T19" fmla="*/ 90 h 90"/>
              <a:gd name="T20" fmla="*/ 721 w 811"/>
              <a:gd name="T21"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11" h="90">
                <a:moveTo>
                  <a:pt x="0" y="30"/>
                </a:moveTo>
                <a:lnTo>
                  <a:pt x="0" y="30"/>
                </a:lnTo>
                <a:lnTo>
                  <a:pt x="736" y="30"/>
                </a:lnTo>
                <a:lnTo>
                  <a:pt x="736" y="60"/>
                </a:lnTo>
                <a:lnTo>
                  <a:pt x="0" y="60"/>
                </a:lnTo>
                <a:lnTo>
                  <a:pt x="0" y="30"/>
                </a:lnTo>
                <a:close/>
                <a:moveTo>
                  <a:pt x="721" y="0"/>
                </a:moveTo>
                <a:lnTo>
                  <a:pt x="721" y="0"/>
                </a:lnTo>
                <a:lnTo>
                  <a:pt x="811" y="45"/>
                </a:lnTo>
                <a:lnTo>
                  <a:pt x="721" y="90"/>
                </a:lnTo>
                <a:lnTo>
                  <a:pt x="721"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8" name="Freeform 25">
            <a:extLst>
              <a:ext uri="{FF2B5EF4-FFF2-40B4-BE49-F238E27FC236}">
                <a16:creationId xmlns:a16="http://schemas.microsoft.com/office/drawing/2014/main" id="{B6817C12-D446-4F51-9082-3959FBAAA9CC}"/>
              </a:ext>
            </a:extLst>
          </p:cNvPr>
          <p:cNvSpPr>
            <a:spLocks/>
          </p:cNvSpPr>
          <p:nvPr/>
        </p:nvSpPr>
        <p:spPr bwMode="auto">
          <a:xfrm>
            <a:off x="1606550" y="3192463"/>
            <a:ext cx="336550" cy="239713"/>
          </a:xfrm>
          <a:custGeom>
            <a:avLst/>
            <a:gdLst>
              <a:gd name="T0" fmla="*/ 0 w 560"/>
              <a:gd name="T1" fmla="*/ 0 h 400"/>
              <a:gd name="T2" fmla="*/ 0 w 560"/>
              <a:gd name="T3" fmla="*/ 0 h 400"/>
              <a:gd name="T4" fmla="*/ 560 w 560"/>
              <a:gd name="T5" fmla="*/ 0 h 400"/>
              <a:gd name="T6" fmla="*/ 560 w 560"/>
              <a:gd name="T7" fmla="*/ 400 h 400"/>
              <a:gd name="T8" fmla="*/ 0 w 560"/>
              <a:gd name="T9" fmla="*/ 400 h 400"/>
              <a:gd name="T10" fmla="*/ 0 w 560"/>
              <a:gd name="T11" fmla="*/ 0 h 400"/>
            </a:gdLst>
            <a:ahLst/>
            <a:cxnLst>
              <a:cxn ang="0">
                <a:pos x="T0" y="T1"/>
              </a:cxn>
              <a:cxn ang="0">
                <a:pos x="T2" y="T3"/>
              </a:cxn>
              <a:cxn ang="0">
                <a:pos x="T4" y="T5"/>
              </a:cxn>
              <a:cxn ang="0">
                <a:pos x="T6" y="T7"/>
              </a:cxn>
              <a:cxn ang="0">
                <a:pos x="T8" y="T9"/>
              </a:cxn>
              <a:cxn ang="0">
                <a:pos x="T10" y="T11"/>
              </a:cxn>
            </a:cxnLst>
            <a:rect l="0" t="0" r="r" b="b"/>
            <a:pathLst>
              <a:path w="560" h="400">
                <a:moveTo>
                  <a:pt x="0" y="0"/>
                </a:moveTo>
                <a:lnTo>
                  <a:pt x="0" y="0"/>
                </a:lnTo>
                <a:lnTo>
                  <a:pt x="560" y="0"/>
                </a:lnTo>
                <a:lnTo>
                  <a:pt x="560" y="400"/>
                </a:lnTo>
                <a:lnTo>
                  <a:pt x="0" y="400"/>
                </a:lnTo>
                <a:lnTo>
                  <a:pt x="0" y="0"/>
                </a:lnTo>
                <a:close/>
              </a:path>
            </a:pathLst>
          </a:custGeom>
          <a:solidFill>
            <a:srgbClr val="C0C0C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9" name="Freeform 26">
            <a:extLst>
              <a:ext uri="{FF2B5EF4-FFF2-40B4-BE49-F238E27FC236}">
                <a16:creationId xmlns:a16="http://schemas.microsoft.com/office/drawing/2014/main" id="{98A0B15A-FBFF-407C-8496-9D0C4A94569D}"/>
              </a:ext>
            </a:extLst>
          </p:cNvPr>
          <p:cNvSpPr>
            <a:spLocks/>
          </p:cNvSpPr>
          <p:nvPr/>
        </p:nvSpPr>
        <p:spPr bwMode="auto">
          <a:xfrm>
            <a:off x="1606550" y="3192463"/>
            <a:ext cx="336550" cy="239713"/>
          </a:xfrm>
          <a:custGeom>
            <a:avLst/>
            <a:gdLst>
              <a:gd name="T0" fmla="*/ 0 w 560"/>
              <a:gd name="T1" fmla="*/ 0 h 400"/>
              <a:gd name="T2" fmla="*/ 0 w 560"/>
              <a:gd name="T3" fmla="*/ 0 h 400"/>
              <a:gd name="T4" fmla="*/ 560 w 560"/>
              <a:gd name="T5" fmla="*/ 0 h 400"/>
              <a:gd name="T6" fmla="*/ 560 w 560"/>
              <a:gd name="T7" fmla="*/ 400 h 400"/>
              <a:gd name="T8" fmla="*/ 0 w 560"/>
              <a:gd name="T9" fmla="*/ 400 h 400"/>
              <a:gd name="T10" fmla="*/ 0 w 560"/>
              <a:gd name="T11" fmla="*/ 0 h 400"/>
            </a:gdLst>
            <a:ahLst/>
            <a:cxnLst>
              <a:cxn ang="0">
                <a:pos x="T0" y="T1"/>
              </a:cxn>
              <a:cxn ang="0">
                <a:pos x="T2" y="T3"/>
              </a:cxn>
              <a:cxn ang="0">
                <a:pos x="T4" y="T5"/>
              </a:cxn>
              <a:cxn ang="0">
                <a:pos x="T6" y="T7"/>
              </a:cxn>
              <a:cxn ang="0">
                <a:pos x="T8" y="T9"/>
              </a:cxn>
              <a:cxn ang="0">
                <a:pos x="T10" y="T11"/>
              </a:cxn>
            </a:cxnLst>
            <a:rect l="0" t="0" r="r" b="b"/>
            <a:pathLst>
              <a:path w="560" h="400">
                <a:moveTo>
                  <a:pt x="0" y="0"/>
                </a:moveTo>
                <a:lnTo>
                  <a:pt x="0" y="0"/>
                </a:lnTo>
                <a:lnTo>
                  <a:pt x="560" y="0"/>
                </a:lnTo>
                <a:lnTo>
                  <a:pt x="560" y="400"/>
                </a:lnTo>
                <a:lnTo>
                  <a:pt x="0" y="400"/>
                </a:lnTo>
                <a:lnTo>
                  <a:pt x="0" y="0"/>
                </a:lnTo>
                <a:close/>
              </a:path>
            </a:pathLst>
          </a:custGeom>
          <a:noFill/>
          <a:ln w="63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Rectangle 27">
            <a:extLst>
              <a:ext uri="{FF2B5EF4-FFF2-40B4-BE49-F238E27FC236}">
                <a16:creationId xmlns:a16="http://schemas.microsoft.com/office/drawing/2014/main" id="{3F549726-1028-44E7-BC44-326ABAC39249}"/>
              </a:ext>
            </a:extLst>
          </p:cNvPr>
          <p:cNvSpPr>
            <a:spLocks noChangeArrowheads="1"/>
          </p:cNvSpPr>
          <p:nvPr/>
        </p:nvSpPr>
        <p:spPr bwMode="auto">
          <a:xfrm>
            <a:off x="1719263" y="3203576"/>
            <a:ext cx="244475" cy="290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500" b="1" i="0" u="none" strike="noStrike" cap="none" normalizeH="0" baseline="0">
                <a:ln>
                  <a:noFill/>
                </a:ln>
                <a:solidFill>
                  <a:srgbClr val="000000"/>
                </a:solidFill>
                <a:effectLst/>
                <a:latin typeface="Courier New Bold" panose="02070609020205020404" pitchFamily="49" charset="0"/>
              </a:rPr>
              <a:t>H</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31" name="Freeform 28">
            <a:extLst>
              <a:ext uri="{FF2B5EF4-FFF2-40B4-BE49-F238E27FC236}">
                <a16:creationId xmlns:a16="http://schemas.microsoft.com/office/drawing/2014/main" id="{C95E4B31-521B-4666-A3E2-E84E5C193EDD}"/>
              </a:ext>
            </a:extLst>
          </p:cNvPr>
          <p:cNvSpPr>
            <a:spLocks/>
          </p:cNvSpPr>
          <p:nvPr/>
        </p:nvSpPr>
        <p:spPr bwMode="auto">
          <a:xfrm>
            <a:off x="2271713" y="3192463"/>
            <a:ext cx="336550" cy="239713"/>
          </a:xfrm>
          <a:custGeom>
            <a:avLst/>
            <a:gdLst>
              <a:gd name="T0" fmla="*/ 0 w 560"/>
              <a:gd name="T1" fmla="*/ 0 h 400"/>
              <a:gd name="T2" fmla="*/ 0 w 560"/>
              <a:gd name="T3" fmla="*/ 0 h 400"/>
              <a:gd name="T4" fmla="*/ 560 w 560"/>
              <a:gd name="T5" fmla="*/ 0 h 400"/>
              <a:gd name="T6" fmla="*/ 560 w 560"/>
              <a:gd name="T7" fmla="*/ 400 h 400"/>
              <a:gd name="T8" fmla="*/ 0 w 560"/>
              <a:gd name="T9" fmla="*/ 400 h 400"/>
              <a:gd name="T10" fmla="*/ 0 w 560"/>
              <a:gd name="T11" fmla="*/ 0 h 400"/>
            </a:gdLst>
            <a:ahLst/>
            <a:cxnLst>
              <a:cxn ang="0">
                <a:pos x="T0" y="T1"/>
              </a:cxn>
              <a:cxn ang="0">
                <a:pos x="T2" y="T3"/>
              </a:cxn>
              <a:cxn ang="0">
                <a:pos x="T4" y="T5"/>
              </a:cxn>
              <a:cxn ang="0">
                <a:pos x="T6" y="T7"/>
              </a:cxn>
              <a:cxn ang="0">
                <a:pos x="T8" y="T9"/>
              </a:cxn>
              <a:cxn ang="0">
                <a:pos x="T10" y="T11"/>
              </a:cxn>
            </a:cxnLst>
            <a:rect l="0" t="0" r="r" b="b"/>
            <a:pathLst>
              <a:path w="560" h="400">
                <a:moveTo>
                  <a:pt x="0" y="0"/>
                </a:moveTo>
                <a:lnTo>
                  <a:pt x="0" y="0"/>
                </a:lnTo>
                <a:lnTo>
                  <a:pt x="560" y="0"/>
                </a:lnTo>
                <a:lnTo>
                  <a:pt x="560" y="400"/>
                </a:lnTo>
                <a:lnTo>
                  <a:pt x="0" y="400"/>
                </a:lnTo>
                <a:lnTo>
                  <a:pt x="0" y="0"/>
                </a:lnTo>
                <a:close/>
              </a:path>
            </a:pathLst>
          </a:custGeom>
          <a:solidFill>
            <a:srgbClr val="C0C0C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2" name="Freeform 29">
            <a:extLst>
              <a:ext uri="{FF2B5EF4-FFF2-40B4-BE49-F238E27FC236}">
                <a16:creationId xmlns:a16="http://schemas.microsoft.com/office/drawing/2014/main" id="{7F1DF441-97AD-4949-8CE2-094DFEF816F4}"/>
              </a:ext>
            </a:extLst>
          </p:cNvPr>
          <p:cNvSpPr>
            <a:spLocks/>
          </p:cNvSpPr>
          <p:nvPr/>
        </p:nvSpPr>
        <p:spPr bwMode="auto">
          <a:xfrm>
            <a:off x="2271713" y="3192463"/>
            <a:ext cx="336550" cy="239713"/>
          </a:xfrm>
          <a:custGeom>
            <a:avLst/>
            <a:gdLst>
              <a:gd name="T0" fmla="*/ 0 w 560"/>
              <a:gd name="T1" fmla="*/ 0 h 400"/>
              <a:gd name="T2" fmla="*/ 0 w 560"/>
              <a:gd name="T3" fmla="*/ 0 h 400"/>
              <a:gd name="T4" fmla="*/ 560 w 560"/>
              <a:gd name="T5" fmla="*/ 0 h 400"/>
              <a:gd name="T6" fmla="*/ 560 w 560"/>
              <a:gd name="T7" fmla="*/ 400 h 400"/>
              <a:gd name="T8" fmla="*/ 0 w 560"/>
              <a:gd name="T9" fmla="*/ 400 h 400"/>
              <a:gd name="T10" fmla="*/ 0 w 560"/>
              <a:gd name="T11" fmla="*/ 0 h 400"/>
            </a:gdLst>
            <a:ahLst/>
            <a:cxnLst>
              <a:cxn ang="0">
                <a:pos x="T0" y="T1"/>
              </a:cxn>
              <a:cxn ang="0">
                <a:pos x="T2" y="T3"/>
              </a:cxn>
              <a:cxn ang="0">
                <a:pos x="T4" y="T5"/>
              </a:cxn>
              <a:cxn ang="0">
                <a:pos x="T6" y="T7"/>
              </a:cxn>
              <a:cxn ang="0">
                <a:pos x="T8" y="T9"/>
              </a:cxn>
              <a:cxn ang="0">
                <a:pos x="T10" y="T11"/>
              </a:cxn>
            </a:cxnLst>
            <a:rect l="0" t="0" r="r" b="b"/>
            <a:pathLst>
              <a:path w="560" h="400">
                <a:moveTo>
                  <a:pt x="0" y="0"/>
                </a:moveTo>
                <a:lnTo>
                  <a:pt x="0" y="0"/>
                </a:lnTo>
                <a:lnTo>
                  <a:pt x="560" y="0"/>
                </a:lnTo>
                <a:lnTo>
                  <a:pt x="560" y="400"/>
                </a:lnTo>
                <a:lnTo>
                  <a:pt x="0" y="400"/>
                </a:lnTo>
                <a:lnTo>
                  <a:pt x="0" y="0"/>
                </a:lnTo>
                <a:close/>
              </a:path>
            </a:pathLst>
          </a:custGeom>
          <a:noFill/>
          <a:ln w="63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Rectangle 30">
            <a:extLst>
              <a:ext uri="{FF2B5EF4-FFF2-40B4-BE49-F238E27FC236}">
                <a16:creationId xmlns:a16="http://schemas.microsoft.com/office/drawing/2014/main" id="{95AAD9CB-9BB2-4103-AFD9-D95512657CD5}"/>
              </a:ext>
            </a:extLst>
          </p:cNvPr>
          <p:cNvSpPr>
            <a:spLocks noChangeArrowheads="1"/>
          </p:cNvSpPr>
          <p:nvPr/>
        </p:nvSpPr>
        <p:spPr bwMode="auto">
          <a:xfrm>
            <a:off x="2381250" y="3203576"/>
            <a:ext cx="244475" cy="290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500" b="1" i="0" u="none" strike="noStrike" cap="none" normalizeH="0" baseline="0">
                <a:ln>
                  <a:noFill/>
                </a:ln>
                <a:solidFill>
                  <a:srgbClr val="000000"/>
                </a:solidFill>
                <a:effectLst/>
                <a:latin typeface="Courier New Bold" panose="02070609020205020404" pitchFamily="49" charset="0"/>
              </a:rPr>
              <a:t>I</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34" name="Freeform 31">
            <a:extLst>
              <a:ext uri="{FF2B5EF4-FFF2-40B4-BE49-F238E27FC236}">
                <a16:creationId xmlns:a16="http://schemas.microsoft.com/office/drawing/2014/main" id="{8E17375C-CF91-4ABD-8A9E-77E25D399ACC}"/>
              </a:ext>
            </a:extLst>
          </p:cNvPr>
          <p:cNvSpPr>
            <a:spLocks/>
          </p:cNvSpPr>
          <p:nvPr/>
        </p:nvSpPr>
        <p:spPr bwMode="auto">
          <a:xfrm>
            <a:off x="2933700" y="3192463"/>
            <a:ext cx="336550" cy="239713"/>
          </a:xfrm>
          <a:custGeom>
            <a:avLst/>
            <a:gdLst>
              <a:gd name="T0" fmla="*/ 0 w 560"/>
              <a:gd name="T1" fmla="*/ 0 h 400"/>
              <a:gd name="T2" fmla="*/ 0 w 560"/>
              <a:gd name="T3" fmla="*/ 0 h 400"/>
              <a:gd name="T4" fmla="*/ 560 w 560"/>
              <a:gd name="T5" fmla="*/ 0 h 400"/>
              <a:gd name="T6" fmla="*/ 560 w 560"/>
              <a:gd name="T7" fmla="*/ 400 h 400"/>
              <a:gd name="T8" fmla="*/ 0 w 560"/>
              <a:gd name="T9" fmla="*/ 400 h 400"/>
              <a:gd name="T10" fmla="*/ 0 w 560"/>
              <a:gd name="T11" fmla="*/ 0 h 400"/>
            </a:gdLst>
            <a:ahLst/>
            <a:cxnLst>
              <a:cxn ang="0">
                <a:pos x="T0" y="T1"/>
              </a:cxn>
              <a:cxn ang="0">
                <a:pos x="T2" y="T3"/>
              </a:cxn>
              <a:cxn ang="0">
                <a:pos x="T4" y="T5"/>
              </a:cxn>
              <a:cxn ang="0">
                <a:pos x="T6" y="T7"/>
              </a:cxn>
              <a:cxn ang="0">
                <a:pos x="T8" y="T9"/>
              </a:cxn>
              <a:cxn ang="0">
                <a:pos x="T10" y="T11"/>
              </a:cxn>
            </a:cxnLst>
            <a:rect l="0" t="0" r="r" b="b"/>
            <a:pathLst>
              <a:path w="560" h="400">
                <a:moveTo>
                  <a:pt x="0" y="0"/>
                </a:moveTo>
                <a:lnTo>
                  <a:pt x="0" y="0"/>
                </a:lnTo>
                <a:lnTo>
                  <a:pt x="560" y="0"/>
                </a:lnTo>
                <a:lnTo>
                  <a:pt x="560" y="400"/>
                </a:lnTo>
                <a:lnTo>
                  <a:pt x="0" y="400"/>
                </a:lnTo>
                <a:lnTo>
                  <a:pt x="0" y="0"/>
                </a:lnTo>
                <a:close/>
              </a:path>
            </a:pathLst>
          </a:custGeom>
          <a:solidFill>
            <a:srgbClr val="C0C0C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5" name="Freeform 32">
            <a:extLst>
              <a:ext uri="{FF2B5EF4-FFF2-40B4-BE49-F238E27FC236}">
                <a16:creationId xmlns:a16="http://schemas.microsoft.com/office/drawing/2014/main" id="{4DE2AB86-FE62-4FF4-A170-2E62891850F4}"/>
              </a:ext>
            </a:extLst>
          </p:cNvPr>
          <p:cNvSpPr>
            <a:spLocks/>
          </p:cNvSpPr>
          <p:nvPr/>
        </p:nvSpPr>
        <p:spPr bwMode="auto">
          <a:xfrm>
            <a:off x="2933700" y="3192463"/>
            <a:ext cx="336550" cy="239713"/>
          </a:xfrm>
          <a:custGeom>
            <a:avLst/>
            <a:gdLst>
              <a:gd name="T0" fmla="*/ 0 w 560"/>
              <a:gd name="T1" fmla="*/ 0 h 400"/>
              <a:gd name="T2" fmla="*/ 0 w 560"/>
              <a:gd name="T3" fmla="*/ 0 h 400"/>
              <a:gd name="T4" fmla="*/ 560 w 560"/>
              <a:gd name="T5" fmla="*/ 0 h 400"/>
              <a:gd name="T6" fmla="*/ 560 w 560"/>
              <a:gd name="T7" fmla="*/ 400 h 400"/>
              <a:gd name="T8" fmla="*/ 0 w 560"/>
              <a:gd name="T9" fmla="*/ 400 h 400"/>
              <a:gd name="T10" fmla="*/ 0 w 560"/>
              <a:gd name="T11" fmla="*/ 0 h 400"/>
            </a:gdLst>
            <a:ahLst/>
            <a:cxnLst>
              <a:cxn ang="0">
                <a:pos x="T0" y="T1"/>
              </a:cxn>
              <a:cxn ang="0">
                <a:pos x="T2" y="T3"/>
              </a:cxn>
              <a:cxn ang="0">
                <a:pos x="T4" y="T5"/>
              </a:cxn>
              <a:cxn ang="0">
                <a:pos x="T6" y="T7"/>
              </a:cxn>
              <a:cxn ang="0">
                <a:pos x="T8" y="T9"/>
              </a:cxn>
              <a:cxn ang="0">
                <a:pos x="T10" y="T11"/>
              </a:cxn>
            </a:cxnLst>
            <a:rect l="0" t="0" r="r" b="b"/>
            <a:pathLst>
              <a:path w="560" h="400">
                <a:moveTo>
                  <a:pt x="0" y="0"/>
                </a:moveTo>
                <a:lnTo>
                  <a:pt x="0" y="0"/>
                </a:lnTo>
                <a:lnTo>
                  <a:pt x="560" y="0"/>
                </a:lnTo>
                <a:lnTo>
                  <a:pt x="560" y="400"/>
                </a:lnTo>
                <a:lnTo>
                  <a:pt x="0" y="400"/>
                </a:lnTo>
                <a:lnTo>
                  <a:pt x="0" y="0"/>
                </a:lnTo>
                <a:close/>
              </a:path>
            </a:pathLst>
          </a:custGeom>
          <a:noFill/>
          <a:ln w="63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Rectangle 33">
            <a:extLst>
              <a:ext uri="{FF2B5EF4-FFF2-40B4-BE49-F238E27FC236}">
                <a16:creationId xmlns:a16="http://schemas.microsoft.com/office/drawing/2014/main" id="{60CE38ED-9C6E-4342-B7A1-C619CC1B3958}"/>
              </a:ext>
            </a:extLst>
          </p:cNvPr>
          <p:cNvSpPr>
            <a:spLocks noChangeArrowheads="1"/>
          </p:cNvSpPr>
          <p:nvPr/>
        </p:nvSpPr>
        <p:spPr bwMode="auto">
          <a:xfrm>
            <a:off x="3044825" y="3203576"/>
            <a:ext cx="244475" cy="290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500" b="1" i="0" u="none" strike="noStrike" cap="none" normalizeH="0" baseline="0">
                <a:ln>
                  <a:noFill/>
                </a:ln>
                <a:solidFill>
                  <a:srgbClr val="000000"/>
                </a:solidFill>
                <a:effectLst/>
                <a:latin typeface="Courier New Bold" panose="02070609020205020404" pitchFamily="49" charset="0"/>
              </a:rPr>
              <a:t>M</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37" name="Freeform 34">
            <a:extLst>
              <a:ext uri="{FF2B5EF4-FFF2-40B4-BE49-F238E27FC236}">
                <a16:creationId xmlns:a16="http://schemas.microsoft.com/office/drawing/2014/main" id="{B6498433-47B2-47AD-AB59-361A67490954}"/>
              </a:ext>
            </a:extLst>
          </p:cNvPr>
          <p:cNvSpPr>
            <a:spLocks/>
          </p:cNvSpPr>
          <p:nvPr/>
        </p:nvSpPr>
        <p:spPr bwMode="auto">
          <a:xfrm>
            <a:off x="3595688" y="3192463"/>
            <a:ext cx="336550" cy="239713"/>
          </a:xfrm>
          <a:custGeom>
            <a:avLst/>
            <a:gdLst>
              <a:gd name="T0" fmla="*/ 0 w 560"/>
              <a:gd name="T1" fmla="*/ 0 h 400"/>
              <a:gd name="T2" fmla="*/ 0 w 560"/>
              <a:gd name="T3" fmla="*/ 0 h 400"/>
              <a:gd name="T4" fmla="*/ 560 w 560"/>
              <a:gd name="T5" fmla="*/ 0 h 400"/>
              <a:gd name="T6" fmla="*/ 560 w 560"/>
              <a:gd name="T7" fmla="*/ 400 h 400"/>
              <a:gd name="T8" fmla="*/ 0 w 560"/>
              <a:gd name="T9" fmla="*/ 400 h 400"/>
              <a:gd name="T10" fmla="*/ 0 w 560"/>
              <a:gd name="T11" fmla="*/ 0 h 400"/>
            </a:gdLst>
            <a:ahLst/>
            <a:cxnLst>
              <a:cxn ang="0">
                <a:pos x="T0" y="T1"/>
              </a:cxn>
              <a:cxn ang="0">
                <a:pos x="T2" y="T3"/>
              </a:cxn>
              <a:cxn ang="0">
                <a:pos x="T4" y="T5"/>
              </a:cxn>
              <a:cxn ang="0">
                <a:pos x="T6" y="T7"/>
              </a:cxn>
              <a:cxn ang="0">
                <a:pos x="T8" y="T9"/>
              </a:cxn>
              <a:cxn ang="0">
                <a:pos x="T10" y="T11"/>
              </a:cxn>
            </a:cxnLst>
            <a:rect l="0" t="0" r="r" b="b"/>
            <a:pathLst>
              <a:path w="560" h="400">
                <a:moveTo>
                  <a:pt x="0" y="0"/>
                </a:moveTo>
                <a:lnTo>
                  <a:pt x="0" y="0"/>
                </a:lnTo>
                <a:lnTo>
                  <a:pt x="560" y="0"/>
                </a:lnTo>
                <a:lnTo>
                  <a:pt x="560" y="400"/>
                </a:lnTo>
                <a:lnTo>
                  <a:pt x="0" y="400"/>
                </a:lnTo>
                <a:lnTo>
                  <a:pt x="0" y="0"/>
                </a:lnTo>
                <a:close/>
              </a:path>
            </a:pathLst>
          </a:custGeom>
          <a:solidFill>
            <a:srgbClr val="C0C0C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8" name="Freeform 35">
            <a:extLst>
              <a:ext uri="{FF2B5EF4-FFF2-40B4-BE49-F238E27FC236}">
                <a16:creationId xmlns:a16="http://schemas.microsoft.com/office/drawing/2014/main" id="{B59DDB3E-A9B3-45E3-82E0-CAE7200E1771}"/>
              </a:ext>
            </a:extLst>
          </p:cNvPr>
          <p:cNvSpPr>
            <a:spLocks/>
          </p:cNvSpPr>
          <p:nvPr/>
        </p:nvSpPr>
        <p:spPr bwMode="auto">
          <a:xfrm>
            <a:off x="3595688" y="3192463"/>
            <a:ext cx="336550" cy="239713"/>
          </a:xfrm>
          <a:custGeom>
            <a:avLst/>
            <a:gdLst>
              <a:gd name="T0" fmla="*/ 0 w 560"/>
              <a:gd name="T1" fmla="*/ 0 h 400"/>
              <a:gd name="T2" fmla="*/ 0 w 560"/>
              <a:gd name="T3" fmla="*/ 0 h 400"/>
              <a:gd name="T4" fmla="*/ 560 w 560"/>
              <a:gd name="T5" fmla="*/ 0 h 400"/>
              <a:gd name="T6" fmla="*/ 560 w 560"/>
              <a:gd name="T7" fmla="*/ 400 h 400"/>
              <a:gd name="T8" fmla="*/ 0 w 560"/>
              <a:gd name="T9" fmla="*/ 400 h 400"/>
              <a:gd name="T10" fmla="*/ 0 w 560"/>
              <a:gd name="T11" fmla="*/ 0 h 400"/>
            </a:gdLst>
            <a:ahLst/>
            <a:cxnLst>
              <a:cxn ang="0">
                <a:pos x="T0" y="T1"/>
              </a:cxn>
              <a:cxn ang="0">
                <a:pos x="T2" y="T3"/>
              </a:cxn>
              <a:cxn ang="0">
                <a:pos x="T4" y="T5"/>
              </a:cxn>
              <a:cxn ang="0">
                <a:pos x="T6" y="T7"/>
              </a:cxn>
              <a:cxn ang="0">
                <a:pos x="T8" y="T9"/>
              </a:cxn>
              <a:cxn ang="0">
                <a:pos x="T10" y="T11"/>
              </a:cxn>
            </a:cxnLst>
            <a:rect l="0" t="0" r="r" b="b"/>
            <a:pathLst>
              <a:path w="560" h="400">
                <a:moveTo>
                  <a:pt x="0" y="0"/>
                </a:moveTo>
                <a:lnTo>
                  <a:pt x="0" y="0"/>
                </a:lnTo>
                <a:lnTo>
                  <a:pt x="560" y="0"/>
                </a:lnTo>
                <a:lnTo>
                  <a:pt x="560" y="400"/>
                </a:lnTo>
                <a:lnTo>
                  <a:pt x="0" y="400"/>
                </a:lnTo>
                <a:lnTo>
                  <a:pt x="0" y="0"/>
                </a:lnTo>
                <a:close/>
              </a:path>
            </a:pathLst>
          </a:custGeom>
          <a:noFill/>
          <a:ln w="63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9" name="Rectangle 36">
            <a:extLst>
              <a:ext uri="{FF2B5EF4-FFF2-40B4-BE49-F238E27FC236}">
                <a16:creationId xmlns:a16="http://schemas.microsoft.com/office/drawing/2014/main" id="{FC7DF874-7AE7-4F94-8BE4-0354C639CD82}"/>
              </a:ext>
            </a:extLst>
          </p:cNvPr>
          <p:cNvSpPr>
            <a:spLocks noChangeArrowheads="1"/>
          </p:cNvSpPr>
          <p:nvPr/>
        </p:nvSpPr>
        <p:spPr bwMode="auto">
          <a:xfrm>
            <a:off x="3706813" y="3203576"/>
            <a:ext cx="244475" cy="290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500" b="1" i="0" u="none" strike="noStrike" cap="none" normalizeH="0" baseline="0">
                <a:ln>
                  <a:noFill/>
                </a:ln>
                <a:solidFill>
                  <a:srgbClr val="000000"/>
                </a:solidFill>
                <a:effectLst/>
                <a:latin typeface="Courier New Bold" panose="02070609020205020404" pitchFamily="49" charset="0"/>
              </a:rPr>
              <a:t>S</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40" name="Freeform 37">
            <a:extLst>
              <a:ext uri="{FF2B5EF4-FFF2-40B4-BE49-F238E27FC236}">
                <a16:creationId xmlns:a16="http://schemas.microsoft.com/office/drawing/2014/main" id="{E30D362F-52E1-4720-8805-2A4BEF10F14E}"/>
              </a:ext>
            </a:extLst>
          </p:cNvPr>
          <p:cNvSpPr>
            <a:spLocks/>
          </p:cNvSpPr>
          <p:nvPr/>
        </p:nvSpPr>
        <p:spPr bwMode="auto">
          <a:xfrm>
            <a:off x="4256088" y="3192463"/>
            <a:ext cx="338138" cy="239713"/>
          </a:xfrm>
          <a:custGeom>
            <a:avLst/>
            <a:gdLst>
              <a:gd name="T0" fmla="*/ 0 w 560"/>
              <a:gd name="T1" fmla="*/ 0 h 400"/>
              <a:gd name="T2" fmla="*/ 0 w 560"/>
              <a:gd name="T3" fmla="*/ 0 h 400"/>
              <a:gd name="T4" fmla="*/ 560 w 560"/>
              <a:gd name="T5" fmla="*/ 0 h 400"/>
              <a:gd name="T6" fmla="*/ 560 w 560"/>
              <a:gd name="T7" fmla="*/ 400 h 400"/>
              <a:gd name="T8" fmla="*/ 0 w 560"/>
              <a:gd name="T9" fmla="*/ 400 h 400"/>
              <a:gd name="T10" fmla="*/ 0 w 560"/>
              <a:gd name="T11" fmla="*/ 0 h 400"/>
            </a:gdLst>
            <a:ahLst/>
            <a:cxnLst>
              <a:cxn ang="0">
                <a:pos x="T0" y="T1"/>
              </a:cxn>
              <a:cxn ang="0">
                <a:pos x="T2" y="T3"/>
              </a:cxn>
              <a:cxn ang="0">
                <a:pos x="T4" y="T5"/>
              </a:cxn>
              <a:cxn ang="0">
                <a:pos x="T6" y="T7"/>
              </a:cxn>
              <a:cxn ang="0">
                <a:pos x="T8" y="T9"/>
              </a:cxn>
              <a:cxn ang="0">
                <a:pos x="T10" y="T11"/>
              </a:cxn>
            </a:cxnLst>
            <a:rect l="0" t="0" r="r" b="b"/>
            <a:pathLst>
              <a:path w="560" h="400">
                <a:moveTo>
                  <a:pt x="0" y="0"/>
                </a:moveTo>
                <a:lnTo>
                  <a:pt x="0" y="0"/>
                </a:lnTo>
                <a:lnTo>
                  <a:pt x="560" y="0"/>
                </a:lnTo>
                <a:lnTo>
                  <a:pt x="560" y="400"/>
                </a:lnTo>
                <a:lnTo>
                  <a:pt x="0" y="400"/>
                </a:lnTo>
                <a:lnTo>
                  <a:pt x="0" y="0"/>
                </a:lnTo>
                <a:close/>
              </a:path>
            </a:pathLst>
          </a:custGeom>
          <a:solidFill>
            <a:srgbClr val="C0C0C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1" name="Freeform 38">
            <a:extLst>
              <a:ext uri="{FF2B5EF4-FFF2-40B4-BE49-F238E27FC236}">
                <a16:creationId xmlns:a16="http://schemas.microsoft.com/office/drawing/2014/main" id="{54CD92E1-1B02-4B43-8D4F-76231B923DA8}"/>
              </a:ext>
            </a:extLst>
          </p:cNvPr>
          <p:cNvSpPr>
            <a:spLocks/>
          </p:cNvSpPr>
          <p:nvPr/>
        </p:nvSpPr>
        <p:spPr bwMode="auto">
          <a:xfrm>
            <a:off x="4256088" y="3192463"/>
            <a:ext cx="338138" cy="239713"/>
          </a:xfrm>
          <a:custGeom>
            <a:avLst/>
            <a:gdLst>
              <a:gd name="T0" fmla="*/ 0 w 560"/>
              <a:gd name="T1" fmla="*/ 0 h 400"/>
              <a:gd name="T2" fmla="*/ 0 w 560"/>
              <a:gd name="T3" fmla="*/ 0 h 400"/>
              <a:gd name="T4" fmla="*/ 560 w 560"/>
              <a:gd name="T5" fmla="*/ 0 h 400"/>
              <a:gd name="T6" fmla="*/ 560 w 560"/>
              <a:gd name="T7" fmla="*/ 400 h 400"/>
              <a:gd name="T8" fmla="*/ 0 w 560"/>
              <a:gd name="T9" fmla="*/ 400 h 400"/>
              <a:gd name="T10" fmla="*/ 0 w 560"/>
              <a:gd name="T11" fmla="*/ 0 h 400"/>
            </a:gdLst>
            <a:ahLst/>
            <a:cxnLst>
              <a:cxn ang="0">
                <a:pos x="T0" y="T1"/>
              </a:cxn>
              <a:cxn ang="0">
                <a:pos x="T2" y="T3"/>
              </a:cxn>
              <a:cxn ang="0">
                <a:pos x="T4" y="T5"/>
              </a:cxn>
              <a:cxn ang="0">
                <a:pos x="T6" y="T7"/>
              </a:cxn>
              <a:cxn ang="0">
                <a:pos x="T8" y="T9"/>
              </a:cxn>
              <a:cxn ang="0">
                <a:pos x="T10" y="T11"/>
              </a:cxn>
            </a:cxnLst>
            <a:rect l="0" t="0" r="r" b="b"/>
            <a:pathLst>
              <a:path w="560" h="400">
                <a:moveTo>
                  <a:pt x="0" y="0"/>
                </a:moveTo>
                <a:lnTo>
                  <a:pt x="0" y="0"/>
                </a:lnTo>
                <a:lnTo>
                  <a:pt x="560" y="0"/>
                </a:lnTo>
                <a:lnTo>
                  <a:pt x="560" y="400"/>
                </a:lnTo>
                <a:lnTo>
                  <a:pt x="0" y="400"/>
                </a:lnTo>
                <a:lnTo>
                  <a:pt x="0" y="0"/>
                </a:lnTo>
                <a:close/>
              </a:path>
            </a:pathLst>
          </a:custGeom>
          <a:noFill/>
          <a:ln w="63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Rectangle 39">
            <a:extLst>
              <a:ext uri="{FF2B5EF4-FFF2-40B4-BE49-F238E27FC236}">
                <a16:creationId xmlns:a16="http://schemas.microsoft.com/office/drawing/2014/main" id="{F8AC1910-35F9-4F3E-9304-9FCEE538834B}"/>
              </a:ext>
            </a:extLst>
          </p:cNvPr>
          <p:cNvSpPr>
            <a:spLocks noChangeArrowheads="1"/>
          </p:cNvSpPr>
          <p:nvPr/>
        </p:nvSpPr>
        <p:spPr bwMode="auto">
          <a:xfrm>
            <a:off x="4368800" y="3203576"/>
            <a:ext cx="244475" cy="290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500" b="1" i="0" u="none" strike="noStrike" cap="none" normalizeH="0" baseline="0">
                <a:ln>
                  <a:noFill/>
                </a:ln>
                <a:solidFill>
                  <a:srgbClr val="000000"/>
                </a:solidFill>
                <a:effectLst/>
                <a:latin typeface="Courier New Bold" panose="02070609020205020404" pitchFamily="49" charset="0"/>
              </a:rPr>
              <a:t>T</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43" name="Freeform 40">
            <a:extLst>
              <a:ext uri="{FF2B5EF4-FFF2-40B4-BE49-F238E27FC236}">
                <a16:creationId xmlns:a16="http://schemas.microsoft.com/office/drawing/2014/main" id="{04ACF59B-3741-4496-9F0B-9A5E6C2D75B7}"/>
              </a:ext>
            </a:extLst>
          </p:cNvPr>
          <p:cNvSpPr>
            <a:spLocks noEditPoints="1"/>
          </p:cNvSpPr>
          <p:nvPr/>
        </p:nvSpPr>
        <p:spPr bwMode="auto">
          <a:xfrm>
            <a:off x="1944688" y="3287713"/>
            <a:ext cx="325438" cy="53975"/>
          </a:xfrm>
          <a:custGeom>
            <a:avLst/>
            <a:gdLst>
              <a:gd name="T0" fmla="*/ 0 w 541"/>
              <a:gd name="T1" fmla="*/ 30 h 90"/>
              <a:gd name="T2" fmla="*/ 0 w 541"/>
              <a:gd name="T3" fmla="*/ 30 h 90"/>
              <a:gd name="T4" fmla="*/ 466 w 541"/>
              <a:gd name="T5" fmla="*/ 30 h 90"/>
              <a:gd name="T6" fmla="*/ 466 w 541"/>
              <a:gd name="T7" fmla="*/ 60 h 90"/>
              <a:gd name="T8" fmla="*/ 0 w 541"/>
              <a:gd name="T9" fmla="*/ 60 h 90"/>
              <a:gd name="T10" fmla="*/ 0 w 541"/>
              <a:gd name="T11" fmla="*/ 30 h 90"/>
              <a:gd name="T12" fmla="*/ 451 w 541"/>
              <a:gd name="T13" fmla="*/ 0 h 90"/>
              <a:gd name="T14" fmla="*/ 451 w 541"/>
              <a:gd name="T15" fmla="*/ 0 h 90"/>
              <a:gd name="T16" fmla="*/ 541 w 541"/>
              <a:gd name="T17" fmla="*/ 45 h 90"/>
              <a:gd name="T18" fmla="*/ 451 w 541"/>
              <a:gd name="T19" fmla="*/ 90 h 90"/>
              <a:gd name="T20" fmla="*/ 451 w 541"/>
              <a:gd name="T21"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41" h="90">
                <a:moveTo>
                  <a:pt x="0" y="30"/>
                </a:moveTo>
                <a:lnTo>
                  <a:pt x="0" y="30"/>
                </a:lnTo>
                <a:lnTo>
                  <a:pt x="466" y="30"/>
                </a:lnTo>
                <a:lnTo>
                  <a:pt x="466" y="60"/>
                </a:lnTo>
                <a:lnTo>
                  <a:pt x="0" y="60"/>
                </a:lnTo>
                <a:lnTo>
                  <a:pt x="0" y="30"/>
                </a:lnTo>
                <a:close/>
                <a:moveTo>
                  <a:pt x="451" y="0"/>
                </a:moveTo>
                <a:lnTo>
                  <a:pt x="451" y="0"/>
                </a:lnTo>
                <a:lnTo>
                  <a:pt x="541" y="45"/>
                </a:lnTo>
                <a:lnTo>
                  <a:pt x="451" y="90"/>
                </a:lnTo>
                <a:lnTo>
                  <a:pt x="451"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4" name="Freeform 41">
            <a:extLst>
              <a:ext uri="{FF2B5EF4-FFF2-40B4-BE49-F238E27FC236}">
                <a16:creationId xmlns:a16="http://schemas.microsoft.com/office/drawing/2014/main" id="{DBA4F1AB-F213-44ED-AFBD-5E4D31945F46}"/>
              </a:ext>
            </a:extLst>
          </p:cNvPr>
          <p:cNvSpPr>
            <a:spLocks noEditPoints="1"/>
          </p:cNvSpPr>
          <p:nvPr/>
        </p:nvSpPr>
        <p:spPr bwMode="auto">
          <a:xfrm>
            <a:off x="2609850" y="3287713"/>
            <a:ext cx="327025" cy="53975"/>
          </a:xfrm>
          <a:custGeom>
            <a:avLst/>
            <a:gdLst>
              <a:gd name="T0" fmla="*/ 0 w 542"/>
              <a:gd name="T1" fmla="*/ 30 h 90"/>
              <a:gd name="T2" fmla="*/ 0 w 542"/>
              <a:gd name="T3" fmla="*/ 30 h 90"/>
              <a:gd name="T4" fmla="*/ 467 w 542"/>
              <a:gd name="T5" fmla="*/ 30 h 90"/>
              <a:gd name="T6" fmla="*/ 467 w 542"/>
              <a:gd name="T7" fmla="*/ 60 h 90"/>
              <a:gd name="T8" fmla="*/ 0 w 542"/>
              <a:gd name="T9" fmla="*/ 60 h 90"/>
              <a:gd name="T10" fmla="*/ 0 w 542"/>
              <a:gd name="T11" fmla="*/ 30 h 90"/>
              <a:gd name="T12" fmla="*/ 452 w 542"/>
              <a:gd name="T13" fmla="*/ 0 h 90"/>
              <a:gd name="T14" fmla="*/ 452 w 542"/>
              <a:gd name="T15" fmla="*/ 0 h 90"/>
              <a:gd name="T16" fmla="*/ 542 w 542"/>
              <a:gd name="T17" fmla="*/ 45 h 90"/>
              <a:gd name="T18" fmla="*/ 452 w 542"/>
              <a:gd name="T19" fmla="*/ 90 h 90"/>
              <a:gd name="T20" fmla="*/ 452 w 542"/>
              <a:gd name="T21"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42" h="90">
                <a:moveTo>
                  <a:pt x="0" y="30"/>
                </a:moveTo>
                <a:lnTo>
                  <a:pt x="0" y="30"/>
                </a:lnTo>
                <a:lnTo>
                  <a:pt x="467" y="30"/>
                </a:lnTo>
                <a:lnTo>
                  <a:pt x="467" y="60"/>
                </a:lnTo>
                <a:lnTo>
                  <a:pt x="0" y="60"/>
                </a:lnTo>
                <a:lnTo>
                  <a:pt x="0" y="30"/>
                </a:lnTo>
                <a:close/>
                <a:moveTo>
                  <a:pt x="452" y="0"/>
                </a:moveTo>
                <a:lnTo>
                  <a:pt x="452" y="0"/>
                </a:lnTo>
                <a:lnTo>
                  <a:pt x="542" y="45"/>
                </a:lnTo>
                <a:lnTo>
                  <a:pt x="452" y="90"/>
                </a:lnTo>
                <a:lnTo>
                  <a:pt x="452"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5" name="Freeform 42">
            <a:extLst>
              <a:ext uri="{FF2B5EF4-FFF2-40B4-BE49-F238E27FC236}">
                <a16:creationId xmlns:a16="http://schemas.microsoft.com/office/drawing/2014/main" id="{E73CD481-049C-4BD5-AB1F-BD50B52C42B2}"/>
              </a:ext>
            </a:extLst>
          </p:cNvPr>
          <p:cNvSpPr>
            <a:spLocks noEditPoints="1"/>
          </p:cNvSpPr>
          <p:nvPr/>
        </p:nvSpPr>
        <p:spPr bwMode="auto">
          <a:xfrm>
            <a:off x="3271838" y="3287713"/>
            <a:ext cx="327025" cy="53975"/>
          </a:xfrm>
          <a:custGeom>
            <a:avLst/>
            <a:gdLst>
              <a:gd name="T0" fmla="*/ 0 w 542"/>
              <a:gd name="T1" fmla="*/ 30 h 90"/>
              <a:gd name="T2" fmla="*/ 0 w 542"/>
              <a:gd name="T3" fmla="*/ 30 h 90"/>
              <a:gd name="T4" fmla="*/ 467 w 542"/>
              <a:gd name="T5" fmla="*/ 30 h 90"/>
              <a:gd name="T6" fmla="*/ 467 w 542"/>
              <a:gd name="T7" fmla="*/ 60 h 90"/>
              <a:gd name="T8" fmla="*/ 0 w 542"/>
              <a:gd name="T9" fmla="*/ 60 h 90"/>
              <a:gd name="T10" fmla="*/ 0 w 542"/>
              <a:gd name="T11" fmla="*/ 30 h 90"/>
              <a:gd name="T12" fmla="*/ 452 w 542"/>
              <a:gd name="T13" fmla="*/ 0 h 90"/>
              <a:gd name="T14" fmla="*/ 452 w 542"/>
              <a:gd name="T15" fmla="*/ 0 h 90"/>
              <a:gd name="T16" fmla="*/ 542 w 542"/>
              <a:gd name="T17" fmla="*/ 45 h 90"/>
              <a:gd name="T18" fmla="*/ 452 w 542"/>
              <a:gd name="T19" fmla="*/ 90 h 90"/>
              <a:gd name="T20" fmla="*/ 452 w 542"/>
              <a:gd name="T21"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42" h="90">
                <a:moveTo>
                  <a:pt x="0" y="30"/>
                </a:moveTo>
                <a:lnTo>
                  <a:pt x="0" y="30"/>
                </a:lnTo>
                <a:lnTo>
                  <a:pt x="467" y="30"/>
                </a:lnTo>
                <a:lnTo>
                  <a:pt x="467" y="60"/>
                </a:lnTo>
                <a:lnTo>
                  <a:pt x="0" y="60"/>
                </a:lnTo>
                <a:lnTo>
                  <a:pt x="0" y="30"/>
                </a:lnTo>
                <a:close/>
                <a:moveTo>
                  <a:pt x="452" y="0"/>
                </a:moveTo>
                <a:lnTo>
                  <a:pt x="452" y="0"/>
                </a:lnTo>
                <a:lnTo>
                  <a:pt x="542" y="45"/>
                </a:lnTo>
                <a:lnTo>
                  <a:pt x="452" y="90"/>
                </a:lnTo>
                <a:lnTo>
                  <a:pt x="452"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6" name="Freeform 43">
            <a:extLst>
              <a:ext uri="{FF2B5EF4-FFF2-40B4-BE49-F238E27FC236}">
                <a16:creationId xmlns:a16="http://schemas.microsoft.com/office/drawing/2014/main" id="{3919F989-DE23-4967-B501-BBF35F21F46B}"/>
              </a:ext>
            </a:extLst>
          </p:cNvPr>
          <p:cNvSpPr>
            <a:spLocks noEditPoints="1"/>
          </p:cNvSpPr>
          <p:nvPr/>
        </p:nvSpPr>
        <p:spPr bwMode="auto">
          <a:xfrm>
            <a:off x="3933825" y="3287713"/>
            <a:ext cx="325438" cy="53975"/>
          </a:xfrm>
          <a:custGeom>
            <a:avLst/>
            <a:gdLst>
              <a:gd name="T0" fmla="*/ 0 w 542"/>
              <a:gd name="T1" fmla="*/ 30 h 90"/>
              <a:gd name="T2" fmla="*/ 0 w 542"/>
              <a:gd name="T3" fmla="*/ 30 h 90"/>
              <a:gd name="T4" fmla="*/ 467 w 542"/>
              <a:gd name="T5" fmla="*/ 30 h 90"/>
              <a:gd name="T6" fmla="*/ 467 w 542"/>
              <a:gd name="T7" fmla="*/ 60 h 90"/>
              <a:gd name="T8" fmla="*/ 0 w 542"/>
              <a:gd name="T9" fmla="*/ 60 h 90"/>
              <a:gd name="T10" fmla="*/ 0 w 542"/>
              <a:gd name="T11" fmla="*/ 30 h 90"/>
              <a:gd name="T12" fmla="*/ 452 w 542"/>
              <a:gd name="T13" fmla="*/ 0 h 90"/>
              <a:gd name="T14" fmla="*/ 452 w 542"/>
              <a:gd name="T15" fmla="*/ 0 h 90"/>
              <a:gd name="T16" fmla="*/ 542 w 542"/>
              <a:gd name="T17" fmla="*/ 45 h 90"/>
              <a:gd name="T18" fmla="*/ 452 w 542"/>
              <a:gd name="T19" fmla="*/ 90 h 90"/>
              <a:gd name="T20" fmla="*/ 452 w 542"/>
              <a:gd name="T21"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42" h="90">
                <a:moveTo>
                  <a:pt x="0" y="30"/>
                </a:moveTo>
                <a:lnTo>
                  <a:pt x="0" y="30"/>
                </a:lnTo>
                <a:lnTo>
                  <a:pt x="467" y="30"/>
                </a:lnTo>
                <a:lnTo>
                  <a:pt x="467" y="60"/>
                </a:lnTo>
                <a:lnTo>
                  <a:pt x="0" y="60"/>
                </a:lnTo>
                <a:lnTo>
                  <a:pt x="0" y="30"/>
                </a:lnTo>
                <a:close/>
                <a:moveTo>
                  <a:pt x="452" y="0"/>
                </a:moveTo>
                <a:lnTo>
                  <a:pt x="452" y="0"/>
                </a:lnTo>
                <a:lnTo>
                  <a:pt x="542" y="45"/>
                </a:lnTo>
                <a:lnTo>
                  <a:pt x="452" y="90"/>
                </a:lnTo>
                <a:lnTo>
                  <a:pt x="452"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7" name="Freeform 44">
            <a:extLst>
              <a:ext uri="{FF2B5EF4-FFF2-40B4-BE49-F238E27FC236}">
                <a16:creationId xmlns:a16="http://schemas.microsoft.com/office/drawing/2014/main" id="{49CC2AE3-B38F-4D63-9DDD-060FA5250FA3}"/>
              </a:ext>
            </a:extLst>
          </p:cNvPr>
          <p:cNvSpPr>
            <a:spLocks noEditPoints="1"/>
          </p:cNvSpPr>
          <p:nvPr/>
        </p:nvSpPr>
        <p:spPr bwMode="auto">
          <a:xfrm>
            <a:off x="1123950" y="3275013"/>
            <a:ext cx="487363" cy="53975"/>
          </a:xfrm>
          <a:custGeom>
            <a:avLst/>
            <a:gdLst>
              <a:gd name="T0" fmla="*/ 0 w 811"/>
              <a:gd name="T1" fmla="*/ 30 h 90"/>
              <a:gd name="T2" fmla="*/ 0 w 811"/>
              <a:gd name="T3" fmla="*/ 30 h 90"/>
              <a:gd name="T4" fmla="*/ 736 w 811"/>
              <a:gd name="T5" fmla="*/ 30 h 90"/>
              <a:gd name="T6" fmla="*/ 736 w 811"/>
              <a:gd name="T7" fmla="*/ 60 h 90"/>
              <a:gd name="T8" fmla="*/ 0 w 811"/>
              <a:gd name="T9" fmla="*/ 60 h 90"/>
              <a:gd name="T10" fmla="*/ 0 w 811"/>
              <a:gd name="T11" fmla="*/ 30 h 90"/>
              <a:gd name="T12" fmla="*/ 721 w 811"/>
              <a:gd name="T13" fmla="*/ 0 h 90"/>
              <a:gd name="T14" fmla="*/ 721 w 811"/>
              <a:gd name="T15" fmla="*/ 0 h 90"/>
              <a:gd name="T16" fmla="*/ 811 w 811"/>
              <a:gd name="T17" fmla="*/ 45 h 90"/>
              <a:gd name="T18" fmla="*/ 721 w 811"/>
              <a:gd name="T19" fmla="*/ 90 h 90"/>
              <a:gd name="T20" fmla="*/ 721 w 811"/>
              <a:gd name="T21"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11" h="90">
                <a:moveTo>
                  <a:pt x="0" y="30"/>
                </a:moveTo>
                <a:lnTo>
                  <a:pt x="0" y="30"/>
                </a:lnTo>
                <a:lnTo>
                  <a:pt x="736" y="30"/>
                </a:lnTo>
                <a:lnTo>
                  <a:pt x="736" y="60"/>
                </a:lnTo>
                <a:lnTo>
                  <a:pt x="0" y="60"/>
                </a:lnTo>
                <a:lnTo>
                  <a:pt x="0" y="30"/>
                </a:lnTo>
                <a:close/>
                <a:moveTo>
                  <a:pt x="721" y="0"/>
                </a:moveTo>
                <a:lnTo>
                  <a:pt x="721" y="0"/>
                </a:lnTo>
                <a:lnTo>
                  <a:pt x="811" y="45"/>
                </a:lnTo>
                <a:lnTo>
                  <a:pt x="721" y="90"/>
                </a:lnTo>
                <a:lnTo>
                  <a:pt x="721"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8" name="Rectangle 45">
            <a:extLst>
              <a:ext uri="{FF2B5EF4-FFF2-40B4-BE49-F238E27FC236}">
                <a16:creationId xmlns:a16="http://schemas.microsoft.com/office/drawing/2014/main" id="{29F63893-2521-408F-BB57-F5FC8AF57CF1}"/>
              </a:ext>
            </a:extLst>
          </p:cNvPr>
          <p:cNvSpPr>
            <a:spLocks noChangeArrowheads="1"/>
          </p:cNvSpPr>
          <p:nvPr/>
        </p:nvSpPr>
        <p:spPr bwMode="auto">
          <a:xfrm>
            <a:off x="720725" y="2554288"/>
            <a:ext cx="192088"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500" b="0" i="0" u="none" strike="noStrike" cap="none" normalizeH="0" baseline="0">
                <a:ln>
                  <a:noFill/>
                </a:ln>
                <a:solidFill>
                  <a:srgbClr val="000000"/>
                </a:solidFill>
                <a:effectLst/>
                <a:latin typeface="Calibri" panose="020F0502020204030204" pitchFamily="34" charset="0"/>
              </a:rPr>
              <a:t>L</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49" name="Rectangle 46">
            <a:extLst>
              <a:ext uri="{FF2B5EF4-FFF2-40B4-BE49-F238E27FC236}">
                <a16:creationId xmlns:a16="http://schemas.microsoft.com/office/drawing/2014/main" id="{71F6F3D2-6265-46CA-942C-3140380AE4F7}"/>
              </a:ext>
            </a:extLst>
          </p:cNvPr>
          <p:cNvSpPr>
            <a:spLocks noChangeArrowheads="1"/>
          </p:cNvSpPr>
          <p:nvPr/>
        </p:nvSpPr>
        <p:spPr bwMode="auto">
          <a:xfrm>
            <a:off x="801688" y="2554288"/>
            <a:ext cx="152400"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500" b="0" i="0" u="none" strike="noStrike" cap="none" normalizeH="0" baseline="0">
                <a:ln>
                  <a:noFill/>
                </a:ln>
                <a:solidFill>
                  <a:srgbClr val="000000"/>
                </a:solidFill>
                <a:effectLst/>
                <a:latin typeface="Calibri" panose="020F0502020204030204" pitchFamily="34" charset="0"/>
              </a:rPr>
              <a:t>i</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50" name="Rectangle 47">
            <a:extLst>
              <a:ext uri="{FF2B5EF4-FFF2-40B4-BE49-F238E27FC236}">
                <a16:creationId xmlns:a16="http://schemas.microsoft.com/office/drawing/2014/main" id="{A38B6A4D-676B-41DF-ACB5-4FE44B10A24E}"/>
              </a:ext>
            </a:extLst>
          </p:cNvPr>
          <p:cNvSpPr>
            <a:spLocks noChangeArrowheads="1"/>
          </p:cNvSpPr>
          <p:nvPr/>
        </p:nvSpPr>
        <p:spPr bwMode="auto">
          <a:xfrm>
            <a:off x="846138" y="2554288"/>
            <a:ext cx="185738"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500" b="0" i="0" u="none" strike="noStrike" cap="none" normalizeH="0" baseline="0">
                <a:ln>
                  <a:noFill/>
                </a:ln>
                <a:solidFill>
                  <a:srgbClr val="000000"/>
                </a:solidFill>
                <a:effectLst/>
                <a:latin typeface="Calibri" panose="020F0502020204030204" pitchFamily="34" charset="0"/>
              </a:rPr>
              <a:t>s</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51" name="Rectangle 48">
            <a:extLst>
              <a:ext uri="{FF2B5EF4-FFF2-40B4-BE49-F238E27FC236}">
                <a16:creationId xmlns:a16="http://schemas.microsoft.com/office/drawing/2014/main" id="{95011578-19EB-4DB8-8527-0801BFBF7081}"/>
              </a:ext>
            </a:extLst>
          </p:cNvPr>
          <p:cNvSpPr>
            <a:spLocks noChangeArrowheads="1"/>
          </p:cNvSpPr>
          <p:nvPr/>
        </p:nvSpPr>
        <p:spPr bwMode="auto">
          <a:xfrm>
            <a:off x="919163" y="2554288"/>
            <a:ext cx="174625"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500" b="0" i="0" u="none" strike="noStrike" cap="none" normalizeH="0" baseline="0">
                <a:ln>
                  <a:noFill/>
                </a:ln>
                <a:solidFill>
                  <a:srgbClr val="000000"/>
                </a:solidFill>
                <a:effectLst/>
                <a:latin typeface="Calibri" panose="020F0502020204030204" pitchFamily="34" charset="0"/>
              </a:rPr>
              <a:t>t</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52" name="Rectangle 49">
            <a:extLst>
              <a:ext uri="{FF2B5EF4-FFF2-40B4-BE49-F238E27FC236}">
                <a16:creationId xmlns:a16="http://schemas.microsoft.com/office/drawing/2014/main" id="{ECB968CE-A935-4909-828F-94A0D1ABFC3D}"/>
              </a:ext>
            </a:extLst>
          </p:cNvPr>
          <p:cNvSpPr>
            <a:spLocks noChangeArrowheads="1"/>
          </p:cNvSpPr>
          <p:nvPr/>
        </p:nvSpPr>
        <p:spPr bwMode="auto">
          <a:xfrm>
            <a:off x="984250" y="2600326"/>
            <a:ext cx="157163" cy="227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100" b="0" i="0" u="none" strike="noStrike" cap="none" normalizeH="0" baseline="0">
                <a:ln>
                  <a:noFill/>
                </a:ln>
                <a:solidFill>
                  <a:srgbClr val="000000"/>
                </a:solidFill>
                <a:effectLst/>
                <a:latin typeface="Calibri" panose="020F0502020204030204" pitchFamily="34" charset="0"/>
              </a:rPr>
              <a:t>1</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53" name="Rectangle 50">
            <a:extLst>
              <a:ext uri="{FF2B5EF4-FFF2-40B4-BE49-F238E27FC236}">
                <a16:creationId xmlns:a16="http://schemas.microsoft.com/office/drawing/2014/main" id="{3579ABDB-81AF-4443-8197-A564D3F13CC8}"/>
              </a:ext>
            </a:extLst>
          </p:cNvPr>
          <p:cNvSpPr>
            <a:spLocks noChangeArrowheads="1"/>
          </p:cNvSpPr>
          <p:nvPr/>
        </p:nvSpPr>
        <p:spPr bwMode="auto">
          <a:xfrm>
            <a:off x="704850" y="3148013"/>
            <a:ext cx="192088"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500" b="0" i="0" u="none" strike="noStrike" cap="none" normalizeH="0" baseline="0">
                <a:ln>
                  <a:noFill/>
                </a:ln>
                <a:solidFill>
                  <a:srgbClr val="000000"/>
                </a:solidFill>
                <a:effectLst/>
                <a:latin typeface="Calibri" panose="020F0502020204030204" pitchFamily="34" charset="0"/>
              </a:rPr>
              <a:t>L</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54" name="Rectangle 51">
            <a:extLst>
              <a:ext uri="{FF2B5EF4-FFF2-40B4-BE49-F238E27FC236}">
                <a16:creationId xmlns:a16="http://schemas.microsoft.com/office/drawing/2014/main" id="{905EB3F3-F494-4237-932A-275360A02A9B}"/>
              </a:ext>
            </a:extLst>
          </p:cNvPr>
          <p:cNvSpPr>
            <a:spLocks noChangeArrowheads="1"/>
          </p:cNvSpPr>
          <p:nvPr/>
        </p:nvSpPr>
        <p:spPr bwMode="auto">
          <a:xfrm>
            <a:off x="785813" y="3148013"/>
            <a:ext cx="152400"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500" b="0" i="0" u="none" strike="noStrike" cap="none" normalizeH="0" baseline="0">
                <a:ln>
                  <a:noFill/>
                </a:ln>
                <a:solidFill>
                  <a:srgbClr val="000000"/>
                </a:solidFill>
                <a:effectLst/>
                <a:latin typeface="Calibri" panose="020F0502020204030204" pitchFamily="34" charset="0"/>
              </a:rPr>
              <a:t>i</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55" name="Rectangle 52">
            <a:extLst>
              <a:ext uri="{FF2B5EF4-FFF2-40B4-BE49-F238E27FC236}">
                <a16:creationId xmlns:a16="http://schemas.microsoft.com/office/drawing/2014/main" id="{C6034D0A-892C-4F53-965A-82D7C5AC74B0}"/>
              </a:ext>
            </a:extLst>
          </p:cNvPr>
          <p:cNvSpPr>
            <a:spLocks noChangeArrowheads="1"/>
          </p:cNvSpPr>
          <p:nvPr/>
        </p:nvSpPr>
        <p:spPr bwMode="auto">
          <a:xfrm>
            <a:off x="830263" y="3148013"/>
            <a:ext cx="185738"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500" b="0" i="0" u="none" strike="noStrike" cap="none" normalizeH="0" baseline="0">
                <a:ln>
                  <a:noFill/>
                </a:ln>
                <a:solidFill>
                  <a:srgbClr val="000000"/>
                </a:solidFill>
                <a:effectLst/>
                <a:latin typeface="Calibri" panose="020F0502020204030204" pitchFamily="34" charset="0"/>
              </a:rPr>
              <a:t>s</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56" name="Rectangle 53">
            <a:extLst>
              <a:ext uri="{FF2B5EF4-FFF2-40B4-BE49-F238E27FC236}">
                <a16:creationId xmlns:a16="http://schemas.microsoft.com/office/drawing/2014/main" id="{3E7CF456-493F-4514-8F80-077570A42F3E}"/>
              </a:ext>
            </a:extLst>
          </p:cNvPr>
          <p:cNvSpPr>
            <a:spLocks noChangeArrowheads="1"/>
          </p:cNvSpPr>
          <p:nvPr/>
        </p:nvSpPr>
        <p:spPr bwMode="auto">
          <a:xfrm>
            <a:off x="903288" y="3148013"/>
            <a:ext cx="174625"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500" b="0" i="0" u="none" strike="noStrike" cap="none" normalizeH="0" baseline="0">
                <a:ln>
                  <a:noFill/>
                </a:ln>
                <a:solidFill>
                  <a:srgbClr val="000000"/>
                </a:solidFill>
                <a:effectLst/>
                <a:latin typeface="Calibri" panose="020F0502020204030204" pitchFamily="34" charset="0"/>
              </a:rPr>
              <a:t>t</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57" name="Rectangle 54">
            <a:extLst>
              <a:ext uri="{FF2B5EF4-FFF2-40B4-BE49-F238E27FC236}">
                <a16:creationId xmlns:a16="http://schemas.microsoft.com/office/drawing/2014/main" id="{28BCA662-B7DA-406C-8E70-1A29B172126B}"/>
              </a:ext>
            </a:extLst>
          </p:cNvPr>
          <p:cNvSpPr>
            <a:spLocks noChangeArrowheads="1"/>
          </p:cNvSpPr>
          <p:nvPr/>
        </p:nvSpPr>
        <p:spPr bwMode="auto">
          <a:xfrm>
            <a:off x="966788" y="3194051"/>
            <a:ext cx="157163" cy="227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100" b="0" i="0" u="none" strike="noStrike" cap="none" normalizeH="0" baseline="0">
                <a:ln>
                  <a:noFill/>
                </a:ln>
                <a:solidFill>
                  <a:srgbClr val="000000"/>
                </a:solidFill>
                <a:effectLst/>
                <a:latin typeface="Calibri" panose="020F0502020204030204" pitchFamily="34" charset="0"/>
              </a:rPr>
              <a:t>2</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05" name="文本框 104">
            <a:extLst>
              <a:ext uri="{FF2B5EF4-FFF2-40B4-BE49-F238E27FC236}">
                <a16:creationId xmlns:a16="http://schemas.microsoft.com/office/drawing/2014/main" id="{46A5911B-511B-4B74-9DB0-6A65E05B8975}"/>
              </a:ext>
            </a:extLst>
          </p:cNvPr>
          <p:cNvSpPr txBox="1"/>
          <p:nvPr/>
        </p:nvSpPr>
        <p:spPr>
          <a:xfrm>
            <a:off x="1591767" y="2066688"/>
            <a:ext cx="397866" cy="369332"/>
          </a:xfrm>
          <a:prstGeom prst="rect">
            <a:avLst/>
          </a:prstGeom>
          <a:noFill/>
        </p:spPr>
        <p:txBody>
          <a:bodyPr wrap="none" rtlCol="0">
            <a:spAutoFit/>
          </a:bodyPr>
          <a:lstStyle/>
          <a:p>
            <a:r>
              <a:rPr lang="en-US" altLang="zh-CN" dirty="0"/>
              <a:t>p</a:t>
            </a:r>
            <a:r>
              <a:rPr lang="en-US" altLang="zh-CN" sz="1200" dirty="0"/>
              <a:t>1</a:t>
            </a:r>
            <a:endParaRPr lang="zh-CN" altLang="en-US" dirty="0"/>
          </a:p>
        </p:txBody>
      </p:sp>
      <p:cxnSp>
        <p:nvCxnSpPr>
          <p:cNvPr id="108" name="直接箭头连接符 107">
            <a:extLst>
              <a:ext uri="{FF2B5EF4-FFF2-40B4-BE49-F238E27FC236}">
                <a16:creationId xmlns:a16="http://schemas.microsoft.com/office/drawing/2014/main" id="{43E9A08A-A069-4DA5-9786-B0F962CFECA2}"/>
              </a:ext>
            </a:extLst>
          </p:cNvPr>
          <p:cNvCxnSpPr>
            <a:stCxn id="105" idx="2"/>
          </p:cNvCxnSpPr>
          <p:nvPr/>
        </p:nvCxnSpPr>
        <p:spPr>
          <a:xfrm>
            <a:off x="1790700" y="2436020"/>
            <a:ext cx="0" cy="1500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0" name="文本框 109">
            <a:extLst>
              <a:ext uri="{FF2B5EF4-FFF2-40B4-BE49-F238E27FC236}">
                <a16:creationId xmlns:a16="http://schemas.microsoft.com/office/drawing/2014/main" id="{ADFE5992-BCF8-4AC3-B110-2BE304AC80C0}"/>
              </a:ext>
            </a:extLst>
          </p:cNvPr>
          <p:cNvSpPr txBox="1"/>
          <p:nvPr/>
        </p:nvSpPr>
        <p:spPr>
          <a:xfrm>
            <a:off x="1558058" y="3611602"/>
            <a:ext cx="385042" cy="369332"/>
          </a:xfrm>
          <a:prstGeom prst="rect">
            <a:avLst/>
          </a:prstGeom>
          <a:noFill/>
        </p:spPr>
        <p:txBody>
          <a:bodyPr wrap="none" rtlCol="0">
            <a:spAutoFit/>
          </a:bodyPr>
          <a:lstStyle/>
          <a:p>
            <a:r>
              <a:rPr lang="en-US" altLang="zh-CN" dirty="0"/>
              <a:t>p</a:t>
            </a:r>
            <a:r>
              <a:rPr lang="en-US" altLang="zh-CN" sz="1200" dirty="0"/>
              <a:t>2</a:t>
            </a:r>
            <a:endParaRPr lang="zh-CN" altLang="en-US" dirty="0"/>
          </a:p>
        </p:txBody>
      </p:sp>
      <p:cxnSp>
        <p:nvCxnSpPr>
          <p:cNvPr id="111" name="直接箭头连接符 110">
            <a:extLst>
              <a:ext uri="{FF2B5EF4-FFF2-40B4-BE49-F238E27FC236}">
                <a16:creationId xmlns:a16="http://schemas.microsoft.com/office/drawing/2014/main" id="{A0C018F8-6013-4D39-B78A-1AAC23DC0D60}"/>
              </a:ext>
            </a:extLst>
          </p:cNvPr>
          <p:cNvCxnSpPr>
            <a:cxnSpLocks/>
            <a:stCxn id="110" idx="0"/>
          </p:cNvCxnSpPr>
          <p:nvPr/>
        </p:nvCxnSpPr>
        <p:spPr>
          <a:xfrm flipV="1">
            <a:off x="1750579" y="3429000"/>
            <a:ext cx="40121" cy="1826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4" name="文本框 113">
            <a:extLst>
              <a:ext uri="{FF2B5EF4-FFF2-40B4-BE49-F238E27FC236}">
                <a16:creationId xmlns:a16="http://schemas.microsoft.com/office/drawing/2014/main" id="{306D74BD-5E50-4594-83B7-3843EBC7C25B}"/>
              </a:ext>
            </a:extLst>
          </p:cNvPr>
          <p:cNvSpPr txBox="1"/>
          <p:nvPr/>
        </p:nvSpPr>
        <p:spPr>
          <a:xfrm>
            <a:off x="1047464" y="2084944"/>
            <a:ext cx="499047" cy="369332"/>
          </a:xfrm>
          <a:prstGeom prst="rect">
            <a:avLst/>
          </a:prstGeom>
          <a:noFill/>
        </p:spPr>
        <p:txBody>
          <a:bodyPr wrap="none" rtlCol="0">
            <a:spAutoFit/>
          </a:bodyPr>
          <a:lstStyle/>
          <a:p>
            <a:r>
              <a:rPr lang="en-US" altLang="zh-CN" dirty="0">
                <a:solidFill>
                  <a:srgbClr val="C00000"/>
                </a:solidFill>
              </a:rPr>
              <a:t>pre</a:t>
            </a:r>
            <a:endParaRPr lang="zh-CN" altLang="en-US" dirty="0">
              <a:solidFill>
                <a:srgbClr val="C00000"/>
              </a:solidFill>
            </a:endParaRPr>
          </a:p>
        </p:txBody>
      </p:sp>
    </p:spTree>
    <p:extLst>
      <p:ext uri="{BB962C8B-B14F-4D97-AF65-F5344CB8AC3E}">
        <p14:creationId xmlns:p14="http://schemas.microsoft.com/office/powerpoint/2010/main" val="2481840427"/>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二路归并的应用：合并有序单链表</a:t>
            </a:r>
          </a:p>
        </p:txBody>
      </p:sp>
      <p:sp>
        <p:nvSpPr>
          <p:cNvPr id="3" name="副标题 2"/>
          <p:cNvSpPr>
            <a:spLocks noGrp="1"/>
          </p:cNvSpPr>
          <p:nvPr>
            <p:ph type="subTitle" idx="1"/>
          </p:nvPr>
        </p:nvSpPr>
        <p:spPr/>
        <p:txBody>
          <a:bodyPr/>
          <a:lstStyle/>
          <a:p>
            <a:r>
              <a:rPr lang="en-US" altLang="zh-CN" dirty="0"/>
              <a:t>10.5.2  </a:t>
            </a:r>
            <a:r>
              <a:rPr lang="zh-CN" altLang="en-US" dirty="0"/>
              <a:t>归并排序</a:t>
            </a:r>
          </a:p>
        </p:txBody>
      </p:sp>
      <p:sp>
        <p:nvSpPr>
          <p:cNvPr id="4" name="文本占位符 3"/>
          <p:cNvSpPr>
            <a:spLocks noGrp="1"/>
          </p:cNvSpPr>
          <p:nvPr>
            <p:ph type="body" idx="10"/>
          </p:nvPr>
        </p:nvSpPr>
        <p:spPr/>
        <p:txBody>
          <a:bodyPr/>
          <a:lstStyle/>
          <a:p>
            <a:r>
              <a:rPr lang="zh-CN" altLang="en-US" dirty="0"/>
              <a:t>数据结构</a:t>
            </a:r>
          </a:p>
        </p:txBody>
      </p:sp>
      <p:sp>
        <p:nvSpPr>
          <p:cNvPr id="6" name="内容占位符 5">
            <a:extLst>
              <a:ext uri="{FF2B5EF4-FFF2-40B4-BE49-F238E27FC236}">
                <a16:creationId xmlns:a16="http://schemas.microsoft.com/office/drawing/2014/main" id="{2128B241-160C-450A-82C1-473FC4BFC3CB}"/>
              </a:ext>
            </a:extLst>
          </p:cNvPr>
          <p:cNvSpPr>
            <a:spLocks noGrp="1"/>
          </p:cNvSpPr>
          <p:nvPr>
            <p:ph idx="11"/>
          </p:nvPr>
        </p:nvSpPr>
        <p:spPr>
          <a:xfrm>
            <a:off x="584225" y="1276351"/>
            <a:ext cx="11055325" cy="839130"/>
          </a:xfrm>
        </p:spPr>
        <p:txBody>
          <a:bodyPr>
            <a:normAutofit/>
          </a:bodyPr>
          <a:lstStyle/>
          <a:p>
            <a:pPr marL="342900" indent="-342900">
              <a:buFont typeface="Arial" panose="020B0604020202020204" pitchFamily="34" charset="0"/>
              <a:buChar char="•"/>
            </a:pPr>
            <a:r>
              <a:rPr lang="zh-CN" altLang="en-US" sz="2400" dirty="0"/>
              <a:t>两个有序序列用单链表存放，将两个链表合并为一个有序单链表</a:t>
            </a:r>
            <a:endParaRPr lang="en-US" altLang="zh-CN" sz="2400" dirty="0"/>
          </a:p>
          <a:p>
            <a:endParaRPr lang="en-US" altLang="zh-CN" sz="2400" dirty="0"/>
          </a:p>
        </p:txBody>
      </p:sp>
      <mc:AlternateContent xmlns:mc="http://schemas.openxmlformats.org/markup-compatibility/2006" xmlns:a14="http://schemas.microsoft.com/office/drawing/2010/main">
        <mc:Choice Requires="a14">
          <p:sp>
            <p:nvSpPr>
              <p:cNvPr id="106" name="任意多边形: 形状 6">
                <a:extLst>
                  <a:ext uri="{FF2B5EF4-FFF2-40B4-BE49-F238E27FC236}">
                    <a16:creationId xmlns:a16="http://schemas.microsoft.com/office/drawing/2014/main" id="{4017370C-E3AF-58B0-EF7B-60167055451E}"/>
                  </a:ext>
                </a:extLst>
              </p:cNvPr>
              <p:cNvSpPr/>
              <p:nvPr/>
            </p:nvSpPr>
            <p:spPr>
              <a:xfrm>
                <a:off x="5860211" y="1761632"/>
                <a:ext cx="6095929" cy="5000876"/>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lvl="0" eaLnBrk="0" fontAlgn="base" hangingPunct="0">
                  <a:spcBef>
                    <a:spcPct val="0"/>
                  </a:spcBef>
                  <a:spcAft>
                    <a:spcPct val="0"/>
                  </a:spcAft>
                </a:pPr>
                <a:r>
                  <a:rPr lang="zh-CN" altLang="zh-CN" sz="1600" dirty="0">
                    <a:latin typeface="微软雅黑" panose="020B0503020204020204" pitchFamily="34" charset="-122"/>
                    <a:ea typeface="微软雅黑" panose="020B0503020204020204" pitchFamily="34" charset="-122"/>
                  </a:rPr>
                  <a:t>——————————————————————</a:t>
                </a:r>
              </a:p>
              <a:p>
                <a:pPr marL="360000" lvl="0" indent="-288000" eaLnBrk="0" fontAlgn="base" hangingPunct="0">
                  <a:spcBef>
                    <a:spcPct val="0"/>
                  </a:spcBef>
                  <a:spcAft>
                    <a:spcPct val="0"/>
                  </a:spcAft>
                  <a:buFont typeface="+mj-lt"/>
                  <a:buAutoNum type="arabicPeriod"/>
                </a:pPr>
                <a:r>
                  <a:rPr lang="zh-CN" altLang="en-US" sz="1600" dirty="0">
                    <a:latin typeface="微软雅黑" panose="020B0503020204020204" pitchFamily="34" charset="-122"/>
                    <a:ea typeface="微软雅黑" panose="020B0503020204020204" pitchFamily="34" charset="-122"/>
                  </a:rPr>
                  <a:t> </a:t>
                </a:r>
                <a14:m>
                  <m:oMath xmlns:m="http://schemas.openxmlformats.org/officeDocument/2006/math">
                    <m:sSub>
                      <m:sSubPr>
                        <m:ctrlPr>
                          <a:rPr lang="en-US" altLang="zh-CN" sz="1600" b="0" i="1" smtClean="0">
                            <a:latin typeface="Cambria Math" panose="02040503050406030204" pitchFamily="18" charset="0"/>
                            <a:ea typeface="微软雅黑" panose="020B0503020204020204" pitchFamily="34" charset="-122"/>
                          </a:rPr>
                        </m:ctrlPr>
                      </m:sSubPr>
                      <m:e>
                        <m:r>
                          <a:rPr lang="en-US" altLang="zh-CN" sz="1600" b="0" i="1" smtClean="0">
                            <a:latin typeface="Cambria Math" panose="02040503050406030204" pitchFamily="18" charset="0"/>
                            <a:ea typeface="微软雅黑" panose="020B0503020204020204" pitchFamily="34" charset="-122"/>
                          </a:rPr>
                          <m:t>𝑝</m:t>
                        </m:r>
                      </m:e>
                      <m:sub>
                        <m:r>
                          <a:rPr lang="en-US" altLang="zh-CN" sz="1600" b="0" i="1" smtClean="0">
                            <a:latin typeface="Cambria Math" panose="02040503050406030204" pitchFamily="18" charset="0"/>
                            <a:ea typeface="微软雅黑" panose="020B0503020204020204" pitchFamily="34" charset="-122"/>
                          </a:rPr>
                          <m:t>1</m:t>
                        </m:r>
                      </m:sub>
                    </m:sSub>
                    <m:r>
                      <a:rPr lang="en-US" altLang="zh-CN" sz="1600" b="0" i="1" smtClean="0">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𝐿𝑖𝑠</m:t>
                    </m:r>
                    <m:sSub>
                      <m:sSubPr>
                        <m:ctrlPr>
                          <a:rPr lang="en-US" altLang="zh-CN" sz="1600" b="0" i="1" smtClean="0">
                            <a:latin typeface="Cambria Math" panose="02040503050406030204" pitchFamily="18" charset="0"/>
                            <a:ea typeface="微软雅黑" panose="020B0503020204020204" pitchFamily="34" charset="-122"/>
                          </a:rPr>
                        </m:ctrlPr>
                      </m:sSubPr>
                      <m:e>
                        <m:r>
                          <a:rPr lang="en-US" altLang="zh-CN" sz="1600" b="0" i="1" smtClean="0">
                            <a:latin typeface="Cambria Math" panose="02040503050406030204" pitchFamily="18" charset="0"/>
                            <a:ea typeface="微软雅黑" panose="020B0503020204020204" pitchFamily="34" charset="-122"/>
                          </a:rPr>
                          <m:t>𝑡</m:t>
                        </m:r>
                      </m:e>
                      <m:sub>
                        <m:r>
                          <a:rPr lang="en-US" altLang="zh-CN" sz="1600" b="0" i="1" smtClean="0">
                            <a:latin typeface="Cambria Math" panose="02040503050406030204" pitchFamily="18" charset="0"/>
                            <a:ea typeface="微软雅黑" panose="020B0503020204020204" pitchFamily="34" charset="-122"/>
                          </a:rPr>
                          <m:t>1</m:t>
                        </m:r>
                      </m:sub>
                    </m:sSub>
                  </m:oMath>
                </a14:m>
                <a:r>
                  <a:rPr lang="zh-CN" altLang="zh-CN"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             </a:t>
                </a:r>
                <a:endParaRPr lang="en-US" altLang="zh-CN" sz="1600"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zh-CN" altLang="en-US" sz="1600" dirty="0">
                    <a:latin typeface="微软雅黑" panose="020B0503020204020204" pitchFamily="34" charset="-122"/>
                    <a:ea typeface="微软雅黑" panose="020B0503020204020204" pitchFamily="34" charset="-122"/>
                  </a:rPr>
                  <a:t> </a:t>
                </a:r>
                <a14:m>
                  <m:oMath xmlns:m="http://schemas.openxmlformats.org/officeDocument/2006/math">
                    <m:sSub>
                      <m:sSubPr>
                        <m:ctrlPr>
                          <a:rPr lang="en-US" altLang="zh-CN" sz="1600" b="0" i="1" smtClean="0">
                            <a:latin typeface="Cambria Math" panose="02040503050406030204" pitchFamily="18" charset="0"/>
                            <a:ea typeface="微软雅黑" panose="020B0503020204020204" pitchFamily="34" charset="-122"/>
                          </a:rPr>
                        </m:ctrlPr>
                      </m:sSubPr>
                      <m:e>
                        <m:r>
                          <a:rPr lang="en-US" altLang="zh-CN" sz="1600" b="0" i="1" smtClean="0">
                            <a:latin typeface="Cambria Math" panose="02040503050406030204" pitchFamily="18" charset="0"/>
                            <a:ea typeface="微软雅黑" panose="020B0503020204020204" pitchFamily="34" charset="-122"/>
                          </a:rPr>
                          <m:t>𝑝</m:t>
                        </m:r>
                      </m:e>
                      <m:sub>
                        <m:r>
                          <a:rPr lang="en-US" altLang="zh-CN" sz="1600" b="0" i="1" smtClean="0">
                            <a:latin typeface="Cambria Math" panose="02040503050406030204" pitchFamily="18" charset="0"/>
                            <a:ea typeface="微软雅黑" panose="020B0503020204020204" pitchFamily="34" charset="-122"/>
                          </a:rPr>
                          <m:t>2</m:t>
                        </m:r>
                      </m:sub>
                    </m:sSub>
                    <m:r>
                      <a:rPr lang="en-US" altLang="zh-CN" sz="1600" b="0" i="1" smtClean="0">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𝐿𝑖𝑠</m:t>
                    </m:r>
                    <m:sSub>
                      <m:sSubPr>
                        <m:ctrlPr>
                          <a:rPr lang="en-US" altLang="zh-CN" sz="1600" b="0" i="1" smtClean="0">
                            <a:latin typeface="Cambria Math" panose="02040503050406030204" pitchFamily="18" charset="0"/>
                            <a:ea typeface="微软雅黑" panose="020B0503020204020204" pitchFamily="34" charset="-122"/>
                          </a:rPr>
                        </m:ctrlPr>
                      </m:sSubPr>
                      <m:e>
                        <m:r>
                          <a:rPr lang="en-US" altLang="zh-CN" sz="1600" b="0" i="1" smtClean="0">
                            <a:latin typeface="Cambria Math" panose="02040503050406030204" pitchFamily="18" charset="0"/>
                            <a:ea typeface="微软雅黑" panose="020B0503020204020204" pitchFamily="34" charset="-122"/>
                          </a:rPr>
                          <m:t>𝑡</m:t>
                        </m:r>
                      </m:e>
                      <m:sub>
                        <m:r>
                          <a:rPr lang="en-US" altLang="zh-CN" sz="1600" b="0" i="1" smtClean="0">
                            <a:latin typeface="Cambria Math" panose="02040503050406030204" pitchFamily="18" charset="0"/>
                            <a:ea typeface="微软雅黑" panose="020B0503020204020204" pitchFamily="34" charset="-122"/>
                          </a:rPr>
                          <m:t>2</m:t>
                        </m:r>
                      </m:sub>
                    </m:sSub>
                  </m:oMath>
                </a14:m>
                <a:r>
                  <a:rPr lang="zh-CN" altLang="en-US" sz="1600" dirty="0">
                    <a:latin typeface="微软雅黑" panose="020B0503020204020204" pitchFamily="34" charset="-122"/>
                    <a:ea typeface="微软雅黑" panose="020B0503020204020204" pitchFamily="34" charset="-122"/>
                  </a:rPr>
                  <a:t>        </a:t>
                </a:r>
                <a:endParaRPr lang="en-US" altLang="zh-CN" sz="1600"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zh-CN" altLang="en-US"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while</a:t>
                </a:r>
                <a:r>
                  <a:rPr lang="zh-CN" altLang="en-US" sz="1600" dirty="0">
                    <a:latin typeface="微软雅黑" panose="020B0503020204020204" pitchFamily="34" charset="-122"/>
                    <a:ea typeface="微软雅黑" panose="020B0503020204020204" pitchFamily="34" charset="-122"/>
                  </a:rPr>
                  <a:t> </a:t>
                </a:r>
                <a14:m>
                  <m:oMath xmlns:m="http://schemas.openxmlformats.org/officeDocument/2006/math">
                    <m:sSub>
                      <m:sSubPr>
                        <m:ctrlPr>
                          <a:rPr lang="en-US" altLang="zh-CN" sz="1600" b="0" i="1" smtClean="0">
                            <a:latin typeface="Cambria Math" panose="02040503050406030204" pitchFamily="18" charset="0"/>
                            <a:ea typeface="微软雅黑" panose="020B0503020204020204" pitchFamily="34" charset="-122"/>
                          </a:rPr>
                        </m:ctrlPr>
                      </m:sSubPr>
                      <m:e>
                        <m:r>
                          <a:rPr lang="en-US" altLang="zh-CN" sz="1600" b="0" i="1" smtClean="0">
                            <a:latin typeface="Cambria Math" panose="02040503050406030204" pitchFamily="18" charset="0"/>
                            <a:ea typeface="微软雅黑" panose="020B0503020204020204" pitchFamily="34" charset="-122"/>
                          </a:rPr>
                          <m:t>𝑝</m:t>
                        </m:r>
                      </m:e>
                      <m:sub>
                        <m:r>
                          <a:rPr lang="en-US" altLang="zh-CN" sz="1600" b="0" i="1" smtClean="0">
                            <a:latin typeface="Cambria Math" panose="02040503050406030204" pitchFamily="18" charset="0"/>
                            <a:ea typeface="微软雅黑" panose="020B0503020204020204" pitchFamily="34" charset="-122"/>
                          </a:rPr>
                          <m:t>2</m:t>
                        </m:r>
                      </m:sub>
                    </m:sSub>
                    <m:r>
                      <a:rPr lang="en-US" altLang="zh-CN" sz="1600" b="0" i="1" smtClean="0">
                        <a:latin typeface="Cambria Math" panose="02040503050406030204" pitchFamily="18" charset="0"/>
                        <a:ea typeface="微软雅黑" panose="020B0503020204020204" pitchFamily="34" charset="-122"/>
                      </a:rPr>
                      <m:t>≠</m:t>
                    </m:r>
                    <m:r>
                      <m:rPr>
                        <m:sty m:val="p"/>
                      </m:rPr>
                      <a:rPr lang="en-US" altLang="zh-CN" sz="1600" b="0" i="0" smtClean="0">
                        <a:latin typeface="Cambria Math" panose="02040503050406030204" pitchFamily="18" charset="0"/>
                        <a:ea typeface="微软雅黑" panose="020B0503020204020204" pitchFamily="34" charset="-122"/>
                      </a:rPr>
                      <m:t>NIL</m:t>
                    </m:r>
                    <m:r>
                      <a:rPr lang="en-US" altLang="zh-CN" sz="1600" b="0" i="1" smtClean="0">
                        <a:latin typeface="Cambria Math" panose="02040503050406030204" pitchFamily="18" charset="0"/>
                        <a:ea typeface="微软雅黑" panose="020B0503020204020204" pitchFamily="34" charset="-122"/>
                      </a:rPr>
                      <m:t> </m:t>
                    </m:r>
                  </m:oMath>
                </a14:m>
                <a:r>
                  <a:rPr lang="en-US" altLang="zh-CN" sz="1600" b="1" dirty="0">
                    <a:latin typeface="微软雅黑" panose="020B0503020204020204" pitchFamily="34" charset="-122"/>
                    <a:ea typeface="微软雅黑" panose="020B0503020204020204" pitchFamily="34" charset="-122"/>
                  </a:rPr>
                  <a:t>do</a:t>
                </a:r>
                <a:r>
                  <a:rPr lang="zh-CN" altLang="en-US"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a:t>
                </a:r>
                <a:r>
                  <a:rPr lang="zh-CN" altLang="en-US" sz="1600" dirty="0">
                    <a:solidFill>
                      <a:srgbClr val="FFFF00"/>
                    </a:solidFill>
                    <a:latin typeface="微软雅黑" panose="020B0503020204020204" pitchFamily="34" charset="-122"/>
                    <a:ea typeface="微软雅黑" panose="020B0503020204020204" pitchFamily="34" charset="-122"/>
                  </a:rPr>
                  <a:t>将</a:t>
                </a:r>
                <a:r>
                  <a:rPr lang="en-US" altLang="zh-CN" sz="1600" dirty="0">
                    <a:solidFill>
                      <a:srgbClr val="FFFF00"/>
                    </a:solidFill>
                    <a:latin typeface="微软雅黑" panose="020B0503020204020204" pitchFamily="34" charset="-122"/>
                    <a:ea typeface="微软雅黑" panose="020B0503020204020204" pitchFamily="34" charset="-122"/>
                  </a:rPr>
                  <a:t>List</a:t>
                </a:r>
                <a:r>
                  <a:rPr lang="en-US" altLang="zh-CN" sz="1200" dirty="0">
                    <a:solidFill>
                      <a:srgbClr val="FFFF00"/>
                    </a:solidFill>
                    <a:latin typeface="微软雅黑" panose="020B0503020204020204" pitchFamily="34" charset="-122"/>
                    <a:ea typeface="微软雅黑" panose="020B0503020204020204" pitchFamily="34" charset="-122"/>
                  </a:rPr>
                  <a:t>2</a:t>
                </a:r>
                <a:r>
                  <a:rPr lang="zh-CN" altLang="en-US" sz="1600" dirty="0">
                    <a:solidFill>
                      <a:srgbClr val="FFFF00"/>
                    </a:solidFill>
                    <a:latin typeface="微软雅黑" panose="020B0503020204020204" pitchFamily="34" charset="-122"/>
                    <a:ea typeface="微软雅黑" panose="020B0503020204020204" pitchFamily="34" charset="-122"/>
                  </a:rPr>
                  <a:t>中的所有结点归并至</a:t>
                </a:r>
                <a:r>
                  <a:rPr lang="en-US" altLang="zh-CN" sz="1600" dirty="0">
                    <a:solidFill>
                      <a:srgbClr val="FFFF00"/>
                    </a:solidFill>
                    <a:latin typeface="微软雅黑" panose="020B0503020204020204" pitchFamily="34" charset="-122"/>
                    <a:ea typeface="微软雅黑" panose="020B0503020204020204" pitchFamily="34" charset="-122"/>
                  </a:rPr>
                  <a:t>List</a:t>
                </a:r>
                <a:r>
                  <a:rPr lang="en-US" altLang="zh-CN" sz="1100" dirty="0">
                    <a:solidFill>
                      <a:srgbClr val="FFFF00"/>
                    </a:solidFill>
                    <a:latin typeface="微软雅黑" panose="020B0503020204020204" pitchFamily="34" charset="-122"/>
                    <a:ea typeface="微软雅黑" panose="020B0503020204020204" pitchFamily="34" charset="-122"/>
                  </a:rPr>
                  <a:t>1</a:t>
                </a:r>
                <a:endParaRPr lang="en-US" altLang="zh-CN" sz="1600" dirty="0">
                  <a:solidFill>
                    <a:srgbClr val="FFFF00"/>
                  </a:solidFill>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zh-CN" altLang="en-US"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𝑝𝑟𝑒</m:t>
                    </m:r>
                    <m:r>
                      <a:rPr lang="en-US" altLang="zh-CN" sz="1600" b="0" i="1" smtClean="0">
                        <a:latin typeface="Cambria Math" panose="02040503050406030204" pitchFamily="18" charset="0"/>
                        <a:ea typeface="微软雅黑" panose="020B0503020204020204" pitchFamily="34" charset="-122"/>
                      </a:rPr>
                      <m:t>←</m:t>
                    </m:r>
                    <m:r>
                      <m:rPr>
                        <m:sty m:val="p"/>
                      </m:rPr>
                      <a:rPr lang="en-US" altLang="zh-CN" sz="1600" b="0" i="0" smtClean="0">
                        <a:latin typeface="Cambria Math" panose="02040503050406030204" pitchFamily="18" charset="0"/>
                        <a:ea typeface="微软雅黑" panose="020B0503020204020204" pitchFamily="34" charset="-122"/>
                      </a:rPr>
                      <m:t>NIL</m:t>
                    </m:r>
                  </m:oMath>
                </a14:m>
                <a:r>
                  <a:rPr lang="zh-CN" altLang="en-US"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//pre</a:t>
                </a:r>
                <a:r>
                  <a:rPr lang="zh-CN" altLang="en-US" sz="1600" dirty="0">
                    <a:latin typeface="微软雅黑" panose="020B0503020204020204" pitchFamily="34" charset="-122"/>
                    <a:ea typeface="微软雅黑" panose="020B0503020204020204" pitchFamily="34" charset="-122"/>
                  </a:rPr>
                  <a:t>的初始化</a:t>
                </a:r>
                <a:endParaRPr lang="zh-CN" altLang="zh-CN" sz="1600"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zh-CN" altLang="zh-CN"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while</a:t>
                </a:r>
                <a:r>
                  <a:rPr lang="zh-CN" altLang="en-US" sz="1600" b="1"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 </a:t>
                </a:r>
                <a14:m>
                  <m:oMath xmlns:m="http://schemas.openxmlformats.org/officeDocument/2006/math">
                    <m:sSub>
                      <m:sSubPr>
                        <m:ctrlPr>
                          <a:rPr lang="en-US" altLang="zh-CN" sz="1600" b="0" i="1" smtClean="0">
                            <a:latin typeface="Cambria Math" panose="02040503050406030204" pitchFamily="18" charset="0"/>
                            <a:ea typeface="微软雅黑" panose="020B0503020204020204" pitchFamily="34" charset="-122"/>
                          </a:rPr>
                        </m:ctrlPr>
                      </m:sSubPr>
                      <m:e>
                        <m:r>
                          <a:rPr lang="en-US" altLang="zh-CN" sz="1600" b="0" i="1" smtClean="0">
                            <a:latin typeface="Cambria Math" panose="02040503050406030204" pitchFamily="18" charset="0"/>
                            <a:ea typeface="微软雅黑" panose="020B0503020204020204" pitchFamily="34" charset="-122"/>
                          </a:rPr>
                          <m:t>𝑝</m:t>
                        </m:r>
                      </m:e>
                      <m:sub>
                        <m:r>
                          <a:rPr lang="en-US" altLang="zh-CN" sz="1600" b="0" i="1" smtClean="0">
                            <a:latin typeface="Cambria Math" panose="02040503050406030204" pitchFamily="18" charset="0"/>
                            <a:ea typeface="微软雅黑" panose="020B0503020204020204" pitchFamily="34" charset="-122"/>
                          </a:rPr>
                          <m:t>1</m:t>
                        </m:r>
                      </m:sub>
                    </m:sSub>
                    <m:r>
                      <a:rPr lang="en-US" altLang="zh-CN" sz="1600" b="0" i="1" smtClean="0">
                        <a:latin typeface="Cambria Math" panose="02040503050406030204" pitchFamily="18" charset="0"/>
                        <a:ea typeface="微软雅黑" panose="020B0503020204020204" pitchFamily="34" charset="-122"/>
                      </a:rPr>
                      <m:t>≠</m:t>
                    </m:r>
                    <m:r>
                      <m:rPr>
                        <m:sty m:val="p"/>
                      </m:rPr>
                      <a:rPr lang="en-US" altLang="zh-CN" sz="1600" b="0" i="0" smtClean="0">
                        <a:latin typeface="Cambria Math" panose="02040503050406030204" pitchFamily="18" charset="0"/>
                        <a:ea typeface="微软雅黑" panose="020B0503020204020204" pitchFamily="34" charset="-122"/>
                      </a:rPr>
                      <m:t>NIL</m:t>
                    </m:r>
                    <m:r>
                      <a:rPr lang="en-US" altLang="zh-CN" sz="1600" b="0" i="1" smtClean="0">
                        <a:latin typeface="Cambria Math" panose="02040503050406030204" pitchFamily="18" charset="0"/>
                        <a:ea typeface="微软雅黑" panose="020B0503020204020204" pitchFamily="34" charset="-122"/>
                      </a:rPr>
                      <m:t> </m:t>
                    </m:r>
                  </m:oMath>
                </a14:m>
                <a:r>
                  <a:rPr lang="zh-CN" altLang="en-US" sz="1600" dirty="0">
                    <a:latin typeface="微软雅黑" panose="020B0503020204020204" pitchFamily="34" charset="-122"/>
                    <a:ea typeface="微软雅黑" panose="020B0503020204020204" pitchFamily="34" charset="-122"/>
                  </a:rPr>
                  <a:t>且 </a:t>
                </a:r>
                <a14:m>
                  <m:oMath xmlns:m="http://schemas.openxmlformats.org/officeDocument/2006/math">
                    <m:sSub>
                      <m:sSubPr>
                        <m:ctrlPr>
                          <a:rPr lang="en-US" altLang="zh-CN" sz="1600" b="0" i="1" smtClean="0">
                            <a:latin typeface="Cambria Math" panose="02040503050406030204" pitchFamily="18" charset="0"/>
                            <a:ea typeface="微软雅黑" panose="020B0503020204020204" pitchFamily="34" charset="-122"/>
                          </a:rPr>
                        </m:ctrlPr>
                      </m:sSubPr>
                      <m:e>
                        <m:r>
                          <a:rPr lang="en-US" altLang="zh-CN" sz="1600" b="0" i="1" smtClean="0">
                            <a:latin typeface="Cambria Math" panose="02040503050406030204" pitchFamily="18" charset="0"/>
                            <a:ea typeface="微软雅黑" panose="020B0503020204020204" pitchFamily="34" charset="-122"/>
                          </a:rPr>
                          <m:t>𝑝</m:t>
                        </m:r>
                      </m:e>
                      <m:sub>
                        <m:r>
                          <a:rPr lang="en-US" altLang="zh-CN" sz="1600" b="0" i="1" smtClean="0">
                            <a:latin typeface="Cambria Math" panose="02040503050406030204" pitchFamily="18" charset="0"/>
                            <a:ea typeface="微软雅黑" panose="020B0503020204020204" pitchFamily="34" charset="-122"/>
                          </a:rPr>
                          <m:t>1</m:t>
                        </m:r>
                      </m:sub>
                    </m:sSub>
                    <m:r>
                      <a:rPr lang="en-US" altLang="zh-CN" sz="1600" b="0" i="1" smtClean="0">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𝑑𝑎𝑡𝑎</m:t>
                    </m:r>
                    <m:r>
                      <a:rPr lang="en-US" altLang="zh-CN" sz="1600" b="0" i="1" smtClean="0">
                        <a:latin typeface="Cambria Math" panose="02040503050406030204" pitchFamily="18" charset="0"/>
                        <a:ea typeface="微软雅黑" panose="020B0503020204020204" pitchFamily="34" charset="-122"/>
                      </a:rPr>
                      <m:t>≤</m:t>
                    </m:r>
                    <m:sSub>
                      <m:sSubPr>
                        <m:ctrlPr>
                          <a:rPr lang="en-US" altLang="zh-CN" sz="1600" b="0" i="1" smtClean="0">
                            <a:latin typeface="Cambria Math" panose="02040503050406030204" pitchFamily="18" charset="0"/>
                            <a:ea typeface="微软雅黑" panose="020B0503020204020204" pitchFamily="34" charset="-122"/>
                          </a:rPr>
                        </m:ctrlPr>
                      </m:sSubPr>
                      <m:e>
                        <m:r>
                          <a:rPr lang="en-US" altLang="zh-CN" sz="1600" b="0" i="1" smtClean="0">
                            <a:latin typeface="Cambria Math" panose="02040503050406030204" pitchFamily="18" charset="0"/>
                            <a:ea typeface="微软雅黑" panose="020B0503020204020204" pitchFamily="34" charset="-122"/>
                          </a:rPr>
                          <m:t>𝑝</m:t>
                        </m:r>
                      </m:e>
                      <m:sub>
                        <m:r>
                          <a:rPr lang="en-US" altLang="zh-CN" sz="1600" b="0" i="1" smtClean="0">
                            <a:latin typeface="Cambria Math" panose="02040503050406030204" pitchFamily="18" charset="0"/>
                            <a:ea typeface="微软雅黑" panose="020B0503020204020204" pitchFamily="34" charset="-122"/>
                          </a:rPr>
                          <m:t>2</m:t>
                        </m:r>
                      </m:sub>
                    </m:sSub>
                    <m:r>
                      <a:rPr lang="en-US" altLang="zh-CN" sz="1600" b="0" i="1" smtClean="0">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𝑑𝑎𝑡𝑎</m:t>
                    </m:r>
                  </m:oMath>
                </a14:m>
                <a:r>
                  <a:rPr lang="zh-CN" altLang="en-US"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do</a:t>
                </a:r>
                <a:r>
                  <a:rPr lang="zh-CN" altLang="en-US" sz="1600" b="1"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遍历</a:t>
                </a:r>
                <a:r>
                  <a:rPr lang="en-US" altLang="zh-CN" sz="1600" dirty="0">
                    <a:latin typeface="微软雅黑" panose="020B0503020204020204" pitchFamily="34" charset="-122"/>
                    <a:ea typeface="微软雅黑" panose="020B0503020204020204" pitchFamily="34" charset="-122"/>
                  </a:rPr>
                  <a:t>List</a:t>
                </a:r>
                <a:r>
                  <a:rPr lang="en-US" altLang="zh-CN" sz="1100" dirty="0">
                    <a:latin typeface="微软雅黑" panose="020B0503020204020204" pitchFamily="34" charset="-122"/>
                    <a:ea typeface="微软雅黑" panose="020B0503020204020204" pitchFamily="34" charset="-122"/>
                  </a:rPr>
                  <a:t>1</a:t>
                </a:r>
              </a:p>
              <a:p>
                <a:pPr marL="360000" lvl="0" indent="-288000" eaLnBrk="0" fontAlgn="base" hangingPunct="0">
                  <a:spcBef>
                    <a:spcPct val="0"/>
                  </a:spcBef>
                  <a:spcAft>
                    <a:spcPct val="0"/>
                  </a:spcAft>
                  <a:buFont typeface="+mj-lt"/>
                  <a:buAutoNum type="arabicPeriod"/>
                </a:pPr>
                <a:r>
                  <a:rPr lang="zh-CN" altLang="en-US"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i="1">
                        <a:latin typeface="Cambria Math" panose="02040503050406030204" pitchFamily="18" charset="0"/>
                        <a:ea typeface="微软雅黑" panose="020B0503020204020204" pitchFamily="34" charset="-122"/>
                      </a:rPr>
                      <m:t>𝑝𝑟𝑒</m:t>
                    </m:r>
                    <m:r>
                      <a:rPr lang="en-US" altLang="zh-CN" sz="1600" i="1">
                        <a:latin typeface="Cambria Math" panose="02040503050406030204" pitchFamily="18" charset="0"/>
                        <a:ea typeface="微软雅黑" panose="020B0503020204020204" pitchFamily="34" charset="-122"/>
                      </a:rPr>
                      <m:t>←</m:t>
                    </m:r>
                    <m:sSub>
                      <m:sSubPr>
                        <m:ctrlPr>
                          <a:rPr lang="en-US" altLang="zh-CN" sz="1600" b="0" i="1" smtClean="0">
                            <a:latin typeface="Cambria Math" panose="02040503050406030204" pitchFamily="18" charset="0"/>
                            <a:ea typeface="微软雅黑" panose="020B0503020204020204" pitchFamily="34" charset="-122"/>
                          </a:rPr>
                        </m:ctrlPr>
                      </m:sSubPr>
                      <m:e>
                        <m:r>
                          <a:rPr lang="en-US" altLang="zh-CN" sz="1600" b="0" i="1" smtClean="0">
                            <a:latin typeface="Cambria Math" panose="02040503050406030204" pitchFamily="18" charset="0"/>
                            <a:ea typeface="微软雅黑" panose="020B0503020204020204" pitchFamily="34" charset="-122"/>
                          </a:rPr>
                          <m:t>𝑝</m:t>
                        </m:r>
                      </m:e>
                      <m:sub>
                        <m:r>
                          <a:rPr lang="en-US" altLang="zh-CN" sz="1600" b="0" i="0" smtClean="0">
                            <a:latin typeface="Cambria Math" panose="02040503050406030204" pitchFamily="18" charset="0"/>
                            <a:ea typeface="微软雅黑" panose="020B0503020204020204" pitchFamily="34" charset="-122"/>
                          </a:rPr>
                          <m:t>1</m:t>
                        </m:r>
                      </m:sub>
                    </m:sSub>
                  </m:oMath>
                </a14:m>
                <a:r>
                  <a:rPr lang="zh-CN" altLang="en-US" sz="1600" dirty="0">
                    <a:latin typeface="微软雅黑" panose="020B0503020204020204" pitchFamily="34" charset="-122"/>
                    <a:ea typeface="微软雅黑" panose="020B0503020204020204" pitchFamily="34" charset="-122"/>
                  </a:rPr>
                  <a:t> </a:t>
                </a:r>
                <a:endParaRPr lang="en-US" altLang="zh-CN" sz="1600" b="1"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zh-CN" altLang="en-US"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   </a:t>
                </a:r>
                <a14:m>
                  <m:oMath xmlns:m="http://schemas.openxmlformats.org/officeDocument/2006/math">
                    <m:sSub>
                      <m:sSubPr>
                        <m:ctrlPr>
                          <a:rPr lang="en-US" altLang="zh-CN" sz="1600" b="0" i="1" smtClean="0">
                            <a:latin typeface="Cambria Math" panose="02040503050406030204" pitchFamily="18" charset="0"/>
                            <a:ea typeface="微软雅黑" panose="020B0503020204020204" pitchFamily="34" charset="-122"/>
                          </a:rPr>
                        </m:ctrlPr>
                      </m:sSubPr>
                      <m:e>
                        <m:r>
                          <a:rPr lang="en-US" altLang="zh-CN" sz="1600" b="0" i="1" smtClean="0">
                            <a:latin typeface="Cambria Math" panose="02040503050406030204" pitchFamily="18" charset="0"/>
                            <a:ea typeface="微软雅黑" panose="020B0503020204020204" pitchFamily="34" charset="-122"/>
                          </a:rPr>
                          <m:t>𝑝</m:t>
                        </m:r>
                      </m:e>
                      <m:sub>
                        <m:r>
                          <a:rPr lang="en-US" altLang="zh-CN" sz="1600" b="0" i="1" smtClean="0">
                            <a:latin typeface="Cambria Math" panose="02040503050406030204" pitchFamily="18" charset="0"/>
                            <a:ea typeface="微软雅黑" panose="020B0503020204020204" pitchFamily="34" charset="-122"/>
                          </a:rPr>
                          <m:t>1</m:t>
                        </m:r>
                      </m:sub>
                    </m:sSub>
                    <m:r>
                      <a:rPr lang="en-US" altLang="zh-CN" sz="1600" b="0" i="1" smtClean="0">
                        <a:latin typeface="Cambria Math" panose="02040503050406030204" pitchFamily="18" charset="0"/>
                        <a:ea typeface="微软雅黑" panose="020B0503020204020204" pitchFamily="34" charset="-122"/>
                      </a:rPr>
                      <m:t>←</m:t>
                    </m:r>
                    <m:sSub>
                      <m:sSubPr>
                        <m:ctrlPr>
                          <a:rPr lang="en-US" altLang="zh-CN" sz="1600" b="0" i="1" smtClean="0">
                            <a:latin typeface="Cambria Math" panose="02040503050406030204" pitchFamily="18" charset="0"/>
                            <a:ea typeface="微软雅黑" panose="020B0503020204020204" pitchFamily="34" charset="-122"/>
                          </a:rPr>
                        </m:ctrlPr>
                      </m:sSubPr>
                      <m:e>
                        <m:r>
                          <a:rPr lang="en-US" altLang="zh-CN" sz="1600" b="0" i="1" smtClean="0">
                            <a:latin typeface="Cambria Math" panose="02040503050406030204" pitchFamily="18" charset="0"/>
                            <a:ea typeface="微软雅黑" panose="020B0503020204020204" pitchFamily="34" charset="-122"/>
                          </a:rPr>
                          <m:t>𝑝</m:t>
                        </m:r>
                      </m:e>
                      <m:sub>
                        <m:r>
                          <a:rPr lang="en-US" altLang="zh-CN" sz="1600" b="0" i="1" smtClean="0">
                            <a:latin typeface="Cambria Math" panose="02040503050406030204" pitchFamily="18" charset="0"/>
                            <a:ea typeface="微软雅黑" panose="020B0503020204020204" pitchFamily="34" charset="-122"/>
                          </a:rPr>
                          <m:t>1</m:t>
                        </m:r>
                      </m:sub>
                    </m:sSub>
                    <m:r>
                      <a:rPr lang="en-US" altLang="zh-CN" sz="1600" b="0" i="1" smtClean="0">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𝑛𝑒𝑥𝑡</m:t>
                    </m:r>
                  </m:oMath>
                </a14:m>
                <a:endParaRPr lang="en-US" altLang="zh-CN" sz="1600"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zh-CN" altLang="en-US"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end</a:t>
                </a:r>
                <a:r>
                  <a:rPr lang="zh-CN" altLang="en-US" sz="1600" b="1"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a:t>
                </a:r>
                <a:r>
                  <a:rPr lang="zh-CN" altLang="en-US" sz="1600" dirty="0">
                    <a:solidFill>
                      <a:srgbClr val="FFFF00"/>
                    </a:solidFill>
                    <a:latin typeface="微软雅黑" panose="020B0503020204020204" pitchFamily="34" charset="-122"/>
                    <a:ea typeface="微软雅黑" panose="020B0503020204020204" pitchFamily="34" charset="-122"/>
                  </a:rPr>
                  <a:t>找到大于</a:t>
                </a:r>
                <a:r>
                  <a:rPr lang="en-US" altLang="zh-CN" sz="1600" dirty="0">
                    <a:solidFill>
                      <a:srgbClr val="FFFF00"/>
                    </a:solidFill>
                    <a:latin typeface="微软雅黑" panose="020B0503020204020204" pitchFamily="34" charset="-122"/>
                    <a:ea typeface="微软雅黑" panose="020B0503020204020204" pitchFamily="34" charset="-122"/>
                  </a:rPr>
                  <a:t>p</a:t>
                </a:r>
                <a:r>
                  <a:rPr lang="en-US" altLang="zh-CN" sz="1100" dirty="0">
                    <a:solidFill>
                      <a:srgbClr val="FFFF00"/>
                    </a:solidFill>
                    <a:latin typeface="微软雅黑" panose="020B0503020204020204" pitchFamily="34" charset="-122"/>
                    <a:ea typeface="微软雅黑" panose="020B0503020204020204" pitchFamily="34" charset="-122"/>
                  </a:rPr>
                  <a:t>2</a:t>
                </a:r>
                <a:r>
                  <a:rPr lang="zh-CN" altLang="en-US" sz="1600" dirty="0">
                    <a:solidFill>
                      <a:srgbClr val="FFFF00"/>
                    </a:solidFill>
                    <a:latin typeface="微软雅黑" panose="020B0503020204020204" pitchFamily="34" charset="-122"/>
                    <a:ea typeface="微软雅黑" panose="020B0503020204020204" pitchFamily="34" charset="-122"/>
                  </a:rPr>
                  <a:t>的结点或者到达</a:t>
                </a:r>
                <a:r>
                  <a:rPr lang="en-US" altLang="zh-CN" sz="1600" dirty="0">
                    <a:solidFill>
                      <a:srgbClr val="FFFF00"/>
                    </a:solidFill>
                    <a:latin typeface="微软雅黑" panose="020B0503020204020204" pitchFamily="34" charset="-122"/>
                    <a:ea typeface="微软雅黑" panose="020B0503020204020204" pitchFamily="34" charset="-122"/>
                  </a:rPr>
                  <a:t>List</a:t>
                </a:r>
                <a:r>
                  <a:rPr lang="en-US" altLang="zh-CN" sz="1100" dirty="0">
                    <a:solidFill>
                      <a:srgbClr val="FFFF00"/>
                    </a:solidFill>
                    <a:latin typeface="微软雅黑" panose="020B0503020204020204" pitchFamily="34" charset="-122"/>
                    <a:ea typeface="微软雅黑" panose="020B0503020204020204" pitchFamily="34" charset="-122"/>
                  </a:rPr>
                  <a:t>1</a:t>
                </a:r>
                <a:r>
                  <a:rPr lang="zh-CN" altLang="en-US" sz="1600" dirty="0">
                    <a:solidFill>
                      <a:srgbClr val="FFFF00"/>
                    </a:solidFill>
                    <a:latin typeface="微软雅黑" panose="020B0503020204020204" pitchFamily="34" charset="-122"/>
                    <a:ea typeface="微软雅黑" panose="020B0503020204020204" pitchFamily="34" charset="-122"/>
                  </a:rPr>
                  <a:t>末尾</a:t>
                </a:r>
                <a:endParaRPr lang="en-US" altLang="zh-CN" sz="1600" dirty="0">
                  <a:solidFill>
                    <a:srgbClr val="FFFF00"/>
                  </a:solidFill>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zh-CN" altLang="en-US"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𝑡𝑚𝑝</m:t>
                    </m:r>
                    <m:r>
                      <a:rPr lang="en-US" altLang="zh-CN" sz="1600" b="0" i="1" smtClean="0">
                        <a:latin typeface="Cambria Math" panose="02040503050406030204" pitchFamily="18" charset="0"/>
                        <a:ea typeface="微软雅黑" panose="020B0503020204020204" pitchFamily="34" charset="-122"/>
                      </a:rPr>
                      <m:t>←</m:t>
                    </m:r>
                    <m:sSub>
                      <m:sSubPr>
                        <m:ctrlPr>
                          <a:rPr lang="en-US" altLang="zh-CN" sz="1600" b="0" i="1" smtClean="0">
                            <a:latin typeface="Cambria Math" panose="02040503050406030204" pitchFamily="18" charset="0"/>
                            <a:ea typeface="微软雅黑" panose="020B0503020204020204" pitchFamily="34" charset="-122"/>
                          </a:rPr>
                        </m:ctrlPr>
                      </m:sSubPr>
                      <m:e>
                        <m:r>
                          <a:rPr lang="en-US" altLang="zh-CN" sz="1600" b="0" i="1" smtClean="0">
                            <a:latin typeface="Cambria Math" panose="02040503050406030204" pitchFamily="18" charset="0"/>
                            <a:ea typeface="微软雅黑" panose="020B0503020204020204" pitchFamily="34" charset="-122"/>
                          </a:rPr>
                          <m:t>𝑝</m:t>
                        </m:r>
                      </m:e>
                      <m:sub>
                        <m:r>
                          <a:rPr lang="en-US" altLang="zh-CN" sz="1600" b="0" i="1" smtClean="0">
                            <a:latin typeface="Cambria Math" panose="02040503050406030204" pitchFamily="18" charset="0"/>
                            <a:ea typeface="微软雅黑" panose="020B0503020204020204" pitchFamily="34" charset="-122"/>
                          </a:rPr>
                          <m:t>2</m:t>
                        </m:r>
                      </m:sub>
                    </m:sSub>
                  </m:oMath>
                </a14:m>
                <a:r>
                  <a:rPr lang="zh-CN" altLang="en-US"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取出</a:t>
                </a:r>
                <a:r>
                  <a:rPr lang="en-US" altLang="zh-CN" sz="1600" dirty="0">
                    <a:latin typeface="微软雅黑" panose="020B0503020204020204" pitchFamily="34" charset="-122"/>
                    <a:ea typeface="微软雅黑" panose="020B0503020204020204" pitchFamily="34" charset="-122"/>
                  </a:rPr>
                  <a:t>p</a:t>
                </a:r>
                <a:r>
                  <a:rPr lang="en-US" altLang="zh-CN" sz="1100" dirty="0">
                    <a:latin typeface="微软雅黑" panose="020B0503020204020204" pitchFamily="34" charset="-122"/>
                    <a:ea typeface="微软雅黑" panose="020B0503020204020204" pitchFamily="34" charset="-122"/>
                  </a:rPr>
                  <a:t>2</a:t>
                </a:r>
                <a:r>
                  <a:rPr lang="zh-CN" altLang="en-US" sz="1600" dirty="0">
                    <a:latin typeface="微软雅黑" panose="020B0503020204020204" pitchFamily="34" charset="-122"/>
                    <a:ea typeface="微软雅黑" panose="020B0503020204020204" pitchFamily="34" charset="-122"/>
                  </a:rPr>
                  <a:t>的头结点</a:t>
                </a:r>
                <a:endParaRPr lang="en-US" altLang="zh-CN" sz="1600"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zh-CN" altLang="en-US"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   </a:t>
                </a:r>
                <a14:m>
                  <m:oMath xmlns:m="http://schemas.openxmlformats.org/officeDocument/2006/math">
                    <m:sSub>
                      <m:sSubPr>
                        <m:ctrlPr>
                          <a:rPr lang="en-US" altLang="zh-CN" sz="1600" i="1">
                            <a:latin typeface="Cambria Math" panose="02040503050406030204" pitchFamily="18" charset="0"/>
                            <a:ea typeface="微软雅黑" panose="020B0503020204020204" pitchFamily="34" charset="-122"/>
                          </a:rPr>
                        </m:ctrlPr>
                      </m:sSubPr>
                      <m:e>
                        <m:r>
                          <a:rPr lang="en-US" altLang="zh-CN" sz="1600" i="1">
                            <a:latin typeface="Cambria Math" panose="02040503050406030204" pitchFamily="18" charset="0"/>
                            <a:ea typeface="微软雅黑" panose="020B0503020204020204" pitchFamily="34" charset="-122"/>
                          </a:rPr>
                          <m:t>𝑝</m:t>
                        </m:r>
                      </m:e>
                      <m:sub>
                        <m:r>
                          <a:rPr lang="en-US" altLang="zh-CN" sz="1600" b="0" i="1" smtClean="0">
                            <a:latin typeface="Cambria Math" panose="02040503050406030204" pitchFamily="18" charset="0"/>
                            <a:ea typeface="微软雅黑" panose="020B0503020204020204" pitchFamily="34" charset="-122"/>
                          </a:rPr>
                          <m:t>2</m:t>
                        </m:r>
                      </m:sub>
                    </m:sSub>
                    <m:r>
                      <a:rPr lang="en-US" altLang="zh-CN" sz="1600" i="1">
                        <a:latin typeface="Cambria Math" panose="02040503050406030204" pitchFamily="18" charset="0"/>
                        <a:ea typeface="微软雅黑" panose="020B0503020204020204" pitchFamily="34" charset="-122"/>
                      </a:rPr>
                      <m:t>←</m:t>
                    </m:r>
                    <m:sSub>
                      <m:sSubPr>
                        <m:ctrlPr>
                          <a:rPr lang="en-US" altLang="zh-CN" sz="1600" i="1">
                            <a:latin typeface="Cambria Math" panose="02040503050406030204" pitchFamily="18" charset="0"/>
                            <a:ea typeface="微软雅黑" panose="020B0503020204020204" pitchFamily="34" charset="-122"/>
                          </a:rPr>
                        </m:ctrlPr>
                      </m:sSubPr>
                      <m:e>
                        <m:r>
                          <a:rPr lang="en-US" altLang="zh-CN" sz="1600" i="1">
                            <a:latin typeface="Cambria Math" panose="02040503050406030204" pitchFamily="18" charset="0"/>
                            <a:ea typeface="微软雅黑" panose="020B0503020204020204" pitchFamily="34" charset="-122"/>
                          </a:rPr>
                          <m:t>𝑝</m:t>
                        </m:r>
                      </m:e>
                      <m:sub>
                        <m:r>
                          <a:rPr lang="en-US" altLang="zh-CN" sz="1600" b="0" i="1" smtClean="0">
                            <a:latin typeface="Cambria Math" panose="02040503050406030204" pitchFamily="18" charset="0"/>
                            <a:ea typeface="微软雅黑" panose="020B0503020204020204" pitchFamily="34" charset="-122"/>
                          </a:rPr>
                          <m:t>2</m:t>
                        </m:r>
                      </m:sub>
                    </m:sSub>
                    <m:r>
                      <a:rPr lang="en-US" altLang="zh-CN" sz="1600" i="1">
                        <a:latin typeface="Cambria Math" panose="02040503050406030204" pitchFamily="18" charset="0"/>
                        <a:ea typeface="微软雅黑" panose="020B0503020204020204" pitchFamily="34" charset="-122"/>
                      </a:rPr>
                      <m:t>.</m:t>
                    </m:r>
                    <m:r>
                      <a:rPr lang="en-US" altLang="zh-CN" sz="1600" i="1">
                        <a:latin typeface="Cambria Math" panose="02040503050406030204" pitchFamily="18" charset="0"/>
                        <a:ea typeface="微软雅黑" panose="020B0503020204020204" pitchFamily="34" charset="-122"/>
                      </a:rPr>
                      <m:t>𝑛𝑒𝑥𝑡</m:t>
                    </m:r>
                  </m:oMath>
                </a14:m>
                <a:endParaRPr lang="en-US" altLang="zh-CN" sz="1600"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zh-CN" altLang="en-US"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𝑡𝑚𝑝</m:t>
                    </m:r>
                    <m:r>
                      <a:rPr lang="en-US" altLang="zh-CN" sz="1600" b="0" i="1" smtClean="0">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𝑛𝑒𝑥𝑡</m:t>
                    </m:r>
                    <m:r>
                      <a:rPr lang="en-US" altLang="zh-CN" sz="1600" b="0" i="1" smtClean="0">
                        <a:latin typeface="Cambria Math" panose="02040503050406030204" pitchFamily="18" charset="0"/>
                        <a:ea typeface="微软雅黑" panose="020B0503020204020204" pitchFamily="34" charset="-122"/>
                      </a:rPr>
                      <m:t>←</m:t>
                    </m:r>
                    <m:sSub>
                      <m:sSubPr>
                        <m:ctrlPr>
                          <a:rPr lang="en-US" altLang="zh-CN" sz="1600" b="0" i="1" smtClean="0">
                            <a:latin typeface="Cambria Math" panose="02040503050406030204" pitchFamily="18" charset="0"/>
                            <a:ea typeface="微软雅黑" panose="020B0503020204020204" pitchFamily="34" charset="-122"/>
                          </a:rPr>
                        </m:ctrlPr>
                      </m:sSubPr>
                      <m:e>
                        <m:r>
                          <a:rPr lang="en-US" altLang="zh-CN" sz="1600" b="0" i="1" smtClean="0">
                            <a:latin typeface="Cambria Math" panose="02040503050406030204" pitchFamily="18" charset="0"/>
                            <a:ea typeface="微软雅黑" panose="020B0503020204020204" pitchFamily="34" charset="-122"/>
                          </a:rPr>
                          <m:t>𝑝</m:t>
                        </m:r>
                      </m:e>
                      <m:sub>
                        <m:r>
                          <a:rPr lang="en-US" altLang="zh-CN" sz="1600" b="0" i="1" smtClean="0">
                            <a:latin typeface="Cambria Math" panose="02040503050406030204" pitchFamily="18" charset="0"/>
                            <a:ea typeface="微软雅黑" panose="020B0503020204020204" pitchFamily="34" charset="-122"/>
                          </a:rPr>
                          <m:t>1</m:t>
                        </m:r>
                      </m:sub>
                    </m:sSub>
                  </m:oMath>
                </a14:m>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将</a:t>
                </a:r>
                <a:r>
                  <a:rPr lang="en-US" altLang="zh-CN" sz="1600" dirty="0" err="1">
                    <a:latin typeface="微软雅黑" panose="020B0503020204020204" pitchFamily="34" charset="-122"/>
                    <a:ea typeface="微软雅黑" panose="020B0503020204020204" pitchFamily="34" charset="-122"/>
                  </a:rPr>
                  <a:t>tmp</a:t>
                </a:r>
                <a:r>
                  <a:rPr lang="zh-CN" altLang="en-US" sz="1600" dirty="0">
                    <a:latin typeface="微软雅黑" panose="020B0503020204020204" pitchFamily="34" charset="-122"/>
                    <a:ea typeface="微软雅黑" panose="020B0503020204020204" pitchFamily="34" charset="-122"/>
                  </a:rPr>
                  <a:t>插在</a:t>
                </a:r>
                <a:r>
                  <a:rPr lang="en-US" altLang="zh-CN" sz="1600" dirty="0">
                    <a:latin typeface="微软雅黑" panose="020B0503020204020204" pitchFamily="34" charset="-122"/>
                    <a:ea typeface="微软雅黑" panose="020B0503020204020204" pitchFamily="34" charset="-122"/>
                  </a:rPr>
                  <a:t>p</a:t>
                </a:r>
                <a:r>
                  <a:rPr lang="en-US" altLang="zh-CN" sz="1100" dirty="0">
                    <a:latin typeface="微软雅黑" panose="020B0503020204020204" pitchFamily="34" charset="-122"/>
                    <a:ea typeface="微软雅黑" panose="020B0503020204020204" pitchFamily="34" charset="-122"/>
                  </a:rPr>
                  <a:t>1</a:t>
                </a:r>
                <a:r>
                  <a:rPr lang="zh-CN" altLang="en-US" sz="1600" dirty="0">
                    <a:latin typeface="微软雅黑" panose="020B0503020204020204" pitchFamily="34" charset="-122"/>
                    <a:ea typeface="微软雅黑" panose="020B0503020204020204" pitchFamily="34" charset="-122"/>
                  </a:rPr>
                  <a:t>前面</a:t>
                </a:r>
                <a:endParaRPr lang="en-US" altLang="zh-CN" sz="1600"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zh-CN" altLang="en-US"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if</a:t>
                </a:r>
                <a:r>
                  <a:rPr lang="zh-CN" altLang="en-US"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i="1">
                        <a:latin typeface="Cambria Math" panose="02040503050406030204" pitchFamily="18" charset="0"/>
                        <a:ea typeface="微软雅黑" panose="020B0503020204020204" pitchFamily="34" charset="-122"/>
                      </a:rPr>
                      <m:t>𝑝𝑟𝑒</m:t>
                    </m:r>
                    <m:r>
                      <a:rPr lang="en-US" altLang="zh-CN" sz="1600" b="0" i="0" smtClean="0">
                        <a:latin typeface="Cambria Math" panose="02040503050406030204" pitchFamily="18" charset="0"/>
                        <a:ea typeface="微软雅黑" panose="020B0503020204020204" pitchFamily="34" charset="-122"/>
                      </a:rPr>
                      <m:t>=</m:t>
                    </m:r>
                    <m:r>
                      <m:rPr>
                        <m:sty m:val="p"/>
                      </m:rPr>
                      <a:rPr lang="en-US" altLang="zh-CN" sz="1600">
                        <a:latin typeface="Cambria Math" panose="02040503050406030204" pitchFamily="18" charset="0"/>
                        <a:ea typeface="微软雅黑" panose="020B0503020204020204" pitchFamily="34" charset="-122"/>
                      </a:rPr>
                      <m:t>NIL</m:t>
                    </m:r>
                  </m:oMath>
                </a14:m>
                <a:r>
                  <a:rPr lang="zh-CN" altLang="en-US"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then</a:t>
                </a:r>
                <a:r>
                  <a:rPr lang="zh-CN" altLang="en-US" sz="1600" b="1"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//pre</a:t>
                </a:r>
                <a:r>
                  <a:rPr lang="zh-CN" altLang="en-US" sz="1600" dirty="0">
                    <a:latin typeface="微软雅黑" panose="020B0503020204020204" pitchFamily="34" charset="-122"/>
                    <a:ea typeface="微软雅黑" panose="020B0503020204020204" pitchFamily="34" charset="-122"/>
                  </a:rPr>
                  <a:t>为空表示 </a:t>
                </a:r>
                <a:r>
                  <a:rPr lang="en-US" altLang="zh-CN" sz="1600" dirty="0">
                    <a:latin typeface="微软雅黑" panose="020B0503020204020204" pitchFamily="34" charset="-122"/>
                    <a:ea typeface="微软雅黑" panose="020B0503020204020204" pitchFamily="34" charset="-122"/>
                  </a:rPr>
                  <a:t>p</a:t>
                </a:r>
                <a:r>
                  <a:rPr lang="en-US" altLang="zh-CN" sz="1100" dirty="0">
                    <a:latin typeface="微软雅黑" panose="020B0503020204020204" pitchFamily="34" charset="-122"/>
                    <a:ea typeface="微软雅黑" panose="020B0503020204020204" pitchFamily="34" charset="-122"/>
                  </a:rPr>
                  <a:t>1</a:t>
                </a:r>
                <a:r>
                  <a:rPr lang="en-US" altLang="zh-CN" sz="1600" dirty="0">
                    <a:latin typeface="微软雅黑" panose="020B0503020204020204" pitchFamily="34" charset="-122"/>
                    <a:ea typeface="微软雅黑" panose="020B0503020204020204" pitchFamily="34" charset="-122"/>
                  </a:rPr>
                  <a:t>=List</a:t>
                </a:r>
                <a:r>
                  <a:rPr lang="en-US" altLang="zh-CN" sz="1100" dirty="0">
                    <a:latin typeface="微软雅黑" panose="020B0503020204020204" pitchFamily="34" charset="-122"/>
                    <a:ea typeface="微软雅黑" panose="020B0503020204020204" pitchFamily="34" charset="-122"/>
                  </a:rPr>
                  <a:t>1</a:t>
                </a:r>
                <a:r>
                  <a:rPr lang="zh-CN" altLang="en-US"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a:t>
                </a:r>
              </a:p>
              <a:p>
                <a:pPr marL="360000" lvl="0" indent="-288000" eaLnBrk="0" fontAlgn="base" hangingPunct="0">
                  <a:spcBef>
                    <a:spcPct val="0"/>
                  </a:spcBef>
                  <a:spcAft>
                    <a:spcPct val="0"/>
                  </a:spcAft>
                  <a:buFont typeface="+mj-lt"/>
                  <a:buAutoNum type="arabicPeriod"/>
                </a:pPr>
                <a:r>
                  <a:rPr lang="zh-CN" altLang="en-US"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𝐿𝑖𝑠</m:t>
                    </m:r>
                    <m:sSub>
                      <m:sSubPr>
                        <m:ctrlPr>
                          <a:rPr lang="en-US" altLang="zh-CN" sz="1600" b="0" i="1" smtClean="0">
                            <a:latin typeface="Cambria Math" panose="02040503050406030204" pitchFamily="18" charset="0"/>
                            <a:ea typeface="微软雅黑" panose="020B0503020204020204" pitchFamily="34" charset="-122"/>
                          </a:rPr>
                        </m:ctrlPr>
                      </m:sSubPr>
                      <m:e>
                        <m:r>
                          <a:rPr lang="en-US" altLang="zh-CN" sz="1600" b="0" i="1" smtClean="0">
                            <a:latin typeface="Cambria Math" panose="02040503050406030204" pitchFamily="18" charset="0"/>
                            <a:ea typeface="微软雅黑" panose="020B0503020204020204" pitchFamily="34" charset="-122"/>
                          </a:rPr>
                          <m:t>𝑡</m:t>
                        </m:r>
                      </m:e>
                      <m:sub>
                        <m:r>
                          <a:rPr lang="en-US" altLang="zh-CN" sz="1600" b="0" i="1" smtClean="0">
                            <a:latin typeface="Cambria Math" panose="02040503050406030204" pitchFamily="18" charset="0"/>
                            <a:ea typeface="微软雅黑" panose="020B0503020204020204" pitchFamily="34" charset="-122"/>
                          </a:rPr>
                          <m:t>1</m:t>
                        </m:r>
                      </m:sub>
                    </m:sSub>
                    <m:r>
                      <a:rPr lang="en-US" altLang="zh-CN" sz="1600" b="0" i="1" smtClean="0">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𝑡𝑚𝑝</m:t>
                    </m:r>
                    <m:r>
                      <a:rPr lang="en-US" altLang="zh-CN" sz="1600" b="0" i="1" smtClean="0">
                        <a:latin typeface="Cambria Math" panose="02040503050406030204" pitchFamily="18" charset="0"/>
                        <a:ea typeface="微软雅黑" panose="020B0503020204020204" pitchFamily="34" charset="-122"/>
                      </a:rPr>
                      <m:t>  </m:t>
                    </m:r>
                  </m:oMath>
                </a14:m>
                <a:r>
                  <a:rPr lang="en-US" altLang="zh-CN" sz="1600" dirty="0">
                    <a:latin typeface="微软雅黑" panose="020B0503020204020204" pitchFamily="34" charset="-122"/>
                    <a:ea typeface="微软雅黑" panose="020B0503020204020204" pitchFamily="34" charset="-122"/>
                  </a:rPr>
                  <a:t>//</a:t>
                </a:r>
                <a:r>
                  <a:rPr lang="en-US" altLang="zh-CN" sz="1600" dirty="0" err="1">
                    <a:latin typeface="微软雅黑" panose="020B0503020204020204" pitchFamily="34" charset="-122"/>
                    <a:ea typeface="微软雅黑" panose="020B0503020204020204" pitchFamily="34" charset="-122"/>
                  </a:rPr>
                  <a:t>tmp</a:t>
                </a:r>
                <a:r>
                  <a:rPr lang="zh-CN" altLang="en-US" sz="1600" dirty="0">
                    <a:latin typeface="微软雅黑" panose="020B0503020204020204" pitchFamily="34" charset="-122"/>
                    <a:ea typeface="微软雅黑" panose="020B0503020204020204" pitchFamily="34" charset="-122"/>
                  </a:rPr>
                  <a:t>成为</a:t>
                </a:r>
                <a:r>
                  <a:rPr lang="en-US" altLang="zh-CN" sz="1600" dirty="0">
                    <a:latin typeface="微软雅黑" panose="020B0503020204020204" pitchFamily="34" charset="-122"/>
                    <a:ea typeface="微软雅黑" panose="020B0503020204020204" pitchFamily="34" charset="-122"/>
                  </a:rPr>
                  <a:t>List</a:t>
                </a:r>
                <a:r>
                  <a:rPr lang="en-US" altLang="zh-CN" sz="1100" dirty="0">
                    <a:latin typeface="微软雅黑" panose="020B0503020204020204" pitchFamily="34" charset="-122"/>
                    <a:ea typeface="微软雅黑" panose="020B0503020204020204" pitchFamily="34" charset="-122"/>
                  </a:rPr>
                  <a:t>1</a:t>
                </a:r>
                <a:r>
                  <a:rPr lang="zh-CN" altLang="en-US" sz="1600" dirty="0">
                    <a:latin typeface="微软雅黑" panose="020B0503020204020204" pitchFamily="34" charset="-122"/>
                    <a:ea typeface="微软雅黑" panose="020B0503020204020204" pitchFamily="34" charset="-122"/>
                  </a:rPr>
                  <a:t>的</a:t>
                </a:r>
                <a:r>
                  <a:rPr lang="zh-CN" altLang="en-US" sz="1600" dirty="0">
                    <a:solidFill>
                      <a:srgbClr val="FFFF00"/>
                    </a:solidFill>
                    <a:latin typeface="微软雅黑" panose="020B0503020204020204" pitchFamily="34" charset="-122"/>
                    <a:ea typeface="微软雅黑" panose="020B0503020204020204" pitchFamily="34" charset="-122"/>
                  </a:rPr>
                  <a:t>新</a:t>
                </a:r>
                <a:r>
                  <a:rPr lang="zh-CN" altLang="en-US" sz="1600" dirty="0">
                    <a:latin typeface="微软雅黑" panose="020B0503020204020204" pitchFamily="34" charset="-122"/>
                    <a:ea typeface="微软雅黑" panose="020B0503020204020204" pitchFamily="34" charset="-122"/>
                  </a:rPr>
                  <a:t>头结点</a:t>
                </a:r>
                <a:endParaRPr lang="en-US" altLang="zh-CN" sz="1600"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zh-CN" altLang="en-US"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else</a:t>
                </a:r>
                <a:endParaRPr lang="en-US" altLang="zh-CN" sz="1600"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zh-CN" altLang="en-US"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𝑝𝑟𝑒</m:t>
                    </m:r>
                    <m:r>
                      <a:rPr lang="en-US" altLang="zh-CN" sz="1600" b="0" i="1" smtClean="0">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𝑛𝑒𝑥𝑡</m:t>
                    </m:r>
                    <m:r>
                      <a:rPr lang="en-US" altLang="zh-CN" sz="1600" b="0" i="1" smtClean="0">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𝑡𝑚𝑝</m:t>
                    </m:r>
                  </m:oMath>
                </a14:m>
                <a:r>
                  <a:rPr lang="zh-CN" altLang="en-US"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a:t>
                </a:r>
                <a:r>
                  <a:rPr lang="en-US" altLang="zh-CN" sz="1600" dirty="0" err="1">
                    <a:latin typeface="微软雅黑" panose="020B0503020204020204" pitchFamily="34" charset="-122"/>
                    <a:ea typeface="微软雅黑" panose="020B0503020204020204" pitchFamily="34" charset="-122"/>
                  </a:rPr>
                  <a:t>tmp</a:t>
                </a:r>
                <a:r>
                  <a:rPr lang="zh-CN" altLang="en-US" sz="1600" dirty="0">
                    <a:latin typeface="微软雅黑" panose="020B0503020204020204" pitchFamily="34" charset="-122"/>
                    <a:ea typeface="微软雅黑" panose="020B0503020204020204" pitchFamily="34" charset="-122"/>
                  </a:rPr>
                  <a:t>连在</a:t>
                </a:r>
                <a:r>
                  <a:rPr lang="en-US" altLang="zh-CN" sz="1600" dirty="0">
                    <a:latin typeface="微软雅黑" panose="020B0503020204020204" pitchFamily="34" charset="-122"/>
                    <a:ea typeface="微软雅黑" panose="020B0503020204020204" pitchFamily="34" charset="-122"/>
                  </a:rPr>
                  <a:t>pre</a:t>
                </a:r>
                <a:r>
                  <a:rPr lang="zh-CN" altLang="en-US" sz="1600" dirty="0">
                    <a:latin typeface="微软雅黑" panose="020B0503020204020204" pitchFamily="34" charset="-122"/>
                    <a:ea typeface="微软雅黑" panose="020B0503020204020204" pitchFamily="34" charset="-122"/>
                  </a:rPr>
                  <a:t>后面</a:t>
                </a:r>
                <a:endParaRPr lang="en-US" altLang="zh-CN" sz="1600"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zh-CN" altLang="en-US"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end</a:t>
                </a:r>
              </a:p>
              <a:p>
                <a:pPr marL="360000" lvl="0" indent="-288000" eaLnBrk="0" fontAlgn="base" hangingPunct="0">
                  <a:spcBef>
                    <a:spcPct val="0"/>
                  </a:spcBef>
                  <a:spcAft>
                    <a:spcPct val="0"/>
                  </a:spcAft>
                  <a:buFont typeface="+mj-lt"/>
                  <a:buAutoNum type="arabicPeriod"/>
                </a:pPr>
                <a:r>
                  <a:rPr lang="zh-CN" altLang="en-US"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   </a:t>
                </a:r>
                <a14:m>
                  <m:oMath xmlns:m="http://schemas.openxmlformats.org/officeDocument/2006/math">
                    <m:sSub>
                      <m:sSubPr>
                        <m:ctrlPr>
                          <a:rPr lang="en-US" altLang="zh-CN" sz="1600" b="0" i="1" smtClean="0">
                            <a:latin typeface="Cambria Math" panose="02040503050406030204" pitchFamily="18" charset="0"/>
                            <a:ea typeface="微软雅黑" panose="020B0503020204020204" pitchFamily="34" charset="-122"/>
                          </a:rPr>
                        </m:ctrlPr>
                      </m:sSubPr>
                      <m:e>
                        <m:r>
                          <a:rPr lang="en-US" altLang="zh-CN" sz="1600" b="0" i="1" smtClean="0">
                            <a:latin typeface="Cambria Math" panose="02040503050406030204" pitchFamily="18" charset="0"/>
                            <a:ea typeface="微软雅黑" panose="020B0503020204020204" pitchFamily="34" charset="-122"/>
                          </a:rPr>
                          <m:t>𝑝</m:t>
                        </m:r>
                      </m:e>
                      <m:sub>
                        <m:r>
                          <a:rPr lang="en-US" altLang="zh-CN" sz="1600" b="0" i="1" smtClean="0">
                            <a:latin typeface="Cambria Math" panose="02040503050406030204" pitchFamily="18" charset="0"/>
                            <a:ea typeface="微软雅黑" panose="020B0503020204020204" pitchFamily="34" charset="-122"/>
                          </a:rPr>
                          <m:t>1</m:t>
                        </m:r>
                      </m:sub>
                    </m:sSub>
                    <m:r>
                      <a:rPr lang="en-US" altLang="zh-CN" sz="1600" b="0" i="1" smtClean="0">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𝑡𝑚𝑝</m:t>
                    </m:r>
                  </m:oMath>
                </a14:m>
                <a:r>
                  <a:rPr lang="zh-CN" altLang="en-US"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//p</a:t>
                </a:r>
                <a:r>
                  <a:rPr lang="en-US" altLang="zh-CN" sz="1100" dirty="0">
                    <a:latin typeface="微软雅黑" panose="020B0503020204020204" pitchFamily="34" charset="-122"/>
                    <a:ea typeface="微软雅黑" panose="020B0503020204020204" pitchFamily="34" charset="-122"/>
                  </a:rPr>
                  <a:t>1</a:t>
                </a:r>
                <a:r>
                  <a:rPr lang="zh-CN" altLang="en-US" sz="1600" dirty="0">
                    <a:latin typeface="微软雅黑" panose="020B0503020204020204" pitchFamily="34" charset="-122"/>
                    <a:ea typeface="微软雅黑" panose="020B0503020204020204" pitchFamily="34" charset="-122"/>
                  </a:rPr>
                  <a:t>指向新插入的结点</a:t>
                </a:r>
                <a:endParaRPr lang="en-US" altLang="zh-CN" sz="1600"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zh-CN" altLang="en-US"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end</a:t>
                </a:r>
              </a:p>
              <a:p>
                <a:pPr marL="360000" lvl="0" indent="-288000" eaLnBrk="0" fontAlgn="base" hangingPunct="0">
                  <a:spcBef>
                    <a:spcPct val="0"/>
                  </a:spcBef>
                  <a:spcAft>
                    <a:spcPct val="0"/>
                  </a:spcAft>
                  <a:buFont typeface="+mj-lt"/>
                  <a:buAutoNum type="arabicPeriod"/>
                </a:pPr>
                <a:r>
                  <a:rPr lang="zh-CN" altLang="en-US" sz="1600" b="1"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return</a:t>
                </a:r>
                <a:r>
                  <a:rPr lang="zh-CN" altLang="en-US"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i="1">
                        <a:latin typeface="Cambria Math" panose="02040503050406030204" pitchFamily="18" charset="0"/>
                        <a:ea typeface="微软雅黑" panose="020B0503020204020204" pitchFamily="34" charset="-122"/>
                      </a:rPr>
                      <m:t>𝐿𝑖𝑠</m:t>
                    </m:r>
                    <m:sSub>
                      <m:sSubPr>
                        <m:ctrlPr>
                          <a:rPr lang="en-US" altLang="zh-CN" sz="1600" i="1">
                            <a:latin typeface="Cambria Math" panose="02040503050406030204" pitchFamily="18" charset="0"/>
                            <a:ea typeface="微软雅黑" panose="020B0503020204020204" pitchFamily="34" charset="-122"/>
                          </a:rPr>
                        </m:ctrlPr>
                      </m:sSubPr>
                      <m:e>
                        <m:r>
                          <a:rPr lang="en-US" altLang="zh-CN" sz="1600" i="1">
                            <a:latin typeface="Cambria Math" panose="02040503050406030204" pitchFamily="18" charset="0"/>
                            <a:ea typeface="微软雅黑" panose="020B0503020204020204" pitchFamily="34" charset="-122"/>
                          </a:rPr>
                          <m:t>𝑡</m:t>
                        </m:r>
                      </m:e>
                      <m:sub>
                        <m:r>
                          <a:rPr lang="en-US" altLang="zh-CN" sz="1600" i="1">
                            <a:latin typeface="Cambria Math" panose="02040503050406030204" pitchFamily="18" charset="0"/>
                            <a:ea typeface="微软雅黑" panose="020B0503020204020204" pitchFamily="34" charset="-122"/>
                          </a:rPr>
                          <m:t>1</m:t>
                        </m:r>
                      </m:sub>
                    </m:sSub>
                  </m:oMath>
                </a14:m>
                <a:r>
                  <a:rPr lang="zh-CN" altLang="en-US" sz="1600" dirty="0">
                    <a:latin typeface="微软雅黑" panose="020B0503020204020204" pitchFamily="34" charset="-122"/>
                    <a:ea typeface="微软雅黑" panose="020B0503020204020204" pitchFamily="34" charset="-122"/>
                  </a:rPr>
                  <a:t> </a:t>
                </a:r>
                <a:endParaRPr lang="en-US" altLang="zh-CN" sz="1600"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zh-CN" altLang="zh-CN" sz="1600" dirty="0">
                    <a:latin typeface="微软雅黑" panose="020B0503020204020204" pitchFamily="34" charset="-122"/>
                    <a:ea typeface="微软雅黑" panose="020B0503020204020204" pitchFamily="34" charset="-122"/>
                  </a:rPr>
                  <a:t>——————————————————————</a:t>
                </a:r>
              </a:p>
            </p:txBody>
          </p:sp>
        </mc:Choice>
        <mc:Fallback xmlns="">
          <p:sp>
            <p:nvSpPr>
              <p:cNvPr id="106" name="任意多边形: 形状 6">
                <a:extLst>
                  <a:ext uri="{FF2B5EF4-FFF2-40B4-BE49-F238E27FC236}">
                    <a16:creationId xmlns:a16="http://schemas.microsoft.com/office/drawing/2014/main" id="{4017370C-E3AF-58B0-EF7B-60167055451E}"/>
                  </a:ext>
                </a:extLst>
              </p:cNvPr>
              <p:cNvSpPr>
                <a:spLocks noRot="1" noChangeAspect="1" noMove="1" noResize="1" noEditPoints="1" noAdjustHandles="1" noChangeArrowheads="1" noChangeShapeType="1" noTextEdit="1"/>
              </p:cNvSpPr>
              <p:nvPr/>
            </p:nvSpPr>
            <p:spPr>
              <a:xfrm>
                <a:off x="5860211" y="1761632"/>
                <a:ext cx="6095929" cy="5000876"/>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blipFill>
                <a:blip r:embed="rId2"/>
                <a:stretch>
                  <a:fillRect t="-2311" b="-3650"/>
                </a:stretch>
              </a:blipFill>
            </p:spPr>
            <p:txBody>
              <a:bodyPr/>
              <a:lstStyle/>
              <a:p>
                <a:r>
                  <a:rPr lang="zh-CN" altLang="en-US">
                    <a:noFill/>
                  </a:rPr>
                  <a:t> </a:t>
                </a:r>
              </a:p>
            </p:txBody>
          </p:sp>
        </mc:Fallback>
      </mc:AlternateContent>
      <p:sp>
        <p:nvSpPr>
          <p:cNvPr id="7" name="AutoShape 3">
            <a:extLst>
              <a:ext uri="{FF2B5EF4-FFF2-40B4-BE49-F238E27FC236}">
                <a16:creationId xmlns:a16="http://schemas.microsoft.com/office/drawing/2014/main" id="{2FE6D1D6-8B48-4972-BA92-53052C961647}"/>
              </a:ext>
            </a:extLst>
          </p:cNvPr>
          <p:cNvSpPr>
            <a:spLocks noChangeAspect="1" noChangeArrowheads="1" noTextEdit="1"/>
          </p:cNvSpPr>
          <p:nvPr/>
        </p:nvSpPr>
        <p:spPr bwMode="auto">
          <a:xfrm>
            <a:off x="584200" y="2500313"/>
            <a:ext cx="4162425" cy="278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 name="Freeform 5">
            <a:extLst>
              <a:ext uri="{FF2B5EF4-FFF2-40B4-BE49-F238E27FC236}">
                <a16:creationId xmlns:a16="http://schemas.microsoft.com/office/drawing/2014/main" id="{B3B2B62C-227E-4ED7-9207-AFA22016C6FF}"/>
              </a:ext>
            </a:extLst>
          </p:cNvPr>
          <p:cNvSpPr>
            <a:spLocks/>
          </p:cNvSpPr>
          <p:nvPr/>
        </p:nvSpPr>
        <p:spPr bwMode="auto">
          <a:xfrm>
            <a:off x="1622425" y="2586038"/>
            <a:ext cx="336550" cy="241300"/>
          </a:xfrm>
          <a:custGeom>
            <a:avLst/>
            <a:gdLst>
              <a:gd name="T0" fmla="*/ 0 w 560"/>
              <a:gd name="T1" fmla="*/ 0 h 400"/>
              <a:gd name="T2" fmla="*/ 0 w 560"/>
              <a:gd name="T3" fmla="*/ 0 h 400"/>
              <a:gd name="T4" fmla="*/ 560 w 560"/>
              <a:gd name="T5" fmla="*/ 0 h 400"/>
              <a:gd name="T6" fmla="*/ 560 w 560"/>
              <a:gd name="T7" fmla="*/ 400 h 400"/>
              <a:gd name="T8" fmla="*/ 0 w 560"/>
              <a:gd name="T9" fmla="*/ 400 h 400"/>
              <a:gd name="T10" fmla="*/ 0 w 560"/>
              <a:gd name="T11" fmla="*/ 0 h 400"/>
            </a:gdLst>
            <a:ahLst/>
            <a:cxnLst>
              <a:cxn ang="0">
                <a:pos x="T0" y="T1"/>
              </a:cxn>
              <a:cxn ang="0">
                <a:pos x="T2" y="T3"/>
              </a:cxn>
              <a:cxn ang="0">
                <a:pos x="T4" y="T5"/>
              </a:cxn>
              <a:cxn ang="0">
                <a:pos x="T6" y="T7"/>
              </a:cxn>
              <a:cxn ang="0">
                <a:pos x="T8" y="T9"/>
              </a:cxn>
              <a:cxn ang="0">
                <a:pos x="T10" y="T11"/>
              </a:cxn>
            </a:cxnLst>
            <a:rect l="0" t="0" r="r" b="b"/>
            <a:pathLst>
              <a:path w="560" h="400">
                <a:moveTo>
                  <a:pt x="0" y="0"/>
                </a:moveTo>
                <a:lnTo>
                  <a:pt x="0" y="0"/>
                </a:lnTo>
                <a:lnTo>
                  <a:pt x="560" y="0"/>
                </a:lnTo>
                <a:lnTo>
                  <a:pt x="560" y="400"/>
                </a:lnTo>
                <a:lnTo>
                  <a:pt x="0" y="400"/>
                </a:lnTo>
                <a:lnTo>
                  <a:pt x="0" y="0"/>
                </a:lnTo>
                <a:close/>
              </a:path>
            </a:pathLst>
          </a:custGeom>
          <a:solidFill>
            <a:srgbClr val="C0C0C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9" name="Freeform 6">
            <a:extLst>
              <a:ext uri="{FF2B5EF4-FFF2-40B4-BE49-F238E27FC236}">
                <a16:creationId xmlns:a16="http://schemas.microsoft.com/office/drawing/2014/main" id="{8B4C48DF-9ED9-4D1B-A2ED-77F0FEDD160F}"/>
              </a:ext>
            </a:extLst>
          </p:cNvPr>
          <p:cNvSpPr>
            <a:spLocks/>
          </p:cNvSpPr>
          <p:nvPr/>
        </p:nvSpPr>
        <p:spPr bwMode="auto">
          <a:xfrm>
            <a:off x="1622425" y="2586038"/>
            <a:ext cx="336550" cy="241300"/>
          </a:xfrm>
          <a:custGeom>
            <a:avLst/>
            <a:gdLst>
              <a:gd name="T0" fmla="*/ 0 w 560"/>
              <a:gd name="T1" fmla="*/ 0 h 400"/>
              <a:gd name="T2" fmla="*/ 0 w 560"/>
              <a:gd name="T3" fmla="*/ 0 h 400"/>
              <a:gd name="T4" fmla="*/ 560 w 560"/>
              <a:gd name="T5" fmla="*/ 0 h 400"/>
              <a:gd name="T6" fmla="*/ 560 w 560"/>
              <a:gd name="T7" fmla="*/ 400 h 400"/>
              <a:gd name="T8" fmla="*/ 0 w 560"/>
              <a:gd name="T9" fmla="*/ 400 h 400"/>
              <a:gd name="T10" fmla="*/ 0 w 560"/>
              <a:gd name="T11" fmla="*/ 0 h 400"/>
            </a:gdLst>
            <a:ahLst/>
            <a:cxnLst>
              <a:cxn ang="0">
                <a:pos x="T0" y="T1"/>
              </a:cxn>
              <a:cxn ang="0">
                <a:pos x="T2" y="T3"/>
              </a:cxn>
              <a:cxn ang="0">
                <a:pos x="T4" y="T5"/>
              </a:cxn>
              <a:cxn ang="0">
                <a:pos x="T6" y="T7"/>
              </a:cxn>
              <a:cxn ang="0">
                <a:pos x="T8" y="T9"/>
              </a:cxn>
              <a:cxn ang="0">
                <a:pos x="T10" y="T11"/>
              </a:cxn>
            </a:cxnLst>
            <a:rect l="0" t="0" r="r" b="b"/>
            <a:pathLst>
              <a:path w="560" h="400">
                <a:moveTo>
                  <a:pt x="0" y="0"/>
                </a:moveTo>
                <a:lnTo>
                  <a:pt x="0" y="0"/>
                </a:lnTo>
                <a:lnTo>
                  <a:pt x="560" y="0"/>
                </a:lnTo>
                <a:lnTo>
                  <a:pt x="560" y="400"/>
                </a:lnTo>
                <a:lnTo>
                  <a:pt x="0" y="400"/>
                </a:lnTo>
                <a:lnTo>
                  <a:pt x="0" y="0"/>
                </a:lnTo>
                <a:close/>
              </a:path>
            </a:pathLst>
          </a:custGeom>
          <a:noFill/>
          <a:ln w="63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Rectangle 7">
            <a:extLst>
              <a:ext uri="{FF2B5EF4-FFF2-40B4-BE49-F238E27FC236}">
                <a16:creationId xmlns:a16="http://schemas.microsoft.com/office/drawing/2014/main" id="{C437EAD3-4FA2-4D41-A9A4-17CD8EE7368F}"/>
              </a:ext>
            </a:extLst>
          </p:cNvPr>
          <p:cNvSpPr>
            <a:spLocks noChangeArrowheads="1"/>
          </p:cNvSpPr>
          <p:nvPr/>
        </p:nvSpPr>
        <p:spPr bwMode="auto">
          <a:xfrm>
            <a:off x="1733550" y="2598738"/>
            <a:ext cx="244475" cy="290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500" b="1" i="0" u="none" strike="noStrike" cap="none" normalizeH="0" baseline="0">
                <a:ln>
                  <a:noFill/>
                </a:ln>
                <a:solidFill>
                  <a:srgbClr val="000000"/>
                </a:solidFill>
                <a:effectLst/>
                <a:latin typeface="Courier New Bold" panose="02070609020205020404" pitchFamily="49" charset="0"/>
              </a:rPr>
              <a:t>A</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1" name="Freeform 8">
            <a:extLst>
              <a:ext uri="{FF2B5EF4-FFF2-40B4-BE49-F238E27FC236}">
                <a16:creationId xmlns:a16="http://schemas.microsoft.com/office/drawing/2014/main" id="{0D13851F-E1BD-4C43-A00F-7A7324CBB255}"/>
              </a:ext>
            </a:extLst>
          </p:cNvPr>
          <p:cNvSpPr>
            <a:spLocks/>
          </p:cNvSpPr>
          <p:nvPr/>
        </p:nvSpPr>
        <p:spPr bwMode="auto">
          <a:xfrm>
            <a:off x="2284413" y="2586038"/>
            <a:ext cx="336550" cy="241300"/>
          </a:xfrm>
          <a:custGeom>
            <a:avLst/>
            <a:gdLst>
              <a:gd name="T0" fmla="*/ 0 w 560"/>
              <a:gd name="T1" fmla="*/ 0 h 400"/>
              <a:gd name="T2" fmla="*/ 0 w 560"/>
              <a:gd name="T3" fmla="*/ 0 h 400"/>
              <a:gd name="T4" fmla="*/ 560 w 560"/>
              <a:gd name="T5" fmla="*/ 0 h 400"/>
              <a:gd name="T6" fmla="*/ 560 w 560"/>
              <a:gd name="T7" fmla="*/ 400 h 400"/>
              <a:gd name="T8" fmla="*/ 0 w 560"/>
              <a:gd name="T9" fmla="*/ 400 h 400"/>
              <a:gd name="T10" fmla="*/ 0 w 560"/>
              <a:gd name="T11" fmla="*/ 0 h 400"/>
            </a:gdLst>
            <a:ahLst/>
            <a:cxnLst>
              <a:cxn ang="0">
                <a:pos x="T0" y="T1"/>
              </a:cxn>
              <a:cxn ang="0">
                <a:pos x="T2" y="T3"/>
              </a:cxn>
              <a:cxn ang="0">
                <a:pos x="T4" y="T5"/>
              </a:cxn>
              <a:cxn ang="0">
                <a:pos x="T6" y="T7"/>
              </a:cxn>
              <a:cxn ang="0">
                <a:pos x="T8" y="T9"/>
              </a:cxn>
              <a:cxn ang="0">
                <a:pos x="T10" y="T11"/>
              </a:cxn>
            </a:cxnLst>
            <a:rect l="0" t="0" r="r" b="b"/>
            <a:pathLst>
              <a:path w="560" h="400">
                <a:moveTo>
                  <a:pt x="0" y="0"/>
                </a:moveTo>
                <a:lnTo>
                  <a:pt x="0" y="0"/>
                </a:lnTo>
                <a:lnTo>
                  <a:pt x="560" y="0"/>
                </a:lnTo>
                <a:lnTo>
                  <a:pt x="560" y="400"/>
                </a:lnTo>
                <a:lnTo>
                  <a:pt x="0" y="400"/>
                </a:lnTo>
                <a:lnTo>
                  <a:pt x="0" y="0"/>
                </a:lnTo>
                <a:close/>
              </a:path>
            </a:pathLst>
          </a:custGeom>
          <a:solidFill>
            <a:srgbClr val="C0C0C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2" name="Freeform 9">
            <a:extLst>
              <a:ext uri="{FF2B5EF4-FFF2-40B4-BE49-F238E27FC236}">
                <a16:creationId xmlns:a16="http://schemas.microsoft.com/office/drawing/2014/main" id="{483C11DA-74B6-4204-9E78-12990285AC9C}"/>
              </a:ext>
            </a:extLst>
          </p:cNvPr>
          <p:cNvSpPr>
            <a:spLocks/>
          </p:cNvSpPr>
          <p:nvPr/>
        </p:nvSpPr>
        <p:spPr bwMode="auto">
          <a:xfrm>
            <a:off x="2284413" y="2586038"/>
            <a:ext cx="336550" cy="241300"/>
          </a:xfrm>
          <a:custGeom>
            <a:avLst/>
            <a:gdLst>
              <a:gd name="T0" fmla="*/ 0 w 560"/>
              <a:gd name="T1" fmla="*/ 0 h 400"/>
              <a:gd name="T2" fmla="*/ 0 w 560"/>
              <a:gd name="T3" fmla="*/ 0 h 400"/>
              <a:gd name="T4" fmla="*/ 560 w 560"/>
              <a:gd name="T5" fmla="*/ 0 h 400"/>
              <a:gd name="T6" fmla="*/ 560 w 560"/>
              <a:gd name="T7" fmla="*/ 400 h 400"/>
              <a:gd name="T8" fmla="*/ 0 w 560"/>
              <a:gd name="T9" fmla="*/ 400 h 400"/>
              <a:gd name="T10" fmla="*/ 0 w 560"/>
              <a:gd name="T11" fmla="*/ 0 h 400"/>
            </a:gdLst>
            <a:ahLst/>
            <a:cxnLst>
              <a:cxn ang="0">
                <a:pos x="T0" y="T1"/>
              </a:cxn>
              <a:cxn ang="0">
                <a:pos x="T2" y="T3"/>
              </a:cxn>
              <a:cxn ang="0">
                <a:pos x="T4" y="T5"/>
              </a:cxn>
              <a:cxn ang="0">
                <a:pos x="T6" y="T7"/>
              </a:cxn>
              <a:cxn ang="0">
                <a:pos x="T8" y="T9"/>
              </a:cxn>
              <a:cxn ang="0">
                <a:pos x="T10" y="T11"/>
              </a:cxn>
            </a:cxnLst>
            <a:rect l="0" t="0" r="r" b="b"/>
            <a:pathLst>
              <a:path w="560" h="400">
                <a:moveTo>
                  <a:pt x="0" y="0"/>
                </a:moveTo>
                <a:lnTo>
                  <a:pt x="0" y="0"/>
                </a:lnTo>
                <a:lnTo>
                  <a:pt x="560" y="0"/>
                </a:lnTo>
                <a:lnTo>
                  <a:pt x="560" y="400"/>
                </a:lnTo>
                <a:lnTo>
                  <a:pt x="0" y="400"/>
                </a:lnTo>
                <a:lnTo>
                  <a:pt x="0" y="0"/>
                </a:lnTo>
                <a:close/>
              </a:path>
            </a:pathLst>
          </a:custGeom>
          <a:noFill/>
          <a:ln w="63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Rectangle 10">
            <a:extLst>
              <a:ext uri="{FF2B5EF4-FFF2-40B4-BE49-F238E27FC236}">
                <a16:creationId xmlns:a16="http://schemas.microsoft.com/office/drawing/2014/main" id="{06807A2D-0BE2-4FF4-8A8B-5B53E15447C5}"/>
              </a:ext>
            </a:extLst>
          </p:cNvPr>
          <p:cNvSpPr>
            <a:spLocks noChangeArrowheads="1"/>
          </p:cNvSpPr>
          <p:nvPr/>
        </p:nvSpPr>
        <p:spPr bwMode="auto">
          <a:xfrm>
            <a:off x="2395538" y="2598738"/>
            <a:ext cx="244475" cy="290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500" b="1" i="0" u="none" strike="noStrike" cap="none" normalizeH="0" baseline="0">
                <a:ln>
                  <a:noFill/>
                </a:ln>
                <a:solidFill>
                  <a:srgbClr val="000000"/>
                </a:solidFill>
                <a:effectLst/>
                <a:latin typeface="Courier New Bold" panose="02070609020205020404" pitchFamily="49" charset="0"/>
              </a:rPr>
              <a:t>G</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4" name="Freeform 11">
            <a:extLst>
              <a:ext uri="{FF2B5EF4-FFF2-40B4-BE49-F238E27FC236}">
                <a16:creationId xmlns:a16="http://schemas.microsoft.com/office/drawing/2014/main" id="{D3674F40-A749-49FD-8CCB-FD59690A3FB6}"/>
              </a:ext>
            </a:extLst>
          </p:cNvPr>
          <p:cNvSpPr>
            <a:spLocks/>
          </p:cNvSpPr>
          <p:nvPr/>
        </p:nvSpPr>
        <p:spPr bwMode="auto">
          <a:xfrm>
            <a:off x="2946400" y="2586038"/>
            <a:ext cx="336550" cy="241300"/>
          </a:xfrm>
          <a:custGeom>
            <a:avLst/>
            <a:gdLst>
              <a:gd name="T0" fmla="*/ 0 w 560"/>
              <a:gd name="T1" fmla="*/ 0 h 400"/>
              <a:gd name="T2" fmla="*/ 0 w 560"/>
              <a:gd name="T3" fmla="*/ 0 h 400"/>
              <a:gd name="T4" fmla="*/ 560 w 560"/>
              <a:gd name="T5" fmla="*/ 0 h 400"/>
              <a:gd name="T6" fmla="*/ 560 w 560"/>
              <a:gd name="T7" fmla="*/ 400 h 400"/>
              <a:gd name="T8" fmla="*/ 0 w 560"/>
              <a:gd name="T9" fmla="*/ 400 h 400"/>
              <a:gd name="T10" fmla="*/ 0 w 560"/>
              <a:gd name="T11" fmla="*/ 0 h 400"/>
            </a:gdLst>
            <a:ahLst/>
            <a:cxnLst>
              <a:cxn ang="0">
                <a:pos x="T0" y="T1"/>
              </a:cxn>
              <a:cxn ang="0">
                <a:pos x="T2" y="T3"/>
              </a:cxn>
              <a:cxn ang="0">
                <a:pos x="T4" y="T5"/>
              </a:cxn>
              <a:cxn ang="0">
                <a:pos x="T6" y="T7"/>
              </a:cxn>
              <a:cxn ang="0">
                <a:pos x="T8" y="T9"/>
              </a:cxn>
              <a:cxn ang="0">
                <a:pos x="T10" y="T11"/>
              </a:cxn>
            </a:cxnLst>
            <a:rect l="0" t="0" r="r" b="b"/>
            <a:pathLst>
              <a:path w="560" h="400">
                <a:moveTo>
                  <a:pt x="0" y="0"/>
                </a:moveTo>
                <a:lnTo>
                  <a:pt x="0" y="0"/>
                </a:lnTo>
                <a:lnTo>
                  <a:pt x="560" y="0"/>
                </a:lnTo>
                <a:lnTo>
                  <a:pt x="560" y="400"/>
                </a:lnTo>
                <a:lnTo>
                  <a:pt x="0" y="400"/>
                </a:lnTo>
                <a:lnTo>
                  <a:pt x="0" y="0"/>
                </a:lnTo>
                <a:close/>
              </a:path>
            </a:pathLst>
          </a:custGeom>
          <a:solidFill>
            <a:srgbClr val="C0C0C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5" name="Freeform 12">
            <a:extLst>
              <a:ext uri="{FF2B5EF4-FFF2-40B4-BE49-F238E27FC236}">
                <a16:creationId xmlns:a16="http://schemas.microsoft.com/office/drawing/2014/main" id="{B25311B4-7FCB-4F23-A49D-1D077FFC8ECE}"/>
              </a:ext>
            </a:extLst>
          </p:cNvPr>
          <p:cNvSpPr>
            <a:spLocks/>
          </p:cNvSpPr>
          <p:nvPr/>
        </p:nvSpPr>
        <p:spPr bwMode="auto">
          <a:xfrm>
            <a:off x="2946400" y="2586038"/>
            <a:ext cx="336550" cy="241300"/>
          </a:xfrm>
          <a:custGeom>
            <a:avLst/>
            <a:gdLst>
              <a:gd name="T0" fmla="*/ 0 w 560"/>
              <a:gd name="T1" fmla="*/ 0 h 400"/>
              <a:gd name="T2" fmla="*/ 0 w 560"/>
              <a:gd name="T3" fmla="*/ 0 h 400"/>
              <a:gd name="T4" fmla="*/ 560 w 560"/>
              <a:gd name="T5" fmla="*/ 0 h 400"/>
              <a:gd name="T6" fmla="*/ 560 w 560"/>
              <a:gd name="T7" fmla="*/ 400 h 400"/>
              <a:gd name="T8" fmla="*/ 0 w 560"/>
              <a:gd name="T9" fmla="*/ 400 h 400"/>
              <a:gd name="T10" fmla="*/ 0 w 560"/>
              <a:gd name="T11" fmla="*/ 0 h 400"/>
            </a:gdLst>
            <a:ahLst/>
            <a:cxnLst>
              <a:cxn ang="0">
                <a:pos x="T0" y="T1"/>
              </a:cxn>
              <a:cxn ang="0">
                <a:pos x="T2" y="T3"/>
              </a:cxn>
              <a:cxn ang="0">
                <a:pos x="T4" y="T5"/>
              </a:cxn>
              <a:cxn ang="0">
                <a:pos x="T6" y="T7"/>
              </a:cxn>
              <a:cxn ang="0">
                <a:pos x="T8" y="T9"/>
              </a:cxn>
              <a:cxn ang="0">
                <a:pos x="T10" y="T11"/>
              </a:cxn>
            </a:cxnLst>
            <a:rect l="0" t="0" r="r" b="b"/>
            <a:pathLst>
              <a:path w="560" h="400">
                <a:moveTo>
                  <a:pt x="0" y="0"/>
                </a:moveTo>
                <a:lnTo>
                  <a:pt x="0" y="0"/>
                </a:lnTo>
                <a:lnTo>
                  <a:pt x="560" y="0"/>
                </a:lnTo>
                <a:lnTo>
                  <a:pt x="560" y="400"/>
                </a:lnTo>
                <a:lnTo>
                  <a:pt x="0" y="400"/>
                </a:lnTo>
                <a:lnTo>
                  <a:pt x="0" y="0"/>
                </a:lnTo>
                <a:close/>
              </a:path>
            </a:pathLst>
          </a:custGeom>
          <a:noFill/>
          <a:ln w="63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Rectangle 13">
            <a:extLst>
              <a:ext uri="{FF2B5EF4-FFF2-40B4-BE49-F238E27FC236}">
                <a16:creationId xmlns:a16="http://schemas.microsoft.com/office/drawing/2014/main" id="{05D84FEA-2BE3-45B8-8E89-C5688CC3E504}"/>
              </a:ext>
            </a:extLst>
          </p:cNvPr>
          <p:cNvSpPr>
            <a:spLocks noChangeArrowheads="1"/>
          </p:cNvSpPr>
          <p:nvPr/>
        </p:nvSpPr>
        <p:spPr bwMode="auto">
          <a:xfrm>
            <a:off x="3057525" y="2598738"/>
            <a:ext cx="244475" cy="290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500" b="1" i="0" u="none" strike="noStrike" cap="none" normalizeH="0" baseline="0">
                <a:ln>
                  <a:noFill/>
                </a:ln>
                <a:solidFill>
                  <a:srgbClr val="000000"/>
                </a:solidFill>
                <a:effectLst/>
                <a:latin typeface="Courier New Bold" panose="02070609020205020404" pitchFamily="49" charset="0"/>
              </a:rPr>
              <a:t>L</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7" name="Freeform 14">
            <a:extLst>
              <a:ext uri="{FF2B5EF4-FFF2-40B4-BE49-F238E27FC236}">
                <a16:creationId xmlns:a16="http://schemas.microsoft.com/office/drawing/2014/main" id="{FCB697B5-7CCA-474D-B213-27859B8C4A9C}"/>
              </a:ext>
            </a:extLst>
          </p:cNvPr>
          <p:cNvSpPr>
            <a:spLocks/>
          </p:cNvSpPr>
          <p:nvPr/>
        </p:nvSpPr>
        <p:spPr bwMode="auto">
          <a:xfrm>
            <a:off x="3611563" y="2586038"/>
            <a:ext cx="336550" cy="241300"/>
          </a:xfrm>
          <a:custGeom>
            <a:avLst/>
            <a:gdLst>
              <a:gd name="T0" fmla="*/ 0 w 560"/>
              <a:gd name="T1" fmla="*/ 0 h 400"/>
              <a:gd name="T2" fmla="*/ 0 w 560"/>
              <a:gd name="T3" fmla="*/ 0 h 400"/>
              <a:gd name="T4" fmla="*/ 560 w 560"/>
              <a:gd name="T5" fmla="*/ 0 h 400"/>
              <a:gd name="T6" fmla="*/ 560 w 560"/>
              <a:gd name="T7" fmla="*/ 400 h 400"/>
              <a:gd name="T8" fmla="*/ 0 w 560"/>
              <a:gd name="T9" fmla="*/ 400 h 400"/>
              <a:gd name="T10" fmla="*/ 0 w 560"/>
              <a:gd name="T11" fmla="*/ 0 h 400"/>
            </a:gdLst>
            <a:ahLst/>
            <a:cxnLst>
              <a:cxn ang="0">
                <a:pos x="T0" y="T1"/>
              </a:cxn>
              <a:cxn ang="0">
                <a:pos x="T2" y="T3"/>
              </a:cxn>
              <a:cxn ang="0">
                <a:pos x="T4" y="T5"/>
              </a:cxn>
              <a:cxn ang="0">
                <a:pos x="T6" y="T7"/>
              </a:cxn>
              <a:cxn ang="0">
                <a:pos x="T8" y="T9"/>
              </a:cxn>
              <a:cxn ang="0">
                <a:pos x="T10" y="T11"/>
              </a:cxn>
            </a:cxnLst>
            <a:rect l="0" t="0" r="r" b="b"/>
            <a:pathLst>
              <a:path w="560" h="400">
                <a:moveTo>
                  <a:pt x="0" y="0"/>
                </a:moveTo>
                <a:lnTo>
                  <a:pt x="0" y="0"/>
                </a:lnTo>
                <a:lnTo>
                  <a:pt x="560" y="0"/>
                </a:lnTo>
                <a:lnTo>
                  <a:pt x="560" y="400"/>
                </a:lnTo>
                <a:lnTo>
                  <a:pt x="0" y="400"/>
                </a:lnTo>
                <a:lnTo>
                  <a:pt x="0" y="0"/>
                </a:lnTo>
                <a:close/>
              </a:path>
            </a:pathLst>
          </a:custGeom>
          <a:solidFill>
            <a:srgbClr val="C0C0C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8" name="Freeform 15">
            <a:extLst>
              <a:ext uri="{FF2B5EF4-FFF2-40B4-BE49-F238E27FC236}">
                <a16:creationId xmlns:a16="http://schemas.microsoft.com/office/drawing/2014/main" id="{FDD498F7-1208-4764-9A05-A26E6E8FDC40}"/>
              </a:ext>
            </a:extLst>
          </p:cNvPr>
          <p:cNvSpPr>
            <a:spLocks/>
          </p:cNvSpPr>
          <p:nvPr/>
        </p:nvSpPr>
        <p:spPr bwMode="auto">
          <a:xfrm>
            <a:off x="3611563" y="2586038"/>
            <a:ext cx="336550" cy="241300"/>
          </a:xfrm>
          <a:custGeom>
            <a:avLst/>
            <a:gdLst>
              <a:gd name="T0" fmla="*/ 0 w 560"/>
              <a:gd name="T1" fmla="*/ 0 h 400"/>
              <a:gd name="T2" fmla="*/ 0 w 560"/>
              <a:gd name="T3" fmla="*/ 0 h 400"/>
              <a:gd name="T4" fmla="*/ 560 w 560"/>
              <a:gd name="T5" fmla="*/ 0 h 400"/>
              <a:gd name="T6" fmla="*/ 560 w 560"/>
              <a:gd name="T7" fmla="*/ 400 h 400"/>
              <a:gd name="T8" fmla="*/ 0 w 560"/>
              <a:gd name="T9" fmla="*/ 400 h 400"/>
              <a:gd name="T10" fmla="*/ 0 w 560"/>
              <a:gd name="T11" fmla="*/ 0 h 400"/>
            </a:gdLst>
            <a:ahLst/>
            <a:cxnLst>
              <a:cxn ang="0">
                <a:pos x="T0" y="T1"/>
              </a:cxn>
              <a:cxn ang="0">
                <a:pos x="T2" y="T3"/>
              </a:cxn>
              <a:cxn ang="0">
                <a:pos x="T4" y="T5"/>
              </a:cxn>
              <a:cxn ang="0">
                <a:pos x="T6" y="T7"/>
              </a:cxn>
              <a:cxn ang="0">
                <a:pos x="T8" y="T9"/>
              </a:cxn>
              <a:cxn ang="0">
                <a:pos x="T10" y="T11"/>
              </a:cxn>
            </a:cxnLst>
            <a:rect l="0" t="0" r="r" b="b"/>
            <a:pathLst>
              <a:path w="560" h="400">
                <a:moveTo>
                  <a:pt x="0" y="0"/>
                </a:moveTo>
                <a:lnTo>
                  <a:pt x="0" y="0"/>
                </a:lnTo>
                <a:lnTo>
                  <a:pt x="560" y="0"/>
                </a:lnTo>
                <a:lnTo>
                  <a:pt x="560" y="400"/>
                </a:lnTo>
                <a:lnTo>
                  <a:pt x="0" y="400"/>
                </a:lnTo>
                <a:lnTo>
                  <a:pt x="0" y="0"/>
                </a:lnTo>
                <a:close/>
              </a:path>
            </a:pathLst>
          </a:custGeom>
          <a:noFill/>
          <a:ln w="63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Rectangle 16">
            <a:extLst>
              <a:ext uri="{FF2B5EF4-FFF2-40B4-BE49-F238E27FC236}">
                <a16:creationId xmlns:a16="http://schemas.microsoft.com/office/drawing/2014/main" id="{483F9BE7-A5A9-4C27-A9BC-F56BE94DC63B}"/>
              </a:ext>
            </a:extLst>
          </p:cNvPr>
          <p:cNvSpPr>
            <a:spLocks noChangeArrowheads="1"/>
          </p:cNvSpPr>
          <p:nvPr/>
        </p:nvSpPr>
        <p:spPr bwMode="auto">
          <a:xfrm>
            <a:off x="3721100" y="2598738"/>
            <a:ext cx="244475" cy="290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500" b="1" i="0" u="none" strike="noStrike" cap="none" normalizeH="0" baseline="0">
                <a:ln>
                  <a:noFill/>
                </a:ln>
                <a:solidFill>
                  <a:srgbClr val="000000"/>
                </a:solidFill>
                <a:effectLst/>
                <a:latin typeface="Courier New Bold" panose="02070609020205020404" pitchFamily="49" charset="0"/>
              </a:rPr>
              <a:t>O</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20" name="Freeform 17">
            <a:extLst>
              <a:ext uri="{FF2B5EF4-FFF2-40B4-BE49-F238E27FC236}">
                <a16:creationId xmlns:a16="http://schemas.microsoft.com/office/drawing/2014/main" id="{C3C17B5A-61D7-4FF1-81B0-6284901C58CD}"/>
              </a:ext>
            </a:extLst>
          </p:cNvPr>
          <p:cNvSpPr>
            <a:spLocks/>
          </p:cNvSpPr>
          <p:nvPr/>
        </p:nvSpPr>
        <p:spPr bwMode="auto">
          <a:xfrm>
            <a:off x="4273550" y="2586038"/>
            <a:ext cx="336550" cy="241300"/>
          </a:xfrm>
          <a:custGeom>
            <a:avLst/>
            <a:gdLst>
              <a:gd name="T0" fmla="*/ 0 w 560"/>
              <a:gd name="T1" fmla="*/ 0 h 400"/>
              <a:gd name="T2" fmla="*/ 0 w 560"/>
              <a:gd name="T3" fmla="*/ 0 h 400"/>
              <a:gd name="T4" fmla="*/ 560 w 560"/>
              <a:gd name="T5" fmla="*/ 0 h 400"/>
              <a:gd name="T6" fmla="*/ 560 w 560"/>
              <a:gd name="T7" fmla="*/ 400 h 400"/>
              <a:gd name="T8" fmla="*/ 0 w 560"/>
              <a:gd name="T9" fmla="*/ 400 h 400"/>
              <a:gd name="T10" fmla="*/ 0 w 560"/>
              <a:gd name="T11" fmla="*/ 0 h 400"/>
            </a:gdLst>
            <a:ahLst/>
            <a:cxnLst>
              <a:cxn ang="0">
                <a:pos x="T0" y="T1"/>
              </a:cxn>
              <a:cxn ang="0">
                <a:pos x="T2" y="T3"/>
              </a:cxn>
              <a:cxn ang="0">
                <a:pos x="T4" y="T5"/>
              </a:cxn>
              <a:cxn ang="0">
                <a:pos x="T6" y="T7"/>
              </a:cxn>
              <a:cxn ang="0">
                <a:pos x="T8" y="T9"/>
              </a:cxn>
              <a:cxn ang="0">
                <a:pos x="T10" y="T11"/>
              </a:cxn>
            </a:cxnLst>
            <a:rect l="0" t="0" r="r" b="b"/>
            <a:pathLst>
              <a:path w="560" h="400">
                <a:moveTo>
                  <a:pt x="0" y="0"/>
                </a:moveTo>
                <a:lnTo>
                  <a:pt x="0" y="0"/>
                </a:lnTo>
                <a:lnTo>
                  <a:pt x="560" y="0"/>
                </a:lnTo>
                <a:lnTo>
                  <a:pt x="560" y="400"/>
                </a:lnTo>
                <a:lnTo>
                  <a:pt x="0" y="400"/>
                </a:lnTo>
                <a:lnTo>
                  <a:pt x="0" y="0"/>
                </a:lnTo>
                <a:close/>
              </a:path>
            </a:pathLst>
          </a:custGeom>
          <a:solidFill>
            <a:srgbClr val="C0C0C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1" name="Freeform 18">
            <a:extLst>
              <a:ext uri="{FF2B5EF4-FFF2-40B4-BE49-F238E27FC236}">
                <a16:creationId xmlns:a16="http://schemas.microsoft.com/office/drawing/2014/main" id="{BE4AE3F9-E11B-4CFC-B75F-4048092D1314}"/>
              </a:ext>
            </a:extLst>
          </p:cNvPr>
          <p:cNvSpPr>
            <a:spLocks/>
          </p:cNvSpPr>
          <p:nvPr/>
        </p:nvSpPr>
        <p:spPr bwMode="auto">
          <a:xfrm>
            <a:off x="4273550" y="2586038"/>
            <a:ext cx="336550" cy="241300"/>
          </a:xfrm>
          <a:custGeom>
            <a:avLst/>
            <a:gdLst>
              <a:gd name="T0" fmla="*/ 0 w 560"/>
              <a:gd name="T1" fmla="*/ 0 h 400"/>
              <a:gd name="T2" fmla="*/ 0 w 560"/>
              <a:gd name="T3" fmla="*/ 0 h 400"/>
              <a:gd name="T4" fmla="*/ 560 w 560"/>
              <a:gd name="T5" fmla="*/ 0 h 400"/>
              <a:gd name="T6" fmla="*/ 560 w 560"/>
              <a:gd name="T7" fmla="*/ 400 h 400"/>
              <a:gd name="T8" fmla="*/ 0 w 560"/>
              <a:gd name="T9" fmla="*/ 400 h 400"/>
              <a:gd name="T10" fmla="*/ 0 w 560"/>
              <a:gd name="T11" fmla="*/ 0 h 400"/>
            </a:gdLst>
            <a:ahLst/>
            <a:cxnLst>
              <a:cxn ang="0">
                <a:pos x="T0" y="T1"/>
              </a:cxn>
              <a:cxn ang="0">
                <a:pos x="T2" y="T3"/>
              </a:cxn>
              <a:cxn ang="0">
                <a:pos x="T4" y="T5"/>
              </a:cxn>
              <a:cxn ang="0">
                <a:pos x="T6" y="T7"/>
              </a:cxn>
              <a:cxn ang="0">
                <a:pos x="T8" y="T9"/>
              </a:cxn>
              <a:cxn ang="0">
                <a:pos x="T10" y="T11"/>
              </a:cxn>
            </a:cxnLst>
            <a:rect l="0" t="0" r="r" b="b"/>
            <a:pathLst>
              <a:path w="560" h="400">
                <a:moveTo>
                  <a:pt x="0" y="0"/>
                </a:moveTo>
                <a:lnTo>
                  <a:pt x="0" y="0"/>
                </a:lnTo>
                <a:lnTo>
                  <a:pt x="560" y="0"/>
                </a:lnTo>
                <a:lnTo>
                  <a:pt x="560" y="400"/>
                </a:lnTo>
                <a:lnTo>
                  <a:pt x="0" y="400"/>
                </a:lnTo>
                <a:lnTo>
                  <a:pt x="0" y="0"/>
                </a:lnTo>
                <a:close/>
              </a:path>
            </a:pathLst>
          </a:custGeom>
          <a:noFill/>
          <a:ln w="63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Rectangle 19">
            <a:extLst>
              <a:ext uri="{FF2B5EF4-FFF2-40B4-BE49-F238E27FC236}">
                <a16:creationId xmlns:a16="http://schemas.microsoft.com/office/drawing/2014/main" id="{0DAFF53A-001F-485C-8770-829012B6518B}"/>
              </a:ext>
            </a:extLst>
          </p:cNvPr>
          <p:cNvSpPr>
            <a:spLocks noChangeArrowheads="1"/>
          </p:cNvSpPr>
          <p:nvPr/>
        </p:nvSpPr>
        <p:spPr bwMode="auto">
          <a:xfrm>
            <a:off x="4383088" y="2598738"/>
            <a:ext cx="244475" cy="290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500" b="1" i="0" u="none" strike="noStrike" cap="none" normalizeH="0" baseline="0">
                <a:ln>
                  <a:noFill/>
                </a:ln>
                <a:solidFill>
                  <a:srgbClr val="000000"/>
                </a:solidFill>
                <a:effectLst/>
                <a:latin typeface="Courier New Bold" panose="02070609020205020404" pitchFamily="49" charset="0"/>
              </a:rPr>
              <a:t>R</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23" name="Freeform 20">
            <a:extLst>
              <a:ext uri="{FF2B5EF4-FFF2-40B4-BE49-F238E27FC236}">
                <a16:creationId xmlns:a16="http://schemas.microsoft.com/office/drawing/2014/main" id="{D154AD14-2280-4121-BE37-6C0138AB0567}"/>
              </a:ext>
            </a:extLst>
          </p:cNvPr>
          <p:cNvSpPr>
            <a:spLocks noEditPoints="1"/>
          </p:cNvSpPr>
          <p:nvPr/>
        </p:nvSpPr>
        <p:spPr bwMode="auto">
          <a:xfrm>
            <a:off x="1960563" y="2681288"/>
            <a:ext cx="327025" cy="53975"/>
          </a:xfrm>
          <a:custGeom>
            <a:avLst/>
            <a:gdLst>
              <a:gd name="T0" fmla="*/ 0 w 542"/>
              <a:gd name="T1" fmla="*/ 30 h 90"/>
              <a:gd name="T2" fmla="*/ 0 w 542"/>
              <a:gd name="T3" fmla="*/ 30 h 90"/>
              <a:gd name="T4" fmla="*/ 467 w 542"/>
              <a:gd name="T5" fmla="*/ 30 h 90"/>
              <a:gd name="T6" fmla="*/ 467 w 542"/>
              <a:gd name="T7" fmla="*/ 60 h 90"/>
              <a:gd name="T8" fmla="*/ 0 w 542"/>
              <a:gd name="T9" fmla="*/ 60 h 90"/>
              <a:gd name="T10" fmla="*/ 0 w 542"/>
              <a:gd name="T11" fmla="*/ 30 h 90"/>
              <a:gd name="T12" fmla="*/ 452 w 542"/>
              <a:gd name="T13" fmla="*/ 0 h 90"/>
              <a:gd name="T14" fmla="*/ 452 w 542"/>
              <a:gd name="T15" fmla="*/ 0 h 90"/>
              <a:gd name="T16" fmla="*/ 542 w 542"/>
              <a:gd name="T17" fmla="*/ 45 h 90"/>
              <a:gd name="T18" fmla="*/ 452 w 542"/>
              <a:gd name="T19" fmla="*/ 90 h 90"/>
              <a:gd name="T20" fmla="*/ 452 w 542"/>
              <a:gd name="T21"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42" h="90">
                <a:moveTo>
                  <a:pt x="0" y="30"/>
                </a:moveTo>
                <a:lnTo>
                  <a:pt x="0" y="30"/>
                </a:lnTo>
                <a:lnTo>
                  <a:pt x="467" y="30"/>
                </a:lnTo>
                <a:lnTo>
                  <a:pt x="467" y="60"/>
                </a:lnTo>
                <a:lnTo>
                  <a:pt x="0" y="60"/>
                </a:lnTo>
                <a:lnTo>
                  <a:pt x="0" y="30"/>
                </a:lnTo>
                <a:close/>
                <a:moveTo>
                  <a:pt x="452" y="0"/>
                </a:moveTo>
                <a:lnTo>
                  <a:pt x="452" y="0"/>
                </a:lnTo>
                <a:lnTo>
                  <a:pt x="542" y="45"/>
                </a:lnTo>
                <a:lnTo>
                  <a:pt x="452" y="90"/>
                </a:lnTo>
                <a:lnTo>
                  <a:pt x="452"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4" name="Freeform 21">
            <a:extLst>
              <a:ext uri="{FF2B5EF4-FFF2-40B4-BE49-F238E27FC236}">
                <a16:creationId xmlns:a16="http://schemas.microsoft.com/office/drawing/2014/main" id="{4C429C45-821B-4AEA-8A2A-8ED2DF8F4AE4}"/>
              </a:ext>
            </a:extLst>
          </p:cNvPr>
          <p:cNvSpPr>
            <a:spLocks noEditPoints="1"/>
          </p:cNvSpPr>
          <p:nvPr/>
        </p:nvSpPr>
        <p:spPr bwMode="auto">
          <a:xfrm>
            <a:off x="2622550" y="2681288"/>
            <a:ext cx="325438" cy="53975"/>
          </a:xfrm>
          <a:custGeom>
            <a:avLst/>
            <a:gdLst>
              <a:gd name="T0" fmla="*/ 0 w 542"/>
              <a:gd name="T1" fmla="*/ 30 h 90"/>
              <a:gd name="T2" fmla="*/ 0 w 542"/>
              <a:gd name="T3" fmla="*/ 30 h 90"/>
              <a:gd name="T4" fmla="*/ 467 w 542"/>
              <a:gd name="T5" fmla="*/ 30 h 90"/>
              <a:gd name="T6" fmla="*/ 467 w 542"/>
              <a:gd name="T7" fmla="*/ 60 h 90"/>
              <a:gd name="T8" fmla="*/ 0 w 542"/>
              <a:gd name="T9" fmla="*/ 60 h 90"/>
              <a:gd name="T10" fmla="*/ 0 w 542"/>
              <a:gd name="T11" fmla="*/ 30 h 90"/>
              <a:gd name="T12" fmla="*/ 452 w 542"/>
              <a:gd name="T13" fmla="*/ 0 h 90"/>
              <a:gd name="T14" fmla="*/ 452 w 542"/>
              <a:gd name="T15" fmla="*/ 0 h 90"/>
              <a:gd name="T16" fmla="*/ 542 w 542"/>
              <a:gd name="T17" fmla="*/ 45 h 90"/>
              <a:gd name="T18" fmla="*/ 452 w 542"/>
              <a:gd name="T19" fmla="*/ 90 h 90"/>
              <a:gd name="T20" fmla="*/ 452 w 542"/>
              <a:gd name="T21"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42" h="90">
                <a:moveTo>
                  <a:pt x="0" y="30"/>
                </a:moveTo>
                <a:lnTo>
                  <a:pt x="0" y="30"/>
                </a:lnTo>
                <a:lnTo>
                  <a:pt x="467" y="30"/>
                </a:lnTo>
                <a:lnTo>
                  <a:pt x="467" y="60"/>
                </a:lnTo>
                <a:lnTo>
                  <a:pt x="0" y="60"/>
                </a:lnTo>
                <a:lnTo>
                  <a:pt x="0" y="30"/>
                </a:lnTo>
                <a:close/>
                <a:moveTo>
                  <a:pt x="452" y="0"/>
                </a:moveTo>
                <a:lnTo>
                  <a:pt x="452" y="0"/>
                </a:lnTo>
                <a:lnTo>
                  <a:pt x="542" y="45"/>
                </a:lnTo>
                <a:lnTo>
                  <a:pt x="452" y="90"/>
                </a:lnTo>
                <a:lnTo>
                  <a:pt x="452"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5" name="Freeform 22">
            <a:extLst>
              <a:ext uri="{FF2B5EF4-FFF2-40B4-BE49-F238E27FC236}">
                <a16:creationId xmlns:a16="http://schemas.microsoft.com/office/drawing/2014/main" id="{48CAF401-9D36-4FA3-B401-B6F4DB4CA5B0}"/>
              </a:ext>
            </a:extLst>
          </p:cNvPr>
          <p:cNvSpPr>
            <a:spLocks noEditPoints="1"/>
          </p:cNvSpPr>
          <p:nvPr/>
        </p:nvSpPr>
        <p:spPr bwMode="auto">
          <a:xfrm>
            <a:off x="3284538" y="2681288"/>
            <a:ext cx="325438" cy="53975"/>
          </a:xfrm>
          <a:custGeom>
            <a:avLst/>
            <a:gdLst>
              <a:gd name="T0" fmla="*/ 0 w 542"/>
              <a:gd name="T1" fmla="*/ 30 h 90"/>
              <a:gd name="T2" fmla="*/ 0 w 542"/>
              <a:gd name="T3" fmla="*/ 30 h 90"/>
              <a:gd name="T4" fmla="*/ 467 w 542"/>
              <a:gd name="T5" fmla="*/ 30 h 90"/>
              <a:gd name="T6" fmla="*/ 467 w 542"/>
              <a:gd name="T7" fmla="*/ 60 h 90"/>
              <a:gd name="T8" fmla="*/ 0 w 542"/>
              <a:gd name="T9" fmla="*/ 60 h 90"/>
              <a:gd name="T10" fmla="*/ 0 w 542"/>
              <a:gd name="T11" fmla="*/ 30 h 90"/>
              <a:gd name="T12" fmla="*/ 452 w 542"/>
              <a:gd name="T13" fmla="*/ 0 h 90"/>
              <a:gd name="T14" fmla="*/ 452 w 542"/>
              <a:gd name="T15" fmla="*/ 0 h 90"/>
              <a:gd name="T16" fmla="*/ 542 w 542"/>
              <a:gd name="T17" fmla="*/ 45 h 90"/>
              <a:gd name="T18" fmla="*/ 452 w 542"/>
              <a:gd name="T19" fmla="*/ 90 h 90"/>
              <a:gd name="T20" fmla="*/ 452 w 542"/>
              <a:gd name="T21"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42" h="90">
                <a:moveTo>
                  <a:pt x="0" y="30"/>
                </a:moveTo>
                <a:lnTo>
                  <a:pt x="0" y="30"/>
                </a:lnTo>
                <a:lnTo>
                  <a:pt x="467" y="30"/>
                </a:lnTo>
                <a:lnTo>
                  <a:pt x="467" y="60"/>
                </a:lnTo>
                <a:lnTo>
                  <a:pt x="0" y="60"/>
                </a:lnTo>
                <a:lnTo>
                  <a:pt x="0" y="30"/>
                </a:lnTo>
                <a:close/>
                <a:moveTo>
                  <a:pt x="452" y="0"/>
                </a:moveTo>
                <a:lnTo>
                  <a:pt x="452" y="0"/>
                </a:lnTo>
                <a:lnTo>
                  <a:pt x="542" y="45"/>
                </a:lnTo>
                <a:lnTo>
                  <a:pt x="452" y="90"/>
                </a:lnTo>
                <a:lnTo>
                  <a:pt x="452"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6" name="Freeform 23">
            <a:extLst>
              <a:ext uri="{FF2B5EF4-FFF2-40B4-BE49-F238E27FC236}">
                <a16:creationId xmlns:a16="http://schemas.microsoft.com/office/drawing/2014/main" id="{0AAEF0BF-4CA4-428F-86C5-06DE7262F025}"/>
              </a:ext>
            </a:extLst>
          </p:cNvPr>
          <p:cNvSpPr>
            <a:spLocks noEditPoints="1"/>
          </p:cNvSpPr>
          <p:nvPr/>
        </p:nvSpPr>
        <p:spPr bwMode="auto">
          <a:xfrm>
            <a:off x="3949700" y="2681288"/>
            <a:ext cx="327025" cy="53975"/>
          </a:xfrm>
          <a:custGeom>
            <a:avLst/>
            <a:gdLst>
              <a:gd name="T0" fmla="*/ 0 w 542"/>
              <a:gd name="T1" fmla="*/ 30 h 90"/>
              <a:gd name="T2" fmla="*/ 0 w 542"/>
              <a:gd name="T3" fmla="*/ 30 h 90"/>
              <a:gd name="T4" fmla="*/ 467 w 542"/>
              <a:gd name="T5" fmla="*/ 30 h 90"/>
              <a:gd name="T6" fmla="*/ 467 w 542"/>
              <a:gd name="T7" fmla="*/ 60 h 90"/>
              <a:gd name="T8" fmla="*/ 0 w 542"/>
              <a:gd name="T9" fmla="*/ 60 h 90"/>
              <a:gd name="T10" fmla="*/ 0 w 542"/>
              <a:gd name="T11" fmla="*/ 30 h 90"/>
              <a:gd name="T12" fmla="*/ 452 w 542"/>
              <a:gd name="T13" fmla="*/ 0 h 90"/>
              <a:gd name="T14" fmla="*/ 452 w 542"/>
              <a:gd name="T15" fmla="*/ 0 h 90"/>
              <a:gd name="T16" fmla="*/ 542 w 542"/>
              <a:gd name="T17" fmla="*/ 45 h 90"/>
              <a:gd name="T18" fmla="*/ 452 w 542"/>
              <a:gd name="T19" fmla="*/ 90 h 90"/>
              <a:gd name="T20" fmla="*/ 452 w 542"/>
              <a:gd name="T21"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42" h="90">
                <a:moveTo>
                  <a:pt x="0" y="30"/>
                </a:moveTo>
                <a:lnTo>
                  <a:pt x="0" y="30"/>
                </a:lnTo>
                <a:lnTo>
                  <a:pt x="467" y="30"/>
                </a:lnTo>
                <a:lnTo>
                  <a:pt x="467" y="60"/>
                </a:lnTo>
                <a:lnTo>
                  <a:pt x="0" y="60"/>
                </a:lnTo>
                <a:lnTo>
                  <a:pt x="0" y="30"/>
                </a:lnTo>
                <a:close/>
                <a:moveTo>
                  <a:pt x="452" y="0"/>
                </a:moveTo>
                <a:lnTo>
                  <a:pt x="452" y="0"/>
                </a:lnTo>
                <a:lnTo>
                  <a:pt x="542" y="45"/>
                </a:lnTo>
                <a:lnTo>
                  <a:pt x="452" y="90"/>
                </a:lnTo>
                <a:lnTo>
                  <a:pt x="452"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7" name="Freeform 24">
            <a:extLst>
              <a:ext uri="{FF2B5EF4-FFF2-40B4-BE49-F238E27FC236}">
                <a16:creationId xmlns:a16="http://schemas.microsoft.com/office/drawing/2014/main" id="{EF2DE486-EC07-4B6B-A375-B81403562815}"/>
              </a:ext>
            </a:extLst>
          </p:cNvPr>
          <p:cNvSpPr>
            <a:spLocks noEditPoints="1"/>
          </p:cNvSpPr>
          <p:nvPr/>
        </p:nvSpPr>
        <p:spPr bwMode="auto">
          <a:xfrm>
            <a:off x="1135063" y="2670176"/>
            <a:ext cx="487363" cy="53975"/>
          </a:xfrm>
          <a:custGeom>
            <a:avLst/>
            <a:gdLst>
              <a:gd name="T0" fmla="*/ 0 w 811"/>
              <a:gd name="T1" fmla="*/ 30 h 90"/>
              <a:gd name="T2" fmla="*/ 0 w 811"/>
              <a:gd name="T3" fmla="*/ 30 h 90"/>
              <a:gd name="T4" fmla="*/ 736 w 811"/>
              <a:gd name="T5" fmla="*/ 30 h 90"/>
              <a:gd name="T6" fmla="*/ 736 w 811"/>
              <a:gd name="T7" fmla="*/ 60 h 90"/>
              <a:gd name="T8" fmla="*/ 0 w 811"/>
              <a:gd name="T9" fmla="*/ 60 h 90"/>
              <a:gd name="T10" fmla="*/ 0 w 811"/>
              <a:gd name="T11" fmla="*/ 30 h 90"/>
              <a:gd name="T12" fmla="*/ 721 w 811"/>
              <a:gd name="T13" fmla="*/ 0 h 90"/>
              <a:gd name="T14" fmla="*/ 721 w 811"/>
              <a:gd name="T15" fmla="*/ 0 h 90"/>
              <a:gd name="T16" fmla="*/ 811 w 811"/>
              <a:gd name="T17" fmla="*/ 45 h 90"/>
              <a:gd name="T18" fmla="*/ 721 w 811"/>
              <a:gd name="T19" fmla="*/ 90 h 90"/>
              <a:gd name="T20" fmla="*/ 721 w 811"/>
              <a:gd name="T21"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11" h="90">
                <a:moveTo>
                  <a:pt x="0" y="30"/>
                </a:moveTo>
                <a:lnTo>
                  <a:pt x="0" y="30"/>
                </a:lnTo>
                <a:lnTo>
                  <a:pt x="736" y="30"/>
                </a:lnTo>
                <a:lnTo>
                  <a:pt x="736" y="60"/>
                </a:lnTo>
                <a:lnTo>
                  <a:pt x="0" y="60"/>
                </a:lnTo>
                <a:lnTo>
                  <a:pt x="0" y="30"/>
                </a:lnTo>
                <a:close/>
                <a:moveTo>
                  <a:pt x="721" y="0"/>
                </a:moveTo>
                <a:lnTo>
                  <a:pt x="721" y="0"/>
                </a:lnTo>
                <a:lnTo>
                  <a:pt x="811" y="45"/>
                </a:lnTo>
                <a:lnTo>
                  <a:pt x="721" y="90"/>
                </a:lnTo>
                <a:lnTo>
                  <a:pt x="721"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8" name="Freeform 25">
            <a:extLst>
              <a:ext uri="{FF2B5EF4-FFF2-40B4-BE49-F238E27FC236}">
                <a16:creationId xmlns:a16="http://schemas.microsoft.com/office/drawing/2014/main" id="{B6817C12-D446-4F51-9082-3959FBAAA9CC}"/>
              </a:ext>
            </a:extLst>
          </p:cNvPr>
          <p:cNvSpPr>
            <a:spLocks/>
          </p:cNvSpPr>
          <p:nvPr/>
        </p:nvSpPr>
        <p:spPr bwMode="auto">
          <a:xfrm>
            <a:off x="1606550" y="3192463"/>
            <a:ext cx="336550" cy="239713"/>
          </a:xfrm>
          <a:custGeom>
            <a:avLst/>
            <a:gdLst>
              <a:gd name="T0" fmla="*/ 0 w 560"/>
              <a:gd name="T1" fmla="*/ 0 h 400"/>
              <a:gd name="T2" fmla="*/ 0 w 560"/>
              <a:gd name="T3" fmla="*/ 0 h 400"/>
              <a:gd name="T4" fmla="*/ 560 w 560"/>
              <a:gd name="T5" fmla="*/ 0 h 400"/>
              <a:gd name="T6" fmla="*/ 560 w 560"/>
              <a:gd name="T7" fmla="*/ 400 h 400"/>
              <a:gd name="T8" fmla="*/ 0 w 560"/>
              <a:gd name="T9" fmla="*/ 400 h 400"/>
              <a:gd name="T10" fmla="*/ 0 w 560"/>
              <a:gd name="T11" fmla="*/ 0 h 400"/>
            </a:gdLst>
            <a:ahLst/>
            <a:cxnLst>
              <a:cxn ang="0">
                <a:pos x="T0" y="T1"/>
              </a:cxn>
              <a:cxn ang="0">
                <a:pos x="T2" y="T3"/>
              </a:cxn>
              <a:cxn ang="0">
                <a:pos x="T4" y="T5"/>
              </a:cxn>
              <a:cxn ang="0">
                <a:pos x="T6" y="T7"/>
              </a:cxn>
              <a:cxn ang="0">
                <a:pos x="T8" y="T9"/>
              </a:cxn>
              <a:cxn ang="0">
                <a:pos x="T10" y="T11"/>
              </a:cxn>
            </a:cxnLst>
            <a:rect l="0" t="0" r="r" b="b"/>
            <a:pathLst>
              <a:path w="560" h="400">
                <a:moveTo>
                  <a:pt x="0" y="0"/>
                </a:moveTo>
                <a:lnTo>
                  <a:pt x="0" y="0"/>
                </a:lnTo>
                <a:lnTo>
                  <a:pt x="560" y="0"/>
                </a:lnTo>
                <a:lnTo>
                  <a:pt x="560" y="400"/>
                </a:lnTo>
                <a:lnTo>
                  <a:pt x="0" y="400"/>
                </a:lnTo>
                <a:lnTo>
                  <a:pt x="0" y="0"/>
                </a:lnTo>
                <a:close/>
              </a:path>
            </a:pathLst>
          </a:custGeom>
          <a:solidFill>
            <a:srgbClr val="C0C0C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9" name="Freeform 26">
            <a:extLst>
              <a:ext uri="{FF2B5EF4-FFF2-40B4-BE49-F238E27FC236}">
                <a16:creationId xmlns:a16="http://schemas.microsoft.com/office/drawing/2014/main" id="{98A0B15A-FBFF-407C-8496-9D0C4A94569D}"/>
              </a:ext>
            </a:extLst>
          </p:cNvPr>
          <p:cNvSpPr>
            <a:spLocks/>
          </p:cNvSpPr>
          <p:nvPr/>
        </p:nvSpPr>
        <p:spPr bwMode="auto">
          <a:xfrm>
            <a:off x="1606550" y="3192463"/>
            <a:ext cx="336550" cy="239713"/>
          </a:xfrm>
          <a:custGeom>
            <a:avLst/>
            <a:gdLst>
              <a:gd name="T0" fmla="*/ 0 w 560"/>
              <a:gd name="T1" fmla="*/ 0 h 400"/>
              <a:gd name="T2" fmla="*/ 0 w 560"/>
              <a:gd name="T3" fmla="*/ 0 h 400"/>
              <a:gd name="T4" fmla="*/ 560 w 560"/>
              <a:gd name="T5" fmla="*/ 0 h 400"/>
              <a:gd name="T6" fmla="*/ 560 w 560"/>
              <a:gd name="T7" fmla="*/ 400 h 400"/>
              <a:gd name="T8" fmla="*/ 0 w 560"/>
              <a:gd name="T9" fmla="*/ 400 h 400"/>
              <a:gd name="T10" fmla="*/ 0 w 560"/>
              <a:gd name="T11" fmla="*/ 0 h 400"/>
            </a:gdLst>
            <a:ahLst/>
            <a:cxnLst>
              <a:cxn ang="0">
                <a:pos x="T0" y="T1"/>
              </a:cxn>
              <a:cxn ang="0">
                <a:pos x="T2" y="T3"/>
              </a:cxn>
              <a:cxn ang="0">
                <a:pos x="T4" y="T5"/>
              </a:cxn>
              <a:cxn ang="0">
                <a:pos x="T6" y="T7"/>
              </a:cxn>
              <a:cxn ang="0">
                <a:pos x="T8" y="T9"/>
              </a:cxn>
              <a:cxn ang="0">
                <a:pos x="T10" y="T11"/>
              </a:cxn>
            </a:cxnLst>
            <a:rect l="0" t="0" r="r" b="b"/>
            <a:pathLst>
              <a:path w="560" h="400">
                <a:moveTo>
                  <a:pt x="0" y="0"/>
                </a:moveTo>
                <a:lnTo>
                  <a:pt x="0" y="0"/>
                </a:lnTo>
                <a:lnTo>
                  <a:pt x="560" y="0"/>
                </a:lnTo>
                <a:lnTo>
                  <a:pt x="560" y="400"/>
                </a:lnTo>
                <a:lnTo>
                  <a:pt x="0" y="400"/>
                </a:lnTo>
                <a:lnTo>
                  <a:pt x="0" y="0"/>
                </a:lnTo>
                <a:close/>
              </a:path>
            </a:pathLst>
          </a:custGeom>
          <a:noFill/>
          <a:ln w="63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Rectangle 27">
            <a:extLst>
              <a:ext uri="{FF2B5EF4-FFF2-40B4-BE49-F238E27FC236}">
                <a16:creationId xmlns:a16="http://schemas.microsoft.com/office/drawing/2014/main" id="{3F549726-1028-44E7-BC44-326ABAC39249}"/>
              </a:ext>
            </a:extLst>
          </p:cNvPr>
          <p:cNvSpPr>
            <a:spLocks noChangeArrowheads="1"/>
          </p:cNvSpPr>
          <p:nvPr/>
        </p:nvSpPr>
        <p:spPr bwMode="auto">
          <a:xfrm>
            <a:off x="1719263" y="3203576"/>
            <a:ext cx="244475" cy="290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500" b="1" i="0" u="none" strike="noStrike" cap="none" normalizeH="0" baseline="0">
                <a:ln>
                  <a:noFill/>
                </a:ln>
                <a:solidFill>
                  <a:srgbClr val="000000"/>
                </a:solidFill>
                <a:effectLst/>
                <a:latin typeface="Courier New Bold" panose="02070609020205020404" pitchFamily="49" charset="0"/>
              </a:rPr>
              <a:t>H</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31" name="Freeform 28">
            <a:extLst>
              <a:ext uri="{FF2B5EF4-FFF2-40B4-BE49-F238E27FC236}">
                <a16:creationId xmlns:a16="http://schemas.microsoft.com/office/drawing/2014/main" id="{C95E4B31-521B-4666-A3E2-E84E5C193EDD}"/>
              </a:ext>
            </a:extLst>
          </p:cNvPr>
          <p:cNvSpPr>
            <a:spLocks/>
          </p:cNvSpPr>
          <p:nvPr/>
        </p:nvSpPr>
        <p:spPr bwMode="auto">
          <a:xfrm>
            <a:off x="2271713" y="3192463"/>
            <a:ext cx="336550" cy="239713"/>
          </a:xfrm>
          <a:custGeom>
            <a:avLst/>
            <a:gdLst>
              <a:gd name="T0" fmla="*/ 0 w 560"/>
              <a:gd name="T1" fmla="*/ 0 h 400"/>
              <a:gd name="T2" fmla="*/ 0 w 560"/>
              <a:gd name="T3" fmla="*/ 0 h 400"/>
              <a:gd name="T4" fmla="*/ 560 w 560"/>
              <a:gd name="T5" fmla="*/ 0 h 400"/>
              <a:gd name="T6" fmla="*/ 560 w 560"/>
              <a:gd name="T7" fmla="*/ 400 h 400"/>
              <a:gd name="T8" fmla="*/ 0 w 560"/>
              <a:gd name="T9" fmla="*/ 400 h 400"/>
              <a:gd name="T10" fmla="*/ 0 w 560"/>
              <a:gd name="T11" fmla="*/ 0 h 400"/>
            </a:gdLst>
            <a:ahLst/>
            <a:cxnLst>
              <a:cxn ang="0">
                <a:pos x="T0" y="T1"/>
              </a:cxn>
              <a:cxn ang="0">
                <a:pos x="T2" y="T3"/>
              </a:cxn>
              <a:cxn ang="0">
                <a:pos x="T4" y="T5"/>
              </a:cxn>
              <a:cxn ang="0">
                <a:pos x="T6" y="T7"/>
              </a:cxn>
              <a:cxn ang="0">
                <a:pos x="T8" y="T9"/>
              </a:cxn>
              <a:cxn ang="0">
                <a:pos x="T10" y="T11"/>
              </a:cxn>
            </a:cxnLst>
            <a:rect l="0" t="0" r="r" b="b"/>
            <a:pathLst>
              <a:path w="560" h="400">
                <a:moveTo>
                  <a:pt x="0" y="0"/>
                </a:moveTo>
                <a:lnTo>
                  <a:pt x="0" y="0"/>
                </a:lnTo>
                <a:lnTo>
                  <a:pt x="560" y="0"/>
                </a:lnTo>
                <a:lnTo>
                  <a:pt x="560" y="400"/>
                </a:lnTo>
                <a:lnTo>
                  <a:pt x="0" y="400"/>
                </a:lnTo>
                <a:lnTo>
                  <a:pt x="0" y="0"/>
                </a:lnTo>
                <a:close/>
              </a:path>
            </a:pathLst>
          </a:custGeom>
          <a:solidFill>
            <a:srgbClr val="C0C0C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2" name="Freeform 29">
            <a:extLst>
              <a:ext uri="{FF2B5EF4-FFF2-40B4-BE49-F238E27FC236}">
                <a16:creationId xmlns:a16="http://schemas.microsoft.com/office/drawing/2014/main" id="{7F1DF441-97AD-4949-8CE2-094DFEF816F4}"/>
              </a:ext>
            </a:extLst>
          </p:cNvPr>
          <p:cNvSpPr>
            <a:spLocks/>
          </p:cNvSpPr>
          <p:nvPr/>
        </p:nvSpPr>
        <p:spPr bwMode="auto">
          <a:xfrm>
            <a:off x="2271713" y="3192463"/>
            <a:ext cx="336550" cy="239713"/>
          </a:xfrm>
          <a:custGeom>
            <a:avLst/>
            <a:gdLst>
              <a:gd name="T0" fmla="*/ 0 w 560"/>
              <a:gd name="T1" fmla="*/ 0 h 400"/>
              <a:gd name="T2" fmla="*/ 0 w 560"/>
              <a:gd name="T3" fmla="*/ 0 h 400"/>
              <a:gd name="T4" fmla="*/ 560 w 560"/>
              <a:gd name="T5" fmla="*/ 0 h 400"/>
              <a:gd name="T6" fmla="*/ 560 w 560"/>
              <a:gd name="T7" fmla="*/ 400 h 400"/>
              <a:gd name="T8" fmla="*/ 0 w 560"/>
              <a:gd name="T9" fmla="*/ 400 h 400"/>
              <a:gd name="T10" fmla="*/ 0 w 560"/>
              <a:gd name="T11" fmla="*/ 0 h 400"/>
            </a:gdLst>
            <a:ahLst/>
            <a:cxnLst>
              <a:cxn ang="0">
                <a:pos x="T0" y="T1"/>
              </a:cxn>
              <a:cxn ang="0">
                <a:pos x="T2" y="T3"/>
              </a:cxn>
              <a:cxn ang="0">
                <a:pos x="T4" y="T5"/>
              </a:cxn>
              <a:cxn ang="0">
                <a:pos x="T6" y="T7"/>
              </a:cxn>
              <a:cxn ang="0">
                <a:pos x="T8" y="T9"/>
              </a:cxn>
              <a:cxn ang="0">
                <a:pos x="T10" y="T11"/>
              </a:cxn>
            </a:cxnLst>
            <a:rect l="0" t="0" r="r" b="b"/>
            <a:pathLst>
              <a:path w="560" h="400">
                <a:moveTo>
                  <a:pt x="0" y="0"/>
                </a:moveTo>
                <a:lnTo>
                  <a:pt x="0" y="0"/>
                </a:lnTo>
                <a:lnTo>
                  <a:pt x="560" y="0"/>
                </a:lnTo>
                <a:lnTo>
                  <a:pt x="560" y="400"/>
                </a:lnTo>
                <a:lnTo>
                  <a:pt x="0" y="400"/>
                </a:lnTo>
                <a:lnTo>
                  <a:pt x="0" y="0"/>
                </a:lnTo>
                <a:close/>
              </a:path>
            </a:pathLst>
          </a:custGeom>
          <a:noFill/>
          <a:ln w="63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Rectangle 30">
            <a:extLst>
              <a:ext uri="{FF2B5EF4-FFF2-40B4-BE49-F238E27FC236}">
                <a16:creationId xmlns:a16="http://schemas.microsoft.com/office/drawing/2014/main" id="{95AAD9CB-9BB2-4103-AFD9-D95512657CD5}"/>
              </a:ext>
            </a:extLst>
          </p:cNvPr>
          <p:cNvSpPr>
            <a:spLocks noChangeArrowheads="1"/>
          </p:cNvSpPr>
          <p:nvPr/>
        </p:nvSpPr>
        <p:spPr bwMode="auto">
          <a:xfrm>
            <a:off x="2381250" y="3203576"/>
            <a:ext cx="244475" cy="290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500" b="1" i="0" u="none" strike="noStrike" cap="none" normalizeH="0" baseline="0">
                <a:ln>
                  <a:noFill/>
                </a:ln>
                <a:solidFill>
                  <a:srgbClr val="000000"/>
                </a:solidFill>
                <a:effectLst/>
                <a:latin typeface="Courier New Bold" panose="02070609020205020404" pitchFamily="49" charset="0"/>
              </a:rPr>
              <a:t>I</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34" name="Freeform 31">
            <a:extLst>
              <a:ext uri="{FF2B5EF4-FFF2-40B4-BE49-F238E27FC236}">
                <a16:creationId xmlns:a16="http://schemas.microsoft.com/office/drawing/2014/main" id="{8E17375C-CF91-4ABD-8A9E-77E25D399ACC}"/>
              </a:ext>
            </a:extLst>
          </p:cNvPr>
          <p:cNvSpPr>
            <a:spLocks/>
          </p:cNvSpPr>
          <p:nvPr/>
        </p:nvSpPr>
        <p:spPr bwMode="auto">
          <a:xfrm>
            <a:off x="2933700" y="3192463"/>
            <a:ext cx="336550" cy="239713"/>
          </a:xfrm>
          <a:custGeom>
            <a:avLst/>
            <a:gdLst>
              <a:gd name="T0" fmla="*/ 0 w 560"/>
              <a:gd name="T1" fmla="*/ 0 h 400"/>
              <a:gd name="T2" fmla="*/ 0 w 560"/>
              <a:gd name="T3" fmla="*/ 0 h 400"/>
              <a:gd name="T4" fmla="*/ 560 w 560"/>
              <a:gd name="T5" fmla="*/ 0 h 400"/>
              <a:gd name="T6" fmla="*/ 560 w 560"/>
              <a:gd name="T7" fmla="*/ 400 h 400"/>
              <a:gd name="T8" fmla="*/ 0 w 560"/>
              <a:gd name="T9" fmla="*/ 400 h 400"/>
              <a:gd name="T10" fmla="*/ 0 w 560"/>
              <a:gd name="T11" fmla="*/ 0 h 400"/>
            </a:gdLst>
            <a:ahLst/>
            <a:cxnLst>
              <a:cxn ang="0">
                <a:pos x="T0" y="T1"/>
              </a:cxn>
              <a:cxn ang="0">
                <a:pos x="T2" y="T3"/>
              </a:cxn>
              <a:cxn ang="0">
                <a:pos x="T4" y="T5"/>
              </a:cxn>
              <a:cxn ang="0">
                <a:pos x="T6" y="T7"/>
              </a:cxn>
              <a:cxn ang="0">
                <a:pos x="T8" y="T9"/>
              </a:cxn>
              <a:cxn ang="0">
                <a:pos x="T10" y="T11"/>
              </a:cxn>
            </a:cxnLst>
            <a:rect l="0" t="0" r="r" b="b"/>
            <a:pathLst>
              <a:path w="560" h="400">
                <a:moveTo>
                  <a:pt x="0" y="0"/>
                </a:moveTo>
                <a:lnTo>
                  <a:pt x="0" y="0"/>
                </a:lnTo>
                <a:lnTo>
                  <a:pt x="560" y="0"/>
                </a:lnTo>
                <a:lnTo>
                  <a:pt x="560" y="400"/>
                </a:lnTo>
                <a:lnTo>
                  <a:pt x="0" y="400"/>
                </a:lnTo>
                <a:lnTo>
                  <a:pt x="0" y="0"/>
                </a:lnTo>
                <a:close/>
              </a:path>
            </a:pathLst>
          </a:custGeom>
          <a:solidFill>
            <a:srgbClr val="C0C0C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5" name="Freeform 32">
            <a:extLst>
              <a:ext uri="{FF2B5EF4-FFF2-40B4-BE49-F238E27FC236}">
                <a16:creationId xmlns:a16="http://schemas.microsoft.com/office/drawing/2014/main" id="{4DE2AB86-FE62-4FF4-A170-2E62891850F4}"/>
              </a:ext>
            </a:extLst>
          </p:cNvPr>
          <p:cNvSpPr>
            <a:spLocks/>
          </p:cNvSpPr>
          <p:nvPr/>
        </p:nvSpPr>
        <p:spPr bwMode="auto">
          <a:xfrm>
            <a:off x="2933700" y="3192463"/>
            <a:ext cx="336550" cy="239713"/>
          </a:xfrm>
          <a:custGeom>
            <a:avLst/>
            <a:gdLst>
              <a:gd name="T0" fmla="*/ 0 w 560"/>
              <a:gd name="T1" fmla="*/ 0 h 400"/>
              <a:gd name="T2" fmla="*/ 0 w 560"/>
              <a:gd name="T3" fmla="*/ 0 h 400"/>
              <a:gd name="T4" fmla="*/ 560 w 560"/>
              <a:gd name="T5" fmla="*/ 0 h 400"/>
              <a:gd name="T6" fmla="*/ 560 w 560"/>
              <a:gd name="T7" fmla="*/ 400 h 400"/>
              <a:gd name="T8" fmla="*/ 0 w 560"/>
              <a:gd name="T9" fmla="*/ 400 h 400"/>
              <a:gd name="T10" fmla="*/ 0 w 560"/>
              <a:gd name="T11" fmla="*/ 0 h 400"/>
            </a:gdLst>
            <a:ahLst/>
            <a:cxnLst>
              <a:cxn ang="0">
                <a:pos x="T0" y="T1"/>
              </a:cxn>
              <a:cxn ang="0">
                <a:pos x="T2" y="T3"/>
              </a:cxn>
              <a:cxn ang="0">
                <a:pos x="T4" y="T5"/>
              </a:cxn>
              <a:cxn ang="0">
                <a:pos x="T6" y="T7"/>
              </a:cxn>
              <a:cxn ang="0">
                <a:pos x="T8" y="T9"/>
              </a:cxn>
              <a:cxn ang="0">
                <a:pos x="T10" y="T11"/>
              </a:cxn>
            </a:cxnLst>
            <a:rect l="0" t="0" r="r" b="b"/>
            <a:pathLst>
              <a:path w="560" h="400">
                <a:moveTo>
                  <a:pt x="0" y="0"/>
                </a:moveTo>
                <a:lnTo>
                  <a:pt x="0" y="0"/>
                </a:lnTo>
                <a:lnTo>
                  <a:pt x="560" y="0"/>
                </a:lnTo>
                <a:lnTo>
                  <a:pt x="560" y="400"/>
                </a:lnTo>
                <a:lnTo>
                  <a:pt x="0" y="400"/>
                </a:lnTo>
                <a:lnTo>
                  <a:pt x="0" y="0"/>
                </a:lnTo>
                <a:close/>
              </a:path>
            </a:pathLst>
          </a:custGeom>
          <a:noFill/>
          <a:ln w="63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Rectangle 33">
            <a:extLst>
              <a:ext uri="{FF2B5EF4-FFF2-40B4-BE49-F238E27FC236}">
                <a16:creationId xmlns:a16="http://schemas.microsoft.com/office/drawing/2014/main" id="{60CE38ED-9C6E-4342-B7A1-C619CC1B3958}"/>
              </a:ext>
            </a:extLst>
          </p:cNvPr>
          <p:cNvSpPr>
            <a:spLocks noChangeArrowheads="1"/>
          </p:cNvSpPr>
          <p:nvPr/>
        </p:nvSpPr>
        <p:spPr bwMode="auto">
          <a:xfrm>
            <a:off x="3044825" y="3203576"/>
            <a:ext cx="244475" cy="290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500" b="1" i="0" u="none" strike="noStrike" cap="none" normalizeH="0" baseline="0">
                <a:ln>
                  <a:noFill/>
                </a:ln>
                <a:solidFill>
                  <a:srgbClr val="000000"/>
                </a:solidFill>
                <a:effectLst/>
                <a:latin typeface="Courier New Bold" panose="02070609020205020404" pitchFamily="49" charset="0"/>
              </a:rPr>
              <a:t>M</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37" name="Freeform 34">
            <a:extLst>
              <a:ext uri="{FF2B5EF4-FFF2-40B4-BE49-F238E27FC236}">
                <a16:creationId xmlns:a16="http://schemas.microsoft.com/office/drawing/2014/main" id="{B6498433-47B2-47AD-AB59-361A67490954}"/>
              </a:ext>
            </a:extLst>
          </p:cNvPr>
          <p:cNvSpPr>
            <a:spLocks/>
          </p:cNvSpPr>
          <p:nvPr/>
        </p:nvSpPr>
        <p:spPr bwMode="auto">
          <a:xfrm>
            <a:off x="3595688" y="3192463"/>
            <a:ext cx="336550" cy="239713"/>
          </a:xfrm>
          <a:custGeom>
            <a:avLst/>
            <a:gdLst>
              <a:gd name="T0" fmla="*/ 0 w 560"/>
              <a:gd name="T1" fmla="*/ 0 h 400"/>
              <a:gd name="T2" fmla="*/ 0 w 560"/>
              <a:gd name="T3" fmla="*/ 0 h 400"/>
              <a:gd name="T4" fmla="*/ 560 w 560"/>
              <a:gd name="T5" fmla="*/ 0 h 400"/>
              <a:gd name="T6" fmla="*/ 560 w 560"/>
              <a:gd name="T7" fmla="*/ 400 h 400"/>
              <a:gd name="T8" fmla="*/ 0 w 560"/>
              <a:gd name="T9" fmla="*/ 400 h 400"/>
              <a:gd name="T10" fmla="*/ 0 w 560"/>
              <a:gd name="T11" fmla="*/ 0 h 400"/>
            </a:gdLst>
            <a:ahLst/>
            <a:cxnLst>
              <a:cxn ang="0">
                <a:pos x="T0" y="T1"/>
              </a:cxn>
              <a:cxn ang="0">
                <a:pos x="T2" y="T3"/>
              </a:cxn>
              <a:cxn ang="0">
                <a:pos x="T4" y="T5"/>
              </a:cxn>
              <a:cxn ang="0">
                <a:pos x="T6" y="T7"/>
              </a:cxn>
              <a:cxn ang="0">
                <a:pos x="T8" y="T9"/>
              </a:cxn>
              <a:cxn ang="0">
                <a:pos x="T10" y="T11"/>
              </a:cxn>
            </a:cxnLst>
            <a:rect l="0" t="0" r="r" b="b"/>
            <a:pathLst>
              <a:path w="560" h="400">
                <a:moveTo>
                  <a:pt x="0" y="0"/>
                </a:moveTo>
                <a:lnTo>
                  <a:pt x="0" y="0"/>
                </a:lnTo>
                <a:lnTo>
                  <a:pt x="560" y="0"/>
                </a:lnTo>
                <a:lnTo>
                  <a:pt x="560" y="400"/>
                </a:lnTo>
                <a:lnTo>
                  <a:pt x="0" y="400"/>
                </a:lnTo>
                <a:lnTo>
                  <a:pt x="0" y="0"/>
                </a:lnTo>
                <a:close/>
              </a:path>
            </a:pathLst>
          </a:custGeom>
          <a:solidFill>
            <a:srgbClr val="C0C0C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8" name="Freeform 35">
            <a:extLst>
              <a:ext uri="{FF2B5EF4-FFF2-40B4-BE49-F238E27FC236}">
                <a16:creationId xmlns:a16="http://schemas.microsoft.com/office/drawing/2014/main" id="{B59DDB3E-A9B3-45E3-82E0-CAE7200E1771}"/>
              </a:ext>
            </a:extLst>
          </p:cNvPr>
          <p:cNvSpPr>
            <a:spLocks/>
          </p:cNvSpPr>
          <p:nvPr/>
        </p:nvSpPr>
        <p:spPr bwMode="auto">
          <a:xfrm>
            <a:off x="3595688" y="3192463"/>
            <a:ext cx="336550" cy="239713"/>
          </a:xfrm>
          <a:custGeom>
            <a:avLst/>
            <a:gdLst>
              <a:gd name="T0" fmla="*/ 0 w 560"/>
              <a:gd name="T1" fmla="*/ 0 h 400"/>
              <a:gd name="T2" fmla="*/ 0 w 560"/>
              <a:gd name="T3" fmla="*/ 0 h 400"/>
              <a:gd name="T4" fmla="*/ 560 w 560"/>
              <a:gd name="T5" fmla="*/ 0 h 400"/>
              <a:gd name="T6" fmla="*/ 560 w 560"/>
              <a:gd name="T7" fmla="*/ 400 h 400"/>
              <a:gd name="T8" fmla="*/ 0 w 560"/>
              <a:gd name="T9" fmla="*/ 400 h 400"/>
              <a:gd name="T10" fmla="*/ 0 w 560"/>
              <a:gd name="T11" fmla="*/ 0 h 400"/>
            </a:gdLst>
            <a:ahLst/>
            <a:cxnLst>
              <a:cxn ang="0">
                <a:pos x="T0" y="T1"/>
              </a:cxn>
              <a:cxn ang="0">
                <a:pos x="T2" y="T3"/>
              </a:cxn>
              <a:cxn ang="0">
                <a:pos x="T4" y="T5"/>
              </a:cxn>
              <a:cxn ang="0">
                <a:pos x="T6" y="T7"/>
              </a:cxn>
              <a:cxn ang="0">
                <a:pos x="T8" y="T9"/>
              </a:cxn>
              <a:cxn ang="0">
                <a:pos x="T10" y="T11"/>
              </a:cxn>
            </a:cxnLst>
            <a:rect l="0" t="0" r="r" b="b"/>
            <a:pathLst>
              <a:path w="560" h="400">
                <a:moveTo>
                  <a:pt x="0" y="0"/>
                </a:moveTo>
                <a:lnTo>
                  <a:pt x="0" y="0"/>
                </a:lnTo>
                <a:lnTo>
                  <a:pt x="560" y="0"/>
                </a:lnTo>
                <a:lnTo>
                  <a:pt x="560" y="400"/>
                </a:lnTo>
                <a:lnTo>
                  <a:pt x="0" y="400"/>
                </a:lnTo>
                <a:lnTo>
                  <a:pt x="0" y="0"/>
                </a:lnTo>
                <a:close/>
              </a:path>
            </a:pathLst>
          </a:custGeom>
          <a:noFill/>
          <a:ln w="63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9" name="Rectangle 36">
            <a:extLst>
              <a:ext uri="{FF2B5EF4-FFF2-40B4-BE49-F238E27FC236}">
                <a16:creationId xmlns:a16="http://schemas.microsoft.com/office/drawing/2014/main" id="{FC7DF874-7AE7-4F94-8BE4-0354C639CD82}"/>
              </a:ext>
            </a:extLst>
          </p:cNvPr>
          <p:cNvSpPr>
            <a:spLocks noChangeArrowheads="1"/>
          </p:cNvSpPr>
          <p:nvPr/>
        </p:nvSpPr>
        <p:spPr bwMode="auto">
          <a:xfrm>
            <a:off x="3706813" y="3203576"/>
            <a:ext cx="244475" cy="290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500" b="1" i="0" u="none" strike="noStrike" cap="none" normalizeH="0" baseline="0">
                <a:ln>
                  <a:noFill/>
                </a:ln>
                <a:solidFill>
                  <a:srgbClr val="000000"/>
                </a:solidFill>
                <a:effectLst/>
                <a:latin typeface="Courier New Bold" panose="02070609020205020404" pitchFamily="49" charset="0"/>
              </a:rPr>
              <a:t>S</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40" name="Freeform 37">
            <a:extLst>
              <a:ext uri="{FF2B5EF4-FFF2-40B4-BE49-F238E27FC236}">
                <a16:creationId xmlns:a16="http://schemas.microsoft.com/office/drawing/2014/main" id="{E30D362F-52E1-4720-8805-2A4BEF10F14E}"/>
              </a:ext>
            </a:extLst>
          </p:cNvPr>
          <p:cNvSpPr>
            <a:spLocks/>
          </p:cNvSpPr>
          <p:nvPr/>
        </p:nvSpPr>
        <p:spPr bwMode="auto">
          <a:xfrm>
            <a:off x="4256088" y="3192463"/>
            <a:ext cx="338138" cy="239713"/>
          </a:xfrm>
          <a:custGeom>
            <a:avLst/>
            <a:gdLst>
              <a:gd name="T0" fmla="*/ 0 w 560"/>
              <a:gd name="T1" fmla="*/ 0 h 400"/>
              <a:gd name="T2" fmla="*/ 0 w 560"/>
              <a:gd name="T3" fmla="*/ 0 h 400"/>
              <a:gd name="T4" fmla="*/ 560 w 560"/>
              <a:gd name="T5" fmla="*/ 0 h 400"/>
              <a:gd name="T6" fmla="*/ 560 w 560"/>
              <a:gd name="T7" fmla="*/ 400 h 400"/>
              <a:gd name="T8" fmla="*/ 0 w 560"/>
              <a:gd name="T9" fmla="*/ 400 h 400"/>
              <a:gd name="T10" fmla="*/ 0 w 560"/>
              <a:gd name="T11" fmla="*/ 0 h 400"/>
            </a:gdLst>
            <a:ahLst/>
            <a:cxnLst>
              <a:cxn ang="0">
                <a:pos x="T0" y="T1"/>
              </a:cxn>
              <a:cxn ang="0">
                <a:pos x="T2" y="T3"/>
              </a:cxn>
              <a:cxn ang="0">
                <a:pos x="T4" y="T5"/>
              </a:cxn>
              <a:cxn ang="0">
                <a:pos x="T6" y="T7"/>
              </a:cxn>
              <a:cxn ang="0">
                <a:pos x="T8" y="T9"/>
              </a:cxn>
              <a:cxn ang="0">
                <a:pos x="T10" y="T11"/>
              </a:cxn>
            </a:cxnLst>
            <a:rect l="0" t="0" r="r" b="b"/>
            <a:pathLst>
              <a:path w="560" h="400">
                <a:moveTo>
                  <a:pt x="0" y="0"/>
                </a:moveTo>
                <a:lnTo>
                  <a:pt x="0" y="0"/>
                </a:lnTo>
                <a:lnTo>
                  <a:pt x="560" y="0"/>
                </a:lnTo>
                <a:lnTo>
                  <a:pt x="560" y="400"/>
                </a:lnTo>
                <a:lnTo>
                  <a:pt x="0" y="400"/>
                </a:lnTo>
                <a:lnTo>
                  <a:pt x="0" y="0"/>
                </a:lnTo>
                <a:close/>
              </a:path>
            </a:pathLst>
          </a:custGeom>
          <a:solidFill>
            <a:srgbClr val="C0C0C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1" name="Freeform 38">
            <a:extLst>
              <a:ext uri="{FF2B5EF4-FFF2-40B4-BE49-F238E27FC236}">
                <a16:creationId xmlns:a16="http://schemas.microsoft.com/office/drawing/2014/main" id="{54CD92E1-1B02-4B43-8D4F-76231B923DA8}"/>
              </a:ext>
            </a:extLst>
          </p:cNvPr>
          <p:cNvSpPr>
            <a:spLocks/>
          </p:cNvSpPr>
          <p:nvPr/>
        </p:nvSpPr>
        <p:spPr bwMode="auto">
          <a:xfrm>
            <a:off x="4256088" y="3192463"/>
            <a:ext cx="338138" cy="239713"/>
          </a:xfrm>
          <a:custGeom>
            <a:avLst/>
            <a:gdLst>
              <a:gd name="T0" fmla="*/ 0 w 560"/>
              <a:gd name="T1" fmla="*/ 0 h 400"/>
              <a:gd name="T2" fmla="*/ 0 w 560"/>
              <a:gd name="T3" fmla="*/ 0 h 400"/>
              <a:gd name="T4" fmla="*/ 560 w 560"/>
              <a:gd name="T5" fmla="*/ 0 h 400"/>
              <a:gd name="T6" fmla="*/ 560 w 560"/>
              <a:gd name="T7" fmla="*/ 400 h 400"/>
              <a:gd name="T8" fmla="*/ 0 w 560"/>
              <a:gd name="T9" fmla="*/ 400 h 400"/>
              <a:gd name="T10" fmla="*/ 0 w 560"/>
              <a:gd name="T11" fmla="*/ 0 h 400"/>
            </a:gdLst>
            <a:ahLst/>
            <a:cxnLst>
              <a:cxn ang="0">
                <a:pos x="T0" y="T1"/>
              </a:cxn>
              <a:cxn ang="0">
                <a:pos x="T2" y="T3"/>
              </a:cxn>
              <a:cxn ang="0">
                <a:pos x="T4" y="T5"/>
              </a:cxn>
              <a:cxn ang="0">
                <a:pos x="T6" y="T7"/>
              </a:cxn>
              <a:cxn ang="0">
                <a:pos x="T8" y="T9"/>
              </a:cxn>
              <a:cxn ang="0">
                <a:pos x="T10" y="T11"/>
              </a:cxn>
            </a:cxnLst>
            <a:rect l="0" t="0" r="r" b="b"/>
            <a:pathLst>
              <a:path w="560" h="400">
                <a:moveTo>
                  <a:pt x="0" y="0"/>
                </a:moveTo>
                <a:lnTo>
                  <a:pt x="0" y="0"/>
                </a:lnTo>
                <a:lnTo>
                  <a:pt x="560" y="0"/>
                </a:lnTo>
                <a:lnTo>
                  <a:pt x="560" y="400"/>
                </a:lnTo>
                <a:lnTo>
                  <a:pt x="0" y="400"/>
                </a:lnTo>
                <a:lnTo>
                  <a:pt x="0" y="0"/>
                </a:lnTo>
                <a:close/>
              </a:path>
            </a:pathLst>
          </a:custGeom>
          <a:noFill/>
          <a:ln w="63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Rectangle 39">
            <a:extLst>
              <a:ext uri="{FF2B5EF4-FFF2-40B4-BE49-F238E27FC236}">
                <a16:creationId xmlns:a16="http://schemas.microsoft.com/office/drawing/2014/main" id="{F8AC1910-35F9-4F3E-9304-9FCEE538834B}"/>
              </a:ext>
            </a:extLst>
          </p:cNvPr>
          <p:cNvSpPr>
            <a:spLocks noChangeArrowheads="1"/>
          </p:cNvSpPr>
          <p:nvPr/>
        </p:nvSpPr>
        <p:spPr bwMode="auto">
          <a:xfrm>
            <a:off x="4368800" y="3203576"/>
            <a:ext cx="244475" cy="290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500" b="1" i="0" u="none" strike="noStrike" cap="none" normalizeH="0" baseline="0">
                <a:ln>
                  <a:noFill/>
                </a:ln>
                <a:solidFill>
                  <a:srgbClr val="000000"/>
                </a:solidFill>
                <a:effectLst/>
                <a:latin typeface="Courier New Bold" panose="02070609020205020404" pitchFamily="49" charset="0"/>
              </a:rPr>
              <a:t>T</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43" name="Freeform 40">
            <a:extLst>
              <a:ext uri="{FF2B5EF4-FFF2-40B4-BE49-F238E27FC236}">
                <a16:creationId xmlns:a16="http://schemas.microsoft.com/office/drawing/2014/main" id="{04ACF59B-3741-4496-9F0B-9A5E6C2D75B7}"/>
              </a:ext>
            </a:extLst>
          </p:cNvPr>
          <p:cNvSpPr>
            <a:spLocks noEditPoints="1"/>
          </p:cNvSpPr>
          <p:nvPr/>
        </p:nvSpPr>
        <p:spPr bwMode="auto">
          <a:xfrm>
            <a:off x="1944688" y="3287713"/>
            <a:ext cx="325438" cy="53975"/>
          </a:xfrm>
          <a:custGeom>
            <a:avLst/>
            <a:gdLst>
              <a:gd name="T0" fmla="*/ 0 w 541"/>
              <a:gd name="T1" fmla="*/ 30 h 90"/>
              <a:gd name="T2" fmla="*/ 0 w 541"/>
              <a:gd name="T3" fmla="*/ 30 h 90"/>
              <a:gd name="T4" fmla="*/ 466 w 541"/>
              <a:gd name="T5" fmla="*/ 30 h 90"/>
              <a:gd name="T6" fmla="*/ 466 w 541"/>
              <a:gd name="T7" fmla="*/ 60 h 90"/>
              <a:gd name="T8" fmla="*/ 0 w 541"/>
              <a:gd name="T9" fmla="*/ 60 h 90"/>
              <a:gd name="T10" fmla="*/ 0 w 541"/>
              <a:gd name="T11" fmla="*/ 30 h 90"/>
              <a:gd name="T12" fmla="*/ 451 w 541"/>
              <a:gd name="T13" fmla="*/ 0 h 90"/>
              <a:gd name="T14" fmla="*/ 451 w 541"/>
              <a:gd name="T15" fmla="*/ 0 h 90"/>
              <a:gd name="T16" fmla="*/ 541 w 541"/>
              <a:gd name="T17" fmla="*/ 45 h 90"/>
              <a:gd name="T18" fmla="*/ 451 w 541"/>
              <a:gd name="T19" fmla="*/ 90 h 90"/>
              <a:gd name="T20" fmla="*/ 451 w 541"/>
              <a:gd name="T21"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41" h="90">
                <a:moveTo>
                  <a:pt x="0" y="30"/>
                </a:moveTo>
                <a:lnTo>
                  <a:pt x="0" y="30"/>
                </a:lnTo>
                <a:lnTo>
                  <a:pt x="466" y="30"/>
                </a:lnTo>
                <a:lnTo>
                  <a:pt x="466" y="60"/>
                </a:lnTo>
                <a:lnTo>
                  <a:pt x="0" y="60"/>
                </a:lnTo>
                <a:lnTo>
                  <a:pt x="0" y="30"/>
                </a:lnTo>
                <a:close/>
                <a:moveTo>
                  <a:pt x="451" y="0"/>
                </a:moveTo>
                <a:lnTo>
                  <a:pt x="451" y="0"/>
                </a:lnTo>
                <a:lnTo>
                  <a:pt x="541" y="45"/>
                </a:lnTo>
                <a:lnTo>
                  <a:pt x="451" y="90"/>
                </a:lnTo>
                <a:lnTo>
                  <a:pt x="451"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4" name="Freeform 41">
            <a:extLst>
              <a:ext uri="{FF2B5EF4-FFF2-40B4-BE49-F238E27FC236}">
                <a16:creationId xmlns:a16="http://schemas.microsoft.com/office/drawing/2014/main" id="{DBA4F1AB-F213-44ED-AFBD-5E4D31945F46}"/>
              </a:ext>
            </a:extLst>
          </p:cNvPr>
          <p:cNvSpPr>
            <a:spLocks noEditPoints="1"/>
          </p:cNvSpPr>
          <p:nvPr/>
        </p:nvSpPr>
        <p:spPr bwMode="auto">
          <a:xfrm>
            <a:off x="2609850" y="3287713"/>
            <a:ext cx="327025" cy="53975"/>
          </a:xfrm>
          <a:custGeom>
            <a:avLst/>
            <a:gdLst>
              <a:gd name="T0" fmla="*/ 0 w 542"/>
              <a:gd name="T1" fmla="*/ 30 h 90"/>
              <a:gd name="T2" fmla="*/ 0 w 542"/>
              <a:gd name="T3" fmla="*/ 30 h 90"/>
              <a:gd name="T4" fmla="*/ 467 w 542"/>
              <a:gd name="T5" fmla="*/ 30 h 90"/>
              <a:gd name="T6" fmla="*/ 467 w 542"/>
              <a:gd name="T7" fmla="*/ 60 h 90"/>
              <a:gd name="T8" fmla="*/ 0 w 542"/>
              <a:gd name="T9" fmla="*/ 60 h 90"/>
              <a:gd name="T10" fmla="*/ 0 w 542"/>
              <a:gd name="T11" fmla="*/ 30 h 90"/>
              <a:gd name="T12" fmla="*/ 452 w 542"/>
              <a:gd name="T13" fmla="*/ 0 h 90"/>
              <a:gd name="T14" fmla="*/ 452 w 542"/>
              <a:gd name="T15" fmla="*/ 0 h 90"/>
              <a:gd name="T16" fmla="*/ 542 w 542"/>
              <a:gd name="T17" fmla="*/ 45 h 90"/>
              <a:gd name="T18" fmla="*/ 452 w 542"/>
              <a:gd name="T19" fmla="*/ 90 h 90"/>
              <a:gd name="T20" fmla="*/ 452 w 542"/>
              <a:gd name="T21"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42" h="90">
                <a:moveTo>
                  <a:pt x="0" y="30"/>
                </a:moveTo>
                <a:lnTo>
                  <a:pt x="0" y="30"/>
                </a:lnTo>
                <a:lnTo>
                  <a:pt x="467" y="30"/>
                </a:lnTo>
                <a:lnTo>
                  <a:pt x="467" y="60"/>
                </a:lnTo>
                <a:lnTo>
                  <a:pt x="0" y="60"/>
                </a:lnTo>
                <a:lnTo>
                  <a:pt x="0" y="30"/>
                </a:lnTo>
                <a:close/>
                <a:moveTo>
                  <a:pt x="452" y="0"/>
                </a:moveTo>
                <a:lnTo>
                  <a:pt x="452" y="0"/>
                </a:lnTo>
                <a:lnTo>
                  <a:pt x="542" y="45"/>
                </a:lnTo>
                <a:lnTo>
                  <a:pt x="452" y="90"/>
                </a:lnTo>
                <a:lnTo>
                  <a:pt x="452"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5" name="Freeform 42">
            <a:extLst>
              <a:ext uri="{FF2B5EF4-FFF2-40B4-BE49-F238E27FC236}">
                <a16:creationId xmlns:a16="http://schemas.microsoft.com/office/drawing/2014/main" id="{E73CD481-049C-4BD5-AB1F-BD50B52C42B2}"/>
              </a:ext>
            </a:extLst>
          </p:cNvPr>
          <p:cNvSpPr>
            <a:spLocks noEditPoints="1"/>
          </p:cNvSpPr>
          <p:nvPr/>
        </p:nvSpPr>
        <p:spPr bwMode="auto">
          <a:xfrm>
            <a:off x="3271838" y="3287713"/>
            <a:ext cx="327025" cy="53975"/>
          </a:xfrm>
          <a:custGeom>
            <a:avLst/>
            <a:gdLst>
              <a:gd name="T0" fmla="*/ 0 w 542"/>
              <a:gd name="T1" fmla="*/ 30 h 90"/>
              <a:gd name="T2" fmla="*/ 0 w 542"/>
              <a:gd name="T3" fmla="*/ 30 h 90"/>
              <a:gd name="T4" fmla="*/ 467 w 542"/>
              <a:gd name="T5" fmla="*/ 30 h 90"/>
              <a:gd name="T6" fmla="*/ 467 w 542"/>
              <a:gd name="T7" fmla="*/ 60 h 90"/>
              <a:gd name="T8" fmla="*/ 0 w 542"/>
              <a:gd name="T9" fmla="*/ 60 h 90"/>
              <a:gd name="T10" fmla="*/ 0 w 542"/>
              <a:gd name="T11" fmla="*/ 30 h 90"/>
              <a:gd name="T12" fmla="*/ 452 w 542"/>
              <a:gd name="T13" fmla="*/ 0 h 90"/>
              <a:gd name="T14" fmla="*/ 452 w 542"/>
              <a:gd name="T15" fmla="*/ 0 h 90"/>
              <a:gd name="T16" fmla="*/ 542 w 542"/>
              <a:gd name="T17" fmla="*/ 45 h 90"/>
              <a:gd name="T18" fmla="*/ 452 w 542"/>
              <a:gd name="T19" fmla="*/ 90 h 90"/>
              <a:gd name="T20" fmla="*/ 452 w 542"/>
              <a:gd name="T21"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42" h="90">
                <a:moveTo>
                  <a:pt x="0" y="30"/>
                </a:moveTo>
                <a:lnTo>
                  <a:pt x="0" y="30"/>
                </a:lnTo>
                <a:lnTo>
                  <a:pt x="467" y="30"/>
                </a:lnTo>
                <a:lnTo>
                  <a:pt x="467" y="60"/>
                </a:lnTo>
                <a:lnTo>
                  <a:pt x="0" y="60"/>
                </a:lnTo>
                <a:lnTo>
                  <a:pt x="0" y="30"/>
                </a:lnTo>
                <a:close/>
                <a:moveTo>
                  <a:pt x="452" y="0"/>
                </a:moveTo>
                <a:lnTo>
                  <a:pt x="452" y="0"/>
                </a:lnTo>
                <a:lnTo>
                  <a:pt x="542" y="45"/>
                </a:lnTo>
                <a:lnTo>
                  <a:pt x="452" y="90"/>
                </a:lnTo>
                <a:lnTo>
                  <a:pt x="452"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6" name="Freeform 43">
            <a:extLst>
              <a:ext uri="{FF2B5EF4-FFF2-40B4-BE49-F238E27FC236}">
                <a16:creationId xmlns:a16="http://schemas.microsoft.com/office/drawing/2014/main" id="{3919F989-DE23-4967-B501-BBF35F21F46B}"/>
              </a:ext>
            </a:extLst>
          </p:cNvPr>
          <p:cNvSpPr>
            <a:spLocks noEditPoints="1"/>
          </p:cNvSpPr>
          <p:nvPr/>
        </p:nvSpPr>
        <p:spPr bwMode="auto">
          <a:xfrm>
            <a:off x="3933825" y="3287713"/>
            <a:ext cx="325438" cy="53975"/>
          </a:xfrm>
          <a:custGeom>
            <a:avLst/>
            <a:gdLst>
              <a:gd name="T0" fmla="*/ 0 w 542"/>
              <a:gd name="T1" fmla="*/ 30 h 90"/>
              <a:gd name="T2" fmla="*/ 0 w 542"/>
              <a:gd name="T3" fmla="*/ 30 h 90"/>
              <a:gd name="T4" fmla="*/ 467 w 542"/>
              <a:gd name="T5" fmla="*/ 30 h 90"/>
              <a:gd name="T6" fmla="*/ 467 w 542"/>
              <a:gd name="T7" fmla="*/ 60 h 90"/>
              <a:gd name="T8" fmla="*/ 0 w 542"/>
              <a:gd name="T9" fmla="*/ 60 h 90"/>
              <a:gd name="T10" fmla="*/ 0 w 542"/>
              <a:gd name="T11" fmla="*/ 30 h 90"/>
              <a:gd name="T12" fmla="*/ 452 w 542"/>
              <a:gd name="T13" fmla="*/ 0 h 90"/>
              <a:gd name="T14" fmla="*/ 452 w 542"/>
              <a:gd name="T15" fmla="*/ 0 h 90"/>
              <a:gd name="T16" fmla="*/ 542 w 542"/>
              <a:gd name="T17" fmla="*/ 45 h 90"/>
              <a:gd name="T18" fmla="*/ 452 w 542"/>
              <a:gd name="T19" fmla="*/ 90 h 90"/>
              <a:gd name="T20" fmla="*/ 452 w 542"/>
              <a:gd name="T21"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42" h="90">
                <a:moveTo>
                  <a:pt x="0" y="30"/>
                </a:moveTo>
                <a:lnTo>
                  <a:pt x="0" y="30"/>
                </a:lnTo>
                <a:lnTo>
                  <a:pt x="467" y="30"/>
                </a:lnTo>
                <a:lnTo>
                  <a:pt x="467" y="60"/>
                </a:lnTo>
                <a:lnTo>
                  <a:pt x="0" y="60"/>
                </a:lnTo>
                <a:lnTo>
                  <a:pt x="0" y="30"/>
                </a:lnTo>
                <a:close/>
                <a:moveTo>
                  <a:pt x="452" y="0"/>
                </a:moveTo>
                <a:lnTo>
                  <a:pt x="452" y="0"/>
                </a:lnTo>
                <a:lnTo>
                  <a:pt x="542" y="45"/>
                </a:lnTo>
                <a:lnTo>
                  <a:pt x="452" y="90"/>
                </a:lnTo>
                <a:lnTo>
                  <a:pt x="452"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7" name="Freeform 44">
            <a:extLst>
              <a:ext uri="{FF2B5EF4-FFF2-40B4-BE49-F238E27FC236}">
                <a16:creationId xmlns:a16="http://schemas.microsoft.com/office/drawing/2014/main" id="{49CC2AE3-B38F-4D63-9DDD-060FA5250FA3}"/>
              </a:ext>
            </a:extLst>
          </p:cNvPr>
          <p:cNvSpPr>
            <a:spLocks noEditPoints="1"/>
          </p:cNvSpPr>
          <p:nvPr/>
        </p:nvSpPr>
        <p:spPr bwMode="auto">
          <a:xfrm>
            <a:off x="1123950" y="3275013"/>
            <a:ext cx="487363" cy="53975"/>
          </a:xfrm>
          <a:custGeom>
            <a:avLst/>
            <a:gdLst>
              <a:gd name="T0" fmla="*/ 0 w 811"/>
              <a:gd name="T1" fmla="*/ 30 h 90"/>
              <a:gd name="T2" fmla="*/ 0 w 811"/>
              <a:gd name="T3" fmla="*/ 30 h 90"/>
              <a:gd name="T4" fmla="*/ 736 w 811"/>
              <a:gd name="T5" fmla="*/ 30 h 90"/>
              <a:gd name="T6" fmla="*/ 736 w 811"/>
              <a:gd name="T7" fmla="*/ 60 h 90"/>
              <a:gd name="T8" fmla="*/ 0 w 811"/>
              <a:gd name="T9" fmla="*/ 60 h 90"/>
              <a:gd name="T10" fmla="*/ 0 w 811"/>
              <a:gd name="T11" fmla="*/ 30 h 90"/>
              <a:gd name="T12" fmla="*/ 721 w 811"/>
              <a:gd name="T13" fmla="*/ 0 h 90"/>
              <a:gd name="T14" fmla="*/ 721 w 811"/>
              <a:gd name="T15" fmla="*/ 0 h 90"/>
              <a:gd name="T16" fmla="*/ 811 w 811"/>
              <a:gd name="T17" fmla="*/ 45 h 90"/>
              <a:gd name="T18" fmla="*/ 721 w 811"/>
              <a:gd name="T19" fmla="*/ 90 h 90"/>
              <a:gd name="T20" fmla="*/ 721 w 811"/>
              <a:gd name="T21"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11" h="90">
                <a:moveTo>
                  <a:pt x="0" y="30"/>
                </a:moveTo>
                <a:lnTo>
                  <a:pt x="0" y="30"/>
                </a:lnTo>
                <a:lnTo>
                  <a:pt x="736" y="30"/>
                </a:lnTo>
                <a:lnTo>
                  <a:pt x="736" y="60"/>
                </a:lnTo>
                <a:lnTo>
                  <a:pt x="0" y="60"/>
                </a:lnTo>
                <a:lnTo>
                  <a:pt x="0" y="30"/>
                </a:lnTo>
                <a:close/>
                <a:moveTo>
                  <a:pt x="721" y="0"/>
                </a:moveTo>
                <a:lnTo>
                  <a:pt x="721" y="0"/>
                </a:lnTo>
                <a:lnTo>
                  <a:pt x="811" y="45"/>
                </a:lnTo>
                <a:lnTo>
                  <a:pt x="721" y="90"/>
                </a:lnTo>
                <a:lnTo>
                  <a:pt x="721"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8" name="Rectangle 45">
            <a:extLst>
              <a:ext uri="{FF2B5EF4-FFF2-40B4-BE49-F238E27FC236}">
                <a16:creationId xmlns:a16="http://schemas.microsoft.com/office/drawing/2014/main" id="{29F63893-2521-408F-BB57-F5FC8AF57CF1}"/>
              </a:ext>
            </a:extLst>
          </p:cNvPr>
          <p:cNvSpPr>
            <a:spLocks noChangeArrowheads="1"/>
          </p:cNvSpPr>
          <p:nvPr/>
        </p:nvSpPr>
        <p:spPr bwMode="auto">
          <a:xfrm>
            <a:off x="720725" y="2554288"/>
            <a:ext cx="192088"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500" b="0" i="0" u="none" strike="noStrike" cap="none" normalizeH="0" baseline="0">
                <a:ln>
                  <a:noFill/>
                </a:ln>
                <a:solidFill>
                  <a:srgbClr val="000000"/>
                </a:solidFill>
                <a:effectLst/>
                <a:latin typeface="Calibri" panose="020F0502020204030204" pitchFamily="34" charset="0"/>
              </a:rPr>
              <a:t>L</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49" name="Rectangle 46">
            <a:extLst>
              <a:ext uri="{FF2B5EF4-FFF2-40B4-BE49-F238E27FC236}">
                <a16:creationId xmlns:a16="http://schemas.microsoft.com/office/drawing/2014/main" id="{71F6F3D2-6265-46CA-942C-3140380AE4F7}"/>
              </a:ext>
            </a:extLst>
          </p:cNvPr>
          <p:cNvSpPr>
            <a:spLocks noChangeArrowheads="1"/>
          </p:cNvSpPr>
          <p:nvPr/>
        </p:nvSpPr>
        <p:spPr bwMode="auto">
          <a:xfrm>
            <a:off x="801688" y="2554288"/>
            <a:ext cx="152400"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500" b="0" i="0" u="none" strike="noStrike" cap="none" normalizeH="0" baseline="0">
                <a:ln>
                  <a:noFill/>
                </a:ln>
                <a:solidFill>
                  <a:srgbClr val="000000"/>
                </a:solidFill>
                <a:effectLst/>
                <a:latin typeface="Calibri" panose="020F0502020204030204" pitchFamily="34" charset="0"/>
              </a:rPr>
              <a:t>i</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50" name="Rectangle 47">
            <a:extLst>
              <a:ext uri="{FF2B5EF4-FFF2-40B4-BE49-F238E27FC236}">
                <a16:creationId xmlns:a16="http://schemas.microsoft.com/office/drawing/2014/main" id="{A38B6A4D-676B-41DF-ACB5-4FE44B10A24E}"/>
              </a:ext>
            </a:extLst>
          </p:cNvPr>
          <p:cNvSpPr>
            <a:spLocks noChangeArrowheads="1"/>
          </p:cNvSpPr>
          <p:nvPr/>
        </p:nvSpPr>
        <p:spPr bwMode="auto">
          <a:xfrm>
            <a:off x="846138" y="2554288"/>
            <a:ext cx="185738"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500" b="0" i="0" u="none" strike="noStrike" cap="none" normalizeH="0" baseline="0">
                <a:ln>
                  <a:noFill/>
                </a:ln>
                <a:solidFill>
                  <a:srgbClr val="000000"/>
                </a:solidFill>
                <a:effectLst/>
                <a:latin typeface="Calibri" panose="020F0502020204030204" pitchFamily="34" charset="0"/>
              </a:rPr>
              <a:t>s</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51" name="Rectangle 48">
            <a:extLst>
              <a:ext uri="{FF2B5EF4-FFF2-40B4-BE49-F238E27FC236}">
                <a16:creationId xmlns:a16="http://schemas.microsoft.com/office/drawing/2014/main" id="{95011578-19EB-4DB8-8527-0801BFBF7081}"/>
              </a:ext>
            </a:extLst>
          </p:cNvPr>
          <p:cNvSpPr>
            <a:spLocks noChangeArrowheads="1"/>
          </p:cNvSpPr>
          <p:nvPr/>
        </p:nvSpPr>
        <p:spPr bwMode="auto">
          <a:xfrm>
            <a:off x="919163" y="2554288"/>
            <a:ext cx="174625"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500" b="0" i="0" u="none" strike="noStrike" cap="none" normalizeH="0" baseline="0">
                <a:ln>
                  <a:noFill/>
                </a:ln>
                <a:solidFill>
                  <a:srgbClr val="000000"/>
                </a:solidFill>
                <a:effectLst/>
                <a:latin typeface="Calibri" panose="020F0502020204030204" pitchFamily="34" charset="0"/>
              </a:rPr>
              <a:t>t</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52" name="Rectangle 49">
            <a:extLst>
              <a:ext uri="{FF2B5EF4-FFF2-40B4-BE49-F238E27FC236}">
                <a16:creationId xmlns:a16="http://schemas.microsoft.com/office/drawing/2014/main" id="{ECB968CE-A935-4909-828F-94A0D1ABFC3D}"/>
              </a:ext>
            </a:extLst>
          </p:cNvPr>
          <p:cNvSpPr>
            <a:spLocks noChangeArrowheads="1"/>
          </p:cNvSpPr>
          <p:nvPr/>
        </p:nvSpPr>
        <p:spPr bwMode="auto">
          <a:xfrm>
            <a:off x="984250" y="2600326"/>
            <a:ext cx="157163" cy="227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100" b="0" i="0" u="none" strike="noStrike" cap="none" normalizeH="0" baseline="0">
                <a:ln>
                  <a:noFill/>
                </a:ln>
                <a:solidFill>
                  <a:srgbClr val="000000"/>
                </a:solidFill>
                <a:effectLst/>
                <a:latin typeface="Calibri" panose="020F0502020204030204" pitchFamily="34" charset="0"/>
              </a:rPr>
              <a:t>1</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53" name="Rectangle 50">
            <a:extLst>
              <a:ext uri="{FF2B5EF4-FFF2-40B4-BE49-F238E27FC236}">
                <a16:creationId xmlns:a16="http://schemas.microsoft.com/office/drawing/2014/main" id="{3579ABDB-81AF-4443-8197-A564D3F13CC8}"/>
              </a:ext>
            </a:extLst>
          </p:cNvPr>
          <p:cNvSpPr>
            <a:spLocks noChangeArrowheads="1"/>
          </p:cNvSpPr>
          <p:nvPr/>
        </p:nvSpPr>
        <p:spPr bwMode="auto">
          <a:xfrm>
            <a:off x="704850" y="3148013"/>
            <a:ext cx="192088"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500" b="0" i="0" u="none" strike="noStrike" cap="none" normalizeH="0" baseline="0">
                <a:ln>
                  <a:noFill/>
                </a:ln>
                <a:solidFill>
                  <a:srgbClr val="000000"/>
                </a:solidFill>
                <a:effectLst/>
                <a:latin typeface="Calibri" panose="020F0502020204030204" pitchFamily="34" charset="0"/>
              </a:rPr>
              <a:t>L</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54" name="Rectangle 51">
            <a:extLst>
              <a:ext uri="{FF2B5EF4-FFF2-40B4-BE49-F238E27FC236}">
                <a16:creationId xmlns:a16="http://schemas.microsoft.com/office/drawing/2014/main" id="{905EB3F3-F494-4237-932A-275360A02A9B}"/>
              </a:ext>
            </a:extLst>
          </p:cNvPr>
          <p:cNvSpPr>
            <a:spLocks noChangeArrowheads="1"/>
          </p:cNvSpPr>
          <p:nvPr/>
        </p:nvSpPr>
        <p:spPr bwMode="auto">
          <a:xfrm>
            <a:off x="785813" y="3148013"/>
            <a:ext cx="152400"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500" b="0" i="0" u="none" strike="noStrike" cap="none" normalizeH="0" baseline="0">
                <a:ln>
                  <a:noFill/>
                </a:ln>
                <a:solidFill>
                  <a:srgbClr val="000000"/>
                </a:solidFill>
                <a:effectLst/>
                <a:latin typeface="Calibri" panose="020F0502020204030204" pitchFamily="34" charset="0"/>
              </a:rPr>
              <a:t>i</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55" name="Rectangle 52">
            <a:extLst>
              <a:ext uri="{FF2B5EF4-FFF2-40B4-BE49-F238E27FC236}">
                <a16:creationId xmlns:a16="http://schemas.microsoft.com/office/drawing/2014/main" id="{C6034D0A-892C-4F53-965A-82D7C5AC74B0}"/>
              </a:ext>
            </a:extLst>
          </p:cNvPr>
          <p:cNvSpPr>
            <a:spLocks noChangeArrowheads="1"/>
          </p:cNvSpPr>
          <p:nvPr/>
        </p:nvSpPr>
        <p:spPr bwMode="auto">
          <a:xfrm>
            <a:off x="830263" y="3148013"/>
            <a:ext cx="185738"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500" b="0" i="0" u="none" strike="noStrike" cap="none" normalizeH="0" baseline="0">
                <a:ln>
                  <a:noFill/>
                </a:ln>
                <a:solidFill>
                  <a:srgbClr val="000000"/>
                </a:solidFill>
                <a:effectLst/>
                <a:latin typeface="Calibri" panose="020F0502020204030204" pitchFamily="34" charset="0"/>
              </a:rPr>
              <a:t>s</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56" name="Rectangle 53">
            <a:extLst>
              <a:ext uri="{FF2B5EF4-FFF2-40B4-BE49-F238E27FC236}">
                <a16:creationId xmlns:a16="http://schemas.microsoft.com/office/drawing/2014/main" id="{3E7CF456-493F-4514-8F80-077570A42F3E}"/>
              </a:ext>
            </a:extLst>
          </p:cNvPr>
          <p:cNvSpPr>
            <a:spLocks noChangeArrowheads="1"/>
          </p:cNvSpPr>
          <p:nvPr/>
        </p:nvSpPr>
        <p:spPr bwMode="auto">
          <a:xfrm>
            <a:off x="903288" y="3148013"/>
            <a:ext cx="174625"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500" b="0" i="0" u="none" strike="noStrike" cap="none" normalizeH="0" baseline="0">
                <a:ln>
                  <a:noFill/>
                </a:ln>
                <a:solidFill>
                  <a:srgbClr val="000000"/>
                </a:solidFill>
                <a:effectLst/>
                <a:latin typeface="Calibri" panose="020F0502020204030204" pitchFamily="34" charset="0"/>
              </a:rPr>
              <a:t>t</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57" name="Rectangle 54">
            <a:extLst>
              <a:ext uri="{FF2B5EF4-FFF2-40B4-BE49-F238E27FC236}">
                <a16:creationId xmlns:a16="http://schemas.microsoft.com/office/drawing/2014/main" id="{28BCA662-B7DA-406C-8E70-1A29B172126B}"/>
              </a:ext>
            </a:extLst>
          </p:cNvPr>
          <p:cNvSpPr>
            <a:spLocks noChangeArrowheads="1"/>
          </p:cNvSpPr>
          <p:nvPr/>
        </p:nvSpPr>
        <p:spPr bwMode="auto">
          <a:xfrm>
            <a:off x="966788" y="3194051"/>
            <a:ext cx="157163" cy="227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100" b="0" i="0" u="none" strike="noStrike" cap="none" normalizeH="0" baseline="0">
                <a:ln>
                  <a:noFill/>
                </a:ln>
                <a:solidFill>
                  <a:srgbClr val="000000"/>
                </a:solidFill>
                <a:effectLst/>
                <a:latin typeface="Calibri" panose="020F0502020204030204" pitchFamily="34" charset="0"/>
              </a:rPr>
              <a:t>2</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05" name="文本框 104">
            <a:extLst>
              <a:ext uri="{FF2B5EF4-FFF2-40B4-BE49-F238E27FC236}">
                <a16:creationId xmlns:a16="http://schemas.microsoft.com/office/drawing/2014/main" id="{46A5911B-511B-4B74-9DB0-6A65E05B8975}"/>
              </a:ext>
            </a:extLst>
          </p:cNvPr>
          <p:cNvSpPr txBox="1"/>
          <p:nvPr/>
        </p:nvSpPr>
        <p:spPr>
          <a:xfrm>
            <a:off x="2242147" y="2049361"/>
            <a:ext cx="397866" cy="369332"/>
          </a:xfrm>
          <a:prstGeom prst="rect">
            <a:avLst/>
          </a:prstGeom>
          <a:noFill/>
        </p:spPr>
        <p:txBody>
          <a:bodyPr wrap="none" rtlCol="0">
            <a:spAutoFit/>
          </a:bodyPr>
          <a:lstStyle/>
          <a:p>
            <a:r>
              <a:rPr lang="en-US" altLang="zh-CN" dirty="0"/>
              <a:t>p</a:t>
            </a:r>
            <a:r>
              <a:rPr lang="en-US" altLang="zh-CN" sz="1200" dirty="0"/>
              <a:t>1</a:t>
            </a:r>
            <a:endParaRPr lang="zh-CN" altLang="en-US" dirty="0"/>
          </a:p>
        </p:txBody>
      </p:sp>
      <p:cxnSp>
        <p:nvCxnSpPr>
          <p:cNvPr id="108" name="直接箭头连接符 107">
            <a:extLst>
              <a:ext uri="{FF2B5EF4-FFF2-40B4-BE49-F238E27FC236}">
                <a16:creationId xmlns:a16="http://schemas.microsoft.com/office/drawing/2014/main" id="{43E9A08A-A069-4DA5-9786-B0F962CFECA2}"/>
              </a:ext>
            </a:extLst>
          </p:cNvPr>
          <p:cNvCxnSpPr>
            <a:stCxn id="105" idx="2"/>
          </p:cNvCxnSpPr>
          <p:nvPr/>
        </p:nvCxnSpPr>
        <p:spPr>
          <a:xfrm>
            <a:off x="2441080" y="2418693"/>
            <a:ext cx="0" cy="1500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0" name="文本框 109">
            <a:extLst>
              <a:ext uri="{FF2B5EF4-FFF2-40B4-BE49-F238E27FC236}">
                <a16:creationId xmlns:a16="http://schemas.microsoft.com/office/drawing/2014/main" id="{ADFE5992-BCF8-4AC3-B110-2BE304AC80C0}"/>
              </a:ext>
            </a:extLst>
          </p:cNvPr>
          <p:cNvSpPr txBox="1"/>
          <p:nvPr/>
        </p:nvSpPr>
        <p:spPr>
          <a:xfrm>
            <a:off x="1558058" y="3611602"/>
            <a:ext cx="385042" cy="369332"/>
          </a:xfrm>
          <a:prstGeom prst="rect">
            <a:avLst/>
          </a:prstGeom>
          <a:noFill/>
        </p:spPr>
        <p:txBody>
          <a:bodyPr wrap="none" rtlCol="0">
            <a:spAutoFit/>
          </a:bodyPr>
          <a:lstStyle/>
          <a:p>
            <a:r>
              <a:rPr lang="en-US" altLang="zh-CN" dirty="0"/>
              <a:t>p</a:t>
            </a:r>
            <a:r>
              <a:rPr lang="en-US" altLang="zh-CN" sz="1200" dirty="0"/>
              <a:t>2</a:t>
            </a:r>
            <a:endParaRPr lang="zh-CN" altLang="en-US" dirty="0"/>
          </a:p>
        </p:txBody>
      </p:sp>
      <p:cxnSp>
        <p:nvCxnSpPr>
          <p:cNvPr id="111" name="直接箭头连接符 110">
            <a:extLst>
              <a:ext uri="{FF2B5EF4-FFF2-40B4-BE49-F238E27FC236}">
                <a16:creationId xmlns:a16="http://schemas.microsoft.com/office/drawing/2014/main" id="{A0C018F8-6013-4D39-B78A-1AAC23DC0D60}"/>
              </a:ext>
            </a:extLst>
          </p:cNvPr>
          <p:cNvCxnSpPr>
            <a:cxnSpLocks/>
            <a:stCxn id="110" idx="0"/>
          </p:cNvCxnSpPr>
          <p:nvPr/>
        </p:nvCxnSpPr>
        <p:spPr>
          <a:xfrm flipV="1">
            <a:off x="1750579" y="3429000"/>
            <a:ext cx="40121" cy="1826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4" name="文本框 113">
            <a:extLst>
              <a:ext uri="{FF2B5EF4-FFF2-40B4-BE49-F238E27FC236}">
                <a16:creationId xmlns:a16="http://schemas.microsoft.com/office/drawing/2014/main" id="{306D74BD-5E50-4594-83B7-3843EBC7C25B}"/>
              </a:ext>
            </a:extLst>
          </p:cNvPr>
          <p:cNvSpPr txBox="1"/>
          <p:nvPr/>
        </p:nvSpPr>
        <p:spPr>
          <a:xfrm>
            <a:off x="1558058" y="2054254"/>
            <a:ext cx="499047" cy="369332"/>
          </a:xfrm>
          <a:prstGeom prst="rect">
            <a:avLst/>
          </a:prstGeom>
          <a:noFill/>
        </p:spPr>
        <p:txBody>
          <a:bodyPr wrap="none" rtlCol="0">
            <a:spAutoFit/>
          </a:bodyPr>
          <a:lstStyle/>
          <a:p>
            <a:r>
              <a:rPr lang="en-US" altLang="zh-CN" dirty="0">
                <a:solidFill>
                  <a:srgbClr val="C00000"/>
                </a:solidFill>
              </a:rPr>
              <a:t>pre</a:t>
            </a:r>
            <a:endParaRPr lang="zh-CN" altLang="en-US" dirty="0">
              <a:solidFill>
                <a:srgbClr val="C00000"/>
              </a:solidFill>
            </a:endParaRPr>
          </a:p>
        </p:txBody>
      </p:sp>
      <p:cxnSp>
        <p:nvCxnSpPr>
          <p:cNvPr id="58" name="直接箭头连接符 57">
            <a:extLst>
              <a:ext uri="{FF2B5EF4-FFF2-40B4-BE49-F238E27FC236}">
                <a16:creationId xmlns:a16="http://schemas.microsoft.com/office/drawing/2014/main" id="{FDC0405D-D19B-4C65-9FBD-2F993B5E4959}"/>
              </a:ext>
            </a:extLst>
          </p:cNvPr>
          <p:cNvCxnSpPr>
            <a:cxnSpLocks/>
            <a:stCxn id="114" idx="2"/>
          </p:cNvCxnSpPr>
          <p:nvPr/>
        </p:nvCxnSpPr>
        <p:spPr>
          <a:xfrm flipH="1">
            <a:off x="1790700" y="2423586"/>
            <a:ext cx="16882" cy="155946"/>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217734872"/>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二路归并的应用：合并有序单链表</a:t>
            </a:r>
          </a:p>
        </p:txBody>
      </p:sp>
      <p:sp>
        <p:nvSpPr>
          <p:cNvPr id="3" name="副标题 2"/>
          <p:cNvSpPr>
            <a:spLocks noGrp="1"/>
          </p:cNvSpPr>
          <p:nvPr>
            <p:ph type="subTitle" idx="1"/>
          </p:nvPr>
        </p:nvSpPr>
        <p:spPr/>
        <p:txBody>
          <a:bodyPr/>
          <a:lstStyle/>
          <a:p>
            <a:r>
              <a:rPr lang="en-US" altLang="zh-CN" dirty="0"/>
              <a:t>10.5.2  </a:t>
            </a:r>
            <a:r>
              <a:rPr lang="zh-CN" altLang="en-US" dirty="0"/>
              <a:t>归并排序</a:t>
            </a:r>
          </a:p>
        </p:txBody>
      </p:sp>
      <p:sp>
        <p:nvSpPr>
          <p:cNvPr id="4" name="文本占位符 3"/>
          <p:cNvSpPr>
            <a:spLocks noGrp="1"/>
          </p:cNvSpPr>
          <p:nvPr>
            <p:ph type="body" idx="10"/>
          </p:nvPr>
        </p:nvSpPr>
        <p:spPr/>
        <p:txBody>
          <a:bodyPr/>
          <a:lstStyle/>
          <a:p>
            <a:r>
              <a:rPr lang="zh-CN" altLang="en-US" dirty="0"/>
              <a:t>数据结构</a:t>
            </a:r>
          </a:p>
        </p:txBody>
      </p:sp>
      <p:sp>
        <p:nvSpPr>
          <p:cNvPr id="6" name="内容占位符 5">
            <a:extLst>
              <a:ext uri="{FF2B5EF4-FFF2-40B4-BE49-F238E27FC236}">
                <a16:creationId xmlns:a16="http://schemas.microsoft.com/office/drawing/2014/main" id="{2128B241-160C-450A-82C1-473FC4BFC3CB}"/>
              </a:ext>
            </a:extLst>
          </p:cNvPr>
          <p:cNvSpPr>
            <a:spLocks noGrp="1"/>
          </p:cNvSpPr>
          <p:nvPr>
            <p:ph idx="11"/>
          </p:nvPr>
        </p:nvSpPr>
        <p:spPr>
          <a:xfrm>
            <a:off x="584225" y="1276351"/>
            <a:ext cx="11055325" cy="839130"/>
          </a:xfrm>
        </p:spPr>
        <p:txBody>
          <a:bodyPr>
            <a:normAutofit/>
          </a:bodyPr>
          <a:lstStyle/>
          <a:p>
            <a:pPr marL="342900" indent="-342900">
              <a:buFont typeface="Arial" panose="020B0604020202020204" pitchFamily="34" charset="0"/>
              <a:buChar char="•"/>
            </a:pPr>
            <a:r>
              <a:rPr lang="zh-CN" altLang="en-US" sz="2400" dirty="0"/>
              <a:t>两个有序序列用单链表存放，将两个链表合并为一个有序单链表</a:t>
            </a:r>
            <a:endParaRPr lang="en-US" altLang="zh-CN" sz="2400" dirty="0"/>
          </a:p>
          <a:p>
            <a:endParaRPr lang="en-US" altLang="zh-CN" sz="2400" dirty="0"/>
          </a:p>
        </p:txBody>
      </p:sp>
      <mc:AlternateContent xmlns:mc="http://schemas.openxmlformats.org/markup-compatibility/2006" xmlns:a14="http://schemas.microsoft.com/office/drawing/2010/main">
        <mc:Choice Requires="a14">
          <p:sp>
            <p:nvSpPr>
              <p:cNvPr id="106" name="任意多边形: 形状 6">
                <a:extLst>
                  <a:ext uri="{FF2B5EF4-FFF2-40B4-BE49-F238E27FC236}">
                    <a16:creationId xmlns:a16="http://schemas.microsoft.com/office/drawing/2014/main" id="{4017370C-E3AF-58B0-EF7B-60167055451E}"/>
                  </a:ext>
                </a:extLst>
              </p:cNvPr>
              <p:cNvSpPr/>
              <p:nvPr/>
            </p:nvSpPr>
            <p:spPr>
              <a:xfrm>
                <a:off x="5860211" y="1761632"/>
                <a:ext cx="6095929" cy="5000876"/>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lvl="0" eaLnBrk="0" fontAlgn="base" hangingPunct="0">
                  <a:spcBef>
                    <a:spcPct val="0"/>
                  </a:spcBef>
                  <a:spcAft>
                    <a:spcPct val="0"/>
                  </a:spcAft>
                </a:pPr>
                <a:r>
                  <a:rPr lang="zh-CN" altLang="zh-CN" sz="1600" dirty="0">
                    <a:latin typeface="微软雅黑" panose="020B0503020204020204" pitchFamily="34" charset="-122"/>
                    <a:ea typeface="微软雅黑" panose="020B0503020204020204" pitchFamily="34" charset="-122"/>
                  </a:rPr>
                  <a:t>——————————————————————</a:t>
                </a:r>
              </a:p>
              <a:p>
                <a:pPr marL="360000" lvl="0" indent="-288000" eaLnBrk="0" fontAlgn="base" hangingPunct="0">
                  <a:spcBef>
                    <a:spcPct val="0"/>
                  </a:spcBef>
                  <a:spcAft>
                    <a:spcPct val="0"/>
                  </a:spcAft>
                  <a:buFont typeface="+mj-lt"/>
                  <a:buAutoNum type="arabicPeriod"/>
                </a:pPr>
                <a:r>
                  <a:rPr lang="zh-CN" altLang="en-US" sz="1600" dirty="0">
                    <a:latin typeface="微软雅黑" panose="020B0503020204020204" pitchFamily="34" charset="-122"/>
                    <a:ea typeface="微软雅黑" panose="020B0503020204020204" pitchFamily="34" charset="-122"/>
                  </a:rPr>
                  <a:t> </a:t>
                </a:r>
                <a14:m>
                  <m:oMath xmlns:m="http://schemas.openxmlformats.org/officeDocument/2006/math">
                    <m:sSub>
                      <m:sSubPr>
                        <m:ctrlPr>
                          <a:rPr lang="en-US" altLang="zh-CN" sz="1600" b="0" i="1" smtClean="0">
                            <a:latin typeface="Cambria Math" panose="02040503050406030204" pitchFamily="18" charset="0"/>
                            <a:ea typeface="微软雅黑" panose="020B0503020204020204" pitchFamily="34" charset="-122"/>
                          </a:rPr>
                        </m:ctrlPr>
                      </m:sSubPr>
                      <m:e>
                        <m:r>
                          <a:rPr lang="en-US" altLang="zh-CN" sz="1600" b="0" i="1" smtClean="0">
                            <a:latin typeface="Cambria Math" panose="02040503050406030204" pitchFamily="18" charset="0"/>
                            <a:ea typeface="微软雅黑" panose="020B0503020204020204" pitchFamily="34" charset="-122"/>
                          </a:rPr>
                          <m:t>𝑝</m:t>
                        </m:r>
                      </m:e>
                      <m:sub>
                        <m:r>
                          <a:rPr lang="en-US" altLang="zh-CN" sz="1600" b="0" i="1" smtClean="0">
                            <a:latin typeface="Cambria Math" panose="02040503050406030204" pitchFamily="18" charset="0"/>
                            <a:ea typeface="微软雅黑" panose="020B0503020204020204" pitchFamily="34" charset="-122"/>
                          </a:rPr>
                          <m:t>1</m:t>
                        </m:r>
                      </m:sub>
                    </m:sSub>
                    <m:r>
                      <a:rPr lang="en-US" altLang="zh-CN" sz="1600" b="0" i="1" smtClean="0">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𝐿𝑖𝑠</m:t>
                    </m:r>
                    <m:sSub>
                      <m:sSubPr>
                        <m:ctrlPr>
                          <a:rPr lang="en-US" altLang="zh-CN" sz="1600" b="0" i="1" smtClean="0">
                            <a:latin typeface="Cambria Math" panose="02040503050406030204" pitchFamily="18" charset="0"/>
                            <a:ea typeface="微软雅黑" panose="020B0503020204020204" pitchFamily="34" charset="-122"/>
                          </a:rPr>
                        </m:ctrlPr>
                      </m:sSubPr>
                      <m:e>
                        <m:r>
                          <a:rPr lang="en-US" altLang="zh-CN" sz="1600" b="0" i="1" smtClean="0">
                            <a:latin typeface="Cambria Math" panose="02040503050406030204" pitchFamily="18" charset="0"/>
                            <a:ea typeface="微软雅黑" panose="020B0503020204020204" pitchFamily="34" charset="-122"/>
                          </a:rPr>
                          <m:t>𝑡</m:t>
                        </m:r>
                      </m:e>
                      <m:sub>
                        <m:r>
                          <a:rPr lang="en-US" altLang="zh-CN" sz="1600" b="0" i="1" smtClean="0">
                            <a:latin typeface="Cambria Math" panose="02040503050406030204" pitchFamily="18" charset="0"/>
                            <a:ea typeface="微软雅黑" panose="020B0503020204020204" pitchFamily="34" charset="-122"/>
                          </a:rPr>
                          <m:t>1</m:t>
                        </m:r>
                      </m:sub>
                    </m:sSub>
                  </m:oMath>
                </a14:m>
                <a:r>
                  <a:rPr lang="zh-CN" altLang="zh-CN"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             </a:t>
                </a:r>
                <a:endParaRPr lang="en-US" altLang="zh-CN" sz="1600"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zh-CN" altLang="en-US" sz="1600" dirty="0">
                    <a:latin typeface="微软雅黑" panose="020B0503020204020204" pitchFamily="34" charset="-122"/>
                    <a:ea typeface="微软雅黑" panose="020B0503020204020204" pitchFamily="34" charset="-122"/>
                  </a:rPr>
                  <a:t> </a:t>
                </a:r>
                <a14:m>
                  <m:oMath xmlns:m="http://schemas.openxmlformats.org/officeDocument/2006/math">
                    <m:sSub>
                      <m:sSubPr>
                        <m:ctrlPr>
                          <a:rPr lang="en-US" altLang="zh-CN" sz="1600" b="0" i="1" smtClean="0">
                            <a:latin typeface="Cambria Math" panose="02040503050406030204" pitchFamily="18" charset="0"/>
                            <a:ea typeface="微软雅黑" panose="020B0503020204020204" pitchFamily="34" charset="-122"/>
                          </a:rPr>
                        </m:ctrlPr>
                      </m:sSubPr>
                      <m:e>
                        <m:r>
                          <a:rPr lang="en-US" altLang="zh-CN" sz="1600" b="0" i="1" smtClean="0">
                            <a:latin typeface="Cambria Math" panose="02040503050406030204" pitchFamily="18" charset="0"/>
                            <a:ea typeface="微软雅黑" panose="020B0503020204020204" pitchFamily="34" charset="-122"/>
                          </a:rPr>
                          <m:t>𝑝</m:t>
                        </m:r>
                      </m:e>
                      <m:sub>
                        <m:r>
                          <a:rPr lang="en-US" altLang="zh-CN" sz="1600" b="0" i="1" smtClean="0">
                            <a:latin typeface="Cambria Math" panose="02040503050406030204" pitchFamily="18" charset="0"/>
                            <a:ea typeface="微软雅黑" panose="020B0503020204020204" pitchFamily="34" charset="-122"/>
                          </a:rPr>
                          <m:t>2</m:t>
                        </m:r>
                      </m:sub>
                    </m:sSub>
                    <m:r>
                      <a:rPr lang="en-US" altLang="zh-CN" sz="1600" b="0" i="1" smtClean="0">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𝐿𝑖𝑠</m:t>
                    </m:r>
                    <m:sSub>
                      <m:sSubPr>
                        <m:ctrlPr>
                          <a:rPr lang="en-US" altLang="zh-CN" sz="1600" b="0" i="1" smtClean="0">
                            <a:latin typeface="Cambria Math" panose="02040503050406030204" pitchFamily="18" charset="0"/>
                            <a:ea typeface="微软雅黑" panose="020B0503020204020204" pitchFamily="34" charset="-122"/>
                          </a:rPr>
                        </m:ctrlPr>
                      </m:sSubPr>
                      <m:e>
                        <m:r>
                          <a:rPr lang="en-US" altLang="zh-CN" sz="1600" b="0" i="1" smtClean="0">
                            <a:latin typeface="Cambria Math" panose="02040503050406030204" pitchFamily="18" charset="0"/>
                            <a:ea typeface="微软雅黑" panose="020B0503020204020204" pitchFamily="34" charset="-122"/>
                          </a:rPr>
                          <m:t>𝑡</m:t>
                        </m:r>
                      </m:e>
                      <m:sub>
                        <m:r>
                          <a:rPr lang="en-US" altLang="zh-CN" sz="1600" b="0" i="1" smtClean="0">
                            <a:latin typeface="Cambria Math" panose="02040503050406030204" pitchFamily="18" charset="0"/>
                            <a:ea typeface="微软雅黑" panose="020B0503020204020204" pitchFamily="34" charset="-122"/>
                          </a:rPr>
                          <m:t>2</m:t>
                        </m:r>
                      </m:sub>
                    </m:sSub>
                  </m:oMath>
                </a14:m>
                <a:r>
                  <a:rPr lang="zh-CN" altLang="en-US" sz="1600" dirty="0">
                    <a:latin typeface="微软雅黑" panose="020B0503020204020204" pitchFamily="34" charset="-122"/>
                    <a:ea typeface="微软雅黑" panose="020B0503020204020204" pitchFamily="34" charset="-122"/>
                  </a:rPr>
                  <a:t>        </a:t>
                </a:r>
                <a:endParaRPr lang="en-US" altLang="zh-CN" sz="1600"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zh-CN" altLang="en-US"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while</a:t>
                </a:r>
                <a:r>
                  <a:rPr lang="zh-CN" altLang="en-US" sz="1600" dirty="0">
                    <a:latin typeface="微软雅黑" panose="020B0503020204020204" pitchFamily="34" charset="-122"/>
                    <a:ea typeface="微软雅黑" panose="020B0503020204020204" pitchFamily="34" charset="-122"/>
                  </a:rPr>
                  <a:t> </a:t>
                </a:r>
                <a14:m>
                  <m:oMath xmlns:m="http://schemas.openxmlformats.org/officeDocument/2006/math">
                    <m:sSub>
                      <m:sSubPr>
                        <m:ctrlPr>
                          <a:rPr lang="en-US" altLang="zh-CN" sz="1600" b="0" i="1" smtClean="0">
                            <a:latin typeface="Cambria Math" panose="02040503050406030204" pitchFamily="18" charset="0"/>
                            <a:ea typeface="微软雅黑" panose="020B0503020204020204" pitchFamily="34" charset="-122"/>
                          </a:rPr>
                        </m:ctrlPr>
                      </m:sSubPr>
                      <m:e>
                        <m:r>
                          <a:rPr lang="en-US" altLang="zh-CN" sz="1600" b="0" i="1" smtClean="0">
                            <a:latin typeface="Cambria Math" panose="02040503050406030204" pitchFamily="18" charset="0"/>
                            <a:ea typeface="微软雅黑" panose="020B0503020204020204" pitchFamily="34" charset="-122"/>
                          </a:rPr>
                          <m:t>𝑝</m:t>
                        </m:r>
                      </m:e>
                      <m:sub>
                        <m:r>
                          <a:rPr lang="en-US" altLang="zh-CN" sz="1600" b="0" i="1" smtClean="0">
                            <a:latin typeface="Cambria Math" panose="02040503050406030204" pitchFamily="18" charset="0"/>
                            <a:ea typeface="微软雅黑" panose="020B0503020204020204" pitchFamily="34" charset="-122"/>
                          </a:rPr>
                          <m:t>2</m:t>
                        </m:r>
                      </m:sub>
                    </m:sSub>
                    <m:r>
                      <a:rPr lang="en-US" altLang="zh-CN" sz="1600" b="0" i="1" smtClean="0">
                        <a:latin typeface="Cambria Math" panose="02040503050406030204" pitchFamily="18" charset="0"/>
                        <a:ea typeface="微软雅黑" panose="020B0503020204020204" pitchFamily="34" charset="-122"/>
                      </a:rPr>
                      <m:t>≠</m:t>
                    </m:r>
                    <m:r>
                      <m:rPr>
                        <m:sty m:val="p"/>
                      </m:rPr>
                      <a:rPr lang="en-US" altLang="zh-CN" sz="1600" b="0" i="0" smtClean="0">
                        <a:latin typeface="Cambria Math" panose="02040503050406030204" pitchFamily="18" charset="0"/>
                        <a:ea typeface="微软雅黑" panose="020B0503020204020204" pitchFamily="34" charset="-122"/>
                      </a:rPr>
                      <m:t>NIL</m:t>
                    </m:r>
                    <m:r>
                      <a:rPr lang="en-US" altLang="zh-CN" sz="1600" b="0" i="1" smtClean="0">
                        <a:latin typeface="Cambria Math" panose="02040503050406030204" pitchFamily="18" charset="0"/>
                        <a:ea typeface="微软雅黑" panose="020B0503020204020204" pitchFamily="34" charset="-122"/>
                      </a:rPr>
                      <m:t> </m:t>
                    </m:r>
                  </m:oMath>
                </a14:m>
                <a:r>
                  <a:rPr lang="en-US" altLang="zh-CN" sz="1600" b="1" dirty="0">
                    <a:latin typeface="微软雅黑" panose="020B0503020204020204" pitchFamily="34" charset="-122"/>
                    <a:ea typeface="微软雅黑" panose="020B0503020204020204" pitchFamily="34" charset="-122"/>
                  </a:rPr>
                  <a:t>do</a:t>
                </a:r>
                <a:r>
                  <a:rPr lang="zh-CN" altLang="en-US"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a:t>
                </a:r>
                <a:r>
                  <a:rPr lang="zh-CN" altLang="en-US" sz="1600" dirty="0">
                    <a:solidFill>
                      <a:srgbClr val="FFFF00"/>
                    </a:solidFill>
                    <a:latin typeface="微软雅黑" panose="020B0503020204020204" pitchFamily="34" charset="-122"/>
                    <a:ea typeface="微软雅黑" panose="020B0503020204020204" pitchFamily="34" charset="-122"/>
                  </a:rPr>
                  <a:t>将</a:t>
                </a:r>
                <a:r>
                  <a:rPr lang="en-US" altLang="zh-CN" sz="1600" dirty="0">
                    <a:solidFill>
                      <a:srgbClr val="FFFF00"/>
                    </a:solidFill>
                    <a:latin typeface="微软雅黑" panose="020B0503020204020204" pitchFamily="34" charset="-122"/>
                    <a:ea typeface="微软雅黑" panose="020B0503020204020204" pitchFamily="34" charset="-122"/>
                  </a:rPr>
                  <a:t>List</a:t>
                </a:r>
                <a:r>
                  <a:rPr lang="en-US" altLang="zh-CN" sz="1200" dirty="0">
                    <a:solidFill>
                      <a:srgbClr val="FFFF00"/>
                    </a:solidFill>
                    <a:latin typeface="微软雅黑" panose="020B0503020204020204" pitchFamily="34" charset="-122"/>
                    <a:ea typeface="微软雅黑" panose="020B0503020204020204" pitchFamily="34" charset="-122"/>
                  </a:rPr>
                  <a:t>2</a:t>
                </a:r>
                <a:r>
                  <a:rPr lang="zh-CN" altLang="en-US" sz="1600" dirty="0">
                    <a:solidFill>
                      <a:srgbClr val="FFFF00"/>
                    </a:solidFill>
                    <a:latin typeface="微软雅黑" panose="020B0503020204020204" pitchFamily="34" charset="-122"/>
                    <a:ea typeface="微软雅黑" panose="020B0503020204020204" pitchFamily="34" charset="-122"/>
                  </a:rPr>
                  <a:t>中的所有结点归并至</a:t>
                </a:r>
                <a:r>
                  <a:rPr lang="en-US" altLang="zh-CN" sz="1600" dirty="0">
                    <a:solidFill>
                      <a:srgbClr val="FFFF00"/>
                    </a:solidFill>
                    <a:latin typeface="微软雅黑" panose="020B0503020204020204" pitchFamily="34" charset="-122"/>
                    <a:ea typeface="微软雅黑" panose="020B0503020204020204" pitchFamily="34" charset="-122"/>
                  </a:rPr>
                  <a:t>List</a:t>
                </a:r>
                <a:r>
                  <a:rPr lang="en-US" altLang="zh-CN" sz="1100" dirty="0">
                    <a:solidFill>
                      <a:srgbClr val="FFFF00"/>
                    </a:solidFill>
                    <a:latin typeface="微软雅黑" panose="020B0503020204020204" pitchFamily="34" charset="-122"/>
                    <a:ea typeface="微软雅黑" panose="020B0503020204020204" pitchFamily="34" charset="-122"/>
                  </a:rPr>
                  <a:t>1</a:t>
                </a:r>
                <a:endParaRPr lang="en-US" altLang="zh-CN" sz="1600" dirty="0">
                  <a:solidFill>
                    <a:srgbClr val="FFFF00"/>
                  </a:solidFill>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zh-CN" altLang="en-US"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𝑝𝑟𝑒</m:t>
                    </m:r>
                    <m:r>
                      <a:rPr lang="en-US" altLang="zh-CN" sz="1600" b="0" i="1" smtClean="0">
                        <a:latin typeface="Cambria Math" panose="02040503050406030204" pitchFamily="18" charset="0"/>
                        <a:ea typeface="微软雅黑" panose="020B0503020204020204" pitchFamily="34" charset="-122"/>
                      </a:rPr>
                      <m:t>←</m:t>
                    </m:r>
                    <m:r>
                      <m:rPr>
                        <m:sty m:val="p"/>
                      </m:rPr>
                      <a:rPr lang="en-US" altLang="zh-CN" sz="1600" b="0" i="0" smtClean="0">
                        <a:latin typeface="Cambria Math" panose="02040503050406030204" pitchFamily="18" charset="0"/>
                        <a:ea typeface="微软雅黑" panose="020B0503020204020204" pitchFamily="34" charset="-122"/>
                      </a:rPr>
                      <m:t>NIL</m:t>
                    </m:r>
                  </m:oMath>
                </a14:m>
                <a:r>
                  <a:rPr lang="zh-CN" altLang="en-US"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//pre</a:t>
                </a:r>
                <a:r>
                  <a:rPr lang="zh-CN" altLang="en-US" sz="1600" dirty="0">
                    <a:latin typeface="微软雅黑" panose="020B0503020204020204" pitchFamily="34" charset="-122"/>
                    <a:ea typeface="微软雅黑" panose="020B0503020204020204" pitchFamily="34" charset="-122"/>
                  </a:rPr>
                  <a:t>的初始化</a:t>
                </a:r>
                <a:endParaRPr lang="zh-CN" altLang="zh-CN" sz="1600"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zh-CN" altLang="zh-CN"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while</a:t>
                </a:r>
                <a:r>
                  <a:rPr lang="zh-CN" altLang="en-US" sz="1600" b="1"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 </a:t>
                </a:r>
                <a14:m>
                  <m:oMath xmlns:m="http://schemas.openxmlformats.org/officeDocument/2006/math">
                    <m:sSub>
                      <m:sSubPr>
                        <m:ctrlPr>
                          <a:rPr lang="en-US" altLang="zh-CN" sz="1600" b="0" i="1" smtClean="0">
                            <a:latin typeface="Cambria Math" panose="02040503050406030204" pitchFamily="18" charset="0"/>
                            <a:ea typeface="微软雅黑" panose="020B0503020204020204" pitchFamily="34" charset="-122"/>
                          </a:rPr>
                        </m:ctrlPr>
                      </m:sSubPr>
                      <m:e>
                        <m:r>
                          <a:rPr lang="en-US" altLang="zh-CN" sz="1600" b="0" i="1" smtClean="0">
                            <a:latin typeface="Cambria Math" panose="02040503050406030204" pitchFamily="18" charset="0"/>
                            <a:ea typeface="微软雅黑" panose="020B0503020204020204" pitchFamily="34" charset="-122"/>
                          </a:rPr>
                          <m:t>𝑝</m:t>
                        </m:r>
                      </m:e>
                      <m:sub>
                        <m:r>
                          <a:rPr lang="en-US" altLang="zh-CN" sz="1600" b="0" i="1" smtClean="0">
                            <a:latin typeface="Cambria Math" panose="02040503050406030204" pitchFamily="18" charset="0"/>
                            <a:ea typeface="微软雅黑" panose="020B0503020204020204" pitchFamily="34" charset="-122"/>
                          </a:rPr>
                          <m:t>1</m:t>
                        </m:r>
                      </m:sub>
                    </m:sSub>
                    <m:r>
                      <a:rPr lang="en-US" altLang="zh-CN" sz="1600" b="0" i="1" smtClean="0">
                        <a:latin typeface="Cambria Math" panose="02040503050406030204" pitchFamily="18" charset="0"/>
                        <a:ea typeface="微软雅黑" panose="020B0503020204020204" pitchFamily="34" charset="-122"/>
                      </a:rPr>
                      <m:t>≠</m:t>
                    </m:r>
                    <m:r>
                      <m:rPr>
                        <m:sty m:val="p"/>
                      </m:rPr>
                      <a:rPr lang="en-US" altLang="zh-CN" sz="1600" b="0" i="0" smtClean="0">
                        <a:latin typeface="Cambria Math" panose="02040503050406030204" pitchFamily="18" charset="0"/>
                        <a:ea typeface="微软雅黑" panose="020B0503020204020204" pitchFamily="34" charset="-122"/>
                      </a:rPr>
                      <m:t>NIL</m:t>
                    </m:r>
                    <m:r>
                      <a:rPr lang="en-US" altLang="zh-CN" sz="1600" b="0" i="1" smtClean="0">
                        <a:latin typeface="Cambria Math" panose="02040503050406030204" pitchFamily="18" charset="0"/>
                        <a:ea typeface="微软雅黑" panose="020B0503020204020204" pitchFamily="34" charset="-122"/>
                      </a:rPr>
                      <m:t> </m:t>
                    </m:r>
                  </m:oMath>
                </a14:m>
                <a:r>
                  <a:rPr lang="zh-CN" altLang="en-US" sz="1600" dirty="0">
                    <a:latin typeface="微软雅黑" panose="020B0503020204020204" pitchFamily="34" charset="-122"/>
                    <a:ea typeface="微软雅黑" panose="020B0503020204020204" pitchFamily="34" charset="-122"/>
                  </a:rPr>
                  <a:t>且 </a:t>
                </a:r>
                <a14:m>
                  <m:oMath xmlns:m="http://schemas.openxmlformats.org/officeDocument/2006/math">
                    <m:sSub>
                      <m:sSubPr>
                        <m:ctrlPr>
                          <a:rPr lang="en-US" altLang="zh-CN" sz="1600" b="0" i="1" smtClean="0">
                            <a:latin typeface="Cambria Math" panose="02040503050406030204" pitchFamily="18" charset="0"/>
                            <a:ea typeface="微软雅黑" panose="020B0503020204020204" pitchFamily="34" charset="-122"/>
                          </a:rPr>
                        </m:ctrlPr>
                      </m:sSubPr>
                      <m:e>
                        <m:r>
                          <a:rPr lang="en-US" altLang="zh-CN" sz="1600" b="0" i="1" smtClean="0">
                            <a:latin typeface="Cambria Math" panose="02040503050406030204" pitchFamily="18" charset="0"/>
                            <a:ea typeface="微软雅黑" panose="020B0503020204020204" pitchFamily="34" charset="-122"/>
                          </a:rPr>
                          <m:t>𝑝</m:t>
                        </m:r>
                      </m:e>
                      <m:sub>
                        <m:r>
                          <a:rPr lang="en-US" altLang="zh-CN" sz="1600" b="0" i="1" smtClean="0">
                            <a:latin typeface="Cambria Math" panose="02040503050406030204" pitchFamily="18" charset="0"/>
                            <a:ea typeface="微软雅黑" panose="020B0503020204020204" pitchFamily="34" charset="-122"/>
                          </a:rPr>
                          <m:t>1</m:t>
                        </m:r>
                      </m:sub>
                    </m:sSub>
                    <m:r>
                      <a:rPr lang="en-US" altLang="zh-CN" sz="1600" b="0" i="1" smtClean="0">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𝑑𝑎𝑡𝑎</m:t>
                    </m:r>
                    <m:r>
                      <a:rPr lang="en-US" altLang="zh-CN" sz="1600" b="0" i="1" smtClean="0">
                        <a:latin typeface="Cambria Math" panose="02040503050406030204" pitchFamily="18" charset="0"/>
                        <a:ea typeface="微软雅黑" panose="020B0503020204020204" pitchFamily="34" charset="-122"/>
                      </a:rPr>
                      <m:t>≤</m:t>
                    </m:r>
                    <m:sSub>
                      <m:sSubPr>
                        <m:ctrlPr>
                          <a:rPr lang="en-US" altLang="zh-CN" sz="1600" b="0" i="1" smtClean="0">
                            <a:latin typeface="Cambria Math" panose="02040503050406030204" pitchFamily="18" charset="0"/>
                            <a:ea typeface="微软雅黑" panose="020B0503020204020204" pitchFamily="34" charset="-122"/>
                          </a:rPr>
                        </m:ctrlPr>
                      </m:sSubPr>
                      <m:e>
                        <m:r>
                          <a:rPr lang="en-US" altLang="zh-CN" sz="1600" b="0" i="1" smtClean="0">
                            <a:latin typeface="Cambria Math" panose="02040503050406030204" pitchFamily="18" charset="0"/>
                            <a:ea typeface="微软雅黑" panose="020B0503020204020204" pitchFamily="34" charset="-122"/>
                          </a:rPr>
                          <m:t>𝑝</m:t>
                        </m:r>
                      </m:e>
                      <m:sub>
                        <m:r>
                          <a:rPr lang="en-US" altLang="zh-CN" sz="1600" b="0" i="1" smtClean="0">
                            <a:latin typeface="Cambria Math" panose="02040503050406030204" pitchFamily="18" charset="0"/>
                            <a:ea typeface="微软雅黑" panose="020B0503020204020204" pitchFamily="34" charset="-122"/>
                          </a:rPr>
                          <m:t>2</m:t>
                        </m:r>
                      </m:sub>
                    </m:sSub>
                    <m:r>
                      <a:rPr lang="en-US" altLang="zh-CN" sz="1600" b="0" i="1" smtClean="0">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𝑑𝑎𝑡𝑎</m:t>
                    </m:r>
                  </m:oMath>
                </a14:m>
                <a:r>
                  <a:rPr lang="zh-CN" altLang="en-US"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do</a:t>
                </a:r>
                <a:r>
                  <a:rPr lang="zh-CN" altLang="en-US" sz="1600" b="1"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遍历</a:t>
                </a:r>
                <a:r>
                  <a:rPr lang="en-US" altLang="zh-CN" sz="1600" dirty="0">
                    <a:latin typeface="微软雅黑" panose="020B0503020204020204" pitchFamily="34" charset="-122"/>
                    <a:ea typeface="微软雅黑" panose="020B0503020204020204" pitchFamily="34" charset="-122"/>
                  </a:rPr>
                  <a:t>List</a:t>
                </a:r>
                <a:r>
                  <a:rPr lang="en-US" altLang="zh-CN" sz="1100" dirty="0">
                    <a:latin typeface="微软雅黑" panose="020B0503020204020204" pitchFamily="34" charset="-122"/>
                    <a:ea typeface="微软雅黑" panose="020B0503020204020204" pitchFamily="34" charset="-122"/>
                  </a:rPr>
                  <a:t>1</a:t>
                </a:r>
              </a:p>
              <a:p>
                <a:pPr marL="360000" lvl="0" indent="-288000" eaLnBrk="0" fontAlgn="base" hangingPunct="0">
                  <a:spcBef>
                    <a:spcPct val="0"/>
                  </a:spcBef>
                  <a:spcAft>
                    <a:spcPct val="0"/>
                  </a:spcAft>
                  <a:buFont typeface="+mj-lt"/>
                  <a:buAutoNum type="arabicPeriod"/>
                </a:pPr>
                <a:r>
                  <a:rPr lang="zh-CN" altLang="en-US"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i="1">
                        <a:latin typeface="Cambria Math" panose="02040503050406030204" pitchFamily="18" charset="0"/>
                        <a:ea typeface="微软雅黑" panose="020B0503020204020204" pitchFamily="34" charset="-122"/>
                      </a:rPr>
                      <m:t>𝑝𝑟𝑒</m:t>
                    </m:r>
                    <m:r>
                      <a:rPr lang="en-US" altLang="zh-CN" sz="1600" i="1">
                        <a:latin typeface="Cambria Math" panose="02040503050406030204" pitchFamily="18" charset="0"/>
                        <a:ea typeface="微软雅黑" panose="020B0503020204020204" pitchFamily="34" charset="-122"/>
                      </a:rPr>
                      <m:t>←</m:t>
                    </m:r>
                    <m:sSub>
                      <m:sSubPr>
                        <m:ctrlPr>
                          <a:rPr lang="en-US" altLang="zh-CN" sz="1600" b="0" i="1" smtClean="0">
                            <a:latin typeface="Cambria Math" panose="02040503050406030204" pitchFamily="18" charset="0"/>
                            <a:ea typeface="微软雅黑" panose="020B0503020204020204" pitchFamily="34" charset="-122"/>
                          </a:rPr>
                        </m:ctrlPr>
                      </m:sSubPr>
                      <m:e>
                        <m:r>
                          <a:rPr lang="en-US" altLang="zh-CN" sz="1600" b="0" i="1" smtClean="0">
                            <a:latin typeface="Cambria Math" panose="02040503050406030204" pitchFamily="18" charset="0"/>
                            <a:ea typeface="微软雅黑" panose="020B0503020204020204" pitchFamily="34" charset="-122"/>
                          </a:rPr>
                          <m:t>𝑝</m:t>
                        </m:r>
                      </m:e>
                      <m:sub>
                        <m:r>
                          <a:rPr lang="en-US" altLang="zh-CN" sz="1600" b="0" i="0" smtClean="0">
                            <a:latin typeface="Cambria Math" panose="02040503050406030204" pitchFamily="18" charset="0"/>
                            <a:ea typeface="微软雅黑" panose="020B0503020204020204" pitchFamily="34" charset="-122"/>
                          </a:rPr>
                          <m:t>1</m:t>
                        </m:r>
                      </m:sub>
                    </m:sSub>
                  </m:oMath>
                </a14:m>
                <a:r>
                  <a:rPr lang="zh-CN" altLang="en-US" sz="1600" dirty="0">
                    <a:latin typeface="微软雅黑" panose="020B0503020204020204" pitchFamily="34" charset="-122"/>
                    <a:ea typeface="微软雅黑" panose="020B0503020204020204" pitchFamily="34" charset="-122"/>
                  </a:rPr>
                  <a:t> </a:t>
                </a:r>
                <a:endParaRPr lang="en-US" altLang="zh-CN" sz="1600" b="1"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zh-CN" altLang="en-US"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   </a:t>
                </a:r>
                <a14:m>
                  <m:oMath xmlns:m="http://schemas.openxmlformats.org/officeDocument/2006/math">
                    <m:sSub>
                      <m:sSubPr>
                        <m:ctrlPr>
                          <a:rPr lang="en-US" altLang="zh-CN" sz="1600" b="0" i="1" smtClean="0">
                            <a:latin typeface="Cambria Math" panose="02040503050406030204" pitchFamily="18" charset="0"/>
                            <a:ea typeface="微软雅黑" panose="020B0503020204020204" pitchFamily="34" charset="-122"/>
                          </a:rPr>
                        </m:ctrlPr>
                      </m:sSubPr>
                      <m:e>
                        <m:r>
                          <a:rPr lang="en-US" altLang="zh-CN" sz="1600" b="0" i="1" smtClean="0">
                            <a:latin typeface="Cambria Math" panose="02040503050406030204" pitchFamily="18" charset="0"/>
                            <a:ea typeface="微软雅黑" panose="020B0503020204020204" pitchFamily="34" charset="-122"/>
                          </a:rPr>
                          <m:t>𝑝</m:t>
                        </m:r>
                      </m:e>
                      <m:sub>
                        <m:r>
                          <a:rPr lang="en-US" altLang="zh-CN" sz="1600" b="0" i="1" smtClean="0">
                            <a:latin typeface="Cambria Math" panose="02040503050406030204" pitchFamily="18" charset="0"/>
                            <a:ea typeface="微软雅黑" panose="020B0503020204020204" pitchFamily="34" charset="-122"/>
                          </a:rPr>
                          <m:t>1</m:t>
                        </m:r>
                      </m:sub>
                    </m:sSub>
                    <m:r>
                      <a:rPr lang="en-US" altLang="zh-CN" sz="1600" b="0" i="1" smtClean="0">
                        <a:latin typeface="Cambria Math" panose="02040503050406030204" pitchFamily="18" charset="0"/>
                        <a:ea typeface="微软雅黑" panose="020B0503020204020204" pitchFamily="34" charset="-122"/>
                      </a:rPr>
                      <m:t>←</m:t>
                    </m:r>
                    <m:sSub>
                      <m:sSubPr>
                        <m:ctrlPr>
                          <a:rPr lang="en-US" altLang="zh-CN" sz="1600" b="0" i="1" smtClean="0">
                            <a:latin typeface="Cambria Math" panose="02040503050406030204" pitchFamily="18" charset="0"/>
                            <a:ea typeface="微软雅黑" panose="020B0503020204020204" pitchFamily="34" charset="-122"/>
                          </a:rPr>
                        </m:ctrlPr>
                      </m:sSubPr>
                      <m:e>
                        <m:r>
                          <a:rPr lang="en-US" altLang="zh-CN" sz="1600" b="0" i="1" smtClean="0">
                            <a:latin typeface="Cambria Math" panose="02040503050406030204" pitchFamily="18" charset="0"/>
                            <a:ea typeface="微软雅黑" panose="020B0503020204020204" pitchFamily="34" charset="-122"/>
                          </a:rPr>
                          <m:t>𝑝</m:t>
                        </m:r>
                      </m:e>
                      <m:sub>
                        <m:r>
                          <a:rPr lang="en-US" altLang="zh-CN" sz="1600" b="0" i="1" smtClean="0">
                            <a:latin typeface="Cambria Math" panose="02040503050406030204" pitchFamily="18" charset="0"/>
                            <a:ea typeface="微软雅黑" panose="020B0503020204020204" pitchFamily="34" charset="-122"/>
                          </a:rPr>
                          <m:t>1</m:t>
                        </m:r>
                      </m:sub>
                    </m:sSub>
                    <m:r>
                      <a:rPr lang="en-US" altLang="zh-CN" sz="1600" b="0" i="1" smtClean="0">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𝑛𝑒𝑥𝑡</m:t>
                    </m:r>
                  </m:oMath>
                </a14:m>
                <a:endParaRPr lang="en-US" altLang="zh-CN" sz="1600"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zh-CN" altLang="en-US"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end</a:t>
                </a:r>
                <a:r>
                  <a:rPr lang="zh-CN" altLang="en-US" sz="1600" b="1"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a:t>
                </a:r>
                <a:r>
                  <a:rPr lang="zh-CN" altLang="en-US" sz="1600" dirty="0">
                    <a:solidFill>
                      <a:srgbClr val="FFFF00"/>
                    </a:solidFill>
                    <a:latin typeface="微软雅黑" panose="020B0503020204020204" pitchFamily="34" charset="-122"/>
                    <a:ea typeface="微软雅黑" panose="020B0503020204020204" pitchFamily="34" charset="-122"/>
                  </a:rPr>
                  <a:t>找到大于</a:t>
                </a:r>
                <a:r>
                  <a:rPr lang="en-US" altLang="zh-CN" sz="1600" dirty="0">
                    <a:solidFill>
                      <a:srgbClr val="FFFF00"/>
                    </a:solidFill>
                    <a:latin typeface="微软雅黑" panose="020B0503020204020204" pitchFamily="34" charset="-122"/>
                    <a:ea typeface="微软雅黑" panose="020B0503020204020204" pitchFamily="34" charset="-122"/>
                  </a:rPr>
                  <a:t>p</a:t>
                </a:r>
                <a:r>
                  <a:rPr lang="en-US" altLang="zh-CN" sz="1100" dirty="0">
                    <a:solidFill>
                      <a:srgbClr val="FFFF00"/>
                    </a:solidFill>
                    <a:latin typeface="微软雅黑" panose="020B0503020204020204" pitchFamily="34" charset="-122"/>
                    <a:ea typeface="微软雅黑" panose="020B0503020204020204" pitchFamily="34" charset="-122"/>
                  </a:rPr>
                  <a:t>2</a:t>
                </a:r>
                <a:r>
                  <a:rPr lang="zh-CN" altLang="en-US" sz="1600" dirty="0">
                    <a:solidFill>
                      <a:srgbClr val="FFFF00"/>
                    </a:solidFill>
                    <a:latin typeface="微软雅黑" panose="020B0503020204020204" pitchFamily="34" charset="-122"/>
                    <a:ea typeface="微软雅黑" panose="020B0503020204020204" pitchFamily="34" charset="-122"/>
                  </a:rPr>
                  <a:t>的结点或者到达</a:t>
                </a:r>
                <a:r>
                  <a:rPr lang="en-US" altLang="zh-CN" sz="1600" dirty="0">
                    <a:solidFill>
                      <a:srgbClr val="FFFF00"/>
                    </a:solidFill>
                    <a:latin typeface="微软雅黑" panose="020B0503020204020204" pitchFamily="34" charset="-122"/>
                    <a:ea typeface="微软雅黑" panose="020B0503020204020204" pitchFamily="34" charset="-122"/>
                  </a:rPr>
                  <a:t>List</a:t>
                </a:r>
                <a:r>
                  <a:rPr lang="en-US" altLang="zh-CN" sz="1100" dirty="0">
                    <a:solidFill>
                      <a:srgbClr val="FFFF00"/>
                    </a:solidFill>
                    <a:latin typeface="微软雅黑" panose="020B0503020204020204" pitchFamily="34" charset="-122"/>
                    <a:ea typeface="微软雅黑" panose="020B0503020204020204" pitchFamily="34" charset="-122"/>
                  </a:rPr>
                  <a:t>1</a:t>
                </a:r>
                <a:r>
                  <a:rPr lang="zh-CN" altLang="en-US" sz="1600" dirty="0">
                    <a:solidFill>
                      <a:srgbClr val="FFFF00"/>
                    </a:solidFill>
                    <a:latin typeface="微软雅黑" panose="020B0503020204020204" pitchFamily="34" charset="-122"/>
                    <a:ea typeface="微软雅黑" panose="020B0503020204020204" pitchFamily="34" charset="-122"/>
                  </a:rPr>
                  <a:t>末尾</a:t>
                </a:r>
                <a:endParaRPr lang="en-US" altLang="zh-CN" sz="1600" dirty="0">
                  <a:solidFill>
                    <a:srgbClr val="FFFF00"/>
                  </a:solidFill>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zh-CN" altLang="en-US"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𝑡𝑚𝑝</m:t>
                    </m:r>
                    <m:r>
                      <a:rPr lang="en-US" altLang="zh-CN" sz="1600" b="0" i="1" smtClean="0">
                        <a:latin typeface="Cambria Math" panose="02040503050406030204" pitchFamily="18" charset="0"/>
                        <a:ea typeface="微软雅黑" panose="020B0503020204020204" pitchFamily="34" charset="-122"/>
                      </a:rPr>
                      <m:t>←</m:t>
                    </m:r>
                    <m:sSub>
                      <m:sSubPr>
                        <m:ctrlPr>
                          <a:rPr lang="en-US" altLang="zh-CN" sz="1600" b="0" i="1" smtClean="0">
                            <a:latin typeface="Cambria Math" panose="02040503050406030204" pitchFamily="18" charset="0"/>
                            <a:ea typeface="微软雅黑" panose="020B0503020204020204" pitchFamily="34" charset="-122"/>
                          </a:rPr>
                        </m:ctrlPr>
                      </m:sSubPr>
                      <m:e>
                        <m:r>
                          <a:rPr lang="en-US" altLang="zh-CN" sz="1600" b="0" i="1" smtClean="0">
                            <a:latin typeface="Cambria Math" panose="02040503050406030204" pitchFamily="18" charset="0"/>
                            <a:ea typeface="微软雅黑" panose="020B0503020204020204" pitchFamily="34" charset="-122"/>
                          </a:rPr>
                          <m:t>𝑝</m:t>
                        </m:r>
                      </m:e>
                      <m:sub>
                        <m:r>
                          <a:rPr lang="en-US" altLang="zh-CN" sz="1600" b="0" i="1" smtClean="0">
                            <a:latin typeface="Cambria Math" panose="02040503050406030204" pitchFamily="18" charset="0"/>
                            <a:ea typeface="微软雅黑" panose="020B0503020204020204" pitchFamily="34" charset="-122"/>
                          </a:rPr>
                          <m:t>2</m:t>
                        </m:r>
                      </m:sub>
                    </m:sSub>
                  </m:oMath>
                </a14:m>
                <a:r>
                  <a:rPr lang="zh-CN" altLang="en-US"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取出</a:t>
                </a:r>
                <a:r>
                  <a:rPr lang="en-US" altLang="zh-CN" sz="1600" dirty="0">
                    <a:latin typeface="微软雅黑" panose="020B0503020204020204" pitchFamily="34" charset="-122"/>
                    <a:ea typeface="微软雅黑" panose="020B0503020204020204" pitchFamily="34" charset="-122"/>
                  </a:rPr>
                  <a:t>p</a:t>
                </a:r>
                <a:r>
                  <a:rPr lang="en-US" altLang="zh-CN" sz="1100" dirty="0">
                    <a:latin typeface="微软雅黑" panose="020B0503020204020204" pitchFamily="34" charset="-122"/>
                    <a:ea typeface="微软雅黑" panose="020B0503020204020204" pitchFamily="34" charset="-122"/>
                  </a:rPr>
                  <a:t>2</a:t>
                </a:r>
                <a:r>
                  <a:rPr lang="zh-CN" altLang="en-US" sz="1600" dirty="0">
                    <a:latin typeface="微软雅黑" panose="020B0503020204020204" pitchFamily="34" charset="-122"/>
                    <a:ea typeface="微软雅黑" panose="020B0503020204020204" pitchFamily="34" charset="-122"/>
                  </a:rPr>
                  <a:t>的头结点</a:t>
                </a:r>
                <a:endParaRPr lang="en-US" altLang="zh-CN" sz="1600"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zh-CN" altLang="en-US"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   </a:t>
                </a:r>
                <a14:m>
                  <m:oMath xmlns:m="http://schemas.openxmlformats.org/officeDocument/2006/math">
                    <m:sSub>
                      <m:sSubPr>
                        <m:ctrlPr>
                          <a:rPr lang="en-US" altLang="zh-CN" sz="1600" i="1">
                            <a:latin typeface="Cambria Math" panose="02040503050406030204" pitchFamily="18" charset="0"/>
                            <a:ea typeface="微软雅黑" panose="020B0503020204020204" pitchFamily="34" charset="-122"/>
                          </a:rPr>
                        </m:ctrlPr>
                      </m:sSubPr>
                      <m:e>
                        <m:r>
                          <a:rPr lang="en-US" altLang="zh-CN" sz="1600" i="1">
                            <a:latin typeface="Cambria Math" panose="02040503050406030204" pitchFamily="18" charset="0"/>
                            <a:ea typeface="微软雅黑" panose="020B0503020204020204" pitchFamily="34" charset="-122"/>
                          </a:rPr>
                          <m:t>𝑝</m:t>
                        </m:r>
                      </m:e>
                      <m:sub>
                        <m:r>
                          <a:rPr lang="en-US" altLang="zh-CN" sz="1600" b="0" i="1" smtClean="0">
                            <a:latin typeface="Cambria Math" panose="02040503050406030204" pitchFamily="18" charset="0"/>
                            <a:ea typeface="微软雅黑" panose="020B0503020204020204" pitchFamily="34" charset="-122"/>
                          </a:rPr>
                          <m:t>2</m:t>
                        </m:r>
                      </m:sub>
                    </m:sSub>
                    <m:r>
                      <a:rPr lang="en-US" altLang="zh-CN" sz="1600" i="1">
                        <a:latin typeface="Cambria Math" panose="02040503050406030204" pitchFamily="18" charset="0"/>
                        <a:ea typeface="微软雅黑" panose="020B0503020204020204" pitchFamily="34" charset="-122"/>
                      </a:rPr>
                      <m:t>←</m:t>
                    </m:r>
                    <m:sSub>
                      <m:sSubPr>
                        <m:ctrlPr>
                          <a:rPr lang="en-US" altLang="zh-CN" sz="1600" i="1">
                            <a:latin typeface="Cambria Math" panose="02040503050406030204" pitchFamily="18" charset="0"/>
                            <a:ea typeface="微软雅黑" panose="020B0503020204020204" pitchFamily="34" charset="-122"/>
                          </a:rPr>
                        </m:ctrlPr>
                      </m:sSubPr>
                      <m:e>
                        <m:r>
                          <a:rPr lang="en-US" altLang="zh-CN" sz="1600" i="1">
                            <a:latin typeface="Cambria Math" panose="02040503050406030204" pitchFamily="18" charset="0"/>
                            <a:ea typeface="微软雅黑" panose="020B0503020204020204" pitchFamily="34" charset="-122"/>
                          </a:rPr>
                          <m:t>𝑝</m:t>
                        </m:r>
                      </m:e>
                      <m:sub>
                        <m:r>
                          <a:rPr lang="en-US" altLang="zh-CN" sz="1600" b="0" i="1" smtClean="0">
                            <a:latin typeface="Cambria Math" panose="02040503050406030204" pitchFamily="18" charset="0"/>
                            <a:ea typeface="微软雅黑" panose="020B0503020204020204" pitchFamily="34" charset="-122"/>
                          </a:rPr>
                          <m:t>2</m:t>
                        </m:r>
                      </m:sub>
                    </m:sSub>
                    <m:r>
                      <a:rPr lang="en-US" altLang="zh-CN" sz="1600" i="1">
                        <a:latin typeface="Cambria Math" panose="02040503050406030204" pitchFamily="18" charset="0"/>
                        <a:ea typeface="微软雅黑" panose="020B0503020204020204" pitchFamily="34" charset="-122"/>
                      </a:rPr>
                      <m:t>.</m:t>
                    </m:r>
                    <m:r>
                      <a:rPr lang="en-US" altLang="zh-CN" sz="1600" i="1">
                        <a:latin typeface="Cambria Math" panose="02040503050406030204" pitchFamily="18" charset="0"/>
                        <a:ea typeface="微软雅黑" panose="020B0503020204020204" pitchFamily="34" charset="-122"/>
                      </a:rPr>
                      <m:t>𝑛𝑒𝑥𝑡</m:t>
                    </m:r>
                  </m:oMath>
                </a14:m>
                <a:endParaRPr lang="en-US" altLang="zh-CN" sz="1600"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zh-CN" altLang="en-US"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𝑡𝑚𝑝</m:t>
                    </m:r>
                    <m:r>
                      <a:rPr lang="en-US" altLang="zh-CN" sz="1600" b="0" i="1" smtClean="0">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𝑛𝑒𝑥𝑡</m:t>
                    </m:r>
                    <m:r>
                      <a:rPr lang="en-US" altLang="zh-CN" sz="1600" b="0" i="1" smtClean="0">
                        <a:latin typeface="Cambria Math" panose="02040503050406030204" pitchFamily="18" charset="0"/>
                        <a:ea typeface="微软雅黑" panose="020B0503020204020204" pitchFamily="34" charset="-122"/>
                      </a:rPr>
                      <m:t>←</m:t>
                    </m:r>
                    <m:sSub>
                      <m:sSubPr>
                        <m:ctrlPr>
                          <a:rPr lang="en-US" altLang="zh-CN" sz="1600" b="0" i="1" smtClean="0">
                            <a:latin typeface="Cambria Math" panose="02040503050406030204" pitchFamily="18" charset="0"/>
                            <a:ea typeface="微软雅黑" panose="020B0503020204020204" pitchFamily="34" charset="-122"/>
                          </a:rPr>
                        </m:ctrlPr>
                      </m:sSubPr>
                      <m:e>
                        <m:r>
                          <a:rPr lang="en-US" altLang="zh-CN" sz="1600" b="0" i="1" smtClean="0">
                            <a:latin typeface="Cambria Math" panose="02040503050406030204" pitchFamily="18" charset="0"/>
                            <a:ea typeface="微软雅黑" panose="020B0503020204020204" pitchFamily="34" charset="-122"/>
                          </a:rPr>
                          <m:t>𝑝</m:t>
                        </m:r>
                      </m:e>
                      <m:sub>
                        <m:r>
                          <a:rPr lang="en-US" altLang="zh-CN" sz="1600" b="0" i="1" smtClean="0">
                            <a:latin typeface="Cambria Math" panose="02040503050406030204" pitchFamily="18" charset="0"/>
                            <a:ea typeface="微软雅黑" panose="020B0503020204020204" pitchFamily="34" charset="-122"/>
                          </a:rPr>
                          <m:t>1</m:t>
                        </m:r>
                      </m:sub>
                    </m:sSub>
                  </m:oMath>
                </a14:m>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将</a:t>
                </a:r>
                <a:r>
                  <a:rPr lang="en-US" altLang="zh-CN" sz="1600" dirty="0" err="1">
                    <a:latin typeface="微软雅黑" panose="020B0503020204020204" pitchFamily="34" charset="-122"/>
                    <a:ea typeface="微软雅黑" panose="020B0503020204020204" pitchFamily="34" charset="-122"/>
                  </a:rPr>
                  <a:t>tmp</a:t>
                </a:r>
                <a:r>
                  <a:rPr lang="zh-CN" altLang="en-US" sz="1600" dirty="0">
                    <a:latin typeface="微软雅黑" panose="020B0503020204020204" pitchFamily="34" charset="-122"/>
                    <a:ea typeface="微软雅黑" panose="020B0503020204020204" pitchFamily="34" charset="-122"/>
                  </a:rPr>
                  <a:t>插在</a:t>
                </a:r>
                <a:r>
                  <a:rPr lang="en-US" altLang="zh-CN" sz="1600" dirty="0">
                    <a:latin typeface="微软雅黑" panose="020B0503020204020204" pitchFamily="34" charset="-122"/>
                    <a:ea typeface="微软雅黑" panose="020B0503020204020204" pitchFamily="34" charset="-122"/>
                  </a:rPr>
                  <a:t>p</a:t>
                </a:r>
                <a:r>
                  <a:rPr lang="en-US" altLang="zh-CN" sz="1100" dirty="0">
                    <a:latin typeface="微软雅黑" panose="020B0503020204020204" pitchFamily="34" charset="-122"/>
                    <a:ea typeface="微软雅黑" panose="020B0503020204020204" pitchFamily="34" charset="-122"/>
                  </a:rPr>
                  <a:t>1</a:t>
                </a:r>
                <a:r>
                  <a:rPr lang="zh-CN" altLang="en-US" sz="1600" dirty="0">
                    <a:latin typeface="微软雅黑" panose="020B0503020204020204" pitchFamily="34" charset="-122"/>
                    <a:ea typeface="微软雅黑" panose="020B0503020204020204" pitchFamily="34" charset="-122"/>
                  </a:rPr>
                  <a:t>前面</a:t>
                </a:r>
                <a:endParaRPr lang="en-US" altLang="zh-CN" sz="1600"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zh-CN" altLang="en-US"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if</a:t>
                </a:r>
                <a:r>
                  <a:rPr lang="zh-CN" altLang="en-US"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i="1">
                        <a:latin typeface="Cambria Math" panose="02040503050406030204" pitchFamily="18" charset="0"/>
                        <a:ea typeface="微软雅黑" panose="020B0503020204020204" pitchFamily="34" charset="-122"/>
                      </a:rPr>
                      <m:t>𝑝𝑟𝑒</m:t>
                    </m:r>
                    <m:r>
                      <a:rPr lang="en-US" altLang="zh-CN" sz="1600" b="0" i="0" smtClean="0">
                        <a:latin typeface="Cambria Math" panose="02040503050406030204" pitchFamily="18" charset="0"/>
                        <a:ea typeface="微软雅黑" panose="020B0503020204020204" pitchFamily="34" charset="-122"/>
                      </a:rPr>
                      <m:t>=</m:t>
                    </m:r>
                    <m:r>
                      <m:rPr>
                        <m:sty m:val="p"/>
                      </m:rPr>
                      <a:rPr lang="en-US" altLang="zh-CN" sz="1600">
                        <a:latin typeface="Cambria Math" panose="02040503050406030204" pitchFamily="18" charset="0"/>
                        <a:ea typeface="微软雅黑" panose="020B0503020204020204" pitchFamily="34" charset="-122"/>
                      </a:rPr>
                      <m:t>NIL</m:t>
                    </m:r>
                  </m:oMath>
                </a14:m>
                <a:r>
                  <a:rPr lang="zh-CN" altLang="en-US"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then</a:t>
                </a:r>
                <a:r>
                  <a:rPr lang="zh-CN" altLang="en-US" sz="1600" b="1"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//pre</a:t>
                </a:r>
                <a:r>
                  <a:rPr lang="zh-CN" altLang="en-US" sz="1600" dirty="0">
                    <a:latin typeface="微软雅黑" panose="020B0503020204020204" pitchFamily="34" charset="-122"/>
                    <a:ea typeface="微软雅黑" panose="020B0503020204020204" pitchFamily="34" charset="-122"/>
                  </a:rPr>
                  <a:t>为空表示 </a:t>
                </a:r>
                <a:r>
                  <a:rPr lang="en-US" altLang="zh-CN" sz="1600" dirty="0">
                    <a:latin typeface="微软雅黑" panose="020B0503020204020204" pitchFamily="34" charset="-122"/>
                    <a:ea typeface="微软雅黑" panose="020B0503020204020204" pitchFamily="34" charset="-122"/>
                  </a:rPr>
                  <a:t>p</a:t>
                </a:r>
                <a:r>
                  <a:rPr lang="en-US" altLang="zh-CN" sz="1100" dirty="0">
                    <a:latin typeface="微软雅黑" panose="020B0503020204020204" pitchFamily="34" charset="-122"/>
                    <a:ea typeface="微软雅黑" panose="020B0503020204020204" pitchFamily="34" charset="-122"/>
                  </a:rPr>
                  <a:t>1</a:t>
                </a:r>
                <a:r>
                  <a:rPr lang="en-US" altLang="zh-CN" sz="1600" dirty="0">
                    <a:latin typeface="微软雅黑" panose="020B0503020204020204" pitchFamily="34" charset="-122"/>
                    <a:ea typeface="微软雅黑" panose="020B0503020204020204" pitchFamily="34" charset="-122"/>
                  </a:rPr>
                  <a:t>=List</a:t>
                </a:r>
                <a:r>
                  <a:rPr lang="en-US" altLang="zh-CN" sz="1100" dirty="0">
                    <a:latin typeface="微软雅黑" panose="020B0503020204020204" pitchFamily="34" charset="-122"/>
                    <a:ea typeface="微软雅黑" panose="020B0503020204020204" pitchFamily="34" charset="-122"/>
                  </a:rPr>
                  <a:t>1</a:t>
                </a:r>
                <a:r>
                  <a:rPr lang="zh-CN" altLang="en-US"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a:t>
                </a:r>
              </a:p>
              <a:p>
                <a:pPr marL="360000" lvl="0" indent="-288000" eaLnBrk="0" fontAlgn="base" hangingPunct="0">
                  <a:spcBef>
                    <a:spcPct val="0"/>
                  </a:spcBef>
                  <a:spcAft>
                    <a:spcPct val="0"/>
                  </a:spcAft>
                  <a:buFont typeface="+mj-lt"/>
                  <a:buAutoNum type="arabicPeriod"/>
                </a:pPr>
                <a:r>
                  <a:rPr lang="zh-CN" altLang="en-US"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𝐿𝑖𝑠</m:t>
                    </m:r>
                    <m:sSub>
                      <m:sSubPr>
                        <m:ctrlPr>
                          <a:rPr lang="en-US" altLang="zh-CN" sz="1600" b="0" i="1" smtClean="0">
                            <a:latin typeface="Cambria Math" panose="02040503050406030204" pitchFamily="18" charset="0"/>
                            <a:ea typeface="微软雅黑" panose="020B0503020204020204" pitchFamily="34" charset="-122"/>
                          </a:rPr>
                        </m:ctrlPr>
                      </m:sSubPr>
                      <m:e>
                        <m:r>
                          <a:rPr lang="en-US" altLang="zh-CN" sz="1600" b="0" i="1" smtClean="0">
                            <a:latin typeface="Cambria Math" panose="02040503050406030204" pitchFamily="18" charset="0"/>
                            <a:ea typeface="微软雅黑" panose="020B0503020204020204" pitchFamily="34" charset="-122"/>
                          </a:rPr>
                          <m:t>𝑡</m:t>
                        </m:r>
                      </m:e>
                      <m:sub>
                        <m:r>
                          <a:rPr lang="en-US" altLang="zh-CN" sz="1600" b="0" i="1" smtClean="0">
                            <a:latin typeface="Cambria Math" panose="02040503050406030204" pitchFamily="18" charset="0"/>
                            <a:ea typeface="微软雅黑" panose="020B0503020204020204" pitchFamily="34" charset="-122"/>
                          </a:rPr>
                          <m:t>1</m:t>
                        </m:r>
                      </m:sub>
                    </m:sSub>
                    <m:r>
                      <a:rPr lang="en-US" altLang="zh-CN" sz="1600" b="0" i="1" smtClean="0">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𝑡𝑚𝑝</m:t>
                    </m:r>
                    <m:r>
                      <a:rPr lang="en-US" altLang="zh-CN" sz="1600" b="0" i="1" smtClean="0">
                        <a:latin typeface="Cambria Math" panose="02040503050406030204" pitchFamily="18" charset="0"/>
                        <a:ea typeface="微软雅黑" panose="020B0503020204020204" pitchFamily="34" charset="-122"/>
                      </a:rPr>
                      <m:t>  </m:t>
                    </m:r>
                  </m:oMath>
                </a14:m>
                <a:r>
                  <a:rPr lang="en-US" altLang="zh-CN" sz="1600" dirty="0">
                    <a:latin typeface="微软雅黑" panose="020B0503020204020204" pitchFamily="34" charset="-122"/>
                    <a:ea typeface="微软雅黑" panose="020B0503020204020204" pitchFamily="34" charset="-122"/>
                  </a:rPr>
                  <a:t>//</a:t>
                </a:r>
                <a:r>
                  <a:rPr lang="en-US" altLang="zh-CN" sz="1600" dirty="0" err="1">
                    <a:latin typeface="微软雅黑" panose="020B0503020204020204" pitchFamily="34" charset="-122"/>
                    <a:ea typeface="微软雅黑" panose="020B0503020204020204" pitchFamily="34" charset="-122"/>
                  </a:rPr>
                  <a:t>tmp</a:t>
                </a:r>
                <a:r>
                  <a:rPr lang="zh-CN" altLang="en-US" sz="1600" dirty="0">
                    <a:latin typeface="微软雅黑" panose="020B0503020204020204" pitchFamily="34" charset="-122"/>
                    <a:ea typeface="微软雅黑" panose="020B0503020204020204" pitchFamily="34" charset="-122"/>
                  </a:rPr>
                  <a:t>成为</a:t>
                </a:r>
                <a:r>
                  <a:rPr lang="en-US" altLang="zh-CN" sz="1600" dirty="0">
                    <a:latin typeface="微软雅黑" panose="020B0503020204020204" pitchFamily="34" charset="-122"/>
                    <a:ea typeface="微软雅黑" panose="020B0503020204020204" pitchFamily="34" charset="-122"/>
                  </a:rPr>
                  <a:t>List</a:t>
                </a:r>
                <a:r>
                  <a:rPr lang="en-US" altLang="zh-CN" sz="1100" dirty="0">
                    <a:latin typeface="微软雅黑" panose="020B0503020204020204" pitchFamily="34" charset="-122"/>
                    <a:ea typeface="微软雅黑" panose="020B0503020204020204" pitchFamily="34" charset="-122"/>
                  </a:rPr>
                  <a:t>1</a:t>
                </a:r>
                <a:r>
                  <a:rPr lang="zh-CN" altLang="en-US" sz="1600" dirty="0">
                    <a:latin typeface="微软雅黑" panose="020B0503020204020204" pitchFamily="34" charset="-122"/>
                    <a:ea typeface="微软雅黑" panose="020B0503020204020204" pitchFamily="34" charset="-122"/>
                  </a:rPr>
                  <a:t>的</a:t>
                </a:r>
                <a:r>
                  <a:rPr lang="zh-CN" altLang="en-US" sz="1600" dirty="0">
                    <a:solidFill>
                      <a:srgbClr val="FFFF00"/>
                    </a:solidFill>
                    <a:latin typeface="微软雅黑" panose="020B0503020204020204" pitchFamily="34" charset="-122"/>
                    <a:ea typeface="微软雅黑" panose="020B0503020204020204" pitchFamily="34" charset="-122"/>
                  </a:rPr>
                  <a:t>新</a:t>
                </a:r>
                <a:r>
                  <a:rPr lang="zh-CN" altLang="en-US" sz="1600" dirty="0">
                    <a:latin typeface="微软雅黑" panose="020B0503020204020204" pitchFamily="34" charset="-122"/>
                    <a:ea typeface="微软雅黑" panose="020B0503020204020204" pitchFamily="34" charset="-122"/>
                  </a:rPr>
                  <a:t>头结点</a:t>
                </a:r>
                <a:endParaRPr lang="en-US" altLang="zh-CN" sz="1600"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zh-CN" altLang="en-US"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else</a:t>
                </a:r>
                <a:endParaRPr lang="en-US" altLang="zh-CN" sz="1600"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zh-CN" altLang="en-US"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𝑝𝑟𝑒</m:t>
                    </m:r>
                    <m:r>
                      <a:rPr lang="en-US" altLang="zh-CN" sz="1600" b="0" i="1" smtClean="0">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𝑛𝑒𝑥𝑡</m:t>
                    </m:r>
                    <m:r>
                      <a:rPr lang="en-US" altLang="zh-CN" sz="1600" b="0" i="1" smtClean="0">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𝑡𝑚𝑝</m:t>
                    </m:r>
                  </m:oMath>
                </a14:m>
                <a:r>
                  <a:rPr lang="zh-CN" altLang="en-US"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a:t>
                </a:r>
                <a:r>
                  <a:rPr lang="en-US" altLang="zh-CN" sz="1600" dirty="0" err="1">
                    <a:latin typeface="微软雅黑" panose="020B0503020204020204" pitchFamily="34" charset="-122"/>
                    <a:ea typeface="微软雅黑" panose="020B0503020204020204" pitchFamily="34" charset="-122"/>
                  </a:rPr>
                  <a:t>tmp</a:t>
                </a:r>
                <a:r>
                  <a:rPr lang="zh-CN" altLang="en-US" sz="1600" dirty="0">
                    <a:latin typeface="微软雅黑" panose="020B0503020204020204" pitchFamily="34" charset="-122"/>
                    <a:ea typeface="微软雅黑" panose="020B0503020204020204" pitchFamily="34" charset="-122"/>
                  </a:rPr>
                  <a:t>连在</a:t>
                </a:r>
                <a:r>
                  <a:rPr lang="en-US" altLang="zh-CN" sz="1600" dirty="0">
                    <a:latin typeface="微软雅黑" panose="020B0503020204020204" pitchFamily="34" charset="-122"/>
                    <a:ea typeface="微软雅黑" panose="020B0503020204020204" pitchFamily="34" charset="-122"/>
                  </a:rPr>
                  <a:t>pre</a:t>
                </a:r>
                <a:r>
                  <a:rPr lang="zh-CN" altLang="en-US" sz="1600" dirty="0">
                    <a:latin typeface="微软雅黑" panose="020B0503020204020204" pitchFamily="34" charset="-122"/>
                    <a:ea typeface="微软雅黑" panose="020B0503020204020204" pitchFamily="34" charset="-122"/>
                  </a:rPr>
                  <a:t>后面</a:t>
                </a:r>
                <a:endParaRPr lang="en-US" altLang="zh-CN" sz="1600"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zh-CN" altLang="en-US"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end</a:t>
                </a:r>
              </a:p>
              <a:p>
                <a:pPr marL="360000" lvl="0" indent="-288000" eaLnBrk="0" fontAlgn="base" hangingPunct="0">
                  <a:spcBef>
                    <a:spcPct val="0"/>
                  </a:spcBef>
                  <a:spcAft>
                    <a:spcPct val="0"/>
                  </a:spcAft>
                  <a:buFont typeface="+mj-lt"/>
                  <a:buAutoNum type="arabicPeriod"/>
                </a:pPr>
                <a:r>
                  <a:rPr lang="zh-CN" altLang="en-US"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   </a:t>
                </a:r>
                <a14:m>
                  <m:oMath xmlns:m="http://schemas.openxmlformats.org/officeDocument/2006/math">
                    <m:sSub>
                      <m:sSubPr>
                        <m:ctrlPr>
                          <a:rPr lang="en-US" altLang="zh-CN" sz="1600" b="0" i="1" smtClean="0">
                            <a:latin typeface="Cambria Math" panose="02040503050406030204" pitchFamily="18" charset="0"/>
                            <a:ea typeface="微软雅黑" panose="020B0503020204020204" pitchFamily="34" charset="-122"/>
                          </a:rPr>
                        </m:ctrlPr>
                      </m:sSubPr>
                      <m:e>
                        <m:r>
                          <a:rPr lang="en-US" altLang="zh-CN" sz="1600" b="0" i="1" smtClean="0">
                            <a:latin typeface="Cambria Math" panose="02040503050406030204" pitchFamily="18" charset="0"/>
                            <a:ea typeface="微软雅黑" panose="020B0503020204020204" pitchFamily="34" charset="-122"/>
                          </a:rPr>
                          <m:t>𝑝</m:t>
                        </m:r>
                      </m:e>
                      <m:sub>
                        <m:r>
                          <a:rPr lang="en-US" altLang="zh-CN" sz="1600" b="0" i="1" smtClean="0">
                            <a:latin typeface="Cambria Math" panose="02040503050406030204" pitchFamily="18" charset="0"/>
                            <a:ea typeface="微软雅黑" panose="020B0503020204020204" pitchFamily="34" charset="-122"/>
                          </a:rPr>
                          <m:t>1</m:t>
                        </m:r>
                      </m:sub>
                    </m:sSub>
                    <m:r>
                      <a:rPr lang="en-US" altLang="zh-CN" sz="1600" b="0" i="1" smtClean="0">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𝑡𝑚𝑝</m:t>
                    </m:r>
                  </m:oMath>
                </a14:m>
                <a:r>
                  <a:rPr lang="zh-CN" altLang="en-US"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//p</a:t>
                </a:r>
                <a:r>
                  <a:rPr lang="en-US" altLang="zh-CN" sz="1100" dirty="0">
                    <a:latin typeface="微软雅黑" panose="020B0503020204020204" pitchFamily="34" charset="-122"/>
                    <a:ea typeface="微软雅黑" panose="020B0503020204020204" pitchFamily="34" charset="-122"/>
                  </a:rPr>
                  <a:t>1</a:t>
                </a:r>
                <a:r>
                  <a:rPr lang="zh-CN" altLang="en-US" sz="1600" dirty="0">
                    <a:latin typeface="微软雅黑" panose="020B0503020204020204" pitchFamily="34" charset="-122"/>
                    <a:ea typeface="微软雅黑" panose="020B0503020204020204" pitchFamily="34" charset="-122"/>
                  </a:rPr>
                  <a:t>指向新插入的结点</a:t>
                </a:r>
                <a:endParaRPr lang="en-US" altLang="zh-CN" sz="1600"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zh-CN" altLang="en-US"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end</a:t>
                </a:r>
              </a:p>
              <a:p>
                <a:pPr marL="360000" lvl="0" indent="-288000" eaLnBrk="0" fontAlgn="base" hangingPunct="0">
                  <a:spcBef>
                    <a:spcPct val="0"/>
                  </a:spcBef>
                  <a:spcAft>
                    <a:spcPct val="0"/>
                  </a:spcAft>
                  <a:buFont typeface="+mj-lt"/>
                  <a:buAutoNum type="arabicPeriod"/>
                </a:pPr>
                <a:r>
                  <a:rPr lang="zh-CN" altLang="en-US" sz="1600" b="1"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return</a:t>
                </a:r>
                <a:r>
                  <a:rPr lang="zh-CN" altLang="en-US"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i="1">
                        <a:latin typeface="Cambria Math" panose="02040503050406030204" pitchFamily="18" charset="0"/>
                        <a:ea typeface="微软雅黑" panose="020B0503020204020204" pitchFamily="34" charset="-122"/>
                      </a:rPr>
                      <m:t>𝐿𝑖𝑠</m:t>
                    </m:r>
                    <m:sSub>
                      <m:sSubPr>
                        <m:ctrlPr>
                          <a:rPr lang="en-US" altLang="zh-CN" sz="1600" i="1">
                            <a:latin typeface="Cambria Math" panose="02040503050406030204" pitchFamily="18" charset="0"/>
                            <a:ea typeface="微软雅黑" panose="020B0503020204020204" pitchFamily="34" charset="-122"/>
                          </a:rPr>
                        </m:ctrlPr>
                      </m:sSubPr>
                      <m:e>
                        <m:r>
                          <a:rPr lang="en-US" altLang="zh-CN" sz="1600" i="1">
                            <a:latin typeface="Cambria Math" panose="02040503050406030204" pitchFamily="18" charset="0"/>
                            <a:ea typeface="微软雅黑" panose="020B0503020204020204" pitchFamily="34" charset="-122"/>
                          </a:rPr>
                          <m:t>𝑡</m:t>
                        </m:r>
                      </m:e>
                      <m:sub>
                        <m:r>
                          <a:rPr lang="en-US" altLang="zh-CN" sz="1600" i="1">
                            <a:latin typeface="Cambria Math" panose="02040503050406030204" pitchFamily="18" charset="0"/>
                            <a:ea typeface="微软雅黑" panose="020B0503020204020204" pitchFamily="34" charset="-122"/>
                          </a:rPr>
                          <m:t>1</m:t>
                        </m:r>
                      </m:sub>
                    </m:sSub>
                  </m:oMath>
                </a14:m>
                <a:r>
                  <a:rPr lang="zh-CN" altLang="en-US" sz="1600" dirty="0">
                    <a:latin typeface="微软雅黑" panose="020B0503020204020204" pitchFamily="34" charset="-122"/>
                    <a:ea typeface="微软雅黑" panose="020B0503020204020204" pitchFamily="34" charset="-122"/>
                  </a:rPr>
                  <a:t> </a:t>
                </a:r>
                <a:endParaRPr lang="en-US" altLang="zh-CN" sz="1600"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zh-CN" altLang="zh-CN" sz="1600" dirty="0">
                    <a:latin typeface="微软雅黑" panose="020B0503020204020204" pitchFamily="34" charset="-122"/>
                    <a:ea typeface="微软雅黑" panose="020B0503020204020204" pitchFamily="34" charset="-122"/>
                  </a:rPr>
                  <a:t>——————————————————————</a:t>
                </a:r>
              </a:p>
            </p:txBody>
          </p:sp>
        </mc:Choice>
        <mc:Fallback xmlns="">
          <p:sp>
            <p:nvSpPr>
              <p:cNvPr id="106" name="任意多边形: 形状 6">
                <a:extLst>
                  <a:ext uri="{FF2B5EF4-FFF2-40B4-BE49-F238E27FC236}">
                    <a16:creationId xmlns:a16="http://schemas.microsoft.com/office/drawing/2014/main" id="{4017370C-E3AF-58B0-EF7B-60167055451E}"/>
                  </a:ext>
                </a:extLst>
              </p:cNvPr>
              <p:cNvSpPr>
                <a:spLocks noRot="1" noChangeAspect="1" noMove="1" noResize="1" noEditPoints="1" noAdjustHandles="1" noChangeArrowheads="1" noChangeShapeType="1" noTextEdit="1"/>
              </p:cNvSpPr>
              <p:nvPr/>
            </p:nvSpPr>
            <p:spPr>
              <a:xfrm>
                <a:off x="5860211" y="1761632"/>
                <a:ext cx="6095929" cy="5000876"/>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blipFill>
                <a:blip r:embed="rId2"/>
                <a:stretch>
                  <a:fillRect t="-2311" b="-3650"/>
                </a:stretch>
              </a:blipFill>
            </p:spPr>
            <p:txBody>
              <a:bodyPr/>
              <a:lstStyle/>
              <a:p>
                <a:r>
                  <a:rPr lang="zh-CN" altLang="en-US">
                    <a:noFill/>
                  </a:rPr>
                  <a:t> </a:t>
                </a:r>
              </a:p>
            </p:txBody>
          </p:sp>
        </mc:Fallback>
      </mc:AlternateContent>
      <p:sp>
        <p:nvSpPr>
          <p:cNvPr id="7" name="AutoShape 3">
            <a:extLst>
              <a:ext uri="{FF2B5EF4-FFF2-40B4-BE49-F238E27FC236}">
                <a16:creationId xmlns:a16="http://schemas.microsoft.com/office/drawing/2014/main" id="{2FE6D1D6-8B48-4972-BA92-53052C961647}"/>
              </a:ext>
            </a:extLst>
          </p:cNvPr>
          <p:cNvSpPr>
            <a:spLocks noChangeAspect="1" noChangeArrowheads="1" noTextEdit="1"/>
          </p:cNvSpPr>
          <p:nvPr/>
        </p:nvSpPr>
        <p:spPr bwMode="auto">
          <a:xfrm>
            <a:off x="584200" y="2500313"/>
            <a:ext cx="4162425" cy="278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 name="Freeform 5">
            <a:extLst>
              <a:ext uri="{FF2B5EF4-FFF2-40B4-BE49-F238E27FC236}">
                <a16:creationId xmlns:a16="http://schemas.microsoft.com/office/drawing/2014/main" id="{B3B2B62C-227E-4ED7-9207-AFA22016C6FF}"/>
              </a:ext>
            </a:extLst>
          </p:cNvPr>
          <p:cNvSpPr>
            <a:spLocks/>
          </p:cNvSpPr>
          <p:nvPr/>
        </p:nvSpPr>
        <p:spPr bwMode="auto">
          <a:xfrm>
            <a:off x="1622425" y="2586038"/>
            <a:ext cx="336550" cy="241300"/>
          </a:xfrm>
          <a:custGeom>
            <a:avLst/>
            <a:gdLst>
              <a:gd name="T0" fmla="*/ 0 w 560"/>
              <a:gd name="T1" fmla="*/ 0 h 400"/>
              <a:gd name="T2" fmla="*/ 0 w 560"/>
              <a:gd name="T3" fmla="*/ 0 h 400"/>
              <a:gd name="T4" fmla="*/ 560 w 560"/>
              <a:gd name="T5" fmla="*/ 0 h 400"/>
              <a:gd name="T6" fmla="*/ 560 w 560"/>
              <a:gd name="T7" fmla="*/ 400 h 400"/>
              <a:gd name="T8" fmla="*/ 0 w 560"/>
              <a:gd name="T9" fmla="*/ 400 h 400"/>
              <a:gd name="T10" fmla="*/ 0 w 560"/>
              <a:gd name="T11" fmla="*/ 0 h 400"/>
            </a:gdLst>
            <a:ahLst/>
            <a:cxnLst>
              <a:cxn ang="0">
                <a:pos x="T0" y="T1"/>
              </a:cxn>
              <a:cxn ang="0">
                <a:pos x="T2" y="T3"/>
              </a:cxn>
              <a:cxn ang="0">
                <a:pos x="T4" y="T5"/>
              </a:cxn>
              <a:cxn ang="0">
                <a:pos x="T6" y="T7"/>
              </a:cxn>
              <a:cxn ang="0">
                <a:pos x="T8" y="T9"/>
              </a:cxn>
              <a:cxn ang="0">
                <a:pos x="T10" y="T11"/>
              </a:cxn>
            </a:cxnLst>
            <a:rect l="0" t="0" r="r" b="b"/>
            <a:pathLst>
              <a:path w="560" h="400">
                <a:moveTo>
                  <a:pt x="0" y="0"/>
                </a:moveTo>
                <a:lnTo>
                  <a:pt x="0" y="0"/>
                </a:lnTo>
                <a:lnTo>
                  <a:pt x="560" y="0"/>
                </a:lnTo>
                <a:lnTo>
                  <a:pt x="560" y="400"/>
                </a:lnTo>
                <a:lnTo>
                  <a:pt x="0" y="400"/>
                </a:lnTo>
                <a:lnTo>
                  <a:pt x="0" y="0"/>
                </a:lnTo>
                <a:close/>
              </a:path>
            </a:pathLst>
          </a:custGeom>
          <a:solidFill>
            <a:srgbClr val="C0C0C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9" name="Freeform 6">
            <a:extLst>
              <a:ext uri="{FF2B5EF4-FFF2-40B4-BE49-F238E27FC236}">
                <a16:creationId xmlns:a16="http://schemas.microsoft.com/office/drawing/2014/main" id="{8B4C48DF-9ED9-4D1B-A2ED-77F0FEDD160F}"/>
              </a:ext>
            </a:extLst>
          </p:cNvPr>
          <p:cNvSpPr>
            <a:spLocks/>
          </p:cNvSpPr>
          <p:nvPr/>
        </p:nvSpPr>
        <p:spPr bwMode="auto">
          <a:xfrm>
            <a:off x="1622425" y="2586038"/>
            <a:ext cx="336550" cy="241300"/>
          </a:xfrm>
          <a:custGeom>
            <a:avLst/>
            <a:gdLst>
              <a:gd name="T0" fmla="*/ 0 w 560"/>
              <a:gd name="T1" fmla="*/ 0 h 400"/>
              <a:gd name="T2" fmla="*/ 0 w 560"/>
              <a:gd name="T3" fmla="*/ 0 h 400"/>
              <a:gd name="T4" fmla="*/ 560 w 560"/>
              <a:gd name="T5" fmla="*/ 0 h 400"/>
              <a:gd name="T6" fmla="*/ 560 w 560"/>
              <a:gd name="T7" fmla="*/ 400 h 400"/>
              <a:gd name="T8" fmla="*/ 0 w 560"/>
              <a:gd name="T9" fmla="*/ 400 h 400"/>
              <a:gd name="T10" fmla="*/ 0 w 560"/>
              <a:gd name="T11" fmla="*/ 0 h 400"/>
            </a:gdLst>
            <a:ahLst/>
            <a:cxnLst>
              <a:cxn ang="0">
                <a:pos x="T0" y="T1"/>
              </a:cxn>
              <a:cxn ang="0">
                <a:pos x="T2" y="T3"/>
              </a:cxn>
              <a:cxn ang="0">
                <a:pos x="T4" y="T5"/>
              </a:cxn>
              <a:cxn ang="0">
                <a:pos x="T6" y="T7"/>
              </a:cxn>
              <a:cxn ang="0">
                <a:pos x="T8" y="T9"/>
              </a:cxn>
              <a:cxn ang="0">
                <a:pos x="T10" y="T11"/>
              </a:cxn>
            </a:cxnLst>
            <a:rect l="0" t="0" r="r" b="b"/>
            <a:pathLst>
              <a:path w="560" h="400">
                <a:moveTo>
                  <a:pt x="0" y="0"/>
                </a:moveTo>
                <a:lnTo>
                  <a:pt x="0" y="0"/>
                </a:lnTo>
                <a:lnTo>
                  <a:pt x="560" y="0"/>
                </a:lnTo>
                <a:lnTo>
                  <a:pt x="560" y="400"/>
                </a:lnTo>
                <a:lnTo>
                  <a:pt x="0" y="400"/>
                </a:lnTo>
                <a:lnTo>
                  <a:pt x="0" y="0"/>
                </a:lnTo>
                <a:close/>
              </a:path>
            </a:pathLst>
          </a:custGeom>
          <a:noFill/>
          <a:ln w="63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Rectangle 7">
            <a:extLst>
              <a:ext uri="{FF2B5EF4-FFF2-40B4-BE49-F238E27FC236}">
                <a16:creationId xmlns:a16="http://schemas.microsoft.com/office/drawing/2014/main" id="{C437EAD3-4FA2-4D41-A9A4-17CD8EE7368F}"/>
              </a:ext>
            </a:extLst>
          </p:cNvPr>
          <p:cNvSpPr>
            <a:spLocks noChangeArrowheads="1"/>
          </p:cNvSpPr>
          <p:nvPr/>
        </p:nvSpPr>
        <p:spPr bwMode="auto">
          <a:xfrm>
            <a:off x="1733550" y="2598738"/>
            <a:ext cx="244475" cy="290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500" b="1" i="0" u="none" strike="noStrike" cap="none" normalizeH="0" baseline="0">
                <a:ln>
                  <a:noFill/>
                </a:ln>
                <a:solidFill>
                  <a:srgbClr val="000000"/>
                </a:solidFill>
                <a:effectLst/>
                <a:latin typeface="Courier New Bold" panose="02070609020205020404" pitchFamily="49" charset="0"/>
              </a:rPr>
              <a:t>A</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1" name="Freeform 8">
            <a:extLst>
              <a:ext uri="{FF2B5EF4-FFF2-40B4-BE49-F238E27FC236}">
                <a16:creationId xmlns:a16="http://schemas.microsoft.com/office/drawing/2014/main" id="{0D13851F-E1BD-4C43-A00F-7A7324CBB255}"/>
              </a:ext>
            </a:extLst>
          </p:cNvPr>
          <p:cNvSpPr>
            <a:spLocks/>
          </p:cNvSpPr>
          <p:nvPr/>
        </p:nvSpPr>
        <p:spPr bwMode="auto">
          <a:xfrm>
            <a:off x="2284413" y="2586038"/>
            <a:ext cx="336550" cy="241300"/>
          </a:xfrm>
          <a:custGeom>
            <a:avLst/>
            <a:gdLst>
              <a:gd name="T0" fmla="*/ 0 w 560"/>
              <a:gd name="T1" fmla="*/ 0 h 400"/>
              <a:gd name="T2" fmla="*/ 0 w 560"/>
              <a:gd name="T3" fmla="*/ 0 h 400"/>
              <a:gd name="T4" fmla="*/ 560 w 560"/>
              <a:gd name="T5" fmla="*/ 0 h 400"/>
              <a:gd name="T6" fmla="*/ 560 w 560"/>
              <a:gd name="T7" fmla="*/ 400 h 400"/>
              <a:gd name="T8" fmla="*/ 0 w 560"/>
              <a:gd name="T9" fmla="*/ 400 h 400"/>
              <a:gd name="T10" fmla="*/ 0 w 560"/>
              <a:gd name="T11" fmla="*/ 0 h 400"/>
            </a:gdLst>
            <a:ahLst/>
            <a:cxnLst>
              <a:cxn ang="0">
                <a:pos x="T0" y="T1"/>
              </a:cxn>
              <a:cxn ang="0">
                <a:pos x="T2" y="T3"/>
              </a:cxn>
              <a:cxn ang="0">
                <a:pos x="T4" y="T5"/>
              </a:cxn>
              <a:cxn ang="0">
                <a:pos x="T6" y="T7"/>
              </a:cxn>
              <a:cxn ang="0">
                <a:pos x="T8" y="T9"/>
              </a:cxn>
              <a:cxn ang="0">
                <a:pos x="T10" y="T11"/>
              </a:cxn>
            </a:cxnLst>
            <a:rect l="0" t="0" r="r" b="b"/>
            <a:pathLst>
              <a:path w="560" h="400">
                <a:moveTo>
                  <a:pt x="0" y="0"/>
                </a:moveTo>
                <a:lnTo>
                  <a:pt x="0" y="0"/>
                </a:lnTo>
                <a:lnTo>
                  <a:pt x="560" y="0"/>
                </a:lnTo>
                <a:lnTo>
                  <a:pt x="560" y="400"/>
                </a:lnTo>
                <a:lnTo>
                  <a:pt x="0" y="400"/>
                </a:lnTo>
                <a:lnTo>
                  <a:pt x="0" y="0"/>
                </a:lnTo>
                <a:close/>
              </a:path>
            </a:pathLst>
          </a:custGeom>
          <a:solidFill>
            <a:srgbClr val="C0C0C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2" name="Freeform 9">
            <a:extLst>
              <a:ext uri="{FF2B5EF4-FFF2-40B4-BE49-F238E27FC236}">
                <a16:creationId xmlns:a16="http://schemas.microsoft.com/office/drawing/2014/main" id="{483C11DA-74B6-4204-9E78-12990285AC9C}"/>
              </a:ext>
            </a:extLst>
          </p:cNvPr>
          <p:cNvSpPr>
            <a:spLocks/>
          </p:cNvSpPr>
          <p:nvPr/>
        </p:nvSpPr>
        <p:spPr bwMode="auto">
          <a:xfrm>
            <a:off x="2284413" y="2586038"/>
            <a:ext cx="336550" cy="241300"/>
          </a:xfrm>
          <a:custGeom>
            <a:avLst/>
            <a:gdLst>
              <a:gd name="T0" fmla="*/ 0 w 560"/>
              <a:gd name="T1" fmla="*/ 0 h 400"/>
              <a:gd name="T2" fmla="*/ 0 w 560"/>
              <a:gd name="T3" fmla="*/ 0 h 400"/>
              <a:gd name="T4" fmla="*/ 560 w 560"/>
              <a:gd name="T5" fmla="*/ 0 h 400"/>
              <a:gd name="T6" fmla="*/ 560 w 560"/>
              <a:gd name="T7" fmla="*/ 400 h 400"/>
              <a:gd name="T8" fmla="*/ 0 w 560"/>
              <a:gd name="T9" fmla="*/ 400 h 400"/>
              <a:gd name="T10" fmla="*/ 0 w 560"/>
              <a:gd name="T11" fmla="*/ 0 h 400"/>
            </a:gdLst>
            <a:ahLst/>
            <a:cxnLst>
              <a:cxn ang="0">
                <a:pos x="T0" y="T1"/>
              </a:cxn>
              <a:cxn ang="0">
                <a:pos x="T2" y="T3"/>
              </a:cxn>
              <a:cxn ang="0">
                <a:pos x="T4" y="T5"/>
              </a:cxn>
              <a:cxn ang="0">
                <a:pos x="T6" y="T7"/>
              </a:cxn>
              <a:cxn ang="0">
                <a:pos x="T8" y="T9"/>
              </a:cxn>
              <a:cxn ang="0">
                <a:pos x="T10" y="T11"/>
              </a:cxn>
            </a:cxnLst>
            <a:rect l="0" t="0" r="r" b="b"/>
            <a:pathLst>
              <a:path w="560" h="400">
                <a:moveTo>
                  <a:pt x="0" y="0"/>
                </a:moveTo>
                <a:lnTo>
                  <a:pt x="0" y="0"/>
                </a:lnTo>
                <a:lnTo>
                  <a:pt x="560" y="0"/>
                </a:lnTo>
                <a:lnTo>
                  <a:pt x="560" y="400"/>
                </a:lnTo>
                <a:lnTo>
                  <a:pt x="0" y="400"/>
                </a:lnTo>
                <a:lnTo>
                  <a:pt x="0" y="0"/>
                </a:lnTo>
                <a:close/>
              </a:path>
            </a:pathLst>
          </a:custGeom>
          <a:noFill/>
          <a:ln w="63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Rectangle 10">
            <a:extLst>
              <a:ext uri="{FF2B5EF4-FFF2-40B4-BE49-F238E27FC236}">
                <a16:creationId xmlns:a16="http://schemas.microsoft.com/office/drawing/2014/main" id="{06807A2D-0BE2-4FF4-8A8B-5B53E15447C5}"/>
              </a:ext>
            </a:extLst>
          </p:cNvPr>
          <p:cNvSpPr>
            <a:spLocks noChangeArrowheads="1"/>
          </p:cNvSpPr>
          <p:nvPr/>
        </p:nvSpPr>
        <p:spPr bwMode="auto">
          <a:xfrm>
            <a:off x="2395538" y="2598738"/>
            <a:ext cx="244475" cy="290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500" b="1" i="0" u="none" strike="noStrike" cap="none" normalizeH="0" baseline="0">
                <a:ln>
                  <a:noFill/>
                </a:ln>
                <a:solidFill>
                  <a:srgbClr val="000000"/>
                </a:solidFill>
                <a:effectLst/>
                <a:latin typeface="Courier New Bold" panose="02070609020205020404" pitchFamily="49" charset="0"/>
              </a:rPr>
              <a:t>G</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4" name="Freeform 11">
            <a:extLst>
              <a:ext uri="{FF2B5EF4-FFF2-40B4-BE49-F238E27FC236}">
                <a16:creationId xmlns:a16="http://schemas.microsoft.com/office/drawing/2014/main" id="{D3674F40-A749-49FD-8CCB-FD59690A3FB6}"/>
              </a:ext>
            </a:extLst>
          </p:cNvPr>
          <p:cNvSpPr>
            <a:spLocks/>
          </p:cNvSpPr>
          <p:nvPr/>
        </p:nvSpPr>
        <p:spPr bwMode="auto">
          <a:xfrm>
            <a:off x="2946400" y="2586038"/>
            <a:ext cx="336550" cy="241300"/>
          </a:xfrm>
          <a:custGeom>
            <a:avLst/>
            <a:gdLst>
              <a:gd name="T0" fmla="*/ 0 w 560"/>
              <a:gd name="T1" fmla="*/ 0 h 400"/>
              <a:gd name="T2" fmla="*/ 0 w 560"/>
              <a:gd name="T3" fmla="*/ 0 h 400"/>
              <a:gd name="T4" fmla="*/ 560 w 560"/>
              <a:gd name="T5" fmla="*/ 0 h 400"/>
              <a:gd name="T6" fmla="*/ 560 w 560"/>
              <a:gd name="T7" fmla="*/ 400 h 400"/>
              <a:gd name="T8" fmla="*/ 0 w 560"/>
              <a:gd name="T9" fmla="*/ 400 h 400"/>
              <a:gd name="T10" fmla="*/ 0 w 560"/>
              <a:gd name="T11" fmla="*/ 0 h 400"/>
            </a:gdLst>
            <a:ahLst/>
            <a:cxnLst>
              <a:cxn ang="0">
                <a:pos x="T0" y="T1"/>
              </a:cxn>
              <a:cxn ang="0">
                <a:pos x="T2" y="T3"/>
              </a:cxn>
              <a:cxn ang="0">
                <a:pos x="T4" y="T5"/>
              </a:cxn>
              <a:cxn ang="0">
                <a:pos x="T6" y="T7"/>
              </a:cxn>
              <a:cxn ang="0">
                <a:pos x="T8" y="T9"/>
              </a:cxn>
              <a:cxn ang="0">
                <a:pos x="T10" y="T11"/>
              </a:cxn>
            </a:cxnLst>
            <a:rect l="0" t="0" r="r" b="b"/>
            <a:pathLst>
              <a:path w="560" h="400">
                <a:moveTo>
                  <a:pt x="0" y="0"/>
                </a:moveTo>
                <a:lnTo>
                  <a:pt x="0" y="0"/>
                </a:lnTo>
                <a:lnTo>
                  <a:pt x="560" y="0"/>
                </a:lnTo>
                <a:lnTo>
                  <a:pt x="560" y="400"/>
                </a:lnTo>
                <a:lnTo>
                  <a:pt x="0" y="400"/>
                </a:lnTo>
                <a:lnTo>
                  <a:pt x="0" y="0"/>
                </a:lnTo>
                <a:close/>
              </a:path>
            </a:pathLst>
          </a:custGeom>
          <a:solidFill>
            <a:srgbClr val="C0C0C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5" name="Freeform 12">
            <a:extLst>
              <a:ext uri="{FF2B5EF4-FFF2-40B4-BE49-F238E27FC236}">
                <a16:creationId xmlns:a16="http://schemas.microsoft.com/office/drawing/2014/main" id="{B25311B4-7FCB-4F23-A49D-1D077FFC8ECE}"/>
              </a:ext>
            </a:extLst>
          </p:cNvPr>
          <p:cNvSpPr>
            <a:spLocks/>
          </p:cNvSpPr>
          <p:nvPr/>
        </p:nvSpPr>
        <p:spPr bwMode="auto">
          <a:xfrm>
            <a:off x="2946400" y="2586038"/>
            <a:ext cx="336550" cy="241300"/>
          </a:xfrm>
          <a:custGeom>
            <a:avLst/>
            <a:gdLst>
              <a:gd name="T0" fmla="*/ 0 w 560"/>
              <a:gd name="T1" fmla="*/ 0 h 400"/>
              <a:gd name="T2" fmla="*/ 0 w 560"/>
              <a:gd name="T3" fmla="*/ 0 h 400"/>
              <a:gd name="T4" fmla="*/ 560 w 560"/>
              <a:gd name="T5" fmla="*/ 0 h 400"/>
              <a:gd name="T6" fmla="*/ 560 w 560"/>
              <a:gd name="T7" fmla="*/ 400 h 400"/>
              <a:gd name="T8" fmla="*/ 0 w 560"/>
              <a:gd name="T9" fmla="*/ 400 h 400"/>
              <a:gd name="T10" fmla="*/ 0 w 560"/>
              <a:gd name="T11" fmla="*/ 0 h 400"/>
            </a:gdLst>
            <a:ahLst/>
            <a:cxnLst>
              <a:cxn ang="0">
                <a:pos x="T0" y="T1"/>
              </a:cxn>
              <a:cxn ang="0">
                <a:pos x="T2" y="T3"/>
              </a:cxn>
              <a:cxn ang="0">
                <a:pos x="T4" y="T5"/>
              </a:cxn>
              <a:cxn ang="0">
                <a:pos x="T6" y="T7"/>
              </a:cxn>
              <a:cxn ang="0">
                <a:pos x="T8" y="T9"/>
              </a:cxn>
              <a:cxn ang="0">
                <a:pos x="T10" y="T11"/>
              </a:cxn>
            </a:cxnLst>
            <a:rect l="0" t="0" r="r" b="b"/>
            <a:pathLst>
              <a:path w="560" h="400">
                <a:moveTo>
                  <a:pt x="0" y="0"/>
                </a:moveTo>
                <a:lnTo>
                  <a:pt x="0" y="0"/>
                </a:lnTo>
                <a:lnTo>
                  <a:pt x="560" y="0"/>
                </a:lnTo>
                <a:lnTo>
                  <a:pt x="560" y="400"/>
                </a:lnTo>
                <a:lnTo>
                  <a:pt x="0" y="400"/>
                </a:lnTo>
                <a:lnTo>
                  <a:pt x="0" y="0"/>
                </a:lnTo>
                <a:close/>
              </a:path>
            </a:pathLst>
          </a:custGeom>
          <a:noFill/>
          <a:ln w="63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Rectangle 13">
            <a:extLst>
              <a:ext uri="{FF2B5EF4-FFF2-40B4-BE49-F238E27FC236}">
                <a16:creationId xmlns:a16="http://schemas.microsoft.com/office/drawing/2014/main" id="{05D84FEA-2BE3-45B8-8E89-C5688CC3E504}"/>
              </a:ext>
            </a:extLst>
          </p:cNvPr>
          <p:cNvSpPr>
            <a:spLocks noChangeArrowheads="1"/>
          </p:cNvSpPr>
          <p:nvPr/>
        </p:nvSpPr>
        <p:spPr bwMode="auto">
          <a:xfrm>
            <a:off x="3057525" y="2598738"/>
            <a:ext cx="115416"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500" b="1" i="0" u="none" strike="noStrike" cap="none" normalizeH="0" baseline="0" dirty="0">
                <a:ln>
                  <a:noFill/>
                </a:ln>
                <a:solidFill>
                  <a:srgbClr val="FF0000"/>
                </a:solidFill>
                <a:effectLst/>
                <a:latin typeface="Courier New Bold" panose="02070609020205020404" pitchFamily="49" charset="0"/>
              </a:rPr>
              <a:t>L</a:t>
            </a:r>
            <a:endParaRPr kumimoji="0" lang="zh-CN" altLang="zh-CN" sz="1800" b="0" i="0" u="none" strike="noStrike" cap="none" normalizeH="0" baseline="0" dirty="0">
              <a:ln>
                <a:noFill/>
              </a:ln>
              <a:solidFill>
                <a:srgbClr val="FF0000"/>
              </a:solidFill>
              <a:effectLst/>
            </a:endParaRPr>
          </a:p>
        </p:txBody>
      </p:sp>
      <p:sp>
        <p:nvSpPr>
          <p:cNvPr id="17" name="Freeform 14">
            <a:extLst>
              <a:ext uri="{FF2B5EF4-FFF2-40B4-BE49-F238E27FC236}">
                <a16:creationId xmlns:a16="http://schemas.microsoft.com/office/drawing/2014/main" id="{FCB697B5-7CCA-474D-B213-27859B8C4A9C}"/>
              </a:ext>
            </a:extLst>
          </p:cNvPr>
          <p:cNvSpPr>
            <a:spLocks/>
          </p:cNvSpPr>
          <p:nvPr/>
        </p:nvSpPr>
        <p:spPr bwMode="auto">
          <a:xfrm>
            <a:off x="3611563" y="2586038"/>
            <a:ext cx="336550" cy="241300"/>
          </a:xfrm>
          <a:custGeom>
            <a:avLst/>
            <a:gdLst>
              <a:gd name="T0" fmla="*/ 0 w 560"/>
              <a:gd name="T1" fmla="*/ 0 h 400"/>
              <a:gd name="T2" fmla="*/ 0 w 560"/>
              <a:gd name="T3" fmla="*/ 0 h 400"/>
              <a:gd name="T4" fmla="*/ 560 w 560"/>
              <a:gd name="T5" fmla="*/ 0 h 400"/>
              <a:gd name="T6" fmla="*/ 560 w 560"/>
              <a:gd name="T7" fmla="*/ 400 h 400"/>
              <a:gd name="T8" fmla="*/ 0 w 560"/>
              <a:gd name="T9" fmla="*/ 400 h 400"/>
              <a:gd name="T10" fmla="*/ 0 w 560"/>
              <a:gd name="T11" fmla="*/ 0 h 400"/>
            </a:gdLst>
            <a:ahLst/>
            <a:cxnLst>
              <a:cxn ang="0">
                <a:pos x="T0" y="T1"/>
              </a:cxn>
              <a:cxn ang="0">
                <a:pos x="T2" y="T3"/>
              </a:cxn>
              <a:cxn ang="0">
                <a:pos x="T4" y="T5"/>
              </a:cxn>
              <a:cxn ang="0">
                <a:pos x="T6" y="T7"/>
              </a:cxn>
              <a:cxn ang="0">
                <a:pos x="T8" y="T9"/>
              </a:cxn>
              <a:cxn ang="0">
                <a:pos x="T10" y="T11"/>
              </a:cxn>
            </a:cxnLst>
            <a:rect l="0" t="0" r="r" b="b"/>
            <a:pathLst>
              <a:path w="560" h="400">
                <a:moveTo>
                  <a:pt x="0" y="0"/>
                </a:moveTo>
                <a:lnTo>
                  <a:pt x="0" y="0"/>
                </a:lnTo>
                <a:lnTo>
                  <a:pt x="560" y="0"/>
                </a:lnTo>
                <a:lnTo>
                  <a:pt x="560" y="400"/>
                </a:lnTo>
                <a:lnTo>
                  <a:pt x="0" y="400"/>
                </a:lnTo>
                <a:lnTo>
                  <a:pt x="0" y="0"/>
                </a:lnTo>
                <a:close/>
              </a:path>
            </a:pathLst>
          </a:custGeom>
          <a:solidFill>
            <a:srgbClr val="C0C0C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8" name="Freeform 15">
            <a:extLst>
              <a:ext uri="{FF2B5EF4-FFF2-40B4-BE49-F238E27FC236}">
                <a16:creationId xmlns:a16="http://schemas.microsoft.com/office/drawing/2014/main" id="{FDD498F7-1208-4764-9A05-A26E6E8FDC40}"/>
              </a:ext>
            </a:extLst>
          </p:cNvPr>
          <p:cNvSpPr>
            <a:spLocks/>
          </p:cNvSpPr>
          <p:nvPr/>
        </p:nvSpPr>
        <p:spPr bwMode="auto">
          <a:xfrm>
            <a:off x="3611563" y="2586038"/>
            <a:ext cx="336550" cy="241300"/>
          </a:xfrm>
          <a:custGeom>
            <a:avLst/>
            <a:gdLst>
              <a:gd name="T0" fmla="*/ 0 w 560"/>
              <a:gd name="T1" fmla="*/ 0 h 400"/>
              <a:gd name="T2" fmla="*/ 0 w 560"/>
              <a:gd name="T3" fmla="*/ 0 h 400"/>
              <a:gd name="T4" fmla="*/ 560 w 560"/>
              <a:gd name="T5" fmla="*/ 0 h 400"/>
              <a:gd name="T6" fmla="*/ 560 w 560"/>
              <a:gd name="T7" fmla="*/ 400 h 400"/>
              <a:gd name="T8" fmla="*/ 0 w 560"/>
              <a:gd name="T9" fmla="*/ 400 h 400"/>
              <a:gd name="T10" fmla="*/ 0 w 560"/>
              <a:gd name="T11" fmla="*/ 0 h 400"/>
            </a:gdLst>
            <a:ahLst/>
            <a:cxnLst>
              <a:cxn ang="0">
                <a:pos x="T0" y="T1"/>
              </a:cxn>
              <a:cxn ang="0">
                <a:pos x="T2" y="T3"/>
              </a:cxn>
              <a:cxn ang="0">
                <a:pos x="T4" y="T5"/>
              </a:cxn>
              <a:cxn ang="0">
                <a:pos x="T6" y="T7"/>
              </a:cxn>
              <a:cxn ang="0">
                <a:pos x="T8" y="T9"/>
              </a:cxn>
              <a:cxn ang="0">
                <a:pos x="T10" y="T11"/>
              </a:cxn>
            </a:cxnLst>
            <a:rect l="0" t="0" r="r" b="b"/>
            <a:pathLst>
              <a:path w="560" h="400">
                <a:moveTo>
                  <a:pt x="0" y="0"/>
                </a:moveTo>
                <a:lnTo>
                  <a:pt x="0" y="0"/>
                </a:lnTo>
                <a:lnTo>
                  <a:pt x="560" y="0"/>
                </a:lnTo>
                <a:lnTo>
                  <a:pt x="560" y="400"/>
                </a:lnTo>
                <a:lnTo>
                  <a:pt x="0" y="400"/>
                </a:lnTo>
                <a:lnTo>
                  <a:pt x="0" y="0"/>
                </a:lnTo>
                <a:close/>
              </a:path>
            </a:pathLst>
          </a:custGeom>
          <a:noFill/>
          <a:ln w="63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Rectangle 16">
            <a:extLst>
              <a:ext uri="{FF2B5EF4-FFF2-40B4-BE49-F238E27FC236}">
                <a16:creationId xmlns:a16="http://schemas.microsoft.com/office/drawing/2014/main" id="{483F9BE7-A5A9-4C27-A9BC-F56BE94DC63B}"/>
              </a:ext>
            </a:extLst>
          </p:cNvPr>
          <p:cNvSpPr>
            <a:spLocks noChangeArrowheads="1"/>
          </p:cNvSpPr>
          <p:nvPr/>
        </p:nvSpPr>
        <p:spPr bwMode="auto">
          <a:xfrm>
            <a:off x="3721100" y="2598738"/>
            <a:ext cx="244475" cy="290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500" b="1" i="0" u="none" strike="noStrike" cap="none" normalizeH="0" baseline="0">
                <a:ln>
                  <a:noFill/>
                </a:ln>
                <a:solidFill>
                  <a:srgbClr val="000000"/>
                </a:solidFill>
                <a:effectLst/>
                <a:latin typeface="Courier New Bold" panose="02070609020205020404" pitchFamily="49" charset="0"/>
              </a:rPr>
              <a:t>O</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20" name="Freeform 17">
            <a:extLst>
              <a:ext uri="{FF2B5EF4-FFF2-40B4-BE49-F238E27FC236}">
                <a16:creationId xmlns:a16="http://schemas.microsoft.com/office/drawing/2014/main" id="{C3C17B5A-61D7-4FF1-81B0-6284901C58CD}"/>
              </a:ext>
            </a:extLst>
          </p:cNvPr>
          <p:cNvSpPr>
            <a:spLocks/>
          </p:cNvSpPr>
          <p:nvPr/>
        </p:nvSpPr>
        <p:spPr bwMode="auto">
          <a:xfrm>
            <a:off x="4273550" y="2586038"/>
            <a:ext cx="336550" cy="241300"/>
          </a:xfrm>
          <a:custGeom>
            <a:avLst/>
            <a:gdLst>
              <a:gd name="T0" fmla="*/ 0 w 560"/>
              <a:gd name="T1" fmla="*/ 0 h 400"/>
              <a:gd name="T2" fmla="*/ 0 w 560"/>
              <a:gd name="T3" fmla="*/ 0 h 400"/>
              <a:gd name="T4" fmla="*/ 560 w 560"/>
              <a:gd name="T5" fmla="*/ 0 h 400"/>
              <a:gd name="T6" fmla="*/ 560 w 560"/>
              <a:gd name="T7" fmla="*/ 400 h 400"/>
              <a:gd name="T8" fmla="*/ 0 w 560"/>
              <a:gd name="T9" fmla="*/ 400 h 400"/>
              <a:gd name="T10" fmla="*/ 0 w 560"/>
              <a:gd name="T11" fmla="*/ 0 h 400"/>
            </a:gdLst>
            <a:ahLst/>
            <a:cxnLst>
              <a:cxn ang="0">
                <a:pos x="T0" y="T1"/>
              </a:cxn>
              <a:cxn ang="0">
                <a:pos x="T2" y="T3"/>
              </a:cxn>
              <a:cxn ang="0">
                <a:pos x="T4" y="T5"/>
              </a:cxn>
              <a:cxn ang="0">
                <a:pos x="T6" y="T7"/>
              </a:cxn>
              <a:cxn ang="0">
                <a:pos x="T8" y="T9"/>
              </a:cxn>
              <a:cxn ang="0">
                <a:pos x="T10" y="T11"/>
              </a:cxn>
            </a:cxnLst>
            <a:rect l="0" t="0" r="r" b="b"/>
            <a:pathLst>
              <a:path w="560" h="400">
                <a:moveTo>
                  <a:pt x="0" y="0"/>
                </a:moveTo>
                <a:lnTo>
                  <a:pt x="0" y="0"/>
                </a:lnTo>
                <a:lnTo>
                  <a:pt x="560" y="0"/>
                </a:lnTo>
                <a:lnTo>
                  <a:pt x="560" y="400"/>
                </a:lnTo>
                <a:lnTo>
                  <a:pt x="0" y="400"/>
                </a:lnTo>
                <a:lnTo>
                  <a:pt x="0" y="0"/>
                </a:lnTo>
                <a:close/>
              </a:path>
            </a:pathLst>
          </a:custGeom>
          <a:solidFill>
            <a:srgbClr val="C0C0C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1" name="Freeform 18">
            <a:extLst>
              <a:ext uri="{FF2B5EF4-FFF2-40B4-BE49-F238E27FC236}">
                <a16:creationId xmlns:a16="http://schemas.microsoft.com/office/drawing/2014/main" id="{BE4AE3F9-E11B-4CFC-B75F-4048092D1314}"/>
              </a:ext>
            </a:extLst>
          </p:cNvPr>
          <p:cNvSpPr>
            <a:spLocks/>
          </p:cNvSpPr>
          <p:nvPr/>
        </p:nvSpPr>
        <p:spPr bwMode="auto">
          <a:xfrm>
            <a:off x="4273550" y="2586038"/>
            <a:ext cx="336550" cy="241300"/>
          </a:xfrm>
          <a:custGeom>
            <a:avLst/>
            <a:gdLst>
              <a:gd name="T0" fmla="*/ 0 w 560"/>
              <a:gd name="T1" fmla="*/ 0 h 400"/>
              <a:gd name="T2" fmla="*/ 0 w 560"/>
              <a:gd name="T3" fmla="*/ 0 h 400"/>
              <a:gd name="T4" fmla="*/ 560 w 560"/>
              <a:gd name="T5" fmla="*/ 0 h 400"/>
              <a:gd name="T6" fmla="*/ 560 w 560"/>
              <a:gd name="T7" fmla="*/ 400 h 400"/>
              <a:gd name="T8" fmla="*/ 0 w 560"/>
              <a:gd name="T9" fmla="*/ 400 h 400"/>
              <a:gd name="T10" fmla="*/ 0 w 560"/>
              <a:gd name="T11" fmla="*/ 0 h 400"/>
            </a:gdLst>
            <a:ahLst/>
            <a:cxnLst>
              <a:cxn ang="0">
                <a:pos x="T0" y="T1"/>
              </a:cxn>
              <a:cxn ang="0">
                <a:pos x="T2" y="T3"/>
              </a:cxn>
              <a:cxn ang="0">
                <a:pos x="T4" y="T5"/>
              </a:cxn>
              <a:cxn ang="0">
                <a:pos x="T6" y="T7"/>
              </a:cxn>
              <a:cxn ang="0">
                <a:pos x="T8" y="T9"/>
              </a:cxn>
              <a:cxn ang="0">
                <a:pos x="T10" y="T11"/>
              </a:cxn>
            </a:cxnLst>
            <a:rect l="0" t="0" r="r" b="b"/>
            <a:pathLst>
              <a:path w="560" h="400">
                <a:moveTo>
                  <a:pt x="0" y="0"/>
                </a:moveTo>
                <a:lnTo>
                  <a:pt x="0" y="0"/>
                </a:lnTo>
                <a:lnTo>
                  <a:pt x="560" y="0"/>
                </a:lnTo>
                <a:lnTo>
                  <a:pt x="560" y="400"/>
                </a:lnTo>
                <a:lnTo>
                  <a:pt x="0" y="400"/>
                </a:lnTo>
                <a:lnTo>
                  <a:pt x="0" y="0"/>
                </a:lnTo>
                <a:close/>
              </a:path>
            </a:pathLst>
          </a:custGeom>
          <a:noFill/>
          <a:ln w="63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Rectangle 19">
            <a:extLst>
              <a:ext uri="{FF2B5EF4-FFF2-40B4-BE49-F238E27FC236}">
                <a16:creationId xmlns:a16="http://schemas.microsoft.com/office/drawing/2014/main" id="{0DAFF53A-001F-485C-8770-829012B6518B}"/>
              </a:ext>
            </a:extLst>
          </p:cNvPr>
          <p:cNvSpPr>
            <a:spLocks noChangeArrowheads="1"/>
          </p:cNvSpPr>
          <p:nvPr/>
        </p:nvSpPr>
        <p:spPr bwMode="auto">
          <a:xfrm>
            <a:off x="4383088" y="2598738"/>
            <a:ext cx="244475" cy="290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500" b="1" i="0" u="none" strike="noStrike" cap="none" normalizeH="0" baseline="0">
                <a:ln>
                  <a:noFill/>
                </a:ln>
                <a:solidFill>
                  <a:srgbClr val="000000"/>
                </a:solidFill>
                <a:effectLst/>
                <a:latin typeface="Courier New Bold" panose="02070609020205020404" pitchFamily="49" charset="0"/>
              </a:rPr>
              <a:t>R</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23" name="Freeform 20">
            <a:extLst>
              <a:ext uri="{FF2B5EF4-FFF2-40B4-BE49-F238E27FC236}">
                <a16:creationId xmlns:a16="http://schemas.microsoft.com/office/drawing/2014/main" id="{D154AD14-2280-4121-BE37-6C0138AB0567}"/>
              </a:ext>
            </a:extLst>
          </p:cNvPr>
          <p:cNvSpPr>
            <a:spLocks noEditPoints="1"/>
          </p:cNvSpPr>
          <p:nvPr/>
        </p:nvSpPr>
        <p:spPr bwMode="auto">
          <a:xfrm>
            <a:off x="1960563" y="2681288"/>
            <a:ext cx="327025" cy="53975"/>
          </a:xfrm>
          <a:custGeom>
            <a:avLst/>
            <a:gdLst>
              <a:gd name="T0" fmla="*/ 0 w 542"/>
              <a:gd name="T1" fmla="*/ 30 h 90"/>
              <a:gd name="T2" fmla="*/ 0 w 542"/>
              <a:gd name="T3" fmla="*/ 30 h 90"/>
              <a:gd name="T4" fmla="*/ 467 w 542"/>
              <a:gd name="T5" fmla="*/ 30 h 90"/>
              <a:gd name="T6" fmla="*/ 467 w 542"/>
              <a:gd name="T7" fmla="*/ 60 h 90"/>
              <a:gd name="T8" fmla="*/ 0 w 542"/>
              <a:gd name="T9" fmla="*/ 60 h 90"/>
              <a:gd name="T10" fmla="*/ 0 w 542"/>
              <a:gd name="T11" fmla="*/ 30 h 90"/>
              <a:gd name="T12" fmla="*/ 452 w 542"/>
              <a:gd name="T13" fmla="*/ 0 h 90"/>
              <a:gd name="T14" fmla="*/ 452 w 542"/>
              <a:gd name="T15" fmla="*/ 0 h 90"/>
              <a:gd name="T16" fmla="*/ 542 w 542"/>
              <a:gd name="T17" fmla="*/ 45 h 90"/>
              <a:gd name="T18" fmla="*/ 452 w 542"/>
              <a:gd name="T19" fmla="*/ 90 h 90"/>
              <a:gd name="T20" fmla="*/ 452 w 542"/>
              <a:gd name="T21"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42" h="90">
                <a:moveTo>
                  <a:pt x="0" y="30"/>
                </a:moveTo>
                <a:lnTo>
                  <a:pt x="0" y="30"/>
                </a:lnTo>
                <a:lnTo>
                  <a:pt x="467" y="30"/>
                </a:lnTo>
                <a:lnTo>
                  <a:pt x="467" y="60"/>
                </a:lnTo>
                <a:lnTo>
                  <a:pt x="0" y="60"/>
                </a:lnTo>
                <a:lnTo>
                  <a:pt x="0" y="30"/>
                </a:lnTo>
                <a:close/>
                <a:moveTo>
                  <a:pt x="452" y="0"/>
                </a:moveTo>
                <a:lnTo>
                  <a:pt x="452" y="0"/>
                </a:lnTo>
                <a:lnTo>
                  <a:pt x="542" y="45"/>
                </a:lnTo>
                <a:lnTo>
                  <a:pt x="452" y="90"/>
                </a:lnTo>
                <a:lnTo>
                  <a:pt x="452"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4" name="Freeform 21">
            <a:extLst>
              <a:ext uri="{FF2B5EF4-FFF2-40B4-BE49-F238E27FC236}">
                <a16:creationId xmlns:a16="http://schemas.microsoft.com/office/drawing/2014/main" id="{4C429C45-821B-4AEA-8A2A-8ED2DF8F4AE4}"/>
              </a:ext>
            </a:extLst>
          </p:cNvPr>
          <p:cNvSpPr>
            <a:spLocks noEditPoints="1"/>
          </p:cNvSpPr>
          <p:nvPr/>
        </p:nvSpPr>
        <p:spPr bwMode="auto">
          <a:xfrm>
            <a:off x="2622550" y="2681288"/>
            <a:ext cx="325438" cy="53975"/>
          </a:xfrm>
          <a:custGeom>
            <a:avLst/>
            <a:gdLst>
              <a:gd name="T0" fmla="*/ 0 w 542"/>
              <a:gd name="T1" fmla="*/ 30 h 90"/>
              <a:gd name="T2" fmla="*/ 0 w 542"/>
              <a:gd name="T3" fmla="*/ 30 h 90"/>
              <a:gd name="T4" fmla="*/ 467 w 542"/>
              <a:gd name="T5" fmla="*/ 30 h 90"/>
              <a:gd name="T6" fmla="*/ 467 w 542"/>
              <a:gd name="T7" fmla="*/ 60 h 90"/>
              <a:gd name="T8" fmla="*/ 0 w 542"/>
              <a:gd name="T9" fmla="*/ 60 h 90"/>
              <a:gd name="T10" fmla="*/ 0 w 542"/>
              <a:gd name="T11" fmla="*/ 30 h 90"/>
              <a:gd name="T12" fmla="*/ 452 w 542"/>
              <a:gd name="T13" fmla="*/ 0 h 90"/>
              <a:gd name="T14" fmla="*/ 452 w 542"/>
              <a:gd name="T15" fmla="*/ 0 h 90"/>
              <a:gd name="T16" fmla="*/ 542 w 542"/>
              <a:gd name="T17" fmla="*/ 45 h 90"/>
              <a:gd name="T18" fmla="*/ 452 w 542"/>
              <a:gd name="T19" fmla="*/ 90 h 90"/>
              <a:gd name="T20" fmla="*/ 452 w 542"/>
              <a:gd name="T21"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42" h="90">
                <a:moveTo>
                  <a:pt x="0" y="30"/>
                </a:moveTo>
                <a:lnTo>
                  <a:pt x="0" y="30"/>
                </a:lnTo>
                <a:lnTo>
                  <a:pt x="467" y="30"/>
                </a:lnTo>
                <a:lnTo>
                  <a:pt x="467" y="60"/>
                </a:lnTo>
                <a:lnTo>
                  <a:pt x="0" y="60"/>
                </a:lnTo>
                <a:lnTo>
                  <a:pt x="0" y="30"/>
                </a:lnTo>
                <a:close/>
                <a:moveTo>
                  <a:pt x="452" y="0"/>
                </a:moveTo>
                <a:lnTo>
                  <a:pt x="452" y="0"/>
                </a:lnTo>
                <a:lnTo>
                  <a:pt x="542" y="45"/>
                </a:lnTo>
                <a:lnTo>
                  <a:pt x="452" y="90"/>
                </a:lnTo>
                <a:lnTo>
                  <a:pt x="452"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5" name="Freeform 22">
            <a:extLst>
              <a:ext uri="{FF2B5EF4-FFF2-40B4-BE49-F238E27FC236}">
                <a16:creationId xmlns:a16="http://schemas.microsoft.com/office/drawing/2014/main" id="{48CAF401-9D36-4FA3-B401-B6F4DB4CA5B0}"/>
              </a:ext>
            </a:extLst>
          </p:cNvPr>
          <p:cNvSpPr>
            <a:spLocks noEditPoints="1"/>
          </p:cNvSpPr>
          <p:nvPr/>
        </p:nvSpPr>
        <p:spPr bwMode="auto">
          <a:xfrm>
            <a:off x="3284538" y="2681288"/>
            <a:ext cx="325438" cy="53975"/>
          </a:xfrm>
          <a:custGeom>
            <a:avLst/>
            <a:gdLst>
              <a:gd name="T0" fmla="*/ 0 w 542"/>
              <a:gd name="T1" fmla="*/ 30 h 90"/>
              <a:gd name="T2" fmla="*/ 0 w 542"/>
              <a:gd name="T3" fmla="*/ 30 h 90"/>
              <a:gd name="T4" fmla="*/ 467 w 542"/>
              <a:gd name="T5" fmla="*/ 30 h 90"/>
              <a:gd name="T6" fmla="*/ 467 w 542"/>
              <a:gd name="T7" fmla="*/ 60 h 90"/>
              <a:gd name="T8" fmla="*/ 0 w 542"/>
              <a:gd name="T9" fmla="*/ 60 h 90"/>
              <a:gd name="T10" fmla="*/ 0 w 542"/>
              <a:gd name="T11" fmla="*/ 30 h 90"/>
              <a:gd name="T12" fmla="*/ 452 w 542"/>
              <a:gd name="T13" fmla="*/ 0 h 90"/>
              <a:gd name="T14" fmla="*/ 452 w 542"/>
              <a:gd name="T15" fmla="*/ 0 h 90"/>
              <a:gd name="T16" fmla="*/ 542 w 542"/>
              <a:gd name="T17" fmla="*/ 45 h 90"/>
              <a:gd name="T18" fmla="*/ 452 w 542"/>
              <a:gd name="T19" fmla="*/ 90 h 90"/>
              <a:gd name="T20" fmla="*/ 452 w 542"/>
              <a:gd name="T21"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42" h="90">
                <a:moveTo>
                  <a:pt x="0" y="30"/>
                </a:moveTo>
                <a:lnTo>
                  <a:pt x="0" y="30"/>
                </a:lnTo>
                <a:lnTo>
                  <a:pt x="467" y="30"/>
                </a:lnTo>
                <a:lnTo>
                  <a:pt x="467" y="60"/>
                </a:lnTo>
                <a:lnTo>
                  <a:pt x="0" y="60"/>
                </a:lnTo>
                <a:lnTo>
                  <a:pt x="0" y="30"/>
                </a:lnTo>
                <a:close/>
                <a:moveTo>
                  <a:pt x="452" y="0"/>
                </a:moveTo>
                <a:lnTo>
                  <a:pt x="452" y="0"/>
                </a:lnTo>
                <a:lnTo>
                  <a:pt x="542" y="45"/>
                </a:lnTo>
                <a:lnTo>
                  <a:pt x="452" y="90"/>
                </a:lnTo>
                <a:lnTo>
                  <a:pt x="452"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6" name="Freeform 23">
            <a:extLst>
              <a:ext uri="{FF2B5EF4-FFF2-40B4-BE49-F238E27FC236}">
                <a16:creationId xmlns:a16="http://schemas.microsoft.com/office/drawing/2014/main" id="{0AAEF0BF-4CA4-428F-86C5-06DE7262F025}"/>
              </a:ext>
            </a:extLst>
          </p:cNvPr>
          <p:cNvSpPr>
            <a:spLocks noEditPoints="1"/>
          </p:cNvSpPr>
          <p:nvPr/>
        </p:nvSpPr>
        <p:spPr bwMode="auto">
          <a:xfrm>
            <a:off x="3949700" y="2681288"/>
            <a:ext cx="327025" cy="53975"/>
          </a:xfrm>
          <a:custGeom>
            <a:avLst/>
            <a:gdLst>
              <a:gd name="T0" fmla="*/ 0 w 542"/>
              <a:gd name="T1" fmla="*/ 30 h 90"/>
              <a:gd name="T2" fmla="*/ 0 w 542"/>
              <a:gd name="T3" fmla="*/ 30 h 90"/>
              <a:gd name="T4" fmla="*/ 467 w 542"/>
              <a:gd name="T5" fmla="*/ 30 h 90"/>
              <a:gd name="T6" fmla="*/ 467 w 542"/>
              <a:gd name="T7" fmla="*/ 60 h 90"/>
              <a:gd name="T8" fmla="*/ 0 w 542"/>
              <a:gd name="T9" fmla="*/ 60 h 90"/>
              <a:gd name="T10" fmla="*/ 0 w 542"/>
              <a:gd name="T11" fmla="*/ 30 h 90"/>
              <a:gd name="T12" fmla="*/ 452 w 542"/>
              <a:gd name="T13" fmla="*/ 0 h 90"/>
              <a:gd name="T14" fmla="*/ 452 w 542"/>
              <a:gd name="T15" fmla="*/ 0 h 90"/>
              <a:gd name="T16" fmla="*/ 542 w 542"/>
              <a:gd name="T17" fmla="*/ 45 h 90"/>
              <a:gd name="T18" fmla="*/ 452 w 542"/>
              <a:gd name="T19" fmla="*/ 90 h 90"/>
              <a:gd name="T20" fmla="*/ 452 w 542"/>
              <a:gd name="T21"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42" h="90">
                <a:moveTo>
                  <a:pt x="0" y="30"/>
                </a:moveTo>
                <a:lnTo>
                  <a:pt x="0" y="30"/>
                </a:lnTo>
                <a:lnTo>
                  <a:pt x="467" y="30"/>
                </a:lnTo>
                <a:lnTo>
                  <a:pt x="467" y="60"/>
                </a:lnTo>
                <a:lnTo>
                  <a:pt x="0" y="60"/>
                </a:lnTo>
                <a:lnTo>
                  <a:pt x="0" y="30"/>
                </a:lnTo>
                <a:close/>
                <a:moveTo>
                  <a:pt x="452" y="0"/>
                </a:moveTo>
                <a:lnTo>
                  <a:pt x="452" y="0"/>
                </a:lnTo>
                <a:lnTo>
                  <a:pt x="542" y="45"/>
                </a:lnTo>
                <a:lnTo>
                  <a:pt x="452" y="90"/>
                </a:lnTo>
                <a:lnTo>
                  <a:pt x="452"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7" name="Freeform 24">
            <a:extLst>
              <a:ext uri="{FF2B5EF4-FFF2-40B4-BE49-F238E27FC236}">
                <a16:creationId xmlns:a16="http://schemas.microsoft.com/office/drawing/2014/main" id="{EF2DE486-EC07-4B6B-A375-B81403562815}"/>
              </a:ext>
            </a:extLst>
          </p:cNvPr>
          <p:cNvSpPr>
            <a:spLocks noEditPoints="1"/>
          </p:cNvSpPr>
          <p:nvPr/>
        </p:nvSpPr>
        <p:spPr bwMode="auto">
          <a:xfrm>
            <a:off x="1135063" y="2670176"/>
            <a:ext cx="487363" cy="53975"/>
          </a:xfrm>
          <a:custGeom>
            <a:avLst/>
            <a:gdLst>
              <a:gd name="T0" fmla="*/ 0 w 811"/>
              <a:gd name="T1" fmla="*/ 30 h 90"/>
              <a:gd name="T2" fmla="*/ 0 w 811"/>
              <a:gd name="T3" fmla="*/ 30 h 90"/>
              <a:gd name="T4" fmla="*/ 736 w 811"/>
              <a:gd name="T5" fmla="*/ 30 h 90"/>
              <a:gd name="T6" fmla="*/ 736 w 811"/>
              <a:gd name="T7" fmla="*/ 60 h 90"/>
              <a:gd name="T8" fmla="*/ 0 w 811"/>
              <a:gd name="T9" fmla="*/ 60 h 90"/>
              <a:gd name="T10" fmla="*/ 0 w 811"/>
              <a:gd name="T11" fmla="*/ 30 h 90"/>
              <a:gd name="T12" fmla="*/ 721 w 811"/>
              <a:gd name="T13" fmla="*/ 0 h 90"/>
              <a:gd name="T14" fmla="*/ 721 w 811"/>
              <a:gd name="T15" fmla="*/ 0 h 90"/>
              <a:gd name="T16" fmla="*/ 811 w 811"/>
              <a:gd name="T17" fmla="*/ 45 h 90"/>
              <a:gd name="T18" fmla="*/ 721 w 811"/>
              <a:gd name="T19" fmla="*/ 90 h 90"/>
              <a:gd name="T20" fmla="*/ 721 w 811"/>
              <a:gd name="T21"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11" h="90">
                <a:moveTo>
                  <a:pt x="0" y="30"/>
                </a:moveTo>
                <a:lnTo>
                  <a:pt x="0" y="30"/>
                </a:lnTo>
                <a:lnTo>
                  <a:pt x="736" y="30"/>
                </a:lnTo>
                <a:lnTo>
                  <a:pt x="736" y="60"/>
                </a:lnTo>
                <a:lnTo>
                  <a:pt x="0" y="60"/>
                </a:lnTo>
                <a:lnTo>
                  <a:pt x="0" y="30"/>
                </a:lnTo>
                <a:close/>
                <a:moveTo>
                  <a:pt x="721" y="0"/>
                </a:moveTo>
                <a:lnTo>
                  <a:pt x="721" y="0"/>
                </a:lnTo>
                <a:lnTo>
                  <a:pt x="811" y="45"/>
                </a:lnTo>
                <a:lnTo>
                  <a:pt x="721" y="90"/>
                </a:lnTo>
                <a:lnTo>
                  <a:pt x="721"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8" name="Freeform 25">
            <a:extLst>
              <a:ext uri="{FF2B5EF4-FFF2-40B4-BE49-F238E27FC236}">
                <a16:creationId xmlns:a16="http://schemas.microsoft.com/office/drawing/2014/main" id="{B6817C12-D446-4F51-9082-3959FBAAA9CC}"/>
              </a:ext>
            </a:extLst>
          </p:cNvPr>
          <p:cNvSpPr>
            <a:spLocks/>
          </p:cNvSpPr>
          <p:nvPr/>
        </p:nvSpPr>
        <p:spPr bwMode="auto">
          <a:xfrm>
            <a:off x="1606550" y="3192463"/>
            <a:ext cx="336550" cy="239713"/>
          </a:xfrm>
          <a:custGeom>
            <a:avLst/>
            <a:gdLst>
              <a:gd name="T0" fmla="*/ 0 w 560"/>
              <a:gd name="T1" fmla="*/ 0 h 400"/>
              <a:gd name="T2" fmla="*/ 0 w 560"/>
              <a:gd name="T3" fmla="*/ 0 h 400"/>
              <a:gd name="T4" fmla="*/ 560 w 560"/>
              <a:gd name="T5" fmla="*/ 0 h 400"/>
              <a:gd name="T6" fmla="*/ 560 w 560"/>
              <a:gd name="T7" fmla="*/ 400 h 400"/>
              <a:gd name="T8" fmla="*/ 0 w 560"/>
              <a:gd name="T9" fmla="*/ 400 h 400"/>
              <a:gd name="T10" fmla="*/ 0 w 560"/>
              <a:gd name="T11" fmla="*/ 0 h 400"/>
            </a:gdLst>
            <a:ahLst/>
            <a:cxnLst>
              <a:cxn ang="0">
                <a:pos x="T0" y="T1"/>
              </a:cxn>
              <a:cxn ang="0">
                <a:pos x="T2" y="T3"/>
              </a:cxn>
              <a:cxn ang="0">
                <a:pos x="T4" y="T5"/>
              </a:cxn>
              <a:cxn ang="0">
                <a:pos x="T6" y="T7"/>
              </a:cxn>
              <a:cxn ang="0">
                <a:pos x="T8" y="T9"/>
              </a:cxn>
              <a:cxn ang="0">
                <a:pos x="T10" y="T11"/>
              </a:cxn>
            </a:cxnLst>
            <a:rect l="0" t="0" r="r" b="b"/>
            <a:pathLst>
              <a:path w="560" h="400">
                <a:moveTo>
                  <a:pt x="0" y="0"/>
                </a:moveTo>
                <a:lnTo>
                  <a:pt x="0" y="0"/>
                </a:lnTo>
                <a:lnTo>
                  <a:pt x="560" y="0"/>
                </a:lnTo>
                <a:lnTo>
                  <a:pt x="560" y="400"/>
                </a:lnTo>
                <a:lnTo>
                  <a:pt x="0" y="400"/>
                </a:lnTo>
                <a:lnTo>
                  <a:pt x="0" y="0"/>
                </a:lnTo>
                <a:close/>
              </a:path>
            </a:pathLst>
          </a:custGeom>
          <a:solidFill>
            <a:srgbClr val="C0C0C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9" name="Freeform 26">
            <a:extLst>
              <a:ext uri="{FF2B5EF4-FFF2-40B4-BE49-F238E27FC236}">
                <a16:creationId xmlns:a16="http://schemas.microsoft.com/office/drawing/2014/main" id="{98A0B15A-FBFF-407C-8496-9D0C4A94569D}"/>
              </a:ext>
            </a:extLst>
          </p:cNvPr>
          <p:cNvSpPr>
            <a:spLocks/>
          </p:cNvSpPr>
          <p:nvPr/>
        </p:nvSpPr>
        <p:spPr bwMode="auto">
          <a:xfrm>
            <a:off x="1606550" y="3192463"/>
            <a:ext cx="336550" cy="239713"/>
          </a:xfrm>
          <a:custGeom>
            <a:avLst/>
            <a:gdLst>
              <a:gd name="T0" fmla="*/ 0 w 560"/>
              <a:gd name="T1" fmla="*/ 0 h 400"/>
              <a:gd name="T2" fmla="*/ 0 w 560"/>
              <a:gd name="T3" fmla="*/ 0 h 400"/>
              <a:gd name="T4" fmla="*/ 560 w 560"/>
              <a:gd name="T5" fmla="*/ 0 h 400"/>
              <a:gd name="T6" fmla="*/ 560 w 560"/>
              <a:gd name="T7" fmla="*/ 400 h 400"/>
              <a:gd name="T8" fmla="*/ 0 w 560"/>
              <a:gd name="T9" fmla="*/ 400 h 400"/>
              <a:gd name="T10" fmla="*/ 0 w 560"/>
              <a:gd name="T11" fmla="*/ 0 h 400"/>
            </a:gdLst>
            <a:ahLst/>
            <a:cxnLst>
              <a:cxn ang="0">
                <a:pos x="T0" y="T1"/>
              </a:cxn>
              <a:cxn ang="0">
                <a:pos x="T2" y="T3"/>
              </a:cxn>
              <a:cxn ang="0">
                <a:pos x="T4" y="T5"/>
              </a:cxn>
              <a:cxn ang="0">
                <a:pos x="T6" y="T7"/>
              </a:cxn>
              <a:cxn ang="0">
                <a:pos x="T8" y="T9"/>
              </a:cxn>
              <a:cxn ang="0">
                <a:pos x="T10" y="T11"/>
              </a:cxn>
            </a:cxnLst>
            <a:rect l="0" t="0" r="r" b="b"/>
            <a:pathLst>
              <a:path w="560" h="400">
                <a:moveTo>
                  <a:pt x="0" y="0"/>
                </a:moveTo>
                <a:lnTo>
                  <a:pt x="0" y="0"/>
                </a:lnTo>
                <a:lnTo>
                  <a:pt x="560" y="0"/>
                </a:lnTo>
                <a:lnTo>
                  <a:pt x="560" y="400"/>
                </a:lnTo>
                <a:lnTo>
                  <a:pt x="0" y="400"/>
                </a:lnTo>
                <a:lnTo>
                  <a:pt x="0" y="0"/>
                </a:lnTo>
                <a:close/>
              </a:path>
            </a:pathLst>
          </a:custGeom>
          <a:noFill/>
          <a:ln w="63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Rectangle 27">
            <a:extLst>
              <a:ext uri="{FF2B5EF4-FFF2-40B4-BE49-F238E27FC236}">
                <a16:creationId xmlns:a16="http://schemas.microsoft.com/office/drawing/2014/main" id="{3F549726-1028-44E7-BC44-326ABAC39249}"/>
              </a:ext>
            </a:extLst>
          </p:cNvPr>
          <p:cNvSpPr>
            <a:spLocks noChangeArrowheads="1"/>
          </p:cNvSpPr>
          <p:nvPr/>
        </p:nvSpPr>
        <p:spPr bwMode="auto">
          <a:xfrm>
            <a:off x="1719263" y="3203576"/>
            <a:ext cx="244475" cy="290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500" b="1" i="0" u="none" strike="noStrike" cap="none" normalizeH="0" baseline="0">
                <a:ln>
                  <a:noFill/>
                </a:ln>
                <a:solidFill>
                  <a:srgbClr val="000000"/>
                </a:solidFill>
                <a:effectLst/>
                <a:latin typeface="Courier New Bold" panose="02070609020205020404" pitchFamily="49" charset="0"/>
              </a:rPr>
              <a:t>H</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31" name="Freeform 28">
            <a:extLst>
              <a:ext uri="{FF2B5EF4-FFF2-40B4-BE49-F238E27FC236}">
                <a16:creationId xmlns:a16="http://schemas.microsoft.com/office/drawing/2014/main" id="{C95E4B31-521B-4666-A3E2-E84E5C193EDD}"/>
              </a:ext>
            </a:extLst>
          </p:cNvPr>
          <p:cNvSpPr>
            <a:spLocks/>
          </p:cNvSpPr>
          <p:nvPr/>
        </p:nvSpPr>
        <p:spPr bwMode="auto">
          <a:xfrm>
            <a:off x="2271713" y="3192463"/>
            <a:ext cx="336550" cy="239713"/>
          </a:xfrm>
          <a:custGeom>
            <a:avLst/>
            <a:gdLst>
              <a:gd name="T0" fmla="*/ 0 w 560"/>
              <a:gd name="T1" fmla="*/ 0 h 400"/>
              <a:gd name="T2" fmla="*/ 0 w 560"/>
              <a:gd name="T3" fmla="*/ 0 h 400"/>
              <a:gd name="T4" fmla="*/ 560 w 560"/>
              <a:gd name="T5" fmla="*/ 0 h 400"/>
              <a:gd name="T6" fmla="*/ 560 w 560"/>
              <a:gd name="T7" fmla="*/ 400 h 400"/>
              <a:gd name="T8" fmla="*/ 0 w 560"/>
              <a:gd name="T9" fmla="*/ 400 h 400"/>
              <a:gd name="T10" fmla="*/ 0 w 560"/>
              <a:gd name="T11" fmla="*/ 0 h 400"/>
            </a:gdLst>
            <a:ahLst/>
            <a:cxnLst>
              <a:cxn ang="0">
                <a:pos x="T0" y="T1"/>
              </a:cxn>
              <a:cxn ang="0">
                <a:pos x="T2" y="T3"/>
              </a:cxn>
              <a:cxn ang="0">
                <a:pos x="T4" y="T5"/>
              </a:cxn>
              <a:cxn ang="0">
                <a:pos x="T6" y="T7"/>
              </a:cxn>
              <a:cxn ang="0">
                <a:pos x="T8" y="T9"/>
              </a:cxn>
              <a:cxn ang="0">
                <a:pos x="T10" y="T11"/>
              </a:cxn>
            </a:cxnLst>
            <a:rect l="0" t="0" r="r" b="b"/>
            <a:pathLst>
              <a:path w="560" h="400">
                <a:moveTo>
                  <a:pt x="0" y="0"/>
                </a:moveTo>
                <a:lnTo>
                  <a:pt x="0" y="0"/>
                </a:lnTo>
                <a:lnTo>
                  <a:pt x="560" y="0"/>
                </a:lnTo>
                <a:lnTo>
                  <a:pt x="560" y="400"/>
                </a:lnTo>
                <a:lnTo>
                  <a:pt x="0" y="400"/>
                </a:lnTo>
                <a:lnTo>
                  <a:pt x="0" y="0"/>
                </a:lnTo>
                <a:close/>
              </a:path>
            </a:pathLst>
          </a:custGeom>
          <a:solidFill>
            <a:srgbClr val="C0C0C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2" name="Freeform 29">
            <a:extLst>
              <a:ext uri="{FF2B5EF4-FFF2-40B4-BE49-F238E27FC236}">
                <a16:creationId xmlns:a16="http://schemas.microsoft.com/office/drawing/2014/main" id="{7F1DF441-97AD-4949-8CE2-094DFEF816F4}"/>
              </a:ext>
            </a:extLst>
          </p:cNvPr>
          <p:cNvSpPr>
            <a:spLocks/>
          </p:cNvSpPr>
          <p:nvPr/>
        </p:nvSpPr>
        <p:spPr bwMode="auto">
          <a:xfrm>
            <a:off x="2271713" y="3192463"/>
            <a:ext cx="336550" cy="239713"/>
          </a:xfrm>
          <a:custGeom>
            <a:avLst/>
            <a:gdLst>
              <a:gd name="T0" fmla="*/ 0 w 560"/>
              <a:gd name="T1" fmla="*/ 0 h 400"/>
              <a:gd name="T2" fmla="*/ 0 w 560"/>
              <a:gd name="T3" fmla="*/ 0 h 400"/>
              <a:gd name="T4" fmla="*/ 560 w 560"/>
              <a:gd name="T5" fmla="*/ 0 h 400"/>
              <a:gd name="T6" fmla="*/ 560 w 560"/>
              <a:gd name="T7" fmla="*/ 400 h 400"/>
              <a:gd name="T8" fmla="*/ 0 w 560"/>
              <a:gd name="T9" fmla="*/ 400 h 400"/>
              <a:gd name="T10" fmla="*/ 0 w 560"/>
              <a:gd name="T11" fmla="*/ 0 h 400"/>
            </a:gdLst>
            <a:ahLst/>
            <a:cxnLst>
              <a:cxn ang="0">
                <a:pos x="T0" y="T1"/>
              </a:cxn>
              <a:cxn ang="0">
                <a:pos x="T2" y="T3"/>
              </a:cxn>
              <a:cxn ang="0">
                <a:pos x="T4" y="T5"/>
              </a:cxn>
              <a:cxn ang="0">
                <a:pos x="T6" y="T7"/>
              </a:cxn>
              <a:cxn ang="0">
                <a:pos x="T8" y="T9"/>
              </a:cxn>
              <a:cxn ang="0">
                <a:pos x="T10" y="T11"/>
              </a:cxn>
            </a:cxnLst>
            <a:rect l="0" t="0" r="r" b="b"/>
            <a:pathLst>
              <a:path w="560" h="400">
                <a:moveTo>
                  <a:pt x="0" y="0"/>
                </a:moveTo>
                <a:lnTo>
                  <a:pt x="0" y="0"/>
                </a:lnTo>
                <a:lnTo>
                  <a:pt x="560" y="0"/>
                </a:lnTo>
                <a:lnTo>
                  <a:pt x="560" y="400"/>
                </a:lnTo>
                <a:lnTo>
                  <a:pt x="0" y="400"/>
                </a:lnTo>
                <a:lnTo>
                  <a:pt x="0" y="0"/>
                </a:lnTo>
                <a:close/>
              </a:path>
            </a:pathLst>
          </a:custGeom>
          <a:noFill/>
          <a:ln w="63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Rectangle 30">
            <a:extLst>
              <a:ext uri="{FF2B5EF4-FFF2-40B4-BE49-F238E27FC236}">
                <a16:creationId xmlns:a16="http://schemas.microsoft.com/office/drawing/2014/main" id="{95AAD9CB-9BB2-4103-AFD9-D95512657CD5}"/>
              </a:ext>
            </a:extLst>
          </p:cNvPr>
          <p:cNvSpPr>
            <a:spLocks noChangeArrowheads="1"/>
          </p:cNvSpPr>
          <p:nvPr/>
        </p:nvSpPr>
        <p:spPr bwMode="auto">
          <a:xfrm>
            <a:off x="2381250" y="3203576"/>
            <a:ext cx="244475" cy="290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500" b="1" i="0" u="none" strike="noStrike" cap="none" normalizeH="0" baseline="0">
                <a:ln>
                  <a:noFill/>
                </a:ln>
                <a:solidFill>
                  <a:srgbClr val="000000"/>
                </a:solidFill>
                <a:effectLst/>
                <a:latin typeface="Courier New Bold" panose="02070609020205020404" pitchFamily="49" charset="0"/>
              </a:rPr>
              <a:t>I</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34" name="Freeform 31">
            <a:extLst>
              <a:ext uri="{FF2B5EF4-FFF2-40B4-BE49-F238E27FC236}">
                <a16:creationId xmlns:a16="http://schemas.microsoft.com/office/drawing/2014/main" id="{8E17375C-CF91-4ABD-8A9E-77E25D399ACC}"/>
              </a:ext>
            </a:extLst>
          </p:cNvPr>
          <p:cNvSpPr>
            <a:spLocks/>
          </p:cNvSpPr>
          <p:nvPr/>
        </p:nvSpPr>
        <p:spPr bwMode="auto">
          <a:xfrm>
            <a:off x="2933700" y="3192463"/>
            <a:ext cx="336550" cy="239713"/>
          </a:xfrm>
          <a:custGeom>
            <a:avLst/>
            <a:gdLst>
              <a:gd name="T0" fmla="*/ 0 w 560"/>
              <a:gd name="T1" fmla="*/ 0 h 400"/>
              <a:gd name="T2" fmla="*/ 0 w 560"/>
              <a:gd name="T3" fmla="*/ 0 h 400"/>
              <a:gd name="T4" fmla="*/ 560 w 560"/>
              <a:gd name="T5" fmla="*/ 0 h 400"/>
              <a:gd name="T6" fmla="*/ 560 w 560"/>
              <a:gd name="T7" fmla="*/ 400 h 400"/>
              <a:gd name="T8" fmla="*/ 0 w 560"/>
              <a:gd name="T9" fmla="*/ 400 h 400"/>
              <a:gd name="T10" fmla="*/ 0 w 560"/>
              <a:gd name="T11" fmla="*/ 0 h 400"/>
            </a:gdLst>
            <a:ahLst/>
            <a:cxnLst>
              <a:cxn ang="0">
                <a:pos x="T0" y="T1"/>
              </a:cxn>
              <a:cxn ang="0">
                <a:pos x="T2" y="T3"/>
              </a:cxn>
              <a:cxn ang="0">
                <a:pos x="T4" y="T5"/>
              </a:cxn>
              <a:cxn ang="0">
                <a:pos x="T6" y="T7"/>
              </a:cxn>
              <a:cxn ang="0">
                <a:pos x="T8" y="T9"/>
              </a:cxn>
              <a:cxn ang="0">
                <a:pos x="T10" y="T11"/>
              </a:cxn>
            </a:cxnLst>
            <a:rect l="0" t="0" r="r" b="b"/>
            <a:pathLst>
              <a:path w="560" h="400">
                <a:moveTo>
                  <a:pt x="0" y="0"/>
                </a:moveTo>
                <a:lnTo>
                  <a:pt x="0" y="0"/>
                </a:lnTo>
                <a:lnTo>
                  <a:pt x="560" y="0"/>
                </a:lnTo>
                <a:lnTo>
                  <a:pt x="560" y="400"/>
                </a:lnTo>
                <a:lnTo>
                  <a:pt x="0" y="400"/>
                </a:lnTo>
                <a:lnTo>
                  <a:pt x="0" y="0"/>
                </a:lnTo>
                <a:close/>
              </a:path>
            </a:pathLst>
          </a:custGeom>
          <a:solidFill>
            <a:srgbClr val="C0C0C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5" name="Freeform 32">
            <a:extLst>
              <a:ext uri="{FF2B5EF4-FFF2-40B4-BE49-F238E27FC236}">
                <a16:creationId xmlns:a16="http://schemas.microsoft.com/office/drawing/2014/main" id="{4DE2AB86-FE62-4FF4-A170-2E62891850F4}"/>
              </a:ext>
            </a:extLst>
          </p:cNvPr>
          <p:cNvSpPr>
            <a:spLocks/>
          </p:cNvSpPr>
          <p:nvPr/>
        </p:nvSpPr>
        <p:spPr bwMode="auto">
          <a:xfrm>
            <a:off x="2933700" y="3192463"/>
            <a:ext cx="336550" cy="239713"/>
          </a:xfrm>
          <a:custGeom>
            <a:avLst/>
            <a:gdLst>
              <a:gd name="T0" fmla="*/ 0 w 560"/>
              <a:gd name="T1" fmla="*/ 0 h 400"/>
              <a:gd name="T2" fmla="*/ 0 w 560"/>
              <a:gd name="T3" fmla="*/ 0 h 400"/>
              <a:gd name="T4" fmla="*/ 560 w 560"/>
              <a:gd name="T5" fmla="*/ 0 h 400"/>
              <a:gd name="T6" fmla="*/ 560 w 560"/>
              <a:gd name="T7" fmla="*/ 400 h 400"/>
              <a:gd name="T8" fmla="*/ 0 w 560"/>
              <a:gd name="T9" fmla="*/ 400 h 400"/>
              <a:gd name="T10" fmla="*/ 0 w 560"/>
              <a:gd name="T11" fmla="*/ 0 h 400"/>
            </a:gdLst>
            <a:ahLst/>
            <a:cxnLst>
              <a:cxn ang="0">
                <a:pos x="T0" y="T1"/>
              </a:cxn>
              <a:cxn ang="0">
                <a:pos x="T2" y="T3"/>
              </a:cxn>
              <a:cxn ang="0">
                <a:pos x="T4" y="T5"/>
              </a:cxn>
              <a:cxn ang="0">
                <a:pos x="T6" y="T7"/>
              </a:cxn>
              <a:cxn ang="0">
                <a:pos x="T8" y="T9"/>
              </a:cxn>
              <a:cxn ang="0">
                <a:pos x="T10" y="T11"/>
              </a:cxn>
            </a:cxnLst>
            <a:rect l="0" t="0" r="r" b="b"/>
            <a:pathLst>
              <a:path w="560" h="400">
                <a:moveTo>
                  <a:pt x="0" y="0"/>
                </a:moveTo>
                <a:lnTo>
                  <a:pt x="0" y="0"/>
                </a:lnTo>
                <a:lnTo>
                  <a:pt x="560" y="0"/>
                </a:lnTo>
                <a:lnTo>
                  <a:pt x="560" y="400"/>
                </a:lnTo>
                <a:lnTo>
                  <a:pt x="0" y="400"/>
                </a:lnTo>
                <a:lnTo>
                  <a:pt x="0" y="0"/>
                </a:lnTo>
                <a:close/>
              </a:path>
            </a:pathLst>
          </a:custGeom>
          <a:noFill/>
          <a:ln w="63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Rectangle 33">
            <a:extLst>
              <a:ext uri="{FF2B5EF4-FFF2-40B4-BE49-F238E27FC236}">
                <a16:creationId xmlns:a16="http://schemas.microsoft.com/office/drawing/2014/main" id="{60CE38ED-9C6E-4342-B7A1-C619CC1B3958}"/>
              </a:ext>
            </a:extLst>
          </p:cNvPr>
          <p:cNvSpPr>
            <a:spLocks noChangeArrowheads="1"/>
          </p:cNvSpPr>
          <p:nvPr/>
        </p:nvSpPr>
        <p:spPr bwMode="auto">
          <a:xfrm>
            <a:off x="3044825" y="3203576"/>
            <a:ext cx="244475" cy="290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500" b="1" i="0" u="none" strike="noStrike" cap="none" normalizeH="0" baseline="0">
                <a:ln>
                  <a:noFill/>
                </a:ln>
                <a:solidFill>
                  <a:srgbClr val="000000"/>
                </a:solidFill>
                <a:effectLst/>
                <a:latin typeface="Courier New Bold" panose="02070609020205020404" pitchFamily="49" charset="0"/>
              </a:rPr>
              <a:t>M</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37" name="Freeform 34">
            <a:extLst>
              <a:ext uri="{FF2B5EF4-FFF2-40B4-BE49-F238E27FC236}">
                <a16:creationId xmlns:a16="http://schemas.microsoft.com/office/drawing/2014/main" id="{B6498433-47B2-47AD-AB59-361A67490954}"/>
              </a:ext>
            </a:extLst>
          </p:cNvPr>
          <p:cNvSpPr>
            <a:spLocks/>
          </p:cNvSpPr>
          <p:nvPr/>
        </p:nvSpPr>
        <p:spPr bwMode="auto">
          <a:xfrm>
            <a:off x="3595688" y="3192463"/>
            <a:ext cx="336550" cy="239713"/>
          </a:xfrm>
          <a:custGeom>
            <a:avLst/>
            <a:gdLst>
              <a:gd name="T0" fmla="*/ 0 w 560"/>
              <a:gd name="T1" fmla="*/ 0 h 400"/>
              <a:gd name="T2" fmla="*/ 0 w 560"/>
              <a:gd name="T3" fmla="*/ 0 h 400"/>
              <a:gd name="T4" fmla="*/ 560 w 560"/>
              <a:gd name="T5" fmla="*/ 0 h 400"/>
              <a:gd name="T6" fmla="*/ 560 w 560"/>
              <a:gd name="T7" fmla="*/ 400 h 400"/>
              <a:gd name="T8" fmla="*/ 0 w 560"/>
              <a:gd name="T9" fmla="*/ 400 h 400"/>
              <a:gd name="T10" fmla="*/ 0 w 560"/>
              <a:gd name="T11" fmla="*/ 0 h 400"/>
            </a:gdLst>
            <a:ahLst/>
            <a:cxnLst>
              <a:cxn ang="0">
                <a:pos x="T0" y="T1"/>
              </a:cxn>
              <a:cxn ang="0">
                <a:pos x="T2" y="T3"/>
              </a:cxn>
              <a:cxn ang="0">
                <a:pos x="T4" y="T5"/>
              </a:cxn>
              <a:cxn ang="0">
                <a:pos x="T6" y="T7"/>
              </a:cxn>
              <a:cxn ang="0">
                <a:pos x="T8" y="T9"/>
              </a:cxn>
              <a:cxn ang="0">
                <a:pos x="T10" y="T11"/>
              </a:cxn>
            </a:cxnLst>
            <a:rect l="0" t="0" r="r" b="b"/>
            <a:pathLst>
              <a:path w="560" h="400">
                <a:moveTo>
                  <a:pt x="0" y="0"/>
                </a:moveTo>
                <a:lnTo>
                  <a:pt x="0" y="0"/>
                </a:lnTo>
                <a:lnTo>
                  <a:pt x="560" y="0"/>
                </a:lnTo>
                <a:lnTo>
                  <a:pt x="560" y="400"/>
                </a:lnTo>
                <a:lnTo>
                  <a:pt x="0" y="400"/>
                </a:lnTo>
                <a:lnTo>
                  <a:pt x="0" y="0"/>
                </a:lnTo>
                <a:close/>
              </a:path>
            </a:pathLst>
          </a:custGeom>
          <a:solidFill>
            <a:srgbClr val="C0C0C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8" name="Freeform 35">
            <a:extLst>
              <a:ext uri="{FF2B5EF4-FFF2-40B4-BE49-F238E27FC236}">
                <a16:creationId xmlns:a16="http://schemas.microsoft.com/office/drawing/2014/main" id="{B59DDB3E-A9B3-45E3-82E0-CAE7200E1771}"/>
              </a:ext>
            </a:extLst>
          </p:cNvPr>
          <p:cNvSpPr>
            <a:spLocks/>
          </p:cNvSpPr>
          <p:nvPr/>
        </p:nvSpPr>
        <p:spPr bwMode="auto">
          <a:xfrm>
            <a:off x="3595688" y="3192463"/>
            <a:ext cx="336550" cy="239713"/>
          </a:xfrm>
          <a:custGeom>
            <a:avLst/>
            <a:gdLst>
              <a:gd name="T0" fmla="*/ 0 w 560"/>
              <a:gd name="T1" fmla="*/ 0 h 400"/>
              <a:gd name="T2" fmla="*/ 0 w 560"/>
              <a:gd name="T3" fmla="*/ 0 h 400"/>
              <a:gd name="T4" fmla="*/ 560 w 560"/>
              <a:gd name="T5" fmla="*/ 0 h 400"/>
              <a:gd name="T6" fmla="*/ 560 w 560"/>
              <a:gd name="T7" fmla="*/ 400 h 400"/>
              <a:gd name="T8" fmla="*/ 0 w 560"/>
              <a:gd name="T9" fmla="*/ 400 h 400"/>
              <a:gd name="T10" fmla="*/ 0 w 560"/>
              <a:gd name="T11" fmla="*/ 0 h 400"/>
            </a:gdLst>
            <a:ahLst/>
            <a:cxnLst>
              <a:cxn ang="0">
                <a:pos x="T0" y="T1"/>
              </a:cxn>
              <a:cxn ang="0">
                <a:pos x="T2" y="T3"/>
              </a:cxn>
              <a:cxn ang="0">
                <a:pos x="T4" y="T5"/>
              </a:cxn>
              <a:cxn ang="0">
                <a:pos x="T6" y="T7"/>
              </a:cxn>
              <a:cxn ang="0">
                <a:pos x="T8" y="T9"/>
              </a:cxn>
              <a:cxn ang="0">
                <a:pos x="T10" y="T11"/>
              </a:cxn>
            </a:cxnLst>
            <a:rect l="0" t="0" r="r" b="b"/>
            <a:pathLst>
              <a:path w="560" h="400">
                <a:moveTo>
                  <a:pt x="0" y="0"/>
                </a:moveTo>
                <a:lnTo>
                  <a:pt x="0" y="0"/>
                </a:lnTo>
                <a:lnTo>
                  <a:pt x="560" y="0"/>
                </a:lnTo>
                <a:lnTo>
                  <a:pt x="560" y="400"/>
                </a:lnTo>
                <a:lnTo>
                  <a:pt x="0" y="400"/>
                </a:lnTo>
                <a:lnTo>
                  <a:pt x="0" y="0"/>
                </a:lnTo>
                <a:close/>
              </a:path>
            </a:pathLst>
          </a:custGeom>
          <a:noFill/>
          <a:ln w="63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9" name="Rectangle 36">
            <a:extLst>
              <a:ext uri="{FF2B5EF4-FFF2-40B4-BE49-F238E27FC236}">
                <a16:creationId xmlns:a16="http://schemas.microsoft.com/office/drawing/2014/main" id="{FC7DF874-7AE7-4F94-8BE4-0354C639CD82}"/>
              </a:ext>
            </a:extLst>
          </p:cNvPr>
          <p:cNvSpPr>
            <a:spLocks noChangeArrowheads="1"/>
          </p:cNvSpPr>
          <p:nvPr/>
        </p:nvSpPr>
        <p:spPr bwMode="auto">
          <a:xfrm>
            <a:off x="3706813" y="3203576"/>
            <a:ext cx="244475" cy="290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500" b="1" i="0" u="none" strike="noStrike" cap="none" normalizeH="0" baseline="0">
                <a:ln>
                  <a:noFill/>
                </a:ln>
                <a:solidFill>
                  <a:srgbClr val="000000"/>
                </a:solidFill>
                <a:effectLst/>
                <a:latin typeface="Courier New Bold" panose="02070609020205020404" pitchFamily="49" charset="0"/>
              </a:rPr>
              <a:t>S</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40" name="Freeform 37">
            <a:extLst>
              <a:ext uri="{FF2B5EF4-FFF2-40B4-BE49-F238E27FC236}">
                <a16:creationId xmlns:a16="http://schemas.microsoft.com/office/drawing/2014/main" id="{E30D362F-52E1-4720-8805-2A4BEF10F14E}"/>
              </a:ext>
            </a:extLst>
          </p:cNvPr>
          <p:cNvSpPr>
            <a:spLocks/>
          </p:cNvSpPr>
          <p:nvPr/>
        </p:nvSpPr>
        <p:spPr bwMode="auto">
          <a:xfrm>
            <a:off x="4256088" y="3192463"/>
            <a:ext cx="338138" cy="239713"/>
          </a:xfrm>
          <a:custGeom>
            <a:avLst/>
            <a:gdLst>
              <a:gd name="T0" fmla="*/ 0 w 560"/>
              <a:gd name="T1" fmla="*/ 0 h 400"/>
              <a:gd name="T2" fmla="*/ 0 w 560"/>
              <a:gd name="T3" fmla="*/ 0 h 400"/>
              <a:gd name="T4" fmla="*/ 560 w 560"/>
              <a:gd name="T5" fmla="*/ 0 h 400"/>
              <a:gd name="T6" fmla="*/ 560 w 560"/>
              <a:gd name="T7" fmla="*/ 400 h 400"/>
              <a:gd name="T8" fmla="*/ 0 w 560"/>
              <a:gd name="T9" fmla="*/ 400 h 400"/>
              <a:gd name="T10" fmla="*/ 0 w 560"/>
              <a:gd name="T11" fmla="*/ 0 h 400"/>
            </a:gdLst>
            <a:ahLst/>
            <a:cxnLst>
              <a:cxn ang="0">
                <a:pos x="T0" y="T1"/>
              </a:cxn>
              <a:cxn ang="0">
                <a:pos x="T2" y="T3"/>
              </a:cxn>
              <a:cxn ang="0">
                <a:pos x="T4" y="T5"/>
              </a:cxn>
              <a:cxn ang="0">
                <a:pos x="T6" y="T7"/>
              </a:cxn>
              <a:cxn ang="0">
                <a:pos x="T8" y="T9"/>
              </a:cxn>
              <a:cxn ang="0">
                <a:pos x="T10" y="T11"/>
              </a:cxn>
            </a:cxnLst>
            <a:rect l="0" t="0" r="r" b="b"/>
            <a:pathLst>
              <a:path w="560" h="400">
                <a:moveTo>
                  <a:pt x="0" y="0"/>
                </a:moveTo>
                <a:lnTo>
                  <a:pt x="0" y="0"/>
                </a:lnTo>
                <a:lnTo>
                  <a:pt x="560" y="0"/>
                </a:lnTo>
                <a:lnTo>
                  <a:pt x="560" y="400"/>
                </a:lnTo>
                <a:lnTo>
                  <a:pt x="0" y="400"/>
                </a:lnTo>
                <a:lnTo>
                  <a:pt x="0" y="0"/>
                </a:lnTo>
                <a:close/>
              </a:path>
            </a:pathLst>
          </a:custGeom>
          <a:solidFill>
            <a:srgbClr val="C0C0C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1" name="Freeform 38">
            <a:extLst>
              <a:ext uri="{FF2B5EF4-FFF2-40B4-BE49-F238E27FC236}">
                <a16:creationId xmlns:a16="http://schemas.microsoft.com/office/drawing/2014/main" id="{54CD92E1-1B02-4B43-8D4F-76231B923DA8}"/>
              </a:ext>
            </a:extLst>
          </p:cNvPr>
          <p:cNvSpPr>
            <a:spLocks/>
          </p:cNvSpPr>
          <p:nvPr/>
        </p:nvSpPr>
        <p:spPr bwMode="auto">
          <a:xfrm>
            <a:off x="4256088" y="3192463"/>
            <a:ext cx="338138" cy="239713"/>
          </a:xfrm>
          <a:custGeom>
            <a:avLst/>
            <a:gdLst>
              <a:gd name="T0" fmla="*/ 0 w 560"/>
              <a:gd name="T1" fmla="*/ 0 h 400"/>
              <a:gd name="T2" fmla="*/ 0 w 560"/>
              <a:gd name="T3" fmla="*/ 0 h 400"/>
              <a:gd name="T4" fmla="*/ 560 w 560"/>
              <a:gd name="T5" fmla="*/ 0 h 400"/>
              <a:gd name="T6" fmla="*/ 560 w 560"/>
              <a:gd name="T7" fmla="*/ 400 h 400"/>
              <a:gd name="T8" fmla="*/ 0 w 560"/>
              <a:gd name="T9" fmla="*/ 400 h 400"/>
              <a:gd name="T10" fmla="*/ 0 w 560"/>
              <a:gd name="T11" fmla="*/ 0 h 400"/>
            </a:gdLst>
            <a:ahLst/>
            <a:cxnLst>
              <a:cxn ang="0">
                <a:pos x="T0" y="T1"/>
              </a:cxn>
              <a:cxn ang="0">
                <a:pos x="T2" y="T3"/>
              </a:cxn>
              <a:cxn ang="0">
                <a:pos x="T4" y="T5"/>
              </a:cxn>
              <a:cxn ang="0">
                <a:pos x="T6" y="T7"/>
              </a:cxn>
              <a:cxn ang="0">
                <a:pos x="T8" y="T9"/>
              </a:cxn>
              <a:cxn ang="0">
                <a:pos x="T10" y="T11"/>
              </a:cxn>
            </a:cxnLst>
            <a:rect l="0" t="0" r="r" b="b"/>
            <a:pathLst>
              <a:path w="560" h="400">
                <a:moveTo>
                  <a:pt x="0" y="0"/>
                </a:moveTo>
                <a:lnTo>
                  <a:pt x="0" y="0"/>
                </a:lnTo>
                <a:lnTo>
                  <a:pt x="560" y="0"/>
                </a:lnTo>
                <a:lnTo>
                  <a:pt x="560" y="400"/>
                </a:lnTo>
                <a:lnTo>
                  <a:pt x="0" y="400"/>
                </a:lnTo>
                <a:lnTo>
                  <a:pt x="0" y="0"/>
                </a:lnTo>
                <a:close/>
              </a:path>
            </a:pathLst>
          </a:custGeom>
          <a:noFill/>
          <a:ln w="63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Rectangle 39">
            <a:extLst>
              <a:ext uri="{FF2B5EF4-FFF2-40B4-BE49-F238E27FC236}">
                <a16:creationId xmlns:a16="http://schemas.microsoft.com/office/drawing/2014/main" id="{F8AC1910-35F9-4F3E-9304-9FCEE538834B}"/>
              </a:ext>
            </a:extLst>
          </p:cNvPr>
          <p:cNvSpPr>
            <a:spLocks noChangeArrowheads="1"/>
          </p:cNvSpPr>
          <p:nvPr/>
        </p:nvSpPr>
        <p:spPr bwMode="auto">
          <a:xfrm>
            <a:off x="4368800" y="3203576"/>
            <a:ext cx="244475" cy="290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500" b="1" i="0" u="none" strike="noStrike" cap="none" normalizeH="0" baseline="0">
                <a:ln>
                  <a:noFill/>
                </a:ln>
                <a:solidFill>
                  <a:srgbClr val="000000"/>
                </a:solidFill>
                <a:effectLst/>
                <a:latin typeface="Courier New Bold" panose="02070609020205020404" pitchFamily="49" charset="0"/>
              </a:rPr>
              <a:t>T</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43" name="Freeform 40">
            <a:extLst>
              <a:ext uri="{FF2B5EF4-FFF2-40B4-BE49-F238E27FC236}">
                <a16:creationId xmlns:a16="http://schemas.microsoft.com/office/drawing/2014/main" id="{04ACF59B-3741-4496-9F0B-9A5E6C2D75B7}"/>
              </a:ext>
            </a:extLst>
          </p:cNvPr>
          <p:cNvSpPr>
            <a:spLocks noEditPoints="1"/>
          </p:cNvSpPr>
          <p:nvPr/>
        </p:nvSpPr>
        <p:spPr bwMode="auto">
          <a:xfrm>
            <a:off x="1944688" y="3287713"/>
            <a:ext cx="325438" cy="53975"/>
          </a:xfrm>
          <a:custGeom>
            <a:avLst/>
            <a:gdLst>
              <a:gd name="T0" fmla="*/ 0 w 541"/>
              <a:gd name="T1" fmla="*/ 30 h 90"/>
              <a:gd name="T2" fmla="*/ 0 w 541"/>
              <a:gd name="T3" fmla="*/ 30 h 90"/>
              <a:gd name="T4" fmla="*/ 466 w 541"/>
              <a:gd name="T5" fmla="*/ 30 h 90"/>
              <a:gd name="T6" fmla="*/ 466 w 541"/>
              <a:gd name="T7" fmla="*/ 60 h 90"/>
              <a:gd name="T8" fmla="*/ 0 w 541"/>
              <a:gd name="T9" fmla="*/ 60 h 90"/>
              <a:gd name="T10" fmla="*/ 0 w 541"/>
              <a:gd name="T11" fmla="*/ 30 h 90"/>
              <a:gd name="T12" fmla="*/ 451 w 541"/>
              <a:gd name="T13" fmla="*/ 0 h 90"/>
              <a:gd name="T14" fmla="*/ 451 w 541"/>
              <a:gd name="T15" fmla="*/ 0 h 90"/>
              <a:gd name="T16" fmla="*/ 541 w 541"/>
              <a:gd name="T17" fmla="*/ 45 h 90"/>
              <a:gd name="T18" fmla="*/ 451 w 541"/>
              <a:gd name="T19" fmla="*/ 90 h 90"/>
              <a:gd name="T20" fmla="*/ 451 w 541"/>
              <a:gd name="T21"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41" h="90">
                <a:moveTo>
                  <a:pt x="0" y="30"/>
                </a:moveTo>
                <a:lnTo>
                  <a:pt x="0" y="30"/>
                </a:lnTo>
                <a:lnTo>
                  <a:pt x="466" y="30"/>
                </a:lnTo>
                <a:lnTo>
                  <a:pt x="466" y="60"/>
                </a:lnTo>
                <a:lnTo>
                  <a:pt x="0" y="60"/>
                </a:lnTo>
                <a:lnTo>
                  <a:pt x="0" y="30"/>
                </a:lnTo>
                <a:close/>
                <a:moveTo>
                  <a:pt x="451" y="0"/>
                </a:moveTo>
                <a:lnTo>
                  <a:pt x="451" y="0"/>
                </a:lnTo>
                <a:lnTo>
                  <a:pt x="541" y="45"/>
                </a:lnTo>
                <a:lnTo>
                  <a:pt x="451" y="90"/>
                </a:lnTo>
                <a:lnTo>
                  <a:pt x="451"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4" name="Freeform 41">
            <a:extLst>
              <a:ext uri="{FF2B5EF4-FFF2-40B4-BE49-F238E27FC236}">
                <a16:creationId xmlns:a16="http://schemas.microsoft.com/office/drawing/2014/main" id="{DBA4F1AB-F213-44ED-AFBD-5E4D31945F46}"/>
              </a:ext>
            </a:extLst>
          </p:cNvPr>
          <p:cNvSpPr>
            <a:spLocks noEditPoints="1"/>
          </p:cNvSpPr>
          <p:nvPr/>
        </p:nvSpPr>
        <p:spPr bwMode="auto">
          <a:xfrm>
            <a:off x="2609850" y="3287713"/>
            <a:ext cx="327025" cy="53975"/>
          </a:xfrm>
          <a:custGeom>
            <a:avLst/>
            <a:gdLst>
              <a:gd name="T0" fmla="*/ 0 w 542"/>
              <a:gd name="T1" fmla="*/ 30 h 90"/>
              <a:gd name="T2" fmla="*/ 0 w 542"/>
              <a:gd name="T3" fmla="*/ 30 h 90"/>
              <a:gd name="T4" fmla="*/ 467 w 542"/>
              <a:gd name="T5" fmla="*/ 30 h 90"/>
              <a:gd name="T6" fmla="*/ 467 w 542"/>
              <a:gd name="T7" fmla="*/ 60 h 90"/>
              <a:gd name="T8" fmla="*/ 0 w 542"/>
              <a:gd name="T9" fmla="*/ 60 h 90"/>
              <a:gd name="T10" fmla="*/ 0 w 542"/>
              <a:gd name="T11" fmla="*/ 30 h 90"/>
              <a:gd name="T12" fmla="*/ 452 w 542"/>
              <a:gd name="T13" fmla="*/ 0 h 90"/>
              <a:gd name="T14" fmla="*/ 452 w 542"/>
              <a:gd name="T15" fmla="*/ 0 h 90"/>
              <a:gd name="T16" fmla="*/ 542 w 542"/>
              <a:gd name="T17" fmla="*/ 45 h 90"/>
              <a:gd name="T18" fmla="*/ 452 w 542"/>
              <a:gd name="T19" fmla="*/ 90 h 90"/>
              <a:gd name="T20" fmla="*/ 452 w 542"/>
              <a:gd name="T21"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42" h="90">
                <a:moveTo>
                  <a:pt x="0" y="30"/>
                </a:moveTo>
                <a:lnTo>
                  <a:pt x="0" y="30"/>
                </a:lnTo>
                <a:lnTo>
                  <a:pt x="467" y="30"/>
                </a:lnTo>
                <a:lnTo>
                  <a:pt x="467" y="60"/>
                </a:lnTo>
                <a:lnTo>
                  <a:pt x="0" y="60"/>
                </a:lnTo>
                <a:lnTo>
                  <a:pt x="0" y="30"/>
                </a:lnTo>
                <a:close/>
                <a:moveTo>
                  <a:pt x="452" y="0"/>
                </a:moveTo>
                <a:lnTo>
                  <a:pt x="452" y="0"/>
                </a:lnTo>
                <a:lnTo>
                  <a:pt x="542" y="45"/>
                </a:lnTo>
                <a:lnTo>
                  <a:pt x="452" y="90"/>
                </a:lnTo>
                <a:lnTo>
                  <a:pt x="452"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5" name="Freeform 42">
            <a:extLst>
              <a:ext uri="{FF2B5EF4-FFF2-40B4-BE49-F238E27FC236}">
                <a16:creationId xmlns:a16="http://schemas.microsoft.com/office/drawing/2014/main" id="{E73CD481-049C-4BD5-AB1F-BD50B52C42B2}"/>
              </a:ext>
            </a:extLst>
          </p:cNvPr>
          <p:cNvSpPr>
            <a:spLocks noEditPoints="1"/>
          </p:cNvSpPr>
          <p:nvPr/>
        </p:nvSpPr>
        <p:spPr bwMode="auto">
          <a:xfrm>
            <a:off x="3271838" y="3287713"/>
            <a:ext cx="327025" cy="53975"/>
          </a:xfrm>
          <a:custGeom>
            <a:avLst/>
            <a:gdLst>
              <a:gd name="T0" fmla="*/ 0 w 542"/>
              <a:gd name="T1" fmla="*/ 30 h 90"/>
              <a:gd name="T2" fmla="*/ 0 w 542"/>
              <a:gd name="T3" fmla="*/ 30 h 90"/>
              <a:gd name="T4" fmla="*/ 467 w 542"/>
              <a:gd name="T5" fmla="*/ 30 h 90"/>
              <a:gd name="T6" fmla="*/ 467 w 542"/>
              <a:gd name="T7" fmla="*/ 60 h 90"/>
              <a:gd name="T8" fmla="*/ 0 w 542"/>
              <a:gd name="T9" fmla="*/ 60 h 90"/>
              <a:gd name="T10" fmla="*/ 0 w 542"/>
              <a:gd name="T11" fmla="*/ 30 h 90"/>
              <a:gd name="T12" fmla="*/ 452 w 542"/>
              <a:gd name="T13" fmla="*/ 0 h 90"/>
              <a:gd name="T14" fmla="*/ 452 w 542"/>
              <a:gd name="T15" fmla="*/ 0 h 90"/>
              <a:gd name="T16" fmla="*/ 542 w 542"/>
              <a:gd name="T17" fmla="*/ 45 h 90"/>
              <a:gd name="T18" fmla="*/ 452 w 542"/>
              <a:gd name="T19" fmla="*/ 90 h 90"/>
              <a:gd name="T20" fmla="*/ 452 w 542"/>
              <a:gd name="T21"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42" h="90">
                <a:moveTo>
                  <a:pt x="0" y="30"/>
                </a:moveTo>
                <a:lnTo>
                  <a:pt x="0" y="30"/>
                </a:lnTo>
                <a:lnTo>
                  <a:pt x="467" y="30"/>
                </a:lnTo>
                <a:lnTo>
                  <a:pt x="467" y="60"/>
                </a:lnTo>
                <a:lnTo>
                  <a:pt x="0" y="60"/>
                </a:lnTo>
                <a:lnTo>
                  <a:pt x="0" y="30"/>
                </a:lnTo>
                <a:close/>
                <a:moveTo>
                  <a:pt x="452" y="0"/>
                </a:moveTo>
                <a:lnTo>
                  <a:pt x="452" y="0"/>
                </a:lnTo>
                <a:lnTo>
                  <a:pt x="542" y="45"/>
                </a:lnTo>
                <a:lnTo>
                  <a:pt x="452" y="90"/>
                </a:lnTo>
                <a:lnTo>
                  <a:pt x="452"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6" name="Freeform 43">
            <a:extLst>
              <a:ext uri="{FF2B5EF4-FFF2-40B4-BE49-F238E27FC236}">
                <a16:creationId xmlns:a16="http://schemas.microsoft.com/office/drawing/2014/main" id="{3919F989-DE23-4967-B501-BBF35F21F46B}"/>
              </a:ext>
            </a:extLst>
          </p:cNvPr>
          <p:cNvSpPr>
            <a:spLocks noEditPoints="1"/>
          </p:cNvSpPr>
          <p:nvPr/>
        </p:nvSpPr>
        <p:spPr bwMode="auto">
          <a:xfrm>
            <a:off x="3933825" y="3287713"/>
            <a:ext cx="325438" cy="53975"/>
          </a:xfrm>
          <a:custGeom>
            <a:avLst/>
            <a:gdLst>
              <a:gd name="T0" fmla="*/ 0 w 542"/>
              <a:gd name="T1" fmla="*/ 30 h 90"/>
              <a:gd name="T2" fmla="*/ 0 w 542"/>
              <a:gd name="T3" fmla="*/ 30 h 90"/>
              <a:gd name="T4" fmla="*/ 467 w 542"/>
              <a:gd name="T5" fmla="*/ 30 h 90"/>
              <a:gd name="T6" fmla="*/ 467 w 542"/>
              <a:gd name="T7" fmla="*/ 60 h 90"/>
              <a:gd name="T8" fmla="*/ 0 w 542"/>
              <a:gd name="T9" fmla="*/ 60 h 90"/>
              <a:gd name="T10" fmla="*/ 0 w 542"/>
              <a:gd name="T11" fmla="*/ 30 h 90"/>
              <a:gd name="T12" fmla="*/ 452 w 542"/>
              <a:gd name="T13" fmla="*/ 0 h 90"/>
              <a:gd name="T14" fmla="*/ 452 w 542"/>
              <a:gd name="T15" fmla="*/ 0 h 90"/>
              <a:gd name="T16" fmla="*/ 542 w 542"/>
              <a:gd name="T17" fmla="*/ 45 h 90"/>
              <a:gd name="T18" fmla="*/ 452 w 542"/>
              <a:gd name="T19" fmla="*/ 90 h 90"/>
              <a:gd name="T20" fmla="*/ 452 w 542"/>
              <a:gd name="T21"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42" h="90">
                <a:moveTo>
                  <a:pt x="0" y="30"/>
                </a:moveTo>
                <a:lnTo>
                  <a:pt x="0" y="30"/>
                </a:lnTo>
                <a:lnTo>
                  <a:pt x="467" y="30"/>
                </a:lnTo>
                <a:lnTo>
                  <a:pt x="467" y="60"/>
                </a:lnTo>
                <a:lnTo>
                  <a:pt x="0" y="60"/>
                </a:lnTo>
                <a:lnTo>
                  <a:pt x="0" y="30"/>
                </a:lnTo>
                <a:close/>
                <a:moveTo>
                  <a:pt x="452" y="0"/>
                </a:moveTo>
                <a:lnTo>
                  <a:pt x="452" y="0"/>
                </a:lnTo>
                <a:lnTo>
                  <a:pt x="542" y="45"/>
                </a:lnTo>
                <a:lnTo>
                  <a:pt x="452" y="90"/>
                </a:lnTo>
                <a:lnTo>
                  <a:pt x="452"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7" name="Freeform 44">
            <a:extLst>
              <a:ext uri="{FF2B5EF4-FFF2-40B4-BE49-F238E27FC236}">
                <a16:creationId xmlns:a16="http://schemas.microsoft.com/office/drawing/2014/main" id="{49CC2AE3-B38F-4D63-9DDD-060FA5250FA3}"/>
              </a:ext>
            </a:extLst>
          </p:cNvPr>
          <p:cNvSpPr>
            <a:spLocks noEditPoints="1"/>
          </p:cNvSpPr>
          <p:nvPr/>
        </p:nvSpPr>
        <p:spPr bwMode="auto">
          <a:xfrm>
            <a:off x="1123950" y="3275013"/>
            <a:ext cx="487363" cy="53975"/>
          </a:xfrm>
          <a:custGeom>
            <a:avLst/>
            <a:gdLst>
              <a:gd name="T0" fmla="*/ 0 w 811"/>
              <a:gd name="T1" fmla="*/ 30 h 90"/>
              <a:gd name="T2" fmla="*/ 0 w 811"/>
              <a:gd name="T3" fmla="*/ 30 h 90"/>
              <a:gd name="T4" fmla="*/ 736 w 811"/>
              <a:gd name="T5" fmla="*/ 30 h 90"/>
              <a:gd name="T6" fmla="*/ 736 w 811"/>
              <a:gd name="T7" fmla="*/ 60 h 90"/>
              <a:gd name="T8" fmla="*/ 0 w 811"/>
              <a:gd name="T9" fmla="*/ 60 h 90"/>
              <a:gd name="T10" fmla="*/ 0 w 811"/>
              <a:gd name="T11" fmla="*/ 30 h 90"/>
              <a:gd name="T12" fmla="*/ 721 w 811"/>
              <a:gd name="T13" fmla="*/ 0 h 90"/>
              <a:gd name="T14" fmla="*/ 721 w 811"/>
              <a:gd name="T15" fmla="*/ 0 h 90"/>
              <a:gd name="T16" fmla="*/ 811 w 811"/>
              <a:gd name="T17" fmla="*/ 45 h 90"/>
              <a:gd name="T18" fmla="*/ 721 w 811"/>
              <a:gd name="T19" fmla="*/ 90 h 90"/>
              <a:gd name="T20" fmla="*/ 721 w 811"/>
              <a:gd name="T21"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11" h="90">
                <a:moveTo>
                  <a:pt x="0" y="30"/>
                </a:moveTo>
                <a:lnTo>
                  <a:pt x="0" y="30"/>
                </a:lnTo>
                <a:lnTo>
                  <a:pt x="736" y="30"/>
                </a:lnTo>
                <a:lnTo>
                  <a:pt x="736" y="60"/>
                </a:lnTo>
                <a:lnTo>
                  <a:pt x="0" y="60"/>
                </a:lnTo>
                <a:lnTo>
                  <a:pt x="0" y="30"/>
                </a:lnTo>
                <a:close/>
                <a:moveTo>
                  <a:pt x="721" y="0"/>
                </a:moveTo>
                <a:lnTo>
                  <a:pt x="721" y="0"/>
                </a:lnTo>
                <a:lnTo>
                  <a:pt x="811" y="45"/>
                </a:lnTo>
                <a:lnTo>
                  <a:pt x="721" y="90"/>
                </a:lnTo>
                <a:lnTo>
                  <a:pt x="721"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8" name="Rectangle 45">
            <a:extLst>
              <a:ext uri="{FF2B5EF4-FFF2-40B4-BE49-F238E27FC236}">
                <a16:creationId xmlns:a16="http://schemas.microsoft.com/office/drawing/2014/main" id="{29F63893-2521-408F-BB57-F5FC8AF57CF1}"/>
              </a:ext>
            </a:extLst>
          </p:cNvPr>
          <p:cNvSpPr>
            <a:spLocks noChangeArrowheads="1"/>
          </p:cNvSpPr>
          <p:nvPr/>
        </p:nvSpPr>
        <p:spPr bwMode="auto">
          <a:xfrm>
            <a:off x="720725" y="2554288"/>
            <a:ext cx="192088"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500" b="0" i="0" u="none" strike="noStrike" cap="none" normalizeH="0" baseline="0">
                <a:ln>
                  <a:noFill/>
                </a:ln>
                <a:solidFill>
                  <a:srgbClr val="000000"/>
                </a:solidFill>
                <a:effectLst/>
                <a:latin typeface="Calibri" panose="020F0502020204030204" pitchFamily="34" charset="0"/>
              </a:rPr>
              <a:t>L</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49" name="Rectangle 46">
            <a:extLst>
              <a:ext uri="{FF2B5EF4-FFF2-40B4-BE49-F238E27FC236}">
                <a16:creationId xmlns:a16="http://schemas.microsoft.com/office/drawing/2014/main" id="{71F6F3D2-6265-46CA-942C-3140380AE4F7}"/>
              </a:ext>
            </a:extLst>
          </p:cNvPr>
          <p:cNvSpPr>
            <a:spLocks noChangeArrowheads="1"/>
          </p:cNvSpPr>
          <p:nvPr/>
        </p:nvSpPr>
        <p:spPr bwMode="auto">
          <a:xfrm>
            <a:off x="801688" y="2554288"/>
            <a:ext cx="152400"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500" b="0" i="0" u="none" strike="noStrike" cap="none" normalizeH="0" baseline="0">
                <a:ln>
                  <a:noFill/>
                </a:ln>
                <a:solidFill>
                  <a:srgbClr val="000000"/>
                </a:solidFill>
                <a:effectLst/>
                <a:latin typeface="Calibri" panose="020F0502020204030204" pitchFamily="34" charset="0"/>
              </a:rPr>
              <a:t>i</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50" name="Rectangle 47">
            <a:extLst>
              <a:ext uri="{FF2B5EF4-FFF2-40B4-BE49-F238E27FC236}">
                <a16:creationId xmlns:a16="http://schemas.microsoft.com/office/drawing/2014/main" id="{A38B6A4D-676B-41DF-ACB5-4FE44B10A24E}"/>
              </a:ext>
            </a:extLst>
          </p:cNvPr>
          <p:cNvSpPr>
            <a:spLocks noChangeArrowheads="1"/>
          </p:cNvSpPr>
          <p:nvPr/>
        </p:nvSpPr>
        <p:spPr bwMode="auto">
          <a:xfrm>
            <a:off x="846138" y="2554288"/>
            <a:ext cx="185738"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500" b="0" i="0" u="none" strike="noStrike" cap="none" normalizeH="0" baseline="0">
                <a:ln>
                  <a:noFill/>
                </a:ln>
                <a:solidFill>
                  <a:srgbClr val="000000"/>
                </a:solidFill>
                <a:effectLst/>
                <a:latin typeface="Calibri" panose="020F0502020204030204" pitchFamily="34" charset="0"/>
              </a:rPr>
              <a:t>s</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51" name="Rectangle 48">
            <a:extLst>
              <a:ext uri="{FF2B5EF4-FFF2-40B4-BE49-F238E27FC236}">
                <a16:creationId xmlns:a16="http://schemas.microsoft.com/office/drawing/2014/main" id="{95011578-19EB-4DB8-8527-0801BFBF7081}"/>
              </a:ext>
            </a:extLst>
          </p:cNvPr>
          <p:cNvSpPr>
            <a:spLocks noChangeArrowheads="1"/>
          </p:cNvSpPr>
          <p:nvPr/>
        </p:nvSpPr>
        <p:spPr bwMode="auto">
          <a:xfrm>
            <a:off x="919163" y="2554288"/>
            <a:ext cx="174625"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500" b="0" i="0" u="none" strike="noStrike" cap="none" normalizeH="0" baseline="0">
                <a:ln>
                  <a:noFill/>
                </a:ln>
                <a:solidFill>
                  <a:srgbClr val="000000"/>
                </a:solidFill>
                <a:effectLst/>
                <a:latin typeface="Calibri" panose="020F0502020204030204" pitchFamily="34" charset="0"/>
              </a:rPr>
              <a:t>t</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52" name="Rectangle 49">
            <a:extLst>
              <a:ext uri="{FF2B5EF4-FFF2-40B4-BE49-F238E27FC236}">
                <a16:creationId xmlns:a16="http://schemas.microsoft.com/office/drawing/2014/main" id="{ECB968CE-A935-4909-828F-94A0D1ABFC3D}"/>
              </a:ext>
            </a:extLst>
          </p:cNvPr>
          <p:cNvSpPr>
            <a:spLocks noChangeArrowheads="1"/>
          </p:cNvSpPr>
          <p:nvPr/>
        </p:nvSpPr>
        <p:spPr bwMode="auto">
          <a:xfrm>
            <a:off x="984250" y="2600326"/>
            <a:ext cx="157163" cy="227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100" b="0" i="0" u="none" strike="noStrike" cap="none" normalizeH="0" baseline="0">
                <a:ln>
                  <a:noFill/>
                </a:ln>
                <a:solidFill>
                  <a:srgbClr val="000000"/>
                </a:solidFill>
                <a:effectLst/>
                <a:latin typeface="Calibri" panose="020F0502020204030204" pitchFamily="34" charset="0"/>
              </a:rPr>
              <a:t>1</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53" name="Rectangle 50">
            <a:extLst>
              <a:ext uri="{FF2B5EF4-FFF2-40B4-BE49-F238E27FC236}">
                <a16:creationId xmlns:a16="http://schemas.microsoft.com/office/drawing/2014/main" id="{3579ABDB-81AF-4443-8197-A564D3F13CC8}"/>
              </a:ext>
            </a:extLst>
          </p:cNvPr>
          <p:cNvSpPr>
            <a:spLocks noChangeArrowheads="1"/>
          </p:cNvSpPr>
          <p:nvPr/>
        </p:nvSpPr>
        <p:spPr bwMode="auto">
          <a:xfrm>
            <a:off x="704850" y="3148013"/>
            <a:ext cx="192088"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500" b="0" i="0" u="none" strike="noStrike" cap="none" normalizeH="0" baseline="0">
                <a:ln>
                  <a:noFill/>
                </a:ln>
                <a:solidFill>
                  <a:srgbClr val="000000"/>
                </a:solidFill>
                <a:effectLst/>
                <a:latin typeface="Calibri" panose="020F0502020204030204" pitchFamily="34" charset="0"/>
              </a:rPr>
              <a:t>L</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54" name="Rectangle 51">
            <a:extLst>
              <a:ext uri="{FF2B5EF4-FFF2-40B4-BE49-F238E27FC236}">
                <a16:creationId xmlns:a16="http://schemas.microsoft.com/office/drawing/2014/main" id="{905EB3F3-F494-4237-932A-275360A02A9B}"/>
              </a:ext>
            </a:extLst>
          </p:cNvPr>
          <p:cNvSpPr>
            <a:spLocks noChangeArrowheads="1"/>
          </p:cNvSpPr>
          <p:nvPr/>
        </p:nvSpPr>
        <p:spPr bwMode="auto">
          <a:xfrm>
            <a:off x="785813" y="3148013"/>
            <a:ext cx="152400"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500" b="0" i="0" u="none" strike="noStrike" cap="none" normalizeH="0" baseline="0">
                <a:ln>
                  <a:noFill/>
                </a:ln>
                <a:solidFill>
                  <a:srgbClr val="000000"/>
                </a:solidFill>
                <a:effectLst/>
                <a:latin typeface="Calibri" panose="020F0502020204030204" pitchFamily="34" charset="0"/>
              </a:rPr>
              <a:t>i</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55" name="Rectangle 52">
            <a:extLst>
              <a:ext uri="{FF2B5EF4-FFF2-40B4-BE49-F238E27FC236}">
                <a16:creationId xmlns:a16="http://schemas.microsoft.com/office/drawing/2014/main" id="{C6034D0A-892C-4F53-965A-82D7C5AC74B0}"/>
              </a:ext>
            </a:extLst>
          </p:cNvPr>
          <p:cNvSpPr>
            <a:spLocks noChangeArrowheads="1"/>
          </p:cNvSpPr>
          <p:nvPr/>
        </p:nvSpPr>
        <p:spPr bwMode="auto">
          <a:xfrm>
            <a:off x="830263" y="3148013"/>
            <a:ext cx="185738"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500" b="0" i="0" u="none" strike="noStrike" cap="none" normalizeH="0" baseline="0">
                <a:ln>
                  <a:noFill/>
                </a:ln>
                <a:solidFill>
                  <a:srgbClr val="000000"/>
                </a:solidFill>
                <a:effectLst/>
                <a:latin typeface="Calibri" panose="020F0502020204030204" pitchFamily="34" charset="0"/>
              </a:rPr>
              <a:t>s</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56" name="Rectangle 53">
            <a:extLst>
              <a:ext uri="{FF2B5EF4-FFF2-40B4-BE49-F238E27FC236}">
                <a16:creationId xmlns:a16="http://schemas.microsoft.com/office/drawing/2014/main" id="{3E7CF456-493F-4514-8F80-077570A42F3E}"/>
              </a:ext>
            </a:extLst>
          </p:cNvPr>
          <p:cNvSpPr>
            <a:spLocks noChangeArrowheads="1"/>
          </p:cNvSpPr>
          <p:nvPr/>
        </p:nvSpPr>
        <p:spPr bwMode="auto">
          <a:xfrm>
            <a:off x="903288" y="3148013"/>
            <a:ext cx="174625"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500" b="0" i="0" u="none" strike="noStrike" cap="none" normalizeH="0" baseline="0">
                <a:ln>
                  <a:noFill/>
                </a:ln>
                <a:solidFill>
                  <a:srgbClr val="000000"/>
                </a:solidFill>
                <a:effectLst/>
                <a:latin typeface="Calibri" panose="020F0502020204030204" pitchFamily="34" charset="0"/>
              </a:rPr>
              <a:t>t</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57" name="Rectangle 54">
            <a:extLst>
              <a:ext uri="{FF2B5EF4-FFF2-40B4-BE49-F238E27FC236}">
                <a16:creationId xmlns:a16="http://schemas.microsoft.com/office/drawing/2014/main" id="{28BCA662-B7DA-406C-8E70-1A29B172126B}"/>
              </a:ext>
            </a:extLst>
          </p:cNvPr>
          <p:cNvSpPr>
            <a:spLocks noChangeArrowheads="1"/>
          </p:cNvSpPr>
          <p:nvPr/>
        </p:nvSpPr>
        <p:spPr bwMode="auto">
          <a:xfrm>
            <a:off x="966788" y="3194051"/>
            <a:ext cx="157163" cy="227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100" b="0" i="0" u="none" strike="noStrike" cap="none" normalizeH="0" baseline="0">
                <a:ln>
                  <a:noFill/>
                </a:ln>
                <a:solidFill>
                  <a:srgbClr val="000000"/>
                </a:solidFill>
                <a:effectLst/>
                <a:latin typeface="Calibri" panose="020F0502020204030204" pitchFamily="34" charset="0"/>
              </a:rPr>
              <a:t>2</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05" name="文本框 104">
            <a:extLst>
              <a:ext uri="{FF2B5EF4-FFF2-40B4-BE49-F238E27FC236}">
                <a16:creationId xmlns:a16="http://schemas.microsoft.com/office/drawing/2014/main" id="{46A5911B-511B-4B74-9DB0-6A65E05B8975}"/>
              </a:ext>
            </a:extLst>
          </p:cNvPr>
          <p:cNvSpPr txBox="1"/>
          <p:nvPr/>
        </p:nvSpPr>
        <p:spPr>
          <a:xfrm>
            <a:off x="2902106" y="2049361"/>
            <a:ext cx="397866" cy="369332"/>
          </a:xfrm>
          <a:prstGeom prst="rect">
            <a:avLst/>
          </a:prstGeom>
          <a:noFill/>
        </p:spPr>
        <p:txBody>
          <a:bodyPr wrap="none" rtlCol="0">
            <a:spAutoFit/>
          </a:bodyPr>
          <a:lstStyle/>
          <a:p>
            <a:r>
              <a:rPr lang="en-US" altLang="zh-CN" dirty="0"/>
              <a:t>p</a:t>
            </a:r>
            <a:r>
              <a:rPr lang="en-US" altLang="zh-CN" sz="1200" dirty="0"/>
              <a:t>1</a:t>
            </a:r>
            <a:endParaRPr lang="zh-CN" altLang="en-US" dirty="0"/>
          </a:p>
        </p:txBody>
      </p:sp>
      <p:cxnSp>
        <p:nvCxnSpPr>
          <p:cNvPr id="108" name="直接箭头连接符 107">
            <a:extLst>
              <a:ext uri="{FF2B5EF4-FFF2-40B4-BE49-F238E27FC236}">
                <a16:creationId xmlns:a16="http://schemas.microsoft.com/office/drawing/2014/main" id="{43E9A08A-A069-4DA5-9786-B0F962CFECA2}"/>
              </a:ext>
            </a:extLst>
          </p:cNvPr>
          <p:cNvCxnSpPr>
            <a:stCxn id="105" idx="2"/>
          </p:cNvCxnSpPr>
          <p:nvPr/>
        </p:nvCxnSpPr>
        <p:spPr>
          <a:xfrm>
            <a:off x="3101039" y="2418693"/>
            <a:ext cx="0" cy="1500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0" name="文本框 109">
            <a:extLst>
              <a:ext uri="{FF2B5EF4-FFF2-40B4-BE49-F238E27FC236}">
                <a16:creationId xmlns:a16="http://schemas.microsoft.com/office/drawing/2014/main" id="{ADFE5992-BCF8-4AC3-B110-2BE304AC80C0}"/>
              </a:ext>
            </a:extLst>
          </p:cNvPr>
          <p:cNvSpPr txBox="1"/>
          <p:nvPr/>
        </p:nvSpPr>
        <p:spPr>
          <a:xfrm>
            <a:off x="1558058" y="3611602"/>
            <a:ext cx="385042" cy="369332"/>
          </a:xfrm>
          <a:prstGeom prst="rect">
            <a:avLst/>
          </a:prstGeom>
          <a:noFill/>
        </p:spPr>
        <p:txBody>
          <a:bodyPr wrap="none" rtlCol="0">
            <a:spAutoFit/>
          </a:bodyPr>
          <a:lstStyle/>
          <a:p>
            <a:r>
              <a:rPr lang="en-US" altLang="zh-CN" dirty="0"/>
              <a:t>p</a:t>
            </a:r>
            <a:r>
              <a:rPr lang="en-US" altLang="zh-CN" sz="1200" dirty="0"/>
              <a:t>2</a:t>
            </a:r>
            <a:endParaRPr lang="zh-CN" altLang="en-US" dirty="0"/>
          </a:p>
        </p:txBody>
      </p:sp>
      <p:cxnSp>
        <p:nvCxnSpPr>
          <p:cNvPr id="111" name="直接箭头连接符 110">
            <a:extLst>
              <a:ext uri="{FF2B5EF4-FFF2-40B4-BE49-F238E27FC236}">
                <a16:creationId xmlns:a16="http://schemas.microsoft.com/office/drawing/2014/main" id="{A0C018F8-6013-4D39-B78A-1AAC23DC0D60}"/>
              </a:ext>
            </a:extLst>
          </p:cNvPr>
          <p:cNvCxnSpPr>
            <a:cxnSpLocks/>
            <a:stCxn id="110" idx="0"/>
          </p:cNvCxnSpPr>
          <p:nvPr/>
        </p:nvCxnSpPr>
        <p:spPr>
          <a:xfrm flipV="1">
            <a:off x="1750579" y="3429000"/>
            <a:ext cx="40121" cy="1826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4" name="文本框 113">
            <a:extLst>
              <a:ext uri="{FF2B5EF4-FFF2-40B4-BE49-F238E27FC236}">
                <a16:creationId xmlns:a16="http://schemas.microsoft.com/office/drawing/2014/main" id="{306D74BD-5E50-4594-83B7-3843EBC7C25B}"/>
              </a:ext>
            </a:extLst>
          </p:cNvPr>
          <p:cNvSpPr txBox="1"/>
          <p:nvPr/>
        </p:nvSpPr>
        <p:spPr>
          <a:xfrm>
            <a:off x="2233920" y="2054254"/>
            <a:ext cx="499047" cy="369332"/>
          </a:xfrm>
          <a:prstGeom prst="rect">
            <a:avLst/>
          </a:prstGeom>
          <a:noFill/>
        </p:spPr>
        <p:txBody>
          <a:bodyPr wrap="none" rtlCol="0">
            <a:spAutoFit/>
          </a:bodyPr>
          <a:lstStyle/>
          <a:p>
            <a:r>
              <a:rPr lang="en-US" altLang="zh-CN" dirty="0">
                <a:solidFill>
                  <a:srgbClr val="C00000"/>
                </a:solidFill>
              </a:rPr>
              <a:t>pre</a:t>
            </a:r>
            <a:endParaRPr lang="zh-CN" altLang="en-US" dirty="0">
              <a:solidFill>
                <a:srgbClr val="C00000"/>
              </a:solidFill>
            </a:endParaRPr>
          </a:p>
        </p:txBody>
      </p:sp>
      <p:cxnSp>
        <p:nvCxnSpPr>
          <p:cNvPr id="58" name="直接箭头连接符 57">
            <a:extLst>
              <a:ext uri="{FF2B5EF4-FFF2-40B4-BE49-F238E27FC236}">
                <a16:creationId xmlns:a16="http://schemas.microsoft.com/office/drawing/2014/main" id="{FDC0405D-D19B-4C65-9FBD-2F993B5E4959}"/>
              </a:ext>
            </a:extLst>
          </p:cNvPr>
          <p:cNvCxnSpPr>
            <a:cxnSpLocks/>
            <a:stCxn id="114" idx="2"/>
          </p:cNvCxnSpPr>
          <p:nvPr/>
        </p:nvCxnSpPr>
        <p:spPr>
          <a:xfrm flipH="1">
            <a:off x="2466562" y="2423586"/>
            <a:ext cx="16882" cy="155946"/>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829957238"/>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二路归并的应用：合并有序单链表</a:t>
            </a:r>
          </a:p>
        </p:txBody>
      </p:sp>
      <p:sp>
        <p:nvSpPr>
          <p:cNvPr id="3" name="副标题 2"/>
          <p:cNvSpPr>
            <a:spLocks noGrp="1"/>
          </p:cNvSpPr>
          <p:nvPr>
            <p:ph type="subTitle" idx="1"/>
          </p:nvPr>
        </p:nvSpPr>
        <p:spPr/>
        <p:txBody>
          <a:bodyPr/>
          <a:lstStyle/>
          <a:p>
            <a:r>
              <a:rPr lang="en-US" altLang="zh-CN" dirty="0"/>
              <a:t>10.5.2  </a:t>
            </a:r>
            <a:r>
              <a:rPr lang="zh-CN" altLang="en-US" dirty="0"/>
              <a:t>归并排序</a:t>
            </a:r>
          </a:p>
        </p:txBody>
      </p:sp>
      <p:sp>
        <p:nvSpPr>
          <p:cNvPr id="4" name="文本占位符 3"/>
          <p:cNvSpPr>
            <a:spLocks noGrp="1"/>
          </p:cNvSpPr>
          <p:nvPr>
            <p:ph type="body" idx="10"/>
          </p:nvPr>
        </p:nvSpPr>
        <p:spPr/>
        <p:txBody>
          <a:bodyPr/>
          <a:lstStyle/>
          <a:p>
            <a:r>
              <a:rPr lang="zh-CN" altLang="en-US" dirty="0"/>
              <a:t>数据结构</a:t>
            </a:r>
          </a:p>
        </p:txBody>
      </p:sp>
      <p:sp>
        <p:nvSpPr>
          <p:cNvPr id="6" name="内容占位符 5">
            <a:extLst>
              <a:ext uri="{FF2B5EF4-FFF2-40B4-BE49-F238E27FC236}">
                <a16:creationId xmlns:a16="http://schemas.microsoft.com/office/drawing/2014/main" id="{2128B241-160C-450A-82C1-473FC4BFC3CB}"/>
              </a:ext>
            </a:extLst>
          </p:cNvPr>
          <p:cNvSpPr>
            <a:spLocks noGrp="1"/>
          </p:cNvSpPr>
          <p:nvPr>
            <p:ph idx="11"/>
          </p:nvPr>
        </p:nvSpPr>
        <p:spPr>
          <a:xfrm>
            <a:off x="584225" y="1276351"/>
            <a:ext cx="11055325" cy="839130"/>
          </a:xfrm>
        </p:spPr>
        <p:txBody>
          <a:bodyPr>
            <a:normAutofit/>
          </a:bodyPr>
          <a:lstStyle/>
          <a:p>
            <a:pPr marL="342900" indent="-342900">
              <a:buFont typeface="Arial" panose="020B0604020202020204" pitchFamily="34" charset="0"/>
              <a:buChar char="•"/>
            </a:pPr>
            <a:r>
              <a:rPr lang="zh-CN" altLang="en-US" sz="2400" dirty="0"/>
              <a:t>两个有序序列用单链表存放，将两个链表合并为一个有序单链表</a:t>
            </a:r>
            <a:endParaRPr lang="en-US" altLang="zh-CN" sz="2400" dirty="0"/>
          </a:p>
          <a:p>
            <a:endParaRPr lang="en-US" altLang="zh-CN" sz="2400" dirty="0"/>
          </a:p>
        </p:txBody>
      </p:sp>
      <mc:AlternateContent xmlns:mc="http://schemas.openxmlformats.org/markup-compatibility/2006" xmlns:a14="http://schemas.microsoft.com/office/drawing/2010/main">
        <mc:Choice Requires="a14">
          <p:sp>
            <p:nvSpPr>
              <p:cNvPr id="106" name="任意多边形: 形状 6">
                <a:extLst>
                  <a:ext uri="{FF2B5EF4-FFF2-40B4-BE49-F238E27FC236}">
                    <a16:creationId xmlns:a16="http://schemas.microsoft.com/office/drawing/2014/main" id="{4017370C-E3AF-58B0-EF7B-60167055451E}"/>
                  </a:ext>
                </a:extLst>
              </p:cNvPr>
              <p:cNvSpPr/>
              <p:nvPr/>
            </p:nvSpPr>
            <p:spPr>
              <a:xfrm>
                <a:off x="5860211" y="1761632"/>
                <a:ext cx="6095929" cy="5000876"/>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lvl="0" eaLnBrk="0" fontAlgn="base" hangingPunct="0">
                  <a:spcBef>
                    <a:spcPct val="0"/>
                  </a:spcBef>
                  <a:spcAft>
                    <a:spcPct val="0"/>
                  </a:spcAft>
                </a:pPr>
                <a:r>
                  <a:rPr lang="zh-CN" altLang="zh-CN" sz="1600" dirty="0">
                    <a:latin typeface="微软雅黑" panose="020B0503020204020204" pitchFamily="34" charset="-122"/>
                    <a:ea typeface="微软雅黑" panose="020B0503020204020204" pitchFamily="34" charset="-122"/>
                  </a:rPr>
                  <a:t>——————————————————————</a:t>
                </a:r>
              </a:p>
              <a:p>
                <a:pPr marL="360000" lvl="0" indent="-288000" eaLnBrk="0" fontAlgn="base" hangingPunct="0">
                  <a:spcBef>
                    <a:spcPct val="0"/>
                  </a:spcBef>
                  <a:spcAft>
                    <a:spcPct val="0"/>
                  </a:spcAft>
                  <a:buFont typeface="+mj-lt"/>
                  <a:buAutoNum type="arabicPeriod"/>
                </a:pPr>
                <a:r>
                  <a:rPr lang="zh-CN" altLang="en-US" sz="1600" dirty="0">
                    <a:latin typeface="微软雅黑" panose="020B0503020204020204" pitchFamily="34" charset="-122"/>
                    <a:ea typeface="微软雅黑" panose="020B0503020204020204" pitchFamily="34" charset="-122"/>
                  </a:rPr>
                  <a:t> </a:t>
                </a:r>
                <a14:m>
                  <m:oMath xmlns:m="http://schemas.openxmlformats.org/officeDocument/2006/math">
                    <m:sSub>
                      <m:sSubPr>
                        <m:ctrlPr>
                          <a:rPr lang="en-US" altLang="zh-CN" sz="1600" b="0" i="1" smtClean="0">
                            <a:latin typeface="Cambria Math" panose="02040503050406030204" pitchFamily="18" charset="0"/>
                            <a:ea typeface="微软雅黑" panose="020B0503020204020204" pitchFamily="34" charset="-122"/>
                          </a:rPr>
                        </m:ctrlPr>
                      </m:sSubPr>
                      <m:e>
                        <m:r>
                          <a:rPr lang="en-US" altLang="zh-CN" sz="1600" b="0" i="1" smtClean="0">
                            <a:latin typeface="Cambria Math" panose="02040503050406030204" pitchFamily="18" charset="0"/>
                            <a:ea typeface="微软雅黑" panose="020B0503020204020204" pitchFamily="34" charset="-122"/>
                          </a:rPr>
                          <m:t>𝑝</m:t>
                        </m:r>
                      </m:e>
                      <m:sub>
                        <m:r>
                          <a:rPr lang="en-US" altLang="zh-CN" sz="1600" b="0" i="1" smtClean="0">
                            <a:latin typeface="Cambria Math" panose="02040503050406030204" pitchFamily="18" charset="0"/>
                            <a:ea typeface="微软雅黑" panose="020B0503020204020204" pitchFamily="34" charset="-122"/>
                          </a:rPr>
                          <m:t>1</m:t>
                        </m:r>
                      </m:sub>
                    </m:sSub>
                    <m:r>
                      <a:rPr lang="en-US" altLang="zh-CN" sz="1600" b="0" i="1" smtClean="0">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𝐿𝑖𝑠</m:t>
                    </m:r>
                    <m:sSub>
                      <m:sSubPr>
                        <m:ctrlPr>
                          <a:rPr lang="en-US" altLang="zh-CN" sz="1600" b="0" i="1" smtClean="0">
                            <a:latin typeface="Cambria Math" panose="02040503050406030204" pitchFamily="18" charset="0"/>
                            <a:ea typeface="微软雅黑" panose="020B0503020204020204" pitchFamily="34" charset="-122"/>
                          </a:rPr>
                        </m:ctrlPr>
                      </m:sSubPr>
                      <m:e>
                        <m:r>
                          <a:rPr lang="en-US" altLang="zh-CN" sz="1600" b="0" i="1" smtClean="0">
                            <a:latin typeface="Cambria Math" panose="02040503050406030204" pitchFamily="18" charset="0"/>
                            <a:ea typeface="微软雅黑" panose="020B0503020204020204" pitchFamily="34" charset="-122"/>
                          </a:rPr>
                          <m:t>𝑡</m:t>
                        </m:r>
                      </m:e>
                      <m:sub>
                        <m:r>
                          <a:rPr lang="en-US" altLang="zh-CN" sz="1600" b="0" i="1" smtClean="0">
                            <a:latin typeface="Cambria Math" panose="02040503050406030204" pitchFamily="18" charset="0"/>
                            <a:ea typeface="微软雅黑" panose="020B0503020204020204" pitchFamily="34" charset="-122"/>
                          </a:rPr>
                          <m:t>1</m:t>
                        </m:r>
                      </m:sub>
                    </m:sSub>
                  </m:oMath>
                </a14:m>
                <a:r>
                  <a:rPr lang="zh-CN" altLang="zh-CN"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             </a:t>
                </a:r>
                <a:endParaRPr lang="en-US" altLang="zh-CN" sz="1600"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zh-CN" altLang="en-US" sz="1600" dirty="0">
                    <a:latin typeface="微软雅黑" panose="020B0503020204020204" pitchFamily="34" charset="-122"/>
                    <a:ea typeface="微软雅黑" panose="020B0503020204020204" pitchFamily="34" charset="-122"/>
                  </a:rPr>
                  <a:t> </a:t>
                </a:r>
                <a14:m>
                  <m:oMath xmlns:m="http://schemas.openxmlformats.org/officeDocument/2006/math">
                    <m:sSub>
                      <m:sSubPr>
                        <m:ctrlPr>
                          <a:rPr lang="en-US" altLang="zh-CN" sz="1600" b="0" i="1" smtClean="0">
                            <a:latin typeface="Cambria Math" panose="02040503050406030204" pitchFamily="18" charset="0"/>
                            <a:ea typeface="微软雅黑" panose="020B0503020204020204" pitchFamily="34" charset="-122"/>
                          </a:rPr>
                        </m:ctrlPr>
                      </m:sSubPr>
                      <m:e>
                        <m:r>
                          <a:rPr lang="en-US" altLang="zh-CN" sz="1600" b="0" i="1" smtClean="0">
                            <a:latin typeface="Cambria Math" panose="02040503050406030204" pitchFamily="18" charset="0"/>
                            <a:ea typeface="微软雅黑" panose="020B0503020204020204" pitchFamily="34" charset="-122"/>
                          </a:rPr>
                          <m:t>𝑝</m:t>
                        </m:r>
                      </m:e>
                      <m:sub>
                        <m:r>
                          <a:rPr lang="en-US" altLang="zh-CN" sz="1600" b="0" i="1" smtClean="0">
                            <a:latin typeface="Cambria Math" panose="02040503050406030204" pitchFamily="18" charset="0"/>
                            <a:ea typeface="微软雅黑" panose="020B0503020204020204" pitchFamily="34" charset="-122"/>
                          </a:rPr>
                          <m:t>2</m:t>
                        </m:r>
                      </m:sub>
                    </m:sSub>
                    <m:r>
                      <a:rPr lang="en-US" altLang="zh-CN" sz="1600" b="0" i="1" smtClean="0">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𝐿𝑖𝑠</m:t>
                    </m:r>
                    <m:sSub>
                      <m:sSubPr>
                        <m:ctrlPr>
                          <a:rPr lang="en-US" altLang="zh-CN" sz="1600" b="0" i="1" smtClean="0">
                            <a:latin typeface="Cambria Math" panose="02040503050406030204" pitchFamily="18" charset="0"/>
                            <a:ea typeface="微软雅黑" panose="020B0503020204020204" pitchFamily="34" charset="-122"/>
                          </a:rPr>
                        </m:ctrlPr>
                      </m:sSubPr>
                      <m:e>
                        <m:r>
                          <a:rPr lang="en-US" altLang="zh-CN" sz="1600" b="0" i="1" smtClean="0">
                            <a:latin typeface="Cambria Math" panose="02040503050406030204" pitchFamily="18" charset="0"/>
                            <a:ea typeface="微软雅黑" panose="020B0503020204020204" pitchFamily="34" charset="-122"/>
                          </a:rPr>
                          <m:t>𝑡</m:t>
                        </m:r>
                      </m:e>
                      <m:sub>
                        <m:r>
                          <a:rPr lang="en-US" altLang="zh-CN" sz="1600" b="0" i="1" smtClean="0">
                            <a:latin typeface="Cambria Math" panose="02040503050406030204" pitchFamily="18" charset="0"/>
                            <a:ea typeface="微软雅黑" panose="020B0503020204020204" pitchFamily="34" charset="-122"/>
                          </a:rPr>
                          <m:t>2</m:t>
                        </m:r>
                      </m:sub>
                    </m:sSub>
                  </m:oMath>
                </a14:m>
                <a:r>
                  <a:rPr lang="zh-CN" altLang="en-US" sz="1600" dirty="0">
                    <a:latin typeface="微软雅黑" panose="020B0503020204020204" pitchFamily="34" charset="-122"/>
                    <a:ea typeface="微软雅黑" panose="020B0503020204020204" pitchFamily="34" charset="-122"/>
                  </a:rPr>
                  <a:t>        </a:t>
                </a:r>
                <a:endParaRPr lang="en-US" altLang="zh-CN" sz="1600"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zh-CN" altLang="en-US"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while</a:t>
                </a:r>
                <a:r>
                  <a:rPr lang="zh-CN" altLang="en-US" sz="1600" dirty="0">
                    <a:latin typeface="微软雅黑" panose="020B0503020204020204" pitchFamily="34" charset="-122"/>
                    <a:ea typeface="微软雅黑" panose="020B0503020204020204" pitchFamily="34" charset="-122"/>
                  </a:rPr>
                  <a:t> </a:t>
                </a:r>
                <a14:m>
                  <m:oMath xmlns:m="http://schemas.openxmlformats.org/officeDocument/2006/math">
                    <m:sSub>
                      <m:sSubPr>
                        <m:ctrlPr>
                          <a:rPr lang="en-US" altLang="zh-CN" sz="1600" b="0" i="1" smtClean="0">
                            <a:latin typeface="Cambria Math" panose="02040503050406030204" pitchFamily="18" charset="0"/>
                            <a:ea typeface="微软雅黑" panose="020B0503020204020204" pitchFamily="34" charset="-122"/>
                          </a:rPr>
                        </m:ctrlPr>
                      </m:sSubPr>
                      <m:e>
                        <m:r>
                          <a:rPr lang="en-US" altLang="zh-CN" sz="1600" b="0" i="1" smtClean="0">
                            <a:latin typeface="Cambria Math" panose="02040503050406030204" pitchFamily="18" charset="0"/>
                            <a:ea typeface="微软雅黑" panose="020B0503020204020204" pitchFamily="34" charset="-122"/>
                          </a:rPr>
                          <m:t>𝑝</m:t>
                        </m:r>
                      </m:e>
                      <m:sub>
                        <m:r>
                          <a:rPr lang="en-US" altLang="zh-CN" sz="1600" b="0" i="1" smtClean="0">
                            <a:latin typeface="Cambria Math" panose="02040503050406030204" pitchFamily="18" charset="0"/>
                            <a:ea typeface="微软雅黑" panose="020B0503020204020204" pitchFamily="34" charset="-122"/>
                          </a:rPr>
                          <m:t>2</m:t>
                        </m:r>
                      </m:sub>
                    </m:sSub>
                    <m:r>
                      <a:rPr lang="en-US" altLang="zh-CN" sz="1600" b="0" i="1" smtClean="0">
                        <a:latin typeface="Cambria Math" panose="02040503050406030204" pitchFamily="18" charset="0"/>
                        <a:ea typeface="微软雅黑" panose="020B0503020204020204" pitchFamily="34" charset="-122"/>
                      </a:rPr>
                      <m:t>≠</m:t>
                    </m:r>
                    <m:r>
                      <m:rPr>
                        <m:sty m:val="p"/>
                      </m:rPr>
                      <a:rPr lang="en-US" altLang="zh-CN" sz="1600" b="0" i="0" smtClean="0">
                        <a:latin typeface="Cambria Math" panose="02040503050406030204" pitchFamily="18" charset="0"/>
                        <a:ea typeface="微软雅黑" panose="020B0503020204020204" pitchFamily="34" charset="-122"/>
                      </a:rPr>
                      <m:t>NIL</m:t>
                    </m:r>
                    <m:r>
                      <a:rPr lang="en-US" altLang="zh-CN" sz="1600" b="0" i="1" smtClean="0">
                        <a:latin typeface="Cambria Math" panose="02040503050406030204" pitchFamily="18" charset="0"/>
                        <a:ea typeface="微软雅黑" panose="020B0503020204020204" pitchFamily="34" charset="-122"/>
                      </a:rPr>
                      <m:t> </m:t>
                    </m:r>
                  </m:oMath>
                </a14:m>
                <a:r>
                  <a:rPr lang="en-US" altLang="zh-CN" sz="1600" b="1" dirty="0">
                    <a:latin typeface="微软雅黑" panose="020B0503020204020204" pitchFamily="34" charset="-122"/>
                    <a:ea typeface="微软雅黑" panose="020B0503020204020204" pitchFamily="34" charset="-122"/>
                  </a:rPr>
                  <a:t>do</a:t>
                </a:r>
                <a:r>
                  <a:rPr lang="zh-CN" altLang="en-US"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a:t>
                </a:r>
                <a:r>
                  <a:rPr lang="zh-CN" altLang="en-US" sz="1600" dirty="0">
                    <a:solidFill>
                      <a:srgbClr val="FFFF00"/>
                    </a:solidFill>
                    <a:latin typeface="微软雅黑" panose="020B0503020204020204" pitchFamily="34" charset="-122"/>
                    <a:ea typeface="微软雅黑" panose="020B0503020204020204" pitchFamily="34" charset="-122"/>
                  </a:rPr>
                  <a:t>将</a:t>
                </a:r>
                <a:r>
                  <a:rPr lang="en-US" altLang="zh-CN" sz="1600" dirty="0">
                    <a:solidFill>
                      <a:srgbClr val="FFFF00"/>
                    </a:solidFill>
                    <a:latin typeface="微软雅黑" panose="020B0503020204020204" pitchFamily="34" charset="-122"/>
                    <a:ea typeface="微软雅黑" panose="020B0503020204020204" pitchFamily="34" charset="-122"/>
                  </a:rPr>
                  <a:t>List</a:t>
                </a:r>
                <a:r>
                  <a:rPr lang="en-US" altLang="zh-CN" sz="1200" dirty="0">
                    <a:solidFill>
                      <a:srgbClr val="FFFF00"/>
                    </a:solidFill>
                    <a:latin typeface="微软雅黑" panose="020B0503020204020204" pitchFamily="34" charset="-122"/>
                    <a:ea typeface="微软雅黑" panose="020B0503020204020204" pitchFamily="34" charset="-122"/>
                  </a:rPr>
                  <a:t>2</a:t>
                </a:r>
                <a:r>
                  <a:rPr lang="zh-CN" altLang="en-US" sz="1600" dirty="0">
                    <a:solidFill>
                      <a:srgbClr val="FFFF00"/>
                    </a:solidFill>
                    <a:latin typeface="微软雅黑" panose="020B0503020204020204" pitchFamily="34" charset="-122"/>
                    <a:ea typeface="微软雅黑" panose="020B0503020204020204" pitchFamily="34" charset="-122"/>
                  </a:rPr>
                  <a:t>中的所有结点归并至</a:t>
                </a:r>
                <a:r>
                  <a:rPr lang="en-US" altLang="zh-CN" sz="1600" dirty="0">
                    <a:solidFill>
                      <a:srgbClr val="FFFF00"/>
                    </a:solidFill>
                    <a:latin typeface="微软雅黑" panose="020B0503020204020204" pitchFamily="34" charset="-122"/>
                    <a:ea typeface="微软雅黑" panose="020B0503020204020204" pitchFamily="34" charset="-122"/>
                  </a:rPr>
                  <a:t>List</a:t>
                </a:r>
                <a:r>
                  <a:rPr lang="en-US" altLang="zh-CN" sz="1100" dirty="0">
                    <a:solidFill>
                      <a:srgbClr val="FFFF00"/>
                    </a:solidFill>
                    <a:latin typeface="微软雅黑" panose="020B0503020204020204" pitchFamily="34" charset="-122"/>
                    <a:ea typeface="微软雅黑" panose="020B0503020204020204" pitchFamily="34" charset="-122"/>
                  </a:rPr>
                  <a:t>1</a:t>
                </a:r>
                <a:endParaRPr lang="en-US" altLang="zh-CN" sz="1600" dirty="0">
                  <a:solidFill>
                    <a:srgbClr val="FFFF00"/>
                  </a:solidFill>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zh-CN" altLang="en-US"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𝑝𝑟𝑒</m:t>
                    </m:r>
                    <m:r>
                      <a:rPr lang="en-US" altLang="zh-CN" sz="1600" b="0" i="1" smtClean="0">
                        <a:latin typeface="Cambria Math" panose="02040503050406030204" pitchFamily="18" charset="0"/>
                        <a:ea typeface="微软雅黑" panose="020B0503020204020204" pitchFamily="34" charset="-122"/>
                      </a:rPr>
                      <m:t>←</m:t>
                    </m:r>
                    <m:r>
                      <m:rPr>
                        <m:sty m:val="p"/>
                      </m:rPr>
                      <a:rPr lang="en-US" altLang="zh-CN" sz="1600" b="0" i="0" smtClean="0">
                        <a:latin typeface="Cambria Math" panose="02040503050406030204" pitchFamily="18" charset="0"/>
                        <a:ea typeface="微软雅黑" panose="020B0503020204020204" pitchFamily="34" charset="-122"/>
                      </a:rPr>
                      <m:t>NIL</m:t>
                    </m:r>
                  </m:oMath>
                </a14:m>
                <a:r>
                  <a:rPr lang="zh-CN" altLang="en-US"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//pre</a:t>
                </a:r>
                <a:r>
                  <a:rPr lang="zh-CN" altLang="en-US" sz="1600" dirty="0">
                    <a:latin typeface="微软雅黑" panose="020B0503020204020204" pitchFamily="34" charset="-122"/>
                    <a:ea typeface="微软雅黑" panose="020B0503020204020204" pitchFamily="34" charset="-122"/>
                  </a:rPr>
                  <a:t>的初始化</a:t>
                </a:r>
                <a:endParaRPr lang="zh-CN" altLang="zh-CN" sz="1600"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zh-CN" altLang="zh-CN"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while</a:t>
                </a:r>
                <a:r>
                  <a:rPr lang="zh-CN" altLang="en-US" sz="1600" b="1"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 </a:t>
                </a:r>
                <a14:m>
                  <m:oMath xmlns:m="http://schemas.openxmlformats.org/officeDocument/2006/math">
                    <m:sSub>
                      <m:sSubPr>
                        <m:ctrlPr>
                          <a:rPr lang="en-US" altLang="zh-CN" sz="1600" b="0" i="1" smtClean="0">
                            <a:latin typeface="Cambria Math" panose="02040503050406030204" pitchFamily="18" charset="0"/>
                            <a:ea typeface="微软雅黑" panose="020B0503020204020204" pitchFamily="34" charset="-122"/>
                          </a:rPr>
                        </m:ctrlPr>
                      </m:sSubPr>
                      <m:e>
                        <m:r>
                          <a:rPr lang="en-US" altLang="zh-CN" sz="1600" b="0" i="1" smtClean="0">
                            <a:latin typeface="Cambria Math" panose="02040503050406030204" pitchFamily="18" charset="0"/>
                            <a:ea typeface="微软雅黑" panose="020B0503020204020204" pitchFamily="34" charset="-122"/>
                          </a:rPr>
                          <m:t>𝑝</m:t>
                        </m:r>
                      </m:e>
                      <m:sub>
                        <m:r>
                          <a:rPr lang="en-US" altLang="zh-CN" sz="1600" b="0" i="1" smtClean="0">
                            <a:latin typeface="Cambria Math" panose="02040503050406030204" pitchFamily="18" charset="0"/>
                            <a:ea typeface="微软雅黑" panose="020B0503020204020204" pitchFamily="34" charset="-122"/>
                          </a:rPr>
                          <m:t>1</m:t>
                        </m:r>
                      </m:sub>
                    </m:sSub>
                    <m:r>
                      <a:rPr lang="en-US" altLang="zh-CN" sz="1600" b="0" i="1" smtClean="0">
                        <a:latin typeface="Cambria Math" panose="02040503050406030204" pitchFamily="18" charset="0"/>
                        <a:ea typeface="微软雅黑" panose="020B0503020204020204" pitchFamily="34" charset="-122"/>
                      </a:rPr>
                      <m:t>≠</m:t>
                    </m:r>
                    <m:r>
                      <m:rPr>
                        <m:sty m:val="p"/>
                      </m:rPr>
                      <a:rPr lang="en-US" altLang="zh-CN" sz="1600" b="0" i="0" smtClean="0">
                        <a:latin typeface="Cambria Math" panose="02040503050406030204" pitchFamily="18" charset="0"/>
                        <a:ea typeface="微软雅黑" panose="020B0503020204020204" pitchFamily="34" charset="-122"/>
                      </a:rPr>
                      <m:t>NIL</m:t>
                    </m:r>
                    <m:r>
                      <a:rPr lang="en-US" altLang="zh-CN" sz="1600" b="0" i="1" smtClean="0">
                        <a:latin typeface="Cambria Math" panose="02040503050406030204" pitchFamily="18" charset="0"/>
                        <a:ea typeface="微软雅黑" panose="020B0503020204020204" pitchFamily="34" charset="-122"/>
                      </a:rPr>
                      <m:t> </m:t>
                    </m:r>
                  </m:oMath>
                </a14:m>
                <a:r>
                  <a:rPr lang="zh-CN" altLang="en-US" sz="1600" dirty="0">
                    <a:latin typeface="微软雅黑" panose="020B0503020204020204" pitchFamily="34" charset="-122"/>
                    <a:ea typeface="微软雅黑" panose="020B0503020204020204" pitchFamily="34" charset="-122"/>
                  </a:rPr>
                  <a:t>且 </a:t>
                </a:r>
                <a14:m>
                  <m:oMath xmlns:m="http://schemas.openxmlformats.org/officeDocument/2006/math">
                    <m:sSub>
                      <m:sSubPr>
                        <m:ctrlPr>
                          <a:rPr lang="en-US" altLang="zh-CN" sz="1600" b="0" i="1" smtClean="0">
                            <a:latin typeface="Cambria Math" panose="02040503050406030204" pitchFamily="18" charset="0"/>
                            <a:ea typeface="微软雅黑" panose="020B0503020204020204" pitchFamily="34" charset="-122"/>
                          </a:rPr>
                        </m:ctrlPr>
                      </m:sSubPr>
                      <m:e>
                        <m:r>
                          <a:rPr lang="en-US" altLang="zh-CN" sz="1600" b="0" i="1" smtClean="0">
                            <a:latin typeface="Cambria Math" panose="02040503050406030204" pitchFamily="18" charset="0"/>
                            <a:ea typeface="微软雅黑" panose="020B0503020204020204" pitchFamily="34" charset="-122"/>
                          </a:rPr>
                          <m:t>𝑝</m:t>
                        </m:r>
                      </m:e>
                      <m:sub>
                        <m:r>
                          <a:rPr lang="en-US" altLang="zh-CN" sz="1600" b="0" i="1" smtClean="0">
                            <a:latin typeface="Cambria Math" panose="02040503050406030204" pitchFamily="18" charset="0"/>
                            <a:ea typeface="微软雅黑" panose="020B0503020204020204" pitchFamily="34" charset="-122"/>
                          </a:rPr>
                          <m:t>1</m:t>
                        </m:r>
                      </m:sub>
                    </m:sSub>
                    <m:r>
                      <a:rPr lang="en-US" altLang="zh-CN" sz="1600" b="0" i="1" smtClean="0">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𝑑𝑎𝑡𝑎</m:t>
                    </m:r>
                    <m:r>
                      <a:rPr lang="en-US" altLang="zh-CN" sz="1600" b="0" i="1" smtClean="0">
                        <a:latin typeface="Cambria Math" panose="02040503050406030204" pitchFamily="18" charset="0"/>
                        <a:ea typeface="微软雅黑" panose="020B0503020204020204" pitchFamily="34" charset="-122"/>
                      </a:rPr>
                      <m:t>≤</m:t>
                    </m:r>
                    <m:sSub>
                      <m:sSubPr>
                        <m:ctrlPr>
                          <a:rPr lang="en-US" altLang="zh-CN" sz="1600" b="0" i="1" smtClean="0">
                            <a:latin typeface="Cambria Math" panose="02040503050406030204" pitchFamily="18" charset="0"/>
                            <a:ea typeface="微软雅黑" panose="020B0503020204020204" pitchFamily="34" charset="-122"/>
                          </a:rPr>
                        </m:ctrlPr>
                      </m:sSubPr>
                      <m:e>
                        <m:r>
                          <a:rPr lang="en-US" altLang="zh-CN" sz="1600" b="0" i="1" smtClean="0">
                            <a:latin typeface="Cambria Math" panose="02040503050406030204" pitchFamily="18" charset="0"/>
                            <a:ea typeface="微软雅黑" panose="020B0503020204020204" pitchFamily="34" charset="-122"/>
                          </a:rPr>
                          <m:t>𝑝</m:t>
                        </m:r>
                      </m:e>
                      <m:sub>
                        <m:r>
                          <a:rPr lang="en-US" altLang="zh-CN" sz="1600" b="0" i="1" smtClean="0">
                            <a:latin typeface="Cambria Math" panose="02040503050406030204" pitchFamily="18" charset="0"/>
                            <a:ea typeface="微软雅黑" panose="020B0503020204020204" pitchFamily="34" charset="-122"/>
                          </a:rPr>
                          <m:t>2</m:t>
                        </m:r>
                      </m:sub>
                    </m:sSub>
                    <m:r>
                      <a:rPr lang="en-US" altLang="zh-CN" sz="1600" b="0" i="1" smtClean="0">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𝑑𝑎𝑡𝑎</m:t>
                    </m:r>
                  </m:oMath>
                </a14:m>
                <a:r>
                  <a:rPr lang="zh-CN" altLang="en-US"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do</a:t>
                </a:r>
                <a:r>
                  <a:rPr lang="zh-CN" altLang="en-US" sz="1600" b="1"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遍历</a:t>
                </a:r>
                <a:r>
                  <a:rPr lang="en-US" altLang="zh-CN" sz="1600" dirty="0">
                    <a:latin typeface="微软雅黑" panose="020B0503020204020204" pitchFamily="34" charset="-122"/>
                    <a:ea typeface="微软雅黑" panose="020B0503020204020204" pitchFamily="34" charset="-122"/>
                  </a:rPr>
                  <a:t>List</a:t>
                </a:r>
                <a:r>
                  <a:rPr lang="en-US" altLang="zh-CN" sz="1100" dirty="0">
                    <a:latin typeface="微软雅黑" panose="020B0503020204020204" pitchFamily="34" charset="-122"/>
                    <a:ea typeface="微软雅黑" panose="020B0503020204020204" pitchFamily="34" charset="-122"/>
                  </a:rPr>
                  <a:t>1</a:t>
                </a:r>
              </a:p>
              <a:p>
                <a:pPr marL="360000" lvl="0" indent="-288000" eaLnBrk="0" fontAlgn="base" hangingPunct="0">
                  <a:spcBef>
                    <a:spcPct val="0"/>
                  </a:spcBef>
                  <a:spcAft>
                    <a:spcPct val="0"/>
                  </a:spcAft>
                  <a:buFont typeface="+mj-lt"/>
                  <a:buAutoNum type="arabicPeriod"/>
                </a:pPr>
                <a:r>
                  <a:rPr lang="zh-CN" altLang="en-US"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i="1">
                        <a:latin typeface="Cambria Math" panose="02040503050406030204" pitchFamily="18" charset="0"/>
                        <a:ea typeface="微软雅黑" panose="020B0503020204020204" pitchFamily="34" charset="-122"/>
                      </a:rPr>
                      <m:t>𝑝𝑟𝑒</m:t>
                    </m:r>
                    <m:r>
                      <a:rPr lang="en-US" altLang="zh-CN" sz="1600" i="1">
                        <a:latin typeface="Cambria Math" panose="02040503050406030204" pitchFamily="18" charset="0"/>
                        <a:ea typeface="微软雅黑" panose="020B0503020204020204" pitchFamily="34" charset="-122"/>
                      </a:rPr>
                      <m:t>←</m:t>
                    </m:r>
                    <m:sSub>
                      <m:sSubPr>
                        <m:ctrlPr>
                          <a:rPr lang="en-US" altLang="zh-CN" sz="1600" b="0" i="1" smtClean="0">
                            <a:latin typeface="Cambria Math" panose="02040503050406030204" pitchFamily="18" charset="0"/>
                            <a:ea typeface="微软雅黑" panose="020B0503020204020204" pitchFamily="34" charset="-122"/>
                          </a:rPr>
                        </m:ctrlPr>
                      </m:sSubPr>
                      <m:e>
                        <m:r>
                          <a:rPr lang="en-US" altLang="zh-CN" sz="1600" b="0" i="1" smtClean="0">
                            <a:latin typeface="Cambria Math" panose="02040503050406030204" pitchFamily="18" charset="0"/>
                            <a:ea typeface="微软雅黑" panose="020B0503020204020204" pitchFamily="34" charset="-122"/>
                          </a:rPr>
                          <m:t>𝑝</m:t>
                        </m:r>
                      </m:e>
                      <m:sub>
                        <m:r>
                          <a:rPr lang="en-US" altLang="zh-CN" sz="1600" b="0" i="0" smtClean="0">
                            <a:latin typeface="Cambria Math" panose="02040503050406030204" pitchFamily="18" charset="0"/>
                            <a:ea typeface="微软雅黑" panose="020B0503020204020204" pitchFamily="34" charset="-122"/>
                          </a:rPr>
                          <m:t>1</m:t>
                        </m:r>
                      </m:sub>
                    </m:sSub>
                  </m:oMath>
                </a14:m>
                <a:r>
                  <a:rPr lang="zh-CN" altLang="en-US" sz="1600" dirty="0">
                    <a:latin typeface="微软雅黑" panose="020B0503020204020204" pitchFamily="34" charset="-122"/>
                    <a:ea typeface="微软雅黑" panose="020B0503020204020204" pitchFamily="34" charset="-122"/>
                  </a:rPr>
                  <a:t> </a:t>
                </a:r>
                <a:endParaRPr lang="en-US" altLang="zh-CN" sz="1600" b="1"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zh-CN" altLang="en-US"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   </a:t>
                </a:r>
                <a14:m>
                  <m:oMath xmlns:m="http://schemas.openxmlformats.org/officeDocument/2006/math">
                    <m:sSub>
                      <m:sSubPr>
                        <m:ctrlPr>
                          <a:rPr lang="en-US" altLang="zh-CN" sz="1600" b="0" i="1" smtClean="0">
                            <a:latin typeface="Cambria Math" panose="02040503050406030204" pitchFamily="18" charset="0"/>
                            <a:ea typeface="微软雅黑" panose="020B0503020204020204" pitchFamily="34" charset="-122"/>
                          </a:rPr>
                        </m:ctrlPr>
                      </m:sSubPr>
                      <m:e>
                        <m:r>
                          <a:rPr lang="en-US" altLang="zh-CN" sz="1600" b="0" i="1" smtClean="0">
                            <a:latin typeface="Cambria Math" panose="02040503050406030204" pitchFamily="18" charset="0"/>
                            <a:ea typeface="微软雅黑" panose="020B0503020204020204" pitchFamily="34" charset="-122"/>
                          </a:rPr>
                          <m:t>𝑝</m:t>
                        </m:r>
                      </m:e>
                      <m:sub>
                        <m:r>
                          <a:rPr lang="en-US" altLang="zh-CN" sz="1600" b="0" i="1" smtClean="0">
                            <a:latin typeface="Cambria Math" panose="02040503050406030204" pitchFamily="18" charset="0"/>
                            <a:ea typeface="微软雅黑" panose="020B0503020204020204" pitchFamily="34" charset="-122"/>
                          </a:rPr>
                          <m:t>1</m:t>
                        </m:r>
                      </m:sub>
                    </m:sSub>
                    <m:r>
                      <a:rPr lang="en-US" altLang="zh-CN" sz="1600" b="0" i="1" smtClean="0">
                        <a:latin typeface="Cambria Math" panose="02040503050406030204" pitchFamily="18" charset="0"/>
                        <a:ea typeface="微软雅黑" panose="020B0503020204020204" pitchFamily="34" charset="-122"/>
                      </a:rPr>
                      <m:t>←</m:t>
                    </m:r>
                    <m:sSub>
                      <m:sSubPr>
                        <m:ctrlPr>
                          <a:rPr lang="en-US" altLang="zh-CN" sz="1600" b="0" i="1" smtClean="0">
                            <a:latin typeface="Cambria Math" panose="02040503050406030204" pitchFamily="18" charset="0"/>
                            <a:ea typeface="微软雅黑" panose="020B0503020204020204" pitchFamily="34" charset="-122"/>
                          </a:rPr>
                        </m:ctrlPr>
                      </m:sSubPr>
                      <m:e>
                        <m:r>
                          <a:rPr lang="en-US" altLang="zh-CN" sz="1600" b="0" i="1" smtClean="0">
                            <a:latin typeface="Cambria Math" panose="02040503050406030204" pitchFamily="18" charset="0"/>
                            <a:ea typeface="微软雅黑" panose="020B0503020204020204" pitchFamily="34" charset="-122"/>
                          </a:rPr>
                          <m:t>𝑝</m:t>
                        </m:r>
                      </m:e>
                      <m:sub>
                        <m:r>
                          <a:rPr lang="en-US" altLang="zh-CN" sz="1600" b="0" i="1" smtClean="0">
                            <a:latin typeface="Cambria Math" panose="02040503050406030204" pitchFamily="18" charset="0"/>
                            <a:ea typeface="微软雅黑" panose="020B0503020204020204" pitchFamily="34" charset="-122"/>
                          </a:rPr>
                          <m:t>1</m:t>
                        </m:r>
                      </m:sub>
                    </m:sSub>
                    <m:r>
                      <a:rPr lang="en-US" altLang="zh-CN" sz="1600" b="0" i="1" smtClean="0">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𝑛𝑒𝑥𝑡</m:t>
                    </m:r>
                  </m:oMath>
                </a14:m>
                <a:endParaRPr lang="en-US" altLang="zh-CN" sz="1600"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zh-CN" altLang="en-US"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end</a:t>
                </a:r>
                <a:r>
                  <a:rPr lang="zh-CN" altLang="en-US" sz="1600" b="1"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a:t>
                </a:r>
                <a:r>
                  <a:rPr lang="zh-CN" altLang="en-US" sz="1600" dirty="0">
                    <a:solidFill>
                      <a:srgbClr val="FFFF00"/>
                    </a:solidFill>
                    <a:latin typeface="微软雅黑" panose="020B0503020204020204" pitchFamily="34" charset="-122"/>
                    <a:ea typeface="微软雅黑" panose="020B0503020204020204" pitchFamily="34" charset="-122"/>
                  </a:rPr>
                  <a:t>找到大于</a:t>
                </a:r>
                <a:r>
                  <a:rPr lang="en-US" altLang="zh-CN" sz="1600" dirty="0">
                    <a:solidFill>
                      <a:srgbClr val="FFFF00"/>
                    </a:solidFill>
                    <a:latin typeface="微软雅黑" panose="020B0503020204020204" pitchFamily="34" charset="-122"/>
                    <a:ea typeface="微软雅黑" panose="020B0503020204020204" pitchFamily="34" charset="-122"/>
                  </a:rPr>
                  <a:t>p</a:t>
                </a:r>
                <a:r>
                  <a:rPr lang="en-US" altLang="zh-CN" sz="1100" dirty="0">
                    <a:solidFill>
                      <a:srgbClr val="FFFF00"/>
                    </a:solidFill>
                    <a:latin typeface="微软雅黑" panose="020B0503020204020204" pitchFamily="34" charset="-122"/>
                    <a:ea typeface="微软雅黑" panose="020B0503020204020204" pitchFamily="34" charset="-122"/>
                  </a:rPr>
                  <a:t>2</a:t>
                </a:r>
                <a:r>
                  <a:rPr lang="zh-CN" altLang="en-US" sz="1600" dirty="0">
                    <a:solidFill>
                      <a:srgbClr val="FFFF00"/>
                    </a:solidFill>
                    <a:latin typeface="微软雅黑" panose="020B0503020204020204" pitchFamily="34" charset="-122"/>
                    <a:ea typeface="微软雅黑" panose="020B0503020204020204" pitchFamily="34" charset="-122"/>
                  </a:rPr>
                  <a:t>的结点或者到达</a:t>
                </a:r>
                <a:r>
                  <a:rPr lang="en-US" altLang="zh-CN" sz="1600" dirty="0">
                    <a:solidFill>
                      <a:srgbClr val="FFFF00"/>
                    </a:solidFill>
                    <a:latin typeface="微软雅黑" panose="020B0503020204020204" pitchFamily="34" charset="-122"/>
                    <a:ea typeface="微软雅黑" panose="020B0503020204020204" pitchFamily="34" charset="-122"/>
                  </a:rPr>
                  <a:t>List</a:t>
                </a:r>
                <a:r>
                  <a:rPr lang="en-US" altLang="zh-CN" sz="1100" dirty="0">
                    <a:solidFill>
                      <a:srgbClr val="FFFF00"/>
                    </a:solidFill>
                    <a:latin typeface="微软雅黑" panose="020B0503020204020204" pitchFamily="34" charset="-122"/>
                    <a:ea typeface="微软雅黑" panose="020B0503020204020204" pitchFamily="34" charset="-122"/>
                  </a:rPr>
                  <a:t>1</a:t>
                </a:r>
                <a:r>
                  <a:rPr lang="zh-CN" altLang="en-US" sz="1600" dirty="0">
                    <a:solidFill>
                      <a:srgbClr val="FFFF00"/>
                    </a:solidFill>
                    <a:latin typeface="微软雅黑" panose="020B0503020204020204" pitchFamily="34" charset="-122"/>
                    <a:ea typeface="微软雅黑" panose="020B0503020204020204" pitchFamily="34" charset="-122"/>
                  </a:rPr>
                  <a:t>末尾</a:t>
                </a:r>
                <a:endParaRPr lang="en-US" altLang="zh-CN" sz="1600" dirty="0">
                  <a:solidFill>
                    <a:srgbClr val="FFFF00"/>
                  </a:solidFill>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zh-CN" altLang="en-US"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𝑡𝑚𝑝</m:t>
                    </m:r>
                    <m:r>
                      <a:rPr lang="en-US" altLang="zh-CN" sz="1600" b="0" i="1" smtClean="0">
                        <a:latin typeface="Cambria Math" panose="02040503050406030204" pitchFamily="18" charset="0"/>
                        <a:ea typeface="微软雅黑" panose="020B0503020204020204" pitchFamily="34" charset="-122"/>
                      </a:rPr>
                      <m:t>←</m:t>
                    </m:r>
                    <m:sSub>
                      <m:sSubPr>
                        <m:ctrlPr>
                          <a:rPr lang="en-US" altLang="zh-CN" sz="1600" b="0" i="1" smtClean="0">
                            <a:latin typeface="Cambria Math" panose="02040503050406030204" pitchFamily="18" charset="0"/>
                            <a:ea typeface="微软雅黑" panose="020B0503020204020204" pitchFamily="34" charset="-122"/>
                          </a:rPr>
                        </m:ctrlPr>
                      </m:sSubPr>
                      <m:e>
                        <m:r>
                          <a:rPr lang="en-US" altLang="zh-CN" sz="1600" b="0" i="1" smtClean="0">
                            <a:latin typeface="Cambria Math" panose="02040503050406030204" pitchFamily="18" charset="0"/>
                            <a:ea typeface="微软雅黑" panose="020B0503020204020204" pitchFamily="34" charset="-122"/>
                          </a:rPr>
                          <m:t>𝑝</m:t>
                        </m:r>
                      </m:e>
                      <m:sub>
                        <m:r>
                          <a:rPr lang="en-US" altLang="zh-CN" sz="1600" b="0" i="1" smtClean="0">
                            <a:latin typeface="Cambria Math" panose="02040503050406030204" pitchFamily="18" charset="0"/>
                            <a:ea typeface="微软雅黑" panose="020B0503020204020204" pitchFamily="34" charset="-122"/>
                          </a:rPr>
                          <m:t>2</m:t>
                        </m:r>
                      </m:sub>
                    </m:sSub>
                  </m:oMath>
                </a14:m>
                <a:r>
                  <a:rPr lang="zh-CN" altLang="en-US"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取出</a:t>
                </a:r>
                <a:r>
                  <a:rPr lang="en-US" altLang="zh-CN" sz="1600" dirty="0">
                    <a:latin typeface="微软雅黑" panose="020B0503020204020204" pitchFamily="34" charset="-122"/>
                    <a:ea typeface="微软雅黑" panose="020B0503020204020204" pitchFamily="34" charset="-122"/>
                  </a:rPr>
                  <a:t>p</a:t>
                </a:r>
                <a:r>
                  <a:rPr lang="en-US" altLang="zh-CN" sz="1100" dirty="0">
                    <a:latin typeface="微软雅黑" panose="020B0503020204020204" pitchFamily="34" charset="-122"/>
                    <a:ea typeface="微软雅黑" panose="020B0503020204020204" pitchFamily="34" charset="-122"/>
                  </a:rPr>
                  <a:t>2</a:t>
                </a:r>
                <a:r>
                  <a:rPr lang="zh-CN" altLang="en-US" sz="1600" dirty="0">
                    <a:latin typeface="微软雅黑" panose="020B0503020204020204" pitchFamily="34" charset="-122"/>
                    <a:ea typeface="微软雅黑" panose="020B0503020204020204" pitchFamily="34" charset="-122"/>
                  </a:rPr>
                  <a:t>的头结点</a:t>
                </a:r>
                <a:endParaRPr lang="en-US" altLang="zh-CN" sz="1600"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zh-CN" altLang="en-US"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   </a:t>
                </a:r>
                <a14:m>
                  <m:oMath xmlns:m="http://schemas.openxmlformats.org/officeDocument/2006/math">
                    <m:sSub>
                      <m:sSubPr>
                        <m:ctrlPr>
                          <a:rPr lang="en-US" altLang="zh-CN" sz="1600" i="1">
                            <a:latin typeface="Cambria Math" panose="02040503050406030204" pitchFamily="18" charset="0"/>
                            <a:ea typeface="微软雅黑" panose="020B0503020204020204" pitchFamily="34" charset="-122"/>
                          </a:rPr>
                        </m:ctrlPr>
                      </m:sSubPr>
                      <m:e>
                        <m:r>
                          <a:rPr lang="en-US" altLang="zh-CN" sz="1600" i="1">
                            <a:latin typeface="Cambria Math" panose="02040503050406030204" pitchFamily="18" charset="0"/>
                            <a:ea typeface="微软雅黑" panose="020B0503020204020204" pitchFamily="34" charset="-122"/>
                          </a:rPr>
                          <m:t>𝑝</m:t>
                        </m:r>
                      </m:e>
                      <m:sub>
                        <m:r>
                          <a:rPr lang="en-US" altLang="zh-CN" sz="1600" b="0" i="1" smtClean="0">
                            <a:latin typeface="Cambria Math" panose="02040503050406030204" pitchFamily="18" charset="0"/>
                            <a:ea typeface="微软雅黑" panose="020B0503020204020204" pitchFamily="34" charset="-122"/>
                          </a:rPr>
                          <m:t>2</m:t>
                        </m:r>
                      </m:sub>
                    </m:sSub>
                    <m:r>
                      <a:rPr lang="en-US" altLang="zh-CN" sz="1600" i="1">
                        <a:latin typeface="Cambria Math" panose="02040503050406030204" pitchFamily="18" charset="0"/>
                        <a:ea typeface="微软雅黑" panose="020B0503020204020204" pitchFamily="34" charset="-122"/>
                      </a:rPr>
                      <m:t>←</m:t>
                    </m:r>
                    <m:sSub>
                      <m:sSubPr>
                        <m:ctrlPr>
                          <a:rPr lang="en-US" altLang="zh-CN" sz="1600" i="1">
                            <a:latin typeface="Cambria Math" panose="02040503050406030204" pitchFamily="18" charset="0"/>
                            <a:ea typeface="微软雅黑" panose="020B0503020204020204" pitchFamily="34" charset="-122"/>
                          </a:rPr>
                        </m:ctrlPr>
                      </m:sSubPr>
                      <m:e>
                        <m:r>
                          <a:rPr lang="en-US" altLang="zh-CN" sz="1600" i="1">
                            <a:latin typeface="Cambria Math" panose="02040503050406030204" pitchFamily="18" charset="0"/>
                            <a:ea typeface="微软雅黑" panose="020B0503020204020204" pitchFamily="34" charset="-122"/>
                          </a:rPr>
                          <m:t>𝑝</m:t>
                        </m:r>
                      </m:e>
                      <m:sub>
                        <m:r>
                          <a:rPr lang="en-US" altLang="zh-CN" sz="1600" b="0" i="1" smtClean="0">
                            <a:latin typeface="Cambria Math" panose="02040503050406030204" pitchFamily="18" charset="0"/>
                            <a:ea typeface="微软雅黑" panose="020B0503020204020204" pitchFamily="34" charset="-122"/>
                          </a:rPr>
                          <m:t>2</m:t>
                        </m:r>
                      </m:sub>
                    </m:sSub>
                    <m:r>
                      <a:rPr lang="en-US" altLang="zh-CN" sz="1600" i="1">
                        <a:latin typeface="Cambria Math" panose="02040503050406030204" pitchFamily="18" charset="0"/>
                        <a:ea typeface="微软雅黑" panose="020B0503020204020204" pitchFamily="34" charset="-122"/>
                      </a:rPr>
                      <m:t>.</m:t>
                    </m:r>
                    <m:r>
                      <a:rPr lang="en-US" altLang="zh-CN" sz="1600" i="1">
                        <a:latin typeface="Cambria Math" panose="02040503050406030204" pitchFamily="18" charset="0"/>
                        <a:ea typeface="微软雅黑" panose="020B0503020204020204" pitchFamily="34" charset="-122"/>
                      </a:rPr>
                      <m:t>𝑛𝑒𝑥𝑡</m:t>
                    </m:r>
                  </m:oMath>
                </a14:m>
                <a:endParaRPr lang="en-US" altLang="zh-CN" sz="1600"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zh-CN" altLang="en-US"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𝑡𝑚𝑝</m:t>
                    </m:r>
                    <m:r>
                      <a:rPr lang="en-US" altLang="zh-CN" sz="1600" b="0" i="1" smtClean="0">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𝑛𝑒𝑥𝑡</m:t>
                    </m:r>
                    <m:r>
                      <a:rPr lang="en-US" altLang="zh-CN" sz="1600" b="0" i="1" smtClean="0">
                        <a:latin typeface="Cambria Math" panose="02040503050406030204" pitchFamily="18" charset="0"/>
                        <a:ea typeface="微软雅黑" panose="020B0503020204020204" pitchFamily="34" charset="-122"/>
                      </a:rPr>
                      <m:t>←</m:t>
                    </m:r>
                    <m:sSub>
                      <m:sSubPr>
                        <m:ctrlPr>
                          <a:rPr lang="en-US" altLang="zh-CN" sz="1600" b="0" i="1" smtClean="0">
                            <a:latin typeface="Cambria Math" panose="02040503050406030204" pitchFamily="18" charset="0"/>
                            <a:ea typeface="微软雅黑" panose="020B0503020204020204" pitchFamily="34" charset="-122"/>
                          </a:rPr>
                        </m:ctrlPr>
                      </m:sSubPr>
                      <m:e>
                        <m:r>
                          <a:rPr lang="en-US" altLang="zh-CN" sz="1600" b="0" i="1" smtClean="0">
                            <a:latin typeface="Cambria Math" panose="02040503050406030204" pitchFamily="18" charset="0"/>
                            <a:ea typeface="微软雅黑" panose="020B0503020204020204" pitchFamily="34" charset="-122"/>
                          </a:rPr>
                          <m:t>𝑝</m:t>
                        </m:r>
                      </m:e>
                      <m:sub>
                        <m:r>
                          <a:rPr lang="en-US" altLang="zh-CN" sz="1600" b="0" i="1" smtClean="0">
                            <a:latin typeface="Cambria Math" panose="02040503050406030204" pitchFamily="18" charset="0"/>
                            <a:ea typeface="微软雅黑" panose="020B0503020204020204" pitchFamily="34" charset="-122"/>
                          </a:rPr>
                          <m:t>1</m:t>
                        </m:r>
                      </m:sub>
                    </m:sSub>
                  </m:oMath>
                </a14:m>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将</a:t>
                </a:r>
                <a:r>
                  <a:rPr lang="en-US" altLang="zh-CN" sz="1600" dirty="0" err="1">
                    <a:latin typeface="微软雅黑" panose="020B0503020204020204" pitchFamily="34" charset="-122"/>
                    <a:ea typeface="微软雅黑" panose="020B0503020204020204" pitchFamily="34" charset="-122"/>
                  </a:rPr>
                  <a:t>tmp</a:t>
                </a:r>
                <a:r>
                  <a:rPr lang="zh-CN" altLang="en-US" sz="1600" dirty="0">
                    <a:latin typeface="微软雅黑" panose="020B0503020204020204" pitchFamily="34" charset="-122"/>
                    <a:ea typeface="微软雅黑" panose="020B0503020204020204" pitchFamily="34" charset="-122"/>
                  </a:rPr>
                  <a:t>插在</a:t>
                </a:r>
                <a:r>
                  <a:rPr lang="en-US" altLang="zh-CN" sz="1600" dirty="0">
                    <a:latin typeface="微软雅黑" panose="020B0503020204020204" pitchFamily="34" charset="-122"/>
                    <a:ea typeface="微软雅黑" panose="020B0503020204020204" pitchFamily="34" charset="-122"/>
                  </a:rPr>
                  <a:t>p</a:t>
                </a:r>
                <a:r>
                  <a:rPr lang="en-US" altLang="zh-CN" sz="1100" dirty="0">
                    <a:latin typeface="微软雅黑" panose="020B0503020204020204" pitchFamily="34" charset="-122"/>
                    <a:ea typeface="微软雅黑" panose="020B0503020204020204" pitchFamily="34" charset="-122"/>
                  </a:rPr>
                  <a:t>1</a:t>
                </a:r>
                <a:r>
                  <a:rPr lang="zh-CN" altLang="en-US" sz="1600" dirty="0">
                    <a:latin typeface="微软雅黑" panose="020B0503020204020204" pitchFamily="34" charset="-122"/>
                    <a:ea typeface="微软雅黑" panose="020B0503020204020204" pitchFamily="34" charset="-122"/>
                  </a:rPr>
                  <a:t>前面</a:t>
                </a:r>
                <a:endParaRPr lang="en-US" altLang="zh-CN" sz="1600"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zh-CN" altLang="en-US"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if</a:t>
                </a:r>
                <a:r>
                  <a:rPr lang="zh-CN" altLang="en-US"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i="1">
                        <a:latin typeface="Cambria Math" panose="02040503050406030204" pitchFamily="18" charset="0"/>
                        <a:ea typeface="微软雅黑" panose="020B0503020204020204" pitchFamily="34" charset="-122"/>
                      </a:rPr>
                      <m:t>𝑝𝑟𝑒</m:t>
                    </m:r>
                    <m:r>
                      <a:rPr lang="en-US" altLang="zh-CN" sz="1600" b="0" i="0" smtClean="0">
                        <a:latin typeface="Cambria Math" panose="02040503050406030204" pitchFamily="18" charset="0"/>
                        <a:ea typeface="微软雅黑" panose="020B0503020204020204" pitchFamily="34" charset="-122"/>
                      </a:rPr>
                      <m:t>=</m:t>
                    </m:r>
                    <m:r>
                      <m:rPr>
                        <m:sty m:val="p"/>
                      </m:rPr>
                      <a:rPr lang="en-US" altLang="zh-CN" sz="1600">
                        <a:latin typeface="Cambria Math" panose="02040503050406030204" pitchFamily="18" charset="0"/>
                        <a:ea typeface="微软雅黑" panose="020B0503020204020204" pitchFamily="34" charset="-122"/>
                      </a:rPr>
                      <m:t>NIL</m:t>
                    </m:r>
                  </m:oMath>
                </a14:m>
                <a:r>
                  <a:rPr lang="zh-CN" altLang="en-US"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then</a:t>
                </a:r>
                <a:r>
                  <a:rPr lang="zh-CN" altLang="en-US" sz="1600" b="1"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//pre</a:t>
                </a:r>
                <a:r>
                  <a:rPr lang="zh-CN" altLang="en-US" sz="1600" dirty="0">
                    <a:latin typeface="微软雅黑" panose="020B0503020204020204" pitchFamily="34" charset="-122"/>
                    <a:ea typeface="微软雅黑" panose="020B0503020204020204" pitchFamily="34" charset="-122"/>
                  </a:rPr>
                  <a:t>为空表示 </a:t>
                </a:r>
                <a:r>
                  <a:rPr lang="en-US" altLang="zh-CN" sz="1600" dirty="0">
                    <a:latin typeface="微软雅黑" panose="020B0503020204020204" pitchFamily="34" charset="-122"/>
                    <a:ea typeface="微软雅黑" panose="020B0503020204020204" pitchFamily="34" charset="-122"/>
                  </a:rPr>
                  <a:t>p</a:t>
                </a:r>
                <a:r>
                  <a:rPr lang="en-US" altLang="zh-CN" sz="1100" dirty="0">
                    <a:latin typeface="微软雅黑" panose="020B0503020204020204" pitchFamily="34" charset="-122"/>
                    <a:ea typeface="微软雅黑" panose="020B0503020204020204" pitchFamily="34" charset="-122"/>
                  </a:rPr>
                  <a:t>1</a:t>
                </a:r>
                <a:r>
                  <a:rPr lang="en-US" altLang="zh-CN" sz="1600" dirty="0">
                    <a:latin typeface="微软雅黑" panose="020B0503020204020204" pitchFamily="34" charset="-122"/>
                    <a:ea typeface="微软雅黑" panose="020B0503020204020204" pitchFamily="34" charset="-122"/>
                  </a:rPr>
                  <a:t>=List</a:t>
                </a:r>
                <a:r>
                  <a:rPr lang="en-US" altLang="zh-CN" sz="1100" dirty="0">
                    <a:latin typeface="微软雅黑" panose="020B0503020204020204" pitchFamily="34" charset="-122"/>
                    <a:ea typeface="微软雅黑" panose="020B0503020204020204" pitchFamily="34" charset="-122"/>
                  </a:rPr>
                  <a:t>1</a:t>
                </a:r>
                <a:r>
                  <a:rPr lang="zh-CN" altLang="en-US"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a:t>
                </a:r>
              </a:p>
              <a:p>
                <a:pPr marL="360000" lvl="0" indent="-288000" eaLnBrk="0" fontAlgn="base" hangingPunct="0">
                  <a:spcBef>
                    <a:spcPct val="0"/>
                  </a:spcBef>
                  <a:spcAft>
                    <a:spcPct val="0"/>
                  </a:spcAft>
                  <a:buFont typeface="+mj-lt"/>
                  <a:buAutoNum type="arabicPeriod"/>
                </a:pPr>
                <a:r>
                  <a:rPr lang="zh-CN" altLang="en-US"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𝐿𝑖𝑠</m:t>
                    </m:r>
                    <m:sSub>
                      <m:sSubPr>
                        <m:ctrlPr>
                          <a:rPr lang="en-US" altLang="zh-CN" sz="1600" b="0" i="1" smtClean="0">
                            <a:latin typeface="Cambria Math" panose="02040503050406030204" pitchFamily="18" charset="0"/>
                            <a:ea typeface="微软雅黑" panose="020B0503020204020204" pitchFamily="34" charset="-122"/>
                          </a:rPr>
                        </m:ctrlPr>
                      </m:sSubPr>
                      <m:e>
                        <m:r>
                          <a:rPr lang="en-US" altLang="zh-CN" sz="1600" b="0" i="1" smtClean="0">
                            <a:latin typeface="Cambria Math" panose="02040503050406030204" pitchFamily="18" charset="0"/>
                            <a:ea typeface="微软雅黑" panose="020B0503020204020204" pitchFamily="34" charset="-122"/>
                          </a:rPr>
                          <m:t>𝑡</m:t>
                        </m:r>
                      </m:e>
                      <m:sub>
                        <m:r>
                          <a:rPr lang="en-US" altLang="zh-CN" sz="1600" b="0" i="1" smtClean="0">
                            <a:latin typeface="Cambria Math" panose="02040503050406030204" pitchFamily="18" charset="0"/>
                            <a:ea typeface="微软雅黑" panose="020B0503020204020204" pitchFamily="34" charset="-122"/>
                          </a:rPr>
                          <m:t>1</m:t>
                        </m:r>
                      </m:sub>
                    </m:sSub>
                    <m:r>
                      <a:rPr lang="en-US" altLang="zh-CN" sz="1600" b="0" i="1" smtClean="0">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𝑡𝑚𝑝</m:t>
                    </m:r>
                    <m:r>
                      <a:rPr lang="en-US" altLang="zh-CN" sz="1600" b="0" i="1" smtClean="0">
                        <a:latin typeface="Cambria Math" panose="02040503050406030204" pitchFamily="18" charset="0"/>
                        <a:ea typeface="微软雅黑" panose="020B0503020204020204" pitchFamily="34" charset="-122"/>
                      </a:rPr>
                      <m:t>  </m:t>
                    </m:r>
                  </m:oMath>
                </a14:m>
                <a:r>
                  <a:rPr lang="en-US" altLang="zh-CN" sz="1600" dirty="0">
                    <a:latin typeface="微软雅黑" panose="020B0503020204020204" pitchFamily="34" charset="-122"/>
                    <a:ea typeface="微软雅黑" panose="020B0503020204020204" pitchFamily="34" charset="-122"/>
                  </a:rPr>
                  <a:t>//</a:t>
                </a:r>
                <a:r>
                  <a:rPr lang="en-US" altLang="zh-CN" sz="1600" dirty="0" err="1">
                    <a:latin typeface="微软雅黑" panose="020B0503020204020204" pitchFamily="34" charset="-122"/>
                    <a:ea typeface="微软雅黑" panose="020B0503020204020204" pitchFamily="34" charset="-122"/>
                  </a:rPr>
                  <a:t>tmp</a:t>
                </a:r>
                <a:r>
                  <a:rPr lang="zh-CN" altLang="en-US" sz="1600" dirty="0">
                    <a:latin typeface="微软雅黑" panose="020B0503020204020204" pitchFamily="34" charset="-122"/>
                    <a:ea typeface="微软雅黑" panose="020B0503020204020204" pitchFamily="34" charset="-122"/>
                  </a:rPr>
                  <a:t>成为</a:t>
                </a:r>
                <a:r>
                  <a:rPr lang="en-US" altLang="zh-CN" sz="1600" dirty="0">
                    <a:latin typeface="微软雅黑" panose="020B0503020204020204" pitchFamily="34" charset="-122"/>
                    <a:ea typeface="微软雅黑" panose="020B0503020204020204" pitchFamily="34" charset="-122"/>
                  </a:rPr>
                  <a:t>List</a:t>
                </a:r>
                <a:r>
                  <a:rPr lang="en-US" altLang="zh-CN" sz="1100" dirty="0">
                    <a:latin typeface="微软雅黑" panose="020B0503020204020204" pitchFamily="34" charset="-122"/>
                    <a:ea typeface="微软雅黑" panose="020B0503020204020204" pitchFamily="34" charset="-122"/>
                  </a:rPr>
                  <a:t>1</a:t>
                </a:r>
                <a:r>
                  <a:rPr lang="zh-CN" altLang="en-US" sz="1600" dirty="0">
                    <a:latin typeface="微软雅黑" panose="020B0503020204020204" pitchFamily="34" charset="-122"/>
                    <a:ea typeface="微软雅黑" panose="020B0503020204020204" pitchFamily="34" charset="-122"/>
                  </a:rPr>
                  <a:t>的</a:t>
                </a:r>
                <a:r>
                  <a:rPr lang="zh-CN" altLang="en-US" sz="1600" dirty="0">
                    <a:solidFill>
                      <a:srgbClr val="FFFF00"/>
                    </a:solidFill>
                    <a:latin typeface="微软雅黑" panose="020B0503020204020204" pitchFamily="34" charset="-122"/>
                    <a:ea typeface="微软雅黑" panose="020B0503020204020204" pitchFamily="34" charset="-122"/>
                  </a:rPr>
                  <a:t>新</a:t>
                </a:r>
                <a:r>
                  <a:rPr lang="zh-CN" altLang="en-US" sz="1600" dirty="0">
                    <a:latin typeface="微软雅黑" panose="020B0503020204020204" pitchFamily="34" charset="-122"/>
                    <a:ea typeface="微软雅黑" panose="020B0503020204020204" pitchFamily="34" charset="-122"/>
                  </a:rPr>
                  <a:t>头结点</a:t>
                </a:r>
                <a:endParaRPr lang="en-US" altLang="zh-CN" sz="1600"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zh-CN" altLang="en-US"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else</a:t>
                </a:r>
                <a:endParaRPr lang="en-US" altLang="zh-CN" sz="1600"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zh-CN" altLang="en-US"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𝑝𝑟𝑒</m:t>
                    </m:r>
                    <m:r>
                      <a:rPr lang="en-US" altLang="zh-CN" sz="1600" b="0" i="1" smtClean="0">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𝑛𝑒𝑥𝑡</m:t>
                    </m:r>
                    <m:r>
                      <a:rPr lang="en-US" altLang="zh-CN" sz="1600" b="0" i="1" smtClean="0">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𝑡𝑚𝑝</m:t>
                    </m:r>
                  </m:oMath>
                </a14:m>
                <a:r>
                  <a:rPr lang="zh-CN" altLang="en-US"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a:t>
                </a:r>
                <a:r>
                  <a:rPr lang="en-US" altLang="zh-CN" sz="1600" dirty="0" err="1">
                    <a:latin typeface="微软雅黑" panose="020B0503020204020204" pitchFamily="34" charset="-122"/>
                    <a:ea typeface="微软雅黑" panose="020B0503020204020204" pitchFamily="34" charset="-122"/>
                  </a:rPr>
                  <a:t>tmp</a:t>
                </a:r>
                <a:r>
                  <a:rPr lang="zh-CN" altLang="en-US" sz="1600" dirty="0">
                    <a:latin typeface="微软雅黑" panose="020B0503020204020204" pitchFamily="34" charset="-122"/>
                    <a:ea typeface="微软雅黑" panose="020B0503020204020204" pitchFamily="34" charset="-122"/>
                  </a:rPr>
                  <a:t>连在</a:t>
                </a:r>
                <a:r>
                  <a:rPr lang="en-US" altLang="zh-CN" sz="1600" dirty="0">
                    <a:latin typeface="微软雅黑" panose="020B0503020204020204" pitchFamily="34" charset="-122"/>
                    <a:ea typeface="微软雅黑" panose="020B0503020204020204" pitchFamily="34" charset="-122"/>
                  </a:rPr>
                  <a:t>pre</a:t>
                </a:r>
                <a:r>
                  <a:rPr lang="zh-CN" altLang="en-US" sz="1600" dirty="0">
                    <a:latin typeface="微软雅黑" panose="020B0503020204020204" pitchFamily="34" charset="-122"/>
                    <a:ea typeface="微软雅黑" panose="020B0503020204020204" pitchFamily="34" charset="-122"/>
                  </a:rPr>
                  <a:t>后面</a:t>
                </a:r>
                <a:endParaRPr lang="en-US" altLang="zh-CN" sz="1600"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zh-CN" altLang="en-US"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end</a:t>
                </a:r>
              </a:p>
              <a:p>
                <a:pPr marL="360000" lvl="0" indent="-288000" eaLnBrk="0" fontAlgn="base" hangingPunct="0">
                  <a:spcBef>
                    <a:spcPct val="0"/>
                  </a:spcBef>
                  <a:spcAft>
                    <a:spcPct val="0"/>
                  </a:spcAft>
                  <a:buFont typeface="+mj-lt"/>
                  <a:buAutoNum type="arabicPeriod"/>
                </a:pPr>
                <a:r>
                  <a:rPr lang="zh-CN" altLang="en-US"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   </a:t>
                </a:r>
                <a14:m>
                  <m:oMath xmlns:m="http://schemas.openxmlformats.org/officeDocument/2006/math">
                    <m:sSub>
                      <m:sSubPr>
                        <m:ctrlPr>
                          <a:rPr lang="en-US" altLang="zh-CN" sz="1600" b="0" i="1" smtClean="0">
                            <a:latin typeface="Cambria Math" panose="02040503050406030204" pitchFamily="18" charset="0"/>
                            <a:ea typeface="微软雅黑" panose="020B0503020204020204" pitchFamily="34" charset="-122"/>
                          </a:rPr>
                        </m:ctrlPr>
                      </m:sSubPr>
                      <m:e>
                        <m:r>
                          <a:rPr lang="en-US" altLang="zh-CN" sz="1600" b="0" i="1" smtClean="0">
                            <a:latin typeface="Cambria Math" panose="02040503050406030204" pitchFamily="18" charset="0"/>
                            <a:ea typeface="微软雅黑" panose="020B0503020204020204" pitchFamily="34" charset="-122"/>
                          </a:rPr>
                          <m:t>𝑝</m:t>
                        </m:r>
                      </m:e>
                      <m:sub>
                        <m:r>
                          <a:rPr lang="en-US" altLang="zh-CN" sz="1600" b="0" i="1" smtClean="0">
                            <a:latin typeface="Cambria Math" panose="02040503050406030204" pitchFamily="18" charset="0"/>
                            <a:ea typeface="微软雅黑" panose="020B0503020204020204" pitchFamily="34" charset="-122"/>
                          </a:rPr>
                          <m:t>1</m:t>
                        </m:r>
                      </m:sub>
                    </m:sSub>
                    <m:r>
                      <a:rPr lang="en-US" altLang="zh-CN" sz="1600" b="0" i="1" smtClean="0">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𝑡𝑚𝑝</m:t>
                    </m:r>
                  </m:oMath>
                </a14:m>
                <a:r>
                  <a:rPr lang="zh-CN" altLang="en-US"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//p</a:t>
                </a:r>
                <a:r>
                  <a:rPr lang="en-US" altLang="zh-CN" sz="1100" dirty="0">
                    <a:latin typeface="微软雅黑" panose="020B0503020204020204" pitchFamily="34" charset="-122"/>
                    <a:ea typeface="微软雅黑" panose="020B0503020204020204" pitchFamily="34" charset="-122"/>
                  </a:rPr>
                  <a:t>1</a:t>
                </a:r>
                <a:r>
                  <a:rPr lang="zh-CN" altLang="en-US" sz="1600" dirty="0">
                    <a:latin typeface="微软雅黑" panose="020B0503020204020204" pitchFamily="34" charset="-122"/>
                    <a:ea typeface="微软雅黑" panose="020B0503020204020204" pitchFamily="34" charset="-122"/>
                  </a:rPr>
                  <a:t>指向新插入的结点</a:t>
                </a:r>
                <a:endParaRPr lang="en-US" altLang="zh-CN" sz="1600"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zh-CN" altLang="en-US"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end</a:t>
                </a:r>
              </a:p>
              <a:p>
                <a:pPr marL="360000" lvl="0" indent="-288000" eaLnBrk="0" fontAlgn="base" hangingPunct="0">
                  <a:spcBef>
                    <a:spcPct val="0"/>
                  </a:spcBef>
                  <a:spcAft>
                    <a:spcPct val="0"/>
                  </a:spcAft>
                  <a:buFont typeface="+mj-lt"/>
                  <a:buAutoNum type="arabicPeriod"/>
                </a:pPr>
                <a:r>
                  <a:rPr lang="zh-CN" altLang="en-US" sz="1600" b="1"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return</a:t>
                </a:r>
                <a:r>
                  <a:rPr lang="zh-CN" altLang="en-US"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i="1">
                        <a:latin typeface="Cambria Math" panose="02040503050406030204" pitchFamily="18" charset="0"/>
                        <a:ea typeface="微软雅黑" panose="020B0503020204020204" pitchFamily="34" charset="-122"/>
                      </a:rPr>
                      <m:t>𝐿𝑖𝑠</m:t>
                    </m:r>
                    <m:sSub>
                      <m:sSubPr>
                        <m:ctrlPr>
                          <a:rPr lang="en-US" altLang="zh-CN" sz="1600" i="1">
                            <a:latin typeface="Cambria Math" panose="02040503050406030204" pitchFamily="18" charset="0"/>
                            <a:ea typeface="微软雅黑" panose="020B0503020204020204" pitchFamily="34" charset="-122"/>
                          </a:rPr>
                        </m:ctrlPr>
                      </m:sSubPr>
                      <m:e>
                        <m:r>
                          <a:rPr lang="en-US" altLang="zh-CN" sz="1600" i="1">
                            <a:latin typeface="Cambria Math" panose="02040503050406030204" pitchFamily="18" charset="0"/>
                            <a:ea typeface="微软雅黑" panose="020B0503020204020204" pitchFamily="34" charset="-122"/>
                          </a:rPr>
                          <m:t>𝑡</m:t>
                        </m:r>
                      </m:e>
                      <m:sub>
                        <m:r>
                          <a:rPr lang="en-US" altLang="zh-CN" sz="1600" i="1">
                            <a:latin typeface="Cambria Math" panose="02040503050406030204" pitchFamily="18" charset="0"/>
                            <a:ea typeface="微软雅黑" panose="020B0503020204020204" pitchFamily="34" charset="-122"/>
                          </a:rPr>
                          <m:t>1</m:t>
                        </m:r>
                      </m:sub>
                    </m:sSub>
                  </m:oMath>
                </a14:m>
                <a:r>
                  <a:rPr lang="zh-CN" altLang="en-US" sz="1600" dirty="0">
                    <a:latin typeface="微软雅黑" panose="020B0503020204020204" pitchFamily="34" charset="-122"/>
                    <a:ea typeface="微软雅黑" panose="020B0503020204020204" pitchFamily="34" charset="-122"/>
                  </a:rPr>
                  <a:t> </a:t>
                </a:r>
                <a:endParaRPr lang="en-US" altLang="zh-CN" sz="1600"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zh-CN" altLang="zh-CN" sz="1600" dirty="0">
                    <a:latin typeface="微软雅黑" panose="020B0503020204020204" pitchFamily="34" charset="-122"/>
                    <a:ea typeface="微软雅黑" panose="020B0503020204020204" pitchFamily="34" charset="-122"/>
                  </a:rPr>
                  <a:t>——————————————————————</a:t>
                </a:r>
              </a:p>
            </p:txBody>
          </p:sp>
        </mc:Choice>
        <mc:Fallback xmlns="">
          <p:sp>
            <p:nvSpPr>
              <p:cNvPr id="106" name="任意多边形: 形状 6">
                <a:extLst>
                  <a:ext uri="{FF2B5EF4-FFF2-40B4-BE49-F238E27FC236}">
                    <a16:creationId xmlns:a16="http://schemas.microsoft.com/office/drawing/2014/main" id="{4017370C-E3AF-58B0-EF7B-60167055451E}"/>
                  </a:ext>
                </a:extLst>
              </p:cNvPr>
              <p:cNvSpPr>
                <a:spLocks noRot="1" noChangeAspect="1" noMove="1" noResize="1" noEditPoints="1" noAdjustHandles="1" noChangeArrowheads="1" noChangeShapeType="1" noTextEdit="1"/>
              </p:cNvSpPr>
              <p:nvPr/>
            </p:nvSpPr>
            <p:spPr>
              <a:xfrm>
                <a:off x="5860211" y="1761632"/>
                <a:ext cx="6095929" cy="5000876"/>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blipFill>
                <a:blip r:embed="rId2"/>
                <a:stretch>
                  <a:fillRect t="-2311" b="-3650"/>
                </a:stretch>
              </a:blipFill>
            </p:spPr>
            <p:txBody>
              <a:bodyPr/>
              <a:lstStyle/>
              <a:p>
                <a:r>
                  <a:rPr lang="zh-CN" altLang="en-US">
                    <a:noFill/>
                  </a:rPr>
                  <a:t> </a:t>
                </a:r>
              </a:p>
            </p:txBody>
          </p:sp>
        </mc:Fallback>
      </mc:AlternateContent>
      <p:sp>
        <p:nvSpPr>
          <p:cNvPr id="7" name="AutoShape 3">
            <a:extLst>
              <a:ext uri="{FF2B5EF4-FFF2-40B4-BE49-F238E27FC236}">
                <a16:creationId xmlns:a16="http://schemas.microsoft.com/office/drawing/2014/main" id="{2FE6D1D6-8B48-4972-BA92-53052C961647}"/>
              </a:ext>
            </a:extLst>
          </p:cNvPr>
          <p:cNvSpPr>
            <a:spLocks noChangeAspect="1" noChangeArrowheads="1" noTextEdit="1"/>
          </p:cNvSpPr>
          <p:nvPr/>
        </p:nvSpPr>
        <p:spPr bwMode="auto">
          <a:xfrm>
            <a:off x="584200" y="2500313"/>
            <a:ext cx="4162425" cy="278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 name="Freeform 5">
            <a:extLst>
              <a:ext uri="{FF2B5EF4-FFF2-40B4-BE49-F238E27FC236}">
                <a16:creationId xmlns:a16="http://schemas.microsoft.com/office/drawing/2014/main" id="{B3B2B62C-227E-4ED7-9207-AFA22016C6FF}"/>
              </a:ext>
            </a:extLst>
          </p:cNvPr>
          <p:cNvSpPr>
            <a:spLocks/>
          </p:cNvSpPr>
          <p:nvPr/>
        </p:nvSpPr>
        <p:spPr bwMode="auto">
          <a:xfrm>
            <a:off x="1622425" y="2586038"/>
            <a:ext cx="336550" cy="241300"/>
          </a:xfrm>
          <a:custGeom>
            <a:avLst/>
            <a:gdLst>
              <a:gd name="T0" fmla="*/ 0 w 560"/>
              <a:gd name="T1" fmla="*/ 0 h 400"/>
              <a:gd name="T2" fmla="*/ 0 w 560"/>
              <a:gd name="T3" fmla="*/ 0 h 400"/>
              <a:gd name="T4" fmla="*/ 560 w 560"/>
              <a:gd name="T5" fmla="*/ 0 h 400"/>
              <a:gd name="T6" fmla="*/ 560 w 560"/>
              <a:gd name="T7" fmla="*/ 400 h 400"/>
              <a:gd name="T8" fmla="*/ 0 w 560"/>
              <a:gd name="T9" fmla="*/ 400 h 400"/>
              <a:gd name="T10" fmla="*/ 0 w 560"/>
              <a:gd name="T11" fmla="*/ 0 h 400"/>
            </a:gdLst>
            <a:ahLst/>
            <a:cxnLst>
              <a:cxn ang="0">
                <a:pos x="T0" y="T1"/>
              </a:cxn>
              <a:cxn ang="0">
                <a:pos x="T2" y="T3"/>
              </a:cxn>
              <a:cxn ang="0">
                <a:pos x="T4" y="T5"/>
              </a:cxn>
              <a:cxn ang="0">
                <a:pos x="T6" y="T7"/>
              </a:cxn>
              <a:cxn ang="0">
                <a:pos x="T8" y="T9"/>
              </a:cxn>
              <a:cxn ang="0">
                <a:pos x="T10" y="T11"/>
              </a:cxn>
            </a:cxnLst>
            <a:rect l="0" t="0" r="r" b="b"/>
            <a:pathLst>
              <a:path w="560" h="400">
                <a:moveTo>
                  <a:pt x="0" y="0"/>
                </a:moveTo>
                <a:lnTo>
                  <a:pt x="0" y="0"/>
                </a:lnTo>
                <a:lnTo>
                  <a:pt x="560" y="0"/>
                </a:lnTo>
                <a:lnTo>
                  <a:pt x="560" y="400"/>
                </a:lnTo>
                <a:lnTo>
                  <a:pt x="0" y="400"/>
                </a:lnTo>
                <a:lnTo>
                  <a:pt x="0" y="0"/>
                </a:lnTo>
                <a:close/>
              </a:path>
            </a:pathLst>
          </a:custGeom>
          <a:solidFill>
            <a:srgbClr val="C0C0C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9" name="Freeform 6">
            <a:extLst>
              <a:ext uri="{FF2B5EF4-FFF2-40B4-BE49-F238E27FC236}">
                <a16:creationId xmlns:a16="http://schemas.microsoft.com/office/drawing/2014/main" id="{8B4C48DF-9ED9-4D1B-A2ED-77F0FEDD160F}"/>
              </a:ext>
            </a:extLst>
          </p:cNvPr>
          <p:cNvSpPr>
            <a:spLocks/>
          </p:cNvSpPr>
          <p:nvPr/>
        </p:nvSpPr>
        <p:spPr bwMode="auto">
          <a:xfrm>
            <a:off x="1622425" y="2586038"/>
            <a:ext cx="336550" cy="241300"/>
          </a:xfrm>
          <a:custGeom>
            <a:avLst/>
            <a:gdLst>
              <a:gd name="T0" fmla="*/ 0 w 560"/>
              <a:gd name="T1" fmla="*/ 0 h 400"/>
              <a:gd name="T2" fmla="*/ 0 w 560"/>
              <a:gd name="T3" fmla="*/ 0 h 400"/>
              <a:gd name="T4" fmla="*/ 560 w 560"/>
              <a:gd name="T5" fmla="*/ 0 h 400"/>
              <a:gd name="T6" fmla="*/ 560 w 560"/>
              <a:gd name="T7" fmla="*/ 400 h 400"/>
              <a:gd name="T8" fmla="*/ 0 w 560"/>
              <a:gd name="T9" fmla="*/ 400 h 400"/>
              <a:gd name="T10" fmla="*/ 0 w 560"/>
              <a:gd name="T11" fmla="*/ 0 h 400"/>
            </a:gdLst>
            <a:ahLst/>
            <a:cxnLst>
              <a:cxn ang="0">
                <a:pos x="T0" y="T1"/>
              </a:cxn>
              <a:cxn ang="0">
                <a:pos x="T2" y="T3"/>
              </a:cxn>
              <a:cxn ang="0">
                <a:pos x="T4" y="T5"/>
              </a:cxn>
              <a:cxn ang="0">
                <a:pos x="T6" y="T7"/>
              </a:cxn>
              <a:cxn ang="0">
                <a:pos x="T8" y="T9"/>
              </a:cxn>
              <a:cxn ang="0">
                <a:pos x="T10" y="T11"/>
              </a:cxn>
            </a:cxnLst>
            <a:rect l="0" t="0" r="r" b="b"/>
            <a:pathLst>
              <a:path w="560" h="400">
                <a:moveTo>
                  <a:pt x="0" y="0"/>
                </a:moveTo>
                <a:lnTo>
                  <a:pt x="0" y="0"/>
                </a:lnTo>
                <a:lnTo>
                  <a:pt x="560" y="0"/>
                </a:lnTo>
                <a:lnTo>
                  <a:pt x="560" y="400"/>
                </a:lnTo>
                <a:lnTo>
                  <a:pt x="0" y="400"/>
                </a:lnTo>
                <a:lnTo>
                  <a:pt x="0" y="0"/>
                </a:lnTo>
                <a:close/>
              </a:path>
            </a:pathLst>
          </a:custGeom>
          <a:noFill/>
          <a:ln w="63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Rectangle 7">
            <a:extLst>
              <a:ext uri="{FF2B5EF4-FFF2-40B4-BE49-F238E27FC236}">
                <a16:creationId xmlns:a16="http://schemas.microsoft.com/office/drawing/2014/main" id="{C437EAD3-4FA2-4D41-A9A4-17CD8EE7368F}"/>
              </a:ext>
            </a:extLst>
          </p:cNvPr>
          <p:cNvSpPr>
            <a:spLocks noChangeArrowheads="1"/>
          </p:cNvSpPr>
          <p:nvPr/>
        </p:nvSpPr>
        <p:spPr bwMode="auto">
          <a:xfrm>
            <a:off x="1733550" y="2598738"/>
            <a:ext cx="244475" cy="290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500" b="1" i="0" u="none" strike="noStrike" cap="none" normalizeH="0" baseline="0">
                <a:ln>
                  <a:noFill/>
                </a:ln>
                <a:solidFill>
                  <a:srgbClr val="000000"/>
                </a:solidFill>
                <a:effectLst/>
                <a:latin typeface="Courier New Bold" panose="02070609020205020404" pitchFamily="49" charset="0"/>
              </a:rPr>
              <a:t>A</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1" name="Freeform 8">
            <a:extLst>
              <a:ext uri="{FF2B5EF4-FFF2-40B4-BE49-F238E27FC236}">
                <a16:creationId xmlns:a16="http://schemas.microsoft.com/office/drawing/2014/main" id="{0D13851F-E1BD-4C43-A00F-7A7324CBB255}"/>
              </a:ext>
            </a:extLst>
          </p:cNvPr>
          <p:cNvSpPr>
            <a:spLocks/>
          </p:cNvSpPr>
          <p:nvPr/>
        </p:nvSpPr>
        <p:spPr bwMode="auto">
          <a:xfrm>
            <a:off x="2284413" y="2586038"/>
            <a:ext cx="336550" cy="241300"/>
          </a:xfrm>
          <a:custGeom>
            <a:avLst/>
            <a:gdLst>
              <a:gd name="T0" fmla="*/ 0 w 560"/>
              <a:gd name="T1" fmla="*/ 0 h 400"/>
              <a:gd name="T2" fmla="*/ 0 w 560"/>
              <a:gd name="T3" fmla="*/ 0 h 400"/>
              <a:gd name="T4" fmla="*/ 560 w 560"/>
              <a:gd name="T5" fmla="*/ 0 h 400"/>
              <a:gd name="T6" fmla="*/ 560 w 560"/>
              <a:gd name="T7" fmla="*/ 400 h 400"/>
              <a:gd name="T8" fmla="*/ 0 w 560"/>
              <a:gd name="T9" fmla="*/ 400 h 400"/>
              <a:gd name="T10" fmla="*/ 0 w 560"/>
              <a:gd name="T11" fmla="*/ 0 h 400"/>
            </a:gdLst>
            <a:ahLst/>
            <a:cxnLst>
              <a:cxn ang="0">
                <a:pos x="T0" y="T1"/>
              </a:cxn>
              <a:cxn ang="0">
                <a:pos x="T2" y="T3"/>
              </a:cxn>
              <a:cxn ang="0">
                <a:pos x="T4" y="T5"/>
              </a:cxn>
              <a:cxn ang="0">
                <a:pos x="T6" y="T7"/>
              </a:cxn>
              <a:cxn ang="0">
                <a:pos x="T8" y="T9"/>
              </a:cxn>
              <a:cxn ang="0">
                <a:pos x="T10" y="T11"/>
              </a:cxn>
            </a:cxnLst>
            <a:rect l="0" t="0" r="r" b="b"/>
            <a:pathLst>
              <a:path w="560" h="400">
                <a:moveTo>
                  <a:pt x="0" y="0"/>
                </a:moveTo>
                <a:lnTo>
                  <a:pt x="0" y="0"/>
                </a:lnTo>
                <a:lnTo>
                  <a:pt x="560" y="0"/>
                </a:lnTo>
                <a:lnTo>
                  <a:pt x="560" y="400"/>
                </a:lnTo>
                <a:lnTo>
                  <a:pt x="0" y="400"/>
                </a:lnTo>
                <a:lnTo>
                  <a:pt x="0" y="0"/>
                </a:lnTo>
                <a:close/>
              </a:path>
            </a:pathLst>
          </a:custGeom>
          <a:solidFill>
            <a:srgbClr val="C0C0C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2" name="Freeform 9">
            <a:extLst>
              <a:ext uri="{FF2B5EF4-FFF2-40B4-BE49-F238E27FC236}">
                <a16:creationId xmlns:a16="http://schemas.microsoft.com/office/drawing/2014/main" id="{483C11DA-74B6-4204-9E78-12990285AC9C}"/>
              </a:ext>
            </a:extLst>
          </p:cNvPr>
          <p:cNvSpPr>
            <a:spLocks/>
          </p:cNvSpPr>
          <p:nvPr/>
        </p:nvSpPr>
        <p:spPr bwMode="auto">
          <a:xfrm>
            <a:off x="2284413" y="2586038"/>
            <a:ext cx="336550" cy="241300"/>
          </a:xfrm>
          <a:custGeom>
            <a:avLst/>
            <a:gdLst>
              <a:gd name="T0" fmla="*/ 0 w 560"/>
              <a:gd name="T1" fmla="*/ 0 h 400"/>
              <a:gd name="T2" fmla="*/ 0 w 560"/>
              <a:gd name="T3" fmla="*/ 0 h 400"/>
              <a:gd name="T4" fmla="*/ 560 w 560"/>
              <a:gd name="T5" fmla="*/ 0 h 400"/>
              <a:gd name="T6" fmla="*/ 560 w 560"/>
              <a:gd name="T7" fmla="*/ 400 h 400"/>
              <a:gd name="T8" fmla="*/ 0 w 560"/>
              <a:gd name="T9" fmla="*/ 400 h 400"/>
              <a:gd name="T10" fmla="*/ 0 w 560"/>
              <a:gd name="T11" fmla="*/ 0 h 400"/>
            </a:gdLst>
            <a:ahLst/>
            <a:cxnLst>
              <a:cxn ang="0">
                <a:pos x="T0" y="T1"/>
              </a:cxn>
              <a:cxn ang="0">
                <a:pos x="T2" y="T3"/>
              </a:cxn>
              <a:cxn ang="0">
                <a:pos x="T4" y="T5"/>
              </a:cxn>
              <a:cxn ang="0">
                <a:pos x="T6" y="T7"/>
              </a:cxn>
              <a:cxn ang="0">
                <a:pos x="T8" y="T9"/>
              </a:cxn>
              <a:cxn ang="0">
                <a:pos x="T10" y="T11"/>
              </a:cxn>
            </a:cxnLst>
            <a:rect l="0" t="0" r="r" b="b"/>
            <a:pathLst>
              <a:path w="560" h="400">
                <a:moveTo>
                  <a:pt x="0" y="0"/>
                </a:moveTo>
                <a:lnTo>
                  <a:pt x="0" y="0"/>
                </a:lnTo>
                <a:lnTo>
                  <a:pt x="560" y="0"/>
                </a:lnTo>
                <a:lnTo>
                  <a:pt x="560" y="400"/>
                </a:lnTo>
                <a:lnTo>
                  <a:pt x="0" y="400"/>
                </a:lnTo>
                <a:lnTo>
                  <a:pt x="0" y="0"/>
                </a:lnTo>
                <a:close/>
              </a:path>
            </a:pathLst>
          </a:custGeom>
          <a:noFill/>
          <a:ln w="63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Rectangle 10">
            <a:extLst>
              <a:ext uri="{FF2B5EF4-FFF2-40B4-BE49-F238E27FC236}">
                <a16:creationId xmlns:a16="http://schemas.microsoft.com/office/drawing/2014/main" id="{06807A2D-0BE2-4FF4-8A8B-5B53E15447C5}"/>
              </a:ext>
            </a:extLst>
          </p:cNvPr>
          <p:cNvSpPr>
            <a:spLocks noChangeArrowheads="1"/>
          </p:cNvSpPr>
          <p:nvPr/>
        </p:nvSpPr>
        <p:spPr bwMode="auto">
          <a:xfrm>
            <a:off x="2395538" y="2598738"/>
            <a:ext cx="244475" cy="290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500" b="1" i="0" u="none" strike="noStrike" cap="none" normalizeH="0" baseline="0">
                <a:ln>
                  <a:noFill/>
                </a:ln>
                <a:solidFill>
                  <a:srgbClr val="000000"/>
                </a:solidFill>
                <a:effectLst/>
                <a:latin typeface="Courier New Bold" panose="02070609020205020404" pitchFamily="49" charset="0"/>
              </a:rPr>
              <a:t>G</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4" name="Freeform 11">
            <a:extLst>
              <a:ext uri="{FF2B5EF4-FFF2-40B4-BE49-F238E27FC236}">
                <a16:creationId xmlns:a16="http://schemas.microsoft.com/office/drawing/2014/main" id="{D3674F40-A749-49FD-8CCB-FD59690A3FB6}"/>
              </a:ext>
            </a:extLst>
          </p:cNvPr>
          <p:cNvSpPr>
            <a:spLocks/>
          </p:cNvSpPr>
          <p:nvPr/>
        </p:nvSpPr>
        <p:spPr bwMode="auto">
          <a:xfrm>
            <a:off x="2946400" y="2586038"/>
            <a:ext cx="336550" cy="241300"/>
          </a:xfrm>
          <a:custGeom>
            <a:avLst/>
            <a:gdLst>
              <a:gd name="T0" fmla="*/ 0 w 560"/>
              <a:gd name="T1" fmla="*/ 0 h 400"/>
              <a:gd name="T2" fmla="*/ 0 w 560"/>
              <a:gd name="T3" fmla="*/ 0 h 400"/>
              <a:gd name="T4" fmla="*/ 560 w 560"/>
              <a:gd name="T5" fmla="*/ 0 h 400"/>
              <a:gd name="T6" fmla="*/ 560 w 560"/>
              <a:gd name="T7" fmla="*/ 400 h 400"/>
              <a:gd name="T8" fmla="*/ 0 w 560"/>
              <a:gd name="T9" fmla="*/ 400 h 400"/>
              <a:gd name="T10" fmla="*/ 0 w 560"/>
              <a:gd name="T11" fmla="*/ 0 h 400"/>
            </a:gdLst>
            <a:ahLst/>
            <a:cxnLst>
              <a:cxn ang="0">
                <a:pos x="T0" y="T1"/>
              </a:cxn>
              <a:cxn ang="0">
                <a:pos x="T2" y="T3"/>
              </a:cxn>
              <a:cxn ang="0">
                <a:pos x="T4" y="T5"/>
              </a:cxn>
              <a:cxn ang="0">
                <a:pos x="T6" y="T7"/>
              </a:cxn>
              <a:cxn ang="0">
                <a:pos x="T8" y="T9"/>
              </a:cxn>
              <a:cxn ang="0">
                <a:pos x="T10" y="T11"/>
              </a:cxn>
            </a:cxnLst>
            <a:rect l="0" t="0" r="r" b="b"/>
            <a:pathLst>
              <a:path w="560" h="400">
                <a:moveTo>
                  <a:pt x="0" y="0"/>
                </a:moveTo>
                <a:lnTo>
                  <a:pt x="0" y="0"/>
                </a:lnTo>
                <a:lnTo>
                  <a:pt x="560" y="0"/>
                </a:lnTo>
                <a:lnTo>
                  <a:pt x="560" y="400"/>
                </a:lnTo>
                <a:lnTo>
                  <a:pt x="0" y="400"/>
                </a:lnTo>
                <a:lnTo>
                  <a:pt x="0" y="0"/>
                </a:lnTo>
                <a:close/>
              </a:path>
            </a:pathLst>
          </a:custGeom>
          <a:solidFill>
            <a:srgbClr val="C0C0C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5" name="Freeform 12">
            <a:extLst>
              <a:ext uri="{FF2B5EF4-FFF2-40B4-BE49-F238E27FC236}">
                <a16:creationId xmlns:a16="http://schemas.microsoft.com/office/drawing/2014/main" id="{B25311B4-7FCB-4F23-A49D-1D077FFC8ECE}"/>
              </a:ext>
            </a:extLst>
          </p:cNvPr>
          <p:cNvSpPr>
            <a:spLocks/>
          </p:cNvSpPr>
          <p:nvPr/>
        </p:nvSpPr>
        <p:spPr bwMode="auto">
          <a:xfrm>
            <a:off x="2946400" y="2586038"/>
            <a:ext cx="336550" cy="241300"/>
          </a:xfrm>
          <a:custGeom>
            <a:avLst/>
            <a:gdLst>
              <a:gd name="T0" fmla="*/ 0 w 560"/>
              <a:gd name="T1" fmla="*/ 0 h 400"/>
              <a:gd name="T2" fmla="*/ 0 w 560"/>
              <a:gd name="T3" fmla="*/ 0 h 400"/>
              <a:gd name="T4" fmla="*/ 560 w 560"/>
              <a:gd name="T5" fmla="*/ 0 h 400"/>
              <a:gd name="T6" fmla="*/ 560 w 560"/>
              <a:gd name="T7" fmla="*/ 400 h 400"/>
              <a:gd name="T8" fmla="*/ 0 w 560"/>
              <a:gd name="T9" fmla="*/ 400 h 400"/>
              <a:gd name="T10" fmla="*/ 0 w 560"/>
              <a:gd name="T11" fmla="*/ 0 h 400"/>
            </a:gdLst>
            <a:ahLst/>
            <a:cxnLst>
              <a:cxn ang="0">
                <a:pos x="T0" y="T1"/>
              </a:cxn>
              <a:cxn ang="0">
                <a:pos x="T2" y="T3"/>
              </a:cxn>
              <a:cxn ang="0">
                <a:pos x="T4" y="T5"/>
              </a:cxn>
              <a:cxn ang="0">
                <a:pos x="T6" y="T7"/>
              </a:cxn>
              <a:cxn ang="0">
                <a:pos x="T8" y="T9"/>
              </a:cxn>
              <a:cxn ang="0">
                <a:pos x="T10" y="T11"/>
              </a:cxn>
            </a:cxnLst>
            <a:rect l="0" t="0" r="r" b="b"/>
            <a:pathLst>
              <a:path w="560" h="400">
                <a:moveTo>
                  <a:pt x="0" y="0"/>
                </a:moveTo>
                <a:lnTo>
                  <a:pt x="0" y="0"/>
                </a:lnTo>
                <a:lnTo>
                  <a:pt x="560" y="0"/>
                </a:lnTo>
                <a:lnTo>
                  <a:pt x="560" y="400"/>
                </a:lnTo>
                <a:lnTo>
                  <a:pt x="0" y="400"/>
                </a:lnTo>
                <a:lnTo>
                  <a:pt x="0" y="0"/>
                </a:lnTo>
                <a:close/>
              </a:path>
            </a:pathLst>
          </a:custGeom>
          <a:noFill/>
          <a:ln w="63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Rectangle 13">
            <a:extLst>
              <a:ext uri="{FF2B5EF4-FFF2-40B4-BE49-F238E27FC236}">
                <a16:creationId xmlns:a16="http://schemas.microsoft.com/office/drawing/2014/main" id="{05D84FEA-2BE3-45B8-8E89-C5688CC3E504}"/>
              </a:ext>
            </a:extLst>
          </p:cNvPr>
          <p:cNvSpPr>
            <a:spLocks noChangeArrowheads="1"/>
          </p:cNvSpPr>
          <p:nvPr/>
        </p:nvSpPr>
        <p:spPr bwMode="auto">
          <a:xfrm>
            <a:off x="3057525" y="2598738"/>
            <a:ext cx="115416"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500" b="1" i="0" u="none" strike="noStrike" cap="none" normalizeH="0" baseline="0" dirty="0">
                <a:ln>
                  <a:noFill/>
                </a:ln>
                <a:solidFill>
                  <a:srgbClr val="FF0000"/>
                </a:solidFill>
                <a:effectLst/>
                <a:latin typeface="Courier New Bold" panose="02070609020205020404" pitchFamily="49" charset="0"/>
              </a:rPr>
              <a:t>L</a:t>
            </a:r>
            <a:endParaRPr kumimoji="0" lang="zh-CN" altLang="zh-CN" sz="1800" b="0" i="0" u="none" strike="noStrike" cap="none" normalizeH="0" baseline="0" dirty="0">
              <a:ln>
                <a:noFill/>
              </a:ln>
              <a:solidFill>
                <a:srgbClr val="FF0000"/>
              </a:solidFill>
              <a:effectLst/>
            </a:endParaRPr>
          </a:p>
        </p:txBody>
      </p:sp>
      <p:sp>
        <p:nvSpPr>
          <p:cNvPr id="17" name="Freeform 14">
            <a:extLst>
              <a:ext uri="{FF2B5EF4-FFF2-40B4-BE49-F238E27FC236}">
                <a16:creationId xmlns:a16="http://schemas.microsoft.com/office/drawing/2014/main" id="{FCB697B5-7CCA-474D-B213-27859B8C4A9C}"/>
              </a:ext>
            </a:extLst>
          </p:cNvPr>
          <p:cNvSpPr>
            <a:spLocks/>
          </p:cNvSpPr>
          <p:nvPr/>
        </p:nvSpPr>
        <p:spPr bwMode="auto">
          <a:xfrm>
            <a:off x="3611563" y="2586038"/>
            <a:ext cx="336550" cy="241300"/>
          </a:xfrm>
          <a:custGeom>
            <a:avLst/>
            <a:gdLst>
              <a:gd name="T0" fmla="*/ 0 w 560"/>
              <a:gd name="T1" fmla="*/ 0 h 400"/>
              <a:gd name="T2" fmla="*/ 0 w 560"/>
              <a:gd name="T3" fmla="*/ 0 h 400"/>
              <a:gd name="T4" fmla="*/ 560 w 560"/>
              <a:gd name="T5" fmla="*/ 0 h 400"/>
              <a:gd name="T6" fmla="*/ 560 w 560"/>
              <a:gd name="T7" fmla="*/ 400 h 400"/>
              <a:gd name="T8" fmla="*/ 0 w 560"/>
              <a:gd name="T9" fmla="*/ 400 h 400"/>
              <a:gd name="T10" fmla="*/ 0 w 560"/>
              <a:gd name="T11" fmla="*/ 0 h 400"/>
            </a:gdLst>
            <a:ahLst/>
            <a:cxnLst>
              <a:cxn ang="0">
                <a:pos x="T0" y="T1"/>
              </a:cxn>
              <a:cxn ang="0">
                <a:pos x="T2" y="T3"/>
              </a:cxn>
              <a:cxn ang="0">
                <a:pos x="T4" y="T5"/>
              </a:cxn>
              <a:cxn ang="0">
                <a:pos x="T6" y="T7"/>
              </a:cxn>
              <a:cxn ang="0">
                <a:pos x="T8" y="T9"/>
              </a:cxn>
              <a:cxn ang="0">
                <a:pos x="T10" y="T11"/>
              </a:cxn>
            </a:cxnLst>
            <a:rect l="0" t="0" r="r" b="b"/>
            <a:pathLst>
              <a:path w="560" h="400">
                <a:moveTo>
                  <a:pt x="0" y="0"/>
                </a:moveTo>
                <a:lnTo>
                  <a:pt x="0" y="0"/>
                </a:lnTo>
                <a:lnTo>
                  <a:pt x="560" y="0"/>
                </a:lnTo>
                <a:lnTo>
                  <a:pt x="560" y="400"/>
                </a:lnTo>
                <a:lnTo>
                  <a:pt x="0" y="400"/>
                </a:lnTo>
                <a:lnTo>
                  <a:pt x="0" y="0"/>
                </a:lnTo>
                <a:close/>
              </a:path>
            </a:pathLst>
          </a:custGeom>
          <a:solidFill>
            <a:srgbClr val="C0C0C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8" name="Freeform 15">
            <a:extLst>
              <a:ext uri="{FF2B5EF4-FFF2-40B4-BE49-F238E27FC236}">
                <a16:creationId xmlns:a16="http://schemas.microsoft.com/office/drawing/2014/main" id="{FDD498F7-1208-4764-9A05-A26E6E8FDC40}"/>
              </a:ext>
            </a:extLst>
          </p:cNvPr>
          <p:cNvSpPr>
            <a:spLocks/>
          </p:cNvSpPr>
          <p:nvPr/>
        </p:nvSpPr>
        <p:spPr bwMode="auto">
          <a:xfrm>
            <a:off x="3611563" y="2586038"/>
            <a:ext cx="336550" cy="241300"/>
          </a:xfrm>
          <a:custGeom>
            <a:avLst/>
            <a:gdLst>
              <a:gd name="T0" fmla="*/ 0 w 560"/>
              <a:gd name="T1" fmla="*/ 0 h 400"/>
              <a:gd name="T2" fmla="*/ 0 w 560"/>
              <a:gd name="T3" fmla="*/ 0 h 400"/>
              <a:gd name="T4" fmla="*/ 560 w 560"/>
              <a:gd name="T5" fmla="*/ 0 h 400"/>
              <a:gd name="T6" fmla="*/ 560 w 560"/>
              <a:gd name="T7" fmla="*/ 400 h 400"/>
              <a:gd name="T8" fmla="*/ 0 w 560"/>
              <a:gd name="T9" fmla="*/ 400 h 400"/>
              <a:gd name="T10" fmla="*/ 0 w 560"/>
              <a:gd name="T11" fmla="*/ 0 h 400"/>
            </a:gdLst>
            <a:ahLst/>
            <a:cxnLst>
              <a:cxn ang="0">
                <a:pos x="T0" y="T1"/>
              </a:cxn>
              <a:cxn ang="0">
                <a:pos x="T2" y="T3"/>
              </a:cxn>
              <a:cxn ang="0">
                <a:pos x="T4" y="T5"/>
              </a:cxn>
              <a:cxn ang="0">
                <a:pos x="T6" y="T7"/>
              </a:cxn>
              <a:cxn ang="0">
                <a:pos x="T8" y="T9"/>
              </a:cxn>
              <a:cxn ang="0">
                <a:pos x="T10" y="T11"/>
              </a:cxn>
            </a:cxnLst>
            <a:rect l="0" t="0" r="r" b="b"/>
            <a:pathLst>
              <a:path w="560" h="400">
                <a:moveTo>
                  <a:pt x="0" y="0"/>
                </a:moveTo>
                <a:lnTo>
                  <a:pt x="0" y="0"/>
                </a:lnTo>
                <a:lnTo>
                  <a:pt x="560" y="0"/>
                </a:lnTo>
                <a:lnTo>
                  <a:pt x="560" y="400"/>
                </a:lnTo>
                <a:lnTo>
                  <a:pt x="0" y="400"/>
                </a:lnTo>
                <a:lnTo>
                  <a:pt x="0" y="0"/>
                </a:lnTo>
                <a:close/>
              </a:path>
            </a:pathLst>
          </a:custGeom>
          <a:noFill/>
          <a:ln w="63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Rectangle 16">
            <a:extLst>
              <a:ext uri="{FF2B5EF4-FFF2-40B4-BE49-F238E27FC236}">
                <a16:creationId xmlns:a16="http://schemas.microsoft.com/office/drawing/2014/main" id="{483F9BE7-A5A9-4C27-A9BC-F56BE94DC63B}"/>
              </a:ext>
            </a:extLst>
          </p:cNvPr>
          <p:cNvSpPr>
            <a:spLocks noChangeArrowheads="1"/>
          </p:cNvSpPr>
          <p:nvPr/>
        </p:nvSpPr>
        <p:spPr bwMode="auto">
          <a:xfrm>
            <a:off x="3721100" y="2598738"/>
            <a:ext cx="244475" cy="290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500" b="1" i="0" u="none" strike="noStrike" cap="none" normalizeH="0" baseline="0">
                <a:ln>
                  <a:noFill/>
                </a:ln>
                <a:solidFill>
                  <a:srgbClr val="000000"/>
                </a:solidFill>
                <a:effectLst/>
                <a:latin typeface="Courier New Bold" panose="02070609020205020404" pitchFamily="49" charset="0"/>
              </a:rPr>
              <a:t>O</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20" name="Freeform 17">
            <a:extLst>
              <a:ext uri="{FF2B5EF4-FFF2-40B4-BE49-F238E27FC236}">
                <a16:creationId xmlns:a16="http://schemas.microsoft.com/office/drawing/2014/main" id="{C3C17B5A-61D7-4FF1-81B0-6284901C58CD}"/>
              </a:ext>
            </a:extLst>
          </p:cNvPr>
          <p:cNvSpPr>
            <a:spLocks/>
          </p:cNvSpPr>
          <p:nvPr/>
        </p:nvSpPr>
        <p:spPr bwMode="auto">
          <a:xfrm>
            <a:off x="4273550" y="2586038"/>
            <a:ext cx="336550" cy="241300"/>
          </a:xfrm>
          <a:custGeom>
            <a:avLst/>
            <a:gdLst>
              <a:gd name="T0" fmla="*/ 0 w 560"/>
              <a:gd name="T1" fmla="*/ 0 h 400"/>
              <a:gd name="T2" fmla="*/ 0 w 560"/>
              <a:gd name="T3" fmla="*/ 0 h 400"/>
              <a:gd name="T4" fmla="*/ 560 w 560"/>
              <a:gd name="T5" fmla="*/ 0 h 400"/>
              <a:gd name="T6" fmla="*/ 560 w 560"/>
              <a:gd name="T7" fmla="*/ 400 h 400"/>
              <a:gd name="T8" fmla="*/ 0 w 560"/>
              <a:gd name="T9" fmla="*/ 400 h 400"/>
              <a:gd name="T10" fmla="*/ 0 w 560"/>
              <a:gd name="T11" fmla="*/ 0 h 400"/>
            </a:gdLst>
            <a:ahLst/>
            <a:cxnLst>
              <a:cxn ang="0">
                <a:pos x="T0" y="T1"/>
              </a:cxn>
              <a:cxn ang="0">
                <a:pos x="T2" y="T3"/>
              </a:cxn>
              <a:cxn ang="0">
                <a:pos x="T4" y="T5"/>
              </a:cxn>
              <a:cxn ang="0">
                <a:pos x="T6" y="T7"/>
              </a:cxn>
              <a:cxn ang="0">
                <a:pos x="T8" y="T9"/>
              </a:cxn>
              <a:cxn ang="0">
                <a:pos x="T10" y="T11"/>
              </a:cxn>
            </a:cxnLst>
            <a:rect l="0" t="0" r="r" b="b"/>
            <a:pathLst>
              <a:path w="560" h="400">
                <a:moveTo>
                  <a:pt x="0" y="0"/>
                </a:moveTo>
                <a:lnTo>
                  <a:pt x="0" y="0"/>
                </a:lnTo>
                <a:lnTo>
                  <a:pt x="560" y="0"/>
                </a:lnTo>
                <a:lnTo>
                  <a:pt x="560" y="400"/>
                </a:lnTo>
                <a:lnTo>
                  <a:pt x="0" y="400"/>
                </a:lnTo>
                <a:lnTo>
                  <a:pt x="0" y="0"/>
                </a:lnTo>
                <a:close/>
              </a:path>
            </a:pathLst>
          </a:custGeom>
          <a:solidFill>
            <a:srgbClr val="C0C0C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1" name="Freeform 18">
            <a:extLst>
              <a:ext uri="{FF2B5EF4-FFF2-40B4-BE49-F238E27FC236}">
                <a16:creationId xmlns:a16="http://schemas.microsoft.com/office/drawing/2014/main" id="{BE4AE3F9-E11B-4CFC-B75F-4048092D1314}"/>
              </a:ext>
            </a:extLst>
          </p:cNvPr>
          <p:cNvSpPr>
            <a:spLocks/>
          </p:cNvSpPr>
          <p:nvPr/>
        </p:nvSpPr>
        <p:spPr bwMode="auto">
          <a:xfrm>
            <a:off x="4273550" y="2586038"/>
            <a:ext cx="336550" cy="241300"/>
          </a:xfrm>
          <a:custGeom>
            <a:avLst/>
            <a:gdLst>
              <a:gd name="T0" fmla="*/ 0 w 560"/>
              <a:gd name="T1" fmla="*/ 0 h 400"/>
              <a:gd name="T2" fmla="*/ 0 w 560"/>
              <a:gd name="T3" fmla="*/ 0 h 400"/>
              <a:gd name="T4" fmla="*/ 560 w 560"/>
              <a:gd name="T5" fmla="*/ 0 h 400"/>
              <a:gd name="T6" fmla="*/ 560 w 560"/>
              <a:gd name="T7" fmla="*/ 400 h 400"/>
              <a:gd name="T8" fmla="*/ 0 w 560"/>
              <a:gd name="T9" fmla="*/ 400 h 400"/>
              <a:gd name="T10" fmla="*/ 0 w 560"/>
              <a:gd name="T11" fmla="*/ 0 h 400"/>
            </a:gdLst>
            <a:ahLst/>
            <a:cxnLst>
              <a:cxn ang="0">
                <a:pos x="T0" y="T1"/>
              </a:cxn>
              <a:cxn ang="0">
                <a:pos x="T2" y="T3"/>
              </a:cxn>
              <a:cxn ang="0">
                <a:pos x="T4" y="T5"/>
              </a:cxn>
              <a:cxn ang="0">
                <a:pos x="T6" y="T7"/>
              </a:cxn>
              <a:cxn ang="0">
                <a:pos x="T8" y="T9"/>
              </a:cxn>
              <a:cxn ang="0">
                <a:pos x="T10" y="T11"/>
              </a:cxn>
            </a:cxnLst>
            <a:rect l="0" t="0" r="r" b="b"/>
            <a:pathLst>
              <a:path w="560" h="400">
                <a:moveTo>
                  <a:pt x="0" y="0"/>
                </a:moveTo>
                <a:lnTo>
                  <a:pt x="0" y="0"/>
                </a:lnTo>
                <a:lnTo>
                  <a:pt x="560" y="0"/>
                </a:lnTo>
                <a:lnTo>
                  <a:pt x="560" y="400"/>
                </a:lnTo>
                <a:lnTo>
                  <a:pt x="0" y="400"/>
                </a:lnTo>
                <a:lnTo>
                  <a:pt x="0" y="0"/>
                </a:lnTo>
                <a:close/>
              </a:path>
            </a:pathLst>
          </a:custGeom>
          <a:noFill/>
          <a:ln w="63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Rectangle 19">
            <a:extLst>
              <a:ext uri="{FF2B5EF4-FFF2-40B4-BE49-F238E27FC236}">
                <a16:creationId xmlns:a16="http://schemas.microsoft.com/office/drawing/2014/main" id="{0DAFF53A-001F-485C-8770-829012B6518B}"/>
              </a:ext>
            </a:extLst>
          </p:cNvPr>
          <p:cNvSpPr>
            <a:spLocks noChangeArrowheads="1"/>
          </p:cNvSpPr>
          <p:nvPr/>
        </p:nvSpPr>
        <p:spPr bwMode="auto">
          <a:xfrm>
            <a:off x="4383088" y="2598738"/>
            <a:ext cx="244475" cy="290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500" b="1" i="0" u="none" strike="noStrike" cap="none" normalizeH="0" baseline="0">
                <a:ln>
                  <a:noFill/>
                </a:ln>
                <a:solidFill>
                  <a:srgbClr val="000000"/>
                </a:solidFill>
                <a:effectLst/>
                <a:latin typeface="Courier New Bold" panose="02070609020205020404" pitchFamily="49" charset="0"/>
              </a:rPr>
              <a:t>R</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23" name="Freeform 20">
            <a:extLst>
              <a:ext uri="{FF2B5EF4-FFF2-40B4-BE49-F238E27FC236}">
                <a16:creationId xmlns:a16="http://schemas.microsoft.com/office/drawing/2014/main" id="{D154AD14-2280-4121-BE37-6C0138AB0567}"/>
              </a:ext>
            </a:extLst>
          </p:cNvPr>
          <p:cNvSpPr>
            <a:spLocks noEditPoints="1"/>
          </p:cNvSpPr>
          <p:nvPr/>
        </p:nvSpPr>
        <p:spPr bwMode="auto">
          <a:xfrm>
            <a:off x="1960563" y="2681288"/>
            <a:ext cx="327025" cy="53975"/>
          </a:xfrm>
          <a:custGeom>
            <a:avLst/>
            <a:gdLst>
              <a:gd name="T0" fmla="*/ 0 w 542"/>
              <a:gd name="T1" fmla="*/ 30 h 90"/>
              <a:gd name="T2" fmla="*/ 0 w 542"/>
              <a:gd name="T3" fmla="*/ 30 h 90"/>
              <a:gd name="T4" fmla="*/ 467 w 542"/>
              <a:gd name="T5" fmla="*/ 30 h 90"/>
              <a:gd name="T6" fmla="*/ 467 w 542"/>
              <a:gd name="T7" fmla="*/ 60 h 90"/>
              <a:gd name="T8" fmla="*/ 0 w 542"/>
              <a:gd name="T9" fmla="*/ 60 h 90"/>
              <a:gd name="T10" fmla="*/ 0 w 542"/>
              <a:gd name="T11" fmla="*/ 30 h 90"/>
              <a:gd name="T12" fmla="*/ 452 w 542"/>
              <a:gd name="T13" fmla="*/ 0 h 90"/>
              <a:gd name="T14" fmla="*/ 452 w 542"/>
              <a:gd name="T15" fmla="*/ 0 h 90"/>
              <a:gd name="T16" fmla="*/ 542 w 542"/>
              <a:gd name="T17" fmla="*/ 45 h 90"/>
              <a:gd name="T18" fmla="*/ 452 w 542"/>
              <a:gd name="T19" fmla="*/ 90 h 90"/>
              <a:gd name="T20" fmla="*/ 452 w 542"/>
              <a:gd name="T21"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42" h="90">
                <a:moveTo>
                  <a:pt x="0" y="30"/>
                </a:moveTo>
                <a:lnTo>
                  <a:pt x="0" y="30"/>
                </a:lnTo>
                <a:lnTo>
                  <a:pt x="467" y="30"/>
                </a:lnTo>
                <a:lnTo>
                  <a:pt x="467" y="60"/>
                </a:lnTo>
                <a:lnTo>
                  <a:pt x="0" y="60"/>
                </a:lnTo>
                <a:lnTo>
                  <a:pt x="0" y="30"/>
                </a:lnTo>
                <a:close/>
                <a:moveTo>
                  <a:pt x="452" y="0"/>
                </a:moveTo>
                <a:lnTo>
                  <a:pt x="452" y="0"/>
                </a:lnTo>
                <a:lnTo>
                  <a:pt x="542" y="45"/>
                </a:lnTo>
                <a:lnTo>
                  <a:pt x="452" y="90"/>
                </a:lnTo>
                <a:lnTo>
                  <a:pt x="452"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4" name="Freeform 21">
            <a:extLst>
              <a:ext uri="{FF2B5EF4-FFF2-40B4-BE49-F238E27FC236}">
                <a16:creationId xmlns:a16="http://schemas.microsoft.com/office/drawing/2014/main" id="{4C429C45-821B-4AEA-8A2A-8ED2DF8F4AE4}"/>
              </a:ext>
            </a:extLst>
          </p:cNvPr>
          <p:cNvSpPr>
            <a:spLocks noEditPoints="1"/>
          </p:cNvSpPr>
          <p:nvPr/>
        </p:nvSpPr>
        <p:spPr bwMode="auto">
          <a:xfrm>
            <a:off x="2622550" y="2681288"/>
            <a:ext cx="325438" cy="53975"/>
          </a:xfrm>
          <a:custGeom>
            <a:avLst/>
            <a:gdLst>
              <a:gd name="T0" fmla="*/ 0 w 542"/>
              <a:gd name="T1" fmla="*/ 30 h 90"/>
              <a:gd name="T2" fmla="*/ 0 w 542"/>
              <a:gd name="T3" fmla="*/ 30 h 90"/>
              <a:gd name="T4" fmla="*/ 467 w 542"/>
              <a:gd name="T5" fmla="*/ 30 h 90"/>
              <a:gd name="T6" fmla="*/ 467 w 542"/>
              <a:gd name="T7" fmla="*/ 60 h 90"/>
              <a:gd name="T8" fmla="*/ 0 w 542"/>
              <a:gd name="T9" fmla="*/ 60 h 90"/>
              <a:gd name="T10" fmla="*/ 0 w 542"/>
              <a:gd name="T11" fmla="*/ 30 h 90"/>
              <a:gd name="T12" fmla="*/ 452 w 542"/>
              <a:gd name="T13" fmla="*/ 0 h 90"/>
              <a:gd name="T14" fmla="*/ 452 w 542"/>
              <a:gd name="T15" fmla="*/ 0 h 90"/>
              <a:gd name="T16" fmla="*/ 542 w 542"/>
              <a:gd name="T17" fmla="*/ 45 h 90"/>
              <a:gd name="T18" fmla="*/ 452 w 542"/>
              <a:gd name="T19" fmla="*/ 90 h 90"/>
              <a:gd name="T20" fmla="*/ 452 w 542"/>
              <a:gd name="T21"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42" h="90">
                <a:moveTo>
                  <a:pt x="0" y="30"/>
                </a:moveTo>
                <a:lnTo>
                  <a:pt x="0" y="30"/>
                </a:lnTo>
                <a:lnTo>
                  <a:pt x="467" y="30"/>
                </a:lnTo>
                <a:lnTo>
                  <a:pt x="467" y="60"/>
                </a:lnTo>
                <a:lnTo>
                  <a:pt x="0" y="60"/>
                </a:lnTo>
                <a:lnTo>
                  <a:pt x="0" y="30"/>
                </a:lnTo>
                <a:close/>
                <a:moveTo>
                  <a:pt x="452" y="0"/>
                </a:moveTo>
                <a:lnTo>
                  <a:pt x="452" y="0"/>
                </a:lnTo>
                <a:lnTo>
                  <a:pt x="542" y="45"/>
                </a:lnTo>
                <a:lnTo>
                  <a:pt x="452" y="90"/>
                </a:lnTo>
                <a:lnTo>
                  <a:pt x="452"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5" name="Freeform 22">
            <a:extLst>
              <a:ext uri="{FF2B5EF4-FFF2-40B4-BE49-F238E27FC236}">
                <a16:creationId xmlns:a16="http://schemas.microsoft.com/office/drawing/2014/main" id="{48CAF401-9D36-4FA3-B401-B6F4DB4CA5B0}"/>
              </a:ext>
            </a:extLst>
          </p:cNvPr>
          <p:cNvSpPr>
            <a:spLocks noEditPoints="1"/>
          </p:cNvSpPr>
          <p:nvPr/>
        </p:nvSpPr>
        <p:spPr bwMode="auto">
          <a:xfrm>
            <a:off x="3284538" y="2681288"/>
            <a:ext cx="325438" cy="53975"/>
          </a:xfrm>
          <a:custGeom>
            <a:avLst/>
            <a:gdLst>
              <a:gd name="T0" fmla="*/ 0 w 542"/>
              <a:gd name="T1" fmla="*/ 30 h 90"/>
              <a:gd name="T2" fmla="*/ 0 w 542"/>
              <a:gd name="T3" fmla="*/ 30 h 90"/>
              <a:gd name="T4" fmla="*/ 467 w 542"/>
              <a:gd name="T5" fmla="*/ 30 h 90"/>
              <a:gd name="T6" fmla="*/ 467 w 542"/>
              <a:gd name="T7" fmla="*/ 60 h 90"/>
              <a:gd name="T8" fmla="*/ 0 w 542"/>
              <a:gd name="T9" fmla="*/ 60 h 90"/>
              <a:gd name="T10" fmla="*/ 0 w 542"/>
              <a:gd name="T11" fmla="*/ 30 h 90"/>
              <a:gd name="T12" fmla="*/ 452 w 542"/>
              <a:gd name="T13" fmla="*/ 0 h 90"/>
              <a:gd name="T14" fmla="*/ 452 w 542"/>
              <a:gd name="T15" fmla="*/ 0 h 90"/>
              <a:gd name="T16" fmla="*/ 542 w 542"/>
              <a:gd name="T17" fmla="*/ 45 h 90"/>
              <a:gd name="T18" fmla="*/ 452 w 542"/>
              <a:gd name="T19" fmla="*/ 90 h 90"/>
              <a:gd name="T20" fmla="*/ 452 w 542"/>
              <a:gd name="T21"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42" h="90">
                <a:moveTo>
                  <a:pt x="0" y="30"/>
                </a:moveTo>
                <a:lnTo>
                  <a:pt x="0" y="30"/>
                </a:lnTo>
                <a:lnTo>
                  <a:pt x="467" y="30"/>
                </a:lnTo>
                <a:lnTo>
                  <a:pt x="467" y="60"/>
                </a:lnTo>
                <a:lnTo>
                  <a:pt x="0" y="60"/>
                </a:lnTo>
                <a:lnTo>
                  <a:pt x="0" y="30"/>
                </a:lnTo>
                <a:close/>
                <a:moveTo>
                  <a:pt x="452" y="0"/>
                </a:moveTo>
                <a:lnTo>
                  <a:pt x="452" y="0"/>
                </a:lnTo>
                <a:lnTo>
                  <a:pt x="542" y="45"/>
                </a:lnTo>
                <a:lnTo>
                  <a:pt x="452" y="90"/>
                </a:lnTo>
                <a:lnTo>
                  <a:pt x="452"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6" name="Freeform 23">
            <a:extLst>
              <a:ext uri="{FF2B5EF4-FFF2-40B4-BE49-F238E27FC236}">
                <a16:creationId xmlns:a16="http://schemas.microsoft.com/office/drawing/2014/main" id="{0AAEF0BF-4CA4-428F-86C5-06DE7262F025}"/>
              </a:ext>
            </a:extLst>
          </p:cNvPr>
          <p:cNvSpPr>
            <a:spLocks noEditPoints="1"/>
          </p:cNvSpPr>
          <p:nvPr/>
        </p:nvSpPr>
        <p:spPr bwMode="auto">
          <a:xfrm>
            <a:off x="3949700" y="2681288"/>
            <a:ext cx="327025" cy="53975"/>
          </a:xfrm>
          <a:custGeom>
            <a:avLst/>
            <a:gdLst>
              <a:gd name="T0" fmla="*/ 0 w 542"/>
              <a:gd name="T1" fmla="*/ 30 h 90"/>
              <a:gd name="T2" fmla="*/ 0 w 542"/>
              <a:gd name="T3" fmla="*/ 30 h 90"/>
              <a:gd name="T4" fmla="*/ 467 w 542"/>
              <a:gd name="T5" fmla="*/ 30 h 90"/>
              <a:gd name="T6" fmla="*/ 467 w 542"/>
              <a:gd name="T7" fmla="*/ 60 h 90"/>
              <a:gd name="T8" fmla="*/ 0 w 542"/>
              <a:gd name="T9" fmla="*/ 60 h 90"/>
              <a:gd name="T10" fmla="*/ 0 w 542"/>
              <a:gd name="T11" fmla="*/ 30 h 90"/>
              <a:gd name="T12" fmla="*/ 452 w 542"/>
              <a:gd name="T13" fmla="*/ 0 h 90"/>
              <a:gd name="T14" fmla="*/ 452 w 542"/>
              <a:gd name="T15" fmla="*/ 0 h 90"/>
              <a:gd name="T16" fmla="*/ 542 w 542"/>
              <a:gd name="T17" fmla="*/ 45 h 90"/>
              <a:gd name="T18" fmla="*/ 452 w 542"/>
              <a:gd name="T19" fmla="*/ 90 h 90"/>
              <a:gd name="T20" fmla="*/ 452 w 542"/>
              <a:gd name="T21"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42" h="90">
                <a:moveTo>
                  <a:pt x="0" y="30"/>
                </a:moveTo>
                <a:lnTo>
                  <a:pt x="0" y="30"/>
                </a:lnTo>
                <a:lnTo>
                  <a:pt x="467" y="30"/>
                </a:lnTo>
                <a:lnTo>
                  <a:pt x="467" y="60"/>
                </a:lnTo>
                <a:lnTo>
                  <a:pt x="0" y="60"/>
                </a:lnTo>
                <a:lnTo>
                  <a:pt x="0" y="30"/>
                </a:lnTo>
                <a:close/>
                <a:moveTo>
                  <a:pt x="452" y="0"/>
                </a:moveTo>
                <a:lnTo>
                  <a:pt x="452" y="0"/>
                </a:lnTo>
                <a:lnTo>
                  <a:pt x="542" y="45"/>
                </a:lnTo>
                <a:lnTo>
                  <a:pt x="452" y="90"/>
                </a:lnTo>
                <a:lnTo>
                  <a:pt x="452"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7" name="Freeform 24">
            <a:extLst>
              <a:ext uri="{FF2B5EF4-FFF2-40B4-BE49-F238E27FC236}">
                <a16:creationId xmlns:a16="http://schemas.microsoft.com/office/drawing/2014/main" id="{EF2DE486-EC07-4B6B-A375-B81403562815}"/>
              </a:ext>
            </a:extLst>
          </p:cNvPr>
          <p:cNvSpPr>
            <a:spLocks noEditPoints="1"/>
          </p:cNvSpPr>
          <p:nvPr/>
        </p:nvSpPr>
        <p:spPr bwMode="auto">
          <a:xfrm>
            <a:off x="1135063" y="2670176"/>
            <a:ext cx="487363" cy="53975"/>
          </a:xfrm>
          <a:custGeom>
            <a:avLst/>
            <a:gdLst>
              <a:gd name="T0" fmla="*/ 0 w 811"/>
              <a:gd name="T1" fmla="*/ 30 h 90"/>
              <a:gd name="T2" fmla="*/ 0 w 811"/>
              <a:gd name="T3" fmla="*/ 30 h 90"/>
              <a:gd name="T4" fmla="*/ 736 w 811"/>
              <a:gd name="T5" fmla="*/ 30 h 90"/>
              <a:gd name="T6" fmla="*/ 736 w 811"/>
              <a:gd name="T7" fmla="*/ 60 h 90"/>
              <a:gd name="T8" fmla="*/ 0 w 811"/>
              <a:gd name="T9" fmla="*/ 60 h 90"/>
              <a:gd name="T10" fmla="*/ 0 w 811"/>
              <a:gd name="T11" fmla="*/ 30 h 90"/>
              <a:gd name="T12" fmla="*/ 721 w 811"/>
              <a:gd name="T13" fmla="*/ 0 h 90"/>
              <a:gd name="T14" fmla="*/ 721 w 811"/>
              <a:gd name="T15" fmla="*/ 0 h 90"/>
              <a:gd name="T16" fmla="*/ 811 w 811"/>
              <a:gd name="T17" fmla="*/ 45 h 90"/>
              <a:gd name="T18" fmla="*/ 721 w 811"/>
              <a:gd name="T19" fmla="*/ 90 h 90"/>
              <a:gd name="T20" fmla="*/ 721 w 811"/>
              <a:gd name="T21"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11" h="90">
                <a:moveTo>
                  <a:pt x="0" y="30"/>
                </a:moveTo>
                <a:lnTo>
                  <a:pt x="0" y="30"/>
                </a:lnTo>
                <a:lnTo>
                  <a:pt x="736" y="30"/>
                </a:lnTo>
                <a:lnTo>
                  <a:pt x="736" y="60"/>
                </a:lnTo>
                <a:lnTo>
                  <a:pt x="0" y="60"/>
                </a:lnTo>
                <a:lnTo>
                  <a:pt x="0" y="30"/>
                </a:lnTo>
                <a:close/>
                <a:moveTo>
                  <a:pt x="721" y="0"/>
                </a:moveTo>
                <a:lnTo>
                  <a:pt x="721" y="0"/>
                </a:lnTo>
                <a:lnTo>
                  <a:pt x="811" y="45"/>
                </a:lnTo>
                <a:lnTo>
                  <a:pt x="721" y="90"/>
                </a:lnTo>
                <a:lnTo>
                  <a:pt x="721"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8" name="Freeform 25">
            <a:extLst>
              <a:ext uri="{FF2B5EF4-FFF2-40B4-BE49-F238E27FC236}">
                <a16:creationId xmlns:a16="http://schemas.microsoft.com/office/drawing/2014/main" id="{B6817C12-D446-4F51-9082-3959FBAAA9CC}"/>
              </a:ext>
            </a:extLst>
          </p:cNvPr>
          <p:cNvSpPr>
            <a:spLocks/>
          </p:cNvSpPr>
          <p:nvPr/>
        </p:nvSpPr>
        <p:spPr bwMode="auto">
          <a:xfrm>
            <a:off x="1606550" y="3192463"/>
            <a:ext cx="336550" cy="239713"/>
          </a:xfrm>
          <a:custGeom>
            <a:avLst/>
            <a:gdLst>
              <a:gd name="T0" fmla="*/ 0 w 560"/>
              <a:gd name="T1" fmla="*/ 0 h 400"/>
              <a:gd name="T2" fmla="*/ 0 w 560"/>
              <a:gd name="T3" fmla="*/ 0 h 400"/>
              <a:gd name="T4" fmla="*/ 560 w 560"/>
              <a:gd name="T5" fmla="*/ 0 h 400"/>
              <a:gd name="T6" fmla="*/ 560 w 560"/>
              <a:gd name="T7" fmla="*/ 400 h 400"/>
              <a:gd name="T8" fmla="*/ 0 w 560"/>
              <a:gd name="T9" fmla="*/ 400 h 400"/>
              <a:gd name="T10" fmla="*/ 0 w 560"/>
              <a:gd name="T11" fmla="*/ 0 h 400"/>
            </a:gdLst>
            <a:ahLst/>
            <a:cxnLst>
              <a:cxn ang="0">
                <a:pos x="T0" y="T1"/>
              </a:cxn>
              <a:cxn ang="0">
                <a:pos x="T2" y="T3"/>
              </a:cxn>
              <a:cxn ang="0">
                <a:pos x="T4" y="T5"/>
              </a:cxn>
              <a:cxn ang="0">
                <a:pos x="T6" y="T7"/>
              </a:cxn>
              <a:cxn ang="0">
                <a:pos x="T8" y="T9"/>
              </a:cxn>
              <a:cxn ang="0">
                <a:pos x="T10" y="T11"/>
              </a:cxn>
            </a:cxnLst>
            <a:rect l="0" t="0" r="r" b="b"/>
            <a:pathLst>
              <a:path w="560" h="400">
                <a:moveTo>
                  <a:pt x="0" y="0"/>
                </a:moveTo>
                <a:lnTo>
                  <a:pt x="0" y="0"/>
                </a:lnTo>
                <a:lnTo>
                  <a:pt x="560" y="0"/>
                </a:lnTo>
                <a:lnTo>
                  <a:pt x="560" y="400"/>
                </a:lnTo>
                <a:lnTo>
                  <a:pt x="0" y="400"/>
                </a:lnTo>
                <a:lnTo>
                  <a:pt x="0" y="0"/>
                </a:lnTo>
                <a:close/>
              </a:path>
            </a:pathLst>
          </a:custGeom>
          <a:solidFill>
            <a:srgbClr val="C0C0C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9" name="Freeform 26">
            <a:extLst>
              <a:ext uri="{FF2B5EF4-FFF2-40B4-BE49-F238E27FC236}">
                <a16:creationId xmlns:a16="http://schemas.microsoft.com/office/drawing/2014/main" id="{98A0B15A-FBFF-407C-8496-9D0C4A94569D}"/>
              </a:ext>
            </a:extLst>
          </p:cNvPr>
          <p:cNvSpPr>
            <a:spLocks/>
          </p:cNvSpPr>
          <p:nvPr/>
        </p:nvSpPr>
        <p:spPr bwMode="auto">
          <a:xfrm>
            <a:off x="1606550" y="3192463"/>
            <a:ext cx="336550" cy="239713"/>
          </a:xfrm>
          <a:custGeom>
            <a:avLst/>
            <a:gdLst>
              <a:gd name="T0" fmla="*/ 0 w 560"/>
              <a:gd name="T1" fmla="*/ 0 h 400"/>
              <a:gd name="T2" fmla="*/ 0 w 560"/>
              <a:gd name="T3" fmla="*/ 0 h 400"/>
              <a:gd name="T4" fmla="*/ 560 w 560"/>
              <a:gd name="T5" fmla="*/ 0 h 400"/>
              <a:gd name="T6" fmla="*/ 560 w 560"/>
              <a:gd name="T7" fmla="*/ 400 h 400"/>
              <a:gd name="T8" fmla="*/ 0 w 560"/>
              <a:gd name="T9" fmla="*/ 400 h 400"/>
              <a:gd name="T10" fmla="*/ 0 w 560"/>
              <a:gd name="T11" fmla="*/ 0 h 400"/>
            </a:gdLst>
            <a:ahLst/>
            <a:cxnLst>
              <a:cxn ang="0">
                <a:pos x="T0" y="T1"/>
              </a:cxn>
              <a:cxn ang="0">
                <a:pos x="T2" y="T3"/>
              </a:cxn>
              <a:cxn ang="0">
                <a:pos x="T4" y="T5"/>
              </a:cxn>
              <a:cxn ang="0">
                <a:pos x="T6" y="T7"/>
              </a:cxn>
              <a:cxn ang="0">
                <a:pos x="T8" y="T9"/>
              </a:cxn>
              <a:cxn ang="0">
                <a:pos x="T10" y="T11"/>
              </a:cxn>
            </a:cxnLst>
            <a:rect l="0" t="0" r="r" b="b"/>
            <a:pathLst>
              <a:path w="560" h="400">
                <a:moveTo>
                  <a:pt x="0" y="0"/>
                </a:moveTo>
                <a:lnTo>
                  <a:pt x="0" y="0"/>
                </a:lnTo>
                <a:lnTo>
                  <a:pt x="560" y="0"/>
                </a:lnTo>
                <a:lnTo>
                  <a:pt x="560" y="400"/>
                </a:lnTo>
                <a:lnTo>
                  <a:pt x="0" y="400"/>
                </a:lnTo>
                <a:lnTo>
                  <a:pt x="0" y="0"/>
                </a:lnTo>
                <a:close/>
              </a:path>
            </a:pathLst>
          </a:custGeom>
          <a:noFill/>
          <a:ln w="63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Rectangle 27">
            <a:extLst>
              <a:ext uri="{FF2B5EF4-FFF2-40B4-BE49-F238E27FC236}">
                <a16:creationId xmlns:a16="http://schemas.microsoft.com/office/drawing/2014/main" id="{3F549726-1028-44E7-BC44-326ABAC39249}"/>
              </a:ext>
            </a:extLst>
          </p:cNvPr>
          <p:cNvSpPr>
            <a:spLocks noChangeArrowheads="1"/>
          </p:cNvSpPr>
          <p:nvPr/>
        </p:nvSpPr>
        <p:spPr bwMode="auto">
          <a:xfrm>
            <a:off x="1719263" y="3203576"/>
            <a:ext cx="244475" cy="290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500" b="1" i="0" u="none" strike="noStrike" cap="none" normalizeH="0" baseline="0">
                <a:ln>
                  <a:noFill/>
                </a:ln>
                <a:solidFill>
                  <a:srgbClr val="000000"/>
                </a:solidFill>
                <a:effectLst/>
                <a:latin typeface="Courier New Bold" panose="02070609020205020404" pitchFamily="49" charset="0"/>
              </a:rPr>
              <a:t>H</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31" name="Freeform 28">
            <a:extLst>
              <a:ext uri="{FF2B5EF4-FFF2-40B4-BE49-F238E27FC236}">
                <a16:creationId xmlns:a16="http://schemas.microsoft.com/office/drawing/2014/main" id="{C95E4B31-521B-4666-A3E2-E84E5C193EDD}"/>
              </a:ext>
            </a:extLst>
          </p:cNvPr>
          <p:cNvSpPr>
            <a:spLocks/>
          </p:cNvSpPr>
          <p:nvPr/>
        </p:nvSpPr>
        <p:spPr bwMode="auto">
          <a:xfrm>
            <a:off x="2271713" y="3192463"/>
            <a:ext cx="336550" cy="239713"/>
          </a:xfrm>
          <a:custGeom>
            <a:avLst/>
            <a:gdLst>
              <a:gd name="T0" fmla="*/ 0 w 560"/>
              <a:gd name="T1" fmla="*/ 0 h 400"/>
              <a:gd name="T2" fmla="*/ 0 w 560"/>
              <a:gd name="T3" fmla="*/ 0 h 400"/>
              <a:gd name="T4" fmla="*/ 560 w 560"/>
              <a:gd name="T5" fmla="*/ 0 h 400"/>
              <a:gd name="T6" fmla="*/ 560 w 560"/>
              <a:gd name="T7" fmla="*/ 400 h 400"/>
              <a:gd name="T8" fmla="*/ 0 w 560"/>
              <a:gd name="T9" fmla="*/ 400 h 400"/>
              <a:gd name="T10" fmla="*/ 0 w 560"/>
              <a:gd name="T11" fmla="*/ 0 h 400"/>
            </a:gdLst>
            <a:ahLst/>
            <a:cxnLst>
              <a:cxn ang="0">
                <a:pos x="T0" y="T1"/>
              </a:cxn>
              <a:cxn ang="0">
                <a:pos x="T2" y="T3"/>
              </a:cxn>
              <a:cxn ang="0">
                <a:pos x="T4" y="T5"/>
              </a:cxn>
              <a:cxn ang="0">
                <a:pos x="T6" y="T7"/>
              </a:cxn>
              <a:cxn ang="0">
                <a:pos x="T8" y="T9"/>
              </a:cxn>
              <a:cxn ang="0">
                <a:pos x="T10" y="T11"/>
              </a:cxn>
            </a:cxnLst>
            <a:rect l="0" t="0" r="r" b="b"/>
            <a:pathLst>
              <a:path w="560" h="400">
                <a:moveTo>
                  <a:pt x="0" y="0"/>
                </a:moveTo>
                <a:lnTo>
                  <a:pt x="0" y="0"/>
                </a:lnTo>
                <a:lnTo>
                  <a:pt x="560" y="0"/>
                </a:lnTo>
                <a:lnTo>
                  <a:pt x="560" y="400"/>
                </a:lnTo>
                <a:lnTo>
                  <a:pt x="0" y="400"/>
                </a:lnTo>
                <a:lnTo>
                  <a:pt x="0" y="0"/>
                </a:lnTo>
                <a:close/>
              </a:path>
            </a:pathLst>
          </a:custGeom>
          <a:solidFill>
            <a:srgbClr val="C0C0C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2" name="Freeform 29">
            <a:extLst>
              <a:ext uri="{FF2B5EF4-FFF2-40B4-BE49-F238E27FC236}">
                <a16:creationId xmlns:a16="http://schemas.microsoft.com/office/drawing/2014/main" id="{7F1DF441-97AD-4949-8CE2-094DFEF816F4}"/>
              </a:ext>
            </a:extLst>
          </p:cNvPr>
          <p:cNvSpPr>
            <a:spLocks/>
          </p:cNvSpPr>
          <p:nvPr/>
        </p:nvSpPr>
        <p:spPr bwMode="auto">
          <a:xfrm>
            <a:off x="2271713" y="3192463"/>
            <a:ext cx="336550" cy="239713"/>
          </a:xfrm>
          <a:custGeom>
            <a:avLst/>
            <a:gdLst>
              <a:gd name="T0" fmla="*/ 0 w 560"/>
              <a:gd name="T1" fmla="*/ 0 h 400"/>
              <a:gd name="T2" fmla="*/ 0 w 560"/>
              <a:gd name="T3" fmla="*/ 0 h 400"/>
              <a:gd name="T4" fmla="*/ 560 w 560"/>
              <a:gd name="T5" fmla="*/ 0 h 400"/>
              <a:gd name="T6" fmla="*/ 560 w 560"/>
              <a:gd name="T7" fmla="*/ 400 h 400"/>
              <a:gd name="T8" fmla="*/ 0 w 560"/>
              <a:gd name="T9" fmla="*/ 400 h 400"/>
              <a:gd name="T10" fmla="*/ 0 w 560"/>
              <a:gd name="T11" fmla="*/ 0 h 400"/>
            </a:gdLst>
            <a:ahLst/>
            <a:cxnLst>
              <a:cxn ang="0">
                <a:pos x="T0" y="T1"/>
              </a:cxn>
              <a:cxn ang="0">
                <a:pos x="T2" y="T3"/>
              </a:cxn>
              <a:cxn ang="0">
                <a:pos x="T4" y="T5"/>
              </a:cxn>
              <a:cxn ang="0">
                <a:pos x="T6" y="T7"/>
              </a:cxn>
              <a:cxn ang="0">
                <a:pos x="T8" y="T9"/>
              </a:cxn>
              <a:cxn ang="0">
                <a:pos x="T10" y="T11"/>
              </a:cxn>
            </a:cxnLst>
            <a:rect l="0" t="0" r="r" b="b"/>
            <a:pathLst>
              <a:path w="560" h="400">
                <a:moveTo>
                  <a:pt x="0" y="0"/>
                </a:moveTo>
                <a:lnTo>
                  <a:pt x="0" y="0"/>
                </a:lnTo>
                <a:lnTo>
                  <a:pt x="560" y="0"/>
                </a:lnTo>
                <a:lnTo>
                  <a:pt x="560" y="400"/>
                </a:lnTo>
                <a:lnTo>
                  <a:pt x="0" y="400"/>
                </a:lnTo>
                <a:lnTo>
                  <a:pt x="0" y="0"/>
                </a:lnTo>
                <a:close/>
              </a:path>
            </a:pathLst>
          </a:custGeom>
          <a:noFill/>
          <a:ln w="63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Rectangle 30">
            <a:extLst>
              <a:ext uri="{FF2B5EF4-FFF2-40B4-BE49-F238E27FC236}">
                <a16:creationId xmlns:a16="http://schemas.microsoft.com/office/drawing/2014/main" id="{95AAD9CB-9BB2-4103-AFD9-D95512657CD5}"/>
              </a:ext>
            </a:extLst>
          </p:cNvPr>
          <p:cNvSpPr>
            <a:spLocks noChangeArrowheads="1"/>
          </p:cNvSpPr>
          <p:nvPr/>
        </p:nvSpPr>
        <p:spPr bwMode="auto">
          <a:xfrm>
            <a:off x="2381250" y="3203576"/>
            <a:ext cx="244475" cy="290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500" b="1" i="0" u="none" strike="noStrike" cap="none" normalizeH="0" baseline="0">
                <a:ln>
                  <a:noFill/>
                </a:ln>
                <a:solidFill>
                  <a:srgbClr val="000000"/>
                </a:solidFill>
                <a:effectLst/>
                <a:latin typeface="Courier New Bold" panose="02070609020205020404" pitchFamily="49" charset="0"/>
              </a:rPr>
              <a:t>I</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34" name="Freeform 31">
            <a:extLst>
              <a:ext uri="{FF2B5EF4-FFF2-40B4-BE49-F238E27FC236}">
                <a16:creationId xmlns:a16="http://schemas.microsoft.com/office/drawing/2014/main" id="{8E17375C-CF91-4ABD-8A9E-77E25D399ACC}"/>
              </a:ext>
            </a:extLst>
          </p:cNvPr>
          <p:cNvSpPr>
            <a:spLocks/>
          </p:cNvSpPr>
          <p:nvPr/>
        </p:nvSpPr>
        <p:spPr bwMode="auto">
          <a:xfrm>
            <a:off x="2933700" y="3192463"/>
            <a:ext cx="336550" cy="239713"/>
          </a:xfrm>
          <a:custGeom>
            <a:avLst/>
            <a:gdLst>
              <a:gd name="T0" fmla="*/ 0 w 560"/>
              <a:gd name="T1" fmla="*/ 0 h 400"/>
              <a:gd name="T2" fmla="*/ 0 w 560"/>
              <a:gd name="T3" fmla="*/ 0 h 400"/>
              <a:gd name="T4" fmla="*/ 560 w 560"/>
              <a:gd name="T5" fmla="*/ 0 h 400"/>
              <a:gd name="T6" fmla="*/ 560 w 560"/>
              <a:gd name="T7" fmla="*/ 400 h 400"/>
              <a:gd name="T8" fmla="*/ 0 w 560"/>
              <a:gd name="T9" fmla="*/ 400 h 400"/>
              <a:gd name="T10" fmla="*/ 0 w 560"/>
              <a:gd name="T11" fmla="*/ 0 h 400"/>
            </a:gdLst>
            <a:ahLst/>
            <a:cxnLst>
              <a:cxn ang="0">
                <a:pos x="T0" y="T1"/>
              </a:cxn>
              <a:cxn ang="0">
                <a:pos x="T2" y="T3"/>
              </a:cxn>
              <a:cxn ang="0">
                <a:pos x="T4" y="T5"/>
              </a:cxn>
              <a:cxn ang="0">
                <a:pos x="T6" y="T7"/>
              </a:cxn>
              <a:cxn ang="0">
                <a:pos x="T8" y="T9"/>
              </a:cxn>
              <a:cxn ang="0">
                <a:pos x="T10" y="T11"/>
              </a:cxn>
            </a:cxnLst>
            <a:rect l="0" t="0" r="r" b="b"/>
            <a:pathLst>
              <a:path w="560" h="400">
                <a:moveTo>
                  <a:pt x="0" y="0"/>
                </a:moveTo>
                <a:lnTo>
                  <a:pt x="0" y="0"/>
                </a:lnTo>
                <a:lnTo>
                  <a:pt x="560" y="0"/>
                </a:lnTo>
                <a:lnTo>
                  <a:pt x="560" y="400"/>
                </a:lnTo>
                <a:lnTo>
                  <a:pt x="0" y="400"/>
                </a:lnTo>
                <a:lnTo>
                  <a:pt x="0" y="0"/>
                </a:lnTo>
                <a:close/>
              </a:path>
            </a:pathLst>
          </a:custGeom>
          <a:solidFill>
            <a:srgbClr val="C0C0C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5" name="Freeform 32">
            <a:extLst>
              <a:ext uri="{FF2B5EF4-FFF2-40B4-BE49-F238E27FC236}">
                <a16:creationId xmlns:a16="http://schemas.microsoft.com/office/drawing/2014/main" id="{4DE2AB86-FE62-4FF4-A170-2E62891850F4}"/>
              </a:ext>
            </a:extLst>
          </p:cNvPr>
          <p:cNvSpPr>
            <a:spLocks/>
          </p:cNvSpPr>
          <p:nvPr/>
        </p:nvSpPr>
        <p:spPr bwMode="auto">
          <a:xfrm>
            <a:off x="2933700" y="3192463"/>
            <a:ext cx="336550" cy="239713"/>
          </a:xfrm>
          <a:custGeom>
            <a:avLst/>
            <a:gdLst>
              <a:gd name="T0" fmla="*/ 0 w 560"/>
              <a:gd name="T1" fmla="*/ 0 h 400"/>
              <a:gd name="T2" fmla="*/ 0 w 560"/>
              <a:gd name="T3" fmla="*/ 0 h 400"/>
              <a:gd name="T4" fmla="*/ 560 w 560"/>
              <a:gd name="T5" fmla="*/ 0 h 400"/>
              <a:gd name="T6" fmla="*/ 560 w 560"/>
              <a:gd name="T7" fmla="*/ 400 h 400"/>
              <a:gd name="T8" fmla="*/ 0 w 560"/>
              <a:gd name="T9" fmla="*/ 400 h 400"/>
              <a:gd name="T10" fmla="*/ 0 w 560"/>
              <a:gd name="T11" fmla="*/ 0 h 400"/>
            </a:gdLst>
            <a:ahLst/>
            <a:cxnLst>
              <a:cxn ang="0">
                <a:pos x="T0" y="T1"/>
              </a:cxn>
              <a:cxn ang="0">
                <a:pos x="T2" y="T3"/>
              </a:cxn>
              <a:cxn ang="0">
                <a:pos x="T4" y="T5"/>
              </a:cxn>
              <a:cxn ang="0">
                <a:pos x="T6" y="T7"/>
              </a:cxn>
              <a:cxn ang="0">
                <a:pos x="T8" y="T9"/>
              </a:cxn>
              <a:cxn ang="0">
                <a:pos x="T10" y="T11"/>
              </a:cxn>
            </a:cxnLst>
            <a:rect l="0" t="0" r="r" b="b"/>
            <a:pathLst>
              <a:path w="560" h="400">
                <a:moveTo>
                  <a:pt x="0" y="0"/>
                </a:moveTo>
                <a:lnTo>
                  <a:pt x="0" y="0"/>
                </a:lnTo>
                <a:lnTo>
                  <a:pt x="560" y="0"/>
                </a:lnTo>
                <a:lnTo>
                  <a:pt x="560" y="400"/>
                </a:lnTo>
                <a:lnTo>
                  <a:pt x="0" y="400"/>
                </a:lnTo>
                <a:lnTo>
                  <a:pt x="0" y="0"/>
                </a:lnTo>
                <a:close/>
              </a:path>
            </a:pathLst>
          </a:custGeom>
          <a:noFill/>
          <a:ln w="63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Rectangle 33">
            <a:extLst>
              <a:ext uri="{FF2B5EF4-FFF2-40B4-BE49-F238E27FC236}">
                <a16:creationId xmlns:a16="http://schemas.microsoft.com/office/drawing/2014/main" id="{60CE38ED-9C6E-4342-B7A1-C619CC1B3958}"/>
              </a:ext>
            </a:extLst>
          </p:cNvPr>
          <p:cNvSpPr>
            <a:spLocks noChangeArrowheads="1"/>
          </p:cNvSpPr>
          <p:nvPr/>
        </p:nvSpPr>
        <p:spPr bwMode="auto">
          <a:xfrm>
            <a:off x="3044825" y="3203576"/>
            <a:ext cx="244475" cy="290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500" b="1" i="0" u="none" strike="noStrike" cap="none" normalizeH="0" baseline="0">
                <a:ln>
                  <a:noFill/>
                </a:ln>
                <a:solidFill>
                  <a:srgbClr val="000000"/>
                </a:solidFill>
                <a:effectLst/>
                <a:latin typeface="Courier New Bold" panose="02070609020205020404" pitchFamily="49" charset="0"/>
              </a:rPr>
              <a:t>M</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37" name="Freeform 34">
            <a:extLst>
              <a:ext uri="{FF2B5EF4-FFF2-40B4-BE49-F238E27FC236}">
                <a16:creationId xmlns:a16="http://schemas.microsoft.com/office/drawing/2014/main" id="{B6498433-47B2-47AD-AB59-361A67490954}"/>
              </a:ext>
            </a:extLst>
          </p:cNvPr>
          <p:cNvSpPr>
            <a:spLocks/>
          </p:cNvSpPr>
          <p:nvPr/>
        </p:nvSpPr>
        <p:spPr bwMode="auto">
          <a:xfrm>
            <a:off x="3595688" y="3192463"/>
            <a:ext cx="336550" cy="239713"/>
          </a:xfrm>
          <a:custGeom>
            <a:avLst/>
            <a:gdLst>
              <a:gd name="T0" fmla="*/ 0 w 560"/>
              <a:gd name="T1" fmla="*/ 0 h 400"/>
              <a:gd name="T2" fmla="*/ 0 w 560"/>
              <a:gd name="T3" fmla="*/ 0 h 400"/>
              <a:gd name="T4" fmla="*/ 560 w 560"/>
              <a:gd name="T5" fmla="*/ 0 h 400"/>
              <a:gd name="T6" fmla="*/ 560 w 560"/>
              <a:gd name="T7" fmla="*/ 400 h 400"/>
              <a:gd name="T8" fmla="*/ 0 w 560"/>
              <a:gd name="T9" fmla="*/ 400 h 400"/>
              <a:gd name="T10" fmla="*/ 0 w 560"/>
              <a:gd name="T11" fmla="*/ 0 h 400"/>
            </a:gdLst>
            <a:ahLst/>
            <a:cxnLst>
              <a:cxn ang="0">
                <a:pos x="T0" y="T1"/>
              </a:cxn>
              <a:cxn ang="0">
                <a:pos x="T2" y="T3"/>
              </a:cxn>
              <a:cxn ang="0">
                <a:pos x="T4" y="T5"/>
              </a:cxn>
              <a:cxn ang="0">
                <a:pos x="T6" y="T7"/>
              </a:cxn>
              <a:cxn ang="0">
                <a:pos x="T8" y="T9"/>
              </a:cxn>
              <a:cxn ang="0">
                <a:pos x="T10" y="T11"/>
              </a:cxn>
            </a:cxnLst>
            <a:rect l="0" t="0" r="r" b="b"/>
            <a:pathLst>
              <a:path w="560" h="400">
                <a:moveTo>
                  <a:pt x="0" y="0"/>
                </a:moveTo>
                <a:lnTo>
                  <a:pt x="0" y="0"/>
                </a:lnTo>
                <a:lnTo>
                  <a:pt x="560" y="0"/>
                </a:lnTo>
                <a:lnTo>
                  <a:pt x="560" y="400"/>
                </a:lnTo>
                <a:lnTo>
                  <a:pt x="0" y="400"/>
                </a:lnTo>
                <a:lnTo>
                  <a:pt x="0" y="0"/>
                </a:lnTo>
                <a:close/>
              </a:path>
            </a:pathLst>
          </a:custGeom>
          <a:solidFill>
            <a:srgbClr val="C0C0C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8" name="Freeform 35">
            <a:extLst>
              <a:ext uri="{FF2B5EF4-FFF2-40B4-BE49-F238E27FC236}">
                <a16:creationId xmlns:a16="http://schemas.microsoft.com/office/drawing/2014/main" id="{B59DDB3E-A9B3-45E3-82E0-CAE7200E1771}"/>
              </a:ext>
            </a:extLst>
          </p:cNvPr>
          <p:cNvSpPr>
            <a:spLocks/>
          </p:cNvSpPr>
          <p:nvPr/>
        </p:nvSpPr>
        <p:spPr bwMode="auto">
          <a:xfrm>
            <a:off x="3595688" y="3192463"/>
            <a:ext cx="336550" cy="239713"/>
          </a:xfrm>
          <a:custGeom>
            <a:avLst/>
            <a:gdLst>
              <a:gd name="T0" fmla="*/ 0 w 560"/>
              <a:gd name="T1" fmla="*/ 0 h 400"/>
              <a:gd name="T2" fmla="*/ 0 w 560"/>
              <a:gd name="T3" fmla="*/ 0 h 400"/>
              <a:gd name="T4" fmla="*/ 560 w 560"/>
              <a:gd name="T5" fmla="*/ 0 h 400"/>
              <a:gd name="T6" fmla="*/ 560 w 560"/>
              <a:gd name="T7" fmla="*/ 400 h 400"/>
              <a:gd name="T8" fmla="*/ 0 w 560"/>
              <a:gd name="T9" fmla="*/ 400 h 400"/>
              <a:gd name="T10" fmla="*/ 0 w 560"/>
              <a:gd name="T11" fmla="*/ 0 h 400"/>
            </a:gdLst>
            <a:ahLst/>
            <a:cxnLst>
              <a:cxn ang="0">
                <a:pos x="T0" y="T1"/>
              </a:cxn>
              <a:cxn ang="0">
                <a:pos x="T2" y="T3"/>
              </a:cxn>
              <a:cxn ang="0">
                <a:pos x="T4" y="T5"/>
              </a:cxn>
              <a:cxn ang="0">
                <a:pos x="T6" y="T7"/>
              </a:cxn>
              <a:cxn ang="0">
                <a:pos x="T8" y="T9"/>
              </a:cxn>
              <a:cxn ang="0">
                <a:pos x="T10" y="T11"/>
              </a:cxn>
            </a:cxnLst>
            <a:rect l="0" t="0" r="r" b="b"/>
            <a:pathLst>
              <a:path w="560" h="400">
                <a:moveTo>
                  <a:pt x="0" y="0"/>
                </a:moveTo>
                <a:lnTo>
                  <a:pt x="0" y="0"/>
                </a:lnTo>
                <a:lnTo>
                  <a:pt x="560" y="0"/>
                </a:lnTo>
                <a:lnTo>
                  <a:pt x="560" y="400"/>
                </a:lnTo>
                <a:lnTo>
                  <a:pt x="0" y="400"/>
                </a:lnTo>
                <a:lnTo>
                  <a:pt x="0" y="0"/>
                </a:lnTo>
                <a:close/>
              </a:path>
            </a:pathLst>
          </a:custGeom>
          <a:noFill/>
          <a:ln w="63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9" name="Rectangle 36">
            <a:extLst>
              <a:ext uri="{FF2B5EF4-FFF2-40B4-BE49-F238E27FC236}">
                <a16:creationId xmlns:a16="http://schemas.microsoft.com/office/drawing/2014/main" id="{FC7DF874-7AE7-4F94-8BE4-0354C639CD82}"/>
              </a:ext>
            </a:extLst>
          </p:cNvPr>
          <p:cNvSpPr>
            <a:spLocks noChangeArrowheads="1"/>
          </p:cNvSpPr>
          <p:nvPr/>
        </p:nvSpPr>
        <p:spPr bwMode="auto">
          <a:xfrm>
            <a:off x="3706813" y="3203576"/>
            <a:ext cx="244475" cy="290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500" b="1" i="0" u="none" strike="noStrike" cap="none" normalizeH="0" baseline="0">
                <a:ln>
                  <a:noFill/>
                </a:ln>
                <a:solidFill>
                  <a:srgbClr val="000000"/>
                </a:solidFill>
                <a:effectLst/>
                <a:latin typeface="Courier New Bold" panose="02070609020205020404" pitchFamily="49" charset="0"/>
              </a:rPr>
              <a:t>S</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40" name="Freeform 37">
            <a:extLst>
              <a:ext uri="{FF2B5EF4-FFF2-40B4-BE49-F238E27FC236}">
                <a16:creationId xmlns:a16="http://schemas.microsoft.com/office/drawing/2014/main" id="{E30D362F-52E1-4720-8805-2A4BEF10F14E}"/>
              </a:ext>
            </a:extLst>
          </p:cNvPr>
          <p:cNvSpPr>
            <a:spLocks/>
          </p:cNvSpPr>
          <p:nvPr/>
        </p:nvSpPr>
        <p:spPr bwMode="auto">
          <a:xfrm>
            <a:off x="4256088" y="3192463"/>
            <a:ext cx="338138" cy="239713"/>
          </a:xfrm>
          <a:custGeom>
            <a:avLst/>
            <a:gdLst>
              <a:gd name="T0" fmla="*/ 0 w 560"/>
              <a:gd name="T1" fmla="*/ 0 h 400"/>
              <a:gd name="T2" fmla="*/ 0 w 560"/>
              <a:gd name="T3" fmla="*/ 0 h 400"/>
              <a:gd name="T4" fmla="*/ 560 w 560"/>
              <a:gd name="T5" fmla="*/ 0 h 400"/>
              <a:gd name="T6" fmla="*/ 560 w 560"/>
              <a:gd name="T7" fmla="*/ 400 h 400"/>
              <a:gd name="T8" fmla="*/ 0 w 560"/>
              <a:gd name="T9" fmla="*/ 400 h 400"/>
              <a:gd name="T10" fmla="*/ 0 w 560"/>
              <a:gd name="T11" fmla="*/ 0 h 400"/>
            </a:gdLst>
            <a:ahLst/>
            <a:cxnLst>
              <a:cxn ang="0">
                <a:pos x="T0" y="T1"/>
              </a:cxn>
              <a:cxn ang="0">
                <a:pos x="T2" y="T3"/>
              </a:cxn>
              <a:cxn ang="0">
                <a:pos x="T4" y="T5"/>
              </a:cxn>
              <a:cxn ang="0">
                <a:pos x="T6" y="T7"/>
              </a:cxn>
              <a:cxn ang="0">
                <a:pos x="T8" y="T9"/>
              </a:cxn>
              <a:cxn ang="0">
                <a:pos x="T10" y="T11"/>
              </a:cxn>
            </a:cxnLst>
            <a:rect l="0" t="0" r="r" b="b"/>
            <a:pathLst>
              <a:path w="560" h="400">
                <a:moveTo>
                  <a:pt x="0" y="0"/>
                </a:moveTo>
                <a:lnTo>
                  <a:pt x="0" y="0"/>
                </a:lnTo>
                <a:lnTo>
                  <a:pt x="560" y="0"/>
                </a:lnTo>
                <a:lnTo>
                  <a:pt x="560" y="400"/>
                </a:lnTo>
                <a:lnTo>
                  <a:pt x="0" y="400"/>
                </a:lnTo>
                <a:lnTo>
                  <a:pt x="0" y="0"/>
                </a:lnTo>
                <a:close/>
              </a:path>
            </a:pathLst>
          </a:custGeom>
          <a:solidFill>
            <a:srgbClr val="C0C0C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1" name="Freeform 38">
            <a:extLst>
              <a:ext uri="{FF2B5EF4-FFF2-40B4-BE49-F238E27FC236}">
                <a16:creationId xmlns:a16="http://schemas.microsoft.com/office/drawing/2014/main" id="{54CD92E1-1B02-4B43-8D4F-76231B923DA8}"/>
              </a:ext>
            </a:extLst>
          </p:cNvPr>
          <p:cNvSpPr>
            <a:spLocks/>
          </p:cNvSpPr>
          <p:nvPr/>
        </p:nvSpPr>
        <p:spPr bwMode="auto">
          <a:xfrm>
            <a:off x="4256088" y="3192463"/>
            <a:ext cx="338138" cy="239713"/>
          </a:xfrm>
          <a:custGeom>
            <a:avLst/>
            <a:gdLst>
              <a:gd name="T0" fmla="*/ 0 w 560"/>
              <a:gd name="T1" fmla="*/ 0 h 400"/>
              <a:gd name="T2" fmla="*/ 0 w 560"/>
              <a:gd name="T3" fmla="*/ 0 h 400"/>
              <a:gd name="T4" fmla="*/ 560 w 560"/>
              <a:gd name="T5" fmla="*/ 0 h 400"/>
              <a:gd name="T6" fmla="*/ 560 w 560"/>
              <a:gd name="T7" fmla="*/ 400 h 400"/>
              <a:gd name="T8" fmla="*/ 0 w 560"/>
              <a:gd name="T9" fmla="*/ 400 h 400"/>
              <a:gd name="T10" fmla="*/ 0 w 560"/>
              <a:gd name="T11" fmla="*/ 0 h 400"/>
            </a:gdLst>
            <a:ahLst/>
            <a:cxnLst>
              <a:cxn ang="0">
                <a:pos x="T0" y="T1"/>
              </a:cxn>
              <a:cxn ang="0">
                <a:pos x="T2" y="T3"/>
              </a:cxn>
              <a:cxn ang="0">
                <a:pos x="T4" y="T5"/>
              </a:cxn>
              <a:cxn ang="0">
                <a:pos x="T6" y="T7"/>
              </a:cxn>
              <a:cxn ang="0">
                <a:pos x="T8" y="T9"/>
              </a:cxn>
              <a:cxn ang="0">
                <a:pos x="T10" y="T11"/>
              </a:cxn>
            </a:cxnLst>
            <a:rect l="0" t="0" r="r" b="b"/>
            <a:pathLst>
              <a:path w="560" h="400">
                <a:moveTo>
                  <a:pt x="0" y="0"/>
                </a:moveTo>
                <a:lnTo>
                  <a:pt x="0" y="0"/>
                </a:lnTo>
                <a:lnTo>
                  <a:pt x="560" y="0"/>
                </a:lnTo>
                <a:lnTo>
                  <a:pt x="560" y="400"/>
                </a:lnTo>
                <a:lnTo>
                  <a:pt x="0" y="400"/>
                </a:lnTo>
                <a:lnTo>
                  <a:pt x="0" y="0"/>
                </a:lnTo>
                <a:close/>
              </a:path>
            </a:pathLst>
          </a:custGeom>
          <a:noFill/>
          <a:ln w="63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Rectangle 39">
            <a:extLst>
              <a:ext uri="{FF2B5EF4-FFF2-40B4-BE49-F238E27FC236}">
                <a16:creationId xmlns:a16="http://schemas.microsoft.com/office/drawing/2014/main" id="{F8AC1910-35F9-4F3E-9304-9FCEE538834B}"/>
              </a:ext>
            </a:extLst>
          </p:cNvPr>
          <p:cNvSpPr>
            <a:spLocks noChangeArrowheads="1"/>
          </p:cNvSpPr>
          <p:nvPr/>
        </p:nvSpPr>
        <p:spPr bwMode="auto">
          <a:xfrm>
            <a:off x="4368800" y="3203576"/>
            <a:ext cx="244475" cy="290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500" b="1" i="0" u="none" strike="noStrike" cap="none" normalizeH="0" baseline="0">
                <a:ln>
                  <a:noFill/>
                </a:ln>
                <a:solidFill>
                  <a:srgbClr val="000000"/>
                </a:solidFill>
                <a:effectLst/>
                <a:latin typeface="Courier New Bold" panose="02070609020205020404" pitchFamily="49" charset="0"/>
              </a:rPr>
              <a:t>T</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44" name="Freeform 41">
            <a:extLst>
              <a:ext uri="{FF2B5EF4-FFF2-40B4-BE49-F238E27FC236}">
                <a16:creationId xmlns:a16="http://schemas.microsoft.com/office/drawing/2014/main" id="{DBA4F1AB-F213-44ED-AFBD-5E4D31945F46}"/>
              </a:ext>
            </a:extLst>
          </p:cNvPr>
          <p:cNvSpPr>
            <a:spLocks noEditPoints="1"/>
          </p:cNvSpPr>
          <p:nvPr/>
        </p:nvSpPr>
        <p:spPr bwMode="auto">
          <a:xfrm>
            <a:off x="2609850" y="3287713"/>
            <a:ext cx="327025" cy="53975"/>
          </a:xfrm>
          <a:custGeom>
            <a:avLst/>
            <a:gdLst>
              <a:gd name="T0" fmla="*/ 0 w 542"/>
              <a:gd name="T1" fmla="*/ 30 h 90"/>
              <a:gd name="T2" fmla="*/ 0 w 542"/>
              <a:gd name="T3" fmla="*/ 30 h 90"/>
              <a:gd name="T4" fmla="*/ 467 w 542"/>
              <a:gd name="T5" fmla="*/ 30 h 90"/>
              <a:gd name="T6" fmla="*/ 467 w 542"/>
              <a:gd name="T7" fmla="*/ 60 h 90"/>
              <a:gd name="T8" fmla="*/ 0 w 542"/>
              <a:gd name="T9" fmla="*/ 60 h 90"/>
              <a:gd name="T10" fmla="*/ 0 w 542"/>
              <a:gd name="T11" fmla="*/ 30 h 90"/>
              <a:gd name="T12" fmla="*/ 452 w 542"/>
              <a:gd name="T13" fmla="*/ 0 h 90"/>
              <a:gd name="T14" fmla="*/ 452 w 542"/>
              <a:gd name="T15" fmla="*/ 0 h 90"/>
              <a:gd name="T16" fmla="*/ 542 w 542"/>
              <a:gd name="T17" fmla="*/ 45 h 90"/>
              <a:gd name="T18" fmla="*/ 452 w 542"/>
              <a:gd name="T19" fmla="*/ 90 h 90"/>
              <a:gd name="T20" fmla="*/ 452 w 542"/>
              <a:gd name="T21"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42" h="90">
                <a:moveTo>
                  <a:pt x="0" y="30"/>
                </a:moveTo>
                <a:lnTo>
                  <a:pt x="0" y="30"/>
                </a:lnTo>
                <a:lnTo>
                  <a:pt x="467" y="30"/>
                </a:lnTo>
                <a:lnTo>
                  <a:pt x="467" y="60"/>
                </a:lnTo>
                <a:lnTo>
                  <a:pt x="0" y="60"/>
                </a:lnTo>
                <a:lnTo>
                  <a:pt x="0" y="30"/>
                </a:lnTo>
                <a:close/>
                <a:moveTo>
                  <a:pt x="452" y="0"/>
                </a:moveTo>
                <a:lnTo>
                  <a:pt x="452" y="0"/>
                </a:lnTo>
                <a:lnTo>
                  <a:pt x="542" y="45"/>
                </a:lnTo>
                <a:lnTo>
                  <a:pt x="452" y="90"/>
                </a:lnTo>
                <a:lnTo>
                  <a:pt x="452"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5" name="Freeform 42">
            <a:extLst>
              <a:ext uri="{FF2B5EF4-FFF2-40B4-BE49-F238E27FC236}">
                <a16:creationId xmlns:a16="http://schemas.microsoft.com/office/drawing/2014/main" id="{E73CD481-049C-4BD5-AB1F-BD50B52C42B2}"/>
              </a:ext>
            </a:extLst>
          </p:cNvPr>
          <p:cNvSpPr>
            <a:spLocks noEditPoints="1"/>
          </p:cNvSpPr>
          <p:nvPr/>
        </p:nvSpPr>
        <p:spPr bwMode="auto">
          <a:xfrm>
            <a:off x="3271838" y="3287713"/>
            <a:ext cx="327025" cy="53975"/>
          </a:xfrm>
          <a:custGeom>
            <a:avLst/>
            <a:gdLst>
              <a:gd name="T0" fmla="*/ 0 w 542"/>
              <a:gd name="T1" fmla="*/ 30 h 90"/>
              <a:gd name="T2" fmla="*/ 0 w 542"/>
              <a:gd name="T3" fmla="*/ 30 h 90"/>
              <a:gd name="T4" fmla="*/ 467 w 542"/>
              <a:gd name="T5" fmla="*/ 30 h 90"/>
              <a:gd name="T6" fmla="*/ 467 w 542"/>
              <a:gd name="T7" fmla="*/ 60 h 90"/>
              <a:gd name="T8" fmla="*/ 0 w 542"/>
              <a:gd name="T9" fmla="*/ 60 h 90"/>
              <a:gd name="T10" fmla="*/ 0 w 542"/>
              <a:gd name="T11" fmla="*/ 30 h 90"/>
              <a:gd name="T12" fmla="*/ 452 w 542"/>
              <a:gd name="T13" fmla="*/ 0 h 90"/>
              <a:gd name="T14" fmla="*/ 452 w 542"/>
              <a:gd name="T15" fmla="*/ 0 h 90"/>
              <a:gd name="T16" fmla="*/ 542 w 542"/>
              <a:gd name="T17" fmla="*/ 45 h 90"/>
              <a:gd name="T18" fmla="*/ 452 w 542"/>
              <a:gd name="T19" fmla="*/ 90 h 90"/>
              <a:gd name="T20" fmla="*/ 452 w 542"/>
              <a:gd name="T21"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42" h="90">
                <a:moveTo>
                  <a:pt x="0" y="30"/>
                </a:moveTo>
                <a:lnTo>
                  <a:pt x="0" y="30"/>
                </a:lnTo>
                <a:lnTo>
                  <a:pt x="467" y="30"/>
                </a:lnTo>
                <a:lnTo>
                  <a:pt x="467" y="60"/>
                </a:lnTo>
                <a:lnTo>
                  <a:pt x="0" y="60"/>
                </a:lnTo>
                <a:lnTo>
                  <a:pt x="0" y="30"/>
                </a:lnTo>
                <a:close/>
                <a:moveTo>
                  <a:pt x="452" y="0"/>
                </a:moveTo>
                <a:lnTo>
                  <a:pt x="452" y="0"/>
                </a:lnTo>
                <a:lnTo>
                  <a:pt x="542" y="45"/>
                </a:lnTo>
                <a:lnTo>
                  <a:pt x="452" y="90"/>
                </a:lnTo>
                <a:lnTo>
                  <a:pt x="452"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6" name="Freeform 43">
            <a:extLst>
              <a:ext uri="{FF2B5EF4-FFF2-40B4-BE49-F238E27FC236}">
                <a16:creationId xmlns:a16="http://schemas.microsoft.com/office/drawing/2014/main" id="{3919F989-DE23-4967-B501-BBF35F21F46B}"/>
              </a:ext>
            </a:extLst>
          </p:cNvPr>
          <p:cNvSpPr>
            <a:spLocks noEditPoints="1"/>
          </p:cNvSpPr>
          <p:nvPr/>
        </p:nvSpPr>
        <p:spPr bwMode="auto">
          <a:xfrm>
            <a:off x="3933825" y="3287713"/>
            <a:ext cx="325438" cy="53975"/>
          </a:xfrm>
          <a:custGeom>
            <a:avLst/>
            <a:gdLst>
              <a:gd name="T0" fmla="*/ 0 w 542"/>
              <a:gd name="T1" fmla="*/ 30 h 90"/>
              <a:gd name="T2" fmla="*/ 0 w 542"/>
              <a:gd name="T3" fmla="*/ 30 h 90"/>
              <a:gd name="T4" fmla="*/ 467 w 542"/>
              <a:gd name="T5" fmla="*/ 30 h 90"/>
              <a:gd name="T6" fmla="*/ 467 w 542"/>
              <a:gd name="T7" fmla="*/ 60 h 90"/>
              <a:gd name="T8" fmla="*/ 0 w 542"/>
              <a:gd name="T9" fmla="*/ 60 h 90"/>
              <a:gd name="T10" fmla="*/ 0 w 542"/>
              <a:gd name="T11" fmla="*/ 30 h 90"/>
              <a:gd name="T12" fmla="*/ 452 w 542"/>
              <a:gd name="T13" fmla="*/ 0 h 90"/>
              <a:gd name="T14" fmla="*/ 452 w 542"/>
              <a:gd name="T15" fmla="*/ 0 h 90"/>
              <a:gd name="T16" fmla="*/ 542 w 542"/>
              <a:gd name="T17" fmla="*/ 45 h 90"/>
              <a:gd name="T18" fmla="*/ 452 w 542"/>
              <a:gd name="T19" fmla="*/ 90 h 90"/>
              <a:gd name="T20" fmla="*/ 452 w 542"/>
              <a:gd name="T21"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42" h="90">
                <a:moveTo>
                  <a:pt x="0" y="30"/>
                </a:moveTo>
                <a:lnTo>
                  <a:pt x="0" y="30"/>
                </a:lnTo>
                <a:lnTo>
                  <a:pt x="467" y="30"/>
                </a:lnTo>
                <a:lnTo>
                  <a:pt x="467" y="60"/>
                </a:lnTo>
                <a:lnTo>
                  <a:pt x="0" y="60"/>
                </a:lnTo>
                <a:lnTo>
                  <a:pt x="0" y="30"/>
                </a:lnTo>
                <a:close/>
                <a:moveTo>
                  <a:pt x="452" y="0"/>
                </a:moveTo>
                <a:lnTo>
                  <a:pt x="452" y="0"/>
                </a:lnTo>
                <a:lnTo>
                  <a:pt x="542" y="45"/>
                </a:lnTo>
                <a:lnTo>
                  <a:pt x="452" y="90"/>
                </a:lnTo>
                <a:lnTo>
                  <a:pt x="452"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8" name="Rectangle 45">
            <a:extLst>
              <a:ext uri="{FF2B5EF4-FFF2-40B4-BE49-F238E27FC236}">
                <a16:creationId xmlns:a16="http://schemas.microsoft.com/office/drawing/2014/main" id="{29F63893-2521-408F-BB57-F5FC8AF57CF1}"/>
              </a:ext>
            </a:extLst>
          </p:cNvPr>
          <p:cNvSpPr>
            <a:spLocks noChangeArrowheads="1"/>
          </p:cNvSpPr>
          <p:nvPr/>
        </p:nvSpPr>
        <p:spPr bwMode="auto">
          <a:xfrm>
            <a:off x="720725" y="2554288"/>
            <a:ext cx="192088"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500" b="0" i="0" u="none" strike="noStrike" cap="none" normalizeH="0" baseline="0">
                <a:ln>
                  <a:noFill/>
                </a:ln>
                <a:solidFill>
                  <a:srgbClr val="000000"/>
                </a:solidFill>
                <a:effectLst/>
                <a:latin typeface="Calibri" panose="020F0502020204030204" pitchFamily="34" charset="0"/>
              </a:rPr>
              <a:t>L</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49" name="Rectangle 46">
            <a:extLst>
              <a:ext uri="{FF2B5EF4-FFF2-40B4-BE49-F238E27FC236}">
                <a16:creationId xmlns:a16="http://schemas.microsoft.com/office/drawing/2014/main" id="{71F6F3D2-6265-46CA-942C-3140380AE4F7}"/>
              </a:ext>
            </a:extLst>
          </p:cNvPr>
          <p:cNvSpPr>
            <a:spLocks noChangeArrowheads="1"/>
          </p:cNvSpPr>
          <p:nvPr/>
        </p:nvSpPr>
        <p:spPr bwMode="auto">
          <a:xfrm>
            <a:off x="801688" y="2554288"/>
            <a:ext cx="152400"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500" b="0" i="0" u="none" strike="noStrike" cap="none" normalizeH="0" baseline="0">
                <a:ln>
                  <a:noFill/>
                </a:ln>
                <a:solidFill>
                  <a:srgbClr val="000000"/>
                </a:solidFill>
                <a:effectLst/>
                <a:latin typeface="Calibri" panose="020F0502020204030204" pitchFamily="34" charset="0"/>
              </a:rPr>
              <a:t>i</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50" name="Rectangle 47">
            <a:extLst>
              <a:ext uri="{FF2B5EF4-FFF2-40B4-BE49-F238E27FC236}">
                <a16:creationId xmlns:a16="http://schemas.microsoft.com/office/drawing/2014/main" id="{A38B6A4D-676B-41DF-ACB5-4FE44B10A24E}"/>
              </a:ext>
            </a:extLst>
          </p:cNvPr>
          <p:cNvSpPr>
            <a:spLocks noChangeArrowheads="1"/>
          </p:cNvSpPr>
          <p:nvPr/>
        </p:nvSpPr>
        <p:spPr bwMode="auto">
          <a:xfrm>
            <a:off x="846138" y="2554288"/>
            <a:ext cx="185738"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500" b="0" i="0" u="none" strike="noStrike" cap="none" normalizeH="0" baseline="0">
                <a:ln>
                  <a:noFill/>
                </a:ln>
                <a:solidFill>
                  <a:srgbClr val="000000"/>
                </a:solidFill>
                <a:effectLst/>
                <a:latin typeface="Calibri" panose="020F0502020204030204" pitchFamily="34" charset="0"/>
              </a:rPr>
              <a:t>s</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51" name="Rectangle 48">
            <a:extLst>
              <a:ext uri="{FF2B5EF4-FFF2-40B4-BE49-F238E27FC236}">
                <a16:creationId xmlns:a16="http://schemas.microsoft.com/office/drawing/2014/main" id="{95011578-19EB-4DB8-8527-0801BFBF7081}"/>
              </a:ext>
            </a:extLst>
          </p:cNvPr>
          <p:cNvSpPr>
            <a:spLocks noChangeArrowheads="1"/>
          </p:cNvSpPr>
          <p:nvPr/>
        </p:nvSpPr>
        <p:spPr bwMode="auto">
          <a:xfrm>
            <a:off x="919163" y="2554288"/>
            <a:ext cx="174625"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500" b="0" i="0" u="none" strike="noStrike" cap="none" normalizeH="0" baseline="0">
                <a:ln>
                  <a:noFill/>
                </a:ln>
                <a:solidFill>
                  <a:srgbClr val="000000"/>
                </a:solidFill>
                <a:effectLst/>
                <a:latin typeface="Calibri" panose="020F0502020204030204" pitchFamily="34" charset="0"/>
              </a:rPr>
              <a:t>t</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52" name="Rectangle 49">
            <a:extLst>
              <a:ext uri="{FF2B5EF4-FFF2-40B4-BE49-F238E27FC236}">
                <a16:creationId xmlns:a16="http://schemas.microsoft.com/office/drawing/2014/main" id="{ECB968CE-A935-4909-828F-94A0D1ABFC3D}"/>
              </a:ext>
            </a:extLst>
          </p:cNvPr>
          <p:cNvSpPr>
            <a:spLocks noChangeArrowheads="1"/>
          </p:cNvSpPr>
          <p:nvPr/>
        </p:nvSpPr>
        <p:spPr bwMode="auto">
          <a:xfrm>
            <a:off x="984250" y="2600326"/>
            <a:ext cx="157163" cy="227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100" b="0" i="0" u="none" strike="noStrike" cap="none" normalizeH="0" baseline="0">
                <a:ln>
                  <a:noFill/>
                </a:ln>
                <a:solidFill>
                  <a:srgbClr val="000000"/>
                </a:solidFill>
                <a:effectLst/>
                <a:latin typeface="Calibri" panose="020F0502020204030204" pitchFamily="34" charset="0"/>
              </a:rPr>
              <a:t>1</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05" name="文本框 104">
            <a:extLst>
              <a:ext uri="{FF2B5EF4-FFF2-40B4-BE49-F238E27FC236}">
                <a16:creationId xmlns:a16="http://schemas.microsoft.com/office/drawing/2014/main" id="{46A5911B-511B-4B74-9DB0-6A65E05B8975}"/>
              </a:ext>
            </a:extLst>
          </p:cNvPr>
          <p:cNvSpPr txBox="1"/>
          <p:nvPr/>
        </p:nvSpPr>
        <p:spPr>
          <a:xfrm>
            <a:off x="2902106" y="2049361"/>
            <a:ext cx="397866" cy="369332"/>
          </a:xfrm>
          <a:prstGeom prst="rect">
            <a:avLst/>
          </a:prstGeom>
          <a:noFill/>
        </p:spPr>
        <p:txBody>
          <a:bodyPr wrap="none" rtlCol="0">
            <a:spAutoFit/>
          </a:bodyPr>
          <a:lstStyle/>
          <a:p>
            <a:r>
              <a:rPr lang="en-US" altLang="zh-CN" dirty="0"/>
              <a:t>p</a:t>
            </a:r>
            <a:r>
              <a:rPr lang="en-US" altLang="zh-CN" sz="1200" dirty="0"/>
              <a:t>1</a:t>
            </a:r>
            <a:endParaRPr lang="zh-CN" altLang="en-US" dirty="0"/>
          </a:p>
        </p:txBody>
      </p:sp>
      <p:cxnSp>
        <p:nvCxnSpPr>
          <p:cNvPr id="108" name="直接箭头连接符 107">
            <a:extLst>
              <a:ext uri="{FF2B5EF4-FFF2-40B4-BE49-F238E27FC236}">
                <a16:creationId xmlns:a16="http://schemas.microsoft.com/office/drawing/2014/main" id="{43E9A08A-A069-4DA5-9786-B0F962CFECA2}"/>
              </a:ext>
            </a:extLst>
          </p:cNvPr>
          <p:cNvCxnSpPr>
            <a:stCxn id="105" idx="2"/>
          </p:cNvCxnSpPr>
          <p:nvPr/>
        </p:nvCxnSpPr>
        <p:spPr>
          <a:xfrm>
            <a:off x="3101039" y="2418693"/>
            <a:ext cx="0" cy="1500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0" name="文本框 109">
            <a:extLst>
              <a:ext uri="{FF2B5EF4-FFF2-40B4-BE49-F238E27FC236}">
                <a16:creationId xmlns:a16="http://schemas.microsoft.com/office/drawing/2014/main" id="{ADFE5992-BCF8-4AC3-B110-2BE304AC80C0}"/>
              </a:ext>
            </a:extLst>
          </p:cNvPr>
          <p:cNvSpPr txBox="1"/>
          <p:nvPr/>
        </p:nvSpPr>
        <p:spPr>
          <a:xfrm>
            <a:off x="2194163" y="3611602"/>
            <a:ext cx="385042" cy="369332"/>
          </a:xfrm>
          <a:prstGeom prst="rect">
            <a:avLst/>
          </a:prstGeom>
          <a:noFill/>
        </p:spPr>
        <p:txBody>
          <a:bodyPr wrap="none" rtlCol="0">
            <a:spAutoFit/>
          </a:bodyPr>
          <a:lstStyle/>
          <a:p>
            <a:r>
              <a:rPr lang="en-US" altLang="zh-CN" dirty="0"/>
              <a:t>p</a:t>
            </a:r>
            <a:r>
              <a:rPr lang="en-US" altLang="zh-CN" sz="1200" dirty="0"/>
              <a:t>2</a:t>
            </a:r>
            <a:endParaRPr lang="zh-CN" altLang="en-US" dirty="0"/>
          </a:p>
        </p:txBody>
      </p:sp>
      <p:cxnSp>
        <p:nvCxnSpPr>
          <p:cNvPr id="111" name="直接箭头连接符 110">
            <a:extLst>
              <a:ext uri="{FF2B5EF4-FFF2-40B4-BE49-F238E27FC236}">
                <a16:creationId xmlns:a16="http://schemas.microsoft.com/office/drawing/2014/main" id="{A0C018F8-6013-4D39-B78A-1AAC23DC0D60}"/>
              </a:ext>
            </a:extLst>
          </p:cNvPr>
          <p:cNvCxnSpPr>
            <a:cxnSpLocks/>
            <a:stCxn id="110" idx="0"/>
          </p:cNvCxnSpPr>
          <p:nvPr/>
        </p:nvCxnSpPr>
        <p:spPr>
          <a:xfrm flipV="1">
            <a:off x="2386684" y="3429000"/>
            <a:ext cx="40121" cy="1826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4" name="文本框 113">
            <a:extLst>
              <a:ext uri="{FF2B5EF4-FFF2-40B4-BE49-F238E27FC236}">
                <a16:creationId xmlns:a16="http://schemas.microsoft.com/office/drawing/2014/main" id="{306D74BD-5E50-4594-83B7-3843EBC7C25B}"/>
              </a:ext>
            </a:extLst>
          </p:cNvPr>
          <p:cNvSpPr txBox="1"/>
          <p:nvPr/>
        </p:nvSpPr>
        <p:spPr>
          <a:xfrm>
            <a:off x="2233920" y="2054254"/>
            <a:ext cx="499047" cy="369332"/>
          </a:xfrm>
          <a:prstGeom prst="rect">
            <a:avLst/>
          </a:prstGeom>
          <a:noFill/>
        </p:spPr>
        <p:txBody>
          <a:bodyPr wrap="none" rtlCol="0">
            <a:spAutoFit/>
          </a:bodyPr>
          <a:lstStyle/>
          <a:p>
            <a:r>
              <a:rPr lang="en-US" altLang="zh-CN" dirty="0">
                <a:solidFill>
                  <a:srgbClr val="C00000"/>
                </a:solidFill>
              </a:rPr>
              <a:t>pre</a:t>
            </a:r>
            <a:endParaRPr lang="zh-CN" altLang="en-US" dirty="0">
              <a:solidFill>
                <a:srgbClr val="C00000"/>
              </a:solidFill>
            </a:endParaRPr>
          </a:p>
        </p:txBody>
      </p:sp>
      <p:cxnSp>
        <p:nvCxnSpPr>
          <p:cNvPr id="58" name="直接箭头连接符 57">
            <a:extLst>
              <a:ext uri="{FF2B5EF4-FFF2-40B4-BE49-F238E27FC236}">
                <a16:creationId xmlns:a16="http://schemas.microsoft.com/office/drawing/2014/main" id="{FDC0405D-D19B-4C65-9FBD-2F993B5E4959}"/>
              </a:ext>
            </a:extLst>
          </p:cNvPr>
          <p:cNvCxnSpPr>
            <a:cxnSpLocks/>
            <a:stCxn id="114" idx="2"/>
          </p:cNvCxnSpPr>
          <p:nvPr/>
        </p:nvCxnSpPr>
        <p:spPr>
          <a:xfrm flipH="1">
            <a:off x="2466562" y="2423586"/>
            <a:ext cx="16882" cy="155946"/>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64" name="文本框 63">
            <a:extLst>
              <a:ext uri="{FF2B5EF4-FFF2-40B4-BE49-F238E27FC236}">
                <a16:creationId xmlns:a16="http://schemas.microsoft.com/office/drawing/2014/main" id="{584D7A02-B488-4D41-A2BD-37AFA2761D34}"/>
              </a:ext>
            </a:extLst>
          </p:cNvPr>
          <p:cNvSpPr txBox="1"/>
          <p:nvPr/>
        </p:nvSpPr>
        <p:spPr>
          <a:xfrm>
            <a:off x="1520340" y="3632342"/>
            <a:ext cx="567784" cy="369332"/>
          </a:xfrm>
          <a:prstGeom prst="rect">
            <a:avLst/>
          </a:prstGeom>
          <a:noFill/>
        </p:spPr>
        <p:txBody>
          <a:bodyPr wrap="none" rtlCol="0">
            <a:spAutoFit/>
          </a:bodyPr>
          <a:lstStyle/>
          <a:p>
            <a:r>
              <a:rPr lang="en-US" altLang="zh-CN" dirty="0" err="1">
                <a:solidFill>
                  <a:srgbClr val="00B0F0"/>
                </a:solidFill>
              </a:rPr>
              <a:t>tmp</a:t>
            </a:r>
            <a:endParaRPr lang="zh-CN" altLang="en-US" dirty="0">
              <a:solidFill>
                <a:srgbClr val="00B0F0"/>
              </a:solidFill>
            </a:endParaRPr>
          </a:p>
        </p:txBody>
      </p:sp>
      <p:cxnSp>
        <p:nvCxnSpPr>
          <p:cNvPr id="65" name="直接箭头连接符 64">
            <a:extLst>
              <a:ext uri="{FF2B5EF4-FFF2-40B4-BE49-F238E27FC236}">
                <a16:creationId xmlns:a16="http://schemas.microsoft.com/office/drawing/2014/main" id="{7F392067-F993-464C-A0D5-D274636EA0DF}"/>
              </a:ext>
            </a:extLst>
          </p:cNvPr>
          <p:cNvCxnSpPr>
            <a:cxnSpLocks/>
            <a:stCxn id="64" idx="0"/>
          </p:cNvCxnSpPr>
          <p:nvPr/>
        </p:nvCxnSpPr>
        <p:spPr>
          <a:xfrm flipH="1" flipV="1">
            <a:off x="1752982" y="3449740"/>
            <a:ext cx="51250" cy="1826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9733942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二路归并的应用：合并有序单链表</a:t>
            </a:r>
          </a:p>
        </p:txBody>
      </p:sp>
      <p:sp>
        <p:nvSpPr>
          <p:cNvPr id="3" name="副标题 2"/>
          <p:cNvSpPr>
            <a:spLocks noGrp="1"/>
          </p:cNvSpPr>
          <p:nvPr>
            <p:ph type="subTitle" idx="1"/>
          </p:nvPr>
        </p:nvSpPr>
        <p:spPr/>
        <p:txBody>
          <a:bodyPr/>
          <a:lstStyle/>
          <a:p>
            <a:r>
              <a:rPr lang="en-US" altLang="zh-CN" dirty="0"/>
              <a:t>10.5.2  </a:t>
            </a:r>
            <a:r>
              <a:rPr lang="zh-CN" altLang="en-US" dirty="0"/>
              <a:t>归并排序</a:t>
            </a:r>
          </a:p>
        </p:txBody>
      </p:sp>
      <p:sp>
        <p:nvSpPr>
          <p:cNvPr id="4" name="文本占位符 3"/>
          <p:cNvSpPr>
            <a:spLocks noGrp="1"/>
          </p:cNvSpPr>
          <p:nvPr>
            <p:ph type="body" idx="10"/>
          </p:nvPr>
        </p:nvSpPr>
        <p:spPr/>
        <p:txBody>
          <a:bodyPr/>
          <a:lstStyle/>
          <a:p>
            <a:r>
              <a:rPr lang="zh-CN" altLang="en-US" dirty="0"/>
              <a:t>数据结构</a:t>
            </a:r>
          </a:p>
        </p:txBody>
      </p:sp>
      <p:sp>
        <p:nvSpPr>
          <p:cNvPr id="6" name="内容占位符 5">
            <a:extLst>
              <a:ext uri="{FF2B5EF4-FFF2-40B4-BE49-F238E27FC236}">
                <a16:creationId xmlns:a16="http://schemas.microsoft.com/office/drawing/2014/main" id="{2128B241-160C-450A-82C1-473FC4BFC3CB}"/>
              </a:ext>
            </a:extLst>
          </p:cNvPr>
          <p:cNvSpPr>
            <a:spLocks noGrp="1"/>
          </p:cNvSpPr>
          <p:nvPr>
            <p:ph idx="11"/>
          </p:nvPr>
        </p:nvSpPr>
        <p:spPr>
          <a:xfrm>
            <a:off x="584225" y="1276351"/>
            <a:ext cx="11055325" cy="839130"/>
          </a:xfrm>
        </p:spPr>
        <p:txBody>
          <a:bodyPr>
            <a:normAutofit/>
          </a:bodyPr>
          <a:lstStyle/>
          <a:p>
            <a:pPr marL="342900" indent="-342900">
              <a:buFont typeface="Arial" panose="020B0604020202020204" pitchFamily="34" charset="0"/>
              <a:buChar char="•"/>
            </a:pPr>
            <a:r>
              <a:rPr lang="zh-CN" altLang="en-US" sz="2400" dirty="0"/>
              <a:t>两个有序序列用单链表存放，将两个链表合并为一个有序单链表</a:t>
            </a:r>
            <a:endParaRPr lang="en-US" altLang="zh-CN" sz="2400" dirty="0"/>
          </a:p>
          <a:p>
            <a:endParaRPr lang="en-US" altLang="zh-CN" sz="2400" dirty="0"/>
          </a:p>
        </p:txBody>
      </p:sp>
      <mc:AlternateContent xmlns:mc="http://schemas.openxmlformats.org/markup-compatibility/2006" xmlns:a14="http://schemas.microsoft.com/office/drawing/2010/main">
        <mc:Choice Requires="a14">
          <p:sp>
            <p:nvSpPr>
              <p:cNvPr id="106" name="任意多边形: 形状 6">
                <a:extLst>
                  <a:ext uri="{FF2B5EF4-FFF2-40B4-BE49-F238E27FC236}">
                    <a16:creationId xmlns:a16="http://schemas.microsoft.com/office/drawing/2014/main" id="{4017370C-E3AF-58B0-EF7B-60167055451E}"/>
                  </a:ext>
                </a:extLst>
              </p:cNvPr>
              <p:cNvSpPr/>
              <p:nvPr/>
            </p:nvSpPr>
            <p:spPr>
              <a:xfrm>
                <a:off x="5860211" y="1761632"/>
                <a:ext cx="6095929" cy="5000876"/>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lvl="0" eaLnBrk="0" fontAlgn="base" hangingPunct="0">
                  <a:spcBef>
                    <a:spcPct val="0"/>
                  </a:spcBef>
                  <a:spcAft>
                    <a:spcPct val="0"/>
                  </a:spcAft>
                </a:pPr>
                <a:r>
                  <a:rPr lang="zh-CN" altLang="zh-CN" sz="1600" dirty="0">
                    <a:latin typeface="微软雅黑" panose="020B0503020204020204" pitchFamily="34" charset="-122"/>
                    <a:ea typeface="微软雅黑" panose="020B0503020204020204" pitchFamily="34" charset="-122"/>
                  </a:rPr>
                  <a:t>——————————————————————</a:t>
                </a:r>
              </a:p>
              <a:p>
                <a:pPr marL="360000" lvl="0" indent="-288000" eaLnBrk="0" fontAlgn="base" hangingPunct="0">
                  <a:spcBef>
                    <a:spcPct val="0"/>
                  </a:spcBef>
                  <a:spcAft>
                    <a:spcPct val="0"/>
                  </a:spcAft>
                  <a:buFont typeface="+mj-lt"/>
                  <a:buAutoNum type="arabicPeriod"/>
                </a:pPr>
                <a:r>
                  <a:rPr lang="zh-CN" altLang="en-US" sz="1600" dirty="0">
                    <a:latin typeface="微软雅黑" panose="020B0503020204020204" pitchFamily="34" charset="-122"/>
                    <a:ea typeface="微软雅黑" panose="020B0503020204020204" pitchFamily="34" charset="-122"/>
                  </a:rPr>
                  <a:t> </a:t>
                </a:r>
                <a14:m>
                  <m:oMath xmlns:m="http://schemas.openxmlformats.org/officeDocument/2006/math">
                    <m:sSub>
                      <m:sSubPr>
                        <m:ctrlPr>
                          <a:rPr lang="en-US" altLang="zh-CN" sz="1600" b="0" i="1" smtClean="0">
                            <a:latin typeface="Cambria Math" panose="02040503050406030204" pitchFamily="18" charset="0"/>
                            <a:ea typeface="微软雅黑" panose="020B0503020204020204" pitchFamily="34" charset="-122"/>
                          </a:rPr>
                        </m:ctrlPr>
                      </m:sSubPr>
                      <m:e>
                        <m:r>
                          <a:rPr lang="en-US" altLang="zh-CN" sz="1600" b="0" i="1" smtClean="0">
                            <a:latin typeface="Cambria Math" panose="02040503050406030204" pitchFamily="18" charset="0"/>
                            <a:ea typeface="微软雅黑" panose="020B0503020204020204" pitchFamily="34" charset="-122"/>
                          </a:rPr>
                          <m:t>𝑝</m:t>
                        </m:r>
                      </m:e>
                      <m:sub>
                        <m:r>
                          <a:rPr lang="en-US" altLang="zh-CN" sz="1600" b="0" i="1" smtClean="0">
                            <a:latin typeface="Cambria Math" panose="02040503050406030204" pitchFamily="18" charset="0"/>
                            <a:ea typeface="微软雅黑" panose="020B0503020204020204" pitchFamily="34" charset="-122"/>
                          </a:rPr>
                          <m:t>1</m:t>
                        </m:r>
                      </m:sub>
                    </m:sSub>
                    <m:r>
                      <a:rPr lang="en-US" altLang="zh-CN" sz="1600" b="0" i="1" smtClean="0">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𝐿𝑖𝑠</m:t>
                    </m:r>
                    <m:sSub>
                      <m:sSubPr>
                        <m:ctrlPr>
                          <a:rPr lang="en-US" altLang="zh-CN" sz="1600" b="0" i="1" smtClean="0">
                            <a:latin typeface="Cambria Math" panose="02040503050406030204" pitchFamily="18" charset="0"/>
                            <a:ea typeface="微软雅黑" panose="020B0503020204020204" pitchFamily="34" charset="-122"/>
                          </a:rPr>
                        </m:ctrlPr>
                      </m:sSubPr>
                      <m:e>
                        <m:r>
                          <a:rPr lang="en-US" altLang="zh-CN" sz="1600" b="0" i="1" smtClean="0">
                            <a:latin typeface="Cambria Math" panose="02040503050406030204" pitchFamily="18" charset="0"/>
                            <a:ea typeface="微软雅黑" panose="020B0503020204020204" pitchFamily="34" charset="-122"/>
                          </a:rPr>
                          <m:t>𝑡</m:t>
                        </m:r>
                      </m:e>
                      <m:sub>
                        <m:r>
                          <a:rPr lang="en-US" altLang="zh-CN" sz="1600" b="0" i="1" smtClean="0">
                            <a:latin typeface="Cambria Math" panose="02040503050406030204" pitchFamily="18" charset="0"/>
                            <a:ea typeface="微软雅黑" panose="020B0503020204020204" pitchFamily="34" charset="-122"/>
                          </a:rPr>
                          <m:t>1</m:t>
                        </m:r>
                      </m:sub>
                    </m:sSub>
                  </m:oMath>
                </a14:m>
                <a:r>
                  <a:rPr lang="zh-CN" altLang="zh-CN"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             </a:t>
                </a:r>
                <a:endParaRPr lang="en-US" altLang="zh-CN" sz="1600"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zh-CN" altLang="en-US" sz="1600" dirty="0">
                    <a:latin typeface="微软雅黑" panose="020B0503020204020204" pitchFamily="34" charset="-122"/>
                    <a:ea typeface="微软雅黑" panose="020B0503020204020204" pitchFamily="34" charset="-122"/>
                  </a:rPr>
                  <a:t> </a:t>
                </a:r>
                <a14:m>
                  <m:oMath xmlns:m="http://schemas.openxmlformats.org/officeDocument/2006/math">
                    <m:sSub>
                      <m:sSubPr>
                        <m:ctrlPr>
                          <a:rPr lang="en-US" altLang="zh-CN" sz="1600" b="0" i="1" smtClean="0">
                            <a:latin typeface="Cambria Math" panose="02040503050406030204" pitchFamily="18" charset="0"/>
                            <a:ea typeface="微软雅黑" panose="020B0503020204020204" pitchFamily="34" charset="-122"/>
                          </a:rPr>
                        </m:ctrlPr>
                      </m:sSubPr>
                      <m:e>
                        <m:r>
                          <a:rPr lang="en-US" altLang="zh-CN" sz="1600" b="0" i="1" smtClean="0">
                            <a:latin typeface="Cambria Math" panose="02040503050406030204" pitchFamily="18" charset="0"/>
                            <a:ea typeface="微软雅黑" panose="020B0503020204020204" pitchFamily="34" charset="-122"/>
                          </a:rPr>
                          <m:t>𝑝</m:t>
                        </m:r>
                      </m:e>
                      <m:sub>
                        <m:r>
                          <a:rPr lang="en-US" altLang="zh-CN" sz="1600" b="0" i="1" smtClean="0">
                            <a:latin typeface="Cambria Math" panose="02040503050406030204" pitchFamily="18" charset="0"/>
                            <a:ea typeface="微软雅黑" panose="020B0503020204020204" pitchFamily="34" charset="-122"/>
                          </a:rPr>
                          <m:t>2</m:t>
                        </m:r>
                      </m:sub>
                    </m:sSub>
                    <m:r>
                      <a:rPr lang="en-US" altLang="zh-CN" sz="1600" b="0" i="1" smtClean="0">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𝐿𝑖𝑠</m:t>
                    </m:r>
                    <m:sSub>
                      <m:sSubPr>
                        <m:ctrlPr>
                          <a:rPr lang="en-US" altLang="zh-CN" sz="1600" b="0" i="1" smtClean="0">
                            <a:latin typeface="Cambria Math" panose="02040503050406030204" pitchFamily="18" charset="0"/>
                            <a:ea typeface="微软雅黑" panose="020B0503020204020204" pitchFamily="34" charset="-122"/>
                          </a:rPr>
                        </m:ctrlPr>
                      </m:sSubPr>
                      <m:e>
                        <m:r>
                          <a:rPr lang="en-US" altLang="zh-CN" sz="1600" b="0" i="1" smtClean="0">
                            <a:latin typeface="Cambria Math" panose="02040503050406030204" pitchFamily="18" charset="0"/>
                            <a:ea typeface="微软雅黑" panose="020B0503020204020204" pitchFamily="34" charset="-122"/>
                          </a:rPr>
                          <m:t>𝑡</m:t>
                        </m:r>
                      </m:e>
                      <m:sub>
                        <m:r>
                          <a:rPr lang="en-US" altLang="zh-CN" sz="1600" b="0" i="1" smtClean="0">
                            <a:latin typeface="Cambria Math" panose="02040503050406030204" pitchFamily="18" charset="0"/>
                            <a:ea typeface="微软雅黑" panose="020B0503020204020204" pitchFamily="34" charset="-122"/>
                          </a:rPr>
                          <m:t>2</m:t>
                        </m:r>
                      </m:sub>
                    </m:sSub>
                  </m:oMath>
                </a14:m>
                <a:r>
                  <a:rPr lang="zh-CN" altLang="en-US" sz="1600" dirty="0">
                    <a:latin typeface="微软雅黑" panose="020B0503020204020204" pitchFamily="34" charset="-122"/>
                    <a:ea typeface="微软雅黑" panose="020B0503020204020204" pitchFamily="34" charset="-122"/>
                  </a:rPr>
                  <a:t>        </a:t>
                </a:r>
                <a:endParaRPr lang="en-US" altLang="zh-CN" sz="1600"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zh-CN" altLang="en-US"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while</a:t>
                </a:r>
                <a:r>
                  <a:rPr lang="zh-CN" altLang="en-US" sz="1600" dirty="0">
                    <a:latin typeface="微软雅黑" panose="020B0503020204020204" pitchFamily="34" charset="-122"/>
                    <a:ea typeface="微软雅黑" panose="020B0503020204020204" pitchFamily="34" charset="-122"/>
                  </a:rPr>
                  <a:t> </a:t>
                </a:r>
                <a14:m>
                  <m:oMath xmlns:m="http://schemas.openxmlformats.org/officeDocument/2006/math">
                    <m:sSub>
                      <m:sSubPr>
                        <m:ctrlPr>
                          <a:rPr lang="en-US" altLang="zh-CN" sz="1600" b="0" i="1" smtClean="0">
                            <a:latin typeface="Cambria Math" panose="02040503050406030204" pitchFamily="18" charset="0"/>
                            <a:ea typeface="微软雅黑" panose="020B0503020204020204" pitchFamily="34" charset="-122"/>
                          </a:rPr>
                        </m:ctrlPr>
                      </m:sSubPr>
                      <m:e>
                        <m:r>
                          <a:rPr lang="en-US" altLang="zh-CN" sz="1600" b="0" i="1" smtClean="0">
                            <a:latin typeface="Cambria Math" panose="02040503050406030204" pitchFamily="18" charset="0"/>
                            <a:ea typeface="微软雅黑" panose="020B0503020204020204" pitchFamily="34" charset="-122"/>
                          </a:rPr>
                          <m:t>𝑝</m:t>
                        </m:r>
                      </m:e>
                      <m:sub>
                        <m:r>
                          <a:rPr lang="en-US" altLang="zh-CN" sz="1600" b="0" i="1" smtClean="0">
                            <a:latin typeface="Cambria Math" panose="02040503050406030204" pitchFamily="18" charset="0"/>
                            <a:ea typeface="微软雅黑" panose="020B0503020204020204" pitchFamily="34" charset="-122"/>
                          </a:rPr>
                          <m:t>2</m:t>
                        </m:r>
                      </m:sub>
                    </m:sSub>
                    <m:r>
                      <a:rPr lang="en-US" altLang="zh-CN" sz="1600" b="0" i="1" smtClean="0">
                        <a:latin typeface="Cambria Math" panose="02040503050406030204" pitchFamily="18" charset="0"/>
                        <a:ea typeface="微软雅黑" panose="020B0503020204020204" pitchFamily="34" charset="-122"/>
                      </a:rPr>
                      <m:t>≠</m:t>
                    </m:r>
                    <m:r>
                      <m:rPr>
                        <m:sty m:val="p"/>
                      </m:rPr>
                      <a:rPr lang="en-US" altLang="zh-CN" sz="1600" b="0" i="0" smtClean="0">
                        <a:latin typeface="Cambria Math" panose="02040503050406030204" pitchFamily="18" charset="0"/>
                        <a:ea typeface="微软雅黑" panose="020B0503020204020204" pitchFamily="34" charset="-122"/>
                      </a:rPr>
                      <m:t>NIL</m:t>
                    </m:r>
                    <m:r>
                      <a:rPr lang="en-US" altLang="zh-CN" sz="1600" b="0" i="1" smtClean="0">
                        <a:latin typeface="Cambria Math" panose="02040503050406030204" pitchFamily="18" charset="0"/>
                        <a:ea typeface="微软雅黑" panose="020B0503020204020204" pitchFamily="34" charset="-122"/>
                      </a:rPr>
                      <m:t> </m:t>
                    </m:r>
                  </m:oMath>
                </a14:m>
                <a:r>
                  <a:rPr lang="en-US" altLang="zh-CN" sz="1600" b="1" dirty="0">
                    <a:latin typeface="微软雅黑" panose="020B0503020204020204" pitchFamily="34" charset="-122"/>
                    <a:ea typeface="微软雅黑" panose="020B0503020204020204" pitchFamily="34" charset="-122"/>
                  </a:rPr>
                  <a:t>do</a:t>
                </a:r>
                <a:r>
                  <a:rPr lang="zh-CN" altLang="en-US"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a:t>
                </a:r>
                <a:r>
                  <a:rPr lang="zh-CN" altLang="en-US" sz="1600" dirty="0">
                    <a:solidFill>
                      <a:srgbClr val="FFFF00"/>
                    </a:solidFill>
                    <a:latin typeface="微软雅黑" panose="020B0503020204020204" pitchFamily="34" charset="-122"/>
                    <a:ea typeface="微软雅黑" panose="020B0503020204020204" pitchFamily="34" charset="-122"/>
                  </a:rPr>
                  <a:t>将</a:t>
                </a:r>
                <a:r>
                  <a:rPr lang="en-US" altLang="zh-CN" sz="1600" dirty="0">
                    <a:solidFill>
                      <a:srgbClr val="FFFF00"/>
                    </a:solidFill>
                    <a:latin typeface="微软雅黑" panose="020B0503020204020204" pitchFamily="34" charset="-122"/>
                    <a:ea typeface="微软雅黑" panose="020B0503020204020204" pitchFamily="34" charset="-122"/>
                  </a:rPr>
                  <a:t>List</a:t>
                </a:r>
                <a:r>
                  <a:rPr lang="en-US" altLang="zh-CN" sz="1200" dirty="0">
                    <a:solidFill>
                      <a:srgbClr val="FFFF00"/>
                    </a:solidFill>
                    <a:latin typeface="微软雅黑" panose="020B0503020204020204" pitchFamily="34" charset="-122"/>
                    <a:ea typeface="微软雅黑" panose="020B0503020204020204" pitchFamily="34" charset="-122"/>
                  </a:rPr>
                  <a:t>2</a:t>
                </a:r>
                <a:r>
                  <a:rPr lang="zh-CN" altLang="en-US" sz="1600" dirty="0">
                    <a:solidFill>
                      <a:srgbClr val="FFFF00"/>
                    </a:solidFill>
                    <a:latin typeface="微软雅黑" panose="020B0503020204020204" pitchFamily="34" charset="-122"/>
                    <a:ea typeface="微软雅黑" panose="020B0503020204020204" pitchFamily="34" charset="-122"/>
                  </a:rPr>
                  <a:t>中的所有结点归并至</a:t>
                </a:r>
                <a:r>
                  <a:rPr lang="en-US" altLang="zh-CN" sz="1600" dirty="0">
                    <a:solidFill>
                      <a:srgbClr val="FFFF00"/>
                    </a:solidFill>
                    <a:latin typeface="微软雅黑" panose="020B0503020204020204" pitchFamily="34" charset="-122"/>
                    <a:ea typeface="微软雅黑" panose="020B0503020204020204" pitchFamily="34" charset="-122"/>
                  </a:rPr>
                  <a:t>List</a:t>
                </a:r>
                <a:r>
                  <a:rPr lang="en-US" altLang="zh-CN" sz="1100" dirty="0">
                    <a:solidFill>
                      <a:srgbClr val="FFFF00"/>
                    </a:solidFill>
                    <a:latin typeface="微软雅黑" panose="020B0503020204020204" pitchFamily="34" charset="-122"/>
                    <a:ea typeface="微软雅黑" panose="020B0503020204020204" pitchFamily="34" charset="-122"/>
                  </a:rPr>
                  <a:t>1</a:t>
                </a:r>
                <a:endParaRPr lang="en-US" altLang="zh-CN" sz="1600" dirty="0">
                  <a:solidFill>
                    <a:srgbClr val="FFFF00"/>
                  </a:solidFill>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zh-CN" altLang="en-US"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𝑝𝑟𝑒</m:t>
                    </m:r>
                    <m:r>
                      <a:rPr lang="en-US" altLang="zh-CN" sz="1600" b="0" i="1" smtClean="0">
                        <a:latin typeface="Cambria Math" panose="02040503050406030204" pitchFamily="18" charset="0"/>
                        <a:ea typeface="微软雅黑" panose="020B0503020204020204" pitchFamily="34" charset="-122"/>
                      </a:rPr>
                      <m:t>←</m:t>
                    </m:r>
                    <m:r>
                      <m:rPr>
                        <m:sty m:val="p"/>
                      </m:rPr>
                      <a:rPr lang="en-US" altLang="zh-CN" sz="1600" b="0" i="0" smtClean="0">
                        <a:latin typeface="Cambria Math" panose="02040503050406030204" pitchFamily="18" charset="0"/>
                        <a:ea typeface="微软雅黑" panose="020B0503020204020204" pitchFamily="34" charset="-122"/>
                      </a:rPr>
                      <m:t>NIL</m:t>
                    </m:r>
                  </m:oMath>
                </a14:m>
                <a:r>
                  <a:rPr lang="zh-CN" altLang="en-US"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//pre</a:t>
                </a:r>
                <a:r>
                  <a:rPr lang="zh-CN" altLang="en-US" sz="1600" dirty="0">
                    <a:latin typeface="微软雅黑" panose="020B0503020204020204" pitchFamily="34" charset="-122"/>
                    <a:ea typeface="微软雅黑" panose="020B0503020204020204" pitchFamily="34" charset="-122"/>
                  </a:rPr>
                  <a:t>的初始化</a:t>
                </a:r>
                <a:endParaRPr lang="zh-CN" altLang="zh-CN" sz="1600"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zh-CN" altLang="zh-CN"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while</a:t>
                </a:r>
                <a:r>
                  <a:rPr lang="zh-CN" altLang="en-US" sz="1600" b="1"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 </a:t>
                </a:r>
                <a14:m>
                  <m:oMath xmlns:m="http://schemas.openxmlformats.org/officeDocument/2006/math">
                    <m:sSub>
                      <m:sSubPr>
                        <m:ctrlPr>
                          <a:rPr lang="en-US" altLang="zh-CN" sz="1600" b="0" i="1" smtClean="0">
                            <a:latin typeface="Cambria Math" panose="02040503050406030204" pitchFamily="18" charset="0"/>
                            <a:ea typeface="微软雅黑" panose="020B0503020204020204" pitchFamily="34" charset="-122"/>
                          </a:rPr>
                        </m:ctrlPr>
                      </m:sSubPr>
                      <m:e>
                        <m:r>
                          <a:rPr lang="en-US" altLang="zh-CN" sz="1600" b="0" i="1" smtClean="0">
                            <a:latin typeface="Cambria Math" panose="02040503050406030204" pitchFamily="18" charset="0"/>
                            <a:ea typeface="微软雅黑" panose="020B0503020204020204" pitchFamily="34" charset="-122"/>
                          </a:rPr>
                          <m:t>𝑝</m:t>
                        </m:r>
                      </m:e>
                      <m:sub>
                        <m:r>
                          <a:rPr lang="en-US" altLang="zh-CN" sz="1600" b="0" i="1" smtClean="0">
                            <a:latin typeface="Cambria Math" panose="02040503050406030204" pitchFamily="18" charset="0"/>
                            <a:ea typeface="微软雅黑" panose="020B0503020204020204" pitchFamily="34" charset="-122"/>
                          </a:rPr>
                          <m:t>1</m:t>
                        </m:r>
                      </m:sub>
                    </m:sSub>
                    <m:r>
                      <a:rPr lang="en-US" altLang="zh-CN" sz="1600" b="0" i="1" smtClean="0">
                        <a:latin typeface="Cambria Math" panose="02040503050406030204" pitchFamily="18" charset="0"/>
                        <a:ea typeface="微软雅黑" panose="020B0503020204020204" pitchFamily="34" charset="-122"/>
                      </a:rPr>
                      <m:t>≠</m:t>
                    </m:r>
                    <m:r>
                      <m:rPr>
                        <m:sty m:val="p"/>
                      </m:rPr>
                      <a:rPr lang="en-US" altLang="zh-CN" sz="1600" b="0" i="0" smtClean="0">
                        <a:latin typeface="Cambria Math" panose="02040503050406030204" pitchFamily="18" charset="0"/>
                        <a:ea typeface="微软雅黑" panose="020B0503020204020204" pitchFamily="34" charset="-122"/>
                      </a:rPr>
                      <m:t>NIL</m:t>
                    </m:r>
                    <m:r>
                      <a:rPr lang="en-US" altLang="zh-CN" sz="1600" b="0" i="1" smtClean="0">
                        <a:latin typeface="Cambria Math" panose="02040503050406030204" pitchFamily="18" charset="0"/>
                        <a:ea typeface="微软雅黑" panose="020B0503020204020204" pitchFamily="34" charset="-122"/>
                      </a:rPr>
                      <m:t> </m:t>
                    </m:r>
                  </m:oMath>
                </a14:m>
                <a:r>
                  <a:rPr lang="zh-CN" altLang="en-US" sz="1600" dirty="0">
                    <a:latin typeface="微软雅黑" panose="020B0503020204020204" pitchFamily="34" charset="-122"/>
                    <a:ea typeface="微软雅黑" panose="020B0503020204020204" pitchFamily="34" charset="-122"/>
                  </a:rPr>
                  <a:t>且 </a:t>
                </a:r>
                <a14:m>
                  <m:oMath xmlns:m="http://schemas.openxmlformats.org/officeDocument/2006/math">
                    <m:sSub>
                      <m:sSubPr>
                        <m:ctrlPr>
                          <a:rPr lang="en-US" altLang="zh-CN" sz="1600" b="0" i="1" smtClean="0">
                            <a:latin typeface="Cambria Math" panose="02040503050406030204" pitchFamily="18" charset="0"/>
                            <a:ea typeface="微软雅黑" panose="020B0503020204020204" pitchFamily="34" charset="-122"/>
                          </a:rPr>
                        </m:ctrlPr>
                      </m:sSubPr>
                      <m:e>
                        <m:r>
                          <a:rPr lang="en-US" altLang="zh-CN" sz="1600" b="0" i="1" smtClean="0">
                            <a:latin typeface="Cambria Math" panose="02040503050406030204" pitchFamily="18" charset="0"/>
                            <a:ea typeface="微软雅黑" panose="020B0503020204020204" pitchFamily="34" charset="-122"/>
                          </a:rPr>
                          <m:t>𝑝</m:t>
                        </m:r>
                      </m:e>
                      <m:sub>
                        <m:r>
                          <a:rPr lang="en-US" altLang="zh-CN" sz="1600" b="0" i="1" smtClean="0">
                            <a:latin typeface="Cambria Math" panose="02040503050406030204" pitchFamily="18" charset="0"/>
                            <a:ea typeface="微软雅黑" panose="020B0503020204020204" pitchFamily="34" charset="-122"/>
                          </a:rPr>
                          <m:t>1</m:t>
                        </m:r>
                      </m:sub>
                    </m:sSub>
                    <m:r>
                      <a:rPr lang="en-US" altLang="zh-CN" sz="1600" b="0" i="1" smtClean="0">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𝑑𝑎𝑡𝑎</m:t>
                    </m:r>
                    <m:r>
                      <a:rPr lang="en-US" altLang="zh-CN" sz="1600" b="0" i="1" smtClean="0">
                        <a:latin typeface="Cambria Math" panose="02040503050406030204" pitchFamily="18" charset="0"/>
                        <a:ea typeface="微软雅黑" panose="020B0503020204020204" pitchFamily="34" charset="-122"/>
                      </a:rPr>
                      <m:t>≤</m:t>
                    </m:r>
                    <m:sSub>
                      <m:sSubPr>
                        <m:ctrlPr>
                          <a:rPr lang="en-US" altLang="zh-CN" sz="1600" b="0" i="1" smtClean="0">
                            <a:latin typeface="Cambria Math" panose="02040503050406030204" pitchFamily="18" charset="0"/>
                            <a:ea typeface="微软雅黑" panose="020B0503020204020204" pitchFamily="34" charset="-122"/>
                          </a:rPr>
                        </m:ctrlPr>
                      </m:sSubPr>
                      <m:e>
                        <m:r>
                          <a:rPr lang="en-US" altLang="zh-CN" sz="1600" b="0" i="1" smtClean="0">
                            <a:latin typeface="Cambria Math" panose="02040503050406030204" pitchFamily="18" charset="0"/>
                            <a:ea typeface="微软雅黑" panose="020B0503020204020204" pitchFamily="34" charset="-122"/>
                          </a:rPr>
                          <m:t>𝑝</m:t>
                        </m:r>
                      </m:e>
                      <m:sub>
                        <m:r>
                          <a:rPr lang="en-US" altLang="zh-CN" sz="1600" b="0" i="1" smtClean="0">
                            <a:latin typeface="Cambria Math" panose="02040503050406030204" pitchFamily="18" charset="0"/>
                            <a:ea typeface="微软雅黑" panose="020B0503020204020204" pitchFamily="34" charset="-122"/>
                          </a:rPr>
                          <m:t>2</m:t>
                        </m:r>
                      </m:sub>
                    </m:sSub>
                    <m:r>
                      <a:rPr lang="en-US" altLang="zh-CN" sz="1600" b="0" i="1" smtClean="0">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𝑑𝑎𝑡𝑎</m:t>
                    </m:r>
                  </m:oMath>
                </a14:m>
                <a:r>
                  <a:rPr lang="zh-CN" altLang="en-US"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do</a:t>
                </a:r>
                <a:r>
                  <a:rPr lang="zh-CN" altLang="en-US" sz="1600" b="1"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遍历</a:t>
                </a:r>
                <a:r>
                  <a:rPr lang="en-US" altLang="zh-CN" sz="1600" dirty="0">
                    <a:latin typeface="微软雅黑" panose="020B0503020204020204" pitchFamily="34" charset="-122"/>
                    <a:ea typeface="微软雅黑" panose="020B0503020204020204" pitchFamily="34" charset="-122"/>
                  </a:rPr>
                  <a:t>List</a:t>
                </a:r>
                <a:r>
                  <a:rPr lang="en-US" altLang="zh-CN" sz="1100" dirty="0">
                    <a:latin typeface="微软雅黑" panose="020B0503020204020204" pitchFamily="34" charset="-122"/>
                    <a:ea typeface="微软雅黑" panose="020B0503020204020204" pitchFamily="34" charset="-122"/>
                  </a:rPr>
                  <a:t>1</a:t>
                </a:r>
              </a:p>
              <a:p>
                <a:pPr marL="360000" lvl="0" indent="-288000" eaLnBrk="0" fontAlgn="base" hangingPunct="0">
                  <a:spcBef>
                    <a:spcPct val="0"/>
                  </a:spcBef>
                  <a:spcAft>
                    <a:spcPct val="0"/>
                  </a:spcAft>
                  <a:buFont typeface="+mj-lt"/>
                  <a:buAutoNum type="arabicPeriod"/>
                </a:pPr>
                <a:r>
                  <a:rPr lang="zh-CN" altLang="en-US"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i="1">
                        <a:latin typeface="Cambria Math" panose="02040503050406030204" pitchFamily="18" charset="0"/>
                        <a:ea typeface="微软雅黑" panose="020B0503020204020204" pitchFamily="34" charset="-122"/>
                      </a:rPr>
                      <m:t>𝑝𝑟𝑒</m:t>
                    </m:r>
                    <m:r>
                      <a:rPr lang="en-US" altLang="zh-CN" sz="1600" i="1">
                        <a:latin typeface="Cambria Math" panose="02040503050406030204" pitchFamily="18" charset="0"/>
                        <a:ea typeface="微软雅黑" panose="020B0503020204020204" pitchFamily="34" charset="-122"/>
                      </a:rPr>
                      <m:t>←</m:t>
                    </m:r>
                    <m:sSub>
                      <m:sSubPr>
                        <m:ctrlPr>
                          <a:rPr lang="en-US" altLang="zh-CN" sz="1600" b="0" i="1" smtClean="0">
                            <a:latin typeface="Cambria Math" panose="02040503050406030204" pitchFamily="18" charset="0"/>
                            <a:ea typeface="微软雅黑" panose="020B0503020204020204" pitchFamily="34" charset="-122"/>
                          </a:rPr>
                        </m:ctrlPr>
                      </m:sSubPr>
                      <m:e>
                        <m:r>
                          <a:rPr lang="en-US" altLang="zh-CN" sz="1600" b="0" i="1" smtClean="0">
                            <a:latin typeface="Cambria Math" panose="02040503050406030204" pitchFamily="18" charset="0"/>
                            <a:ea typeface="微软雅黑" panose="020B0503020204020204" pitchFamily="34" charset="-122"/>
                          </a:rPr>
                          <m:t>𝑝</m:t>
                        </m:r>
                      </m:e>
                      <m:sub>
                        <m:r>
                          <a:rPr lang="en-US" altLang="zh-CN" sz="1600" b="0" i="0" smtClean="0">
                            <a:latin typeface="Cambria Math" panose="02040503050406030204" pitchFamily="18" charset="0"/>
                            <a:ea typeface="微软雅黑" panose="020B0503020204020204" pitchFamily="34" charset="-122"/>
                          </a:rPr>
                          <m:t>1</m:t>
                        </m:r>
                      </m:sub>
                    </m:sSub>
                  </m:oMath>
                </a14:m>
                <a:r>
                  <a:rPr lang="zh-CN" altLang="en-US" sz="1600" dirty="0">
                    <a:latin typeface="微软雅黑" panose="020B0503020204020204" pitchFamily="34" charset="-122"/>
                    <a:ea typeface="微软雅黑" panose="020B0503020204020204" pitchFamily="34" charset="-122"/>
                  </a:rPr>
                  <a:t> </a:t>
                </a:r>
                <a:endParaRPr lang="en-US" altLang="zh-CN" sz="1600" b="1"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zh-CN" altLang="en-US"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   </a:t>
                </a:r>
                <a14:m>
                  <m:oMath xmlns:m="http://schemas.openxmlformats.org/officeDocument/2006/math">
                    <m:sSub>
                      <m:sSubPr>
                        <m:ctrlPr>
                          <a:rPr lang="en-US" altLang="zh-CN" sz="1600" b="0" i="1" smtClean="0">
                            <a:latin typeface="Cambria Math" panose="02040503050406030204" pitchFamily="18" charset="0"/>
                            <a:ea typeface="微软雅黑" panose="020B0503020204020204" pitchFamily="34" charset="-122"/>
                          </a:rPr>
                        </m:ctrlPr>
                      </m:sSubPr>
                      <m:e>
                        <m:r>
                          <a:rPr lang="en-US" altLang="zh-CN" sz="1600" b="0" i="1" smtClean="0">
                            <a:latin typeface="Cambria Math" panose="02040503050406030204" pitchFamily="18" charset="0"/>
                            <a:ea typeface="微软雅黑" panose="020B0503020204020204" pitchFamily="34" charset="-122"/>
                          </a:rPr>
                          <m:t>𝑝</m:t>
                        </m:r>
                      </m:e>
                      <m:sub>
                        <m:r>
                          <a:rPr lang="en-US" altLang="zh-CN" sz="1600" b="0" i="1" smtClean="0">
                            <a:latin typeface="Cambria Math" panose="02040503050406030204" pitchFamily="18" charset="0"/>
                            <a:ea typeface="微软雅黑" panose="020B0503020204020204" pitchFamily="34" charset="-122"/>
                          </a:rPr>
                          <m:t>1</m:t>
                        </m:r>
                      </m:sub>
                    </m:sSub>
                    <m:r>
                      <a:rPr lang="en-US" altLang="zh-CN" sz="1600" b="0" i="1" smtClean="0">
                        <a:latin typeface="Cambria Math" panose="02040503050406030204" pitchFamily="18" charset="0"/>
                        <a:ea typeface="微软雅黑" panose="020B0503020204020204" pitchFamily="34" charset="-122"/>
                      </a:rPr>
                      <m:t>←</m:t>
                    </m:r>
                    <m:sSub>
                      <m:sSubPr>
                        <m:ctrlPr>
                          <a:rPr lang="en-US" altLang="zh-CN" sz="1600" b="0" i="1" smtClean="0">
                            <a:latin typeface="Cambria Math" panose="02040503050406030204" pitchFamily="18" charset="0"/>
                            <a:ea typeface="微软雅黑" panose="020B0503020204020204" pitchFamily="34" charset="-122"/>
                          </a:rPr>
                        </m:ctrlPr>
                      </m:sSubPr>
                      <m:e>
                        <m:r>
                          <a:rPr lang="en-US" altLang="zh-CN" sz="1600" b="0" i="1" smtClean="0">
                            <a:latin typeface="Cambria Math" panose="02040503050406030204" pitchFamily="18" charset="0"/>
                            <a:ea typeface="微软雅黑" panose="020B0503020204020204" pitchFamily="34" charset="-122"/>
                          </a:rPr>
                          <m:t>𝑝</m:t>
                        </m:r>
                      </m:e>
                      <m:sub>
                        <m:r>
                          <a:rPr lang="en-US" altLang="zh-CN" sz="1600" b="0" i="1" smtClean="0">
                            <a:latin typeface="Cambria Math" panose="02040503050406030204" pitchFamily="18" charset="0"/>
                            <a:ea typeface="微软雅黑" panose="020B0503020204020204" pitchFamily="34" charset="-122"/>
                          </a:rPr>
                          <m:t>1</m:t>
                        </m:r>
                      </m:sub>
                    </m:sSub>
                    <m:r>
                      <a:rPr lang="en-US" altLang="zh-CN" sz="1600" b="0" i="1" smtClean="0">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𝑛𝑒𝑥𝑡</m:t>
                    </m:r>
                  </m:oMath>
                </a14:m>
                <a:endParaRPr lang="en-US" altLang="zh-CN" sz="1600"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zh-CN" altLang="en-US"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end</a:t>
                </a:r>
                <a:r>
                  <a:rPr lang="zh-CN" altLang="en-US" sz="1600" b="1"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a:t>
                </a:r>
                <a:r>
                  <a:rPr lang="zh-CN" altLang="en-US" sz="1600" dirty="0">
                    <a:solidFill>
                      <a:srgbClr val="FFFF00"/>
                    </a:solidFill>
                    <a:latin typeface="微软雅黑" panose="020B0503020204020204" pitchFamily="34" charset="-122"/>
                    <a:ea typeface="微软雅黑" panose="020B0503020204020204" pitchFamily="34" charset="-122"/>
                  </a:rPr>
                  <a:t>找到大于</a:t>
                </a:r>
                <a:r>
                  <a:rPr lang="en-US" altLang="zh-CN" sz="1600" dirty="0">
                    <a:solidFill>
                      <a:srgbClr val="FFFF00"/>
                    </a:solidFill>
                    <a:latin typeface="微软雅黑" panose="020B0503020204020204" pitchFamily="34" charset="-122"/>
                    <a:ea typeface="微软雅黑" panose="020B0503020204020204" pitchFamily="34" charset="-122"/>
                  </a:rPr>
                  <a:t>p</a:t>
                </a:r>
                <a:r>
                  <a:rPr lang="en-US" altLang="zh-CN" sz="1100" dirty="0">
                    <a:solidFill>
                      <a:srgbClr val="FFFF00"/>
                    </a:solidFill>
                    <a:latin typeface="微软雅黑" panose="020B0503020204020204" pitchFamily="34" charset="-122"/>
                    <a:ea typeface="微软雅黑" panose="020B0503020204020204" pitchFamily="34" charset="-122"/>
                  </a:rPr>
                  <a:t>2</a:t>
                </a:r>
                <a:r>
                  <a:rPr lang="zh-CN" altLang="en-US" sz="1600" dirty="0">
                    <a:solidFill>
                      <a:srgbClr val="FFFF00"/>
                    </a:solidFill>
                    <a:latin typeface="微软雅黑" panose="020B0503020204020204" pitchFamily="34" charset="-122"/>
                    <a:ea typeface="微软雅黑" panose="020B0503020204020204" pitchFamily="34" charset="-122"/>
                  </a:rPr>
                  <a:t>的结点或者到达</a:t>
                </a:r>
                <a:r>
                  <a:rPr lang="en-US" altLang="zh-CN" sz="1600" dirty="0">
                    <a:solidFill>
                      <a:srgbClr val="FFFF00"/>
                    </a:solidFill>
                    <a:latin typeface="微软雅黑" panose="020B0503020204020204" pitchFamily="34" charset="-122"/>
                    <a:ea typeface="微软雅黑" panose="020B0503020204020204" pitchFamily="34" charset="-122"/>
                  </a:rPr>
                  <a:t>List</a:t>
                </a:r>
                <a:r>
                  <a:rPr lang="en-US" altLang="zh-CN" sz="1100" dirty="0">
                    <a:solidFill>
                      <a:srgbClr val="FFFF00"/>
                    </a:solidFill>
                    <a:latin typeface="微软雅黑" panose="020B0503020204020204" pitchFamily="34" charset="-122"/>
                    <a:ea typeface="微软雅黑" panose="020B0503020204020204" pitchFamily="34" charset="-122"/>
                  </a:rPr>
                  <a:t>1</a:t>
                </a:r>
                <a:r>
                  <a:rPr lang="zh-CN" altLang="en-US" sz="1600" dirty="0">
                    <a:solidFill>
                      <a:srgbClr val="FFFF00"/>
                    </a:solidFill>
                    <a:latin typeface="微软雅黑" panose="020B0503020204020204" pitchFamily="34" charset="-122"/>
                    <a:ea typeface="微软雅黑" panose="020B0503020204020204" pitchFamily="34" charset="-122"/>
                  </a:rPr>
                  <a:t>末尾</a:t>
                </a:r>
                <a:endParaRPr lang="en-US" altLang="zh-CN" sz="1600" dirty="0">
                  <a:solidFill>
                    <a:srgbClr val="FFFF00"/>
                  </a:solidFill>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zh-CN" altLang="en-US"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𝑡𝑚𝑝</m:t>
                    </m:r>
                    <m:r>
                      <a:rPr lang="en-US" altLang="zh-CN" sz="1600" b="0" i="1" smtClean="0">
                        <a:latin typeface="Cambria Math" panose="02040503050406030204" pitchFamily="18" charset="0"/>
                        <a:ea typeface="微软雅黑" panose="020B0503020204020204" pitchFamily="34" charset="-122"/>
                      </a:rPr>
                      <m:t>←</m:t>
                    </m:r>
                    <m:sSub>
                      <m:sSubPr>
                        <m:ctrlPr>
                          <a:rPr lang="en-US" altLang="zh-CN" sz="1600" b="0" i="1" smtClean="0">
                            <a:latin typeface="Cambria Math" panose="02040503050406030204" pitchFamily="18" charset="0"/>
                            <a:ea typeface="微软雅黑" panose="020B0503020204020204" pitchFamily="34" charset="-122"/>
                          </a:rPr>
                        </m:ctrlPr>
                      </m:sSubPr>
                      <m:e>
                        <m:r>
                          <a:rPr lang="en-US" altLang="zh-CN" sz="1600" b="0" i="1" smtClean="0">
                            <a:latin typeface="Cambria Math" panose="02040503050406030204" pitchFamily="18" charset="0"/>
                            <a:ea typeface="微软雅黑" panose="020B0503020204020204" pitchFamily="34" charset="-122"/>
                          </a:rPr>
                          <m:t>𝑝</m:t>
                        </m:r>
                      </m:e>
                      <m:sub>
                        <m:r>
                          <a:rPr lang="en-US" altLang="zh-CN" sz="1600" b="0" i="1" smtClean="0">
                            <a:latin typeface="Cambria Math" panose="02040503050406030204" pitchFamily="18" charset="0"/>
                            <a:ea typeface="微软雅黑" panose="020B0503020204020204" pitchFamily="34" charset="-122"/>
                          </a:rPr>
                          <m:t>2</m:t>
                        </m:r>
                      </m:sub>
                    </m:sSub>
                  </m:oMath>
                </a14:m>
                <a:r>
                  <a:rPr lang="zh-CN" altLang="en-US"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取出</a:t>
                </a:r>
                <a:r>
                  <a:rPr lang="en-US" altLang="zh-CN" sz="1600" dirty="0">
                    <a:latin typeface="微软雅黑" panose="020B0503020204020204" pitchFamily="34" charset="-122"/>
                    <a:ea typeface="微软雅黑" panose="020B0503020204020204" pitchFamily="34" charset="-122"/>
                  </a:rPr>
                  <a:t>p</a:t>
                </a:r>
                <a:r>
                  <a:rPr lang="en-US" altLang="zh-CN" sz="1100" dirty="0">
                    <a:latin typeface="微软雅黑" panose="020B0503020204020204" pitchFamily="34" charset="-122"/>
                    <a:ea typeface="微软雅黑" panose="020B0503020204020204" pitchFamily="34" charset="-122"/>
                  </a:rPr>
                  <a:t>2</a:t>
                </a:r>
                <a:r>
                  <a:rPr lang="zh-CN" altLang="en-US" sz="1600" dirty="0">
                    <a:latin typeface="微软雅黑" panose="020B0503020204020204" pitchFamily="34" charset="-122"/>
                    <a:ea typeface="微软雅黑" panose="020B0503020204020204" pitchFamily="34" charset="-122"/>
                  </a:rPr>
                  <a:t>的头结点</a:t>
                </a:r>
                <a:endParaRPr lang="en-US" altLang="zh-CN" sz="1600"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zh-CN" altLang="en-US"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   </a:t>
                </a:r>
                <a14:m>
                  <m:oMath xmlns:m="http://schemas.openxmlformats.org/officeDocument/2006/math">
                    <m:sSub>
                      <m:sSubPr>
                        <m:ctrlPr>
                          <a:rPr lang="en-US" altLang="zh-CN" sz="1600" i="1">
                            <a:latin typeface="Cambria Math" panose="02040503050406030204" pitchFamily="18" charset="0"/>
                            <a:ea typeface="微软雅黑" panose="020B0503020204020204" pitchFamily="34" charset="-122"/>
                          </a:rPr>
                        </m:ctrlPr>
                      </m:sSubPr>
                      <m:e>
                        <m:r>
                          <a:rPr lang="en-US" altLang="zh-CN" sz="1600" i="1">
                            <a:latin typeface="Cambria Math" panose="02040503050406030204" pitchFamily="18" charset="0"/>
                            <a:ea typeface="微软雅黑" panose="020B0503020204020204" pitchFamily="34" charset="-122"/>
                          </a:rPr>
                          <m:t>𝑝</m:t>
                        </m:r>
                      </m:e>
                      <m:sub>
                        <m:r>
                          <a:rPr lang="en-US" altLang="zh-CN" sz="1600" b="0" i="1" smtClean="0">
                            <a:latin typeface="Cambria Math" panose="02040503050406030204" pitchFamily="18" charset="0"/>
                            <a:ea typeface="微软雅黑" panose="020B0503020204020204" pitchFamily="34" charset="-122"/>
                          </a:rPr>
                          <m:t>2</m:t>
                        </m:r>
                      </m:sub>
                    </m:sSub>
                    <m:r>
                      <a:rPr lang="en-US" altLang="zh-CN" sz="1600" i="1">
                        <a:latin typeface="Cambria Math" panose="02040503050406030204" pitchFamily="18" charset="0"/>
                        <a:ea typeface="微软雅黑" panose="020B0503020204020204" pitchFamily="34" charset="-122"/>
                      </a:rPr>
                      <m:t>←</m:t>
                    </m:r>
                    <m:sSub>
                      <m:sSubPr>
                        <m:ctrlPr>
                          <a:rPr lang="en-US" altLang="zh-CN" sz="1600" i="1">
                            <a:latin typeface="Cambria Math" panose="02040503050406030204" pitchFamily="18" charset="0"/>
                            <a:ea typeface="微软雅黑" panose="020B0503020204020204" pitchFamily="34" charset="-122"/>
                          </a:rPr>
                        </m:ctrlPr>
                      </m:sSubPr>
                      <m:e>
                        <m:r>
                          <a:rPr lang="en-US" altLang="zh-CN" sz="1600" i="1">
                            <a:latin typeface="Cambria Math" panose="02040503050406030204" pitchFamily="18" charset="0"/>
                            <a:ea typeface="微软雅黑" panose="020B0503020204020204" pitchFamily="34" charset="-122"/>
                          </a:rPr>
                          <m:t>𝑝</m:t>
                        </m:r>
                      </m:e>
                      <m:sub>
                        <m:r>
                          <a:rPr lang="en-US" altLang="zh-CN" sz="1600" b="0" i="1" smtClean="0">
                            <a:latin typeface="Cambria Math" panose="02040503050406030204" pitchFamily="18" charset="0"/>
                            <a:ea typeface="微软雅黑" panose="020B0503020204020204" pitchFamily="34" charset="-122"/>
                          </a:rPr>
                          <m:t>2</m:t>
                        </m:r>
                      </m:sub>
                    </m:sSub>
                    <m:r>
                      <a:rPr lang="en-US" altLang="zh-CN" sz="1600" i="1">
                        <a:latin typeface="Cambria Math" panose="02040503050406030204" pitchFamily="18" charset="0"/>
                        <a:ea typeface="微软雅黑" panose="020B0503020204020204" pitchFamily="34" charset="-122"/>
                      </a:rPr>
                      <m:t>.</m:t>
                    </m:r>
                    <m:r>
                      <a:rPr lang="en-US" altLang="zh-CN" sz="1600" i="1">
                        <a:latin typeface="Cambria Math" panose="02040503050406030204" pitchFamily="18" charset="0"/>
                        <a:ea typeface="微软雅黑" panose="020B0503020204020204" pitchFamily="34" charset="-122"/>
                      </a:rPr>
                      <m:t>𝑛𝑒𝑥𝑡</m:t>
                    </m:r>
                  </m:oMath>
                </a14:m>
                <a:endParaRPr lang="en-US" altLang="zh-CN" sz="1600"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zh-CN" altLang="en-US"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𝑡𝑚𝑝</m:t>
                    </m:r>
                    <m:r>
                      <a:rPr lang="en-US" altLang="zh-CN" sz="1600" b="0" i="1" smtClean="0">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𝑛𝑒𝑥𝑡</m:t>
                    </m:r>
                    <m:r>
                      <a:rPr lang="en-US" altLang="zh-CN" sz="1600" b="0" i="1" smtClean="0">
                        <a:latin typeface="Cambria Math" panose="02040503050406030204" pitchFamily="18" charset="0"/>
                        <a:ea typeface="微软雅黑" panose="020B0503020204020204" pitchFamily="34" charset="-122"/>
                      </a:rPr>
                      <m:t>←</m:t>
                    </m:r>
                    <m:sSub>
                      <m:sSubPr>
                        <m:ctrlPr>
                          <a:rPr lang="en-US" altLang="zh-CN" sz="1600" b="0" i="1" smtClean="0">
                            <a:latin typeface="Cambria Math" panose="02040503050406030204" pitchFamily="18" charset="0"/>
                            <a:ea typeface="微软雅黑" panose="020B0503020204020204" pitchFamily="34" charset="-122"/>
                          </a:rPr>
                        </m:ctrlPr>
                      </m:sSubPr>
                      <m:e>
                        <m:r>
                          <a:rPr lang="en-US" altLang="zh-CN" sz="1600" b="0" i="1" smtClean="0">
                            <a:latin typeface="Cambria Math" panose="02040503050406030204" pitchFamily="18" charset="0"/>
                            <a:ea typeface="微软雅黑" panose="020B0503020204020204" pitchFamily="34" charset="-122"/>
                          </a:rPr>
                          <m:t>𝑝</m:t>
                        </m:r>
                      </m:e>
                      <m:sub>
                        <m:r>
                          <a:rPr lang="en-US" altLang="zh-CN" sz="1600" b="0" i="1" smtClean="0">
                            <a:latin typeface="Cambria Math" panose="02040503050406030204" pitchFamily="18" charset="0"/>
                            <a:ea typeface="微软雅黑" panose="020B0503020204020204" pitchFamily="34" charset="-122"/>
                          </a:rPr>
                          <m:t>1</m:t>
                        </m:r>
                      </m:sub>
                    </m:sSub>
                  </m:oMath>
                </a14:m>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将</a:t>
                </a:r>
                <a:r>
                  <a:rPr lang="en-US" altLang="zh-CN" sz="1600" dirty="0" err="1">
                    <a:latin typeface="微软雅黑" panose="020B0503020204020204" pitchFamily="34" charset="-122"/>
                    <a:ea typeface="微软雅黑" panose="020B0503020204020204" pitchFamily="34" charset="-122"/>
                  </a:rPr>
                  <a:t>tmp</a:t>
                </a:r>
                <a:r>
                  <a:rPr lang="zh-CN" altLang="en-US" sz="1600" dirty="0">
                    <a:latin typeface="微软雅黑" panose="020B0503020204020204" pitchFamily="34" charset="-122"/>
                    <a:ea typeface="微软雅黑" panose="020B0503020204020204" pitchFamily="34" charset="-122"/>
                  </a:rPr>
                  <a:t>插在</a:t>
                </a:r>
                <a:r>
                  <a:rPr lang="en-US" altLang="zh-CN" sz="1600" dirty="0">
                    <a:latin typeface="微软雅黑" panose="020B0503020204020204" pitchFamily="34" charset="-122"/>
                    <a:ea typeface="微软雅黑" panose="020B0503020204020204" pitchFamily="34" charset="-122"/>
                  </a:rPr>
                  <a:t>p</a:t>
                </a:r>
                <a:r>
                  <a:rPr lang="en-US" altLang="zh-CN" sz="1100" dirty="0">
                    <a:latin typeface="微软雅黑" panose="020B0503020204020204" pitchFamily="34" charset="-122"/>
                    <a:ea typeface="微软雅黑" panose="020B0503020204020204" pitchFamily="34" charset="-122"/>
                  </a:rPr>
                  <a:t>1</a:t>
                </a:r>
                <a:r>
                  <a:rPr lang="zh-CN" altLang="en-US" sz="1600" dirty="0">
                    <a:latin typeface="微软雅黑" panose="020B0503020204020204" pitchFamily="34" charset="-122"/>
                    <a:ea typeface="微软雅黑" panose="020B0503020204020204" pitchFamily="34" charset="-122"/>
                  </a:rPr>
                  <a:t>前面</a:t>
                </a:r>
                <a:endParaRPr lang="en-US" altLang="zh-CN" sz="1600"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zh-CN" altLang="en-US"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if</a:t>
                </a:r>
                <a:r>
                  <a:rPr lang="zh-CN" altLang="en-US"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i="1">
                        <a:latin typeface="Cambria Math" panose="02040503050406030204" pitchFamily="18" charset="0"/>
                        <a:ea typeface="微软雅黑" panose="020B0503020204020204" pitchFamily="34" charset="-122"/>
                      </a:rPr>
                      <m:t>𝑝𝑟𝑒</m:t>
                    </m:r>
                    <m:r>
                      <a:rPr lang="en-US" altLang="zh-CN" sz="1600" b="0" i="0" smtClean="0">
                        <a:latin typeface="Cambria Math" panose="02040503050406030204" pitchFamily="18" charset="0"/>
                        <a:ea typeface="微软雅黑" panose="020B0503020204020204" pitchFamily="34" charset="-122"/>
                      </a:rPr>
                      <m:t>=</m:t>
                    </m:r>
                    <m:r>
                      <m:rPr>
                        <m:sty m:val="p"/>
                      </m:rPr>
                      <a:rPr lang="en-US" altLang="zh-CN" sz="1600">
                        <a:latin typeface="Cambria Math" panose="02040503050406030204" pitchFamily="18" charset="0"/>
                        <a:ea typeface="微软雅黑" panose="020B0503020204020204" pitchFamily="34" charset="-122"/>
                      </a:rPr>
                      <m:t>NIL</m:t>
                    </m:r>
                  </m:oMath>
                </a14:m>
                <a:r>
                  <a:rPr lang="zh-CN" altLang="en-US"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then</a:t>
                </a:r>
                <a:r>
                  <a:rPr lang="zh-CN" altLang="en-US" sz="1600" b="1"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//pre</a:t>
                </a:r>
                <a:r>
                  <a:rPr lang="zh-CN" altLang="en-US" sz="1600" dirty="0">
                    <a:latin typeface="微软雅黑" panose="020B0503020204020204" pitchFamily="34" charset="-122"/>
                    <a:ea typeface="微软雅黑" panose="020B0503020204020204" pitchFamily="34" charset="-122"/>
                  </a:rPr>
                  <a:t>为空表示 </a:t>
                </a:r>
                <a:r>
                  <a:rPr lang="en-US" altLang="zh-CN" sz="1600" dirty="0">
                    <a:latin typeface="微软雅黑" panose="020B0503020204020204" pitchFamily="34" charset="-122"/>
                    <a:ea typeface="微软雅黑" panose="020B0503020204020204" pitchFamily="34" charset="-122"/>
                  </a:rPr>
                  <a:t>p</a:t>
                </a:r>
                <a:r>
                  <a:rPr lang="en-US" altLang="zh-CN" sz="1100" dirty="0">
                    <a:latin typeface="微软雅黑" panose="020B0503020204020204" pitchFamily="34" charset="-122"/>
                    <a:ea typeface="微软雅黑" panose="020B0503020204020204" pitchFamily="34" charset="-122"/>
                  </a:rPr>
                  <a:t>1</a:t>
                </a:r>
                <a:r>
                  <a:rPr lang="en-US" altLang="zh-CN" sz="1600" dirty="0">
                    <a:latin typeface="微软雅黑" panose="020B0503020204020204" pitchFamily="34" charset="-122"/>
                    <a:ea typeface="微软雅黑" panose="020B0503020204020204" pitchFamily="34" charset="-122"/>
                  </a:rPr>
                  <a:t>=List</a:t>
                </a:r>
                <a:r>
                  <a:rPr lang="en-US" altLang="zh-CN" sz="1100" dirty="0">
                    <a:latin typeface="微软雅黑" panose="020B0503020204020204" pitchFamily="34" charset="-122"/>
                    <a:ea typeface="微软雅黑" panose="020B0503020204020204" pitchFamily="34" charset="-122"/>
                  </a:rPr>
                  <a:t>1</a:t>
                </a:r>
                <a:r>
                  <a:rPr lang="zh-CN" altLang="en-US"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a:t>
                </a:r>
              </a:p>
              <a:p>
                <a:pPr marL="360000" lvl="0" indent="-288000" eaLnBrk="0" fontAlgn="base" hangingPunct="0">
                  <a:spcBef>
                    <a:spcPct val="0"/>
                  </a:spcBef>
                  <a:spcAft>
                    <a:spcPct val="0"/>
                  </a:spcAft>
                  <a:buFont typeface="+mj-lt"/>
                  <a:buAutoNum type="arabicPeriod"/>
                </a:pPr>
                <a:r>
                  <a:rPr lang="zh-CN" altLang="en-US"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𝐿𝑖𝑠</m:t>
                    </m:r>
                    <m:sSub>
                      <m:sSubPr>
                        <m:ctrlPr>
                          <a:rPr lang="en-US" altLang="zh-CN" sz="1600" b="0" i="1" smtClean="0">
                            <a:latin typeface="Cambria Math" panose="02040503050406030204" pitchFamily="18" charset="0"/>
                            <a:ea typeface="微软雅黑" panose="020B0503020204020204" pitchFamily="34" charset="-122"/>
                          </a:rPr>
                        </m:ctrlPr>
                      </m:sSubPr>
                      <m:e>
                        <m:r>
                          <a:rPr lang="en-US" altLang="zh-CN" sz="1600" b="0" i="1" smtClean="0">
                            <a:latin typeface="Cambria Math" panose="02040503050406030204" pitchFamily="18" charset="0"/>
                            <a:ea typeface="微软雅黑" panose="020B0503020204020204" pitchFamily="34" charset="-122"/>
                          </a:rPr>
                          <m:t>𝑡</m:t>
                        </m:r>
                      </m:e>
                      <m:sub>
                        <m:r>
                          <a:rPr lang="en-US" altLang="zh-CN" sz="1600" b="0" i="1" smtClean="0">
                            <a:latin typeface="Cambria Math" panose="02040503050406030204" pitchFamily="18" charset="0"/>
                            <a:ea typeface="微软雅黑" panose="020B0503020204020204" pitchFamily="34" charset="-122"/>
                          </a:rPr>
                          <m:t>1</m:t>
                        </m:r>
                      </m:sub>
                    </m:sSub>
                    <m:r>
                      <a:rPr lang="en-US" altLang="zh-CN" sz="1600" b="0" i="1" smtClean="0">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𝑡𝑚𝑝</m:t>
                    </m:r>
                    <m:r>
                      <a:rPr lang="en-US" altLang="zh-CN" sz="1600" b="0" i="1" smtClean="0">
                        <a:latin typeface="Cambria Math" panose="02040503050406030204" pitchFamily="18" charset="0"/>
                        <a:ea typeface="微软雅黑" panose="020B0503020204020204" pitchFamily="34" charset="-122"/>
                      </a:rPr>
                      <m:t>  </m:t>
                    </m:r>
                  </m:oMath>
                </a14:m>
                <a:r>
                  <a:rPr lang="en-US" altLang="zh-CN" sz="1600" dirty="0">
                    <a:latin typeface="微软雅黑" panose="020B0503020204020204" pitchFamily="34" charset="-122"/>
                    <a:ea typeface="微软雅黑" panose="020B0503020204020204" pitchFamily="34" charset="-122"/>
                  </a:rPr>
                  <a:t>//</a:t>
                </a:r>
                <a:r>
                  <a:rPr lang="en-US" altLang="zh-CN" sz="1600" dirty="0" err="1">
                    <a:latin typeface="微软雅黑" panose="020B0503020204020204" pitchFamily="34" charset="-122"/>
                    <a:ea typeface="微软雅黑" panose="020B0503020204020204" pitchFamily="34" charset="-122"/>
                  </a:rPr>
                  <a:t>tmp</a:t>
                </a:r>
                <a:r>
                  <a:rPr lang="zh-CN" altLang="en-US" sz="1600" dirty="0">
                    <a:latin typeface="微软雅黑" panose="020B0503020204020204" pitchFamily="34" charset="-122"/>
                    <a:ea typeface="微软雅黑" panose="020B0503020204020204" pitchFamily="34" charset="-122"/>
                  </a:rPr>
                  <a:t>成为</a:t>
                </a:r>
                <a:r>
                  <a:rPr lang="en-US" altLang="zh-CN" sz="1600" dirty="0">
                    <a:latin typeface="微软雅黑" panose="020B0503020204020204" pitchFamily="34" charset="-122"/>
                    <a:ea typeface="微软雅黑" panose="020B0503020204020204" pitchFamily="34" charset="-122"/>
                  </a:rPr>
                  <a:t>List</a:t>
                </a:r>
                <a:r>
                  <a:rPr lang="en-US" altLang="zh-CN" sz="1100" dirty="0">
                    <a:latin typeface="微软雅黑" panose="020B0503020204020204" pitchFamily="34" charset="-122"/>
                    <a:ea typeface="微软雅黑" panose="020B0503020204020204" pitchFamily="34" charset="-122"/>
                  </a:rPr>
                  <a:t>1</a:t>
                </a:r>
                <a:r>
                  <a:rPr lang="zh-CN" altLang="en-US" sz="1600" dirty="0">
                    <a:latin typeface="微软雅黑" panose="020B0503020204020204" pitchFamily="34" charset="-122"/>
                    <a:ea typeface="微软雅黑" panose="020B0503020204020204" pitchFamily="34" charset="-122"/>
                  </a:rPr>
                  <a:t>的</a:t>
                </a:r>
                <a:r>
                  <a:rPr lang="zh-CN" altLang="en-US" sz="1600" dirty="0">
                    <a:solidFill>
                      <a:srgbClr val="FFFF00"/>
                    </a:solidFill>
                    <a:latin typeface="微软雅黑" panose="020B0503020204020204" pitchFamily="34" charset="-122"/>
                    <a:ea typeface="微软雅黑" panose="020B0503020204020204" pitchFamily="34" charset="-122"/>
                  </a:rPr>
                  <a:t>新</a:t>
                </a:r>
                <a:r>
                  <a:rPr lang="zh-CN" altLang="en-US" sz="1600" dirty="0">
                    <a:latin typeface="微软雅黑" panose="020B0503020204020204" pitchFamily="34" charset="-122"/>
                    <a:ea typeface="微软雅黑" panose="020B0503020204020204" pitchFamily="34" charset="-122"/>
                  </a:rPr>
                  <a:t>头结点</a:t>
                </a:r>
                <a:endParaRPr lang="en-US" altLang="zh-CN" sz="1600"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zh-CN" altLang="en-US"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else</a:t>
                </a:r>
                <a:endParaRPr lang="en-US" altLang="zh-CN" sz="1600"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zh-CN" altLang="en-US"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𝑝𝑟𝑒</m:t>
                    </m:r>
                    <m:r>
                      <a:rPr lang="en-US" altLang="zh-CN" sz="1600" b="0" i="1" smtClean="0">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𝑛𝑒𝑥𝑡</m:t>
                    </m:r>
                    <m:r>
                      <a:rPr lang="en-US" altLang="zh-CN" sz="1600" b="0" i="1" smtClean="0">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𝑡𝑚𝑝</m:t>
                    </m:r>
                  </m:oMath>
                </a14:m>
                <a:r>
                  <a:rPr lang="zh-CN" altLang="en-US"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a:t>
                </a:r>
                <a:r>
                  <a:rPr lang="en-US" altLang="zh-CN" sz="1600" dirty="0" err="1">
                    <a:latin typeface="微软雅黑" panose="020B0503020204020204" pitchFamily="34" charset="-122"/>
                    <a:ea typeface="微软雅黑" panose="020B0503020204020204" pitchFamily="34" charset="-122"/>
                  </a:rPr>
                  <a:t>tmp</a:t>
                </a:r>
                <a:r>
                  <a:rPr lang="zh-CN" altLang="en-US" sz="1600" dirty="0">
                    <a:latin typeface="微软雅黑" panose="020B0503020204020204" pitchFamily="34" charset="-122"/>
                    <a:ea typeface="微软雅黑" panose="020B0503020204020204" pitchFamily="34" charset="-122"/>
                  </a:rPr>
                  <a:t>连在</a:t>
                </a:r>
                <a:r>
                  <a:rPr lang="en-US" altLang="zh-CN" sz="1600" dirty="0">
                    <a:latin typeface="微软雅黑" panose="020B0503020204020204" pitchFamily="34" charset="-122"/>
                    <a:ea typeface="微软雅黑" panose="020B0503020204020204" pitchFamily="34" charset="-122"/>
                  </a:rPr>
                  <a:t>pre</a:t>
                </a:r>
                <a:r>
                  <a:rPr lang="zh-CN" altLang="en-US" sz="1600" dirty="0">
                    <a:latin typeface="微软雅黑" panose="020B0503020204020204" pitchFamily="34" charset="-122"/>
                    <a:ea typeface="微软雅黑" panose="020B0503020204020204" pitchFamily="34" charset="-122"/>
                  </a:rPr>
                  <a:t>后面</a:t>
                </a:r>
                <a:endParaRPr lang="en-US" altLang="zh-CN" sz="1600"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zh-CN" altLang="en-US"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end</a:t>
                </a:r>
              </a:p>
              <a:p>
                <a:pPr marL="360000" lvl="0" indent="-288000" eaLnBrk="0" fontAlgn="base" hangingPunct="0">
                  <a:spcBef>
                    <a:spcPct val="0"/>
                  </a:spcBef>
                  <a:spcAft>
                    <a:spcPct val="0"/>
                  </a:spcAft>
                  <a:buFont typeface="+mj-lt"/>
                  <a:buAutoNum type="arabicPeriod"/>
                </a:pPr>
                <a:r>
                  <a:rPr lang="zh-CN" altLang="en-US"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   </a:t>
                </a:r>
                <a14:m>
                  <m:oMath xmlns:m="http://schemas.openxmlformats.org/officeDocument/2006/math">
                    <m:sSub>
                      <m:sSubPr>
                        <m:ctrlPr>
                          <a:rPr lang="en-US" altLang="zh-CN" sz="1600" b="0" i="1" smtClean="0">
                            <a:latin typeface="Cambria Math" panose="02040503050406030204" pitchFamily="18" charset="0"/>
                            <a:ea typeface="微软雅黑" panose="020B0503020204020204" pitchFamily="34" charset="-122"/>
                          </a:rPr>
                        </m:ctrlPr>
                      </m:sSubPr>
                      <m:e>
                        <m:r>
                          <a:rPr lang="en-US" altLang="zh-CN" sz="1600" b="0" i="1" smtClean="0">
                            <a:latin typeface="Cambria Math" panose="02040503050406030204" pitchFamily="18" charset="0"/>
                            <a:ea typeface="微软雅黑" panose="020B0503020204020204" pitchFamily="34" charset="-122"/>
                          </a:rPr>
                          <m:t>𝑝</m:t>
                        </m:r>
                      </m:e>
                      <m:sub>
                        <m:r>
                          <a:rPr lang="en-US" altLang="zh-CN" sz="1600" b="0" i="1" smtClean="0">
                            <a:latin typeface="Cambria Math" panose="02040503050406030204" pitchFamily="18" charset="0"/>
                            <a:ea typeface="微软雅黑" panose="020B0503020204020204" pitchFamily="34" charset="-122"/>
                          </a:rPr>
                          <m:t>1</m:t>
                        </m:r>
                      </m:sub>
                    </m:sSub>
                    <m:r>
                      <a:rPr lang="en-US" altLang="zh-CN" sz="1600" b="0" i="1" smtClean="0">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𝑡𝑚𝑝</m:t>
                    </m:r>
                  </m:oMath>
                </a14:m>
                <a:r>
                  <a:rPr lang="zh-CN" altLang="en-US"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//p</a:t>
                </a:r>
                <a:r>
                  <a:rPr lang="en-US" altLang="zh-CN" sz="1100" dirty="0">
                    <a:latin typeface="微软雅黑" panose="020B0503020204020204" pitchFamily="34" charset="-122"/>
                    <a:ea typeface="微软雅黑" panose="020B0503020204020204" pitchFamily="34" charset="-122"/>
                  </a:rPr>
                  <a:t>1</a:t>
                </a:r>
                <a:r>
                  <a:rPr lang="zh-CN" altLang="en-US" sz="1600" dirty="0">
                    <a:latin typeface="微软雅黑" panose="020B0503020204020204" pitchFamily="34" charset="-122"/>
                    <a:ea typeface="微软雅黑" panose="020B0503020204020204" pitchFamily="34" charset="-122"/>
                  </a:rPr>
                  <a:t>指向新插入的结点</a:t>
                </a:r>
                <a:endParaRPr lang="en-US" altLang="zh-CN" sz="1600"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zh-CN" altLang="en-US"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end</a:t>
                </a:r>
              </a:p>
              <a:p>
                <a:pPr marL="360000" lvl="0" indent="-288000" eaLnBrk="0" fontAlgn="base" hangingPunct="0">
                  <a:spcBef>
                    <a:spcPct val="0"/>
                  </a:spcBef>
                  <a:spcAft>
                    <a:spcPct val="0"/>
                  </a:spcAft>
                  <a:buFont typeface="+mj-lt"/>
                  <a:buAutoNum type="arabicPeriod"/>
                </a:pPr>
                <a:r>
                  <a:rPr lang="zh-CN" altLang="en-US" sz="1600" b="1"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return</a:t>
                </a:r>
                <a:r>
                  <a:rPr lang="zh-CN" altLang="en-US"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i="1">
                        <a:latin typeface="Cambria Math" panose="02040503050406030204" pitchFamily="18" charset="0"/>
                        <a:ea typeface="微软雅黑" panose="020B0503020204020204" pitchFamily="34" charset="-122"/>
                      </a:rPr>
                      <m:t>𝐿𝑖𝑠</m:t>
                    </m:r>
                    <m:sSub>
                      <m:sSubPr>
                        <m:ctrlPr>
                          <a:rPr lang="en-US" altLang="zh-CN" sz="1600" i="1">
                            <a:latin typeface="Cambria Math" panose="02040503050406030204" pitchFamily="18" charset="0"/>
                            <a:ea typeface="微软雅黑" panose="020B0503020204020204" pitchFamily="34" charset="-122"/>
                          </a:rPr>
                        </m:ctrlPr>
                      </m:sSubPr>
                      <m:e>
                        <m:r>
                          <a:rPr lang="en-US" altLang="zh-CN" sz="1600" i="1">
                            <a:latin typeface="Cambria Math" panose="02040503050406030204" pitchFamily="18" charset="0"/>
                            <a:ea typeface="微软雅黑" panose="020B0503020204020204" pitchFamily="34" charset="-122"/>
                          </a:rPr>
                          <m:t>𝑡</m:t>
                        </m:r>
                      </m:e>
                      <m:sub>
                        <m:r>
                          <a:rPr lang="en-US" altLang="zh-CN" sz="1600" i="1">
                            <a:latin typeface="Cambria Math" panose="02040503050406030204" pitchFamily="18" charset="0"/>
                            <a:ea typeface="微软雅黑" panose="020B0503020204020204" pitchFamily="34" charset="-122"/>
                          </a:rPr>
                          <m:t>1</m:t>
                        </m:r>
                      </m:sub>
                    </m:sSub>
                  </m:oMath>
                </a14:m>
                <a:r>
                  <a:rPr lang="zh-CN" altLang="en-US" sz="1600" dirty="0">
                    <a:latin typeface="微软雅黑" panose="020B0503020204020204" pitchFamily="34" charset="-122"/>
                    <a:ea typeface="微软雅黑" panose="020B0503020204020204" pitchFamily="34" charset="-122"/>
                  </a:rPr>
                  <a:t> </a:t>
                </a:r>
                <a:endParaRPr lang="en-US" altLang="zh-CN" sz="1600"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zh-CN" altLang="zh-CN" sz="1600" dirty="0">
                    <a:latin typeface="微软雅黑" panose="020B0503020204020204" pitchFamily="34" charset="-122"/>
                    <a:ea typeface="微软雅黑" panose="020B0503020204020204" pitchFamily="34" charset="-122"/>
                  </a:rPr>
                  <a:t>——————————————————————</a:t>
                </a:r>
              </a:p>
            </p:txBody>
          </p:sp>
        </mc:Choice>
        <mc:Fallback xmlns="">
          <p:sp>
            <p:nvSpPr>
              <p:cNvPr id="106" name="任意多边形: 形状 6">
                <a:extLst>
                  <a:ext uri="{FF2B5EF4-FFF2-40B4-BE49-F238E27FC236}">
                    <a16:creationId xmlns:a16="http://schemas.microsoft.com/office/drawing/2014/main" id="{4017370C-E3AF-58B0-EF7B-60167055451E}"/>
                  </a:ext>
                </a:extLst>
              </p:cNvPr>
              <p:cNvSpPr>
                <a:spLocks noRot="1" noChangeAspect="1" noMove="1" noResize="1" noEditPoints="1" noAdjustHandles="1" noChangeArrowheads="1" noChangeShapeType="1" noTextEdit="1"/>
              </p:cNvSpPr>
              <p:nvPr/>
            </p:nvSpPr>
            <p:spPr>
              <a:xfrm>
                <a:off x="5860211" y="1761632"/>
                <a:ext cx="6095929" cy="5000876"/>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blipFill>
                <a:blip r:embed="rId2"/>
                <a:stretch>
                  <a:fillRect t="-2311" b="-3650"/>
                </a:stretch>
              </a:blipFill>
            </p:spPr>
            <p:txBody>
              <a:bodyPr/>
              <a:lstStyle/>
              <a:p>
                <a:r>
                  <a:rPr lang="zh-CN" altLang="en-US">
                    <a:noFill/>
                  </a:rPr>
                  <a:t> </a:t>
                </a:r>
              </a:p>
            </p:txBody>
          </p:sp>
        </mc:Fallback>
      </mc:AlternateContent>
      <p:sp>
        <p:nvSpPr>
          <p:cNvPr id="7" name="AutoShape 3">
            <a:extLst>
              <a:ext uri="{FF2B5EF4-FFF2-40B4-BE49-F238E27FC236}">
                <a16:creationId xmlns:a16="http://schemas.microsoft.com/office/drawing/2014/main" id="{2FE6D1D6-8B48-4972-BA92-53052C961647}"/>
              </a:ext>
            </a:extLst>
          </p:cNvPr>
          <p:cNvSpPr>
            <a:spLocks noChangeAspect="1" noChangeArrowheads="1" noTextEdit="1"/>
          </p:cNvSpPr>
          <p:nvPr/>
        </p:nvSpPr>
        <p:spPr bwMode="auto">
          <a:xfrm>
            <a:off x="584200" y="2500313"/>
            <a:ext cx="4162425" cy="278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 name="Freeform 5">
            <a:extLst>
              <a:ext uri="{FF2B5EF4-FFF2-40B4-BE49-F238E27FC236}">
                <a16:creationId xmlns:a16="http://schemas.microsoft.com/office/drawing/2014/main" id="{B3B2B62C-227E-4ED7-9207-AFA22016C6FF}"/>
              </a:ext>
            </a:extLst>
          </p:cNvPr>
          <p:cNvSpPr>
            <a:spLocks/>
          </p:cNvSpPr>
          <p:nvPr/>
        </p:nvSpPr>
        <p:spPr bwMode="auto">
          <a:xfrm>
            <a:off x="1622425" y="2586038"/>
            <a:ext cx="336550" cy="241300"/>
          </a:xfrm>
          <a:custGeom>
            <a:avLst/>
            <a:gdLst>
              <a:gd name="T0" fmla="*/ 0 w 560"/>
              <a:gd name="T1" fmla="*/ 0 h 400"/>
              <a:gd name="T2" fmla="*/ 0 w 560"/>
              <a:gd name="T3" fmla="*/ 0 h 400"/>
              <a:gd name="T4" fmla="*/ 560 w 560"/>
              <a:gd name="T5" fmla="*/ 0 h 400"/>
              <a:gd name="T6" fmla="*/ 560 w 560"/>
              <a:gd name="T7" fmla="*/ 400 h 400"/>
              <a:gd name="T8" fmla="*/ 0 w 560"/>
              <a:gd name="T9" fmla="*/ 400 h 400"/>
              <a:gd name="T10" fmla="*/ 0 w 560"/>
              <a:gd name="T11" fmla="*/ 0 h 400"/>
            </a:gdLst>
            <a:ahLst/>
            <a:cxnLst>
              <a:cxn ang="0">
                <a:pos x="T0" y="T1"/>
              </a:cxn>
              <a:cxn ang="0">
                <a:pos x="T2" y="T3"/>
              </a:cxn>
              <a:cxn ang="0">
                <a:pos x="T4" y="T5"/>
              </a:cxn>
              <a:cxn ang="0">
                <a:pos x="T6" y="T7"/>
              </a:cxn>
              <a:cxn ang="0">
                <a:pos x="T8" y="T9"/>
              </a:cxn>
              <a:cxn ang="0">
                <a:pos x="T10" y="T11"/>
              </a:cxn>
            </a:cxnLst>
            <a:rect l="0" t="0" r="r" b="b"/>
            <a:pathLst>
              <a:path w="560" h="400">
                <a:moveTo>
                  <a:pt x="0" y="0"/>
                </a:moveTo>
                <a:lnTo>
                  <a:pt x="0" y="0"/>
                </a:lnTo>
                <a:lnTo>
                  <a:pt x="560" y="0"/>
                </a:lnTo>
                <a:lnTo>
                  <a:pt x="560" y="400"/>
                </a:lnTo>
                <a:lnTo>
                  <a:pt x="0" y="400"/>
                </a:lnTo>
                <a:lnTo>
                  <a:pt x="0" y="0"/>
                </a:lnTo>
                <a:close/>
              </a:path>
            </a:pathLst>
          </a:custGeom>
          <a:solidFill>
            <a:srgbClr val="C0C0C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9" name="Freeform 6">
            <a:extLst>
              <a:ext uri="{FF2B5EF4-FFF2-40B4-BE49-F238E27FC236}">
                <a16:creationId xmlns:a16="http://schemas.microsoft.com/office/drawing/2014/main" id="{8B4C48DF-9ED9-4D1B-A2ED-77F0FEDD160F}"/>
              </a:ext>
            </a:extLst>
          </p:cNvPr>
          <p:cNvSpPr>
            <a:spLocks/>
          </p:cNvSpPr>
          <p:nvPr/>
        </p:nvSpPr>
        <p:spPr bwMode="auto">
          <a:xfrm>
            <a:off x="1622425" y="2586038"/>
            <a:ext cx="336550" cy="241300"/>
          </a:xfrm>
          <a:custGeom>
            <a:avLst/>
            <a:gdLst>
              <a:gd name="T0" fmla="*/ 0 w 560"/>
              <a:gd name="T1" fmla="*/ 0 h 400"/>
              <a:gd name="T2" fmla="*/ 0 w 560"/>
              <a:gd name="T3" fmla="*/ 0 h 400"/>
              <a:gd name="T4" fmla="*/ 560 w 560"/>
              <a:gd name="T5" fmla="*/ 0 h 400"/>
              <a:gd name="T6" fmla="*/ 560 w 560"/>
              <a:gd name="T7" fmla="*/ 400 h 400"/>
              <a:gd name="T8" fmla="*/ 0 w 560"/>
              <a:gd name="T9" fmla="*/ 400 h 400"/>
              <a:gd name="T10" fmla="*/ 0 w 560"/>
              <a:gd name="T11" fmla="*/ 0 h 400"/>
            </a:gdLst>
            <a:ahLst/>
            <a:cxnLst>
              <a:cxn ang="0">
                <a:pos x="T0" y="T1"/>
              </a:cxn>
              <a:cxn ang="0">
                <a:pos x="T2" y="T3"/>
              </a:cxn>
              <a:cxn ang="0">
                <a:pos x="T4" y="T5"/>
              </a:cxn>
              <a:cxn ang="0">
                <a:pos x="T6" y="T7"/>
              </a:cxn>
              <a:cxn ang="0">
                <a:pos x="T8" y="T9"/>
              </a:cxn>
              <a:cxn ang="0">
                <a:pos x="T10" y="T11"/>
              </a:cxn>
            </a:cxnLst>
            <a:rect l="0" t="0" r="r" b="b"/>
            <a:pathLst>
              <a:path w="560" h="400">
                <a:moveTo>
                  <a:pt x="0" y="0"/>
                </a:moveTo>
                <a:lnTo>
                  <a:pt x="0" y="0"/>
                </a:lnTo>
                <a:lnTo>
                  <a:pt x="560" y="0"/>
                </a:lnTo>
                <a:lnTo>
                  <a:pt x="560" y="400"/>
                </a:lnTo>
                <a:lnTo>
                  <a:pt x="0" y="400"/>
                </a:lnTo>
                <a:lnTo>
                  <a:pt x="0" y="0"/>
                </a:lnTo>
                <a:close/>
              </a:path>
            </a:pathLst>
          </a:custGeom>
          <a:noFill/>
          <a:ln w="63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Rectangle 7">
            <a:extLst>
              <a:ext uri="{FF2B5EF4-FFF2-40B4-BE49-F238E27FC236}">
                <a16:creationId xmlns:a16="http://schemas.microsoft.com/office/drawing/2014/main" id="{C437EAD3-4FA2-4D41-A9A4-17CD8EE7368F}"/>
              </a:ext>
            </a:extLst>
          </p:cNvPr>
          <p:cNvSpPr>
            <a:spLocks noChangeArrowheads="1"/>
          </p:cNvSpPr>
          <p:nvPr/>
        </p:nvSpPr>
        <p:spPr bwMode="auto">
          <a:xfrm>
            <a:off x="1733550" y="2598738"/>
            <a:ext cx="244475" cy="290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500" b="1" i="0" u="none" strike="noStrike" cap="none" normalizeH="0" baseline="0">
                <a:ln>
                  <a:noFill/>
                </a:ln>
                <a:solidFill>
                  <a:srgbClr val="000000"/>
                </a:solidFill>
                <a:effectLst/>
                <a:latin typeface="Courier New Bold" panose="02070609020205020404" pitchFamily="49" charset="0"/>
              </a:rPr>
              <a:t>A</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1" name="Freeform 8">
            <a:extLst>
              <a:ext uri="{FF2B5EF4-FFF2-40B4-BE49-F238E27FC236}">
                <a16:creationId xmlns:a16="http://schemas.microsoft.com/office/drawing/2014/main" id="{0D13851F-E1BD-4C43-A00F-7A7324CBB255}"/>
              </a:ext>
            </a:extLst>
          </p:cNvPr>
          <p:cNvSpPr>
            <a:spLocks/>
          </p:cNvSpPr>
          <p:nvPr/>
        </p:nvSpPr>
        <p:spPr bwMode="auto">
          <a:xfrm>
            <a:off x="2284413" y="2586038"/>
            <a:ext cx="336550" cy="241300"/>
          </a:xfrm>
          <a:custGeom>
            <a:avLst/>
            <a:gdLst>
              <a:gd name="T0" fmla="*/ 0 w 560"/>
              <a:gd name="T1" fmla="*/ 0 h 400"/>
              <a:gd name="T2" fmla="*/ 0 w 560"/>
              <a:gd name="T3" fmla="*/ 0 h 400"/>
              <a:gd name="T4" fmla="*/ 560 w 560"/>
              <a:gd name="T5" fmla="*/ 0 h 400"/>
              <a:gd name="T6" fmla="*/ 560 w 560"/>
              <a:gd name="T7" fmla="*/ 400 h 400"/>
              <a:gd name="T8" fmla="*/ 0 w 560"/>
              <a:gd name="T9" fmla="*/ 400 h 400"/>
              <a:gd name="T10" fmla="*/ 0 w 560"/>
              <a:gd name="T11" fmla="*/ 0 h 400"/>
            </a:gdLst>
            <a:ahLst/>
            <a:cxnLst>
              <a:cxn ang="0">
                <a:pos x="T0" y="T1"/>
              </a:cxn>
              <a:cxn ang="0">
                <a:pos x="T2" y="T3"/>
              </a:cxn>
              <a:cxn ang="0">
                <a:pos x="T4" y="T5"/>
              </a:cxn>
              <a:cxn ang="0">
                <a:pos x="T6" y="T7"/>
              </a:cxn>
              <a:cxn ang="0">
                <a:pos x="T8" y="T9"/>
              </a:cxn>
              <a:cxn ang="0">
                <a:pos x="T10" y="T11"/>
              </a:cxn>
            </a:cxnLst>
            <a:rect l="0" t="0" r="r" b="b"/>
            <a:pathLst>
              <a:path w="560" h="400">
                <a:moveTo>
                  <a:pt x="0" y="0"/>
                </a:moveTo>
                <a:lnTo>
                  <a:pt x="0" y="0"/>
                </a:lnTo>
                <a:lnTo>
                  <a:pt x="560" y="0"/>
                </a:lnTo>
                <a:lnTo>
                  <a:pt x="560" y="400"/>
                </a:lnTo>
                <a:lnTo>
                  <a:pt x="0" y="400"/>
                </a:lnTo>
                <a:lnTo>
                  <a:pt x="0" y="0"/>
                </a:lnTo>
                <a:close/>
              </a:path>
            </a:pathLst>
          </a:custGeom>
          <a:solidFill>
            <a:srgbClr val="C0C0C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2" name="Freeform 9">
            <a:extLst>
              <a:ext uri="{FF2B5EF4-FFF2-40B4-BE49-F238E27FC236}">
                <a16:creationId xmlns:a16="http://schemas.microsoft.com/office/drawing/2014/main" id="{483C11DA-74B6-4204-9E78-12990285AC9C}"/>
              </a:ext>
            </a:extLst>
          </p:cNvPr>
          <p:cNvSpPr>
            <a:spLocks/>
          </p:cNvSpPr>
          <p:nvPr/>
        </p:nvSpPr>
        <p:spPr bwMode="auto">
          <a:xfrm>
            <a:off x="2284413" y="2586038"/>
            <a:ext cx="336550" cy="241300"/>
          </a:xfrm>
          <a:custGeom>
            <a:avLst/>
            <a:gdLst>
              <a:gd name="T0" fmla="*/ 0 w 560"/>
              <a:gd name="T1" fmla="*/ 0 h 400"/>
              <a:gd name="T2" fmla="*/ 0 w 560"/>
              <a:gd name="T3" fmla="*/ 0 h 400"/>
              <a:gd name="T4" fmla="*/ 560 w 560"/>
              <a:gd name="T5" fmla="*/ 0 h 400"/>
              <a:gd name="T6" fmla="*/ 560 w 560"/>
              <a:gd name="T7" fmla="*/ 400 h 400"/>
              <a:gd name="T8" fmla="*/ 0 w 560"/>
              <a:gd name="T9" fmla="*/ 400 h 400"/>
              <a:gd name="T10" fmla="*/ 0 w 560"/>
              <a:gd name="T11" fmla="*/ 0 h 400"/>
            </a:gdLst>
            <a:ahLst/>
            <a:cxnLst>
              <a:cxn ang="0">
                <a:pos x="T0" y="T1"/>
              </a:cxn>
              <a:cxn ang="0">
                <a:pos x="T2" y="T3"/>
              </a:cxn>
              <a:cxn ang="0">
                <a:pos x="T4" y="T5"/>
              </a:cxn>
              <a:cxn ang="0">
                <a:pos x="T6" y="T7"/>
              </a:cxn>
              <a:cxn ang="0">
                <a:pos x="T8" y="T9"/>
              </a:cxn>
              <a:cxn ang="0">
                <a:pos x="T10" y="T11"/>
              </a:cxn>
            </a:cxnLst>
            <a:rect l="0" t="0" r="r" b="b"/>
            <a:pathLst>
              <a:path w="560" h="400">
                <a:moveTo>
                  <a:pt x="0" y="0"/>
                </a:moveTo>
                <a:lnTo>
                  <a:pt x="0" y="0"/>
                </a:lnTo>
                <a:lnTo>
                  <a:pt x="560" y="0"/>
                </a:lnTo>
                <a:lnTo>
                  <a:pt x="560" y="400"/>
                </a:lnTo>
                <a:lnTo>
                  <a:pt x="0" y="400"/>
                </a:lnTo>
                <a:lnTo>
                  <a:pt x="0" y="0"/>
                </a:lnTo>
                <a:close/>
              </a:path>
            </a:pathLst>
          </a:custGeom>
          <a:noFill/>
          <a:ln w="63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Rectangle 10">
            <a:extLst>
              <a:ext uri="{FF2B5EF4-FFF2-40B4-BE49-F238E27FC236}">
                <a16:creationId xmlns:a16="http://schemas.microsoft.com/office/drawing/2014/main" id="{06807A2D-0BE2-4FF4-8A8B-5B53E15447C5}"/>
              </a:ext>
            </a:extLst>
          </p:cNvPr>
          <p:cNvSpPr>
            <a:spLocks noChangeArrowheads="1"/>
          </p:cNvSpPr>
          <p:nvPr/>
        </p:nvSpPr>
        <p:spPr bwMode="auto">
          <a:xfrm>
            <a:off x="2395538" y="2598738"/>
            <a:ext cx="244475" cy="290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500" b="1" i="0" u="none" strike="noStrike" cap="none" normalizeH="0" baseline="0">
                <a:ln>
                  <a:noFill/>
                </a:ln>
                <a:solidFill>
                  <a:srgbClr val="000000"/>
                </a:solidFill>
                <a:effectLst/>
                <a:latin typeface="Courier New Bold" panose="02070609020205020404" pitchFamily="49" charset="0"/>
              </a:rPr>
              <a:t>G</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4" name="Freeform 11">
            <a:extLst>
              <a:ext uri="{FF2B5EF4-FFF2-40B4-BE49-F238E27FC236}">
                <a16:creationId xmlns:a16="http://schemas.microsoft.com/office/drawing/2014/main" id="{D3674F40-A749-49FD-8CCB-FD59690A3FB6}"/>
              </a:ext>
            </a:extLst>
          </p:cNvPr>
          <p:cNvSpPr>
            <a:spLocks/>
          </p:cNvSpPr>
          <p:nvPr/>
        </p:nvSpPr>
        <p:spPr bwMode="auto">
          <a:xfrm>
            <a:off x="2946400" y="2586038"/>
            <a:ext cx="336550" cy="241300"/>
          </a:xfrm>
          <a:custGeom>
            <a:avLst/>
            <a:gdLst>
              <a:gd name="T0" fmla="*/ 0 w 560"/>
              <a:gd name="T1" fmla="*/ 0 h 400"/>
              <a:gd name="T2" fmla="*/ 0 w 560"/>
              <a:gd name="T3" fmla="*/ 0 h 400"/>
              <a:gd name="T4" fmla="*/ 560 w 560"/>
              <a:gd name="T5" fmla="*/ 0 h 400"/>
              <a:gd name="T6" fmla="*/ 560 w 560"/>
              <a:gd name="T7" fmla="*/ 400 h 400"/>
              <a:gd name="T8" fmla="*/ 0 w 560"/>
              <a:gd name="T9" fmla="*/ 400 h 400"/>
              <a:gd name="T10" fmla="*/ 0 w 560"/>
              <a:gd name="T11" fmla="*/ 0 h 400"/>
            </a:gdLst>
            <a:ahLst/>
            <a:cxnLst>
              <a:cxn ang="0">
                <a:pos x="T0" y="T1"/>
              </a:cxn>
              <a:cxn ang="0">
                <a:pos x="T2" y="T3"/>
              </a:cxn>
              <a:cxn ang="0">
                <a:pos x="T4" y="T5"/>
              </a:cxn>
              <a:cxn ang="0">
                <a:pos x="T6" y="T7"/>
              </a:cxn>
              <a:cxn ang="0">
                <a:pos x="T8" y="T9"/>
              </a:cxn>
              <a:cxn ang="0">
                <a:pos x="T10" y="T11"/>
              </a:cxn>
            </a:cxnLst>
            <a:rect l="0" t="0" r="r" b="b"/>
            <a:pathLst>
              <a:path w="560" h="400">
                <a:moveTo>
                  <a:pt x="0" y="0"/>
                </a:moveTo>
                <a:lnTo>
                  <a:pt x="0" y="0"/>
                </a:lnTo>
                <a:lnTo>
                  <a:pt x="560" y="0"/>
                </a:lnTo>
                <a:lnTo>
                  <a:pt x="560" y="400"/>
                </a:lnTo>
                <a:lnTo>
                  <a:pt x="0" y="400"/>
                </a:lnTo>
                <a:lnTo>
                  <a:pt x="0" y="0"/>
                </a:lnTo>
                <a:close/>
              </a:path>
            </a:pathLst>
          </a:custGeom>
          <a:solidFill>
            <a:srgbClr val="C0C0C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5" name="Freeform 12">
            <a:extLst>
              <a:ext uri="{FF2B5EF4-FFF2-40B4-BE49-F238E27FC236}">
                <a16:creationId xmlns:a16="http://schemas.microsoft.com/office/drawing/2014/main" id="{B25311B4-7FCB-4F23-A49D-1D077FFC8ECE}"/>
              </a:ext>
            </a:extLst>
          </p:cNvPr>
          <p:cNvSpPr>
            <a:spLocks/>
          </p:cNvSpPr>
          <p:nvPr/>
        </p:nvSpPr>
        <p:spPr bwMode="auto">
          <a:xfrm>
            <a:off x="2946400" y="2586038"/>
            <a:ext cx="336550" cy="241300"/>
          </a:xfrm>
          <a:custGeom>
            <a:avLst/>
            <a:gdLst>
              <a:gd name="T0" fmla="*/ 0 w 560"/>
              <a:gd name="T1" fmla="*/ 0 h 400"/>
              <a:gd name="T2" fmla="*/ 0 w 560"/>
              <a:gd name="T3" fmla="*/ 0 h 400"/>
              <a:gd name="T4" fmla="*/ 560 w 560"/>
              <a:gd name="T5" fmla="*/ 0 h 400"/>
              <a:gd name="T6" fmla="*/ 560 w 560"/>
              <a:gd name="T7" fmla="*/ 400 h 400"/>
              <a:gd name="T8" fmla="*/ 0 w 560"/>
              <a:gd name="T9" fmla="*/ 400 h 400"/>
              <a:gd name="T10" fmla="*/ 0 w 560"/>
              <a:gd name="T11" fmla="*/ 0 h 400"/>
            </a:gdLst>
            <a:ahLst/>
            <a:cxnLst>
              <a:cxn ang="0">
                <a:pos x="T0" y="T1"/>
              </a:cxn>
              <a:cxn ang="0">
                <a:pos x="T2" y="T3"/>
              </a:cxn>
              <a:cxn ang="0">
                <a:pos x="T4" y="T5"/>
              </a:cxn>
              <a:cxn ang="0">
                <a:pos x="T6" y="T7"/>
              </a:cxn>
              <a:cxn ang="0">
                <a:pos x="T8" y="T9"/>
              </a:cxn>
              <a:cxn ang="0">
                <a:pos x="T10" y="T11"/>
              </a:cxn>
            </a:cxnLst>
            <a:rect l="0" t="0" r="r" b="b"/>
            <a:pathLst>
              <a:path w="560" h="400">
                <a:moveTo>
                  <a:pt x="0" y="0"/>
                </a:moveTo>
                <a:lnTo>
                  <a:pt x="0" y="0"/>
                </a:lnTo>
                <a:lnTo>
                  <a:pt x="560" y="0"/>
                </a:lnTo>
                <a:lnTo>
                  <a:pt x="560" y="400"/>
                </a:lnTo>
                <a:lnTo>
                  <a:pt x="0" y="400"/>
                </a:lnTo>
                <a:lnTo>
                  <a:pt x="0" y="0"/>
                </a:lnTo>
                <a:close/>
              </a:path>
            </a:pathLst>
          </a:custGeom>
          <a:noFill/>
          <a:ln w="63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Rectangle 13">
            <a:extLst>
              <a:ext uri="{FF2B5EF4-FFF2-40B4-BE49-F238E27FC236}">
                <a16:creationId xmlns:a16="http://schemas.microsoft.com/office/drawing/2014/main" id="{05D84FEA-2BE3-45B8-8E89-C5688CC3E504}"/>
              </a:ext>
            </a:extLst>
          </p:cNvPr>
          <p:cNvSpPr>
            <a:spLocks noChangeArrowheads="1"/>
          </p:cNvSpPr>
          <p:nvPr/>
        </p:nvSpPr>
        <p:spPr bwMode="auto">
          <a:xfrm>
            <a:off x="3057525" y="2598738"/>
            <a:ext cx="115416"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500" b="1" i="0" u="none" strike="noStrike" cap="none" normalizeH="0" baseline="0" dirty="0">
                <a:ln>
                  <a:noFill/>
                </a:ln>
                <a:solidFill>
                  <a:srgbClr val="FF0000"/>
                </a:solidFill>
                <a:effectLst/>
                <a:latin typeface="Courier New Bold" panose="02070609020205020404" pitchFamily="49" charset="0"/>
              </a:rPr>
              <a:t>L</a:t>
            </a:r>
            <a:endParaRPr kumimoji="0" lang="zh-CN" altLang="zh-CN" sz="1800" b="0" i="0" u="none" strike="noStrike" cap="none" normalizeH="0" baseline="0" dirty="0">
              <a:ln>
                <a:noFill/>
              </a:ln>
              <a:solidFill>
                <a:srgbClr val="FF0000"/>
              </a:solidFill>
              <a:effectLst/>
            </a:endParaRPr>
          </a:p>
        </p:txBody>
      </p:sp>
      <p:sp>
        <p:nvSpPr>
          <p:cNvPr id="17" name="Freeform 14">
            <a:extLst>
              <a:ext uri="{FF2B5EF4-FFF2-40B4-BE49-F238E27FC236}">
                <a16:creationId xmlns:a16="http://schemas.microsoft.com/office/drawing/2014/main" id="{FCB697B5-7CCA-474D-B213-27859B8C4A9C}"/>
              </a:ext>
            </a:extLst>
          </p:cNvPr>
          <p:cNvSpPr>
            <a:spLocks/>
          </p:cNvSpPr>
          <p:nvPr/>
        </p:nvSpPr>
        <p:spPr bwMode="auto">
          <a:xfrm>
            <a:off x="3611563" y="2586038"/>
            <a:ext cx="336550" cy="241300"/>
          </a:xfrm>
          <a:custGeom>
            <a:avLst/>
            <a:gdLst>
              <a:gd name="T0" fmla="*/ 0 w 560"/>
              <a:gd name="T1" fmla="*/ 0 h 400"/>
              <a:gd name="T2" fmla="*/ 0 w 560"/>
              <a:gd name="T3" fmla="*/ 0 h 400"/>
              <a:gd name="T4" fmla="*/ 560 w 560"/>
              <a:gd name="T5" fmla="*/ 0 h 400"/>
              <a:gd name="T6" fmla="*/ 560 w 560"/>
              <a:gd name="T7" fmla="*/ 400 h 400"/>
              <a:gd name="T8" fmla="*/ 0 w 560"/>
              <a:gd name="T9" fmla="*/ 400 h 400"/>
              <a:gd name="T10" fmla="*/ 0 w 560"/>
              <a:gd name="T11" fmla="*/ 0 h 400"/>
            </a:gdLst>
            <a:ahLst/>
            <a:cxnLst>
              <a:cxn ang="0">
                <a:pos x="T0" y="T1"/>
              </a:cxn>
              <a:cxn ang="0">
                <a:pos x="T2" y="T3"/>
              </a:cxn>
              <a:cxn ang="0">
                <a:pos x="T4" y="T5"/>
              </a:cxn>
              <a:cxn ang="0">
                <a:pos x="T6" y="T7"/>
              </a:cxn>
              <a:cxn ang="0">
                <a:pos x="T8" y="T9"/>
              </a:cxn>
              <a:cxn ang="0">
                <a:pos x="T10" y="T11"/>
              </a:cxn>
            </a:cxnLst>
            <a:rect l="0" t="0" r="r" b="b"/>
            <a:pathLst>
              <a:path w="560" h="400">
                <a:moveTo>
                  <a:pt x="0" y="0"/>
                </a:moveTo>
                <a:lnTo>
                  <a:pt x="0" y="0"/>
                </a:lnTo>
                <a:lnTo>
                  <a:pt x="560" y="0"/>
                </a:lnTo>
                <a:lnTo>
                  <a:pt x="560" y="400"/>
                </a:lnTo>
                <a:lnTo>
                  <a:pt x="0" y="400"/>
                </a:lnTo>
                <a:lnTo>
                  <a:pt x="0" y="0"/>
                </a:lnTo>
                <a:close/>
              </a:path>
            </a:pathLst>
          </a:custGeom>
          <a:solidFill>
            <a:srgbClr val="C0C0C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8" name="Freeform 15">
            <a:extLst>
              <a:ext uri="{FF2B5EF4-FFF2-40B4-BE49-F238E27FC236}">
                <a16:creationId xmlns:a16="http://schemas.microsoft.com/office/drawing/2014/main" id="{FDD498F7-1208-4764-9A05-A26E6E8FDC40}"/>
              </a:ext>
            </a:extLst>
          </p:cNvPr>
          <p:cNvSpPr>
            <a:spLocks/>
          </p:cNvSpPr>
          <p:nvPr/>
        </p:nvSpPr>
        <p:spPr bwMode="auto">
          <a:xfrm>
            <a:off x="3611563" y="2586038"/>
            <a:ext cx="336550" cy="241300"/>
          </a:xfrm>
          <a:custGeom>
            <a:avLst/>
            <a:gdLst>
              <a:gd name="T0" fmla="*/ 0 w 560"/>
              <a:gd name="T1" fmla="*/ 0 h 400"/>
              <a:gd name="T2" fmla="*/ 0 w 560"/>
              <a:gd name="T3" fmla="*/ 0 h 400"/>
              <a:gd name="T4" fmla="*/ 560 w 560"/>
              <a:gd name="T5" fmla="*/ 0 h 400"/>
              <a:gd name="T6" fmla="*/ 560 w 560"/>
              <a:gd name="T7" fmla="*/ 400 h 400"/>
              <a:gd name="T8" fmla="*/ 0 w 560"/>
              <a:gd name="T9" fmla="*/ 400 h 400"/>
              <a:gd name="T10" fmla="*/ 0 w 560"/>
              <a:gd name="T11" fmla="*/ 0 h 400"/>
            </a:gdLst>
            <a:ahLst/>
            <a:cxnLst>
              <a:cxn ang="0">
                <a:pos x="T0" y="T1"/>
              </a:cxn>
              <a:cxn ang="0">
                <a:pos x="T2" y="T3"/>
              </a:cxn>
              <a:cxn ang="0">
                <a:pos x="T4" y="T5"/>
              </a:cxn>
              <a:cxn ang="0">
                <a:pos x="T6" y="T7"/>
              </a:cxn>
              <a:cxn ang="0">
                <a:pos x="T8" y="T9"/>
              </a:cxn>
              <a:cxn ang="0">
                <a:pos x="T10" y="T11"/>
              </a:cxn>
            </a:cxnLst>
            <a:rect l="0" t="0" r="r" b="b"/>
            <a:pathLst>
              <a:path w="560" h="400">
                <a:moveTo>
                  <a:pt x="0" y="0"/>
                </a:moveTo>
                <a:lnTo>
                  <a:pt x="0" y="0"/>
                </a:lnTo>
                <a:lnTo>
                  <a:pt x="560" y="0"/>
                </a:lnTo>
                <a:lnTo>
                  <a:pt x="560" y="400"/>
                </a:lnTo>
                <a:lnTo>
                  <a:pt x="0" y="400"/>
                </a:lnTo>
                <a:lnTo>
                  <a:pt x="0" y="0"/>
                </a:lnTo>
                <a:close/>
              </a:path>
            </a:pathLst>
          </a:custGeom>
          <a:noFill/>
          <a:ln w="63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Rectangle 16">
            <a:extLst>
              <a:ext uri="{FF2B5EF4-FFF2-40B4-BE49-F238E27FC236}">
                <a16:creationId xmlns:a16="http://schemas.microsoft.com/office/drawing/2014/main" id="{483F9BE7-A5A9-4C27-A9BC-F56BE94DC63B}"/>
              </a:ext>
            </a:extLst>
          </p:cNvPr>
          <p:cNvSpPr>
            <a:spLocks noChangeArrowheads="1"/>
          </p:cNvSpPr>
          <p:nvPr/>
        </p:nvSpPr>
        <p:spPr bwMode="auto">
          <a:xfrm>
            <a:off x="3721100" y="2598738"/>
            <a:ext cx="244475" cy="290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500" b="1" i="0" u="none" strike="noStrike" cap="none" normalizeH="0" baseline="0">
                <a:ln>
                  <a:noFill/>
                </a:ln>
                <a:solidFill>
                  <a:srgbClr val="000000"/>
                </a:solidFill>
                <a:effectLst/>
                <a:latin typeface="Courier New Bold" panose="02070609020205020404" pitchFamily="49" charset="0"/>
              </a:rPr>
              <a:t>O</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20" name="Freeform 17">
            <a:extLst>
              <a:ext uri="{FF2B5EF4-FFF2-40B4-BE49-F238E27FC236}">
                <a16:creationId xmlns:a16="http://schemas.microsoft.com/office/drawing/2014/main" id="{C3C17B5A-61D7-4FF1-81B0-6284901C58CD}"/>
              </a:ext>
            </a:extLst>
          </p:cNvPr>
          <p:cNvSpPr>
            <a:spLocks/>
          </p:cNvSpPr>
          <p:nvPr/>
        </p:nvSpPr>
        <p:spPr bwMode="auto">
          <a:xfrm>
            <a:off x="4273550" y="2586038"/>
            <a:ext cx="336550" cy="241300"/>
          </a:xfrm>
          <a:custGeom>
            <a:avLst/>
            <a:gdLst>
              <a:gd name="T0" fmla="*/ 0 w 560"/>
              <a:gd name="T1" fmla="*/ 0 h 400"/>
              <a:gd name="T2" fmla="*/ 0 w 560"/>
              <a:gd name="T3" fmla="*/ 0 h 400"/>
              <a:gd name="T4" fmla="*/ 560 w 560"/>
              <a:gd name="T5" fmla="*/ 0 h 400"/>
              <a:gd name="T6" fmla="*/ 560 w 560"/>
              <a:gd name="T7" fmla="*/ 400 h 400"/>
              <a:gd name="T8" fmla="*/ 0 w 560"/>
              <a:gd name="T9" fmla="*/ 400 h 400"/>
              <a:gd name="T10" fmla="*/ 0 w 560"/>
              <a:gd name="T11" fmla="*/ 0 h 400"/>
            </a:gdLst>
            <a:ahLst/>
            <a:cxnLst>
              <a:cxn ang="0">
                <a:pos x="T0" y="T1"/>
              </a:cxn>
              <a:cxn ang="0">
                <a:pos x="T2" y="T3"/>
              </a:cxn>
              <a:cxn ang="0">
                <a:pos x="T4" y="T5"/>
              </a:cxn>
              <a:cxn ang="0">
                <a:pos x="T6" y="T7"/>
              </a:cxn>
              <a:cxn ang="0">
                <a:pos x="T8" y="T9"/>
              </a:cxn>
              <a:cxn ang="0">
                <a:pos x="T10" y="T11"/>
              </a:cxn>
            </a:cxnLst>
            <a:rect l="0" t="0" r="r" b="b"/>
            <a:pathLst>
              <a:path w="560" h="400">
                <a:moveTo>
                  <a:pt x="0" y="0"/>
                </a:moveTo>
                <a:lnTo>
                  <a:pt x="0" y="0"/>
                </a:lnTo>
                <a:lnTo>
                  <a:pt x="560" y="0"/>
                </a:lnTo>
                <a:lnTo>
                  <a:pt x="560" y="400"/>
                </a:lnTo>
                <a:lnTo>
                  <a:pt x="0" y="400"/>
                </a:lnTo>
                <a:lnTo>
                  <a:pt x="0" y="0"/>
                </a:lnTo>
                <a:close/>
              </a:path>
            </a:pathLst>
          </a:custGeom>
          <a:solidFill>
            <a:srgbClr val="C0C0C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1" name="Freeform 18">
            <a:extLst>
              <a:ext uri="{FF2B5EF4-FFF2-40B4-BE49-F238E27FC236}">
                <a16:creationId xmlns:a16="http://schemas.microsoft.com/office/drawing/2014/main" id="{BE4AE3F9-E11B-4CFC-B75F-4048092D1314}"/>
              </a:ext>
            </a:extLst>
          </p:cNvPr>
          <p:cNvSpPr>
            <a:spLocks/>
          </p:cNvSpPr>
          <p:nvPr/>
        </p:nvSpPr>
        <p:spPr bwMode="auto">
          <a:xfrm>
            <a:off x="4273550" y="2586038"/>
            <a:ext cx="336550" cy="241300"/>
          </a:xfrm>
          <a:custGeom>
            <a:avLst/>
            <a:gdLst>
              <a:gd name="T0" fmla="*/ 0 w 560"/>
              <a:gd name="T1" fmla="*/ 0 h 400"/>
              <a:gd name="T2" fmla="*/ 0 w 560"/>
              <a:gd name="T3" fmla="*/ 0 h 400"/>
              <a:gd name="T4" fmla="*/ 560 w 560"/>
              <a:gd name="T5" fmla="*/ 0 h 400"/>
              <a:gd name="T6" fmla="*/ 560 w 560"/>
              <a:gd name="T7" fmla="*/ 400 h 400"/>
              <a:gd name="T8" fmla="*/ 0 w 560"/>
              <a:gd name="T9" fmla="*/ 400 h 400"/>
              <a:gd name="T10" fmla="*/ 0 w 560"/>
              <a:gd name="T11" fmla="*/ 0 h 400"/>
            </a:gdLst>
            <a:ahLst/>
            <a:cxnLst>
              <a:cxn ang="0">
                <a:pos x="T0" y="T1"/>
              </a:cxn>
              <a:cxn ang="0">
                <a:pos x="T2" y="T3"/>
              </a:cxn>
              <a:cxn ang="0">
                <a:pos x="T4" y="T5"/>
              </a:cxn>
              <a:cxn ang="0">
                <a:pos x="T6" y="T7"/>
              </a:cxn>
              <a:cxn ang="0">
                <a:pos x="T8" y="T9"/>
              </a:cxn>
              <a:cxn ang="0">
                <a:pos x="T10" y="T11"/>
              </a:cxn>
            </a:cxnLst>
            <a:rect l="0" t="0" r="r" b="b"/>
            <a:pathLst>
              <a:path w="560" h="400">
                <a:moveTo>
                  <a:pt x="0" y="0"/>
                </a:moveTo>
                <a:lnTo>
                  <a:pt x="0" y="0"/>
                </a:lnTo>
                <a:lnTo>
                  <a:pt x="560" y="0"/>
                </a:lnTo>
                <a:lnTo>
                  <a:pt x="560" y="400"/>
                </a:lnTo>
                <a:lnTo>
                  <a:pt x="0" y="400"/>
                </a:lnTo>
                <a:lnTo>
                  <a:pt x="0" y="0"/>
                </a:lnTo>
                <a:close/>
              </a:path>
            </a:pathLst>
          </a:custGeom>
          <a:noFill/>
          <a:ln w="63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Rectangle 19">
            <a:extLst>
              <a:ext uri="{FF2B5EF4-FFF2-40B4-BE49-F238E27FC236}">
                <a16:creationId xmlns:a16="http://schemas.microsoft.com/office/drawing/2014/main" id="{0DAFF53A-001F-485C-8770-829012B6518B}"/>
              </a:ext>
            </a:extLst>
          </p:cNvPr>
          <p:cNvSpPr>
            <a:spLocks noChangeArrowheads="1"/>
          </p:cNvSpPr>
          <p:nvPr/>
        </p:nvSpPr>
        <p:spPr bwMode="auto">
          <a:xfrm>
            <a:off x="4383088" y="2598738"/>
            <a:ext cx="244475" cy="290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500" b="1" i="0" u="none" strike="noStrike" cap="none" normalizeH="0" baseline="0">
                <a:ln>
                  <a:noFill/>
                </a:ln>
                <a:solidFill>
                  <a:srgbClr val="000000"/>
                </a:solidFill>
                <a:effectLst/>
                <a:latin typeface="Courier New Bold" panose="02070609020205020404" pitchFamily="49" charset="0"/>
              </a:rPr>
              <a:t>R</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23" name="Freeform 20">
            <a:extLst>
              <a:ext uri="{FF2B5EF4-FFF2-40B4-BE49-F238E27FC236}">
                <a16:creationId xmlns:a16="http://schemas.microsoft.com/office/drawing/2014/main" id="{D154AD14-2280-4121-BE37-6C0138AB0567}"/>
              </a:ext>
            </a:extLst>
          </p:cNvPr>
          <p:cNvSpPr>
            <a:spLocks noEditPoints="1"/>
          </p:cNvSpPr>
          <p:nvPr/>
        </p:nvSpPr>
        <p:spPr bwMode="auto">
          <a:xfrm>
            <a:off x="1960563" y="2681288"/>
            <a:ext cx="327025" cy="53975"/>
          </a:xfrm>
          <a:custGeom>
            <a:avLst/>
            <a:gdLst>
              <a:gd name="T0" fmla="*/ 0 w 542"/>
              <a:gd name="T1" fmla="*/ 30 h 90"/>
              <a:gd name="T2" fmla="*/ 0 w 542"/>
              <a:gd name="T3" fmla="*/ 30 h 90"/>
              <a:gd name="T4" fmla="*/ 467 w 542"/>
              <a:gd name="T5" fmla="*/ 30 h 90"/>
              <a:gd name="T6" fmla="*/ 467 w 542"/>
              <a:gd name="T7" fmla="*/ 60 h 90"/>
              <a:gd name="T8" fmla="*/ 0 w 542"/>
              <a:gd name="T9" fmla="*/ 60 h 90"/>
              <a:gd name="T10" fmla="*/ 0 w 542"/>
              <a:gd name="T11" fmla="*/ 30 h 90"/>
              <a:gd name="T12" fmla="*/ 452 w 542"/>
              <a:gd name="T13" fmla="*/ 0 h 90"/>
              <a:gd name="T14" fmla="*/ 452 w 542"/>
              <a:gd name="T15" fmla="*/ 0 h 90"/>
              <a:gd name="T16" fmla="*/ 542 w 542"/>
              <a:gd name="T17" fmla="*/ 45 h 90"/>
              <a:gd name="T18" fmla="*/ 452 w 542"/>
              <a:gd name="T19" fmla="*/ 90 h 90"/>
              <a:gd name="T20" fmla="*/ 452 w 542"/>
              <a:gd name="T21"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42" h="90">
                <a:moveTo>
                  <a:pt x="0" y="30"/>
                </a:moveTo>
                <a:lnTo>
                  <a:pt x="0" y="30"/>
                </a:lnTo>
                <a:lnTo>
                  <a:pt x="467" y="30"/>
                </a:lnTo>
                <a:lnTo>
                  <a:pt x="467" y="60"/>
                </a:lnTo>
                <a:lnTo>
                  <a:pt x="0" y="60"/>
                </a:lnTo>
                <a:lnTo>
                  <a:pt x="0" y="30"/>
                </a:lnTo>
                <a:close/>
                <a:moveTo>
                  <a:pt x="452" y="0"/>
                </a:moveTo>
                <a:lnTo>
                  <a:pt x="452" y="0"/>
                </a:lnTo>
                <a:lnTo>
                  <a:pt x="542" y="45"/>
                </a:lnTo>
                <a:lnTo>
                  <a:pt x="452" y="90"/>
                </a:lnTo>
                <a:lnTo>
                  <a:pt x="452"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5" name="Freeform 22">
            <a:extLst>
              <a:ext uri="{FF2B5EF4-FFF2-40B4-BE49-F238E27FC236}">
                <a16:creationId xmlns:a16="http://schemas.microsoft.com/office/drawing/2014/main" id="{48CAF401-9D36-4FA3-B401-B6F4DB4CA5B0}"/>
              </a:ext>
            </a:extLst>
          </p:cNvPr>
          <p:cNvSpPr>
            <a:spLocks noEditPoints="1"/>
          </p:cNvSpPr>
          <p:nvPr/>
        </p:nvSpPr>
        <p:spPr bwMode="auto">
          <a:xfrm>
            <a:off x="3284538" y="2681288"/>
            <a:ext cx="325438" cy="53975"/>
          </a:xfrm>
          <a:custGeom>
            <a:avLst/>
            <a:gdLst>
              <a:gd name="T0" fmla="*/ 0 w 542"/>
              <a:gd name="T1" fmla="*/ 30 h 90"/>
              <a:gd name="T2" fmla="*/ 0 w 542"/>
              <a:gd name="T3" fmla="*/ 30 h 90"/>
              <a:gd name="T4" fmla="*/ 467 w 542"/>
              <a:gd name="T5" fmla="*/ 30 h 90"/>
              <a:gd name="T6" fmla="*/ 467 w 542"/>
              <a:gd name="T7" fmla="*/ 60 h 90"/>
              <a:gd name="T8" fmla="*/ 0 w 542"/>
              <a:gd name="T9" fmla="*/ 60 h 90"/>
              <a:gd name="T10" fmla="*/ 0 w 542"/>
              <a:gd name="T11" fmla="*/ 30 h 90"/>
              <a:gd name="T12" fmla="*/ 452 w 542"/>
              <a:gd name="T13" fmla="*/ 0 h 90"/>
              <a:gd name="T14" fmla="*/ 452 w 542"/>
              <a:gd name="T15" fmla="*/ 0 h 90"/>
              <a:gd name="T16" fmla="*/ 542 w 542"/>
              <a:gd name="T17" fmla="*/ 45 h 90"/>
              <a:gd name="T18" fmla="*/ 452 w 542"/>
              <a:gd name="T19" fmla="*/ 90 h 90"/>
              <a:gd name="T20" fmla="*/ 452 w 542"/>
              <a:gd name="T21"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42" h="90">
                <a:moveTo>
                  <a:pt x="0" y="30"/>
                </a:moveTo>
                <a:lnTo>
                  <a:pt x="0" y="30"/>
                </a:lnTo>
                <a:lnTo>
                  <a:pt x="467" y="30"/>
                </a:lnTo>
                <a:lnTo>
                  <a:pt x="467" y="60"/>
                </a:lnTo>
                <a:lnTo>
                  <a:pt x="0" y="60"/>
                </a:lnTo>
                <a:lnTo>
                  <a:pt x="0" y="30"/>
                </a:lnTo>
                <a:close/>
                <a:moveTo>
                  <a:pt x="452" y="0"/>
                </a:moveTo>
                <a:lnTo>
                  <a:pt x="452" y="0"/>
                </a:lnTo>
                <a:lnTo>
                  <a:pt x="542" y="45"/>
                </a:lnTo>
                <a:lnTo>
                  <a:pt x="452" y="90"/>
                </a:lnTo>
                <a:lnTo>
                  <a:pt x="452"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6" name="Freeform 23">
            <a:extLst>
              <a:ext uri="{FF2B5EF4-FFF2-40B4-BE49-F238E27FC236}">
                <a16:creationId xmlns:a16="http://schemas.microsoft.com/office/drawing/2014/main" id="{0AAEF0BF-4CA4-428F-86C5-06DE7262F025}"/>
              </a:ext>
            </a:extLst>
          </p:cNvPr>
          <p:cNvSpPr>
            <a:spLocks noEditPoints="1"/>
          </p:cNvSpPr>
          <p:nvPr/>
        </p:nvSpPr>
        <p:spPr bwMode="auto">
          <a:xfrm>
            <a:off x="3949700" y="2681288"/>
            <a:ext cx="327025" cy="53975"/>
          </a:xfrm>
          <a:custGeom>
            <a:avLst/>
            <a:gdLst>
              <a:gd name="T0" fmla="*/ 0 w 542"/>
              <a:gd name="T1" fmla="*/ 30 h 90"/>
              <a:gd name="T2" fmla="*/ 0 w 542"/>
              <a:gd name="T3" fmla="*/ 30 h 90"/>
              <a:gd name="T4" fmla="*/ 467 w 542"/>
              <a:gd name="T5" fmla="*/ 30 h 90"/>
              <a:gd name="T6" fmla="*/ 467 w 542"/>
              <a:gd name="T7" fmla="*/ 60 h 90"/>
              <a:gd name="T8" fmla="*/ 0 w 542"/>
              <a:gd name="T9" fmla="*/ 60 h 90"/>
              <a:gd name="T10" fmla="*/ 0 w 542"/>
              <a:gd name="T11" fmla="*/ 30 h 90"/>
              <a:gd name="T12" fmla="*/ 452 w 542"/>
              <a:gd name="T13" fmla="*/ 0 h 90"/>
              <a:gd name="T14" fmla="*/ 452 w 542"/>
              <a:gd name="T15" fmla="*/ 0 h 90"/>
              <a:gd name="T16" fmla="*/ 542 w 542"/>
              <a:gd name="T17" fmla="*/ 45 h 90"/>
              <a:gd name="T18" fmla="*/ 452 w 542"/>
              <a:gd name="T19" fmla="*/ 90 h 90"/>
              <a:gd name="T20" fmla="*/ 452 w 542"/>
              <a:gd name="T21"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42" h="90">
                <a:moveTo>
                  <a:pt x="0" y="30"/>
                </a:moveTo>
                <a:lnTo>
                  <a:pt x="0" y="30"/>
                </a:lnTo>
                <a:lnTo>
                  <a:pt x="467" y="30"/>
                </a:lnTo>
                <a:lnTo>
                  <a:pt x="467" y="60"/>
                </a:lnTo>
                <a:lnTo>
                  <a:pt x="0" y="60"/>
                </a:lnTo>
                <a:lnTo>
                  <a:pt x="0" y="30"/>
                </a:lnTo>
                <a:close/>
                <a:moveTo>
                  <a:pt x="452" y="0"/>
                </a:moveTo>
                <a:lnTo>
                  <a:pt x="452" y="0"/>
                </a:lnTo>
                <a:lnTo>
                  <a:pt x="542" y="45"/>
                </a:lnTo>
                <a:lnTo>
                  <a:pt x="452" y="90"/>
                </a:lnTo>
                <a:lnTo>
                  <a:pt x="452"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7" name="Freeform 24">
            <a:extLst>
              <a:ext uri="{FF2B5EF4-FFF2-40B4-BE49-F238E27FC236}">
                <a16:creationId xmlns:a16="http://schemas.microsoft.com/office/drawing/2014/main" id="{EF2DE486-EC07-4B6B-A375-B81403562815}"/>
              </a:ext>
            </a:extLst>
          </p:cNvPr>
          <p:cNvSpPr>
            <a:spLocks noEditPoints="1"/>
          </p:cNvSpPr>
          <p:nvPr/>
        </p:nvSpPr>
        <p:spPr bwMode="auto">
          <a:xfrm>
            <a:off x="1135063" y="2670176"/>
            <a:ext cx="487363" cy="53975"/>
          </a:xfrm>
          <a:custGeom>
            <a:avLst/>
            <a:gdLst>
              <a:gd name="T0" fmla="*/ 0 w 811"/>
              <a:gd name="T1" fmla="*/ 30 h 90"/>
              <a:gd name="T2" fmla="*/ 0 w 811"/>
              <a:gd name="T3" fmla="*/ 30 h 90"/>
              <a:gd name="T4" fmla="*/ 736 w 811"/>
              <a:gd name="T5" fmla="*/ 30 h 90"/>
              <a:gd name="T6" fmla="*/ 736 w 811"/>
              <a:gd name="T7" fmla="*/ 60 h 90"/>
              <a:gd name="T8" fmla="*/ 0 w 811"/>
              <a:gd name="T9" fmla="*/ 60 h 90"/>
              <a:gd name="T10" fmla="*/ 0 w 811"/>
              <a:gd name="T11" fmla="*/ 30 h 90"/>
              <a:gd name="T12" fmla="*/ 721 w 811"/>
              <a:gd name="T13" fmla="*/ 0 h 90"/>
              <a:gd name="T14" fmla="*/ 721 w 811"/>
              <a:gd name="T15" fmla="*/ 0 h 90"/>
              <a:gd name="T16" fmla="*/ 811 w 811"/>
              <a:gd name="T17" fmla="*/ 45 h 90"/>
              <a:gd name="T18" fmla="*/ 721 w 811"/>
              <a:gd name="T19" fmla="*/ 90 h 90"/>
              <a:gd name="T20" fmla="*/ 721 w 811"/>
              <a:gd name="T21"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11" h="90">
                <a:moveTo>
                  <a:pt x="0" y="30"/>
                </a:moveTo>
                <a:lnTo>
                  <a:pt x="0" y="30"/>
                </a:lnTo>
                <a:lnTo>
                  <a:pt x="736" y="30"/>
                </a:lnTo>
                <a:lnTo>
                  <a:pt x="736" y="60"/>
                </a:lnTo>
                <a:lnTo>
                  <a:pt x="0" y="60"/>
                </a:lnTo>
                <a:lnTo>
                  <a:pt x="0" y="30"/>
                </a:lnTo>
                <a:close/>
                <a:moveTo>
                  <a:pt x="721" y="0"/>
                </a:moveTo>
                <a:lnTo>
                  <a:pt x="721" y="0"/>
                </a:lnTo>
                <a:lnTo>
                  <a:pt x="811" y="45"/>
                </a:lnTo>
                <a:lnTo>
                  <a:pt x="721" y="90"/>
                </a:lnTo>
                <a:lnTo>
                  <a:pt x="721"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8" name="Freeform 25">
            <a:extLst>
              <a:ext uri="{FF2B5EF4-FFF2-40B4-BE49-F238E27FC236}">
                <a16:creationId xmlns:a16="http://schemas.microsoft.com/office/drawing/2014/main" id="{B6817C12-D446-4F51-9082-3959FBAAA9CC}"/>
              </a:ext>
            </a:extLst>
          </p:cNvPr>
          <p:cNvSpPr>
            <a:spLocks/>
          </p:cNvSpPr>
          <p:nvPr/>
        </p:nvSpPr>
        <p:spPr bwMode="auto">
          <a:xfrm>
            <a:off x="1606550" y="3192463"/>
            <a:ext cx="336550" cy="239713"/>
          </a:xfrm>
          <a:custGeom>
            <a:avLst/>
            <a:gdLst>
              <a:gd name="T0" fmla="*/ 0 w 560"/>
              <a:gd name="T1" fmla="*/ 0 h 400"/>
              <a:gd name="T2" fmla="*/ 0 w 560"/>
              <a:gd name="T3" fmla="*/ 0 h 400"/>
              <a:gd name="T4" fmla="*/ 560 w 560"/>
              <a:gd name="T5" fmla="*/ 0 h 400"/>
              <a:gd name="T6" fmla="*/ 560 w 560"/>
              <a:gd name="T7" fmla="*/ 400 h 400"/>
              <a:gd name="T8" fmla="*/ 0 w 560"/>
              <a:gd name="T9" fmla="*/ 400 h 400"/>
              <a:gd name="T10" fmla="*/ 0 w 560"/>
              <a:gd name="T11" fmla="*/ 0 h 400"/>
            </a:gdLst>
            <a:ahLst/>
            <a:cxnLst>
              <a:cxn ang="0">
                <a:pos x="T0" y="T1"/>
              </a:cxn>
              <a:cxn ang="0">
                <a:pos x="T2" y="T3"/>
              </a:cxn>
              <a:cxn ang="0">
                <a:pos x="T4" y="T5"/>
              </a:cxn>
              <a:cxn ang="0">
                <a:pos x="T6" y="T7"/>
              </a:cxn>
              <a:cxn ang="0">
                <a:pos x="T8" y="T9"/>
              </a:cxn>
              <a:cxn ang="0">
                <a:pos x="T10" y="T11"/>
              </a:cxn>
            </a:cxnLst>
            <a:rect l="0" t="0" r="r" b="b"/>
            <a:pathLst>
              <a:path w="560" h="400">
                <a:moveTo>
                  <a:pt x="0" y="0"/>
                </a:moveTo>
                <a:lnTo>
                  <a:pt x="0" y="0"/>
                </a:lnTo>
                <a:lnTo>
                  <a:pt x="560" y="0"/>
                </a:lnTo>
                <a:lnTo>
                  <a:pt x="560" y="400"/>
                </a:lnTo>
                <a:lnTo>
                  <a:pt x="0" y="400"/>
                </a:lnTo>
                <a:lnTo>
                  <a:pt x="0" y="0"/>
                </a:lnTo>
                <a:close/>
              </a:path>
            </a:pathLst>
          </a:custGeom>
          <a:solidFill>
            <a:srgbClr val="C0C0C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9" name="Freeform 26">
            <a:extLst>
              <a:ext uri="{FF2B5EF4-FFF2-40B4-BE49-F238E27FC236}">
                <a16:creationId xmlns:a16="http://schemas.microsoft.com/office/drawing/2014/main" id="{98A0B15A-FBFF-407C-8496-9D0C4A94569D}"/>
              </a:ext>
            </a:extLst>
          </p:cNvPr>
          <p:cNvSpPr>
            <a:spLocks/>
          </p:cNvSpPr>
          <p:nvPr/>
        </p:nvSpPr>
        <p:spPr bwMode="auto">
          <a:xfrm>
            <a:off x="1606550" y="3192463"/>
            <a:ext cx="336550" cy="239713"/>
          </a:xfrm>
          <a:custGeom>
            <a:avLst/>
            <a:gdLst>
              <a:gd name="T0" fmla="*/ 0 w 560"/>
              <a:gd name="T1" fmla="*/ 0 h 400"/>
              <a:gd name="T2" fmla="*/ 0 w 560"/>
              <a:gd name="T3" fmla="*/ 0 h 400"/>
              <a:gd name="T4" fmla="*/ 560 w 560"/>
              <a:gd name="T5" fmla="*/ 0 h 400"/>
              <a:gd name="T6" fmla="*/ 560 w 560"/>
              <a:gd name="T7" fmla="*/ 400 h 400"/>
              <a:gd name="T8" fmla="*/ 0 w 560"/>
              <a:gd name="T9" fmla="*/ 400 h 400"/>
              <a:gd name="T10" fmla="*/ 0 w 560"/>
              <a:gd name="T11" fmla="*/ 0 h 400"/>
            </a:gdLst>
            <a:ahLst/>
            <a:cxnLst>
              <a:cxn ang="0">
                <a:pos x="T0" y="T1"/>
              </a:cxn>
              <a:cxn ang="0">
                <a:pos x="T2" y="T3"/>
              </a:cxn>
              <a:cxn ang="0">
                <a:pos x="T4" y="T5"/>
              </a:cxn>
              <a:cxn ang="0">
                <a:pos x="T6" y="T7"/>
              </a:cxn>
              <a:cxn ang="0">
                <a:pos x="T8" y="T9"/>
              </a:cxn>
              <a:cxn ang="0">
                <a:pos x="T10" y="T11"/>
              </a:cxn>
            </a:cxnLst>
            <a:rect l="0" t="0" r="r" b="b"/>
            <a:pathLst>
              <a:path w="560" h="400">
                <a:moveTo>
                  <a:pt x="0" y="0"/>
                </a:moveTo>
                <a:lnTo>
                  <a:pt x="0" y="0"/>
                </a:lnTo>
                <a:lnTo>
                  <a:pt x="560" y="0"/>
                </a:lnTo>
                <a:lnTo>
                  <a:pt x="560" y="400"/>
                </a:lnTo>
                <a:lnTo>
                  <a:pt x="0" y="400"/>
                </a:lnTo>
                <a:lnTo>
                  <a:pt x="0" y="0"/>
                </a:lnTo>
                <a:close/>
              </a:path>
            </a:pathLst>
          </a:custGeom>
          <a:noFill/>
          <a:ln w="63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Rectangle 27">
            <a:extLst>
              <a:ext uri="{FF2B5EF4-FFF2-40B4-BE49-F238E27FC236}">
                <a16:creationId xmlns:a16="http://schemas.microsoft.com/office/drawing/2014/main" id="{3F549726-1028-44E7-BC44-326ABAC39249}"/>
              </a:ext>
            </a:extLst>
          </p:cNvPr>
          <p:cNvSpPr>
            <a:spLocks noChangeArrowheads="1"/>
          </p:cNvSpPr>
          <p:nvPr/>
        </p:nvSpPr>
        <p:spPr bwMode="auto">
          <a:xfrm>
            <a:off x="1719263" y="3203576"/>
            <a:ext cx="244475" cy="290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500" b="1" i="0" u="none" strike="noStrike" cap="none" normalizeH="0" baseline="0">
                <a:ln>
                  <a:noFill/>
                </a:ln>
                <a:solidFill>
                  <a:srgbClr val="000000"/>
                </a:solidFill>
                <a:effectLst/>
                <a:latin typeface="Courier New Bold" panose="02070609020205020404" pitchFamily="49" charset="0"/>
              </a:rPr>
              <a:t>H</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31" name="Freeform 28">
            <a:extLst>
              <a:ext uri="{FF2B5EF4-FFF2-40B4-BE49-F238E27FC236}">
                <a16:creationId xmlns:a16="http://schemas.microsoft.com/office/drawing/2014/main" id="{C95E4B31-521B-4666-A3E2-E84E5C193EDD}"/>
              </a:ext>
            </a:extLst>
          </p:cNvPr>
          <p:cNvSpPr>
            <a:spLocks/>
          </p:cNvSpPr>
          <p:nvPr/>
        </p:nvSpPr>
        <p:spPr bwMode="auto">
          <a:xfrm>
            <a:off x="2271713" y="3192463"/>
            <a:ext cx="336550" cy="239713"/>
          </a:xfrm>
          <a:custGeom>
            <a:avLst/>
            <a:gdLst>
              <a:gd name="T0" fmla="*/ 0 w 560"/>
              <a:gd name="T1" fmla="*/ 0 h 400"/>
              <a:gd name="T2" fmla="*/ 0 w 560"/>
              <a:gd name="T3" fmla="*/ 0 h 400"/>
              <a:gd name="T4" fmla="*/ 560 w 560"/>
              <a:gd name="T5" fmla="*/ 0 h 400"/>
              <a:gd name="T6" fmla="*/ 560 w 560"/>
              <a:gd name="T7" fmla="*/ 400 h 400"/>
              <a:gd name="T8" fmla="*/ 0 w 560"/>
              <a:gd name="T9" fmla="*/ 400 h 400"/>
              <a:gd name="T10" fmla="*/ 0 w 560"/>
              <a:gd name="T11" fmla="*/ 0 h 400"/>
            </a:gdLst>
            <a:ahLst/>
            <a:cxnLst>
              <a:cxn ang="0">
                <a:pos x="T0" y="T1"/>
              </a:cxn>
              <a:cxn ang="0">
                <a:pos x="T2" y="T3"/>
              </a:cxn>
              <a:cxn ang="0">
                <a:pos x="T4" y="T5"/>
              </a:cxn>
              <a:cxn ang="0">
                <a:pos x="T6" y="T7"/>
              </a:cxn>
              <a:cxn ang="0">
                <a:pos x="T8" y="T9"/>
              </a:cxn>
              <a:cxn ang="0">
                <a:pos x="T10" y="T11"/>
              </a:cxn>
            </a:cxnLst>
            <a:rect l="0" t="0" r="r" b="b"/>
            <a:pathLst>
              <a:path w="560" h="400">
                <a:moveTo>
                  <a:pt x="0" y="0"/>
                </a:moveTo>
                <a:lnTo>
                  <a:pt x="0" y="0"/>
                </a:lnTo>
                <a:lnTo>
                  <a:pt x="560" y="0"/>
                </a:lnTo>
                <a:lnTo>
                  <a:pt x="560" y="400"/>
                </a:lnTo>
                <a:lnTo>
                  <a:pt x="0" y="400"/>
                </a:lnTo>
                <a:lnTo>
                  <a:pt x="0" y="0"/>
                </a:lnTo>
                <a:close/>
              </a:path>
            </a:pathLst>
          </a:custGeom>
          <a:solidFill>
            <a:srgbClr val="C0C0C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2" name="Freeform 29">
            <a:extLst>
              <a:ext uri="{FF2B5EF4-FFF2-40B4-BE49-F238E27FC236}">
                <a16:creationId xmlns:a16="http://schemas.microsoft.com/office/drawing/2014/main" id="{7F1DF441-97AD-4949-8CE2-094DFEF816F4}"/>
              </a:ext>
            </a:extLst>
          </p:cNvPr>
          <p:cNvSpPr>
            <a:spLocks/>
          </p:cNvSpPr>
          <p:nvPr/>
        </p:nvSpPr>
        <p:spPr bwMode="auto">
          <a:xfrm>
            <a:off x="2271713" y="3192463"/>
            <a:ext cx="336550" cy="239713"/>
          </a:xfrm>
          <a:custGeom>
            <a:avLst/>
            <a:gdLst>
              <a:gd name="T0" fmla="*/ 0 w 560"/>
              <a:gd name="T1" fmla="*/ 0 h 400"/>
              <a:gd name="T2" fmla="*/ 0 w 560"/>
              <a:gd name="T3" fmla="*/ 0 h 400"/>
              <a:gd name="T4" fmla="*/ 560 w 560"/>
              <a:gd name="T5" fmla="*/ 0 h 400"/>
              <a:gd name="T6" fmla="*/ 560 w 560"/>
              <a:gd name="T7" fmla="*/ 400 h 400"/>
              <a:gd name="T8" fmla="*/ 0 w 560"/>
              <a:gd name="T9" fmla="*/ 400 h 400"/>
              <a:gd name="T10" fmla="*/ 0 w 560"/>
              <a:gd name="T11" fmla="*/ 0 h 400"/>
            </a:gdLst>
            <a:ahLst/>
            <a:cxnLst>
              <a:cxn ang="0">
                <a:pos x="T0" y="T1"/>
              </a:cxn>
              <a:cxn ang="0">
                <a:pos x="T2" y="T3"/>
              </a:cxn>
              <a:cxn ang="0">
                <a:pos x="T4" y="T5"/>
              </a:cxn>
              <a:cxn ang="0">
                <a:pos x="T6" y="T7"/>
              </a:cxn>
              <a:cxn ang="0">
                <a:pos x="T8" y="T9"/>
              </a:cxn>
              <a:cxn ang="0">
                <a:pos x="T10" y="T11"/>
              </a:cxn>
            </a:cxnLst>
            <a:rect l="0" t="0" r="r" b="b"/>
            <a:pathLst>
              <a:path w="560" h="400">
                <a:moveTo>
                  <a:pt x="0" y="0"/>
                </a:moveTo>
                <a:lnTo>
                  <a:pt x="0" y="0"/>
                </a:lnTo>
                <a:lnTo>
                  <a:pt x="560" y="0"/>
                </a:lnTo>
                <a:lnTo>
                  <a:pt x="560" y="400"/>
                </a:lnTo>
                <a:lnTo>
                  <a:pt x="0" y="400"/>
                </a:lnTo>
                <a:lnTo>
                  <a:pt x="0" y="0"/>
                </a:lnTo>
                <a:close/>
              </a:path>
            </a:pathLst>
          </a:custGeom>
          <a:noFill/>
          <a:ln w="63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Rectangle 30">
            <a:extLst>
              <a:ext uri="{FF2B5EF4-FFF2-40B4-BE49-F238E27FC236}">
                <a16:creationId xmlns:a16="http://schemas.microsoft.com/office/drawing/2014/main" id="{95AAD9CB-9BB2-4103-AFD9-D95512657CD5}"/>
              </a:ext>
            </a:extLst>
          </p:cNvPr>
          <p:cNvSpPr>
            <a:spLocks noChangeArrowheads="1"/>
          </p:cNvSpPr>
          <p:nvPr/>
        </p:nvSpPr>
        <p:spPr bwMode="auto">
          <a:xfrm>
            <a:off x="2381250" y="3203576"/>
            <a:ext cx="244475" cy="290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500" b="1" i="0" u="none" strike="noStrike" cap="none" normalizeH="0" baseline="0">
                <a:ln>
                  <a:noFill/>
                </a:ln>
                <a:solidFill>
                  <a:srgbClr val="000000"/>
                </a:solidFill>
                <a:effectLst/>
                <a:latin typeface="Courier New Bold" panose="02070609020205020404" pitchFamily="49" charset="0"/>
              </a:rPr>
              <a:t>I</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34" name="Freeform 31">
            <a:extLst>
              <a:ext uri="{FF2B5EF4-FFF2-40B4-BE49-F238E27FC236}">
                <a16:creationId xmlns:a16="http://schemas.microsoft.com/office/drawing/2014/main" id="{8E17375C-CF91-4ABD-8A9E-77E25D399ACC}"/>
              </a:ext>
            </a:extLst>
          </p:cNvPr>
          <p:cNvSpPr>
            <a:spLocks/>
          </p:cNvSpPr>
          <p:nvPr/>
        </p:nvSpPr>
        <p:spPr bwMode="auto">
          <a:xfrm>
            <a:off x="2933700" y="3192463"/>
            <a:ext cx="336550" cy="239713"/>
          </a:xfrm>
          <a:custGeom>
            <a:avLst/>
            <a:gdLst>
              <a:gd name="T0" fmla="*/ 0 w 560"/>
              <a:gd name="T1" fmla="*/ 0 h 400"/>
              <a:gd name="T2" fmla="*/ 0 w 560"/>
              <a:gd name="T3" fmla="*/ 0 h 400"/>
              <a:gd name="T4" fmla="*/ 560 w 560"/>
              <a:gd name="T5" fmla="*/ 0 h 400"/>
              <a:gd name="T6" fmla="*/ 560 w 560"/>
              <a:gd name="T7" fmla="*/ 400 h 400"/>
              <a:gd name="T8" fmla="*/ 0 w 560"/>
              <a:gd name="T9" fmla="*/ 400 h 400"/>
              <a:gd name="T10" fmla="*/ 0 w 560"/>
              <a:gd name="T11" fmla="*/ 0 h 400"/>
            </a:gdLst>
            <a:ahLst/>
            <a:cxnLst>
              <a:cxn ang="0">
                <a:pos x="T0" y="T1"/>
              </a:cxn>
              <a:cxn ang="0">
                <a:pos x="T2" y="T3"/>
              </a:cxn>
              <a:cxn ang="0">
                <a:pos x="T4" y="T5"/>
              </a:cxn>
              <a:cxn ang="0">
                <a:pos x="T6" y="T7"/>
              </a:cxn>
              <a:cxn ang="0">
                <a:pos x="T8" y="T9"/>
              </a:cxn>
              <a:cxn ang="0">
                <a:pos x="T10" y="T11"/>
              </a:cxn>
            </a:cxnLst>
            <a:rect l="0" t="0" r="r" b="b"/>
            <a:pathLst>
              <a:path w="560" h="400">
                <a:moveTo>
                  <a:pt x="0" y="0"/>
                </a:moveTo>
                <a:lnTo>
                  <a:pt x="0" y="0"/>
                </a:lnTo>
                <a:lnTo>
                  <a:pt x="560" y="0"/>
                </a:lnTo>
                <a:lnTo>
                  <a:pt x="560" y="400"/>
                </a:lnTo>
                <a:lnTo>
                  <a:pt x="0" y="400"/>
                </a:lnTo>
                <a:lnTo>
                  <a:pt x="0" y="0"/>
                </a:lnTo>
                <a:close/>
              </a:path>
            </a:pathLst>
          </a:custGeom>
          <a:solidFill>
            <a:srgbClr val="C0C0C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5" name="Freeform 32">
            <a:extLst>
              <a:ext uri="{FF2B5EF4-FFF2-40B4-BE49-F238E27FC236}">
                <a16:creationId xmlns:a16="http://schemas.microsoft.com/office/drawing/2014/main" id="{4DE2AB86-FE62-4FF4-A170-2E62891850F4}"/>
              </a:ext>
            </a:extLst>
          </p:cNvPr>
          <p:cNvSpPr>
            <a:spLocks/>
          </p:cNvSpPr>
          <p:nvPr/>
        </p:nvSpPr>
        <p:spPr bwMode="auto">
          <a:xfrm>
            <a:off x="2933700" y="3192463"/>
            <a:ext cx="336550" cy="239713"/>
          </a:xfrm>
          <a:custGeom>
            <a:avLst/>
            <a:gdLst>
              <a:gd name="T0" fmla="*/ 0 w 560"/>
              <a:gd name="T1" fmla="*/ 0 h 400"/>
              <a:gd name="T2" fmla="*/ 0 w 560"/>
              <a:gd name="T3" fmla="*/ 0 h 400"/>
              <a:gd name="T4" fmla="*/ 560 w 560"/>
              <a:gd name="T5" fmla="*/ 0 h 400"/>
              <a:gd name="T6" fmla="*/ 560 w 560"/>
              <a:gd name="T7" fmla="*/ 400 h 400"/>
              <a:gd name="T8" fmla="*/ 0 w 560"/>
              <a:gd name="T9" fmla="*/ 400 h 400"/>
              <a:gd name="T10" fmla="*/ 0 w 560"/>
              <a:gd name="T11" fmla="*/ 0 h 400"/>
            </a:gdLst>
            <a:ahLst/>
            <a:cxnLst>
              <a:cxn ang="0">
                <a:pos x="T0" y="T1"/>
              </a:cxn>
              <a:cxn ang="0">
                <a:pos x="T2" y="T3"/>
              </a:cxn>
              <a:cxn ang="0">
                <a:pos x="T4" y="T5"/>
              </a:cxn>
              <a:cxn ang="0">
                <a:pos x="T6" y="T7"/>
              </a:cxn>
              <a:cxn ang="0">
                <a:pos x="T8" y="T9"/>
              </a:cxn>
              <a:cxn ang="0">
                <a:pos x="T10" y="T11"/>
              </a:cxn>
            </a:cxnLst>
            <a:rect l="0" t="0" r="r" b="b"/>
            <a:pathLst>
              <a:path w="560" h="400">
                <a:moveTo>
                  <a:pt x="0" y="0"/>
                </a:moveTo>
                <a:lnTo>
                  <a:pt x="0" y="0"/>
                </a:lnTo>
                <a:lnTo>
                  <a:pt x="560" y="0"/>
                </a:lnTo>
                <a:lnTo>
                  <a:pt x="560" y="400"/>
                </a:lnTo>
                <a:lnTo>
                  <a:pt x="0" y="400"/>
                </a:lnTo>
                <a:lnTo>
                  <a:pt x="0" y="0"/>
                </a:lnTo>
                <a:close/>
              </a:path>
            </a:pathLst>
          </a:custGeom>
          <a:noFill/>
          <a:ln w="63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Rectangle 33">
            <a:extLst>
              <a:ext uri="{FF2B5EF4-FFF2-40B4-BE49-F238E27FC236}">
                <a16:creationId xmlns:a16="http://schemas.microsoft.com/office/drawing/2014/main" id="{60CE38ED-9C6E-4342-B7A1-C619CC1B3958}"/>
              </a:ext>
            </a:extLst>
          </p:cNvPr>
          <p:cNvSpPr>
            <a:spLocks noChangeArrowheads="1"/>
          </p:cNvSpPr>
          <p:nvPr/>
        </p:nvSpPr>
        <p:spPr bwMode="auto">
          <a:xfrm>
            <a:off x="3044825" y="3203576"/>
            <a:ext cx="244475" cy="290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500" b="1" i="0" u="none" strike="noStrike" cap="none" normalizeH="0" baseline="0">
                <a:ln>
                  <a:noFill/>
                </a:ln>
                <a:solidFill>
                  <a:srgbClr val="000000"/>
                </a:solidFill>
                <a:effectLst/>
                <a:latin typeface="Courier New Bold" panose="02070609020205020404" pitchFamily="49" charset="0"/>
              </a:rPr>
              <a:t>M</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37" name="Freeform 34">
            <a:extLst>
              <a:ext uri="{FF2B5EF4-FFF2-40B4-BE49-F238E27FC236}">
                <a16:creationId xmlns:a16="http://schemas.microsoft.com/office/drawing/2014/main" id="{B6498433-47B2-47AD-AB59-361A67490954}"/>
              </a:ext>
            </a:extLst>
          </p:cNvPr>
          <p:cNvSpPr>
            <a:spLocks/>
          </p:cNvSpPr>
          <p:nvPr/>
        </p:nvSpPr>
        <p:spPr bwMode="auto">
          <a:xfrm>
            <a:off x="3595688" y="3192463"/>
            <a:ext cx="336550" cy="239713"/>
          </a:xfrm>
          <a:custGeom>
            <a:avLst/>
            <a:gdLst>
              <a:gd name="T0" fmla="*/ 0 w 560"/>
              <a:gd name="T1" fmla="*/ 0 h 400"/>
              <a:gd name="T2" fmla="*/ 0 w 560"/>
              <a:gd name="T3" fmla="*/ 0 h 400"/>
              <a:gd name="T4" fmla="*/ 560 w 560"/>
              <a:gd name="T5" fmla="*/ 0 h 400"/>
              <a:gd name="T6" fmla="*/ 560 w 560"/>
              <a:gd name="T7" fmla="*/ 400 h 400"/>
              <a:gd name="T8" fmla="*/ 0 w 560"/>
              <a:gd name="T9" fmla="*/ 400 h 400"/>
              <a:gd name="T10" fmla="*/ 0 w 560"/>
              <a:gd name="T11" fmla="*/ 0 h 400"/>
            </a:gdLst>
            <a:ahLst/>
            <a:cxnLst>
              <a:cxn ang="0">
                <a:pos x="T0" y="T1"/>
              </a:cxn>
              <a:cxn ang="0">
                <a:pos x="T2" y="T3"/>
              </a:cxn>
              <a:cxn ang="0">
                <a:pos x="T4" y="T5"/>
              </a:cxn>
              <a:cxn ang="0">
                <a:pos x="T6" y="T7"/>
              </a:cxn>
              <a:cxn ang="0">
                <a:pos x="T8" y="T9"/>
              </a:cxn>
              <a:cxn ang="0">
                <a:pos x="T10" y="T11"/>
              </a:cxn>
            </a:cxnLst>
            <a:rect l="0" t="0" r="r" b="b"/>
            <a:pathLst>
              <a:path w="560" h="400">
                <a:moveTo>
                  <a:pt x="0" y="0"/>
                </a:moveTo>
                <a:lnTo>
                  <a:pt x="0" y="0"/>
                </a:lnTo>
                <a:lnTo>
                  <a:pt x="560" y="0"/>
                </a:lnTo>
                <a:lnTo>
                  <a:pt x="560" y="400"/>
                </a:lnTo>
                <a:lnTo>
                  <a:pt x="0" y="400"/>
                </a:lnTo>
                <a:lnTo>
                  <a:pt x="0" y="0"/>
                </a:lnTo>
                <a:close/>
              </a:path>
            </a:pathLst>
          </a:custGeom>
          <a:solidFill>
            <a:srgbClr val="C0C0C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8" name="Freeform 35">
            <a:extLst>
              <a:ext uri="{FF2B5EF4-FFF2-40B4-BE49-F238E27FC236}">
                <a16:creationId xmlns:a16="http://schemas.microsoft.com/office/drawing/2014/main" id="{B59DDB3E-A9B3-45E3-82E0-CAE7200E1771}"/>
              </a:ext>
            </a:extLst>
          </p:cNvPr>
          <p:cNvSpPr>
            <a:spLocks/>
          </p:cNvSpPr>
          <p:nvPr/>
        </p:nvSpPr>
        <p:spPr bwMode="auto">
          <a:xfrm>
            <a:off x="3595688" y="3192463"/>
            <a:ext cx="336550" cy="239713"/>
          </a:xfrm>
          <a:custGeom>
            <a:avLst/>
            <a:gdLst>
              <a:gd name="T0" fmla="*/ 0 w 560"/>
              <a:gd name="T1" fmla="*/ 0 h 400"/>
              <a:gd name="T2" fmla="*/ 0 w 560"/>
              <a:gd name="T3" fmla="*/ 0 h 400"/>
              <a:gd name="T4" fmla="*/ 560 w 560"/>
              <a:gd name="T5" fmla="*/ 0 h 400"/>
              <a:gd name="T6" fmla="*/ 560 w 560"/>
              <a:gd name="T7" fmla="*/ 400 h 400"/>
              <a:gd name="T8" fmla="*/ 0 w 560"/>
              <a:gd name="T9" fmla="*/ 400 h 400"/>
              <a:gd name="T10" fmla="*/ 0 w 560"/>
              <a:gd name="T11" fmla="*/ 0 h 400"/>
            </a:gdLst>
            <a:ahLst/>
            <a:cxnLst>
              <a:cxn ang="0">
                <a:pos x="T0" y="T1"/>
              </a:cxn>
              <a:cxn ang="0">
                <a:pos x="T2" y="T3"/>
              </a:cxn>
              <a:cxn ang="0">
                <a:pos x="T4" y="T5"/>
              </a:cxn>
              <a:cxn ang="0">
                <a:pos x="T6" y="T7"/>
              </a:cxn>
              <a:cxn ang="0">
                <a:pos x="T8" y="T9"/>
              </a:cxn>
              <a:cxn ang="0">
                <a:pos x="T10" y="T11"/>
              </a:cxn>
            </a:cxnLst>
            <a:rect l="0" t="0" r="r" b="b"/>
            <a:pathLst>
              <a:path w="560" h="400">
                <a:moveTo>
                  <a:pt x="0" y="0"/>
                </a:moveTo>
                <a:lnTo>
                  <a:pt x="0" y="0"/>
                </a:lnTo>
                <a:lnTo>
                  <a:pt x="560" y="0"/>
                </a:lnTo>
                <a:lnTo>
                  <a:pt x="560" y="400"/>
                </a:lnTo>
                <a:lnTo>
                  <a:pt x="0" y="400"/>
                </a:lnTo>
                <a:lnTo>
                  <a:pt x="0" y="0"/>
                </a:lnTo>
                <a:close/>
              </a:path>
            </a:pathLst>
          </a:custGeom>
          <a:noFill/>
          <a:ln w="63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9" name="Rectangle 36">
            <a:extLst>
              <a:ext uri="{FF2B5EF4-FFF2-40B4-BE49-F238E27FC236}">
                <a16:creationId xmlns:a16="http://schemas.microsoft.com/office/drawing/2014/main" id="{FC7DF874-7AE7-4F94-8BE4-0354C639CD82}"/>
              </a:ext>
            </a:extLst>
          </p:cNvPr>
          <p:cNvSpPr>
            <a:spLocks noChangeArrowheads="1"/>
          </p:cNvSpPr>
          <p:nvPr/>
        </p:nvSpPr>
        <p:spPr bwMode="auto">
          <a:xfrm>
            <a:off x="3706813" y="3203576"/>
            <a:ext cx="244475" cy="290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500" b="1" i="0" u="none" strike="noStrike" cap="none" normalizeH="0" baseline="0">
                <a:ln>
                  <a:noFill/>
                </a:ln>
                <a:solidFill>
                  <a:srgbClr val="000000"/>
                </a:solidFill>
                <a:effectLst/>
                <a:latin typeface="Courier New Bold" panose="02070609020205020404" pitchFamily="49" charset="0"/>
              </a:rPr>
              <a:t>S</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40" name="Freeform 37">
            <a:extLst>
              <a:ext uri="{FF2B5EF4-FFF2-40B4-BE49-F238E27FC236}">
                <a16:creationId xmlns:a16="http://schemas.microsoft.com/office/drawing/2014/main" id="{E30D362F-52E1-4720-8805-2A4BEF10F14E}"/>
              </a:ext>
            </a:extLst>
          </p:cNvPr>
          <p:cNvSpPr>
            <a:spLocks/>
          </p:cNvSpPr>
          <p:nvPr/>
        </p:nvSpPr>
        <p:spPr bwMode="auto">
          <a:xfrm>
            <a:off x="4256088" y="3192463"/>
            <a:ext cx="338138" cy="239713"/>
          </a:xfrm>
          <a:custGeom>
            <a:avLst/>
            <a:gdLst>
              <a:gd name="T0" fmla="*/ 0 w 560"/>
              <a:gd name="T1" fmla="*/ 0 h 400"/>
              <a:gd name="T2" fmla="*/ 0 w 560"/>
              <a:gd name="T3" fmla="*/ 0 h 400"/>
              <a:gd name="T4" fmla="*/ 560 w 560"/>
              <a:gd name="T5" fmla="*/ 0 h 400"/>
              <a:gd name="T6" fmla="*/ 560 w 560"/>
              <a:gd name="T7" fmla="*/ 400 h 400"/>
              <a:gd name="T8" fmla="*/ 0 w 560"/>
              <a:gd name="T9" fmla="*/ 400 h 400"/>
              <a:gd name="T10" fmla="*/ 0 w 560"/>
              <a:gd name="T11" fmla="*/ 0 h 400"/>
            </a:gdLst>
            <a:ahLst/>
            <a:cxnLst>
              <a:cxn ang="0">
                <a:pos x="T0" y="T1"/>
              </a:cxn>
              <a:cxn ang="0">
                <a:pos x="T2" y="T3"/>
              </a:cxn>
              <a:cxn ang="0">
                <a:pos x="T4" y="T5"/>
              </a:cxn>
              <a:cxn ang="0">
                <a:pos x="T6" y="T7"/>
              </a:cxn>
              <a:cxn ang="0">
                <a:pos x="T8" y="T9"/>
              </a:cxn>
              <a:cxn ang="0">
                <a:pos x="T10" y="T11"/>
              </a:cxn>
            </a:cxnLst>
            <a:rect l="0" t="0" r="r" b="b"/>
            <a:pathLst>
              <a:path w="560" h="400">
                <a:moveTo>
                  <a:pt x="0" y="0"/>
                </a:moveTo>
                <a:lnTo>
                  <a:pt x="0" y="0"/>
                </a:lnTo>
                <a:lnTo>
                  <a:pt x="560" y="0"/>
                </a:lnTo>
                <a:lnTo>
                  <a:pt x="560" y="400"/>
                </a:lnTo>
                <a:lnTo>
                  <a:pt x="0" y="400"/>
                </a:lnTo>
                <a:lnTo>
                  <a:pt x="0" y="0"/>
                </a:lnTo>
                <a:close/>
              </a:path>
            </a:pathLst>
          </a:custGeom>
          <a:solidFill>
            <a:srgbClr val="C0C0C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1" name="Freeform 38">
            <a:extLst>
              <a:ext uri="{FF2B5EF4-FFF2-40B4-BE49-F238E27FC236}">
                <a16:creationId xmlns:a16="http://schemas.microsoft.com/office/drawing/2014/main" id="{54CD92E1-1B02-4B43-8D4F-76231B923DA8}"/>
              </a:ext>
            </a:extLst>
          </p:cNvPr>
          <p:cNvSpPr>
            <a:spLocks/>
          </p:cNvSpPr>
          <p:nvPr/>
        </p:nvSpPr>
        <p:spPr bwMode="auto">
          <a:xfrm>
            <a:off x="4256088" y="3192463"/>
            <a:ext cx="338138" cy="239713"/>
          </a:xfrm>
          <a:custGeom>
            <a:avLst/>
            <a:gdLst>
              <a:gd name="T0" fmla="*/ 0 w 560"/>
              <a:gd name="T1" fmla="*/ 0 h 400"/>
              <a:gd name="T2" fmla="*/ 0 w 560"/>
              <a:gd name="T3" fmla="*/ 0 h 400"/>
              <a:gd name="T4" fmla="*/ 560 w 560"/>
              <a:gd name="T5" fmla="*/ 0 h 400"/>
              <a:gd name="T6" fmla="*/ 560 w 560"/>
              <a:gd name="T7" fmla="*/ 400 h 400"/>
              <a:gd name="T8" fmla="*/ 0 w 560"/>
              <a:gd name="T9" fmla="*/ 400 h 400"/>
              <a:gd name="T10" fmla="*/ 0 w 560"/>
              <a:gd name="T11" fmla="*/ 0 h 400"/>
            </a:gdLst>
            <a:ahLst/>
            <a:cxnLst>
              <a:cxn ang="0">
                <a:pos x="T0" y="T1"/>
              </a:cxn>
              <a:cxn ang="0">
                <a:pos x="T2" y="T3"/>
              </a:cxn>
              <a:cxn ang="0">
                <a:pos x="T4" y="T5"/>
              </a:cxn>
              <a:cxn ang="0">
                <a:pos x="T6" y="T7"/>
              </a:cxn>
              <a:cxn ang="0">
                <a:pos x="T8" y="T9"/>
              </a:cxn>
              <a:cxn ang="0">
                <a:pos x="T10" y="T11"/>
              </a:cxn>
            </a:cxnLst>
            <a:rect l="0" t="0" r="r" b="b"/>
            <a:pathLst>
              <a:path w="560" h="400">
                <a:moveTo>
                  <a:pt x="0" y="0"/>
                </a:moveTo>
                <a:lnTo>
                  <a:pt x="0" y="0"/>
                </a:lnTo>
                <a:lnTo>
                  <a:pt x="560" y="0"/>
                </a:lnTo>
                <a:lnTo>
                  <a:pt x="560" y="400"/>
                </a:lnTo>
                <a:lnTo>
                  <a:pt x="0" y="400"/>
                </a:lnTo>
                <a:lnTo>
                  <a:pt x="0" y="0"/>
                </a:lnTo>
                <a:close/>
              </a:path>
            </a:pathLst>
          </a:custGeom>
          <a:noFill/>
          <a:ln w="63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Rectangle 39">
            <a:extLst>
              <a:ext uri="{FF2B5EF4-FFF2-40B4-BE49-F238E27FC236}">
                <a16:creationId xmlns:a16="http://schemas.microsoft.com/office/drawing/2014/main" id="{F8AC1910-35F9-4F3E-9304-9FCEE538834B}"/>
              </a:ext>
            </a:extLst>
          </p:cNvPr>
          <p:cNvSpPr>
            <a:spLocks noChangeArrowheads="1"/>
          </p:cNvSpPr>
          <p:nvPr/>
        </p:nvSpPr>
        <p:spPr bwMode="auto">
          <a:xfrm>
            <a:off x="4368800" y="3203576"/>
            <a:ext cx="244475" cy="290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500" b="1" i="0" u="none" strike="noStrike" cap="none" normalizeH="0" baseline="0">
                <a:ln>
                  <a:noFill/>
                </a:ln>
                <a:solidFill>
                  <a:srgbClr val="000000"/>
                </a:solidFill>
                <a:effectLst/>
                <a:latin typeface="Courier New Bold" panose="02070609020205020404" pitchFamily="49" charset="0"/>
              </a:rPr>
              <a:t>T</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44" name="Freeform 41">
            <a:extLst>
              <a:ext uri="{FF2B5EF4-FFF2-40B4-BE49-F238E27FC236}">
                <a16:creationId xmlns:a16="http://schemas.microsoft.com/office/drawing/2014/main" id="{DBA4F1AB-F213-44ED-AFBD-5E4D31945F46}"/>
              </a:ext>
            </a:extLst>
          </p:cNvPr>
          <p:cNvSpPr>
            <a:spLocks noEditPoints="1"/>
          </p:cNvSpPr>
          <p:nvPr/>
        </p:nvSpPr>
        <p:spPr bwMode="auto">
          <a:xfrm>
            <a:off x="2609850" y="3287713"/>
            <a:ext cx="327025" cy="53975"/>
          </a:xfrm>
          <a:custGeom>
            <a:avLst/>
            <a:gdLst>
              <a:gd name="T0" fmla="*/ 0 w 542"/>
              <a:gd name="T1" fmla="*/ 30 h 90"/>
              <a:gd name="T2" fmla="*/ 0 w 542"/>
              <a:gd name="T3" fmla="*/ 30 h 90"/>
              <a:gd name="T4" fmla="*/ 467 w 542"/>
              <a:gd name="T5" fmla="*/ 30 h 90"/>
              <a:gd name="T6" fmla="*/ 467 w 542"/>
              <a:gd name="T7" fmla="*/ 60 h 90"/>
              <a:gd name="T8" fmla="*/ 0 w 542"/>
              <a:gd name="T9" fmla="*/ 60 h 90"/>
              <a:gd name="T10" fmla="*/ 0 w 542"/>
              <a:gd name="T11" fmla="*/ 30 h 90"/>
              <a:gd name="T12" fmla="*/ 452 w 542"/>
              <a:gd name="T13" fmla="*/ 0 h 90"/>
              <a:gd name="T14" fmla="*/ 452 w 542"/>
              <a:gd name="T15" fmla="*/ 0 h 90"/>
              <a:gd name="T16" fmla="*/ 542 w 542"/>
              <a:gd name="T17" fmla="*/ 45 h 90"/>
              <a:gd name="T18" fmla="*/ 452 w 542"/>
              <a:gd name="T19" fmla="*/ 90 h 90"/>
              <a:gd name="T20" fmla="*/ 452 w 542"/>
              <a:gd name="T21"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42" h="90">
                <a:moveTo>
                  <a:pt x="0" y="30"/>
                </a:moveTo>
                <a:lnTo>
                  <a:pt x="0" y="30"/>
                </a:lnTo>
                <a:lnTo>
                  <a:pt x="467" y="30"/>
                </a:lnTo>
                <a:lnTo>
                  <a:pt x="467" y="60"/>
                </a:lnTo>
                <a:lnTo>
                  <a:pt x="0" y="60"/>
                </a:lnTo>
                <a:lnTo>
                  <a:pt x="0" y="30"/>
                </a:lnTo>
                <a:close/>
                <a:moveTo>
                  <a:pt x="452" y="0"/>
                </a:moveTo>
                <a:lnTo>
                  <a:pt x="452" y="0"/>
                </a:lnTo>
                <a:lnTo>
                  <a:pt x="542" y="45"/>
                </a:lnTo>
                <a:lnTo>
                  <a:pt x="452" y="90"/>
                </a:lnTo>
                <a:lnTo>
                  <a:pt x="452"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5" name="Freeform 42">
            <a:extLst>
              <a:ext uri="{FF2B5EF4-FFF2-40B4-BE49-F238E27FC236}">
                <a16:creationId xmlns:a16="http://schemas.microsoft.com/office/drawing/2014/main" id="{E73CD481-049C-4BD5-AB1F-BD50B52C42B2}"/>
              </a:ext>
            </a:extLst>
          </p:cNvPr>
          <p:cNvSpPr>
            <a:spLocks noEditPoints="1"/>
          </p:cNvSpPr>
          <p:nvPr/>
        </p:nvSpPr>
        <p:spPr bwMode="auto">
          <a:xfrm>
            <a:off x="3271838" y="3287713"/>
            <a:ext cx="327025" cy="53975"/>
          </a:xfrm>
          <a:custGeom>
            <a:avLst/>
            <a:gdLst>
              <a:gd name="T0" fmla="*/ 0 w 542"/>
              <a:gd name="T1" fmla="*/ 30 h 90"/>
              <a:gd name="T2" fmla="*/ 0 w 542"/>
              <a:gd name="T3" fmla="*/ 30 h 90"/>
              <a:gd name="T4" fmla="*/ 467 w 542"/>
              <a:gd name="T5" fmla="*/ 30 h 90"/>
              <a:gd name="T6" fmla="*/ 467 w 542"/>
              <a:gd name="T7" fmla="*/ 60 h 90"/>
              <a:gd name="T8" fmla="*/ 0 w 542"/>
              <a:gd name="T9" fmla="*/ 60 h 90"/>
              <a:gd name="T10" fmla="*/ 0 w 542"/>
              <a:gd name="T11" fmla="*/ 30 h 90"/>
              <a:gd name="T12" fmla="*/ 452 w 542"/>
              <a:gd name="T13" fmla="*/ 0 h 90"/>
              <a:gd name="T14" fmla="*/ 452 w 542"/>
              <a:gd name="T15" fmla="*/ 0 h 90"/>
              <a:gd name="T16" fmla="*/ 542 w 542"/>
              <a:gd name="T17" fmla="*/ 45 h 90"/>
              <a:gd name="T18" fmla="*/ 452 w 542"/>
              <a:gd name="T19" fmla="*/ 90 h 90"/>
              <a:gd name="T20" fmla="*/ 452 w 542"/>
              <a:gd name="T21"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42" h="90">
                <a:moveTo>
                  <a:pt x="0" y="30"/>
                </a:moveTo>
                <a:lnTo>
                  <a:pt x="0" y="30"/>
                </a:lnTo>
                <a:lnTo>
                  <a:pt x="467" y="30"/>
                </a:lnTo>
                <a:lnTo>
                  <a:pt x="467" y="60"/>
                </a:lnTo>
                <a:lnTo>
                  <a:pt x="0" y="60"/>
                </a:lnTo>
                <a:lnTo>
                  <a:pt x="0" y="30"/>
                </a:lnTo>
                <a:close/>
                <a:moveTo>
                  <a:pt x="452" y="0"/>
                </a:moveTo>
                <a:lnTo>
                  <a:pt x="452" y="0"/>
                </a:lnTo>
                <a:lnTo>
                  <a:pt x="542" y="45"/>
                </a:lnTo>
                <a:lnTo>
                  <a:pt x="452" y="90"/>
                </a:lnTo>
                <a:lnTo>
                  <a:pt x="452"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6" name="Freeform 43">
            <a:extLst>
              <a:ext uri="{FF2B5EF4-FFF2-40B4-BE49-F238E27FC236}">
                <a16:creationId xmlns:a16="http://schemas.microsoft.com/office/drawing/2014/main" id="{3919F989-DE23-4967-B501-BBF35F21F46B}"/>
              </a:ext>
            </a:extLst>
          </p:cNvPr>
          <p:cNvSpPr>
            <a:spLocks noEditPoints="1"/>
          </p:cNvSpPr>
          <p:nvPr/>
        </p:nvSpPr>
        <p:spPr bwMode="auto">
          <a:xfrm>
            <a:off x="3933825" y="3287713"/>
            <a:ext cx="325438" cy="53975"/>
          </a:xfrm>
          <a:custGeom>
            <a:avLst/>
            <a:gdLst>
              <a:gd name="T0" fmla="*/ 0 w 542"/>
              <a:gd name="T1" fmla="*/ 30 h 90"/>
              <a:gd name="T2" fmla="*/ 0 w 542"/>
              <a:gd name="T3" fmla="*/ 30 h 90"/>
              <a:gd name="T4" fmla="*/ 467 w 542"/>
              <a:gd name="T5" fmla="*/ 30 h 90"/>
              <a:gd name="T6" fmla="*/ 467 w 542"/>
              <a:gd name="T7" fmla="*/ 60 h 90"/>
              <a:gd name="T8" fmla="*/ 0 w 542"/>
              <a:gd name="T9" fmla="*/ 60 h 90"/>
              <a:gd name="T10" fmla="*/ 0 w 542"/>
              <a:gd name="T11" fmla="*/ 30 h 90"/>
              <a:gd name="T12" fmla="*/ 452 w 542"/>
              <a:gd name="T13" fmla="*/ 0 h 90"/>
              <a:gd name="T14" fmla="*/ 452 w 542"/>
              <a:gd name="T15" fmla="*/ 0 h 90"/>
              <a:gd name="T16" fmla="*/ 542 w 542"/>
              <a:gd name="T17" fmla="*/ 45 h 90"/>
              <a:gd name="T18" fmla="*/ 452 w 542"/>
              <a:gd name="T19" fmla="*/ 90 h 90"/>
              <a:gd name="T20" fmla="*/ 452 w 542"/>
              <a:gd name="T21"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42" h="90">
                <a:moveTo>
                  <a:pt x="0" y="30"/>
                </a:moveTo>
                <a:lnTo>
                  <a:pt x="0" y="30"/>
                </a:lnTo>
                <a:lnTo>
                  <a:pt x="467" y="30"/>
                </a:lnTo>
                <a:lnTo>
                  <a:pt x="467" y="60"/>
                </a:lnTo>
                <a:lnTo>
                  <a:pt x="0" y="60"/>
                </a:lnTo>
                <a:lnTo>
                  <a:pt x="0" y="30"/>
                </a:lnTo>
                <a:close/>
                <a:moveTo>
                  <a:pt x="452" y="0"/>
                </a:moveTo>
                <a:lnTo>
                  <a:pt x="452" y="0"/>
                </a:lnTo>
                <a:lnTo>
                  <a:pt x="542" y="45"/>
                </a:lnTo>
                <a:lnTo>
                  <a:pt x="452" y="90"/>
                </a:lnTo>
                <a:lnTo>
                  <a:pt x="452"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8" name="Rectangle 45">
            <a:extLst>
              <a:ext uri="{FF2B5EF4-FFF2-40B4-BE49-F238E27FC236}">
                <a16:creationId xmlns:a16="http://schemas.microsoft.com/office/drawing/2014/main" id="{29F63893-2521-408F-BB57-F5FC8AF57CF1}"/>
              </a:ext>
            </a:extLst>
          </p:cNvPr>
          <p:cNvSpPr>
            <a:spLocks noChangeArrowheads="1"/>
          </p:cNvSpPr>
          <p:nvPr/>
        </p:nvSpPr>
        <p:spPr bwMode="auto">
          <a:xfrm>
            <a:off x="720725" y="2554288"/>
            <a:ext cx="192088"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500" b="0" i="0" u="none" strike="noStrike" cap="none" normalizeH="0" baseline="0">
                <a:ln>
                  <a:noFill/>
                </a:ln>
                <a:solidFill>
                  <a:srgbClr val="000000"/>
                </a:solidFill>
                <a:effectLst/>
                <a:latin typeface="Calibri" panose="020F0502020204030204" pitchFamily="34" charset="0"/>
              </a:rPr>
              <a:t>L</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49" name="Rectangle 46">
            <a:extLst>
              <a:ext uri="{FF2B5EF4-FFF2-40B4-BE49-F238E27FC236}">
                <a16:creationId xmlns:a16="http://schemas.microsoft.com/office/drawing/2014/main" id="{71F6F3D2-6265-46CA-942C-3140380AE4F7}"/>
              </a:ext>
            </a:extLst>
          </p:cNvPr>
          <p:cNvSpPr>
            <a:spLocks noChangeArrowheads="1"/>
          </p:cNvSpPr>
          <p:nvPr/>
        </p:nvSpPr>
        <p:spPr bwMode="auto">
          <a:xfrm>
            <a:off x="801688" y="2554288"/>
            <a:ext cx="152400"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500" b="0" i="0" u="none" strike="noStrike" cap="none" normalizeH="0" baseline="0">
                <a:ln>
                  <a:noFill/>
                </a:ln>
                <a:solidFill>
                  <a:srgbClr val="000000"/>
                </a:solidFill>
                <a:effectLst/>
                <a:latin typeface="Calibri" panose="020F0502020204030204" pitchFamily="34" charset="0"/>
              </a:rPr>
              <a:t>i</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50" name="Rectangle 47">
            <a:extLst>
              <a:ext uri="{FF2B5EF4-FFF2-40B4-BE49-F238E27FC236}">
                <a16:creationId xmlns:a16="http://schemas.microsoft.com/office/drawing/2014/main" id="{A38B6A4D-676B-41DF-ACB5-4FE44B10A24E}"/>
              </a:ext>
            </a:extLst>
          </p:cNvPr>
          <p:cNvSpPr>
            <a:spLocks noChangeArrowheads="1"/>
          </p:cNvSpPr>
          <p:nvPr/>
        </p:nvSpPr>
        <p:spPr bwMode="auto">
          <a:xfrm>
            <a:off x="846138" y="2554288"/>
            <a:ext cx="185738"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500" b="0" i="0" u="none" strike="noStrike" cap="none" normalizeH="0" baseline="0">
                <a:ln>
                  <a:noFill/>
                </a:ln>
                <a:solidFill>
                  <a:srgbClr val="000000"/>
                </a:solidFill>
                <a:effectLst/>
                <a:latin typeface="Calibri" panose="020F0502020204030204" pitchFamily="34" charset="0"/>
              </a:rPr>
              <a:t>s</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51" name="Rectangle 48">
            <a:extLst>
              <a:ext uri="{FF2B5EF4-FFF2-40B4-BE49-F238E27FC236}">
                <a16:creationId xmlns:a16="http://schemas.microsoft.com/office/drawing/2014/main" id="{95011578-19EB-4DB8-8527-0801BFBF7081}"/>
              </a:ext>
            </a:extLst>
          </p:cNvPr>
          <p:cNvSpPr>
            <a:spLocks noChangeArrowheads="1"/>
          </p:cNvSpPr>
          <p:nvPr/>
        </p:nvSpPr>
        <p:spPr bwMode="auto">
          <a:xfrm>
            <a:off x="919163" y="2554288"/>
            <a:ext cx="174625"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500" b="0" i="0" u="none" strike="noStrike" cap="none" normalizeH="0" baseline="0">
                <a:ln>
                  <a:noFill/>
                </a:ln>
                <a:solidFill>
                  <a:srgbClr val="000000"/>
                </a:solidFill>
                <a:effectLst/>
                <a:latin typeface="Calibri" panose="020F0502020204030204" pitchFamily="34" charset="0"/>
              </a:rPr>
              <a:t>t</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52" name="Rectangle 49">
            <a:extLst>
              <a:ext uri="{FF2B5EF4-FFF2-40B4-BE49-F238E27FC236}">
                <a16:creationId xmlns:a16="http://schemas.microsoft.com/office/drawing/2014/main" id="{ECB968CE-A935-4909-828F-94A0D1ABFC3D}"/>
              </a:ext>
            </a:extLst>
          </p:cNvPr>
          <p:cNvSpPr>
            <a:spLocks noChangeArrowheads="1"/>
          </p:cNvSpPr>
          <p:nvPr/>
        </p:nvSpPr>
        <p:spPr bwMode="auto">
          <a:xfrm>
            <a:off x="984250" y="2600326"/>
            <a:ext cx="157163" cy="227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100" b="0" i="0" u="none" strike="noStrike" cap="none" normalizeH="0" baseline="0">
                <a:ln>
                  <a:noFill/>
                </a:ln>
                <a:solidFill>
                  <a:srgbClr val="000000"/>
                </a:solidFill>
                <a:effectLst/>
                <a:latin typeface="Calibri" panose="020F0502020204030204" pitchFamily="34" charset="0"/>
              </a:rPr>
              <a:t>1</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05" name="文本框 104">
            <a:extLst>
              <a:ext uri="{FF2B5EF4-FFF2-40B4-BE49-F238E27FC236}">
                <a16:creationId xmlns:a16="http://schemas.microsoft.com/office/drawing/2014/main" id="{46A5911B-511B-4B74-9DB0-6A65E05B8975}"/>
              </a:ext>
            </a:extLst>
          </p:cNvPr>
          <p:cNvSpPr txBox="1"/>
          <p:nvPr/>
        </p:nvSpPr>
        <p:spPr>
          <a:xfrm>
            <a:off x="2902106" y="2049361"/>
            <a:ext cx="397866" cy="369332"/>
          </a:xfrm>
          <a:prstGeom prst="rect">
            <a:avLst/>
          </a:prstGeom>
          <a:noFill/>
        </p:spPr>
        <p:txBody>
          <a:bodyPr wrap="none" rtlCol="0">
            <a:spAutoFit/>
          </a:bodyPr>
          <a:lstStyle/>
          <a:p>
            <a:r>
              <a:rPr lang="en-US" altLang="zh-CN" dirty="0"/>
              <a:t>p</a:t>
            </a:r>
            <a:r>
              <a:rPr lang="en-US" altLang="zh-CN" sz="1200" dirty="0"/>
              <a:t>1</a:t>
            </a:r>
            <a:endParaRPr lang="zh-CN" altLang="en-US" dirty="0"/>
          </a:p>
        </p:txBody>
      </p:sp>
      <p:cxnSp>
        <p:nvCxnSpPr>
          <p:cNvPr id="108" name="直接箭头连接符 107">
            <a:extLst>
              <a:ext uri="{FF2B5EF4-FFF2-40B4-BE49-F238E27FC236}">
                <a16:creationId xmlns:a16="http://schemas.microsoft.com/office/drawing/2014/main" id="{43E9A08A-A069-4DA5-9786-B0F962CFECA2}"/>
              </a:ext>
            </a:extLst>
          </p:cNvPr>
          <p:cNvCxnSpPr>
            <a:stCxn id="105" idx="2"/>
          </p:cNvCxnSpPr>
          <p:nvPr/>
        </p:nvCxnSpPr>
        <p:spPr>
          <a:xfrm>
            <a:off x="3101039" y="2418693"/>
            <a:ext cx="0" cy="1500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0" name="文本框 109">
            <a:extLst>
              <a:ext uri="{FF2B5EF4-FFF2-40B4-BE49-F238E27FC236}">
                <a16:creationId xmlns:a16="http://schemas.microsoft.com/office/drawing/2014/main" id="{ADFE5992-BCF8-4AC3-B110-2BE304AC80C0}"/>
              </a:ext>
            </a:extLst>
          </p:cNvPr>
          <p:cNvSpPr txBox="1"/>
          <p:nvPr/>
        </p:nvSpPr>
        <p:spPr>
          <a:xfrm>
            <a:off x="2194163" y="3611602"/>
            <a:ext cx="385042" cy="369332"/>
          </a:xfrm>
          <a:prstGeom prst="rect">
            <a:avLst/>
          </a:prstGeom>
          <a:noFill/>
        </p:spPr>
        <p:txBody>
          <a:bodyPr wrap="none" rtlCol="0">
            <a:spAutoFit/>
          </a:bodyPr>
          <a:lstStyle/>
          <a:p>
            <a:r>
              <a:rPr lang="en-US" altLang="zh-CN" dirty="0"/>
              <a:t>p</a:t>
            </a:r>
            <a:r>
              <a:rPr lang="en-US" altLang="zh-CN" sz="1200" dirty="0"/>
              <a:t>2</a:t>
            </a:r>
            <a:endParaRPr lang="zh-CN" altLang="en-US" dirty="0"/>
          </a:p>
        </p:txBody>
      </p:sp>
      <p:cxnSp>
        <p:nvCxnSpPr>
          <p:cNvPr id="111" name="直接箭头连接符 110">
            <a:extLst>
              <a:ext uri="{FF2B5EF4-FFF2-40B4-BE49-F238E27FC236}">
                <a16:creationId xmlns:a16="http://schemas.microsoft.com/office/drawing/2014/main" id="{A0C018F8-6013-4D39-B78A-1AAC23DC0D60}"/>
              </a:ext>
            </a:extLst>
          </p:cNvPr>
          <p:cNvCxnSpPr>
            <a:cxnSpLocks/>
            <a:stCxn id="110" idx="0"/>
          </p:cNvCxnSpPr>
          <p:nvPr/>
        </p:nvCxnSpPr>
        <p:spPr>
          <a:xfrm flipV="1">
            <a:off x="2386684" y="3429000"/>
            <a:ext cx="40121" cy="1826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7" name="任意多边形: 形状 56">
            <a:extLst>
              <a:ext uri="{FF2B5EF4-FFF2-40B4-BE49-F238E27FC236}">
                <a16:creationId xmlns:a16="http://schemas.microsoft.com/office/drawing/2014/main" id="{1DDD9E1F-E8D3-4BD2-B857-EE822618B8F0}"/>
              </a:ext>
            </a:extLst>
          </p:cNvPr>
          <p:cNvSpPr/>
          <p:nvPr/>
        </p:nvSpPr>
        <p:spPr>
          <a:xfrm>
            <a:off x="1367624" y="2695492"/>
            <a:ext cx="1391479" cy="628153"/>
          </a:xfrm>
          <a:custGeom>
            <a:avLst/>
            <a:gdLst>
              <a:gd name="connsiteX0" fmla="*/ 1256306 w 1391479"/>
              <a:gd name="connsiteY0" fmla="*/ 0 h 628153"/>
              <a:gd name="connsiteX1" fmla="*/ 1343771 w 1391479"/>
              <a:gd name="connsiteY1" fmla="*/ 7951 h 628153"/>
              <a:gd name="connsiteX2" fmla="*/ 1359673 w 1391479"/>
              <a:gd name="connsiteY2" fmla="*/ 31805 h 628153"/>
              <a:gd name="connsiteX3" fmla="*/ 1391479 w 1391479"/>
              <a:gd name="connsiteY3" fmla="*/ 87465 h 628153"/>
              <a:gd name="connsiteX4" fmla="*/ 1383527 w 1391479"/>
              <a:gd name="connsiteY4" fmla="*/ 166978 h 628153"/>
              <a:gd name="connsiteX5" fmla="*/ 1335819 w 1391479"/>
              <a:gd name="connsiteY5" fmla="*/ 198783 h 628153"/>
              <a:gd name="connsiteX6" fmla="*/ 1288112 w 1391479"/>
              <a:gd name="connsiteY6" fmla="*/ 230588 h 628153"/>
              <a:gd name="connsiteX7" fmla="*/ 1264258 w 1391479"/>
              <a:gd name="connsiteY7" fmla="*/ 254442 h 628153"/>
              <a:gd name="connsiteX8" fmla="*/ 1224501 w 1391479"/>
              <a:gd name="connsiteY8" fmla="*/ 262393 h 628153"/>
              <a:gd name="connsiteX9" fmla="*/ 1113183 w 1391479"/>
              <a:gd name="connsiteY9" fmla="*/ 278296 h 628153"/>
              <a:gd name="connsiteX10" fmla="*/ 930303 w 1391479"/>
              <a:gd name="connsiteY10" fmla="*/ 294198 h 628153"/>
              <a:gd name="connsiteX11" fmla="*/ 723569 w 1391479"/>
              <a:gd name="connsiteY11" fmla="*/ 302150 h 628153"/>
              <a:gd name="connsiteX12" fmla="*/ 659959 w 1391479"/>
              <a:gd name="connsiteY12" fmla="*/ 318052 h 628153"/>
              <a:gd name="connsiteX13" fmla="*/ 628153 w 1391479"/>
              <a:gd name="connsiteY13" fmla="*/ 326004 h 628153"/>
              <a:gd name="connsiteX14" fmla="*/ 604299 w 1391479"/>
              <a:gd name="connsiteY14" fmla="*/ 333955 h 628153"/>
              <a:gd name="connsiteX15" fmla="*/ 556592 w 1391479"/>
              <a:gd name="connsiteY15" fmla="*/ 341906 h 628153"/>
              <a:gd name="connsiteX16" fmla="*/ 508884 w 1391479"/>
              <a:gd name="connsiteY16" fmla="*/ 357809 h 628153"/>
              <a:gd name="connsiteX17" fmla="*/ 429371 w 1391479"/>
              <a:gd name="connsiteY17" fmla="*/ 365760 h 628153"/>
              <a:gd name="connsiteX18" fmla="*/ 381663 w 1391479"/>
              <a:gd name="connsiteY18" fmla="*/ 373711 h 628153"/>
              <a:gd name="connsiteX19" fmla="*/ 262393 w 1391479"/>
              <a:gd name="connsiteY19" fmla="*/ 397565 h 628153"/>
              <a:gd name="connsiteX20" fmla="*/ 143124 w 1391479"/>
              <a:gd name="connsiteY20" fmla="*/ 413468 h 628153"/>
              <a:gd name="connsiteX21" fmla="*/ 31806 w 1391479"/>
              <a:gd name="connsiteY21" fmla="*/ 429371 h 628153"/>
              <a:gd name="connsiteX22" fmla="*/ 7952 w 1391479"/>
              <a:gd name="connsiteY22" fmla="*/ 445273 h 628153"/>
              <a:gd name="connsiteX23" fmla="*/ 0 w 1391479"/>
              <a:gd name="connsiteY23" fmla="*/ 469127 h 628153"/>
              <a:gd name="connsiteX24" fmla="*/ 23854 w 1391479"/>
              <a:gd name="connsiteY24" fmla="*/ 548640 h 628153"/>
              <a:gd name="connsiteX25" fmla="*/ 47708 w 1391479"/>
              <a:gd name="connsiteY25" fmla="*/ 572494 h 628153"/>
              <a:gd name="connsiteX26" fmla="*/ 159026 w 1391479"/>
              <a:gd name="connsiteY26" fmla="*/ 596348 h 628153"/>
              <a:gd name="connsiteX27" fmla="*/ 206734 w 1391479"/>
              <a:gd name="connsiteY27" fmla="*/ 628153 h 628153"/>
              <a:gd name="connsiteX28" fmla="*/ 230588 w 1391479"/>
              <a:gd name="connsiteY28" fmla="*/ 620202 h 628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391479" h="628153">
                <a:moveTo>
                  <a:pt x="1256306" y="0"/>
                </a:moveTo>
                <a:cubicBezTo>
                  <a:pt x="1285461" y="2650"/>
                  <a:pt x="1315790" y="-658"/>
                  <a:pt x="1343771" y="7951"/>
                </a:cubicBezTo>
                <a:cubicBezTo>
                  <a:pt x="1352905" y="10761"/>
                  <a:pt x="1354932" y="23508"/>
                  <a:pt x="1359673" y="31805"/>
                </a:cubicBezTo>
                <a:cubicBezTo>
                  <a:pt x="1400018" y="102410"/>
                  <a:pt x="1352741" y="29360"/>
                  <a:pt x="1391479" y="87465"/>
                </a:cubicBezTo>
                <a:cubicBezTo>
                  <a:pt x="1388828" y="113969"/>
                  <a:pt x="1391361" y="141519"/>
                  <a:pt x="1383527" y="166978"/>
                </a:cubicBezTo>
                <a:cubicBezTo>
                  <a:pt x="1374795" y="195355"/>
                  <a:pt x="1354651" y="188321"/>
                  <a:pt x="1335819" y="198783"/>
                </a:cubicBezTo>
                <a:cubicBezTo>
                  <a:pt x="1319112" y="208065"/>
                  <a:pt x="1301626" y="217074"/>
                  <a:pt x="1288112" y="230588"/>
                </a:cubicBezTo>
                <a:cubicBezTo>
                  <a:pt x="1280161" y="238539"/>
                  <a:pt x="1274316" y="249413"/>
                  <a:pt x="1264258" y="254442"/>
                </a:cubicBezTo>
                <a:cubicBezTo>
                  <a:pt x="1252170" y="260486"/>
                  <a:pt x="1237694" y="259461"/>
                  <a:pt x="1224501" y="262393"/>
                </a:cubicBezTo>
                <a:cubicBezTo>
                  <a:pt x="1157220" y="277345"/>
                  <a:pt x="1227054" y="267944"/>
                  <a:pt x="1113183" y="278296"/>
                </a:cubicBezTo>
                <a:cubicBezTo>
                  <a:pt x="1052244" y="283836"/>
                  <a:pt x="991379" y="290459"/>
                  <a:pt x="930303" y="294198"/>
                </a:cubicBezTo>
                <a:cubicBezTo>
                  <a:pt x="861470" y="298412"/>
                  <a:pt x="792480" y="299499"/>
                  <a:pt x="723569" y="302150"/>
                </a:cubicBezTo>
                <a:lnTo>
                  <a:pt x="659959" y="318052"/>
                </a:lnTo>
                <a:cubicBezTo>
                  <a:pt x="649357" y="320703"/>
                  <a:pt x="638521" y="322548"/>
                  <a:pt x="628153" y="326004"/>
                </a:cubicBezTo>
                <a:cubicBezTo>
                  <a:pt x="620202" y="328654"/>
                  <a:pt x="612481" y="332137"/>
                  <a:pt x="604299" y="333955"/>
                </a:cubicBezTo>
                <a:cubicBezTo>
                  <a:pt x="588561" y="337452"/>
                  <a:pt x="572494" y="339256"/>
                  <a:pt x="556592" y="341906"/>
                </a:cubicBezTo>
                <a:cubicBezTo>
                  <a:pt x="540689" y="347207"/>
                  <a:pt x="525360" y="354720"/>
                  <a:pt x="508884" y="357809"/>
                </a:cubicBezTo>
                <a:cubicBezTo>
                  <a:pt x="482704" y="362718"/>
                  <a:pt x="455802" y="362456"/>
                  <a:pt x="429371" y="365760"/>
                </a:cubicBezTo>
                <a:cubicBezTo>
                  <a:pt x="413373" y="367760"/>
                  <a:pt x="397566" y="371061"/>
                  <a:pt x="381663" y="373711"/>
                </a:cubicBezTo>
                <a:cubicBezTo>
                  <a:pt x="322760" y="403164"/>
                  <a:pt x="363920" y="387412"/>
                  <a:pt x="262393" y="397565"/>
                </a:cubicBezTo>
                <a:cubicBezTo>
                  <a:pt x="97746" y="414030"/>
                  <a:pt x="266272" y="397049"/>
                  <a:pt x="143124" y="413468"/>
                </a:cubicBezTo>
                <a:cubicBezTo>
                  <a:pt x="29811" y="428576"/>
                  <a:pt x="111043" y="413522"/>
                  <a:pt x="31806" y="429371"/>
                </a:cubicBezTo>
                <a:cubicBezTo>
                  <a:pt x="23855" y="434672"/>
                  <a:pt x="13922" y="437811"/>
                  <a:pt x="7952" y="445273"/>
                </a:cubicBezTo>
                <a:cubicBezTo>
                  <a:pt x="2716" y="451818"/>
                  <a:pt x="0" y="460745"/>
                  <a:pt x="0" y="469127"/>
                </a:cubicBezTo>
                <a:cubicBezTo>
                  <a:pt x="0" y="495802"/>
                  <a:pt x="8021" y="526474"/>
                  <a:pt x="23854" y="548640"/>
                </a:cubicBezTo>
                <a:cubicBezTo>
                  <a:pt x="30390" y="557790"/>
                  <a:pt x="37878" y="567033"/>
                  <a:pt x="47708" y="572494"/>
                </a:cubicBezTo>
                <a:cubicBezTo>
                  <a:pt x="80602" y="590769"/>
                  <a:pt x="123507" y="591908"/>
                  <a:pt x="159026" y="596348"/>
                </a:cubicBezTo>
                <a:cubicBezTo>
                  <a:pt x="173368" y="610690"/>
                  <a:pt x="183719" y="628153"/>
                  <a:pt x="206734" y="628153"/>
                </a:cubicBezTo>
                <a:cubicBezTo>
                  <a:pt x="215115" y="628153"/>
                  <a:pt x="230588" y="620202"/>
                  <a:pt x="230588" y="620202"/>
                </a:cubicBezTo>
              </a:path>
            </a:pathLst>
          </a:custGeom>
          <a:noFill/>
          <a:ln>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任意多边形: 形状 60">
            <a:extLst>
              <a:ext uri="{FF2B5EF4-FFF2-40B4-BE49-F238E27FC236}">
                <a16:creationId xmlns:a16="http://schemas.microsoft.com/office/drawing/2014/main" id="{06B71A63-D675-4ACD-B2EB-B085A799E694}"/>
              </a:ext>
            </a:extLst>
          </p:cNvPr>
          <p:cNvSpPr/>
          <p:nvPr/>
        </p:nvSpPr>
        <p:spPr>
          <a:xfrm>
            <a:off x="1956021" y="2742812"/>
            <a:ext cx="993913" cy="581429"/>
          </a:xfrm>
          <a:custGeom>
            <a:avLst/>
            <a:gdLst>
              <a:gd name="connsiteX0" fmla="*/ 0 w 993913"/>
              <a:gd name="connsiteY0" fmla="*/ 572882 h 581429"/>
              <a:gd name="connsiteX1" fmla="*/ 87464 w 993913"/>
              <a:gd name="connsiteY1" fmla="*/ 572882 h 581429"/>
              <a:gd name="connsiteX2" fmla="*/ 135172 w 993913"/>
              <a:gd name="connsiteY2" fmla="*/ 541077 h 581429"/>
              <a:gd name="connsiteX3" fmla="*/ 174929 w 993913"/>
              <a:gd name="connsiteY3" fmla="*/ 509271 h 581429"/>
              <a:gd name="connsiteX4" fmla="*/ 222636 w 993913"/>
              <a:gd name="connsiteY4" fmla="*/ 477466 h 581429"/>
              <a:gd name="connsiteX5" fmla="*/ 254442 w 993913"/>
              <a:gd name="connsiteY5" fmla="*/ 461564 h 581429"/>
              <a:gd name="connsiteX6" fmla="*/ 302149 w 993913"/>
              <a:gd name="connsiteY6" fmla="*/ 429758 h 581429"/>
              <a:gd name="connsiteX7" fmla="*/ 333955 w 993913"/>
              <a:gd name="connsiteY7" fmla="*/ 413856 h 581429"/>
              <a:gd name="connsiteX8" fmla="*/ 397565 w 993913"/>
              <a:gd name="connsiteY8" fmla="*/ 382051 h 581429"/>
              <a:gd name="connsiteX9" fmla="*/ 492981 w 993913"/>
              <a:gd name="connsiteY9" fmla="*/ 374099 h 581429"/>
              <a:gd name="connsiteX10" fmla="*/ 532737 w 993913"/>
              <a:gd name="connsiteY10" fmla="*/ 366148 h 581429"/>
              <a:gd name="connsiteX11" fmla="*/ 580445 w 993913"/>
              <a:gd name="connsiteY11" fmla="*/ 350245 h 581429"/>
              <a:gd name="connsiteX12" fmla="*/ 628153 w 993913"/>
              <a:gd name="connsiteY12" fmla="*/ 334343 h 581429"/>
              <a:gd name="connsiteX13" fmla="*/ 652007 w 993913"/>
              <a:gd name="connsiteY13" fmla="*/ 326391 h 581429"/>
              <a:gd name="connsiteX14" fmla="*/ 683812 w 993913"/>
              <a:gd name="connsiteY14" fmla="*/ 318440 h 581429"/>
              <a:gd name="connsiteX15" fmla="*/ 731520 w 993913"/>
              <a:gd name="connsiteY15" fmla="*/ 302538 h 581429"/>
              <a:gd name="connsiteX16" fmla="*/ 755374 w 993913"/>
              <a:gd name="connsiteY16" fmla="*/ 278684 h 581429"/>
              <a:gd name="connsiteX17" fmla="*/ 803082 w 993913"/>
              <a:gd name="connsiteY17" fmla="*/ 254830 h 581429"/>
              <a:gd name="connsiteX18" fmla="*/ 842838 w 993913"/>
              <a:gd name="connsiteY18" fmla="*/ 207122 h 581429"/>
              <a:gd name="connsiteX19" fmla="*/ 850789 w 993913"/>
              <a:gd name="connsiteY19" fmla="*/ 183268 h 581429"/>
              <a:gd name="connsiteX20" fmla="*/ 890546 w 993913"/>
              <a:gd name="connsiteY20" fmla="*/ 95804 h 581429"/>
              <a:gd name="connsiteX21" fmla="*/ 898497 w 993913"/>
              <a:gd name="connsiteY21" fmla="*/ 71950 h 581429"/>
              <a:gd name="connsiteX22" fmla="*/ 890546 w 993913"/>
              <a:gd name="connsiteY22" fmla="*/ 24242 h 581429"/>
              <a:gd name="connsiteX23" fmla="*/ 866692 w 993913"/>
              <a:gd name="connsiteY23" fmla="*/ 16291 h 581429"/>
              <a:gd name="connsiteX24" fmla="*/ 890546 w 993913"/>
              <a:gd name="connsiteY24" fmla="*/ 8339 h 581429"/>
              <a:gd name="connsiteX25" fmla="*/ 993913 w 993913"/>
              <a:gd name="connsiteY25" fmla="*/ 388 h 581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993913" h="581429">
                <a:moveTo>
                  <a:pt x="0" y="572882"/>
                </a:moveTo>
                <a:cubicBezTo>
                  <a:pt x="34821" y="579846"/>
                  <a:pt x="51171" y="588004"/>
                  <a:pt x="87464" y="572882"/>
                </a:cubicBezTo>
                <a:cubicBezTo>
                  <a:pt x="105106" y="565531"/>
                  <a:pt x="135172" y="541077"/>
                  <a:pt x="135172" y="541077"/>
                </a:cubicBezTo>
                <a:cubicBezTo>
                  <a:pt x="164556" y="497002"/>
                  <a:pt x="134263" y="531863"/>
                  <a:pt x="174929" y="509271"/>
                </a:cubicBezTo>
                <a:cubicBezTo>
                  <a:pt x="191636" y="499989"/>
                  <a:pt x="205541" y="486013"/>
                  <a:pt x="222636" y="477466"/>
                </a:cubicBezTo>
                <a:cubicBezTo>
                  <a:pt x="233238" y="472165"/>
                  <a:pt x="244278" y="467662"/>
                  <a:pt x="254442" y="461564"/>
                </a:cubicBezTo>
                <a:cubicBezTo>
                  <a:pt x="270831" y="451731"/>
                  <a:pt x="285760" y="439591"/>
                  <a:pt x="302149" y="429758"/>
                </a:cubicBezTo>
                <a:cubicBezTo>
                  <a:pt x="312313" y="423660"/>
                  <a:pt x="323663" y="419737"/>
                  <a:pt x="333955" y="413856"/>
                </a:cubicBezTo>
                <a:cubicBezTo>
                  <a:pt x="359876" y="399044"/>
                  <a:pt x="363586" y="388047"/>
                  <a:pt x="397565" y="382051"/>
                </a:cubicBezTo>
                <a:cubicBezTo>
                  <a:pt x="428995" y="376505"/>
                  <a:pt x="461176" y="376750"/>
                  <a:pt x="492981" y="374099"/>
                </a:cubicBezTo>
                <a:cubicBezTo>
                  <a:pt x="506233" y="371449"/>
                  <a:pt x="519699" y="369704"/>
                  <a:pt x="532737" y="366148"/>
                </a:cubicBezTo>
                <a:cubicBezTo>
                  <a:pt x="548909" y="361737"/>
                  <a:pt x="564542" y="355546"/>
                  <a:pt x="580445" y="350245"/>
                </a:cubicBezTo>
                <a:lnTo>
                  <a:pt x="628153" y="334343"/>
                </a:lnTo>
                <a:cubicBezTo>
                  <a:pt x="636104" y="331692"/>
                  <a:pt x="643876" y="328424"/>
                  <a:pt x="652007" y="326391"/>
                </a:cubicBezTo>
                <a:cubicBezTo>
                  <a:pt x="662609" y="323741"/>
                  <a:pt x="673345" y="321580"/>
                  <a:pt x="683812" y="318440"/>
                </a:cubicBezTo>
                <a:cubicBezTo>
                  <a:pt x="699868" y="313623"/>
                  <a:pt x="731520" y="302538"/>
                  <a:pt x="731520" y="302538"/>
                </a:cubicBezTo>
                <a:cubicBezTo>
                  <a:pt x="739471" y="294587"/>
                  <a:pt x="746018" y="284922"/>
                  <a:pt x="755374" y="278684"/>
                </a:cubicBezTo>
                <a:cubicBezTo>
                  <a:pt x="827096" y="230868"/>
                  <a:pt x="728013" y="317386"/>
                  <a:pt x="803082" y="254830"/>
                </a:cubicBezTo>
                <a:cubicBezTo>
                  <a:pt x="818156" y="242269"/>
                  <a:pt x="833903" y="224993"/>
                  <a:pt x="842838" y="207122"/>
                </a:cubicBezTo>
                <a:cubicBezTo>
                  <a:pt x="846586" y="199625"/>
                  <a:pt x="847041" y="190765"/>
                  <a:pt x="850789" y="183268"/>
                </a:cubicBezTo>
                <a:cubicBezTo>
                  <a:pt x="894093" y="96659"/>
                  <a:pt x="858014" y="193400"/>
                  <a:pt x="890546" y="95804"/>
                </a:cubicBezTo>
                <a:lnTo>
                  <a:pt x="898497" y="71950"/>
                </a:lnTo>
                <a:cubicBezTo>
                  <a:pt x="895847" y="56047"/>
                  <a:pt x="898545" y="38240"/>
                  <a:pt x="890546" y="24242"/>
                </a:cubicBezTo>
                <a:cubicBezTo>
                  <a:pt x="886388" y="16965"/>
                  <a:pt x="866692" y="24672"/>
                  <a:pt x="866692" y="16291"/>
                </a:cubicBezTo>
                <a:cubicBezTo>
                  <a:pt x="866692" y="7909"/>
                  <a:pt x="882364" y="10157"/>
                  <a:pt x="890546" y="8339"/>
                </a:cubicBezTo>
                <a:cubicBezTo>
                  <a:pt x="940049" y="-2662"/>
                  <a:pt x="941126" y="388"/>
                  <a:pt x="993913" y="388"/>
                </a:cubicBezTo>
              </a:path>
            </a:pathLst>
          </a:custGeom>
          <a:noFill/>
          <a:ln>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362812950"/>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二路归并的应用：合并有序单链表</a:t>
            </a:r>
          </a:p>
        </p:txBody>
      </p:sp>
      <p:sp>
        <p:nvSpPr>
          <p:cNvPr id="3" name="副标题 2"/>
          <p:cNvSpPr>
            <a:spLocks noGrp="1"/>
          </p:cNvSpPr>
          <p:nvPr>
            <p:ph type="subTitle" idx="1"/>
          </p:nvPr>
        </p:nvSpPr>
        <p:spPr/>
        <p:txBody>
          <a:bodyPr/>
          <a:lstStyle/>
          <a:p>
            <a:r>
              <a:rPr lang="en-US" altLang="zh-CN" dirty="0"/>
              <a:t>10.5.2  </a:t>
            </a:r>
            <a:r>
              <a:rPr lang="zh-CN" altLang="en-US" dirty="0"/>
              <a:t>归并排序</a:t>
            </a:r>
          </a:p>
        </p:txBody>
      </p:sp>
      <p:sp>
        <p:nvSpPr>
          <p:cNvPr id="4" name="文本占位符 3"/>
          <p:cNvSpPr>
            <a:spLocks noGrp="1"/>
          </p:cNvSpPr>
          <p:nvPr>
            <p:ph type="body" idx="10"/>
          </p:nvPr>
        </p:nvSpPr>
        <p:spPr/>
        <p:txBody>
          <a:bodyPr/>
          <a:lstStyle/>
          <a:p>
            <a:r>
              <a:rPr lang="zh-CN" altLang="en-US" dirty="0"/>
              <a:t>数据结构</a:t>
            </a:r>
          </a:p>
        </p:txBody>
      </p:sp>
      <p:sp>
        <p:nvSpPr>
          <p:cNvPr id="6" name="内容占位符 5">
            <a:extLst>
              <a:ext uri="{FF2B5EF4-FFF2-40B4-BE49-F238E27FC236}">
                <a16:creationId xmlns:a16="http://schemas.microsoft.com/office/drawing/2014/main" id="{2128B241-160C-450A-82C1-473FC4BFC3CB}"/>
              </a:ext>
            </a:extLst>
          </p:cNvPr>
          <p:cNvSpPr>
            <a:spLocks noGrp="1"/>
          </p:cNvSpPr>
          <p:nvPr>
            <p:ph idx="11"/>
          </p:nvPr>
        </p:nvSpPr>
        <p:spPr>
          <a:xfrm>
            <a:off x="584225" y="1276351"/>
            <a:ext cx="11055325" cy="839130"/>
          </a:xfrm>
        </p:spPr>
        <p:txBody>
          <a:bodyPr>
            <a:normAutofit/>
          </a:bodyPr>
          <a:lstStyle/>
          <a:p>
            <a:pPr marL="342900" indent="-342900">
              <a:buFont typeface="Arial" panose="020B0604020202020204" pitchFamily="34" charset="0"/>
              <a:buChar char="•"/>
            </a:pPr>
            <a:r>
              <a:rPr lang="zh-CN" altLang="en-US" sz="2400" dirty="0"/>
              <a:t>两个有序序列用单链表存放，将两个链表合并为一个有序单链表</a:t>
            </a:r>
            <a:endParaRPr lang="en-US" altLang="zh-CN" sz="2400" dirty="0"/>
          </a:p>
          <a:p>
            <a:endParaRPr lang="en-US" altLang="zh-CN" sz="2400" dirty="0"/>
          </a:p>
        </p:txBody>
      </p:sp>
      <mc:AlternateContent xmlns:mc="http://schemas.openxmlformats.org/markup-compatibility/2006" xmlns:a14="http://schemas.microsoft.com/office/drawing/2010/main">
        <mc:Choice Requires="a14">
          <p:sp>
            <p:nvSpPr>
              <p:cNvPr id="106" name="任意多边形: 形状 6">
                <a:extLst>
                  <a:ext uri="{FF2B5EF4-FFF2-40B4-BE49-F238E27FC236}">
                    <a16:creationId xmlns:a16="http://schemas.microsoft.com/office/drawing/2014/main" id="{4017370C-E3AF-58B0-EF7B-60167055451E}"/>
                  </a:ext>
                </a:extLst>
              </p:cNvPr>
              <p:cNvSpPr/>
              <p:nvPr/>
            </p:nvSpPr>
            <p:spPr>
              <a:xfrm>
                <a:off x="5860211" y="1761632"/>
                <a:ext cx="6095929" cy="5000876"/>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lvl="0" eaLnBrk="0" fontAlgn="base" hangingPunct="0">
                  <a:spcBef>
                    <a:spcPct val="0"/>
                  </a:spcBef>
                  <a:spcAft>
                    <a:spcPct val="0"/>
                  </a:spcAft>
                </a:pPr>
                <a:r>
                  <a:rPr lang="zh-CN" altLang="zh-CN" sz="1600" dirty="0">
                    <a:latin typeface="微软雅黑" panose="020B0503020204020204" pitchFamily="34" charset="-122"/>
                    <a:ea typeface="微软雅黑" panose="020B0503020204020204" pitchFamily="34" charset="-122"/>
                  </a:rPr>
                  <a:t>——————————————————————</a:t>
                </a:r>
              </a:p>
              <a:p>
                <a:pPr marL="360000" lvl="0" indent="-288000" eaLnBrk="0" fontAlgn="base" hangingPunct="0">
                  <a:spcBef>
                    <a:spcPct val="0"/>
                  </a:spcBef>
                  <a:spcAft>
                    <a:spcPct val="0"/>
                  </a:spcAft>
                  <a:buFont typeface="+mj-lt"/>
                  <a:buAutoNum type="arabicPeriod"/>
                </a:pPr>
                <a:r>
                  <a:rPr lang="zh-CN" altLang="en-US" sz="1600" dirty="0">
                    <a:latin typeface="微软雅黑" panose="020B0503020204020204" pitchFamily="34" charset="-122"/>
                    <a:ea typeface="微软雅黑" panose="020B0503020204020204" pitchFamily="34" charset="-122"/>
                  </a:rPr>
                  <a:t> </a:t>
                </a:r>
                <a14:m>
                  <m:oMath xmlns:m="http://schemas.openxmlformats.org/officeDocument/2006/math">
                    <m:sSub>
                      <m:sSubPr>
                        <m:ctrlPr>
                          <a:rPr lang="en-US" altLang="zh-CN" sz="1600" b="0" i="1" smtClean="0">
                            <a:latin typeface="Cambria Math" panose="02040503050406030204" pitchFamily="18" charset="0"/>
                            <a:ea typeface="微软雅黑" panose="020B0503020204020204" pitchFamily="34" charset="-122"/>
                          </a:rPr>
                        </m:ctrlPr>
                      </m:sSubPr>
                      <m:e>
                        <m:r>
                          <a:rPr lang="en-US" altLang="zh-CN" sz="1600" b="0" i="1" smtClean="0">
                            <a:latin typeface="Cambria Math" panose="02040503050406030204" pitchFamily="18" charset="0"/>
                            <a:ea typeface="微软雅黑" panose="020B0503020204020204" pitchFamily="34" charset="-122"/>
                          </a:rPr>
                          <m:t>𝑝</m:t>
                        </m:r>
                      </m:e>
                      <m:sub>
                        <m:r>
                          <a:rPr lang="en-US" altLang="zh-CN" sz="1600" b="0" i="1" smtClean="0">
                            <a:latin typeface="Cambria Math" panose="02040503050406030204" pitchFamily="18" charset="0"/>
                            <a:ea typeface="微软雅黑" panose="020B0503020204020204" pitchFamily="34" charset="-122"/>
                          </a:rPr>
                          <m:t>1</m:t>
                        </m:r>
                      </m:sub>
                    </m:sSub>
                    <m:r>
                      <a:rPr lang="en-US" altLang="zh-CN" sz="1600" b="0" i="1" smtClean="0">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𝐿𝑖𝑠</m:t>
                    </m:r>
                    <m:sSub>
                      <m:sSubPr>
                        <m:ctrlPr>
                          <a:rPr lang="en-US" altLang="zh-CN" sz="1600" b="0" i="1" smtClean="0">
                            <a:latin typeface="Cambria Math" panose="02040503050406030204" pitchFamily="18" charset="0"/>
                            <a:ea typeface="微软雅黑" panose="020B0503020204020204" pitchFamily="34" charset="-122"/>
                          </a:rPr>
                        </m:ctrlPr>
                      </m:sSubPr>
                      <m:e>
                        <m:r>
                          <a:rPr lang="en-US" altLang="zh-CN" sz="1600" b="0" i="1" smtClean="0">
                            <a:latin typeface="Cambria Math" panose="02040503050406030204" pitchFamily="18" charset="0"/>
                            <a:ea typeface="微软雅黑" panose="020B0503020204020204" pitchFamily="34" charset="-122"/>
                          </a:rPr>
                          <m:t>𝑡</m:t>
                        </m:r>
                      </m:e>
                      <m:sub>
                        <m:r>
                          <a:rPr lang="en-US" altLang="zh-CN" sz="1600" b="0" i="1" smtClean="0">
                            <a:latin typeface="Cambria Math" panose="02040503050406030204" pitchFamily="18" charset="0"/>
                            <a:ea typeface="微软雅黑" panose="020B0503020204020204" pitchFamily="34" charset="-122"/>
                          </a:rPr>
                          <m:t>1</m:t>
                        </m:r>
                      </m:sub>
                    </m:sSub>
                  </m:oMath>
                </a14:m>
                <a:r>
                  <a:rPr lang="zh-CN" altLang="zh-CN"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             </a:t>
                </a:r>
                <a:endParaRPr lang="en-US" altLang="zh-CN" sz="1600"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zh-CN" altLang="en-US" sz="1600" dirty="0">
                    <a:latin typeface="微软雅黑" panose="020B0503020204020204" pitchFamily="34" charset="-122"/>
                    <a:ea typeface="微软雅黑" panose="020B0503020204020204" pitchFamily="34" charset="-122"/>
                  </a:rPr>
                  <a:t> </a:t>
                </a:r>
                <a14:m>
                  <m:oMath xmlns:m="http://schemas.openxmlformats.org/officeDocument/2006/math">
                    <m:sSub>
                      <m:sSubPr>
                        <m:ctrlPr>
                          <a:rPr lang="en-US" altLang="zh-CN" sz="1600" b="0" i="1" smtClean="0">
                            <a:latin typeface="Cambria Math" panose="02040503050406030204" pitchFamily="18" charset="0"/>
                            <a:ea typeface="微软雅黑" panose="020B0503020204020204" pitchFamily="34" charset="-122"/>
                          </a:rPr>
                        </m:ctrlPr>
                      </m:sSubPr>
                      <m:e>
                        <m:r>
                          <a:rPr lang="en-US" altLang="zh-CN" sz="1600" b="0" i="1" smtClean="0">
                            <a:latin typeface="Cambria Math" panose="02040503050406030204" pitchFamily="18" charset="0"/>
                            <a:ea typeface="微软雅黑" panose="020B0503020204020204" pitchFamily="34" charset="-122"/>
                          </a:rPr>
                          <m:t>𝑝</m:t>
                        </m:r>
                      </m:e>
                      <m:sub>
                        <m:r>
                          <a:rPr lang="en-US" altLang="zh-CN" sz="1600" b="0" i="1" smtClean="0">
                            <a:latin typeface="Cambria Math" panose="02040503050406030204" pitchFamily="18" charset="0"/>
                            <a:ea typeface="微软雅黑" panose="020B0503020204020204" pitchFamily="34" charset="-122"/>
                          </a:rPr>
                          <m:t>2</m:t>
                        </m:r>
                      </m:sub>
                    </m:sSub>
                    <m:r>
                      <a:rPr lang="en-US" altLang="zh-CN" sz="1600" b="0" i="1" smtClean="0">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𝐿𝑖𝑠</m:t>
                    </m:r>
                    <m:sSub>
                      <m:sSubPr>
                        <m:ctrlPr>
                          <a:rPr lang="en-US" altLang="zh-CN" sz="1600" b="0" i="1" smtClean="0">
                            <a:latin typeface="Cambria Math" panose="02040503050406030204" pitchFamily="18" charset="0"/>
                            <a:ea typeface="微软雅黑" panose="020B0503020204020204" pitchFamily="34" charset="-122"/>
                          </a:rPr>
                        </m:ctrlPr>
                      </m:sSubPr>
                      <m:e>
                        <m:r>
                          <a:rPr lang="en-US" altLang="zh-CN" sz="1600" b="0" i="1" smtClean="0">
                            <a:latin typeface="Cambria Math" panose="02040503050406030204" pitchFamily="18" charset="0"/>
                            <a:ea typeface="微软雅黑" panose="020B0503020204020204" pitchFamily="34" charset="-122"/>
                          </a:rPr>
                          <m:t>𝑡</m:t>
                        </m:r>
                      </m:e>
                      <m:sub>
                        <m:r>
                          <a:rPr lang="en-US" altLang="zh-CN" sz="1600" b="0" i="1" smtClean="0">
                            <a:latin typeface="Cambria Math" panose="02040503050406030204" pitchFamily="18" charset="0"/>
                            <a:ea typeface="微软雅黑" panose="020B0503020204020204" pitchFamily="34" charset="-122"/>
                          </a:rPr>
                          <m:t>2</m:t>
                        </m:r>
                      </m:sub>
                    </m:sSub>
                  </m:oMath>
                </a14:m>
                <a:r>
                  <a:rPr lang="zh-CN" altLang="en-US" sz="1600" dirty="0">
                    <a:latin typeface="微软雅黑" panose="020B0503020204020204" pitchFamily="34" charset="-122"/>
                    <a:ea typeface="微软雅黑" panose="020B0503020204020204" pitchFamily="34" charset="-122"/>
                  </a:rPr>
                  <a:t>        </a:t>
                </a:r>
                <a:endParaRPr lang="en-US" altLang="zh-CN" sz="1600"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zh-CN" altLang="en-US"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while</a:t>
                </a:r>
                <a:r>
                  <a:rPr lang="zh-CN" altLang="en-US" sz="1600" dirty="0">
                    <a:latin typeface="微软雅黑" panose="020B0503020204020204" pitchFamily="34" charset="-122"/>
                    <a:ea typeface="微软雅黑" panose="020B0503020204020204" pitchFamily="34" charset="-122"/>
                  </a:rPr>
                  <a:t> </a:t>
                </a:r>
                <a14:m>
                  <m:oMath xmlns:m="http://schemas.openxmlformats.org/officeDocument/2006/math">
                    <m:sSub>
                      <m:sSubPr>
                        <m:ctrlPr>
                          <a:rPr lang="en-US" altLang="zh-CN" sz="1600" b="0" i="1" smtClean="0">
                            <a:latin typeface="Cambria Math" panose="02040503050406030204" pitchFamily="18" charset="0"/>
                            <a:ea typeface="微软雅黑" panose="020B0503020204020204" pitchFamily="34" charset="-122"/>
                          </a:rPr>
                        </m:ctrlPr>
                      </m:sSubPr>
                      <m:e>
                        <m:r>
                          <a:rPr lang="en-US" altLang="zh-CN" sz="1600" b="0" i="1" smtClean="0">
                            <a:latin typeface="Cambria Math" panose="02040503050406030204" pitchFamily="18" charset="0"/>
                            <a:ea typeface="微软雅黑" panose="020B0503020204020204" pitchFamily="34" charset="-122"/>
                          </a:rPr>
                          <m:t>𝑝</m:t>
                        </m:r>
                      </m:e>
                      <m:sub>
                        <m:r>
                          <a:rPr lang="en-US" altLang="zh-CN" sz="1600" b="0" i="1" smtClean="0">
                            <a:latin typeface="Cambria Math" panose="02040503050406030204" pitchFamily="18" charset="0"/>
                            <a:ea typeface="微软雅黑" panose="020B0503020204020204" pitchFamily="34" charset="-122"/>
                          </a:rPr>
                          <m:t>2</m:t>
                        </m:r>
                      </m:sub>
                    </m:sSub>
                    <m:r>
                      <a:rPr lang="en-US" altLang="zh-CN" sz="1600" b="0" i="1" smtClean="0">
                        <a:latin typeface="Cambria Math" panose="02040503050406030204" pitchFamily="18" charset="0"/>
                        <a:ea typeface="微软雅黑" panose="020B0503020204020204" pitchFamily="34" charset="-122"/>
                      </a:rPr>
                      <m:t>≠</m:t>
                    </m:r>
                    <m:r>
                      <m:rPr>
                        <m:sty m:val="p"/>
                      </m:rPr>
                      <a:rPr lang="en-US" altLang="zh-CN" sz="1600" b="0" i="0" smtClean="0">
                        <a:latin typeface="Cambria Math" panose="02040503050406030204" pitchFamily="18" charset="0"/>
                        <a:ea typeface="微软雅黑" panose="020B0503020204020204" pitchFamily="34" charset="-122"/>
                      </a:rPr>
                      <m:t>NIL</m:t>
                    </m:r>
                    <m:r>
                      <a:rPr lang="en-US" altLang="zh-CN" sz="1600" b="0" i="1" smtClean="0">
                        <a:latin typeface="Cambria Math" panose="02040503050406030204" pitchFamily="18" charset="0"/>
                        <a:ea typeface="微软雅黑" panose="020B0503020204020204" pitchFamily="34" charset="-122"/>
                      </a:rPr>
                      <m:t> </m:t>
                    </m:r>
                  </m:oMath>
                </a14:m>
                <a:r>
                  <a:rPr lang="en-US" altLang="zh-CN" sz="1600" b="1" dirty="0">
                    <a:latin typeface="微软雅黑" panose="020B0503020204020204" pitchFamily="34" charset="-122"/>
                    <a:ea typeface="微软雅黑" panose="020B0503020204020204" pitchFamily="34" charset="-122"/>
                  </a:rPr>
                  <a:t>do</a:t>
                </a:r>
                <a:r>
                  <a:rPr lang="zh-CN" altLang="en-US"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a:t>
                </a:r>
                <a:r>
                  <a:rPr lang="zh-CN" altLang="en-US" sz="1600" dirty="0">
                    <a:solidFill>
                      <a:srgbClr val="FFFF00"/>
                    </a:solidFill>
                    <a:latin typeface="微软雅黑" panose="020B0503020204020204" pitchFamily="34" charset="-122"/>
                    <a:ea typeface="微软雅黑" panose="020B0503020204020204" pitchFamily="34" charset="-122"/>
                  </a:rPr>
                  <a:t>将</a:t>
                </a:r>
                <a:r>
                  <a:rPr lang="en-US" altLang="zh-CN" sz="1600" dirty="0">
                    <a:solidFill>
                      <a:srgbClr val="FFFF00"/>
                    </a:solidFill>
                    <a:latin typeface="微软雅黑" panose="020B0503020204020204" pitchFamily="34" charset="-122"/>
                    <a:ea typeface="微软雅黑" panose="020B0503020204020204" pitchFamily="34" charset="-122"/>
                  </a:rPr>
                  <a:t>List</a:t>
                </a:r>
                <a:r>
                  <a:rPr lang="en-US" altLang="zh-CN" sz="1200" dirty="0">
                    <a:solidFill>
                      <a:srgbClr val="FFFF00"/>
                    </a:solidFill>
                    <a:latin typeface="微软雅黑" panose="020B0503020204020204" pitchFamily="34" charset="-122"/>
                    <a:ea typeface="微软雅黑" panose="020B0503020204020204" pitchFamily="34" charset="-122"/>
                  </a:rPr>
                  <a:t>2</a:t>
                </a:r>
                <a:r>
                  <a:rPr lang="zh-CN" altLang="en-US" sz="1600" dirty="0">
                    <a:solidFill>
                      <a:srgbClr val="FFFF00"/>
                    </a:solidFill>
                    <a:latin typeface="微软雅黑" panose="020B0503020204020204" pitchFamily="34" charset="-122"/>
                    <a:ea typeface="微软雅黑" panose="020B0503020204020204" pitchFamily="34" charset="-122"/>
                  </a:rPr>
                  <a:t>中的所有结点归并至</a:t>
                </a:r>
                <a:r>
                  <a:rPr lang="en-US" altLang="zh-CN" sz="1600" dirty="0">
                    <a:solidFill>
                      <a:srgbClr val="FFFF00"/>
                    </a:solidFill>
                    <a:latin typeface="微软雅黑" panose="020B0503020204020204" pitchFamily="34" charset="-122"/>
                    <a:ea typeface="微软雅黑" panose="020B0503020204020204" pitchFamily="34" charset="-122"/>
                  </a:rPr>
                  <a:t>List</a:t>
                </a:r>
                <a:r>
                  <a:rPr lang="en-US" altLang="zh-CN" sz="1100" dirty="0">
                    <a:solidFill>
                      <a:srgbClr val="FFFF00"/>
                    </a:solidFill>
                    <a:latin typeface="微软雅黑" panose="020B0503020204020204" pitchFamily="34" charset="-122"/>
                    <a:ea typeface="微软雅黑" panose="020B0503020204020204" pitchFamily="34" charset="-122"/>
                  </a:rPr>
                  <a:t>1</a:t>
                </a:r>
                <a:endParaRPr lang="en-US" altLang="zh-CN" sz="1600" dirty="0">
                  <a:solidFill>
                    <a:srgbClr val="FFFF00"/>
                  </a:solidFill>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zh-CN" altLang="en-US"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𝑝𝑟𝑒</m:t>
                    </m:r>
                    <m:r>
                      <a:rPr lang="en-US" altLang="zh-CN" sz="1600" b="0" i="1" smtClean="0">
                        <a:latin typeface="Cambria Math" panose="02040503050406030204" pitchFamily="18" charset="0"/>
                        <a:ea typeface="微软雅黑" panose="020B0503020204020204" pitchFamily="34" charset="-122"/>
                      </a:rPr>
                      <m:t>←</m:t>
                    </m:r>
                    <m:r>
                      <m:rPr>
                        <m:sty m:val="p"/>
                      </m:rPr>
                      <a:rPr lang="en-US" altLang="zh-CN" sz="1600" b="0" i="0" smtClean="0">
                        <a:latin typeface="Cambria Math" panose="02040503050406030204" pitchFamily="18" charset="0"/>
                        <a:ea typeface="微软雅黑" panose="020B0503020204020204" pitchFamily="34" charset="-122"/>
                      </a:rPr>
                      <m:t>NIL</m:t>
                    </m:r>
                  </m:oMath>
                </a14:m>
                <a:r>
                  <a:rPr lang="zh-CN" altLang="en-US"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//pre</a:t>
                </a:r>
                <a:r>
                  <a:rPr lang="zh-CN" altLang="en-US" sz="1600" dirty="0">
                    <a:latin typeface="微软雅黑" panose="020B0503020204020204" pitchFamily="34" charset="-122"/>
                    <a:ea typeface="微软雅黑" panose="020B0503020204020204" pitchFamily="34" charset="-122"/>
                  </a:rPr>
                  <a:t>的初始化</a:t>
                </a:r>
                <a:endParaRPr lang="zh-CN" altLang="zh-CN" sz="1600"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zh-CN" altLang="zh-CN"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while</a:t>
                </a:r>
                <a:r>
                  <a:rPr lang="zh-CN" altLang="en-US" sz="1600" b="1"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 </a:t>
                </a:r>
                <a14:m>
                  <m:oMath xmlns:m="http://schemas.openxmlformats.org/officeDocument/2006/math">
                    <m:sSub>
                      <m:sSubPr>
                        <m:ctrlPr>
                          <a:rPr lang="en-US" altLang="zh-CN" sz="1600" b="0" i="1" smtClean="0">
                            <a:latin typeface="Cambria Math" panose="02040503050406030204" pitchFamily="18" charset="0"/>
                            <a:ea typeface="微软雅黑" panose="020B0503020204020204" pitchFamily="34" charset="-122"/>
                          </a:rPr>
                        </m:ctrlPr>
                      </m:sSubPr>
                      <m:e>
                        <m:r>
                          <a:rPr lang="en-US" altLang="zh-CN" sz="1600" b="0" i="1" smtClean="0">
                            <a:latin typeface="Cambria Math" panose="02040503050406030204" pitchFamily="18" charset="0"/>
                            <a:ea typeface="微软雅黑" panose="020B0503020204020204" pitchFamily="34" charset="-122"/>
                          </a:rPr>
                          <m:t>𝑝</m:t>
                        </m:r>
                      </m:e>
                      <m:sub>
                        <m:r>
                          <a:rPr lang="en-US" altLang="zh-CN" sz="1600" b="0" i="1" smtClean="0">
                            <a:latin typeface="Cambria Math" panose="02040503050406030204" pitchFamily="18" charset="0"/>
                            <a:ea typeface="微软雅黑" panose="020B0503020204020204" pitchFamily="34" charset="-122"/>
                          </a:rPr>
                          <m:t>1</m:t>
                        </m:r>
                      </m:sub>
                    </m:sSub>
                    <m:r>
                      <a:rPr lang="en-US" altLang="zh-CN" sz="1600" b="0" i="1" smtClean="0">
                        <a:latin typeface="Cambria Math" panose="02040503050406030204" pitchFamily="18" charset="0"/>
                        <a:ea typeface="微软雅黑" panose="020B0503020204020204" pitchFamily="34" charset="-122"/>
                      </a:rPr>
                      <m:t>≠</m:t>
                    </m:r>
                    <m:r>
                      <m:rPr>
                        <m:sty m:val="p"/>
                      </m:rPr>
                      <a:rPr lang="en-US" altLang="zh-CN" sz="1600" b="0" i="0" smtClean="0">
                        <a:latin typeface="Cambria Math" panose="02040503050406030204" pitchFamily="18" charset="0"/>
                        <a:ea typeface="微软雅黑" panose="020B0503020204020204" pitchFamily="34" charset="-122"/>
                      </a:rPr>
                      <m:t>NIL</m:t>
                    </m:r>
                    <m:r>
                      <a:rPr lang="en-US" altLang="zh-CN" sz="1600" b="0" i="1" smtClean="0">
                        <a:latin typeface="Cambria Math" panose="02040503050406030204" pitchFamily="18" charset="0"/>
                        <a:ea typeface="微软雅黑" panose="020B0503020204020204" pitchFamily="34" charset="-122"/>
                      </a:rPr>
                      <m:t> </m:t>
                    </m:r>
                  </m:oMath>
                </a14:m>
                <a:r>
                  <a:rPr lang="zh-CN" altLang="en-US" sz="1600" dirty="0">
                    <a:latin typeface="微软雅黑" panose="020B0503020204020204" pitchFamily="34" charset="-122"/>
                    <a:ea typeface="微软雅黑" panose="020B0503020204020204" pitchFamily="34" charset="-122"/>
                  </a:rPr>
                  <a:t>且 </a:t>
                </a:r>
                <a14:m>
                  <m:oMath xmlns:m="http://schemas.openxmlformats.org/officeDocument/2006/math">
                    <m:sSub>
                      <m:sSubPr>
                        <m:ctrlPr>
                          <a:rPr lang="en-US" altLang="zh-CN" sz="1600" b="0" i="1" smtClean="0">
                            <a:latin typeface="Cambria Math" panose="02040503050406030204" pitchFamily="18" charset="0"/>
                            <a:ea typeface="微软雅黑" panose="020B0503020204020204" pitchFamily="34" charset="-122"/>
                          </a:rPr>
                        </m:ctrlPr>
                      </m:sSubPr>
                      <m:e>
                        <m:r>
                          <a:rPr lang="en-US" altLang="zh-CN" sz="1600" b="0" i="1" smtClean="0">
                            <a:latin typeface="Cambria Math" panose="02040503050406030204" pitchFamily="18" charset="0"/>
                            <a:ea typeface="微软雅黑" panose="020B0503020204020204" pitchFamily="34" charset="-122"/>
                          </a:rPr>
                          <m:t>𝑝</m:t>
                        </m:r>
                      </m:e>
                      <m:sub>
                        <m:r>
                          <a:rPr lang="en-US" altLang="zh-CN" sz="1600" b="0" i="1" smtClean="0">
                            <a:latin typeface="Cambria Math" panose="02040503050406030204" pitchFamily="18" charset="0"/>
                            <a:ea typeface="微软雅黑" panose="020B0503020204020204" pitchFamily="34" charset="-122"/>
                          </a:rPr>
                          <m:t>1</m:t>
                        </m:r>
                      </m:sub>
                    </m:sSub>
                    <m:r>
                      <a:rPr lang="en-US" altLang="zh-CN" sz="1600" b="0" i="1" smtClean="0">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𝑑𝑎𝑡𝑎</m:t>
                    </m:r>
                    <m:r>
                      <a:rPr lang="en-US" altLang="zh-CN" sz="1600" b="0" i="1" smtClean="0">
                        <a:latin typeface="Cambria Math" panose="02040503050406030204" pitchFamily="18" charset="0"/>
                        <a:ea typeface="微软雅黑" panose="020B0503020204020204" pitchFamily="34" charset="-122"/>
                      </a:rPr>
                      <m:t>≤</m:t>
                    </m:r>
                    <m:sSub>
                      <m:sSubPr>
                        <m:ctrlPr>
                          <a:rPr lang="en-US" altLang="zh-CN" sz="1600" b="0" i="1" smtClean="0">
                            <a:latin typeface="Cambria Math" panose="02040503050406030204" pitchFamily="18" charset="0"/>
                            <a:ea typeface="微软雅黑" panose="020B0503020204020204" pitchFamily="34" charset="-122"/>
                          </a:rPr>
                        </m:ctrlPr>
                      </m:sSubPr>
                      <m:e>
                        <m:r>
                          <a:rPr lang="en-US" altLang="zh-CN" sz="1600" b="0" i="1" smtClean="0">
                            <a:latin typeface="Cambria Math" panose="02040503050406030204" pitchFamily="18" charset="0"/>
                            <a:ea typeface="微软雅黑" panose="020B0503020204020204" pitchFamily="34" charset="-122"/>
                          </a:rPr>
                          <m:t>𝑝</m:t>
                        </m:r>
                      </m:e>
                      <m:sub>
                        <m:r>
                          <a:rPr lang="en-US" altLang="zh-CN" sz="1600" b="0" i="1" smtClean="0">
                            <a:latin typeface="Cambria Math" panose="02040503050406030204" pitchFamily="18" charset="0"/>
                            <a:ea typeface="微软雅黑" panose="020B0503020204020204" pitchFamily="34" charset="-122"/>
                          </a:rPr>
                          <m:t>2</m:t>
                        </m:r>
                      </m:sub>
                    </m:sSub>
                    <m:r>
                      <a:rPr lang="en-US" altLang="zh-CN" sz="1600" b="0" i="1" smtClean="0">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𝑑𝑎𝑡𝑎</m:t>
                    </m:r>
                  </m:oMath>
                </a14:m>
                <a:r>
                  <a:rPr lang="zh-CN" altLang="en-US"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do</a:t>
                </a:r>
                <a:r>
                  <a:rPr lang="zh-CN" altLang="en-US" sz="1600" b="1"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遍历</a:t>
                </a:r>
                <a:r>
                  <a:rPr lang="en-US" altLang="zh-CN" sz="1600" dirty="0">
                    <a:latin typeface="微软雅黑" panose="020B0503020204020204" pitchFamily="34" charset="-122"/>
                    <a:ea typeface="微软雅黑" panose="020B0503020204020204" pitchFamily="34" charset="-122"/>
                  </a:rPr>
                  <a:t>List</a:t>
                </a:r>
                <a:r>
                  <a:rPr lang="en-US" altLang="zh-CN" sz="1100" dirty="0">
                    <a:latin typeface="微软雅黑" panose="020B0503020204020204" pitchFamily="34" charset="-122"/>
                    <a:ea typeface="微软雅黑" panose="020B0503020204020204" pitchFamily="34" charset="-122"/>
                  </a:rPr>
                  <a:t>1</a:t>
                </a:r>
              </a:p>
              <a:p>
                <a:pPr marL="360000" lvl="0" indent="-288000" eaLnBrk="0" fontAlgn="base" hangingPunct="0">
                  <a:spcBef>
                    <a:spcPct val="0"/>
                  </a:spcBef>
                  <a:spcAft>
                    <a:spcPct val="0"/>
                  </a:spcAft>
                  <a:buFont typeface="+mj-lt"/>
                  <a:buAutoNum type="arabicPeriod"/>
                </a:pPr>
                <a:r>
                  <a:rPr lang="zh-CN" altLang="en-US"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i="1">
                        <a:latin typeface="Cambria Math" panose="02040503050406030204" pitchFamily="18" charset="0"/>
                        <a:ea typeface="微软雅黑" panose="020B0503020204020204" pitchFamily="34" charset="-122"/>
                      </a:rPr>
                      <m:t>𝑝𝑟𝑒</m:t>
                    </m:r>
                    <m:r>
                      <a:rPr lang="en-US" altLang="zh-CN" sz="1600" i="1">
                        <a:latin typeface="Cambria Math" panose="02040503050406030204" pitchFamily="18" charset="0"/>
                        <a:ea typeface="微软雅黑" panose="020B0503020204020204" pitchFamily="34" charset="-122"/>
                      </a:rPr>
                      <m:t>←</m:t>
                    </m:r>
                    <m:sSub>
                      <m:sSubPr>
                        <m:ctrlPr>
                          <a:rPr lang="en-US" altLang="zh-CN" sz="1600" b="0" i="1" smtClean="0">
                            <a:latin typeface="Cambria Math" panose="02040503050406030204" pitchFamily="18" charset="0"/>
                            <a:ea typeface="微软雅黑" panose="020B0503020204020204" pitchFamily="34" charset="-122"/>
                          </a:rPr>
                        </m:ctrlPr>
                      </m:sSubPr>
                      <m:e>
                        <m:r>
                          <a:rPr lang="en-US" altLang="zh-CN" sz="1600" b="0" i="1" smtClean="0">
                            <a:latin typeface="Cambria Math" panose="02040503050406030204" pitchFamily="18" charset="0"/>
                            <a:ea typeface="微软雅黑" panose="020B0503020204020204" pitchFamily="34" charset="-122"/>
                          </a:rPr>
                          <m:t>𝑝</m:t>
                        </m:r>
                      </m:e>
                      <m:sub>
                        <m:r>
                          <a:rPr lang="en-US" altLang="zh-CN" sz="1600" b="0" i="0" smtClean="0">
                            <a:latin typeface="Cambria Math" panose="02040503050406030204" pitchFamily="18" charset="0"/>
                            <a:ea typeface="微软雅黑" panose="020B0503020204020204" pitchFamily="34" charset="-122"/>
                          </a:rPr>
                          <m:t>1</m:t>
                        </m:r>
                      </m:sub>
                    </m:sSub>
                  </m:oMath>
                </a14:m>
                <a:r>
                  <a:rPr lang="zh-CN" altLang="en-US" sz="1600" dirty="0">
                    <a:latin typeface="微软雅黑" panose="020B0503020204020204" pitchFamily="34" charset="-122"/>
                    <a:ea typeface="微软雅黑" panose="020B0503020204020204" pitchFamily="34" charset="-122"/>
                  </a:rPr>
                  <a:t> </a:t>
                </a:r>
                <a:endParaRPr lang="en-US" altLang="zh-CN" sz="1600" b="1"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zh-CN" altLang="en-US"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   </a:t>
                </a:r>
                <a14:m>
                  <m:oMath xmlns:m="http://schemas.openxmlformats.org/officeDocument/2006/math">
                    <m:sSub>
                      <m:sSubPr>
                        <m:ctrlPr>
                          <a:rPr lang="en-US" altLang="zh-CN" sz="1600" b="0" i="1" smtClean="0">
                            <a:latin typeface="Cambria Math" panose="02040503050406030204" pitchFamily="18" charset="0"/>
                            <a:ea typeface="微软雅黑" panose="020B0503020204020204" pitchFamily="34" charset="-122"/>
                          </a:rPr>
                        </m:ctrlPr>
                      </m:sSubPr>
                      <m:e>
                        <m:r>
                          <a:rPr lang="en-US" altLang="zh-CN" sz="1600" b="0" i="1" smtClean="0">
                            <a:latin typeface="Cambria Math" panose="02040503050406030204" pitchFamily="18" charset="0"/>
                            <a:ea typeface="微软雅黑" panose="020B0503020204020204" pitchFamily="34" charset="-122"/>
                          </a:rPr>
                          <m:t>𝑝</m:t>
                        </m:r>
                      </m:e>
                      <m:sub>
                        <m:r>
                          <a:rPr lang="en-US" altLang="zh-CN" sz="1600" b="0" i="1" smtClean="0">
                            <a:latin typeface="Cambria Math" panose="02040503050406030204" pitchFamily="18" charset="0"/>
                            <a:ea typeface="微软雅黑" panose="020B0503020204020204" pitchFamily="34" charset="-122"/>
                          </a:rPr>
                          <m:t>1</m:t>
                        </m:r>
                      </m:sub>
                    </m:sSub>
                    <m:r>
                      <a:rPr lang="en-US" altLang="zh-CN" sz="1600" b="0" i="1" smtClean="0">
                        <a:latin typeface="Cambria Math" panose="02040503050406030204" pitchFamily="18" charset="0"/>
                        <a:ea typeface="微软雅黑" panose="020B0503020204020204" pitchFamily="34" charset="-122"/>
                      </a:rPr>
                      <m:t>←</m:t>
                    </m:r>
                    <m:sSub>
                      <m:sSubPr>
                        <m:ctrlPr>
                          <a:rPr lang="en-US" altLang="zh-CN" sz="1600" b="0" i="1" smtClean="0">
                            <a:latin typeface="Cambria Math" panose="02040503050406030204" pitchFamily="18" charset="0"/>
                            <a:ea typeface="微软雅黑" panose="020B0503020204020204" pitchFamily="34" charset="-122"/>
                          </a:rPr>
                        </m:ctrlPr>
                      </m:sSubPr>
                      <m:e>
                        <m:r>
                          <a:rPr lang="en-US" altLang="zh-CN" sz="1600" b="0" i="1" smtClean="0">
                            <a:latin typeface="Cambria Math" panose="02040503050406030204" pitchFamily="18" charset="0"/>
                            <a:ea typeface="微软雅黑" panose="020B0503020204020204" pitchFamily="34" charset="-122"/>
                          </a:rPr>
                          <m:t>𝑝</m:t>
                        </m:r>
                      </m:e>
                      <m:sub>
                        <m:r>
                          <a:rPr lang="en-US" altLang="zh-CN" sz="1600" b="0" i="1" smtClean="0">
                            <a:latin typeface="Cambria Math" panose="02040503050406030204" pitchFamily="18" charset="0"/>
                            <a:ea typeface="微软雅黑" panose="020B0503020204020204" pitchFamily="34" charset="-122"/>
                          </a:rPr>
                          <m:t>1</m:t>
                        </m:r>
                      </m:sub>
                    </m:sSub>
                    <m:r>
                      <a:rPr lang="en-US" altLang="zh-CN" sz="1600" b="0" i="1" smtClean="0">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𝑛𝑒𝑥𝑡</m:t>
                    </m:r>
                  </m:oMath>
                </a14:m>
                <a:endParaRPr lang="en-US" altLang="zh-CN" sz="1600"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zh-CN" altLang="en-US"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end</a:t>
                </a:r>
                <a:r>
                  <a:rPr lang="zh-CN" altLang="en-US" sz="1600" b="1"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a:t>
                </a:r>
                <a:r>
                  <a:rPr lang="zh-CN" altLang="en-US" sz="1600" dirty="0">
                    <a:solidFill>
                      <a:srgbClr val="FFFF00"/>
                    </a:solidFill>
                    <a:latin typeface="微软雅黑" panose="020B0503020204020204" pitchFamily="34" charset="-122"/>
                    <a:ea typeface="微软雅黑" panose="020B0503020204020204" pitchFamily="34" charset="-122"/>
                  </a:rPr>
                  <a:t>找到大于</a:t>
                </a:r>
                <a:r>
                  <a:rPr lang="en-US" altLang="zh-CN" sz="1600" dirty="0">
                    <a:solidFill>
                      <a:srgbClr val="FFFF00"/>
                    </a:solidFill>
                    <a:latin typeface="微软雅黑" panose="020B0503020204020204" pitchFamily="34" charset="-122"/>
                    <a:ea typeface="微软雅黑" panose="020B0503020204020204" pitchFamily="34" charset="-122"/>
                  </a:rPr>
                  <a:t>p</a:t>
                </a:r>
                <a:r>
                  <a:rPr lang="en-US" altLang="zh-CN" sz="1100" dirty="0">
                    <a:solidFill>
                      <a:srgbClr val="FFFF00"/>
                    </a:solidFill>
                    <a:latin typeface="微软雅黑" panose="020B0503020204020204" pitchFamily="34" charset="-122"/>
                    <a:ea typeface="微软雅黑" panose="020B0503020204020204" pitchFamily="34" charset="-122"/>
                  </a:rPr>
                  <a:t>2</a:t>
                </a:r>
                <a:r>
                  <a:rPr lang="zh-CN" altLang="en-US" sz="1600" dirty="0">
                    <a:solidFill>
                      <a:srgbClr val="FFFF00"/>
                    </a:solidFill>
                    <a:latin typeface="微软雅黑" panose="020B0503020204020204" pitchFamily="34" charset="-122"/>
                    <a:ea typeface="微软雅黑" panose="020B0503020204020204" pitchFamily="34" charset="-122"/>
                  </a:rPr>
                  <a:t>的结点或者到达</a:t>
                </a:r>
                <a:r>
                  <a:rPr lang="en-US" altLang="zh-CN" sz="1600" dirty="0">
                    <a:solidFill>
                      <a:srgbClr val="FFFF00"/>
                    </a:solidFill>
                    <a:latin typeface="微软雅黑" panose="020B0503020204020204" pitchFamily="34" charset="-122"/>
                    <a:ea typeface="微软雅黑" panose="020B0503020204020204" pitchFamily="34" charset="-122"/>
                  </a:rPr>
                  <a:t>List</a:t>
                </a:r>
                <a:r>
                  <a:rPr lang="en-US" altLang="zh-CN" sz="1100" dirty="0">
                    <a:solidFill>
                      <a:srgbClr val="FFFF00"/>
                    </a:solidFill>
                    <a:latin typeface="微软雅黑" panose="020B0503020204020204" pitchFamily="34" charset="-122"/>
                    <a:ea typeface="微软雅黑" panose="020B0503020204020204" pitchFamily="34" charset="-122"/>
                  </a:rPr>
                  <a:t>1</a:t>
                </a:r>
                <a:r>
                  <a:rPr lang="zh-CN" altLang="en-US" sz="1600" dirty="0">
                    <a:solidFill>
                      <a:srgbClr val="FFFF00"/>
                    </a:solidFill>
                    <a:latin typeface="微软雅黑" panose="020B0503020204020204" pitchFamily="34" charset="-122"/>
                    <a:ea typeface="微软雅黑" panose="020B0503020204020204" pitchFamily="34" charset="-122"/>
                  </a:rPr>
                  <a:t>末尾</a:t>
                </a:r>
                <a:endParaRPr lang="en-US" altLang="zh-CN" sz="1600" dirty="0">
                  <a:solidFill>
                    <a:srgbClr val="FFFF00"/>
                  </a:solidFill>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zh-CN" altLang="en-US"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𝑡𝑚𝑝</m:t>
                    </m:r>
                    <m:r>
                      <a:rPr lang="en-US" altLang="zh-CN" sz="1600" b="0" i="1" smtClean="0">
                        <a:latin typeface="Cambria Math" panose="02040503050406030204" pitchFamily="18" charset="0"/>
                        <a:ea typeface="微软雅黑" panose="020B0503020204020204" pitchFamily="34" charset="-122"/>
                      </a:rPr>
                      <m:t>←</m:t>
                    </m:r>
                    <m:sSub>
                      <m:sSubPr>
                        <m:ctrlPr>
                          <a:rPr lang="en-US" altLang="zh-CN" sz="1600" b="0" i="1" smtClean="0">
                            <a:latin typeface="Cambria Math" panose="02040503050406030204" pitchFamily="18" charset="0"/>
                            <a:ea typeface="微软雅黑" panose="020B0503020204020204" pitchFamily="34" charset="-122"/>
                          </a:rPr>
                        </m:ctrlPr>
                      </m:sSubPr>
                      <m:e>
                        <m:r>
                          <a:rPr lang="en-US" altLang="zh-CN" sz="1600" b="0" i="1" smtClean="0">
                            <a:latin typeface="Cambria Math" panose="02040503050406030204" pitchFamily="18" charset="0"/>
                            <a:ea typeface="微软雅黑" panose="020B0503020204020204" pitchFamily="34" charset="-122"/>
                          </a:rPr>
                          <m:t>𝑝</m:t>
                        </m:r>
                      </m:e>
                      <m:sub>
                        <m:r>
                          <a:rPr lang="en-US" altLang="zh-CN" sz="1600" b="0" i="1" smtClean="0">
                            <a:latin typeface="Cambria Math" panose="02040503050406030204" pitchFamily="18" charset="0"/>
                            <a:ea typeface="微软雅黑" panose="020B0503020204020204" pitchFamily="34" charset="-122"/>
                          </a:rPr>
                          <m:t>2</m:t>
                        </m:r>
                      </m:sub>
                    </m:sSub>
                  </m:oMath>
                </a14:m>
                <a:r>
                  <a:rPr lang="zh-CN" altLang="en-US"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取出</a:t>
                </a:r>
                <a:r>
                  <a:rPr lang="en-US" altLang="zh-CN" sz="1600" dirty="0">
                    <a:latin typeface="微软雅黑" panose="020B0503020204020204" pitchFamily="34" charset="-122"/>
                    <a:ea typeface="微软雅黑" panose="020B0503020204020204" pitchFamily="34" charset="-122"/>
                  </a:rPr>
                  <a:t>p</a:t>
                </a:r>
                <a:r>
                  <a:rPr lang="en-US" altLang="zh-CN" sz="1100" dirty="0">
                    <a:latin typeface="微软雅黑" panose="020B0503020204020204" pitchFamily="34" charset="-122"/>
                    <a:ea typeface="微软雅黑" panose="020B0503020204020204" pitchFamily="34" charset="-122"/>
                  </a:rPr>
                  <a:t>2</a:t>
                </a:r>
                <a:r>
                  <a:rPr lang="zh-CN" altLang="en-US" sz="1600" dirty="0">
                    <a:latin typeface="微软雅黑" panose="020B0503020204020204" pitchFamily="34" charset="-122"/>
                    <a:ea typeface="微软雅黑" panose="020B0503020204020204" pitchFamily="34" charset="-122"/>
                  </a:rPr>
                  <a:t>的头结点</a:t>
                </a:r>
                <a:endParaRPr lang="en-US" altLang="zh-CN" sz="1600"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zh-CN" altLang="en-US"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   </a:t>
                </a:r>
                <a14:m>
                  <m:oMath xmlns:m="http://schemas.openxmlformats.org/officeDocument/2006/math">
                    <m:sSub>
                      <m:sSubPr>
                        <m:ctrlPr>
                          <a:rPr lang="en-US" altLang="zh-CN" sz="1600" i="1">
                            <a:latin typeface="Cambria Math" panose="02040503050406030204" pitchFamily="18" charset="0"/>
                            <a:ea typeface="微软雅黑" panose="020B0503020204020204" pitchFamily="34" charset="-122"/>
                          </a:rPr>
                        </m:ctrlPr>
                      </m:sSubPr>
                      <m:e>
                        <m:r>
                          <a:rPr lang="en-US" altLang="zh-CN" sz="1600" i="1">
                            <a:latin typeface="Cambria Math" panose="02040503050406030204" pitchFamily="18" charset="0"/>
                            <a:ea typeface="微软雅黑" panose="020B0503020204020204" pitchFamily="34" charset="-122"/>
                          </a:rPr>
                          <m:t>𝑝</m:t>
                        </m:r>
                      </m:e>
                      <m:sub>
                        <m:r>
                          <a:rPr lang="en-US" altLang="zh-CN" sz="1600" b="0" i="1" smtClean="0">
                            <a:latin typeface="Cambria Math" panose="02040503050406030204" pitchFamily="18" charset="0"/>
                            <a:ea typeface="微软雅黑" panose="020B0503020204020204" pitchFamily="34" charset="-122"/>
                          </a:rPr>
                          <m:t>2</m:t>
                        </m:r>
                      </m:sub>
                    </m:sSub>
                    <m:r>
                      <a:rPr lang="en-US" altLang="zh-CN" sz="1600" i="1">
                        <a:latin typeface="Cambria Math" panose="02040503050406030204" pitchFamily="18" charset="0"/>
                        <a:ea typeface="微软雅黑" panose="020B0503020204020204" pitchFamily="34" charset="-122"/>
                      </a:rPr>
                      <m:t>←</m:t>
                    </m:r>
                    <m:sSub>
                      <m:sSubPr>
                        <m:ctrlPr>
                          <a:rPr lang="en-US" altLang="zh-CN" sz="1600" i="1">
                            <a:latin typeface="Cambria Math" panose="02040503050406030204" pitchFamily="18" charset="0"/>
                            <a:ea typeface="微软雅黑" panose="020B0503020204020204" pitchFamily="34" charset="-122"/>
                          </a:rPr>
                        </m:ctrlPr>
                      </m:sSubPr>
                      <m:e>
                        <m:r>
                          <a:rPr lang="en-US" altLang="zh-CN" sz="1600" i="1">
                            <a:latin typeface="Cambria Math" panose="02040503050406030204" pitchFamily="18" charset="0"/>
                            <a:ea typeface="微软雅黑" panose="020B0503020204020204" pitchFamily="34" charset="-122"/>
                          </a:rPr>
                          <m:t>𝑝</m:t>
                        </m:r>
                      </m:e>
                      <m:sub>
                        <m:r>
                          <a:rPr lang="en-US" altLang="zh-CN" sz="1600" b="0" i="1" smtClean="0">
                            <a:latin typeface="Cambria Math" panose="02040503050406030204" pitchFamily="18" charset="0"/>
                            <a:ea typeface="微软雅黑" panose="020B0503020204020204" pitchFamily="34" charset="-122"/>
                          </a:rPr>
                          <m:t>2</m:t>
                        </m:r>
                      </m:sub>
                    </m:sSub>
                    <m:r>
                      <a:rPr lang="en-US" altLang="zh-CN" sz="1600" i="1">
                        <a:latin typeface="Cambria Math" panose="02040503050406030204" pitchFamily="18" charset="0"/>
                        <a:ea typeface="微软雅黑" panose="020B0503020204020204" pitchFamily="34" charset="-122"/>
                      </a:rPr>
                      <m:t>.</m:t>
                    </m:r>
                    <m:r>
                      <a:rPr lang="en-US" altLang="zh-CN" sz="1600" i="1">
                        <a:latin typeface="Cambria Math" panose="02040503050406030204" pitchFamily="18" charset="0"/>
                        <a:ea typeface="微软雅黑" panose="020B0503020204020204" pitchFamily="34" charset="-122"/>
                      </a:rPr>
                      <m:t>𝑛𝑒𝑥𝑡</m:t>
                    </m:r>
                  </m:oMath>
                </a14:m>
                <a:endParaRPr lang="en-US" altLang="zh-CN" sz="1600"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zh-CN" altLang="en-US"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𝑡𝑚𝑝</m:t>
                    </m:r>
                    <m:r>
                      <a:rPr lang="en-US" altLang="zh-CN" sz="1600" b="0" i="1" smtClean="0">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𝑛𝑒𝑥𝑡</m:t>
                    </m:r>
                    <m:r>
                      <a:rPr lang="en-US" altLang="zh-CN" sz="1600" b="0" i="1" smtClean="0">
                        <a:latin typeface="Cambria Math" panose="02040503050406030204" pitchFamily="18" charset="0"/>
                        <a:ea typeface="微软雅黑" panose="020B0503020204020204" pitchFamily="34" charset="-122"/>
                      </a:rPr>
                      <m:t>←</m:t>
                    </m:r>
                    <m:sSub>
                      <m:sSubPr>
                        <m:ctrlPr>
                          <a:rPr lang="en-US" altLang="zh-CN" sz="1600" b="0" i="1" smtClean="0">
                            <a:latin typeface="Cambria Math" panose="02040503050406030204" pitchFamily="18" charset="0"/>
                            <a:ea typeface="微软雅黑" panose="020B0503020204020204" pitchFamily="34" charset="-122"/>
                          </a:rPr>
                        </m:ctrlPr>
                      </m:sSubPr>
                      <m:e>
                        <m:r>
                          <a:rPr lang="en-US" altLang="zh-CN" sz="1600" b="0" i="1" smtClean="0">
                            <a:latin typeface="Cambria Math" panose="02040503050406030204" pitchFamily="18" charset="0"/>
                            <a:ea typeface="微软雅黑" panose="020B0503020204020204" pitchFamily="34" charset="-122"/>
                          </a:rPr>
                          <m:t>𝑝</m:t>
                        </m:r>
                      </m:e>
                      <m:sub>
                        <m:r>
                          <a:rPr lang="en-US" altLang="zh-CN" sz="1600" b="0" i="1" smtClean="0">
                            <a:latin typeface="Cambria Math" panose="02040503050406030204" pitchFamily="18" charset="0"/>
                            <a:ea typeface="微软雅黑" panose="020B0503020204020204" pitchFamily="34" charset="-122"/>
                          </a:rPr>
                          <m:t>1</m:t>
                        </m:r>
                      </m:sub>
                    </m:sSub>
                  </m:oMath>
                </a14:m>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将</a:t>
                </a:r>
                <a:r>
                  <a:rPr lang="en-US" altLang="zh-CN" sz="1600" dirty="0" err="1">
                    <a:latin typeface="微软雅黑" panose="020B0503020204020204" pitchFamily="34" charset="-122"/>
                    <a:ea typeface="微软雅黑" panose="020B0503020204020204" pitchFamily="34" charset="-122"/>
                  </a:rPr>
                  <a:t>tmp</a:t>
                </a:r>
                <a:r>
                  <a:rPr lang="zh-CN" altLang="en-US" sz="1600" dirty="0">
                    <a:latin typeface="微软雅黑" panose="020B0503020204020204" pitchFamily="34" charset="-122"/>
                    <a:ea typeface="微软雅黑" panose="020B0503020204020204" pitchFamily="34" charset="-122"/>
                  </a:rPr>
                  <a:t>插在</a:t>
                </a:r>
                <a:r>
                  <a:rPr lang="en-US" altLang="zh-CN" sz="1600" dirty="0">
                    <a:latin typeface="微软雅黑" panose="020B0503020204020204" pitchFamily="34" charset="-122"/>
                    <a:ea typeface="微软雅黑" panose="020B0503020204020204" pitchFamily="34" charset="-122"/>
                  </a:rPr>
                  <a:t>p</a:t>
                </a:r>
                <a:r>
                  <a:rPr lang="en-US" altLang="zh-CN" sz="1100" dirty="0">
                    <a:latin typeface="微软雅黑" panose="020B0503020204020204" pitchFamily="34" charset="-122"/>
                    <a:ea typeface="微软雅黑" panose="020B0503020204020204" pitchFamily="34" charset="-122"/>
                  </a:rPr>
                  <a:t>1</a:t>
                </a:r>
                <a:r>
                  <a:rPr lang="zh-CN" altLang="en-US" sz="1600" dirty="0">
                    <a:latin typeface="微软雅黑" panose="020B0503020204020204" pitchFamily="34" charset="-122"/>
                    <a:ea typeface="微软雅黑" panose="020B0503020204020204" pitchFamily="34" charset="-122"/>
                  </a:rPr>
                  <a:t>前面</a:t>
                </a:r>
                <a:endParaRPr lang="en-US" altLang="zh-CN" sz="1600"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zh-CN" altLang="en-US"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if</a:t>
                </a:r>
                <a:r>
                  <a:rPr lang="zh-CN" altLang="en-US"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i="1">
                        <a:latin typeface="Cambria Math" panose="02040503050406030204" pitchFamily="18" charset="0"/>
                        <a:ea typeface="微软雅黑" panose="020B0503020204020204" pitchFamily="34" charset="-122"/>
                      </a:rPr>
                      <m:t>𝑝𝑟𝑒</m:t>
                    </m:r>
                    <m:r>
                      <a:rPr lang="en-US" altLang="zh-CN" sz="1600" b="0" i="0" smtClean="0">
                        <a:latin typeface="Cambria Math" panose="02040503050406030204" pitchFamily="18" charset="0"/>
                        <a:ea typeface="微软雅黑" panose="020B0503020204020204" pitchFamily="34" charset="-122"/>
                      </a:rPr>
                      <m:t>=</m:t>
                    </m:r>
                    <m:r>
                      <m:rPr>
                        <m:sty m:val="p"/>
                      </m:rPr>
                      <a:rPr lang="en-US" altLang="zh-CN" sz="1600">
                        <a:latin typeface="Cambria Math" panose="02040503050406030204" pitchFamily="18" charset="0"/>
                        <a:ea typeface="微软雅黑" panose="020B0503020204020204" pitchFamily="34" charset="-122"/>
                      </a:rPr>
                      <m:t>NIL</m:t>
                    </m:r>
                  </m:oMath>
                </a14:m>
                <a:r>
                  <a:rPr lang="zh-CN" altLang="en-US"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then</a:t>
                </a:r>
                <a:r>
                  <a:rPr lang="zh-CN" altLang="en-US" sz="1600" b="1"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//pre</a:t>
                </a:r>
                <a:r>
                  <a:rPr lang="zh-CN" altLang="en-US" sz="1600" dirty="0">
                    <a:latin typeface="微软雅黑" panose="020B0503020204020204" pitchFamily="34" charset="-122"/>
                    <a:ea typeface="微软雅黑" panose="020B0503020204020204" pitchFamily="34" charset="-122"/>
                  </a:rPr>
                  <a:t>为空表示 </a:t>
                </a:r>
                <a:r>
                  <a:rPr lang="en-US" altLang="zh-CN" sz="1600" dirty="0">
                    <a:latin typeface="微软雅黑" panose="020B0503020204020204" pitchFamily="34" charset="-122"/>
                    <a:ea typeface="微软雅黑" panose="020B0503020204020204" pitchFamily="34" charset="-122"/>
                  </a:rPr>
                  <a:t>p</a:t>
                </a:r>
                <a:r>
                  <a:rPr lang="en-US" altLang="zh-CN" sz="1100" dirty="0">
                    <a:latin typeface="微软雅黑" panose="020B0503020204020204" pitchFamily="34" charset="-122"/>
                    <a:ea typeface="微软雅黑" panose="020B0503020204020204" pitchFamily="34" charset="-122"/>
                  </a:rPr>
                  <a:t>1</a:t>
                </a:r>
                <a:r>
                  <a:rPr lang="en-US" altLang="zh-CN" sz="1600" dirty="0">
                    <a:latin typeface="微软雅黑" panose="020B0503020204020204" pitchFamily="34" charset="-122"/>
                    <a:ea typeface="微软雅黑" panose="020B0503020204020204" pitchFamily="34" charset="-122"/>
                  </a:rPr>
                  <a:t>=List</a:t>
                </a:r>
                <a:r>
                  <a:rPr lang="en-US" altLang="zh-CN" sz="1100" dirty="0">
                    <a:latin typeface="微软雅黑" panose="020B0503020204020204" pitchFamily="34" charset="-122"/>
                    <a:ea typeface="微软雅黑" panose="020B0503020204020204" pitchFamily="34" charset="-122"/>
                  </a:rPr>
                  <a:t>1</a:t>
                </a:r>
                <a:r>
                  <a:rPr lang="zh-CN" altLang="en-US"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a:t>
                </a:r>
              </a:p>
              <a:p>
                <a:pPr marL="360000" lvl="0" indent="-288000" eaLnBrk="0" fontAlgn="base" hangingPunct="0">
                  <a:spcBef>
                    <a:spcPct val="0"/>
                  </a:spcBef>
                  <a:spcAft>
                    <a:spcPct val="0"/>
                  </a:spcAft>
                  <a:buFont typeface="+mj-lt"/>
                  <a:buAutoNum type="arabicPeriod"/>
                </a:pPr>
                <a:r>
                  <a:rPr lang="zh-CN" altLang="en-US"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𝐿𝑖𝑠</m:t>
                    </m:r>
                    <m:sSub>
                      <m:sSubPr>
                        <m:ctrlPr>
                          <a:rPr lang="en-US" altLang="zh-CN" sz="1600" b="0" i="1" smtClean="0">
                            <a:latin typeface="Cambria Math" panose="02040503050406030204" pitchFamily="18" charset="0"/>
                            <a:ea typeface="微软雅黑" panose="020B0503020204020204" pitchFamily="34" charset="-122"/>
                          </a:rPr>
                        </m:ctrlPr>
                      </m:sSubPr>
                      <m:e>
                        <m:r>
                          <a:rPr lang="en-US" altLang="zh-CN" sz="1600" b="0" i="1" smtClean="0">
                            <a:latin typeface="Cambria Math" panose="02040503050406030204" pitchFamily="18" charset="0"/>
                            <a:ea typeface="微软雅黑" panose="020B0503020204020204" pitchFamily="34" charset="-122"/>
                          </a:rPr>
                          <m:t>𝑡</m:t>
                        </m:r>
                      </m:e>
                      <m:sub>
                        <m:r>
                          <a:rPr lang="en-US" altLang="zh-CN" sz="1600" b="0" i="1" smtClean="0">
                            <a:latin typeface="Cambria Math" panose="02040503050406030204" pitchFamily="18" charset="0"/>
                            <a:ea typeface="微软雅黑" panose="020B0503020204020204" pitchFamily="34" charset="-122"/>
                          </a:rPr>
                          <m:t>1</m:t>
                        </m:r>
                      </m:sub>
                    </m:sSub>
                    <m:r>
                      <a:rPr lang="en-US" altLang="zh-CN" sz="1600" b="0" i="1" smtClean="0">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𝑡𝑚𝑝</m:t>
                    </m:r>
                    <m:r>
                      <a:rPr lang="en-US" altLang="zh-CN" sz="1600" b="0" i="1" smtClean="0">
                        <a:latin typeface="Cambria Math" panose="02040503050406030204" pitchFamily="18" charset="0"/>
                        <a:ea typeface="微软雅黑" panose="020B0503020204020204" pitchFamily="34" charset="-122"/>
                      </a:rPr>
                      <m:t>  </m:t>
                    </m:r>
                  </m:oMath>
                </a14:m>
                <a:r>
                  <a:rPr lang="en-US" altLang="zh-CN" sz="1600" dirty="0">
                    <a:latin typeface="微软雅黑" panose="020B0503020204020204" pitchFamily="34" charset="-122"/>
                    <a:ea typeface="微软雅黑" panose="020B0503020204020204" pitchFamily="34" charset="-122"/>
                  </a:rPr>
                  <a:t>//</a:t>
                </a:r>
                <a:r>
                  <a:rPr lang="en-US" altLang="zh-CN" sz="1600" dirty="0" err="1">
                    <a:latin typeface="微软雅黑" panose="020B0503020204020204" pitchFamily="34" charset="-122"/>
                    <a:ea typeface="微软雅黑" panose="020B0503020204020204" pitchFamily="34" charset="-122"/>
                  </a:rPr>
                  <a:t>tmp</a:t>
                </a:r>
                <a:r>
                  <a:rPr lang="zh-CN" altLang="en-US" sz="1600" dirty="0">
                    <a:latin typeface="微软雅黑" panose="020B0503020204020204" pitchFamily="34" charset="-122"/>
                    <a:ea typeface="微软雅黑" panose="020B0503020204020204" pitchFamily="34" charset="-122"/>
                  </a:rPr>
                  <a:t>成为</a:t>
                </a:r>
                <a:r>
                  <a:rPr lang="en-US" altLang="zh-CN" sz="1600" dirty="0">
                    <a:latin typeface="微软雅黑" panose="020B0503020204020204" pitchFamily="34" charset="-122"/>
                    <a:ea typeface="微软雅黑" panose="020B0503020204020204" pitchFamily="34" charset="-122"/>
                  </a:rPr>
                  <a:t>List</a:t>
                </a:r>
                <a:r>
                  <a:rPr lang="en-US" altLang="zh-CN" sz="1100" dirty="0">
                    <a:latin typeface="微软雅黑" panose="020B0503020204020204" pitchFamily="34" charset="-122"/>
                    <a:ea typeface="微软雅黑" panose="020B0503020204020204" pitchFamily="34" charset="-122"/>
                  </a:rPr>
                  <a:t>1</a:t>
                </a:r>
                <a:r>
                  <a:rPr lang="zh-CN" altLang="en-US" sz="1600" dirty="0">
                    <a:latin typeface="微软雅黑" panose="020B0503020204020204" pitchFamily="34" charset="-122"/>
                    <a:ea typeface="微软雅黑" panose="020B0503020204020204" pitchFamily="34" charset="-122"/>
                  </a:rPr>
                  <a:t>的</a:t>
                </a:r>
                <a:r>
                  <a:rPr lang="zh-CN" altLang="en-US" sz="1600" dirty="0">
                    <a:solidFill>
                      <a:srgbClr val="FFFF00"/>
                    </a:solidFill>
                    <a:latin typeface="微软雅黑" panose="020B0503020204020204" pitchFamily="34" charset="-122"/>
                    <a:ea typeface="微软雅黑" panose="020B0503020204020204" pitchFamily="34" charset="-122"/>
                  </a:rPr>
                  <a:t>新</a:t>
                </a:r>
                <a:r>
                  <a:rPr lang="zh-CN" altLang="en-US" sz="1600" dirty="0">
                    <a:latin typeface="微软雅黑" panose="020B0503020204020204" pitchFamily="34" charset="-122"/>
                    <a:ea typeface="微软雅黑" panose="020B0503020204020204" pitchFamily="34" charset="-122"/>
                  </a:rPr>
                  <a:t>头结点</a:t>
                </a:r>
                <a:endParaRPr lang="en-US" altLang="zh-CN" sz="1600"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zh-CN" altLang="en-US"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else</a:t>
                </a:r>
                <a:endParaRPr lang="en-US" altLang="zh-CN" sz="1600"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zh-CN" altLang="en-US"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𝑝𝑟𝑒</m:t>
                    </m:r>
                    <m:r>
                      <a:rPr lang="en-US" altLang="zh-CN" sz="1600" b="0" i="1" smtClean="0">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𝑛𝑒𝑥𝑡</m:t>
                    </m:r>
                    <m:r>
                      <a:rPr lang="en-US" altLang="zh-CN" sz="1600" b="0" i="1" smtClean="0">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𝑡𝑚𝑝</m:t>
                    </m:r>
                  </m:oMath>
                </a14:m>
                <a:r>
                  <a:rPr lang="zh-CN" altLang="en-US"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a:t>
                </a:r>
                <a:r>
                  <a:rPr lang="en-US" altLang="zh-CN" sz="1600" dirty="0" err="1">
                    <a:latin typeface="微软雅黑" panose="020B0503020204020204" pitchFamily="34" charset="-122"/>
                    <a:ea typeface="微软雅黑" panose="020B0503020204020204" pitchFamily="34" charset="-122"/>
                  </a:rPr>
                  <a:t>tmp</a:t>
                </a:r>
                <a:r>
                  <a:rPr lang="zh-CN" altLang="en-US" sz="1600" dirty="0">
                    <a:latin typeface="微软雅黑" panose="020B0503020204020204" pitchFamily="34" charset="-122"/>
                    <a:ea typeface="微软雅黑" panose="020B0503020204020204" pitchFamily="34" charset="-122"/>
                  </a:rPr>
                  <a:t>连在</a:t>
                </a:r>
                <a:r>
                  <a:rPr lang="en-US" altLang="zh-CN" sz="1600" dirty="0">
                    <a:latin typeface="微软雅黑" panose="020B0503020204020204" pitchFamily="34" charset="-122"/>
                    <a:ea typeface="微软雅黑" panose="020B0503020204020204" pitchFamily="34" charset="-122"/>
                  </a:rPr>
                  <a:t>pre</a:t>
                </a:r>
                <a:r>
                  <a:rPr lang="zh-CN" altLang="en-US" sz="1600" dirty="0">
                    <a:latin typeface="微软雅黑" panose="020B0503020204020204" pitchFamily="34" charset="-122"/>
                    <a:ea typeface="微软雅黑" panose="020B0503020204020204" pitchFamily="34" charset="-122"/>
                  </a:rPr>
                  <a:t>后面</a:t>
                </a:r>
                <a:endParaRPr lang="en-US" altLang="zh-CN" sz="1600"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zh-CN" altLang="en-US"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end</a:t>
                </a:r>
              </a:p>
              <a:p>
                <a:pPr marL="360000" lvl="0" indent="-288000" eaLnBrk="0" fontAlgn="base" hangingPunct="0">
                  <a:spcBef>
                    <a:spcPct val="0"/>
                  </a:spcBef>
                  <a:spcAft>
                    <a:spcPct val="0"/>
                  </a:spcAft>
                  <a:buFont typeface="+mj-lt"/>
                  <a:buAutoNum type="arabicPeriod"/>
                </a:pPr>
                <a:r>
                  <a:rPr lang="zh-CN" altLang="en-US"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   </a:t>
                </a:r>
                <a14:m>
                  <m:oMath xmlns:m="http://schemas.openxmlformats.org/officeDocument/2006/math">
                    <m:sSub>
                      <m:sSubPr>
                        <m:ctrlPr>
                          <a:rPr lang="en-US" altLang="zh-CN" sz="1600" b="0" i="1" smtClean="0">
                            <a:latin typeface="Cambria Math" panose="02040503050406030204" pitchFamily="18" charset="0"/>
                            <a:ea typeface="微软雅黑" panose="020B0503020204020204" pitchFamily="34" charset="-122"/>
                          </a:rPr>
                        </m:ctrlPr>
                      </m:sSubPr>
                      <m:e>
                        <m:r>
                          <a:rPr lang="en-US" altLang="zh-CN" sz="1600" b="0" i="1" smtClean="0">
                            <a:latin typeface="Cambria Math" panose="02040503050406030204" pitchFamily="18" charset="0"/>
                            <a:ea typeface="微软雅黑" panose="020B0503020204020204" pitchFamily="34" charset="-122"/>
                          </a:rPr>
                          <m:t>𝑝</m:t>
                        </m:r>
                      </m:e>
                      <m:sub>
                        <m:r>
                          <a:rPr lang="en-US" altLang="zh-CN" sz="1600" b="0" i="1" smtClean="0">
                            <a:latin typeface="Cambria Math" panose="02040503050406030204" pitchFamily="18" charset="0"/>
                            <a:ea typeface="微软雅黑" panose="020B0503020204020204" pitchFamily="34" charset="-122"/>
                          </a:rPr>
                          <m:t>1</m:t>
                        </m:r>
                      </m:sub>
                    </m:sSub>
                    <m:r>
                      <a:rPr lang="en-US" altLang="zh-CN" sz="1600" b="0" i="1" smtClean="0">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𝑡𝑚𝑝</m:t>
                    </m:r>
                  </m:oMath>
                </a14:m>
                <a:r>
                  <a:rPr lang="zh-CN" altLang="en-US"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//p</a:t>
                </a:r>
                <a:r>
                  <a:rPr lang="en-US" altLang="zh-CN" sz="1100" dirty="0">
                    <a:latin typeface="微软雅黑" panose="020B0503020204020204" pitchFamily="34" charset="-122"/>
                    <a:ea typeface="微软雅黑" panose="020B0503020204020204" pitchFamily="34" charset="-122"/>
                  </a:rPr>
                  <a:t>1</a:t>
                </a:r>
                <a:r>
                  <a:rPr lang="zh-CN" altLang="en-US" sz="1600" dirty="0">
                    <a:latin typeface="微软雅黑" panose="020B0503020204020204" pitchFamily="34" charset="-122"/>
                    <a:ea typeface="微软雅黑" panose="020B0503020204020204" pitchFamily="34" charset="-122"/>
                  </a:rPr>
                  <a:t>指向新插入的结点</a:t>
                </a:r>
                <a:endParaRPr lang="en-US" altLang="zh-CN" sz="1600"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zh-CN" altLang="en-US"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end</a:t>
                </a:r>
              </a:p>
              <a:p>
                <a:pPr marL="360000" lvl="0" indent="-288000" eaLnBrk="0" fontAlgn="base" hangingPunct="0">
                  <a:spcBef>
                    <a:spcPct val="0"/>
                  </a:spcBef>
                  <a:spcAft>
                    <a:spcPct val="0"/>
                  </a:spcAft>
                  <a:buFont typeface="+mj-lt"/>
                  <a:buAutoNum type="arabicPeriod"/>
                </a:pPr>
                <a:r>
                  <a:rPr lang="zh-CN" altLang="en-US" sz="1600" b="1"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return</a:t>
                </a:r>
                <a:r>
                  <a:rPr lang="zh-CN" altLang="en-US"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i="1">
                        <a:latin typeface="Cambria Math" panose="02040503050406030204" pitchFamily="18" charset="0"/>
                        <a:ea typeface="微软雅黑" panose="020B0503020204020204" pitchFamily="34" charset="-122"/>
                      </a:rPr>
                      <m:t>𝐿𝑖𝑠</m:t>
                    </m:r>
                    <m:sSub>
                      <m:sSubPr>
                        <m:ctrlPr>
                          <a:rPr lang="en-US" altLang="zh-CN" sz="1600" i="1">
                            <a:latin typeface="Cambria Math" panose="02040503050406030204" pitchFamily="18" charset="0"/>
                            <a:ea typeface="微软雅黑" panose="020B0503020204020204" pitchFamily="34" charset="-122"/>
                          </a:rPr>
                        </m:ctrlPr>
                      </m:sSubPr>
                      <m:e>
                        <m:r>
                          <a:rPr lang="en-US" altLang="zh-CN" sz="1600" i="1">
                            <a:latin typeface="Cambria Math" panose="02040503050406030204" pitchFamily="18" charset="0"/>
                            <a:ea typeface="微软雅黑" panose="020B0503020204020204" pitchFamily="34" charset="-122"/>
                          </a:rPr>
                          <m:t>𝑡</m:t>
                        </m:r>
                      </m:e>
                      <m:sub>
                        <m:r>
                          <a:rPr lang="en-US" altLang="zh-CN" sz="1600" i="1">
                            <a:latin typeface="Cambria Math" panose="02040503050406030204" pitchFamily="18" charset="0"/>
                            <a:ea typeface="微软雅黑" panose="020B0503020204020204" pitchFamily="34" charset="-122"/>
                          </a:rPr>
                          <m:t>1</m:t>
                        </m:r>
                      </m:sub>
                    </m:sSub>
                  </m:oMath>
                </a14:m>
                <a:r>
                  <a:rPr lang="zh-CN" altLang="en-US" sz="1600" dirty="0">
                    <a:latin typeface="微软雅黑" panose="020B0503020204020204" pitchFamily="34" charset="-122"/>
                    <a:ea typeface="微软雅黑" panose="020B0503020204020204" pitchFamily="34" charset="-122"/>
                  </a:rPr>
                  <a:t> </a:t>
                </a:r>
                <a:endParaRPr lang="en-US" altLang="zh-CN" sz="1600"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zh-CN" altLang="zh-CN" sz="1600" dirty="0">
                    <a:latin typeface="微软雅黑" panose="020B0503020204020204" pitchFamily="34" charset="-122"/>
                    <a:ea typeface="微软雅黑" panose="020B0503020204020204" pitchFamily="34" charset="-122"/>
                  </a:rPr>
                  <a:t>——————————————————————</a:t>
                </a:r>
              </a:p>
            </p:txBody>
          </p:sp>
        </mc:Choice>
        <mc:Fallback xmlns="">
          <p:sp>
            <p:nvSpPr>
              <p:cNvPr id="106" name="任意多边形: 形状 6">
                <a:extLst>
                  <a:ext uri="{FF2B5EF4-FFF2-40B4-BE49-F238E27FC236}">
                    <a16:creationId xmlns:a16="http://schemas.microsoft.com/office/drawing/2014/main" id="{4017370C-E3AF-58B0-EF7B-60167055451E}"/>
                  </a:ext>
                </a:extLst>
              </p:cNvPr>
              <p:cNvSpPr>
                <a:spLocks noRot="1" noChangeAspect="1" noMove="1" noResize="1" noEditPoints="1" noAdjustHandles="1" noChangeArrowheads="1" noChangeShapeType="1" noTextEdit="1"/>
              </p:cNvSpPr>
              <p:nvPr/>
            </p:nvSpPr>
            <p:spPr>
              <a:xfrm>
                <a:off x="5860211" y="1761632"/>
                <a:ext cx="6095929" cy="5000876"/>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blipFill>
                <a:blip r:embed="rId2"/>
                <a:stretch>
                  <a:fillRect t="-2311" b="-3650"/>
                </a:stretch>
              </a:blipFill>
            </p:spPr>
            <p:txBody>
              <a:bodyPr/>
              <a:lstStyle/>
              <a:p>
                <a:r>
                  <a:rPr lang="zh-CN" altLang="en-US">
                    <a:noFill/>
                  </a:rPr>
                  <a:t> </a:t>
                </a:r>
              </a:p>
            </p:txBody>
          </p:sp>
        </mc:Fallback>
      </mc:AlternateContent>
      <p:sp>
        <p:nvSpPr>
          <p:cNvPr id="95" name="文本框 94">
            <a:extLst>
              <a:ext uri="{FF2B5EF4-FFF2-40B4-BE49-F238E27FC236}">
                <a16:creationId xmlns:a16="http://schemas.microsoft.com/office/drawing/2014/main" id="{9BB57E6F-874A-58CC-4D84-5C7E2C35D4C8}"/>
              </a:ext>
            </a:extLst>
          </p:cNvPr>
          <p:cNvSpPr txBox="1"/>
          <p:nvPr/>
        </p:nvSpPr>
        <p:spPr>
          <a:xfrm>
            <a:off x="877802" y="5165391"/>
            <a:ext cx="4277204" cy="369332"/>
          </a:xfrm>
          <a:prstGeom prst="rect">
            <a:avLst/>
          </a:prstGeom>
          <a:solidFill>
            <a:srgbClr val="51ADB7"/>
          </a:solidFill>
        </p:spPr>
        <p:txBody>
          <a:bodyPr wrap="square" rtlCol="0">
            <a:spAutoFit/>
          </a:bodyPr>
          <a:lstStyle/>
          <a:p>
            <a:pPr marL="285750" indent="-285750">
              <a:buFont typeface="Arial" panose="020B0604020202020204" pitchFamily="34" charset="0"/>
              <a:buChar char="•"/>
            </a:pPr>
            <a:r>
              <a:rPr kumimoji="1" lang="zh-CN" altLang="en-US" dirty="0">
                <a:solidFill>
                  <a:schemeClr val="bg1"/>
                </a:solidFill>
                <a:latin typeface="Microsoft YaHei" panose="020B0503020204020204" pitchFamily="34" charset="-122"/>
                <a:ea typeface="Microsoft YaHei" panose="020B0503020204020204" pitchFamily="34" charset="-122"/>
              </a:rPr>
              <a:t>时间复杂度：</a:t>
            </a:r>
            <a:r>
              <a:rPr kumimoji="1" lang="en-US" altLang="zh-CN" dirty="0">
                <a:solidFill>
                  <a:schemeClr val="bg1"/>
                </a:solidFill>
                <a:latin typeface="Microsoft YaHei" panose="020B0503020204020204" pitchFamily="34" charset="-122"/>
                <a:ea typeface="Microsoft YaHei" panose="020B0503020204020204" pitchFamily="34" charset="-122"/>
              </a:rPr>
              <a:t>O(|List1|+|List2|)</a:t>
            </a:r>
            <a:endParaRPr kumimoji="1" lang="zh-CN" altLang="en-US" dirty="0">
              <a:solidFill>
                <a:schemeClr val="bg1"/>
              </a:solidFill>
              <a:latin typeface="Microsoft YaHei" panose="020B0503020204020204" pitchFamily="34" charset="-122"/>
              <a:ea typeface="Microsoft YaHei" panose="020B0503020204020204" pitchFamily="34" charset="-122"/>
            </a:endParaRPr>
          </a:p>
        </p:txBody>
      </p:sp>
      <p:sp>
        <p:nvSpPr>
          <p:cNvPr id="96" name="文本框 95">
            <a:extLst>
              <a:ext uri="{FF2B5EF4-FFF2-40B4-BE49-F238E27FC236}">
                <a16:creationId xmlns:a16="http://schemas.microsoft.com/office/drawing/2014/main" id="{F08F5759-8497-C1D3-3363-A0D443A531AB}"/>
              </a:ext>
            </a:extLst>
          </p:cNvPr>
          <p:cNvSpPr txBox="1"/>
          <p:nvPr/>
        </p:nvSpPr>
        <p:spPr>
          <a:xfrm>
            <a:off x="877802" y="5878607"/>
            <a:ext cx="4277204" cy="369332"/>
          </a:xfrm>
          <a:prstGeom prst="rect">
            <a:avLst/>
          </a:prstGeom>
          <a:solidFill>
            <a:srgbClr val="51ADB7"/>
          </a:solidFill>
        </p:spPr>
        <p:txBody>
          <a:bodyPr wrap="square" rtlCol="0">
            <a:spAutoFit/>
          </a:bodyPr>
          <a:lstStyle/>
          <a:p>
            <a:pPr marL="285750" indent="-285750">
              <a:buFont typeface="Arial" panose="020B0604020202020204" pitchFamily="34" charset="0"/>
              <a:buChar char="•"/>
            </a:pPr>
            <a:r>
              <a:rPr kumimoji="1" lang="zh-CN" altLang="en-US" dirty="0">
                <a:solidFill>
                  <a:srgbClr val="FFFF00"/>
                </a:solidFill>
                <a:latin typeface="Microsoft YaHei" panose="020B0503020204020204" pitchFamily="34" charset="-122"/>
                <a:ea typeface="Microsoft YaHei" panose="020B0503020204020204" pitchFamily="34" charset="-122"/>
              </a:rPr>
              <a:t>空间复杂度：</a:t>
            </a:r>
            <a:r>
              <a:rPr kumimoji="1" lang="en-US" altLang="zh-CN" dirty="0">
                <a:solidFill>
                  <a:srgbClr val="FFFF00"/>
                </a:solidFill>
                <a:latin typeface="Microsoft YaHei" panose="020B0503020204020204" pitchFamily="34" charset="-122"/>
                <a:ea typeface="Microsoft YaHei" panose="020B0503020204020204" pitchFamily="34" charset="-122"/>
              </a:rPr>
              <a:t>O(1)</a:t>
            </a:r>
            <a:r>
              <a:rPr kumimoji="1" lang="zh-CN" altLang="en-US" dirty="0">
                <a:solidFill>
                  <a:srgbClr val="FFFF00"/>
                </a:solidFill>
                <a:latin typeface="Microsoft YaHei" panose="020B0503020204020204" pitchFamily="34" charset="-122"/>
                <a:ea typeface="Microsoft YaHei" panose="020B0503020204020204" pitchFamily="34" charset="-122"/>
              </a:rPr>
              <a:t> </a:t>
            </a:r>
          </a:p>
        </p:txBody>
      </p:sp>
      <p:pic>
        <p:nvPicPr>
          <p:cNvPr id="147" name="图片 146">
            <a:extLst>
              <a:ext uri="{FF2B5EF4-FFF2-40B4-BE49-F238E27FC236}">
                <a16:creationId xmlns:a16="http://schemas.microsoft.com/office/drawing/2014/main" id="{4450F527-FF52-7A25-F708-5397DB8C95FA}"/>
              </a:ext>
            </a:extLst>
          </p:cNvPr>
          <p:cNvPicPr>
            <a:picLocks noChangeAspect="1"/>
          </p:cNvPicPr>
          <p:nvPr/>
        </p:nvPicPr>
        <p:blipFill>
          <a:blip r:embed="rId3"/>
          <a:stretch>
            <a:fillRect/>
          </a:stretch>
        </p:blipFill>
        <p:spPr>
          <a:xfrm>
            <a:off x="1245238" y="2014621"/>
            <a:ext cx="4162385" cy="2785596"/>
          </a:xfrm>
          <a:prstGeom prst="rect">
            <a:avLst/>
          </a:prstGeom>
        </p:spPr>
      </p:pic>
    </p:spTree>
    <p:extLst>
      <p:ext uri="{BB962C8B-B14F-4D97-AF65-F5344CB8AC3E}">
        <p14:creationId xmlns:p14="http://schemas.microsoft.com/office/powerpoint/2010/main" val="4264957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 grpId="0" animBg="1"/>
      <p:bldP spid="96" grpId="0" animBg="1"/>
    </p:bld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a:extLst>
              <a:ext uri="{FF2B5EF4-FFF2-40B4-BE49-F238E27FC236}">
                <a16:creationId xmlns:a16="http://schemas.microsoft.com/office/drawing/2014/main" id="{53225175-9BF7-78B2-8AF8-0CF7F76F4BFD}"/>
              </a:ext>
            </a:extLst>
          </p:cNvPr>
          <p:cNvSpPr txBox="1"/>
          <p:nvPr>
            <p:custDataLst>
              <p:tags r:id="rId2"/>
            </p:custDataLst>
          </p:nvPr>
        </p:nvSpPr>
        <p:spPr>
          <a:xfrm>
            <a:off x="1219200" y="635000"/>
            <a:ext cx="10145486" cy="2143125"/>
          </a:xfrm>
          <a:prstGeom prst="rect">
            <a:avLst/>
          </a:prstGeom>
          <a:noFill/>
        </p:spPr>
        <p:txBody>
          <a:bodyPr vert="horz" wrap="square" rtlCol="0" anchor="ctr" anchorCtr="0">
            <a:noAutofit/>
          </a:bodyPr>
          <a:lstStyle/>
          <a:p>
            <a:r>
              <a:rPr kumimoji="1"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合并两个顺序表，通常需要使用与两个顺序表的总长度相同大小的额外空间，而合并单链表不需要其它存储空间，主要的原因是什么？</a:t>
            </a:r>
          </a:p>
        </p:txBody>
      </p:sp>
      <p:sp>
        <p:nvSpPr>
          <p:cNvPr id="14" name="文本框 13">
            <a:extLst>
              <a:ext uri="{FF2B5EF4-FFF2-40B4-BE49-F238E27FC236}">
                <a16:creationId xmlns:a16="http://schemas.microsoft.com/office/drawing/2014/main" id="{4AE0436E-FE71-2958-137B-D3BBB9D22D56}"/>
              </a:ext>
            </a:extLst>
          </p:cNvPr>
          <p:cNvSpPr txBox="1"/>
          <p:nvPr>
            <p:custDataLst>
              <p:tags r:id="rId3"/>
            </p:custDataLst>
          </p:nvPr>
        </p:nvSpPr>
        <p:spPr>
          <a:xfrm>
            <a:off x="2438400" y="2786063"/>
            <a:ext cx="8534400" cy="642938"/>
          </a:xfrm>
          <a:prstGeom prst="rect">
            <a:avLst/>
          </a:prstGeom>
          <a:noFill/>
        </p:spPr>
        <p:txBody>
          <a:bodyPr vert="horz" rtlCol="0" anchor="ctr" anchorCtr="0">
            <a:noAutofit/>
          </a:bodyPr>
          <a:lstStyle/>
          <a:p>
            <a:r>
              <a:rPr kumimoji="1"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在顺序表中插入或删除元素需要移动大量的数据</a:t>
            </a:r>
          </a:p>
        </p:txBody>
      </p:sp>
      <p:sp>
        <p:nvSpPr>
          <p:cNvPr id="16" name="文本框 15">
            <a:extLst>
              <a:ext uri="{FF2B5EF4-FFF2-40B4-BE49-F238E27FC236}">
                <a16:creationId xmlns:a16="http://schemas.microsoft.com/office/drawing/2014/main" id="{648AA48C-B6E6-D6AF-093F-DD1C4D27BBCC}"/>
              </a:ext>
            </a:extLst>
          </p:cNvPr>
          <p:cNvSpPr txBox="1"/>
          <p:nvPr>
            <p:custDataLst>
              <p:tags r:id="rId4"/>
            </p:custDataLst>
          </p:nvPr>
        </p:nvSpPr>
        <p:spPr>
          <a:xfrm>
            <a:off x="2438400" y="3932124"/>
            <a:ext cx="8534400" cy="642938"/>
          </a:xfrm>
          <a:prstGeom prst="rect">
            <a:avLst/>
          </a:prstGeom>
          <a:noFill/>
        </p:spPr>
        <p:txBody>
          <a:bodyPr vert="horz" rtlCol="0" anchor="ctr" anchorCtr="0">
            <a:noAutofit/>
          </a:bodyPr>
          <a:lstStyle/>
          <a:p>
            <a:r>
              <a:rPr kumimoji="1"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顺序表的长度固定不变</a:t>
            </a:r>
          </a:p>
        </p:txBody>
      </p:sp>
      <p:sp>
        <p:nvSpPr>
          <p:cNvPr id="18" name="椭圆 17">
            <a:extLst>
              <a:ext uri="{FF2B5EF4-FFF2-40B4-BE49-F238E27FC236}">
                <a16:creationId xmlns:a16="http://schemas.microsoft.com/office/drawing/2014/main" id="{5DA1DFCB-C3C3-19BF-1B6C-FE93E81646BC}"/>
              </a:ext>
            </a:extLst>
          </p:cNvPr>
          <p:cNvSpPr>
            <a:spLocks noChangeAspect="1"/>
          </p:cNvSpPr>
          <p:nvPr>
            <p:custDataLst>
              <p:tags r:id="rId5"/>
            </p:custDataLst>
          </p:nvPr>
        </p:nvSpPr>
        <p:spPr>
          <a:xfrm>
            <a:off x="1571625" y="2850356"/>
            <a:ext cx="514350" cy="514350"/>
          </a:xfrm>
          <a:prstGeom prst="ellipse">
            <a:avLst/>
          </a:prstGeom>
          <a:solidFill>
            <a:srgbClr val="808080"/>
          </a:solidFill>
          <a:ln w="12700" cmpd="sng">
            <a:solidFill>
              <a:srgbClr val="00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vert="horz" rtlCol="0" anchor="ctr" anchorCtr="1">
            <a:noAutofit/>
          </a:bodyPr>
          <a:lstStyle/>
          <a:p>
            <a:pPr algn="ctr"/>
            <a:r>
              <a:rPr kumimoji="1" lang="en"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kumimoji="1"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20" name="椭圆 19">
            <a:extLst>
              <a:ext uri="{FF2B5EF4-FFF2-40B4-BE49-F238E27FC236}">
                <a16:creationId xmlns:a16="http://schemas.microsoft.com/office/drawing/2014/main" id="{784F6712-9333-7BD5-7723-09F68C2A6212}"/>
              </a:ext>
            </a:extLst>
          </p:cNvPr>
          <p:cNvSpPr>
            <a:spLocks noChangeAspect="1"/>
          </p:cNvSpPr>
          <p:nvPr>
            <p:custDataLst>
              <p:tags r:id="rId6"/>
            </p:custDataLst>
          </p:nvPr>
        </p:nvSpPr>
        <p:spPr>
          <a:xfrm>
            <a:off x="1571625" y="4037239"/>
            <a:ext cx="514350" cy="514350"/>
          </a:xfrm>
          <a:prstGeom prst="ellipse">
            <a:avLst/>
          </a:prstGeom>
          <a:solidFill>
            <a:srgbClr val="808080"/>
          </a:solidFill>
          <a:ln w="12700" cmpd="sng">
            <a:solidFill>
              <a:srgbClr val="00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vert="horz" rtlCol="0" anchor="ctr" anchorCtr="1">
            <a:noAutofit/>
          </a:bodyPr>
          <a:lstStyle/>
          <a:p>
            <a:pPr algn="ctr"/>
            <a:r>
              <a:rPr kumimoji="1" lang="en"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kumimoji="1" lang="zh-CN" altLang="en-US" sz="1600" dirty="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22" name="圆角矩形 21">
            <a:extLst>
              <a:ext uri="{FF2B5EF4-FFF2-40B4-BE49-F238E27FC236}">
                <a16:creationId xmlns:a16="http://schemas.microsoft.com/office/drawing/2014/main" id="{CB14DF38-5DB3-68DE-749F-50EFCA7CB5B6}"/>
              </a:ext>
            </a:extLst>
          </p:cNvPr>
          <p:cNvSpPr/>
          <p:nvPr>
            <p:custDataLst>
              <p:tags r:id="rId7"/>
            </p:custDataLst>
          </p:nvPr>
        </p:nvSpPr>
        <p:spPr>
          <a:xfrm>
            <a:off x="8915400" y="6215063"/>
            <a:ext cx="1543050" cy="411480"/>
          </a:xfrm>
          <a:prstGeom prst="roundRect">
            <a:avLst/>
          </a:prstGeom>
          <a:solidFill>
            <a:srgbClr val="808080"/>
          </a:solidFill>
          <a:ln w="38100" cmpd="sng">
            <a:solidFill>
              <a:srgbClr val="00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vert="horz" rtlCol="0" anchor="ctr" anchorCtr="1">
            <a:noAutofit/>
          </a:bodyPr>
          <a:lstStyle/>
          <a:p>
            <a:pPr algn="ctr"/>
            <a:r>
              <a:rPr kumimoji="1"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grpSp>
        <p:nvGrpSpPr>
          <p:cNvPr id="12" name="组合 11">
            <a:extLst>
              <a:ext uri="{FF2B5EF4-FFF2-40B4-BE49-F238E27FC236}">
                <a16:creationId xmlns:a16="http://schemas.microsoft.com/office/drawing/2014/main" id="{E8258FFC-289C-81CA-1B0F-EB97E5742AA9}"/>
              </a:ext>
            </a:extLst>
          </p:cNvPr>
          <p:cNvGrpSpPr/>
          <p:nvPr>
            <p:custDataLst>
              <p:tags r:id="rId8"/>
            </p:custDataLst>
          </p:nvPr>
        </p:nvGrpSpPr>
        <p:grpSpPr>
          <a:xfrm>
            <a:off x="0" y="0"/>
            <a:ext cx="12192000" cy="635000"/>
            <a:chOff x="0" y="0"/>
            <a:chExt cx="12192000" cy="635000"/>
          </a:xfrm>
        </p:grpSpPr>
        <p:sp>
          <p:nvSpPr>
            <p:cNvPr id="8" name="TitleBackground">
              <a:extLst>
                <a:ext uri="{FF2B5EF4-FFF2-40B4-BE49-F238E27FC236}">
                  <a16:creationId xmlns:a16="http://schemas.microsoft.com/office/drawing/2014/main" id="{08F1EB6C-C57F-D3AB-3224-BAD68AD4C2B2}"/>
                </a:ext>
              </a:extLst>
            </p:cNvPr>
            <p:cNvSpPr/>
            <p:nvPr>
              <p:custDataLst>
                <p:tags r:id="rId10"/>
              </p:custDataLst>
            </p:nvPr>
          </p:nvSpPr>
          <p:spPr>
            <a:xfrm>
              <a:off x="0" y="0"/>
              <a:ext cx="12192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ColorBlock">
              <a:extLst>
                <a:ext uri="{FF2B5EF4-FFF2-40B4-BE49-F238E27FC236}">
                  <a16:creationId xmlns:a16="http://schemas.microsoft.com/office/drawing/2014/main" id="{F09F64B5-1F7D-E283-5448-983FB358C94F}"/>
                </a:ext>
              </a:extLst>
            </p:cNvPr>
            <p:cNvSpPr/>
            <p:nvPr>
              <p:custDataLst>
                <p:tags r:id="rId11"/>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TypeText">
              <a:extLst>
                <a:ext uri="{FF2B5EF4-FFF2-40B4-BE49-F238E27FC236}">
                  <a16:creationId xmlns:a16="http://schemas.microsoft.com/office/drawing/2014/main" id="{EB8229E5-DEE6-3E1C-C6E1-213BDBD3B603}"/>
                </a:ext>
              </a:extLst>
            </p:cNvPr>
            <p:cNvSpPr txBox="1"/>
            <p:nvPr>
              <p:custDataLst>
                <p:tags r:id="rId12"/>
              </p:custDataLst>
            </p:nvPr>
          </p:nvSpPr>
          <p:spPr>
            <a:xfrm>
              <a:off x="254000" y="0"/>
              <a:ext cx="1905000" cy="635000"/>
            </a:xfrm>
            <a:prstGeom prst="rect">
              <a:avLst/>
            </a:prstGeom>
            <a:noFill/>
          </p:spPr>
          <p:txBody>
            <a:bodyPr vert="horz" wrap="none" rtlCol="0" anchor="ctr" anchorCtr="0">
              <a:noAutofit/>
            </a:bodyPr>
            <a:lstStyle/>
            <a:p>
              <a:r>
                <a:rPr kumimoji="1"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投票</a:t>
              </a:r>
            </a:p>
          </p:txBody>
        </p:sp>
        <p:sp>
          <p:nvSpPr>
            <p:cNvPr id="11" name="TipText">
              <a:extLst>
                <a:ext uri="{FF2B5EF4-FFF2-40B4-BE49-F238E27FC236}">
                  <a16:creationId xmlns:a16="http://schemas.microsoft.com/office/drawing/2014/main" id="{4AFF964D-BE38-7DB1-8C19-D2E2162735B5}"/>
                </a:ext>
              </a:extLst>
            </p:cNvPr>
            <p:cNvSpPr txBox="1"/>
            <p:nvPr>
              <p:custDataLst>
                <p:tags r:id="rId13"/>
              </p:custDataLst>
            </p:nvPr>
          </p:nvSpPr>
          <p:spPr>
            <a:xfrm>
              <a:off x="1195705" y="109220"/>
              <a:ext cx="2286000" cy="508000"/>
            </a:xfrm>
            <a:prstGeom prst="rect">
              <a:avLst/>
            </a:prstGeom>
            <a:noFill/>
          </p:spPr>
          <p:txBody>
            <a:bodyPr vert="horz" wrap="none" rtlCol="0" anchor="ctr" anchorCtr="0">
              <a:noAutofit/>
            </a:bodyPr>
            <a:lstStyle/>
            <a:p>
              <a:r>
                <a:rPr kumimoji="1"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最多可选</a:t>
              </a:r>
              <a:r>
                <a:rPr kumimoji="1"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kumimoji="1"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项</a:t>
              </a:r>
            </a:p>
          </p:txBody>
        </p:sp>
      </p:grpSp>
      <p:pic>
        <p:nvPicPr>
          <p:cNvPr id="7" name="图片 6">
            <a:extLst>
              <a:ext uri="{FF2B5EF4-FFF2-40B4-BE49-F238E27FC236}">
                <a16:creationId xmlns:a16="http://schemas.microsoft.com/office/drawing/2014/main" id="{9FF79BED-41F5-BB6F-2AF6-51F0A7A8503D}"/>
              </a:ext>
            </a:extLst>
          </p:cNvPr>
          <p:cNvPicPr>
            <a:picLocks/>
          </p:cNvPicPr>
          <p:nvPr>
            <p:custDataLst>
              <p:tags r:id="rId9"/>
            </p:custDataLst>
          </p:nvPr>
        </p:nvPicPr>
        <p:blipFill>
          <a:blip r:embed="rId16">
            <a:extLst>
              <a:ext uri="{28A0092B-C50C-407E-A947-70E740481C1C}">
                <a14:useLocalDpi xmlns:a14="http://schemas.microsoft.com/office/drawing/2010/main" val="0"/>
              </a:ext>
            </a:extLst>
          </a:blip>
          <a:stretch>
            <a:fillRect/>
          </a:stretch>
        </p:blipFill>
        <p:spPr>
          <a:xfrm>
            <a:off x="10642600" y="63500"/>
            <a:ext cx="1422400" cy="508000"/>
          </a:xfrm>
          <a:prstGeom prst="rect">
            <a:avLst/>
          </a:prstGeom>
        </p:spPr>
      </p:pic>
    </p:spTree>
    <p:custDataLst>
      <p:tags r:id="rId1"/>
    </p:custDataLst>
    <p:extLst>
      <p:ext uri="{BB962C8B-B14F-4D97-AF65-F5344CB8AC3E}">
        <p14:creationId xmlns:p14="http://schemas.microsoft.com/office/powerpoint/2010/main" val="3045417492"/>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经典面试题</a:t>
            </a:r>
          </a:p>
        </p:txBody>
      </p:sp>
      <p:sp>
        <p:nvSpPr>
          <p:cNvPr id="3" name="副标题 2"/>
          <p:cNvSpPr>
            <a:spLocks noGrp="1"/>
          </p:cNvSpPr>
          <p:nvPr>
            <p:ph type="subTitle" idx="1"/>
          </p:nvPr>
        </p:nvSpPr>
        <p:spPr/>
        <p:txBody>
          <a:bodyPr/>
          <a:lstStyle/>
          <a:p>
            <a:r>
              <a:rPr lang="en-US" altLang="zh-CN" dirty="0"/>
              <a:t>10.5.2  </a:t>
            </a:r>
            <a:r>
              <a:rPr lang="zh-CN" altLang="en-US" dirty="0"/>
              <a:t>归并排序</a:t>
            </a:r>
          </a:p>
        </p:txBody>
      </p:sp>
      <p:sp>
        <p:nvSpPr>
          <p:cNvPr id="4" name="文本占位符 3"/>
          <p:cNvSpPr>
            <a:spLocks noGrp="1"/>
          </p:cNvSpPr>
          <p:nvPr>
            <p:ph type="body" idx="10"/>
          </p:nvPr>
        </p:nvSpPr>
        <p:spPr/>
        <p:txBody>
          <a:bodyPr/>
          <a:lstStyle/>
          <a:p>
            <a:r>
              <a:rPr lang="zh-CN" altLang="en-US" dirty="0"/>
              <a:t>数据结构</a:t>
            </a:r>
          </a:p>
        </p:txBody>
      </p:sp>
      <p:sp>
        <p:nvSpPr>
          <p:cNvPr id="6" name="内容占位符 5">
            <a:extLst>
              <a:ext uri="{FF2B5EF4-FFF2-40B4-BE49-F238E27FC236}">
                <a16:creationId xmlns:a16="http://schemas.microsoft.com/office/drawing/2014/main" id="{2128B241-160C-450A-82C1-473FC4BFC3CB}"/>
              </a:ext>
            </a:extLst>
          </p:cNvPr>
          <p:cNvSpPr>
            <a:spLocks noGrp="1"/>
          </p:cNvSpPr>
          <p:nvPr>
            <p:ph idx="11"/>
          </p:nvPr>
        </p:nvSpPr>
        <p:spPr/>
        <p:txBody>
          <a:bodyPr>
            <a:normAutofit/>
          </a:bodyPr>
          <a:lstStyle/>
          <a:p>
            <a:r>
              <a:rPr lang="zh-CN" altLang="en-US" sz="2400" b="1" dirty="0"/>
              <a:t>问题描述</a:t>
            </a:r>
            <a:endParaRPr lang="en-US" altLang="zh-CN" sz="2400" b="1" dirty="0"/>
          </a:p>
          <a:p>
            <a:r>
              <a:rPr lang="zh-CN" altLang="en-US" sz="2400" dirty="0"/>
              <a:t>有两个按升序排列的序列，长度分别是</a:t>
            </a:r>
            <a:r>
              <a:rPr lang="en-US" altLang="zh-CN" sz="2400" dirty="0"/>
              <a:t>n</a:t>
            </a:r>
            <a:r>
              <a:rPr lang="zh-CN" altLang="en-US" sz="2400" dirty="0"/>
              <a:t>和</a:t>
            </a:r>
            <a:r>
              <a:rPr lang="en-US" altLang="zh-CN" sz="2400" dirty="0"/>
              <a:t>m</a:t>
            </a:r>
            <a:r>
              <a:rPr lang="zh-CN" altLang="en-US" sz="2400" dirty="0"/>
              <a:t>且各自存储在顺序表中。设第一个顺序表的容量为</a:t>
            </a:r>
            <a:r>
              <a:rPr lang="en-US" altLang="zh-CN" sz="2400" dirty="0" err="1"/>
              <a:t>n+m</a:t>
            </a:r>
            <a:r>
              <a:rPr lang="zh-CN" altLang="en-US" sz="2400" dirty="0"/>
              <a:t>，如下所示。要求将两个序列合并在第一个顺序表中，时间复杂度为</a:t>
            </a:r>
            <a:r>
              <a:rPr lang="en-US" altLang="zh-CN" sz="2400" dirty="0"/>
              <a:t>O(</a:t>
            </a:r>
            <a:r>
              <a:rPr lang="en-US" altLang="zh-CN" sz="2400" dirty="0" err="1"/>
              <a:t>n+m</a:t>
            </a:r>
            <a:r>
              <a:rPr lang="en-US" altLang="zh-CN" sz="2400" dirty="0"/>
              <a:t>)</a:t>
            </a:r>
            <a:r>
              <a:rPr lang="zh-CN" altLang="en-US" sz="2400" dirty="0"/>
              <a:t>，空间复杂度</a:t>
            </a:r>
            <a:r>
              <a:rPr lang="en-US" altLang="zh-CN" sz="2400" dirty="0"/>
              <a:t>O(1)</a:t>
            </a:r>
            <a:r>
              <a:rPr lang="zh-CN" altLang="en-US" sz="2400" dirty="0"/>
              <a:t>。</a:t>
            </a:r>
            <a:endParaRPr lang="en-US" altLang="zh-CN" sz="2400" dirty="0"/>
          </a:p>
          <a:p>
            <a:endParaRPr lang="en-US" altLang="zh-CN" sz="2400" dirty="0"/>
          </a:p>
          <a:p>
            <a:endParaRPr lang="en-US" altLang="zh-CN" sz="2400" dirty="0"/>
          </a:p>
        </p:txBody>
      </p:sp>
      <p:graphicFrame>
        <p:nvGraphicFramePr>
          <p:cNvPr id="5" name="表格 4">
            <a:extLst>
              <a:ext uri="{FF2B5EF4-FFF2-40B4-BE49-F238E27FC236}">
                <a16:creationId xmlns:a16="http://schemas.microsoft.com/office/drawing/2014/main" id="{1D49C08C-6BF8-39A7-8B99-32CEE4526AA6}"/>
              </a:ext>
            </a:extLst>
          </p:cNvPr>
          <p:cNvGraphicFramePr>
            <a:graphicFrameLocks noGrp="1"/>
          </p:cNvGraphicFramePr>
          <p:nvPr>
            <p:extLst>
              <p:ext uri="{D42A27DB-BD31-4B8C-83A1-F6EECF244321}">
                <p14:modId xmlns:p14="http://schemas.microsoft.com/office/powerpoint/2010/main" val="1947215169"/>
              </p:ext>
            </p:extLst>
          </p:nvPr>
        </p:nvGraphicFramePr>
        <p:xfrm>
          <a:off x="1416206" y="4130933"/>
          <a:ext cx="3708396" cy="396240"/>
        </p:xfrm>
        <a:graphic>
          <a:graphicData uri="http://schemas.openxmlformats.org/drawingml/2006/table">
            <a:tbl>
              <a:tblPr firstRow="1" bandRow="1">
                <a:tableStyleId>{5C22544A-7EE6-4342-B048-85BDC9FD1C3A}</a:tableStyleId>
              </a:tblPr>
              <a:tblGrid>
                <a:gridCol w="412044">
                  <a:extLst>
                    <a:ext uri="{9D8B030D-6E8A-4147-A177-3AD203B41FA5}">
                      <a16:colId xmlns:a16="http://schemas.microsoft.com/office/drawing/2014/main" val="3111539157"/>
                    </a:ext>
                  </a:extLst>
                </a:gridCol>
                <a:gridCol w="412044">
                  <a:extLst>
                    <a:ext uri="{9D8B030D-6E8A-4147-A177-3AD203B41FA5}">
                      <a16:colId xmlns:a16="http://schemas.microsoft.com/office/drawing/2014/main" val="291434471"/>
                    </a:ext>
                  </a:extLst>
                </a:gridCol>
                <a:gridCol w="412044">
                  <a:extLst>
                    <a:ext uri="{9D8B030D-6E8A-4147-A177-3AD203B41FA5}">
                      <a16:colId xmlns:a16="http://schemas.microsoft.com/office/drawing/2014/main" val="3505021404"/>
                    </a:ext>
                  </a:extLst>
                </a:gridCol>
                <a:gridCol w="412044">
                  <a:extLst>
                    <a:ext uri="{9D8B030D-6E8A-4147-A177-3AD203B41FA5}">
                      <a16:colId xmlns:a16="http://schemas.microsoft.com/office/drawing/2014/main" val="1218426193"/>
                    </a:ext>
                  </a:extLst>
                </a:gridCol>
                <a:gridCol w="412044">
                  <a:extLst>
                    <a:ext uri="{9D8B030D-6E8A-4147-A177-3AD203B41FA5}">
                      <a16:colId xmlns:a16="http://schemas.microsoft.com/office/drawing/2014/main" val="2714592306"/>
                    </a:ext>
                  </a:extLst>
                </a:gridCol>
                <a:gridCol w="412044">
                  <a:extLst>
                    <a:ext uri="{9D8B030D-6E8A-4147-A177-3AD203B41FA5}">
                      <a16:colId xmlns:a16="http://schemas.microsoft.com/office/drawing/2014/main" val="1608209106"/>
                    </a:ext>
                  </a:extLst>
                </a:gridCol>
                <a:gridCol w="412044">
                  <a:extLst>
                    <a:ext uri="{9D8B030D-6E8A-4147-A177-3AD203B41FA5}">
                      <a16:colId xmlns:a16="http://schemas.microsoft.com/office/drawing/2014/main" val="1931404817"/>
                    </a:ext>
                  </a:extLst>
                </a:gridCol>
                <a:gridCol w="412044">
                  <a:extLst>
                    <a:ext uri="{9D8B030D-6E8A-4147-A177-3AD203B41FA5}">
                      <a16:colId xmlns:a16="http://schemas.microsoft.com/office/drawing/2014/main" val="1025951502"/>
                    </a:ext>
                  </a:extLst>
                </a:gridCol>
                <a:gridCol w="412044">
                  <a:extLst>
                    <a:ext uri="{9D8B030D-6E8A-4147-A177-3AD203B41FA5}">
                      <a16:colId xmlns:a16="http://schemas.microsoft.com/office/drawing/2014/main" val="1496838897"/>
                    </a:ext>
                  </a:extLst>
                </a:gridCol>
              </a:tblGrid>
              <a:tr h="370840">
                <a:tc>
                  <a:txBody>
                    <a:bodyPr/>
                    <a:lstStyle/>
                    <a:p>
                      <a:pPr algn="ctr"/>
                      <a:r>
                        <a:rPr lang="en-US" altLang="zh-CN" sz="2000" dirty="0"/>
                        <a:t>1</a:t>
                      </a:r>
                      <a:endParaRPr lang="zh-CN" altLang="en-US" sz="2000" dirty="0"/>
                    </a:p>
                  </a:txBody>
                  <a:tcPr/>
                </a:tc>
                <a:tc>
                  <a:txBody>
                    <a:bodyPr/>
                    <a:lstStyle/>
                    <a:p>
                      <a:pPr algn="ctr"/>
                      <a:r>
                        <a:rPr lang="en-US" altLang="zh-CN" sz="2000" dirty="0"/>
                        <a:t>3</a:t>
                      </a:r>
                      <a:endParaRPr lang="zh-CN" altLang="en-US" sz="2000" dirty="0"/>
                    </a:p>
                  </a:txBody>
                  <a:tcPr/>
                </a:tc>
                <a:tc>
                  <a:txBody>
                    <a:bodyPr/>
                    <a:lstStyle/>
                    <a:p>
                      <a:pPr algn="ctr"/>
                      <a:r>
                        <a:rPr lang="en-US" altLang="zh-CN" sz="2000" dirty="0"/>
                        <a:t>5</a:t>
                      </a:r>
                      <a:endParaRPr lang="zh-CN" altLang="en-US" sz="2000" dirty="0"/>
                    </a:p>
                  </a:txBody>
                  <a:tcPr/>
                </a:tc>
                <a:tc>
                  <a:txBody>
                    <a:bodyPr/>
                    <a:lstStyle/>
                    <a:p>
                      <a:pPr algn="ctr"/>
                      <a:r>
                        <a:rPr lang="en-US" altLang="zh-CN" sz="2000" dirty="0"/>
                        <a:t>6</a:t>
                      </a:r>
                      <a:r>
                        <a:rPr lang="zh-CN" altLang="en-US" sz="2000" dirty="0"/>
                        <a:t>  </a:t>
                      </a:r>
                    </a:p>
                  </a:txBody>
                  <a:tcPr/>
                </a:tc>
                <a:tc>
                  <a:txBody>
                    <a:bodyPr/>
                    <a:lstStyle/>
                    <a:p>
                      <a:pPr algn="ctr"/>
                      <a:r>
                        <a:rPr lang="en-US" altLang="zh-CN" sz="2000" dirty="0"/>
                        <a:t>8</a:t>
                      </a:r>
                      <a:endParaRPr lang="zh-CN" altLang="en-US" sz="2000" dirty="0"/>
                    </a:p>
                  </a:txBody>
                  <a:tcPr/>
                </a:tc>
                <a:tc>
                  <a:txBody>
                    <a:bodyPr/>
                    <a:lstStyle/>
                    <a:p>
                      <a:pPr algn="ctr"/>
                      <a:endParaRPr lang="zh-CN" altLang="en-US" sz="2000"/>
                    </a:p>
                  </a:txBody>
                  <a:tcPr/>
                </a:tc>
                <a:tc>
                  <a:txBody>
                    <a:bodyPr/>
                    <a:lstStyle/>
                    <a:p>
                      <a:pPr algn="ctr"/>
                      <a:endParaRPr lang="zh-CN" altLang="en-US" sz="2000" dirty="0"/>
                    </a:p>
                  </a:txBody>
                  <a:tcPr/>
                </a:tc>
                <a:tc>
                  <a:txBody>
                    <a:bodyPr/>
                    <a:lstStyle/>
                    <a:p>
                      <a:pPr algn="ctr"/>
                      <a:endParaRPr lang="zh-CN" altLang="en-US" sz="2000"/>
                    </a:p>
                  </a:txBody>
                  <a:tcPr/>
                </a:tc>
                <a:tc>
                  <a:txBody>
                    <a:bodyPr/>
                    <a:lstStyle/>
                    <a:p>
                      <a:pPr algn="ctr"/>
                      <a:endParaRPr lang="zh-CN" altLang="en-US" sz="2000" dirty="0"/>
                    </a:p>
                  </a:txBody>
                  <a:tcPr/>
                </a:tc>
                <a:extLst>
                  <a:ext uri="{0D108BD9-81ED-4DB2-BD59-A6C34878D82A}">
                    <a16:rowId xmlns:a16="http://schemas.microsoft.com/office/drawing/2014/main" val="334775194"/>
                  </a:ext>
                </a:extLst>
              </a:tr>
            </a:tbl>
          </a:graphicData>
        </a:graphic>
      </p:graphicFrame>
      <p:graphicFrame>
        <p:nvGraphicFramePr>
          <p:cNvPr id="7" name="表格 6">
            <a:extLst>
              <a:ext uri="{FF2B5EF4-FFF2-40B4-BE49-F238E27FC236}">
                <a16:creationId xmlns:a16="http://schemas.microsoft.com/office/drawing/2014/main" id="{A69273CB-81CD-F997-95A9-0BDA7924029F}"/>
              </a:ext>
            </a:extLst>
          </p:cNvPr>
          <p:cNvGraphicFramePr>
            <a:graphicFrameLocks noGrp="1"/>
          </p:cNvGraphicFramePr>
          <p:nvPr>
            <p:extLst>
              <p:ext uri="{D42A27DB-BD31-4B8C-83A1-F6EECF244321}">
                <p14:modId xmlns:p14="http://schemas.microsoft.com/office/powerpoint/2010/main" val="2284771680"/>
              </p:ext>
            </p:extLst>
          </p:nvPr>
        </p:nvGraphicFramePr>
        <p:xfrm>
          <a:off x="1416206" y="4688912"/>
          <a:ext cx="1663696" cy="396240"/>
        </p:xfrm>
        <a:graphic>
          <a:graphicData uri="http://schemas.openxmlformats.org/drawingml/2006/table">
            <a:tbl>
              <a:tblPr firstRow="1" bandRow="1">
                <a:tableStyleId>{21E4AEA4-8DFA-4A89-87EB-49C32662AFE0}</a:tableStyleId>
              </a:tblPr>
              <a:tblGrid>
                <a:gridCol w="415924">
                  <a:extLst>
                    <a:ext uri="{9D8B030D-6E8A-4147-A177-3AD203B41FA5}">
                      <a16:colId xmlns:a16="http://schemas.microsoft.com/office/drawing/2014/main" val="2738821725"/>
                    </a:ext>
                  </a:extLst>
                </a:gridCol>
                <a:gridCol w="415924">
                  <a:extLst>
                    <a:ext uri="{9D8B030D-6E8A-4147-A177-3AD203B41FA5}">
                      <a16:colId xmlns:a16="http://schemas.microsoft.com/office/drawing/2014/main" val="3693127977"/>
                    </a:ext>
                  </a:extLst>
                </a:gridCol>
                <a:gridCol w="415924">
                  <a:extLst>
                    <a:ext uri="{9D8B030D-6E8A-4147-A177-3AD203B41FA5}">
                      <a16:colId xmlns:a16="http://schemas.microsoft.com/office/drawing/2014/main" val="3108752871"/>
                    </a:ext>
                  </a:extLst>
                </a:gridCol>
                <a:gridCol w="415924">
                  <a:extLst>
                    <a:ext uri="{9D8B030D-6E8A-4147-A177-3AD203B41FA5}">
                      <a16:colId xmlns:a16="http://schemas.microsoft.com/office/drawing/2014/main" val="497135764"/>
                    </a:ext>
                  </a:extLst>
                </a:gridCol>
              </a:tblGrid>
              <a:tr h="370840">
                <a:tc>
                  <a:txBody>
                    <a:bodyPr/>
                    <a:lstStyle/>
                    <a:p>
                      <a:pPr algn="ctr"/>
                      <a:r>
                        <a:rPr lang="en-US" altLang="zh-CN" sz="2000" dirty="0"/>
                        <a:t>2</a:t>
                      </a:r>
                      <a:endParaRPr lang="zh-CN" altLang="en-US" sz="2000" dirty="0"/>
                    </a:p>
                  </a:txBody>
                  <a:tcPr/>
                </a:tc>
                <a:tc>
                  <a:txBody>
                    <a:bodyPr/>
                    <a:lstStyle/>
                    <a:p>
                      <a:pPr algn="ctr"/>
                      <a:r>
                        <a:rPr lang="en-US" altLang="zh-CN" sz="2000" dirty="0"/>
                        <a:t>4</a:t>
                      </a:r>
                      <a:endParaRPr lang="zh-CN" altLang="en-US" sz="2000" dirty="0"/>
                    </a:p>
                  </a:txBody>
                  <a:tcPr/>
                </a:tc>
                <a:tc>
                  <a:txBody>
                    <a:bodyPr/>
                    <a:lstStyle/>
                    <a:p>
                      <a:pPr algn="ctr"/>
                      <a:r>
                        <a:rPr lang="en-US" altLang="zh-CN" sz="2000" dirty="0"/>
                        <a:t>7</a:t>
                      </a:r>
                      <a:r>
                        <a:rPr lang="zh-CN" altLang="en-US" sz="2000" dirty="0"/>
                        <a:t> </a:t>
                      </a:r>
                    </a:p>
                  </a:txBody>
                  <a:tcPr/>
                </a:tc>
                <a:tc>
                  <a:txBody>
                    <a:bodyPr/>
                    <a:lstStyle/>
                    <a:p>
                      <a:pPr algn="ctr"/>
                      <a:r>
                        <a:rPr lang="en-US" altLang="zh-CN" sz="2000" dirty="0"/>
                        <a:t>9</a:t>
                      </a:r>
                      <a:endParaRPr lang="zh-CN" altLang="en-US" sz="2000" dirty="0"/>
                    </a:p>
                  </a:txBody>
                  <a:tcPr/>
                </a:tc>
                <a:extLst>
                  <a:ext uri="{0D108BD9-81ED-4DB2-BD59-A6C34878D82A}">
                    <a16:rowId xmlns:a16="http://schemas.microsoft.com/office/drawing/2014/main" val="4246808459"/>
                  </a:ext>
                </a:extLst>
              </a:tr>
            </a:tbl>
          </a:graphicData>
        </a:graphic>
      </p:graphicFrame>
      <p:sp>
        <p:nvSpPr>
          <p:cNvPr id="8" name="右大括号 7">
            <a:extLst>
              <a:ext uri="{FF2B5EF4-FFF2-40B4-BE49-F238E27FC236}">
                <a16:creationId xmlns:a16="http://schemas.microsoft.com/office/drawing/2014/main" id="{B6A20D55-6B90-4422-AB7D-07C08B14B549}"/>
              </a:ext>
            </a:extLst>
          </p:cNvPr>
          <p:cNvSpPr/>
          <p:nvPr/>
        </p:nvSpPr>
        <p:spPr>
          <a:xfrm rot="16200000">
            <a:off x="4077138" y="3240960"/>
            <a:ext cx="355599" cy="1231900"/>
          </a:xfrm>
          <a:prstGeom prst="rightBrace">
            <a:avLst>
              <a:gd name="adj1" fmla="val 58333"/>
              <a:gd name="adj2" fmla="val 50000"/>
            </a:avLst>
          </a:prstGeom>
          <a:ln w="28575">
            <a:solidFill>
              <a:srgbClr val="51ADB7"/>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9" name="文本框 8">
            <a:extLst>
              <a:ext uri="{FF2B5EF4-FFF2-40B4-BE49-F238E27FC236}">
                <a16:creationId xmlns:a16="http://schemas.microsoft.com/office/drawing/2014/main" id="{7C648AC3-E982-CE43-4EB0-10BEB6BDF799}"/>
              </a:ext>
            </a:extLst>
          </p:cNvPr>
          <p:cNvSpPr txBox="1"/>
          <p:nvPr/>
        </p:nvSpPr>
        <p:spPr>
          <a:xfrm>
            <a:off x="3700939" y="3302000"/>
            <a:ext cx="1107996" cy="369332"/>
          </a:xfrm>
          <a:prstGeom prst="rect">
            <a:avLst/>
          </a:prstGeom>
          <a:noFill/>
        </p:spPr>
        <p:txBody>
          <a:bodyPr wrap="none" rtlCol="0">
            <a:spAutoFit/>
          </a:bodyPr>
          <a:lstStyle/>
          <a:p>
            <a:r>
              <a:rPr kumimoji="1" lang="zh-CN" altLang="en-US" dirty="0">
                <a:solidFill>
                  <a:srgbClr val="00B050"/>
                </a:solidFill>
              </a:rPr>
              <a:t>多余空间</a:t>
            </a:r>
          </a:p>
        </p:txBody>
      </p:sp>
      <p:sp>
        <p:nvSpPr>
          <p:cNvPr id="10" name="右箭头 9">
            <a:extLst>
              <a:ext uri="{FF2B5EF4-FFF2-40B4-BE49-F238E27FC236}">
                <a16:creationId xmlns:a16="http://schemas.microsoft.com/office/drawing/2014/main" id="{806CCC30-5B77-592F-6E05-308E492A9ABC}"/>
              </a:ext>
            </a:extLst>
          </p:cNvPr>
          <p:cNvSpPr/>
          <p:nvPr/>
        </p:nvSpPr>
        <p:spPr>
          <a:xfrm>
            <a:off x="5622937" y="4262192"/>
            <a:ext cx="977900" cy="678252"/>
          </a:xfrm>
          <a:prstGeom prst="rightArrow">
            <a:avLst/>
          </a:prstGeom>
          <a:solidFill>
            <a:srgbClr val="51ADB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dirty="0"/>
              <a:t>合并</a:t>
            </a:r>
          </a:p>
        </p:txBody>
      </p:sp>
      <p:graphicFrame>
        <p:nvGraphicFramePr>
          <p:cNvPr id="11" name="表格 10">
            <a:extLst>
              <a:ext uri="{FF2B5EF4-FFF2-40B4-BE49-F238E27FC236}">
                <a16:creationId xmlns:a16="http://schemas.microsoft.com/office/drawing/2014/main" id="{83786788-934A-C7CC-43AB-3379105FCA1F}"/>
              </a:ext>
            </a:extLst>
          </p:cNvPr>
          <p:cNvGraphicFramePr>
            <a:graphicFrameLocks noGrp="1"/>
          </p:cNvGraphicFramePr>
          <p:nvPr>
            <p:extLst>
              <p:ext uri="{D42A27DB-BD31-4B8C-83A1-F6EECF244321}">
                <p14:modId xmlns:p14="http://schemas.microsoft.com/office/powerpoint/2010/main" val="2420643018"/>
              </p:ext>
            </p:extLst>
          </p:nvPr>
        </p:nvGraphicFramePr>
        <p:xfrm>
          <a:off x="7099172" y="4130933"/>
          <a:ext cx="3708396" cy="396240"/>
        </p:xfrm>
        <a:graphic>
          <a:graphicData uri="http://schemas.openxmlformats.org/drawingml/2006/table">
            <a:tbl>
              <a:tblPr firstRow="1" bandRow="1">
                <a:tableStyleId>{5C22544A-7EE6-4342-B048-85BDC9FD1C3A}</a:tableStyleId>
              </a:tblPr>
              <a:tblGrid>
                <a:gridCol w="412044">
                  <a:extLst>
                    <a:ext uri="{9D8B030D-6E8A-4147-A177-3AD203B41FA5}">
                      <a16:colId xmlns:a16="http://schemas.microsoft.com/office/drawing/2014/main" val="3111539157"/>
                    </a:ext>
                  </a:extLst>
                </a:gridCol>
                <a:gridCol w="412044">
                  <a:extLst>
                    <a:ext uri="{9D8B030D-6E8A-4147-A177-3AD203B41FA5}">
                      <a16:colId xmlns:a16="http://schemas.microsoft.com/office/drawing/2014/main" val="291434471"/>
                    </a:ext>
                  </a:extLst>
                </a:gridCol>
                <a:gridCol w="412044">
                  <a:extLst>
                    <a:ext uri="{9D8B030D-6E8A-4147-A177-3AD203B41FA5}">
                      <a16:colId xmlns:a16="http://schemas.microsoft.com/office/drawing/2014/main" val="3505021404"/>
                    </a:ext>
                  </a:extLst>
                </a:gridCol>
                <a:gridCol w="412044">
                  <a:extLst>
                    <a:ext uri="{9D8B030D-6E8A-4147-A177-3AD203B41FA5}">
                      <a16:colId xmlns:a16="http://schemas.microsoft.com/office/drawing/2014/main" val="1218426193"/>
                    </a:ext>
                  </a:extLst>
                </a:gridCol>
                <a:gridCol w="412044">
                  <a:extLst>
                    <a:ext uri="{9D8B030D-6E8A-4147-A177-3AD203B41FA5}">
                      <a16:colId xmlns:a16="http://schemas.microsoft.com/office/drawing/2014/main" val="2714592306"/>
                    </a:ext>
                  </a:extLst>
                </a:gridCol>
                <a:gridCol w="412044">
                  <a:extLst>
                    <a:ext uri="{9D8B030D-6E8A-4147-A177-3AD203B41FA5}">
                      <a16:colId xmlns:a16="http://schemas.microsoft.com/office/drawing/2014/main" val="1608209106"/>
                    </a:ext>
                  </a:extLst>
                </a:gridCol>
                <a:gridCol w="412044">
                  <a:extLst>
                    <a:ext uri="{9D8B030D-6E8A-4147-A177-3AD203B41FA5}">
                      <a16:colId xmlns:a16="http://schemas.microsoft.com/office/drawing/2014/main" val="1931404817"/>
                    </a:ext>
                  </a:extLst>
                </a:gridCol>
                <a:gridCol w="412044">
                  <a:extLst>
                    <a:ext uri="{9D8B030D-6E8A-4147-A177-3AD203B41FA5}">
                      <a16:colId xmlns:a16="http://schemas.microsoft.com/office/drawing/2014/main" val="1025951502"/>
                    </a:ext>
                  </a:extLst>
                </a:gridCol>
                <a:gridCol w="412044">
                  <a:extLst>
                    <a:ext uri="{9D8B030D-6E8A-4147-A177-3AD203B41FA5}">
                      <a16:colId xmlns:a16="http://schemas.microsoft.com/office/drawing/2014/main" val="1496838897"/>
                    </a:ext>
                  </a:extLst>
                </a:gridCol>
              </a:tblGrid>
              <a:tr h="370840">
                <a:tc>
                  <a:txBody>
                    <a:bodyPr/>
                    <a:lstStyle/>
                    <a:p>
                      <a:pPr algn="ctr"/>
                      <a:r>
                        <a:rPr lang="en-US" altLang="zh-CN" sz="2000" dirty="0"/>
                        <a:t>1</a:t>
                      </a:r>
                      <a:endParaRPr lang="zh-CN" altLang="en-US" sz="2000" dirty="0"/>
                    </a:p>
                  </a:txBody>
                  <a:tcPr/>
                </a:tc>
                <a:tc>
                  <a:txBody>
                    <a:bodyPr/>
                    <a:lstStyle/>
                    <a:p>
                      <a:pPr algn="ctr"/>
                      <a:r>
                        <a:rPr lang="en-US" altLang="zh-CN" sz="2000" dirty="0">
                          <a:solidFill>
                            <a:schemeClr val="accent2">
                              <a:lumMod val="40000"/>
                              <a:lumOff val="60000"/>
                            </a:schemeClr>
                          </a:solidFill>
                        </a:rPr>
                        <a:t>2</a:t>
                      </a:r>
                      <a:endParaRPr lang="zh-CN" altLang="en-US" sz="2000" dirty="0">
                        <a:solidFill>
                          <a:schemeClr val="accent2">
                            <a:lumMod val="40000"/>
                            <a:lumOff val="60000"/>
                          </a:schemeClr>
                        </a:solidFill>
                      </a:endParaRPr>
                    </a:p>
                  </a:txBody>
                  <a:tcPr/>
                </a:tc>
                <a:tc>
                  <a:txBody>
                    <a:bodyPr/>
                    <a:lstStyle/>
                    <a:p>
                      <a:pPr algn="ctr"/>
                      <a:r>
                        <a:rPr lang="en-US" altLang="zh-CN" sz="2000" dirty="0"/>
                        <a:t>3</a:t>
                      </a:r>
                      <a:endParaRPr lang="zh-CN" altLang="en-US" sz="2000" dirty="0"/>
                    </a:p>
                  </a:txBody>
                  <a:tcPr/>
                </a:tc>
                <a:tc>
                  <a:txBody>
                    <a:bodyPr/>
                    <a:lstStyle/>
                    <a:p>
                      <a:pPr algn="ctr"/>
                      <a:r>
                        <a:rPr lang="en-US" altLang="zh-CN" sz="2000" dirty="0">
                          <a:solidFill>
                            <a:schemeClr val="accent2">
                              <a:lumMod val="40000"/>
                              <a:lumOff val="60000"/>
                            </a:schemeClr>
                          </a:solidFill>
                        </a:rPr>
                        <a:t>4</a:t>
                      </a:r>
                      <a:r>
                        <a:rPr lang="zh-CN" altLang="en-US" sz="2000" dirty="0"/>
                        <a:t>  </a:t>
                      </a:r>
                    </a:p>
                  </a:txBody>
                  <a:tcPr/>
                </a:tc>
                <a:tc>
                  <a:txBody>
                    <a:bodyPr/>
                    <a:lstStyle/>
                    <a:p>
                      <a:pPr algn="ctr"/>
                      <a:r>
                        <a:rPr lang="en-US" altLang="zh-CN" sz="2000" dirty="0"/>
                        <a:t>5</a:t>
                      </a:r>
                      <a:endParaRPr lang="zh-CN" altLang="en-US" sz="2000" dirty="0"/>
                    </a:p>
                  </a:txBody>
                  <a:tcPr/>
                </a:tc>
                <a:tc>
                  <a:txBody>
                    <a:bodyPr/>
                    <a:lstStyle/>
                    <a:p>
                      <a:pPr algn="ctr"/>
                      <a:r>
                        <a:rPr lang="en-US" altLang="zh-CN" sz="2000" dirty="0"/>
                        <a:t>6</a:t>
                      </a:r>
                      <a:endParaRPr lang="zh-CN" altLang="en-US" sz="2000" dirty="0"/>
                    </a:p>
                  </a:txBody>
                  <a:tcPr/>
                </a:tc>
                <a:tc>
                  <a:txBody>
                    <a:bodyPr/>
                    <a:lstStyle/>
                    <a:p>
                      <a:pPr algn="ctr"/>
                      <a:r>
                        <a:rPr lang="en-US" altLang="zh-CN" sz="2000" dirty="0">
                          <a:solidFill>
                            <a:schemeClr val="accent2">
                              <a:lumMod val="40000"/>
                              <a:lumOff val="60000"/>
                            </a:schemeClr>
                          </a:solidFill>
                        </a:rPr>
                        <a:t>7</a:t>
                      </a:r>
                      <a:endParaRPr lang="zh-CN" altLang="en-US" sz="2000" dirty="0">
                        <a:solidFill>
                          <a:schemeClr val="accent2">
                            <a:lumMod val="40000"/>
                            <a:lumOff val="60000"/>
                          </a:schemeClr>
                        </a:solidFill>
                      </a:endParaRPr>
                    </a:p>
                  </a:txBody>
                  <a:tcPr/>
                </a:tc>
                <a:tc>
                  <a:txBody>
                    <a:bodyPr/>
                    <a:lstStyle/>
                    <a:p>
                      <a:pPr algn="ctr"/>
                      <a:r>
                        <a:rPr lang="en-US" altLang="zh-CN" sz="2000" dirty="0"/>
                        <a:t>8</a:t>
                      </a:r>
                      <a:endParaRPr lang="zh-CN" altLang="en-US" sz="2000" dirty="0"/>
                    </a:p>
                  </a:txBody>
                  <a:tcPr/>
                </a:tc>
                <a:tc>
                  <a:txBody>
                    <a:bodyPr/>
                    <a:lstStyle/>
                    <a:p>
                      <a:pPr algn="ctr"/>
                      <a:r>
                        <a:rPr lang="en-US" altLang="zh-CN" sz="2000" dirty="0">
                          <a:solidFill>
                            <a:schemeClr val="accent2">
                              <a:lumMod val="40000"/>
                              <a:lumOff val="60000"/>
                            </a:schemeClr>
                          </a:solidFill>
                        </a:rPr>
                        <a:t>9</a:t>
                      </a:r>
                      <a:endParaRPr lang="zh-CN" altLang="en-US" sz="2000" dirty="0">
                        <a:solidFill>
                          <a:schemeClr val="accent2">
                            <a:lumMod val="40000"/>
                            <a:lumOff val="60000"/>
                          </a:schemeClr>
                        </a:solidFill>
                      </a:endParaRPr>
                    </a:p>
                  </a:txBody>
                  <a:tcPr/>
                </a:tc>
                <a:extLst>
                  <a:ext uri="{0D108BD9-81ED-4DB2-BD59-A6C34878D82A}">
                    <a16:rowId xmlns:a16="http://schemas.microsoft.com/office/drawing/2014/main" val="334775194"/>
                  </a:ext>
                </a:extLst>
              </a:tr>
            </a:tbl>
          </a:graphicData>
        </a:graphic>
      </p:graphicFrame>
      <p:graphicFrame>
        <p:nvGraphicFramePr>
          <p:cNvPr id="12" name="表格 11">
            <a:extLst>
              <a:ext uri="{FF2B5EF4-FFF2-40B4-BE49-F238E27FC236}">
                <a16:creationId xmlns:a16="http://schemas.microsoft.com/office/drawing/2014/main" id="{F32C8A72-8120-2FD1-B0B2-6BB97790DFA3}"/>
              </a:ext>
            </a:extLst>
          </p:cNvPr>
          <p:cNvGraphicFramePr>
            <a:graphicFrameLocks noGrp="1"/>
          </p:cNvGraphicFramePr>
          <p:nvPr>
            <p:extLst>
              <p:ext uri="{D42A27DB-BD31-4B8C-83A1-F6EECF244321}">
                <p14:modId xmlns:p14="http://schemas.microsoft.com/office/powerpoint/2010/main" val="4244779885"/>
              </p:ext>
            </p:extLst>
          </p:nvPr>
        </p:nvGraphicFramePr>
        <p:xfrm>
          <a:off x="7099172" y="4688912"/>
          <a:ext cx="1663696" cy="396240"/>
        </p:xfrm>
        <a:graphic>
          <a:graphicData uri="http://schemas.openxmlformats.org/drawingml/2006/table">
            <a:tbl>
              <a:tblPr firstRow="1" bandRow="1">
                <a:tableStyleId>{21E4AEA4-8DFA-4A89-87EB-49C32662AFE0}</a:tableStyleId>
              </a:tblPr>
              <a:tblGrid>
                <a:gridCol w="415924">
                  <a:extLst>
                    <a:ext uri="{9D8B030D-6E8A-4147-A177-3AD203B41FA5}">
                      <a16:colId xmlns:a16="http://schemas.microsoft.com/office/drawing/2014/main" val="2738821725"/>
                    </a:ext>
                  </a:extLst>
                </a:gridCol>
                <a:gridCol w="415924">
                  <a:extLst>
                    <a:ext uri="{9D8B030D-6E8A-4147-A177-3AD203B41FA5}">
                      <a16:colId xmlns:a16="http://schemas.microsoft.com/office/drawing/2014/main" val="3693127977"/>
                    </a:ext>
                  </a:extLst>
                </a:gridCol>
                <a:gridCol w="415924">
                  <a:extLst>
                    <a:ext uri="{9D8B030D-6E8A-4147-A177-3AD203B41FA5}">
                      <a16:colId xmlns:a16="http://schemas.microsoft.com/office/drawing/2014/main" val="3108752871"/>
                    </a:ext>
                  </a:extLst>
                </a:gridCol>
                <a:gridCol w="415924">
                  <a:extLst>
                    <a:ext uri="{9D8B030D-6E8A-4147-A177-3AD203B41FA5}">
                      <a16:colId xmlns:a16="http://schemas.microsoft.com/office/drawing/2014/main" val="497135764"/>
                    </a:ext>
                  </a:extLst>
                </a:gridCol>
              </a:tblGrid>
              <a:tr h="370840">
                <a:tc>
                  <a:txBody>
                    <a:bodyPr/>
                    <a:lstStyle/>
                    <a:p>
                      <a:pPr algn="ctr"/>
                      <a:endParaRPr lang="zh-CN" altLang="en-US" sz="2000" dirty="0"/>
                    </a:p>
                  </a:txBody>
                  <a:tcPr/>
                </a:tc>
                <a:tc>
                  <a:txBody>
                    <a:bodyPr/>
                    <a:lstStyle/>
                    <a:p>
                      <a:pPr algn="ctr"/>
                      <a:endParaRPr lang="zh-CN" altLang="en-US" sz="2000" dirty="0"/>
                    </a:p>
                  </a:txBody>
                  <a:tcPr/>
                </a:tc>
                <a:tc>
                  <a:txBody>
                    <a:bodyPr/>
                    <a:lstStyle/>
                    <a:p>
                      <a:pPr algn="ctr"/>
                      <a:r>
                        <a:rPr lang="zh-CN" altLang="en-US" sz="2000" dirty="0"/>
                        <a:t> </a:t>
                      </a:r>
                    </a:p>
                  </a:txBody>
                  <a:tcPr/>
                </a:tc>
                <a:tc>
                  <a:txBody>
                    <a:bodyPr/>
                    <a:lstStyle/>
                    <a:p>
                      <a:pPr algn="ctr"/>
                      <a:endParaRPr lang="zh-CN" altLang="en-US" sz="2000" dirty="0"/>
                    </a:p>
                  </a:txBody>
                  <a:tcPr/>
                </a:tc>
                <a:extLst>
                  <a:ext uri="{0D108BD9-81ED-4DB2-BD59-A6C34878D82A}">
                    <a16:rowId xmlns:a16="http://schemas.microsoft.com/office/drawing/2014/main" val="4246808459"/>
                  </a:ext>
                </a:extLst>
              </a:tr>
            </a:tbl>
          </a:graphicData>
        </a:graphic>
      </p:graphicFrame>
    </p:spTree>
    <p:extLst>
      <p:ext uri="{BB962C8B-B14F-4D97-AF65-F5344CB8AC3E}">
        <p14:creationId xmlns:p14="http://schemas.microsoft.com/office/powerpoint/2010/main" val="3819449044"/>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经典面试题</a:t>
            </a:r>
          </a:p>
        </p:txBody>
      </p:sp>
      <p:sp>
        <p:nvSpPr>
          <p:cNvPr id="3" name="副标题 2"/>
          <p:cNvSpPr>
            <a:spLocks noGrp="1"/>
          </p:cNvSpPr>
          <p:nvPr>
            <p:ph type="subTitle" idx="1"/>
          </p:nvPr>
        </p:nvSpPr>
        <p:spPr/>
        <p:txBody>
          <a:bodyPr/>
          <a:lstStyle/>
          <a:p>
            <a:r>
              <a:rPr lang="en-US" altLang="zh-CN" dirty="0"/>
              <a:t>10.5.2  </a:t>
            </a:r>
            <a:r>
              <a:rPr lang="zh-CN" altLang="en-US" dirty="0"/>
              <a:t>归并排序</a:t>
            </a:r>
          </a:p>
        </p:txBody>
      </p:sp>
      <p:sp>
        <p:nvSpPr>
          <p:cNvPr id="4" name="文本占位符 3"/>
          <p:cNvSpPr>
            <a:spLocks noGrp="1"/>
          </p:cNvSpPr>
          <p:nvPr>
            <p:ph type="body" idx="10"/>
          </p:nvPr>
        </p:nvSpPr>
        <p:spPr/>
        <p:txBody>
          <a:bodyPr/>
          <a:lstStyle/>
          <a:p>
            <a:r>
              <a:rPr lang="zh-CN" altLang="en-US" dirty="0"/>
              <a:t>数据结构</a:t>
            </a:r>
          </a:p>
        </p:txBody>
      </p:sp>
      <p:sp>
        <p:nvSpPr>
          <p:cNvPr id="6" name="内容占位符 5">
            <a:extLst>
              <a:ext uri="{FF2B5EF4-FFF2-40B4-BE49-F238E27FC236}">
                <a16:creationId xmlns:a16="http://schemas.microsoft.com/office/drawing/2014/main" id="{2128B241-160C-450A-82C1-473FC4BFC3CB}"/>
              </a:ext>
            </a:extLst>
          </p:cNvPr>
          <p:cNvSpPr>
            <a:spLocks noGrp="1"/>
          </p:cNvSpPr>
          <p:nvPr>
            <p:ph idx="11"/>
          </p:nvPr>
        </p:nvSpPr>
        <p:spPr/>
        <p:txBody>
          <a:bodyPr>
            <a:normAutofit/>
          </a:bodyPr>
          <a:lstStyle/>
          <a:p>
            <a:r>
              <a:rPr lang="zh-CN" altLang="en-US" b="1" dirty="0"/>
              <a:t>问题描述</a:t>
            </a:r>
            <a:endParaRPr lang="en-US" altLang="zh-CN" b="1" dirty="0"/>
          </a:p>
          <a:p>
            <a:r>
              <a:rPr lang="zh-CN" altLang="en-US" dirty="0"/>
              <a:t>有两个按升序排列的序列，长度分别是</a:t>
            </a:r>
            <a:r>
              <a:rPr lang="en-US" altLang="zh-CN" dirty="0"/>
              <a:t>n</a:t>
            </a:r>
            <a:r>
              <a:rPr lang="zh-CN" altLang="en-US" dirty="0"/>
              <a:t>和</a:t>
            </a:r>
            <a:r>
              <a:rPr lang="en-US" altLang="zh-CN" dirty="0"/>
              <a:t>m</a:t>
            </a:r>
            <a:r>
              <a:rPr lang="zh-CN" altLang="en-US" dirty="0"/>
              <a:t>且各自存储在顺序表中。设第一个顺序表的容量为</a:t>
            </a:r>
            <a:r>
              <a:rPr lang="en-US" altLang="zh-CN" dirty="0" err="1"/>
              <a:t>n+m</a:t>
            </a:r>
            <a:r>
              <a:rPr lang="zh-CN" altLang="en-US" dirty="0"/>
              <a:t>，如下所示。要求将两个序列合并在第一个顺序表中，时间复杂度为</a:t>
            </a:r>
            <a:r>
              <a:rPr lang="en-US" altLang="zh-CN" dirty="0"/>
              <a:t>O(</a:t>
            </a:r>
            <a:r>
              <a:rPr lang="en-US" altLang="zh-CN" dirty="0" err="1"/>
              <a:t>n+m</a:t>
            </a:r>
            <a:r>
              <a:rPr lang="en-US" altLang="zh-CN" dirty="0"/>
              <a:t>)</a:t>
            </a:r>
            <a:r>
              <a:rPr lang="zh-CN" altLang="en-US" dirty="0"/>
              <a:t>，空间复杂度</a:t>
            </a:r>
            <a:r>
              <a:rPr lang="en-US" altLang="zh-CN" dirty="0"/>
              <a:t>O(1)</a:t>
            </a:r>
            <a:r>
              <a:rPr lang="zh-CN" altLang="en-US" dirty="0"/>
              <a:t>。</a:t>
            </a:r>
            <a:endParaRPr lang="en-US" altLang="zh-CN" dirty="0"/>
          </a:p>
          <a:p>
            <a:endParaRPr lang="en-US" altLang="zh-CN" dirty="0"/>
          </a:p>
          <a:p>
            <a:r>
              <a:rPr lang="zh-CN" altLang="en-US" dirty="0"/>
              <a:t>算法</a:t>
            </a:r>
            <a:r>
              <a:rPr lang="en-US" altLang="zh-CN" dirty="0"/>
              <a:t>1</a:t>
            </a:r>
            <a:r>
              <a:rPr lang="zh-CN" altLang="en-US" dirty="0"/>
              <a:t>：将第二个顺序表的元素先移到第一个顺序表后段，然后排序！</a:t>
            </a:r>
            <a:endParaRPr lang="en-US" altLang="zh-CN" dirty="0"/>
          </a:p>
          <a:p>
            <a:endParaRPr lang="en-US" altLang="zh-CN" dirty="0"/>
          </a:p>
        </p:txBody>
      </p:sp>
      <p:graphicFrame>
        <p:nvGraphicFramePr>
          <p:cNvPr id="5" name="表格 4">
            <a:extLst>
              <a:ext uri="{FF2B5EF4-FFF2-40B4-BE49-F238E27FC236}">
                <a16:creationId xmlns:a16="http://schemas.microsoft.com/office/drawing/2014/main" id="{1D49C08C-6BF8-39A7-8B99-32CEE4526AA6}"/>
              </a:ext>
            </a:extLst>
          </p:cNvPr>
          <p:cNvGraphicFramePr>
            <a:graphicFrameLocks noGrp="1"/>
          </p:cNvGraphicFramePr>
          <p:nvPr/>
        </p:nvGraphicFramePr>
        <p:xfrm>
          <a:off x="1416206" y="4130933"/>
          <a:ext cx="3708396" cy="396240"/>
        </p:xfrm>
        <a:graphic>
          <a:graphicData uri="http://schemas.openxmlformats.org/drawingml/2006/table">
            <a:tbl>
              <a:tblPr firstRow="1" bandRow="1">
                <a:tableStyleId>{5C22544A-7EE6-4342-B048-85BDC9FD1C3A}</a:tableStyleId>
              </a:tblPr>
              <a:tblGrid>
                <a:gridCol w="412044">
                  <a:extLst>
                    <a:ext uri="{9D8B030D-6E8A-4147-A177-3AD203B41FA5}">
                      <a16:colId xmlns:a16="http://schemas.microsoft.com/office/drawing/2014/main" val="3111539157"/>
                    </a:ext>
                  </a:extLst>
                </a:gridCol>
                <a:gridCol w="412044">
                  <a:extLst>
                    <a:ext uri="{9D8B030D-6E8A-4147-A177-3AD203B41FA5}">
                      <a16:colId xmlns:a16="http://schemas.microsoft.com/office/drawing/2014/main" val="291434471"/>
                    </a:ext>
                  </a:extLst>
                </a:gridCol>
                <a:gridCol w="412044">
                  <a:extLst>
                    <a:ext uri="{9D8B030D-6E8A-4147-A177-3AD203B41FA5}">
                      <a16:colId xmlns:a16="http://schemas.microsoft.com/office/drawing/2014/main" val="3505021404"/>
                    </a:ext>
                  </a:extLst>
                </a:gridCol>
                <a:gridCol w="412044">
                  <a:extLst>
                    <a:ext uri="{9D8B030D-6E8A-4147-A177-3AD203B41FA5}">
                      <a16:colId xmlns:a16="http://schemas.microsoft.com/office/drawing/2014/main" val="1218426193"/>
                    </a:ext>
                  </a:extLst>
                </a:gridCol>
                <a:gridCol w="412044">
                  <a:extLst>
                    <a:ext uri="{9D8B030D-6E8A-4147-A177-3AD203B41FA5}">
                      <a16:colId xmlns:a16="http://schemas.microsoft.com/office/drawing/2014/main" val="2714592306"/>
                    </a:ext>
                  </a:extLst>
                </a:gridCol>
                <a:gridCol w="412044">
                  <a:extLst>
                    <a:ext uri="{9D8B030D-6E8A-4147-A177-3AD203B41FA5}">
                      <a16:colId xmlns:a16="http://schemas.microsoft.com/office/drawing/2014/main" val="1608209106"/>
                    </a:ext>
                  </a:extLst>
                </a:gridCol>
                <a:gridCol w="412044">
                  <a:extLst>
                    <a:ext uri="{9D8B030D-6E8A-4147-A177-3AD203B41FA5}">
                      <a16:colId xmlns:a16="http://schemas.microsoft.com/office/drawing/2014/main" val="1931404817"/>
                    </a:ext>
                  </a:extLst>
                </a:gridCol>
                <a:gridCol w="412044">
                  <a:extLst>
                    <a:ext uri="{9D8B030D-6E8A-4147-A177-3AD203B41FA5}">
                      <a16:colId xmlns:a16="http://schemas.microsoft.com/office/drawing/2014/main" val="1025951502"/>
                    </a:ext>
                  </a:extLst>
                </a:gridCol>
                <a:gridCol w="412044">
                  <a:extLst>
                    <a:ext uri="{9D8B030D-6E8A-4147-A177-3AD203B41FA5}">
                      <a16:colId xmlns:a16="http://schemas.microsoft.com/office/drawing/2014/main" val="1496838897"/>
                    </a:ext>
                  </a:extLst>
                </a:gridCol>
              </a:tblGrid>
              <a:tr h="370840">
                <a:tc>
                  <a:txBody>
                    <a:bodyPr/>
                    <a:lstStyle/>
                    <a:p>
                      <a:pPr algn="ctr"/>
                      <a:r>
                        <a:rPr lang="en-US" altLang="zh-CN" sz="2000" dirty="0"/>
                        <a:t>1</a:t>
                      </a:r>
                      <a:endParaRPr lang="zh-CN" altLang="en-US" sz="2000" dirty="0"/>
                    </a:p>
                  </a:txBody>
                  <a:tcPr/>
                </a:tc>
                <a:tc>
                  <a:txBody>
                    <a:bodyPr/>
                    <a:lstStyle/>
                    <a:p>
                      <a:pPr algn="ctr"/>
                      <a:r>
                        <a:rPr lang="en-US" altLang="zh-CN" sz="2000" dirty="0"/>
                        <a:t>3</a:t>
                      </a:r>
                      <a:endParaRPr lang="zh-CN" altLang="en-US" sz="2000" dirty="0"/>
                    </a:p>
                  </a:txBody>
                  <a:tcPr/>
                </a:tc>
                <a:tc>
                  <a:txBody>
                    <a:bodyPr/>
                    <a:lstStyle/>
                    <a:p>
                      <a:pPr algn="ctr"/>
                      <a:r>
                        <a:rPr lang="en-US" altLang="zh-CN" sz="2000" dirty="0"/>
                        <a:t>5</a:t>
                      </a:r>
                      <a:endParaRPr lang="zh-CN" altLang="en-US" sz="2000" dirty="0"/>
                    </a:p>
                  </a:txBody>
                  <a:tcPr/>
                </a:tc>
                <a:tc>
                  <a:txBody>
                    <a:bodyPr/>
                    <a:lstStyle/>
                    <a:p>
                      <a:pPr algn="ctr"/>
                      <a:r>
                        <a:rPr lang="en-US" altLang="zh-CN" sz="2000" dirty="0"/>
                        <a:t>6</a:t>
                      </a:r>
                      <a:r>
                        <a:rPr lang="zh-CN" altLang="en-US" sz="2000" dirty="0"/>
                        <a:t>  </a:t>
                      </a:r>
                    </a:p>
                  </a:txBody>
                  <a:tcPr/>
                </a:tc>
                <a:tc>
                  <a:txBody>
                    <a:bodyPr/>
                    <a:lstStyle/>
                    <a:p>
                      <a:pPr algn="ctr"/>
                      <a:r>
                        <a:rPr lang="en-US" altLang="zh-CN" sz="2000" dirty="0"/>
                        <a:t>8</a:t>
                      </a:r>
                      <a:endParaRPr lang="zh-CN" altLang="en-US" sz="2000" dirty="0"/>
                    </a:p>
                  </a:txBody>
                  <a:tcPr/>
                </a:tc>
                <a:tc>
                  <a:txBody>
                    <a:bodyPr/>
                    <a:lstStyle/>
                    <a:p>
                      <a:pPr algn="ctr"/>
                      <a:endParaRPr lang="zh-CN" altLang="en-US" sz="2000"/>
                    </a:p>
                  </a:txBody>
                  <a:tcPr/>
                </a:tc>
                <a:tc>
                  <a:txBody>
                    <a:bodyPr/>
                    <a:lstStyle/>
                    <a:p>
                      <a:pPr algn="ctr"/>
                      <a:endParaRPr lang="zh-CN" altLang="en-US" sz="2000" dirty="0"/>
                    </a:p>
                  </a:txBody>
                  <a:tcPr/>
                </a:tc>
                <a:tc>
                  <a:txBody>
                    <a:bodyPr/>
                    <a:lstStyle/>
                    <a:p>
                      <a:pPr algn="ctr"/>
                      <a:endParaRPr lang="zh-CN" altLang="en-US" sz="2000"/>
                    </a:p>
                  </a:txBody>
                  <a:tcPr/>
                </a:tc>
                <a:tc>
                  <a:txBody>
                    <a:bodyPr/>
                    <a:lstStyle/>
                    <a:p>
                      <a:pPr algn="ctr"/>
                      <a:endParaRPr lang="zh-CN" altLang="en-US" sz="2000" dirty="0"/>
                    </a:p>
                  </a:txBody>
                  <a:tcPr/>
                </a:tc>
                <a:extLst>
                  <a:ext uri="{0D108BD9-81ED-4DB2-BD59-A6C34878D82A}">
                    <a16:rowId xmlns:a16="http://schemas.microsoft.com/office/drawing/2014/main" val="334775194"/>
                  </a:ext>
                </a:extLst>
              </a:tr>
            </a:tbl>
          </a:graphicData>
        </a:graphic>
      </p:graphicFrame>
      <p:graphicFrame>
        <p:nvGraphicFramePr>
          <p:cNvPr id="7" name="表格 6">
            <a:extLst>
              <a:ext uri="{FF2B5EF4-FFF2-40B4-BE49-F238E27FC236}">
                <a16:creationId xmlns:a16="http://schemas.microsoft.com/office/drawing/2014/main" id="{A69273CB-81CD-F997-95A9-0BDA7924029F}"/>
              </a:ext>
            </a:extLst>
          </p:cNvPr>
          <p:cNvGraphicFramePr>
            <a:graphicFrameLocks noGrp="1"/>
          </p:cNvGraphicFramePr>
          <p:nvPr/>
        </p:nvGraphicFramePr>
        <p:xfrm>
          <a:off x="1416206" y="4688912"/>
          <a:ext cx="1663696" cy="396240"/>
        </p:xfrm>
        <a:graphic>
          <a:graphicData uri="http://schemas.openxmlformats.org/drawingml/2006/table">
            <a:tbl>
              <a:tblPr firstRow="1" bandRow="1">
                <a:tableStyleId>{21E4AEA4-8DFA-4A89-87EB-49C32662AFE0}</a:tableStyleId>
              </a:tblPr>
              <a:tblGrid>
                <a:gridCol w="415924">
                  <a:extLst>
                    <a:ext uri="{9D8B030D-6E8A-4147-A177-3AD203B41FA5}">
                      <a16:colId xmlns:a16="http://schemas.microsoft.com/office/drawing/2014/main" val="2738821725"/>
                    </a:ext>
                  </a:extLst>
                </a:gridCol>
                <a:gridCol w="415924">
                  <a:extLst>
                    <a:ext uri="{9D8B030D-6E8A-4147-A177-3AD203B41FA5}">
                      <a16:colId xmlns:a16="http://schemas.microsoft.com/office/drawing/2014/main" val="3693127977"/>
                    </a:ext>
                  </a:extLst>
                </a:gridCol>
                <a:gridCol w="415924">
                  <a:extLst>
                    <a:ext uri="{9D8B030D-6E8A-4147-A177-3AD203B41FA5}">
                      <a16:colId xmlns:a16="http://schemas.microsoft.com/office/drawing/2014/main" val="3108752871"/>
                    </a:ext>
                  </a:extLst>
                </a:gridCol>
                <a:gridCol w="415924">
                  <a:extLst>
                    <a:ext uri="{9D8B030D-6E8A-4147-A177-3AD203B41FA5}">
                      <a16:colId xmlns:a16="http://schemas.microsoft.com/office/drawing/2014/main" val="497135764"/>
                    </a:ext>
                  </a:extLst>
                </a:gridCol>
              </a:tblGrid>
              <a:tr h="370840">
                <a:tc>
                  <a:txBody>
                    <a:bodyPr/>
                    <a:lstStyle/>
                    <a:p>
                      <a:pPr algn="ctr"/>
                      <a:r>
                        <a:rPr lang="en-US" altLang="zh-CN" sz="2000" dirty="0"/>
                        <a:t>2</a:t>
                      </a:r>
                      <a:endParaRPr lang="zh-CN" altLang="en-US" sz="2000" dirty="0"/>
                    </a:p>
                  </a:txBody>
                  <a:tcPr/>
                </a:tc>
                <a:tc>
                  <a:txBody>
                    <a:bodyPr/>
                    <a:lstStyle/>
                    <a:p>
                      <a:pPr algn="ctr"/>
                      <a:r>
                        <a:rPr lang="en-US" altLang="zh-CN" sz="2000" dirty="0"/>
                        <a:t>4</a:t>
                      </a:r>
                      <a:endParaRPr lang="zh-CN" altLang="en-US" sz="2000" dirty="0"/>
                    </a:p>
                  </a:txBody>
                  <a:tcPr/>
                </a:tc>
                <a:tc>
                  <a:txBody>
                    <a:bodyPr/>
                    <a:lstStyle/>
                    <a:p>
                      <a:pPr algn="ctr"/>
                      <a:r>
                        <a:rPr lang="en-US" altLang="zh-CN" sz="2000" dirty="0"/>
                        <a:t>7</a:t>
                      </a:r>
                      <a:r>
                        <a:rPr lang="zh-CN" altLang="en-US" sz="2000" dirty="0"/>
                        <a:t> </a:t>
                      </a:r>
                    </a:p>
                  </a:txBody>
                  <a:tcPr/>
                </a:tc>
                <a:tc>
                  <a:txBody>
                    <a:bodyPr/>
                    <a:lstStyle/>
                    <a:p>
                      <a:pPr algn="ctr"/>
                      <a:r>
                        <a:rPr lang="en-US" altLang="zh-CN" sz="2000" dirty="0"/>
                        <a:t>9</a:t>
                      </a:r>
                      <a:endParaRPr lang="zh-CN" altLang="en-US" sz="2000" dirty="0"/>
                    </a:p>
                  </a:txBody>
                  <a:tcPr/>
                </a:tc>
                <a:extLst>
                  <a:ext uri="{0D108BD9-81ED-4DB2-BD59-A6C34878D82A}">
                    <a16:rowId xmlns:a16="http://schemas.microsoft.com/office/drawing/2014/main" val="4246808459"/>
                  </a:ext>
                </a:extLst>
              </a:tr>
            </a:tbl>
          </a:graphicData>
        </a:graphic>
      </p:graphicFrame>
      <p:sp>
        <p:nvSpPr>
          <p:cNvPr id="10" name="右箭头 9">
            <a:extLst>
              <a:ext uri="{FF2B5EF4-FFF2-40B4-BE49-F238E27FC236}">
                <a16:creationId xmlns:a16="http://schemas.microsoft.com/office/drawing/2014/main" id="{806CCC30-5B77-592F-6E05-308E492A9ABC}"/>
              </a:ext>
            </a:extLst>
          </p:cNvPr>
          <p:cNvSpPr/>
          <p:nvPr/>
        </p:nvSpPr>
        <p:spPr>
          <a:xfrm>
            <a:off x="5622937" y="4262192"/>
            <a:ext cx="977900" cy="678252"/>
          </a:xfrm>
          <a:prstGeom prst="rightArrow">
            <a:avLst/>
          </a:prstGeom>
          <a:solidFill>
            <a:srgbClr val="51ADB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dirty="0"/>
              <a:t>移动</a:t>
            </a:r>
          </a:p>
        </p:txBody>
      </p:sp>
      <p:graphicFrame>
        <p:nvGraphicFramePr>
          <p:cNvPr id="11" name="表格 10">
            <a:extLst>
              <a:ext uri="{FF2B5EF4-FFF2-40B4-BE49-F238E27FC236}">
                <a16:creationId xmlns:a16="http://schemas.microsoft.com/office/drawing/2014/main" id="{83786788-934A-C7CC-43AB-3379105FCA1F}"/>
              </a:ext>
            </a:extLst>
          </p:cNvPr>
          <p:cNvGraphicFramePr>
            <a:graphicFrameLocks noGrp="1"/>
          </p:cNvGraphicFramePr>
          <p:nvPr>
            <p:extLst>
              <p:ext uri="{D42A27DB-BD31-4B8C-83A1-F6EECF244321}">
                <p14:modId xmlns:p14="http://schemas.microsoft.com/office/powerpoint/2010/main" val="3928125187"/>
              </p:ext>
            </p:extLst>
          </p:nvPr>
        </p:nvGraphicFramePr>
        <p:xfrm>
          <a:off x="7019912" y="4403198"/>
          <a:ext cx="3708396" cy="396240"/>
        </p:xfrm>
        <a:graphic>
          <a:graphicData uri="http://schemas.openxmlformats.org/drawingml/2006/table">
            <a:tbl>
              <a:tblPr firstRow="1" bandRow="1">
                <a:tableStyleId>{5C22544A-7EE6-4342-B048-85BDC9FD1C3A}</a:tableStyleId>
              </a:tblPr>
              <a:tblGrid>
                <a:gridCol w="412044">
                  <a:extLst>
                    <a:ext uri="{9D8B030D-6E8A-4147-A177-3AD203B41FA5}">
                      <a16:colId xmlns:a16="http://schemas.microsoft.com/office/drawing/2014/main" val="3111539157"/>
                    </a:ext>
                  </a:extLst>
                </a:gridCol>
                <a:gridCol w="412044">
                  <a:extLst>
                    <a:ext uri="{9D8B030D-6E8A-4147-A177-3AD203B41FA5}">
                      <a16:colId xmlns:a16="http://schemas.microsoft.com/office/drawing/2014/main" val="291434471"/>
                    </a:ext>
                  </a:extLst>
                </a:gridCol>
                <a:gridCol w="412044">
                  <a:extLst>
                    <a:ext uri="{9D8B030D-6E8A-4147-A177-3AD203B41FA5}">
                      <a16:colId xmlns:a16="http://schemas.microsoft.com/office/drawing/2014/main" val="3505021404"/>
                    </a:ext>
                  </a:extLst>
                </a:gridCol>
                <a:gridCol w="412044">
                  <a:extLst>
                    <a:ext uri="{9D8B030D-6E8A-4147-A177-3AD203B41FA5}">
                      <a16:colId xmlns:a16="http://schemas.microsoft.com/office/drawing/2014/main" val="1218426193"/>
                    </a:ext>
                  </a:extLst>
                </a:gridCol>
                <a:gridCol w="412044">
                  <a:extLst>
                    <a:ext uri="{9D8B030D-6E8A-4147-A177-3AD203B41FA5}">
                      <a16:colId xmlns:a16="http://schemas.microsoft.com/office/drawing/2014/main" val="2714592306"/>
                    </a:ext>
                  </a:extLst>
                </a:gridCol>
                <a:gridCol w="412044">
                  <a:extLst>
                    <a:ext uri="{9D8B030D-6E8A-4147-A177-3AD203B41FA5}">
                      <a16:colId xmlns:a16="http://schemas.microsoft.com/office/drawing/2014/main" val="1608209106"/>
                    </a:ext>
                  </a:extLst>
                </a:gridCol>
                <a:gridCol w="412044">
                  <a:extLst>
                    <a:ext uri="{9D8B030D-6E8A-4147-A177-3AD203B41FA5}">
                      <a16:colId xmlns:a16="http://schemas.microsoft.com/office/drawing/2014/main" val="1931404817"/>
                    </a:ext>
                  </a:extLst>
                </a:gridCol>
                <a:gridCol w="412044">
                  <a:extLst>
                    <a:ext uri="{9D8B030D-6E8A-4147-A177-3AD203B41FA5}">
                      <a16:colId xmlns:a16="http://schemas.microsoft.com/office/drawing/2014/main" val="1025951502"/>
                    </a:ext>
                  </a:extLst>
                </a:gridCol>
                <a:gridCol w="412044">
                  <a:extLst>
                    <a:ext uri="{9D8B030D-6E8A-4147-A177-3AD203B41FA5}">
                      <a16:colId xmlns:a16="http://schemas.microsoft.com/office/drawing/2014/main" val="1496838897"/>
                    </a:ext>
                  </a:extLst>
                </a:gridCol>
              </a:tblGrid>
              <a:tr h="370840">
                <a:tc>
                  <a:txBody>
                    <a:bodyPr/>
                    <a:lstStyle/>
                    <a:p>
                      <a:pPr algn="ctr"/>
                      <a:r>
                        <a:rPr lang="en-US" altLang="zh-CN" sz="2000" dirty="0"/>
                        <a:t>1</a:t>
                      </a:r>
                      <a:endParaRPr lang="zh-CN" altLang="en-US" sz="2000" dirty="0"/>
                    </a:p>
                  </a:txBody>
                  <a:tcPr/>
                </a:tc>
                <a:tc>
                  <a:txBody>
                    <a:bodyPr/>
                    <a:lstStyle/>
                    <a:p>
                      <a:pPr algn="ctr"/>
                      <a:r>
                        <a:rPr lang="en-US" altLang="zh-CN" sz="2000" dirty="0"/>
                        <a:t>3</a:t>
                      </a:r>
                      <a:endParaRPr lang="zh-CN" altLang="en-US" sz="2000" dirty="0"/>
                    </a:p>
                  </a:txBody>
                  <a:tcPr/>
                </a:tc>
                <a:tc>
                  <a:txBody>
                    <a:bodyPr/>
                    <a:lstStyle/>
                    <a:p>
                      <a:pPr algn="ctr"/>
                      <a:r>
                        <a:rPr lang="en-US" altLang="zh-CN" sz="2000" dirty="0"/>
                        <a:t>5</a:t>
                      </a:r>
                      <a:endParaRPr lang="zh-CN" altLang="en-US" sz="2000" dirty="0"/>
                    </a:p>
                  </a:txBody>
                  <a:tcPr/>
                </a:tc>
                <a:tc>
                  <a:txBody>
                    <a:bodyPr/>
                    <a:lstStyle/>
                    <a:p>
                      <a:pPr algn="ctr"/>
                      <a:r>
                        <a:rPr lang="en-US" altLang="zh-CN" sz="2000" dirty="0"/>
                        <a:t>6</a:t>
                      </a:r>
                      <a:r>
                        <a:rPr lang="zh-CN" altLang="en-US" sz="2000" dirty="0"/>
                        <a:t> </a:t>
                      </a:r>
                    </a:p>
                  </a:txBody>
                  <a:tcPr/>
                </a:tc>
                <a:tc>
                  <a:txBody>
                    <a:bodyPr/>
                    <a:lstStyle/>
                    <a:p>
                      <a:pPr algn="ctr"/>
                      <a:r>
                        <a:rPr lang="en-US" altLang="zh-CN" sz="2000" dirty="0"/>
                        <a:t>7</a:t>
                      </a:r>
                      <a:endParaRPr lang="zh-CN" altLang="en-US" sz="2000" dirty="0"/>
                    </a:p>
                  </a:txBody>
                  <a:tcPr/>
                </a:tc>
                <a:tc>
                  <a:txBody>
                    <a:bodyPr/>
                    <a:lstStyle/>
                    <a:p>
                      <a:pPr algn="ctr"/>
                      <a:r>
                        <a:rPr lang="en-US" altLang="zh-CN" sz="2000" dirty="0">
                          <a:solidFill>
                            <a:schemeClr val="accent2">
                              <a:lumMod val="40000"/>
                              <a:lumOff val="60000"/>
                            </a:schemeClr>
                          </a:solidFill>
                        </a:rPr>
                        <a:t>2</a:t>
                      </a:r>
                      <a:endParaRPr lang="zh-CN" altLang="en-US" sz="2000" dirty="0">
                        <a:solidFill>
                          <a:schemeClr val="accent2">
                            <a:lumMod val="40000"/>
                            <a:lumOff val="60000"/>
                          </a:schemeClr>
                        </a:solidFill>
                      </a:endParaRPr>
                    </a:p>
                  </a:txBody>
                  <a:tcPr/>
                </a:tc>
                <a:tc>
                  <a:txBody>
                    <a:bodyPr/>
                    <a:lstStyle/>
                    <a:p>
                      <a:pPr algn="ctr"/>
                      <a:r>
                        <a:rPr lang="en-US" altLang="zh-CN" sz="2000" dirty="0">
                          <a:solidFill>
                            <a:schemeClr val="accent2">
                              <a:lumMod val="40000"/>
                              <a:lumOff val="60000"/>
                            </a:schemeClr>
                          </a:solidFill>
                        </a:rPr>
                        <a:t>4</a:t>
                      </a:r>
                      <a:endParaRPr lang="zh-CN" altLang="en-US" sz="2000" dirty="0">
                        <a:solidFill>
                          <a:schemeClr val="accent2">
                            <a:lumMod val="40000"/>
                            <a:lumOff val="60000"/>
                          </a:schemeClr>
                        </a:solidFill>
                      </a:endParaRPr>
                    </a:p>
                  </a:txBody>
                  <a:tcPr/>
                </a:tc>
                <a:tc>
                  <a:txBody>
                    <a:bodyPr/>
                    <a:lstStyle/>
                    <a:p>
                      <a:pPr algn="ctr"/>
                      <a:r>
                        <a:rPr lang="en-US" altLang="zh-CN" sz="2000" dirty="0">
                          <a:solidFill>
                            <a:schemeClr val="accent2">
                              <a:lumMod val="40000"/>
                              <a:lumOff val="60000"/>
                            </a:schemeClr>
                          </a:solidFill>
                        </a:rPr>
                        <a:t>7</a:t>
                      </a:r>
                      <a:endParaRPr lang="zh-CN" altLang="en-US" sz="2000" dirty="0">
                        <a:solidFill>
                          <a:schemeClr val="accent2">
                            <a:lumMod val="40000"/>
                            <a:lumOff val="60000"/>
                          </a:schemeClr>
                        </a:solidFill>
                      </a:endParaRPr>
                    </a:p>
                  </a:txBody>
                  <a:tcPr/>
                </a:tc>
                <a:tc>
                  <a:txBody>
                    <a:bodyPr/>
                    <a:lstStyle/>
                    <a:p>
                      <a:pPr algn="ctr"/>
                      <a:r>
                        <a:rPr lang="en-US" altLang="zh-CN" sz="2000" dirty="0">
                          <a:solidFill>
                            <a:schemeClr val="accent2">
                              <a:lumMod val="40000"/>
                              <a:lumOff val="60000"/>
                            </a:schemeClr>
                          </a:solidFill>
                        </a:rPr>
                        <a:t>9</a:t>
                      </a:r>
                      <a:endParaRPr lang="zh-CN" altLang="en-US" sz="2000" dirty="0">
                        <a:solidFill>
                          <a:schemeClr val="accent2">
                            <a:lumMod val="40000"/>
                            <a:lumOff val="60000"/>
                          </a:schemeClr>
                        </a:solidFill>
                      </a:endParaRPr>
                    </a:p>
                  </a:txBody>
                  <a:tcPr/>
                </a:tc>
                <a:extLst>
                  <a:ext uri="{0D108BD9-81ED-4DB2-BD59-A6C34878D82A}">
                    <a16:rowId xmlns:a16="http://schemas.microsoft.com/office/drawing/2014/main" val="334775194"/>
                  </a:ext>
                </a:extLst>
              </a:tr>
            </a:tbl>
          </a:graphicData>
        </a:graphic>
      </p:graphicFrame>
      <p:graphicFrame>
        <p:nvGraphicFramePr>
          <p:cNvPr id="13" name="表格 12">
            <a:extLst>
              <a:ext uri="{FF2B5EF4-FFF2-40B4-BE49-F238E27FC236}">
                <a16:creationId xmlns:a16="http://schemas.microsoft.com/office/drawing/2014/main" id="{4E9E993F-0B66-DA79-8DF9-3934A6EB4DE5}"/>
              </a:ext>
            </a:extLst>
          </p:cNvPr>
          <p:cNvGraphicFramePr>
            <a:graphicFrameLocks noGrp="1"/>
          </p:cNvGraphicFramePr>
          <p:nvPr>
            <p:extLst>
              <p:ext uri="{D42A27DB-BD31-4B8C-83A1-F6EECF244321}">
                <p14:modId xmlns:p14="http://schemas.microsoft.com/office/powerpoint/2010/main" val="2085763029"/>
              </p:ext>
            </p:extLst>
          </p:nvPr>
        </p:nvGraphicFramePr>
        <p:xfrm>
          <a:off x="7019912" y="5937885"/>
          <a:ext cx="3708396" cy="396240"/>
        </p:xfrm>
        <a:graphic>
          <a:graphicData uri="http://schemas.openxmlformats.org/drawingml/2006/table">
            <a:tbl>
              <a:tblPr firstRow="1" bandRow="1">
                <a:tableStyleId>{5C22544A-7EE6-4342-B048-85BDC9FD1C3A}</a:tableStyleId>
              </a:tblPr>
              <a:tblGrid>
                <a:gridCol w="412044">
                  <a:extLst>
                    <a:ext uri="{9D8B030D-6E8A-4147-A177-3AD203B41FA5}">
                      <a16:colId xmlns:a16="http://schemas.microsoft.com/office/drawing/2014/main" val="3111539157"/>
                    </a:ext>
                  </a:extLst>
                </a:gridCol>
                <a:gridCol w="412044">
                  <a:extLst>
                    <a:ext uri="{9D8B030D-6E8A-4147-A177-3AD203B41FA5}">
                      <a16:colId xmlns:a16="http://schemas.microsoft.com/office/drawing/2014/main" val="291434471"/>
                    </a:ext>
                  </a:extLst>
                </a:gridCol>
                <a:gridCol w="412044">
                  <a:extLst>
                    <a:ext uri="{9D8B030D-6E8A-4147-A177-3AD203B41FA5}">
                      <a16:colId xmlns:a16="http://schemas.microsoft.com/office/drawing/2014/main" val="3505021404"/>
                    </a:ext>
                  </a:extLst>
                </a:gridCol>
                <a:gridCol w="412044">
                  <a:extLst>
                    <a:ext uri="{9D8B030D-6E8A-4147-A177-3AD203B41FA5}">
                      <a16:colId xmlns:a16="http://schemas.microsoft.com/office/drawing/2014/main" val="1218426193"/>
                    </a:ext>
                  </a:extLst>
                </a:gridCol>
                <a:gridCol w="412044">
                  <a:extLst>
                    <a:ext uri="{9D8B030D-6E8A-4147-A177-3AD203B41FA5}">
                      <a16:colId xmlns:a16="http://schemas.microsoft.com/office/drawing/2014/main" val="2714592306"/>
                    </a:ext>
                  </a:extLst>
                </a:gridCol>
                <a:gridCol w="412044">
                  <a:extLst>
                    <a:ext uri="{9D8B030D-6E8A-4147-A177-3AD203B41FA5}">
                      <a16:colId xmlns:a16="http://schemas.microsoft.com/office/drawing/2014/main" val="1608209106"/>
                    </a:ext>
                  </a:extLst>
                </a:gridCol>
                <a:gridCol w="412044">
                  <a:extLst>
                    <a:ext uri="{9D8B030D-6E8A-4147-A177-3AD203B41FA5}">
                      <a16:colId xmlns:a16="http://schemas.microsoft.com/office/drawing/2014/main" val="1931404817"/>
                    </a:ext>
                  </a:extLst>
                </a:gridCol>
                <a:gridCol w="412044">
                  <a:extLst>
                    <a:ext uri="{9D8B030D-6E8A-4147-A177-3AD203B41FA5}">
                      <a16:colId xmlns:a16="http://schemas.microsoft.com/office/drawing/2014/main" val="1025951502"/>
                    </a:ext>
                  </a:extLst>
                </a:gridCol>
                <a:gridCol w="412044">
                  <a:extLst>
                    <a:ext uri="{9D8B030D-6E8A-4147-A177-3AD203B41FA5}">
                      <a16:colId xmlns:a16="http://schemas.microsoft.com/office/drawing/2014/main" val="1496838897"/>
                    </a:ext>
                  </a:extLst>
                </a:gridCol>
              </a:tblGrid>
              <a:tr h="370840">
                <a:tc>
                  <a:txBody>
                    <a:bodyPr/>
                    <a:lstStyle/>
                    <a:p>
                      <a:pPr algn="ctr"/>
                      <a:r>
                        <a:rPr lang="en-US" altLang="zh-CN" sz="2000" dirty="0"/>
                        <a:t>1</a:t>
                      </a:r>
                      <a:endParaRPr lang="zh-CN" altLang="en-US" sz="2000" dirty="0"/>
                    </a:p>
                  </a:txBody>
                  <a:tcPr/>
                </a:tc>
                <a:tc>
                  <a:txBody>
                    <a:bodyPr/>
                    <a:lstStyle/>
                    <a:p>
                      <a:pPr algn="ctr"/>
                      <a:r>
                        <a:rPr lang="en-US" altLang="zh-CN" sz="2000" dirty="0">
                          <a:solidFill>
                            <a:schemeClr val="accent2">
                              <a:lumMod val="40000"/>
                              <a:lumOff val="60000"/>
                            </a:schemeClr>
                          </a:solidFill>
                        </a:rPr>
                        <a:t>2</a:t>
                      </a:r>
                      <a:endParaRPr lang="zh-CN" altLang="en-US" sz="2000" dirty="0">
                        <a:solidFill>
                          <a:schemeClr val="accent2">
                            <a:lumMod val="40000"/>
                            <a:lumOff val="60000"/>
                          </a:schemeClr>
                        </a:solidFill>
                      </a:endParaRPr>
                    </a:p>
                  </a:txBody>
                  <a:tcPr/>
                </a:tc>
                <a:tc>
                  <a:txBody>
                    <a:bodyPr/>
                    <a:lstStyle/>
                    <a:p>
                      <a:pPr algn="ctr"/>
                      <a:r>
                        <a:rPr lang="en-US" altLang="zh-CN" sz="2000" dirty="0"/>
                        <a:t>3</a:t>
                      </a:r>
                      <a:endParaRPr lang="zh-CN" altLang="en-US" sz="2000" dirty="0"/>
                    </a:p>
                  </a:txBody>
                  <a:tcPr/>
                </a:tc>
                <a:tc>
                  <a:txBody>
                    <a:bodyPr/>
                    <a:lstStyle/>
                    <a:p>
                      <a:pPr algn="ctr"/>
                      <a:r>
                        <a:rPr lang="en-US" altLang="zh-CN" sz="2000" dirty="0">
                          <a:solidFill>
                            <a:schemeClr val="accent2">
                              <a:lumMod val="40000"/>
                              <a:lumOff val="60000"/>
                            </a:schemeClr>
                          </a:solidFill>
                        </a:rPr>
                        <a:t>4</a:t>
                      </a:r>
                      <a:r>
                        <a:rPr lang="zh-CN" altLang="en-US" sz="2000" dirty="0">
                          <a:solidFill>
                            <a:schemeClr val="accent2">
                              <a:lumMod val="40000"/>
                              <a:lumOff val="60000"/>
                            </a:schemeClr>
                          </a:solidFill>
                        </a:rPr>
                        <a:t> </a:t>
                      </a:r>
                    </a:p>
                  </a:txBody>
                  <a:tcPr/>
                </a:tc>
                <a:tc>
                  <a:txBody>
                    <a:bodyPr/>
                    <a:lstStyle/>
                    <a:p>
                      <a:pPr algn="ctr"/>
                      <a:r>
                        <a:rPr lang="en-US" altLang="zh-CN" sz="2000" dirty="0"/>
                        <a:t>5</a:t>
                      </a:r>
                      <a:endParaRPr lang="zh-CN" altLang="en-US" sz="2000" dirty="0"/>
                    </a:p>
                  </a:txBody>
                  <a:tcPr/>
                </a:tc>
                <a:tc>
                  <a:txBody>
                    <a:bodyPr/>
                    <a:lstStyle/>
                    <a:p>
                      <a:pPr algn="ctr"/>
                      <a:r>
                        <a:rPr lang="en-US" altLang="zh-CN" sz="2000" dirty="0">
                          <a:solidFill>
                            <a:schemeClr val="bg1"/>
                          </a:solidFill>
                        </a:rPr>
                        <a:t>6</a:t>
                      </a:r>
                      <a:endParaRPr lang="zh-CN" altLang="en-US" sz="2000" dirty="0">
                        <a:solidFill>
                          <a:schemeClr val="bg1"/>
                        </a:solidFill>
                      </a:endParaRPr>
                    </a:p>
                  </a:txBody>
                  <a:tcPr/>
                </a:tc>
                <a:tc>
                  <a:txBody>
                    <a:bodyPr/>
                    <a:lstStyle/>
                    <a:p>
                      <a:pPr algn="ctr"/>
                      <a:r>
                        <a:rPr lang="en-US" altLang="zh-CN" sz="2000" dirty="0">
                          <a:solidFill>
                            <a:schemeClr val="accent2">
                              <a:lumMod val="40000"/>
                              <a:lumOff val="60000"/>
                            </a:schemeClr>
                          </a:solidFill>
                        </a:rPr>
                        <a:t>7</a:t>
                      </a:r>
                      <a:endParaRPr lang="zh-CN" altLang="en-US" sz="2000" dirty="0">
                        <a:solidFill>
                          <a:schemeClr val="accent2">
                            <a:lumMod val="40000"/>
                            <a:lumOff val="60000"/>
                          </a:schemeClr>
                        </a:solidFill>
                      </a:endParaRPr>
                    </a:p>
                  </a:txBody>
                  <a:tcPr/>
                </a:tc>
                <a:tc>
                  <a:txBody>
                    <a:bodyPr/>
                    <a:lstStyle/>
                    <a:p>
                      <a:pPr algn="ctr"/>
                      <a:r>
                        <a:rPr lang="en-US" altLang="zh-CN" sz="2000" dirty="0">
                          <a:solidFill>
                            <a:schemeClr val="bg1"/>
                          </a:solidFill>
                        </a:rPr>
                        <a:t>8</a:t>
                      </a:r>
                      <a:endParaRPr lang="zh-CN" altLang="en-US" sz="2000" dirty="0">
                        <a:solidFill>
                          <a:schemeClr val="bg1"/>
                        </a:solidFill>
                      </a:endParaRPr>
                    </a:p>
                  </a:txBody>
                  <a:tcPr/>
                </a:tc>
                <a:tc>
                  <a:txBody>
                    <a:bodyPr/>
                    <a:lstStyle/>
                    <a:p>
                      <a:pPr algn="ctr"/>
                      <a:r>
                        <a:rPr lang="en-US" altLang="zh-CN" sz="2000" dirty="0">
                          <a:solidFill>
                            <a:schemeClr val="accent2">
                              <a:lumMod val="40000"/>
                              <a:lumOff val="60000"/>
                            </a:schemeClr>
                          </a:solidFill>
                        </a:rPr>
                        <a:t>9</a:t>
                      </a:r>
                      <a:endParaRPr lang="zh-CN" altLang="en-US" sz="2000" dirty="0">
                        <a:solidFill>
                          <a:schemeClr val="accent2">
                            <a:lumMod val="40000"/>
                            <a:lumOff val="60000"/>
                          </a:schemeClr>
                        </a:solidFill>
                      </a:endParaRPr>
                    </a:p>
                  </a:txBody>
                  <a:tcPr/>
                </a:tc>
                <a:extLst>
                  <a:ext uri="{0D108BD9-81ED-4DB2-BD59-A6C34878D82A}">
                    <a16:rowId xmlns:a16="http://schemas.microsoft.com/office/drawing/2014/main" val="334775194"/>
                  </a:ext>
                </a:extLst>
              </a:tr>
            </a:tbl>
          </a:graphicData>
        </a:graphic>
      </p:graphicFrame>
      <p:sp>
        <p:nvSpPr>
          <p:cNvPr id="14" name="右箭头 13">
            <a:extLst>
              <a:ext uri="{FF2B5EF4-FFF2-40B4-BE49-F238E27FC236}">
                <a16:creationId xmlns:a16="http://schemas.microsoft.com/office/drawing/2014/main" id="{97074B2B-AD93-0F34-393D-482D5ACB7BCD}"/>
              </a:ext>
            </a:extLst>
          </p:cNvPr>
          <p:cNvSpPr/>
          <p:nvPr/>
        </p:nvSpPr>
        <p:spPr>
          <a:xfrm rot="5400000">
            <a:off x="8371712" y="4980940"/>
            <a:ext cx="866068" cy="678252"/>
          </a:xfrm>
          <a:prstGeom prst="rightArrow">
            <a:avLst/>
          </a:prstGeom>
          <a:solidFill>
            <a:srgbClr val="51ADB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dirty="0"/>
              <a:t>排序</a:t>
            </a:r>
          </a:p>
        </p:txBody>
      </p:sp>
      <p:sp>
        <p:nvSpPr>
          <p:cNvPr id="16" name="文本框 15">
            <a:extLst>
              <a:ext uri="{FF2B5EF4-FFF2-40B4-BE49-F238E27FC236}">
                <a16:creationId xmlns:a16="http://schemas.microsoft.com/office/drawing/2014/main" id="{FF92ECEB-B504-0FAE-ABC3-6978D9963B67}"/>
              </a:ext>
            </a:extLst>
          </p:cNvPr>
          <p:cNvSpPr txBox="1"/>
          <p:nvPr/>
        </p:nvSpPr>
        <p:spPr>
          <a:xfrm>
            <a:off x="838200" y="5951339"/>
            <a:ext cx="4784737" cy="369332"/>
          </a:xfrm>
          <a:prstGeom prst="rect">
            <a:avLst/>
          </a:prstGeom>
          <a:solidFill>
            <a:srgbClr val="51ADB7"/>
          </a:solidFill>
        </p:spPr>
        <p:txBody>
          <a:bodyPr wrap="square" rtlCol="0">
            <a:spAutoFit/>
          </a:bodyPr>
          <a:lstStyle/>
          <a:p>
            <a:pPr marL="285750" indent="-285750">
              <a:buFont typeface="Arial" panose="020B0604020202020204" pitchFamily="34" charset="0"/>
              <a:buChar char="•"/>
            </a:pPr>
            <a:r>
              <a:rPr kumimoji="1" lang="zh-CN" altLang="en-US" dirty="0">
                <a:solidFill>
                  <a:schemeClr val="bg1"/>
                </a:solidFill>
                <a:latin typeface="Microsoft YaHei" panose="020B0503020204020204" pitchFamily="34" charset="-122"/>
                <a:ea typeface="Microsoft YaHei" panose="020B0503020204020204" pitchFamily="34" charset="-122"/>
              </a:rPr>
              <a:t>时间复杂度：</a:t>
            </a:r>
            <a:r>
              <a:rPr kumimoji="1" lang="en-US" altLang="zh-CN" dirty="0">
                <a:solidFill>
                  <a:schemeClr val="bg1"/>
                </a:solidFill>
                <a:latin typeface="Microsoft YaHei" panose="020B0503020204020204" pitchFamily="34" charset="-122"/>
                <a:ea typeface="Microsoft YaHei" panose="020B0503020204020204" pitchFamily="34" charset="-122"/>
              </a:rPr>
              <a:t>O((</a:t>
            </a:r>
            <a:r>
              <a:rPr kumimoji="1" lang="en-US" altLang="zh-CN" dirty="0" err="1">
                <a:solidFill>
                  <a:schemeClr val="bg1"/>
                </a:solidFill>
                <a:latin typeface="Microsoft YaHei" panose="020B0503020204020204" pitchFamily="34" charset="-122"/>
                <a:ea typeface="Microsoft YaHei" panose="020B0503020204020204" pitchFamily="34" charset="-122"/>
              </a:rPr>
              <a:t>n+m</a:t>
            </a:r>
            <a:r>
              <a:rPr kumimoji="1" lang="en-US" altLang="zh-CN" dirty="0">
                <a:solidFill>
                  <a:schemeClr val="bg1"/>
                </a:solidFill>
                <a:latin typeface="Microsoft YaHei" panose="020B0503020204020204" pitchFamily="34" charset="-122"/>
                <a:ea typeface="Microsoft YaHei" panose="020B0503020204020204" pitchFamily="34" charset="-122"/>
              </a:rPr>
              <a:t>)log(</a:t>
            </a:r>
            <a:r>
              <a:rPr kumimoji="1" lang="en-US" altLang="zh-CN" dirty="0" err="1">
                <a:solidFill>
                  <a:schemeClr val="bg1"/>
                </a:solidFill>
                <a:latin typeface="Microsoft YaHei" panose="020B0503020204020204" pitchFamily="34" charset="-122"/>
                <a:ea typeface="Microsoft YaHei" panose="020B0503020204020204" pitchFamily="34" charset="-122"/>
              </a:rPr>
              <a:t>n+m</a:t>
            </a:r>
            <a:r>
              <a:rPr kumimoji="1" lang="en-US" altLang="zh-CN" dirty="0">
                <a:solidFill>
                  <a:schemeClr val="bg1"/>
                </a:solidFill>
                <a:latin typeface="Microsoft YaHei" panose="020B0503020204020204" pitchFamily="34" charset="-122"/>
                <a:ea typeface="Microsoft YaHei" panose="020B0503020204020204" pitchFamily="34" charset="-122"/>
              </a:rPr>
              <a:t>))</a:t>
            </a:r>
            <a:r>
              <a:rPr kumimoji="1" lang="zh-CN" altLang="en-US" dirty="0">
                <a:solidFill>
                  <a:schemeClr val="bg1"/>
                </a:solidFill>
                <a:latin typeface="Microsoft YaHei" panose="020B0503020204020204" pitchFamily="34" charset="-122"/>
                <a:ea typeface="Microsoft YaHei" panose="020B0503020204020204" pitchFamily="34" charset="-122"/>
              </a:rPr>
              <a:t> 或 </a:t>
            </a:r>
            <a:r>
              <a:rPr kumimoji="1" lang="en-US" altLang="zh-CN" dirty="0">
                <a:solidFill>
                  <a:schemeClr val="bg1"/>
                </a:solidFill>
                <a:latin typeface="Microsoft YaHei" panose="020B0503020204020204" pitchFamily="34" charset="-122"/>
                <a:ea typeface="Microsoft YaHei" panose="020B0503020204020204" pitchFamily="34" charset="-122"/>
              </a:rPr>
              <a:t>nm</a:t>
            </a:r>
            <a:endParaRPr kumimoji="1" lang="zh-CN" altLang="en-US"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617380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4" grpId="0" animBg="1"/>
      <p:bldP spid="16" grpId="0" animBg="1"/>
    </p:bld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经典面试题</a:t>
            </a:r>
          </a:p>
        </p:txBody>
      </p:sp>
      <p:sp>
        <p:nvSpPr>
          <p:cNvPr id="3" name="副标题 2"/>
          <p:cNvSpPr>
            <a:spLocks noGrp="1"/>
          </p:cNvSpPr>
          <p:nvPr>
            <p:ph type="subTitle" idx="1"/>
          </p:nvPr>
        </p:nvSpPr>
        <p:spPr/>
        <p:txBody>
          <a:bodyPr/>
          <a:lstStyle/>
          <a:p>
            <a:r>
              <a:rPr lang="en-US" altLang="zh-CN" dirty="0"/>
              <a:t>10.5.2  </a:t>
            </a:r>
            <a:r>
              <a:rPr lang="zh-CN" altLang="en-US" dirty="0"/>
              <a:t>归并排序</a:t>
            </a:r>
          </a:p>
        </p:txBody>
      </p:sp>
      <p:sp>
        <p:nvSpPr>
          <p:cNvPr id="4" name="文本占位符 3"/>
          <p:cNvSpPr>
            <a:spLocks noGrp="1"/>
          </p:cNvSpPr>
          <p:nvPr>
            <p:ph type="body" idx="10"/>
          </p:nvPr>
        </p:nvSpPr>
        <p:spPr/>
        <p:txBody>
          <a:bodyPr/>
          <a:lstStyle/>
          <a:p>
            <a:r>
              <a:rPr lang="zh-CN" altLang="en-US" dirty="0"/>
              <a:t>数据结构</a:t>
            </a:r>
          </a:p>
        </p:txBody>
      </p:sp>
      <p:sp>
        <p:nvSpPr>
          <p:cNvPr id="6" name="内容占位符 5">
            <a:extLst>
              <a:ext uri="{FF2B5EF4-FFF2-40B4-BE49-F238E27FC236}">
                <a16:creationId xmlns:a16="http://schemas.microsoft.com/office/drawing/2014/main" id="{2128B241-160C-450A-82C1-473FC4BFC3CB}"/>
              </a:ext>
            </a:extLst>
          </p:cNvPr>
          <p:cNvSpPr>
            <a:spLocks noGrp="1"/>
          </p:cNvSpPr>
          <p:nvPr>
            <p:ph idx="11"/>
          </p:nvPr>
        </p:nvSpPr>
        <p:spPr/>
        <p:txBody>
          <a:bodyPr>
            <a:normAutofit/>
          </a:bodyPr>
          <a:lstStyle/>
          <a:p>
            <a:r>
              <a:rPr lang="zh-CN" altLang="en-US" b="1" dirty="0"/>
              <a:t>问题描述</a:t>
            </a:r>
            <a:endParaRPr lang="en-US" altLang="zh-CN" b="1" dirty="0"/>
          </a:p>
          <a:p>
            <a:r>
              <a:rPr lang="zh-CN" altLang="en-US" dirty="0"/>
              <a:t>有两个按升序排列的序列，长度分别是</a:t>
            </a:r>
            <a:r>
              <a:rPr lang="en-US" altLang="zh-CN" dirty="0"/>
              <a:t>n</a:t>
            </a:r>
            <a:r>
              <a:rPr lang="zh-CN" altLang="en-US" dirty="0"/>
              <a:t>和</a:t>
            </a:r>
            <a:r>
              <a:rPr lang="en-US" altLang="zh-CN" dirty="0"/>
              <a:t>m</a:t>
            </a:r>
            <a:r>
              <a:rPr lang="zh-CN" altLang="en-US" dirty="0"/>
              <a:t>且各自存储在顺序表中。设第一个顺序表的容量为</a:t>
            </a:r>
            <a:r>
              <a:rPr lang="en-US" altLang="zh-CN" dirty="0" err="1"/>
              <a:t>n+m</a:t>
            </a:r>
            <a:r>
              <a:rPr lang="zh-CN" altLang="en-US" dirty="0"/>
              <a:t>，如下所示。要求将两个序列合并在第一个顺序表中，时间复杂度为</a:t>
            </a:r>
            <a:r>
              <a:rPr lang="en-US" altLang="zh-CN" dirty="0"/>
              <a:t>O(</a:t>
            </a:r>
            <a:r>
              <a:rPr lang="en-US" altLang="zh-CN" dirty="0" err="1"/>
              <a:t>n+m</a:t>
            </a:r>
            <a:r>
              <a:rPr lang="en-US" altLang="zh-CN" dirty="0"/>
              <a:t>)</a:t>
            </a:r>
            <a:r>
              <a:rPr lang="zh-CN" altLang="en-US" dirty="0"/>
              <a:t>，空间复杂度</a:t>
            </a:r>
            <a:r>
              <a:rPr lang="en-US" altLang="zh-CN" dirty="0"/>
              <a:t>O(1)</a:t>
            </a:r>
            <a:r>
              <a:rPr lang="zh-CN" altLang="en-US" dirty="0"/>
              <a:t>。</a:t>
            </a:r>
            <a:endParaRPr lang="en-US" altLang="zh-CN" dirty="0"/>
          </a:p>
          <a:p>
            <a:endParaRPr lang="en-US" altLang="zh-CN" dirty="0"/>
          </a:p>
          <a:p>
            <a:r>
              <a:rPr lang="zh-CN" altLang="en-US" dirty="0"/>
              <a:t>算法</a:t>
            </a:r>
            <a:r>
              <a:rPr lang="en-US" altLang="zh-CN" dirty="0"/>
              <a:t>2</a:t>
            </a:r>
            <a:r>
              <a:rPr lang="zh-CN" altLang="en-US" dirty="0"/>
              <a:t>：先将第一个顺序表的所有元素移到右端，然后合并两个序列</a:t>
            </a:r>
            <a:endParaRPr lang="en-US" altLang="zh-CN" dirty="0"/>
          </a:p>
          <a:p>
            <a:endParaRPr lang="en-US" altLang="zh-CN" dirty="0"/>
          </a:p>
        </p:txBody>
      </p:sp>
      <p:graphicFrame>
        <p:nvGraphicFramePr>
          <p:cNvPr id="5" name="表格 4">
            <a:extLst>
              <a:ext uri="{FF2B5EF4-FFF2-40B4-BE49-F238E27FC236}">
                <a16:creationId xmlns:a16="http://schemas.microsoft.com/office/drawing/2014/main" id="{1D49C08C-6BF8-39A7-8B99-32CEE4526AA6}"/>
              </a:ext>
            </a:extLst>
          </p:cNvPr>
          <p:cNvGraphicFramePr>
            <a:graphicFrameLocks noGrp="1"/>
          </p:cNvGraphicFramePr>
          <p:nvPr>
            <p:extLst>
              <p:ext uri="{D42A27DB-BD31-4B8C-83A1-F6EECF244321}">
                <p14:modId xmlns:p14="http://schemas.microsoft.com/office/powerpoint/2010/main" val="1662853188"/>
              </p:ext>
            </p:extLst>
          </p:nvPr>
        </p:nvGraphicFramePr>
        <p:xfrm>
          <a:off x="1247781" y="4253440"/>
          <a:ext cx="3708396" cy="396240"/>
        </p:xfrm>
        <a:graphic>
          <a:graphicData uri="http://schemas.openxmlformats.org/drawingml/2006/table">
            <a:tbl>
              <a:tblPr firstRow="1" bandRow="1">
                <a:tableStyleId>{5C22544A-7EE6-4342-B048-85BDC9FD1C3A}</a:tableStyleId>
              </a:tblPr>
              <a:tblGrid>
                <a:gridCol w="412044">
                  <a:extLst>
                    <a:ext uri="{9D8B030D-6E8A-4147-A177-3AD203B41FA5}">
                      <a16:colId xmlns:a16="http://schemas.microsoft.com/office/drawing/2014/main" val="3111539157"/>
                    </a:ext>
                  </a:extLst>
                </a:gridCol>
                <a:gridCol w="412044">
                  <a:extLst>
                    <a:ext uri="{9D8B030D-6E8A-4147-A177-3AD203B41FA5}">
                      <a16:colId xmlns:a16="http://schemas.microsoft.com/office/drawing/2014/main" val="291434471"/>
                    </a:ext>
                  </a:extLst>
                </a:gridCol>
                <a:gridCol w="412044">
                  <a:extLst>
                    <a:ext uri="{9D8B030D-6E8A-4147-A177-3AD203B41FA5}">
                      <a16:colId xmlns:a16="http://schemas.microsoft.com/office/drawing/2014/main" val="3505021404"/>
                    </a:ext>
                  </a:extLst>
                </a:gridCol>
                <a:gridCol w="412044">
                  <a:extLst>
                    <a:ext uri="{9D8B030D-6E8A-4147-A177-3AD203B41FA5}">
                      <a16:colId xmlns:a16="http://schemas.microsoft.com/office/drawing/2014/main" val="1218426193"/>
                    </a:ext>
                  </a:extLst>
                </a:gridCol>
                <a:gridCol w="412044">
                  <a:extLst>
                    <a:ext uri="{9D8B030D-6E8A-4147-A177-3AD203B41FA5}">
                      <a16:colId xmlns:a16="http://schemas.microsoft.com/office/drawing/2014/main" val="2714592306"/>
                    </a:ext>
                  </a:extLst>
                </a:gridCol>
                <a:gridCol w="412044">
                  <a:extLst>
                    <a:ext uri="{9D8B030D-6E8A-4147-A177-3AD203B41FA5}">
                      <a16:colId xmlns:a16="http://schemas.microsoft.com/office/drawing/2014/main" val="1608209106"/>
                    </a:ext>
                  </a:extLst>
                </a:gridCol>
                <a:gridCol w="412044">
                  <a:extLst>
                    <a:ext uri="{9D8B030D-6E8A-4147-A177-3AD203B41FA5}">
                      <a16:colId xmlns:a16="http://schemas.microsoft.com/office/drawing/2014/main" val="1931404817"/>
                    </a:ext>
                  </a:extLst>
                </a:gridCol>
                <a:gridCol w="412044">
                  <a:extLst>
                    <a:ext uri="{9D8B030D-6E8A-4147-A177-3AD203B41FA5}">
                      <a16:colId xmlns:a16="http://schemas.microsoft.com/office/drawing/2014/main" val="1025951502"/>
                    </a:ext>
                  </a:extLst>
                </a:gridCol>
                <a:gridCol w="412044">
                  <a:extLst>
                    <a:ext uri="{9D8B030D-6E8A-4147-A177-3AD203B41FA5}">
                      <a16:colId xmlns:a16="http://schemas.microsoft.com/office/drawing/2014/main" val="1496838897"/>
                    </a:ext>
                  </a:extLst>
                </a:gridCol>
              </a:tblGrid>
              <a:tr h="370840">
                <a:tc>
                  <a:txBody>
                    <a:bodyPr/>
                    <a:lstStyle/>
                    <a:p>
                      <a:pPr algn="ctr"/>
                      <a:r>
                        <a:rPr lang="en-US" altLang="zh-CN" sz="2000" dirty="0"/>
                        <a:t>1</a:t>
                      </a:r>
                      <a:endParaRPr lang="zh-CN" altLang="en-US" sz="2000" dirty="0"/>
                    </a:p>
                  </a:txBody>
                  <a:tcPr/>
                </a:tc>
                <a:tc>
                  <a:txBody>
                    <a:bodyPr/>
                    <a:lstStyle/>
                    <a:p>
                      <a:pPr algn="ctr"/>
                      <a:r>
                        <a:rPr lang="en-US" altLang="zh-CN" sz="2000" dirty="0"/>
                        <a:t>3</a:t>
                      </a:r>
                      <a:endParaRPr lang="zh-CN" altLang="en-US" sz="2000" dirty="0"/>
                    </a:p>
                  </a:txBody>
                  <a:tcPr/>
                </a:tc>
                <a:tc>
                  <a:txBody>
                    <a:bodyPr/>
                    <a:lstStyle/>
                    <a:p>
                      <a:pPr algn="ctr"/>
                      <a:r>
                        <a:rPr lang="en-US" altLang="zh-CN" sz="2000" dirty="0"/>
                        <a:t>5</a:t>
                      </a:r>
                      <a:endParaRPr lang="zh-CN" altLang="en-US" sz="2000" dirty="0"/>
                    </a:p>
                  </a:txBody>
                  <a:tcPr/>
                </a:tc>
                <a:tc>
                  <a:txBody>
                    <a:bodyPr/>
                    <a:lstStyle/>
                    <a:p>
                      <a:pPr algn="ctr"/>
                      <a:r>
                        <a:rPr lang="en-US" altLang="zh-CN" sz="2000" dirty="0"/>
                        <a:t>6</a:t>
                      </a:r>
                      <a:r>
                        <a:rPr lang="zh-CN" altLang="en-US" sz="2000" dirty="0"/>
                        <a:t>  </a:t>
                      </a:r>
                    </a:p>
                  </a:txBody>
                  <a:tcPr/>
                </a:tc>
                <a:tc>
                  <a:txBody>
                    <a:bodyPr/>
                    <a:lstStyle/>
                    <a:p>
                      <a:pPr algn="ctr"/>
                      <a:r>
                        <a:rPr lang="en-US" altLang="zh-CN" sz="2000" dirty="0"/>
                        <a:t>8</a:t>
                      </a:r>
                      <a:endParaRPr lang="zh-CN" altLang="en-US" sz="2000" dirty="0"/>
                    </a:p>
                  </a:txBody>
                  <a:tcPr/>
                </a:tc>
                <a:tc>
                  <a:txBody>
                    <a:bodyPr/>
                    <a:lstStyle/>
                    <a:p>
                      <a:pPr algn="ctr"/>
                      <a:endParaRPr lang="zh-CN" altLang="en-US" sz="2000"/>
                    </a:p>
                  </a:txBody>
                  <a:tcPr/>
                </a:tc>
                <a:tc>
                  <a:txBody>
                    <a:bodyPr/>
                    <a:lstStyle/>
                    <a:p>
                      <a:pPr algn="ctr"/>
                      <a:endParaRPr lang="zh-CN" altLang="en-US" sz="2000" dirty="0"/>
                    </a:p>
                  </a:txBody>
                  <a:tcPr/>
                </a:tc>
                <a:tc>
                  <a:txBody>
                    <a:bodyPr/>
                    <a:lstStyle/>
                    <a:p>
                      <a:pPr algn="ctr"/>
                      <a:endParaRPr lang="zh-CN" altLang="en-US" sz="2000"/>
                    </a:p>
                  </a:txBody>
                  <a:tcPr/>
                </a:tc>
                <a:tc>
                  <a:txBody>
                    <a:bodyPr/>
                    <a:lstStyle/>
                    <a:p>
                      <a:pPr algn="ctr"/>
                      <a:endParaRPr lang="zh-CN" altLang="en-US" sz="2000" dirty="0"/>
                    </a:p>
                  </a:txBody>
                  <a:tcPr/>
                </a:tc>
                <a:extLst>
                  <a:ext uri="{0D108BD9-81ED-4DB2-BD59-A6C34878D82A}">
                    <a16:rowId xmlns:a16="http://schemas.microsoft.com/office/drawing/2014/main" val="334775194"/>
                  </a:ext>
                </a:extLst>
              </a:tr>
            </a:tbl>
          </a:graphicData>
        </a:graphic>
      </p:graphicFrame>
      <p:graphicFrame>
        <p:nvGraphicFramePr>
          <p:cNvPr id="7" name="表格 6">
            <a:extLst>
              <a:ext uri="{FF2B5EF4-FFF2-40B4-BE49-F238E27FC236}">
                <a16:creationId xmlns:a16="http://schemas.microsoft.com/office/drawing/2014/main" id="{A69273CB-81CD-F997-95A9-0BDA7924029F}"/>
              </a:ext>
            </a:extLst>
          </p:cNvPr>
          <p:cNvGraphicFramePr>
            <a:graphicFrameLocks noGrp="1"/>
          </p:cNvGraphicFramePr>
          <p:nvPr>
            <p:extLst>
              <p:ext uri="{D42A27DB-BD31-4B8C-83A1-F6EECF244321}">
                <p14:modId xmlns:p14="http://schemas.microsoft.com/office/powerpoint/2010/main" val="506956123"/>
              </p:ext>
            </p:extLst>
          </p:nvPr>
        </p:nvGraphicFramePr>
        <p:xfrm>
          <a:off x="1247781" y="4811419"/>
          <a:ext cx="1663696" cy="396240"/>
        </p:xfrm>
        <a:graphic>
          <a:graphicData uri="http://schemas.openxmlformats.org/drawingml/2006/table">
            <a:tbl>
              <a:tblPr firstRow="1" bandRow="1">
                <a:tableStyleId>{21E4AEA4-8DFA-4A89-87EB-49C32662AFE0}</a:tableStyleId>
              </a:tblPr>
              <a:tblGrid>
                <a:gridCol w="415924">
                  <a:extLst>
                    <a:ext uri="{9D8B030D-6E8A-4147-A177-3AD203B41FA5}">
                      <a16:colId xmlns:a16="http://schemas.microsoft.com/office/drawing/2014/main" val="2738821725"/>
                    </a:ext>
                  </a:extLst>
                </a:gridCol>
                <a:gridCol w="415924">
                  <a:extLst>
                    <a:ext uri="{9D8B030D-6E8A-4147-A177-3AD203B41FA5}">
                      <a16:colId xmlns:a16="http://schemas.microsoft.com/office/drawing/2014/main" val="3693127977"/>
                    </a:ext>
                  </a:extLst>
                </a:gridCol>
                <a:gridCol w="415924">
                  <a:extLst>
                    <a:ext uri="{9D8B030D-6E8A-4147-A177-3AD203B41FA5}">
                      <a16:colId xmlns:a16="http://schemas.microsoft.com/office/drawing/2014/main" val="3108752871"/>
                    </a:ext>
                  </a:extLst>
                </a:gridCol>
                <a:gridCol w="415924">
                  <a:extLst>
                    <a:ext uri="{9D8B030D-6E8A-4147-A177-3AD203B41FA5}">
                      <a16:colId xmlns:a16="http://schemas.microsoft.com/office/drawing/2014/main" val="497135764"/>
                    </a:ext>
                  </a:extLst>
                </a:gridCol>
              </a:tblGrid>
              <a:tr h="370840">
                <a:tc>
                  <a:txBody>
                    <a:bodyPr/>
                    <a:lstStyle/>
                    <a:p>
                      <a:pPr algn="ctr"/>
                      <a:r>
                        <a:rPr lang="en-US" altLang="zh-CN" sz="2000" dirty="0"/>
                        <a:t>2</a:t>
                      </a:r>
                      <a:endParaRPr lang="zh-CN" altLang="en-US" sz="2000" dirty="0"/>
                    </a:p>
                  </a:txBody>
                  <a:tcPr/>
                </a:tc>
                <a:tc>
                  <a:txBody>
                    <a:bodyPr/>
                    <a:lstStyle/>
                    <a:p>
                      <a:pPr algn="ctr"/>
                      <a:r>
                        <a:rPr lang="en-US" altLang="zh-CN" sz="2000" dirty="0"/>
                        <a:t>4</a:t>
                      </a:r>
                      <a:endParaRPr lang="zh-CN" altLang="en-US" sz="2000" dirty="0"/>
                    </a:p>
                  </a:txBody>
                  <a:tcPr/>
                </a:tc>
                <a:tc>
                  <a:txBody>
                    <a:bodyPr/>
                    <a:lstStyle/>
                    <a:p>
                      <a:pPr algn="ctr"/>
                      <a:r>
                        <a:rPr lang="en-US" altLang="zh-CN" sz="2000" dirty="0"/>
                        <a:t>7</a:t>
                      </a:r>
                      <a:r>
                        <a:rPr lang="zh-CN" altLang="en-US" sz="2000" dirty="0"/>
                        <a:t> </a:t>
                      </a:r>
                    </a:p>
                  </a:txBody>
                  <a:tcPr/>
                </a:tc>
                <a:tc>
                  <a:txBody>
                    <a:bodyPr/>
                    <a:lstStyle/>
                    <a:p>
                      <a:pPr algn="ctr"/>
                      <a:r>
                        <a:rPr lang="en-US" altLang="zh-CN" sz="2000" dirty="0"/>
                        <a:t>9</a:t>
                      </a:r>
                      <a:endParaRPr lang="zh-CN" altLang="en-US" sz="2000" dirty="0"/>
                    </a:p>
                  </a:txBody>
                  <a:tcPr/>
                </a:tc>
                <a:extLst>
                  <a:ext uri="{0D108BD9-81ED-4DB2-BD59-A6C34878D82A}">
                    <a16:rowId xmlns:a16="http://schemas.microsoft.com/office/drawing/2014/main" val="4246808459"/>
                  </a:ext>
                </a:extLst>
              </a:tr>
            </a:tbl>
          </a:graphicData>
        </a:graphic>
      </p:graphicFrame>
      <p:sp>
        <p:nvSpPr>
          <p:cNvPr id="10" name="右箭头 9">
            <a:extLst>
              <a:ext uri="{FF2B5EF4-FFF2-40B4-BE49-F238E27FC236}">
                <a16:creationId xmlns:a16="http://schemas.microsoft.com/office/drawing/2014/main" id="{806CCC30-5B77-592F-6E05-308E492A9ABC}"/>
              </a:ext>
            </a:extLst>
          </p:cNvPr>
          <p:cNvSpPr/>
          <p:nvPr/>
        </p:nvSpPr>
        <p:spPr>
          <a:xfrm>
            <a:off x="5448584" y="4112434"/>
            <a:ext cx="977900" cy="678252"/>
          </a:xfrm>
          <a:prstGeom prst="rightArrow">
            <a:avLst/>
          </a:prstGeom>
          <a:solidFill>
            <a:srgbClr val="51ADB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dirty="0"/>
              <a:t>移位</a:t>
            </a:r>
          </a:p>
        </p:txBody>
      </p:sp>
      <p:graphicFrame>
        <p:nvGraphicFramePr>
          <p:cNvPr id="11" name="表格 10">
            <a:extLst>
              <a:ext uri="{FF2B5EF4-FFF2-40B4-BE49-F238E27FC236}">
                <a16:creationId xmlns:a16="http://schemas.microsoft.com/office/drawing/2014/main" id="{83786788-934A-C7CC-43AB-3379105FCA1F}"/>
              </a:ext>
            </a:extLst>
          </p:cNvPr>
          <p:cNvGraphicFramePr>
            <a:graphicFrameLocks noGrp="1"/>
          </p:cNvGraphicFramePr>
          <p:nvPr>
            <p:extLst>
              <p:ext uri="{D42A27DB-BD31-4B8C-83A1-F6EECF244321}">
                <p14:modId xmlns:p14="http://schemas.microsoft.com/office/powerpoint/2010/main" val="2025937130"/>
              </p:ext>
            </p:extLst>
          </p:nvPr>
        </p:nvGraphicFramePr>
        <p:xfrm>
          <a:off x="7040571" y="4253440"/>
          <a:ext cx="3708396" cy="396240"/>
        </p:xfrm>
        <a:graphic>
          <a:graphicData uri="http://schemas.openxmlformats.org/drawingml/2006/table">
            <a:tbl>
              <a:tblPr firstRow="1" bandRow="1">
                <a:tableStyleId>{5C22544A-7EE6-4342-B048-85BDC9FD1C3A}</a:tableStyleId>
              </a:tblPr>
              <a:tblGrid>
                <a:gridCol w="412044">
                  <a:extLst>
                    <a:ext uri="{9D8B030D-6E8A-4147-A177-3AD203B41FA5}">
                      <a16:colId xmlns:a16="http://schemas.microsoft.com/office/drawing/2014/main" val="3111539157"/>
                    </a:ext>
                  </a:extLst>
                </a:gridCol>
                <a:gridCol w="412044">
                  <a:extLst>
                    <a:ext uri="{9D8B030D-6E8A-4147-A177-3AD203B41FA5}">
                      <a16:colId xmlns:a16="http://schemas.microsoft.com/office/drawing/2014/main" val="291434471"/>
                    </a:ext>
                  </a:extLst>
                </a:gridCol>
                <a:gridCol w="412044">
                  <a:extLst>
                    <a:ext uri="{9D8B030D-6E8A-4147-A177-3AD203B41FA5}">
                      <a16:colId xmlns:a16="http://schemas.microsoft.com/office/drawing/2014/main" val="3505021404"/>
                    </a:ext>
                  </a:extLst>
                </a:gridCol>
                <a:gridCol w="412044">
                  <a:extLst>
                    <a:ext uri="{9D8B030D-6E8A-4147-A177-3AD203B41FA5}">
                      <a16:colId xmlns:a16="http://schemas.microsoft.com/office/drawing/2014/main" val="1218426193"/>
                    </a:ext>
                  </a:extLst>
                </a:gridCol>
                <a:gridCol w="412044">
                  <a:extLst>
                    <a:ext uri="{9D8B030D-6E8A-4147-A177-3AD203B41FA5}">
                      <a16:colId xmlns:a16="http://schemas.microsoft.com/office/drawing/2014/main" val="2714592306"/>
                    </a:ext>
                  </a:extLst>
                </a:gridCol>
                <a:gridCol w="412044">
                  <a:extLst>
                    <a:ext uri="{9D8B030D-6E8A-4147-A177-3AD203B41FA5}">
                      <a16:colId xmlns:a16="http://schemas.microsoft.com/office/drawing/2014/main" val="1608209106"/>
                    </a:ext>
                  </a:extLst>
                </a:gridCol>
                <a:gridCol w="412044">
                  <a:extLst>
                    <a:ext uri="{9D8B030D-6E8A-4147-A177-3AD203B41FA5}">
                      <a16:colId xmlns:a16="http://schemas.microsoft.com/office/drawing/2014/main" val="1931404817"/>
                    </a:ext>
                  </a:extLst>
                </a:gridCol>
                <a:gridCol w="412044">
                  <a:extLst>
                    <a:ext uri="{9D8B030D-6E8A-4147-A177-3AD203B41FA5}">
                      <a16:colId xmlns:a16="http://schemas.microsoft.com/office/drawing/2014/main" val="1025951502"/>
                    </a:ext>
                  </a:extLst>
                </a:gridCol>
                <a:gridCol w="412044">
                  <a:extLst>
                    <a:ext uri="{9D8B030D-6E8A-4147-A177-3AD203B41FA5}">
                      <a16:colId xmlns:a16="http://schemas.microsoft.com/office/drawing/2014/main" val="1496838897"/>
                    </a:ext>
                  </a:extLst>
                </a:gridCol>
              </a:tblGrid>
              <a:tr h="370840">
                <a:tc>
                  <a:txBody>
                    <a:bodyPr/>
                    <a:lstStyle/>
                    <a:p>
                      <a:pPr algn="ctr"/>
                      <a:endParaRPr lang="zh-CN" altLang="en-US" sz="2000" dirty="0"/>
                    </a:p>
                  </a:txBody>
                  <a:tcPr/>
                </a:tc>
                <a:tc>
                  <a:txBody>
                    <a:bodyPr/>
                    <a:lstStyle/>
                    <a:p>
                      <a:pPr algn="ctr"/>
                      <a:endParaRPr lang="zh-CN" altLang="en-US" sz="2000" dirty="0"/>
                    </a:p>
                  </a:txBody>
                  <a:tcPr/>
                </a:tc>
                <a:tc>
                  <a:txBody>
                    <a:bodyPr/>
                    <a:lstStyle/>
                    <a:p>
                      <a:pPr algn="ctr"/>
                      <a:endParaRPr lang="zh-CN" altLang="en-US" sz="2000" dirty="0"/>
                    </a:p>
                  </a:txBody>
                  <a:tcPr/>
                </a:tc>
                <a:tc>
                  <a:txBody>
                    <a:bodyPr/>
                    <a:lstStyle/>
                    <a:p>
                      <a:pPr algn="ctr"/>
                      <a:r>
                        <a:rPr lang="zh-CN" altLang="en-US" sz="2000" dirty="0"/>
                        <a:t> </a:t>
                      </a:r>
                    </a:p>
                  </a:txBody>
                  <a:tcPr/>
                </a:tc>
                <a:tc>
                  <a:txBody>
                    <a:bodyPr/>
                    <a:lstStyle/>
                    <a:p>
                      <a:pPr algn="ctr"/>
                      <a:r>
                        <a:rPr lang="en-US" altLang="zh-CN" sz="2000" dirty="0"/>
                        <a:t>1</a:t>
                      </a:r>
                      <a:endParaRPr lang="zh-CN" altLang="en-US" sz="2000" dirty="0"/>
                    </a:p>
                  </a:txBody>
                  <a:tcPr/>
                </a:tc>
                <a:tc>
                  <a:txBody>
                    <a:bodyPr/>
                    <a:lstStyle/>
                    <a:p>
                      <a:pPr algn="ctr"/>
                      <a:r>
                        <a:rPr lang="en-US" altLang="zh-CN" sz="2000" dirty="0">
                          <a:solidFill>
                            <a:schemeClr val="bg1"/>
                          </a:solidFill>
                        </a:rPr>
                        <a:t>3</a:t>
                      </a:r>
                      <a:endParaRPr lang="zh-CN" altLang="en-US" sz="2000" dirty="0">
                        <a:solidFill>
                          <a:schemeClr val="bg1"/>
                        </a:solidFill>
                      </a:endParaRPr>
                    </a:p>
                  </a:txBody>
                  <a:tcPr/>
                </a:tc>
                <a:tc>
                  <a:txBody>
                    <a:bodyPr/>
                    <a:lstStyle/>
                    <a:p>
                      <a:pPr algn="ctr"/>
                      <a:r>
                        <a:rPr lang="en-US" altLang="zh-CN" sz="2000" dirty="0">
                          <a:solidFill>
                            <a:schemeClr val="bg1"/>
                          </a:solidFill>
                        </a:rPr>
                        <a:t>5</a:t>
                      </a:r>
                      <a:endParaRPr lang="zh-CN" altLang="en-US" sz="2000" dirty="0">
                        <a:solidFill>
                          <a:schemeClr val="bg1"/>
                        </a:solidFill>
                      </a:endParaRPr>
                    </a:p>
                  </a:txBody>
                  <a:tcPr/>
                </a:tc>
                <a:tc>
                  <a:txBody>
                    <a:bodyPr/>
                    <a:lstStyle/>
                    <a:p>
                      <a:pPr algn="ctr"/>
                      <a:r>
                        <a:rPr lang="en-US" altLang="zh-CN" sz="2000" dirty="0">
                          <a:solidFill>
                            <a:schemeClr val="bg1"/>
                          </a:solidFill>
                        </a:rPr>
                        <a:t>6</a:t>
                      </a:r>
                      <a:endParaRPr lang="zh-CN" altLang="en-US" sz="2000" dirty="0">
                        <a:solidFill>
                          <a:schemeClr val="bg1"/>
                        </a:solidFill>
                      </a:endParaRPr>
                    </a:p>
                  </a:txBody>
                  <a:tcPr/>
                </a:tc>
                <a:tc>
                  <a:txBody>
                    <a:bodyPr/>
                    <a:lstStyle/>
                    <a:p>
                      <a:pPr algn="ctr"/>
                      <a:r>
                        <a:rPr lang="en-US" altLang="zh-CN" sz="2000" dirty="0">
                          <a:solidFill>
                            <a:schemeClr val="bg1"/>
                          </a:solidFill>
                        </a:rPr>
                        <a:t>8</a:t>
                      </a:r>
                      <a:endParaRPr lang="zh-CN" altLang="en-US" sz="2000" dirty="0">
                        <a:solidFill>
                          <a:schemeClr val="bg1"/>
                        </a:solidFill>
                      </a:endParaRPr>
                    </a:p>
                  </a:txBody>
                  <a:tcPr/>
                </a:tc>
                <a:extLst>
                  <a:ext uri="{0D108BD9-81ED-4DB2-BD59-A6C34878D82A}">
                    <a16:rowId xmlns:a16="http://schemas.microsoft.com/office/drawing/2014/main" val="334775194"/>
                  </a:ext>
                </a:extLst>
              </a:tr>
            </a:tbl>
          </a:graphicData>
        </a:graphic>
      </p:graphicFrame>
      <p:graphicFrame>
        <p:nvGraphicFramePr>
          <p:cNvPr id="8" name="表格 7">
            <a:extLst>
              <a:ext uri="{FF2B5EF4-FFF2-40B4-BE49-F238E27FC236}">
                <a16:creationId xmlns:a16="http://schemas.microsoft.com/office/drawing/2014/main" id="{C902CD44-BFF6-783B-51D9-0D42332715E8}"/>
              </a:ext>
            </a:extLst>
          </p:cNvPr>
          <p:cNvGraphicFramePr>
            <a:graphicFrameLocks noGrp="1"/>
          </p:cNvGraphicFramePr>
          <p:nvPr>
            <p:extLst>
              <p:ext uri="{D42A27DB-BD31-4B8C-83A1-F6EECF244321}">
                <p14:modId xmlns:p14="http://schemas.microsoft.com/office/powerpoint/2010/main" val="444252052"/>
              </p:ext>
            </p:extLst>
          </p:nvPr>
        </p:nvGraphicFramePr>
        <p:xfrm>
          <a:off x="9064612" y="4802791"/>
          <a:ext cx="1663696" cy="396240"/>
        </p:xfrm>
        <a:graphic>
          <a:graphicData uri="http://schemas.openxmlformats.org/drawingml/2006/table">
            <a:tbl>
              <a:tblPr firstRow="1" bandRow="1">
                <a:tableStyleId>{21E4AEA4-8DFA-4A89-87EB-49C32662AFE0}</a:tableStyleId>
              </a:tblPr>
              <a:tblGrid>
                <a:gridCol w="415924">
                  <a:extLst>
                    <a:ext uri="{9D8B030D-6E8A-4147-A177-3AD203B41FA5}">
                      <a16:colId xmlns:a16="http://schemas.microsoft.com/office/drawing/2014/main" val="2738821725"/>
                    </a:ext>
                  </a:extLst>
                </a:gridCol>
                <a:gridCol w="415924">
                  <a:extLst>
                    <a:ext uri="{9D8B030D-6E8A-4147-A177-3AD203B41FA5}">
                      <a16:colId xmlns:a16="http://schemas.microsoft.com/office/drawing/2014/main" val="3693127977"/>
                    </a:ext>
                  </a:extLst>
                </a:gridCol>
                <a:gridCol w="415924">
                  <a:extLst>
                    <a:ext uri="{9D8B030D-6E8A-4147-A177-3AD203B41FA5}">
                      <a16:colId xmlns:a16="http://schemas.microsoft.com/office/drawing/2014/main" val="3108752871"/>
                    </a:ext>
                  </a:extLst>
                </a:gridCol>
                <a:gridCol w="415924">
                  <a:extLst>
                    <a:ext uri="{9D8B030D-6E8A-4147-A177-3AD203B41FA5}">
                      <a16:colId xmlns:a16="http://schemas.microsoft.com/office/drawing/2014/main" val="497135764"/>
                    </a:ext>
                  </a:extLst>
                </a:gridCol>
              </a:tblGrid>
              <a:tr h="370840">
                <a:tc>
                  <a:txBody>
                    <a:bodyPr/>
                    <a:lstStyle/>
                    <a:p>
                      <a:pPr algn="ctr"/>
                      <a:r>
                        <a:rPr lang="en-US" altLang="zh-CN" sz="2000" dirty="0"/>
                        <a:t>2</a:t>
                      </a:r>
                      <a:endParaRPr lang="zh-CN" altLang="en-US" sz="2000" dirty="0"/>
                    </a:p>
                  </a:txBody>
                  <a:tcPr/>
                </a:tc>
                <a:tc>
                  <a:txBody>
                    <a:bodyPr/>
                    <a:lstStyle/>
                    <a:p>
                      <a:pPr algn="ctr"/>
                      <a:r>
                        <a:rPr lang="en-US" altLang="zh-CN" sz="2000" dirty="0"/>
                        <a:t>4</a:t>
                      </a:r>
                      <a:endParaRPr lang="zh-CN" altLang="en-US" sz="2000" dirty="0"/>
                    </a:p>
                  </a:txBody>
                  <a:tcPr/>
                </a:tc>
                <a:tc>
                  <a:txBody>
                    <a:bodyPr/>
                    <a:lstStyle/>
                    <a:p>
                      <a:pPr algn="ctr"/>
                      <a:r>
                        <a:rPr lang="en-US" altLang="zh-CN" sz="2000" dirty="0"/>
                        <a:t>7</a:t>
                      </a:r>
                      <a:r>
                        <a:rPr lang="zh-CN" altLang="en-US" sz="2000" dirty="0"/>
                        <a:t> </a:t>
                      </a:r>
                    </a:p>
                  </a:txBody>
                  <a:tcPr/>
                </a:tc>
                <a:tc>
                  <a:txBody>
                    <a:bodyPr/>
                    <a:lstStyle/>
                    <a:p>
                      <a:pPr algn="ctr"/>
                      <a:r>
                        <a:rPr lang="en-US" altLang="zh-CN" sz="2000" dirty="0"/>
                        <a:t>9</a:t>
                      </a:r>
                      <a:endParaRPr lang="zh-CN" altLang="en-US" sz="2000" dirty="0"/>
                    </a:p>
                  </a:txBody>
                  <a:tcPr/>
                </a:tc>
                <a:extLst>
                  <a:ext uri="{0D108BD9-81ED-4DB2-BD59-A6C34878D82A}">
                    <a16:rowId xmlns:a16="http://schemas.microsoft.com/office/drawing/2014/main" val="4246808459"/>
                  </a:ext>
                </a:extLst>
              </a:tr>
            </a:tbl>
          </a:graphicData>
        </a:graphic>
      </p:graphicFrame>
      <p:grpSp>
        <p:nvGrpSpPr>
          <p:cNvPr id="20" name="组合 19">
            <a:extLst>
              <a:ext uri="{FF2B5EF4-FFF2-40B4-BE49-F238E27FC236}">
                <a16:creationId xmlns:a16="http://schemas.microsoft.com/office/drawing/2014/main" id="{676E6564-2D95-C231-6E94-56251361AFCC}"/>
              </a:ext>
            </a:extLst>
          </p:cNvPr>
          <p:cNvGrpSpPr/>
          <p:nvPr/>
        </p:nvGrpSpPr>
        <p:grpSpPr>
          <a:xfrm>
            <a:off x="8820741" y="3559636"/>
            <a:ext cx="237566" cy="631597"/>
            <a:chOff x="8820741" y="3559636"/>
            <a:chExt cx="237566" cy="631597"/>
          </a:xfrm>
        </p:grpSpPr>
        <p:sp>
          <p:nvSpPr>
            <p:cNvPr id="9" name="下箭头 8">
              <a:extLst>
                <a:ext uri="{FF2B5EF4-FFF2-40B4-BE49-F238E27FC236}">
                  <a16:creationId xmlns:a16="http://schemas.microsoft.com/office/drawing/2014/main" id="{FC768BE9-46F1-D622-2113-43A51BB18342}"/>
                </a:ext>
              </a:extLst>
            </p:cNvPr>
            <p:cNvSpPr/>
            <p:nvPr/>
          </p:nvSpPr>
          <p:spPr>
            <a:xfrm>
              <a:off x="8837073" y="3916020"/>
              <a:ext cx="195943" cy="275213"/>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文本框 11">
              <a:extLst>
                <a:ext uri="{FF2B5EF4-FFF2-40B4-BE49-F238E27FC236}">
                  <a16:creationId xmlns:a16="http://schemas.microsoft.com/office/drawing/2014/main" id="{79F9776A-EC17-AF2A-FB98-14990FADA3BA}"/>
                </a:ext>
              </a:extLst>
            </p:cNvPr>
            <p:cNvSpPr txBox="1"/>
            <p:nvPr/>
          </p:nvSpPr>
          <p:spPr>
            <a:xfrm>
              <a:off x="8820741" y="3559636"/>
              <a:ext cx="237566" cy="369332"/>
            </a:xfrm>
            <a:prstGeom prst="rect">
              <a:avLst/>
            </a:prstGeom>
            <a:noFill/>
          </p:spPr>
          <p:txBody>
            <a:bodyPr wrap="none" rtlCol="0">
              <a:spAutoFit/>
            </a:bodyPr>
            <a:lstStyle/>
            <a:p>
              <a:r>
                <a:rPr kumimoji="1" lang="en-US" altLang="zh-CN" dirty="0" err="1"/>
                <a:t>i</a:t>
              </a:r>
              <a:endParaRPr kumimoji="1" lang="zh-CN" altLang="en-US" dirty="0"/>
            </a:p>
          </p:txBody>
        </p:sp>
      </p:grpSp>
      <p:grpSp>
        <p:nvGrpSpPr>
          <p:cNvPr id="22" name="组合 21">
            <a:extLst>
              <a:ext uri="{FF2B5EF4-FFF2-40B4-BE49-F238E27FC236}">
                <a16:creationId xmlns:a16="http://schemas.microsoft.com/office/drawing/2014/main" id="{0A0B66ED-E512-1924-1131-A985F8E59C8F}"/>
              </a:ext>
            </a:extLst>
          </p:cNvPr>
          <p:cNvGrpSpPr/>
          <p:nvPr/>
        </p:nvGrpSpPr>
        <p:grpSpPr>
          <a:xfrm>
            <a:off x="9169087" y="5231593"/>
            <a:ext cx="239168" cy="645912"/>
            <a:chOff x="9169087" y="5231593"/>
            <a:chExt cx="239168" cy="645912"/>
          </a:xfrm>
        </p:grpSpPr>
        <p:sp>
          <p:nvSpPr>
            <p:cNvPr id="15" name="下箭头 14">
              <a:extLst>
                <a:ext uri="{FF2B5EF4-FFF2-40B4-BE49-F238E27FC236}">
                  <a16:creationId xmlns:a16="http://schemas.microsoft.com/office/drawing/2014/main" id="{F1281B66-854F-FFE5-598B-4D9366699C99}"/>
                </a:ext>
              </a:extLst>
            </p:cNvPr>
            <p:cNvSpPr/>
            <p:nvPr/>
          </p:nvSpPr>
          <p:spPr>
            <a:xfrm rot="10800000">
              <a:off x="9181303" y="5231593"/>
              <a:ext cx="195943" cy="275213"/>
            </a:xfrm>
            <a:prstGeom prst="downArrow">
              <a:avLst/>
            </a:prstGeom>
            <a:solidFill>
              <a:schemeClr val="accent2">
                <a:lumMod val="75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文本框 16">
              <a:extLst>
                <a:ext uri="{FF2B5EF4-FFF2-40B4-BE49-F238E27FC236}">
                  <a16:creationId xmlns:a16="http://schemas.microsoft.com/office/drawing/2014/main" id="{626AEC54-521E-F30D-33C8-E84837891E30}"/>
                </a:ext>
              </a:extLst>
            </p:cNvPr>
            <p:cNvSpPr txBox="1"/>
            <p:nvPr/>
          </p:nvSpPr>
          <p:spPr>
            <a:xfrm>
              <a:off x="9169087" y="5508173"/>
              <a:ext cx="239168" cy="369332"/>
            </a:xfrm>
            <a:prstGeom prst="rect">
              <a:avLst/>
            </a:prstGeom>
            <a:noFill/>
          </p:spPr>
          <p:txBody>
            <a:bodyPr wrap="none" rtlCol="0">
              <a:spAutoFit/>
            </a:bodyPr>
            <a:lstStyle/>
            <a:p>
              <a:r>
                <a:rPr kumimoji="1" lang="en-US" altLang="zh-CN" dirty="0"/>
                <a:t>j</a:t>
              </a:r>
              <a:endParaRPr kumimoji="1" lang="zh-CN" altLang="en-US" dirty="0"/>
            </a:p>
          </p:txBody>
        </p:sp>
      </p:grpSp>
      <p:grpSp>
        <p:nvGrpSpPr>
          <p:cNvPr id="21" name="组合 20">
            <a:extLst>
              <a:ext uri="{FF2B5EF4-FFF2-40B4-BE49-F238E27FC236}">
                <a16:creationId xmlns:a16="http://schemas.microsoft.com/office/drawing/2014/main" id="{FAF4F62C-1396-622E-EA4F-B4B44E84AB4F}"/>
              </a:ext>
            </a:extLst>
          </p:cNvPr>
          <p:cNvGrpSpPr/>
          <p:nvPr/>
        </p:nvGrpSpPr>
        <p:grpSpPr>
          <a:xfrm>
            <a:off x="7095351" y="3581404"/>
            <a:ext cx="288862" cy="647927"/>
            <a:chOff x="7095351" y="3581404"/>
            <a:chExt cx="288862" cy="647927"/>
          </a:xfrm>
        </p:grpSpPr>
        <p:sp>
          <p:nvSpPr>
            <p:cNvPr id="18" name="下箭头 17">
              <a:extLst>
                <a:ext uri="{FF2B5EF4-FFF2-40B4-BE49-F238E27FC236}">
                  <a16:creationId xmlns:a16="http://schemas.microsoft.com/office/drawing/2014/main" id="{CDC4057D-EE64-860B-EE15-8A8002885690}"/>
                </a:ext>
              </a:extLst>
            </p:cNvPr>
            <p:cNvSpPr/>
            <p:nvPr/>
          </p:nvSpPr>
          <p:spPr>
            <a:xfrm>
              <a:off x="7144345" y="3954118"/>
              <a:ext cx="195943" cy="275213"/>
            </a:xfrm>
            <a:prstGeom prst="downArrow">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文本框 18">
              <a:extLst>
                <a:ext uri="{FF2B5EF4-FFF2-40B4-BE49-F238E27FC236}">
                  <a16:creationId xmlns:a16="http://schemas.microsoft.com/office/drawing/2014/main" id="{911C58DE-EA4C-4622-ABF7-15526B9258B6}"/>
                </a:ext>
              </a:extLst>
            </p:cNvPr>
            <p:cNvSpPr txBox="1"/>
            <p:nvPr/>
          </p:nvSpPr>
          <p:spPr>
            <a:xfrm>
              <a:off x="7095351" y="3581404"/>
              <a:ext cx="288862" cy="369332"/>
            </a:xfrm>
            <a:prstGeom prst="rect">
              <a:avLst/>
            </a:prstGeom>
            <a:noFill/>
          </p:spPr>
          <p:txBody>
            <a:bodyPr wrap="none" rtlCol="0">
              <a:spAutoFit/>
            </a:bodyPr>
            <a:lstStyle/>
            <a:p>
              <a:r>
                <a:rPr kumimoji="1" lang="en-US" altLang="zh-CN" dirty="0"/>
                <a:t>k</a:t>
              </a:r>
              <a:endParaRPr kumimoji="1" lang="zh-CN" altLang="en-US" dirty="0"/>
            </a:p>
          </p:txBody>
        </p:sp>
      </p:grpSp>
    </p:spTree>
    <p:extLst>
      <p:ext uri="{BB962C8B-B14F-4D97-AF65-F5344CB8AC3E}">
        <p14:creationId xmlns:p14="http://schemas.microsoft.com/office/powerpoint/2010/main" val="4242313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par>
                                <p:cTn id="8" presetID="3" presetClass="entr" presetSubtype="1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blinds(horizontal)">
                                      <p:cBhvr>
                                        <p:cTn id="10" dur="500"/>
                                        <p:tgtEl>
                                          <p:spTgt spid="11"/>
                                        </p:tgtEl>
                                      </p:cBhvr>
                                    </p:animEffect>
                                  </p:childTnLst>
                                </p:cTn>
                              </p:par>
                              <p:par>
                                <p:cTn id="11" presetID="3" presetClass="entr" presetSubtype="1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blinds(horizontal)">
                                      <p:cBhvr>
                                        <p:cTn id="13" dur="5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21"/>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20"/>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D08729-7FE7-6C84-2747-BDC8B0D4F014}"/>
              </a:ext>
            </a:extLst>
          </p:cNvPr>
          <p:cNvSpPr>
            <a:spLocks noGrp="1"/>
          </p:cNvSpPr>
          <p:nvPr>
            <p:ph type="title"/>
          </p:nvPr>
        </p:nvSpPr>
        <p:spPr/>
        <p:txBody>
          <a:bodyPr/>
          <a:lstStyle/>
          <a:p>
            <a:r>
              <a:rPr lang="zh-CN" altLang="en-US" dirty="0"/>
              <a:t>直接插入排序性能分析</a:t>
            </a:r>
          </a:p>
        </p:txBody>
      </p:sp>
      <p:sp>
        <p:nvSpPr>
          <p:cNvPr id="3" name="副标题 2">
            <a:extLst>
              <a:ext uri="{FF2B5EF4-FFF2-40B4-BE49-F238E27FC236}">
                <a16:creationId xmlns:a16="http://schemas.microsoft.com/office/drawing/2014/main" id="{714465A5-6ED6-6076-F559-5CA567FFB480}"/>
              </a:ext>
            </a:extLst>
          </p:cNvPr>
          <p:cNvSpPr>
            <a:spLocks noGrp="1"/>
          </p:cNvSpPr>
          <p:nvPr>
            <p:ph type="subTitle" idx="1"/>
          </p:nvPr>
        </p:nvSpPr>
        <p:spPr/>
        <p:txBody>
          <a:bodyPr/>
          <a:lstStyle/>
          <a:p>
            <a:r>
              <a:rPr lang="en-US" altLang="zh-CN" dirty="0"/>
              <a:t>10.2.1 </a:t>
            </a:r>
            <a:r>
              <a:rPr lang="zh-CN" altLang="en-US" dirty="0"/>
              <a:t>直接插入排序</a:t>
            </a:r>
          </a:p>
        </p:txBody>
      </p:sp>
      <p:sp>
        <p:nvSpPr>
          <p:cNvPr id="4" name="文本占位符 3">
            <a:extLst>
              <a:ext uri="{FF2B5EF4-FFF2-40B4-BE49-F238E27FC236}">
                <a16:creationId xmlns:a16="http://schemas.microsoft.com/office/drawing/2014/main" id="{6E1FC02A-5813-F087-3A57-ADC3FE3E2E01}"/>
              </a:ext>
            </a:extLst>
          </p:cNvPr>
          <p:cNvSpPr>
            <a:spLocks noGrp="1"/>
          </p:cNvSpPr>
          <p:nvPr>
            <p:ph type="body" idx="10"/>
          </p:nvPr>
        </p:nvSpPr>
        <p:spPr/>
        <p:txBody>
          <a:bodyPr/>
          <a:lstStyle/>
          <a:p>
            <a:endParaRPr lang="zh-CN" altLang="en-US"/>
          </a:p>
        </p:txBody>
      </p:sp>
      <mc:AlternateContent xmlns:mc="http://schemas.openxmlformats.org/markup-compatibility/2006" xmlns:a14="http://schemas.microsoft.com/office/drawing/2010/main">
        <mc:Choice Requires="a14">
          <p:sp>
            <p:nvSpPr>
              <p:cNvPr id="5" name="内容占位符 4">
                <a:extLst>
                  <a:ext uri="{FF2B5EF4-FFF2-40B4-BE49-F238E27FC236}">
                    <a16:creationId xmlns:a16="http://schemas.microsoft.com/office/drawing/2014/main" id="{90961ED6-686E-B748-C9C0-9B3B217999DC}"/>
                  </a:ext>
                </a:extLst>
              </p:cNvPr>
              <p:cNvSpPr>
                <a:spLocks noGrp="1"/>
              </p:cNvSpPr>
              <p:nvPr>
                <p:ph idx="11"/>
              </p:nvPr>
            </p:nvSpPr>
            <p:spPr/>
            <p:txBody>
              <a:bodyPr>
                <a:normAutofit/>
              </a:bodyPr>
              <a:lstStyle/>
              <a:p>
                <a:pPr>
                  <a:lnSpc>
                    <a:spcPct val="120000"/>
                  </a:lnSpc>
                </a:pPr>
                <a:r>
                  <a:rPr lang="zh-CN" altLang="en-US" sz="2400" b="1" dirty="0"/>
                  <a:t>空间复杂度</a:t>
                </a:r>
                <a:r>
                  <a:rPr lang="zh-CN" altLang="en-US" sz="2400" dirty="0"/>
                  <a:t>：</a:t>
                </a:r>
                <a14:m>
                  <m:oMath xmlns:m="http://schemas.openxmlformats.org/officeDocument/2006/math">
                    <m:r>
                      <a:rPr lang="en-US" altLang="zh-CN" sz="2400" b="1" i="1" dirty="0">
                        <a:solidFill>
                          <a:srgbClr val="C00000"/>
                        </a:solidFill>
                        <a:latin typeface="Cambria Math" panose="02040503050406030204" pitchFamily="18" charset="0"/>
                      </a:rPr>
                      <m:t>𝑶</m:t>
                    </m:r>
                    <m:r>
                      <a:rPr lang="en-US" altLang="zh-CN" sz="2400" b="1" dirty="0">
                        <a:solidFill>
                          <a:srgbClr val="C00000"/>
                        </a:solidFill>
                        <a:latin typeface="Cambria Math" panose="02040503050406030204" pitchFamily="18" charset="0"/>
                      </a:rPr>
                      <m:t>(</m:t>
                    </m:r>
                    <m:r>
                      <a:rPr lang="en-US" altLang="zh-CN" sz="2400" b="1" i="1" dirty="0">
                        <a:solidFill>
                          <a:srgbClr val="C00000"/>
                        </a:solidFill>
                        <a:latin typeface="Cambria Math" panose="02040503050406030204" pitchFamily="18" charset="0"/>
                      </a:rPr>
                      <m:t>𝟏</m:t>
                    </m:r>
                    <m:r>
                      <a:rPr lang="en-US" altLang="zh-CN" sz="2400" b="1" dirty="0">
                        <a:solidFill>
                          <a:srgbClr val="C00000"/>
                        </a:solidFill>
                        <a:latin typeface="Cambria Math" panose="02040503050406030204" pitchFamily="18" charset="0"/>
                      </a:rPr>
                      <m:t>)</m:t>
                    </m:r>
                  </m:oMath>
                </a14:m>
                <a:endParaRPr lang="en-US" altLang="zh-CN" sz="2400" b="1" dirty="0">
                  <a:solidFill>
                    <a:srgbClr val="C00000"/>
                  </a:solidFill>
                </a:endParaRPr>
              </a:p>
              <a:p>
                <a:pPr>
                  <a:lnSpc>
                    <a:spcPct val="120000"/>
                  </a:lnSpc>
                </a:pPr>
                <a:r>
                  <a:rPr lang="zh-CN" altLang="en-US" sz="2400" dirty="0"/>
                  <a:t>对于每次排序，仅申请一个临时变量用于存储第</a:t>
                </a:r>
                <a:r>
                  <a:rPr lang="en-US" altLang="zh-CN" sz="2400" dirty="0" err="1"/>
                  <a:t>i</a:t>
                </a:r>
                <a:r>
                  <a:rPr lang="zh-CN" altLang="en-US" sz="2400" dirty="0"/>
                  <a:t>个元素，空间复杂度为</a:t>
                </a:r>
                <a14:m>
                  <m:oMath xmlns:m="http://schemas.openxmlformats.org/officeDocument/2006/math">
                    <m:r>
                      <a:rPr lang="en-US" altLang="zh-CN" sz="2400" i="1" dirty="0">
                        <a:latin typeface="Cambria Math" panose="02040503050406030204" pitchFamily="18" charset="0"/>
                      </a:rPr>
                      <m:t>𝑂</m:t>
                    </m:r>
                    <m:r>
                      <a:rPr lang="en-US" altLang="zh-CN" sz="2400" i="1" dirty="0">
                        <a:latin typeface="Cambria Math" panose="02040503050406030204" pitchFamily="18" charset="0"/>
                      </a:rPr>
                      <m:t>(1)</m:t>
                    </m:r>
                  </m:oMath>
                </a14:m>
                <a:endParaRPr lang="en-US" altLang="zh-CN" sz="2400" dirty="0"/>
              </a:p>
              <a:p>
                <a:pPr>
                  <a:lnSpc>
                    <a:spcPct val="120000"/>
                  </a:lnSpc>
                </a:pPr>
                <a:r>
                  <a:rPr lang="zh-CN" altLang="en-US" sz="2400" b="1" dirty="0"/>
                  <a:t>稳定性分析</a:t>
                </a:r>
                <a:r>
                  <a:rPr lang="zh-CN" altLang="en-US" sz="2400" dirty="0"/>
                  <a:t>：</a:t>
                </a:r>
                <a:r>
                  <a:rPr lang="zh-CN" altLang="en-US" sz="2400" b="1" dirty="0">
                    <a:solidFill>
                      <a:srgbClr val="C00000"/>
                    </a:solidFill>
                  </a:rPr>
                  <a:t>稳定</a:t>
                </a:r>
                <a:endParaRPr lang="en-US" altLang="zh-CN" sz="2400" b="1" dirty="0">
                  <a:solidFill>
                    <a:srgbClr val="C00000"/>
                  </a:solidFill>
                </a:endParaRPr>
              </a:p>
              <a:p>
                <a:pPr>
                  <a:lnSpc>
                    <a:spcPct val="120000"/>
                  </a:lnSpc>
                </a:pPr>
                <a:r>
                  <a:rPr lang="zh-CN" altLang="en-US" sz="2400" dirty="0">
                    <a:latin typeface="-apple-system"/>
                  </a:rPr>
                  <a:t>对于值相同的元素，可以选择将后面出现的元素，插入到前面出现元素的后面，这样就可以保持原有的前后顺序不变，所以插入排序是</a:t>
                </a:r>
                <a:r>
                  <a:rPr lang="zh-CN" altLang="en-US" sz="2400" b="1" dirty="0">
                    <a:latin typeface="-apple-system"/>
                  </a:rPr>
                  <a:t>稳定的</a:t>
                </a:r>
                <a:r>
                  <a:rPr lang="zh-CN" altLang="en-US" sz="2400" dirty="0">
                    <a:latin typeface="-apple-system"/>
                  </a:rPr>
                  <a:t>排序算法。</a:t>
                </a:r>
                <a:endParaRPr lang="en-US" altLang="zh-CN" sz="2400" dirty="0">
                  <a:latin typeface="-apple-system"/>
                </a:endParaRPr>
              </a:p>
              <a:p>
                <a:pPr>
                  <a:lnSpc>
                    <a:spcPct val="120000"/>
                  </a:lnSpc>
                </a:pPr>
                <a:r>
                  <a:rPr lang="zh-CN" altLang="en-US" sz="2400" b="1" dirty="0">
                    <a:latin typeface="-apple-system"/>
                  </a:rPr>
                  <a:t>适用场景：</a:t>
                </a:r>
                <a:r>
                  <a:rPr lang="zh-CN" altLang="en-US" sz="2400" dirty="0">
                    <a:latin typeface="-apple-system"/>
                  </a:rPr>
                  <a:t>节点个数少。</a:t>
                </a:r>
                <a:endParaRPr lang="zh-CN" altLang="en-US" sz="2400" dirty="0"/>
              </a:p>
              <a:p>
                <a:pPr>
                  <a:lnSpc>
                    <a:spcPct val="120000"/>
                  </a:lnSpc>
                </a:pPr>
                <a:endParaRPr lang="zh-CN" altLang="en-US" sz="2400" dirty="0"/>
              </a:p>
            </p:txBody>
          </p:sp>
        </mc:Choice>
        <mc:Fallback xmlns="">
          <p:sp>
            <p:nvSpPr>
              <p:cNvPr id="5" name="内容占位符 4">
                <a:extLst>
                  <a:ext uri="{FF2B5EF4-FFF2-40B4-BE49-F238E27FC236}">
                    <a16:creationId xmlns:a16="http://schemas.microsoft.com/office/drawing/2014/main" id="{90961ED6-686E-B748-C9C0-9B3B217999DC}"/>
                  </a:ext>
                </a:extLst>
              </p:cNvPr>
              <p:cNvSpPr>
                <a:spLocks noGrp="1" noRot="1" noChangeAspect="1" noMove="1" noResize="1" noEditPoints="1" noAdjustHandles="1" noChangeArrowheads="1" noChangeShapeType="1" noTextEdit="1"/>
              </p:cNvSpPr>
              <p:nvPr>
                <p:ph idx="11"/>
              </p:nvPr>
            </p:nvSpPr>
            <p:spPr>
              <a:blipFill>
                <a:blip r:embed="rId2"/>
                <a:stretch>
                  <a:fillRect l="-883" t="-24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342179133"/>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经典面试题</a:t>
            </a:r>
          </a:p>
        </p:txBody>
      </p:sp>
      <p:sp>
        <p:nvSpPr>
          <p:cNvPr id="3" name="副标题 2"/>
          <p:cNvSpPr>
            <a:spLocks noGrp="1"/>
          </p:cNvSpPr>
          <p:nvPr>
            <p:ph type="subTitle" idx="1"/>
          </p:nvPr>
        </p:nvSpPr>
        <p:spPr/>
        <p:txBody>
          <a:bodyPr/>
          <a:lstStyle/>
          <a:p>
            <a:r>
              <a:rPr lang="en-US" altLang="zh-CN" dirty="0"/>
              <a:t>10.5.2  </a:t>
            </a:r>
            <a:r>
              <a:rPr lang="zh-CN" altLang="en-US" dirty="0"/>
              <a:t>归并排序</a:t>
            </a:r>
          </a:p>
        </p:txBody>
      </p:sp>
      <p:sp>
        <p:nvSpPr>
          <p:cNvPr id="4" name="文本占位符 3"/>
          <p:cNvSpPr>
            <a:spLocks noGrp="1"/>
          </p:cNvSpPr>
          <p:nvPr>
            <p:ph type="body" idx="10"/>
          </p:nvPr>
        </p:nvSpPr>
        <p:spPr/>
        <p:txBody>
          <a:bodyPr/>
          <a:lstStyle/>
          <a:p>
            <a:r>
              <a:rPr lang="zh-CN" altLang="en-US" dirty="0"/>
              <a:t>数据结构</a:t>
            </a:r>
          </a:p>
        </p:txBody>
      </p:sp>
      <p:graphicFrame>
        <p:nvGraphicFramePr>
          <p:cNvPr id="11" name="表格 10">
            <a:extLst>
              <a:ext uri="{FF2B5EF4-FFF2-40B4-BE49-F238E27FC236}">
                <a16:creationId xmlns:a16="http://schemas.microsoft.com/office/drawing/2014/main" id="{83786788-934A-C7CC-43AB-3379105FCA1F}"/>
              </a:ext>
            </a:extLst>
          </p:cNvPr>
          <p:cNvGraphicFramePr>
            <a:graphicFrameLocks noGrp="1"/>
          </p:cNvGraphicFramePr>
          <p:nvPr>
            <p:extLst>
              <p:ext uri="{D42A27DB-BD31-4B8C-83A1-F6EECF244321}">
                <p14:modId xmlns:p14="http://schemas.microsoft.com/office/powerpoint/2010/main" val="3627402877"/>
              </p:ext>
            </p:extLst>
          </p:nvPr>
        </p:nvGraphicFramePr>
        <p:xfrm>
          <a:off x="168726" y="1096478"/>
          <a:ext cx="3708396" cy="396240"/>
        </p:xfrm>
        <a:graphic>
          <a:graphicData uri="http://schemas.openxmlformats.org/drawingml/2006/table">
            <a:tbl>
              <a:tblPr firstRow="1" bandRow="1">
                <a:tableStyleId>{5C22544A-7EE6-4342-B048-85BDC9FD1C3A}</a:tableStyleId>
              </a:tblPr>
              <a:tblGrid>
                <a:gridCol w="412044">
                  <a:extLst>
                    <a:ext uri="{9D8B030D-6E8A-4147-A177-3AD203B41FA5}">
                      <a16:colId xmlns:a16="http://schemas.microsoft.com/office/drawing/2014/main" val="3111539157"/>
                    </a:ext>
                  </a:extLst>
                </a:gridCol>
                <a:gridCol w="412044">
                  <a:extLst>
                    <a:ext uri="{9D8B030D-6E8A-4147-A177-3AD203B41FA5}">
                      <a16:colId xmlns:a16="http://schemas.microsoft.com/office/drawing/2014/main" val="291434471"/>
                    </a:ext>
                  </a:extLst>
                </a:gridCol>
                <a:gridCol w="412044">
                  <a:extLst>
                    <a:ext uri="{9D8B030D-6E8A-4147-A177-3AD203B41FA5}">
                      <a16:colId xmlns:a16="http://schemas.microsoft.com/office/drawing/2014/main" val="3505021404"/>
                    </a:ext>
                  </a:extLst>
                </a:gridCol>
                <a:gridCol w="412044">
                  <a:extLst>
                    <a:ext uri="{9D8B030D-6E8A-4147-A177-3AD203B41FA5}">
                      <a16:colId xmlns:a16="http://schemas.microsoft.com/office/drawing/2014/main" val="1218426193"/>
                    </a:ext>
                  </a:extLst>
                </a:gridCol>
                <a:gridCol w="412044">
                  <a:extLst>
                    <a:ext uri="{9D8B030D-6E8A-4147-A177-3AD203B41FA5}">
                      <a16:colId xmlns:a16="http://schemas.microsoft.com/office/drawing/2014/main" val="2714592306"/>
                    </a:ext>
                  </a:extLst>
                </a:gridCol>
                <a:gridCol w="412044">
                  <a:extLst>
                    <a:ext uri="{9D8B030D-6E8A-4147-A177-3AD203B41FA5}">
                      <a16:colId xmlns:a16="http://schemas.microsoft.com/office/drawing/2014/main" val="1608209106"/>
                    </a:ext>
                  </a:extLst>
                </a:gridCol>
                <a:gridCol w="412044">
                  <a:extLst>
                    <a:ext uri="{9D8B030D-6E8A-4147-A177-3AD203B41FA5}">
                      <a16:colId xmlns:a16="http://schemas.microsoft.com/office/drawing/2014/main" val="1931404817"/>
                    </a:ext>
                  </a:extLst>
                </a:gridCol>
                <a:gridCol w="412044">
                  <a:extLst>
                    <a:ext uri="{9D8B030D-6E8A-4147-A177-3AD203B41FA5}">
                      <a16:colId xmlns:a16="http://schemas.microsoft.com/office/drawing/2014/main" val="1025951502"/>
                    </a:ext>
                  </a:extLst>
                </a:gridCol>
                <a:gridCol w="412044">
                  <a:extLst>
                    <a:ext uri="{9D8B030D-6E8A-4147-A177-3AD203B41FA5}">
                      <a16:colId xmlns:a16="http://schemas.microsoft.com/office/drawing/2014/main" val="1496838897"/>
                    </a:ext>
                  </a:extLst>
                </a:gridCol>
              </a:tblGrid>
              <a:tr h="370840">
                <a:tc>
                  <a:txBody>
                    <a:bodyPr/>
                    <a:lstStyle/>
                    <a:p>
                      <a:pPr algn="ctr"/>
                      <a:endParaRPr lang="zh-CN" altLang="en-US" sz="2000" dirty="0"/>
                    </a:p>
                  </a:txBody>
                  <a:tcPr/>
                </a:tc>
                <a:tc>
                  <a:txBody>
                    <a:bodyPr/>
                    <a:lstStyle/>
                    <a:p>
                      <a:pPr algn="ctr"/>
                      <a:endParaRPr lang="zh-CN" altLang="en-US" sz="2000" dirty="0"/>
                    </a:p>
                  </a:txBody>
                  <a:tcPr/>
                </a:tc>
                <a:tc>
                  <a:txBody>
                    <a:bodyPr/>
                    <a:lstStyle/>
                    <a:p>
                      <a:pPr algn="ctr"/>
                      <a:endParaRPr lang="zh-CN" altLang="en-US" sz="2000" dirty="0"/>
                    </a:p>
                  </a:txBody>
                  <a:tcPr/>
                </a:tc>
                <a:tc>
                  <a:txBody>
                    <a:bodyPr/>
                    <a:lstStyle/>
                    <a:p>
                      <a:pPr algn="ctr"/>
                      <a:r>
                        <a:rPr lang="zh-CN" altLang="en-US" sz="2000" dirty="0"/>
                        <a:t> </a:t>
                      </a:r>
                    </a:p>
                  </a:txBody>
                  <a:tcPr/>
                </a:tc>
                <a:tc>
                  <a:txBody>
                    <a:bodyPr/>
                    <a:lstStyle/>
                    <a:p>
                      <a:pPr algn="ctr"/>
                      <a:r>
                        <a:rPr lang="en-US" altLang="zh-CN" sz="2000" dirty="0"/>
                        <a:t>1</a:t>
                      </a:r>
                      <a:endParaRPr lang="zh-CN" altLang="en-US" sz="2000" dirty="0"/>
                    </a:p>
                  </a:txBody>
                  <a:tcPr/>
                </a:tc>
                <a:tc>
                  <a:txBody>
                    <a:bodyPr/>
                    <a:lstStyle/>
                    <a:p>
                      <a:pPr algn="ctr"/>
                      <a:r>
                        <a:rPr lang="en-US" altLang="zh-CN" sz="2000" dirty="0">
                          <a:solidFill>
                            <a:schemeClr val="bg1"/>
                          </a:solidFill>
                        </a:rPr>
                        <a:t>3</a:t>
                      </a:r>
                      <a:endParaRPr lang="zh-CN" altLang="en-US" sz="2000" dirty="0">
                        <a:solidFill>
                          <a:schemeClr val="bg1"/>
                        </a:solidFill>
                      </a:endParaRPr>
                    </a:p>
                  </a:txBody>
                  <a:tcPr/>
                </a:tc>
                <a:tc>
                  <a:txBody>
                    <a:bodyPr/>
                    <a:lstStyle/>
                    <a:p>
                      <a:pPr algn="ctr"/>
                      <a:r>
                        <a:rPr lang="en-US" altLang="zh-CN" sz="2000" dirty="0">
                          <a:solidFill>
                            <a:schemeClr val="bg1"/>
                          </a:solidFill>
                        </a:rPr>
                        <a:t>5</a:t>
                      </a:r>
                      <a:endParaRPr lang="zh-CN" altLang="en-US" sz="2000" dirty="0">
                        <a:solidFill>
                          <a:schemeClr val="bg1"/>
                        </a:solidFill>
                      </a:endParaRPr>
                    </a:p>
                  </a:txBody>
                  <a:tcPr/>
                </a:tc>
                <a:tc>
                  <a:txBody>
                    <a:bodyPr/>
                    <a:lstStyle/>
                    <a:p>
                      <a:pPr algn="ctr"/>
                      <a:r>
                        <a:rPr lang="en-US" altLang="zh-CN" sz="2000" dirty="0">
                          <a:solidFill>
                            <a:schemeClr val="bg1"/>
                          </a:solidFill>
                        </a:rPr>
                        <a:t>6</a:t>
                      </a:r>
                      <a:endParaRPr lang="zh-CN" altLang="en-US" sz="2000" dirty="0">
                        <a:solidFill>
                          <a:schemeClr val="bg1"/>
                        </a:solidFill>
                      </a:endParaRPr>
                    </a:p>
                  </a:txBody>
                  <a:tcPr/>
                </a:tc>
                <a:tc>
                  <a:txBody>
                    <a:bodyPr/>
                    <a:lstStyle/>
                    <a:p>
                      <a:pPr algn="ctr"/>
                      <a:r>
                        <a:rPr lang="en-US" altLang="zh-CN" sz="2000" dirty="0">
                          <a:solidFill>
                            <a:schemeClr val="bg1"/>
                          </a:solidFill>
                        </a:rPr>
                        <a:t>8</a:t>
                      </a:r>
                      <a:endParaRPr lang="zh-CN" altLang="en-US" sz="2000" dirty="0">
                        <a:solidFill>
                          <a:schemeClr val="bg1"/>
                        </a:solidFill>
                      </a:endParaRPr>
                    </a:p>
                  </a:txBody>
                  <a:tcPr/>
                </a:tc>
                <a:extLst>
                  <a:ext uri="{0D108BD9-81ED-4DB2-BD59-A6C34878D82A}">
                    <a16:rowId xmlns:a16="http://schemas.microsoft.com/office/drawing/2014/main" val="334775194"/>
                  </a:ext>
                </a:extLst>
              </a:tr>
            </a:tbl>
          </a:graphicData>
        </a:graphic>
      </p:graphicFrame>
      <p:graphicFrame>
        <p:nvGraphicFramePr>
          <p:cNvPr id="8" name="表格 7">
            <a:extLst>
              <a:ext uri="{FF2B5EF4-FFF2-40B4-BE49-F238E27FC236}">
                <a16:creationId xmlns:a16="http://schemas.microsoft.com/office/drawing/2014/main" id="{C902CD44-BFF6-783B-51D9-0D42332715E8}"/>
              </a:ext>
            </a:extLst>
          </p:cNvPr>
          <p:cNvGraphicFramePr>
            <a:graphicFrameLocks noGrp="1"/>
          </p:cNvGraphicFramePr>
          <p:nvPr>
            <p:extLst>
              <p:ext uri="{D42A27DB-BD31-4B8C-83A1-F6EECF244321}">
                <p14:modId xmlns:p14="http://schemas.microsoft.com/office/powerpoint/2010/main" val="1431936057"/>
              </p:ext>
            </p:extLst>
          </p:nvPr>
        </p:nvGraphicFramePr>
        <p:xfrm>
          <a:off x="2192767" y="1645829"/>
          <a:ext cx="1663696" cy="396240"/>
        </p:xfrm>
        <a:graphic>
          <a:graphicData uri="http://schemas.openxmlformats.org/drawingml/2006/table">
            <a:tbl>
              <a:tblPr firstRow="1" bandRow="1">
                <a:tableStyleId>{21E4AEA4-8DFA-4A89-87EB-49C32662AFE0}</a:tableStyleId>
              </a:tblPr>
              <a:tblGrid>
                <a:gridCol w="415924">
                  <a:extLst>
                    <a:ext uri="{9D8B030D-6E8A-4147-A177-3AD203B41FA5}">
                      <a16:colId xmlns:a16="http://schemas.microsoft.com/office/drawing/2014/main" val="2738821725"/>
                    </a:ext>
                  </a:extLst>
                </a:gridCol>
                <a:gridCol w="415924">
                  <a:extLst>
                    <a:ext uri="{9D8B030D-6E8A-4147-A177-3AD203B41FA5}">
                      <a16:colId xmlns:a16="http://schemas.microsoft.com/office/drawing/2014/main" val="3693127977"/>
                    </a:ext>
                  </a:extLst>
                </a:gridCol>
                <a:gridCol w="415924">
                  <a:extLst>
                    <a:ext uri="{9D8B030D-6E8A-4147-A177-3AD203B41FA5}">
                      <a16:colId xmlns:a16="http://schemas.microsoft.com/office/drawing/2014/main" val="3108752871"/>
                    </a:ext>
                  </a:extLst>
                </a:gridCol>
                <a:gridCol w="415924">
                  <a:extLst>
                    <a:ext uri="{9D8B030D-6E8A-4147-A177-3AD203B41FA5}">
                      <a16:colId xmlns:a16="http://schemas.microsoft.com/office/drawing/2014/main" val="497135764"/>
                    </a:ext>
                  </a:extLst>
                </a:gridCol>
              </a:tblGrid>
              <a:tr h="370840">
                <a:tc>
                  <a:txBody>
                    <a:bodyPr/>
                    <a:lstStyle/>
                    <a:p>
                      <a:pPr algn="ctr"/>
                      <a:r>
                        <a:rPr lang="en-US" altLang="zh-CN" sz="2000" dirty="0"/>
                        <a:t>2</a:t>
                      </a:r>
                      <a:endParaRPr lang="zh-CN" altLang="en-US" sz="2000" dirty="0"/>
                    </a:p>
                  </a:txBody>
                  <a:tcPr/>
                </a:tc>
                <a:tc>
                  <a:txBody>
                    <a:bodyPr/>
                    <a:lstStyle/>
                    <a:p>
                      <a:pPr algn="ctr"/>
                      <a:r>
                        <a:rPr lang="en-US" altLang="zh-CN" sz="2000" dirty="0"/>
                        <a:t>4</a:t>
                      </a:r>
                      <a:endParaRPr lang="zh-CN" altLang="en-US" sz="2000" dirty="0"/>
                    </a:p>
                  </a:txBody>
                  <a:tcPr/>
                </a:tc>
                <a:tc>
                  <a:txBody>
                    <a:bodyPr/>
                    <a:lstStyle/>
                    <a:p>
                      <a:pPr algn="ctr"/>
                      <a:r>
                        <a:rPr lang="en-US" altLang="zh-CN" sz="2000" dirty="0"/>
                        <a:t>7</a:t>
                      </a:r>
                      <a:r>
                        <a:rPr lang="zh-CN" altLang="en-US" sz="2000" dirty="0"/>
                        <a:t> </a:t>
                      </a:r>
                    </a:p>
                  </a:txBody>
                  <a:tcPr/>
                </a:tc>
                <a:tc>
                  <a:txBody>
                    <a:bodyPr/>
                    <a:lstStyle/>
                    <a:p>
                      <a:pPr algn="ctr"/>
                      <a:r>
                        <a:rPr lang="en-US" altLang="zh-CN" sz="2000" dirty="0"/>
                        <a:t>9</a:t>
                      </a:r>
                      <a:endParaRPr lang="zh-CN" altLang="en-US" sz="2000" dirty="0"/>
                    </a:p>
                  </a:txBody>
                  <a:tcPr/>
                </a:tc>
                <a:extLst>
                  <a:ext uri="{0D108BD9-81ED-4DB2-BD59-A6C34878D82A}">
                    <a16:rowId xmlns:a16="http://schemas.microsoft.com/office/drawing/2014/main" val="4246808459"/>
                  </a:ext>
                </a:extLst>
              </a:tr>
            </a:tbl>
          </a:graphicData>
        </a:graphic>
      </p:graphicFrame>
      <p:graphicFrame>
        <p:nvGraphicFramePr>
          <p:cNvPr id="16" name="表格 15">
            <a:extLst>
              <a:ext uri="{FF2B5EF4-FFF2-40B4-BE49-F238E27FC236}">
                <a16:creationId xmlns:a16="http://schemas.microsoft.com/office/drawing/2014/main" id="{E7A51D00-9B46-A392-D53D-96171D007894}"/>
              </a:ext>
            </a:extLst>
          </p:cNvPr>
          <p:cNvGraphicFramePr>
            <a:graphicFrameLocks noGrp="1"/>
          </p:cNvGraphicFramePr>
          <p:nvPr>
            <p:extLst>
              <p:ext uri="{D42A27DB-BD31-4B8C-83A1-F6EECF244321}">
                <p14:modId xmlns:p14="http://schemas.microsoft.com/office/powerpoint/2010/main" val="1365085356"/>
              </p:ext>
            </p:extLst>
          </p:nvPr>
        </p:nvGraphicFramePr>
        <p:xfrm>
          <a:off x="154804" y="2565957"/>
          <a:ext cx="3708396" cy="396240"/>
        </p:xfrm>
        <a:graphic>
          <a:graphicData uri="http://schemas.openxmlformats.org/drawingml/2006/table">
            <a:tbl>
              <a:tblPr firstRow="1" bandRow="1">
                <a:tableStyleId>{5C22544A-7EE6-4342-B048-85BDC9FD1C3A}</a:tableStyleId>
              </a:tblPr>
              <a:tblGrid>
                <a:gridCol w="412044">
                  <a:extLst>
                    <a:ext uri="{9D8B030D-6E8A-4147-A177-3AD203B41FA5}">
                      <a16:colId xmlns:a16="http://schemas.microsoft.com/office/drawing/2014/main" val="3111539157"/>
                    </a:ext>
                  </a:extLst>
                </a:gridCol>
                <a:gridCol w="412044">
                  <a:extLst>
                    <a:ext uri="{9D8B030D-6E8A-4147-A177-3AD203B41FA5}">
                      <a16:colId xmlns:a16="http://schemas.microsoft.com/office/drawing/2014/main" val="291434471"/>
                    </a:ext>
                  </a:extLst>
                </a:gridCol>
                <a:gridCol w="412044">
                  <a:extLst>
                    <a:ext uri="{9D8B030D-6E8A-4147-A177-3AD203B41FA5}">
                      <a16:colId xmlns:a16="http://schemas.microsoft.com/office/drawing/2014/main" val="3505021404"/>
                    </a:ext>
                  </a:extLst>
                </a:gridCol>
                <a:gridCol w="412044">
                  <a:extLst>
                    <a:ext uri="{9D8B030D-6E8A-4147-A177-3AD203B41FA5}">
                      <a16:colId xmlns:a16="http://schemas.microsoft.com/office/drawing/2014/main" val="1218426193"/>
                    </a:ext>
                  </a:extLst>
                </a:gridCol>
                <a:gridCol w="412044">
                  <a:extLst>
                    <a:ext uri="{9D8B030D-6E8A-4147-A177-3AD203B41FA5}">
                      <a16:colId xmlns:a16="http://schemas.microsoft.com/office/drawing/2014/main" val="2714592306"/>
                    </a:ext>
                  </a:extLst>
                </a:gridCol>
                <a:gridCol w="412044">
                  <a:extLst>
                    <a:ext uri="{9D8B030D-6E8A-4147-A177-3AD203B41FA5}">
                      <a16:colId xmlns:a16="http://schemas.microsoft.com/office/drawing/2014/main" val="1608209106"/>
                    </a:ext>
                  </a:extLst>
                </a:gridCol>
                <a:gridCol w="412044">
                  <a:extLst>
                    <a:ext uri="{9D8B030D-6E8A-4147-A177-3AD203B41FA5}">
                      <a16:colId xmlns:a16="http://schemas.microsoft.com/office/drawing/2014/main" val="1931404817"/>
                    </a:ext>
                  </a:extLst>
                </a:gridCol>
                <a:gridCol w="412044">
                  <a:extLst>
                    <a:ext uri="{9D8B030D-6E8A-4147-A177-3AD203B41FA5}">
                      <a16:colId xmlns:a16="http://schemas.microsoft.com/office/drawing/2014/main" val="1025951502"/>
                    </a:ext>
                  </a:extLst>
                </a:gridCol>
                <a:gridCol w="412044">
                  <a:extLst>
                    <a:ext uri="{9D8B030D-6E8A-4147-A177-3AD203B41FA5}">
                      <a16:colId xmlns:a16="http://schemas.microsoft.com/office/drawing/2014/main" val="1496838897"/>
                    </a:ext>
                  </a:extLst>
                </a:gridCol>
              </a:tblGrid>
              <a:tr h="370840">
                <a:tc>
                  <a:txBody>
                    <a:bodyPr/>
                    <a:lstStyle/>
                    <a:p>
                      <a:pPr algn="ctr"/>
                      <a:r>
                        <a:rPr lang="en-US" altLang="zh-CN" sz="2000" dirty="0"/>
                        <a:t>1</a:t>
                      </a:r>
                      <a:endParaRPr lang="zh-CN" altLang="en-US" sz="2000" dirty="0"/>
                    </a:p>
                  </a:txBody>
                  <a:tcPr/>
                </a:tc>
                <a:tc>
                  <a:txBody>
                    <a:bodyPr/>
                    <a:lstStyle/>
                    <a:p>
                      <a:pPr algn="ctr"/>
                      <a:endParaRPr lang="zh-CN" altLang="en-US" sz="2000" dirty="0"/>
                    </a:p>
                  </a:txBody>
                  <a:tcPr/>
                </a:tc>
                <a:tc>
                  <a:txBody>
                    <a:bodyPr/>
                    <a:lstStyle/>
                    <a:p>
                      <a:pPr algn="ctr"/>
                      <a:endParaRPr lang="zh-CN" altLang="en-US" sz="2000" dirty="0"/>
                    </a:p>
                  </a:txBody>
                  <a:tcPr/>
                </a:tc>
                <a:tc>
                  <a:txBody>
                    <a:bodyPr/>
                    <a:lstStyle/>
                    <a:p>
                      <a:pPr algn="ctr"/>
                      <a:r>
                        <a:rPr lang="zh-CN" altLang="en-US" sz="2000" dirty="0"/>
                        <a:t> </a:t>
                      </a:r>
                    </a:p>
                  </a:txBody>
                  <a:tcPr/>
                </a:tc>
                <a:tc>
                  <a:txBody>
                    <a:bodyPr/>
                    <a:lstStyle/>
                    <a:p>
                      <a:pPr algn="ctr"/>
                      <a:endParaRPr lang="zh-CN" altLang="en-US" sz="2000" dirty="0"/>
                    </a:p>
                  </a:txBody>
                  <a:tcPr/>
                </a:tc>
                <a:tc>
                  <a:txBody>
                    <a:bodyPr/>
                    <a:lstStyle/>
                    <a:p>
                      <a:pPr algn="ctr"/>
                      <a:r>
                        <a:rPr lang="en-US" altLang="zh-CN" sz="2000" dirty="0">
                          <a:solidFill>
                            <a:schemeClr val="bg1"/>
                          </a:solidFill>
                        </a:rPr>
                        <a:t>3</a:t>
                      </a:r>
                      <a:endParaRPr lang="zh-CN" altLang="en-US" sz="2000" dirty="0">
                        <a:solidFill>
                          <a:schemeClr val="bg1"/>
                        </a:solidFill>
                      </a:endParaRPr>
                    </a:p>
                  </a:txBody>
                  <a:tcPr/>
                </a:tc>
                <a:tc>
                  <a:txBody>
                    <a:bodyPr/>
                    <a:lstStyle/>
                    <a:p>
                      <a:pPr algn="ctr"/>
                      <a:r>
                        <a:rPr lang="en-US" altLang="zh-CN" sz="2000" dirty="0">
                          <a:solidFill>
                            <a:schemeClr val="bg1"/>
                          </a:solidFill>
                        </a:rPr>
                        <a:t>5</a:t>
                      </a:r>
                      <a:endParaRPr lang="zh-CN" altLang="en-US" sz="2000" dirty="0">
                        <a:solidFill>
                          <a:schemeClr val="bg1"/>
                        </a:solidFill>
                      </a:endParaRPr>
                    </a:p>
                  </a:txBody>
                  <a:tcPr/>
                </a:tc>
                <a:tc>
                  <a:txBody>
                    <a:bodyPr/>
                    <a:lstStyle/>
                    <a:p>
                      <a:pPr algn="ctr"/>
                      <a:r>
                        <a:rPr lang="en-US" altLang="zh-CN" sz="2000" dirty="0">
                          <a:solidFill>
                            <a:schemeClr val="bg1"/>
                          </a:solidFill>
                        </a:rPr>
                        <a:t>6</a:t>
                      </a:r>
                      <a:endParaRPr lang="zh-CN" altLang="en-US" sz="2000" dirty="0">
                        <a:solidFill>
                          <a:schemeClr val="bg1"/>
                        </a:solidFill>
                      </a:endParaRPr>
                    </a:p>
                  </a:txBody>
                  <a:tcPr/>
                </a:tc>
                <a:tc>
                  <a:txBody>
                    <a:bodyPr/>
                    <a:lstStyle/>
                    <a:p>
                      <a:pPr algn="ctr"/>
                      <a:r>
                        <a:rPr lang="en-US" altLang="zh-CN" sz="2000" dirty="0">
                          <a:solidFill>
                            <a:schemeClr val="bg1"/>
                          </a:solidFill>
                        </a:rPr>
                        <a:t>8</a:t>
                      </a:r>
                      <a:endParaRPr lang="zh-CN" altLang="en-US" sz="2000" dirty="0">
                        <a:solidFill>
                          <a:schemeClr val="bg1"/>
                        </a:solidFill>
                      </a:endParaRPr>
                    </a:p>
                  </a:txBody>
                  <a:tcPr/>
                </a:tc>
                <a:extLst>
                  <a:ext uri="{0D108BD9-81ED-4DB2-BD59-A6C34878D82A}">
                    <a16:rowId xmlns:a16="http://schemas.microsoft.com/office/drawing/2014/main" val="334775194"/>
                  </a:ext>
                </a:extLst>
              </a:tr>
            </a:tbl>
          </a:graphicData>
        </a:graphic>
      </p:graphicFrame>
      <p:graphicFrame>
        <p:nvGraphicFramePr>
          <p:cNvPr id="23" name="表格 22">
            <a:extLst>
              <a:ext uri="{FF2B5EF4-FFF2-40B4-BE49-F238E27FC236}">
                <a16:creationId xmlns:a16="http://schemas.microsoft.com/office/drawing/2014/main" id="{E2E39303-9B9B-44D0-0BFA-F6F24701054A}"/>
              </a:ext>
            </a:extLst>
          </p:cNvPr>
          <p:cNvGraphicFramePr>
            <a:graphicFrameLocks noGrp="1"/>
          </p:cNvGraphicFramePr>
          <p:nvPr>
            <p:extLst>
              <p:ext uri="{D42A27DB-BD31-4B8C-83A1-F6EECF244321}">
                <p14:modId xmlns:p14="http://schemas.microsoft.com/office/powerpoint/2010/main" val="3036457402"/>
              </p:ext>
            </p:extLst>
          </p:nvPr>
        </p:nvGraphicFramePr>
        <p:xfrm>
          <a:off x="2178845" y="3115308"/>
          <a:ext cx="1663696" cy="396240"/>
        </p:xfrm>
        <a:graphic>
          <a:graphicData uri="http://schemas.openxmlformats.org/drawingml/2006/table">
            <a:tbl>
              <a:tblPr firstRow="1" bandRow="1">
                <a:tableStyleId>{21E4AEA4-8DFA-4A89-87EB-49C32662AFE0}</a:tableStyleId>
              </a:tblPr>
              <a:tblGrid>
                <a:gridCol w="415924">
                  <a:extLst>
                    <a:ext uri="{9D8B030D-6E8A-4147-A177-3AD203B41FA5}">
                      <a16:colId xmlns:a16="http://schemas.microsoft.com/office/drawing/2014/main" val="2738821725"/>
                    </a:ext>
                  </a:extLst>
                </a:gridCol>
                <a:gridCol w="415924">
                  <a:extLst>
                    <a:ext uri="{9D8B030D-6E8A-4147-A177-3AD203B41FA5}">
                      <a16:colId xmlns:a16="http://schemas.microsoft.com/office/drawing/2014/main" val="3693127977"/>
                    </a:ext>
                  </a:extLst>
                </a:gridCol>
                <a:gridCol w="415924">
                  <a:extLst>
                    <a:ext uri="{9D8B030D-6E8A-4147-A177-3AD203B41FA5}">
                      <a16:colId xmlns:a16="http://schemas.microsoft.com/office/drawing/2014/main" val="3108752871"/>
                    </a:ext>
                  </a:extLst>
                </a:gridCol>
                <a:gridCol w="415924">
                  <a:extLst>
                    <a:ext uri="{9D8B030D-6E8A-4147-A177-3AD203B41FA5}">
                      <a16:colId xmlns:a16="http://schemas.microsoft.com/office/drawing/2014/main" val="497135764"/>
                    </a:ext>
                  </a:extLst>
                </a:gridCol>
              </a:tblGrid>
              <a:tr h="370840">
                <a:tc>
                  <a:txBody>
                    <a:bodyPr/>
                    <a:lstStyle/>
                    <a:p>
                      <a:pPr algn="ctr"/>
                      <a:r>
                        <a:rPr lang="en-US" altLang="zh-CN" sz="2000" dirty="0"/>
                        <a:t>2</a:t>
                      </a:r>
                      <a:endParaRPr lang="zh-CN" altLang="en-US" sz="2000" dirty="0"/>
                    </a:p>
                  </a:txBody>
                  <a:tcPr/>
                </a:tc>
                <a:tc>
                  <a:txBody>
                    <a:bodyPr/>
                    <a:lstStyle/>
                    <a:p>
                      <a:pPr algn="ctr"/>
                      <a:r>
                        <a:rPr lang="en-US" altLang="zh-CN" sz="2000" dirty="0"/>
                        <a:t>4</a:t>
                      </a:r>
                      <a:endParaRPr lang="zh-CN" altLang="en-US" sz="2000" dirty="0"/>
                    </a:p>
                  </a:txBody>
                  <a:tcPr/>
                </a:tc>
                <a:tc>
                  <a:txBody>
                    <a:bodyPr/>
                    <a:lstStyle/>
                    <a:p>
                      <a:pPr algn="ctr"/>
                      <a:r>
                        <a:rPr lang="en-US" altLang="zh-CN" sz="2000" dirty="0"/>
                        <a:t>7</a:t>
                      </a:r>
                      <a:r>
                        <a:rPr lang="zh-CN" altLang="en-US" sz="2000" dirty="0"/>
                        <a:t> </a:t>
                      </a:r>
                    </a:p>
                  </a:txBody>
                  <a:tcPr/>
                </a:tc>
                <a:tc>
                  <a:txBody>
                    <a:bodyPr/>
                    <a:lstStyle/>
                    <a:p>
                      <a:pPr algn="ctr"/>
                      <a:r>
                        <a:rPr lang="en-US" altLang="zh-CN" sz="2000" dirty="0"/>
                        <a:t>9</a:t>
                      </a:r>
                      <a:endParaRPr lang="zh-CN" altLang="en-US" sz="2000" dirty="0"/>
                    </a:p>
                  </a:txBody>
                  <a:tcPr/>
                </a:tc>
                <a:extLst>
                  <a:ext uri="{0D108BD9-81ED-4DB2-BD59-A6C34878D82A}">
                    <a16:rowId xmlns:a16="http://schemas.microsoft.com/office/drawing/2014/main" val="4246808459"/>
                  </a:ext>
                </a:extLst>
              </a:tr>
            </a:tbl>
          </a:graphicData>
        </a:graphic>
      </p:graphicFrame>
      <p:graphicFrame>
        <p:nvGraphicFramePr>
          <p:cNvPr id="38" name="表格 37">
            <a:extLst>
              <a:ext uri="{FF2B5EF4-FFF2-40B4-BE49-F238E27FC236}">
                <a16:creationId xmlns:a16="http://schemas.microsoft.com/office/drawing/2014/main" id="{10BEB9A6-12D9-AF3A-CCB9-BF3B4C5B6D62}"/>
              </a:ext>
            </a:extLst>
          </p:cNvPr>
          <p:cNvGraphicFramePr>
            <a:graphicFrameLocks noGrp="1"/>
          </p:cNvGraphicFramePr>
          <p:nvPr>
            <p:extLst>
              <p:ext uri="{D42A27DB-BD31-4B8C-83A1-F6EECF244321}">
                <p14:modId xmlns:p14="http://schemas.microsoft.com/office/powerpoint/2010/main" val="49457938"/>
              </p:ext>
            </p:extLst>
          </p:nvPr>
        </p:nvGraphicFramePr>
        <p:xfrm>
          <a:off x="154804" y="3879996"/>
          <a:ext cx="3708396" cy="396240"/>
        </p:xfrm>
        <a:graphic>
          <a:graphicData uri="http://schemas.openxmlformats.org/drawingml/2006/table">
            <a:tbl>
              <a:tblPr firstRow="1" bandRow="1">
                <a:tableStyleId>{5C22544A-7EE6-4342-B048-85BDC9FD1C3A}</a:tableStyleId>
              </a:tblPr>
              <a:tblGrid>
                <a:gridCol w="412044">
                  <a:extLst>
                    <a:ext uri="{9D8B030D-6E8A-4147-A177-3AD203B41FA5}">
                      <a16:colId xmlns:a16="http://schemas.microsoft.com/office/drawing/2014/main" val="3111539157"/>
                    </a:ext>
                  </a:extLst>
                </a:gridCol>
                <a:gridCol w="412044">
                  <a:extLst>
                    <a:ext uri="{9D8B030D-6E8A-4147-A177-3AD203B41FA5}">
                      <a16:colId xmlns:a16="http://schemas.microsoft.com/office/drawing/2014/main" val="291434471"/>
                    </a:ext>
                  </a:extLst>
                </a:gridCol>
                <a:gridCol w="412044">
                  <a:extLst>
                    <a:ext uri="{9D8B030D-6E8A-4147-A177-3AD203B41FA5}">
                      <a16:colId xmlns:a16="http://schemas.microsoft.com/office/drawing/2014/main" val="3505021404"/>
                    </a:ext>
                  </a:extLst>
                </a:gridCol>
                <a:gridCol w="412044">
                  <a:extLst>
                    <a:ext uri="{9D8B030D-6E8A-4147-A177-3AD203B41FA5}">
                      <a16:colId xmlns:a16="http://schemas.microsoft.com/office/drawing/2014/main" val="1218426193"/>
                    </a:ext>
                  </a:extLst>
                </a:gridCol>
                <a:gridCol w="412044">
                  <a:extLst>
                    <a:ext uri="{9D8B030D-6E8A-4147-A177-3AD203B41FA5}">
                      <a16:colId xmlns:a16="http://schemas.microsoft.com/office/drawing/2014/main" val="2714592306"/>
                    </a:ext>
                  </a:extLst>
                </a:gridCol>
                <a:gridCol w="412044">
                  <a:extLst>
                    <a:ext uri="{9D8B030D-6E8A-4147-A177-3AD203B41FA5}">
                      <a16:colId xmlns:a16="http://schemas.microsoft.com/office/drawing/2014/main" val="1608209106"/>
                    </a:ext>
                  </a:extLst>
                </a:gridCol>
                <a:gridCol w="412044">
                  <a:extLst>
                    <a:ext uri="{9D8B030D-6E8A-4147-A177-3AD203B41FA5}">
                      <a16:colId xmlns:a16="http://schemas.microsoft.com/office/drawing/2014/main" val="1931404817"/>
                    </a:ext>
                  </a:extLst>
                </a:gridCol>
                <a:gridCol w="412044">
                  <a:extLst>
                    <a:ext uri="{9D8B030D-6E8A-4147-A177-3AD203B41FA5}">
                      <a16:colId xmlns:a16="http://schemas.microsoft.com/office/drawing/2014/main" val="1025951502"/>
                    </a:ext>
                  </a:extLst>
                </a:gridCol>
                <a:gridCol w="412044">
                  <a:extLst>
                    <a:ext uri="{9D8B030D-6E8A-4147-A177-3AD203B41FA5}">
                      <a16:colId xmlns:a16="http://schemas.microsoft.com/office/drawing/2014/main" val="1496838897"/>
                    </a:ext>
                  </a:extLst>
                </a:gridCol>
              </a:tblGrid>
              <a:tr h="370840">
                <a:tc>
                  <a:txBody>
                    <a:bodyPr/>
                    <a:lstStyle/>
                    <a:p>
                      <a:pPr algn="ctr"/>
                      <a:r>
                        <a:rPr lang="en-US" altLang="zh-CN" sz="2000" dirty="0"/>
                        <a:t>1</a:t>
                      </a:r>
                      <a:endParaRPr lang="zh-CN" altLang="en-US" sz="2000" dirty="0"/>
                    </a:p>
                  </a:txBody>
                  <a:tcPr/>
                </a:tc>
                <a:tc>
                  <a:txBody>
                    <a:bodyPr/>
                    <a:lstStyle/>
                    <a:p>
                      <a:pPr algn="ctr"/>
                      <a:r>
                        <a:rPr lang="en-US" altLang="zh-CN" sz="2000" dirty="0">
                          <a:solidFill>
                            <a:schemeClr val="accent2">
                              <a:lumMod val="40000"/>
                              <a:lumOff val="60000"/>
                            </a:schemeClr>
                          </a:solidFill>
                        </a:rPr>
                        <a:t>2</a:t>
                      </a:r>
                      <a:endParaRPr lang="zh-CN" altLang="en-US" sz="2000" dirty="0">
                        <a:solidFill>
                          <a:schemeClr val="accent2">
                            <a:lumMod val="40000"/>
                            <a:lumOff val="60000"/>
                          </a:schemeClr>
                        </a:solidFill>
                      </a:endParaRPr>
                    </a:p>
                  </a:txBody>
                  <a:tcPr/>
                </a:tc>
                <a:tc>
                  <a:txBody>
                    <a:bodyPr/>
                    <a:lstStyle/>
                    <a:p>
                      <a:pPr algn="ctr"/>
                      <a:endParaRPr lang="zh-CN" altLang="en-US" sz="2000" dirty="0"/>
                    </a:p>
                  </a:txBody>
                  <a:tcPr/>
                </a:tc>
                <a:tc>
                  <a:txBody>
                    <a:bodyPr/>
                    <a:lstStyle/>
                    <a:p>
                      <a:pPr algn="ctr"/>
                      <a:r>
                        <a:rPr lang="zh-CN" altLang="en-US" sz="2000" dirty="0"/>
                        <a:t> </a:t>
                      </a:r>
                    </a:p>
                  </a:txBody>
                  <a:tcPr/>
                </a:tc>
                <a:tc>
                  <a:txBody>
                    <a:bodyPr/>
                    <a:lstStyle/>
                    <a:p>
                      <a:pPr algn="ctr"/>
                      <a:endParaRPr lang="zh-CN" altLang="en-US" sz="2000" dirty="0"/>
                    </a:p>
                  </a:txBody>
                  <a:tcPr/>
                </a:tc>
                <a:tc>
                  <a:txBody>
                    <a:bodyPr/>
                    <a:lstStyle/>
                    <a:p>
                      <a:pPr algn="ctr"/>
                      <a:r>
                        <a:rPr lang="en-US" altLang="zh-CN" sz="2000" dirty="0">
                          <a:solidFill>
                            <a:schemeClr val="bg1"/>
                          </a:solidFill>
                        </a:rPr>
                        <a:t>3</a:t>
                      </a:r>
                      <a:endParaRPr lang="zh-CN" altLang="en-US" sz="2000" dirty="0">
                        <a:solidFill>
                          <a:schemeClr val="bg1"/>
                        </a:solidFill>
                      </a:endParaRPr>
                    </a:p>
                  </a:txBody>
                  <a:tcPr/>
                </a:tc>
                <a:tc>
                  <a:txBody>
                    <a:bodyPr/>
                    <a:lstStyle/>
                    <a:p>
                      <a:pPr algn="ctr"/>
                      <a:r>
                        <a:rPr lang="en-US" altLang="zh-CN" sz="2000" dirty="0">
                          <a:solidFill>
                            <a:schemeClr val="bg1"/>
                          </a:solidFill>
                        </a:rPr>
                        <a:t>5</a:t>
                      </a:r>
                      <a:endParaRPr lang="zh-CN" altLang="en-US" sz="2000" dirty="0">
                        <a:solidFill>
                          <a:schemeClr val="bg1"/>
                        </a:solidFill>
                      </a:endParaRPr>
                    </a:p>
                  </a:txBody>
                  <a:tcPr/>
                </a:tc>
                <a:tc>
                  <a:txBody>
                    <a:bodyPr/>
                    <a:lstStyle/>
                    <a:p>
                      <a:pPr algn="ctr"/>
                      <a:r>
                        <a:rPr lang="en-US" altLang="zh-CN" sz="2000" dirty="0">
                          <a:solidFill>
                            <a:schemeClr val="bg1"/>
                          </a:solidFill>
                        </a:rPr>
                        <a:t>6</a:t>
                      </a:r>
                      <a:endParaRPr lang="zh-CN" altLang="en-US" sz="2000" dirty="0">
                        <a:solidFill>
                          <a:schemeClr val="bg1"/>
                        </a:solidFill>
                      </a:endParaRPr>
                    </a:p>
                  </a:txBody>
                  <a:tcPr/>
                </a:tc>
                <a:tc>
                  <a:txBody>
                    <a:bodyPr/>
                    <a:lstStyle/>
                    <a:p>
                      <a:pPr algn="ctr"/>
                      <a:r>
                        <a:rPr lang="en-US" altLang="zh-CN" sz="2000" dirty="0">
                          <a:solidFill>
                            <a:schemeClr val="bg1"/>
                          </a:solidFill>
                        </a:rPr>
                        <a:t>8</a:t>
                      </a:r>
                      <a:endParaRPr lang="zh-CN" altLang="en-US" sz="2000" dirty="0">
                        <a:solidFill>
                          <a:schemeClr val="bg1"/>
                        </a:solidFill>
                      </a:endParaRPr>
                    </a:p>
                  </a:txBody>
                  <a:tcPr/>
                </a:tc>
                <a:extLst>
                  <a:ext uri="{0D108BD9-81ED-4DB2-BD59-A6C34878D82A}">
                    <a16:rowId xmlns:a16="http://schemas.microsoft.com/office/drawing/2014/main" val="334775194"/>
                  </a:ext>
                </a:extLst>
              </a:tr>
            </a:tbl>
          </a:graphicData>
        </a:graphic>
      </p:graphicFrame>
      <p:graphicFrame>
        <p:nvGraphicFramePr>
          <p:cNvPr id="39" name="表格 38">
            <a:extLst>
              <a:ext uri="{FF2B5EF4-FFF2-40B4-BE49-F238E27FC236}">
                <a16:creationId xmlns:a16="http://schemas.microsoft.com/office/drawing/2014/main" id="{B625A0BA-E29A-CAC6-AF29-FC3DEC439482}"/>
              </a:ext>
            </a:extLst>
          </p:cNvPr>
          <p:cNvGraphicFramePr>
            <a:graphicFrameLocks noGrp="1"/>
          </p:cNvGraphicFramePr>
          <p:nvPr>
            <p:extLst>
              <p:ext uri="{D42A27DB-BD31-4B8C-83A1-F6EECF244321}">
                <p14:modId xmlns:p14="http://schemas.microsoft.com/office/powerpoint/2010/main" val="1735360636"/>
              </p:ext>
            </p:extLst>
          </p:nvPr>
        </p:nvGraphicFramePr>
        <p:xfrm>
          <a:off x="2178845" y="4429347"/>
          <a:ext cx="1663696" cy="396240"/>
        </p:xfrm>
        <a:graphic>
          <a:graphicData uri="http://schemas.openxmlformats.org/drawingml/2006/table">
            <a:tbl>
              <a:tblPr firstRow="1" bandRow="1">
                <a:tableStyleId>{21E4AEA4-8DFA-4A89-87EB-49C32662AFE0}</a:tableStyleId>
              </a:tblPr>
              <a:tblGrid>
                <a:gridCol w="415924">
                  <a:extLst>
                    <a:ext uri="{9D8B030D-6E8A-4147-A177-3AD203B41FA5}">
                      <a16:colId xmlns:a16="http://schemas.microsoft.com/office/drawing/2014/main" val="2738821725"/>
                    </a:ext>
                  </a:extLst>
                </a:gridCol>
                <a:gridCol w="415924">
                  <a:extLst>
                    <a:ext uri="{9D8B030D-6E8A-4147-A177-3AD203B41FA5}">
                      <a16:colId xmlns:a16="http://schemas.microsoft.com/office/drawing/2014/main" val="3693127977"/>
                    </a:ext>
                  </a:extLst>
                </a:gridCol>
                <a:gridCol w="415924">
                  <a:extLst>
                    <a:ext uri="{9D8B030D-6E8A-4147-A177-3AD203B41FA5}">
                      <a16:colId xmlns:a16="http://schemas.microsoft.com/office/drawing/2014/main" val="3108752871"/>
                    </a:ext>
                  </a:extLst>
                </a:gridCol>
                <a:gridCol w="415924">
                  <a:extLst>
                    <a:ext uri="{9D8B030D-6E8A-4147-A177-3AD203B41FA5}">
                      <a16:colId xmlns:a16="http://schemas.microsoft.com/office/drawing/2014/main" val="497135764"/>
                    </a:ext>
                  </a:extLst>
                </a:gridCol>
              </a:tblGrid>
              <a:tr h="370840">
                <a:tc>
                  <a:txBody>
                    <a:bodyPr/>
                    <a:lstStyle/>
                    <a:p>
                      <a:pPr algn="ctr"/>
                      <a:endParaRPr lang="zh-CN" altLang="en-US" sz="2000" dirty="0"/>
                    </a:p>
                  </a:txBody>
                  <a:tcPr/>
                </a:tc>
                <a:tc>
                  <a:txBody>
                    <a:bodyPr/>
                    <a:lstStyle/>
                    <a:p>
                      <a:pPr algn="ctr"/>
                      <a:r>
                        <a:rPr lang="en-US" altLang="zh-CN" sz="2000" dirty="0"/>
                        <a:t>4</a:t>
                      </a:r>
                      <a:endParaRPr lang="zh-CN" altLang="en-US" sz="2000" dirty="0"/>
                    </a:p>
                  </a:txBody>
                  <a:tcPr/>
                </a:tc>
                <a:tc>
                  <a:txBody>
                    <a:bodyPr/>
                    <a:lstStyle/>
                    <a:p>
                      <a:pPr algn="ctr"/>
                      <a:r>
                        <a:rPr lang="en-US" altLang="zh-CN" sz="2000" dirty="0"/>
                        <a:t>7</a:t>
                      </a:r>
                      <a:r>
                        <a:rPr lang="zh-CN" altLang="en-US" sz="2000" dirty="0"/>
                        <a:t> </a:t>
                      </a:r>
                    </a:p>
                  </a:txBody>
                  <a:tcPr/>
                </a:tc>
                <a:tc>
                  <a:txBody>
                    <a:bodyPr/>
                    <a:lstStyle/>
                    <a:p>
                      <a:pPr algn="ctr"/>
                      <a:r>
                        <a:rPr lang="en-US" altLang="zh-CN" sz="2000" dirty="0"/>
                        <a:t>9</a:t>
                      </a:r>
                      <a:endParaRPr lang="zh-CN" altLang="en-US" sz="2000" dirty="0"/>
                    </a:p>
                  </a:txBody>
                  <a:tcPr/>
                </a:tc>
                <a:extLst>
                  <a:ext uri="{0D108BD9-81ED-4DB2-BD59-A6C34878D82A}">
                    <a16:rowId xmlns:a16="http://schemas.microsoft.com/office/drawing/2014/main" val="4246808459"/>
                  </a:ext>
                </a:extLst>
              </a:tr>
            </a:tbl>
          </a:graphicData>
        </a:graphic>
      </p:graphicFrame>
      <p:sp>
        <p:nvSpPr>
          <p:cNvPr id="42" name="任意形状 41">
            <a:extLst>
              <a:ext uri="{FF2B5EF4-FFF2-40B4-BE49-F238E27FC236}">
                <a16:creationId xmlns:a16="http://schemas.microsoft.com/office/drawing/2014/main" id="{25EE837D-930C-D65D-A02F-E1FF4A406508}"/>
              </a:ext>
            </a:extLst>
          </p:cNvPr>
          <p:cNvSpPr/>
          <p:nvPr/>
        </p:nvSpPr>
        <p:spPr>
          <a:xfrm>
            <a:off x="354014" y="2293894"/>
            <a:ext cx="1665514" cy="212326"/>
          </a:xfrm>
          <a:custGeom>
            <a:avLst/>
            <a:gdLst>
              <a:gd name="connsiteX0" fmla="*/ 1665514 w 1665514"/>
              <a:gd name="connsiteY0" fmla="*/ 195997 h 212326"/>
              <a:gd name="connsiteX1" fmla="*/ 816428 w 1665514"/>
              <a:gd name="connsiteY1" fmla="*/ 54 h 212326"/>
              <a:gd name="connsiteX2" fmla="*/ 0 w 1665514"/>
              <a:gd name="connsiteY2" fmla="*/ 212326 h 212326"/>
            </a:gdLst>
            <a:ahLst/>
            <a:cxnLst>
              <a:cxn ang="0">
                <a:pos x="connsiteX0" y="connsiteY0"/>
              </a:cxn>
              <a:cxn ang="0">
                <a:pos x="connsiteX1" y="connsiteY1"/>
              </a:cxn>
              <a:cxn ang="0">
                <a:pos x="connsiteX2" y="connsiteY2"/>
              </a:cxn>
            </a:cxnLst>
            <a:rect l="l" t="t" r="r" b="b"/>
            <a:pathLst>
              <a:path w="1665514" h="212326">
                <a:moveTo>
                  <a:pt x="1665514" y="195997"/>
                </a:moveTo>
                <a:cubicBezTo>
                  <a:pt x="1379764" y="96664"/>
                  <a:pt x="1094014" y="-2668"/>
                  <a:pt x="816428" y="54"/>
                </a:cubicBezTo>
                <a:cubicBezTo>
                  <a:pt x="538842" y="2775"/>
                  <a:pt x="269421" y="107550"/>
                  <a:pt x="0" y="212326"/>
                </a:cubicBezTo>
              </a:path>
            </a:pathLst>
          </a:custGeom>
          <a:noFill/>
          <a:ln w="28575">
            <a:headEnd type="none" w="med" len="med"/>
            <a:tailEnd type="triangle"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45" name="直线箭头连接符 44">
            <a:extLst>
              <a:ext uri="{FF2B5EF4-FFF2-40B4-BE49-F238E27FC236}">
                <a16:creationId xmlns:a16="http://schemas.microsoft.com/office/drawing/2014/main" id="{F608754A-8E35-2AED-7B0B-11D341DBCF7A}"/>
              </a:ext>
            </a:extLst>
          </p:cNvPr>
          <p:cNvCxnSpPr/>
          <p:nvPr/>
        </p:nvCxnSpPr>
        <p:spPr>
          <a:xfrm flipH="1" flipV="1">
            <a:off x="783771" y="4308894"/>
            <a:ext cx="1337127" cy="35123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48" name="下箭头 47">
            <a:extLst>
              <a:ext uri="{FF2B5EF4-FFF2-40B4-BE49-F238E27FC236}">
                <a16:creationId xmlns:a16="http://schemas.microsoft.com/office/drawing/2014/main" id="{B0979813-664F-8556-1A80-E9101F1563DF}"/>
              </a:ext>
            </a:extLst>
          </p:cNvPr>
          <p:cNvSpPr/>
          <p:nvPr/>
        </p:nvSpPr>
        <p:spPr>
          <a:xfrm>
            <a:off x="1361505" y="1889133"/>
            <a:ext cx="926347" cy="338352"/>
          </a:xfrm>
          <a:prstGeom prst="downArrow">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9" name="下箭头 48">
            <a:extLst>
              <a:ext uri="{FF2B5EF4-FFF2-40B4-BE49-F238E27FC236}">
                <a16:creationId xmlns:a16="http://schemas.microsoft.com/office/drawing/2014/main" id="{A9CC4094-39E9-A6A9-6FF6-7AFCA6DFA3F9}"/>
              </a:ext>
            </a:extLst>
          </p:cNvPr>
          <p:cNvSpPr/>
          <p:nvPr/>
        </p:nvSpPr>
        <p:spPr>
          <a:xfrm>
            <a:off x="1364394" y="3375030"/>
            <a:ext cx="926347" cy="338352"/>
          </a:xfrm>
          <a:prstGeom prst="downArrow">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aphicFrame>
        <p:nvGraphicFramePr>
          <p:cNvPr id="51" name="表格 50">
            <a:extLst>
              <a:ext uri="{FF2B5EF4-FFF2-40B4-BE49-F238E27FC236}">
                <a16:creationId xmlns:a16="http://schemas.microsoft.com/office/drawing/2014/main" id="{C02FD053-33EB-7CE9-0FF8-36AB8475E08B}"/>
              </a:ext>
            </a:extLst>
          </p:cNvPr>
          <p:cNvGraphicFramePr>
            <a:graphicFrameLocks noGrp="1"/>
          </p:cNvGraphicFramePr>
          <p:nvPr>
            <p:extLst>
              <p:ext uri="{D42A27DB-BD31-4B8C-83A1-F6EECF244321}">
                <p14:modId xmlns:p14="http://schemas.microsoft.com/office/powerpoint/2010/main" val="1173456904"/>
              </p:ext>
            </p:extLst>
          </p:nvPr>
        </p:nvGraphicFramePr>
        <p:xfrm>
          <a:off x="154804" y="5429110"/>
          <a:ext cx="3708396" cy="396240"/>
        </p:xfrm>
        <a:graphic>
          <a:graphicData uri="http://schemas.openxmlformats.org/drawingml/2006/table">
            <a:tbl>
              <a:tblPr firstRow="1" bandRow="1">
                <a:tableStyleId>{5C22544A-7EE6-4342-B048-85BDC9FD1C3A}</a:tableStyleId>
              </a:tblPr>
              <a:tblGrid>
                <a:gridCol w="412044">
                  <a:extLst>
                    <a:ext uri="{9D8B030D-6E8A-4147-A177-3AD203B41FA5}">
                      <a16:colId xmlns:a16="http://schemas.microsoft.com/office/drawing/2014/main" val="3111539157"/>
                    </a:ext>
                  </a:extLst>
                </a:gridCol>
                <a:gridCol w="412044">
                  <a:extLst>
                    <a:ext uri="{9D8B030D-6E8A-4147-A177-3AD203B41FA5}">
                      <a16:colId xmlns:a16="http://schemas.microsoft.com/office/drawing/2014/main" val="291434471"/>
                    </a:ext>
                  </a:extLst>
                </a:gridCol>
                <a:gridCol w="412044">
                  <a:extLst>
                    <a:ext uri="{9D8B030D-6E8A-4147-A177-3AD203B41FA5}">
                      <a16:colId xmlns:a16="http://schemas.microsoft.com/office/drawing/2014/main" val="3505021404"/>
                    </a:ext>
                  </a:extLst>
                </a:gridCol>
                <a:gridCol w="412044">
                  <a:extLst>
                    <a:ext uri="{9D8B030D-6E8A-4147-A177-3AD203B41FA5}">
                      <a16:colId xmlns:a16="http://schemas.microsoft.com/office/drawing/2014/main" val="1218426193"/>
                    </a:ext>
                  </a:extLst>
                </a:gridCol>
                <a:gridCol w="412044">
                  <a:extLst>
                    <a:ext uri="{9D8B030D-6E8A-4147-A177-3AD203B41FA5}">
                      <a16:colId xmlns:a16="http://schemas.microsoft.com/office/drawing/2014/main" val="2714592306"/>
                    </a:ext>
                  </a:extLst>
                </a:gridCol>
                <a:gridCol w="412044">
                  <a:extLst>
                    <a:ext uri="{9D8B030D-6E8A-4147-A177-3AD203B41FA5}">
                      <a16:colId xmlns:a16="http://schemas.microsoft.com/office/drawing/2014/main" val="1608209106"/>
                    </a:ext>
                  </a:extLst>
                </a:gridCol>
                <a:gridCol w="412044">
                  <a:extLst>
                    <a:ext uri="{9D8B030D-6E8A-4147-A177-3AD203B41FA5}">
                      <a16:colId xmlns:a16="http://schemas.microsoft.com/office/drawing/2014/main" val="1931404817"/>
                    </a:ext>
                  </a:extLst>
                </a:gridCol>
                <a:gridCol w="412044">
                  <a:extLst>
                    <a:ext uri="{9D8B030D-6E8A-4147-A177-3AD203B41FA5}">
                      <a16:colId xmlns:a16="http://schemas.microsoft.com/office/drawing/2014/main" val="1025951502"/>
                    </a:ext>
                  </a:extLst>
                </a:gridCol>
                <a:gridCol w="412044">
                  <a:extLst>
                    <a:ext uri="{9D8B030D-6E8A-4147-A177-3AD203B41FA5}">
                      <a16:colId xmlns:a16="http://schemas.microsoft.com/office/drawing/2014/main" val="1496838897"/>
                    </a:ext>
                  </a:extLst>
                </a:gridCol>
              </a:tblGrid>
              <a:tr h="370840">
                <a:tc>
                  <a:txBody>
                    <a:bodyPr/>
                    <a:lstStyle/>
                    <a:p>
                      <a:pPr algn="ctr"/>
                      <a:r>
                        <a:rPr lang="en-US" altLang="zh-CN" sz="2000" dirty="0"/>
                        <a:t>1</a:t>
                      </a:r>
                      <a:endParaRPr lang="zh-CN" altLang="en-US" sz="2000" dirty="0"/>
                    </a:p>
                  </a:txBody>
                  <a:tcPr/>
                </a:tc>
                <a:tc>
                  <a:txBody>
                    <a:bodyPr/>
                    <a:lstStyle/>
                    <a:p>
                      <a:pPr algn="ctr"/>
                      <a:r>
                        <a:rPr lang="en-US" altLang="zh-CN" sz="2000" dirty="0"/>
                        <a:t>2</a:t>
                      </a:r>
                      <a:endParaRPr lang="zh-CN" altLang="en-US" sz="2000" dirty="0"/>
                    </a:p>
                  </a:txBody>
                  <a:tcPr/>
                </a:tc>
                <a:tc>
                  <a:txBody>
                    <a:bodyPr/>
                    <a:lstStyle/>
                    <a:p>
                      <a:pPr algn="ctr"/>
                      <a:r>
                        <a:rPr lang="en-US" altLang="zh-CN" sz="2000" dirty="0"/>
                        <a:t>3</a:t>
                      </a:r>
                      <a:endParaRPr lang="zh-CN" altLang="en-US" sz="2000" dirty="0"/>
                    </a:p>
                  </a:txBody>
                  <a:tcPr/>
                </a:tc>
                <a:tc>
                  <a:txBody>
                    <a:bodyPr/>
                    <a:lstStyle/>
                    <a:p>
                      <a:pPr algn="ctr"/>
                      <a:r>
                        <a:rPr lang="zh-CN" altLang="en-US" sz="2000" dirty="0"/>
                        <a:t> </a:t>
                      </a:r>
                    </a:p>
                  </a:txBody>
                  <a:tcPr/>
                </a:tc>
                <a:tc>
                  <a:txBody>
                    <a:bodyPr/>
                    <a:lstStyle/>
                    <a:p>
                      <a:pPr algn="ctr"/>
                      <a:endParaRPr lang="zh-CN" altLang="en-US" sz="2000" dirty="0"/>
                    </a:p>
                  </a:txBody>
                  <a:tcPr/>
                </a:tc>
                <a:tc>
                  <a:txBody>
                    <a:bodyPr/>
                    <a:lstStyle/>
                    <a:p>
                      <a:pPr algn="ctr"/>
                      <a:endParaRPr lang="zh-CN" altLang="en-US" sz="2000" dirty="0">
                        <a:solidFill>
                          <a:schemeClr val="bg1"/>
                        </a:solidFill>
                      </a:endParaRPr>
                    </a:p>
                  </a:txBody>
                  <a:tcPr/>
                </a:tc>
                <a:tc>
                  <a:txBody>
                    <a:bodyPr/>
                    <a:lstStyle/>
                    <a:p>
                      <a:pPr algn="ctr"/>
                      <a:r>
                        <a:rPr lang="en-US" altLang="zh-CN" sz="2000" dirty="0">
                          <a:solidFill>
                            <a:schemeClr val="bg1"/>
                          </a:solidFill>
                        </a:rPr>
                        <a:t>5</a:t>
                      </a:r>
                      <a:endParaRPr lang="zh-CN" altLang="en-US" sz="2000" dirty="0">
                        <a:solidFill>
                          <a:schemeClr val="bg1"/>
                        </a:solidFill>
                      </a:endParaRPr>
                    </a:p>
                  </a:txBody>
                  <a:tcPr/>
                </a:tc>
                <a:tc>
                  <a:txBody>
                    <a:bodyPr/>
                    <a:lstStyle/>
                    <a:p>
                      <a:pPr algn="ctr"/>
                      <a:r>
                        <a:rPr lang="en-US" altLang="zh-CN" sz="2000" dirty="0">
                          <a:solidFill>
                            <a:schemeClr val="bg1"/>
                          </a:solidFill>
                        </a:rPr>
                        <a:t>6</a:t>
                      </a:r>
                      <a:endParaRPr lang="zh-CN" altLang="en-US" sz="2000" dirty="0">
                        <a:solidFill>
                          <a:schemeClr val="bg1"/>
                        </a:solidFill>
                      </a:endParaRPr>
                    </a:p>
                  </a:txBody>
                  <a:tcPr/>
                </a:tc>
                <a:tc>
                  <a:txBody>
                    <a:bodyPr/>
                    <a:lstStyle/>
                    <a:p>
                      <a:pPr algn="ctr"/>
                      <a:r>
                        <a:rPr lang="en-US" altLang="zh-CN" sz="2000" dirty="0">
                          <a:solidFill>
                            <a:schemeClr val="bg1"/>
                          </a:solidFill>
                        </a:rPr>
                        <a:t>8</a:t>
                      </a:r>
                      <a:endParaRPr lang="zh-CN" altLang="en-US" sz="2000" dirty="0">
                        <a:solidFill>
                          <a:schemeClr val="bg1"/>
                        </a:solidFill>
                      </a:endParaRPr>
                    </a:p>
                  </a:txBody>
                  <a:tcPr/>
                </a:tc>
                <a:extLst>
                  <a:ext uri="{0D108BD9-81ED-4DB2-BD59-A6C34878D82A}">
                    <a16:rowId xmlns:a16="http://schemas.microsoft.com/office/drawing/2014/main" val="334775194"/>
                  </a:ext>
                </a:extLst>
              </a:tr>
            </a:tbl>
          </a:graphicData>
        </a:graphic>
      </p:graphicFrame>
      <p:graphicFrame>
        <p:nvGraphicFramePr>
          <p:cNvPr id="52" name="表格 51">
            <a:extLst>
              <a:ext uri="{FF2B5EF4-FFF2-40B4-BE49-F238E27FC236}">
                <a16:creationId xmlns:a16="http://schemas.microsoft.com/office/drawing/2014/main" id="{0682B877-D193-82BF-EC3F-89544C84EF26}"/>
              </a:ext>
            </a:extLst>
          </p:cNvPr>
          <p:cNvGraphicFramePr>
            <a:graphicFrameLocks noGrp="1"/>
          </p:cNvGraphicFramePr>
          <p:nvPr>
            <p:extLst>
              <p:ext uri="{D42A27DB-BD31-4B8C-83A1-F6EECF244321}">
                <p14:modId xmlns:p14="http://schemas.microsoft.com/office/powerpoint/2010/main" val="3609313636"/>
              </p:ext>
            </p:extLst>
          </p:nvPr>
        </p:nvGraphicFramePr>
        <p:xfrm>
          <a:off x="2178845" y="5978461"/>
          <a:ext cx="1663696" cy="396240"/>
        </p:xfrm>
        <a:graphic>
          <a:graphicData uri="http://schemas.openxmlformats.org/drawingml/2006/table">
            <a:tbl>
              <a:tblPr firstRow="1" bandRow="1">
                <a:tableStyleId>{21E4AEA4-8DFA-4A89-87EB-49C32662AFE0}</a:tableStyleId>
              </a:tblPr>
              <a:tblGrid>
                <a:gridCol w="415924">
                  <a:extLst>
                    <a:ext uri="{9D8B030D-6E8A-4147-A177-3AD203B41FA5}">
                      <a16:colId xmlns:a16="http://schemas.microsoft.com/office/drawing/2014/main" val="2738821725"/>
                    </a:ext>
                  </a:extLst>
                </a:gridCol>
                <a:gridCol w="415924">
                  <a:extLst>
                    <a:ext uri="{9D8B030D-6E8A-4147-A177-3AD203B41FA5}">
                      <a16:colId xmlns:a16="http://schemas.microsoft.com/office/drawing/2014/main" val="3693127977"/>
                    </a:ext>
                  </a:extLst>
                </a:gridCol>
                <a:gridCol w="415924">
                  <a:extLst>
                    <a:ext uri="{9D8B030D-6E8A-4147-A177-3AD203B41FA5}">
                      <a16:colId xmlns:a16="http://schemas.microsoft.com/office/drawing/2014/main" val="3108752871"/>
                    </a:ext>
                  </a:extLst>
                </a:gridCol>
                <a:gridCol w="415924">
                  <a:extLst>
                    <a:ext uri="{9D8B030D-6E8A-4147-A177-3AD203B41FA5}">
                      <a16:colId xmlns:a16="http://schemas.microsoft.com/office/drawing/2014/main" val="497135764"/>
                    </a:ext>
                  </a:extLst>
                </a:gridCol>
              </a:tblGrid>
              <a:tr h="370840">
                <a:tc>
                  <a:txBody>
                    <a:bodyPr/>
                    <a:lstStyle/>
                    <a:p>
                      <a:pPr algn="ctr"/>
                      <a:endParaRPr lang="zh-CN" altLang="en-US" sz="2000" dirty="0"/>
                    </a:p>
                  </a:txBody>
                  <a:tcPr/>
                </a:tc>
                <a:tc>
                  <a:txBody>
                    <a:bodyPr/>
                    <a:lstStyle/>
                    <a:p>
                      <a:pPr algn="ctr"/>
                      <a:r>
                        <a:rPr lang="en-US" altLang="zh-CN" sz="2000" dirty="0"/>
                        <a:t>4</a:t>
                      </a:r>
                      <a:endParaRPr lang="zh-CN" altLang="en-US" sz="2000" dirty="0"/>
                    </a:p>
                  </a:txBody>
                  <a:tcPr/>
                </a:tc>
                <a:tc>
                  <a:txBody>
                    <a:bodyPr/>
                    <a:lstStyle/>
                    <a:p>
                      <a:pPr algn="ctr"/>
                      <a:r>
                        <a:rPr lang="en-US" altLang="zh-CN" sz="2000" dirty="0"/>
                        <a:t>7</a:t>
                      </a:r>
                      <a:r>
                        <a:rPr lang="zh-CN" altLang="en-US" sz="2000" dirty="0"/>
                        <a:t> </a:t>
                      </a:r>
                    </a:p>
                  </a:txBody>
                  <a:tcPr/>
                </a:tc>
                <a:tc>
                  <a:txBody>
                    <a:bodyPr/>
                    <a:lstStyle/>
                    <a:p>
                      <a:pPr algn="ctr"/>
                      <a:r>
                        <a:rPr lang="en-US" altLang="zh-CN" sz="2000" dirty="0"/>
                        <a:t>9</a:t>
                      </a:r>
                      <a:endParaRPr lang="zh-CN" altLang="en-US" sz="2000" dirty="0"/>
                    </a:p>
                  </a:txBody>
                  <a:tcPr/>
                </a:tc>
                <a:extLst>
                  <a:ext uri="{0D108BD9-81ED-4DB2-BD59-A6C34878D82A}">
                    <a16:rowId xmlns:a16="http://schemas.microsoft.com/office/drawing/2014/main" val="4246808459"/>
                  </a:ext>
                </a:extLst>
              </a:tr>
            </a:tbl>
          </a:graphicData>
        </a:graphic>
      </p:graphicFrame>
      <p:sp>
        <p:nvSpPr>
          <p:cNvPr id="54" name="下箭头 53">
            <a:extLst>
              <a:ext uri="{FF2B5EF4-FFF2-40B4-BE49-F238E27FC236}">
                <a16:creationId xmlns:a16="http://schemas.microsoft.com/office/drawing/2014/main" id="{F28117FD-7D0B-AA8D-0795-F6E851253E34}"/>
              </a:ext>
            </a:extLst>
          </p:cNvPr>
          <p:cNvSpPr/>
          <p:nvPr/>
        </p:nvSpPr>
        <p:spPr>
          <a:xfrm>
            <a:off x="1361034" y="4719832"/>
            <a:ext cx="926347" cy="338352"/>
          </a:xfrm>
          <a:prstGeom prst="downArrow">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5" name="任意形状 54">
            <a:extLst>
              <a:ext uri="{FF2B5EF4-FFF2-40B4-BE49-F238E27FC236}">
                <a16:creationId xmlns:a16="http://schemas.microsoft.com/office/drawing/2014/main" id="{22A06408-E87C-13DC-0E14-93E72E306F4F}"/>
              </a:ext>
            </a:extLst>
          </p:cNvPr>
          <p:cNvSpPr/>
          <p:nvPr/>
        </p:nvSpPr>
        <p:spPr>
          <a:xfrm>
            <a:off x="1176243" y="5243573"/>
            <a:ext cx="1295931" cy="153111"/>
          </a:xfrm>
          <a:custGeom>
            <a:avLst/>
            <a:gdLst>
              <a:gd name="connsiteX0" fmla="*/ 1665514 w 1665514"/>
              <a:gd name="connsiteY0" fmla="*/ 195997 h 212326"/>
              <a:gd name="connsiteX1" fmla="*/ 816428 w 1665514"/>
              <a:gd name="connsiteY1" fmla="*/ 54 h 212326"/>
              <a:gd name="connsiteX2" fmla="*/ 0 w 1665514"/>
              <a:gd name="connsiteY2" fmla="*/ 212326 h 212326"/>
            </a:gdLst>
            <a:ahLst/>
            <a:cxnLst>
              <a:cxn ang="0">
                <a:pos x="connsiteX0" y="connsiteY0"/>
              </a:cxn>
              <a:cxn ang="0">
                <a:pos x="connsiteX1" y="connsiteY1"/>
              </a:cxn>
              <a:cxn ang="0">
                <a:pos x="connsiteX2" y="connsiteY2"/>
              </a:cxn>
            </a:cxnLst>
            <a:rect l="l" t="t" r="r" b="b"/>
            <a:pathLst>
              <a:path w="1665514" h="212326">
                <a:moveTo>
                  <a:pt x="1665514" y="195997"/>
                </a:moveTo>
                <a:cubicBezTo>
                  <a:pt x="1379764" y="96664"/>
                  <a:pt x="1094014" y="-2668"/>
                  <a:pt x="816428" y="54"/>
                </a:cubicBezTo>
                <a:cubicBezTo>
                  <a:pt x="538842" y="2775"/>
                  <a:pt x="269421" y="107550"/>
                  <a:pt x="0" y="212326"/>
                </a:cubicBezTo>
              </a:path>
            </a:pathLst>
          </a:custGeom>
          <a:noFill/>
          <a:ln w="28575">
            <a:headEnd type="none" w="med" len="med"/>
            <a:tailEnd type="triangle"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aphicFrame>
        <p:nvGraphicFramePr>
          <p:cNvPr id="56" name="表格 55">
            <a:extLst>
              <a:ext uri="{FF2B5EF4-FFF2-40B4-BE49-F238E27FC236}">
                <a16:creationId xmlns:a16="http://schemas.microsoft.com/office/drawing/2014/main" id="{BFB273B7-3277-5762-C188-7222924904F8}"/>
              </a:ext>
            </a:extLst>
          </p:cNvPr>
          <p:cNvGraphicFramePr>
            <a:graphicFrameLocks noGrp="1"/>
          </p:cNvGraphicFramePr>
          <p:nvPr>
            <p:extLst>
              <p:ext uri="{D42A27DB-BD31-4B8C-83A1-F6EECF244321}">
                <p14:modId xmlns:p14="http://schemas.microsoft.com/office/powerpoint/2010/main" val="2581073420"/>
              </p:ext>
            </p:extLst>
          </p:nvPr>
        </p:nvGraphicFramePr>
        <p:xfrm>
          <a:off x="4340472" y="1124682"/>
          <a:ext cx="3708396" cy="396240"/>
        </p:xfrm>
        <a:graphic>
          <a:graphicData uri="http://schemas.openxmlformats.org/drawingml/2006/table">
            <a:tbl>
              <a:tblPr firstRow="1" bandRow="1">
                <a:tableStyleId>{5C22544A-7EE6-4342-B048-85BDC9FD1C3A}</a:tableStyleId>
              </a:tblPr>
              <a:tblGrid>
                <a:gridCol w="412044">
                  <a:extLst>
                    <a:ext uri="{9D8B030D-6E8A-4147-A177-3AD203B41FA5}">
                      <a16:colId xmlns:a16="http://schemas.microsoft.com/office/drawing/2014/main" val="3111539157"/>
                    </a:ext>
                  </a:extLst>
                </a:gridCol>
                <a:gridCol w="412044">
                  <a:extLst>
                    <a:ext uri="{9D8B030D-6E8A-4147-A177-3AD203B41FA5}">
                      <a16:colId xmlns:a16="http://schemas.microsoft.com/office/drawing/2014/main" val="291434471"/>
                    </a:ext>
                  </a:extLst>
                </a:gridCol>
                <a:gridCol w="412044">
                  <a:extLst>
                    <a:ext uri="{9D8B030D-6E8A-4147-A177-3AD203B41FA5}">
                      <a16:colId xmlns:a16="http://schemas.microsoft.com/office/drawing/2014/main" val="3505021404"/>
                    </a:ext>
                  </a:extLst>
                </a:gridCol>
                <a:gridCol w="412044">
                  <a:extLst>
                    <a:ext uri="{9D8B030D-6E8A-4147-A177-3AD203B41FA5}">
                      <a16:colId xmlns:a16="http://schemas.microsoft.com/office/drawing/2014/main" val="1218426193"/>
                    </a:ext>
                  </a:extLst>
                </a:gridCol>
                <a:gridCol w="412044">
                  <a:extLst>
                    <a:ext uri="{9D8B030D-6E8A-4147-A177-3AD203B41FA5}">
                      <a16:colId xmlns:a16="http://schemas.microsoft.com/office/drawing/2014/main" val="2714592306"/>
                    </a:ext>
                  </a:extLst>
                </a:gridCol>
                <a:gridCol w="412044">
                  <a:extLst>
                    <a:ext uri="{9D8B030D-6E8A-4147-A177-3AD203B41FA5}">
                      <a16:colId xmlns:a16="http://schemas.microsoft.com/office/drawing/2014/main" val="1608209106"/>
                    </a:ext>
                  </a:extLst>
                </a:gridCol>
                <a:gridCol w="412044">
                  <a:extLst>
                    <a:ext uri="{9D8B030D-6E8A-4147-A177-3AD203B41FA5}">
                      <a16:colId xmlns:a16="http://schemas.microsoft.com/office/drawing/2014/main" val="1931404817"/>
                    </a:ext>
                  </a:extLst>
                </a:gridCol>
                <a:gridCol w="412044">
                  <a:extLst>
                    <a:ext uri="{9D8B030D-6E8A-4147-A177-3AD203B41FA5}">
                      <a16:colId xmlns:a16="http://schemas.microsoft.com/office/drawing/2014/main" val="1025951502"/>
                    </a:ext>
                  </a:extLst>
                </a:gridCol>
                <a:gridCol w="412044">
                  <a:extLst>
                    <a:ext uri="{9D8B030D-6E8A-4147-A177-3AD203B41FA5}">
                      <a16:colId xmlns:a16="http://schemas.microsoft.com/office/drawing/2014/main" val="1496838897"/>
                    </a:ext>
                  </a:extLst>
                </a:gridCol>
              </a:tblGrid>
              <a:tr h="370840">
                <a:tc>
                  <a:txBody>
                    <a:bodyPr/>
                    <a:lstStyle/>
                    <a:p>
                      <a:pPr algn="ctr"/>
                      <a:r>
                        <a:rPr lang="en-US" altLang="zh-CN" sz="2000" dirty="0"/>
                        <a:t>1</a:t>
                      </a:r>
                      <a:endParaRPr lang="zh-CN" altLang="en-US" sz="2000" dirty="0"/>
                    </a:p>
                  </a:txBody>
                  <a:tcPr/>
                </a:tc>
                <a:tc>
                  <a:txBody>
                    <a:bodyPr/>
                    <a:lstStyle/>
                    <a:p>
                      <a:pPr algn="ctr"/>
                      <a:r>
                        <a:rPr lang="en-US" altLang="zh-CN" sz="2000" dirty="0">
                          <a:solidFill>
                            <a:schemeClr val="accent2">
                              <a:lumMod val="40000"/>
                              <a:lumOff val="60000"/>
                            </a:schemeClr>
                          </a:solidFill>
                        </a:rPr>
                        <a:t>2</a:t>
                      </a:r>
                      <a:endParaRPr lang="zh-CN" altLang="en-US" sz="2000" dirty="0">
                        <a:solidFill>
                          <a:schemeClr val="accent2">
                            <a:lumMod val="40000"/>
                            <a:lumOff val="60000"/>
                          </a:schemeClr>
                        </a:solidFill>
                      </a:endParaRPr>
                    </a:p>
                  </a:txBody>
                  <a:tcPr/>
                </a:tc>
                <a:tc>
                  <a:txBody>
                    <a:bodyPr/>
                    <a:lstStyle/>
                    <a:p>
                      <a:pPr algn="ctr"/>
                      <a:r>
                        <a:rPr lang="en-US" altLang="zh-CN" sz="2000" dirty="0"/>
                        <a:t>3</a:t>
                      </a:r>
                      <a:endParaRPr lang="zh-CN" altLang="en-US" sz="2000" dirty="0"/>
                    </a:p>
                  </a:txBody>
                  <a:tcPr/>
                </a:tc>
                <a:tc>
                  <a:txBody>
                    <a:bodyPr/>
                    <a:lstStyle/>
                    <a:p>
                      <a:pPr algn="ctr"/>
                      <a:r>
                        <a:rPr lang="en-US" altLang="zh-CN" sz="2000" dirty="0">
                          <a:solidFill>
                            <a:schemeClr val="accent2">
                              <a:lumMod val="40000"/>
                              <a:lumOff val="60000"/>
                            </a:schemeClr>
                          </a:solidFill>
                        </a:rPr>
                        <a:t>4</a:t>
                      </a:r>
                      <a:r>
                        <a:rPr lang="zh-CN" altLang="en-US" sz="2000" dirty="0">
                          <a:solidFill>
                            <a:schemeClr val="accent2">
                              <a:lumMod val="40000"/>
                              <a:lumOff val="60000"/>
                            </a:schemeClr>
                          </a:solidFill>
                        </a:rPr>
                        <a:t> </a:t>
                      </a:r>
                    </a:p>
                  </a:txBody>
                  <a:tcPr/>
                </a:tc>
                <a:tc>
                  <a:txBody>
                    <a:bodyPr/>
                    <a:lstStyle/>
                    <a:p>
                      <a:pPr algn="ctr"/>
                      <a:endParaRPr lang="zh-CN" altLang="en-US" sz="2000" dirty="0"/>
                    </a:p>
                  </a:txBody>
                  <a:tcPr/>
                </a:tc>
                <a:tc>
                  <a:txBody>
                    <a:bodyPr/>
                    <a:lstStyle/>
                    <a:p>
                      <a:pPr algn="ctr"/>
                      <a:endParaRPr lang="zh-CN" altLang="en-US" sz="2000" dirty="0">
                        <a:solidFill>
                          <a:schemeClr val="bg1"/>
                        </a:solidFill>
                      </a:endParaRPr>
                    </a:p>
                  </a:txBody>
                  <a:tcPr/>
                </a:tc>
                <a:tc>
                  <a:txBody>
                    <a:bodyPr/>
                    <a:lstStyle/>
                    <a:p>
                      <a:pPr algn="ctr"/>
                      <a:r>
                        <a:rPr lang="en-US" altLang="zh-CN" sz="2000" dirty="0">
                          <a:solidFill>
                            <a:schemeClr val="bg1"/>
                          </a:solidFill>
                        </a:rPr>
                        <a:t>5</a:t>
                      </a:r>
                      <a:endParaRPr lang="zh-CN" altLang="en-US" sz="2000" dirty="0">
                        <a:solidFill>
                          <a:schemeClr val="bg1"/>
                        </a:solidFill>
                      </a:endParaRPr>
                    </a:p>
                  </a:txBody>
                  <a:tcPr/>
                </a:tc>
                <a:tc>
                  <a:txBody>
                    <a:bodyPr/>
                    <a:lstStyle/>
                    <a:p>
                      <a:pPr algn="ctr"/>
                      <a:r>
                        <a:rPr lang="en-US" altLang="zh-CN" sz="2000" dirty="0">
                          <a:solidFill>
                            <a:schemeClr val="bg1"/>
                          </a:solidFill>
                        </a:rPr>
                        <a:t>6</a:t>
                      </a:r>
                      <a:endParaRPr lang="zh-CN" altLang="en-US" sz="2000" dirty="0">
                        <a:solidFill>
                          <a:schemeClr val="bg1"/>
                        </a:solidFill>
                      </a:endParaRPr>
                    </a:p>
                  </a:txBody>
                  <a:tcPr/>
                </a:tc>
                <a:tc>
                  <a:txBody>
                    <a:bodyPr/>
                    <a:lstStyle/>
                    <a:p>
                      <a:pPr algn="ctr"/>
                      <a:r>
                        <a:rPr lang="en-US" altLang="zh-CN" sz="2000" dirty="0">
                          <a:solidFill>
                            <a:schemeClr val="bg1"/>
                          </a:solidFill>
                        </a:rPr>
                        <a:t>8</a:t>
                      </a:r>
                      <a:endParaRPr lang="zh-CN" altLang="en-US" sz="2000" dirty="0">
                        <a:solidFill>
                          <a:schemeClr val="bg1"/>
                        </a:solidFill>
                      </a:endParaRPr>
                    </a:p>
                  </a:txBody>
                  <a:tcPr/>
                </a:tc>
                <a:extLst>
                  <a:ext uri="{0D108BD9-81ED-4DB2-BD59-A6C34878D82A}">
                    <a16:rowId xmlns:a16="http://schemas.microsoft.com/office/drawing/2014/main" val="334775194"/>
                  </a:ext>
                </a:extLst>
              </a:tr>
            </a:tbl>
          </a:graphicData>
        </a:graphic>
      </p:graphicFrame>
      <p:graphicFrame>
        <p:nvGraphicFramePr>
          <p:cNvPr id="57" name="表格 56">
            <a:extLst>
              <a:ext uri="{FF2B5EF4-FFF2-40B4-BE49-F238E27FC236}">
                <a16:creationId xmlns:a16="http://schemas.microsoft.com/office/drawing/2014/main" id="{4D0C49D4-55E8-151A-50BD-2EB747EE4246}"/>
              </a:ext>
            </a:extLst>
          </p:cNvPr>
          <p:cNvGraphicFramePr>
            <a:graphicFrameLocks noGrp="1"/>
          </p:cNvGraphicFramePr>
          <p:nvPr>
            <p:extLst>
              <p:ext uri="{D42A27DB-BD31-4B8C-83A1-F6EECF244321}">
                <p14:modId xmlns:p14="http://schemas.microsoft.com/office/powerpoint/2010/main" val="161903541"/>
              </p:ext>
            </p:extLst>
          </p:nvPr>
        </p:nvGraphicFramePr>
        <p:xfrm>
          <a:off x="6364513" y="1674033"/>
          <a:ext cx="1663696" cy="396240"/>
        </p:xfrm>
        <a:graphic>
          <a:graphicData uri="http://schemas.openxmlformats.org/drawingml/2006/table">
            <a:tbl>
              <a:tblPr firstRow="1" bandRow="1">
                <a:tableStyleId>{21E4AEA4-8DFA-4A89-87EB-49C32662AFE0}</a:tableStyleId>
              </a:tblPr>
              <a:tblGrid>
                <a:gridCol w="415924">
                  <a:extLst>
                    <a:ext uri="{9D8B030D-6E8A-4147-A177-3AD203B41FA5}">
                      <a16:colId xmlns:a16="http://schemas.microsoft.com/office/drawing/2014/main" val="2738821725"/>
                    </a:ext>
                  </a:extLst>
                </a:gridCol>
                <a:gridCol w="415924">
                  <a:extLst>
                    <a:ext uri="{9D8B030D-6E8A-4147-A177-3AD203B41FA5}">
                      <a16:colId xmlns:a16="http://schemas.microsoft.com/office/drawing/2014/main" val="3693127977"/>
                    </a:ext>
                  </a:extLst>
                </a:gridCol>
                <a:gridCol w="415924">
                  <a:extLst>
                    <a:ext uri="{9D8B030D-6E8A-4147-A177-3AD203B41FA5}">
                      <a16:colId xmlns:a16="http://schemas.microsoft.com/office/drawing/2014/main" val="3108752871"/>
                    </a:ext>
                  </a:extLst>
                </a:gridCol>
                <a:gridCol w="415924">
                  <a:extLst>
                    <a:ext uri="{9D8B030D-6E8A-4147-A177-3AD203B41FA5}">
                      <a16:colId xmlns:a16="http://schemas.microsoft.com/office/drawing/2014/main" val="497135764"/>
                    </a:ext>
                  </a:extLst>
                </a:gridCol>
              </a:tblGrid>
              <a:tr h="370840">
                <a:tc>
                  <a:txBody>
                    <a:bodyPr/>
                    <a:lstStyle/>
                    <a:p>
                      <a:pPr algn="ctr"/>
                      <a:endParaRPr lang="zh-CN" altLang="en-US" sz="2000" dirty="0"/>
                    </a:p>
                  </a:txBody>
                  <a:tcPr/>
                </a:tc>
                <a:tc>
                  <a:txBody>
                    <a:bodyPr/>
                    <a:lstStyle/>
                    <a:p>
                      <a:pPr algn="ctr"/>
                      <a:endParaRPr lang="zh-CN" altLang="en-US" sz="2000" dirty="0"/>
                    </a:p>
                  </a:txBody>
                  <a:tcPr/>
                </a:tc>
                <a:tc>
                  <a:txBody>
                    <a:bodyPr/>
                    <a:lstStyle/>
                    <a:p>
                      <a:pPr algn="ctr"/>
                      <a:r>
                        <a:rPr lang="en-US" altLang="zh-CN" sz="2000" dirty="0"/>
                        <a:t>7</a:t>
                      </a:r>
                      <a:r>
                        <a:rPr lang="zh-CN" altLang="en-US" sz="2000" dirty="0"/>
                        <a:t> </a:t>
                      </a:r>
                    </a:p>
                  </a:txBody>
                  <a:tcPr/>
                </a:tc>
                <a:tc>
                  <a:txBody>
                    <a:bodyPr/>
                    <a:lstStyle/>
                    <a:p>
                      <a:pPr algn="ctr"/>
                      <a:r>
                        <a:rPr lang="en-US" altLang="zh-CN" sz="2000" dirty="0"/>
                        <a:t>9</a:t>
                      </a:r>
                      <a:endParaRPr lang="zh-CN" altLang="en-US" sz="2000" dirty="0"/>
                    </a:p>
                  </a:txBody>
                  <a:tcPr/>
                </a:tc>
                <a:extLst>
                  <a:ext uri="{0D108BD9-81ED-4DB2-BD59-A6C34878D82A}">
                    <a16:rowId xmlns:a16="http://schemas.microsoft.com/office/drawing/2014/main" val="4246808459"/>
                  </a:ext>
                </a:extLst>
              </a:tr>
            </a:tbl>
          </a:graphicData>
        </a:graphic>
      </p:graphicFrame>
      <p:sp>
        <p:nvSpPr>
          <p:cNvPr id="58" name="下箭头 57">
            <a:extLst>
              <a:ext uri="{FF2B5EF4-FFF2-40B4-BE49-F238E27FC236}">
                <a16:creationId xmlns:a16="http://schemas.microsoft.com/office/drawing/2014/main" id="{2EDEF9CA-284C-7253-3798-4F5674B1A48E}"/>
              </a:ext>
            </a:extLst>
          </p:cNvPr>
          <p:cNvSpPr/>
          <p:nvPr/>
        </p:nvSpPr>
        <p:spPr>
          <a:xfrm>
            <a:off x="1383236" y="6293164"/>
            <a:ext cx="926347" cy="338352"/>
          </a:xfrm>
          <a:prstGeom prst="downArrow">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9" name="任意形状 58">
            <a:extLst>
              <a:ext uri="{FF2B5EF4-FFF2-40B4-BE49-F238E27FC236}">
                <a16:creationId xmlns:a16="http://schemas.microsoft.com/office/drawing/2014/main" id="{1C22FE39-14C2-3976-3C7E-CE5F9A8A6A73}"/>
              </a:ext>
            </a:extLst>
          </p:cNvPr>
          <p:cNvSpPr/>
          <p:nvPr/>
        </p:nvSpPr>
        <p:spPr>
          <a:xfrm rot="738428" flipV="1">
            <a:off x="5731289" y="1711968"/>
            <a:ext cx="1197166" cy="320371"/>
          </a:xfrm>
          <a:custGeom>
            <a:avLst/>
            <a:gdLst>
              <a:gd name="connsiteX0" fmla="*/ 1665514 w 1665514"/>
              <a:gd name="connsiteY0" fmla="*/ 195997 h 212326"/>
              <a:gd name="connsiteX1" fmla="*/ 816428 w 1665514"/>
              <a:gd name="connsiteY1" fmla="*/ 54 h 212326"/>
              <a:gd name="connsiteX2" fmla="*/ 0 w 1665514"/>
              <a:gd name="connsiteY2" fmla="*/ 212326 h 212326"/>
            </a:gdLst>
            <a:ahLst/>
            <a:cxnLst>
              <a:cxn ang="0">
                <a:pos x="connsiteX0" y="connsiteY0"/>
              </a:cxn>
              <a:cxn ang="0">
                <a:pos x="connsiteX1" y="connsiteY1"/>
              </a:cxn>
              <a:cxn ang="0">
                <a:pos x="connsiteX2" y="connsiteY2"/>
              </a:cxn>
            </a:cxnLst>
            <a:rect l="l" t="t" r="r" b="b"/>
            <a:pathLst>
              <a:path w="1665514" h="212326">
                <a:moveTo>
                  <a:pt x="1665514" y="195997"/>
                </a:moveTo>
                <a:cubicBezTo>
                  <a:pt x="1379764" y="96664"/>
                  <a:pt x="1094014" y="-2668"/>
                  <a:pt x="816428" y="54"/>
                </a:cubicBezTo>
                <a:cubicBezTo>
                  <a:pt x="538842" y="2775"/>
                  <a:pt x="269421" y="107550"/>
                  <a:pt x="0" y="212326"/>
                </a:cubicBezTo>
              </a:path>
            </a:pathLst>
          </a:custGeom>
          <a:ln w="28575">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62" name="下箭头 61">
            <a:extLst>
              <a:ext uri="{FF2B5EF4-FFF2-40B4-BE49-F238E27FC236}">
                <a16:creationId xmlns:a16="http://schemas.microsoft.com/office/drawing/2014/main" id="{63267855-069E-F4AF-0FFE-D290E39B585E}"/>
              </a:ext>
            </a:extLst>
          </p:cNvPr>
          <p:cNvSpPr/>
          <p:nvPr/>
        </p:nvSpPr>
        <p:spPr>
          <a:xfrm>
            <a:off x="5621396" y="3531879"/>
            <a:ext cx="926347" cy="363815"/>
          </a:xfrm>
          <a:prstGeom prst="downArrow">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4" name="下箭头 63">
            <a:extLst>
              <a:ext uri="{FF2B5EF4-FFF2-40B4-BE49-F238E27FC236}">
                <a16:creationId xmlns:a16="http://schemas.microsoft.com/office/drawing/2014/main" id="{83C27D6D-2018-759A-AD3C-C167B7EACE54}"/>
              </a:ext>
            </a:extLst>
          </p:cNvPr>
          <p:cNvSpPr/>
          <p:nvPr/>
        </p:nvSpPr>
        <p:spPr>
          <a:xfrm>
            <a:off x="5589881" y="2129023"/>
            <a:ext cx="926347" cy="338352"/>
          </a:xfrm>
          <a:prstGeom prst="downArrow">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aphicFrame>
        <p:nvGraphicFramePr>
          <p:cNvPr id="66" name="表格 65">
            <a:extLst>
              <a:ext uri="{FF2B5EF4-FFF2-40B4-BE49-F238E27FC236}">
                <a16:creationId xmlns:a16="http://schemas.microsoft.com/office/drawing/2014/main" id="{1703B8B9-A63F-127D-D9E5-5EAC907434CF}"/>
              </a:ext>
            </a:extLst>
          </p:cNvPr>
          <p:cNvGraphicFramePr>
            <a:graphicFrameLocks noGrp="1"/>
          </p:cNvGraphicFramePr>
          <p:nvPr>
            <p:extLst>
              <p:ext uri="{D42A27DB-BD31-4B8C-83A1-F6EECF244321}">
                <p14:modId xmlns:p14="http://schemas.microsoft.com/office/powerpoint/2010/main" val="3065887186"/>
              </p:ext>
            </p:extLst>
          </p:nvPr>
        </p:nvGraphicFramePr>
        <p:xfrm>
          <a:off x="4340472" y="2638977"/>
          <a:ext cx="3708396" cy="396240"/>
        </p:xfrm>
        <a:graphic>
          <a:graphicData uri="http://schemas.openxmlformats.org/drawingml/2006/table">
            <a:tbl>
              <a:tblPr firstRow="1" bandRow="1">
                <a:tableStyleId>{5C22544A-7EE6-4342-B048-85BDC9FD1C3A}</a:tableStyleId>
              </a:tblPr>
              <a:tblGrid>
                <a:gridCol w="412044">
                  <a:extLst>
                    <a:ext uri="{9D8B030D-6E8A-4147-A177-3AD203B41FA5}">
                      <a16:colId xmlns:a16="http://schemas.microsoft.com/office/drawing/2014/main" val="3111539157"/>
                    </a:ext>
                  </a:extLst>
                </a:gridCol>
                <a:gridCol w="412044">
                  <a:extLst>
                    <a:ext uri="{9D8B030D-6E8A-4147-A177-3AD203B41FA5}">
                      <a16:colId xmlns:a16="http://schemas.microsoft.com/office/drawing/2014/main" val="291434471"/>
                    </a:ext>
                  </a:extLst>
                </a:gridCol>
                <a:gridCol w="412044">
                  <a:extLst>
                    <a:ext uri="{9D8B030D-6E8A-4147-A177-3AD203B41FA5}">
                      <a16:colId xmlns:a16="http://schemas.microsoft.com/office/drawing/2014/main" val="3505021404"/>
                    </a:ext>
                  </a:extLst>
                </a:gridCol>
                <a:gridCol w="412044">
                  <a:extLst>
                    <a:ext uri="{9D8B030D-6E8A-4147-A177-3AD203B41FA5}">
                      <a16:colId xmlns:a16="http://schemas.microsoft.com/office/drawing/2014/main" val="1218426193"/>
                    </a:ext>
                  </a:extLst>
                </a:gridCol>
                <a:gridCol w="412044">
                  <a:extLst>
                    <a:ext uri="{9D8B030D-6E8A-4147-A177-3AD203B41FA5}">
                      <a16:colId xmlns:a16="http://schemas.microsoft.com/office/drawing/2014/main" val="2714592306"/>
                    </a:ext>
                  </a:extLst>
                </a:gridCol>
                <a:gridCol w="412044">
                  <a:extLst>
                    <a:ext uri="{9D8B030D-6E8A-4147-A177-3AD203B41FA5}">
                      <a16:colId xmlns:a16="http://schemas.microsoft.com/office/drawing/2014/main" val="1608209106"/>
                    </a:ext>
                  </a:extLst>
                </a:gridCol>
                <a:gridCol w="412044">
                  <a:extLst>
                    <a:ext uri="{9D8B030D-6E8A-4147-A177-3AD203B41FA5}">
                      <a16:colId xmlns:a16="http://schemas.microsoft.com/office/drawing/2014/main" val="1931404817"/>
                    </a:ext>
                  </a:extLst>
                </a:gridCol>
                <a:gridCol w="412044">
                  <a:extLst>
                    <a:ext uri="{9D8B030D-6E8A-4147-A177-3AD203B41FA5}">
                      <a16:colId xmlns:a16="http://schemas.microsoft.com/office/drawing/2014/main" val="1025951502"/>
                    </a:ext>
                  </a:extLst>
                </a:gridCol>
                <a:gridCol w="412044">
                  <a:extLst>
                    <a:ext uri="{9D8B030D-6E8A-4147-A177-3AD203B41FA5}">
                      <a16:colId xmlns:a16="http://schemas.microsoft.com/office/drawing/2014/main" val="1496838897"/>
                    </a:ext>
                  </a:extLst>
                </a:gridCol>
              </a:tblGrid>
              <a:tr h="370840">
                <a:tc>
                  <a:txBody>
                    <a:bodyPr/>
                    <a:lstStyle/>
                    <a:p>
                      <a:pPr algn="ctr"/>
                      <a:r>
                        <a:rPr lang="en-US" altLang="zh-CN" sz="2000" dirty="0"/>
                        <a:t>1</a:t>
                      </a:r>
                      <a:endParaRPr lang="zh-CN" altLang="en-US" sz="2000" dirty="0"/>
                    </a:p>
                  </a:txBody>
                  <a:tcPr/>
                </a:tc>
                <a:tc>
                  <a:txBody>
                    <a:bodyPr/>
                    <a:lstStyle/>
                    <a:p>
                      <a:pPr algn="ctr"/>
                      <a:r>
                        <a:rPr lang="en-US" altLang="zh-CN" sz="2000" dirty="0">
                          <a:solidFill>
                            <a:schemeClr val="accent2">
                              <a:lumMod val="40000"/>
                              <a:lumOff val="60000"/>
                            </a:schemeClr>
                          </a:solidFill>
                        </a:rPr>
                        <a:t>2</a:t>
                      </a:r>
                      <a:endParaRPr lang="zh-CN" altLang="en-US" sz="2000" dirty="0">
                        <a:solidFill>
                          <a:schemeClr val="accent2">
                            <a:lumMod val="40000"/>
                            <a:lumOff val="60000"/>
                          </a:schemeClr>
                        </a:solidFill>
                      </a:endParaRPr>
                    </a:p>
                  </a:txBody>
                  <a:tcPr/>
                </a:tc>
                <a:tc>
                  <a:txBody>
                    <a:bodyPr/>
                    <a:lstStyle/>
                    <a:p>
                      <a:pPr algn="ctr"/>
                      <a:r>
                        <a:rPr lang="en-US" altLang="zh-CN" sz="2000" dirty="0"/>
                        <a:t>3</a:t>
                      </a:r>
                      <a:endParaRPr lang="zh-CN" altLang="en-US" sz="2000" dirty="0"/>
                    </a:p>
                  </a:txBody>
                  <a:tcPr/>
                </a:tc>
                <a:tc>
                  <a:txBody>
                    <a:bodyPr/>
                    <a:lstStyle/>
                    <a:p>
                      <a:pPr algn="ctr"/>
                      <a:r>
                        <a:rPr lang="en-US" altLang="zh-CN" sz="2000" dirty="0">
                          <a:solidFill>
                            <a:schemeClr val="accent2">
                              <a:lumMod val="40000"/>
                              <a:lumOff val="60000"/>
                            </a:schemeClr>
                          </a:solidFill>
                        </a:rPr>
                        <a:t>4</a:t>
                      </a:r>
                      <a:r>
                        <a:rPr lang="zh-CN" altLang="en-US" sz="2000" dirty="0">
                          <a:solidFill>
                            <a:schemeClr val="accent2">
                              <a:lumMod val="40000"/>
                              <a:lumOff val="60000"/>
                            </a:schemeClr>
                          </a:solidFill>
                        </a:rPr>
                        <a:t> </a:t>
                      </a:r>
                    </a:p>
                  </a:txBody>
                  <a:tcPr/>
                </a:tc>
                <a:tc>
                  <a:txBody>
                    <a:bodyPr/>
                    <a:lstStyle/>
                    <a:p>
                      <a:pPr algn="ctr"/>
                      <a:r>
                        <a:rPr lang="en-US" altLang="zh-CN" sz="2000" dirty="0"/>
                        <a:t>5</a:t>
                      </a:r>
                      <a:endParaRPr lang="zh-CN" altLang="en-US" sz="2000" dirty="0"/>
                    </a:p>
                  </a:txBody>
                  <a:tcPr/>
                </a:tc>
                <a:tc>
                  <a:txBody>
                    <a:bodyPr/>
                    <a:lstStyle/>
                    <a:p>
                      <a:pPr algn="ctr"/>
                      <a:endParaRPr lang="zh-CN" altLang="en-US" sz="2000" dirty="0">
                        <a:solidFill>
                          <a:schemeClr val="bg1"/>
                        </a:solidFill>
                      </a:endParaRPr>
                    </a:p>
                  </a:txBody>
                  <a:tcPr/>
                </a:tc>
                <a:tc>
                  <a:txBody>
                    <a:bodyPr/>
                    <a:lstStyle/>
                    <a:p>
                      <a:pPr algn="ctr"/>
                      <a:endParaRPr lang="zh-CN" altLang="en-US" sz="2000" dirty="0">
                        <a:solidFill>
                          <a:schemeClr val="bg1"/>
                        </a:solidFill>
                      </a:endParaRPr>
                    </a:p>
                  </a:txBody>
                  <a:tcPr/>
                </a:tc>
                <a:tc>
                  <a:txBody>
                    <a:bodyPr/>
                    <a:lstStyle/>
                    <a:p>
                      <a:pPr algn="ctr"/>
                      <a:r>
                        <a:rPr lang="en-US" altLang="zh-CN" sz="2000" dirty="0">
                          <a:solidFill>
                            <a:schemeClr val="bg1"/>
                          </a:solidFill>
                        </a:rPr>
                        <a:t>6</a:t>
                      </a:r>
                      <a:endParaRPr lang="zh-CN" altLang="en-US" sz="2000" dirty="0">
                        <a:solidFill>
                          <a:schemeClr val="bg1"/>
                        </a:solidFill>
                      </a:endParaRPr>
                    </a:p>
                  </a:txBody>
                  <a:tcPr/>
                </a:tc>
                <a:tc>
                  <a:txBody>
                    <a:bodyPr/>
                    <a:lstStyle/>
                    <a:p>
                      <a:pPr algn="ctr"/>
                      <a:r>
                        <a:rPr lang="en-US" altLang="zh-CN" sz="2000" dirty="0">
                          <a:solidFill>
                            <a:schemeClr val="bg1"/>
                          </a:solidFill>
                        </a:rPr>
                        <a:t>8</a:t>
                      </a:r>
                      <a:endParaRPr lang="zh-CN" altLang="en-US" sz="2000" dirty="0">
                        <a:solidFill>
                          <a:schemeClr val="bg1"/>
                        </a:solidFill>
                      </a:endParaRPr>
                    </a:p>
                  </a:txBody>
                  <a:tcPr/>
                </a:tc>
                <a:extLst>
                  <a:ext uri="{0D108BD9-81ED-4DB2-BD59-A6C34878D82A}">
                    <a16:rowId xmlns:a16="http://schemas.microsoft.com/office/drawing/2014/main" val="334775194"/>
                  </a:ext>
                </a:extLst>
              </a:tr>
            </a:tbl>
          </a:graphicData>
        </a:graphic>
      </p:graphicFrame>
      <p:graphicFrame>
        <p:nvGraphicFramePr>
          <p:cNvPr id="67" name="表格 66">
            <a:extLst>
              <a:ext uri="{FF2B5EF4-FFF2-40B4-BE49-F238E27FC236}">
                <a16:creationId xmlns:a16="http://schemas.microsoft.com/office/drawing/2014/main" id="{CF637CB0-ED91-BDEE-7CB2-EF83DA5DC093}"/>
              </a:ext>
            </a:extLst>
          </p:cNvPr>
          <p:cNvGraphicFramePr>
            <a:graphicFrameLocks noGrp="1"/>
          </p:cNvGraphicFramePr>
          <p:nvPr>
            <p:extLst>
              <p:ext uri="{D42A27DB-BD31-4B8C-83A1-F6EECF244321}">
                <p14:modId xmlns:p14="http://schemas.microsoft.com/office/powerpoint/2010/main" val="2384456317"/>
              </p:ext>
            </p:extLst>
          </p:nvPr>
        </p:nvGraphicFramePr>
        <p:xfrm>
          <a:off x="6364513" y="3188328"/>
          <a:ext cx="1663696" cy="396240"/>
        </p:xfrm>
        <a:graphic>
          <a:graphicData uri="http://schemas.openxmlformats.org/drawingml/2006/table">
            <a:tbl>
              <a:tblPr firstRow="1" bandRow="1">
                <a:tableStyleId>{21E4AEA4-8DFA-4A89-87EB-49C32662AFE0}</a:tableStyleId>
              </a:tblPr>
              <a:tblGrid>
                <a:gridCol w="415924">
                  <a:extLst>
                    <a:ext uri="{9D8B030D-6E8A-4147-A177-3AD203B41FA5}">
                      <a16:colId xmlns:a16="http://schemas.microsoft.com/office/drawing/2014/main" val="2738821725"/>
                    </a:ext>
                  </a:extLst>
                </a:gridCol>
                <a:gridCol w="415924">
                  <a:extLst>
                    <a:ext uri="{9D8B030D-6E8A-4147-A177-3AD203B41FA5}">
                      <a16:colId xmlns:a16="http://schemas.microsoft.com/office/drawing/2014/main" val="3693127977"/>
                    </a:ext>
                  </a:extLst>
                </a:gridCol>
                <a:gridCol w="415924">
                  <a:extLst>
                    <a:ext uri="{9D8B030D-6E8A-4147-A177-3AD203B41FA5}">
                      <a16:colId xmlns:a16="http://schemas.microsoft.com/office/drawing/2014/main" val="3108752871"/>
                    </a:ext>
                  </a:extLst>
                </a:gridCol>
                <a:gridCol w="415924">
                  <a:extLst>
                    <a:ext uri="{9D8B030D-6E8A-4147-A177-3AD203B41FA5}">
                      <a16:colId xmlns:a16="http://schemas.microsoft.com/office/drawing/2014/main" val="497135764"/>
                    </a:ext>
                  </a:extLst>
                </a:gridCol>
              </a:tblGrid>
              <a:tr h="370840">
                <a:tc>
                  <a:txBody>
                    <a:bodyPr/>
                    <a:lstStyle/>
                    <a:p>
                      <a:pPr algn="ctr"/>
                      <a:endParaRPr lang="zh-CN" altLang="en-US" sz="2000" dirty="0"/>
                    </a:p>
                  </a:txBody>
                  <a:tcPr/>
                </a:tc>
                <a:tc>
                  <a:txBody>
                    <a:bodyPr/>
                    <a:lstStyle/>
                    <a:p>
                      <a:pPr algn="ctr"/>
                      <a:endParaRPr lang="zh-CN" altLang="en-US" sz="2000" dirty="0"/>
                    </a:p>
                  </a:txBody>
                  <a:tcPr/>
                </a:tc>
                <a:tc>
                  <a:txBody>
                    <a:bodyPr/>
                    <a:lstStyle/>
                    <a:p>
                      <a:pPr algn="ctr"/>
                      <a:r>
                        <a:rPr lang="en-US" altLang="zh-CN" sz="2000" dirty="0"/>
                        <a:t>7</a:t>
                      </a:r>
                      <a:r>
                        <a:rPr lang="zh-CN" altLang="en-US" sz="2000" dirty="0"/>
                        <a:t> </a:t>
                      </a:r>
                    </a:p>
                  </a:txBody>
                  <a:tcPr/>
                </a:tc>
                <a:tc>
                  <a:txBody>
                    <a:bodyPr/>
                    <a:lstStyle/>
                    <a:p>
                      <a:pPr algn="ctr"/>
                      <a:r>
                        <a:rPr lang="en-US" altLang="zh-CN" sz="2000" dirty="0"/>
                        <a:t>9</a:t>
                      </a:r>
                      <a:endParaRPr lang="zh-CN" altLang="en-US" sz="2000" dirty="0"/>
                    </a:p>
                  </a:txBody>
                  <a:tcPr/>
                </a:tc>
                <a:extLst>
                  <a:ext uri="{0D108BD9-81ED-4DB2-BD59-A6C34878D82A}">
                    <a16:rowId xmlns:a16="http://schemas.microsoft.com/office/drawing/2014/main" val="4246808459"/>
                  </a:ext>
                </a:extLst>
              </a:tr>
            </a:tbl>
          </a:graphicData>
        </a:graphic>
      </p:graphicFrame>
      <p:sp>
        <p:nvSpPr>
          <p:cNvPr id="69" name="任意形状 68">
            <a:extLst>
              <a:ext uri="{FF2B5EF4-FFF2-40B4-BE49-F238E27FC236}">
                <a16:creationId xmlns:a16="http://schemas.microsoft.com/office/drawing/2014/main" id="{6387D30C-EA74-3968-EA7C-4EA4E43DEB28}"/>
              </a:ext>
            </a:extLst>
          </p:cNvPr>
          <p:cNvSpPr/>
          <p:nvPr/>
        </p:nvSpPr>
        <p:spPr>
          <a:xfrm>
            <a:off x="6084570" y="2437122"/>
            <a:ext cx="926347" cy="174114"/>
          </a:xfrm>
          <a:custGeom>
            <a:avLst/>
            <a:gdLst>
              <a:gd name="connsiteX0" fmla="*/ 1665514 w 1665514"/>
              <a:gd name="connsiteY0" fmla="*/ 195997 h 212326"/>
              <a:gd name="connsiteX1" fmla="*/ 816428 w 1665514"/>
              <a:gd name="connsiteY1" fmla="*/ 54 h 212326"/>
              <a:gd name="connsiteX2" fmla="*/ 0 w 1665514"/>
              <a:gd name="connsiteY2" fmla="*/ 212326 h 212326"/>
            </a:gdLst>
            <a:ahLst/>
            <a:cxnLst>
              <a:cxn ang="0">
                <a:pos x="connsiteX0" y="connsiteY0"/>
              </a:cxn>
              <a:cxn ang="0">
                <a:pos x="connsiteX1" y="connsiteY1"/>
              </a:cxn>
              <a:cxn ang="0">
                <a:pos x="connsiteX2" y="connsiteY2"/>
              </a:cxn>
            </a:cxnLst>
            <a:rect l="l" t="t" r="r" b="b"/>
            <a:pathLst>
              <a:path w="1665514" h="212326">
                <a:moveTo>
                  <a:pt x="1665514" y="195997"/>
                </a:moveTo>
                <a:cubicBezTo>
                  <a:pt x="1379764" y="96664"/>
                  <a:pt x="1094014" y="-2668"/>
                  <a:pt x="816428" y="54"/>
                </a:cubicBezTo>
                <a:cubicBezTo>
                  <a:pt x="538842" y="2775"/>
                  <a:pt x="269421" y="107550"/>
                  <a:pt x="0" y="212326"/>
                </a:cubicBezTo>
              </a:path>
            </a:pathLst>
          </a:custGeom>
          <a:noFill/>
          <a:ln w="28575">
            <a:headEnd type="none" w="med" len="med"/>
            <a:tailEnd type="triangle"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aphicFrame>
        <p:nvGraphicFramePr>
          <p:cNvPr id="70" name="表格 69">
            <a:extLst>
              <a:ext uri="{FF2B5EF4-FFF2-40B4-BE49-F238E27FC236}">
                <a16:creationId xmlns:a16="http://schemas.microsoft.com/office/drawing/2014/main" id="{FD5977BA-FA63-7FCB-264A-148CC6BDBB27}"/>
              </a:ext>
            </a:extLst>
          </p:cNvPr>
          <p:cNvGraphicFramePr>
            <a:graphicFrameLocks noGrp="1"/>
          </p:cNvGraphicFramePr>
          <p:nvPr>
            <p:extLst>
              <p:ext uri="{D42A27DB-BD31-4B8C-83A1-F6EECF244321}">
                <p14:modId xmlns:p14="http://schemas.microsoft.com/office/powerpoint/2010/main" val="3873197989"/>
              </p:ext>
            </p:extLst>
          </p:nvPr>
        </p:nvGraphicFramePr>
        <p:xfrm>
          <a:off x="4319813" y="4163023"/>
          <a:ext cx="3708396" cy="396240"/>
        </p:xfrm>
        <a:graphic>
          <a:graphicData uri="http://schemas.openxmlformats.org/drawingml/2006/table">
            <a:tbl>
              <a:tblPr firstRow="1" bandRow="1">
                <a:tableStyleId>{5C22544A-7EE6-4342-B048-85BDC9FD1C3A}</a:tableStyleId>
              </a:tblPr>
              <a:tblGrid>
                <a:gridCol w="412044">
                  <a:extLst>
                    <a:ext uri="{9D8B030D-6E8A-4147-A177-3AD203B41FA5}">
                      <a16:colId xmlns:a16="http://schemas.microsoft.com/office/drawing/2014/main" val="3111539157"/>
                    </a:ext>
                  </a:extLst>
                </a:gridCol>
                <a:gridCol w="412044">
                  <a:extLst>
                    <a:ext uri="{9D8B030D-6E8A-4147-A177-3AD203B41FA5}">
                      <a16:colId xmlns:a16="http://schemas.microsoft.com/office/drawing/2014/main" val="291434471"/>
                    </a:ext>
                  </a:extLst>
                </a:gridCol>
                <a:gridCol w="412044">
                  <a:extLst>
                    <a:ext uri="{9D8B030D-6E8A-4147-A177-3AD203B41FA5}">
                      <a16:colId xmlns:a16="http://schemas.microsoft.com/office/drawing/2014/main" val="3505021404"/>
                    </a:ext>
                  </a:extLst>
                </a:gridCol>
                <a:gridCol w="412044">
                  <a:extLst>
                    <a:ext uri="{9D8B030D-6E8A-4147-A177-3AD203B41FA5}">
                      <a16:colId xmlns:a16="http://schemas.microsoft.com/office/drawing/2014/main" val="1218426193"/>
                    </a:ext>
                  </a:extLst>
                </a:gridCol>
                <a:gridCol w="412044">
                  <a:extLst>
                    <a:ext uri="{9D8B030D-6E8A-4147-A177-3AD203B41FA5}">
                      <a16:colId xmlns:a16="http://schemas.microsoft.com/office/drawing/2014/main" val="2714592306"/>
                    </a:ext>
                  </a:extLst>
                </a:gridCol>
                <a:gridCol w="412044">
                  <a:extLst>
                    <a:ext uri="{9D8B030D-6E8A-4147-A177-3AD203B41FA5}">
                      <a16:colId xmlns:a16="http://schemas.microsoft.com/office/drawing/2014/main" val="1608209106"/>
                    </a:ext>
                  </a:extLst>
                </a:gridCol>
                <a:gridCol w="412044">
                  <a:extLst>
                    <a:ext uri="{9D8B030D-6E8A-4147-A177-3AD203B41FA5}">
                      <a16:colId xmlns:a16="http://schemas.microsoft.com/office/drawing/2014/main" val="1931404817"/>
                    </a:ext>
                  </a:extLst>
                </a:gridCol>
                <a:gridCol w="412044">
                  <a:extLst>
                    <a:ext uri="{9D8B030D-6E8A-4147-A177-3AD203B41FA5}">
                      <a16:colId xmlns:a16="http://schemas.microsoft.com/office/drawing/2014/main" val="1025951502"/>
                    </a:ext>
                  </a:extLst>
                </a:gridCol>
                <a:gridCol w="412044">
                  <a:extLst>
                    <a:ext uri="{9D8B030D-6E8A-4147-A177-3AD203B41FA5}">
                      <a16:colId xmlns:a16="http://schemas.microsoft.com/office/drawing/2014/main" val="1496838897"/>
                    </a:ext>
                  </a:extLst>
                </a:gridCol>
              </a:tblGrid>
              <a:tr h="370840">
                <a:tc>
                  <a:txBody>
                    <a:bodyPr/>
                    <a:lstStyle/>
                    <a:p>
                      <a:pPr algn="ctr"/>
                      <a:r>
                        <a:rPr lang="en-US" altLang="zh-CN" sz="2000" dirty="0"/>
                        <a:t>1</a:t>
                      </a:r>
                      <a:endParaRPr lang="zh-CN" altLang="en-US" sz="2000" dirty="0"/>
                    </a:p>
                  </a:txBody>
                  <a:tcPr/>
                </a:tc>
                <a:tc>
                  <a:txBody>
                    <a:bodyPr/>
                    <a:lstStyle/>
                    <a:p>
                      <a:pPr algn="ctr"/>
                      <a:r>
                        <a:rPr lang="en-US" altLang="zh-CN" sz="2000" dirty="0">
                          <a:solidFill>
                            <a:schemeClr val="accent2">
                              <a:lumMod val="40000"/>
                              <a:lumOff val="60000"/>
                            </a:schemeClr>
                          </a:solidFill>
                        </a:rPr>
                        <a:t>2</a:t>
                      </a:r>
                      <a:endParaRPr lang="zh-CN" altLang="en-US" sz="2000" dirty="0">
                        <a:solidFill>
                          <a:schemeClr val="accent2">
                            <a:lumMod val="40000"/>
                            <a:lumOff val="60000"/>
                          </a:schemeClr>
                        </a:solidFill>
                      </a:endParaRPr>
                    </a:p>
                  </a:txBody>
                  <a:tcPr/>
                </a:tc>
                <a:tc>
                  <a:txBody>
                    <a:bodyPr/>
                    <a:lstStyle/>
                    <a:p>
                      <a:pPr algn="ctr"/>
                      <a:r>
                        <a:rPr lang="en-US" altLang="zh-CN" sz="2000" dirty="0"/>
                        <a:t>3</a:t>
                      </a:r>
                      <a:endParaRPr lang="zh-CN" altLang="en-US" sz="2000" dirty="0"/>
                    </a:p>
                  </a:txBody>
                  <a:tcPr/>
                </a:tc>
                <a:tc>
                  <a:txBody>
                    <a:bodyPr/>
                    <a:lstStyle/>
                    <a:p>
                      <a:pPr algn="ctr"/>
                      <a:r>
                        <a:rPr lang="en-US" altLang="zh-CN" sz="2000" dirty="0">
                          <a:solidFill>
                            <a:schemeClr val="accent2">
                              <a:lumMod val="40000"/>
                              <a:lumOff val="60000"/>
                            </a:schemeClr>
                          </a:solidFill>
                        </a:rPr>
                        <a:t>4</a:t>
                      </a:r>
                      <a:r>
                        <a:rPr lang="zh-CN" altLang="en-US" sz="2000" dirty="0">
                          <a:solidFill>
                            <a:schemeClr val="accent2">
                              <a:lumMod val="40000"/>
                              <a:lumOff val="60000"/>
                            </a:schemeClr>
                          </a:solidFill>
                        </a:rPr>
                        <a:t> </a:t>
                      </a:r>
                    </a:p>
                  </a:txBody>
                  <a:tcPr/>
                </a:tc>
                <a:tc>
                  <a:txBody>
                    <a:bodyPr/>
                    <a:lstStyle/>
                    <a:p>
                      <a:pPr algn="ctr"/>
                      <a:r>
                        <a:rPr lang="en-US" altLang="zh-CN" sz="2000" dirty="0"/>
                        <a:t>5</a:t>
                      </a:r>
                      <a:endParaRPr lang="zh-CN" altLang="en-US" sz="2000" dirty="0"/>
                    </a:p>
                  </a:txBody>
                  <a:tcPr/>
                </a:tc>
                <a:tc>
                  <a:txBody>
                    <a:bodyPr/>
                    <a:lstStyle/>
                    <a:p>
                      <a:pPr algn="ctr"/>
                      <a:r>
                        <a:rPr lang="en-US" altLang="zh-CN" sz="2000" dirty="0">
                          <a:solidFill>
                            <a:schemeClr val="bg1"/>
                          </a:solidFill>
                        </a:rPr>
                        <a:t>6</a:t>
                      </a:r>
                      <a:endParaRPr lang="zh-CN" altLang="en-US" sz="2000" dirty="0">
                        <a:solidFill>
                          <a:schemeClr val="bg1"/>
                        </a:solidFill>
                      </a:endParaRPr>
                    </a:p>
                  </a:txBody>
                  <a:tcPr/>
                </a:tc>
                <a:tc>
                  <a:txBody>
                    <a:bodyPr/>
                    <a:lstStyle/>
                    <a:p>
                      <a:pPr algn="ctr"/>
                      <a:endParaRPr lang="zh-CN" altLang="en-US" sz="2000" dirty="0">
                        <a:solidFill>
                          <a:schemeClr val="bg1"/>
                        </a:solidFill>
                      </a:endParaRPr>
                    </a:p>
                  </a:txBody>
                  <a:tcPr/>
                </a:tc>
                <a:tc>
                  <a:txBody>
                    <a:bodyPr/>
                    <a:lstStyle/>
                    <a:p>
                      <a:pPr algn="ctr"/>
                      <a:endParaRPr lang="zh-CN" altLang="en-US" sz="2000" dirty="0">
                        <a:solidFill>
                          <a:schemeClr val="bg1"/>
                        </a:solidFill>
                      </a:endParaRPr>
                    </a:p>
                  </a:txBody>
                  <a:tcPr/>
                </a:tc>
                <a:tc>
                  <a:txBody>
                    <a:bodyPr/>
                    <a:lstStyle/>
                    <a:p>
                      <a:pPr algn="ctr"/>
                      <a:r>
                        <a:rPr lang="en-US" altLang="zh-CN" sz="2000" dirty="0">
                          <a:solidFill>
                            <a:schemeClr val="bg1"/>
                          </a:solidFill>
                        </a:rPr>
                        <a:t>8</a:t>
                      </a:r>
                      <a:endParaRPr lang="zh-CN" altLang="en-US" sz="2000" dirty="0">
                        <a:solidFill>
                          <a:schemeClr val="bg1"/>
                        </a:solidFill>
                      </a:endParaRPr>
                    </a:p>
                  </a:txBody>
                  <a:tcPr/>
                </a:tc>
                <a:extLst>
                  <a:ext uri="{0D108BD9-81ED-4DB2-BD59-A6C34878D82A}">
                    <a16:rowId xmlns:a16="http://schemas.microsoft.com/office/drawing/2014/main" val="334775194"/>
                  </a:ext>
                </a:extLst>
              </a:tr>
            </a:tbl>
          </a:graphicData>
        </a:graphic>
      </p:graphicFrame>
      <p:graphicFrame>
        <p:nvGraphicFramePr>
          <p:cNvPr id="71" name="表格 70">
            <a:extLst>
              <a:ext uri="{FF2B5EF4-FFF2-40B4-BE49-F238E27FC236}">
                <a16:creationId xmlns:a16="http://schemas.microsoft.com/office/drawing/2014/main" id="{973C4E88-E6AE-E0CF-A5C7-6E324C867551}"/>
              </a:ext>
            </a:extLst>
          </p:cNvPr>
          <p:cNvGraphicFramePr>
            <a:graphicFrameLocks noGrp="1"/>
          </p:cNvGraphicFramePr>
          <p:nvPr>
            <p:extLst>
              <p:ext uri="{D42A27DB-BD31-4B8C-83A1-F6EECF244321}">
                <p14:modId xmlns:p14="http://schemas.microsoft.com/office/powerpoint/2010/main" val="1664347028"/>
              </p:ext>
            </p:extLst>
          </p:nvPr>
        </p:nvGraphicFramePr>
        <p:xfrm>
          <a:off x="6343854" y="4712374"/>
          <a:ext cx="1663696" cy="396240"/>
        </p:xfrm>
        <a:graphic>
          <a:graphicData uri="http://schemas.openxmlformats.org/drawingml/2006/table">
            <a:tbl>
              <a:tblPr firstRow="1" bandRow="1">
                <a:tableStyleId>{21E4AEA4-8DFA-4A89-87EB-49C32662AFE0}</a:tableStyleId>
              </a:tblPr>
              <a:tblGrid>
                <a:gridCol w="415924">
                  <a:extLst>
                    <a:ext uri="{9D8B030D-6E8A-4147-A177-3AD203B41FA5}">
                      <a16:colId xmlns:a16="http://schemas.microsoft.com/office/drawing/2014/main" val="2738821725"/>
                    </a:ext>
                  </a:extLst>
                </a:gridCol>
                <a:gridCol w="415924">
                  <a:extLst>
                    <a:ext uri="{9D8B030D-6E8A-4147-A177-3AD203B41FA5}">
                      <a16:colId xmlns:a16="http://schemas.microsoft.com/office/drawing/2014/main" val="3693127977"/>
                    </a:ext>
                  </a:extLst>
                </a:gridCol>
                <a:gridCol w="415924">
                  <a:extLst>
                    <a:ext uri="{9D8B030D-6E8A-4147-A177-3AD203B41FA5}">
                      <a16:colId xmlns:a16="http://schemas.microsoft.com/office/drawing/2014/main" val="3108752871"/>
                    </a:ext>
                  </a:extLst>
                </a:gridCol>
                <a:gridCol w="415924">
                  <a:extLst>
                    <a:ext uri="{9D8B030D-6E8A-4147-A177-3AD203B41FA5}">
                      <a16:colId xmlns:a16="http://schemas.microsoft.com/office/drawing/2014/main" val="497135764"/>
                    </a:ext>
                  </a:extLst>
                </a:gridCol>
              </a:tblGrid>
              <a:tr h="370840">
                <a:tc>
                  <a:txBody>
                    <a:bodyPr/>
                    <a:lstStyle/>
                    <a:p>
                      <a:pPr algn="ctr"/>
                      <a:endParaRPr lang="zh-CN" altLang="en-US" sz="2000" dirty="0"/>
                    </a:p>
                  </a:txBody>
                  <a:tcPr/>
                </a:tc>
                <a:tc>
                  <a:txBody>
                    <a:bodyPr/>
                    <a:lstStyle/>
                    <a:p>
                      <a:pPr algn="ctr"/>
                      <a:endParaRPr lang="zh-CN" altLang="en-US" sz="2000" dirty="0"/>
                    </a:p>
                  </a:txBody>
                  <a:tcPr/>
                </a:tc>
                <a:tc>
                  <a:txBody>
                    <a:bodyPr/>
                    <a:lstStyle/>
                    <a:p>
                      <a:pPr algn="ctr"/>
                      <a:r>
                        <a:rPr lang="en-US" altLang="zh-CN" sz="2000" dirty="0"/>
                        <a:t>7</a:t>
                      </a:r>
                      <a:r>
                        <a:rPr lang="zh-CN" altLang="en-US" sz="2000" dirty="0"/>
                        <a:t> </a:t>
                      </a:r>
                    </a:p>
                  </a:txBody>
                  <a:tcPr/>
                </a:tc>
                <a:tc>
                  <a:txBody>
                    <a:bodyPr/>
                    <a:lstStyle/>
                    <a:p>
                      <a:pPr algn="ctr"/>
                      <a:r>
                        <a:rPr lang="en-US" altLang="zh-CN" sz="2000" dirty="0"/>
                        <a:t>9</a:t>
                      </a:r>
                      <a:endParaRPr lang="zh-CN" altLang="en-US" sz="2000" dirty="0"/>
                    </a:p>
                  </a:txBody>
                  <a:tcPr/>
                </a:tc>
                <a:extLst>
                  <a:ext uri="{0D108BD9-81ED-4DB2-BD59-A6C34878D82A}">
                    <a16:rowId xmlns:a16="http://schemas.microsoft.com/office/drawing/2014/main" val="4246808459"/>
                  </a:ext>
                </a:extLst>
              </a:tr>
            </a:tbl>
          </a:graphicData>
        </a:graphic>
      </p:graphicFrame>
      <p:sp>
        <p:nvSpPr>
          <p:cNvPr id="72" name="任意形状 71">
            <a:extLst>
              <a:ext uri="{FF2B5EF4-FFF2-40B4-BE49-F238E27FC236}">
                <a16:creationId xmlns:a16="http://schemas.microsoft.com/office/drawing/2014/main" id="{E7527B07-CA39-9C9E-A48B-85D672294F77}"/>
              </a:ext>
            </a:extLst>
          </p:cNvPr>
          <p:cNvSpPr/>
          <p:nvPr/>
        </p:nvSpPr>
        <p:spPr>
          <a:xfrm>
            <a:off x="6533749" y="3961748"/>
            <a:ext cx="926347" cy="174114"/>
          </a:xfrm>
          <a:custGeom>
            <a:avLst/>
            <a:gdLst>
              <a:gd name="connsiteX0" fmla="*/ 1665514 w 1665514"/>
              <a:gd name="connsiteY0" fmla="*/ 195997 h 212326"/>
              <a:gd name="connsiteX1" fmla="*/ 816428 w 1665514"/>
              <a:gd name="connsiteY1" fmla="*/ 54 h 212326"/>
              <a:gd name="connsiteX2" fmla="*/ 0 w 1665514"/>
              <a:gd name="connsiteY2" fmla="*/ 212326 h 212326"/>
            </a:gdLst>
            <a:ahLst/>
            <a:cxnLst>
              <a:cxn ang="0">
                <a:pos x="connsiteX0" y="connsiteY0"/>
              </a:cxn>
              <a:cxn ang="0">
                <a:pos x="connsiteX1" y="connsiteY1"/>
              </a:cxn>
              <a:cxn ang="0">
                <a:pos x="connsiteX2" y="connsiteY2"/>
              </a:cxn>
            </a:cxnLst>
            <a:rect l="l" t="t" r="r" b="b"/>
            <a:pathLst>
              <a:path w="1665514" h="212326">
                <a:moveTo>
                  <a:pt x="1665514" y="195997"/>
                </a:moveTo>
                <a:cubicBezTo>
                  <a:pt x="1379764" y="96664"/>
                  <a:pt x="1094014" y="-2668"/>
                  <a:pt x="816428" y="54"/>
                </a:cubicBezTo>
                <a:cubicBezTo>
                  <a:pt x="538842" y="2775"/>
                  <a:pt x="269421" y="107550"/>
                  <a:pt x="0" y="212326"/>
                </a:cubicBezTo>
              </a:path>
            </a:pathLst>
          </a:custGeom>
          <a:noFill/>
          <a:ln w="28575">
            <a:headEnd type="none" w="med" len="med"/>
            <a:tailEnd type="triangle"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74" name="直线连接符 73">
            <a:extLst>
              <a:ext uri="{FF2B5EF4-FFF2-40B4-BE49-F238E27FC236}">
                <a16:creationId xmlns:a16="http://schemas.microsoft.com/office/drawing/2014/main" id="{8014F5F6-F756-0525-BE57-AD1C38D4B4B2}"/>
              </a:ext>
            </a:extLst>
          </p:cNvPr>
          <p:cNvCxnSpPr>
            <a:cxnSpLocks/>
          </p:cNvCxnSpPr>
          <p:nvPr/>
        </p:nvCxnSpPr>
        <p:spPr>
          <a:xfrm>
            <a:off x="4016825" y="874884"/>
            <a:ext cx="0" cy="5676996"/>
          </a:xfrm>
          <a:prstGeom prst="line">
            <a:avLst/>
          </a:prstGeom>
          <a:ln w="38100">
            <a:solidFill>
              <a:srgbClr val="7030A0"/>
            </a:solidFill>
            <a:prstDash val="lgDashDot"/>
          </a:ln>
        </p:spPr>
        <p:style>
          <a:lnRef idx="1">
            <a:schemeClr val="accent1"/>
          </a:lnRef>
          <a:fillRef idx="0">
            <a:schemeClr val="accent1"/>
          </a:fillRef>
          <a:effectRef idx="0">
            <a:schemeClr val="accent1"/>
          </a:effectRef>
          <a:fontRef idx="minor">
            <a:schemeClr val="tx1"/>
          </a:fontRef>
        </p:style>
      </p:cxnSp>
      <p:graphicFrame>
        <p:nvGraphicFramePr>
          <p:cNvPr id="76" name="表格 75">
            <a:extLst>
              <a:ext uri="{FF2B5EF4-FFF2-40B4-BE49-F238E27FC236}">
                <a16:creationId xmlns:a16="http://schemas.microsoft.com/office/drawing/2014/main" id="{4551A5BD-EE85-D9FD-15E5-51891CA259E2}"/>
              </a:ext>
            </a:extLst>
          </p:cNvPr>
          <p:cNvGraphicFramePr>
            <a:graphicFrameLocks noGrp="1"/>
          </p:cNvGraphicFramePr>
          <p:nvPr>
            <p:extLst>
              <p:ext uri="{D42A27DB-BD31-4B8C-83A1-F6EECF244321}">
                <p14:modId xmlns:p14="http://schemas.microsoft.com/office/powerpoint/2010/main" val="1708250786"/>
              </p:ext>
            </p:extLst>
          </p:nvPr>
        </p:nvGraphicFramePr>
        <p:xfrm>
          <a:off x="4319813" y="5443590"/>
          <a:ext cx="3708396" cy="396240"/>
        </p:xfrm>
        <a:graphic>
          <a:graphicData uri="http://schemas.openxmlformats.org/drawingml/2006/table">
            <a:tbl>
              <a:tblPr firstRow="1" bandRow="1">
                <a:tableStyleId>{5C22544A-7EE6-4342-B048-85BDC9FD1C3A}</a:tableStyleId>
              </a:tblPr>
              <a:tblGrid>
                <a:gridCol w="412044">
                  <a:extLst>
                    <a:ext uri="{9D8B030D-6E8A-4147-A177-3AD203B41FA5}">
                      <a16:colId xmlns:a16="http://schemas.microsoft.com/office/drawing/2014/main" val="3111539157"/>
                    </a:ext>
                  </a:extLst>
                </a:gridCol>
                <a:gridCol w="412044">
                  <a:extLst>
                    <a:ext uri="{9D8B030D-6E8A-4147-A177-3AD203B41FA5}">
                      <a16:colId xmlns:a16="http://schemas.microsoft.com/office/drawing/2014/main" val="291434471"/>
                    </a:ext>
                  </a:extLst>
                </a:gridCol>
                <a:gridCol w="412044">
                  <a:extLst>
                    <a:ext uri="{9D8B030D-6E8A-4147-A177-3AD203B41FA5}">
                      <a16:colId xmlns:a16="http://schemas.microsoft.com/office/drawing/2014/main" val="3505021404"/>
                    </a:ext>
                  </a:extLst>
                </a:gridCol>
                <a:gridCol w="412044">
                  <a:extLst>
                    <a:ext uri="{9D8B030D-6E8A-4147-A177-3AD203B41FA5}">
                      <a16:colId xmlns:a16="http://schemas.microsoft.com/office/drawing/2014/main" val="1218426193"/>
                    </a:ext>
                  </a:extLst>
                </a:gridCol>
                <a:gridCol w="412044">
                  <a:extLst>
                    <a:ext uri="{9D8B030D-6E8A-4147-A177-3AD203B41FA5}">
                      <a16:colId xmlns:a16="http://schemas.microsoft.com/office/drawing/2014/main" val="2714592306"/>
                    </a:ext>
                  </a:extLst>
                </a:gridCol>
                <a:gridCol w="412044">
                  <a:extLst>
                    <a:ext uri="{9D8B030D-6E8A-4147-A177-3AD203B41FA5}">
                      <a16:colId xmlns:a16="http://schemas.microsoft.com/office/drawing/2014/main" val="1608209106"/>
                    </a:ext>
                  </a:extLst>
                </a:gridCol>
                <a:gridCol w="412044">
                  <a:extLst>
                    <a:ext uri="{9D8B030D-6E8A-4147-A177-3AD203B41FA5}">
                      <a16:colId xmlns:a16="http://schemas.microsoft.com/office/drawing/2014/main" val="1931404817"/>
                    </a:ext>
                  </a:extLst>
                </a:gridCol>
                <a:gridCol w="412044">
                  <a:extLst>
                    <a:ext uri="{9D8B030D-6E8A-4147-A177-3AD203B41FA5}">
                      <a16:colId xmlns:a16="http://schemas.microsoft.com/office/drawing/2014/main" val="1025951502"/>
                    </a:ext>
                  </a:extLst>
                </a:gridCol>
                <a:gridCol w="412044">
                  <a:extLst>
                    <a:ext uri="{9D8B030D-6E8A-4147-A177-3AD203B41FA5}">
                      <a16:colId xmlns:a16="http://schemas.microsoft.com/office/drawing/2014/main" val="1496838897"/>
                    </a:ext>
                  </a:extLst>
                </a:gridCol>
              </a:tblGrid>
              <a:tr h="370840">
                <a:tc>
                  <a:txBody>
                    <a:bodyPr/>
                    <a:lstStyle/>
                    <a:p>
                      <a:pPr algn="ctr"/>
                      <a:r>
                        <a:rPr lang="en-US" altLang="zh-CN" sz="2000" dirty="0"/>
                        <a:t>1</a:t>
                      </a:r>
                      <a:endParaRPr lang="zh-CN" altLang="en-US" sz="2000" dirty="0"/>
                    </a:p>
                  </a:txBody>
                  <a:tcPr/>
                </a:tc>
                <a:tc>
                  <a:txBody>
                    <a:bodyPr/>
                    <a:lstStyle/>
                    <a:p>
                      <a:pPr algn="ctr"/>
                      <a:r>
                        <a:rPr lang="en-US" altLang="zh-CN" sz="2000" dirty="0">
                          <a:solidFill>
                            <a:schemeClr val="accent2">
                              <a:lumMod val="40000"/>
                              <a:lumOff val="60000"/>
                            </a:schemeClr>
                          </a:solidFill>
                        </a:rPr>
                        <a:t>2</a:t>
                      </a:r>
                      <a:endParaRPr lang="zh-CN" altLang="en-US" sz="2000" dirty="0">
                        <a:solidFill>
                          <a:schemeClr val="accent2">
                            <a:lumMod val="40000"/>
                            <a:lumOff val="60000"/>
                          </a:schemeClr>
                        </a:solidFill>
                      </a:endParaRPr>
                    </a:p>
                  </a:txBody>
                  <a:tcPr/>
                </a:tc>
                <a:tc>
                  <a:txBody>
                    <a:bodyPr/>
                    <a:lstStyle/>
                    <a:p>
                      <a:pPr algn="ctr"/>
                      <a:r>
                        <a:rPr lang="en-US" altLang="zh-CN" sz="2000" dirty="0"/>
                        <a:t>3</a:t>
                      </a:r>
                      <a:endParaRPr lang="zh-CN" altLang="en-US" sz="2000" dirty="0"/>
                    </a:p>
                  </a:txBody>
                  <a:tcPr/>
                </a:tc>
                <a:tc>
                  <a:txBody>
                    <a:bodyPr/>
                    <a:lstStyle/>
                    <a:p>
                      <a:pPr algn="ctr"/>
                      <a:r>
                        <a:rPr lang="en-US" altLang="zh-CN" sz="2000" dirty="0">
                          <a:solidFill>
                            <a:schemeClr val="accent2">
                              <a:lumMod val="40000"/>
                              <a:lumOff val="60000"/>
                            </a:schemeClr>
                          </a:solidFill>
                        </a:rPr>
                        <a:t>4</a:t>
                      </a:r>
                      <a:r>
                        <a:rPr lang="zh-CN" altLang="en-US" sz="2000" dirty="0">
                          <a:solidFill>
                            <a:schemeClr val="accent2">
                              <a:lumMod val="40000"/>
                              <a:lumOff val="60000"/>
                            </a:schemeClr>
                          </a:solidFill>
                        </a:rPr>
                        <a:t> </a:t>
                      </a:r>
                    </a:p>
                  </a:txBody>
                  <a:tcPr/>
                </a:tc>
                <a:tc>
                  <a:txBody>
                    <a:bodyPr/>
                    <a:lstStyle/>
                    <a:p>
                      <a:pPr algn="ctr"/>
                      <a:r>
                        <a:rPr lang="en-US" altLang="zh-CN" sz="2000" dirty="0"/>
                        <a:t>5</a:t>
                      </a:r>
                      <a:endParaRPr lang="zh-CN" altLang="en-US" sz="2000" dirty="0"/>
                    </a:p>
                  </a:txBody>
                  <a:tcPr/>
                </a:tc>
                <a:tc>
                  <a:txBody>
                    <a:bodyPr/>
                    <a:lstStyle/>
                    <a:p>
                      <a:pPr algn="ctr"/>
                      <a:r>
                        <a:rPr lang="en-US" altLang="zh-CN" sz="2000" dirty="0">
                          <a:solidFill>
                            <a:schemeClr val="bg1"/>
                          </a:solidFill>
                        </a:rPr>
                        <a:t>6</a:t>
                      </a:r>
                      <a:endParaRPr lang="zh-CN" altLang="en-US" sz="2000" dirty="0">
                        <a:solidFill>
                          <a:schemeClr val="bg1"/>
                        </a:solidFill>
                      </a:endParaRPr>
                    </a:p>
                  </a:txBody>
                  <a:tcPr/>
                </a:tc>
                <a:tc>
                  <a:txBody>
                    <a:bodyPr/>
                    <a:lstStyle/>
                    <a:p>
                      <a:pPr algn="ctr"/>
                      <a:r>
                        <a:rPr lang="en-US" altLang="zh-CN" sz="2000" dirty="0">
                          <a:solidFill>
                            <a:schemeClr val="accent2">
                              <a:lumMod val="40000"/>
                              <a:lumOff val="60000"/>
                            </a:schemeClr>
                          </a:solidFill>
                        </a:rPr>
                        <a:t>7</a:t>
                      </a:r>
                      <a:endParaRPr lang="zh-CN" altLang="en-US" sz="2000" dirty="0">
                        <a:solidFill>
                          <a:schemeClr val="accent2">
                            <a:lumMod val="40000"/>
                            <a:lumOff val="60000"/>
                          </a:schemeClr>
                        </a:solidFill>
                      </a:endParaRPr>
                    </a:p>
                  </a:txBody>
                  <a:tcPr/>
                </a:tc>
                <a:tc>
                  <a:txBody>
                    <a:bodyPr/>
                    <a:lstStyle/>
                    <a:p>
                      <a:pPr algn="ctr"/>
                      <a:endParaRPr lang="zh-CN" altLang="en-US" sz="2000" dirty="0">
                        <a:solidFill>
                          <a:schemeClr val="bg1"/>
                        </a:solidFill>
                      </a:endParaRPr>
                    </a:p>
                  </a:txBody>
                  <a:tcPr/>
                </a:tc>
                <a:tc>
                  <a:txBody>
                    <a:bodyPr/>
                    <a:lstStyle/>
                    <a:p>
                      <a:pPr algn="ctr"/>
                      <a:r>
                        <a:rPr lang="en-US" altLang="zh-CN" sz="2000" dirty="0">
                          <a:solidFill>
                            <a:schemeClr val="bg1"/>
                          </a:solidFill>
                        </a:rPr>
                        <a:t>8</a:t>
                      </a:r>
                      <a:endParaRPr lang="zh-CN" altLang="en-US" sz="2000" dirty="0">
                        <a:solidFill>
                          <a:schemeClr val="bg1"/>
                        </a:solidFill>
                      </a:endParaRPr>
                    </a:p>
                  </a:txBody>
                  <a:tcPr/>
                </a:tc>
                <a:extLst>
                  <a:ext uri="{0D108BD9-81ED-4DB2-BD59-A6C34878D82A}">
                    <a16:rowId xmlns:a16="http://schemas.microsoft.com/office/drawing/2014/main" val="334775194"/>
                  </a:ext>
                </a:extLst>
              </a:tr>
            </a:tbl>
          </a:graphicData>
        </a:graphic>
      </p:graphicFrame>
      <p:graphicFrame>
        <p:nvGraphicFramePr>
          <p:cNvPr id="77" name="表格 76">
            <a:extLst>
              <a:ext uri="{FF2B5EF4-FFF2-40B4-BE49-F238E27FC236}">
                <a16:creationId xmlns:a16="http://schemas.microsoft.com/office/drawing/2014/main" id="{8C381493-13C8-9628-F199-91F18C8086A3}"/>
              </a:ext>
            </a:extLst>
          </p:cNvPr>
          <p:cNvGraphicFramePr>
            <a:graphicFrameLocks noGrp="1"/>
          </p:cNvGraphicFramePr>
          <p:nvPr>
            <p:extLst>
              <p:ext uri="{D42A27DB-BD31-4B8C-83A1-F6EECF244321}">
                <p14:modId xmlns:p14="http://schemas.microsoft.com/office/powerpoint/2010/main" val="1726137125"/>
              </p:ext>
            </p:extLst>
          </p:nvPr>
        </p:nvGraphicFramePr>
        <p:xfrm>
          <a:off x="6343854" y="5992941"/>
          <a:ext cx="1663696" cy="396240"/>
        </p:xfrm>
        <a:graphic>
          <a:graphicData uri="http://schemas.openxmlformats.org/drawingml/2006/table">
            <a:tbl>
              <a:tblPr firstRow="1" bandRow="1">
                <a:tableStyleId>{21E4AEA4-8DFA-4A89-87EB-49C32662AFE0}</a:tableStyleId>
              </a:tblPr>
              <a:tblGrid>
                <a:gridCol w="415924">
                  <a:extLst>
                    <a:ext uri="{9D8B030D-6E8A-4147-A177-3AD203B41FA5}">
                      <a16:colId xmlns:a16="http://schemas.microsoft.com/office/drawing/2014/main" val="2738821725"/>
                    </a:ext>
                  </a:extLst>
                </a:gridCol>
                <a:gridCol w="415924">
                  <a:extLst>
                    <a:ext uri="{9D8B030D-6E8A-4147-A177-3AD203B41FA5}">
                      <a16:colId xmlns:a16="http://schemas.microsoft.com/office/drawing/2014/main" val="3693127977"/>
                    </a:ext>
                  </a:extLst>
                </a:gridCol>
                <a:gridCol w="415924">
                  <a:extLst>
                    <a:ext uri="{9D8B030D-6E8A-4147-A177-3AD203B41FA5}">
                      <a16:colId xmlns:a16="http://schemas.microsoft.com/office/drawing/2014/main" val="3108752871"/>
                    </a:ext>
                  </a:extLst>
                </a:gridCol>
                <a:gridCol w="415924">
                  <a:extLst>
                    <a:ext uri="{9D8B030D-6E8A-4147-A177-3AD203B41FA5}">
                      <a16:colId xmlns:a16="http://schemas.microsoft.com/office/drawing/2014/main" val="497135764"/>
                    </a:ext>
                  </a:extLst>
                </a:gridCol>
              </a:tblGrid>
              <a:tr h="370840">
                <a:tc>
                  <a:txBody>
                    <a:bodyPr/>
                    <a:lstStyle/>
                    <a:p>
                      <a:pPr algn="ctr"/>
                      <a:endParaRPr lang="zh-CN" altLang="en-US" sz="2000" dirty="0"/>
                    </a:p>
                  </a:txBody>
                  <a:tcPr/>
                </a:tc>
                <a:tc>
                  <a:txBody>
                    <a:bodyPr/>
                    <a:lstStyle/>
                    <a:p>
                      <a:pPr algn="ctr"/>
                      <a:endParaRPr lang="zh-CN" altLang="en-US" sz="2000" dirty="0"/>
                    </a:p>
                  </a:txBody>
                  <a:tcPr/>
                </a:tc>
                <a:tc>
                  <a:txBody>
                    <a:bodyPr/>
                    <a:lstStyle/>
                    <a:p>
                      <a:pPr algn="ctr"/>
                      <a:r>
                        <a:rPr lang="zh-CN" altLang="en-US" sz="2000" dirty="0"/>
                        <a:t> </a:t>
                      </a:r>
                    </a:p>
                  </a:txBody>
                  <a:tcPr/>
                </a:tc>
                <a:tc>
                  <a:txBody>
                    <a:bodyPr/>
                    <a:lstStyle/>
                    <a:p>
                      <a:pPr algn="ctr"/>
                      <a:r>
                        <a:rPr lang="en-US" altLang="zh-CN" sz="2000" dirty="0"/>
                        <a:t>9</a:t>
                      </a:r>
                      <a:endParaRPr lang="zh-CN" altLang="en-US" sz="2000" dirty="0"/>
                    </a:p>
                  </a:txBody>
                  <a:tcPr/>
                </a:tc>
                <a:extLst>
                  <a:ext uri="{0D108BD9-81ED-4DB2-BD59-A6C34878D82A}">
                    <a16:rowId xmlns:a16="http://schemas.microsoft.com/office/drawing/2014/main" val="4246808459"/>
                  </a:ext>
                </a:extLst>
              </a:tr>
            </a:tbl>
          </a:graphicData>
        </a:graphic>
      </p:graphicFrame>
      <p:cxnSp>
        <p:nvCxnSpPr>
          <p:cNvPr id="81" name="直线箭头连接符 80">
            <a:extLst>
              <a:ext uri="{FF2B5EF4-FFF2-40B4-BE49-F238E27FC236}">
                <a16:creationId xmlns:a16="http://schemas.microsoft.com/office/drawing/2014/main" id="{68F0658C-6BFA-1744-5CCE-3AE099E47724}"/>
              </a:ext>
            </a:extLst>
          </p:cNvPr>
          <p:cNvCxnSpPr>
            <a:cxnSpLocks/>
          </p:cNvCxnSpPr>
          <p:nvPr/>
        </p:nvCxnSpPr>
        <p:spPr>
          <a:xfrm flipH="1" flipV="1">
            <a:off x="7010917" y="5825350"/>
            <a:ext cx="429464" cy="34945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85" name="直线连接符 84">
            <a:extLst>
              <a:ext uri="{FF2B5EF4-FFF2-40B4-BE49-F238E27FC236}">
                <a16:creationId xmlns:a16="http://schemas.microsoft.com/office/drawing/2014/main" id="{61D45078-E7CD-86BC-0A0F-3A0C89BEE512}"/>
              </a:ext>
            </a:extLst>
          </p:cNvPr>
          <p:cNvCxnSpPr>
            <a:cxnSpLocks/>
          </p:cNvCxnSpPr>
          <p:nvPr/>
        </p:nvCxnSpPr>
        <p:spPr>
          <a:xfrm>
            <a:off x="8202380" y="824427"/>
            <a:ext cx="0" cy="5676996"/>
          </a:xfrm>
          <a:prstGeom prst="line">
            <a:avLst/>
          </a:prstGeom>
          <a:ln w="38100">
            <a:solidFill>
              <a:srgbClr val="7030A0"/>
            </a:solidFill>
            <a:prstDash val="lgDashDot"/>
          </a:ln>
        </p:spPr>
        <p:style>
          <a:lnRef idx="1">
            <a:schemeClr val="accent1"/>
          </a:lnRef>
          <a:fillRef idx="0">
            <a:schemeClr val="accent1"/>
          </a:fillRef>
          <a:effectRef idx="0">
            <a:schemeClr val="accent1"/>
          </a:effectRef>
          <a:fontRef idx="minor">
            <a:schemeClr val="tx1"/>
          </a:fontRef>
        </p:style>
      </p:cxnSp>
      <p:sp>
        <p:nvSpPr>
          <p:cNvPr id="86" name="下箭头 85">
            <a:extLst>
              <a:ext uri="{FF2B5EF4-FFF2-40B4-BE49-F238E27FC236}">
                <a16:creationId xmlns:a16="http://schemas.microsoft.com/office/drawing/2014/main" id="{D9E2B931-7E9C-978A-952F-7766E800CA50}"/>
              </a:ext>
            </a:extLst>
          </p:cNvPr>
          <p:cNvSpPr/>
          <p:nvPr/>
        </p:nvSpPr>
        <p:spPr>
          <a:xfrm>
            <a:off x="5589881" y="5003262"/>
            <a:ext cx="926347" cy="363815"/>
          </a:xfrm>
          <a:prstGeom prst="downArrow">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7" name="下箭头 86">
            <a:extLst>
              <a:ext uri="{FF2B5EF4-FFF2-40B4-BE49-F238E27FC236}">
                <a16:creationId xmlns:a16="http://schemas.microsoft.com/office/drawing/2014/main" id="{B7A035FB-90B8-66A2-E698-8C8E06B40301}"/>
              </a:ext>
            </a:extLst>
          </p:cNvPr>
          <p:cNvSpPr/>
          <p:nvPr/>
        </p:nvSpPr>
        <p:spPr>
          <a:xfrm>
            <a:off x="5587256" y="6264746"/>
            <a:ext cx="926347" cy="363815"/>
          </a:xfrm>
          <a:prstGeom prst="downArrow">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aphicFrame>
        <p:nvGraphicFramePr>
          <p:cNvPr id="88" name="表格 87">
            <a:extLst>
              <a:ext uri="{FF2B5EF4-FFF2-40B4-BE49-F238E27FC236}">
                <a16:creationId xmlns:a16="http://schemas.microsoft.com/office/drawing/2014/main" id="{124F975B-C1F9-B228-2BBB-95898BB2211D}"/>
              </a:ext>
            </a:extLst>
          </p:cNvPr>
          <p:cNvGraphicFramePr>
            <a:graphicFrameLocks noGrp="1"/>
          </p:cNvGraphicFramePr>
          <p:nvPr>
            <p:extLst>
              <p:ext uri="{D42A27DB-BD31-4B8C-83A1-F6EECF244321}">
                <p14:modId xmlns:p14="http://schemas.microsoft.com/office/powerpoint/2010/main" val="3644266672"/>
              </p:ext>
            </p:extLst>
          </p:nvPr>
        </p:nvGraphicFramePr>
        <p:xfrm>
          <a:off x="8372514" y="1124682"/>
          <a:ext cx="3708396" cy="396240"/>
        </p:xfrm>
        <a:graphic>
          <a:graphicData uri="http://schemas.openxmlformats.org/drawingml/2006/table">
            <a:tbl>
              <a:tblPr firstRow="1" bandRow="1">
                <a:tableStyleId>{5C22544A-7EE6-4342-B048-85BDC9FD1C3A}</a:tableStyleId>
              </a:tblPr>
              <a:tblGrid>
                <a:gridCol w="412044">
                  <a:extLst>
                    <a:ext uri="{9D8B030D-6E8A-4147-A177-3AD203B41FA5}">
                      <a16:colId xmlns:a16="http://schemas.microsoft.com/office/drawing/2014/main" val="3111539157"/>
                    </a:ext>
                  </a:extLst>
                </a:gridCol>
                <a:gridCol w="412044">
                  <a:extLst>
                    <a:ext uri="{9D8B030D-6E8A-4147-A177-3AD203B41FA5}">
                      <a16:colId xmlns:a16="http://schemas.microsoft.com/office/drawing/2014/main" val="291434471"/>
                    </a:ext>
                  </a:extLst>
                </a:gridCol>
                <a:gridCol w="412044">
                  <a:extLst>
                    <a:ext uri="{9D8B030D-6E8A-4147-A177-3AD203B41FA5}">
                      <a16:colId xmlns:a16="http://schemas.microsoft.com/office/drawing/2014/main" val="3505021404"/>
                    </a:ext>
                  </a:extLst>
                </a:gridCol>
                <a:gridCol w="412044">
                  <a:extLst>
                    <a:ext uri="{9D8B030D-6E8A-4147-A177-3AD203B41FA5}">
                      <a16:colId xmlns:a16="http://schemas.microsoft.com/office/drawing/2014/main" val="1218426193"/>
                    </a:ext>
                  </a:extLst>
                </a:gridCol>
                <a:gridCol w="412044">
                  <a:extLst>
                    <a:ext uri="{9D8B030D-6E8A-4147-A177-3AD203B41FA5}">
                      <a16:colId xmlns:a16="http://schemas.microsoft.com/office/drawing/2014/main" val="2714592306"/>
                    </a:ext>
                  </a:extLst>
                </a:gridCol>
                <a:gridCol w="412044">
                  <a:extLst>
                    <a:ext uri="{9D8B030D-6E8A-4147-A177-3AD203B41FA5}">
                      <a16:colId xmlns:a16="http://schemas.microsoft.com/office/drawing/2014/main" val="1608209106"/>
                    </a:ext>
                  </a:extLst>
                </a:gridCol>
                <a:gridCol w="412044">
                  <a:extLst>
                    <a:ext uri="{9D8B030D-6E8A-4147-A177-3AD203B41FA5}">
                      <a16:colId xmlns:a16="http://schemas.microsoft.com/office/drawing/2014/main" val="1931404817"/>
                    </a:ext>
                  </a:extLst>
                </a:gridCol>
                <a:gridCol w="412044">
                  <a:extLst>
                    <a:ext uri="{9D8B030D-6E8A-4147-A177-3AD203B41FA5}">
                      <a16:colId xmlns:a16="http://schemas.microsoft.com/office/drawing/2014/main" val="1025951502"/>
                    </a:ext>
                  </a:extLst>
                </a:gridCol>
                <a:gridCol w="412044">
                  <a:extLst>
                    <a:ext uri="{9D8B030D-6E8A-4147-A177-3AD203B41FA5}">
                      <a16:colId xmlns:a16="http://schemas.microsoft.com/office/drawing/2014/main" val="1496838897"/>
                    </a:ext>
                  </a:extLst>
                </a:gridCol>
              </a:tblGrid>
              <a:tr h="370840">
                <a:tc>
                  <a:txBody>
                    <a:bodyPr/>
                    <a:lstStyle/>
                    <a:p>
                      <a:pPr algn="ctr"/>
                      <a:r>
                        <a:rPr lang="en-US" altLang="zh-CN" sz="2000" dirty="0"/>
                        <a:t>1</a:t>
                      </a:r>
                      <a:endParaRPr lang="zh-CN" altLang="en-US" sz="2000" dirty="0"/>
                    </a:p>
                  </a:txBody>
                  <a:tcPr/>
                </a:tc>
                <a:tc>
                  <a:txBody>
                    <a:bodyPr/>
                    <a:lstStyle/>
                    <a:p>
                      <a:pPr algn="ctr"/>
                      <a:r>
                        <a:rPr lang="en-US" altLang="zh-CN" sz="2000" dirty="0">
                          <a:solidFill>
                            <a:schemeClr val="accent2">
                              <a:lumMod val="40000"/>
                              <a:lumOff val="60000"/>
                            </a:schemeClr>
                          </a:solidFill>
                        </a:rPr>
                        <a:t>2</a:t>
                      </a:r>
                      <a:endParaRPr lang="zh-CN" altLang="en-US" sz="2000" dirty="0">
                        <a:solidFill>
                          <a:schemeClr val="accent2">
                            <a:lumMod val="40000"/>
                            <a:lumOff val="60000"/>
                          </a:schemeClr>
                        </a:solidFill>
                      </a:endParaRPr>
                    </a:p>
                  </a:txBody>
                  <a:tcPr/>
                </a:tc>
                <a:tc>
                  <a:txBody>
                    <a:bodyPr/>
                    <a:lstStyle/>
                    <a:p>
                      <a:pPr algn="ctr"/>
                      <a:r>
                        <a:rPr lang="en-US" altLang="zh-CN" sz="2000" dirty="0"/>
                        <a:t>3</a:t>
                      </a:r>
                      <a:endParaRPr lang="zh-CN" altLang="en-US" sz="2000" dirty="0"/>
                    </a:p>
                  </a:txBody>
                  <a:tcPr/>
                </a:tc>
                <a:tc>
                  <a:txBody>
                    <a:bodyPr/>
                    <a:lstStyle/>
                    <a:p>
                      <a:pPr algn="ctr"/>
                      <a:r>
                        <a:rPr lang="en-US" altLang="zh-CN" sz="2000" dirty="0">
                          <a:solidFill>
                            <a:schemeClr val="accent2">
                              <a:lumMod val="40000"/>
                              <a:lumOff val="60000"/>
                            </a:schemeClr>
                          </a:solidFill>
                        </a:rPr>
                        <a:t>4</a:t>
                      </a:r>
                      <a:r>
                        <a:rPr lang="zh-CN" altLang="en-US" sz="2000" dirty="0">
                          <a:solidFill>
                            <a:schemeClr val="accent2">
                              <a:lumMod val="40000"/>
                              <a:lumOff val="60000"/>
                            </a:schemeClr>
                          </a:solidFill>
                        </a:rPr>
                        <a:t> </a:t>
                      </a:r>
                    </a:p>
                  </a:txBody>
                  <a:tcPr/>
                </a:tc>
                <a:tc>
                  <a:txBody>
                    <a:bodyPr/>
                    <a:lstStyle/>
                    <a:p>
                      <a:pPr algn="ctr"/>
                      <a:r>
                        <a:rPr lang="en-US" altLang="zh-CN" sz="2000" dirty="0"/>
                        <a:t>5</a:t>
                      </a:r>
                      <a:endParaRPr lang="zh-CN" altLang="en-US" sz="2000" dirty="0"/>
                    </a:p>
                  </a:txBody>
                  <a:tcPr/>
                </a:tc>
                <a:tc>
                  <a:txBody>
                    <a:bodyPr/>
                    <a:lstStyle/>
                    <a:p>
                      <a:pPr algn="ctr"/>
                      <a:r>
                        <a:rPr lang="en-US" altLang="zh-CN" sz="2000" dirty="0">
                          <a:solidFill>
                            <a:schemeClr val="bg1"/>
                          </a:solidFill>
                        </a:rPr>
                        <a:t>6</a:t>
                      </a:r>
                      <a:endParaRPr lang="zh-CN" altLang="en-US" sz="2000" dirty="0">
                        <a:solidFill>
                          <a:schemeClr val="bg1"/>
                        </a:solidFill>
                      </a:endParaRPr>
                    </a:p>
                  </a:txBody>
                  <a:tcPr/>
                </a:tc>
                <a:tc>
                  <a:txBody>
                    <a:bodyPr/>
                    <a:lstStyle/>
                    <a:p>
                      <a:pPr algn="ctr"/>
                      <a:r>
                        <a:rPr lang="en-US" altLang="zh-CN" sz="2000" dirty="0">
                          <a:solidFill>
                            <a:schemeClr val="accent2">
                              <a:lumMod val="40000"/>
                              <a:lumOff val="60000"/>
                            </a:schemeClr>
                          </a:solidFill>
                        </a:rPr>
                        <a:t>7</a:t>
                      </a:r>
                      <a:endParaRPr lang="zh-CN" altLang="en-US" sz="2000" dirty="0">
                        <a:solidFill>
                          <a:schemeClr val="accent2">
                            <a:lumMod val="40000"/>
                            <a:lumOff val="60000"/>
                          </a:schemeClr>
                        </a:solidFill>
                      </a:endParaRPr>
                    </a:p>
                  </a:txBody>
                  <a:tcPr/>
                </a:tc>
                <a:tc>
                  <a:txBody>
                    <a:bodyPr/>
                    <a:lstStyle/>
                    <a:p>
                      <a:pPr algn="ctr"/>
                      <a:r>
                        <a:rPr lang="en-US" altLang="zh-CN" sz="2000" dirty="0">
                          <a:solidFill>
                            <a:schemeClr val="bg1"/>
                          </a:solidFill>
                        </a:rPr>
                        <a:t>8</a:t>
                      </a:r>
                      <a:endParaRPr lang="zh-CN" altLang="en-US" sz="2000" dirty="0">
                        <a:solidFill>
                          <a:schemeClr val="bg1"/>
                        </a:solidFill>
                      </a:endParaRPr>
                    </a:p>
                  </a:txBody>
                  <a:tcPr/>
                </a:tc>
                <a:tc>
                  <a:txBody>
                    <a:bodyPr/>
                    <a:lstStyle/>
                    <a:p>
                      <a:pPr algn="ctr"/>
                      <a:endParaRPr lang="zh-CN" altLang="en-US" sz="2000" dirty="0">
                        <a:solidFill>
                          <a:schemeClr val="bg1"/>
                        </a:solidFill>
                      </a:endParaRPr>
                    </a:p>
                  </a:txBody>
                  <a:tcPr/>
                </a:tc>
                <a:extLst>
                  <a:ext uri="{0D108BD9-81ED-4DB2-BD59-A6C34878D82A}">
                    <a16:rowId xmlns:a16="http://schemas.microsoft.com/office/drawing/2014/main" val="334775194"/>
                  </a:ext>
                </a:extLst>
              </a:tr>
            </a:tbl>
          </a:graphicData>
        </a:graphic>
      </p:graphicFrame>
      <p:graphicFrame>
        <p:nvGraphicFramePr>
          <p:cNvPr id="89" name="表格 88">
            <a:extLst>
              <a:ext uri="{FF2B5EF4-FFF2-40B4-BE49-F238E27FC236}">
                <a16:creationId xmlns:a16="http://schemas.microsoft.com/office/drawing/2014/main" id="{925FE740-7C34-3359-FF33-7D54455FC866}"/>
              </a:ext>
            </a:extLst>
          </p:cNvPr>
          <p:cNvGraphicFramePr>
            <a:graphicFrameLocks noGrp="1"/>
          </p:cNvGraphicFramePr>
          <p:nvPr>
            <p:extLst>
              <p:ext uri="{D42A27DB-BD31-4B8C-83A1-F6EECF244321}">
                <p14:modId xmlns:p14="http://schemas.microsoft.com/office/powerpoint/2010/main" val="1279765324"/>
              </p:ext>
            </p:extLst>
          </p:nvPr>
        </p:nvGraphicFramePr>
        <p:xfrm>
          <a:off x="10396555" y="1674033"/>
          <a:ext cx="1663696" cy="396240"/>
        </p:xfrm>
        <a:graphic>
          <a:graphicData uri="http://schemas.openxmlformats.org/drawingml/2006/table">
            <a:tbl>
              <a:tblPr firstRow="1" bandRow="1">
                <a:tableStyleId>{21E4AEA4-8DFA-4A89-87EB-49C32662AFE0}</a:tableStyleId>
              </a:tblPr>
              <a:tblGrid>
                <a:gridCol w="415924">
                  <a:extLst>
                    <a:ext uri="{9D8B030D-6E8A-4147-A177-3AD203B41FA5}">
                      <a16:colId xmlns:a16="http://schemas.microsoft.com/office/drawing/2014/main" val="2738821725"/>
                    </a:ext>
                  </a:extLst>
                </a:gridCol>
                <a:gridCol w="415924">
                  <a:extLst>
                    <a:ext uri="{9D8B030D-6E8A-4147-A177-3AD203B41FA5}">
                      <a16:colId xmlns:a16="http://schemas.microsoft.com/office/drawing/2014/main" val="3693127977"/>
                    </a:ext>
                  </a:extLst>
                </a:gridCol>
                <a:gridCol w="415924">
                  <a:extLst>
                    <a:ext uri="{9D8B030D-6E8A-4147-A177-3AD203B41FA5}">
                      <a16:colId xmlns:a16="http://schemas.microsoft.com/office/drawing/2014/main" val="3108752871"/>
                    </a:ext>
                  </a:extLst>
                </a:gridCol>
                <a:gridCol w="415924">
                  <a:extLst>
                    <a:ext uri="{9D8B030D-6E8A-4147-A177-3AD203B41FA5}">
                      <a16:colId xmlns:a16="http://schemas.microsoft.com/office/drawing/2014/main" val="497135764"/>
                    </a:ext>
                  </a:extLst>
                </a:gridCol>
              </a:tblGrid>
              <a:tr h="370840">
                <a:tc>
                  <a:txBody>
                    <a:bodyPr/>
                    <a:lstStyle/>
                    <a:p>
                      <a:pPr algn="ctr"/>
                      <a:endParaRPr lang="zh-CN" altLang="en-US" sz="2000" dirty="0"/>
                    </a:p>
                  </a:txBody>
                  <a:tcPr/>
                </a:tc>
                <a:tc>
                  <a:txBody>
                    <a:bodyPr/>
                    <a:lstStyle/>
                    <a:p>
                      <a:pPr algn="ctr"/>
                      <a:endParaRPr lang="zh-CN" altLang="en-US" sz="2000" dirty="0"/>
                    </a:p>
                  </a:txBody>
                  <a:tcPr/>
                </a:tc>
                <a:tc>
                  <a:txBody>
                    <a:bodyPr/>
                    <a:lstStyle/>
                    <a:p>
                      <a:pPr algn="ctr"/>
                      <a:r>
                        <a:rPr lang="zh-CN" altLang="en-US" sz="2000" dirty="0"/>
                        <a:t> </a:t>
                      </a:r>
                    </a:p>
                  </a:txBody>
                  <a:tcPr/>
                </a:tc>
                <a:tc>
                  <a:txBody>
                    <a:bodyPr/>
                    <a:lstStyle/>
                    <a:p>
                      <a:pPr algn="ctr"/>
                      <a:r>
                        <a:rPr lang="en-US" altLang="zh-CN" sz="2000" dirty="0"/>
                        <a:t>9</a:t>
                      </a:r>
                      <a:endParaRPr lang="zh-CN" altLang="en-US" sz="2000" dirty="0"/>
                    </a:p>
                  </a:txBody>
                  <a:tcPr/>
                </a:tc>
                <a:extLst>
                  <a:ext uri="{0D108BD9-81ED-4DB2-BD59-A6C34878D82A}">
                    <a16:rowId xmlns:a16="http://schemas.microsoft.com/office/drawing/2014/main" val="4246808459"/>
                  </a:ext>
                </a:extLst>
              </a:tr>
            </a:tbl>
          </a:graphicData>
        </a:graphic>
      </p:graphicFrame>
      <p:sp>
        <p:nvSpPr>
          <p:cNvPr id="91" name="下箭头 90">
            <a:extLst>
              <a:ext uri="{FF2B5EF4-FFF2-40B4-BE49-F238E27FC236}">
                <a16:creationId xmlns:a16="http://schemas.microsoft.com/office/drawing/2014/main" id="{A6775957-1CFA-BBBC-B2CC-0B445867E15C}"/>
              </a:ext>
            </a:extLst>
          </p:cNvPr>
          <p:cNvSpPr/>
          <p:nvPr/>
        </p:nvSpPr>
        <p:spPr>
          <a:xfrm>
            <a:off x="9639957" y="1945838"/>
            <a:ext cx="926347" cy="363815"/>
          </a:xfrm>
          <a:prstGeom prst="downArrow">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2" name="任意形状 91">
            <a:extLst>
              <a:ext uri="{FF2B5EF4-FFF2-40B4-BE49-F238E27FC236}">
                <a16:creationId xmlns:a16="http://schemas.microsoft.com/office/drawing/2014/main" id="{B4EAE9DE-B2D8-05D4-A250-C8FAAF7F896A}"/>
              </a:ext>
            </a:extLst>
          </p:cNvPr>
          <p:cNvSpPr/>
          <p:nvPr/>
        </p:nvSpPr>
        <p:spPr>
          <a:xfrm>
            <a:off x="11381006" y="895824"/>
            <a:ext cx="435967" cy="188082"/>
          </a:xfrm>
          <a:custGeom>
            <a:avLst/>
            <a:gdLst>
              <a:gd name="connsiteX0" fmla="*/ 1665514 w 1665514"/>
              <a:gd name="connsiteY0" fmla="*/ 195997 h 212326"/>
              <a:gd name="connsiteX1" fmla="*/ 816428 w 1665514"/>
              <a:gd name="connsiteY1" fmla="*/ 54 h 212326"/>
              <a:gd name="connsiteX2" fmla="*/ 0 w 1665514"/>
              <a:gd name="connsiteY2" fmla="*/ 212326 h 212326"/>
            </a:gdLst>
            <a:ahLst/>
            <a:cxnLst>
              <a:cxn ang="0">
                <a:pos x="connsiteX0" y="connsiteY0"/>
              </a:cxn>
              <a:cxn ang="0">
                <a:pos x="connsiteX1" y="connsiteY1"/>
              </a:cxn>
              <a:cxn ang="0">
                <a:pos x="connsiteX2" y="connsiteY2"/>
              </a:cxn>
            </a:cxnLst>
            <a:rect l="l" t="t" r="r" b="b"/>
            <a:pathLst>
              <a:path w="1665514" h="212326">
                <a:moveTo>
                  <a:pt x="1665514" y="195997"/>
                </a:moveTo>
                <a:cubicBezTo>
                  <a:pt x="1379764" y="96664"/>
                  <a:pt x="1094014" y="-2668"/>
                  <a:pt x="816428" y="54"/>
                </a:cubicBezTo>
                <a:cubicBezTo>
                  <a:pt x="538842" y="2775"/>
                  <a:pt x="269421" y="107550"/>
                  <a:pt x="0" y="212326"/>
                </a:cubicBezTo>
              </a:path>
            </a:pathLst>
          </a:custGeom>
          <a:noFill/>
          <a:ln w="28575">
            <a:headEnd type="none" w="med" len="med"/>
            <a:tailEnd type="triangle"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aphicFrame>
        <p:nvGraphicFramePr>
          <p:cNvPr id="93" name="表格 92">
            <a:extLst>
              <a:ext uri="{FF2B5EF4-FFF2-40B4-BE49-F238E27FC236}">
                <a16:creationId xmlns:a16="http://schemas.microsoft.com/office/drawing/2014/main" id="{ABD9AF66-7317-EE79-6F88-E3A98BBF0277}"/>
              </a:ext>
            </a:extLst>
          </p:cNvPr>
          <p:cNvGraphicFramePr>
            <a:graphicFrameLocks noGrp="1"/>
          </p:cNvGraphicFramePr>
          <p:nvPr>
            <p:extLst>
              <p:ext uri="{D42A27DB-BD31-4B8C-83A1-F6EECF244321}">
                <p14:modId xmlns:p14="http://schemas.microsoft.com/office/powerpoint/2010/main" val="4209081637"/>
              </p:ext>
            </p:extLst>
          </p:nvPr>
        </p:nvGraphicFramePr>
        <p:xfrm>
          <a:off x="8382261" y="2638977"/>
          <a:ext cx="3708396" cy="396240"/>
        </p:xfrm>
        <a:graphic>
          <a:graphicData uri="http://schemas.openxmlformats.org/drawingml/2006/table">
            <a:tbl>
              <a:tblPr firstRow="1" bandRow="1">
                <a:tableStyleId>{5C22544A-7EE6-4342-B048-85BDC9FD1C3A}</a:tableStyleId>
              </a:tblPr>
              <a:tblGrid>
                <a:gridCol w="412044">
                  <a:extLst>
                    <a:ext uri="{9D8B030D-6E8A-4147-A177-3AD203B41FA5}">
                      <a16:colId xmlns:a16="http://schemas.microsoft.com/office/drawing/2014/main" val="3111539157"/>
                    </a:ext>
                  </a:extLst>
                </a:gridCol>
                <a:gridCol w="412044">
                  <a:extLst>
                    <a:ext uri="{9D8B030D-6E8A-4147-A177-3AD203B41FA5}">
                      <a16:colId xmlns:a16="http://schemas.microsoft.com/office/drawing/2014/main" val="291434471"/>
                    </a:ext>
                  </a:extLst>
                </a:gridCol>
                <a:gridCol w="412044">
                  <a:extLst>
                    <a:ext uri="{9D8B030D-6E8A-4147-A177-3AD203B41FA5}">
                      <a16:colId xmlns:a16="http://schemas.microsoft.com/office/drawing/2014/main" val="3505021404"/>
                    </a:ext>
                  </a:extLst>
                </a:gridCol>
                <a:gridCol w="412044">
                  <a:extLst>
                    <a:ext uri="{9D8B030D-6E8A-4147-A177-3AD203B41FA5}">
                      <a16:colId xmlns:a16="http://schemas.microsoft.com/office/drawing/2014/main" val="1218426193"/>
                    </a:ext>
                  </a:extLst>
                </a:gridCol>
                <a:gridCol w="412044">
                  <a:extLst>
                    <a:ext uri="{9D8B030D-6E8A-4147-A177-3AD203B41FA5}">
                      <a16:colId xmlns:a16="http://schemas.microsoft.com/office/drawing/2014/main" val="2714592306"/>
                    </a:ext>
                  </a:extLst>
                </a:gridCol>
                <a:gridCol w="412044">
                  <a:extLst>
                    <a:ext uri="{9D8B030D-6E8A-4147-A177-3AD203B41FA5}">
                      <a16:colId xmlns:a16="http://schemas.microsoft.com/office/drawing/2014/main" val="1608209106"/>
                    </a:ext>
                  </a:extLst>
                </a:gridCol>
                <a:gridCol w="412044">
                  <a:extLst>
                    <a:ext uri="{9D8B030D-6E8A-4147-A177-3AD203B41FA5}">
                      <a16:colId xmlns:a16="http://schemas.microsoft.com/office/drawing/2014/main" val="1931404817"/>
                    </a:ext>
                  </a:extLst>
                </a:gridCol>
                <a:gridCol w="412044">
                  <a:extLst>
                    <a:ext uri="{9D8B030D-6E8A-4147-A177-3AD203B41FA5}">
                      <a16:colId xmlns:a16="http://schemas.microsoft.com/office/drawing/2014/main" val="1025951502"/>
                    </a:ext>
                  </a:extLst>
                </a:gridCol>
                <a:gridCol w="412044">
                  <a:extLst>
                    <a:ext uri="{9D8B030D-6E8A-4147-A177-3AD203B41FA5}">
                      <a16:colId xmlns:a16="http://schemas.microsoft.com/office/drawing/2014/main" val="1496838897"/>
                    </a:ext>
                  </a:extLst>
                </a:gridCol>
              </a:tblGrid>
              <a:tr h="370840">
                <a:tc>
                  <a:txBody>
                    <a:bodyPr/>
                    <a:lstStyle/>
                    <a:p>
                      <a:pPr algn="ctr"/>
                      <a:r>
                        <a:rPr lang="en-US" altLang="zh-CN" sz="2000" dirty="0"/>
                        <a:t>1</a:t>
                      </a:r>
                      <a:endParaRPr lang="zh-CN" altLang="en-US" sz="2000" dirty="0"/>
                    </a:p>
                  </a:txBody>
                  <a:tcPr/>
                </a:tc>
                <a:tc>
                  <a:txBody>
                    <a:bodyPr/>
                    <a:lstStyle/>
                    <a:p>
                      <a:pPr algn="ctr"/>
                      <a:r>
                        <a:rPr lang="en-US" altLang="zh-CN" sz="2000" dirty="0">
                          <a:solidFill>
                            <a:schemeClr val="accent2">
                              <a:lumMod val="40000"/>
                              <a:lumOff val="60000"/>
                            </a:schemeClr>
                          </a:solidFill>
                        </a:rPr>
                        <a:t>2</a:t>
                      </a:r>
                      <a:endParaRPr lang="zh-CN" altLang="en-US" sz="2000" dirty="0">
                        <a:solidFill>
                          <a:schemeClr val="accent2">
                            <a:lumMod val="40000"/>
                            <a:lumOff val="60000"/>
                          </a:schemeClr>
                        </a:solidFill>
                      </a:endParaRPr>
                    </a:p>
                  </a:txBody>
                  <a:tcPr/>
                </a:tc>
                <a:tc>
                  <a:txBody>
                    <a:bodyPr/>
                    <a:lstStyle/>
                    <a:p>
                      <a:pPr algn="ctr"/>
                      <a:r>
                        <a:rPr lang="en-US" altLang="zh-CN" sz="2000" dirty="0"/>
                        <a:t>3</a:t>
                      </a:r>
                      <a:endParaRPr lang="zh-CN" altLang="en-US" sz="2000" dirty="0"/>
                    </a:p>
                  </a:txBody>
                  <a:tcPr/>
                </a:tc>
                <a:tc>
                  <a:txBody>
                    <a:bodyPr/>
                    <a:lstStyle/>
                    <a:p>
                      <a:pPr algn="ctr"/>
                      <a:r>
                        <a:rPr lang="en-US" altLang="zh-CN" sz="2000" dirty="0">
                          <a:solidFill>
                            <a:schemeClr val="accent2">
                              <a:lumMod val="40000"/>
                              <a:lumOff val="60000"/>
                            </a:schemeClr>
                          </a:solidFill>
                        </a:rPr>
                        <a:t>4</a:t>
                      </a:r>
                      <a:r>
                        <a:rPr lang="zh-CN" altLang="en-US" sz="2000" dirty="0">
                          <a:solidFill>
                            <a:schemeClr val="accent2">
                              <a:lumMod val="40000"/>
                              <a:lumOff val="60000"/>
                            </a:schemeClr>
                          </a:solidFill>
                        </a:rPr>
                        <a:t> </a:t>
                      </a:r>
                    </a:p>
                  </a:txBody>
                  <a:tcPr/>
                </a:tc>
                <a:tc>
                  <a:txBody>
                    <a:bodyPr/>
                    <a:lstStyle/>
                    <a:p>
                      <a:pPr algn="ctr"/>
                      <a:r>
                        <a:rPr lang="en-US" altLang="zh-CN" sz="2000" dirty="0"/>
                        <a:t>5</a:t>
                      </a:r>
                      <a:endParaRPr lang="zh-CN" altLang="en-US" sz="2000" dirty="0"/>
                    </a:p>
                  </a:txBody>
                  <a:tcPr/>
                </a:tc>
                <a:tc>
                  <a:txBody>
                    <a:bodyPr/>
                    <a:lstStyle/>
                    <a:p>
                      <a:pPr algn="ctr"/>
                      <a:r>
                        <a:rPr lang="en-US" altLang="zh-CN" sz="2000" dirty="0">
                          <a:solidFill>
                            <a:schemeClr val="bg1"/>
                          </a:solidFill>
                        </a:rPr>
                        <a:t>6</a:t>
                      </a:r>
                      <a:endParaRPr lang="zh-CN" altLang="en-US" sz="2000" dirty="0">
                        <a:solidFill>
                          <a:schemeClr val="bg1"/>
                        </a:solidFill>
                      </a:endParaRPr>
                    </a:p>
                  </a:txBody>
                  <a:tcPr/>
                </a:tc>
                <a:tc>
                  <a:txBody>
                    <a:bodyPr/>
                    <a:lstStyle/>
                    <a:p>
                      <a:pPr algn="ctr"/>
                      <a:r>
                        <a:rPr lang="en-US" altLang="zh-CN" sz="2000" dirty="0">
                          <a:solidFill>
                            <a:schemeClr val="accent2">
                              <a:lumMod val="40000"/>
                              <a:lumOff val="60000"/>
                            </a:schemeClr>
                          </a:solidFill>
                        </a:rPr>
                        <a:t>7</a:t>
                      </a:r>
                      <a:endParaRPr lang="zh-CN" altLang="en-US" sz="2000" dirty="0">
                        <a:solidFill>
                          <a:schemeClr val="accent2">
                            <a:lumMod val="40000"/>
                            <a:lumOff val="60000"/>
                          </a:schemeClr>
                        </a:solidFill>
                      </a:endParaRPr>
                    </a:p>
                  </a:txBody>
                  <a:tcPr/>
                </a:tc>
                <a:tc>
                  <a:txBody>
                    <a:bodyPr/>
                    <a:lstStyle/>
                    <a:p>
                      <a:pPr algn="ctr"/>
                      <a:r>
                        <a:rPr lang="en-US" altLang="zh-CN" sz="2000" dirty="0">
                          <a:solidFill>
                            <a:schemeClr val="bg1"/>
                          </a:solidFill>
                        </a:rPr>
                        <a:t>8</a:t>
                      </a:r>
                      <a:endParaRPr lang="zh-CN" altLang="en-US" sz="2000" dirty="0">
                        <a:solidFill>
                          <a:schemeClr val="bg1"/>
                        </a:solidFill>
                      </a:endParaRPr>
                    </a:p>
                  </a:txBody>
                  <a:tcPr/>
                </a:tc>
                <a:tc>
                  <a:txBody>
                    <a:bodyPr/>
                    <a:lstStyle/>
                    <a:p>
                      <a:pPr algn="ctr"/>
                      <a:r>
                        <a:rPr lang="en-US" altLang="zh-CN" sz="2000" dirty="0">
                          <a:solidFill>
                            <a:schemeClr val="accent2">
                              <a:lumMod val="40000"/>
                              <a:lumOff val="60000"/>
                            </a:schemeClr>
                          </a:solidFill>
                        </a:rPr>
                        <a:t>9</a:t>
                      </a:r>
                      <a:endParaRPr lang="zh-CN" altLang="en-US" sz="2000" dirty="0">
                        <a:solidFill>
                          <a:schemeClr val="accent2">
                            <a:lumMod val="40000"/>
                            <a:lumOff val="60000"/>
                          </a:schemeClr>
                        </a:solidFill>
                      </a:endParaRPr>
                    </a:p>
                  </a:txBody>
                  <a:tcPr/>
                </a:tc>
                <a:extLst>
                  <a:ext uri="{0D108BD9-81ED-4DB2-BD59-A6C34878D82A}">
                    <a16:rowId xmlns:a16="http://schemas.microsoft.com/office/drawing/2014/main" val="334775194"/>
                  </a:ext>
                </a:extLst>
              </a:tr>
            </a:tbl>
          </a:graphicData>
        </a:graphic>
      </p:graphicFrame>
      <p:graphicFrame>
        <p:nvGraphicFramePr>
          <p:cNvPr id="94" name="表格 93">
            <a:extLst>
              <a:ext uri="{FF2B5EF4-FFF2-40B4-BE49-F238E27FC236}">
                <a16:creationId xmlns:a16="http://schemas.microsoft.com/office/drawing/2014/main" id="{8A988707-C1BA-7F12-E883-FD08E692F659}"/>
              </a:ext>
            </a:extLst>
          </p:cNvPr>
          <p:cNvGraphicFramePr>
            <a:graphicFrameLocks noGrp="1"/>
          </p:cNvGraphicFramePr>
          <p:nvPr>
            <p:extLst>
              <p:ext uri="{D42A27DB-BD31-4B8C-83A1-F6EECF244321}">
                <p14:modId xmlns:p14="http://schemas.microsoft.com/office/powerpoint/2010/main" val="128562422"/>
              </p:ext>
            </p:extLst>
          </p:nvPr>
        </p:nvGraphicFramePr>
        <p:xfrm>
          <a:off x="10406302" y="3188328"/>
          <a:ext cx="1663696" cy="396240"/>
        </p:xfrm>
        <a:graphic>
          <a:graphicData uri="http://schemas.openxmlformats.org/drawingml/2006/table">
            <a:tbl>
              <a:tblPr firstRow="1" bandRow="1">
                <a:tableStyleId>{21E4AEA4-8DFA-4A89-87EB-49C32662AFE0}</a:tableStyleId>
              </a:tblPr>
              <a:tblGrid>
                <a:gridCol w="415924">
                  <a:extLst>
                    <a:ext uri="{9D8B030D-6E8A-4147-A177-3AD203B41FA5}">
                      <a16:colId xmlns:a16="http://schemas.microsoft.com/office/drawing/2014/main" val="2738821725"/>
                    </a:ext>
                  </a:extLst>
                </a:gridCol>
                <a:gridCol w="415924">
                  <a:extLst>
                    <a:ext uri="{9D8B030D-6E8A-4147-A177-3AD203B41FA5}">
                      <a16:colId xmlns:a16="http://schemas.microsoft.com/office/drawing/2014/main" val="3693127977"/>
                    </a:ext>
                  </a:extLst>
                </a:gridCol>
                <a:gridCol w="415924">
                  <a:extLst>
                    <a:ext uri="{9D8B030D-6E8A-4147-A177-3AD203B41FA5}">
                      <a16:colId xmlns:a16="http://schemas.microsoft.com/office/drawing/2014/main" val="3108752871"/>
                    </a:ext>
                  </a:extLst>
                </a:gridCol>
                <a:gridCol w="415924">
                  <a:extLst>
                    <a:ext uri="{9D8B030D-6E8A-4147-A177-3AD203B41FA5}">
                      <a16:colId xmlns:a16="http://schemas.microsoft.com/office/drawing/2014/main" val="497135764"/>
                    </a:ext>
                  </a:extLst>
                </a:gridCol>
              </a:tblGrid>
              <a:tr h="370840">
                <a:tc>
                  <a:txBody>
                    <a:bodyPr/>
                    <a:lstStyle/>
                    <a:p>
                      <a:pPr algn="ctr"/>
                      <a:endParaRPr lang="zh-CN" altLang="en-US" sz="2000" dirty="0"/>
                    </a:p>
                  </a:txBody>
                  <a:tcPr/>
                </a:tc>
                <a:tc>
                  <a:txBody>
                    <a:bodyPr/>
                    <a:lstStyle/>
                    <a:p>
                      <a:pPr algn="ctr"/>
                      <a:endParaRPr lang="zh-CN" altLang="en-US" sz="2000" dirty="0"/>
                    </a:p>
                  </a:txBody>
                  <a:tcPr/>
                </a:tc>
                <a:tc>
                  <a:txBody>
                    <a:bodyPr/>
                    <a:lstStyle/>
                    <a:p>
                      <a:pPr algn="ctr"/>
                      <a:r>
                        <a:rPr lang="zh-CN" altLang="en-US" sz="2000" dirty="0"/>
                        <a:t> </a:t>
                      </a:r>
                    </a:p>
                  </a:txBody>
                  <a:tcPr/>
                </a:tc>
                <a:tc>
                  <a:txBody>
                    <a:bodyPr/>
                    <a:lstStyle/>
                    <a:p>
                      <a:pPr algn="ctr"/>
                      <a:endParaRPr lang="zh-CN" altLang="en-US" sz="2000" dirty="0"/>
                    </a:p>
                  </a:txBody>
                  <a:tcPr/>
                </a:tc>
                <a:extLst>
                  <a:ext uri="{0D108BD9-81ED-4DB2-BD59-A6C34878D82A}">
                    <a16:rowId xmlns:a16="http://schemas.microsoft.com/office/drawing/2014/main" val="4246808459"/>
                  </a:ext>
                </a:extLst>
              </a:tr>
            </a:tbl>
          </a:graphicData>
        </a:graphic>
      </p:graphicFrame>
      <p:cxnSp>
        <p:nvCxnSpPr>
          <p:cNvPr id="97" name="直线箭头连接符 96">
            <a:extLst>
              <a:ext uri="{FF2B5EF4-FFF2-40B4-BE49-F238E27FC236}">
                <a16:creationId xmlns:a16="http://schemas.microsoft.com/office/drawing/2014/main" id="{C8E69F6D-2BFC-62DC-4195-59A8F5AF7DCC}"/>
              </a:ext>
            </a:extLst>
          </p:cNvPr>
          <p:cNvCxnSpPr>
            <a:cxnSpLocks/>
          </p:cNvCxnSpPr>
          <p:nvPr/>
        </p:nvCxnSpPr>
        <p:spPr>
          <a:xfrm flipV="1">
            <a:off x="11848580" y="3002559"/>
            <a:ext cx="0" cy="42644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00" name="文本框 99">
            <a:extLst>
              <a:ext uri="{FF2B5EF4-FFF2-40B4-BE49-F238E27FC236}">
                <a16:creationId xmlns:a16="http://schemas.microsoft.com/office/drawing/2014/main" id="{4CEA9AF0-2F32-6E10-7028-6B82A7E58A2F}"/>
              </a:ext>
            </a:extLst>
          </p:cNvPr>
          <p:cNvSpPr txBox="1"/>
          <p:nvPr/>
        </p:nvSpPr>
        <p:spPr>
          <a:xfrm>
            <a:off x="8513818" y="4398104"/>
            <a:ext cx="3178624" cy="369332"/>
          </a:xfrm>
          <a:prstGeom prst="rect">
            <a:avLst/>
          </a:prstGeom>
          <a:solidFill>
            <a:srgbClr val="51ADB7"/>
          </a:solidFill>
        </p:spPr>
        <p:txBody>
          <a:bodyPr wrap="square" rtlCol="0">
            <a:spAutoFit/>
          </a:bodyPr>
          <a:lstStyle/>
          <a:p>
            <a:pPr marL="285750" indent="-285750">
              <a:buFont typeface="Arial" panose="020B0604020202020204" pitchFamily="34" charset="0"/>
              <a:buChar char="•"/>
            </a:pPr>
            <a:r>
              <a:rPr kumimoji="1" lang="zh-CN" altLang="en-US" dirty="0">
                <a:solidFill>
                  <a:schemeClr val="bg1"/>
                </a:solidFill>
                <a:latin typeface="Microsoft YaHei" panose="020B0503020204020204" pitchFamily="34" charset="-122"/>
                <a:ea typeface="Microsoft YaHei" panose="020B0503020204020204" pitchFamily="34" charset="-122"/>
              </a:rPr>
              <a:t>时间复杂度：</a:t>
            </a:r>
            <a:r>
              <a:rPr kumimoji="1" lang="en-US" altLang="zh-CN" dirty="0">
                <a:solidFill>
                  <a:schemeClr val="bg1"/>
                </a:solidFill>
                <a:latin typeface="Microsoft YaHei" panose="020B0503020204020204" pitchFamily="34" charset="-122"/>
                <a:ea typeface="Microsoft YaHei" panose="020B0503020204020204" pitchFamily="34" charset="-122"/>
              </a:rPr>
              <a:t>O(</a:t>
            </a:r>
            <a:r>
              <a:rPr kumimoji="1" lang="en-US" altLang="zh-CN" dirty="0" err="1">
                <a:solidFill>
                  <a:schemeClr val="bg1"/>
                </a:solidFill>
                <a:latin typeface="Microsoft YaHei" panose="020B0503020204020204" pitchFamily="34" charset="-122"/>
                <a:ea typeface="Microsoft YaHei" panose="020B0503020204020204" pitchFamily="34" charset="-122"/>
              </a:rPr>
              <a:t>n+m</a:t>
            </a:r>
            <a:r>
              <a:rPr kumimoji="1" lang="en-US" altLang="zh-CN" dirty="0">
                <a:solidFill>
                  <a:schemeClr val="bg1"/>
                </a:solidFill>
                <a:latin typeface="Microsoft YaHei" panose="020B0503020204020204" pitchFamily="34" charset="-122"/>
                <a:ea typeface="Microsoft YaHei" panose="020B0503020204020204" pitchFamily="34" charset="-122"/>
              </a:rPr>
              <a:t>)</a:t>
            </a:r>
            <a:endParaRPr kumimoji="1" lang="zh-CN" altLang="en-US" dirty="0">
              <a:solidFill>
                <a:schemeClr val="bg1"/>
              </a:solidFill>
              <a:latin typeface="Microsoft YaHei" panose="020B0503020204020204" pitchFamily="34" charset="-122"/>
              <a:ea typeface="Microsoft YaHei" panose="020B0503020204020204" pitchFamily="34" charset="-122"/>
            </a:endParaRPr>
          </a:p>
        </p:txBody>
      </p:sp>
      <p:sp>
        <p:nvSpPr>
          <p:cNvPr id="101" name="文本框 100">
            <a:extLst>
              <a:ext uri="{FF2B5EF4-FFF2-40B4-BE49-F238E27FC236}">
                <a16:creationId xmlns:a16="http://schemas.microsoft.com/office/drawing/2014/main" id="{19261058-DF4B-813D-CBA0-740199C98C03}"/>
              </a:ext>
            </a:extLst>
          </p:cNvPr>
          <p:cNvSpPr txBox="1"/>
          <p:nvPr/>
        </p:nvSpPr>
        <p:spPr>
          <a:xfrm>
            <a:off x="8513818" y="5320128"/>
            <a:ext cx="3178624" cy="369332"/>
          </a:xfrm>
          <a:prstGeom prst="rect">
            <a:avLst/>
          </a:prstGeom>
          <a:solidFill>
            <a:srgbClr val="51ADB7"/>
          </a:solidFill>
        </p:spPr>
        <p:txBody>
          <a:bodyPr wrap="square" rtlCol="0">
            <a:spAutoFit/>
          </a:bodyPr>
          <a:lstStyle/>
          <a:p>
            <a:pPr marL="285750" indent="-285750">
              <a:buFont typeface="Arial" panose="020B0604020202020204" pitchFamily="34" charset="0"/>
              <a:buChar char="•"/>
            </a:pPr>
            <a:r>
              <a:rPr kumimoji="1" lang="zh-CN" altLang="en-US" dirty="0">
                <a:solidFill>
                  <a:schemeClr val="bg1"/>
                </a:solidFill>
                <a:latin typeface="Microsoft YaHei" panose="020B0503020204020204" pitchFamily="34" charset="-122"/>
                <a:ea typeface="Microsoft YaHei" panose="020B0503020204020204" pitchFamily="34" charset="-122"/>
              </a:rPr>
              <a:t>思考：还有哪些合并方式？</a:t>
            </a:r>
          </a:p>
        </p:txBody>
      </p:sp>
    </p:spTree>
    <p:extLst>
      <p:ext uri="{BB962C8B-B14F-4D97-AF65-F5344CB8AC3E}">
        <p14:creationId xmlns:p14="http://schemas.microsoft.com/office/powerpoint/2010/main" val="6106192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 grpId="0" animBg="1"/>
      <p:bldP spid="101" grpId="0" animBg="1"/>
    </p:bld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归并排序的改进</a:t>
            </a:r>
          </a:p>
        </p:txBody>
      </p:sp>
      <p:sp>
        <p:nvSpPr>
          <p:cNvPr id="3" name="副标题 2"/>
          <p:cNvSpPr>
            <a:spLocks noGrp="1"/>
          </p:cNvSpPr>
          <p:nvPr>
            <p:ph type="subTitle" idx="1"/>
          </p:nvPr>
        </p:nvSpPr>
        <p:spPr/>
        <p:txBody>
          <a:bodyPr/>
          <a:lstStyle/>
          <a:p>
            <a:r>
              <a:rPr lang="en-US" altLang="zh-CN" dirty="0"/>
              <a:t>10.5.2  </a:t>
            </a:r>
            <a:r>
              <a:rPr lang="zh-CN" altLang="en-US" dirty="0"/>
              <a:t>归并排序</a:t>
            </a:r>
          </a:p>
        </p:txBody>
      </p:sp>
      <p:sp>
        <p:nvSpPr>
          <p:cNvPr id="4" name="文本占位符 3"/>
          <p:cNvSpPr>
            <a:spLocks noGrp="1"/>
          </p:cNvSpPr>
          <p:nvPr>
            <p:ph type="body" idx="10"/>
          </p:nvPr>
        </p:nvSpPr>
        <p:spPr/>
        <p:txBody>
          <a:bodyPr/>
          <a:lstStyle/>
          <a:p>
            <a:r>
              <a:rPr lang="zh-CN" altLang="en-US" dirty="0"/>
              <a:t>数据结构</a:t>
            </a:r>
          </a:p>
        </p:txBody>
      </p:sp>
      <mc:AlternateContent xmlns:mc="http://schemas.openxmlformats.org/markup-compatibility/2006" xmlns:a14="http://schemas.microsoft.com/office/drawing/2010/main">
        <mc:Choice Requires="a14">
          <p:sp>
            <p:nvSpPr>
              <p:cNvPr id="6" name="内容占位符 5">
                <a:extLst>
                  <a:ext uri="{FF2B5EF4-FFF2-40B4-BE49-F238E27FC236}">
                    <a16:creationId xmlns:a16="http://schemas.microsoft.com/office/drawing/2014/main" id="{2128B241-160C-450A-82C1-473FC4BFC3CB}"/>
                  </a:ext>
                </a:extLst>
              </p:cNvPr>
              <p:cNvSpPr>
                <a:spLocks noGrp="1"/>
              </p:cNvSpPr>
              <p:nvPr>
                <p:ph idx="11"/>
              </p:nvPr>
            </p:nvSpPr>
            <p:spPr/>
            <p:txBody>
              <a:bodyPr>
                <a:normAutofit/>
              </a:bodyPr>
              <a:lstStyle/>
              <a:p>
                <a:r>
                  <a:rPr lang="zh-CN" altLang="zh-CN" sz="2400" dirty="0"/>
                  <a:t>从二路归并的伪代码可以看到，需要使用一个临时数组来存储归并结果，并在归并排序完成后将结果拷贝回原数组，共进行</a:t>
                </a:r>
                <a14:m>
                  <m:oMath xmlns:m="http://schemas.openxmlformats.org/officeDocument/2006/math">
                    <m:r>
                      <a:rPr lang="en-US" altLang="zh-CN" sz="2400" b="1" i="1" smtClean="0">
                        <a:solidFill>
                          <a:srgbClr val="C00000"/>
                        </a:solidFill>
                        <a:latin typeface="Cambria Math" panose="02040503050406030204" pitchFamily="18" charset="0"/>
                      </a:rPr>
                      <m:t>𝟐</m:t>
                    </m:r>
                    <m:r>
                      <a:rPr lang="en-US" altLang="zh-CN" sz="2400" b="1" i="1" smtClean="0">
                        <a:solidFill>
                          <a:srgbClr val="C00000"/>
                        </a:solidFill>
                        <a:latin typeface="Cambria Math" panose="02040503050406030204" pitchFamily="18" charset="0"/>
                      </a:rPr>
                      <m:t>𝒏</m:t>
                    </m:r>
                    <m:r>
                      <a:rPr lang="en-US" altLang="zh-CN" sz="2400" b="1" i="1" smtClean="0">
                        <a:solidFill>
                          <a:srgbClr val="C00000"/>
                        </a:solidFill>
                        <a:latin typeface="Cambria Math" panose="02040503050406030204" pitchFamily="18" charset="0"/>
                      </a:rPr>
                      <m:t>+</m:t>
                    </m:r>
                    <m:r>
                      <a:rPr lang="en-US" altLang="zh-CN" sz="2400" b="1" i="1" smtClean="0">
                        <a:solidFill>
                          <a:srgbClr val="C00000"/>
                        </a:solidFill>
                        <a:latin typeface="Cambria Math" panose="02040503050406030204" pitchFamily="18" charset="0"/>
                      </a:rPr>
                      <m:t>𝟐</m:t>
                    </m:r>
                    <m:r>
                      <a:rPr lang="en-US" altLang="zh-CN" sz="2400" b="1" i="1" smtClean="0">
                        <a:solidFill>
                          <a:srgbClr val="C00000"/>
                        </a:solidFill>
                        <a:latin typeface="Cambria Math" panose="02040503050406030204" pitchFamily="18" charset="0"/>
                      </a:rPr>
                      <m:t>𝒎</m:t>
                    </m:r>
                  </m:oMath>
                </a14:m>
                <a:r>
                  <a:rPr lang="zh-CN" altLang="zh-CN" sz="2400" dirty="0"/>
                  <a:t>次拷贝</a:t>
                </a:r>
                <a:r>
                  <a:rPr lang="zh-CN" altLang="en-US" sz="2400" dirty="0"/>
                  <a:t>（</a:t>
                </a:r>
                <a:r>
                  <a:rPr lang="zh-CN" altLang="en-US" sz="2400" dirty="0">
                    <a:solidFill>
                      <a:srgbClr val="00B0F0"/>
                    </a:solidFill>
                  </a:rPr>
                  <a:t>归并次数</a:t>
                </a:r>
                <a:r>
                  <a:rPr lang="en-US" altLang="zh-CN" sz="2400" dirty="0">
                    <a:solidFill>
                      <a:srgbClr val="00B0F0"/>
                    </a:solidFill>
                  </a:rPr>
                  <a:t>x2</a:t>
                </a:r>
                <a:r>
                  <a:rPr lang="zh-CN" altLang="en-US" sz="2400" dirty="0"/>
                  <a:t>）</a:t>
                </a:r>
                <a:r>
                  <a:rPr lang="zh-CN" altLang="zh-CN" sz="2400" dirty="0"/>
                  <a:t>。在序列元素占用内存较大时，拷贝可能花费大量时间。实际上，可以通过互换当前数组和临时数组的技巧来</a:t>
                </a:r>
                <a:r>
                  <a:rPr lang="zh-CN" altLang="zh-CN" sz="2400" b="1" dirty="0">
                    <a:solidFill>
                      <a:srgbClr val="C00000"/>
                    </a:solidFill>
                  </a:rPr>
                  <a:t>减少一半</a:t>
                </a:r>
                <a:r>
                  <a:rPr lang="zh-CN" altLang="zh-CN" sz="2400" dirty="0"/>
                  <a:t>的拷贝时间。</a:t>
                </a:r>
                <a:endParaRPr lang="en-US" altLang="zh-CN" sz="2400" dirty="0"/>
              </a:p>
              <a:p>
                <a:endParaRPr lang="en-US" altLang="zh-CN" sz="2400" dirty="0"/>
              </a:p>
              <a:p>
                <a:r>
                  <a:rPr lang="zh-CN" altLang="en-US" sz="2400" dirty="0"/>
                  <a:t>以</a:t>
                </a:r>
                <a:r>
                  <a:rPr lang="zh-CN" altLang="zh-CN" sz="2400" dirty="0"/>
                  <a:t>自底向上的归并排序</a:t>
                </a:r>
                <a:r>
                  <a:rPr lang="zh-CN" altLang="en-US" sz="2400" dirty="0"/>
                  <a:t>为例</a:t>
                </a:r>
                <a:r>
                  <a:rPr lang="zh-CN" altLang="zh-CN" sz="2400" dirty="0"/>
                  <a:t>，当外循环进行</a:t>
                </a:r>
                <a:r>
                  <a:rPr lang="zh-CN" altLang="zh-CN" sz="2400" b="1" dirty="0">
                    <a:solidFill>
                      <a:srgbClr val="C00000"/>
                    </a:solidFill>
                  </a:rPr>
                  <a:t>奇数次</a:t>
                </a:r>
                <a:r>
                  <a:rPr lang="zh-CN" altLang="zh-CN" sz="2400" dirty="0"/>
                  <a:t>时，</a:t>
                </a:r>
                <a14:m>
                  <m:oMath xmlns:m="http://schemas.openxmlformats.org/officeDocument/2006/math">
                    <m:r>
                      <a:rPr lang="en-US" altLang="zh-CN" sz="2400">
                        <a:latin typeface="Cambria Math" panose="02040503050406030204" pitchFamily="18" charset="0"/>
                      </a:rPr>
                      <m:t>𝑎</m:t>
                    </m:r>
                  </m:oMath>
                </a14:m>
                <a:r>
                  <a:rPr lang="zh-CN" altLang="zh-CN" sz="2400" dirty="0"/>
                  <a:t>作为有序子序列，</a:t>
                </a:r>
                <a14:m>
                  <m:oMath xmlns:m="http://schemas.openxmlformats.org/officeDocument/2006/math">
                    <m:r>
                      <a:rPr lang="en-US" altLang="zh-CN" sz="2400" i="1" dirty="0" smtClean="0">
                        <a:latin typeface="Cambria Math" panose="02040503050406030204" pitchFamily="18" charset="0"/>
                      </a:rPr>
                      <m:t>𝑡</m:t>
                    </m:r>
                  </m:oMath>
                </a14:m>
                <a:r>
                  <a:rPr lang="zh-CN" altLang="zh-CN" sz="2400" dirty="0"/>
                  <a:t>作为存放合并结果的临时序列；当外循环进行</a:t>
                </a:r>
                <a:r>
                  <a:rPr lang="zh-CN" altLang="zh-CN" sz="2400" b="1" dirty="0">
                    <a:solidFill>
                      <a:srgbClr val="C00000"/>
                    </a:solidFill>
                  </a:rPr>
                  <a:t>偶数次</a:t>
                </a:r>
                <a:r>
                  <a:rPr lang="zh-CN" altLang="zh-CN" sz="2400" dirty="0"/>
                  <a:t>时，</a:t>
                </a:r>
                <a14:m>
                  <m:oMath xmlns:m="http://schemas.openxmlformats.org/officeDocument/2006/math">
                    <m:r>
                      <a:rPr lang="en-US" altLang="zh-CN" sz="2400" i="1" dirty="0" smtClean="0">
                        <a:latin typeface="Cambria Math" panose="02040503050406030204" pitchFamily="18" charset="0"/>
                      </a:rPr>
                      <m:t>𝑡</m:t>
                    </m:r>
                  </m:oMath>
                </a14:m>
                <a:r>
                  <a:rPr lang="zh-CN" altLang="zh-CN" sz="2400" dirty="0"/>
                  <a:t>作为有序子序列，</a:t>
                </a:r>
                <a14:m>
                  <m:oMath xmlns:m="http://schemas.openxmlformats.org/officeDocument/2006/math">
                    <m:r>
                      <a:rPr lang="en-US" altLang="zh-CN" sz="2400">
                        <a:latin typeface="Cambria Math" panose="02040503050406030204" pitchFamily="18" charset="0"/>
                      </a:rPr>
                      <m:t>𝑎</m:t>
                    </m:r>
                  </m:oMath>
                </a14:m>
                <a:r>
                  <a:rPr lang="zh-CN" altLang="zh-CN" sz="2400" dirty="0"/>
                  <a:t>作为存放合并结果的临时序列。</a:t>
                </a:r>
                <a:endParaRPr lang="en-US" altLang="zh-CN" sz="2400" dirty="0"/>
              </a:p>
            </p:txBody>
          </p:sp>
        </mc:Choice>
        <mc:Fallback xmlns="">
          <p:sp>
            <p:nvSpPr>
              <p:cNvPr id="6" name="内容占位符 5">
                <a:extLst>
                  <a:ext uri="{FF2B5EF4-FFF2-40B4-BE49-F238E27FC236}">
                    <a16:creationId xmlns:a16="http://schemas.microsoft.com/office/drawing/2014/main" id="{2128B241-160C-450A-82C1-473FC4BFC3CB}"/>
                  </a:ext>
                </a:extLst>
              </p:cNvPr>
              <p:cNvSpPr>
                <a:spLocks noGrp="1" noRot="1" noChangeAspect="1" noMove="1" noResize="1" noEditPoints="1" noAdjustHandles="1" noChangeArrowheads="1" noChangeShapeType="1" noTextEdit="1"/>
              </p:cNvSpPr>
              <p:nvPr>
                <p:ph idx="11"/>
              </p:nvPr>
            </p:nvSpPr>
            <p:spPr>
              <a:blipFill>
                <a:blip r:embed="rId2"/>
                <a:stretch>
                  <a:fillRect l="-883" t="-168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794381212"/>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改进后二路归并的伪代码</a:t>
            </a:r>
          </a:p>
        </p:txBody>
      </p:sp>
      <p:sp>
        <p:nvSpPr>
          <p:cNvPr id="3" name="副标题 2"/>
          <p:cNvSpPr>
            <a:spLocks noGrp="1"/>
          </p:cNvSpPr>
          <p:nvPr>
            <p:ph type="subTitle" idx="1"/>
          </p:nvPr>
        </p:nvSpPr>
        <p:spPr/>
        <p:txBody>
          <a:bodyPr/>
          <a:lstStyle/>
          <a:p>
            <a:r>
              <a:rPr lang="en-US" altLang="zh-CN" dirty="0"/>
              <a:t>10.5.2  </a:t>
            </a:r>
            <a:r>
              <a:rPr lang="zh-CN" altLang="en-US" dirty="0"/>
              <a:t>归并排序</a:t>
            </a:r>
          </a:p>
        </p:txBody>
      </p:sp>
      <p:sp>
        <p:nvSpPr>
          <p:cNvPr id="4" name="文本占位符 3"/>
          <p:cNvSpPr>
            <a:spLocks noGrp="1"/>
          </p:cNvSpPr>
          <p:nvPr>
            <p:ph type="body" idx="10"/>
          </p:nvPr>
        </p:nvSpPr>
        <p:spPr/>
        <p:txBody>
          <a:bodyPr/>
          <a:lstStyle/>
          <a:p>
            <a:r>
              <a:rPr lang="zh-CN" altLang="en-US" dirty="0"/>
              <a:t>数据结构</a:t>
            </a:r>
          </a:p>
        </p:txBody>
      </p:sp>
      <mc:AlternateContent xmlns:mc="http://schemas.openxmlformats.org/markup-compatibility/2006" xmlns:a14="http://schemas.microsoft.com/office/drawing/2010/main">
        <mc:Choice Requires="a14">
          <p:graphicFrame>
            <p:nvGraphicFramePr>
              <p:cNvPr id="7" name="内容占位符 6">
                <a:extLst>
                  <a:ext uri="{FF2B5EF4-FFF2-40B4-BE49-F238E27FC236}">
                    <a16:creationId xmlns:a16="http://schemas.microsoft.com/office/drawing/2014/main" id="{F589CAC1-79A6-4BC3-A629-0A2F234F931E}"/>
                  </a:ext>
                </a:extLst>
              </p:cNvPr>
              <p:cNvGraphicFramePr>
                <a:graphicFrameLocks noGrp="1"/>
              </p:cNvGraphicFramePr>
              <p:nvPr>
                <p:ph idx="11"/>
                <p:extLst>
                  <p:ext uri="{D42A27DB-BD31-4B8C-83A1-F6EECF244321}">
                    <p14:modId xmlns:p14="http://schemas.microsoft.com/office/powerpoint/2010/main" val="123569424"/>
                  </p:ext>
                </p:extLst>
              </p:nvPr>
            </p:nvGraphicFramePr>
            <p:xfrm>
              <a:off x="2762180" y="2211969"/>
              <a:ext cx="6667640" cy="4081083"/>
            </p:xfrm>
            <a:graphic>
              <a:graphicData uri="http://schemas.openxmlformats.org/drawingml/2006/table">
                <a:tbl>
                  <a:tblPr firstRow="1" firstCol="1" bandRow="1">
                    <a:tableStyleId>{5C22544A-7EE6-4342-B048-85BDC9FD1C3A}</a:tableStyleId>
                  </a:tblPr>
                  <a:tblGrid>
                    <a:gridCol w="547506">
                      <a:extLst>
                        <a:ext uri="{9D8B030D-6E8A-4147-A177-3AD203B41FA5}">
                          <a16:colId xmlns:a16="http://schemas.microsoft.com/office/drawing/2014/main" val="1871742375"/>
                        </a:ext>
                      </a:extLst>
                    </a:gridCol>
                    <a:gridCol w="6120134">
                      <a:extLst>
                        <a:ext uri="{9D8B030D-6E8A-4147-A177-3AD203B41FA5}">
                          <a16:colId xmlns:a16="http://schemas.microsoft.com/office/drawing/2014/main" val="3887064724"/>
                        </a:ext>
                      </a:extLst>
                    </a:gridCol>
                  </a:tblGrid>
                  <a:tr h="0">
                    <a:tc>
                      <a:txBody>
                        <a:bodyPr/>
                        <a:lstStyle/>
                        <a:p>
                          <a:pPr indent="0" algn="just">
                            <a:lnSpc>
                              <a:spcPct val="100000"/>
                            </a:lnSpc>
                          </a:pPr>
                          <a:r>
                            <a:rPr lang="en-US" sz="2000" kern="100" dirty="0">
                              <a:solidFill>
                                <a:sysClr val="windowText" lastClr="000000"/>
                              </a:solidFill>
                              <a:effectLst/>
                            </a:rPr>
                            <a:t>1</a:t>
                          </a:r>
                          <a:endParaRPr lang="zh-CN" sz="2000" kern="100" dirty="0">
                            <a:solidFill>
                              <a:sysClr val="windowText" lastClr="000000"/>
                            </a:solidFill>
                            <a:effectLst/>
                            <a:latin typeface="Times New Roman" panose="02020603050405020304" pitchFamily="18" charset="0"/>
                            <a:ea typeface="宋体" panose="02010600030101010101" pitchFamily="2" charset="-122"/>
                          </a:endParaRPr>
                        </a:p>
                      </a:txBody>
                      <a:tcPr marL="68580" marR="68580" marT="0" marB="0">
                        <a:noFill/>
                      </a:tcPr>
                    </a:tc>
                    <a:tc>
                      <a:txBody>
                        <a:bodyPr/>
                        <a:lstStyle/>
                        <a:p>
                          <a:pPr indent="127000" algn="just">
                            <a:lnSpc>
                              <a:spcPct val="100000"/>
                            </a:lnSpc>
                          </a:pPr>
                          <a14:m>
                            <m:oMath xmlns:m="http://schemas.openxmlformats.org/officeDocument/2006/math">
                              <m:r>
                                <a:rPr lang="en-US" sz="2000" kern="100" smtClean="0">
                                  <a:solidFill>
                                    <a:sysClr val="windowText" lastClr="000000"/>
                                  </a:solidFill>
                                  <a:effectLst/>
                                  <a:latin typeface="Cambria Math" panose="02040503050406030204" pitchFamily="18" charset="0"/>
                                </a:rPr>
                                <m:t>𝑖</m:t>
                              </m:r>
                              <m:r>
                                <a:rPr lang="zh-CN" sz="2000" kern="100">
                                  <a:solidFill>
                                    <a:sysClr val="windowText" lastClr="000000"/>
                                  </a:solidFill>
                                  <a:effectLst/>
                                  <a:latin typeface="Cambria Math" panose="02040503050406030204" pitchFamily="18" charset="0"/>
                                </a:rPr>
                                <m:t>←</m:t>
                              </m:r>
                              <m:sSub>
                                <m:sSubPr>
                                  <m:ctrlPr>
                                    <a:rPr lang="en-US" altLang="zh-CN" sz="2000" b="0" i="1" kern="100" smtClean="0">
                                      <a:solidFill>
                                        <a:sysClr val="windowText" lastClr="000000"/>
                                      </a:solidFill>
                                      <a:effectLst/>
                                      <a:latin typeface="Cambria Math" panose="02040503050406030204" pitchFamily="18" charset="0"/>
                                    </a:rPr>
                                  </m:ctrlPr>
                                </m:sSubPr>
                                <m:e>
                                  <m:r>
                                    <a:rPr lang="en-US" altLang="zh-CN" sz="2000" b="0" i="1" kern="100" smtClean="0">
                                      <a:solidFill>
                                        <a:sysClr val="windowText" lastClr="000000"/>
                                      </a:solidFill>
                                      <a:effectLst/>
                                      <a:latin typeface="Cambria Math" panose="02040503050406030204" pitchFamily="18" charset="0"/>
                                    </a:rPr>
                                    <m:t>𝑙</m:t>
                                  </m:r>
                                </m:e>
                                <m:sub>
                                  <m:r>
                                    <a:rPr lang="en-US" altLang="zh-CN" sz="2000" b="0" i="1" kern="100" smtClean="0">
                                      <a:solidFill>
                                        <a:sysClr val="windowText" lastClr="000000"/>
                                      </a:solidFill>
                                      <a:effectLst/>
                                      <a:latin typeface="Cambria Math" panose="02040503050406030204" pitchFamily="18" charset="0"/>
                                    </a:rPr>
                                    <m:t>𝑥</m:t>
                                  </m:r>
                                </m:sub>
                              </m:sSub>
                            </m:oMath>
                          </a14:m>
                          <a:r>
                            <a:rPr lang="en-US" sz="2000" i="1" kern="100" dirty="0">
                              <a:solidFill>
                                <a:sysClr val="windowText" lastClr="000000"/>
                              </a:solidFill>
                              <a:effectLst/>
                            </a:rPr>
                            <a:t>  </a:t>
                          </a:r>
                          <a:r>
                            <a:rPr lang="en-US" sz="2000" b="0" kern="100" dirty="0">
                              <a:solidFill>
                                <a:sysClr val="windowText" lastClr="000000"/>
                              </a:solidFill>
                              <a:effectLst/>
                            </a:rPr>
                            <a:t>//</a:t>
                          </a:r>
                          <a:r>
                            <a:rPr lang="zh-CN" sz="2000" b="0" kern="100" dirty="0">
                              <a:solidFill>
                                <a:sysClr val="windowText" lastClr="000000"/>
                              </a:solidFill>
                              <a:effectLst/>
                            </a:rPr>
                            <a:t>左子序列当前待比较的元素位置</a:t>
                          </a:r>
                          <a:endParaRPr lang="zh-CN" sz="2000" b="0" kern="100" dirty="0">
                            <a:solidFill>
                              <a:sysClr val="windowText" lastClr="000000"/>
                            </a:solidFill>
                            <a:effectLst/>
                            <a:latin typeface="Times New Roman" panose="02020603050405020304" pitchFamily="18" charset="0"/>
                            <a:ea typeface="宋体" panose="02010600030101010101" pitchFamily="2" charset="-122"/>
                          </a:endParaRPr>
                        </a:p>
                      </a:txBody>
                      <a:tcPr marL="68580" marR="68580" marT="0" marB="0">
                        <a:noFill/>
                      </a:tcPr>
                    </a:tc>
                    <a:extLst>
                      <a:ext uri="{0D108BD9-81ED-4DB2-BD59-A6C34878D82A}">
                        <a16:rowId xmlns:a16="http://schemas.microsoft.com/office/drawing/2014/main" val="2854046465"/>
                      </a:ext>
                    </a:extLst>
                  </a:tr>
                  <a:tr h="0">
                    <a:tc>
                      <a:txBody>
                        <a:bodyPr/>
                        <a:lstStyle/>
                        <a:p>
                          <a:pPr indent="0" algn="just">
                            <a:lnSpc>
                              <a:spcPct val="100000"/>
                            </a:lnSpc>
                          </a:pPr>
                          <a:r>
                            <a:rPr lang="en-US" sz="2000" kern="100">
                              <a:solidFill>
                                <a:sysClr val="windowText" lastClr="000000"/>
                              </a:solidFill>
                              <a:effectLst/>
                            </a:rPr>
                            <a:t>2</a:t>
                          </a:r>
                          <a:endParaRPr lang="zh-CN" sz="2000" kern="100">
                            <a:solidFill>
                              <a:sysClr val="windowText" lastClr="000000"/>
                            </a:solidFill>
                            <a:effectLst/>
                            <a:latin typeface="Times New Roman" panose="02020603050405020304" pitchFamily="18" charset="0"/>
                            <a:ea typeface="宋体" panose="02010600030101010101" pitchFamily="2" charset="-122"/>
                          </a:endParaRPr>
                        </a:p>
                      </a:txBody>
                      <a:tcPr marL="68580" marR="68580" marT="0" marB="0">
                        <a:noFill/>
                      </a:tcPr>
                    </a:tc>
                    <a:tc>
                      <a:txBody>
                        <a:bodyPr/>
                        <a:lstStyle/>
                        <a:p>
                          <a:pPr indent="127000" algn="just">
                            <a:lnSpc>
                              <a:spcPct val="100000"/>
                            </a:lnSpc>
                          </a:pPr>
                          <a14:m>
                            <m:oMath xmlns:m="http://schemas.openxmlformats.org/officeDocument/2006/math">
                              <m:r>
                                <a:rPr lang="en-US" sz="2000" kern="100" smtClean="0">
                                  <a:solidFill>
                                    <a:sysClr val="windowText" lastClr="000000"/>
                                  </a:solidFill>
                                  <a:effectLst/>
                                  <a:latin typeface="Cambria Math" panose="02040503050406030204" pitchFamily="18" charset="0"/>
                                </a:rPr>
                                <m:t>𝑗</m:t>
                              </m:r>
                              <m:r>
                                <a:rPr lang="zh-CN" sz="2000" kern="100">
                                  <a:solidFill>
                                    <a:sysClr val="windowText" lastClr="000000"/>
                                  </a:solidFill>
                                  <a:effectLst/>
                                  <a:latin typeface="Cambria Math" panose="02040503050406030204" pitchFamily="18" charset="0"/>
                                </a:rPr>
                                <m:t>←</m:t>
                              </m:r>
                              <m:sSub>
                                <m:sSubPr>
                                  <m:ctrlPr>
                                    <a:rPr lang="en-US" altLang="zh-CN" sz="2000" b="0" i="1" kern="100" smtClean="0">
                                      <a:solidFill>
                                        <a:sysClr val="windowText" lastClr="000000"/>
                                      </a:solidFill>
                                      <a:effectLst/>
                                      <a:latin typeface="Cambria Math" panose="02040503050406030204" pitchFamily="18" charset="0"/>
                                    </a:rPr>
                                  </m:ctrlPr>
                                </m:sSubPr>
                                <m:e>
                                  <m:r>
                                    <a:rPr lang="en-US" altLang="zh-CN" sz="2000" b="0" i="1" kern="100" smtClean="0">
                                      <a:solidFill>
                                        <a:sysClr val="windowText" lastClr="000000"/>
                                      </a:solidFill>
                                      <a:effectLst/>
                                      <a:latin typeface="Cambria Math" panose="02040503050406030204" pitchFamily="18" charset="0"/>
                                    </a:rPr>
                                    <m:t>𝑙</m:t>
                                  </m:r>
                                </m:e>
                                <m:sub>
                                  <m:r>
                                    <a:rPr lang="en-US" altLang="zh-CN" sz="2000" b="0" i="1" kern="100" smtClean="0">
                                      <a:solidFill>
                                        <a:sysClr val="windowText" lastClr="000000"/>
                                      </a:solidFill>
                                      <a:effectLst/>
                                      <a:latin typeface="Cambria Math" panose="02040503050406030204" pitchFamily="18" charset="0"/>
                                    </a:rPr>
                                    <m:t>𝑦</m:t>
                                  </m:r>
                                </m:sub>
                              </m:sSub>
                              <m:r>
                                <a:rPr lang="en-US" sz="2000" kern="100">
                                  <a:solidFill>
                                    <a:sysClr val="windowText" lastClr="000000"/>
                                  </a:solidFill>
                                  <a:effectLst/>
                                  <a:latin typeface="Cambria Math" panose="02040503050406030204" pitchFamily="18" charset="0"/>
                                </a:rPr>
                                <m:t>+1</m:t>
                              </m:r>
                            </m:oMath>
                          </a14:m>
                          <a:r>
                            <a:rPr lang="en-US" sz="2000" kern="100" dirty="0">
                              <a:solidFill>
                                <a:sysClr val="windowText" lastClr="000000"/>
                              </a:solidFill>
                              <a:effectLst/>
                            </a:rPr>
                            <a:t>  //</a:t>
                          </a:r>
                          <a:r>
                            <a:rPr lang="zh-CN" sz="2000" kern="100" dirty="0">
                              <a:solidFill>
                                <a:sysClr val="windowText" lastClr="000000"/>
                              </a:solidFill>
                              <a:effectLst/>
                            </a:rPr>
                            <a:t>右子序列当前待比较的元素位置</a:t>
                          </a:r>
                          <a:endParaRPr lang="zh-CN" sz="2000" kern="100" dirty="0">
                            <a:solidFill>
                              <a:sysClr val="windowText" lastClr="000000"/>
                            </a:solidFill>
                            <a:effectLst/>
                            <a:latin typeface="Times New Roman" panose="02020603050405020304" pitchFamily="18" charset="0"/>
                            <a:ea typeface="宋体" panose="02010600030101010101" pitchFamily="2" charset="-122"/>
                          </a:endParaRPr>
                        </a:p>
                      </a:txBody>
                      <a:tcPr marL="68580" marR="68580" marT="0" marB="0">
                        <a:noFill/>
                      </a:tcPr>
                    </a:tc>
                    <a:extLst>
                      <a:ext uri="{0D108BD9-81ED-4DB2-BD59-A6C34878D82A}">
                        <a16:rowId xmlns:a16="http://schemas.microsoft.com/office/drawing/2014/main" val="3717457353"/>
                      </a:ext>
                    </a:extLst>
                  </a:tr>
                  <a:tr h="0">
                    <a:tc>
                      <a:txBody>
                        <a:bodyPr/>
                        <a:lstStyle/>
                        <a:p>
                          <a:pPr indent="0" algn="just">
                            <a:lnSpc>
                              <a:spcPct val="100000"/>
                            </a:lnSpc>
                          </a:pPr>
                          <a:r>
                            <a:rPr lang="en-US" sz="2000" kern="100" dirty="0">
                              <a:solidFill>
                                <a:sysClr val="windowText" lastClr="000000"/>
                              </a:solidFill>
                              <a:effectLst/>
                            </a:rPr>
                            <a:t>3</a:t>
                          </a:r>
                          <a:endParaRPr lang="zh-CN" sz="2000" kern="100" dirty="0">
                            <a:solidFill>
                              <a:sysClr val="windowText" lastClr="000000"/>
                            </a:solidFill>
                            <a:effectLst/>
                            <a:latin typeface="Times New Roman" panose="02020603050405020304" pitchFamily="18" charset="0"/>
                            <a:ea typeface="宋体" panose="02010600030101010101" pitchFamily="2" charset="-122"/>
                          </a:endParaRPr>
                        </a:p>
                      </a:txBody>
                      <a:tcPr marL="68580" marR="68580" marT="0" marB="0">
                        <a:noFill/>
                      </a:tcPr>
                    </a:tc>
                    <a:tc>
                      <a:txBody>
                        <a:bodyPr/>
                        <a:lstStyle/>
                        <a:p>
                          <a:pPr indent="127000" algn="just">
                            <a:lnSpc>
                              <a:spcPct val="100000"/>
                            </a:lnSpc>
                          </a:pPr>
                          <a14:m>
                            <m:oMath xmlns:m="http://schemas.openxmlformats.org/officeDocument/2006/math">
                              <m:r>
                                <a:rPr lang="en-US" sz="2000" kern="100" smtClean="0">
                                  <a:solidFill>
                                    <a:sysClr val="windowText" lastClr="000000"/>
                                  </a:solidFill>
                                  <a:effectLst/>
                                  <a:latin typeface="Cambria Math" panose="02040503050406030204" pitchFamily="18" charset="0"/>
                                </a:rPr>
                                <m:t>𝑘</m:t>
                              </m:r>
                              <m:r>
                                <a:rPr lang="zh-CN" sz="2000" kern="100">
                                  <a:solidFill>
                                    <a:sysClr val="windowText" lastClr="000000"/>
                                  </a:solidFill>
                                  <a:effectLst/>
                                  <a:latin typeface="Cambria Math" panose="02040503050406030204" pitchFamily="18" charset="0"/>
                                </a:rPr>
                                <m:t>←</m:t>
                              </m:r>
                              <m:sSub>
                                <m:sSubPr>
                                  <m:ctrlPr>
                                    <a:rPr lang="en-US" sz="2000" b="0" i="1" kern="100" smtClean="0">
                                      <a:solidFill>
                                        <a:sysClr val="windowText" lastClr="000000"/>
                                      </a:solidFill>
                                      <a:effectLst/>
                                      <a:latin typeface="Cambria Math" panose="02040503050406030204" pitchFamily="18" charset="0"/>
                                    </a:rPr>
                                  </m:ctrlPr>
                                </m:sSubPr>
                                <m:e>
                                  <m:r>
                                    <a:rPr lang="en-US" sz="2000" i="1" kern="100">
                                      <a:solidFill>
                                        <a:sysClr val="windowText" lastClr="000000"/>
                                      </a:solidFill>
                                      <a:effectLst/>
                                      <a:latin typeface="Cambria Math" panose="02040503050406030204" pitchFamily="18" charset="0"/>
                                    </a:rPr>
                                    <m:t>𝑙</m:t>
                                  </m:r>
                                </m:e>
                                <m:sub>
                                  <m:r>
                                    <a:rPr lang="en-US" sz="2000" b="0" i="1" kern="100" smtClean="0">
                                      <a:solidFill>
                                        <a:sysClr val="windowText" lastClr="000000"/>
                                      </a:solidFill>
                                      <a:effectLst/>
                                      <a:latin typeface="Cambria Math" panose="02040503050406030204" pitchFamily="18" charset="0"/>
                                    </a:rPr>
                                    <m:t>𝑥</m:t>
                                  </m:r>
                                </m:sub>
                              </m:sSub>
                            </m:oMath>
                          </a14:m>
                          <a:r>
                            <a:rPr lang="en-US" sz="2000" i="1" kern="100" dirty="0">
                              <a:solidFill>
                                <a:sysClr val="windowText" lastClr="000000"/>
                              </a:solidFill>
                              <a:effectLst/>
                            </a:rPr>
                            <a:t>  </a:t>
                          </a:r>
                          <a:r>
                            <a:rPr lang="en-US" sz="2000" kern="100" dirty="0">
                              <a:solidFill>
                                <a:sysClr val="windowText" lastClr="000000"/>
                              </a:solidFill>
                              <a:effectLst/>
                            </a:rPr>
                            <a:t>//</a:t>
                          </a:r>
                          <a:r>
                            <a:rPr lang="zh-CN" sz="2000" kern="100" dirty="0">
                              <a:solidFill>
                                <a:sysClr val="windowText" lastClr="000000"/>
                              </a:solidFill>
                              <a:effectLst/>
                            </a:rPr>
                            <a:t>结果序列当前待放入的元素位置</a:t>
                          </a:r>
                          <a:endParaRPr lang="zh-CN" sz="2000" kern="100" dirty="0">
                            <a:solidFill>
                              <a:sysClr val="windowText" lastClr="000000"/>
                            </a:solidFill>
                            <a:effectLst/>
                            <a:latin typeface="Times New Roman" panose="02020603050405020304" pitchFamily="18" charset="0"/>
                            <a:ea typeface="宋体" panose="02010600030101010101" pitchFamily="2" charset="-122"/>
                          </a:endParaRPr>
                        </a:p>
                      </a:txBody>
                      <a:tcPr marL="68580" marR="68580" marT="0" marB="0">
                        <a:noFill/>
                      </a:tcPr>
                    </a:tc>
                    <a:extLst>
                      <a:ext uri="{0D108BD9-81ED-4DB2-BD59-A6C34878D82A}">
                        <a16:rowId xmlns:a16="http://schemas.microsoft.com/office/drawing/2014/main" val="706041093"/>
                      </a:ext>
                    </a:extLst>
                  </a:tr>
                  <a:tr h="0">
                    <a:tc>
                      <a:txBody>
                        <a:bodyPr/>
                        <a:lstStyle/>
                        <a:p>
                          <a:pPr indent="0" algn="just">
                            <a:lnSpc>
                              <a:spcPct val="100000"/>
                            </a:lnSpc>
                          </a:pPr>
                          <a:r>
                            <a:rPr lang="en-US" sz="2000" kern="100">
                              <a:solidFill>
                                <a:sysClr val="windowText" lastClr="000000"/>
                              </a:solidFill>
                              <a:effectLst/>
                            </a:rPr>
                            <a:t>4</a:t>
                          </a:r>
                          <a:endParaRPr lang="zh-CN" sz="2000" kern="100">
                            <a:solidFill>
                              <a:sysClr val="windowText" lastClr="000000"/>
                            </a:solidFill>
                            <a:effectLst/>
                            <a:latin typeface="Times New Roman" panose="02020603050405020304" pitchFamily="18" charset="0"/>
                            <a:ea typeface="宋体" panose="02010600030101010101" pitchFamily="2" charset="-122"/>
                          </a:endParaRPr>
                        </a:p>
                      </a:txBody>
                      <a:tcPr marL="68580" marR="68580" marT="0" marB="0">
                        <a:noFill/>
                      </a:tcPr>
                    </a:tc>
                    <a:tc>
                      <a:txBody>
                        <a:bodyPr/>
                        <a:lstStyle/>
                        <a:p>
                          <a:pPr indent="127000" algn="just">
                            <a:lnSpc>
                              <a:spcPct val="100000"/>
                            </a:lnSpc>
                          </a:pPr>
                          <a14:m>
                            <m:oMath xmlns:m="http://schemas.openxmlformats.org/officeDocument/2006/math">
                              <m:r>
                                <a:rPr lang="en-US" sz="2000" kern="100" smtClean="0">
                                  <a:solidFill>
                                    <a:sysClr val="windowText" lastClr="000000"/>
                                  </a:solidFill>
                                  <a:effectLst/>
                                  <a:latin typeface="Cambria Math" panose="02040503050406030204" pitchFamily="18" charset="0"/>
                                </a:rPr>
                                <m:t>𝐰𝐡𝐢𝐥𝐞</m:t>
                              </m:r>
                              <m:r>
                                <a:rPr lang="en-US" sz="2000" kern="100" smtClean="0">
                                  <a:solidFill>
                                    <a:sysClr val="windowText" lastClr="000000"/>
                                  </a:solidFill>
                                  <a:effectLst/>
                                  <a:latin typeface="Cambria Math" panose="02040503050406030204" pitchFamily="18" charset="0"/>
                                </a:rPr>
                                <m:t> </m:t>
                              </m:r>
                              <m:r>
                                <a:rPr lang="en-US" sz="2000" kern="100" smtClean="0">
                                  <a:solidFill>
                                    <a:sysClr val="windowText" lastClr="000000"/>
                                  </a:solidFill>
                                  <a:effectLst/>
                                  <a:latin typeface="Cambria Math" panose="02040503050406030204" pitchFamily="18" charset="0"/>
                                </a:rPr>
                                <m:t>𝑖</m:t>
                              </m:r>
                              <m:r>
                                <a:rPr lang="zh-CN" sz="2000" kern="100">
                                  <a:solidFill>
                                    <a:sysClr val="windowText" lastClr="000000"/>
                                  </a:solidFill>
                                  <a:effectLst/>
                                  <a:latin typeface="Cambria Math" panose="02040503050406030204" pitchFamily="18" charset="0"/>
                                </a:rPr>
                                <m:t>≤</m:t>
                              </m:r>
                              <m:sSub>
                                <m:sSubPr>
                                  <m:ctrlPr>
                                    <a:rPr lang="en-US" altLang="zh-CN" sz="2000" b="0" i="1" kern="100" smtClean="0">
                                      <a:solidFill>
                                        <a:sysClr val="windowText" lastClr="000000"/>
                                      </a:solidFill>
                                      <a:effectLst/>
                                      <a:latin typeface="Cambria Math" panose="02040503050406030204" pitchFamily="18" charset="0"/>
                                    </a:rPr>
                                  </m:ctrlPr>
                                </m:sSubPr>
                                <m:e>
                                  <m:r>
                                    <a:rPr lang="en-US" altLang="zh-CN" sz="2000" b="0" i="1" kern="100" smtClean="0">
                                      <a:solidFill>
                                        <a:sysClr val="windowText" lastClr="000000"/>
                                      </a:solidFill>
                                      <a:effectLst/>
                                      <a:latin typeface="Cambria Math" panose="02040503050406030204" pitchFamily="18" charset="0"/>
                                    </a:rPr>
                                    <m:t>𝑟</m:t>
                                  </m:r>
                                </m:e>
                                <m:sub>
                                  <m:r>
                                    <a:rPr lang="en-US" altLang="zh-CN" sz="2000" b="0" i="1" kern="100" smtClean="0">
                                      <a:solidFill>
                                        <a:sysClr val="windowText" lastClr="000000"/>
                                      </a:solidFill>
                                      <a:effectLst/>
                                      <a:latin typeface="Cambria Math" panose="02040503050406030204" pitchFamily="18" charset="0"/>
                                    </a:rPr>
                                    <m:t>𝑥</m:t>
                                  </m:r>
                                </m:sub>
                              </m:sSub>
                              <m:r>
                                <a:rPr lang="en-US" sz="2000" i="1" kern="100">
                                  <a:solidFill>
                                    <a:sysClr val="windowText" lastClr="000000"/>
                                  </a:solidFill>
                                  <a:effectLst/>
                                  <a:latin typeface="Cambria Math" panose="02040503050406030204" pitchFamily="18" charset="0"/>
                                </a:rPr>
                                <m:t> </m:t>
                              </m:r>
                              <m:r>
                                <m:rPr>
                                  <m:sty m:val="p"/>
                                </m:rPr>
                                <a:rPr lang="en-US" sz="2000" kern="100">
                                  <a:solidFill>
                                    <a:sysClr val="windowText" lastClr="000000"/>
                                  </a:solidFill>
                                  <a:effectLst/>
                                  <a:latin typeface="Cambria Math" panose="02040503050406030204" pitchFamily="18" charset="0"/>
                                </a:rPr>
                                <m:t>or</m:t>
                              </m:r>
                              <m:r>
                                <a:rPr lang="en-US" sz="2000" kern="100">
                                  <a:solidFill>
                                    <a:sysClr val="windowText" lastClr="000000"/>
                                  </a:solidFill>
                                  <a:effectLst/>
                                  <a:latin typeface="Cambria Math" panose="02040503050406030204" pitchFamily="18" charset="0"/>
                                </a:rPr>
                                <m:t> </m:t>
                              </m:r>
                              <m:r>
                                <a:rPr lang="en-US" sz="2000" kern="100">
                                  <a:solidFill>
                                    <a:sysClr val="windowText" lastClr="000000"/>
                                  </a:solidFill>
                                  <a:effectLst/>
                                  <a:latin typeface="Cambria Math" panose="02040503050406030204" pitchFamily="18" charset="0"/>
                                </a:rPr>
                                <m:t>𝑗</m:t>
                              </m:r>
                              <m:r>
                                <a:rPr lang="zh-CN" sz="2000" kern="100">
                                  <a:solidFill>
                                    <a:sysClr val="windowText" lastClr="000000"/>
                                  </a:solidFill>
                                  <a:effectLst/>
                                  <a:latin typeface="Cambria Math" panose="02040503050406030204" pitchFamily="18" charset="0"/>
                                </a:rPr>
                                <m:t>≤</m:t>
                              </m:r>
                              <m:sSub>
                                <m:sSubPr>
                                  <m:ctrlPr>
                                    <a:rPr lang="en-US" sz="2000" b="0" i="1" kern="100" smtClean="0">
                                      <a:solidFill>
                                        <a:sysClr val="windowText" lastClr="000000"/>
                                      </a:solidFill>
                                      <a:effectLst/>
                                      <a:latin typeface="Cambria Math" panose="02040503050406030204" pitchFamily="18" charset="0"/>
                                    </a:rPr>
                                  </m:ctrlPr>
                                </m:sSubPr>
                                <m:e>
                                  <m:r>
                                    <a:rPr lang="en-US" sz="2000" i="1" kern="100">
                                      <a:solidFill>
                                        <a:sysClr val="windowText" lastClr="000000"/>
                                      </a:solidFill>
                                      <a:effectLst/>
                                      <a:latin typeface="Cambria Math" panose="02040503050406030204" pitchFamily="18" charset="0"/>
                                    </a:rPr>
                                    <m:t>𝑟</m:t>
                                  </m:r>
                                </m:e>
                                <m:sub>
                                  <m:r>
                                    <a:rPr lang="en-US" sz="2000" b="0" i="1" kern="100" smtClean="0">
                                      <a:solidFill>
                                        <a:sysClr val="windowText" lastClr="000000"/>
                                      </a:solidFill>
                                      <a:effectLst/>
                                      <a:latin typeface="Cambria Math" panose="02040503050406030204" pitchFamily="18" charset="0"/>
                                    </a:rPr>
                                    <m:t>𝑦</m:t>
                                  </m:r>
                                </m:sub>
                              </m:sSub>
                              <m:r>
                                <a:rPr lang="en-US" sz="2000" i="1" kern="100">
                                  <a:solidFill>
                                    <a:sysClr val="windowText" lastClr="000000"/>
                                  </a:solidFill>
                                  <a:effectLst/>
                                  <a:latin typeface="Cambria Math" panose="02040503050406030204" pitchFamily="18" charset="0"/>
                                </a:rPr>
                                <m:t> </m:t>
                              </m:r>
                              <m:r>
                                <a:rPr lang="en-US" sz="2000" kern="100">
                                  <a:solidFill>
                                    <a:sysClr val="windowText" lastClr="000000"/>
                                  </a:solidFill>
                                  <a:effectLst/>
                                  <a:latin typeface="Cambria Math" panose="02040503050406030204" pitchFamily="18" charset="0"/>
                                </a:rPr>
                                <m:t>𝐝𝐨</m:t>
                              </m:r>
                            </m:oMath>
                          </a14:m>
                          <a:r>
                            <a:rPr lang="en-US" sz="2000" kern="100" dirty="0">
                              <a:solidFill>
                                <a:sysClr val="windowText" lastClr="000000"/>
                              </a:solidFill>
                              <a:effectLst/>
                            </a:rPr>
                            <a:t> </a:t>
                          </a:r>
                          <a:endParaRPr lang="zh-CN" sz="2000" kern="100" dirty="0">
                            <a:solidFill>
                              <a:sysClr val="windowText" lastClr="000000"/>
                            </a:solidFill>
                            <a:effectLst/>
                            <a:latin typeface="Times New Roman" panose="02020603050405020304" pitchFamily="18" charset="0"/>
                            <a:ea typeface="宋体" panose="02010600030101010101" pitchFamily="2" charset="-122"/>
                          </a:endParaRPr>
                        </a:p>
                      </a:txBody>
                      <a:tcPr marL="68580" marR="68580" marT="0" marB="0">
                        <a:noFill/>
                      </a:tcPr>
                    </a:tc>
                    <a:extLst>
                      <a:ext uri="{0D108BD9-81ED-4DB2-BD59-A6C34878D82A}">
                        <a16:rowId xmlns:a16="http://schemas.microsoft.com/office/drawing/2014/main" val="1613785845"/>
                      </a:ext>
                    </a:extLst>
                  </a:tr>
                  <a:tr h="0">
                    <a:tc>
                      <a:txBody>
                        <a:bodyPr/>
                        <a:lstStyle/>
                        <a:p>
                          <a:pPr indent="0" algn="just">
                            <a:lnSpc>
                              <a:spcPct val="100000"/>
                            </a:lnSpc>
                          </a:pPr>
                          <a:r>
                            <a:rPr lang="en-US" sz="2000" kern="100">
                              <a:solidFill>
                                <a:sysClr val="windowText" lastClr="000000"/>
                              </a:solidFill>
                              <a:effectLst/>
                            </a:rPr>
                            <a:t>5</a:t>
                          </a:r>
                          <a:endParaRPr lang="zh-CN" sz="2000" kern="100">
                            <a:solidFill>
                              <a:sysClr val="windowText" lastClr="000000"/>
                            </a:solidFill>
                            <a:effectLst/>
                            <a:latin typeface="Times New Roman" panose="02020603050405020304" pitchFamily="18" charset="0"/>
                            <a:ea typeface="宋体" panose="02010600030101010101" pitchFamily="2" charset="-122"/>
                          </a:endParaRPr>
                        </a:p>
                      </a:txBody>
                      <a:tcPr marL="68580" marR="68580" marT="0" marB="0">
                        <a:noFill/>
                      </a:tcPr>
                    </a:tc>
                    <a:tc>
                      <a:txBody>
                        <a:bodyPr/>
                        <a:lstStyle/>
                        <a:p>
                          <a:pPr indent="127000" algn="just">
                            <a:lnSpc>
                              <a:spcPct val="100000"/>
                            </a:lnSpc>
                          </a:pPr>
                          <a14:m>
                            <m:oMath xmlns:m="http://schemas.openxmlformats.org/officeDocument/2006/math">
                              <m:r>
                                <a:rPr lang="en-US" sz="2000" kern="100" smtClean="0">
                                  <a:solidFill>
                                    <a:sysClr val="windowText" lastClr="000000"/>
                                  </a:solidFill>
                                  <a:effectLst/>
                                  <a:latin typeface="Cambria Math" panose="02040503050406030204" pitchFamily="18" charset="0"/>
                                </a:rPr>
                                <m:t>|   </m:t>
                              </m:r>
                              <m:r>
                                <a:rPr lang="en-US" sz="2000" kern="100" smtClean="0">
                                  <a:solidFill>
                                    <a:sysClr val="windowText" lastClr="000000"/>
                                  </a:solidFill>
                                  <a:effectLst/>
                                  <a:latin typeface="Cambria Math" panose="02040503050406030204" pitchFamily="18" charset="0"/>
                                </a:rPr>
                                <m:t>𝐢𝐟</m:t>
                              </m:r>
                              <m:r>
                                <a:rPr lang="en-US" sz="2000" kern="100" smtClean="0">
                                  <a:solidFill>
                                    <a:sysClr val="windowText" lastClr="000000"/>
                                  </a:solidFill>
                                  <a:effectLst/>
                                  <a:latin typeface="Cambria Math" panose="02040503050406030204" pitchFamily="18" charset="0"/>
                                </a:rPr>
                                <m:t> </m:t>
                              </m:r>
                              <m:r>
                                <a:rPr lang="en-US" sz="2000" kern="100" smtClean="0">
                                  <a:solidFill>
                                    <a:sysClr val="windowText" lastClr="000000"/>
                                  </a:solidFill>
                                  <a:effectLst/>
                                  <a:latin typeface="Cambria Math" panose="02040503050406030204" pitchFamily="18" charset="0"/>
                                </a:rPr>
                                <m:t>𝑗</m:t>
                              </m:r>
                              <m:r>
                                <a:rPr lang="en-US" sz="2000" kern="100" smtClean="0">
                                  <a:solidFill>
                                    <a:sysClr val="windowText" lastClr="000000"/>
                                  </a:solidFill>
                                  <a:effectLst/>
                                  <a:latin typeface="Cambria Math" panose="02040503050406030204" pitchFamily="18" charset="0"/>
                                </a:rPr>
                                <m:t>&gt;</m:t>
                              </m:r>
                              <m:sSub>
                                <m:sSubPr>
                                  <m:ctrlPr>
                                    <a:rPr lang="en-US" sz="2000" b="0" i="1" kern="100" smtClean="0">
                                      <a:solidFill>
                                        <a:sysClr val="windowText" lastClr="000000"/>
                                      </a:solidFill>
                                      <a:effectLst/>
                                      <a:latin typeface="Cambria Math" panose="02040503050406030204" pitchFamily="18" charset="0"/>
                                    </a:rPr>
                                  </m:ctrlPr>
                                </m:sSubPr>
                                <m:e>
                                  <m:r>
                                    <a:rPr lang="en-US" sz="2000" i="1" kern="100" smtClean="0">
                                      <a:solidFill>
                                        <a:sysClr val="windowText" lastClr="000000"/>
                                      </a:solidFill>
                                      <a:effectLst/>
                                      <a:latin typeface="Cambria Math" panose="02040503050406030204" pitchFamily="18" charset="0"/>
                                    </a:rPr>
                                    <m:t>𝑟</m:t>
                                  </m:r>
                                </m:e>
                                <m:sub>
                                  <m:r>
                                    <a:rPr lang="en-US" sz="2000" b="0" i="1" kern="100" smtClean="0">
                                      <a:solidFill>
                                        <a:sysClr val="windowText" lastClr="000000"/>
                                      </a:solidFill>
                                      <a:effectLst/>
                                      <a:latin typeface="Cambria Math" panose="02040503050406030204" pitchFamily="18" charset="0"/>
                                    </a:rPr>
                                    <m:t>𝑦</m:t>
                                  </m:r>
                                </m:sub>
                              </m:sSub>
                              <m:r>
                                <a:rPr lang="en-US" sz="2000" i="1" kern="100" smtClean="0">
                                  <a:solidFill>
                                    <a:sysClr val="windowText" lastClr="000000"/>
                                  </a:solidFill>
                                  <a:effectLst/>
                                  <a:latin typeface="Cambria Math" panose="02040503050406030204" pitchFamily="18" charset="0"/>
                                </a:rPr>
                                <m:t> </m:t>
                              </m:r>
                              <m:r>
                                <m:rPr>
                                  <m:sty m:val="p"/>
                                </m:rPr>
                                <a:rPr lang="en-US" sz="2000" kern="100" smtClean="0">
                                  <a:solidFill>
                                    <a:sysClr val="windowText" lastClr="000000"/>
                                  </a:solidFill>
                                  <a:effectLst/>
                                  <a:latin typeface="Cambria Math" panose="02040503050406030204" pitchFamily="18" charset="0"/>
                                </a:rPr>
                                <m:t>or</m:t>
                              </m:r>
                              <m:r>
                                <a:rPr lang="en-US" sz="2000" kern="100" smtClean="0">
                                  <a:solidFill>
                                    <a:sysClr val="windowText" lastClr="000000"/>
                                  </a:solidFill>
                                  <a:effectLst/>
                                  <a:latin typeface="Cambria Math" panose="02040503050406030204" pitchFamily="18" charset="0"/>
                                </a:rPr>
                                <m:t> </m:t>
                              </m:r>
                              <m:d>
                                <m:dPr>
                                  <m:ctrlPr>
                                    <a:rPr lang="zh-CN" sz="2000" i="1" kern="100">
                                      <a:solidFill>
                                        <a:sysClr val="windowText" lastClr="000000"/>
                                      </a:solidFill>
                                      <a:effectLst/>
                                      <a:latin typeface="Cambria Math" panose="02040503050406030204" pitchFamily="18" charset="0"/>
                                    </a:rPr>
                                  </m:ctrlPr>
                                </m:dPr>
                                <m:e>
                                  <m:r>
                                    <a:rPr lang="en-US" sz="2000" kern="100">
                                      <a:solidFill>
                                        <a:sysClr val="windowText" lastClr="000000"/>
                                      </a:solidFill>
                                      <a:effectLst/>
                                      <a:latin typeface="Cambria Math" panose="02040503050406030204" pitchFamily="18" charset="0"/>
                                    </a:rPr>
                                    <m:t>𝑖</m:t>
                                  </m:r>
                                  <m:r>
                                    <a:rPr lang="zh-CN" sz="2000" kern="100">
                                      <a:solidFill>
                                        <a:sysClr val="windowText" lastClr="000000"/>
                                      </a:solidFill>
                                      <a:effectLst/>
                                      <a:latin typeface="Cambria Math" panose="02040503050406030204" pitchFamily="18" charset="0"/>
                                    </a:rPr>
                                    <m:t>≤</m:t>
                                  </m:r>
                                  <m:sSub>
                                    <m:sSubPr>
                                      <m:ctrlPr>
                                        <a:rPr lang="en-US" altLang="zh-CN" sz="2000" b="0" i="1" kern="100" smtClean="0">
                                          <a:solidFill>
                                            <a:sysClr val="windowText" lastClr="000000"/>
                                          </a:solidFill>
                                          <a:effectLst/>
                                          <a:latin typeface="Cambria Math" panose="02040503050406030204" pitchFamily="18" charset="0"/>
                                        </a:rPr>
                                      </m:ctrlPr>
                                    </m:sSubPr>
                                    <m:e>
                                      <m:r>
                                        <a:rPr lang="en-US" altLang="zh-CN" sz="2000" b="0" i="1" kern="100" smtClean="0">
                                          <a:solidFill>
                                            <a:sysClr val="windowText" lastClr="000000"/>
                                          </a:solidFill>
                                          <a:effectLst/>
                                          <a:latin typeface="Cambria Math" panose="02040503050406030204" pitchFamily="18" charset="0"/>
                                        </a:rPr>
                                        <m:t>𝑟</m:t>
                                      </m:r>
                                    </m:e>
                                    <m:sub>
                                      <m:r>
                                        <a:rPr lang="en-US" altLang="zh-CN" sz="2000" b="0" i="1" kern="100" smtClean="0">
                                          <a:solidFill>
                                            <a:sysClr val="windowText" lastClr="000000"/>
                                          </a:solidFill>
                                          <a:effectLst/>
                                          <a:latin typeface="Cambria Math" panose="02040503050406030204" pitchFamily="18" charset="0"/>
                                        </a:rPr>
                                        <m:t>𝑥</m:t>
                                      </m:r>
                                    </m:sub>
                                  </m:sSub>
                                  <m:r>
                                    <a:rPr lang="en-US" sz="2000" i="1" kern="100">
                                      <a:solidFill>
                                        <a:sysClr val="windowText" lastClr="000000"/>
                                      </a:solidFill>
                                      <a:effectLst/>
                                      <a:latin typeface="Cambria Math" panose="02040503050406030204" pitchFamily="18" charset="0"/>
                                    </a:rPr>
                                    <m:t> </m:t>
                                  </m:r>
                                  <m:r>
                                    <m:rPr>
                                      <m:sty m:val="p"/>
                                    </m:rPr>
                                    <a:rPr lang="en-US" sz="2000" kern="100">
                                      <a:solidFill>
                                        <a:sysClr val="windowText" lastClr="000000"/>
                                      </a:solidFill>
                                      <a:effectLst/>
                                      <a:latin typeface="Cambria Math" panose="02040503050406030204" pitchFamily="18" charset="0"/>
                                    </a:rPr>
                                    <m:t>and</m:t>
                                  </m:r>
                                  <m:r>
                                    <a:rPr lang="en-US" sz="2000" kern="100">
                                      <a:solidFill>
                                        <a:sysClr val="windowText" lastClr="000000"/>
                                      </a:solidFill>
                                      <a:effectLst/>
                                      <a:latin typeface="Cambria Math" panose="02040503050406030204" pitchFamily="18" charset="0"/>
                                    </a:rPr>
                                    <m:t> </m:t>
                                  </m:r>
                                  <m:sSub>
                                    <m:sSubPr>
                                      <m:ctrlPr>
                                        <a:rPr lang="zh-CN" sz="2000" i="1" kern="100">
                                          <a:solidFill>
                                            <a:sysClr val="windowText" lastClr="000000"/>
                                          </a:solidFill>
                                          <a:effectLst/>
                                          <a:latin typeface="Cambria Math" panose="02040503050406030204" pitchFamily="18" charset="0"/>
                                        </a:rPr>
                                      </m:ctrlPr>
                                    </m:sSubPr>
                                    <m:e>
                                      <m:r>
                                        <a:rPr lang="en-US" sz="2000" kern="100">
                                          <a:solidFill>
                                            <a:sysClr val="windowText" lastClr="000000"/>
                                          </a:solidFill>
                                          <a:effectLst/>
                                          <a:latin typeface="Cambria Math" panose="02040503050406030204" pitchFamily="18" charset="0"/>
                                        </a:rPr>
                                        <m:t>𝑎</m:t>
                                      </m:r>
                                    </m:e>
                                    <m:sub>
                                      <m:r>
                                        <a:rPr lang="en-US" sz="2000" kern="100">
                                          <a:solidFill>
                                            <a:sysClr val="windowText" lastClr="000000"/>
                                          </a:solidFill>
                                          <a:effectLst/>
                                          <a:latin typeface="Cambria Math" panose="02040503050406030204" pitchFamily="18" charset="0"/>
                                        </a:rPr>
                                        <m:t>𝑖</m:t>
                                      </m:r>
                                    </m:sub>
                                  </m:sSub>
                                  <m:r>
                                    <a:rPr lang="zh-CN" sz="2000" kern="100">
                                      <a:solidFill>
                                        <a:sysClr val="windowText" lastClr="000000"/>
                                      </a:solidFill>
                                      <a:effectLst/>
                                      <a:latin typeface="Cambria Math" panose="02040503050406030204" pitchFamily="18" charset="0"/>
                                    </a:rPr>
                                    <m:t>≤</m:t>
                                  </m:r>
                                  <m:sSub>
                                    <m:sSubPr>
                                      <m:ctrlPr>
                                        <a:rPr lang="zh-CN" sz="2000" i="1" kern="100">
                                          <a:solidFill>
                                            <a:sysClr val="windowText" lastClr="000000"/>
                                          </a:solidFill>
                                          <a:effectLst/>
                                          <a:latin typeface="Cambria Math" panose="02040503050406030204" pitchFamily="18" charset="0"/>
                                        </a:rPr>
                                      </m:ctrlPr>
                                    </m:sSubPr>
                                    <m:e>
                                      <m:r>
                                        <a:rPr lang="en-US" sz="2000" kern="100">
                                          <a:solidFill>
                                            <a:sysClr val="windowText" lastClr="000000"/>
                                          </a:solidFill>
                                          <a:effectLst/>
                                          <a:latin typeface="Cambria Math" panose="02040503050406030204" pitchFamily="18" charset="0"/>
                                        </a:rPr>
                                        <m:t>𝑎</m:t>
                                      </m:r>
                                    </m:e>
                                    <m:sub>
                                      <m:r>
                                        <a:rPr lang="en-US" sz="2000" kern="100">
                                          <a:solidFill>
                                            <a:sysClr val="windowText" lastClr="000000"/>
                                          </a:solidFill>
                                          <a:effectLst/>
                                          <a:latin typeface="Cambria Math" panose="02040503050406030204" pitchFamily="18" charset="0"/>
                                        </a:rPr>
                                        <m:t>𝑗</m:t>
                                      </m:r>
                                    </m:sub>
                                  </m:sSub>
                                </m:e>
                              </m:d>
                              <m:r>
                                <a:rPr lang="en-US" sz="2000" kern="100">
                                  <a:solidFill>
                                    <a:sysClr val="windowText" lastClr="000000"/>
                                  </a:solidFill>
                                  <a:effectLst/>
                                  <a:latin typeface="Cambria Math" panose="02040503050406030204" pitchFamily="18" charset="0"/>
                                </a:rPr>
                                <m:t> </m:t>
                              </m:r>
                              <m:r>
                                <a:rPr lang="en-US" sz="2000" kern="100">
                                  <a:solidFill>
                                    <a:sysClr val="windowText" lastClr="000000"/>
                                  </a:solidFill>
                                  <a:effectLst/>
                                  <a:latin typeface="Cambria Math" panose="02040503050406030204" pitchFamily="18" charset="0"/>
                                </a:rPr>
                                <m:t>𝐭𝐡𝐞𝐧</m:t>
                              </m:r>
                            </m:oMath>
                          </a14:m>
                          <a:r>
                            <a:rPr lang="en-US" sz="2000" kern="100" dirty="0">
                              <a:solidFill>
                                <a:sysClr val="windowText" lastClr="000000"/>
                              </a:solidFill>
                              <a:effectLst/>
                            </a:rPr>
                            <a:t> </a:t>
                          </a:r>
                          <a:endParaRPr lang="zh-CN" sz="2000" kern="100" dirty="0">
                            <a:solidFill>
                              <a:sysClr val="windowText" lastClr="000000"/>
                            </a:solidFill>
                            <a:effectLst/>
                            <a:latin typeface="Times New Roman" panose="02020603050405020304" pitchFamily="18" charset="0"/>
                            <a:ea typeface="宋体" panose="02010600030101010101" pitchFamily="2" charset="-122"/>
                          </a:endParaRPr>
                        </a:p>
                      </a:txBody>
                      <a:tcPr marL="68580" marR="68580" marT="0" marB="0">
                        <a:noFill/>
                      </a:tcPr>
                    </a:tc>
                    <a:extLst>
                      <a:ext uri="{0D108BD9-81ED-4DB2-BD59-A6C34878D82A}">
                        <a16:rowId xmlns:a16="http://schemas.microsoft.com/office/drawing/2014/main" val="3826023266"/>
                      </a:ext>
                    </a:extLst>
                  </a:tr>
                  <a:tr h="0">
                    <a:tc>
                      <a:txBody>
                        <a:bodyPr/>
                        <a:lstStyle/>
                        <a:p>
                          <a:pPr indent="0" algn="just">
                            <a:lnSpc>
                              <a:spcPct val="100000"/>
                            </a:lnSpc>
                          </a:pPr>
                          <a:r>
                            <a:rPr lang="en-US" sz="2000" kern="100">
                              <a:solidFill>
                                <a:sysClr val="windowText" lastClr="000000"/>
                              </a:solidFill>
                              <a:effectLst/>
                            </a:rPr>
                            <a:t>6</a:t>
                          </a:r>
                          <a:endParaRPr lang="zh-CN" sz="2000" kern="100">
                            <a:solidFill>
                              <a:sysClr val="windowText" lastClr="000000"/>
                            </a:solidFill>
                            <a:effectLst/>
                            <a:latin typeface="Times New Roman" panose="02020603050405020304" pitchFamily="18" charset="0"/>
                            <a:ea typeface="宋体" panose="02010600030101010101" pitchFamily="2" charset="-122"/>
                          </a:endParaRPr>
                        </a:p>
                      </a:txBody>
                      <a:tcPr marL="68580" marR="68580" marT="0" marB="0">
                        <a:noFill/>
                      </a:tcPr>
                    </a:tc>
                    <a:tc>
                      <a:txBody>
                        <a:bodyPr/>
                        <a:lstStyle/>
                        <a:p>
                          <a:pPr indent="127000" algn="just">
                            <a:lnSpc>
                              <a:spcPct val="100000"/>
                            </a:lnSpc>
                          </a:pPr>
                          <a14:m>
                            <m:oMath xmlns:m="http://schemas.openxmlformats.org/officeDocument/2006/math">
                              <m:d>
                                <m:dPr>
                                  <m:begChr m:val="|"/>
                                  <m:endChr m:val="|"/>
                                  <m:ctrlPr>
                                    <a:rPr lang="zh-CN" sz="2000" i="1" kern="100" smtClean="0">
                                      <a:solidFill>
                                        <a:sysClr val="windowText" lastClr="000000"/>
                                      </a:solidFill>
                                      <a:effectLst/>
                                      <a:latin typeface="Cambria Math" panose="02040503050406030204" pitchFamily="18" charset="0"/>
                                    </a:rPr>
                                  </m:ctrlPr>
                                </m:dPr>
                                <m:e>
                                  <m:r>
                                    <a:rPr lang="en-US" sz="2000" i="0" kern="100">
                                      <a:solidFill>
                                        <a:sysClr val="windowText" lastClr="000000"/>
                                      </a:solidFill>
                                      <a:effectLst/>
                                      <a:latin typeface="Cambria Math" panose="02040503050406030204" pitchFamily="18" charset="0"/>
                                    </a:rPr>
                                    <m:t>   </m:t>
                                  </m:r>
                                </m:e>
                              </m:d>
                              <m:r>
                                <a:rPr lang="en-US" sz="2000" i="0" kern="100">
                                  <a:solidFill>
                                    <a:sysClr val="windowText" lastClr="000000"/>
                                  </a:solidFill>
                                  <a:effectLst/>
                                  <a:latin typeface="Cambria Math" panose="02040503050406030204" pitchFamily="18" charset="0"/>
                                </a:rPr>
                                <m:t>   </m:t>
                              </m:r>
                              <m:sSub>
                                <m:sSubPr>
                                  <m:ctrlPr>
                                    <a:rPr lang="en-US" sz="2000" b="0" i="1" kern="100" smtClean="0">
                                      <a:solidFill>
                                        <a:sysClr val="windowText" lastClr="000000"/>
                                      </a:solidFill>
                                      <a:effectLst/>
                                      <a:latin typeface="Cambria Math" panose="02040503050406030204" pitchFamily="18" charset="0"/>
                                    </a:rPr>
                                  </m:ctrlPr>
                                </m:sSubPr>
                                <m:e>
                                  <m:r>
                                    <a:rPr lang="en-US" sz="2000" b="0" i="1" kern="100" smtClean="0">
                                      <a:solidFill>
                                        <a:sysClr val="windowText" lastClr="000000"/>
                                      </a:solidFill>
                                      <a:effectLst/>
                                      <a:latin typeface="Cambria Math" panose="02040503050406030204" pitchFamily="18" charset="0"/>
                                    </a:rPr>
                                    <m:t>𝑡</m:t>
                                  </m:r>
                                </m:e>
                                <m:sub>
                                  <m:r>
                                    <a:rPr lang="en-US" sz="2000" b="0" i="1" kern="100" smtClean="0">
                                      <a:solidFill>
                                        <a:sysClr val="windowText" lastClr="000000"/>
                                      </a:solidFill>
                                      <a:effectLst/>
                                      <a:latin typeface="Cambria Math" panose="02040503050406030204" pitchFamily="18" charset="0"/>
                                    </a:rPr>
                                    <m:t>𝑘</m:t>
                                  </m:r>
                                </m:sub>
                              </m:sSub>
                              <m:r>
                                <a:rPr lang="zh-CN" altLang="zh-CN" sz="2000" i="1" kern="100">
                                  <a:solidFill>
                                    <a:sysClr val="windowText" lastClr="000000"/>
                                  </a:solidFill>
                                  <a:effectLst/>
                                  <a:latin typeface="Cambria Math" panose="02040503050406030204" pitchFamily="18" charset="0"/>
                                </a:rPr>
                                <m:t>←</m:t>
                              </m:r>
                              <m:sSub>
                                <m:sSubPr>
                                  <m:ctrlPr>
                                    <a:rPr lang="en-US" altLang="zh-CN" sz="2000" b="0" i="1" kern="100" smtClean="0">
                                      <a:solidFill>
                                        <a:sysClr val="windowText" lastClr="000000"/>
                                      </a:solidFill>
                                      <a:effectLst/>
                                      <a:latin typeface="Cambria Math" panose="02040503050406030204" pitchFamily="18" charset="0"/>
                                    </a:rPr>
                                  </m:ctrlPr>
                                </m:sSubPr>
                                <m:e>
                                  <m:r>
                                    <a:rPr lang="en-US" altLang="zh-CN" sz="2000" b="0" i="1" kern="100" smtClean="0">
                                      <a:solidFill>
                                        <a:sysClr val="windowText" lastClr="000000"/>
                                      </a:solidFill>
                                      <a:effectLst/>
                                      <a:latin typeface="Cambria Math" panose="02040503050406030204" pitchFamily="18" charset="0"/>
                                    </a:rPr>
                                    <m:t>𝑎</m:t>
                                  </m:r>
                                </m:e>
                                <m:sub>
                                  <m:r>
                                    <a:rPr lang="en-US" altLang="zh-CN" sz="2000" b="0" i="1" kern="100" smtClean="0">
                                      <a:solidFill>
                                        <a:sysClr val="windowText" lastClr="000000"/>
                                      </a:solidFill>
                                      <a:effectLst/>
                                      <a:latin typeface="Cambria Math" panose="02040503050406030204" pitchFamily="18" charset="0"/>
                                    </a:rPr>
                                    <m:t>𝑖</m:t>
                                  </m:r>
                                </m:sub>
                              </m:sSub>
                            </m:oMath>
                          </a14:m>
                          <a:r>
                            <a:rPr lang="en-US" altLang="zh-CN" sz="2000" kern="100" dirty="0">
                              <a:solidFill>
                                <a:sysClr val="windowText" lastClr="000000"/>
                              </a:solidFill>
                              <a:effectLst/>
                            </a:rPr>
                            <a:t> </a:t>
                          </a:r>
                          <a:endParaRPr lang="zh-CN" sz="2000" i="0" kern="100" dirty="0">
                            <a:solidFill>
                              <a:sysClr val="windowText" lastClr="000000"/>
                            </a:solidFill>
                            <a:effectLst/>
                            <a:latin typeface="Times New Roman" panose="02020603050405020304" pitchFamily="18" charset="0"/>
                            <a:ea typeface="宋体" panose="02010600030101010101" pitchFamily="2" charset="-122"/>
                          </a:endParaRPr>
                        </a:p>
                      </a:txBody>
                      <a:tcPr marL="68580" marR="68580" marT="0" marB="0">
                        <a:noFill/>
                      </a:tcPr>
                    </a:tc>
                    <a:extLst>
                      <a:ext uri="{0D108BD9-81ED-4DB2-BD59-A6C34878D82A}">
                        <a16:rowId xmlns:a16="http://schemas.microsoft.com/office/drawing/2014/main" val="2056735728"/>
                      </a:ext>
                    </a:extLst>
                  </a:tr>
                  <a:tr h="0">
                    <a:tc>
                      <a:txBody>
                        <a:bodyPr/>
                        <a:lstStyle/>
                        <a:p>
                          <a:pPr indent="0" algn="just">
                            <a:lnSpc>
                              <a:spcPct val="100000"/>
                            </a:lnSpc>
                          </a:pPr>
                          <a:r>
                            <a:rPr lang="en-US" sz="2000" kern="100">
                              <a:solidFill>
                                <a:sysClr val="windowText" lastClr="000000"/>
                              </a:solidFill>
                              <a:effectLst/>
                            </a:rPr>
                            <a:t>7</a:t>
                          </a:r>
                          <a:endParaRPr lang="zh-CN" sz="2000" kern="100">
                            <a:solidFill>
                              <a:sysClr val="windowText" lastClr="000000"/>
                            </a:solidFill>
                            <a:effectLst/>
                            <a:latin typeface="Times New Roman" panose="02020603050405020304" pitchFamily="18" charset="0"/>
                            <a:ea typeface="宋体" panose="02010600030101010101" pitchFamily="2" charset="-122"/>
                          </a:endParaRPr>
                        </a:p>
                      </a:txBody>
                      <a:tcPr marL="68580" marR="68580" marT="0" marB="0">
                        <a:noFill/>
                      </a:tcPr>
                    </a:tc>
                    <a:tc>
                      <a:txBody>
                        <a:bodyPr/>
                        <a:lstStyle/>
                        <a:p>
                          <a:pPr indent="127000" algn="just">
                            <a:lnSpc>
                              <a:spcPct val="100000"/>
                            </a:lnSpc>
                          </a:pPr>
                          <a14:m>
                            <m:oMath xmlns:m="http://schemas.openxmlformats.org/officeDocument/2006/math">
                              <m:d>
                                <m:dPr>
                                  <m:begChr m:val="|"/>
                                  <m:endChr m:val="|"/>
                                  <m:ctrlPr>
                                    <a:rPr lang="zh-CN" sz="2000" i="1" kern="100" smtClean="0">
                                      <a:solidFill>
                                        <a:sysClr val="windowText" lastClr="000000"/>
                                      </a:solidFill>
                                      <a:effectLst/>
                                      <a:latin typeface="Cambria Math" panose="02040503050406030204" pitchFamily="18" charset="0"/>
                                    </a:rPr>
                                  </m:ctrlPr>
                                </m:dPr>
                                <m:e>
                                  <m:r>
                                    <a:rPr lang="en-US" sz="2000" kern="100">
                                      <a:solidFill>
                                        <a:sysClr val="windowText" lastClr="000000"/>
                                      </a:solidFill>
                                      <a:effectLst/>
                                      <a:latin typeface="Cambria Math" panose="02040503050406030204" pitchFamily="18" charset="0"/>
                                    </a:rPr>
                                    <m:t>   </m:t>
                                  </m:r>
                                </m:e>
                              </m:d>
                              <m:r>
                                <a:rPr lang="en-US" sz="2000" kern="100">
                                  <a:solidFill>
                                    <a:sysClr val="windowText" lastClr="000000"/>
                                  </a:solidFill>
                                  <a:effectLst/>
                                  <a:latin typeface="Cambria Math" panose="02040503050406030204" pitchFamily="18" charset="0"/>
                                </a:rPr>
                                <m:t>   </m:t>
                              </m:r>
                              <m:r>
                                <a:rPr lang="en-US" sz="2000" kern="100">
                                  <a:solidFill>
                                    <a:sysClr val="windowText" lastClr="000000"/>
                                  </a:solidFill>
                                  <a:effectLst/>
                                  <a:latin typeface="Cambria Math" panose="02040503050406030204" pitchFamily="18" charset="0"/>
                                </a:rPr>
                                <m:t>𝑖</m:t>
                              </m:r>
                              <m:r>
                                <a:rPr lang="zh-CN" sz="2000" kern="100">
                                  <a:solidFill>
                                    <a:sysClr val="windowText" lastClr="000000"/>
                                  </a:solidFill>
                                  <a:effectLst/>
                                  <a:latin typeface="Cambria Math" panose="02040503050406030204" pitchFamily="18" charset="0"/>
                                </a:rPr>
                                <m:t>←</m:t>
                              </m:r>
                              <m:r>
                                <a:rPr lang="en-US" sz="2000" kern="100">
                                  <a:solidFill>
                                    <a:sysClr val="windowText" lastClr="000000"/>
                                  </a:solidFill>
                                  <a:effectLst/>
                                  <a:latin typeface="Cambria Math" panose="02040503050406030204" pitchFamily="18" charset="0"/>
                                </a:rPr>
                                <m:t>𝑖</m:t>
                              </m:r>
                              <m:r>
                                <a:rPr lang="en-US" sz="2000" kern="100">
                                  <a:solidFill>
                                    <a:sysClr val="windowText" lastClr="000000"/>
                                  </a:solidFill>
                                  <a:effectLst/>
                                  <a:latin typeface="Cambria Math" panose="02040503050406030204" pitchFamily="18" charset="0"/>
                                </a:rPr>
                                <m:t>+1</m:t>
                              </m:r>
                            </m:oMath>
                          </a14:m>
                          <a:r>
                            <a:rPr lang="en-US" sz="2000" kern="100" dirty="0">
                              <a:solidFill>
                                <a:sysClr val="windowText" lastClr="000000"/>
                              </a:solidFill>
                              <a:effectLst/>
                            </a:rPr>
                            <a:t> </a:t>
                          </a:r>
                          <a:endParaRPr lang="zh-CN" sz="2000" kern="100" dirty="0">
                            <a:solidFill>
                              <a:sysClr val="windowText" lastClr="000000"/>
                            </a:solidFill>
                            <a:effectLst/>
                            <a:latin typeface="Times New Roman" panose="02020603050405020304" pitchFamily="18" charset="0"/>
                            <a:ea typeface="宋体" panose="02010600030101010101" pitchFamily="2" charset="-122"/>
                          </a:endParaRPr>
                        </a:p>
                      </a:txBody>
                      <a:tcPr marL="68580" marR="68580" marT="0" marB="0">
                        <a:noFill/>
                      </a:tcPr>
                    </a:tc>
                    <a:extLst>
                      <a:ext uri="{0D108BD9-81ED-4DB2-BD59-A6C34878D82A}">
                        <a16:rowId xmlns:a16="http://schemas.microsoft.com/office/drawing/2014/main" val="2968589793"/>
                      </a:ext>
                    </a:extLst>
                  </a:tr>
                  <a:tr h="0">
                    <a:tc>
                      <a:txBody>
                        <a:bodyPr/>
                        <a:lstStyle/>
                        <a:p>
                          <a:pPr indent="0" algn="just">
                            <a:lnSpc>
                              <a:spcPct val="100000"/>
                            </a:lnSpc>
                          </a:pPr>
                          <a:r>
                            <a:rPr lang="en-US" altLang="zh-CN" sz="2000" kern="100" dirty="0">
                              <a:solidFill>
                                <a:sysClr val="windowText" lastClr="000000"/>
                              </a:solidFill>
                              <a:effectLst/>
                              <a:latin typeface="Times New Roman" panose="02020603050405020304" pitchFamily="18" charset="0"/>
                              <a:ea typeface="宋体" panose="02010600030101010101" pitchFamily="2" charset="-122"/>
                            </a:rPr>
                            <a:t>8</a:t>
                          </a:r>
                          <a:endParaRPr lang="zh-CN" sz="2000" kern="100" dirty="0">
                            <a:solidFill>
                              <a:sysClr val="windowText" lastClr="000000"/>
                            </a:solidFill>
                            <a:effectLst/>
                            <a:latin typeface="Times New Roman" panose="02020603050405020304" pitchFamily="18" charset="0"/>
                            <a:ea typeface="宋体" panose="02010600030101010101" pitchFamily="2" charset="-122"/>
                          </a:endParaRPr>
                        </a:p>
                      </a:txBody>
                      <a:tcPr marL="68580" marR="68580" marT="0" marB="0">
                        <a:noFill/>
                      </a:tcPr>
                    </a:tc>
                    <a:tc>
                      <a:txBody>
                        <a:bodyPr/>
                        <a:lstStyle/>
                        <a:p>
                          <a:pPr indent="127000" algn="just">
                            <a:lnSpc>
                              <a:spcPct val="100000"/>
                            </a:lnSpc>
                          </a:pPr>
                          <a14:m>
                            <m:oMath xmlns:m="http://schemas.openxmlformats.org/officeDocument/2006/math">
                              <m:r>
                                <a:rPr lang="en-US" sz="2000" kern="100" smtClean="0">
                                  <a:solidFill>
                                    <a:sysClr val="windowText" lastClr="000000"/>
                                  </a:solidFill>
                                  <a:effectLst/>
                                  <a:latin typeface="Cambria Math" panose="02040503050406030204" pitchFamily="18" charset="0"/>
                                </a:rPr>
                                <m:t>|   </m:t>
                              </m:r>
                              <m:r>
                                <a:rPr lang="en-US" sz="2000" kern="100" smtClean="0">
                                  <a:solidFill>
                                    <a:sysClr val="windowText" lastClr="000000"/>
                                  </a:solidFill>
                                  <a:effectLst/>
                                  <a:latin typeface="Cambria Math" panose="02040503050406030204" pitchFamily="18" charset="0"/>
                                </a:rPr>
                                <m:t>𝐞𝐥𝐬𝐞</m:t>
                              </m:r>
                            </m:oMath>
                          </a14:m>
                          <a:r>
                            <a:rPr lang="en-US" sz="2000" kern="100" dirty="0">
                              <a:solidFill>
                                <a:sysClr val="windowText" lastClr="000000"/>
                              </a:solidFill>
                              <a:effectLst/>
                            </a:rPr>
                            <a:t> </a:t>
                          </a:r>
                          <a:endParaRPr lang="zh-CN" sz="2000" kern="100" dirty="0">
                            <a:solidFill>
                              <a:sysClr val="windowText" lastClr="000000"/>
                            </a:solidFill>
                            <a:effectLst/>
                            <a:latin typeface="Times New Roman" panose="02020603050405020304" pitchFamily="18" charset="0"/>
                            <a:ea typeface="宋体" panose="02010600030101010101" pitchFamily="2" charset="-122"/>
                          </a:endParaRPr>
                        </a:p>
                      </a:txBody>
                      <a:tcPr marL="68580" marR="68580" marT="0" marB="0">
                        <a:noFill/>
                      </a:tcPr>
                    </a:tc>
                    <a:extLst>
                      <a:ext uri="{0D108BD9-81ED-4DB2-BD59-A6C34878D82A}">
                        <a16:rowId xmlns:a16="http://schemas.microsoft.com/office/drawing/2014/main" val="918532929"/>
                      </a:ext>
                    </a:extLst>
                  </a:tr>
                  <a:tr h="0">
                    <a:tc>
                      <a:txBody>
                        <a:bodyPr/>
                        <a:lstStyle/>
                        <a:p>
                          <a:pPr indent="0" algn="just">
                            <a:lnSpc>
                              <a:spcPct val="100000"/>
                            </a:lnSpc>
                          </a:pPr>
                          <a:r>
                            <a:rPr lang="en-US" altLang="zh-CN" sz="2000" kern="100" dirty="0">
                              <a:solidFill>
                                <a:sysClr val="windowText" lastClr="000000"/>
                              </a:solidFill>
                              <a:effectLst/>
                              <a:latin typeface="Times New Roman" panose="02020603050405020304" pitchFamily="18" charset="0"/>
                              <a:ea typeface="宋体" panose="02010600030101010101" pitchFamily="2" charset="-122"/>
                            </a:rPr>
                            <a:t>9</a:t>
                          </a:r>
                          <a:endParaRPr lang="zh-CN" sz="2000" kern="100" dirty="0">
                            <a:solidFill>
                              <a:sysClr val="windowText" lastClr="000000"/>
                            </a:solidFill>
                            <a:effectLst/>
                            <a:latin typeface="Times New Roman" panose="02020603050405020304" pitchFamily="18" charset="0"/>
                            <a:ea typeface="宋体" panose="02010600030101010101" pitchFamily="2" charset="-122"/>
                          </a:endParaRPr>
                        </a:p>
                      </a:txBody>
                      <a:tcPr marL="68580" marR="68580" marT="0" marB="0">
                        <a:noFill/>
                      </a:tcPr>
                    </a:tc>
                    <a:tc>
                      <a:txBody>
                        <a:bodyPr/>
                        <a:lstStyle/>
                        <a:p>
                          <a:pPr indent="127000" algn="just">
                            <a:lnSpc>
                              <a:spcPct val="100000"/>
                            </a:lnSpc>
                          </a:pPr>
                          <a14:m>
                            <m:oMathPara xmlns:m="http://schemas.openxmlformats.org/officeDocument/2006/math">
                              <m:oMathParaPr>
                                <m:jc m:val="left"/>
                              </m:oMathParaPr>
                              <m:oMath xmlns:m="http://schemas.openxmlformats.org/officeDocument/2006/math">
                                <m:d>
                                  <m:dPr>
                                    <m:begChr m:val="|"/>
                                    <m:endChr m:val="|"/>
                                    <m:ctrlPr>
                                      <a:rPr lang="zh-CN" sz="2000" i="1" kern="100" smtClean="0">
                                        <a:solidFill>
                                          <a:sysClr val="windowText" lastClr="000000"/>
                                        </a:solidFill>
                                        <a:effectLst/>
                                        <a:latin typeface="Cambria Math" panose="02040503050406030204" pitchFamily="18" charset="0"/>
                                      </a:rPr>
                                    </m:ctrlPr>
                                  </m:dPr>
                                  <m:e>
                                    <m:r>
                                      <a:rPr lang="en-US" sz="2000" kern="100">
                                        <a:solidFill>
                                          <a:sysClr val="windowText" lastClr="000000"/>
                                        </a:solidFill>
                                        <a:effectLst/>
                                        <a:latin typeface="Cambria Math" panose="02040503050406030204" pitchFamily="18" charset="0"/>
                                      </a:rPr>
                                      <m:t>   </m:t>
                                    </m:r>
                                  </m:e>
                                </m:d>
                                <m:r>
                                  <a:rPr lang="en-US" sz="2000" kern="100">
                                    <a:solidFill>
                                      <a:sysClr val="windowText" lastClr="000000"/>
                                    </a:solidFill>
                                    <a:effectLst/>
                                    <a:latin typeface="Cambria Math" panose="02040503050406030204" pitchFamily="18" charset="0"/>
                                  </a:rPr>
                                  <m:t>   </m:t>
                                </m:r>
                                <m:sSub>
                                  <m:sSubPr>
                                    <m:ctrlPr>
                                      <a:rPr lang="en-US" altLang="zh-CN" sz="2000" b="0" i="1" kern="100" smtClean="0">
                                        <a:solidFill>
                                          <a:sysClr val="windowText" lastClr="000000"/>
                                        </a:solidFill>
                                        <a:effectLst/>
                                        <a:latin typeface="Cambria Math" panose="02040503050406030204" pitchFamily="18" charset="0"/>
                                      </a:rPr>
                                    </m:ctrlPr>
                                  </m:sSubPr>
                                  <m:e>
                                    <m:r>
                                      <a:rPr lang="en-US" altLang="zh-CN" sz="2000" b="0" i="1" kern="100" smtClean="0">
                                        <a:solidFill>
                                          <a:sysClr val="windowText" lastClr="000000"/>
                                        </a:solidFill>
                                        <a:effectLst/>
                                        <a:latin typeface="Cambria Math" panose="02040503050406030204" pitchFamily="18" charset="0"/>
                                      </a:rPr>
                                      <m:t>𝑡</m:t>
                                    </m:r>
                                  </m:e>
                                  <m:sub>
                                    <m:r>
                                      <a:rPr lang="en-US" altLang="zh-CN" sz="2000" b="0" i="1" kern="100" smtClean="0">
                                        <a:solidFill>
                                          <a:sysClr val="windowText" lastClr="000000"/>
                                        </a:solidFill>
                                        <a:effectLst/>
                                        <a:latin typeface="Cambria Math" panose="02040503050406030204" pitchFamily="18" charset="0"/>
                                      </a:rPr>
                                      <m:t>𝑘</m:t>
                                    </m:r>
                                  </m:sub>
                                </m:sSub>
                                <m:r>
                                  <a:rPr lang="zh-CN" altLang="zh-CN" sz="2000" i="1" kern="100">
                                    <a:solidFill>
                                      <a:sysClr val="windowText" lastClr="000000"/>
                                    </a:solidFill>
                                    <a:effectLst/>
                                    <a:latin typeface="Cambria Math" panose="02040503050406030204" pitchFamily="18" charset="0"/>
                                  </a:rPr>
                                  <m:t>←</m:t>
                                </m:r>
                                <m:sSub>
                                  <m:sSubPr>
                                    <m:ctrlPr>
                                      <a:rPr lang="en-US" altLang="zh-CN" sz="2000" b="0" i="1" kern="100" smtClean="0">
                                        <a:solidFill>
                                          <a:sysClr val="windowText" lastClr="000000"/>
                                        </a:solidFill>
                                        <a:effectLst/>
                                        <a:latin typeface="Cambria Math" panose="02040503050406030204" pitchFamily="18" charset="0"/>
                                      </a:rPr>
                                    </m:ctrlPr>
                                  </m:sSubPr>
                                  <m:e>
                                    <m:r>
                                      <a:rPr lang="en-US" altLang="zh-CN" sz="2000" b="0" i="1" kern="100" smtClean="0">
                                        <a:solidFill>
                                          <a:sysClr val="windowText" lastClr="000000"/>
                                        </a:solidFill>
                                        <a:effectLst/>
                                        <a:latin typeface="Cambria Math" panose="02040503050406030204" pitchFamily="18" charset="0"/>
                                      </a:rPr>
                                      <m:t>𝑎</m:t>
                                    </m:r>
                                  </m:e>
                                  <m:sub>
                                    <m:r>
                                      <a:rPr lang="en-US" altLang="zh-CN" sz="2000" b="0" i="1" kern="100" smtClean="0">
                                        <a:solidFill>
                                          <a:sysClr val="windowText" lastClr="000000"/>
                                        </a:solidFill>
                                        <a:effectLst/>
                                        <a:latin typeface="Cambria Math" panose="02040503050406030204" pitchFamily="18" charset="0"/>
                                      </a:rPr>
                                      <m:t>𝑗</m:t>
                                    </m:r>
                                  </m:sub>
                                </m:sSub>
                              </m:oMath>
                            </m:oMathPara>
                          </a14:m>
                          <a:endParaRPr lang="zh-CN" sz="2000" kern="100" dirty="0">
                            <a:solidFill>
                              <a:sysClr val="windowText" lastClr="000000"/>
                            </a:solidFill>
                            <a:effectLst/>
                            <a:latin typeface="Times New Roman" panose="02020603050405020304" pitchFamily="18" charset="0"/>
                            <a:ea typeface="宋体" panose="02010600030101010101" pitchFamily="2" charset="-122"/>
                          </a:endParaRPr>
                        </a:p>
                      </a:txBody>
                      <a:tcPr marL="68580" marR="68580" marT="0" marB="0">
                        <a:noFill/>
                      </a:tcPr>
                    </a:tc>
                    <a:extLst>
                      <a:ext uri="{0D108BD9-81ED-4DB2-BD59-A6C34878D82A}">
                        <a16:rowId xmlns:a16="http://schemas.microsoft.com/office/drawing/2014/main" val="1063299657"/>
                      </a:ext>
                    </a:extLst>
                  </a:tr>
                  <a:tr h="0">
                    <a:tc>
                      <a:txBody>
                        <a:bodyPr/>
                        <a:lstStyle/>
                        <a:p>
                          <a:pPr indent="0" algn="just">
                            <a:lnSpc>
                              <a:spcPct val="100000"/>
                            </a:lnSpc>
                          </a:pPr>
                          <a:r>
                            <a:rPr lang="en-US" altLang="zh-CN" sz="2000" kern="100" dirty="0">
                              <a:solidFill>
                                <a:sysClr val="windowText" lastClr="000000"/>
                              </a:solidFill>
                              <a:effectLst/>
                              <a:latin typeface="Times New Roman" panose="02020603050405020304" pitchFamily="18" charset="0"/>
                              <a:ea typeface="宋体" panose="02010600030101010101" pitchFamily="2" charset="-122"/>
                            </a:rPr>
                            <a:t>10</a:t>
                          </a:r>
                          <a:endParaRPr lang="zh-CN" sz="2000" kern="100" dirty="0">
                            <a:solidFill>
                              <a:sysClr val="windowText" lastClr="000000"/>
                            </a:solidFill>
                            <a:effectLst/>
                            <a:latin typeface="Times New Roman" panose="02020603050405020304" pitchFamily="18" charset="0"/>
                            <a:ea typeface="宋体" panose="02010600030101010101" pitchFamily="2" charset="-122"/>
                          </a:endParaRPr>
                        </a:p>
                      </a:txBody>
                      <a:tcPr marL="68580" marR="68580" marT="0" marB="0">
                        <a:noFill/>
                      </a:tcPr>
                    </a:tc>
                    <a:tc>
                      <a:txBody>
                        <a:bodyPr/>
                        <a:lstStyle/>
                        <a:p>
                          <a:pPr indent="127000" algn="just">
                            <a:lnSpc>
                              <a:spcPct val="100000"/>
                            </a:lnSpc>
                          </a:pPr>
                          <a14:m>
                            <m:oMath xmlns:m="http://schemas.openxmlformats.org/officeDocument/2006/math">
                              <m:d>
                                <m:dPr>
                                  <m:begChr m:val="|"/>
                                  <m:endChr m:val="|"/>
                                  <m:ctrlPr>
                                    <a:rPr lang="zh-CN" sz="2000" i="1" kern="100" smtClean="0">
                                      <a:solidFill>
                                        <a:sysClr val="windowText" lastClr="000000"/>
                                      </a:solidFill>
                                      <a:effectLst/>
                                      <a:latin typeface="Cambria Math" panose="02040503050406030204" pitchFamily="18" charset="0"/>
                                    </a:rPr>
                                  </m:ctrlPr>
                                </m:dPr>
                                <m:e>
                                  <m:r>
                                    <a:rPr lang="en-US" sz="2000" kern="100">
                                      <a:solidFill>
                                        <a:sysClr val="windowText" lastClr="000000"/>
                                      </a:solidFill>
                                      <a:effectLst/>
                                      <a:latin typeface="Cambria Math" panose="02040503050406030204" pitchFamily="18" charset="0"/>
                                    </a:rPr>
                                    <m:t>   </m:t>
                                  </m:r>
                                </m:e>
                              </m:d>
                              <m:r>
                                <a:rPr lang="en-US" sz="2000" kern="100">
                                  <a:solidFill>
                                    <a:sysClr val="windowText" lastClr="000000"/>
                                  </a:solidFill>
                                  <a:effectLst/>
                                  <a:latin typeface="Cambria Math" panose="02040503050406030204" pitchFamily="18" charset="0"/>
                                </a:rPr>
                                <m:t>   </m:t>
                              </m:r>
                              <m:r>
                                <a:rPr lang="en-US" sz="2000" kern="100">
                                  <a:solidFill>
                                    <a:sysClr val="windowText" lastClr="000000"/>
                                  </a:solidFill>
                                  <a:effectLst/>
                                  <a:latin typeface="Cambria Math" panose="02040503050406030204" pitchFamily="18" charset="0"/>
                                </a:rPr>
                                <m:t>𝑗</m:t>
                              </m:r>
                              <m:r>
                                <a:rPr lang="zh-CN" sz="2000" kern="100">
                                  <a:solidFill>
                                    <a:sysClr val="windowText" lastClr="000000"/>
                                  </a:solidFill>
                                  <a:effectLst/>
                                  <a:latin typeface="Cambria Math" panose="02040503050406030204" pitchFamily="18" charset="0"/>
                                </a:rPr>
                                <m:t>←</m:t>
                              </m:r>
                              <m:r>
                                <a:rPr lang="en-US" sz="2000" kern="100">
                                  <a:solidFill>
                                    <a:sysClr val="windowText" lastClr="000000"/>
                                  </a:solidFill>
                                  <a:effectLst/>
                                  <a:latin typeface="Cambria Math" panose="02040503050406030204" pitchFamily="18" charset="0"/>
                                </a:rPr>
                                <m:t>𝑗</m:t>
                              </m:r>
                              <m:r>
                                <a:rPr lang="en-US" sz="2000" kern="100">
                                  <a:solidFill>
                                    <a:sysClr val="windowText" lastClr="000000"/>
                                  </a:solidFill>
                                  <a:effectLst/>
                                  <a:latin typeface="Cambria Math" panose="02040503050406030204" pitchFamily="18" charset="0"/>
                                </a:rPr>
                                <m:t>+1</m:t>
                              </m:r>
                            </m:oMath>
                          </a14:m>
                          <a:r>
                            <a:rPr lang="en-US" sz="2000" kern="100" dirty="0">
                              <a:solidFill>
                                <a:sysClr val="windowText" lastClr="000000"/>
                              </a:solidFill>
                              <a:effectLst/>
                            </a:rPr>
                            <a:t> </a:t>
                          </a:r>
                          <a:endParaRPr lang="zh-CN" sz="2000" kern="100" dirty="0">
                            <a:solidFill>
                              <a:sysClr val="windowText" lastClr="000000"/>
                            </a:solidFill>
                            <a:effectLst/>
                            <a:latin typeface="Times New Roman" panose="02020603050405020304" pitchFamily="18" charset="0"/>
                            <a:ea typeface="宋体" panose="02010600030101010101" pitchFamily="2" charset="-122"/>
                          </a:endParaRPr>
                        </a:p>
                      </a:txBody>
                      <a:tcPr marL="68580" marR="68580" marT="0" marB="0">
                        <a:noFill/>
                      </a:tcPr>
                    </a:tc>
                    <a:extLst>
                      <a:ext uri="{0D108BD9-81ED-4DB2-BD59-A6C34878D82A}">
                        <a16:rowId xmlns:a16="http://schemas.microsoft.com/office/drawing/2014/main" val="4294846731"/>
                      </a:ext>
                    </a:extLst>
                  </a:tr>
                  <a:tr h="0">
                    <a:tc>
                      <a:txBody>
                        <a:bodyPr/>
                        <a:lstStyle/>
                        <a:p>
                          <a:pPr indent="0" algn="just">
                            <a:lnSpc>
                              <a:spcPct val="100000"/>
                            </a:lnSpc>
                          </a:pPr>
                          <a:r>
                            <a:rPr lang="en-US" altLang="zh-CN" sz="2000" kern="100" dirty="0">
                              <a:solidFill>
                                <a:sysClr val="windowText" lastClr="000000"/>
                              </a:solidFill>
                              <a:effectLst/>
                              <a:latin typeface="Times New Roman" panose="02020603050405020304" pitchFamily="18" charset="0"/>
                              <a:ea typeface="宋体" panose="02010600030101010101" pitchFamily="2" charset="-122"/>
                            </a:rPr>
                            <a:t>11</a:t>
                          </a:r>
                        </a:p>
                        <a:p>
                          <a:pPr indent="0" algn="just">
                            <a:lnSpc>
                              <a:spcPct val="100000"/>
                            </a:lnSpc>
                          </a:pPr>
                          <a:r>
                            <a:rPr lang="en-US" altLang="zh-CN" sz="2000" kern="100" dirty="0">
                              <a:solidFill>
                                <a:sysClr val="windowText" lastClr="000000"/>
                              </a:solidFill>
                              <a:effectLst/>
                              <a:latin typeface="Times New Roman" panose="02020603050405020304" pitchFamily="18" charset="0"/>
                              <a:ea typeface="宋体" panose="02010600030101010101" pitchFamily="2" charset="-122"/>
                            </a:rPr>
                            <a:t>12</a:t>
                          </a:r>
                          <a:endParaRPr lang="zh-CN" sz="2000" kern="100" dirty="0">
                            <a:solidFill>
                              <a:sysClr val="windowText" lastClr="000000"/>
                            </a:solidFill>
                            <a:effectLst/>
                            <a:latin typeface="Times New Roman" panose="02020603050405020304" pitchFamily="18" charset="0"/>
                            <a:ea typeface="宋体" panose="02010600030101010101" pitchFamily="2" charset="-122"/>
                          </a:endParaRPr>
                        </a:p>
                      </a:txBody>
                      <a:tcPr marL="68580" marR="68580" marT="0" marB="0">
                        <a:noFill/>
                      </a:tcPr>
                    </a:tc>
                    <a:tc>
                      <a:txBody>
                        <a:bodyPr/>
                        <a:lstStyle/>
                        <a:p>
                          <a:pPr indent="127000" algn="just">
                            <a:lnSpc>
                              <a:spcPct val="100000"/>
                            </a:lnSpc>
                          </a:pPr>
                          <a14:m>
                            <m:oMath xmlns:m="http://schemas.openxmlformats.org/officeDocument/2006/math">
                              <m:r>
                                <a:rPr lang="en-US" sz="2000" kern="100" smtClean="0">
                                  <a:solidFill>
                                    <a:sysClr val="windowText" lastClr="000000"/>
                                  </a:solidFill>
                                  <a:effectLst/>
                                  <a:latin typeface="Cambria Math" panose="02040503050406030204" pitchFamily="18" charset="0"/>
                                </a:rPr>
                                <m:t>|   </m:t>
                              </m:r>
                              <m:r>
                                <a:rPr lang="en-US" sz="2000" kern="100" smtClean="0">
                                  <a:solidFill>
                                    <a:sysClr val="windowText" lastClr="000000"/>
                                  </a:solidFill>
                                  <a:effectLst/>
                                  <a:latin typeface="Cambria Math" panose="02040503050406030204" pitchFamily="18" charset="0"/>
                                </a:rPr>
                                <m:t>𝐞𝐧𝐝</m:t>
                              </m:r>
                            </m:oMath>
                          </a14:m>
                          <a:r>
                            <a:rPr lang="en-US" sz="2000" kern="100" dirty="0">
                              <a:solidFill>
                                <a:sysClr val="windowText" lastClr="000000"/>
                              </a:solidFill>
                              <a:effectLst/>
                            </a:rPr>
                            <a:t> </a:t>
                          </a:r>
                        </a:p>
                        <a:p>
                          <a:pPr indent="127000" algn="just">
                            <a:lnSpc>
                              <a:spcPct val="100000"/>
                            </a:lnSpc>
                          </a:pPr>
                          <a:r>
                            <a:rPr lang="en-US" altLang="zh-CN" sz="2000" kern="100" dirty="0">
                              <a:solidFill>
                                <a:sysClr val="windowText" lastClr="000000"/>
                              </a:solidFill>
                              <a:effectLst/>
                              <a:latin typeface="Times New Roman" panose="02020603050405020304" pitchFamily="18" charset="0"/>
                              <a:ea typeface="宋体" panose="02010600030101010101" pitchFamily="2" charset="-122"/>
                            </a:rPr>
                            <a:t>|    </a:t>
                          </a:r>
                          <a14:m>
                            <m:oMath xmlns:m="http://schemas.openxmlformats.org/officeDocument/2006/math">
                              <m:r>
                                <a:rPr lang="en-US" altLang="zh-CN" sz="2000" b="0" i="1" kern="100" smtClean="0">
                                  <a:solidFill>
                                    <a:sysClr val="windowText" lastClr="000000"/>
                                  </a:solidFill>
                                  <a:effectLst/>
                                  <a:latin typeface="Cambria Math" panose="02040503050406030204" pitchFamily="18" charset="0"/>
                                </a:rPr>
                                <m:t>𝑘</m:t>
                              </m:r>
                              <m:r>
                                <a:rPr lang="zh-CN" altLang="zh-CN" sz="2000" kern="100">
                                  <a:solidFill>
                                    <a:sysClr val="windowText" lastClr="000000"/>
                                  </a:solidFill>
                                  <a:effectLst/>
                                  <a:latin typeface="Cambria Math" panose="02040503050406030204" pitchFamily="18" charset="0"/>
                                </a:rPr>
                                <m:t>←</m:t>
                              </m:r>
                              <m:r>
                                <a:rPr lang="en-US" altLang="zh-CN" sz="2000" b="0" i="1" kern="100" smtClean="0">
                                  <a:solidFill>
                                    <a:sysClr val="windowText" lastClr="000000"/>
                                  </a:solidFill>
                                  <a:effectLst/>
                                  <a:latin typeface="Cambria Math" panose="02040503050406030204" pitchFamily="18" charset="0"/>
                                </a:rPr>
                                <m:t>𝑘</m:t>
                              </m:r>
                              <m:r>
                                <a:rPr lang="en-US" altLang="zh-CN" sz="2000" kern="100">
                                  <a:solidFill>
                                    <a:sysClr val="windowText" lastClr="000000"/>
                                  </a:solidFill>
                                  <a:effectLst/>
                                  <a:latin typeface="Cambria Math" panose="02040503050406030204" pitchFamily="18" charset="0"/>
                                </a:rPr>
                                <m:t>+1</m:t>
                              </m:r>
                            </m:oMath>
                          </a14:m>
                          <a:r>
                            <a:rPr lang="en-US" altLang="zh-CN" sz="2000" kern="100" dirty="0">
                              <a:solidFill>
                                <a:sysClr val="windowText" lastClr="000000"/>
                              </a:solidFill>
                              <a:effectLst/>
                            </a:rPr>
                            <a:t> </a:t>
                          </a:r>
                          <a:endParaRPr lang="zh-CN" sz="2000" kern="100" dirty="0">
                            <a:solidFill>
                              <a:sysClr val="windowText" lastClr="000000"/>
                            </a:solidFill>
                            <a:effectLst/>
                            <a:latin typeface="Times New Roman" panose="02020603050405020304" pitchFamily="18" charset="0"/>
                            <a:ea typeface="宋体" panose="02010600030101010101" pitchFamily="2" charset="-122"/>
                          </a:endParaRPr>
                        </a:p>
                      </a:txBody>
                      <a:tcPr marL="68580" marR="68580" marT="0" marB="0">
                        <a:noFill/>
                      </a:tcPr>
                    </a:tc>
                    <a:extLst>
                      <a:ext uri="{0D108BD9-81ED-4DB2-BD59-A6C34878D82A}">
                        <a16:rowId xmlns:a16="http://schemas.microsoft.com/office/drawing/2014/main" val="3577899601"/>
                      </a:ext>
                    </a:extLst>
                  </a:tr>
                  <a:tr h="0">
                    <a:tc>
                      <a:txBody>
                        <a:bodyPr/>
                        <a:lstStyle/>
                        <a:p>
                          <a:pPr indent="0" algn="just">
                            <a:lnSpc>
                              <a:spcPct val="100000"/>
                            </a:lnSpc>
                          </a:pPr>
                          <a:r>
                            <a:rPr lang="en-US" sz="2000" kern="100" dirty="0">
                              <a:solidFill>
                                <a:sysClr val="windowText" lastClr="000000"/>
                              </a:solidFill>
                              <a:effectLst/>
                            </a:rPr>
                            <a:t>13</a:t>
                          </a:r>
                          <a:endParaRPr lang="zh-CN" sz="2000" kern="100" dirty="0">
                            <a:solidFill>
                              <a:sysClr val="windowText" lastClr="000000"/>
                            </a:solidFill>
                            <a:effectLst/>
                            <a:latin typeface="Times New Roman" panose="02020603050405020304" pitchFamily="18" charset="0"/>
                            <a:ea typeface="宋体" panose="02010600030101010101" pitchFamily="2" charset="-122"/>
                          </a:endParaRPr>
                        </a:p>
                      </a:txBody>
                      <a:tcPr marL="68580" marR="68580" marT="0" marB="0">
                        <a:noFill/>
                      </a:tcPr>
                    </a:tc>
                    <a:tc>
                      <a:txBody>
                        <a:bodyPr/>
                        <a:lstStyle/>
                        <a:p>
                          <a:pPr indent="127000" algn="just">
                            <a:lnSpc>
                              <a:spcPct val="100000"/>
                            </a:lnSpc>
                          </a:pPr>
                          <a14:m>
                            <m:oMath xmlns:m="http://schemas.openxmlformats.org/officeDocument/2006/math">
                              <m:r>
                                <a:rPr lang="en-US" sz="2000" kern="100" smtClean="0">
                                  <a:solidFill>
                                    <a:sysClr val="windowText" lastClr="000000"/>
                                  </a:solidFill>
                                  <a:effectLst/>
                                  <a:latin typeface="Cambria Math" panose="02040503050406030204" pitchFamily="18" charset="0"/>
                                </a:rPr>
                                <m:t>𝐞𝐧𝐝</m:t>
                              </m:r>
                            </m:oMath>
                          </a14:m>
                          <a:r>
                            <a:rPr lang="en-US" sz="2000" kern="100" dirty="0">
                              <a:solidFill>
                                <a:sysClr val="windowText" lastClr="000000"/>
                              </a:solidFill>
                              <a:effectLst/>
                            </a:rPr>
                            <a:t> </a:t>
                          </a:r>
                          <a:endParaRPr lang="zh-CN" sz="2000" kern="100" dirty="0">
                            <a:solidFill>
                              <a:sysClr val="windowText" lastClr="000000"/>
                            </a:solidFill>
                            <a:effectLst/>
                            <a:latin typeface="Times New Roman" panose="02020603050405020304" pitchFamily="18" charset="0"/>
                            <a:ea typeface="宋体" panose="02010600030101010101" pitchFamily="2" charset="-122"/>
                          </a:endParaRPr>
                        </a:p>
                      </a:txBody>
                      <a:tcPr marL="68580" marR="68580" marT="0" marB="0">
                        <a:noFill/>
                      </a:tcPr>
                    </a:tc>
                    <a:extLst>
                      <a:ext uri="{0D108BD9-81ED-4DB2-BD59-A6C34878D82A}">
                        <a16:rowId xmlns:a16="http://schemas.microsoft.com/office/drawing/2014/main" val="1345170196"/>
                      </a:ext>
                    </a:extLst>
                  </a:tr>
                </a:tbl>
              </a:graphicData>
            </a:graphic>
          </p:graphicFrame>
        </mc:Choice>
        <mc:Fallback xmlns="">
          <p:graphicFrame>
            <p:nvGraphicFramePr>
              <p:cNvPr id="7" name="内容占位符 6">
                <a:extLst>
                  <a:ext uri="{FF2B5EF4-FFF2-40B4-BE49-F238E27FC236}">
                    <a16:creationId xmlns:a16="http://schemas.microsoft.com/office/drawing/2014/main" id="{F589CAC1-79A6-4BC3-A629-0A2F234F931E}"/>
                  </a:ext>
                </a:extLst>
              </p:cNvPr>
              <p:cNvGraphicFramePr>
                <a:graphicFrameLocks noGrp="1"/>
              </p:cNvGraphicFramePr>
              <p:nvPr>
                <p:ph idx="11"/>
                <p:extLst>
                  <p:ext uri="{D42A27DB-BD31-4B8C-83A1-F6EECF244321}">
                    <p14:modId xmlns:p14="http://schemas.microsoft.com/office/powerpoint/2010/main" val="123569424"/>
                  </p:ext>
                </p:extLst>
              </p:nvPr>
            </p:nvGraphicFramePr>
            <p:xfrm>
              <a:off x="2762180" y="2211969"/>
              <a:ext cx="6667640" cy="4081083"/>
            </p:xfrm>
            <a:graphic>
              <a:graphicData uri="http://schemas.openxmlformats.org/drawingml/2006/table">
                <a:tbl>
                  <a:tblPr firstRow="1" firstCol="1" bandRow="1">
                    <a:tableStyleId>{5C22544A-7EE6-4342-B048-85BDC9FD1C3A}</a:tableStyleId>
                  </a:tblPr>
                  <a:tblGrid>
                    <a:gridCol w="547506">
                      <a:extLst>
                        <a:ext uri="{9D8B030D-6E8A-4147-A177-3AD203B41FA5}">
                          <a16:colId xmlns:a16="http://schemas.microsoft.com/office/drawing/2014/main" val="1871742375"/>
                        </a:ext>
                      </a:extLst>
                    </a:gridCol>
                    <a:gridCol w="6120134">
                      <a:extLst>
                        <a:ext uri="{9D8B030D-6E8A-4147-A177-3AD203B41FA5}">
                          <a16:colId xmlns:a16="http://schemas.microsoft.com/office/drawing/2014/main" val="3887064724"/>
                        </a:ext>
                      </a:extLst>
                    </a:gridCol>
                  </a:tblGrid>
                  <a:tr h="304800">
                    <a:tc>
                      <a:txBody>
                        <a:bodyPr/>
                        <a:lstStyle/>
                        <a:p>
                          <a:pPr indent="0" algn="just">
                            <a:lnSpc>
                              <a:spcPct val="100000"/>
                            </a:lnSpc>
                          </a:pPr>
                          <a:r>
                            <a:rPr lang="en-US" sz="2000" kern="100" dirty="0">
                              <a:solidFill>
                                <a:sysClr val="windowText" lastClr="000000"/>
                              </a:solidFill>
                              <a:effectLst/>
                            </a:rPr>
                            <a:t>1</a:t>
                          </a:r>
                          <a:endParaRPr lang="zh-CN" sz="2000" kern="100" dirty="0">
                            <a:solidFill>
                              <a:sysClr val="windowText" lastClr="000000"/>
                            </a:solidFill>
                            <a:effectLst/>
                            <a:latin typeface="Times New Roman" panose="02020603050405020304" pitchFamily="18" charset="0"/>
                            <a:ea typeface="宋体" panose="02010600030101010101" pitchFamily="2" charset="-122"/>
                          </a:endParaRPr>
                        </a:p>
                      </a:txBody>
                      <a:tcPr marL="68580" marR="68580" marT="0" marB="0">
                        <a:noFill/>
                      </a:tcPr>
                    </a:tc>
                    <a:tc>
                      <a:txBody>
                        <a:bodyPr/>
                        <a:lstStyle/>
                        <a:p>
                          <a:endParaRPr lang="zh-CN"/>
                        </a:p>
                      </a:txBody>
                      <a:tcPr marL="68580" marR="68580" marT="0" marB="0">
                        <a:blipFill>
                          <a:blip r:embed="rId2"/>
                          <a:stretch>
                            <a:fillRect l="-9064" t="-30000" r="-498" b="-1292000"/>
                          </a:stretch>
                        </a:blipFill>
                      </a:tcPr>
                    </a:tc>
                    <a:extLst>
                      <a:ext uri="{0D108BD9-81ED-4DB2-BD59-A6C34878D82A}">
                        <a16:rowId xmlns:a16="http://schemas.microsoft.com/office/drawing/2014/main" val="2854046465"/>
                      </a:ext>
                    </a:extLst>
                  </a:tr>
                  <a:tr h="328740">
                    <a:tc>
                      <a:txBody>
                        <a:bodyPr/>
                        <a:lstStyle/>
                        <a:p>
                          <a:pPr indent="0" algn="just">
                            <a:lnSpc>
                              <a:spcPct val="100000"/>
                            </a:lnSpc>
                          </a:pPr>
                          <a:r>
                            <a:rPr lang="en-US" sz="2000" kern="100">
                              <a:solidFill>
                                <a:sysClr val="windowText" lastClr="000000"/>
                              </a:solidFill>
                              <a:effectLst/>
                            </a:rPr>
                            <a:t>2</a:t>
                          </a:r>
                          <a:endParaRPr lang="zh-CN" sz="2000" kern="100">
                            <a:solidFill>
                              <a:sysClr val="windowText" lastClr="000000"/>
                            </a:solidFill>
                            <a:effectLst/>
                            <a:latin typeface="Times New Roman" panose="02020603050405020304" pitchFamily="18" charset="0"/>
                            <a:ea typeface="宋体" panose="02010600030101010101" pitchFamily="2" charset="-122"/>
                          </a:endParaRPr>
                        </a:p>
                      </a:txBody>
                      <a:tcPr marL="68580" marR="68580" marT="0" marB="0">
                        <a:noFill/>
                      </a:tcPr>
                    </a:tc>
                    <a:tc>
                      <a:txBody>
                        <a:bodyPr/>
                        <a:lstStyle/>
                        <a:p>
                          <a:endParaRPr lang="zh-CN"/>
                        </a:p>
                      </a:txBody>
                      <a:tcPr marL="68580" marR="68580" marT="0" marB="0">
                        <a:blipFill>
                          <a:blip r:embed="rId2"/>
                          <a:stretch>
                            <a:fillRect l="-9064" t="-120370" r="-498" b="-1096296"/>
                          </a:stretch>
                        </a:blipFill>
                      </a:tcPr>
                    </a:tc>
                    <a:extLst>
                      <a:ext uri="{0D108BD9-81ED-4DB2-BD59-A6C34878D82A}">
                        <a16:rowId xmlns:a16="http://schemas.microsoft.com/office/drawing/2014/main" val="3717457353"/>
                      </a:ext>
                    </a:extLst>
                  </a:tr>
                  <a:tr h="304800">
                    <a:tc>
                      <a:txBody>
                        <a:bodyPr/>
                        <a:lstStyle/>
                        <a:p>
                          <a:pPr indent="0" algn="just">
                            <a:lnSpc>
                              <a:spcPct val="100000"/>
                            </a:lnSpc>
                          </a:pPr>
                          <a:r>
                            <a:rPr lang="en-US" sz="2000" kern="100" dirty="0">
                              <a:solidFill>
                                <a:sysClr val="windowText" lastClr="000000"/>
                              </a:solidFill>
                              <a:effectLst/>
                            </a:rPr>
                            <a:t>3</a:t>
                          </a:r>
                          <a:endParaRPr lang="zh-CN" sz="2000" kern="100" dirty="0">
                            <a:solidFill>
                              <a:sysClr val="windowText" lastClr="000000"/>
                            </a:solidFill>
                            <a:effectLst/>
                            <a:latin typeface="Times New Roman" panose="02020603050405020304" pitchFamily="18" charset="0"/>
                            <a:ea typeface="宋体" panose="02010600030101010101" pitchFamily="2" charset="-122"/>
                          </a:endParaRPr>
                        </a:p>
                      </a:txBody>
                      <a:tcPr marL="68580" marR="68580" marT="0" marB="0">
                        <a:noFill/>
                      </a:tcPr>
                    </a:tc>
                    <a:tc>
                      <a:txBody>
                        <a:bodyPr/>
                        <a:lstStyle/>
                        <a:p>
                          <a:endParaRPr lang="zh-CN"/>
                        </a:p>
                      </a:txBody>
                      <a:tcPr marL="68580" marR="68580" marT="0" marB="0">
                        <a:blipFill>
                          <a:blip r:embed="rId2"/>
                          <a:stretch>
                            <a:fillRect l="-9064" t="-238000" r="-498" b="-1084000"/>
                          </a:stretch>
                        </a:blipFill>
                      </a:tcPr>
                    </a:tc>
                    <a:extLst>
                      <a:ext uri="{0D108BD9-81ED-4DB2-BD59-A6C34878D82A}">
                        <a16:rowId xmlns:a16="http://schemas.microsoft.com/office/drawing/2014/main" val="706041093"/>
                      </a:ext>
                    </a:extLst>
                  </a:tr>
                  <a:tr h="328740">
                    <a:tc>
                      <a:txBody>
                        <a:bodyPr/>
                        <a:lstStyle/>
                        <a:p>
                          <a:pPr indent="0" algn="just">
                            <a:lnSpc>
                              <a:spcPct val="100000"/>
                            </a:lnSpc>
                          </a:pPr>
                          <a:r>
                            <a:rPr lang="en-US" sz="2000" kern="100">
                              <a:solidFill>
                                <a:sysClr val="windowText" lastClr="000000"/>
                              </a:solidFill>
                              <a:effectLst/>
                            </a:rPr>
                            <a:t>4</a:t>
                          </a:r>
                          <a:endParaRPr lang="zh-CN" sz="2000" kern="100">
                            <a:solidFill>
                              <a:sysClr val="windowText" lastClr="000000"/>
                            </a:solidFill>
                            <a:effectLst/>
                            <a:latin typeface="Times New Roman" panose="02020603050405020304" pitchFamily="18" charset="0"/>
                            <a:ea typeface="宋体" panose="02010600030101010101" pitchFamily="2" charset="-122"/>
                          </a:endParaRPr>
                        </a:p>
                      </a:txBody>
                      <a:tcPr marL="68580" marR="68580" marT="0" marB="0">
                        <a:noFill/>
                      </a:tcPr>
                    </a:tc>
                    <a:tc>
                      <a:txBody>
                        <a:bodyPr/>
                        <a:lstStyle/>
                        <a:p>
                          <a:endParaRPr lang="zh-CN"/>
                        </a:p>
                      </a:txBody>
                      <a:tcPr marL="68580" marR="68580" marT="0" marB="0">
                        <a:blipFill>
                          <a:blip r:embed="rId2"/>
                          <a:stretch>
                            <a:fillRect l="-9064" t="-312963" r="-498" b="-903704"/>
                          </a:stretch>
                        </a:blipFill>
                      </a:tcPr>
                    </a:tc>
                    <a:extLst>
                      <a:ext uri="{0D108BD9-81ED-4DB2-BD59-A6C34878D82A}">
                        <a16:rowId xmlns:a16="http://schemas.microsoft.com/office/drawing/2014/main" val="1613785845"/>
                      </a:ext>
                    </a:extLst>
                  </a:tr>
                  <a:tr h="351155">
                    <a:tc>
                      <a:txBody>
                        <a:bodyPr/>
                        <a:lstStyle/>
                        <a:p>
                          <a:pPr indent="0" algn="just">
                            <a:lnSpc>
                              <a:spcPct val="100000"/>
                            </a:lnSpc>
                          </a:pPr>
                          <a:r>
                            <a:rPr lang="en-US" sz="2000" kern="100">
                              <a:solidFill>
                                <a:sysClr val="windowText" lastClr="000000"/>
                              </a:solidFill>
                              <a:effectLst/>
                            </a:rPr>
                            <a:t>5</a:t>
                          </a:r>
                          <a:endParaRPr lang="zh-CN" sz="2000" kern="100">
                            <a:solidFill>
                              <a:sysClr val="windowText" lastClr="000000"/>
                            </a:solidFill>
                            <a:effectLst/>
                            <a:latin typeface="Times New Roman" panose="02020603050405020304" pitchFamily="18" charset="0"/>
                            <a:ea typeface="宋体" panose="02010600030101010101" pitchFamily="2" charset="-122"/>
                          </a:endParaRPr>
                        </a:p>
                      </a:txBody>
                      <a:tcPr marL="68580" marR="68580" marT="0" marB="0">
                        <a:noFill/>
                      </a:tcPr>
                    </a:tc>
                    <a:tc>
                      <a:txBody>
                        <a:bodyPr/>
                        <a:lstStyle/>
                        <a:p>
                          <a:endParaRPr lang="zh-CN"/>
                        </a:p>
                      </a:txBody>
                      <a:tcPr marL="68580" marR="68580" marT="0" marB="0">
                        <a:blipFill>
                          <a:blip r:embed="rId2"/>
                          <a:stretch>
                            <a:fillRect l="-9064" t="-384483" r="-498" b="-741379"/>
                          </a:stretch>
                        </a:blipFill>
                      </a:tcPr>
                    </a:tc>
                    <a:extLst>
                      <a:ext uri="{0D108BD9-81ED-4DB2-BD59-A6C34878D82A}">
                        <a16:rowId xmlns:a16="http://schemas.microsoft.com/office/drawing/2014/main" val="3826023266"/>
                      </a:ext>
                    </a:extLst>
                  </a:tr>
                  <a:tr h="304800">
                    <a:tc>
                      <a:txBody>
                        <a:bodyPr/>
                        <a:lstStyle/>
                        <a:p>
                          <a:pPr indent="0" algn="just">
                            <a:lnSpc>
                              <a:spcPct val="100000"/>
                            </a:lnSpc>
                          </a:pPr>
                          <a:r>
                            <a:rPr lang="en-US" sz="2000" kern="100">
                              <a:solidFill>
                                <a:sysClr val="windowText" lastClr="000000"/>
                              </a:solidFill>
                              <a:effectLst/>
                            </a:rPr>
                            <a:t>6</a:t>
                          </a:r>
                          <a:endParaRPr lang="zh-CN" sz="2000" kern="100">
                            <a:solidFill>
                              <a:sysClr val="windowText" lastClr="000000"/>
                            </a:solidFill>
                            <a:effectLst/>
                            <a:latin typeface="Times New Roman" panose="02020603050405020304" pitchFamily="18" charset="0"/>
                            <a:ea typeface="宋体" panose="02010600030101010101" pitchFamily="2" charset="-122"/>
                          </a:endParaRPr>
                        </a:p>
                      </a:txBody>
                      <a:tcPr marL="68580" marR="68580" marT="0" marB="0">
                        <a:noFill/>
                      </a:tcPr>
                    </a:tc>
                    <a:tc>
                      <a:txBody>
                        <a:bodyPr/>
                        <a:lstStyle/>
                        <a:p>
                          <a:endParaRPr lang="zh-CN"/>
                        </a:p>
                      </a:txBody>
                      <a:tcPr marL="68580" marR="68580" marT="0" marB="0">
                        <a:blipFill>
                          <a:blip r:embed="rId2"/>
                          <a:stretch>
                            <a:fillRect l="-9064" t="-562000" r="-498" b="-760000"/>
                          </a:stretch>
                        </a:blipFill>
                      </a:tcPr>
                    </a:tc>
                    <a:extLst>
                      <a:ext uri="{0D108BD9-81ED-4DB2-BD59-A6C34878D82A}">
                        <a16:rowId xmlns:a16="http://schemas.microsoft.com/office/drawing/2014/main" val="2056735728"/>
                      </a:ext>
                    </a:extLst>
                  </a:tr>
                  <a:tr h="304800">
                    <a:tc>
                      <a:txBody>
                        <a:bodyPr/>
                        <a:lstStyle/>
                        <a:p>
                          <a:pPr indent="0" algn="just">
                            <a:lnSpc>
                              <a:spcPct val="100000"/>
                            </a:lnSpc>
                          </a:pPr>
                          <a:r>
                            <a:rPr lang="en-US" sz="2000" kern="100">
                              <a:solidFill>
                                <a:sysClr val="windowText" lastClr="000000"/>
                              </a:solidFill>
                              <a:effectLst/>
                            </a:rPr>
                            <a:t>7</a:t>
                          </a:r>
                          <a:endParaRPr lang="zh-CN" sz="2000" kern="100">
                            <a:solidFill>
                              <a:sysClr val="windowText" lastClr="000000"/>
                            </a:solidFill>
                            <a:effectLst/>
                            <a:latin typeface="Times New Roman" panose="02020603050405020304" pitchFamily="18" charset="0"/>
                            <a:ea typeface="宋体" panose="02010600030101010101" pitchFamily="2" charset="-122"/>
                          </a:endParaRPr>
                        </a:p>
                      </a:txBody>
                      <a:tcPr marL="68580" marR="68580" marT="0" marB="0">
                        <a:noFill/>
                      </a:tcPr>
                    </a:tc>
                    <a:tc>
                      <a:txBody>
                        <a:bodyPr/>
                        <a:lstStyle/>
                        <a:p>
                          <a:endParaRPr lang="zh-CN"/>
                        </a:p>
                      </a:txBody>
                      <a:tcPr marL="68580" marR="68580" marT="0" marB="0">
                        <a:blipFill>
                          <a:blip r:embed="rId2"/>
                          <a:stretch>
                            <a:fillRect l="-9064" t="-662000" r="-498" b="-660000"/>
                          </a:stretch>
                        </a:blipFill>
                      </a:tcPr>
                    </a:tc>
                    <a:extLst>
                      <a:ext uri="{0D108BD9-81ED-4DB2-BD59-A6C34878D82A}">
                        <a16:rowId xmlns:a16="http://schemas.microsoft.com/office/drawing/2014/main" val="2968589793"/>
                      </a:ext>
                    </a:extLst>
                  </a:tr>
                  <a:tr h="304800">
                    <a:tc>
                      <a:txBody>
                        <a:bodyPr/>
                        <a:lstStyle/>
                        <a:p>
                          <a:pPr indent="0" algn="just">
                            <a:lnSpc>
                              <a:spcPct val="100000"/>
                            </a:lnSpc>
                          </a:pPr>
                          <a:r>
                            <a:rPr lang="en-US" altLang="zh-CN" sz="2000" kern="100" dirty="0">
                              <a:solidFill>
                                <a:sysClr val="windowText" lastClr="000000"/>
                              </a:solidFill>
                              <a:effectLst/>
                              <a:latin typeface="Times New Roman" panose="02020603050405020304" pitchFamily="18" charset="0"/>
                              <a:ea typeface="宋体" panose="02010600030101010101" pitchFamily="2" charset="-122"/>
                            </a:rPr>
                            <a:t>8</a:t>
                          </a:r>
                          <a:endParaRPr lang="zh-CN" sz="2000" kern="100" dirty="0">
                            <a:solidFill>
                              <a:sysClr val="windowText" lastClr="000000"/>
                            </a:solidFill>
                            <a:effectLst/>
                            <a:latin typeface="Times New Roman" panose="02020603050405020304" pitchFamily="18" charset="0"/>
                            <a:ea typeface="宋体" panose="02010600030101010101" pitchFamily="2" charset="-122"/>
                          </a:endParaRPr>
                        </a:p>
                      </a:txBody>
                      <a:tcPr marL="68580" marR="68580" marT="0" marB="0">
                        <a:noFill/>
                      </a:tcPr>
                    </a:tc>
                    <a:tc>
                      <a:txBody>
                        <a:bodyPr/>
                        <a:lstStyle/>
                        <a:p>
                          <a:endParaRPr lang="zh-CN"/>
                        </a:p>
                      </a:txBody>
                      <a:tcPr marL="68580" marR="68580" marT="0" marB="0">
                        <a:blipFill>
                          <a:blip r:embed="rId2"/>
                          <a:stretch>
                            <a:fillRect l="-9064" t="-762000" r="-498" b="-560000"/>
                          </a:stretch>
                        </a:blipFill>
                      </a:tcPr>
                    </a:tc>
                    <a:extLst>
                      <a:ext uri="{0D108BD9-81ED-4DB2-BD59-A6C34878D82A}">
                        <a16:rowId xmlns:a16="http://schemas.microsoft.com/office/drawing/2014/main" val="918532929"/>
                      </a:ext>
                    </a:extLst>
                  </a:tr>
                  <a:tr h="329248">
                    <a:tc>
                      <a:txBody>
                        <a:bodyPr/>
                        <a:lstStyle/>
                        <a:p>
                          <a:pPr indent="0" algn="just">
                            <a:lnSpc>
                              <a:spcPct val="100000"/>
                            </a:lnSpc>
                          </a:pPr>
                          <a:r>
                            <a:rPr lang="en-US" altLang="zh-CN" sz="2000" kern="100" dirty="0">
                              <a:solidFill>
                                <a:sysClr val="windowText" lastClr="000000"/>
                              </a:solidFill>
                              <a:effectLst/>
                              <a:latin typeface="Times New Roman" panose="02020603050405020304" pitchFamily="18" charset="0"/>
                              <a:ea typeface="宋体" panose="02010600030101010101" pitchFamily="2" charset="-122"/>
                            </a:rPr>
                            <a:t>9</a:t>
                          </a:r>
                          <a:endParaRPr lang="zh-CN" sz="2000" kern="100" dirty="0">
                            <a:solidFill>
                              <a:sysClr val="windowText" lastClr="000000"/>
                            </a:solidFill>
                            <a:effectLst/>
                            <a:latin typeface="Times New Roman" panose="02020603050405020304" pitchFamily="18" charset="0"/>
                            <a:ea typeface="宋体" panose="02010600030101010101" pitchFamily="2" charset="-122"/>
                          </a:endParaRPr>
                        </a:p>
                      </a:txBody>
                      <a:tcPr marL="68580" marR="68580" marT="0" marB="0">
                        <a:noFill/>
                      </a:tcPr>
                    </a:tc>
                    <a:tc>
                      <a:txBody>
                        <a:bodyPr/>
                        <a:lstStyle/>
                        <a:p>
                          <a:endParaRPr lang="zh-CN"/>
                        </a:p>
                      </a:txBody>
                      <a:tcPr marL="68580" marR="68580" marT="0" marB="0">
                        <a:blipFill>
                          <a:blip r:embed="rId2"/>
                          <a:stretch>
                            <a:fillRect l="-9064" t="-783636" r="-498" b="-409091"/>
                          </a:stretch>
                        </a:blipFill>
                      </a:tcPr>
                    </a:tc>
                    <a:extLst>
                      <a:ext uri="{0D108BD9-81ED-4DB2-BD59-A6C34878D82A}">
                        <a16:rowId xmlns:a16="http://schemas.microsoft.com/office/drawing/2014/main" val="1063299657"/>
                      </a:ext>
                    </a:extLst>
                  </a:tr>
                  <a:tr h="304800">
                    <a:tc>
                      <a:txBody>
                        <a:bodyPr/>
                        <a:lstStyle/>
                        <a:p>
                          <a:pPr indent="0" algn="just">
                            <a:lnSpc>
                              <a:spcPct val="100000"/>
                            </a:lnSpc>
                          </a:pPr>
                          <a:r>
                            <a:rPr lang="en-US" altLang="zh-CN" sz="2000" kern="100" dirty="0">
                              <a:solidFill>
                                <a:sysClr val="windowText" lastClr="000000"/>
                              </a:solidFill>
                              <a:effectLst/>
                              <a:latin typeface="Times New Roman" panose="02020603050405020304" pitchFamily="18" charset="0"/>
                              <a:ea typeface="宋体" panose="02010600030101010101" pitchFamily="2" charset="-122"/>
                            </a:rPr>
                            <a:t>10</a:t>
                          </a:r>
                          <a:endParaRPr lang="zh-CN" sz="2000" kern="100" dirty="0">
                            <a:solidFill>
                              <a:sysClr val="windowText" lastClr="000000"/>
                            </a:solidFill>
                            <a:effectLst/>
                            <a:latin typeface="Times New Roman" panose="02020603050405020304" pitchFamily="18" charset="0"/>
                            <a:ea typeface="宋体" panose="02010600030101010101" pitchFamily="2" charset="-122"/>
                          </a:endParaRPr>
                        </a:p>
                      </a:txBody>
                      <a:tcPr marL="68580" marR="68580" marT="0" marB="0">
                        <a:noFill/>
                      </a:tcPr>
                    </a:tc>
                    <a:tc>
                      <a:txBody>
                        <a:bodyPr/>
                        <a:lstStyle/>
                        <a:p>
                          <a:endParaRPr lang="zh-CN"/>
                        </a:p>
                      </a:txBody>
                      <a:tcPr marL="68580" marR="68580" marT="0" marB="0">
                        <a:blipFill>
                          <a:blip r:embed="rId2"/>
                          <a:stretch>
                            <a:fillRect l="-9064" t="-972000" r="-498" b="-350000"/>
                          </a:stretch>
                        </a:blipFill>
                      </a:tcPr>
                    </a:tc>
                    <a:extLst>
                      <a:ext uri="{0D108BD9-81ED-4DB2-BD59-A6C34878D82A}">
                        <a16:rowId xmlns:a16="http://schemas.microsoft.com/office/drawing/2014/main" val="4294846731"/>
                      </a:ext>
                    </a:extLst>
                  </a:tr>
                  <a:tr h="609600">
                    <a:tc>
                      <a:txBody>
                        <a:bodyPr/>
                        <a:lstStyle/>
                        <a:p>
                          <a:pPr indent="0" algn="just">
                            <a:lnSpc>
                              <a:spcPct val="100000"/>
                            </a:lnSpc>
                          </a:pPr>
                          <a:r>
                            <a:rPr lang="en-US" altLang="zh-CN" sz="2000" kern="100" dirty="0">
                              <a:solidFill>
                                <a:sysClr val="windowText" lastClr="000000"/>
                              </a:solidFill>
                              <a:effectLst/>
                              <a:latin typeface="Times New Roman" panose="02020603050405020304" pitchFamily="18" charset="0"/>
                              <a:ea typeface="宋体" panose="02010600030101010101" pitchFamily="2" charset="-122"/>
                            </a:rPr>
                            <a:t>11</a:t>
                          </a:r>
                        </a:p>
                        <a:p>
                          <a:pPr indent="0" algn="just">
                            <a:lnSpc>
                              <a:spcPct val="100000"/>
                            </a:lnSpc>
                          </a:pPr>
                          <a:r>
                            <a:rPr lang="en-US" altLang="zh-CN" sz="2000" kern="100" dirty="0">
                              <a:solidFill>
                                <a:sysClr val="windowText" lastClr="000000"/>
                              </a:solidFill>
                              <a:effectLst/>
                              <a:latin typeface="Times New Roman" panose="02020603050405020304" pitchFamily="18" charset="0"/>
                              <a:ea typeface="宋体" panose="02010600030101010101" pitchFamily="2" charset="-122"/>
                            </a:rPr>
                            <a:t>12</a:t>
                          </a:r>
                          <a:endParaRPr lang="zh-CN" sz="2000" kern="100" dirty="0">
                            <a:solidFill>
                              <a:sysClr val="windowText" lastClr="000000"/>
                            </a:solidFill>
                            <a:effectLst/>
                            <a:latin typeface="Times New Roman" panose="02020603050405020304" pitchFamily="18" charset="0"/>
                            <a:ea typeface="宋体" panose="02010600030101010101" pitchFamily="2" charset="-122"/>
                          </a:endParaRPr>
                        </a:p>
                      </a:txBody>
                      <a:tcPr marL="68580" marR="68580" marT="0" marB="0">
                        <a:noFill/>
                      </a:tcPr>
                    </a:tc>
                    <a:tc>
                      <a:txBody>
                        <a:bodyPr/>
                        <a:lstStyle/>
                        <a:p>
                          <a:endParaRPr lang="zh-CN"/>
                        </a:p>
                      </a:txBody>
                      <a:tcPr marL="68580" marR="68580" marT="0" marB="0">
                        <a:blipFill>
                          <a:blip r:embed="rId2"/>
                          <a:stretch>
                            <a:fillRect l="-9064" t="-536000" r="-498" b="-75000"/>
                          </a:stretch>
                        </a:blipFill>
                      </a:tcPr>
                    </a:tc>
                    <a:extLst>
                      <a:ext uri="{0D108BD9-81ED-4DB2-BD59-A6C34878D82A}">
                        <a16:rowId xmlns:a16="http://schemas.microsoft.com/office/drawing/2014/main" val="3577899601"/>
                      </a:ext>
                    </a:extLst>
                  </a:tr>
                  <a:tr h="304800">
                    <a:tc>
                      <a:txBody>
                        <a:bodyPr/>
                        <a:lstStyle/>
                        <a:p>
                          <a:pPr indent="0" algn="just">
                            <a:lnSpc>
                              <a:spcPct val="100000"/>
                            </a:lnSpc>
                          </a:pPr>
                          <a:r>
                            <a:rPr lang="en-US" sz="2000" kern="100" dirty="0">
                              <a:solidFill>
                                <a:sysClr val="windowText" lastClr="000000"/>
                              </a:solidFill>
                              <a:effectLst/>
                            </a:rPr>
                            <a:t>13</a:t>
                          </a:r>
                          <a:endParaRPr lang="zh-CN" sz="2000" kern="100" dirty="0">
                            <a:solidFill>
                              <a:sysClr val="windowText" lastClr="000000"/>
                            </a:solidFill>
                            <a:effectLst/>
                            <a:latin typeface="Times New Roman" panose="02020603050405020304" pitchFamily="18" charset="0"/>
                            <a:ea typeface="宋体" panose="02010600030101010101" pitchFamily="2" charset="-122"/>
                          </a:endParaRPr>
                        </a:p>
                      </a:txBody>
                      <a:tcPr marL="68580" marR="68580" marT="0" marB="0">
                        <a:noFill/>
                      </a:tcPr>
                    </a:tc>
                    <a:tc>
                      <a:txBody>
                        <a:bodyPr/>
                        <a:lstStyle/>
                        <a:p>
                          <a:endParaRPr lang="zh-CN"/>
                        </a:p>
                      </a:txBody>
                      <a:tcPr marL="68580" marR="68580" marT="0" marB="0">
                        <a:blipFill>
                          <a:blip r:embed="rId2"/>
                          <a:stretch>
                            <a:fillRect l="-9064" t="-1272000" r="-498" b="-50000"/>
                          </a:stretch>
                        </a:blipFill>
                      </a:tcPr>
                    </a:tc>
                    <a:extLst>
                      <a:ext uri="{0D108BD9-81ED-4DB2-BD59-A6C34878D82A}">
                        <a16:rowId xmlns:a16="http://schemas.microsoft.com/office/drawing/2014/main" val="1345170196"/>
                      </a:ext>
                    </a:extLst>
                  </a:tr>
                </a:tbl>
              </a:graphicData>
            </a:graphic>
          </p:graphicFrame>
        </mc:Fallback>
      </mc:AlternateContent>
      <mc:AlternateContent xmlns:mc="http://schemas.openxmlformats.org/markup-compatibility/2006" xmlns:a14="http://schemas.microsoft.com/office/drawing/2010/main">
        <mc:Choice Requires="a14">
          <p:sp>
            <p:nvSpPr>
              <p:cNvPr id="9" name="Rectangle 1">
                <a:extLst>
                  <a:ext uri="{FF2B5EF4-FFF2-40B4-BE49-F238E27FC236}">
                    <a16:creationId xmlns:a16="http://schemas.microsoft.com/office/drawing/2014/main" id="{7320A6F2-6BAB-46F6-8072-B937AE64CAE9}"/>
                  </a:ext>
                </a:extLst>
              </p:cNvPr>
              <p:cNvSpPr>
                <a:spLocks noChangeArrowheads="1"/>
              </p:cNvSpPr>
              <p:nvPr/>
            </p:nvSpPr>
            <p:spPr bwMode="auto">
              <a:xfrm>
                <a:off x="312637" y="1083906"/>
                <a:ext cx="8275342" cy="1086131"/>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1270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zh-CN" altLang="zh-CN" sz="2000" dirty="0">
                    <a:latin typeface="微软雅黑" panose="020B0503020204020204" pitchFamily="34" charset="-122"/>
                    <a:ea typeface="微软雅黑" panose="020B0503020204020204" pitchFamily="34" charset="-122"/>
                    <a:cs typeface="Times New Roman" panose="02020603050405020304" pitchFamily="18" charset="0"/>
                  </a:rPr>
                  <a:t>算法</a:t>
                </a:r>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10-11 </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改进二路归并 </a:t>
                </a:r>
                <a14:m>
                  <m:oMath xmlns:m="http://schemas.openxmlformats.org/officeDocument/2006/math">
                    <m:r>
                      <m:rPr>
                        <m:sty m:val="p"/>
                      </m:rPr>
                      <a:rPr lang="en-US" altLang="zh-CN" sz="2000" i="0" dirty="0" smtClean="0">
                        <a:latin typeface="Cambria Math" panose="02040503050406030204" pitchFamily="18" charset="0"/>
                        <a:ea typeface="微软雅黑" panose="020B0503020204020204" pitchFamily="34" charset="-122"/>
                        <a:cs typeface="Times New Roman" panose="02020603050405020304" pitchFamily="18" charset="0"/>
                      </a:rPr>
                      <m:t>TwoWayMerge</m:t>
                    </m:r>
                    <m:r>
                      <m:rPr>
                        <m:sty m:val="p"/>
                      </m:rPr>
                      <a:rPr lang="en-US" altLang="zh-CN" sz="2000" b="0" i="0" dirty="0" smtClean="0">
                        <a:latin typeface="Cambria Math" panose="02040503050406030204" pitchFamily="18" charset="0"/>
                        <a:ea typeface="微软雅黑" panose="020B0503020204020204" pitchFamily="34" charset="-122"/>
                        <a:cs typeface="Times New Roman" panose="02020603050405020304" pitchFamily="18" charset="0"/>
                      </a:rPr>
                      <m:t>Improved</m:t>
                    </m:r>
                    <m:d>
                      <m:dPr>
                        <m:ctrlPr>
                          <a:rPr lang="en-US" altLang="zh-CN" sz="2000" b="0" i="1" dirty="0" smtClean="0">
                            <a:latin typeface="Cambria Math" panose="02040503050406030204" pitchFamily="18" charset="0"/>
                            <a:ea typeface="微软雅黑" panose="020B0503020204020204" pitchFamily="34" charset="-122"/>
                            <a:cs typeface="Times New Roman" panose="02020603050405020304" pitchFamily="18" charset="0"/>
                          </a:rPr>
                        </m:ctrlPr>
                      </m:dPr>
                      <m:e>
                        <m:r>
                          <a:rPr lang="en-US" altLang="zh-CN" sz="2000" i="1" dirty="0" smtClean="0">
                            <a:latin typeface="Cambria Math" panose="02040503050406030204" pitchFamily="18" charset="0"/>
                            <a:ea typeface="微软雅黑" panose="020B0503020204020204" pitchFamily="34" charset="-122"/>
                            <a:cs typeface="Times New Roman" panose="02020603050405020304" pitchFamily="18" charset="0"/>
                          </a:rPr>
                          <m:t>𝑎</m:t>
                        </m:r>
                        <m:r>
                          <a:rPr lang="en-US" altLang="zh-CN" sz="2000" i="1" dirty="0">
                            <a:latin typeface="Cambria Math" panose="02040503050406030204" pitchFamily="18" charset="0"/>
                            <a:ea typeface="微软雅黑" panose="020B0503020204020204" pitchFamily="34" charset="-122"/>
                            <a:cs typeface="Times New Roman" panose="02020603050405020304" pitchFamily="18" charset="0"/>
                          </a:rPr>
                          <m:t>, </m:t>
                        </m:r>
                        <m:r>
                          <a:rPr lang="en-US" altLang="zh-CN" sz="2000" b="0" i="1" dirty="0" smtClean="0">
                            <a:latin typeface="Cambria Math" panose="02040503050406030204" pitchFamily="18" charset="0"/>
                            <a:ea typeface="微软雅黑" panose="020B0503020204020204" pitchFamily="34" charset="-122"/>
                            <a:cs typeface="Times New Roman" panose="02020603050405020304" pitchFamily="18" charset="0"/>
                          </a:rPr>
                          <m:t>𝑡</m:t>
                        </m:r>
                        <m:r>
                          <a:rPr lang="en-US" altLang="zh-CN" sz="2000" b="0" i="1" dirty="0" smtClean="0">
                            <a:latin typeface="Cambria Math" panose="02040503050406030204" pitchFamily="18" charset="0"/>
                            <a:ea typeface="微软雅黑" panose="020B0503020204020204" pitchFamily="34" charset="-122"/>
                            <a:cs typeface="Times New Roman" panose="02020603050405020304" pitchFamily="18" charset="0"/>
                          </a:rPr>
                          <m:t>,</m:t>
                        </m:r>
                        <m:sSub>
                          <m:sSubPr>
                            <m:ctrlPr>
                              <a:rPr lang="en-US" altLang="zh-CN" sz="2000" b="0" i="1" dirty="0" smtClean="0">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000" i="1" dirty="0" err="1">
                                <a:latin typeface="Cambria Math" panose="02040503050406030204" pitchFamily="18" charset="0"/>
                                <a:ea typeface="微软雅黑" panose="020B0503020204020204" pitchFamily="34" charset="-122"/>
                                <a:cs typeface="Times New Roman" panose="02020603050405020304" pitchFamily="18" charset="0"/>
                              </a:rPr>
                              <m:t>𝑙</m:t>
                            </m:r>
                          </m:e>
                          <m:sub>
                            <m:r>
                              <a:rPr lang="en-US" altLang="zh-CN" sz="2000" i="1" dirty="0" err="1">
                                <a:latin typeface="Cambria Math" panose="02040503050406030204" pitchFamily="18" charset="0"/>
                                <a:ea typeface="微软雅黑" panose="020B0503020204020204" pitchFamily="34" charset="-122"/>
                                <a:cs typeface="Times New Roman" panose="02020603050405020304" pitchFamily="18" charset="0"/>
                              </a:rPr>
                              <m:t>𝑥</m:t>
                            </m:r>
                          </m:sub>
                        </m:sSub>
                        <m:r>
                          <a:rPr lang="en-US" altLang="zh-CN" sz="2000" i="1" dirty="0" err="1">
                            <a:latin typeface="Cambria Math" panose="02040503050406030204" pitchFamily="18" charset="0"/>
                            <a:ea typeface="微软雅黑" panose="020B0503020204020204" pitchFamily="34" charset="-122"/>
                            <a:cs typeface="Times New Roman" panose="02020603050405020304" pitchFamily="18" charset="0"/>
                          </a:rPr>
                          <m:t>,</m:t>
                        </m:r>
                        <m:sSub>
                          <m:sSubPr>
                            <m:ctrlPr>
                              <a:rPr lang="en-US" altLang="zh-CN" sz="2000" b="0" i="1" dirty="0" smtClean="0">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000" i="1" dirty="0" err="1">
                                <a:latin typeface="Cambria Math" panose="02040503050406030204" pitchFamily="18" charset="0"/>
                                <a:ea typeface="微软雅黑" panose="020B0503020204020204" pitchFamily="34" charset="-122"/>
                                <a:cs typeface="Times New Roman" panose="02020603050405020304" pitchFamily="18" charset="0"/>
                              </a:rPr>
                              <m:t>𝑟</m:t>
                            </m:r>
                          </m:e>
                          <m:sub>
                            <m:r>
                              <a:rPr lang="en-US" altLang="zh-CN" sz="2000" i="1" dirty="0" err="1">
                                <a:latin typeface="Cambria Math" panose="02040503050406030204" pitchFamily="18" charset="0"/>
                                <a:ea typeface="微软雅黑" panose="020B0503020204020204" pitchFamily="34" charset="-122"/>
                                <a:cs typeface="Times New Roman" panose="02020603050405020304" pitchFamily="18" charset="0"/>
                              </a:rPr>
                              <m:t>𝑥</m:t>
                            </m:r>
                          </m:sub>
                        </m:sSub>
                        <m:r>
                          <a:rPr lang="en-US" altLang="zh-CN" sz="2000" i="1" dirty="0" err="1">
                            <a:latin typeface="Cambria Math" panose="02040503050406030204" pitchFamily="18" charset="0"/>
                            <a:ea typeface="微软雅黑" panose="020B0503020204020204" pitchFamily="34" charset="-122"/>
                            <a:cs typeface="Times New Roman" panose="02020603050405020304" pitchFamily="18" charset="0"/>
                          </a:rPr>
                          <m:t>,</m:t>
                        </m:r>
                        <m:sSub>
                          <m:sSubPr>
                            <m:ctrlPr>
                              <a:rPr lang="en-US" altLang="zh-CN" sz="2000" b="0" i="1" dirty="0" smtClean="0">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000" i="1" dirty="0" err="1">
                                <a:latin typeface="Cambria Math" panose="02040503050406030204" pitchFamily="18" charset="0"/>
                                <a:ea typeface="微软雅黑" panose="020B0503020204020204" pitchFamily="34" charset="-122"/>
                                <a:cs typeface="Times New Roman" panose="02020603050405020304" pitchFamily="18" charset="0"/>
                              </a:rPr>
                              <m:t>𝑙</m:t>
                            </m:r>
                          </m:e>
                          <m:sub>
                            <m:r>
                              <a:rPr lang="en-US" altLang="zh-CN" sz="2000" i="1" dirty="0" err="1">
                                <a:latin typeface="Cambria Math" panose="02040503050406030204" pitchFamily="18" charset="0"/>
                                <a:ea typeface="微软雅黑" panose="020B0503020204020204" pitchFamily="34" charset="-122"/>
                                <a:cs typeface="Times New Roman" panose="02020603050405020304" pitchFamily="18" charset="0"/>
                              </a:rPr>
                              <m:t>𝑦</m:t>
                            </m:r>
                          </m:sub>
                        </m:sSub>
                        <m:r>
                          <a:rPr lang="en-US" altLang="zh-CN" sz="2000" i="1" dirty="0" err="1">
                            <a:latin typeface="Cambria Math" panose="02040503050406030204" pitchFamily="18" charset="0"/>
                            <a:ea typeface="微软雅黑" panose="020B0503020204020204" pitchFamily="34" charset="-122"/>
                            <a:cs typeface="Times New Roman" panose="02020603050405020304" pitchFamily="18" charset="0"/>
                          </a:rPr>
                          <m:t>,</m:t>
                        </m:r>
                        <m:sSub>
                          <m:sSubPr>
                            <m:ctrlPr>
                              <a:rPr lang="en-US" altLang="zh-CN" sz="2000" b="0" i="1" dirty="0" smtClean="0">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000" i="1" dirty="0" err="1" smtClean="0">
                                <a:latin typeface="Cambria Math" panose="02040503050406030204" pitchFamily="18" charset="0"/>
                                <a:ea typeface="微软雅黑" panose="020B0503020204020204" pitchFamily="34" charset="-122"/>
                                <a:cs typeface="Times New Roman" panose="02020603050405020304" pitchFamily="18" charset="0"/>
                              </a:rPr>
                              <m:t>𝑟</m:t>
                            </m:r>
                          </m:e>
                          <m:sub>
                            <m:r>
                              <a:rPr lang="en-US" altLang="zh-CN" sz="2000" i="1" dirty="0" err="1" smtClean="0">
                                <a:latin typeface="Cambria Math" panose="02040503050406030204" pitchFamily="18" charset="0"/>
                                <a:ea typeface="微软雅黑" panose="020B0503020204020204" pitchFamily="34" charset="-122"/>
                                <a:cs typeface="Times New Roman" panose="02020603050405020304" pitchFamily="18" charset="0"/>
                              </a:rPr>
                              <m:t>𝑦</m:t>
                            </m:r>
                          </m:sub>
                        </m:sSub>
                      </m:e>
                    </m:d>
                  </m:oMath>
                </a14:m>
                <a:endParaRPr lang="en-US" altLang="zh-CN" sz="2000" dirty="0">
                  <a:latin typeface="微软雅黑" panose="020B0503020204020204" pitchFamily="34" charset="-122"/>
                  <a:ea typeface="微软雅黑" panose="020B0503020204020204" pitchFamily="34" charset="-122"/>
                  <a:cs typeface="Times New Roman" panose="02020603050405020304" pitchFamily="18" charset="0"/>
                </a:endParaRPr>
              </a:p>
              <a:p>
                <a:pPr lvl="0"/>
                <a:r>
                  <a:rPr kumimoji="0" lang="zh-CN" altLang="en-US" sz="2000" b="1" i="0" u="none" strike="noStrike" cap="none" normalizeH="0" baseline="0" dirty="0">
                    <a:ln>
                      <a:noFill/>
                    </a:ln>
                    <a:solidFill>
                      <a:schemeClr val="tx1"/>
                    </a:solidFill>
                    <a:effectLst/>
                    <a:latin typeface="Courier New" panose="02070309020205020404" pitchFamily="49" charset="0"/>
                    <a:ea typeface="楷体_GB2312"/>
                    <a:cs typeface="Times New Roman" panose="02020603050405020304" pitchFamily="18" charset="0"/>
                  </a:rPr>
                  <a:t>输入：</a:t>
                </a:r>
                <a:r>
                  <a:rPr kumimoji="0" lang="zh-CN" altLang="en-US" sz="2000" b="0" i="0" u="none" strike="noStrike" cap="none" normalizeH="0" baseline="0" dirty="0">
                    <a:ln>
                      <a:noFill/>
                    </a:ln>
                    <a:solidFill>
                      <a:schemeClr val="tx1"/>
                    </a:solidFill>
                    <a:effectLst/>
                    <a:latin typeface="Courier New" panose="02070309020205020404" pitchFamily="49" charset="0"/>
                    <a:ea typeface="楷体_GB2312"/>
                    <a:cs typeface="Times New Roman" panose="02020603050405020304" pitchFamily="18" charset="0"/>
                  </a:rPr>
                  <a:t>序列</a:t>
                </a:r>
                <a14:m>
                  <m:oMath xmlns:m="http://schemas.openxmlformats.org/officeDocument/2006/math">
                    <m: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𝑎</m:t>
                    </m:r>
                  </m:oMath>
                </a14:m>
                <a:r>
                  <a:rPr kumimoji="0" lang="zh-CN" altLang="en-US" sz="2000" b="0" i="0" u="none" strike="noStrike" cap="none" normalizeH="0" baseline="0" dirty="0">
                    <a:ln>
                      <a:noFill/>
                    </a:ln>
                    <a:solidFill>
                      <a:schemeClr val="tx1"/>
                    </a:solidFill>
                    <a:effectLst/>
                    <a:latin typeface="Courier New" panose="02070309020205020404" pitchFamily="49" charset="0"/>
                    <a:ea typeface="楷体_GB2312"/>
                    <a:cs typeface="Times New Roman" panose="02020603050405020304" pitchFamily="18" charset="0"/>
                  </a:rPr>
                  <a:t>及其有序子序列</a:t>
                </a:r>
                <a14:m>
                  <m:oMath xmlns:m="http://schemas.openxmlformats.org/officeDocument/2006/math">
                    <m: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𝑥</m:t>
                    </m:r>
                  </m:oMath>
                </a14:m>
                <a:r>
                  <a:rPr kumimoji="0" lang="zh-CN" altLang="en-US" sz="2000" b="0" i="0" u="none" strike="noStrike" cap="none" normalizeH="0" baseline="0" dirty="0">
                    <a:ln>
                      <a:noFill/>
                    </a:ln>
                    <a:solidFill>
                      <a:schemeClr val="tx1"/>
                    </a:solidFill>
                    <a:effectLst/>
                    <a:latin typeface="Times New Roman" panose="02020603050405020304" pitchFamily="18" charset="0"/>
                    <a:ea typeface="楷体_GB2312"/>
                    <a:cs typeface="Times New Roman" panose="02020603050405020304" pitchFamily="18" charset="0"/>
                  </a:rPr>
                  <a:t>和</a:t>
                </a:r>
                <a14:m>
                  <m:oMath xmlns:m="http://schemas.openxmlformats.org/officeDocument/2006/math">
                    <m: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𝑦</m:t>
                    </m:r>
                  </m:oMath>
                </a14:m>
                <a:r>
                  <a:rPr kumimoji="0" lang="zh-CN" altLang="en-US" sz="2000" b="0" i="0" u="none" strike="noStrike" cap="none" normalizeH="0" baseline="0" dirty="0">
                    <a:ln>
                      <a:noFill/>
                    </a:ln>
                    <a:solidFill>
                      <a:schemeClr val="tx1"/>
                    </a:solidFill>
                    <a:effectLst/>
                    <a:latin typeface="Courier New" panose="02070309020205020404" pitchFamily="49" charset="0"/>
                    <a:ea typeface="楷体_GB2312"/>
                    <a:cs typeface="Times New Roman" panose="02020603050405020304" pitchFamily="18" charset="0"/>
                  </a:rPr>
                  <a:t>的下标范围</a:t>
                </a:r>
                <a14:m>
                  <m:oMath xmlns:m="http://schemas.openxmlformats.org/officeDocument/2006/math">
                    <m:sSub>
                      <m:sSubPr>
                        <m:ctrlP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ctrlPr>
                      </m:sSubPr>
                      <m:e>
                        <m: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𝑙</m:t>
                        </m:r>
                      </m:e>
                      <m:sub>
                        <m: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𝑥</m:t>
                        </m:r>
                      </m:sub>
                    </m:sSub>
                    <m: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m:t>
                    </m:r>
                    <m:sSub>
                      <m:sSubPr>
                        <m:ctrlP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ctrlPr>
                      </m:sSubPr>
                      <m:e>
                        <m: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𝑟</m:t>
                        </m:r>
                      </m:e>
                      <m:sub>
                        <m: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𝑥</m:t>
                        </m:r>
                      </m:sub>
                    </m:sSub>
                  </m:oMath>
                </a14:m>
                <a:r>
                  <a:rPr kumimoji="0" lang="zh-CN" altLang="en-US" sz="2000" b="0" i="0" u="none" strike="noStrike" cap="none" normalizeH="0" baseline="0" dirty="0">
                    <a:ln>
                      <a:noFill/>
                    </a:ln>
                    <a:solidFill>
                      <a:schemeClr val="tx1"/>
                    </a:solidFill>
                    <a:effectLst/>
                    <a:latin typeface="Courier New" panose="02070309020205020404" pitchFamily="49" charset="0"/>
                    <a:ea typeface="楷体_GB2312"/>
                    <a:cs typeface="Times New Roman" panose="02020603050405020304" pitchFamily="18" charset="0"/>
                  </a:rPr>
                  <a:t>和</a:t>
                </a:r>
                <a14:m>
                  <m:oMath xmlns:m="http://schemas.openxmlformats.org/officeDocument/2006/math">
                    <m:sSub>
                      <m:sSubPr>
                        <m:ctrlP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ctrlPr>
                      </m:sSubPr>
                      <m:e>
                        <m: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𝑙</m:t>
                        </m:r>
                      </m:e>
                      <m:sub>
                        <m: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𝑦</m:t>
                        </m:r>
                      </m:sub>
                    </m:sSub>
                    <m: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m:t>
                    </m:r>
                    <m:sSub>
                      <m:sSubPr>
                        <m:ctrlP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ctrlPr>
                      </m:sSubPr>
                      <m:e>
                        <m: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𝑟</m:t>
                        </m:r>
                      </m:e>
                      <m:sub>
                        <m: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𝑦</m:t>
                        </m:r>
                      </m:sub>
                    </m:sSub>
                  </m:oMath>
                </a14:m>
                <a:r>
                  <a:rPr lang="zh-CN" altLang="en-US" sz="2000" dirty="0">
                    <a:latin typeface="Microsoft YaHei" panose="020B0503020204020204" pitchFamily="34" charset="-122"/>
                    <a:ea typeface="Microsoft YaHei" panose="020B0503020204020204" pitchFamily="34" charset="-122"/>
                  </a:rPr>
                  <a:t>，</a:t>
                </a:r>
                <a:r>
                  <a:rPr lang="zh-CN" altLang="en-US" sz="2000" dirty="0">
                    <a:solidFill>
                      <a:srgbClr val="00B0F0"/>
                    </a:solidFill>
                    <a:latin typeface="Microsoft YaHei" panose="020B0503020204020204" pitchFamily="34" charset="-122"/>
                    <a:ea typeface="Microsoft YaHei" panose="020B0503020204020204" pitchFamily="34" charset="-122"/>
                  </a:rPr>
                  <a:t>辅助序列</a:t>
                </a:r>
                <a:r>
                  <a:rPr lang="en-US" altLang="zh-CN" sz="2000" dirty="0">
                    <a:solidFill>
                      <a:srgbClr val="00B0F0"/>
                    </a:solidFill>
                    <a:latin typeface="Microsoft YaHei" panose="020B0503020204020204" pitchFamily="34" charset="-122"/>
                    <a:ea typeface="Microsoft YaHei" panose="020B0503020204020204" pitchFamily="34" charset="-122"/>
                  </a:rPr>
                  <a:t>t </a:t>
                </a:r>
                <a:endParaRPr kumimoji="0" lang="en-US" altLang="zh-CN" sz="2000" b="0" i="0" u="none" strike="noStrike" cap="none" normalizeH="0" baseline="0" dirty="0">
                  <a:ln>
                    <a:noFill/>
                  </a:ln>
                  <a:solidFill>
                    <a:srgbClr val="00B0F0"/>
                  </a:solidFill>
                  <a:effectLst/>
                  <a:latin typeface="Microsoft YaHei" panose="020B0503020204020204" pitchFamily="34" charset="-122"/>
                  <a:ea typeface="Microsoft YaHei" panose="020B0503020204020204" pitchFamily="34" charset="-122"/>
                </a:endParaRPr>
              </a:p>
              <a:p>
                <a:pPr marL="0" marR="0" lvl="0" indent="127000" algn="l" defTabSz="914400" rtl="0" eaLnBrk="0" fontAlgn="base" latinLnBrk="0" hangingPunct="0">
                  <a:lnSpc>
                    <a:spcPct val="100000"/>
                  </a:lnSpc>
                  <a:spcBef>
                    <a:spcPct val="0"/>
                  </a:spcBef>
                  <a:spcAft>
                    <a:spcPct val="0"/>
                  </a:spcAft>
                  <a:buClrTx/>
                  <a:buSzTx/>
                  <a:buFontTx/>
                  <a:buNone/>
                  <a:tabLst/>
                </a:pPr>
                <a:r>
                  <a:rPr kumimoji="0" lang="zh-CN" altLang="en-US" sz="2000" b="1" i="0" u="none" strike="noStrike" cap="none" normalizeH="0" baseline="0" dirty="0">
                    <a:ln>
                      <a:noFill/>
                    </a:ln>
                    <a:solidFill>
                      <a:schemeClr val="tx1"/>
                    </a:solidFill>
                    <a:effectLst/>
                    <a:latin typeface="Courier New" panose="02070309020205020404" pitchFamily="49" charset="0"/>
                    <a:ea typeface="楷体_GB2312"/>
                    <a:cs typeface="Times New Roman" panose="02020603050405020304" pitchFamily="18" charset="0"/>
                  </a:rPr>
                  <a:t>输出：</a:t>
                </a:r>
                <a:r>
                  <a:rPr kumimoji="0" lang="zh-CN" altLang="en-US" sz="2000" b="0" i="0" u="none" strike="noStrike" cap="none" normalizeH="0" baseline="0" dirty="0">
                    <a:ln>
                      <a:noFill/>
                    </a:ln>
                    <a:solidFill>
                      <a:schemeClr val="tx1"/>
                    </a:solidFill>
                    <a:effectLst/>
                    <a:latin typeface="Courier New" panose="02070309020205020404" pitchFamily="49" charset="0"/>
                    <a:ea typeface="楷体_GB2312"/>
                    <a:cs typeface="Times New Roman" panose="02020603050405020304" pitchFamily="18" charset="0"/>
                  </a:rPr>
                  <a:t>将两个有序序列合并</a:t>
                </a:r>
                <a:r>
                  <a:rPr lang="zh-CN" altLang="en-US" sz="2000" dirty="0">
                    <a:latin typeface="Courier New" panose="02070309020205020404" pitchFamily="49" charset="0"/>
                    <a:ea typeface="楷体_GB2312"/>
                    <a:cs typeface="Times New Roman" panose="02020603050405020304" pitchFamily="18" charset="0"/>
                  </a:rPr>
                  <a:t>至</a:t>
                </a:r>
                <a:r>
                  <a:rPr kumimoji="0" lang="zh-CN" altLang="en-US" sz="2000" b="0" i="0" u="none" strike="noStrike" cap="none" normalizeH="0" baseline="0" dirty="0">
                    <a:ln>
                      <a:noFill/>
                    </a:ln>
                    <a:solidFill>
                      <a:schemeClr val="tx1"/>
                    </a:solidFill>
                    <a:effectLst/>
                    <a:latin typeface="Courier New" panose="02070309020205020404" pitchFamily="49" charset="0"/>
                    <a:ea typeface="楷体_GB2312"/>
                    <a:cs typeface="Times New Roman" panose="02020603050405020304" pitchFamily="18" charset="0"/>
                  </a:rPr>
                  <a:t>序列</a:t>
                </a:r>
                <a14:m>
                  <m:oMath xmlns:m="http://schemas.openxmlformats.org/officeDocument/2006/math">
                    <m: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𝑡</m:t>
                    </m:r>
                  </m:oMath>
                </a14:m>
                <a:endParaRPr kumimoji="0" lang="en-US" altLang="zh-CN" sz="2000" b="0" i="0" u="none" strike="noStrike" cap="none" normalizeH="0" baseline="0" dirty="0">
                  <a:ln>
                    <a:noFill/>
                  </a:ln>
                  <a:solidFill>
                    <a:schemeClr val="tx1"/>
                  </a:solidFill>
                  <a:effectLst/>
                </a:endParaRPr>
              </a:p>
            </p:txBody>
          </p:sp>
        </mc:Choice>
        <mc:Fallback xmlns="">
          <p:sp>
            <p:nvSpPr>
              <p:cNvPr id="9" name="Rectangle 1">
                <a:extLst>
                  <a:ext uri="{FF2B5EF4-FFF2-40B4-BE49-F238E27FC236}">
                    <a16:creationId xmlns:a16="http://schemas.microsoft.com/office/drawing/2014/main" id="{7320A6F2-6BAB-46F6-8072-B937AE64CAE9}"/>
                  </a:ext>
                </a:extLst>
              </p:cNvPr>
              <p:cNvSpPr>
                <a:spLocks noRot="1" noChangeAspect="1" noMove="1" noResize="1" noEditPoints="1" noAdjustHandles="1" noChangeArrowheads="1" noChangeShapeType="1" noTextEdit="1"/>
              </p:cNvSpPr>
              <p:nvPr/>
            </p:nvSpPr>
            <p:spPr bwMode="auto">
              <a:xfrm>
                <a:off x="312637" y="1083906"/>
                <a:ext cx="8275342" cy="1086131"/>
              </a:xfrm>
              <a:prstGeom prst="rect">
                <a:avLst/>
              </a:prstGeom>
              <a:blipFill>
                <a:blip r:embed="rId3"/>
                <a:stretch>
                  <a:fillRect t="-1124" b="-10112"/>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spTree>
    <p:extLst>
      <p:ext uri="{BB962C8B-B14F-4D97-AF65-F5344CB8AC3E}">
        <p14:creationId xmlns:p14="http://schemas.microsoft.com/office/powerpoint/2010/main" val="442010789"/>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改进后自底向上归并排序的伪代码</a:t>
            </a:r>
          </a:p>
        </p:txBody>
      </p:sp>
      <p:sp>
        <p:nvSpPr>
          <p:cNvPr id="3" name="副标题 2"/>
          <p:cNvSpPr>
            <a:spLocks noGrp="1"/>
          </p:cNvSpPr>
          <p:nvPr>
            <p:ph type="subTitle" idx="1"/>
          </p:nvPr>
        </p:nvSpPr>
        <p:spPr/>
        <p:txBody>
          <a:bodyPr/>
          <a:lstStyle/>
          <a:p>
            <a:r>
              <a:rPr lang="en-US" altLang="zh-CN" dirty="0"/>
              <a:t>10.5.2  </a:t>
            </a:r>
            <a:r>
              <a:rPr lang="zh-CN" altLang="en-US" dirty="0"/>
              <a:t>归并排序</a:t>
            </a:r>
          </a:p>
        </p:txBody>
      </p:sp>
      <p:sp>
        <p:nvSpPr>
          <p:cNvPr id="4" name="文本占位符 3"/>
          <p:cNvSpPr>
            <a:spLocks noGrp="1"/>
          </p:cNvSpPr>
          <p:nvPr>
            <p:ph type="body" idx="10"/>
          </p:nvPr>
        </p:nvSpPr>
        <p:spPr/>
        <p:txBody>
          <a:bodyPr/>
          <a:lstStyle/>
          <a:p>
            <a:r>
              <a:rPr lang="zh-CN" altLang="en-US" dirty="0"/>
              <a:t>数据结构</a:t>
            </a:r>
          </a:p>
        </p:txBody>
      </p:sp>
      <mc:AlternateContent xmlns:mc="http://schemas.openxmlformats.org/markup-compatibility/2006" xmlns:a14="http://schemas.microsoft.com/office/drawing/2010/main">
        <mc:Choice Requires="a14">
          <p:sp>
            <p:nvSpPr>
              <p:cNvPr id="8" name="Rectangle 1">
                <a:extLst>
                  <a:ext uri="{FF2B5EF4-FFF2-40B4-BE49-F238E27FC236}">
                    <a16:creationId xmlns:a16="http://schemas.microsoft.com/office/drawing/2014/main" id="{AF4D20DD-E621-4236-9807-3CB26EF4DBFE}"/>
                  </a:ext>
                </a:extLst>
              </p:cNvPr>
              <p:cNvSpPr>
                <a:spLocks noChangeArrowheads="1"/>
              </p:cNvSpPr>
              <p:nvPr/>
            </p:nvSpPr>
            <p:spPr bwMode="auto">
              <a:xfrm>
                <a:off x="312637" y="1124682"/>
                <a:ext cx="7432419" cy="1015663"/>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1270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127000" algn="l" defTabSz="914400" rtl="0" eaLnBrk="0" fontAlgn="base" latinLnBrk="0" hangingPunct="0">
                  <a:lnSpc>
                    <a:spcPct val="100000"/>
                  </a:lnSpc>
                  <a:spcBef>
                    <a:spcPct val="0"/>
                  </a:spcBef>
                  <a:spcAft>
                    <a:spcPct val="0"/>
                  </a:spcAft>
                  <a:buClrTx/>
                  <a:buSzTx/>
                  <a:buFontTx/>
                  <a:buNone/>
                  <a:tabLst/>
                </a:pPr>
                <a:r>
                  <a:rPr lang="zh-CN" altLang="zh-CN" sz="2000" dirty="0">
                    <a:latin typeface="Courier New" panose="02070309020205020404" pitchFamily="49" charset="0"/>
                    <a:ea typeface="楷体_GB2312"/>
                    <a:cs typeface="Times New Roman" panose="02020603050405020304" pitchFamily="18" charset="0"/>
                  </a:rPr>
                  <a:t>算法</a:t>
                </a:r>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10-12</a:t>
                </a:r>
                <a:r>
                  <a:rPr lang="en-US" altLang="zh-CN" sz="2000" dirty="0">
                    <a:latin typeface="Courier New" panose="02070309020205020404" pitchFamily="49" charset="0"/>
                    <a:ea typeface="楷体_GB2312"/>
                    <a:cs typeface="Times New Roman" panose="02020603050405020304" pitchFamily="18" charset="0"/>
                  </a:rPr>
                  <a:t> </a:t>
                </a:r>
                <a:r>
                  <a:rPr lang="zh-CN" altLang="en-US" sz="2000" dirty="0">
                    <a:latin typeface="Courier New" panose="02070309020205020404" pitchFamily="49" charset="0"/>
                    <a:ea typeface="楷体_GB2312"/>
                    <a:cs typeface="Times New Roman" panose="02020603050405020304" pitchFamily="18" charset="0"/>
                  </a:rPr>
                  <a:t>改进自底向上归并排序 </a:t>
                </a:r>
                <a14:m>
                  <m:oMath xmlns:m="http://schemas.openxmlformats.org/officeDocument/2006/math">
                    <m:r>
                      <m:rPr>
                        <m:sty m:val="p"/>
                      </m:rPr>
                      <a:rPr lang="en-US" altLang="zh-CN" sz="2000" b="0" i="0" dirty="0" smtClean="0">
                        <a:latin typeface="Cambria Math" panose="02040503050406030204" pitchFamily="18" charset="0"/>
                        <a:ea typeface="楷体_GB2312"/>
                        <a:cs typeface="Times New Roman" panose="02020603050405020304" pitchFamily="18" charset="0"/>
                      </a:rPr>
                      <m:t>Merge</m:t>
                    </m:r>
                    <m:r>
                      <m:rPr>
                        <m:sty m:val="p"/>
                      </m:rPr>
                      <a:rPr lang="en-US" altLang="zh-CN" sz="2000" dirty="0">
                        <a:latin typeface="Cambria Math" panose="02040503050406030204" pitchFamily="18" charset="0"/>
                        <a:ea typeface="楷体_GB2312"/>
                        <a:cs typeface="Times New Roman" panose="02020603050405020304" pitchFamily="18" charset="0"/>
                      </a:rPr>
                      <m:t>Sort</m:t>
                    </m:r>
                    <m:r>
                      <m:rPr>
                        <m:sty m:val="p"/>
                      </m:rPr>
                      <a:rPr lang="en-US" altLang="zh-CN" sz="2000" b="0" i="0" dirty="0" smtClean="0">
                        <a:latin typeface="Cambria Math" panose="02040503050406030204" pitchFamily="18" charset="0"/>
                        <a:ea typeface="楷体_GB2312"/>
                        <a:cs typeface="Times New Roman" panose="02020603050405020304" pitchFamily="18" charset="0"/>
                      </a:rPr>
                      <m:t>BottomUp</m:t>
                    </m:r>
                    <m:d>
                      <m:dPr>
                        <m:ctrlPr>
                          <a:rPr lang="en-US" altLang="zh-CN" sz="2000" i="1" dirty="0">
                            <a:latin typeface="Cambria Math" panose="02040503050406030204" pitchFamily="18" charset="0"/>
                            <a:ea typeface="楷体_GB2312"/>
                            <a:cs typeface="Times New Roman" panose="02020603050405020304" pitchFamily="18" charset="0"/>
                          </a:rPr>
                        </m:ctrlPr>
                      </m:dPr>
                      <m:e>
                        <m:r>
                          <a:rPr lang="en-US" altLang="zh-CN" sz="2000" dirty="0">
                            <a:latin typeface="Cambria Math" panose="02040503050406030204" pitchFamily="18" charset="0"/>
                            <a:ea typeface="楷体_GB2312"/>
                            <a:cs typeface="Times New Roman" panose="02020603050405020304" pitchFamily="18" charset="0"/>
                          </a:rPr>
                          <m:t>𝑎</m:t>
                        </m:r>
                        <m:r>
                          <a:rPr lang="en-US" altLang="zh-CN" sz="2000" dirty="0">
                            <a:latin typeface="Cambria Math" panose="02040503050406030204" pitchFamily="18" charset="0"/>
                            <a:ea typeface="楷体_GB2312"/>
                            <a:cs typeface="Times New Roman" panose="02020603050405020304" pitchFamily="18" charset="0"/>
                          </a:rPr>
                          <m:t>, </m:t>
                        </m:r>
                        <m:r>
                          <a:rPr lang="en-US" altLang="zh-CN" sz="2000" dirty="0">
                            <a:latin typeface="Cambria Math" panose="02040503050406030204" pitchFamily="18" charset="0"/>
                            <a:ea typeface="楷体_GB2312"/>
                            <a:cs typeface="Times New Roman" panose="02020603050405020304" pitchFamily="18" charset="0"/>
                          </a:rPr>
                          <m:t>𝑙</m:t>
                        </m:r>
                        <m:r>
                          <a:rPr lang="en-US" altLang="zh-CN" sz="2000" dirty="0">
                            <a:latin typeface="Cambria Math" panose="02040503050406030204" pitchFamily="18" charset="0"/>
                            <a:ea typeface="楷体_GB2312"/>
                            <a:cs typeface="Times New Roman" panose="02020603050405020304" pitchFamily="18" charset="0"/>
                          </a:rPr>
                          <m:t>, </m:t>
                        </m:r>
                        <m:r>
                          <a:rPr lang="en-US" altLang="zh-CN" sz="2000" dirty="0">
                            <a:latin typeface="Cambria Math" panose="02040503050406030204" pitchFamily="18" charset="0"/>
                            <a:ea typeface="楷体_GB2312"/>
                            <a:cs typeface="Times New Roman" panose="02020603050405020304" pitchFamily="18" charset="0"/>
                          </a:rPr>
                          <m:t>𝑟</m:t>
                        </m:r>
                      </m:e>
                    </m:d>
                  </m:oMath>
                </a14:m>
                <a:endParaRPr lang="en-US" altLang="zh-CN" sz="2000" dirty="0">
                  <a:latin typeface="Courier New" panose="02070309020205020404" pitchFamily="49" charset="0"/>
                  <a:ea typeface="楷体_GB2312"/>
                  <a:cs typeface="Times New Roman" panose="02020603050405020304" pitchFamily="18" charset="0"/>
                </a:endParaRPr>
              </a:p>
              <a:p>
                <a:pPr marL="0" marR="0" lvl="0" indent="127000" algn="l" defTabSz="914400" rtl="0" eaLnBrk="0" fontAlgn="base" latinLnBrk="0" hangingPunct="0">
                  <a:lnSpc>
                    <a:spcPct val="100000"/>
                  </a:lnSpc>
                  <a:spcBef>
                    <a:spcPct val="0"/>
                  </a:spcBef>
                  <a:spcAft>
                    <a:spcPct val="0"/>
                  </a:spcAft>
                  <a:buClrTx/>
                  <a:buSzTx/>
                  <a:buFontTx/>
                  <a:buNone/>
                  <a:tabLst/>
                </a:pPr>
                <a:r>
                  <a:rPr kumimoji="0" lang="zh-CN" altLang="en-US" sz="2000" b="1" i="0" u="none" strike="noStrike" cap="none" normalizeH="0" baseline="0" dirty="0">
                    <a:ln>
                      <a:noFill/>
                    </a:ln>
                    <a:solidFill>
                      <a:schemeClr val="tx1"/>
                    </a:solidFill>
                    <a:effectLst/>
                    <a:latin typeface="Courier New" panose="02070309020205020404" pitchFamily="49" charset="0"/>
                    <a:ea typeface="楷体_GB2312"/>
                    <a:cs typeface="Times New Roman" panose="02020603050405020304" pitchFamily="18" charset="0"/>
                  </a:rPr>
                  <a:t>输入：</a:t>
                </a:r>
                <a:r>
                  <a:rPr kumimoji="0" lang="zh-CN" altLang="en-US" sz="2000" b="0" i="0" u="none" strike="noStrike" cap="none" normalizeH="0" baseline="0" dirty="0">
                    <a:ln>
                      <a:noFill/>
                    </a:ln>
                    <a:solidFill>
                      <a:schemeClr val="tx1"/>
                    </a:solidFill>
                    <a:effectLst/>
                    <a:latin typeface="Courier New" panose="02070309020205020404" pitchFamily="49" charset="0"/>
                    <a:ea typeface="楷体_GB2312"/>
                    <a:cs typeface="Times New Roman" panose="02020603050405020304" pitchFamily="18" charset="0"/>
                  </a:rPr>
                  <a:t>序列</a:t>
                </a:r>
                <a14:m>
                  <m:oMath xmlns:m="http://schemas.openxmlformats.org/officeDocument/2006/math">
                    <m:r>
                      <a:rPr kumimoji="0" lang="en-US" altLang="zh-CN" sz="2000" b="0" i="1" u="none" strike="noStrike" cap="none" normalizeH="0" baseline="0" smtClean="0">
                        <a:ln>
                          <a:noFill/>
                        </a:ln>
                        <a:solidFill>
                          <a:schemeClr val="tx1"/>
                        </a:solidFill>
                        <a:effectLst/>
                        <a:latin typeface="Cambria Math" panose="02040503050406030204" pitchFamily="18" charset="0"/>
                        <a:ea typeface="楷体_GB2312"/>
                        <a:cs typeface="Times New Roman" panose="02020603050405020304" pitchFamily="18" charset="0"/>
                      </a:rPr>
                      <m:t>𝑎</m:t>
                    </m:r>
                  </m:oMath>
                </a14:m>
                <a:r>
                  <a:rPr kumimoji="0" lang="zh-CN" altLang="en-US" sz="2000" b="0" i="0" u="none" strike="noStrike" cap="none" normalizeH="0" baseline="0" dirty="0">
                    <a:ln>
                      <a:noFill/>
                    </a:ln>
                    <a:solidFill>
                      <a:schemeClr val="tx1"/>
                    </a:solidFill>
                    <a:effectLst/>
                    <a:latin typeface="Courier New" panose="02070309020205020404" pitchFamily="49" charset="0"/>
                    <a:ea typeface="楷体_GB2312"/>
                    <a:cs typeface="Times New Roman" panose="02020603050405020304" pitchFamily="18" charset="0"/>
                  </a:rPr>
                  <a:t>，左端点下标</a:t>
                </a:r>
                <a14:m>
                  <m:oMath xmlns:m="http://schemas.openxmlformats.org/officeDocument/2006/math">
                    <m: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𝑙</m:t>
                    </m:r>
                  </m:oMath>
                </a14:m>
                <a:r>
                  <a:rPr kumimoji="0" lang="zh-CN" altLang="en-US" sz="2000" b="0" i="0" u="none" strike="noStrike" cap="none" normalizeH="0" baseline="0" dirty="0">
                    <a:ln>
                      <a:noFill/>
                    </a:ln>
                    <a:solidFill>
                      <a:schemeClr val="tx1"/>
                    </a:solidFill>
                    <a:effectLst/>
                    <a:latin typeface="Courier New" panose="02070309020205020404" pitchFamily="49" charset="0"/>
                    <a:ea typeface="楷体_GB2312"/>
                    <a:cs typeface="Times New Roman" panose="02020603050405020304" pitchFamily="18" charset="0"/>
                  </a:rPr>
                  <a:t>，右端点下标</a:t>
                </a:r>
                <a14:m>
                  <m:oMath xmlns:m="http://schemas.openxmlformats.org/officeDocument/2006/math">
                    <m: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𝑟</m:t>
                    </m:r>
                  </m:oMath>
                </a14:m>
                <a:endParaRPr kumimoji="0" lang="en-US" altLang="zh-CN" sz="2000" b="0" i="0" u="none" strike="noStrike" cap="none" normalizeH="0" baseline="0" dirty="0">
                  <a:ln>
                    <a:noFill/>
                  </a:ln>
                  <a:solidFill>
                    <a:schemeClr val="tx1"/>
                  </a:solidFill>
                  <a:effectLst/>
                  <a:latin typeface="Courier New" panose="02070309020205020404" pitchFamily="49" charset="0"/>
                  <a:ea typeface="楷体_GB2312"/>
                  <a:cs typeface="Times New Roman" panose="02020603050405020304" pitchFamily="18" charset="0"/>
                </a:endParaRPr>
              </a:p>
              <a:p>
                <a:pPr marL="0" marR="0" lvl="0" indent="127000" algn="l" defTabSz="914400" rtl="0" eaLnBrk="0" fontAlgn="base" latinLnBrk="0" hangingPunct="0">
                  <a:lnSpc>
                    <a:spcPct val="100000"/>
                  </a:lnSpc>
                  <a:spcBef>
                    <a:spcPct val="0"/>
                  </a:spcBef>
                  <a:spcAft>
                    <a:spcPct val="0"/>
                  </a:spcAft>
                  <a:buClrTx/>
                  <a:buSzTx/>
                  <a:buFontTx/>
                  <a:buNone/>
                  <a:tabLst/>
                </a:pPr>
                <a:r>
                  <a:rPr kumimoji="0" lang="zh-CN" altLang="en-US" sz="2000" b="1" i="0" u="none" strike="noStrike" cap="none" normalizeH="0" baseline="0" dirty="0">
                    <a:ln>
                      <a:noFill/>
                    </a:ln>
                    <a:solidFill>
                      <a:schemeClr val="tx1"/>
                    </a:solidFill>
                    <a:effectLst/>
                    <a:latin typeface="Courier New" panose="02070309020205020404" pitchFamily="49" charset="0"/>
                    <a:ea typeface="楷体_GB2312"/>
                    <a:cs typeface="Times New Roman" panose="02020603050405020304" pitchFamily="18" charset="0"/>
                  </a:rPr>
                  <a:t>输出：</a:t>
                </a:r>
                <a:r>
                  <a:rPr kumimoji="0" lang="zh-CN" altLang="en-US" sz="2000" b="0" i="0" u="none" strike="noStrike" cap="none" normalizeH="0" baseline="0" dirty="0">
                    <a:ln>
                      <a:noFill/>
                    </a:ln>
                    <a:solidFill>
                      <a:schemeClr val="tx1"/>
                    </a:solidFill>
                    <a:effectLst/>
                    <a:latin typeface="Courier New" panose="02070309020205020404" pitchFamily="49" charset="0"/>
                    <a:ea typeface="楷体_GB2312"/>
                    <a:cs typeface="Times New Roman" panose="02020603050405020304" pitchFamily="18" charset="0"/>
                  </a:rPr>
                  <a:t>调整</a:t>
                </a:r>
                <a14:m>
                  <m:oMath xmlns:m="http://schemas.openxmlformats.org/officeDocument/2006/math">
                    <m:sSub>
                      <m:sSubPr>
                        <m:ctrlP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ctrlPr>
                      </m:sSubPr>
                      <m:e>
                        <m: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𝑎</m:t>
                        </m:r>
                      </m:e>
                      <m:sub>
                        <m: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𝑙</m:t>
                        </m:r>
                      </m:sub>
                    </m:sSub>
                    <m: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m:t>
                    </m:r>
                    <m:sSub>
                      <m:sSubPr>
                        <m:ctrlP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ctrlPr>
                      </m:sSubPr>
                      <m:e>
                        <m: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𝑎</m:t>
                        </m:r>
                      </m:e>
                      <m:sub>
                        <m: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𝑙</m:t>
                        </m:r>
                        <m: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+1</m:t>
                        </m:r>
                      </m:sub>
                    </m:sSub>
                    <m: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m:t>
                    </m:r>
                    <m:sSub>
                      <m:sSubPr>
                        <m:ctrlP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ctrlPr>
                      </m:sSubPr>
                      <m:e>
                        <m:r>
                          <a:rPr kumimoji="0" lang="en-US" altLang="zh-CN" sz="2000" b="0" i="1" u="none" strike="noStrike" cap="none" normalizeH="0" baseline="0" dirty="0" err="1" smtClean="0">
                            <a:ln>
                              <a:noFill/>
                            </a:ln>
                            <a:solidFill>
                              <a:schemeClr val="tx1"/>
                            </a:solidFill>
                            <a:effectLst/>
                            <a:latin typeface="Cambria Math" panose="02040503050406030204" pitchFamily="18" charset="0"/>
                            <a:ea typeface="楷体_GB2312"/>
                            <a:cs typeface="Times New Roman" panose="02020603050405020304" pitchFamily="18" charset="0"/>
                          </a:rPr>
                          <m:t>𝑎</m:t>
                        </m:r>
                      </m:e>
                      <m:sub>
                        <m:r>
                          <a:rPr kumimoji="0" lang="en-US" altLang="zh-CN" sz="2000" b="0" i="1" u="none" strike="noStrike" cap="none" normalizeH="0" baseline="0" dirty="0" err="1" smtClean="0">
                            <a:ln>
                              <a:noFill/>
                            </a:ln>
                            <a:solidFill>
                              <a:schemeClr val="tx1"/>
                            </a:solidFill>
                            <a:effectLst/>
                            <a:latin typeface="Cambria Math" panose="02040503050406030204" pitchFamily="18" charset="0"/>
                            <a:ea typeface="楷体_GB2312"/>
                            <a:cs typeface="Times New Roman" panose="02020603050405020304" pitchFamily="18" charset="0"/>
                          </a:rPr>
                          <m:t>𝑟</m:t>
                        </m:r>
                      </m:sub>
                    </m:sSub>
                  </m:oMath>
                </a14:m>
                <a:r>
                  <a:rPr kumimoji="0" lang="zh-CN" altLang="en-US" sz="2000" b="0" i="0" u="none" strike="noStrike" cap="none" normalizeH="0" baseline="0" dirty="0">
                    <a:ln>
                      <a:noFill/>
                    </a:ln>
                    <a:solidFill>
                      <a:schemeClr val="tx1"/>
                    </a:solidFill>
                    <a:effectLst/>
                    <a:latin typeface="Courier New" panose="02070309020205020404" pitchFamily="49" charset="0"/>
                    <a:ea typeface="楷体_GB2312"/>
                    <a:cs typeface="Times New Roman" panose="02020603050405020304" pitchFamily="18" charset="0"/>
                  </a:rPr>
                  <a:t>元素顺序，使元素按照非递减顺序排列</a:t>
                </a:r>
                <a:endParaRPr kumimoji="0" lang="zh-CN" altLang="en-US" sz="2000" b="0" i="0" u="none" strike="noStrike" cap="none" normalizeH="0" baseline="0" dirty="0">
                  <a:ln>
                    <a:noFill/>
                  </a:ln>
                  <a:solidFill>
                    <a:schemeClr val="tx1"/>
                  </a:solidFill>
                  <a:effectLst/>
                </a:endParaRPr>
              </a:p>
            </p:txBody>
          </p:sp>
        </mc:Choice>
        <mc:Fallback xmlns="">
          <p:sp>
            <p:nvSpPr>
              <p:cNvPr id="8" name="Rectangle 1">
                <a:extLst>
                  <a:ext uri="{FF2B5EF4-FFF2-40B4-BE49-F238E27FC236}">
                    <a16:creationId xmlns:a16="http://schemas.microsoft.com/office/drawing/2014/main" id="{AF4D20DD-E621-4236-9807-3CB26EF4DBFE}"/>
                  </a:ext>
                </a:extLst>
              </p:cNvPr>
              <p:cNvSpPr>
                <a:spLocks noRot="1" noChangeAspect="1" noMove="1" noResize="1" noEditPoints="1" noAdjustHandles="1" noChangeArrowheads="1" noChangeShapeType="1" noTextEdit="1"/>
              </p:cNvSpPr>
              <p:nvPr/>
            </p:nvSpPr>
            <p:spPr bwMode="auto">
              <a:xfrm>
                <a:off x="312637" y="1124682"/>
                <a:ext cx="7432419" cy="1015663"/>
              </a:xfrm>
              <a:prstGeom prst="rect">
                <a:avLst/>
              </a:prstGeom>
              <a:blipFill>
                <a:blip r:embed="rId2"/>
                <a:stretch>
                  <a:fillRect t="-3593" r="-164" b="-10180"/>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50358379-BD03-41F0-872B-163E868CFA32}"/>
                  </a:ext>
                </a:extLst>
              </p:cNvPr>
              <p:cNvSpPr txBox="1"/>
              <p:nvPr/>
            </p:nvSpPr>
            <p:spPr>
              <a:xfrm>
                <a:off x="312637" y="2355381"/>
                <a:ext cx="5661561" cy="4215513"/>
              </a:xfrm>
              <a:prstGeom prst="rect">
                <a:avLst/>
              </a:prstGeom>
              <a:noFill/>
            </p:spPr>
            <p:txBody>
              <a:bodyPr wrap="square">
                <a:spAutoFit/>
              </a:bodyPr>
              <a:lstStyle/>
              <a:p>
                <a:pPr marL="342900" lvl="0" indent="-342900" algn="just">
                  <a:lnSpc>
                    <a:spcPct val="125000"/>
                  </a:lnSpc>
                  <a:buFont typeface="+mj-lt"/>
                  <a:buAutoNum type="arabicPeriod"/>
                </a:pPr>
                <a:r>
                  <a:rPr lang="en-US" altLang="zh-CN" i="1" kern="100" dirty="0">
                    <a:effectLst/>
                    <a:latin typeface="Times New Roman" panose="02020603050405020304" pitchFamily="18" charset="0"/>
                    <a:ea typeface="楷体_GB2312"/>
                  </a:rPr>
                  <a:t>sorted_len</a:t>
                </a:r>
                <a:r>
                  <a:rPr lang="en-US" altLang="zh-CN" kern="100" dirty="0">
                    <a:effectLst/>
                    <a:latin typeface="Times New Roman" panose="02020603050405020304" pitchFamily="18" charset="0"/>
                    <a:ea typeface="楷体_GB2312"/>
                  </a:rPr>
                  <a:t> ← 1 //</a:t>
                </a:r>
                <a:r>
                  <a:rPr lang="zh-CN" altLang="zh-CN" kern="100" dirty="0">
                    <a:effectLst/>
                    <a:latin typeface="Times New Roman" panose="02020603050405020304" pitchFamily="18" charset="0"/>
                    <a:ea typeface="楷体_GB2312"/>
                  </a:rPr>
                  <a:t>当前有序子列长度</a:t>
                </a:r>
                <a:endParaRPr lang="zh-CN" altLang="zh-CN" kern="100" dirty="0">
                  <a:effectLst/>
                  <a:latin typeface="Times New Roman" panose="02020603050405020304" pitchFamily="18" charset="0"/>
                  <a:ea typeface="宋体" panose="02010600030101010101" pitchFamily="2" charset="-122"/>
                </a:endParaRPr>
              </a:p>
              <a:p>
                <a:pPr marL="342900" lvl="0" indent="-342900" algn="just">
                  <a:lnSpc>
                    <a:spcPct val="125000"/>
                  </a:lnSpc>
                  <a:buFont typeface="+mj-lt"/>
                  <a:buAutoNum type="arabicPeriod"/>
                </a:pPr>
                <a:r>
                  <a:rPr lang="en-US" altLang="zh-CN" i="1" kern="100" dirty="0">
                    <a:effectLst/>
                    <a:latin typeface="Times New Roman" panose="02020603050405020304" pitchFamily="18" charset="0"/>
                    <a:ea typeface="楷体_GB2312"/>
                  </a:rPr>
                  <a:t>n</a:t>
                </a:r>
                <a:r>
                  <a:rPr lang="en-US" altLang="zh-CN" kern="100" dirty="0">
                    <a:effectLst/>
                    <a:latin typeface="Times New Roman" panose="02020603050405020304" pitchFamily="18" charset="0"/>
                    <a:ea typeface="楷体_GB2312"/>
                  </a:rPr>
                  <a:t> ← </a:t>
                </a:r>
                <a:r>
                  <a:rPr lang="en-US" altLang="zh-CN" i="1" kern="100" dirty="0">
                    <a:effectLst/>
                    <a:latin typeface="Times New Roman" panose="02020603050405020304" pitchFamily="18" charset="0"/>
                    <a:ea typeface="楷体_GB2312"/>
                  </a:rPr>
                  <a:t>r-l</a:t>
                </a:r>
                <a:r>
                  <a:rPr lang="en-US" altLang="zh-CN" kern="100" dirty="0">
                    <a:effectLst/>
                    <a:latin typeface="Times New Roman" panose="02020603050405020304" pitchFamily="18" charset="0"/>
                    <a:ea typeface="楷体_GB2312"/>
                  </a:rPr>
                  <a:t>+1 //</a:t>
                </a:r>
                <a:r>
                  <a:rPr lang="zh-CN" altLang="zh-CN" kern="100" dirty="0">
                    <a:effectLst/>
                    <a:latin typeface="Times New Roman" panose="02020603050405020304" pitchFamily="18" charset="0"/>
                    <a:ea typeface="楷体_GB2312"/>
                  </a:rPr>
                  <a:t>待排元素个数，即序列长度</a:t>
                </a:r>
                <a:endParaRPr lang="zh-CN" altLang="zh-CN" kern="100" dirty="0">
                  <a:effectLst/>
                  <a:latin typeface="Times New Roman" panose="02020603050405020304" pitchFamily="18" charset="0"/>
                  <a:ea typeface="宋体" panose="02010600030101010101" pitchFamily="2" charset="-122"/>
                </a:endParaRPr>
              </a:p>
              <a:p>
                <a:pPr marL="342900" lvl="0" indent="-342900" algn="just">
                  <a:lnSpc>
                    <a:spcPct val="125000"/>
                  </a:lnSpc>
                  <a:buFont typeface="+mj-lt"/>
                  <a:buAutoNum type="arabicPeriod"/>
                </a:pPr>
                <a:r>
                  <a:rPr lang="en-US" altLang="zh-CN" i="1" kern="100" dirty="0">
                    <a:effectLst/>
                    <a:latin typeface="Times New Roman" panose="02020603050405020304" pitchFamily="18" charset="0"/>
                    <a:ea typeface="楷体_GB2312"/>
                  </a:rPr>
                  <a:t>count ← </a:t>
                </a:r>
                <a:r>
                  <a:rPr lang="en-US" altLang="zh-CN" kern="100" dirty="0">
                    <a:effectLst/>
                    <a:latin typeface="Times New Roman" panose="02020603050405020304" pitchFamily="18" charset="0"/>
                    <a:ea typeface="楷体_GB2312"/>
                  </a:rPr>
                  <a:t>0</a:t>
                </a:r>
              </a:p>
              <a:p>
                <a:pPr marL="342900" lvl="0" indent="-342900" algn="just">
                  <a:lnSpc>
                    <a:spcPct val="125000"/>
                  </a:lnSpc>
                  <a:buFont typeface="+mj-lt"/>
                  <a:buAutoNum type="arabicPeriod"/>
                </a:pPr>
                <a:r>
                  <a:rPr lang="en-US" altLang="zh-CN" kern="100" dirty="0" err="1">
                    <a:latin typeface="Times New Roman" panose="02020603050405020304" pitchFamily="18" charset="0"/>
                    <a:ea typeface="宋体" panose="02010600030101010101" pitchFamily="2" charset="-122"/>
                  </a:rPr>
                  <a:t>InitList</a:t>
                </a:r>
                <a:r>
                  <a:rPr lang="en-US" altLang="zh-CN" kern="100" dirty="0">
                    <a:latin typeface="Times New Roman" panose="02020603050405020304" pitchFamily="18" charset="0"/>
                    <a:ea typeface="宋体" panose="02010600030101010101" pitchFamily="2" charset="-122"/>
                  </a:rPr>
                  <a:t>(</a:t>
                </a:r>
                <a:r>
                  <a:rPr lang="en-US" altLang="zh-CN" i="1" kern="100" dirty="0">
                    <a:latin typeface="Times New Roman" panose="02020603050405020304" pitchFamily="18" charset="0"/>
                    <a:ea typeface="宋体" panose="02010600030101010101" pitchFamily="2" charset="-122"/>
                  </a:rPr>
                  <a:t>t</a:t>
                </a:r>
                <a:r>
                  <a:rPr lang="en-US" altLang="zh-CN" kern="100" dirty="0">
                    <a:latin typeface="Times New Roman" panose="02020603050405020304" pitchFamily="18" charset="0"/>
                    <a:ea typeface="宋体" panose="02010600030101010101" pitchFamily="2" charset="-122"/>
                  </a:rPr>
                  <a:t>)          //</a:t>
                </a:r>
                <a:r>
                  <a:rPr lang="zh-CN" altLang="en-US" kern="100" dirty="0">
                    <a:latin typeface="微软雅黑" panose="020B0503020204020204" pitchFamily="34" charset="-122"/>
                    <a:ea typeface="微软雅黑" panose="020B0503020204020204" pitchFamily="34" charset="-122"/>
                  </a:rPr>
                  <a:t>辅组序列的初始化</a:t>
                </a:r>
                <a:endParaRPr lang="zh-CN" altLang="zh-CN" kern="100" dirty="0">
                  <a:latin typeface="微软雅黑" panose="020B0503020204020204" pitchFamily="34" charset="-122"/>
                  <a:ea typeface="微软雅黑" panose="020B0503020204020204" pitchFamily="34" charset="-122"/>
                </a:endParaRPr>
              </a:p>
              <a:p>
                <a:pPr marL="342900" lvl="0" indent="-342900" algn="just">
                  <a:lnSpc>
                    <a:spcPct val="125000"/>
                  </a:lnSpc>
                  <a:buFont typeface="+mj-lt"/>
                  <a:buAutoNum type="arabicPeriod"/>
                </a:pPr>
                <a:r>
                  <a:rPr lang="en-US" altLang="zh-CN" b="1" kern="100" dirty="0">
                    <a:effectLst/>
                    <a:latin typeface="Times New Roman" panose="02020603050405020304" pitchFamily="18" charset="0"/>
                    <a:ea typeface="楷体_GB2312"/>
                  </a:rPr>
                  <a:t>while</a:t>
                </a:r>
                <a:r>
                  <a:rPr lang="en-US" altLang="zh-CN" kern="100" dirty="0">
                    <a:effectLst/>
                    <a:latin typeface="Times New Roman" panose="02020603050405020304" pitchFamily="18" charset="0"/>
                    <a:ea typeface="楷体_GB2312"/>
                  </a:rPr>
                  <a:t> </a:t>
                </a:r>
                <a:r>
                  <a:rPr lang="en-US" altLang="zh-CN" i="1" kern="100" dirty="0" err="1">
                    <a:effectLst/>
                    <a:latin typeface="Times New Roman" panose="02020603050405020304" pitchFamily="18" charset="0"/>
                    <a:ea typeface="楷体_GB2312"/>
                  </a:rPr>
                  <a:t>sorted_len</a:t>
                </a:r>
                <a:r>
                  <a:rPr lang="en-US" altLang="zh-CN" kern="100" dirty="0">
                    <a:effectLst/>
                    <a:latin typeface="Times New Roman" panose="02020603050405020304" pitchFamily="18" charset="0"/>
                    <a:ea typeface="楷体_GB2312"/>
                  </a:rPr>
                  <a:t> &lt; </a:t>
                </a:r>
                <a:r>
                  <a:rPr lang="en-US" altLang="zh-CN" i="1" kern="100" dirty="0">
                    <a:effectLst/>
                    <a:latin typeface="Times New Roman" panose="02020603050405020304" pitchFamily="18" charset="0"/>
                    <a:ea typeface="楷体_GB2312"/>
                  </a:rPr>
                  <a:t>n</a:t>
                </a:r>
                <a:r>
                  <a:rPr lang="en-US" altLang="zh-CN" kern="100" dirty="0">
                    <a:effectLst/>
                    <a:latin typeface="Times New Roman" panose="02020603050405020304" pitchFamily="18" charset="0"/>
                    <a:ea typeface="楷体_GB2312"/>
                  </a:rPr>
                  <a:t> </a:t>
                </a:r>
                <a:r>
                  <a:rPr lang="en-US" altLang="zh-CN" b="1" kern="100" dirty="0">
                    <a:effectLst/>
                    <a:latin typeface="Times New Roman" panose="02020603050405020304" pitchFamily="18" charset="0"/>
                    <a:ea typeface="楷体_GB2312"/>
                  </a:rPr>
                  <a:t>do</a:t>
                </a:r>
                <a:r>
                  <a:rPr lang="en-US" altLang="zh-CN" kern="100" dirty="0">
                    <a:effectLst/>
                    <a:latin typeface="Times New Roman" panose="02020603050405020304" pitchFamily="18" charset="0"/>
                    <a:ea typeface="楷体_GB2312"/>
                  </a:rPr>
                  <a:t> //</a:t>
                </a:r>
                <a:r>
                  <a:rPr lang="zh-CN" altLang="zh-CN" kern="100" dirty="0">
                    <a:effectLst/>
                    <a:latin typeface="Times New Roman" panose="02020603050405020304" pitchFamily="18" charset="0"/>
                    <a:ea typeface="楷体_GB2312"/>
                  </a:rPr>
                  <a:t>当前有序子列长度小于序列长度，则相邻两子序列归并</a:t>
                </a:r>
                <a:endParaRPr lang="zh-CN" altLang="zh-CN" kern="100" dirty="0">
                  <a:effectLst/>
                  <a:latin typeface="Times New Roman" panose="02020603050405020304" pitchFamily="18" charset="0"/>
                  <a:ea typeface="宋体" panose="02010600030101010101" pitchFamily="2" charset="-122"/>
                </a:endParaRPr>
              </a:p>
              <a:p>
                <a:pPr marL="342900" lvl="0" indent="-342900" algn="just">
                  <a:lnSpc>
                    <a:spcPct val="125000"/>
                  </a:lnSpc>
                  <a:buFont typeface="+mj-lt"/>
                  <a:buAutoNum type="arabicPeriod"/>
                </a:pPr>
                <a:r>
                  <a:rPr lang="en-US" altLang="zh-CN" kern="100" dirty="0">
                    <a:effectLst/>
                    <a:latin typeface="Times New Roman" panose="02020603050405020304" pitchFamily="18" charset="0"/>
                    <a:ea typeface="楷体_GB2312"/>
                  </a:rPr>
                  <a:t>|  </a:t>
                </a:r>
                <a:r>
                  <a:rPr lang="en-US" altLang="zh-CN" i="1" kern="100" dirty="0">
                    <a:effectLst/>
                    <a:latin typeface="Times New Roman" panose="02020603050405020304" pitchFamily="18" charset="0"/>
                    <a:ea typeface="楷体_GB2312"/>
                  </a:rPr>
                  <a:t>count ← count + </a:t>
                </a:r>
                <a:r>
                  <a:rPr lang="en-US" altLang="zh-CN" kern="100" dirty="0">
                    <a:effectLst/>
                    <a:latin typeface="Times New Roman" panose="02020603050405020304" pitchFamily="18" charset="0"/>
                    <a:ea typeface="楷体_GB2312"/>
                  </a:rPr>
                  <a:t>1</a:t>
                </a:r>
                <a:endParaRPr lang="zh-CN" altLang="zh-CN" kern="100" dirty="0">
                  <a:effectLst/>
                  <a:latin typeface="Times New Roman" panose="02020603050405020304" pitchFamily="18" charset="0"/>
                  <a:ea typeface="宋体" panose="02010600030101010101" pitchFamily="2" charset="-122"/>
                </a:endParaRPr>
              </a:p>
              <a:p>
                <a:pPr marL="342900" lvl="0" indent="-342900" algn="just">
                  <a:lnSpc>
                    <a:spcPct val="125000"/>
                  </a:lnSpc>
                  <a:buFont typeface="+mj-lt"/>
                  <a:buAutoNum type="arabicPeriod"/>
                </a:pPr>
                <a:r>
                  <a:rPr lang="en-US" altLang="zh-CN" kern="100" dirty="0">
                    <a:effectLst/>
                    <a:latin typeface="Times New Roman" panose="02020603050405020304" pitchFamily="18" charset="0"/>
                    <a:ea typeface="楷体_GB2312"/>
                  </a:rPr>
                  <a:t>|  </a:t>
                </a:r>
                <a:r>
                  <a:rPr lang="en-US" altLang="zh-CN" i="1" kern="100" dirty="0">
                    <a:effectLst/>
                    <a:latin typeface="Times New Roman" panose="02020603050405020304" pitchFamily="18" charset="0"/>
                    <a:ea typeface="楷体_GB2312"/>
                  </a:rPr>
                  <a:t>l</a:t>
                </a:r>
                <a:r>
                  <a:rPr lang="en-US" altLang="zh-CN" i="1" kern="100" baseline="-25000" dirty="0">
                    <a:effectLst/>
                    <a:latin typeface="Times New Roman" panose="02020603050405020304" pitchFamily="18" charset="0"/>
                    <a:ea typeface="楷体_GB2312"/>
                  </a:rPr>
                  <a:t>x</a:t>
                </a:r>
                <a:r>
                  <a:rPr lang="en-US" altLang="zh-CN" kern="100" dirty="0">
                    <a:effectLst/>
                    <a:latin typeface="Times New Roman" panose="02020603050405020304" pitchFamily="18" charset="0"/>
                    <a:ea typeface="楷体_GB2312"/>
                  </a:rPr>
                  <a:t> ← l  //</a:t>
                </a:r>
                <a:r>
                  <a:rPr lang="zh-CN" altLang="zh-CN" kern="100" dirty="0">
                    <a:effectLst/>
                    <a:latin typeface="Times New Roman" panose="02020603050405020304" pitchFamily="18" charset="0"/>
                    <a:ea typeface="楷体_GB2312"/>
                  </a:rPr>
                  <a:t>左子序列从最左端开始</a:t>
                </a:r>
                <a:endParaRPr lang="zh-CN" altLang="zh-CN" kern="100" dirty="0">
                  <a:effectLst/>
                  <a:latin typeface="Times New Roman" panose="02020603050405020304" pitchFamily="18" charset="0"/>
                  <a:ea typeface="宋体" panose="02010600030101010101" pitchFamily="2" charset="-122"/>
                </a:endParaRPr>
              </a:p>
              <a:p>
                <a:pPr marL="342900" lvl="0" indent="-342900" algn="just">
                  <a:lnSpc>
                    <a:spcPct val="125000"/>
                  </a:lnSpc>
                  <a:buFont typeface="+mj-lt"/>
                  <a:buAutoNum type="arabicPeriod"/>
                </a:pPr>
                <a:r>
                  <a:rPr lang="en-US" altLang="zh-CN" kern="100" dirty="0">
                    <a:effectLst/>
                    <a:latin typeface="Times New Roman" panose="02020603050405020304" pitchFamily="18" charset="0"/>
                    <a:ea typeface="楷体_GB2312"/>
                  </a:rPr>
                  <a:t>|  </a:t>
                </a:r>
                <a:r>
                  <a:rPr lang="en-US" altLang="zh-CN" b="1" kern="100" dirty="0">
                    <a:effectLst/>
                    <a:latin typeface="Times New Roman" panose="02020603050405020304" pitchFamily="18" charset="0"/>
                    <a:ea typeface="楷体_GB2312"/>
                  </a:rPr>
                  <a:t>while</a:t>
                </a:r>
                <a:r>
                  <a:rPr lang="en-US" altLang="zh-CN" kern="100" dirty="0">
                    <a:effectLst/>
                    <a:latin typeface="Times New Roman" panose="02020603050405020304" pitchFamily="18" charset="0"/>
                    <a:ea typeface="楷体_GB2312"/>
                  </a:rPr>
                  <a:t> </a:t>
                </a:r>
                <a:r>
                  <a:rPr lang="en-US" altLang="zh-CN" i="1" kern="100" dirty="0">
                    <a:effectLst/>
                    <a:latin typeface="Times New Roman" panose="02020603050405020304" pitchFamily="18" charset="0"/>
                    <a:ea typeface="楷体_GB2312"/>
                  </a:rPr>
                  <a:t>l</a:t>
                </a:r>
                <a:r>
                  <a:rPr lang="en-US" altLang="zh-CN" i="1" kern="100" baseline="-25000" dirty="0">
                    <a:effectLst/>
                    <a:latin typeface="Times New Roman" panose="02020603050405020304" pitchFamily="18" charset="0"/>
                    <a:ea typeface="楷体_GB2312"/>
                  </a:rPr>
                  <a:t>x</a:t>
                </a:r>
                <a:r>
                  <a:rPr lang="en-US" altLang="zh-CN" kern="100" dirty="0">
                    <a:effectLst/>
                    <a:latin typeface="Times New Roman" panose="02020603050405020304" pitchFamily="18" charset="0"/>
                    <a:ea typeface="楷体_GB2312"/>
                  </a:rPr>
                  <a:t> ≤ </a:t>
                </a:r>
                <a:r>
                  <a:rPr lang="en-US" altLang="zh-CN" i="1" kern="100" dirty="0">
                    <a:effectLst/>
                    <a:latin typeface="Times New Roman" panose="02020603050405020304" pitchFamily="18" charset="0"/>
                    <a:ea typeface="楷体_GB2312"/>
                  </a:rPr>
                  <a:t>r-</a:t>
                </a:r>
                <a:r>
                  <a:rPr lang="en-US" altLang="zh-CN" i="1" kern="100" dirty="0" err="1">
                    <a:effectLst/>
                    <a:latin typeface="Times New Roman" panose="02020603050405020304" pitchFamily="18" charset="0"/>
                    <a:ea typeface="楷体_GB2312"/>
                  </a:rPr>
                  <a:t>sorted_len</a:t>
                </a:r>
                <a:r>
                  <a:rPr lang="en-US" altLang="zh-CN" kern="100" dirty="0">
                    <a:effectLst/>
                    <a:latin typeface="Times New Roman" panose="02020603050405020304" pitchFamily="18" charset="0"/>
                    <a:ea typeface="楷体_GB2312"/>
                  </a:rPr>
                  <a:t> </a:t>
                </a:r>
                <a:r>
                  <a:rPr lang="en-US" altLang="zh-CN" b="1" kern="100" dirty="0">
                    <a:effectLst/>
                    <a:latin typeface="Times New Roman" panose="02020603050405020304" pitchFamily="18" charset="0"/>
                    <a:ea typeface="楷体_GB2312"/>
                  </a:rPr>
                  <a:t>do</a:t>
                </a:r>
                <a:endParaRPr lang="zh-CN" altLang="zh-CN" kern="100" dirty="0">
                  <a:effectLst/>
                  <a:latin typeface="Times New Roman" panose="02020603050405020304" pitchFamily="18" charset="0"/>
                  <a:ea typeface="宋体" panose="02010600030101010101" pitchFamily="2" charset="-122"/>
                </a:endParaRPr>
              </a:p>
              <a:p>
                <a:pPr marL="342900" lvl="0" indent="-342900" algn="just">
                  <a:lnSpc>
                    <a:spcPct val="125000"/>
                  </a:lnSpc>
                  <a:buFont typeface="+mj-lt"/>
                  <a:buAutoNum type="arabicPeriod"/>
                </a:pPr>
                <a:r>
                  <a:rPr lang="en-US" altLang="zh-CN" kern="100" dirty="0">
                    <a:effectLst/>
                    <a:latin typeface="Times New Roman" panose="02020603050405020304" pitchFamily="18" charset="0"/>
                    <a:ea typeface="楷体_GB2312"/>
                  </a:rPr>
                  <a:t>|  |  </a:t>
                </a:r>
                <a:r>
                  <a:rPr lang="en-US" altLang="zh-CN" i="1" kern="100" dirty="0" err="1">
                    <a:effectLst/>
                    <a:latin typeface="Times New Roman" panose="02020603050405020304" pitchFamily="18" charset="0"/>
                    <a:ea typeface="楷体_GB2312"/>
                  </a:rPr>
                  <a:t>r</a:t>
                </a:r>
                <a:r>
                  <a:rPr lang="en-US" altLang="zh-CN" i="1" kern="100" baseline="-25000" dirty="0" err="1">
                    <a:effectLst/>
                    <a:latin typeface="Times New Roman" panose="02020603050405020304" pitchFamily="18" charset="0"/>
                    <a:ea typeface="楷体_GB2312"/>
                  </a:rPr>
                  <a:t>x</a:t>
                </a:r>
                <a:r>
                  <a:rPr lang="en-US" altLang="zh-CN" i="1" kern="100" dirty="0">
                    <a:effectLst/>
                    <a:latin typeface="Times New Roman" panose="02020603050405020304" pitchFamily="18" charset="0"/>
                    <a:ea typeface="楷体_GB2312"/>
                  </a:rPr>
                  <a:t> ← l</a:t>
                </a:r>
                <a:r>
                  <a:rPr lang="en-US" altLang="zh-CN" i="1" kern="100" baseline="-25000" dirty="0">
                    <a:effectLst/>
                    <a:latin typeface="Times New Roman" panose="02020603050405020304" pitchFamily="18" charset="0"/>
                    <a:ea typeface="楷体_GB2312"/>
                  </a:rPr>
                  <a:t>x</a:t>
                </a:r>
                <a:r>
                  <a:rPr lang="en-US" altLang="zh-CN" i="1" kern="100" dirty="0">
                    <a:effectLst/>
                    <a:latin typeface="Times New Roman" panose="02020603050405020304" pitchFamily="18" charset="0"/>
                    <a:ea typeface="楷体_GB2312"/>
                  </a:rPr>
                  <a:t>+sorted_len</a:t>
                </a:r>
                <a:r>
                  <a:rPr lang="en-US" altLang="zh-CN" kern="100" dirty="0">
                    <a:effectLst/>
                    <a:latin typeface="Times New Roman" panose="02020603050405020304" pitchFamily="18" charset="0"/>
                    <a:ea typeface="楷体_GB2312"/>
                  </a:rPr>
                  <a:t>-1  //</a:t>
                </a:r>
                <a:r>
                  <a:rPr lang="zh-CN" altLang="zh-CN" kern="100" dirty="0">
                    <a:effectLst/>
                    <a:latin typeface="Times New Roman" panose="02020603050405020304" pitchFamily="18" charset="0"/>
                    <a:ea typeface="楷体_GB2312"/>
                  </a:rPr>
                  <a:t>左子序列的右端点</a:t>
                </a:r>
                <a:endParaRPr lang="en-US" altLang="zh-CN" kern="100" dirty="0">
                  <a:effectLst/>
                  <a:latin typeface="Times New Roman" panose="02020603050405020304" pitchFamily="18" charset="0"/>
                  <a:ea typeface="楷体_GB2312"/>
                </a:endParaRPr>
              </a:p>
              <a:p>
                <a:pPr marL="342900" lvl="0" indent="-342900" algn="just">
                  <a:lnSpc>
                    <a:spcPct val="125000"/>
                  </a:lnSpc>
                  <a:buFont typeface="+mj-lt"/>
                  <a:buAutoNum type="arabicPeriod"/>
                </a:pPr>
                <a:r>
                  <a:rPr lang="en-US" altLang="zh-CN" kern="100" dirty="0">
                    <a:latin typeface="Times New Roman" panose="02020603050405020304" pitchFamily="18" charset="0"/>
                    <a:ea typeface="宋体" panose="02010600030101010101" pitchFamily="2" charset="-122"/>
                  </a:rPr>
                  <a:t>|  |  </a:t>
                </a:r>
                <a:r>
                  <a:rPr lang="en-US" altLang="zh-CN" i="1" kern="100" dirty="0" err="1">
                    <a:latin typeface="Times New Roman" panose="02020603050405020304" pitchFamily="18" charset="0"/>
                    <a:ea typeface="楷体_GB2312"/>
                  </a:rPr>
                  <a:t>l</a:t>
                </a:r>
                <a:r>
                  <a:rPr lang="en-US" altLang="zh-CN" i="1" kern="100" baseline="-25000" dirty="0" err="1">
                    <a:latin typeface="Times New Roman" panose="02020603050405020304" pitchFamily="18" charset="0"/>
                    <a:ea typeface="楷体_GB2312"/>
                  </a:rPr>
                  <a:t>y</a:t>
                </a:r>
                <a:r>
                  <a:rPr lang="en-US" altLang="zh-CN" kern="100" dirty="0">
                    <a:latin typeface="Times New Roman" panose="02020603050405020304" pitchFamily="18" charset="0"/>
                    <a:ea typeface="楷体_GB2312"/>
                  </a:rPr>
                  <a:t> ← </a:t>
                </a:r>
                <a14:m>
                  <m:oMath xmlns:m="http://schemas.openxmlformats.org/officeDocument/2006/math">
                    <m:sSub>
                      <m:sSubPr>
                        <m:ctrlPr>
                          <a:rPr lang="en-US" altLang="zh-CN" b="0" i="1" kern="100" smtClean="0">
                            <a:latin typeface="Cambria Math" panose="02040503050406030204" pitchFamily="18" charset="0"/>
                            <a:ea typeface="楷体_GB2312"/>
                          </a:rPr>
                        </m:ctrlPr>
                      </m:sSubPr>
                      <m:e>
                        <m:r>
                          <a:rPr lang="en-US" altLang="zh-CN" b="0" i="1" kern="100" smtClean="0">
                            <a:latin typeface="Cambria Math" panose="02040503050406030204" pitchFamily="18" charset="0"/>
                            <a:ea typeface="楷体_GB2312"/>
                          </a:rPr>
                          <m:t>𝑟</m:t>
                        </m:r>
                      </m:e>
                      <m:sub>
                        <m:r>
                          <a:rPr lang="en-US" altLang="zh-CN" b="0" i="1" kern="100" smtClean="0">
                            <a:latin typeface="Cambria Math" panose="02040503050406030204" pitchFamily="18" charset="0"/>
                            <a:ea typeface="楷体_GB2312"/>
                          </a:rPr>
                          <m:t>𝑥</m:t>
                        </m:r>
                      </m:sub>
                    </m:sSub>
                    <m:r>
                      <a:rPr lang="en-US" altLang="zh-CN" b="0" i="1" kern="100" smtClean="0">
                        <a:latin typeface="Cambria Math" panose="02040503050406030204" pitchFamily="18" charset="0"/>
                        <a:ea typeface="楷体_GB2312"/>
                      </a:rPr>
                      <m:t>+1</m:t>
                    </m:r>
                  </m:oMath>
                </a14:m>
                <a:r>
                  <a:rPr lang="en-US" altLang="zh-CN" kern="100" dirty="0">
                    <a:effectLst/>
                    <a:latin typeface="Times New Roman" panose="02020603050405020304" pitchFamily="18" charset="0"/>
                    <a:ea typeface="宋体" panose="02010600030101010101" pitchFamily="2" charset="-122"/>
                  </a:rPr>
                  <a:t> </a:t>
                </a:r>
                <a:r>
                  <a:rPr lang="en-US" altLang="zh-CN" kern="100" dirty="0">
                    <a:latin typeface="Times New Roman" panose="02020603050405020304" pitchFamily="18" charset="0"/>
                    <a:ea typeface="楷体_GB2312"/>
                  </a:rPr>
                  <a:t>//</a:t>
                </a:r>
                <a:r>
                  <a:rPr lang="zh-CN" altLang="en-US" kern="100" dirty="0">
                    <a:latin typeface="Times New Roman" panose="02020603050405020304" pitchFamily="18" charset="0"/>
                    <a:ea typeface="楷体_GB2312"/>
                  </a:rPr>
                  <a:t>右</a:t>
                </a:r>
                <a:r>
                  <a:rPr lang="zh-CN" altLang="zh-CN" kern="100" dirty="0">
                    <a:latin typeface="Times New Roman" panose="02020603050405020304" pitchFamily="18" charset="0"/>
                    <a:ea typeface="楷体_GB2312"/>
                  </a:rPr>
                  <a:t>子序列的</a:t>
                </a:r>
                <a:r>
                  <a:rPr lang="zh-CN" altLang="en-US" kern="100" dirty="0">
                    <a:latin typeface="Times New Roman" panose="02020603050405020304" pitchFamily="18" charset="0"/>
                    <a:ea typeface="楷体_GB2312"/>
                  </a:rPr>
                  <a:t>左</a:t>
                </a:r>
                <a:r>
                  <a:rPr lang="zh-CN" altLang="zh-CN" kern="100" dirty="0">
                    <a:latin typeface="Times New Roman" panose="02020603050405020304" pitchFamily="18" charset="0"/>
                    <a:ea typeface="楷体_GB2312"/>
                  </a:rPr>
                  <a:t>端点</a:t>
                </a:r>
                <a:endParaRPr lang="zh-CN" altLang="zh-CN" kern="100" dirty="0">
                  <a:effectLst/>
                  <a:latin typeface="Times New Roman" panose="02020603050405020304" pitchFamily="18" charset="0"/>
                  <a:ea typeface="宋体" panose="02010600030101010101" pitchFamily="2" charset="-122"/>
                </a:endParaRPr>
              </a:p>
              <a:p>
                <a:pPr marL="342900" lvl="0" indent="-342900" algn="just">
                  <a:lnSpc>
                    <a:spcPct val="125000"/>
                  </a:lnSpc>
                  <a:buFont typeface="+mj-lt"/>
                  <a:buAutoNum type="arabicPeriod"/>
                </a:pPr>
                <a:r>
                  <a:rPr lang="en-US" altLang="zh-CN" kern="100" dirty="0">
                    <a:effectLst/>
                    <a:latin typeface="Times New Roman" panose="02020603050405020304" pitchFamily="18" charset="0"/>
                    <a:ea typeface="楷体_GB2312"/>
                  </a:rPr>
                  <a:t>|  |  </a:t>
                </a:r>
                <a:r>
                  <a:rPr lang="en-US" altLang="zh-CN" i="1" kern="100" dirty="0" err="1">
                    <a:effectLst/>
                    <a:latin typeface="Times New Roman" panose="02020603050405020304" pitchFamily="18" charset="0"/>
                    <a:ea typeface="楷体_GB2312"/>
                  </a:rPr>
                  <a:t>r</a:t>
                </a:r>
                <a:r>
                  <a:rPr lang="en-US" altLang="zh-CN" i="1" kern="100" baseline="-25000" dirty="0" err="1">
                    <a:effectLst/>
                    <a:latin typeface="Times New Roman" panose="02020603050405020304" pitchFamily="18" charset="0"/>
                    <a:ea typeface="楷体_GB2312"/>
                  </a:rPr>
                  <a:t>y</a:t>
                </a:r>
                <a:r>
                  <a:rPr lang="en-US" altLang="zh-CN" kern="100" dirty="0">
                    <a:effectLst/>
                    <a:latin typeface="Times New Roman" panose="02020603050405020304" pitchFamily="18" charset="0"/>
                    <a:ea typeface="楷体_GB2312"/>
                  </a:rPr>
                  <a:t> ← Min(</a:t>
                </a:r>
                <a:r>
                  <a:rPr lang="en-US" altLang="zh-CN" i="1" kern="100" dirty="0" err="1">
                    <a:effectLst/>
                    <a:latin typeface="Times New Roman" panose="02020603050405020304" pitchFamily="18" charset="0"/>
                    <a:ea typeface="楷体_GB2312"/>
                  </a:rPr>
                  <a:t>r</a:t>
                </a:r>
                <a:r>
                  <a:rPr lang="en-US" altLang="zh-CN" i="1" kern="100" baseline="-25000" dirty="0" err="1">
                    <a:effectLst/>
                    <a:latin typeface="Times New Roman" panose="02020603050405020304" pitchFamily="18" charset="0"/>
                    <a:ea typeface="楷体_GB2312"/>
                  </a:rPr>
                  <a:t>x</a:t>
                </a:r>
                <a:r>
                  <a:rPr lang="en-US" altLang="zh-CN" i="1" kern="100" dirty="0" err="1">
                    <a:effectLst/>
                    <a:latin typeface="Times New Roman" panose="02020603050405020304" pitchFamily="18" charset="0"/>
                    <a:ea typeface="楷体_GB2312"/>
                  </a:rPr>
                  <a:t>+sorted_len</a:t>
                </a:r>
                <a:r>
                  <a:rPr lang="en-US" altLang="zh-CN" kern="100" dirty="0">
                    <a:effectLst/>
                    <a:latin typeface="Times New Roman" panose="02020603050405020304" pitchFamily="18" charset="0"/>
                    <a:ea typeface="楷体_GB2312"/>
                  </a:rPr>
                  <a:t>, </a:t>
                </a:r>
                <a:r>
                  <a:rPr lang="en-US" altLang="zh-CN" i="1" kern="100" dirty="0">
                    <a:effectLst/>
                    <a:latin typeface="Times New Roman" panose="02020603050405020304" pitchFamily="18" charset="0"/>
                    <a:ea typeface="楷体_GB2312"/>
                  </a:rPr>
                  <a:t>r</a:t>
                </a:r>
                <a:r>
                  <a:rPr lang="en-US" altLang="zh-CN" kern="100" dirty="0">
                    <a:effectLst/>
                    <a:latin typeface="Times New Roman" panose="02020603050405020304" pitchFamily="18" charset="0"/>
                    <a:ea typeface="楷体_GB2312"/>
                  </a:rPr>
                  <a:t>)  //</a:t>
                </a:r>
                <a:r>
                  <a:rPr lang="zh-CN" altLang="zh-CN" kern="100" dirty="0">
                    <a:effectLst/>
                    <a:latin typeface="Times New Roman" panose="02020603050405020304" pitchFamily="18" charset="0"/>
                    <a:ea typeface="楷体_GB2312"/>
                  </a:rPr>
                  <a:t>右子序列的右端点</a:t>
                </a:r>
                <a:endParaRPr lang="zh-CN" altLang="en-US" kern="100" dirty="0">
                  <a:effectLst/>
                  <a:latin typeface="Times New Roman" panose="02020603050405020304" pitchFamily="18" charset="0"/>
                  <a:ea typeface="楷体_GB2312"/>
                </a:endParaRPr>
              </a:p>
            </p:txBody>
          </p:sp>
        </mc:Choice>
        <mc:Fallback xmlns="">
          <p:sp>
            <p:nvSpPr>
              <p:cNvPr id="12" name="文本框 11">
                <a:extLst>
                  <a:ext uri="{FF2B5EF4-FFF2-40B4-BE49-F238E27FC236}">
                    <a16:creationId xmlns:a16="http://schemas.microsoft.com/office/drawing/2014/main" id="{50358379-BD03-41F0-872B-163E868CFA32}"/>
                  </a:ext>
                </a:extLst>
              </p:cNvPr>
              <p:cNvSpPr txBox="1">
                <a:spLocks noRot="1" noChangeAspect="1" noMove="1" noResize="1" noEditPoints="1" noAdjustHandles="1" noChangeArrowheads="1" noChangeShapeType="1" noTextEdit="1"/>
              </p:cNvSpPr>
              <p:nvPr/>
            </p:nvSpPr>
            <p:spPr>
              <a:xfrm>
                <a:off x="312637" y="2355381"/>
                <a:ext cx="5661561" cy="4215513"/>
              </a:xfrm>
              <a:prstGeom prst="rect">
                <a:avLst/>
              </a:prstGeom>
              <a:blipFill>
                <a:blip r:embed="rId3"/>
                <a:stretch>
                  <a:fillRect l="-646" r="-969" b="-1301"/>
                </a:stretch>
              </a:blipFill>
            </p:spPr>
            <p:txBody>
              <a:bodyPr/>
              <a:lstStyle/>
              <a:p>
                <a:r>
                  <a:rPr lang="zh-CN" altLang="en-US">
                    <a:noFill/>
                  </a:rPr>
                  <a:t> </a:t>
                </a:r>
              </a:p>
            </p:txBody>
          </p:sp>
        </mc:Fallback>
      </mc:AlternateContent>
      <p:sp>
        <p:nvSpPr>
          <p:cNvPr id="17" name="文本框 16">
            <a:extLst>
              <a:ext uri="{FF2B5EF4-FFF2-40B4-BE49-F238E27FC236}">
                <a16:creationId xmlns:a16="http://schemas.microsoft.com/office/drawing/2014/main" id="{054C3C3D-5E31-4166-8E4E-7EA7BE76E6E3}"/>
              </a:ext>
            </a:extLst>
          </p:cNvPr>
          <p:cNvSpPr txBox="1"/>
          <p:nvPr/>
        </p:nvSpPr>
        <p:spPr>
          <a:xfrm>
            <a:off x="6096000" y="2472856"/>
            <a:ext cx="5945579" cy="3176126"/>
          </a:xfrm>
          <a:prstGeom prst="rect">
            <a:avLst/>
          </a:prstGeom>
          <a:noFill/>
        </p:spPr>
        <p:txBody>
          <a:bodyPr wrap="square">
            <a:spAutoFit/>
          </a:bodyPr>
          <a:lstStyle/>
          <a:p>
            <a:pPr marL="342900" lvl="0" indent="-342900" algn="just">
              <a:lnSpc>
                <a:spcPct val="125000"/>
              </a:lnSpc>
              <a:buFont typeface="+mj-lt"/>
              <a:buAutoNum type="arabicPeriod" startAt="12"/>
            </a:pPr>
            <a:r>
              <a:rPr lang="en-US" altLang="zh-CN" kern="100" dirty="0">
                <a:effectLst/>
                <a:latin typeface="Times New Roman" panose="02020603050405020304" pitchFamily="18" charset="0"/>
                <a:ea typeface="楷体_GB2312"/>
              </a:rPr>
              <a:t>|  |  </a:t>
            </a:r>
            <a:r>
              <a:rPr lang="en-US" altLang="zh-CN" b="1" kern="100" dirty="0">
                <a:effectLst/>
                <a:latin typeface="Times New Roman" panose="02020603050405020304" pitchFamily="18" charset="0"/>
                <a:ea typeface="楷体_GB2312"/>
              </a:rPr>
              <a:t>if </a:t>
            </a:r>
            <a:r>
              <a:rPr lang="en-US" altLang="zh-CN" i="1" kern="100" dirty="0">
                <a:effectLst/>
                <a:latin typeface="Times New Roman" panose="02020603050405020304" pitchFamily="18" charset="0"/>
                <a:ea typeface="楷体_GB2312"/>
              </a:rPr>
              <a:t>count</a:t>
            </a:r>
            <a:r>
              <a:rPr lang="en-US" altLang="zh-CN" kern="100" dirty="0">
                <a:effectLst/>
                <a:latin typeface="Times New Roman" panose="02020603050405020304" pitchFamily="18" charset="0"/>
                <a:ea typeface="楷体_GB2312"/>
              </a:rPr>
              <a:t>%2=1 </a:t>
            </a:r>
            <a:r>
              <a:rPr lang="en-US" altLang="zh-CN" b="1" kern="100" dirty="0">
                <a:effectLst/>
                <a:latin typeface="Times New Roman" panose="02020603050405020304" pitchFamily="18" charset="0"/>
                <a:ea typeface="楷体_GB2312"/>
              </a:rPr>
              <a:t>then</a:t>
            </a:r>
            <a:endParaRPr lang="zh-CN" altLang="zh-CN" kern="100" dirty="0">
              <a:effectLst/>
              <a:latin typeface="Times New Roman" panose="02020603050405020304" pitchFamily="18" charset="0"/>
              <a:ea typeface="宋体" panose="02010600030101010101" pitchFamily="2" charset="-122"/>
            </a:endParaRPr>
          </a:p>
          <a:p>
            <a:pPr marL="342900" lvl="0" indent="-342900" algn="just">
              <a:lnSpc>
                <a:spcPct val="125000"/>
              </a:lnSpc>
              <a:buFont typeface="+mj-lt"/>
              <a:buAutoNum type="arabicPeriod" startAt="12"/>
            </a:pPr>
            <a:r>
              <a:rPr lang="en-US" altLang="zh-CN" kern="100" dirty="0">
                <a:effectLst/>
                <a:latin typeface="Times New Roman" panose="02020603050405020304" pitchFamily="18" charset="0"/>
                <a:ea typeface="楷体_GB2312"/>
              </a:rPr>
              <a:t>|  |  |  </a:t>
            </a:r>
            <a:r>
              <a:rPr lang="en-US" altLang="zh-CN" kern="100" dirty="0" err="1">
                <a:effectLst/>
                <a:latin typeface="Times New Roman" panose="02020603050405020304" pitchFamily="18" charset="0"/>
                <a:ea typeface="楷体_GB2312"/>
              </a:rPr>
              <a:t>TwoWayMergeImproved</a:t>
            </a:r>
            <a:r>
              <a:rPr lang="en-US" altLang="zh-CN" kern="100" dirty="0">
                <a:effectLst/>
                <a:latin typeface="Times New Roman" panose="02020603050405020304" pitchFamily="18" charset="0"/>
                <a:ea typeface="楷体_GB2312"/>
              </a:rPr>
              <a:t>(</a:t>
            </a:r>
            <a:r>
              <a:rPr lang="en-US" altLang="zh-CN" i="1" kern="100" dirty="0">
                <a:solidFill>
                  <a:srgbClr val="00B0F0"/>
                </a:solidFill>
                <a:effectLst/>
                <a:latin typeface="Times New Roman" panose="02020603050405020304" pitchFamily="18" charset="0"/>
                <a:ea typeface="楷体_GB2312"/>
              </a:rPr>
              <a:t>a, t</a:t>
            </a:r>
            <a:r>
              <a:rPr lang="en-US" altLang="zh-CN" i="1" kern="100" dirty="0">
                <a:effectLst/>
                <a:latin typeface="Times New Roman" panose="02020603050405020304" pitchFamily="18" charset="0"/>
                <a:ea typeface="楷体_GB2312"/>
              </a:rPr>
              <a:t>, l</a:t>
            </a:r>
            <a:r>
              <a:rPr lang="en-US" altLang="zh-CN" i="1" kern="100" baseline="-25000" dirty="0">
                <a:effectLst/>
                <a:latin typeface="Times New Roman" panose="02020603050405020304" pitchFamily="18" charset="0"/>
                <a:ea typeface="楷体_GB2312"/>
              </a:rPr>
              <a:t>x</a:t>
            </a:r>
            <a:r>
              <a:rPr lang="en-US" altLang="zh-CN" i="1" kern="100" dirty="0">
                <a:effectLst/>
                <a:latin typeface="Times New Roman" panose="02020603050405020304" pitchFamily="18" charset="0"/>
                <a:ea typeface="楷体_GB2312"/>
              </a:rPr>
              <a:t>, </a:t>
            </a:r>
            <a:r>
              <a:rPr lang="en-US" altLang="zh-CN" i="1" kern="100" dirty="0" err="1">
                <a:effectLst/>
                <a:latin typeface="Times New Roman" panose="02020603050405020304" pitchFamily="18" charset="0"/>
                <a:ea typeface="楷体_GB2312"/>
              </a:rPr>
              <a:t>r</a:t>
            </a:r>
            <a:r>
              <a:rPr lang="en-US" altLang="zh-CN" i="1" kern="100" baseline="-25000" dirty="0" err="1">
                <a:effectLst/>
                <a:latin typeface="Times New Roman" panose="02020603050405020304" pitchFamily="18" charset="0"/>
                <a:ea typeface="楷体_GB2312"/>
              </a:rPr>
              <a:t>x</a:t>
            </a:r>
            <a:r>
              <a:rPr lang="en-US" altLang="zh-CN" i="1" kern="100" dirty="0">
                <a:latin typeface="Times New Roman" panose="02020603050405020304" pitchFamily="18" charset="0"/>
                <a:ea typeface="楷体_GB2312"/>
              </a:rPr>
              <a:t>, </a:t>
            </a:r>
            <a:r>
              <a:rPr lang="en-US" altLang="zh-CN" i="1" kern="100" dirty="0" err="1">
                <a:latin typeface="Times New Roman" panose="02020603050405020304" pitchFamily="18" charset="0"/>
                <a:ea typeface="楷体_GB2312"/>
              </a:rPr>
              <a:t>l</a:t>
            </a:r>
            <a:r>
              <a:rPr lang="en-US" altLang="zh-CN" i="1" kern="100" baseline="-25000" dirty="0" err="1">
                <a:latin typeface="Times New Roman" panose="02020603050405020304" pitchFamily="18" charset="0"/>
                <a:ea typeface="楷体_GB2312"/>
              </a:rPr>
              <a:t>y</a:t>
            </a:r>
            <a:r>
              <a:rPr lang="en-US" altLang="zh-CN" i="1" kern="100" dirty="0">
                <a:effectLst/>
                <a:latin typeface="Times New Roman" panose="02020603050405020304" pitchFamily="18" charset="0"/>
                <a:ea typeface="楷体_GB2312"/>
              </a:rPr>
              <a:t>, </a:t>
            </a:r>
            <a:r>
              <a:rPr lang="en-US" altLang="zh-CN" i="1" kern="100" dirty="0" err="1">
                <a:effectLst/>
                <a:latin typeface="Times New Roman" panose="02020603050405020304" pitchFamily="18" charset="0"/>
                <a:ea typeface="楷体_GB2312"/>
              </a:rPr>
              <a:t>r</a:t>
            </a:r>
            <a:r>
              <a:rPr lang="en-US" altLang="zh-CN" i="1" kern="100" baseline="-25000" dirty="0" err="1">
                <a:effectLst/>
                <a:latin typeface="Times New Roman" panose="02020603050405020304" pitchFamily="18" charset="0"/>
                <a:ea typeface="楷体_GB2312"/>
              </a:rPr>
              <a:t>y</a:t>
            </a:r>
            <a:r>
              <a:rPr lang="en-US" altLang="zh-CN" kern="100" dirty="0">
                <a:effectLst/>
                <a:latin typeface="Times New Roman" panose="02020603050405020304" pitchFamily="18" charset="0"/>
                <a:ea typeface="楷体_GB2312"/>
              </a:rPr>
              <a:t>)  //</a:t>
            </a:r>
            <a:r>
              <a:rPr lang="en-US" altLang="zh-CN" i="1" kern="100" dirty="0">
                <a:effectLst/>
                <a:latin typeface="Times New Roman" panose="02020603050405020304" pitchFamily="18" charset="0"/>
                <a:ea typeface="楷体_GB2312"/>
              </a:rPr>
              <a:t>a</a:t>
            </a:r>
            <a:r>
              <a:rPr lang="zh-CN" altLang="zh-CN" kern="100" dirty="0">
                <a:effectLst/>
                <a:latin typeface="Times New Roman" panose="02020603050405020304" pitchFamily="18" charset="0"/>
                <a:ea typeface="楷体_GB2312"/>
              </a:rPr>
              <a:t>并入</a:t>
            </a:r>
            <a:r>
              <a:rPr lang="en-US" altLang="zh-CN" i="1" kern="100" dirty="0">
                <a:effectLst/>
                <a:latin typeface="Times New Roman" panose="02020603050405020304" pitchFamily="18" charset="0"/>
                <a:ea typeface="楷体_GB2312"/>
              </a:rPr>
              <a:t>t</a:t>
            </a:r>
            <a:endParaRPr lang="zh-CN" altLang="zh-CN" kern="100" dirty="0">
              <a:effectLst/>
              <a:latin typeface="Times New Roman" panose="02020603050405020304" pitchFamily="18" charset="0"/>
              <a:ea typeface="宋体" panose="02010600030101010101" pitchFamily="2" charset="-122"/>
            </a:endParaRPr>
          </a:p>
          <a:p>
            <a:pPr marL="342900" lvl="0" indent="-342900" algn="just">
              <a:lnSpc>
                <a:spcPct val="125000"/>
              </a:lnSpc>
              <a:buFont typeface="+mj-lt"/>
              <a:buAutoNum type="arabicPeriod" startAt="12"/>
            </a:pPr>
            <a:r>
              <a:rPr lang="en-US" altLang="zh-CN" kern="100" dirty="0">
                <a:effectLst/>
                <a:latin typeface="Times New Roman" panose="02020603050405020304" pitchFamily="18" charset="0"/>
                <a:ea typeface="楷体_GB2312"/>
              </a:rPr>
              <a:t>|  |  </a:t>
            </a:r>
            <a:r>
              <a:rPr lang="en-US" altLang="zh-CN" b="1" kern="100" dirty="0">
                <a:effectLst/>
                <a:latin typeface="Times New Roman" panose="02020603050405020304" pitchFamily="18" charset="0"/>
                <a:ea typeface="楷体_GB2312"/>
              </a:rPr>
              <a:t>else</a:t>
            </a:r>
            <a:endParaRPr lang="zh-CN" altLang="zh-CN" kern="100" dirty="0">
              <a:effectLst/>
              <a:latin typeface="Times New Roman" panose="02020603050405020304" pitchFamily="18" charset="0"/>
              <a:ea typeface="宋体" panose="02010600030101010101" pitchFamily="2" charset="-122"/>
            </a:endParaRPr>
          </a:p>
          <a:p>
            <a:pPr marL="342900" lvl="0" indent="-342900" algn="just">
              <a:lnSpc>
                <a:spcPct val="125000"/>
              </a:lnSpc>
              <a:buFont typeface="+mj-lt"/>
              <a:buAutoNum type="arabicPeriod" startAt="12"/>
            </a:pPr>
            <a:r>
              <a:rPr lang="en-US" altLang="zh-CN" kern="100" dirty="0">
                <a:effectLst/>
                <a:latin typeface="Times New Roman" panose="02020603050405020304" pitchFamily="18" charset="0"/>
                <a:ea typeface="楷体_GB2312"/>
              </a:rPr>
              <a:t>|  |  |  </a:t>
            </a:r>
            <a:r>
              <a:rPr lang="en-US" altLang="zh-CN" kern="100" dirty="0" err="1">
                <a:effectLst/>
                <a:latin typeface="Times New Roman" panose="02020603050405020304" pitchFamily="18" charset="0"/>
                <a:ea typeface="楷体_GB2312"/>
              </a:rPr>
              <a:t>TwoWayMergeImproved</a:t>
            </a:r>
            <a:r>
              <a:rPr lang="en-US" altLang="zh-CN" kern="100" dirty="0">
                <a:effectLst/>
                <a:latin typeface="Times New Roman" panose="02020603050405020304" pitchFamily="18" charset="0"/>
                <a:ea typeface="楷体_GB2312"/>
              </a:rPr>
              <a:t>(</a:t>
            </a:r>
            <a:r>
              <a:rPr lang="en-US" altLang="zh-CN" i="1" kern="100" dirty="0">
                <a:solidFill>
                  <a:srgbClr val="FF0000"/>
                </a:solidFill>
                <a:effectLst/>
                <a:latin typeface="Times New Roman" panose="02020603050405020304" pitchFamily="18" charset="0"/>
                <a:ea typeface="楷体_GB2312"/>
              </a:rPr>
              <a:t>t, a</a:t>
            </a:r>
            <a:r>
              <a:rPr lang="en-US" altLang="zh-CN" i="1" kern="100" dirty="0">
                <a:effectLst/>
                <a:latin typeface="Times New Roman" panose="02020603050405020304" pitchFamily="18" charset="0"/>
                <a:ea typeface="楷体_GB2312"/>
              </a:rPr>
              <a:t>, l</a:t>
            </a:r>
            <a:r>
              <a:rPr lang="en-US" altLang="zh-CN" i="1" kern="100" baseline="-25000" dirty="0">
                <a:effectLst/>
                <a:latin typeface="Times New Roman" panose="02020603050405020304" pitchFamily="18" charset="0"/>
                <a:ea typeface="楷体_GB2312"/>
              </a:rPr>
              <a:t>x</a:t>
            </a:r>
            <a:r>
              <a:rPr lang="en-US" altLang="zh-CN" i="1" kern="100" dirty="0">
                <a:effectLst/>
                <a:latin typeface="Times New Roman" panose="02020603050405020304" pitchFamily="18" charset="0"/>
                <a:ea typeface="楷体_GB2312"/>
              </a:rPr>
              <a:t>, </a:t>
            </a:r>
            <a:r>
              <a:rPr lang="en-US" altLang="zh-CN" i="1" kern="100" dirty="0" err="1">
                <a:effectLst/>
                <a:latin typeface="Times New Roman" panose="02020603050405020304" pitchFamily="18" charset="0"/>
                <a:ea typeface="楷体_GB2312"/>
              </a:rPr>
              <a:t>r</a:t>
            </a:r>
            <a:r>
              <a:rPr lang="en-US" altLang="zh-CN" i="1" kern="100" baseline="-25000" dirty="0" err="1">
                <a:effectLst/>
                <a:latin typeface="Times New Roman" panose="02020603050405020304" pitchFamily="18" charset="0"/>
                <a:ea typeface="楷体_GB2312"/>
              </a:rPr>
              <a:t>x</a:t>
            </a:r>
            <a:r>
              <a:rPr lang="en-US" altLang="zh-CN" i="1" kern="100" dirty="0">
                <a:effectLst/>
                <a:latin typeface="Times New Roman" panose="02020603050405020304" pitchFamily="18" charset="0"/>
                <a:ea typeface="楷体_GB2312"/>
              </a:rPr>
              <a:t>, </a:t>
            </a:r>
            <a:r>
              <a:rPr lang="en-US" altLang="zh-CN" i="1" kern="100" dirty="0" err="1">
                <a:latin typeface="Times New Roman" panose="02020603050405020304" pitchFamily="18" charset="0"/>
                <a:ea typeface="楷体_GB2312"/>
              </a:rPr>
              <a:t>l</a:t>
            </a:r>
            <a:r>
              <a:rPr lang="en-US" altLang="zh-CN" i="1" kern="100" baseline="-25000" dirty="0" err="1">
                <a:latin typeface="Times New Roman" panose="02020603050405020304" pitchFamily="18" charset="0"/>
                <a:ea typeface="楷体_GB2312"/>
              </a:rPr>
              <a:t>y</a:t>
            </a:r>
            <a:r>
              <a:rPr lang="en-US" altLang="zh-CN" i="1" kern="100" dirty="0">
                <a:latin typeface="Times New Roman" panose="02020603050405020304" pitchFamily="18" charset="0"/>
                <a:ea typeface="楷体_GB2312"/>
              </a:rPr>
              <a:t>, </a:t>
            </a:r>
            <a:r>
              <a:rPr lang="en-US" altLang="zh-CN" i="1" kern="100" dirty="0" err="1">
                <a:latin typeface="Times New Roman" panose="02020603050405020304" pitchFamily="18" charset="0"/>
                <a:ea typeface="楷体_GB2312"/>
              </a:rPr>
              <a:t>r</a:t>
            </a:r>
            <a:r>
              <a:rPr lang="en-US" altLang="zh-CN" i="1" kern="100" baseline="-25000" dirty="0" err="1">
                <a:effectLst/>
                <a:latin typeface="Times New Roman" panose="02020603050405020304" pitchFamily="18" charset="0"/>
                <a:ea typeface="楷体_GB2312"/>
              </a:rPr>
              <a:t>y</a:t>
            </a:r>
            <a:r>
              <a:rPr lang="en-US" altLang="zh-CN" kern="100" dirty="0">
                <a:effectLst/>
                <a:latin typeface="Times New Roman" panose="02020603050405020304" pitchFamily="18" charset="0"/>
                <a:ea typeface="楷体_GB2312"/>
              </a:rPr>
              <a:t>)  //</a:t>
            </a:r>
            <a:r>
              <a:rPr lang="en-US" altLang="zh-CN" i="1" kern="100" dirty="0">
                <a:effectLst/>
                <a:latin typeface="Times New Roman" panose="02020603050405020304" pitchFamily="18" charset="0"/>
                <a:ea typeface="楷体_GB2312"/>
              </a:rPr>
              <a:t>t</a:t>
            </a:r>
            <a:r>
              <a:rPr lang="zh-CN" altLang="zh-CN" kern="100" dirty="0">
                <a:effectLst/>
                <a:latin typeface="Times New Roman" panose="02020603050405020304" pitchFamily="18" charset="0"/>
                <a:ea typeface="楷体_GB2312"/>
              </a:rPr>
              <a:t>并入</a:t>
            </a:r>
            <a:r>
              <a:rPr lang="en-US" altLang="zh-CN" i="1" kern="100" dirty="0">
                <a:effectLst/>
                <a:latin typeface="Times New Roman" panose="02020603050405020304" pitchFamily="18" charset="0"/>
                <a:ea typeface="楷体_GB2312"/>
              </a:rPr>
              <a:t>a</a:t>
            </a:r>
            <a:endParaRPr lang="zh-CN" altLang="zh-CN" kern="100" dirty="0">
              <a:effectLst/>
              <a:latin typeface="Times New Roman" panose="02020603050405020304" pitchFamily="18" charset="0"/>
              <a:ea typeface="宋体" panose="02010600030101010101" pitchFamily="2" charset="-122"/>
            </a:endParaRPr>
          </a:p>
          <a:p>
            <a:pPr marL="342900" lvl="0" indent="-342900" algn="just">
              <a:lnSpc>
                <a:spcPct val="125000"/>
              </a:lnSpc>
              <a:buFont typeface="+mj-lt"/>
              <a:buAutoNum type="arabicPeriod" startAt="12"/>
            </a:pPr>
            <a:r>
              <a:rPr lang="en-US" altLang="zh-CN" kern="100" dirty="0">
                <a:effectLst/>
                <a:latin typeface="Times New Roman" panose="02020603050405020304" pitchFamily="18" charset="0"/>
                <a:ea typeface="楷体_GB2312"/>
              </a:rPr>
              <a:t>|  |  </a:t>
            </a:r>
            <a:r>
              <a:rPr lang="en-US" altLang="zh-CN" b="1" kern="100" dirty="0">
                <a:effectLst/>
                <a:latin typeface="Times New Roman" panose="02020603050405020304" pitchFamily="18" charset="0"/>
                <a:ea typeface="楷体_GB2312"/>
              </a:rPr>
              <a:t>end</a:t>
            </a:r>
            <a:endParaRPr lang="zh-CN" altLang="zh-CN" kern="100" dirty="0">
              <a:effectLst/>
              <a:latin typeface="Times New Roman" panose="02020603050405020304" pitchFamily="18" charset="0"/>
              <a:ea typeface="宋体" panose="02010600030101010101" pitchFamily="2" charset="-122"/>
            </a:endParaRPr>
          </a:p>
          <a:p>
            <a:pPr marL="342900" lvl="0" indent="-342900" algn="just">
              <a:lnSpc>
                <a:spcPct val="125000"/>
              </a:lnSpc>
              <a:buFont typeface="+mj-lt"/>
              <a:buAutoNum type="arabicPeriod" startAt="12"/>
            </a:pPr>
            <a:r>
              <a:rPr lang="en-US" altLang="zh-CN" kern="100" dirty="0">
                <a:effectLst/>
                <a:latin typeface="Times New Roman" panose="02020603050405020304" pitchFamily="18" charset="0"/>
                <a:ea typeface="楷体_GB2312"/>
              </a:rPr>
              <a:t>|  |  </a:t>
            </a:r>
            <a:r>
              <a:rPr lang="en-US" altLang="zh-CN" i="1" kern="100" dirty="0">
                <a:effectLst/>
                <a:latin typeface="Times New Roman" panose="02020603050405020304" pitchFamily="18" charset="0"/>
                <a:ea typeface="楷体_GB2312"/>
              </a:rPr>
              <a:t>l</a:t>
            </a:r>
            <a:r>
              <a:rPr lang="en-US" altLang="zh-CN" i="1" kern="100" baseline="-25000" dirty="0">
                <a:effectLst/>
                <a:latin typeface="Times New Roman" panose="02020603050405020304" pitchFamily="18" charset="0"/>
                <a:ea typeface="楷体_GB2312"/>
              </a:rPr>
              <a:t>x</a:t>
            </a:r>
            <a:r>
              <a:rPr lang="en-US" altLang="zh-CN" i="1" kern="100" dirty="0">
                <a:effectLst/>
                <a:latin typeface="Times New Roman" panose="02020603050405020304" pitchFamily="18" charset="0"/>
                <a:ea typeface="楷体_GB2312"/>
              </a:rPr>
              <a:t> ← r</a:t>
            </a:r>
            <a:r>
              <a:rPr lang="en-US" altLang="zh-CN" i="1" kern="100" baseline="-25000" dirty="0">
                <a:effectLst/>
                <a:latin typeface="Times New Roman" panose="02020603050405020304" pitchFamily="18" charset="0"/>
                <a:ea typeface="楷体_GB2312"/>
              </a:rPr>
              <a:t>y</a:t>
            </a:r>
            <a:r>
              <a:rPr lang="en-US" altLang="zh-CN" kern="100" dirty="0">
                <a:effectLst/>
                <a:latin typeface="Times New Roman" panose="02020603050405020304" pitchFamily="18" charset="0"/>
                <a:ea typeface="楷体_GB2312"/>
              </a:rPr>
              <a:t>+1  //</a:t>
            </a:r>
            <a:r>
              <a:rPr lang="zh-CN" altLang="zh-CN" kern="100" dirty="0">
                <a:effectLst/>
                <a:latin typeface="Times New Roman" panose="02020603050405020304" pitchFamily="18" charset="0"/>
                <a:ea typeface="楷体_GB2312"/>
              </a:rPr>
              <a:t>下一对子序列的左子序列的左端点</a:t>
            </a:r>
            <a:endParaRPr lang="zh-CN" altLang="zh-CN" kern="100" dirty="0">
              <a:effectLst/>
              <a:latin typeface="Times New Roman" panose="02020603050405020304" pitchFamily="18" charset="0"/>
              <a:ea typeface="宋体" panose="02010600030101010101" pitchFamily="2" charset="-122"/>
            </a:endParaRPr>
          </a:p>
          <a:p>
            <a:pPr marL="342900" lvl="0" indent="-342900" algn="just">
              <a:lnSpc>
                <a:spcPct val="125000"/>
              </a:lnSpc>
              <a:buFont typeface="+mj-lt"/>
              <a:buAutoNum type="arabicPeriod" startAt="12"/>
            </a:pPr>
            <a:r>
              <a:rPr lang="en-US" altLang="zh-CN" kern="100" dirty="0">
                <a:effectLst/>
                <a:latin typeface="Times New Roman" panose="02020603050405020304" pitchFamily="18" charset="0"/>
                <a:ea typeface="楷体_GB2312"/>
              </a:rPr>
              <a:t>|  </a:t>
            </a:r>
            <a:r>
              <a:rPr lang="en-US" altLang="zh-CN" b="1" kern="100" dirty="0">
                <a:effectLst/>
                <a:latin typeface="Times New Roman" panose="02020603050405020304" pitchFamily="18" charset="0"/>
                <a:ea typeface="楷体_GB2312"/>
              </a:rPr>
              <a:t>end</a:t>
            </a:r>
            <a:endParaRPr lang="zh-CN" altLang="zh-CN" kern="100" dirty="0">
              <a:effectLst/>
              <a:latin typeface="Times New Roman" panose="02020603050405020304" pitchFamily="18" charset="0"/>
              <a:ea typeface="宋体" panose="02010600030101010101" pitchFamily="2" charset="-122"/>
            </a:endParaRPr>
          </a:p>
          <a:p>
            <a:pPr marL="342900" lvl="0" indent="-342900" algn="just">
              <a:lnSpc>
                <a:spcPct val="125000"/>
              </a:lnSpc>
              <a:buFont typeface="+mj-lt"/>
              <a:buAutoNum type="arabicPeriod" startAt="12"/>
            </a:pPr>
            <a:r>
              <a:rPr lang="en-US" altLang="zh-CN" kern="100" dirty="0">
                <a:effectLst/>
                <a:latin typeface="Times New Roman" panose="02020603050405020304" pitchFamily="18" charset="0"/>
                <a:ea typeface="楷体_GB2312"/>
              </a:rPr>
              <a:t>|  </a:t>
            </a:r>
            <a:r>
              <a:rPr lang="en-US" altLang="zh-CN" i="1" kern="100" dirty="0" err="1">
                <a:effectLst/>
                <a:latin typeface="Times New Roman" panose="02020603050405020304" pitchFamily="18" charset="0"/>
                <a:ea typeface="楷体_GB2312"/>
              </a:rPr>
              <a:t>sorted_len</a:t>
            </a:r>
            <a:r>
              <a:rPr lang="en-US" altLang="zh-CN" i="1" kern="100" dirty="0">
                <a:effectLst/>
                <a:latin typeface="Times New Roman" panose="02020603050405020304" pitchFamily="18" charset="0"/>
                <a:ea typeface="楷体_GB2312"/>
              </a:rPr>
              <a:t> ← </a:t>
            </a:r>
            <a:r>
              <a:rPr lang="en-US" altLang="zh-CN" i="1" kern="100" dirty="0" err="1">
                <a:effectLst/>
                <a:latin typeface="Times New Roman" panose="02020603050405020304" pitchFamily="18" charset="0"/>
                <a:ea typeface="楷体_GB2312"/>
              </a:rPr>
              <a:t>sorted_len</a:t>
            </a:r>
            <a:r>
              <a:rPr lang="en-US" altLang="zh-CN" i="1" kern="100" dirty="0">
                <a:effectLst/>
                <a:latin typeface="Times New Roman" panose="02020603050405020304" pitchFamily="18" charset="0"/>
                <a:ea typeface="楷体_GB2312"/>
              </a:rPr>
              <a:t> </a:t>
            </a:r>
            <a:r>
              <a:rPr lang="en-US" altLang="zh-CN" kern="100" dirty="0">
                <a:effectLst/>
                <a:latin typeface="Times New Roman" panose="02020603050405020304" pitchFamily="18" charset="0"/>
                <a:ea typeface="楷体_GB2312"/>
              </a:rPr>
              <a:t>× 2  //</a:t>
            </a:r>
            <a:r>
              <a:rPr lang="zh-CN" altLang="zh-CN" kern="100" dirty="0">
                <a:effectLst/>
                <a:latin typeface="Times New Roman" panose="02020603050405020304" pitchFamily="18" charset="0"/>
                <a:ea typeface="楷体_GB2312"/>
              </a:rPr>
              <a:t>有序子列长度加倍</a:t>
            </a:r>
            <a:endParaRPr lang="zh-CN" altLang="zh-CN" kern="100" dirty="0">
              <a:effectLst/>
              <a:latin typeface="Times New Roman" panose="02020603050405020304" pitchFamily="18" charset="0"/>
              <a:ea typeface="宋体" panose="02010600030101010101" pitchFamily="2" charset="-122"/>
            </a:endParaRPr>
          </a:p>
          <a:p>
            <a:pPr marL="342900" lvl="0" indent="-342900" algn="just">
              <a:lnSpc>
                <a:spcPct val="125000"/>
              </a:lnSpc>
              <a:buFont typeface="+mj-lt"/>
              <a:buAutoNum type="arabicPeriod" startAt="12"/>
            </a:pPr>
            <a:r>
              <a:rPr lang="en-US" altLang="zh-CN" b="1" kern="100" dirty="0">
                <a:effectLst/>
                <a:latin typeface="Times New Roman" panose="02020603050405020304" pitchFamily="18" charset="0"/>
                <a:ea typeface="楷体_GB2312"/>
              </a:rPr>
              <a:t>end</a:t>
            </a:r>
            <a:endParaRPr lang="zh-CN" altLang="zh-CN" kern="100" dirty="0">
              <a:effectLst/>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2273846220"/>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sz="2800" dirty="0"/>
              <a:t>归并排序的经典应用</a:t>
            </a:r>
            <a:r>
              <a:rPr lang="en-US" altLang="zh-CN" sz="2800" dirty="0"/>
              <a:t>: </a:t>
            </a:r>
            <a:r>
              <a:rPr lang="zh-CN" altLang="en-US" dirty="0"/>
              <a:t>求逆序对数量</a:t>
            </a:r>
          </a:p>
        </p:txBody>
      </p:sp>
      <p:sp>
        <p:nvSpPr>
          <p:cNvPr id="3" name="副标题 2"/>
          <p:cNvSpPr>
            <a:spLocks noGrp="1"/>
          </p:cNvSpPr>
          <p:nvPr>
            <p:ph type="subTitle" idx="1"/>
          </p:nvPr>
        </p:nvSpPr>
        <p:spPr/>
        <p:txBody>
          <a:bodyPr/>
          <a:lstStyle/>
          <a:p>
            <a:r>
              <a:rPr lang="en-US" altLang="zh-CN" dirty="0"/>
              <a:t>10.5.2  </a:t>
            </a:r>
            <a:r>
              <a:rPr lang="zh-CN" altLang="en-US" dirty="0"/>
              <a:t>归并排序</a:t>
            </a:r>
          </a:p>
        </p:txBody>
      </p:sp>
      <p:sp>
        <p:nvSpPr>
          <p:cNvPr id="4" name="文本占位符 3"/>
          <p:cNvSpPr>
            <a:spLocks noGrp="1"/>
          </p:cNvSpPr>
          <p:nvPr>
            <p:ph type="body" idx="10"/>
          </p:nvPr>
        </p:nvSpPr>
        <p:spPr/>
        <p:txBody>
          <a:bodyPr/>
          <a:lstStyle/>
          <a:p>
            <a:r>
              <a:rPr lang="zh-CN" altLang="en-US" dirty="0"/>
              <a:t>数据结构</a:t>
            </a:r>
          </a:p>
        </p:txBody>
      </p:sp>
      <p:sp>
        <p:nvSpPr>
          <p:cNvPr id="6" name="内容占位符 5">
            <a:extLst>
              <a:ext uri="{FF2B5EF4-FFF2-40B4-BE49-F238E27FC236}">
                <a16:creationId xmlns:a16="http://schemas.microsoft.com/office/drawing/2014/main" id="{2128B241-160C-450A-82C1-473FC4BFC3CB}"/>
              </a:ext>
            </a:extLst>
          </p:cNvPr>
          <p:cNvSpPr>
            <a:spLocks noGrp="1"/>
          </p:cNvSpPr>
          <p:nvPr>
            <p:ph idx="11"/>
          </p:nvPr>
        </p:nvSpPr>
        <p:spPr>
          <a:xfrm>
            <a:off x="584225" y="1276350"/>
            <a:ext cx="11055325" cy="518959"/>
          </a:xfrm>
        </p:spPr>
        <p:txBody>
          <a:bodyPr>
            <a:normAutofit/>
          </a:bodyPr>
          <a:lstStyle/>
          <a:p>
            <a:r>
              <a:rPr lang="zh-CN" altLang="zh-CN" sz="2400" dirty="0"/>
              <a:t>归并排序的一个经典应用是求</a:t>
            </a:r>
            <a:r>
              <a:rPr lang="zh-CN" altLang="zh-CN" sz="2400" dirty="0">
                <a:solidFill>
                  <a:srgbClr val="00B0F0"/>
                </a:solidFill>
              </a:rPr>
              <a:t>逆序对数量</a:t>
            </a:r>
            <a:r>
              <a:rPr lang="zh-CN" altLang="zh-CN" sz="2400" dirty="0"/>
              <a:t>。</a:t>
            </a:r>
            <a:endParaRPr lang="en-US" altLang="zh-CN" sz="2400" dirty="0"/>
          </a:p>
          <a:p>
            <a:endParaRPr lang="en-US" altLang="zh-CN" sz="2400" dirty="0"/>
          </a:p>
        </p:txBody>
      </p:sp>
      <p:pic>
        <p:nvPicPr>
          <p:cNvPr id="5" name="图片 4">
            <a:extLst>
              <a:ext uri="{FF2B5EF4-FFF2-40B4-BE49-F238E27FC236}">
                <a16:creationId xmlns:a16="http://schemas.microsoft.com/office/drawing/2014/main" id="{D0F4FAEF-781B-ABB9-CEAB-1ED4AE6DBF98}"/>
              </a:ext>
            </a:extLst>
          </p:cNvPr>
          <p:cNvPicPr>
            <a:picLocks noChangeAspect="1"/>
          </p:cNvPicPr>
          <p:nvPr/>
        </p:nvPicPr>
        <p:blipFill>
          <a:blip r:embed="rId2"/>
          <a:stretch>
            <a:fillRect/>
          </a:stretch>
        </p:blipFill>
        <p:spPr>
          <a:xfrm>
            <a:off x="838200" y="2328918"/>
            <a:ext cx="5256838" cy="3665482"/>
          </a:xfrm>
          <a:prstGeom prst="rect">
            <a:avLst/>
          </a:prstGeom>
        </p:spPr>
      </p:pic>
      <p:pic>
        <p:nvPicPr>
          <p:cNvPr id="7" name="图片 6">
            <a:extLst>
              <a:ext uri="{FF2B5EF4-FFF2-40B4-BE49-F238E27FC236}">
                <a16:creationId xmlns:a16="http://schemas.microsoft.com/office/drawing/2014/main" id="{28EFE65D-1406-96A5-F6E3-154957171195}"/>
              </a:ext>
            </a:extLst>
          </p:cNvPr>
          <p:cNvPicPr>
            <a:picLocks noChangeAspect="1"/>
          </p:cNvPicPr>
          <p:nvPr/>
        </p:nvPicPr>
        <p:blipFill>
          <a:blip r:embed="rId3"/>
          <a:stretch>
            <a:fillRect/>
          </a:stretch>
        </p:blipFill>
        <p:spPr>
          <a:xfrm>
            <a:off x="6626784" y="2710784"/>
            <a:ext cx="5329356" cy="2901749"/>
          </a:xfrm>
          <a:prstGeom prst="rect">
            <a:avLst/>
          </a:prstGeom>
        </p:spPr>
      </p:pic>
    </p:spTree>
    <p:extLst>
      <p:ext uri="{BB962C8B-B14F-4D97-AF65-F5344CB8AC3E}">
        <p14:creationId xmlns:p14="http://schemas.microsoft.com/office/powerpoint/2010/main" val="3472487899"/>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sz="2800" dirty="0"/>
              <a:t>归并排序的经典应用</a:t>
            </a:r>
            <a:r>
              <a:rPr lang="en-US" altLang="zh-CN" sz="2800" dirty="0"/>
              <a:t>: </a:t>
            </a:r>
            <a:r>
              <a:rPr lang="zh-CN" altLang="en-US" dirty="0"/>
              <a:t>求逆序对数量</a:t>
            </a:r>
          </a:p>
        </p:txBody>
      </p:sp>
      <p:sp>
        <p:nvSpPr>
          <p:cNvPr id="3" name="副标题 2"/>
          <p:cNvSpPr>
            <a:spLocks noGrp="1"/>
          </p:cNvSpPr>
          <p:nvPr>
            <p:ph type="subTitle" idx="1"/>
          </p:nvPr>
        </p:nvSpPr>
        <p:spPr/>
        <p:txBody>
          <a:bodyPr/>
          <a:lstStyle/>
          <a:p>
            <a:r>
              <a:rPr lang="en-US" altLang="zh-CN" dirty="0"/>
              <a:t>10.5.2  </a:t>
            </a:r>
            <a:r>
              <a:rPr lang="zh-CN" altLang="en-US" dirty="0"/>
              <a:t>归并排序</a:t>
            </a:r>
          </a:p>
        </p:txBody>
      </p:sp>
      <p:sp>
        <p:nvSpPr>
          <p:cNvPr id="4" name="文本占位符 3"/>
          <p:cNvSpPr>
            <a:spLocks noGrp="1"/>
          </p:cNvSpPr>
          <p:nvPr>
            <p:ph type="body" idx="10"/>
          </p:nvPr>
        </p:nvSpPr>
        <p:spPr/>
        <p:txBody>
          <a:bodyPr/>
          <a:lstStyle/>
          <a:p>
            <a:r>
              <a:rPr lang="zh-CN" altLang="en-US" dirty="0"/>
              <a:t>数据结构</a:t>
            </a:r>
          </a:p>
        </p:txBody>
      </p:sp>
      <mc:AlternateContent xmlns:mc="http://schemas.openxmlformats.org/markup-compatibility/2006" xmlns:a14="http://schemas.microsoft.com/office/drawing/2010/main">
        <mc:Choice Requires="a14">
          <p:sp>
            <p:nvSpPr>
              <p:cNvPr id="6" name="内容占位符 5">
                <a:extLst>
                  <a:ext uri="{FF2B5EF4-FFF2-40B4-BE49-F238E27FC236}">
                    <a16:creationId xmlns:a16="http://schemas.microsoft.com/office/drawing/2014/main" id="{2128B241-160C-450A-82C1-473FC4BFC3CB}"/>
                  </a:ext>
                </a:extLst>
              </p:cNvPr>
              <p:cNvSpPr>
                <a:spLocks noGrp="1"/>
              </p:cNvSpPr>
              <p:nvPr>
                <p:ph idx="11"/>
              </p:nvPr>
            </p:nvSpPr>
            <p:spPr>
              <a:xfrm>
                <a:off x="584225" y="1276350"/>
                <a:ext cx="11468075" cy="5381284"/>
              </a:xfrm>
            </p:spPr>
            <p:txBody>
              <a:bodyPr>
                <a:normAutofit/>
              </a:bodyPr>
              <a:lstStyle/>
              <a:p>
                <a:pPr marL="342900" indent="-342900">
                  <a:lnSpc>
                    <a:spcPct val="100000"/>
                  </a:lnSpc>
                  <a:buFont typeface="Arial" panose="020B0604020202020204" pitchFamily="34" charset="0"/>
                  <a:buChar char="•"/>
                </a:pPr>
                <a:r>
                  <a:rPr lang="zh-CN" altLang="zh-CN" sz="2400" dirty="0"/>
                  <a:t>在一个序列中，两个元素</a:t>
                </a:r>
                <a14:m>
                  <m:oMath xmlns:m="http://schemas.openxmlformats.org/officeDocument/2006/math">
                    <m:sSub>
                      <m:sSubPr>
                        <m:ctrlPr>
                          <a:rPr lang="zh-CN" altLang="zh-CN" sz="2400" i="1">
                            <a:latin typeface="Cambria Math" panose="02040503050406030204" pitchFamily="18" charset="0"/>
                          </a:rPr>
                        </m:ctrlPr>
                      </m:sSubPr>
                      <m:e>
                        <m:r>
                          <a:rPr lang="en-US" altLang="zh-CN" sz="2400">
                            <a:latin typeface="Cambria Math" panose="02040503050406030204" pitchFamily="18" charset="0"/>
                          </a:rPr>
                          <m:t>𝑎</m:t>
                        </m:r>
                      </m:e>
                      <m:sub>
                        <m:r>
                          <a:rPr lang="en-US" altLang="zh-CN" sz="2400">
                            <a:latin typeface="Cambria Math" panose="02040503050406030204" pitchFamily="18" charset="0"/>
                          </a:rPr>
                          <m:t>𝑖</m:t>
                        </m:r>
                      </m:sub>
                    </m:sSub>
                  </m:oMath>
                </a14:m>
                <a:r>
                  <a:rPr lang="zh-CN" altLang="zh-CN" sz="2400" dirty="0"/>
                  <a:t>和</a:t>
                </a:r>
                <a14:m>
                  <m:oMath xmlns:m="http://schemas.openxmlformats.org/officeDocument/2006/math">
                    <m:sSub>
                      <m:sSubPr>
                        <m:ctrlPr>
                          <a:rPr lang="zh-CN" altLang="zh-CN" sz="2400" i="1">
                            <a:latin typeface="Cambria Math" panose="02040503050406030204" pitchFamily="18" charset="0"/>
                          </a:rPr>
                        </m:ctrlPr>
                      </m:sSubPr>
                      <m:e>
                        <m:r>
                          <a:rPr lang="en-US" altLang="zh-CN" sz="2400">
                            <a:latin typeface="Cambria Math" panose="02040503050406030204" pitchFamily="18" charset="0"/>
                          </a:rPr>
                          <m:t>𝑎</m:t>
                        </m:r>
                      </m:e>
                      <m:sub>
                        <m:r>
                          <a:rPr lang="en-US" altLang="zh-CN" sz="2400">
                            <a:latin typeface="Cambria Math" panose="02040503050406030204" pitchFamily="18" charset="0"/>
                          </a:rPr>
                          <m:t>𝑗</m:t>
                        </m:r>
                      </m:sub>
                    </m:sSub>
                  </m:oMath>
                </a14:m>
                <a:r>
                  <a:rPr lang="zh-CN" altLang="zh-CN" sz="2400" dirty="0"/>
                  <a:t>逆序指它们满足</a:t>
                </a:r>
                <a14:m>
                  <m:oMath xmlns:m="http://schemas.openxmlformats.org/officeDocument/2006/math">
                    <m:r>
                      <a:rPr lang="en-US" altLang="zh-CN" sz="2400">
                        <a:latin typeface="Cambria Math" panose="02040503050406030204" pitchFamily="18" charset="0"/>
                      </a:rPr>
                      <m:t>𝑖</m:t>
                    </m:r>
                    <m:r>
                      <a:rPr lang="en-US" altLang="zh-CN" sz="2400">
                        <a:latin typeface="Cambria Math" panose="02040503050406030204" pitchFamily="18" charset="0"/>
                      </a:rPr>
                      <m:t>&lt;</m:t>
                    </m:r>
                    <m:r>
                      <a:rPr lang="en-US" altLang="zh-CN" sz="2400">
                        <a:latin typeface="Cambria Math" panose="02040503050406030204" pitchFamily="18" charset="0"/>
                      </a:rPr>
                      <m:t>𝑗</m:t>
                    </m:r>
                  </m:oMath>
                </a14:m>
                <a:r>
                  <a:rPr lang="zh-CN" altLang="zh-CN" sz="2400" dirty="0"/>
                  <a:t>和</a:t>
                </a:r>
                <a14:m>
                  <m:oMath xmlns:m="http://schemas.openxmlformats.org/officeDocument/2006/math">
                    <m:sSub>
                      <m:sSubPr>
                        <m:ctrlPr>
                          <a:rPr lang="zh-CN" altLang="zh-CN" sz="2400" i="1">
                            <a:latin typeface="Cambria Math" panose="02040503050406030204" pitchFamily="18" charset="0"/>
                          </a:rPr>
                        </m:ctrlPr>
                      </m:sSubPr>
                      <m:e>
                        <m:r>
                          <a:rPr lang="en-US" altLang="zh-CN" sz="2400">
                            <a:latin typeface="Cambria Math" panose="02040503050406030204" pitchFamily="18" charset="0"/>
                          </a:rPr>
                          <m:t>𝑎</m:t>
                        </m:r>
                      </m:e>
                      <m:sub>
                        <m:r>
                          <a:rPr lang="en-US" altLang="zh-CN" sz="2400">
                            <a:latin typeface="Cambria Math" panose="02040503050406030204" pitchFamily="18" charset="0"/>
                          </a:rPr>
                          <m:t>𝑖</m:t>
                        </m:r>
                      </m:sub>
                    </m:sSub>
                    <m:r>
                      <a:rPr lang="en-US" altLang="zh-CN" sz="2400">
                        <a:latin typeface="Cambria Math" panose="02040503050406030204" pitchFamily="18" charset="0"/>
                      </a:rPr>
                      <m:t>&gt;</m:t>
                    </m:r>
                    <m:sSub>
                      <m:sSubPr>
                        <m:ctrlPr>
                          <a:rPr lang="zh-CN" altLang="zh-CN" sz="2400" i="1">
                            <a:latin typeface="Cambria Math" panose="02040503050406030204" pitchFamily="18" charset="0"/>
                          </a:rPr>
                        </m:ctrlPr>
                      </m:sSubPr>
                      <m:e>
                        <m:r>
                          <a:rPr lang="en-US" altLang="zh-CN" sz="2400">
                            <a:latin typeface="Cambria Math" panose="02040503050406030204" pitchFamily="18" charset="0"/>
                          </a:rPr>
                          <m:t>𝑎</m:t>
                        </m:r>
                      </m:e>
                      <m:sub>
                        <m:r>
                          <a:rPr lang="en-US" altLang="zh-CN" sz="2400">
                            <a:latin typeface="Cambria Math" panose="02040503050406030204" pitchFamily="18" charset="0"/>
                          </a:rPr>
                          <m:t>𝑗</m:t>
                        </m:r>
                      </m:sub>
                    </m:sSub>
                  </m:oMath>
                </a14:m>
                <a:r>
                  <a:rPr lang="zh-CN" altLang="zh-CN" sz="2400" dirty="0"/>
                  <a:t>，称这两个元素为一个</a:t>
                </a:r>
                <a:r>
                  <a:rPr lang="zh-CN" altLang="zh-CN" sz="2400" b="1" dirty="0">
                    <a:solidFill>
                      <a:srgbClr val="C00000"/>
                    </a:solidFill>
                  </a:rPr>
                  <a:t>逆序对</a:t>
                </a:r>
                <a:r>
                  <a:rPr lang="zh-CN" altLang="zh-CN" sz="2400" dirty="0"/>
                  <a:t>。求一个序列的逆序对数量则是找到序列中有多少组不同的</a:t>
                </a:r>
                <a14:m>
                  <m:oMath xmlns:m="http://schemas.openxmlformats.org/officeDocument/2006/math">
                    <m:r>
                      <a:rPr lang="en-US" altLang="zh-CN" sz="2400">
                        <a:latin typeface="Cambria Math" panose="02040503050406030204" pitchFamily="18" charset="0"/>
                      </a:rPr>
                      <m:t>𝑖</m:t>
                    </m:r>
                  </m:oMath>
                </a14:m>
                <a:r>
                  <a:rPr lang="zh-CN" altLang="zh-CN" sz="2400" dirty="0"/>
                  <a:t>和</a:t>
                </a:r>
                <a14:m>
                  <m:oMath xmlns:m="http://schemas.openxmlformats.org/officeDocument/2006/math">
                    <m:r>
                      <a:rPr lang="en-US" altLang="zh-CN" sz="2400">
                        <a:latin typeface="Cambria Math" panose="02040503050406030204" pitchFamily="18" charset="0"/>
                      </a:rPr>
                      <m:t>𝑗</m:t>
                    </m:r>
                  </m:oMath>
                </a14:m>
                <a:r>
                  <a:rPr lang="zh-CN" altLang="zh-CN" sz="2400" dirty="0"/>
                  <a:t>，满足</a:t>
                </a:r>
                <a14:m>
                  <m:oMath xmlns:m="http://schemas.openxmlformats.org/officeDocument/2006/math">
                    <m:sSub>
                      <m:sSubPr>
                        <m:ctrlPr>
                          <a:rPr lang="zh-CN" altLang="zh-CN" sz="2400" i="1">
                            <a:latin typeface="Cambria Math" panose="02040503050406030204" pitchFamily="18" charset="0"/>
                          </a:rPr>
                        </m:ctrlPr>
                      </m:sSubPr>
                      <m:e>
                        <m:r>
                          <a:rPr lang="en-US" altLang="zh-CN" sz="2400">
                            <a:latin typeface="Cambria Math" panose="02040503050406030204" pitchFamily="18" charset="0"/>
                          </a:rPr>
                          <m:t>𝑎</m:t>
                        </m:r>
                      </m:e>
                      <m:sub>
                        <m:r>
                          <a:rPr lang="en-US" altLang="zh-CN" sz="2400">
                            <a:latin typeface="Cambria Math" panose="02040503050406030204" pitchFamily="18" charset="0"/>
                          </a:rPr>
                          <m:t>𝑖</m:t>
                        </m:r>
                      </m:sub>
                    </m:sSub>
                  </m:oMath>
                </a14:m>
                <a:r>
                  <a:rPr lang="zh-CN" altLang="zh-CN" sz="2400" dirty="0"/>
                  <a:t>和</a:t>
                </a:r>
                <a14:m>
                  <m:oMath xmlns:m="http://schemas.openxmlformats.org/officeDocument/2006/math">
                    <m:sSub>
                      <m:sSubPr>
                        <m:ctrlPr>
                          <a:rPr lang="zh-CN" altLang="zh-CN" sz="2400" i="1">
                            <a:latin typeface="Cambria Math" panose="02040503050406030204" pitchFamily="18" charset="0"/>
                          </a:rPr>
                        </m:ctrlPr>
                      </m:sSubPr>
                      <m:e>
                        <m:r>
                          <a:rPr lang="en-US" altLang="zh-CN" sz="2400">
                            <a:latin typeface="Cambria Math" panose="02040503050406030204" pitchFamily="18" charset="0"/>
                          </a:rPr>
                          <m:t>𝑎</m:t>
                        </m:r>
                      </m:e>
                      <m:sub>
                        <m:r>
                          <a:rPr lang="en-US" altLang="zh-CN" sz="2400">
                            <a:latin typeface="Cambria Math" panose="02040503050406030204" pitchFamily="18" charset="0"/>
                          </a:rPr>
                          <m:t>𝑗</m:t>
                        </m:r>
                      </m:sub>
                    </m:sSub>
                  </m:oMath>
                </a14:m>
                <a:r>
                  <a:rPr lang="zh-CN" altLang="zh-CN" sz="2400" dirty="0"/>
                  <a:t>是逆序对。</a:t>
                </a:r>
                <a:endParaRPr lang="en-US" altLang="zh-CN" sz="2400" dirty="0"/>
              </a:p>
              <a:p>
                <a:pPr marL="342900" indent="-342900">
                  <a:lnSpc>
                    <a:spcPct val="100000"/>
                  </a:lnSpc>
                  <a:buFont typeface="Arial" panose="020B0604020202020204" pitchFamily="34" charset="0"/>
                  <a:buChar char="•"/>
                </a:pPr>
                <a:endParaRPr lang="en-US" altLang="zh-CN" sz="2400" dirty="0"/>
              </a:p>
              <a:p>
                <a:pPr marL="342900" indent="-342900">
                  <a:lnSpc>
                    <a:spcPct val="100000"/>
                  </a:lnSpc>
                  <a:buFont typeface="Arial" panose="020B0604020202020204" pitchFamily="34" charset="0"/>
                  <a:buChar char="•"/>
                </a:pPr>
                <a:r>
                  <a:rPr lang="zh-CN" altLang="zh-CN" sz="2400" dirty="0"/>
                  <a:t>显然，当序列有序时，序列的逆序对数量为</a:t>
                </a:r>
                <a:r>
                  <a:rPr lang="zh-CN" altLang="zh-CN" sz="2400" dirty="0">
                    <a:solidFill>
                      <a:srgbClr val="00B0F0"/>
                    </a:solidFill>
                  </a:rPr>
                  <a:t>零</a:t>
                </a:r>
                <a:r>
                  <a:rPr lang="zh-CN" altLang="zh-CN" sz="2400" dirty="0"/>
                  <a:t>。</a:t>
                </a:r>
                <a:endParaRPr lang="en-US" altLang="zh-CN" sz="2400" dirty="0"/>
              </a:p>
              <a:p>
                <a:pPr>
                  <a:lnSpc>
                    <a:spcPct val="100000"/>
                  </a:lnSpc>
                </a:pPr>
                <a:endParaRPr lang="en-US" altLang="zh-CN" sz="2400" dirty="0"/>
              </a:p>
              <a:p>
                <a:pPr marL="342900" indent="-342900">
                  <a:lnSpc>
                    <a:spcPct val="100000"/>
                  </a:lnSpc>
                  <a:buFont typeface="Arial" panose="020B0604020202020204" pitchFamily="34" charset="0"/>
                  <a:buChar char="•"/>
                </a:pPr>
                <a:r>
                  <a:rPr lang="zh-CN" altLang="zh-CN" sz="2400" dirty="0"/>
                  <a:t>一种最简单的方法是</a:t>
                </a:r>
                <a:r>
                  <a:rPr lang="zh-CN" altLang="zh-CN" sz="2400" dirty="0">
                    <a:solidFill>
                      <a:srgbClr val="0070C0"/>
                    </a:solidFill>
                  </a:rPr>
                  <a:t>枚举所有</a:t>
                </a:r>
                <a:r>
                  <a:rPr lang="zh-CN" altLang="zh-CN" sz="2400" dirty="0"/>
                  <a:t>可能的</a:t>
                </a:r>
                <a14:m>
                  <m:oMath xmlns:m="http://schemas.openxmlformats.org/officeDocument/2006/math">
                    <m:r>
                      <a:rPr lang="en-US" altLang="zh-CN" sz="2400">
                        <a:latin typeface="Cambria Math" panose="02040503050406030204" pitchFamily="18" charset="0"/>
                      </a:rPr>
                      <m:t>𝑖</m:t>
                    </m:r>
                  </m:oMath>
                </a14:m>
                <a:r>
                  <a:rPr lang="zh-CN" altLang="zh-CN" sz="2400" dirty="0"/>
                  <a:t>和</a:t>
                </a:r>
                <a14:m>
                  <m:oMath xmlns:m="http://schemas.openxmlformats.org/officeDocument/2006/math">
                    <m:r>
                      <a:rPr lang="en-US" altLang="zh-CN" sz="2400">
                        <a:latin typeface="Cambria Math" panose="02040503050406030204" pitchFamily="18" charset="0"/>
                      </a:rPr>
                      <m:t>𝑗</m:t>
                    </m:r>
                  </m:oMath>
                </a14:m>
                <a:r>
                  <a:rPr lang="zh-CN" altLang="zh-CN" sz="2400" dirty="0"/>
                  <a:t>，如果逆序则答案加一。这种算法的时间复杂度为</a:t>
                </a:r>
                <a14:m>
                  <m:oMath xmlns:m="http://schemas.openxmlformats.org/officeDocument/2006/math">
                    <m:r>
                      <a:rPr lang="en-US" altLang="zh-CN" sz="2400" b="1" i="1" smtClean="0">
                        <a:solidFill>
                          <a:srgbClr val="C00000"/>
                        </a:solidFill>
                        <a:latin typeface="Cambria Math" panose="02040503050406030204" pitchFamily="18" charset="0"/>
                      </a:rPr>
                      <m:t>𝑶</m:t>
                    </m:r>
                    <m:d>
                      <m:dPr>
                        <m:ctrlPr>
                          <a:rPr lang="zh-CN" altLang="zh-CN" sz="2400" b="1" i="1">
                            <a:solidFill>
                              <a:srgbClr val="C00000"/>
                            </a:solidFill>
                            <a:latin typeface="Cambria Math" panose="02040503050406030204" pitchFamily="18" charset="0"/>
                          </a:rPr>
                        </m:ctrlPr>
                      </m:dPr>
                      <m:e>
                        <m:sSup>
                          <m:sSupPr>
                            <m:ctrlPr>
                              <a:rPr lang="zh-CN" altLang="zh-CN" sz="2400" b="1" i="1">
                                <a:solidFill>
                                  <a:srgbClr val="C00000"/>
                                </a:solidFill>
                                <a:latin typeface="Cambria Math" panose="02040503050406030204" pitchFamily="18" charset="0"/>
                              </a:rPr>
                            </m:ctrlPr>
                          </m:sSupPr>
                          <m:e>
                            <m:r>
                              <a:rPr lang="en-US" altLang="zh-CN" sz="2400" b="1" i="1">
                                <a:solidFill>
                                  <a:srgbClr val="C00000"/>
                                </a:solidFill>
                                <a:latin typeface="Cambria Math" panose="02040503050406030204" pitchFamily="18" charset="0"/>
                              </a:rPr>
                              <m:t>𝒏</m:t>
                            </m:r>
                          </m:e>
                          <m:sup>
                            <m:r>
                              <a:rPr lang="en-US" altLang="zh-CN" sz="2400" b="1" i="1">
                                <a:solidFill>
                                  <a:srgbClr val="C00000"/>
                                </a:solidFill>
                                <a:latin typeface="Cambria Math" panose="02040503050406030204" pitchFamily="18" charset="0"/>
                              </a:rPr>
                              <m:t>𝟐</m:t>
                            </m:r>
                          </m:sup>
                        </m:sSup>
                      </m:e>
                    </m:d>
                  </m:oMath>
                </a14:m>
                <a:r>
                  <a:rPr lang="zh-CN" altLang="zh-CN" sz="2400" dirty="0"/>
                  <a:t>。</a:t>
                </a:r>
                <a:endParaRPr lang="en-US" altLang="zh-CN" sz="2400" dirty="0"/>
              </a:p>
              <a:p>
                <a:pPr>
                  <a:lnSpc>
                    <a:spcPct val="100000"/>
                  </a:lnSpc>
                </a:pPr>
                <a:endParaRPr lang="en-US" altLang="zh-CN" sz="2400" dirty="0"/>
              </a:p>
              <a:p>
                <a:pPr marL="342900" indent="-342900">
                  <a:lnSpc>
                    <a:spcPct val="100000"/>
                  </a:lnSpc>
                  <a:buFont typeface="Arial" panose="020B0604020202020204" pitchFamily="34" charset="0"/>
                  <a:buChar char="•"/>
                </a:pPr>
                <a:r>
                  <a:rPr lang="zh-CN" altLang="zh-CN" sz="2400" dirty="0"/>
                  <a:t>基于</a:t>
                </a:r>
                <a:r>
                  <a:rPr lang="zh-CN" altLang="zh-CN" sz="2400" dirty="0">
                    <a:solidFill>
                      <a:srgbClr val="009999"/>
                    </a:solidFill>
                  </a:rPr>
                  <a:t>归并排序</a:t>
                </a:r>
                <a:r>
                  <a:rPr lang="zh-CN" altLang="zh-CN" sz="2400" dirty="0"/>
                  <a:t>算法思想，可以在</a:t>
                </a:r>
                <a14:m>
                  <m:oMath xmlns:m="http://schemas.openxmlformats.org/officeDocument/2006/math">
                    <m:r>
                      <a:rPr lang="en-US" altLang="zh-CN" sz="2400" b="1" i="1" smtClean="0">
                        <a:solidFill>
                          <a:srgbClr val="C00000"/>
                        </a:solidFill>
                        <a:latin typeface="Cambria Math" panose="02040503050406030204" pitchFamily="18" charset="0"/>
                      </a:rPr>
                      <m:t>𝑶</m:t>
                    </m:r>
                    <m:r>
                      <a:rPr lang="en-US" altLang="zh-CN" sz="2400" b="1" i="1" smtClean="0">
                        <a:solidFill>
                          <a:srgbClr val="C00000"/>
                        </a:solidFill>
                        <a:latin typeface="Cambria Math" panose="02040503050406030204" pitchFamily="18" charset="0"/>
                      </a:rPr>
                      <m:t>(</m:t>
                    </m:r>
                    <m:r>
                      <a:rPr lang="en-US" altLang="zh-CN" sz="2400" b="1" i="1" smtClean="0">
                        <a:solidFill>
                          <a:srgbClr val="C00000"/>
                        </a:solidFill>
                        <a:latin typeface="Cambria Math" panose="02040503050406030204" pitchFamily="18" charset="0"/>
                      </a:rPr>
                      <m:t>𝒏</m:t>
                    </m:r>
                    <m:func>
                      <m:funcPr>
                        <m:ctrlPr>
                          <a:rPr lang="zh-CN" altLang="zh-CN" sz="2400" b="1" i="1">
                            <a:solidFill>
                              <a:srgbClr val="C00000"/>
                            </a:solidFill>
                            <a:latin typeface="Cambria Math" panose="02040503050406030204" pitchFamily="18" charset="0"/>
                          </a:rPr>
                        </m:ctrlPr>
                      </m:funcPr>
                      <m:fName>
                        <m:r>
                          <a:rPr lang="en-US" altLang="zh-CN" sz="2400" b="1" i="0">
                            <a:solidFill>
                              <a:srgbClr val="C00000"/>
                            </a:solidFill>
                            <a:latin typeface="Cambria Math" panose="02040503050406030204" pitchFamily="18" charset="0"/>
                          </a:rPr>
                          <m:t>𝐥𝐨𝐠</m:t>
                        </m:r>
                      </m:fName>
                      <m:e>
                        <m:r>
                          <a:rPr lang="en-US" altLang="zh-CN" sz="2400" b="1" i="1">
                            <a:solidFill>
                              <a:srgbClr val="C00000"/>
                            </a:solidFill>
                            <a:latin typeface="Cambria Math" panose="02040503050406030204" pitchFamily="18" charset="0"/>
                          </a:rPr>
                          <m:t>𝒏</m:t>
                        </m:r>
                      </m:e>
                    </m:func>
                    <m:r>
                      <a:rPr lang="en-US" altLang="zh-CN" sz="2400" b="1" i="1">
                        <a:solidFill>
                          <a:srgbClr val="C00000"/>
                        </a:solidFill>
                        <a:latin typeface="Cambria Math" panose="02040503050406030204" pitchFamily="18" charset="0"/>
                      </a:rPr>
                      <m:t>)</m:t>
                    </m:r>
                  </m:oMath>
                </a14:m>
                <a:r>
                  <a:rPr lang="zh-CN" altLang="zh-CN" sz="2400" dirty="0"/>
                  <a:t>的时间里找到序列的逆序对数量。</a:t>
                </a:r>
                <a:endParaRPr lang="en-US" altLang="zh-CN" sz="2400" dirty="0"/>
              </a:p>
              <a:p>
                <a:pPr marL="342900" indent="-342900">
                  <a:lnSpc>
                    <a:spcPct val="100000"/>
                  </a:lnSpc>
                  <a:buFont typeface="Arial" panose="020B0604020202020204" pitchFamily="34" charset="0"/>
                  <a:buChar char="•"/>
                </a:pPr>
                <a:r>
                  <a:rPr lang="zh-CN" altLang="zh-CN" sz="2400" dirty="0"/>
                  <a:t>算法的核心思想在于：统计两个子序列进行二路归时序列逆序对数量</a:t>
                </a:r>
                <a:r>
                  <a:rPr lang="zh-CN" altLang="zh-CN" sz="2400" b="1" dirty="0">
                    <a:solidFill>
                      <a:srgbClr val="C00000"/>
                    </a:solidFill>
                  </a:rPr>
                  <a:t>减少了多少</a:t>
                </a:r>
                <a:r>
                  <a:rPr lang="zh-CN" altLang="zh-CN" sz="2400" dirty="0"/>
                  <a:t>。</a:t>
                </a:r>
                <a:endParaRPr lang="en-US" altLang="zh-CN" sz="2400" dirty="0"/>
              </a:p>
            </p:txBody>
          </p:sp>
        </mc:Choice>
        <mc:Fallback xmlns="">
          <p:sp>
            <p:nvSpPr>
              <p:cNvPr id="6" name="内容占位符 5">
                <a:extLst>
                  <a:ext uri="{FF2B5EF4-FFF2-40B4-BE49-F238E27FC236}">
                    <a16:creationId xmlns:a16="http://schemas.microsoft.com/office/drawing/2014/main" id="{2128B241-160C-450A-82C1-473FC4BFC3CB}"/>
                  </a:ext>
                </a:extLst>
              </p:cNvPr>
              <p:cNvSpPr>
                <a:spLocks noGrp="1" noRot="1" noChangeAspect="1" noMove="1" noResize="1" noEditPoints="1" noAdjustHandles="1" noChangeArrowheads="1" noChangeShapeType="1" noTextEdit="1"/>
              </p:cNvSpPr>
              <p:nvPr>
                <p:ph idx="11"/>
              </p:nvPr>
            </p:nvSpPr>
            <p:spPr>
              <a:xfrm>
                <a:off x="584225" y="1276350"/>
                <a:ext cx="11468075" cy="5381284"/>
              </a:xfrm>
              <a:blipFill>
                <a:blip r:embed="rId2"/>
                <a:stretch>
                  <a:fillRect l="-775" t="-941" r="-121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973564735"/>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sz="2400" dirty="0"/>
              <a:t>归并排序的经典应用</a:t>
            </a:r>
            <a:r>
              <a:rPr lang="en-US" altLang="zh-CN" sz="2400" dirty="0"/>
              <a:t>:</a:t>
            </a:r>
            <a:r>
              <a:rPr lang="zh-CN" altLang="en-US" dirty="0"/>
              <a:t>求逆序对数量</a:t>
            </a:r>
          </a:p>
        </p:txBody>
      </p:sp>
      <p:sp>
        <p:nvSpPr>
          <p:cNvPr id="3" name="副标题 2"/>
          <p:cNvSpPr>
            <a:spLocks noGrp="1"/>
          </p:cNvSpPr>
          <p:nvPr>
            <p:ph type="subTitle" idx="1"/>
          </p:nvPr>
        </p:nvSpPr>
        <p:spPr/>
        <p:txBody>
          <a:bodyPr/>
          <a:lstStyle/>
          <a:p>
            <a:r>
              <a:rPr lang="en-US" altLang="zh-CN" dirty="0"/>
              <a:t>10.5.2  </a:t>
            </a:r>
            <a:r>
              <a:rPr lang="zh-CN" altLang="en-US" dirty="0"/>
              <a:t>归并排序</a:t>
            </a:r>
          </a:p>
        </p:txBody>
      </p:sp>
      <p:sp>
        <p:nvSpPr>
          <p:cNvPr id="4" name="文本占位符 3"/>
          <p:cNvSpPr>
            <a:spLocks noGrp="1"/>
          </p:cNvSpPr>
          <p:nvPr>
            <p:ph type="body" idx="10"/>
          </p:nvPr>
        </p:nvSpPr>
        <p:spPr/>
        <p:txBody>
          <a:bodyPr/>
          <a:lstStyle/>
          <a:p>
            <a:r>
              <a:rPr lang="zh-CN" altLang="en-US" dirty="0"/>
              <a:t>数据结构</a:t>
            </a:r>
          </a:p>
        </p:txBody>
      </p:sp>
      <mc:AlternateContent xmlns:mc="http://schemas.openxmlformats.org/markup-compatibility/2006" xmlns:a14="http://schemas.microsoft.com/office/drawing/2010/main">
        <mc:Choice Requires="a14">
          <p:sp>
            <p:nvSpPr>
              <p:cNvPr id="6" name="内容占位符 5">
                <a:extLst>
                  <a:ext uri="{FF2B5EF4-FFF2-40B4-BE49-F238E27FC236}">
                    <a16:creationId xmlns:a16="http://schemas.microsoft.com/office/drawing/2014/main" id="{2128B241-160C-450A-82C1-473FC4BFC3CB}"/>
                  </a:ext>
                </a:extLst>
              </p:cNvPr>
              <p:cNvSpPr>
                <a:spLocks noGrp="1"/>
              </p:cNvSpPr>
              <p:nvPr>
                <p:ph idx="11"/>
              </p:nvPr>
            </p:nvSpPr>
            <p:spPr>
              <a:xfrm>
                <a:off x="584225" y="1276350"/>
                <a:ext cx="6381417" cy="5057775"/>
              </a:xfrm>
            </p:spPr>
            <p:txBody>
              <a:bodyPr>
                <a:noAutofit/>
              </a:bodyPr>
              <a:lstStyle/>
              <a:p>
                <a:r>
                  <a:rPr lang="zh-CN" altLang="zh-CN" sz="2400" dirty="0"/>
                  <a:t>考虑二路归并时，输入有序子序列</a:t>
                </a:r>
                <a14:m>
                  <m:oMath xmlns:m="http://schemas.openxmlformats.org/officeDocument/2006/math">
                    <m:r>
                      <a:rPr lang="en-US" altLang="zh-CN" sz="2400">
                        <a:latin typeface="Cambria Math" panose="02040503050406030204" pitchFamily="18" charset="0"/>
                      </a:rPr>
                      <m:t>𝑥</m:t>
                    </m:r>
                    <m:r>
                      <a:rPr lang="en-US" altLang="zh-CN" sz="2400">
                        <a:latin typeface="Cambria Math" panose="02040503050406030204" pitchFamily="18" charset="0"/>
                      </a:rPr>
                      <m:t>,</m:t>
                    </m:r>
                    <m:r>
                      <a:rPr lang="en-US" altLang="zh-CN" sz="2400">
                        <a:latin typeface="Cambria Math" panose="02040503050406030204" pitchFamily="18" charset="0"/>
                      </a:rPr>
                      <m:t>𝑦</m:t>
                    </m:r>
                  </m:oMath>
                </a14:m>
                <a:r>
                  <a:rPr lang="zh-CN" altLang="zh-CN" sz="2400" dirty="0"/>
                  <a:t>的区间分别为</a:t>
                </a:r>
                <a14:m>
                  <m:oMath xmlns:m="http://schemas.openxmlformats.org/officeDocument/2006/math">
                    <m:sSub>
                      <m:sSubPr>
                        <m:ctrlPr>
                          <a:rPr lang="zh-CN" altLang="zh-CN" sz="2400" i="1">
                            <a:latin typeface="Cambria Math" panose="02040503050406030204" pitchFamily="18" charset="0"/>
                          </a:rPr>
                        </m:ctrlPr>
                      </m:sSubPr>
                      <m:e>
                        <m:r>
                          <a:rPr lang="en-US" altLang="zh-CN" sz="2400">
                            <a:latin typeface="Cambria Math" panose="02040503050406030204" pitchFamily="18" charset="0"/>
                          </a:rPr>
                          <m:t>𝑙</m:t>
                        </m:r>
                      </m:e>
                      <m:sub>
                        <m:r>
                          <a:rPr lang="en-US" altLang="zh-CN" sz="2400">
                            <a:latin typeface="Cambria Math" panose="02040503050406030204" pitchFamily="18" charset="0"/>
                          </a:rPr>
                          <m:t>𝑥</m:t>
                        </m:r>
                      </m:sub>
                    </m:sSub>
                    <m:r>
                      <a:rPr lang="en-US" altLang="zh-CN" sz="2400">
                        <a:latin typeface="Cambria Math" panose="02040503050406030204" pitchFamily="18" charset="0"/>
                      </a:rPr>
                      <m:t>,</m:t>
                    </m:r>
                    <m:sSub>
                      <m:sSubPr>
                        <m:ctrlPr>
                          <a:rPr lang="zh-CN" altLang="zh-CN" sz="2400" i="1">
                            <a:latin typeface="Cambria Math" panose="02040503050406030204" pitchFamily="18" charset="0"/>
                          </a:rPr>
                        </m:ctrlPr>
                      </m:sSubPr>
                      <m:e>
                        <m:r>
                          <a:rPr lang="en-US" altLang="zh-CN" sz="2400">
                            <a:latin typeface="Cambria Math" panose="02040503050406030204" pitchFamily="18" charset="0"/>
                          </a:rPr>
                          <m:t>𝑟</m:t>
                        </m:r>
                      </m:e>
                      <m:sub>
                        <m:r>
                          <a:rPr lang="en-US" altLang="zh-CN" sz="2400">
                            <a:latin typeface="Cambria Math" panose="02040503050406030204" pitchFamily="18" charset="0"/>
                          </a:rPr>
                          <m:t>𝑥</m:t>
                        </m:r>
                      </m:sub>
                    </m:sSub>
                  </m:oMath>
                </a14:m>
                <a:r>
                  <a:rPr lang="zh-CN" altLang="zh-CN" sz="2400" dirty="0"/>
                  <a:t>和</a:t>
                </a:r>
                <a14:m>
                  <m:oMath xmlns:m="http://schemas.openxmlformats.org/officeDocument/2006/math">
                    <m:sSub>
                      <m:sSubPr>
                        <m:ctrlPr>
                          <a:rPr lang="zh-CN" altLang="zh-CN" sz="2400" i="1">
                            <a:latin typeface="Cambria Math" panose="02040503050406030204" pitchFamily="18" charset="0"/>
                          </a:rPr>
                        </m:ctrlPr>
                      </m:sSubPr>
                      <m:e>
                        <m:r>
                          <a:rPr lang="en-US" altLang="zh-CN" sz="2400">
                            <a:latin typeface="Cambria Math" panose="02040503050406030204" pitchFamily="18" charset="0"/>
                          </a:rPr>
                          <m:t>𝑙</m:t>
                        </m:r>
                      </m:e>
                      <m:sub>
                        <m:r>
                          <a:rPr lang="en-US" altLang="zh-CN" sz="2400">
                            <a:latin typeface="Cambria Math" panose="02040503050406030204" pitchFamily="18" charset="0"/>
                          </a:rPr>
                          <m:t>𝑦</m:t>
                        </m:r>
                      </m:sub>
                    </m:sSub>
                    <m:r>
                      <a:rPr lang="en-US" altLang="zh-CN" sz="2400">
                        <a:latin typeface="Cambria Math" panose="02040503050406030204" pitchFamily="18" charset="0"/>
                      </a:rPr>
                      <m:t>,</m:t>
                    </m:r>
                    <m:sSub>
                      <m:sSubPr>
                        <m:ctrlPr>
                          <a:rPr lang="zh-CN" altLang="zh-CN" sz="2400" i="1">
                            <a:latin typeface="Cambria Math" panose="02040503050406030204" pitchFamily="18" charset="0"/>
                          </a:rPr>
                        </m:ctrlPr>
                      </m:sSubPr>
                      <m:e>
                        <m:r>
                          <a:rPr lang="en-US" altLang="zh-CN" sz="2400">
                            <a:latin typeface="Cambria Math" panose="02040503050406030204" pitchFamily="18" charset="0"/>
                          </a:rPr>
                          <m:t>𝑟</m:t>
                        </m:r>
                      </m:e>
                      <m:sub>
                        <m:r>
                          <a:rPr lang="en-US" altLang="zh-CN" sz="2400">
                            <a:latin typeface="Cambria Math" panose="02040503050406030204" pitchFamily="18" charset="0"/>
                          </a:rPr>
                          <m:t>𝑦</m:t>
                        </m:r>
                      </m:sub>
                    </m:sSub>
                  </m:oMath>
                </a14:m>
                <a:r>
                  <a:rPr lang="zh-CN" altLang="zh-CN" sz="2400" dirty="0"/>
                  <a:t>。</a:t>
                </a:r>
                <a:endParaRPr lang="en-US" altLang="zh-CN" sz="2400" dirty="0"/>
              </a:p>
              <a:p>
                <a:endParaRPr lang="en-US" altLang="zh-CN" sz="2400" dirty="0"/>
              </a:p>
              <a:p>
                <a:r>
                  <a:rPr lang="zh-CN" altLang="zh-CN" sz="2400" dirty="0"/>
                  <a:t>由于在归并排序中待归并的子序列满足</a:t>
                </a:r>
                <a:r>
                  <a:rPr lang="zh-CN" altLang="zh-CN" sz="2400" b="1" dirty="0">
                    <a:solidFill>
                      <a:srgbClr val="C00000"/>
                    </a:solidFill>
                  </a:rPr>
                  <a:t>首尾相连</a:t>
                </a:r>
                <a:r>
                  <a:rPr lang="zh-CN" altLang="zh-CN" sz="2400" dirty="0"/>
                  <a:t>，规定</a:t>
                </a:r>
                <a14:m>
                  <m:oMath xmlns:m="http://schemas.openxmlformats.org/officeDocument/2006/math">
                    <m:sSub>
                      <m:sSubPr>
                        <m:ctrlPr>
                          <a:rPr lang="zh-CN" altLang="zh-CN" sz="2400" i="1">
                            <a:latin typeface="Cambria Math" panose="02040503050406030204" pitchFamily="18" charset="0"/>
                          </a:rPr>
                        </m:ctrlPr>
                      </m:sSubPr>
                      <m:e>
                        <m:r>
                          <a:rPr lang="en-US" altLang="zh-CN" sz="2400">
                            <a:latin typeface="Cambria Math" panose="02040503050406030204" pitchFamily="18" charset="0"/>
                          </a:rPr>
                          <m:t>𝑙</m:t>
                        </m:r>
                      </m:e>
                      <m:sub>
                        <m:r>
                          <a:rPr lang="en-US" altLang="zh-CN" sz="2400">
                            <a:latin typeface="Cambria Math" panose="02040503050406030204" pitchFamily="18" charset="0"/>
                          </a:rPr>
                          <m:t>𝑥</m:t>
                        </m:r>
                      </m:sub>
                    </m:sSub>
                    <m:r>
                      <a:rPr lang="en-US" altLang="zh-CN" sz="2400">
                        <a:latin typeface="Cambria Math" panose="02040503050406030204" pitchFamily="18" charset="0"/>
                      </a:rPr>
                      <m:t>≤</m:t>
                    </m:r>
                    <m:sSub>
                      <m:sSubPr>
                        <m:ctrlPr>
                          <a:rPr lang="zh-CN" altLang="zh-CN" sz="2400" i="1">
                            <a:latin typeface="Cambria Math" panose="02040503050406030204" pitchFamily="18" charset="0"/>
                          </a:rPr>
                        </m:ctrlPr>
                      </m:sSubPr>
                      <m:e>
                        <m:r>
                          <a:rPr lang="en-US" altLang="zh-CN" sz="2400">
                            <a:latin typeface="Cambria Math" panose="02040503050406030204" pitchFamily="18" charset="0"/>
                          </a:rPr>
                          <m:t>𝑟</m:t>
                        </m:r>
                      </m:e>
                      <m:sub>
                        <m:r>
                          <a:rPr lang="en-US" altLang="zh-CN" sz="2400">
                            <a:latin typeface="Cambria Math" panose="02040503050406030204" pitchFamily="18" charset="0"/>
                          </a:rPr>
                          <m:t>𝑥</m:t>
                        </m:r>
                      </m:sub>
                    </m:sSub>
                    <m:r>
                      <a:rPr lang="en-US" altLang="zh-CN" sz="2400">
                        <a:latin typeface="Cambria Math" panose="02040503050406030204" pitchFamily="18" charset="0"/>
                      </a:rPr>
                      <m:t>&lt;</m:t>
                    </m:r>
                    <m:sSub>
                      <m:sSubPr>
                        <m:ctrlPr>
                          <a:rPr lang="zh-CN" altLang="zh-CN" sz="2400" i="1">
                            <a:latin typeface="Cambria Math" panose="02040503050406030204" pitchFamily="18" charset="0"/>
                          </a:rPr>
                        </m:ctrlPr>
                      </m:sSubPr>
                      <m:e>
                        <m:r>
                          <a:rPr lang="en-US" altLang="zh-CN" sz="2400">
                            <a:latin typeface="Cambria Math" panose="02040503050406030204" pitchFamily="18" charset="0"/>
                          </a:rPr>
                          <m:t>𝑙</m:t>
                        </m:r>
                      </m:e>
                      <m:sub>
                        <m:r>
                          <a:rPr lang="en-US" altLang="zh-CN" sz="2400">
                            <a:latin typeface="Cambria Math" panose="02040503050406030204" pitchFamily="18" charset="0"/>
                          </a:rPr>
                          <m:t>𝑦</m:t>
                        </m:r>
                      </m:sub>
                    </m:sSub>
                    <m:r>
                      <a:rPr lang="en-US" altLang="zh-CN" sz="2400">
                        <a:latin typeface="Cambria Math" panose="02040503050406030204" pitchFamily="18" charset="0"/>
                      </a:rPr>
                      <m:t>≤</m:t>
                    </m:r>
                    <m:sSub>
                      <m:sSubPr>
                        <m:ctrlPr>
                          <a:rPr lang="zh-CN" altLang="zh-CN" sz="2400" i="1">
                            <a:latin typeface="Cambria Math" panose="02040503050406030204" pitchFamily="18" charset="0"/>
                          </a:rPr>
                        </m:ctrlPr>
                      </m:sSubPr>
                      <m:e>
                        <m:r>
                          <a:rPr lang="en-US" altLang="zh-CN" sz="2400">
                            <a:latin typeface="Cambria Math" panose="02040503050406030204" pitchFamily="18" charset="0"/>
                          </a:rPr>
                          <m:t>𝑟</m:t>
                        </m:r>
                      </m:e>
                      <m:sub>
                        <m:r>
                          <a:rPr lang="en-US" altLang="zh-CN" sz="2400">
                            <a:latin typeface="Cambria Math" panose="02040503050406030204" pitchFamily="18" charset="0"/>
                          </a:rPr>
                          <m:t>𝑦</m:t>
                        </m:r>
                      </m:sub>
                    </m:sSub>
                  </m:oMath>
                </a14:m>
                <a:r>
                  <a:rPr lang="zh-CN" altLang="zh-CN" sz="2400" dirty="0"/>
                  <a:t>，就有</a:t>
                </a:r>
                <a14:m>
                  <m:oMath xmlns:m="http://schemas.openxmlformats.org/officeDocument/2006/math">
                    <m:sSub>
                      <m:sSubPr>
                        <m:ctrlPr>
                          <a:rPr lang="zh-CN" altLang="zh-CN" sz="2400" i="1">
                            <a:latin typeface="Cambria Math" panose="02040503050406030204" pitchFamily="18" charset="0"/>
                          </a:rPr>
                        </m:ctrlPr>
                      </m:sSubPr>
                      <m:e>
                        <m:r>
                          <a:rPr lang="en-US" altLang="zh-CN" sz="2400">
                            <a:latin typeface="Cambria Math" panose="02040503050406030204" pitchFamily="18" charset="0"/>
                          </a:rPr>
                          <m:t>𝑟</m:t>
                        </m:r>
                      </m:e>
                      <m:sub>
                        <m:r>
                          <a:rPr lang="en-US" altLang="zh-CN" sz="2400">
                            <a:latin typeface="Cambria Math" panose="02040503050406030204" pitchFamily="18" charset="0"/>
                          </a:rPr>
                          <m:t>𝑥</m:t>
                        </m:r>
                      </m:sub>
                    </m:sSub>
                    <m:r>
                      <a:rPr lang="en-US" altLang="zh-CN" sz="2400">
                        <a:latin typeface="Cambria Math" panose="02040503050406030204" pitchFamily="18" charset="0"/>
                      </a:rPr>
                      <m:t>+1=</m:t>
                    </m:r>
                    <m:sSub>
                      <m:sSubPr>
                        <m:ctrlPr>
                          <a:rPr lang="zh-CN" altLang="zh-CN" sz="2400" i="1">
                            <a:latin typeface="Cambria Math" panose="02040503050406030204" pitchFamily="18" charset="0"/>
                          </a:rPr>
                        </m:ctrlPr>
                      </m:sSubPr>
                      <m:e>
                        <m:r>
                          <a:rPr lang="en-US" altLang="zh-CN" sz="2400">
                            <a:latin typeface="Cambria Math" panose="02040503050406030204" pitchFamily="18" charset="0"/>
                          </a:rPr>
                          <m:t>𝑙</m:t>
                        </m:r>
                      </m:e>
                      <m:sub>
                        <m:r>
                          <a:rPr lang="en-US" altLang="zh-CN" sz="2400">
                            <a:latin typeface="Cambria Math" panose="02040503050406030204" pitchFamily="18" charset="0"/>
                          </a:rPr>
                          <m:t>𝑦</m:t>
                        </m:r>
                      </m:sub>
                    </m:sSub>
                  </m:oMath>
                </a14:m>
                <a:r>
                  <a:rPr lang="zh-CN" altLang="zh-CN" sz="2400" dirty="0"/>
                  <a:t>。</a:t>
                </a:r>
                <a:endParaRPr lang="en-US" altLang="zh-CN" sz="2400" dirty="0"/>
              </a:p>
              <a:p>
                <a:endParaRPr lang="en-US" altLang="zh-CN" sz="2400" dirty="0"/>
              </a:p>
              <a:p>
                <a:r>
                  <a:rPr lang="zh-CN" altLang="zh-CN" sz="2400" dirty="0"/>
                  <a:t>为了便于理解，可以将辅助序列</a:t>
                </a:r>
                <a14:m>
                  <m:oMath xmlns:m="http://schemas.openxmlformats.org/officeDocument/2006/math">
                    <m:r>
                      <a:rPr lang="en-US" altLang="zh-CN" sz="2400" i="1" dirty="0" smtClean="0">
                        <a:latin typeface="Cambria Math" panose="02040503050406030204" pitchFamily="18" charset="0"/>
                      </a:rPr>
                      <m:t>𝑡</m:t>
                    </m:r>
                  </m:oMath>
                </a14:m>
                <a:r>
                  <a:rPr lang="zh-CN" altLang="zh-CN" sz="2400" dirty="0"/>
                  <a:t>看作拼接于待排序子序列前，且每次将元素插入</a:t>
                </a:r>
                <a14:m>
                  <m:oMath xmlns:m="http://schemas.openxmlformats.org/officeDocument/2006/math">
                    <m:r>
                      <a:rPr lang="en-US" altLang="zh-CN" sz="2400" i="1" dirty="0" smtClean="0">
                        <a:latin typeface="Cambria Math" panose="02040503050406030204" pitchFamily="18" charset="0"/>
                      </a:rPr>
                      <m:t>𝑡</m:t>
                    </m:r>
                  </m:oMath>
                </a14:m>
                <a:r>
                  <a:rPr lang="zh-CN" altLang="zh-CN" sz="2400" dirty="0"/>
                  <a:t>末尾的操作看成将元素从原序列首移动至序列末尾，如图所示。</a:t>
                </a:r>
              </a:p>
              <a:p>
                <a:endParaRPr lang="en-US" altLang="zh-CN" sz="2400" dirty="0"/>
              </a:p>
            </p:txBody>
          </p:sp>
        </mc:Choice>
        <mc:Fallback xmlns="">
          <p:sp>
            <p:nvSpPr>
              <p:cNvPr id="6" name="内容占位符 5">
                <a:extLst>
                  <a:ext uri="{FF2B5EF4-FFF2-40B4-BE49-F238E27FC236}">
                    <a16:creationId xmlns:a16="http://schemas.microsoft.com/office/drawing/2014/main" id="{2128B241-160C-450A-82C1-473FC4BFC3CB}"/>
                  </a:ext>
                </a:extLst>
              </p:cNvPr>
              <p:cNvSpPr>
                <a:spLocks noGrp="1" noRot="1" noChangeAspect="1" noMove="1" noResize="1" noEditPoints="1" noAdjustHandles="1" noChangeArrowheads="1" noChangeShapeType="1" noTextEdit="1"/>
              </p:cNvSpPr>
              <p:nvPr>
                <p:ph idx="11"/>
              </p:nvPr>
            </p:nvSpPr>
            <p:spPr>
              <a:xfrm>
                <a:off x="584225" y="1276350"/>
                <a:ext cx="6381417" cy="5057775"/>
              </a:xfrm>
              <a:blipFill>
                <a:blip r:embed="rId2"/>
                <a:stretch>
                  <a:fillRect l="-1528" t="-1687"/>
                </a:stretch>
              </a:blipFill>
            </p:spPr>
            <p:txBody>
              <a:bodyPr/>
              <a:lstStyle/>
              <a:p>
                <a:r>
                  <a:rPr lang="zh-CN" altLang="en-US">
                    <a:noFill/>
                  </a:rPr>
                  <a:t> </a:t>
                </a:r>
              </a:p>
            </p:txBody>
          </p:sp>
        </mc:Fallback>
      </mc:AlternateContent>
      <p:grpSp>
        <p:nvGrpSpPr>
          <p:cNvPr id="10" name="组合 9">
            <a:extLst>
              <a:ext uri="{FF2B5EF4-FFF2-40B4-BE49-F238E27FC236}">
                <a16:creationId xmlns:a16="http://schemas.microsoft.com/office/drawing/2014/main" id="{5A5EE656-AFA7-4883-9009-63F59330F28C}"/>
              </a:ext>
            </a:extLst>
          </p:cNvPr>
          <p:cNvGrpSpPr/>
          <p:nvPr/>
        </p:nvGrpSpPr>
        <p:grpSpPr>
          <a:xfrm>
            <a:off x="7132932" y="1662544"/>
            <a:ext cx="4823208" cy="3447098"/>
            <a:chOff x="7132932" y="1662544"/>
            <a:chExt cx="4823208" cy="3447098"/>
          </a:xfrm>
        </p:grpSpPr>
        <p:pic>
          <p:nvPicPr>
            <p:cNvPr id="7" name="图片 6">
              <a:extLst>
                <a:ext uri="{FF2B5EF4-FFF2-40B4-BE49-F238E27FC236}">
                  <a16:creationId xmlns:a16="http://schemas.microsoft.com/office/drawing/2014/main" id="{DBCE1455-A424-42EC-82CF-6F193A1271A5}"/>
                </a:ext>
              </a:extLst>
            </p:cNvPr>
            <p:cNvPicPr/>
            <p:nvPr/>
          </p:nvPicPr>
          <p:blipFill>
            <a:blip r:embed="rId3"/>
            <a:stretch>
              <a:fillRect/>
            </a:stretch>
          </p:blipFill>
          <p:spPr>
            <a:xfrm>
              <a:off x="7132932" y="2073634"/>
              <a:ext cx="4823208" cy="2710732"/>
            </a:xfrm>
            <a:prstGeom prst="rect">
              <a:avLst/>
            </a:prstGeom>
          </p:spPr>
        </p:pic>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9FD4CC9A-E6B3-4240-9E96-F6156C2558DB}"/>
                    </a:ext>
                  </a:extLst>
                </p:cNvPr>
                <p:cNvSpPr txBox="1"/>
                <p:nvPr/>
              </p:nvSpPr>
              <p:spPr>
                <a:xfrm>
                  <a:off x="7422074" y="1662544"/>
                  <a:ext cx="4500748" cy="3447098"/>
                </a:xfrm>
                <a:prstGeom prst="rect">
                  <a:avLst/>
                </a:prstGeom>
                <a:noFill/>
              </p:spPr>
              <p:txBody>
                <a:bodyPr wrap="square" rtlCol="0">
                  <a:spAutoFit/>
                </a:bodyPr>
                <a:lstStyle/>
                <a:p>
                  <a:pPr algn="r"/>
                  <a:endParaRPr lang="en-US" altLang="zh-CN" dirty="0">
                    <a:latin typeface="微软雅黑" panose="020B0503020204020204" pitchFamily="34" charset="-122"/>
                    <a:ea typeface="微软雅黑" panose="020B0503020204020204" pitchFamily="34" charset="-122"/>
                  </a:endParaRPr>
                </a:p>
                <a:p>
                  <a:pPr algn="r"/>
                  <a:endParaRPr lang="en-US" altLang="zh-CN" dirty="0">
                    <a:latin typeface="微软雅黑" panose="020B0503020204020204" pitchFamily="34" charset="-122"/>
                    <a:ea typeface="微软雅黑" panose="020B0503020204020204" pitchFamily="34" charset="-122"/>
                  </a:endParaRPr>
                </a:p>
                <a:p>
                  <a:pPr algn="r"/>
                  <a:endParaRPr lang="en-US" altLang="zh-CN" dirty="0">
                    <a:latin typeface="微软雅黑" panose="020B0503020204020204" pitchFamily="34" charset="-122"/>
                    <a:ea typeface="微软雅黑" panose="020B0503020204020204" pitchFamily="34" charset="-122"/>
                  </a:endParaRPr>
                </a:p>
                <a:p>
                  <a:pPr algn="r"/>
                  <a:r>
                    <a:rPr lang="zh-CN" altLang="en-US" dirty="0">
                      <a:latin typeface="微软雅黑" panose="020B0503020204020204" pitchFamily="34" charset="-122"/>
                      <a:ea typeface="微软雅黑" panose="020B0503020204020204" pitchFamily="34" charset="-122"/>
                    </a:rPr>
                    <a:t>初始序列</a:t>
                  </a:r>
                  <a:endParaRPr lang="en-US" altLang="zh-CN" dirty="0">
                    <a:latin typeface="微软雅黑" panose="020B0503020204020204" pitchFamily="34" charset="-122"/>
                    <a:ea typeface="微软雅黑" panose="020B0503020204020204" pitchFamily="34" charset="-122"/>
                  </a:endParaRPr>
                </a:p>
                <a:p>
                  <a:pPr algn="r"/>
                  <a:endParaRPr lang="en-US" altLang="zh-CN" dirty="0">
                    <a:latin typeface="微软雅黑" panose="020B0503020204020204" pitchFamily="34" charset="-122"/>
                    <a:ea typeface="微软雅黑" panose="020B0503020204020204" pitchFamily="34" charset="-122"/>
                  </a:endParaRPr>
                </a:p>
                <a:p>
                  <a:pPr algn="r"/>
                  <a:endParaRPr lang="en-US" altLang="zh-CN" sz="1000" dirty="0">
                    <a:latin typeface="微软雅黑" panose="020B0503020204020204" pitchFamily="34" charset="-122"/>
                    <a:ea typeface="微软雅黑" panose="020B0503020204020204" pitchFamily="34" charset="-122"/>
                  </a:endParaRPr>
                </a:p>
                <a:p>
                  <a:pPr algn="r"/>
                  <a:endParaRPr lang="en-US" altLang="zh-CN" sz="1000" dirty="0">
                    <a:latin typeface="微软雅黑" panose="020B0503020204020204" pitchFamily="34" charset="-122"/>
                    <a:ea typeface="微软雅黑" panose="020B0503020204020204" pitchFamily="34" charset="-122"/>
                  </a:endParaRPr>
                </a:p>
                <a:p>
                  <a:pPr algn="r"/>
                  <a:endParaRPr lang="en-US" altLang="zh-CN" dirty="0">
                    <a:latin typeface="微软雅黑" panose="020B0503020204020204" pitchFamily="34" charset="-122"/>
                    <a:ea typeface="微软雅黑" panose="020B0503020204020204" pitchFamily="34" charset="-122"/>
                  </a:endParaRPr>
                </a:p>
                <a:p>
                  <a:pPr algn="r"/>
                  <a:r>
                    <a:rPr lang="zh-CN" altLang="en-US" dirty="0">
                      <a:latin typeface="微软雅黑" panose="020B0503020204020204" pitchFamily="34" charset="-122"/>
                      <a:ea typeface="微软雅黑" panose="020B0503020204020204" pitchFamily="34" charset="-122"/>
                    </a:rPr>
                    <a:t>归并子序列</a:t>
                  </a:r>
                  <a14:m>
                    <m:oMath xmlns:m="http://schemas.openxmlformats.org/officeDocument/2006/math">
                      <m:r>
                        <a:rPr lang="en-US" altLang="zh-CN" i="1" dirty="0" smtClean="0">
                          <a:latin typeface="Cambria Math" panose="02040503050406030204" pitchFamily="18" charset="0"/>
                        </a:rPr>
                        <m:t>𝑥</m:t>
                      </m:r>
                    </m:oMath>
                  </a14:m>
                  <a:r>
                    <a:rPr lang="zh-CN" altLang="en-US" dirty="0">
                      <a:latin typeface="微软雅黑" panose="020B0503020204020204" pitchFamily="34" charset="-122"/>
                      <a:ea typeface="微软雅黑" panose="020B0503020204020204" pitchFamily="34" charset="-122"/>
                    </a:rPr>
                    <a:t>的首元素</a:t>
                  </a:r>
                  <a:endParaRPr lang="en-US" altLang="zh-CN" dirty="0">
                    <a:latin typeface="微软雅黑" panose="020B0503020204020204" pitchFamily="34" charset="-122"/>
                    <a:ea typeface="微软雅黑" panose="020B0503020204020204" pitchFamily="34" charset="-122"/>
                  </a:endParaRPr>
                </a:p>
                <a:p>
                  <a:pPr algn="r"/>
                  <a:endParaRPr lang="en-US" altLang="zh-CN" dirty="0">
                    <a:latin typeface="微软雅黑" panose="020B0503020204020204" pitchFamily="34" charset="-122"/>
                    <a:ea typeface="微软雅黑" panose="020B0503020204020204" pitchFamily="34" charset="-122"/>
                  </a:endParaRPr>
                </a:p>
                <a:p>
                  <a:pPr algn="r"/>
                  <a:endParaRPr lang="en-US" altLang="zh-CN" sz="2000" dirty="0">
                    <a:latin typeface="微软雅黑" panose="020B0503020204020204" pitchFamily="34" charset="-122"/>
                    <a:ea typeface="微软雅黑" panose="020B0503020204020204" pitchFamily="34" charset="-122"/>
                  </a:endParaRPr>
                </a:p>
                <a:p>
                  <a:pPr algn="r"/>
                  <a:endParaRPr lang="en-US" altLang="zh-CN" dirty="0">
                    <a:latin typeface="微软雅黑" panose="020B0503020204020204" pitchFamily="34" charset="-122"/>
                    <a:ea typeface="微软雅黑" panose="020B0503020204020204" pitchFamily="34" charset="-122"/>
                  </a:endParaRPr>
                </a:p>
                <a:p>
                  <a:pPr algn="r"/>
                  <a:r>
                    <a:rPr lang="zh-CN" altLang="en-US" dirty="0">
                      <a:latin typeface="微软雅黑" panose="020B0503020204020204" pitchFamily="34" charset="-122"/>
                      <a:ea typeface="微软雅黑" panose="020B0503020204020204" pitchFamily="34" charset="-122"/>
                    </a:rPr>
                    <a:t>归并子序列</a:t>
                  </a:r>
                  <a14:m>
                    <m:oMath xmlns:m="http://schemas.openxmlformats.org/officeDocument/2006/math">
                      <m:r>
                        <a:rPr lang="en-US" altLang="zh-CN" i="1" dirty="0" smtClean="0">
                          <a:latin typeface="Cambria Math" panose="02040503050406030204" pitchFamily="18" charset="0"/>
                        </a:rPr>
                        <m:t>𝑦</m:t>
                      </m:r>
                    </m:oMath>
                  </a14:m>
                  <a:r>
                    <a:rPr lang="zh-CN" altLang="en-US" dirty="0">
                      <a:latin typeface="微软雅黑" panose="020B0503020204020204" pitchFamily="34" charset="-122"/>
                      <a:ea typeface="微软雅黑" panose="020B0503020204020204" pitchFamily="34" charset="-122"/>
                    </a:rPr>
                    <a:t>的首元素</a:t>
                  </a:r>
                </a:p>
              </p:txBody>
            </p:sp>
          </mc:Choice>
          <mc:Fallback xmlns="">
            <p:sp>
              <p:nvSpPr>
                <p:cNvPr id="9" name="文本框 8">
                  <a:extLst>
                    <a:ext uri="{FF2B5EF4-FFF2-40B4-BE49-F238E27FC236}">
                      <a16:creationId xmlns:a16="http://schemas.microsoft.com/office/drawing/2014/main" id="{9FD4CC9A-E6B3-4240-9E96-F6156C2558DB}"/>
                    </a:ext>
                  </a:extLst>
                </p:cNvPr>
                <p:cNvSpPr txBox="1">
                  <a:spLocks noRot="1" noChangeAspect="1" noMove="1" noResize="1" noEditPoints="1" noAdjustHandles="1" noChangeArrowheads="1" noChangeShapeType="1" noTextEdit="1"/>
                </p:cNvSpPr>
                <p:nvPr/>
              </p:nvSpPr>
              <p:spPr>
                <a:xfrm>
                  <a:off x="7422074" y="1662544"/>
                  <a:ext cx="4500748" cy="3447098"/>
                </a:xfrm>
                <a:prstGeom prst="rect">
                  <a:avLst/>
                </a:prstGeom>
                <a:blipFill>
                  <a:blip r:embed="rId4"/>
                  <a:stretch>
                    <a:fillRect r="-1084" b="-2832"/>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1504720266"/>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sz="2400" dirty="0"/>
              <a:t>归并排序的经典应用</a:t>
            </a:r>
            <a:r>
              <a:rPr lang="en-US" altLang="zh-CN" sz="2400" dirty="0"/>
              <a:t>:</a:t>
            </a:r>
            <a:r>
              <a:rPr lang="zh-CN" altLang="en-US" dirty="0"/>
              <a:t>求逆序对数量</a:t>
            </a:r>
          </a:p>
        </p:txBody>
      </p:sp>
      <p:sp>
        <p:nvSpPr>
          <p:cNvPr id="3" name="副标题 2"/>
          <p:cNvSpPr>
            <a:spLocks noGrp="1"/>
          </p:cNvSpPr>
          <p:nvPr>
            <p:ph type="subTitle" idx="1"/>
          </p:nvPr>
        </p:nvSpPr>
        <p:spPr/>
        <p:txBody>
          <a:bodyPr/>
          <a:lstStyle/>
          <a:p>
            <a:r>
              <a:rPr lang="en-US" altLang="zh-CN" dirty="0"/>
              <a:t>10.5.2  </a:t>
            </a:r>
            <a:r>
              <a:rPr lang="zh-CN" altLang="en-US" dirty="0"/>
              <a:t>归并排序</a:t>
            </a:r>
          </a:p>
        </p:txBody>
      </p:sp>
      <p:sp>
        <p:nvSpPr>
          <p:cNvPr id="4" name="文本占位符 3"/>
          <p:cNvSpPr>
            <a:spLocks noGrp="1"/>
          </p:cNvSpPr>
          <p:nvPr>
            <p:ph type="body" idx="10"/>
          </p:nvPr>
        </p:nvSpPr>
        <p:spPr/>
        <p:txBody>
          <a:bodyPr/>
          <a:lstStyle/>
          <a:p>
            <a:r>
              <a:rPr lang="zh-CN" altLang="en-US" dirty="0"/>
              <a:t>数据结构</a:t>
            </a:r>
          </a:p>
        </p:txBody>
      </p:sp>
      <mc:AlternateContent xmlns:mc="http://schemas.openxmlformats.org/markup-compatibility/2006" xmlns:a14="http://schemas.microsoft.com/office/drawing/2010/main">
        <mc:Choice Requires="a14">
          <p:sp>
            <p:nvSpPr>
              <p:cNvPr id="6" name="内容占位符 5">
                <a:extLst>
                  <a:ext uri="{FF2B5EF4-FFF2-40B4-BE49-F238E27FC236}">
                    <a16:creationId xmlns:a16="http://schemas.microsoft.com/office/drawing/2014/main" id="{2128B241-160C-450A-82C1-473FC4BFC3CB}"/>
                  </a:ext>
                </a:extLst>
              </p:cNvPr>
              <p:cNvSpPr>
                <a:spLocks noGrp="1"/>
              </p:cNvSpPr>
              <p:nvPr>
                <p:ph idx="11"/>
              </p:nvPr>
            </p:nvSpPr>
            <p:spPr>
              <a:xfrm>
                <a:off x="584225" y="1276350"/>
                <a:ext cx="6381417" cy="5219453"/>
              </a:xfrm>
            </p:spPr>
            <p:txBody>
              <a:bodyPr>
                <a:noAutofit/>
              </a:bodyPr>
              <a:lstStyle/>
              <a:p>
                <a:pPr marL="342900" indent="-342900">
                  <a:buFont typeface="Arial" panose="020B0604020202020204" pitchFamily="34" charset="0"/>
                  <a:buChar char="•"/>
                </a:pPr>
                <a:r>
                  <a:rPr lang="zh-CN" altLang="zh-CN" dirty="0"/>
                  <a:t>初始时，辅助序列</a:t>
                </a:r>
                <a14:m>
                  <m:oMath xmlns:m="http://schemas.openxmlformats.org/officeDocument/2006/math">
                    <m:r>
                      <a:rPr lang="en-US" altLang="zh-CN" i="1" dirty="0" smtClean="0">
                        <a:latin typeface="Cambria Math" panose="02040503050406030204" pitchFamily="18" charset="0"/>
                      </a:rPr>
                      <m:t>𝑡</m:t>
                    </m:r>
                  </m:oMath>
                </a14:m>
                <a:r>
                  <a:rPr lang="zh-CN" altLang="zh-CN" dirty="0"/>
                  <a:t>中不包含任何元素。</a:t>
                </a:r>
                <a:endParaRPr lang="en-US" altLang="zh-CN" dirty="0"/>
              </a:p>
              <a:p>
                <a:pPr marL="342900" indent="-342900">
                  <a:buFont typeface="Arial" panose="020B0604020202020204" pitchFamily="34" charset="0"/>
                  <a:buChar char="•"/>
                </a:pPr>
                <a:r>
                  <a:rPr lang="zh-CN" altLang="zh-CN" dirty="0"/>
                  <a:t>若将</a:t>
                </a:r>
                <a14:m>
                  <m:oMath xmlns:m="http://schemas.openxmlformats.org/officeDocument/2006/math">
                    <m:r>
                      <a:rPr lang="en-US" altLang="zh-CN" i="1">
                        <a:latin typeface="Cambria Math" panose="02040503050406030204" pitchFamily="18" charset="0"/>
                      </a:rPr>
                      <m:t>𝑥</m:t>
                    </m:r>
                  </m:oMath>
                </a14:m>
                <a:r>
                  <a:rPr lang="zh-CN" altLang="zh-CN" dirty="0"/>
                  <a:t>的</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𝑎</m:t>
                        </m:r>
                      </m:e>
                      <m:sub>
                        <m:sSub>
                          <m:sSubPr>
                            <m:ctrlPr>
                              <a:rPr lang="zh-CN" altLang="zh-CN" i="1">
                                <a:latin typeface="Cambria Math" panose="02040503050406030204" pitchFamily="18" charset="0"/>
                              </a:rPr>
                            </m:ctrlPr>
                          </m:sSubPr>
                          <m:e>
                            <m:r>
                              <a:rPr lang="en-US" altLang="zh-CN" i="1">
                                <a:latin typeface="Cambria Math" panose="02040503050406030204" pitchFamily="18" charset="0"/>
                              </a:rPr>
                              <m:t>𝑙</m:t>
                            </m:r>
                          </m:e>
                          <m:sub>
                            <m:r>
                              <a:rPr lang="en-US" altLang="zh-CN" i="1">
                                <a:latin typeface="Cambria Math" panose="02040503050406030204" pitchFamily="18" charset="0"/>
                              </a:rPr>
                              <m:t>𝑥</m:t>
                            </m:r>
                          </m:sub>
                        </m:sSub>
                      </m:sub>
                    </m:sSub>
                  </m:oMath>
                </a14:m>
                <a:r>
                  <a:rPr lang="zh-CN" altLang="zh-CN" dirty="0"/>
                  <a:t>移至</a:t>
                </a:r>
                <a14:m>
                  <m:oMath xmlns:m="http://schemas.openxmlformats.org/officeDocument/2006/math">
                    <m:r>
                      <a:rPr lang="en-US" altLang="zh-CN" i="1" dirty="0" smtClean="0">
                        <a:latin typeface="Cambria Math" panose="02040503050406030204" pitchFamily="18" charset="0"/>
                      </a:rPr>
                      <m:t>𝑡</m:t>
                    </m:r>
                  </m:oMath>
                </a14:m>
                <a:r>
                  <a:rPr lang="zh-CN" altLang="zh-CN" dirty="0"/>
                  <a:t>末尾，相当于序列</a:t>
                </a:r>
                <a:r>
                  <a:rPr lang="en-US" altLang="zh-CN" i="1" dirty="0"/>
                  <a:t>t </a:t>
                </a:r>
                <a:r>
                  <a:rPr lang="zh-CN" altLang="zh-CN" dirty="0"/>
                  <a:t>和子序列</a:t>
                </a:r>
                <a14:m>
                  <m:oMath xmlns:m="http://schemas.openxmlformats.org/officeDocument/2006/math">
                    <m:r>
                      <a:rPr lang="en-US" altLang="zh-CN" i="1">
                        <a:latin typeface="Cambria Math" panose="02040503050406030204" pitchFamily="18" charset="0"/>
                      </a:rPr>
                      <m:t>𝑥</m:t>
                    </m:r>
                  </m:oMath>
                </a14:m>
                <a:r>
                  <a:rPr lang="zh-CN" altLang="zh-CN" dirty="0"/>
                  <a:t>的分界符</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𝑙</m:t>
                        </m:r>
                      </m:e>
                      <m:sub>
                        <m:r>
                          <a:rPr lang="en-US" altLang="zh-CN" i="1">
                            <a:latin typeface="Cambria Math" panose="02040503050406030204" pitchFamily="18" charset="0"/>
                          </a:rPr>
                          <m:t>𝑥</m:t>
                        </m:r>
                      </m:sub>
                    </m:sSub>
                  </m:oMath>
                </a14:m>
                <a:r>
                  <a:rPr lang="zh-CN" altLang="zh-CN" dirty="0"/>
                  <a:t>右移，序列元素顺序</a:t>
                </a:r>
                <a:r>
                  <a:rPr lang="zh-CN" altLang="zh-CN" b="1" dirty="0">
                    <a:solidFill>
                      <a:srgbClr val="C00000"/>
                    </a:solidFill>
                  </a:rPr>
                  <a:t>没有发生改变</a:t>
                </a:r>
                <a:r>
                  <a:rPr lang="zh-CN" altLang="en-US" dirty="0"/>
                  <a:t>。</a:t>
                </a:r>
                <a:endParaRPr lang="en-US" altLang="zh-CN" dirty="0"/>
              </a:p>
              <a:p>
                <a:pPr marL="342900" indent="-342900">
                  <a:buFont typeface="Arial" panose="020B0604020202020204" pitchFamily="34" charset="0"/>
                  <a:buChar char="•"/>
                </a:pPr>
                <a:r>
                  <a:rPr lang="zh-CN" altLang="zh-CN" dirty="0"/>
                  <a:t>若将</a:t>
                </a:r>
                <a14:m>
                  <m:oMath xmlns:m="http://schemas.openxmlformats.org/officeDocument/2006/math">
                    <m:r>
                      <a:rPr lang="en-US" altLang="zh-CN" i="1">
                        <a:latin typeface="Cambria Math" panose="02040503050406030204" pitchFamily="18" charset="0"/>
                      </a:rPr>
                      <m:t>𝑦</m:t>
                    </m:r>
                  </m:oMath>
                </a14:m>
                <a:r>
                  <a:rPr lang="zh-CN" altLang="zh-CN" dirty="0"/>
                  <a:t>的</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𝑎</m:t>
                        </m:r>
                      </m:e>
                      <m:sub>
                        <m:sSub>
                          <m:sSubPr>
                            <m:ctrlPr>
                              <a:rPr lang="zh-CN" altLang="zh-CN" i="1">
                                <a:latin typeface="Cambria Math" panose="02040503050406030204" pitchFamily="18" charset="0"/>
                              </a:rPr>
                            </m:ctrlPr>
                          </m:sSubPr>
                          <m:e>
                            <m:r>
                              <a:rPr lang="en-US" altLang="zh-CN" i="1">
                                <a:latin typeface="Cambria Math" panose="02040503050406030204" pitchFamily="18" charset="0"/>
                              </a:rPr>
                              <m:t>𝑙</m:t>
                            </m:r>
                          </m:e>
                          <m:sub>
                            <m:r>
                              <a:rPr lang="en-US" altLang="zh-CN" i="1">
                                <a:latin typeface="Cambria Math" panose="02040503050406030204" pitchFamily="18" charset="0"/>
                              </a:rPr>
                              <m:t>𝑦</m:t>
                            </m:r>
                          </m:sub>
                        </m:sSub>
                      </m:sub>
                    </m:sSub>
                  </m:oMath>
                </a14:m>
                <a:r>
                  <a:rPr lang="zh-CN" altLang="zh-CN" dirty="0"/>
                  <a:t>移至</a:t>
                </a:r>
                <a14:m>
                  <m:oMath xmlns:m="http://schemas.openxmlformats.org/officeDocument/2006/math">
                    <m:r>
                      <a:rPr lang="en-US" altLang="zh-CN" i="1" dirty="0" smtClean="0">
                        <a:latin typeface="Cambria Math" panose="02040503050406030204" pitchFamily="18" charset="0"/>
                      </a:rPr>
                      <m:t>𝑡</m:t>
                    </m:r>
                  </m:oMath>
                </a14:m>
                <a:r>
                  <a:rPr lang="zh-CN" altLang="zh-CN" dirty="0"/>
                  <a:t>末尾，相当于将该元素使用插入排序插至</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𝑙</m:t>
                        </m:r>
                      </m:e>
                      <m:sub>
                        <m:r>
                          <a:rPr lang="en-US" altLang="zh-CN" i="1">
                            <a:latin typeface="Cambria Math" panose="02040503050406030204" pitchFamily="18" charset="0"/>
                          </a:rPr>
                          <m:t>𝑥</m:t>
                        </m:r>
                      </m:sub>
                    </m:sSub>
                  </m:oMath>
                </a14:m>
                <a:r>
                  <a:rPr lang="zh-CN" altLang="zh-CN" dirty="0"/>
                  <a:t>处，此时序列中元素间</a:t>
                </a:r>
                <a:r>
                  <a:rPr lang="zh-CN" altLang="zh-CN" dirty="0">
                    <a:solidFill>
                      <a:srgbClr val="00B0F0"/>
                    </a:solidFill>
                  </a:rPr>
                  <a:t>两两顺序</a:t>
                </a:r>
                <a:r>
                  <a:rPr lang="zh-CN" altLang="zh-CN" dirty="0"/>
                  <a:t>关系发生改变的只有</a:t>
                </a:r>
                <a14:m>
                  <m:oMath xmlns:m="http://schemas.openxmlformats.org/officeDocument/2006/math">
                    <m:sSub>
                      <m:sSubPr>
                        <m:ctrlPr>
                          <a:rPr lang="zh-CN" altLang="zh-CN" b="1" i="1" smtClean="0">
                            <a:solidFill>
                              <a:srgbClr val="C00000"/>
                            </a:solidFill>
                            <a:latin typeface="Cambria Math" panose="02040503050406030204" pitchFamily="18" charset="0"/>
                          </a:rPr>
                        </m:ctrlPr>
                      </m:sSubPr>
                      <m:e>
                        <m:r>
                          <a:rPr lang="en-US" altLang="zh-CN" b="1" i="1">
                            <a:solidFill>
                              <a:srgbClr val="C00000"/>
                            </a:solidFill>
                            <a:latin typeface="Cambria Math" panose="02040503050406030204" pitchFamily="18" charset="0"/>
                          </a:rPr>
                          <m:t>𝒂</m:t>
                        </m:r>
                      </m:e>
                      <m:sub>
                        <m:sSub>
                          <m:sSubPr>
                            <m:ctrlPr>
                              <a:rPr lang="zh-CN" altLang="zh-CN" b="1" i="1">
                                <a:solidFill>
                                  <a:srgbClr val="C00000"/>
                                </a:solidFill>
                                <a:latin typeface="Cambria Math" panose="02040503050406030204" pitchFamily="18" charset="0"/>
                              </a:rPr>
                            </m:ctrlPr>
                          </m:sSubPr>
                          <m:e>
                            <m:r>
                              <a:rPr lang="en-US" altLang="zh-CN" b="1" i="1">
                                <a:solidFill>
                                  <a:srgbClr val="C00000"/>
                                </a:solidFill>
                                <a:latin typeface="Cambria Math" panose="02040503050406030204" pitchFamily="18" charset="0"/>
                              </a:rPr>
                              <m:t>𝒍</m:t>
                            </m:r>
                          </m:e>
                          <m:sub>
                            <m:r>
                              <a:rPr lang="en-US" altLang="zh-CN" b="1" i="1">
                                <a:solidFill>
                                  <a:srgbClr val="C00000"/>
                                </a:solidFill>
                                <a:latin typeface="Cambria Math" panose="02040503050406030204" pitchFamily="18" charset="0"/>
                              </a:rPr>
                              <m:t>𝒚</m:t>
                            </m:r>
                          </m:sub>
                        </m:sSub>
                      </m:sub>
                    </m:sSub>
                  </m:oMath>
                </a14:m>
                <a:r>
                  <a:rPr lang="zh-CN" altLang="zh-CN" b="1" dirty="0">
                    <a:solidFill>
                      <a:srgbClr val="C00000"/>
                    </a:solidFill>
                  </a:rPr>
                  <a:t>和子序列</a:t>
                </a:r>
                <a14:m>
                  <m:oMath xmlns:m="http://schemas.openxmlformats.org/officeDocument/2006/math">
                    <m:r>
                      <a:rPr lang="en-US" altLang="zh-CN" b="1" i="1">
                        <a:solidFill>
                          <a:srgbClr val="C00000"/>
                        </a:solidFill>
                        <a:latin typeface="Cambria Math" panose="02040503050406030204" pitchFamily="18" charset="0"/>
                      </a:rPr>
                      <m:t>𝒙</m:t>
                    </m:r>
                  </m:oMath>
                </a14:m>
                <a:r>
                  <a:rPr lang="zh-CN" altLang="zh-CN" b="1" dirty="0">
                    <a:solidFill>
                      <a:srgbClr val="C00000"/>
                    </a:solidFill>
                  </a:rPr>
                  <a:t>剩余元素</a:t>
                </a:r>
                <a:r>
                  <a:rPr lang="zh-CN" altLang="zh-CN" dirty="0"/>
                  <a:t>之间。</a:t>
                </a:r>
                <a:endParaRPr lang="en-US" altLang="zh-CN" dirty="0"/>
              </a:p>
              <a:p>
                <a:pPr marL="342900" indent="-342900">
                  <a:buFont typeface="Arial" panose="020B0604020202020204" pitchFamily="34" charset="0"/>
                  <a:buChar char="•"/>
                </a:pPr>
                <a:r>
                  <a:rPr lang="zh-CN" altLang="zh-CN" dirty="0"/>
                  <a:t>由于二路归并每次选择的元素是子序列剩余元素中</a:t>
                </a:r>
                <a:r>
                  <a:rPr lang="zh-CN" altLang="zh-CN" b="1" dirty="0">
                    <a:solidFill>
                      <a:srgbClr val="C00000"/>
                    </a:solidFill>
                  </a:rPr>
                  <a:t>最小的</a:t>
                </a:r>
                <a:r>
                  <a:rPr lang="zh-CN" altLang="zh-CN" dirty="0"/>
                  <a:t>，逆序对数量减少了</a:t>
                </a:r>
                <a14:m>
                  <m:oMath xmlns:m="http://schemas.openxmlformats.org/officeDocument/2006/math">
                    <m:r>
                      <a:rPr lang="en-US" altLang="zh-CN" i="1">
                        <a:latin typeface="Cambria Math" panose="02040503050406030204" pitchFamily="18" charset="0"/>
                      </a:rPr>
                      <m:t>𝑥</m:t>
                    </m:r>
                  </m:oMath>
                </a14:m>
                <a:r>
                  <a:rPr lang="zh-CN" altLang="zh-CN" dirty="0"/>
                  <a:t>目前</a:t>
                </a:r>
                <a:r>
                  <a:rPr lang="zh-CN" altLang="zh-CN" b="1" dirty="0">
                    <a:solidFill>
                      <a:srgbClr val="C00000"/>
                    </a:solidFill>
                  </a:rPr>
                  <a:t>剩余的元素数量</a:t>
                </a:r>
                <a:r>
                  <a:rPr lang="zh-CN" altLang="zh-CN" dirty="0"/>
                  <a:t>。</a:t>
                </a:r>
                <a:endParaRPr lang="en-US" altLang="zh-CN" dirty="0"/>
              </a:p>
              <a:p>
                <a:pPr marL="342900" indent="-342900">
                  <a:buFont typeface="Arial" panose="020B0604020202020204" pitchFamily="34" charset="0"/>
                  <a:buChar char="•"/>
                </a:pPr>
                <a:r>
                  <a:rPr lang="zh-CN" altLang="zh-CN" dirty="0"/>
                  <a:t>最后，二路归并这两个子序列时，</a:t>
                </a:r>
                <a:r>
                  <a:rPr lang="zh-CN" altLang="en-US" dirty="0"/>
                  <a:t>如果一个逆序对的两个元素</a:t>
                </a:r>
                <a:r>
                  <a:rPr lang="zh-CN" altLang="zh-CN" dirty="0"/>
                  <a:t>未被两个子序列完全包含</a:t>
                </a:r>
                <a:r>
                  <a:rPr lang="zh-CN" altLang="en-US" dirty="0"/>
                  <a:t>，则二路归并后它们</a:t>
                </a:r>
                <a:r>
                  <a:rPr lang="zh-CN" altLang="en-US" b="1" dirty="0">
                    <a:solidFill>
                      <a:srgbClr val="C00000"/>
                    </a:solidFill>
                  </a:rPr>
                  <a:t>仍然为逆序对</a:t>
                </a:r>
                <a:r>
                  <a:rPr lang="zh-CN" altLang="en-US" dirty="0"/>
                  <a:t>。</a:t>
                </a:r>
                <a:endParaRPr lang="en-US" altLang="zh-CN" dirty="0"/>
              </a:p>
              <a:p>
                <a:r>
                  <a:rPr lang="zh-CN" altLang="zh-CN" dirty="0"/>
                  <a:t>因此，通过二路归并，将两个子序列合并为有序序列后，求出了逆序对</a:t>
                </a:r>
                <a:r>
                  <a:rPr lang="zh-CN" altLang="zh-CN" b="1" dirty="0">
                    <a:solidFill>
                      <a:srgbClr val="C00000"/>
                    </a:solidFill>
                  </a:rPr>
                  <a:t>减少的数量</a:t>
                </a:r>
                <a:r>
                  <a:rPr lang="zh-CN" altLang="zh-CN" dirty="0"/>
                  <a:t>，同时</a:t>
                </a:r>
                <a:r>
                  <a:rPr lang="zh-CN" altLang="zh-CN" b="1" dirty="0">
                    <a:solidFill>
                      <a:srgbClr val="C00000"/>
                    </a:solidFill>
                  </a:rPr>
                  <a:t>没有影响</a:t>
                </a:r>
                <a:r>
                  <a:rPr lang="zh-CN" altLang="zh-CN" dirty="0"/>
                  <a:t>其它未被两个子序列完全包含的逆序对数量。</a:t>
                </a:r>
                <a:endParaRPr lang="en-US" altLang="zh-CN" dirty="0"/>
              </a:p>
              <a:p>
                <a:r>
                  <a:rPr lang="zh-CN" altLang="en-US" dirty="0"/>
                  <a:t>算法时间复杂度和归并排序相同，为</a:t>
                </a:r>
                <a14:m>
                  <m:oMath xmlns:m="http://schemas.openxmlformats.org/officeDocument/2006/math">
                    <m:r>
                      <a:rPr lang="en-US" altLang="zh-CN" b="1" i="1" smtClean="0">
                        <a:solidFill>
                          <a:srgbClr val="C00000"/>
                        </a:solidFill>
                        <a:latin typeface="Cambria Math" panose="02040503050406030204" pitchFamily="18" charset="0"/>
                      </a:rPr>
                      <m:t>𝑶</m:t>
                    </m:r>
                    <m:d>
                      <m:dPr>
                        <m:ctrlPr>
                          <a:rPr lang="en-US" altLang="zh-CN" b="1" i="1" smtClean="0">
                            <a:solidFill>
                              <a:srgbClr val="C00000"/>
                            </a:solidFill>
                            <a:latin typeface="Cambria Math" panose="02040503050406030204" pitchFamily="18" charset="0"/>
                          </a:rPr>
                        </m:ctrlPr>
                      </m:dPr>
                      <m:e>
                        <m:r>
                          <a:rPr lang="en-US" altLang="zh-CN" b="1" i="1" smtClean="0">
                            <a:solidFill>
                              <a:srgbClr val="C00000"/>
                            </a:solidFill>
                            <a:latin typeface="Cambria Math" panose="02040503050406030204" pitchFamily="18" charset="0"/>
                          </a:rPr>
                          <m:t>𝒏</m:t>
                        </m:r>
                        <m:func>
                          <m:funcPr>
                            <m:ctrlPr>
                              <a:rPr lang="en-US" altLang="zh-CN" b="1" i="1" smtClean="0">
                                <a:solidFill>
                                  <a:srgbClr val="C00000"/>
                                </a:solidFill>
                                <a:latin typeface="Cambria Math" panose="02040503050406030204" pitchFamily="18" charset="0"/>
                              </a:rPr>
                            </m:ctrlPr>
                          </m:funcPr>
                          <m:fName>
                            <m:r>
                              <a:rPr lang="en-US" altLang="zh-CN" b="1" i="0" smtClean="0">
                                <a:solidFill>
                                  <a:srgbClr val="C00000"/>
                                </a:solidFill>
                                <a:latin typeface="Cambria Math" panose="02040503050406030204" pitchFamily="18" charset="0"/>
                              </a:rPr>
                              <m:t>𝐥𝐨𝐠</m:t>
                            </m:r>
                          </m:fName>
                          <m:e>
                            <m:r>
                              <a:rPr lang="en-US" altLang="zh-CN" b="1" i="1" smtClean="0">
                                <a:solidFill>
                                  <a:srgbClr val="C00000"/>
                                </a:solidFill>
                                <a:latin typeface="Cambria Math" panose="02040503050406030204" pitchFamily="18" charset="0"/>
                              </a:rPr>
                              <m:t>𝒏</m:t>
                            </m:r>
                          </m:e>
                        </m:func>
                      </m:e>
                    </m:d>
                  </m:oMath>
                </a14:m>
                <a:r>
                  <a:rPr lang="zh-CN" altLang="en-US" dirty="0"/>
                  <a:t>。</a:t>
                </a:r>
                <a:endParaRPr lang="en-US" altLang="zh-CN" dirty="0"/>
              </a:p>
            </p:txBody>
          </p:sp>
        </mc:Choice>
        <mc:Fallback xmlns="">
          <p:sp>
            <p:nvSpPr>
              <p:cNvPr id="6" name="内容占位符 5">
                <a:extLst>
                  <a:ext uri="{FF2B5EF4-FFF2-40B4-BE49-F238E27FC236}">
                    <a16:creationId xmlns:a16="http://schemas.microsoft.com/office/drawing/2014/main" id="{2128B241-160C-450A-82C1-473FC4BFC3CB}"/>
                  </a:ext>
                </a:extLst>
              </p:cNvPr>
              <p:cNvSpPr>
                <a:spLocks noGrp="1" noRot="1" noChangeAspect="1" noMove="1" noResize="1" noEditPoints="1" noAdjustHandles="1" noChangeArrowheads="1" noChangeShapeType="1" noTextEdit="1"/>
              </p:cNvSpPr>
              <p:nvPr>
                <p:ph idx="11"/>
              </p:nvPr>
            </p:nvSpPr>
            <p:spPr>
              <a:xfrm>
                <a:off x="584225" y="1276350"/>
                <a:ext cx="6381417" cy="5219453"/>
              </a:xfrm>
              <a:blipFill>
                <a:blip r:embed="rId2"/>
                <a:stretch>
                  <a:fillRect l="-1051" t="-1167" r="-3343"/>
                </a:stretch>
              </a:blipFill>
            </p:spPr>
            <p:txBody>
              <a:bodyPr/>
              <a:lstStyle/>
              <a:p>
                <a:r>
                  <a:rPr lang="zh-CN" altLang="en-US">
                    <a:noFill/>
                  </a:rPr>
                  <a:t> </a:t>
                </a:r>
              </a:p>
            </p:txBody>
          </p:sp>
        </mc:Fallback>
      </mc:AlternateContent>
      <p:grpSp>
        <p:nvGrpSpPr>
          <p:cNvPr id="9" name="组合 8">
            <a:extLst>
              <a:ext uri="{FF2B5EF4-FFF2-40B4-BE49-F238E27FC236}">
                <a16:creationId xmlns:a16="http://schemas.microsoft.com/office/drawing/2014/main" id="{F98A0050-6049-4BCD-BCDD-43BB73AB4171}"/>
              </a:ext>
            </a:extLst>
          </p:cNvPr>
          <p:cNvGrpSpPr/>
          <p:nvPr/>
        </p:nvGrpSpPr>
        <p:grpSpPr>
          <a:xfrm>
            <a:off x="7132932" y="1662544"/>
            <a:ext cx="4823208" cy="3447098"/>
            <a:chOff x="7132932" y="1662544"/>
            <a:chExt cx="4823208" cy="3447098"/>
          </a:xfrm>
        </p:grpSpPr>
        <p:pic>
          <p:nvPicPr>
            <p:cNvPr id="7" name="图片 6">
              <a:extLst>
                <a:ext uri="{FF2B5EF4-FFF2-40B4-BE49-F238E27FC236}">
                  <a16:creationId xmlns:a16="http://schemas.microsoft.com/office/drawing/2014/main" id="{DBCE1455-A424-42EC-82CF-6F193A1271A5}"/>
                </a:ext>
              </a:extLst>
            </p:cNvPr>
            <p:cNvPicPr/>
            <p:nvPr/>
          </p:nvPicPr>
          <p:blipFill>
            <a:blip r:embed="rId3"/>
            <a:stretch>
              <a:fillRect/>
            </a:stretch>
          </p:blipFill>
          <p:spPr>
            <a:xfrm>
              <a:off x="7132932" y="2073634"/>
              <a:ext cx="4823208" cy="2710732"/>
            </a:xfrm>
            <a:prstGeom prst="rect">
              <a:avLst/>
            </a:prstGeom>
          </p:spPr>
        </p:pic>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26CA5D56-EC5E-4E62-A9C0-548EAE40F221}"/>
                    </a:ext>
                  </a:extLst>
                </p:cNvPr>
                <p:cNvSpPr txBox="1"/>
                <p:nvPr/>
              </p:nvSpPr>
              <p:spPr>
                <a:xfrm>
                  <a:off x="7422074" y="1662544"/>
                  <a:ext cx="4500748" cy="3447098"/>
                </a:xfrm>
                <a:prstGeom prst="rect">
                  <a:avLst/>
                </a:prstGeom>
                <a:noFill/>
              </p:spPr>
              <p:txBody>
                <a:bodyPr wrap="square" rtlCol="0">
                  <a:spAutoFit/>
                </a:bodyPr>
                <a:lstStyle/>
                <a:p>
                  <a:pPr algn="r"/>
                  <a:endParaRPr lang="en-US" altLang="zh-CN" dirty="0">
                    <a:latin typeface="微软雅黑" panose="020B0503020204020204" pitchFamily="34" charset="-122"/>
                    <a:ea typeface="微软雅黑" panose="020B0503020204020204" pitchFamily="34" charset="-122"/>
                  </a:endParaRPr>
                </a:p>
                <a:p>
                  <a:pPr algn="r"/>
                  <a:endParaRPr lang="en-US" altLang="zh-CN" dirty="0">
                    <a:latin typeface="微软雅黑" panose="020B0503020204020204" pitchFamily="34" charset="-122"/>
                    <a:ea typeface="微软雅黑" panose="020B0503020204020204" pitchFamily="34" charset="-122"/>
                  </a:endParaRPr>
                </a:p>
                <a:p>
                  <a:pPr algn="r"/>
                  <a:endParaRPr lang="en-US" altLang="zh-CN" dirty="0">
                    <a:latin typeface="微软雅黑" panose="020B0503020204020204" pitchFamily="34" charset="-122"/>
                    <a:ea typeface="微软雅黑" panose="020B0503020204020204" pitchFamily="34" charset="-122"/>
                  </a:endParaRPr>
                </a:p>
                <a:p>
                  <a:pPr algn="r"/>
                  <a:r>
                    <a:rPr lang="zh-CN" altLang="en-US" dirty="0">
                      <a:latin typeface="微软雅黑" panose="020B0503020204020204" pitchFamily="34" charset="-122"/>
                      <a:ea typeface="微软雅黑" panose="020B0503020204020204" pitchFamily="34" charset="-122"/>
                    </a:rPr>
                    <a:t>初始序列</a:t>
                  </a:r>
                  <a:endParaRPr lang="en-US" altLang="zh-CN" dirty="0">
                    <a:latin typeface="微软雅黑" panose="020B0503020204020204" pitchFamily="34" charset="-122"/>
                    <a:ea typeface="微软雅黑" panose="020B0503020204020204" pitchFamily="34" charset="-122"/>
                  </a:endParaRPr>
                </a:p>
                <a:p>
                  <a:pPr algn="r"/>
                  <a:endParaRPr lang="en-US" altLang="zh-CN" dirty="0">
                    <a:latin typeface="微软雅黑" panose="020B0503020204020204" pitchFamily="34" charset="-122"/>
                    <a:ea typeface="微软雅黑" panose="020B0503020204020204" pitchFamily="34" charset="-122"/>
                  </a:endParaRPr>
                </a:p>
                <a:p>
                  <a:pPr algn="r"/>
                  <a:endParaRPr lang="en-US" altLang="zh-CN" sz="1000" dirty="0">
                    <a:latin typeface="微软雅黑" panose="020B0503020204020204" pitchFamily="34" charset="-122"/>
                    <a:ea typeface="微软雅黑" panose="020B0503020204020204" pitchFamily="34" charset="-122"/>
                  </a:endParaRPr>
                </a:p>
                <a:p>
                  <a:pPr algn="r"/>
                  <a:endParaRPr lang="en-US" altLang="zh-CN" sz="1000" dirty="0">
                    <a:latin typeface="微软雅黑" panose="020B0503020204020204" pitchFamily="34" charset="-122"/>
                    <a:ea typeface="微软雅黑" panose="020B0503020204020204" pitchFamily="34" charset="-122"/>
                  </a:endParaRPr>
                </a:p>
                <a:p>
                  <a:pPr algn="r"/>
                  <a:endParaRPr lang="en-US" altLang="zh-CN" dirty="0">
                    <a:latin typeface="微软雅黑" panose="020B0503020204020204" pitchFamily="34" charset="-122"/>
                    <a:ea typeface="微软雅黑" panose="020B0503020204020204" pitchFamily="34" charset="-122"/>
                  </a:endParaRPr>
                </a:p>
                <a:p>
                  <a:pPr algn="r"/>
                  <a:r>
                    <a:rPr lang="zh-CN" altLang="en-US" dirty="0">
                      <a:latin typeface="微软雅黑" panose="020B0503020204020204" pitchFamily="34" charset="-122"/>
                      <a:ea typeface="微软雅黑" panose="020B0503020204020204" pitchFamily="34" charset="-122"/>
                    </a:rPr>
                    <a:t>归并子序列</a:t>
                  </a:r>
                  <a14:m>
                    <m:oMath xmlns:m="http://schemas.openxmlformats.org/officeDocument/2006/math">
                      <m:r>
                        <a:rPr lang="en-US" altLang="zh-CN" i="1" dirty="0" smtClean="0">
                          <a:latin typeface="Cambria Math" panose="02040503050406030204" pitchFamily="18" charset="0"/>
                        </a:rPr>
                        <m:t>𝑥</m:t>
                      </m:r>
                    </m:oMath>
                  </a14:m>
                  <a:r>
                    <a:rPr lang="zh-CN" altLang="en-US" dirty="0">
                      <a:latin typeface="微软雅黑" panose="020B0503020204020204" pitchFamily="34" charset="-122"/>
                      <a:ea typeface="微软雅黑" panose="020B0503020204020204" pitchFamily="34" charset="-122"/>
                    </a:rPr>
                    <a:t>的首元素</a:t>
                  </a:r>
                  <a:endParaRPr lang="en-US" altLang="zh-CN" dirty="0">
                    <a:latin typeface="微软雅黑" panose="020B0503020204020204" pitchFamily="34" charset="-122"/>
                    <a:ea typeface="微软雅黑" panose="020B0503020204020204" pitchFamily="34" charset="-122"/>
                  </a:endParaRPr>
                </a:p>
                <a:p>
                  <a:pPr algn="r"/>
                  <a:endParaRPr lang="en-US" altLang="zh-CN" dirty="0">
                    <a:latin typeface="微软雅黑" panose="020B0503020204020204" pitchFamily="34" charset="-122"/>
                    <a:ea typeface="微软雅黑" panose="020B0503020204020204" pitchFamily="34" charset="-122"/>
                  </a:endParaRPr>
                </a:p>
                <a:p>
                  <a:pPr algn="r"/>
                  <a:endParaRPr lang="en-US" altLang="zh-CN" sz="2000" dirty="0">
                    <a:latin typeface="微软雅黑" panose="020B0503020204020204" pitchFamily="34" charset="-122"/>
                    <a:ea typeface="微软雅黑" panose="020B0503020204020204" pitchFamily="34" charset="-122"/>
                  </a:endParaRPr>
                </a:p>
                <a:p>
                  <a:pPr algn="r"/>
                  <a:endParaRPr lang="en-US" altLang="zh-CN" dirty="0">
                    <a:latin typeface="微软雅黑" panose="020B0503020204020204" pitchFamily="34" charset="-122"/>
                    <a:ea typeface="微软雅黑" panose="020B0503020204020204" pitchFamily="34" charset="-122"/>
                  </a:endParaRPr>
                </a:p>
                <a:p>
                  <a:pPr algn="r"/>
                  <a:r>
                    <a:rPr lang="zh-CN" altLang="en-US" dirty="0">
                      <a:latin typeface="微软雅黑" panose="020B0503020204020204" pitchFamily="34" charset="-122"/>
                      <a:ea typeface="微软雅黑" panose="020B0503020204020204" pitchFamily="34" charset="-122"/>
                    </a:rPr>
                    <a:t>归并子序列</a:t>
                  </a:r>
                  <a14:m>
                    <m:oMath xmlns:m="http://schemas.openxmlformats.org/officeDocument/2006/math">
                      <m:r>
                        <a:rPr lang="en-US" altLang="zh-CN" i="1" dirty="0" smtClean="0">
                          <a:latin typeface="Cambria Math" panose="02040503050406030204" pitchFamily="18" charset="0"/>
                        </a:rPr>
                        <m:t>𝑦</m:t>
                      </m:r>
                    </m:oMath>
                  </a14:m>
                  <a:r>
                    <a:rPr lang="zh-CN" altLang="en-US" dirty="0">
                      <a:latin typeface="微软雅黑" panose="020B0503020204020204" pitchFamily="34" charset="-122"/>
                      <a:ea typeface="微软雅黑" panose="020B0503020204020204" pitchFamily="34" charset="-122"/>
                    </a:rPr>
                    <a:t>的首元素</a:t>
                  </a:r>
                </a:p>
              </p:txBody>
            </p:sp>
          </mc:Choice>
          <mc:Fallback xmlns="">
            <p:sp>
              <p:nvSpPr>
                <p:cNvPr id="8" name="文本框 7">
                  <a:extLst>
                    <a:ext uri="{FF2B5EF4-FFF2-40B4-BE49-F238E27FC236}">
                      <a16:creationId xmlns:a16="http://schemas.microsoft.com/office/drawing/2014/main" id="{26CA5D56-EC5E-4E62-A9C0-548EAE40F221}"/>
                    </a:ext>
                  </a:extLst>
                </p:cNvPr>
                <p:cNvSpPr txBox="1">
                  <a:spLocks noRot="1" noChangeAspect="1" noMove="1" noResize="1" noEditPoints="1" noAdjustHandles="1" noChangeArrowheads="1" noChangeShapeType="1" noTextEdit="1"/>
                </p:cNvSpPr>
                <p:nvPr/>
              </p:nvSpPr>
              <p:spPr>
                <a:xfrm>
                  <a:off x="7422074" y="1662544"/>
                  <a:ext cx="4500748" cy="3447098"/>
                </a:xfrm>
                <a:prstGeom prst="rect">
                  <a:avLst/>
                </a:prstGeom>
                <a:blipFill>
                  <a:blip r:embed="rId4"/>
                  <a:stretch>
                    <a:fillRect r="-1084" b="-2832"/>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657249567"/>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二路归并求逆序对减量的伪代码</a:t>
            </a:r>
          </a:p>
        </p:txBody>
      </p:sp>
      <p:sp>
        <p:nvSpPr>
          <p:cNvPr id="3" name="副标题 2"/>
          <p:cNvSpPr>
            <a:spLocks noGrp="1"/>
          </p:cNvSpPr>
          <p:nvPr>
            <p:ph type="subTitle" idx="1"/>
          </p:nvPr>
        </p:nvSpPr>
        <p:spPr/>
        <p:txBody>
          <a:bodyPr/>
          <a:lstStyle/>
          <a:p>
            <a:r>
              <a:rPr lang="en-US" altLang="zh-CN" dirty="0"/>
              <a:t>10.5.2  </a:t>
            </a:r>
            <a:r>
              <a:rPr lang="zh-CN" altLang="en-US" dirty="0"/>
              <a:t>归并排序</a:t>
            </a:r>
          </a:p>
        </p:txBody>
      </p:sp>
      <p:sp>
        <p:nvSpPr>
          <p:cNvPr id="4" name="文本占位符 3"/>
          <p:cNvSpPr>
            <a:spLocks noGrp="1"/>
          </p:cNvSpPr>
          <p:nvPr>
            <p:ph type="body" idx="10"/>
          </p:nvPr>
        </p:nvSpPr>
        <p:spPr/>
        <p:txBody>
          <a:bodyPr/>
          <a:lstStyle/>
          <a:p>
            <a:r>
              <a:rPr lang="zh-CN" altLang="en-US" dirty="0"/>
              <a:t>数据结构</a:t>
            </a:r>
          </a:p>
        </p:txBody>
      </p:sp>
      <mc:AlternateContent xmlns:mc="http://schemas.openxmlformats.org/markup-compatibility/2006" xmlns:a14="http://schemas.microsoft.com/office/drawing/2010/main">
        <mc:Choice Requires="a14">
          <p:sp>
            <p:nvSpPr>
              <p:cNvPr id="9" name="Rectangle 1">
                <a:extLst>
                  <a:ext uri="{FF2B5EF4-FFF2-40B4-BE49-F238E27FC236}">
                    <a16:creationId xmlns:a16="http://schemas.microsoft.com/office/drawing/2014/main" id="{7320A6F2-6BAB-46F6-8072-B937AE64CAE9}"/>
                  </a:ext>
                </a:extLst>
              </p:cNvPr>
              <p:cNvSpPr>
                <a:spLocks noChangeArrowheads="1"/>
              </p:cNvSpPr>
              <p:nvPr/>
            </p:nvSpPr>
            <p:spPr bwMode="auto">
              <a:xfrm>
                <a:off x="312637" y="1119139"/>
                <a:ext cx="8218404" cy="1015663"/>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1270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zh-CN" altLang="zh-CN" sz="2000" dirty="0">
                    <a:latin typeface="微软雅黑" panose="020B0503020204020204" pitchFamily="34" charset="-122"/>
                    <a:ea typeface="微软雅黑" panose="020B0503020204020204" pitchFamily="34" charset="-122"/>
                    <a:cs typeface="Times New Roman" panose="02020603050405020304" pitchFamily="18" charset="0"/>
                  </a:rPr>
                  <a:t>算法</a:t>
                </a:r>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10-13 </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二路归并求逆序对减量 </a:t>
                </a:r>
                <a14:m>
                  <m:oMath xmlns:m="http://schemas.openxmlformats.org/officeDocument/2006/math">
                    <m:r>
                      <m:rPr>
                        <m:sty m:val="p"/>
                      </m:rPr>
                      <a:rPr lang="en-US" altLang="zh-CN" sz="2000" i="0" dirty="0" smtClean="0">
                        <a:latin typeface="Cambria Math" panose="02040503050406030204" pitchFamily="18" charset="0"/>
                        <a:ea typeface="微软雅黑" panose="020B0503020204020204" pitchFamily="34" charset="-122"/>
                        <a:cs typeface="Times New Roman" panose="02020603050405020304" pitchFamily="18" charset="0"/>
                      </a:rPr>
                      <m:t>TwoWayI</m:t>
                    </m:r>
                    <m:r>
                      <m:rPr>
                        <m:sty m:val="p"/>
                      </m:rPr>
                      <a:rPr lang="en-US" altLang="zh-CN" sz="2000" b="0" i="0" dirty="0" smtClean="0">
                        <a:latin typeface="Cambria Math" panose="02040503050406030204" pitchFamily="18" charset="0"/>
                        <a:ea typeface="微软雅黑" panose="020B0503020204020204" pitchFamily="34" charset="-122"/>
                        <a:cs typeface="Times New Roman" panose="02020603050405020304" pitchFamily="18" charset="0"/>
                      </a:rPr>
                      <m:t>nversionCount</m:t>
                    </m:r>
                    <m:d>
                      <m:dPr>
                        <m:ctrlPr>
                          <a:rPr lang="en-US" altLang="zh-CN" sz="2000" b="0" i="1" dirty="0" smtClean="0">
                            <a:latin typeface="Cambria Math" panose="02040503050406030204" pitchFamily="18" charset="0"/>
                            <a:ea typeface="微软雅黑" panose="020B0503020204020204" pitchFamily="34" charset="-122"/>
                            <a:cs typeface="Times New Roman" panose="02020603050405020304" pitchFamily="18" charset="0"/>
                          </a:rPr>
                        </m:ctrlPr>
                      </m:dPr>
                      <m:e>
                        <m:r>
                          <a:rPr lang="en-US" altLang="zh-CN" sz="2000" i="1" dirty="0" smtClean="0">
                            <a:latin typeface="Cambria Math" panose="02040503050406030204" pitchFamily="18" charset="0"/>
                            <a:ea typeface="微软雅黑" panose="020B0503020204020204" pitchFamily="34" charset="-122"/>
                            <a:cs typeface="Times New Roman" panose="02020603050405020304" pitchFamily="18" charset="0"/>
                          </a:rPr>
                          <m:t>𝑎</m:t>
                        </m:r>
                        <m:r>
                          <a:rPr lang="en-US" altLang="zh-CN" sz="2000" i="1" dirty="0">
                            <a:latin typeface="Cambria Math" panose="02040503050406030204" pitchFamily="18" charset="0"/>
                            <a:ea typeface="微软雅黑" panose="020B0503020204020204" pitchFamily="34" charset="-122"/>
                            <a:cs typeface="Times New Roman" panose="02020603050405020304" pitchFamily="18" charset="0"/>
                          </a:rPr>
                          <m:t>, </m:t>
                        </m:r>
                        <m:r>
                          <a:rPr lang="en-US" altLang="zh-CN" sz="2000" b="0" i="1" dirty="0" smtClean="0">
                            <a:latin typeface="Cambria Math" panose="02040503050406030204" pitchFamily="18" charset="0"/>
                            <a:ea typeface="微软雅黑" panose="020B0503020204020204" pitchFamily="34" charset="-122"/>
                            <a:cs typeface="Times New Roman" panose="02020603050405020304" pitchFamily="18" charset="0"/>
                          </a:rPr>
                          <m:t>𝑡</m:t>
                        </m:r>
                        <m:r>
                          <a:rPr lang="en-US" altLang="zh-CN" sz="2000" b="0" i="1" dirty="0" smtClean="0">
                            <a:latin typeface="Cambria Math" panose="02040503050406030204" pitchFamily="18" charset="0"/>
                            <a:ea typeface="微软雅黑" panose="020B0503020204020204" pitchFamily="34" charset="-122"/>
                            <a:cs typeface="Times New Roman" panose="02020603050405020304" pitchFamily="18" charset="0"/>
                          </a:rPr>
                          <m:t>,</m:t>
                        </m:r>
                        <m:r>
                          <a:rPr lang="en-US" altLang="zh-CN" sz="2000" b="0" i="1" dirty="0" smtClean="0">
                            <a:latin typeface="Cambria Math" panose="02040503050406030204" pitchFamily="18" charset="0"/>
                            <a:ea typeface="微软雅黑" panose="020B0503020204020204" pitchFamily="34" charset="-122"/>
                            <a:cs typeface="Times New Roman" panose="02020603050405020304" pitchFamily="18" charset="0"/>
                          </a:rPr>
                          <m:t>𝑙</m:t>
                        </m:r>
                        <m:r>
                          <a:rPr lang="en-US" altLang="zh-CN" sz="2000" b="0" i="1" dirty="0" smtClean="0">
                            <a:latin typeface="Cambria Math" panose="02040503050406030204" pitchFamily="18" charset="0"/>
                            <a:ea typeface="微软雅黑" panose="020B0503020204020204" pitchFamily="34" charset="-122"/>
                            <a:cs typeface="Times New Roman" panose="02020603050405020304" pitchFamily="18" charset="0"/>
                          </a:rPr>
                          <m:t>,</m:t>
                        </m:r>
                        <m:r>
                          <a:rPr lang="en-US" altLang="zh-CN" sz="2000" b="0" i="1" dirty="0" smtClean="0">
                            <a:latin typeface="Cambria Math" panose="02040503050406030204" pitchFamily="18" charset="0"/>
                            <a:ea typeface="微软雅黑" panose="020B0503020204020204" pitchFamily="34" charset="-122"/>
                            <a:cs typeface="Times New Roman" panose="02020603050405020304" pitchFamily="18" charset="0"/>
                          </a:rPr>
                          <m:t>𝑚</m:t>
                        </m:r>
                        <m:r>
                          <a:rPr lang="en-US" altLang="zh-CN" sz="2000" b="0" i="1" dirty="0" smtClean="0">
                            <a:latin typeface="Cambria Math" panose="02040503050406030204" pitchFamily="18" charset="0"/>
                            <a:ea typeface="微软雅黑" panose="020B0503020204020204" pitchFamily="34" charset="-122"/>
                            <a:cs typeface="Times New Roman" panose="02020603050405020304" pitchFamily="18" charset="0"/>
                          </a:rPr>
                          <m:t>,</m:t>
                        </m:r>
                        <m:r>
                          <a:rPr lang="en-US" altLang="zh-CN" sz="2000" b="0" i="1" dirty="0" smtClean="0">
                            <a:latin typeface="Cambria Math" panose="02040503050406030204" pitchFamily="18" charset="0"/>
                            <a:ea typeface="微软雅黑" panose="020B0503020204020204" pitchFamily="34" charset="-122"/>
                            <a:cs typeface="Times New Roman" panose="02020603050405020304" pitchFamily="18" charset="0"/>
                          </a:rPr>
                          <m:t>𝑟</m:t>
                        </m:r>
                      </m:e>
                    </m:d>
                  </m:oMath>
                </a14:m>
                <a:endParaRPr lang="en-US" altLang="zh-CN" sz="2000" dirty="0">
                  <a:latin typeface="微软雅黑" panose="020B0503020204020204" pitchFamily="34" charset="-122"/>
                  <a:ea typeface="微软雅黑" panose="020B0503020204020204" pitchFamily="34" charset="-122"/>
                  <a:cs typeface="Times New Roman" panose="02020603050405020304" pitchFamily="18" charset="0"/>
                </a:endParaRPr>
              </a:p>
              <a:p>
                <a:pPr lvl="0"/>
                <a:r>
                  <a:rPr kumimoji="0" lang="zh-CN" altLang="en-US" sz="2000" b="1" i="0" u="none" strike="noStrike" cap="none" normalizeH="0" baseline="0" dirty="0">
                    <a:ln>
                      <a:noFill/>
                    </a:ln>
                    <a:solidFill>
                      <a:schemeClr val="tx1"/>
                    </a:solidFill>
                    <a:effectLst/>
                    <a:latin typeface="Courier New" panose="02070309020205020404" pitchFamily="49" charset="0"/>
                    <a:ea typeface="楷体_GB2312"/>
                    <a:cs typeface="Times New Roman" panose="02020603050405020304" pitchFamily="18" charset="0"/>
                  </a:rPr>
                  <a:t>输入：</a:t>
                </a:r>
                <a:r>
                  <a:rPr kumimoji="0" lang="zh-CN" altLang="en-US" sz="2000" b="0" i="0" u="none" strike="noStrike" cap="none" normalizeH="0" baseline="0" dirty="0">
                    <a:ln>
                      <a:noFill/>
                    </a:ln>
                    <a:solidFill>
                      <a:schemeClr val="tx1"/>
                    </a:solidFill>
                    <a:effectLst/>
                    <a:latin typeface="Courier New" panose="02070309020205020404" pitchFamily="49" charset="0"/>
                    <a:ea typeface="楷体_GB2312"/>
                    <a:cs typeface="Times New Roman" panose="02020603050405020304" pitchFamily="18" charset="0"/>
                  </a:rPr>
                  <a:t>序列</a:t>
                </a:r>
                <a14:m>
                  <m:oMath xmlns:m="http://schemas.openxmlformats.org/officeDocument/2006/math">
                    <m: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𝑎</m:t>
                    </m:r>
                  </m:oMath>
                </a14:m>
                <a:r>
                  <a:rPr kumimoji="0" lang="zh-CN" altLang="en-US" sz="2000" b="0" i="0" u="none" strike="noStrike" cap="none" normalizeH="0" baseline="0" dirty="0">
                    <a:ln>
                      <a:noFill/>
                    </a:ln>
                    <a:solidFill>
                      <a:schemeClr val="tx1"/>
                    </a:solidFill>
                    <a:effectLst/>
                    <a:latin typeface="Courier New" panose="02070309020205020404" pitchFamily="49" charset="0"/>
                    <a:ea typeface="楷体_GB2312"/>
                    <a:cs typeface="Times New Roman" panose="02020603050405020304" pitchFamily="18" charset="0"/>
                  </a:rPr>
                  <a:t>，相邻两个有序子序列范围</a:t>
                </a:r>
                <a14:m>
                  <m:oMath xmlns:m="http://schemas.openxmlformats.org/officeDocument/2006/math">
                    <m:r>
                      <a:rPr lang="en-US" altLang="zh-CN" sz="2000" i="1">
                        <a:latin typeface="Cambria Math" panose="02040503050406030204" pitchFamily="18" charset="0"/>
                        <a:ea typeface="楷体_GB2312"/>
                        <a:cs typeface="Times New Roman" panose="02020603050405020304" pitchFamily="18" charset="0"/>
                      </a:rPr>
                      <m:t>𝑙</m:t>
                    </m:r>
                    <m:r>
                      <a:rPr lang="en-US" altLang="zh-CN" sz="2000" i="1">
                        <a:latin typeface="Cambria Math" panose="02040503050406030204" pitchFamily="18" charset="0"/>
                        <a:ea typeface="楷体_GB2312"/>
                        <a:cs typeface="Times New Roman" panose="02020603050405020304" pitchFamily="18" charset="0"/>
                      </a:rPr>
                      <m:t>,</m:t>
                    </m:r>
                    <m:r>
                      <a:rPr lang="en-US" altLang="zh-CN" sz="2000" i="1">
                        <a:latin typeface="Cambria Math" panose="02040503050406030204" pitchFamily="18" charset="0"/>
                        <a:ea typeface="楷体_GB2312"/>
                        <a:cs typeface="Times New Roman" panose="02020603050405020304" pitchFamily="18" charset="0"/>
                      </a:rPr>
                      <m:t>𝑚</m:t>
                    </m:r>
                  </m:oMath>
                </a14:m>
                <a:r>
                  <a:rPr kumimoji="0" lang="zh-CN" altLang="en-US" sz="2000" b="0" i="0" u="none" strike="noStrike" cap="none" normalizeH="0" baseline="0" dirty="0">
                    <a:ln>
                      <a:noFill/>
                    </a:ln>
                    <a:solidFill>
                      <a:schemeClr val="tx1"/>
                    </a:solidFill>
                    <a:effectLst/>
                    <a:latin typeface="Courier New" panose="02070309020205020404" pitchFamily="49" charset="0"/>
                    <a:ea typeface="楷体_GB2312"/>
                    <a:cs typeface="Times New Roman" panose="02020603050405020304" pitchFamily="18" charset="0"/>
                  </a:rPr>
                  <a:t>和</a:t>
                </a:r>
                <a14:m>
                  <m:oMath xmlns:m="http://schemas.openxmlformats.org/officeDocument/2006/math">
                    <m:r>
                      <a:rPr kumimoji="0" lang="en-US" altLang="zh-CN" sz="2000" b="0" i="1" u="none" strike="noStrike" cap="none" normalizeH="0" baseline="0" smtClean="0">
                        <a:ln>
                          <a:noFill/>
                        </a:ln>
                        <a:solidFill>
                          <a:schemeClr val="tx1"/>
                        </a:solidFill>
                        <a:effectLst/>
                        <a:latin typeface="Cambria Math" panose="02040503050406030204" pitchFamily="18" charset="0"/>
                        <a:ea typeface="楷体_GB2312"/>
                        <a:cs typeface="Times New Roman" panose="02020603050405020304" pitchFamily="18" charset="0"/>
                      </a:rPr>
                      <m:t>𝑚</m:t>
                    </m:r>
                    <m:r>
                      <a:rPr kumimoji="0" lang="en-US" altLang="zh-CN" sz="2000" b="0" i="1" u="none" strike="noStrike" cap="none" normalizeH="0" baseline="0" smtClean="0">
                        <a:ln>
                          <a:noFill/>
                        </a:ln>
                        <a:solidFill>
                          <a:schemeClr val="tx1"/>
                        </a:solidFill>
                        <a:effectLst/>
                        <a:latin typeface="Cambria Math" panose="02040503050406030204" pitchFamily="18" charset="0"/>
                        <a:ea typeface="楷体_GB2312"/>
                        <a:cs typeface="Times New Roman" panose="02020603050405020304" pitchFamily="18" charset="0"/>
                      </a:rPr>
                      <m:t>+1,</m:t>
                    </m:r>
                    <m:r>
                      <a:rPr kumimoji="0" lang="en-US" altLang="zh-CN" sz="2000" b="0" i="1" u="none" strike="noStrike" cap="none" normalizeH="0" baseline="0" smtClean="0">
                        <a:ln>
                          <a:noFill/>
                        </a:ln>
                        <a:solidFill>
                          <a:schemeClr val="tx1"/>
                        </a:solidFill>
                        <a:effectLst/>
                        <a:latin typeface="Cambria Math" panose="02040503050406030204" pitchFamily="18" charset="0"/>
                        <a:ea typeface="楷体_GB2312"/>
                        <a:cs typeface="Times New Roman" panose="02020603050405020304" pitchFamily="18" charset="0"/>
                      </a:rPr>
                      <m:t>𝑟</m:t>
                    </m:r>
                  </m:oMath>
                </a14:m>
                <a:r>
                  <a:rPr kumimoji="0" lang="zh-CN" altLang="en-US" sz="2000" b="0" i="0" u="none" strike="noStrike" cap="none" normalizeH="0" baseline="0" dirty="0">
                    <a:ln>
                      <a:noFill/>
                    </a:ln>
                    <a:solidFill>
                      <a:schemeClr val="tx1"/>
                    </a:solidFill>
                    <a:effectLst/>
                  </a:rPr>
                  <a:t>，</a:t>
                </a:r>
                <a:r>
                  <a:rPr lang="zh-CN" altLang="en-US" sz="2000" dirty="0">
                    <a:latin typeface="Courier New" panose="02070309020205020404" pitchFamily="49" charset="0"/>
                    <a:ea typeface="楷体_GB2312"/>
                    <a:cs typeface="Times New Roman" panose="02020603050405020304" pitchFamily="18" charset="0"/>
                  </a:rPr>
                  <a:t>辅组序列</a:t>
                </a:r>
                <a14:m>
                  <m:oMath xmlns:m="http://schemas.openxmlformats.org/officeDocument/2006/math">
                    <m:r>
                      <a:rPr lang="en-US" altLang="zh-CN" sz="2000" i="1" dirty="0">
                        <a:latin typeface="Cambria Math" panose="02040503050406030204" pitchFamily="18" charset="0"/>
                        <a:ea typeface="楷体_GB2312"/>
                        <a:cs typeface="Times New Roman" panose="02020603050405020304" pitchFamily="18" charset="0"/>
                      </a:rPr>
                      <m:t>𝑡</m:t>
                    </m:r>
                  </m:oMath>
                </a14:m>
                <a:endParaRPr lang="en-US" altLang="zh-CN" sz="2000" i="1" dirty="0">
                  <a:latin typeface="Cambria Math" panose="02040503050406030204" pitchFamily="18" charset="0"/>
                  <a:ea typeface="楷体_GB2312"/>
                  <a:cs typeface="Times New Roman" panose="02020603050405020304" pitchFamily="18" charset="0"/>
                </a:endParaRPr>
              </a:p>
              <a:p>
                <a:pPr marL="0" marR="0" lvl="0" indent="127000" algn="l" defTabSz="914400" rtl="0" eaLnBrk="0" fontAlgn="base" latinLnBrk="0" hangingPunct="0">
                  <a:lnSpc>
                    <a:spcPct val="100000"/>
                  </a:lnSpc>
                  <a:spcBef>
                    <a:spcPct val="0"/>
                  </a:spcBef>
                  <a:spcAft>
                    <a:spcPct val="0"/>
                  </a:spcAft>
                  <a:buClrTx/>
                  <a:buSzTx/>
                  <a:buFontTx/>
                  <a:buNone/>
                  <a:tabLst/>
                </a:pPr>
                <a:r>
                  <a:rPr kumimoji="0" lang="zh-CN" altLang="en-US" sz="2000" b="1" i="0" u="none" strike="noStrike" cap="none" normalizeH="0" baseline="0" dirty="0">
                    <a:ln>
                      <a:noFill/>
                    </a:ln>
                    <a:solidFill>
                      <a:schemeClr val="tx1"/>
                    </a:solidFill>
                    <a:effectLst/>
                    <a:latin typeface="Courier New" panose="02070309020205020404" pitchFamily="49" charset="0"/>
                    <a:ea typeface="楷体_GB2312"/>
                    <a:cs typeface="Times New Roman" panose="02020603050405020304" pitchFamily="18" charset="0"/>
                  </a:rPr>
                  <a:t>输出：</a:t>
                </a:r>
                <a:r>
                  <a:rPr kumimoji="0" lang="zh-CN" altLang="en-US" sz="2000" b="0" i="0" u="none" strike="noStrike" cap="none" normalizeH="0" baseline="0" dirty="0">
                    <a:ln>
                      <a:noFill/>
                    </a:ln>
                    <a:solidFill>
                      <a:schemeClr val="tx1"/>
                    </a:solidFill>
                    <a:effectLst/>
                    <a:latin typeface="Courier New" panose="02070309020205020404" pitchFamily="49" charset="0"/>
                    <a:ea typeface="楷体_GB2312"/>
                    <a:cs typeface="Times New Roman" panose="02020603050405020304" pitchFamily="18" charset="0"/>
                  </a:rPr>
                  <a:t>将两个有序序列合并，并返回</a:t>
                </a:r>
                <a:r>
                  <a:rPr kumimoji="0" lang="zh-CN" altLang="en-US" sz="2000" b="0" i="0" u="none" strike="noStrike" cap="none" normalizeH="0" baseline="0" dirty="0">
                    <a:ln>
                      <a:noFill/>
                    </a:ln>
                    <a:solidFill>
                      <a:srgbClr val="51ADB7"/>
                    </a:solidFill>
                    <a:effectLst/>
                    <a:latin typeface="Courier New" panose="02070309020205020404" pitchFamily="49" charset="0"/>
                    <a:ea typeface="楷体_GB2312"/>
                    <a:cs typeface="Times New Roman" panose="02020603050405020304" pitchFamily="18" charset="0"/>
                  </a:rPr>
                  <a:t>减少的逆序对</a:t>
                </a:r>
                <a:r>
                  <a:rPr kumimoji="0" lang="zh-CN" altLang="en-US" sz="2000" b="0" i="0" u="none" strike="noStrike" cap="none" normalizeH="0" baseline="0" dirty="0">
                    <a:ln>
                      <a:noFill/>
                    </a:ln>
                    <a:solidFill>
                      <a:schemeClr val="tx1"/>
                    </a:solidFill>
                    <a:effectLst/>
                    <a:latin typeface="Courier New" panose="02070309020205020404" pitchFamily="49" charset="0"/>
                    <a:ea typeface="楷体_GB2312"/>
                    <a:cs typeface="Times New Roman" panose="02020603050405020304" pitchFamily="18" charset="0"/>
                  </a:rPr>
                  <a:t>数量</a:t>
                </a:r>
                <a:endParaRPr kumimoji="0" lang="en-US" altLang="zh-CN" sz="2000" b="0" i="0" u="none" strike="noStrike" cap="none" normalizeH="0" baseline="0" dirty="0">
                  <a:ln>
                    <a:noFill/>
                  </a:ln>
                  <a:solidFill>
                    <a:schemeClr val="tx1"/>
                  </a:solidFill>
                  <a:effectLst/>
                </a:endParaRPr>
              </a:p>
            </p:txBody>
          </p:sp>
        </mc:Choice>
        <mc:Fallback xmlns="">
          <p:sp>
            <p:nvSpPr>
              <p:cNvPr id="9" name="Rectangle 1">
                <a:extLst>
                  <a:ext uri="{FF2B5EF4-FFF2-40B4-BE49-F238E27FC236}">
                    <a16:creationId xmlns:a16="http://schemas.microsoft.com/office/drawing/2014/main" id="{7320A6F2-6BAB-46F6-8072-B937AE64CAE9}"/>
                  </a:ext>
                </a:extLst>
              </p:cNvPr>
              <p:cNvSpPr>
                <a:spLocks noRot="1" noChangeAspect="1" noMove="1" noResize="1" noEditPoints="1" noAdjustHandles="1" noChangeArrowheads="1" noChangeShapeType="1" noTextEdit="1"/>
              </p:cNvSpPr>
              <p:nvPr/>
            </p:nvSpPr>
            <p:spPr bwMode="auto">
              <a:xfrm>
                <a:off x="312637" y="1119139"/>
                <a:ext cx="8218404" cy="1015663"/>
              </a:xfrm>
              <a:prstGeom prst="rect">
                <a:avLst/>
              </a:prstGeom>
              <a:blipFill>
                <a:blip r:embed="rId2"/>
                <a:stretch>
                  <a:fillRect t="-3012" b="-10241"/>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graphicFrame>
            <p:nvGraphicFramePr>
              <p:cNvPr id="6" name="表格 5">
                <a:extLst>
                  <a:ext uri="{FF2B5EF4-FFF2-40B4-BE49-F238E27FC236}">
                    <a16:creationId xmlns:a16="http://schemas.microsoft.com/office/drawing/2014/main" id="{A0EAA3BD-BE4F-4191-8837-3DF6E58D555A}"/>
                  </a:ext>
                </a:extLst>
              </p:cNvPr>
              <p:cNvGraphicFramePr>
                <a:graphicFrameLocks noGrp="1"/>
              </p:cNvGraphicFramePr>
              <p:nvPr>
                <p:extLst>
                  <p:ext uri="{D42A27DB-BD31-4B8C-83A1-F6EECF244321}">
                    <p14:modId xmlns:p14="http://schemas.microsoft.com/office/powerpoint/2010/main" val="837555952"/>
                  </p:ext>
                </p:extLst>
              </p:nvPr>
            </p:nvGraphicFramePr>
            <p:xfrm>
              <a:off x="6981187" y="1804893"/>
              <a:ext cx="4792118" cy="4925886"/>
            </p:xfrm>
            <a:graphic>
              <a:graphicData uri="http://schemas.openxmlformats.org/drawingml/2006/table">
                <a:tbl>
                  <a:tblPr firstRow="1" firstCol="1" bandRow="1">
                    <a:tableStyleId>{5C22544A-7EE6-4342-B048-85BDC9FD1C3A}</a:tableStyleId>
                  </a:tblPr>
                  <a:tblGrid>
                    <a:gridCol w="536580">
                      <a:extLst>
                        <a:ext uri="{9D8B030D-6E8A-4147-A177-3AD203B41FA5}">
                          <a16:colId xmlns:a16="http://schemas.microsoft.com/office/drawing/2014/main" val="2771000517"/>
                        </a:ext>
                      </a:extLst>
                    </a:gridCol>
                    <a:gridCol w="4255538">
                      <a:extLst>
                        <a:ext uri="{9D8B030D-6E8A-4147-A177-3AD203B41FA5}">
                          <a16:colId xmlns:a16="http://schemas.microsoft.com/office/drawing/2014/main" val="35589683"/>
                        </a:ext>
                      </a:extLst>
                    </a:gridCol>
                  </a:tblGrid>
                  <a:tr h="36000">
                    <a:tc>
                      <a:txBody>
                        <a:bodyPr/>
                        <a:lstStyle/>
                        <a:p>
                          <a:pPr indent="0" algn="just">
                            <a:lnSpc>
                              <a:spcPct val="125000"/>
                            </a:lnSpc>
                          </a:pPr>
                          <a:r>
                            <a:rPr lang="en-US" altLang="zh-CN" sz="1400" kern="100" dirty="0">
                              <a:solidFill>
                                <a:schemeClr val="bg1"/>
                              </a:solidFill>
                              <a:effectLst/>
                              <a:latin typeface="微软雅黑" panose="020B0503020204020204" pitchFamily="34" charset="-122"/>
                              <a:ea typeface="微软雅黑" panose="020B0503020204020204" pitchFamily="34" charset="-122"/>
                            </a:rPr>
                            <a:t>1</a:t>
                          </a:r>
                          <a:endParaRPr lang="zh-CN" sz="1400" kern="100" dirty="0">
                            <a:solidFill>
                              <a:schemeClr val="bg1"/>
                            </a:solidFill>
                            <a:effectLst/>
                            <a:latin typeface="微软雅黑" panose="020B0503020204020204" pitchFamily="34" charset="-122"/>
                            <a:ea typeface="微软雅黑" panose="020B0503020204020204" pitchFamily="34" charset="-122"/>
                          </a:endParaRPr>
                        </a:p>
                      </a:txBody>
                      <a:tcPr marL="62310" marR="62310" marT="0" marB="0">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51ADB7"/>
                        </a:solidFill>
                      </a:tcPr>
                    </a:tc>
                    <a:tc>
                      <a:txBody>
                        <a:bodyPr/>
                        <a:lstStyle/>
                        <a:p>
                          <a:pPr indent="0" algn="just">
                            <a:lnSpc>
                              <a:spcPct val="125000"/>
                            </a:lnSpc>
                          </a:pPr>
                          <a14:m>
                            <m:oMath xmlns:m="http://schemas.openxmlformats.org/officeDocument/2006/math">
                              <m:r>
                                <a:rPr lang="en-US" sz="1400" kern="100" smtClean="0">
                                  <a:solidFill>
                                    <a:schemeClr val="bg1"/>
                                  </a:solidFill>
                                  <a:effectLst/>
                                  <a:latin typeface="Cambria Math" panose="02040503050406030204" pitchFamily="18" charset="0"/>
                                </a:rPr>
                                <m:t>𝑖</m:t>
                              </m:r>
                              <m:r>
                                <a:rPr lang="zh-CN" sz="1400" kern="100">
                                  <a:solidFill>
                                    <a:schemeClr val="bg1"/>
                                  </a:solidFill>
                                  <a:effectLst/>
                                  <a:latin typeface="Cambria Math" panose="02040503050406030204" pitchFamily="18" charset="0"/>
                                </a:rPr>
                                <m:t>←</m:t>
                              </m:r>
                              <m:r>
                                <a:rPr lang="en-US" sz="1400" kern="100">
                                  <a:solidFill>
                                    <a:schemeClr val="bg1"/>
                                  </a:solidFill>
                                  <a:effectLst/>
                                  <a:latin typeface="Cambria Math" panose="02040503050406030204" pitchFamily="18" charset="0"/>
                                </a:rPr>
                                <m:t>𝑙</m:t>
                              </m:r>
                            </m:oMath>
                          </a14:m>
                          <a:r>
                            <a:rPr lang="en-US" sz="1400" kern="100" dirty="0">
                              <a:solidFill>
                                <a:schemeClr val="bg1"/>
                              </a:solidFill>
                              <a:effectLst/>
                              <a:latin typeface="微软雅黑" panose="020B0503020204020204" pitchFamily="34" charset="-122"/>
                              <a:ea typeface="微软雅黑" panose="020B0503020204020204" pitchFamily="34" charset="-122"/>
                            </a:rPr>
                            <a:t> </a:t>
                          </a:r>
                          <a:endParaRPr lang="zh-CN" sz="1400" kern="100" dirty="0">
                            <a:solidFill>
                              <a:schemeClr val="bg1"/>
                            </a:solidFill>
                            <a:effectLst/>
                            <a:latin typeface="微软雅黑" panose="020B0503020204020204" pitchFamily="34" charset="-122"/>
                            <a:ea typeface="微软雅黑" panose="020B0503020204020204" pitchFamily="34" charset="-122"/>
                          </a:endParaRPr>
                        </a:p>
                      </a:txBody>
                      <a:tcPr marL="62310" marR="62310" marT="0" marB="0">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51ADB7"/>
                        </a:solidFill>
                      </a:tcPr>
                    </a:tc>
                    <a:extLst>
                      <a:ext uri="{0D108BD9-81ED-4DB2-BD59-A6C34878D82A}">
                        <a16:rowId xmlns:a16="http://schemas.microsoft.com/office/drawing/2014/main" val="584644975"/>
                      </a:ext>
                    </a:extLst>
                  </a:tr>
                  <a:tr h="36000">
                    <a:tc>
                      <a:txBody>
                        <a:bodyPr/>
                        <a:lstStyle/>
                        <a:p>
                          <a:pPr indent="0" algn="just">
                            <a:lnSpc>
                              <a:spcPct val="125000"/>
                            </a:lnSpc>
                          </a:pPr>
                          <a:r>
                            <a:rPr lang="en-US" sz="1400" kern="100" dirty="0">
                              <a:solidFill>
                                <a:schemeClr val="bg1"/>
                              </a:solidFill>
                              <a:effectLst/>
                              <a:latin typeface="微软雅黑" panose="020B0503020204020204" pitchFamily="34" charset="-122"/>
                              <a:ea typeface="微软雅黑" panose="020B0503020204020204" pitchFamily="34" charset="-122"/>
                            </a:rPr>
                            <a:t>2</a:t>
                          </a:r>
                        </a:p>
                        <a:p>
                          <a:pPr indent="0" algn="just">
                            <a:lnSpc>
                              <a:spcPct val="125000"/>
                            </a:lnSpc>
                          </a:pPr>
                          <a:r>
                            <a:rPr lang="en-US" altLang="zh-CN" sz="1400" kern="100" dirty="0">
                              <a:solidFill>
                                <a:schemeClr val="bg1"/>
                              </a:solidFill>
                              <a:effectLst/>
                              <a:latin typeface="微软雅黑" panose="020B0503020204020204" pitchFamily="34" charset="-122"/>
                              <a:ea typeface="微软雅黑" panose="020B0503020204020204" pitchFamily="34" charset="-122"/>
                            </a:rPr>
                            <a:t>3</a:t>
                          </a:r>
                          <a:endParaRPr lang="zh-CN" sz="1400" kern="100" dirty="0">
                            <a:solidFill>
                              <a:schemeClr val="bg1"/>
                            </a:solidFill>
                            <a:effectLst/>
                            <a:latin typeface="微软雅黑" panose="020B0503020204020204" pitchFamily="34" charset="-122"/>
                            <a:ea typeface="微软雅黑" panose="020B0503020204020204" pitchFamily="34" charset="-122"/>
                          </a:endParaRPr>
                        </a:p>
                      </a:txBody>
                      <a:tcPr marL="62310" marR="6231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51ADB7"/>
                        </a:solidFill>
                      </a:tcPr>
                    </a:tc>
                    <a:tc>
                      <a:txBody>
                        <a:bodyPr/>
                        <a:lstStyle/>
                        <a:p>
                          <a:pPr indent="0" algn="just">
                            <a:lnSpc>
                              <a:spcPct val="125000"/>
                            </a:lnSpc>
                          </a:pPr>
                          <a14:m>
                            <m:oMath xmlns:m="http://schemas.openxmlformats.org/officeDocument/2006/math">
                              <m:r>
                                <a:rPr lang="en-US" sz="1400" kern="100" smtClean="0">
                                  <a:solidFill>
                                    <a:schemeClr val="bg1"/>
                                  </a:solidFill>
                                  <a:effectLst/>
                                  <a:latin typeface="Cambria Math" panose="02040503050406030204" pitchFamily="18" charset="0"/>
                                </a:rPr>
                                <m:t>𝑗</m:t>
                              </m:r>
                              <m:r>
                                <a:rPr lang="zh-CN" sz="1400" kern="100">
                                  <a:solidFill>
                                    <a:schemeClr val="bg1"/>
                                  </a:solidFill>
                                  <a:effectLst/>
                                  <a:latin typeface="Cambria Math" panose="02040503050406030204" pitchFamily="18" charset="0"/>
                                </a:rPr>
                                <m:t>←</m:t>
                              </m:r>
                              <m:r>
                                <a:rPr lang="en-US" sz="1400" kern="100">
                                  <a:solidFill>
                                    <a:schemeClr val="bg1"/>
                                  </a:solidFill>
                                  <a:effectLst/>
                                  <a:latin typeface="Cambria Math" panose="02040503050406030204" pitchFamily="18" charset="0"/>
                                </a:rPr>
                                <m:t>𝑚</m:t>
                              </m:r>
                              <m:r>
                                <a:rPr lang="en-US" sz="1400" kern="100">
                                  <a:solidFill>
                                    <a:schemeClr val="bg1"/>
                                  </a:solidFill>
                                  <a:effectLst/>
                                  <a:latin typeface="Cambria Math" panose="02040503050406030204" pitchFamily="18" charset="0"/>
                                </a:rPr>
                                <m:t>+1</m:t>
                              </m:r>
                            </m:oMath>
                          </a14:m>
                          <a:r>
                            <a:rPr lang="en-US" sz="1400" kern="100" dirty="0">
                              <a:solidFill>
                                <a:schemeClr val="bg1"/>
                              </a:solidFill>
                              <a:effectLst/>
                              <a:latin typeface="微软雅黑" panose="020B0503020204020204" pitchFamily="34" charset="-122"/>
                              <a:ea typeface="微软雅黑" panose="020B0503020204020204" pitchFamily="34" charset="-122"/>
                            </a:rPr>
                            <a:t> </a:t>
                          </a:r>
                        </a:p>
                        <a:p>
                          <a:pPr indent="0" algn="just">
                            <a:lnSpc>
                              <a:spcPct val="125000"/>
                            </a:lnSpc>
                          </a:pPr>
                          <a14:m>
                            <m:oMathPara xmlns:m="http://schemas.openxmlformats.org/officeDocument/2006/math">
                              <m:oMathParaPr>
                                <m:jc m:val="left"/>
                              </m:oMathParaPr>
                              <m:oMath xmlns:m="http://schemas.openxmlformats.org/officeDocument/2006/math">
                                <m:r>
                                  <a:rPr lang="en-US" altLang="zh-CN" sz="1400" b="0" i="1" kern="100" smtClean="0">
                                    <a:solidFill>
                                      <a:schemeClr val="bg1"/>
                                    </a:solidFill>
                                    <a:effectLst/>
                                    <a:latin typeface="Cambria Math" panose="02040503050406030204" pitchFamily="18" charset="0"/>
                                    <a:ea typeface="微软雅黑" panose="020B0503020204020204" pitchFamily="34" charset="-122"/>
                                  </a:rPr>
                                  <m:t>𝑘</m:t>
                                </m:r>
                                <m:r>
                                  <a:rPr lang="en-US" altLang="zh-CN" sz="1400" b="0" i="1" kern="100" smtClean="0">
                                    <a:solidFill>
                                      <a:schemeClr val="bg1"/>
                                    </a:solidFill>
                                    <a:effectLst/>
                                    <a:latin typeface="Cambria Math" panose="02040503050406030204" pitchFamily="18" charset="0"/>
                                    <a:ea typeface="微软雅黑" panose="020B0503020204020204" pitchFamily="34" charset="-122"/>
                                  </a:rPr>
                                  <m:t>←</m:t>
                                </m:r>
                                <m:r>
                                  <a:rPr lang="en-US" altLang="zh-CN" sz="1400" b="0" i="1" kern="100" smtClean="0">
                                    <a:solidFill>
                                      <a:schemeClr val="bg1"/>
                                    </a:solidFill>
                                    <a:effectLst/>
                                    <a:latin typeface="Cambria Math" panose="02040503050406030204" pitchFamily="18" charset="0"/>
                                    <a:ea typeface="微软雅黑" panose="020B0503020204020204" pitchFamily="34" charset="-122"/>
                                  </a:rPr>
                                  <m:t>𝑙</m:t>
                                </m:r>
                              </m:oMath>
                            </m:oMathPara>
                          </a14:m>
                          <a:endParaRPr lang="zh-CN" sz="1400" kern="100" dirty="0">
                            <a:solidFill>
                              <a:schemeClr val="bg1"/>
                            </a:solidFill>
                            <a:effectLst/>
                            <a:latin typeface="微软雅黑" panose="020B0503020204020204" pitchFamily="34" charset="-122"/>
                            <a:ea typeface="微软雅黑" panose="020B0503020204020204" pitchFamily="34" charset="-122"/>
                          </a:endParaRPr>
                        </a:p>
                      </a:txBody>
                      <a:tcPr marL="62310" marR="6231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51ADB7"/>
                        </a:solidFill>
                      </a:tcPr>
                    </a:tc>
                    <a:extLst>
                      <a:ext uri="{0D108BD9-81ED-4DB2-BD59-A6C34878D82A}">
                        <a16:rowId xmlns:a16="http://schemas.microsoft.com/office/drawing/2014/main" val="1658749242"/>
                      </a:ext>
                    </a:extLst>
                  </a:tr>
                  <a:tr h="36000">
                    <a:tc>
                      <a:txBody>
                        <a:bodyPr/>
                        <a:lstStyle/>
                        <a:p>
                          <a:pPr indent="0" algn="just">
                            <a:lnSpc>
                              <a:spcPct val="125000"/>
                            </a:lnSpc>
                          </a:pPr>
                          <a:r>
                            <a:rPr lang="en-US" altLang="zh-CN" sz="1400" kern="100" dirty="0">
                              <a:solidFill>
                                <a:schemeClr val="bg1"/>
                              </a:solidFill>
                              <a:effectLst/>
                              <a:latin typeface="微软雅黑" panose="020B0503020204020204" pitchFamily="34" charset="-122"/>
                              <a:ea typeface="微软雅黑" panose="020B0503020204020204" pitchFamily="34" charset="-122"/>
                            </a:rPr>
                            <a:t>4</a:t>
                          </a:r>
                          <a:endParaRPr lang="zh-CN" sz="1400" kern="100" dirty="0">
                            <a:solidFill>
                              <a:schemeClr val="bg1"/>
                            </a:solidFill>
                            <a:effectLst/>
                            <a:latin typeface="微软雅黑" panose="020B0503020204020204" pitchFamily="34" charset="-122"/>
                            <a:ea typeface="微软雅黑" panose="020B0503020204020204" pitchFamily="34" charset="-122"/>
                          </a:endParaRPr>
                        </a:p>
                      </a:txBody>
                      <a:tcPr marL="62310" marR="6231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51ADB7"/>
                        </a:solidFill>
                      </a:tcPr>
                    </a:tc>
                    <a:tc>
                      <a:txBody>
                        <a:bodyPr/>
                        <a:lstStyle/>
                        <a:p>
                          <a:pPr indent="0" algn="just">
                            <a:lnSpc>
                              <a:spcPct val="125000"/>
                            </a:lnSpc>
                          </a:pPr>
                          <a:r>
                            <a:rPr lang="en-US" sz="1400" kern="100" dirty="0">
                              <a:solidFill>
                                <a:schemeClr val="bg1"/>
                              </a:solidFill>
                              <a:effectLst/>
                              <a:latin typeface="微软雅黑" panose="020B0503020204020204" pitchFamily="34" charset="-122"/>
                              <a:ea typeface="微软雅黑" panose="020B0503020204020204" pitchFamily="34" charset="-122"/>
                            </a:rPr>
                            <a:t>count </a:t>
                          </a:r>
                          <a14:m>
                            <m:oMath xmlns:m="http://schemas.openxmlformats.org/officeDocument/2006/math">
                              <m:r>
                                <a:rPr lang="zh-CN" sz="1400" kern="100">
                                  <a:solidFill>
                                    <a:schemeClr val="bg1"/>
                                  </a:solidFill>
                                  <a:effectLst/>
                                  <a:latin typeface="Cambria Math" panose="02040503050406030204" pitchFamily="18" charset="0"/>
                                </a:rPr>
                                <m:t>←</m:t>
                              </m:r>
                              <m:r>
                                <a:rPr lang="en-US" sz="1400" kern="100">
                                  <a:solidFill>
                                    <a:schemeClr val="bg1"/>
                                  </a:solidFill>
                                  <a:effectLst/>
                                  <a:latin typeface="Cambria Math" panose="02040503050406030204" pitchFamily="18" charset="0"/>
                                </a:rPr>
                                <m:t>0</m:t>
                              </m:r>
                            </m:oMath>
                          </a14:m>
                          <a:r>
                            <a:rPr lang="en-US" sz="1400" kern="100" dirty="0">
                              <a:solidFill>
                                <a:schemeClr val="bg1"/>
                              </a:solidFill>
                              <a:effectLst/>
                              <a:latin typeface="微软雅黑" panose="020B0503020204020204" pitchFamily="34" charset="-122"/>
                              <a:ea typeface="微软雅黑" panose="020B0503020204020204" pitchFamily="34" charset="-122"/>
                            </a:rPr>
                            <a:t>     //</a:t>
                          </a:r>
                          <a:r>
                            <a:rPr lang="zh-CN" altLang="en-US" sz="1400" kern="100" dirty="0">
                              <a:solidFill>
                                <a:schemeClr val="bg1"/>
                              </a:solidFill>
                              <a:effectLst/>
                              <a:latin typeface="微软雅黑" panose="020B0503020204020204" pitchFamily="34" charset="-122"/>
                              <a:ea typeface="微软雅黑" panose="020B0503020204020204" pitchFamily="34" charset="-122"/>
                            </a:rPr>
                            <a:t>记录逆序对数量</a:t>
                          </a:r>
                          <a:endParaRPr lang="zh-CN" sz="1400" kern="100" dirty="0">
                            <a:solidFill>
                              <a:schemeClr val="bg1"/>
                            </a:solidFill>
                            <a:effectLst/>
                            <a:latin typeface="微软雅黑" panose="020B0503020204020204" pitchFamily="34" charset="-122"/>
                            <a:ea typeface="微软雅黑" panose="020B0503020204020204" pitchFamily="34" charset="-122"/>
                          </a:endParaRPr>
                        </a:p>
                      </a:txBody>
                      <a:tcPr marL="62310" marR="6231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51ADB7"/>
                        </a:solidFill>
                      </a:tcPr>
                    </a:tc>
                    <a:extLst>
                      <a:ext uri="{0D108BD9-81ED-4DB2-BD59-A6C34878D82A}">
                        <a16:rowId xmlns:a16="http://schemas.microsoft.com/office/drawing/2014/main" val="2495434358"/>
                      </a:ext>
                    </a:extLst>
                  </a:tr>
                  <a:tr h="36000">
                    <a:tc>
                      <a:txBody>
                        <a:bodyPr/>
                        <a:lstStyle/>
                        <a:p>
                          <a:pPr indent="0" algn="just">
                            <a:lnSpc>
                              <a:spcPct val="125000"/>
                            </a:lnSpc>
                          </a:pPr>
                          <a:r>
                            <a:rPr lang="en-US" altLang="zh-CN" sz="1400" kern="100" dirty="0">
                              <a:solidFill>
                                <a:schemeClr val="bg1"/>
                              </a:solidFill>
                              <a:effectLst/>
                              <a:latin typeface="微软雅黑" panose="020B0503020204020204" pitchFamily="34" charset="-122"/>
                              <a:ea typeface="微软雅黑" panose="020B0503020204020204" pitchFamily="34" charset="-122"/>
                            </a:rPr>
                            <a:t>5</a:t>
                          </a:r>
                          <a:endParaRPr lang="zh-CN" sz="1400" kern="100" dirty="0">
                            <a:solidFill>
                              <a:schemeClr val="bg1"/>
                            </a:solidFill>
                            <a:effectLst/>
                            <a:latin typeface="微软雅黑" panose="020B0503020204020204" pitchFamily="34" charset="-122"/>
                            <a:ea typeface="微软雅黑" panose="020B0503020204020204" pitchFamily="34" charset="-122"/>
                          </a:endParaRPr>
                        </a:p>
                      </a:txBody>
                      <a:tcPr marL="62310" marR="6231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51ADB7"/>
                        </a:solidFill>
                      </a:tcPr>
                    </a:tc>
                    <a:tc>
                      <a:txBody>
                        <a:bodyPr/>
                        <a:lstStyle/>
                        <a:p>
                          <a:pPr indent="0" algn="just">
                            <a:lnSpc>
                              <a:spcPct val="125000"/>
                            </a:lnSpc>
                          </a:pPr>
                          <a14:m>
                            <m:oMath xmlns:m="http://schemas.openxmlformats.org/officeDocument/2006/math">
                              <m:r>
                                <a:rPr lang="en-US" sz="1400" kern="100" smtClean="0">
                                  <a:solidFill>
                                    <a:schemeClr val="bg1"/>
                                  </a:solidFill>
                                  <a:effectLst/>
                                  <a:latin typeface="Cambria Math" panose="02040503050406030204" pitchFamily="18" charset="0"/>
                                </a:rPr>
                                <m:t>𝐰𝐡𝐢𝐥𝐞</m:t>
                              </m:r>
                              <m:r>
                                <a:rPr lang="en-US" sz="1400" kern="100" smtClean="0">
                                  <a:solidFill>
                                    <a:schemeClr val="bg1"/>
                                  </a:solidFill>
                                  <a:effectLst/>
                                  <a:latin typeface="Cambria Math" panose="02040503050406030204" pitchFamily="18" charset="0"/>
                                </a:rPr>
                                <m:t> </m:t>
                              </m:r>
                              <m:r>
                                <a:rPr lang="en-US" sz="1400" kern="100" smtClean="0">
                                  <a:solidFill>
                                    <a:schemeClr val="bg1"/>
                                  </a:solidFill>
                                  <a:effectLst/>
                                  <a:latin typeface="Cambria Math" panose="02040503050406030204" pitchFamily="18" charset="0"/>
                                </a:rPr>
                                <m:t>𝑖</m:t>
                              </m:r>
                              <m:r>
                                <a:rPr lang="zh-CN" sz="1400" kern="100">
                                  <a:solidFill>
                                    <a:schemeClr val="bg1"/>
                                  </a:solidFill>
                                  <a:effectLst/>
                                  <a:latin typeface="Cambria Math" panose="02040503050406030204" pitchFamily="18" charset="0"/>
                                </a:rPr>
                                <m:t>≤</m:t>
                              </m:r>
                              <m:r>
                                <a:rPr lang="en-US" sz="1400" kern="100">
                                  <a:solidFill>
                                    <a:schemeClr val="bg1"/>
                                  </a:solidFill>
                                  <a:effectLst/>
                                  <a:latin typeface="Cambria Math" panose="02040503050406030204" pitchFamily="18" charset="0"/>
                                </a:rPr>
                                <m:t>𝑚</m:t>
                              </m:r>
                              <m:r>
                                <a:rPr lang="en-US" sz="1400" kern="100">
                                  <a:solidFill>
                                    <a:schemeClr val="bg1"/>
                                  </a:solidFill>
                                  <a:effectLst/>
                                  <a:latin typeface="Cambria Math" panose="02040503050406030204" pitchFamily="18" charset="0"/>
                                </a:rPr>
                                <m:t> </m:t>
                              </m:r>
                              <m:r>
                                <m:rPr>
                                  <m:sty m:val="p"/>
                                </m:rPr>
                                <a:rPr lang="en-US" sz="1400" kern="100">
                                  <a:solidFill>
                                    <a:schemeClr val="bg1"/>
                                  </a:solidFill>
                                  <a:effectLst/>
                                  <a:latin typeface="Cambria Math" panose="02040503050406030204" pitchFamily="18" charset="0"/>
                                </a:rPr>
                                <m:t>or</m:t>
                              </m:r>
                              <m:r>
                                <a:rPr lang="en-US" sz="1400" kern="100">
                                  <a:solidFill>
                                    <a:schemeClr val="bg1"/>
                                  </a:solidFill>
                                  <a:effectLst/>
                                  <a:latin typeface="Cambria Math" panose="02040503050406030204" pitchFamily="18" charset="0"/>
                                </a:rPr>
                                <m:t> </m:t>
                              </m:r>
                              <m:r>
                                <a:rPr lang="en-US" sz="1400" kern="100">
                                  <a:solidFill>
                                    <a:schemeClr val="bg1"/>
                                  </a:solidFill>
                                  <a:effectLst/>
                                  <a:latin typeface="Cambria Math" panose="02040503050406030204" pitchFamily="18" charset="0"/>
                                </a:rPr>
                                <m:t>𝑗</m:t>
                              </m:r>
                              <m:r>
                                <a:rPr lang="zh-CN" sz="1400" kern="100">
                                  <a:solidFill>
                                    <a:schemeClr val="bg1"/>
                                  </a:solidFill>
                                  <a:effectLst/>
                                  <a:latin typeface="Cambria Math" panose="02040503050406030204" pitchFamily="18" charset="0"/>
                                </a:rPr>
                                <m:t>≤</m:t>
                              </m:r>
                              <m:r>
                                <a:rPr lang="en-US" sz="1400" kern="100">
                                  <a:solidFill>
                                    <a:schemeClr val="bg1"/>
                                  </a:solidFill>
                                  <a:effectLst/>
                                  <a:latin typeface="Cambria Math" panose="02040503050406030204" pitchFamily="18" charset="0"/>
                                </a:rPr>
                                <m:t>𝑟</m:t>
                              </m:r>
                              <m:r>
                                <a:rPr lang="en-US" sz="1400" kern="100">
                                  <a:solidFill>
                                    <a:schemeClr val="bg1"/>
                                  </a:solidFill>
                                  <a:effectLst/>
                                  <a:latin typeface="Cambria Math" panose="02040503050406030204" pitchFamily="18" charset="0"/>
                                </a:rPr>
                                <m:t> </m:t>
                              </m:r>
                              <m:r>
                                <a:rPr lang="en-US" sz="1400" kern="100">
                                  <a:solidFill>
                                    <a:schemeClr val="bg1"/>
                                  </a:solidFill>
                                  <a:effectLst/>
                                  <a:latin typeface="Cambria Math" panose="02040503050406030204" pitchFamily="18" charset="0"/>
                                </a:rPr>
                                <m:t>𝐝𝐨</m:t>
                              </m:r>
                            </m:oMath>
                          </a14:m>
                          <a:r>
                            <a:rPr lang="en-US" sz="1400" kern="100" dirty="0">
                              <a:solidFill>
                                <a:schemeClr val="bg1"/>
                              </a:solidFill>
                              <a:effectLst/>
                              <a:latin typeface="微软雅黑" panose="020B0503020204020204" pitchFamily="34" charset="-122"/>
                              <a:ea typeface="微软雅黑" panose="020B0503020204020204" pitchFamily="34" charset="-122"/>
                            </a:rPr>
                            <a:t> </a:t>
                          </a:r>
                          <a:endParaRPr lang="zh-CN" sz="1400" kern="100" dirty="0">
                            <a:solidFill>
                              <a:schemeClr val="bg1"/>
                            </a:solidFill>
                            <a:effectLst/>
                            <a:latin typeface="微软雅黑" panose="020B0503020204020204" pitchFamily="34" charset="-122"/>
                            <a:ea typeface="微软雅黑" panose="020B0503020204020204" pitchFamily="34" charset="-122"/>
                          </a:endParaRPr>
                        </a:p>
                      </a:txBody>
                      <a:tcPr marL="62310" marR="6231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51ADB7"/>
                        </a:solidFill>
                      </a:tcPr>
                    </a:tc>
                    <a:extLst>
                      <a:ext uri="{0D108BD9-81ED-4DB2-BD59-A6C34878D82A}">
                        <a16:rowId xmlns:a16="http://schemas.microsoft.com/office/drawing/2014/main" val="3961059832"/>
                      </a:ext>
                    </a:extLst>
                  </a:tr>
                  <a:tr h="36000">
                    <a:tc>
                      <a:txBody>
                        <a:bodyPr/>
                        <a:lstStyle/>
                        <a:p>
                          <a:pPr indent="0" algn="just">
                            <a:lnSpc>
                              <a:spcPct val="125000"/>
                            </a:lnSpc>
                          </a:pPr>
                          <a:r>
                            <a:rPr lang="en-US" altLang="zh-CN" sz="1400" kern="100" dirty="0">
                              <a:solidFill>
                                <a:schemeClr val="bg1"/>
                              </a:solidFill>
                              <a:effectLst/>
                              <a:latin typeface="微软雅黑" panose="020B0503020204020204" pitchFamily="34" charset="-122"/>
                              <a:ea typeface="微软雅黑" panose="020B0503020204020204" pitchFamily="34" charset="-122"/>
                            </a:rPr>
                            <a:t>6</a:t>
                          </a:r>
                          <a:endParaRPr lang="zh-CN" sz="1400" kern="100" dirty="0">
                            <a:solidFill>
                              <a:schemeClr val="bg1"/>
                            </a:solidFill>
                            <a:effectLst/>
                            <a:latin typeface="微软雅黑" panose="020B0503020204020204" pitchFamily="34" charset="-122"/>
                            <a:ea typeface="微软雅黑" panose="020B0503020204020204" pitchFamily="34" charset="-122"/>
                          </a:endParaRPr>
                        </a:p>
                      </a:txBody>
                      <a:tcPr marL="62310" marR="6231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51ADB7"/>
                        </a:solidFill>
                      </a:tcPr>
                    </a:tc>
                    <a:tc>
                      <a:txBody>
                        <a:bodyPr/>
                        <a:lstStyle/>
                        <a:p>
                          <a:pPr indent="0" algn="just">
                            <a:lnSpc>
                              <a:spcPct val="125000"/>
                            </a:lnSpc>
                          </a:pPr>
                          <a14:m>
                            <m:oMath xmlns:m="http://schemas.openxmlformats.org/officeDocument/2006/math">
                              <m:r>
                                <a:rPr lang="en-US" sz="1400" kern="100" smtClean="0">
                                  <a:solidFill>
                                    <a:schemeClr val="bg1"/>
                                  </a:solidFill>
                                  <a:effectLst/>
                                  <a:latin typeface="Cambria Math" panose="02040503050406030204" pitchFamily="18" charset="0"/>
                                </a:rPr>
                                <m:t>|   </m:t>
                              </m:r>
                              <m:r>
                                <a:rPr lang="en-US" sz="1400" kern="100" smtClean="0">
                                  <a:solidFill>
                                    <a:schemeClr val="bg1"/>
                                  </a:solidFill>
                                  <a:effectLst/>
                                  <a:latin typeface="Cambria Math" panose="02040503050406030204" pitchFamily="18" charset="0"/>
                                </a:rPr>
                                <m:t>𝐢𝐟</m:t>
                              </m:r>
                              <m:r>
                                <a:rPr lang="en-US" sz="1400" kern="100" smtClean="0">
                                  <a:solidFill>
                                    <a:schemeClr val="bg1"/>
                                  </a:solidFill>
                                  <a:effectLst/>
                                  <a:latin typeface="Cambria Math" panose="02040503050406030204" pitchFamily="18" charset="0"/>
                                </a:rPr>
                                <m:t> </m:t>
                              </m:r>
                              <m:r>
                                <a:rPr lang="en-US" sz="1400" kern="100" smtClean="0">
                                  <a:solidFill>
                                    <a:schemeClr val="bg1"/>
                                  </a:solidFill>
                                  <a:effectLst/>
                                  <a:latin typeface="Cambria Math" panose="02040503050406030204" pitchFamily="18" charset="0"/>
                                </a:rPr>
                                <m:t>𝑗</m:t>
                              </m:r>
                              <m:r>
                                <a:rPr lang="en-US" sz="1400" kern="100" smtClean="0">
                                  <a:solidFill>
                                    <a:schemeClr val="bg1"/>
                                  </a:solidFill>
                                  <a:effectLst/>
                                  <a:latin typeface="Cambria Math" panose="02040503050406030204" pitchFamily="18" charset="0"/>
                                </a:rPr>
                                <m:t>&gt;</m:t>
                              </m:r>
                              <m:r>
                                <a:rPr lang="en-US" sz="1400" kern="100" smtClean="0">
                                  <a:solidFill>
                                    <a:schemeClr val="bg1"/>
                                  </a:solidFill>
                                  <a:effectLst/>
                                  <a:latin typeface="Cambria Math" panose="02040503050406030204" pitchFamily="18" charset="0"/>
                                </a:rPr>
                                <m:t>𝑟</m:t>
                              </m:r>
                              <m:r>
                                <a:rPr lang="en-US" sz="1400" kern="100" smtClean="0">
                                  <a:solidFill>
                                    <a:schemeClr val="bg1"/>
                                  </a:solidFill>
                                  <a:effectLst/>
                                  <a:latin typeface="Cambria Math" panose="02040503050406030204" pitchFamily="18" charset="0"/>
                                </a:rPr>
                                <m:t> </m:t>
                              </m:r>
                              <m:r>
                                <m:rPr>
                                  <m:sty m:val="p"/>
                                </m:rPr>
                                <a:rPr lang="en-US" sz="1400" kern="100" smtClean="0">
                                  <a:solidFill>
                                    <a:schemeClr val="bg1"/>
                                  </a:solidFill>
                                  <a:effectLst/>
                                  <a:latin typeface="Cambria Math" panose="02040503050406030204" pitchFamily="18" charset="0"/>
                                </a:rPr>
                                <m:t>or</m:t>
                              </m:r>
                              <m:r>
                                <a:rPr lang="en-US" sz="1400" kern="100" smtClean="0">
                                  <a:solidFill>
                                    <a:schemeClr val="bg1"/>
                                  </a:solidFill>
                                  <a:effectLst/>
                                  <a:latin typeface="Cambria Math" panose="02040503050406030204" pitchFamily="18" charset="0"/>
                                </a:rPr>
                                <m:t> </m:t>
                              </m:r>
                              <m:d>
                                <m:dPr>
                                  <m:ctrlPr>
                                    <a:rPr lang="zh-CN" sz="1400" i="1" kern="100">
                                      <a:solidFill>
                                        <a:schemeClr val="bg1"/>
                                      </a:solidFill>
                                      <a:effectLst/>
                                      <a:latin typeface="Cambria Math" panose="02040503050406030204" pitchFamily="18" charset="0"/>
                                    </a:rPr>
                                  </m:ctrlPr>
                                </m:dPr>
                                <m:e>
                                  <m:r>
                                    <a:rPr lang="en-US" sz="1400" kern="100">
                                      <a:solidFill>
                                        <a:schemeClr val="bg1"/>
                                      </a:solidFill>
                                      <a:effectLst/>
                                      <a:latin typeface="Cambria Math" panose="02040503050406030204" pitchFamily="18" charset="0"/>
                                    </a:rPr>
                                    <m:t>𝑖</m:t>
                                  </m:r>
                                  <m:r>
                                    <a:rPr lang="zh-CN" sz="1400" kern="100">
                                      <a:solidFill>
                                        <a:schemeClr val="bg1"/>
                                      </a:solidFill>
                                      <a:effectLst/>
                                      <a:latin typeface="Cambria Math" panose="02040503050406030204" pitchFamily="18" charset="0"/>
                                    </a:rPr>
                                    <m:t>≤</m:t>
                                  </m:r>
                                  <m:r>
                                    <a:rPr lang="en-US" sz="1400" kern="100">
                                      <a:solidFill>
                                        <a:schemeClr val="bg1"/>
                                      </a:solidFill>
                                      <a:effectLst/>
                                      <a:latin typeface="Cambria Math" panose="02040503050406030204" pitchFamily="18" charset="0"/>
                                    </a:rPr>
                                    <m:t>𝑚</m:t>
                                  </m:r>
                                  <m:r>
                                    <a:rPr lang="en-US" sz="1400" kern="100">
                                      <a:solidFill>
                                        <a:schemeClr val="bg1"/>
                                      </a:solidFill>
                                      <a:effectLst/>
                                      <a:latin typeface="Cambria Math" panose="02040503050406030204" pitchFamily="18" charset="0"/>
                                    </a:rPr>
                                    <m:t> </m:t>
                                  </m:r>
                                  <m:r>
                                    <m:rPr>
                                      <m:sty m:val="p"/>
                                    </m:rPr>
                                    <a:rPr lang="en-US" sz="1400" kern="100">
                                      <a:solidFill>
                                        <a:schemeClr val="bg1"/>
                                      </a:solidFill>
                                      <a:effectLst/>
                                      <a:latin typeface="Cambria Math" panose="02040503050406030204" pitchFamily="18" charset="0"/>
                                    </a:rPr>
                                    <m:t>and</m:t>
                                  </m:r>
                                  <m:r>
                                    <a:rPr lang="en-US" sz="1400" kern="100">
                                      <a:solidFill>
                                        <a:schemeClr val="bg1"/>
                                      </a:solidFill>
                                      <a:effectLst/>
                                      <a:latin typeface="Cambria Math" panose="02040503050406030204" pitchFamily="18" charset="0"/>
                                    </a:rPr>
                                    <m:t> </m:t>
                                  </m:r>
                                  <m:sSub>
                                    <m:sSubPr>
                                      <m:ctrlPr>
                                        <a:rPr lang="zh-CN" sz="1400" i="1" kern="100">
                                          <a:solidFill>
                                            <a:schemeClr val="bg1"/>
                                          </a:solidFill>
                                          <a:effectLst/>
                                          <a:latin typeface="Cambria Math" panose="02040503050406030204" pitchFamily="18" charset="0"/>
                                        </a:rPr>
                                      </m:ctrlPr>
                                    </m:sSubPr>
                                    <m:e>
                                      <m:r>
                                        <a:rPr lang="en-US" sz="1400" kern="100">
                                          <a:solidFill>
                                            <a:schemeClr val="bg1"/>
                                          </a:solidFill>
                                          <a:effectLst/>
                                          <a:latin typeface="Cambria Math" panose="02040503050406030204" pitchFamily="18" charset="0"/>
                                        </a:rPr>
                                        <m:t>𝑎</m:t>
                                      </m:r>
                                    </m:e>
                                    <m:sub>
                                      <m:r>
                                        <a:rPr lang="en-US" sz="1400" kern="100">
                                          <a:solidFill>
                                            <a:schemeClr val="bg1"/>
                                          </a:solidFill>
                                          <a:effectLst/>
                                          <a:latin typeface="Cambria Math" panose="02040503050406030204" pitchFamily="18" charset="0"/>
                                        </a:rPr>
                                        <m:t>𝑖</m:t>
                                      </m:r>
                                    </m:sub>
                                  </m:sSub>
                                  <m:r>
                                    <a:rPr lang="zh-CN" sz="1400" kern="100">
                                      <a:solidFill>
                                        <a:schemeClr val="bg1"/>
                                      </a:solidFill>
                                      <a:effectLst/>
                                      <a:latin typeface="Cambria Math" panose="02040503050406030204" pitchFamily="18" charset="0"/>
                                    </a:rPr>
                                    <m:t>≤</m:t>
                                  </m:r>
                                  <m:sSub>
                                    <m:sSubPr>
                                      <m:ctrlPr>
                                        <a:rPr lang="zh-CN" sz="1400" i="1" kern="100">
                                          <a:solidFill>
                                            <a:schemeClr val="bg1"/>
                                          </a:solidFill>
                                          <a:effectLst/>
                                          <a:latin typeface="Cambria Math" panose="02040503050406030204" pitchFamily="18" charset="0"/>
                                        </a:rPr>
                                      </m:ctrlPr>
                                    </m:sSubPr>
                                    <m:e>
                                      <m:r>
                                        <a:rPr lang="en-US" sz="1400" kern="100">
                                          <a:solidFill>
                                            <a:schemeClr val="bg1"/>
                                          </a:solidFill>
                                          <a:effectLst/>
                                          <a:latin typeface="Cambria Math" panose="02040503050406030204" pitchFamily="18" charset="0"/>
                                        </a:rPr>
                                        <m:t>𝑎</m:t>
                                      </m:r>
                                    </m:e>
                                    <m:sub>
                                      <m:r>
                                        <a:rPr lang="en-US" sz="1400" kern="100">
                                          <a:solidFill>
                                            <a:schemeClr val="bg1"/>
                                          </a:solidFill>
                                          <a:effectLst/>
                                          <a:latin typeface="Cambria Math" panose="02040503050406030204" pitchFamily="18" charset="0"/>
                                        </a:rPr>
                                        <m:t>𝑗</m:t>
                                      </m:r>
                                    </m:sub>
                                  </m:sSub>
                                </m:e>
                              </m:d>
                              <m:r>
                                <a:rPr lang="en-US" sz="1400" kern="100">
                                  <a:solidFill>
                                    <a:schemeClr val="bg1"/>
                                  </a:solidFill>
                                  <a:effectLst/>
                                  <a:latin typeface="Cambria Math" panose="02040503050406030204" pitchFamily="18" charset="0"/>
                                </a:rPr>
                                <m:t> </m:t>
                              </m:r>
                              <m:r>
                                <a:rPr lang="en-US" sz="1400" kern="100">
                                  <a:solidFill>
                                    <a:schemeClr val="bg1"/>
                                  </a:solidFill>
                                  <a:effectLst/>
                                  <a:latin typeface="Cambria Math" panose="02040503050406030204" pitchFamily="18" charset="0"/>
                                </a:rPr>
                                <m:t>𝐭𝐡𝐞𝐧</m:t>
                              </m:r>
                            </m:oMath>
                          </a14:m>
                          <a:r>
                            <a:rPr lang="en-US" sz="1400" kern="100" dirty="0">
                              <a:solidFill>
                                <a:schemeClr val="bg1"/>
                              </a:solidFill>
                              <a:effectLst/>
                              <a:latin typeface="微软雅黑" panose="020B0503020204020204" pitchFamily="34" charset="-122"/>
                              <a:ea typeface="微软雅黑" panose="020B0503020204020204" pitchFamily="34" charset="-122"/>
                            </a:rPr>
                            <a:t> </a:t>
                          </a:r>
                          <a:endParaRPr lang="zh-CN" sz="1400" kern="100" dirty="0">
                            <a:solidFill>
                              <a:schemeClr val="bg1"/>
                            </a:solidFill>
                            <a:effectLst/>
                            <a:latin typeface="微软雅黑" panose="020B0503020204020204" pitchFamily="34" charset="-122"/>
                            <a:ea typeface="微软雅黑" panose="020B0503020204020204" pitchFamily="34" charset="-122"/>
                          </a:endParaRPr>
                        </a:p>
                      </a:txBody>
                      <a:tcPr marL="62310" marR="6231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51ADB7"/>
                        </a:solidFill>
                      </a:tcPr>
                    </a:tc>
                    <a:extLst>
                      <a:ext uri="{0D108BD9-81ED-4DB2-BD59-A6C34878D82A}">
                        <a16:rowId xmlns:a16="http://schemas.microsoft.com/office/drawing/2014/main" val="4205757465"/>
                      </a:ext>
                    </a:extLst>
                  </a:tr>
                  <a:tr h="36000">
                    <a:tc>
                      <a:txBody>
                        <a:bodyPr/>
                        <a:lstStyle/>
                        <a:p>
                          <a:pPr indent="0" algn="just">
                            <a:lnSpc>
                              <a:spcPct val="125000"/>
                            </a:lnSpc>
                          </a:pPr>
                          <a:r>
                            <a:rPr lang="en-US" altLang="zh-CN" sz="1400" kern="100" dirty="0">
                              <a:solidFill>
                                <a:schemeClr val="bg1"/>
                              </a:solidFill>
                              <a:effectLst/>
                              <a:latin typeface="微软雅黑" panose="020B0503020204020204" pitchFamily="34" charset="-122"/>
                              <a:ea typeface="微软雅黑" panose="020B0503020204020204" pitchFamily="34" charset="-122"/>
                            </a:rPr>
                            <a:t>7</a:t>
                          </a:r>
                          <a:endParaRPr lang="zh-CN" sz="1400" kern="100" dirty="0">
                            <a:solidFill>
                              <a:schemeClr val="bg1"/>
                            </a:solidFill>
                            <a:effectLst/>
                            <a:latin typeface="微软雅黑" panose="020B0503020204020204" pitchFamily="34" charset="-122"/>
                            <a:ea typeface="微软雅黑" panose="020B0503020204020204" pitchFamily="34" charset="-122"/>
                          </a:endParaRPr>
                        </a:p>
                      </a:txBody>
                      <a:tcPr marL="62310" marR="6231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51ADB7"/>
                        </a:solidFill>
                      </a:tcPr>
                    </a:tc>
                    <a:tc>
                      <a:txBody>
                        <a:bodyPr/>
                        <a:lstStyle/>
                        <a:p>
                          <a:pPr indent="0" algn="just">
                            <a:lnSpc>
                              <a:spcPct val="125000"/>
                            </a:lnSpc>
                          </a:pPr>
                          <a14:m>
                            <m:oMathPara xmlns:m="http://schemas.openxmlformats.org/officeDocument/2006/math">
                              <m:oMathParaPr>
                                <m:jc m:val="left"/>
                              </m:oMathParaPr>
                              <m:oMath xmlns:m="http://schemas.openxmlformats.org/officeDocument/2006/math">
                                <m:d>
                                  <m:dPr>
                                    <m:begChr m:val="|"/>
                                    <m:endChr m:val="|"/>
                                    <m:ctrlPr>
                                      <a:rPr lang="en-US" sz="1400" i="1" kern="100" smtClean="0">
                                        <a:solidFill>
                                          <a:schemeClr val="bg1"/>
                                        </a:solidFill>
                                        <a:effectLst/>
                                        <a:latin typeface="Cambria Math" panose="02040503050406030204" pitchFamily="18" charset="0"/>
                                      </a:rPr>
                                    </m:ctrlPr>
                                  </m:dPr>
                                  <m:e>
                                    <m:r>
                                      <a:rPr lang="en-US" sz="1400" kern="100" smtClean="0">
                                        <a:solidFill>
                                          <a:schemeClr val="bg1"/>
                                        </a:solidFill>
                                        <a:effectLst/>
                                        <a:latin typeface="Cambria Math" panose="02040503050406030204" pitchFamily="18" charset="0"/>
                                      </a:rPr>
                                      <m:t>   </m:t>
                                    </m:r>
                                  </m:e>
                                </m:d>
                                <m:r>
                                  <a:rPr lang="en-US" sz="1400" b="0" i="0" kern="100" smtClean="0">
                                    <a:solidFill>
                                      <a:schemeClr val="bg1"/>
                                    </a:solidFill>
                                    <a:effectLst/>
                                    <a:latin typeface="Cambria Math" panose="02040503050406030204" pitchFamily="18" charset="0"/>
                                  </a:rPr>
                                  <m:t>  </m:t>
                                </m:r>
                                <m:sSub>
                                  <m:sSubPr>
                                    <m:ctrlPr>
                                      <a:rPr lang="en-US" sz="1400" b="0" i="1" kern="100" smtClean="0">
                                        <a:solidFill>
                                          <a:schemeClr val="bg1"/>
                                        </a:solidFill>
                                        <a:effectLst/>
                                        <a:latin typeface="Cambria Math" panose="02040503050406030204" pitchFamily="18" charset="0"/>
                                      </a:rPr>
                                    </m:ctrlPr>
                                  </m:sSubPr>
                                  <m:e>
                                    <m:r>
                                      <a:rPr lang="en-US" sz="1400" b="0" i="1" kern="100" smtClean="0">
                                        <a:solidFill>
                                          <a:schemeClr val="bg1"/>
                                        </a:solidFill>
                                        <a:effectLst/>
                                        <a:latin typeface="Cambria Math" panose="02040503050406030204" pitchFamily="18" charset="0"/>
                                      </a:rPr>
                                      <m:t>𝑡</m:t>
                                    </m:r>
                                  </m:e>
                                  <m:sub>
                                    <m:r>
                                      <a:rPr lang="en-US" sz="1400" b="0" i="1" kern="100" smtClean="0">
                                        <a:solidFill>
                                          <a:schemeClr val="bg1"/>
                                        </a:solidFill>
                                        <a:effectLst/>
                                        <a:latin typeface="Cambria Math" panose="02040503050406030204" pitchFamily="18" charset="0"/>
                                      </a:rPr>
                                      <m:t>𝑘</m:t>
                                    </m:r>
                                  </m:sub>
                                </m:sSub>
                                <m:r>
                                  <a:rPr lang="en-US" sz="1400" b="0" i="1" kern="100" smtClean="0">
                                    <a:solidFill>
                                      <a:schemeClr val="bg1"/>
                                    </a:solidFill>
                                    <a:effectLst/>
                                    <a:latin typeface="Cambria Math" panose="02040503050406030204" pitchFamily="18" charset="0"/>
                                  </a:rPr>
                                  <m:t>←</m:t>
                                </m:r>
                                <m:sSub>
                                  <m:sSubPr>
                                    <m:ctrlPr>
                                      <a:rPr lang="en-US" sz="1400" b="0" i="1" kern="100" smtClean="0">
                                        <a:solidFill>
                                          <a:schemeClr val="bg1"/>
                                        </a:solidFill>
                                        <a:effectLst/>
                                        <a:latin typeface="Cambria Math" panose="02040503050406030204" pitchFamily="18" charset="0"/>
                                      </a:rPr>
                                    </m:ctrlPr>
                                  </m:sSubPr>
                                  <m:e>
                                    <m:r>
                                      <a:rPr lang="en-US" sz="1400" b="0" i="1" kern="100" smtClean="0">
                                        <a:solidFill>
                                          <a:schemeClr val="bg1"/>
                                        </a:solidFill>
                                        <a:effectLst/>
                                        <a:latin typeface="Cambria Math" panose="02040503050406030204" pitchFamily="18" charset="0"/>
                                      </a:rPr>
                                      <m:t>𝑎</m:t>
                                    </m:r>
                                  </m:e>
                                  <m:sub>
                                    <m:r>
                                      <a:rPr lang="en-US" sz="1400" b="0" i="1" kern="100" smtClean="0">
                                        <a:solidFill>
                                          <a:schemeClr val="bg1"/>
                                        </a:solidFill>
                                        <a:effectLst/>
                                        <a:latin typeface="Cambria Math" panose="02040503050406030204" pitchFamily="18" charset="0"/>
                                      </a:rPr>
                                      <m:t>𝑖</m:t>
                                    </m:r>
                                  </m:sub>
                                </m:sSub>
                              </m:oMath>
                            </m:oMathPara>
                          </a14:m>
                          <a:endParaRPr lang="zh-CN" sz="1400" kern="100" dirty="0">
                            <a:solidFill>
                              <a:schemeClr val="bg1"/>
                            </a:solidFill>
                            <a:effectLst/>
                            <a:latin typeface="微软雅黑" panose="020B0503020204020204" pitchFamily="34" charset="-122"/>
                            <a:ea typeface="微软雅黑" panose="020B0503020204020204" pitchFamily="34" charset="-122"/>
                          </a:endParaRPr>
                        </a:p>
                      </a:txBody>
                      <a:tcPr marL="62310" marR="6231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51ADB7"/>
                        </a:solidFill>
                      </a:tcPr>
                    </a:tc>
                    <a:extLst>
                      <a:ext uri="{0D108BD9-81ED-4DB2-BD59-A6C34878D82A}">
                        <a16:rowId xmlns:a16="http://schemas.microsoft.com/office/drawing/2014/main" val="4048581267"/>
                      </a:ext>
                    </a:extLst>
                  </a:tr>
                  <a:tr h="36000">
                    <a:tc>
                      <a:txBody>
                        <a:bodyPr/>
                        <a:lstStyle/>
                        <a:p>
                          <a:pPr indent="0" algn="just">
                            <a:lnSpc>
                              <a:spcPct val="125000"/>
                            </a:lnSpc>
                          </a:pPr>
                          <a:r>
                            <a:rPr lang="en-US" altLang="zh-CN" sz="1400" kern="100" dirty="0">
                              <a:solidFill>
                                <a:schemeClr val="bg1"/>
                              </a:solidFill>
                              <a:effectLst/>
                              <a:latin typeface="微软雅黑" panose="020B0503020204020204" pitchFamily="34" charset="-122"/>
                              <a:ea typeface="微软雅黑" panose="020B0503020204020204" pitchFamily="34" charset="-122"/>
                            </a:rPr>
                            <a:t>8</a:t>
                          </a:r>
                          <a:endParaRPr lang="zh-CN" sz="1400" kern="100" dirty="0">
                            <a:solidFill>
                              <a:schemeClr val="bg1"/>
                            </a:solidFill>
                            <a:effectLst/>
                            <a:latin typeface="微软雅黑" panose="020B0503020204020204" pitchFamily="34" charset="-122"/>
                            <a:ea typeface="微软雅黑" panose="020B0503020204020204" pitchFamily="34" charset="-122"/>
                          </a:endParaRPr>
                        </a:p>
                      </a:txBody>
                      <a:tcPr marL="62310" marR="6231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51ADB7"/>
                        </a:solidFill>
                      </a:tcPr>
                    </a:tc>
                    <a:tc>
                      <a:txBody>
                        <a:bodyPr/>
                        <a:lstStyle/>
                        <a:p>
                          <a:pPr indent="0" algn="just">
                            <a:lnSpc>
                              <a:spcPct val="125000"/>
                            </a:lnSpc>
                          </a:pPr>
                          <a14:m>
                            <m:oMath xmlns:m="http://schemas.openxmlformats.org/officeDocument/2006/math">
                              <m:d>
                                <m:dPr>
                                  <m:begChr m:val="|"/>
                                  <m:endChr m:val="|"/>
                                  <m:ctrlPr>
                                    <a:rPr lang="zh-CN" sz="1400" i="1" kern="100" smtClean="0">
                                      <a:solidFill>
                                        <a:schemeClr val="bg1"/>
                                      </a:solidFill>
                                      <a:effectLst/>
                                      <a:latin typeface="Cambria Math" panose="02040503050406030204" pitchFamily="18" charset="0"/>
                                    </a:rPr>
                                  </m:ctrlPr>
                                </m:dPr>
                                <m:e>
                                  <m:r>
                                    <a:rPr lang="en-US" sz="1400" kern="100">
                                      <a:solidFill>
                                        <a:schemeClr val="bg1"/>
                                      </a:solidFill>
                                      <a:effectLst/>
                                      <a:latin typeface="Cambria Math" panose="02040503050406030204" pitchFamily="18" charset="0"/>
                                    </a:rPr>
                                    <m:t>   </m:t>
                                  </m:r>
                                </m:e>
                              </m:d>
                              <m:r>
                                <a:rPr lang="en-US" sz="1400" kern="100">
                                  <a:solidFill>
                                    <a:schemeClr val="bg1"/>
                                  </a:solidFill>
                                  <a:effectLst/>
                                  <a:latin typeface="Cambria Math" panose="02040503050406030204" pitchFamily="18" charset="0"/>
                                </a:rPr>
                                <m:t>   </m:t>
                              </m:r>
                              <m:r>
                                <a:rPr lang="en-US" sz="1400" kern="100">
                                  <a:solidFill>
                                    <a:schemeClr val="bg1"/>
                                  </a:solidFill>
                                  <a:effectLst/>
                                  <a:latin typeface="Cambria Math" panose="02040503050406030204" pitchFamily="18" charset="0"/>
                                </a:rPr>
                                <m:t>𝑖</m:t>
                              </m:r>
                              <m:r>
                                <a:rPr lang="zh-CN" sz="1400" kern="100">
                                  <a:solidFill>
                                    <a:schemeClr val="bg1"/>
                                  </a:solidFill>
                                  <a:effectLst/>
                                  <a:latin typeface="Cambria Math" panose="02040503050406030204" pitchFamily="18" charset="0"/>
                                </a:rPr>
                                <m:t>←</m:t>
                              </m:r>
                              <m:r>
                                <a:rPr lang="en-US" sz="1400" kern="100">
                                  <a:solidFill>
                                    <a:schemeClr val="bg1"/>
                                  </a:solidFill>
                                  <a:effectLst/>
                                  <a:latin typeface="Cambria Math" panose="02040503050406030204" pitchFamily="18" charset="0"/>
                                </a:rPr>
                                <m:t>𝑖</m:t>
                              </m:r>
                              <m:r>
                                <a:rPr lang="en-US" sz="1400" kern="100">
                                  <a:solidFill>
                                    <a:schemeClr val="bg1"/>
                                  </a:solidFill>
                                  <a:effectLst/>
                                  <a:latin typeface="Cambria Math" panose="02040503050406030204" pitchFamily="18" charset="0"/>
                                </a:rPr>
                                <m:t>+1</m:t>
                              </m:r>
                            </m:oMath>
                          </a14:m>
                          <a:r>
                            <a:rPr lang="en-US" sz="1400" kern="100" dirty="0">
                              <a:solidFill>
                                <a:schemeClr val="bg1"/>
                              </a:solidFill>
                              <a:effectLst/>
                              <a:latin typeface="微软雅黑" panose="020B0503020204020204" pitchFamily="34" charset="-122"/>
                              <a:ea typeface="微软雅黑" panose="020B0503020204020204" pitchFamily="34" charset="-122"/>
                            </a:rPr>
                            <a:t> </a:t>
                          </a:r>
                          <a:endParaRPr lang="zh-CN" sz="1400" kern="100" dirty="0">
                            <a:solidFill>
                              <a:schemeClr val="bg1"/>
                            </a:solidFill>
                            <a:effectLst/>
                            <a:latin typeface="微软雅黑" panose="020B0503020204020204" pitchFamily="34" charset="-122"/>
                            <a:ea typeface="微软雅黑" panose="020B0503020204020204" pitchFamily="34" charset="-122"/>
                          </a:endParaRPr>
                        </a:p>
                      </a:txBody>
                      <a:tcPr marL="62310" marR="6231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51ADB7"/>
                        </a:solidFill>
                      </a:tcPr>
                    </a:tc>
                    <a:extLst>
                      <a:ext uri="{0D108BD9-81ED-4DB2-BD59-A6C34878D82A}">
                        <a16:rowId xmlns:a16="http://schemas.microsoft.com/office/drawing/2014/main" val="1549335579"/>
                      </a:ext>
                    </a:extLst>
                  </a:tr>
                  <a:tr h="36000">
                    <a:tc>
                      <a:txBody>
                        <a:bodyPr/>
                        <a:lstStyle/>
                        <a:p>
                          <a:pPr indent="0" algn="just">
                            <a:lnSpc>
                              <a:spcPct val="125000"/>
                            </a:lnSpc>
                          </a:pPr>
                          <a:r>
                            <a:rPr lang="en-US" altLang="zh-CN" sz="1400" kern="100" dirty="0">
                              <a:solidFill>
                                <a:schemeClr val="bg1"/>
                              </a:solidFill>
                              <a:effectLst/>
                              <a:latin typeface="微软雅黑" panose="020B0503020204020204" pitchFamily="34" charset="-122"/>
                              <a:ea typeface="微软雅黑" panose="020B0503020204020204" pitchFamily="34" charset="-122"/>
                            </a:rPr>
                            <a:t>9</a:t>
                          </a:r>
                          <a:endParaRPr lang="zh-CN" sz="1400" kern="100" dirty="0">
                            <a:solidFill>
                              <a:schemeClr val="bg1"/>
                            </a:solidFill>
                            <a:effectLst/>
                            <a:latin typeface="微软雅黑" panose="020B0503020204020204" pitchFamily="34" charset="-122"/>
                            <a:ea typeface="微软雅黑" panose="020B0503020204020204" pitchFamily="34" charset="-122"/>
                          </a:endParaRPr>
                        </a:p>
                      </a:txBody>
                      <a:tcPr marL="62310" marR="6231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51ADB7"/>
                        </a:solidFill>
                      </a:tcPr>
                    </a:tc>
                    <a:tc>
                      <a:txBody>
                        <a:bodyPr/>
                        <a:lstStyle/>
                        <a:p>
                          <a:pPr indent="0" algn="just">
                            <a:lnSpc>
                              <a:spcPct val="125000"/>
                            </a:lnSpc>
                          </a:pPr>
                          <a14:m>
                            <m:oMath xmlns:m="http://schemas.openxmlformats.org/officeDocument/2006/math">
                              <m:r>
                                <a:rPr lang="en-US" sz="1400" kern="100" smtClean="0">
                                  <a:solidFill>
                                    <a:schemeClr val="bg1"/>
                                  </a:solidFill>
                                  <a:effectLst/>
                                  <a:latin typeface="Cambria Math" panose="02040503050406030204" pitchFamily="18" charset="0"/>
                                </a:rPr>
                                <m:t>|   </m:t>
                              </m:r>
                              <m:r>
                                <a:rPr lang="en-US" sz="1400" kern="100" smtClean="0">
                                  <a:solidFill>
                                    <a:schemeClr val="bg1"/>
                                  </a:solidFill>
                                  <a:effectLst/>
                                  <a:latin typeface="Cambria Math" panose="02040503050406030204" pitchFamily="18" charset="0"/>
                                </a:rPr>
                                <m:t>𝐞𝐥𝐬𝐞</m:t>
                              </m:r>
                            </m:oMath>
                          </a14:m>
                          <a:r>
                            <a:rPr lang="en-US" sz="1400" kern="100" dirty="0">
                              <a:solidFill>
                                <a:schemeClr val="bg1"/>
                              </a:solidFill>
                              <a:effectLst/>
                              <a:latin typeface="微软雅黑" panose="020B0503020204020204" pitchFamily="34" charset="-122"/>
                              <a:ea typeface="微软雅黑" panose="020B0503020204020204" pitchFamily="34" charset="-122"/>
                            </a:rPr>
                            <a:t>    //</a:t>
                          </a:r>
                          <a14:m>
                            <m:oMath xmlns:m="http://schemas.openxmlformats.org/officeDocument/2006/math">
                              <m:sSub>
                                <m:sSubPr>
                                  <m:ctrlPr>
                                    <a:rPr lang="zh-CN" altLang="zh-CN" sz="1400" i="1" kern="100" smtClean="0">
                                      <a:solidFill>
                                        <a:schemeClr val="bg1"/>
                                      </a:solidFill>
                                      <a:effectLst/>
                                      <a:latin typeface="Cambria Math" panose="02040503050406030204" pitchFamily="18" charset="0"/>
                                    </a:rPr>
                                  </m:ctrlPr>
                                </m:sSubPr>
                                <m:e>
                                  <m:r>
                                    <a:rPr lang="en-US" altLang="zh-CN" sz="1400" kern="100">
                                      <a:solidFill>
                                        <a:schemeClr val="bg1"/>
                                      </a:solidFill>
                                      <a:effectLst/>
                                      <a:latin typeface="Cambria Math" panose="02040503050406030204" pitchFamily="18" charset="0"/>
                                    </a:rPr>
                                    <m:t>𝑎</m:t>
                                  </m:r>
                                </m:e>
                                <m:sub>
                                  <m:r>
                                    <a:rPr lang="en-US" altLang="zh-CN" sz="1400" kern="100">
                                      <a:solidFill>
                                        <a:schemeClr val="bg1"/>
                                      </a:solidFill>
                                      <a:effectLst/>
                                      <a:latin typeface="Cambria Math" panose="02040503050406030204" pitchFamily="18" charset="0"/>
                                    </a:rPr>
                                    <m:t>𝑖</m:t>
                                  </m:r>
                                </m:sub>
                              </m:sSub>
                              <m:r>
                                <a:rPr lang="en-US" altLang="zh-CN" sz="1400" b="0" i="1" kern="100" smtClean="0">
                                  <a:solidFill>
                                    <a:schemeClr val="bg1"/>
                                  </a:solidFill>
                                  <a:effectLst/>
                                  <a:latin typeface="Cambria Math" panose="02040503050406030204" pitchFamily="18" charset="0"/>
                                </a:rPr>
                                <m:t>&gt;</m:t>
                              </m:r>
                              <m:sSub>
                                <m:sSubPr>
                                  <m:ctrlPr>
                                    <a:rPr lang="zh-CN" altLang="zh-CN" sz="1400" i="1" kern="100">
                                      <a:solidFill>
                                        <a:schemeClr val="bg1"/>
                                      </a:solidFill>
                                      <a:effectLst/>
                                      <a:latin typeface="Cambria Math" panose="02040503050406030204" pitchFamily="18" charset="0"/>
                                    </a:rPr>
                                  </m:ctrlPr>
                                </m:sSubPr>
                                <m:e>
                                  <m:r>
                                    <a:rPr lang="en-US" altLang="zh-CN" sz="1400" kern="100">
                                      <a:solidFill>
                                        <a:schemeClr val="bg1"/>
                                      </a:solidFill>
                                      <a:effectLst/>
                                      <a:latin typeface="Cambria Math" panose="02040503050406030204" pitchFamily="18" charset="0"/>
                                    </a:rPr>
                                    <m:t>𝑎</m:t>
                                  </m:r>
                                </m:e>
                                <m:sub>
                                  <m:r>
                                    <a:rPr lang="en-US" altLang="zh-CN" sz="1400" kern="100">
                                      <a:solidFill>
                                        <a:schemeClr val="bg1"/>
                                      </a:solidFill>
                                      <a:effectLst/>
                                      <a:latin typeface="Cambria Math" panose="02040503050406030204" pitchFamily="18" charset="0"/>
                                    </a:rPr>
                                    <m:t>𝑗</m:t>
                                  </m:r>
                                </m:sub>
                              </m:sSub>
                            </m:oMath>
                          </a14:m>
                          <a:endParaRPr lang="zh-CN" sz="1400" kern="100" dirty="0">
                            <a:solidFill>
                              <a:schemeClr val="bg1"/>
                            </a:solidFill>
                            <a:effectLst/>
                            <a:latin typeface="微软雅黑" panose="020B0503020204020204" pitchFamily="34" charset="-122"/>
                            <a:ea typeface="微软雅黑" panose="020B0503020204020204" pitchFamily="34" charset="-122"/>
                          </a:endParaRPr>
                        </a:p>
                      </a:txBody>
                      <a:tcPr marL="62310" marR="6231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51ADB7"/>
                        </a:solidFill>
                      </a:tcPr>
                    </a:tc>
                    <a:extLst>
                      <a:ext uri="{0D108BD9-81ED-4DB2-BD59-A6C34878D82A}">
                        <a16:rowId xmlns:a16="http://schemas.microsoft.com/office/drawing/2014/main" val="154144418"/>
                      </a:ext>
                    </a:extLst>
                  </a:tr>
                  <a:tr h="36000">
                    <a:tc>
                      <a:txBody>
                        <a:bodyPr/>
                        <a:lstStyle/>
                        <a:p>
                          <a:pPr indent="0" algn="just">
                            <a:lnSpc>
                              <a:spcPct val="125000"/>
                            </a:lnSpc>
                          </a:pPr>
                          <a:r>
                            <a:rPr lang="en-US" sz="1400" kern="100" dirty="0">
                              <a:solidFill>
                                <a:schemeClr val="bg1"/>
                              </a:solidFill>
                              <a:effectLst/>
                              <a:latin typeface="微软雅黑" panose="020B0503020204020204" pitchFamily="34" charset="-122"/>
                              <a:ea typeface="微软雅黑" panose="020B0503020204020204" pitchFamily="34" charset="-122"/>
                            </a:rPr>
                            <a:t>10</a:t>
                          </a:r>
                          <a:endParaRPr lang="zh-CN" sz="1400" kern="100" dirty="0">
                            <a:solidFill>
                              <a:schemeClr val="bg1"/>
                            </a:solidFill>
                            <a:effectLst/>
                            <a:latin typeface="微软雅黑" panose="020B0503020204020204" pitchFamily="34" charset="-122"/>
                            <a:ea typeface="微软雅黑" panose="020B0503020204020204" pitchFamily="34" charset="-122"/>
                          </a:endParaRPr>
                        </a:p>
                      </a:txBody>
                      <a:tcPr marL="62310" marR="6231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51ADB7"/>
                        </a:solidFill>
                      </a:tcPr>
                    </a:tc>
                    <a:tc>
                      <a:txBody>
                        <a:bodyPr/>
                        <a:lstStyle/>
                        <a:p>
                          <a:pPr indent="0" algn="just">
                            <a:lnSpc>
                              <a:spcPct val="125000"/>
                            </a:lnSpc>
                          </a:pPr>
                          <a14:m>
                            <m:oMathPara xmlns:m="http://schemas.openxmlformats.org/officeDocument/2006/math">
                              <m:oMathParaPr>
                                <m:jc m:val="left"/>
                              </m:oMathParaPr>
                              <m:oMath xmlns:m="http://schemas.openxmlformats.org/officeDocument/2006/math">
                                <m:d>
                                  <m:dPr>
                                    <m:begChr m:val="|"/>
                                    <m:endChr m:val="|"/>
                                    <m:ctrlPr>
                                      <a:rPr lang="zh-CN" sz="1400" i="1" kern="100" smtClean="0">
                                        <a:solidFill>
                                          <a:schemeClr val="bg1"/>
                                        </a:solidFill>
                                        <a:effectLst/>
                                        <a:latin typeface="Cambria Math" panose="02040503050406030204" pitchFamily="18" charset="0"/>
                                      </a:rPr>
                                    </m:ctrlPr>
                                  </m:dPr>
                                  <m:e>
                                    <m:r>
                                      <a:rPr lang="en-US" sz="1400" kern="100">
                                        <a:solidFill>
                                          <a:schemeClr val="bg1"/>
                                        </a:solidFill>
                                        <a:effectLst/>
                                        <a:latin typeface="Cambria Math" panose="02040503050406030204" pitchFamily="18" charset="0"/>
                                      </a:rPr>
                                      <m:t>   </m:t>
                                    </m:r>
                                  </m:e>
                                </m:d>
                                <m:r>
                                  <a:rPr lang="en-US" sz="1400" kern="100">
                                    <a:solidFill>
                                      <a:schemeClr val="bg1"/>
                                    </a:solidFill>
                                    <a:effectLst/>
                                    <a:latin typeface="Cambria Math" panose="02040503050406030204" pitchFamily="18" charset="0"/>
                                  </a:rPr>
                                  <m:t>   </m:t>
                                </m:r>
                                <m:sSub>
                                  <m:sSubPr>
                                    <m:ctrlPr>
                                      <a:rPr lang="zh-CN" sz="1400" i="1" kern="100">
                                        <a:solidFill>
                                          <a:schemeClr val="bg1"/>
                                        </a:solidFill>
                                        <a:effectLst/>
                                        <a:latin typeface="Cambria Math" panose="02040503050406030204" pitchFamily="18" charset="0"/>
                                      </a:rPr>
                                    </m:ctrlPr>
                                  </m:sSubPr>
                                  <m:e>
                                    <m:sSub>
                                      <m:sSubPr>
                                        <m:ctrlPr>
                                          <a:rPr lang="en-US" altLang="zh-CN" sz="1400" b="0" i="1" kern="100" smtClean="0">
                                            <a:solidFill>
                                              <a:schemeClr val="bg1"/>
                                            </a:solidFill>
                                            <a:effectLst/>
                                            <a:latin typeface="Cambria Math" panose="02040503050406030204" pitchFamily="18" charset="0"/>
                                          </a:rPr>
                                        </m:ctrlPr>
                                      </m:sSubPr>
                                      <m:e>
                                        <m:r>
                                          <a:rPr lang="en-US" altLang="zh-CN" sz="1400" b="0" i="1" kern="100" smtClean="0">
                                            <a:solidFill>
                                              <a:schemeClr val="bg1"/>
                                            </a:solidFill>
                                            <a:effectLst/>
                                            <a:latin typeface="Cambria Math" panose="02040503050406030204" pitchFamily="18" charset="0"/>
                                          </a:rPr>
                                          <m:t>𝑡</m:t>
                                        </m:r>
                                      </m:e>
                                      <m:sub>
                                        <m:r>
                                          <a:rPr lang="en-US" altLang="zh-CN" sz="1400" b="0" i="1" kern="100" smtClean="0">
                                            <a:solidFill>
                                              <a:schemeClr val="bg1"/>
                                            </a:solidFill>
                                            <a:effectLst/>
                                            <a:latin typeface="Cambria Math" panose="02040503050406030204" pitchFamily="18" charset="0"/>
                                          </a:rPr>
                                          <m:t>𝑘</m:t>
                                        </m:r>
                                      </m:sub>
                                    </m:sSub>
                                    <m:r>
                                      <a:rPr lang="en-US" altLang="zh-CN" sz="1400" b="0" i="1" kern="100" smtClean="0">
                                        <a:solidFill>
                                          <a:schemeClr val="bg1"/>
                                        </a:solidFill>
                                        <a:effectLst/>
                                        <a:latin typeface="Cambria Math" panose="02040503050406030204" pitchFamily="18" charset="0"/>
                                      </a:rPr>
                                      <m:t>←</m:t>
                                    </m:r>
                                    <m:r>
                                      <a:rPr lang="en-US" sz="1400" i="1" kern="100">
                                        <a:solidFill>
                                          <a:schemeClr val="bg1"/>
                                        </a:solidFill>
                                        <a:effectLst/>
                                        <a:latin typeface="Cambria Math" panose="02040503050406030204" pitchFamily="18" charset="0"/>
                                      </a:rPr>
                                      <m:t>𝑎</m:t>
                                    </m:r>
                                  </m:e>
                                  <m:sub>
                                    <m:r>
                                      <a:rPr lang="en-US" sz="1400" i="1" kern="100">
                                        <a:solidFill>
                                          <a:schemeClr val="bg1"/>
                                        </a:solidFill>
                                        <a:effectLst/>
                                        <a:latin typeface="Cambria Math" panose="02040503050406030204" pitchFamily="18" charset="0"/>
                                      </a:rPr>
                                      <m:t>𝑗</m:t>
                                    </m:r>
                                  </m:sub>
                                </m:sSub>
                              </m:oMath>
                            </m:oMathPara>
                          </a14:m>
                          <a:endParaRPr lang="zh-CN" sz="1400" i="1" kern="100" dirty="0">
                            <a:solidFill>
                              <a:schemeClr val="bg1"/>
                            </a:solidFill>
                            <a:effectLst/>
                            <a:latin typeface="微软雅黑" panose="020B0503020204020204" pitchFamily="34" charset="-122"/>
                            <a:ea typeface="微软雅黑" panose="020B0503020204020204" pitchFamily="34" charset="-122"/>
                          </a:endParaRPr>
                        </a:p>
                      </a:txBody>
                      <a:tcPr marL="62310" marR="6231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51ADB7"/>
                        </a:solidFill>
                      </a:tcPr>
                    </a:tc>
                    <a:extLst>
                      <a:ext uri="{0D108BD9-81ED-4DB2-BD59-A6C34878D82A}">
                        <a16:rowId xmlns:a16="http://schemas.microsoft.com/office/drawing/2014/main" val="2799108310"/>
                      </a:ext>
                    </a:extLst>
                  </a:tr>
                  <a:tr h="36000">
                    <a:tc>
                      <a:txBody>
                        <a:bodyPr/>
                        <a:lstStyle/>
                        <a:p>
                          <a:pPr indent="0" algn="l">
                            <a:lnSpc>
                              <a:spcPct val="125000"/>
                            </a:lnSpc>
                          </a:pPr>
                          <a:r>
                            <a:rPr lang="en-US" sz="1400" kern="100" dirty="0">
                              <a:solidFill>
                                <a:schemeClr val="bg1"/>
                              </a:solidFill>
                              <a:effectLst/>
                              <a:latin typeface="微软雅黑" panose="020B0503020204020204" pitchFamily="34" charset="-122"/>
                              <a:ea typeface="微软雅黑" panose="020B0503020204020204" pitchFamily="34" charset="-122"/>
                            </a:rPr>
                            <a:t>11</a:t>
                          </a:r>
                          <a:endParaRPr lang="zh-CN" sz="1400" kern="100" dirty="0">
                            <a:solidFill>
                              <a:schemeClr val="bg1"/>
                            </a:solidFill>
                            <a:effectLst/>
                            <a:latin typeface="微软雅黑" panose="020B0503020204020204" pitchFamily="34" charset="-122"/>
                            <a:ea typeface="微软雅黑" panose="020B0503020204020204" pitchFamily="34" charset="-122"/>
                          </a:endParaRPr>
                        </a:p>
                        <a:p>
                          <a:pPr indent="0" algn="l">
                            <a:lnSpc>
                              <a:spcPct val="125000"/>
                            </a:lnSpc>
                          </a:pPr>
                          <a:r>
                            <a:rPr lang="en-US" sz="1400" kern="100" dirty="0">
                              <a:solidFill>
                                <a:schemeClr val="bg1"/>
                              </a:solidFill>
                              <a:effectLst/>
                              <a:latin typeface="微软雅黑" panose="020B0503020204020204" pitchFamily="34" charset="-122"/>
                              <a:ea typeface="微软雅黑" panose="020B0503020204020204" pitchFamily="34" charset="-122"/>
                            </a:rPr>
                            <a:t>12</a:t>
                          </a:r>
                          <a:endParaRPr lang="zh-CN" sz="1400" kern="100" dirty="0">
                            <a:solidFill>
                              <a:schemeClr val="bg1"/>
                            </a:solidFill>
                            <a:effectLst/>
                            <a:latin typeface="微软雅黑" panose="020B0503020204020204" pitchFamily="34" charset="-122"/>
                            <a:ea typeface="微软雅黑" panose="020B0503020204020204" pitchFamily="34" charset="-122"/>
                          </a:endParaRPr>
                        </a:p>
                      </a:txBody>
                      <a:tcPr marL="62310" marR="6231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51ADB7"/>
                        </a:solidFill>
                      </a:tcPr>
                    </a:tc>
                    <a:tc>
                      <a:txBody>
                        <a:bodyPr/>
                        <a:lstStyle/>
                        <a:p>
                          <a:pPr indent="0" algn="just">
                            <a:lnSpc>
                              <a:spcPct val="125000"/>
                            </a:lnSpc>
                          </a:pPr>
                          <a14:m>
                            <m:oMath xmlns:m="http://schemas.openxmlformats.org/officeDocument/2006/math">
                              <m:d>
                                <m:dPr>
                                  <m:begChr m:val="|"/>
                                  <m:endChr m:val="|"/>
                                  <m:ctrlPr>
                                    <a:rPr lang="zh-CN" sz="1400" i="1" kern="100" smtClean="0">
                                      <a:solidFill>
                                        <a:schemeClr val="bg1"/>
                                      </a:solidFill>
                                      <a:effectLst/>
                                      <a:latin typeface="Cambria Math" panose="02040503050406030204" pitchFamily="18" charset="0"/>
                                    </a:rPr>
                                  </m:ctrlPr>
                                </m:dPr>
                                <m:e>
                                  <m:r>
                                    <a:rPr lang="en-US" sz="1400" kern="100">
                                      <a:solidFill>
                                        <a:schemeClr val="bg1"/>
                                      </a:solidFill>
                                      <a:effectLst/>
                                      <a:latin typeface="Cambria Math" panose="02040503050406030204" pitchFamily="18" charset="0"/>
                                    </a:rPr>
                                    <m:t>   </m:t>
                                  </m:r>
                                </m:e>
                              </m:d>
                              <m:r>
                                <a:rPr lang="en-US" sz="1400" kern="100">
                                  <a:solidFill>
                                    <a:schemeClr val="bg1"/>
                                  </a:solidFill>
                                  <a:effectLst/>
                                  <a:latin typeface="Cambria Math" panose="02040503050406030204" pitchFamily="18" charset="0"/>
                                </a:rPr>
                                <m:t>   </m:t>
                              </m:r>
                              <m:r>
                                <a:rPr lang="en-US" sz="1400" kern="100">
                                  <a:solidFill>
                                    <a:schemeClr val="bg1"/>
                                  </a:solidFill>
                                  <a:effectLst/>
                                  <a:latin typeface="Cambria Math" panose="02040503050406030204" pitchFamily="18" charset="0"/>
                                </a:rPr>
                                <m:t>𝑗</m:t>
                              </m:r>
                              <m:r>
                                <a:rPr lang="zh-CN" sz="1400" kern="100">
                                  <a:solidFill>
                                    <a:schemeClr val="bg1"/>
                                  </a:solidFill>
                                  <a:effectLst/>
                                  <a:latin typeface="Cambria Math" panose="02040503050406030204" pitchFamily="18" charset="0"/>
                                </a:rPr>
                                <m:t>←</m:t>
                              </m:r>
                              <m:r>
                                <a:rPr lang="en-US" sz="1400" kern="100">
                                  <a:solidFill>
                                    <a:schemeClr val="bg1"/>
                                  </a:solidFill>
                                  <a:effectLst/>
                                  <a:latin typeface="Cambria Math" panose="02040503050406030204" pitchFamily="18" charset="0"/>
                                </a:rPr>
                                <m:t>𝑗</m:t>
                              </m:r>
                              <m:r>
                                <a:rPr lang="en-US" sz="1400" kern="100">
                                  <a:solidFill>
                                    <a:schemeClr val="bg1"/>
                                  </a:solidFill>
                                  <a:effectLst/>
                                  <a:latin typeface="Cambria Math" panose="02040503050406030204" pitchFamily="18" charset="0"/>
                                </a:rPr>
                                <m:t>+1</m:t>
                              </m:r>
                            </m:oMath>
                          </a14:m>
                          <a:r>
                            <a:rPr lang="en-US" sz="1400" kern="100" dirty="0">
                              <a:solidFill>
                                <a:schemeClr val="bg1"/>
                              </a:solidFill>
                              <a:effectLst/>
                              <a:latin typeface="微软雅黑" panose="020B0503020204020204" pitchFamily="34" charset="-122"/>
                              <a:ea typeface="微软雅黑" panose="020B0503020204020204" pitchFamily="34" charset="-122"/>
                            </a:rPr>
                            <a:t> </a:t>
                          </a:r>
                          <a:endParaRPr lang="zh-CN" sz="1400" kern="100" dirty="0">
                            <a:solidFill>
                              <a:schemeClr val="bg1"/>
                            </a:solidFill>
                            <a:effectLst/>
                            <a:latin typeface="微软雅黑" panose="020B0503020204020204" pitchFamily="34" charset="-122"/>
                            <a:ea typeface="微软雅黑" panose="020B0503020204020204" pitchFamily="34" charset="-122"/>
                          </a:endParaRPr>
                        </a:p>
                        <a:p>
                          <a:pPr indent="0" algn="just">
                            <a:lnSpc>
                              <a:spcPct val="125000"/>
                            </a:lnSpc>
                          </a:pPr>
                          <a14:m>
                            <m:oMath xmlns:m="http://schemas.openxmlformats.org/officeDocument/2006/math">
                              <m:d>
                                <m:dPr>
                                  <m:begChr m:val="|"/>
                                  <m:endChr m:val="|"/>
                                  <m:ctrlPr>
                                    <a:rPr lang="zh-CN" sz="1400" i="1" kern="100">
                                      <a:solidFill>
                                        <a:schemeClr val="bg1"/>
                                      </a:solidFill>
                                      <a:effectLst/>
                                      <a:latin typeface="Cambria Math" panose="02040503050406030204" pitchFamily="18" charset="0"/>
                                    </a:rPr>
                                  </m:ctrlPr>
                                </m:dPr>
                                <m:e>
                                  <m:r>
                                    <a:rPr lang="en-US" sz="1400" kern="100">
                                      <a:solidFill>
                                        <a:schemeClr val="bg1"/>
                                      </a:solidFill>
                                      <a:effectLst/>
                                      <a:latin typeface="Cambria Math" panose="02040503050406030204" pitchFamily="18" charset="0"/>
                                    </a:rPr>
                                    <m:t>   </m:t>
                                  </m:r>
                                </m:e>
                              </m:d>
                              <m:r>
                                <a:rPr lang="en-US" sz="1400" kern="100">
                                  <a:solidFill>
                                    <a:schemeClr val="bg1"/>
                                  </a:solidFill>
                                  <a:effectLst/>
                                  <a:latin typeface="Cambria Math" panose="02040503050406030204" pitchFamily="18" charset="0"/>
                                </a:rPr>
                                <m:t>   </m:t>
                              </m:r>
                              <m:r>
                                <a:rPr lang="en-US" sz="1400" kern="100" smtClean="0">
                                  <a:solidFill>
                                    <a:srgbClr val="FFFF00"/>
                                  </a:solidFill>
                                  <a:effectLst/>
                                  <a:latin typeface="Cambria Math" panose="02040503050406030204" pitchFamily="18" charset="0"/>
                                </a:rPr>
                                <m:t>𝑐𝑜𝑢𝑛𝑡</m:t>
                              </m:r>
                              <m:r>
                                <a:rPr lang="zh-CN" sz="1400" kern="100">
                                  <a:solidFill>
                                    <a:srgbClr val="FFFF00"/>
                                  </a:solidFill>
                                  <a:effectLst/>
                                  <a:latin typeface="Cambria Math" panose="02040503050406030204" pitchFamily="18" charset="0"/>
                                </a:rPr>
                                <m:t>←</m:t>
                              </m:r>
                              <m:r>
                                <a:rPr lang="en-US" sz="1400" kern="100">
                                  <a:solidFill>
                                    <a:srgbClr val="FFFF00"/>
                                  </a:solidFill>
                                  <a:effectLst/>
                                  <a:latin typeface="Cambria Math" panose="02040503050406030204" pitchFamily="18" charset="0"/>
                                </a:rPr>
                                <m:t>𝑐𝑜𝑢𝑛𝑡</m:t>
                              </m:r>
                              <m:r>
                                <a:rPr lang="en-US" sz="1400" kern="100">
                                  <a:solidFill>
                                    <a:srgbClr val="FFFF00"/>
                                  </a:solidFill>
                                  <a:effectLst/>
                                  <a:latin typeface="Cambria Math" panose="02040503050406030204" pitchFamily="18" charset="0"/>
                                </a:rPr>
                                <m:t>+</m:t>
                              </m:r>
                              <m:d>
                                <m:dPr>
                                  <m:ctrlPr>
                                    <a:rPr lang="zh-CN" sz="1400" i="1" kern="100">
                                      <a:solidFill>
                                        <a:srgbClr val="FFFF00"/>
                                      </a:solidFill>
                                      <a:effectLst/>
                                      <a:latin typeface="Cambria Math" panose="02040503050406030204" pitchFamily="18" charset="0"/>
                                    </a:rPr>
                                  </m:ctrlPr>
                                </m:dPr>
                                <m:e>
                                  <m:r>
                                    <a:rPr lang="en-US" sz="1400" kern="100">
                                      <a:solidFill>
                                        <a:srgbClr val="FFFF00"/>
                                      </a:solidFill>
                                      <a:effectLst/>
                                      <a:latin typeface="Cambria Math" panose="02040503050406030204" pitchFamily="18" charset="0"/>
                                    </a:rPr>
                                    <m:t>𝑚</m:t>
                                  </m:r>
                                  <m:r>
                                    <a:rPr lang="zh-CN" altLang="en-US" sz="1400" kern="100">
                                      <a:solidFill>
                                        <a:srgbClr val="FFFF00"/>
                                      </a:solidFill>
                                      <a:effectLst/>
                                      <a:latin typeface="Cambria Math" panose="02040503050406030204" pitchFamily="18" charset="0"/>
                                    </a:rPr>
                                    <m:t>−</m:t>
                                  </m:r>
                                  <m:r>
                                    <a:rPr lang="en-US" sz="1400" kern="100">
                                      <a:solidFill>
                                        <a:srgbClr val="FFFF00"/>
                                      </a:solidFill>
                                      <a:effectLst/>
                                      <a:latin typeface="Cambria Math" panose="02040503050406030204" pitchFamily="18" charset="0"/>
                                    </a:rPr>
                                    <m:t>𝑖</m:t>
                                  </m:r>
                                  <m:r>
                                    <a:rPr lang="en-US" sz="1400" kern="100">
                                      <a:solidFill>
                                        <a:srgbClr val="FFFF00"/>
                                      </a:solidFill>
                                      <a:effectLst/>
                                      <a:latin typeface="Cambria Math" panose="02040503050406030204" pitchFamily="18" charset="0"/>
                                    </a:rPr>
                                    <m:t>+1</m:t>
                                  </m:r>
                                </m:e>
                              </m:d>
                            </m:oMath>
                          </a14:m>
                          <a:r>
                            <a:rPr lang="en-US" sz="1400" kern="100" dirty="0">
                              <a:solidFill>
                                <a:srgbClr val="FFFF00"/>
                              </a:solidFill>
                              <a:effectLst/>
                              <a:latin typeface="微软雅黑" panose="020B0503020204020204" pitchFamily="34" charset="-122"/>
                              <a:ea typeface="微软雅黑" panose="020B0503020204020204" pitchFamily="34" charset="-122"/>
                            </a:rPr>
                            <a:t>  //</a:t>
                          </a:r>
                          <a:r>
                            <a:rPr lang="zh-CN" altLang="en-US" sz="1400" kern="100" dirty="0">
                              <a:solidFill>
                                <a:srgbClr val="FFFF00"/>
                              </a:solidFill>
                              <a:effectLst/>
                              <a:latin typeface="微软雅黑" panose="020B0503020204020204" pitchFamily="34" charset="-122"/>
                              <a:ea typeface="微软雅黑" panose="020B0503020204020204" pitchFamily="34" charset="-122"/>
                            </a:rPr>
                            <a:t>减少的逆序对</a:t>
                          </a:r>
                          <a:endParaRPr lang="zh-CN" sz="1400" kern="100" dirty="0">
                            <a:solidFill>
                              <a:schemeClr val="bg1"/>
                            </a:solidFill>
                            <a:effectLst/>
                            <a:latin typeface="微软雅黑" panose="020B0503020204020204" pitchFamily="34" charset="-122"/>
                            <a:ea typeface="微软雅黑" panose="020B0503020204020204" pitchFamily="34" charset="-122"/>
                          </a:endParaRPr>
                        </a:p>
                      </a:txBody>
                      <a:tcPr marL="62310" marR="6231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51ADB7"/>
                        </a:solidFill>
                      </a:tcPr>
                    </a:tc>
                    <a:extLst>
                      <a:ext uri="{0D108BD9-81ED-4DB2-BD59-A6C34878D82A}">
                        <a16:rowId xmlns:a16="http://schemas.microsoft.com/office/drawing/2014/main" val="340018341"/>
                      </a:ext>
                    </a:extLst>
                  </a:tr>
                  <a:tr h="36000">
                    <a:tc>
                      <a:txBody>
                        <a:bodyPr/>
                        <a:lstStyle/>
                        <a:p>
                          <a:pPr indent="0" algn="just">
                            <a:lnSpc>
                              <a:spcPct val="125000"/>
                            </a:lnSpc>
                          </a:pPr>
                          <a:r>
                            <a:rPr lang="en-US" sz="1400" kern="100" dirty="0">
                              <a:solidFill>
                                <a:schemeClr val="bg1"/>
                              </a:solidFill>
                              <a:effectLst/>
                              <a:latin typeface="微软雅黑" panose="020B0503020204020204" pitchFamily="34" charset="-122"/>
                              <a:ea typeface="微软雅黑" panose="020B0503020204020204" pitchFamily="34" charset="-122"/>
                            </a:rPr>
                            <a:t>14</a:t>
                          </a:r>
                        </a:p>
                        <a:p>
                          <a:pPr indent="0" algn="just">
                            <a:lnSpc>
                              <a:spcPct val="125000"/>
                            </a:lnSpc>
                          </a:pPr>
                          <a:r>
                            <a:rPr lang="en-US" altLang="zh-CN" sz="1400" kern="100" dirty="0">
                              <a:solidFill>
                                <a:schemeClr val="bg1"/>
                              </a:solidFill>
                              <a:effectLst/>
                              <a:latin typeface="微软雅黑" panose="020B0503020204020204" pitchFamily="34" charset="-122"/>
                              <a:ea typeface="微软雅黑" panose="020B0503020204020204" pitchFamily="34" charset="-122"/>
                            </a:rPr>
                            <a:t>15</a:t>
                          </a:r>
                          <a:endParaRPr lang="zh-CN" sz="1400" kern="100" dirty="0">
                            <a:solidFill>
                              <a:schemeClr val="bg1"/>
                            </a:solidFill>
                            <a:effectLst/>
                            <a:latin typeface="微软雅黑" panose="020B0503020204020204" pitchFamily="34" charset="-122"/>
                            <a:ea typeface="微软雅黑" panose="020B0503020204020204" pitchFamily="34" charset="-122"/>
                          </a:endParaRPr>
                        </a:p>
                      </a:txBody>
                      <a:tcPr marL="62310" marR="6231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51ADB7"/>
                        </a:solidFill>
                      </a:tcPr>
                    </a:tc>
                    <a:tc>
                      <a:txBody>
                        <a:bodyPr/>
                        <a:lstStyle/>
                        <a:p>
                          <a:pPr indent="0" algn="just">
                            <a:lnSpc>
                              <a:spcPct val="125000"/>
                            </a:lnSpc>
                          </a:pPr>
                          <a14:m>
                            <m:oMath xmlns:m="http://schemas.openxmlformats.org/officeDocument/2006/math">
                              <m:r>
                                <a:rPr lang="en-US" sz="1400" kern="100" smtClean="0">
                                  <a:solidFill>
                                    <a:schemeClr val="bg1"/>
                                  </a:solidFill>
                                  <a:effectLst/>
                                  <a:latin typeface="Cambria Math" panose="02040503050406030204" pitchFamily="18" charset="0"/>
                                </a:rPr>
                                <m:t>|   </m:t>
                              </m:r>
                              <m:r>
                                <a:rPr lang="en-US" sz="1400" kern="100" smtClean="0">
                                  <a:solidFill>
                                    <a:schemeClr val="bg1"/>
                                  </a:solidFill>
                                  <a:effectLst/>
                                  <a:latin typeface="Cambria Math" panose="02040503050406030204" pitchFamily="18" charset="0"/>
                                </a:rPr>
                                <m:t>𝐞𝐧𝐝</m:t>
                              </m:r>
                            </m:oMath>
                          </a14:m>
                          <a:r>
                            <a:rPr lang="en-US" sz="1400" kern="100" dirty="0">
                              <a:solidFill>
                                <a:schemeClr val="bg1"/>
                              </a:solidFill>
                              <a:effectLst/>
                              <a:latin typeface="微软雅黑" panose="020B0503020204020204" pitchFamily="34" charset="-122"/>
                              <a:ea typeface="微软雅黑" panose="020B0503020204020204" pitchFamily="34" charset="-122"/>
                            </a:rPr>
                            <a:t> </a:t>
                          </a:r>
                        </a:p>
                        <a:p>
                          <a:pPr marL="0" marR="0" lvl="0" indent="0" algn="just" defTabSz="914400" rtl="0" eaLnBrk="1" fontAlgn="auto" latinLnBrk="0" hangingPunct="1">
                            <a:lnSpc>
                              <a:spcPct val="125000"/>
                            </a:lnSpc>
                            <a:spcBef>
                              <a:spcPts val="0"/>
                            </a:spcBef>
                            <a:spcAft>
                              <a:spcPts val="0"/>
                            </a:spcAft>
                            <a:buClrTx/>
                            <a:buSzTx/>
                            <a:buFontTx/>
                            <a:buNone/>
                            <a:tabLst/>
                            <a:defRPr/>
                          </a:pPr>
                          <a:r>
                            <a:rPr lang="en-US" altLang="zh-CN" sz="1400" kern="100" dirty="0">
                              <a:solidFill>
                                <a:schemeClr val="bg1"/>
                              </a:solidFill>
                              <a:effectLst/>
                              <a:latin typeface="微软雅黑" panose="020B0503020204020204" pitchFamily="34" charset="-122"/>
                              <a:ea typeface="微软雅黑" panose="020B0503020204020204" pitchFamily="34" charset="-122"/>
                            </a:rPr>
                            <a:t>|   </a:t>
                          </a:r>
                          <a14:m>
                            <m:oMath xmlns:m="http://schemas.openxmlformats.org/officeDocument/2006/math">
                              <m:r>
                                <a:rPr lang="en-US" altLang="zh-CN" sz="1400" b="0" i="1" kern="100" smtClean="0">
                                  <a:solidFill>
                                    <a:schemeClr val="bg1"/>
                                  </a:solidFill>
                                  <a:effectLst/>
                                  <a:latin typeface="Cambria Math" panose="02040503050406030204" pitchFamily="18" charset="0"/>
                                  <a:ea typeface="微软雅黑" panose="020B0503020204020204" pitchFamily="34" charset="-122"/>
                                </a:rPr>
                                <m:t>𝑘</m:t>
                              </m:r>
                              <m:r>
                                <a:rPr lang="en-US" altLang="zh-CN" sz="1400" b="0" i="1" kern="100" smtClean="0">
                                  <a:solidFill>
                                    <a:schemeClr val="bg1"/>
                                  </a:solidFill>
                                  <a:effectLst/>
                                  <a:latin typeface="Cambria Math" panose="02040503050406030204" pitchFamily="18" charset="0"/>
                                  <a:ea typeface="微软雅黑" panose="020B0503020204020204" pitchFamily="34" charset="-122"/>
                                </a:rPr>
                                <m:t>←</m:t>
                              </m:r>
                              <m:r>
                                <a:rPr lang="en-US" altLang="zh-CN" sz="1400" b="0" i="1" kern="100" smtClean="0">
                                  <a:solidFill>
                                    <a:schemeClr val="bg1"/>
                                  </a:solidFill>
                                  <a:effectLst/>
                                  <a:latin typeface="Cambria Math" panose="02040503050406030204" pitchFamily="18" charset="0"/>
                                  <a:ea typeface="微软雅黑" panose="020B0503020204020204" pitchFamily="34" charset="-122"/>
                                </a:rPr>
                                <m:t>𝑘</m:t>
                              </m:r>
                              <m:r>
                                <a:rPr lang="en-US" altLang="zh-CN" sz="1400" b="0" i="1" kern="100" smtClean="0">
                                  <a:solidFill>
                                    <a:schemeClr val="bg1"/>
                                  </a:solidFill>
                                  <a:effectLst/>
                                  <a:latin typeface="Cambria Math" panose="02040503050406030204" pitchFamily="18" charset="0"/>
                                  <a:ea typeface="微软雅黑" panose="020B0503020204020204" pitchFamily="34" charset="-122"/>
                                </a:rPr>
                                <m:t>+1</m:t>
                              </m:r>
                            </m:oMath>
                          </a14:m>
                          <a:endParaRPr lang="zh-CN" altLang="zh-CN" sz="1400" kern="100" dirty="0">
                            <a:solidFill>
                              <a:schemeClr val="bg1"/>
                            </a:solidFill>
                            <a:effectLst/>
                            <a:latin typeface="微软雅黑" panose="020B0503020204020204" pitchFamily="34" charset="-122"/>
                            <a:ea typeface="微软雅黑" panose="020B0503020204020204" pitchFamily="34" charset="-122"/>
                          </a:endParaRPr>
                        </a:p>
                      </a:txBody>
                      <a:tcPr marL="62310" marR="6231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51ADB7"/>
                        </a:solidFill>
                      </a:tcPr>
                    </a:tc>
                    <a:extLst>
                      <a:ext uri="{0D108BD9-81ED-4DB2-BD59-A6C34878D82A}">
                        <a16:rowId xmlns:a16="http://schemas.microsoft.com/office/drawing/2014/main" val="818475450"/>
                      </a:ext>
                    </a:extLst>
                  </a:tr>
                  <a:tr h="36000">
                    <a:tc>
                      <a:txBody>
                        <a:bodyPr/>
                        <a:lstStyle/>
                        <a:p>
                          <a:pPr indent="0" algn="just">
                            <a:lnSpc>
                              <a:spcPct val="125000"/>
                            </a:lnSpc>
                          </a:pPr>
                          <a:r>
                            <a:rPr lang="en-US" sz="1400" kern="100" dirty="0">
                              <a:solidFill>
                                <a:schemeClr val="bg1"/>
                              </a:solidFill>
                              <a:effectLst/>
                              <a:latin typeface="微软雅黑" panose="020B0503020204020204" pitchFamily="34" charset="-122"/>
                              <a:ea typeface="微软雅黑" panose="020B0503020204020204" pitchFamily="34" charset="-122"/>
                            </a:rPr>
                            <a:t>16</a:t>
                          </a:r>
                        </a:p>
                        <a:p>
                          <a:pPr indent="0" algn="just">
                            <a:lnSpc>
                              <a:spcPct val="125000"/>
                            </a:lnSpc>
                          </a:pPr>
                          <a:r>
                            <a:rPr lang="en-US" altLang="zh-CN" sz="1400" kern="100" dirty="0">
                              <a:solidFill>
                                <a:schemeClr val="bg1"/>
                              </a:solidFill>
                              <a:effectLst/>
                              <a:latin typeface="微软雅黑" panose="020B0503020204020204" pitchFamily="34" charset="-122"/>
                              <a:ea typeface="微软雅黑" panose="020B0503020204020204" pitchFamily="34" charset="-122"/>
                            </a:rPr>
                            <a:t>17</a:t>
                          </a:r>
                        </a:p>
                        <a:p>
                          <a:pPr indent="0" algn="just">
                            <a:lnSpc>
                              <a:spcPct val="125000"/>
                            </a:lnSpc>
                          </a:pPr>
                          <a:r>
                            <a:rPr lang="en-US" altLang="zh-CN" sz="1400" kern="100" dirty="0">
                              <a:solidFill>
                                <a:schemeClr val="bg1"/>
                              </a:solidFill>
                              <a:effectLst/>
                              <a:latin typeface="微软雅黑" panose="020B0503020204020204" pitchFamily="34" charset="-122"/>
                              <a:ea typeface="微软雅黑" panose="020B0503020204020204" pitchFamily="34" charset="-122"/>
                            </a:rPr>
                            <a:t>18</a:t>
                          </a:r>
                        </a:p>
                        <a:p>
                          <a:pPr indent="0" algn="just">
                            <a:lnSpc>
                              <a:spcPct val="125000"/>
                            </a:lnSpc>
                          </a:pPr>
                          <a:r>
                            <a:rPr lang="en-US" altLang="zh-CN" sz="1400" kern="100" dirty="0">
                              <a:solidFill>
                                <a:schemeClr val="bg1"/>
                              </a:solidFill>
                              <a:effectLst/>
                              <a:latin typeface="微软雅黑" panose="020B0503020204020204" pitchFamily="34" charset="-122"/>
                              <a:ea typeface="微软雅黑" panose="020B0503020204020204" pitchFamily="34" charset="-122"/>
                            </a:rPr>
                            <a:t>19</a:t>
                          </a:r>
                          <a:endParaRPr lang="zh-CN" sz="1400" kern="100" dirty="0">
                            <a:solidFill>
                              <a:schemeClr val="bg1"/>
                            </a:solidFill>
                            <a:effectLst/>
                            <a:latin typeface="微软雅黑" panose="020B0503020204020204" pitchFamily="34" charset="-122"/>
                            <a:ea typeface="微软雅黑" panose="020B0503020204020204" pitchFamily="34" charset="-122"/>
                          </a:endParaRPr>
                        </a:p>
                      </a:txBody>
                      <a:tcPr marL="62310" marR="6231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51ADB7"/>
                        </a:solidFill>
                      </a:tcPr>
                    </a:tc>
                    <a:tc>
                      <a:txBody>
                        <a:bodyPr/>
                        <a:lstStyle/>
                        <a:p>
                          <a:pPr indent="0" algn="just">
                            <a:lnSpc>
                              <a:spcPct val="125000"/>
                            </a:lnSpc>
                          </a:pPr>
                          <a14:m>
                            <m:oMathPara xmlns:m="http://schemas.openxmlformats.org/officeDocument/2006/math">
                              <m:oMathParaPr>
                                <m:jc m:val="left"/>
                              </m:oMathParaPr>
                              <m:oMath xmlns:m="http://schemas.openxmlformats.org/officeDocument/2006/math">
                                <m:r>
                                  <a:rPr lang="en-US" sz="1400" kern="100" smtClean="0">
                                    <a:solidFill>
                                      <a:schemeClr val="bg1"/>
                                    </a:solidFill>
                                    <a:effectLst/>
                                    <a:latin typeface="Cambria Math" panose="02040503050406030204" pitchFamily="18" charset="0"/>
                                  </a:rPr>
                                  <m:t>𝐞𝐧𝐝</m:t>
                                </m:r>
                              </m:oMath>
                            </m:oMathPara>
                          </a14:m>
                          <a:endParaRPr lang="en-US" sz="1400" kern="100" dirty="0">
                            <a:solidFill>
                              <a:schemeClr val="bg1"/>
                            </a:solidFill>
                            <a:effectLst/>
                            <a:latin typeface="微软雅黑" panose="020B0503020204020204" pitchFamily="34" charset="-122"/>
                            <a:ea typeface="微软雅黑" panose="020B0503020204020204" pitchFamily="34" charset="-122"/>
                          </a:endParaRPr>
                        </a:p>
                        <a:p>
                          <a:pPr marL="0" marR="0" lvl="0" indent="0" algn="just" defTabSz="914400" rtl="0" eaLnBrk="1" fontAlgn="auto" latinLnBrk="0" hangingPunct="1">
                            <a:lnSpc>
                              <a:spcPct val="125000"/>
                            </a:lnSpc>
                            <a:spcBef>
                              <a:spcPts val="0"/>
                            </a:spcBef>
                            <a:spcAft>
                              <a:spcPts val="0"/>
                            </a:spcAft>
                            <a:buClrTx/>
                            <a:buSzTx/>
                            <a:buFontTx/>
                            <a:buNone/>
                            <a:tabLst/>
                            <a:defRPr/>
                          </a:pPr>
                          <a:r>
                            <a:rPr lang="en-US" sz="1400" b="1" kern="100" dirty="0">
                              <a:solidFill>
                                <a:schemeClr val="bg1"/>
                              </a:solidFill>
                              <a:effectLst/>
                              <a:latin typeface="微软雅黑" panose="020B0503020204020204" pitchFamily="34" charset="-122"/>
                              <a:ea typeface="微软雅黑" panose="020B0503020204020204" pitchFamily="34" charset="-122"/>
                            </a:rPr>
                            <a:t>for</a:t>
                          </a:r>
                          <a:r>
                            <a:rPr lang="en-US" sz="1400" kern="100" dirty="0">
                              <a:solidFill>
                                <a:schemeClr val="bg1"/>
                              </a:solidFill>
                              <a:effectLst/>
                              <a:latin typeface="微软雅黑" panose="020B0503020204020204" pitchFamily="34" charset="-122"/>
                              <a:ea typeface="微软雅黑" panose="020B0503020204020204" pitchFamily="34" charset="-122"/>
                            </a:rPr>
                            <a:t>  </a:t>
                          </a:r>
                          <a14:m>
                            <m:oMath xmlns:m="http://schemas.openxmlformats.org/officeDocument/2006/math">
                              <m:r>
                                <a:rPr lang="en-US" altLang="zh-CN" sz="1400" kern="100" smtClean="0">
                                  <a:solidFill>
                                    <a:schemeClr val="bg1"/>
                                  </a:solidFill>
                                  <a:effectLst/>
                                  <a:latin typeface="Cambria Math" panose="02040503050406030204" pitchFamily="18" charset="0"/>
                                </a:rPr>
                                <m:t>𝑖</m:t>
                              </m:r>
                              <m:r>
                                <a:rPr lang="zh-CN" altLang="zh-CN" sz="1400" kern="100">
                                  <a:solidFill>
                                    <a:schemeClr val="bg1"/>
                                  </a:solidFill>
                                  <a:effectLst/>
                                  <a:latin typeface="Cambria Math" panose="02040503050406030204" pitchFamily="18" charset="0"/>
                                </a:rPr>
                                <m:t>←</m:t>
                              </m:r>
                              <m:r>
                                <a:rPr lang="en-US" altLang="zh-CN" sz="1400" kern="100">
                                  <a:solidFill>
                                    <a:schemeClr val="bg1"/>
                                  </a:solidFill>
                                  <a:effectLst/>
                                  <a:latin typeface="Cambria Math" panose="02040503050406030204" pitchFamily="18" charset="0"/>
                                </a:rPr>
                                <m:t>𝑙</m:t>
                              </m:r>
                            </m:oMath>
                          </a14:m>
                          <a:r>
                            <a:rPr lang="en-US" altLang="zh-CN" sz="1400" kern="100" dirty="0">
                              <a:solidFill>
                                <a:schemeClr val="bg1"/>
                              </a:solidFill>
                              <a:effectLst/>
                              <a:latin typeface="微软雅黑" panose="020B0503020204020204" pitchFamily="34" charset="-122"/>
                              <a:ea typeface="微软雅黑" panose="020B0503020204020204" pitchFamily="34" charset="-122"/>
                            </a:rPr>
                            <a:t> </a:t>
                          </a:r>
                          <a:r>
                            <a:rPr lang="en-US" altLang="zh-CN" sz="1400" b="1" kern="100" dirty="0">
                              <a:solidFill>
                                <a:schemeClr val="bg1"/>
                              </a:solidFill>
                              <a:effectLst/>
                              <a:latin typeface="微软雅黑" panose="020B0503020204020204" pitchFamily="34" charset="-122"/>
                              <a:ea typeface="微软雅黑" panose="020B0503020204020204" pitchFamily="34" charset="-122"/>
                            </a:rPr>
                            <a:t>to</a:t>
                          </a:r>
                          <a:r>
                            <a:rPr lang="en-US" altLang="zh-CN" sz="1400" kern="100" dirty="0">
                              <a:solidFill>
                                <a:schemeClr val="bg1"/>
                              </a:solidFill>
                              <a:effectLst/>
                              <a:latin typeface="微软雅黑" panose="020B0503020204020204" pitchFamily="34" charset="-122"/>
                              <a:ea typeface="微软雅黑" panose="020B0503020204020204" pitchFamily="34" charset="-122"/>
                            </a:rPr>
                            <a:t> </a:t>
                          </a:r>
                          <a14:m>
                            <m:oMath xmlns:m="http://schemas.openxmlformats.org/officeDocument/2006/math">
                              <m:r>
                                <a:rPr lang="en-US" altLang="zh-CN" sz="1400" kern="100" smtClean="0">
                                  <a:solidFill>
                                    <a:schemeClr val="bg1"/>
                                  </a:solidFill>
                                  <a:effectLst/>
                                  <a:latin typeface="Cambria Math" panose="02040503050406030204" pitchFamily="18" charset="0"/>
                                </a:rPr>
                                <m:t>𝑟</m:t>
                              </m:r>
                            </m:oMath>
                          </a14:m>
                          <a:r>
                            <a:rPr lang="en-US" altLang="zh-CN" sz="1400" kern="100" dirty="0">
                              <a:solidFill>
                                <a:schemeClr val="bg1"/>
                              </a:solidFill>
                              <a:effectLst/>
                              <a:latin typeface="微软雅黑" panose="020B0503020204020204" pitchFamily="34" charset="-122"/>
                              <a:ea typeface="微软雅黑" panose="020B0503020204020204" pitchFamily="34" charset="-122"/>
                            </a:rPr>
                            <a:t> </a:t>
                          </a:r>
                          <a:r>
                            <a:rPr lang="en-US" altLang="zh-CN" sz="1400" b="1" kern="100" dirty="0">
                              <a:solidFill>
                                <a:schemeClr val="bg1"/>
                              </a:solidFill>
                              <a:effectLst/>
                              <a:latin typeface="微软雅黑" panose="020B0503020204020204" pitchFamily="34" charset="-122"/>
                              <a:ea typeface="微软雅黑" panose="020B0503020204020204" pitchFamily="34" charset="-122"/>
                            </a:rPr>
                            <a:t>do </a:t>
                          </a:r>
                        </a:p>
                        <a:p>
                          <a:pPr marL="0" marR="0" lvl="0" indent="0" algn="just" defTabSz="914400" rtl="0" eaLnBrk="1" fontAlgn="auto" latinLnBrk="0" hangingPunct="1">
                            <a:lnSpc>
                              <a:spcPct val="125000"/>
                            </a:lnSpc>
                            <a:spcBef>
                              <a:spcPts val="0"/>
                            </a:spcBef>
                            <a:spcAft>
                              <a:spcPts val="0"/>
                            </a:spcAft>
                            <a:buClrTx/>
                            <a:buSzTx/>
                            <a:buFontTx/>
                            <a:buNone/>
                            <a:tabLst/>
                            <a:defRPr/>
                          </a:pPr>
                          <a14:m>
                            <m:oMath xmlns:m="http://schemas.openxmlformats.org/officeDocument/2006/math">
                              <m:r>
                                <a:rPr lang="en-US" altLang="zh-CN" sz="1400" b="0" i="1" kern="100" smtClean="0">
                                  <a:solidFill>
                                    <a:schemeClr val="bg1"/>
                                  </a:solidFill>
                                  <a:effectLst/>
                                  <a:latin typeface="Cambria Math" panose="02040503050406030204" pitchFamily="18" charset="0"/>
                                  <a:ea typeface="微软雅黑" panose="020B0503020204020204" pitchFamily="34" charset="-122"/>
                                </a:rPr>
                                <m:t>|   </m:t>
                              </m:r>
                              <m:sSub>
                                <m:sSubPr>
                                  <m:ctrlPr>
                                    <a:rPr lang="en-US" altLang="zh-CN" sz="1400" b="0" i="1" kern="100" smtClean="0">
                                      <a:solidFill>
                                        <a:schemeClr val="bg1"/>
                                      </a:solidFill>
                                      <a:effectLst/>
                                      <a:latin typeface="Cambria Math" panose="02040503050406030204" pitchFamily="18" charset="0"/>
                                      <a:ea typeface="微软雅黑" panose="020B0503020204020204" pitchFamily="34" charset="-122"/>
                                    </a:rPr>
                                  </m:ctrlPr>
                                </m:sSubPr>
                                <m:e>
                                  <m:r>
                                    <a:rPr lang="en-US" altLang="zh-CN" sz="1400" b="0" i="1" kern="100" smtClean="0">
                                      <a:solidFill>
                                        <a:schemeClr val="bg1"/>
                                      </a:solidFill>
                                      <a:effectLst/>
                                      <a:latin typeface="Cambria Math" panose="02040503050406030204" pitchFamily="18" charset="0"/>
                                      <a:ea typeface="微软雅黑" panose="020B0503020204020204" pitchFamily="34" charset="-122"/>
                                    </a:rPr>
                                    <m:t>𝑎</m:t>
                                  </m:r>
                                </m:e>
                                <m:sub>
                                  <m:r>
                                    <a:rPr lang="en-US" altLang="zh-CN" sz="1400" b="0" i="1" kern="100" smtClean="0">
                                      <a:solidFill>
                                        <a:schemeClr val="bg1"/>
                                      </a:solidFill>
                                      <a:effectLst/>
                                      <a:latin typeface="Cambria Math" panose="02040503050406030204" pitchFamily="18" charset="0"/>
                                      <a:ea typeface="微软雅黑" panose="020B0503020204020204" pitchFamily="34" charset="-122"/>
                                    </a:rPr>
                                    <m:t>𝑖</m:t>
                                  </m:r>
                                </m:sub>
                              </m:sSub>
                              <m:r>
                                <a:rPr lang="en-US" altLang="zh-CN" sz="1400" b="0" i="1" kern="100" smtClean="0">
                                  <a:solidFill>
                                    <a:schemeClr val="bg1"/>
                                  </a:solidFill>
                                  <a:effectLst/>
                                  <a:latin typeface="Cambria Math" panose="02040503050406030204" pitchFamily="18" charset="0"/>
                                  <a:ea typeface="微软雅黑" panose="020B0503020204020204" pitchFamily="34" charset="-122"/>
                                </a:rPr>
                                <m:t>←</m:t>
                              </m:r>
                              <m:sSub>
                                <m:sSubPr>
                                  <m:ctrlPr>
                                    <a:rPr lang="en-US" altLang="zh-CN" sz="1400" b="0" i="1" kern="100" smtClean="0">
                                      <a:solidFill>
                                        <a:schemeClr val="bg1"/>
                                      </a:solidFill>
                                      <a:effectLst/>
                                      <a:latin typeface="Cambria Math" panose="02040503050406030204" pitchFamily="18" charset="0"/>
                                      <a:ea typeface="微软雅黑" panose="020B0503020204020204" pitchFamily="34" charset="-122"/>
                                    </a:rPr>
                                  </m:ctrlPr>
                                </m:sSubPr>
                                <m:e>
                                  <m:r>
                                    <a:rPr lang="en-US" altLang="zh-CN" sz="1400" b="0" i="1" kern="100" smtClean="0">
                                      <a:solidFill>
                                        <a:schemeClr val="bg1"/>
                                      </a:solidFill>
                                      <a:effectLst/>
                                      <a:latin typeface="Cambria Math" panose="02040503050406030204" pitchFamily="18" charset="0"/>
                                      <a:ea typeface="微软雅黑" panose="020B0503020204020204" pitchFamily="34" charset="-122"/>
                                    </a:rPr>
                                    <m:t>𝑡</m:t>
                                  </m:r>
                                </m:e>
                                <m:sub>
                                  <m:r>
                                    <a:rPr lang="en-US" altLang="zh-CN" sz="1400" b="0" i="1" kern="100" smtClean="0">
                                      <a:solidFill>
                                        <a:schemeClr val="bg1"/>
                                      </a:solidFill>
                                      <a:effectLst/>
                                      <a:latin typeface="Cambria Math" panose="02040503050406030204" pitchFamily="18" charset="0"/>
                                      <a:ea typeface="微软雅黑" panose="020B0503020204020204" pitchFamily="34" charset="-122"/>
                                    </a:rPr>
                                    <m:t>𝑖</m:t>
                                  </m:r>
                                </m:sub>
                              </m:sSub>
                            </m:oMath>
                          </a14:m>
                          <a:r>
                            <a:rPr lang="en-US" altLang="zh-CN" sz="1400" kern="100" dirty="0">
                              <a:solidFill>
                                <a:schemeClr val="bg1"/>
                              </a:solidFill>
                              <a:effectLst/>
                              <a:latin typeface="微软雅黑" panose="020B0503020204020204" pitchFamily="34" charset="-122"/>
                              <a:ea typeface="微软雅黑" panose="020B0503020204020204" pitchFamily="34" charset="-122"/>
                            </a:rPr>
                            <a:t>    //</a:t>
                          </a:r>
                          <a:r>
                            <a:rPr lang="zh-CN" altLang="en-US" sz="1400" kern="100" dirty="0">
                              <a:solidFill>
                                <a:srgbClr val="FFFF00"/>
                              </a:solidFill>
                              <a:effectLst/>
                              <a:latin typeface="微软雅黑" panose="020B0503020204020204" pitchFamily="34" charset="-122"/>
                              <a:ea typeface="微软雅黑" panose="020B0503020204020204" pitchFamily="34" charset="-122"/>
                            </a:rPr>
                            <a:t>将合并好的序列复制回序列</a:t>
                          </a:r>
                          <a:r>
                            <a:rPr lang="en-US" altLang="zh-CN" sz="1400" kern="100" dirty="0">
                              <a:solidFill>
                                <a:srgbClr val="FFFF00"/>
                              </a:solidFill>
                              <a:effectLst/>
                              <a:latin typeface="微软雅黑" panose="020B0503020204020204" pitchFamily="34" charset="-122"/>
                              <a:ea typeface="微软雅黑" panose="020B0503020204020204" pitchFamily="34" charset="-122"/>
                            </a:rPr>
                            <a:t>a</a:t>
                          </a:r>
                          <a:endParaRPr lang="zh-CN" altLang="zh-CN" sz="1400" kern="100" dirty="0">
                            <a:solidFill>
                              <a:srgbClr val="FFFF00"/>
                            </a:solidFill>
                            <a:effectLst/>
                            <a:latin typeface="微软雅黑" panose="020B0503020204020204" pitchFamily="34" charset="-122"/>
                            <a:ea typeface="微软雅黑" panose="020B0503020204020204" pitchFamily="34" charset="-122"/>
                          </a:endParaRPr>
                        </a:p>
                        <a:p>
                          <a:pPr indent="0" algn="just">
                            <a:lnSpc>
                              <a:spcPct val="125000"/>
                            </a:lnSpc>
                          </a:pPr>
                          <a:r>
                            <a:rPr lang="en-US" altLang="zh-CN" sz="1400" b="1" kern="100" dirty="0">
                              <a:solidFill>
                                <a:schemeClr val="bg1"/>
                              </a:solidFill>
                              <a:effectLst/>
                              <a:latin typeface="微软雅黑" panose="020B0503020204020204" pitchFamily="34" charset="-122"/>
                              <a:ea typeface="微软雅黑" panose="020B0503020204020204" pitchFamily="34" charset="-122"/>
                            </a:rPr>
                            <a:t>end</a:t>
                          </a:r>
                          <a:endParaRPr lang="zh-CN" sz="1400" b="1" kern="100" dirty="0">
                            <a:solidFill>
                              <a:schemeClr val="bg1"/>
                            </a:solidFill>
                            <a:effectLst/>
                            <a:latin typeface="微软雅黑" panose="020B0503020204020204" pitchFamily="34" charset="-122"/>
                            <a:ea typeface="微软雅黑" panose="020B0503020204020204" pitchFamily="34" charset="-122"/>
                          </a:endParaRPr>
                        </a:p>
                      </a:txBody>
                      <a:tcPr marL="62310" marR="6231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51ADB7"/>
                        </a:solidFill>
                      </a:tcPr>
                    </a:tc>
                    <a:extLst>
                      <a:ext uri="{0D108BD9-81ED-4DB2-BD59-A6C34878D82A}">
                        <a16:rowId xmlns:a16="http://schemas.microsoft.com/office/drawing/2014/main" val="4146017560"/>
                      </a:ext>
                    </a:extLst>
                  </a:tr>
                  <a:tr h="36000">
                    <a:tc>
                      <a:txBody>
                        <a:bodyPr/>
                        <a:lstStyle/>
                        <a:p>
                          <a:pPr indent="0" algn="just">
                            <a:lnSpc>
                              <a:spcPct val="125000"/>
                            </a:lnSpc>
                          </a:pPr>
                          <a:r>
                            <a:rPr lang="en-US" altLang="zh-CN" sz="1400" kern="100" dirty="0">
                              <a:solidFill>
                                <a:schemeClr val="bg1"/>
                              </a:solidFill>
                              <a:effectLst/>
                              <a:latin typeface="微软雅黑" panose="020B0503020204020204" pitchFamily="34" charset="-122"/>
                              <a:ea typeface="微软雅黑" panose="020B0503020204020204" pitchFamily="34" charset="-122"/>
                            </a:rPr>
                            <a:t>20</a:t>
                          </a:r>
                          <a:endParaRPr lang="zh-CN" sz="1400" kern="100" dirty="0">
                            <a:solidFill>
                              <a:schemeClr val="bg1"/>
                            </a:solidFill>
                            <a:effectLst/>
                            <a:latin typeface="微软雅黑" panose="020B0503020204020204" pitchFamily="34" charset="-122"/>
                            <a:ea typeface="微软雅黑" panose="020B0503020204020204" pitchFamily="34" charset="-122"/>
                          </a:endParaRPr>
                        </a:p>
                      </a:txBody>
                      <a:tcPr marL="62310" marR="6231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51ADB7"/>
                        </a:solidFill>
                      </a:tcPr>
                    </a:tc>
                    <a:tc>
                      <a:txBody>
                        <a:bodyPr/>
                        <a:lstStyle/>
                        <a:p>
                          <a:pPr indent="0" algn="just">
                            <a:lnSpc>
                              <a:spcPct val="125000"/>
                            </a:lnSpc>
                          </a:pPr>
                          <a14:m>
                            <m:oMath xmlns:m="http://schemas.openxmlformats.org/officeDocument/2006/math">
                              <m:r>
                                <a:rPr lang="en-US" sz="1400" kern="100" smtClean="0">
                                  <a:solidFill>
                                    <a:schemeClr val="bg1"/>
                                  </a:solidFill>
                                  <a:effectLst/>
                                  <a:latin typeface="Cambria Math" panose="02040503050406030204" pitchFamily="18" charset="0"/>
                                </a:rPr>
                                <m:t>𝐫𝐞𝐭𝐮𝐫𝐧</m:t>
                              </m:r>
                              <m:r>
                                <a:rPr lang="en-US" sz="1400" kern="100" smtClean="0">
                                  <a:solidFill>
                                    <a:schemeClr val="bg1"/>
                                  </a:solidFill>
                                  <a:effectLst/>
                                  <a:latin typeface="Cambria Math" panose="02040503050406030204" pitchFamily="18" charset="0"/>
                                </a:rPr>
                                <m:t> </m:t>
                              </m:r>
                            </m:oMath>
                          </a14:m>
                          <a:r>
                            <a:rPr lang="en-US" sz="1400" kern="100" dirty="0">
                              <a:solidFill>
                                <a:schemeClr val="bg1"/>
                              </a:solidFill>
                              <a:effectLst/>
                              <a:latin typeface="微软雅黑" panose="020B0503020204020204" pitchFamily="34" charset="-122"/>
                              <a:ea typeface="微软雅黑" panose="020B0503020204020204" pitchFamily="34" charset="-122"/>
                            </a:rPr>
                            <a:t>count </a:t>
                          </a:r>
                          <a:endParaRPr lang="zh-CN" sz="1400" kern="100" dirty="0">
                            <a:solidFill>
                              <a:schemeClr val="bg1"/>
                            </a:solidFill>
                            <a:effectLst/>
                            <a:latin typeface="微软雅黑" panose="020B0503020204020204" pitchFamily="34" charset="-122"/>
                            <a:ea typeface="微软雅黑" panose="020B0503020204020204" pitchFamily="34" charset="-122"/>
                          </a:endParaRPr>
                        </a:p>
                      </a:txBody>
                      <a:tcPr marL="62310" marR="6231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51ADB7"/>
                        </a:solidFill>
                      </a:tcPr>
                    </a:tc>
                    <a:extLst>
                      <a:ext uri="{0D108BD9-81ED-4DB2-BD59-A6C34878D82A}">
                        <a16:rowId xmlns:a16="http://schemas.microsoft.com/office/drawing/2014/main" val="2305014380"/>
                      </a:ext>
                    </a:extLst>
                  </a:tr>
                </a:tbl>
              </a:graphicData>
            </a:graphic>
          </p:graphicFrame>
        </mc:Choice>
        <mc:Fallback xmlns="">
          <p:graphicFrame>
            <p:nvGraphicFramePr>
              <p:cNvPr id="6" name="表格 5">
                <a:extLst>
                  <a:ext uri="{FF2B5EF4-FFF2-40B4-BE49-F238E27FC236}">
                    <a16:creationId xmlns:a16="http://schemas.microsoft.com/office/drawing/2014/main" id="{A0EAA3BD-BE4F-4191-8837-3DF6E58D555A}"/>
                  </a:ext>
                </a:extLst>
              </p:cNvPr>
              <p:cNvGraphicFramePr>
                <a:graphicFrameLocks noGrp="1"/>
              </p:cNvGraphicFramePr>
              <p:nvPr>
                <p:extLst>
                  <p:ext uri="{D42A27DB-BD31-4B8C-83A1-F6EECF244321}">
                    <p14:modId xmlns:p14="http://schemas.microsoft.com/office/powerpoint/2010/main" val="837555952"/>
                  </p:ext>
                </p:extLst>
              </p:nvPr>
            </p:nvGraphicFramePr>
            <p:xfrm>
              <a:off x="6981187" y="1804893"/>
              <a:ext cx="4792118" cy="4925886"/>
            </p:xfrm>
            <a:graphic>
              <a:graphicData uri="http://schemas.openxmlformats.org/drawingml/2006/table">
                <a:tbl>
                  <a:tblPr firstRow="1" firstCol="1" bandRow="1">
                    <a:tableStyleId>{5C22544A-7EE6-4342-B048-85BDC9FD1C3A}</a:tableStyleId>
                  </a:tblPr>
                  <a:tblGrid>
                    <a:gridCol w="536580">
                      <a:extLst>
                        <a:ext uri="{9D8B030D-6E8A-4147-A177-3AD203B41FA5}">
                          <a16:colId xmlns:a16="http://schemas.microsoft.com/office/drawing/2014/main" val="2771000517"/>
                        </a:ext>
                      </a:extLst>
                    </a:gridCol>
                    <a:gridCol w="4255538">
                      <a:extLst>
                        <a:ext uri="{9D8B030D-6E8A-4147-A177-3AD203B41FA5}">
                          <a16:colId xmlns:a16="http://schemas.microsoft.com/office/drawing/2014/main" val="35589683"/>
                        </a:ext>
                      </a:extLst>
                    </a:gridCol>
                  </a:tblGrid>
                  <a:tr h="242316">
                    <a:tc>
                      <a:txBody>
                        <a:bodyPr/>
                        <a:lstStyle/>
                        <a:p>
                          <a:pPr indent="0" algn="just">
                            <a:lnSpc>
                              <a:spcPct val="125000"/>
                            </a:lnSpc>
                          </a:pPr>
                          <a:r>
                            <a:rPr lang="en-US" altLang="zh-CN" sz="1400" kern="100" dirty="0">
                              <a:solidFill>
                                <a:schemeClr val="bg1"/>
                              </a:solidFill>
                              <a:effectLst/>
                              <a:latin typeface="微软雅黑" panose="020B0503020204020204" pitchFamily="34" charset="-122"/>
                              <a:ea typeface="微软雅黑" panose="020B0503020204020204" pitchFamily="34" charset="-122"/>
                            </a:rPr>
                            <a:t>1</a:t>
                          </a:r>
                          <a:endParaRPr lang="zh-CN" sz="1400" kern="100" dirty="0">
                            <a:solidFill>
                              <a:schemeClr val="bg1"/>
                            </a:solidFill>
                            <a:effectLst/>
                            <a:latin typeface="微软雅黑" panose="020B0503020204020204" pitchFamily="34" charset="-122"/>
                            <a:ea typeface="微软雅黑" panose="020B0503020204020204" pitchFamily="34" charset="-122"/>
                          </a:endParaRPr>
                        </a:p>
                      </a:txBody>
                      <a:tcPr marL="62310" marR="62310" marT="0" marB="0">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51ADB7"/>
                        </a:solidFill>
                      </a:tcPr>
                    </a:tc>
                    <a:tc>
                      <a:txBody>
                        <a:bodyPr/>
                        <a:lstStyle/>
                        <a:p>
                          <a:endParaRPr lang="zh-CN"/>
                        </a:p>
                      </a:txBody>
                      <a:tcPr marL="62310" marR="62310" marT="0" marB="0">
                        <a:lnL w="12700" cmpd="sng">
                          <a:noFill/>
                        </a:lnL>
                        <a:lnR w="12700" cmpd="sng">
                          <a:noFill/>
                        </a:lnR>
                        <a:lnT w="38100" cmpd="sng">
                          <a:noFill/>
                        </a:lnT>
                        <a:lnB w="12700" cmpd="sng">
                          <a:noFill/>
                        </a:lnB>
                        <a:lnTlToBr w="12700" cmpd="sng">
                          <a:noFill/>
                          <a:prstDash val="solid"/>
                        </a:lnTlToBr>
                        <a:lnBlToTr w="12700" cmpd="sng">
                          <a:noFill/>
                          <a:prstDash val="solid"/>
                        </a:lnBlToTr>
                        <a:blipFill>
                          <a:blip r:embed="rId3"/>
                          <a:stretch>
                            <a:fillRect l="-12589" t="-10000" b="-1965000"/>
                          </a:stretch>
                        </a:blipFill>
                      </a:tcPr>
                    </a:tc>
                    <a:extLst>
                      <a:ext uri="{0D108BD9-81ED-4DB2-BD59-A6C34878D82A}">
                        <a16:rowId xmlns:a16="http://schemas.microsoft.com/office/drawing/2014/main" val="584644975"/>
                      </a:ext>
                    </a:extLst>
                  </a:tr>
                  <a:tr h="533400">
                    <a:tc>
                      <a:txBody>
                        <a:bodyPr/>
                        <a:lstStyle/>
                        <a:p>
                          <a:pPr indent="0" algn="just">
                            <a:lnSpc>
                              <a:spcPct val="125000"/>
                            </a:lnSpc>
                          </a:pPr>
                          <a:r>
                            <a:rPr lang="en-US" sz="1400" kern="100" dirty="0">
                              <a:solidFill>
                                <a:schemeClr val="bg1"/>
                              </a:solidFill>
                              <a:effectLst/>
                              <a:latin typeface="微软雅黑" panose="020B0503020204020204" pitchFamily="34" charset="-122"/>
                              <a:ea typeface="微软雅黑" panose="020B0503020204020204" pitchFamily="34" charset="-122"/>
                            </a:rPr>
                            <a:t>2</a:t>
                          </a:r>
                        </a:p>
                        <a:p>
                          <a:pPr indent="0" algn="just">
                            <a:lnSpc>
                              <a:spcPct val="125000"/>
                            </a:lnSpc>
                          </a:pPr>
                          <a:r>
                            <a:rPr lang="en-US" altLang="zh-CN" sz="1400" kern="100" dirty="0">
                              <a:solidFill>
                                <a:schemeClr val="bg1"/>
                              </a:solidFill>
                              <a:effectLst/>
                              <a:latin typeface="微软雅黑" panose="020B0503020204020204" pitchFamily="34" charset="-122"/>
                              <a:ea typeface="微软雅黑" panose="020B0503020204020204" pitchFamily="34" charset="-122"/>
                            </a:rPr>
                            <a:t>3</a:t>
                          </a:r>
                          <a:endParaRPr lang="zh-CN" sz="1400" kern="100" dirty="0">
                            <a:solidFill>
                              <a:schemeClr val="bg1"/>
                            </a:solidFill>
                            <a:effectLst/>
                            <a:latin typeface="微软雅黑" panose="020B0503020204020204" pitchFamily="34" charset="-122"/>
                            <a:ea typeface="微软雅黑" panose="020B0503020204020204" pitchFamily="34" charset="-122"/>
                          </a:endParaRPr>
                        </a:p>
                      </a:txBody>
                      <a:tcPr marL="62310" marR="6231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51ADB7"/>
                        </a:solidFill>
                      </a:tcPr>
                    </a:tc>
                    <a:tc>
                      <a:txBody>
                        <a:bodyPr/>
                        <a:lstStyle/>
                        <a:p>
                          <a:endParaRPr lang="zh-CN"/>
                        </a:p>
                      </a:txBody>
                      <a:tcPr marL="62310" marR="62310" marT="0" marB="0">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3"/>
                          <a:stretch>
                            <a:fillRect l="-12589" t="-50575" b="-803448"/>
                          </a:stretch>
                        </a:blipFill>
                      </a:tcPr>
                    </a:tc>
                    <a:extLst>
                      <a:ext uri="{0D108BD9-81ED-4DB2-BD59-A6C34878D82A}">
                        <a16:rowId xmlns:a16="http://schemas.microsoft.com/office/drawing/2014/main" val="1658749242"/>
                      </a:ext>
                    </a:extLst>
                  </a:tr>
                  <a:tr h="242316">
                    <a:tc>
                      <a:txBody>
                        <a:bodyPr/>
                        <a:lstStyle/>
                        <a:p>
                          <a:pPr indent="0" algn="just">
                            <a:lnSpc>
                              <a:spcPct val="125000"/>
                            </a:lnSpc>
                          </a:pPr>
                          <a:r>
                            <a:rPr lang="en-US" altLang="zh-CN" sz="1400" kern="100" dirty="0">
                              <a:solidFill>
                                <a:schemeClr val="bg1"/>
                              </a:solidFill>
                              <a:effectLst/>
                              <a:latin typeface="微软雅黑" panose="020B0503020204020204" pitchFamily="34" charset="-122"/>
                              <a:ea typeface="微软雅黑" panose="020B0503020204020204" pitchFamily="34" charset="-122"/>
                            </a:rPr>
                            <a:t>4</a:t>
                          </a:r>
                          <a:endParaRPr lang="zh-CN" sz="1400" kern="100" dirty="0">
                            <a:solidFill>
                              <a:schemeClr val="bg1"/>
                            </a:solidFill>
                            <a:effectLst/>
                            <a:latin typeface="微软雅黑" panose="020B0503020204020204" pitchFamily="34" charset="-122"/>
                            <a:ea typeface="微软雅黑" panose="020B0503020204020204" pitchFamily="34" charset="-122"/>
                          </a:endParaRPr>
                        </a:p>
                      </a:txBody>
                      <a:tcPr marL="62310" marR="6231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51ADB7"/>
                        </a:solidFill>
                      </a:tcPr>
                    </a:tc>
                    <a:tc>
                      <a:txBody>
                        <a:bodyPr/>
                        <a:lstStyle/>
                        <a:p>
                          <a:endParaRPr lang="zh-CN"/>
                        </a:p>
                      </a:txBody>
                      <a:tcPr marL="62310" marR="62310" marT="0" marB="0">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3"/>
                          <a:stretch>
                            <a:fillRect l="-12589" t="-327500" b="-1647500"/>
                          </a:stretch>
                        </a:blipFill>
                      </a:tcPr>
                    </a:tc>
                    <a:extLst>
                      <a:ext uri="{0D108BD9-81ED-4DB2-BD59-A6C34878D82A}">
                        <a16:rowId xmlns:a16="http://schemas.microsoft.com/office/drawing/2014/main" val="2495434358"/>
                      </a:ext>
                    </a:extLst>
                  </a:tr>
                  <a:tr h="242316">
                    <a:tc>
                      <a:txBody>
                        <a:bodyPr/>
                        <a:lstStyle/>
                        <a:p>
                          <a:pPr indent="0" algn="just">
                            <a:lnSpc>
                              <a:spcPct val="125000"/>
                            </a:lnSpc>
                          </a:pPr>
                          <a:r>
                            <a:rPr lang="en-US" altLang="zh-CN" sz="1400" kern="100" dirty="0">
                              <a:solidFill>
                                <a:schemeClr val="bg1"/>
                              </a:solidFill>
                              <a:effectLst/>
                              <a:latin typeface="微软雅黑" panose="020B0503020204020204" pitchFamily="34" charset="-122"/>
                              <a:ea typeface="微软雅黑" panose="020B0503020204020204" pitchFamily="34" charset="-122"/>
                            </a:rPr>
                            <a:t>5</a:t>
                          </a:r>
                          <a:endParaRPr lang="zh-CN" sz="1400" kern="100" dirty="0">
                            <a:solidFill>
                              <a:schemeClr val="bg1"/>
                            </a:solidFill>
                            <a:effectLst/>
                            <a:latin typeface="微软雅黑" panose="020B0503020204020204" pitchFamily="34" charset="-122"/>
                            <a:ea typeface="微软雅黑" panose="020B0503020204020204" pitchFamily="34" charset="-122"/>
                          </a:endParaRPr>
                        </a:p>
                      </a:txBody>
                      <a:tcPr marL="62310" marR="6231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51ADB7"/>
                        </a:solidFill>
                      </a:tcPr>
                    </a:tc>
                    <a:tc>
                      <a:txBody>
                        <a:bodyPr/>
                        <a:lstStyle/>
                        <a:p>
                          <a:endParaRPr lang="zh-CN"/>
                        </a:p>
                      </a:txBody>
                      <a:tcPr marL="62310" marR="62310" marT="0" marB="0">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3"/>
                          <a:stretch>
                            <a:fillRect l="-12589" t="-427500" b="-1547500"/>
                          </a:stretch>
                        </a:blipFill>
                      </a:tcPr>
                    </a:tc>
                    <a:extLst>
                      <a:ext uri="{0D108BD9-81ED-4DB2-BD59-A6C34878D82A}">
                        <a16:rowId xmlns:a16="http://schemas.microsoft.com/office/drawing/2014/main" val="3961059832"/>
                      </a:ext>
                    </a:extLst>
                  </a:tr>
                  <a:tr h="291846">
                    <a:tc>
                      <a:txBody>
                        <a:bodyPr/>
                        <a:lstStyle/>
                        <a:p>
                          <a:pPr indent="0" algn="just">
                            <a:lnSpc>
                              <a:spcPct val="125000"/>
                            </a:lnSpc>
                          </a:pPr>
                          <a:r>
                            <a:rPr lang="en-US" altLang="zh-CN" sz="1400" kern="100" dirty="0">
                              <a:solidFill>
                                <a:schemeClr val="bg1"/>
                              </a:solidFill>
                              <a:effectLst/>
                              <a:latin typeface="微软雅黑" panose="020B0503020204020204" pitchFamily="34" charset="-122"/>
                              <a:ea typeface="微软雅黑" panose="020B0503020204020204" pitchFamily="34" charset="-122"/>
                            </a:rPr>
                            <a:t>6</a:t>
                          </a:r>
                          <a:endParaRPr lang="zh-CN" sz="1400" kern="100" dirty="0">
                            <a:solidFill>
                              <a:schemeClr val="bg1"/>
                            </a:solidFill>
                            <a:effectLst/>
                            <a:latin typeface="微软雅黑" panose="020B0503020204020204" pitchFamily="34" charset="-122"/>
                            <a:ea typeface="微软雅黑" panose="020B0503020204020204" pitchFamily="34" charset="-122"/>
                          </a:endParaRPr>
                        </a:p>
                      </a:txBody>
                      <a:tcPr marL="62310" marR="6231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51ADB7"/>
                        </a:solidFill>
                      </a:tcPr>
                    </a:tc>
                    <a:tc>
                      <a:txBody>
                        <a:bodyPr/>
                        <a:lstStyle/>
                        <a:p>
                          <a:endParaRPr lang="zh-CN"/>
                        </a:p>
                      </a:txBody>
                      <a:tcPr marL="62310" marR="62310" marT="0" marB="0">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3"/>
                          <a:stretch>
                            <a:fillRect l="-12589" t="-439583" b="-1189583"/>
                          </a:stretch>
                        </a:blipFill>
                      </a:tcPr>
                    </a:tc>
                    <a:extLst>
                      <a:ext uri="{0D108BD9-81ED-4DB2-BD59-A6C34878D82A}">
                        <a16:rowId xmlns:a16="http://schemas.microsoft.com/office/drawing/2014/main" val="4205757465"/>
                      </a:ext>
                    </a:extLst>
                  </a:tr>
                  <a:tr h="266700">
                    <a:tc>
                      <a:txBody>
                        <a:bodyPr/>
                        <a:lstStyle/>
                        <a:p>
                          <a:pPr indent="0" algn="just">
                            <a:lnSpc>
                              <a:spcPct val="125000"/>
                            </a:lnSpc>
                          </a:pPr>
                          <a:r>
                            <a:rPr lang="en-US" altLang="zh-CN" sz="1400" kern="100" dirty="0">
                              <a:solidFill>
                                <a:schemeClr val="bg1"/>
                              </a:solidFill>
                              <a:effectLst/>
                              <a:latin typeface="微软雅黑" panose="020B0503020204020204" pitchFamily="34" charset="-122"/>
                              <a:ea typeface="微软雅黑" panose="020B0503020204020204" pitchFamily="34" charset="-122"/>
                            </a:rPr>
                            <a:t>7</a:t>
                          </a:r>
                          <a:endParaRPr lang="zh-CN" sz="1400" kern="100" dirty="0">
                            <a:solidFill>
                              <a:schemeClr val="bg1"/>
                            </a:solidFill>
                            <a:effectLst/>
                            <a:latin typeface="微软雅黑" panose="020B0503020204020204" pitchFamily="34" charset="-122"/>
                            <a:ea typeface="微软雅黑" panose="020B0503020204020204" pitchFamily="34" charset="-122"/>
                          </a:endParaRPr>
                        </a:p>
                      </a:txBody>
                      <a:tcPr marL="62310" marR="6231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51ADB7"/>
                        </a:solidFill>
                      </a:tcPr>
                    </a:tc>
                    <a:tc>
                      <a:txBody>
                        <a:bodyPr/>
                        <a:lstStyle/>
                        <a:p>
                          <a:endParaRPr lang="zh-CN"/>
                        </a:p>
                      </a:txBody>
                      <a:tcPr marL="62310" marR="62310" marT="0" marB="0">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3"/>
                          <a:stretch>
                            <a:fillRect l="-12589" t="-588636" b="-1197727"/>
                          </a:stretch>
                        </a:blipFill>
                      </a:tcPr>
                    </a:tc>
                    <a:extLst>
                      <a:ext uri="{0D108BD9-81ED-4DB2-BD59-A6C34878D82A}">
                        <a16:rowId xmlns:a16="http://schemas.microsoft.com/office/drawing/2014/main" val="4048581267"/>
                      </a:ext>
                    </a:extLst>
                  </a:tr>
                  <a:tr h="242316">
                    <a:tc>
                      <a:txBody>
                        <a:bodyPr/>
                        <a:lstStyle/>
                        <a:p>
                          <a:pPr indent="0" algn="just">
                            <a:lnSpc>
                              <a:spcPct val="125000"/>
                            </a:lnSpc>
                          </a:pPr>
                          <a:r>
                            <a:rPr lang="en-US" altLang="zh-CN" sz="1400" kern="100" dirty="0">
                              <a:solidFill>
                                <a:schemeClr val="bg1"/>
                              </a:solidFill>
                              <a:effectLst/>
                              <a:latin typeface="微软雅黑" panose="020B0503020204020204" pitchFamily="34" charset="-122"/>
                              <a:ea typeface="微软雅黑" panose="020B0503020204020204" pitchFamily="34" charset="-122"/>
                            </a:rPr>
                            <a:t>8</a:t>
                          </a:r>
                          <a:endParaRPr lang="zh-CN" sz="1400" kern="100" dirty="0">
                            <a:solidFill>
                              <a:schemeClr val="bg1"/>
                            </a:solidFill>
                            <a:effectLst/>
                            <a:latin typeface="微软雅黑" panose="020B0503020204020204" pitchFamily="34" charset="-122"/>
                            <a:ea typeface="微软雅黑" panose="020B0503020204020204" pitchFamily="34" charset="-122"/>
                          </a:endParaRPr>
                        </a:p>
                      </a:txBody>
                      <a:tcPr marL="62310" marR="6231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51ADB7"/>
                        </a:solidFill>
                      </a:tcPr>
                    </a:tc>
                    <a:tc>
                      <a:txBody>
                        <a:bodyPr/>
                        <a:lstStyle/>
                        <a:p>
                          <a:endParaRPr lang="zh-CN"/>
                        </a:p>
                      </a:txBody>
                      <a:tcPr marL="62310" marR="62310" marT="0" marB="0">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3"/>
                          <a:stretch>
                            <a:fillRect l="-12589" t="-757500" b="-1217500"/>
                          </a:stretch>
                        </a:blipFill>
                      </a:tcPr>
                    </a:tc>
                    <a:extLst>
                      <a:ext uri="{0D108BD9-81ED-4DB2-BD59-A6C34878D82A}">
                        <a16:rowId xmlns:a16="http://schemas.microsoft.com/office/drawing/2014/main" val="1549335579"/>
                      </a:ext>
                    </a:extLst>
                  </a:tr>
                  <a:tr h="273749">
                    <a:tc>
                      <a:txBody>
                        <a:bodyPr/>
                        <a:lstStyle/>
                        <a:p>
                          <a:pPr indent="0" algn="just">
                            <a:lnSpc>
                              <a:spcPct val="125000"/>
                            </a:lnSpc>
                          </a:pPr>
                          <a:r>
                            <a:rPr lang="en-US" altLang="zh-CN" sz="1400" kern="100" dirty="0">
                              <a:solidFill>
                                <a:schemeClr val="bg1"/>
                              </a:solidFill>
                              <a:effectLst/>
                              <a:latin typeface="微软雅黑" panose="020B0503020204020204" pitchFamily="34" charset="-122"/>
                              <a:ea typeface="微软雅黑" panose="020B0503020204020204" pitchFamily="34" charset="-122"/>
                            </a:rPr>
                            <a:t>9</a:t>
                          </a:r>
                          <a:endParaRPr lang="zh-CN" sz="1400" kern="100" dirty="0">
                            <a:solidFill>
                              <a:schemeClr val="bg1"/>
                            </a:solidFill>
                            <a:effectLst/>
                            <a:latin typeface="微软雅黑" panose="020B0503020204020204" pitchFamily="34" charset="-122"/>
                            <a:ea typeface="微软雅黑" panose="020B0503020204020204" pitchFamily="34" charset="-122"/>
                          </a:endParaRPr>
                        </a:p>
                      </a:txBody>
                      <a:tcPr marL="62310" marR="6231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51ADB7"/>
                        </a:solidFill>
                      </a:tcPr>
                    </a:tc>
                    <a:tc>
                      <a:txBody>
                        <a:bodyPr/>
                        <a:lstStyle/>
                        <a:p>
                          <a:endParaRPr lang="zh-CN"/>
                        </a:p>
                      </a:txBody>
                      <a:tcPr marL="62310" marR="62310" marT="0" marB="0">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3"/>
                          <a:stretch>
                            <a:fillRect l="-12589" t="-779545" b="-1006818"/>
                          </a:stretch>
                        </a:blipFill>
                      </a:tcPr>
                    </a:tc>
                    <a:extLst>
                      <a:ext uri="{0D108BD9-81ED-4DB2-BD59-A6C34878D82A}">
                        <a16:rowId xmlns:a16="http://schemas.microsoft.com/office/drawing/2014/main" val="154144418"/>
                      </a:ext>
                    </a:extLst>
                  </a:tr>
                  <a:tr h="288163">
                    <a:tc>
                      <a:txBody>
                        <a:bodyPr/>
                        <a:lstStyle/>
                        <a:p>
                          <a:pPr indent="0" algn="just">
                            <a:lnSpc>
                              <a:spcPct val="125000"/>
                            </a:lnSpc>
                          </a:pPr>
                          <a:r>
                            <a:rPr lang="en-US" sz="1400" kern="100" dirty="0">
                              <a:solidFill>
                                <a:schemeClr val="bg1"/>
                              </a:solidFill>
                              <a:effectLst/>
                              <a:latin typeface="微软雅黑" panose="020B0503020204020204" pitchFamily="34" charset="-122"/>
                              <a:ea typeface="微软雅黑" panose="020B0503020204020204" pitchFamily="34" charset="-122"/>
                            </a:rPr>
                            <a:t>10</a:t>
                          </a:r>
                          <a:endParaRPr lang="zh-CN" sz="1400" kern="100" dirty="0">
                            <a:solidFill>
                              <a:schemeClr val="bg1"/>
                            </a:solidFill>
                            <a:effectLst/>
                            <a:latin typeface="微软雅黑" panose="020B0503020204020204" pitchFamily="34" charset="-122"/>
                            <a:ea typeface="微软雅黑" panose="020B0503020204020204" pitchFamily="34" charset="-122"/>
                          </a:endParaRPr>
                        </a:p>
                      </a:txBody>
                      <a:tcPr marL="62310" marR="6231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51ADB7"/>
                        </a:solidFill>
                      </a:tcPr>
                    </a:tc>
                    <a:tc>
                      <a:txBody>
                        <a:bodyPr/>
                        <a:lstStyle/>
                        <a:p>
                          <a:endParaRPr lang="zh-CN"/>
                        </a:p>
                      </a:txBody>
                      <a:tcPr marL="62310" marR="62310" marT="0" marB="0">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3"/>
                          <a:stretch>
                            <a:fillRect l="-12589" t="-806250" b="-822917"/>
                          </a:stretch>
                        </a:blipFill>
                      </a:tcPr>
                    </a:tc>
                    <a:extLst>
                      <a:ext uri="{0D108BD9-81ED-4DB2-BD59-A6C34878D82A}">
                        <a16:rowId xmlns:a16="http://schemas.microsoft.com/office/drawing/2014/main" val="2799108310"/>
                      </a:ext>
                    </a:extLst>
                  </a:tr>
                  <a:tr h="509016">
                    <a:tc>
                      <a:txBody>
                        <a:bodyPr/>
                        <a:lstStyle/>
                        <a:p>
                          <a:pPr indent="0" algn="l">
                            <a:lnSpc>
                              <a:spcPct val="125000"/>
                            </a:lnSpc>
                          </a:pPr>
                          <a:r>
                            <a:rPr lang="en-US" sz="1400" kern="100" dirty="0">
                              <a:solidFill>
                                <a:schemeClr val="bg1"/>
                              </a:solidFill>
                              <a:effectLst/>
                              <a:latin typeface="微软雅黑" panose="020B0503020204020204" pitchFamily="34" charset="-122"/>
                              <a:ea typeface="微软雅黑" panose="020B0503020204020204" pitchFamily="34" charset="-122"/>
                            </a:rPr>
                            <a:t>11</a:t>
                          </a:r>
                          <a:endParaRPr lang="zh-CN" sz="1400" kern="100" dirty="0">
                            <a:solidFill>
                              <a:schemeClr val="bg1"/>
                            </a:solidFill>
                            <a:effectLst/>
                            <a:latin typeface="微软雅黑" panose="020B0503020204020204" pitchFamily="34" charset="-122"/>
                            <a:ea typeface="微软雅黑" panose="020B0503020204020204" pitchFamily="34" charset="-122"/>
                          </a:endParaRPr>
                        </a:p>
                        <a:p>
                          <a:pPr indent="0" algn="l">
                            <a:lnSpc>
                              <a:spcPct val="125000"/>
                            </a:lnSpc>
                          </a:pPr>
                          <a:r>
                            <a:rPr lang="en-US" sz="1400" kern="100" dirty="0">
                              <a:solidFill>
                                <a:schemeClr val="bg1"/>
                              </a:solidFill>
                              <a:effectLst/>
                              <a:latin typeface="微软雅黑" panose="020B0503020204020204" pitchFamily="34" charset="-122"/>
                              <a:ea typeface="微软雅黑" panose="020B0503020204020204" pitchFamily="34" charset="-122"/>
                            </a:rPr>
                            <a:t>12</a:t>
                          </a:r>
                          <a:endParaRPr lang="zh-CN" sz="1400" kern="100" dirty="0">
                            <a:solidFill>
                              <a:schemeClr val="bg1"/>
                            </a:solidFill>
                            <a:effectLst/>
                            <a:latin typeface="微软雅黑" panose="020B0503020204020204" pitchFamily="34" charset="-122"/>
                            <a:ea typeface="微软雅黑" panose="020B0503020204020204" pitchFamily="34" charset="-122"/>
                          </a:endParaRPr>
                        </a:p>
                      </a:txBody>
                      <a:tcPr marL="62310" marR="6231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51ADB7"/>
                        </a:solidFill>
                      </a:tcPr>
                    </a:tc>
                    <a:tc>
                      <a:txBody>
                        <a:bodyPr/>
                        <a:lstStyle/>
                        <a:p>
                          <a:endParaRPr lang="zh-CN"/>
                        </a:p>
                      </a:txBody>
                      <a:tcPr marL="62310" marR="62310" marT="0" marB="0">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3"/>
                          <a:stretch>
                            <a:fillRect l="-12589" t="-524096" b="-375904"/>
                          </a:stretch>
                        </a:blipFill>
                      </a:tcPr>
                    </a:tc>
                    <a:extLst>
                      <a:ext uri="{0D108BD9-81ED-4DB2-BD59-A6C34878D82A}">
                        <a16:rowId xmlns:a16="http://schemas.microsoft.com/office/drawing/2014/main" val="340018341"/>
                      </a:ext>
                    </a:extLst>
                  </a:tr>
                  <a:tr h="509016">
                    <a:tc>
                      <a:txBody>
                        <a:bodyPr/>
                        <a:lstStyle/>
                        <a:p>
                          <a:pPr indent="0" algn="just">
                            <a:lnSpc>
                              <a:spcPct val="125000"/>
                            </a:lnSpc>
                          </a:pPr>
                          <a:r>
                            <a:rPr lang="en-US" sz="1400" kern="100" dirty="0">
                              <a:solidFill>
                                <a:schemeClr val="bg1"/>
                              </a:solidFill>
                              <a:effectLst/>
                              <a:latin typeface="微软雅黑" panose="020B0503020204020204" pitchFamily="34" charset="-122"/>
                              <a:ea typeface="微软雅黑" panose="020B0503020204020204" pitchFamily="34" charset="-122"/>
                            </a:rPr>
                            <a:t>14</a:t>
                          </a:r>
                        </a:p>
                        <a:p>
                          <a:pPr indent="0" algn="just">
                            <a:lnSpc>
                              <a:spcPct val="125000"/>
                            </a:lnSpc>
                          </a:pPr>
                          <a:r>
                            <a:rPr lang="en-US" altLang="zh-CN" sz="1400" kern="100" dirty="0">
                              <a:solidFill>
                                <a:schemeClr val="bg1"/>
                              </a:solidFill>
                              <a:effectLst/>
                              <a:latin typeface="微软雅黑" panose="020B0503020204020204" pitchFamily="34" charset="-122"/>
                              <a:ea typeface="微软雅黑" panose="020B0503020204020204" pitchFamily="34" charset="-122"/>
                            </a:rPr>
                            <a:t>15</a:t>
                          </a:r>
                          <a:endParaRPr lang="zh-CN" sz="1400" kern="100" dirty="0">
                            <a:solidFill>
                              <a:schemeClr val="bg1"/>
                            </a:solidFill>
                            <a:effectLst/>
                            <a:latin typeface="微软雅黑" panose="020B0503020204020204" pitchFamily="34" charset="-122"/>
                            <a:ea typeface="微软雅黑" panose="020B0503020204020204" pitchFamily="34" charset="-122"/>
                          </a:endParaRPr>
                        </a:p>
                      </a:txBody>
                      <a:tcPr marL="62310" marR="6231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51ADB7"/>
                        </a:solidFill>
                      </a:tcPr>
                    </a:tc>
                    <a:tc>
                      <a:txBody>
                        <a:bodyPr/>
                        <a:lstStyle/>
                        <a:p>
                          <a:endParaRPr lang="zh-CN"/>
                        </a:p>
                      </a:txBody>
                      <a:tcPr marL="62310" marR="62310" marT="0" marB="0">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3"/>
                          <a:stretch>
                            <a:fillRect l="-12589" t="-616667" b="-271429"/>
                          </a:stretch>
                        </a:blipFill>
                      </a:tcPr>
                    </a:tc>
                    <a:extLst>
                      <a:ext uri="{0D108BD9-81ED-4DB2-BD59-A6C34878D82A}">
                        <a16:rowId xmlns:a16="http://schemas.microsoft.com/office/drawing/2014/main" val="818475450"/>
                      </a:ext>
                    </a:extLst>
                  </a:tr>
                  <a:tr h="1042416">
                    <a:tc>
                      <a:txBody>
                        <a:bodyPr/>
                        <a:lstStyle/>
                        <a:p>
                          <a:pPr indent="0" algn="just">
                            <a:lnSpc>
                              <a:spcPct val="125000"/>
                            </a:lnSpc>
                          </a:pPr>
                          <a:r>
                            <a:rPr lang="en-US" sz="1400" kern="100" dirty="0">
                              <a:solidFill>
                                <a:schemeClr val="bg1"/>
                              </a:solidFill>
                              <a:effectLst/>
                              <a:latin typeface="微软雅黑" panose="020B0503020204020204" pitchFamily="34" charset="-122"/>
                              <a:ea typeface="微软雅黑" panose="020B0503020204020204" pitchFamily="34" charset="-122"/>
                            </a:rPr>
                            <a:t>16</a:t>
                          </a:r>
                        </a:p>
                        <a:p>
                          <a:pPr indent="0" algn="just">
                            <a:lnSpc>
                              <a:spcPct val="125000"/>
                            </a:lnSpc>
                          </a:pPr>
                          <a:r>
                            <a:rPr lang="en-US" altLang="zh-CN" sz="1400" kern="100" dirty="0">
                              <a:solidFill>
                                <a:schemeClr val="bg1"/>
                              </a:solidFill>
                              <a:effectLst/>
                              <a:latin typeface="微软雅黑" panose="020B0503020204020204" pitchFamily="34" charset="-122"/>
                              <a:ea typeface="微软雅黑" panose="020B0503020204020204" pitchFamily="34" charset="-122"/>
                            </a:rPr>
                            <a:t>17</a:t>
                          </a:r>
                        </a:p>
                        <a:p>
                          <a:pPr indent="0" algn="just">
                            <a:lnSpc>
                              <a:spcPct val="125000"/>
                            </a:lnSpc>
                          </a:pPr>
                          <a:r>
                            <a:rPr lang="en-US" altLang="zh-CN" sz="1400" kern="100" dirty="0">
                              <a:solidFill>
                                <a:schemeClr val="bg1"/>
                              </a:solidFill>
                              <a:effectLst/>
                              <a:latin typeface="微软雅黑" panose="020B0503020204020204" pitchFamily="34" charset="-122"/>
                              <a:ea typeface="微软雅黑" panose="020B0503020204020204" pitchFamily="34" charset="-122"/>
                            </a:rPr>
                            <a:t>18</a:t>
                          </a:r>
                        </a:p>
                        <a:p>
                          <a:pPr indent="0" algn="just">
                            <a:lnSpc>
                              <a:spcPct val="125000"/>
                            </a:lnSpc>
                          </a:pPr>
                          <a:r>
                            <a:rPr lang="en-US" altLang="zh-CN" sz="1400" kern="100" dirty="0">
                              <a:solidFill>
                                <a:schemeClr val="bg1"/>
                              </a:solidFill>
                              <a:effectLst/>
                              <a:latin typeface="微软雅黑" panose="020B0503020204020204" pitchFamily="34" charset="-122"/>
                              <a:ea typeface="微软雅黑" panose="020B0503020204020204" pitchFamily="34" charset="-122"/>
                            </a:rPr>
                            <a:t>19</a:t>
                          </a:r>
                          <a:endParaRPr lang="zh-CN" sz="1400" kern="100" dirty="0">
                            <a:solidFill>
                              <a:schemeClr val="bg1"/>
                            </a:solidFill>
                            <a:effectLst/>
                            <a:latin typeface="微软雅黑" panose="020B0503020204020204" pitchFamily="34" charset="-122"/>
                            <a:ea typeface="微软雅黑" panose="020B0503020204020204" pitchFamily="34" charset="-122"/>
                          </a:endParaRPr>
                        </a:p>
                      </a:txBody>
                      <a:tcPr marL="62310" marR="6231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51ADB7"/>
                        </a:solidFill>
                      </a:tcPr>
                    </a:tc>
                    <a:tc>
                      <a:txBody>
                        <a:bodyPr/>
                        <a:lstStyle/>
                        <a:p>
                          <a:endParaRPr lang="zh-CN"/>
                        </a:p>
                      </a:txBody>
                      <a:tcPr marL="62310" marR="62310" marT="0" marB="0">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3"/>
                          <a:stretch>
                            <a:fillRect l="-12589" t="-352047" b="-33333"/>
                          </a:stretch>
                        </a:blipFill>
                      </a:tcPr>
                    </a:tc>
                    <a:extLst>
                      <a:ext uri="{0D108BD9-81ED-4DB2-BD59-A6C34878D82A}">
                        <a16:rowId xmlns:a16="http://schemas.microsoft.com/office/drawing/2014/main" val="4146017560"/>
                      </a:ext>
                    </a:extLst>
                  </a:tr>
                  <a:tr h="242316">
                    <a:tc>
                      <a:txBody>
                        <a:bodyPr/>
                        <a:lstStyle/>
                        <a:p>
                          <a:pPr indent="0" algn="just">
                            <a:lnSpc>
                              <a:spcPct val="125000"/>
                            </a:lnSpc>
                          </a:pPr>
                          <a:r>
                            <a:rPr lang="en-US" altLang="zh-CN" sz="1400" kern="100" dirty="0">
                              <a:solidFill>
                                <a:schemeClr val="bg1"/>
                              </a:solidFill>
                              <a:effectLst/>
                              <a:latin typeface="微软雅黑" panose="020B0503020204020204" pitchFamily="34" charset="-122"/>
                              <a:ea typeface="微软雅黑" panose="020B0503020204020204" pitchFamily="34" charset="-122"/>
                            </a:rPr>
                            <a:t>20</a:t>
                          </a:r>
                          <a:endParaRPr lang="zh-CN" sz="1400" kern="100" dirty="0">
                            <a:solidFill>
                              <a:schemeClr val="bg1"/>
                            </a:solidFill>
                            <a:effectLst/>
                            <a:latin typeface="微软雅黑" panose="020B0503020204020204" pitchFamily="34" charset="-122"/>
                            <a:ea typeface="微软雅黑" panose="020B0503020204020204" pitchFamily="34" charset="-122"/>
                          </a:endParaRPr>
                        </a:p>
                      </a:txBody>
                      <a:tcPr marL="62310" marR="6231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51ADB7"/>
                        </a:solidFill>
                      </a:tcPr>
                    </a:tc>
                    <a:tc>
                      <a:txBody>
                        <a:bodyPr/>
                        <a:lstStyle/>
                        <a:p>
                          <a:endParaRPr lang="zh-CN"/>
                        </a:p>
                      </a:txBody>
                      <a:tcPr marL="62310" marR="62310" marT="0" marB="0">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3"/>
                          <a:stretch>
                            <a:fillRect l="-12589" t="-1932500" b="-42500"/>
                          </a:stretch>
                        </a:blipFill>
                      </a:tcPr>
                    </a:tc>
                    <a:extLst>
                      <a:ext uri="{0D108BD9-81ED-4DB2-BD59-A6C34878D82A}">
                        <a16:rowId xmlns:a16="http://schemas.microsoft.com/office/drawing/2014/main" val="2305014380"/>
                      </a:ext>
                    </a:extLst>
                  </a:tr>
                </a:tbl>
              </a:graphicData>
            </a:graphic>
          </p:graphicFrame>
        </mc:Fallback>
      </mc:AlternateContent>
      <p:sp>
        <p:nvSpPr>
          <p:cNvPr id="7" name="文本框 6">
            <a:extLst>
              <a:ext uri="{FF2B5EF4-FFF2-40B4-BE49-F238E27FC236}">
                <a16:creationId xmlns:a16="http://schemas.microsoft.com/office/drawing/2014/main" id="{36042787-A641-4CE3-90DE-4887448F1B6A}"/>
              </a:ext>
            </a:extLst>
          </p:cNvPr>
          <p:cNvSpPr txBox="1"/>
          <p:nvPr/>
        </p:nvSpPr>
        <p:spPr>
          <a:xfrm>
            <a:off x="2057600" y="4538532"/>
            <a:ext cx="3178624" cy="1200329"/>
          </a:xfrm>
          <a:prstGeom prst="rect">
            <a:avLst/>
          </a:prstGeom>
          <a:solidFill>
            <a:srgbClr val="51ADB7"/>
          </a:solidFill>
        </p:spPr>
        <p:txBody>
          <a:bodyPr wrap="square" rtlCol="0">
            <a:spAutoFit/>
          </a:bodyPr>
          <a:lstStyle/>
          <a:p>
            <a:pPr marL="285750" indent="-285750">
              <a:buFont typeface="Arial" panose="020B0604020202020204" pitchFamily="34" charset="0"/>
              <a:buChar char="•"/>
            </a:pPr>
            <a:r>
              <a:rPr kumimoji="1" lang="zh-CN" altLang="en-US" dirty="0">
                <a:solidFill>
                  <a:schemeClr val="bg1"/>
                </a:solidFill>
                <a:latin typeface="Microsoft YaHei" panose="020B0503020204020204" pitchFamily="34" charset="-122"/>
                <a:ea typeface="Microsoft YaHei" panose="020B0503020204020204" pitchFamily="34" charset="-122"/>
              </a:rPr>
              <a:t>由于函数返回的是逆序对数量，需要在函数内将合并好的序列复制给序列</a:t>
            </a:r>
            <a:r>
              <a:rPr kumimoji="1" lang="en-US" altLang="zh-CN" dirty="0">
                <a:solidFill>
                  <a:schemeClr val="bg1"/>
                </a:solidFill>
                <a:latin typeface="Microsoft YaHei" panose="020B0503020204020204" pitchFamily="34" charset="-122"/>
                <a:ea typeface="Microsoft YaHei" panose="020B0503020204020204" pitchFamily="34" charset="-122"/>
              </a:rPr>
              <a:t>a</a:t>
            </a:r>
          </a:p>
          <a:p>
            <a:pPr marL="285750" indent="-285750">
              <a:buFont typeface="Arial" panose="020B0604020202020204" pitchFamily="34" charset="0"/>
              <a:buChar char="•"/>
            </a:pPr>
            <a:r>
              <a:rPr kumimoji="1" lang="zh-CN" altLang="en-US" dirty="0">
                <a:solidFill>
                  <a:schemeClr val="bg1"/>
                </a:solidFill>
                <a:latin typeface="Microsoft YaHei" panose="020B0503020204020204" pitchFamily="34" charset="-122"/>
                <a:ea typeface="Microsoft YaHei" panose="020B0503020204020204" pitchFamily="34" charset="-122"/>
              </a:rPr>
              <a:t>时间复杂度：</a:t>
            </a:r>
            <a:r>
              <a:rPr kumimoji="1" lang="en-US" altLang="zh-CN" dirty="0">
                <a:solidFill>
                  <a:schemeClr val="bg1"/>
                </a:solidFill>
                <a:latin typeface="Microsoft YaHei" panose="020B0503020204020204" pitchFamily="34" charset="-122"/>
                <a:ea typeface="Microsoft YaHei" panose="020B0503020204020204" pitchFamily="34" charset="-122"/>
              </a:rPr>
              <a:t>O(r-l+1)</a:t>
            </a:r>
            <a:endParaRPr kumimoji="1" lang="zh-CN" altLang="en-US"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74236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归并排序兼求逆序对数量的伪代码</a:t>
            </a:r>
          </a:p>
        </p:txBody>
      </p:sp>
      <p:sp>
        <p:nvSpPr>
          <p:cNvPr id="3" name="副标题 2"/>
          <p:cNvSpPr>
            <a:spLocks noGrp="1"/>
          </p:cNvSpPr>
          <p:nvPr>
            <p:ph type="subTitle" idx="1"/>
          </p:nvPr>
        </p:nvSpPr>
        <p:spPr/>
        <p:txBody>
          <a:bodyPr/>
          <a:lstStyle/>
          <a:p>
            <a:r>
              <a:rPr lang="en-US" altLang="zh-CN" dirty="0"/>
              <a:t>10.5.2  </a:t>
            </a:r>
            <a:r>
              <a:rPr lang="zh-CN" altLang="en-US" dirty="0"/>
              <a:t>归并排序</a:t>
            </a:r>
          </a:p>
        </p:txBody>
      </p:sp>
      <p:sp>
        <p:nvSpPr>
          <p:cNvPr id="4" name="文本占位符 3"/>
          <p:cNvSpPr>
            <a:spLocks noGrp="1"/>
          </p:cNvSpPr>
          <p:nvPr>
            <p:ph type="body" idx="10"/>
          </p:nvPr>
        </p:nvSpPr>
        <p:spPr/>
        <p:txBody>
          <a:bodyPr/>
          <a:lstStyle/>
          <a:p>
            <a:r>
              <a:rPr lang="zh-CN" altLang="en-US" dirty="0"/>
              <a:t>数据结构</a:t>
            </a:r>
          </a:p>
        </p:txBody>
      </p:sp>
      <mc:AlternateContent xmlns:mc="http://schemas.openxmlformats.org/markup-compatibility/2006" xmlns:a14="http://schemas.microsoft.com/office/drawing/2010/main">
        <mc:Choice Requires="a14">
          <p:sp>
            <p:nvSpPr>
              <p:cNvPr id="9" name="Rectangle 1">
                <a:extLst>
                  <a:ext uri="{FF2B5EF4-FFF2-40B4-BE49-F238E27FC236}">
                    <a16:creationId xmlns:a16="http://schemas.microsoft.com/office/drawing/2014/main" id="{7320A6F2-6BAB-46F6-8072-B937AE64CAE9}"/>
                  </a:ext>
                </a:extLst>
              </p:cNvPr>
              <p:cNvSpPr>
                <a:spLocks noChangeArrowheads="1"/>
              </p:cNvSpPr>
              <p:nvPr/>
            </p:nvSpPr>
            <p:spPr bwMode="auto">
              <a:xfrm>
                <a:off x="312637" y="1119139"/>
                <a:ext cx="10739863" cy="1015663"/>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1270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zh-CN" altLang="zh-CN" sz="2000" dirty="0">
                    <a:latin typeface="微软雅黑" panose="020B0503020204020204" pitchFamily="34" charset="-122"/>
                    <a:ea typeface="微软雅黑" panose="020B0503020204020204" pitchFamily="34" charset="-122"/>
                    <a:cs typeface="Times New Roman" panose="02020603050405020304" pitchFamily="18" charset="0"/>
                  </a:rPr>
                  <a:t>算法</a:t>
                </a:r>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10-14 </a:t>
                </a:r>
                <a:r>
                  <a:rPr lang="zh-CN" altLang="zh-CN" sz="2000" dirty="0">
                    <a:latin typeface="微软雅黑" panose="020B0503020204020204" pitchFamily="34" charset="-122"/>
                    <a:ea typeface="微软雅黑" panose="020B0503020204020204" pitchFamily="34" charset="-122"/>
                    <a:cs typeface="Times New Roman" panose="02020603050405020304" pitchFamily="18" charset="0"/>
                  </a:rPr>
                  <a:t>归并排序兼求逆序对数量 </a:t>
                </a:r>
                <a14:m>
                  <m:oMath xmlns:m="http://schemas.openxmlformats.org/officeDocument/2006/math">
                    <m:r>
                      <m:rPr>
                        <m:sty m:val="p"/>
                      </m:rPr>
                      <a:rPr lang="en-US" altLang="zh-CN">
                        <a:latin typeface="Cambria Math" panose="02040503050406030204" pitchFamily="18" charset="0"/>
                      </a:rPr>
                      <m:t>InversionCount</m:t>
                    </m:r>
                    <m:d>
                      <m:dPr>
                        <m:ctrlPr>
                          <a:rPr lang="zh-CN" altLang="zh-CN" i="1">
                            <a:latin typeface="Cambria Math" panose="02040503050406030204" pitchFamily="18" charset="0"/>
                          </a:rPr>
                        </m:ctrlPr>
                      </m:dPr>
                      <m:e>
                        <m:r>
                          <a:rPr lang="en-US" altLang="zh-CN" i="1">
                            <a:latin typeface="Cambria Math" panose="02040503050406030204" pitchFamily="18" charset="0"/>
                          </a:rPr>
                          <m:t>𝑎</m:t>
                        </m:r>
                        <m:r>
                          <a:rPr lang="en-US" altLang="zh-CN" i="1">
                            <a:latin typeface="Cambria Math" panose="02040503050406030204" pitchFamily="18" charset="0"/>
                          </a:rPr>
                          <m:t>, </m:t>
                        </m:r>
                        <m:r>
                          <a:rPr lang="en-US" altLang="zh-CN" b="0" i="1" smtClean="0">
                            <a:latin typeface="Cambria Math" panose="02040503050406030204" pitchFamily="18" charset="0"/>
                          </a:rPr>
                          <m:t>𝑡</m:t>
                        </m:r>
                        <m:r>
                          <a:rPr lang="en-US" altLang="zh-CN" b="0" i="1" smtClean="0">
                            <a:latin typeface="Cambria Math" panose="02040503050406030204" pitchFamily="18" charset="0"/>
                          </a:rPr>
                          <m:t>,</m:t>
                        </m:r>
                        <m:r>
                          <a:rPr lang="en-US" altLang="zh-CN" i="1">
                            <a:latin typeface="Cambria Math" panose="02040503050406030204" pitchFamily="18" charset="0"/>
                          </a:rPr>
                          <m:t>𝑙</m:t>
                        </m:r>
                        <m:r>
                          <a:rPr lang="en-US" altLang="zh-CN" i="1">
                            <a:latin typeface="Cambria Math" panose="02040503050406030204" pitchFamily="18" charset="0"/>
                          </a:rPr>
                          <m:t>,</m:t>
                        </m:r>
                        <m:r>
                          <a:rPr lang="en-US" altLang="zh-CN" i="1">
                            <a:latin typeface="Cambria Math" panose="02040503050406030204" pitchFamily="18" charset="0"/>
                          </a:rPr>
                          <m:t>𝑟</m:t>
                        </m:r>
                      </m:e>
                    </m:d>
                  </m:oMath>
                </a14:m>
                <a:endParaRPr lang="en-US" altLang="zh-CN" sz="2000" dirty="0">
                  <a:latin typeface="微软雅黑" panose="020B0503020204020204" pitchFamily="34" charset="-122"/>
                  <a:ea typeface="微软雅黑" panose="020B0503020204020204" pitchFamily="34" charset="-122"/>
                  <a:cs typeface="Times New Roman" panose="02020603050405020304" pitchFamily="18" charset="0"/>
                </a:endParaRPr>
              </a:p>
              <a:p>
                <a:pPr lvl="0"/>
                <a:r>
                  <a:rPr kumimoji="0" lang="zh-CN" altLang="en-US" sz="2000" b="1" i="0" u="none" strike="noStrike" cap="none" normalizeH="0" baseline="0" dirty="0">
                    <a:ln>
                      <a:noFill/>
                    </a:ln>
                    <a:solidFill>
                      <a:schemeClr val="tx1"/>
                    </a:solidFill>
                    <a:effectLst/>
                    <a:latin typeface="Courier New" panose="02070309020205020404" pitchFamily="49" charset="0"/>
                    <a:ea typeface="楷体_GB2312"/>
                    <a:cs typeface="Times New Roman" panose="02020603050405020304" pitchFamily="18" charset="0"/>
                  </a:rPr>
                  <a:t>输入：</a:t>
                </a:r>
                <a:r>
                  <a:rPr lang="zh-CN" altLang="zh-CN" sz="2000" dirty="0">
                    <a:latin typeface="微软雅黑" panose="020B0503020204020204" pitchFamily="34" charset="-122"/>
                    <a:ea typeface="微软雅黑" panose="020B0503020204020204" pitchFamily="34" charset="-122"/>
                    <a:cs typeface="Times New Roman" panose="02020603050405020304" pitchFamily="18" charset="0"/>
                  </a:rPr>
                  <a:t>序列</a:t>
                </a:r>
                <a14:m>
                  <m:oMath xmlns:m="http://schemas.openxmlformats.org/officeDocument/2006/math">
                    <m:r>
                      <a:rPr lang="en-US" altLang="zh-CN" sz="2000">
                        <a:latin typeface="Cambria Math" panose="02040503050406030204" pitchFamily="18" charset="0"/>
                        <a:ea typeface="微软雅黑" panose="020B0503020204020204" pitchFamily="34" charset="-122"/>
                        <a:cs typeface="Times New Roman" panose="02020603050405020304" pitchFamily="18" charset="0"/>
                      </a:rPr>
                      <m:t>𝑎</m:t>
                    </m:r>
                  </m:oMath>
                </a14:m>
                <a:r>
                  <a:rPr lang="zh-CN" altLang="zh-CN" sz="2000" dirty="0">
                    <a:latin typeface="微软雅黑" panose="020B0503020204020204" pitchFamily="34" charset="-122"/>
                    <a:ea typeface="微软雅黑" panose="020B0503020204020204" pitchFamily="34" charset="-122"/>
                    <a:cs typeface="Times New Roman" panose="02020603050405020304" pitchFamily="18" charset="0"/>
                  </a:rPr>
                  <a:t>，左端点下标</a:t>
                </a:r>
                <a14:m>
                  <m:oMath xmlns:m="http://schemas.openxmlformats.org/officeDocument/2006/math">
                    <m:r>
                      <a:rPr lang="en-US" altLang="zh-CN" sz="2000">
                        <a:latin typeface="Cambria Math" panose="02040503050406030204" pitchFamily="18" charset="0"/>
                        <a:ea typeface="微软雅黑" panose="020B0503020204020204" pitchFamily="34" charset="-122"/>
                        <a:cs typeface="Times New Roman" panose="02020603050405020304" pitchFamily="18" charset="0"/>
                      </a:rPr>
                      <m:t>𝑙</m:t>
                    </m:r>
                  </m:oMath>
                </a14:m>
                <a:r>
                  <a:rPr lang="zh-CN" altLang="zh-CN" sz="2000" dirty="0">
                    <a:latin typeface="微软雅黑" panose="020B0503020204020204" pitchFamily="34" charset="-122"/>
                    <a:ea typeface="微软雅黑" panose="020B0503020204020204" pitchFamily="34" charset="-122"/>
                    <a:cs typeface="Times New Roman" panose="02020603050405020304" pitchFamily="18" charset="0"/>
                  </a:rPr>
                  <a:t>，右端点下标</a:t>
                </a:r>
                <a14:m>
                  <m:oMath xmlns:m="http://schemas.openxmlformats.org/officeDocument/2006/math">
                    <m:r>
                      <a:rPr lang="en-US" altLang="zh-CN" sz="2000">
                        <a:latin typeface="Cambria Math" panose="02040503050406030204" pitchFamily="18" charset="0"/>
                        <a:ea typeface="微软雅黑" panose="020B0503020204020204" pitchFamily="34" charset="-122"/>
                        <a:cs typeface="Times New Roman" panose="02020603050405020304" pitchFamily="18" charset="0"/>
                      </a:rPr>
                      <m:t>𝑟</m:t>
                    </m:r>
                  </m:oMath>
                </a14:m>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，辅组序列</a:t>
                </a:r>
                <a:r>
                  <a:rPr lang="en-US" altLang="zh-CN" sz="2000" i="1" dirty="0">
                    <a:latin typeface="Cambria Math" panose="02040503050406030204" pitchFamily="18" charset="0"/>
                    <a:ea typeface="微软雅黑" panose="020B0503020204020204" pitchFamily="34" charset="-122"/>
                    <a:cs typeface="Times New Roman" panose="02020603050405020304" pitchFamily="18" charset="0"/>
                  </a:rPr>
                  <a:t>t</a:t>
                </a:r>
              </a:p>
              <a:p>
                <a:pPr lvl="0"/>
                <a:r>
                  <a:rPr kumimoji="0" lang="zh-CN" altLang="en-US" sz="2000" b="1" i="0" u="none" strike="noStrike" cap="none" normalizeH="0" baseline="0" dirty="0">
                    <a:ln>
                      <a:noFill/>
                    </a:ln>
                    <a:solidFill>
                      <a:schemeClr val="tx1"/>
                    </a:solidFill>
                    <a:effectLst/>
                    <a:latin typeface="Courier New" panose="02070309020205020404" pitchFamily="49" charset="0"/>
                    <a:ea typeface="楷体_GB2312"/>
                    <a:cs typeface="Times New Roman" panose="02020603050405020304" pitchFamily="18" charset="0"/>
                  </a:rPr>
                  <a:t>输出：</a:t>
                </a:r>
                <a:r>
                  <a:rPr lang="zh-CN" altLang="zh-CN" sz="2000" dirty="0">
                    <a:latin typeface="微软雅黑" panose="020B0503020204020204" pitchFamily="34" charset="-122"/>
                    <a:ea typeface="微软雅黑" panose="020B0503020204020204" pitchFamily="34" charset="-122"/>
                    <a:cs typeface="Times New Roman" panose="02020603050405020304" pitchFamily="18" charset="0"/>
                  </a:rPr>
                  <a:t>调整</a:t>
                </a:r>
                <a14:m>
                  <m:oMath xmlns:m="http://schemas.openxmlformats.org/officeDocument/2006/math">
                    <m:sSub>
                      <m:sSubPr>
                        <m:ctrlPr>
                          <a:rPr lang="zh-CN" altLang="zh-CN" sz="2000" i="1">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000">
                            <a:latin typeface="Cambria Math" panose="02040503050406030204" pitchFamily="18" charset="0"/>
                            <a:ea typeface="微软雅黑" panose="020B0503020204020204" pitchFamily="34" charset="-122"/>
                            <a:cs typeface="Times New Roman" panose="02020603050405020304" pitchFamily="18" charset="0"/>
                          </a:rPr>
                          <m:t>𝑎</m:t>
                        </m:r>
                      </m:e>
                      <m:sub>
                        <m:r>
                          <a:rPr lang="en-US" altLang="zh-CN" sz="2000">
                            <a:latin typeface="Cambria Math" panose="02040503050406030204" pitchFamily="18" charset="0"/>
                            <a:ea typeface="微软雅黑" panose="020B0503020204020204" pitchFamily="34" charset="-122"/>
                            <a:cs typeface="Times New Roman" panose="02020603050405020304" pitchFamily="18" charset="0"/>
                          </a:rPr>
                          <m:t>𝑙</m:t>
                        </m:r>
                      </m:sub>
                    </m:sSub>
                    <m:r>
                      <a:rPr lang="en-US" altLang="zh-CN" sz="2000">
                        <a:latin typeface="Cambria Math" panose="02040503050406030204" pitchFamily="18" charset="0"/>
                        <a:ea typeface="微软雅黑" panose="020B0503020204020204" pitchFamily="34" charset="-122"/>
                        <a:cs typeface="Times New Roman" panose="02020603050405020304" pitchFamily="18" charset="0"/>
                      </a:rPr>
                      <m:t>,</m:t>
                    </m:r>
                    <m:sSub>
                      <m:sSubPr>
                        <m:ctrlPr>
                          <a:rPr lang="zh-CN" altLang="zh-CN" sz="2000" i="1">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000">
                            <a:latin typeface="Cambria Math" panose="02040503050406030204" pitchFamily="18" charset="0"/>
                            <a:ea typeface="微软雅黑" panose="020B0503020204020204" pitchFamily="34" charset="-122"/>
                            <a:cs typeface="Times New Roman" panose="02020603050405020304" pitchFamily="18" charset="0"/>
                          </a:rPr>
                          <m:t>𝑎</m:t>
                        </m:r>
                      </m:e>
                      <m:sub>
                        <m:r>
                          <a:rPr lang="en-US" altLang="zh-CN" sz="2000">
                            <a:latin typeface="Cambria Math" panose="02040503050406030204" pitchFamily="18" charset="0"/>
                            <a:ea typeface="微软雅黑" panose="020B0503020204020204" pitchFamily="34" charset="-122"/>
                            <a:cs typeface="Times New Roman" panose="02020603050405020304" pitchFamily="18" charset="0"/>
                          </a:rPr>
                          <m:t>𝑙</m:t>
                        </m:r>
                        <m:r>
                          <a:rPr lang="en-US" altLang="zh-CN" sz="2000">
                            <a:latin typeface="Cambria Math" panose="02040503050406030204" pitchFamily="18" charset="0"/>
                            <a:ea typeface="微软雅黑" panose="020B0503020204020204" pitchFamily="34" charset="-122"/>
                            <a:cs typeface="Times New Roman" panose="02020603050405020304" pitchFamily="18" charset="0"/>
                          </a:rPr>
                          <m:t>+1</m:t>
                        </m:r>
                      </m:sub>
                    </m:sSub>
                    <m:r>
                      <a:rPr lang="en-US" altLang="zh-CN" sz="2000">
                        <a:latin typeface="Cambria Math" panose="02040503050406030204" pitchFamily="18" charset="0"/>
                        <a:ea typeface="微软雅黑" panose="020B0503020204020204" pitchFamily="34" charset="-122"/>
                        <a:cs typeface="Times New Roman" panose="02020603050405020304" pitchFamily="18" charset="0"/>
                      </a:rPr>
                      <m:t>,…,</m:t>
                    </m:r>
                    <m:sSub>
                      <m:sSubPr>
                        <m:ctrlPr>
                          <a:rPr lang="zh-CN" altLang="zh-CN" sz="2000" i="1">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000">
                            <a:latin typeface="Cambria Math" panose="02040503050406030204" pitchFamily="18" charset="0"/>
                            <a:ea typeface="微软雅黑" panose="020B0503020204020204" pitchFamily="34" charset="-122"/>
                            <a:cs typeface="Times New Roman" panose="02020603050405020304" pitchFamily="18" charset="0"/>
                          </a:rPr>
                          <m:t>𝑎</m:t>
                        </m:r>
                      </m:e>
                      <m:sub>
                        <m:r>
                          <a:rPr lang="en-US" altLang="zh-CN" sz="2000">
                            <a:latin typeface="Cambria Math" panose="02040503050406030204" pitchFamily="18" charset="0"/>
                            <a:ea typeface="微软雅黑" panose="020B0503020204020204" pitchFamily="34" charset="-122"/>
                            <a:cs typeface="Times New Roman" panose="02020603050405020304" pitchFamily="18" charset="0"/>
                          </a:rPr>
                          <m:t>𝑟</m:t>
                        </m:r>
                      </m:sub>
                    </m:sSub>
                  </m:oMath>
                </a14:m>
                <a:r>
                  <a:rPr lang="zh-CN" altLang="zh-CN" sz="2000" dirty="0">
                    <a:latin typeface="微软雅黑" panose="020B0503020204020204" pitchFamily="34" charset="-122"/>
                    <a:ea typeface="微软雅黑" panose="020B0503020204020204" pitchFamily="34" charset="-122"/>
                    <a:cs typeface="Times New Roman" panose="02020603050405020304" pitchFamily="18" charset="0"/>
                  </a:rPr>
                  <a:t>元素顺序，使元素按照非递减顺序排列，同时返回序列中逆序对数量</a:t>
                </a:r>
                <a:endParaRPr lang="en-US" altLang="zh-CN" sz="2000" dirty="0">
                  <a:latin typeface="微软雅黑" panose="020B0503020204020204" pitchFamily="34" charset="-122"/>
                  <a:ea typeface="微软雅黑" panose="020B0503020204020204" pitchFamily="34" charset="-122"/>
                  <a:cs typeface="Times New Roman" panose="02020603050405020304" pitchFamily="18" charset="0"/>
                </a:endParaRPr>
              </a:p>
            </p:txBody>
          </p:sp>
        </mc:Choice>
        <mc:Fallback xmlns="">
          <p:sp>
            <p:nvSpPr>
              <p:cNvPr id="9" name="Rectangle 1">
                <a:extLst>
                  <a:ext uri="{FF2B5EF4-FFF2-40B4-BE49-F238E27FC236}">
                    <a16:creationId xmlns:a16="http://schemas.microsoft.com/office/drawing/2014/main" id="{7320A6F2-6BAB-46F6-8072-B937AE64CAE9}"/>
                  </a:ext>
                </a:extLst>
              </p:cNvPr>
              <p:cNvSpPr>
                <a:spLocks noRot="1" noChangeAspect="1" noMove="1" noResize="1" noEditPoints="1" noAdjustHandles="1" noChangeArrowheads="1" noChangeShapeType="1" noTextEdit="1"/>
              </p:cNvSpPr>
              <p:nvPr/>
            </p:nvSpPr>
            <p:spPr bwMode="auto">
              <a:xfrm>
                <a:off x="312637" y="1119139"/>
                <a:ext cx="10739863" cy="1015663"/>
              </a:xfrm>
              <a:prstGeom prst="rect">
                <a:avLst/>
              </a:prstGeom>
              <a:blipFill>
                <a:blip r:embed="rId2"/>
                <a:stretch>
                  <a:fillRect t="-3012" r="-57" b="-10241"/>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graphicFrame>
            <p:nvGraphicFramePr>
              <p:cNvPr id="13" name="表格 12">
                <a:extLst>
                  <a:ext uri="{FF2B5EF4-FFF2-40B4-BE49-F238E27FC236}">
                    <a16:creationId xmlns:a16="http://schemas.microsoft.com/office/drawing/2014/main" id="{0E818CE7-2A9A-4D03-9FE4-AFFE75DA31E6}"/>
                  </a:ext>
                </a:extLst>
              </p:cNvPr>
              <p:cNvGraphicFramePr>
                <a:graphicFrameLocks noGrp="1"/>
              </p:cNvGraphicFramePr>
              <p:nvPr>
                <p:extLst>
                  <p:ext uri="{D42A27DB-BD31-4B8C-83A1-F6EECF244321}">
                    <p14:modId xmlns:p14="http://schemas.microsoft.com/office/powerpoint/2010/main" val="3248294421"/>
                  </p:ext>
                </p:extLst>
              </p:nvPr>
            </p:nvGraphicFramePr>
            <p:xfrm>
              <a:off x="1735585" y="2374631"/>
              <a:ext cx="7893966" cy="3364421"/>
            </p:xfrm>
            <a:graphic>
              <a:graphicData uri="http://schemas.openxmlformats.org/drawingml/2006/table">
                <a:tbl>
                  <a:tblPr firstRow="1" firstCol="1" bandRow="1">
                    <a:tableStyleId>{5C22544A-7EE6-4342-B048-85BDC9FD1C3A}</a:tableStyleId>
                  </a:tblPr>
                  <a:tblGrid>
                    <a:gridCol w="445734">
                      <a:extLst>
                        <a:ext uri="{9D8B030D-6E8A-4147-A177-3AD203B41FA5}">
                          <a16:colId xmlns:a16="http://schemas.microsoft.com/office/drawing/2014/main" val="2847936689"/>
                        </a:ext>
                      </a:extLst>
                    </a:gridCol>
                    <a:gridCol w="7448232">
                      <a:extLst>
                        <a:ext uri="{9D8B030D-6E8A-4147-A177-3AD203B41FA5}">
                          <a16:colId xmlns:a16="http://schemas.microsoft.com/office/drawing/2014/main" val="2365460073"/>
                        </a:ext>
                      </a:extLst>
                    </a:gridCol>
                  </a:tblGrid>
                  <a:tr h="0">
                    <a:tc>
                      <a:txBody>
                        <a:bodyPr/>
                        <a:lstStyle/>
                        <a:p>
                          <a:pPr indent="127000" algn="just">
                            <a:lnSpc>
                              <a:spcPct val="150000"/>
                            </a:lnSpc>
                          </a:pPr>
                          <a:r>
                            <a:rPr lang="en-US" sz="2000" kern="100">
                              <a:solidFill>
                                <a:sysClr val="windowText" lastClr="000000"/>
                              </a:solidFill>
                              <a:effectLst/>
                            </a:rPr>
                            <a:t>1</a:t>
                          </a:r>
                          <a:endParaRPr lang="zh-CN" sz="2000" kern="100">
                            <a:solidFill>
                              <a:sysClr val="windowText" lastClr="000000"/>
                            </a:solidFill>
                            <a:effectLst/>
                          </a:endParaRPr>
                        </a:p>
                        <a:p>
                          <a:pPr indent="127000" algn="just">
                            <a:lnSpc>
                              <a:spcPct val="150000"/>
                            </a:lnSpc>
                          </a:pPr>
                          <a:r>
                            <a:rPr lang="en-US" sz="2000" kern="100">
                              <a:solidFill>
                                <a:sysClr val="windowText" lastClr="000000"/>
                              </a:solidFill>
                              <a:effectLst/>
                            </a:rPr>
                            <a:t>2</a:t>
                          </a:r>
                          <a:endParaRPr lang="zh-CN" sz="2000" kern="100">
                            <a:solidFill>
                              <a:sysClr val="windowText" lastClr="000000"/>
                            </a:solidFill>
                            <a:effectLst/>
                            <a:latin typeface="Times New Roman" panose="02020603050405020304" pitchFamily="18" charset="0"/>
                            <a:ea typeface="宋体" panose="02010600030101010101" pitchFamily="2" charset="-122"/>
                          </a:endParaRPr>
                        </a:p>
                      </a:txBody>
                      <a:tcPr marL="68580" marR="68580" marT="0" marB="0">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indent="127000" algn="just">
                            <a:lnSpc>
                              <a:spcPct val="150000"/>
                            </a:lnSpc>
                          </a:pPr>
                          <a14:m>
                            <m:oMath xmlns:m="http://schemas.openxmlformats.org/officeDocument/2006/math">
                              <m:r>
                                <a:rPr lang="en-US" sz="2000" b="0" i="1" kern="100" dirty="0" smtClean="0">
                                  <a:solidFill>
                                    <a:sysClr val="windowText" lastClr="000000"/>
                                  </a:solidFill>
                                  <a:effectLst/>
                                  <a:latin typeface="Cambria Math" panose="02040503050406030204" pitchFamily="18" charset="0"/>
                                </a:rPr>
                                <m:t>𝑐𝑜𝑢𝑛𝑡</m:t>
                              </m:r>
                            </m:oMath>
                          </a14:m>
                          <a:r>
                            <a:rPr lang="en-US" sz="2000" b="0" kern="100" dirty="0">
                              <a:solidFill>
                                <a:sysClr val="windowText" lastClr="000000"/>
                              </a:solidFill>
                              <a:effectLst/>
                            </a:rPr>
                            <a:t> </a:t>
                          </a:r>
                          <a:r>
                            <a:rPr lang="zh-CN" sz="2000" b="0" kern="100" dirty="0">
                              <a:solidFill>
                                <a:sysClr val="windowText" lastClr="000000"/>
                              </a:solidFill>
                              <a:effectLst/>
                            </a:rPr>
                            <a:t>←</a:t>
                          </a:r>
                          <a:r>
                            <a:rPr lang="en-US" sz="2000" b="0" kern="100" dirty="0">
                              <a:solidFill>
                                <a:sysClr val="windowText" lastClr="000000"/>
                              </a:solidFill>
                              <a:effectLst/>
                            </a:rPr>
                            <a:t>0</a:t>
                          </a:r>
                          <a:endParaRPr lang="zh-CN" sz="2000" b="0" kern="100" dirty="0">
                            <a:solidFill>
                              <a:sysClr val="windowText" lastClr="000000"/>
                            </a:solidFill>
                            <a:effectLst/>
                          </a:endParaRPr>
                        </a:p>
                        <a:p>
                          <a:pPr indent="127000" algn="just">
                            <a:lnSpc>
                              <a:spcPct val="150000"/>
                            </a:lnSpc>
                          </a:pPr>
                          <a14:m>
                            <m:oMath xmlns:m="http://schemas.openxmlformats.org/officeDocument/2006/math">
                              <m:r>
                                <a:rPr lang="en-US" sz="2000" kern="100">
                                  <a:solidFill>
                                    <a:sysClr val="windowText" lastClr="000000"/>
                                  </a:solidFill>
                                  <a:effectLst/>
                                  <a:latin typeface="Cambria Math" panose="02040503050406030204" pitchFamily="18" charset="0"/>
                                </a:rPr>
                                <m:t>𝐢𝐟</m:t>
                              </m:r>
                              <m:r>
                                <a:rPr lang="en-US" sz="2000" kern="100">
                                  <a:solidFill>
                                    <a:sysClr val="windowText" lastClr="000000"/>
                                  </a:solidFill>
                                  <a:effectLst/>
                                  <a:latin typeface="Cambria Math" panose="02040503050406030204" pitchFamily="18" charset="0"/>
                                </a:rPr>
                                <m:t> </m:t>
                              </m:r>
                              <m:r>
                                <a:rPr lang="en-US" sz="2000" kern="100">
                                  <a:solidFill>
                                    <a:sysClr val="windowText" lastClr="000000"/>
                                  </a:solidFill>
                                  <a:effectLst/>
                                  <a:latin typeface="Cambria Math" panose="02040503050406030204" pitchFamily="18" charset="0"/>
                                </a:rPr>
                                <m:t>𝑙</m:t>
                              </m:r>
                              <m:r>
                                <a:rPr lang="en-US" sz="2000" kern="100">
                                  <a:solidFill>
                                    <a:sysClr val="windowText" lastClr="000000"/>
                                  </a:solidFill>
                                  <a:effectLst/>
                                  <a:latin typeface="Cambria Math" panose="02040503050406030204" pitchFamily="18" charset="0"/>
                                </a:rPr>
                                <m:t>&lt;</m:t>
                              </m:r>
                              <m:r>
                                <a:rPr lang="en-US" sz="2000" kern="100">
                                  <a:solidFill>
                                    <a:sysClr val="windowText" lastClr="000000"/>
                                  </a:solidFill>
                                  <a:effectLst/>
                                  <a:latin typeface="Cambria Math" panose="02040503050406030204" pitchFamily="18" charset="0"/>
                                </a:rPr>
                                <m:t>𝑟</m:t>
                              </m:r>
                              <m:r>
                                <a:rPr lang="en-US" sz="2000" kern="100">
                                  <a:solidFill>
                                    <a:sysClr val="windowText" lastClr="000000"/>
                                  </a:solidFill>
                                  <a:effectLst/>
                                  <a:latin typeface="Cambria Math" panose="02040503050406030204" pitchFamily="18" charset="0"/>
                                </a:rPr>
                                <m:t> </m:t>
                              </m:r>
                              <m:r>
                                <a:rPr lang="en-US" sz="2000" kern="100">
                                  <a:solidFill>
                                    <a:sysClr val="windowText" lastClr="000000"/>
                                  </a:solidFill>
                                  <a:effectLst/>
                                  <a:latin typeface="Cambria Math" panose="02040503050406030204" pitchFamily="18" charset="0"/>
                                </a:rPr>
                                <m:t>𝐭𝐡𝐞𝐧</m:t>
                              </m:r>
                            </m:oMath>
                          </a14:m>
                          <a:r>
                            <a:rPr lang="en-US" sz="2000" kern="100" dirty="0">
                              <a:solidFill>
                                <a:sysClr val="windowText" lastClr="000000"/>
                              </a:solidFill>
                              <a:effectLst/>
                            </a:rPr>
                            <a:t> </a:t>
                          </a:r>
                          <a:r>
                            <a:rPr lang="en-US" sz="2000" b="0" kern="100" dirty="0">
                              <a:solidFill>
                                <a:sysClr val="windowText" lastClr="000000"/>
                              </a:solidFill>
                              <a:effectLst/>
                            </a:rPr>
                            <a:t>//</a:t>
                          </a:r>
                          <a:r>
                            <a:rPr lang="zh-CN" sz="2000" b="0" kern="100" dirty="0">
                              <a:solidFill>
                                <a:sysClr val="windowText" lastClr="000000"/>
                              </a:solidFill>
                              <a:effectLst/>
                              <a:latin typeface="微软雅黑" panose="020B0503020204020204" pitchFamily="34" charset="-122"/>
                              <a:ea typeface="微软雅黑" panose="020B0503020204020204" pitchFamily="34" charset="-122"/>
                            </a:rPr>
                            <a:t>序列中至少有</a:t>
                          </a:r>
                          <a:r>
                            <a:rPr lang="en-US" sz="2000" b="0" kern="100" dirty="0">
                              <a:solidFill>
                                <a:sysClr val="windowText" lastClr="000000"/>
                              </a:solidFill>
                              <a:effectLst/>
                              <a:latin typeface="微软雅黑" panose="020B0503020204020204" pitchFamily="34" charset="-122"/>
                              <a:ea typeface="微软雅黑" panose="020B0503020204020204" pitchFamily="34" charset="-122"/>
                            </a:rPr>
                            <a:t>2</a:t>
                          </a:r>
                          <a:r>
                            <a:rPr lang="zh-CN" sz="2000" b="0" kern="100" dirty="0">
                              <a:solidFill>
                                <a:sysClr val="windowText" lastClr="000000"/>
                              </a:solidFill>
                              <a:effectLst/>
                              <a:latin typeface="微软雅黑" panose="020B0503020204020204" pitchFamily="34" charset="-122"/>
                              <a:ea typeface="微软雅黑" panose="020B0503020204020204" pitchFamily="34" charset="-122"/>
                            </a:rPr>
                            <a:t>个元素时才执行</a:t>
                          </a:r>
                        </a:p>
                      </a:txBody>
                      <a:tcPr marL="68580" marR="68580" marT="0" marB="0">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863646460"/>
                      </a:ext>
                    </a:extLst>
                  </a:tr>
                  <a:tr h="0">
                    <a:tc>
                      <a:txBody>
                        <a:bodyPr/>
                        <a:lstStyle/>
                        <a:p>
                          <a:pPr indent="127000" algn="just">
                            <a:lnSpc>
                              <a:spcPct val="150000"/>
                            </a:lnSpc>
                          </a:pPr>
                          <a:r>
                            <a:rPr lang="en-US" sz="2000" kern="100">
                              <a:solidFill>
                                <a:sysClr val="windowText" lastClr="000000"/>
                              </a:solidFill>
                              <a:effectLst/>
                            </a:rPr>
                            <a:t>3</a:t>
                          </a:r>
                          <a:endParaRPr lang="zh-CN" sz="2000" kern="100">
                            <a:solidFill>
                              <a:sysClr val="windowText" lastClr="000000"/>
                            </a:solidFill>
                            <a:effectLst/>
                            <a:latin typeface="Times New Roman" panose="02020603050405020304" pitchFamily="18" charset="0"/>
                            <a:ea typeface="宋体" panose="02010600030101010101" pitchFamily="2" charset="-122"/>
                          </a:endParaRPr>
                        </a:p>
                      </a:txBody>
                      <a:tcPr marL="68580" marR="68580" marT="0" marB="0">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indent="127000" algn="just">
                            <a:lnSpc>
                              <a:spcPct val="150000"/>
                            </a:lnSpc>
                          </a:pPr>
                          <a14:m>
                            <m:oMath xmlns:m="http://schemas.openxmlformats.org/officeDocument/2006/math">
                              <m:r>
                                <a:rPr lang="en-US" sz="2000" kern="100" smtClean="0">
                                  <a:solidFill>
                                    <a:sysClr val="windowText" lastClr="000000"/>
                                  </a:solidFill>
                                  <a:effectLst/>
                                  <a:latin typeface="Cambria Math" panose="02040503050406030204" pitchFamily="18" charset="0"/>
                                </a:rPr>
                                <m:t>|  </m:t>
                              </m:r>
                              <m:r>
                                <a:rPr lang="en-US" sz="2000" kern="100" smtClean="0">
                                  <a:solidFill>
                                    <a:sysClr val="windowText" lastClr="000000"/>
                                  </a:solidFill>
                                  <a:effectLst/>
                                  <a:latin typeface="Cambria Math" panose="02040503050406030204" pitchFamily="18" charset="0"/>
                                </a:rPr>
                                <m:t>𝑚</m:t>
                              </m:r>
                              <m:r>
                                <a:rPr lang="zh-CN" sz="2000" kern="100">
                                  <a:solidFill>
                                    <a:sysClr val="windowText" lastClr="000000"/>
                                  </a:solidFill>
                                  <a:effectLst/>
                                  <a:latin typeface="Cambria Math" panose="02040503050406030204" pitchFamily="18" charset="0"/>
                                </a:rPr>
                                <m:t>←</m:t>
                              </m:r>
                              <m:r>
                                <a:rPr lang="en-US" sz="2000" kern="100">
                                  <a:solidFill>
                                    <a:sysClr val="windowText" lastClr="000000"/>
                                  </a:solidFill>
                                  <a:effectLst/>
                                  <a:latin typeface="Cambria Math" panose="02040503050406030204" pitchFamily="18" charset="0"/>
                                </a:rPr>
                                <m:t>(</m:t>
                              </m:r>
                              <m:r>
                                <a:rPr lang="en-US" sz="2000" kern="100">
                                  <a:solidFill>
                                    <a:sysClr val="windowText" lastClr="000000"/>
                                  </a:solidFill>
                                  <a:effectLst/>
                                  <a:latin typeface="Cambria Math" panose="02040503050406030204" pitchFamily="18" charset="0"/>
                                </a:rPr>
                                <m:t>𝑙</m:t>
                              </m:r>
                              <m:r>
                                <a:rPr lang="en-US" sz="2000" kern="100">
                                  <a:solidFill>
                                    <a:sysClr val="windowText" lastClr="000000"/>
                                  </a:solidFill>
                                  <a:effectLst/>
                                  <a:latin typeface="Cambria Math" panose="02040503050406030204" pitchFamily="18" charset="0"/>
                                </a:rPr>
                                <m:t>+</m:t>
                              </m:r>
                              <m:r>
                                <a:rPr lang="en-US" sz="2000" kern="100">
                                  <a:solidFill>
                                    <a:sysClr val="windowText" lastClr="000000"/>
                                  </a:solidFill>
                                  <a:effectLst/>
                                  <a:latin typeface="Cambria Math" panose="02040503050406030204" pitchFamily="18" charset="0"/>
                                </a:rPr>
                                <m:t>𝑟</m:t>
                              </m:r>
                              <m:r>
                                <a:rPr lang="en-US" sz="2000" kern="100">
                                  <a:solidFill>
                                    <a:sysClr val="windowText" lastClr="000000"/>
                                  </a:solidFill>
                                  <a:effectLst/>
                                  <a:latin typeface="Cambria Math" panose="02040503050406030204" pitchFamily="18" charset="0"/>
                                </a:rPr>
                                <m:t>)/2</m:t>
                              </m:r>
                            </m:oMath>
                          </a14:m>
                          <a:r>
                            <a:rPr lang="en-US" sz="2000" kern="100" dirty="0">
                              <a:solidFill>
                                <a:sysClr val="windowText" lastClr="000000"/>
                              </a:solidFill>
                              <a:effectLst/>
                            </a:rPr>
                            <a:t> </a:t>
                          </a:r>
                          <a:endParaRPr lang="zh-CN" sz="2000" kern="100" dirty="0">
                            <a:solidFill>
                              <a:sysClr val="windowText" lastClr="000000"/>
                            </a:solidFill>
                            <a:effectLst/>
                            <a:latin typeface="Times New Roman" panose="02020603050405020304" pitchFamily="18" charset="0"/>
                            <a:ea typeface="宋体" panose="02010600030101010101" pitchFamily="2" charset="-122"/>
                          </a:endParaRPr>
                        </a:p>
                      </a:txBody>
                      <a:tcPr marL="68580" marR="68580" marT="0" marB="0">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168437291"/>
                      </a:ext>
                    </a:extLst>
                  </a:tr>
                  <a:tr h="0">
                    <a:tc>
                      <a:txBody>
                        <a:bodyPr/>
                        <a:lstStyle/>
                        <a:p>
                          <a:pPr indent="127000" algn="just">
                            <a:lnSpc>
                              <a:spcPct val="150000"/>
                            </a:lnSpc>
                          </a:pPr>
                          <a:r>
                            <a:rPr lang="en-US" sz="2000" kern="100">
                              <a:solidFill>
                                <a:sysClr val="windowText" lastClr="000000"/>
                              </a:solidFill>
                              <a:effectLst/>
                            </a:rPr>
                            <a:t>4</a:t>
                          </a:r>
                          <a:endParaRPr lang="zh-CN" sz="2000" kern="100">
                            <a:solidFill>
                              <a:sysClr val="windowText" lastClr="000000"/>
                            </a:solidFill>
                            <a:effectLst/>
                            <a:latin typeface="Times New Roman" panose="02020603050405020304" pitchFamily="18" charset="0"/>
                            <a:ea typeface="宋体" panose="02010600030101010101" pitchFamily="2" charset="-122"/>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indent="127000" algn="just">
                            <a:lnSpc>
                              <a:spcPct val="150000"/>
                            </a:lnSpc>
                          </a:pPr>
                          <a:r>
                            <a:rPr lang="en-US" sz="2000" kern="100" dirty="0">
                              <a:solidFill>
                                <a:sysClr val="windowText" lastClr="000000"/>
                              </a:solidFill>
                              <a:effectLst/>
                            </a:rPr>
                            <a:t>|</a:t>
                          </a:r>
                          <a14:m>
                            <m:oMath xmlns:m="http://schemas.openxmlformats.org/officeDocument/2006/math">
                              <m:r>
                                <a:rPr lang="en-US" sz="2000" kern="100">
                                  <a:solidFill>
                                    <a:sysClr val="windowText" lastClr="000000"/>
                                  </a:solidFill>
                                  <a:effectLst/>
                                  <a:latin typeface="Cambria Math" panose="02040503050406030204" pitchFamily="18" charset="0"/>
                                </a:rPr>
                                <m:t>  </m:t>
                              </m:r>
                              <m:r>
                                <a:rPr lang="en-US" sz="2000" kern="100">
                                  <a:solidFill>
                                    <a:sysClr val="windowText" lastClr="000000"/>
                                  </a:solidFill>
                                  <a:effectLst/>
                                  <a:latin typeface="Cambria Math" panose="02040503050406030204" pitchFamily="18" charset="0"/>
                                </a:rPr>
                                <m:t>𝑐𝑜𝑢𝑛𝑡</m:t>
                              </m:r>
                              <m:r>
                                <a:rPr lang="zh-CN" sz="2000" kern="100">
                                  <a:solidFill>
                                    <a:sysClr val="windowText" lastClr="000000"/>
                                  </a:solidFill>
                                  <a:effectLst/>
                                  <a:latin typeface="Cambria Math" panose="02040503050406030204" pitchFamily="18" charset="0"/>
                                </a:rPr>
                                <m:t>←</m:t>
                              </m:r>
                              <m:r>
                                <a:rPr lang="en-US" sz="2000" kern="100">
                                  <a:solidFill>
                                    <a:sysClr val="windowText" lastClr="000000"/>
                                  </a:solidFill>
                                  <a:effectLst/>
                                  <a:latin typeface="Cambria Math" panose="02040503050406030204" pitchFamily="18" charset="0"/>
                                </a:rPr>
                                <m:t>𝑐𝑜𝑢𝑛𝑡</m:t>
                              </m:r>
                              <m:r>
                                <a:rPr lang="en-US" sz="2000" kern="100">
                                  <a:solidFill>
                                    <a:sysClr val="windowText" lastClr="000000"/>
                                  </a:solidFill>
                                  <a:effectLst/>
                                  <a:latin typeface="Cambria Math" panose="02040503050406030204" pitchFamily="18" charset="0"/>
                                </a:rPr>
                                <m:t>+</m:t>
                              </m:r>
                              <m:r>
                                <m:rPr>
                                  <m:sty m:val="p"/>
                                </m:rPr>
                                <a:rPr lang="en-US" sz="2000" kern="100">
                                  <a:solidFill>
                                    <a:sysClr val="windowText" lastClr="000000"/>
                                  </a:solidFill>
                                  <a:effectLst/>
                                  <a:latin typeface="Cambria Math" panose="02040503050406030204" pitchFamily="18" charset="0"/>
                                </a:rPr>
                                <m:t>InversionCount</m:t>
                              </m:r>
                              <m:r>
                                <a:rPr lang="en-US" sz="2000" kern="100">
                                  <a:solidFill>
                                    <a:sysClr val="windowText" lastClr="000000"/>
                                  </a:solidFill>
                                  <a:effectLst/>
                                  <a:latin typeface="Cambria Math" panose="02040503050406030204" pitchFamily="18" charset="0"/>
                                </a:rPr>
                                <m:t>(</m:t>
                              </m:r>
                              <m:r>
                                <a:rPr lang="en-US" sz="2000" kern="100">
                                  <a:solidFill>
                                    <a:sysClr val="windowText" lastClr="000000"/>
                                  </a:solidFill>
                                  <a:effectLst/>
                                  <a:latin typeface="Cambria Math" panose="02040503050406030204" pitchFamily="18" charset="0"/>
                                </a:rPr>
                                <m:t>𝑎</m:t>
                              </m:r>
                              <m:r>
                                <a:rPr lang="en-US" sz="2000" kern="100">
                                  <a:solidFill>
                                    <a:sysClr val="windowText" lastClr="000000"/>
                                  </a:solidFill>
                                  <a:effectLst/>
                                  <a:latin typeface="Cambria Math" panose="02040503050406030204" pitchFamily="18" charset="0"/>
                                </a:rPr>
                                <m:t>, </m:t>
                              </m:r>
                              <m:r>
                                <a:rPr lang="en-US" sz="2000" b="0" i="1" kern="100" smtClean="0">
                                  <a:solidFill>
                                    <a:sysClr val="windowText" lastClr="000000"/>
                                  </a:solidFill>
                                  <a:effectLst/>
                                  <a:latin typeface="Cambria Math" panose="02040503050406030204" pitchFamily="18" charset="0"/>
                                </a:rPr>
                                <m:t>𝑡</m:t>
                              </m:r>
                              <m:r>
                                <a:rPr lang="en-US" sz="2000" b="0" i="1" kern="100" smtClean="0">
                                  <a:solidFill>
                                    <a:sysClr val="windowText" lastClr="000000"/>
                                  </a:solidFill>
                                  <a:effectLst/>
                                  <a:latin typeface="Cambria Math" panose="02040503050406030204" pitchFamily="18" charset="0"/>
                                </a:rPr>
                                <m:t>,</m:t>
                              </m:r>
                              <m:r>
                                <a:rPr lang="en-US" sz="2000" kern="100">
                                  <a:solidFill>
                                    <a:sysClr val="windowText" lastClr="000000"/>
                                  </a:solidFill>
                                  <a:effectLst/>
                                  <a:latin typeface="Cambria Math" panose="02040503050406030204" pitchFamily="18" charset="0"/>
                                </a:rPr>
                                <m:t>𝑙</m:t>
                              </m:r>
                              <m:r>
                                <a:rPr lang="en-US" sz="2000" kern="100">
                                  <a:solidFill>
                                    <a:sysClr val="windowText" lastClr="000000"/>
                                  </a:solidFill>
                                  <a:effectLst/>
                                  <a:latin typeface="Cambria Math" panose="02040503050406030204" pitchFamily="18" charset="0"/>
                                </a:rPr>
                                <m:t>, </m:t>
                              </m:r>
                              <m:r>
                                <a:rPr lang="en-US" sz="2000" kern="100">
                                  <a:solidFill>
                                    <a:sysClr val="windowText" lastClr="000000"/>
                                  </a:solidFill>
                                  <a:effectLst/>
                                  <a:latin typeface="Cambria Math" panose="02040503050406030204" pitchFamily="18" charset="0"/>
                                </a:rPr>
                                <m:t>𝑚</m:t>
                              </m:r>
                              <m:r>
                                <a:rPr lang="en-US" sz="2000" kern="100">
                                  <a:solidFill>
                                    <a:sysClr val="windowText" lastClr="000000"/>
                                  </a:solidFill>
                                  <a:effectLst/>
                                  <a:latin typeface="Cambria Math" panose="02040503050406030204" pitchFamily="18" charset="0"/>
                                </a:rPr>
                                <m:t>)</m:t>
                              </m:r>
                            </m:oMath>
                          </a14:m>
                          <a:r>
                            <a:rPr lang="en-US" sz="2000" kern="100" dirty="0">
                              <a:solidFill>
                                <a:sysClr val="windowText" lastClr="000000"/>
                              </a:solidFill>
                              <a:effectLst/>
                            </a:rPr>
                            <a:t> </a:t>
                          </a:r>
                          <a:endParaRPr lang="zh-CN" sz="2000" kern="100" dirty="0">
                            <a:solidFill>
                              <a:sysClr val="windowText" lastClr="000000"/>
                            </a:solidFill>
                            <a:effectLst/>
                            <a:latin typeface="Times New Roman" panose="02020603050405020304" pitchFamily="18" charset="0"/>
                            <a:ea typeface="宋体" panose="02010600030101010101" pitchFamily="2" charset="-122"/>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264048687"/>
                      </a:ext>
                    </a:extLst>
                  </a:tr>
                  <a:tr h="0">
                    <a:tc>
                      <a:txBody>
                        <a:bodyPr/>
                        <a:lstStyle/>
                        <a:p>
                          <a:pPr indent="127000" algn="just">
                            <a:lnSpc>
                              <a:spcPct val="150000"/>
                            </a:lnSpc>
                          </a:pPr>
                          <a:r>
                            <a:rPr lang="en-US" sz="2000" kern="100">
                              <a:solidFill>
                                <a:sysClr val="windowText" lastClr="000000"/>
                              </a:solidFill>
                              <a:effectLst/>
                            </a:rPr>
                            <a:t>5</a:t>
                          </a:r>
                          <a:endParaRPr lang="zh-CN" sz="2000" kern="100">
                            <a:solidFill>
                              <a:sysClr val="windowText" lastClr="000000"/>
                            </a:solidFill>
                            <a:effectLst/>
                            <a:latin typeface="Times New Roman" panose="02020603050405020304" pitchFamily="18" charset="0"/>
                            <a:ea typeface="宋体" panose="02010600030101010101" pitchFamily="2" charset="-122"/>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indent="127000" algn="just">
                            <a:lnSpc>
                              <a:spcPct val="150000"/>
                            </a:lnSpc>
                          </a:pPr>
                          <a:r>
                            <a:rPr lang="en-US" sz="2000" kern="100" dirty="0">
                              <a:solidFill>
                                <a:sysClr val="windowText" lastClr="000000"/>
                              </a:solidFill>
                              <a:effectLst/>
                            </a:rPr>
                            <a:t>|</a:t>
                          </a:r>
                          <a14:m>
                            <m:oMath xmlns:m="http://schemas.openxmlformats.org/officeDocument/2006/math">
                              <m:r>
                                <a:rPr lang="en-US" sz="2000" kern="100">
                                  <a:solidFill>
                                    <a:sysClr val="windowText" lastClr="000000"/>
                                  </a:solidFill>
                                  <a:effectLst/>
                                  <a:latin typeface="Cambria Math" panose="02040503050406030204" pitchFamily="18" charset="0"/>
                                </a:rPr>
                                <m:t>  </m:t>
                              </m:r>
                              <m:r>
                                <a:rPr lang="en-US" sz="2000" kern="100">
                                  <a:solidFill>
                                    <a:sysClr val="windowText" lastClr="000000"/>
                                  </a:solidFill>
                                  <a:effectLst/>
                                  <a:latin typeface="Cambria Math" panose="02040503050406030204" pitchFamily="18" charset="0"/>
                                </a:rPr>
                                <m:t>𝑐𝑜𝑢𝑛𝑡</m:t>
                              </m:r>
                              <m:r>
                                <a:rPr lang="zh-CN" sz="2000" kern="100">
                                  <a:solidFill>
                                    <a:sysClr val="windowText" lastClr="000000"/>
                                  </a:solidFill>
                                  <a:effectLst/>
                                  <a:latin typeface="Cambria Math" panose="02040503050406030204" pitchFamily="18" charset="0"/>
                                </a:rPr>
                                <m:t>←</m:t>
                              </m:r>
                              <m:r>
                                <a:rPr lang="en-US" sz="2000" kern="100">
                                  <a:solidFill>
                                    <a:sysClr val="windowText" lastClr="000000"/>
                                  </a:solidFill>
                                  <a:effectLst/>
                                  <a:latin typeface="Cambria Math" panose="02040503050406030204" pitchFamily="18" charset="0"/>
                                </a:rPr>
                                <m:t>𝑐𝑜𝑢𝑛𝑡</m:t>
                              </m:r>
                              <m:r>
                                <a:rPr lang="en-US" sz="2000" kern="100">
                                  <a:solidFill>
                                    <a:sysClr val="windowText" lastClr="000000"/>
                                  </a:solidFill>
                                  <a:effectLst/>
                                  <a:latin typeface="Cambria Math" panose="02040503050406030204" pitchFamily="18" charset="0"/>
                                </a:rPr>
                                <m:t>+</m:t>
                              </m:r>
                              <m:r>
                                <m:rPr>
                                  <m:sty m:val="p"/>
                                </m:rPr>
                                <a:rPr lang="en-US" sz="2000" kern="100">
                                  <a:solidFill>
                                    <a:sysClr val="windowText" lastClr="000000"/>
                                  </a:solidFill>
                                  <a:effectLst/>
                                  <a:latin typeface="Cambria Math" panose="02040503050406030204" pitchFamily="18" charset="0"/>
                                </a:rPr>
                                <m:t>InversionCount</m:t>
                              </m:r>
                              <m:r>
                                <a:rPr lang="en-US" sz="2000" kern="100">
                                  <a:solidFill>
                                    <a:sysClr val="windowText" lastClr="000000"/>
                                  </a:solidFill>
                                  <a:effectLst/>
                                  <a:latin typeface="Cambria Math" panose="02040503050406030204" pitchFamily="18" charset="0"/>
                                </a:rPr>
                                <m:t>(</m:t>
                              </m:r>
                              <m:r>
                                <a:rPr lang="en-US" sz="2000" kern="100">
                                  <a:solidFill>
                                    <a:sysClr val="windowText" lastClr="000000"/>
                                  </a:solidFill>
                                  <a:effectLst/>
                                  <a:latin typeface="Cambria Math" panose="02040503050406030204" pitchFamily="18" charset="0"/>
                                </a:rPr>
                                <m:t>𝑎</m:t>
                              </m:r>
                              <m:r>
                                <a:rPr lang="en-US" sz="2000" kern="100">
                                  <a:solidFill>
                                    <a:sysClr val="windowText" lastClr="000000"/>
                                  </a:solidFill>
                                  <a:effectLst/>
                                  <a:latin typeface="Cambria Math" panose="02040503050406030204" pitchFamily="18" charset="0"/>
                                </a:rPr>
                                <m:t>,</m:t>
                              </m:r>
                              <m:r>
                                <a:rPr lang="en-US" sz="2000" b="0" i="1" kern="100" smtClean="0">
                                  <a:solidFill>
                                    <a:sysClr val="windowText" lastClr="000000"/>
                                  </a:solidFill>
                                  <a:effectLst/>
                                  <a:latin typeface="Cambria Math" panose="02040503050406030204" pitchFamily="18" charset="0"/>
                                </a:rPr>
                                <m:t>𝑡</m:t>
                              </m:r>
                              <m:r>
                                <a:rPr lang="en-US" sz="2000" b="0" i="0" kern="100" smtClean="0">
                                  <a:solidFill>
                                    <a:sysClr val="windowText" lastClr="000000"/>
                                  </a:solidFill>
                                  <a:effectLst/>
                                  <a:latin typeface="Cambria Math" panose="02040503050406030204" pitchFamily="18" charset="0"/>
                                </a:rPr>
                                <m:t>, </m:t>
                              </m:r>
                              <m:r>
                                <a:rPr lang="en-US" sz="2000" kern="100">
                                  <a:solidFill>
                                    <a:sysClr val="windowText" lastClr="000000"/>
                                  </a:solidFill>
                                  <a:effectLst/>
                                  <a:latin typeface="Cambria Math" panose="02040503050406030204" pitchFamily="18" charset="0"/>
                                </a:rPr>
                                <m:t>𝑚</m:t>
                              </m:r>
                              <m:r>
                                <a:rPr lang="en-US" sz="2000" kern="100">
                                  <a:solidFill>
                                    <a:sysClr val="windowText" lastClr="000000"/>
                                  </a:solidFill>
                                  <a:effectLst/>
                                  <a:latin typeface="Cambria Math" panose="02040503050406030204" pitchFamily="18" charset="0"/>
                                </a:rPr>
                                <m:t>+1,</m:t>
                              </m:r>
                              <m:r>
                                <a:rPr lang="en-US" sz="2000" kern="100">
                                  <a:solidFill>
                                    <a:sysClr val="windowText" lastClr="000000"/>
                                  </a:solidFill>
                                  <a:effectLst/>
                                  <a:latin typeface="Cambria Math" panose="02040503050406030204" pitchFamily="18" charset="0"/>
                                </a:rPr>
                                <m:t>𝑟</m:t>
                              </m:r>
                              <m:r>
                                <a:rPr lang="en-US" sz="2000" kern="100">
                                  <a:solidFill>
                                    <a:sysClr val="windowText" lastClr="000000"/>
                                  </a:solidFill>
                                  <a:effectLst/>
                                  <a:latin typeface="Cambria Math" panose="02040503050406030204" pitchFamily="18" charset="0"/>
                                </a:rPr>
                                <m:t>)</m:t>
                              </m:r>
                            </m:oMath>
                          </a14:m>
                          <a:r>
                            <a:rPr lang="en-US" sz="2000" kern="100" dirty="0">
                              <a:solidFill>
                                <a:sysClr val="windowText" lastClr="000000"/>
                              </a:solidFill>
                              <a:effectLst/>
                            </a:rPr>
                            <a:t> </a:t>
                          </a:r>
                          <a:endParaRPr lang="zh-CN" sz="2000" kern="100" dirty="0">
                            <a:solidFill>
                              <a:sysClr val="windowText" lastClr="000000"/>
                            </a:solidFill>
                            <a:effectLst/>
                            <a:latin typeface="Times New Roman" panose="02020603050405020304" pitchFamily="18" charset="0"/>
                            <a:ea typeface="宋体" panose="02010600030101010101" pitchFamily="2" charset="-122"/>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451775332"/>
                      </a:ext>
                    </a:extLst>
                  </a:tr>
                  <a:tr h="0">
                    <a:tc>
                      <a:txBody>
                        <a:bodyPr/>
                        <a:lstStyle/>
                        <a:p>
                          <a:pPr indent="127000" algn="just">
                            <a:lnSpc>
                              <a:spcPct val="150000"/>
                            </a:lnSpc>
                          </a:pPr>
                          <a:r>
                            <a:rPr lang="en-US" sz="2000" kern="100">
                              <a:solidFill>
                                <a:sysClr val="windowText" lastClr="000000"/>
                              </a:solidFill>
                              <a:effectLst/>
                            </a:rPr>
                            <a:t>6</a:t>
                          </a:r>
                          <a:endParaRPr lang="zh-CN" sz="2000" kern="100">
                            <a:solidFill>
                              <a:sysClr val="windowText" lastClr="000000"/>
                            </a:solidFill>
                            <a:effectLst/>
                          </a:endParaRPr>
                        </a:p>
                        <a:p>
                          <a:pPr indent="127000" algn="just">
                            <a:lnSpc>
                              <a:spcPct val="150000"/>
                            </a:lnSpc>
                          </a:pPr>
                          <a:r>
                            <a:rPr lang="en-US" sz="2000" kern="100">
                              <a:solidFill>
                                <a:sysClr val="windowText" lastClr="000000"/>
                              </a:solidFill>
                              <a:effectLst/>
                            </a:rPr>
                            <a:t>7</a:t>
                          </a:r>
                          <a:endParaRPr lang="zh-CN" sz="2000" kern="100">
                            <a:solidFill>
                              <a:sysClr val="windowText" lastClr="000000"/>
                            </a:solidFill>
                            <a:effectLst/>
                            <a:latin typeface="Times New Roman" panose="02020603050405020304" pitchFamily="18" charset="0"/>
                            <a:ea typeface="宋体" panose="02010600030101010101" pitchFamily="2" charset="-122"/>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indent="127000" algn="just">
                            <a:lnSpc>
                              <a:spcPct val="150000"/>
                            </a:lnSpc>
                          </a:pPr>
                          <a:r>
                            <a:rPr lang="en-US" sz="2000" kern="100" dirty="0">
                              <a:solidFill>
                                <a:sysClr val="windowText" lastClr="000000"/>
                              </a:solidFill>
                              <a:effectLst/>
                            </a:rPr>
                            <a:t>|</a:t>
                          </a:r>
                          <a14:m>
                            <m:oMath xmlns:m="http://schemas.openxmlformats.org/officeDocument/2006/math">
                              <m:r>
                                <a:rPr lang="en-US" sz="2000" kern="100">
                                  <a:solidFill>
                                    <a:sysClr val="windowText" lastClr="000000"/>
                                  </a:solidFill>
                                  <a:effectLst/>
                                  <a:latin typeface="Cambria Math" panose="02040503050406030204" pitchFamily="18" charset="0"/>
                                </a:rPr>
                                <m:t>  </m:t>
                              </m:r>
                              <m:r>
                                <a:rPr lang="en-US" sz="2000" kern="100">
                                  <a:solidFill>
                                    <a:sysClr val="windowText" lastClr="000000"/>
                                  </a:solidFill>
                                  <a:effectLst/>
                                  <a:latin typeface="Cambria Math" panose="02040503050406030204" pitchFamily="18" charset="0"/>
                                </a:rPr>
                                <m:t>𝑐𝑜𝑢𝑛𝑡</m:t>
                              </m:r>
                              <m:r>
                                <a:rPr lang="zh-CN" sz="2000" kern="100">
                                  <a:solidFill>
                                    <a:sysClr val="windowText" lastClr="000000"/>
                                  </a:solidFill>
                                  <a:effectLst/>
                                  <a:latin typeface="Cambria Math" panose="02040503050406030204" pitchFamily="18" charset="0"/>
                                </a:rPr>
                                <m:t>←</m:t>
                              </m:r>
                              <m:r>
                                <a:rPr lang="en-US" sz="2000" kern="100">
                                  <a:solidFill>
                                    <a:sysClr val="windowText" lastClr="000000"/>
                                  </a:solidFill>
                                  <a:effectLst/>
                                  <a:latin typeface="Cambria Math" panose="02040503050406030204" pitchFamily="18" charset="0"/>
                                </a:rPr>
                                <m:t>𝑐𝑜𝑢𝑛𝑡</m:t>
                              </m:r>
                              <m:r>
                                <a:rPr lang="en-US" sz="2000" kern="100">
                                  <a:solidFill>
                                    <a:sysClr val="windowText" lastClr="000000"/>
                                  </a:solidFill>
                                  <a:effectLst/>
                                  <a:latin typeface="Cambria Math" panose="02040503050406030204" pitchFamily="18" charset="0"/>
                                </a:rPr>
                                <m:t>+</m:t>
                              </m:r>
                              <m:r>
                                <m:rPr>
                                  <m:sty m:val="p"/>
                                </m:rPr>
                                <a:rPr lang="en-US" sz="2000" kern="100">
                                  <a:solidFill>
                                    <a:sysClr val="windowText" lastClr="000000"/>
                                  </a:solidFill>
                                  <a:effectLst/>
                                  <a:latin typeface="Cambria Math" panose="02040503050406030204" pitchFamily="18" charset="0"/>
                                </a:rPr>
                                <m:t>TwoWayInversionCount</m:t>
                              </m:r>
                              <m:r>
                                <a:rPr lang="en-US" sz="2000" kern="100">
                                  <a:solidFill>
                                    <a:sysClr val="windowText" lastClr="000000"/>
                                  </a:solidFill>
                                  <a:effectLst/>
                                  <a:latin typeface="Cambria Math" panose="02040503050406030204" pitchFamily="18" charset="0"/>
                                </a:rPr>
                                <m:t>(</m:t>
                              </m:r>
                              <m:r>
                                <a:rPr lang="en-US" sz="2000" kern="100">
                                  <a:solidFill>
                                    <a:sysClr val="windowText" lastClr="000000"/>
                                  </a:solidFill>
                                  <a:effectLst/>
                                  <a:latin typeface="Cambria Math" panose="02040503050406030204" pitchFamily="18" charset="0"/>
                                </a:rPr>
                                <m:t>𝑎</m:t>
                              </m:r>
                              <m:r>
                                <a:rPr lang="en-US" sz="2000" kern="100">
                                  <a:solidFill>
                                    <a:sysClr val="windowText" lastClr="000000"/>
                                  </a:solidFill>
                                  <a:effectLst/>
                                  <a:latin typeface="Cambria Math" panose="02040503050406030204" pitchFamily="18" charset="0"/>
                                </a:rPr>
                                <m:t>, </m:t>
                              </m:r>
                              <m:r>
                                <a:rPr lang="en-US" sz="2000" b="0" i="1" kern="100" smtClean="0">
                                  <a:solidFill>
                                    <a:sysClr val="windowText" lastClr="000000"/>
                                  </a:solidFill>
                                  <a:effectLst/>
                                  <a:latin typeface="Cambria Math" panose="02040503050406030204" pitchFamily="18" charset="0"/>
                                </a:rPr>
                                <m:t>𝑡</m:t>
                              </m:r>
                              <m:r>
                                <a:rPr lang="en-US" sz="2000" b="0" i="0" kern="100" smtClean="0">
                                  <a:solidFill>
                                    <a:sysClr val="windowText" lastClr="000000"/>
                                  </a:solidFill>
                                  <a:effectLst/>
                                  <a:latin typeface="Cambria Math" panose="02040503050406030204" pitchFamily="18" charset="0"/>
                                </a:rPr>
                                <m:t>,</m:t>
                              </m:r>
                              <m:r>
                                <a:rPr lang="en-US" sz="2000" kern="100">
                                  <a:solidFill>
                                    <a:sysClr val="windowText" lastClr="000000"/>
                                  </a:solidFill>
                                  <a:effectLst/>
                                  <a:latin typeface="Cambria Math" panose="02040503050406030204" pitchFamily="18" charset="0"/>
                                </a:rPr>
                                <m:t>𝑙</m:t>
                              </m:r>
                              <m:r>
                                <a:rPr lang="en-US" sz="2000" kern="100">
                                  <a:solidFill>
                                    <a:sysClr val="windowText" lastClr="000000"/>
                                  </a:solidFill>
                                  <a:effectLst/>
                                  <a:latin typeface="Cambria Math" panose="02040503050406030204" pitchFamily="18" charset="0"/>
                                </a:rPr>
                                <m:t>, </m:t>
                              </m:r>
                              <m:r>
                                <a:rPr lang="en-US" sz="2000" kern="100">
                                  <a:solidFill>
                                    <a:sysClr val="windowText" lastClr="000000"/>
                                  </a:solidFill>
                                  <a:effectLst/>
                                  <a:latin typeface="Cambria Math" panose="02040503050406030204" pitchFamily="18" charset="0"/>
                                </a:rPr>
                                <m:t>𝑚</m:t>
                              </m:r>
                              <m:r>
                                <a:rPr lang="en-US" sz="2000" kern="100">
                                  <a:solidFill>
                                    <a:sysClr val="windowText" lastClr="000000"/>
                                  </a:solidFill>
                                  <a:effectLst/>
                                  <a:latin typeface="Cambria Math" panose="02040503050406030204" pitchFamily="18" charset="0"/>
                                </a:rPr>
                                <m:t> ,</m:t>
                              </m:r>
                              <m:r>
                                <a:rPr lang="en-US" sz="2000" kern="100">
                                  <a:solidFill>
                                    <a:sysClr val="windowText" lastClr="000000"/>
                                  </a:solidFill>
                                  <a:effectLst/>
                                  <a:latin typeface="Cambria Math" panose="02040503050406030204" pitchFamily="18" charset="0"/>
                                </a:rPr>
                                <m:t>𝑟</m:t>
                              </m:r>
                              <m:r>
                                <a:rPr lang="en-US" sz="2000" kern="100">
                                  <a:solidFill>
                                    <a:sysClr val="windowText" lastClr="000000"/>
                                  </a:solidFill>
                                  <a:effectLst/>
                                  <a:latin typeface="Cambria Math" panose="02040503050406030204" pitchFamily="18" charset="0"/>
                                </a:rPr>
                                <m:t>)</m:t>
                              </m:r>
                            </m:oMath>
                          </a14:m>
                          <a:r>
                            <a:rPr lang="en-US" sz="2000" kern="100" dirty="0">
                              <a:solidFill>
                                <a:sysClr val="windowText" lastClr="000000"/>
                              </a:solidFill>
                              <a:effectLst/>
                            </a:rPr>
                            <a:t> </a:t>
                          </a:r>
                          <a:endParaRPr lang="zh-CN" sz="2000" kern="100" dirty="0">
                            <a:solidFill>
                              <a:sysClr val="windowText" lastClr="000000"/>
                            </a:solidFill>
                            <a:effectLst/>
                          </a:endParaRPr>
                        </a:p>
                        <a:p>
                          <a:pPr indent="127000" algn="just">
                            <a:lnSpc>
                              <a:spcPct val="150000"/>
                            </a:lnSpc>
                          </a:pPr>
                          <a:r>
                            <a:rPr lang="en-US" sz="2000" kern="100" dirty="0">
                              <a:solidFill>
                                <a:sysClr val="windowText" lastClr="000000"/>
                              </a:solidFill>
                              <a:effectLst/>
                            </a:rPr>
                            <a:t>end</a:t>
                          </a:r>
                          <a:endParaRPr lang="zh-CN" sz="2000" kern="100" dirty="0">
                            <a:solidFill>
                              <a:sysClr val="windowText" lastClr="000000"/>
                            </a:solidFill>
                            <a:effectLst/>
                            <a:latin typeface="Times New Roman" panose="02020603050405020304" pitchFamily="18" charset="0"/>
                            <a:ea typeface="宋体" panose="02010600030101010101" pitchFamily="2" charset="-122"/>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543557609"/>
                      </a:ext>
                    </a:extLst>
                  </a:tr>
                  <a:tr h="0">
                    <a:tc>
                      <a:txBody>
                        <a:bodyPr/>
                        <a:lstStyle/>
                        <a:p>
                          <a:pPr indent="127000" algn="just">
                            <a:lnSpc>
                              <a:spcPct val="150000"/>
                            </a:lnSpc>
                          </a:pPr>
                          <a:r>
                            <a:rPr lang="en-US" sz="2000" kern="100">
                              <a:solidFill>
                                <a:sysClr val="windowText" lastClr="000000"/>
                              </a:solidFill>
                              <a:effectLst/>
                            </a:rPr>
                            <a:t>8</a:t>
                          </a:r>
                          <a:endParaRPr lang="zh-CN" sz="2000" kern="100">
                            <a:solidFill>
                              <a:sysClr val="windowText" lastClr="000000"/>
                            </a:solidFill>
                            <a:effectLst/>
                            <a:latin typeface="Times New Roman" panose="02020603050405020304" pitchFamily="18" charset="0"/>
                            <a:ea typeface="宋体" panose="02010600030101010101" pitchFamily="2" charset="-122"/>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indent="127000" algn="just">
                            <a:lnSpc>
                              <a:spcPct val="150000"/>
                            </a:lnSpc>
                          </a:pPr>
                          <a14:m>
                            <m:oMath xmlns:m="http://schemas.openxmlformats.org/officeDocument/2006/math">
                              <m:r>
                                <a:rPr lang="en-US" sz="2000" kern="100" smtClean="0">
                                  <a:solidFill>
                                    <a:sysClr val="windowText" lastClr="000000"/>
                                  </a:solidFill>
                                  <a:effectLst/>
                                  <a:latin typeface="Cambria Math" panose="02040503050406030204" pitchFamily="18" charset="0"/>
                                </a:rPr>
                                <m:t>𝐫𝐞𝐭𝐮𝐫𝐧</m:t>
                              </m:r>
                              <m:r>
                                <a:rPr lang="en-US" sz="2000" kern="100" smtClean="0">
                                  <a:solidFill>
                                    <a:sysClr val="windowText" lastClr="000000"/>
                                  </a:solidFill>
                                  <a:effectLst/>
                                  <a:latin typeface="Cambria Math" panose="02040503050406030204" pitchFamily="18" charset="0"/>
                                </a:rPr>
                                <m:t> </m:t>
                              </m:r>
                            </m:oMath>
                          </a14:m>
                          <a:r>
                            <a:rPr lang="en-US" sz="2000" kern="100" dirty="0">
                              <a:solidFill>
                                <a:sysClr val="windowText" lastClr="000000"/>
                              </a:solidFill>
                              <a:effectLst/>
                            </a:rPr>
                            <a:t> count</a:t>
                          </a:r>
                          <a:endParaRPr lang="zh-CN" sz="2000" kern="100" dirty="0">
                            <a:solidFill>
                              <a:sysClr val="windowText" lastClr="000000"/>
                            </a:solidFill>
                            <a:effectLst/>
                            <a:latin typeface="Times New Roman" panose="02020603050405020304" pitchFamily="18" charset="0"/>
                            <a:ea typeface="宋体" panose="02010600030101010101" pitchFamily="2" charset="-122"/>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380123738"/>
                      </a:ext>
                    </a:extLst>
                  </a:tr>
                </a:tbl>
              </a:graphicData>
            </a:graphic>
          </p:graphicFrame>
        </mc:Choice>
        <mc:Fallback xmlns="">
          <p:graphicFrame>
            <p:nvGraphicFramePr>
              <p:cNvPr id="13" name="表格 12">
                <a:extLst>
                  <a:ext uri="{FF2B5EF4-FFF2-40B4-BE49-F238E27FC236}">
                    <a16:creationId xmlns:a16="http://schemas.microsoft.com/office/drawing/2014/main" id="{0E818CE7-2A9A-4D03-9FE4-AFFE75DA31E6}"/>
                  </a:ext>
                </a:extLst>
              </p:cNvPr>
              <p:cNvGraphicFramePr>
                <a:graphicFrameLocks noGrp="1"/>
              </p:cNvGraphicFramePr>
              <p:nvPr>
                <p:extLst>
                  <p:ext uri="{D42A27DB-BD31-4B8C-83A1-F6EECF244321}">
                    <p14:modId xmlns:p14="http://schemas.microsoft.com/office/powerpoint/2010/main" val="3248294421"/>
                  </p:ext>
                </p:extLst>
              </p:nvPr>
            </p:nvGraphicFramePr>
            <p:xfrm>
              <a:off x="1735585" y="2374631"/>
              <a:ext cx="7893966" cy="3364484"/>
            </p:xfrm>
            <a:graphic>
              <a:graphicData uri="http://schemas.openxmlformats.org/drawingml/2006/table">
                <a:tbl>
                  <a:tblPr firstRow="1" firstCol="1" bandRow="1">
                    <a:tableStyleId>{5C22544A-7EE6-4342-B048-85BDC9FD1C3A}</a:tableStyleId>
                  </a:tblPr>
                  <a:tblGrid>
                    <a:gridCol w="445734">
                      <a:extLst>
                        <a:ext uri="{9D8B030D-6E8A-4147-A177-3AD203B41FA5}">
                          <a16:colId xmlns:a16="http://schemas.microsoft.com/office/drawing/2014/main" val="2847936689"/>
                        </a:ext>
                      </a:extLst>
                    </a:gridCol>
                    <a:gridCol w="7448232">
                      <a:extLst>
                        <a:ext uri="{9D8B030D-6E8A-4147-A177-3AD203B41FA5}">
                          <a16:colId xmlns:a16="http://schemas.microsoft.com/office/drawing/2014/main" val="2365460073"/>
                        </a:ext>
                      </a:extLst>
                    </a:gridCol>
                  </a:tblGrid>
                  <a:tr h="865759">
                    <a:tc>
                      <a:txBody>
                        <a:bodyPr/>
                        <a:lstStyle/>
                        <a:p>
                          <a:pPr indent="127000" algn="just">
                            <a:lnSpc>
                              <a:spcPct val="150000"/>
                            </a:lnSpc>
                          </a:pPr>
                          <a:r>
                            <a:rPr lang="en-US" sz="2000" kern="100">
                              <a:solidFill>
                                <a:sysClr val="windowText" lastClr="000000"/>
                              </a:solidFill>
                              <a:effectLst/>
                            </a:rPr>
                            <a:t>1</a:t>
                          </a:r>
                          <a:endParaRPr lang="zh-CN" sz="2000" kern="100">
                            <a:solidFill>
                              <a:sysClr val="windowText" lastClr="000000"/>
                            </a:solidFill>
                            <a:effectLst/>
                          </a:endParaRPr>
                        </a:p>
                        <a:p>
                          <a:pPr indent="127000" algn="just">
                            <a:lnSpc>
                              <a:spcPct val="150000"/>
                            </a:lnSpc>
                          </a:pPr>
                          <a:r>
                            <a:rPr lang="en-US" sz="2000" kern="100">
                              <a:solidFill>
                                <a:sysClr val="windowText" lastClr="000000"/>
                              </a:solidFill>
                              <a:effectLst/>
                            </a:rPr>
                            <a:t>2</a:t>
                          </a:r>
                          <a:endParaRPr lang="zh-CN" sz="2000" kern="100">
                            <a:solidFill>
                              <a:sysClr val="windowText" lastClr="000000"/>
                            </a:solidFill>
                            <a:effectLst/>
                            <a:latin typeface="Times New Roman" panose="02020603050405020304" pitchFamily="18" charset="0"/>
                            <a:ea typeface="宋体" panose="02010600030101010101" pitchFamily="2" charset="-122"/>
                          </a:endParaRPr>
                        </a:p>
                      </a:txBody>
                      <a:tcPr marL="68580" marR="68580" marT="0" marB="0">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endParaRPr lang="zh-CN"/>
                        </a:p>
                      </a:txBody>
                      <a:tcPr marL="68580" marR="68580" marT="0" marB="0">
                        <a:lnL w="12700" cmpd="sng">
                          <a:noFill/>
                        </a:lnL>
                        <a:lnR w="12700" cmpd="sng">
                          <a:noFill/>
                        </a:lnR>
                        <a:lnT w="12700" cmpd="sng">
                          <a:noFill/>
                        </a:lnT>
                        <a:lnB w="38100" cmpd="sng">
                          <a:noFill/>
                        </a:lnB>
                        <a:lnTlToBr w="12700" cmpd="sng">
                          <a:noFill/>
                          <a:prstDash val="solid"/>
                        </a:lnTlToBr>
                        <a:lnBlToTr w="12700" cmpd="sng">
                          <a:noFill/>
                          <a:prstDash val="solid"/>
                        </a:lnBlToTr>
                        <a:blipFill>
                          <a:blip r:embed="rId3"/>
                          <a:stretch>
                            <a:fillRect l="-5969" b="-307042"/>
                          </a:stretch>
                        </a:blipFill>
                      </a:tcPr>
                    </a:tc>
                    <a:extLst>
                      <a:ext uri="{0D108BD9-81ED-4DB2-BD59-A6C34878D82A}">
                        <a16:rowId xmlns:a16="http://schemas.microsoft.com/office/drawing/2014/main" val="2863646460"/>
                      </a:ext>
                    </a:extLst>
                  </a:tr>
                  <a:tr h="408305">
                    <a:tc>
                      <a:txBody>
                        <a:bodyPr/>
                        <a:lstStyle/>
                        <a:p>
                          <a:pPr indent="127000" algn="just">
                            <a:lnSpc>
                              <a:spcPct val="150000"/>
                            </a:lnSpc>
                          </a:pPr>
                          <a:r>
                            <a:rPr lang="en-US" sz="2000" kern="100">
                              <a:solidFill>
                                <a:sysClr val="windowText" lastClr="000000"/>
                              </a:solidFill>
                              <a:effectLst/>
                            </a:rPr>
                            <a:t>3</a:t>
                          </a:r>
                          <a:endParaRPr lang="zh-CN" sz="2000" kern="100">
                            <a:solidFill>
                              <a:sysClr val="windowText" lastClr="000000"/>
                            </a:solidFill>
                            <a:effectLst/>
                            <a:latin typeface="Times New Roman" panose="02020603050405020304" pitchFamily="18" charset="0"/>
                            <a:ea typeface="宋体" panose="02010600030101010101" pitchFamily="2" charset="-122"/>
                          </a:endParaRPr>
                        </a:p>
                      </a:txBody>
                      <a:tcPr marL="68580" marR="68580" marT="0" marB="0">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endParaRPr lang="zh-CN"/>
                        </a:p>
                      </a:txBody>
                      <a:tcPr marL="68580" marR="68580" marT="0" marB="0">
                        <a:lnL w="12700" cmpd="sng">
                          <a:noFill/>
                        </a:lnL>
                        <a:lnR w="12700" cmpd="sng">
                          <a:noFill/>
                        </a:lnR>
                        <a:lnT w="38100" cmpd="sng">
                          <a:noFill/>
                        </a:lnT>
                        <a:lnB w="12700" cmpd="sng">
                          <a:noFill/>
                        </a:lnB>
                        <a:lnTlToBr w="12700" cmpd="sng">
                          <a:noFill/>
                          <a:prstDash val="solid"/>
                        </a:lnTlToBr>
                        <a:lnBlToTr w="12700" cmpd="sng">
                          <a:noFill/>
                          <a:prstDash val="solid"/>
                        </a:lnBlToTr>
                        <a:blipFill>
                          <a:blip r:embed="rId3"/>
                          <a:stretch>
                            <a:fillRect l="-5969" t="-211940" b="-550746"/>
                          </a:stretch>
                        </a:blipFill>
                      </a:tcPr>
                    </a:tc>
                    <a:extLst>
                      <a:ext uri="{0D108BD9-81ED-4DB2-BD59-A6C34878D82A}">
                        <a16:rowId xmlns:a16="http://schemas.microsoft.com/office/drawing/2014/main" val="3168437291"/>
                      </a:ext>
                    </a:extLst>
                  </a:tr>
                  <a:tr h="408305">
                    <a:tc>
                      <a:txBody>
                        <a:bodyPr/>
                        <a:lstStyle/>
                        <a:p>
                          <a:pPr indent="127000" algn="just">
                            <a:lnSpc>
                              <a:spcPct val="150000"/>
                            </a:lnSpc>
                          </a:pPr>
                          <a:r>
                            <a:rPr lang="en-US" sz="2000" kern="100">
                              <a:solidFill>
                                <a:sysClr val="windowText" lastClr="000000"/>
                              </a:solidFill>
                              <a:effectLst/>
                            </a:rPr>
                            <a:t>4</a:t>
                          </a:r>
                          <a:endParaRPr lang="zh-CN" sz="2000" kern="100">
                            <a:solidFill>
                              <a:sysClr val="windowText" lastClr="000000"/>
                            </a:solidFill>
                            <a:effectLst/>
                            <a:latin typeface="Times New Roman" panose="02020603050405020304" pitchFamily="18" charset="0"/>
                            <a:ea typeface="宋体" panose="02010600030101010101" pitchFamily="2" charset="-122"/>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zh-CN"/>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3"/>
                          <a:stretch>
                            <a:fillRect l="-5969" t="-307353" b="-442647"/>
                          </a:stretch>
                        </a:blipFill>
                      </a:tcPr>
                    </a:tc>
                    <a:extLst>
                      <a:ext uri="{0D108BD9-81ED-4DB2-BD59-A6C34878D82A}">
                        <a16:rowId xmlns:a16="http://schemas.microsoft.com/office/drawing/2014/main" val="2264048687"/>
                      </a:ext>
                    </a:extLst>
                  </a:tr>
                  <a:tr h="408305">
                    <a:tc>
                      <a:txBody>
                        <a:bodyPr/>
                        <a:lstStyle/>
                        <a:p>
                          <a:pPr indent="127000" algn="just">
                            <a:lnSpc>
                              <a:spcPct val="150000"/>
                            </a:lnSpc>
                          </a:pPr>
                          <a:r>
                            <a:rPr lang="en-US" sz="2000" kern="100">
                              <a:solidFill>
                                <a:sysClr val="windowText" lastClr="000000"/>
                              </a:solidFill>
                              <a:effectLst/>
                            </a:rPr>
                            <a:t>5</a:t>
                          </a:r>
                          <a:endParaRPr lang="zh-CN" sz="2000" kern="100">
                            <a:solidFill>
                              <a:sysClr val="windowText" lastClr="000000"/>
                            </a:solidFill>
                            <a:effectLst/>
                            <a:latin typeface="Times New Roman" panose="02020603050405020304" pitchFamily="18" charset="0"/>
                            <a:ea typeface="宋体" panose="02010600030101010101" pitchFamily="2" charset="-122"/>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zh-CN"/>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3"/>
                          <a:stretch>
                            <a:fillRect l="-5969" t="-413433" b="-349254"/>
                          </a:stretch>
                        </a:blipFill>
                      </a:tcPr>
                    </a:tc>
                    <a:extLst>
                      <a:ext uri="{0D108BD9-81ED-4DB2-BD59-A6C34878D82A}">
                        <a16:rowId xmlns:a16="http://schemas.microsoft.com/office/drawing/2014/main" val="1451775332"/>
                      </a:ext>
                    </a:extLst>
                  </a:tr>
                  <a:tr h="865505">
                    <a:tc>
                      <a:txBody>
                        <a:bodyPr/>
                        <a:lstStyle/>
                        <a:p>
                          <a:pPr indent="127000" algn="just">
                            <a:lnSpc>
                              <a:spcPct val="150000"/>
                            </a:lnSpc>
                          </a:pPr>
                          <a:r>
                            <a:rPr lang="en-US" sz="2000" kern="100">
                              <a:solidFill>
                                <a:sysClr val="windowText" lastClr="000000"/>
                              </a:solidFill>
                              <a:effectLst/>
                            </a:rPr>
                            <a:t>6</a:t>
                          </a:r>
                          <a:endParaRPr lang="zh-CN" sz="2000" kern="100">
                            <a:solidFill>
                              <a:sysClr val="windowText" lastClr="000000"/>
                            </a:solidFill>
                            <a:effectLst/>
                          </a:endParaRPr>
                        </a:p>
                        <a:p>
                          <a:pPr indent="127000" algn="just">
                            <a:lnSpc>
                              <a:spcPct val="150000"/>
                            </a:lnSpc>
                          </a:pPr>
                          <a:r>
                            <a:rPr lang="en-US" sz="2000" kern="100">
                              <a:solidFill>
                                <a:sysClr val="windowText" lastClr="000000"/>
                              </a:solidFill>
                              <a:effectLst/>
                            </a:rPr>
                            <a:t>7</a:t>
                          </a:r>
                          <a:endParaRPr lang="zh-CN" sz="2000" kern="100">
                            <a:solidFill>
                              <a:sysClr val="windowText" lastClr="000000"/>
                            </a:solidFill>
                            <a:effectLst/>
                            <a:latin typeface="Times New Roman" panose="02020603050405020304" pitchFamily="18" charset="0"/>
                            <a:ea typeface="宋体" panose="02010600030101010101" pitchFamily="2" charset="-122"/>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zh-CN"/>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3"/>
                          <a:stretch>
                            <a:fillRect l="-5969" t="-242254" b="-64789"/>
                          </a:stretch>
                        </a:blipFill>
                      </a:tcPr>
                    </a:tc>
                    <a:extLst>
                      <a:ext uri="{0D108BD9-81ED-4DB2-BD59-A6C34878D82A}">
                        <a16:rowId xmlns:a16="http://schemas.microsoft.com/office/drawing/2014/main" val="2543557609"/>
                      </a:ext>
                    </a:extLst>
                  </a:tr>
                  <a:tr h="408305">
                    <a:tc>
                      <a:txBody>
                        <a:bodyPr/>
                        <a:lstStyle/>
                        <a:p>
                          <a:pPr indent="127000" algn="just">
                            <a:lnSpc>
                              <a:spcPct val="150000"/>
                            </a:lnSpc>
                          </a:pPr>
                          <a:r>
                            <a:rPr lang="en-US" sz="2000" kern="100">
                              <a:solidFill>
                                <a:sysClr val="windowText" lastClr="000000"/>
                              </a:solidFill>
                              <a:effectLst/>
                            </a:rPr>
                            <a:t>8</a:t>
                          </a:r>
                          <a:endParaRPr lang="zh-CN" sz="2000" kern="100">
                            <a:solidFill>
                              <a:sysClr val="windowText" lastClr="000000"/>
                            </a:solidFill>
                            <a:effectLst/>
                            <a:latin typeface="Times New Roman" panose="02020603050405020304" pitchFamily="18" charset="0"/>
                            <a:ea typeface="宋体" panose="02010600030101010101" pitchFamily="2" charset="-122"/>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zh-CN"/>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3"/>
                          <a:stretch>
                            <a:fillRect l="-5969" t="-725373" b="-37313"/>
                          </a:stretch>
                        </a:blipFill>
                      </a:tcPr>
                    </a:tc>
                    <a:extLst>
                      <a:ext uri="{0D108BD9-81ED-4DB2-BD59-A6C34878D82A}">
                        <a16:rowId xmlns:a16="http://schemas.microsoft.com/office/drawing/2014/main" val="2380123738"/>
                      </a:ext>
                    </a:extLst>
                  </a:tr>
                </a:tbl>
              </a:graphicData>
            </a:graphic>
          </p:graphicFrame>
        </mc:Fallback>
      </mc:AlternateContent>
    </p:spTree>
    <p:extLst>
      <p:ext uri="{BB962C8B-B14F-4D97-AF65-F5344CB8AC3E}">
        <p14:creationId xmlns:p14="http://schemas.microsoft.com/office/powerpoint/2010/main" val="30915787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D08729-7FE7-6C84-2747-BDC8B0D4F014}"/>
              </a:ext>
            </a:extLst>
          </p:cNvPr>
          <p:cNvSpPr>
            <a:spLocks noGrp="1"/>
          </p:cNvSpPr>
          <p:nvPr>
            <p:ph type="title"/>
          </p:nvPr>
        </p:nvSpPr>
        <p:spPr/>
        <p:txBody>
          <a:bodyPr/>
          <a:lstStyle/>
          <a:p>
            <a:r>
              <a:rPr lang="en-US" altLang="zh-CN" dirty="0"/>
              <a:t>10.2.2 </a:t>
            </a:r>
            <a:r>
              <a:rPr lang="zh-CN" altLang="en-US" dirty="0"/>
              <a:t>折半插入排序</a:t>
            </a:r>
          </a:p>
        </p:txBody>
      </p:sp>
      <p:sp>
        <p:nvSpPr>
          <p:cNvPr id="3" name="副标题 2">
            <a:extLst>
              <a:ext uri="{FF2B5EF4-FFF2-40B4-BE49-F238E27FC236}">
                <a16:creationId xmlns:a16="http://schemas.microsoft.com/office/drawing/2014/main" id="{714465A5-6ED6-6076-F559-5CA567FFB480}"/>
              </a:ext>
            </a:extLst>
          </p:cNvPr>
          <p:cNvSpPr>
            <a:spLocks noGrp="1"/>
          </p:cNvSpPr>
          <p:nvPr>
            <p:ph type="subTitle" idx="1"/>
          </p:nvPr>
        </p:nvSpPr>
        <p:spPr/>
        <p:txBody>
          <a:bodyPr/>
          <a:lstStyle/>
          <a:p>
            <a:r>
              <a:rPr lang="en-US" altLang="zh-CN" dirty="0"/>
              <a:t>10.2.2 </a:t>
            </a:r>
            <a:r>
              <a:rPr lang="zh-CN" altLang="en-US" dirty="0"/>
              <a:t>折半插入排序</a:t>
            </a:r>
          </a:p>
        </p:txBody>
      </p:sp>
      <p:sp>
        <p:nvSpPr>
          <p:cNvPr id="4" name="文本占位符 3">
            <a:extLst>
              <a:ext uri="{FF2B5EF4-FFF2-40B4-BE49-F238E27FC236}">
                <a16:creationId xmlns:a16="http://schemas.microsoft.com/office/drawing/2014/main" id="{6E1FC02A-5813-F087-3A57-ADC3FE3E2E01}"/>
              </a:ext>
            </a:extLst>
          </p:cNvPr>
          <p:cNvSpPr>
            <a:spLocks noGrp="1"/>
          </p:cNvSpPr>
          <p:nvPr>
            <p:ph type="body" idx="10"/>
          </p:nvPr>
        </p:nvSpPr>
        <p:spPr/>
        <p:txBody>
          <a:bodyPr/>
          <a:lstStyle/>
          <a:p>
            <a:endParaRPr lang="zh-CN" altLang="en-US"/>
          </a:p>
        </p:txBody>
      </p:sp>
      <mc:AlternateContent xmlns:mc="http://schemas.openxmlformats.org/markup-compatibility/2006" xmlns:a14="http://schemas.microsoft.com/office/drawing/2010/main">
        <mc:Choice Requires="a14">
          <p:sp>
            <p:nvSpPr>
              <p:cNvPr id="5" name="内容占位符 4">
                <a:extLst>
                  <a:ext uri="{FF2B5EF4-FFF2-40B4-BE49-F238E27FC236}">
                    <a16:creationId xmlns:a16="http://schemas.microsoft.com/office/drawing/2014/main" id="{90961ED6-686E-B748-C9C0-9B3B217999DC}"/>
                  </a:ext>
                </a:extLst>
              </p:cNvPr>
              <p:cNvSpPr>
                <a:spLocks noGrp="1"/>
              </p:cNvSpPr>
              <p:nvPr>
                <p:ph idx="11"/>
              </p:nvPr>
            </p:nvSpPr>
            <p:spPr/>
            <p:txBody>
              <a:bodyPr>
                <a:normAutofit/>
              </a:bodyPr>
              <a:lstStyle/>
              <a:p>
                <a:pPr>
                  <a:lnSpc>
                    <a:spcPct val="120000"/>
                  </a:lnSpc>
                </a:pPr>
                <a:r>
                  <a:rPr lang="zh-CN" altLang="zh-CN" sz="2400" kern="100" dirty="0">
                    <a:effectLst/>
                    <a:cs typeface="Times New Roman" panose="02020603050405020304" pitchFamily="18" charset="0"/>
                  </a:rPr>
                  <a:t>折半插入排序是对直接插入排序的一种改进。当待排序序列较长时，如果采用折半查找的方法，可以更快地寻找插入位置，减少关键码的比较次数。</a:t>
                </a:r>
                <a:endParaRPr lang="en-US" altLang="zh-CN" sz="2400" kern="100" dirty="0">
                  <a:effectLst/>
                  <a:cs typeface="Times New Roman" panose="02020603050405020304" pitchFamily="18" charset="0"/>
                </a:endParaRPr>
              </a:p>
              <a:p>
                <a:pPr>
                  <a:lnSpc>
                    <a:spcPct val="120000"/>
                  </a:lnSpc>
                </a:pPr>
                <a:r>
                  <a:rPr lang="zh-CN" altLang="en-US" sz="2400" dirty="0"/>
                  <a:t>折半插入排序虽然可以减少关键码的比较次数，但是并不减少排序元素的移动次数。比较次数为</a:t>
                </a:r>
                <a14:m>
                  <m:oMath xmlns:m="http://schemas.openxmlformats.org/officeDocument/2006/math">
                    <m:r>
                      <m:rPr>
                        <m:sty m:val="p"/>
                      </m:rPr>
                      <a:rPr lang="en-US" altLang="zh-CN" sz="2400" i="1" dirty="0">
                        <a:latin typeface="Cambria Math" panose="02040503050406030204" pitchFamily="18" charset="0"/>
                      </a:rPr>
                      <m:t>O</m:t>
                    </m:r>
                    <m:r>
                      <a:rPr lang="en-US" altLang="zh-CN" sz="2400" b="0" i="1" dirty="0" smtClean="0">
                        <a:latin typeface="Cambria Math" panose="02040503050406030204" pitchFamily="18" charset="0"/>
                      </a:rPr>
                      <m:t>(</m:t>
                    </m:r>
                    <m:r>
                      <a:rPr lang="en-US" altLang="zh-CN" sz="2400" b="0" i="1" dirty="0" smtClean="0">
                        <a:latin typeface="Cambria Math" panose="02040503050406030204" pitchFamily="18" charset="0"/>
                      </a:rPr>
                      <m:t>𝑛𝑙𝑜𝑔𝑛</m:t>
                    </m:r>
                    <m:r>
                      <a:rPr lang="en-US" altLang="zh-CN" sz="2400" b="0" i="1" dirty="0" smtClean="0">
                        <a:latin typeface="Cambria Math" panose="02040503050406030204" pitchFamily="18" charset="0"/>
                      </a:rPr>
                      <m:t>)</m:t>
                    </m:r>
                  </m:oMath>
                </a14:m>
                <a:r>
                  <a:rPr lang="zh-CN" altLang="en-US" sz="2400" dirty="0"/>
                  <a:t>，移动次数为</a:t>
                </a:r>
                <a14:m>
                  <m:oMath xmlns:m="http://schemas.openxmlformats.org/officeDocument/2006/math">
                    <m:r>
                      <a:rPr lang="en-US" altLang="zh-CN" sz="2400" b="0" i="1" smtClean="0">
                        <a:latin typeface="Cambria Math" panose="02040503050406030204" pitchFamily="18" charset="0"/>
                      </a:rPr>
                      <m:t>𝑂</m:t>
                    </m:r>
                    <m:r>
                      <a:rPr lang="en-US" altLang="zh-CN" sz="2400" b="0" i="1" smtClean="0">
                        <a:latin typeface="Cambria Math" panose="02040503050406030204" pitchFamily="18" charset="0"/>
                      </a:rPr>
                      <m:t>(</m:t>
                    </m:r>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𝑛</m:t>
                        </m:r>
                      </m:e>
                      <m:sup>
                        <m:r>
                          <a:rPr lang="en-US" altLang="zh-CN" sz="2400" b="0" i="1" smtClean="0">
                            <a:latin typeface="Cambria Math" panose="02040503050406030204" pitchFamily="18" charset="0"/>
                          </a:rPr>
                          <m:t>2</m:t>
                        </m:r>
                      </m:sup>
                    </m:sSup>
                    <m:r>
                      <a:rPr lang="en-US" altLang="zh-CN" sz="2400" b="0" i="1" smtClean="0">
                        <a:latin typeface="Cambria Math" panose="02040503050406030204" pitchFamily="18" charset="0"/>
                      </a:rPr>
                      <m:t>)</m:t>
                    </m:r>
                  </m:oMath>
                </a14:m>
                <a:endParaRPr lang="zh-CN" altLang="en-US" sz="2400" dirty="0"/>
              </a:p>
            </p:txBody>
          </p:sp>
        </mc:Choice>
        <mc:Fallback xmlns="">
          <p:sp>
            <p:nvSpPr>
              <p:cNvPr id="5" name="内容占位符 4">
                <a:extLst>
                  <a:ext uri="{FF2B5EF4-FFF2-40B4-BE49-F238E27FC236}">
                    <a16:creationId xmlns:a16="http://schemas.microsoft.com/office/drawing/2014/main" id="{90961ED6-686E-B748-C9C0-9B3B217999DC}"/>
                  </a:ext>
                </a:extLst>
              </p:cNvPr>
              <p:cNvSpPr>
                <a:spLocks noGrp="1" noRot="1" noChangeAspect="1" noMove="1" noResize="1" noEditPoints="1" noAdjustHandles="1" noChangeArrowheads="1" noChangeShapeType="1" noTextEdit="1"/>
              </p:cNvSpPr>
              <p:nvPr>
                <p:ph idx="11"/>
              </p:nvPr>
            </p:nvSpPr>
            <p:spPr>
              <a:blipFill>
                <a:blip r:embed="rId2"/>
                <a:stretch>
                  <a:fillRect l="-883" t="-24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614539169"/>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二路归并求逆序对算法的应用：翻转对</a:t>
            </a:r>
            <a:r>
              <a:rPr lang="en-US" altLang="zh-CN" dirty="0"/>
              <a:t>(LeetCode493)</a:t>
            </a:r>
            <a:endParaRPr lang="zh-CN" altLang="en-US" dirty="0"/>
          </a:p>
        </p:txBody>
      </p:sp>
      <p:sp>
        <p:nvSpPr>
          <p:cNvPr id="3" name="副标题 2"/>
          <p:cNvSpPr>
            <a:spLocks noGrp="1"/>
          </p:cNvSpPr>
          <p:nvPr>
            <p:ph type="subTitle" idx="1"/>
          </p:nvPr>
        </p:nvSpPr>
        <p:spPr/>
        <p:txBody>
          <a:bodyPr/>
          <a:lstStyle/>
          <a:p>
            <a:r>
              <a:rPr lang="en-US" altLang="zh-CN" dirty="0"/>
              <a:t>10.5.2  </a:t>
            </a:r>
            <a:r>
              <a:rPr lang="zh-CN" altLang="en-US" dirty="0"/>
              <a:t>归并排序</a:t>
            </a:r>
          </a:p>
        </p:txBody>
      </p:sp>
      <p:sp>
        <p:nvSpPr>
          <p:cNvPr id="4" name="文本占位符 3"/>
          <p:cNvSpPr>
            <a:spLocks noGrp="1"/>
          </p:cNvSpPr>
          <p:nvPr>
            <p:ph type="body" idx="10"/>
          </p:nvPr>
        </p:nvSpPr>
        <p:spPr/>
        <p:txBody>
          <a:bodyPr/>
          <a:lstStyle/>
          <a:p>
            <a:r>
              <a:rPr lang="zh-CN" altLang="en-US" dirty="0"/>
              <a:t>数据结构</a:t>
            </a:r>
          </a:p>
        </p:txBody>
      </p:sp>
      <mc:AlternateContent xmlns:mc="http://schemas.openxmlformats.org/markup-compatibility/2006" xmlns:a14="http://schemas.microsoft.com/office/drawing/2010/main">
        <mc:Choice Requires="a14">
          <p:sp>
            <p:nvSpPr>
              <p:cNvPr id="9" name="Rectangle 1">
                <a:extLst>
                  <a:ext uri="{FF2B5EF4-FFF2-40B4-BE49-F238E27FC236}">
                    <a16:creationId xmlns:a16="http://schemas.microsoft.com/office/drawing/2014/main" id="{7320A6F2-6BAB-46F6-8072-B937AE64CAE9}"/>
                  </a:ext>
                </a:extLst>
              </p:cNvPr>
              <p:cNvSpPr>
                <a:spLocks noChangeArrowheads="1"/>
              </p:cNvSpPr>
              <p:nvPr/>
            </p:nvSpPr>
            <p:spPr bwMode="auto">
              <a:xfrm>
                <a:off x="169513" y="1346104"/>
                <a:ext cx="5356643" cy="1757854"/>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1270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endParaRPr lang="en-US" altLang="zh-CN" sz="2000" dirty="0">
                  <a:latin typeface="微软雅黑" panose="020B0503020204020204" pitchFamily="34" charset="-122"/>
                  <a:ea typeface="微软雅黑" panose="020B0503020204020204" pitchFamily="34" charset="-122"/>
                  <a:cs typeface="Times New Roman" panose="02020603050405020304" pitchFamily="18" charset="0"/>
                </a:endParaRPr>
              </a:p>
              <a:p>
                <a:r>
                  <a:rPr lang="zh-CN" altLang="en-US" sz="2000" b="1" dirty="0">
                    <a:latin typeface="微软雅黑" panose="020B0503020204020204" pitchFamily="34" charset="-122"/>
                    <a:ea typeface="微软雅黑" panose="020B0503020204020204" pitchFamily="34" charset="-122"/>
                    <a:cs typeface="Times New Roman" panose="02020603050405020304" pitchFamily="18" charset="0"/>
                  </a:rPr>
                  <a:t>问题描述：</a:t>
                </a:r>
                <a:r>
                  <a:rPr lang="zh-CN" altLang="zh-CN" sz="2000" dirty="0">
                    <a:solidFill>
                      <a:srgbClr val="262626"/>
                    </a:solidFill>
                    <a:ea typeface="-apple-system"/>
                  </a:rPr>
                  <a:t>给定一个数组 </a:t>
                </a:r>
                <a:r>
                  <a:rPr lang="en-US" altLang="zh-CN" sz="2000" dirty="0">
                    <a:solidFill>
                      <a:srgbClr val="262626"/>
                    </a:solidFill>
                    <a:latin typeface="Arial Unicode MS" panose="020B0604020202020204" pitchFamily="34" charset="-122"/>
                    <a:ea typeface="-apple-system"/>
                  </a:rPr>
                  <a:t>a</a:t>
                </a:r>
                <a:r>
                  <a:rPr lang="zh-CN" altLang="zh-CN" sz="2000" dirty="0">
                    <a:solidFill>
                      <a:srgbClr val="262626"/>
                    </a:solidFill>
                    <a:ea typeface="-apple-system"/>
                  </a:rPr>
                  <a:t> ，如果 </a:t>
                </a:r>
                <a:r>
                  <a:rPr lang="zh-CN" altLang="zh-CN" sz="2000" dirty="0">
                    <a:latin typeface="Arial Unicode MS" panose="020B0604020202020204" pitchFamily="34" charset="-122"/>
                    <a:ea typeface="Menlo"/>
                  </a:rPr>
                  <a:t>i &lt; j</a:t>
                </a:r>
                <a:r>
                  <a:rPr lang="zh-CN" altLang="zh-CN" sz="2000" dirty="0">
                    <a:solidFill>
                      <a:srgbClr val="262626"/>
                    </a:solidFill>
                    <a:ea typeface="-apple-system"/>
                  </a:rPr>
                  <a:t> 且 </a:t>
                </a:r>
                <a:endParaRPr lang="en-US" altLang="zh-CN" sz="2000" dirty="0">
                  <a:solidFill>
                    <a:srgbClr val="262626"/>
                  </a:solidFill>
                  <a:ea typeface="-apple-system"/>
                </a:endParaRPr>
              </a:p>
              <a:p>
                <a:r>
                  <a:rPr lang="en-US" altLang="zh-CN" sz="2000" dirty="0">
                    <a:solidFill>
                      <a:srgbClr val="00B0F0"/>
                    </a:solidFill>
                    <a:latin typeface="Arial Unicode MS" panose="020B0604020202020204" pitchFamily="34" charset="-122"/>
                    <a:ea typeface="-apple-system"/>
                  </a:rPr>
                  <a:t>a</a:t>
                </a:r>
                <a:r>
                  <a:rPr lang="zh-CN" altLang="zh-CN" sz="2000" dirty="0">
                    <a:solidFill>
                      <a:srgbClr val="00B0F0"/>
                    </a:solidFill>
                    <a:latin typeface="Arial Unicode MS" panose="020B0604020202020204" pitchFamily="34" charset="-122"/>
                    <a:ea typeface="Menlo"/>
                  </a:rPr>
                  <a:t>[i] &gt; 2</a:t>
                </a:r>
                <a:r>
                  <a:rPr lang="en-US" altLang="zh-CN" sz="2000" dirty="0">
                    <a:solidFill>
                      <a:srgbClr val="00B0F0"/>
                    </a:solidFill>
                    <a:latin typeface="Arial Unicode MS" panose="020B0604020202020204" pitchFamily="34" charset="-122"/>
                    <a:ea typeface="Menlo"/>
                  </a:rPr>
                  <a:t>a</a:t>
                </a:r>
                <a:r>
                  <a:rPr lang="zh-CN" altLang="zh-CN" sz="2000" dirty="0">
                    <a:solidFill>
                      <a:srgbClr val="00B0F0"/>
                    </a:solidFill>
                    <a:latin typeface="Arial Unicode MS" panose="020B0604020202020204" pitchFamily="34" charset="-122"/>
                    <a:ea typeface="Menlo"/>
                  </a:rPr>
                  <a:t>[j]</a:t>
                </a:r>
                <a:r>
                  <a:rPr lang="zh-CN" altLang="en-US" sz="2000" dirty="0">
                    <a:solidFill>
                      <a:srgbClr val="262626"/>
                    </a:solidFill>
                    <a:latin typeface="Arial Unicode MS" panose="020B0604020202020204" pitchFamily="34" charset="-122"/>
                    <a:ea typeface="Menlo"/>
                  </a:rPr>
                  <a:t>，</a:t>
                </a:r>
                <a:r>
                  <a:rPr lang="zh-CN" altLang="zh-CN" sz="2000" dirty="0">
                    <a:solidFill>
                      <a:srgbClr val="262626"/>
                    </a:solidFill>
                    <a:ea typeface="-apple-system"/>
                  </a:rPr>
                  <a:t>就将 </a:t>
                </a:r>
                <a:r>
                  <a:rPr lang="zh-CN" altLang="zh-CN" sz="2000" dirty="0">
                    <a:latin typeface="Arial Unicode MS" panose="020B0604020202020204" pitchFamily="34" charset="-122"/>
                    <a:ea typeface="Menlo"/>
                  </a:rPr>
                  <a:t>(i, j)</a:t>
                </a:r>
                <a:r>
                  <a:rPr lang="zh-CN" altLang="zh-CN" sz="2000" dirty="0">
                    <a:solidFill>
                      <a:srgbClr val="262626"/>
                    </a:solidFill>
                    <a:ea typeface="-apple-system"/>
                  </a:rPr>
                  <a:t> 称作一个</a:t>
                </a:r>
                <a:r>
                  <a:rPr lang="zh-CN" altLang="zh-CN" sz="2000" b="1" dirty="0">
                    <a:solidFill>
                      <a:srgbClr val="262626"/>
                    </a:solidFill>
                    <a:ea typeface="-apple-system"/>
                  </a:rPr>
                  <a:t>翻转对</a:t>
                </a:r>
                <a:r>
                  <a:rPr lang="zh-CN" altLang="zh-CN" sz="2000" dirty="0">
                    <a:solidFill>
                      <a:srgbClr val="262626"/>
                    </a:solidFill>
                    <a:ea typeface="-apple-system"/>
                  </a:rPr>
                  <a:t>。</a:t>
                </a:r>
                <a:endParaRPr lang="en-US" altLang="zh-CN" sz="2000" dirty="0">
                  <a:solidFill>
                    <a:srgbClr val="262626"/>
                  </a:solidFill>
                  <a:ea typeface="-apple-system"/>
                </a:endParaRPr>
              </a:p>
              <a:p>
                <a:r>
                  <a:rPr lang="zh-CN" altLang="zh-CN" sz="800" dirty="0"/>
                  <a:t> </a:t>
                </a:r>
                <a:endParaRPr lang="zh-CN" altLang="zh-CN" sz="4400" dirty="0"/>
              </a:p>
              <a:p>
                <a:pPr lvl="0"/>
                <a:r>
                  <a:rPr kumimoji="0" lang="zh-CN" altLang="en-US" sz="2000" b="1" i="0" u="none" strike="noStrike" cap="none" normalizeH="0" baseline="0" dirty="0">
                    <a:ln>
                      <a:noFill/>
                    </a:ln>
                    <a:solidFill>
                      <a:schemeClr val="tx1"/>
                    </a:solidFill>
                    <a:effectLst/>
                    <a:latin typeface="Courier New" panose="02070309020205020404" pitchFamily="49" charset="0"/>
                    <a:ea typeface="楷体_GB2312"/>
                    <a:cs typeface="Times New Roman" panose="02020603050405020304" pitchFamily="18" charset="0"/>
                  </a:rPr>
                  <a:t>输入：</a:t>
                </a:r>
                <a:r>
                  <a:rPr lang="zh-CN" altLang="en-US" sz="2000" dirty="0">
                    <a:latin typeface="Courier New" panose="02070309020205020404" pitchFamily="49" charset="0"/>
                    <a:ea typeface="楷体_GB2312"/>
                    <a:cs typeface="Times New Roman" panose="02020603050405020304" pitchFamily="18" charset="0"/>
                  </a:rPr>
                  <a:t>数组</a:t>
                </a:r>
                <a14:m>
                  <m:oMath xmlns:m="http://schemas.openxmlformats.org/officeDocument/2006/math">
                    <m: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𝑎</m:t>
                    </m:r>
                  </m:oMath>
                </a14:m>
                <a:r>
                  <a:rPr kumimoji="0" lang="zh-CN" altLang="en-US" sz="2000" b="0" i="0" u="none" strike="noStrike" cap="none" normalizeH="0" baseline="0" dirty="0">
                    <a:ln>
                      <a:noFill/>
                    </a:ln>
                    <a:solidFill>
                      <a:schemeClr val="tx1"/>
                    </a:solidFill>
                    <a:effectLst/>
                    <a:latin typeface="Courier New" panose="02070309020205020404" pitchFamily="49" charset="0"/>
                    <a:ea typeface="楷体_GB2312"/>
                    <a:cs typeface="Times New Roman" panose="02020603050405020304" pitchFamily="18" charset="0"/>
                  </a:rPr>
                  <a:t>，长度不超过</a:t>
                </a:r>
                <a14:m>
                  <m:oMath xmlns:m="http://schemas.openxmlformats.org/officeDocument/2006/math">
                    <m:sSup>
                      <m:sSupPr>
                        <m:ctrlPr>
                          <a:rPr kumimoji="0" lang="en-US" altLang="zh-CN" sz="2000" b="0" i="1" u="none" strike="noStrike" cap="none" normalizeH="0" baseline="0" smtClean="0">
                            <a:ln>
                              <a:noFill/>
                            </a:ln>
                            <a:solidFill>
                              <a:schemeClr val="tx1"/>
                            </a:solidFill>
                            <a:effectLst/>
                            <a:latin typeface="Cambria Math" panose="02040503050406030204" pitchFamily="18" charset="0"/>
                            <a:ea typeface="楷体_GB2312"/>
                            <a:cs typeface="Times New Roman" panose="02020603050405020304" pitchFamily="18" charset="0"/>
                          </a:rPr>
                        </m:ctrlPr>
                      </m:sSupPr>
                      <m:e>
                        <m:r>
                          <a:rPr kumimoji="0" lang="en-US" altLang="zh-CN" sz="2000" b="0" i="0" u="none" strike="noStrike" cap="none" normalizeH="0" baseline="0" smtClean="0">
                            <a:ln>
                              <a:noFill/>
                            </a:ln>
                            <a:solidFill>
                              <a:schemeClr val="tx1"/>
                            </a:solidFill>
                            <a:effectLst/>
                            <a:latin typeface="Cambria Math" panose="02040503050406030204" pitchFamily="18" charset="0"/>
                            <a:ea typeface="楷体_GB2312"/>
                            <a:cs typeface="Times New Roman" panose="02020603050405020304" pitchFamily="18" charset="0"/>
                          </a:rPr>
                          <m:t>10</m:t>
                        </m:r>
                      </m:e>
                      <m:sup>
                        <m:r>
                          <a:rPr kumimoji="0" lang="en-US" altLang="zh-CN" sz="2000" b="0" i="1" u="none" strike="noStrike" cap="none" normalizeH="0" baseline="0" smtClean="0">
                            <a:ln>
                              <a:noFill/>
                            </a:ln>
                            <a:solidFill>
                              <a:schemeClr val="tx1"/>
                            </a:solidFill>
                            <a:effectLst/>
                            <a:latin typeface="Cambria Math" panose="02040503050406030204" pitchFamily="18" charset="0"/>
                            <a:ea typeface="楷体_GB2312"/>
                            <a:cs typeface="Times New Roman" panose="02020603050405020304" pitchFamily="18" charset="0"/>
                          </a:rPr>
                          <m:t>5</m:t>
                        </m:r>
                      </m:sup>
                    </m:sSup>
                  </m:oMath>
                </a14:m>
                <a:endParaRPr kumimoji="0" lang="en-US" altLang="zh-CN" sz="2000" b="0" i="0" u="none" strike="noStrike" cap="none" normalizeH="0" baseline="0" dirty="0">
                  <a:ln>
                    <a:noFill/>
                  </a:ln>
                  <a:solidFill>
                    <a:schemeClr val="tx1"/>
                  </a:solidFill>
                  <a:effectLst/>
                </a:endParaRPr>
              </a:p>
              <a:p>
                <a:pPr lvl="0"/>
                <a:r>
                  <a:rPr kumimoji="0" lang="zh-CN" altLang="en-US" sz="2000" b="1" i="0" u="none" strike="noStrike" cap="none" normalizeH="0" baseline="0" dirty="0">
                    <a:ln>
                      <a:noFill/>
                    </a:ln>
                    <a:solidFill>
                      <a:schemeClr val="tx1"/>
                    </a:solidFill>
                    <a:effectLst/>
                    <a:latin typeface="Courier New" panose="02070309020205020404" pitchFamily="49" charset="0"/>
                    <a:ea typeface="楷体_GB2312"/>
                    <a:cs typeface="Times New Roman" panose="02020603050405020304" pitchFamily="18" charset="0"/>
                  </a:rPr>
                  <a:t>输出：</a:t>
                </a:r>
                <a:r>
                  <a:rPr lang="zh-CN" altLang="en-US" sz="2000" dirty="0">
                    <a:latin typeface="Courier New" panose="02070309020205020404" pitchFamily="49" charset="0"/>
                    <a:ea typeface="楷体_GB2312"/>
                    <a:cs typeface="Times New Roman" panose="02020603050405020304" pitchFamily="18" charset="0"/>
                  </a:rPr>
                  <a:t>返回给定数组中的翻转对数量</a:t>
                </a:r>
                <a:endParaRPr kumimoji="0" lang="en-US" altLang="zh-CN" sz="2000" b="0" i="0" u="none" strike="noStrike" cap="none" normalizeH="0" baseline="0" dirty="0">
                  <a:ln>
                    <a:noFill/>
                  </a:ln>
                  <a:solidFill>
                    <a:schemeClr val="tx1"/>
                  </a:solidFill>
                  <a:effectLst/>
                </a:endParaRPr>
              </a:p>
            </p:txBody>
          </p:sp>
        </mc:Choice>
        <mc:Fallback xmlns="">
          <p:sp>
            <p:nvSpPr>
              <p:cNvPr id="9" name="Rectangle 1">
                <a:extLst>
                  <a:ext uri="{FF2B5EF4-FFF2-40B4-BE49-F238E27FC236}">
                    <a16:creationId xmlns:a16="http://schemas.microsoft.com/office/drawing/2014/main" id="{7320A6F2-6BAB-46F6-8072-B937AE64CAE9}"/>
                  </a:ext>
                </a:extLst>
              </p:cNvPr>
              <p:cNvSpPr>
                <a:spLocks noRot="1" noChangeAspect="1" noMove="1" noResize="1" noEditPoints="1" noAdjustHandles="1" noChangeArrowheads="1" noChangeShapeType="1" noTextEdit="1"/>
              </p:cNvSpPr>
              <p:nvPr/>
            </p:nvSpPr>
            <p:spPr bwMode="auto">
              <a:xfrm>
                <a:off x="169513" y="1346104"/>
                <a:ext cx="5356643" cy="1757854"/>
              </a:xfrm>
              <a:prstGeom prst="rect">
                <a:avLst/>
              </a:prstGeom>
              <a:blipFill>
                <a:blip r:embed="rId2"/>
                <a:stretch>
                  <a:fillRect b="-5903"/>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graphicFrame>
            <p:nvGraphicFramePr>
              <p:cNvPr id="6" name="表格 5">
                <a:extLst>
                  <a:ext uri="{FF2B5EF4-FFF2-40B4-BE49-F238E27FC236}">
                    <a16:creationId xmlns:a16="http://schemas.microsoft.com/office/drawing/2014/main" id="{A0EAA3BD-BE4F-4191-8837-3DF6E58D555A}"/>
                  </a:ext>
                </a:extLst>
              </p:cNvPr>
              <p:cNvGraphicFramePr>
                <a:graphicFrameLocks noGrp="1"/>
              </p:cNvGraphicFramePr>
              <p:nvPr>
                <p:extLst>
                  <p:ext uri="{D42A27DB-BD31-4B8C-83A1-F6EECF244321}">
                    <p14:modId xmlns:p14="http://schemas.microsoft.com/office/powerpoint/2010/main" val="781572620"/>
                  </p:ext>
                </p:extLst>
              </p:nvPr>
            </p:nvGraphicFramePr>
            <p:xfrm>
              <a:off x="7221400" y="1010025"/>
              <a:ext cx="4601060" cy="5890260"/>
            </p:xfrm>
            <a:graphic>
              <a:graphicData uri="http://schemas.openxmlformats.org/drawingml/2006/table">
                <a:tbl>
                  <a:tblPr firstRow="1" firstCol="1" bandRow="1">
                    <a:tableStyleId>{5C22544A-7EE6-4342-B048-85BDC9FD1C3A}</a:tableStyleId>
                  </a:tblPr>
                  <a:tblGrid>
                    <a:gridCol w="515219">
                      <a:extLst>
                        <a:ext uri="{9D8B030D-6E8A-4147-A177-3AD203B41FA5}">
                          <a16:colId xmlns:a16="http://schemas.microsoft.com/office/drawing/2014/main" val="2771000517"/>
                        </a:ext>
                      </a:extLst>
                    </a:gridCol>
                    <a:gridCol w="4085841">
                      <a:extLst>
                        <a:ext uri="{9D8B030D-6E8A-4147-A177-3AD203B41FA5}">
                          <a16:colId xmlns:a16="http://schemas.microsoft.com/office/drawing/2014/main" val="35589683"/>
                        </a:ext>
                      </a:extLst>
                    </a:gridCol>
                  </a:tblGrid>
                  <a:tr h="36000">
                    <a:tc>
                      <a:txBody>
                        <a:bodyPr/>
                        <a:lstStyle/>
                        <a:p>
                          <a:pPr indent="0" algn="just">
                            <a:lnSpc>
                              <a:spcPct val="125000"/>
                            </a:lnSpc>
                          </a:pPr>
                          <a:r>
                            <a:rPr lang="en-US" altLang="zh-CN" sz="1400" kern="100" dirty="0">
                              <a:solidFill>
                                <a:schemeClr val="bg1"/>
                              </a:solidFill>
                              <a:effectLst/>
                              <a:latin typeface="微软雅黑" panose="020B0503020204020204" pitchFamily="34" charset="-122"/>
                              <a:ea typeface="微软雅黑" panose="020B0503020204020204" pitchFamily="34" charset="-122"/>
                            </a:rPr>
                            <a:t>1</a:t>
                          </a:r>
                          <a:endParaRPr lang="zh-CN" sz="1400" kern="100" dirty="0">
                            <a:solidFill>
                              <a:schemeClr val="bg1"/>
                            </a:solidFill>
                            <a:effectLst/>
                            <a:latin typeface="微软雅黑" panose="020B0503020204020204" pitchFamily="34" charset="-122"/>
                            <a:ea typeface="微软雅黑" panose="020B0503020204020204" pitchFamily="34" charset="-122"/>
                          </a:endParaRPr>
                        </a:p>
                      </a:txBody>
                      <a:tcPr marL="62310" marR="62310" marT="0" marB="0">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51ADB7"/>
                        </a:solidFill>
                      </a:tcPr>
                    </a:tc>
                    <a:tc>
                      <a:txBody>
                        <a:bodyPr/>
                        <a:lstStyle/>
                        <a:p>
                          <a:pPr indent="0" algn="just">
                            <a:lnSpc>
                              <a:spcPct val="125000"/>
                            </a:lnSpc>
                          </a:pPr>
                          <a14:m>
                            <m:oMath xmlns:m="http://schemas.openxmlformats.org/officeDocument/2006/math">
                              <m:r>
                                <a:rPr lang="en-US" sz="1400" kern="100" smtClean="0">
                                  <a:solidFill>
                                    <a:schemeClr val="bg1"/>
                                  </a:solidFill>
                                  <a:effectLst/>
                                  <a:latin typeface="Cambria Math" panose="02040503050406030204" pitchFamily="18" charset="0"/>
                                </a:rPr>
                                <m:t>𝑖</m:t>
                              </m:r>
                              <m:r>
                                <a:rPr lang="zh-CN" sz="1400" kern="100">
                                  <a:solidFill>
                                    <a:schemeClr val="bg1"/>
                                  </a:solidFill>
                                  <a:effectLst/>
                                  <a:latin typeface="Cambria Math" panose="02040503050406030204" pitchFamily="18" charset="0"/>
                                </a:rPr>
                                <m:t>←</m:t>
                              </m:r>
                              <m:r>
                                <a:rPr lang="en-US" sz="1400" kern="100">
                                  <a:solidFill>
                                    <a:schemeClr val="bg1"/>
                                  </a:solidFill>
                                  <a:effectLst/>
                                  <a:latin typeface="Cambria Math" panose="02040503050406030204" pitchFamily="18" charset="0"/>
                                </a:rPr>
                                <m:t>𝑙</m:t>
                              </m:r>
                            </m:oMath>
                          </a14:m>
                          <a:r>
                            <a:rPr lang="en-US" sz="1400" kern="100" dirty="0">
                              <a:solidFill>
                                <a:schemeClr val="bg1"/>
                              </a:solidFill>
                              <a:effectLst/>
                              <a:latin typeface="微软雅黑" panose="020B0503020204020204" pitchFamily="34" charset="-122"/>
                              <a:ea typeface="微软雅黑" panose="020B0503020204020204" pitchFamily="34" charset="-122"/>
                            </a:rPr>
                            <a:t> </a:t>
                          </a:r>
                          <a:endParaRPr lang="zh-CN" sz="1400" kern="100" dirty="0">
                            <a:solidFill>
                              <a:schemeClr val="bg1"/>
                            </a:solidFill>
                            <a:effectLst/>
                            <a:latin typeface="微软雅黑" panose="020B0503020204020204" pitchFamily="34" charset="-122"/>
                            <a:ea typeface="微软雅黑" panose="020B0503020204020204" pitchFamily="34" charset="-122"/>
                          </a:endParaRPr>
                        </a:p>
                      </a:txBody>
                      <a:tcPr marL="62310" marR="62310" marT="0" marB="0">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51ADB7"/>
                        </a:solidFill>
                      </a:tcPr>
                    </a:tc>
                    <a:extLst>
                      <a:ext uri="{0D108BD9-81ED-4DB2-BD59-A6C34878D82A}">
                        <a16:rowId xmlns:a16="http://schemas.microsoft.com/office/drawing/2014/main" val="584644975"/>
                      </a:ext>
                    </a:extLst>
                  </a:tr>
                  <a:tr h="36000">
                    <a:tc>
                      <a:txBody>
                        <a:bodyPr/>
                        <a:lstStyle/>
                        <a:p>
                          <a:pPr indent="0" algn="just">
                            <a:lnSpc>
                              <a:spcPct val="125000"/>
                            </a:lnSpc>
                          </a:pPr>
                          <a:r>
                            <a:rPr lang="en-US" sz="1400" kern="100" dirty="0">
                              <a:solidFill>
                                <a:schemeClr val="bg1"/>
                              </a:solidFill>
                              <a:effectLst/>
                              <a:latin typeface="微软雅黑" panose="020B0503020204020204" pitchFamily="34" charset="-122"/>
                              <a:ea typeface="微软雅黑" panose="020B0503020204020204" pitchFamily="34" charset="-122"/>
                            </a:rPr>
                            <a:t>2</a:t>
                          </a:r>
                        </a:p>
                        <a:p>
                          <a:pPr indent="0" algn="just">
                            <a:lnSpc>
                              <a:spcPct val="125000"/>
                            </a:lnSpc>
                          </a:pPr>
                          <a:r>
                            <a:rPr lang="en-US" altLang="zh-CN" sz="1400" kern="100" dirty="0">
                              <a:solidFill>
                                <a:schemeClr val="bg1"/>
                              </a:solidFill>
                              <a:effectLst/>
                              <a:latin typeface="微软雅黑" panose="020B0503020204020204" pitchFamily="34" charset="-122"/>
                              <a:ea typeface="微软雅黑" panose="020B0503020204020204" pitchFamily="34" charset="-122"/>
                            </a:rPr>
                            <a:t>3</a:t>
                          </a:r>
                        </a:p>
                        <a:p>
                          <a:pPr indent="0" algn="just">
                            <a:lnSpc>
                              <a:spcPct val="125000"/>
                            </a:lnSpc>
                          </a:pPr>
                          <a:r>
                            <a:rPr lang="en-US" altLang="zh-CN" sz="1400" kern="100" dirty="0">
                              <a:solidFill>
                                <a:schemeClr val="bg1"/>
                              </a:solidFill>
                              <a:effectLst/>
                              <a:latin typeface="微软雅黑" panose="020B0503020204020204" pitchFamily="34" charset="-122"/>
                              <a:ea typeface="微软雅黑" panose="020B0503020204020204" pitchFamily="34" charset="-122"/>
                            </a:rPr>
                            <a:t>4</a:t>
                          </a:r>
                          <a:endParaRPr lang="zh-CN" sz="1400" kern="100" dirty="0">
                            <a:solidFill>
                              <a:schemeClr val="bg1"/>
                            </a:solidFill>
                            <a:effectLst/>
                            <a:latin typeface="微软雅黑" panose="020B0503020204020204" pitchFamily="34" charset="-122"/>
                            <a:ea typeface="微软雅黑" panose="020B0503020204020204" pitchFamily="34" charset="-122"/>
                          </a:endParaRPr>
                        </a:p>
                      </a:txBody>
                      <a:tcPr marL="62310" marR="6231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51ADB7"/>
                        </a:solidFill>
                      </a:tcPr>
                    </a:tc>
                    <a:tc>
                      <a:txBody>
                        <a:bodyPr/>
                        <a:lstStyle/>
                        <a:p>
                          <a:pPr indent="0" algn="just">
                            <a:lnSpc>
                              <a:spcPct val="125000"/>
                            </a:lnSpc>
                          </a:pPr>
                          <a14:m>
                            <m:oMath xmlns:m="http://schemas.openxmlformats.org/officeDocument/2006/math">
                              <m:r>
                                <a:rPr lang="en-US" sz="1400" kern="100" smtClean="0">
                                  <a:solidFill>
                                    <a:schemeClr val="bg1"/>
                                  </a:solidFill>
                                  <a:effectLst/>
                                  <a:latin typeface="Cambria Math" panose="02040503050406030204" pitchFamily="18" charset="0"/>
                                </a:rPr>
                                <m:t>𝑗</m:t>
                              </m:r>
                              <m:r>
                                <a:rPr lang="zh-CN" sz="1400" kern="100">
                                  <a:solidFill>
                                    <a:schemeClr val="bg1"/>
                                  </a:solidFill>
                                  <a:effectLst/>
                                  <a:latin typeface="Cambria Math" panose="02040503050406030204" pitchFamily="18" charset="0"/>
                                </a:rPr>
                                <m:t>←</m:t>
                              </m:r>
                              <m:r>
                                <a:rPr lang="en-US" sz="1400" kern="100">
                                  <a:solidFill>
                                    <a:schemeClr val="bg1"/>
                                  </a:solidFill>
                                  <a:effectLst/>
                                  <a:latin typeface="Cambria Math" panose="02040503050406030204" pitchFamily="18" charset="0"/>
                                </a:rPr>
                                <m:t>𝑚</m:t>
                              </m:r>
                              <m:r>
                                <a:rPr lang="en-US" sz="1400" kern="100">
                                  <a:solidFill>
                                    <a:schemeClr val="bg1"/>
                                  </a:solidFill>
                                  <a:effectLst/>
                                  <a:latin typeface="Cambria Math" panose="02040503050406030204" pitchFamily="18" charset="0"/>
                                </a:rPr>
                                <m:t>+1</m:t>
                              </m:r>
                            </m:oMath>
                          </a14:m>
                          <a:r>
                            <a:rPr lang="en-US" sz="1400" kern="100" dirty="0">
                              <a:solidFill>
                                <a:schemeClr val="bg1"/>
                              </a:solidFill>
                              <a:effectLst/>
                              <a:latin typeface="微软雅黑" panose="020B0503020204020204" pitchFamily="34" charset="-122"/>
                              <a:ea typeface="微软雅黑" panose="020B0503020204020204" pitchFamily="34" charset="-122"/>
                            </a:rPr>
                            <a:t> </a:t>
                          </a:r>
                        </a:p>
                        <a:p>
                          <a:pPr indent="0" algn="just">
                            <a:lnSpc>
                              <a:spcPct val="125000"/>
                            </a:lnSpc>
                          </a:pPr>
                          <a14:m>
                            <m:oMath xmlns:m="http://schemas.openxmlformats.org/officeDocument/2006/math">
                              <m:r>
                                <a:rPr lang="en-US" altLang="zh-CN" sz="1400" b="0" i="1" kern="100" smtClean="0">
                                  <a:solidFill>
                                    <a:srgbClr val="FFFF00"/>
                                  </a:solidFill>
                                  <a:effectLst/>
                                  <a:latin typeface="Cambria Math" panose="02040503050406030204" pitchFamily="18" charset="0"/>
                                  <a:ea typeface="微软雅黑" panose="020B0503020204020204" pitchFamily="34" charset="-122"/>
                                </a:rPr>
                                <m:t>𝑝</m:t>
                              </m:r>
                              <m:r>
                                <a:rPr lang="en-US" altLang="zh-CN" sz="1400" b="0" i="1" kern="100" smtClean="0">
                                  <a:solidFill>
                                    <a:srgbClr val="FFFF00"/>
                                  </a:solidFill>
                                  <a:effectLst/>
                                  <a:latin typeface="Cambria Math" panose="02040503050406030204" pitchFamily="18" charset="0"/>
                                  <a:ea typeface="微软雅黑" panose="020B0503020204020204" pitchFamily="34" charset="-122"/>
                                </a:rPr>
                                <m:t>←</m:t>
                              </m:r>
                              <m:r>
                                <a:rPr lang="en-US" altLang="zh-CN" sz="1400" b="0" i="1" kern="100" smtClean="0">
                                  <a:solidFill>
                                    <a:srgbClr val="FFFF00"/>
                                  </a:solidFill>
                                  <a:effectLst/>
                                  <a:latin typeface="Cambria Math" panose="02040503050406030204" pitchFamily="18" charset="0"/>
                                  <a:ea typeface="微软雅黑" panose="020B0503020204020204" pitchFamily="34" charset="-122"/>
                                </a:rPr>
                                <m:t>𝑙</m:t>
                              </m:r>
                            </m:oMath>
                          </a14:m>
                          <a:r>
                            <a:rPr lang="en-US" altLang="zh-CN" sz="1400" kern="100" dirty="0">
                              <a:solidFill>
                                <a:srgbClr val="FFFF00"/>
                              </a:solidFill>
                              <a:effectLst/>
                              <a:latin typeface="微软雅黑" panose="020B0503020204020204" pitchFamily="34" charset="-122"/>
                              <a:ea typeface="微软雅黑" panose="020B0503020204020204" pitchFamily="34" charset="-122"/>
                            </a:rPr>
                            <a:t>   //</a:t>
                          </a:r>
                          <a:r>
                            <a:rPr lang="zh-CN" altLang="en-US" sz="1400" kern="100" dirty="0">
                              <a:solidFill>
                                <a:srgbClr val="FFFF00"/>
                              </a:solidFill>
                              <a:effectLst/>
                              <a:latin typeface="微软雅黑" panose="020B0503020204020204" pitchFamily="34" charset="-122"/>
                              <a:ea typeface="微软雅黑" panose="020B0503020204020204" pitchFamily="34" charset="-122"/>
                            </a:rPr>
                            <a:t>指向翻转对的开始位置</a:t>
                          </a:r>
                          <a:endParaRPr lang="en-US" altLang="zh-CN" sz="1400" kern="100" dirty="0">
                            <a:solidFill>
                              <a:srgbClr val="FFFF00"/>
                            </a:solidFill>
                            <a:effectLst/>
                            <a:latin typeface="微软雅黑" panose="020B0503020204020204" pitchFamily="34" charset="-122"/>
                            <a:ea typeface="微软雅黑" panose="020B0503020204020204" pitchFamily="34" charset="-122"/>
                          </a:endParaRPr>
                        </a:p>
                        <a:p>
                          <a:pPr indent="0" algn="just">
                            <a:lnSpc>
                              <a:spcPct val="125000"/>
                            </a:lnSpc>
                          </a:pPr>
                          <a14:m>
                            <m:oMathPara xmlns:m="http://schemas.openxmlformats.org/officeDocument/2006/math">
                              <m:oMathParaPr>
                                <m:jc m:val="left"/>
                              </m:oMathParaPr>
                              <m:oMath xmlns:m="http://schemas.openxmlformats.org/officeDocument/2006/math">
                                <m:r>
                                  <a:rPr lang="en-US" altLang="zh-CN" sz="1400" b="0" i="1" kern="100" smtClean="0">
                                    <a:solidFill>
                                      <a:schemeClr val="bg1"/>
                                    </a:solidFill>
                                    <a:effectLst/>
                                    <a:latin typeface="Cambria Math" panose="02040503050406030204" pitchFamily="18" charset="0"/>
                                    <a:ea typeface="微软雅黑" panose="020B0503020204020204" pitchFamily="34" charset="-122"/>
                                  </a:rPr>
                                  <m:t>𝑘</m:t>
                                </m:r>
                                <m:r>
                                  <a:rPr lang="en-US" altLang="zh-CN" sz="1400" b="0" i="1" kern="100" smtClean="0">
                                    <a:solidFill>
                                      <a:schemeClr val="bg1"/>
                                    </a:solidFill>
                                    <a:effectLst/>
                                    <a:latin typeface="Cambria Math" panose="02040503050406030204" pitchFamily="18" charset="0"/>
                                    <a:ea typeface="微软雅黑" panose="020B0503020204020204" pitchFamily="34" charset="-122"/>
                                  </a:rPr>
                                  <m:t>←0</m:t>
                                </m:r>
                              </m:oMath>
                            </m:oMathPara>
                          </a14:m>
                          <a:endParaRPr lang="zh-CN" sz="1400" kern="100" dirty="0">
                            <a:solidFill>
                              <a:schemeClr val="bg1"/>
                            </a:solidFill>
                            <a:effectLst/>
                            <a:latin typeface="微软雅黑" panose="020B0503020204020204" pitchFamily="34" charset="-122"/>
                            <a:ea typeface="微软雅黑" panose="020B0503020204020204" pitchFamily="34" charset="-122"/>
                          </a:endParaRPr>
                        </a:p>
                      </a:txBody>
                      <a:tcPr marL="62310" marR="6231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51ADB7"/>
                        </a:solidFill>
                      </a:tcPr>
                    </a:tc>
                    <a:extLst>
                      <a:ext uri="{0D108BD9-81ED-4DB2-BD59-A6C34878D82A}">
                        <a16:rowId xmlns:a16="http://schemas.microsoft.com/office/drawing/2014/main" val="1658749242"/>
                      </a:ext>
                    </a:extLst>
                  </a:tr>
                  <a:tr h="107238">
                    <a:tc>
                      <a:txBody>
                        <a:bodyPr/>
                        <a:lstStyle/>
                        <a:p>
                          <a:pPr indent="0" algn="just">
                            <a:lnSpc>
                              <a:spcPct val="125000"/>
                            </a:lnSpc>
                          </a:pPr>
                          <a:r>
                            <a:rPr lang="en-US" altLang="zh-CN" sz="1400" kern="100" dirty="0">
                              <a:solidFill>
                                <a:schemeClr val="bg1"/>
                              </a:solidFill>
                              <a:effectLst/>
                              <a:latin typeface="微软雅黑" panose="020B0503020204020204" pitchFamily="34" charset="-122"/>
                              <a:ea typeface="微软雅黑" panose="020B0503020204020204" pitchFamily="34" charset="-122"/>
                            </a:rPr>
                            <a:t>5</a:t>
                          </a:r>
                          <a:endParaRPr lang="zh-CN" sz="1400" kern="100" dirty="0">
                            <a:solidFill>
                              <a:schemeClr val="bg1"/>
                            </a:solidFill>
                            <a:effectLst/>
                            <a:latin typeface="微软雅黑" panose="020B0503020204020204" pitchFamily="34" charset="-122"/>
                            <a:ea typeface="微软雅黑" panose="020B0503020204020204" pitchFamily="34" charset="-122"/>
                          </a:endParaRPr>
                        </a:p>
                      </a:txBody>
                      <a:tcPr marL="62310" marR="6231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51ADB7"/>
                        </a:solidFill>
                      </a:tcPr>
                    </a:tc>
                    <a:tc>
                      <a:txBody>
                        <a:bodyPr/>
                        <a:lstStyle/>
                        <a:p>
                          <a:pPr indent="0" algn="just">
                            <a:lnSpc>
                              <a:spcPct val="125000"/>
                            </a:lnSpc>
                          </a:pPr>
                          <a:r>
                            <a:rPr lang="en-US" sz="1400" kern="100" dirty="0">
                              <a:solidFill>
                                <a:schemeClr val="bg1"/>
                              </a:solidFill>
                              <a:effectLst/>
                              <a:latin typeface="微软雅黑" panose="020B0503020204020204" pitchFamily="34" charset="-122"/>
                              <a:ea typeface="微软雅黑" panose="020B0503020204020204" pitchFamily="34" charset="-122"/>
                            </a:rPr>
                            <a:t>count </a:t>
                          </a:r>
                          <a14:m>
                            <m:oMath xmlns:m="http://schemas.openxmlformats.org/officeDocument/2006/math">
                              <m:r>
                                <a:rPr lang="zh-CN" sz="1400" kern="100">
                                  <a:solidFill>
                                    <a:schemeClr val="bg1"/>
                                  </a:solidFill>
                                  <a:effectLst/>
                                  <a:latin typeface="Cambria Math" panose="02040503050406030204" pitchFamily="18" charset="0"/>
                                </a:rPr>
                                <m:t>←</m:t>
                              </m:r>
                              <m:r>
                                <a:rPr lang="en-US" sz="1400" kern="100">
                                  <a:solidFill>
                                    <a:schemeClr val="bg1"/>
                                  </a:solidFill>
                                  <a:effectLst/>
                                  <a:latin typeface="Cambria Math" panose="02040503050406030204" pitchFamily="18" charset="0"/>
                                </a:rPr>
                                <m:t>0</m:t>
                              </m:r>
                            </m:oMath>
                          </a14:m>
                          <a:r>
                            <a:rPr lang="en-US" sz="1400" kern="100" dirty="0">
                              <a:solidFill>
                                <a:schemeClr val="bg1"/>
                              </a:solidFill>
                              <a:effectLst/>
                              <a:latin typeface="微软雅黑" panose="020B0503020204020204" pitchFamily="34" charset="-122"/>
                              <a:ea typeface="微软雅黑" panose="020B0503020204020204" pitchFamily="34" charset="-122"/>
                            </a:rPr>
                            <a:t>     //</a:t>
                          </a:r>
                          <a:r>
                            <a:rPr lang="zh-CN" altLang="en-US" sz="1400" kern="100" dirty="0">
                              <a:solidFill>
                                <a:schemeClr val="bg1"/>
                              </a:solidFill>
                              <a:effectLst/>
                              <a:latin typeface="微软雅黑" panose="020B0503020204020204" pitchFamily="34" charset="-122"/>
                              <a:ea typeface="微软雅黑" panose="020B0503020204020204" pitchFamily="34" charset="-122"/>
                            </a:rPr>
                            <a:t>记录翻转对数量</a:t>
                          </a:r>
                          <a:endParaRPr lang="zh-CN" sz="1400" kern="100" dirty="0">
                            <a:solidFill>
                              <a:schemeClr val="bg1"/>
                            </a:solidFill>
                            <a:effectLst/>
                            <a:latin typeface="微软雅黑" panose="020B0503020204020204" pitchFamily="34" charset="-122"/>
                            <a:ea typeface="微软雅黑" panose="020B0503020204020204" pitchFamily="34" charset="-122"/>
                          </a:endParaRPr>
                        </a:p>
                      </a:txBody>
                      <a:tcPr marL="62310" marR="6231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51ADB7"/>
                        </a:solidFill>
                      </a:tcPr>
                    </a:tc>
                    <a:extLst>
                      <a:ext uri="{0D108BD9-81ED-4DB2-BD59-A6C34878D82A}">
                        <a16:rowId xmlns:a16="http://schemas.microsoft.com/office/drawing/2014/main" val="2495434358"/>
                      </a:ext>
                    </a:extLst>
                  </a:tr>
                  <a:tr h="36000">
                    <a:tc>
                      <a:txBody>
                        <a:bodyPr/>
                        <a:lstStyle/>
                        <a:p>
                          <a:pPr indent="0" algn="just">
                            <a:lnSpc>
                              <a:spcPct val="125000"/>
                            </a:lnSpc>
                          </a:pPr>
                          <a:r>
                            <a:rPr lang="en-US" altLang="zh-CN" sz="1400" kern="100" dirty="0">
                              <a:solidFill>
                                <a:schemeClr val="bg1"/>
                              </a:solidFill>
                              <a:effectLst/>
                              <a:latin typeface="微软雅黑" panose="020B0503020204020204" pitchFamily="34" charset="-122"/>
                              <a:ea typeface="微软雅黑" panose="020B0503020204020204" pitchFamily="34" charset="-122"/>
                            </a:rPr>
                            <a:t>6</a:t>
                          </a:r>
                          <a:endParaRPr lang="zh-CN" sz="1400" kern="100" dirty="0">
                            <a:solidFill>
                              <a:schemeClr val="bg1"/>
                            </a:solidFill>
                            <a:effectLst/>
                            <a:latin typeface="微软雅黑" panose="020B0503020204020204" pitchFamily="34" charset="-122"/>
                            <a:ea typeface="微软雅黑" panose="020B0503020204020204" pitchFamily="34" charset="-122"/>
                          </a:endParaRPr>
                        </a:p>
                      </a:txBody>
                      <a:tcPr marL="62310" marR="6231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51ADB7"/>
                        </a:solidFill>
                      </a:tcPr>
                    </a:tc>
                    <a:tc>
                      <a:txBody>
                        <a:bodyPr/>
                        <a:lstStyle/>
                        <a:p>
                          <a:pPr indent="0" algn="just">
                            <a:lnSpc>
                              <a:spcPct val="125000"/>
                            </a:lnSpc>
                          </a:pPr>
                          <a14:m>
                            <m:oMath xmlns:m="http://schemas.openxmlformats.org/officeDocument/2006/math">
                              <m:r>
                                <a:rPr lang="en-US" sz="1400" kern="100" smtClean="0">
                                  <a:solidFill>
                                    <a:schemeClr val="bg1"/>
                                  </a:solidFill>
                                  <a:effectLst/>
                                  <a:latin typeface="Cambria Math" panose="02040503050406030204" pitchFamily="18" charset="0"/>
                                </a:rPr>
                                <m:t>𝐰𝐡𝐢𝐥𝐞</m:t>
                              </m:r>
                              <m:r>
                                <a:rPr lang="en-US" sz="1400" kern="100" smtClean="0">
                                  <a:solidFill>
                                    <a:schemeClr val="bg1"/>
                                  </a:solidFill>
                                  <a:effectLst/>
                                  <a:latin typeface="Cambria Math" panose="02040503050406030204" pitchFamily="18" charset="0"/>
                                </a:rPr>
                                <m:t> </m:t>
                              </m:r>
                              <m:r>
                                <a:rPr lang="en-US" sz="1400" kern="100" smtClean="0">
                                  <a:solidFill>
                                    <a:schemeClr val="bg1"/>
                                  </a:solidFill>
                                  <a:effectLst/>
                                  <a:latin typeface="Cambria Math" panose="02040503050406030204" pitchFamily="18" charset="0"/>
                                </a:rPr>
                                <m:t>𝑖</m:t>
                              </m:r>
                              <m:r>
                                <a:rPr lang="zh-CN" sz="1400" kern="100">
                                  <a:solidFill>
                                    <a:schemeClr val="bg1"/>
                                  </a:solidFill>
                                  <a:effectLst/>
                                  <a:latin typeface="Cambria Math" panose="02040503050406030204" pitchFamily="18" charset="0"/>
                                </a:rPr>
                                <m:t>≤</m:t>
                              </m:r>
                              <m:r>
                                <a:rPr lang="en-US" sz="1400" kern="100">
                                  <a:solidFill>
                                    <a:schemeClr val="bg1"/>
                                  </a:solidFill>
                                  <a:effectLst/>
                                  <a:latin typeface="Cambria Math" panose="02040503050406030204" pitchFamily="18" charset="0"/>
                                </a:rPr>
                                <m:t>𝑚</m:t>
                              </m:r>
                              <m:r>
                                <a:rPr lang="en-US" sz="1400" kern="100">
                                  <a:solidFill>
                                    <a:schemeClr val="bg1"/>
                                  </a:solidFill>
                                  <a:effectLst/>
                                  <a:latin typeface="Cambria Math" panose="02040503050406030204" pitchFamily="18" charset="0"/>
                                </a:rPr>
                                <m:t> </m:t>
                              </m:r>
                              <m:r>
                                <m:rPr>
                                  <m:sty m:val="p"/>
                                </m:rPr>
                                <a:rPr lang="en-US" sz="1400" kern="100">
                                  <a:solidFill>
                                    <a:schemeClr val="bg1"/>
                                  </a:solidFill>
                                  <a:effectLst/>
                                  <a:latin typeface="Cambria Math" panose="02040503050406030204" pitchFamily="18" charset="0"/>
                                </a:rPr>
                                <m:t>or</m:t>
                              </m:r>
                              <m:r>
                                <a:rPr lang="en-US" sz="1400" kern="100">
                                  <a:solidFill>
                                    <a:schemeClr val="bg1"/>
                                  </a:solidFill>
                                  <a:effectLst/>
                                  <a:latin typeface="Cambria Math" panose="02040503050406030204" pitchFamily="18" charset="0"/>
                                </a:rPr>
                                <m:t> </m:t>
                              </m:r>
                              <m:r>
                                <a:rPr lang="en-US" sz="1400" kern="100">
                                  <a:solidFill>
                                    <a:schemeClr val="bg1"/>
                                  </a:solidFill>
                                  <a:effectLst/>
                                  <a:latin typeface="Cambria Math" panose="02040503050406030204" pitchFamily="18" charset="0"/>
                                </a:rPr>
                                <m:t>𝑗</m:t>
                              </m:r>
                              <m:r>
                                <a:rPr lang="zh-CN" sz="1400" kern="100">
                                  <a:solidFill>
                                    <a:schemeClr val="bg1"/>
                                  </a:solidFill>
                                  <a:effectLst/>
                                  <a:latin typeface="Cambria Math" panose="02040503050406030204" pitchFamily="18" charset="0"/>
                                </a:rPr>
                                <m:t>≤</m:t>
                              </m:r>
                              <m:r>
                                <a:rPr lang="en-US" sz="1400" kern="100">
                                  <a:solidFill>
                                    <a:schemeClr val="bg1"/>
                                  </a:solidFill>
                                  <a:effectLst/>
                                  <a:latin typeface="Cambria Math" panose="02040503050406030204" pitchFamily="18" charset="0"/>
                                </a:rPr>
                                <m:t>𝑟</m:t>
                              </m:r>
                              <m:r>
                                <a:rPr lang="en-US" sz="1400" kern="100">
                                  <a:solidFill>
                                    <a:schemeClr val="bg1"/>
                                  </a:solidFill>
                                  <a:effectLst/>
                                  <a:latin typeface="Cambria Math" panose="02040503050406030204" pitchFamily="18" charset="0"/>
                                </a:rPr>
                                <m:t> </m:t>
                              </m:r>
                              <m:r>
                                <a:rPr lang="en-US" sz="1400" kern="100">
                                  <a:solidFill>
                                    <a:schemeClr val="bg1"/>
                                  </a:solidFill>
                                  <a:effectLst/>
                                  <a:latin typeface="Cambria Math" panose="02040503050406030204" pitchFamily="18" charset="0"/>
                                </a:rPr>
                                <m:t>𝐝𝐨</m:t>
                              </m:r>
                            </m:oMath>
                          </a14:m>
                          <a:r>
                            <a:rPr lang="en-US" sz="1400" kern="100" dirty="0">
                              <a:solidFill>
                                <a:schemeClr val="bg1"/>
                              </a:solidFill>
                              <a:effectLst/>
                              <a:latin typeface="微软雅黑" panose="020B0503020204020204" pitchFamily="34" charset="-122"/>
                              <a:ea typeface="微软雅黑" panose="020B0503020204020204" pitchFamily="34" charset="-122"/>
                            </a:rPr>
                            <a:t> </a:t>
                          </a:r>
                          <a:endParaRPr lang="zh-CN" sz="1400" kern="100" dirty="0">
                            <a:solidFill>
                              <a:schemeClr val="bg1"/>
                            </a:solidFill>
                            <a:effectLst/>
                            <a:latin typeface="微软雅黑" panose="020B0503020204020204" pitchFamily="34" charset="-122"/>
                            <a:ea typeface="微软雅黑" panose="020B0503020204020204" pitchFamily="34" charset="-122"/>
                          </a:endParaRPr>
                        </a:p>
                      </a:txBody>
                      <a:tcPr marL="62310" marR="6231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51ADB7"/>
                        </a:solidFill>
                      </a:tcPr>
                    </a:tc>
                    <a:extLst>
                      <a:ext uri="{0D108BD9-81ED-4DB2-BD59-A6C34878D82A}">
                        <a16:rowId xmlns:a16="http://schemas.microsoft.com/office/drawing/2014/main" val="3961059832"/>
                      </a:ext>
                    </a:extLst>
                  </a:tr>
                  <a:tr h="36000">
                    <a:tc>
                      <a:txBody>
                        <a:bodyPr/>
                        <a:lstStyle/>
                        <a:p>
                          <a:pPr indent="0" algn="just">
                            <a:lnSpc>
                              <a:spcPct val="125000"/>
                            </a:lnSpc>
                          </a:pPr>
                          <a:r>
                            <a:rPr lang="en-US" altLang="zh-CN" sz="1400" kern="100" dirty="0">
                              <a:solidFill>
                                <a:schemeClr val="bg1"/>
                              </a:solidFill>
                              <a:effectLst/>
                              <a:latin typeface="微软雅黑" panose="020B0503020204020204" pitchFamily="34" charset="-122"/>
                              <a:ea typeface="微软雅黑" panose="020B0503020204020204" pitchFamily="34" charset="-122"/>
                            </a:rPr>
                            <a:t>7</a:t>
                          </a:r>
                          <a:endParaRPr lang="zh-CN" sz="1400" kern="100" dirty="0">
                            <a:solidFill>
                              <a:schemeClr val="bg1"/>
                            </a:solidFill>
                            <a:effectLst/>
                            <a:latin typeface="微软雅黑" panose="020B0503020204020204" pitchFamily="34" charset="-122"/>
                            <a:ea typeface="微软雅黑" panose="020B0503020204020204" pitchFamily="34" charset="-122"/>
                          </a:endParaRPr>
                        </a:p>
                      </a:txBody>
                      <a:tcPr marL="62310" marR="6231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51ADB7"/>
                        </a:solidFill>
                      </a:tcPr>
                    </a:tc>
                    <a:tc>
                      <a:txBody>
                        <a:bodyPr/>
                        <a:lstStyle/>
                        <a:p>
                          <a:pPr indent="0" algn="just">
                            <a:lnSpc>
                              <a:spcPct val="125000"/>
                            </a:lnSpc>
                          </a:pPr>
                          <a14:m>
                            <m:oMath xmlns:m="http://schemas.openxmlformats.org/officeDocument/2006/math">
                              <m:r>
                                <a:rPr lang="en-US" sz="1400" kern="100" smtClean="0">
                                  <a:solidFill>
                                    <a:schemeClr val="bg1"/>
                                  </a:solidFill>
                                  <a:effectLst/>
                                  <a:latin typeface="Cambria Math" panose="02040503050406030204" pitchFamily="18" charset="0"/>
                                </a:rPr>
                                <m:t>|   </m:t>
                              </m:r>
                              <m:r>
                                <a:rPr lang="en-US" sz="1400" kern="100" smtClean="0">
                                  <a:solidFill>
                                    <a:schemeClr val="bg1"/>
                                  </a:solidFill>
                                  <a:effectLst/>
                                  <a:latin typeface="Cambria Math" panose="02040503050406030204" pitchFamily="18" charset="0"/>
                                </a:rPr>
                                <m:t>𝐢𝐟</m:t>
                              </m:r>
                              <m:r>
                                <a:rPr lang="en-US" sz="1400" kern="100" smtClean="0">
                                  <a:solidFill>
                                    <a:schemeClr val="bg1"/>
                                  </a:solidFill>
                                  <a:effectLst/>
                                  <a:latin typeface="Cambria Math" panose="02040503050406030204" pitchFamily="18" charset="0"/>
                                </a:rPr>
                                <m:t> </m:t>
                              </m:r>
                              <m:r>
                                <a:rPr lang="en-US" sz="1400" kern="100" smtClean="0">
                                  <a:solidFill>
                                    <a:schemeClr val="bg1"/>
                                  </a:solidFill>
                                  <a:effectLst/>
                                  <a:latin typeface="Cambria Math" panose="02040503050406030204" pitchFamily="18" charset="0"/>
                                </a:rPr>
                                <m:t>𝑗</m:t>
                              </m:r>
                              <m:r>
                                <a:rPr lang="en-US" sz="1400" kern="100" smtClean="0">
                                  <a:solidFill>
                                    <a:schemeClr val="bg1"/>
                                  </a:solidFill>
                                  <a:effectLst/>
                                  <a:latin typeface="Cambria Math" panose="02040503050406030204" pitchFamily="18" charset="0"/>
                                </a:rPr>
                                <m:t>&gt;</m:t>
                              </m:r>
                              <m:r>
                                <a:rPr lang="en-US" sz="1400" kern="100" smtClean="0">
                                  <a:solidFill>
                                    <a:schemeClr val="bg1"/>
                                  </a:solidFill>
                                  <a:effectLst/>
                                  <a:latin typeface="Cambria Math" panose="02040503050406030204" pitchFamily="18" charset="0"/>
                                </a:rPr>
                                <m:t>𝑟</m:t>
                              </m:r>
                              <m:r>
                                <a:rPr lang="en-US" sz="1400" kern="100" smtClean="0">
                                  <a:solidFill>
                                    <a:schemeClr val="bg1"/>
                                  </a:solidFill>
                                  <a:effectLst/>
                                  <a:latin typeface="Cambria Math" panose="02040503050406030204" pitchFamily="18" charset="0"/>
                                </a:rPr>
                                <m:t> </m:t>
                              </m:r>
                              <m:r>
                                <m:rPr>
                                  <m:sty m:val="p"/>
                                </m:rPr>
                                <a:rPr lang="en-US" sz="1400" kern="100" smtClean="0">
                                  <a:solidFill>
                                    <a:schemeClr val="bg1"/>
                                  </a:solidFill>
                                  <a:effectLst/>
                                  <a:latin typeface="Cambria Math" panose="02040503050406030204" pitchFamily="18" charset="0"/>
                                </a:rPr>
                                <m:t>or</m:t>
                              </m:r>
                              <m:r>
                                <a:rPr lang="en-US" sz="1400" kern="100" smtClean="0">
                                  <a:solidFill>
                                    <a:schemeClr val="bg1"/>
                                  </a:solidFill>
                                  <a:effectLst/>
                                  <a:latin typeface="Cambria Math" panose="02040503050406030204" pitchFamily="18" charset="0"/>
                                </a:rPr>
                                <m:t> </m:t>
                              </m:r>
                              <m:d>
                                <m:dPr>
                                  <m:ctrlPr>
                                    <a:rPr lang="zh-CN" sz="1400" i="1" kern="100">
                                      <a:solidFill>
                                        <a:schemeClr val="bg1"/>
                                      </a:solidFill>
                                      <a:effectLst/>
                                      <a:latin typeface="Cambria Math" panose="02040503050406030204" pitchFamily="18" charset="0"/>
                                    </a:rPr>
                                  </m:ctrlPr>
                                </m:dPr>
                                <m:e>
                                  <m:r>
                                    <a:rPr lang="en-US" sz="1400" kern="100">
                                      <a:solidFill>
                                        <a:schemeClr val="bg1"/>
                                      </a:solidFill>
                                      <a:effectLst/>
                                      <a:latin typeface="Cambria Math" panose="02040503050406030204" pitchFamily="18" charset="0"/>
                                    </a:rPr>
                                    <m:t>𝑖</m:t>
                                  </m:r>
                                  <m:r>
                                    <a:rPr lang="zh-CN" sz="1400" kern="100">
                                      <a:solidFill>
                                        <a:schemeClr val="bg1"/>
                                      </a:solidFill>
                                      <a:effectLst/>
                                      <a:latin typeface="Cambria Math" panose="02040503050406030204" pitchFamily="18" charset="0"/>
                                    </a:rPr>
                                    <m:t>≤</m:t>
                                  </m:r>
                                  <m:r>
                                    <a:rPr lang="en-US" sz="1400" kern="100">
                                      <a:solidFill>
                                        <a:schemeClr val="bg1"/>
                                      </a:solidFill>
                                      <a:effectLst/>
                                      <a:latin typeface="Cambria Math" panose="02040503050406030204" pitchFamily="18" charset="0"/>
                                    </a:rPr>
                                    <m:t>𝑚</m:t>
                                  </m:r>
                                  <m:r>
                                    <a:rPr lang="en-US" sz="1400" kern="100">
                                      <a:solidFill>
                                        <a:schemeClr val="bg1"/>
                                      </a:solidFill>
                                      <a:effectLst/>
                                      <a:latin typeface="Cambria Math" panose="02040503050406030204" pitchFamily="18" charset="0"/>
                                    </a:rPr>
                                    <m:t> </m:t>
                                  </m:r>
                                  <m:r>
                                    <m:rPr>
                                      <m:sty m:val="p"/>
                                    </m:rPr>
                                    <a:rPr lang="en-US" sz="1400" kern="100">
                                      <a:solidFill>
                                        <a:schemeClr val="bg1"/>
                                      </a:solidFill>
                                      <a:effectLst/>
                                      <a:latin typeface="Cambria Math" panose="02040503050406030204" pitchFamily="18" charset="0"/>
                                    </a:rPr>
                                    <m:t>and</m:t>
                                  </m:r>
                                  <m:r>
                                    <a:rPr lang="en-US" sz="1400" kern="100">
                                      <a:solidFill>
                                        <a:schemeClr val="bg1"/>
                                      </a:solidFill>
                                      <a:effectLst/>
                                      <a:latin typeface="Cambria Math" panose="02040503050406030204" pitchFamily="18" charset="0"/>
                                    </a:rPr>
                                    <m:t> </m:t>
                                  </m:r>
                                  <m:r>
                                    <m:rPr>
                                      <m:sty m:val="p"/>
                                    </m:rPr>
                                    <a:rPr lang="en-US" sz="1400" b="0" i="0" kern="100" smtClean="0">
                                      <a:solidFill>
                                        <a:schemeClr val="bg1"/>
                                      </a:solidFill>
                                      <a:effectLst/>
                                      <a:latin typeface="Cambria Math" panose="02040503050406030204" pitchFamily="18" charset="0"/>
                                    </a:rPr>
                                    <m:t>a</m:t>
                                  </m:r>
                                  <m:r>
                                    <a:rPr lang="en-US" sz="1400" b="0" i="0" kern="100" smtClean="0">
                                      <a:solidFill>
                                        <a:schemeClr val="bg1"/>
                                      </a:solidFill>
                                      <a:effectLst/>
                                      <a:latin typeface="Cambria Math" panose="02040503050406030204" pitchFamily="18" charset="0"/>
                                    </a:rPr>
                                    <m:t>[</m:t>
                                  </m:r>
                                  <m:r>
                                    <a:rPr lang="en-US" sz="1400" b="0" i="1" kern="100" smtClean="0">
                                      <a:solidFill>
                                        <a:schemeClr val="bg1"/>
                                      </a:solidFill>
                                      <a:effectLst/>
                                      <a:latin typeface="Cambria Math" panose="02040503050406030204" pitchFamily="18" charset="0"/>
                                    </a:rPr>
                                    <m:t>𝑖</m:t>
                                  </m:r>
                                  <m:r>
                                    <a:rPr lang="en-US" sz="1400" b="0" i="0" kern="100" smtClean="0">
                                      <a:solidFill>
                                        <a:schemeClr val="bg1"/>
                                      </a:solidFill>
                                      <a:effectLst/>
                                      <a:latin typeface="Cambria Math" panose="02040503050406030204" pitchFamily="18" charset="0"/>
                                    </a:rPr>
                                    <m:t>]</m:t>
                                  </m:r>
                                  <m:r>
                                    <a:rPr lang="zh-CN" sz="1400" kern="100">
                                      <a:solidFill>
                                        <a:schemeClr val="bg1"/>
                                      </a:solidFill>
                                      <a:effectLst/>
                                      <a:latin typeface="Cambria Math" panose="02040503050406030204" pitchFamily="18" charset="0"/>
                                    </a:rPr>
                                    <m:t>≤</m:t>
                                  </m:r>
                                  <m:r>
                                    <a:rPr lang="en-US" altLang="zh-CN" sz="1400" b="0" i="1" kern="100" smtClean="0">
                                      <a:solidFill>
                                        <a:schemeClr val="bg1"/>
                                      </a:solidFill>
                                      <a:effectLst/>
                                      <a:latin typeface="Cambria Math" panose="02040503050406030204" pitchFamily="18" charset="0"/>
                                    </a:rPr>
                                    <m:t>𝑎</m:t>
                                  </m:r>
                                  <m:r>
                                    <a:rPr lang="en-US" altLang="zh-CN" sz="1400" b="0" i="1" kern="100" smtClean="0">
                                      <a:solidFill>
                                        <a:schemeClr val="bg1"/>
                                      </a:solidFill>
                                      <a:effectLst/>
                                      <a:latin typeface="Cambria Math" panose="02040503050406030204" pitchFamily="18" charset="0"/>
                                    </a:rPr>
                                    <m:t>[</m:t>
                                  </m:r>
                                  <m:r>
                                    <a:rPr lang="en-US" altLang="zh-CN" sz="1400" b="0" i="1" kern="100" smtClean="0">
                                      <a:solidFill>
                                        <a:schemeClr val="bg1"/>
                                      </a:solidFill>
                                      <a:effectLst/>
                                      <a:latin typeface="Cambria Math" panose="02040503050406030204" pitchFamily="18" charset="0"/>
                                    </a:rPr>
                                    <m:t>𝑗</m:t>
                                  </m:r>
                                  <m:r>
                                    <a:rPr lang="en-US" altLang="zh-CN" sz="1400" b="0" i="1" kern="100" smtClean="0">
                                      <a:solidFill>
                                        <a:schemeClr val="bg1"/>
                                      </a:solidFill>
                                      <a:effectLst/>
                                      <a:latin typeface="Cambria Math" panose="02040503050406030204" pitchFamily="18" charset="0"/>
                                    </a:rPr>
                                    <m:t>]</m:t>
                                  </m:r>
                                </m:e>
                              </m:d>
                              <m:r>
                                <a:rPr lang="en-US" sz="1400" kern="100">
                                  <a:solidFill>
                                    <a:schemeClr val="bg1"/>
                                  </a:solidFill>
                                  <a:effectLst/>
                                  <a:latin typeface="Cambria Math" panose="02040503050406030204" pitchFamily="18" charset="0"/>
                                </a:rPr>
                                <m:t> </m:t>
                              </m:r>
                              <m:r>
                                <a:rPr lang="en-US" sz="1400" kern="100">
                                  <a:solidFill>
                                    <a:schemeClr val="bg1"/>
                                  </a:solidFill>
                                  <a:effectLst/>
                                  <a:latin typeface="Cambria Math" panose="02040503050406030204" pitchFamily="18" charset="0"/>
                                </a:rPr>
                                <m:t>𝐭𝐡𝐞𝐧</m:t>
                              </m:r>
                            </m:oMath>
                          </a14:m>
                          <a:r>
                            <a:rPr lang="en-US" sz="1400" kern="100" dirty="0">
                              <a:solidFill>
                                <a:schemeClr val="bg1"/>
                              </a:solidFill>
                              <a:effectLst/>
                              <a:latin typeface="微软雅黑" panose="020B0503020204020204" pitchFamily="34" charset="-122"/>
                              <a:ea typeface="微软雅黑" panose="020B0503020204020204" pitchFamily="34" charset="-122"/>
                            </a:rPr>
                            <a:t> </a:t>
                          </a:r>
                          <a:endParaRPr lang="zh-CN" sz="1400" kern="100" dirty="0">
                            <a:solidFill>
                              <a:schemeClr val="bg1"/>
                            </a:solidFill>
                            <a:effectLst/>
                            <a:latin typeface="微软雅黑" panose="020B0503020204020204" pitchFamily="34" charset="-122"/>
                            <a:ea typeface="微软雅黑" panose="020B0503020204020204" pitchFamily="34" charset="-122"/>
                          </a:endParaRPr>
                        </a:p>
                      </a:txBody>
                      <a:tcPr marL="62310" marR="6231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51ADB7"/>
                        </a:solidFill>
                      </a:tcPr>
                    </a:tc>
                    <a:extLst>
                      <a:ext uri="{0D108BD9-81ED-4DB2-BD59-A6C34878D82A}">
                        <a16:rowId xmlns:a16="http://schemas.microsoft.com/office/drawing/2014/main" val="4205757465"/>
                      </a:ext>
                    </a:extLst>
                  </a:tr>
                  <a:tr h="36000">
                    <a:tc>
                      <a:txBody>
                        <a:bodyPr/>
                        <a:lstStyle/>
                        <a:p>
                          <a:pPr indent="0" algn="just">
                            <a:lnSpc>
                              <a:spcPct val="125000"/>
                            </a:lnSpc>
                          </a:pPr>
                          <a:r>
                            <a:rPr lang="en-US" altLang="zh-CN" sz="1400" kern="100" dirty="0">
                              <a:solidFill>
                                <a:schemeClr val="bg1"/>
                              </a:solidFill>
                              <a:effectLst/>
                              <a:latin typeface="微软雅黑" panose="020B0503020204020204" pitchFamily="34" charset="-122"/>
                              <a:ea typeface="微软雅黑" panose="020B0503020204020204" pitchFamily="34" charset="-122"/>
                            </a:rPr>
                            <a:t>8</a:t>
                          </a:r>
                          <a:endParaRPr lang="zh-CN" sz="1400" kern="100" dirty="0">
                            <a:solidFill>
                              <a:schemeClr val="bg1"/>
                            </a:solidFill>
                            <a:effectLst/>
                            <a:latin typeface="微软雅黑" panose="020B0503020204020204" pitchFamily="34" charset="-122"/>
                            <a:ea typeface="微软雅黑" panose="020B0503020204020204" pitchFamily="34" charset="-122"/>
                          </a:endParaRPr>
                        </a:p>
                      </a:txBody>
                      <a:tcPr marL="62310" marR="6231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51ADB7"/>
                        </a:solidFill>
                      </a:tcPr>
                    </a:tc>
                    <a:tc>
                      <a:txBody>
                        <a:bodyPr/>
                        <a:lstStyle/>
                        <a:p>
                          <a:pPr indent="0" algn="just">
                            <a:lnSpc>
                              <a:spcPct val="125000"/>
                            </a:lnSpc>
                          </a:pPr>
                          <a14:m>
                            <m:oMathPara xmlns:m="http://schemas.openxmlformats.org/officeDocument/2006/math">
                              <m:oMathParaPr>
                                <m:jc m:val="left"/>
                              </m:oMathParaPr>
                              <m:oMath xmlns:m="http://schemas.openxmlformats.org/officeDocument/2006/math">
                                <m:d>
                                  <m:dPr>
                                    <m:begChr m:val="|"/>
                                    <m:endChr m:val="|"/>
                                    <m:ctrlPr>
                                      <a:rPr lang="en-US" sz="1400" i="1" kern="100" smtClean="0">
                                        <a:solidFill>
                                          <a:schemeClr val="bg1"/>
                                        </a:solidFill>
                                        <a:effectLst/>
                                        <a:latin typeface="Cambria Math" panose="02040503050406030204" pitchFamily="18" charset="0"/>
                                      </a:rPr>
                                    </m:ctrlPr>
                                  </m:dPr>
                                  <m:e>
                                    <m:r>
                                      <a:rPr lang="en-US" sz="1400" kern="100" smtClean="0">
                                        <a:solidFill>
                                          <a:schemeClr val="bg1"/>
                                        </a:solidFill>
                                        <a:effectLst/>
                                        <a:latin typeface="Cambria Math" panose="02040503050406030204" pitchFamily="18" charset="0"/>
                                      </a:rPr>
                                      <m:t>   </m:t>
                                    </m:r>
                                  </m:e>
                                </m:d>
                                <m:r>
                                  <a:rPr lang="en-US" sz="1400" b="0" i="0" kern="100" smtClean="0">
                                    <a:solidFill>
                                      <a:schemeClr val="bg1"/>
                                    </a:solidFill>
                                    <a:effectLst/>
                                    <a:latin typeface="Cambria Math" panose="02040503050406030204" pitchFamily="18" charset="0"/>
                                  </a:rPr>
                                  <m:t>  </m:t>
                                </m:r>
                                <m:r>
                                  <a:rPr lang="en-US" sz="1400" b="0" i="1" kern="100" smtClean="0">
                                    <a:solidFill>
                                      <a:schemeClr val="bg1"/>
                                    </a:solidFill>
                                    <a:effectLst/>
                                    <a:latin typeface="Cambria Math" panose="02040503050406030204" pitchFamily="18" charset="0"/>
                                  </a:rPr>
                                  <m:t>𝑡</m:t>
                                </m:r>
                                <m:r>
                                  <a:rPr lang="en-US" sz="1400" b="0" i="1" kern="100" smtClean="0">
                                    <a:solidFill>
                                      <a:schemeClr val="bg1"/>
                                    </a:solidFill>
                                    <a:effectLst/>
                                    <a:latin typeface="Cambria Math" panose="02040503050406030204" pitchFamily="18" charset="0"/>
                                  </a:rPr>
                                  <m:t>[</m:t>
                                </m:r>
                                <m:r>
                                  <a:rPr lang="en-US" sz="1400" b="0" i="1" kern="100" smtClean="0">
                                    <a:solidFill>
                                      <a:schemeClr val="bg1"/>
                                    </a:solidFill>
                                    <a:effectLst/>
                                    <a:latin typeface="Cambria Math" panose="02040503050406030204" pitchFamily="18" charset="0"/>
                                  </a:rPr>
                                  <m:t>𝑘</m:t>
                                </m:r>
                                <m:r>
                                  <a:rPr lang="en-US" sz="1400" b="0" i="1" kern="100" smtClean="0">
                                    <a:solidFill>
                                      <a:schemeClr val="bg1"/>
                                    </a:solidFill>
                                    <a:effectLst/>
                                    <a:latin typeface="Cambria Math" panose="02040503050406030204" pitchFamily="18" charset="0"/>
                                  </a:rPr>
                                  <m:t>]←</m:t>
                                </m:r>
                                <m:r>
                                  <a:rPr lang="en-US" sz="1400" b="0" i="1" kern="100" smtClean="0">
                                    <a:solidFill>
                                      <a:schemeClr val="bg1"/>
                                    </a:solidFill>
                                    <a:effectLst/>
                                    <a:latin typeface="Cambria Math" panose="02040503050406030204" pitchFamily="18" charset="0"/>
                                  </a:rPr>
                                  <m:t>𝑎</m:t>
                                </m:r>
                                <m:r>
                                  <a:rPr lang="en-US" sz="1400" b="0" i="1" kern="100" smtClean="0">
                                    <a:solidFill>
                                      <a:schemeClr val="bg1"/>
                                    </a:solidFill>
                                    <a:effectLst/>
                                    <a:latin typeface="Cambria Math" panose="02040503050406030204" pitchFamily="18" charset="0"/>
                                  </a:rPr>
                                  <m:t>[</m:t>
                                </m:r>
                                <m:r>
                                  <a:rPr lang="en-US" sz="1400" b="0" i="1" kern="100" smtClean="0">
                                    <a:solidFill>
                                      <a:schemeClr val="bg1"/>
                                    </a:solidFill>
                                    <a:effectLst/>
                                    <a:latin typeface="Cambria Math" panose="02040503050406030204" pitchFamily="18" charset="0"/>
                                  </a:rPr>
                                  <m:t>𝑖</m:t>
                                </m:r>
                                <m:r>
                                  <a:rPr lang="en-US" sz="1400" b="0" i="1" kern="100" smtClean="0">
                                    <a:solidFill>
                                      <a:schemeClr val="bg1"/>
                                    </a:solidFill>
                                    <a:effectLst/>
                                    <a:latin typeface="Cambria Math" panose="02040503050406030204" pitchFamily="18" charset="0"/>
                                  </a:rPr>
                                  <m:t>]</m:t>
                                </m:r>
                              </m:oMath>
                            </m:oMathPara>
                          </a14:m>
                          <a:endParaRPr lang="en-US" altLang="zh-CN" sz="1400" kern="100" dirty="0">
                            <a:solidFill>
                              <a:schemeClr val="bg1"/>
                            </a:solidFill>
                            <a:effectLst/>
                            <a:latin typeface="微软雅黑" panose="020B0503020204020204" pitchFamily="34" charset="-122"/>
                            <a:ea typeface="微软雅黑" panose="020B0503020204020204" pitchFamily="34" charset="-122"/>
                          </a:endParaRPr>
                        </a:p>
                      </a:txBody>
                      <a:tcPr marL="62310" marR="6231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51ADB7"/>
                        </a:solidFill>
                      </a:tcPr>
                    </a:tc>
                    <a:extLst>
                      <a:ext uri="{0D108BD9-81ED-4DB2-BD59-A6C34878D82A}">
                        <a16:rowId xmlns:a16="http://schemas.microsoft.com/office/drawing/2014/main" val="4048581267"/>
                      </a:ext>
                    </a:extLst>
                  </a:tr>
                  <a:tr h="36000">
                    <a:tc>
                      <a:txBody>
                        <a:bodyPr/>
                        <a:lstStyle/>
                        <a:p>
                          <a:pPr indent="0" algn="just">
                            <a:lnSpc>
                              <a:spcPct val="125000"/>
                            </a:lnSpc>
                          </a:pPr>
                          <a:r>
                            <a:rPr lang="en-US" altLang="zh-CN" sz="1400" kern="100" dirty="0">
                              <a:solidFill>
                                <a:schemeClr val="bg1"/>
                              </a:solidFill>
                              <a:effectLst/>
                              <a:latin typeface="微软雅黑" panose="020B0503020204020204" pitchFamily="34" charset="-122"/>
                              <a:ea typeface="微软雅黑" panose="020B0503020204020204" pitchFamily="34" charset="-122"/>
                            </a:rPr>
                            <a:t>9</a:t>
                          </a:r>
                          <a:endParaRPr lang="zh-CN" sz="1400" kern="100" dirty="0">
                            <a:solidFill>
                              <a:schemeClr val="bg1"/>
                            </a:solidFill>
                            <a:effectLst/>
                            <a:latin typeface="微软雅黑" panose="020B0503020204020204" pitchFamily="34" charset="-122"/>
                            <a:ea typeface="微软雅黑" panose="020B0503020204020204" pitchFamily="34" charset="-122"/>
                          </a:endParaRPr>
                        </a:p>
                      </a:txBody>
                      <a:tcPr marL="62310" marR="6231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51ADB7"/>
                        </a:solidFill>
                      </a:tcPr>
                    </a:tc>
                    <a:tc>
                      <a:txBody>
                        <a:bodyPr/>
                        <a:lstStyle/>
                        <a:p>
                          <a:pPr indent="0" algn="just">
                            <a:lnSpc>
                              <a:spcPct val="125000"/>
                            </a:lnSpc>
                          </a:pPr>
                          <a14:m>
                            <m:oMath xmlns:m="http://schemas.openxmlformats.org/officeDocument/2006/math">
                              <m:d>
                                <m:dPr>
                                  <m:begChr m:val="|"/>
                                  <m:endChr m:val="|"/>
                                  <m:ctrlPr>
                                    <a:rPr lang="zh-CN" sz="1400" i="1" kern="100" smtClean="0">
                                      <a:solidFill>
                                        <a:schemeClr val="bg1"/>
                                      </a:solidFill>
                                      <a:effectLst/>
                                      <a:latin typeface="Cambria Math" panose="02040503050406030204" pitchFamily="18" charset="0"/>
                                    </a:rPr>
                                  </m:ctrlPr>
                                </m:dPr>
                                <m:e>
                                  <m:r>
                                    <a:rPr lang="en-US" sz="1400" kern="100">
                                      <a:solidFill>
                                        <a:schemeClr val="bg1"/>
                                      </a:solidFill>
                                      <a:effectLst/>
                                      <a:latin typeface="Cambria Math" panose="02040503050406030204" pitchFamily="18" charset="0"/>
                                    </a:rPr>
                                    <m:t>   </m:t>
                                  </m:r>
                                </m:e>
                              </m:d>
                              <m:r>
                                <a:rPr lang="en-US" sz="1400" kern="100">
                                  <a:solidFill>
                                    <a:schemeClr val="bg1"/>
                                  </a:solidFill>
                                  <a:effectLst/>
                                  <a:latin typeface="Cambria Math" panose="02040503050406030204" pitchFamily="18" charset="0"/>
                                </a:rPr>
                                <m:t>   </m:t>
                              </m:r>
                              <m:r>
                                <a:rPr lang="en-US" sz="1400" kern="100">
                                  <a:solidFill>
                                    <a:schemeClr val="bg1"/>
                                  </a:solidFill>
                                  <a:effectLst/>
                                  <a:latin typeface="Cambria Math" panose="02040503050406030204" pitchFamily="18" charset="0"/>
                                </a:rPr>
                                <m:t>𝑖</m:t>
                              </m:r>
                              <m:r>
                                <a:rPr lang="zh-CN" sz="1400" kern="100">
                                  <a:solidFill>
                                    <a:schemeClr val="bg1"/>
                                  </a:solidFill>
                                  <a:effectLst/>
                                  <a:latin typeface="Cambria Math" panose="02040503050406030204" pitchFamily="18" charset="0"/>
                                </a:rPr>
                                <m:t>←</m:t>
                              </m:r>
                              <m:r>
                                <a:rPr lang="en-US" sz="1400" kern="100">
                                  <a:solidFill>
                                    <a:schemeClr val="bg1"/>
                                  </a:solidFill>
                                  <a:effectLst/>
                                  <a:latin typeface="Cambria Math" panose="02040503050406030204" pitchFamily="18" charset="0"/>
                                </a:rPr>
                                <m:t>𝑖</m:t>
                              </m:r>
                              <m:r>
                                <a:rPr lang="en-US" sz="1400" kern="100">
                                  <a:solidFill>
                                    <a:schemeClr val="bg1"/>
                                  </a:solidFill>
                                  <a:effectLst/>
                                  <a:latin typeface="Cambria Math" panose="02040503050406030204" pitchFamily="18" charset="0"/>
                                </a:rPr>
                                <m:t>+1</m:t>
                              </m:r>
                            </m:oMath>
                          </a14:m>
                          <a:r>
                            <a:rPr lang="en-US" sz="1400" kern="100" dirty="0">
                              <a:solidFill>
                                <a:schemeClr val="bg1"/>
                              </a:solidFill>
                              <a:effectLst/>
                              <a:latin typeface="微软雅黑" panose="020B0503020204020204" pitchFamily="34" charset="-122"/>
                              <a:ea typeface="微软雅黑" panose="020B0503020204020204" pitchFamily="34" charset="-122"/>
                            </a:rPr>
                            <a:t> </a:t>
                          </a:r>
                          <a:endParaRPr lang="zh-CN" sz="1400" kern="100" dirty="0">
                            <a:solidFill>
                              <a:schemeClr val="bg1"/>
                            </a:solidFill>
                            <a:effectLst/>
                            <a:latin typeface="微软雅黑" panose="020B0503020204020204" pitchFamily="34" charset="-122"/>
                            <a:ea typeface="微软雅黑" panose="020B0503020204020204" pitchFamily="34" charset="-122"/>
                          </a:endParaRPr>
                        </a:p>
                      </a:txBody>
                      <a:tcPr marL="62310" marR="6231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51ADB7"/>
                        </a:solidFill>
                      </a:tcPr>
                    </a:tc>
                    <a:extLst>
                      <a:ext uri="{0D108BD9-81ED-4DB2-BD59-A6C34878D82A}">
                        <a16:rowId xmlns:a16="http://schemas.microsoft.com/office/drawing/2014/main" val="1549335579"/>
                      </a:ext>
                    </a:extLst>
                  </a:tr>
                  <a:tr h="36000">
                    <a:tc>
                      <a:txBody>
                        <a:bodyPr/>
                        <a:lstStyle/>
                        <a:p>
                          <a:pPr indent="0" algn="just">
                            <a:lnSpc>
                              <a:spcPct val="125000"/>
                            </a:lnSpc>
                          </a:pPr>
                          <a:r>
                            <a:rPr lang="en-US" altLang="zh-CN" sz="1400" kern="100" dirty="0">
                              <a:solidFill>
                                <a:schemeClr val="bg1"/>
                              </a:solidFill>
                              <a:effectLst/>
                              <a:latin typeface="微软雅黑" panose="020B0503020204020204" pitchFamily="34" charset="-122"/>
                              <a:ea typeface="微软雅黑" panose="020B0503020204020204" pitchFamily="34" charset="-122"/>
                            </a:rPr>
                            <a:t>10</a:t>
                          </a:r>
                          <a:endParaRPr lang="zh-CN" sz="1400" kern="100" dirty="0">
                            <a:solidFill>
                              <a:schemeClr val="bg1"/>
                            </a:solidFill>
                            <a:effectLst/>
                            <a:latin typeface="微软雅黑" panose="020B0503020204020204" pitchFamily="34" charset="-122"/>
                            <a:ea typeface="微软雅黑" panose="020B0503020204020204" pitchFamily="34" charset="-122"/>
                          </a:endParaRPr>
                        </a:p>
                      </a:txBody>
                      <a:tcPr marL="62310" marR="6231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51ADB7"/>
                        </a:solidFill>
                      </a:tcPr>
                    </a:tc>
                    <a:tc>
                      <a:txBody>
                        <a:bodyPr/>
                        <a:lstStyle/>
                        <a:p>
                          <a:pPr indent="0" algn="just">
                            <a:lnSpc>
                              <a:spcPct val="125000"/>
                            </a:lnSpc>
                          </a:pPr>
                          <a14:m>
                            <m:oMath xmlns:m="http://schemas.openxmlformats.org/officeDocument/2006/math">
                              <m:r>
                                <a:rPr lang="en-US" sz="1400" kern="100" smtClean="0">
                                  <a:solidFill>
                                    <a:schemeClr val="bg1"/>
                                  </a:solidFill>
                                  <a:effectLst/>
                                  <a:latin typeface="Cambria Math" panose="02040503050406030204" pitchFamily="18" charset="0"/>
                                </a:rPr>
                                <m:t>|   </m:t>
                              </m:r>
                              <m:r>
                                <a:rPr lang="en-US" sz="1400" kern="100" smtClean="0">
                                  <a:solidFill>
                                    <a:schemeClr val="bg1"/>
                                  </a:solidFill>
                                  <a:effectLst/>
                                  <a:latin typeface="Cambria Math" panose="02040503050406030204" pitchFamily="18" charset="0"/>
                                </a:rPr>
                                <m:t>𝐞𝐥𝐬𝐞</m:t>
                              </m:r>
                            </m:oMath>
                          </a14:m>
                          <a:r>
                            <a:rPr lang="en-US" sz="1400" kern="100" dirty="0">
                              <a:solidFill>
                                <a:schemeClr val="bg1"/>
                              </a:solidFill>
                              <a:effectLst/>
                              <a:latin typeface="微软雅黑" panose="020B0503020204020204" pitchFamily="34" charset="-122"/>
                              <a:ea typeface="微软雅黑" panose="020B0503020204020204" pitchFamily="34" charset="-122"/>
                            </a:rPr>
                            <a:t>      //  </a:t>
                          </a:r>
                          <a14:m>
                            <m:oMath xmlns:m="http://schemas.openxmlformats.org/officeDocument/2006/math">
                              <m:r>
                                <a:rPr lang="en-US" altLang="zh-CN" sz="1400" b="0" i="1" kern="100" smtClean="0">
                                  <a:solidFill>
                                    <a:schemeClr val="bg1"/>
                                  </a:solidFill>
                                  <a:effectLst/>
                                  <a:latin typeface="Cambria Math" panose="02040503050406030204" pitchFamily="18" charset="0"/>
                                </a:rPr>
                                <m:t>𝑎</m:t>
                              </m:r>
                              <m:r>
                                <a:rPr lang="en-US" altLang="zh-CN" sz="1400" b="0" i="1" kern="100" smtClean="0">
                                  <a:solidFill>
                                    <a:schemeClr val="bg1"/>
                                  </a:solidFill>
                                  <a:effectLst/>
                                  <a:latin typeface="Cambria Math" panose="02040503050406030204" pitchFamily="18" charset="0"/>
                                </a:rPr>
                                <m:t>[</m:t>
                              </m:r>
                              <m:r>
                                <a:rPr lang="en-US" altLang="zh-CN" sz="1400" b="0" i="1" kern="100" smtClean="0">
                                  <a:solidFill>
                                    <a:schemeClr val="bg1"/>
                                  </a:solidFill>
                                  <a:effectLst/>
                                  <a:latin typeface="Cambria Math" panose="02040503050406030204" pitchFamily="18" charset="0"/>
                                </a:rPr>
                                <m:t>𝑖</m:t>
                              </m:r>
                              <m:r>
                                <a:rPr lang="en-US" altLang="zh-CN" sz="1400" b="0" i="1" kern="100" smtClean="0">
                                  <a:solidFill>
                                    <a:schemeClr val="bg1"/>
                                  </a:solidFill>
                                  <a:effectLst/>
                                  <a:latin typeface="Cambria Math" panose="02040503050406030204" pitchFamily="18" charset="0"/>
                                </a:rPr>
                                <m:t>]&gt;</m:t>
                              </m:r>
                              <m:r>
                                <a:rPr lang="en-US" altLang="zh-CN" sz="1400" b="0" i="1" kern="100" smtClean="0">
                                  <a:solidFill>
                                    <a:schemeClr val="bg1"/>
                                  </a:solidFill>
                                  <a:effectLst/>
                                  <a:latin typeface="Cambria Math" panose="02040503050406030204" pitchFamily="18" charset="0"/>
                                </a:rPr>
                                <m:t>𝑎</m:t>
                              </m:r>
                              <m:r>
                                <a:rPr lang="en-US" altLang="zh-CN" sz="1400" b="0" i="1" kern="100" smtClean="0">
                                  <a:solidFill>
                                    <a:schemeClr val="bg1"/>
                                  </a:solidFill>
                                  <a:effectLst/>
                                  <a:latin typeface="Cambria Math" panose="02040503050406030204" pitchFamily="18" charset="0"/>
                                </a:rPr>
                                <m:t>[</m:t>
                              </m:r>
                              <m:r>
                                <a:rPr lang="en-US" altLang="zh-CN" sz="1400" b="0" i="1" kern="100" smtClean="0">
                                  <a:solidFill>
                                    <a:schemeClr val="bg1"/>
                                  </a:solidFill>
                                  <a:effectLst/>
                                  <a:latin typeface="Cambria Math" panose="02040503050406030204" pitchFamily="18" charset="0"/>
                                </a:rPr>
                                <m:t>𝑗</m:t>
                              </m:r>
                              <m:r>
                                <a:rPr lang="en-US" altLang="zh-CN" sz="1400" b="0" i="1" kern="100" smtClean="0">
                                  <a:solidFill>
                                    <a:schemeClr val="bg1"/>
                                  </a:solidFill>
                                  <a:effectLst/>
                                  <a:latin typeface="Cambria Math" panose="02040503050406030204" pitchFamily="18" charset="0"/>
                                </a:rPr>
                                <m:t>]</m:t>
                              </m:r>
                            </m:oMath>
                          </a14:m>
                          <a:endParaRPr lang="zh-CN" sz="1400" kern="100" dirty="0">
                            <a:solidFill>
                              <a:schemeClr val="bg1"/>
                            </a:solidFill>
                            <a:effectLst/>
                            <a:latin typeface="微软雅黑" panose="020B0503020204020204" pitchFamily="34" charset="-122"/>
                            <a:ea typeface="微软雅黑" panose="020B0503020204020204" pitchFamily="34" charset="-122"/>
                          </a:endParaRPr>
                        </a:p>
                      </a:txBody>
                      <a:tcPr marL="62310" marR="6231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51ADB7"/>
                        </a:solidFill>
                      </a:tcPr>
                    </a:tc>
                    <a:extLst>
                      <a:ext uri="{0D108BD9-81ED-4DB2-BD59-A6C34878D82A}">
                        <a16:rowId xmlns:a16="http://schemas.microsoft.com/office/drawing/2014/main" val="154144418"/>
                      </a:ext>
                    </a:extLst>
                  </a:tr>
                  <a:tr h="36000">
                    <a:tc>
                      <a:txBody>
                        <a:bodyPr/>
                        <a:lstStyle/>
                        <a:p>
                          <a:pPr indent="0" algn="just">
                            <a:lnSpc>
                              <a:spcPct val="125000"/>
                            </a:lnSpc>
                          </a:pPr>
                          <a:r>
                            <a:rPr lang="en-US" sz="1400" kern="100" dirty="0">
                              <a:solidFill>
                                <a:schemeClr val="bg1"/>
                              </a:solidFill>
                              <a:effectLst/>
                              <a:latin typeface="微软雅黑" panose="020B0503020204020204" pitchFamily="34" charset="-122"/>
                              <a:ea typeface="微软雅黑" panose="020B0503020204020204" pitchFamily="34" charset="-122"/>
                            </a:rPr>
                            <a:t>11</a:t>
                          </a:r>
                        </a:p>
                        <a:p>
                          <a:pPr indent="0" algn="just">
                            <a:lnSpc>
                              <a:spcPct val="125000"/>
                            </a:lnSpc>
                          </a:pPr>
                          <a:r>
                            <a:rPr lang="en-US" altLang="zh-CN" sz="1400" kern="100" dirty="0">
                              <a:solidFill>
                                <a:schemeClr val="bg1"/>
                              </a:solidFill>
                              <a:effectLst/>
                              <a:latin typeface="微软雅黑" panose="020B0503020204020204" pitchFamily="34" charset="-122"/>
                              <a:ea typeface="微软雅黑" panose="020B0503020204020204" pitchFamily="34" charset="-122"/>
                            </a:rPr>
                            <a:t>12</a:t>
                          </a:r>
                        </a:p>
                        <a:p>
                          <a:pPr indent="0" algn="just">
                            <a:lnSpc>
                              <a:spcPct val="125000"/>
                            </a:lnSpc>
                          </a:pPr>
                          <a:r>
                            <a:rPr lang="en-US" altLang="zh-CN" sz="1400" kern="100" dirty="0">
                              <a:solidFill>
                                <a:schemeClr val="bg1"/>
                              </a:solidFill>
                              <a:effectLst/>
                              <a:latin typeface="微软雅黑" panose="020B0503020204020204" pitchFamily="34" charset="-122"/>
                              <a:ea typeface="微软雅黑" panose="020B0503020204020204" pitchFamily="34" charset="-122"/>
                            </a:rPr>
                            <a:t>13</a:t>
                          </a:r>
                        </a:p>
                        <a:p>
                          <a:pPr indent="0" algn="just">
                            <a:lnSpc>
                              <a:spcPct val="125000"/>
                            </a:lnSpc>
                          </a:pPr>
                          <a:r>
                            <a:rPr lang="en-US" altLang="zh-CN" sz="1400" kern="100" dirty="0">
                              <a:solidFill>
                                <a:schemeClr val="bg1"/>
                              </a:solidFill>
                              <a:effectLst/>
                              <a:latin typeface="微软雅黑" panose="020B0503020204020204" pitchFamily="34" charset="-122"/>
                              <a:ea typeface="微软雅黑" panose="020B0503020204020204" pitchFamily="34" charset="-122"/>
                            </a:rPr>
                            <a:t>14</a:t>
                          </a:r>
                          <a:endParaRPr lang="zh-CN" sz="1400" kern="100" dirty="0">
                            <a:solidFill>
                              <a:schemeClr val="bg1"/>
                            </a:solidFill>
                            <a:effectLst/>
                            <a:latin typeface="微软雅黑" panose="020B0503020204020204" pitchFamily="34" charset="-122"/>
                            <a:ea typeface="微软雅黑" panose="020B0503020204020204" pitchFamily="34" charset="-122"/>
                          </a:endParaRPr>
                        </a:p>
                      </a:txBody>
                      <a:tcPr marL="62310" marR="6231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51ADB7"/>
                        </a:solidFill>
                      </a:tcPr>
                    </a:tc>
                    <a:tc>
                      <a:txBody>
                        <a:bodyPr/>
                        <a:lstStyle/>
                        <a:p>
                          <a:pPr indent="0" algn="just">
                            <a:lnSpc>
                              <a:spcPct val="125000"/>
                            </a:lnSpc>
                          </a:pPr>
                          <a14:m>
                            <m:oMath xmlns:m="http://schemas.openxmlformats.org/officeDocument/2006/math">
                              <m:d>
                                <m:dPr>
                                  <m:begChr m:val="|"/>
                                  <m:endChr m:val="|"/>
                                  <m:ctrlPr>
                                    <a:rPr lang="zh-CN" sz="1400" i="1" kern="100" smtClean="0">
                                      <a:solidFill>
                                        <a:schemeClr val="bg1"/>
                                      </a:solidFill>
                                      <a:effectLst/>
                                      <a:latin typeface="Cambria Math" panose="02040503050406030204" pitchFamily="18" charset="0"/>
                                    </a:rPr>
                                  </m:ctrlPr>
                                </m:dPr>
                                <m:e>
                                  <m:r>
                                    <a:rPr lang="en-US" sz="1400" kern="100">
                                      <a:solidFill>
                                        <a:schemeClr val="bg1"/>
                                      </a:solidFill>
                                      <a:effectLst/>
                                      <a:latin typeface="Cambria Math" panose="02040503050406030204" pitchFamily="18" charset="0"/>
                                    </a:rPr>
                                    <m:t>   </m:t>
                                  </m:r>
                                </m:e>
                              </m:d>
                            </m:oMath>
                          </a14:m>
                          <a:r>
                            <a:rPr lang="en-US" altLang="zh-CN" sz="1400" i="1" kern="100" dirty="0">
                              <a:solidFill>
                                <a:schemeClr val="bg1"/>
                              </a:solidFill>
                              <a:effectLst/>
                              <a:latin typeface="微软雅黑" panose="020B0503020204020204" pitchFamily="34" charset="-122"/>
                              <a:ea typeface="微软雅黑" panose="020B0503020204020204" pitchFamily="34" charset="-122"/>
                            </a:rPr>
                            <a:t>   </a:t>
                          </a:r>
                          <a14:m>
                            <m:oMath xmlns:m="http://schemas.openxmlformats.org/officeDocument/2006/math">
                              <m:r>
                                <a:rPr lang="en-US" altLang="zh-CN" sz="1400" b="0" i="1" kern="100" smtClean="0">
                                  <a:solidFill>
                                    <a:schemeClr val="bg1"/>
                                  </a:solidFill>
                                  <a:effectLst/>
                                  <a:latin typeface="Cambria Math" panose="02040503050406030204" pitchFamily="18" charset="0"/>
                                </a:rPr>
                                <m:t>𝑡</m:t>
                              </m:r>
                              <m:r>
                                <a:rPr lang="en-US" altLang="zh-CN" sz="1400" b="0" i="1" kern="100" smtClean="0">
                                  <a:solidFill>
                                    <a:schemeClr val="bg1"/>
                                  </a:solidFill>
                                  <a:effectLst/>
                                  <a:latin typeface="Cambria Math" panose="02040503050406030204" pitchFamily="18" charset="0"/>
                                </a:rPr>
                                <m:t>[</m:t>
                              </m:r>
                              <m:r>
                                <a:rPr lang="en-US" altLang="zh-CN" sz="1400" b="0" i="1" kern="100" smtClean="0">
                                  <a:solidFill>
                                    <a:schemeClr val="bg1"/>
                                  </a:solidFill>
                                  <a:effectLst/>
                                  <a:latin typeface="Cambria Math" panose="02040503050406030204" pitchFamily="18" charset="0"/>
                                </a:rPr>
                                <m:t>𝑘</m:t>
                              </m:r>
                              <m:r>
                                <a:rPr lang="en-US" altLang="zh-CN" sz="1400" b="0" i="1" kern="100" smtClean="0">
                                  <a:solidFill>
                                    <a:schemeClr val="bg1"/>
                                  </a:solidFill>
                                  <a:effectLst/>
                                  <a:latin typeface="Cambria Math" panose="02040503050406030204" pitchFamily="18" charset="0"/>
                                </a:rPr>
                                <m:t>]←</m:t>
                              </m:r>
                              <m:r>
                                <a:rPr lang="en-US" altLang="zh-CN" sz="1400" b="0" i="1" kern="100" smtClean="0">
                                  <a:solidFill>
                                    <a:schemeClr val="bg1"/>
                                  </a:solidFill>
                                  <a:effectLst/>
                                  <a:latin typeface="Cambria Math" panose="02040503050406030204" pitchFamily="18" charset="0"/>
                                </a:rPr>
                                <m:t>𝑎</m:t>
                              </m:r>
                              <m:r>
                                <a:rPr lang="en-US" altLang="zh-CN" sz="1400" b="0" i="1" kern="100" smtClean="0">
                                  <a:solidFill>
                                    <a:schemeClr val="bg1"/>
                                  </a:solidFill>
                                  <a:effectLst/>
                                  <a:latin typeface="Cambria Math" panose="02040503050406030204" pitchFamily="18" charset="0"/>
                                </a:rPr>
                                <m:t>[</m:t>
                              </m:r>
                              <m:r>
                                <a:rPr lang="en-US" altLang="zh-CN" sz="1400" b="0" i="1" kern="100" smtClean="0">
                                  <a:solidFill>
                                    <a:schemeClr val="bg1"/>
                                  </a:solidFill>
                                  <a:effectLst/>
                                  <a:latin typeface="Cambria Math" panose="02040503050406030204" pitchFamily="18" charset="0"/>
                                </a:rPr>
                                <m:t>𝑗</m:t>
                              </m:r>
                              <m:r>
                                <a:rPr lang="en-US" altLang="zh-CN" sz="1400" b="0" i="1" kern="100" smtClean="0">
                                  <a:solidFill>
                                    <a:schemeClr val="bg1"/>
                                  </a:solidFill>
                                  <a:effectLst/>
                                  <a:latin typeface="Cambria Math" panose="02040503050406030204" pitchFamily="18" charset="0"/>
                                </a:rPr>
                                <m:t>]</m:t>
                              </m:r>
                            </m:oMath>
                          </a14:m>
                          <a:endParaRPr lang="en-US" altLang="zh-CN" sz="1400" i="1" kern="100" dirty="0">
                            <a:solidFill>
                              <a:schemeClr val="bg1"/>
                            </a:solidFill>
                            <a:effectLst/>
                            <a:latin typeface="微软雅黑" panose="020B0503020204020204" pitchFamily="34" charset="-122"/>
                            <a:ea typeface="微软雅黑" panose="020B0503020204020204" pitchFamily="34" charset="-122"/>
                          </a:endParaRPr>
                        </a:p>
                        <a:p>
                          <a:pPr indent="0" algn="just">
                            <a:lnSpc>
                              <a:spcPct val="125000"/>
                            </a:lnSpc>
                          </a:pPr>
                          <a14:m>
                            <m:oMath xmlns:m="http://schemas.openxmlformats.org/officeDocument/2006/math">
                              <m:d>
                                <m:dPr>
                                  <m:begChr m:val="|"/>
                                  <m:endChr m:val="|"/>
                                  <m:ctrlPr>
                                    <a:rPr lang="zh-CN" altLang="zh-CN" sz="1400" i="1" kern="100" smtClean="0">
                                      <a:solidFill>
                                        <a:schemeClr val="bg1"/>
                                      </a:solidFill>
                                      <a:effectLst/>
                                      <a:latin typeface="Cambria Math" panose="02040503050406030204" pitchFamily="18" charset="0"/>
                                    </a:rPr>
                                  </m:ctrlPr>
                                </m:dPr>
                                <m:e>
                                  <m:r>
                                    <a:rPr lang="en-US" altLang="zh-CN" sz="1400" kern="100">
                                      <a:solidFill>
                                        <a:schemeClr val="bg1"/>
                                      </a:solidFill>
                                      <a:effectLst/>
                                      <a:latin typeface="Cambria Math" panose="02040503050406030204" pitchFamily="18" charset="0"/>
                                    </a:rPr>
                                    <m:t>   </m:t>
                                  </m:r>
                                </m:e>
                              </m:d>
                            </m:oMath>
                          </a14:m>
                          <a:r>
                            <a:rPr lang="en-US" altLang="zh-CN" sz="1400" i="1" kern="100" dirty="0">
                              <a:solidFill>
                                <a:schemeClr val="bg1"/>
                              </a:solidFill>
                              <a:effectLst/>
                              <a:latin typeface="微软雅黑" panose="020B0503020204020204" pitchFamily="34" charset="-122"/>
                              <a:ea typeface="微软雅黑" panose="020B0503020204020204" pitchFamily="34" charset="-122"/>
                            </a:rPr>
                            <a:t>   </a:t>
                          </a:r>
                          <a:r>
                            <a:rPr lang="en-US" altLang="zh-CN" sz="1400" b="1" i="0" kern="100" dirty="0">
                              <a:solidFill>
                                <a:srgbClr val="FFFF00"/>
                              </a:solidFill>
                              <a:effectLst/>
                              <a:latin typeface="微软雅黑" panose="020B0503020204020204" pitchFamily="34" charset="-122"/>
                              <a:ea typeface="微软雅黑" panose="020B0503020204020204" pitchFamily="34" charset="-122"/>
                            </a:rPr>
                            <a:t>while</a:t>
                          </a:r>
                          <a:r>
                            <a:rPr lang="en-US" altLang="zh-CN" sz="1400" i="0" kern="100" baseline="0" dirty="0">
                              <a:solidFill>
                                <a:srgbClr val="FFFF00"/>
                              </a:solidFill>
                              <a:effectLst/>
                              <a:latin typeface="微软雅黑" panose="020B0503020204020204" pitchFamily="34" charset="-122"/>
                              <a:ea typeface="微软雅黑" panose="020B0503020204020204" pitchFamily="34" charset="-122"/>
                            </a:rPr>
                            <a:t> </a:t>
                          </a:r>
                          <a14:m>
                            <m:oMath xmlns:m="http://schemas.openxmlformats.org/officeDocument/2006/math">
                              <m:r>
                                <a:rPr lang="en-US" altLang="zh-CN" sz="1400" b="0" i="1" kern="100" baseline="0" smtClean="0">
                                  <a:solidFill>
                                    <a:srgbClr val="FFFF00"/>
                                  </a:solidFill>
                                  <a:effectLst/>
                                  <a:latin typeface="Cambria Math" panose="02040503050406030204" pitchFamily="18" charset="0"/>
                                  <a:ea typeface="微软雅黑" panose="020B0503020204020204" pitchFamily="34" charset="-122"/>
                                </a:rPr>
                                <m:t>𝑝</m:t>
                              </m:r>
                              <m:r>
                                <a:rPr lang="en-US" altLang="zh-CN" sz="1400" b="0" i="1" kern="100" baseline="0" smtClean="0">
                                  <a:solidFill>
                                    <a:srgbClr val="FFFF00"/>
                                  </a:solidFill>
                                  <a:effectLst/>
                                  <a:latin typeface="Cambria Math" panose="02040503050406030204" pitchFamily="18" charset="0"/>
                                  <a:ea typeface="微软雅黑" panose="020B0503020204020204" pitchFamily="34" charset="-122"/>
                                </a:rPr>
                                <m:t>≤</m:t>
                              </m:r>
                              <m:r>
                                <a:rPr lang="en-US" altLang="zh-CN" sz="1400" b="0" i="1" kern="100" baseline="0" smtClean="0">
                                  <a:solidFill>
                                    <a:srgbClr val="FFFF00"/>
                                  </a:solidFill>
                                  <a:effectLst/>
                                  <a:latin typeface="Cambria Math" panose="02040503050406030204" pitchFamily="18" charset="0"/>
                                  <a:ea typeface="微软雅黑" panose="020B0503020204020204" pitchFamily="34" charset="-122"/>
                                </a:rPr>
                                <m:t>𝑚</m:t>
                              </m:r>
                            </m:oMath>
                          </a14:m>
                          <a:r>
                            <a:rPr lang="en-US" altLang="zh-CN" sz="1400" i="1" kern="100" dirty="0">
                              <a:solidFill>
                                <a:srgbClr val="FFFF00"/>
                              </a:solidFill>
                              <a:effectLst/>
                              <a:latin typeface="微软雅黑" panose="020B0503020204020204" pitchFamily="34" charset="-122"/>
                              <a:ea typeface="微软雅黑" panose="020B0503020204020204" pitchFamily="34" charset="-122"/>
                            </a:rPr>
                            <a:t> </a:t>
                          </a:r>
                          <a:r>
                            <a:rPr lang="en-US" altLang="zh-CN" sz="1400" i="0" kern="100" dirty="0">
                              <a:solidFill>
                                <a:srgbClr val="FFFF00"/>
                              </a:solidFill>
                              <a:effectLst/>
                              <a:latin typeface="微软雅黑" panose="020B0503020204020204" pitchFamily="34" charset="-122"/>
                              <a:ea typeface="微软雅黑" panose="020B0503020204020204" pitchFamily="34" charset="-122"/>
                            </a:rPr>
                            <a:t>and</a:t>
                          </a:r>
                          <a:r>
                            <a:rPr lang="en-US" altLang="zh-CN" sz="1400" i="0" kern="100" baseline="0" dirty="0">
                              <a:solidFill>
                                <a:srgbClr val="FFFF00"/>
                              </a:solidFill>
                              <a:effectLst/>
                              <a:latin typeface="微软雅黑" panose="020B0503020204020204" pitchFamily="34" charset="-122"/>
                              <a:ea typeface="微软雅黑" panose="020B0503020204020204" pitchFamily="34" charset="-122"/>
                            </a:rPr>
                            <a:t> </a:t>
                          </a:r>
                          <a14:m>
                            <m:oMath xmlns:m="http://schemas.openxmlformats.org/officeDocument/2006/math">
                              <m:r>
                                <a:rPr lang="en-US" altLang="zh-CN" sz="1400" b="0" i="1" kern="100" baseline="0" smtClean="0">
                                  <a:solidFill>
                                    <a:srgbClr val="FFFF00"/>
                                  </a:solidFill>
                                  <a:effectLst/>
                                  <a:latin typeface="Cambria Math" panose="02040503050406030204" pitchFamily="18" charset="0"/>
                                  <a:ea typeface="微软雅黑" panose="020B0503020204020204" pitchFamily="34" charset="-122"/>
                                </a:rPr>
                                <m:t>𝑎</m:t>
                              </m:r>
                              <m:d>
                                <m:dPr>
                                  <m:begChr m:val="["/>
                                  <m:endChr m:val="]"/>
                                  <m:ctrlPr>
                                    <a:rPr lang="en-US" altLang="zh-CN" sz="1400" b="0" i="1" kern="100" baseline="0" smtClean="0">
                                      <a:solidFill>
                                        <a:srgbClr val="FFFF00"/>
                                      </a:solidFill>
                                      <a:effectLst/>
                                      <a:latin typeface="Cambria Math" panose="02040503050406030204" pitchFamily="18" charset="0"/>
                                      <a:ea typeface="微软雅黑" panose="020B0503020204020204" pitchFamily="34" charset="-122"/>
                                    </a:rPr>
                                  </m:ctrlPr>
                                </m:dPr>
                                <m:e>
                                  <m:r>
                                    <a:rPr lang="en-US" altLang="zh-CN" sz="1400" b="0" i="1" kern="100" baseline="0" smtClean="0">
                                      <a:solidFill>
                                        <a:srgbClr val="FFFF00"/>
                                      </a:solidFill>
                                      <a:effectLst/>
                                      <a:latin typeface="Cambria Math" panose="02040503050406030204" pitchFamily="18" charset="0"/>
                                      <a:ea typeface="微软雅黑" panose="020B0503020204020204" pitchFamily="34" charset="-122"/>
                                    </a:rPr>
                                    <m:t>𝑝</m:t>
                                  </m:r>
                                </m:e>
                              </m:d>
                              <m:r>
                                <a:rPr lang="en-US" altLang="zh-CN" sz="1400" b="0" i="1" kern="100" baseline="0" smtClean="0">
                                  <a:solidFill>
                                    <a:srgbClr val="FFFF00"/>
                                  </a:solidFill>
                                  <a:effectLst/>
                                  <a:latin typeface="Cambria Math" panose="02040503050406030204" pitchFamily="18" charset="0"/>
                                  <a:ea typeface="微软雅黑" panose="020B0503020204020204" pitchFamily="34" charset="-122"/>
                                </a:rPr>
                                <m:t>≤2∗</m:t>
                              </m:r>
                              <m:r>
                                <a:rPr lang="en-US" altLang="zh-CN" sz="1400" b="0" i="1" kern="100" baseline="0" smtClean="0">
                                  <a:solidFill>
                                    <a:srgbClr val="FFFF00"/>
                                  </a:solidFill>
                                  <a:effectLst/>
                                  <a:latin typeface="Cambria Math" panose="02040503050406030204" pitchFamily="18" charset="0"/>
                                  <a:ea typeface="微软雅黑" panose="020B0503020204020204" pitchFamily="34" charset="-122"/>
                                </a:rPr>
                                <m:t>𝑎</m:t>
                              </m:r>
                              <m:r>
                                <a:rPr lang="en-US" altLang="zh-CN" sz="1400" b="0" i="1" kern="100" baseline="0" smtClean="0">
                                  <a:solidFill>
                                    <a:srgbClr val="FFFF00"/>
                                  </a:solidFill>
                                  <a:effectLst/>
                                  <a:latin typeface="Cambria Math" panose="02040503050406030204" pitchFamily="18" charset="0"/>
                                  <a:ea typeface="微软雅黑" panose="020B0503020204020204" pitchFamily="34" charset="-122"/>
                                </a:rPr>
                                <m:t>[</m:t>
                              </m:r>
                              <m:r>
                                <a:rPr lang="en-US" altLang="zh-CN" sz="1400" b="0" i="1" kern="100" baseline="0" smtClean="0">
                                  <a:solidFill>
                                    <a:srgbClr val="FFFF00"/>
                                  </a:solidFill>
                                  <a:effectLst/>
                                  <a:latin typeface="Cambria Math" panose="02040503050406030204" pitchFamily="18" charset="0"/>
                                  <a:ea typeface="微软雅黑" panose="020B0503020204020204" pitchFamily="34" charset="-122"/>
                                </a:rPr>
                                <m:t>𝑗</m:t>
                              </m:r>
                              <m:r>
                                <a:rPr lang="en-US" altLang="zh-CN" sz="1400" b="1" i="0" kern="100" baseline="0" smtClean="0">
                                  <a:solidFill>
                                    <a:srgbClr val="FFFF00"/>
                                  </a:solidFill>
                                  <a:effectLst/>
                                  <a:latin typeface="Cambria Math" panose="02040503050406030204" pitchFamily="18" charset="0"/>
                                  <a:ea typeface="微软雅黑" panose="020B0503020204020204" pitchFamily="34" charset="-122"/>
                                </a:rPr>
                                <m:t>]</m:t>
                              </m:r>
                            </m:oMath>
                          </a14:m>
                          <a:r>
                            <a:rPr lang="en-US" altLang="zh-CN" sz="1400" b="1" i="0" kern="100" dirty="0">
                              <a:solidFill>
                                <a:srgbClr val="FFFF00"/>
                              </a:solidFill>
                              <a:effectLst/>
                              <a:latin typeface="微软雅黑" panose="020B0503020204020204" pitchFamily="34" charset="-122"/>
                              <a:ea typeface="微软雅黑" panose="020B0503020204020204" pitchFamily="34" charset="-122"/>
                            </a:rPr>
                            <a:t> do</a:t>
                          </a:r>
                        </a:p>
                        <a:p>
                          <a:pPr indent="0" algn="just">
                            <a:lnSpc>
                              <a:spcPct val="125000"/>
                            </a:lnSpc>
                          </a:pPr>
                          <a14:m>
                            <m:oMath xmlns:m="http://schemas.openxmlformats.org/officeDocument/2006/math">
                              <m:d>
                                <m:dPr>
                                  <m:begChr m:val="|"/>
                                  <m:endChr m:val="|"/>
                                  <m:ctrlPr>
                                    <a:rPr lang="zh-CN" altLang="zh-CN" sz="1400" i="1" kern="100" smtClean="0">
                                      <a:solidFill>
                                        <a:schemeClr val="bg1"/>
                                      </a:solidFill>
                                      <a:effectLst/>
                                      <a:latin typeface="Cambria Math" panose="02040503050406030204" pitchFamily="18" charset="0"/>
                                    </a:rPr>
                                  </m:ctrlPr>
                                </m:dPr>
                                <m:e>
                                  <m:r>
                                    <a:rPr lang="en-US" altLang="zh-CN" sz="1400" kern="100">
                                      <a:solidFill>
                                        <a:schemeClr val="bg1"/>
                                      </a:solidFill>
                                      <a:effectLst/>
                                      <a:latin typeface="Cambria Math" panose="02040503050406030204" pitchFamily="18" charset="0"/>
                                    </a:rPr>
                                    <m:t>   </m:t>
                                  </m:r>
                                </m:e>
                              </m:d>
                              <m:r>
                                <a:rPr lang="en-US" altLang="zh-CN" sz="1400" b="0" i="1" kern="100" smtClean="0">
                                  <a:solidFill>
                                    <a:schemeClr val="bg1"/>
                                  </a:solidFill>
                                  <a:effectLst/>
                                  <a:latin typeface="Cambria Math" panose="02040503050406030204" pitchFamily="18" charset="0"/>
                                </a:rPr>
                                <m:t>    |</m:t>
                              </m:r>
                            </m:oMath>
                          </a14:m>
                          <a:r>
                            <a:rPr lang="en-US" altLang="zh-CN" sz="1400" i="1" kern="100" dirty="0">
                              <a:solidFill>
                                <a:schemeClr val="bg1"/>
                              </a:solidFill>
                              <a:effectLst/>
                              <a:latin typeface="微软雅黑" panose="020B0503020204020204" pitchFamily="34" charset="-122"/>
                              <a:ea typeface="微软雅黑" panose="020B0503020204020204" pitchFamily="34" charset="-122"/>
                            </a:rPr>
                            <a:t>  </a:t>
                          </a:r>
                          <a:r>
                            <a:rPr lang="en-US" altLang="zh-CN" sz="1400" i="1" kern="100" baseline="0" dirty="0">
                              <a:solidFill>
                                <a:schemeClr val="bg1"/>
                              </a:solidFill>
                              <a:effectLst/>
                              <a:latin typeface="微软雅黑" panose="020B0503020204020204" pitchFamily="34" charset="-122"/>
                              <a:ea typeface="微软雅黑" panose="020B0503020204020204" pitchFamily="34" charset="-122"/>
                            </a:rPr>
                            <a:t> </a:t>
                          </a:r>
                          <a14:m>
                            <m:oMath xmlns:m="http://schemas.openxmlformats.org/officeDocument/2006/math">
                              <m:r>
                                <a:rPr lang="en-US" altLang="zh-CN" sz="1400" b="0" i="1" kern="100" baseline="0" smtClean="0">
                                  <a:solidFill>
                                    <a:srgbClr val="FFFF00"/>
                                  </a:solidFill>
                                  <a:effectLst/>
                                  <a:latin typeface="Cambria Math" panose="02040503050406030204" pitchFamily="18" charset="0"/>
                                  <a:ea typeface="微软雅黑" panose="020B0503020204020204" pitchFamily="34" charset="-122"/>
                                </a:rPr>
                                <m:t>𝑝</m:t>
                              </m:r>
                              <m:r>
                                <a:rPr lang="en-US" altLang="zh-CN" sz="1400" b="0" i="1" kern="100" baseline="0" smtClean="0">
                                  <a:solidFill>
                                    <a:srgbClr val="FFFF00"/>
                                  </a:solidFill>
                                  <a:effectLst/>
                                  <a:latin typeface="Cambria Math" panose="02040503050406030204" pitchFamily="18" charset="0"/>
                                  <a:ea typeface="微软雅黑" panose="020B0503020204020204" pitchFamily="34" charset="-122"/>
                                </a:rPr>
                                <m:t>←</m:t>
                              </m:r>
                              <m:r>
                                <a:rPr lang="en-US" altLang="zh-CN" sz="1400" b="0" i="1" kern="100" baseline="0" smtClean="0">
                                  <a:solidFill>
                                    <a:srgbClr val="FFFF00"/>
                                  </a:solidFill>
                                  <a:effectLst/>
                                  <a:latin typeface="Cambria Math" panose="02040503050406030204" pitchFamily="18" charset="0"/>
                                  <a:ea typeface="微软雅黑" panose="020B0503020204020204" pitchFamily="34" charset="-122"/>
                                </a:rPr>
                                <m:t>𝑝</m:t>
                              </m:r>
                              <m:r>
                                <a:rPr lang="en-US" altLang="zh-CN" sz="1400" b="0" i="1" kern="100" baseline="0" smtClean="0">
                                  <a:solidFill>
                                    <a:srgbClr val="FFFF00"/>
                                  </a:solidFill>
                                  <a:effectLst/>
                                  <a:latin typeface="Cambria Math" panose="02040503050406030204" pitchFamily="18" charset="0"/>
                                  <a:ea typeface="微软雅黑" panose="020B0503020204020204" pitchFamily="34" charset="-122"/>
                                </a:rPr>
                                <m:t>+1</m:t>
                              </m:r>
                            </m:oMath>
                          </a14:m>
                          <a:endParaRPr lang="en-US" altLang="zh-CN" sz="1400" b="1" i="0" kern="100" dirty="0">
                            <a:solidFill>
                              <a:srgbClr val="FFFF00"/>
                            </a:solidFill>
                            <a:effectLst/>
                            <a:latin typeface="微软雅黑" panose="020B0503020204020204" pitchFamily="34" charset="-122"/>
                            <a:ea typeface="微软雅黑" panose="020B0503020204020204" pitchFamily="34" charset="-122"/>
                          </a:endParaRPr>
                        </a:p>
                        <a:p>
                          <a:pPr indent="0" algn="just">
                            <a:lnSpc>
                              <a:spcPct val="125000"/>
                            </a:lnSpc>
                          </a:pPr>
                          <a14:m>
                            <m:oMath xmlns:m="http://schemas.openxmlformats.org/officeDocument/2006/math">
                              <m:d>
                                <m:dPr>
                                  <m:begChr m:val="|"/>
                                  <m:endChr m:val="|"/>
                                  <m:ctrlPr>
                                    <a:rPr lang="zh-CN" altLang="zh-CN" sz="1400" i="1" kern="100" smtClean="0">
                                      <a:solidFill>
                                        <a:schemeClr val="bg1"/>
                                      </a:solidFill>
                                      <a:effectLst/>
                                      <a:latin typeface="Cambria Math" panose="02040503050406030204" pitchFamily="18" charset="0"/>
                                    </a:rPr>
                                  </m:ctrlPr>
                                </m:dPr>
                                <m:e>
                                  <m:r>
                                    <a:rPr lang="en-US" altLang="zh-CN" sz="1400" kern="100">
                                      <a:solidFill>
                                        <a:schemeClr val="bg1"/>
                                      </a:solidFill>
                                      <a:effectLst/>
                                      <a:latin typeface="Cambria Math" panose="02040503050406030204" pitchFamily="18" charset="0"/>
                                    </a:rPr>
                                    <m:t>   </m:t>
                                  </m:r>
                                </m:e>
                              </m:d>
                              <m:r>
                                <a:rPr lang="en-US" altLang="zh-CN" sz="1400" b="0" i="1" kern="100" smtClean="0">
                                  <a:solidFill>
                                    <a:schemeClr val="bg1"/>
                                  </a:solidFill>
                                  <a:effectLst/>
                                  <a:latin typeface="Cambria Math" panose="02040503050406030204" pitchFamily="18" charset="0"/>
                                </a:rPr>
                                <m:t> </m:t>
                              </m:r>
                            </m:oMath>
                          </a14:m>
                          <a:r>
                            <a:rPr lang="en-US" altLang="zh-CN" sz="1400" b="1" i="0" kern="100" dirty="0">
                              <a:solidFill>
                                <a:schemeClr val="bg1"/>
                              </a:solidFill>
                              <a:effectLst/>
                              <a:latin typeface="微软雅黑" panose="020B0503020204020204" pitchFamily="34" charset="-122"/>
                              <a:ea typeface="微软雅黑" panose="020B0503020204020204" pitchFamily="34" charset="-122"/>
                            </a:rPr>
                            <a:t>  </a:t>
                          </a:r>
                          <a:r>
                            <a:rPr lang="en-US" altLang="zh-CN" sz="1400" b="1" i="0" kern="100" dirty="0">
                              <a:solidFill>
                                <a:srgbClr val="FFFF00"/>
                              </a:solidFill>
                              <a:effectLst/>
                              <a:latin typeface="微软雅黑" panose="020B0503020204020204" pitchFamily="34" charset="-122"/>
                              <a:ea typeface="微软雅黑" panose="020B0503020204020204" pitchFamily="34" charset="-122"/>
                            </a:rPr>
                            <a:t>end       </a:t>
                          </a:r>
                          <a:r>
                            <a:rPr lang="en-US" altLang="zh-CN" sz="1400" b="0" i="0" kern="100" dirty="0">
                              <a:solidFill>
                                <a:srgbClr val="FFFF00"/>
                              </a:solidFill>
                              <a:effectLst/>
                              <a:latin typeface="微软雅黑" panose="020B0503020204020204" pitchFamily="34" charset="-122"/>
                              <a:ea typeface="微软雅黑" panose="020B0503020204020204" pitchFamily="34" charset="-122"/>
                            </a:rPr>
                            <a:t>//</a:t>
                          </a:r>
                          <a:r>
                            <a:rPr lang="zh-CN" altLang="en-US" sz="1400" b="0" i="0" kern="100" dirty="0">
                              <a:solidFill>
                                <a:srgbClr val="FFFF00"/>
                              </a:solidFill>
                              <a:effectLst/>
                              <a:latin typeface="微软雅黑" panose="020B0503020204020204" pitchFamily="34" charset="-122"/>
                              <a:ea typeface="微软雅黑" panose="020B0503020204020204" pitchFamily="34" charset="-122"/>
                            </a:rPr>
                            <a:t>查找</a:t>
                          </a:r>
                          <a:r>
                            <a:rPr lang="en-US" altLang="zh-CN" sz="1400" b="0" i="0" kern="100" dirty="0">
                              <a:solidFill>
                                <a:srgbClr val="FFFF00"/>
                              </a:solidFill>
                              <a:effectLst/>
                              <a:latin typeface="微软雅黑" panose="020B0503020204020204" pitchFamily="34" charset="-122"/>
                              <a:ea typeface="微软雅黑" panose="020B0503020204020204" pitchFamily="34" charset="-122"/>
                            </a:rPr>
                            <a:t>a[j]</a:t>
                          </a:r>
                          <a:r>
                            <a:rPr lang="zh-CN" altLang="en-US" sz="1400" b="0" i="0" kern="100" dirty="0">
                              <a:solidFill>
                                <a:srgbClr val="FFFF00"/>
                              </a:solidFill>
                              <a:effectLst/>
                              <a:latin typeface="微软雅黑" panose="020B0503020204020204" pitchFamily="34" charset="-122"/>
                              <a:ea typeface="微软雅黑" panose="020B0503020204020204" pitchFamily="34" charset="-122"/>
                            </a:rPr>
                            <a:t>的最小翻转对</a:t>
                          </a:r>
                          <a:endParaRPr lang="zh-CN" sz="1400" b="0" i="0" kern="100" dirty="0">
                            <a:solidFill>
                              <a:srgbClr val="FFFF00"/>
                            </a:solidFill>
                            <a:effectLst/>
                            <a:latin typeface="微软雅黑" panose="020B0503020204020204" pitchFamily="34" charset="-122"/>
                            <a:ea typeface="微软雅黑" panose="020B0503020204020204" pitchFamily="34" charset="-122"/>
                          </a:endParaRPr>
                        </a:p>
                      </a:txBody>
                      <a:tcPr marL="62310" marR="6231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51ADB7"/>
                        </a:solidFill>
                      </a:tcPr>
                    </a:tc>
                    <a:extLst>
                      <a:ext uri="{0D108BD9-81ED-4DB2-BD59-A6C34878D82A}">
                        <a16:rowId xmlns:a16="http://schemas.microsoft.com/office/drawing/2014/main" val="2799108310"/>
                      </a:ext>
                    </a:extLst>
                  </a:tr>
                  <a:tr h="36000">
                    <a:tc>
                      <a:txBody>
                        <a:bodyPr/>
                        <a:lstStyle/>
                        <a:p>
                          <a:pPr indent="0" algn="l">
                            <a:lnSpc>
                              <a:spcPct val="125000"/>
                            </a:lnSpc>
                          </a:pPr>
                          <a:r>
                            <a:rPr lang="en-US" sz="1400" kern="100" dirty="0">
                              <a:solidFill>
                                <a:schemeClr val="bg1"/>
                              </a:solidFill>
                              <a:effectLst/>
                              <a:latin typeface="微软雅黑" panose="020B0503020204020204" pitchFamily="34" charset="-122"/>
                              <a:ea typeface="微软雅黑" panose="020B0503020204020204" pitchFamily="34" charset="-122"/>
                            </a:rPr>
                            <a:t>15</a:t>
                          </a:r>
                          <a:endParaRPr lang="zh-CN" sz="1400" kern="100" dirty="0">
                            <a:solidFill>
                              <a:schemeClr val="bg1"/>
                            </a:solidFill>
                            <a:effectLst/>
                            <a:latin typeface="微软雅黑" panose="020B0503020204020204" pitchFamily="34" charset="-122"/>
                            <a:ea typeface="微软雅黑" panose="020B0503020204020204" pitchFamily="34" charset="-122"/>
                          </a:endParaRPr>
                        </a:p>
                        <a:p>
                          <a:pPr indent="0" algn="l">
                            <a:lnSpc>
                              <a:spcPct val="125000"/>
                            </a:lnSpc>
                          </a:pPr>
                          <a:r>
                            <a:rPr lang="en-US" sz="1400" kern="100" dirty="0">
                              <a:solidFill>
                                <a:schemeClr val="bg1"/>
                              </a:solidFill>
                              <a:effectLst/>
                              <a:latin typeface="微软雅黑" panose="020B0503020204020204" pitchFamily="34" charset="-122"/>
                              <a:ea typeface="微软雅黑" panose="020B0503020204020204" pitchFamily="34" charset="-122"/>
                            </a:rPr>
                            <a:t>16</a:t>
                          </a:r>
                          <a:endParaRPr lang="zh-CN" sz="1400" kern="100" dirty="0">
                            <a:solidFill>
                              <a:schemeClr val="bg1"/>
                            </a:solidFill>
                            <a:effectLst/>
                            <a:latin typeface="微软雅黑" panose="020B0503020204020204" pitchFamily="34" charset="-122"/>
                            <a:ea typeface="微软雅黑" panose="020B0503020204020204" pitchFamily="34" charset="-122"/>
                          </a:endParaRPr>
                        </a:p>
                      </a:txBody>
                      <a:tcPr marL="62310" marR="6231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51ADB7"/>
                        </a:solidFill>
                      </a:tcPr>
                    </a:tc>
                    <a:tc>
                      <a:txBody>
                        <a:bodyPr/>
                        <a:lstStyle/>
                        <a:p>
                          <a:pPr indent="0" algn="just">
                            <a:lnSpc>
                              <a:spcPct val="125000"/>
                            </a:lnSpc>
                          </a:pPr>
                          <a14:m>
                            <m:oMath xmlns:m="http://schemas.openxmlformats.org/officeDocument/2006/math">
                              <m:d>
                                <m:dPr>
                                  <m:begChr m:val="|"/>
                                  <m:endChr m:val="|"/>
                                  <m:ctrlPr>
                                    <a:rPr lang="zh-CN" sz="1400" i="1" kern="100" smtClean="0">
                                      <a:solidFill>
                                        <a:schemeClr val="bg1"/>
                                      </a:solidFill>
                                      <a:effectLst/>
                                      <a:latin typeface="Cambria Math" panose="02040503050406030204" pitchFamily="18" charset="0"/>
                                    </a:rPr>
                                  </m:ctrlPr>
                                </m:dPr>
                                <m:e>
                                  <m:r>
                                    <a:rPr lang="en-US" sz="1400" kern="100">
                                      <a:solidFill>
                                        <a:schemeClr val="bg1"/>
                                      </a:solidFill>
                                      <a:effectLst/>
                                      <a:latin typeface="Cambria Math" panose="02040503050406030204" pitchFamily="18" charset="0"/>
                                    </a:rPr>
                                    <m:t>   </m:t>
                                  </m:r>
                                </m:e>
                              </m:d>
                              <m:r>
                                <a:rPr lang="en-US" sz="1400" kern="100">
                                  <a:solidFill>
                                    <a:schemeClr val="bg1"/>
                                  </a:solidFill>
                                  <a:effectLst/>
                                  <a:latin typeface="Cambria Math" panose="02040503050406030204" pitchFamily="18" charset="0"/>
                                </a:rPr>
                                <m:t>   </m:t>
                              </m:r>
                              <m:r>
                                <a:rPr lang="en-US" sz="1400" kern="100">
                                  <a:solidFill>
                                    <a:schemeClr val="bg1"/>
                                  </a:solidFill>
                                  <a:effectLst/>
                                  <a:latin typeface="Cambria Math" panose="02040503050406030204" pitchFamily="18" charset="0"/>
                                </a:rPr>
                                <m:t>𝑗</m:t>
                              </m:r>
                              <m:r>
                                <a:rPr lang="zh-CN" sz="1400" kern="100">
                                  <a:solidFill>
                                    <a:schemeClr val="bg1"/>
                                  </a:solidFill>
                                  <a:effectLst/>
                                  <a:latin typeface="Cambria Math" panose="02040503050406030204" pitchFamily="18" charset="0"/>
                                </a:rPr>
                                <m:t>←</m:t>
                              </m:r>
                              <m:r>
                                <a:rPr lang="en-US" sz="1400" kern="100">
                                  <a:solidFill>
                                    <a:schemeClr val="bg1"/>
                                  </a:solidFill>
                                  <a:effectLst/>
                                  <a:latin typeface="Cambria Math" panose="02040503050406030204" pitchFamily="18" charset="0"/>
                                </a:rPr>
                                <m:t>𝑗</m:t>
                              </m:r>
                              <m:r>
                                <a:rPr lang="en-US" sz="1400" kern="100">
                                  <a:solidFill>
                                    <a:schemeClr val="bg1"/>
                                  </a:solidFill>
                                  <a:effectLst/>
                                  <a:latin typeface="Cambria Math" panose="02040503050406030204" pitchFamily="18" charset="0"/>
                                </a:rPr>
                                <m:t>+1</m:t>
                              </m:r>
                            </m:oMath>
                          </a14:m>
                          <a:r>
                            <a:rPr lang="en-US" sz="1400" kern="100" dirty="0">
                              <a:solidFill>
                                <a:schemeClr val="bg1"/>
                              </a:solidFill>
                              <a:effectLst/>
                              <a:latin typeface="微软雅黑" panose="020B0503020204020204" pitchFamily="34" charset="-122"/>
                              <a:ea typeface="微软雅黑" panose="020B0503020204020204" pitchFamily="34" charset="-122"/>
                            </a:rPr>
                            <a:t> </a:t>
                          </a:r>
                          <a:endParaRPr lang="zh-CN" sz="1400" kern="100" dirty="0">
                            <a:solidFill>
                              <a:schemeClr val="bg1"/>
                            </a:solidFill>
                            <a:effectLst/>
                            <a:latin typeface="微软雅黑" panose="020B0503020204020204" pitchFamily="34" charset="-122"/>
                            <a:ea typeface="微软雅黑" panose="020B0503020204020204" pitchFamily="34" charset="-122"/>
                          </a:endParaRPr>
                        </a:p>
                        <a:p>
                          <a:pPr indent="0" algn="just">
                            <a:lnSpc>
                              <a:spcPct val="125000"/>
                            </a:lnSpc>
                          </a:pPr>
                          <a14:m>
                            <m:oMathPara xmlns:m="http://schemas.openxmlformats.org/officeDocument/2006/math">
                              <m:oMathParaPr>
                                <m:jc m:val="left"/>
                              </m:oMathParaPr>
                              <m:oMath xmlns:m="http://schemas.openxmlformats.org/officeDocument/2006/math">
                                <m:d>
                                  <m:dPr>
                                    <m:begChr m:val="|"/>
                                    <m:endChr m:val="|"/>
                                    <m:ctrlPr>
                                      <a:rPr lang="zh-CN" sz="1400" i="1" kern="100">
                                        <a:solidFill>
                                          <a:schemeClr val="bg1"/>
                                        </a:solidFill>
                                        <a:effectLst/>
                                        <a:latin typeface="Cambria Math" panose="02040503050406030204" pitchFamily="18" charset="0"/>
                                      </a:rPr>
                                    </m:ctrlPr>
                                  </m:dPr>
                                  <m:e>
                                    <m:r>
                                      <a:rPr lang="en-US" sz="1400" kern="100">
                                        <a:solidFill>
                                          <a:schemeClr val="bg1"/>
                                        </a:solidFill>
                                        <a:effectLst/>
                                        <a:latin typeface="Cambria Math" panose="02040503050406030204" pitchFamily="18" charset="0"/>
                                      </a:rPr>
                                      <m:t>   </m:t>
                                    </m:r>
                                  </m:e>
                                </m:d>
                                <m:r>
                                  <a:rPr lang="en-US" sz="1400" kern="100">
                                    <a:solidFill>
                                      <a:schemeClr val="bg1"/>
                                    </a:solidFill>
                                    <a:effectLst/>
                                    <a:latin typeface="Cambria Math" panose="02040503050406030204" pitchFamily="18" charset="0"/>
                                  </a:rPr>
                                  <m:t>   </m:t>
                                </m:r>
                                <m:r>
                                  <a:rPr lang="en-US" sz="1400" kern="100">
                                    <a:solidFill>
                                      <a:schemeClr val="bg1"/>
                                    </a:solidFill>
                                    <a:effectLst/>
                                    <a:latin typeface="Cambria Math" panose="02040503050406030204" pitchFamily="18" charset="0"/>
                                  </a:rPr>
                                  <m:t>𝑐𝑜𝑢𝑛𝑡</m:t>
                                </m:r>
                                <m:r>
                                  <a:rPr lang="zh-CN" sz="1400" kern="100">
                                    <a:solidFill>
                                      <a:schemeClr val="bg1"/>
                                    </a:solidFill>
                                    <a:effectLst/>
                                    <a:latin typeface="Cambria Math" panose="02040503050406030204" pitchFamily="18" charset="0"/>
                                  </a:rPr>
                                  <m:t>←</m:t>
                                </m:r>
                                <m:r>
                                  <a:rPr lang="en-US" sz="1400" kern="100">
                                    <a:solidFill>
                                      <a:schemeClr val="bg1"/>
                                    </a:solidFill>
                                    <a:effectLst/>
                                    <a:latin typeface="Cambria Math" panose="02040503050406030204" pitchFamily="18" charset="0"/>
                                  </a:rPr>
                                  <m:t>𝑐𝑜𝑢𝑛𝑡</m:t>
                                </m:r>
                                <m:r>
                                  <a:rPr lang="en-US" sz="1400" kern="100">
                                    <a:solidFill>
                                      <a:schemeClr val="bg1"/>
                                    </a:solidFill>
                                    <a:effectLst/>
                                    <a:latin typeface="Cambria Math" panose="02040503050406030204" pitchFamily="18" charset="0"/>
                                  </a:rPr>
                                  <m:t>+(</m:t>
                                </m:r>
                                <m:r>
                                  <a:rPr lang="en-US" sz="1400" b="0" i="1" kern="100" smtClean="0">
                                    <a:solidFill>
                                      <a:srgbClr val="FFFF00"/>
                                    </a:solidFill>
                                    <a:effectLst/>
                                    <a:latin typeface="Cambria Math" panose="02040503050406030204" pitchFamily="18" charset="0"/>
                                  </a:rPr>
                                  <m:t>𝑚</m:t>
                                </m:r>
                                <m:r>
                                  <a:rPr lang="en-US" sz="1400" b="0" i="1" kern="100" smtClean="0">
                                    <a:solidFill>
                                      <a:srgbClr val="FFFF00"/>
                                    </a:solidFill>
                                    <a:effectLst/>
                                    <a:latin typeface="Cambria Math" panose="02040503050406030204" pitchFamily="18" charset="0"/>
                                  </a:rPr>
                                  <m:t>−</m:t>
                                </m:r>
                                <m:r>
                                  <a:rPr lang="en-US" sz="1400" b="0" i="1" kern="100" smtClean="0">
                                    <a:solidFill>
                                      <a:srgbClr val="FFFF00"/>
                                    </a:solidFill>
                                    <a:effectLst/>
                                    <a:latin typeface="Cambria Math" panose="02040503050406030204" pitchFamily="18" charset="0"/>
                                  </a:rPr>
                                  <m:t>𝑝</m:t>
                                </m:r>
                                <m:r>
                                  <a:rPr lang="en-US" sz="1400" b="0" i="0" kern="100" smtClean="0">
                                    <a:solidFill>
                                      <a:srgbClr val="FFFF00"/>
                                    </a:solidFill>
                                    <a:effectLst/>
                                    <a:latin typeface="Cambria Math" panose="02040503050406030204" pitchFamily="18" charset="0"/>
                                  </a:rPr>
                                  <m:t>+1</m:t>
                                </m:r>
                                <m:r>
                                  <a:rPr lang="en-US" sz="1400" b="0" i="0" kern="100" smtClean="0">
                                    <a:solidFill>
                                      <a:schemeClr val="bg1"/>
                                    </a:solidFill>
                                    <a:effectLst/>
                                    <a:latin typeface="Cambria Math" panose="02040503050406030204" pitchFamily="18" charset="0"/>
                                  </a:rPr>
                                  <m:t>)</m:t>
                                </m:r>
                              </m:oMath>
                            </m:oMathPara>
                          </a14:m>
                          <a:endParaRPr lang="zh-CN" sz="1400" kern="100" dirty="0">
                            <a:solidFill>
                              <a:schemeClr val="bg1"/>
                            </a:solidFill>
                            <a:effectLst/>
                            <a:latin typeface="微软雅黑" panose="020B0503020204020204" pitchFamily="34" charset="-122"/>
                            <a:ea typeface="微软雅黑" panose="020B0503020204020204" pitchFamily="34" charset="-122"/>
                          </a:endParaRPr>
                        </a:p>
                      </a:txBody>
                      <a:tcPr marL="62310" marR="6231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51ADB7"/>
                        </a:solidFill>
                      </a:tcPr>
                    </a:tc>
                    <a:extLst>
                      <a:ext uri="{0D108BD9-81ED-4DB2-BD59-A6C34878D82A}">
                        <a16:rowId xmlns:a16="http://schemas.microsoft.com/office/drawing/2014/main" val="340018341"/>
                      </a:ext>
                    </a:extLst>
                  </a:tr>
                  <a:tr h="36000">
                    <a:tc>
                      <a:txBody>
                        <a:bodyPr/>
                        <a:lstStyle/>
                        <a:p>
                          <a:pPr indent="0" algn="just">
                            <a:lnSpc>
                              <a:spcPct val="125000"/>
                            </a:lnSpc>
                          </a:pPr>
                          <a:r>
                            <a:rPr lang="en-US" sz="1400" kern="100" dirty="0">
                              <a:solidFill>
                                <a:schemeClr val="bg1"/>
                              </a:solidFill>
                              <a:effectLst/>
                              <a:latin typeface="微软雅黑" panose="020B0503020204020204" pitchFamily="34" charset="-122"/>
                              <a:ea typeface="微软雅黑" panose="020B0503020204020204" pitchFamily="34" charset="-122"/>
                            </a:rPr>
                            <a:t>17</a:t>
                          </a:r>
                        </a:p>
                        <a:p>
                          <a:pPr indent="0" algn="just">
                            <a:lnSpc>
                              <a:spcPct val="125000"/>
                            </a:lnSpc>
                          </a:pPr>
                          <a:r>
                            <a:rPr lang="en-US" altLang="zh-CN" sz="1400" kern="100" dirty="0">
                              <a:solidFill>
                                <a:schemeClr val="bg1"/>
                              </a:solidFill>
                              <a:effectLst/>
                              <a:latin typeface="微软雅黑" panose="020B0503020204020204" pitchFamily="34" charset="-122"/>
                              <a:ea typeface="微软雅黑" panose="020B0503020204020204" pitchFamily="34" charset="-122"/>
                            </a:rPr>
                            <a:t>18</a:t>
                          </a:r>
                          <a:endParaRPr lang="zh-CN" sz="1400" kern="100" dirty="0">
                            <a:solidFill>
                              <a:schemeClr val="bg1"/>
                            </a:solidFill>
                            <a:effectLst/>
                            <a:latin typeface="微软雅黑" panose="020B0503020204020204" pitchFamily="34" charset="-122"/>
                            <a:ea typeface="微软雅黑" panose="020B0503020204020204" pitchFamily="34" charset="-122"/>
                          </a:endParaRPr>
                        </a:p>
                      </a:txBody>
                      <a:tcPr marL="62310" marR="6231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51ADB7"/>
                        </a:solidFill>
                      </a:tcPr>
                    </a:tc>
                    <a:tc>
                      <a:txBody>
                        <a:bodyPr/>
                        <a:lstStyle/>
                        <a:p>
                          <a:pPr indent="0" algn="just">
                            <a:lnSpc>
                              <a:spcPct val="125000"/>
                            </a:lnSpc>
                          </a:pPr>
                          <a14:m>
                            <m:oMath xmlns:m="http://schemas.openxmlformats.org/officeDocument/2006/math">
                              <m:r>
                                <a:rPr lang="en-US" sz="1400" kern="100" smtClean="0">
                                  <a:solidFill>
                                    <a:schemeClr val="bg1"/>
                                  </a:solidFill>
                                  <a:effectLst/>
                                  <a:latin typeface="Cambria Math" panose="02040503050406030204" pitchFamily="18" charset="0"/>
                                </a:rPr>
                                <m:t>|   </m:t>
                              </m:r>
                              <m:r>
                                <a:rPr lang="en-US" sz="1400" kern="100" smtClean="0">
                                  <a:solidFill>
                                    <a:schemeClr val="bg1"/>
                                  </a:solidFill>
                                  <a:effectLst/>
                                  <a:latin typeface="Cambria Math" panose="02040503050406030204" pitchFamily="18" charset="0"/>
                                </a:rPr>
                                <m:t>𝐞𝐧𝐝</m:t>
                              </m:r>
                            </m:oMath>
                          </a14:m>
                          <a:r>
                            <a:rPr lang="en-US" sz="1400" kern="100" dirty="0">
                              <a:solidFill>
                                <a:schemeClr val="bg1"/>
                              </a:solidFill>
                              <a:effectLst/>
                              <a:latin typeface="微软雅黑" panose="020B0503020204020204" pitchFamily="34" charset="-122"/>
                              <a:ea typeface="微软雅黑" panose="020B0503020204020204" pitchFamily="34" charset="-122"/>
                            </a:rPr>
                            <a:t> </a:t>
                          </a:r>
                        </a:p>
                        <a:p>
                          <a:pPr marL="0" marR="0" lvl="0" indent="0" algn="just" defTabSz="914400" rtl="0" eaLnBrk="1" fontAlgn="auto" latinLnBrk="0" hangingPunct="1">
                            <a:lnSpc>
                              <a:spcPct val="125000"/>
                            </a:lnSpc>
                            <a:spcBef>
                              <a:spcPts val="0"/>
                            </a:spcBef>
                            <a:spcAft>
                              <a:spcPts val="0"/>
                            </a:spcAft>
                            <a:buClrTx/>
                            <a:buSzTx/>
                            <a:buFontTx/>
                            <a:buNone/>
                            <a:tabLst/>
                            <a:defRPr/>
                          </a:pPr>
                          <a:r>
                            <a:rPr lang="en-US" altLang="zh-CN" sz="1400" kern="100" dirty="0">
                              <a:solidFill>
                                <a:schemeClr val="bg1"/>
                              </a:solidFill>
                              <a:effectLst/>
                              <a:latin typeface="微软雅黑" panose="020B0503020204020204" pitchFamily="34" charset="-122"/>
                              <a:ea typeface="微软雅黑" panose="020B0503020204020204" pitchFamily="34" charset="-122"/>
                            </a:rPr>
                            <a:t>|   </a:t>
                          </a:r>
                          <a14:m>
                            <m:oMath xmlns:m="http://schemas.openxmlformats.org/officeDocument/2006/math">
                              <m:r>
                                <a:rPr lang="en-US" altLang="zh-CN" sz="1400" b="0" i="1" kern="100" smtClean="0">
                                  <a:solidFill>
                                    <a:schemeClr val="bg1"/>
                                  </a:solidFill>
                                  <a:effectLst/>
                                  <a:latin typeface="Cambria Math" panose="02040503050406030204" pitchFamily="18" charset="0"/>
                                  <a:ea typeface="微软雅黑" panose="020B0503020204020204" pitchFamily="34" charset="-122"/>
                                </a:rPr>
                                <m:t>𝑘</m:t>
                              </m:r>
                              <m:r>
                                <a:rPr lang="en-US" altLang="zh-CN" sz="1400" b="0" i="1" kern="100" smtClean="0">
                                  <a:solidFill>
                                    <a:schemeClr val="bg1"/>
                                  </a:solidFill>
                                  <a:effectLst/>
                                  <a:latin typeface="Cambria Math" panose="02040503050406030204" pitchFamily="18" charset="0"/>
                                  <a:ea typeface="微软雅黑" panose="020B0503020204020204" pitchFamily="34" charset="-122"/>
                                </a:rPr>
                                <m:t>←</m:t>
                              </m:r>
                              <m:r>
                                <a:rPr lang="en-US" altLang="zh-CN" sz="1400" b="0" i="1" kern="100" smtClean="0">
                                  <a:solidFill>
                                    <a:schemeClr val="bg1"/>
                                  </a:solidFill>
                                  <a:effectLst/>
                                  <a:latin typeface="Cambria Math" panose="02040503050406030204" pitchFamily="18" charset="0"/>
                                  <a:ea typeface="微软雅黑" panose="020B0503020204020204" pitchFamily="34" charset="-122"/>
                                </a:rPr>
                                <m:t>𝑘</m:t>
                              </m:r>
                              <m:r>
                                <a:rPr lang="en-US" altLang="zh-CN" sz="1400" b="0" i="1" kern="100" smtClean="0">
                                  <a:solidFill>
                                    <a:schemeClr val="bg1"/>
                                  </a:solidFill>
                                  <a:effectLst/>
                                  <a:latin typeface="Cambria Math" panose="02040503050406030204" pitchFamily="18" charset="0"/>
                                  <a:ea typeface="微软雅黑" panose="020B0503020204020204" pitchFamily="34" charset="-122"/>
                                </a:rPr>
                                <m:t>+1</m:t>
                              </m:r>
                            </m:oMath>
                          </a14:m>
                          <a:endParaRPr lang="zh-CN" altLang="zh-CN" sz="1400" kern="100" dirty="0">
                            <a:solidFill>
                              <a:schemeClr val="bg1"/>
                            </a:solidFill>
                            <a:effectLst/>
                            <a:latin typeface="微软雅黑" panose="020B0503020204020204" pitchFamily="34" charset="-122"/>
                            <a:ea typeface="微软雅黑" panose="020B0503020204020204" pitchFamily="34" charset="-122"/>
                          </a:endParaRPr>
                        </a:p>
                      </a:txBody>
                      <a:tcPr marL="62310" marR="6231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51ADB7"/>
                        </a:solidFill>
                      </a:tcPr>
                    </a:tc>
                    <a:extLst>
                      <a:ext uri="{0D108BD9-81ED-4DB2-BD59-A6C34878D82A}">
                        <a16:rowId xmlns:a16="http://schemas.microsoft.com/office/drawing/2014/main" val="818475450"/>
                      </a:ext>
                    </a:extLst>
                  </a:tr>
                  <a:tr h="36000">
                    <a:tc>
                      <a:txBody>
                        <a:bodyPr/>
                        <a:lstStyle/>
                        <a:p>
                          <a:pPr indent="0" algn="just">
                            <a:lnSpc>
                              <a:spcPct val="125000"/>
                            </a:lnSpc>
                          </a:pPr>
                          <a:r>
                            <a:rPr lang="en-US" sz="1400" kern="100" dirty="0">
                              <a:solidFill>
                                <a:schemeClr val="bg1"/>
                              </a:solidFill>
                              <a:effectLst/>
                              <a:latin typeface="微软雅黑" panose="020B0503020204020204" pitchFamily="34" charset="-122"/>
                              <a:ea typeface="微软雅黑" panose="020B0503020204020204" pitchFamily="34" charset="-122"/>
                            </a:rPr>
                            <a:t>19</a:t>
                          </a:r>
                        </a:p>
                        <a:p>
                          <a:pPr indent="0" algn="just">
                            <a:lnSpc>
                              <a:spcPct val="125000"/>
                            </a:lnSpc>
                          </a:pPr>
                          <a:r>
                            <a:rPr lang="en-US" altLang="zh-CN" sz="1400" kern="100" dirty="0">
                              <a:solidFill>
                                <a:schemeClr val="bg1"/>
                              </a:solidFill>
                              <a:effectLst/>
                              <a:latin typeface="微软雅黑" panose="020B0503020204020204" pitchFamily="34" charset="-122"/>
                              <a:ea typeface="微软雅黑" panose="020B0503020204020204" pitchFamily="34" charset="-122"/>
                            </a:rPr>
                            <a:t>20</a:t>
                          </a:r>
                        </a:p>
                        <a:p>
                          <a:pPr indent="0" algn="just">
                            <a:lnSpc>
                              <a:spcPct val="125000"/>
                            </a:lnSpc>
                          </a:pPr>
                          <a:r>
                            <a:rPr lang="en-US" altLang="zh-CN" sz="1400" kern="100" dirty="0">
                              <a:solidFill>
                                <a:schemeClr val="bg1"/>
                              </a:solidFill>
                              <a:effectLst/>
                              <a:latin typeface="微软雅黑" panose="020B0503020204020204" pitchFamily="34" charset="-122"/>
                              <a:ea typeface="微软雅黑" panose="020B0503020204020204" pitchFamily="34" charset="-122"/>
                            </a:rPr>
                            <a:t>21</a:t>
                          </a:r>
                        </a:p>
                        <a:p>
                          <a:pPr indent="0" algn="just">
                            <a:lnSpc>
                              <a:spcPct val="125000"/>
                            </a:lnSpc>
                          </a:pPr>
                          <a:r>
                            <a:rPr lang="en-US" altLang="zh-CN" sz="1400" kern="100" dirty="0">
                              <a:solidFill>
                                <a:schemeClr val="bg1"/>
                              </a:solidFill>
                              <a:effectLst/>
                              <a:latin typeface="微软雅黑" panose="020B0503020204020204" pitchFamily="34" charset="-122"/>
                              <a:ea typeface="微软雅黑" panose="020B0503020204020204" pitchFamily="34" charset="-122"/>
                            </a:rPr>
                            <a:t>22</a:t>
                          </a:r>
                          <a:endParaRPr lang="zh-CN" sz="1400" kern="100" dirty="0">
                            <a:solidFill>
                              <a:schemeClr val="bg1"/>
                            </a:solidFill>
                            <a:effectLst/>
                            <a:latin typeface="微软雅黑" panose="020B0503020204020204" pitchFamily="34" charset="-122"/>
                            <a:ea typeface="微软雅黑" panose="020B0503020204020204" pitchFamily="34" charset="-122"/>
                          </a:endParaRPr>
                        </a:p>
                      </a:txBody>
                      <a:tcPr marL="62310" marR="6231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51ADB7"/>
                        </a:solidFill>
                      </a:tcPr>
                    </a:tc>
                    <a:tc>
                      <a:txBody>
                        <a:bodyPr/>
                        <a:lstStyle/>
                        <a:p>
                          <a:pPr indent="0" algn="just">
                            <a:lnSpc>
                              <a:spcPct val="125000"/>
                            </a:lnSpc>
                          </a:pPr>
                          <a14:m>
                            <m:oMath xmlns:m="http://schemas.openxmlformats.org/officeDocument/2006/math">
                              <m:r>
                                <a:rPr lang="en-US" sz="1400" kern="100" smtClean="0">
                                  <a:solidFill>
                                    <a:schemeClr val="bg1"/>
                                  </a:solidFill>
                                  <a:effectLst/>
                                  <a:latin typeface="Cambria Math" panose="02040503050406030204" pitchFamily="18" charset="0"/>
                                </a:rPr>
                                <m:t>𝐞𝐧𝐝</m:t>
                              </m:r>
                            </m:oMath>
                          </a14:m>
                          <a:r>
                            <a:rPr lang="en-US" sz="1400" kern="100" dirty="0">
                              <a:solidFill>
                                <a:schemeClr val="bg1"/>
                              </a:solidFill>
                              <a:effectLst/>
                              <a:latin typeface="微软雅黑" panose="020B0503020204020204" pitchFamily="34" charset="-122"/>
                              <a:ea typeface="微软雅黑" panose="020B0503020204020204" pitchFamily="34" charset="-122"/>
                            </a:rPr>
                            <a:t> </a:t>
                          </a:r>
                        </a:p>
                        <a:p>
                          <a:pPr marL="0" marR="0" lvl="0" indent="0" algn="just" defTabSz="914400" rtl="0" eaLnBrk="1" fontAlgn="auto" latinLnBrk="0" hangingPunct="1">
                            <a:lnSpc>
                              <a:spcPct val="125000"/>
                            </a:lnSpc>
                            <a:spcBef>
                              <a:spcPts val="0"/>
                            </a:spcBef>
                            <a:spcAft>
                              <a:spcPts val="0"/>
                            </a:spcAft>
                            <a:buClrTx/>
                            <a:buSzTx/>
                            <a:buFontTx/>
                            <a:buNone/>
                            <a:tabLst/>
                            <a:defRPr/>
                          </a:pPr>
                          <a:r>
                            <a:rPr lang="en-US" altLang="zh-CN" sz="1400" b="1" kern="100" dirty="0">
                              <a:solidFill>
                                <a:schemeClr val="bg1"/>
                              </a:solidFill>
                              <a:effectLst/>
                              <a:latin typeface="微软雅黑" panose="020B0503020204020204" pitchFamily="34" charset="-122"/>
                              <a:ea typeface="微软雅黑" panose="020B0503020204020204" pitchFamily="34" charset="-122"/>
                            </a:rPr>
                            <a:t>for</a:t>
                          </a:r>
                          <a:r>
                            <a:rPr lang="en-US" altLang="zh-CN" sz="1400" kern="100" dirty="0">
                              <a:solidFill>
                                <a:schemeClr val="bg1"/>
                              </a:solidFill>
                              <a:effectLst/>
                              <a:latin typeface="微软雅黑" panose="020B0503020204020204" pitchFamily="34" charset="-122"/>
                              <a:ea typeface="微软雅黑" panose="020B0503020204020204" pitchFamily="34" charset="-122"/>
                            </a:rPr>
                            <a:t>  </a:t>
                          </a:r>
                          <a14:m>
                            <m:oMath xmlns:m="http://schemas.openxmlformats.org/officeDocument/2006/math">
                              <m:r>
                                <a:rPr lang="en-US" altLang="zh-CN" sz="1400" kern="100" smtClean="0">
                                  <a:solidFill>
                                    <a:schemeClr val="bg1"/>
                                  </a:solidFill>
                                  <a:effectLst/>
                                  <a:latin typeface="Cambria Math" panose="02040503050406030204" pitchFamily="18" charset="0"/>
                                </a:rPr>
                                <m:t>𝑖</m:t>
                              </m:r>
                              <m:r>
                                <a:rPr lang="zh-CN" altLang="zh-CN" sz="1400" kern="100">
                                  <a:solidFill>
                                    <a:schemeClr val="bg1"/>
                                  </a:solidFill>
                                  <a:effectLst/>
                                  <a:latin typeface="Cambria Math" panose="02040503050406030204" pitchFamily="18" charset="0"/>
                                </a:rPr>
                                <m:t>←</m:t>
                              </m:r>
                              <m:r>
                                <a:rPr lang="en-US" altLang="zh-CN" sz="1400" kern="100">
                                  <a:solidFill>
                                    <a:schemeClr val="bg1"/>
                                  </a:solidFill>
                                  <a:effectLst/>
                                  <a:latin typeface="Cambria Math" panose="02040503050406030204" pitchFamily="18" charset="0"/>
                                </a:rPr>
                                <m:t>𝑙</m:t>
                              </m:r>
                            </m:oMath>
                          </a14:m>
                          <a:r>
                            <a:rPr lang="en-US" altLang="zh-CN" sz="1400" kern="100" dirty="0">
                              <a:solidFill>
                                <a:schemeClr val="bg1"/>
                              </a:solidFill>
                              <a:effectLst/>
                              <a:latin typeface="微软雅黑" panose="020B0503020204020204" pitchFamily="34" charset="-122"/>
                              <a:ea typeface="微软雅黑" panose="020B0503020204020204" pitchFamily="34" charset="-122"/>
                            </a:rPr>
                            <a:t> </a:t>
                          </a:r>
                          <a:r>
                            <a:rPr lang="en-US" altLang="zh-CN" sz="1400" b="1" kern="100" dirty="0">
                              <a:solidFill>
                                <a:schemeClr val="bg1"/>
                              </a:solidFill>
                              <a:effectLst/>
                              <a:latin typeface="微软雅黑" panose="020B0503020204020204" pitchFamily="34" charset="-122"/>
                              <a:ea typeface="微软雅黑" panose="020B0503020204020204" pitchFamily="34" charset="-122"/>
                            </a:rPr>
                            <a:t>to</a:t>
                          </a:r>
                          <a:r>
                            <a:rPr lang="en-US" altLang="zh-CN" sz="1400" kern="100" dirty="0">
                              <a:solidFill>
                                <a:schemeClr val="bg1"/>
                              </a:solidFill>
                              <a:effectLst/>
                              <a:latin typeface="微软雅黑" panose="020B0503020204020204" pitchFamily="34" charset="-122"/>
                              <a:ea typeface="微软雅黑" panose="020B0503020204020204" pitchFamily="34" charset="-122"/>
                            </a:rPr>
                            <a:t> </a:t>
                          </a:r>
                          <a14:m>
                            <m:oMath xmlns:m="http://schemas.openxmlformats.org/officeDocument/2006/math">
                              <m:r>
                                <a:rPr lang="en-US" altLang="zh-CN" sz="1400" kern="100" smtClean="0">
                                  <a:solidFill>
                                    <a:schemeClr val="bg1"/>
                                  </a:solidFill>
                                  <a:effectLst/>
                                  <a:latin typeface="Cambria Math" panose="02040503050406030204" pitchFamily="18" charset="0"/>
                                </a:rPr>
                                <m:t>𝑟</m:t>
                              </m:r>
                            </m:oMath>
                          </a14:m>
                          <a:r>
                            <a:rPr lang="en-US" altLang="zh-CN" sz="1400" kern="100" dirty="0">
                              <a:solidFill>
                                <a:schemeClr val="bg1"/>
                              </a:solidFill>
                              <a:effectLst/>
                              <a:latin typeface="微软雅黑" panose="020B0503020204020204" pitchFamily="34" charset="-122"/>
                              <a:ea typeface="微软雅黑" panose="020B0503020204020204" pitchFamily="34" charset="-122"/>
                            </a:rPr>
                            <a:t> </a:t>
                          </a:r>
                          <a:r>
                            <a:rPr lang="en-US" altLang="zh-CN" sz="1400" b="1" kern="100" dirty="0">
                              <a:solidFill>
                                <a:schemeClr val="bg1"/>
                              </a:solidFill>
                              <a:effectLst/>
                              <a:latin typeface="微软雅黑" panose="020B0503020204020204" pitchFamily="34" charset="-122"/>
                              <a:ea typeface="微软雅黑" panose="020B0503020204020204" pitchFamily="34" charset="-122"/>
                            </a:rPr>
                            <a:t>do</a:t>
                          </a:r>
                        </a:p>
                        <a:p>
                          <a:pPr marL="0" marR="0" lvl="0" indent="0" algn="just" defTabSz="914400" rtl="0" eaLnBrk="1" fontAlgn="auto" latinLnBrk="0" hangingPunct="1">
                            <a:lnSpc>
                              <a:spcPct val="125000"/>
                            </a:lnSpc>
                            <a:spcBef>
                              <a:spcPts val="0"/>
                            </a:spcBef>
                            <a:spcAft>
                              <a:spcPts val="0"/>
                            </a:spcAft>
                            <a:buClrTx/>
                            <a:buSzTx/>
                            <a:buFontTx/>
                            <a:buNone/>
                            <a:tabLst/>
                            <a:defRPr/>
                          </a:pPr>
                          <a14:m>
                            <m:oMath xmlns:m="http://schemas.openxmlformats.org/officeDocument/2006/math">
                              <m:r>
                                <a:rPr lang="en-US" altLang="zh-CN" sz="1400" b="0" i="1" kern="100" smtClean="0">
                                  <a:solidFill>
                                    <a:schemeClr val="bg1"/>
                                  </a:solidFill>
                                  <a:effectLst/>
                                  <a:latin typeface="Cambria Math" panose="02040503050406030204" pitchFamily="18" charset="0"/>
                                  <a:ea typeface="微软雅黑" panose="020B0503020204020204" pitchFamily="34" charset="-122"/>
                                </a:rPr>
                                <m:t>|   </m:t>
                              </m:r>
                              <m:r>
                                <a:rPr lang="en-US" altLang="zh-CN" sz="1400" b="0" i="1" kern="100" smtClean="0">
                                  <a:solidFill>
                                    <a:schemeClr val="bg1"/>
                                  </a:solidFill>
                                  <a:effectLst/>
                                  <a:latin typeface="Cambria Math" panose="02040503050406030204" pitchFamily="18" charset="0"/>
                                  <a:ea typeface="微软雅黑" panose="020B0503020204020204" pitchFamily="34" charset="-122"/>
                                </a:rPr>
                                <m:t>𝑎</m:t>
                              </m:r>
                              <m:r>
                                <a:rPr lang="en-US" altLang="zh-CN" sz="1400" b="0" i="1" kern="100" smtClean="0">
                                  <a:solidFill>
                                    <a:schemeClr val="bg1"/>
                                  </a:solidFill>
                                  <a:effectLst/>
                                  <a:latin typeface="Cambria Math" panose="02040503050406030204" pitchFamily="18" charset="0"/>
                                  <a:ea typeface="微软雅黑" panose="020B0503020204020204" pitchFamily="34" charset="-122"/>
                                </a:rPr>
                                <m:t>[</m:t>
                              </m:r>
                              <m:r>
                                <a:rPr lang="en-US" altLang="zh-CN" sz="1400" b="0" i="1" kern="100" smtClean="0">
                                  <a:solidFill>
                                    <a:schemeClr val="bg1"/>
                                  </a:solidFill>
                                  <a:effectLst/>
                                  <a:latin typeface="Cambria Math" panose="02040503050406030204" pitchFamily="18" charset="0"/>
                                  <a:ea typeface="微软雅黑" panose="020B0503020204020204" pitchFamily="34" charset="-122"/>
                                </a:rPr>
                                <m:t>𝑖</m:t>
                              </m:r>
                              <m:r>
                                <a:rPr lang="en-US" altLang="zh-CN" sz="1400" b="0" i="1" kern="100" smtClean="0">
                                  <a:solidFill>
                                    <a:schemeClr val="bg1"/>
                                  </a:solidFill>
                                  <a:effectLst/>
                                  <a:latin typeface="Cambria Math" panose="02040503050406030204" pitchFamily="18" charset="0"/>
                                  <a:ea typeface="微软雅黑" panose="020B0503020204020204" pitchFamily="34" charset="-122"/>
                                </a:rPr>
                                <m:t>]←</m:t>
                              </m:r>
                              <m:r>
                                <a:rPr lang="en-US" altLang="zh-CN" sz="1400" b="0" i="1" kern="100" smtClean="0">
                                  <a:solidFill>
                                    <a:schemeClr val="bg1"/>
                                  </a:solidFill>
                                  <a:effectLst/>
                                  <a:latin typeface="Cambria Math" panose="02040503050406030204" pitchFamily="18" charset="0"/>
                                  <a:ea typeface="微软雅黑" panose="020B0503020204020204" pitchFamily="34" charset="-122"/>
                                </a:rPr>
                                <m:t>𝑡</m:t>
                              </m:r>
                              <m:r>
                                <a:rPr lang="en-US" altLang="zh-CN" sz="1400" b="0" i="1" kern="100" smtClean="0">
                                  <a:solidFill>
                                    <a:schemeClr val="bg1"/>
                                  </a:solidFill>
                                  <a:effectLst/>
                                  <a:latin typeface="Cambria Math" panose="02040503050406030204" pitchFamily="18" charset="0"/>
                                  <a:ea typeface="微软雅黑" panose="020B0503020204020204" pitchFamily="34" charset="-122"/>
                                </a:rPr>
                                <m:t>[</m:t>
                              </m:r>
                              <m:r>
                                <a:rPr lang="en-US" altLang="zh-CN" sz="1400" b="0" i="1" kern="100" smtClean="0">
                                  <a:solidFill>
                                    <a:schemeClr val="bg1"/>
                                  </a:solidFill>
                                  <a:effectLst/>
                                  <a:latin typeface="Cambria Math" panose="02040503050406030204" pitchFamily="18" charset="0"/>
                                  <a:ea typeface="微软雅黑" panose="020B0503020204020204" pitchFamily="34" charset="-122"/>
                                </a:rPr>
                                <m:t>𝑖</m:t>
                              </m:r>
                              <m:r>
                                <a:rPr lang="en-US" altLang="zh-CN" sz="1400" b="0" i="1" kern="100" smtClean="0">
                                  <a:solidFill>
                                    <a:schemeClr val="bg1"/>
                                  </a:solidFill>
                                  <a:effectLst/>
                                  <a:latin typeface="Cambria Math" panose="02040503050406030204" pitchFamily="18" charset="0"/>
                                  <a:ea typeface="微软雅黑" panose="020B0503020204020204" pitchFamily="34" charset="-122"/>
                                </a:rPr>
                                <m:t>]</m:t>
                              </m:r>
                            </m:oMath>
                          </a14:m>
                          <a:r>
                            <a:rPr lang="en-US" altLang="zh-CN" sz="1400" kern="100" dirty="0">
                              <a:solidFill>
                                <a:schemeClr val="bg1"/>
                              </a:solidFill>
                              <a:effectLst/>
                              <a:latin typeface="微软雅黑" panose="020B0503020204020204" pitchFamily="34" charset="-122"/>
                              <a:ea typeface="微软雅黑" panose="020B0503020204020204" pitchFamily="34" charset="-122"/>
                            </a:rPr>
                            <a:t>    </a:t>
                          </a:r>
                          <a:endParaRPr lang="zh-CN" altLang="zh-CN" sz="1400" kern="100" dirty="0">
                            <a:solidFill>
                              <a:schemeClr val="bg1"/>
                            </a:solidFill>
                            <a:effectLst/>
                            <a:latin typeface="微软雅黑" panose="020B0503020204020204" pitchFamily="34" charset="-122"/>
                            <a:ea typeface="微软雅黑" panose="020B0503020204020204" pitchFamily="34" charset="-122"/>
                          </a:endParaRPr>
                        </a:p>
                        <a:p>
                          <a:pPr indent="0" algn="just">
                            <a:lnSpc>
                              <a:spcPct val="125000"/>
                            </a:lnSpc>
                          </a:pPr>
                          <a:r>
                            <a:rPr lang="en-US" altLang="zh-CN" sz="1400" b="1" kern="100" dirty="0">
                              <a:solidFill>
                                <a:schemeClr val="bg1"/>
                              </a:solidFill>
                              <a:effectLst/>
                              <a:latin typeface="微软雅黑" panose="020B0503020204020204" pitchFamily="34" charset="-122"/>
                              <a:ea typeface="微软雅黑" panose="020B0503020204020204" pitchFamily="34" charset="-122"/>
                            </a:rPr>
                            <a:t>end</a:t>
                          </a:r>
                          <a:endParaRPr lang="zh-CN" altLang="zh-CN" sz="1400" b="1" kern="100" dirty="0">
                            <a:solidFill>
                              <a:schemeClr val="bg1"/>
                            </a:solidFill>
                            <a:effectLst/>
                            <a:latin typeface="微软雅黑" panose="020B0503020204020204" pitchFamily="34" charset="-122"/>
                            <a:ea typeface="微软雅黑" panose="020B0503020204020204" pitchFamily="34" charset="-122"/>
                          </a:endParaRPr>
                        </a:p>
                      </a:txBody>
                      <a:tcPr marL="62310" marR="6231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51ADB7"/>
                        </a:solidFill>
                      </a:tcPr>
                    </a:tc>
                    <a:extLst>
                      <a:ext uri="{0D108BD9-81ED-4DB2-BD59-A6C34878D82A}">
                        <a16:rowId xmlns:a16="http://schemas.microsoft.com/office/drawing/2014/main" val="4146017560"/>
                      </a:ext>
                    </a:extLst>
                  </a:tr>
                  <a:tr h="36000">
                    <a:tc>
                      <a:txBody>
                        <a:bodyPr/>
                        <a:lstStyle/>
                        <a:p>
                          <a:pPr indent="0" algn="just">
                            <a:lnSpc>
                              <a:spcPct val="125000"/>
                            </a:lnSpc>
                          </a:pPr>
                          <a:r>
                            <a:rPr lang="en-US" altLang="zh-CN" sz="1400" kern="100" dirty="0">
                              <a:solidFill>
                                <a:schemeClr val="bg1"/>
                              </a:solidFill>
                              <a:effectLst/>
                              <a:latin typeface="微软雅黑" panose="020B0503020204020204" pitchFamily="34" charset="-122"/>
                              <a:ea typeface="微软雅黑" panose="020B0503020204020204" pitchFamily="34" charset="-122"/>
                            </a:rPr>
                            <a:t>23</a:t>
                          </a:r>
                          <a:endParaRPr lang="zh-CN" sz="1400" kern="100" dirty="0">
                            <a:solidFill>
                              <a:schemeClr val="bg1"/>
                            </a:solidFill>
                            <a:effectLst/>
                            <a:latin typeface="微软雅黑" panose="020B0503020204020204" pitchFamily="34" charset="-122"/>
                            <a:ea typeface="微软雅黑" panose="020B0503020204020204" pitchFamily="34" charset="-122"/>
                          </a:endParaRPr>
                        </a:p>
                      </a:txBody>
                      <a:tcPr marL="62310" marR="6231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51ADB7"/>
                        </a:solidFill>
                      </a:tcPr>
                    </a:tc>
                    <a:tc>
                      <a:txBody>
                        <a:bodyPr/>
                        <a:lstStyle/>
                        <a:p>
                          <a:pPr indent="0" algn="just">
                            <a:lnSpc>
                              <a:spcPct val="125000"/>
                            </a:lnSpc>
                          </a:pPr>
                          <a14:m>
                            <m:oMath xmlns:m="http://schemas.openxmlformats.org/officeDocument/2006/math">
                              <m:r>
                                <a:rPr lang="en-US" sz="1400" kern="100" smtClean="0">
                                  <a:solidFill>
                                    <a:schemeClr val="bg1"/>
                                  </a:solidFill>
                                  <a:effectLst/>
                                  <a:latin typeface="Cambria Math" panose="02040503050406030204" pitchFamily="18" charset="0"/>
                                </a:rPr>
                                <m:t>𝐫𝐞𝐭𝐮𝐫𝐧</m:t>
                              </m:r>
                              <m:r>
                                <a:rPr lang="en-US" sz="1400" kern="100" smtClean="0">
                                  <a:solidFill>
                                    <a:schemeClr val="bg1"/>
                                  </a:solidFill>
                                  <a:effectLst/>
                                  <a:latin typeface="Cambria Math" panose="02040503050406030204" pitchFamily="18" charset="0"/>
                                </a:rPr>
                                <m:t> </m:t>
                              </m:r>
                            </m:oMath>
                          </a14:m>
                          <a:r>
                            <a:rPr lang="en-US" sz="1400" kern="100" dirty="0">
                              <a:solidFill>
                                <a:schemeClr val="bg1"/>
                              </a:solidFill>
                              <a:effectLst/>
                              <a:latin typeface="微软雅黑" panose="020B0503020204020204" pitchFamily="34" charset="-122"/>
                              <a:ea typeface="微软雅黑" panose="020B0503020204020204" pitchFamily="34" charset="-122"/>
                            </a:rPr>
                            <a:t>count </a:t>
                          </a:r>
                          <a:endParaRPr lang="zh-CN" sz="1400" kern="100" dirty="0">
                            <a:solidFill>
                              <a:schemeClr val="bg1"/>
                            </a:solidFill>
                            <a:effectLst/>
                            <a:latin typeface="微软雅黑" panose="020B0503020204020204" pitchFamily="34" charset="-122"/>
                            <a:ea typeface="微软雅黑" panose="020B0503020204020204" pitchFamily="34" charset="-122"/>
                          </a:endParaRPr>
                        </a:p>
                      </a:txBody>
                      <a:tcPr marL="62310" marR="6231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51ADB7"/>
                        </a:solidFill>
                      </a:tcPr>
                    </a:tc>
                    <a:extLst>
                      <a:ext uri="{0D108BD9-81ED-4DB2-BD59-A6C34878D82A}">
                        <a16:rowId xmlns:a16="http://schemas.microsoft.com/office/drawing/2014/main" val="2305014380"/>
                      </a:ext>
                    </a:extLst>
                  </a:tr>
                </a:tbl>
              </a:graphicData>
            </a:graphic>
          </p:graphicFrame>
        </mc:Choice>
        <mc:Fallback xmlns="">
          <p:graphicFrame>
            <p:nvGraphicFramePr>
              <p:cNvPr id="6" name="表格 5">
                <a:extLst>
                  <a:ext uri="{FF2B5EF4-FFF2-40B4-BE49-F238E27FC236}">
                    <a16:creationId xmlns:a16="http://schemas.microsoft.com/office/drawing/2014/main" id="{A0EAA3BD-BE4F-4191-8837-3DF6E58D555A}"/>
                  </a:ext>
                </a:extLst>
              </p:cNvPr>
              <p:cNvGraphicFramePr>
                <a:graphicFrameLocks noGrp="1"/>
              </p:cNvGraphicFramePr>
              <p:nvPr>
                <p:extLst>
                  <p:ext uri="{D42A27DB-BD31-4B8C-83A1-F6EECF244321}">
                    <p14:modId xmlns:p14="http://schemas.microsoft.com/office/powerpoint/2010/main" val="781572620"/>
                  </p:ext>
                </p:extLst>
              </p:nvPr>
            </p:nvGraphicFramePr>
            <p:xfrm>
              <a:off x="7221400" y="1010025"/>
              <a:ext cx="4601060" cy="5890260"/>
            </p:xfrm>
            <a:graphic>
              <a:graphicData uri="http://schemas.openxmlformats.org/drawingml/2006/table">
                <a:tbl>
                  <a:tblPr firstRow="1" firstCol="1" bandRow="1">
                    <a:tableStyleId>{5C22544A-7EE6-4342-B048-85BDC9FD1C3A}</a:tableStyleId>
                  </a:tblPr>
                  <a:tblGrid>
                    <a:gridCol w="515219">
                      <a:extLst>
                        <a:ext uri="{9D8B030D-6E8A-4147-A177-3AD203B41FA5}">
                          <a16:colId xmlns:a16="http://schemas.microsoft.com/office/drawing/2014/main" val="2771000517"/>
                        </a:ext>
                      </a:extLst>
                    </a:gridCol>
                    <a:gridCol w="4085841">
                      <a:extLst>
                        <a:ext uri="{9D8B030D-6E8A-4147-A177-3AD203B41FA5}">
                          <a16:colId xmlns:a16="http://schemas.microsoft.com/office/drawing/2014/main" val="35589683"/>
                        </a:ext>
                      </a:extLst>
                    </a:gridCol>
                  </a:tblGrid>
                  <a:tr h="242316">
                    <a:tc>
                      <a:txBody>
                        <a:bodyPr/>
                        <a:lstStyle/>
                        <a:p>
                          <a:pPr indent="0" algn="just">
                            <a:lnSpc>
                              <a:spcPct val="125000"/>
                            </a:lnSpc>
                          </a:pPr>
                          <a:r>
                            <a:rPr lang="en-US" altLang="zh-CN" sz="1400" kern="100" dirty="0">
                              <a:solidFill>
                                <a:schemeClr val="bg1"/>
                              </a:solidFill>
                              <a:effectLst/>
                              <a:latin typeface="微软雅黑" panose="020B0503020204020204" pitchFamily="34" charset="-122"/>
                              <a:ea typeface="微软雅黑" panose="020B0503020204020204" pitchFamily="34" charset="-122"/>
                            </a:rPr>
                            <a:t>1</a:t>
                          </a:r>
                          <a:endParaRPr lang="zh-CN" sz="1400" kern="100" dirty="0">
                            <a:solidFill>
                              <a:schemeClr val="bg1"/>
                            </a:solidFill>
                            <a:effectLst/>
                            <a:latin typeface="微软雅黑" panose="020B0503020204020204" pitchFamily="34" charset="-122"/>
                            <a:ea typeface="微软雅黑" panose="020B0503020204020204" pitchFamily="34" charset="-122"/>
                          </a:endParaRPr>
                        </a:p>
                      </a:txBody>
                      <a:tcPr marL="62310" marR="62310" marT="0" marB="0">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51ADB7"/>
                        </a:solidFill>
                      </a:tcPr>
                    </a:tc>
                    <a:tc>
                      <a:txBody>
                        <a:bodyPr/>
                        <a:lstStyle/>
                        <a:p>
                          <a:endParaRPr lang="zh-CN"/>
                        </a:p>
                      </a:txBody>
                      <a:tcPr marL="62310" marR="62310" marT="0" marB="0">
                        <a:lnL w="12700" cmpd="sng">
                          <a:noFill/>
                        </a:lnL>
                        <a:lnR w="12700" cmpd="sng">
                          <a:noFill/>
                        </a:lnR>
                        <a:lnT w="38100" cmpd="sng">
                          <a:noFill/>
                        </a:lnT>
                        <a:lnB w="12700" cmpd="sng">
                          <a:noFill/>
                        </a:lnB>
                        <a:lnTlToBr w="12700" cmpd="sng">
                          <a:noFill/>
                          <a:prstDash val="solid"/>
                        </a:lnTlToBr>
                        <a:lnBlToTr w="12700" cmpd="sng">
                          <a:noFill/>
                          <a:prstDash val="solid"/>
                        </a:lnBlToTr>
                        <a:blipFill>
                          <a:blip r:embed="rId3"/>
                          <a:stretch>
                            <a:fillRect l="-12733" t="-5263" r="-311" b="-2389474"/>
                          </a:stretch>
                        </a:blipFill>
                      </a:tcPr>
                    </a:tc>
                    <a:extLst>
                      <a:ext uri="{0D108BD9-81ED-4DB2-BD59-A6C34878D82A}">
                        <a16:rowId xmlns:a16="http://schemas.microsoft.com/office/drawing/2014/main" val="584644975"/>
                      </a:ext>
                    </a:extLst>
                  </a:tr>
                  <a:tr h="800100">
                    <a:tc>
                      <a:txBody>
                        <a:bodyPr/>
                        <a:lstStyle/>
                        <a:p>
                          <a:pPr indent="0" algn="just">
                            <a:lnSpc>
                              <a:spcPct val="125000"/>
                            </a:lnSpc>
                          </a:pPr>
                          <a:r>
                            <a:rPr lang="en-US" sz="1400" kern="100" dirty="0">
                              <a:solidFill>
                                <a:schemeClr val="bg1"/>
                              </a:solidFill>
                              <a:effectLst/>
                              <a:latin typeface="微软雅黑" panose="020B0503020204020204" pitchFamily="34" charset="-122"/>
                              <a:ea typeface="微软雅黑" panose="020B0503020204020204" pitchFamily="34" charset="-122"/>
                            </a:rPr>
                            <a:t>2</a:t>
                          </a:r>
                        </a:p>
                        <a:p>
                          <a:pPr indent="0" algn="just">
                            <a:lnSpc>
                              <a:spcPct val="125000"/>
                            </a:lnSpc>
                          </a:pPr>
                          <a:r>
                            <a:rPr lang="en-US" altLang="zh-CN" sz="1400" kern="100" dirty="0">
                              <a:solidFill>
                                <a:schemeClr val="bg1"/>
                              </a:solidFill>
                              <a:effectLst/>
                              <a:latin typeface="微软雅黑" panose="020B0503020204020204" pitchFamily="34" charset="-122"/>
                              <a:ea typeface="微软雅黑" panose="020B0503020204020204" pitchFamily="34" charset="-122"/>
                            </a:rPr>
                            <a:t>3</a:t>
                          </a:r>
                        </a:p>
                        <a:p>
                          <a:pPr indent="0" algn="just">
                            <a:lnSpc>
                              <a:spcPct val="125000"/>
                            </a:lnSpc>
                          </a:pPr>
                          <a:r>
                            <a:rPr lang="en-US" altLang="zh-CN" sz="1400" kern="100" dirty="0">
                              <a:solidFill>
                                <a:schemeClr val="bg1"/>
                              </a:solidFill>
                              <a:effectLst/>
                              <a:latin typeface="微软雅黑" panose="020B0503020204020204" pitchFamily="34" charset="-122"/>
                              <a:ea typeface="微软雅黑" panose="020B0503020204020204" pitchFamily="34" charset="-122"/>
                            </a:rPr>
                            <a:t>4</a:t>
                          </a:r>
                          <a:endParaRPr lang="zh-CN" sz="1400" kern="100" dirty="0">
                            <a:solidFill>
                              <a:schemeClr val="bg1"/>
                            </a:solidFill>
                            <a:effectLst/>
                            <a:latin typeface="微软雅黑" panose="020B0503020204020204" pitchFamily="34" charset="-122"/>
                            <a:ea typeface="微软雅黑" panose="020B0503020204020204" pitchFamily="34" charset="-122"/>
                          </a:endParaRPr>
                        </a:p>
                      </a:txBody>
                      <a:tcPr marL="62310" marR="6231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51ADB7"/>
                        </a:solidFill>
                      </a:tcPr>
                    </a:tc>
                    <a:tc>
                      <a:txBody>
                        <a:bodyPr/>
                        <a:lstStyle/>
                        <a:p>
                          <a:endParaRPr lang="zh-CN"/>
                        </a:p>
                      </a:txBody>
                      <a:tcPr marL="62310" marR="62310" marT="0" marB="0">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3"/>
                          <a:stretch>
                            <a:fillRect l="-12733" t="-31746" r="-311" b="-620635"/>
                          </a:stretch>
                        </a:blipFill>
                      </a:tcPr>
                    </a:tc>
                    <a:extLst>
                      <a:ext uri="{0D108BD9-81ED-4DB2-BD59-A6C34878D82A}">
                        <a16:rowId xmlns:a16="http://schemas.microsoft.com/office/drawing/2014/main" val="1658749242"/>
                      </a:ext>
                    </a:extLst>
                  </a:tr>
                  <a:tr h="242316">
                    <a:tc>
                      <a:txBody>
                        <a:bodyPr/>
                        <a:lstStyle/>
                        <a:p>
                          <a:pPr indent="0" algn="just">
                            <a:lnSpc>
                              <a:spcPct val="125000"/>
                            </a:lnSpc>
                          </a:pPr>
                          <a:r>
                            <a:rPr lang="en-US" altLang="zh-CN" sz="1400" kern="100" dirty="0">
                              <a:solidFill>
                                <a:schemeClr val="bg1"/>
                              </a:solidFill>
                              <a:effectLst/>
                              <a:latin typeface="微软雅黑" panose="020B0503020204020204" pitchFamily="34" charset="-122"/>
                              <a:ea typeface="微软雅黑" panose="020B0503020204020204" pitchFamily="34" charset="-122"/>
                            </a:rPr>
                            <a:t>5</a:t>
                          </a:r>
                          <a:endParaRPr lang="zh-CN" sz="1400" kern="100" dirty="0">
                            <a:solidFill>
                              <a:schemeClr val="bg1"/>
                            </a:solidFill>
                            <a:effectLst/>
                            <a:latin typeface="微软雅黑" panose="020B0503020204020204" pitchFamily="34" charset="-122"/>
                            <a:ea typeface="微软雅黑" panose="020B0503020204020204" pitchFamily="34" charset="-122"/>
                          </a:endParaRPr>
                        </a:p>
                      </a:txBody>
                      <a:tcPr marL="62310" marR="6231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51ADB7"/>
                        </a:solidFill>
                      </a:tcPr>
                    </a:tc>
                    <a:tc>
                      <a:txBody>
                        <a:bodyPr/>
                        <a:lstStyle/>
                        <a:p>
                          <a:endParaRPr lang="zh-CN"/>
                        </a:p>
                      </a:txBody>
                      <a:tcPr marL="62310" marR="62310" marT="0" marB="0">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3"/>
                          <a:stretch>
                            <a:fillRect l="-12733" t="-436842" r="-311" b="-1957895"/>
                          </a:stretch>
                        </a:blipFill>
                      </a:tcPr>
                    </a:tc>
                    <a:extLst>
                      <a:ext uri="{0D108BD9-81ED-4DB2-BD59-A6C34878D82A}">
                        <a16:rowId xmlns:a16="http://schemas.microsoft.com/office/drawing/2014/main" val="2495434358"/>
                      </a:ext>
                    </a:extLst>
                  </a:tr>
                  <a:tr h="242316">
                    <a:tc>
                      <a:txBody>
                        <a:bodyPr/>
                        <a:lstStyle/>
                        <a:p>
                          <a:pPr indent="0" algn="just">
                            <a:lnSpc>
                              <a:spcPct val="125000"/>
                            </a:lnSpc>
                          </a:pPr>
                          <a:r>
                            <a:rPr lang="en-US" altLang="zh-CN" sz="1400" kern="100" dirty="0">
                              <a:solidFill>
                                <a:schemeClr val="bg1"/>
                              </a:solidFill>
                              <a:effectLst/>
                              <a:latin typeface="微软雅黑" panose="020B0503020204020204" pitchFamily="34" charset="-122"/>
                              <a:ea typeface="微软雅黑" panose="020B0503020204020204" pitchFamily="34" charset="-122"/>
                            </a:rPr>
                            <a:t>6</a:t>
                          </a:r>
                          <a:endParaRPr lang="zh-CN" sz="1400" kern="100" dirty="0">
                            <a:solidFill>
                              <a:schemeClr val="bg1"/>
                            </a:solidFill>
                            <a:effectLst/>
                            <a:latin typeface="微软雅黑" panose="020B0503020204020204" pitchFamily="34" charset="-122"/>
                            <a:ea typeface="微软雅黑" panose="020B0503020204020204" pitchFamily="34" charset="-122"/>
                          </a:endParaRPr>
                        </a:p>
                      </a:txBody>
                      <a:tcPr marL="62310" marR="6231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51ADB7"/>
                        </a:solidFill>
                      </a:tcPr>
                    </a:tc>
                    <a:tc>
                      <a:txBody>
                        <a:bodyPr/>
                        <a:lstStyle/>
                        <a:p>
                          <a:endParaRPr lang="zh-CN"/>
                        </a:p>
                      </a:txBody>
                      <a:tcPr marL="62310" marR="62310" marT="0" marB="0">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3"/>
                          <a:stretch>
                            <a:fillRect l="-12733" t="-510000" r="-311" b="-1760000"/>
                          </a:stretch>
                        </a:blipFill>
                      </a:tcPr>
                    </a:tc>
                    <a:extLst>
                      <a:ext uri="{0D108BD9-81ED-4DB2-BD59-A6C34878D82A}">
                        <a16:rowId xmlns:a16="http://schemas.microsoft.com/office/drawing/2014/main" val="3961059832"/>
                      </a:ext>
                    </a:extLst>
                  </a:tr>
                  <a:tr h="242316">
                    <a:tc>
                      <a:txBody>
                        <a:bodyPr/>
                        <a:lstStyle/>
                        <a:p>
                          <a:pPr indent="0" algn="just">
                            <a:lnSpc>
                              <a:spcPct val="125000"/>
                            </a:lnSpc>
                          </a:pPr>
                          <a:r>
                            <a:rPr lang="en-US" altLang="zh-CN" sz="1400" kern="100" dirty="0">
                              <a:solidFill>
                                <a:schemeClr val="bg1"/>
                              </a:solidFill>
                              <a:effectLst/>
                              <a:latin typeface="微软雅黑" panose="020B0503020204020204" pitchFamily="34" charset="-122"/>
                              <a:ea typeface="微软雅黑" panose="020B0503020204020204" pitchFamily="34" charset="-122"/>
                            </a:rPr>
                            <a:t>7</a:t>
                          </a:r>
                          <a:endParaRPr lang="zh-CN" sz="1400" kern="100" dirty="0">
                            <a:solidFill>
                              <a:schemeClr val="bg1"/>
                            </a:solidFill>
                            <a:effectLst/>
                            <a:latin typeface="微软雅黑" panose="020B0503020204020204" pitchFamily="34" charset="-122"/>
                            <a:ea typeface="微软雅黑" panose="020B0503020204020204" pitchFamily="34" charset="-122"/>
                          </a:endParaRPr>
                        </a:p>
                      </a:txBody>
                      <a:tcPr marL="62310" marR="6231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51ADB7"/>
                        </a:solidFill>
                      </a:tcPr>
                    </a:tc>
                    <a:tc>
                      <a:txBody>
                        <a:bodyPr/>
                        <a:lstStyle/>
                        <a:p>
                          <a:endParaRPr lang="zh-CN"/>
                        </a:p>
                      </a:txBody>
                      <a:tcPr marL="62310" marR="62310" marT="0" marB="0">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3"/>
                          <a:stretch>
                            <a:fillRect l="-12733" t="-642105" r="-311" b="-1752632"/>
                          </a:stretch>
                        </a:blipFill>
                      </a:tcPr>
                    </a:tc>
                    <a:extLst>
                      <a:ext uri="{0D108BD9-81ED-4DB2-BD59-A6C34878D82A}">
                        <a16:rowId xmlns:a16="http://schemas.microsoft.com/office/drawing/2014/main" val="4205757465"/>
                      </a:ext>
                    </a:extLst>
                  </a:tr>
                  <a:tr h="266700">
                    <a:tc>
                      <a:txBody>
                        <a:bodyPr/>
                        <a:lstStyle/>
                        <a:p>
                          <a:pPr indent="0" algn="just">
                            <a:lnSpc>
                              <a:spcPct val="125000"/>
                            </a:lnSpc>
                          </a:pPr>
                          <a:r>
                            <a:rPr lang="en-US" altLang="zh-CN" sz="1400" kern="100" dirty="0">
                              <a:solidFill>
                                <a:schemeClr val="bg1"/>
                              </a:solidFill>
                              <a:effectLst/>
                              <a:latin typeface="微软雅黑" panose="020B0503020204020204" pitchFamily="34" charset="-122"/>
                              <a:ea typeface="微软雅黑" panose="020B0503020204020204" pitchFamily="34" charset="-122"/>
                            </a:rPr>
                            <a:t>8</a:t>
                          </a:r>
                          <a:endParaRPr lang="zh-CN" sz="1400" kern="100" dirty="0">
                            <a:solidFill>
                              <a:schemeClr val="bg1"/>
                            </a:solidFill>
                            <a:effectLst/>
                            <a:latin typeface="微软雅黑" panose="020B0503020204020204" pitchFamily="34" charset="-122"/>
                            <a:ea typeface="微软雅黑" panose="020B0503020204020204" pitchFamily="34" charset="-122"/>
                          </a:endParaRPr>
                        </a:p>
                      </a:txBody>
                      <a:tcPr marL="62310" marR="6231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51ADB7"/>
                        </a:solidFill>
                      </a:tcPr>
                    </a:tc>
                    <a:tc>
                      <a:txBody>
                        <a:bodyPr/>
                        <a:lstStyle/>
                        <a:p>
                          <a:endParaRPr lang="zh-CN"/>
                        </a:p>
                      </a:txBody>
                      <a:tcPr marL="62310" marR="62310" marT="0" marB="0">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3"/>
                          <a:stretch>
                            <a:fillRect l="-12733" t="-671429" r="-311" b="-1485714"/>
                          </a:stretch>
                        </a:blipFill>
                      </a:tcPr>
                    </a:tc>
                    <a:extLst>
                      <a:ext uri="{0D108BD9-81ED-4DB2-BD59-A6C34878D82A}">
                        <a16:rowId xmlns:a16="http://schemas.microsoft.com/office/drawing/2014/main" val="4048581267"/>
                      </a:ext>
                    </a:extLst>
                  </a:tr>
                  <a:tr h="242316">
                    <a:tc>
                      <a:txBody>
                        <a:bodyPr/>
                        <a:lstStyle/>
                        <a:p>
                          <a:pPr indent="0" algn="just">
                            <a:lnSpc>
                              <a:spcPct val="125000"/>
                            </a:lnSpc>
                          </a:pPr>
                          <a:r>
                            <a:rPr lang="en-US" altLang="zh-CN" sz="1400" kern="100" dirty="0">
                              <a:solidFill>
                                <a:schemeClr val="bg1"/>
                              </a:solidFill>
                              <a:effectLst/>
                              <a:latin typeface="微软雅黑" panose="020B0503020204020204" pitchFamily="34" charset="-122"/>
                              <a:ea typeface="微软雅黑" panose="020B0503020204020204" pitchFamily="34" charset="-122"/>
                            </a:rPr>
                            <a:t>9</a:t>
                          </a:r>
                          <a:endParaRPr lang="zh-CN" sz="1400" kern="100" dirty="0">
                            <a:solidFill>
                              <a:schemeClr val="bg1"/>
                            </a:solidFill>
                            <a:effectLst/>
                            <a:latin typeface="微软雅黑" panose="020B0503020204020204" pitchFamily="34" charset="-122"/>
                            <a:ea typeface="微软雅黑" panose="020B0503020204020204" pitchFamily="34" charset="-122"/>
                          </a:endParaRPr>
                        </a:p>
                      </a:txBody>
                      <a:tcPr marL="62310" marR="6231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51ADB7"/>
                        </a:solidFill>
                      </a:tcPr>
                    </a:tc>
                    <a:tc>
                      <a:txBody>
                        <a:bodyPr/>
                        <a:lstStyle/>
                        <a:p>
                          <a:endParaRPr lang="zh-CN"/>
                        </a:p>
                      </a:txBody>
                      <a:tcPr marL="62310" marR="62310" marT="0" marB="0">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3"/>
                          <a:stretch>
                            <a:fillRect l="-12733" t="-852632" r="-311" b="-1542105"/>
                          </a:stretch>
                        </a:blipFill>
                      </a:tcPr>
                    </a:tc>
                    <a:extLst>
                      <a:ext uri="{0D108BD9-81ED-4DB2-BD59-A6C34878D82A}">
                        <a16:rowId xmlns:a16="http://schemas.microsoft.com/office/drawing/2014/main" val="1549335579"/>
                      </a:ext>
                    </a:extLst>
                  </a:tr>
                  <a:tr h="242316">
                    <a:tc>
                      <a:txBody>
                        <a:bodyPr/>
                        <a:lstStyle/>
                        <a:p>
                          <a:pPr indent="0" algn="just">
                            <a:lnSpc>
                              <a:spcPct val="125000"/>
                            </a:lnSpc>
                          </a:pPr>
                          <a:r>
                            <a:rPr lang="en-US" altLang="zh-CN" sz="1400" kern="100" dirty="0">
                              <a:solidFill>
                                <a:schemeClr val="bg1"/>
                              </a:solidFill>
                              <a:effectLst/>
                              <a:latin typeface="微软雅黑" panose="020B0503020204020204" pitchFamily="34" charset="-122"/>
                              <a:ea typeface="微软雅黑" panose="020B0503020204020204" pitchFamily="34" charset="-122"/>
                            </a:rPr>
                            <a:t>10</a:t>
                          </a:r>
                          <a:endParaRPr lang="zh-CN" sz="1400" kern="100" dirty="0">
                            <a:solidFill>
                              <a:schemeClr val="bg1"/>
                            </a:solidFill>
                            <a:effectLst/>
                            <a:latin typeface="微软雅黑" panose="020B0503020204020204" pitchFamily="34" charset="-122"/>
                            <a:ea typeface="微软雅黑" panose="020B0503020204020204" pitchFamily="34" charset="-122"/>
                          </a:endParaRPr>
                        </a:p>
                      </a:txBody>
                      <a:tcPr marL="62310" marR="6231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51ADB7"/>
                        </a:solidFill>
                      </a:tcPr>
                    </a:tc>
                    <a:tc>
                      <a:txBody>
                        <a:bodyPr/>
                        <a:lstStyle/>
                        <a:p>
                          <a:endParaRPr lang="zh-CN"/>
                        </a:p>
                      </a:txBody>
                      <a:tcPr marL="62310" marR="62310" marT="0" marB="0">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3"/>
                          <a:stretch>
                            <a:fillRect l="-12733" t="-952632" r="-311" b="-1442105"/>
                          </a:stretch>
                        </a:blipFill>
                      </a:tcPr>
                    </a:tc>
                    <a:extLst>
                      <a:ext uri="{0D108BD9-81ED-4DB2-BD59-A6C34878D82A}">
                        <a16:rowId xmlns:a16="http://schemas.microsoft.com/office/drawing/2014/main" val="154144418"/>
                      </a:ext>
                    </a:extLst>
                  </a:tr>
                  <a:tr h="1042416">
                    <a:tc>
                      <a:txBody>
                        <a:bodyPr/>
                        <a:lstStyle/>
                        <a:p>
                          <a:pPr indent="0" algn="just">
                            <a:lnSpc>
                              <a:spcPct val="125000"/>
                            </a:lnSpc>
                          </a:pPr>
                          <a:r>
                            <a:rPr lang="en-US" sz="1400" kern="100" dirty="0">
                              <a:solidFill>
                                <a:schemeClr val="bg1"/>
                              </a:solidFill>
                              <a:effectLst/>
                              <a:latin typeface="微软雅黑" panose="020B0503020204020204" pitchFamily="34" charset="-122"/>
                              <a:ea typeface="微软雅黑" panose="020B0503020204020204" pitchFamily="34" charset="-122"/>
                            </a:rPr>
                            <a:t>11</a:t>
                          </a:r>
                        </a:p>
                        <a:p>
                          <a:pPr indent="0" algn="just">
                            <a:lnSpc>
                              <a:spcPct val="125000"/>
                            </a:lnSpc>
                          </a:pPr>
                          <a:r>
                            <a:rPr lang="en-US" altLang="zh-CN" sz="1400" kern="100" dirty="0">
                              <a:solidFill>
                                <a:schemeClr val="bg1"/>
                              </a:solidFill>
                              <a:effectLst/>
                              <a:latin typeface="微软雅黑" panose="020B0503020204020204" pitchFamily="34" charset="-122"/>
                              <a:ea typeface="微软雅黑" panose="020B0503020204020204" pitchFamily="34" charset="-122"/>
                            </a:rPr>
                            <a:t>12</a:t>
                          </a:r>
                        </a:p>
                        <a:p>
                          <a:pPr indent="0" algn="just">
                            <a:lnSpc>
                              <a:spcPct val="125000"/>
                            </a:lnSpc>
                          </a:pPr>
                          <a:r>
                            <a:rPr lang="en-US" altLang="zh-CN" sz="1400" kern="100" dirty="0">
                              <a:solidFill>
                                <a:schemeClr val="bg1"/>
                              </a:solidFill>
                              <a:effectLst/>
                              <a:latin typeface="微软雅黑" panose="020B0503020204020204" pitchFamily="34" charset="-122"/>
                              <a:ea typeface="微软雅黑" panose="020B0503020204020204" pitchFamily="34" charset="-122"/>
                            </a:rPr>
                            <a:t>13</a:t>
                          </a:r>
                        </a:p>
                        <a:p>
                          <a:pPr indent="0" algn="just">
                            <a:lnSpc>
                              <a:spcPct val="125000"/>
                            </a:lnSpc>
                          </a:pPr>
                          <a:r>
                            <a:rPr lang="en-US" altLang="zh-CN" sz="1400" kern="100" dirty="0">
                              <a:solidFill>
                                <a:schemeClr val="bg1"/>
                              </a:solidFill>
                              <a:effectLst/>
                              <a:latin typeface="微软雅黑" panose="020B0503020204020204" pitchFamily="34" charset="-122"/>
                              <a:ea typeface="微软雅黑" panose="020B0503020204020204" pitchFamily="34" charset="-122"/>
                            </a:rPr>
                            <a:t>14</a:t>
                          </a:r>
                          <a:endParaRPr lang="zh-CN" sz="1400" kern="100" dirty="0">
                            <a:solidFill>
                              <a:schemeClr val="bg1"/>
                            </a:solidFill>
                            <a:effectLst/>
                            <a:latin typeface="微软雅黑" panose="020B0503020204020204" pitchFamily="34" charset="-122"/>
                            <a:ea typeface="微软雅黑" panose="020B0503020204020204" pitchFamily="34" charset="-122"/>
                          </a:endParaRPr>
                        </a:p>
                      </a:txBody>
                      <a:tcPr marL="62310" marR="6231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51ADB7"/>
                        </a:solidFill>
                      </a:tcPr>
                    </a:tc>
                    <a:tc>
                      <a:txBody>
                        <a:bodyPr/>
                        <a:lstStyle/>
                        <a:p>
                          <a:endParaRPr lang="zh-CN"/>
                        </a:p>
                      </a:txBody>
                      <a:tcPr marL="62310" marR="62310" marT="0" marB="0">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3"/>
                          <a:stretch>
                            <a:fillRect l="-12733" t="-243902" r="-311" b="-234146"/>
                          </a:stretch>
                        </a:blipFill>
                      </a:tcPr>
                    </a:tc>
                    <a:extLst>
                      <a:ext uri="{0D108BD9-81ED-4DB2-BD59-A6C34878D82A}">
                        <a16:rowId xmlns:a16="http://schemas.microsoft.com/office/drawing/2014/main" val="2799108310"/>
                      </a:ext>
                    </a:extLst>
                  </a:tr>
                  <a:tr h="533400">
                    <a:tc>
                      <a:txBody>
                        <a:bodyPr/>
                        <a:lstStyle/>
                        <a:p>
                          <a:pPr indent="0" algn="l">
                            <a:lnSpc>
                              <a:spcPct val="125000"/>
                            </a:lnSpc>
                          </a:pPr>
                          <a:r>
                            <a:rPr lang="en-US" sz="1400" kern="100" dirty="0">
                              <a:solidFill>
                                <a:schemeClr val="bg1"/>
                              </a:solidFill>
                              <a:effectLst/>
                              <a:latin typeface="微软雅黑" panose="020B0503020204020204" pitchFamily="34" charset="-122"/>
                              <a:ea typeface="微软雅黑" panose="020B0503020204020204" pitchFamily="34" charset="-122"/>
                            </a:rPr>
                            <a:t>15</a:t>
                          </a:r>
                          <a:endParaRPr lang="zh-CN" sz="1400" kern="100" dirty="0">
                            <a:solidFill>
                              <a:schemeClr val="bg1"/>
                            </a:solidFill>
                            <a:effectLst/>
                            <a:latin typeface="微软雅黑" panose="020B0503020204020204" pitchFamily="34" charset="-122"/>
                            <a:ea typeface="微软雅黑" panose="020B0503020204020204" pitchFamily="34" charset="-122"/>
                          </a:endParaRPr>
                        </a:p>
                        <a:p>
                          <a:pPr indent="0" algn="l">
                            <a:lnSpc>
                              <a:spcPct val="125000"/>
                            </a:lnSpc>
                          </a:pPr>
                          <a:r>
                            <a:rPr lang="en-US" sz="1400" kern="100" dirty="0">
                              <a:solidFill>
                                <a:schemeClr val="bg1"/>
                              </a:solidFill>
                              <a:effectLst/>
                              <a:latin typeface="微软雅黑" panose="020B0503020204020204" pitchFamily="34" charset="-122"/>
                              <a:ea typeface="微软雅黑" panose="020B0503020204020204" pitchFamily="34" charset="-122"/>
                            </a:rPr>
                            <a:t>16</a:t>
                          </a:r>
                          <a:endParaRPr lang="zh-CN" sz="1400" kern="100" dirty="0">
                            <a:solidFill>
                              <a:schemeClr val="bg1"/>
                            </a:solidFill>
                            <a:effectLst/>
                            <a:latin typeface="微软雅黑" panose="020B0503020204020204" pitchFamily="34" charset="-122"/>
                            <a:ea typeface="微软雅黑" panose="020B0503020204020204" pitchFamily="34" charset="-122"/>
                          </a:endParaRPr>
                        </a:p>
                      </a:txBody>
                      <a:tcPr marL="62310" marR="6231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51ADB7"/>
                        </a:solidFill>
                      </a:tcPr>
                    </a:tc>
                    <a:tc>
                      <a:txBody>
                        <a:bodyPr/>
                        <a:lstStyle/>
                        <a:p>
                          <a:endParaRPr lang="zh-CN"/>
                        </a:p>
                      </a:txBody>
                      <a:tcPr marL="62310" marR="62310" marT="0" marB="0">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3"/>
                          <a:stretch>
                            <a:fillRect l="-12733" t="-671429" r="-311" b="-357143"/>
                          </a:stretch>
                        </a:blipFill>
                      </a:tcPr>
                    </a:tc>
                    <a:extLst>
                      <a:ext uri="{0D108BD9-81ED-4DB2-BD59-A6C34878D82A}">
                        <a16:rowId xmlns:a16="http://schemas.microsoft.com/office/drawing/2014/main" val="340018341"/>
                      </a:ext>
                    </a:extLst>
                  </a:tr>
                  <a:tr h="509016">
                    <a:tc>
                      <a:txBody>
                        <a:bodyPr/>
                        <a:lstStyle/>
                        <a:p>
                          <a:pPr indent="0" algn="just">
                            <a:lnSpc>
                              <a:spcPct val="125000"/>
                            </a:lnSpc>
                          </a:pPr>
                          <a:r>
                            <a:rPr lang="en-US" sz="1400" kern="100" dirty="0">
                              <a:solidFill>
                                <a:schemeClr val="bg1"/>
                              </a:solidFill>
                              <a:effectLst/>
                              <a:latin typeface="微软雅黑" panose="020B0503020204020204" pitchFamily="34" charset="-122"/>
                              <a:ea typeface="微软雅黑" panose="020B0503020204020204" pitchFamily="34" charset="-122"/>
                            </a:rPr>
                            <a:t>17</a:t>
                          </a:r>
                        </a:p>
                        <a:p>
                          <a:pPr indent="0" algn="just">
                            <a:lnSpc>
                              <a:spcPct val="125000"/>
                            </a:lnSpc>
                          </a:pPr>
                          <a:r>
                            <a:rPr lang="en-US" altLang="zh-CN" sz="1400" kern="100" dirty="0">
                              <a:solidFill>
                                <a:schemeClr val="bg1"/>
                              </a:solidFill>
                              <a:effectLst/>
                              <a:latin typeface="微软雅黑" panose="020B0503020204020204" pitchFamily="34" charset="-122"/>
                              <a:ea typeface="微软雅黑" panose="020B0503020204020204" pitchFamily="34" charset="-122"/>
                            </a:rPr>
                            <a:t>18</a:t>
                          </a:r>
                          <a:endParaRPr lang="zh-CN" sz="1400" kern="100" dirty="0">
                            <a:solidFill>
                              <a:schemeClr val="bg1"/>
                            </a:solidFill>
                            <a:effectLst/>
                            <a:latin typeface="微软雅黑" panose="020B0503020204020204" pitchFamily="34" charset="-122"/>
                            <a:ea typeface="微软雅黑" panose="020B0503020204020204" pitchFamily="34" charset="-122"/>
                          </a:endParaRPr>
                        </a:p>
                      </a:txBody>
                      <a:tcPr marL="62310" marR="6231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51ADB7"/>
                        </a:solidFill>
                      </a:tcPr>
                    </a:tc>
                    <a:tc>
                      <a:txBody>
                        <a:bodyPr/>
                        <a:lstStyle/>
                        <a:p>
                          <a:endParaRPr lang="zh-CN"/>
                        </a:p>
                      </a:txBody>
                      <a:tcPr marL="62310" marR="62310" marT="0" marB="0">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3"/>
                          <a:stretch>
                            <a:fillRect l="-12733" t="-790244" r="-311" b="-265854"/>
                          </a:stretch>
                        </a:blipFill>
                      </a:tcPr>
                    </a:tc>
                    <a:extLst>
                      <a:ext uri="{0D108BD9-81ED-4DB2-BD59-A6C34878D82A}">
                        <a16:rowId xmlns:a16="http://schemas.microsoft.com/office/drawing/2014/main" val="818475450"/>
                      </a:ext>
                    </a:extLst>
                  </a:tr>
                  <a:tr h="1042416">
                    <a:tc>
                      <a:txBody>
                        <a:bodyPr/>
                        <a:lstStyle/>
                        <a:p>
                          <a:pPr indent="0" algn="just">
                            <a:lnSpc>
                              <a:spcPct val="125000"/>
                            </a:lnSpc>
                          </a:pPr>
                          <a:r>
                            <a:rPr lang="en-US" sz="1400" kern="100" dirty="0">
                              <a:solidFill>
                                <a:schemeClr val="bg1"/>
                              </a:solidFill>
                              <a:effectLst/>
                              <a:latin typeface="微软雅黑" panose="020B0503020204020204" pitchFamily="34" charset="-122"/>
                              <a:ea typeface="微软雅黑" panose="020B0503020204020204" pitchFamily="34" charset="-122"/>
                            </a:rPr>
                            <a:t>19</a:t>
                          </a:r>
                        </a:p>
                        <a:p>
                          <a:pPr indent="0" algn="just">
                            <a:lnSpc>
                              <a:spcPct val="125000"/>
                            </a:lnSpc>
                          </a:pPr>
                          <a:r>
                            <a:rPr lang="en-US" altLang="zh-CN" sz="1400" kern="100" dirty="0">
                              <a:solidFill>
                                <a:schemeClr val="bg1"/>
                              </a:solidFill>
                              <a:effectLst/>
                              <a:latin typeface="微软雅黑" panose="020B0503020204020204" pitchFamily="34" charset="-122"/>
                              <a:ea typeface="微软雅黑" panose="020B0503020204020204" pitchFamily="34" charset="-122"/>
                            </a:rPr>
                            <a:t>20</a:t>
                          </a:r>
                        </a:p>
                        <a:p>
                          <a:pPr indent="0" algn="just">
                            <a:lnSpc>
                              <a:spcPct val="125000"/>
                            </a:lnSpc>
                          </a:pPr>
                          <a:r>
                            <a:rPr lang="en-US" altLang="zh-CN" sz="1400" kern="100" dirty="0">
                              <a:solidFill>
                                <a:schemeClr val="bg1"/>
                              </a:solidFill>
                              <a:effectLst/>
                              <a:latin typeface="微软雅黑" panose="020B0503020204020204" pitchFamily="34" charset="-122"/>
                              <a:ea typeface="微软雅黑" panose="020B0503020204020204" pitchFamily="34" charset="-122"/>
                            </a:rPr>
                            <a:t>21</a:t>
                          </a:r>
                        </a:p>
                        <a:p>
                          <a:pPr indent="0" algn="just">
                            <a:lnSpc>
                              <a:spcPct val="125000"/>
                            </a:lnSpc>
                          </a:pPr>
                          <a:r>
                            <a:rPr lang="en-US" altLang="zh-CN" sz="1400" kern="100" dirty="0">
                              <a:solidFill>
                                <a:schemeClr val="bg1"/>
                              </a:solidFill>
                              <a:effectLst/>
                              <a:latin typeface="微软雅黑" panose="020B0503020204020204" pitchFamily="34" charset="-122"/>
                              <a:ea typeface="微软雅黑" panose="020B0503020204020204" pitchFamily="34" charset="-122"/>
                            </a:rPr>
                            <a:t>22</a:t>
                          </a:r>
                          <a:endParaRPr lang="zh-CN" sz="1400" kern="100" dirty="0">
                            <a:solidFill>
                              <a:schemeClr val="bg1"/>
                            </a:solidFill>
                            <a:effectLst/>
                            <a:latin typeface="微软雅黑" panose="020B0503020204020204" pitchFamily="34" charset="-122"/>
                            <a:ea typeface="微软雅黑" panose="020B0503020204020204" pitchFamily="34" charset="-122"/>
                          </a:endParaRPr>
                        </a:p>
                      </a:txBody>
                      <a:tcPr marL="62310" marR="6231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51ADB7"/>
                        </a:solidFill>
                      </a:tcPr>
                    </a:tc>
                    <a:tc>
                      <a:txBody>
                        <a:bodyPr/>
                        <a:lstStyle/>
                        <a:p>
                          <a:endParaRPr lang="zh-CN"/>
                        </a:p>
                      </a:txBody>
                      <a:tcPr marL="62310" marR="62310" marT="0" marB="0">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3"/>
                          <a:stretch>
                            <a:fillRect l="-12733" t="-445122" r="-311" b="-32927"/>
                          </a:stretch>
                        </a:blipFill>
                      </a:tcPr>
                    </a:tc>
                    <a:extLst>
                      <a:ext uri="{0D108BD9-81ED-4DB2-BD59-A6C34878D82A}">
                        <a16:rowId xmlns:a16="http://schemas.microsoft.com/office/drawing/2014/main" val="4146017560"/>
                      </a:ext>
                    </a:extLst>
                  </a:tr>
                  <a:tr h="242316">
                    <a:tc>
                      <a:txBody>
                        <a:bodyPr/>
                        <a:lstStyle/>
                        <a:p>
                          <a:pPr indent="0" algn="just">
                            <a:lnSpc>
                              <a:spcPct val="125000"/>
                            </a:lnSpc>
                          </a:pPr>
                          <a:r>
                            <a:rPr lang="en-US" altLang="zh-CN" sz="1400" kern="100" dirty="0">
                              <a:solidFill>
                                <a:schemeClr val="bg1"/>
                              </a:solidFill>
                              <a:effectLst/>
                              <a:latin typeface="微软雅黑" panose="020B0503020204020204" pitchFamily="34" charset="-122"/>
                              <a:ea typeface="微软雅黑" panose="020B0503020204020204" pitchFamily="34" charset="-122"/>
                            </a:rPr>
                            <a:t>23</a:t>
                          </a:r>
                          <a:endParaRPr lang="zh-CN" sz="1400" kern="100" dirty="0">
                            <a:solidFill>
                              <a:schemeClr val="bg1"/>
                            </a:solidFill>
                            <a:effectLst/>
                            <a:latin typeface="微软雅黑" panose="020B0503020204020204" pitchFamily="34" charset="-122"/>
                            <a:ea typeface="微软雅黑" panose="020B0503020204020204" pitchFamily="34" charset="-122"/>
                          </a:endParaRPr>
                        </a:p>
                      </a:txBody>
                      <a:tcPr marL="62310" marR="6231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51ADB7"/>
                        </a:solidFill>
                      </a:tcPr>
                    </a:tc>
                    <a:tc>
                      <a:txBody>
                        <a:bodyPr/>
                        <a:lstStyle/>
                        <a:p>
                          <a:endParaRPr lang="zh-CN"/>
                        </a:p>
                      </a:txBody>
                      <a:tcPr marL="62310" marR="62310" marT="0" marB="0">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3"/>
                          <a:stretch>
                            <a:fillRect l="-12733" t="-2352632" r="-311" b="-42105"/>
                          </a:stretch>
                        </a:blipFill>
                      </a:tcPr>
                    </a:tc>
                    <a:extLst>
                      <a:ext uri="{0D108BD9-81ED-4DB2-BD59-A6C34878D82A}">
                        <a16:rowId xmlns:a16="http://schemas.microsoft.com/office/drawing/2014/main" val="2305014380"/>
                      </a:ext>
                    </a:extLst>
                  </a:tr>
                </a:tbl>
              </a:graphicData>
            </a:graphic>
          </p:graphicFrame>
        </mc:Fallback>
      </mc:AlternateContent>
      <p:sp>
        <p:nvSpPr>
          <p:cNvPr id="11" name="矩形 10">
            <a:extLst>
              <a:ext uri="{FF2B5EF4-FFF2-40B4-BE49-F238E27FC236}">
                <a16:creationId xmlns:a16="http://schemas.microsoft.com/office/drawing/2014/main" id="{B43B8579-78A6-434B-A085-8891F20B8E2E}"/>
              </a:ext>
            </a:extLst>
          </p:cNvPr>
          <p:cNvSpPr/>
          <p:nvPr/>
        </p:nvSpPr>
        <p:spPr>
          <a:xfrm>
            <a:off x="479457" y="3635062"/>
            <a:ext cx="3169457" cy="369332"/>
          </a:xfrm>
          <a:prstGeom prst="rect">
            <a:avLst/>
          </a:prstGeom>
        </p:spPr>
        <p:txBody>
          <a:bodyPr wrap="none">
            <a:spAutoFit/>
          </a:bodyPr>
          <a:lstStyle/>
          <a:p>
            <a:pPr lvl="0" eaLnBrk="0" fontAlgn="base" hangingPunct="0">
              <a:spcBef>
                <a:spcPct val="0"/>
              </a:spcBef>
              <a:spcAft>
                <a:spcPct val="0"/>
              </a:spcAft>
            </a:pPr>
            <a:r>
              <a:rPr lang="zh-CN" altLang="en-US" b="1" dirty="0">
                <a:latin typeface="Arial Unicode MS" panose="020B0604020202020204" pitchFamily="34" charset="-122"/>
                <a:ea typeface="Menlo"/>
              </a:rPr>
              <a:t>例：</a:t>
            </a:r>
            <a:r>
              <a:rPr lang="zh-CN" altLang="zh-CN" b="1" dirty="0">
                <a:latin typeface="Arial Unicode MS" panose="020B0604020202020204" pitchFamily="34" charset="-122"/>
                <a:ea typeface="Menlo"/>
              </a:rPr>
              <a:t>输入</a:t>
            </a:r>
            <a:r>
              <a:rPr lang="zh-CN" altLang="zh-CN" dirty="0">
                <a:latin typeface="Arial Unicode MS" panose="020B0604020202020204" pitchFamily="34" charset="-122"/>
                <a:ea typeface="Menlo"/>
              </a:rPr>
              <a:t> [1,3,2,</a:t>
            </a:r>
            <a:r>
              <a:rPr lang="en-US" altLang="zh-CN" dirty="0">
                <a:latin typeface="Arial Unicode MS" panose="020B0604020202020204" pitchFamily="34" charset="-122"/>
                <a:ea typeface="Menlo"/>
              </a:rPr>
              <a:t>4</a:t>
            </a:r>
            <a:r>
              <a:rPr lang="zh-CN" altLang="zh-CN" dirty="0">
                <a:latin typeface="Arial Unicode MS" panose="020B0604020202020204" pitchFamily="34" charset="-122"/>
                <a:ea typeface="Menlo"/>
              </a:rPr>
              <a:t>,1]</a:t>
            </a:r>
            <a:r>
              <a:rPr lang="zh-CN" altLang="en-US" dirty="0">
                <a:latin typeface="Arial Unicode MS" panose="020B0604020202020204" pitchFamily="34" charset="-122"/>
                <a:ea typeface="Menlo"/>
              </a:rPr>
              <a:t>，</a:t>
            </a:r>
            <a:r>
              <a:rPr lang="zh-CN" altLang="zh-CN" dirty="0">
                <a:latin typeface="Arial Unicode MS" panose="020B0604020202020204" pitchFamily="34" charset="-122"/>
                <a:ea typeface="Menlo"/>
              </a:rPr>
              <a:t> </a:t>
            </a:r>
            <a:r>
              <a:rPr lang="zh-CN" altLang="zh-CN" b="1" dirty="0">
                <a:latin typeface="Arial Unicode MS" panose="020B0604020202020204" pitchFamily="34" charset="-122"/>
                <a:ea typeface="Menlo"/>
              </a:rPr>
              <a:t>输出</a:t>
            </a:r>
            <a:r>
              <a:rPr lang="zh-CN" altLang="zh-CN" dirty="0">
                <a:latin typeface="Arial Unicode MS" panose="020B0604020202020204" pitchFamily="34" charset="-122"/>
                <a:ea typeface="Menlo"/>
              </a:rPr>
              <a:t> 2</a:t>
            </a:r>
            <a:r>
              <a:rPr lang="zh-CN" altLang="zh-CN" sz="800" dirty="0"/>
              <a:t> </a:t>
            </a:r>
            <a:endParaRPr lang="zh-CN" altLang="zh-CN" sz="4000" dirty="0">
              <a:latin typeface="Arial" panose="020B0604020202020204" pitchFamily="34" charset="0"/>
            </a:endParaRPr>
          </a:p>
        </p:txBody>
      </p:sp>
      <p:sp>
        <p:nvSpPr>
          <p:cNvPr id="12" name="文本框 11">
            <a:extLst>
              <a:ext uri="{FF2B5EF4-FFF2-40B4-BE49-F238E27FC236}">
                <a16:creationId xmlns:a16="http://schemas.microsoft.com/office/drawing/2014/main" id="{265B8715-C0DE-4057-A079-81396EA08B18}"/>
              </a:ext>
            </a:extLst>
          </p:cNvPr>
          <p:cNvSpPr txBox="1"/>
          <p:nvPr/>
        </p:nvSpPr>
        <p:spPr>
          <a:xfrm>
            <a:off x="1542553" y="4130972"/>
            <a:ext cx="1994457" cy="369332"/>
          </a:xfrm>
          <a:prstGeom prst="rect">
            <a:avLst/>
          </a:prstGeom>
          <a:noFill/>
        </p:spPr>
        <p:txBody>
          <a:bodyPr wrap="none" rtlCol="0">
            <a:spAutoFit/>
          </a:bodyPr>
          <a:lstStyle/>
          <a:p>
            <a:r>
              <a:rPr lang="en-US" altLang="zh-CN" dirty="0"/>
              <a:t>--</a:t>
            </a:r>
            <a:r>
              <a:rPr lang="zh-CN" altLang="en-US" dirty="0"/>
              <a:t>翻转对</a:t>
            </a:r>
            <a:r>
              <a:rPr lang="en-US" altLang="zh-CN" dirty="0">
                <a:sym typeface="Wingdings" panose="05000000000000000000" pitchFamily="2" charset="2"/>
              </a:rPr>
              <a:t>(3,1),</a:t>
            </a:r>
            <a:r>
              <a:rPr lang="zh-CN" altLang="en-US" dirty="0">
                <a:sym typeface="Wingdings" panose="05000000000000000000" pitchFamily="2" charset="2"/>
              </a:rPr>
              <a:t> </a:t>
            </a:r>
            <a:r>
              <a:rPr lang="en-US" altLang="zh-CN" dirty="0">
                <a:sym typeface="Wingdings" panose="05000000000000000000" pitchFamily="2" charset="2"/>
              </a:rPr>
              <a:t>(4,1)</a:t>
            </a:r>
            <a:endParaRPr lang="zh-CN" altLang="en-US" dirty="0"/>
          </a:p>
        </p:txBody>
      </p:sp>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7DFD1352-ECD9-4F59-B4E7-D95F29B60A15}"/>
                  </a:ext>
                </a:extLst>
              </p:cNvPr>
              <p:cNvSpPr txBox="1"/>
              <p:nvPr/>
            </p:nvSpPr>
            <p:spPr>
              <a:xfrm>
                <a:off x="242524" y="5074753"/>
                <a:ext cx="6344622" cy="371833"/>
              </a:xfrm>
              <a:prstGeom prst="rect">
                <a:avLst/>
              </a:prstGeom>
              <a:noFill/>
            </p:spPr>
            <p:txBody>
              <a:bodyPr wrap="none" rtlCol="0">
                <a:spAutoFit/>
              </a:bodyPr>
              <a:lstStyle/>
              <a:p>
                <a:r>
                  <a:rPr lang="zh-CN" altLang="en-US" dirty="0">
                    <a:solidFill>
                      <a:srgbClr val="0070C0"/>
                    </a:solidFill>
                    <a:latin typeface="微软雅黑" panose="020B0503020204020204" pitchFamily="34" charset="-122"/>
                    <a:ea typeface="微软雅黑" panose="020B0503020204020204" pitchFamily="34" charset="-122"/>
                  </a:rPr>
                  <a:t>思路：改写求</a:t>
                </a:r>
                <a14:m>
                  <m:oMath xmlns:m="http://schemas.openxmlformats.org/officeDocument/2006/math">
                    <m:r>
                      <a:rPr lang="zh-CN" altLang="en-US" b="0" i="1" dirty="0">
                        <a:solidFill>
                          <a:srgbClr val="0070C0"/>
                        </a:solidFill>
                        <a:latin typeface="Cambria Math" panose="02040503050406030204" pitchFamily="18" charset="0"/>
                        <a:ea typeface="微软雅黑" panose="020B0503020204020204" pitchFamily="34" charset="-122"/>
                        <a:cs typeface="Times New Roman" panose="02020603050405020304" pitchFamily="18" charset="0"/>
                      </a:rPr>
                      <m:t>逆序对</m:t>
                    </m:r>
                    <m:r>
                      <a:rPr lang="zh-CN" altLang="en-US" i="1" dirty="0" smtClean="0">
                        <a:solidFill>
                          <a:srgbClr val="0070C0"/>
                        </a:solidFill>
                        <a:latin typeface="Cambria Math" panose="02040503050406030204" pitchFamily="18" charset="0"/>
                        <a:ea typeface="微软雅黑" panose="020B0503020204020204" pitchFamily="34" charset="-122"/>
                        <a:cs typeface="Times New Roman" panose="02020603050405020304" pitchFamily="18" charset="0"/>
                      </a:rPr>
                      <m:t>函数</m:t>
                    </m:r>
                    <m:r>
                      <a:rPr lang="en-US" altLang="zh-CN" b="0" i="0" dirty="0" smtClean="0">
                        <a:solidFill>
                          <a:srgbClr val="0070C0"/>
                        </a:solidFill>
                        <a:latin typeface="Cambria Math" panose="02040503050406030204" pitchFamily="18" charset="0"/>
                        <a:ea typeface="微软雅黑" panose="020B0503020204020204" pitchFamily="34" charset="-122"/>
                        <a:cs typeface="Times New Roman" panose="02020603050405020304" pitchFamily="18" charset="0"/>
                      </a:rPr>
                      <m:t> </m:t>
                    </m:r>
                    <m:r>
                      <m:rPr>
                        <m:sty m:val="p"/>
                      </m:rPr>
                      <a:rPr lang="en-US" altLang="zh-CN" dirty="0">
                        <a:solidFill>
                          <a:srgbClr val="0070C0"/>
                        </a:solidFill>
                        <a:latin typeface="Cambria Math" panose="02040503050406030204" pitchFamily="18" charset="0"/>
                        <a:ea typeface="微软雅黑" panose="020B0503020204020204" pitchFamily="34" charset="-122"/>
                        <a:cs typeface="Times New Roman" panose="02020603050405020304" pitchFamily="18" charset="0"/>
                      </a:rPr>
                      <m:t>TwoWayInversionCount</m:t>
                    </m:r>
                    <m:d>
                      <m:dPr>
                        <m:ctrlPr>
                          <a:rPr lang="en-US" altLang="zh-CN" i="1" dirty="0">
                            <a:solidFill>
                              <a:srgbClr val="0070C0"/>
                            </a:solidFill>
                            <a:latin typeface="Cambria Math" panose="02040503050406030204" pitchFamily="18" charset="0"/>
                            <a:ea typeface="微软雅黑" panose="020B0503020204020204" pitchFamily="34" charset="-122"/>
                            <a:cs typeface="Times New Roman" panose="02020603050405020304" pitchFamily="18" charset="0"/>
                          </a:rPr>
                        </m:ctrlPr>
                      </m:dPr>
                      <m:e>
                        <m:r>
                          <a:rPr lang="en-US" altLang="zh-CN" i="1" dirty="0">
                            <a:solidFill>
                              <a:srgbClr val="0070C0"/>
                            </a:solidFill>
                            <a:latin typeface="Cambria Math" panose="02040503050406030204" pitchFamily="18" charset="0"/>
                            <a:ea typeface="微软雅黑" panose="020B0503020204020204" pitchFamily="34" charset="-122"/>
                            <a:cs typeface="Times New Roman" panose="02020603050405020304" pitchFamily="18" charset="0"/>
                          </a:rPr>
                          <m:t>𝑎</m:t>
                        </m:r>
                        <m:r>
                          <a:rPr lang="en-US" altLang="zh-CN" i="1" dirty="0">
                            <a:solidFill>
                              <a:srgbClr val="0070C0"/>
                            </a:solidFill>
                            <a:latin typeface="Cambria Math" panose="02040503050406030204" pitchFamily="18" charset="0"/>
                            <a:ea typeface="微软雅黑" panose="020B0503020204020204" pitchFamily="34" charset="-122"/>
                            <a:cs typeface="Times New Roman" panose="02020603050405020304" pitchFamily="18" charset="0"/>
                          </a:rPr>
                          <m:t>, </m:t>
                        </m:r>
                        <m:r>
                          <a:rPr lang="en-US" altLang="zh-CN" b="0" i="1" dirty="0" smtClean="0">
                            <a:solidFill>
                              <a:srgbClr val="0070C0"/>
                            </a:solidFill>
                            <a:latin typeface="Cambria Math" panose="02040503050406030204" pitchFamily="18" charset="0"/>
                            <a:ea typeface="微软雅黑" panose="020B0503020204020204" pitchFamily="34" charset="-122"/>
                            <a:cs typeface="Times New Roman" panose="02020603050405020304" pitchFamily="18" charset="0"/>
                          </a:rPr>
                          <m:t>𝑡</m:t>
                        </m:r>
                        <m:r>
                          <a:rPr lang="en-US" altLang="zh-CN" b="0" i="1" dirty="0" smtClean="0">
                            <a:solidFill>
                              <a:srgbClr val="0070C0"/>
                            </a:solidFill>
                            <a:latin typeface="Cambria Math" panose="02040503050406030204" pitchFamily="18" charset="0"/>
                            <a:ea typeface="微软雅黑" panose="020B0503020204020204" pitchFamily="34" charset="-122"/>
                            <a:cs typeface="Times New Roman" panose="02020603050405020304" pitchFamily="18" charset="0"/>
                          </a:rPr>
                          <m:t>,</m:t>
                        </m:r>
                        <m:r>
                          <a:rPr lang="en-US" altLang="zh-CN" i="1" dirty="0">
                            <a:solidFill>
                              <a:srgbClr val="0070C0"/>
                            </a:solidFill>
                            <a:latin typeface="Cambria Math" panose="02040503050406030204" pitchFamily="18" charset="0"/>
                            <a:ea typeface="微软雅黑" panose="020B0503020204020204" pitchFamily="34" charset="-122"/>
                            <a:cs typeface="Times New Roman" panose="02020603050405020304" pitchFamily="18" charset="0"/>
                          </a:rPr>
                          <m:t>𝑙</m:t>
                        </m:r>
                        <m:r>
                          <a:rPr lang="en-US" altLang="zh-CN" i="1" dirty="0">
                            <a:solidFill>
                              <a:srgbClr val="0070C0"/>
                            </a:solidFill>
                            <a:latin typeface="Cambria Math" panose="02040503050406030204" pitchFamily="18" charset="0"/>
                            <a:ea typeface="微软雅黑" panose="020B0503020204020204" pitchFamily="34" charset="-122"/>
                            <a:cs typeface="Times New Roman" panose="02020603050405020304" pitchFamily="18" charset="0"/>
                          </a:rPr>
                          <m:t>,</m:t>
                        </m:r>
                        <m:r>
                          <a:rPr lang="en-US" altLang="zh-CN" i="1" dirty="0">
                            <a:solidFill>
                              <a:srgbClr val="0070C0"/>
                            </a:solidFill>
                            <a:latin typeface="Cambria Math" panose="02040503050406030204" pitchFamily="18" charset="0"/>
                            <a:ea typeface="微软雅黑" panose="020B0503020204020204" pitchFamily="34" charset="-122"/>
                            <a:cs typeface="Times New Roman" panose="02020603050405020304" pitchFamily="18" charset="0"/>
                          </a:rPr>
                          <m:t>𝑚</m:t>
                        </m:r>
                        <m:r>
                          <a:rPr lang="en-US" altLang="zh-CN" i="1" dirty="0">
                            <a:solidFill>
                              <a:srgbClr val="0070C0"/>
                            </a:solidFill>
                            <a:latin typeface="Cambria Math" panose="02040503050406030204" pitchFamily="18" charset="0"/>
                            <a:ea typeface="微软雅黑" panose="020B0503020204020204" pitchFamily="34" charset="-122"/>
                            <a:cs typeface="Times New Roman" panose="02020603050405020304" pitchFamily="18" charset="0"/>
                          </a:rPr>
                          <m:t>,</m:t>
                        </m:r>
                        <m:r>
                          <a:rPr lang="en-US" altLang="zh-CN" i="1" dirty="0">
                            <a:solidFill>
                              <a:srgbClr val="0070C0"/>
                            </a:solidFill>
                            <a:latin typeface="Cambria Math" panose="02040503050406030204" pitchFamily="18" charset="0"/>
                            <a:ea typeface="微软雅黑" panose="020B0503020204020204" pitchFamily="34" charset="-122"/>
                            <a:cs typeface="Times New Roman" panose="02020603050405020304" pitchFamily="18" charset="0"/>
                          </a:rPr>
                          <m:t>𝑟</m:t>
                        </m:r>
                      </m:e>
                    </m:d>
                  </m:oMath>
                </a14:m>
                <a:endParaRPr lang="zh-CN" altLang="en-US" dirty="0">
                  <a:solidFill>
                    <a:srgbClr val="0070C0"/>
                  </a:solidFill>
                  <a:latin typeface="微软雅黑" panose="020B0503020204020204" pitchFamily="34" charset="-122"/>
                  <a:ea typeface="微软雅黑" panose="020B0503020204020204" pitchFamily="34" charset="-122"/>
                </a:endParaRPr>
              </a:p>
            </p:txBody>
          </p:sp>
        </mc:Choice>
        <mc:Fallback xmlns="">
          <p:sp>
            <p:nvSpPr>
              <p:cNvPr id="13" name="文本框 12">
                <a:extLst>
                  <a:ext uri="{FF2B5EF4-FFF2-40B4-BE49-F238E27FC236}">
                    <a16:creationId xmlns:a16="http://schemas.microsoft.com/office/drawing/2014/main" id="{7DFD1352-ECD9-4F59-B4E7-D95F29B60A15}"/>
                  </a:ext>
                </a:extLst>
              </p:cNvPr>
              <p:cNvSpPr txBox="1">
                <a:spLocks noRot="1" noChangeAspect="1" noMove="1" noResize="1" noEditPoints="1" noAdjustHandles="1" noChangeArrowheads="1" noChangeShapeType="1" noTextEdit="1"/>
              </p:cNvSpPr>
              <p:nvPr/>
            </p:nvSpPr>
            <p:spPr>
              <a:xfrm>
                <a:off x="242524" y="5074753"/>
                <a:ext cx="6344622" cy="371833"/>
              </a:xfrm>
              <a:prstGeom prst="rect">
                <a:avLst/>
              </a:prstGeom>
              <a:blipFill>
                <a:blip r:embed="rId4"/>
                <a:stretch>
                  <a:fillRect l="-865" t="-6557" b="-26230"/>
                </a:stretch>
              </a:blipFill>
            </p:spPr>
            <p:txBody>
              <a:bodyPr/>
              <a:lstStyle/>
              <a:p>
                <a:r>
                  <a:rPr lang="zh-CN" altLang="en-US">
                    <a:noFill/>
                  </a:rPr>
                  <a:t> </a:t>
                </a:r>
              </a:p>
            </p:txBody>
          </p:sp>
        </mc:Fallback>
      </mc:AlternateContent>
      <p:sp>
        <p:nvSpPr>
          <p:cNvPr id="14" name="文本框 13">
            <a:extLst>
              <a:ext uri="{FF2B5EF4-FFF2-40B4-BE49-F238E27FC236}">
                <a16:creationId xmlns:a16="http://schemas.microsoft.com/office/drawing/2014/main" id="{390262AE-9EF3-4DC6-9A14-5A57C650986F}"/>
              </a:ext>
            </a:extLst>
          </p:cNvPr>
          <p:cNvSpPr txBox="1"/>
          <p:nvPr/>
        </p:nvSpPr>
        <p:spPr>
          <a:xfrm>
            <a:off x="838201" y="5951339"/>
            <a:ext cx="3272624" cy="369332"/>
          </a:xfrm>
          <a:prstGeom prst="rect">
            <a:avLst/>
          </a:prstGeom>
          <a:solidFill>
            <a:srgbClr val="51ADB7"/>
          </a:solidFill>
        </p:spPr>
        <p:txBody>
          <a:bodyPr wrap="square" rtlCol="0">
            <a:spAutoFit/>
          </a:bodyPr>
          <a:lstStyle/>
          <a:p>
            <a:pPr marL="285750" indent="-285750">
              <a:buFont typeface="Arial" panose="020B0604020202020204" pitchFamily="34" charset="0"/>
              <a:buChar char="•"/>
            </a:pPr>
            <a:r>
              <a:rPr kumimoji="1" lang="zh-CN" altLang="en-US" dirty="0">
                <a:solidFill>
                  <a:schemeClr val="bg1"/>
                </a:solidFill>
                <a:latin typeface="Microsoft YaHei" panose="020B0503020204020204" pitchFamily="34" charset="-122"/>
                <a:ea typeface="Microsoft YaHei" panose="020B0503020204020204" pitchFamily="34" charset="-122"/>
              </a:rPr>
              <a:t>时间复杂度：</a:t>
            </a:r>
            <a:r>
              <a:rPr kumimoji="1" lang="en-US" altLang="zh-CN" dirty="0">
                <a:solidFill>
                  <a:schemeClr val="bg1"/>
                </a:solidFill>
                <a:latin typeface="Microsoft YaHei" panose="020B0503020204020204" pitchFamily="34" charset="-122"/>
                <a:ea typeface="Microsoft YaHei" panose="020B0503020204020204" pitchFamily="34" charset="-122"/>
              </a:rPr>
              <a:t>O(n log(n))</a:t>
            </a:r>
            <a:endParaRPr kumimoji="1" lang="zh-CN" altLang="en-US"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822148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animBg="1"/>
    </p:bld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10.6  </a:t>
            </a:r>
            <a:r>
              <a:rPr lang="zh-CN" altLang="en-US" dirty="0"/>
              <a:t>基于比较排序的复杂度分析</a:t>
            </a:r>
          </a:p>
        </p:txBody>
      </p:sp>
      <p:sp>
        <p:nvSpPr>
          <p:cNvPr id="3" name="副标题 2"/>
          <p:cNvSpPr>
            <a:spLocks noGrp="1"/>
          </p:cNvSpPr>
          <p:nvPr>
            <p:ph type="subTitle" idx="1"/>
          </p:nvPr>
        </p:nvSpPr>
        <p:spPr/>
        <p:txBody>
          <a:bodyPr/>
          <a:lstStyle/>
          <a:p>
            <a:r>
              <a:rPr lang="en-US" altLang="zh-CN" dirty="0"/>
              <a:t>10.6  </a:t>
            </a:r>
            <a:r>
              <a:rPr lang="zh-CN" altLang="en-US" dirty="0"/>
              <a:t>基于比较排序的复杂度分析</a:t>
            </a:r>
          </a:p>
        </p:txBody>
      </p:sp>
      <p:sp>
        <p:nvSpPr>
          <p:cNvPr id="4" name="文本占位符 3"/>
          <p:cNvSpPr>
            <a:spLocks noGrp="1"/>
          </p:cNvSpPr>
          <p:nvPr>
            <p:ph type="body" idx="10"/>
          </p:nvPr>
        </p:nvSpPr>
        <p:spPr/>
        <p:txBody>
          <a:bodyPr/>
          <a:lstStyle/>
          <a:p>
            <a:r>
              <a:rPr lang="zh-CN" altLang="en-US" dirty="0"/>
              <a:t>数据结构</a:t>
            </a:r>
          </a:p>
        </p:txBody>
      </p:sp>
      <mc:AlternateContent xmlns:mc="http://schemas.openxmlformats.org/markup-compatibility/2006" xmlns:a14="http://schemas.microsoft.com/office/drawing/2010/main">
        <mc:Choice Requires="a14">
          <p:sp>
            <p:nvSpPr>
              <p:cNvPr id="5" name="内容占位符 4"/>
              <p:cNvSpPr>
                <a:spLocks noGrp="1"/>
              </p:cNvSpPr>
              <p:nvPr>
                <p:ph idx="11"/>
              </p:nvPr>
            </p:nvSpPr>
            <p:spPr/>
            <p:txBody>
              <a:bodyPr>
                <a:normAutofit/>
              </a:bodyPr>
              <a:lstStyle/>
              <a:p>
                <a:pPr>
                  <a:lnSpc>
                    <a:spcPct val="110000"/>
                  </a:lnSpc>
                </a:pPr>
                <a:r>
                  <a:rPr lang="zh-CN" altLang="en-US" sz="2800" b="1" dirty="0"/>
                  <a:t>核心问题</a:t>
                </a:r>
                <a:r>
                  <a:rPr lang="zh-CN" altLang="en-US" sz="2800" dirty="0"/>
                  <a:t>：是否存在时间复杂度优于 </a:t>
                </a:r>
                <a14:m>
                  <m:oMath xmlns:m="http://schemas.openxmlformats.org/officeDocument/2006/math">
                    <m:r>
                      <a:rPr lang="en-US" altLang="zh-CN" sz="2800" i="1">
                        <a:latin typeface="Cambria Math" panose="02040503050406030204" pitchFamily="18" charset="0"/>
                      </a:rPr>
                      <m:t>𝑂</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𝑛</m:t>
                    </m:r>
                    <m:func>
                      <m:funcPr>
                        <m:ctrlPr>
                          <a:rPr lang="zh-CN" altLang="en-US" sz="2800" b="0" i="1" smtClean="0">
                            <a:latin typeface="Cambria Math" panose="02040503050406030204" pitchFamily="18" charset="0"/>
                          </a:rPr>
                        </m:ctrlPr>
                      </m:funcPr>
                      <m:fName>
                        <m:r>
                          <m:rPr>
                            <m:sty m:val="p"/>
                          </m:rPr>
                          <a:rPr lang="en-US" altLang="zh-CN" sz="2800" b="0" i="0" smtClean="0">
                            <a:latin typeface="Cambria Math" panose="02040503050406030204" pitchFamily="18" charset="0"/>
                          </a:rPr>
                          <m:t>log</m:t>
                        </m:r>
                      </m:fName>
                      <m:e>
                        <m:r>
                          <a:rPr lang="en-US" altLang="zh-CN" sz="2800" b="0" i="1" smtClean="0">
                            <a:latin typeface="Cambria Math" panose="02040503050406030204" pitchFamily="18" charset="0"/>
                          </a:rPr>
                          <m:t>𝑛</m:t>
                        </m:r>
                      </m:e>
                    </m:func>
                    <m:r>
                      <a:rPr lang="en-US" altLang="zh-CN" sz="2800" b="0" i="1" smtClean="0">
                        <a:latin typeface="Cambria Math" panose="02040503050406030204" pitchFamily="18" charset="0"/>
                      </a:rPr>
                      <m:t>)</m:t>
                    </m:r>
                  </m:oMath>
                </a14:m>
                <a:r>
                  <a:rPr lang="en-US" altLang="zh-CN" sz="2800" dirty="0"/>
                  <a:t> </a:t>
                </a:r>
                <a:r>
                  <a:rPr lang="zh-CN" altLang="en-US" sz="2800" dirty="0"/>
                  <a:t>的基于</a:t>
                </a:r>
                <a:r>
                  <a:rPr lang="zh-CN" altLang="en-US" sz="2800" dirty="0">
                    <a:solidFill>
                      <a:srgbClr val="FF0000"/>
                    </a:solidFill>
                  </a:rPr>
                  <a:t>比较</a:t>
                </a:r>
                <a:r>
                  <a:rPr lang="zh-CN" altLang="en-US" sz="2800" dirty="0"/>
                  <a:t>排序的算法？</a:t>
                </a:r>
                <a:endParaRPr lang="en-US" altLang="zh-CN" sz="2800" dirty="0"/>
              </a:p>
              <a:p>
                <a:pPr>
                  <a:lnSpc>
                    <a:spcPct val="110000"/>
                  </a:lnSpc>
                </a:pPr>
                <a:endParaRPr lang="en-US" altLang="zh-CN" sz="2800" dirty="0"/>
              </a:p>
              <a:p>
                <a:pPr marL="342900" indent="-342900">
                  <a:lnSpc>
                    <a:spcPct val="110000"/>
                  </a:lnSpc>
                  <a:buFont typeface="Arial" panose="020B0604020202020204" pitchFamily="34" charset="0"/>
                  <a:buChar char="•"/>
                </a:pPr>
                <a:r>
                  <a:rPr lang="zh-CN" altLang="en-US" sz="2800" dirty="0"/>
                  <a:t>基于比较的排序的复杂度下界</a:t>
                </a:r>
                <a:endParaRPr lang="en-US" altLang="zh-CN" sz="2800" dirty="0"/>
              </a:p>
              <a:p>
                <a:pPr marL="342900" indent="-342900">
                  <a:lnSpc>
                    <a:spcPct val="110000"/>
                  </a:lnSpc>
                  <a:buFont typeface="Arial" panose="020B0604020202020204" pitchFamily="34" charset="0"/>
                  <a:buChar char="•"/>
                </a:pPr>
                <a:r>
                  <a:rPr lang="zh-CN" altLang="en-US" sz="2800" dirty="0"/>
                  <a:t>基于比较的排序的平均复杂度</a:t>
                </a:r>
                <a:endParaRPr lang="en-US" altLang="zh-CN" sz="2800" dirty="0"/>
              </a:p>
              <a:p>
                <a:pPr marL="342900" indent="-342900">
                  <a:lnSpc>
                    <a:spcPct val="110000"/>
                  </a:lnSpc>
                  <a:buFont typeface="Arial" panose="020B0604020202020204" pitchFamily="34" charset="0"/>
                  <a:buChar char="•"/>
                </a:pPr>
                <a:r>
                  <a:rPr lang="zh-CN" altLang="en-US" sz="2800" dirty="0"/>
                  <a:t>最少比较排序</a:t>
                </a:r>
                <a:endParaRPr lang="en-US" altLang="zh-CN" sz="2800" dirty="0"/>
              </a:p>
            </p:txBody>
          </p:sp>
        </mc:Choice>
        <mc:Fallback xmlns="">
          <p:sp>
            <p:nvSpPr>
              <p:cNvPr id="5" name="内容占位符 4"/>
              <p:cNvSpPr>
                <a:spLocks noGrp="1" noRot="1" noChangeAspect="1" noMove="1" noResize="1" noEditPoints="1" noAdjustHandles="1" noChangeArrowheads="1" noChangeShapeType="1" noTextEdit="1"/>
              </p:cNvSpPr>
              <p:nvPr>
                <p:ph idx="11"/>
              </p:nvPr>
            </p:nvSpPr>
            <p:spPr>
              <a:blipFill>
                <a:blip r:embed="rId2"/>
                <a:stretch>
                  <a:fillRect l="-1158" t="-96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234208698"/>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10.6.1</a:t>
            </a:r>
            <a:r>
              <a:rPr lang="zh-CN" altLang="en-US" dirty="0"/>
              <a:t>  基于比较的排序的复杂度下界</a:t>
            </a:r>
          </a:p>
        </p:txBody>
      </p:sp>
      <p:sp>
        <p:nvSpPr>
          <p:cNvPr id="3" name="副标题 2"/>
          <p:cNvSpPr>
            <a:spLocks noGrp="1"/>
          </p:cNvSpPr>
          <p:nvPr>
            <p:ph type="subTitle" idx="1"/>
          </p:nvPr>
        </p:nvSpPr>
        <p:spPr/>
        <p:txBody>
          <a:bodyPr/>
          <a:lstStyle/>
          <a:p>
            <a:r>
              <a:rPr lang="en-US" altLang="zh-CN" dirty="0"/>
              <a:t>10.6.1</a:t>
            </a:r>
            <a:r>
              <a:rPr lang="zh-CN" altLang="en-US" dirty="0"/>
              <a:t> 基于比较的排序的复杂度下界</a:t>
            </a:r>
          </a:p>
        </p:txBody>
      </p:sp>
      <p:sp>
        <p:nvSpPr>
          <p:cNvPr id="4" name="文本占位符 3"/>
          <p:cNvSpPr>
            <a:spLocks noGrp="1"/>
          </p:cNvSpPr>
          <p:nvPr>
            <p:ph type="body" idx="10"/>
          </p:nvPr>
        </p:nvSpPr>
        <p:spPr/>
        <p:txBody>
          <a:bodyPr/>
          <a:lstStyle/>
          <a:p>
            <a:r>
              <a:rPr lang="zh-CN" altLang="en-US" dirty="0"/>
              <a:t>数据结构</a:t>
            </a:r>
          </a:p>
        </p:txBody>
      </p:sp>
      <mc:AlternateContent xmlns:mc="http://schemas.openxmlformats.org/markup-compatibility/2006" xmlns:a14="http://schemas.microsoft.com/office/drawing/2010/main">
        <mc:Choice Requires="a14">
          <p:sp>
            <p:nvSpPr>
              <p:cNvPr id="5" name="内容占位符 4"/>
              <p:cNvSpPr>
                <a:spLocks noGrp="1"/>
              </p:cNvSpPr>
              <p:nvPr>
                <p:ph idx="11"/>
              </p:nvPr>
            </p:nvSpPr>
            <p:spPr/>
            <p:txBody>
              <a:bodyPr>
                <a:normAutofit/>
              </a:bodyPr>
              <a:lstStyle/>
              <a:p>
                <a:pPr>
                  <a:lnSpc>
                    <a:spcPct val="110000"/>
                  </a:lnSpc>
                </a:pPr>
                <a:r>
                  <a:rPr lang="zh-CN" altLang="en-US" sz="2800" b="1" dirty="0"/>
                  <a:t>核心问题</a:t>
                </a:r>
                <a:r>
                  <a:rPr lang="zh-CN" altLang="en-US" sz="2800" dirty="0"/>
                  <a:t>：每次操作可以询问两个元素 </a:t>
                </a:r>
                <a14:m>
                  <m:oMath xmlns:m="http://schemas.openxmlformats.org/officeDocument/2006/math">
                    <m:sSub>
                      <m:sSubPr>
                        <m:ctrlPr>
                          <a:rPr lang="en-US" altLang="zh-CN" sz="2800" b="0" i="1" dirty="0" smtClean="0">
                            <a:latin typeface="Cambria Math" panose="02040503050406030204" pitchFamily="18" charset="0"/>
                          </a:rPr>
                        </m:ctrlPr>
                      </m:sSubPr>
                      <m:e>
                        <m:r>
                          <m:rPr>
                            <m:sty m:val="p"/>
                          </m:rPr>
                          <a:rPr lang="en-US" altLang="zh-CN" sz="2800" i="1" dirty="0">
                            <a:latin typeface="Cambria Math" panose="02040503050406030204" pitchFamily="18" charset="0"/>
                          </a:rPr>
                          <m:t>a</m:t>
                        </m:r>
                      </m:e>
                      <m:sub>
                        <m:r>
                          <a:rPr lang="en-US" altLang="zh-CN" sz="2800" b="0" i="1" dirty="0" smtClean="0">
                            <a:latin typeface="Cambria Math" panose="02040503050406030204" pitchFamily="18" charset="0"/>
                          </a:rPr>
                          <m:t>𝑖</m:t>
                        </m:r>
                      </m:sub>
                    </m:sSub>
                  </m:oMath>
                </a14:m>
                <a:r>
                  <a:rPr lang="en-US" altLang="zh-CN" sz="2800" dirty="0"/>
                  <a:t> </a:t>
                </a:r>
                <a:r>
                  <a:rPr lang="zh-CN" altLang="en-US" sz="2800" dirty="0"/>
                  <a:t>是否大于 </a:t>
                </a:r>
                <a14:m>
                  <m:oMath xmlns:m="http://schemas.openxmlformats.org/officeDocument/2006/math">
                    <m:sSub>
                      <m:sSubPr>
                        <m:ctrlPr>
                          <a:rPr lang="en-US" altLang="zh-CN" sz="2800" i="1" dirty="0" smtClean="0">
                            <a:latin typeface="Cambria Math" panose="02040503050406030204" pitchFamily="18" charset="0"/>
                          </a:rPr>
                        </m:ctrlPr>
                      </m:sSubPr>
                      <m:e>
                        <m:r>
                          <m:rPr>
                            <m:sty m:val="p"/>
                          </m:rPr>
                          <a:rPr lang="en-US" altLang="zh-CN" sz="2800" i="1" dirty="0">
                            <a:latin typeface="Cambria Math" panose="02040503050406030204" pitchFamily="18" charset="0"/>
                          </a:rPr>
                          <m:t>a</m:t>
                        </m:r>
                      </m:e>
                      <m:sub>
                        <m:r>
                          <a:rPr lang="en-US" altLang="zh-CN" sz="2800" b="0" i="1" dirty="0" smtClean="0">
                            <a:latin typeface="Cambria Math" panose="02040503050406030204" pitchFamily="18" charset="0"/>
                          </a:rPr>
                          <m:t>𝑗</m:t>
                        </m:r>
                      </m:sub>
                    </m:sSub>
                  </m:oMath>
                </a14:m>
                <a:r>
                  <a:rPr lang="zh-CN" altLang="en-US" sz="2800" dirty="0"/>
                  <a:t>，对于任意的输入数组，在</a:t>
                </a:r>
                <a:r>
                  <a:rPr lang="zh-CN" altLang="en-US" sz="2800" dirty="0">
                    <a:solidFill>
                      <a:srgbClr val="00B0F0"/>
                    </a:solidFill>
                  </a:rPr>
                  <a:t>最坏情况下</a:t>
                </a:r>
                <a:r>
                  <a:rPr lang="zh-CN" altLang="en-US" sz="2800" dirty="0"/>
                  <a:t>，</a:t>
                </a:r>
                <a:r>
                  <a:rPr lang="zh-CN" altLang="en-US" sz="2800" dirty="0">
                    <a:solidFill>
                      <a:srgbClr val="C00000"/>
                    </a:solidFill>
                  </a:rPr>
                  <a:t>至少需要</a:t>
                </a:r>
                <a:r>
                  <a:rPr lang="zh-CN" altLang="en-US" sz="2800" dirty="0"/>
                  <a:t>进行多少次操作才能确定输入数组中所有元素的次序。</a:t>
                </a:r>
                <a:endParaRPr lang="en-US" altLang="zh-CN" sz="2800" dirty="0"/>
              </a:p>
              <a:p>
                <a:pPr>
                  <a:lnSpc>
                    <a:spcPct val="110000"/>
                  </a:lnSpc>
                </a:pPr>
                <a:r>
                  <a:rPr lang="zh-CN" altLang="en-US" sz="2800" b="1" dirty="0"/>
                  <a:t>理论分析：</a:t>
                </a:r>
                <a:r>
                  <a:rPr lang="zh-CN" altLang="en-US" sz="2800" dirty="0"/>
                  <a:t>对于每次询问操作，都可以将剩下可能的次序分成</a:t>
                </a:r>
                <a:r>
                  <a:rPr lang="zh-CN" altLang="en-US" sz="2800" dirty="0">
                    <a:solidFill>
                      <a:srgbClr val="00B0F0"/>
                    </a:solidFill>
                  </a:rPr>
                  <a:t>“满足条件”和“不满足条件”</a:t>
                </a:r>
                <a:r>
                  <a:rPr lang="zh-CN" altLang="en-US" sz="2800" dirty="0"/>
                  <a:t>两类，在</a:t>
                </a:r>
                <a:r>
                  <a:rPr lang="zh-CN" altLang="en-US" sz="2800" dirty="0">
                    <a:solidFill>
                      <a:srgbClr val="C00000"/>
                    </a:solidFill>
                  </a:rPr>
                  <a:t>最坏情况</a:t>
                </a:r>
                <a:r>
                  <a:rPr lang="zh-CN" altLang="en-US" sz="2800" dirty="0"/>
                  <a:t>下，我们每次</a:t>
                </a:r>
                <a:r>
                  <a:rPr lang="zh-CN" altLang="en-US" sz="2800" dirty="0">
                    <a:solidFill>
                      <a:srgbClr val="009999"/>
                    </a:solidFill>
                  </a:rPr>
                  <a:t>最多</a:t>
                </a:r>
                <a:r>
                  <a:rPr lang="zh-CN" altLang="en-US" sz="2800" dirty="0"/>
                  <a:t>只能排除一半的可能次序。对于 </a:t>
                </a:r>
                <a14:m>
                  <m:oMath xmlns:m="http://schemas.openxmlformats.org/officeDocument/2006/math">
                    <m:r>
                      <a:rPr lang="en-US" altLang="zh-CN" sz="2800" b="0" i="1" smtClean="0">
                        <a:latin typeface="Cambria Math" panose="02040503050406030204" pitchFamily="18" charset="0"/>
                      </a:rPr>
                      <m:t>𝑛</m:t>
                    </m:r>
                    <m:r>
                      <a:rPr lang="en-US" altLang="zh-CN" sz="2800" b="0" i="1" smtClean="0">
                        <a:latin typeface="Cambria Math" panose="02040503050406030204" pitchFamily="18" charset="0"/>
                      </a:rPr>
                      <m:t>!</m:t>
                    </m:r>
                  </m:oMath>
                </a14:m>
                <a:r>
                  <a:rPr lang="en-US" altLang="zh-CN" sz="2800" dirty="0"/>
                  <a:t> </a:t>
                </a:r>
                <a:r>
                  <a:rPr lang="zh-CN" altLang="en-US" sz="2800" dirty="0"/>
                  <a:t>种可能次序，至少需要进行 </a:t>
                </a:r>
                <a14:m>
                  <m:oMath xmlns:m="http://schemas.openxmlformats.org/officeDocument/2006/math">
                    <m:r>
                      <a:rPr lang="en-US" altLang="zh-CN" sz="2800" b="0" i="1" smtClean="0">
                        <a:latin typeface="Cambria Math" panose="02040503050406030204" pitchFamily="18" charset="0"/>
                      </a:rPr>
                      <m:t>𝑂</m:t>
                    </m:r>
                    <m:d>
                      <m:dPr>
                        <m:ctrlPr>
                          <a:rPr lang="en-US" altLang="zh-CN" sz="2800" b="0" i="1" smtClean="0">
                            <a:latin typeface="Cambria Math" panose="02040503050406030204" pitchFamily="18" charset="0"/>
                          </a:rPr>
                        </m:ctrlPr>
                      </m:dPr>
                      <m:e>
                        <m:func>
                          <m:funcPr>
                            <m:ctrlPr>
                              <a:rPr lang="en-US" altLang="zh-CN" sz="2800" b="0" i="1" smtClean="0">
                                <a:latin typeface="Cambria Math" panose="02040503050406030204" pitchFamily="18" charset="0"/>
                              </a:rPr>
                            </m:ctrlPr>
                          </m:funcPr>
                          <m:fName>
                            <m:r>
                              <m:rPr>
                                <m:sty m:val="p"/>
                              </m:rPr>
                              <a:rPr lang="en-US" altLang="zh-CN" sz="2800" b="0" i="0" smtClean="0">
                                <a:latin typeface="Cambria Math" panose="02040503050406030204" pitchFamily="18" charset="0"/>
                              </a:rPr>
                              <m:t>log</m:t>
                            </m:r>
                          </m:fName>
                          <m:e>
                            <m:d>
                              <m:dPr>
                                <m:ctrlPr>
                                  <a:rPr lang="en-US" altLang="zh-CN" sz="2800" b="0" i="1" smtClean="0">
                                    <a:latin typeface="Cambria Math" panose="02040503050406030204" pitchFamily="18" charset="0"/>
                                  </a:rPr>
                                </m:ctrlPr>
                              </m:dPr>
                              <m:e>
                                <m:r>
                                  <a:rPr lang="en-US" altLang="zh-CN" sz="2800" b="0" i="1" smtClean="0">
                                    <a:latin typeface="Cambria Math" panose="02040503050406030204" pitchFamily="18" charset="0"/>
                                  </a:rPr>
                                  <m:t>𝑛</m:t>
                                </m:r>
                                <m:r>
                                  <a:rPr lang="en-US" altLang="zh-CN" sz="2800" b="0" i="1" smtClean="0">
                                    <a:latin typeface="Cambria Math" panose="02040503050406030204" pitchFamily="18" charset="0"/>
                                  </a:rPr>
                                  <m:t>!</m:t>
                                </m:r>
                              </m:e>
                            </m:d>
                          </m:e>
                        </m:func>
                      </m:e>
                    </m:d>
                  </m:oMath>
                </a14:m>
                <a:r>
                  <a:rPr lang="en-US" altLang="zh-CN" sz="2800" dirty="0"/>
                  <a:t> </a:t>
                </a:r>
                <a:r>
                  <a:rPr lang="zh-CN" altLang="en-US" sz="2800" dirty="0"/>
                  <a:t>次操作。</a:t>
                </a:r>
                <a:endParaRPr lang="en-US" altLang="zh-CN" sz="2800" dirty="0"/>
              </a:p>
              <a:p>
                <a:pPr>
                  <a:lnSpc>
                    <a:spcPct val="110000"/>
                  </a:lnSpc>
                </a:pPr>
                <a:endParaRPr lang="en-US" altLang="zh-CN" sz="2800" dirty="0"/>
              </a:p>
            </p:txBody>
          </p:sp>
        </mc:Choice>
        <mc:Fallback xmlns="">
          <p:sp>
            <p:nvSpPr>
              <p:cNvPr id="5" name="内容占位符 4"/>
              <p:cNvSpPr>
                <a:spLocks noGrp="1" noRot="1" noChangeAspect="1" noMove="1" noResize="1" noEditPoints="1" noAdjustHandles="1" noChangeArrowheads="1" noChangeShapeType="1" noTextEdit="1"/>
              </p:cNvSpPr>
              <p:nvPr>
                <p:ph idx="11"/>
              </p:nvPr>
            </p:nvSpPr>
            <p:spPr>
              <a:blipFill>
                <a:blip r:embed="rId3"/>
                <a:stretch>
                  <a:fillRect l="-1158" t="-602" r="-883"/>
                </a:stretch>
              </a:blipFill>
            </p:spPr>
            <p:txBody>
              <a:bodyPr/>
              <a:lstStyle/>
              <a:p>
                <a:r>
                  <a:rPr lang="zh-CN" altLang="en-US">
                    <a:noFill/>
                  </a:rPr>
                  <a:t> </a:t>
                </a:r>
              </a:p>
            </p:txBody>
          </p:sp>
        </mc:Fallback>
      </mc:AlternateContent>
      <p:pic>
        <p:nvPicPr>
          <p:cNvPr id="6" name="图片 5">
            <a:extLst>
              <a:ext uri="{FF2B5EF4-FFF2-40B4-BE49-F238E27FC236}">
                <a16:creationId xmlns:a16="http://schemas.microsoft.com/office/drawing/2014/main" id="{FB36D79E-4148-79D5-1A60-7450AC06BFDC}"/>
              </a:ext>
            </a:extLst>
          </p:cNvPr>
          <p:cNvPicPr>
            <a:picLocks noChangeAspect="1"/>
          </p:cNvPicPr>
          <p:nvPr/>
        </p:nvPicPr>
        <p:blipFill>
          <a:blip r:embed="rId4"/>
          <a:stretch>
            <a:fillRect/>
          </a:stretch>
        </p:blipFill>
        <p:spPr>
          <a:xfrm>
            <a:off x="1781976" y="5312453"/>
            <a:ext cx="8628048" cy="750265"/>
          </a:xfrm>
          <a:prstGeom prst="rect">
            <a:avLst/>
          </a:prstGeom>
        </p:spPr>
      </p:pic>
    </p:spTree>
    <p:extLst>
      <p:ext uri="{BB962C8B-B14F-4D97-AF65-F5344CB8AC3E}">
        <p14:creationId xmlns:p14="http://schemas.microsoft.com/office/powerpoint/2010/main" val="3993014464"/>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10.6.1</a:t>
            </a:r>
            <a:r>
              <a:rPr lang="zh-CN" altLang="en-US" dirty="0"/>
              <a:t>  基于比较的排序的复杂度下界</a:t>
            </a:r>
          </a:p>
        </p:txBody>
      </p:sp>
      <p:sp>
        <p:nvSpPr>
          <p:cNvPr id="3" name="副标题 2"/>
          <p:cNvSpPr>
            <a:spLocks noGrp="1"/>
          </p:cNvSpPr>
          <p:nvPr>
            <p:ph type="subTitle" idx="1"/>
          </p:nvPr>
        </p:nvSpPr>
        <p:spPr/>
        <p:txBody>
          <a:bodyPr/>
          <a:lstStyle/>
          <a:p>
            <a:r>
              <a:rPr lang="en-US" altLang="zh-CN" dirty="0"/>
              <a:t>10.6.1</a:t>
            </a:r>
            <a:r>
              <a:rPr lang="zh-CN" altLang="en-US" dirty="0"/>
              <a:t> 基于比较的排序的复杂度下界</a:t>
            </a:r>
          </a:p>
        </p:txBody>
      </p:sp>
      <p:sp>
        <p:nvSpPr>
          <p:cNvPr id="4" name="文本占位符 3"/>
          <p:cNvSpPr>
            <a:spLocks noGrp="1"/>
          </p:cNvSpPr>
          <p:nvPr>
            <p:ph type="body" idx="10"/>
          </p:nvPr>
        </p:nvSpPr>
        <p:spPr/>
        <p:txBody>
          <a:bodyPr/>
          <a:lstStyle/>
          <a:p>
            <a:r>
              <a:rPr lang="zh-CN" altLang="en-US" dirty="0"/>
              <a:t>数据结构</a:t>
            </a:r>
          </a:p>
        </p:txBody>
      </p:sp>
      <mc:AlternateContent xmlns:mc="http://schemas.openxmlformats.org/markup-compatibility/2006" xmlns:a14="http://schemas.microsoft.com/office/drawing/2010/main">
        <mc:Choice Requires="a14">
          <p:sp>
            <p:nvSpPr>
              <p:cNvPr id="5" name="内容占位符 4"/>
              <p:cNvSpPr>
                <a:spLocks noGrp="1"/>
              </p:cNvSpPr>
              <p:nvPr>
                <p:ph idx="11"/>
              </p:nvPr>
            </p:nvSpPr>
            <p:spPr/>
            <p:txBody>
              <a:bodyPr>
                <a:normAutofit/>
              </a:bodyPr>
              <a:lstStyle/>
              <a:p>
                <a:pPr>
                  <a:lnSpc>
                    <a:spcPct val="110000"/>
                  </a:lnSpc>
                </a:pPr>
                <a:r>
                  <a:rPr lang="zh-CN" altLang="en-US" sz="2800" b="1" dirty="0"/>
                  <a:t>理论分析（二叉决策树）：</a:t>
                </a:r>
                <a:r>
                  <a:rPr lang="zh-CN" altLang="en-US" sz="2800" dirty="0"/>
                  <a:t>（以四个元素为例）非叶节点 </a:t>
                </a:r>
                <a14:m>
                  <m:oMath xmlns:m="http://schemas.openxmlformats.org/officeDocument/2006/math">
                    <m:r>
                      <a:rPr lang="en-US" altLang="zh-CN" sz="2800" b="0" i="1" smtClean="0">
                        <a:latin typeface="Cambria Math" panose="02040503050406030204" pitchFamily="18" charset="0"/>
                      </a:rPr>
                      <m:t>𝑖</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𝑗</m:t>
                    </m:r>
                  </m:oMath>
                </a14:m>
                <a:r>
                  <a:rPr lang="en-US" altLang="zh-CN" sz="2800" dirty="0"/>
                  <a:t> </a:t>
                </a:r>
                <a:r>
                  <a:rPr lang="zh-CN" altLang="en-US" sz="2800" dirty="0"/>
                  <a:t>表示比较 </a:t>
                </a:r>
                <a14:m>
                  <m:oMath xmlns:m="http://schemas.openxmlformats.org/officeDocument/2006/math">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𝑎</m:t>
                        </m:r>
                      </m:e>
                      <m:sub>
                        <m:r>
                          <a:rPr lang="en-US" altLang="zh-CN" sz="2800" b="0" i="1" smtClean="0">
                            <a:latin typeface="Cambria Math" panose="02040503050406030204" pitchFamily="18" charset="0"/>
                          </a:rPr>
                          <m:t>𝑖</m:t>
                        </m:r>
                      </m:sub>
                    </m:sSub>
                  </m:oMath>
                </a14:m>
                <a:r>
                  <a:rPr lang="en-US" altLang="zh-CN" sz="2800" dirty="0"/>
                  <a:t> </a:t>
                </a:r>
                <a:r>
                  <a:rPr lang="zh-CN" altLang="en-US" sz="2800" dirty="0"/>
                  <a:t>和 </a:t>
                </a:r>
                <a14:m>
                  <m:oMath xmlns:m="http://schemas.openxmlformats.org/officeDocument/2006/math">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𝑎</m:t>
                        </m:r>
                      </m:e>
                      <m:sub>
                        <m:r>
                          <a:rPr lang="en-US" altLang="zh-CN" sz="2800" b="0" i="1" smtClean="0">
                            <a:latin typeface="Cambria Math" panose="02040503050406030204" pitchFamily="18" charset="0"/>
                          </a:rPr>
                          <m:t>𝑗</m:t>
                        </m:r>
                      </m:sub>
                    </m:sSub>
                  </m:oMath>
                </a14:m>
                <a:r>
                  <a:rPr lang="zh-CN" altLang="en-US" sz="2800" dirty="0"/>
                  <a:t>，如果小于则走向左子树，否则走向右子树。叶子结点包含了所有的可能次序。</a:t>
                </a:r>
                <a:endParaRPr lang="en-US" altLang="zh-CN" sz="2800" dirty="0"/>
              </a:p>
            </p:txBody>
          </p:sp>
        </mc:Choice>
        <mc:Fallback xmlns="">
          <p:sp>
            <p:nvSpPr>
              <p:cNvPr id="5" name="内容占位符 4"/>
              <p:cNvSpPr>
                <a:spLocks noGrp="1" noRot="1" noChangeAspect="1" noMove="1" noResize="1" noEditPoints="1" noAdjustHandles="1" noChangeArrowheads="1" noChangeShapeType="1" noTextEdit="1"/>
              </p:cNvSpPr>
              <p:nvPr>
                <p:ph idx="11"/>
              </p:nvPr>
            </p:nvSpPr>
            <p:spPr>
              <a:blipFill>
                <a:blip r:embed="rId2"/>
                <a:stretch>
                  <a:fillRect l="-1148" t="-1003"/>
                </a:stretch>
              </a:blipFill>
            </p:spPr>
            <p:txBody>
              <a:bodyPr/>
              <a:lstStyle/>
              <a:p>
                <a:r>
                  <a:rPr lang="zh-CN" altLang="en-US">
                    <a:noFill/>
                  </a:rPr>
                  <a:t> </a:t>
                </a:r>
              </a:p>
            </p:txBody>
          </p:sp>
        </mc:Fallback>
      </mc:AlternateContent>
      <p:pic>
        <p:nvPicPr>
          <p:cNvPr id="7" name="图片 6">
            <a:extLst>
              <a:ext uri="{FF2B5EF4-FFF2-40B4-BE49-F238E27FC236}">
                <a16:creationId xmlns:a16="http://schemas.microsoft.com/office/drawing/2014/main" id="{F10F59AE-65B5-7E82-66DB-9017D3521032}"/>
              </a:ext>
            </a:extLst>
          </p:cNvPr>
          <p:cNvPicPr>
            <a:picLocks noChangeAspect="1"/>
          </p:cNvPicPr>
          <p:nvPr/>
        </p:nvPicPr>
        <p:blipFill>
          <a:blip r:embed="rId3"/>
          <a:stretch>
            <a:fillRect/>
          </a:stretch>
        </p:blipFill>
        <p:spPr>
          <a:xfrm>
            <a:off x="2951544" y="2790216"/>
            <a:ext cx="6364026" cy="3617446"/>
          </a:xfrm>
          <a:prstGeom prst="rect">
            <a:avLst/>
          </a:prstGeom>
        </p:spPr>
      </p:pic>
    </p:spTree>
    <p:extLst>
      <p:ext uri="{BB962C8B-B14F-4D97-AF65-F5344CB8AC3E}">
        <p14:creationId xmlns:p14="http://schemas.microsoft.com/office/powerpoint/2010/main" val="1516766683"/>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10.6.1</a:t>
            </a:r>
            <a:r>
              <a:rPr lang="zh-CN" altLang="en-US" dirty="0"/>
              <a:t>  基于比较的排序的复杂度下界</a:t>
            </a:r>
          </a:p>
        </p:txBody>
      </p:sp>
      <p:sp>
        <p:nvSpPr>
          <p:cNvPr id="3" name="副标题 2"/>
          <p:cNvSpPr>
            <a:spLocks noGrp="1"/>
          </p:cNvSpPr>
          <p:nvPr>
            <p:ph type="subTitle" idx="1"/>
          </p:nvPr>
        </p:nvSpPr>
        <p:spPr/>
        <p:txBody>
          <a:bodyPr/>
          <a:lstStyle/>
          <a:p>
            <a:r>
              <a:rPr lang="en-US" altLang="zh-CN" dirty="0"/>
              <a:t>10.6.1</a:t>
            </a:r>
            <a:r>
              <a:rPr lang="zh-CN" altLang="en-US" dirty="0"/>
              <a:t> 基于比较的排序的复杂度下界</a:t>
            </a:r>
          </a:p>
        </p:txBody>
      </p:sp>
      <p:sp>
        <p:nvSpPr>
          <p:cNvPr id="4" name="文本占位符 3"/>
          <p:cNvSpPr>
            <a:spLocks noGrp="1"/>
          </p:cNvSpPr>
          <p:nvPr>
            <p:ph type="body" idx="10"/>
          </p:nvPr>
        </p:nvSpPr>
        <p:spPr/>
        <p:txBody>
          <a:bodyPr/>
          <a:lstStyle/>
          <a:p>
            <a:r>
              <a:rPr lang="zh-CN" altLang="en-US" dirty="0"/>
              <a:t>数据结构</a:t>
            </a:r>
          </a:p>
        </p:txBody>
      </p:sp>
      <mc:AlternateContent xmlns:mc="http://schemas.openxmlformats.org/markup-compatibility/2006" xmlns:a14="http://schemas.microsoft.com/office/drawing/2010/main">
        <mc:Choice Requires="a14">
          <p:sp>
            <p:nvSpPr>
              <p:cNvPr id="5" name="内容占位符 4"/>
              <p:cNvSpPr>
                <a:spLocks noGrp="1"/>
              </p:cNvSpPr>
              <p:nvPr>
                <p:ph idx="11"/>
              </p:nvPr>
            </p:nvSpPr>
            <p:spPr>
              <a:xfrm>
                <a:off x="5917197" y="2152310"/>
                <a:ext cx="6038943" cy="5037760"/>
              </a:xfrm>
            </p:spPr>
            <p:txBody>
              <a:bodyPr>
                <a:normAutofit fontScale="92500"/>
              </a:bodyPr>
              <a:lstStyle/>
              <a:p>
                <a:pPr>
                  <a:lnSpc>
                    <a:spcPct val="110000"/>
                  </a:lnSpc>
                </a:pPr>
                <a:r>
                  <a:rPr lang="zh-CN" altLang="en-US" sz="2800" b="1" dirty="0"/>
                  <a:t>理论分析（二叉决策树）：</a:t>
                </a:r>
                <a:r>
                  <a:rPr lang="zh-CN" altLang="en-US" sz="2800" dirty="0"/>
                  <a:t>设所有非叶节点的深度均小于 </a:t>
                </a:r>
                <a14:m>
                  <m:oMath xmlns:m="http://schemas.openxmlformats.org/officeDocument/2006/math">
                    <m:r>
                      <a:rPr lang="en-US" altLang="zh-CN" sz="2800" b="0" i="1" smtClean="0">
                        <a:latin typeface="Cambria Math" panose="02040503050406030204" pitchFamily="18" charset="0"/>
                      </a:rPr>
                      <m:t>𝑑</m:t>
                    </m:r>
                  </m:oMath>
                </a14:m>
                <a:r>
                  <a:rPr lang="zh-CN" altLang="en-US" sz="2800" dirty="0"/>
                  <a:t>，则叶子结点的数量最多为 </a:t>
                </a:r>
                <a14:m>
                  <m:oMath xmlns:m="http://schemas.openxmlformats.org/officeDocument/2006/math">
                    <m:sSup>
                      <m:sSupPr>
                        <m:ctrlPr>
                          <a:rPr lang="en-US" altLang="zh-CN" sz="2800" b="0" i="1" smtClean="0">
                            <a:latin typeface="Cambria Math" panose="02040503050406030204" pitchFamily="18" charset="0"/>
                          </a:rPr>
                        </m:ctrlPr>
                      </m:sSupPr>
                      <m:e>
                        <m:r>
                          <a:rPr lang="en-US" altLang="zh-CN" sz="2800" b="0" i="1" smtClean="0">
                            <a:latin typeface="Cambria Math" panose="02040503050406030204" pitchFamily="18" charset="0"/>
                          </a:rPr>
                          <m:t>2</m:t>
                        </m:r>
                      </m:e>
                      <m:sup>
                        <m:r>
                          <a:rPr lang="en-US" altLang="zh-CN" sz="2800" b="0" i="1" smtClean="0">
                            <a:latin typeface="Cambria Math" panose="02040503050406030204" pitchFamily="18" charset="0"/>
                          </a:rPr>
                          <m:t>𝑑</m:t>
                        </m:r>
                      </m:sup>
                    </m:sSup>
                    <m:r>
                      <a:rPr lang="zh-CN" altLang="en-US" sz="2800" b="0" i="0" smtClean="0">
                        <a:latin typeface="Cambria Math" panose="02040503050406030204" pitchFamily="18" charset="0"/>
                      </a:rPr>
                      <m:t>（</m:t>
                    </m:r>
                    <m:r>
                      <a:rPr lang="zh-CN" altLang="en-US" sz="2800" i="1">
                        <a:latin typeface="Cambria Math" panose="02040503050406030204" pitchFamily="18" charset="0"/>
                      </a:rPr>
                      <m:t>满二叉树</m:t>
                    </m:r>
                    <m:r>
                      <a:rPr lang="zh-CN" altLang="en-US" sz="2800" i="1" smtClean="0">
                        <a:latin typeface="Cambria Math" panose="02040503050406030204" pitchFamily="18" charset="0"/>
                      </a:rPr>
                      <m:t>时</m:t>
                    </m:r>
                    <m:r>
                      <a:rPr lang="zh-CN" altLang="en-US" sz="2800" i="1">
                        <a:latin typeface="Cambria Math" panose="02040503050406030204" pitchFamily="18" charset="0"/>
                      </a:rPr>
                      <m:t>取到</m:t>
                    </m:r>
                    <m:r>
                      <a:rPr lang="zh-CN" altLang="en-US" sz="2800" b="0" i="0" smtClean="0">
                        <a:latin typeface="Cambria Math" panose="02040503050406030204" pitchFamily="18" charset="0"/>
                      </a:rPr>
                      <m:t>）</m:t>
                    </m:r>
                  </m:oMath>
                </a14:m>
                <a:r>
                  <a:rPr lang="zh-CN" altLang="en-US" sz="2800" dirty="0"/>
                  <a:t>。</a:t>
                </a:r>
                <a:endParaRPr lang="en-US" altLang="zh-CN" sz="2800" dirty="0"/>
              </a:p>
              <a:p>
                <a:pPr>
                  <a:lnSpc>
                    <a:spcPct val="110000"/>
                  </a:lnSpc>
                </a:pPr>
                <a:endParaRPr lang="en-US" altLang="zh-CN" sz="2800" dirty="0"/>
              </a:p>
              <a:p>
                <a:pPr>
                  <a:lnSpc>
                    <a:spcPct val="110000"/>
                  </a:lnSpc>
                </a:pPr>
                <a14:m>
                  <m:oMathPara xmlns:m="http://schemas.openxmlformats.org/officeDocument/2006/math">
                    <m:oMathParaPr>
                      <m:jc m:val="centerGroup"/>
                    </m:oMathParaPr>
                    <m:oMath xmlns:m="http://schemas.openxmlformats.org/officeDocument/2006/math">
                      <m:r>
                        <a:rPr lang="en-US" altLang="zh-CN" sz="2800" b="0" i="1" smtClean="0">
                          <a:latin typeface="Cambria Math" panose="02040503050406030204" pitchFamily="18" charset="0"/>
                        </a:rPr>
                        <m:t>𝑛</m:t>
                      </m:r>
                      <m:r>
                        <a:rPr lang="en-US" altLang="zh-CN" sz="2800" b="0" i="1" smtClean="0">
                          <a:latin typeface="Cambria Math" panose="02040503050406030204" pitchFamily="18" charset="0"/>
                        </a:rPr>
                        <m:t>!≤</m:t>
                      </m:r>
                      <m:sSup>
                        <m:sSupPr>
                          <m:ctrlPr>
                            <a:rPr lang="en-US" altLang="zh-CN" sz="2800" b="0" i="1" smtClean="0">
                              <a:latin typeface="Cambria Math" panose="02040503050406030204" pitchFamily="18" charset="0"/>
                            </a:rPr>
                          </m:ctrlPr>
                        </m:sSupPr>
                        <m:e>
                          <m:r>
                            <a:rPr lang="en-US" altLang="zh-CN" sz="2800" b="0" i="1" smtClean="0">
                              <a:latin typeface="Cambria Math" panose="02040503050406030204" pitchFamily="18" charset="0"/>
                            </a:rPr>
                            <m:t>2</m:t>
                          </m:r>
                        </m:e>
                        <m:sup>
                          <m:r>
                            <a:rPr lang="en-US" altLang="zh-CN" sz="2800" b="0" i="1" smtClean="0">
                              <a:latin typeface="Cambria Math" panose="02040503050406030204" pitchFamily="18" charset="0"/>
                            </a:rPr>
                            <m:t>𝑑</m:t>
                          </m:r>
                        </m:sup>
                      </m:sSup>
                      <m:r>
                        <a:rPr lang="en-US" altLang="zh-CN" sz="2800" b="0" i="1" smtClean="0">
                          <a:latin typeface="Cambria Math" panose="02040503050406030204" pitchFamily="18" charset="0"/>
                        </a:rPr>
                        <m:t>⇒</m:t>
                      </m:r>
                    </m:oMath>
                  </m:oMathPara>
                </a14:m>
                <a:endParaRPr lang="en-US" altLang="zh-CN" sz="2800" dirty="0"/>
              </a:p>
              <a:p>
                <a:pPr>
                  <a:lnSpc>
                    <a:spcPct val="150000"/>
                  </a:lnSpc>
                </a:pPr>
                <a14:m>
                  <m:oMathPara xmlns:m="http://schemas.openxmlformats.org/officeDocument/2006/math">
                    <m:oMathParaPr>
                      <m:jc m:val="centerGroup"/>
                    </m:oMathParaPr>
                    <m:oMath xmlns:m="http://schemas.openxmlformats.org/officeDocument/2006/math">
                      <m:r>
                        <a:rPr lang="en-US" altLang="zh-CN" sz="2800" b="0" i="1" smtClean="0">
                          <a:latin typeface="Cambria Math" panose="02040503050406030204" pitchFamily="18" charset="0"/>
                        </a:rPr>
                        <m:t>𝑑</m:t>
                      </m:r>
                      <m:r>
                        <a:rPr lang="en-US" altLang="zh-CN" sz="2800" b="0" i="1" smtClean="0">
                          <a:latin typeface="Cambria Math" panose="02040503050406030204" pitchFamily="18" charset="0"/>
                        </a:rPr>
                        <m:t>≥⌈</m:t>
                      </m:r>
                      <m:func>
                        <m:funcPr>
                          <m:ctrlPr>
                            <a:rPr lang="en-US" altLang="zh-CN" sz="2800" b="0" i="1" smtClean="0">
                              <a:latin typeface="Cambria Math" panose="02040503050406030204" pitchFamily="18" charset="0"/>
                            </a:rPr>
                          </m:ctrlPr>
                        </m:funcPr>
                        <m:fName>
                          <m:r>
                            <m:rPr>
                              <m:sty m:val="p"/>
                            </m:rPr>
                            <a:rPr lang="en-US" altLang="zh-CN" sz="2800" b="0" i="0" smtClean="0">
                              <a:latin typeface="Cambria Math" panose="02040503050406030204" pitchFamily="18" charset="0"/>
                            </a:rPr>
                            <m:t>log</m:t>
                          </m:r>
                        </m:fName>
                        <m:e>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𝑛</m:t>
                          </m:r>
                          <m:r>
                            <a:rPr lang="en-US" altLang="zh-CN" sz="2800" b="0" i="1" smtClean="0">
                              <a:latin typeface="Cambria Math" panose="02040503050406030204" pitchFamily="18" charset="0"/>
                            </a:rPr>
                            <m:t>!)⌉</m:t>
                          </m:r>
                        </m:e>
                      </m:func>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𝑂</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𝑛</m:t>
                      </m:r>
                      <m:func>
                        <m:funcPr>
                          <m:ctrlPr>
                            <a:rPr lang="en-US" altLang="zh-CN" sz="2800" b="0" i="1" smtClean="0">
                              <a:latin typeface="Cambria Math" panose="02040503050406030204" pitchFamily="18" charset="0"/>
                            </a:rPr>
                          </m:ctrlPr>
                        </m:funcPr>
                        <m:fName>
                          <m:r>
                            <m:rPr>
                              <m:sty m:val="p"/>
                            </m:rPr>
                            <a:rPr lang="en-US" altLang="zh-CN" sz="2800" b="0" i="0" smtClean="0">
                              <a:latin typeface="Cambria Math" panose="02040503050406030204" pitchFamily="18" charset="0"/>
                            </a:rPr>
                            <m:t>log</m:t>
                          </m:r>
                        </m:fName>
                        <m:e>
                          <m:r>
                            <a:rPr lang="en-US" altLang="zh-CN" sz="2800" b="0" i="1" smtClean="0">
                              <a:latin typeface="Cambria Math" panose="02040503050406030204" pitchFamily="18" charset="0"/>
                            </a:rPr>
                            <m:t>𝑛</m:t>
                          </m:r>
                          <m:r>
                            <a:rPr lang="en-US" altLang="zh-CN" sz="2800" b="0" i="1" smtClean="0">
                              <a:latin typeface="Cambria Math" panose="02040503050406030204" pitchFamily="18" charset="0"/>
                            </a:rPr>
                            <m:t>)</m:t>
                          </m:r>
                        </m:e>
                      </m:func>
                    </m:oMath>
                  </m:oMathPara>
                </a14:m>
                <a:endParaRPr lang="en-US" altLang="zh-CN" sz="2800" dirty="0"/>
              </a:p>
            </p:txBody>
          </p:sp>
        </mc:Choice>
        <mc:Fallback xmlns="">
          <p:sp>
            <p:nvSpPr>
              <p:cNvPr id="5" name="内容占位符 4"/>
              <p:cNvSpPr>
                <a:spLocks noGrp="1" noRot="1" noChangeAspect="1" noMove="1" noResize="1" noEditPoints="1" noAdjustHandles="1" noChangeArrowheads="1" noChangeShapeType="1" noTextEdit="1"/>
              </p:cNvSpPr>
              <p:nvPr>
                <p:ph idx="11"/>
              </p:nvPr>
            </p:nvSpPr>
            <p:spPr>
              <a:xfrm>
                <a:off x="5917197" y="2152310"/>
                <a:ext cx="6038943" cy="5037760"/>
              </a:xfrm>
              <a:blipFill>
                <a:blip r:embed="rId3"/>
                <a:stretch>
                  <a:fillRect l="-1891" t="-756"/>
                </a:stretch>
              </a:blipFill>
            </p:spPr>
            <p:txBody>
              <a:bodyPr/>
              <a:lstStyle/>
              <a:p>
                <a:r>
                  <a:rPr lang="zh-CN" altLang="en-US">
                    <a:noFill/>
                  </a:rPr>
                  <a:t> </a:t>
                </a:r>
              </a:p>
            </p:txBody>
          </p:sp>
        </mc:Fallback>
      </mc:AlternateContent>
      <p:pic>
        <p:nvPicPr>
          <p:cNvPr id="7" name="图片 6">
            <a:extLst>
              <a:ext uri="{FF2B5EF4-FFF2-40B4-BE49-F238E27FC236}">
                <a16:creationId xmlns:a16="http://schemas.microsoft.com/office/drawing/2014/main" id="{F10F59AE-65B5-7E82-66DB-9017D3521032}"/>
              </a:ext>
            </a:extLst>
          </p:cNvPr>
          <p:cNvPicPr>
            <a:picLocks noChangeAspect="1"/>
          </p:cNvPicPr>
          <p:nvPr/>
        </p:nvPicPr>
        <p:blipFill>
          <a:blip r:embed="rId4"/>
          <a:stretch>
            <a:fillRect/>
          </a:stretch>
        </p:blipFill>
        <p:spPr>
          <a:xfrm>
            <a:off x="526348" y="1846937"/>
            <a:ext cx="5321398" cy="3668400"/>
          </a:xfrm>
          <a:prstGeom prst="rect">
            <a:avLst/>
          </a:prstGeom>
        </p:spPr>
      </p:pic>
    </p:spTree>
    <p:extLst>
      <p:ext uri="{BB962C8B-B14F-4D97-AF65-F5344CB8AC3E}">
        <p14:creationId xmlns:p14="http://schemas.microsoft.com/office/powerpoint/2010/main" val="3885107779"/>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10.6.2</a:t>
            </a:r>
            <a:r>
              <a:rPr lang="zh-CN" altLang="en-US" dirty="0"/>
              <a:t>  基于比较的排序的平均复杂度</a:t>
            </a:r>
          </a:p>
        </p:txBody>
      </p:sp>
      <p:sp>
        <p:nvSpPr>
          <p:cNvPr id="3" name="副标题 2"/>
          <p:cNvSpPr>
            <a:spLocks noGrp="1"/>
          </p:cNvSpPr>
          <p:nvPr>
            <p:ph type="subTitle" idx="1"/>
          </p:nvPr>
        </p:nvSpPr>
        <p:spPr/>
        <p:txBody>
          <a:bodyPr/>
          <a:lstStyle/>
          <a:p>
            <a:r>
              <a:rPr lang="en-US" altLang="zh-CN" dirty="0"/>
              <a:t>10.6.2</a:t>
            </a:r>
            <a:r>
              <a:rPr lang="zh-CN" altLang="en-US" dirty="0"/>
              <a:t> 基于比较的排序的平均复杂度</a:t>
            </a:r>
          </a:p>
        </p:txBody>
      </p:sp>
      <p:sp>
        <p:nvSpPr>
          <p:cNvPr id="4" name="文本占位符 3"/>
          <p:cNvSpPr>
            <a:spLocks noGrp="1"/>
          </p:cNvSpPr>
          <p:nvPr>
            <p:ph type="body" idx="10"/>
          </p:nvPr>
        </p:nvSpPr>
        <p:spPr/>
        <p:txBody>
          <a:bodyPr/>
          <a:lstStyle/>
          <a:p>
            <a:r>
              <a:rPr lang="zh-CN" altLang="en-US" dirty="0"/>
              <a:t>数据结构</a:t>
            </a:r>
          </a:p>
        </p:txBody>
      </p:sp>
      <mc:AlternateContent xmlns:mc="http://schemas.openxmlformats.org/markup-compatibility/2006" xmlns:a14="http://schemas.microsoft.com/office/drawing/2010/main">
        <mc:Choice Requires="a14">
          <p:sp>
            <p:nvSpPr>
              <p:cNvPr id="5" name="内容占位符 4"/>
              <p:cNvSpPr>
                <a:spLocks noGrp="1"/>
              </p:cNvSpPr>
              <p:nvPr>
                <p:ph idx="11"/>
              </p:nvPr>
            </p:nvSpPr>
            <p:spPr/>
            <p:txBody>
              <a:bodyPr>
                <a:normAutofit/>
              </a:bodyPr>
              <a:lstStyle/>
              <a:p>
                <a:pPr>
                  <a:lnSpc>
                    <a:spcPct val="110000"/>
                  </a:lnSpc>
                </a:pPr>
                <a:r>
                  <a:rPr lang="zh-CN" altLang="en-US" sz="2800" b="1" dirty="0"/>
                  <a:t>核心问题</a:t>
                </a:r>
                <a:r>
                  <a:rPr lang="zh-CN" altLang="en-US" sz="2800" dirty="0"/>
                  <a:t>：假设输入是随机的，每种排列都有相等的概率被取到。结合二叉决策树，问题即为：对于一个有  </a:t>
                </a:r>
                <a14:m>
                  <m:oMath xmlns:m="http://schemas.openxmlformats.org/officeDocument/2006/math">
                    <m:r>
                      <a:rPr lang="en-US" altLang="zh-CN" sz="2800" b="0" i="1" smtClean="0">
                        <a:latin typeface="Cambria Math" panose="02040503050406030204" pitchFamily="18" charset="0"/>
                      </a:rPr>
                      <m:t>𝑛</m:t>
                    </m:r>
                    <m:r>
                      <a:rPr lang="en-US" altLang="zh-CN" sz="2800" b="0" i="1" smtClean="0">
                        <a:latin typeface="Cambria Math" panose="02040503050406030204" pitchFamily="18" charset="0"/>
                      </a:rPr>
                      <m:t>!</m:t>
                    </m:r>
                  </m:oMath>
                </a14:m>
                <a:r>
                  <a:rPr lang="zh-CN" altLang="en-US" sz="2800" dirty="0"/>
                  <a:t> 个叶结点的二叉树，这些叶结点的</a:t>
                </a:r>
                <a:r>
                  <a:rPr lang="zh-CN" altLang="en-US" sz="2800" dirty="0">
                    <a:solidFill>
                      <a:srgbClr val="51ADB7"/>
                    </a:solidFill>
                  </a:rPr>
                  <a:t>平均深度的最小值</a:t>
                </a:r>
                <a:r>
                  <a:rPr lang="zh-CN" altLang="en-US" sz="2800" dirty="0"/>
                  <a:t>是多少。</a:t>
                </a:r>
                <a:endParaRPr lang="en-US" altLang="zh-CN" sz="2800" dirty="0"/>
              </a:p>
              <a:p>
                <a:pPr>
                  <a:lnSpc>
                    <a:spcPct val="110000"/>
                  </a:lnSpc>
                </a:pPr>
                <a:r>
                  <a:rPr lang="zh-CN" altLang="en-US" sz="2800" b="1" dirty="0"/>
                  <a:t>理论分析</a:t>
                </a:r>
                <a:r>
                  <a:rPr lang="zh-CN" altLang="en-US" sz="2800" dirty="0"/>
                  <a:t>：设叶子结点数量为 </a:t>
                </a:r>
                <a14:m>
                  <m:oMath xmlns:m="http://schemas.openxmlformats.org/officeDocument/2006/math">
                    <m:r>
                      <a:rPr lang="en-US" altLang="zh-CN" sz="2800" b="0" i="1" smtClean="0">
                        <a:latin typeface="Cambria Math" panose="02040503050406030204" pitchFamily="18" charset="0"/>
                      </a:rPr>
                      <m:t>𝑁</m:t>
                    </m:r>
                  </m:oMath>
                </a14:m>
                <a:r>
                  <a:rPr lang="zh-CN" altLang="en-US" sz="2800" dirty="0"/>
                  <a:t>，</a:t>
                </a:r>
                <a14:m>
                  <m:oMath xmlns:m="http://schemas.openxmlformats.org/officeDocument/2006/math">
                    <m:r>
                      <a:rPr lang="en-US" altLang="zh-CN" sz="2800" b="0" i="1" dirty="0" smtClean="0">
                        <a:latin typeface="Cambria Math" panose="02040503050406030204" pitchFamily="18" charset="0"/>
                      </a:rPr>
                      <m:t>𝑞</m:t>
                    </m:r>
                    <m:r>
                      <a:rPr lang="en-US" altLang="zh-CN" sz="2800" b="0" i="1" dirty="0" smtClean="0">
                        <a:latin typeface="Cambria Math" panose="02040503050406030204" pitchFamily="18" charset="0"/>
                      </a:rPr>
                      <m:t>=⌈</m:t>
                    </m:r>
                    <m:func>
                      <m:funcPr>
                        <m:ctrlPr>
                          <a:rPr lang="en-US" altLang="zh-CN" sz="2800" b="0" i="1" dirty="0" smtClean="0">
                            <a:latin typeface="Cambria Math" panose="02040503050406030204" pitchFamily="18" charset="0"/>
                          </a:rPr>
                        </m:ctrlPr>
                      </m:funcPr>
                      <m:fName>
                        <m:r>
                          <m:rPr>
                            <m:sty m:val="p"/>
                          </m:rPr>
                          <a:rPr lang="en-US" altLang="zh-CN" sz="2800" b="0" i="0" dirty="0" smtClean="0">
                            <a:latin typeface="Cambria Math" panose="02040503050406030204" pitchFamily="18" charset="0"/>
                          </a:rPr>
                          <m:t>log</m:t>
                        </m:r>
                      </m:fName>
                      <m:e>
                        <m:r>
                          <a:rPr lang="en-US" altLang="zh-CN" sz="2800" b="0" i="1" dirty="0" smtClean="0">
                            <a:latin typeface="Cambria Math" panose="02040503050406030204" pitchFamily="18" charset="0"/>
                          </a:rPr>
                          <m:t>𝑛</m:t>
                        </m:r>
                        <m:r>
                          <a:rPr lang="en-US" altLang="zh-CN" sz="2800" b="0" i="1" dirty="0" smtClean="0">
                            <a:latin typeface="Cambria Math" panose="02040503050406030204" pitchFamily="18" charset="0"/>
                          </a:rPr>
                          <m:t>⌉</m:t>
                        </m:r>
                      </m:e>
                    </m:func>
                  </m:oMath>
                </a14:m>
                <a:r>
                  <a:rPr lang="zh-CN" altLang="en-US" sz="2800" dirty="0"/>
                  <a:t>。最好情况下，恰好有 </a:t>
                </a:r>
                <a14:m>
                  <m:oMath xmlns:m="http://schemas.openxmlformats.org/officeDocument/2006/math">
                    <m:r>
                      <a:rPr lang="en-US" altLang="zh-CN" sz="2800" b="0" i="1" smtClean="0">
                        <a:latin typeface="Cambria Math" panose="02040503050406030204" pitchFamily="18" charset="0"/>
                      </a:rPr>
                      <m:t>2</m:t>
                    </m:r>
                    <m:r>
                      <a:rPr lang="en-US" altLang="zh-CN" sz="2800" i="1">
                        <a:latin typeface="Cambria Math" panose="02040503050406030204" pitchFamily="18" charset="0"/>
                      </a:rPr>
                      <m:t>𝑁</m:t>
                    </m:r>
                    <m:r>
                      <a:rPr lang="en-US" altLang="zh-CN" sz="2800" b="0" i="1" smtClean="0">
                        <a:latin typeface="Cambria Math" panose="02040503050406030204" pitchFamily="18" charset="0"/>
                      </a:rPr>
                      <m:t>−</m:t>
                    </m:r>
                    <m:sSup>
                      <m:sSupPr>
                        <m:ctrlPr>
                          <a:rPr lang="en-US" altLang="zh-CN" sz="2800" b="0" i="1" smtClean="0">
                            <a:latin typeface="Cambria Math" panose="02040503050406030204" pitchFamily="18" charset="0"/>
                          </a:rPr>
                        </m:ctrlPr>
                      </m:sSupPr>
                      <m:e>
                        <m:r>
                          <a:rPr lang="en-US" altLang="zh-CN" sz="2800" b="0" i="1" smtClean="0">
                            <a:latin typeface="Cambria Math" panose="02040503050406030204" pitchFamily="18" charset="0"/>
                          </a:rPr>
                          <m:t>2</m:t>
                        </m:r>
                      </m:e>
                      <m:sup>
                        <m:r>
                          <a:rPr lang="en-US" altLang="zh-CN" sz="2800" b="0" i="1" smtClean="0">
                            <a:latin typeface="Cambria Math" panose="02040503050406030204" pitchFamily="18" charset="0"/>
                          </a:rPr>
                          <m:t>𝑞</m:t>
                        </m:r>
                      </m:sup>
                    </m:sSup>
                  </m:oMath>
                </a14:m>
                <a:r>
                  <a:rPr lang="en-US" altLang="zh-CN" sz="2800" i="1" dirty="0"/>
                  <a:t> </a:t>
                </a:r>
                <a:r>
                  <a:rPr lang="zh-CN" altLang="en-US" sz="2800" dirty="0"/>
                  <a:t>个叶节点深度为 </a:t>
                </a:r>
                <a14:m>
                  <m:oMath xmlns:m="http://schemas.openxmlformats.org/officeDocument/2006/math">
                    <m:r>
                      <a:rPr lang="en-US" altLang="zh-CN" sz="2800" b="0" i="1" smtClean="0">
                        <a:latin typeface="Cambria Math" panose="02040503050406030204" pitchFamily="18" charset="0"/>
                      </a:rPr>
                      <m:t>𝑞</m:t>
                    </m:r>
                  </m:oMath>
                </a14:m>
                <a:r>
                  <a:rPr lang="zh-CN" altLang="en-US" sz="2800" dirty="0"/>
                  <a:t>，有 </a:t>
                </a:r>
                <a14:m>
                  <m:oMath xmlns:m="http://schemas.openxmlformats.org/officeDocument/2006/math">
                    <m:sSup>
                      <m:sSupPr>
                        <m:ctrlPr>
                          <a:rPr lang="en-US" altLang="zh-CN" sz="2800" b="0" i="1" smtClean="0">
                            <a:latin typeface="Cambria Math" panose="02040503050406030204" pitchFamily="18" charset="0"/>
                          </a:rPr>
                        </m:ctrlPr>
                      </m:sSupPr>
                      <m:e>
                        <m:r>
                          <a:rPr lang="en-US" altLang="zh-CN" sz="2800" b="0" i="1" smtClean="0">
                            <a:latin typeface="Cambria Math" panose="02040503050406030204" pitchFamily="18" charset="0"/>
                          </a:rPr>
                          <m:t>2</m:t>
                        </m:r>
                      </m:e>
                      <m:sup>
                        <m:r>
                          <a:rPr lang="en-US" altLang="zh-CN" sz="2800" b="0" i="1" smtClean="0">
                            <a:latin typeface="Cambria Math" panose="02040503050406030204" pitchFamily="18" charset="0"/>
                          </a:rPr>
                          <m:t>𝑞</m:t>
                        </m:r>
                      </m:sup>
                    </m:sSup>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𝑁</m:t>
                    </m:r>
                  </m:oMath>
                </a14:m>
                <a:r>
                  <a:rPr lang="en-US" altLang="zh-CN" sz="2800" dirty="0"/>
                  <a:t> </a:t>
                </a:r>
                <a:r>
                  <a:rPr lang="zh-CN" altLang="en-US" sz="2800" dirty="0"/>
                  <a:t>个叶节点深度为 </a:t>
                </a:r>
                <a14:m>
                  <m:oMath xmlns:m="http://schemas.openxmlformats.org/officeDocument/2006/math">
                    <m:r>
                      <a:rPr lang="en-US" altLang="zh-CN" sz="2800" b="0" i="1" smtClean="0">
                        <a:latin typeface="Cambria Math" panose="02040503050406030204" pitchFamily="18" charset="0"/>
                      </a:rPr>
                      <m:t>𝑞</m:t>
                    </m:r>
                    <m:r>
                      <a:rPr lang="en-US" altLang="zh-CN" sz="2800" b="0" i="1" smtClean="0">
                        <a:latin typeface="Cambria Math" panose="02040503050406030204" pitchFamily="18" charset="0"/>
                      </a:rPr>
                      <m:t>−1</m:t>
                    </m:r>
                  </m:oMath>
                </a14:m>
                <a:r>
                  <a:rPr lang="zh-CN" altLang="en-US" sz="2800" dirty="0"/>
                  <a:t>，</a:t>
                </a:r>
                <a:r>
                  <a:rPr lang="zh-CN" altLang="en-US" sz="2800" b="1" dirty="0"/>
                  <a:t>总深度</a:t>
                </a:r>
                <a:r>
                  <a:rPr lang="zh-CN" altLang="en-US" sz="2800" dirty="0"/>
                  <a:t>为 </a:t>
                </a:r>
                <a14:m>
                  <m:oMath xmlns:m="http://schemas.openxmlformats.org/officeDocument/2006/math">
                    <m:d>
                      <m:dPr>
                        <m:ctrlPr>
                          <a:rPr lang="en-US" altLang="zh-CN" sz="2800" b="0" i="1" smtClean="0">
                            <a:latin typeface="Cambria Math" panose="02040503050406030204" pitchFamily="18" charset="0"/>
                          </a:rPr>
                        </m:ctrlPr>
                      </m:dPr>
                      <m:e>
                        <m:r>
                          <a:rPr lang="en-US" altLang="zh-CN" sz="2800" b="0" i="1" smtClean="0">
                            <a:latin typeface="Cambria Math" panose="02040503050406030204" pitchFamily="18" charset="0"/>
                          </a:rPr>
                          <m:t>𝑞</m:t>
                        </m:r>
                        <m:r>
                          <a:rPr lang="en-US" altLang="zh-CN" sz="2800" b="0" i="1" smtClean="0">
                            <a:latin typeface="Cambria Math" panose="02040503050406030204" pitchFamily="18" charset="0"/>
                          </a:rPr>
                          <m:t>+1</m:t>
                        </m:r>
                      </m:e>
                    </m:d>
                    <m:r>
                      <a:rPr lang="en-US" altLang="zh-CN" sz="2800" b="0" i="1" smtClean="0">
                        <a:latin typeface="Cambria Math" panose="02040503050406030204" pitchFamily="18" charset="0"/>
                      </a:rPr>
                      <m:t>𝑁</m:t>
                    </m:r>
                    <m:r>
                      <a:rPr lang="en-US" altLang="zh-CN" sz="2800" b="0" i="1" smtClean="0">
                        <a:latin typeface="Cambria Math" panose="02040503050406030204" pitchFamily="18" charset="0"/>
                      </a:rPr>
                      <m:t>−</m:t>
                    </m:r>
                    <m:sSup>
                      <m:sSupPr>
                        <m:ctrlPr>
                          <a:rPr lang="en-US" altLang="zh-CN" sz="2800" b="0" i="1" smtClean="0">
                            <a:latin typeface="Cambria Math" panose="02040503050406030204" pitchFamily="18" charset="0"/>
                          </a:rPr>
                        </m:ctrlPr>
                      </m:sSupPr>
                      <m:e>
                        <m:r>
                          <a:rPr lang="en-US" altLang="zh-CN" sz="2800" b="0" i="1" smtClean="0">
                            <a:latin typeface="Cambria Math" panose="02040503050406030204" pitchFamily="18" charset="0"/>
                          </a:rPr>
                          <m:t>2</m:t>
                        </m:r>
                      </m:e>
                      <m:sup>
                        <m:r>
                          <a:rPr lang="en-US" altLang="zh-CN" sz="2800" b="0" i="1" smtClean="0">
                            <a:latin typeface="Cambria Math" panose="02040503050406030204" pitchFamily="18" charset="0"/>
                          </a:rPr>
                          <m:t>𝑞</m:t>
                        </m:r>
                      </m:sup>
                    </m:sSup>
                  </m:oMath>
                </a14:m>
                <a:r>
                  <a:rPr lang="zh-CN" altLang="en-US" sz="2800" dirty="0"/>
                  <a:t>。设 </a:t>
                </a:r>
                <a14:m>
                  <m:oMath xmlns:m="http://schemas.openxmlformats.org/officeDocument/2006/math">
                    <m:r>
                      <a:rPr lang="en-US" altLang="zh-CN" sz="2800" b="0" i="1" smtClean="0">
                        <a:latin typeface="Cambria Math" panose="02040503050406030204" pitchFamily="18" charset="0"/>
                      </a:rPr>
                      <m:t>𝑞</m:t>
                    </m:r>
                    <m:r>
                      <a:rPr lang="en-US" altLang="zh-CN" sz="2800" b="0" i="1" smtClean="0">
                        <a:latin typeface="Cambria Math" panose="02040503050406030204" pitchFamily="18" charset="0"/>
                      </a:rPr>
                      <m:t>=</m:t>
                    </m:r>
                    <m:func>
                      <m:funcPr>
                        <m:ctrlPr>
                          <a:rPr lang="en-US" altLang="zh-CN" sz="2800" b="0" i="1" smtClean="0">
                            <a:latin typeface="Cambria Math" panose="02040503050406030204" pitchFamily="18" charset="0"/>
                          </a:rPr>
                        </m:ctrlPr>
                      </m:funcPr>
                      <m:fName>
                        <m:r>
                          <m:rPr>
                            <m:sty m:val="p"/>
                          </m:rPr>
                          <a:rPr lang="en-US" altLang="zh-CN" sz="2800" b="0" i="0" smtClean="0">
                            <a:latin typeface="Cambria Math" panose="02040503050406030204" pitchFamily="18" charset="0"/>
                          </a:rPr>
                          <m:t>log</m:t>
                        </m:r>
                      </m:fName>
                      <m:e>
                        <m:r>
                          <a:rPr lang="en-US" altLang="zh-CN" sz="2800" b="0" i="1" smtClean="0">
                            <a:latin typeface="Cambria Math" panose="02040503050406030204" pitchFamily="18" charset="0"/>
                          </a:rPr>
                          <m:t>𝑁</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𝜃</m:t>
                        </m:r>
                      </m:e>
                    </m:func>
                  </m:oMath>
                </a14:m>
                <a:r>
                  <a:rPr lang="zh-CN" altLang="en-US" sz="2800" dirty="0"/>
                  <a:t>，</a:t>
                </a:r>
                <a14:m>
                  <m:oMath xmlns:m="http://schemas.openxmlformats.org/officeDocument/2006/math">
                    <m:r>
                      <a:rPr lang="en-US" altLang="zh-CN" sz="2800" b="0" i="1" dirty="0" smtClean="0">
                        <a:latin typeface="Cambria Math" panose="02040503050406030204" pitchFamily="18" charset="0"/>
                      </a:rPr>
                      <m:t>0≤</m:t>
                    </m:r>
                    <m:r>
                      <a:rPr lang="en-US" altLang="zh-CN" sz="2800" b="0" i="1" dirty="0" smtClean="0">
                        <a:latin typeface="Cambria Math" panose="02040503050406030204" pitchFamily="18" charset="0"/>
                      </a:rPr>
                      <m:t>𝜃</m:t>
                    </m:r>
                    <m:r>
                      <a:rPr lang="en-US" altLang="zh-CN" sz="2800" b="0" i="1" dirty="0" smtClean="0">
                        <a:latin typeface="Cambria Math" panose="02040503050406030204" pitchFamily="18" charset="0"/>
                      </a:rPr>
                      <m:t>&lt;1</m:t>
                    </m:r>
                  </m:oMath>
                </a14:m>
                <a:r>
                  <a:rPr lang="zh-CN" altLang="en-US" sz="2800" dirty="0"/>
                  <a:t>，则</a:t>
                </a:r>
                <a:endParaRPr lang="en-US" altLang="zh-CN" sz="2800" dirty="0"/>
              </a:p>
              <a:p>
                <a:pPr>
                  <a:lnSpc>
                    <a:spcPct val="150000"/>
                  </a:lnSpc>
                </a:pPr>
                <a14:m>
                  <m:oMathPara xmlns:m="http://schemas.openxmlformats.org/officeDocument/2006/math">
                    <m:oMathParaPr>
                      <m:jc m:val="centerGroup"/>
                    </m:oMathParaPr>
                    <m:oMath xmlns:m="http://schemas.openxmlformats.org/officeDocument/2006/math">
                      <m:d>
                        <m:dPr>
                          <m:ctrlPr>
                            <a:rPr lang="en-US" altLang="zh-CN" sz="2800" i="1">
                              <a:latin typeface="Cambria Math" panose="02040503050406030204" pitchFamily="18" charset="0"/>
                            </a:rPr>
                          </m:ctrlPr>
                        </m:dPr>
                        <m:e>
                          <m:r>
                            <a:rPr lang="en-US" altLang="zh-CN" sz="2800" i="1">
                              <a:latin typeface="Cambria Math" panose="02040503050406030204" pitchFamily="18" charset="0"/>
                            </a:rPr>
                            <m:t>𝑞</m:t>
                          </m:r>
                          <m:r>
                            <a:rPr lang="en-US" altLang="zh-CN" sz="2800" i="1">
                              <a:latin typeface="Cambria Math" panose="02040503050406030204" pitchFamily="18" charset="0"/>
                            </a:rPr>
                            <m:t>+1</m:t>
                          </m:r>
                        </m:e>
                      </m:d>
                      <m:r>
                        <a:rPr lang="en-US" altLang="zh-CN" sz="2800" i="1">
                          <a:latin typeface="Cambria Math" panose="02040503050406030204" pitchFamily="18" charset="0"/>
                        </a:rPr>
                        <m:t>𝑁</m:t>
                      </m:r>
                      <m:r>
                        <a:rPr lang="en-US" altLang="zh-CN" sz="2800" i="1">
                          <a:latin typeface="Cambria Math" panose="02040503050406030204" pitchFamily="18" charset="0"/>
                        </a:rPr>
                        <m:t>−</m:t>
                      </m:r>
                      <m:sSup>
                        <m:sSupPr>
                          <m:ctrlPr>
                            <a:rPr lang="en-US" altLang="zh-CN" sz="2800" i="1">
                              <a:latin typeface="Cambria Math" panose="02040503050406030204" pitchFamily="18" charset="0"/>
                            </a:rPr>
                          </m:ctrlPr>
                        </m:sSupPr>
                        <m:e>
                          <m:r>
                            <a:rPr lang="en-US" altLang="zh-CN" sz="2800" i="1">
                              <a:latin typeface="Cambria Math" panose="02040503050406030204" pitchFamily="18" charset="0"/>
                            </a:rPr>
                            <m:t>2</m:t>
                          </m:r>
                        </m:e>
                        <m:sup>
                          <m:r>
                            <a:rPr lang="en-US" altLang="zh-CN" sz="2800" i="1">
                              <a:latin typeface="Cambria Math" panose="02040503050406030204" pitchFamily="18" charset="0"/>
                            </a:rPr>
                            <m:t>𝑞</m:t>
                          </m:r>
                        </m:sup>
                      </m:sSup>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𝑁</m:t>
                      </m:r>
                      <m:r>
                        <a:rPr lang="en-US" altLang="zh-CN" sz="2800" b="0" i="1" smtClean="0">
                          <a:latin typeface="Cambria Math" panose="02040503050406030204" pitchFamily="18" charset="0"/>
                        </a:rPr>
                        <m:t>(</m:t>
                      </m:r>
                      <m:func>
                        <m:funcPr>
                          <m:ctrlPr>
                            <a:rPr lang="en-US" altLang="zh-CN" sz="2800" b="0" i="1" smtClean="0">
                              <a:latin typeface="Cambria Math" panose="02040503050406030204" pitchFamily="18" charset="0"/>
                            </a:rPr>
                          </m:ctrlPr>
                        </m:funcPr>
                        <m:fName>
                          <m:r>
                            <m:rPr>
                              <m:sty m:val="p"/>
                            </m:rPr>
                            <a:rPr lang="en-US" altLang="zh-CN" sz="2800" b="0" i="0" smtClean="0">
                              <a:latin typeface="Cambria Math" panose="02040503050406030204" pitchFamily="18" charset="0"/>
                            </a:rPr>
                            <m:t>log</m:t>
                          </m:r>
                        </m:fName>
                        <m:e>
                          <m:r>
                            <a:rPr lang="en-US" altLang="zh-CN" sz="2800" b="0" i="1" smtClean="0">
                              <a:latin typeface="Cambria Math" panose="02040503050406030204" pitchFamily="18" charset="0"/>
                            </a:rPr>
                            <m:t>𝑁</m:t>
                          </m:r>
                          <m:r>
                            <a:rPr lang="en-US" altLang="zh-CN" sz="2800" b="0" i="1" smtClean="0">
                              <a:latin typeface="Cambria Math" panose="02040503050406030204" pitchFamily="18" charset="0"/>
                            </a:rPr>
                            <m:t>+1+</m:t>
                          </m:r>
                          <m:r>
                            <a:rPr lang="en-US" altLang="zh-CN" sz="2800" b="0" i="1" smtClean="0">
                              <a:latin typeface="Cambria Math" panose="02040503050406030204" pitchFamily="18" charset="0"/>
                            </a:rPr>
                            <m:t>𝜃</m:t>
                          </m:r>
                          <m:r>
                            <a:rPr lang="en-US" altLang="zh-CN" sz="2800" b="0" i="1" smtClean="0">
                              <a:latin typeface="Cambria Math" panose="02040503050406030204" pitchFamily="18" charset="0"/>
                            </a:rPr>
                            <m:t>−</m:t>
                          </m:r>
                          <m:sSup>
                            <m:sSupPr>
                              <m:ctrlPr>
                                <a:rPr lang="en-US" altLang="zh-CN" sz="2800" b="0" i="1" smtClean="0">
                                  <a:latin typeface="Cambria Math" panose="02040503050406030204" pitchFamily="18" charset="0"/>
                                </a:rPr>
                              </m:ctrlPr>
                            </m:sSupPr>
                            <m:e>
                              <m:r>
                                <a:rPr lang="en-US" altLang="zh-CN" sz="2800" b="0" i="1" smtClean="0">
                                  <a:latin typeface="Cambria Math" panose="02040503050406030204" pitchFamily="18" charset="0"/>
                                </a:rPr>
                                <m:t>2</m:t>
                              </m:r>
                            </m:e>
                            <m:sup>
                              <m:r>
                                <a:rPr lang="en-US" altLang="zh-CN" sz="2800" b="0" i="1" smtClean="0">
                                  <a:latin typeface="Cambria Math" panose="02040503050406030204" pitchFamily="18" charset="0"/>
                                </a:rPr>
                                <m:t>𝜃</m:t>
                              </m:r>
                            </m:sup>
                          </m:sSup>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𝑁</m:t>
                          </m:r>
                          <m:r>
                            <a:rPr lang="en-US" altLang="zh-CN" sz="2800" b="0" i="1" smtClean="0">
                              <a:latin typeface="Cambria Math" panose="02040503050406030204" pitchFamily="18" charset="0"/>
                            </a:rPr>
                            <m:t>(</m:t>
                          </m:r>
                          <m:func>
                            <m:funcPr>
                              <m:ctrlPr>
                                <a:rPr lang="en-US" altLang="zh-CN" sz="2800" b="0" i="1" smtClean="0">
                                  <a:latin typeface="Cambria Math" panose="02040503050406030204" pitchFamily="18" charset="0"/>
                                </a:rPr>
                              </m:ctrlPr>
                            </m:funcPr>
                            <m:fName>
                              <m:r>
                                <m:rPr>
                                  <m:sty m:val="p"/>
                                </m:rPr>
                                <a:rPr lang="en-US" altLang="zh-CN" sz="2800" b="0" i="0" smtClean="0">
                                  <a:latin typeface="Cambria Math" panose="02040503050406030204" pitchFamily="18" charset="0"/>
                                </a:rPr>
                                <m:t>log</m:t>
                              </m:r>
                            </m:fName>
                            <m:e>
                              <m:r>
                                <a:rPr lang="en-US" altLang="zh-CN" sz="2800" b="0" i="1" smtClean="0">
                                  <a:latin typeface="Cambria Math" panose="02040503050406030204" pitchFamily="18" charset="0"/>
                                </a:rPr>
                                <m:t>𝑁</m:t>
                              </m:r>
                              <m:r>
                                <a:rPr lang="en-US" altLang="zh-CN" sz="2800" b="0" i="1" smtClean="0">
                                  <a:latin typeface="Cambria Math" panose="02040503050406030204" pitchFamily="18" charset="0"/>
                                </a:rPr>
                                <m:t>+0.0861)</m:t>
                              </m:r>
                            </m:e>
                          </m:func>
                        </m:e>
                      </m:func>
                    </m:oMath>
                  </m:oMathPara>
                </a14:m>
                <a:endParaRPr lang="en-US" altLang="zh-CN" sz="2800" dirty="0"/>
              </a:p>
              <a:p>
                <a:pPr>
                  <a:lnSpc>
                    <a:spcPct val="110000"/>
                  </a:lnSpc>
                </a:pPr>
                <a:r>
                  <a:rPr lang="zh-CN" altLang="en-US" sz="2800" dirty="0"/>
                  <a:t>除以 </a:t>
                </a:r>
                <a14:m>
                  <m:oMath xmlns:m="http://schemas.openxmlformats.org/officeDocument/2006/math">
                    <m:r>
                      <a:rPr lang="en-US" altLang="zh-CN" sz="2800" b="0" i="1" smtClean="0">
                        <a:latin typeface="Cambria Math" panose="02040503050406030204" pitchFamily="18" charset="0"/>
                      </a:rPr>
                      <m:t>𝑛</m:t>
                    </m:r>
                    <m:r>
                      <a:rPr lang="en-US" altLang="zh-CN" sz="2800" b="0" i="1" smtClean="0">
                        <a:latin typeface="Cambria Math" panose="02040503050406030204" pitchFamily="18" charset="0"/>
                      </a:rPr>
                      <m:t>!</m:t>
                    </m:r>
                  </m:oMath>
                </a14:m>
                <a:r>
                  <a:rPr lang="en-US" altLang="zh-CN" sz="2800" dirty="0"/>
                  <a:t> </a:t>
                </a:r>
                <a:r>
                  <a:rPr lang="zh-CN" altLang="en-US" sz="2800" dirty="0"/>
                  <a:t>可知，平均比较次数的下限为 </a:t>
                </a:r>
                <a14:m>
                  <m:oMath xmlns:m="http://schemas.openxmlformats.org/officeDocument/2006/math">
                    <m:r>
                      <a:rPr lang="en-US" altLang="zh-CN" sz="2800" b="0" i="1" smtClean="0">
                        <a:latin typeface="Cambria Math" panose="02040503050406030204" pitchFamily="18" charset="0"/>
                      </a:rPr>
                      <m:t>𝑂</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𝑛</m:t>
                    </m:r>
                    <m:func>
                      <m:funcPr>
                        <m:ctrlPr>
                          <a:rPr lang="en-US" altLang="zh-CN" sz="2800" b="0" i="1" smtClean="0">
                            <a:latin typeface="Cambria Math" panose="02040503050406030204" pitchFamily="18" charset="0"/>
                          </a:rPr>
                        </m:ctrlPr>
                      </m:funcPr>
                      <m:fName>
                        <m:r>
                          <m:rPr>
                            <m:sty m:val="p"/>
                          </m:rPr>
                          <a:rPr lang="en-US" altLang="zh-CN" sz="2800" b="0" i="0" smtClean="0">
                            <a:latin typeface="Cambria Math" panose="02040503050406030204" pitchFamily="18" charset="0"/>
                          </a:rPr>
                          <m:t>log</m:t>
                        </m:r>
                      </m:fName>
                      <m:e>
                        <m:r>
                          <a:rPr lang="en-US" altLang="zh-CN" sz="2800" b="0" i="1" smtClean="0">
                            <a:latin typeface="Cambria Math" panose="02040503050406030204" pitchFamily="18" charset="0"/>
                          </a:rPr>
                          <m:t>𝑛</m:t>
                        </m:r>
                        <m:r>
                          <a:rPr lang="en-US" altLang="zh-CN" sz="2800" b="0" i="1" smtClean="0">
                            <a:latin typeface="Cambria Math" panose="02040503050406030204" pitchFamily="18" charset="0"/>
                          </a:rPr>
                          <m:t>)</m:t>
                        </m:r>
                      </m:e>
                    </m:func>
                  </m:oMath>
                </a14:m>
                <a:r>
                  <a:rPr lang="zh-CN" altLang="en-US" sz="2800" dirty="0"/>
                  <a:t>。</a:t>
                </a:r>
                <a:endParaRPr lang="en-US" altLang="zh-CN" sz="2800" dirty="0"/>
              </a:p>
            </p:txBody>
          </p:sp>
        </mc:Choice>
        <mc:Fallback xmlns="">
          <p:sp>
            <p:nvSpPr>
              <p:cNvPr id="5" name="内容占位符 4"/>
              <p:cNvSpPr>
                <a:spLocks noGrp="1" noRot="1" noChangeAspect="1" noMove="1" noResize="1" noEditPoints="1" noAdjustHandles="1" noChangeArrowheads="1" noChangeShapeType="1" noTextEdit="1"/>
              </p:cNvSpPr>
              <p:nvPr>
                <p:ph idx="11"/>
              </p:nvPr>
            </p:nvSpPr>
            <p:spPr>
              <a:blipFill>
                <a:blip r:embed="rId3"/>
                <a:stretch>
                  <a:fillRect l="-1158" t="-96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8624015"/>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10.6.3</a:t>
            </a:r>
            <a:r>
              <a:rPr lang="zh-CN" altLang="en-US" dirty="0"/>
              <a:t>  最少比较排序</a:t>
            </a:r>
          </a:p>
        </p:txBody>
      </p:sp>
      <p:sp>
        <p:nvSpPr>
          <p:cNvPr id="3" name="副标题 2"/>
          <p:cNvSpPr>
            <a:spLocks noGrp="1"/>
          </p:cNvSpPr>
          <p:nvPr>
            <p:ph type="subTitle" idx="1"/>
          </p:nvPr>
        </p:nvSpPr>
        <p:spPr/>
        <p:txBody>
          <a:bodyPr/>
          <a:lstStyle/>
          <a:p>
            <a:r>
              <a:rPr lang="en-US" altLang="zh-CN" dirty="0"/>
              <a:t>10.6.3</a:t>
            </a:r>
            <a:r>
              <a:rPr lang="zh-CN" altLang="en-US" dirty="0"/>
              <a:t> 最少比较排序</a:t>
            </a:r>
          </a:p>
        </p:txBody>
      </p:sp>
      <p:sp>
        <p:nvSpPr>
          <p:cNvPr id="4" name="文本占位符 3"/>
          <p:cNvSpPr>
            <a:spLocks noGrp="1"/>
          </p:cNvSpPr>
          <p:nvPr>
            <p:ph type="body" idx="10"/>
          </p:nvPr>
        </p:nvSpPr>
        <p:spPr/>
        <p:txBody>
          <a:bodyPr/>
          <a:lstStyle/>
          <a:p>
            <a:r>
              <a:rPr lang="zh-CN" altLang="en-US" dirty="0"/>
              <a:t>数据结构</a:t>
            </a:r>
          </a:p>
        </p:txBody>
      </p:sp>
      <mc:AlternateContent xmlns:mc="http://schemas.openxmlformats.org/markup-compatibility/2006" xmlns:a14="http://schemas.microsoft.com/office/drawing/2010/main">
        <mc:Choice Requires="a14">
          <p:sp>
            <p:nvSpPr>
              <p:cNvPr id="5" name="内容占位符 4"/>
              <p:cNvSpPr>
                <a:spLocks noGrp="1"/>
              </p:cNvSpPr>
              <p:nvPr>
                <p:ph idx="11"/>
              </p:nvPr>
            </p:nvSpPr>
            <p:spPr/>
            <p:txBody>
              <a:bodyPr>
                <a:normAutofit/>
              </a:bodyPr>
              <a:lstStyle/>
              <a:p>
                <a:pPr>
                  <a:lnSpc>
                    <a:spcPct val="110000"/>
                  </a:lnSpc>
                </a:pPr>
                <a:r>
                  <a:rPr lang="zh-CN" altLang="en-US" sz="2800" b="1" dirty="0"/>
                  <a:t>核心问题</a:t>
                </a:r>
                <a:r>
                  <a:rPr lang="zh-CN" altLang="en-US" sz="2800" dirty="0"/>
                  <a:t>：我们通过理论分析得到了比较排序比较次数的下界，</a:t>
                </a:r>
                <a:r>
                  <a:rPr lang="zh-CN" altLang="en-US" sz="2800" b="1" dirty="0"/>
                  <a:t>但是否能找到满足下界的排序算法仍是未知之数</a:t>
                </a:r>
                <a:r>
                  <a:rPr lang="zh-CN" altLang="en-US" sz="2800" dirty="0"/>
                  <a:t>。对于长度 </a:t>
                </a:r>
                <a14:m>
                  <m:oMath xmlns:m="http://schemas.openxmlformats.org/officeDocument/2006/math">
                    <m:r>
                      <a:rPr lang="en-US" altLang="zh-CN" sz="2800" b="0" i="1" smtClean="0">
                        <a:latin typeface="Cambria Math" panose="02040503050406030204" pitchFamily="18" charset="0"/>
                      </a:rPr>
                      <m:t>𝑛</m:t>
                    </m:r>
                  </m:oMath>
                </a14:m>
                <a:r>
                  <a:rPr lang="en-US" altLang="zh-CN" sz="2800" dirty="0"/>
                  <a:t> </a:t>
                </a:r>
                <a:r>
                  <a:rPr lang="zh-CN" altLang="en-US" sz="2800" dirty="0"/>
                  <a:t>的序列，找到一个在最坏情况下比较次数最少的排序算法。记理论下界为 </a:t>
                </a:r>
                <a14:m>
                  <m:oMath xmlns:m="http://schemas.openxmlformats.org/officeDocument/2006/math">
                    <m:r>
                      <a:rPr lang="en-US" altLang="zh-CN" sz="2800" b="0" i="1" smtClean="0">
                        <a:latin typeface="Cambria Math" panose="02040503050406030204" pitchFamily="18" charset="0"/>
                      </a:rPr>
                      <m:t>𝐶</m:t>
                    </m:r>
                    <m:d>
                      <m:dPr>
                        <m:ctrlPr>
                          <a:rPr lang="en-US" altLang="zh-CN" sz="2800" b="0" i="1" smtClean="0">
                            <a:latin typeface="Cambria Math" panose="02040503050406030204" pitchFamily="18" charset="0"/>
                          </a:rPr>
                        </m:ctrlPr>
                      </m:dPr>
                      <m:e>
                        <m:r>
                          <a:rPr lang="en-US" altLang="zh-CN" sz="2800" b="0" i="1" smtClean="0">
                            <a:latin typeface="Cambria Math" panose="02040503050406030204" pitchFamily="18" charset="0"/>
                          </a:rPr>
                          <m:t>𝑛</m:t>
                        </m:r>
                      </m:e>
                    </m:d>
                  </m:oMath>
                </a14:m>
                <a:r>
                  <a:rPr lang="zh-CN" altLang="en-US" sz="2800" dirty="0"/>
                  <a:t>，已知的最好比较排序的比较次数为 </a:t>
                </a:r>
                <a14:m>
                  <m:oMath xmlns:m="http://schemas.openxmlformats.org/officeDocument/2006/math">
                    <m:r>
                      <a:rPr lang="en-US" altLang="zh-CN" sz="2800" b="0" i="1" smtClean="0">
                        <a:latin typeface="Cambria Math" panose="02040503050406030204" pitchFamily="18" charset="0"/>
                      </a:rPr>
                      <m:t>𝑆</m:t>
                    </m:r>
                    <m:d>
                      <m:dPr>
                        <m:ctrlPr>
                          <a:rPr lang="en-US" altLang="zh-CN" sz="2800" b="0" i="1" smtClean="0">
                            <a:latin typeface="Cambria Math" panose="02040503050406030204" pitchFamily="18" charset="0"/>
                          </a:rPr>
                        </m:ctrlPr>
                      </m:dPr>
                      <m:e>
                        <m:r>
                          <a:rPr lang="en-US" altLang="zh-CN" sz="2800" b="0" i="1" smtClean="0">
                            <a:latin typeface="Cambria Math" panose="02040503050406030204" pitchFamily="18" charset="0"/>
                          </a:rPr>
                          <m:t>𝑛</m:t>
                        </m:r>
                      </m:e>
                    </m:d>
                  </m:oMath>
                </a14:m>
                <a:r>
                  <a:rPr lang="en-US" altLang="zh-CN" sz="2800" baseline="30000" dirty="0"/>
                  <a:t>[1]</a:t>
                </a:r>
                <a:r>
                  <a:rPr lang="zh-CN" altLang="en-US" sz="2800" dirty="0"/>
                  <a:t>。</a:t>
                </a:r>
                <a:endParaRPr lang="en-US" altLang="zh-CN" sz="2800" dirty="0"/>
              </a:p>
              <a:p>
                <a:pPr>
                  <a:lnSpc>
                    <a:spcPct val="110000"/>
                  </a:lnSpc>
                </a:pPr>
                <a:endParaRPr lang="en-US" altLang="zh-CN" sz="2800" dirty="0"/>
              </a:p>
            </p:txBody>
          </p:sp>
        </mc:Choice>
        <mc:Fallback xmlns="">
          <p:sp>
            <p:nvSpPr>
              <p:cNvPr id="5" name="内容占位符 4"/>
              <p:cNvSpPr>
                <a:spLocks noGrp="1" noRot="1" noChangeAspect="1" noMove="1" noResize="1" noEditPoints="1" noAdjustHandles="1" noChangeArrowheads="1" noChangeShapeType="1" noTextEdit="1"/>
              </p:cNvSpPr>
              <p:nvPr>
                <p:ph idx="11"/>
              </p:nvPr>
            </p:nvSpPr>
            <p:spPr>
              <a:blipFill>
                <a:blip r:embed="rId3"/>
                <a:stretch>
                  <a:fillRect l="-1148" t="-1003" r="-45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graphicFrame>
            <p:nvGraphicFramePr>
              <p:cNvPr id="6" name="表格 6">
                <a:extLst>
                  <a:ext uri="{FF2B5EF4-FFF2-40B4-BE49-F238E27FC236}">
                    <a16:creationId xmlns:a16="http://schemas.microsoft.com/office/drawing/2014/main" id="{4AB3982E-F3F5-F165-0C18-AD42B7EC70D0}"/>
                  </a:ext>
                </a:extLst>
              </p:cNvPr>
              <p:cNvGraphicFramePr>
                <a:graphicFrameLocks noGrp="1"/>
              </p:cNvGraphicFramePr>
              <p:nvPr/>
            </p:nvGraphicFramePr>
            <p:xfrm>
              <a:off x="838200" y="3316147"/>
              <a:ext cx="10308465" cy="2743200"/>
            </p:xfrm>
            <a:graphic>
              <a:graphicData uri="http://schemas.openxmlformats.org/drawingml/2006/table">
                <a:tbl>
                  <a:tblPr firstRow="1" bandRow="1">
                    <a:tableStyleId>{5C22544A-7EE6-4342-B048-85BDC9FD1C3A}</a:tableStyleId>
                  </a:tblPr>
                  <a:tblGrid>
                    <a:gridCol w="1145385">
                      <a:extLst>
                        <a:ext uri="{9D8B030D-6E8A-4147-A177-3AD203B41FA5}">
                          <a16:colId xmlns:a16="http://schemas.microsoft.com/office/drawing/2014/main" val="971445653"/>
                        </a:ext>
                      </a:extLst>
                    </a:gridCol>
                    <a:gridCol w="1145385">
                      <a:extLst>
                        <a:ext uri="{9D8B030D-6E8A-4147-A177-3AD203B41FA5}">
                          <a16:colId xmlns:a16="http://schemas.microsoft.com/office/drawing/2014/main" val="3236559884"/>
                        </a:ext>
                      </a:extLst>
                    </a:gridCol>
                    <a:gridCol w="1145385">
                      <a:extLst>
                        <a:ext uri="{9D8B030D-6E8A-4147-A177-3AD203B41FA5}">
                          <a16:colId xmlns:a16="http://schemas.microsoft.com/office/drawing/2014/main" val="3119236039"/>
                        </a:ext>
                      </a:extLst>
                    </a:gridCol>
                    <a:gridCol w="1145385">
                      <a:extLst>
                        <a:ext uri="{9D8B030D-6E8A-4147-A177-3AD203B41FA5}">
                          <a16:colId xmlns:a16="http://schemas.microsoft.com/office/drawing/2014/main" val="1039692432"/>
                        </a:ext>
                      </a:extLst>
                    </a:gridCol>
                    <a:gridCol w="1145385">
                      <a:extLst>
                        <a:ext uri="{9D8B030D-6E8A-4147-A177-3AD203B41FA5}">
                          <a16:colId xmlns:a16="http://schemas.microsoft.com/office/drawing/2014/main" val="1397825583"/>
                        </a:ext>
                      </a:extLst>
                    </a:gridCol>
                    <a:gridCol w="1145385">
                      <a:extLst>
                        <a:ext uri="{9D8B030D-6E8A-4147-A177-3AD203B41FA5}">
                          <a16:colId xmlns:a16="http://schemas.microsoft.com/office/drawing/2014/main" val="3540658840"/>
                        </a:ext>
                      </a:extLst>
                    </a:gridCol>
                    <a:gridCol w="1145385">
                      <a:extLst>
                        <a:ext uri="{9D8B030D-6E8A-4147-A177-3AD203B41FA5}">
                          <a16:colId xmlns:a16="http://schemas.microsoft.com/office/drawing/2014/main" val="774091338"/>
                        </a:ext>
                      </a:extLst>
                    </a:gridCol>
                    <a:gridCol w="1145385">
                      <a:extLst>
                        <a:ext uri="{9D8B030D-6E8A-4147-A177-3AD203B41FA5}">
                          <a16:colId xmlns:a16="http://schemas.microsoft.com/office/drawing/2014/main" val="2613038304"/>
                        </a:ext>
                      </a:extLst>
                    </a:gridCol>
                    <a:gridCol w="1145385">
                      <a:extLst>
                        <a:ext uri="{9D8B030D-6E8A-4147-A177-3AD203B41FA5}">
                          <a16:colId xmlns:a16="http://schemas.microsoft.com/office/drawing/2014/main" val="2381912383"/>
                        </a:ext>
                      </a:extLst>
                    </a:gridCol>
                  </a:tblGrid>
                  <a:tr h="370840">
                    <a:tc>
                      <a:txBody>
                        <a:bodyPr/>
                        <a:lstStyle/>
                        <a:p>
                          <a:endParaRPr lang="zh-CN" altLang="en-US" sz="2400" dirty="0"/>
                        </a:p>
                      </a:txBody>
                      <a:tcPr/>
                    </a:tc>
                    <a:tc>
                      <a:txBody>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𝐶</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𝑛</m:t>
                                    </m:r>
                                  </m:e>
                                </m:d>
                              </m:oMath>
                            </m:oMathPara>
                          </a14:m>
                          <a:endParaRPr lang="zh-CN" altLang="en-US" sz="2400" dirty="0"/>
                        </a:p>
                      </a:txBody>
                      <a:tcPr/>
                    </a:tc>
                    <a:tc>
                      <a:txBody>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𝑆</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𝑛</m:t>
                                    </m:r>
                                  </m:e>
                                </m:d>
                              </m:oMath>
                            </m:oMathPara>
                          </a14:m>
                          <a:endParaRPr lang="zh-CN" altLang="en-US" sz="2400" dirty="0"/>
                        </a:p>
                      </a:txBody>
                      <a:tcPr/>
                    </a:tc>
                    <a:tc>
                      <a:txBody>
                        <a:bodyPr/>
                        <a:lstStyle/>
                        <a:p>
                          <a:endParaRPr lang="zh-CN" altLang="en-US" sz="2400"/>
                        </a:p>
                      </a:txBody>
                      <a:tcPr/>
                    </a:tc>
                    <a:tc>
                      <a:txBody>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𝐶</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𝑛</m:t>
                                    </m:r>
                                  </m:e>
                                </m:d>
                              </m:oMath>
                            </m:oMathPara>
                          </a14:m>
                          <a:endParaRPr lang="zh-CN" altLang="en-US" sz="2400" dirty="0"/>
                        </a:p>
                      </a:txBody>
                      <a:tcPr/>
                    </a:tc>
                    <a:tc>
                      <a:txBody>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𝑆</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𝑛</m:t>
                                    </m:r>
                                  </m:e>
                                </m:d>
                              </m:oMath>
                            </m:oMathPara>
                          </a14:m>
                          <a:endParaRPr lang="zh-CN" altLang="en-US" sz="2400" dirty="0"/>
                        </a:p>
                      </a:txBody>
                      <a:tcPr/>
                    </a:tc>
                    <a:tc>
                      <a:txBody>
                        <a:bodyPr/>
                        <a:lstStyle/>
                        <a:p>
                          <a:endParaRPr lang="zh-CN" altLang="en-US" sz="2400"/>
                        </a:p>
                      </a:txBody>
                      <a:tcPr/>
                    </a:tc>
                    <a:tc>
                      <a:txBody>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𝐶</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𝑛</m:t>
                                    </m:r>
                                  </m:e>
                                </m:d>
                              </m:oMath>
                            </m:oMathPara>
                          </a14:m>
                          <a:endParaRPr lang="zh-CN" altLang="en-US" sz="2400" dirty="0"/>
                        </a:p>
                      </a:txBody>
                      <a:tcPr/>
                    </a:tc>
                    <a:tc>
                      <a:txBody>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𝑆</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𝑛</m:t>
                                    </m:r>
                                  </m:e>
                                </m:d>
                              </m:oMath>
                            </m:oMathPara>
                          </a14:m>
                          <a:endParaRPr lang="zh-CN" altLang="en-US" sz="2400" dirty="0"/>
                        </a:p>
                      </a:txBody>
                      <a:tcPr/>
                    </a:tc>
                    <a:extLst>
                      <a:ext uri="{0D108BD9-81ED-4DB2-BD59-A6C34878D82A}">
                        <a16:rowId xmlns:a16="http://schemas.microsoft.com/office/drawing/2014/main" val="3130383785"/>
                      </a:ext>
                    </a:extLst>
                  </a:tr>
                  <a:tr h="370840">
                    <a:tc>
                      <a:txBody>
                        <a:bodyPr/>
                        <a:lstStyle/>
                        <a:p>
                          <a:pPr/>
                          <a14:m>
                            <m:oMathPara xmlns:m="http://schemas.openxmlformats.org/officeDocument/2006/math">
                              <m:oMathParaPr>
                                <m:jc m:val="centerGroup"/>
                              </m:oMathParaPr>
                              <m:oMath xmlns:m="http://schemas.openxmlformats.org/officeDocument/2006/math">
                                <m:r>
                                  <a:rPr lang="en-US" altLang="zh-CN" sz="2400" b="0" i="1" smtClean="0">
                                    <a:solidFill>
                                      <a:schemeClr val="bg1">
                                        <a:lumMod val="50000"/>
                                      </a:schemeClr>
                                    </a:solidFill>
                                    <a:latin typeface="Cambria Math" panose="02040503050406030204" pitchFamily="18" charset="0"/>
                                  </a:rPr>
                                  <m:t>𝑛</m:t>
                                </m:r>
                                <m:r>
                                  <a:rPr lang="en-US" altLang="zh-CN" sz="2400" b="0" i="1" smtClean="0">
                                    <a:solidFill>
                                      <a:schemeClr val="bg1">
                                        <a:lumMod val="50000"/>
                                      </a:schemeClr>
                                    </a:solidFill>
                                    <a:latin typeface="Cambria Math" panose="02040503050406030204" pitchFamily="18" charset="0"/>
                                  </a:rPr>
                                  <m:t>=3</m:t>
                                </m:r>
                              </m:oMath>
                            </m:oMathPara>
                          </a14:m>
                          <a:endParaRPr lang="zh-CN" altLang="en-US" sz="2400" b="0" dirty="0">
                            <a:solidFill>
                              <a:schemeClr val="bg1">
                                <a:lumMod val="50000"/>
                              </a:schemeClr>
                            </a:solidFill>
                          </a:endParaRPr>
                        </a:p>
                      </a:txBody>
                      <a:tcPr/>
                    </a:tc>
                    <a:tc>
                      <a:txBody>
                        <a:bodyPr/>
                        <a:lstStyle/>
                        <a:p>
                          <a:pPr algn="ctr"/>
                          <a:r>
                            <a:rPr lang="en-US" altLang="zh-CN" sz="2400" dirty="0"/>
                            <a:t>3</a:t>
                          </a:r>
                          <a:endParaRPr lang="zh-CN" altLang="en-US" sz="2400" dirty="0"/>
                        </a:p>
                      </a:txBody>
                      <a:tcPr/>
                    </a:tc>
                    <a:tc>
                      <a:txBody>
                        <a:bodyPr/>
                        <a:lstStyle/>
                        <a:p>
                          <a:pPr algn="ctr"/>
                          <a:r>
                            <a:rPr lang="en-US" altLang="zh-CN" sz="2400" dirty="0"/>
                            <a:t>3</a:t>
                          </a:r>
                          <a:endParaRPr lang="zh-CN" altLang="en-US" sz="2400" dirty="0"/>
                        </a:p>
                      </a:txBody>
                      <a:tcPr/>
                    </a:tc>
                    <a:tc>
                      <a:txBody>
                        <a:bodyPr/>
                        <a:lstStyle/>
                        <a:p>
                          <a:pPr/>
                          <a14:m>
                            <m:oMathPara xmlns:m="http://schemas.openxmlformats.org/officeDocument/2006/math">
                              <m:oMathParaPr>
                                <m:jc m:val="centerGroup"/>
                              </m:oMathParaPr>
                              <m:oMath xmlns:m="http://schemas.openxmlformats.org/officeDocument/2006/math">
                                <m:r>
                                  <a:rPr lang="en-US" altLang="zh-CN" sz="2400" b="0" i="1" smtClean="0">
                                    <a:solidFill>
                                      <a:schemeClr val="bg1">
                                        <a:lumMod val="50000"/>
                                      </a:schemeClr>
                                    </a:solidFill>
                                    <a:latin typeface="Cambria Math" panose="02040503050406030204" pitchFamily="18" charset="0"/>
                                  </a:rPr>
                                  <m:t>𝑛</m:t>
                                </m:r>
                                <m:r>
                                  <a:rPr lang="en-US" altLang="zh-CN" sz="2400" b="0" i="1" smtClean="0">
                                    <a:solidFill>
                                      <a:schemeClr val="bg1">
                                        <a:lumMod val="50000"/>
                                      </a:schemeClr>
                                    </a:solidFill>
                                    <a:latin typeface="Cambria Math" panose="02040503050406030204" pitchFamily="18" charset="0"/>
                                  </a:rPr>
                                  <m:t>=8</m:t>
                                </m:r>
                              </m:oMath>
                            </m:oMathPara>
                          </a14:m>
                          <a:endParaRPr lang="zh-CN" altLang="en-US" sz="2400" b="0" dirty="0">
                            <a:solidFill>
                              <a:schemeClr val="bg1">
                                <a:lumMod val="50000"/>
                              </a:schemeClr>
                            </a:solidFill>
                          </a:endParaRPr>
                        </a:p>
                      </a:txBody>
                      <a:tcPr/>
                    </a:tc>
                    <a:tc>
                      <a:txBody>
                        <a:bodyPr/>
                        <a:lstStyle/>
                        <a:p>
                          <a:pPr algn="ctr"/>
                          <a:r>
                            <a:rPr lang="en-US" altLang="zh-CN" sz="2400" dirty="0"/>
                            <a:t>16</a:t>
                          </a:r>
                          <a:endParaRPr lang="zh-CN" altLang="en-US" sz="2400" dirty="0"/>
                        </a:p>
                      </a:txBody>
                      <a:tcPr/>
                    </a:tc>
                    <a:tc>
                      <a:txBody>
                        <a:bodyPr/>
                        <a:lstStyle/>
                        <a:p>
                          <a:pPr algn="ctr"/>
                          <a:r>
                            <a:rPr lang="en-US" altLang="zh-CN" sz="2400" dirty="0"/>
                            <a:t>16</a:t>
                          </a:r>
                          <a:endParaRPr lang="zh-CN" altLang="en-US" sz="2400" dirty="0"/>
                        </a:p>
                      </a:txBody>
                      <a:tcPr/>
                    </a:tc>
                    <a:tc>
                      <a:txBody>
                        <a:bodyPr/>
                        <a:lstStyle/>
                        <a:p>
                          <a:pPr/>
                          <a14:m>
                            <m:oMathPara xmlns:m="http://schemas.openxmlformats.org/officeDocument/2006/math">
                              <m:oMathParaPr>
                                <m:jc m:val="centerGroup"/>
                              </m:oMathParaPr>
                              <m:oMath xmlns:m="http://schemas.openxmlformats.org/officeDocument/2006/math">
                                <m:r>
                                  <a:rPr lang="en-US" altLang="zh-CN" sz="2400" b="0" i="1" smtClean="0">
                                    <a:solidFill>
                                      <a:schemeClr val="bg1">
                                        <a:lumMod val="50000"/>
                                      </a:schemeClr>
                                    </a:solidFill>
                                    <a:latin typeface="Cambria Math" panose="02040503050406030204" pitchFamily="18" charset="0"/>
                                  </a:rPr>
                                  <m:t>𝑛</m:t>
                                </m:r>
                                <m:r>
                                  <a:rPr lang="en-US" altLang="zh-CN" sz="2400" b="0" i="1" smtClean="0">
                                    <a:solidFill>
                                      <a:schemeClr val="bg1">
                                        <a:lumMod val="50000"/>
                                      </a:schemeClr>
                                    </a:solidFill>
                                    <a:latin typeface="Cambria Math" panose="02040503050406030204" pitchFamily="18" charset="0"/>
                                  </a:rPr>
                                  <m:t>=13</m:t>
                                </m:r>
                              </m:oMath>
                            </m:oMathPara>
                          </a14:m>
                          <a:endParaRPr lang="zh-CN" altLang="en-US" sz="2400" b="0" dirty="0">
                            <a:solidFill>
                              <a:schemeClr val="bg1">
                                <a:lumMod val="50000"/>
                              </a:schemeClr>
                            </a:solidFill>
                          </a:endParaRPr>
                        </a:p>
                      </a:txBody>
                      <a:tcPr/>
                    </a:tc>
                    <a:tc>
                      <a:txBody>
                        <a:bodyPr/>
                        <a:lstStyle/>
                        <a:p>
                          <a:pPr algn="ctr"/>
                          <a:r>
                            <a:rPr lang="en-US" altLang="zh-CN" sz="2400" dirty="0"/>
                            <a:t>33</a:t>
                          </a:r>
                          <a:endParaRPr lang="zh-CN" altLang="en-US" sz="2400" dirty="0"/>
                        </a:p>
                      </a:txBody>
                      <a:tcPr/>
                    </a:tc>
                    <a:tc>
                      <a:txBody>
                        <a:bodyPr/>
                        <a:lstStyle/>
                        <a:p>
                          <a:pPr algn="ctr"/>
                          <a:r>
                            <a:rPr lang="en-US" altLang="zh-CN" sz="2400" dirty="0"/>
                            <a:t>34</a:t>
                          </a:r>
                          <a:endParaRPr lang="zh-CN" altLang="en-US" sz="2400" dirty="0"/>
                        </a:p>
                      </a:txBody>
                      <a:tcPr/>
                    </a:tc>
                    <a:extLst>
                      <a:ext uri="{0D108BD9-81ED-4DB2-BD59-A6C34878D82A}">
                        <a16:rowId xmlns:a16="http://schemas.microsoft.com/office/drawing/2014/main" val="1376997748"/>
                      </a:ext>
                    </a:extLst>
                  </a:tr>
                  <a:tr h="370840">
                    <a:tc>
                      <a:txBody>
                        <a:bodyPr/>
                        <a:lstStyle/>
                        <a:p>
                          <a:pPr/>
                          <a14:m>
                            <m:oMathPara xmlns:m="http://schemas.openxmlformats.org/officeDocument/2006/math">
                              <m:oMathParaPr>
                                <m:jc m:val="centerGroup"/>
                              </m:oMathParaPr>
                              <m:oMath xmlns:m="http://schemas.openxmlformats.org/officeDocument/2006/math">
                                <m:r>
                                  <a:rPr lang="en-US" altLang="zh-CN" sz="2400" b="0" i="1" smtClean="0">
                                    <a:solidFill>
                                      <a:schemeClr val="bg1">
                                        <a:lumMod val="50000"/>
                                      </a:schemeClr>
                                    </a:solidFill>
                                    <a:latin typeface="Cambria Math" panose="02040503050406030204" pitchFamily="18" charset="0"/>
                                  </a:rPr>
                                  <m:t>𝑛</m:t>
                                </m:r>
                                <m:r>
                                  <a:rPr lang="en-US" altLang="zh-CN" sz="2400" b="0" i="1" smtClean="0">
                                    <a:solidFill>
                                      <a:schemeClr val="bg1">
                                        <a:lumMod val="50000"/>
                                      </a:schemeClr>
                                    </a:solidFill>
                                    <a:latin typeface="Cambria Math" panose="02040503050406030204" pitchFamily="18" charset="0"/>
                                  </a:rPr>
                                  <m:t>=4</m:t>
                                </m:r>
                              </m:oMath>
                            </m:oMathPara>
                          </a14:m>
                          <a:endParaRPr lang="zh-CN" altLang="en-US" sz="2400" b="0" dirty="0">
                            <a:solidFill>
                              <a:schemeClr val="bg1">
                                <a:lumMod val="50000"/>
                              </a:schemeClr>
                            </a:solidFill>
                          </a:endParaRPr>
                        </a:p>
                      </a:txBody>
                      <a:tcPr/>
                    </a:tc>
                    <a:tc>
                      <a:txBody>
                        <a:bodyPr/>
                        <a:lstStyle/>
                        <a:p>
                          <a:pPr algn="ctr"/>
                          <a:r>
                            <a:rPr lang="en-US" altLang="zh-CN" sz="2400" dirty="0"/>
                            <a:t>5</a:t>
                          </a:r>
                          <a:endParaRPr lang="zh-CN" altLang="en-US" sz="2400" dirty="0"/>
                        </a:p>
                      </a:txBody>
                      <a:tcPr/>
                    </a:tc>
                    <a:tc>
                      <a:txBody>
                        <a:bodyPr/>
                        <a:lstStyle/>
                        <a:p>
                          <a:pPr algn="ctr"/>
                          <a:r>
                            <a:rPr lang="en-US" altLang="zh-CN" sz="2400" dirty="0"/>
                            <a:t>5</a:t>
                          </a:r>
                          <a:endParaRPr lang="zh-CN" altLang="en-US" sz="2400" dirty="0"/>
                        </a:p>
                      </a:txBody>
                      <a:tcPr/>
                    </a:tc>
                    <a:tc>
                      <a:txBody>
                        <a:bodyPr/>
                        <a:lstStyle/>
                        <a:p>
                          <a:pPr/>
                          <a14:m>
                            <m:oMathPara xmlns:m="http://schemas.openxmlformats.org/officeDocument/2006/math">
                              <m:oMathParaPr>
                                <m:jc m:val="centerGroup"/>
                              </m:oMathParaPr>
                              <m:oMath xmlns:m="http://schemas.openxmlformats.org/officeDocument/2006/math">
                                <m:r>
                                  <a:rPr lang="en-US" altLang="zh-CN" sz="2400" b="0" i="1" smtClean="0">
                                    <a:solidFill>
                                      <a:schemeClr val="bg1">
                                        <a:lumMod val="50000"/>
                                      </a:schemeClr>
                                    </a:solidFill>
                                    <a:latin typeface="Cambria Math" panose="02040503050406030204" pitchFamily="18" charset="0"/>
                                  </a:rPr>
                                  <m:t>𝑛</m:t>
                                </m:r>
                                <m:r>
                                  <a:rPr lang="en-US" altLang="zh-CN" sz="2400" b="0" i="1" smtClean="0">
                                    <a:solidFill>
                                      <a:schemeClr val="bg1">
                                        <a:lumMod val="50000"/>
                                      </a:schemeClr>
                                    </a:solidFill>
                                    <a:latin typeface="Cambria Math" panose="02040503050406030204" pitchFamily="18" charset="0"/>
                                  </a:rPr>
                                  <m:t>=9</m:t>
                                </m:r>
                              </m:oMath>
                            </m:oMathPara>
                          </a14:m>
                          <a:endParaRPr lang="zh-CN" altLang="en-US" sz="2400" b="0" dirty="0">
                            <a:solidFill>
                              <a:schemeClr val="bg1">
                                <a:lumMod val="50000"/>
                              </a:schemeClr>
                            </a:solidFill>
                          </a:endParaRPr>
                        </a:p>
                      </a:txBody>
                      <a:tcPr/>
                    </a:tc>
                    <a:tc>
                      <a:txBody>
                        <a:bodyPr/>
                        <a:lstStyle/>
                        <a:p>
                          <a:pPr algn="ctr"/>
                          <a:r>
                            <a:rPr lang="en-US" altLang="zh-CN" sz="2400" dirty="0"/>
                            <a:t>19</a:t>
                          </a:r>
                          <a:endParaRPr lang="zh-CN" altLang="en-US" sz="2400" dirty="0"/>
                        </a:p>
                      </a:txBody>
                      <a:tcPr/>
                    </a:tc>
                    <a:tc>
                      <a:txBody>
                        <a:bodyPr/>
                        <a:lstStyle/>
                        <a:p>
                          <a:pPr algn="ctr"/>
                          <a:r>
                            <a:rPr lang="en-US" altLang="zh-CN" sz="2400" dirty="0"/>
                            <a:t>19</a:t>
                          </a:r>
                          <a:endParaRPr lang="zh-CN" altLang="en-US" sz="2400" dirty="0"/>
                        </a:p>
                      </a:txBody>
                      <a:tcPr/>
                    </a:tc>
                    <a:tc>
                      <a:txBody>
                        <a:bodyPr/>
                        <a:lstStyle/>
                        <a:p>
                          <a:pPr/>
                          <a14:m>
                            <m:oMathPara xmlns:m="http://schemas.openxmlformats.org/officeDocument/2006/math">
                              <m:oMathParaPr>
                                <m:jc m:val="centerGroup"/>
                              </m:oMathParaPr>
                              <m:oMath xmlns:m="http://schemas.openxmlformats.org/officeDocument/2006/math">
                                <m:r>
                                  <a:rPr lang="en-US" altLang="zh-CN" sz="2400" b="0" i="1" smtClean="0">
                                    <a:solidFill>
                                      <a:schemeClr val="bg1">
                                        <a:lumMod val="50000"/>
                                      </a:schemeClr>
                                    </a:solidFill>
                                    <a:latin typeface="Cambria Math" panose="02040503050406030204" pitchFamily="18" charset="0"/>
                                  </a:rPr>
                                  <m:t>𝑛</m:t>
                                </m:r>
                                <m:r>
                                  <a:rPr lang="en-US" altLang="zh-CN" sz="2400" b="0" i="1" smtClean="0">
                                    <a:solidFill>
                                      <a:schemeClr val="bg1">
                                        <a:lumMod val="50000"/>
                                      </a:schemeClr>
                                    </a:solidFill>
                                    <a:latin typeface="Cambria Math" panose="02040503050406030204" pitchFamily="18" charset="0"/>
                                  </a:rPr>
                                  <m:t>=14</m:t>
                                </m:r>
                              </m:oMath>
                            </m:oMathPara>
                          </a14:m>
                          <a:endParaRPr lang="zh-CN" altLang="en-US" sz="2400" b="0" dirty="0">
                            <a:solidFill>
                              <a:schemeClr val="bg1">
                                <a:lumMod val="50000"/>
                              </a:schemeClr>
                            </a:solidFill>
                          </a:endParaRPr>
                        </a:p>
                      </a:txBody>
                      <a:tcPr/>
                    </a:tc>
                    <a:tc>
                      <a:txBody>
                        <a:bodyPr/>
                        <a:lstStyle/>
                        <a:p>
                          <a:pPr algn="ctr"/>
                          <a:r>
                            <a:rPr lang="en-US" altLang="zh-CN" sz="2400" dirty="0"/>
                            <a:t>37</a:t>
                          </a:r>
                          <a:endParaRPr lang="zh-CN" altLang="en-US" sz="2400" dirty="0"/>
                        </a:p>
                      </a:txBody>
                      <a:tcPr/>
                    </a:tc>
                    <a:tc>
                      <a:txBody>
                        <a:bodyPr/>
                        <a:lstStyle/>
                        <a:p>
                          <a:pPr algn="ctr"/>
                          <a:r>
                            <a:rPr lang="en-US" altLang="zh-CN" sz="2400" dirty="0"/>
                            <a:t>38</a:t>
                          </a:r>
                          <a:endParaRPr lang="zh-CN" altLang="en-US" sz="2400" dirty="0"/>
                        </a:p>
                      </a:txBody>
                      <a:tcPr/>
                    </a:tc>
                    <a:extLst>
                      <a:ext uri="{0D108BD9-81ED-4DB2-BD59-A6C34878D82A}">
                        <a16:rowId xmlns:a16="http://schemas.microsoft.com/office/drawing/2014/main" val="413254441"/>
                      </a:ext>
                    </a:extLst>
                  </a:tr>
                  <a:tr h="370840">
                    <a:tc>
                      <a:txBody>
                        <a:bodyPr/>
                        <a:lstStyle/>
                        <a:p>
                          <a:pPr/>
                          <a14:m>
                            <m:oMathPara xmlns:m="http://schemas.openxmlformats.org/officeDocument/2006/math">
                              <m:oMathParaPr>
                                <m:jc m:val="centerGroup"/>
                              </m:oMathParaPr>
                              <m:oMath xmlns:m="http://schemas.openxmlformats.org/officeDocument/2006/math">
                                <m:r>
                                  <a:rPr lang="en-US" altLang="zh-CN" sz="2400" b="0" i="1" smtClean="0">
                                    <a:solidFill>
                                      <a:schemeClr val="bg1">
                                        <a:lumMod val="50000"/>
                                      </a:schemeClr>
                                    </a:solidFill>
                                    <a:latin typeface="Cambria Math" panose="02040503050406030204" pitchFamily="18" charset="0"/>
                                  </a:rPr>
                                  <m:t>𝑛</m:t>
                                </m:r>
                                <m:r>
                                  <a:rPr lang="en-US" altLang="zh-CN" sz="2400" b="0" i="1" smtClean="0">
                                    <a:solidFill>
                                      <a:schemeClr val="bg1">
                                        <a:lumMod val="50000"/>
                                      </a:schemeClr>
                                    </a:solidFill>
                                    <a:latin typeface="Cambria Math" panose="02040503050406030204" pitchFamily="18" charset="0"/>
                                  </a:rPr>
                                  <m:t>=5</m:t>
                                </m:r>
                              </m:oMath>
                            </m:oMathPara>
                          </a14:m>
                          <a:endParaRPr lang="zh-CN" altLang="en-US" sz="2400" b="0" dirty="0">
                            <a:solidFill>
                              <a:schemeClr val="bg1">
                                <a:lumMod val="50000"/>
                              </a:schemeClr>
                            </a:solidFill>
                          </a:endParaRPr>
                        </a:p>
                      </a:txBody>
                      <a:tcPr/>
                    </a:tc>
                    <a:tc>
                      <a:txBody>
                        <a:bodyPr/>
                        <a:lstStyle/>
                        <a:p>
                          <a:pPr algn="ctr"/>
                          <a:r>
                            <a:rPr lang="en-US" altLang="zh-CN" sz="2400" dirty="0"/>
                            <a:t>7</a:t>
                          </a:r>
                          <a:endParaRPr lang="zh-CN" altLang="en-US" sz="2400" dirty="0"/>
                        </a:p>
                      </a:txBody>
                      <a:tcPr/>
                    </a:tc>
                    <a:tc>
                      <a:txBody>
                        <a:bodyPr/>
                        <a:lstStyle/>
                        <a:p>
                          <a:pPr algn="ctr"/>
                          <a:r>
                            <a:rPr lang="en-US" altLang="zh-CN" sz="2400" dirty="0"/>
                            <a:t>7</a:t>
                          </a:r>
                          <a:endParaRPr lang="zh-CN" altLang="en-US" sz="2400" dirty="0"/>
                        </a:p>
                      </a:txBody>
                      <a:tcPr/>
                    </a:tc>
                    <a:tc>
                      <a:txBody>
                        <a:bodyPr/>
                        <a:lstStyle/>
                        <a:p>
                          <a:pPr/>
                          <a14:m>
                            <m:oMathPara xmlns:m="http://schemas.openxmlformats.org/officeDocument/2006/math">
                              <m:oMathParaPr>
                                <m:jc m:val="centerGroup"/>
                              </m:oMathParaPr>
                              <m:oMath xmlns:m="http://schemas.openxmlformats.org/officeDocument/2006/math">
                                <m:r>
                                  <a:rPr lang="en-US" altLang="zh-CN" sz="2400" b="0" i="1" smtClean="0">
                                    <a:solidFill>
                                      <a:schemeClr val="bg1">
                                        <a:lumMod val="50000"/>
                                      </a:schemeClr>
                                    </a:solidFill>
                                    <a:latin typeface="Cambria Math" panose="02040503050406030204" pitchFamily="18" charset="0"/>
                                  </a:rPr>
                                  <m:t>𝑛</m:t>
                                </m:r>
                                <m:r>
                                  <a:rPr lang="en-US" altLang="zh-CN" sz="2400" b="0" i="1" smtClean="0">
                                    <a:solidFill>
                                      <a:schemeClr val="bg1">
                                        <a:lumMod val="50000"/>
                                      </a:schemeClr>
                                    </a:solidFill>
                                    <a:latin typeface="Cambria Math" panose="02040503050406030204" pitchFamily="18" charset="0"/>
                                  </a:rPr>
                                  <m:t>=10</m:t>
                                </m:r>
                              </m:oMath>
                            </m:oMathPara>
                          </a14:m>
                          <a:endParaRPr lang="zh-CN" altLang="en-US" sz="2400" b="0" dirty="0">
                            <a:solidFill>
                              <a:schemeClr val="bg1">
                                <a:lumMod val="50000"/>
                              </a:schemeClr>
                            </a:solidFill>
                          </a:endParaRPr>
                        </a:p>
                      </a:txBody>
                      <a:tcPr/>
                    </a:tc>
                    <a:tc>
                      <a:txBody>
                        <a:bodyPr/>
                        <a:lstStyle/>
                        <a:p>
                          <a:pPr algn="ctr"/>
                          <a:r>
                            <a:rPr lang="en-US" altLang="zh-CN" sz="2400" dirty="0"/>
                            <a:t>22</a:t>
                          </a:r>
                          <a:endParaRPr lang="zh-CN" altLang="en-US" sz="2400" dirty="0"/>
                        </a:p>
                      </a:txBody>
                      <a:tcPr/>
                    </a:tc>
                    <a:tc>
                      <a:txBody>
                        <a:bodyPr/>
                        <a:lstStyle/>
                        <a:p>
                          <a:pPr algn="ctr"/>
                          <a:r>
                            <a:rPr lang="en-US" altLang="zh-CN" sz="2400" dirty="0"/>
                            <a:t>22</a:t>
                          </a:r>
                          <a:endParaRPr lang="zh-CN" altLang="en-US" sz="2400" dirty="0"/>
                        </a:p>
                      </a:txBody>
                      <a:tcPr/>
                    </a:tc>
                    <a:tc>
                      <a:txBody>
                        <a:bodyPr/>
                        <a:lstStyle/>
                        <a:p>
                          <a:pPr/>
                          <a14:m>
                            <m:oMathPara xmlns:m="http://schemas.openxmlformats.org/officeDocument/2006/math">
                              <m:oMathParaPr>
                                <m:jc m:val="centerGroup"/>
                              </m:oMathParaPr>
                              <m:oMath xmlns:m="http://schemas.openxmlformats.org/officeDocument/2006/math">
                                <m:r>
                                  <a:rPr lang="en-US" altLang="zh-CN" sz="2400" b="0" i="1" smtClean="0">
                                    <a:solidFill>
                                      <a:schemeClr val="bg1">
                                        <a:lumMod val="50000"/>
                                      </a:schemeClr>
                                    </a:solidFill>
                                    <a:latin typeface="Cambria Math" panose="02040503050406030204" pitchFamily="18" charset="0"/>
                                  </a:rPr>
                                  <m:t>𝑛</m:t>
                                </m:r>
                                <m:r>
                                  <a:rPr lang="en-US" altLang="zh-CN" sz="2400" b="0" i="1" smtClean="0">
                                    <a:solidFill>
                                      <a:schemeClr val="bg1">
                                        <a:lumMod val="50000"/>
                                      </a:schemeClr>
                                    </a:solidFill>
                                    <a:latin typeface="Cambria Math" panose="02040503050406030204" pitchFamily="18" charset="0"/>
                                  </a:rPr>
                                  <m:t>=15</m:t>
                                </m:r>
                              </m:oMath>
                            </m:oMathPara>
                          </a14:m>
                          <a:endParaRPr lang="zh-CN" altLang="en-US" sz="2400" b="0" dirty="0">
                            <a:solidFill>
                              <a:schemeClr val="bg1">
                                <a:lumMod val="50000"/>
                              </a:schemeClr>
                            </a:solidFill>
                          </a:endParaRPr>
                        </a:p>
                      </a:txBody>
                      <a:tcPr/>
                    </a:tc>
                    <a:tc>
                      <a:txBody>
                        <a:bodyPr/>
                        <a:lstStyle/>
                        <a:p>
                          <a:pPr algn="ctr"/>
                          <a:r>
                            <a:rPr lang="en-US" altLang="zh-CN" sz="2400" dirty="0"/>
                            <a:t>41</a:t>
                          </a:r>
                          <a:endParaRPr lang="zh-CN" altLang="en-US" sz="2400" dirty="0"/>
                        </a:p>
                      </a:txBody>
                      <a:tcPr/>
                    </a:tc>
                    <a:tc>
                      <a:txBody>
                        <a:bodyPr/>
                        <a:lstStyle/>
                        <a:p>
                          <a:pPr algn="ctr"/>
                          <a:r>
                            <a:rPr lang="en-US" altLang="zh-CN" sz="2400" dirty="0"/>
                            <a:t>42</a:t>
                          </a:r>
                          <a:endParaRPr lang="zh-CN" altLang="en-US" sz="2400" dirty="0"/>
                        </a:p>
                      </a:txBody>
                      <a:tcPr/>
                    </a:tc>
                    <a:extLst>
                      <a:ext uri="{0D108BD9-81ED-4DB2-BD59-A6C34878D82A}">
                        <a16:rowId xmlns:a16="http://schemas.microsoft.com/office/drawing/2014/main" val="240446883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2400" b="0" i="1" smtClean="0">
                                    <a:solidFill>
                                      <a:schemeClr val="bg1">
                                        <a:lumMod val="50000"/>
                                      </a:schemeClr>
                                    </a:solidFill>
                                    <a:latin typeface="Cambria Math" panose="02040503050406030204" pitchFamily="18" charset="0"/>
                                  </a:rPr>
                                  <m:t>𝑛</m:t>
                                </m:r>
                                <m:r>
                                  <a:rPr lang="en-US" altLang="zh-CN" sz="2400" b="0" i="1" smtClean="0">
                                    <a:solidFill>
                                      <a:schemeClr val="bg1">
                                        <a:lumMod val="50000"/>
                                      </a:schemeClr>
                                    </a:solidFill>
                                    <a:latin typeface="Cambria Math" panose="02040503050406030204" pitchFamily="18" charset="0"/>
                                  </a:rPr>
                                  <m:t>=6</m:t>
                                </m:r>
                              </m:oMath>
                            </m:oMathPara>
                          </a14:m>
                          <a:endParaRPr lang="zh-CN" altLang="en-US" sz="2400" b="0" dirty="0">
                            <a:solidFill>
                              <a:schemeClr val="bg1">
                                <a:lumMod val="50000"/>
                              </a:schemeClr>
                            </a:solidFill>
                          </a:endParaRPr>
                        </a:p>
                      </a:txBody>
                      <a:tcPr/>
                    </a:tc>
                    <a:tc>
                      <a:txBody>
                        <a:bodyPr/>
                        <a:lstStyle/>
                        <a:p>
                          <a:pPr algn="ctr"/>
                          <a:r>
                            <a:rPr lang="en-US" altLang="zh-CN" sz="2400" dirty="0"/>
                            <a:t>10</a:t>
                          </a:r>
                          <a:endParaRPr lang="zh-CN" altLang="en-US" sz="2400" dirty="0"/>
                        </a:p>
                      </a:txBody>
                      <a:tcPr/>
                    </a:tc>
                    <a:tc>
                      <a:txBody>
                        <a:bodyPr/>
                        <a:lstStyle/>
                        <a:p>
                          <a:pPr algn="ctr"/>
                          <a:r>
                            <a:rPr lang="en-US" altLang="zh-CN" sz="2400" dirty="0"/>
                            <a:t>10</a:t>
                          </a:r>
                          <a:endParaRPr lang="zh-CN" altLang="en-US" sz="2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2400" b="0" i="1" smtClean="0">
                                    <a:solidFill>
                                      <a:schemeClr val="bg1">
                                        <a:lumMod val="50000"/>
                                      </a:schemeClr>
                                    </a:solidFill>
                                    <a:latin typeface="Cambria Math" panose="02040503050406030204" pitchFamily="18" charset="0"/>
                                  </a:rPr>
                                  <m:t>𝑛</m:t>
                                </m:r>
                                <m:r>
                                  <a:rPr lang="en-US" altLang="zh-CN" sz="2400" b="0" i="1" smtClean="0">
                                    <a:solidFill>
                                      <a:schemeClr val="bg1">
                                        <a:lumMod val="50000"/>
                                      </a:schemeClr>
                                    </a:solidFill>
                                    <a:latin typeface="Cambria Math" panose="02040503050406030204" pitchFamily="18" charset="0"/>
                                  </a:rPr>
                                  <m:t>=11</m:t>
                                </m:r>
                              </m:oMath>
                            </m:oMathPara>
                          </a14:m>
                          <a:endParaRPr lang="zh-CN" altLang="en-US" sz="2400" b="0" dirty="0">
                            <a:solidFill>
                              <a:schemeClr val="bg1">
                                <a:lumMod val="50000"/>
                              </a:schemeClr>
                            </a:solidFill>
                          </a:endParaRPr>
                        </a:p>
                      </a:txBody>
                      <a:tcPr/>
                    </a:tc>
                    <a:tc>
                      <a:txBody>
                        <a:bodyPr/>
                        <a:lstStyle/>
                        <a:p>
                          <a:pPr algn="ctr"/>
                          <a:r>
                            <a:rPr lang="en-US" altLang="zh-CN" sz="2400" dirty="0"/>
                            <a:t>26</a:t>
                          </a:r>
                          <a:endParaRPr lang="zh-CN" altLang="en-US" sz="2400" dirty="0"/>
                        </a:p>
                      </a:txBody>
                      <a:tcPr/>
                    </a:tc>
                    <a:tc>
                      <a:txBody>
                        <a:bodyPr/>
                        <a:lstStyle/>
                        <a:p>
                          <a:pPr algn="ctr"/>
                          <a:r>
                            <a:rPr lang="en-US" altLang="zh-CN" sz="2400" dirty="0"/>
                            <a:t>26</a:t>
                          </a:r>
                          <a:endParaRPr lang="zh-CN" altLang="en-US" sz="2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2400" b="0" i="1" smtClean="0">
                                    <a:solidFill>
                                      <a:schemeClr val="bg1">
                                        <a:lumMod val="50000"/>
                                      </a:schemeClr>
                                    </a:solidFill>
                                    <a:latin typeface="Cambria Math" panose="02040503050406030204" pitchFamily="18" charset="0"/>
                                  </a:rPr>
                                  <m:t>𝑛</m:t>
                                </m:r>
                                <m:r>
                                  <a:rPr lang="en-US" altLang="zh-CN" sz="2400" b="0" i="1" smtClean="0">
                                    <a:solidFill>
                                      <a:schemeClr val="bg1">
                                        <a:lumMod val="50000"/>
                                      </a:schemeClr>
                                    </a:solidFill>
                                    <a:latin typeface="Cambria Math" panose="02040503050406030204" pitchFamily="18" charset="0"/>
                                  </a:rPr>
                                  <m:t>=16</m:t>
                                </m:r>
                              </m:oMath>
                            </m:oMathPara>
                          </a14:m>
                          <a:endParaRPr lang="zh-CN" altLang="en-US" sz="2400" b="0" dirty="0">
                            <a:solidFill>
                              <a:schemeClr val="bg1">
                                <a:lumMod val="50000"/>
                              </a:schemeClr>
                            </a:solidFill>
                          </a:endParaRPr>
                        </a:p>
                      </a:txBody>
                      <a:tcPr/>
                    </a:tc>
                    <a:tc>
                      <a:txBody>
                        <a:bodyPr/>
                        <a:lstStyle/>
                        <a:p>
                          <a:pPr algn="ctr"/>
                          <a:r>
                            <a:rPr lang="en-US" altLang="zh-CN" sz="2400" dirty="0"/>
                            <a:t>45</a:t>
                          </a:r>
                          <a:endParaRPr lang="zh-CN" altLang="en-US" sz="2400" dirty="0"/>
                        </a:p>
                      </a:txBody>
                      <a:tcPr/>
                    </a:tc>
                    <a:tc>
                      <a:txBody>
                        <a:bodyPr/>
                        <a:lstStyle/>
                        <a:p>
                          <a:pPr algn="ctr"/>
                          <a:r>
                            <a:rPr lang="en-US" altLang="zh-CN" sz="2400" dirty="0"/>
                            <a:t>46</a:t>
                          </a:r>
                          <a:endParaRPr lang="zh-CN" altLang="en-US" sz="2400" dirty="0"/>
                        </a:p>
                      </a:txBody>
                      <a:tcPr/>
                    </a:tc>
                    <a:extLst>
                      <a:ext uri="{0D108BD9-81ED-4DB2-BD59-A6C34878D82A}">
                        <a16:rowId xmlns:a16="http://schemas.microsoft.com/office/drawing/2014/main" val="276602936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2400" b="0" i="1" smtClean="0">
                                    <a:solidFill>
                                      <a:schemeClr val="bg1">
                                        <a:lumMod val="50000"/>
                                      </a:schemeClr>
                                    </a:solidFill>
                                    <a:latin typeface="Cambria Math" panose="02040503050406030204" pitchFamily="18" charset="0"/>
                                  </a:rPr>
                                  <m:t>𝑛</m:t>
                                </m:r>
                                <m:r>
                                  <a:rPr lang="en-US" altLang="zh-CN" sz="2400" b="0" i="1" smtClean="0">
                                    <a:solidFill>
                                      <a:schemeClr val="bg1">
                                        <a:lumMod val="50000"/>
                                      </a:schemeClr>
                                    </a:solidFill>
                                    <a:latin typeface="Cambria Math" panose="02040503050406030204" pitchFamily="18" charset="0"/>
                                  </a:rPr>
                                  <m:t>=7</m:t>
                                </m:r>
                              </m:oMath>
                            </m:oMathPara>
                          </a14:m>
                          <a:endParaRPr lang="zh-CN" altLang="en-US" sz="2400" b="0" dirty="0">
                            <a:solidFill>
                              <a:schemeClr val="bg1">
                                <a:lumMod val="50000"/>
                              </a:schemeClr>
                            </a:solidFill>
                          </a:endParaRPr>
                        </a:p>
                      </a:txBody>
                      <a:tcPr/>
                    </a:tc>
                    <a:tc>
                      <a:txBody>
                        <a:bodyPr/>
                        <a:lstStyle/>
                        <a:p>
                          <a:pPr algn="ctr"/>
                          <a:r>
                            <a:rPr lang="en-US" altLang="zh-CN" sz="2400" dirty="0"/>
                            <a:t>13</a:t>
                          </a:r>
                          <a:endParaRPr lang="zh-CN" altLang="en-US" sz="2400" dirty="0"/>
                        </a:p>
                      </a:txBody>
                      <a:tcPr/>
                    </a:tc>
                    <a:tc>
                      <a:txBody>
                        <a:bodyPr/>
                        <a:lstStyle/>
                        <a:p>
                          <a:pPr algn="ctr"/>
                          <a:r>
                            <a:rPr lang="en-US" altLang="zh-CN" sz="2400" dirty="0"/>
                            <a:t>13</a:t>
                          </a:r>
                          <a:endParaRPr lang="zh-CN" altLang="en-US" sz="2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2400" b="0" i="1" smtClean="0">
                                    <a:solidFill>
                                      <a:schemeClr val="bg1">
                                        <a:lumMod val="50000"/>
                                      </a:schemeClr>
                                    </a:solidFill>
                                    <a:latin typeface="Cambria Math" panose="02040503050406030204" pitchFamily="18" charset="0"/>
                                  </a:rPr>
                                  <m:t>𝑛</m:t>
                                </m:r>
                                <m:r>
                                  <a:rPr lang="en-US" altLang="zh-CN" sz="2400" b="0" i="1" smtClean="0">
                                    <a:solidFill>
                                      <a:schemeClr val="bg1">
                                        <a:lumMod val="50000"/>
                                      </a:schemeClr>
                                    </a:solidFill>
                                    <a:latin typeface="Cambria Math" panose="02040503050406030204" pitchFamily="18" charset="0"/>
                                  </a:rPr>
                                  <m:t>=12</m:t>
                                </m:r>
                              </m:oMath>
                            </m:oMathPara>
                          </a14:m>
                          <a:endParaRPr lang="zh-CN" altLang="en-US" sz="2400" b="0" dirty="0">
                            <a:solidFill>
                              <a:schemeClr val="bg1">
                                <a:lumMod val="50000"/>
                              </a:schemeClr>
                            </a:solidFill>
                          </a:endParaRPr>
                        </a:p>
                      </a:txBody>
                      <a:tcPr/>
                    </a:tc>
                    <a:tc>
                      <a:txBody>
                        <a:bodyPr/>
                        <a:lstStyle/>
                        <a:p>
                          <a:pPr algn="ctr"/>
                          <a:r>
                            <a:rPr lang="en-US" altLang="zh-CN" sz="2400" dirty="0"/>
                            <a:t>29</a:t>
                          </a:r>
                          <a:endParaRPr lang="zh-CN" altLang="en-US" sz="2400" dirty="0"/>
                        </a:p>
                      </a:txBody>
                      <a:tcPr/>
                    </a:tc>
                    <a:tc>
                      <a:txBody>
                        <a:bodyPr/>
                        <a:lstStyle/>
                        <a:p>
                          <a:pPr algn="ctr"/>
                          <a:r>
                            <a:rPr lang="en-US" altLang="zh-CN" sz="2400" dirty="0"/>
                            <a:t>30</a:t>
                          </a:r>
                          <a:endParaRPr lang="zh-CN" altLang="en-US" sz="2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2400" b="0" i="1" smtClean="0">
                                    <a:solidFill>
                                      <a:schemeClr val="bg1">
                                        <a:lumMod val="50000"/>
                                      </a:schemeClr>
                                    </a:solidFill>
                                    <a:latin typeface="Cambria Math" panose="02040503050406030204" pitchFamily="18" charset="0"/>
                                  </a:rPr>
                                  <m:t>𝑛</m:t>
                                </m:r>
                                <m:r>
                                  <a:rPr lang="en-US" altLang="zh-CN" sz="2400" b="0" i="1" smtClean="0">
                                    <a:solidFill>
                                      <a:schemeClr val="bg1">
                                        <a:lumMod val="50000"/>
                                      </a:schemeClr>
                                    </a:solidFill>
                                    <a:latin typeface="Cambria Math" panose="02040503050406030204" pitchFamily="18" charset="0"/>
                                  </a:rPr>
                                  <m:t>=17</m:t>
                                </m:r>
                              </m:oMath>
                            </m:oMathPara>
                          </a14:m>
                          <a:endParaRPr lang="zh-CN" altLang="en-US" sz="2400" b="0" dirty="0">
                            <a:solidFill>
                              <a:schemeClr val="bg1">
                                <a:lumMod val="50000"/>
                              </a:schemeClr>
                            </a:solidFill>
                          </a:endParaRPr>
                        </a:p>
                      </a:txBody>
                      <a:tcPr/>
                    </a:tc>
                    <a:tc>
                      <a:txBody>
                        <a:bodyPr/>
                        <a:lstStyle/>
                        <a:p>
                          <a:pPr algn="ctr"/>
                          <a:r>
                            <a:rPr lang="en-US" altLang="zh-CN" sz="2400" dirty="0"/>
                            <a:t>49</a:t>
                          </a:r>
                          <a:endParaRPr lang="zh-CN" altLang="en-US" sz="2400" dirty="0"/>
                        </a:p>
                      </a:txBody>
                      <a:tcPr/>
                    </a:tc>
                    <a:tc>
                      <a:txBody>
                        <a:bodyPr/>
                        <a:lstStyle/>
                        <a:p>
                          <a:pPr algn="ctr"/>
                          <a:r>
                            <a:rPr lang="en-US" altLang="zh-CN" sz="2400" dirty="0"/>
                            <a:t>50</a:t>
                          </a:r>
                          <a:endParaRPr lang="zh-CN" altLang="en-US" sz="2400" dirty="0"/>
                        </a:p>
                      </a:txBody>
                      <a:tcPr/>
                    </a:tc>
                    <a:extLst>
                      <a:ext uri="{0D108BD9-81ED-4DB2-BD59-A6C34878D82A}">
                        <a16:rowId xmlns:a16="http://schemas.microsoft.com/office/drawing/2014/main" val="3866823799"/>
                      </a:ext>
                    </a:extLst>
                  </a:tr>
                </a:tbl>
              </a:graphicData>
            </a:graphic>
          </p:graphicFrame>
        </mc:Choice>
        <mc:Fallback xmlns="">
          <p:graphicFrame>
            <p:nvGraphicFramePr>
              <p:cNvPr id="6" name="表格 6">
                <a:extLst>
                  <a:ext uri="{FF2B5EF4-FFF2-40B4-BE49-F238E27FC236}">
                    <a16:creationId xmlns:a16="http://schemas.microsoft.com/office/drawing/2014/main" id="{4AB3982E-F3F5-F165-0C18-AD42B7EC70D0}"/>
                  </a:ext>
                </a:extLst>
              </p:cNvPr>
              <p:cNvGraphicFramePr>
                <a:graphicFrameLocks noGrp="1"/>
              </p:cNvGraphicFramePr>
              <p:nvPr>
                <p:extLst>
                  <p:ext uri="{D42A27DB-BD31-4B8C-83A1-F6EECF244321}">
                    <p14:modId xmlns:p14="http://schemas.microsoft.com/office/powerpoint/2010/main" val="2529921268"/>
                  </p:ext>
                </p:extLst>
              </p:nvPr>
            </p:nvGraphicFramePr>
            <p:xfrm>
              <a:off x="838200" y="3316147"/>
              <a:ext cx="10308465" cy="2743200"/>
            </p:xfrm>
            <a:graphic>
              <a:graphicData uri="http://schemas.openxmlformats.org/drawingml/2006/table">
                <a:tbl>
                  <a:tblPr firstRow="1" bandRow="1">
                    <a:tableStyleId>{5C22544A-7EE6-4342-B048-85BDC9FD1C3A}</a:tableStyleId>
                  </a:tblPr>
                  <a:tblGrid>
                    <a:gridCol w="1145385">
                      <a:extLst>
                        <a:ext uri="{9D8B030D-6E8A-4147-A177-3AD203B41FA5}">
                          <a16:colId xmlns:a16="http://schemas.microsoft.com/office/drawing/2014/main" val="971445653"/>
                        </a:ext>
                      </a:extLst>
                    </a:gridCol>
                    <a:gridCol w="1145385">
                      <a:extLst>
                        <a:ext uri="{9D8B030D-6E8A-4147-A177-3AD203B41FA5}">
                          <a16:colId xmlns:a16="http://schemas.microsoft.com/office/drawing/2014/main" val="3236559884"/>
                        </a:ext>
                      </a:extLst>
                    </a:gridCol>
                    <a:gridCol w="1145385">
                      <a:extLst>
                        <a:ext uri="{9D8B030D-6E8A-4147-A177-3AD203B41FA5}">
                          <a16:colId xmlns:a16="http://schemas.microsoft.com/office/drawing/2014/main" val="3119236039"/>
                        </a:ext>
                      </a:extLst>
                    </a:gridCol>
                    <a:gridCol w="1145385">
                      <a:extLst>
                        <a:ext uri="{9D8B030D-6E8A-4147-A177-3AD203B41FA5}">
                          <a16:colId xmlns:a16="http://schemas.microsoft.com/office/drawing/2014/main" val="1039692432"/>
                        </a:ext>
                      </a:extLst>
                    </a:gridCol>
                    <a:gridCol w="1145385">
                      <a:extLst>
                        <a:ext uri="{9D8B030D-6E8A-4147-A177-3AD203B41FA5}">
                          <a16:colId xmlns:a16="http://schemas.microsoft.com/office/drawing/2014/main" val="1397825583"/>
                        </a:ext>
                      </a:extLst>
                    </a:gridCol>
                    <a:gridCol w="1145385">
                      <a:extLst>
                        <a:ext uri="{9D8B030D-6E8A-4147-A177-3AD203B41FA5}">
                          <a16:colId xmlns:a16="http://schemas.microsoft.com/office/drawing/2014/main" val="3540658840"/>
                        </a:ext>
                      </a:extLst>
                    </a:gridCol>
                    <a:gridCol w="1145385">
                      <a:extLst>
                        <a:ext uri="{9D8B030D-6E8A-4147-A177-3AD203B41FA5}">
                          <a16:colId xmlns:a16="http://schemas.microsoft.com/office/drawing/2014/main" val="774091338"/>
                        </a:ext>
                      </a:extLst>
                    </a:gridCol>
                    <a:gridCol w="1145385">
                      <a:extLst>
                        <a:ext uri="{9D8B030D-6E8A-4147-A177-3AD203B41FA5}">
                          <a16:colId xmlns:a16="http://schemas.microsoft.com/office/drawing/2014/main" val="2613038304"/>
                        </a:ext>
                      </a:extLst>
                    </a:gridCol>
                    <a:gridCol w="1145385">
                      <a:extLst>
                        <a:ext uri="{9D8B030D-6E8A-4147-A177-3AD203B41FA5}">
                          <a16:colId xmlns:a16="http://schemas.microsoft.com/office/drawing/2014/main" val="2381912383"/>
                        </a:ext>
                      </a:extLst>
                    </a:gridCol>
                  </a:tblGrid>
                  <a:tr h="457200">
                    <a:tc>
                      <a:txBody>
                        <a:bodyPr/>
                        <a:lstStyle/>
                        <a:p>
                          <a:endParaRPr lang="zh-CN" altLang="en-US" sz="2400" dirty="0"/>
                        </a:p>
                      </a:txBody>
                      <a:tcPr/>
                    </a:tc>
                    <a:tc>
                      <a:txBody>
                        <a:bodyPr/>
                        <a:lstStyle/>
                        <a:p>
                          <a:endParaRPr lang="zh-CN"/>
                        </a:p>
                      </a:txBody>
                      <a:tcPr>
                        <a:blipFill>
                          <a:blip r:embed="rId4"/>
                          <a:stretch>
                            <a:fillRect l="-101111" t="-2778" r="-704444" b="-530556"/>
                          </a:stretch>
                        </a:blipFill>
                      </a:tcPr>
                    </a:tc>
                    <a:tc>
                      <a:txBody>
                        <a:bodyPr/>
                        <a:lstStyle/>
                        <a:p>
                          <a:endParaRPr lang="zh-CN"/>
                        </a:p>
                      </a:txBody>
                      <a:tcPr>
                        <a:blipFill>
                          <a:blip r:embed="rId4"/>
                          <a:stretch>
                            <a:fillRect l="-198901" t="-2778" r="-596703" b="-530556"/>
                          </a:stretch>
                        </a:blipFill>
                      </a:tcPr>
                    </a:tc>
                    <a:tc>
                      <a:txBody>
                        <a:bodyPr/>
                        <a:lstStyle/>
                        <a:p>
                          <a:endParaRPr lang="zh-CN" altLang="en-US" sz="2400"/>
                        </a:p>
                      </a:txBody>
                      <a:tcPr/>
                    </a:tc>
                    <a:tc>
                      <a:txBody>
                        <a:bodyPr/>
                        <a:lstStyle/>
                        <a:p>
                          <a:endParaRPr lang="zh-CN"/>
                        </a:p>
                      </a:txBody>
                      <a:tcPr>
                        <a:blipFill>
                          <a:blip r:embed="rId4"/>
                          <a:stretch>
                            <a:fillRect l="-402222" t="-2778" r="-403333" b="-530556"/>
                          </a:stretch>
                        </a:blipFill>
                      </a:tcPr>
                    </a:tc>
                    <a:tc>
                      <a:txBody>
                        <a:bodyPr/>
                        <a:lstStyle/>
                        <a:p>
                          <a:endParaRPr lang="zh-CN"/>
                        </a:p>
                      </a:txBody>
                      <a:tcPr>
                        <a:blipFill>
                          <a:blip r:embed="rId4"/>
                          <a:stretch>
                            <a:fillRect l="-502222" t="-2778" r="-303333" b="-530556"/>
                          </a:stretch>
                        </a:blipFill>
                      </a:tcPr>
                    </a:tc>
                    <a:tc>
                      <a:txBody>
                        <a:bodyPr/>
                        <a:lstStyle/>
                        <a:p>
                          <a:endParaRPr lang="zh-CN" altLang="en-US" sz="2400"/>
                        </a:p>
                      </a:txBody>
                      <a:tcPr/>
                    </a:tc>
                    <a:tc>
                      <a:txBody>
                        <a:bodyPr/>
                        <a:lstStyle/>
                        <a:p>
                          <a:endParaRPr lang="zh-CN"/>
                        </a:p>
                      </a:txBody>
                      <a:tcPr>
                        <a:blipFill>
                          <a:blip r:embed="rId4"/>
                          <a:stretch>
                            <a:fillRect l="-703333" t="-2778" r="-102222" b="-530556"/>
                          </a:stretch>
                        </a:blipFill>
                      </a:tcPr>
                    </a:tc>
                    <a:tc>
                      <a:txBody>
                        <a:bodyPr/>
                        <a:lstStyle/>
                        <a:p>
                          <a:endParaRPr lang="zh-CN"/>
                        </a:p>
                      </a:txBody>
                      <a:tcPr>
                        <a:blipFill>
                          <a:blip r:embed="rId4"/>
                          <a:stretch>
                            <a:fillRect l="-803333" t="-2778" r="-2222" b="-530556"/>
                          </a:stretch>
                        </a:blipFill>
                      </a:tcPr>
                    </a:tc>
                    <a:extLst>
                      <a:ext uri="{0D108BD9-81ED-4DB2-BD59-A6C34878D82A}">
                        <a16:rowId xmlns:a16="http://schemas.microsoft.com/office/drawing/2014/main" val="3130383785"/>
                      </a:ext>
                    </a:extLst>
                  </a:tr>
                  <a:tr h="457200">
                    <a:tc>
                      <a:txBody>
                        <a:bodyPr/>
                        <a:lstStyle/>
                        <a:p>
                          <a:endParaRPr lang="zh-CN"/>
                        </a:p>
                      </a:txBody>
                      <a:tcPr>
                        <a:blipFill>
                          <a:blip r:embed="rId4"/>
                          <a:stretch>
                            <a:fillRect l="-1111" t="-102778" r="-804444" b="-430556"/>
                          </a:stretch>
                        </a:blipFill>
                      </a:tcPr>
                    </a:tc>
                    <a:tc>
                      <a:txBody>
                        <a:bodyPr/>
                        <a:lstStyle/>
                        <a:p>
                          <a:pPr algn="ctr"/>
                          <a:r>
                            <a:rPr lang="en-US" altLang="zh-CN" sz="2400" dirty="0"/>
                            <a:t>3</a:t>
                          </a:r>
                          <a:endParaRPr lang="zh-CN" altLang="en-US" sz="2400" dirty="0"/>
                        </a:p>
                      </a:txBody>
                      <a:tcPr/>
                    </a:tc>
                    <a:tc>
                      <a:txBody>
                        <a:bodyPr/>
                        <a:lstStyle/>
                        <a:p>
                          <a:pPr algn="ctr"/>
                          <a:r>
                            <a:rPr lang="en-US" altLang="zh-CN" sz="2400" dirty="0"/>
                            <a:t>3</a:t>
                          </a:r>
                          <a:endParaRPr lang="zh-CN" altLang="en-US" sz="2400" dirty="0"/>
                        </a:p>
                      </a:txBody>
                      <a:tcPr/>
                    </a:tc>
                    <a:tc>
                      <a:txBody>
                        <a:bodyPr/>
                        <a:lstStyle/>
                        <a:p>
                          <a:endParaRPr lang="zh-CN"/>
                        </a:p>
                      </a:txBody>
                      <a:tcPr>
                        <a:blipFill>
                          <a:blip r:embed="rId4"/>
                          <a:stretch>
                            <a:fillRect l="-302222" t="-102778" r="-503333" b="-430556"/>
                          </a:stretch>
                        </a:blipFill>
                      </a:tcPr>
                    </a:tc>
                    <a:tc>
                      <a:txBody>
                        <a:bodyPr/>
                        <a:lstStyle/>
                        <a:p>
                          <a:pPr algn="ctr"/>
                          <a:r>
                            <a:rPr lang="en-US" altLang="zh-CN" sz="2400" dirty="0"/>
                            <a:t>16</a:t>
                          </a:r>
                          <a:endParaRPr lang="zh-CN" altLang="en-US" sz="2400" dirty="0"/>
                        </a:p>
                      </a:txBody>
                      <a:tcPr/>
                    </a:tc>
                    <a:tc>
                      <a:txBody>
                        <a:bodyPr/>
                        <a:lstStyle/>
                        <a:p>
                          <a:pPr algn="ctr"/>
                          <a:r>
                            <a:rPr lang="en-US" altLang="zh-CN" sz="2400" dirty="0"/>
                            <a:t>16</a:t>
                          </a:r>
                          <a:endParaRPr lang="zh-CN" altLang="en-US" sz="2400" dirty="0"/>
                        </a:p>
                      </a:txBody>
                      <a:tcPr/>
                    </a:tc>
                    <a:tc>
                      <a:txBody>
                        <a:bodyPr/>
                        <a:lstStyle/>
                        <a:p>
                          <a:endParaRPr lang="zh-CN"/>
                        </a:p>
                      </a:txBody>
                      <a:tcPr>
                        <a:blipFill>
                          <a:blip r:embed="rId4"/>
                          <a:stretch>
                            <a:fillRect l="-595604" t="-102778" r="-200000" b="-430556"/>
                          </a:stretch>
                        </a:blipFill>
                      </a:tcPr>
                    </a:tc>
                    <a:tc>
                      <a:txBody>
                        <a:bodyPr/>
                        <a:lstStyle/>
                        <a:p>
                          <a:pPr algn="ctr"/>
                          <a:r>
                            <a:rPr lang="en-US" altLang="zh-CN" sz="2400" dirty="0"/>
                            <a:t>33</a:t>
                          </a:r>
                          <a:endParaRPr lang="zh-CN" altLang="en-US" sz="2400" dirty="0"/>
                        </a:p>
                      </a:txBody>
                      <a:tcPr/>
                    </a:tc>
                    <a:tc>
                      <a:txBody>
                        <a:bodyPr/>
                        <a:lstStyle/>
                        <a:p>
                          <a:pPr algn="ctr"/>
                          <a:r>
                            <a:rPr lang="en-US" altLang="zh-CN" sz="2400" dirty="0"/>
                            <a:t>34</a:t>
                          </a:r>
                          <a:endParaRPr lang="zh-CN" altLang="en-US" sz="2400" dirty="0"/>
                        </a:p>
                      </a:txBody>
                      <a:tcPr/>
                    </a:tc>
                    <a:extLst>
                      <a:ext uri="{0D108BD9-81ED-4DB2-BD59-A6C34878D82A}">
                        <a16:rowId xmlns:a16="http://schemas.microsoft.com/office/drawing/2014/main" val="1376997748"/>
                      </a:ext>
                    </a:extLst>
                  </a:tr>
                  <a:tr h="457200">
                    <a:tc>
                      <a:txBody>
                        <a:bodyPr/>
                        <a:lstStyle/>
                        <a:p>
                          <a:endParaRPr lang="zh-CN"/>
                        </a:p>
                      </a:txBody>
                      <a:tcPr>
                        <a:blipFill>
                          <a:blip r:embed="rId4"/>
                          <a:stretch>
                            <a:fillRect l="-1111" t="-197297" r="-804444" b="-318919"/>
                          </a:stretch>
                        </a:blipFill>
                      </a:tcPr>
                    </a:tc>
                    <a:tc>
                      <a:txBody>
                        <a:bodyPr/>
                        <a:lstStyle/>
                        <a:p>
                          <a:pPr algn="ctr"/>
                          <a:r>
                            <a:rPr lang="en-US" altLang="zh-CN" sz="2400" dirty="0"/>
                            <a:t>5</a:t>
                          </a:r>
                          <a:endParaRPr lang="zh-CN" altLang="en-US" sz="2400" dirty="0"/>
                        </a:p>
                      </a:txBody>
                      <a:tcPr/>
                    </a:tc>
                    <a:tc>
                      <a:txBody>
                        <a:bodyPr/>
                        <a:lstStyle/>
                        <a:p>
                          <a:pPr algn="ctr"/>
                          <a:r>
                            <a:rPr lang="en-US" altLang="zh-CN" sz="2400" dirty="0"/>
                            <a:t>5</a:t>
                          </a:r>
                          <a:endParaRPr lang="zh-CN" altLang="en-US" sz="2400" dirty="0"/>
                        </a:p>
                      </a:txBody>
                      <a:tcPr/>
                    </a:tc>
                    <a:tc>
                      <a:txBody>
                        <a:bodyPr/>
                        <a:lstStyle/>
                        <a:p>
                          <a:endParaRPr lang="zh-CN"/>
                        </a:p>
                      </a:txBody>
                      <a:tcPr>
                        <a:blipFill>
                          <a:blip r:embed="rId4"/>
                          <a:stretch>
                            <a:fillRect l="-302222" t="-197297" r="-503333" b="-318919"/>
                          </a:stretch>
                        </a:blipFill>
                      </a:tcPr>
                    </a:tc>
                    <a:tc>
                      <a:txBody>
                        <a:bodyPr/>
                        <a:lstStyle/>
                        <a:p>
                          <a:pPr algn="ctr"/>
                          <a:r>
                            <a:rPr lang="en-US" altLang="zh-CN" sz="2400" dirty="0"/>
                            <a:t>19</a:t>
                          </a:r>
                          <a:endParaRPr lang="zh-CN" altLang="en-US" sz="2400" dirty="0"/>
                        </a:p>
                      </a:txBody>
                      <a:tcPr/>
                    </a:tc>
                    <a:tc>
                      <a:txBody>
                        <a:bodyPr/>
                        <a:lstStyle/>
                        <a:p>
                          <a:pPr algn="ctr"/>
                          <a:r>
                            <a:rPr lang="en-US" altLang="zh-CN" sz="2400" dirty="0"/>
                            <a:t>19</a:t>
                          </a:r>
                          <a:endParaRPr lang="zh-CN" altLang="en-US" sz="2400" dirty="0"/>
                        </a:p>
                      </a:txBody>
                      <a:tcPr/>
                    </a:tc>
                    <a:tc>
                      <a:txBody>
                        <a:bodyPr/>
                        <a:lstStyle/>
                        <a:p>
                          <a:endParaRPr lang="zh-CN"/>
                        </a:p>
                      </a:txBody>
                      <a:tcPr>
                        <a:blipFill>
                          <a:blip r:embed="rId4"/>
                          <a:stretch>
                            <a:fillRect l="-595604" t="-197297" r="-200000" b="-318919"/>
                          </a:stretch>
                        </a:blipFill>
                      </a:tcPr>
                    </a:tc>
                    <a:tc>
                      <a:txBody>
                        <a:bodyPr/>
                        <a:lstStyle/>
                        <a:p>
                          <a:pPr algn="ctr"/>
                          <a:r>
                            <a:rPr lang="en-US" altLang="zh-CN" sz="2400" dirty="0"/>
                            <a:t>37</a:t>
                          </a:r>
                          <a:endParaRPr lang="zh-CN" altLang="en-US" sz="2400" dirty="0"/>
                        </a:p>
                      </a:txBody>
                      <a:tcPr/>
                    </a:tc>
                    <a:tc>
                      <a:txBody>
                        <a:bodyPr/>
                        <a:lstStyle/>
                        <a:p>
                          <a:pPr algn="ctr"/>
                          <a:r>
                            <a:rPr lang="en-US" altLang="zh-CN" sz="2400" dirty="0"/>
                            <a:t>38</a:t>
                          </a:r>
                          <a:endParaRPr lang="zh-CN" altLang="en-US" sz="2400" dirty="0"/>
                        </a:p>
                      </a:txBody>
                      <a:tcPr/>
                    </a:tc>
                    <a:extLst>
                      <a:ext uri="{0D108BD9-81ED-4DB2-BD59-A6C34878D82A}">
                        <a16:rowId xmlns:a16="http://schemas.microsoft.com/office/drawing/2014/main" val="413254441"/>
                      </a:ext>
                    </a:extLst>
                  </a:tr>
                  <a:tr h="457200">
                    <a:tc>
                      <a:txBody>
                        <a:bodyPr/>
                        <a:lstStyle/>
                        <a:p>
                          <a:endParaRPr lang="zh-CN"/>
                        </a:p>
                      </a:txBody>
                      <a:tcPr>
                        <a:blipFill>
                          <a:blip r:embed="rId4"/>
                          <a:stretch>
                            <a:fillRect l="-1111" t="-305556" r="-804444" b="-227778"/>
                          </a:stretch>
                        </a:blipFill>
                      </a:tcPr>
                    </a:tc>
                    <a:tc>
                      <a:txBody>
                        <a:bodyPr/>
                        <a:lstStyle/>
                        <a:p>
                          <a:pPr algn="ctr"/>
                          <a:r>
                            <a:rPr lang="en-US" altLang="zh-CN" sz="2400" dirty="0"/>
                            <a:t>7</a:t>
                          </a:r>
                          <a:endParaRPr lang="zh-CN" altLang="en-US" sz="2400" dirty="0"/>
                        </a:p>
                      </a:txBody>
                      <a:tcPr/>
                    </a:tc>
                    <a:tc>
                      <a:txBody>
                        <a:bodyPr/>
                        <a:lstStyle/>
                        <a:p>
                          <a:pPr algn="ctr"/>
                          <a:r>
                            <a:rPr lang="en-US" altLang="zh-CN" sz="2400" dirty="0"/>
                            <a:t>7</a:t>
                          </a:r>
                          <a:endParaRPr lang="zh-CN" altLang="en-US" sz="2400" dirty="0"/>
                        </a:p>
                      </a:txBody>
                      <a:tcPr/>
                    </a:tc>
                    <a:tc>
                      <a:txBody>
                        <a:bodyPr/>
                        <a:lstStyle/>
                        <a:p>
                          <a:endParaRPr lang="zh-CN"/>
                        </a:p>
                      </a:txBody>
                      <a:tcPr>
                        <a:blipFill>
                          <a:blip r:embed="rId4"/>
                          <a:stretch>
                            <a:fillRect l="-302222" t="-305556" r="-503333" b="-227778"/>
                          </a:stretch>
                        </a:blipFill>
                      </a:tcPr>
                    </a:tc>
                    <a:tc>
                      <a:txBody>
                        <a:bodyPr/>
                        <a:lstStyle/>
                        <a:p>
                          <a:pPr algn="ctr"/>
                          <a:r>
                            <a:rPr lang="en-US" altLang="zh-CN" sz="2400" dirty="0"/>
                            <a:t>22</a:t>
                          </a:r>
                          <a:endParaRPr lang="zh-CN" altLang="en-US" sz="2400" dirty="0"/>
                        </a:p>
                      </a:txBody>
                      <a:tcPr/>
                    </a:tc>
                    <a:tc>
                      <a:txBody>
                        <a:bodyPr/>
                        <a:lstStyle/>
                        <a:p>
                          <a:pPr algn="ctr"/>
                          <a:r>
                            <a:rPr lang="en-US" altLang="zh-CN" sz="2400" dirty="0"/>
                            <a:t>22</a:t>
                          </a:r>
                          <a:endParaRPr lang="zh-CN" altLang="en-US" sz="2400" dirty="0"/>
                        </a:p>
                      </a:txBody>
                      <a:tcPr/>
                    </a:tc>
                    <a:tc>
                      <a:txBody>
                        <a:bodyPr/>
                        <a:lstStyle/>
                        <a:p>
                          <a:endParaRPr lang="zh-CN"/>
                        </a:p>
                      </a:txBody>
                      <a:tcPr>
                        <a:blipFill>
                          <a:blip r:embed="rId4"/>
                          <a:stretch>
                            <a:fillRect l="-595604" t="-305556" r="-200000" b="-227778"/>
                          </a:stretch>
                        </a:blipFill>
                      </a:tcPr>
                    </a:tc>
                    <a:tc>
                      <a:txBody>
                        <a:bodyPr/>
                        <a:lstStyle/>
                        <a:p>
                          <a:pPr algn="ctr"/>
                          <a:r>
                            <a:rPr lang="en-US" altLang="zh-CN" sz="2400" dirty="0"/>
                            <a:t>41</a:t>
                          </a:r>
                          <a:endParaRPr lang="zh-CN" altLang="en-US" sz="2400" dirty="0"/>
                        </a:p>
                      </a:txBody>
                      <a:tcPr/>
                    </a:tc>
                    <a:tc>
                      <a:txBody>
                        <a:bodyPr/>
                        <a:lstStyle/>
                        <a:p>
                          <a:pPr algn="ctr"/>
                          <a:r>
                            <a:rPr lang="en-US" altLang="zh-CN" sz="2400" dirty="0"/>
                            <a:t>42</a:t>
                          </a:r>
                          <a:endParaRPr lang="zh-CN" altLang="en-US" sz="2400" dirty="0"/>
                        </a:p>
                      </a:txBody>
                      <a:tcPr/>
                    </a:tc>
                    <a:extLst>
                      <a:ext uri="{0D108BD9-81ED-4DB2-BD59-A6C34878D82A}">
                        <a16:rowId xmlns:a16="http://schemas.microsoft.com/office/drawing/2014/main" val="2404468836"/>
                      </a:ext>
                    </a:extLst>
                  </a:tr>
                  <a:tr h="457200">
                    <a:tc>
                      <a:txBody>
                        <a:bodyPr/>
                        <a:lstStyle/>
                        <a:p>
                          <a:endParaRPr lang="zh-CN"/>
                        </a:p>
                      </a:txBody>
                      <a:tcPr>
                        <a:blipFill>
                          <a:blip r:embed="rId4"/>
                          <a:stretch>
                            <a:fillRect l="-1111" t="-405556" r="-804444" b="-127778"/>
                          </a:stretch>
                        </a:blipFill>
                      </a:tcPr>
                    </a:tc>
                    <a:tc>
                      <a:txBody>
                        <a:bodyPr/>
                        <a:lstStyle/>
                        <a:p>
                          <a:pPr algn="ctr"/>
                          <a:r>
                            <a:rPr lang="en-US" altLang="zh-CN" sz="2400" dirty="0"/>
                            <a:t>10</a:t>
                          </a:r>
                          <a:endParaRPr lang="zh-CN" altLang="en-US" sz="2400" dirty="0"/>
                        </a:p>
                      </a:txBody>
                      <a:tcPr/>
                    </a:tc>
                    <a:tc>
                      <a:txBody>
                        <a:bodyPr/>
                        <a:lstStyle/>
                        <a:p>
                          <a:pPr algn="ctr"/>
                          <a:r>
                            <a:rPr lang="en-US" altLang="zh-CN" sz="2400" dirty="0"/>
                            <a:t>10</a:t>
                          </a:r>
                          <a:endParaRPr lang="zh-CN" altLang="en-US" sz="2400" dirty="0"/>
                        </a:p>
                      </a:txBody>
                      <a:tcPr/>
                    </a:tc>
                    <a:tc>
                      <a:txBody>
                        <a:bodyPr/>
                        <a:lstStyle/>
                        <a:p>
                          <a:endParaRPr lang="zh-CN"/>
                        </a:p>
                      </a:txBody>
                      <a:tcPr>
                        <a:blipFill>
                          <a:blip r:embed="rId4"/>
                          <a:stretch>
                            <a:fillRect l="-302222" t="-405556" r="-503333" b="-127778"/>
                          </a:stretch>
                        </a:blipFill>
                      </a:tcPr>
                    </a:tc>
                    <a:tc>
                      <a:txBody>
                        <a:bodyPr/>
                        <a:lstStyle/>
                        <a:p>
                          <a:pPr algn="ctr"/>
                          <a:r>
                            <a:rPr lang="en-US" altLang="zh-CN" sz="2400" dirty="0"/>
                            <a:t>26</a:t>
                          </a:r>
                          <a:endParaRPr lang="zh-CN" altLang="en-US" sz="2400" dirty="0"/>
                        </a:p>
                      </a:txBody>
                      <a:tcPr/>
                    </a:tc>
                    <a:tc>
                      <a:txBody>
                        <a:bodyPr/>
                        <a:lstStyle/>
                        <a:p>
                          <a:pPr algn="ctr"/>
                          <a:r>
                            <a:rPr lang="en-US" altLang="zh-CN" sz="2400" dirty="0"/>
                            <a:t>26</a:t>
                          </a:r>
                          <a:endParaRPr lang="zh-CN" altLang="en-US" sz="2400" dirty="0"/>
                        </a:p>
                      </a:txBody>
                      <a:tcPr/>
                    </a:tc>
                    <a:tc>
                      <a:txBody>
                        <a:bodyPr/>
                        <a:lstStyle/>
                        <a:p>
                          <a:endParaRPr lang="zh-CN"/>
                        </a:p>
                      </a:txBody>
                      <a:tcPr>
                        <a:blipFill>
                          <a:blip r:embed="rId4"/>
                          <a:stretch>
                            <a:fillRect l="-595604" t="-405556" r="-200000" b="-127778"/>
                          </a:stretch>
                        </a:blipFill>
                      </a:tcPr>
                    </a:tc>
                    <a:tc>
                      <a:txBody>
                        <a:bodyPr/>
                        <a:lstStyle/>
                        <a:p>
                          <a:pPr algn="ctr"/>
                          <a:r>
                            <a:rPr lang="en-US" altLang="zh-CN" sz="2400" dirty="0"/>
                            <a:t>45</a:t>
                          </a:r>
                          <a:endParaRPr lang="zh-CN" altLang="en-US" sz="2400" dirty="0"/>
                        </a:p>
                      </a:txBody>
                      <a:tcPr/>
                    </a:tc>
                    <a:tc>
                      <a:txBody>
                        <a:bodyPr/>
                        <a:lstStyle/>
                        <a:p>
                          <a:pPr algn="ctr"/>
                          <a:r>
                            <a:rPr lang="en-US" altLang="zh-CN" sz="2400" dirty="0"/>
                            <a:t>46</a:t>
                          </a:r>
                          <a:endParaRPr lang="zh-CN" altLang="en-US" sz="2400" dirty="0"/>
                        </a:p>
                      </a:txBody>
                      <a:tcPr/>
                    </a:tc>
                    <a:extLst>
                      <a:ext uri="{0D108BD9-81ED-4DB2-BD59-A6C34878D82A}">
                        <a16:rowId xmlns:a16="http://schemas.microsoft.com/office/drawing/2014/main" val="2766029369"/>
                      </a:ext>
                    </a:extLst>
                  </a:tr>
                  <a:tr h="457200">
                    <a:tc>
                      <a:txBody>
                        <a:bodyPr/>
                        <a:lstStyle/>
                        <a:p>
                          <a:endParaRPr lang="zh-CN"/>
                        </a:p>
                      </a:txBody>
                      <a:tcPr>
                        <a:blipFill>
                          <a:blip r:embed="rId4"/>
                          <a:stretch>
                            <a:fillRect l="-1111" t="-505556" r="-804444" b="-27778"/>
                          </a:stretch>
                        </a:blipFill>
                      </a:tcPr>
                    </a:tc>
                    <a:tc>
                      <a:txBody>
                        <a:bodyPr/>
                        <a:lstStyle/>
                        <a:p>
                          <a:pPr algn="ctr"/>
                          <a:r>
                            <a:rPr lang="en-US" altLang="zh-CN" sz="2400" dirty="0"/>
                            <a:t>13</a:t>
                          </a:r>
                          <a:endParaRPr lang="zh-CN" altLang="en-US" sz="2400" dirty="0"/>
                        </a:p>
                      </a:txBody>
                      <a:tcPr/>
                    </a:tc>
                    <a:tc>
                      <a:txBody>
                        <a:bodyPr/>
                        <a:lstStyle/>
                        <a:p>
                          <a:pPr algn="ctr"/>
                          <a:r>
                            <a:rPr lang="en-US" altLang="zh-CN" sz="2400" dirty="0"/>
                            <a:t>13</a:t>
                          </a:r>
                          <a:endParaRPr lang="zh-CN" altLang="en-US" sz="2400" dirty="0"/>
                        </a:p>
                      </a:txBody>
                      <a:tcPr/>
                    </a:tc>
                    <a:tc>
                      <a:txBody>
                        <a:bodyPr/>
                        <a:lstStyle/>
                        <a:p>
                          <a:endParaRPr lang="zh-CN"/>
                        </a:p>
                      </a:txBody>
                      <a:tcPr>
                        <a:blipFill>
                          <a:blip r:embed="rId4"/>
                          <a:stretch>
                            <a:fillRect l="-302222" t="-505556" r="-503333" b="-27778"/>
                          </a:stretch>
                        </a:blipFill>
                      </a:tcPr>
                    </a:tc>
                    <a:tc>
                      <a:txBody>
                        <a:bodyPr/>
                        <a:lstStyle/>
                        <a:p>
                          <a:pPr algn="ctr"/>
                          <a:r>
                            <a:rPr lang="en-US" altLang="zh-CN" sz="2400" dirty="0"/>
                            <a:t>29</a:t>
                          </a:r>
                          <a:endParaRPr lang="zh-CN" altLang="en-US" sz="2400" dirty="0"/>
                        </a:p>
                      </a:txBody>
                      <a:tcPr/>
                    </a:tc>
                    <a:tc>
                      <a:txBody>
                        <a:bodyPr/>
                        <a:lstStyle/>
                        <a:p>
                          <a:pPr algn="ctr"/>
                          <a:r>
                            <a:rPr lang="en-US" altLang="zh-CN" sz="2400" dirty="0"/>
                            <a:t>30</a:t>
                          </a:r>
                          <a:endParaRPr lang="zh-CN" altLang="en-US" sz="2400" dirty="0"/>
                        </a:p>
                      </a:txBody>
                      <a:tcPr/>
                    </a:tc>
                    <a:tc>
                      <a:txBody>
                        <a:bodyPr/>
                        <a:lstStyle/>
                        <a:p>
                          <a:endParaRPr lang="zh-CN"/>
                        </a:p>
                      </a:txBody>
                      <a:tcPr>
                        <a:blipFill>
                          <a:blip r:embed="rId4"/>
                          <a:stretch>
                            <a:fillRect l="-595604" t="-505556" r="-200000" b="-27778"/>
                          </a:stretch>
                        </a:blipFill>
                      </a:tcPr>
                    </a:tc>
                    <a:tc>
                      <a:txBody>
                        <a:bodyPr/>
                        <a:lstStyle/>
                        <a:p>
                          <a:pPr algn="ctr"/>
                          <a:r>
                            <a:rPr lang="en-US" altLang="zh-CN" sz="2400" dirty="0"/>
                            <a:t>49</a:t>
                          </a:r>
                          <a:endParaRPr lang="zh-CN" altLang="en-US" sz="2400" dirty="0"/>
                        </a:p>
                      </a:txBody>
                      <a:tcPr/>
                    </a:tc>
                    <a:tc>
                      <a:txBody>
                        <a:bodyPr/>
                        <a:lstStyle/>
                        <a:p>
                          <a:pPr algn="ctr"/>
                          <a:r>
                            <a:rPr lang="en-US" altLang="zh-CN" sz="2400" dirty="0"/>
                            <a:t>50</a:t>
                          </a:r>
                          <a:endParaRPr lang="zh-CN" altLang="en-US" sz="2400" dirty="0"/>
                        </a:p>
                      </a:txBody>
                      <a:tcPr/>
                    </a:tc>
                    <a:extLst>
                      <a:ext uri="{0D108BD9-81ED-4DB2-BD59-A6C34878D82A}">
                        <a16:rowId xmlns:a16="http://schemas.microsoft.com/office/drawing/2014/main" val="3866823799"/>
                      </a:ext>
                    </a:extLst>
                  </a:tr>
                </a:tbl>
              </a:graphicData>
            </a:graphic>
          </p:graphicFrame>
        </mc:Fallback>
      </mc:AlternateContent>
      <p:sp>
        <p:nvSpPr>
          <p:cNvPr id="7" name="文本框 6">
            <a:extLst>
              <a:ext uri="{FF2B5EF4-FFF2-40B4-BE49-F238E27FC236}">
                <a16:creationId xmlns:a16="http://schemas.microsoft.com/office/drawing/2014/main" id="{4763310D-A6BC-76A0-0690-6B255200D5C8}"/>
              </a:ext>
            </a:extLst>
          </p:cNvPr>
          <p:cNvSpPr txBox="1"/>
          <p:nvPr/>
        </p:nvSpPr>
        <p:spPr>
          <a:xfrm rot="10800000" flipV="1">
            <a:off x="6200895" y="6149802"/>
            <a:ext cx="5991105" cy="1015663"/>
          </a:xfrm>
          <a:prstGeom prst="rect">
            <a:avLst/>
          </a:prstGeom>
          <a:noFill/>
        </p:spPr>
        <p:txBody>
          <a:bodyPr wrap="square" rtlCol="0">
            <a:spAutoFit/>
          </a:bodyPr>
          <a:lstStyle/>
          <a:p>
            <a:pPr algn="l"/>
            <a:r>
              <a:rPr lang="en-US" altLang="zh-CN" sz="1200" b="0" i="0" u="none" strike="noStrike" dirty="0">
                <a:solidFill>
                  <a:srgbClr val="171A1D"/>
                </a:solidFill>
                <a:effectLst/>
                <a:latin typeface="-apple-system"/>
              </a:rPr>
              <a:t>[1] </a:t>
            </a:r>
            <a:r>
              <a:rPr lang="en-US" altLang="zh-CN" sz="1200" b="0" i="0" u="none" strike="noStrike" dirty="0" err="1">
                <a:solidFill>
                  <a:srgbClr val="171A1D"/>
                </a:solidFill>
                <a:effectLst/>
                <a:latin typeface="-apple-system"/>
              </a:rPr>
              <a:t>Stober</a:t>
            </a:r>
            <a:r>
              <a:rPr lang="en-US" altLang="zh-CN" sz="1200" b="0" i="0" u="none" strike="noStrike" dirty="0">
                <a:solidFill>
                  <a:srgbClr val="171A1D"/>
                </a:solidFill>
                <a:effectLst/>
                <a:latin typeface="-apple-system"/>
              </a:rPr>
              <a:t> F, </a:t>
            </a:r>
            <a:r>
              <a:rPr lang="en-US" altLang="zh-CN" sz="1200" b="0" i="0" u="none" strike="noStrike" dirty="0" err="1">
                <a:solidFill>
                  <a:srgbClr val="171A1D"/>
                </a:solidFill>
                <a:effectLst/>
                <a:latin typeface="-apple-system"/>
              </a:rPr>
              <a:t>Weiß</a:t>
            </a:r>
            <a:r>
              <a:rPr lang="en-US" altLang="zh-CN" sz="1200" b="0" i="0" u="none" strike="noStrike" dirty="0">
                <a:solidFill>
                  <a:srgbClr val="171A1D"/>
                </a:solidFill>
                <a:effectLst/>
                <a:latin typeface="-apple-system"/>
              </a:rPr>
              <a:t> A. Lower Bounds for Sorting 16, 17, and 18 Elements[C]//2023 Proceedings</a:t>
            </a:r>
          </a:p>
          <a:p>
            <a:pPr algn="l"/>
            <a:r>
              <a:rPr lang="en-US" altLang="zh-CN" sz="1200" b="0" i="0" u="none" strike="noStrike" dirty="0">
                <a:solidFill>
                  <a:srgbClr val="171A1D"/>
                </a:solidFill>
                <a:effectLst/>
                <a:latin typeface="-apple-system"/>
              </a:rPr>
              <a:t> of the Symposium on Algorithm Engineering and Experiments (ALENEX). Society for Industrial </a:t>
            </a:r>
          </a:p>
          <a:p>
            <a:pPr algn="l"/>
            <a:r>
              <a:rPr lang="en-US" altLang="zh-CN" sz="1200" b="0" i="0" u="none" strike="noStrike" dirty="0">
                <a:solidFill>
                  <a:srgbClr val="171A1D"/>
                </a:solidFill>
                <a:effectLst/>
                <a:latin typeface="-apple-system"/>
              </a:rPr>
              <a:t>and Applied Mathematics, 2023: 201-213.</a:t>
            </a:r>
          </a:p>
          <a:p>
            <a:br>
              <a:rPr lang="en-US" altLang="zh-CN" sz="1200" dirty="0"/>
            </a:br>
            <a:endParaRPr kumimoji="1" lang="zh-CN" altLang="en-US" sz="1200" dirty="0"/>
          </a:p>
        </p:txBody>
      </p:sp>
    </p:spTree>
    <p:extLst>
      <p:ext uri="{BB962C8B-B14F-4D97-AF65-F5344CB8AC3E}">
        <p14:creationId xmlns:p14="http://schemas.microsoft.com/office/powerpoint/2010/main" val="1234054105"/>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10.6.3</a:t>
            </a:r>
            <a:r>
              <a:rPr lang="zh-CN" altLang="en-US" dirty="0"/>
              <a:t>  最少比较排序</a:t>
            </a:r>
          </a:p>
        </p:txBody>
      </p:sp>
      <p:sp>
        <p:nvSpPr>
          <p:cNvPr id="3" name="副标题 2"/>
          <p:cNvSpPr>
            <a:spLocks noGrp="1"/>
          </p:cNvSpPr>
          <p:nvPr>
            <p:ph type="subTitle" idx="1"/>
          </p:nvPr>
        </p:nvSpPr>
        <p:spPr/>
        <p:txBody>
          <a:bodyPr/>
          <a:lstStyle/>
          <a:p>
            <a:r>
              <a:rPr lang="en-US" altLang="zh-CN" dirty="0"/>
              <a:t>10.6.3</a:t>
            </a:r>
            <a:r>
              <a:rPr lang="zh-CN" altLang="en-US" dirty="0"/>
              <a:t> 最少比较排序</a:t>
            </a:r>
          </a:p>
        </p:txBody>
      </p:sp>
      <p:sp>
        <p:nvSpPr>
          <p:cNvPr id="4" name="文本占位符 3"/>
          <p:cNvSpPr>
            <a:spLocks noGrp="1"/>
          </p:cNvSpPr>
          <p:nvPr>
            <p:ph type="body" idx="10"/>
          </p:nvPr>
        </p:nvSpPr>
        <p:spPr/>
        <p:txBody>
          <a:bodyPr/>
          <a:lstStyle/>
          <a:p>
            <a:r>
              <a:rPr lang="zh-CN" altLang="en-US" dirty="0"/>
              <a:t>数据结构</a:t>
            </a:r>
          </a:p>
        </p:txBody>
      </p:sp>
      <mc:AlternateContent xmlns:mc="http://schemas.openxmlformats.org/markup-compatibility/2006" xmlns:a14="http://schemas.microsoft.com/office/drawing/2010/main">
        <mc:Choice Requires="a14">
          <p:sp>
            <p:nvSpPr>
              <p:cNvPr id="5" name="内容占位符 4"/>
              <p:cNvSpPr>
                <a:spLocks noGrp="1"/>
              </p:cNvSpPr>
              <p:nvPr>
                <p:ph idx="11"/>
              </p:nvPr>
            </p:nvSpPr>
            <p:spPr/>
            <p:txBody>
              <a:bodyPr>
                <a:normAutofit/>
              </a:bodyPr>
              <a:lstStyle/>
              <a:p>
                <a:pPr>
                  <a:lnSpc>
                    <a:spcPct val="110000"/>
                  </a:lnSpc>
                </a:pPr>
                <a:r>
                  <a:rPr lang="zh-CN" altLang="en-US" sz="2800" b="1" dirty="0"/>
                  <a:t>示例（</a:t>
                </a:r>
                <a14:m>
                  <m:oMath xmlns:m="http://schemas.openxmlformats.org/officeDocument/2006/math">
                    <m:r>
                      <a:rPr lang="en-US" altLang="zh-CN" sz="2800" b="1" i="1" smtClean="0">
                        <a:latin typeface="Cambria Math" panose="02040503050406030204" pitchFamily="18" charset="0"/>
                      </a:rPr>
                      <m:t>𝒏</m:t>
                    </m:r>
                    <m:r>
                      <a:rPr lang="en-US" altLang="zh-CN" sz="2800" b="1" i="1" smtClean="0">
                        <a:latin typeface="Cambria Math" panose="02040503050406030204" pitchFamily="18" charset="0"/>
                      </a:rPr>
                      <m:t>=</m:t>
                    </m:r>
                    <m:r>
                      <a:rPr lang="en-US" altLang="zh-CN" sz="2800" b="1" i="1" smtClean="0">
                        <a:latin typeface="Cambria Math" panose="02040503050406030204" pitchFamily="18" charset="0"/>
                      </a:rPr>
                      <m:t>𝟓</m:t>
                    </m:r>
                  </m:oMath>
                </a14:m>
                <a:r>
                  <a:rPr lang="zh-CN" altLang="en-US" sz="2800" b="1" dirty="0"/>
                  <a:t>）</a:t>
                </a:r>
                <a:r>
                  <a:rPr lang="zh-CN" altLang="en-US" sz="2800" dirty="0"/>
                  <a:t>：</a:t>
                </a:r>
                <a:r>
                  <a:rPr lang="en-US" altLang="zh-CN" sz="2800" dirty="0"/>
                  <a:t>7</a:t>
                </a:r>
                <a:r>
                  <a:rPr lang="zh-CN" altLang="en-US" sz="2800" dirty="0"/>
                  <a:t> 次比较。先比较 </a:t>
                </a:r>
                <a14:m>
                  <m:oMath xmlns:m="http://schemas.openxmlformats.org/officeDocument/2006/math">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𝑎</m:t>
                        </m:r>
                      </m:e>
                      <m:sub>
                        <m:r>
                          <a:rPr lang="en-US" altLang="zh-CN" sz="2800" b="0" i="1" smtClean="0">
                            <a:latin typeface="Cambria Math" panose="02040503050406030204" pitchFamily="18" charset="0"/>
                          </a:rPr>
                          <m:t>1</m:t>
                        </m:r>
                      </m:sub>
                    </m:sSub>
                    <m:r>
                      <a:rPr lang="zh-CN" altLang="en-US" sz="2800" b="0" i="1" smtClean="0">
                        <a:latin typeface="Cambria Math" panose="02040503050406030204" pitchFamily="18" charset="0"/>
                      </a:rPr>
                      <m:t>、</m:t>
                    </m:r>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𝑎</m:t>
                        </m:r>
                      </m:e>
                      <m:sub>
                        <m:r>
                          <a:rPr lang="en-US" altLang="zh-CN" sz="2800" b="0" i="1" smtClean="0">
                            <a:latin typeface="Cambria Math" panose="02040503050406030204" pitchFamily="18" charset="0"/>
                          </a:rPr>
                          <m:t>2</m:t>
                        </m:r>
                      </m:sub>
                    </m:sSub>
                  </m:oMath>
                </a14:m>
                <a:r>
                  <a:rPr lang="zh-CN" altLang="en-US" sz="2800" dirty="0"/>
                  <a:t> 和 </a:t>
                </a:r>
                <a14:m>
                  <m:oMath xmlns:m="http://schemas.openxmlformats.org/officeDocument/2006/math">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𝑎</m:t>
                        </m:r>
                      </m:e>
                      <m:sub>
                        <m:r>
                          <a:rPr lang="en-US" altLang="zh-CN" sz="2800" b="0" i="1" smtClean="0">
                            <a:latin typeface="Cambria Math" panose="02040503050406030204" pitchFamily="18" charset="0"/>
                          </a:rPr>
                          <m:t>3</m:t>
                        </m:r>
                      </m:sub>
                    </m:sSub>
                    <m:r>
                      <a:rPr lang="zh-CN" altLang="en-US" sz="2800" i="1">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𝑎</m:t>
                        </m:r>
                      </m:e>
                      <m:sub>
                        <m:r>
                          <a:rPr lang="en-US" altLang="zh-CN" sz="2800" b="0" i="1" smtClean="0">
                            <a:latin typeface="Cambria Math" panose="02040503050406030204" pitchFamily="18" charset="0"/>
                          </a:rPr>
                          <m:t>4</m:t>
                        </m:r>
                      </m:sub>
                    </m:sSub>
                  </m:oMath>
                </a14:m>
                <a:r>
                  <a:rPr lang="zh-CN" altLang="en-US" sz="2800" dirty="0"/>
                  <a:t>，再将两者的较大者进行比较，得到如下图所示次序图，其中</a:t>
                </a:r>
                <a:r>
                  <a:rPr lang="en-US" altLang="zh-CN" sz="2800" dirty="0"/>
                  <a:t> </a:t>
                </a:r>
                <a14:m>
                  <m:oMath xmlns:m="http://schemas.openxmlformats.org/officeDocument/2006/math">
                    <m:r>
                      <a:rPr lang="en-US" altLang="zh-CN" sz="2800" b="0" i="1" smtClean="0">
                        <a:latin typeface="Cambria Math" panose="02040503050406030204" pitchFamily="18" charset="0"/>
                      </a:rPr>
                      <m:t>𝑎</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𝑏</m:t>
                    </m:r>
                  </m:oMath>
                </a14:m>
                <a:r>
                  <a:rPr lang="zh-CN" altLang="en-US" sz="2800" dirty="0"/>
                  <a:t> 表示 </a:t>
                </a:r>
                <a14:m>
                  <m:oMath xmlns:m="http://schemas.openxmlformats.org/officeDocument/2006/math">
                    <m:r>
                      <a:rPr lang="en-US" altLang="zh-CN" sz="2800" b="0" i="1" smtClean="0">
                        <a:latin typeface="Cambria Math" panose="02040503050406030204" pitchFamily="18" charset="0"/>
                      </a:rPr>
                      <m:t>𝑎</m:t>
                    </m:r>
                    <m:r>
                      <a:rPr lang="en-US" altLang="zh-CN" sz="2800" b="0" i="1" smtClean="0">
                        <a:latin typeface="Cambria Math" panose="02040503050406030204" pitchFamily="18" charset="0"/>
                      </a:rPr>
                      <m:t>&lt;</m:t>
                    </m:r>
                    <m:r>
                      <a:rPr lang="en-US" altLang="zh-CN" sz="2800" b="0" i="1" smtClean="0">
                        <a:latin typeface="Cambria Math" panose="02040503050406030204" pitchFamily="18" charset="0"/>
                      </a:rPr>
                      <m:t>𝑏</m:t>
                    </m:r>
                  </m:oMath>
                </a14:m>
                <a:r>
                  <a:rPr lang="zh-CN" altLang="en-US" sz="2800" dirty="0"/>
                  <a:t>。再通过最多两次比较将 </a:t>
                </a:r>
                <a14:m>
                  <m:oMath xmlns:m="http://schemas.openxmlformats.org/officeDocument/2006/math">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𝑎</m:t>
                        </m:r>
                      </m:e>
                      <m:sub>
                        <m:r>
                          <a:rPr lang="en-US" altLang="zh-CN" sz="2800" b="0" i="1" smtClean="0">
                            <a:latin typeface="Cambria Math" panose="02040503050406030204" pitchFamily="18" charset="0"/>
                          </a:rPr>
                          <m:t>5</m:t>
                        </m:r>
                      </m:sub>
                    </m:sSub>
                  </m:oMath>
                </a14:m>
                <a:r>
                  <a:rPr lang="en-US" altLang="zh-CN" sz="2800" dirty="0"/>
                  <a:t> </a:t>
                </a:r>
                <a:r>
                  <a:rPr lang="zh-CN" altLang="en-US" sz="2800" dirty="0"/>
                  <a:t>插入到 </a:t>
                </a:r>
                <a14:m>
                  <m:oMath xmlns:m="http://schemas.openxmlformats.org/officeDocument/2006/math">
                    <m:r>
                      <a:rPr lang="en-US" altLang="zh-CN" sz="2800" b="0" i="1" smtClean="0">
                        <a:latin typeface="Cambria Math" panose="02040503050406030204" pitchFamily="18" charset="0"/>
                      </a:rPr>
                      <m:t>𝑎</m:t>
                    </m:r>
                    <m:r>
                      <a:rPr lang="zh-CN" altLang="en-US" sz="2800" b="0" i="1" smtClean="0">
                        <a:latin typeface="Cambria Math" panose="02040503050406030204" pitchFamily="18" charset="0"/>
                      </a:rPr>
                      <m:t>、</m:t>
                    </m:r>
                    <m:r>
                      <a:rPr lang="en-US" altLang="zh-CN" sz="2800" b="0" i="1" smtClean="0">
                        <a:latin typeface="Cambria Math" panose="02040503050406030204" pitchFamily="18" charset="0"/>
                      </a:rPr>
                      <m:t>𝑏</m:t>
                    </m:r>
                    <m:r>
                      <a:rPr lang="zh-CN" altLang="en-US" sz="2800" b="0" i="1" smtClean="0">
                        <a:latin typeface="Cambria Math" panose="02040503050406030204" pitchFamily="18" charset="0"/>
                      </a:rPr>
                      <m:t>、</m:t>
                    </m:r>
                    <m:r>
                      <a:rPr lang="en-US" altLang="zh-CN" sz="2800" b="0" i="1" smtClean="0">
                        <a:latin typeface="Cambria Math" panose="02040503050406030204" pitchFamily="18" charset="0"/>
                      </a:rPr>
                      <m:t>𝑑</m:t>
                    </m:r>
                  </m:oMath>
                </a14:m>
                <a:r>
                  <a:rPr lang="zh-CN" altLang="en-US" sz="2800" dirty="0"/>
                  <a:t> 中的适当位置。继续通过最多两次比较将 </a:t>
                </a:r>
                <a14:m>
                  <m:oMath xmlns:m="http://schemas.openxmlformats.org/officeDocument/2006/math">
                    <m:r>
                      <a:rPr lang="en-US" altLang="zh-CN" sz="2800" b="0" i="1" smtClean="0">
                        <a:latin typeface="Cambria Math" panose="02040503050406030204" pitchFamily="18" charset="0"/>
                      </a:rPr>
                      <m:t>𝑐</m:t>
                    </m:r>
                  </m:oMath>
                </a14:m>
                <a:r>
                  <a:rPr lang="en-US" altLang="zh-CN" sz="2800" dirty="0"/>
                  <a:t> </a:t>
                </a:r>
                <a:r>
                  <a:rPr lang="zh-CN" altLang="en-US" sz="2800" dirty="0"/>
                  <a:t>插入到 </a:t>
                </a:r>
                <a14:m>
                  <m:oMath xmlns:m="http://schemas.openxmlformats.org/officeDocument/2006/math">
                    <m:r>
                      <a:rPr lang="en-US" altLang="zh-CN" sz="2800" i="1">
                        <a:latin typeface="Cambria Math" panose="02040503050406030204" pitchFamily="18" charset="0"/>
                      </a:rPr>
                      <m:t>𝑎</m:t>
                    </m:r>
                    <m:r>
                      <a:rPr lang="zh-CN" altLang="en-US" sz="2800" i="1">
                        <a:latin typeface="Cambria Math" panose="02040503050406030204" pitchFamily="18" charset="0"/>
                      </a:rPr>
                      <m:t>、</m:t>
                    </m:r>
                    <m:r>
                      <a:rPr lang="en-US" altLang="zh-CN" sz="2800" i="1">
                        <a:latin typeface="Cambria Math" panose="02040503050406030204" pitchFamily="18" charset="0"/>
                      </a:rPr>
                      <m:t>𝑏</m:t>
                    </m:r>
                    <m:r>
                      <a:rPr lang="zh-CN" altLang="en-US" sz="2800" i="1">
                        <a:latin typeface="Cambria Math" panose="02040503050406030204" pitchFamily="18" charset="0"/>
                      </a:rPr>
                      <m:t>、</m:t>
                    </m:r>
                    <m:r>
                      <a:rPr lang="en-US" altLang="zh-CN" sz="2800" i="1">
                        <a:latin typeface="Cambria Math" panose="02040503050406030204" pitchFamily="18" charset="0"/>
                      </a:rPr>
                      <m:t>𝑑</m:t>
                    </m:r>
                    <m:r>
                      <a:rPr lang="zh-CN" altLang="en-US" sz="2800" b="0" i="1" smtClean="0">
                        <a:latin typeface="Cambria Math" panose="02040503050406030204" pitchFamily="18" charset="0"/>
                      </a:rPr>
                      <m:t>、</m:t>
                    </m:r>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𝑎</m:t>
                        </m:r>
                      </m:e>
                      <m:sub>
                        <m:r>
                          <a:rPr lang="en-US" altLang="zh-CN" sz="2800" b="0" i="1" smtClean="0">
                            <a:latin typeface="Cambria Math" panose="02040503050406030204" pitchFamily="18" charset="0"/>
                          </a:rPr>
                          <m:t>5</m:t>
                        </m:r>
                      </m:sub>
                    </m:sSub>
                  </m:oMath>
                </a14:m>
                <a:r>
                  <a:rPr lang="en-US" altLang="zh-CN" sz="2800" dirty="0"/>
                  <a:t> </a:t>
                </a:r>
                <a:r>
                  <a:rPr lang="zh-CN" altLang="en-US" sz="2800" dirty="0"/>
                  <a:t>中的适当位置。一共进行最多七次比较完成排序。 </a:t>
                </a:r>
                <a:endParaRPr lang="en-US" altLang="zh-CN" sz="2800" dirty="0"/>
              </a:p>
              <a:p>
                <a:pPr>
                  <a:lnSpc>
                    <a:spcPct val="110000"/>
                  </a:lnSpc>
                </a:pPr>
                <a:endParaRPr lang="en-US" altLang="zh-CN" sz="2800" dirty="0"/>
              </a:p>
              <a:p>
                <a:pPr>
                  <a:lnSpc>
                    <a:spcPct val="110000"/>
                  </a:lnSpc>
                </a:pPr>
                <a:endParaRPr lang="en-US" altLang="zh-CN" sz="2800" dirty="0"/>
              </a:p>
              <a:p>
                <a:pPr>
                  <a:lnSpc>
                    <a:spcPct val="110000"/>
                  </a:lnSpc>
                </a:pPr>
                <a:endParaRPr lang="en-US" altLang="zh-CN" sz="2800" dirty="0"/>
              </a:p>
              <a:p>
                <a:pPr>
                  <a:lnSpc>
                    <a:spcPct val="110000"/>
                  </a:lnSpc>
                </a:pPr>
                <a:r>
                  <a:rPr lang="zh-CN" altLang="en-US" sz="2800" b="1" dirty="0"/>
                  <a:t>思考</a:t>
                </a:r>
                <a:r>
                  <a:rPr lang="zh-CN" altLang="en-US" sz="2800" dirty="0"/>
                  <a:t>：当 </a:t>
                </a:r>
                <a14:m>
                  <m:oMath xmlns:m="http://schemas.openxmlformats.org/officeDocument/2006/math">
                    <m:r>
                      <a:rPr lang="en-US" altLang="zh-CN" sz="2800" b="0" i="1" smtClean="0">
                        <a:latin typeface="Cambria Math" panose="02040503050406030204" pitchFamily="18" charset="0"/>
                      </a:rPr>
                      <m:t>𝑛</m:t>
                    </m:r>
                    <m:r>
                      <a:rPr lang="en-US" altLang="zh-CN" sz="2800" b="0" i="1" smtClean="0">
                        <a:latin typeface="Cambria Math" panose="02040503050406030204" pitchFamily="18" charset="0"/>
                      </a:rPr>
                      <m:t>=6</m:t>
                    </m:r>
                  </m:oMath>
                </a14:m>
                <a:r>
                  <a:rPr lang="zh-CN" altLang="en-US" sz="2800" dirty="0"/>
                  <a:t> 时，如何设计一个最小比较排序算法</a:t>
                </a:r>
                <a:r>
                  <a:rPr lang="en-US" altLang="zh-CN" sz="2800" baseline="30000" dirty="0"/>
                  <a:t>[1]</a:t>
                </a:r>
                <a:r>
                  <a:rPr lang="zh-CN" altLang="en-US" sz="2800" dirty="0"/>
                  <a:t>。</a:t>
                </a:r>
                <a:endParaRPr lang="en-US" altLang="zh-CN" sz="2800" dirty="0"/>
              </a:p>
              <a:p>
                <a:pPr>
                  <a:lnSpc>
                    <a:spcPct val="110000"/>
                  </a:lnSpc>
                </a:pPr>
                <a:endParaRPr lang="en-US" altLang="zh-CN" sz="2800" dirty="0"/>
              </a:p>
            </p:txBody>
          </p:sp>
        </mc:Choice>
        <mc:Fallback xmlns="">
          <p:sp>
            <p:nvSpPr>
              <p:cNvPr id="5" name="内容占位符 4"/>
              <p:cNvSpPr>
                <a:spLocks noGrp="1" noRot="1" noChangeAspect="1" noMove="1" noResize="1" noEditPoints="1" noAdjustHandles="1" noChangeArrowheads="1" noChangeShapeType="1" noTextEdit="1"/>
              </p:cNvSpPr>
              <p:nvPr>
                <p:ph idx="11"/>
              </p:nvPr>
            </p:nvSpPr>
            <p:spPr>
              <a:blipFill>
                <a:blip r:embed="rId3"/>
                <a:stretch>
                  <a:fillRect l="-1148" t="-1003" r="-574"/>
                </a:stretch>
              </a:blipFill>
            </p:spPr>
            <p:txBody>
              <a:bodyPr/>
              <a:lstStyle/>
              <a:p>
                <a:r>
                  <a:rPr lang="zh-CN" altLang="en-US">
                    <a:noFill/>
                  </a:rPr>
                  <a:t> </a:t>
                </a:r>
              </a:p>
            </p:txBody>
          </p:sp>
        </mc:Fallback>
      </mc:AlternateContent>
      <p:pic>
        <p:nvPicPr>
          <p:cNvPr id="8" name="图片 7">
            <a:extLst>
              <a:ext uri="{FF2B5EF4-FFF2-40B4-BE49-F238E27FC236}">
                <a16:creationId xmlns:a16="http://schemas.microsoft.com/office/drawing/2014/main" id="{58AC96A4-B769-8361-664A-C785197333D0}"/>
              </a:ext>
            </a:extLst>
          </p:cNvPr>
          <p:cNvPicPr>
            <a:picLocks noChangeAspect="1"/>
          </p:cNvPicPr>
          <p:nvPr/>
        </p:nvPicPr>
        <p:blipFill>
          <a:blip r:embed="rId4"/>
          <a:stretch>
            <a:fillRect/>
          </a:stretch>
        </p:blipFill>
        <p:spPr>
          <a:xfrm>
            <a:off x="4991094" y="3657080"/>
            <a:ext cx="2209812" cy="1718742"/>
          </a:xfrm>
          <a:prstGeom prst="rect">
            <a:avLst/>
          </a:prstGeom>
        </p:spPr>
      </p:pic>
      <p:sp>
        <p:nvSpPr>
          <p:cNvPr id="15" name="文本框 14">
            <a:extLst>
              <a:ext uri="{FF2B5EF4-FFF2-40B4-BE49-F238E27FC236}">
                <a16:creationId xmlns:a16="http://schemas.microsoft.com/office/drawing/2014/main" id="{F49E1C5A-CEE9-80CA-4221-EC31F6C0B59A}"/>
              </a:ext>
            </a:extLst>
          </p:cNvPr>
          <p:cNvSpPr txBox="1"/>
          <p:nvPr/>
        </p:nvSpPr>
        <p:spPr>
          <a:xfrm>
            <a:off x="6963244" y="6195969"/>
            <a:ext cx="5393647" cy="461665"/>
          </a:xfrm>
          <a:prstGeom prst="rect">
            <a:avLst/>
          </a:prstGeom>
          <a:noFill/>
        </p:spPr>
        <p:txBody>
          <a:bodyPr wrap="square" rtlCol="0">
            <a:spAutoFit/>
          </a:bodyPr>
          <a:lstStyle/>
          <a:p>
            <a:r>
              <a:rPr kumimoji="1" lang="en-US" altLang="zh-CN" sz="1200" dirty="0"/>
              <a:t>[1] Ford L R , Johnson S M .A Tournament Problem[J].American Mathematical Monthly, 1959, 66(5):387-389.DOI:10.2307/2308750.</a:t>
            </a:r>
            <a:endParaRPr kumimoji="1" lang="zh-CN" altLang="en-US" sz="1200" dirty="0"/>
          </a:p>
        </p:txBody>
      </p:sp>
    </p:spTree>
    <p:extLst>
      <p:ext uri="{BB962C8B-B14F-4D97-AF65-F5344CB8AC3E}">
        <p14:creationId xmlns:p14="http://schemas.microsoft.com/office/powerpoint/2010/main" val="991068529"/>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10.7  </a:t>
            </a:r>
            <a:r>
              <a:rPr lang="zh-CN" altLang="en-US" dirty="0"/>
              <a:t>基于分配的排序</a:t>
            </a:r>
          </a:p>
        </p:txBody>
      </p:sp>
      <p:sp>
        <p:nvSpPr>
          <p:cNvPr id="3" name="副标题 2"/>
          <p:cNvSpPr>
            <a:spLocks noGrp="1"/>
          </p:cNvSpPr>
          <p:nvPr>
            <p:ph type="subTitle" idx="1"/>
          </p:nvPr>
        </p:nvSpPr>
        <p:spPr/>
        <p:txBody>
          <a:bodyPr/>
          <a:lstStyle/>
          <a:p>
            <a:r>
              <a:rPr lang="en-US" altLang="zh-CN" dirty="0"/>
              <a:t>10.7  </a:t>
            </a:r>
            <a:r>
              <a:rPr lang="zh-CN" altLang="en-US" dirty="0"/>
              <a:t>基于分配的排序</a:t>
            </a:r>
          </a:p>
        </p:txBody>
      </p:sp>
      <p:sp>
        <p:nvSpPr>
          <p:cNvPr id="4" name="文本占位符 3"/>
          <p:cNvSpPr>
            <a:spLocks noGrp="1"/>
          </p:cNvSpPr>
          <p:nvPr>
            <p:ph type="body" idx="10"/>
          </p:nvPr>
        </p:nvSpPr>
        <p:spPr/>
        <p:txBody>
          <a:bodyPr/>
          <a:lstStyle/>
          <a:p>
            <a:r>
              <a:rPr lang="zh-CN" altLang="en-US" dirty="0"/>
              <a:t>数据结构</a:t>
            </a:r>
          </a:p>
        </p:txBody>
      </p:sp>
      <p:sp>
        <p:nvSpPr>
          <p:cNvPr id="5" name="内容占位符 4"/>
          <p:cNvSpPr>
            <a:spLocks noGrp="1"/>
          </p:cNvSpPr>
          <p:nvPr>
            <p:ph idx="11"/>
          </p:nvPr>
        </p:nvSpPr>
        <p:spPr/>
        <p:txBody>
          <a:bodyPr>
            <a:normAutofit/>
          </a:bodyPr>
          <a:lstStyle/>
          <a:p>
            <a:pPr>
              <a:lnSpc>
                <a:spcPct val="110000"/>
              </a:lnSpc>
            </a:pPr>
            <a:r>
              <a:rPr lang="zh-CN" altLang="en-US" sz="2800" b="1" dirty="0"/>
              <a:t>定义</a:t>
            </a:r>
            <a:r>
              <a:rPr lang="zh-CN" altLang="en-US" sz="2800" dirty="0"/>
              <a:t>：不基于“比较</a:t>
            </a:r>
            <a:r>
              <a:rPr lang="en-US" altLang="zh-CN" sz="2800" dirty="0"/>
              <a:t>-</a:t>
            </a:r>
            <a:r>
              <a:rPr lang="zh-CN" altLang="en-US" sz="2800" dirty="0"/>
              <a:t>移动”的排序方式，常见的基于分配的排序有</a:t>
            </a:r>
            <a:endParaRPr lang="en-US" altLang="zh-CN" sz="2800" dirty="0"/>
          </a:p>
          <a:p>
            <a:pPr>
              <a:lnSpc>
                <a:spcPct val="110000"/>
              </a:lnSpc>
            </a:pPr>
            <a:endParaRPr lang="en-US" altLang="zh-CN" sz="2800" dirty="0"/>
          </a:p>
          <a:p>
            <a:pPr marL="342900" indent="-342900">
              <a:lnSpc>
                <a:spcPct val="110000"/>
              </a:lnSpc>
              <a:buFont typeface="Arial" panose="020B0604020202020204" pitchFamily="34" charset="0"/>
              <a:buChar char="•"/>
            </a:pPr>
            <a:r>
              <a:rPr lang="zh-CN" altLang="en-US" sz="2800" dirty="0"/>
              <a:t>计数排序（</a:t>
            </a:r>
            <a:r>
              <a:rPr lang="en-US" altLang="zh-CN" sz="2800" dirty="0"/>
              <a:t>Counting</a:t>
            </a:r>
            <a:r>
              <a:rPr lang="zh-CN" altLang="en-US" sz="2800" dirty="0"/>
              <a:t> </a:t>
            </a:r>
            <a:r>
              <a:rPr lang="en-US" altLang="zh-CN" sz="2800" dirty="0"/>
              <a:t>Sort</a:t>
            </a:r>
            <a:r>
              <a:rPr lang="zh-CN" altLang="en-US" sz="2800" dirty="0"/>
              <a:t>）</a:t>
            </a:r>
            <a:endParaRPr lang="en-US" altLang="zh-CN" sz="2800" dirty="0"/>
          </a:p>
          <a:p>
            <a:pPr marL="342900" indent="-342900">
              <a:lnSpc>
                <a:spcPct val="110000"/>
              </a:lnSpc>
              <a:buFont typeface="Arial" panose="020B0604020202020204" pitchFamily="34" charset="0"/>
              <a:buChar char="•"/>
            </a:pPr>
            <a:r>
              <a:rPr lang="zh-CN" altLang="en-US" sz="2800" dirty="0"/>
              <a:t>桶排序（</a:t>
            </a:r>
            <a:r>
              <a:rPr lang="en-US" altLang="zh-CN" sz="2800" dirty="0"/>
              <a:t>Bucket Sort</a:t>
            </a:r>
            <a:r>
              <a:rPr lang="zh-CN" altLang="en-US" sz="2800" dirty="0"/>
              <a:t>）</a:t>
            </a:r>
            <a:endParaRPr lang="en-US" altLang="zh-CN" sz="2800" dirty="0"/>
          </a:p>
          <a:p>
            <a:pPr marL="342900" indent="-342900">
              <a:lnSpc>
                <a:spcPct val="110000"/>
              </a:lnSpc>
              <a:buFont typeface="Arial" panose="020B0604020202020204" pitchFamily="34" charset="0"/>
              <a:buChar char="•"/>
            </a:pPr>
            <a:r>
              <a:rPr lang="zh-CN" altLang="en-US" sz="2800" dirty="0"/>
              <a:t>基数排序（</a:t>
            </a:r>
            <a:r>
              <a:rPr lang="en-US" altLang="zh-CN" sz="2800" dirty="0"/>
              <a:t>Radix</a:t>
            </a:r>
            <a:r>
              <a:rPr lang="zh-CN" altLang="en-US" sz="2800" dirty="0"/>
              <a:t> </a:t>
            </a:r>
            <a:r>
              <a:rPr lang="en-US" altLang="zh-CN" sz="2800" dirty="0"/>
              <a:t>Sort</a:t>
            </a:r>
            <a:r>
              <a:rPr lang="zh-CN" altLang="en-US" sz="2800" dirty="0"/>
              <a:t>）</a:t>
            </a:r>
            <a:endParaRPr lang="en-US" altLang="zh-CN" sz="2800" dirty="0"/>
          </a:p>
        </p:txBody>
      </p:sp>
    </p:spTree>
    <p:extLst>
      <p:ext uri="{BB962C8B-B14F-4D97-AF65-F5344CB8AC3E}">
        <p14:creationId xmlns:p14="http://schemas.microsoft.com/office/powerpoint/2010/main" val="509491903"/>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10.7.1</a:t>
            </a:r>
            <a:r>
              <a:rPr lang="zh-CN" altLang="en-US" dirty="0"/>
              <a:t>  计数排序</a:t>
            </a:r>
          </a:p>
        </p:txBody>
      </p:sp>
      <p:sp>
        <p:nvSpPr>
          <p:cNvPr id="3" name="副标题 2"/>
          <p:cNvSpPr>
            <a:spLocks noGrp="1"/>
          </p:cNvSpPr>
          <p:nvPr>
            <p:ph type="subTitle" idx="1"/>
          </p:nvPr>
        </p:nvSpPr>
        <p:spPr/>
        <p:txBody>
          <a:bodyPr/>
          <a:lstStyle/>
          <a:p>
            <a:r>
              <a:rPr lang="en-US" altLang="zh-CN" dirty="0"/>
              <a:t>10.7.1</a:t>
            </a:r>
            <a:r>
              <a:rPr lang="zh-CN" altLang="en-US" dirty="0"/>
              <a:t> 计数排序</a:t>
            </a:r>
          </a:p>
        </p:txBody>
      </p:sp>
      <p:sp>
        <p:nvSpPr>
          <p:cNvPr id="4" name="文本占位符 3"/>
          <p:cNvSpPr>
            <a:spLocks noGrp="1"/>
          </p:cNvSpPr>
          <p:nvPr>
            <p:ph type="body" idx="10"/>
          </p:nvPr>
        </p:nvSpPr>
        <p:spPr/>
        <p:txBody>
          <a:bodyPr/>
          <a:lstStyle/>
          <a:p>
            <a:r>
              <a:rPr lang="zh-CN" altLang="en-US" dirty="0"/>
              <a:t>数据结构</a:t>
            </a:r>
          </a:p>
        </p:txBody>
      </p:sp>
      <p:sp>
        <p:nvSpPr>
          <p:cNvPr id="5" name="内容占位符 4"/>
          <p:cNvSpPr>
            <a:spLocks noGrp="1"/>
          </p:cNvSpPr>
          <p:nvPr>
            <p:ph idx="11"/>
          </p:nvPr>
        </p:nvSpPr>
        <p:spPr>
          <a:ln>
            <a:noFill/>
            <a:prstDash val="dash"/>
          </a:ln>
        </p:spPr>
        <p:txBody>
          <a:bodyPr>
            <a:normAutofit/>
          </a:bodyPr>
          <a:lstStyle/>
          <a:p>
            <a:pPr>
              <a:lnSpc>
                <a:spcPct val="110000"/>
              </a:lnSpc>
            </a:pPr>
            <a:r>
              <a:rPr lang="zh-CN" altLang="en-US" sz="2800" b="1" dirty="0"/>
              <a:t>排位原则</a:t>
            </a:r>
            <a:r>
              <a:rPr lang="zh-CN" altLang="en-US" sz="2800" dirty="0"/>
              <a:t>：</a:t>
            </a:r>
            <a:endParaRPr lang="en-US" altLang="zh-CN" sz="2800" dirty="0"/>
          </a:p>
          <a:p>
            <a:pPr marL="457200" indent="-457200">
              <a:lnSpc>
                <a:spcPct val="110000"/>
              </a:lnSpc>
              <a:buFont typeface="Arial" panose="020B0604020202020204" pitchFamily="34" charset="0"/>
              <a:buChar char="•"/>
            </a:pPr>
            <a:r>
              <a:rPr lang="zh-CN" altLang="en-US" sz="2800" dirty="0"/>
              <a:t>假设在序列</a:t>
            </a:r>
            <a:r>
              <a:rPr lang="en-US" altLang="zh-CN" sz="2800" dirty="0"/>
              <a:t>A</a:t>
            </a:r>
            <a:r>
              <a:rPr lang="zh-CN" altLang="en-US" sz="2800" dirty="0"/>
              <a:t>中，已知有</a:t>
            </a:r>
            <a:r>
              <a:rPr lang="en-US" altLang="zh-CN" sz="2800" dirty="0"/>
              <a:t>17</a:t>
            </a:r>
            <a:r>
              <a:rPr lang="zh-CN" altLang="en-US" sz="2800" dirty="0"/>
              <a:t>个元素</a:t>
            </a:r>
            <a:r>
              <a:rPr lang="zh-CN" altLang="en-US" sz="2800" dirty="0">
                <a:solidFill>
                  <a:srgbClr val="FF0000"/>
                </a:solidFill>
              </a:rPr>
              <a:t>小于</a:t>
            </a:r>
            <a:r>
              <a:rPr lang="zh-CN" altLang="en-US" sz="2800" dirty="0"/>
              <a:t>元素</a:t>
            </a:r>
            <a:r>
              <a:rPr lang="en-US" altLang="zh-CN" sz="2800" dirty="0"/>
              <a:t>x</a:t>
            </a:r>
            <a:r>
              <a:rPr lang="zh-CN" altLang="en-US" sz="2800" dirty="0"/>
              <a:t>，则对</a:t>
            </a:r>
            <a:r>
              <a:rPr lang="en-US" altLang="zh-CN" sz="2800" dirty="0"/>
              <a:t>A</a:t>
            </a:r>
            <a:r>
              <a:rPr lang="zh-CN" altLang="en-US" sz="2800" dirty="0"/>
              <a:t>按升序（非降序）排序后，</a:t>
            </a:r>
            <a:r>
              <a:rPr lang="en-US" altLang="zh-CN" sz="2800" dirty="0"/>
              <a:t>x</a:t>
            </a:r>
            <a:r>
              <a:rPr lang="zh-CN" altLang="en-US" sz="2800" dirty="0">
                <a:solidFill>
                  <a:srgbClr val="00B0F0"/>
                </a:solidFill>
              </a:rPr>
              <a:t>可以排在</a:t>
            </a:r>
            <a:r>
              <a:rPr lang="zh-CN" altLang="en-US" sz="2800" dirty="0"/>
              <a:t>第</a:t>
            </a:r>
            <a:r>
              <a:rPr lang="en-US" altLang="zh-CN" sz="2800" dirty="0"/>
              <a:t>18</a:t>
            </a:r>
            <a:r>
              <a:rPr lang="zh-CN" altLang="en-US" sz="2800" dirty="0"/>
              <a:t>个位置</a:t>
            </a:r>
            <a:endParaRPr lang="en-US" altLang="zh-CN" sz="2800" dirty="0"/>
          </a:p>
          <a:p>
            <a:pPr marL="457200" indent="-457200">
              <a:lnSpc>
                <a:spcPct val="110000"/>
              </a:lnSpc>
              <a:buFont typeface="Arial" panose="020B0604020202020204" pitchFamily="34" charset="0"/>
              <a:buChar char="•"/>
            </a:pPr>
            <a:r>
              <a:rPr lang="zh-CN" altLang="en-US" sz="2800" dirty="0"/>
              <a:t>同时，如果</a:t>
            </a:r>
            <a:r>
              <a:rPr lang="en-US" altLang="zh-CN" sz="2800" dirty="0"/>
              <a:t>A</a:t>
            </a:r>
            <a:r>
              <a:rPr lang="zh-CN" altLang="en-US" sz="2800" dirty="0"/>
              <a:t>中有多个元素等于</a:t>
            </a:r>
            <a:r>
              <a:rPr lang="en-US" altLang="zh-CN" sz="2800" dirty="0"/>
              <a:t>x</a:t>
            </a:r>
            <a:r>
              <a:rPr lang="zh-CN" altLang="en-US" sz="2800" dirty="0"/>
              <a:t>，则从序列前端数起，第一个等于</a:t>
            </a:r>
            <a:r>
              <a:rPr lang="en-US" altLang="zh-CN" sz="2800" dirty="0"/>
              <a:t>x</a:t>
            </a:r>
            <a:r>
              <a:rPr lang="zh-CN" altLang="en-US" sz="2800" dirty="0"/>
              <a:t>的元素排在第</a:t>
            </a:r>
            <a:r>
              <a:rPr lang="en-US" altLang="zh-CN" sz="2800" dirty="0"/>
              <a:t>18</a:t>
            </a:r>
            <a:r>
              <a:rPr lang="zh-CN" altLang="en-US" sz="2800" dirty="0"/>
              <a:t>位，第二个排在第</a:t>
            </a:r>
            <a:r>
              <a:rPr lang="en-US" altLang="zh-CN" sz="2800" dirty="0"/>
              <a:t>19</a:t>
            </a:r>
            <a:r>
              <a:rPr lang="zh-CN" altLang="en-US" sz="2800" dirty="0"/>
              <a:t>位，第三个排在</a:t>
            </a:r>
            <a:r>
              <a:rPr lang="en-US" altLang="zh-CN" sz="2800" dirty="0"/>
              <a:t>20</a:t>
            </a:r>
            <a:r>
              <a:rPr lang="zh-CN" altLang="en-US" sz="2800" dirty="0"/>
              <a:t>位，</a:t>
            </a:r>
            <a:r>
              <a:rPr lang="en-US" altLang="zh-CN" sz="2800" dirty="0"/>
              <a:t>…</a:t>
            </a:r>
            <a:r>
              <a:rPr lang="zh-CN" altLang="en-US" sz="2800" dirty="0"/>
              <a:t>（</a:t>
            </a:r>
            <a:r>
              <a:rPr lang="zh-CN" altLang="en-US" sz="2800" dirty="0">
                <a:solidFill>
                  <a:srgbClr val="C00000"/>
                </a:solidFill>
              </a:rPr>
              <a:t>连续排放</a:t>
            </a:r>
            <a:r>
              <a:rPr lang="zh-CN" altLang="en-US" sz="2800" dirty="0"/>
              <a:t>！）</a:t>
            </a:r>
            <a:endParaRPr lang="en-US" altLang="zh-CN" sz="2800" dirty="0"/>
          </a:p>
          <a:p>
            <a:pPr marL="457200" indent="-457200">
              <a:lnSpc>
                <a:spcPct val="110000"/>
              </a:lnSpc>
              <a:buFont typeface="Arial" panose="020B0604020202020204" pitchFamily="34" charset="0"/>
              <a:buChar char="•"/>
            </a:pPr>
            <a:r>
              <a:rPr lang="zh-CN" altLang="en-US" sz="2800" dirty="0"/>
              <a:t>另一方面，如果在序列</a:t>
            </a:r>
            <a:r>
              <a:rPr lang="en-US" altLang="zh-CN" sz="2800" dirty="0"/>
              <a:t>A</a:t>
            </a:r>
            <a:r>
              <a:rPr lang="zh-CN" altLang="en-US" sz="2800" dirty="0"/>
              <a:t>中，</a:t>
            </a:r>
            <a:r>
              <a:rPr lang="zh-CN" altLang="en-US" sz="2800" dirty="0">
                <a:solidFill>
                  <a:srgbClr val="00B050"/>
                </a:solidFill>
              </a:rPr>
              <a:t>只知道</a:t>
            </a:r>
            <a:r>
              <a:rPr lang="zh-CN" altLang="en-US" sz="2800" dirty="0"/>
              <a:t>有</a:t>
            </a:r>
            <a:r>
              <a:rPr lang="en-US" altLang="zh-CN" sz="2800" dirty="0"/>
              <a:t>17</a:t>
            </a:r>
            <a:r>
              <a:rPr lang="zh-CN" altLang="en-US" sz="2800" dirty="0"/>
              <a:t>个元素不大于（</a:t>
            </a:r>
            <a:r>
              <a:rPr lang="zh-CN" altLang="en-US" sz="2800" dirty="0">
                <a:solidFill>
                  <a:srgbClr val="FF0000"/>
                </a:solidFill>
              </a:rPr>
              <a:t>小于等于</a:t>
            </a:r>
            <a:r>
              <a:rPr lang="zh-CN" altLang="en-US" sz="2800" dirty="0"/>
              <a:t>）元素</a:t>
            </a:r>
            <a:r>
              <a:rPr lang="en-US" altLang="zh-CN" sz="2800" dirty="0"/>
              <a:t>x</a:t>
            </a:r>
            <a:r>
              <a:rPr lang="zh-CN" altLang="en-US" sz="2800" dirty="0"/>
              <a:t>，则</a:t>
            </a:r>
            <a:r>
              <a:rPr lang="en-US" altLang="zh-CN" sz="2800" dirty="0"/>
              <a:t>x</a:t>
            </a:r>
            <a:r>
              <a:rPr lang="zh-CN" altLang="en-US" sz="2800" dirty="0"/>
              <a:t>应该如何放置？</a:t>
            </a:r>
            <a:endParaRPr lang="en-US" altLang="zh-CN" sz="2800" dirty="0"/>
          </a:p>
          <a:p>
            <a:pPr>
              <a:lnSpc>
                <a:spcPct val="110000"/>
              </a:lnSpc>
            </a:pPr>
            <a:endParaRPr lang="en-US" altLang="zh-CN" sz="2800" dirty="0"/>
          </a:p>
          <a:p>
            <a:pPr>
              <a:lnSpc>
                <a:spcPct val="110000"/>
              </a:lnSpc>
            </a:pPr>
            <a:endParaRPr lang="en-US" altLang="zh-CN" sz="2800" dirty="0"/>
          </a:p>
          <a:p>
            <a:pPr>
              <a:lnSpc>
                <a:spcPct val="110000"/>
              </a:lnSpc>
            </a:pPr>
            <a:endParaRPr lang="en-US" altLang="zh-CN" sz="2800" dirty="0"/>
          </a:p>
        </p:txBody>
      </p:sp>
      <p:sp>
        <p:nvSpPr>
          <p:cNvPr id="11" name="文本框 10">
            <a:extLst>
              <a:ext uri="{FF2B5EF4-FFF2-40B4-BE49-F238E27FC236}">
                <a16:creationId xmlns:a16="http://schemas.microsoft.com/office/drawing/2014/main" id="{38509145-B595-416D-973F-4216F9DBE21B}"/>
              </a:ext>
            </a:extLst>
          </p:cNvPr>
          <p:cNvSpPr txBox="1"/>
          <p:nvPr/>
        </p:nvSpPr>
        <p:spPr>
          <a:xfrm>
            <a:off x="1698171" y="5804502"/>
            <a:ext cx="9310693" cy="400110"/>
          </a:xfrm>
          <a:prstGeom prst="rect">
            <a:avLst/>
          </a:prstGeom>
          <a:solidFill>
            <a:srgbClr val="51ADB7"/>
          </a:solidFill>
        </p:spPr>
        <p:txBody>
          <a:bodyPr wrap="square" rtlCol="0">
            <a:spAutoFit/>
          </a:bodyPr>
          <a:lstStyle/>
          <a:p>
            <a:r>
              <a:rPr kumimoji="1" lang="en-US" altLang="zh-CN" sz="2000" dirty="0">
                <a:solidFill>
                  <a:schemeClr val="bg1"/>
                </a:solidFill>
                <a:latin typeface="Microsoft YaHei" panose="020B0503020204020204" pitchFamily="34" charset="-122"/>
                <a:ea typeface="Microsoft YaHei" panose="020B0503020204020204" pitchFamily="34" charset="-122"/>
              </a:rPr>
              <a:t>--</a:t>
            </a:r>
            <a:r>
              <a:rPr kumimoji="1" lang="zh-CN" altLang="en-US" sz="2000" b="1" dirty="0">
                <a:solidFill>
                  <a:schemeClr val="bg1"/>
                </a:solidFill>
                <a:latin typeface="Microsoft YaHei" panose="020B0503020204020204" pitchFamily="34" charset="-122"/>
                <a:ea typeface="Microsoft YaHei" panose="020B0503020204020204" pitchFamily="34" charset="-122"/>
              </a:rPr>
              <a:t>稳定性原则</a:t>
            </a:r>
            <a:r>
              <a:rPr kumimoji="1" lang="zh-CN" altLang="en-US" sz="2000" dirty="0">
                <a:solidFill>
                  <a:schemeClr val="bg1"/>
                </a:solidFill>
                <a:latin typeface="Microsoft YaHei" panose="020B0503020204020204" pitchFamily="34" charset="-122"/>
                <a:ea typeface="Microsoft YaHei" panose="020B0503020204020204" pitchFamily="34" charset="-122"/>
              </a:rPr>
              <a:t>：从序列</a:t>
            </a:r>
            <a:r>
              <a:rPr kumimoji="1" lang="zh-CN" altLang="en-US" sz="2000" dirty="0">
                <a:solidFill>
                  <a:srgbClr val="FFFF00"/>
                </a:solidFill>
                <a:latin typeface="Microsoft YaHei" panose="020B0503020204020204" pitchFamily="34" charset="-122"/>
                <a:ea typeface="Microsoft YaHei" panose="020B0503020204020204" pitchFamily="34" charset="-122"/>
              </a:rPr>
              <a:t>后端数起</a:t>
            </a:r>
            <a:r>
              <a:rPr kumimoji="1" lang="zh-CN" altLang="en-US" sz="2000" dirty="0">
                <a:solidFill>
                  <a:schemeClr val="bg1"/>
                </a:solidFill>
                <a:latin typeface="Microsoft YaHei" panose="020B0503020204020204" pitchFamily="34" charset="-122"/>
                <a:ea typeface="Microsoft YaHei" panose="020B0503020204020204" pitchFamily="34" charset="-122"/>
              </a:rPr>
              <a:t>，第一个</a:t>
            </a:r>
            <a:r>
              <a:rPr kumimoji="1" lang="en-US" altLang="zh-CN" sz="2000" dirty="0">
                <a:solidFill>
                  <a:schemeClr val="bg1"/>
                </a:solidFill>
                <a:latin typeface="Microsoft YaHei" panose="020B0503020204020204" pitchFamily="34" charset="-122"/>
                <a:ea typeface="Microsoft YaHei" panose="020B0503020204020204" pitchFamily="34" charset="-122"/>
              </a:rPr>
              <a:t>x</a:t>
            </a:r>
            <a:r>
              <a:rPr kumimoji="1" lang="zh-CN" altLang="en-US" sz="2000" dirty="0">
                <a:solidFill>
                  <a:schemeClr val="bg1"/>
                </a:solidFill>
                <a:latin typeface="Microsoft YaHei" panose="020B0503020204020204" pitchFamily="34" charset="-122"/>
                <a:ea typeface="Microsoft YaHei" panose="020B0503020204020204" pitchFamily="34" charset="-122"/>
              </a:rPr>
              <a:t>排在第</a:t>
            </a:r>
            <a:r>
              <a:rPr kumimoji="1" lang="en-US" altLang="zh-CN" sz="2000" dirty="0">
                <a:solidFill>
                  <a:schemeClr val="bg1"/>
                </a:solidFill>
                <a:latin typeface="Microsoft YaHei" panose="020B0503020204020204" pitchFamily="34" charset="-122"/>
                <a:ea typeface="Microsoft YaHei" panose="020B0503020204020204" pitchFamily="34" charset="-122"/>
              </a:rPr>
              <a:t>17</a:t>
            </a:r>
            <a:r>
              <a:rPr kumimoji="1" lang="zh-CN" altLang="en-US" sz="2000" dirty="0">
                <a:solidFill>
                  <a:schemeClr val="bg1"/>
                </a:solidFill>
                <a:latin typeface="Microsoft YaHei" panose="020B0503020204020204" pitchFamily="34" charset="-122"/>
                <a:ea typeface="Microsoft YaHei" panose="020B0503020204020204" pitchFamily="34" charset="-122"/>
              </a:rPr>
              <a:t>位，第二个排在第</a:t>
            </a:r>
            <a:r>
              <a:rPr kumimoji="1" lang="en-US" altLang="zh-CN" sz="2000" dirty="0">
                <a:solidFill>
                  <a:schemeClr val="bg1"/>
                </a:solidFill>
                <a:latin typeface="Microsoft YaHei" panose="020B0503020204020204" pitchFamily="34" charset="-122"/>
                <a:ea typeface="Microsoft YaHei" panose="020B0503020204020204" pitchFamily="34" charset="-122"/>
              </a:rPr>
              <a:t>16</a:t>
            </a:r>
            <a:r>
              <a:rPr kumimoji="1" lang="zh-CN" altLang="en-US" sz="2000" dirty="0">
                <a:solidFill>
                  <a:schemeClr val="bg1"/>
                </a:solidFill>
                <a:latin typeface="Microsoft YaHei" panose="020B0503020204020204" pitchFamily="34" charset="-122"/>
                <a:ea typeface="Microsoft YaHei" panose="020B0503020204020204" pitchFamily="34" charset="-122"/>
              </a:rPr>
              <a:t>位，。。。</a:t>
            </a:r>
          </a:p>
        </p:txBody>
      </p:sp>
    </p:spTree>
    <p:extLst>
      <p:ext uri="{BB962C8B-B14F-4D97-AF65-F5344CB8AC3E}">
        <p14:creationId xmlns:p14="http://schemas.microsoft.com/office/powerpoint/2010/main" val="1191525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D08729-7FE7-6C84-2747-BDC8B0D4F014}"/>
              </a:ext>
            </a:extLst>
          </p:cNvPr>
          <p:cNvSpPr>
            <a:spLocks noGrp="1"/>
          </p:cNvSpPr>
          <p:nvPr>
            <p:ph type="title"/>
          </p:nvPr>
        </p:nvSpPr>
        <p:spPr/>
        <p:txBody>
          <a:bodyPr/>
          <a:lstStyle/>
          <a:p>
            <a:r>
              <a:rPr lang="en-US" altLang="zh-CN" dirty="0"/>
              <a:t>10.2.3 </a:t>
            </a:r>
            <a:r>
              <a:rPr lang="zh-CN" altLang="en-US" dirty="0"/>
              <a:t>希尔排序</a:t>
            </a:r>
          </a:p>
        </p:txBody>
      </p:sp>
      <p:sp>
        <p:nvSpPr>
          <p:cNvPr id="3" name="副标题 2">
            <a:extLst>
              <a:ext uri="{FF2B5EF4-FFF2-40B4-BE49-F238E27FC236}">
                <a16:creationId xmlns:a16="http://schemas.microsoft.com/office/drawing/2014/main" id="{714465A5-6ED6-6076-F559-5CA567FFB480}"/>
              </a:ext>
            </a:extLst>
          </p:cNvPr>
          <p:cNvSpPr>
            <a:spLocks noGrp="1"/>
          </p:cNvSpPr>
          <p:nvPr>
            <p:ph type="subTitle" idx="1"/>
          </p:nvPr>
        </p:nvSpPr>
        <p:spPr/>
        <p:txBody>
          <a:bodyPr/>
          <a:lstStyle/>
          <a:p>
            <a:r>
              <a:rPr lang="en-US" altLang="zh-CN" dirty="0"/>
              <a:t>10.2.3 </a:t>
            </a:r>
            <a:r>
              <a:rPr lang="zh-CN" altLang="en-US" dirty="0"/>
              <a:t>希尔排序</a:t>
            </a:r>
          </a:p>
        </p:txBody>
      </p:sp>
      <p:sp>
        <p:nvSpPr>
          <p:cNvPr id="4" name="文本占位符 3">
            <a:extLst>
              <a:ext uri="{FF2B5EF4-FFF2-40B4-BE49-F238E27FC236}">
                <a16:creationId xmlns:a16="http://schemas.microsoft.com/office/drawing/2014/main" id="{6E1FC02A-5813-F087-3A57-ADC3FE3E2E01}"/>
              </a:ext>
            </a:extLst>
          </p:cNvPr>
          <p:cNvSpPr>
            <a:spLocks noGrp="1"/>
          </p:cNvSpPr>
          <p:nvPr>
            <p:ph type="body" idx="10"/>
          </p:nvPr>
        </p:nvSpPr>
        <p:spPr/>
        <p:txBody>
          <a:bodyPr/>
          <a:lstStyle/>
          <a:p>
            <a:endParaRPr lang="zh-CN" altLang="en-US"/>
          </a:p>
        </p:txBody>
      </p:sp>
      <mc:AlternateContent xmlns:mc="http://schemas.openxmlformats.org/markup-compatibility/2006" xmlns:a14="http://schemas.microsoft.com/office/drawing/2010/main">
        <mc:Choice Requires="a14">
          <p:sp>
            <p:nvSpPr>
              <p:cNvPr id="5" name="内容占位符 4">
                <a:extLst>
                  <a:ext uri="{FF2B5EF4-FFF2-40B4-BE49-F238E27FC236}">
                    <a16:creationId xmlns:a16="http://schemas.microsoft.com/office/drawing/2014/main" id="{90961ED6-686E-B748-C9C0-9B3B217999DC}"/>
                  </a:ext>
                </a:extLst>
              </p:cNvPr>
              <p:cNvSpPr>
                <a:spLocks noGrp="1"/>
              </p:cNvSpPr>
              <p:nvPr>
                <p:ph idx="11"/>
              </p:nvPr>
            </p:nvSpPr>
            <p:spPr>
              <a:xfrm>
                <a:off x="584225" y="1276350"/>
                <a:ext cx="11055325" cy="5057775"/>
              </a:xfrm>
            </p:spPr>
            <p:txBody>
              <a:bodyPr>
                <a:normAutofit/>
              </a:bodyPr>
              <a:lstStyle/>
              <a:p>
                <a:pPr>
                  <a:lnSpc>
                    <a:spcPct val="120000"/>
                  </a:lnSpc>
                </a:pPr>
                <a:r>
                  <a:rPr lang="zh-CN" altLang="en-US" sz="2400" b="1" dirty="0"/>
                  <a:t>基本思想：</a:t>
                </a:r>
                <a:r>
                  <a:rPr lang="zh-CN" altLang="en-US" sz="2400" dirty="0"/>
                  <a:t>相较于插入排序，对</a:t>
                </a:r>
                <a:r>
                  <a:rPr lang="zh-CN" altLang="en-US" sz="2400" dirty="0">
                    <a:solidFill>
                      <a:srgbClr val="00B0F0"/>
                    </a:solidFill>
                  </a:rPr>
                  <a:t>位置相隔较大距离</a:t>
                </a:r>
                <a:r>
                  <a:rPr lang="zh-CN" altLang="en-US" sz="2400" dirty="0"/>
                  <a:t>的元素进行比较，使得元素在比较后能够一次跨过较大的距离。</a:t>
                </a:r>
                <a:endParaRPr lang="en-US" altLang="zh-CN" sz="2400" i="1" dirty="0"/>
              </a:p>
              <a:p>
                <a:pPr>
                  <a:lnSpc>
                    <a:spcPct val="120000"/>
                  </a:lnSpc>
                </a:pPr>
                <a:r>
                  <a:rPr lang="zh-CN" altLang="en-US" sz="2400" b="1" dirty="0"/>
                  <a:t>排序步骤</a:t>
                </a:r>
                <a:r>
                  <a:rPr lang="zh-CN" altLang="en-US" sz="2400" dirty="0"/>
                  <a:t>：</a:t>
                </a:r>
                <a:endParaRPr lang="en-US" altLang="zh-CN" sz="2400" dirty="0"/>
              </a:p>
              <a:p>
                <a:pPr marL="342900" indent="-342900">
                  <a:lnSpc>
                    <a:spcPct val="120000"/>
                  </a:lnSpc>
                  <a:buFont typeface="Arial" panose="020B0604020202020204" pitchFamily="34" charset="0"/>
                  <a:buChar char="•"/>
                </a:pPr>
                <a:r>
                  <a:rPr lang="zh-CN" altLang="en-US" sz="2400" dirty="0"/>
                  <a:t>先给定一组</a:t>
                </a:r>
                <a:r>
                  <a:rPr lang="zh-CN" altLang="en-US" sz="2400" dirty="0">
                    <a:solidFill>
                      <a:srgbClr val="C00000"/>
                    </a:solidFill>
                  </a:rPr>
                  <a:t>严格递减</a:t>
                </a:r>
                <a:r>
                  <a:rPr lang="zh-CN" altLang="en-US" sz="2400" dirty="0"/>
                  <a:t>的正整数增量</a:t>
                </a:r>
                <a14:m>
                  <m:oMath xmlns:m="http://schemas.openxmlformats.org/officeDocument/2006/math">
                    <m:sSub>
                      <m:sSubPr>
                        <m:ctrlPr>
                          <a:rPr lang="en-US" altLang="zh-CN" sz="2400" b="0" i="1" dirty="0" smtClean="0">
                            <a:latin typeface="Cambria Math" panose="02040503050406030204" pitchFamily="18" charset="0"/>
                          </a:rPr>
                        </m:ctrlPr>
                      </m:sSubPr>
                      <m:e>
                        <m:r>
                          <a:rPr lang="zh-CN" altLang="en-US" sz="2400" i="1" dirty="0" smtClean="0">
                            <a:latin typeface="Cambria Math" panose="02040503050406030204" pitchFamily="18" charset="0"/>
                          </a:rPr>
                          <m:t>𝒅</m:t>
                        </m:r>
                      </m:e>
                      <m:sub>
                        <m:r>
                          <a:rPr lang="zh-CN" altLang="en-US" sz="2400" i="1" dirty="0" smtClean="0">
                            <a:latin typeface="Cambria Math" panose="02040503050406030204" pitchFamily="18" charset="0"/>
                          </a:rPr>
                          <m:t>𝟎</m:t>
                        </m:r>
                      </m:sub>
                    </m:sSub>
                    <m:r>
                      <a:rPr lang="en-US" altLang="zh-CN" sz="2400" i="1" dirty="0">
                        <a:latin typeface="Cambria Math" panose="02040503050406030204" pitchFamily="18" charset="0"/>
                      </a:rPr>
                      <m:t>,</m:t>
                    </m:r>
                    <m:sSub>
                      <m:sSubPr>
                        <m:ctrlPr>
                          <a:rPr lang="en-US" altLang="zh-CN" sz="2400" b="0" i="1" dirty="0" smtClean="0">
                            <a:latin typeface="Cambria Math" panose="02040503050406030204" pitchFamily="18" charset="0"/>
                          </a:rPr>
                        </m:ctrlPr>
                      </m:sSubPr>
                      <m:e>
                        <m:r>
                          <a:rPr lang="zh-CN" altLang="en-US" sz="2400" i="1" dirty="0">
                            <a:latin typeface="Cambria Math" panose="02040503050406030204" pitchFamily="18" charset="0"/>
                          </a:rPr>
                          <m:t>𝒅</m:t>
                        </m:r>
                      </m:e>
                      <m:sub>
                        <m:r>
                          <a:rPr lang="zh-CN" altLang="en-US" sz="2400" i="1" dirty="0">
                            <a:latin typeface="Cambria Math" panose="02040503050406030204" pitchFamily="18" charset="0"/>
                          </a:rPr>
                          <m:t>𝟏</m:t>
                        </m:r>
                      </m:sub>
                    </m:sSub>
                    <m:r>
                      <a:rPr lang="en-US" altLang="zh-CN" sz="2400" i="1" dirty="0">
                        <a:latin typeface="Cambria Math" panose="02040503050406030204" pitchFamily="18" charset="0"/>
                      </a:rPr>
                      <m:t>,…,</m:t>
                    </m:r>
                    <m:sSub>
                      <m:sSubPr>
                        <m:ctrlPr>
                          <a:rPr lang="en-US" altLang="zh-CN" sz="2400" b="0" i="1" dirty="0" smtClean="0">
                            <a:latin typeface="Cambria Math" panose="02040503050406030204" pitchFamily="18" charset="0"/>
                          </a:rPr>
                        </m:ctrlPr>
                      </m:sSubPr>
                      <m:e>
                        <m:r>
                          <a:rPr lang="zh-CN" altLang="en-US" sz="2400" i="1" dirty="0">
                            <a:latin typeface="Cambria Math" panose="02040503050406030204" pitchFamily="18" charset="0"/>
                          </a:rPr>
                          <m:t>𝒅</m:t>
                        </m:r>
                      </m:e>
                      <m:sub>
                        <m:r>
                          <a:rPr lang="zh-CN" altLang="en-US" sz="2400" i="1" dirty="0">
                            <a:latin typeface="Cambria Math" panose="02040503050406030204" pitchFamily="18" charset="0"/>
                          </a:rPr>
                          <m:t>𝒕</m:t>
                        </m:r>
                        <m:r>
                          <a:rPr lang="zh-CN" altLang="en-US" sz="2400" i="1" dirty="0">
                            <a:latin typeface="Cambria Math" panose="02040503050406030204" pitchFamily="18" charset="0"/>
                          </a:rPr>
                          <m:t>−</m:t>
                        </m:r>
                        <m:r>
                          <a:rPr lang="zh-CN" altLang="en-US" sz="2400" i="1" dirty="0">
                            <a:latin typeface="Cambria Math" panose="02040503050406030204" pitchFamily="18" charset="0"/>
                          </a:rPr>
                          <m:t>𝟏</m:t>
                        </m:r>
                      </m:sub>
                    </m:sSub>
                  </m:oMath>
                </a14:m>
                <a:r>
                  <a:rPr lang="zh-CN" altLang="en-US" sz="2400" dirty="0"/>
                  <a:t>，且取</a:t>
                </a:r>
                <a14:m>
                  <m:oMath xmlns:m="http://schemas.openxmlformats.org/officeDocument/2006/math">
                    <m:sSub>
                      <m:sSubPr>
                        <m:ctrlPr>
                          <a:rPr lang="en-US" altLang="zh-CN" sz="2400" b="1" i="1" dirty="0" smtClean="0">
                            <a:latin typeface="Cambria Math" panose="02040503050406030204" pitchFamily="18" charset="0"/>
                          </a:rPr>
                        </m:ctrlPr>
                      </m:sSubPr>
                      <m:e>
                        <m:r>
                          <a:rPr lang="zh-CN" altLang="en-US" sz="2400" b="1" i="1" dirty="0" smtClean="0">
                            <a:latin typeface="Cambria Math" panose="02040503050406030204" pitchFamily="18" charset="0"/>
                          </a:rPr>
                          <m:t>𝒅</m:t>
                        </m:r>
                      </m:e>
                      <m:sub>
                        <m:r>
                          <a:rPr lang="zh-CN" altLang="en-US" sz="2400" b="1" i="1" dirty="0">
                            <a:latin typeface="Cambria Math" panose="02040503050406030204" pitchFamily="18" charset="0"/>
                          </a:rPr>
                          <m:t>𝒕</m:t>
                        </m:r>
                        <m:r>
                          <a:rPr lang="zh-CN" altLang="en-US" sz="2400" b="1" i="1" dirty="0">
                            <a:latin typeface="Cambria Math" panose="02040503050406030204" pitchFamily="18" charset="0"/>
                          </a:rPr>
                          <m:t>−</m:t>
                        </m:r>
                        <m:r>
                          <a:rPr lang="zh-CN" altLang="en-US" sz="2400" b="1" i="1" dirty="0">
                            <a:latin typeface="Cambria Math" panose="02040503050406030204" pitchFamily="18" charset="0"/>
                          </a:rPr>
                          <m:t>𝟏</m:t>
                        </m:r>
                      </m:sub>
                    </m:sSub>
                    <m:r>
                      <a:rPr lang="en-US" altLang="zh-CN" sz="2400" b="1" i="1" dirty="0" smtClean="0">
                        <a:latin typeface="Cambria Math" panose="02040503050406030204" pitchFamily="18" charset="0"/>
                      </a:rPr>
                      <m:t>=</m:t>
                    </m:r>
                    <m:r>
                      <a:rPr lang="zh-CN" altLang="en-US" sz="2400" b="1" i="1" dirty="0" smtClean="0">
                        <a:latin typeface="Cambria Math" panose="02040503050406030204" pitchFamily="18" charset="0"/>
                      </a:rPr>
                      <m:t>𝟏</m:t>
                    </m:r>
                  </m:oMath>
                </a14:m>
                <a:r>
                  <a:rPr lang="zh-CN" altLang="en-US" sz="2400" dirty="0"/>
                  <a:t>。</a:t>
                </a:r>
              </a:p>
              <a:p>
                <a:pPr marL="342900" indent="-342900">
                  <a:lnSpc>
                    <a:spcPct val="120000"/>
                  </a:lnSpc>
                  <a:buFont typeface="Arial" panose="020B0604020202020204" pitchFamily="34" charset="0"/>
                  <a:buChar char="•"/>
                </a:pPr>
                <a:r>
                  <a:rPr lang="zh-CN" altLang="en-US" sz="2400" dirty="0"/>
                  <a:t>对于𝒊</a:t>
                </a:r>
                <a:r>
                  <a:rPr lang="en-US" altLang="zh-CN" sz="2400" dirty="0"/>
                  <a:t>=</a:t>
                </a:r>
                <a:r>
                  <a:rPr lang="zh-CN" altLang="en-US" sz="2400" dirty="0"/>
                  <a:t>𝟎</a:t>
                </a:r>
                <a:r>
                  <a:rPr lang="en-US" altLang="zh-CN" sz="2400" dirty="0"/>
                  <a:t>,</a:t>
                </a:r>
                <a:r>
                  <a:rPr lang="zh-CN" altLang="en-US" sz="2400" dirty="0"/>
                  <a:t>𝟏</a:t>
                </a:r>
                <a:r>
                  <a:rPr lang="en-US" altLang="zh-CN" sz="2400" dirty="0"/>
                  <a:t>,…,</a:t>
                </a:r>
                <a:r>
                  <a:rPr lang="zh-CN" altLang="en-US" sz="2400" dirty="0"/>
                  <a:t>𝒕−𝟏，进行下面各遍的处理：</a:t>
                </a:r>
                <a:endParaRPr lang="en-US" altLang="zh-CN" sz="2400" dirty="0"/>
              </a:p>
              <a:p>
                <a:pPr marL="914400" lvl="1" indent="-457200">
                  <a:lnSpc>
                    <a:spcPct val="120000"/>
                  </a:lnSpc>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rPr>
                  <a:t>将序列分成</a:t>
                </a:r>
                <a14:m>
                  <m:oMath xmlns:m="http://schemas.openxmlformats.org/officeDocument/2006/math">
                    <m:sSub>
                      <m:sSubPr>
                        <m:ctrlPr>
                          <a:rPr lang="en-US" altLang="zh-CN" sz="2000" b="0" i="1" dirty="0" smtClean="0">
                            <a:latin typeface="Cambria Math" panose="02040503050406030204" pitchFamily="18" charset="0"/>
                          </a:rPr>
                        </m:ctrlPr>
                      </m:sSubPr>
                      <m:e>
                        <m:r>
                          <a:rPr lang="zh-CN" altLang="en-US" sz="2000" i="1" dirty="0" smtClean="0">
                            <a:latin typeface="Cambria Math" panose="02040503050406030204" pitchFamily="18" charset="0"/>
                          </a:rPr>
                          <m:t>𝒅</m:t>
                        </m:r>
                      </m:e>
                      <m:sub>
                        <m:r>
                          <a:rPr lang="zh-CN" altLang="en-US" sz="2000" i="1" dirty="0" smtClean="0">
                            <a:latin typeface="Cambria Math" panose="02040503050406030204" pitchFamily="18" charset="0"/>
                          </a:rPr>
                          <m:t>𝒊</m:t>
                        </m:r>
                      </m:sub>
                    </m:sSub>
                  </m:oMath>
                </a14:m>
                <a:r>
                  <a:rPr lang="zh-CN" altLang="en-US" sz="2000" dirty="0">
                    <a:latin typeface="微软雅黑" panose="020B0503020204020204" pitchFamily="34" charset="-122"/>
                    <a:ea typeface="微软雅黑" panose="020B0503020204020204" pitchFamily="34" charset="-122"/>
                  </a:rPr>
                  <a:t>组，每组中结点的下标相差</a:t>
                </a:r>
                <a14:m>
                  <m:oMath xmlns:m="http://schemas.openxmlformats.org/officeDocument/2006/math">
                    <m:sSub>
                      <m:sSubPr>
                        <m:ctrlPr>
                          <a:rPr lang="en-US" altLang="zh-CN" sz="2000" b="0" i="1" dirty="0" smtClean="0">
                            <a:latin typeface="Cambria Math" panose="02040503050406030204" pitchFamily="18" charset="0"/>
                          </a:rPr>
                        </m:ctrlPr>
                      </m:sSubPr>
                      <m:e>
                        <m:r>
                          <a:rPr lang="zh-CN" altLang="en-US" sz="2000" i="1" dirty="0" smtClean="0">
                            <a:latin typeface="Cambria Math" panose="02040503050406030204" pitchFamily="18" charset="0"/>
                          </a:rPr>
                          <m:t>𝒅</m:t>
                        </m:r>
                      </m:e>
                      <m:sub>
                        <m:r>
                          <a:rPr lang="zh-CN" altLang="en-US" sz="2000" i="1" dirty="0" smtClean="0">
                            <a:latin typeface="Cambria Math" panose="02040503050406030204" pitchFamily="18" charset="0"/>
                          </a:rPr>
                          <m:t>𝒊</m:t>
                        </m:r>
                      </m:sub>
                    </m:sSub>
                  </m:oMath>
                </a14:m>
                <a:endParaRPr lang="en-US" altLang="zh-CN" sz="2000" dirty="0">
                  <a:latin typeface="微软雅黑" panose="020B0503020204020204" pitchFamily="34" charset="-122"/>
                  <a:ea typeface="微软雅黑" panose="020B0503020204020204" pitchFamily="34" charset="-122"/>
                </a:endParaRPr>
              </a:p>
              <a:p>
                <a:pPr marL="914400" lvl="1" indent="-457200">
                  <a:lnSpc>
                    <a:spcPct val="120000"/>
                  </a:lnSpc>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rPr>
                  <a:t>对每组节点使用插入排序</a:t>
                </a:r>
              </a:p>
              <a:p>
                <a:pPr>
                  <a:lnSpc>
                    <a:spcPct val="120000"/>
                  </a:lnSpc>
                </a:pPr>
                <a:endParaRPr lang="zh-CN" altLang="en-US" sz="2400" dirty="0"/>
              </a:p>
            </p:txBody>
          </p:sp>
        </mc:Choice>
        <mc:Fallback xmlns="">
          <p:sp>
            <p:nvSpPr>
              <p:cNvPr id="5" name="内容占位符 4">
                <a:extLst>
                  <a:ext uri="{FF2B5EF4-FFF2-40B4-BE49-F238E27FC236}">
                    <a16:creationId xmlns:a16="http://schemas.microsoft.com/office/drawing/2014/main" id="{90961ED6-686E-B748-C9C0-9B3B217999DC}"/>
                  </a:ext>
                </a:extLst>
              </p:cNvPr>
              <p:cNvSpPr>
                <a:spLocks noGrp="1" noRot="1" noChangeAspect="1" noMove="1" noResize="1" noEditPoints="1" noAdjustHandles="1" noChangeArrowheads="1" noChangeShapeType="1" noTextEdit="1"/>
              </p:cNvSpPr>
              <p:nvPr>
                <p:ph idx="11"/>
              </p:nvPr>
            </p:nvSpPr>
            <p:spPr>
              <a:xfrm>
                <a:off x="584225" y="1276350"/>
                <a:ext cx="11055325" cy="5057775"/>
              </a:xfrm>
              <a:blipFill>
                <a:blip r:embed="rId2"/>
                <a:stretch>
                  <a:fillRect l="-883" t="-24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316506922"/>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10.7.1</a:t>
            </a:r>
            <a:r>
              <a:rPr lang="zh-CN" altLang="en-US" dirty="0"/>
              <a:t>  计数排序</a:t>
            </a:r>
          </a:p>
        </p:txBody>
      </p:sp>
      <p:sp>
        <p:nvSpPr>
          <p:cNvPr id="3" name="副标题 2"/>
          <p:cNvSpPr>
            <a:spLocks noGrp="1"/>
          </p:cNvSpPr>
          <p:nvPr>
            <p:ph type="subTitle" idx="1"/>
          </p:nvPr>
        </p:nvSpPr>
        <p:spPr/>
        <p:txBody>
          <a:bodyPr/>
          <a:lstStyle/>
          <a:p>
            <a:r>
              <a:rPr lang="en-US" altLang="zh-CN" dirty="0"/>
              <a:t>10.7.1</a:t>
            </a:r>
            <a:r>
              <a:rPr lang="zh-CN" altLang="en-US" dirty="0"/>
              <a:t> 计数排序</a:t>
            </a:r>
          </a:p>
        </p:txBody>
      </p:sp>
      <p:sp>
        <p:nvSpPr>
          <p:cNvPr id="4" name="文本占位符 3"/>
          <p:cNvSpPr>
            <a:spLocks noGrp="1"/>
          </p:cNvSpPr>
          <p:nvPr>
            <p:ph type="body" idx="10"/>
          </p:nvPr>
        </p:nvSpPr>
        <p:spPr/>
        <p:txBody>
          <a:bodyPr/>
          <a:lstStyle/>
          <a:p>
            <a:r>
              <a:rPr lang="zh-CN" altLang="en-US" dirty="0"/>
              <a:t>数据结构</a:t>
            </a:r>
          </a:p>
        </p:txBody>
      </p:sp>
      <mc:AlternateContent xmlns:mc="http://schemas.openxmlformats.org/markup-compatibility/2006" xmlns:a14="http://schemas.microsoft.com/office/drawing/2010/main">
        <mc:Choice Requires="a14">
          <p:sp>
            <p:nvSpPr>
              <p:cNvPr id="5" name="内容占位符 4"/>
              <p:cNvSpPr>
                <a:spLocks noGrp="1"/>
              </p:cNvSpPr>
              <p:nvPr>
                <p:ph idx="11"/>
              </p:nvPr>
            </p:nvSpPr>
            <p:spPr>
              <a:ln>
                <a:noFill/>
                <a:prstDash val="dash"/>
              </a:ln>
            </p:spPr>
            <p:txBody>
              <a:bodyPr>
                <a:normAutofit/>
              </a:bodyPr>
              <a:lstStyle/>
              <a:p>
                <a:pPr>
                  <a:lnSpc>
                    <a:spcPct val="110000"/>
                  </a:lnSpc>
                </a:pPr>
                <a:r>
                  <a:rPr lang="zh-CN" altLang="en-US" sz="2800" b="1" dirty="0"/>
                  <a:t>计数排序</a:t>
                </a:r>
                <a:r>
                  <a:rPr lang="zh-CN" altLang="en-US" sz="2800" dirty="0"/>
                  <a:t>：不需要比较的排序法！</a:t>
                </a:r>
                <a:endParaRPr lang="en-US" altLang="zh-CN" sz="2800" dirty="0"/>
              </a:p>
              <a:p>
                <a:pPr>
                  <a:lnSpc>
                    <a:spcPct val="110000"/>
                  </a:lnSpc>
                </a:pPr>
                <a:r>
                  <a:rPr lang="zh-CN" altLang="en-US" sz="2800" b="1" dirty="0"/>
                  <a:t>输入</a:t>
                </a:r>
                <a:r>
                  <a:rPr lang="zh-CN" altLang="en-US" sz="2800" dirty="0"/>
                  <a:t>：序列</a:t>
                </a:r>
                <a:r>
                  <a:rPr lang="en-US" altLang="zh-CN" sz="2800" dirty="0"/>
                  <a:t>A[1…n],  </a:t>
                </a:r>
                <a14:m>
                  <m:oMath xmlns:m="http://schemas.openxmlformats.org/officeDocument/2006/math">
                    <m:r>
                      <a:rPr lang="en-US" altLang="zh-CN" sz="2800" b="0" i="1" smtClean="0">
                        <a:solidFill>
                          <a:srgbClr val="00B0F0"/>
                        </a:solidFill>
                        <a:latin typeface="Cambria Math" panose="02040503050406030204" pitchFamily="18" charset="0"/>
                      </a:rPr>
                      <m:t>∀</m:t>
                    </m:r>
                    <m:r>
                      <a:rPr lang="en-US" altLang="zh-CN" sz="2800" b="0" i="1" smtClean="0">
                        <a:solidFill>
                          <a:srgbClr val="00B0F0"/>
                        </a:solidFill>
                        <a:latin typeface="Cambria Math" panose="02040503050406030204" pitchFamily="18" charset="0"/>
                      </a:rPr>
                      <m:t>𝑖</m:t>
                    </m:r>
                    <m:r>
                      <a:rPr lang="en-US" altLang="zh-CN" sz="2800" b="0" i="1" smtClean="0">
                        <a:solidFill>
                          <a:srgbClr val="00B0F0"/>
                        </a:solidFill>
                        <a:latin typeface="Cambria Math" panose="02040503050406030204" pitchFamily="18" charset="0"/>
                      </a:rPr>
                      <m:t>∈</m:t>
                    </m:r>
                    <m:d>
                      <m:dPr>
                        <m:begChr m:val="["/>
                        <m:endChr m:val="]"/>
                        <m:ctrlPr>
                          <a:rPr lang="en-US" altLang="zh-CN" sz="2800" b="0" i="1" smtClean="0">
                            <a:solidFill>
                              <a:srgbClr val="00B0F0"/>
                            </a:solidFill>
                            <a:latin typeface="Cambria Math" panose="02040503050406030204" pitchFamily="18" charset="0"/>
                          </a:rPr>
                        </m:ctrlPr>
                      </m:dPr>
                      <m:e>
                        <m:r>
                          <a:rPr lang="en-US" altLang="zh-CN" sz="2800" b="0" i="1" smtClean="0">
                            <a:solidFill>
                              <a:srgbClr val="00B0F0"/>
                            </a:solidFill>
                            <a:latin typeface="Cambria Math" panose="02040503050406030204" pitchFamily="18" charset="0"/>
                          </a:rPr>
                          <m:t>1,</m:t>
                        </m:r>
                        <m:r>
                          <a:rPr lang="en-US" altLang="zh-CN" sz="2800" b="0" i="1" smtClean="0">
                            <a:solidFill>
                              <a:srgbClr val="00B0F0"/>
                            </a:solidFill>
                            <a:latin typeface="Cambria Math" panose="02040503050406030204" pitchFamily="18" charset="0"/>
                          </a:rPr>
                          <m:t>𝑛</m:t>
                        </m:r>
                      </m:e>
                    </m:d>
                    <m:r>
                      <a:rPr lang="en-US" altLang="zh-CN" sz="2800" b="0" i="1" smtClean="0">
                        <a:solidFill>
                          <a:srgbClr val="00B0F0"/>
                        </a:solidFill>
                        <a:latin typeface="Cambria Math" panose="02040503050406030204" pitchFamily="18" charset="0"/>
                      </a:rPr>
                      <m:t>:  </m:t>
                    </m:r>
                    <m:r>
                      <a:rPr lang="en-US" altLang="zh-CN" sz="2800" b="0" i="1" smtClean="0">
                        <a:solidFill>
                          <a:srgbClr val="00B0F0"/>
                        </a:solidFill>
                        <a:latin typeface="Cambria Math" panose="02040503050406030204" pitchFamily="18" charset="0"/>
                      </a:rPr>
                      <m:t>𝐴</m:t>
                    </m:r>
                    <m:d>
                      <m:dPr>
                        <m:begChr m:val="["/>
                        <m:endChr m:val="]"/>
                        <m:ctrlPr>
                          <a:rPr lang="en-US" altLang="zh-CN" sz="2800" b="0" i="1" smtClean="0">
                            <a:solidFill>
                              <a:srgbClr val="00B0F0"/>
                            </a:solidFill>
                            <a:latin typeface="Cambria Math" panose="02040503050406030204" pitchFamily="18" charset="0"/>
                          </a:rPr>
                        </m:ctrlPr>
                      </m:dPr>
                      <m:e>
                        <m:r>
                          <a:rPr lang="en-US" altLang="zh-CN" sz="2800" b="0" i="1" smtClean="0">
                            <a:solidFill>
                              <a:srgbClr val="00B0F0"/>
                            </a:solidFill>
                            <a:latin typeface="Cambria Math" panose="02040503050406030204" pitchFamily="18" charset="0"/>
                          </a:rPr>
                          <m:t>𝑖</m:t>
                        </m:r>
                      </m:e>
                    </m:d>
                    <m:r>
                      <a:rPr lang="en-US" altLang="zh-CN" sz="2800" b="0" i="1" smtClean="0">
                        <a:solidFill>
                          <a:srgbClr val="00B0F0"/>
                        </a:solidFill>
                        <a:latin typeface="Cambria Math" panose="02040503050406030204" pitchFamily="18" charset="0"/>
                      </a:rPr>
                      <m:t>∈{0,1,2,…,</m:t>
                    </m:r>
                    <m:r>
                      <a:rPr lang="en-US" altLang="zh-CN" sz="2800" b="0" i="1" smtClean="0">
                        <a:solidFill>
                          <a:srgbClr val="00B0F0"/>
                        </a:solidFill>
                        <a:latin typeface="Cambria Math" panose="02040503050406030204" pitchFamily="18" charset="0"/>
                      </a:rPr>
                      <m:t>𝑘</m:t>
                    </m:r>
                    <m:r>
                      <a:rPr lang="en-US" altLang="zh-CN" sz="2800" b="0" i="1" smtClean="0">
                        <a:solidFill>
                          <a:srgbClr val="00B0F0"/>
                        </a:solidFill>
                        <a:latin typeface="Cambria Math" panose="02040503050406030204" pitchFamily="18" charset="0"/>
                      </a:rPr>
                      <m:t>}</m:t>
                    </m:r>
                  </m:oMath>
                </a14:m>
                <a:endParaRPr lang="en-US" altLang="zh-CN" sz="2800" dirty="0">
                  <a:solidFill>
                    <a:srgbClr val="00B0F0"/>
                  </a:solidFill>
                </a:endParaRPr>
              </a:p>
              <a:p>
                <a:pPr>
                  <a:lnSpc>
                    <a:spcPct val="110000"/>
                  </a:lnSpc>
                </a:pPr>
                <a:r>
                  <a:rPr lang="zh-CN" altLang="en-US" sz="2800" b="1" dirty="0"/>
                  <a:t>输出</a:t>
                </a:r>
                <a:r>
                  <a:rPr lang="zh-CN" altLang="en-US" sz="2800" dirty="0"/>
                  <a:t>：排好序的序列</a:t>
                </a:r>
                <a:r>
                  <a:rPr lang="en-US" altLang="zh-CN" sz="2800" dirty="0"/>
                  <a:t>B[1…n]</a:t>
                </a:r>
              </a:p>
              <a:p>
                <a:pPr>
                  <a:lnSpc>
                    <a:spcPct val="110000"/>
                  </a:lnSpc>
                </a:pPr>
                <a:r>
                  <a:rPr lang="zh-CN" altLang="en-US" sz="2800" b="1" dirty="0"/>
                  <a:t>辅组序列</a:t>
                </a:r>
                <a:r>
                  <a:rPr lang="zh-CN" altLang="en-US" sz="2800" dirty="0"/>
                  <a:t>：</a:t>
                </a:r>
                <a:r>
                  <a:rPr lang="en-US" altLang="zh-CN" sz="2800" dirty="0"/>
                  <a:t>C[0…k]</a:t>
                </a:r>
              </a:p>
              <a:p>
                <a:pPr>
                  <a:lnSpc>
                    <a:spcPct val="110000"/>
                  </a:lnSpc>
                </a:pPr>
                <a:r>
                  <a:rPr lang="en-US" altLang="zh-CN" sz="2800" dirty="0"/>
                  <a:t>    </a:t>
                </a:r>
              </a:p>
              <a:p>
                <a:pPr>
                  <a:lnSpc>
                    <a:spcPct val="110000"/>
                  </a:lnSpc>
                </a:pPr>
                <a:endParaRPr lang="en-US" altLang="zh-CN" sz="2800" dirty="0"/>
              </a:p>
              <a:p>
                <a:pPr>
                  <a:lnSpc>
                    <a:spcPct val="110000"/>
                  </a:lnSpc>
                </a:pPr>
                <a:endParaRPr lang="en-US" altLang="zh-CN" sz="2800" dirty="0"/>
              </a:p>
              <a:p>
                <a:pPr>
                  <a:lnSpc>
                    <a:spcPct val="110000"/>
                  </a:lnSpc>
                </a:pPr>
                <a:endParaRPr lang="en-US" altLang="zh-CN" sz="2800" dirty="0"/>
              </a:p>
            </p:txBody>
          </p:sp>
        </mc:Choice>
        <mc:Fallback xmlns="">
          <p:sp>
            <p:nvSpPr>
              <p:cNvPr id="5" name="内容占位符 4"/>
              <p:cNvSpPr>
                <a:spLocks noGrp="1" noRot="1" noChangeAspect="1" noMove="1" noResize="1" noEditPoints="1" noAdjustHandles="1" noChangeArrowheads="1" noChangeShapeType="1" noTextEdit="1"/>
              </p:cNvSpPr>
              <p:nvPr>
                <p:ph idx="11"/>
              </p:nvPr>
            </p:nvSpPr>
            <p:spPr>
              <a:blipFill>
                <a:blip r:embed="rId3"/>
                <a:stretch>
                  <a:fillRect l="-1148" t="-1003"/>
                </a:stretch>
              </a:blipFill>
              <a:ln>
                <a:noFill/>
                <a:prstDash val="dash"/>
              </a:ln>
            </p:spPr>
            <p:txBody>
              <a:bodyPr/>
              <a:lstStyle/>
              <a:p>
                <a:r>
                  <a:rPr lang="zh-CN" altLang="en-US">
                    <a:noFill/>
                  </a:rPr>
                  <a:t> </a:t>
                </a:r>
              </a:p>
            </p:txBody>
          </p:sp>
        </mc:Fallback>
      </mc:AlternateContent>
      <p:sp>
        <p:nvSpPr>
          <p:cNvPr id="7" name="文本框 6">
            <a:extLst>
              <a:ext uri="{FF2B5EF4-FFF2-40B4-BE49-F238E27FC236}">
                <a16:creationId xmlns:a16="http://schemas.microsoft.com/office/drawing/2014/main" id="{F793A862-B441-4702-AC4F-D4CE9388B922}"/>
              </a:ext>
            </a:extLst>
          </p:cNvPr>
          <p:cNvSpPr txBox="1"/>
          <p:nvPr/>
        </p:nvSpPr>
        <p:spPr>
          <a:xfrm>
            <a:off x="2373086" y="4482455"/>
            <a:ext cx="6150995" cy="461665"/>
          </a:xfrm>
          <a:prstGeom prst="rect">
            <a:avLst/>
          </a:prstGeom>
          <a:solidFill>
            <a:srgbClr val="51ADB7"/>
          </a:solidFill>
        </p:spPr>
        <p:txBody>
          <a:bodyPr wrap="square" rtlCol="0">
            <a:spAutoFit/>
          </a:bodyPr>
          <a:lstStyle/>
          <a:p>
            <a:r>
              <a:rPr kumimoji="1" lang="en-US" altLang="zh-CN" sz="2400" dirty="0">
                <a:solidFill>
                  <a:schemeClr val="bg1"/>
                </a:solidFill>
                <a:latin typeface="Microsoft YaHei" panose="020B0503020204020204" pitchFamily="34" charset="-122"/>
                <a:ea typeface="Microsoft YaHei" panose="020B0503020204020204" pitchFamily="34" charset="-122"/>
              </a:rPr>
              <a:t>--</a:t>
            </a:r>
            <a:r>
              <a:rPr kumimoji="1" lang="zh-CN" altLang="en-US" sz="2400" dirty="0">
                <a:solidFill>
                  <a:schemeClr val="bg1"/>
                </a:solidFill>
                <a:latin typeface="Microsoft YaHei" panose="020B0503020204020204" pitchFamily="34" charset="-122"/>
                <a:ea typeface="Microsoft YaHei" panose="020B0503020204020204" pitchFamily="34" charset="-122"/>
              </a:rPr>
              <a:t>辅组序列</a:t>
            </a:r>
            <a:r>
              <a:rPr kumimoji="1" lang="en-US" altLang="zh-CN" sz="2400" dirty="0">
                <a:solidFill>
                  <a:schemeClr val="bg1"/>
                </a:solidFill>
                <a:latin typeface="Microsoft YaHei" panose="020B0503020204020204" pitchFamily="34" charset="-122"/>
                <a:ea typeface="Microsoft YaHei" panose="020B0503020204020204" pitchFamily="34" charset="-122"/>
              </a:rPr>
              <a:t>C</a:t>
            </a:r>
            <a:r>
              <a:rPr kumimoji="1" lang="zh-CN" altLang="en-US" sz="2400" dirty="0">
                <a:solidFill>
                  <a:schemeClr val="bg1"/>
                </a:solidFill>
                <a:latin typeface="Microsoft YaHei" panose="020B0503020204020204" pitchFamily="34" charset="-122"/>
                <a:ea typeface="Microsoft YaHei" panose="020B0503020204020204" pitchFamily="34" charset="-122"/>
              </a:rPr>
              <a:t>的规模取决于序列</a:t>
            </a:r>
            <a:r>
              <a:rPr kumimoji="1" lang="en-US" altLang="zh-CN" sz="2400" dirty="0">
                <a:solidFill>
                  <a:schemeClr val="bg1"/>
                </a:solidFill>
                <a:latin typeface="Microsoft YaHei" panose="020B0503020204020204" pitchFamily="34" charset="-122"/>
                <a:ea typeface="Microsoft YaHei" panose="020B0503020204020204" pitchFamily="34" charset="-122"/>
              </a:rPr>
              <a:t>A</a:t>
            </a:r>
            <a:r>
              <a:rPr kumimoji="1" lang="zh-CN" altLang="en-US" sz="2400" dirty="0">
                <a:solidFill>
                  <a:schemeClr val="bg1"/>
                </a:solidFill>
                <a:latin typeface="Microsoft YaHei" panose="020B0503020204020204" pitchFamily="34" charset="-122"/>
                <a:ea typeface="Microsoft YaHei" panose="020B0503020204020204" pitchFamily="34" charset="-122"/>
              </a:rPr>
              <a:t>中的</a:t>
            </a:r>
            <a:r>
              <a:rPr kumimoji="1" lang="zh-CN" altLang="en-US" sz="2400" dirty="0">
                <a:solidFill>
                  <a:srgbClr val="FFFF00"/>
                </a:solidFill>
                <a:latin typeface="Microsoft YaHei" panose="020B0503020204020204" pitchFamily="34" charset="-122"/>
                <a:ea typeface="Microsoft YaHei" panose="020B0503020204020204" pitchFamily="34" charset="-122"/>
              </a:rPr>
              <a:t>最大值</a:t>
            </a:r>
            <a:r>
              <a:rPr kumimoji="1" lang="zh-CN" altLang="en-US" sz="2400" dirty="0">
                <a:solidFill>
                  <a:schemeClr val="bg1"/>
                </a:solidFill>
                <a:latin typeface="Microsoft YaHei" panose="020B0503020204020204" pitchFamily="34" charset="-122"/>
                <a:ea typeface="Microsoft YaHei" panose="020B0503020204020204" pitchFamily="34" charset="-122"/>
              </a:rPr>
              <a:t>！</a:t>
            </a:r>
          </a:p>
        </p:txBody>
      </p:sp>
    </p:spTree>
    <p:extLst>
      <p:ext uri="{BB962C8B-B14F-4D97-AF65-F5344CB8AC3E}">
        <p14:creationId xmlns:p14="http://schemas.microsoft.com/office/powerpoint/2010/main" val="2808571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10.7.1</a:t>
            </a:r>
            <a:r>
              <a:rPr lang="zh-CN" altLang="en-US" dirty="0"/>
              <a:t>  计数排序的伪代码</a:t>
            </a:r>
          </a:p>
        </p:txBody>
      </p:sp>
      <p:sp>
        <p:nvSpPr>
          <p:cNvPr id="3" name="副标题 2"/>
          <p:cNvSpPr>
            <a:spLocks noGrp="1"/>
          </p:cNvSpPr>
          <p:nvPr>
            <p:ph type="subTitle" idx="1"/>
          </p:nvPr>
        </p:nvSpPr>
        <p:spPr/>
        <p:txBody>
          <a:bodyPr/>
          <a:lstStyle/>
          <a:p>
            <a:r>
              <a:rPr lang="en-US" altLang="zh-CN" dirty="0"/>
              <a:t>10.7.1</a:t>
            </a:r>
            <a:r>
              <a:rPr lang="zh-CN" altLang="en-US" dirty="0"/>
              <a:t> 计数排序</a:t>
            </a:r>
          </a:p>
        </p:txBody>
      </p:sp>
      <p:sp>
        <p:nvSpPr>
          <p:cNvPr id="4" name="文本占位符 3"/>
          <p:cNvSpPr>
            <a:spLocks noGrp="1"/>
          </p:cNvSpPr>
          <p:nvPr>
            <p:ph type="body" idx="10"/>
          </p:nvPr>
        </p:nvSpPr>
        <p:spPr/>
        <p:txBody>
          <a:bodyPr/>
          <a:lstStyle/>
          <a:p>
            <a:r>
              <a:rPr lang="zh-CN" altLang="en-US" dirty="0"/>
              <a:t>数据结构</a:t>
            </a:r>
          </a:p>
        </p:txBody>
      </p:sp>
      <p:sp>
        <p:nvSpPr>
          <p:cNvPr id="21" name="文本框 20">
            <a:extLst>
              <a:ext uri="{FF2B5EF4-FFF2-40B4-BE49-F238E27FC236}">
                <a16:creationId xmlns:a16="http://schemas.microsoft.com/office/drawing/2014/main" id="{7C6A3C7D-DEE3-4F1B-A45C-ED27A43EF84D}"/>
              </a:ext>
            </a:extLst>
          </p:cNvPr>
          <p:cNvSpPr txBox="1"/>
          <p:nvPr/>
        </p:nvSpPr>
        <p:spPr>
          <a:xfrm>
            <a:off x="3661197" y="5774093"/>
            <a:ext cx="5268117" cy="461665"/>
          </a:xfrm>
          <a:prstGeom prst="rect">
            <a:avLst/>
          </a:prstGeom>
          <a:solidFill>
            <a:srgbClr val="51ADB7"/>
          </a:solidFill>
        </p:spPr>
        <p:txBody>
          <a:bodyPr wrap="square" rtlCol="0">
            <a:spAutoFit/>
          </a:bodyPr>
          <a:lstStyle/>
          <a:p>
            <a:pPr marL="342900" indent="-342900">
              <a:buFont typeface="Arial" panose="020B0604020202020204" pitchFamily="34" charset="0"/>
              <a:buChar char="•"/>
            </a:pPr>
            <a:r>
              <a:rPr kumimoji="1" lang="zh-CN" altLang="en-US" sz="2400" dirty="0">
                <a:solidFill>
                  <a:schemeClr val="bg1"/>
                </a:solidFill>
                <a:latin typeface="Microsoft YaHei" panose="020B0503020204020204" pitchFamily="34" charset="-122"/>
                <a:ea typeface="Microsoft YaHei" panose="020B0503020204020204" pitchFamily="34" charset="-122"/>
              </a:rPr>
              <a:t>代码中没有对元素进行任何比较！</a:t>
            </a:r>
          </a:p>
        </p:txBody>
      </p:sp>
      <mc:AlternateContent xmlns:mc="http://schemas.openxmlformats.org/markup-compatibility/2006" xmlns:a14="http://schemas.microsoft.com/office/drawing/2010/main">
        <mc:Choice Requires="a14">
          <p:sp>
            <p:nvSpPr>
              <p:cNvPr id="22" name="任意多边形: 形状 21">
                <a:extLst>
                  <a:ext uri="{FF2B5EF4-FFF2-40B4-BE49-F238E27FC236}">
                    <a16:creationId xmlns:a16="http://schemas.microsoft.com/office/drawing/2014/main" id="{8BCA61BE-79C5-437D-A336-F943BA800746}"/>
                  </a:ext>
                </a:extLst>
              </p:cNvPr>
              <p:cNvSpPr/>
              <p:nvPr/>
            </p:nvSpPr>
            <p:spPr>
              <a:xfrm>
                <a:off x="3311340" y="1352919"/>
                <a:ext cx="6093271" cy="4152161"/>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lvl="0" eaLnBrk="0" fontAlgn="base" hangingPunct="0">
                  <a:spcBef>
                    <a:spcPct val="0"/>
                  </a:spcBef>
                  <a:spcAft>
                    <a:spcPct val="0"/>
                  </a:spcAft>
                </a:pPr>
                <a:r>
                  <a:rPr lang="zh-CN" altLang="zh-CN" dirty="0">
                    <a:latin typeface="微软雅黑" panose="020B0503020204020204" pitchFamily="34" charset="-122"/>
                    <a:ea typeface="微软雅黑" panose="020B0503020204020204" pitchFamily="34" charset="-122"/>
                  </a:rPr>
                  <a:t>———————————————</a:t>
                </a:r>
              </a:p>
              <a:p>
                <a:pPr marL="360000" lvl="0" indent="-288000" eaLnBrk="0" fontAlgn="base" hangingPunct="0">
                  <a:spcBef>
                    <a:spcPct val="0"/>
                  </a:spcBef>
                  <a:spcAft>
                    <a:spcPct val="0"/>
                  </a:spcAft>
                  <a:buFont typeface="+mj-lt"/>
                  <a:buAutoNum type="arabicPeriod"/>
                </a:pPr>
                <a:r>
                  <a:rPr lang="en-US" altLang="zh-CN" b="1" dirty="0">
                    <a:latin typeface="微软雅黑" panose="020B0503020204020204" pitchFamily="34" charset="-122"/>
                    <a:ea typeface="微软雅黑" panose="020B0503020204020204" pitchFamily="34" charset="-122"/>
                  </a:rPr>
                  <a:t>  for</a:t>
                </a:r>
                <a:r>
                  <a:rPr lang="en-US" altLang="zh-CN" dirty="0">
                    <a:latin typeface="微软雅黑" panose="020B0503020204020204" pitchFamily="34" charset="-122"/>
                    <a:ea typeface="微软雅黑" panose="020B0503020204020204" pitchFamily="34" charset="-122"/>
                  </a:rPr>
                  <a:t> </a:t>
                </a:r>
                <a14:m>
                  <m:oMath xmlns:m="http://schemas.openxmlformats.org/officeDocument/2006/math">
                    <m:r>
                      <a:rPr lang="en-US" altLang="zh-CN" b="0" i="1" smtClean="0">
                        <a:latin typeface="Cambria Math" panose="02040503050406030204" pitchFamily="18" charset="0"/>
                        <a:ea typeface="微软雅黑" panose="020B0503020204020204" pitchFamily="34" charset="-122"/>
                      </a:rPr>
                      <m:t>𝑖</m:t>
                    </m:r>
                    <m:r>
                      <a:rPr lang="en-US" altLang="zh-CN" b="0" i="1" smtClean="0">
                        <a:latin typeface="Cambria Math" panose="02040503050406030204" pitchFamily="18" charset="0"/>
                        <a:ea typeface="微软雅黑" panose="020B0503020204020204" pitchFamily="34" charset="-122"/>
                      </a:rPr>
                      <m:t>←0</m:t>
                    </m:r>
                  </m:oMath>
                </a14:m>
                <a:r>
                  <a:rPr lang="en-US" altLang="zh-CN" dirty="0">
                    <a:latin typeface="微软雅黑" panose="020B0503020204020204" pitchFamily="34" charset="-122"/>
                    <a:ea typeface="微软雅黑" panose="020B0503020204020204" pitchFamily="34" charset="-122"/>
                  </a:rPr>
                  <a:t> </a:t>
                </a:r>
                <a:r>
                  <a:rPr lang="en-US" altLang="zh-CN" b="1" dirty="0">
                    <a:latin typeface="微软雅黑" panose="020B0503020204020204" pitchFamily="34" charset="-122"/>
                    <a:ea typeface="微软雅黑" panose="020B0503020204020204" pitchFamily="34" charset="-122"/>
                  </a:rPr>
                  <a:t>to</a:t>
                </a:r>
                <a:r>
                  <a:rPr lang="en-US" altLang="zh-CN" dirty="0">
                    <a:latin typeface="微软雅黑" panose="020B0503020204020204" pitchFamily="34" charset="-122"/>
                    <a:ea typeface="微软雅黑" panose="020B0503020204020204" pitchFamily="34" charset="-122"/>
                  </a:rPr>
                  <a:t> </a:t>
                </a:r>
                <a14:m>
                  <m:oMath xmlns:m="http://schemas.openxmlformats.org/officeDocument/2006/math">
                    <m:r>
                      <a:rPr lang="en-US" altLang="zh-CN" b="0" i="1" smtClean="0">
                        <a:latin typeface="Cambria Math" panose="02040503050406030204" pitchFamily="18" charset="0"/>
                        <a:ea typeface="微软雅黑" panose="020B0503020204020204" pitchFamily="34" charset="-122"/>
                      </a:rPr>
                      <m:t>𝑘</m:t>
                    </m:r>
                  </m:oMath>
                </a14:m>
                <a:r>
                  <a:rPr lang="en-US" altLang="zh-CN" dirty="0">
                    <a:latin typeface="微软雅黑" panose="020B0503020204020204" pitchFamily="34" charset="-122"/>
                    <a:ea typeface="微软雅黑" panose="020B0503020204020204" pitchFamily="34" charset="-122"/>
                  </a:rPr>
                  <a:t> </a:t>
                </a:r>
                <a:r>
                  <a:rPr lang="en-US" altLang="zh-CN" b="1" dirty="0">
                    <a:latin typeface="微软雅黑" panose="020B0503020204020204" pitchFamily="34" charset="-122"/>
                    <a:ea typeface="微软雅黑" panose="020B0503020204020204" pitchFamily="34" charset="-122"/>
                  </a:rPr>
                  <a:t>do</a:t>
                </a:r>
              </a:p>
              <a:p>
                <a:pPr marL="360000" lvl="0" indent="-288000" eaLnBrk="0" fontAlgn="base" hangingPunct="0">
                  <a:spcBef>
                    <a:spcPct val="0"/>
                  </a:spcBef>
                  <a:spcAft>
                    <a:spcPct val="0"/>
                  </a:spcAft>
                  <a:buFont typeface="+mj-lt"/>
                  <a:buAutoNum type="arabicPeriod"/>
                </a:pPr>
                <a:r>
                  <a:rPr lang="en-US" altLang="zh-CN" dirty="0">
                    <a:latin typeface="微软雅黑" panose="020B0503020204020204" pitchFamily="34" charset="-122"/>
                    <a:ea typeface="微软雅黑" panose="020B0503020204020204" pitchFamily="34" charset="-122"/>
                  </a:rPr>
                  <a:t>  |   </a:t>
                </a:r>
                <a14:m>
                  <m:oMath xmlns:m="http://schemas.openxmlformats.org/officeDocument/2006/math">
                    <m:r>
                      <a:rPr lang="en-US" altLang="zh-CN" b="0" i="1" smtClean="0">
                        <a:latin typeface="Cambria Math" panose="02040503050406030204" pitchFamily="18" charset="0"/>
                        <a:ea typeface="微软雅黑" panose="020B0503020204020204" pitchFamily="34" charset="-122"/>
                      </a:rPr>
                      <m:t>𝐶</m:t>
                    </m:r>
                    <m:d>
                      <m:dPr>
                        <m:begChr m:val="["/>
                        <m:endChr m:val="]"/>
                        <m:ctrlPr>
                          <a:rPr lang="en-US" altLang="zh-CN" b="0" i="1" smtClean="0">
                            <a:latin typeface="Cambria Math" panose="02040503050406030204" pitchFamily="18" charset="0"/>
                            <a:ea typeface="微软雅黑" panose="020B0503020204020204" pitchFamily="34" charset="-122"/>
                          </a:rPr>
                        </m:ctrlPr>
                      </m:dPr>
                      <m:e>
                        <m:r>
                          <a:rPr lang="en-US" altLang="zh-CN" b="0" i="1" smtClean="0">
                            <a:latin typeface="Cambria Math" panose="02040503050406030204" pitchFamily="18" charset="0"/>
                            <a:ea typeface="微软雅黑" panose="020B0503020204020204" pitchFamily="34" charset="-122"/>
                          </a:rPr>
                          <m:t>𝑖</m:t>
                        </m:r>
                      </m:e>
                    </m:d>
                    <m:r>
                      <a:rPr lang="en-US" altLang="zh-CN" b="0" i="1" smtClean="0">
                        <a:latin typeface="Cambria Math" panose="02040503050406030204" pitchFamily="18" charset="0"/>
                        <a:ea typeface="微软雅黑" panose="020B0503020204020204" pitchFamily="34" charset="-122"/>
                      </a:rPr>
                      <m:t>←0</m:t>
                    </m:r>
                  </m:oMath>
                </a14:m>
                <a:endParaRPr lang="en-US" altLang="zh-CN"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en-US" altLang="zh-CN" b="1" dirty="0">
                    <a:latin typeface="微软雅黑" panose="020B0503020204020204" pitchFamily="34" charset="-122"/>
                    <a:ea typeface="微软雅黑" panose="020B0503020204020204" pitchFamily="34" charset="-122"/>
                  </a:rPr>
                  <a:t>  end</a:t>
                </a:r>
                <a:r>
                  <a:rPr lang="zh-CN" altLang="zh-CN"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             </a:t>
                </a:r>
                <a:endParaRPr lang="en-US" altLang="zh-CN"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en-US" altLang="zh-CN" b="1" dirty="0">
                    <a:latin typeface="微软雅黑" panose="020B0503020204020204" pitchFamily="34" charset="-122"/>
                    <a:ea typeface="微软雅黑" panose="020B0503020204020204" pitchFamily="34" charset="-122"/>
                  </a:rPr>
                  <a:t>  for</a:t>
                </a:r>
                <a:r>
                  <a:rPr lang="en-US" altLang="zh-CN" dirty="0">
                    <a:latin typeface="微软雅黑" panose="020B0503020204020204" pitchFamily="34" charset="-122"/>
                    <a:ea typeface="微软雅黑" panose="020B0503020204020204" pitchFamily="34" charset="-122"/>
                  </a:rPr>
                  <a:t> </a:t>
                </a:r>
                <a14:m>
                  <m:oMath xmlns:m="http://schemas.openxmlformats.org/officeDocument/2006/math">
                    <m:r>
                      <a:rPr lang="en-US" altLang="zh-CN" b="0" i="1" smtClean="0">
                        <a:latin typeface="Cambria Math" panose="02040503050406030204" pitchFamily="18" charset="0"/>
                        <a:ea typeface="微软雅黑" panose="020B0503020204020204" pitchFamily="34" charset="-122"/>
                      </a:rPr>
                      <m:t>𝑗</m:t>
                    </m:r>
                    <m:r>
                      <a:rPr lang="en-US" altLang="zh-CN" i="1">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1</m:t>
                    </m:r>
                  </m:oMath>
                </a14:m>
                <a:r>
                  <a:rPr lang="en-US" altLang="zh-CN" dirty="0">
                    <a:latin typeface="微软雅黑" panose="020B0503020204020204" pitchFamily="34" charset="-122"/>
                    <a:ea typeface="微软雅黑" panose="020B0503020204020204" pitchFamily="34" charset="-122"/>
                  </a:rPr>
                  <a:t> </a:t>
                </a:r>
                <a:r>
                  <a:rPr lang="en-US" altLang="zh-CN" b="1" dirty="0">
                    <a:latin typeface="微软雅黑" panose="020B0503020204020204" pitchFamily="34" charset="-122"/>
                    <a:ea typeface="微软雅黑" panose="020B0503020204020204" pitchFamily="34" charset="-122"/>
                  </a:rPr>
                  <a:t>to</a:t>
                </a:r>
                <a:r>
                  <a:rPr lang="en-US" altLang="zh-CN" dirty="0">
                    <a:latin typeface="微软雅黑" panose="020B0503020204020204" pitchFamily="34" charset="-122"/>
                    <a:ea typeface="微软雅黑" panose="020B0503020204020204" pitchFamily="34" charset="-122"/>
                  </a:rPr>
                  <a:t> </a:t>
                </a:r>
                <a14:m>
                  <m:oMath xmlns:m="http://schemas.openxmlformats.org/officeDocument/2006/math">
                    <m:r>
                      <a:rPr lang="en-US" altLang="zh-CN" b="0" i="1" smtClean="0">
                        <a:latin typeface="Cambria Math" panose="02040503050406030204" pitchFamily="18" charset="0"/>
                        <a:ea typeface="微软雅黑" panose="020B0503020204020204" pitchFamily="34" charset="-122"/>
                      </a:rPr>
                      <m:t>𝑛</m:t>
                    </m:r>
                  </m:oMath>
                </a14:m>
                <a:r>
                  <a:rPr lang="en-US" altLang="zh-CN" dirty="0">
                    <a:latin typeface="微软雅黑" panose="020B0503020204020204" pitchFamily="34" charset="-122"/>
                    <a:ea typeface="微软雅黑" panose="020B0503020204020204" pitchFamily="34" charset="-122"/>
                  </a:rPr>
                  <a:t> </a:t>
                </a:r>
                <a:r>
                  <a:rPr lang="en-US" altLang="zh-CN" b="1" dirty="0">
                    <a:latin typeface="微软雅黑" panose="020B0503020204020204" pitchFamily="34" charset="-122"/>
                    <a:ea typeface="微软雅黑" panose="020B0503020204020204" pitchFamily="34" charset="-122"/>
                  </a:rPr>
                  <a:t>do</a:t>
                </a:r>
              </a:p>
              <a:p>
                <a:pPr marL="360000" lvl="0" indent="-288000" eaLnBrk="0" fontAlgn="base" hangingPunct="0">
                  <a:spcBef>
                    <a:spcPct val="0"/>
                  </a:spcBef>
                  <a:spcAft>
                    <a:spcPct val="0"/>
                  </a:spcAft>
                  <a:buFont typeface="+mj-lt"/>
                  <a:buAutoNum type="arabicPeriod"/>
                </a:pPr>
                <a:r>
                  <a:rPr lang="en-US" altLang="zh-CN" dirty="0">
                    <a:latin typeface="微软雅黑" panose="020B0503020204020204" pitchFamily="34" charset="-122"/>
                    <a:ea typeface="微软雅黑" panose="020B0503020204020204" pitchFamily="34" charset="-122"/>
                  </a:rPr>
                  <a:t>  |   </a:t>
                </a:r>
                <a14:m>
                  <m:oMath xmlns:m="http://schemas.openxmlformats.org/officeDocument/2006/math">
                    <m:r>
                      <a:rPr lang="en-US" altLang="zh-CN" i="1">
                        <a:latin typeface="Cambria Math" panose="02040503050406030204" pitchFamily="18" charset="0"/>
                        <a:ea typeface="微软雅黑" panose="020B0503020204020204" pitchFamily="34" charset="-122"/>
                      </a:rPr>
                      <m:t>𝐶</m:t>
                    </m:r>
                    <m:d>
                      <m:dPr>
                        <m:begChr m:val="["/>
                        <m:endChr m:val="]"/>
                        <m:ctrlPr>
                          <a:rPr lang="en-US" altLang="zh-CN" i="1">
                            <a:latin typeface="Cambria Math" panose="02040503050406030204" pitchFamily="18" charset="0"/>
                            <a:ea typeface="微软雅黑" panose="020B0503020204020204" pitchFamily="34" charset="-122"/>
                          </a:rPr>
                        </m:ctrlPr>
                      </m:dPr>
                      <m:e>
                        <m:r>
                          <a:rPr lang="en-US" altLang="zh-CN" b="0" i="1" smtClean="0">
                            <a:latin typeface="Cambria Math" panose="02040503050406030204" pitchFamily="18" charset="0"/>
                            <a:ea typeface="微软雅黑" panose="020B0503020204020204" pitchFamily="34" charset="-122"/>
                          </a:rPr>
                          <m:t>𝐴</m:t>
                        </m:r>
                        <m:r>
                          <a:rPr lang="en-US" altLang="zh-CN" b="0" i="1" smtClean="0">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𝑗</m:t>
                        </m:r>
                      </m:e>
                    </m:d>
                    <m:r>
                      <a:rPr lang="en-US" altLang="zh-CN" b="0" i="1" smtClean="0">
                        <a:latin typeface="Cambria Math" panose="02040503050406030204" pitchFamily="18" charset="0"/>
                        <a:ea typeface="微软雅黑" panose="020B0503020204020204" pitchFamily="34" charset="-122"/>
                      </a:rPr>
                      <m:t>]</m:t>
                    </m:r>
                    <m:r>
                      <a:rPr lang="en-US" altLang="zh-CN" i="1">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𝐶</m:t>
                    </m:r>
                    <m:d>
                      <m:dPr>
                        <m:begChr m:val="["/>
                        <m:endChr m:val="]"/>
                        <m:ctrlPr>
                          <a:rPr lang="en-US" altLang="zh-CN" b="0" i="1" smtClean="0">
                            <a:latin typeface="Cambria Math" panose="02040503050406030204" pitchFamily="18" charset="0"/>
                            <a:ea typeface="微软雅黑" panose="020B0503020204020204" pitchFamily="34" charset="-122"/>
                          </a:rPr>
                        </m:ctrlPr>
                      </m:dPr>
                      <m:e>
                        <m:r>
                          <a:rPr lang="en-US" altLang="zh-CN" b="0" i="1" smtClean="0">
                            <a:latin typeface="Cambria Math" panose="02040503050406030204" pitchFamily="18" charset="0"/>
                            <a:ea typeface="微软雅黑" panose="020B0503020204020204" pitchFamily="34" charset="-122"/>
                          </a:rPr>
                          <m:t>𝐴</m:t>
                        </m:r>
                        <m:d>
                          <m:dPr>
                            <m:begChr m:val="["/>
                            <m:endChr m:val="]"/>
                            <m:ctrlPr>
                              <a:rPr lang="en-US" altLang="zh-CN" b="0" i="1" smtClean="0">
                                <a:latin typeface="Cambria Math" panose="02040503050406030204" pitchFamily="18" charset="0"/>
                                <a:ea typeface="微软雅黑" panose="020B0503020204020204" pitchFamily="34" charset="-122"/>
                              </a:rPr>
                            </m:ctrlPr>
                          </m:dPr>
                          <m:e>
                            <m:r>
                              <a:rPr lang="en-US" altLang="zh-CN" b="0" i="1" smtClean="0">
                                <a:latin typeface="Cambria Math" panose="02040503050406030204" pitchFamily="18" charset="0"/>
                                <a:ea typeface="微软雅黑" panose="020B0503020204020204" pitchFamily="34" charset="-122"/>
                              </a:rPr>
                              <m:t>𝑗</m:t>
                            </m:r>
                          </m:e>
                        </m:d>
                      </m:e>
                    </m:d>
                    <m:r>
                      <a:rPr lang="en-US" altLang="zh-CN" b="0" i="1" smtClean="0">
                        <a:latin typeface="Cambria Math" panose="02040503050406030204" pitchFamily="18" charset="0"/>
                        <a:ea typeface="微软雅黑" panose="020B0503020204020204" pitchFamily="34" charset="-122"/>
                      </a:rPr>
                      <m:t>+1</m:t>
                    </m:r>
                  </m:oMath>
                </a14:m>
                <a:endParaRPr lang="en-US" altLang="zh-CN"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en-US" altLang="zh-CN" b="1" dirty="0">
                    <a:latin typeface="微软雅黑" panose="020B0503020204020204" pitchFamily="34" charset="-122"/>
                    <a:ea typeface="微软雅黑" panose="020B0503020204020204" pitchFamily="34" charset="-122"/>
                  </a:rPr>
                  <a:t>  end             </a:t>
                </a:r>
                <a:r>
                  <a:rPr lang="en-US" altLang="zh-CN" dirty="0">
                    <a:latin typeface="微软雅黑" panose="020B0503020204020204" pitchFamily="34" charset="-122"/>
                    <a:ea typeface="微软雅黑" panose="020B0503020204020204" pitchFamily="34" charset="-122"/>
                  </a:rPr>
                  <a:t>//C[</a:t>
                </a:r>
                <a:r>
                  <a:rPr lang="en-US" altLang="zh-CN" dirty="0" err="1">
                    <a:latin typeface="微软雅黑" panose="020B0503020204020204" pitchFamily="34" charset="-122"/>
                    <a:ea typeface="微软雅黑" panose="020B0503020204020204" pitchFamily="34" charset="-122"/>
                  </a:rPr>
                  <a:t>i</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记录序列</a:t>
                </a:r>
                <a:r>
                  <a:rPr lang="en-US" altLang="zh-CN" dirty="0">
                    <a:latin typeface="微软雅黑" panose="020B0503020204020204" pitchFamily="34" charset="-122"/>
                    <a:ea typeface="微软雅黑" panose="020B0503020204020204" pitchFamily="34" charset="-122"/>
                  </a:rPr>
                  <a:t>A</a:t>
                </a:r>
                <a:r>
                  <a:rPr lang="zh-CN" altLang="en-US" dirty="0">
                    <a:latin typeface="微软雅黑" panose="020B0503020204020204" pitchFamily="34" charset="-122"/>
                    <a:ea typeface="微软雅黑" panose="020B0503020204020204" pitchFamily="34" charset="-122"/>
                  </a:rPr>
                  <a:t>中</a:t>
                </a:r>
                <a:r>
                  <a:rPr lang="zh-CN" altLang="en-US" dirty="0">
                    <a:solidFill>
                      <a:srgbClr val="FFFF00"/>
                    </a:solidFill>
                    <a:latin typeface="微软雅黑" panose="020B0503020204020204" pitchFamily="34" charset="-122"/>
                    <a:ea typeface="微软雅黑" panose="020B0503020204020204" pitchFamily="34" charset="-122"/>
                  </a:rPr>
                  <a:t>等于</a:t>
                </a:r>
                <a:r>
                  <a:rPr lang="en-US" altLang="zh-CN" dirty="0">
                    <a:solidFill>
                      <a:srgbClr val="FFFF00"/>
                    </a:solidFill>
                    <a:latin typeface="微软雅黑" panose="020B0503020204020204" pitchFamily="34" charset="-122"/>
                    <a:ea typeface="微软雅黑" panose="020B0503020204020204" pitchFamily="34" charset="-122"/>
                  </a:rPr>
                  <a:t>i</a:t>
                </a:r>
                <a:r>
                  <a:rPr lang="zh-CN" altLang="en-US" dirty="0">
                    <a:latin typeface="微软雅黑" panose="020B0503020204020204" pitchFamily="34" charset="-122"/>
                    <a:ea typeface="微软雅黑" panose="020B0503020204020204" pitchFamily="34" charset="-122"/>
                  </a:rPr>
                  <a:t>的元素个数</a:t>
                </a:r>
                <a:endParaRPr lang="en-US" altLang="zh-CN" b="1"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en-US" altLang="zh-CN" b="1" dirty="0">
                    <a:latin typeface="微软雅黑" panose="020B0503020204020204" pitchFamily="34" charset="-122"/>
                    <a:ea typeface="微软雅黑" panose="020B0503020204020204" pitchFamily="34" charset="-122"/>
                  </a:rPr>
                  <a:t>  for</a:t>
                </a:r>
                <a:r>
                  <a:rPr lang="en-US" altLang="zh-CN" dirty="0">
                    <a:latin typeface="微软雅黑" panose="020B0503020204020204" pitchFamily="34" charset="-122"/>
                    <a:ea typeface="微软雅黑" panose="020B0503020204020204" pitchFamily="34" charset="-122"/>
                  </a:rPr>
                  <a:t> </a:t>
                </a:r>
                <a14:m>
                  <m:oMath xmlns:m="http://schemas.openxmlformats.org/officeDocument/2006/math">
                    <m:r>
                      <a:rPr lang="en-US" altLang="zh-CN" b="0" i="1" smtClean="0">
                        <a:latin typeface="Cambria Math" panose="02040503050406030204" pitchFamily="18" charset="0"/>
                        <a:ea typeface="微软雅黑" panose="020B0503020204020204" pitchFamily="34" charset="-122"/>
                      </a:rPr>
                      <m:t>𝑖</m:t>
                    </m:r>
                    <m:r>
                      <a:rPr lang="en-US" altLang="zh-CN" i="1">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1</m:t>
                    </m:r>
                  </m:oMath>
                </a14:m>
                <a:r>
                  <a:rPr lang="en-US" altLang="zh-CN" dirty="0">
                    <a:latin typeface="微软雅黑" panose="020B0503020204020204" pitchFamily="34" charset="-122"/>
                    <a:ea typeface="微软雅黑" panose="020B0503020204020204" pitchFamily="34" charset="-122"/>
                  </a:rPr>
                  <a:t> </a:t>
                </a:r>
                <a:r>
                  <a:rPr lang="en-US" altLang="zh-CN" b="1" dirty="0">
                    <a:latin typeface="微软雅黑" panose="020B0503020204020204" pitchFamily="34" charset="-122"/>
                    <a:ea typeface="微软雅黑" panose="020B0503020204020204" pitchFamily="34" charset="-122"/>
                  </a:rPr>
                  <a:t>to</a:t>
                </a:r>
                <a:r>
                  <a:rPr lang="en-US" altLang="zh-CN" dirty="0">
                    <a:latin typeface="微软雅黑" panose="020B0503020204020204" pitchFamily="34" charset="-122"/>
                    <a:ea typeface="微软雅黑" panose="020B0503020204020204" pitchFamily="34" charset="-122"/>
                  </a:rPr>
                  <a:t> </a:t>
                </a:r>
                <a14:m>
                  <m:oMath xmlns:m="http://schemas.openxmlformats.org/officeDocument/2006/math">
                    <m:r>
                      <a:rPr lang="en-US" altLang="zh-CN" b="0" i="1" smtClean="0">
                        <a:latin typeface="Cambria Math" panose="02040503050406030204" pitchFamily="18" charset="0"/>
                        <a:ea typeface="微软雅黑" panose="020B0503020204020204" pitchFamily="34" charset="-122"/>
                      </a:rPr>
                      <m:t>𝑘</m:t>
                    </m:r>
                  </m:oMath>
                </a14:m>
                <a:r>
                  <a:rPr lang="en-US" altLang="zh-CN" dirty="0">
                    <a:latin typeface="微软雅黑" panose="020B0503020204020204" pitchFamily="34" charset="-122"/>
                    <a:ea typeface="微软雅黑" panose="020B0503020204020204" pitchFamily="34" charset="-122"/>
                  </a:rPr>
                  <a:t> </a:t>
                </a:r>
                <a:r>
                  <a:rPr lang="en-US" altLang="zh-CN" b="1" dirty="0">
                    <a:latin typeface="微软雅黑" panose="020B0503020204020204" pitchFamily="34" charset="-122"/>
                    <a:ea typeface="微软雅黑" panose="020B0503020204020204" pitchFamily="34" charset="-122"/>
                  </a:rPr>
                  <a:t>do</a:t>
                </a:r>
              </a:p>
              <a:p>
                <a:pPr marL="360000" lvl="0" indent="-288000" eaLnBrk="0" fontAlgn="base" hangingPunct="0">
                  <a:spcBef>
                    <a:spcPct val="0"/>
                  </a:spcBef>
                  <a:spcAft>
                    <a:spcPct val="0"/>
                  </a:spcAft>
                  <a:buFont typeface="+mj-lt"/>
                  <a:buAutoNum type="arabicPeriod"/>
                </a:pPr>
                <a:r>
                  <a:rPr lang="en-US" altLang="zh-CN" dirty="0">
                    <a:latin typeface="微软雅黑" panose="020B0503020204020204" pitchFamily="34" charset="-122"/>
                    <a:ea typeface="微软雅黑" panose="020B0503020204020204" pitchFamily="34" charset="-122"/>
                  </a:rPr>
                  <a:t>  |   </a:t>
                </a:r>
                <a14:m>
                  <m:oMath xmlns:m="http://schemas.openxmlformats.org/officeDocument/2006/math">
                    <m:r>
                      <a:rPr lang="en-US" altLang="zh-CN" i="1">
                        <a:latin typeface="Cambria Math" panose="02040503050406030204" pitchFamily="18" charset="0"/>
                        <a:ea typeface="微软雅黑" panose="020B0503020204020204" pitchFamily="34" charset="-122"/>
                      </a:rPr>
                      <m:t>𝐶</m:t>
                    </m:r>
                    <m:d>
                      <m:dPr>
                        <m:begChr m:val="["/>
                        <m:endChr m:val="]"/>
                        <m:ctrlPr>
                          <a:rPr lang="en-US" altLang="zh-CN" i="1">
                            <a:latin typeface="Cambria Math" panose="02040503050406030204" pitchFamily="18" charset="0"/>
                            <a:ea typeface="微软雅黑" panose="020B0503020204020204" pitchFamily="34" charset="-122"/>
                          </a:rPr>
                        </m:ctrlPr>
                      </m:dPr>
                      <m:e>
                        <m:r>
                          <a:rPr lang="en-US" altLang="zh-CN" b="0" i="1" smtClean="0">
                            <a:latin typeface="Cambria Math" panose="02040503050406030204" pitchFamily="18" charset="0"/>
                            <a:ea typeface="微软雅黑" panose="020B0503020204020204" pitchFamily="34" charset="-122"/>
                          </a:rPr>
                          <m:t>𝑖</m:t>
                        </m:r>
                      </m:e>
                    </m:d>
                    <m:r>
                      <a:rPr lang="en-US" altLang="zh-CN" i="1">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  </m:t>
                    </m:r>
                    <m:r>
                      <a:rPr lang="en-US" altLang="zh-CN" b="0" i="1" smtClean="0">
                        <a:latin typeface="Cambria Math" panose="02040503050406030204" pitchFamily="18" charset="0"/>
                        <a:ea typeface="微软雅黑" panose="020B0503020204020204" pitchFamily="34" charset="-122"/>
                      </a:rPr>
                      <m:t>𝐶</m:t>
                    </m:r>
                    <m:d>
                      <m:dPr>
                        <m:begChr m:val="["/>
                        <m:endChr m:val="]"/>
                        <m:ctrlPr>
                          <a:rPr lang="en-US" altLang="zh-CN" b="0" i="1" smtClean="0">
                            <a:latin typeface="Cambria Math" panose="02040503050406030204" pitchFamily="18" charset="0"/>
                            <a:ea typeface="微软雅黑" panose="020B0503020204020204" pitchFamily="34" charset="-122"/>
                          </a:rPr>
                        </m:ctrlPr>
                      </m:dPr>
                      <m:e>
                        <m:r>
                          <a:rPr lang="en-US" altLang="zh-CN" b="0" i="1" smtClean="0">
                            <a:latin typeface="Cambria Math" panose="02040503050406030204" pitchFamily="18" charset="0"/>
                            <a:ea typeface="微软雅黑" panose="020B0503020204020204" pitchFamily="34" charset="-122"/>
                          </a:rPr>
                          <m:t>𝑖</m:t>
                        </m:r>
                      </m:e>
                    </m:d>
                    <m:r>
                      <a:rPr lang="en-US" altLang="zh-CN" b="0" i="1" smtClean="0">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𝐶</m:t>
                    </m:r>
                    <m:r>
                      <a:rPr lang="en-US" altLang="zh-CN" b="0" i="1" smtClean="0">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𝑖</m:t>
                    </m:r>
                    <m:r>
                      <a:rPr lang="en-US" altLang="zh-CN" b="0" i="1" smtClean="0">
                        <a:latin typeface="Cambria Math" panose="02040503050406030204" pitchFamily="18" charset="0"/>
                        <a:ea typeface="微软雅黑" panose="020B0503020204020204" pitchFamily="34" charset="-122"/>
                      </a:rPr>
                      <m:t>−1]</m:t>
                    </m:r>
                  </m:oMath>
                </a14:m>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前缀和！</a:t>
                </a:r>
                <a:endParaRPr lang="en-US" altLang="zh-CN"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en-US" altLang="zh-CN" b="1" dirty="0">
                    <a:latin typeface="微软雅黑" panose="020B0503020204020204" pitchFamily="34" charset="-122"/>
                    <a:ea typeface="微软雅黑" panose="020B0503020204020204" pitchFamily="34" charset="-122"/>
                  </a:rPr>
                  <a:t>  end            </a:t>
                </a:r>
                <a:r>
                  <a:rPr lang="en-US" altLang="zh-CN" dirty="0">
                    <a:latin typeface="微软雅黑" panose="020B0503020204020204" pitchFamily="34" charset="-122"/>
                    <a:ea typeface="微软雅黑" panose="020B0503020204020204" pitchFamily="34" charset="-122"/>
                  </a:rPr>
                  <a:t>//C[</a:t>
                </a:r>
                <a:r>
                  <a:rPr lang="en-US" altLang="zh-CN" dirty="0" err="1">
                    <a:latin typeface="微软雅黑" panose="020B0503020204020204" pitchFamily="34" charset="-122"/>
                    <a:ea typeface="微软雅黑" panose="020B0503020204020204" pitchFamily="34" charset="-122"/>
                  </a:rPr>
                  <a:t>i</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记录序列</a:t>
                </a:r>
                <a:r>
                  <a:rPr lang="en-US" altLang="zh-CN" dirty="0">
                    <a:latin typeface="微软雅黑" panose="020B0503020204020204" pitchFamily="34" charset="-122"/>
                    <a:ea typeface="微软雅黑" panose="020B0503020204020204" pitchFamily="34" charset="-122"/>
                  </a:rPr>
                  <a:t>A</a:t>
                </a:r>
                <a:r>
                  <a:rPr lang="zh-CN" altLang="en-US" dirty="0">
                    <a:latin typeface="微软雅黑" panose="020B0503020204020204" pitchFamily="34" charset="-122"/>
                    <a:ea typeface="微软雅黑" panose="020B0503020204020204" pitchFamily="34" charset="-122"/>
                  </a:rPr>
                  <a:t>中</a:t>
                </a:r>
                <a:r>
                  <a:rPr lang="zh-CN" altLang="en-US" dirty="0">
                    <a:solidFill>
                      <a:schemeClr val="accent4">
                        <a:lumMod val="60000"/>
                        <a:lumOff val="40000"/>
                      </a:schemeClr>
                    </a:solidFill>
                    <a:latin typeface="微软雅黑" panose="020B0503020204020204" pitchFamily="34" charset="-122"/>
                    <a:ea typeface="微软雅黑" panose="020B0503020204020204" pitchFamily="34" charset="-122"/>
                  </a:rPr>
                  <a:t>小于等于</a:t>
                </a:r>
                <a:r>
                  <a:rPr lang="en-US" altLang="zh-CN" dirty="0">
                    <a:solidFill>
                      <a:srgbClr val="FFFF00"/>
                    </a:solidFill>
                    <a:latin typeface="微软雅黑" panose="020B0503020204020204" pitchFamily="34" charset="-122"/>
                    <a:ea typeface="微软雅黑" panose="020B0503020204020204" pitchFamily="34" charset="-122"/>
                  </a:rPr>
                  <a:t>i</a:t>
                </a:r>
                <a:r>
                  <a:rPr lang="zh-CN" altLang="en-US" dirty="0">
                    <a:latin typeface="微软雅黑" panose="020B0503020204020204" pitchFamily="34" charset="-122"/>
                    <a:ea typeface="微软雅黑" panose="020B0503020204020204" pitchFamily="34" charset="-122"/>
                  </a:rPr>
                  <a:t>的元素个数</a:t>
                </a:r>
                <a:endParaRPr lang="en-US" altLang="zh-CN" b="1"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en-US" altLang="zh-CN" b="1" dirty="0">
                    <a:latin typeface="微软雅黑" panose="020B0503020204020204" pitchFamily="34" charset="-122"/>
                    <a:ea typeface="微软雅黑" panose="020B0503020204020204" pitchFamily="34" charset="-122"/>
                  </a:rPr>
                  <a:t> for</a:t>
                </a:r>
                <a:r>
                  <a:rPr lang="en-US" altLang="zh-CN" dirty="0">
                    <a:latin typeface="微软雅黑" panose="020B0503020204020204" pitchFamily="34" charset="-122"/>
                    <a:ea typeface="微软雅黑" panose="020B0503020204020204" pitchFamily="34" charset="-122"/>
                  </a:rPr>
                  <a:t> </a:t>
                </a:r>
                <a14:m>
                  <m:oMath xmlns:m="http://schemas.openxmlformats.org/officeDocument/2006/math">
                    <m:r>
                      <a:rPr lang="en-US" altLang="zh-CN" b="0" i="1" smtClean="0">
                        <a:latin typeface="Cambria Math" panose="02040503050406030204" pitchFamily="18" charset="0"/>
                        <a:ea typeface="微软雅黑" panose="020B0503020204020204" pitchFamily="34" charset="-122"/>
                      </a:rPr>
                      <m:t>𝑗</m:t>
                    </m:r>
                    <m:r>
                      <a:rPr lang="en-US" altLang="zh-CN" i="1">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𝑛</m:t>
                    </m:r>
                  </m:oMath>
                </a14:m>
                <a:r>
                  <a:rPr lang="en-US" altLang="zh-CN" dirty="0">
                    <a:latin typeface="微软雅黑" panose="020B0503020204020204" pitchFamily="34" charset="-122"/>
                    <a:ea typeface="微软雅黑" panose="020B0503020204020204" pitchFamily="34" charset="-122"/>
                  </a:rPr>
                  <a:t> </a:t>
                </a:r>
                <a:r>
                  <a:rPr lang="en-US" altLang="zh-CN" b="1" dirty="0">
                    <a:latin typeface="微软雅黑" panose="020B0503020204020204" pitchFamily="34" charset="-122"/>
                    <a:ea typeface="微软雅黑" panose="020B0503020204020204" pitchFamily="34" charset="-122"/>
                  </a:rPr>
                  <a:t>to</a:t>
                </a:r>
                <a:r>
                  <a:rPr lang="en-US" altLang="zh-CN" dirty="0">
                    <a:latin typeface="微软雅黑" panose="020B0503020204020204" pitchFamily="34" charset="-122"/>
                    <a:ea typeface="微软雅黑" panose="020B0503020204020204" pitchFamily="34" charset="-122"/>
                  </a:rPr>
                  <a:t> </a:t>
                </a:r>
                <a14:m>
                  <m:oMath xmlns:m="http://schemas.openxmlformats.org/officeDocument/2006/math">
                    <m:r>
                      <a:rPr lang="en-US" altLang="zh-CN" b="0" i="0" smtClean="0">
                        <a:latin typeface="Cambria Math" panose="02040503050406030204" pitchFamily="18" charset="0"/>
                        <a:ea typeface="微软雅黑" panose="020B0503020204020204" pitchFamily="34" charset="-122"/>
                      </a:rPr>
                      <m:t>1</m:t>
                    </m:r>
                  </m:oMath>
                </a14:m>
                <a:r>
                  <a:rPr lang="en-US" altLang="zh-CN" dirty="0">
                    <a:latin typeface="微软雅黑" panose="020B0503020204020204" pitchFamily="34" charset="-122"/>
                    <a:ea typeface="微软雅黑" panose="020B0503020204020204" pitchFamily="34" charset="-122"/>
                  </a:rPr>
                  <a:t> </a:t>
                </a:r>
                <a:r>
                  <a:rPr lang="en-US" altLang="zh-CN" b="1" dirty="0">
                    <a:latin typeface="微软雅黑" panose="020B0503020204020204" pitchFamily="34" charset="-122"/>
                    <a:ea typeface="微软雅黑" panose="020B0503020204020204" pitchFamily="34" charset="-122"/>
                  </a:rPr>
                  <a:t>do</a:t>
                </a:r>
              </a:p>
              <a:p>
                <a:pPr marL="360000" lvl="0" indent="-288000" eaLnBrk="0" fontAlgn="base" hangingPunct="0">
                  <a:spcBef>
                    <a:spcPct val="0"/>
                  </a:spcBef>
                  <a:spcAft>
                    <a:spcPct val="0"/>
                  </a:spcAft>
                  <a:buFont typeface="+mj-lt"/>
                  <a:buAutoNum type="arabicPeriod"/>
                </a:pPr>
                <a:r>
                  <a:rPr lang="en-US" altLang="zh-CN" dirty="0">
                    <a:latin typeface="微软雅黑" panose="020B0503020204020204" pitchFamily="34" charset="-122"/>
                    <a:ea typeface="微软雅黑" panose="020B0503020204020204" pitchFamily="34" charset="-122"/>
                  </a:rPr>
                  <a:t> |   </a:t>
                </a:r>
                <a14:m>
                  <m:oMath xmlns:m="http://schemas.openxmlformats.org/officeDocument/2006/math">
                    <m:r>
                      <a:rPr lang="en-US" altLang="zh-CN" b="0" i="1" smtClean="0">
                        <a:latin typeface="Cambria Math" panose="02040503050406030204" pitchFamily="18" charset="0"/>
                        <a:ea typeface="微软雅黑" panose="020B0503020204020204" pitchFamily="34" charset="-122"/>
                      </a:rPr>
                      <m:t>𝐵</m:t>
                    </m:r>
                    <m:d>
                      <m:dPr>
                        <m:begChr m:val="["/>
                        <m:endChr m:val="]"/>
                        <m:ctrlPr>
                          <a:rPr lang="en-US" altLang="zh-CN" b="0" i="1" smtClean="0">
                            <a:latin typeface="Cambria Math" panose="02040503050406030204" pitchFamily="18" charset="0"/>
                            <a:ea typeface="微软雅黑" panose="020B0503020204020204" pitchFamily="34" charset="-122"/>
                          </a:rPr>
                        </m:ctrlPr>
                      </m:dPr>
                      <m:e>
                        <m:r>
                          <a:rPr lang="en-US" altLang="zh-CN" b="0" i="1" smtClean="0">
                            <a:latin typeface="Cambria Math" panose="02040503050406030204" pitchFamily="18" charset="0"/>
                            <a:ea typeface="微软雅黑" panose="020B0503020204020204" pitchFamily="34" charset="-122"/>
                          </a:rPr>
                          <m:t>𝐶</m:t>
                        </m:r>
                        <m:d>
                          <m:dPr>
                            <m:begChr m:val="["/>
                            <m:endChr m:val="]"/>
                            <m:ctrlPr>
                              <a:rPr lang="en-US" altLang="zh-CN" b="0" i="1" smtClean="0">
                                <a:latin typeface="Cambria Math" panose="02040503050406030204" pitchFamily="18" charset="0"/>
                                <a:ea typeface="微软雅黑" panose="020B0503020204020204" pitchFamily="34" charset="-122"/>
                              </a:rPr>
                            </m:ctrlPr>
                          </m:dPr>
                          <m:e>
                            <m:r>
                              <a:rPr lang="en-US" altLang="zh-CN" b="0" i="1" smtClean="0">
                                <a:latin typeface="Cambria Math" panose="02040503050406030204" pitchFamily="18" charset="0"/>
                                <a:ea typeface="微软雅黑" panose="020B0503020204020204" pitchFamily="34" charset="-122"/>
                              </a:rPr>
                              <m:t>𝐴</m:t>
                            </m:r>
                            <m:r>
                              <a:rPr lang="en-US" altLang="zh-CN" b="0" i="1" smtClean="0">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𝑗</m:t>
                            </m:r>
                            <m:r>
                              <a:rPr lang="en-US" altLang="zh-CN" b="0" i="1" smtClean="0">
                                <a:latin typeface="Cambria Math" panose="02040503050406030204" pitchFamily="18" charset="0"/>
                                <a:ea typeface="微软雅黑" panose="020B0503020204020204" pitchFamily="34" charset="-122"/>
                              </a:rPr>
                              <m:t>]</m:t>
                            </m:r>
                          </m:e>
                        </m:d>
                      </m:e>
                    </m:d>
                    <m:r>
                      <a:rPr lang="en-US" altLang="zh-CN" b="0" i="1" smtClean="0">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𝐴</m:t>
                    </m:r>
                    <m:d>
                      <m:dPr>
                        <m:begChr m:val="["/>
                        <m:endChr m:val="]"/>
                        <m:ctrlPr>
                          <a:rPr lang="en-US" altLang="zh-CN" b="0" i="1" smtClean="0">
                            <a:latin typeface="Cambria Math" panose="02040503050406030204" pitchFamily="18" charset="0"/>
                            <a:ea typeface="微软雅黑" panose="020B0503020204020204" pitchFamily="34" charset="-122"/>
                          </a:rPr>
                        </m:ctrlPr>
                      </m:dPr>
                      <m:e>
                        <m:r>
                          <a:rPr lang="en-US" altLang="zh-CN" b="0" i="1" smtClean="0">
                            <a:latin typeface="Cambria Math" panose="02040503050406030204" pitchFamily="18" charset="0"/>
                            <a:ea typeface="微软雅黑" panose="020B0503020204020204" pitchFamily="34" charset="-122"/>
                          </a:rPr>
                          <m:t>𝑗</m:t>
                        </m:r>
                      </m:e>
                    </m:d>
                  </m:oMath>
                </a14:m>
                <a:endParaRPr lang="en-US" altLang="zh-CN" b="0" dirty="0">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en-US" altLang="zh-CN" dirty="0">
                    <a:ea typeface="微软雅黑" panose="020B0503020204020204" pitchFamily="34" charset="-122"/>
                  </a:rPr>
                  <a:t>  </a:t>
                </a:r>
                <a:r>
                  <a:rPr lang="en-US" altLang="zh-CN" b="0" dirty="0">
                    <a:ea typeface="微软雅黑" panose="020B0503020204020204" pitchFamily="34" charset="-122"/>
                  </a:rPr>
                  <a:t>|   </a:t>
                </a:r>
                <a14:m>
                  <m:oMath xmlns:m="http://schemas.openxmlformats.org/officeDocument/2006/math">
                    <m:r>
                      <a:rPr lang="en-US" altLang="zh-CN" b="0" i="1" smtClean="0">
                        <a:latin typeface="Cambria Math" panose="02040503050406030204" pitchFamily="18" charset="0"/>
                        <a:ea typeface="微软雅黑" panose="020B0503020204020204" pitchFamily="34" charset="-122"/>
                      </a:rPr>
                      <m:t>𝐶</m:t>
                    </m:r>
                    <m:d>
                      <m:dPr>
                        <m:begChr m:val="["/>
                        <m:endChr m:val="]"/>
                        <m:ctrlPr>
                          <a:rPr lang="en-US" altLang="zh-CN" b="0" i="1" smtClean="0">
                            <a:latin typeface="Cambria Math" panose="02040503050406030204" pitchFamily="18" charset="0"/>
                            <a:ea typeface="微软雅黑" panose="020B0503020204020204" pitchFamily="34" charset="-122"/>
                          </a:rPr>
                        </m:ctrlPr>
                      </m:dPr>
                      <m:e>
                        <m:r>
                          <a:rPr lang="en-US" altLang="zh-CN" b="0" i="1" smtClean="0">
                            <a:latin typeface="Cambria Math" panose="02040503050406030204" pitchFamily="18" charset="0"/>
                            <a:ea typeface="微软雅黑" panose="020B0503020204020204" pitchFamily="34" charset="-122"/>
                          </a:rPr>
                          <m:t>𝐴</m:t>
                        </m:r>
                        <m:d>
                          <m:dPr>
                            <m:begChr m:val="["/>
                            <m:endChr m:val="]"/>
                            <m:ctrlPr>
                              <a:rPr lang="en-US" altLang="zh-CN" b="0" i="1" smtClean="0">
                                <a:latin typeface="Cambria Math" panose="02040503050406030204" pitchFamily="18" charset="0"/>
                                <a:ea typeface="微软雅黑" panose="020B0503020204020204" pitchFamily="34" charset="-122"/>
                              </a:rPr>
                            </m:ctrlPr>
                          </m:dPr>
                          <m:e>
                            <m:r>
                              <a:rPr lang="en-US" altLang="zh-CN" b="0" i="1" smtClean="0">
                                <a:latin typeface="Cambria Math" panose="02040503050406030204" pitchFamily="18" charset="0"/>
                                <a:ea typeface="微软雅黑" panose="020B0503020204020204" pitchFamily="34" charset="-122"/>
                              </a:rPr>
                              <m:t>𝑗</m:t>
                            </m:r>
                          </m:e>
                        </m:d>
                      </m:e>
                    </m:d>
                    <m:r>
                      <a:rPr lang="en-US" altLang="zh-CN" b="0" i="1" smtClean="0">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𝐶</m:t>
                    </m:r>
                    <m:d>
                      <m:dPr>
                        <m:begChr m:val="["/>
                        <m:endChr m:val="]"/>
                        <m:ctrlPr>
                          <a:rPr lang="en-US" altLang="zh-CN" b="0" i="1" smtClean="0">
                            <a:latin typeface="Cambria Math" panose="02040503050406030204" pitchFamily="18" charset="0"/>
                            <a:ea typeface="微软雅黑" panose="020B0503020204020204" pitchFamily="34" charset="-122"/>
                          </a:rPr>
                        </m:ctrlPr>
                      </m:dPr>
                      <m:e>
                        <m:r>
                          <a:rPr lang="en-US" altLang="zh-CN" b="0" i="1" smtClean="0">
                            <a:latin typeface="Cambria Math" panose="02040503050406030204" pitchFamily="18" charset="0"/>
                            <a:ea typeface="微软雅黑" panose="020B0503020204020204" pitchFamily="34" charset="-122"/>
                          </a:rPr>
                          <m:t>𝐴</m:t>
                        </m:r>
                        <m:d>
                          <m:dPr>
                            <m:begChr m:val="["/>
                            <m:endChr m:val="]"/>
                            <m:ctrlPr>
                              <a:rPr lang="en-US" altLang="zh-CN" b="0" i="1" smtClean="0">
                                <a:latin typeface="Cambria Math" panose="02040503050406030204" pitchFamily="18" charset="0"/>
                                <a:ea typeface="微软雅黑" panose="020B0503020204020204" pitchFamily="34" charset="-122"/>
                              </a:rPr>
                            </m:ctrlPr>
                          </m:dPr>
                          <m:e>
                            <m:r>
                              <a:rPr lang="en-US" altLang="zh-CN" b="0" i="1" smtClean="0">
                                <a:latin typeface="Cambria Math" panose="02040503050406030204" pitchFamily="18" charset="0"/>
                                <a:ea typeface="微软雅黑" panose="020B0503020204020204" pitchFamily="34" charset="-122"/>
                              </a:rPr>
                              <m:t>𝑗</m:t>
                            </m:r>
                          </m:e>
                        </m:d>
                      </m:e>
                    </m:d>
                    <m:r>
                      <a:rPr lang="en-US" altLang="zh-CN" b="0" i="1" smtClean="0">
                        <a:latin typeface="Cambria Math" panose="02040503050406030204" pitchFamily="18" charset="0"/>
                        <a:ea typeface="微软雅黑" panose="020B0503020204020204" pitchFamily="34" charset="-122"/>
                      </a:rPr>
                      <m:t>−1 </m:t>
                    </m:r>
                  </m:oMath>
                </a14:m>
                <a:endParaRPr lang="en-US" altLang="zh-CN" i="1"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en-US" altLang="zh-CN" b="1" dirty="0">
                    <a:latin typeface="微软雅黑" panose="020B0503020204020204" pitchFamily="34" charset="-122"/>
                    <a:ea typeface="微软雅黑" panose="020B0503020204020204" pitchFamily="34" charset="-122"/>
                  </a:rPr>
                  <a:t> end</a:t>
                </a:r>
                <a:endParaRPr lang="en-US" altLang="zh-CN"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zh-CN" altLang="zh-CN" dirty="0">
                    <a:latin typeface="微软雅黑" panose="020B0503020204020204" pitchFamily="34" charset="-122"/>
                    <a:ea typeface="微软雅黑" panose="020B0503020204020204" pitchFamily="34" charset="-122"/>
                  </a:rPr>
                  <a:t>———————————————</a:t>
                </a:r>
              </a:p>
            </p:txBody>
          </p:sp>
        </mc:Choice>
        <mc:Fallback xmlns="">
          <p:sp>
            <p:nvSpPr>
              <p:cNvPr id="22" name="任意多边形: 形状 21">
                <a:extLst>
                  <a:ext uri="{FF2B5EF4-FFF2-40B4-BE49-F238E27FC236}">
                    <a16:creationId xmlns:a16="http://schemas.microsoft.com/office/drawing/2014/main" id="{8BCA61BE-79C5-437D-A336-F943BA800746}"/>
                  </a:ext>
                </a:extLst>
              </p:cNvPr>
              <p:cNvSpPr>
                <a:spLocks noRot="1" noChangeAspect="1" noMove="1" noResize="1" noEditPoints="1" noAdjustHandles="1" noChangeArrowheads="1" noChangeShapeType="1" noTextEdit="1"/>
              </p:cNvSpPr>
              <p:nvPr/>
            </p:nvSpPr>
            <p:spPr>
              <a:xfrm>
                <a:off x="3311340" y="1352919"/>
                <a:ext cx="6093271" cy="4152161"/>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blipFill>
                <a:blip r:embed="rId3"/>
                <a:stretch>
                  <a:fillRect t="-2744" b="-396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1861335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10.7.1</a:t>
            </a:r>
            <a:r>
              <a:rPr lang="zh-CN" altLang="en-US" dirty="0"/>
              <a:t>  计数排序的示例</a:t>
            </a:r>
          </a:p>
        </p:txBody>
      </p:sp>
      <p:sp>
        <p:nvSpPr>
          <p:cNvPr id="3" name="副标题 2"/>
          <p:cNvSpPr>
            <a:spLocks noGrp="1"/>
          </p:cNvSpPr>
          <p:nvPr>
            <p:ph type="subTitle" idx="1"/>
          </p:nvPr>
        </p:nvSpPr>
        <p:spPr/>
        <p:txBody>
          <a:bodyPr/>
          <a:lstStyle/>
          <a:p>
            <a:r>
              <a:rPr lang="en-US" altLang="zh-CN" dirty="0"/>
              <a:t>10.7.1</a:t>
            </a:r>
            <a:r>
              <a:rPr lang="zh-CN" altLang="en-US" dirty="0"/>
              <a:t> 计数排序</a:t>
            </a:r>
          </a:p>
        </p:txBody>
      </p:sp>
      <p:sp>
        <p:nvSpPr>
          <p:cNvPr id="4" name="文本占位符 3"/>
          <p:cNvSpPr>
            <a:spLocks noGrp="1"/>
          </p:cNvSpPr>
          <p:nvPr>
            <p:ph type="body" idx="10"/>
          </p:nvPr>
        </p:nvSpPr>
        <p:spPr/>
        <p:txBody>
          <a:bodyPr/>
          <a:lstStyle/>
          <a:p>
            <a:r>
              <a:rPr lang="zh-CN" altLang="en-US" dirty="0"/>
              <a:t>数据结构</a:t>
            </a:r>
          </a:p>
        </p:txBody>
      </p:sp>
      <p:graphicFrame>
        <p:nvGraphicFramePr>
          <p:cNvPr id="21" name="Group 84">
            <a:extLst>
              <a:ext uri="{FF2B5EF4-FFF2-40B4-BE49-F238E27FC236}">
                <a16:creationId xmlns:a16="http://schemas.microsoft.com/office/drawing/2014/main" id="{1F5D3AD1-BE02-4D4B-B53C-ECF49C7F465F}"/>
              </a:ext>
            </a:extLst>
          </p:cNvPr>
          <p:cNvGraphicFramePr>
            <a:graphicFrameLocks noGrp="1"/>
          </p:cNvGraphicFramePr>
          <p:nvPr>
            <p:extLst>
              <p:ext uri="{D42A27DB-BD31-4B8C-83A1-F6EECF244321}">
                <p14:modId xmlns:p14="http://schemas.microsoft.com/office/powerpoint/2010/main" val="3398257101"/>
              </p:ext>
            </p:extLst>
          </p:nvPr>
        </p:nvGraphicFramePr>
        <p:xfrm>
          <a:off x="6113831" y="3033422"/>
          <a:ext cx="2743200" cy="457200"/>
        </p:xfrm>
        <a:graphic>
          <a:graphicData uri="http://schemas.openxmlformats.org/drawingml/2006/table">
            <a:tbl>
              <a:tblPr/>
              <a:tblGrid>
                <a:gridCol w="533400">
                  <a:extLst>
                    <a:ext uri="{9D8B030D-6E8A-4147-A177-3AD203B41FA5}">
                      <a16:colId xmlns:a16="http://schemas.microsoft.com/office/drawing/2014/main" val="20000"/>
                    </a:ext>
                  </a:extLst>
                </a:gridCol>
                <a:gridCol w="563563">
                  <a:extLst>
                    <a:ext uri="{9D8B030D-6E8A-4147-A177-3AD203B41FA5}">
                      <a16:colId xmlns:a16="http://schemas.microsoft.com/office/drawing/2014/main" val="20001"/>
                    </a:ext>
                  </a:extLst>
                </a:gridCol>
                <a:gridCol w="549275">
                  <a:extLst>
                    <a:ext uri="{9D8B030D-6E8A-4147-A177-3AD203B41FA5}">
                      <a16:colId xmlns:a16="http://schemas.microsoft.com/office/drawing/2014/main" val="20002"/>
                    </a:ext>
                  </a:extLst>
                </a:gridCol>
                <a:gridCol w="547687">
                  <a:extLst>
                    <a:ext uri="{9D8B030D-6E8A-4147-A177-3AD203B41FA5}">
                      <a16:colId xmlns:a16="http://schemas.microsoft.com/office/drawing/2014/main" val="20003"/>
                    </a:ext>
                  </a:extLst>
                </a:gridCol>
                <a:gridCol w="549275">
                  <a:extLst>
                    <a:ext uri="{9D8B030D-6E8A-4147-A177-3AD203B41FA5}">
                      <a16:colId xmlns:a16="http://schemas.microsoft.com/office/drawing/2014/main" val="20004"/>
                    </a:ext>
                  </a:extLst>
                </a:gridCol>
              </a:tblGrid>
              <a:tr h="457200">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2000" b="1" i="0" u="none" strike="noStrike" cap="none" normalizeH="0" baseline="0" dirty="0">
                          <a:ln>
                            <a:noFill/>
                          </a:ln>
                          <a:solidFill>
                            <a:srgbClr val="FFFF00"/>
                          </a:solidFill>
                          <a:effectLst/>
                          <a:latin typeface="Times New Roman" pitchFamily="18" charset="0"/>
                          <a:ea typeface="宋体" charset="-122"/>
                        </a:rPr>
                        <a:t>4</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99FF"/>
                    </a:solid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2000" b="1" i="0" u="none" strike="noStrike" cap="none" normalizeH="0" baseline="0">
                          <a:ln>
                            <a:noFill/>
                          </a:ln>
                          <a:solidFill>
                            <a:srgbClr val="FFFF00"/>
                          </a:solidFill>
                          <a:effectLst/>
                          <a:latin typeface="Times New Roman" pitchFamily="18" charset="0"/>
                          <a:ea typeface="宋体"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99FF"/>
                    </a:solid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2000" b="1" i="0" u="none" strike="noStrike" cap="none" normalizeH="0" baseline="0">
                          <a:ln>
                            <a:noFill/>
                          </a:ln>
                          <a:solidFill>
                            <a:srgbClr val="FFFF00"/>
                          </a:solidFill>
                          <a:effectLst/>
                          <a:latin typeface="Times New Roman" pitchFamily="18" charset="0"/>
                          <a:ea typeface="宋体" charset="-122"/>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99FF"/>
                    </a:solid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2000" b="1" i="0" u="none" strike="noStrike" cap="none" normalizeH="0" baseline="0">
                          <a:ln>
                            <a:noFill/>
                          </a:ln>
                          <a:solidFill>
                            <a:srgbClr val="FFFF00"/>
                          </a:solidFill>
                          <a:effectLst/>
                          <a:latin typeface="Times New Roman" pitchFamily="18" charset="0"/>
                          <a:ea typeface="宋体" charset="-122"/>
                        </a:rPr>
                        <a:t>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99FF"/>
                    </a:solid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2000" b="1" i="0" u="none" strike="noStrike" cap="none" normalizeH="0" baseline="0" dirty="0">
                          <a:ln>
                            <a:noFill/>
                          </a:ln>
                          <a:solidFill>
                            <a:srgbClr val="FFFF00"/>
                          </a:solidFill>
                          <a:effectLst/>
                          <a:latin typeface="Times New Roman" pitchFamily="18" charset="0"/>
                          <a:ea typeface="宋体" charset="-122"/>
                        </a:rPr>
                        <a:t>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99FF"/>
                    </a:solidFill>
                  </a:tcPr>
                </a:tc>
                <a:extLst>
                  <a:ext uri="{0D108BD9-81ED-4DB2-BD59-A6C34878D82A}">
                    <a16:rowId xmlns:a16="http://schemas.microsoft.com/office/drawing/2014/main" val="10000"/>
                  </a:ext>
                </a:extLst>
              </a:tr>
            </a:tbl>
          </a:graphicData>
        </a:graphic>
      </p:graphicFrame>
      <p:graphicFrame>
        <p:nvGraphicFramePr>
          <p:cNvPr id="22" name="Group 46">
            <a:extLst>
              <a:ext uri="{FF2B5EF4-FFF2-40B4-BE49-F238E27FC236}">
                <a16:creationId xmlns:a16="http://schemas.microsoft.com/office/drawing/2014/main" id="{D5F2DB0F-F8AC-4545-B090-6B14F5DC0189}"/>
              </a:ext>
            </a:extLst>
          </p:cNvPr>
          <p:cNvGraphicFramePr>
            <a:graphicFrameLocks noGrp="1"/>
          </p:cNvGraphicFramePr>
          <p:nvPr>
            <p:extLst>
              <p:ext uri="{D42A27DB-BD31-4B8C-83A1-F6EECF244321}">
                <p14:modId xmlns:p14="http://schemas.microsoft.com/office/powerpoint/2010/main" val="1688166912"/>
              </p:ext>
            </p:extLst>
          </p:nvPr>
        </p:nvGraphicFramePr>
        <p:xfrm>
          <a:off x="6113831" y="2652422"/>
          <a:ext cx="2743200" cy="457200"/>
        </p:xfrm>
        <a:graphic>
          <a:graphicData uri="http://schemas.openxmlformats.org/drawingml/2006/table">
            <a:tbl>
              <a:tblPr/>
              <a:tblGrid>
                <a:gridCol w="549275">
                  <a:extLst>
                    <a:ext uri="{9D8B030D-6E8A-4147-A177-3AD203B41FA5}">
                      <a16:colId xmlns:a16="http://schemas.microsoft.com/office/drawing/2014/main" val="20000"/>
                    </a:ext>
                  </a:extLst>
                </a:gridCol>
                <a:gridCol w="547688">
                  <a:extLst>
                    <a:ext uri="{9D8B030D-6E8A-4147-A177-3AD203B41FA5}">
                      <a16:colId xmlns:a16="http://schemas.microsoft.com/office/drawing/2014/main" val="20001"/>
                    </a:ext>
                  </a:extLst>
                </a:gridCol>
                <a:gridCol w="549275">
                  <a:extLst>
                    <a:ext uri="{9D8B030D-6E8A-4147-A177-3AD203B41FA5}">
                      <a16:colId xmlns:a16="http://schemas.microsoft.com/office/drawing/2014/main" val="20002"/>
                    </a:ext>
                  </a:extLst>
                </a:gridCol>
                <a:gridCol w="547687">
                  <a:extLst>
                    <a:ext uri="{9D8B030D-6E8A-4147-A177-3AD203B41FA5}">
                      <a16:colId xmlns:a16="http://schemas.microsoft.com/office/drawing/2014/main" val="20003"/>
                    </a:ext>
                  </a:extLst>
                </a:gridCol>
                <a:gridCol w="549275">
                  <a:extLst>
                    <a:ext uri="{9D8B030D-6E8A-4147-A177-3AD203B41FA5}">
                      <a16:colId xmlns:a16="http://schemas.microsoft.com/office/drawing/2014/main" val="20004"/>
                    </a:ext>
                  </a:extLst>
                </a:gridCol>
              </a:tblGrid>
              <a:tr h="457200">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1</a:t>
                      </a:r>
                    </a:p>
                  </a:txBody>
                  <a:tcPr horzOverflow="overflow">
                    <a:lnL cap="flat">
                      <a:noFill/>
                    </a:lnL>
                    <a:lnR>
                      <a:noFill/>
                    </a:lnR>
                    <a:lnT cap="flat">
                      <a:noFill/>
                    </a:lnT>
                    <a:lnB cap="flat">
                      <a:noFill/>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2</a:t>
                      </a:r>
                    </a:p>
                  </a:txBody>
                  <a:tcPr horzOverflow="overflow">
                    <a:lnL>
                      <a:noFill/>
                    </a:lnL>
                    <a:lnR>
                      <a:noFill/>
                    </a:lnR>
                    <a:lnT cap="flat">
                      <a:noFill/>
                    </a:lnT>
                    <a:lnB cap="flat">
                      <a:noFill/>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3</a:t>
                      </a:r>
                    </a:p>
                  </a:txBody>
                  <a:tcPr horzOverflow="overflow">
                    <a:lnL>
                      <a:noFill/>
                    </a:lnL>
                    <a:lnR>
                      <a:noFill/>
                    </a:lnR>
                    <a:lnT cap="flat">
                      <a:noFill/>
                    </a:lnT>
                    <a:lnB cap="flat">
                      <a:noFill/>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4</a:t>
                      </a:r>
                    </a:p>
                  </a:txBody>
                  <a:tcPr horzOverflow="overflow">
                    <a:lnL>
                      <a:noFill/>
                    </a:lnL>
                    <a:lnR>
                      <a:noFill/>
                    </a:lnR>
                    <a:lnT cap="flat">
                      <a:noFill/>
                    </a:lnT>
                    <a:lnB cap="flat">
                      <a:noFill/>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dirty="0">
                          <a:ln>
                            <a:noFill/>
                          </a:ln>
                          <a:solidFill>
                            <a:schemeClr val="folHlink"/>
                          </a:solidFill>
                          <a:effectLst/>
                          <a:latin typeface="Times New Roman" pitchFamily="18" charset="0"/>
                          <a:ea typeface="宋体" charset="-122"/>
                        </a:rPr>
                        <a:t>5</a:t>
                      </a:r>
                    </a:p>
                  </a:txBody>
                  <a:tcPr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23" name="Text Box 47">
            <a:extLst>
              <a:ext uri="{FF2B5EF4-FFF2-40B4-BE49-F238E27FC236}">
                <a16:creationId xmlns:a16="http://schemas.microsoft.com/office/drawing/2014/main" id="{172EA188-BA78-468A-BD18-00D3AA173947}"/>
              </a:ext>
            </a:extLst>
          </p:cNvPr>
          <p:cNvSpPr txBox="1">
            <a:spLocks noChangeArrowheads="1"/>
          </p:cNvSpPr>
          <p:nvPr/>
        </p:nvSpPr>
        <p:spPr bwMode="auto">
          <a:xfrm>
            <a:off x="5504231" y="3065172"/>
            <a:ext cx="4270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i="1">
                <a:solidFill>
                  <a:srgbClr val="006600"/>
                </a:solidFill>
              </a:rPr>
              <a:t>A:</a:t>
            </a:r>
          </a:p>
        </p:txBody>
      </p:sp>
      <p:graphicFrame>
        <p:nvGraphicFramePr>
          <p:cNvPr id="24" name="Group 82">
            <a:extLst>
              <a:ext uri="{FF2B5EF4-FFF2-40B4-BE49-F238E27FC236}">
                <a16:creationId xmlns:a16="http://schemas.microsoft.com/office/drawing/2014/main" id="{69B5BDF7-EF15-4B64-8112-4055C1B04143}"/>
              </a:ext>
            </a:extLst>
          </p:cNvPr>
          <p:cNvGraphicFramePr>
            <a:graphicFrameLocks noGrp="1"/>
          </p:cNvGraphicFramePr>
          <p:nvPr>
            <p:extLst>
              <p:ext uri="{D42A27DB-BD31-4B8C-83A1-F6EECF244321}">
                <p14:modId xmlns:p14="http://schemas.microsoft.com/office/powerpoint/2010/main" val="1338552913"/>
              </p:ext>
            </p:extLst>
          </p:nvPr>
        </p:nvGraphicFramePr>
        <p:xfrm>
          <a:off x="9923831" y="3033422"/>
          <a:ext cx="2193925" cy="457200"/>
        </p:xfrm>
        <a:graphic>
          <a:graphicData uri="http://schemas.openxmlformats.org/drawingml/2006/table">
            <a:tbl>
              <a:tblPr/>
              <a:tblGrid>
                <a:gridCol w="549275">
                  <a:extLst>
                    <a:ext uri="{9D8B030D-6E8A-4147-A177-3AD203B41FA5}">
                      <a16:colId xmlns:a16="http://schemas.microsoft.com/office/drawing/2014/main" val="20000"/>
                    </a:ext>
                  </a:extLst>
                </a:gridCol>
                <a:gridCol w="547688">
                  <a:extLst>
                    <a:ext uri="{9D8B030D-6E8A-4147-A177-3AD203B41FA5}">
                      <a16:colId xmlns:a16="http://schemas.microsoft.com/office/drawing/2014/main" val="20001"/>
                    </a:ext>
                  </a:extLst>
                </a:gridCol>
                <a:gridCol w="549275">
                  <a:extLst>
                    <a:ext uri="{9D8B030D-6E8A-4147-A177-3AD203B41FA5}">
                      <a16:colId xmlns:a16="http://schemas.microsoft.com/office/drawing/2014/main" val="20002"/>
                    </a:ext>
                  </a:extLst>
                </a:gridCol>
                <a:gridCol w="547687">
                  <a:extLst>
                    <a:ext uri="{9D8B030D-6E8A-4147-A177-3AD203B41FA5}">
                      <a16:colId xmlns:a16="http://schemas.microsoft.com/office/drawing/2014/main" val="20003"/>
                    </a:ext>
                  </a:extLst>
                </a:gridCol>
              </a:tblGrid>
              <a:tr h="457200">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endParaRPr kumimoji="1" lang="zh-CN" altLang="zh-CN" sz="2000" b="1" i="0" u="none" strike="noStrike" cap="none" normalizeH="0" baseline="0" dirty="0">
                        <a:ln>
                          <a:noFill/>
                        </a:ln>
                        <a:solidFill>
                          <a:schemeClr val="folHlink"/>
                        </a:solidFill>
                        <a:effectLst/>
                        <a:latin typeface="Times New Roman" pitchFamily="18" charset="0"/>
                        <a:ea typeface="宋体"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99FF"/>
                    </a:solid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endParaRPr kumimoji="1" lang="zh-CN" altLang="zh-CN" sz="2000" b="1" i="0" u="none" strike="noStrike" cap="none" normalizeH="0" baseline="0" dirty="0">
                        <a:ln>
                          <a:noFill/>
                        </a:ln>
                        <a:solidFill>
                          <a:schemeClr val="folHlink"/>
                        </a:solidFill>
                        <a:effectLst/>
                        <a:latin typeface="Times New Roman" pitchFamily="18" charset="0"/>
                        <a:ea typeface="宋体"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99FF"/>
                    </a:solid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endParaRPr kumimoji="1" lang="zh-CN" altLang="zh-CN" sz="2000" b="1" i="0" u="none" strike="noStrike" cap="none" normalizeH="0" baseline="0" dirty="0">
                        <a:ln>
                          <a:noFill/>
                        </a:ln>
                        <a:solidFill>
                          <a:schemeClr val="folHlink"/>
                        </a:solidFill>
                        <a:effectLst/>
                        <a:latin typeface="Times New Roman" pitchFamily="18" charset="0"/>
                        <a:ea typeface="宋体"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99FF"/>
                    </a:solid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endParaRPr kumimoji="1" lang="zh-CN" altLang="zh-CN" sz="2000" b="1" i="0" u="none" strike="noStrike" cap="none" normalizeH="0" baseline="0" dirty="0">
                        <a:ln>
                          <a:noFill/>
                        </a:ln>
                        <a:solidFill>
                          <a:schemeClr val="folHlink"/>
                        </a:solidFill>
                        <a:effectLst/>
                        <a:latin typeface="Times New Roman" pitchFamily="18" charset="0"/>
                        <a:ea typeface="宋体"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99FF"/>
                    </a:solidFill>
                  </a:tcPr>
                </a:tc>
                <a:extLst>
                  <a:ext uri="{0D108BD9-81ED-4DB2-BD59-A6C34878D82A}">
                    <a16:rowId xmlns:a16="http://schemas.microsoft.com/office/drawing/2014/main" val="10000"/>
                  </a:ext>
                </a:extLst>
              </a:tr>
            </a:tbl>
          </a:graphicData>
        </a:graphic>
      </p:graphicFrame>
      <p:graphicFrame>
        <p:nvGraphicFramePr>
          <p:cNvPr id="25" name="Group 83">
            <a:extLst>
              <a:ext uri="{FF2B5EF4-FFF2-40B4-BE49-F238E27FC236}">
                <a16:creationId xmlns:a16="http://schemas.microsoft.com/office/drawing/2014/main" id="{719B2F61-F87D-4FDA-AFD2-AF5E3C361E1B}"/>
              </a:ext>
            </a:extLst>
          </p:cNvPr>
          <p:cNvGraphicFramePr>
            <a:graphicFrameLocks noGrp="1"/>
          </p:cNvGraphicFramePr>
          <p:nvPr>
            <p:extLst>
              <p:ext uri="{D42A27DB-BD31-4B8C-83A1-F6EECF244321}">
                <p14:modId xmlns:p14="http://schemas.microsoft.com/office/powerpoint/2010/main" val="3654005306"/>
              </p:ext>
            </p:extLst>
          </p:nvPr>
        </p:nvGraphicFramePr>
        <p:xfrm>
          <a:off x="9923831" y="2652422"/>
          <a:ext cx="2193925" cy="457200"/>
        </p:xfrm>
        <a:graphic>
          <a:graphicData uri="http://schemas.openxmlformats.org/drawingml/2006/table">
            <a:tbl>
              <a:tblPr/>
              <a:tblGrid>
                <a:gridCol w="549275">
                  <a:extLst>
                    <a:ext uri="{9D8B030D-6E8A-4147-A177-3AD203B41FA5}">
                      <a16:colId xmlns:a16="http://schemas.microsoft.com/office/drawing/2014/main" val="20000"/>
                    </a:ext>
                  </a:extLst>
                </a:gridCol>
                <a:gridCol w="547688">
                  <a:extLst>
                    <a:ext uri="{9D8B030D-6E8A-4147-A177-3AD203B41FA5}">
                      <a16:colId xmlns:a16="http://schemas.microsoft.com/office/drawing/2014/main" val="20001"/>
                    </a:ext>
                  </a:extLst>
                </a:gridCol>
                <a:gridCol w="549275">
                  <a:extLst>
                    <a:ext uri="{9D8B030D-6E8A-4147-A177-3AD203B41FA5}">
                      <a16:colId xmlns:a16="http://schemas.microsoft.com/office/drawing/2014/main" val="20002"/>
                    </a:ext>
                  </a:extLst>
                </a:gridCol>
                <a:gridCol w="547687">
                  <a:extLst>
                    <a:ext uri="{9D8B030D-6E8A-4147-A177-3AD203B41FA5}">
                      <a16:colId xmlns:a16="http://schemas.microsoft.com/office/drawing/2014/main" val="20003"/>
                    </a:ext>
                  </a:extLst>
                </a:gridCol>
              </a:tblGrid>
              <a:tr h="457200">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1</a:t>
                      </a:r>
                    </a:p>
                  </a:txBody>
                  <a:tcPr horzOverflow="overflow">
                    <a:lnL cap="flat">
                      <a:noFill/>
                    </a:lnL>
                    <a:lnR>
                      <a:noFill/>
                    </a:lnR>
                    <a:lnT cap="flat">
                      <a:noFill/>
                    </a:lnT>
                    <a:lnB cap="flat">
                      <a:noFill/>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2</a:t>
                      </a:r>
                    </a:p>
                  </a:txBody>
                  <a:tcPr horzOverflow="overflow">
                    <a:lnL>
                      <a:noFill/>
                    </a:lnL>
                    <a:lnR>
                      <a:noFill/>
                    </a:lnR>
                    <a:lnT cap="flat">
                      <a:noFill/>
                    </a:lnT>
                    <a:lnB cap="flat">
                      <a:noFill/>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3</a:t>
                      </a:r>
                    </a:p>
                  </a:txBody>
                  <a:tcPr horzOverflow="overflow">
                    <a:lnL>
                      <a:noFill/>
                    </a:lnL>
                    <a:lnR>
                      <a:noFill/>
                    </a:lnR>
                    <a:lnT cap="flat">
                      <a:noFill/>
                    </a:lnT>
                    <a:lnB cap="flat">
                      <a:noFill/>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dirty="0">
                          <a:ln>
                            <a:noFill/>
                          </a:ln>
                          <a:solidFill>
                            <a:schemeClr val="folHlink"/>
                          </a:solidFill>
                          <a:effectLst/>
                          <a:latin typeface="Times New Roman" pitchFamily="18" charset="0"/>
                          <a:ea typeface="宋体" charset="-122"/>
                        </a:rPr>
                        <a:t>4</a:t>
                      </a:r>
                    </a:p>
                  </a:txBody>
                  <a:tcPr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26" name="Text Box 80">
            <a:extLst>
              <a:ext uri="{FF2B5EF4-FFF2-40B4-BE49-F238E27FC236}">
                <a16:creationId xmlns:a16="http://schemas.microsoft.com/office/drawing/2014/main" id="{4334158A-9935-4312-9E73-8D6D85F6C93E}"/>
              </a:ext>
            </a:extLst>
          </p:cNvPr>
          <p:cNvSpPr txBox="1">
            <a:spLocks noChangeArrowheads="1"/>
          </p:cNvSpPr>
          <p:nvPr/>
        </p:nvSpPr>
        <p:spPr bwMode="auto">
          <a:xfrm>
            <a:off x="9314231" y="3065172"/>
            <a:ext cx="4270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i="1">
                <a:solidFill>
                  <a:srgbClr val="006600"/>
                </a:solidFill>
              </a:rPr>
              <a:t>C:</a:t>
            </a:r>
          </a:p>
        </p:txBody>
      </p:sp>
      <p:graphicFrame>
        <p:nvGraphicFramePr>
          <p:cNvPr id="27" name="Group 85">
            <a:extLst>
              <a:ext uri="{FF2B5EF4-FFF2-40B4-BE49-F238E27FC236}">
                <a16:creationId xmlns:a16="http://schemas.microsoft.com/office/drawing/2014/main" id="{25375367-E467-4055-B5DC-B0169AD04CC9}"/>
              </a:ext>
            </a:extLst>
          </p:cNvPr>
          <p:cNvGraphicFramePr>
            <a:graphicFrameLocks noGrp="1"/>
          </p:cNvGraphicFramePr>
          <p:nvPr>
            <p:extLst>
              <p:ext uri="{D42A27DB-BD31-4B8C-83A1-F6EECF244321}">
                <p14:modId xmlns:p14="http://schemas.microsoft.com/office/powerpoint/2010/main" val="3824564908"/>
              </p:ext>
            </p:extLst>
          </p:nvPr>
        </p:nvGraphicFramePr>
        <p:xfrm>
          <a:off x="6113831" y="4024022"/>
          <a:ext cx="2743200" cy="457200"/>
        </p:xfrm>
        <a:graphic>
          <a:graphicData uri="http://schemas.openxmlformats.org/drawingml/2006/table">
            <a:tbl>
              <a:tblPr/>
              <a:tblGrid>
                <a:gridCol w="533400">
                  <a:extLst>
                    <a:ext uri="{9D8B030D-6E8A-4147-A177-3AD203B41FA5}">
                      <a16:colId xmlns:a16="http://schemas.microsoft.com/office/drawing/2014/main" val="20000"/>
                    </a:ext>
                  </a:extLst>
                </a:gridCol>
                <a:gridCol w="563563">
                  <a:extLst>
                    <a:ext uri="{9D8B030D-6E8A-4147-A177-3AD203B41FA5}">
                      <a16:colId xmlns:a16="http://schemas.microsoft.com/office/drawing/2014/main" val="20001"/>
                    </a:ext>
                  </a:extLst>
                </a:gridCol>
                <a:gridCol w="549275">
                  <a:extLst>
                    <a:ext uri="{9D8B030D-6E8A-4147-A177-3AD203B41FA5}">
                      <a16:colId xmlns:a16="http://schemas.microsoft.com/office/drawing/2014/main" val="20002"/>
                    </a:ext>
                  </a:extLst>
                </a:gridCol>
                <a:gridCol w="547687">
                  <a:extLst>
                    <a:ext uri="{9D8B030D-6E8A-4147-A177-3AD203B41FA5}">
                      <a16:colId xmlns:a16="http://schemas.microsoft.com/office/drawing/2014/main" val="20003"/>
                    </a:ext>
                  </a:extLst>
                </a:gridCol>
                <a:gridCol w="549275">
                  <a:extLst>
                    <a:ext uri="{9D8B030D-6E8A-4147-A177-3AD203B41FA5}">
                      <a16:colId xmlns:a16="http://schemas.microsoft.com/office/drawing/2014/main" val="20004"/>
                    </a:ext>
                  </a:extLst>
                </a:gridCol>
              </a:tblGrid>
              <a:tr h="457200">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endParaRPr kumimoji="1" lang="zh-CN" altLang="zh-CN" sz="2000" b="1" i="0" u="none" strike="noStrike" cap="none" normalizeH="0" baseline="0">
                        <a:ln>
                          <a:noFill/>
                        </a:ln>
                        <a:solidFill>
                          <a:schemeClr val="folHlink"/>
                        </a:solidFill>
                        <a:effectLst/>
                        <a:latin typeface="Times New Roman" pitchFamily="18" charset="0"/>
                        <a:ea typeface="宋体"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99FF"/>
                    </a:solid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endParaRPr kumimoji="1" lang="zh-CN" altLang="zh-CN" sz="2000" b="1" i="0" u="none" strike="noStrike" cap="none" normalizeH="0" baseline="0">
                        <a:ln>
                          <a:noFill/>
                        </a:ln>
                        <a:solidFill>
                          <a:schemeClr val="folHlink"/>
                        </a:solidFill>
                        <a:effectLst/>
                        <a:latin typeface="Times New Roman" pitchFamily="18" charset="0"/>
                        <a:ea typeface="宋体"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99FF"/>
                    </a:solid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endParaRPr kumimoji="1" lang="zh-CN" altLang="zh-CN" sz="2000" b="1" i="0" u="none" strike="noStrike" cap="none" normalizeH="0" baseline="0">
                        <a:ln>
                          <a:noFill/>
                        </a:ln>
                        <a:solidFill>
                          <a:schemeClr val="folHlink"/>
                        </a:solidFill>
                        <a:effectLst/>
                        <a:latin typeface="Times New Roman" pitchFamily="18" charset="0"/>
                        <a:ea typeface="宋体"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99FF"/>
                    </a:solid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endParaRPr kumimoji="1" lang="zh-CN" altLang="zh-CN" sz="2000" b="1" i="0" u="none" strike="noStrike" cap="none" normalizeH="0" baseline="0">
                        <a:ln>
                          <a:noFill/>
                        </a:ln>
                        <a:solidFill>
                          <a:schemeClr val="folHlink"/>
                        </a:solidFill>
                        <a:effectLst/>
                        <a:latin typeface="Times New Roman" pitchFamily="18" charset="0"/>
                        <a:ea typeface="宋体"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99FF"/>
                    </a:solid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endParaRPr kumimoji="1" lang="zh-CN" altLang="zh-CN" sz="2000" b="1" i="0" u="none" strike="noStrike" cap="none" normalizeH="0" baseline="0">
                        <a:ln>
                          <a:noFill/>
                        </a:ln>
                        <a:solidFill>
                          <a:schemeClr val="folHlink"/>
                        </a:solidFill>
                        <a:effectLst/>
                        <a:latin typeface="Times New Roman" pitchFamily="18" charset="0"/>
                        <a:ea typeface="宋体"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99FF"/>
                    </a:solidFill>
                  </a:tcPr>
                </a:tc>
                <a:extLst>
                  <a:ext uri="{0D108BD9-81ED-4DB2-BD59-A6C34878D82A}">
                    <a16:rowId xmlns:a16="http://schemas.microsoft.com/office/drawing/2014/main" val="10000"/>
                  </a:ext>
                </a:extLst>
              </a:tr>
            </a:tbl>
          </a:graphicData>
        </a:graphic>
      </p:graphicFrame>
      <p:graphicFrame>
        <p:nvGraphicFramePr>
          <p:cNvPr id="28" name="Group 99">
            <a:extLst>
              <a:ext uri="{FF2B5EF4-FFF2-40B4-BE49-F238E27FC236}">
                <a16:creationId xmlns:a16="http://schemas.microsoft.com/office/drawing/2014/main" id="{ACD1D241-8E0C-4309-BE76-1AE32F6F5A7C}"/>
              </a:ext>
            </a:extLst>
          </p:cNvPr>
          <p:cNvGraphicFramePr>
            <a:graphicFrameLocks noGrp="1"/>
          </p:cNvGraphicFramePr>
          <p:nvPr>
            <p:extLst>
              <p:ext uri="{D42A27DB-BD31-4B8C-83A1-F6EECF244321}">
                <p14:modId xmlns:p14="http://schemas.microsoft.com/office/powerpoint/2010/main" val="1233404387"/>
              </p:ext>
            </p:extLst>
          </p:nvPr>
        </p:nvGraphicFramePr>
        <p:xfrm>
          <a:off x="6113831" y="3643022"/>
          <a:ext cx="2743200" cy="457200"/>
        </p:xfrm>
        <a:graphic>
          <a:graphicData uri="http://schemas.openxmlformats.org/drawingml/2006/table">
            <a:tbl>
              <a:tblPr/>
              <a:tblGrid>
                <a:gridCol w="549275">
                  <a:extLst>
                    <a:ext uri="{9D8B030D-6E8A-4147-A177-3AD203B41FA5}">
                      <a16:colId xmlns:a16="http://schemas.microsoft.com/office/drawing/2014/main" val="20000"/>
                    </a:ext>
                  </a:extLst>
                </a:gridCol>
                <a:gridCol w="547688">
                  <a:extLst>
                    <a:ext uri="{9D8B030D-6E8A-4147-A177-3AD203B41FA5}">
                      <a16:colId xmlns:a16="http://schemas.microsoft.com/office/drawing/2014/main" val="20001"/>
                    </a:ext>
                  </a:extLst>
                </a:gridCol>
                <a:gridCol w="549275">
                  <a:extLst>
                    <a:ext uri="{9D8B030D-6E8A-4147-A177-3AD203B41FA5}">
                      <a16:colId xmlns:a16="http://schemas.microsoft.com/office/drawing/2014/main" val="20002"/>
                    </a:ext>
                  </a:extLst>
                </a:gridCol>
                <a:gridCol w="547687">
                  <a:extLst>
                    <a:ext uri="{9D8B030D-6E8A-4147-A177-3AD203B41FA5}">
                      <a16:colId xmlns:a16="http://schemas.microsoft.com/office/drawing/2014/main" val="20003"/>
                    </a:ext>
                  </a:extLst>
                </a:gridCol>
                <a:gridCol w="549275">
                  <a:extLst>
                    <a:ext uri="{9D8B030D-6E8A-4147-A177-3AD203B41FA5}">
                      <a16:colId xmlns:a16="http://schemas.microsoft.com/office/drawing/2014/main" val="20004"/>
                    </a:ext>
                  </a:extLst>
                </a:gridCol>
              </a:tblGrid>
              <a:tr h="457200">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1</a:t>
                      </a:r>
                    </a:p>
                  </a:txBody>
                  <a:tcPr horzOverflow="overflow">
                    <a:lnL cap="flat">
                      <a:noFill/>
                    </a:lnL>
                    <a:lnR>
                      <a:noFill/>
                    </a:lnR>
                    <a:lnT cap="flat">
                      <a:noFill/>
                    </a:lnT>
                    <a:lnB cap="flat">
                      <a:noFill/>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2</a:t>
                      </a:r>
                    </a:p>
                  </a:txBody>
                  <a:tcPr horzOverflow="overflow">
                    <a:lnL>
                      <a:noFill/>
                    </a:lnL>
                    <a:lnR>
                      <a:noFill/>
                    </a:lnR>
                    <a:lnT cap="flat">
                      <a:noFill/>
                    </a:lnT>
                    <a:lnB cap="flat">
                      <a:noFill/>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3</a:t>
                      </a:r>
                    </a:p>
                  </a:txBody>
                  <a:tcPr horzOverflow="overflow">
                    <a:lnL>
                      <a:noFill/>
                    </a:lnL>
                    <a:lnR>
                      <a:noFill/>
                    </a:lnR>
                    <a:lnT cap="flat">
                      <a:noFill/>
                    </a:lnT>
                    <a:lnB cap="flat">
                      <a:noFill/>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4</a:t>
                      </a:r>
                    </a:p>
                  </a:txBody>
                  <a:tcPr horzOverflow="overflow">
                    <a:lnL>
                      <a:noFill/>
                    </a:lnL>
                    <a:lnR>
                      <a:noFill/>
                    </a:lnR>
                    <a:lnT cap="flat">
                      <a:noFill/>
                    </a:lnT>
                    <a:lnB cap="flat">
                      <a:noFill/>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5</a:t>
                      </a:r>
                    </a:p>
                  </a:txBody>
                  <a:tcPr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29" name="Text Box 117">
            <a:extLst>
              <a:ext uri="{FF2B5EF4-FFF2-40B4-BE49-F238E27FC236}">
                <a16:creationId xmlns:a16="http://schemas.microsoft.com/office/drawing/2014/main" id="{207FE6A9-2320-48D3-8D1B-FA6534639F12}"/>
              </a:ext>
            </a:extLst>
          </p:cNvPr>
          <p:cNvSpPr txBox="1">
            <a:spLocks noChangeArrowheads="1"/>
          </p:cNvSpPr>
          <p:nvPr/>
        </p:nvSpPr>
        <p:spPr bwMode="auto">
          <a:xfrm>
            <a:off x="5505819" y="4055772"/>
            <a:ext cx="423862"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i="1">
                <a:solidFill>
                  <a:srgbClr val="006600"/>
                </a:solidFill>
              </a:rPr>
              <a:t>B:</a:t>
            </a:r>
          </a:p>
        </p:txBody>
      </p:sp>
      <p:sp>
        <p:nvSpPr>
          <p:cNvPr id="30" name="Text Box 119">
            <a:extLst>
              <a:ext uri="{FF2B5EF4-FFF2-40B4-BE49-F238E27FC236}">
                <a16:creationId xmlns:a16="http://schemas.microsoft.com/office/drawing/2014/main" id="{F45EC823-0C3A-4D84-8A9C-04AA36B0FC61}"/>
              </a:ext>
            </a:extLst>
          </p:cNvPr>
          <p:cNvSpPr txBox="1">
            <a:spLocks noChangeArrowheads="1"/>
          </p:cNvSpPr>
          <p:nvPr/>
        </p:nvSpPr>
        <p:spPr bwMode="auto">
          <a:xfrm>
            <a:off x="9949727" y="3944791"/>
            <a:ext cx="178316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zh-CN" sz="3200" b="1" dirty="0">
                <a:solidFill>
                  <a:srgbClr val="FF0000"/>
                </a:solidFill>
                <a:latin typeface="Times New Roman" pitchFamily="18" charset="0"/>
                <a:cs typeface="Times New Roman" pitchFamily="18" charset="0"/>
              </a:rPr>
              <a:t>n=5, k=4</a:t>
            </a:r>
          </a:p>
        </p:txBody>
      </p:sp>
      <mc:AlternateContent xmlns:mc="http://schemas.openxmlformats.org/markup-compatibility/2006" xmlns:a14="http://schemas.microsoft.com/office/drawing/2010/main">
        <mc:Choice Requires="a14">
          <p:sp>
            <p:nvSpPr>
              <p:cNvPr id="31" name="任意多边形: 形状 30">
                <a:extLst>
                  <a:ext uri="{FF2B5EF4-FFF2-40B4-BE49-F238E27FC236}">
                    <a16:creationId xmlns:a16="http://schemas.microsoft.com/office/drawing/2014/main" id="{A544D6B8-4579-4988-9265-BEBEF14CEBBE}"/>
                  </a:ext>
                </a:extLst>
              </p:cNvPr>
              <p:cNvSpPr/>
              <p:nvPr/>
            </p:nvSpPr>
            <p:spPr>
              <a:xfrm>
                <a:off x="84376" y="1868710"/>
                <a:ext cx="4886455" cy="4152162"/>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lvl="0" eaLnBrk="0" fontAlgn="base" hangingPunct="0">
                  <a:spcBef>
                    <a:spcPct val="0"/>
                  </a:spcBef>
                  <a:spcAft>
                    <a:spcPct val="0"/>
                  </a:spcAft>
                </a:pPr>
                <a:r>
                  <a:rPr lang="zh-CN" altLang="zh-CN" sz="1600" dirty="0">
                    <a:latin typeface="微软雅黑" panose="020B0503020204020204" pitchFamily="34" charset="-122"/>
                    <a:ea typeface="微软雅黑" panose="020B0503020204020204" pitchFamily="34" charset="-122"/>
                  </a:rPr>
                  <a:t>———————————————</a:t>
                </a:r>
              </a:p>
              <a:p>
                <a:pPr marL="360000" lvl="0" indent="-288000" eaLnBrk="0" fontAlgn="base" hangingPunct="0">
                  <a:spcBef>
                    <a:spcPct val="0"/>
                  </a:spcBef>
                  <a:spcAft>
                    <a:spcPct val="0"/>
                  </a:spcAft>
                  <a:buFont typeface="+mj-lt"/>
                  <a:buAutoNum type="arabicPeriod"/>
                </a:pPr>
                <a:r>
                  <a:rPr lang="en-US" altLang="zh-CN" sz="1600" b="1" dirty="0">
                    <a:latin typeface="微软雅黑" panose="020B0503020204020204" pitchFamily="34" charset="-122"/>
                    <a:ea typeface="微软雅黑" panose="020B0503020204020204" pitchFamily="34" charset="-122"/>
                  </a:rPr>
                  <a:t>  for</a:t>
                </a:r>
                <a:r>
                  <a:rPr lang="en-US" altLang="zh-CN"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𝑖</m:t>
                    </m:r>
                    <m:r>
                      <a:rPr lang="en-US" altLang="zh-CN" sz="1600" b="0" i="1" smtClean="0">
                        <a:latin typeface="Cambria Math" panose="02040503050406030204" pitchFamily="18" charset="0"/>
                        <a:ea typeface="微软雅黑" panose="020B0503020204020204" pitchFamily="34" charset="-122"/>
                      </a:rPr>
                      <m:t>←0</m:t>
                    </m:r>
                  </m:oMath>
                </a14:m>
                <a:r>
                  <a:rPr lang="en-US" altLang="zh-CN"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to</a:t>
                </a:r>
                <a:r>
                  <a:rPr lang="en-US" altLang="zh-CN"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𝑘</m:t>
                    </m:r>
                  </m:oMath>
                </a14:m>
                <a:r>
                  <a:rPr lang="en-US" altLang="zh-CN"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do</a:t>
                </a:r>
              </a:p>
              <a:p>
                <a:pPr marL="360000" lvl="0" indent="-288000" eaLnBrk="0" fontAlgn="base" hangingPunct="0">
                  <a:spcBef>
                    <a:spcPct val="0"/>
                  </a:spcBef>
                  <a:spcAft>
                    <a:spcPct val="0"/>
                  </a:spcAft>
                  <a:buFont typeface="+mj-lt"/>
                  <a:buAutoNum type="arabicPeriod"/>
                </a:pPr>
                <a:r>
                  <a:rPr lang="en-US" altLang="zh-CN" sz="1600" dirty="0">
                    <a:latin typeface="微软雅黑" panose="020B0503020204020204" pitchFamily="34" charset="-122"/>
                    <a:ea typeface="微软雅黑" panose="020B0503020204020204" pitchFamily="34" charset="-122"/>
                  </a:rPr>
                  <a:t>  |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𝐶</m:t>
                    </m:r>
                    <m:d>
                      <m:dPr>
                        <m:begChr m:val="["/>
                        <m:endChr m:val="]"/>
                        <m:ctrlPr>
                          <a:rPr lang="en-US" altLang="zh-CN" sz="1600" b="0" i="1" smtClean="0">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𝑖</m:t>
                        </m:r>
                      </m:e>
                    </m:d>
                    <m:r>
                      <a:rPr lang="en-US" altLang="zh-CN" sz="1600" b="0" i="1" smtClean="0">
                        <a:latin typeface="Cambria Math" panose="02040503050406030204" pitchFamily="18" charset="0"/>
                        <a:ea typeface="微软雅黑" panose="020B0503020204020204" pitchFamily="34" charset="-122"/>
                      </a:rPr>
                      <m:t>←0</m:t>
                    </m:r>
                  </m:oMath>
                </a14:m>
                <a:endParaRPr lang="en-US" altLang="zh-CN" sz="1600"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en-US" altLang="zh-CN" sz="1600" b="1" dirty="0">
                    <a:latin typeface="微软雅黑" panose="020B0503020204020204" pitchFamily="34" charset="-122"/>
                    <a:ea typeface="微软雅黑" panose="020B0503020204020204" pitchFamily="34" charset="-122"/>
                  </a:rPr>
                  <a:t>  end</a:t>
                </a:r>
                <a:r>
                  <a:rPr lang="zh-CN" altLang="zh-CN"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             </a:t>
                </a:r>
                <a:endParaRPr lang="en-US" altLang="zh-CN" sz="1600"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en-US" altLang="zh-CN" sz="1600" b="1" dirty="0">
                    <a:latin typeface="微软雅黑" panose="020B0503020204020204" pitchFamily="34" charset="-122"/>
                    <a:ea typeface="微软雅黑" panose="020B0503020204020204" pitchFamily="34" charset="-122"/>
                  </a:rPr>
                  <a:t>  for</a:t>
                </a:r>
                <a:r>
                  <a:rPr lang="en-US" altLang="zh-CN"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𝑗</m:t>
                    </m:r>
                    <m:r>
                      <a:rPr lang="en-US" altLang="zh-CN" sz="1600" i="1">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1</m:t>
                    </m:r>
                  </m:oMath>
                </a14:m>
                <a:r>
                  <a:rPr lang="en-US" altLang="zh-CN"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to</a:t>
                </a:r>
                <a:r>
                  <a:rPr lang="en-US" altLang="zh-CN"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𝑛</m:t>
                    </m:r>
                  </m:oMath>
                </a14:m>
                <a:r>
                  <a:rPr lang="en-US" altLang="zh-CN"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do</a:t>
                </a:r>
              </a:p>
              <a:p>
                <a:pPr marL="360000" lvl="0" indent="-288000" eaLnBrk="0" fontAlgn="base" hangingPunct="0">
                  <a:spcBef>
                    <a:spcPct val="0"/>
                  </a:spcBef>
                  <a:spcAft>
                    <a:spcPct val="0"/>
                  </a:spcAft>
                  <a:buFont typeface="+mj-lt"/>
                  <a:buAutoNum type="arabicPeriod"/>
                </a:pPr>
                <a:r>
                  <a:rPr lang="en-US" altLang="zh-CN" sz="1600" dirty="0">
                    <a:latin typeface="微软雅黑" panose="020B0503020204020204" pitchFamily="34" charset="-122"/>
                    <a:ea typeface="微软雅黑" panose="020B0503020204020204" pitchFamily="34" charset="-122"/>
                  </a:rPr>
                  <a:t>  |   </a:t>
                </a:r>
                <a14:m>
                  <m:oMath xmlns:m="http://schemas.openxmlformats.org/officeDocument/2006/math">
                    <m:r>
                      <a:rPr lang="en-US" altLang="zh-CN" sz="1600" i="1">
                        <a:latin typeface="Cambria Math" panose="02040503050406030204" pitchFamily="18" charset="0"/>
                        <a:ea typeface="微软雅黑" panose="020B0503020204020204" pitchFamily="34" charset="-122"/>
                      </a:rPr>
                      <m:t>𝐶</m:t>
                    </m:r>
                    <m:d>
                      <m:dPr>
                        <m:begChr m:val="["/>
                        <m:endChr m:val="]"/>
                        <m:ctrlPr>
                          <a:rPr lang="en-US" altLang="zh-CN" sz="1600" i="1">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𝐴</m:t>
                        </m:r>
                        <m:r>
                          <a:rPr lang="en-US" altLang="zh-CN" sz="1600" b="0" i="1" smtClean="0">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𝑗</m:t>
                        </m:r>
                      </m:e>
                    </m:d>
                    <m:r>
                      <a:rPr lang="en-US" altLang="zh-CN" sz="1600" b="0" i="1" smtClean="0">
                        <a:latin typeface="Cambria Math" panose="02040503050406030204" pitchFamily="18" charset="0"/>
                        <a:ea typeface="微软雅黑" panose="020B0503020204020204" pitchFamily="34" charset="-122"/>
                      </a:rPr>
                      <m:t>]</m:t>
                    </m:r>
                    <m:r>
                      <a:rPr lang="en-US" altLang="zh-CN" sz="1600" i="1">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𝐶</m:t>
                    </m:r>
                    <m:d>
                      <m:dPr>
                        <m:begChr m:val="["/>
                        <m:endChr m:val="]"/>
                        <m:ctrlPr>
                          <a:rPr lang="en-US" altLang="zh-CN" sz="1600" b="0" i="1" smtClean="0">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𝐴</m:t>
                        </m:r>
                        <m:d>
                          <m:dPr>
                            <m:begChr m:val="["/>
                            <m:endChr m:val="]"/>
                            <m:ctrlPr>
                              <a:rPr lang="en-US" altLang="zh-CN" sz="1600" b="0" i="1" smtClean="0">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𝑗</m:t>
                            </m:r>
                          </m:e>
                        </m:d>
                      </m:e>
                    </m:d>
                    <m:r>
                      <a:rPr lang="en-US" altLang="zh-CN" sz="1600" b="0" i="1" smtClean="0">
                        <a:latin typeface="Cambria Math" panose="02040503050406030204" pitchFamily="18" charset="0"/>
                        <a:ea typeface="微软雅黑" panose="020B0503020204020204" pitchFamily="34" charset="-122"/>
                      </a:rPr>
                      <m:t>+1</m:t>
                    </m:r>
                  </m:oMath>
                </a14:m>
                <a:endParaRPr lang="en-US" altLang="zh-CN" sz="1600"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en-US" altLang="zh-CN" sz="1600" b="1" dirty="0">
                    <a:latin typeface="微软雅黑" panose="020B0503020204020204" pitchFamily="34" charset="-122"/>
                    <a:ea typeface="微软雅黑" panose="020B0503020204020204" pitchFamily="34" charset="-122"/>
                  </a:rPr>
                  <a:t>  end  </a:t>
                </a:r>
                <a:r>
                  <a:rPr lang="en-US" altLang="zh-CN" sz="1600" dirty="0">
                    <a:latin typeface="微软雅黑" panose="020B0503020204020204" pitchFamily="34" charset="-122"/>
                    <a:ea typeface="微软雅黑" panose="020B0503020204020204" pitchFamily="34" charset="-122"/>
                  </a:rPr>
                  <a:t>//C[</a:t>
                </a:r>
                <a:r>
                  <a:rPr lang="en-US" altLang="zh-CN" sz="1600" dirty="0" err="1">
                    <a:latin typeface="微软雅黑" panose="020B0503020204020204" pitchFamily="34" charset="-122"/>
                    <a:ea typeface="微软雅黑" panose="020B0503020204020204" pitchFamily="34" charset="-122"/>
                  </a:rPr>
                  <a:t>i</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记录序列</a:t>
                </a:r>
                <a:r>
                  <a:rPr lang="en-US" altLang="zh-CN" sz="1600" dirty="0">
                    <a:latin typeface="微软雅黑" panose="020B0503020204020204" pitchFamily="34" charset="-122"/>
                    <a:ea typeface="微软雅黑" panose="020B0503020204020204" pitchFamily="34" charset="-122"/>
                  </a:rPr>
                  <a:t>A</a:t>
                </a:r>
                <a:r>
                  <a:rPr lang="zh-CN" altLang="en-US" sz="1600" dirty="0">
                    <a:latin typeface="微软雅黑" panose="020B0503020204020204" pitchFamily="34" charset="-122"/>
                    <a:ea typeface="微软雅黑" panose="020B0503020204020204" pitchFamily="34" charset="-122"/>
                  </a:rPr>
                  <a:t>中</a:t>
                </a:r>
                <a:r>
                  <a:rPr lang="zh-CN" altLang="en-US" sz="1600" dirty="0">
                    <a:solidFill>
                      <a:srgbClr val="FFFF00"/>
                    </a:solidFill>
                    <a:latin typeface="微软雅黑" panose="020B0503020204020204" pitchFamily="34" charset="-122"/>
                    <a:ea typeface="微软雅黑" panose="020B0503020204020204" pitchFamily="34" charset="-122"/>
                  </a:rPr>
                  <a:t>等于</a:t>
                </a:r>
                <a:r>
                  <a:rPr lang="en-US" altLang="zh-CN" sz="1600" dirty="0">
                    <a:solidFill>
                      <a:srgbClr val="FFFF00"/>
                    </a:solidFill>
                    <a:latin typeface="微软雅黑" panose="020B0503020204020204" pitchFamily="34" charset="-122"/>
                    <a:ea typeface="微软雅黑" panose="020B0503020204020204" pitchFamily="34" charset="-122"/>
                  </a:rPr>
                  <a:t>i</a:t>
                </a:r>
                <a:r>
                  <a:rPr lang="zh-CN" altLang="en-US" sz="1600" dirty="0">
                    <a:latin typeface="微软雅黑" panose="020B0503020204020204" pitchFamily="34" charset="-122"/>
                    <a:ea typeface="微软雅黑" panose="020B0503020204020204" pitchFamily="34" charset="-122"/>
                  </a:rPr>
                  <a:t>的元素个数</a:t>
                </a:r>
                <a:endParaRPr lang="en-US" altLang="zh-CN" sz="1600" b="1"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en-US" altLang="zh-CN" sz="1600" b="1" dirty="0">
                    <a:latin typeface="微软雅黑" panose="020B0503020204020204" pitchFamily="34" charset="-122"/>
                    <a:ea typeface="微软雅黑" panose="020B0503020204020204" pitchFamily="34" charset="-122"/>
                  </a:rPr>
                  <a:t>  for</a:t>
                </a:r>
                <a:r>
                  <a:rPr lang="en-US" altLang="zh-CN"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𝑖</m:t>
                    </m:r>
                    <m:r>
                      <a:rPr lang="en-US" altLang="zh-CN" sz="1600" i="1">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1</m:t>
                    </m:r>
                  </m:oMath>
                </a14:m>
                <a:r>
                  <a:rPr lang="en-US" altLang="zh-CN"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to</a:t>
                </a:r>
                <a:r>
                  <a:rPr lang="en-US" altLang="zh-CN"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𝑘</m:t>
                    </m:r>
                  </m:oMath>
                </a14:m>
                <a:r>
                  <a:rPr lang="en-US" altLang="zh-CN"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do</a:t>
                </a:r>
              </a:p>
              <a:p>
                <a:pPr marL="360000" lvl="0" indent="-288000" eaLnBrk="0" fontAlgn="base" hangingPunct="0">
                  <a:spcBef>
                    <a:spcPct val="0"/>
                  </a:spcBef>
                  <a:spcAft>
                    <a:spcPct val="0"/>
                  </a:spcAft>
                  <a:buFont typeface="+mj-lt"/>
                  <a:buAutoNum type="arabicPeriod"/>
                </a:pPr>
                <a:r>
                  <a:rPr lang="en-US" altLang="zh-CN" sz="1600" dirty="0">
                    <a:latin typeface="微软雅黑" panose="020B0503020204020204" pitchFamily="34" charset="-122"/>
                    <a:ea typeface="微软雅黑" panose="020B0503020204020204" pitchFamily="34" charset="-122"/>
                  </a:rPr>
                  <a:t>  |   </a:t>
                </a:r>
                <a14:m>
                  <m:oMath xmlns:m="http://schemas.openxmlformats.org/officeDocument/2006/math">
                    <m:r>
                      <a:rPr lang="en-US" altLang="zh-CN" sz="1600" i="1">
                        <a:latin typeface="Cambria Math" panose="02040503050406030204" pitchFamily="18" charset="0"/>
                        <a:ea typeface="微软雅黑" panose="020B0503020204020204" pitchFamily="34" charset="-122"/>
                      </a:rPr>
                      <m:t>𝐶</m:t>
                    </m:r>
                    <m:d>
                      <m:dPr>
                        <m:begChr m:val="["/>
                        <m:endChr m:val="]"/>
                        <m:ctrlPr>
                          <a:rPr lang="en-US" altLang="zh-CN" sz="1600" i="1">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𝑖</m:t>
                        </m:r>
                      </m:e>
                    </m:d>
                    <m:r>
                      <a:rPr lang="en-US" altLang="zh-CN" sz="1600" i="1">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  </m:t>
                    </m:r>
                    <m:r>
                      <a:rPr lang="en-US" altLang="zh-CN" sz="1600" b="0" i="1" smtClean="0">
                        <a:latin typeface="Cambria Math" panose="02040503050406030204" pitchFamily="18" charset="0"/>
                        <a:ea typeface="微软雅黑" panose="020B0503020204020204" pitchFamily="34" charset="-122"/>
                      </a:rPr>
                      <m:t>𝐶</m:t>
                    </m:r>
                    <m:d>
                      <m:dPr>
                        <m:begChr m:val="["/>
                        <m:endChr m:val="]"/>
                        <m:ctrlPr>
                          <a:rPr lang="en-US" altLang="zh-CN" sz="1600" b="0" i="1" smtClean="0">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𝑖</m:t>
                        </m:r>
                      </m:e>
                    </m:d>
                    <m:r>
                      <a:rPr lang="en-US" altLang="zh-CN" sz="1600" b="0" i="1" smtClean="0">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𝐶</m:t>
                    </m:r>
                    <m:r>
                      <a:rPr lang="en-US" altLang="zh-CN" sz="1600" b="0" i="1" smtClean="0">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𝑖</m:t>
                    </m:r>
                    <m:r>
                      <a:rPr lang="en-US" altLang="zh-CN" sz="1600" b="0" i="1" smtClean="0">
                        <a:latin typeface="Cambria Math" panose="02040503050406030204" pitchFamily="18" charset="0"/>
                        <a:ea typeface="微软雅黑" panose="020B0503020204020204" pitchFamily="34" charset="-122"/>
                      </a:rPr>
                      <m:t>−1]</m:t>
                    </m:r>
                  </m:oMath>
                </a14:m>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前缀和！</a:t>
                </a:r>
                <a:endParaRPr lang="en-US" altLang="zh-CN" sz="1600"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en-US" altLang="zh-CN" sz="1600" b="1" dirty="0">
                    <a:latin typeface="微软雅黑" panose="020B0503020204020204" pitchFamily="34" charset="-122"/>
                    <a:ea typeface="微软雅黑" panose="020B0503020204020204" pitchFamily="34" charset="-122"/>
                  </a:rPr>
                  <a:t>  end  </a:t>
                </a:r>
                <a:r>
                  <a:rPr lang="en-US" altLang="zh-CN" sz="1600" dirty="0">
                    <a:latin typeface="微软雅黑" panose="020B0503020204020204" pitchFamily="34" charset="-122"/>
                    <a:ea typeface="微软雅黑" panose="020B0503020204020204" pitchFamily="34" charset="-122"/>
                  </a:rPr>
                  <a:t>//C[</a:t>
                </a:r>
                <a:r>
                  <a:rPr lang="en-US" altLang="zh-CN" sz="1600" dirty="0" err="1">
                    <a:latin typeface="微软雅黑" panose="020B0503020204020204" pitchFamily="34" charset="-122"/>
                    <a:ea typeface="微软雅黑" panose="020B0503020204020204" pitchFamily="34" charset="-122"/>
                  </a:rPr>
                  <a:t>i</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记录序列</a:t>
                </a:r>
                <a:r>
                  <a:rPr lang="en-US" altLang="zh-CN" sz="1600" dirty="0">
                    <a:latin typeface="微软雅黑" panose="020B0503020204020204" pitchFamily="34" charset="-122"/>
                    <a:ea typeface="微软雅黑" panose="020B0503020204020204" pitchFamily="34" charset="-122"/>
                  </a:rPr>
                  <a:t>A</a:t>
                </a:r>
                <a:r>
                  <a:rPr lang="zh-CN" altLang="en-US" sz="1600" dirty="0">
                    <a:latin typeface="微软雅黑" panose="020B0503020204020204" pitchFamily="34" charset="-122"/>
                    <a:ea typeface="微软雅黑" panose="020B0503020204020204" pitchFamily="34" charset="-122"/>
                  </a:rPr>
                  <a:t>中</a:t>
                </a:r>
                <a:r>
                  <a:rPr lang="zh-CN" altLang="en-US" sz="1600" dirty="0">
                    <a:solidFill>
                      <a:schemeClr val="accent4">
                        <a:lumMod val="60000"/>
                        <a:lumOff val="40000"/>
                      </a:schemeClr>
                    </a:solidFill>
                    <a:latin typeface="微软雅黑" panose="020B0503020204020204" pitchFamily="34" charset="-122"/>
                    <a:ea typeface="微软雅黑" panose="020B0503020204020204" pitchFamily="34" charset="-122"/>
                  </a:rPr>
                  <a:t>小于等于</a:t>
                </a:r>
                <a:r>
                  <a:rPr lang="en-US" altLang="zh-CN" sz="1600" dirty="0">
                    <a:solidFill>
                      <a:srgbClr val="FFFF00"/>
                    </a:solidFill>
                    <a:latin typeface="微软雅黑" panose="020B0503020204020204" pitchFamily="34" charset="-122"/>
                    <a:ea typeface="微软雅黑" panose="020B0503020204020204" pitchFamily="34" charset="-122"/>
                  </a:rPr>
                  <a:t>i</a:t>
                </a:r>
                <a:r>
                  <a:rPr lang="zh-CN" altLang="en-US" sz="1600" dirty="0">
                    <a:latin typeface="微软雅黑" panose="020B0503020204020204" pitchFamily="34" charset="-122"/>
                    <a:ea typeface="微软雅黑" panose="020B0503020204020204" pitchFamily="34" charset="-122"/>
                  </a:rPr>
                  <a:t>的元素个数</a:t>
                </a:r>
                <a:endParaRPr lang="en-US" altLang="zh-CN" sz="1600" b="1"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en-US" altLang="zh-CN" sz="1600" b="1" dirty="0">
                    <a:latin typeface="微软雅黑" panose="020B0503020204020204" pitchFamily="34" charset="-122"/>
                    <a:ea typeface="微软雅黑" panose="020B0503020204020204" pitchFamily="34" charset="-122"/>
                  </a:rPr>
                  <a:t> for</a:t>
                </a:r>
                <a:r>
                  <a:rPr lang="en-US" altLang="zh-CN"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𝑗</m:t>
                    </m:r>
                    <m:r>
                      <a:rPr lang="en-US" altLang="zh-CN" sz="1600" i="1">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𝑛</m:t>
                    </m:r>
                  </m:oMath>
                </a14:m>
                <a:r>
                  <a:rPr lang="en-US" altLang="zh-CN"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to</a:t>
                </a:r>
                <a:r>
                  <a:rPr lang="en-US" altLang="zh-CN"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b="0" i="0" smtClean="0">
                        <a:latin typeface="Cambria Math" panose="02040503050406030204" pitchFamily="18" charset="0"/>
                        <a:ea typeface="微软雅黑" panose="020B0503020204020204" pitchFamily="34" charset="-122"/>
                      </a:rPr>
                      <m:t>1</m:t>
                    </m:r>
                  </m:oMath>
                </a14:m>
                <a:r>
                  <a:rPr lang="en-US" altLang="zh-CN"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do</a:t>
                </a:r>
              </a:p>
              <a:p>
                <a:pPr marL="360000" lvl="0" indent="-288000" eaLnBrk="0" fontAlgn="base" hangingPunct="0">
                  <a:spcBef>
                    <a:spcPct val="0"/>
                  </a:spcBef>
                  <a:spcAft>
                    <a:spcPct val="0"/>
                  </a:spcAft>
                  <a:buFont typeface="+mj-lt"/>
                  <a:buAutoNum type="arabicPeriod"/>
                </a:pPr>
                <a:r>
                  <a:rPr lang="en-US" altLang="zh-CN" sz="1600" dirty="0">
                    <a:latin typeface="微软雅黑" panose="020B0503020204020204" pitchFamily="34" charset="-122"/>
                    <a:ea typeface="微软雅黑" panose="020B0503020204020204" pitchFamily="34" charset="-122"/>
                  </a:rPr>
                  <a:t> |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𝐵</m:t>
                    </m:r>
                    <m:d>
                      <m:dPr>
                        <m:begChr m:val="["/>
                        <m:endChr m:val="]"/>
                        <m:ctrlPr>
                          <a:rPr lang="en-US" altLang="zh-CN" sz="1600" b="0" i="1" smtClean="0">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𝐶</m:t>
                        </m:r>
                        <m:d>
                          <m:dPr>
                            <m:begChr m:val="["/>
                            <m:endChr m:val="]"/>
                            <m:ctrlPr>
                              <a:rPr lang="en-US" altLang="zh-CN" sz="1600" b="0" i="1" smtClean="0">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𝐴</m:t>
                            </m:r>
                            <m:r>
                              <a:rPr lang="en-US" altLang="zh-CN" sz="1600" b="0" i="1" smtClean="0">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𝑗</m:t>
                            </m:r>
                            <m:r>
                              <a:rPr lang="en-US" altLang="zh-CN" sz="1600" b="0" i="1" smtClean="0">
                                <a:latin typeface="Cambria Math" panose="02040503050406030204" pitchFamily="18" charset="0"/>
                                <a:ea typeface="微软雅黑" panose="020B0503020204020204" pitchFamily="34" charset="-122"/>
                              </a:rPr>
                              <m:t>]</m:t>
                            </m:r>
                          </m:e>
                        </m:d>
                      </m:e>
                    </m:d>
                    <m:r>
                      <a:rPr lang="en-US" altLang="zh-CN" sz="1600" b="0" i="1" smtClean="0">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𝐴</m:t>
                    </m:r>
                    <m:d>
                      <m:dPr>
                        <m:begChr m:val="["/>
                        <m:endChr m:val="]"/>
                        <m:ctrlPr>
                          <a:rPr lang="en-US" altLang="zh-CN" sz="1600" b="0" i="1" smtClean="0">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𝑗</m:t>
                        </m:r>
                      </m:e>
                    </m:d>
                  </m:oMath>
                </a14:m>
                <a:endParaRPr lang="en-US" altLang="zh-CN" sz="1600" b="0" dirty="0">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en-US" altLang="zh-CN" sz="1600" dirty="0">
                    <a:ea typeface="微软雅黑" panose="020B0503020204020204" pitchFamily="34" charset="-122"/>
                  </a:rPr>
                  <a:t>  </a:t>
                </a:r>
                <a:r>
                  <a:rPr lang="en-US" altLang="zh-CN" sz="1600" b="0" dirty="0">
                    <a:ea typeface="微软雅黑" panose="020B0503020204020204" pitchFamily="34" charset="-122"/>
                  </a:rPr>
                  <a:t>|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𝐶</m:t>
                    </m:r>
                    <m:d>
                      <m:dPr>
                        <m:begChr m:val="["/>
                        <m:endChr m:val="]"/>
                        <m:ctrlPr>
                          <a:rPr lang="en-US" altLang="zh-CN" sz="1600" b="0" i="1" smtClean="0">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𝐴</m:t>
                        </m:r>
                        <m:d>
                          <m:dPr>
                            <m:begChr m:val="["/>
                            <m:endChr m:val="]"/>
                            <m:ctrlPr>
                              <a:rPr lang="en-US" altLang="zh-CN" sz="1600" b="0" i="1" smtClean="0">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𝑗</m:t>
                            </m:r>
                          </m:e>
                        </m:d>
                      </m:e>
                    </m:d>
                    <m:r>
                      <a:rPr lang="en-US" altLang="zh-CN" sz="1600" b="0" i="1" smtClean="0">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𝐶</m:t>
                    </m:r>
                    <m:d>
                      <m:dPr>
                        <m:begChr m:val="["/>
                        <m:endChr m:val="]"/>
                        <m:ctrlPr>
                          <a:rPr lang="en-US" altLang="zh-CN" sz="1600" b="0" i="1" smtClean="0">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𝐴</m:t>
                        </m:r>
                        <m:d>
                          <m:dPr>
                            <m:begChr m:val="["/>
                            <m:endChr m:val="]"/>
                            <m:ctrlPr>
                              <a:rPr lang="en-US" altLang="zh-CN" sz="1600" b="0" i="1" smtClean="0">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𝑗</m:t>
                            </m:r>
                          </m:e>
                        </m:d>
                      </m:e>
                    </m:d>
                    <m:r>
                      <a:rPr lang="en-US" altLang="zh-CN" sz="1600" b="0" i="1" smtClean="0">
                        <a:latin typeface="Cambria Math" panose="02040503050406030204" pitchFamily="18" charset="0"/>
                        <a:ea typeface="微软雅黑" panose="020B0503020204020204" pitchFamily="34" charset="-122"/>
                      </a:rPr>
                      <m:t>−1 </m:t>
                    </m:r>
                  </m:oMath>
                </a14:m>
                <a:endParaRPr lang="en-US" altLang="zh-CN" sz="1600" i="1"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en-US" altLang="zh-CN" sz="1600" b="1" dirty="0">
                    <a:latin typeface="微软雅黑" panose="020B0503020204020204" pitchFamily="34" charset="-122"/>
                    <a:ea typeface="微软雅黑" panose="020B0503020204020204" pitchFamily="34" charset="-122"/>
                  </a:rPr>
                  <a:t> end</a:t>
                </a:r>
                <a:endParaRPr lang="en-US" altLang="zh-CN" sz="1600"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zh-CN" altLang="zh-CN" sz="1600" dirty="0">
                    <a:latin typeface="微软雅黑" panose="020B0503020204020204" pitchFamily="34" charset="-122"/>
                    <a:ea typeface="微软雅黑" panose="020B0503020204020204" pitchFamily="34" charset="-122"/>
                  </a:rPr>
                  <a:t>———————————————</a:t>
                </a:r>
              </a:p>
            </p:txBody>
          </p:sp>
        </mc:Choice>
        <mc:Fallback xmlns="">
          <p:sp>
            <p:nvSpPr>
              <p:cNvPr id="31" name="任意多边形: 形状 30">
                <a:extLst>
                  <a:ext uri="{FF2B5EF4-FFF2-40B4-BE49-F238E27FC236}">
                    <a16:creationId xmlns:a16="http://schemas.microsoft.com/office/drawing/2014/main" id="{A544D6B8-4579-4988-9265-BEBEF14CEBBE}"/>
                  </a:ext>
                </a:extLst>
              </p:cNvPr>
              <p:cNvSpPr>
                <a:spLocks noRot="1" noChangeAspect="1" noMove="1" noResize="1" noEditPoints="1" noAdjustHandles="1" noChangeArrowheads="1" noChangeShapeType="1" noTextEdit="1"/>
              </p:cNvSpPr>
              <p:nvPr/>
            </p:nvSpPr>
            <p:spPr>
              <a:xfrm>
                <a:off x="84376" y="1868710"/>
                <a:ext cx="4886455" cy="4152162"/>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700244746"/>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6" name="任意多边形: 形状 35">
                <a:extLst>
                  <a:ext uri="{FF2B5EF4-FFF2-40B4-BE49-F238E27FC236}">
                    <a16:creationId xmlns:a16="http://schemas.microsoft.com/office/drawing/2014/main" id="{09D8E426-C231-49A1-A684-606D03F2A787}"/>
                  </a:ext>
                </a:extLst>
              </p:cNvPr>
              <p:cNvSpPr/>
              <p:nvPr/>
            </p:nvSpPr>
            <p:spPr>
              <a:xfrm>
                <a:off x="129493" y="1875051"/>
                <a:ext cx="4886455" cy="4152162"/>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lvl="0" eaLnBrk="0" fontAlgn="base" hangingPunct="0">
                  <a:spcBef>
                    <a:spcPct val="0"/>
                  </a:spcBef>
                  <a:spcAft>
                    <a:spcPct val="0"/>
                  </a:spcAft>
                </a:pPr>
                <a:r>
                  <a:rPr lang="zh-CN" altLang="zh-CN" sz="1600" dirty="0">
                    <a:latin typeface="微软雅黑" panose="020B0503020204020204" pitchFamily="34" charset="-122"/>
                    <a:ea typeface="微软雅黑" panose="020B0503020204020204" pitchFamily="34" charset="-122"/>
                  </a:rPr>
                  <a:t>———————————————</a:t>
                </a:r>
              </a:p>
              <a:p>
                <a:pPr marL="360000" lvl="0" indent="-288000" eaLnBrk="0" fontAlgn="base" hangingPunct="0">
                  <a:spcBef>
                    <a:spcPct val="0"/>
                  </a:spcBef>
                  <a:spcAft>
                    <a:spcPct val="0"/>
                  </a:spcAft>
                  <a:buFont typeface="+mj-lt"/>
                  <a:buAutoNum type="arabicPeriod"/>
                </a:pPr>
                <a:r>
                  <a:rPr lang="en-US" altLang="zh-CN" sz="1600" b="1" dirty="0">
                    <a:latin typeface="微软雅黑" panose="020B0503020204020204" pitchFamily="34" charset="-122"/>
                    <a:ea typeface="微软雅黑" panose="020B0503020204020204" pitchFamily="34" charset="-122"/>
                  </a:rPr>
                  <a:t>  for</a:t>
                </a:r>
                <a:r>
                  <a:rPr lang="en-US" altLang="zh-CN"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𝑖</m:t>
                    </m:r>
                    <m:r>
                      <a:rPr lang="en-US" altLang="zh-CN" sz="1600" b="0" i="1" smtClean="0">
                        <a:latin typeface="Cambria Math" panose="02040503050406030204" pitchFamily="18" charset="0"/>
                        <a:ea typeface="微软雅黑" panose="020B0503020204020204" pitchFamily="34" charset="-122"/>
                      </a:rPr>
                      <m:t>←0</m:t>
                    </m:r>
                  </m:oMath>
                </a14:m>
                <a:r>
                  <a:rPr lang="en-US" altLang="zh-CN"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to</a:t>
                </a:r>
                <a:r>
                  <a:rPr lang="en-US" altLang="zh-CN"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𝑘</m:t>
                    </m:r>
                  </m:oMath>
                </a14:m>
                <a:r>
                  <a:rPr lang="en-US" altLang="zh-CN"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do</a:t>
                </a:r>
              </a:p>
              <a:p>
                <a:pPr marL="360000" lvl="0" indent="-288000" eaLnBrk="0" fontAlgn="base" hangingPunct="0">
                  <a:spcBef>
                    <a:spcPct val="0"/>
                  </a:spcBef>
                  <a:spcAft>
                    <a:spcPct val="0"/>
                  </a:spcAft>
                  <a:buFont typeface="+mj-lt"/>
                  <a:buAutoNum type="arabicPeriod"/>
                </a:pPr>
                <a:r>
                  <a:rPr lang="en-US" altLang="zh-CN" sz="1600" dirty="0">
                    <a:latin typeface="微软雅黑" panose="020B0503020204020204" pitchFamily="34" charset="-122"/>
                    <a:ea typeface="微软雅黑" panose="020B0503020204020204" pitchFamily="34" charset="-122"/>
                  </a:rPr>
                  <a:t>  |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𝐶</m:t>
                    </m:r>
                    <m:d>
                      <m:dPr>
                        <m:begChr m:val="["/>
                        <m:endChr m:val="]"/>
                        <m:ctrlPr>
                          <a:rPr lang="en-US" altLang="zh-CN" sz="1600" b="0" i="1" smtClean="0">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𝑖</m:t>
                        </m:r>
                      </m:e>
                    </m:d>
                    <m:r>
                      <a:rPr lang="en-US" altLang="zh-CN" sz="1600" b="0" i="1" smtClean="0">
                        <a:latin typeface="Cambria Math" panose="02040503050406030204" pitchFamily="18" charset="0"/>
                        <a:ea typeface="微软雅黑" panose="020B0503020204020204" pitchFamily="34" charset="-122"/>
                      </a:rPr>
                      <m:t>←0</m:t>
                    </m:r>
                  </m:oMath>
                </a14:m>
                <a:endParaRPr lang="en-US" altLang="zh-CN" sz="1600"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en-US" altLang="zh-CN" sz="1600" b="1" dirty="0">
                    <a:latin typeface="微软雅黑" panose="020B0503020204020204" pitchFamily="34" charset="-122"/>
                    <a:ea typeface="微软雅黑" panose="020B0503020204020204" pitchFamily="34" charset="-122"/>
                  </a:rPr>
                  <a:t>  end</a:t>
                </a:r>
                <a:r>
                  <a:rPr lang="zh-CN" altLang="zh-CN"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             </a:t>
                </a:r>
                <a:endParaRPr lang="en-US" altLang="zh-CN" sz="1600"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en-US" altLang="zh-CN" sz="1600" b="1" dirty="0">
                    <a:latin typeface="微软雅黑" panose="020B0503020204020204" pitchFamily="34" charset="-122"/>
                    <a:ea typeface="微软雅黑" panose="020B0503020204020204" pitchFamily="34" charset="-122"/>
                  </a:rPr>
                  <a:t>  for</a:t>
                </a:r>
                <a:r>
                  <a:rPr lang="en-US" altLang="zh-CN"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𝑗</m:t>
                    </m:r>
                    <m:r>
                      <a:rPr lang="en-US" altLang="zh-CN" sz="1600" i="1">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1</m:t>
                    </m:r>
                  </m:oMath>
                </a14:m>
                <a:r>
                  <a:rPr lang="en-US" altLang="zh-CN"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to</a:t>
                </a:r>
                <a:r>
                  <a:rPr lang="en-US" altLang="zh-CN"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𝑛</m:t>
                    </m:r>
                  </m:oMath>
                </a14:m>
                <a:r>
                  <a:rPr lang="en-US" altLang="zh-CN"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do</a:t>
                </a:r>
              </a:p>
              <a:p>
                <a:pPr marL="360000" lvl="0" indent="-288000" eaLnBrk="0" fontAlgn="base" hangingPunct="0">
                  <a:spcBef>
                    <a:spcPct val="0"/>
                  </a:spcBef>
                  <a:spcAft>
                    <a:spcPct val="0"/>
                  </a:spcAft>
                  <a:buFont typeface="+mj-lt"/>
                  <a:buAutoNum type="arabicPeriod"/>
                </a:pPr>
                <a:r>
                  <a:rPr lang="en-US" altLang="zh-CN" sz="1600" dirty="0">
                    <a:latin typeface="微软雅黑" panose="020B0503020204020204" pitchFamily="34" charset="-122"/>
                    <a:ea typeface="微软雅黑" panose="020B0503020204020204" pitchFamily="34" charset="-122"/>
                  </a:rPr>
                  <a:t>  |   </a:t>
                </a:r>
                <a14:m>
                  <m:oMath xmlns:m="http://schemas.openxmlformats.org/officeDocument/2006/math">
                    <m:r>
                      <a:rPr lang="en-US" altLang="zh-CN" sz="1600" i="1">
                        <a:latin typeface="Cambria Math" panose="02040503050406030204" pitchFamily="18" charset="0"/>
                        <a:ea typeface="微软雅黑" panose="020B0503020204020204" pitchFamily="34" charset="-122"/>
                      </a:rPr>
                      <m:t>𝐶</m:t>
                    </m:r>
                    <m:d>
                      <m:dPr>
                        <m:begChr m:val="["/>
                        <m:endChr m:val="]"/>
                        <m:ctrlPr>
                          <a:rPr lang="en-US" altLang="zh-CN" sz="1600" i="1">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𝐴</m:t>
                        </m:r>
                        <m:r>
                          <a:rPr lang="en-US" altLang="zh-CN" sz="1600" b="0" i="1" smtClean="0">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𝑗</m:t>
                        </m:r>
                      </m:e>
                    </m:d>
                    <m:r>
                      <a:rPr lang="en-US" altLang="zh-CN" sz="1600" b="0" i="1" smtClean="0">
                        <a:latin typeface="Cambria Math" panose="02040503050406030204" pitchFamily="18" charset="0"/>
                        <a:ea typeface="微软雅黑" panose="020B0503020204020204" pitchFamily="34" charset="-122"/>
                      </a:rPr>
                      <m:t>]</m:t>
                    </m:r>
                    <m:r>
                      <a:rPr lang="en-US" altLang="zh-CN" sz="1600" i="1">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𝐶</m:t>
                    </m:r>
                    <m:d>
                      <m:dPr>
                        <m:begChr m:val="["/>
                        <m:endChr m:val="]"/>
                        <m:ctrlPr>
                          <a:rPr lang="en-US" altLang="zh-CN" sz="1600" b="0" i="1" smtClean="0">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𝐴</m:t>
                        </m:r>
                        <m:d>
                          <m:dPr>
                            <m:begChr m:val="["/>
                            <m:endChr m:val="]"/>
                            <m:ctrlPr>
                              <a:rPr lang="en-US" altLang="zh-CN" sz="1600" b="0" i="1" smtClean="0">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𝑗</m:t>
                            </m:r>
                          </m:e>
                        </m:d>
                      </m:e>
                    </m:d>
                    <m:r>
                      <a:rPr lang="en-US" altLang="zh-CN" sz="1600" b="0" i="1" smtClean="0">
                        <a:latin typeface="Cambria Math" panose="02040503050406030204" pitchFamily="18" charset="0"/>
                        <a:ea typeface="微软雅黑" panose="020B0503020204020204" pitchFamily="34" charset="-122"/>
                      </a:rPr>
                      <m:t>+1</m:t>
                    </m:r>
                  </m:oMath>
                </a14:m>
                <a:endParaRPr lang="en-US" altLang="zh-CN" sz="1600"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en-US" altLang="zh-CN" sz="1600" b="1" dirty="0">
                    <a:latin typeface="微软雅黑" panose="020B0503020204020204" pitchFamily="34" charset="-122"/>
                    <a:ea typeface="微软雅黑" panose="020B0503020204020204" pitchFamily="34" charset="-122"/>
                  </a:rPr>
                  <a:t>  end  </a:t>
                </a:r>
                <a:r>
                  <a:rPr lang="en-US" altLang="zh-CN" sz="1600" dirty="0">
                    <a:latin typeface="微软雅黑" panose="020B0503020204020204" pitchFamily="34" charset="-122"/>
                    <a:ea typeface="微软雅黑" panose="020B0503020204020204" pitchFamily="34" charset="-122"/>
                  </a:rPr>
                  <a:t>//C[</a:t>
                </a:r>
                <a:r>
                  <a:rPr lang="en-US" altLang="zh-CN" sz="1600" dirty="0" err="1">
                    <a:latin typeface="微软雅黑" panose="020B0503020204020204" pitchFamily="34" charset="-122"/>
                    <a:ea typeface="微软雅黑" panose="020B0503020204020204" pitchFamily="34" charset="-122"/>
                  </a:rPr>
                  <a:t>i</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记录序列</a:t>
                </a:r>
                <a:r>
                  <a:rPr lang="en-US" altLang="zh-CN" sz="1600" dirty="0">
                    <a:latin typeface="微软雅黑" panose="020B0503020204020204" pitchFamily="34" charset="-122"/>
                    <a:ea typeface="微软雅黑" panose="020B0503020204020204" pitchFamily="34" charset="-122"/>
                  </a:rPr>
                  <a:t>A</a:t>
                </a:r>
                <a:r>
                  <a:rPr lang="zh-CN" altLang="en-US" sz="1600" dirty="0">
                    <a:latin typeface="微软雅黑" panose="020B0503020204020204" pitchFamily="34" charset="-122"/>
                    <a:ea typeface="微软雅黑" panose="020B0503020204020204" pitchFamily="34" charset="-122"/>
                  </a:rPr>
                  <a:t>中</a:t>
                </a:r>
                <a:r>
                  <a:rPr lang="zh-CN" altLang="en-US" sz="1600" dirty="0">
                    <a:solidFill>
                      <a:srgbClr val="FFFF00"/>
                    </a:solidFill>
                    <a:latin typeface="微软雅黑" panose="020B0503020204020204" pitchFamily="34" charset="-122"/>
                    <a:ea typeface="微软雅黑" panose="020B0503020204020204" pitchFamily="34" charset="-122"/>
                  </a:rPr>
                  <a:t>等于</a:t>
                </a:r>
                <a:r>
                  <a:rPr lang="en-US" altLang="zh-CN" sz="1600" dirty="0">
                    <a:solidFill>
                      <a:srgbClr val="FFFF00"/>
                    </a:solidFill>
                    <a:latin typeface="微软雅黑" panose="020B0503020204020204" pitchFamily="34" charset="-122"/>
                    <a:ea typeface="微软雅黑" panose="020B0503020204020204" pitchFamily="34" charset="-122"/>
                  </a:rPr>
                  <a:t>i</a:t>
                </a:r>
                <a:r>
                  <a:rPr lang="zh-CN" altLang="en-US" sz="1600" dirty="0">
                    <a:latin typeface="微软雅黑" panose="020B0503020204020204" pitchFamily="34" charset="-122"/>
                    <a:ea typeface="微软雅黑" panose="020B0503020204020204" pitchFamily="34" charset="-122"/>
                  </a:rPr>
                  <a:t>的元素个数</a:t>
                </a:r>
                <a:endParaRPr lang="en-US" altLang="zh-CN" sz="1600" b="1"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en-US" altLang="zh-CN" sz="1600" b="1" dirty="0">
                    <a:latin typeface="微软雅黑" panose="020B0503020204020204" pitchFamily="34" charset="-122"/>
                    <a:ea typeface="微软雅黑" panose="020B0503020204020204" pitchFamily="34" charset="-122"/>
                  </a:rPr>
                  <a:t>  for</a:t>
                </a:r>
                <a:r>
                  <a:rPr lang="en-US" altLang="zh-CN"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𝑖</m:t>
                    </m:r>
                    <m:r>
                      <a:rPr lang="en-US" altLang="zh-CN" sz="1600" i="1">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1</m:t>
                    </m:r>
                  </m:oMath>
                </a14:m>
                <a:r>
                  <a:rPr lang="en-US" altLang="zh-CN"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to</a:t>
                </a:r>
                <a:r>
                  <a:rPr lang="en-US" altLang="zh-CN"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𝑘</m:t>
                    </m:r>
                  </m:oMath>
                </a14:m>
                <a:r>
                  <a:rPr lang="en-US" altLang="zh-CN"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do</a:t>
                </a:r>
              </a:p>
              <a:p>
                <a:pPr marL="360000" lvl="0" indent="-288000" eaLnBrk="0" fontAlgn="base" hangingPunct="0">
                  <a:spcBef>
                    <a:spcPct val="0"/>
                  </a:spcBef>
                  <a:spcAft>
                    <a:spcPct val="0"/>
                  </a:spcAft>
                  <a:buFont typeface="+mj-lt"/>
                  <a:buAutoNum type="arabicPeriod"/>
                </a:pPr>
                <a:r>
                  <a:rPr lang="en-US" altLang="zh-CN" sz="1600" dirty="0">
                    <a:latin typeface="微软雅黑" panose="020B0503020204020204" pitchFamily="34" charset="-122"/>
                    <a:ea typeface="微软雅黑" panose="020B0503020204020204" pitchFamily="34" charset="-122"/>
                  </a:rPr>
                  <a:t>  |   </a:t>
                </a:r>
                <a14:m>
                  <m:oMath xmlns:m="http://schemas.openxmlformats.org/officeDocument/2006/math">
                    <m:r>
                      <a:rPr lang="en-US" altLang="zh-CN" sz="1600" i="1">
                        <a:latin typeface="Cambria Math" panose="02040503050406030204" pitchFamily="18" charset="0"/>
                        <a:ea typeface="微软雅黑" panose="020B0503020204020204" pitchFamily="34" charset="-122"/>
                      </a:rPr>
                      <m:t>𝐶</m:t>
                    </m:r>
                    <m:d>
                      <m:dPr>
                        <m:begChr m:val="["/>
                        <m:endChr m:val="]"/>
                        <m:ctrlPr>
                          <a:rPr lang="en-US" altLang="zh-CN" sz="1600" i="1">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𝑖</m:t>
                        </m:r>
                      </m:e>
                    </m:d>
                    <m:r>
                      <a:rPr lang="en-US" altLang="zh-CN" sz="1600" i="1">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  </m:t>
                    </m:r>
                    <m:r>
                      <a:rPr lang="en-US" altLang="zh-CN" sz="1600" b="0" i="1" smtClean="0">
                        <a:latin typeface="Cambria Math" panose="02040503050406030204" pitchFamily="18" charset="0"/>
                        <a:ea typeface="微软雅黑" panose="020B0503020204020204" pitchFamily="34" charset="-122"/>
                      </a:rPr>
                      <m:t>𝐶</m:t>
                    </m:r>
                    <m:d>
                      <m:dPr>
                        <m:begChr m:val="["/>
                        <m:endChr m:val="]"/>
                        <m:ctrlPr>
                          <a:rPr lang="en-US" altLang="zh-CN" sz="1600" b="0" i="1" smtClean="0">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𝑖</m:t>
                        </m:r>
                      </m:e>
                    </m:d>
                    <m:r>
                      <a:rPr lang="en-US" altLang="zh-CN" sz="1600" b="0" i="1" smtClean="0">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𝐶</m:t>
                    </m:r>
                    <m:r>
                      <a:rPr lang="en-US" altLang="zh-CN" sz="1600" b="0" i="1" smtClean="0">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𝑖</m:t>
                    </m:r>
                    <m:r>
                      <a:rPr lang="en-US" altLang="zh-CN" sz="1600" b="0" i="1" smtClean="0">
                        <a:latin typeface="Cambria Math" panose="02040503050406030204" pitchFamily="18" charset="0"/>
                        <a:ea typeface="微软雅黑" panose="020B0503020204020204" pitchFamily="34" charset="-122"/>
                      </a:rPr>
                      <m:t>−1]</m:t>
                    </m:r>
                  </m:oMath>
                </a14:m>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前缀和！</a:t>
                </a:r>
                <a:endParaRPr lang="en-US" altLang="zh-CN" sz="1600"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en-US" altLang="zh-CN" sz="1600" b="1" dirty="0">
                    <a:latin typeface="微软雅黑" panose="020B0503020204020204" pitchFamily="34" charset="-122"/>
                    <a:ea typeface="微软雅黑" panose="020B0503020204020204" pitchFamily="34" charset="-122"/>
                  </a:rPr>
                  <a:t>  end  </a:t>
                </a:r>
                <a:r>
                  <a:rPr lang="en-US" altLang="zh-CN" sz="1600" dirty="0">
                    <a:latin typeface="微软雅黑" panose="020B0503020204020204" pitchFamily="34" charset="-122"/>
                    <a:ea typeface="微软雅黑" panose="020B0503020204020204" pitchFamily="34" charset="-122"/>
                  </a:rPr>
                  <a:t>//C[</a:t>
                </a:r>
                <a:r>
                  <a:rPr lang="en-US" altLang="zh-CN" sz="1600" dirty="0" err="1">
                    <a:latin typeface="微软雅黑" panose="020B0503020204020204" pitchFamily="34" charset="-122"/>
                    <a:ea typeface="微软雅黑" panose="020B0503020204020204" pitchFamily="34" charset="-122"/>
                  </a:rPr>
                  <a:t>i</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记录序列</a:t>
                </a:r>
                <a:r>
                  <a:rPr lang="en-US" altLang="zh-CN" sz="1600" dirty="0">
                    <a:latin typeface="微软雅黑" panose="020B0503020204020204" pitchFamily="34" charset="-122"/>
                    <a:ea typeface="微软雅黑" panose="020B0503020204020204" pitchFamily="34" charset="-122"/>
                  </a:rPr>
                  <a:t>A</a:t>
                </a:r>
                <a:r>
                  <a:rPr lang="zh-CN" altLang="en-US" sz="1600" dirty="0">
                    <a:latin typeface="微软雅黑" panose="020B0503020204020204" pitchFamily="34" charset="-122"/>
                    <a:ea typeface="微软雅黑" panose="020B0503020204020204" pitchFamily="34" charset="-122"/>
                  </a:rPr>
                  <a:t>中</a:t>
                </a:r>
                <a:r>
                  <a:rPr lang="zh-CN" altLang="en-US" sz="1600" dirty="0">
                    <a:solidFill>
                      <a:schemeClr val="accent4">
                        <a:lumMod val="60000"/>
                        <a:lumOff val="40000"/>
                      </a:schemeClr>
                    </a:solidFill>
                    <a:latin typeface="微软雅黑" panose="020B0503020204020204" pitchFamily="34" charset="-122"/>
                    <a:ea typeface="微软雅黑" panose="020B0503020204020204" pitchFamily="34" charset="-122"/>
                  </a:rPr>
                  <a:t>小于等于</a:t>
                </a:r>
                <a:r>
                  <a:rPr lang="en-US" altLang="zh-CN" sz="1600" dirty="0">
                    <a:solidFill>
                      <a:srgbClr val="FFFF00"/>
                    </a:solidFill>
                    <a:latin typeface="微软雅黑" panose="020B0503020204020204" pitchFamily="34" charset="-122"/>
                    <a:ea typeface="微软雅黑" panose="020B0503020204020204" pitchFamily="34" charset="-122"/>
                  </a:rPr>
                  <a:t>i</a:t>
                </a:r>
                <a:r>
                  <a:rPr lang="zh-CN" altLang="en-US" sz="1600" dirty="0">
                    <a:latin typeface="微软雅黑" panose="020B0503020204020204" pitchFamily="34" charset="-122"/>
                    <a:ea typeface="微软雅黑" panose="020B0503020204020204" pitchFamily="34" charset="-122"/>
                  </a:rPr>
                  <a:t>的元素个数</a:t>
                </a:r>
                <a:endParaRPr lang="en-US" altLang="zh-CN" sz="1600" b="1"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en-US" altLang="zh-CN" sz="1600" b="1" dirty="0">
                    <a:latin typeface="微软雅黑" panose="020B0503020204020204" pitchFamily="34" charset="-122"/>
                    <a:ea typeface="微软雅黑" panose="020B0503020204020204" pitchFamily="34" charset="-122"/>
                  </a:rPr>
                  <a:t> for</a:t>
                </a:r>
                <a:r>
                  <a:rPr lang="en-US" altLang="zh-CN"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𝑗</m:t>
                    </m:r>
                    <m:r>
                      <a:rPr lang="en-US" altLang="zh-CN" sz="1600" i="1">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𝑛</m:t>
                    </m:r>
                  </m:oMath>
                </a14:m>
                <a:r>
                  <a:rPr lang="en-US" altLang="zh-CN"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to</a:t>
                </a:r>
                <a:r>
                  <a:rPr lang="en-US" altLang="zh-CN"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b="0" i="0" smtClean="0">
                        <a:latin typeface="Cambria Math" panose="02040503050406030204" pitchFamily="18" charset="0"/>
                        <a:ea typeface="微软雅黑" panose="020B0503020204020204" pitchFamily="34" charset="-122"/>
                      </a:rPr>
                      <m:t>1</m:t>
                    </m:r>
                  </m:oMath>
                </a14:m>
                <a:r>
                  <a:rPr lang="en-US" altLang="zh-CN"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do</a:t>
                </a:r>
              </a:p>
              <a:p>
                <a:pPr marL="360000" lvl="0" indent="-288000" eaLnBrk="0" fontAlgn="base" hangingPunct="0">
                  <a:spcBef>
                    <a:spcPct val="0"/>
                  </a:spcBef>
                  <a:spcAft>
                    <a:spcPct val="0"/>
                  </a:spcAft>
                  <a:buFont typeface="+mj-lt"/>
                  <a:buAutoNum type="arabicPeriod"/>
                </a:pPr>
                <a:r>
                  <a:rPr lang="en-US" altLang="zh-CN" sz="1600" dirty="0">
                    <a:latin typeface="微软雅黑" panose="020B0503020204020204" pitchFamily="34" charset="-122"/>
                    <a:ea typeface="微软雅黑" panose="020B0503020204020204" pitchFamily="34" charset="-122"/>
                  </a:rPr>
                  <a:t> |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𝐵</m:t>
                    </m:r>
                    <m:d>
                      <m:dPr>
                        <m:begChr m:val="["/>
                        <m:endChr m:val="]"/>
                        <m:ctrlPr>
                          <a:rPr lang="en-US" altLang="zh-CN" sz="1600" b="0" i="1" smtClean="0">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𝐶</m:t>
                        </m:r>
                        <m:d>
                          <m:dPr>
                            <m:begChr m:val="["/>
                            <m:endChr m:val="]"/>
                            <m:ctrlPr>
                              <a:rPr lang="en-US" altLang="zh-CN" sz="1600" b="0" i="1" smtClean="0">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𝐴</m:t>
                            </m:r>
                            <m:r>
                              <a:rPr lang="en-US" altLang="zh-CN" sz="1600" b="0" i="1" smtClean="0">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𝑗</m:t>
                            </m:r>
                            <m:r>
                              <a:rPr lang="en-US" altLang="zh-CN" sz="1600" b="0" i="1" smtClean="0">
                                <a:latin typeface="Cambria Math" panose="02040503050406030204" pitchFamily="18" charset="0"/>
                                <a:ea typeface="微软雅黑" panose="020B0503020204020204" pitchFamily="34" charset="-122"/>
                              </a:rPr>
                              <m:t>]</m:t>
                            </m:r>
                          </m:e>
                        </m:d>
                      </m:e>
                    </m:d>
                    <m:r>
                      <a:rPr lang="en-US" altLang="zh-CN" sz="1600" b="0" i="1" smtClean="0">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𝐴</m:t>
                    </m:r>
                    <m:d>
                      <m:dPr>
                        <m:begChr m:val="["/>
                        <m:endChr m:val="]"/>
                        <m:ctrlPr>
                          <a:rPr lang="en-US" altLang="zh-CN" sz="1600" b="0" i="1" smtClean="0">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𝑗</m:t>
                        </m:r>
                      </m:e>
                    </m:d>
                  </m:oMath>
                </a14:m>
                <a:endParaRPr lang="en-US" altLang="zh-CN" sz="1600" b="0" dirty="0">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en-US" altLang="zh-CN" sz="1600" dirty="0">
                    <a:ea typeface="微软雅黑" panose="020B0503020204020204" pitchFamily="34" charset="-122"/>
                  </a:rPr>
                  <a:t>  </a:t>
                </a:r>
                <a:r>
                  <a:rPr lang="en-US" altLang="zh-CN" sz="1600" b="0" dirty="0">
                    <a:ea typeface="微软雅黑" panose="020B0503020204020204" pitchFamily="34" charset="-122"/>
                  </a:rPr>
                  <a:t>|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𝐶</m:t>
                    </m:r>
                    <m:d>
                      <m:dPr>
                        <m:begChr m:val="["/>
                        <m:endChr m:val="]"/>
                        <m:ctrlPr>
                          <a:rPr lang="en-US" altLang="zh-CN" sz="1600" b="0" i="1" smtClean="0">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𝐴</m:t>
                        </m:r>
                        <m:d>
                          <m:dPr>
                            <m:begChr m:val="["/>
                            <m:endChr m:val="]"/>
                            <m:ctrlPr>
                              <a:rPr lang="en-US" altLang="zh-CN" sz="1600" b="0" i="1" smtClean="0">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𝑗</m:t>
                            </m:r>
                          </m:e>
                        </m:d>
                      </m:e>
                    </m:d>
                    <m:r>
                      <a:rPr lang="en-US" altLang="zh-CN" sz="1600" b="0" i="1" smtClean="0">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𝐶</m:t>
                    </m:r>
                    <m:d>
                      <m:dPr>
                        <m:begChr m:val="["/>
                        <m:endChr m:val="]"/>
                        <m:ctrlPr>
                          <a:rPr lang="en-US" altLang="zh-CN" sz="1600" b="0" i="1" smtClean="0">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𝐴</m:t>
                        </m:r>
                        <m:d>
                          <m:dPr>
                            <m:begChr m:val="["/>
                            <m:endChr m:val="]"/>
                            <m:ctrlPr>
                              <a:rPr lang="en-US" altLang="zh-CN" sz="1600" b="0" i="1" smtClean="0">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𝑗</m:t>
                            </m:r>
                          </m:e>
                        </m:d>
                      </m:e>
                    </m:d>
                    <m:r>
                      <a:rPr lang="en-US" altLang="zh-CN" sz="1600" b="0" i="1" smtClean="0">
                        <a:latin typeface="Cambria Math" panose="02040503050406030204" pitchFamily="18" charset="0"/>
                        <a:ea typeface="微软雅黑" panose="020B0503020204020204" pitchFamily="34" charset="-122"/>
                      </a:rPr>
                      <m:t>−1 </m:t>
                    </m:r>
                  </m:oMath>
                </a14:m>
                <a:endParaRPr lang="en-US" altLang="zh-CN" sz="1600" i="1"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en-US" altLang="zh-CN" sz="1600" b="1" dirty="0">
                    <a:latin typeface="微软雅黑" panose="020B0503020204020204" pitchFamily="34" charset="-122"/>
                    <a:ea typeface="微软雅黑" panose="020B0503020204020204" pitchFamily="34" charset="-122"/>
                  </a:rPr>
                  <a:t> end</a:t>
                </a:r>
                <a:endParaRPr lang="en-US" altLang="zh-CN" sz="1600"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zh-CN" altLang="zh-CN" sz="1600" dirty="0">
                    <a:latin typeface="微软雅黑" panose="020B0503020204020204" pitchFamily="34" charset="-122"/>
                    <a:ea typeface="微软雅黑" panose="020B0503020204020204" pitchFamily="34" charset="-122"/>
                  </a:rPr>
                  <a:t>———————————————</a:t>
                </a:r>
              </a:p>
            </p:txBody>
          </p:sp>
        </mc:Choice>
        <mc:Fallback xmlns="">
          <p:sp>
            <p:nvSpPr>
              <p:cNvPr id="36" name="任意多边形: 形状 35">
                <a:extLst>
                  <a:ext uri="{FF2B5EF4-FFF2-40B4-BE49-F238E27FC236}">
                    <a16:creationId xmlns:a16="http://schemas.microsoft.com/office/drawing/2014/main" id="{09D8E426-C231-49A1-A684-606D03F2A787}"/>
                  </a:ext>
                </a:extLst>
              </p:cNvPr>
              <p:cNvSpPr>
                <a:spLocks noRot="1" noChangeAspect="1" noMove="1" noResize="1" noEditPoints="1" noAdjustHandles="1" noChangeArrowheads="1" noChangeShapeType="1" noTextEdit="1"/>
              </p:cNvSpPr>
              <p:nvPr/>
            </p:nvSpPr>
            <p:spPr>
              <a:xfrm>
                <a:off x="129493" y="1875051"/>
                <a:ext cx="4886455" cy="4152162"/>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blipFill>
                <a:blip r:embed="rId3"/>
                <a:stretch>
                  <a:fillRect/>
                </a:stretch>
              </a:blipFill>
            </p:spPr>
            <p:txBody>
              <a:bodyPr/>
              <a:lstStyle/>
              <a:p>
                <a:r>
                  <a:rPr lang="zh-CN" altLang="en-US">
                    <a:noFill/>
                  </a:rPr>
                  <a:t> </a:t>
                </a:r>
              </a:p>
            </p:txBody>
          </p:sp>
        </mc:Fallback>
      </mc:AlternateContent>
      <p:sp>
        <p:nvSpPr>
          <p:cNvPr id="2" name="标题 1"/>
          <p:cNvSpPr>
            <a:spLocks noGrp="1"/>
          </p:cNvSpPr>
          <p:nvPr>
            <p:ph type="title"/>
          </p:nvPr>
        </p:nvSpPr>
        <p:spPr/>
        <p:txBody>
          <a:bodyPr/>
          <a:lstStyle/>
          <a:p>
            <a:r>
              <a:rPr lang="en-US" altLang="zh-CN" dirty="0"/>
              <a:t>10.7.1</a:t>
            </a:r>
            <a:r>
              <a:rPr lang="zh-CN" altLang="en-US" dirty="0"/>
              <a:t>  计数排序的示例</a:t>
            </a:r>
          </a:p>
        </p:txBody>
      </p:sp>
      <p:sp>
        <p:nvSpPr>
          <p:cNvPr id="3" name="副标题 2"/>
          <p:cNvSpPr>
            <a:spLocks noGrp="1"/>
          </p:cNvSpPr>
          <p:nvPr>
            <p:ph type="subTitle" idx="1"/>
          </p:nvPr>
        </p:nvSpPr>
        <p:spPr/>
        <p:txBody>
          <a:bodyPr/>
          <a:lstStyle/>
          <a:p>
            <a:r>
              <a:rPr lang="en-US" altLang="zh-CN" dirty="0"/>
              <a:t>10.7.1</a:t>
            </a:r>
            <a:r>
              <a:rPr lang="zh-CN" altLang="en-US" dirty="0"/>
              <a:t> 计数排序</a:t>
            </a:r>
          </a:p>
        </p:txBody>
      </p:sp>
      <p:sp>
        <p:nvSpPr>
          <p:cNvPr id="4" name="文本占位符 3"/>
          <p:cNvSpPr>
            <a:spLocks noGrp="1"/>
          </p:cNvSpPr>
          <p:nvPr>
            <p:ph type="body" idx="10"/>
          </p:nvPr>
        </p:nvSpPr>
        <p:spPr/>
        <p:txBody>
          <a:bodyPr/>
          <a:lstStyle/>
          <a:p>
            <a:r>
              <a:rPr lang="zh-CN" altLang="en-US" dirty="0"/>
              <a:t>数据结构</a:t>
            </a:r>
          </a:p>
        </p:txBody>
      </p:sp>
      <p:sp>
        <p:nvSpPr>
          <p:cNvPr id="16" name="Rectangle 99">
            <a:extLst>
              <a:ext uri="{FF2B5EF4-FFF2-40B4-BE49-F238E27FC236}">
                <a16:creationId xmlns:a16="http://schemas.microsoft.com/office/drawing/2014/main" id="{53DA590E-058C-4489-918D-15D403D607A5}"/>
              </a:ext>
            </a:extLst>
          </p:cNvPr>
          <p:cNvSpPr>
            <a:spLocks noChangeArrowheads="1"/>
          </p:cNvSpPr>
          <p:nvPr/>
        </p:nvSpPr>
        <p:spPr bwMode="auto">
          <a:xfrm>
            <a:off x="609147" y="2313105"/>
            <a:ext cx="2364641" cy="720317"/>
          </a:xfrm>
          <a:prstGeom prst="rect">
            <a:avLst/>
          </a:prstGeom>
          <a:noFill/>
          <a:ln w="28575">
            <a:solidFill>
              <a:srgbClr val="FFC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endParaRPr lang="zh-CN" altLang="en-US"/>
          </a:p>
        </p:txBody>
      </p:sp>
      <p:graphicFrame>
        <p:nvGraphicFramePr>
          <p:cNvPr id="17" name="Group 3">
            <a:extLst>
              <a:ext uri="{FF2B5EF4-FFF2-40B4-BE49-F238E27FC236}">
                <a16:creationId xmlns:a16="http://schemas.microsoft.com/office/drawing/2014/main" id="{BC3422A9-A54C-49FC-B135-0B0AAEB090B4}"/>
              </a:ext>
            </a:extLst>
          </p:cNvPr>
          <p:cNvGraphicFramePr>
            <a:graphicFrameLocks noGrp="1"/>
          </p:cNvGraphicFramePr>
          <p:nvPr>
            <p:extLst>
              <p:ext uri="{D42A27DB-BD31-4B8C-83A1-F6EECF244321}">
                <p14:modId xmlns:p14="http://schemas.microsoft.com/office/powerpoint/2010/main" val="3488966747"/>
              </p:ext>
            </p:extLst>
          </p:nvPr>
        </p:nvGraphicFramePr>
        <p:xfrm>
          <a:off x="5854148" y="3033422"/>
          <a:ext cx="2743200" cy="457200"/>
        </p:xfrm>
        <a:graphic>
          <a:graphicData uri="http://schemas.openxmlformats.org/drawingml/2006/table">
            <a:tbl>
              <a:tblPr/>
              <a:tblGrid>
                <a:gridCol w="533400">
                  <a:extLst>
                    <a:ext uri="{9D8B030D-6E8A-4147-A177-3AD203B41FA5}">
                      <a16:colId xmlns:a16="http://schemas.microsoft.com/office/drawing/2014/main" val="20000"/>
                    </a:ext>
                  </a:extLst>
                </a:gridCol>
                <a:gridCol w="563563">
                  <a:extLst>
                    <a:ext uri="{9D8B030D-6E8A-4147-A177-3AD203B41FA5}">
                      <a16:colId xmlns:a16="http://schemas.microsoft.com/office/drawing/2014/main" val="20001"/>
                    </a:ext>
                  </a:extLst>
                </a:gridCol>
                <a:gridCol w="549275">
                  <a:extLst>
                    <a:ext uri="{9D8B030D-6E8A-4147-A177-3AD203B41FA5}">
                      <a16:colId xmlns:a16="http://schemas.microsoft.com/office/drawing/2014/main" val="20002"/>
                    </a:ext>
                  </a:extLst>
                </a:gridCol>
                <a:gridCol w="547687">
                  <a:extLst>
                    <a:ext uri="{9D8B030D-6E8A-4147-A177-3AD203B41FA5}">
                      <a16:colId xmlns:a16="http://schemas.microsoft.com/office/drawing/2014/main" val="20003"/>
                    </a:ext>
                  </a:extLst>
                </a:gridCol>
                <a:gridCol w="549275">
                  <a:extLst>
                    <a:ext uri="{9D8B030D-6E8A-4147-A177-3AD203B41FA5}">
                      <a16:colId xmlns:a16="http://schemas.microsoft.com/office/drawing/2014/main" val="20004"/>
                    </a:ext>
                  </a:extLst>
                </a:gridCol>
              </a:tblGrid>
              <a:tr h="457200">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2000" b="1" i="0" u="none" strike="noStrike" cap="none" normalizeH="0" baseline="0">
                          <a:ln>
                            <a:noFill/>
                          </a:ln>
                          <a:solidFill>
                            <a:srgbClr val="FFFF00"/>
                          </a:solidFill>
                          <a:effectLst/>
                          <a:latin typeface="Times New Roman" pitchFamily="18" charset="0"/>
                          <a:ea typeface="宋体" charset="-122"/>
                        </a:rPr>
                        <a:t>4</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99FF"/>
                    </a:solid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2000" b="1" i="0" u="none" strike="noStrike" cap="none" normalizeH="0" baseline="0">
                          <a:ln>
                            <a:noFill/>
                          </a:ln>
                          <a:solidFill>
                            <a:srgbClr val="FFFF00"/>
                          </a:solidFill>
                          <a:effectLst/>
                          <a:latin typeface="Times New Roman" pitchFamily="18" charset="0"/>
                          <a:ea typeface="宋体"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99FF"/>
                    </a:solid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2000" b="1" i="0" u="none" strike="noStrike" cap="none" normalizeH="0" baseline="0">
                          <a:ln>
                            <a:noFill/>
                          </a:ln>
                          <a:solidFill>
                            <a:srgbClr val="FFFF00"/>
                          </a:solidFill>
                          <a:effectLst/>
                          <a:latin typeface="Times New Roman" pitchFamily="18" charset="0"/>
                          <a:ea typeface="宋体" charset="-122"/>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99FF"/>
                    </a:solid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2000" b="1" i="0" u="none" strike="noStrike" cap="none" normalizeH="0" baseline="0">
                          <a:ln>
                            <a:noFill/>
                          </a:ln>
                          <a:solidFill>
                            <a:srgbClr val="FFFF00"/>
                          </a:solidFill>
                          <a:effectLst/>
                          <a:latin typeface="Times New Roman" pitchFamily="18" charset="0"/>
                          <a:ea typeface="宋体" charset="-122"/>
                        </a:rPr>
                        <a:t>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99FF"/>
                    </a:solid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2000" b="1" i="0" u="none" strike="noStrike" cap="none" normalizeH="0" baseline="0" dirty="0">
                          <a:ln>
                            <a:noFill/>
                          </a:ln>
                          <a:solidFill>
                            <a:srgbClr val="FFFF00"/>
                          </a:solidFill>
                          <a:effectLst/>
                          <a:latin typeface="Times New Roman" pitchFamily="18" charset="0"/>
                          <a:ea typeface="宋体" charset="-122"/>
                        </a:rPr>
                        <a:t>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99FF"/>
                    </a:solidFill>
                  </a:tcPr>
                </a:tc>
                <a:extLst>
                  <a:ext uri="{0D108BD9-81ED-4DB2-BD59-A6C34878D82A}">
                    <a16:rowId xmlns:a16="http://schemas.microsoft.com/office/drawing/2014/main" val="10000"/>
                  </a:ext>
                </a:extLst>
              </a:tr>
            </a:tbl>
          </a:graphicData>
        </a:graphic>
      </p:graphicFrame>
      <p:graphicFrame>
        <p:nvGraphicFramePr>
          <p:cNvPr id="18" name="Group 17">
            <a:extLst>
              <a:ext uri="{FF2B5EF4-FFF2-40B4-BE49-F238E27FC236}">
                <a16:creationId xmlns:a16="http://schemas.microsoft.com/office/drawing/2014/main" id="{5E107B5B-388E-42BE-B19B-5FC151D12203}"/>
              </a:ext>
            </a:extLst>
          </p:cNvPr>
          <p:cNvGraphicFramePr>
            <a:graphicFrameLocks noGrp="1"/>
          </p:cNvGraphicFramePr>
          <p:nvPr>
            <p:extLst>
              <p:ext uri="{D42A27DB-BD31-4B8C-83A1-F6EECF244321}">
                <p14:modId xmlns:p14="http://schemas.microsoft.com/office/powerpoint/2010/main" val="113291247"/>
              </p:ext>
            </p:extLst>
          </p:nvPr>
        </p:nvGraphicFramePr>
        <p:xfrm>
          <a:off x="5854148" y="2652422"/>
          <a:ext cx="2743200" cy="457200"/>
        </p:xfrm>
        <a:graphic>
          <a:graphicData uri="http://schemas.openxmlformats.org/drawingml/2006/table">
            <a:tbl>
              <a:tblPr/>
              <a:tblGrid>
                <a:gridCol w="549275">
                  <a:extLst>
                    <a:ext uri="{9D8B030D-6E8A-4147-A177-3AD203B41FA5}">
                      <a16:colId xmlns:a16="http://schemas.microsoft.com/office/drawing/2014/main" val="20000"/>
                    </a:ext>
                  </a:extLst>
                </a:gridCol>
                <a:gridCol w="547688">
                  <a:extLst>
                    <a:ext uri="{9D8B030D-6E8A-4147-A177-3AD203B41FA5}">
                      <a16:colId xmlns:a16="http://schemas.microsoft.com/office/drawing/2014/main" val="20001"/>
                    </a:ext>
                  </a:extLst>
                </a:gridCol>
                <a:gridCol w="549275">
                  <a:extLst>
                    <a:ext uri="{9D8B030D-6E8A-4147-A177-3AD203B41FA5}">
                      <a16:colId xmlns:a16="http://schemas.microsoft.com/office/drawing/2014/main" val="20002"/>
                    </a:ext>
                  </a:extLst>
                </a:gridCol>
                <a:gridCol w="547687">
                  <a:extLst>
                    <a:ext uri="{9D8B030D-6E8A-4147-A177-3AD203B41FA5}">
                      <a16:colId xmlns:a16="http://schemas.microsoft.com/office/drawing/2014/main" val="20003"/>
                    </a:ext>
                  </a:extLst>
                </a:gridCol>
                <a:gridCol w="549275">
                  <a:extLst>
                    <a:ext uri="{9D8B030D-6E8A-4147-A177-3AD203B41FA5}">
                      <a16:colId xmlns:a16="http://schemas.microsoft.com/office/drawing/2014/main" val="20004"/>
                    </a:ext>
                  </a:extLst>
                </a:gridCol>
              </a:tblGrid>
              <a:tr h="457200">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1</a:t>
                      </a:r>
                    </a:p>
                  </a:txBody>
                  <a:tcPr horzOverflow="overflow">
                    <a:lnL cap="flat">
                      <a:noFill/>
                    </a:lnL>
                    <a:lnR>
                      <a:noFill/>
                    </a:lnR>
                    <a:lnT cap="flat">
                      <a:noFill/>
                    </a:lnT>
                    <a:lnB cap="flat">
                      <a:noFill/>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2</a:t>
                      </a:r>
                    </a:p>
                  </a:txBody>
                  <a:tcPr horzOverflow="overflow">
                    <a:lnL>
                      <a:noFill/>
                    </a:lnL>
                    <a:lnR>
                      <a:noFill/>
                    </a:lnR>
                    <a:lnT cap="flat">
                      <a:noFill/>
                    </a:lnT>
                    <a:lnB cap="flat">
                      <a:noFill/>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3</a:t>
                      </a:r>
                    </a:p>
                  </a:txBody>
                  <a:tcPr horzOverflow="overflow">
                    <a:lnL>
                      <a:noFill/>
                    </a:lnL>
                    <a:lnR>
                      <a:noFill/>
                    </a:lnR>
                    <a:lnT cap="flat">
                      <a:noFill/>
                    </a:lnT>
                    <a:lnB cap="flat">
                      <a:noFill/>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4</a:t>
                      </a:r>
                    </a:p>
                  </a:txBody>
                  <a:tcPr horzOverflow="overflow">
                    <a:lnL>
                      <a:noFill/>
                    </a:lnL>
                    <a:lnR>
                      <a:noFill/>
                    </a:lnR>
                    <a:lnT cap="flat">
                      <a:noFill/>
                    </a:lnT>
                    <a:lnB cap="flat">
                      <a:noFill/>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dirty="0">
                          <a:ln>
                            <a:noFill/>
                          </a:ln>
                          <a:solidFill>
                            <a:schemeClr val="folHlink"/>
                          </a:solidFill>
                          <a:effectLst/>
                          <a:latin typeface="Times New Roman" pitchFamily="18" charset="0"/>
                          <a:ea typeface="宋体" charset="-122"/>
                        </a:rPr>
                        <a:t>5</a:t>
                      </a:r>
                    </a:p>
                  </a:txBody>
                  <a:tcPr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19" name="Text Box 35">
            <a:extLst>
              <a:ext uri="{FF2B5EF4-FFF2-40B4-BE49-F238E27FC236}">
                <a16:creationId xmlns:a16="http://schemas.microsoft.com/office/drawing/2014/main" id="{3BEFDBC0-9486-4337-B094-8AEB40F16D84}"/>
              </a:ext>
            </a:extLst>
          </p:cNvPr>
          <p:cNvSpPr txBox="1">
            <a:spLocks noChangeArrowheads="1"/>
          </p:cNvSpPr>
          <p:nvPr/>
        </p:nvSpPr>
        <p:spPr bwMode="auto">
          <a:xfrm>
            <a:off x="5244548" y="3065172"/>
            <a:ext cx="4270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i="1">
                <a:solidFill>
                  <a:srgbClr val="006600"/>
                </a:solidFill>
              </a:rPr>
              <a:t>A:</a:t>
            </a:r>
          </a:p>
        </p:txBody>
      </p:sp>
      <p:graphicFrame>
        <p:nvGraphicFramePr>
          <p:cNvPr id="20" name="Group 36">
            <a:extLst>
              <a:ext uri="{FF2B5EF4-FFF2-40B4-BE49-F238E27FC236}">
                <a16:creationId xmlns:a16="http://schemas.microsoft.com/office/drawing/2014/main" id="{9CE8B021-E6DF-47CE-9BCC-94DB2B9BCEAD}"/>
              </a:ext>
            </a:extLst>
          </p:cNvPr>
          <p:cNvGraphicFramePr>
            <a:graphicFrameLocks noGrp="1"/>
          </p:cNvGraphicFramePr>
          <p:nvPr>
            <p:extLst>
              <p:ext uri="{D42A27DB-BD31-4B8C-83A1-F6EECF244321}">
                <p14:modId xmlns:p14="http://schemas.microsoft.com/office/powerpoint/2010/main" val="1693159355"/>
              </p:ext>
            </p:extLst>
          </p:nvPr>
        </p:nvGraphicFramePr>
        <p:xfrm>
          <a:off x="9664148" y="3033422"/>
          <a:ext cx="2193925" cy="457200"/>
        </p:xfrm>
        <a:graphic>
          <a:graphicData uri="http://schemas.openxmlformats.org/drawingml/2006/table">
            <a:tbl>
              <a:tblPr/>
              <a:tblGrid>
                <a:gridCol w="549275">
                  <a:extLst>
                    <a:ext uri="{9D8B030D-6E8A-4147-A177-3AD203B41FA5}">
                      <a16:colId xmlns:a16="http://schemas.microsoft.com/office/drawing/2014/main" val="20000"/>
                    </a:ext>
                  </a:extLst>
                </a:gridCol>
                <a:gridCol w="547688">
                  <a:extLst>
                    <a:ext uri="{9D8B030D-6E8A-4147-A177-3AD203B41FA5}">
                      <a16:colId xmlns:a16="http://schemas.microsoft.com/office/drawing/2014/main" val="20001"/>
                    </a:ext>
                  </a:extLst>
                </a:gridCol>
                <a:gridCol w="549275">
                  <a:extLst>
                    <a:ext uri="{9D8B030D-6E8A-4147-A177-3AD203B41FA5}">
                      <a16:colId xmlns:a16="http://schemas.microsoft.com/office/drawing/2014/main" val="20002"/>
                    </a:ext>
                  </a:extLst>
                </a:gridCol>
                <a:gridCol w="547687">
                  <a:extLst>
                    <a:ext uri="{9D8B030D-6E8A-4147-A177-3AD203B41FA5}">
                      <a16:colId xmlns:a16="http://schemas.microsoft.com/office/drawing/2014/main" val="20003"/>
                    </a:ext>
                  </a:extLst>
                </a:gridCol>
              </a:tblGrid>
              <a:tr h="457200">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endParaRPr kumimoji="1" lang="zh-CN" altLang="zh-CN" sz="2000" b="1" i="0" u="none" strike="noStrike" cap="none" normalizeH="0" baseline="0">
                        <a:ln>
                          <a:noFill/>
                        </a:ln>
                        <a:solidFill>
                          <a:schemeClr val="folHlink"/>
                        </a:solidFill>
                        <a:effectLst/>
                        <a:latin typeface="Times New Roman" pitchFamily="18" charset="0"/>
                        <a:ea typeface="宋体"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99FF"/>
                    </a:solid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endParaRPr kumimoji="1" lang="zh-CN" altLang="zh-CN" sz="2000" b="1" i="0" u="none" strike="noStrike" cap="none" normalizeH="0" baseline="0">
                        <a:ln>
                          <a:noFill/>
                        </a:ln>
                        <a:solidFill>
                          <a:schemeClr val="folHlink"/>
                        </a:solidFill>
                        <a:effectLst/>
                        <a:latin typeface="Times New Roman" pitchFamily="18" charset="0"/>
                        <a:ea typeface="宋体"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99FF"/>
                    </a:solid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endParaRPr kumimoji="1" lang="zh-CN" altLang="zh-CN" sz="2000" b="1" i="0" u="none" strike="noStrike" cap="none" normalizeH="0" baseline="0">
                        <a:ln>
                          <a:noFill/>
                        </a:ln>
                        <a:solidFill>
                          <a:schemeClr val="folHlink"/>
                        </a:solidFill>
                        <a:effectLst/>
                        <a:latin typeface="Times New Roman" pitchFamily="18" charset="0"/>
                        <a:ea typeface="宋体"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99FF"/>
                    </a:solid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endParaRPr kumimoji="1" lang="zh-CN" altLang="zh-CN" sz="2000" b="1" i="0" u="none" strike="noStrike" cap="none" normalizeH="0" baseline="0">
                        <a:ln>
                          <a:noFill/>
                        </a:ln>
                        <a:solidFill>
                          <a:schemeClr val="folHlink"/>
                        </a:solidFill>
                        <a:effectLst/>
                        <a:latin typeface="Times New Roman" pitchFamily="18" charset="0"/>
                        <a:ea typeface="宋体"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99FF"/>
                    </a:solidFill>
                  </a:tcPr>
                </a:tc>
                <a:extLst>
                  <a:ext uri="{0D108BD9-81ED-4DB2-BD59-A6C34878D82A}">
                    <a16:rowId xmlns:a16="http://schemas.microsoft.com/office/drawing/2014/main" val="10000"/>
                  </a:ext>
                </a:extLst>
              </a:tr>
            </a:tbl>
          </a:graphicData>
        </a:graphic>
      </p:graphicFrame>
      <p:graphicFrame>
        <p:nvGraphicFramePr>
          <p:cNvPr id="31" name="Group 48">
            <a:extLst>
              <a:ext uri="{FF2B5EF4-FFF2-40B4-BE49-F238E27FC236}">
                <a16:creationId xmlns:a16="http://schemas.microsoft.com/office/drawing/2014/main" id="{37D663A9-AC37-4491-A7D5-1263FB164AF4}"/>
              </a:ext>
            </a:extLst>
          </p:cNvPr>
          <p:cNvGraphicFramePr>
            <a:graphicFrameLocks noGrp="1"/>
          </p:cNvGraphicFramePr>
          <p:nvPr>
            <p:extLst>
              <p:ext uri="{D42A27DB-BD31-4B8C-83A1-F6EECF244321}">
                <p14:modId xmlns:p14="http://schemas.microsoft.com/office/powerpoint/2010/main" val="4166485504"/>
              </p:ext>
            </p:extLst>
          </p:nvPr>
        </p:nvGraphicFramePr>
        <p:xfrm>
          <a:off x="9664148" y="2652422"/>
          <a:ext cx="2193925" cy="457200"/>
        </p:xfrm>
        <a:graphic>
          <a:graphicData uri="http://schemas.openxmlformats.org/drawingml/2006/table">
            <a:tbl>
              <a:tblPr/>
              <a:tblGrid>
                <a:gridCol w="549275">
                  <a:extLst>
                    <a:ext uri="{9D8B030D-6E8A-4147-A177-3AD203B41FA5}">
                      <a16:colId xmlns:a16="http://schemas.microsoft.com/office/drawing/2014/main" val="20000"/>
                    </a:ext>
                  </a:extLst>
                </a:gridCol>
                <a:gridCol w="547688">
                  <a:extLst>
                    <a:ext uri="{9D8B030D-6E8A-4147-A177-3AD203B41FA5}">
                      <a16:colId xmlns:a16="http://schemas.microsoft.com/office/drawing/2014/main" val="20001"/>
                    </a:ext>
                  </a:extLst>
                </a:gridCol>
                <a:gridCol w="549275">
                  <a:extLst>
                    <a:ext uri="{9D8B030D-6E8A-4147-A177-3AD203B41FA5}">
                      <a16:colId xmlns:a16="http://schemas.microsoft.com/office/drawing/2014/main" val="20002"/>
                    </a:ext>
                  </a:extLst>
                </a:gridCol>
                <a:gridCol w="547687">
                  <a:extLst>
                    <a:ext uri="{9D8B030D-6E8A-4147-A177-3AD203B41FA5}">
                      <a16:colId xmlns:a16="http://schemas.microsoft.com/office/drawing/2014/main" val="20003"/>
                    </a:ext>
                  </a:extLst>
                </a:gridCol>
              </a:tblGrid>
              <a:tr h="457200">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1</a:t>
                      </a:r>
                    </a:p>
                  </a:txBody>
                  <a:tcPr horzOverflow="overflow">
                    <a:lnL cap="flat">
                      <a:noFill/>
                    </a:lnL>
                    <a:lnR>
                      <a:noFill/>
                    </a:lnR>
                    <a:lnT cap="flat">
                      <a:noFill/>
                    </a:lnT>
                    <a:lnB cap="flat">
                      <a:noFill/>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2</a:t>
                      </a:r>
                    </a:p>
                  </a:txBody>
                  <a:tcPr horzOverflow="overflow">
                    <a:lnL>
                      <a:noFill/>
                    </a:lnL>
                    <a:lnR>
                      <a:noFill/>
                    </a:lnR>
                    <a:lnT cap="flat">
                      <a:noFill/>
                    </a:lnT>
                    <a:lnB cap="flat">
                      <a:noFill/>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3</a:t>
                      </a:r>
                    </a:p>
                  </a:txBody>
                  <a:tcPr horzOverflow="overflow">
                    <a:lnL>
                      <a:noFill/>
                    </a:lnL>
                    <a:lnR>
                      <a:noFill/>
                    </a:lnR>
                    <a:lnT cap="flat">
                      <a:noFill/>
                    </a:lnT>
                    <a:lnB cap="flat">
                      <a:noFill/>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4</a:t>
                      </a:r>
                    </a:p>
                  </a:txBody>
                  <a:tcPr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32" name="Text Box 63">
            <a:extLst>
              <a:ext uri="{FF2B5EF4-FFF2-40B4-BE49-F238E27FC236}">
                <a16:creationId xmlns:a16="http://schemas.microsoft.com/office/drawing/2014/main" id="{EB1EA8B8-028B-46EE-9104-854E921E99F4}"/>
              </a:ext>
            </a:extLst>
          </p:cNvPr>
          <p:cNvSpPr txBox="1">
            <a:spLocks noChangeArrowheads="1"/>
          </p:cNvSpPr>
          <p:nvPr/>
        </p:nvSpPr>
        <p:spPr bwMode="auto">
          <a:xfrm>
            <a:off x="9054548" y="3065172"/>
            <a:ext cx="4270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i="1">
                <a:solidFill>
                  <a:srgbClr val="006600"/>
                </a:solidFill>
              </a:rPr>
              <a:t>C:</a:t>
            </a:r>
          </a:p>
        </p:txBody>
      </p:sp>
      <p:graphicFrame>
        <p:nvGraphicFramePr>
          <p:cNvPr id="33" name="Group 64">
            <a:extLst>
              <a:ext uri="{FF2B5EF4-FFF2-40B4-BE49-F238E27FC236}">
                <a16:creationId xmlns:a16="http://schemas.microsoft.com/office/drawing/2014/main" id="{A10D353A-95E8-4C4D-B134-8746921A62CD}"/>
              </a:ext>
            </a:extLst>
          </p:cNvPr>
          <p:cNvGraphicFramePr>
            <a:graphicFrameLocks noGrp="1"/>
          </p:cNvGraphicFramePr>
          <p:nvPr>
            <p:extLst>
              <p:ext uri="{D42A27DB-BD31-4B8C-83A1-F6EECF244321}">
                <p14:modId xmlns:p14="http://schemas.microsoft.com/office/powerpoint/2010/main" val="3389694624"/>
              </p:ext>
            </p:extLst>
          </p:nvPr>
        </p:nvGraphicFramePr>
        <p:xfrm>
          <a:off x="5854148" y="4024022"/>
          <a:ext cx="2743200" cy="457200"/>
        </p:xfrm>
        <a:graphic>
          <a:graphicData uri="http://schemas.openxmlformats.org/drawingml/2006/table">
            <a:tbl>
              <a:tblPr/>
              <a:tblGrid>
                <a:gridCol w="533400">
                  <a:extLst>
                    <a:ext uri="{9D8B030D-6E8A-4147-A177-3AD203B41FA5}">
                      <a16:colId xmlns:a16="http://schemas.microsoft.com/office/drawing/2014/main" val="20000"/>
                    </a:ext>
                  </a:extLst>
                </a:gridCol>
                <a:gridCol w="563563">
                  <a:extLst>
                    <a:ext uri="{9D8B030D-6E8A-4147-A177-3AD203B41FA5}">
                      <a16:colId xmlns:a16="http://schemas.microsoft.com/office/drawing/2014/main" val="20001"/>
                    </a:ext>
                  </a:extLst>
                </a:gridCol>
                <a:gridCol w="549275">
                  <a:extLst>
                    <a:ext uri="{9D8B030D-6E8A-4147-A177-3AD203B41FA5}">
                      <a16:colId xmlns:a16="http://schemas.microsoft.com/office/drawing/2014/main" val="20002"/>
                    </a:ext>
                  </a:extLst>
                </a:gridCol>
                <a:gridCol w="547687">
                  <a:extLst>
                    <a:ext uri="{9D8B030D-6E8A-4147-A177-3AD203B41FA5}">
                      <a16:colId xmlns:a16="http://schemas.microsoft.com/office/drawing/2014/main" val="20003"/>
                    </a:ext>
                  </a:extLst>
                </a:gridCol>
                <a:gridCol w="549275">
                  <a:extLst>
                    <a:ext uri="{9D8B030D-6E8A-4147-A177-3AD203B41FA5}">
                      <a16:colId xmlns:a16="http://schemas.microsoft.com/office/drawing/2014/main" val="20004"/>
                    </a:ext>
                  </a:extLst>
                </a:gridCol>
              </a:tblGrid>
              <a:tr h="457200">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endParaRPr kumimoji="1" lang="zh-CN" altLang="zh-CN" sz="2000" b="1" i="0" u="none" strike="noStrike" cap="none" normalizeH="0" baseline="0">
                        <a:ln>
                          <a:noFill/>
                        </a:ln>
                        <a:solidFill>
                          <a:schemeClr val="folHlink"/>
                        </a:solidFill>
                        <a:effectLst/>
                        <a:latin typeface="Times New Roman" pitchFamily="18" charset="0"/>
                        <a:ea typeface="宋体"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99FF"/>
                    </a:solid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endParaRPr kumimoji="1" lang="zh-CN" altLang="zh-CN" sz="2000" b="1" i="0" u="none" strike="noStrike" cap="none" normalizeH="0" baseline="0">
                        <a:ln>
                          <a:noFill/>
                        </a:ln>
                        <a:solidFill>
                          <a:schemeClr val="folHlink"/>
                        </a:solidFill>
                        <a:effectLst/>
                        <a:latin typeface="Times New Roman" pitchFamily="18" charset="0"/>
                        <a:ea typeface="宋体"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99FF"/>
                    </a:solid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endParaRPr kumimoji="1" lang="zh-CN" altLang="zh-CN" sz="2000" b="1" i="0" u="none" strike="noStrike" cap="none" normalizeH="0" baseline="0">
                        <a:ln>
                          <a:noFill/>
                        </a:ln>
                        <a:solidFill>
                          <a:schemeClr val="folHlink"/>
                        </a:solidFill>
                        <a:effectLst/>
                        <a:latin typeface="Times New Roman" pitchFamily="18" charset="0"/>
                        <a:ea typeface="宋体"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99FF"/>
                    </a:solid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endParaRPr kumimoji="1" lang="zh-CN" altLang="zh-CN" sz="2000" b="1" i="0" u="none" strike="noStrike" cap="none" normalizeH="0" baseline="0">
                        <a:ln>
                          <a:noFill/>
                        </a:ln>
                        <a:solidFill>
                          <a:schemeClr val="folHlink"/>
                        </a:solidFill>
                        <a:effectLst/>
                        <a:latin typeface="Times New Roman" pitchFamily="18" charset="0"/>
                        <a:ea typeface="宋体"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99FF"/>
                    </a:solid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endParaRPr kumimoji="1" lang="zh-CN" altLang="zh-CN" sz="2000" b="1" i="0" u="none" strike="noStrike" cap="none" normalizeH="0" baseline="0">
                        <a:ln>
                          <a:noFill/>
                        </a:ln>
                        <a:solidFill>
                          <a:schemeClr val="folHlink"/>
                        </a:solidFill>
                        <a:effectLst/>
                        <a:latin typeface="Times New Roman" pitchFamily="18" charset="0"/>
                        <a:ea typeface="宋体"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99FF"/>
                    </a:solidFill>
                  </a:tcPr>
                </a:tc>
                <a:extLst>
                  <a:ext uri="{0D108BD9-81ED-4DB2-BD59-A6C34878D82A}">
                    <a16:rowId xmlns:a16="http://schemas.microsoft.com/office/drawing/2014/main" val="10000"/>
                  </a:ext>
                </a:extLst>
              </a:tr>
            </a:tbl>
          </a:graphicData>
        </a:graphic>
      </p:graphicFrame>
      <p:graphicFrame>
        <p:nvGraphicFramePr>
          <p:cNvPr id="34" name="Group 78">
            <a:extLst>
              <a:ext uri="{FF2B5EF4-FFF2-40B4-BE49-F238E27FC236}">
                <a16:creationId xmlns:a16="http://schemas.microsoft.com/office/drawing/2014/main" id="{AC5685B5-0854-4336-8E99-C4E72BCC5E69}"/>
              </a:ext>
            </a:extLst>
          </p:cNvPr>
          <p:cNvGraphicFramePr>
            <a:graphicFrameLocks noGrp="1"/>
          </p:cNvGraphicFramePr>
          <p:nvPr>
            <p:extLst>
              <p:ext uri="{D42A27DB-BD31-4B8C-83A1-F6EECF244321}">
                <p14:modId xmlns:p14="http://schemas.microsoft.com/office/powerpoint/2010/main" val="4164890909"/>
              </p:ext>
            </p:extLst>
          </p:nvPr>
        </p:nvGraphicFramePr>
        <p:xfrm>
          <a:off x="5854148" y="3643022"/>
          <a:ext cx="2743200" cy="457200"/>
        </p:xfrm>
        <a:graphic>
          <a:graphicData uri="http://schemas.openxmlformats.org/drawingml/2006/table">
            <a:tbl>
              <a:tblPr/>
              <a:tblGrid>
                <a:gridCol w="549275">
                  <a:extLst>
                    <a:ext uri="{9D8B030D-6E8A-4147-A177-3AD203B41FA5}">
                      <a16:colId xmlns:a16="http://schemas.microsoft.com/office/drawing/2014/main" val="20000"/>
                    </a:ext>
                  </a:extLst>
                </a:gridCol>
                <a:gridCol w="547688">
                  <a:extLst>
                    <a:ext uri="{9D8B030D-6E8A-4147-A177-3AD203B41FA5}">
                      <a16:colId xmlns:a16="http://schemas.microsoft.com/office/drawing/2014/main" val="20001"/>
                    </a:ext>
                  </a:extLst>
                </a:gridCol>
                <a:gridCol w="549275">
                  <a:extLst>
                    <a:ext uri="{9D8B030D-6E8A-4147-A177-3AD203B41FA5}">
                      <a16:colId xmlns:a16="http://schemas.microsoft.com/office/drawing/2014/main" val="20002"/>
                    </a:ext>
                  </a:extLst>
                </a:gridCol>
                <a:gridCol w="547687">
                  <a:extLst>
                    <a:ext uri="{9D8B030D-6E8A-4147-A177-3AD203B41FA5}">
                      <a16:colId xmlns:a16="http://schemas.microsoft.com/office/drawing/2014/main" val="20003"/>
                    </a:ext>
                  </a:extLst>
                </a:gridCol>
                <a:gridCol w="549275">
                  <a:extLst>
                    <a:ext uri="{9D8B030D-6E8A-4147-A177-3AD203B41FA5}">
                      <a16:colId xmlns:a16="http://schemas.microsoft.com/office/drawing/2014/main" val="20004"/>
                    </a:ext>
                  </a:extLst>
                </a:gridCol>
              </a:tblGrid>
              <a:tr h="457200">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1</a:t>
                      </a:r>
                    </a:p>
                  </a:txBody>
                  <a:tcPr horzOverflow="overflow">
                    <a:lnL cap="flat">
                      <a:noFill/>
                    </a:lnL>
                    <a:lnR>
                      <a:noFill/>
                    </a:lnR>
                    <a:lnT cap="flat">
                      <a:noFill/>
                    </a:lnT>
                    <a:lnB cap="flat">
                      <a:noFill/>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2</a:t>
                      </a:r>
                    </a:p>
                  </a:txBody>
                  <a:tcPr horzOverflow="overflow">
                    <a:lnL>
                      <a:noFill/>
                    </a:lnL>
                    <a:lnR>
                      <a:noFill/>
                    </a:lnR>
                    <a:lnT cap="flat">
                      <a:noFill/>
                    </a:lnT>
                    <a:lnB cap="flat">
                      <a:noFill/>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3</a:t>
                      </a:r>
                    </a:p>
                  </a:txBody>
                  <a:tcPr horzOverflow="overflow">
                    <a:lnL>
                      <a:noFill/>
                    </a:lnL>
                    <a:lnR>
                      <a:noFill/>
                    </a:lnR>
                    <a:lnT cap="flat">
                      <a:noFill/>
                    </a:lnT>
                    <a:lnB cap="flat">
                      <a:noFill/>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4</a:t>
                      </a:r>
                    </a:p>
                  </a:txBody>
                  <a:tcPr horzOverflow="overflow">
                    <a:lnL>
                      <a:noFill/>
                    </a:lnL>
                    <a:lnR>
                      <a:noFill/>
                    </a:lnR>
                    <a:lnT cap="flat">
                      <a:noFill/>
                    </a:lnT>
                    <a:lnB cap="flat">
                      <a:noFill/>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5</a:t>
                      </a:r>
                    </a:p>
                  </a:txBody>
                  <a:tcPr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35" name="Text Box 96">
            <a:extLst>
              <a:ext uri="{FF2B5EF4-FFF2-40B4-BE49-F238E27FC236}">
                <a16:creationId xmlns:a16="http://schemas.microsoft.com/office/drawing/2014/main" id="{3218E442-6548-4C2D-8C32-C02ACC41E850}"/>
              </a:ext>
            </a:extLst>
          </p:cNvPr>
          <p:cNvSpPr txBox="1">
            <a:spLocks noChangeArrowheads="1"/>
          </p:cNvSpPr>
          <p:nvPr/>
        </p:nvSpPr>
        <p:spPr bwMode="auto">
          <a:xfrm>
            <a:off x="5246136" y="4055772"/>
            <a:ext cx="423862"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i="1">
                <a:solidFill>
                  <a:srgbClr val="006600"/>
                </a:solidFill>
              </a:rPr>
              <a:t>B:</a:t>
            </a:r>
          </a:p>
        </p:txBody>
      </p:sp>
    </p:spTree>
    <p:extLst>
      <p:ext uri="{BB962C8B-B14F-4D97-AF65-F5344CB8AC3E}">
        <p14:creationId xmlns:p14="http://schemas.microsoft.com/office/powerpoint/2010/main" val="3873251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32"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500" fill="hold"/>
                                        <p:tgtEl>
                                          <p:spTgt spid="16"/>
                                        </p:tgtEl>
                                        <p:attrNameLst>
                                          <p:attrName>ppt_w</p:attrName>
                                        </p:attrNameLst>
                                      </p:cBhvr>
                                      <p:tavLst>
                                        <p:tav tm="0">
                                          <p:val>
                                            <p:strVal val="4*#ppt_w"/>
                                          </p:val>
                                        </p:tav>
                                        <p:tav tm="100000">
                                          <p:val>
                                            <p:strVal val="#ppt_w"/>
                                          </p:val>
                                        </p:tav>
                                      </p:tavLst>
                                    </p:anim>
                                    <p:anim calcmode="lin" valueType="num">
                                      <p:cBhvr>
                                        <p:cTn id="8" dur="500" fill="hold"/>
                                        <p:tgtEl>
                                          <p:spTgt spid="16"/>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1" name="任意多边形: 形状 20">
                <a:extLst>
                  <a:ext uri="{FF2B5EF4-FFF2-40B4-BE49-F238E27FC236}">
                    <a16:creationId xmlns:a16="http://schemas.microsoft.com/office/drawing/2014/main" id="{C0BBF722-C194-4C55-96C3-ACB8090AED1A}"/>
                  </a:ext>
                </a:extLst>
              </p:cNvPr>
              <p:cNvSpPr/>
              <p:nvPr/>
            </p:nvSpPr>
            <p:spPr>
              <a:xfrm>
                <a:off x="129493" y="1875051"/>
                <a:ext cx="4886455" cy="4152162"/>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lvl="0" eaLnBrk="0" fontAlgn="base" hangingPunct="0">
                  <a:spcBef>
                    <a:spcPct val="0"/>
                  </a:spcBef>
                  <a:spcAft>
                    <a:spcPct val="0"/>
                  </a:spcAft>
                </a:pPr>
                <a:r>
                  <a:rPr lang="zh-CN" altLang="zh-CN" sz="1600" dirty="0">
                    <a:latin typeface="微软雅黑" panose="020B0503020204020204" pitchFamily="34" charset="-122"/>
                    <a:ea typeface="微软雅黑" panose="020B0503020204020204" pitchFamily="34" charset="-122"/>
                  </a:rPr>
                  <a:t>———————————————</a:t>
                </a:r>
              </a:p>
              <a:p>
                <a:pPr marL="360000" lvl="0" indent="-288000" eaLnBrk="0" fontAlgn="base" hangingPunct="0">
                  <a:spcBef>
                    <a:spcPct val="0"/>
                  </a:spcBef>
                  <a:spcAft>
                    <a:spcPct val="0"/>
                  </a:spcAft>
                  <a:buFont typeface="+mj-lt"/>
                  <a:buAutoNum type="arabicPeriod"/>
                </a:pPr>
                <a:r>
                  <a:rPr lang="en-US" altLang="zh-CN" sz="1600" b="1" dirty="0">
                    <a:latin typeface="微软雅黑" panose="020B0503020204020204" pitchFamily="34" charset="-122"/>
                    <a:ea typeface="微软雅黑" panose="020B0503020204020204" pitchFamily="34" charset="-122"/>
                  </a:rPr>
                  <a:t>  for</a:t>
                </a:r>
                <a:r>
                  <a:rPr lang="en-US" altLang="zh-CN"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𝑖</m:t>
                    </m:r>
                    <m:r>
                      <a:rPr lang="en-US" altLang="zh-CN" sz="1600" b="0" i="1" smtClean="0">
                        <a:latin typeface="Cambria Math" panose="02040503050406030204" pitchFamily="18" charset="0"/>
                        <a:ea typeface="微软雅黑" panose="020B0503020204020204" pitchFamily="34" charset="-122"/>
                      </a:rPr>
                      <m:t>←0</m:t>
                    </m:r>
                  </m:oMath>
                </a14:m>
                <a:r>
                  <a:rPr lang="en-US" altLang="zh-CN"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to</a:t>
                </a:r>
                <a:r>
                  <a:rPr lang="en-US" altLang="zh-CN"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𝑘</m:t>
                    </m:r>
                  </m:oMath>
                </a14:m>
                <a:r>
                  <a:rPr lang="en-US" altLang="zh-CN"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do</a:t>
                </a:r>
              </a:p>
              <a:p>
                <a:pPr marL="360000" lvl="0" indent="-288000" eaLnBrk="0" fontAlgn="base" hangingPunct="0">
                  <a:spcBef>
                    <a:spcPct val="0"/>
                  </a:spcBef>
                  <a:spcAft>
                    <a:spcPct val="0"/>
                  </a:spcAft>
                  <a:buFont typeface="+mj-lt"/>
                  <a:buAutoNum type="arabicPeriod"/>
                </a:pPr>
                <a:r>
                  <a:rPr lang="en-US" altLang="zh-CN" sz="1600" dirty="0">
                    <a:latin typeface="微软雅黑" panose="020B0503020204020204" pitchFamily="34" charset="-122"/>
                    <a:ea typeface="微软雅黑" panose="020B0503020204020204" pitchFamily="34" charset="-122"/>
                  </a:rPr>
                  <a:t>  |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𝐶</m:t>
                    </m:r>
                    <m:d>
                      <m:dPr>
                        <m:begChr m:val="["/>
                        <m:endChr m:val="]"/>
                        <m:ctrlPr>
                          <a:rPr lang="en-US" altLang="zh-CN" sz="1600" b="0" i="1" smtClean="0">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𝑖</m:t>
                        </m:r>
                      </m:e>
                    </m:d>
                    <m:r>
                      <a:rPr lang="en-US" altLang="zh-CN" sz="1600" b="0" i="1" smtClean="0">
                        <a:latin typeface="Cambria Math" panose="02040503050406030204" pitchFamily="18" charset="0"/>
                        <a:ea typeface="微软雅黑" panose="020B0503020204020204" pitchFamily="34" charset="-122"/>
                      </a:rPr>
                      <m:t>←0</m:t>
                    </m:r>
                  </m:oMath>
                </a14:m>
                <a:endParaRPr lang="en-US" altLang="zh-CN" sz="1600"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en-US" altLang="zh-CN" sz="1600" b="1" dirty="0">
                    <a:latin typeface="微软雅黑" panose="020B0503020204020204" pitchFamily="34" charset="-122"/>
                    <a:ea typeface="微软雅黑" panose="020B0503020204020204" pitchFamily="34" charset="-122"/>
                  </a:rPr>
                  <a:t>  end</a:t>
                </a:r>
                <a:r>
                  <a:rPr lang="zh-CN" altLang="zh-CN"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             </a:t>
                </a:r>
                <a:endParaRPr lang="en-US" altLang="zh-CN" sz="1600"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en-US" altLang="zh-CN" sz="1600" b="1" dirty="0">
                    <a:latin typeface="微软雅黑" panose="020B0503020204020204" pitchFamily="34" charset="-122"/>
                    <a:ea typeface="微软雅黑" panose="020B0503020204020204" pitchFamily="34" charset="-122"/>
                  </a:rPr>
                  <a:t>  for</a:t>
                </a:r>
                <a:r>
                  <a:rPr lang="en-US" altLang="zh-CN"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𝑗</m:t>
                    </m:r>
                    <m:r>
                      <a:rPr lang="en-US" altLang="zh-CN" sz="1600" i="1">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1</m:t>
                    </m:r>
                  </m:oMath>
                </a14:m>
                <a:r>
                  <a:rPr lang="en-US" altLang="zh-CN"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to</a:t>
                </a:r>
                <a:r>
                  <a:rPr lang="en-US" altLang="zh-CN"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𝑛</m:t>
                    </m:r>
                  </m:oMath>
                </a14:m>
                <a:r>
                  <a:rPr lang="en-US" altLang="zh-CN"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do</a:t>
                </a:r>
              </a:p>
              <a:p>
                <a:pPr marL="360000" lvl="0" indent="-288000" eaLnBrk="0" fontAlgn="base" hangingPunct="0">
                  <a:spcBef>
                    <a:spcPct val="0"/>
                  </a:spcBef>
                  <a:spcAft>
                    <a:spcPct val="0"/>
                  </a:spcAft>
                  <a:buFont typeface="+mj-lt"/>
                  <a:buAutoNum type="arabicPeriod"/>
                </a:pPr>
                <a:r>
                  <a:rPr lang="en-US" altLang="zh-CN" sz="1600" dirty="0">
                    <a:latin typeface="微软雅黑" panose="020B0503020204020204" pitchFamily="34" charset="-122"/>
                    <a:ea typeface="微软雅黑" panose="020B0503020204020204" pitchFamily="34" charset="-122"/>
                  </a:rPr>
                  <a:t>  |   </a:t>
                </a:r>
                <a14:m>
                  <m:oMath xmlns:m="http://schemas.openxmlformats.org/officeDocument/2006/math">
                    <m:r>
                      <a:rPr lang="en-US" altLang="zh-CN" sz="1600" i="1">
                        <a:latin typeface="Cambria Math" panose="02040503050406030204" pitchFamily="18" charset="0"/>
                        <a:ea typeface="微软雅黑" panose="020B0503020204020204" pitchFamily="34" charset="-122"/>
                      </a:rPr>
                      <m:t>𝐶</m:t>
                    </m:r>
                    <m:d>
                      <m:dPr>
                        <m:begChr m:val="["/>
                        <m:endChr m:val="]"/>
                        <m:ctrlPr>
                          <a:rPr lang="en-US" altLang="zh-CN" sz="1600" i="1">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𝐴</m:t>
                        </m:r>
                        <m:r>
                          <a:rPr lang="en-US" altLang="zh-CN" sz="1600" b="0" i="1" smtClean="0">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𝑗</m:t>
                        </m:r>
                      </m:e>
                    </m:d>
                    <m:r>
                      <a:rPr lang="en-US" altLang="zh-CN" sz="1600" b="0" i="1" smtClean="0">
                        <a:latin typeface="Cambria Math" panose="02040503050406030204" pitchFamily="18" charset="0"/>
                        <a:ea typeface="微软雅黑" panose="020B0503020204020204" pitchFamily="34" charset="-122"/>
                      </a:rPr>
                      <m:t>]</m:t>
                    </m:r>
                    <m:r>
                      <a:rPr lang="en-US" altLang="zh-CN" sz="1600" i="1">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𝐶</m:t>
                    </m:r>
                    <m:d>
                      <m:dPr>
                        <m:begChr m:val="["/>
                        <m:endChr m:val="]"/>
                        <m:ctrlPr>
                          <a:rPr lang="en-US" altLang="zh-CN" sz="1600" b="0" i="1" smtClean="0">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𝐴</m:t>
                        </m:r>
                        <m:d>
                          <m:dPr>
                            <m:begChr m:val="["/>
                            <m:endChr m:val="]"/>
                            <m:ctrlPr>
                              <a:rPr lang="en-US" altLang="zh-CN" sz="1600" b="0" i="1" smtClean="0">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𝑗</m:t>
                            </m:r>
                          </m:e>
                        </m:d>
                      </m:e>
                    </m:d>
                    <m:r>
                      <a:rPr lang="en-US" altLang="zh-CN" sz="1600" b="0" i="1" smtClean="0">
                        <a:latin typeface="Cambria Math" panose="02040503050406030204" pitchFamily="18" charset="0"/>
                        <a:ea typeface="微软雅黑" panose="020B0503020204020204" pitchFamily="34" charset="-122"/>
                      </a:rPr>
                      <m:t>+1</m:t>
                    </m:r>
                  </m:oMath>
                </a14:m>
                <a:endParaRPr lang="en-US" altLang="zh-CN" sz="1600"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en-US" altLang="zh-CN" sz="1600" b="1" dirty="0">
                    <a:latin typeface="微软雅黑" panose="020B0503020204020204" pitchFamily="34" charset="-122"/>
                    <a:ea typeface="微软雅黑" panose="020B0503020204020204" pitchFamily="34" charset="-122"/>
                  </a:rPr>
                  <a:t>  end  </a:t>
                </a:r>
                <a:r>
                  <a:rPr lang="en-US" altLang="zh-CN" sz="1600" dirty="0">
                    <a:latin typeface="微软雅黑" panose="020B0503020204020204" pitchFamily="34" charset="-122"/>
                    <a:ea typeface="微软雅黑" panose="020B0503020204020204" pitchFamily="34" charset="-122"/>
                  </a:rPr>
                  <a:t>//C[</a:t>
                </a:r>
                <a:r>
                  <a:rPr lang="en-US" altLang="zh-CN" sz="1600" dirty="0" err="1">
                    <a:latin typeface="微软雅黑" panose="020B0503020204020204" pitchFamily="34" charset="-122"/>
                    <a:ea typeface="微软雅黑" panose="020B0503020204020204" pitchFamily="34" charset="-122"/>
                  </a:rPr>
                  <a:t>i</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记录序列</a:t>
                </a:r>
                <a:r>
                  <a:rPr lang="en-US" altLang="zh-CN" sz="1600" dirty="0">
                    <a:latin typeface="微软雅黑" panose="020B0503020204020204" pitchFamily="34" charset="-122"/>
                    <a:ea typeface="微软雅黑" panose="020B0503020204020204" pitchFamily="34" charset="-122"/>
                  </a:rPr>
                  <a:t>A</a:t>
                </a:r>
                <a:r>
                  <a:rPr lang="zh-CN" altLang="en-US" sz="1600" dirty="0">
                    <a:latin typeface="微软雅黑" panose="020B0503020204020204" pitchFamily="34" charset="-122"/>
                    <a:ea typeface="微软雅黑" panose="020B0503020204020204" pitchFamily="34" charset="-122"/>
                  </a:rPr>
                  <a:t>中</a:t>
                </a:r>
                <a:r>
                  <a:rPr lang="zh-CN" altLang="en-US" sz="1600" dirty="0">
                    <a:solidFill>
                      <a:srgbClr val="FFFF00"/>
                    </a:solidFill>
                    <a:latin typeface="微软雅黑" panose="020B0503020204020204" pitchFamily="34" charset="-122"/>
                    <a:ea typeface="微软雅黑" panose="020B0503020204020204" pitchFamily="34" charset="-122"/>
                  </a:rPr>
                  <a:t>等于</a:t>
                </a:r>
                <a:r>
                  <a:rPr lang="en-US" altLang="zh-CN" sz="1600" dirty="0">
                    <a:solidFill>
                      <a:srgbClr val="FFFF00"/>
                    </a:solidFill>
                    <a:latin typeface="微软雅黑" panose="020B0503020204020204" pitchFamily="34" charset="-122"/>
                    <a:ea typeface="微软雅黑" panose="020B0503020204020204" pitchFamily="34" charset="-122"/>
                  </a:rPr>
                  <a:t>i</a:t>
                </a:r>
                <a:r>
                  <a:rPr lang="zh-CN" altLang="en-US" sz="1600" dirty="0">
                    <a:latin typeface="微软雅黑" panose="020B0503020204020204" pitchFamily="34" charset="-122"/>
                    <a:ea typeface="微软雅黑" panose="020B0503020204020204" pitchFamily="34" charset="-122"/>
                  </a:rPr>
                  <a:t>的元素个数</a:t>
                </a:r>
                <a:endParaRPr lang="en-US" altLang="zh-CN" sz="1600" b="1"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en-US" altLang="zh-CN" sz="1600" b="1" dirty="0">
                    <a:latin typeface="微软雅黑" panose="020B0503020204020204" pitchFamily="34" charset="-122"/>
                    <a:ea typeface="微软雅黑" panose="020B0503020204020204" pitchFamily="34" charset="-122"/>
                  </a:rPr>
                  <a:t>  for</a:t>
                </a:r>
                <a:r>
                  <a:rPr lang="en-US" altLang="zh-CN"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𝑖</m:t>
                    </m:r>
                    <m:r>
                      <a:rPr lang="en-US" altLang="zh-CN" sz="1600" i="1">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1</m:t>
                    </m:r>
                  </m:oMath>
                </a14:m>
                <a:r>
                  <a:rPr lang="en-US" altLang="zh-CN"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to</a:t>
                </a:r>
                <a:r>
                  <a:rPr lang="en-US" altLang="zh-CN"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𝑘</m:t>
                    </m:r>
                  </m:oMath>
                </a14:m>
                <a:r>
                  <a:rPr lang="en-US" altLang="zh-CN"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do</a:t>
                </a:r>
              </a:p>
              <a:p>
                <a:pPr marL="360000" lvl="0" indent="-288000" eaLnBrk="0" fontAlgn="base" hangingPunct="0">
                  <a:spcBef>
                    <a:spcPct val="0"/>
                  </a:spcBef>
                  <a:spcAft>
                    <a:spcPct val="0"/>
                  </a:spcAft>
                  <a:buFont typeface="+mj-lt"/>
                  <a:buAutoNum type="arabicPeriod"/>
                </a:pPr>
                <a:r>
                  <a:rPr lang="en-US" altLang="zh-CN" sz="1600" dirty="0">
                    <a:latin typeface="微软雅黑" panose="020B0503020204020204" pitchFamily="34" charset="-122"/>
                    <a:ea typeface="微软雅黑" panose="020B0503020204020204" pitchFamily="34" charset="-122"/>
                  </a:rPr>
                  <a:t>  |   </a:t>
                </a:r>
                <a14:m>
                  <m:oMath xmlns:m="http://schemas.openxmlformats.org/officeDocument/2006/math">
                    <m:r>
                      <a:rPr lang="en-US" altLang="zh-CN" sz="1600" i="1">
                        <a:latin typeface="Cambria Math" panose="02040503050406030204" pitchFamily="18" charset="0"/>
                        <a:ea typeface="微软雅黑" panose="020B0503020204020204" pitchFamily="34" charset="-122"/>
                      </a:rPr>
                      <m:t>𝐶</m:t>
                    </m:r>
                    <m:d>
                      <m:dPr>
                        <m:begChr m:val="["/>
                        <m:endChr m:val="]"/>
                        <m:ctrlPr>
                          <a:rPr lang="en-US" altLang="zh-CN" sz="1600" i="1">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𝑖</m:t>
                        </m:r>
                      </m:e>
                    </m:d>
                    <m:r>
                      <a:rPr lang="en-US" altLang="zh-CN" sz="1600" i="1">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  </m:t>
                    </m:r>
                    <m:r>
                      <a:rPr lang="en-US" altLang="zh-CN" sz="1600" b="0" i="1" smtClean="0">
                        <a:latin typeface="Cambria Math" panose="02040503050406030204" pitchFamily="18" charset="0"/>
                        <a:ea typeface="微软雅黑" panose="020B0503020204020204" pitchFamily="34" charset="-122"/>
                      </a:rPr>
                      <m:t>𝐶</m:t>
                    </m:r>
                    <m:d>
                      <m:dPr>
                        <m:begChr m:val="["/>
                        <m:endChr m:val="]"/>
                        <m:ctrlPr>
                          <a:rPr lang="en-US" altLang="zh-CN" sz="1600" b="0" i="1" smtClean="0">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𝑖</m:t>
                        </m:r>
                      </m:e>
                    </m:d>
                    <m:r>
                      <a:rPr lang="en-US" altLang="zh-CN" sz="1600" b="0" i="1" smtClean="0">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𝐶</m:t>
                    </m:r>
                    <m:r>
                      <a:rPr lang="en-US" altLang="zh-CN" sz="1600" b="0" i="1" smtClean="0">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𝑖</m:t>
                    </m:r>
                    <m:r>
                      <a:rPr lang="en-US" altLang="zh-CN" sz="1600" b="0" i="1" smtClean="0">
                        <a:latin typeface="Cambria Math" panose="02040503050406030204" pitchFamily="18" charset="0"/>
                        <a:ea typeface="微软雅黑" panose="020B0503020204020204" pitchFamily="34" charset="-122"/>
                      </a:rPr>
                      <m:t>−1]</m:t>
                    </m:r>
                  </m:oMath>
                </a14:m>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前缀和！</a:t>
                </a:r>
                <a:endParaRPr lang="en-US" altLang="zh-CN" sz="1600"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en-US" altLang="zh-CN" sz="1600" b="1" dirty="0">
                    <a:latin typeface="微软雅黑" panose="020B0503020204020204" pitchFamily="34" charset="-122"/>
                    <a:ea typeface="微软雅黑" panose="020B0503020204020204" pitchFamily="34" charset="-122"/>
                  </a:rPr>
                  <a:t>  end  </a:t>
                </a:r>
                <a:r>
                  <a:rPr lang="en-US" altLang="zh-CN" sz="1600" dirty="0">
                    <a:latin typeface="微软雅黑" panose="020B0503020204020204" pitchFamily="34" charset="-122"/>
                    <a:ea typeface="微软雅黑" panose="020B0503020204020204" pitchFamily="34" charset="-122"/>
                  </a:rPr>
                  <a:t>//C[</a:t>
                </a:r>
                <a:r>
                  <a:rPr lang="en-US" altLang="zh-CN" sz="1600" dirty="0" err="1">
                    <a:latin typeface="微软雅黑" panose="020B0503020204020204" pitchFamily="34" charset="-122"/>
                    <a:ea typeface="微软雅黑" panose="020B0503020204020204" pitchFamily="34" charset="-122"/>
                  </a:rPr>
                  <a:t>i</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记录序列</a:t>
                </a:r>
                <a:r>
                  <a:rPr lang="en-US" altLang="zh-CN" sz="1600" dirty="0">
                    <a:latin typeface="微软雅黑" panose="020B0503020204020204" pitchFamily="34" charset="-122"/>
                    <a:ea typeface="微软雅黑" panose="020B0503020204020204" pitchFamily="34" charset="-122"/>
                  </a:rPr>
                  <a:t>A</a:t>
                </a:r>
                <a:r>
                  <a:rPr lang="zh-CN" altLang="en-US" sz="1600" dirty="0">
                    <a:latin typeface="微软雅黑" panose="020B0503020204020204" pitchFamily="34" charset="-122"/>
                    <a:ea typeface="微软雅黑" panose="020B0503020204020204" pitchFamily="34" charset="-122"/>
                  </a:rPr>
                  <a:t>中</a:t>
                </a:r>
                <a:r>
                  <a:rPr lang="zh-CN" altLang="en-US" sz="1600" dirty="0">
                    <a:solidFill>
                      <a:schemeClr val="accent4">
                        <a:lumMod val="60000"/>
                        <a:lumOff val="40000"/>
                      </a:schemeClr>
                    </a:solidFill>
                    <a:latin typeface="微软雅黑" panose="020B0503020204020204" pitchFamily="34" charset="-122"/>
                    <a:ea typeface="微软雅黑" panose="020B0503020204020204" pitchFamily="34" charset="-122"/>
                  </a:rPr>
                  <a:t>小于等于</a:t>
                </a:r>
                <a:r>
                  <a:rPr lang="en-US" altLang="zh-CN" sz="1600" dirty="0">
                    <a:solidFill>
                      <a:srgbClr val="FFFF00"/>
                    </a:solidFill>
                    <a:latin typeface="微软雅黑" panose="020B0503020204020204" pitchFamily="34" charset="-122"/>
                    <a:ea typeface="微软雅黑" panose="020B0503020204020204" pitchFamily="34" charset="-122"/>
                  </a:rPr>
                  <a:t>i</a:t>
                </a:r>
                <a:r>
                  <a:rPr lang="zh-CN" altLang="en-US" sz="1600" dirty="0">
                    <a:latin typeface="微软雅黑" panose="020B0503020204020204" pitchFamily="34" charset="-122"/>
                    <a:ea typeface="微软雅黑" panose="020B0503020204020204" pitchFamily="34" charset="-122"/>
                  </a:rPr>
                  <a:t>的元素个数</a:t>
                </a:r>
                <a:endParaRPr lang="en-US" altLang="zh-CN" sz="1600" b="1"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en-US" altLang="zh-CN" sz="1600" b="1" dirty="0">
                    <a:latin typeface="微软雅黑" panose="020B0503020204020204" pitchFamily="34" charset="-122"/>
                    <a:ea typeface="微软雅黑" panose="020B0503020204020204" pitchFamily="34" charset="-122"/>
                  </a:rPr>
                  <a:t> for</a:t>
                </a:r>
                <a:r>
                  <a:rPr lang="en-US" altLang="zh-CN"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𝑗</m:t>
                    </m:r>
                    <m:r>
                      <a:rPr lang="en-US" altLang="zh-CN" sz="1600" i="1">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𝑛</m:t>
                    </m:r>
                  </m:oMath>
                </a14:m>
                <a:r>
                  <a:rPr lang="en-US" altLang="zh-CN"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to</a:t>
                </a:r>
                <a:r>
                  <a:rPr lang="en-US" altLang="zh-CN"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b="0" i="0" smtClean="0">
                        <a:latin typeface="Cambria Math" panose="02040503050406030204" pitchFamily="18" charset="0"/>
                        <a:ea typeface="微软雅黑" panose="020B0503020204020204" pitchFamily="34" charset="-122"/>
                      </a:rPr>
                      <m:t>1</m:t>
                    </m:r>
                  </m:oMath>
                </a14:m>
                <a:r>
                  <a:rPr lang="en-US" altLang="zh-CN"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do</a:t>
                </a:r>
              </a:p>
              <a:p>
                <a:pPr marL="360000" lvl="0" indent="-288000" eaLnBrk="0" fontAlgn="base" hangingPunct="0">
                  <a:spcBef>
                    <a:spcPct val="0"/>
                  </a:spcBef>
                  <a:spcAft>
                    <a:spcPct val="0"/>
                  </a:spcAft>
                  <a:buFont typeface="+mj-lt"/>
                  <a:buAutoNum type="arabicPeriod"/>
                </a:pPr>
                <a:r>
                  <a:rPr lang="en-US" altLang="zh-CN" sz="1600" dirty="0">
                    <a:latin typeface="微软雅黑" panose="020B0503020204020204" pitchFamily="34" charset="-122"/>
                    <a:ea typeface="微软雅黑" panose="020B0503020204020204" pitchFamily="34" charset="-122"/>
                  </a:rPr>
                  <a:t> |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𝐵</m:t>
                    </m:r>
                    <m:d>
                      <m:dPr>
                        <m:begChr m:val="["/>
                        <m:endChr m:val="]"/>
                        <m:ctrlPr>
                          <a:rPr lang="en-US" altLang="zh-CN" sz="1600" b="0" i="1" smtClean="0">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𝐶</m:t>
                        </m:r>
                        <m:d>
                          <m:dPr>
                            <m:begChr m:val="["/>
                            <m:endChr m:val="]"/>
                            <m:ctrlPr>
                              <a:rPr lang="en-US" altLang="zh-CN" sz="1600" b="0" i="1" smtClean="0">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𝐴</m:t>
                            </m:r>
                            <m:r>
                              <a:rPr lang="en-US" altLang="zh-CN" sz="1600" b="0" i="1" smtClean="0">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𝑗</m:t>
                            </m:r>
                            <m:r>
                              <a:rPr lang="en-US" altLang="zh-CN" sz="1600" b="0" i="1" smtClean="0">
                                <a:latin typeface="Cambria Math" panose="02040503050406030204" pitchFamily="18" charset="0"/>
                                <a:ea typeface="微软雅黑" panose="020B0503020204020204" pitchFamily="34" charset="-122"/>
                              </a:rPr>
                              <m:t>]</m:t>
                            </m:r>
                          </m:e>
                        </m:d>
                      </m:e>
                    </m:d>
                    <m:r>
                      <a:rPr lang="en-US" altLang="zh-CN" sz="1600" b="0" i="1" smtClean="0">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𝐴</m:t>
                    </m:r>
                    <m:d>
                      <m:dPr>
                        <m:begChr m:val="["/>
                        <m:endChr m:val="]"/>
                        <m:ctrlPr>
                          <a:rPr lang="en-US" altLang="zh-CN" sz="1600" b="0" i="1" smtClean="0">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𝑗</m:t>
                        </m:r>
                      </m:e>
                    </m:d>
                  </m:oMath>
                </a14:m>
                <a:endParaRPr lang="en-US" altLang="zh-CN" sz="1600" b="0" dirty="0">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en-US" altLang="zh-CN" sz="1600" dirty="0">
                    <a:ea typeface="微软雅黑" panose="020B0503020204020204" pitchFamily="34" charset="-122"/>
                  </a:rPr>
                  <a:t>  </a:t>
                </a:r>
                <a:r>
                  <a:rPr lang="en-US" altLang="zh-CN" sz="1600" b="0" dirty="0">
                    <a:ea typeface="微软雅黑" panose="020B0503020204020204" pitchFamily="34" charset="-122"/>
                  </a:rPr>
                  <a:t>|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𝐶</m:t>
                    </m:r>
                    <m:d>
                      <m:dPr>
                        <m:begChr m:val="["/>
                        <m:endChr m:val="]"/>
                        <m:ctrlPr>
                          <a:rPr lang="en-US" altLang="zh-CN" sz="1600" b="0" i="1" smtClean="0">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𝐴</m:t>
                        </m:r>
                        <m:d>
                          <m:dPr>
                            <m:begChr m:val="["/>
                            <m:endChr m:val="]"/>
                            <m:ctrlPr>
                              <a:rPr lang="en-US" altLang="zh-CN" sz="1600" b="0" i="1" smtClean="0">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𝑗</m:t>
                            </m:r>
                          </m:e>
                        </m:d>
                      </m:e>
                    </m:d>
                    <m:r>
                      <a:rPr lang="en-US" altLang="zh-CN" sz="1600" b="0" i="1" smtClean="0">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𝐶</m:t>
                    </m:r>
                    <m:d>
                      <m:dPr>
                        <m:begChr m:val="["/>
                        <m:endChr m:val="]"/>
                        <m:ctrlPr>
                          <a:rPr lang="en-US" altLang="zh-CN" sz="1600" b="0" i="1" smtClean="0">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𝐴</m:t>
                        </m:r>
                        <m:d>
                          <m:dPr>
                            <m:begChr m:val="["/>
                            <m:endChr m:val="]"/>
                            <m:ctrlPr>
                              <a:rPr lang="en-US" altLang="zh-CN" sz="1600" b="0" i="1" smtClean="0">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𝑗</m:t>
                            </m:r>
                          </m:e>
                        </m:d>
                      </m:e>
                    </m:d>
                    <m:r>
                      <a:rPr lang="en-US" altLang="zh-CN" sz="1600" b="0" i="1" smtClean="0">
                        <a:latin typeface="Cambria Math" panose="02040503050406030204" pitchFamily="18" charset="0"/>
                        <a:ea typeface="微软雅黑" panose="020B0503020204020204" pitchFamily="34" charset="-122"/>
                      </a:rPr>
                      <m:t>−1 </m:t>
                    </m:r>
                  </m:oMath>
                </a14:m>
                <a:endParaRPr lang="en-US" altLang="zh-CN" sz="1600" i="1"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en-US" altLang="zh-CN" sz="1600" b="1" dirty="0">
                    <a:latin typeface="微软雅黑" panose="020B0503020204020204" pitchFamily="34" charset="-122"/>
                    <a:ea typeface="微软雅黑" panose="020B0503020204020204" pitchFamily="34" charset="-122"/>
                  </a:rPr>
                  <a:t> end</a:t>
                </a:r>
                <a:endParaRPr lang="en-US" altLang="zh-CN" sz="1600"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zh-CN" altLang="zh-CN" sz="1600" dirty="0">
                    <a:latin typeface="微软雅黑" panose="020B0503020204020204" pitchFamily="34" charset="-122"/>
                    <a:ea typeface="微软雅黑" panose="020B0503020204020204" pitchFamily="34" charset="-122"/>
                  </a:rPr>
                  <a:t>———————————————</a:t>
                </a:r>
              </a:p>
            </p:txBody>
          </p:sp>
        </mc:Choice>
        <mc:Fallback xmlns="">
          <p:sp>
            <p:nvSpPr>
              <p:cNvPr id="21" name="任意多边形: 形状 20">
                <a:extLst>
                  <a:ext uri="{FF2B5EF4-FFF2-40B4-BE49-F238E27FC236}">
                    <a16:creationId xmlns:a16="http://schemas.microsoft.com/office/drawing/2014/main" id="{C0BBF722-C194-4C55-96C3-ACB8090AED1A}"/>
                  </a:ext>
                </a:extLst>
              </p:cNvPr>
              <p:cNvSpPr>
                <a:spLocks noRot="1" noChangeAspect="1" noMove="1" noResize="1" noEditPoints="1" noAdjustHandles="1" noChangeArrowheads="1" noChangeShapeType="1" noTextEdit="1"/>
              </p:cNvSpPr>
              <p:nvPr/>
            </p:nvSpPr>
            <p:spPr>
              <a:xfrm>
                <a:off x="129493" y="1875051"/>
                <a:ext cx="4886455" cy="4152162"/>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blipFill>
                <a:blip r:embed="rId3"/>
                <a:stretch>
                  <a:fillRect/>
                </a:stretch>
              </a:blipFill>
            </p:spPr>
            <p:txBody>
              <a:bodyPr/>
              <a:lstStyle/>
              <a:p>
                <a:r>
                  <a:rPr lang="zh-CN" altLang="en-US">
                    <a:noFill/>
                  </a:rPr>
                  <a:t> </a:t>
                </a:r>
              </a:p>
            </p:txBody>
          </p:sp>
        </mc:Fallback>
      </mc:AlternateContent>
      <p:sp>
        <p:nvSpPr>
          <p:cNvPr id="2" name="标题 1"/>
          <p:cNvSpPr>
            <a:spLocks noGrp="1"/>
          </p:cNvSpPr>
          <p:nvPr>
            <p:ph type="title"/>
          </p:nvPr>
        </p:nvSpPr>
        <p:spPr/>
        <p:txBody>
          <a:bodyPr/>
          <a:lstStyle/>
          <a:p>
            <a:r>
              <a:rPr lang="en-US" altLang="zh-CN" dirty="0"/>
              <a:t>10.7.1</a:t>
            </a:r>
            <a:r>
              <a:rPr lang="zh-CN" altLang="en-US" dirty="0"/>
              <a:t>  计数排序的示例</a:t>
            </a:r>
          </a:p>
        </p:txBody>
      </p:sp>
      <p:sp>
        <p:nvSpPr>
          <p:cNvPr id="3" name="副标题 2"/>
          <p:cNvSpPr>
            <a:spLocks noGrp="1"/>
          </p:cNvSpPr>
          <p:nvPr>
            <p:ph type="subTitle" idx="1"/>
          </p:nvPr>
        </p:nvSpPr>
        <p:spPr/>
        <p:txBody>
          <a:bodyPr/>
          <a:lstStyle/>
          <a:p>
            <a:r>
              <a:rPr lang="en-US" altLang="zh-CN" dirty="0"/>
              <a:t>10.7.1</a:t>
            </a:r>
            <a:r>
              <a:rPr lang="zh-CN" altLang="en-US" dirty="0"/>
              <a:t> 计数排序</a:t>
            </a:r>
          </a:p>
        </p:txBody>
      </p:sp>
      <p:sp>
        <p:nvSpPr>
          <p:cNvPr id="4" name="文本占位符 3"/>
          <p:cNvSpPr>
            <a:spLocks noGrp="1"/>
          </p:cNvSpPr>
          <p:nvPr>
            <p:ph type="body" idx="10"/>
          </p:nvPr>
        </p:nvSpPr>
        <p:spPr/>
        <p:txBody>
          <a:bodyPr/>
          <a:lstStyle/>
          <a:p>
            <a:r>
              <a:rPr lang="zh-CN" altLang="en-US" dirty="0"/>
              <a:t>数据结构</a:t>
            </a:r>
          </a:p>
        </p:txBody>
      </p:sp>
      <p:sp>
        <p:nvSpPr>
          <p:cNvPr id="16" name="Rectangle 99">
            <a:extLst>
              <a:ext uri="{FF2B5EF4-FFF2-40B4-BE49-F238E27FC236}">
                <a16:creationId xmlns:a16="http://schemas.microsoft.com/office/drawing/2014/main" id="{53DA590E-058C-4489-918D-15D403D607A5}"/>
              </a:ext>
            </a:extLst>
          </p:cNvPr>
          <p:cNvSpPr>
            <a:spLocks noChangeArrowheads="1"/>
          </p:cNvSpPr>
          <p:nvPr/>
        </p:nvSpPr>
        <p:spPr bwMode="auto">
          <a:xfrm>
            <a:off x="609147" y="2313105"/>
            <a:ext cx="2364641" cy="720317"/>
          </a:xfrm>
          <a:prstGeom prst="rect">
            <a:avLst/>
          </a:prstGeom>
          <a:noFill/>
          <a:ln w="28575">
            <a:solidFill>
              <a:srgbClr val="FFC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endParaRPr lang="zh-CN" altLang="en-US"/>
          </a:p>
        </p:txBody>
      </p:sp>
      <p:graphicFrame>
        <p:nvGraphicFramePr>
          <p:cNvPr id="17" name="Group 3">
            <a:extLst>
              <a:ext uri="{FF2B5EF4-FFF2-40B4-BE49-F238E27FC236}">
                <a16:creationId xmlns:a16="http://schemas.microsoft.com/office/drawing/2014/main" id="{BC3422A9-A54C-49FC-B135-0B0AAEB090B4}"/>
              </a:ext>
            </a:extLst>
          </p:cNvPr>
          <p:cNvGraphicFramePr>
            <a:graphicFrameLocks noGrp="1"/>
          </p:cNvGraphicFramePr>
          <p:nvPr/>
        </p:nvGraphicFramePr>
        <p:xfrm>
          <a:off x="5854148" y="3033422"/>
          <a:ext cx="2743200" cy="457200"/>
        </p:xfrm>
        <a:graphic>
          <a:graphicData uri="http://schemas.openxmlformats.org/drawingml/2006/table">
            <a:tbl>
              <a:tblPr/>
              <a:tblGrid>
                <a:gridCol w="533400">
                  <a:extLst>
                    <a:ext uri="{9D8B030D-6E8A-4147-A177-3AD203B41FA5}">
                      <a16:colId xmlns:a16="http://schemas.microsoft.com/office/drawing/2014/main" val="20000"/>
                    </a:ext>
                  </a:extLst>
                </a:gridCol>
                <a:gridCol w="563563">
                  <a:extLst>
                    <a:ext uri="{9D8B030D-6E8A-4147-A177-3AD203B41FA5}">
                      <a16:colId xmlns:a16="http://schemas.microsoft.com/office/drawing/2014/main" val="20001"/>
                    </a:ext>
                  </a:extLst>
                </a:gridCol>
                <a:gridCol w="549275">
                  <a:extLst>
                    <a:ext uri="{9D8B030D-6E8A-4147-A177-3AD203B41FA5}">
                      <a16:colId xmlns:a16="http://schemas.microsoft.com/office/drawing/2014/main" val="20002"/>
                    </a:ext>
                  </a:extLst>
                </a:gridCol>
                <a:gridCol w="547687">
                  <a:extLst>
                    <a:ext uri="{9D8B030D-6E8A-4147-A177-3AD203B41FA5}">
                      <a16:colId xmlns:a16="http://schemas.microsoft.com/office/drawing/2014/main" val="20003"/>
                    </a:ext>
                  </a:extLst>
                </a:gridCol>
                <a:gridCol w="549275">
                  <a:extLst>
                    <a:ext uri="{9D8B030D-6E8A-4147-A177-3AD203B41FA5}">
                      <a16:colId xmlns:a16="http://schemas.microsoft.com/office/drawing/2014/main" val="20004"/>
                    </a:ext>
                  </a:extLst>
                </a:gridCol>
              </a:tblGrid>
              <a:tr h="457200">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2000" b="1" i="0" u="none" strike="noStrike" cap="none" normalizeH="0" baseline="0">
                          <a:ln>
                            <a:noFill/>
                          </a:ln>
                          <a:solidFill>
                            <a:srgbClr val="FFFF00"/>
                          </a:solidFill>
                          <a:effectLst/>
                          <a:latin typeface="Times New Roman" pitchFamily="18" charset="0"/>
                          <a:ea typeface="宋体" charset="-122"/>
                        </a:rPr>
                        <a:t>4</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99FF"/>
                    </a:solid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2000" b="1" i="0" u="none" strike="noStrike" cap="none" normalizeH="0" baseline="0">
                          <a:ln>
                            <a:noFill/>
                          </a:ln>
                          <a:solidFill>
                            <a:srgbClr val="FFFF00"/>
                          </a:solidFill>
                          <a:effectLst/>
                          <a:latin typeface="Times New Roman" pitchFamily="18" charset="0"/>
                          <a:ea typeface="宋体"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99FF"/>
                    </a:solid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2000" b="1" i="0" u="none" strike="noStrike" cap="none" normalizeH="0" baseline="0">
                          <a:ln>
                            <a:noFill/>
                          </a:ln>
                          <a:solidFill>
                            <a:srgbClr val="FFFF00"/>
                          </a:solidFill>
                          <a:effectLst/>
                          <a:latin typeface="Times New Roman" pitchFamily="18" charset="0"/>
                          <a:ea typeface="宋体" charset="-122"/>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99FF"/>
                    </a:solid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2000" b="1" i="0" u="none" strike="noStrike" cap="none" normalizeH="0" baseline="0">
                          <a:ln>
                            <a:noFill/>
                          </a:ln>
                          <a:solidFill>
                            <a:srgbClr val="FFFF00"/>
                          </a:solidFill>
                          <a:effectLst/>
                          <a:latin typeface="Times New Roman" pitchFamily="18" charset="0"/>
                          <a:ea typeface="宋体" charset="-122"/>
                        </a:rPr>
                        <a:t>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99FF"/>
                    </a:solid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2000" b="1" i="0" u="none" strike="noStrike" cap="none" normalizeH="0" baseline="0" dirty="0">
                          <a:ln>
                            <a:noFill/>
                          </a:ln>
                          <a:solidFill>
                            <a:srgbClr val="FFFF00"/>
                          </a:solidFill>
                          <a:effectLst/>
                          <a:latin typeface="Times New Roman" pitchFamily="18" charset="0"/>
                          <a:ea typeface="宋体" charset="-122"/>
                        </a:rPr>
                        <a:t>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99FF"/>
                    </a:solidFill>
                  </a:tcPr>
                </a:tc>
                <a:extLst>
                  <a:ext uri="{0D108BD9-81ED-4DB2-BD59-A6C34878D82A}">
                    <a16:rowId xmlns:a16="http://schemas.microsoft.com/office/drawing/2014/main" val="10000"/>
                  </a:ext>
                </a:extLst>
              </a:tr>
            </a:tbl>
          </a:graphicData>
        </a:graphic>
      </p:graphicFrame>
      <p:graphicFrame>
        <p:nvGraphicFramePr>
          <p:cNvPr id="18" name="Group 17">
            <a:extLst>
              <a:ext uri="{FF2B5EF4-FFF2-40B4-BE49-F238E27FC236}">
                <a16:creationId xmlns:a16="http://schemas.microsoft.com/office/drawing/2014/main" id="{5E107B5B-388E-42BE-B19B-5FC151D12203}"/>
              </a:ext>
            </a:extLst>
          </p:cNvPr>
          <p:cNvGraphicFramePr>
            <a:graphicFrameLocks noGrp="1"/>
          </p:cNvGraphicFramePr>
          <p:nvPr/>
        </p:nvGraphicFramePr>
        <p:xfrm>
          <a:off x="5854148" y="2652422"/>
          <a:ext cx="2743200" cy="457200"/>
        </p:xfrm>
        <a:graphic>
          <a:graphicData uri="http://schemas.openxmlformats.org/drawingml/2006/table">
            <a:tbl>
              <a:tblPr/>
              <a:tblGrid>
                <a:gridCol w="549275">
                  <a:extLst>
                    <a:ext uri="{9D8B030D-6E8A-4147-A177-3AD203B41FA5}">
                      <a16:colId xmlns:a16="http://schemas.microsoft.com/office/drawing/2014/main" val="20000"/>
                    </a:ext>
                  </a:extLst>
                </a:gridCol>
                <a:gridCol w="547688">
                  <a:extLst>
                    <a:ext uri="{9D8B030D-6E8A-4147-A177-3AD203B41FA5}">
                      <a16:colId xmlns:a16="http://schemas.microsoft.com/office/drawing/2014/main" val="20001"/>
                    </a:ext>
                  </a:extLst>
                </a:gridCol>
                <a:gridCol w="549275">
                  <a:extLst>
                    <a:ext uri="{9D8B030D-6E8A-4147-A177-3AD203B41FA5}">
                      <a16:colId xmlns:a16="http://schemas.microsoft.com/office/drawing/2014/main" val="20002"/>
                    </a:ext>
                  </a:extLst>
                </a:gridCol>
                <a:gridCol w="547687">
                  <a:extLst>
                    <a:ext uri="{9D8B030D-6E8A-4147-A177-3AD203B41FA5}">
                      <a16:colId xmlns:a16="http://schemas.microsoft.com/office/drawing/2014/main" val="20003"/>
                    </a:ext>
                  </a:extLst>
                </a:gridCol>
                <a:gridCol w="549275">
                  <a:extLst>
                    <a:ext uri="{9D8B030D-6E8A-4147-A177-3AD203B41FA5}">
                      <a16:colId xmlns:a16="http://schemas.microsoft.com/office/drawing/2014/main" val="20004"/>
                    </a:ext>
                  </a:extLst>
                </a:gridCol>
              </a:tblGrid>
              <a:tr h="457200">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1</a:t>
                      </a:r>
                    </a:p>
                  </a:txBody>
                  <a:tcPr horzOverflow="overflow">
                    <a:lnL cap="flat">
                      <a:noFill/>
                    </a:lnL>
                    <a:lnR>
                      <a:noFill/>
                    </a:lnR>
                    <a:lnT cap="flat">
                      <a:noFill/>
                    </a:lnT>
                    <a:lnB cap="flat">
                      <a:noFill/>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2</a:t>
                      </a:r>
                    </a:p>
                  </a:txBody>
                  <a:tcPr horzOverflow="overflow">
                    <a:lnL>
                      <a:noFill/>
                    </a:lnL>
                    <a:lnR>
                      <a:noFill/>
                    </a:lnR>
                    <a:lnT cap="flat">
                      <a:noFill/>
                    </a:lnT>
                    <a:lnB cap="flat">
                      <a:noFill/>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3</a:t>
                      </a:r>
                    </a:p>
                  </a:txBody>
                  <a:tcPr horzOverflow="overflow">
                    <a:lnL>
                      <a:noFill/>
                    </a:lnL>
                    <a:lnR>
                      <a:noFill/>
                    </a:lnR>
                    <a:lnT cap="flat">
                      <a:noFill/>
                    </a:lnT>
                    <a:lnB cap="flat">
                      <a:noFill/>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4</a:t>
                      </a:r>
                    </a:p>
                  </a:txBody>
                  <a:tcPr horzOverflow="overflow">
                    <a:lnL>
                      <a:noFill/>
                    </a:lnL>
                    <a:lnR>
                      <a:noFill/>
                    </a:lnR>
                    <a:lnT cap="flat">
                      <a:noFill/>
                    </a:lnT>
                    <a:lnB cap="flat">
                      <a:noFill/>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dirty="0">
                          <a:ln>
                            <a:noFill/>
                          </a:ln>
                          <a:solidFill>
                            <a:schemeClr val="folHlink"/>
                          </a:solidFill>
                          <a:effectLst/>
                          <a:latin typeface="Times New Roman" pitchFamily="18" charset="0"/>
                          <a:ea typeface="宋体" charset="-122"/>
                        </a:rPr>
                        <a:t>5</a:t>
                      </a:r>
                    </a:p>
                  </a:txBody>
                  <a:tcPr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19" name="Text Box 35">
            <a:extLst>
              <a:ext uri="{FF2B5EF4-FFF2-40B4-BE49-F238E27FC236}">
                <a16:creationId xmlns:a16="http://schemas.microsoft.com/office/drawing/2014/main" id="{3BEFDBC0-9486-4337-B094-8AEB40F16D84}"/>
              </a:ext>
            </a:extLst>
          </p:cNvPr>
          <p:cNvSpPr txBox="1">
            <a:spLocks noChangeArrowheads="1"/>
          </p:cNvSpPr>
          <p:nvPr/>
        </p:nvSpPr>
        <p:spPr bwMode="auto">
          <a:xfrm>
            <a:off x="5244548" y="3065172"/>
            <a:ext cx="4270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i="1">
                <a:solidFill>
                  <a:srgbClr val="006600"/>
                </a:solidFill>
              </a:rPr>
              <a:t>A:</a:t>
            </a:r>
          </a:p>
        </p:txBody>
      </p:sp>
      <p:graphicFrame>
        <p:nvGraphicFramePr>
          <p:cNvPr id="20" name="Group 36">
            <a:extLst>
              <a:ext uri="{FF2B5EF4-FFF2-40B4-BE49-F238E27FC236}">
                <a16:creationId xmlns:a16="http://schemas.microsoft.com/office/drawing/2014/main" id="{9CE8B021-E6DF-47CE-9BCC-94DB2B9BCEAD}"/>
              </a:ext>
            </a:extLst>
          </p:cNvPr>
          <p:cNvGraphicFramePr>
            <a:graphicFrameLocks noGrp="1"/>
          </p:cNvGraphicFramePr>
          <p:nvPr>
            <p:extLst>
              <p:ext uri="{D42A27DB-BD31-4B8C-83A1-F6EECF244321}">
                <p14:modId xmlns:p14="http://schemas.microsoft.com/office/powerpoint/2010/main" val="4168507503"/>
              </p:ext>
            </p:extLst>
          </p:nvPr>
        </p:nvGraphicFramePr>
        <p:xfrm>
          <a:off x="9664148" y="3033422"/>
          <a:ext cx="2193925" cy="457200"/>
        </p:xfrm>
        <a:graphic>
          <a:graphicData uri="http://schemas.openxmlformats.org/drawingml/2006/table">
            <a:tbl>
              <a:tblPr/>
              <a:tblGrid>
                <a:gridCol w="549275">
                  <a:extLst>
                    <a:ext uri="{9D8B030D-6E8A-4147-A177-3AD203B41FA5}">
                      <a16:colId xmlns:a16="http://schemas.microsoft.com/office/drawing/2014/main" val="20000"/>
                    </a:ext>
                  </a:extLst>
                </a:gridCol>
                <a:gridCol w="547688">
                  <a:extLst>
                    <a:ext uri="{9D8B030D-6E8A-4147-A177-3AD203B41FA5}">
                      <a16:colId xmlns:a16="http://schemas.microsoft.com/office/drawing/2014/main" val="20001"/>
                    </a:ext>
                  </a:extLst>
                </a:gridCol>
                <a:gridCol w="549275">
                  <a:extLst>
                    <a:ext uri="{9D8B030D-6E8A-4147-A177-3AD203B41FA5}">
                      <a16:colId xmlns:a16="http://schemas.microsoft.com/office/drawing/2014/main" val="20002"/>
                    </a:ext>
                  </a:extLst>
                </a:gridCol>
                <a:gridCol w="547687">
                  <a:extLst>
                    <a:ext uri="{9D8B030D-6E8A-4147-A177-3AD203B41FA5}">
                      <a16:colId xmlns:a16="http://schemas.microsoft.com/office/drawing/2014/main" val="20003"/>
                    </a:ext>
                  </a:extLst>
                </a:gridCol>
              </a:tblGrid>
              <a:tr h="457200">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2000" b="1" i="0" u="none" strike="noStrike" cap="none" normalizeH="0" baseline="0" dirty="0">
                          <a:ln>
                            <a:noFill/>
                          </a:ln>
                          <a:solidFill>
                            <a:schemeClr val="bg1"/>
                          </a:solidFill>
                          <a:effectLst/>
                          <a:latin typeface="Times New Roman" pitchFamily="18" charset="0"/>
                          <a:ea typeface="宋体" charset="-122"/>
                        </a:rPr>
                        <a:t>0</a:t>
                      </a:r>
                      <a:endParaRPr kumimoji="1" lang="zh-CN" altLang="zh-CN" sz="2000" b="1" i="0" u="none" strike="noStrike" cap="none" normalizeH="0" baseline="0" dirty="0">
                        <a:ln>
                          <a:noFill/>
                        </a:ln>
                        <a:solidFill>
                          <a:schemeClr val="bg1"/>
                        </a:solidFill>
                        <a:effectLst/>
                        <a:latin typeface="Times New Roman" pitchFamily="18" charset="0"/>
                        <a:ea typeface="宋体"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99FF"/>
                    </a:solid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2000" b="1" i="0" u="none" strike="noStrike" cap="none" normalizeH="0" baseline="0" dirty="0">
                          <a:ln>
                            <a:noFill/>
                          </a:ln>
                          <a:solidFill>
                            <a:schemeClr val="bg1"/>
                          </a:solidFill>
                          <a:effectLst/>
                          <a:latin typeface="Times New Roman" pitchFamily="18" charset="0"/>
                          <a:ea typeface="宋体" charset="-122"/>
                        </a:rPr>
                        <a:t>0</a:t>
                      </a:r>
                      <a:endParaRPr kumimoji="1" lang="zh-CN" altLang="zh-CN" sz="2000" b="1" i="0" u="none" strike="noStrike" cap="none" normalizeH="0" baseline="0" dirty="0">
                        <a:ln>
                          <a:noFill/>
                        </a:ln>
                        <a:solidFill>
                          <a:schemeClr val="bg1"/>
                        </a:solidFill>
                        <a:effectLst/>
                        <a:latin typeface="Times New Roman" pitchFamily="18" charset="0"/>
                        <a:ea typeface="宋体"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99FF"/>
                    </a:solid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2000" b="1" i="0" u="none" strike="noStrike" cap="none" normalizeH="0" baseline="0" dirty="0">
                          <a:ln>
                            <a:noFill/>
                          </a:ln>
                          <a:solidFill>
                            <a:schemeClr val="bg1"/>
                          </a:solidFill>
                          <a:effectLst/>
                          <a:latin typeface="Times New Roman" pitchFamily="18" charset="0"/>
                          <a:ea typeface="宋体" charset="-122"/>
                        </a:rPr>
                        <a:t>0</a:t>
                      </a:r>
                      <a:endParaRPr kumimoji="1" lang="zh-CN" altLang="zh-CN" sz="2000" b="1" i="0" u="none" strike="noStrike" cap="none" normalizeH="0" baseline="0" dirty="0">
                        <a:ln>
                          <a:noFill/>
                        </a:ln>
                        <a:solidFill>
                          <a:schemeClr val="bg1"/>
                        </a:solidFill>
                        <a:effectLst/>
                        <a:latin typeface="Times New Roman" pitchFamily="18" charset="0"/>
                        <a:ea typeface="宋体"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99FF"/>
                    </a:solid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2000" b="1" i="0" u="none" strike="noStrike" cap="none" normalizeH="0" baseline="0" dirty="0">
                          <a:ln>
                            <a:noFill/>
                          </a:ln>
                          <a:solidFill>
                            <a:schemeClr val="bg1"/>
                          </a:solidFill>
                          <a:effectLst/>
                          <a:latin typeface="Times New Roman" pitchFamily="18" charset="0"/>
                          <a:ea typeface="宋体" charset="-122"/>
                        </a:rPr>
                        <a:t>0</a:t>
                      </a:r>
                      <a:endParaRPr kumimoji="1" lang="zh-CN" altLang="zh-CN" sz="2000" b="1" i="0" u="none" strike="noStrike" cap="none" normalizeH="0" baseline="0" dirty="0">
                        <a:ln>
                          <a:noFill/>
                        </a:ln>
                        <a:solidFill>
                          <a:schemeClr val="bg1"/>
                        </a:solidFill>
                        <a:effectLst/>
                        <a:latin typeface="Times New Roman" pitchFamily="18" charset="0"/>
                        <a:ea typeface="宋体"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99FF"/>
                    </a:solidFill>
                  </a:tcPr>
                </a:tc>
                <a:extLst>
                  <a:ext uri="{0D108BD9-81ED-4DB2-BD59-A6C34878D82A}">
                    <a16:rowId xmlns:a16="http://schemas.microsoft.com/office/drawing/2014/main" val="10000"/>
                  </a:ext>
                </a:extLst>
              </a:tr>
            </a:tbl>
          </a:graphicData>
        </a:graphic>
      </p:graphicFrame>
      <p:graphicFrame>
        <p:nvGraphicFramePr>
          <p:cNvPr id="31" name="Group 48">
            <a:extLst>
              <a:ext uri="{FF2B5EF4-FFF2-40B4-BE49-F238E27FC236}">
                <a16:creationId xmlns:a16="http://schemas.microsoft.com/office/drawing/2014/main" id="{37D663A9-AC37-4491-A7D5-1263FB164AF4}"/>
              </a:ext>
            </a:extLst>
          </p:cNvPr>
          <p:cNvGraphicFramePr>
            <a:graphicFrameLocks noGrp="1"/>
          </p:cNvGraphicFramePr>
          <p:nvPr/>
        </p:nvGraphicFramePr>
        <p:xfrm>
          <a:off x="9664148" y="2652422"/>
          <a:ext cx="2193925" cy="457200"/>
        </p:xfrm>
        <a:graphic>
          <a:graphicData uri="http://schemas.openxmlformats.org/drawingml/2006/table">
            <a:tbl>
              <a:tblPr/>
              <a:tblGrid>
                <a:gridCol w="549275">
                  <a:extLst>
                    <a:ext uri="{9D8B030D-6E8A-4147-A177-3AD203B41FA5}">
                      <a16:colId xmlns:a16="http://schemas.microsoft.com/office/drawing/2014/main" val="20000"/>
                    </a:ext>
                  </a:extLst>
                </a:gridCol>
                <a:gridCol w="547688">
                  <a:extLst>
                    <a:ext uri="{9D8B030D-6E8A-4147-A177-3AD203B41FA5}">
                      <a16:colId xmlns:a16="http://schemas.microsoft.com/office/drawing/2014/main" val="20001"/>
                    </a:ext>
                  </a:extLst>
                </a:gridCol>
                <a:gridCol w="549275">
                  <a:extLst>
                    <a:ext uri="{9D8B030D-6E8A-4147-A177-3AD203B41FA5}">
                      <a16:colId xmlns:a16="http://schemas.microsoft.com/office/drawing/2014/main" val="20002"/>
                    </a:ext>
                  </a:extLst>
                </a:gridCol>
                <a:gridCol w="547687">
                  <a:extLst>
                    <a:ext uri="{9D8B030D-6E8A-4147-A177-3AD203B41FA5}">
                      <a16:colId xmlns:a16="http://schemas.microsoft.com/office/drawing/2014/main" val="20003"/>
                    </a:ext>
                  </a:extLst>
                </a:gridCol>
              </a:tblGrid>
              <a:tr h="457200">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1</a:t>
                      </a:r>
                    </a:p>
                  </a:txBody>
                  <a:tcPr horzOverflow="overflow">
                    <a:lnL cap="flat">
                      <a:noFill/>
                    </a:lnL>
                    <a:lnR>
                      <a:noFill/>
                    </a:lnR>
                    <a:lnT cap="flat">
                      <a:noFill/>
                    </a:lnT>
                    <a:lnB cap="flat">
                      <a:noFill/>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2</a:t>
                      </a:r>
                    </a:p>
                  </a:txBody>
                  <a:tcPr horzOverflow="overflow">
                    <a:lnL>
                      <a:noFill/>
                    </a:lnL>
                    <a:lnR>
                      <a:noFill/>
                    </a:lnR>
                    <a:lnT cap="flat">
                      <a:noFill/>
                    </a:lnT>
                    <a:lnB cap="flat">
                      <a:noFill/>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3</a:t>
                      </a:r>
                    </a:p>
                  </a:txBody>
                  <a:tcPr horzOverflow="overflow">
                    <a:lnL>
                      <a:noFill/>
                    </a:lnL>
                    <a:lnR>
                      <a:noFill/>
                    </a:lnR>
                    <a:lnT cap="flat">
                      <a:noFill/>
                    </a:lnT>
                    <a:lnB cap="flat">
                      <a:noFill/>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4</a:t>
                      </a:r>
                    </a:p>
                  </a:txBody>
                  <a:tcPr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32" name="Text Box 63">
            <a:extLst>
              <a:ext uri="{FF2B5EF4-FFF2-40B4-BE49-F238E27FC236}">
                <a16:creationId xmlns:a16="http://schemas.microsoft.com/office/drawing/2014/main" id="{EB1EA8B8-028B-46EE-9104-854E921E99F4}"/>
              </a:ext>
            </a:extLst>
          </p:cNvPr>
          <p:cNvSpPr txBox="1">
            <a:spLocks noChangeArrowheads="1"/>
          </p:cNvSpPr>
          <p:nvPr/>
        </p:nvSpPr>
        <p:spPr bwMode="auto">
          <a:xfrm>
            <a:off x="9054548" y="3065172"/>
            <a:ext cx="4270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i="1">
                <a:solidFill>
                  <a:srgbClr val="006600"/>
                </a:solidFill>
              </a:rPr>
              <a:t>C:</a:t>
            </a:r>
          </a:p>
        </p:txBody>
      </p:sp>
      <p:graphicFrame>
        <p:nvGraphicFramePr>
          <p:cNvPr id="33" name="Group 64">
            <a:extLst>
              <a:ext uri="{FF2B5EF4-FFF2-40B4-BE49-F238E27FC236}">
                <a16:creationId xmlns:a16="http://schemas.microsoft.com/office/drawing/2014/main" id="{A10D353A-95E8-4C4D-B134-8746921A62CD}"/>
              </a:ext>
            </a:extLst>
          </p:cNvPr>
          <p:cNvGraphicFramePr>
            <a:graphicFrameLocks noGrp="1"/>
          </p:cNvGraphicFramePr>
          <p:nvPr/>
        </p:nvGraphicFramePr>
        <p:xfrm>
          <a:off x="5854148" y="4024022"/>
          <a:ext cx="2743200" cy="457200"/>
        </p:xfrm>
        <a:graphic>
          <a:graphicData uri="http://schemas.openxmlformats.org/drawingml/2006/table">
            <a:tbl>
              <a:tblPr/>
              <a:tblGrid>
                <a:gridCol w="533400">
                  <a:extLst>
                    <a:ext uri="{9D8B030D-6E8A-4147-A177-3AD203B41FA5}">
                      <a16:colId xmlns:a16="http://schemas.microsoft.com/office/drawing/2014/main" val="20000"/>
                    </a:ext>
                  </a:extLst>
                </a:gridCol>
                <a:gridCol w="563563">
                  <a:extLst>
                    <a:ext uri="{9D8B030D-6E8A-4147-A177-3AD203B41FA5}">
                      <a16:colId xmlns:a16="http://schemas.microsoft.com/office/drawing/2014/main" val="20001"/>
                    </a:ext>
                  </a:extLst>
                </a:gridCol>
                <a:gridCol w="549275">
                  <a:extLst>
                    <a:ext uri="{9D8B030D-6E8A-4147-A177-3AD203B41FA5}">
                      <a16:colId xmlns:a16="http://schemas.microsoft.com/office/drawing/2014/main" val="20002"/>
                    </a:ext>
                  </a:extLst>
                </a:gridCol>
                <a:gridCol w="547687">
                  <a:extLst>
                    <a:ext uri="{9D8B030D-6E8A-4147-A177-3AD203B41FA5}">
                      <a16:colId xmlns:a16="http://schemas.microsoft.com/office/drawing/2014/main" val="20003"/>
                    </a:ext>
                  </a:extLst>
                </a:gridCol>
                <a:gridCol w="549275">
                  <a:extLst>
                    <a:ext uri="{9D8B030D-6E8A-4147-A177-3AD203B41FA5}">
                      <a16:colId xmlns:a16="http://schemas.microsoft.com/office/drawing/2014/main" val="20004"/>
                    </a:ext>
                  </a:extLst>
                </a:gridCol>
              </a:tblGrid>
              <a:tr h="457200">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endParaRPr kumimoji="1" lang="zh-CN" altLang="zh-CN" sz="2000" b="1" i="0" u="none" strike="noStrike" cap="none" normalizeH="0" baseline="0">
                        <a:ln>
                          <a:noFill/>
                        </a:ln>
                        <a:solidFill>
                          <a:schemeClr val="folHlink"/>
                        </a:solidFill>
                        <a:effectLst/>
                        <a:latin typeface="Times New Roman" pitchFamily="18" charset="0"/>
                        <a:ea typeface="宋体"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99FF"/>
                    </a:solid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endParaRPr kumimoji="1" lang="zh-CN" altLang="zh-CN" sz="2000" b="1" i="0" u="none" strike="noStrike" cap="none" normalizeH="0" baseline="0">
                        <a:ln>
                          <a:noFill/>
                        </a:ln>
                        <a:solidFill>
                          <a:schemeClr val="folHlink"/>
                        </a:solidFill>
                        <a:effectLst/>
                        <a:latin typeface="Times New Roman" pitchFamily="18" charset="0"/>
                        <a:ea typeface="宋体"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99FF"/>
                    </a:solid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endParaRPr kumimoji="1" lang="zh-CN" altLang="zh-CN" sz="2000" b="1" i="0" u="none" strike="noStrike" cap="none" normalizeH="0" baseline="0">
                        <a:ln>
                          <a:noFill/>
                        </a:ln>
                        <a:solidFill>
                          <a:schemeClr val="folHlink"/>
                        </a:solidFill>
                        <a:effectLst/>
                        <a:latin typeface="Times New Roman" pitchFamily="18" charset="0"/>
                        <a:ea typeface="宋体"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99FF"/>
                    </a:solid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endParaRPr kumimoji="1" lang="zh-CN" altLang="zh-CN" sz="2000" b="1" i="0" u="none" strike="noStrike" cap="none" normalizeH="0" baseline="0">
                        <a:ln>
                          <a:noFill/>
                        </a:ln>
                        <a:solidFill>
                          <a:schemeClr val="folHlink"/>
                        </a:solidFill>
                        <a:effectLst/>
                        <a:latin typeface="Times New Roman" pitchFamily="18" charset="0"/>
                        <a:ea typeface="宋体"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99FF"/>
                    </a:solid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endParaRPr kumimoji="1" lang="zh-CN" altLang="zh-CN" sz="2000" b="1" i="0" u="none" strike="noStrike" cap="none" normalizeH="0" baseline="0">
                        <a:ln>
                          <a:noFill/>
                        </a:ln>
                        <a:solidFill>
                          <a:schemeClr val="folHlink"/>
                        </a:solidFill>
                        <a:effectLst/>
                        <a:latin typeface="Times New Roman" pitchFamily="18" charset="0"/>
                        <a:ea typeface="宋体"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99FF"/>
                    </a:solidFill>
                  </a:tcPr>
                </a:tc>
                <a:extLst>
                  <a:ext uri="{0D108BD9-81ED-4DB2-BD59-A6C34878D82A}">
                    <a16:rowId xmlns:a16="http://schemas.microsoft.com/office/drawing/2014/main" val="10000"/>
                  </a:ext>
                </a:extLst>
              </a:tr>
            </a:tbl>
          </a:graphicData>
        </a:graphic>
      </p:graphicFrame>
      <p:graphicFrame>
        <p:nvGraphicFramePr>
          <p:cNvPr id="34" name="Group 78">
            <a:extLst>
              <a:ext uri="{FF2B5EF4-FFF2-40B4-BE49-F238E27FC236}">
                <a16:creationId xmlns:a16="http://schemas.microsoft.com/office/drawing/2014/main" id="{AC5685B5-0854-4336-8E99-C4E72BCC5E69}"/>
              </a:ext>
            </a:extLst>
          </p:cNvPr>
          <p:cNvGraphicFramePr>
            <a:graphicFrameLocks noGrp="1"/>
          </p:cNvGraphicFramePr>
          <p:nvPr/>
        </p:nvGraphicFramePr>
        <p:xfrm>
          <a:off x="5854148" y="3643022"/>
          <a:ext cx="2743200" cy="457200"/>
        </p:xfrm>
        <a:graphic>
          <a:graphicData uri="http://schemas.openxmlformats.org/drawingml/2006/table">
            <a:tbl>
              <a:tblPr/>
              <a:tblGrid>
                <a:gridCol w="549275">
                  <a:extLst>
                    <a:ext uri="{9D8B030D-6E8A-4147-A177-3AD203B41FA5}">
                      <a16:colId xmlns:a16="http://schemas.microsoft.com/office/drawing/2014/main" val="20000"/>
                    </a:ext>
                  </a:extLst>
                </a:gridCol>
                <a:gridCol w="547688">
                  <a:extLst>
                    <a:ext uri="{9D8B030D-6E8A-4147-A177-3AD203B41FA5}">
                      <a16:colId xmlns:a16="http://schemas.microsoft.com/office/drawing/2014/main" val="20001"/>
                    </a:ext>
                  </a:extLst>
                </a:gridCol>
                <a:gridCol w="549275">
                  <a:extLst>
                    <a:ext uri="{9D8B030D-6E8A-4147-A177-3AD203B41FA5}">
                      <a16:colId xmlns:a16="http://schemas.microsoft.com/office/drawing/2014/main" val="20002"/>
                    </a:ext>
                  </a:extLst>
                </a:gridCol>
                <a:gridCol w="547687">
                  <a:extLst>
                    <a:ext uri="{9D8B030D-6E8A-4147-A177-3AD203B41FA5}">
                      <a16:colId xmlns:a16="http://schemas.microsoft.com/office/drawing/2014/main" val="20003"/>
                    </a:ext>
                  </a:extLst>
                </a:gridCol>
                <a:gridCol w="549275">
                  <a:extLst>
                    <a:ext uri="{9D8B030D-6E8A-4147-A177-3AD203B41FA5}">
                      <a16:colId xmlns:a16="http://schemas.microsoft.com/office/drawing/2014/main" val="20004"/>
                    </a:ext>
                  </a:extLst>
                </a:gridCol>
              </a:tblGrid>
              <a:tr h="457200">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1</a:t>
                      </a:r>
                    </a:p>
                  </a:txBody>
                  <a:tcPr horzOverflow="overflow">
                    <a:lnL cap="flat">
                      <a:noFill/>
                    </a:lnL>
                    <a:lnR>
                      <a:noFill/>
                    </a:lnR>
                    <a:lnT cap="flat">
                      <a:noFill/>
                    </a:lnT>
                    <a:lnB cap="flat">
                      <a:noFill/>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2</a:t>
                      </a:r>
                    </a:p>
                  </a:txBody>
                  <a:tcPr horzOverflow="overflow">
                    <a:lnL>
                      <a:noFill/>
                    </a:lnL>
                    <a:lnR>
                      <a:noFill/>
                    </a:lnR>
                    <a:lnT cap="flat">
                      <a:noFill/>
                    </a:lnT>
                    <a:lnB cap="flat">
                      <a:noFill/>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3</a:t>
                      </a:r>
                    </a:p>
                  </a:txBody>
                  <a:tcPr horzOverflow="overflow">
                    <a:lnL>
                      <a:noFill/>
                    </a:lnL>
                    <a:lnR>
                      <a:noFill/>
                    </a:lnR>
                    <a:lnT cap="flat">
                      <a:noFill/>
                    </a:lnT>
                    <a:lnB cap="flat">
                      <a:noFill/>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4</a:t>
                      </a:r>
                    </a:p>
                  </a:txBody>
                  <a:tcPr horzOverflow="overflow">
                    <a:lnL>
                      <a:noFill/>
                    </a:lnL>
                    <a:lnR>
                      <a:noFill/>
                    </a:lnR>
                    <a:lnT cap="flat">
                      <a:noFill/>
                    </a:lnT>
                    <a:lnB cap="flat">
                      <a:noFill/>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5</a:t>
                      </a:r>
                    </a:p>
                  </a:txBody>
                  <a:tcPr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35" name="Text Box 96">
            <a:extLst>
              <a:ext uri="{FF2B5EF4-FFF2-40B4-BE49-F238E27FC236}">
                <a16:creationId xmlns:a16="http://schemas.microsoft.com/office/drawing/2014/main" id="{3218E442-6548-4C2D-8C32-C02ACC41E850}"/>
              </a:ext>
            </a:extLst>
          </p:cNvPr>
          <p:cNvSpPr txBox="1">
            <a:spLocks noChangeArrowheads="1"/>
          </p:cNvSpPr>
          <p:nvPr/>
        </p:nvSpPr>
        <p:spPr bwMode="auto">
          <a:xfrm>
            <a:off x="5246136" y="4055772"/>
            <a:ext cx="423862"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i="1">
                <a:solidFill>
                  <a:srgbClr val="006600"/>
                </a:solidFill>
              </a:rPr>
              <a:t>B:</a:t>
            </a:r>
          </a:p>
        </p:txBody>
      </p:sp>
    </p:spTree>
    <p:extLst>
      <p:ext uri="{BB962C8B-B14F-4D97-AF65-F5344CB8AC3E}">
        <p14:creationId xmlns:p14="http://schemas.microsoft.com/office/powerpoint/2010/main" val="3277789589"/>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2" name="任意多边形: 形状 21">
                <a:extLst>
                  <a:ext uri="{FF2B5EF4-FFF2-40B4-BE49-F238E27FC236}">
                    <a16:creationId xmlns:a16="http://schemas.microsoft.com/office/drawing/2014/main" id="{892D2E61-17F7-4614-8644-0177A903EDEA}"/>
                  </a:ext>
                </a:extLst>
              </p:cNvPr>
              <p:cNvSpPr/>
              <p:nvPr/>
            </p:nvSpPr>
            <p:spPr>
              <a:xfrm>
                <a:off x="129493" y="1875051"/>
                <a:ext cx="4886455" cy="4152162"/>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lvl="0" eaLnBrk="0" fontAlgn="base" hangingPunct="0">
                  <a:spcBef>
                    <a:spcPct val="0"/>
                  </a:spcBef>
                  <a:spcAft>
                    <a:spcPct val="0"/>
                  </a:spcAft>
                </a:pPr>
                <a:r>
                  <a:rPr lang="zh-CN" altLang="zh-CN" sz="1600" dirty="0">
                    <a:latin typeface="微软雅黑" panose="020B0503020204020204" pitchFamily="34" charset="-122"/>
                    <a:ea typeface="微软雅黑" panose="020B0503020204020204" pitchFamily="34" charset="-122"/>
                  </a:rPr>
                  <a:t>———————————————</a:t>
                </a:r>
              </a:p>
              <a:p>
                <a:pPr marL="360000" lvl="0" indent="-288000" eaLnBrk="0" fontAlgn="base" hangingPunct="0">
                  <a:spcBef>
                    <a:spcPct val="0"/>
                  </a:spcBef>
                  <a:spcAft>
                    <a:spcPct val="0"/>
                  </a:spcAft>
                  <a:buFont typeface="+mj-lt"/>
                  <a:buAutoNum type="arabicPeriod"/>
                </a:pPr>
                <a:r>
                  <a:rPr lang="en-US" altLang="zh-CN" sz="1600" b="1" dirty="0">
                    <a:latin typeface="微软雅黑" panose="020B0503020204020204" pitchFamily="34" charset="-122"/>
                    <a:ea typeface="微软雅黑" panose="020B0503020204020204" pitchFamily="34" charset="-122"/>
                  </a:rPr>
                  <a:t>  for</a:t>
                </a:r>
                <a:r>
                  <a:rPr lang="en-US" altLang="zh-CN"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𝑖</m:t>
                    </m:r>
                    <m:r>
                      <a:rPr lang="en-US" altLang="zh-CN" sz="1600" b="0" i="1" smtClean="0">
                        <a:latin typeface="Cambria Math" panose="02040503050406030204" pitchFamily="18" charset="0"/>
                        <a:ea typeface="微软雅黑" panose="020B0503020204020204" pitchFamily="34" charset="-122"/>
                      </a:rPr>
                      <m:t>←0</m:t>
                    </m:r>
                  </m:oMath>
                </a14:m>
                <a:r>
                  <a:rPr lang="en-US" altLang="zh-CN"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to</a:t>
                </a:r>
                <a:r>
                  <a:rPr lang="en-US" altLang="zh-CN"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𝑘</m:t>
                    </m:r>
                  </m:oMath>
                </a14:m>
                <a:r>
                  <a:rPr lang="en-US" altLang="zh-CN"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do</a:t>
                </a:r>
              </a:p>
              <a:p>
                <a:pPr marL="360000" lvl="0" indent="-288000" eaLnBrk="0" fontAlgn="base" hangingPunct="0">
                  <a:spcBef>
                    <a:spcPct val="0"/>
                  </a:spcBef>
                  <a:spcAft>
                    <a:spcPct val="0"/>
                  </a:spcAft>
                  <a:buFont typeface="+mj-lt"/>
                  <a:buAutoNum type="arabicPeriod"/>
                </a:pPr>
                <a:r>
                  <a:rPr lang="en-US" altLang="zh-CN" sz="1600" dirty="0">
                    <a:latin typeface="微软雅黑" panose="020B0503020204020204" pitchFamily="34" charset="-122"/>
                    <a:ea typeface="微软雅黑" panose="020B0503020204020204" pitchFamily="34" charset="-122"/>
                  </a:rPr>
                  <a:t>  |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𝐶</m:t>
                    </m:r>
                    <m:d>
                      <m:dPr>
                        <m:begChr m:val="["/>
                        <m:endChr m:val="]"/>
                        <m:ctrlPr>
                          <a:rPr lang="en-US" altLang="zh-CN" sz="1600" b="0" i="1" smtClean="0">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𝑖</m:t>
                        </m:r>
                      </m:e>
                    </m:d>
                    <m:r>
                      <a:rPr lang="en-US" altLang="zh-CN" sz="1600" b="0" i="1" smtClean="0">
                        <a:latin typeface="Cambria Math" panose="02040503050406030204" pitchFamily="18" charset="0"/>
                        <a:ea typeface="微软雅黑" panose="020B0503020204020204" pitchFamily="34" charset="-122"/>
                      </a:rPr>
                      <m:t>←0</m:t>
                    </m:r>
                  </m:oMath>
                </a14:m>
                <a:endParaRPr lang="en-US" altLang="zh-CN" sz="1600"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en-US" altLang="zh-CN" sz="1600" b="1" dirty="0">
                    <a:latin typeface="微软雅黑" panose="020B0503020204020204" pitchFamily="34" charset="-122"/>
                    <a:ea typeface="微软雅黑" panose="020B0503020204020204" pitchFamily="34" charset="-122"/>
                  </a:rPr>
                  <a:t>  end</a:t>
                </a:r>
                <a:r>
                  <a:rPr lang="zh-CN" altLang="zh-CN"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             </a:t>
                </a:r>
                <a:endParaRPr lang="en-US" altLang="zh-CN" sz="1600"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en-US" altLang="zh-CN" sz="1600" b="1" dirty="0">
                    <a:latin typeface="微软雅黑" panose="020B0503020204020204" pitchFamily="34" charset="-122"/>
                    <a:ea typeface="微软雅黑" panose="020B0503020204020204" pitchFamily="34" charset="-122"/>
                  </a:rPr>
                  <a:t>  for</a:t>
                </a:r>
                <a:r>
                  <a:rPr lang="en-US" altLang="zh-CN"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𝑗</m:t>
                    </m:r>
                    <m:r>
                      <a:rPr lang="en-US" altLang="zh-CN" sz="1600" i="1">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1</m:t>
                    </m:r>
                  </m:oMath>
                </a14:m>
                <a:r>
                  <a:rPr lang="en-US" altLang="zh-CN"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to</a:t>
                </a:r>
                <a:r>
                  <a:rPr lang="en-US" altLang="zh-CN"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𝑛</m:t>
                    </m:r>
                  </m:oMath>
                </a14:m>
                <a:r>
                  <a:rPr lang="en-US" altLang="zh-CN"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do</a:t>
                </a:r>
              </a:p>
              <a:p>
                <a:pPr marL="360000" lvl="0" indent="-288000" eaLnBrk="0" fontAlgn="base" hangingPunct="0">
                  <a:spcBef>
                    <a:spcPct val="0"/>
                  </a:spcBef>
                  <a:spcAft>
                    <a:spcPct val="0"/>
                  </a:spcAft>
                  <a:buFont typeface="+mj-lt"/>
                  <a:buAutoNum type="arabicPeriod"/>
                </a:pPr>
                <a:r>
                  <a:rPr lang="en-US" altLang="zh-CN" sz="1600" dirty="0">
                    <a:latin typeface="微软雅黑" panose="020B0503020204020204" pitchFamily="34" charset="-122"/>
                    <a:ea typeface="微软雅黑" panose="020B0503020204020204" pitchFamily="34" charset="-122"/>
                  </a:rPr>
                  <a:t>  |   </a:t>
                </a:r>
                <a14:m>
                  <m:oMath xmlns:m="http://schemas.openxmlformats.org/officeDocument/2006/math">
                    <m:r>
                      <a:rPr lang="en-US" altLang="zh-CN" sz="1600" i="1">
                        <a:latin typeface="Cambria Math" panose="02040503050406030204" pitchFamily="18" charset="0"/>
                        <a:ea typeface="微软雅黑" panose="020B0503020204020204" pitchFamily="34" charset="-122"/>
                      </a:rPr>
                      <m:t>𝐶</m:t>
                    </m:r>
                    <m:d>
                      <m:dPr>
                        <m:begChr m:val="["/>
                        <m:endChr m:val="]"/>
                        <m:ctrlPr>
                          <a:rPr lang="en-US" altLang="zh-CN" sz="1600" i="1">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𝐴</m:t>
                        </m:r>
                        <m:r>
                          <a:rPr lang="en-US" altLang="zh-CN" sz="1600" b="0" i="1" smtClean="0">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𝑗</m:t>
                        </m:r>
                      </m:e>
                    </m:d>
                    <m:r>
                      <a:rPr lang="en-US" altLang="zh-CN" sz="1600" b="0" i="1" smtClean="0">
                        <a:latin typeface="Cambria Math" panose="02040503050406030204" pitchFamily="18" charset="0"/>
                        <a:ea typeface="微软雅黑" panose="020B0503020204020204" pitchFamily="34" charset="-122"/>
                      </a:rPr>
                      <m:t>]</m:t>
                    </m:r>
                    <m:r>
                      <a:rPr lang="en-US" altLang="zh-CN" sz="1600" i="1">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𝐶</m:t>
                    </m:r>
                    <m:d>
                      <m:dPr>
                        <m:begChr m:val="["/>
                        <m:endChr m:val="]"/>
                        <m:ctrlPr>
                          <a:rPr lang="en-US" altLang="zh-CN" sz="1600" b="0" i="1" smtClean="0">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𝐴</m:t>
                        </m:r>
                        <m:d>
                          <m:dPr>
                            <m:begChr m:val="["/>
                            <m:endChr m:val="]"/>
                            <m:ctrlPr>
                              <a:rPr lang="en-US" altLang="zh-CN" sz="1600" b="0" i="1" smtClean="0">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𝑗</m:t>
                            </m:r>
                          </m:e>
                        </m:d>
                      </m:e>
                    </m:d>
                    <m:r>
                      <a:rPr lang="en-US" altLang="zh-CN" sz="1600" b="0" i="1" smtClean="0">
                        <a:latin typeface="Cambria Math" panose="02040503050406030204" pitchFamily="18" charset="0"/>
                        <a:ea typeface="微软雅黑" panose="020B0503020204020204" pitchFamily="34" charset="-122"/>
                      </a:rPr>
                      <m:t>+1</m:t>
                    </m:r>
                  </m:oMath>
                </a14:m>
                <a:endParaRPr lang="en-US" altLang="zh-CN" sz="1600"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en-US" altLang="zh-CN" sz="1600" b="1" dirty="0">
                    <a:latin typeface="微软雅黑" panose="020B0503020204020204" pitchFamily="34" charset="-122"/>
                    <a:ea typeface="微软雅黑" panose="020B0503020204020204" pitchFamily="34" charset="-122"/>
                  </a:rPr>
                  <a:t>  end  </a:t>
                </a:r>
                <a:r>
                  <a:rPr lang="en-US" altLang="zh-CN" sz="1600" dirty="0">
                    <a:latin typeface="微软雅黑" panose="020B0503020204020204" pitchFamily="34" charset="-122"/>
                    <a:ea typeface="微软雅黑" panose="020B0503020204020204" pitchFamily="34" charset="-122"/>
                  </a:rPr>
                  <a:t>//C[</a:t>
                </a:r>
                <a:r>
                  <a:rPr lang="en-US" altLang="zh-CN" sz="1600" dirty="0" err="1">
                    <a:latin typeface="微软雅黑" panose="020B0503020204020204" pitchFamily="34" charset="-122"/>
                    <a:ea typeface="微软雅黑" panose="020B0503020204020204" pitchFamily="34" charset="-122"/>
                  </a:rPr>
                  <a:t>i</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记录序列</a:t>
                </a:r>
                <a:r>
                  <a:rPr lang="en-US" altLang="zh-CN" sz="1600" dirty="0">
                    <a:latin typeface="微软雅黑" panose="020B0503020204020204" pitchFamily="34" charset="-122"/>
                    <a:ea typeface="微软雅黑" panose="020B0503020204020204" pitchFamily="34" charset="-122"/>
                  </a:rPr>
                  <a:t>A</a:t>
                </a:r>
                <a:r>
                  <a:rPr lang="zh-CN" altLang="en-US" sz="1600" dirty="0">
                    <a:latin typeface="微软雅黑" panose="020B0503020204020204" pitchFamily="34" charset="-122"/>
                    <a:ea typeface="微软雅黑" panose="020B0503020204020204" pitchFamily="34" charset="-122"/>
                  </a:rPr>
                  <a:t>中</a:t>
                </a:r>
                <a:r>
                  <a:rPr lang="zh-CN" altLang="en-US" sz="1600" dirty="0">
                    <a:solidFill>
                      <a:srgbClr val="FFFF00"/>
                    </a:solidFill>
                    <a:latin typeface="微软雅黑" panose="020B0503020204020204" pitchFamily="34" charset="-122"/>
                    <a:ea typeface="微软雅黑" panose="020B0503020204020204" pitchFamily="34" charset="-122"/>
                  </a:rPr>
                  <a:t>等于</a:t>
                </a:r>
                <a:r>
                  <a:rPr lang="en-US" altLang="zh-CN" sz="1600" dirty="0">
                    <a:solidFill>
                      <a:srgbClr val="FFFF00"/>
                    </a:solidFill>
                    <a:latin typeface="微软雅黑" panose="020B0503020204020204" pitchFamily="34" charset="-122"/>
                    <a:ea typeface="微软雅黑" panose="020B0503020204020204" pitchFamily="34" charset="-122"/>
                  </a:rPr>
                  <a:t>i</a:t>
                </a:r>
                <a:r>
                  <a:rPr lang="zh-CN" altLang="en-US" sz="1600" dirty="0">
                    <a:latin typeface="微软雅黑" panose="020B0503020204020204" pitchFamily="34" charset="-122"/>
                    <a:ea typeface="微软雅黑" panose="020B0503020204020204" pitchFamily="34" charset="-122"/>
                  </a:rPr>
                  <a:t>的元素个数</a:t>
                </a:r>
                <a:endParaRPr lang="en-US" altLang="zh-CN" sz="1600" b="1"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en-US" altLang="zh-CN" sz="1600" b="1" dirty="0">
                    <a:latin typeface="微软雅黑" panose="020B0503020204020204" pitchFamily="34" charset="-122"/>
                    <a:ea typeface="微软雅黑" panose="020B0503020204020204" pitchFamily="34" charset="-122"/>
                  </a:rPr>
                  <a:t>  for</a:t>
                </a:r>
                <a:r>
                  <a:rPr lang="en-US" altLang="zh-CN"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𝑖</m:t>
                    </m:r>
                    <m:r>
                      <a:rPr lang="en-US" altLang="zh-CN" sz="1600" i="1">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1</m:t>
                    </m:r>
                  </m:oMath>
                </a14:m>
                <a:r>
                  <a:rPr lang="en-US" altLang="zh-CN"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to</a:t>
                </a:r>
                <a:r>
                  <a:rPr lang="en-US" altLang="zh-CN"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𝑘</m:t>
                    </m:r>
                  </m:oMath>
                </a14:m>
                <a:r>
                  <a:rPr lang="en-US" altLang="zh-CN"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do</a:t>
                </a:r>
              </a:p>
              <a:p>
                <a:pPr marL="360000" lvl="0" indent="-288000" eaLnBrk="0" fontAlgn="base" hangingPunct="0">
                  <a:spcBef>
                    <a:spcPct val="0"/>
                  </a:spcBef>
                  <a:spcAft>
                    <a:spcPct val="0"/>
                  </a:spcAft>
                  <a:buFont typeface="+mj-lt"/>
                  <a:buAutoNum type="arabicPeriod"/>
                </a:pPr>
                <a:r>
                  <a:rPr lang="en-US" altLang="zh-CN" sz="1600" dirty="0">
                    <a:latin typeface="微软雅黑" panose="020B0503020204020204" pitchFamily="34" charset="-122"/>
                    <a:ea typeface="微软雅黑" panose="020B0503020204020204" pitchFamily="34" charset="-122"/>
                  </a:rPr>
                  <a:t>  |   </a:t>
                </a:r>
                <a14:m>
                  <m:oMath xmlns:m="http://schemas.openxmlformats.org/officeDocument/2006/math">
                    <m:r>
                      <a:rPr lang="en-US" altLang="zh-CN" sz="1600" i="1">
                        <a:latin typeface="Cambria Math" panose="02040503050406030204" pitchFamily="18" charset="0"/>
                        <a:ea typeface="微软雅黑" panose="020B0503020204020204" pitchFamily="34" charset="-122"/>
                      </a:rPr>
                      <m:t>𝐶</m:t>
                    </m:r>
                    <m:d>
                      <m:dPr>
                        <m:begChr m:val="["/>
                        <m:endChr m:val="]"/>
                        <m:ctrlPr>
                          <a:rPr lang="en-US" altLang="zh-CN" sz="1600" i="1">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𝑖</m:t>
                        </m:r>
                      </m:e>
                    </m:d>
                    <m:r>
                      <a:rPr lang="en-US" altLang="zh-CN" sz="1600" i="1">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  </m:t>
                    </m:r>
                    <m:r>
                      <a:rPr lang="en-US" altLang="zh-CN" sz="1600" b="0" i="1" smtClean="0">
                        <a:latin typeface="Cambria Math" panose="02040503050406030204" pitchFamily="18" charset="0"/>
                        <a:ea typeface="微软雅黑" panose="020B0503020204020204" pitchFamily="34" charset="-122"/>
                      </a:rPr>
                      <m:t>𝐶</m:t>
                    </m:r>
                    <m:d>
                      <m:dPr>
                        <m:begChr m:val="["/>
                        <m:endChr m:val="]"/>
                        <m:ctrlPr>
                          <a:rPr lang="en-US" altLang="zh-CN" sz="1600" b="0" i="1" smtClean="0">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𝑖</m:t>
                        </m:r>
                      </m:e>
                    </m:d>
                    <m:r>
                      <a:rPr lang="en-US" altLang="zh-CN" sz="1600" b="0" i="1" smtClean="0">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𝐶</m:t>
                    </m:r>
                    <m:r>
                      <a:rPr lang="en-US" altLang="zh-CN" sz="1600" b="0" i="1" smtClean="0">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𝑖</m:t>
                    </m:r>
                    <m:r>
                      <a:rPr lang="en-US" altLang="zh-CN" sz="1600" b="0" i="1" smtClean="0">
                        <a:latin typeface="Cambria Math" panose="02040503050406030204" pitchFamily="18" charset="0"/>
                        <a:ea typeface="微软雅黑" panose="020B0503020204020204" pitchFamily="34" charset="-122"/>
                      </a:rPr>
                      <m:t>−1]</m:t>
                    </m:r>
                  </m:oMath>
                </a14:m>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前缀和！</a:t>
                </a:r>
                <a:endParaRPr lang="en-US" altLang="zh-CN" sz="1600"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en-US" altLang="zh-CN" sz="1600" b="1" dirty="0">
                    <a:latin typeface="微软雅黑" panose="020B0503020204020204" pitchFamily="34" charset="-122"/>
                    <a:ea typeface="微软雅黑" panose="020B0503020204020204" pitchFamily="34" charset="-122"/>
                  </a:rPr>
                  <a:t>  end  </a:t>
                </a:r>
                <a:r>
                  <a:rPr lang="en-US" altLang="zh-CN" sz="1600" dirty="0">
                    <a:latin typeface="微软雅黑" panose="020B0503020204020204" pitchFamily="34" charset="-122"/>
                    <a:ea typeface="微软雅黑" panose="020B0503020204020204" pitchFamily="34" charset="-122"/>
                  </a:rPr>
                  <a:t>//C[</a:t>
                </a:r>
                <a:r>
                  <a:rPr lang="en-US" altLang="zh-CN" sz="1600" dirty="0" err="1">
                    <a:latin typeface="微软雅黑" panose="020B0503020204020204" pitchFamily="34" charset="-122"/>
                    <a:ea typeface="微软雅黑" panose="020B0503020204020204" pitchFamily="34" charset="-122"/>
                  </a:rPr>
                  <a:t>i</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记录序列</a:t>
                </a:r>
                <a:r>
                  <a:rPr lang="en-US" altLang="zh-CN" sz="1600" dirty="0">
                    <a:latin typeface="微软雅黑" panose="020B0503020204020204" pitchFamily="34" charset="-122"/>
                    <a:ea typeface="微软雅黑" panose="020B0503020204020204" pitchFamily="34" charset="-122"/>
                  </a:rPr>
                  <a:t>A</a:t>
                </a:r>
                <a:r>
                  <a:rPr lang="zh-CN" altLang="en-US" sz="1600" dirty="0">
                    <a:latin typeface="微软雅黑" panose="020B0503020204020204" pitchFamily="34" charset="-122"/>
                    <a:ea typeface="微软雅黑" panose="020B0503020204020204" pitchFamily="34" charset="-122"/>
                  </a:rPr>
                  <a:t>中</a:t>
                </a:r>
                <a:r>
                  <a:rPr lang="zh-CN" altLang="en-US" sz="1600" dirty="0">
                    <a:solidFill>
                      <a:schemeClr val="accent4">
                        <a:lumMod val="60000"/>
                        <a:lumOff val="40000"/>
                      </a:schemeClr>
                    </a:solidFill>
                    <a:latin typeface="微软雅黑" panose="020B0503020204020204" pitchFamily="34" charset="-122"/>
                    <a:ea typeface="微软雅黑" panose="020B0503020204020204" pitchFamily="34" charset="-122"/>
                  </a:rPr>
                  <a:t>小于等于</a:t>
                </a:r>
                <a:r>
                  <a:rPr lang="en-US" altLang="zh-CN" sz="1600" dirty="0">
                    <a:solidFill>
                      <a:srgbClr val="FFFF00"/>
                    </a:solidFill>
                    <a:latin typeface="微软雅黑" panose="020B0503020204020204" pitchFamily="34" charset="-122"/>
                    <a:ea typeface="微软雅黑" panose="020B0503020204020204" pitchFamily="34" charset="-122"/>
                  </a:rPr>
                  <a:t>i</a:t>
                </a:r>
                <a:r>
                  <a:rPr lang="zh-CN" altLang="en-US" sz="1600" dirty="0">
                    <a:latin typeface="微软雅黑" panose="020B0503020204020204" pitchFamily="34" charset="-122"/>
                    <a:ea typeface="微软雅黑" panose="020B0503020204020204" pitchFamily="34" charset="-122"/>
                  </a:rPr>
                  <a:t>的元素个数</a:t>
                </a:r>
                <a:endParaRPr lang="en-US" altLang="zh-CN" sz="1600" b="1"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en-US" altLang="zh-CN" sz="1600" b="1" dirty="0">
                    <a:latin typeface="微软雅黑" panose="020B0503020204020204" pitchFamily="34" charset="-122"/>
                    <a:ea typeface="微软雅黑" panose="020B0503020204020204" pitchFamily="34" charset="-122"/>
                  </a:rPr>
                  <a:t> for</a:t>
                </a:r>
                <a:r>
                  <a:rPr lang="en-US" altLang="zh-CN"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𝑗</m:t>
                    </m:r>
                    <m:r>
                      <a:rPr lang="en-US" altLang="zh-CN" sz="1600" i="1">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𝑛</m:t>
                    </m:r>
                  </m:oMath>
                </a14:m>
                <a:r>
                  <a:rPr lang="en-US" altLang="zh-CN"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to</a:t>
                </a:r>
                <a:r>
                  <a:rPr lang="en-US" altLang="zh-CN"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b="0" i="0" smtClean="0">
                        <a:latin typeface="Cambria Math" panose="02040503050406030204" pitchFamily="18" charset="0"/>
                        <a:ea typeface="微软雅黑" panose="020B0503020204020204" pitchFamily="34" charset="-122"/>
                      </a:rPr>
                      <m:t>1</m:t>
                    </m:r>
                  </m:oMath>
                </a14:m>
                <a:r>
                  <a:rPr lang="en-US" altLang="zh-CN"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do</a:t>
                </a:r>
              </a:p>
              <a:p>
                <a:pPr marL="360000" lvl="0" indent="-288000" eaLnBrk="0" fontAlgn="base" hangingPunct="0">
                  <a:spcBef>
                    <a:spcPct val="0"/>
                  </a:spcBef>
                  <a:spcAft>
                    <a:spcPct val="0"/>
                  </a:spcAft>
                  <a:buFont typeface="+mj-lt"/>
                  <a:buAutoNum type="arabicPeriod"/>
                </a:pPr>
                <a:r>
                  <a:rPr lang="en-US" altLang="zh-CN" sz="1600" dirty="0">
                    <a:latin typeface="微软雅黑" panose="020B0503020204020204" pitchFamily="34" charset="-122"/>
                    <a:ea typeface="微软雅黑" panose="020B0503020204020204" pitchFamily="34" charset="-122"/>
                  </a:rPr>
                  <a:t> |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𝐵</m:t>
                    </m:r>
                    <m:d>
                      <m:dPr>
                        <m:begChr m:val="["/>
                        <m:endChr m:val="]"/>
                        <m:ctrlPr>
                          <a:rPr lang="en-US" altLang="zh-CN" sz="1600" b="0" i="1" smtClean="0">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𝐶</m:t>
                        </m:r>
                        <m:d>
                          <m:dPr>
                            <m:begChr m:val="["/>
                            <m:endChr m:val="]"/>
                            <m:ctrlPr>
                              <a:rPr lang="en-US" altLang="zh-CN" sz="1600" b="0" i="1" smtClean="0">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𝐴</m:t>
                            </m:r>
                            <m:r>
                              <a:rPr lang="en-US" altLang="zh-CN" sz="1600" b="0" i="1" smtClean="0">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𝑗</m:t>
                            </m:r>
                            <m:r>
                              <a:rPr lang="en-US" altLang="zh-CN" sz="1600" b="0" i="1" smtClean="0">
                                <a:latin typeface="Cambria Math" panose="02040503050406030204" pitchFamily="18" charset="0"/>
                                <a:ea typeface="微软雅黑" panose="020B0503020204020204" pitchFamily="34" charset="-122"/>
                              </a:rPr>
                              <m:t>]</m:t>
                            </m:r>
                          </m:e>
                        </m:d>
                      </m:e>
                    </m:d>
                    <m:r>
                      <a:rPr lang="en-US" altLang="zh-CN" sz="1600" b="0" i="1" smtClean="0">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𝐴</m:t>
                    </m:r>
                    <m:d>
                      <m:dPr>
                        <m:begChr m:val="["/>
                        <m:endChr m:val="]"/>
                        <m:ctrlPr>
                          <a:rPr lang="en-US" altLang="zh-CN" sz="1600" b="0" i="1" smtClean="0">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𝑗</m:t>
                        </m:r>
                      </m:e>
                    </m:d>
                  </m:oMath>
                </a14:m>
                <a:endParaRPr lang="en-US" altLang="zh-CN" sz="1600" b="0" dirty="0">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en-US" altLang="zh-CN" sz="1600" dirty="0">
                    <a:ea typeface="微软雅黑" panose="020B0503020204020204" pitchFamily="34" charset="-122"/>
                  </a:rPr>
                  <a:t>  </a:t>
                </a:r>
                <a:r>
                  <a:rPr lang="en-US" altLang="zh-CN" sz="1600" b="0" dirty="0">
                    <a:ea typeface="微软雅黑" panose="020B0503020204020204" pitchFamily="34" charset="-122"/>
                  </a:rPr>
                  <a:t>|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𝐶</m:t>
                    </m:r>
                    <m:d>
                      <m:dPr>
                        <m:begChr m:val="["/>
                        <m:endChr m:val="]"/>
                        <m:ctrlPr>
                          <a:rPr lang="en-US" altLang="zh-CN" sz="1600" b="0" i="1" smtClean="0">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𝐴</m:t>
                        </m:r>
                        <m:d>
                          <m:dPr>
                            <m:begChr m:val="["/>
                            <m:endChr m:val="]"/>
                            <m:ctrlPr>
                              <a:rPr lang="en-US" altLang="zh-CN" sz="1600" b="0" i="1" smtClean="0">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𝑗</m:t>
                            </m:r>
                          </m:e>
                        </m:d>
                      </m:e>
                    </m:d>
                    <m:r>
                      <a:rPr lang="en-US" altLang="zh-CN" sz="1600" b="0" i="1" smtClean="0">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𝐶</m:t>
                    </m:r>
                    <m:d>
                      <m:dPr>
                        <m:begChr m:val="["/>
                        <m:endChr m:val="]"/>
                        <m:ctrlPr>
                          <a:rPr lang="en-US" altLang="zh-CN" sz="1600" b="0" i="1" smtClean="0">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𝐴</m:t>
                        </m:r>
                        <m:d>
                          <m:dPr>
                            <m:begChr m:val="["/>
                            <m:endChr m:val="]"/>
                            <m:ctrlPr>
                              <a:rPr lang="en-US" altLang="zh-CN" sz="1600" b="0" i="1" smtClean="0">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𝑗</m:t>
                            </m:r>
                          </m:e>
                        </m:d>
                      </m:e>
                    </m:d>
                    <m:r>
                      <a:rPr lang="en-US" altLang="zh-CN" sz="1600" b="0" i="1" smtClean="0">
                        <a:latin typeface="Cambria Math" panose="02040503050406030204" pitchFamily="18" charset="0"/>
                        <a:ea typeface="微软雅黑" panose="020B0503020204020204" pitchFamily="34" charset="-122"/>
                      </a:rPr>
                      <m:t>−1 </m:t>
                    </m:r>
                  </m:oMath>
                </a14:m>
                <a:endParaRPr lang="en-US" altLang="zh-CN" sz="1600" i="1"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en-US" altLang="zh-CN" sz="1600" b="1" dirty="0">
                    <a:latin typeface="微软雅黑" panose="020B0503020204020204" pitchFamily="34" charset="-122"/>
                    <a:ea typeface="微软雅黑" panose="020B0503020204020204" pitchFamily="34" charset="-122"/>
                  </a:rPr>
                  <a:t> end</a:t>
                </a:r>
                <a:endParaRPr lang="en-US" altLang="zh-CN" sz="1600"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zh-CN" altLang="zh-CN" sz="1600" dirty="0">
                    <a:latin typeface="微软雅黑" panose="020B0503020204020204" pitchFamily="34" charset="-122"/>
                    <a:ea typeface="微软雅黑" panose="020B0503020204020204" pitchFamily="34" charset="-122"/>
                  </a:rPr>
                  <a:t>———————————————</a:t>
                </a:r>
              </a:p>
            </p:txBody>
          </p:sp>
        </mc:Choice>
        <mc:Fallback xmlns="">
          <p:sp>
            <p:nvSpPr>
              <p:cNvPr id="22" name="任意多边形: 形状 21">
                <a:extLst>
                  <a:ext uri="{FF2B5EF4-FFF2-40B4-BE49-F238E27FC236}">
                    <a16:creationId xmlns:a16="http://schemas.microsoft.com/office/drawing/2014/main" id="{892D2E61-17F7-4614-8644-0177A903EDEA}"/>
                  </a:ext>
                </a:extLst>
              </p:cNvPr>
              <p:cNvSpPr>
                <a:spLocks noRot="1" noChangeAspect="1" noMove="1" noResize="1" noEditPoints="1" noAdjustHandles="1" noChangeArrowheads="1" noChangeShapeType="1" noTextEdit="1"/>
              </p:cNvSpPr>
              <p:nvPr/>
            </p:nvSpPr>
            <p:spPr>
              <a:xfrm>
                <a:off x="129493" y="1875051"/>
                <a:ext cx="4886455" cy="4152162"/>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blipFill>
                <a:blip r:embed="rId3"/>
                <a:stretch>
                  <a:fillRect/>
                </a:stretch>
              </a:blipFill>
            </p:spPr>
            <p:txBody>
              <a:bodyPr/>
              <a:lstStyle/>
              <a:p>
                <a:r>
                  <a:rPr lang="zh-CN" altLang="en-US">
                    <a:noFill/>
                  </a:rPr>
                  <a:t> </a:t>
                </a:r>
              </a:p>
            </p:txBody>
          </p:sp>
        </mc:Fallback>
      </mc:AlternateContent>
      <p:sp>
        <p:nvSpPr>
          <p:cNvPr id="2" name="标题 1"/>
          <p:cNvSpPr>
            <a:spLocks noGrp="1"/>
          </p:cNvSpPr>
          <p:nvPr>
            <p:ph type="title"/>
          </p:nvPr>
        </p:nvSpPr>
        <p:spPr/>
        <p:txBody>
          <a:bodyPr/>
          <a:lstStyle/>
          <a:p>
            <a:r>
              <a:rPr lang="en-US" altLang="zh-CN" dirty="0"/>
              <a:t>10.7.1</a:t>
            </a:r>
            <a:r>
              <a:rPr lang="zh-CN" altLang="en-US" dirty="0"/>
              <a:t>  计数排序的示例</a:t>
            </a:r>
          </a:p>
        </p:txBody>
      </p:sp>
      <p:sp>
        <p:nvSpPr>
          <p:cNvPr id="3" name="副标题 2"/>
          <p:cNvSpPr>
            <a:spLocks noGrp="1"/>
          </p:cNvSpPr>
          <p:nvPr>
            <p:ph type="subTitle" idx="1"/>
          </p:nvPr>
        </p:nvSpPr>
        <p:spPr/>
        <p:txBody>
          <a:bodyPr/>
          <a:lstStyle/>
          <a:p>
            <a:r>
              <a:rPr lang="en-US" altLang="zh-CN" dirty="0"/>
              <a:t>10.7.1</a:t>
            </a:r>
            <a:r>
              <a:rPr lang="zh-CN" altLang="en-US" dirty="0"/>
              <a:t> 计数排序</a:t>
            </a:r>
          </a:p>
        </p:txBody>
      </p:sp>
      <p:sp>
        <p:nvSpPr>
          <p:cNvPr id="4" name="文本占位符 3"/>
          <p:cNvSpPr>
            <a:spLocks noGrp="1"/>
          </p:cNvSpPr>
          <p:nvPr>
            <p:ph type="body" idx="10"/>
          </p:nvPr>
        </p:nvSpPr>
        <p:spPr/>
        <p:txBody>
          <a:bodyPr/>
          <a:lstStyle/>
          <a:p>
            <a:r>
              <a:rPr lang="zh-CN" altLang="en-US" dirty="0"/>
              <a:t>数据结构</a:t>
            </a:r>
          </a:p>
        </p:txBody>
      </p:sp>
      <p:graphicFrame>
        <p:nvGraphicFramePr>
          <p:cNvPr id="17" name="Group 3">
            <a:extLst>
              <a:ext uri="{FF2B5EF4-FFF2-40B4-BE49-F238E27FC236}">
                <a16:creationId xmlns:a16="http://schemas.microsoft.com/office/drawing/2014/main" id="{BC3422A9-A54C-49FC-B135-0B0AAEB090B4}"/>
              </a:ext>
            </a:extLst>
          </p:cNvPr>
          <p:cNvGraphicFramePr>
            <a:graphicFrameLocks noGrp="1"/>
          </p:cNvGraphicFramePr>
          <p:nvPr/>
        </p:nvGraphicFramePr>
        <p:xfrm>
          <a:off x="5854148" y="3033422"/>
          <a:ext cx="2743200" cy="457200"/>
        </p:xfrm>
        <a:graphic>
          <a:graphicData uri="http://schemas.openxmlformats.org/drawingml/2006/table">
            <a:tbl>
              <a:tblPr/>
              <a:tblGrid>
                <a:gridCol w="533400">
                  <a:extLst>
                    <a:ext uri="{9D8B030D-6E8A-4147-A177-3AD203B41FA5}">
                      <a16:colId xmlns:a16="http://schemas.microsoft.com/office/drawing/2014/main" val="20000"/>
                    </a:ext>
                  </a:extLst>
                </a:gridCol>
                <a:gridCol w="563563">
                  <a:extLst>
                    <a:ext uri="{9D8B030D-6E8A-4147-A177-3AD203B41FA5}">
                      <a16:colId xmlns:a16="http://schemas.microsoft.com/office/drawing/2014/main" val="20001"/>
                    </a:ext>
                  </a:extLst>
                </a:gridCol>
                <a:gridCol w="549275">
                  <a:extLst>
                    <a:ext uri="{9D8B030D-6E8A-4147-A177-3AD203B41FA5}">
                      <a16:colId xmlns:a16="http://schemas.microsoft.com/office/drawing/2014/main" val="20002"/>
                    </a:ext>
                  </a:extLst>
                </a:gridCol>
                <a:gridCol w="547687">
                  <a:extLst>
                    <a:ext uri="{9D8B030D-6E8A-4147-A177-3AD203B41FA5}">
                      <a16:colId xmlns:a16="http://schemas.microsoft.com/office/drawing/2014/main" val="20003"/>
                    </a:ext>
                  </a:extLst>
                </a:gridCol>
                <a:gridCol w="549275">
                  <a:extLst>
                    <a:ext uri="{9D8B030D-6E8A-4147-A177-3AD203B41FA5}">
                      <a16:colId xmlns:a16="http://schemas.microsoft.com/office/drawing/2014/main" val="20004"/>
                    </a:ext>
                  </a:extLst>
                </a:gridCol>
              </a:tblGrid>
              <a:tr h="457200">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2000" b="1" i="0" u="none" strike="noStrike" cap="none" normalizeH="0" baseline="0">
                          <a:ln>
                            <a:noFill/>
                          </a:ln>
                          <a:solidFill>
                            <a:srgbClr val="FFFF00"/>
                          </a:solidFill>
                          <a:effectLst/>
                          <a:latin typeface="Times New Roman" pitchFamily="18" charset="0"/>
                          <a:ea typeface="宋体" charset="-122"/>
                        </a:rPr>
                        <a:t>4</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99FF"/>
                    </a:solid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2000" b="1" i="0" u="none" strike="noStrike" cap="none" normalizeH="0" baseline="0">
                          <a:ln>
                            <a:noFill/>
                          </a:ln>
                          <a:solidFill>
                            <a:srgbClr val="FFFF00"/>
                          </a:solidFill>
                          <a:effectLst/>
                          <a:latin typeface="Times New Roman" pitchFamily="18" charset="0"/>
                          <a:ea typeface="宋体"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99FF"/>
                    </a:solid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2000" b="1" i="0" u="none" strike="noStrike" cap="none" normalizeH="0" baseline="0">
                          <a:ln>
                            <a:noFill/>
                          </a:ln>
                          <a:solidFill>
                            <a:srgbClr val="FFFF00"/>
                          </a:solidFill>
                          <a:effectLst/>
                          <a:latin typeface="Times New Roman" pitchFamily="18" charset="0"/>
                          <a:ea typeface="宋体" charset="-122"/>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99FF"/>
                    </a:solid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2000" b="1" i="0" u="none" strike="noStrike" cap="none" normalizeH="0" baseline="0">
                          <a:ln>
                            <a:noFill/>
                          </a:ln>
                          <a:solidFill>
                            <a:srgbClr val="FFFF00"/>
                          </a:solidFill>
                          <a:effectLst/>
                          <a:latin typeface="Times New Roman" pitchFamily="18" charset="0"/>
                          <a:ea typeface="宋体" charset="-122"/>
                        </a:rPr>
                        <a:t>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99FF"/>
                    </a:solid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2000" b="1" i="0" u="none" strike="noStrike" cap="none" normalizeH="0" baseline="0" dirty="0">
                          <a:ln>
                            <a:noFill/>
                          </a:ln>
                          <a:solidFill>
                            <a:srgbClr val="FFFF00"/>
                          </a:solidFill>
                          <a:effectLst/>
                          <a:latin typeface="Times New Roman" pitchFamily="18" charset="0"/>
                          <a:ea typeface="宋体" charset="-122"/>
                        </a:rPr>
                        <a:t>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99FF"/>
                    </a:solidFill>
                  </a:tcPr>
                </a:tc>
                <a:extLst>
                  <a:ext uri="{0D108BD9-81ED-4DB2-BD59-A6C34878D82A}">
                    <a16:rowId xmlns:a16="http://schemas.microsoft.com/office/drawing/2014/main" val="10000"/>
                  </a:ext>
                </a:extLst>
              </a:tr>
            </a:tbl>
          </a:graphicData>
        </a:graphic>
      </p:graphicFrame>
      <p:graphicFrame>
        <p:nvGraphicFramePr>
          <p:cNvPr id="18" name="Group 17">
            <a:extLst>
              <a:ext uri="{FF2B5EF4-FFF2-40B4-BE49-F238E27FC236}">
                <a16:creationId xmlns:a16="http://schemas.microsoft.com/office/drawing/2014/main" id="{5E107B5B-388E-42BE-B19B-5FC151D12203}"/>
              </a:ext>
            </a:extLst>
          </p:cNvPr>
          <p:cNvGraphicFramePr>
            <a:graphicFrameLocks noGrp="1"/>
          </p:cNvGraphicFramePr>
          <p:nvPr/>
        </p:nvGraphicFramePr>
        <p:xfrm>
          <a:off x="5854148" y="2652422"/>
          <a:ext cx="2743200" cy="457200"/>
        </p:xfrm>
        <a:graphic>
          <a:graphicData uri="http://schemas.openxmlformats.org/drawingml/2006/table">
            <a:tbl>
              <a:tblPr/>
              <a:tblGrid>
                <a:gridCol w="549275">
                  <a:extLst>
                    <a:ext uri="{9D8B030D-6E8A-4147-A177-3AD203B41FA5}">
                      <a16:colId xmlns:a16="http://schemas.microsoft.com/office/drawing/2014/main" val="20000"/>
                    </a:ext>
                  </a:extLst>
                </a:gridCol>
                <a:gridCol w="547688">
                  <a:extLst>
                    <a:ext uri="{9D8B030D-6E8A-4147-A177-3AD203B41FA5}">
                      <a16:colId xmlns:a16="http://schemas.microsoft.com/office/drawing/2014/main" val="20001"/>
                    </a:ext>
                  </a:extLst>
                </a:gridCol>
                <a:gridCol w="549275">
                  <a:extLst>
                    <a:ext uri="{9D8B030D-6E8A-4147-A177-3AD203B41FA5}">
                      <a16:colId xmlns:a16="http://schemas.microsoft.com/office/drawing/2014/main" val="20002"/>
                    </a:ext>
                  </a:extLst>
                </a:gridCol>
                <a:gridCol w="547687">
                  <a:extLst>
                    <a:ext uri="{9D8B030D-6E8A-4147-A177-3AD203B41FA5}">
                      <a16:colId xmlns:a16="http://schemas.microsoft.com/office/drawing/2014/main" val="20003"/>
                    </a:ext>
                  </a:extLst>
                </a:gridCol>
                <a:gridCol w="549275">
                  <a:extLst>
                    <a:ext uri="{9D8B030D-6E8A-4147-A177-3AD203B41FA5}">
                      <a16:colId xmlns:a16="http://schemas.microsoft.com/office/drawing/2014/main" val="20004"/>
                    </a:ext>
                  </a:extLst>
                </a:gridCol>
              </a:tblGrid>
              <a:tr h="457200">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1</a:t>
                      </a:r>
                    </a:p>
                  </a:txBody>
                  <a:tcPr horzOverflow="overflow">
                    <a:lnL cap="flat">
                      <a:noFill/>
                    </a:lnL>
                    <a:lnR>
                      <a:noFill/>
                    </a:lnR>
                    <a:lnT cap="flat">
                      <a:noFill/>
                    </a:lnT>
                    <a:lnB cap="flat">
                      <a:noFill/>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2</a:t>
                      </a:r>
                    </a:p>
                  </a:txBody>
                  <a:tcPr horzOverflow="overflow">
                    <a:lnL>
                      <a:noFill/>
                    </a:lnL>
                    <a:lnR>
                      <a:noFill/>
                    </a:lnR>
                    <a:lnT cap="flat">
                      <a:noFill/>
                    </a:lnT>
                    <a:lnB cap="flat">
                      <a:noFill/>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3</a:t>
                      </a:r>
                    </a:p>
                  </a:txBody>
                  <a:tcPr horzOverflow="overflow">
                    <a:lnL>
                      <a:noFill/>
                    </a:lnL>
                    <a:lnR>
                      <a:noFill/>
                    </a:lnR>
                    <a:lnT cap="flat">
                      <a:noFill/>
                    </a:lnT>
                    <a:lnB cap="flat">
                      <a:noFill/>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4</a:t>
                      </a:r>
                    </a:p>
                  </a:txBody>
                  <a:tcPr horzOverflow="overflow">
                    <a:lnL>
                      <a:noFill/>
                    </a:lnL>
                    <a:lnR>
                      <a:noFill/>
                    </a:lnR>
                    <a:lnT cap="flat">
                      <a:noFill/>
                    </a:lnT>
                    <a:lnB cap="flat">
                      <a:noFill/>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dirty="0">
                          <a:ln>
                            <a:noFill/>
                          </a:ln>
                          <a:solidFill>
                            <a:schemeClr val="folHlink"/>
                          </a:solidFill>
                          <a:effectLst/>
                          <a:latin typeface="Times New Roman" pitchFamily="18" charset="0"/>
                          <a:ea typeface="宋体" charset="-122"/>
                        </a:rPr>
                        <a:t>5</a:t>
                      </a:r>
                    </a:p>
                  </a:txBody>
                  <a:tcPr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19" name="Text Box 35">
            <a:extLst>
              <a:ext uri="{FF2B5EF4-FFF2-40B4-BE49-F238E27FC236}">
                <a16:creationId xmlns:a16="http://schemas.microsoft.com/office/drawing/2014/main" id="{3BEFDBC0-9486-4337-B094-8AEB40F16D84}"/>
              </a:ext>
            </a:extLst>
          </p:cNvPr>
          <p:cNvSpPr txBox="1">
            <a:spLocks noChangeArrowheads="1"/>
          </p:cNvSpPr>
          <p:nvPr/>
        </p:nvSpPr>
        <p:spPr bwMode="auto">
          <a:xfrm>
            <a:off x="5244548" y="3065172"/>
            <a:ext cx="4270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i="1">
                <a:solidFill>
                  <a:srgbClr val="006600"/>
                </a:solidFill>
              </a:rPr>
              <a:t>A:</a:t>
            </a:r>
          </a:p>
        </p:txBody>
      </p:sp>
      <p:graphicFrame>
        <p:nvGraphicFramePr>
          <p:cNvPr id="20" name="Group 36">
            <a:extLst>
              <a:ext uri="{FF2B5EF4-FFF2-40B4-BE49-F238E27FC236}">
                <a16:creationId xmlns:a16="http://schemas.microsoft.com/office/drawing/2014/main" id="{9CE8B021-E6DF-47CE-9BCC-94DB2B9BCEAD}"/>
              </a:ext>
            </a:extLst>
          </p:cNvPr>
          <p:cNvGraphicFramePr>
            <a:graphicFrameLocks noGrp="1"/>
          </p:cNvGraphicFramePr>
          <p:nvPr/>
        </p:nvGraphicFramePr>
        <p:xfrm>
          <a:off x="9664148" y="3033422"/>
          <a:ext cx="2193925" cy="457200"/>
        </p:xfrm>
        <a:graphic>
          <a:graphicData uri="http://schemas.openxmlformats.org/drawingml/2006/table">
            <a:tbl>
              <a:tblPr/>
              <a:tblGrid>
                <a:gridCol w="549275">
                  <a:extLst>
                    <a:ext uri="{9D8B030D-6E8A-4147-A177-3AD203B41FA5}">
                      <a16:colId xmlns:a16="http://schemas.microsoft.com/office/drawing/2014/main" val="20000"/>
                    </a:ext>
                  </a:extLst>
                </a:gridCol>
                <a:gridCol w="547688">
                  <a:extLst>
                    <a:ext uri="{9D8B030D-6E8A-4147-A177-3AD203B41FA5}">
                      <a16:colId xmlns:a16="http://schemas.microsoft.com/office/drawing/2014/main" val="20001"/>
                    </a:ext>
                  </a:extLst>
                </a:gridCol>
                <a:gridCol w="549275">
                  <a:extLst>
                    <a:ext uri="{9D8B030D-6E8A-4147-A177-3AD203B41FA5}">
                      <a16:colId xmlns:a16="http://schemas.microsoft.com/office/drawing/2014/main" val="20002"/>
                    </a:ext>
                  </a:extLst>
                </a:gridCol>
                <a:gridCol w="547687">
                  <a:extLst>
                    <a:ext uri="{9D8B030D-6E8A-4147-A177-3AD203B41FA5}">
                      <a16:colId xmlns:a16="http://schemas.microsoft.com/office/drawing/2014/main" val="20003"/>
                    </a:ext>
                  </a:extLst>
                </a:gridCol>
              </a:tblGrid>
              <a:tr h="457200">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2000" b="1" i="0" u="none" strike="noStrike" cap="none" normalizeH="0" baseline="0" dirty="0">
                          <a:ln>
                            <a:noFill/>
                          </a:ln>
                          <a:solidFill>
                            <a:schemeClr val="bg1"/>
                          </a:solidFill>
                          <a:effectLst/>
                          <a:latin typeface="Times New Roman" pitchFamily="18" charset="0"/>
                          <a:ea typeface="宋体" charset="-122"/>
                        </a:rPr>
                        <a:t>0</a:t>
                      </a:r>
                      <a:endParaRPr kumimoji="1" lang="zh-CN" altLang="zh-CN" sz="2000" b="1" i="0" u="none" strike="noStrike" cap="none" normalizeH="0" baseline="0" dirty="0">
                        <a:ln>
                          <a:noFill/>
                        </a:ln>
                        <a:solidFill>
                          <a:schemeClr val="bg1"/>
                        </a:solidFill>
                        <a:effectLst/>
                        <a:latin typeface="Times New Roman" pitchFamily="18" charset="0"/>
                        <a:ea typeface="宋体"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99FF"/>
                    </a:solid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2000" b="1" i="0" u="none" strike="noStrike" cap="none" normalizeH="0" baseline="0" dirty="0">
                          <a:ln>
                            <a:noFill/>
                          </a:ln>
                          <a:solidFill>
                            <a:schemeClr val="bg1"/>
                          </a:solidFill>
                          <a:effectLst/>
                          <a:latin typeface="Times New Roman" pitchFamily="18" charset="0"/>
                          <a:ea typeface="宋体" charset="-122"/>
                        </a:rPr>
                        <a:t>0</a:t>
                      </a:r>
                      <a:endParaRPr kumimoji="1" lang="zh-CN" altLang="zh-CN" sz="2000" b="1" i="0" u="none" strike="noStrike" cap="none" normalizeH="0" baseline="0" dirty="0">
                        <a:ln>
                          <a:noFill/>
                        </a:ln>
                        <a:solidFill>
                          <a:schemeClr val="bg1"/>
                        </a:solidFill>
                        <a:effectLst/>
                        <a:latin typeface="Times New Roman" pitchFamily="18" charset="0"/>
                        <a:ea typeface="宋体"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99FF"/>
                    </a:solid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2000" b="1" i="0" u="none" strike="noStrike" cap="none" normalizeH="0" baseline="0" dirty="0">
                          <a:ln>
                            <a:noFill/>
                          </a:ln>
                          <a:solidFill>
                            <a:schemeClr val="bg1"/>
                          </a:solidFill>
                          <a:effectLst/>
                          <a:latin typeface="Times New Roman" pitchFamily="18" charset="0"/>
                          <a:ea typeface="宋体" charset="-122"/>
                        </a:rPr>
                        <a:t>0</a:t>
                      </a:r>
                      <a:endParaRPr kumimoji="1" lang="zh-CN" altLang="zh-CN" sz="2000" b="1" i="0" u="none" strike="noStrike" cap="none" normalizeH="0" baseline="0" dirty="0">
                        <a:ln>
                          <a:noFill/>
                        </a:ln>
                        <a:solidFill>
                          <a:schemeClr val="bg1"/>
                        </a:solidFill>
                        <a:effectLst/>
                        <a:latin typeface="Times New Roman" pitchFamily="18" charset="0"/>
                        <a:ea typeface="宋体"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99FF"/>
                    </a:solid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2000" b="1" i="0" u="none" strike="noStrike" cap="none" normalizeH="0" baseline="0" dirty="0">
                          <a:ln>
                            <a:noFill/>
                          </a:ln>
                          <a:solidFill>
                            <a:schemeClr val="bg1"/>
                          </a:solidFill>
                          <a:effectLst/>
                          <a:latin typeface="Times New Roman" pitchFamily="18" charset="0"/>
                          <a:ea typeface="宋体" charset="-122"/>
                        </a:rPr>
                        <a:t>0</a:t>
                      </a:r>
                      <a:endParaRPr kumimoji="1" lang="zh-CN" altLang="zh-CN" sz="2000" b="1" i="0" u="none" strike="noStrike" cap="none" normalizeH="0" baseline="0" dirty="0">
                        <a:ln>
                          <a:noFill/>
                        </a:ln>
                        <a:solidFill>
                          <a:schemeClr val="bg1"/>
                        </a:solidFill>
                        <a:effectLst/>
                        <a:latin typeface="Times New Roman" pitchFamily="18" charset="0"/>
                        <a:ea typeface="宋体"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99FF"/>
                    </a:solidFill>
                  </a:tcPr>
                </a:tc>
                <a:extLst>
                  <a:ext uri="{0D108BD9-81ED-4DB2-BD59-A6C34878D82A}">
                    <a16:rowId xmlns:a16="http://schemas.microsoft.com/office/drawing/2014/main" val="10000"/>
                  </a:ext>
                </a:extLst>
              </a:tr>
            </a:tbl>
          </a:graphicData>
        </a:graphic>
      </p:graphicFrame>
      <p:graphicFrame>
        <p:nvGraphicFramePr>
          <p:cNvPr id="31" name="Group 48">
            <a:extLst>
              <a:ext uri="{FF2B5EF4-FFF2-40B4-BE49-F238E27FC236}">
                <a16:creationId xmlns:a16="http://schemas.microsoft.com/office/drawing/2014/main" id="{37D663A9-AC37-4491-A7D5-1263FB164AF4}"/>
              </a:ext>
            </a:extLst>
          </p:cNvPr>
          <p:cNvGraphicFramePr>
            <a:graphicFrameLocks noGrp="1"/>
          </p:cNvGraphicFramePr>
          <p:nvPr/>
        </p:nvGraphicFramePr>
        <p:xfrm>
          <a:off x="9664148" y="2652422"/>
          <a:ext cx="2193925" cy="457200"/>
        </p:xfrm>
        <a:graphic>
          <a:graphicData uri="http://schemas.openxmlformats.org/drawingml/2006/table">
            <a:tbl>
              <a:tblPr/>
              <a:tblGrid>
                <a:gridCol w="549275">
                  <a:extLst>
                    <a:ext uri="{9D8B030D-6E8A-4147-A177-3AD203B41FA5}">
                      <a16:colId xmlns:a16="http://schemas.microsoft.com/office/drawing/2014/main" val="20000"/>
                    </a:ext>
                  </a:extLst>
                </a:gridCol>
                <a:gridCol w="547688">
                  <a:extLst>
                    <a:ext uri="{9D8B030D-6E8A-4147-A177-3AD203B41FA5}">
                      <a16:colId xmlns:a16="http://schemas.microsoft.com/office/drawing/2014/main" val="20001"/>
                    </a:ext>
                  </a:extLst>
                </a:gridCol>
                <a:gridCol w="549275">
                  <a:extLst>
                    <a:ext uri="{9D8B030D-6E8A-4147-A177-3AD203B41FA5}">
                      <a16:colId xmlns:a16="http://schemas.microsoft.com/office/drawing/2014/main" val="20002"/>
                    </a:ext>
                  </a:extLst>
                </a:gridCol>
                <a:gridCol w="547687">
                  <a:extLst>
                    <a:ext uri="{9D8B030D-6E8A-4147-A177-3AD203B41FA5}">
                      <a16:colId xmlns:a16="http://schemas.microsoft.com/office/drawing/2014/main" val="20003"/>
                    </a:ext>
                  </a:extLst>
                </a:gridCol>
              </a:tblGrid>
              <a:tr h="457200">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1</a:t>
                      </a:r>
                    </a:p>
                  </a:txBody>
                  <a:tcPr horzOverflow="overflow">
                    <a:lnL cap="flat">
                      <a:noFill/>
                    </a:lnL>
                    <a:lnR>
                      <a:noFill/>
                    </a:lnR>
                    <a:lnT cap="flat">
                      <a:noFill/>
                    </a:lnT>
                    <a:lnB cap="flat">
                      <a:noFill/>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2</a:t>
                      </a:r>
                    </a:p>
                  </a:txBody>
                  <a:tcPr horzOverflow="overflow">
                    <a:lnL>
                      <a:noFill/>
                    </a:lnL>
                    <a:lnR>
                      <a:noFill/>
                    </a:lnR>
                    <a:lnT cap="flat">
                      <a:noFill/>
                    </a:lnT>
                    <a:lnB cap="flat">
                      <a:noFill/>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3</a:t>
                      </a:r>
                    </a:p>
                  </a:txBody>
                  <a:tcPr horzOverflow="overflow">
                    <a:lnL>
                      <a:noFill/>
                    </a:lnL>
                    <a:lnR>
                      <a:noFill/>
                    </a:lnR>
                    <a:lnT cap="flat">
                      <a:noFill/>
                    </a:lnT>
                    <a:lnB cap="flat">
                      <a:noFill/>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4</a:t>
                      </a:r>
                    </a:p>
                  </a:txBody>
                  <a:tcPr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32" name="Text Box 63">
            <a:extLst>
              <a:ext uri="{FF2B5EF4-FFF2-40B4-BE49-F238E27FC236}">
                <a16:creationId xmlns:a16="http://schemas.microsoft.com/office/drawing/2014/main" id="{EB1EA8B8-028B-46EE-9104-854E921E99F4}"/>
              </a:ext>
            </a:extLst>
          </p:cNvPr>
          <p:cNvSpPr txBox="1">
            <a:spLocks noChangeArrowheads="1"/>
          </p:cNvSpPr>
          <p:nvPr/>
        </p:nvSpPr>
        <p:spPr bwMode="auto">
          <a:xfrm>
            <a:off x="9054548" y="3065172"/>
            <a:ext cx="4270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i="1">
                <a:solidFill>
                  <a:srgbClr val="006600"/>
                </a:solidFill>
              </a:rPr>
              <a:t>C:</a:t>
            </a:r>
          </a:p>
        </p:txBody>
      </p:sp>
      <p:graphicFrame>
        <p:nvGraphicFramePr>
          <p:cNvPr id="33" name="Group 64">
            <a:extLst>
              <a:ext uri="{FF2B5EF4-FFF2-40B4-BE49-F238E27FC236}">
                <a16:creationId xmlns:a16="http://schemas.microsoft.com/office/drawing/2014/main" id="{A10D353A-95E8-4C4D-B134-8746921A62CD}"/>
              </a:ext>
            </a:extLst>
          </p:cNvPr>
          <p:cNvGraphicFramePr>
            <a:graphicFrameLocks noGrp="1"/>
          </p:cNvGraphicFramePr>
          <p:nvPr/>
        </p:nvGraphicFramePr>
        <p:xfrm>
          <a:off x="5854148" y="4024022"/>
          <a:ext cx="2743200" cy="457200"/>
        </p:xfrm>
        <a:graphic>
          <a:graphicData uri="http://schemas.openxmlformats.org/drawingml/2006/table">
            <a:tbl>
              <a:tblPr/>
              <a:tblGrid>
                <a:gridCol w="533400">
                  <a:extLst>
                    <a:ext uri="{9D8B030D-6E8A-4147-A177-3AD203B41FA5}">
                      <a16:colId xmlns:a16="http://schemas.microsoft.com/office/drawing/2014/main" val="20000"/>
                    </a:ext>
                  </a:extLst>
                </a:gridCol>
                <a:gridCol w="563563">
                  <a:extLst>
                    <a:ext uri="{9D8B030D-6E8A-4147-A177-3AD203B41FA5}">
                      <a16:colId xmlns:a16="http://schemas.microsoft.com/office/drawing/2014/main" val="20001"/>
                    </a:ext>
                  </a:extLst>
                </a:gridCol>
                <a:gridCol w="549275">
                  <a:extLst>
                    <a:ext uri="{9D8B030D-6E8A-4147-A177-3AD203B41FA5}">
                      <a16:colId xmlns:a16="http://schemas.microsoft.com/office/drawing/2014/main" val="20002"/>
                    </a:ext>
                  </a:extLst>
                </a:gridCol>
                <a:gridCol w="547687">
                  <a:extLst>
                    <a:ext uri="{9D8B030D-6E8A-4147-A177-3AD203B41FA5}">
                      <a16:colId xmlns:a16="http://schemas.microsoft.com/office/drawing/2014/main" val="20003"/>
                    </a:ext>
                  </a:extLst>
                </a:gridCol>
                <a:gridCol w="549275">
                  <a:extLst>
                    <a:ext uri="{9D8B030D-6E8A-4147-A177-3AD203B41FA5}">
                      <a16:colId xmlns:a16="http://schemas.microsoft.com/office/drawing/2014/main" val="20004"/>
                    </a:ext>
                  </a:extLst>
                </a:gridCol>
              </a:tblGrid>
              <a:tr h="457200">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endParaRPr kumimoji="1" lang="zh-CN" altLang="zh-CN" sz="2000" b="1" i="0" u="none" strike="noStrike" cap="none" normalizeH="0" baseline="0">
                        <a:ln>
                          <a:noFill/>
                        </a:ln>
                        <a:solidFill>
                          <a:schemeClr val="folHlink"/>
                        </a:solidFill>
                        <a:effectLst/>
                        <a:latin typeface="Times New Roman" pitchFamily="18" charset="0"/>
                        <a:ea typeface="宋体"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99FF"/>
                    </a:solid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endParaRPr kumimoji="1" lang="zh-CN" altLang="zh-CN" sz="2000" b="1" i="0" u="none" strike="noStrike" cap="none" normalizeH="0" baseline="0">
                        <a:ln>
                          <a:noFill/>
                        </a:ln>
                        <a:solidFill>
                          <a:schemeClr val="folHlink"/>
                        </a:solidFill>
                        <a:effectLst/>
                        <a:latin typeface="Times New Roman" pitchFamily="18" charset="0"/>
                        <a:ea typeface="宋体"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99FF"/>
                    </a:solid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endParaRPr kumimoji="1" lang="zh-CN" altLang="zh-CN" sz="2000" b="1" i="0" u="none" strike="noStrike" cap="none" normalizeH="0" baseline="0">
                        <a:ln>
                          <a:noFill/>
                        </a:ln>
                        <a:solidFill>
                          <a:schemeClr val="folHlink"/>
                        </a:solidFill>
                        <a:effectLst/>
                        <a:latin typeface="Times New Roman" pitchFamily="18" charset="0"/>
                        <a:ea typeface="宋体"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99FF"/>
                    </a:solid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endParaRPr kumimoji="1" lang="zh-CN" altLang="zh-CN" sz="2000" b="1" i="0" u="none" strike="noStrike" cap="none" normalizeH="0" baseline="0">
                        <a:ln>
                          <a:noFill/>
                        </a:ln>
                        <a:solidFill>
                          <a:schemeClr val="folHlink"/>
                        </a:solidFill>
                        <a:effectLst/>
                        <a:latin typeface="Times New Roman" pitchFamily="18" charset="0"/>
                        <a:ea typeface="宋体"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99FF"/>
                    </a:solid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endParaRPr kumimoji="1" lang="zh-CN" altLang="zh-CN" sz="2000" b="1" i="0" u="none" strike="noStrike" cap="none" normalizeH="0" baseline="0">
                        <a:ln>
                          <a:noFill/>
                        </a:ln>
                        <a:solidFill>
                          <a:schemeClr val="folHlink"/>
                        </a:solidFill>
                        <a:effectLst/>
                        <a:latin typeface="Times New Roman" pitchFamily="18" charset="0"/>
                        <a:ea typeface="宋体"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99FF"/>
                    </a:solidFill>
                  </a:tcPr>
                </a:tc>
                <a:extLst>
                  <a:ext uri="{0D108BD9-81ED-4DB2-BD59-A6C34878D82A}">
                    <a16:rowId xmlns:a16="http://schemas.microsoft.com/office/drawing/2014/main" val="10000"/>
                  </a:ext>
                </a:extLst>
              </a:tr>
            </a:tbl>
          </a:graphicData>
        </a:graphic>
      </p:graphicFrame>
      <p:graphicFrame>
        <p:nvGraphicFramePr>
          <p:cNvPr id="34" name="Group 78">
            <a:extLst>
              <a:ext uri="{FF2B5EF4-FFF2-40B4-BE49-F238E27FC236}">
                <a16:creationId xmlns:a16="http://schemas.microsoft.com/office/drawing/2014/main" id="{AC5685B5-0854-4336-8E99-C4E72BCC5E69}"/>
              </a:ext>
            </a:extLst>
          </p:cNvPr>
          <p:cNvGraphicFramePr>
            <a:graphicFrameLocks noGrp="1"/>
          </p:cNvGraphicFramePr>
          <p:nvPr/>
        </p:nvGraphicFramePr>
        <p:xfrm>
          <a:off x="5854148" y="3643022"/>
          <a:ext cx="2743200" cy="457200"/>
        </p:xfrm>
        <a:graphic>
          <a:graphicData uri="http://schemas.openxmlformats.org/drawingml/2006/table">
            <a:tbl>
              <a:tblPr/>
              <a:tblGrid>
                <a:gridCol w="549275">
                  <a:extLst>
                    <a:ext uri="{9D8B030D-6E8A-4147-A177-3AD203B41FA5}">
                      <a16:colId xmlns:a16="http://schemas.microsoft.com/office/drawing/2014/main" val="20000"/>
                    </a:ext>
                  </a:extLst>
                </a:gridCol>
                <a:gridCol w="547688">
                  <a:extLst>
                    <a:ext uri="{9D8B030D-6E8A-4147-A177-3AD203B41FA5}">
                      <a16:colId xmlns:a16="http://schemas.microsoft.com/office/drawing/2014/main" val="20001"/>
                    </a:ext>
                  </a:extLst>
                </a:gridCol>
                <a:gridCol w="549275">
                  <a:extLst>
                    <a:ext uri="{9D8B030D-6E8A-4147-A177-3AD203B41FA5}">
                      <a16:colId xmlns:a16="http://schemas.microsoft.com/office/drawing/2014/main" val="20002"/>
                    </a:ext>
                  </a:extLst>
                </a:gridCol>
                <a:gridCol w="547687">
                  <a:extLst>
                    <a:ext uri="{9D8B030D-6E8A-4147-A177-3AD203B41FA5}">
                      <a16:colId xmlns:a16="http://schemas.microsoft.com/office/drawing/2014/main" val="20003"/>
                    </a:ext>
                  </a:extLst>
                </a:gridCol>
                <a:gridCol w="549275">
                  <a:extLst>
                    <a:ext uri="{9D8B030D-6E8A-4147-A177-3AD203B41FA5}">
                      <a16:colId xmlns:a16="http://schemas.microsoft.com/office/drawing/2014/main" val="20004"/>
                    </a:ext>
                  </a:extLst>
                </a:gridCol>
              </a:tblGrid>
              <a:tr h="457200">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1</a:t>
                      </a:r>
                    </a:p>
                  </a:txBody>
                  <a:tcPr horzOverflow="overflow">
                    <a:lnL cap="flat">
                      <a:noFill/>
                    </a:lnL>
                    <a:lnR>
                      <a:noFill/>
                    </a:lnR>
                    <a:lnT cap="flat">
                      <a:noFill/>
                    </a:lnT>
                    <a:lnB cap="flat">
                      <a:noFill/>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2</a:t>
                      </a:r>
                    </a:p>
                  </a:txBody>
                  <a:tcPr horzOverflow="overflow">
                    <a:lnL>
                      <a:noFill/>
                    </a:lnL>
                    <a:lnR>
                      <a:noFill/>
                    </a:lnR>
                    <a:lnT cap="flat">
                      <a:noFill/>
                    </a:lnT>
                    <a:lnB cap="flat">
                      <a:noFill/>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3</a:t>
                      </a:r>
                    </a:p>
                  </a:txBody>
                  <a:tcPr horzOverflow="overflow">
                    <a:lnL>
                      <a:noFill/>
                    </a:lnL>
                    <a:lnR>
                      <a:noFill/>
                    </a:lnR>
                    <a:lnT cap="flat">
                      <a:noFill/>
                    </a:lnT>
                    <a:lnB cap="flat">
                      <a:noFill/>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4</a:t>
                      </a:r>
                    </a:p>
                  </a:txBody>
                  <a:tcPr horzOverflow="overflow">
                    <a:lnL>
                      <a:noFill/>
                    </a:lnL>
                    <a:lnR>
                      <a:noFill/>
                    </a:lnR>
                    <a:lnT cap="flat">
                      <a:noFill/>
                    </a:lnT>
                    <a:lnB cap="flat">
                      <a:noFill/>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5</a:t>
                      </a:r>
                    </a:p>
                  </a:txBody>
                  <a:tcPr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35" name="Text Box 96">
            <a:extLst>
              <a:ext uri="{FF2B5EF4-FFF2-40B4-BE49-F238E27FC236}">
                <a16:creationId xmlns:a16="http://schemas.microsoft.com/office/drawing/2014/main" id="{3218E442-6548-4C2D-8C32-C02ACC41E850}"/>
              </a:ext>
            </a:extLst>
          </p:cNvPr>
          <p:cNvSpPr txBox="1">
            <a:spLocks noChangeArrowheads="1"/>
          </p:cNvSpPr>
          <p:nvPr/>
        </p:nvSpPr>
        <p:spPr bwMode="auto">
          <a:xfrm>
            <a:off x="5246136" y="4055772"/>
            <a:ext cx="423862"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i="1">
                <a:solidFill>
                  <a:srgbClr val="006600"/>
                </a:solidFill>
              </a:rPr>
              <a:t>B:</a:t>
            </a:r>
          </a:p>
        </p:txBody>
      </p:sp>
      <p:sp>
        <p:nvSpPr>
          <p:cNvPr id="21" name="Rectangle 98">
            <a:extLst>
              <a:ext uri="{FF2B5EF4-FFF2-40B4-BE49-F238E27FC236}">
                <a16:creationId xmlns:a16="http://schemas.microsoft.com/office/drawing/2014/main" id="{15EA0135-894D-4480-9F19-36FEFF7DF48E}"/>
              </a:ext>
            </a:extLst>
          </p:cNvPr>
          <p:cNvSpPr>
            <a:spLocks noChangeArrowheads="1"/>
          </p:cNvSpPr>
          <p:nvPr/>
        </p:nvSpPr>
        <p:spPr bwMode="auto">
          <a:xfrm>
            <a:off x="182126" y="3035409"/>
            <a:ext cx="4437582" cy="836876"/>
          </a:xfrm>
          <a:prstGeom prst="rect">
            <a:avLst/>
          </a:prstGeom>
          <a:noFill/>
          <a:ln w="28575">
            <a:solidFill>
              <a:srgbClr val="FFC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endParaRPr lang="zh-CN" altLang="en-US"/>
          </a:p>
        </p:txBody>
      </p:sp>
    </p:spTree>
    <p:extLst>
      <p:ext uri="{BB962C8B-B14F-4D97-AF65-F5344CB8AC3E}">
        <p14:creationId xmlns:p14="http://schemas.microsoft.com/office/powerpoint/2010/main" val="2274339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32"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p:cTn id="7" dur="500" fill="hold"/>
                                        <p:tgtEl>
                                          <p:spTgt spid="21"/>
                                        </p:tgtEl>
                                        <p:attrNameLst>
                                          <p:attrName>ppt_w</p:attrName>
                                        </p:attrNameLst>
                                      </p:cBhvr>
                                      <p:tavLst>
                                        <p:tav tm="0">
                                          <p:val>
                                            <p:strVal val="4*#ppt_w"/>
                                          </p:val>
                                        </p:tav>
                                        <p:tav tm="100000">
                                          <p:val>
                                            <p:strVal val="#ppt_w"/>
                                          </p:val>
                                        </p:tav>
                                      </p:tavLst>
                                    </p:anim>
                                    <p:anim calcmode="lin" valueType="num">
                                      <p:cBhvr>
                                        <p:cTn id="8" dur="500" fill="hold"/>
                                        <p:tgtEl>
                                          <p:spTgt spid="21"/>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0" name="任意多边形: 形状 69">
                <a:extLst>
                  <a:ext uri="{FF2B5EF4-FFF2-40B4-BE49-F238E27FC236}">
                    <a16:creationId xmlns:a16="http://schemas.microsoft.com/office/drawing/2014/main" id="{544B7305-2FE2-4F3F-AD6A-8081635B613D}"/>
                  </a:ext>
                </a:extLst>
              </p:cNvPr>
              <p:cNvSpPr/>
              <p:nvPr/>
            </p:nvSpPr>
            <p:spPr>
              <a:xfrm>
                <a:off x="129493" y="1875051"/>
                <a:ext cx="4886455" cy="4152162"/>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lvl="0" eaLnBrk="0" fontAlgn="base" hangingPunct="0">
                  <a:spcBef>
                    <a:spcPct val="0"/>
                  </a:spcBef>
                  <a:spcAft>
                    <a:spcPct val="0"/>
                  </a:spcAft>
                </a:pPr>
                <a:r>
                  <a:rPr lang="zh-CN" altLang="zh-CN" sz="1600" dirty="0">
                    <a:latin typeface="微软雅黑" panose="020B0503020204020204" pitchFamily="34" charset="-122"/>
                    <a:ea typeface="微软雅黑" panose="020B0503020204020204" pitchFamily="34" charset="-122"/>
                  </a:rPr>
                  <a:t>———————————————</a:t>
                </a:r>
              </a:p>
              <a:p>
                <a:pPr marL="360000" lvl="0" indent="-288000" eaLnBrk="0" fontAlgn="base" hangingPunct="0">
                  <a:spcBef>
                    <a:spcPct val="0"/>
                  </a:spcBef>
                  <a:spcAft>
                    <a:spcPct val="0"/>
                  </a:spcAft>
                  <a:buFont typeface="+mj-lt"/>
                  <a:buAutoNum type="arabicPeriod"/>
                </a:pPr>
                <a:r>
                  <a:rPr lang="en-US" altLang="zh-CN" sz="1600" b="1" dirty="0">
                    <a:latin typeface="微软雅黑" panose="020B0503020204020204" pitchFamily="34" charset="-122"/>
                    <a:ea typeface="微软雅黑" panose="020B0503020204020204" pitchFamily="34" charset="-122"/>
                  </a:rPr>
                  <a:t>  for</a:t>
                </a:r>
                <a:r>
                  <a:rPr lang="en-US" altLang="zh-CN"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𝑖</m:t>
                    </m:r>
                    <m:r>
                      <a:rPr lang="en-US" altLang="zh-CN" sz="1600" b="0" i="1" smtClean="0">
                        <a:latin typeface="Cambria Math" panose="02040503050406030204" pitchFamily="18" charset="0"/>
                        <a:ea typeface="微软雅黑" panose="020B0503020204020204" pitchFamily="34" charset="-122"/>
                      </a:rPr>
                      <m:t>←0</m:t>
                    </m:r>
                  </m:oMath>
                </a14:m>
                <a:r>
                  <a:rPr lang="en-US" altLang="zh-CN"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to</a:t>
                </a:r>
                <a:r>
                  <a:rPr lang="en-US" altLang="zh-CN"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𝑘</m:t>
                    </m:r>
                  </m:oMath>
                </a14:m>
                <a:r>
                  <a:rPr lang="en-US" altLang="zh-CN"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do</a:t>
                </a:r>
              </a:p>
              <a:p>
                <a:pPr marL="360000" lvl="0" indent="-288000" eaLnBrk="0" fontAlgn="base" hangingPunct="0">
                  <a:spcBef>
                    <a:spcPct val="0"/>
                  </a:spcBef>
                  <a:spcAft>
                    <a:spcPct val="0"/>
                  </a:spcAft>
                  <a:buFont typeface="+mj-lt"/>
                  <a:buAutoNum type="arabicPeriod"/>
                </a:pPr>
                <a:r>
                  <a:rPr lang="en-US" altLang="zh-CN" sz="1600" dirty="0">
                    <a:latin typeface="微软雅黑" panose="020B0503020204020204" pitchFamily="34" charset="-122"/>
                    <a:ea typeface="微软雅黑" panose="020B0503020204020204" pitchFamily="34" charset="-122"/>
                  </a:rPr>
                  <a:t>  |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𝐶</m:t>
                    </m:r>
                    <m:d>
                      <m:dPr>
                        <m:begChr m:val="["/>
                        <m:endChr m:val="]"/>
                        <m:ctrlPr>
                          <a:rPr lang="en-US" altLang="zh-CN" sz="1600" b="0" i="1" smtClean="0">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𝑖</m:t>
                        </m:r>
                      </m:e>
                    </m:d>
                    <m:r>
                      <a:rPr lang="en-US" altLang="zh-CN" sz="1600" b="0" i="1" smtClean="0">
                        <a:latin typeface="Cambria Math" panose="02040503050406030204" pitchFamily="18" charset="0"/>
                        <a:ea typeface="微软雅黑" panose="020B0503020204020204" pitchFamily="34" charset="-122"/>
                      </a:rPr>
                      <m:t>←0</m:t>
                    </m:r>
                  </m:oMath>
                </a14:m>
                <a:endParaRPr lang="en-US" altLang="zh-CN" sz="1600"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en-US" altLang="zh-CN" sz="1600" b="1" dirty="0">
                    <a:latin typeface="微软雅黑" panose="020B0503020204020204" pitchFamily="34" charset="-122"/>
                    <a:ea typeface="微软雅黑" panose="020B0503020204020204" pitchFamily="34" charset="-122"/>
                  </a:rPr>
                  <a:t>  end</a:t>
                </a:r>
                <a:r>
                  <a:rPr lang="zh-CN" altLang="zh-CN"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             </a:t>
                </a:r>
                <a:endParaRPr lang="en-US" altLang="zh-CN" sz="1600"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en-US" altLang="zh-CN" sz="1600" b="1" dirty="0">
                    <a:latin typeface="微软雅黑" panose="020B0503020204020204" pitchFamily="34" charset="-122"/>
                    <a:ea typeface="微软雅黑" panose="020B0503020204020204" pitchFamily="34" charset="-122"/>
                  </a:rPr>
                  <a:t>  for</a:t>
                </a:r>
                <a:r>
                  <a:rPr lang="en-US" altLang="zh-CN"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𝑗</m:t>
                    </m:r>
                    <m:r>
                      <a:rPr lang="en-US" altLang="zh-CN" sz="1600" i="1">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1</m:t>
                    </m:r>
                  </m:oMath>
                </a14:m>
                <a:r>
                  <a:rPr lang="en-US" altLang="zh-CN"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to</a:t>
                </a:r>
                <a:r>
                  <a:rPr lang="en-US" altLang="zh-CN"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𝑛</m:t>
                    </m:r>
                  </m:oMath>
                </a14:m>
                <a:r>
                  <a:rPr lang="en-US" altLang="zh-CN"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do</a:t>
                </a:r>
              </a:p>
              <a:p>
                <a:pPr marL="360000" lvl="0" indent="-288000" eaLnBrk="0" fontAlgn="base" hangingPunct="0">
                  <a:spcBef>
                    <a:spcPct val="0"/>
                  </a:spcBef>
                  <a:spcAft>
                    <a:spcPct val="0"/>
                  </a:spcAft>
                  <a:buFont typeface="+mj-lt"/>
                  <a:buAutoNum type="arabicPeriod"/>
                </a:pPr>
                <a:r>
                  <a:rPr lang="en-US" altLang="zh-CN" sz="1600" dirty="0">
                    <a:latin typeface="微软雅黑" panose="020B0503020204020204" pitchFamily="34" charset="-122"/>
                    <a:ea typeface="微软雅黑" panose="020B0503020204020204" pitchFamily="34" charset="-122"/>
                  </a:rPr>
                  <a:t>  |   </a:t>
                </a:r>
                <a14:m>
                  <m:oMath xmlns:m="http://schemas.openxmlformats.org/officeDocument/2006/math">
                    <m:r>
                      <a:rPr lang="en-US" altLang="zh-CN" sz="1600" i="1">
                        <a:latin typeface="Cambria Math" panose="02040503050406030204" pitchFamily="18" charset="0"/>
                        <a:ea typeface="微软雅黑" panose="020B0503020204020204" pitchFamily="34" charset="-122"/>
                      </a:rPr>
                      <m:t>𝐶</m:t>
                    </m:r>
                    <m:d>
                      <m:dPr>
                        <m:begChr m:val="["/>
                        <m:endChr m:val="]"/>
                        <m:ctrlPr>
                          <a:rPr lang="en-US" altLang="zh-CN" sz="1600" i="1">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𝐴</m:t>
                        </m:r>
                        <m:r>
                          <a:rPr lang="en-US" altLang="zh-CN" sz="1600" b="0" i="1" smtClean="0">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𝑗</m:t>
                        </m:r>
                      </m:e>
                    </m:d>
                    <m:r>
                      <a:rPr lang="en-US" altLang="zh-CN" sz="1600" b="0" i="1" smtClean="0">
                        <a:latin typeface="Cambria Math" panose="02040503050406030204" pitchFamily="18" charset="0"/>
                        <a:ea typeface="微软雅黑" panose="020B0503020204020204" pitchFamily="34" charset="-122"/>
                      </a:rPr>
                      <m:t>]</m:t>
                    </m:r>
                    <m:r>
                      <a:rPr lang="en-US" altLang="zh-CN" sz="1600" i="1">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𝐶</m:t>
                    </m:r>
                    <m:d>
                      <m:dPr>
                        <m:begChr m:val="["/>
                        <m:endChr m:val="]"/>
                        <m:ctrlPr>
                          <a:rPr lang="en-US" altLang="zh-CN" sz="1600" b="0" i="1" smtClean="0">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𝐴</m:t>
                        </m:r>
                        <m:d>
                          <m:dPr>
                            <m:begChr m:val="["/>
                            <m:endChr m:val="]"/>
                            <m:ctrlPr>
                              <a:rPr lang="en-US" altLang="zh-CN" sz="1600" b="0" i="1" smtClean="0">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𝑗</m:t>
                            </m:r>
                          </m:e>
                        </m:d>
                      </m:e>
                    </m:d>
                    <m:r>
                      <a:rPr lang="en-US" altLang="zh-CN" sz="1600" b="0" i="1" smtClean="0">
                        <a:latin typeface="Cambria Math" panose="02040503050406030204" pitchFamily="18" charset="0"/>
                        <a:ea typeface="微软雅黑" panose="020B0503020204020204" pitchFamily="34" charset="-122"/>
                      </a:rPr>
                      <m:t>+1</m:t>
                    </m:r>
                  </m:oMath>
                </a14:m>
                <a:endParaRPr lang="en-US" altLang="zh-CN" sz="1600"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en-US" altLang="zh-CN" sz="1600" b="1" dirty="0">
                    <a:latin typeface="微软雅黑" panose="020B0503020204020204" pitchFamily="34" charset="-122"/>
                    <a:ea typeface="微软雅黑" panose="020B0503020204020204" pitchFamily="34" charset="-122"/>
                  </a:rPr>
                  <a:t>  end  </a:t>
                </a:r>
                <a:r>
                  <a:rPr lang="en-US" altLang="zh-CN" sz="1600" dirty="0">
                    <a:latin typeface="微软雅黑" panose="020B0503020204020204" pitchFamily="34" charset="-122"/>
                    <a:ea typeface="微软雅黑" panose="020B0503020204020204" pitchFamily="34" charset="-122"/>
                  </a:rPr>
                  <a:t>//C[</a:t>
                </a:r>
                <a:r>
                  <a:rPr lang="en-US" altLang="zh-CN" sz="1600" dirty="0" err="1">
                    <a:latin typeface="微软雅黑" panose="020B0503020204020204" pitchFamily="34" charset="-122"/>
                    <a:ea typeface="微软雅黑" panose="020B0503020204020204" pitchFamily="34" charset="-122"/>
                  </a:rPr>
                  <a:t>i</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记录序列</a:t>
                </a:r>
                <a:r>
                  <a:rPr lang="en-US" altLang="zh-CN" sz="1600" dirty="0">
                    <a:latin typeface="微软雅黑" panose="020B0503020204020204" pitchFamily="34" charset="-122"/>
                    <a:ea typeface="微软雅黑" panose="020B0503020204020204" pitchFamily="34" charset="-122"/>
                  </a:rPr>
                  <a:t>A</a:t>
                </a:r>
                <a:r>
                  <a:rPr lang="zh-CN" altLang="en-US" sz="1600" dirty="0">
                    <a:latin typeface="微软雅黑" panose="020B0503020204020204" pitchFamily="34" charset="-122"/>
                    <a:ea typeface="微软雅黑" panose="020B0503020204020204" pitchFamily="34" charset="-122"/>
                  </a:rPr>
                  <a:t>中</a:t>
                </a:r>
                <a:r>
                  <a:rPr lang="zh-CN" altLang="en-US" sz="1600" dirty="0">
                    <a:solidFill>
                      <a:srgbClr val="FFFF00"/>
                    </a:solidFill>
                    <a:latin typeface="微软雅黑" panose="020B0503020204020204" pitchFamily="34" charset="-122"/>
                    <a:ea typeface="微软雅黑" panose="020B0503020204020204" pitchFamily="34" charset="-122"/>
                  </a:rPr>
                  <a:t>等于</a:t>
                </a:r>
                <a:r>
                  <a:rPr lang="en-US" altLang="zh-CN" sz="1600" dirty="0">
                    <a:solidFill>
                      <a:srgbClr val="FFFF00"/>
                    </a:solidFill>
                    <a:latin typeface="微软雅黑" panose="020B0503020204020204" pitchFamily="34" charset="-122"/>
                    <a:ea typeface="微软雅黑" panose="020B0503020204020204" pitchFamily="34" charset="-122"/>
                  </a:rPr>
                  <a:t>i</a:t>
                </a:r>
                <a:r>
                  <a:rPr lang="zh-CN" altLang="en-US" sz="1600" dirty="0">
                    <a:latin typeface="微软雅黑" panose="020B0503020204020204" pitchFamily="34" charset="-122"/>
                    <a:ea typeface="微软雅黑" panose="020B0503020204020204" pitchFamily="34" charset="-122"/>
                  </a:rPr>
                  <a:t>的元素个数</a:t>
                </a:r>
                <a:endParaRPr lang="en-US" altLang="zh-CN" sz="1600" b="1"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en-US" altLang="zh-CN" sz="1600" b="1" dirty="0">
                    <a:latin typeface="微软雅黑" panose="020B0503020204020204" pitchFamily="34" charset="-122"/>
                    <a:ea typeface="微软雅黑" panose="020B0503020204020204" pitchFamily="34" charset="-122"/>
                  </a:rPr>
                  <a:t>  for</a:t>
                </a:r>
                <a:r>
                  <a:rPr lang="en-US" altLang="zh-CN"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𝑖</m:t>
                    </m:r>
                    <m:r>
                      <a:rPr lang="en-US" altLang="zh-CN" sz="1600" i="1">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1</m:t>
                    </m:r>
                  </m:oMath>
                </a14:m>
                <a:r>
                  <a:rPr lang="en-US" altLang="zh-CN"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to</a:t>
                </a:r>
                <a:r>
                  <a:rPr lang="en-US" altLang="zh-CN"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𝑘</m:t>
                    </m:r>
                  </m:oMath>
                </a14:m>
                <a:r>
                  <a:rPr lang="en-US" altLang="zh-CN"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do</a:t>
                </a:r>
              </a:p>
              <a:p>
                <a:pPr marL="360000" lvl="0" indent="-288000" eaLnBrk="0" fontAlgn="base" hangingPunct="0">
                  <a:spcBef>
                    <a:spcPct val="0"/>
                  </a:spcBef>
                  <a:spcAft>
                    <a:spcPct val="0"/>
                  </a:spcAft>
                  <a:buFont typeface="+mj-lt"/>
                  <a:buAutoNum type="arabicPeriod"/>
                </a:pPr>
                <a:r>
                  <a:rPr lang="en-US" altLang="zh-CN" sz="1600" dirty="0">
                    <a:latin typeface="微软雅黑" panose="020B0503020204020204" pitchFamily="34" charset="-122"/>
                    <a:ea typeface="微软雅黑" panose="020B0503020204020204" pitchFamily="34" charset="-122"/>
                  </a:rPr>
                  <a:t>  |   </a:t>
                </a:r>
                <a14:m>
                  <m:oMath xmlns:m="http://schemas.openxmlformats.org/officeDocument/2006/math">
                    <m:r>
                      <a:rPr lang="en-US" altLang="zh-CN" sz="1600" i="1">
                        <a:latin typeface="Cambria Math" panose="02040503050406030204" pitchFamily="18" charset="0"/>
                        <a:ea typeface="微软雅黑" panose="020B0503020204020204" pitchFamily="34" charset="-122"/>
                      </a:rPr>
                      <m:t>𝐶</m:t>
                    </m:r>
                    <m:d>
                      <m:dPr>
                        <m:begChr m:val="["/>
                        <m:endChr m:val="]"/>
                        <m:ctrlPr>
                          <a:rPr lang="en-US" altLang="zh-CN" sz="1600" i="1">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𝑖</m:t>
                        </m:r>
                      </m:e>
                    </m:d>
                    <m:r>
                      <a:rPr lang="en-US" altLang="zh-CN" sz="1600" i="1">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  </m:t>
                    </m:r>
                    <m:r>
                      <a:rPr lang="en-US" altLang="zh-CN" sz="1600" b="0" i="1" smtClean="0">
                        <a:latin typeface="Cambria Math" panose="02040503050406030204" pitchFamily="18" charset="0"/>
                        <a:ea typeface="微软雅黑" panose="020B0503020204020204" pitchFamily="34" charset="-122"/>
                      </a:rPr>
                      <m:t>𝐶</m:t>
                    </m:r>
                    <m:d>
                      <m:dPr>
                        <m:begChr m:val="["/>
                        <m:endChr m:val="]"/>
                        <m:ctrlPr>
                          <a:rPr lang="en-US" altLang="zh-CN" sz="1600" b="0" i="1" smtClean="0">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𝑖</m:t>
                        </m:r>
                      </m:e>
                    </m:d>
                    <m:r>
                      <a:rPr lang="en-US" altLang="zh-CN" sz="1600" b="0" i="1" smtClean="0">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𝐶</m:t>
                    </m:r>
                    <m:r>
                      <a:rPr lang="en-US" altLang="zh-CN" sz="1600" b="0" i="1" smtClean="0">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𝑖</m:t>
                    </m:r>
                    <m:r>
                      <a:rPr lang="en-US" altLang="zh-CN" sz="1600" b="0" i="1" smtClean="0">
                        <a:latin typeface="Cambria Math" panose="02040503050406030204" pitchFamily="18" charset="0"/>
                        <a:ea typeface="微软雅黑" panose="020B0503020204020204" pitchFamily="34" charset="-122"/>
                      </a:rPr>
                      <m:t>−1]</m:t>
                    </m:r>
                  </m:oMath>
                </a14:m>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前缀和！</a:t>
                </a:r>
                <a:endParaRPr lang="en-US" altLang="zh-CN" sz="1600"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en-US" altLang="zh-CN" sz="1600" b="1" dirty="0">
                    <a:latin typeface="微软雅黑" panose="020B0503020204020204" pitchFamily="34" charset="-122"/>
                    <a:ea typeface="微软雅黑" panose="020B0503020204020204" pitchFamily="34" charset="-122"/>
                  </a:rPr>
                  <a:t>  end  </a:t>
                </a:r>
                <a:r>
                  <a:rPr lang="en-US" altLang="zh-CN" sz="1600" dirty="0">
                    <a:latin typeface="微软雅黑" panose="020B0503020204020204" pitchFamily="34" charset="-122"/>
                    <a:ea typeface="微软雅黑" panose="020B0503020204020204" pitchFamily="34" charset="-122"/>
                  </a:rPr>
                  <a:t>//C[</a:t>
                </a:r>
                <a:r>
                  <a:rPr lang="en-US" altLang="zh-CN" sz="1600" dirty="0" err="1">
                    <a:latin typeface="微软雅黑" panose="020B0503020204020204" pitchFamily="34" charset="-122"/>
                    <a:ea typeface="微软雅黑" panose="020B0503020204020204" pitchFamily="34" charset="-122"/>
                  </a:rPr>
                  <a:t>i</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记录序列</a:t>
                </a:r>
                <a:r>
                  <a:rPr lang="en-US" altLang="zh-CN" sz="1600" dirty="0">
                    <a:latin typeface="微软雅黑" panose="020B0503020204020204" pitchFamily="34" charset="-122"/>
                    <a:ea typeface="微软雅黑" panose="020B0503020204020204" pitchFamily="34" charset="-122"/>
                  </a:rPr>
                  <a:t>A</a:t>
                </a:r>
                <a:r>
                  <a:rPr lang="zh-CN" altLang="en-US" sz="1600" dirty="0">
                    <a:latin typeface="微软雅黑" panose="020B0503020204020204" pitchFamily="34" charset="-122"/>
                    <a:ea typeface="微软雅黑" panose="020B0503020204020204" pitchFamily="34" charset="-122"/>
                  </a:rPr>
                  <a:t>中</a:t>
                </a:r>
                <a:r>
                  <a:rPr lang="zh-CN" altLang="en-US" sz="1600" dirty="0">
                    <a:solidFill>
                      <a:schemeClr val="accent4">
                        <a:lumMod val="60000"/>
                        <a:lumOff val="40000"/>
                      </a:schemeClr>
                    </a:solidFill>
                    <a:latin typeface="微软雅黑" panose="020B0503020204020204" pitchFamily="34" charset="-122"/>
                    <a:ea typeface="微软雅黑" panose="020B0503020204020204" pitchFamily="34" charset="-122"/>
                  </a:rPr>
                  <a:t>小于等于</a:t>
                </a:r>
                <a:r>
                  <a:rPr lang="en-US" altLang="zh-CN" sz="1600" dirty="0">
                    <a:solidFill>
                      <a:srgbClr val="FFFF00"/>
                    </a:solidFill>
                    <a:latin typeface="微软雅黑" panose="020B0503020204020204" pitchFamily="34" charset="-122"/>
                    <a:ea typeface="微软雅黑" panose="020B0503020204020204" pitchFamily="34" charset="-122"/>
                  </a:rPr>
                  <a:t>i</a:t>
                </a:r>
                <a:r>
                  <a:rPr lang="zh-CN" altLang="en-US" sz="1600" dirty="0">
                    <a:latin typeface="微软雅黑" panose="020B0503020204020204" pitchFamily="34" charset="-122"/>
                    <a:ea typeface="微软雅黑" panose="020B0503020204020204" pitchFamily="34" charset="-122"/>
                  </a:rPr>
                  <a:t>的元素个数</a:t>
                </a:r>
                <a:endParaRPr lang="en-US" altLang="zh-CN" sz="1600" b="1"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en-US" altLang="zh-CN" sz="1600" b="1" dirty="0">
                    <a:latin typeface="微软雅黑" panose="020B0503020204020204" pitchFamily="34" charset="-122"/>
                    <a:ea typeface="微软雅黑" panose="020B0503020204020204" pitchFamily="34" charset="-122"/>
                  </a:rPr>
                  <a:t> for</a:t>
                </a:r>
                <a:r>
                  <a:rPr lang="en-US" altLang="zh-CN"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𝑗</m:t>
                    </m:r>
                    <m:r>
                      <a:rPr lang="en-US" altLang="zh-CN" sz="1600" i="1">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𝑛</m:t>
                    </m:r>
                  </m:oMath>
                </a14:m>
                <a:r>
                  <a:rPr lang="en-US" altLang="zh-CN"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to</a:t>
                </a:r>
                <a:r>
                  <a:rPr lang="en-US" altLang="zh-CN"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b="0" i="0" smtClean="0">
                        <a:latin typeface="Cambria Math" panose="02040503050406030204" pitchFamily="18" charset="0"/>
                        <a:ea typeface="微软雅黑" panose="020B0503020204020204" pitchFamily="34" charset="-122"/>
                      </a:rPr>
                      <m:t>1</m:t>
                    </m:r>
                  </m:oMath>
                </a14:m>
                <a:r>
                  <a:rPr lang="en-US" altLang="zh-CN"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do</a:t>
                </a:r>
              </a:p>
              <a:p>
                <a:pPr marL="360000" lvl="0" indent="-288000" eaLnBrk="0" fontAlgn="base" hangingPunct="0">
                  <a:spcBef>
                    <a:spcPct val="0"/>
                  </a:spcBef>
                  <a:spcAft>
                    <a:spcPct val="0"/>
                  </a:spcAft>
                  <a:buFont typeface="+mj-lt"/>
                  <a:buAutoNum type="arabicPeriod"/>
                </a:pPr>
                <a:r>
                  <a:rPr lang="en-US" altLang="zh-CN" sz="1600" dirty="0">
                    <a:latin typeface="微软雅黑" panose="020B0503020204020204" pitchFamily="34" charset="-122"/>
                    <a:ea typeface="微软雅黑" panose="020B0503020204020204" pitchFamily="34" charset="-122"/>
                  </a:rPr>
                  <a:t> |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𝐵</m:t>
                    </m:r>
                    <m:d>
                      <m:dPr>
                        <m:begChr m:val="["/>
                        <m:endChr m:val="]"/>
                        <m:ctrlPr>
                          <a:rPr lang="en-US" altLang="zh-CN" sz="1600" b="0" i="1" smtClean="0">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𝐶</m:t>
                        </m:r>
                        <m:d>
                          <m:dPr>
                            <m:begChr m:val="["/>
                            <m:endChr m:val="]"/>
                            <m:ctrlPr>
                              <a:rPr lang="en-US" altLang="zh-CN" sz="1600" b="0" i="1" smtClean="0">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𝐴</m:t>
                            </m:r>
                            <m:r>
                              <a:rPr lang="en-US" altLang="zh-CN" sz="1600" b="0" i="1" smtClean="0">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𝑗</m:t>
                            </m:r>
                            <m:r>
                              <a:rPr lang="en-US" altLang="zh-CN" sz="1600" b="0" i="1" smtClean="0">
                                <a:latin typeface="Cambria Math" panose="02040503050406030204" pitchFamily="18" charset="0"/>
                                <a:ea typeface="微软雅黑" panose="020B0503020204020204" pitchFamily="34" charset="-122"/>
                              </a:rPr>
                              <m:t>]</m:t>
                            </m:r>
                          </m:e>
                        </m:d>
                      </m:e>
                    </m:d>
                    <m:r>
                      <a:rPr lang="en-US" altLang="zh-CN" sz="1600" b="0" i="1" smtClean="0">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𝐴</m:t>
                    </m:r>
                    <m:d>
                      <m:dPr>
                        <m:begChr m:val="["/>
                        <m:endChr m:val="]"/>
                        <m:ctrlPr>
                          <a:rPr lang="en-US" altLang="zh-CN" sz="1600" b="0" i="1" smtClean="0">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𝑗</m:t>
                        </m:r>
                      </m:e>
                    </m:d>
                  </m:oMath>
                </a14:m>
                <a:endParaRPr lang="en-US" altLang="zh-CN" sz="1600" b="0" dirty="0">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en-US" altLang="zh-CN" sz="1600" dirty="0">
                    <a:ea typeface="微软雅黑" panose="020B0503020204020204" pitchFamily="34" charset="-122"/>
                  </a:rPr>
                  <a:t>  </a:t>
                </a:r>
                <a:r>
                  <a:rPr lang="en-US" altLang="zh-CN" sz="1600" b="0" dirty="0">
                    <a:ea typeface="微软雅黑" panose="020B0503020204020204" pitchFamily="34" charset="-122"/>
                  </a:rPr>
                  <a:t>|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𝐶</m:t>
                    </m:r>
                    <m:d>
                      <m:dPr>
                        <m:begChr m:val="["/>
                        <m:endChr m:val="]"/>
                        <m:ctrlPr>
                          <a:rPr lang="en-US" altLang="zh-CN" sz="1600" b="0" i="1" smtClean="0">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𝐴</m:t>
                        </m:r>
                        <m:d>
                          <m:dPr>
                            <m:begChr m:val="["/>
                            <m:endChr m:val="]"/>
                            <m:ctrlPr>
                              <a:rPr lang="en-US" altLang="zh-CN" sz="1600" b="0" i="1" smtClean="0">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𝑗</m:t>
                            </m:r>
                          </m:e>
                        </m:d>
                      </m:e>
                    </m:d>
                    <m:r>
                      <a:rPr lang="en-US" altLang="zh-CN" sz="1600" b="0" i="1" smtClean="0">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𝐶</m:t>
                    </m:r>
                    <m:d>
                      <m:dPr>
                        <m:begChr m:val="["/>
                        <m:endChr m:val="]"/>
                        <m:ctrlPr>
                          <a:rPr lang="en-US" altLang="zh-CN" sz="1600" b="0" i="1" smtClean="0">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𝐴</m:t>
                        </m:r>
                        <m:d>
                          <m:dPr>
                            <m:begChr m:val="["/>
                            <m:endChr m:val="]"/>
                            <m:ctrlPr>
                              <a:rPr lang="en-US" altLang="zh-CN" sz="1600" b="0" i="1" smtClean="0">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𝑗</m:t>
                            </m:r>
                          </m:e>
                        </m:d>
                      </m:e>
                    </m:d>
                    <m:r>
                      <a:rPr lang="en-US" altLang="zh-CN" sz="1600" b="0" i="1" smtClean="0">
                        <a:latin typeface="Cambria Math" panose="02040503050406030204" pitchFamily="18" charset="0"/>
                        <a:ea typeface="微软雅黑" panose="020B0503020204020204" pitchFamily="34" charset="-122"/>
                      </a:rPr>
                      <m:t>−1 </m:t>
                    </m:r>
                  </m:oMath>
                </a14:m>
                <a:endParaRPr lang="en-US" altLang="zh-CN" sz="1600" i="1"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en-US" altLang="zh-CN" sz="1600" b="1" dirty="0">
                    <a:latin typeface="微软雅黑" panose="020B0503020204020204" pitchFamily="34" charset="-122"/>
                    <a:ea typeface="微软雅黑" panose="020B0503020204020204" pitchFamily="34" charset="-122"/>
                  </a:rPr>
                  <a:t> end</a:t>
                </a:r>
                <a:endParaRPr lang="en-US" altLang="zh-CN" sz="1600"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zh-CN" altLang="zh-CN" sz="1600" dirty="0">
                    <a:latin typeface="微软雅黑" panose="020B0503020204020204" pitchFamily="34" charset="-122"/>
                    <a:ea typeface="微软雅黑" panose="020B0503020204020204" pitchFamily="34" charset="-122"/>
                  </a:rPr>
                  <a:t>———————————————</a:t>
                </a:r>
              </a:p>
            </p:txBody>
          </p:sp>
        </mc:Choice>
        <mc:Fallback xmlns="">
          <p:sp>
            <p:nvSpPr>
              <p:cNvPr id="70" name="任意多边形: 形状 69">
                <a:extLst>
                  <a:ext uri="{FF2B5EF4-FFF2-40B4-BE49-F238E27FC236}">
                    <a16:creationId xmlns:a16="http://schemas.microsoft.com/office/drawing/2014/main" id="{544B7305-2FE2-4F3F-AD6A-8081635B613D}"/>
                  </a:ext>
                </a:extLst>
              </p:cNvPr>
              <p:cNvSpPr>
                <a:spLocks noRot="1" noChangeAspect="1" noMove="1" noResize="1" noEditPoints="1" noAdjustHandles="1" noChangeArrowheads="1" noChangeShapeType="1" noTextEdit="1"/>
              </p:cNvSpPr>
              <p:nvPr/>
            </p:nvSpPr>
            <p:spPr>
              <a:xfrm>
                <a:off x="129493" y="1875051"/>
                <a:ext cx="4886455" cy="4152162"/>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blipFill>
                <a:blip r:embed="rId3"/>
                <a:stretch>
                  <a:fillRect/>
                </a:stretch>
              </a:blipFill>
            </p:spPr>
            <p:txBody>
              <a:bodyPr/>
              <a:lstStyle/>
              <a:p>
                <a:r>
                  <a:rPr lang="zh-CN" altLang="en-US">
                    <a:noFill/>
                  </a:rPr>
                  <a:t> </a:t>
                </a:r>
              </a:p>
            </p:txBody>
          </p:sp>
        </mc:Fallback>
      </mc:AlternateContent>
      <p:sp>
        <p:nvSpPr>
          <p:cNvPr id="2" name="标题 1"/>
          <p:cNvSpPr>
            <a:spLocks noGrp="1"/>
          </p:cNvSpPr>
          <p:nvPr>
            <p:ph type="title"/>
          </p:nvPr>
        </p:nvSpPr>
        <p:spPr/>
        <p:txBody>
          <a:bodyPr/>
          <a:lstStyle/>
          <a:p>
            <a:r>
              <a:rPr lang="en-US" altLang="zh-CN" dirty="0"/>
              <a:t>10.7.1</a:t>
            </a:r>
            <a:r>
              <a:rPr lang="zh-CN" altLang="en-US" dirty="0"/>
              <a:t>  计数排序的示例</a:t>
            </a:r>
          </a:p>
        </p:txBody>
      </p:sp>
      <p:sp>
        <p:nvSpPr>
          <p:cNvPr id="3" name="副标题 2"/>
          <p:cNvSpPr>
            <a:spLocks noGrp="1"/>
          </p:cNvSpPr>
          <p:nvPr>
            <p:ph type="subTitle" idx="1"/>
          </p:nvPr>
        </p:nvSpPr>
        <p:spPr/>
        <p:txBody>
          <a:bodyPr/>
          <a:lstStyle/>
          <a:p>
            <a:r>
              <a:rPr lang="en-US" altLang="zh-CN" dirty="0"/>
              <a:t>10.7.1</a:t>
            </a:r>
            <a:r>
              <a:rPr lang="zh-CN" altLang="en-US" dirty="0"/>
              <a:t> 计数排序</a:t>
            </a:r>
          </a:p>
        </p:txBody>
      </p:sp>
      <p:sp>
        <p:nvSpPr>
          <p:cNvPr id="4" name="文本占位符 3"/>
          <p:cNvSpPr>
            <a:spLocks noGrp="1"/>
          </p:cNvSpPr>
          <p:nvPr>
            <p:ph type="body" idx="10"/>
          </p:nvPr>
        </p:nvSpPr>
        <p:spPr/>
        <p:txBody>
          <a:bodyPr/>
          <a:lstStyle/>
          <a:p>
            <a:r>
              <a:rPr lang="zh-CN" altLang="en-US" dirty="0"/>
              <a:t>数据结构</a:t>
            </a:r>
          </a:p>
        </p:txBody>
      </p:sp>
      <p:sp>
        <p:nvSpPr>
          <p:cNvPr id="21" name="Rectangle 98">
            <a:extLst>
              <a:ext uri="{FF2B5EF4-FFF2-40B4-BE49-F238E27FC236}">
                <a16:creationId xmlns:a16="http://schemas.microsoft.com/office/drawing/2014/main" id="{15EA0135-894D-4480-9F19-36FEFF7DF48E}"/>
              </a:ext>
            </a:extLst>
          </p:cNvPr>
          <p:cNvSpPr>
            <a:spLocks noChangeArrowheads="1"/>
          </p:cNvSpPr>
          <p:nvPr/>
        </p:nvSpPr>
        <p:spPr bwMode="auto">
          <a:xfrm>
            <a:off x="182126" y="3035409"/>
            <a:ext cx="4437582" cy="836876"/>
          </a:xfrm>
          <a:prstGeom prst="rect">
            <a:avLst/>
          </a:prstGeom>
          <a:noFill/>
          <a:ln w="28575">
            <a:solidFill>
              <a:srgbClr val="FFC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endParaRPr lang="zh-CN" altLang="en-US"/>
          </a:p>
        </p:txBody>
      </p:sp>
      <p:sp>
        <p:nvSpPr>
          <p:cNvPr id="16" name="Rectangle 100">
            <a:extLst>
              <a:ext uri="{FF2B5EF4-FFF2-40B4-BE49-F238E27FC236}">
                <a16:creationId xmlns:a16="http://schemas.microsoft.com/office/drawing/2014/main" id="{5868BA05-BAE6-4325-A436-E493B0BF53FB}"/>
              </a:ext>
            </a:extLst>
          </p:cNvPr>
          <p:cNvSpPr>
            <a:spLocks noChangeArrowheads="1"/>
          </p:cNvSpPr>
          <p:nvPr/>
        </p:nvSpPr>
        <p:spPr bwMode="auto">
          <a:xfrm>
            <a:off x="11408452" y="3143126"/>
            <a:ext cx="547688" cy="457200"/>
          </a:xfrm>
          <a:prstGeom prst="rect">
            <a:avLst/>
          </a:prstGeom>
          <a:solidFill>
            <a:srgbClr val="FF99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r>
              <a:rPr lang="en-US" altLang="zh-CN" b="1">
                <a:solidFill>
                  <a:schemeClr val="folHlink"/>
                </a:solidFill>
                <a:latin typeface="Times New Roman" pitchFamily="18" charset="0"/>
              </a:rPr>
              <a:t>0</a:t>
            </a:r>
          </a:p>
        </p:txBody>
      </p:sp>
      <p:sp>
        <p:nvSpPr>
          <p:cNvPr id="22" name="Rectangle 4">
            <a:extLst>
              <a:ext uri="{FF2B5EF4-FFF2-40B4-BE49-F238E27FC236}">
                <a16:creationId xmlns:a16="http://schemas.microsoft.com/office/drawing/2014/main" id="{C2B355B8-CB80-4752-802D-FB7474F64AF3}"/>
              </a:ext>
            </a:extLst>
          </p:cNvPr>
          <p:cNvSpPr>
            <a:spLocks noChangeArrowheads="1"/>
          </p:cNvSpPr>
          <p:nvPr/>
        </p:nvSpPr>
        <p:spPr bwMode="auto">
          <a:xfrm>
            <a:off x="8144552" y="3128838"/>
            <a:ext cx="549275" cy="457200"/>
          </a:xfrm>
          <a:prstGeom prst="rect">
            <a:avLst/>
          </a:prstGeom>
          <a:solidFill>
            <a:srgbClr val="FF99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r>
              <a:rPr lang="en-US" altLang="zh-CN" b="1">
                <a:solidFill>
                  <a:schemeClr val="folHlink"/>
                </a:solidFill>
                <a:latin typeface="Times New Roman" pitchFamily="18" charset="0"/>
              </a:rPr>
              <a:t>3</a:t>
            </a:r>
          </a:p>
        </p:txBody>
      </p:sp>
      <p:sp>
        <p:nvSpPr>
          <p:cNvPr id="23" name="Rectangle 5">
            <a:extLst>
              <a:ext uri="{FF2B5EF4-FFF2-40B4-BE49-F238E27FC236}">
                <a16:creationId xmlns:a16="http://schemas.microsoft.com/office/drawing/2014/main" id="{4C8F0F41-723F-4E45-BD6E-3D1500011BD8}"/>
              </a:ext>
            </a:extLst>
          </p:cNvPr>
          <p:cNvSpPr>
            <a:spLocks noChangeArrowheads="1"/>
          </p:cNvSpPr>
          <p:nvPr/>
        </p:nvSpPr>
        <p:spPr bwMode="auto">
          <a:xfrm>
            <a:off x="7596865" y="3128838"/>
            <a:ext cx="547687" cy="457200"/>
          </a:xfrm>
          <a:prstGeom prst="rect">
            <a:avLst/>
          </a:prstGeom>
          <a:solidFill>
            <a:srgbClr val="FF99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r>
              <a:rPr lang="en-US" altLang="zh-CN" b="1">
                <a:solidFill>
                  <a:schemeClr val="folHlink"/>
                </a:solidFill>
                <a:latin typeface="Times New Roman" pitchFamily="18" charset="0"/>
              </a:rPr>
              <a:t>4</a:t>
            </a:r>
          </a:p>
        </p:txBody>
      </p:sp>
      <p:sp>
        <p:nvSpPr>
          <p:cNvPr id="24" name="Rectangle 6">
            <a:extLst>
              <a:ext uri="{FF2B5EF4-FFF2-40B4-BE49-F238E27FC236}">
                <a16:creationId xmlns:a16="http://schemas.microsoft.com/office/drawing/2014/main" id="{C709A23D-6BD0-420F-993B-A0C73E28639B}"/>
              </a:ext>
            </a:extLst>
          </p:cNvPr>
          <p:cNvSpPr>
            <a:spLocks noChangeArrowheads="1"/>
          </p:cNvSpPr>
          <p:nvPr/>
        </p:nvSpPr>
        <p:spPr bwMode="auto">
          <a:xfrm>
            <a:off x="7047590" y="3128838"/>
            <a:ext cx="549275" cy="457200"/>
          </a:xfrm>
          <a:prstGeom prst="rect">
            <a:avLst/>
          </a:prstGeom>
          <a:solidFill>
            <a:srgbClr val="FF99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r>
              <a:rPr lang="en-US" altLang="zh-CN" b="1">
                <a:solidFill>
                  <a:schemeClr val="folHlink"/>
                </a:solidFill>
                <a:latin typeface="Times New Roman" pitchFamily="18" charset="0"/>
              </a:rPr>
              <a:t>3</a:t>
            </a:r>
          </a:p>
        </p:txBody>
      </p:sp>
      <p:sp>
        <p:nvSpPr>
          <p:cNvPr id="25" name="Rectangle 7">
            <a:extLst>
              <a:ext uri="{FF2B5EF4-FFF2-40B4-BE49-F238E27FC236}">
                <a16:creationId xmlns:a16="http://schemas.microsoft.com/office/drawing/2014/main" id="{A95DF236-757C-485A-B906-08759ED5F73A}"/>
              </a:ext>
            </a:extLst>
          </p:cNvPr>
          <p:cNvSpPr>
            <a:spLocks noChangeArrowheads="1"/>
          </p:cNvSpPr>
          <p:nvPr/>
        </p:nvSpPr>
        <p:spPr bwMode="auto">
          <a:xfrm>
            <a:off x="6484027" y="3128838"/>
            <a:ext cx="563563" cy="457200"/>
          </a:xfrm>
          <a:prstGeom prst="rect">
            <a:avLst/>
          </a:prstGeom>
          <a:solidFill>
            <a:srgbClr val="FF99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r>
              <a:rPr lang="en-US" altLang="zh-CN" b="1">
                <a:solidFill>
                  <a:schemeClr val="folHlink"/>
                </a:solidFill>
                <a:latin typeface="Times New Roman" pitchFamily="18" charset="0"/>
              </a:rPr>
              <a:t>1</a:t>
            </a:r>
          </a:p>
        </p:txBody>
      </p:sp>
      <p:sp>
        <p:nvSpPr>
          <p:cNvPr id="26" name="Rectangle 8">
            <a:extLst>
              <a:ext uri="{FF2B5EF4-FFF2-40B4-BE49-F238E27FC236}">
                <a16:creationId xmlns:a16="http://schemas.microsoft.com/office/drawing/2014/main" id="{05BFD8DC-10EE-4475-82CD-9EF720EE9A67}"/>
              </a:ext>
            </a:extLst>
          </p:cNvPr>
          <p:cNvSpPr>
            <a:spLocks noChangeArrowheads="1"/>
          </p:cNvSpPr>
          <p:nvPr/>
        </p:nvSpPr>
        <p:spPr bwMode="auto">
          <a:xfrm>
            <a:off x="5950627" y="3128838"/>
            <a:ext cx="533400" cy="457200"/>
          </a:xfrm>
          <a:prstGeom prst="rect">
            <a:avLst/>
          </a:prstGeom>
          <a:solidFill>
            <a:srgbClr val="FFFF66"/>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r>
              <a:rPr lang="en-US" altLang="zh-CN" b="1">
                <a:solidFill>
                  <a:schemeClr val="folHlink"/>
                </a:solidFill>
                <a:latin typeface="Times New Roman" pitchFamily="18" charset="0"/>
              </a:rPr>
              <a:t>4</a:t>
            </a:r>
          </a:p>
        </p:txBody>
      </p:sp>
      <p:sp>
        <p:nvSpPr>
          <p:cNvPr id="27" name="Line 9">
            <a:extLst>
              <a:ext uri="{FF2B5EF4-FFF2-40B4-BE49-F238E27FC236}">
                <a16:creationId xmlns:a16="http://schemas.microsoft.com/office/drawing/2014/main" id="{D99C93FE-9B7A-449F-821D-8FB7E0AC244B}"/>
              </a:ext>
            </a:extLst>
          </p:cNvPr>
          <p:cNvSpPr>
            <a:spLocks noChangeShapeType="1"/>
          </p:cNvSpPr>
          <p:nvPr/>
        </p:nvSpPr>
        <p:spPr bwMode="auto">
          <a:xfrm>
            <a:off x="5950627" y="3128838"/>
            <a:ext cx="2743200" cy="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28" name="Line 10">
            <a:extLst>
              <a:ext uri="{FF2B5EF4-FFF2-40B4-BE49-F238E27FC236}">
                <a16:creationId xmlns:a16="http://schemas.microsoft.com/office/drawing/2014/main" id="{7DD6FE6F-CF97-4089-AF94-25093C70EE2F}"/>
              </a:ext>
            </a:extLst>
          </p:cNvPr>
          <p:cNvSpPr>
            <a:spLocks noChangeShapeType="1"/>
          </p:cNvSpPr>
          <p:nvPr/>
        </p:nvSpPr>
        <p:spPr bwMode="auto">
          <a:xfrm>
            <a:off x="5950627" y="3586038"/>
            <a:ext cx="2743200" cy="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29" name="Line 11">
            <a:extLst>
              <a:ext uri="{FF2B5EF4-FFF2-40B4-BE49-F238E27FC236}">
                <a16:creationId xmlns:a16="http://schemas.microsoft.com/office/drawing/2014/main" id="{C86CCD5F-6B2B-4A52-B1D4-5EE675E98D73}"/>
              </a:ext>
            </a:extLst>
          </p:cNvPr>
          <p:cNvSpPr>
            <a:spLocks noChangeShapeType="1"/>
          </p:cNvSpPr>
          <p:nvPr/>
        </p:nvSpPr>
        <p:spPr bwMode="auto">
          <a:xfrm>
            <a:off x="5950627" y="3128838"/>
            <a:ext cx="0" cy="45720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30" name="Line 12">
            <a:extLst>
              <a:ext uri="{FF2B5EF4-FFF2-40B4-BE49-F238E27FC236}">
                <a16:creationId xmlns:a16="http://schemas.microsoft.com/office/drawing/2014/main" id="{2849BFE2-99F6-4F0F-AC4F-10AA253E360D}"/>
              </a:ext>
            </a:extLst>
          </p:cNvPr>
          <p:cNvSpPr>
            <a:spLocks noChangeShapeType="1"/>
          </p:cNvSpPr>
          <p:nvPr/>
        </p:nvSpPr>
        <p:spPr bwMode="auto">
          <a:xfrm>
            <a:off x="6484027" y="3128838"/>
            <a:ext cx="0" cy="457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36" name="Line 13">
            <a:extLst>
              <a:ext uri="{FF2B5EF4-FFF2-40B4-BE49-F238E27FC236}">
                <a16:creationId xmlns:a16="http://schemas.microsoft.com/office/drawing/2014/main" id="{15EA9D97-DDAD-4F18-8DF9-E9B3A3925B3E}"/>
              </a:ext>
            </a:extLst>
          </p:cNvPr>
          <p:cNvSpPr>
            <a:spLocks noChangeShapeType="1"/>
          </p:cNvSpPr>
          <p:nvPr/>
        </p:nvSpPr>
        <p:spPr bwMode="auto">
          <a:xfrm>
            <a:off x="7047590" y="3128838"/>
            <a:ext cx="0" cy="457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37" name="Line 14">
            <a:extLst>
              <a:ext uri="{FF2B5EF4-FFF2-40B4-BE49-F238E27FC236}">
                <a16:creationId xmlns:a16="http://schemas.microsoft.com/office/drawing/2014/main" id="{F90895F6-F279-483E-B7C2-556E7AB3F30E}"/>
              </a:ext>
            </a:extLst>
          </p:cNvPr>
          <p:cNvSpPr>
            <a:spLocks noChangeShapeType="1"/>
          </p:cNvSpPr>
          <p:nvPr/>
        </p:nvSpPr>
        <p:spPr bwMode="auto">
          <a:xfrm>
            <a:off x="7596865" y="3128838"/>
            <a:ext cx="0" cy="457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38" name="Line 15">
            <a:extLst>
              <a:ext uri="{FF2B5EF4-FFF2-40B4-BE49-F238E27FC236}">
                <a16:creationId xmlns:a16="http://schemas.microsoft.com/office/drawing/2014/main" id="{268295EA-1B74-44C8-99FF-F20B0EA737C4}"/>
              </a:ext>
            </a:extLst>
          </p:cNvPr>
          <p:cNvSpPr>
            <a:spLocks noChangeShapeType="1"/>
          </p:cNvSpPr>
          <p:nvPr/>
        </p:nvSpPr>
        <p:spPr bwMode="auto">
          <a:xfrm>
            <a:off x="8144552" y="3128838"/>
            <a:ext cx="0" cy="457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39" name="Line 16">
            <a:extLst>
              <a:ext uri="{FF2B5EF4-FFF2-40B4-BE49-F238E27FC236}">
                <a16:creationId xmlns:a16="http://schemas.microsoft.com/office/drawing/2014/main" id="{64A97884-3136-419A-BCE6-4AF05277ADCC}"/>
              </a:ext>
            </a:extLst>
          </p:cNvPr>
          <p:cNvSpPr>
            <a:spLocks noChangeShapeType="1"/>
          </p:cNvSpPr>
          <p:nvPr/>
        </p:nvSpPr>
        <p:spPr bwMode="auto">
          <a:xfrm>
            <a:off x="8693827" y="3128838"/>
            <a:ext cx="0" cy="45720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graphicFrame>
        <p:nvGraphicFramePr>
          <p:cNvPr id="40" name="Group 17">
            <a:extLst>
              <a:ext uri="{FF2B5EF4-FFF2-40B4-BE49-F238E27FC236}">
                <a16:creationId xmlns:a16="http://schemas.microsoft.com/office/drawing/2014/main" id="{4A5BC26C-512B-4887-88EF-04E7A11D379F}"/>
              </a:ext>
            </a:extLst>
          </p:cNvPr>
          <p:cNvGraphicFramePr>
            <a:graphicFrameLocks noGrp="1"/>
          </p:cNvGraphicFramePr>
          <p:nvPr>
            <p:extLst>
              <p:ext uri="{D42A27DB-BD31-4B8C-83A1-F6EECF244321}">
                <p14:modId xmlns:p14="http://schemas.microsoft.com/office/powerpoint/2010/main" val="1758383948"/>
              </p:ext>
            </p:extLst>
          </p:nvPr>
        </p:nvGraphicFramePr>
        <p:xfrm>
          <a:off x="5950627" y="2747838"/>
          <a:ext cx="2743200" cy="457200"/>
        </p:xfrm>
        <a:graphic>
          <a:graphicData uri="http://schemas.openxmlformats.org/drawingml/2006/table">
            <a:tbl>
              <a:tblPr/>
              <a:tblGrid>
                <a:gridCol w="549275">
                  <a:extLst>
                    <a:ext uri="{9D8B030D-6E8A-4147-A177-3AD203B41FA5}">
                      <a16:colId xmlns:a16="http://schemas.microsoft.com/office/drawing/2014/main" val="20000"/>
                    </a:ext>
                  </a:extLst>
                </a:gridCol>
                <a:gridCol w="547688">
                  <a:extLst>
                    <a:ext uri="{9D8B030D-6E8A-4147-A177-3AD203B41FA5}">
                      <a16:colId xmlns:a16="http://schemas.microsoft.com/office/drawing/2014/main" val="20001"/>
                    </a:ext>
                  </a:extLst>
                </a:gridCol>
                <a:gridCol w="549275">
                  <a:extLst>
                    <a:ext uri="{9D8B030D-6E8A-4147-A177-3AD203B41FA5}">
                      <a16:colId xmlns:a16="http://schemas.microsoft.com/office/drawing/2014/main" val="20002"/>
                    </a:ext>
                  </a:extLst>
                </a:gridCol>
                <a:gridCol w="547687">
                  <a:extLst>
                    <a:ext uri="{9D8B030D-6E8A-4147-A177-3AD203B41FA5}">
                      <a16:colId xmlns:a16="http://schemas.microsoft.com/office/drawing/2014/main" val="20003"/>
                    </a:ext>
                  </a:extLst>
                </a:gridCol>
                <a:gridCol w="549275">
                  <a:extLst>
                    <a:ext uri="{9D8B030D-6E8A-4147-A177-3AD203B41FA5}">
                      <a16:colId xmlns:a16="http://schemas.microsoft.com/office/drawing/2014/main" val="20004"/>
                    </a:ext>
                  </a:extLst>
                </a:gridCol>
              </a:tblGrid>
              <a:tr h="457200">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1</a:t>
                      </a:r>
                    </a:p>
                  </a:txBody>
                  <a:tcPr horzOverflow="overflow">
                    <a:lnL cap="flat">
                      <a:noFill/>
                    </a:lnL>
                    <a:lnR>
                      <a:noFill/>
                    </a:lnR>
                    <a:lnT cap="flat">
                      <a:noFill/>
                    </a:lnT>
                    <a:lnB cap="flat">
                      <a:noFill/>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2</a:t>
                      </a:r>
                    </a:p>
                  </a:txBody>
                  <a:tcPr horzOverflow="overflow">
                    <a:lnL>
                      <a:noFill/>
                    </a:lnL>
                    <a:lnR>
                      <a:noFill/>
                    </a:lnR>
                    <a:lnT cap="flat">
                      <a:noFill/>
                    </a:lnT>
                    <a:lnB cap="flat">
                      <a:noFill/>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3</a:t>
                      </a:r>
                    </a:p>
                  </a:txBody>
                  <a:tcPr horzOverflow="overflow">
                    <a:lnL>
                      <a:noFill/>
                    </a:lnL>
                    <a:lnR>
                      <a:noFill/>
                    </a:lnR>
                    <a:lnT cap="flat">
                      <a:noFill/>
                    </a:lnT>
                    <a:lnB cap="flat">
                      <a:noFill/>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4</a:t>
                      </a:r>
                    </a:p>
                  </a:txBody>
                  <a:tcPr horzOverflow="overflow">
                    <a:lnL>
                      <a:noFill/>
                    </a:lnL>
                    <a:lnR>
                      <a:noFill/>
                    </a:lnR>
                    <a:lnT cap="flat">
                      <a:noFill/>
                    </a:lnT>
                    <a:lnB cap="flat">
                      <a:noFill/>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dirty="0">
                          <a:ln>
                            <a:noFill/>
                          </a:ln>
                          <a:solidFill>
                            <a:schemeClr val="folHlink"/>
                          </a:solidFill>
                          <a:effectLst/>
                          <a:latin typeface="Times New Roman" pitchFamily="18" charset="0"/>
                          <a:ea typeface="宋体" charset="-122"/>
                        </a:rPr>
                        <a:t>5</a:t>
                      </a:r>
                    </a:p>
                  </a:txBody>
                  <a:tcPr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41" name="Text Box 35">
            <a:extLst>
              <a:ext uri="{FF2B5EF4-FFF2-40B4-BE49-F238E27FC236}">
                <a16:creationId xmlns:a16="http://schemas.microsoft.com/office/drawing/2014/main" id="{F17B7E66-F2CD-4148-A287-0F16BDA07CAF}"/>
              </a:ext>
            </a:extLst>
          </p:cNvPr>
          <p:cNvSpPr txBox="1">
            <a:spLocks noChangeArrowheads="1"/>
          </p:cNvSpPr>
          <p:nvPr/>
        </p:nvSpPr>
        <p:spPr bwMode="auto">
          <a:xfrm>
            <a:off x="5341027" y="3160588"/>
            <a:ext cx="4270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i="1">
                <a:solidFill>
                  <a:srgbClr val="006600"/>
                </a:solidFill>
              </a:rPr>
              <a:t>A:</a:t>
            </a:r>
          </a:p>
        </p:txBody>
      </p:sp>
      <p:sp>
        <p:nvSpPr>
          <p:cNvPr id="42" name="Rectangle 37">
            <a:extLst>
              <a:ext uri="{FF2B5EF4-FFF2-40B4-BE49-F238E27FC236}">
                <a16:creationId xmlns:a16="http://schemas.microsoft.com/office/drawing/2014/main" id="{C339A464-F03B-45FF-BE66-23944AA15361}"/>
              </a:ext>
            </a:extLst>
          </p:cNvPr>
          <p:cNvSpPr>
            <a:spLocks noChangeArrowheads="1"/>
          </p:cNvSpPr>
          <p:nvPr/>
        </p:nvSpPr>
        <p:spPr bwMode="auto">
          <a:xfrm>
            <a:off x="11406865" y="3128838"/>
            <a:ext cx="547687" cy="457200"/>
          </a:xfrm>
          <a:prstGeom prst="rect">
            <a:avLst/>
          </a:prstGeom>
          <a:solidFill>
            <a:srgbClr val="FFFF66"/>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r>
              <a:rPr lang="en-US" altLang="zh-CN" b="1">
                <a:solidFill>
                  <a:schemeClr val="folHlink"/>
                </a:solidFill>
                <a:latin typeface="Times New Roman" pitchFamily="18" charset="0"/>
              </a:rPr>
              <a:t>1</a:t>
            </a:r>
          </a:p>
        </p:txBody>
      </p:sp>
      <p:sp>
        <p:nvSpPr>
          <p:cNvPr id="43" name="Rectangle 38">
            <a:extLst>
              <a:ext uri="{FF2B5EF4-FFF2-40B4-BE49-F238E27FC236}">
                <a16:creationId xmlns:a16="http://schemas.microsoft.com/office/drawing/2014/main" id="{DEFE572B-EF9A-4B08-9515-2C0359D4565D}"/>
              </a:ext>
            </a:extLst>
          </p:cNvPr>
          <p:cNvSpPr>
            <a:spLocks noChangeArrowheads="1"/>
          </p:cNvSpPr>
          <p:nvPr/>
        </p:nvSpPr>
        <p:spPr bwMode="auto">
          <a:xfrm>
            <a:off x="10857590" y="3128838"/>
            <a:ext cx="549275" cy="457200"/>
          </a:xfrm>
          <a:prstGeom prst="rect">
            <a:avLst/>
          </a:prstGeom>
          <a:solidFill>
            <a:srgbClr val="FF99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r>
              <a:rPr lang="en-US" altLang="zh-CN" b="1">
                <a:solidFill>
                  <a:schemeClr val="folHlink"/>
                </a:solidFill>
                <a:latin typeface="Times New Roman" pitchFamily="18" charset="0"/>
              </a:rPr>
              <a:t>0</a:t>
            </a:r>
          </a:p>
        </p:txBody>
      </p:sp>
      <p:sp>
        <p:nvSpPr>
          <p:cNvPr id="44" name="Rectangle 39">
            <a:extLst>
              <a:ext uri="{FF2B5EF4-FFF2-40B4-BE49-F238E27FC236}">
                <a16:creationId xmlns:a16="http://schemas.microsoft.com/office/drawing/2014/main" id="{830492B1-9518-4EAA-A6DE-2C3B6EA642DD}"/>
              </a:ext>
            </a:extLst>
          </p:cNvPr>
          <p:cNvSpPr>
            <a:spLocks noChangeArrowheads="1"/>
          </p:cNvSpPr>
          <p:nvPr/>
        </p:nvSpPr>
        <p:spPr bwMode="auto">
          <a:xfrm>
            <a:off x="10309902" y="3128838"/>
            <a:ext cx="547688" cy="457200"/>
          </a:xfrm>
          <a:prstGeom prst="rect">
            <a:avLst/>
          </a:prstGeom>
          <a:solidFill>
            <a:srgbClr val="FF99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r>
              <a:rPr lang="en-US" altLang="zh-CN" b="1">
                <a:solidFill>
                  <a:schemeClr val="folHlink"/>
                </a:solidFill>
                <a:latin typeface="Times New Roman" pitchFamily="18" charset="0"/>
              </a:rPr>
              <a:t>0</a:t>
            </a:r>
          </a:p>
        </p:txBody>
      </p:sp>
      <p:sp>
        <p:nvSpPr>
          <p:cNvPr id="45" name="Rectangle 40">
            <a:extLst>
              <a:ext uri="{FF2B5EF4-FFF2-40B4-BE49-F238E27FC236}">
                <a16:creationId xmlns:a16="http://schemas.microsoft.com/office/drawing/2014/main" id="{2D6708CB-2CF1-4560-967E-B716A445FCA4}"/>
              </a:ext>
            </a:extLst>
          </p:cNvPr>
          <p:cNvSpPr>
            <a:spLocks noChangeArrowheads="1"/>
          </p:cNvSpPr>
          <p:nvPr/>
        </p:nvSpPr>
        <p:spPr bwMode="auto">
          <a:xfrm>
            <a:off x="9760627" y="3128838"/>
            <a:ext cx="549275" cy="457200"/>
          </a:xfrm>
          <a:prstGeom prst="rect">
            <a:avLst/>
          </a:prstGeom>
          <a:solidFill>
            <a:srgbClr val="FF99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r>
              <a:rPr lang="en-US" altLang="zh-CN" b="1">
                <a:solidFill>
                  <a:schemeClr val="folHlink"/>
                </a:solidFill>
                <a:latin typeface="Times New Roman" pitchFamily="18" charset="0"/>
              </a:rPr>
              <a:t>0</a:t>
            </a:r>
          </a:p>
        </p:txBody>
      </p:sp>
      <p:sp>
        <p:nvSpPr>
          <p:cNvPr id="46" name="Line 41">
            <a:extLst>
              <a:ext uri="{FF2B5EF4-FFF2-40B4-BE49-F238E27FC236}">
                <a16:creationId xmlns:a16="http://schemas.microsoft.com/office/drawing/2014/main" id="{4A1B64C1-2C15-4065-807C-C7545946D12F}"/>
              </a:ext>
            </a:extLst>
          </p:cNvPr>
          <p:cNvSpPr>
            <a:spLocks noChangeShapeType="1"/>
          </p:cNvSpPr>
          <p:nvPr/>
        </p:nvSpPr>
        <p:spPr bwMode="auto">
          <a:xfrm>
            <a:off x="9760627" y="3128838"/>
            <a:ext cx="2193925" cy="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47" name="Line 42">
            <a:extLst>
              <a:ext uri="{FF2B5EF4-FFF2-40B4-BE49-F238E27FC236}">
                <a16:creationId xmlns:a16="http://schemas.microsoft.com/office/drawing/2014/main" id="{365E48B4-2E49-4415-9968-40C021D14B8C}"/>
              </a:ext>
            </a:extLst>
          </p:cNvPr>
          <p:cNvSpPr>
            <a:spLocks noChangeShapeType="1"/>
          </p:cNvSpPr>
          <p:nvPr/>
        </p:nvSpPr>
        <p:spPr bwMode="auto">
          <a:xfrm>
            <a:off x="9760627" y="3586038"/>
            <a:ext cx="2193925" cy="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48" name="Line 43">
            <a:extLst>
              <a:ext uri="{FF2B5EF4-FFF2-40B4-BE49-F238E27FC236}">
                <a16:creationId xmlns:a16="http://schemas.microsoft.com/office/drawing/2014/main" id="{AE16FDEA-98FD-457A-A315-E39E5E67E3AF}"/>
              </a:ext>
            </a:extLst>
          </p:cNvPr>
          <p:cNvSpPr>
            <a:spLocks noChangeShapeType="1"/>
          </p:cNvSpPr>
          <p:nvPr/>
        </p:nvSpPr>
        <p:spPr bwMode="auto">
          <a:xfrm>
            <a:off x="9760627" y="3128838"/>
            <a:ext cx="0" cy="45720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49" name="Line 44">
            <a:extLst>
              <a:ext uri="{FF2B5EF4-FFF2-40B4-BE49-F238E27FC236}">
                <a16:creationId xmlns:a16="http://schemas.microsoft.com/office/drawing/2014/main" id="{BE6525FB-4505-4797-A1CB-00D34EE8C80A}"/>
              </a:ext>
            </a:extLst>
          </p:cNvPr>
          <p:cNvSpPr>
            <a:spLocks noChangeShapeType="1"/>
          </p:cNvSpPr>
          <p:nvPr/>
        </p:nvSpPr>
        <p:spPr bwMode="auto">
          <a:xfrm>
            <a:off x="10309902" y="3128838"/>
            <a:ext cx="0" cy="457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50" name="Line 45">
            <a:extLst>
              <a:ext uri="{FF2B5EF4-FFF2-40B4-BE49-F238E27FC236}">
                <a16:creationId xmlns:a16="http://schemas.microsoft.com/office/drawing/2014/main" id="{2884A1B9-47A8-4767-B284-695C64499F68}"/>
              </a:ext>
            </a:extLst>
          </p:cNvPr>
          <p:cNvSpPr>
            <a:spLocks noChangeShapeType="1"/>
          </p:cNvSpPr>
          <p:nvPr/>
        </p:nvSpPr>
        <p:spPr bwMode="auto">
          <a:xfrm>
            <a:off x="10857590" y="3128838"/>
            <a:ext cx="0" cy="457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51" name="Line 46">
            <a:extLst>
              <a:ext uri="{FF2B5EF4-FFF2-40B4-BE49-F238E27FC236}">
                <a16:creationId xmlns:a16="http://schemas.microsoft.com/office/drawing/2014/main" id="{E363A961-C075-4107-9402-BAACD5CD99A6}"/>
              </a:ext>
            </a:extLst>
          </p:cNvPr>
          <p:cNvSpPr>
            <a:spLocks noChangeShapeType="1"/>
          </p:cNvSpPr>
          <p:nvPr/>
        </p:nvSpPr>
        <p:spPr bwMode="auto">
          <a:xfrm>
            <a:off x="11406865" y="3128838"/>
            <a:ext cx="0" cy="457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52" name="Line 47">
            <a:extLst>
              <a:ext uri="{FF2B5EF4-FFF2-40B4-BE49-F238E27FC236}">
                <a16:creationId xmlns:a16="http://schemas.microsoft.com/office/drawing/2014/main" id="{86E7311F-9187-4E6C-BB45-C77E06268586}"/>
              </a:ext>
            </a:extLst>
          </p:cNvPr>
          <p:cNvSpPr>
            <a:spLocks noChangeShapeType="1"/>
          </p:cNvSpPr>
          <p:nvPr/>
        </p:nvSpPr>
        <p:spPr bwMode="auto">
          <a:xfrm>
            <a:off x="11954552" y="3128838"/>
            <a:ext cx="0" cy="45720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graphicFrame>
        <p:nvGraphicFramePr>
          <p:cNvPr id="53" name="Group 48">
            <a:extLst>
              <a:ext uri="{FF2B5EF4-FFF2-40B4-BE49-F238E27FC236}">
                <a16:creationId xmlns:a16="http://schemas.microsoft.com/office/drawing/2014/main" id="{AA36604C-73AB-4854-BCE1-3478C70EADE5}"/>
              </a:ext>
            </a:extLst>
          </p:cNvPr>
          <p:cNvGraphicFramePr>
            <a:graphicFrameLocks noGrp="1"/>
          </p:cNvGraphicFramePr>
          <p:nvPr>
            <p:extLst>
              <p:ext uri="{D42A27DB-BD31-4B8C-83A1-F6EECF244321}">
                <p14:modId xmlns:p14="http://schemas.microsoft.com/office/powerpoint/2010/main" val="4142701158"/>
              </p:ext>
            </p:extLst>
          </p:nvPr>
        </p:nvGraphicFramePr>
        <p:xfrm>
          <a:off x="9760627" y="2747838"/>
          <a:ext cx="2193925" cy="457200"/>
        </p:xfrm>
        <a:graphic>
          <a:graphicData uri="http://schemas.openxmlformats.org/drawingml/2006/table">
            <a:tbl>
              <a:tblPr/>
              <a:tblGrid>
                <a:gridCol w="549275">
                  <a:extLst>
                    <a:ext uri="{9D8B030D-6E8A-4147-A177-3AD203B41FA5}">
                      <a16:colId xmlns:a16="http://schemas.microsoft.com/office/drawing/2014/main" val="20000"/>
                    </a:ext>
                  </a:extLst>
                </a:gridCol>
                <a:gridCol w="547688">
                  <a:extLst>
                    <a:ext uri="{9D8B030D-6E8A-4147-A177-3AD203B41FA5}">
                      <a16:colId xmlns:a16="http://schemas.microsoft.com/office/drawing/2014/main" val="20001"/>
                    </a:ext>
                  </a:extLst>
                </a:gridCol>
                <a:gridCol w="549275">
                  <a:extLst>
                    <a:ext uri="{9D8B030D-6E8A-4147-A177-3AD203B41FA5}">
                      <a16:colId xmlns:a16="http://schemas.microsoft.com/office/drawing/2014/main" val="20002"/>
                    </a:ext>
                  </a:extLst>
                </a:gridCol>
                <a:gridCol w="547687">
                  <a:extLst>
                    <a:ext uri="{9D8B030D-6E8A-4147-A177-3AD203B41FA5}">
                      <a16:colId xmlns:a16="http://schemas.microsoft.com/office/drawing/2014/main" val="20003"/>
                    </a:ext>
                  </a:extLst>
                </a:gridCol>
              </a:tblGrid>
              <a:tr h="457200">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1</a:t>
                      </a:r>
                    </a:p>
                  </a:txBody>
                  <a:tcPr horzOverflow="overflow">
                    <a:lnL cap="flat">
                      <a:noFill/>
                    </a:lnL>
                    <a:lnR>
                      <a:noFill/>
                    </a:lnR>
                    <a:lnT cap="flat">
                      <a:noFill/>
                    </a:lnT>
                    <a:lnB cap="flat">
                      <a:noFill/>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2</a:t>
                      </a:r>
                    </a:p>
                  </a:txBody>
                  <a:tcPr horzOverflow="overflow">
                    <a:lnL>
                      <a:noFill/>
                    </a:lnL>
                    <a:lnR>
                      <a:noFill/>
                    </a:lnR>
                    <a:lnT cap="flat">
                      <a:noFill/>
                    </a:lnT>
                    <a:lnB cap="flat">
                      <a:noFill/>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3</a:t>
                      </a:r>
                    </a:p>
                  </a:txBody>
                  <a:tcPr horzOverflow="overflow">
                    <a:lnL>
                      <a:noFill/>
                    </a:lnL>
                    <a:lnR>
                      <a:noFill/>
                    </a:lnR>
                    <a:lnT cap="flat">
                      <a:noFill/>
                    </a:lnT>
                    <a:lnB cap="flat">
                      <a:noFill/>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dirty="0">
                          <a:ln>
                            <a:noFill/>
                          </a:ln>
                          <a:solidFill>
                            <a:schemeClr val="folHlink"/>
                          </a:solidFill>
                          <a:effectLst/>
                          <a:latin typeface="Times New Roman" pitchFamily="18" charset="0"/>
                          <a:ea typeface="宋体" charset="-122"/>
                        </a:rPr>
                        <a:t>4</a:t>
                      </a:r>
                    </a:p>
                  </a:txBody>
                  <a:tcPr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54" name="Text Box 63">
            <a:extLst>
              <a:ext uri="{FF2B5EF4-FFF2-40B4-BE49-F238E27FC236}">
                <a16:creationId xmlns:a16="http://schemas.microsoft.com/office/drawing/2014/main" id="{B245BE30-6B98-49DF-9E62-E649D68F3AC1}"/>
              </a:ext>
            </a:extLst>
          </p:cNvPr>
          <p:cNvSpPr txBox="1">
            <a:spLocks noChangeArrowheads="1"/>
          </p:cNvSpPr>
          <p:nvPr/>
        </p:nvSpPr>
        <p:spPr bwMode="auto">
          <a:xfrm>
            <a:off x="9151027" y="3160588"/>
            <a:ext cx="4270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i="1">
                <a:solidFill>
                  <a:srgbClr val="006600"/>
                </a:solidFill>
              </a:rPr>
              <a:t>C:</a:t>
            </a:r>
          </a:p>
        </p:txBody>
      </p:sp>
      <p:sp>
        <p:nvSpPr>
          <p:cNvPr id="55" name="Rectangle 65">
            <a:extLst>
              <a:ext uri="{FF2B5EF4-FFF2-40B4-BE49-F238E27FC236}">
                <a16:creationId xmlns:a16="http://schemas.microsoft.com/office/drawing/2014/main" id="{4A06CFF6-1003-4D7C-90AA-4B91D7B20882}"/>
              </a:ext>
            </a:extLst>
          </p:cNvPr>
          <p:cNvSpPr>
            <a:spLocks noChangeArrowheads="1"/>
          </p:cNvSpPr>
          <p:nvPr/>
        </p:nvSpPr>
        <p:spPr bwMode="auto">
          <a:xfrm>
            <a:off x="8144552" y="4119438"/>
            <a:ext cx="549275" cy="457200"/>
          </a:xfrm>
          <a:prstGeom prst="rect">
            <a:avLst/>
          </a:prstGeom>
          <a:solidFill>
            <a:srgbClr val="FF99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endParaRPr lang="zh-CN" altLang="zh-CN" b="1">
              <a:solidFill>
                <a:schemeClr val="folHlink"/>
              </a:solidFill>
              <a:latin typeface="Times New Roman" pitchFamily="18" charset="0"/>
            </a:endParaRPr>
          </a:p>
        </p:txBody>
      </p:sp>
      <p:sp>
        <p:nvSpPr>
          <p:cNvPr id="56" name="Rectangle 66">
            <a:extLst>
              <a:ext uri="{FF2B5EF4-FFF2-40B4-BE49-F238E27FC236}">
                <a16:creationId xmlns:a16="http://schemas.microsoft.com/office/drawing/2014/main" id="{2D7ACB5A-D97D-4C9F-8CCE-0B2BECEE913E}"/>
              </a:ext>
            </a:extLst>
          </p:cNvPr>
          <p:cNvSpPr>
            <a:spLocks noChangeArrowheads="1"/>
          </p:cNvSpPr>
          <p:nvPr/>
        </p:nvSpPr>
        <p:spPr bwMode="auto">
          <a:xfrm>
            <a:off x="7596865" y="4119438"/>
            <a:ext cx="547687" cy="457200"/>
          </a:xfrm>
          <a:prstGeom prst="rect">
            <a:avLst/>
          </a:prstGeom>
          <a:solidFill>
            <a:srgbClr val="FF99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endParaRPr lang="zh-CN" altLang="zh-CN" b="1">
              <a:solidFill>
                <a:schemeClr val="folHlink"/>
              </a:solidFill>
              <a:latin typeface="Times New Roman" pitchFamily="18" charset="0"/>
            </a:endParaRPr>
          </a:p>
        </p:txBody>
      </p:sp>
      <p:sp>
        <p:nvSpPr>
          <p:cNvPr id="57" name="Rectangle 67">
            <a:extLst>
              <a:ext uri="{FF2B5EF4-FFF2-40B4-BE49-F238E27FC236}">
                <a16:creationId xmlns:a16="http://schemas.microsoft.com/office/drawing/2014/main" id="{4894DAB0-A465-43F3-B54E-EE575C0F5978}"/>
              </a:ext>
            </a:extLst>
          </p:cNvPr>
          <p:cNvSpPr>
            <a:spLocks noChangeArrowheads="1"/>
          </p:cNvSpPr>
          <p:nvPr/>
        </p:nvSpPr>
        <p:spPr bwMode="auto">
          <a:xfrm>
            <a:off x="7047590" y="4119438"/>
            <a:ext cx="549275" cy="457200"/>
          </a:xfrm>
          <a:prstGeom prst="rect">
            <a:avLst/>
          </a:prstGeom>
          <a:solidFill>
            <a:srgbClr val="FF99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endParaRPr lang="zh-CN" altLang="zh-CN" b="1">
              <a:solidFill>
                <a:schemeClr val="folHlink"/>
              </a:solidFill>
              <a:latin typeface="Times New Roman" pitchFamily="18" charset="0"/>
            </a:endParaRPr>
          </a:p>
        </p:txBody>
      </p:sp>
      <p:sp>
        <p:nvSpPr>
          <p:cNvPr id="58" name="Rectangle 68">
            <a:extLst>
              <a:ext uri="{FF2B5EF4-FFF2-40B4-BE49-F238E27FC236}">
                <a16:creationId xmlns:a16="http://schemas.microsoft.com/office/drawing/2014/main" id="{AEC7DBEC-073C-4F38-A1E6-2DA29394BF7B}"/>
              </a:ext>
            </a:extLst>
          </p:cNvPr>
          <p:cNvSpPr>
            <a:spLocks noChangeArrowheads="1"/>
          </p:cNvSpPr>
          <p:nvPr/>
        </p:nvSpPr>
        <p:spPr bwMode="auto">
          <a:xfrm>
            <a:off x="6484027" y="4119438"/>
            <a:ext cx="563563" cy="457200"/>
          </a:xfrm>
          <a:prstGeom prst="rect">
            <a:avLst/>
          </a:prstGeom>
          <a:solidFill>
            <a:srgbClr val="FF99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endParaRPr lang="zh-CN" altLang="zh-CN" b="1">
              <a:solidFill>
                <a:schemeClr val="folHlink"/>
              </a:solidFill>
              <a:latin typeface="Times New Roman" pitchFamily="18" charset="0"/>
            </a:endParaRPr>
          </a:p>
        </p:txBody>
      </p:sp>
      <p:sp>
        <p:nvSpPr>
          <p:cNvPr id="59" name="Rectangle 69">
            <a:extLst>
              <a:ext uri="{FF2B5EF4-FFF2-40B4-BE49-F238E27FC236}">
                <a16:creationId xmlns:a16="http://schemas.microsoft.com/office/drawing/2014/main" id="{E0C32D18-CA2A-4D95-8F5F-321A179553EC}"/>
              </a:ext>
            </a:extLst>
          </p:cNvPr>
          <p:cNvSpPr>
            <a:spLocks noChangeArrowheads="1"/>
          </p:cNvSpPr>
          <p:nvPr/>
        </p:nvSpPr>
        <p:spPr bwMode="auto">
          <a:xfrm>
            <a:off x="5950627" y="4119438"/>
            <a:ext cx="533400" cy="457200"/>
          </a:xfrm>
          <a:prstGeom prst="rect">
            <a:avLst/>
          </a:prstGeom>
          <a:solidFill>
            <a:srgbClr val="FF99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endParaRPr lang="zh-CN" altLang="zh-CN" b="1">
              <a:solidFill>
                <a:schemeClr val="folHlink"/>
              </a:solidFill>
              <a:latin typeface="Times New Roman" pitchFamily="18" charset="0"/>
            </a:endParaRPr>
          </a:p>
        </p:txBody>
      </p:sp>
      <p:sp>
        <p:nvSpPr>
          <p:cNvPr id="60" name="Line 70">
            <a:extLst>
              <a:ext uri="{FF2B5EF4-FFF2-40B4-BE49-F238E27FC236}">
                <a16:creationId xmlns:a16="http://schemas.microsoft.com/office/drawing/2014/main" id="{6C87AEE5-43A7-4551-A741-A4EE93502CD9}"/>
              </a:ext>
            </a:extLst>
          </p:cNvPr>
          <p:cNvSpPr>
            <a:spLocks noChangeShapeType="1"/>
          </p:cNvSpPr>
          <p:nvPr/>
        </p:nvSpPr>
        <p:spPr bwMode="auto">
          <a:xfrm>
            <a:off x="5950627" y="4119438"/>
            <a:ext cx="2743200" cy="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61" name="Line 71">
            <a:extLst>
              <a:ext uri="{FF2B5EF4-FFF2-40B4-BE49-F238E27FC236}">
                <a16:creationId xmlns:a16="http://schemas.microsoft.com/office/drawing/2014/main" id="{D348CE9B-AFC1-45E4-9D66-2E15D6136649}"/>
              </a:ext>
            </a:extLst>
          </p:cNvPr>
          <p:cNvSpPr>
            <a:spLocks noChangeShapeType="1"/>
          </p:cNvSpPr>
          <p:nvPr/>
        </p:nvSpPr>
        <p:spPr bwMode="auto">
          <a:xfrm>
            <a:off x="5950627" y="4576638"/>
            <a:ext cx="2743200" cy="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62" name="Line 72">
            <a:extLst>
              <a:ext uri="{FF2B5EF4-FFF2-40B4-BE49-F238E27FC236}">
                <a16:creationId xmlns:a16="http://schemas.microsoft.com/office/drawing/2014/main" id="{F6240A7C-2797-4719-841E-E617818CF141}"/>
              </a:ext>
            </a:extLst>
          </p:cNvPr>
          <p:cNvSpPr>
            <a:spLocks noChangeShapeType="1"/>
          </p:cNvSpPr>
          <p:nvPr/>
        </p:nvSpPr>
        <p:spPr bwMode="auto">
          <a:xfrm>
            <a:off x="5950627" y="4119438"/>
            <a:ext cx="0" cy="45720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63" name="Line 73">
            <a:extLst>
              <a:ext uri="{FF2B5EF4-FFF2-40B4-BE49-F238E27FC236}">
                <a16:creationId xmlns:a16="http://schemas.microsoft.com/office/drawing/2014/main" id="{BEECDDEB-568F-4F51-96A4-FD5D00C377A3}"/>
              </a:ext>
            </a:extLst>
          </p:cNvPr>
          <p:cNvSpPr>
            <a:spLocks noChangeShapeType="1"/>
          </p:cNvSpPr>
          <p:nvPr/>
        </p:nvSpPr>
        <p:spPr bwMode="auto">
          <a:xfrm>
            <a:off x="6484027" y="4119438"/>
            <a:ext cx="0" cy="457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64" name="Line 74">
            <a:extLst>
              <a:ext uri="{FF2B5EF4-FFF2-40B4-BE49-F238E27FC236}">
                <a16:creationId xmlns:a16="http://schemas.microsoft.com/office/drawing/2014/main" id="{D8A32106-2026-4CAC-AB48-E521FA9E5432}"/>
              </a:ext>
            </a:extLst>
          </p:cNvPr>
          <p:cNvSpPr>
            <a:spLocks noChangeShapeType="1"/>
          </p:cNvSpPr>
          <p:nvPr/>
        </p:nvSpPr>
        <p:spPr bwMode="auto">
          <a:xfrm>
            <a:off x="7047590" y="4119438"/>
            <a:ext cx="0" cy="457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65" name="Line 75">
            <a:extLst>
              <a:ext uri="{FF2B5EF4-FFF2-40B4-BE49-F238E27FC236}">
                <a16:creationId xmlns:a16="http://schemas.microsoft.com/office/drawing/2014/main" id="{12D7CA3C-2A97-47FC-A474-618F1D0FBC3C}"/>
              </a:ext>
            </a:extLst>
          </p:cNvPr>
          <p:cNvSpPr>
            <a:spLocks noChangeShapeType="1"/>
          </p:cNvSpPr>
          <p:nvPr/>
        </p:nvSpPr>
        <p:spPr bwMode="auto">
          <a:xfrm>
            <a:off x="7596865" y="4119438"/>
            <a:ext cx="0" cy="457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66" name="Line 76">
            <a:extLst>
              <a:ext uri="{FF2B5EF4-FFF2-40B4-BE49-F238E27FC236}">
                <a16:creationId xmlns:a16="http://schemas.microsoft.com/office/drawing/2014/main" id="{48ECD178-8482-4703-94BF-885F7159C32F}"/>
              </a:ext>
            </a:extLst>
          </p:cNvPr>
          <p:cNvSpPr>
            <a:spLocks noChangeShapeType="1"/>
          </p:cNvSpPr>
          <p:nvPr/>
        </p:nvSpPr>
        <p:spPr bwMode="auto">
          <a:xfrm>
            <a:off x="8144552" y="4119438"/>
            <a:ext cx="0" cy="457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67" name="Line 77">
            <a:extLst>
              <a:ext uri="{FF2B5EF4-FFF2-40B4-BE49-F238E27FC236}">
                <a16:creationId xmlns:a16="http://schemas.microsoft.com/office/drawing/2014/main" id="{9390C537-55B7-49C8-B0D7-910572D3D49B}"/>
              </a:ext>
            </a:extLst>
          </p:cNvPr>
          <p:cNvSpPr>
            <a:spLocks noChangeShapeType="1"/>
          </p:cNvSpPr>
          <p:nvPr/>
        </p:nvSpPr>
        <p:spPr bwMode="auto">
          <a:xfrm>
            <a:off x="8693827" y="4119438"/>
            <a:ext cx="0" cy="45720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graphicFrame>
        <p:nvGraphicFramePr>
          <p:cNvPr id="68" name="Group 78">
            <a:extLst>
              <a:ext uri="{FF2B5EF4-FFF2-40B4-BE49-F238E27FC236}">
                <a16:creationId xmlns:a16="http://schemas.microsoft.com/office/drawing/2014/main" id="{40BE511D-E14D-4142-911D-E59B6C5E4F3C}"/>
              </a:ext>
            </a:extLst>
          </p:cNvPr>
          <p:cNvGraphicFramePr>
            <a:graphicFrameLocks noGrp="1"/>
          </p:cNvGraphicFramePr>
          <p:nvPr>
            <p:extLst>
              <p:ext uri="{D42A27DB-BD31-4B8C-83A1-F6EECF244321}">
                <p14:modId xmlns:p14="http://schemas.microsoft.com/office/powerpoint/2010/main" val="1915116519"/>
              </p:ext>
            </p:extLst>
          </p:nvPr>
        </p:nvGraphicFramePr>
        <p:xfrm>
          <a:off x="5950627" y="3738438"/>
          <a:ext cx="2743200" cy="457200"/>
        </p:xfrm>
        <a:graphic>
          <a:graphicData uri="http://schemas.openxmlformats.org/drawingml/2006/table">
            <a:tbl>
              <a:tblPr/>
              <a:tblGrid>
                <a:gridCol w="549275">
                  <a:extLst>
                    <a:ext uri="{9D8B030D-6E8A-4147-A177-3AD203B41FA5}">
                      <a16:colId xmlns:a16="http://schemas.microsoft.com/office/drawing/2014/main" val="20000"/>
                    </a:ext>
                  </a:extLst>
                </a:gridCol>
                <a:gridCol w="547688">
                  <a:extLst>
                    <a:ext uri="{9D8B030D-6E8A-4147-A177-3AD203B41FA5}">
                      <a16:colId xmlns:a16="http://schemas.microsoft.com/office/drawing/2014/main" val="20001"/>
                    </a:ext>
                  </a:extLst>
                </a:gridCol>
                <a:gridCol w="549275">
                  <a:extLst>
                    <a:ext uri="{9D8B030D-6E8A-4147-A177-3AD203B41FA5}">
                      <a16:colId xmlns:a16="http://schemas.microsoft.com/office/drawing/2014/main" val="20002"/>
                    </a:ext>
                  </a:extLst>
                </a:gridCol>
                <a:gridCol w="547687">
                  <a:extLst>
                    <a:ext uri="{9D8B030D-6E8A-4147-A177-3AD203B41FA5}">
                      <a16:colId xmlns:a16="http://schemas.microsoft.com/office/drawing/2014/main" val="20003"/>
                    </a:ext>
                  </a:extLst>
                </a:gridCol>
                <a:gridCol w="549275">
                  <a:extLst>
                    <a:ext uri="{9D8B030D-6E8A-4147-A177-3AD203B41FA5}">
                      <a16:colId xmlns:a16="http://schemas.microsoft.com/office/drawing/2014/main" val="20004"/>
                    </a:ext>
                  </a:extLst>
                </a:gridCol>
              </a:tblGrid>
              <a:tr h="457200">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1</a:t>
                      </a:r>
                    </a:p>
                  </a:txBody>
                  <a:tcPr horzOverflow="overflow">
                    <a:lnL cap="flat">
                      <a:noFill/>
                    </a:lnL>
                    <a:lnR>
                      <a:noFill/>
                    </a:lnR>
                    <a:lnT cap="flat">
                      <a:noFill/>
                    </a:lnT>
                    <a:lnB cap="flat">
                      <a:noFill/>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2</a:t>
                      </a:r>
                    </a:p>
                  </a:txBody>
                  <a:tcPr horzOverflow="overflow">
                    <a:lnL>
                      <a:noFill/>
                    </a:lnL>
                    <a:lnR>
                      <a:noFill/>
                    </a:lnR>
                    <a:lnT cap="flat">
                      <a:noFill/>
                    </a:lnT>
                    <a:lnB cap="flat">
                      <a:noFill/>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3</a:t>
                      </a:r>
                    </a:p>
                  </a:txBody>
                  <a:tcPr horzOverflow="overflow">
                    <a:lnL>
                      <a:noFill/>
                    </a:lnL>
                    <a:lnR>
                      <a:noFill/>
                    </a:lnR>
                    <a:lnT cap="flat">
                      <a:noFill/>
                    </a:lnT>
                    <a:lnB cap="flat">
                      <a:noFill/>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4</a:t>
                      </a:r>
                    </a:p>
                  </a:txBody>
                  <a:tcPr horzOverflow="overflow">
                    <a:lnL>
                      <a:noFill/>
                    </a:lnL>
                    <a:lnR>
                      <a:noFill/>
                    </a:lnR>
                    <a:lnT cap="flat">
                      <a:noFill/>
                    </a:lnT>
                    <a:lnB cap="flat">
                      <a:noFill/>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5</a:t>
                      </a:r>
                    </a:p>
                  </a:txBody>
                  <a:tcPr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69" name="Text Box 96">
            <a:extLst>
              <a:ext uri="{FF2B5EF4-FFF2-40B4-BE49-F238E27FC236}">
                <a16:creationId xmlns:a16="http://schemas.microsoft.com/office/drawing/2014/main" id="{821E612C-C73D-4C89-9F31-97F29FA4C1DA}"/>
              </a:ext>
            </a:extLst>
          </p:cNvPr>
          <p:cNvSpPr txBox="1">
            <a:spLocks noChangeArrowheads="1"/>
          </p:cNvSpPr>
          <p:nvPr/>
        </p:nvSpPr>
        <p:spPr bwMode="auto">
          <a:xfrm>
            <a:off x="5342615" y="4151188"/>
            <a:ext cx="423862"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i="1">
                <a:solidFill>
                  <a:srgbClr val="006600"/>
                </a:solidFill>
              </a:rPr>
              <a:t>B:</a:t>
            </a:r>
          </a:p>
        </p:txBody>
      </p:sp>
    </p:spTree>
    <p:extLst>
      <p:ext uri="{BB962C8B-B14F-4D97-AF65-F5344CB8AC3E}">
        <p14:creationId xmlns:p14="http://schemas.microsoft.com/office/powerpoint/2010/main" val="2096919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checkerboard(across)">
                                      <p:cBhvr>
                                        <p:cTn id="7" dur="5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42"/>
                                        </p:tgtEl>
                                        <p:attrNameLst>
                                          <p:attrName>style.visibility</p:attrName>
                                        </p:attrNameLst>
                                      </p:cBhvr>
                                      <p:to>
                                        <p:strVal val="visible"/>
                                      </p:to>
                                    </p:set>
                                    <p:animEffect transition="in" filter="checkerboard(across)">
                                      <p:cBhvr>
                                        <p:cTn id="12"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42" grpId="0" animBg="1"/>
    </p:bld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14" name="任意多边形: 形状 113">
                <a:extLst>
                  <a:ext uri="{FF2B5EF4-FFF2-40B4-BE49-F238E27FC236}">
                    <a16:creationId xmlns:a16="http://schemas.microsoft.com/office/drawing/2014/main" id="{5D50570A-F208-48D8-82D8-4104AC1B78E2}"/>
                  </a:ext>
                </a:extLst>
              </p:cNvPr>
              <p:cNvSpPr/>
              <p:nvPr/>
            </p:nvSpPr>
            <p:spPr>
              <a:xfrm>
                <a:off x="129493" y="1875051"/>
                <a:ext cx="4886455" cy="4152162"/>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lvl="0" eaLnBrk="0" fontAlgn="base" hangingPunct="0">
                  <a:spcBef>
                    <a:spcPct val="0"/>
                  </a:spcBef>
                  <a:spcAft>
                    <a:spcPct val="0"/>
                  </a:spcAft>
                </a:pPr>
                <a:r>
                  <a:rPr lang="zh-CN" altLang="zh-CN" sz="1600" dirty="0">
                    <a:latin typeface="微软雅黑" panose="020B0503020204020204" pitchFamily="34" charset="-122"/>
                    <a:ea typeface="微软雅黑" panose="020B0503020204020204" pitchFamily="34" charset="-122"/>
                  </a:rPr>
                  <a:t>———————————————</a:t>
                </a:r>
              </a:p>
              <a:p>
                <a:pPr marL="360000" lvl="0" indent="-288000" eaLnBrk="0" fontAlgn="base" hangingPunct="0">
                  <a:spcBef>
                    <a:spcPct val="0"/>
                  </a:spcBef>
                  <a:spcAft>
                    <a:spcPct val="0"/>
                  </a:spcAft>
                  <a:buFont typeface="+mj-lt"/>
                  <a:buAutoNum type="arabicPeriod"/>
                </a:pPr>
                <a:r>
                  <a:rPr lang="en-US" altLang="zh-CN" sz="1600" b="1" dirty="0">
                    <a:latin typeface="微软雅黑" panose="020B0503020204020204" pitchFamily="34" charset="-122"/>
                    <a:ea typeface="微软雅黑" panose="020B0503020204020204" pitchFamily="34" charset="-122"/>
                  </a:rPr>
                  <a:t>  for</a:t>
                </a:r>
                <a:r>
                  <a:rPr lang="en-US" altLang="zh-CN"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𝑖</m:t>
                    </m:r>
                    <m:r>
                      <a:rPr lang="en-US" altLang="zh-CN" sz="1600" b="0" i="1" smtClean="0">
                        <a:latin typeface="Cambria Math" panose="02040503050406030204" pitchFamily="18" charset="0"/>
                        <a:ea typeface="微软雅黑" panose="020B0503020204020204" pitchFamily="34" charset="-122"/>
                      </a:rPr>
                      <m:t>←0</m:t>
                    </m:r>
                  </m:oMath>
                </a14:m>
                <a:r>
                  <a:rPr lang="en-US" altLang="zh-CN"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to</a:t>
                </a:r>
                <a:r>
                  <a:rPr lang="en-US" altLang="zh-CN"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𝑘</m:t>
                    </m:r>
                  </m:oMath>
                </a14:m>
                <a:r>
                  <a:rPr lang="en-US" altLang="zh-CN"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do</a:t>
                </a:r>
              </a:p>
              <a:p>
                <a:pPr marL="360000" lvl="0" indent="-288000" eaLnBrk="0" fontAlgn="base" hangingPunct="0">
                  <a:spcBef>
                    <a:spcPct val="0"/>
                  </a:spcBef>
                  <a:spcAft>
                    <a:spcPct val="0"/>
                  </a:spcAft>
                  <a:buFont typeface="+mj-lt"/>
                  <a:buAutoNum type="arabicPeriod"/>
                </a:pPr>
                <a:r>
                  <a:rPr lang="en-US" altLang="zh-CN" sz="1600" dirty="0">
                    <a:latin typeface="微软雅黑" panose="020B0503020204020204" pitchFamily="34" charset="-122"/>
                    <a:ea typeface="微软雅黑" panose="020B0503020204020204" pitchFamily="34" charset="-122"/>
                  </a:rPr>
                  <a:t>  |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𝐶</m:t>
                    </m:r>
                    <m:d>
                      <m:dPr>
                        <m:begChr m:val="["/>
                        <m:endChr m:val="]"/>
                        <m:ctrlPr>
                          <a:rPr lang="en-US" altLang="zh-CN" sz="1600" b="0" i="1" smtClean="0">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𝑖</m:t>
                        </m:r>
                      </m:e>
                    </m:d>
                    <m:r>
                      <a:rPr lang="en-US" altLang="zh-CN" sz="1600" b="0" i="1" smtClean="0">
                        <a:latin typeface="Cambria Math" panose="02040503050406030204" pitchFamily="18" charset="0"/>
                        <a:ea typeface="微软雅黑" panose="020B0503020204020204" pitchFamily="34" charset="-122"/>
                      </a:rPr>
                      <m:t>←0</m:t>
                    </m:r>
                  </m:oMath>
                </a14:m>
                <a:endParaRPr lang="en-US" altLang="zh-CN" sz="1600"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en-US" altLang="zh-CN" sz="1600" b="1" dirty="0">
                    <a:latin typeface="微软雅黑" panose="020B0503020204020204" pitchFamily="34" charset="-122"/>
                    <a:ea typeface="微软雅黑" panose="020B0503020204020204" pitchFamily="34" charset="-122"/>
                  </a:rPr>
                  <a:t>  end</a:t>
                </a:r>
                <a:r>
                  <a:rPr lang="zh-CN" altLang="zh-CN"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             </a:t>
                </a:r>
                <a:endParaRPr lang="en-US" altLang="zh-CN" sz="1600"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en-US" altLang="zh-CN" sz="1600" b="1" dirty="0">
                    <a:latin typeface="微软雅黑" panose="020B0503020204020204" pitchFamily="34" charset="-122"/>
                    <a:ea typeface="微软雅黑" panose="020B0503020204020204" pitchFamily="34" charset="-122"/>
                  </a:rPr>
                  <a:t>  for</a:t>
                </a:r>
                <a:r>
                  <a:rPr lang="en-US" altLang="zh-CN"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𝑗</m:t>
                    </m:r>
                    <m:r>
                      <a:rPr lang="en-US" altLang="zh-CN" sz="1600" i="1">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1</m:t>
                    </m:r>
                  </m:oMath>
                </a14:m>
                <a:r>
                  <a:rPr lang="en-US" altLang="zh-CN"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to</a:t>
                </a:r>
                <a:r>
                  <a:rPr lang="en-US" altLang="zh-CN"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𝑛</m:t>
                    </m:r>
                  </m:oMath>
                </a14:m>
                <a:r>
                  <a:rPr lang="en-US" altLang="zh-CN"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do</a:t>
                </a:r>
              </a:p>
              <a:p>
                <a:pPr marL="360000" lvl="0" indent="-288000" eaLnBrk="0" fontAlgn="base" hangingPunct="0">
                  <a:spcBef>
                    <a:spcPct val="0"/>
                  </a:spcBef>
                  <a:spcAft>
                    <a:spcPct val="0"/>
                  </a:spcAft>
                  <a:buFont typeface="+mj-lt"/>
                  <a:buAutoNum type="arabicPeriod"/>
                </a:pPr>
                <a:r>
                  <a:rPr lang="en-US" altLang="zh-CN" sz="1600" dirty="0">
                    <a:latin typeface="微软雅黑" panose="020B0503020204020204" pitchFamily="34" charset="-122"/>
                    <a:ea typeface="微软雅黑" panose="020B0503020204020204" pitchFamily="34" charset="-122"/>
                  </a:rPr>
                  <a:t>  |   </a:t>
                </a:r>
                <a14:m>
                  <m:oMath xmlns:m="http://schemas.openxmlformats.org/officeDocument/2006/math">
                    <m:r>
                      <a:rPr lang="en-US" altLang="zh-CN" sz="1600" i="1">
                        <a:latin typeface="Cambria Math" panose="02040503050406030204" pitchFamily="18" charset="0"/>
                        <a:ea typeface="微软雅黑" panose="020B0503020204020204" pitchFamily="34" charset="-122"/>
                      </a:rPr>
                      <m:t>𝐶</m:t>
                    </m:r>
                    <m:d>
                      <m:dPr>
                        <m:begChr m:val="["/>
                        <m:endChr m:val="]"/>
                        <m:ctrlPr>
                          <a:rPr lang="en-US" altLang="zh-CN" sz="1600" i="1">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𝐴</m:t>
                        </m:r>
                        <m:r>
                          <a:rPr lang="en-US" altLang="zh-CN" sz="1600" b="0" i="1" smtClean="0">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𝑗</m:t>
                        </m:r>
                      </m:e>
                    </m:d>
                    <m:r>
                      <a:rPr lang="en-US" altLang="zh-CN" sz="1600" b="0" i="1" smtClean="0">
                        <a:latin typeface="Cambria Math" panose="02040503050406030204" pitchFamily="18" charset="0"/>
                        <a:ea typeface="微软雅黑" panose="020B0503020204020204" pitchFamily="34" charset="-122"/>
                      </a:rPr>
                      <m:t>]</m:t>
                    </m:r>
                    <m:r>
                      <a:rPr lang="en-US" altLang="zh-CN" sz="1600" i="1">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𝐶</m:t>
                    </m:r>
                    <m:d>
                      <m:dPr>
                        <m:begChr m:val="["/>
                        <m:endChr m:val="]"/>
                        <m:ctrlPr>
                          <a:rPr lang="en-US" altLang="zh-CN" sz="1600" b="0" i="1" smtClean="0">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𝐴</m:t>
                        </m:r>
                        <m:d>
                          <m:dPr>
                            <m:begChr m:val="["/>
                            <m:endChr m:val="]"/>
                            <m:ctrlPr>
                              <a:rPr lang="en-US" altLang="zh-CN" sz="1600" b="0" i="1" smtClean="0">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𝑗</m:t>
                            </m:r>
                          </m:e>
                        </m:d>
                      </m:e>
                    </m:d>
                    <m:r>
                      <a:rPr lang="en-US" altLang="zh-CN" sz="1600" b="0" i="1" smtClean="0">
                        <a:latin typeface="Cambria Math" panose="02040503050406030204" pitchFamily="18" charset="0"/>
                        <a:ea typeface="微软雅黑" panose="020B0503020204020204" pitchFamily="34" charset="-122"/>
                      </a:rPr>
                      <m:t>+1</m:t>
                    </m:r>
                  </m:oMath>
                </a14:m>
                <a:endParaRPr lang="en-US" altLang="zh-CN" sz="1600"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en-US" altLang="zh-CN" sz="1600" b="1" dirty="0">
                    <a:latin typeface="微软雅黑" panose="020B0503020204020204" pitchFamily="34" charset="-122"/>
                    <a:ea typeface="微软雅黑" panose="020B0503020204020204" pitchFamily="34" charset="-122"/>
                  </a:rPr>
                  <a:t>  end  </a:t>
                </a:r>
                <a:r>
                  <a:rPr lang="en-US" altLang="zh-CN" sz="1600" dirty="0">
                    <a:latin typeface="微软雅黑" panose="020B0503020204020204" pitchFamily="34" charset="-122"/>
                    <a:ea typeface="微软雅黑" panose="020B0503020204020204" pitchFamily="34" charset="-122"/>
                  </a:rPr>
                  <a:t>//C[</a:t>
                </a:r>
                <a:r>
                  <a:rPr lang="en-US" altLang="zh-CN" sz="1600" dirty="0" err="1">
                    <a:latin typeface="微软雅黑" panose="020B0503020204020204" pitchFamily="34" charset="-122"/>
                    <a:ea typeface="微软雅黑" panose="020B0503020204020204" pitchFamily="34" charset="-122"/>
                  </a:rPr>
                  <a:t>i</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记录序列</a:t>
                </a:r>
                <a:r>
                  <a:rPr lang="en-US" altLang="zh-CN" sz="1600" dirty="0">
                    <a:latin typeface="微软雅黑" panose="020B0503020204020204" pitchFamily="34" charset="-122"/>
                    <a:ea typeface="微软雅黑" panose="020B0503020204020204" pitchFamily="34" charset="-122"/>
                  </a:rPr>
                  <a:t>A</a:t>
                </a:r>
                <a:r>
                  <a:rPr lang="zh-CN" altLang="en-US" sz="1600" dirty="0">
                    <a:latin typeface="微软雅黑" panose="020B0503020204020204" pitchFamily="34" charset="-122"/>
                    <a:ea typeface="微软雅黑" panose="020B0503020204020204" pitchFamily="34" charset="-122"/>
                  </a:rPr>
                  <a:t>中</a:t>
                </a:r>
                <a:r>
                  <a:rPr lang="zh-CN" altLang="en-US" sz="1600" dirty="0">
                    <a:solidFill>
                      <a:srgbClr val="FFFF00"/>
                    </a:solidFill>
                    <a:latin typeface="微软雅黑" panose="020B0503020204020204" pitchFamily="34" charset="-122"/>
                    <a:ea typeface="微软雅黑" panose="020B0503020204020204" pitchFamily="34" charset="-122"/>
                  </a:rPr>
                  <a:t>等于</a:t>
                </a:r>
                <a:r>
                  <a:rPr lang="en-US" altLang="zh-CN" sz="1600" dirty="0">
                    <a:solidFill>
                      <a:srgbClr val="FFFF00"/>
                    </a:solidFill>
                    <a:latin typeface="微软雅黑" panose="020B0503020204020204" pitchFamily="34" charset="-122"/>
                    <a:ea typeface="微软雅黑" panose="020B0503020204020204" pitchFamily="34" charset="-122"/>
                  </a:rPr>
                  <a:t>i</a:t>
                </a:r>
                <a:r>
                  <a:rPr lang="zh-CN" altLang="en-US" sz="1600" dirty="0">
                    <a:latin typeface="微软雅黑" panose="020B0503020204020204" pitchFamily="34" charset="-122"/>
                    <a:ea typeface="微软雅黑" panose="020B0503020204020204" pitchFamily="34" charset="-122"/>
                  </a:rPr>
                  <a:t>的元素个数</a:t>
                </a:r>
                <a:endParaRPr lang="en-US" altLang="zh-CN" sz="1600" b="1"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en-US" altLang="zh-CN" sz="1600" b="1" dirty="0">
                    <a:latin typeface="微软雅黑" panose="020B0503020204020204" pitchFamily="34" charset="-122"/>
                    <a:ea typeface="微软雅黑" panose="020B0503020204020204" pitchFamily="34" charset="-122"/>
                  </a:rPr>
                  <a:t>  for</a:t>
                </a:r>
                <a:r>
                  <a:rPr lang="en-US" altLang="zh-CN"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𝑖</m:t>
                    </m:r>
                    <m:r>
                      <a:rPr lang="en-US" altLang="zh-CN" sz="1600" i="1">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1</m:t>
                    </m:r>
                  </m:oMath>
                </a14:m>
                <a:r>
                  <a:rPr lang="en-US" altLang="zh-CN"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to</a:t>
                </a:r>
                <a:r>
                  <a:rPr lang="en-US" altLang="zh-CN"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𝑘</m:t>
                    </m:r>
                  </m:oMath>
                </a14:m>
                <a:r>
                  <a:rPr lang="en-US" altLang="zh-CN"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do</a:t>
                </a:r>
              </a:p>
              <a:p>
                <a:pPr marL="360000" lvl="0" indent="-288000" eaLnBrk="0" fontAlgn="base" hangingPunct="0">
                  <a:spcBef>
                    <a:spcPct val="0"/>
                  </a:spcBef>
                  <a:spcAft>
                    <a:spcPct val="0"/>
                  </a:spcAft>
                  <a:buFont typeface="+mj-lt"/>
                  <a:buAutoNum type="arabicPeriod"/>
                </a:pPr>
                <a:r>
                  <a:rPr lang="en-US" altLang="zh-CN" sz="1600" dirty="0">
                    <a:latin typeface="微软雅黑" panose="020B0503020204020204" pitchFamily="34" charset="-122"/>
                    <a:ea typeface="微软雅黑" panose="020B0503020204020204" pitchFamily="34" charset="-122"/>
                  </a:rPr>
                  <a:t>  |   </a:t>
                </a:r>
                <a14:m>
                  <m:oMath xmlns:m="http://schemas.openxmlformats.org/officeDocument/2006/math">
                    <m:r>
                      <a:rPr lang="en-US" altLang="zh-CN" sz="1600" i="1">
                        <a:latin typeface="Cambria Math" panose="02040503050406030204" pitchFamily="18" charset="0"/>
                        <a:ea typeface="微软雅黑" panose="020B0503020204020204" pitchFamily="34" charset="-122"/>
                      </a:rPr>
                      <m:t>𝐶</m:t>
                    </m:r>
                    <m:d>
                      <m:dPr>
                        <m:begChr m:val="["/>
                        <m:endChr m:val="]"/>
                        <m:ctrlPr>
                          <a:rPr lang="en-US" altLang="zh-CN" sz="1600" i="1">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𝑖</m:t>
                        </m:r>
                      </m:e>
                    </m:d>
                    <m:r>
                      <a:rPr lang="en-US" altLang="zh-CN" sz="1600" i="1">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  </m:t>
                    </m:r>
                    <m:r>
                      <a:rPr lang="en-US" altLang="zh-CN" sz="1600" b="0" i="1" smtClean="0">
                        <a:latin typeface="Cambria Math" panose="02040503050406030204" pitchFamily="18" charset="0"/>
                        <a:ea typeface="微软雅黑" panose="020B0503020204020204" pitchFamily="34" charset="-122"/>
                      </a:rPr>
                      <m:t>𝐶</m:t>
                    </m:r>
                    <m:d>
                      <m:dPr>
                        <m:begChr m:val="["/>
                        <m:endChr m:val="]"/>
                        <m:ctrlPr>
                          <a:rPr lang="en-US" altLang="zh-CN" sz="1600" b="0" i="1" smtClean="0">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𝑖</m:t>
                        </m:r>
                      </m:e>
                    </m:d>
                    <m:r>
                      <a:rPr lang="en-US" altLang="zh-CN" sz="1600" b="0" i="1" smtClean="0">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𝐶</m:t>
                    </m:r>
                    <m:r>
                      <a:rPr lang="en-US" altLang="zh-CN" sz="1600" b="0" i="1" smtClean="0">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𝑖</m:t>
                    </m:r>
                    <m:r>
                      <a:rPr lang="en-US" altLang="zh-CN" sz="1600" b="0" i="1" smtClean="0">
                        <a:latin typeface="Cambria Math" panose="02040503050406030204" pitchFamily="18" charset="0"/>
                        <a:ea typeface="微软雅黑" panose="020B0503020204020204" pitchFamily="34" charset="-122"/>
                      </a:rPr>
                      <m:t>−1]</m:t>
                    </m:r>
                  </m:oMath>
                </a14:m>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前缀和！</a:t>
                </a:r>
                <a:endParaRPr lang="en-US" altLang="zh-CN" sz="1600"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en-US" altLang="zh-CN" sz="1600" b="1" dirty="0">
                    <a:latin typeface="微软雅黑" panose="020B0503020204020204" pitchFamily="34" charset="-122"/>
                    <a:ea typeface="微软雅黑" panose="020B0503020204020204" pitchFamily="34" charset="-122"/>
                  </a:rPr>
                  <a:t>  end  </a:t>
                </a:r>
                <a:r>
                  <a:rPr lang="en-US" altLang="zh-CN" sz="1600" dirty="0">
                    <a:latin typeface="微软雅黑" panose="020B0503020204020204" pitchFamily="34" charset="-122"/>
                    <a:ea typeface="微软雅黑" panose="020B0503020204020204" pitchFamily="34" charset="-122"/>
                  </a:rPr>
                  <a:t>//C[</a:t>
                </a:r>
                <a:r>
                  <a:rPr lang="en-US" altLang="zh-CN" sz="1600" dirty="0" err="1">
                    <a:latin typeface="微软雅黑" panose="020B0503020204020204" pitchFamily="34" charset="-122"/>
                    <a:ea typeface="微软雅黑" panose="020B0503020204020204" pitchFamily="34" charset="-122"/>
                  </a:rPr>
                  <a:t>i</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记录序列</a:t>
                </a:r>
                <a:r>
                  <a:rPr lang="en-US" altLang="zh-CN" sz="1600" dirty="0">
                    <a:latin typeface="微软雅黑" panose="020B0503020204020204" pitchFamily="34" charset="-122"/>
                    <a:ea typeface="微软雅黑" panose="020B0503020204020204" pitchFamily="34" charset="-122"/>
                  </a:rPr>
                  <a:t>A</a:t>
                </a:r>
                <a:r>
                  <a:rPr lang="zh-CN" altLang="en-US" sz="1600" dirty="0">
                    <a:latin typeface="微软雅黑" panose="020B0503020204020204" pitchFamily="34" charset="-122"/>
                    <a:ea typeface="微软雅黑" panose="020B0503020204020204" pitchFamily="34" charset="-122"/>
                  </a:rPr>
                  <a:t>中</a:t>
                </a:r>
                <a:r>
                  <a:rPr lang="zh-CN" altLang="en-US" sz="1600" dirty="0">
                    <a:solidFill>
                      <a:schemeClr val="accent4">
                        <a:lumMod val="60000"/>
                        <a:lumOff val="40000"/>
                      </a:schemeClr>
                    </a:solidFill>
                    <a:latin typeface="微软雅黑" panose="020B0503020204020204" pitchFamily="34" charset="-122"/>
                    <a:ea typeface="微软雅黑" panose="020B0503020204020204" pitchFamily="34" charset="-122"/>
                  </a:rPr>
                  <a:t>小于等于</a:t>
                </a:r>
                <a:r>
                  <a:rPr lang="en-US" altLang="zh-CN" sz="1600" dirty="0">
                    <a:solidFill>
                      <a:srgbClr val="FFFF00"/>
                    </a:solidFill>
                    <a:latin typeface="微软雅黑" panose="020B0503020204020204" pitchFamily="34" charset="-122"/>
                    <a:ea typeface="微软雅黑" panose="020B0503020204020204" pitchFamily="34" charset="-122"/>
                  </a:rPr>
                  <a:t>i</a:t>
                </a:r>
                <a:r>
                  <a:rPr lang="zh-CN" altLang="en-US" sz="1600" dirty="0">
                    <a:latin typeface="微软雅黑" panose="020B0503020204020204" pitchFamily="34" charset="-122"/>
                    <a:ea typeface="微软雅黑" panose="020B0503020204020204" pitchFamily="34" charset="-122"/>
                  </a:rPr>
                  <a:t>的元素个数</a:t>
                </a:r>
                <a:endParaRPr lang="en-US" altLang="zh-CN" sz="1600" b="1"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en-US" altLang="zh-CN" sz="1600" b="1" dirty="0">
                    <a:latin typeface="微软雅黑" panose="020B0503020204020204" pitchFamily="34" charset="-122"/>
                    <a:ea typeface="微软雅黑" panose="020B0503020204020204" pitchFamily="34" charset="-122"/>
                  </a:rPr>
                  <a:t> for</a:t>
                </a:r>
                <a:r>
                  <a:rPr lang="en-US" altLang="zh-CN"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𝑗</m:t>
                    </m:r>
                    <m:r>
                      <a:rPr lang="en-US" altLang="zh-CN" sz="1600" i="1">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𝑛</m:t>
                    </m:r>
                  </m:oMath>
                </a14:m>
                <a:r>
                  <a:rPr lang="en-US" altLang="zh-CN"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to</a:t>
                </a:r>
                <a:r>
                  <a:rPr lang="en-US" altLang="zh-CN"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b="0" i="0" smtClean="0">
                        <a:latin typeface="Cambria Math" panose="02040503050406030204" pitchFamily="18" charset="0"/>
                        <a:ea typeface="微软雅黑" panose="020B0503020204020204" pitchFamily="34" charset="-122"/>
                      </a:rPr>
                      <m:t>1</m:t>
                    </m:r>
                  </m:oMath>
                </a14:m>
                <a:r>
                  <a:rPr lang="en-US" altLang="zh-CN"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do</a:t>
                </a:r>
              </a:p>
              <a:p>
                <a:pPr marL="360000" lvl="0" indent="-288000" eaLnBrk="0" fontAlgn="base" hangingPunct="0">
                  <a:spcBef>
                    <a:spcPct val="0"/>
                  </a:spcBef>
                  <a:spcAft>
                    <a:spcPct val="0"/>
                  </a:spcAft>
                  <a:buFont typeface="+mj-lt"/>
                  <a:buAutoNum type="arabicPeriod"/>
                </a:pPr>
                <a:r>
                  <a:rPr lang="en-US" altLang="zh-CN" sz="1600" dirty="0">
                    <a:latin typeface="微软雅黑" panose="020B0503020204020204" pitchFamily="34" charset="-122"/>
                    <a:ea typeface="微软雅黑" panose="020B0503020204020204" pitchFamily="34" charset="-122"/>
                  </a:rPr>
                  <a:t> |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𝐵</m:t>
                    </m:r>
                    <m:d>
                      <m:dPr>
                        <m:begChr m:val="["/>
                        <m:endChr m:val="]"/>
                        <m:ctrlPr>
                          <a:rPr lang="en-US" altLang="zh-CN" sz="1600" b="0" i="1" smtClean="0">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𝐶</m:t>
                        </m:r>
                        <m:d>
                          <m:dPr>
                            <m:begChr m:val="["/>
                            <m:endChr m:val="]"/>
                            <m:ctrlPr>
                              <a:rPr lang="en-US" altLang="zh-CN" sz="1600" b="0" i="1" smtClean="0">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𝐴</m:t>
                            </m:r>
                            <m:r>
                              <a:rPr lang="en-US" altLang="zh-CN" sz="1600" b="0" i="1" smtClean="0">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𝑗</m:t>
                            </m:r>
                            <m:r>
                              <a:rPr lang="en-US" altLang="zh-CN" sz="1600" b="0" i="1" smtClean="0">
                                <a:latin typeface="Cambria Math" panose="02040503050406030204" pitchFamily="18" charset="0"/>
                                <a:ea typeface="微软雅黑" panose="020B0503020204020204" pitchFamily="34" charset="-122"/>
                              </a:rPr>
                              <m:t>]</m:t>
                            </m:r>
                          </m:e>
                        </m:d>
                      </m:e>
                    </m:d>
                    <m:r>
                      <a:rPr lang="en-US" altLang="zh-CN" sz="1600" b="0" i="1" smtClean="0">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𝐴</m:t>
                    </m:r>
                    <m:d>
                      <m:dPr>
                        <m:begChr m:val="["/>
                        <m:endChr m:val="]"/>
                        <m:ctrlPr>
                          <a:rPr lang="en-US" altLang="zh-CN" sz="1600" b="0" i="1" smtClean="0">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𝑗</m:t>
                        </m:r>
                      </m:e>
                    </m:d>
                  </m:oMath>
                </a14:m>
                <a:endParaRPr lang="en-US" altLang="zh-CN" sz="1600" b="0" dirty="0">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en-US" altLang="zh-CN" sz="1600" dirty="0">
                    <a:ea typeface="微软雅黑" panose="020B0503020204020204" pitchFamily="34" charset="-122"/>
                  </a:rPr>
                  <a:t>  </a:t>
                </a:r>
                <a:r>
                  <a:rPr lang="en-US" altLang="zh-CN" sz="1600" b="0" dirty="0">
                    <a:ea typeface="微软雅黑" panose="020B0503020204020204" pitchFamily="34" charset="-122"/>
                  </a:rPr>
                  <a:t>|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𝐶</m:t>
                    </m:r>
                    <m:d>
                      <m:dPr>
                        <m:begChr m:val="["/>
                        <m:endChr m:val="]"/>
                        <m:ctrlPr>
                          <a:rPr lang="en-US" altLang="zh-CN" sz="1600" b="0" i="1" smtClean="0">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𝐴</m:t>
                        </m:r>
                        <m:d>
                          <m:dPr>
                            <m:begChr m:val="["/>
                            <m:endChr m:val="]"/>
                            <m:ctrlPr>
                              <a:rPr lang="en-US" altLang="zh-CN" sz="1600" b="0" i="1" smtClean="0">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𝑗</m:t>
                            </m:r>
                          </m:e>
                        </m:d>
                      </m:e>
                    </m:d>
                    <m:r>
                      <a:rPr lang="en-US" altLang="zh-CN" sz="1600" b="0" i="1" smtClean="0">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𝐶</m:t>
                    </m:r>
                    <m:d>
                      <m:dPr>
                        <m:begChr m:val="["/>
                        <m:endChr m:val="]"/>
                        <m:ctrlPr>
                          <a:rPr lang="en-US" altLang="zh-CN" sz="1600" b="0" i="1" smtClean="0">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𝐴</m:t>
                        </m:r>
                        <m:d>
                          <m:dPr>
                            <m:begChr m:val="["/>
                            <m:endChr m:val="]"/>
                            <m:ctrlPr>
                              <a:rPr lang="en-US" altLang="zh-CN" sz="1600" b="0" i="1" smtClean="0">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𝑗</m:t>
                            </m:r>
                          </m:e>
                        </m:d>
                      </m:e>
                    </m:d>
                    <m:r>
                      <a:rPr lang="en-US" altLang="zh-CN" sz="1600" b="0" i="1" smtClean="0">
                        <a:latin typeface="Cambria Math" panose="02040503050406030204" pitchFamily="18" charset="0"/>
                        <a:ea typeface="微软雅黑" panose="020B0503020204020204" pitchFamily="34" charset="-122"/>
                      </a:rPr>
                      <m:t>−1 </m:t>
                    </m:r>
                  </m:oMath>
                </a14:m>
                <a:endParaRPr lang="en-US" altLang="zh-CN" sz="1600" i="1"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en-US" altLang="zh-CN" sz="1600" b="1" dirty="0">
                    <a:latin typeface="微软雅黑" panose="020B0503020204020204" pitchFamily="34" charset="-122"/>
                    <a:ea typeface="微软雅黑" panose="020B0503020204020204" pitchFamily="34" charset="-122"/>
                  </a:rPr>
                  <a:t> end</a:t>
                </a:r>
                <a:endParaRPr lang="en-US" altLang="zh-CN" sz="1600"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zh-CN" altLang="zh-CN" sz="1600" dirty="0">
                    <a:latin typeface="微软雅黑" panose="020B0503020204020204" pitchFamily="34" charset="-122"/>
                    <a:ea typeface="微软雅黑" panose="020B0503020204020204" pitchFamily="34" charset="-122"/>
                  </a:rPr>
                  <a:t>———————————————</a:t>
                </a:r>
              </a:p>
            </p:txBody>
          </p:sp>
        </mc:Choice>
        <mc:Fallback xmlns="">
          <p:sp>
            <p:nvSpPr>
              <p:cNvPr id="114" name="任意多边形: 形状 113">
                <a:extLst>
                  <a:ext uri="{FF2B5EF4-FFF2-40B4-BE49-F238E27FC236}">
                    <a16:creationId xmlns:a16="http://schemas.microsoft.com/office/drawing/2014/main" id="{5D50570A-F208-48D8-82D8-4104AC1B78E2}"/>
                  </a:ext>
                </a:extLst>
              </p:cNvPr>
              <p:cNvSpPr>
                <a:spLocks noRot="1" noChangeAspect="1" noMove="1" noResize="1" noEditPoints="1" noAdjustHandles="1" noChangeArrowheads="1" noChangeShapeType="1" noTextEdit="1"/>
              </p:cNvSpPr>
              <p:nvPr/>
            </p:nvSpPr>
            <p:spPr>
              <a:xfrm>
                <a:off x="129493" y="1875051"/>
                <a:ext cx="4886455" cy="4152162"/>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blipFill>
                <a:blip r:embed="rId3"/>
                <a:stretch>
                  <a:fillRect/>
                </a:stretch>
              </a:blipFill>
            </p:spPr>
            <p:txBody>
              <a:bodyPr/>
              <a:lstStyle/>
              <a:p>
                <a:r>
                  <a:rPr lang="zh-CN" altLang="en-US">
                    <a:noFill/>
                  </a:rPr>
                  <a:t> </a:t>
                </a:r>
              </a:p>
            </p:txBody>
          </p:sp>
        </mc:Fallback>
      </mc:AlternateContent>
      <p:sp>
        <p:nvSpPr>
          <p:cNvPr id="2" name="标题 1"/>
          <p:cNvSpPr>
            <a:spLocks noGrp="1"/>
          </p:cNvSpPr>
          <p:nvPr>
            <p:ph type="title"/>
          </p:nvPr>
        </p:nvSpPr>
        <p:spPr/>
        <p:txBody>
          <a:bodyPr/>
          <a:lstStyle/>
          <a:p>
            <a:r>
              <a:rPr lang="en-US" altLang="zh-CN" dirty="0"/>
              <a:t>10.7.1</a:t>
            </a:r>
            <a:r>
              <a:rPr lang="zh-CN" altLang="en-US" dirty="0"/>
              <a:t>  计数排序的示例</a:t>
            </a:r>
          </a:p>
        </p:txBody>
      </p:sp>
      <p:sp>
        <p:nvSpPr>
          <p:cNvPr id="3" name="副标题 2"/>
          <p:cNvSpPr>
            <a:spLocks noGrp="1"/>
          </p:cNvSpPr>
          <p:nvPr>
            <p:ph type="subTitle" idx="1"/>
          </p:nvPr>
        </p:nvSpPr>
        <p:spPr/>
        <p:txBody>
          <a:bodyPr/>
          <a:lstStyle/>
          <a:p>
            <a:r>
              <a:rPr lang="en-US" altLang="zh-CN" dirty="0"/>
              <a:t>10.7.1</a:t>
            </a:r>
            <a:r>
              <a:rPr lang="zh-CN" altLang="en-US" dirty="0"/>
              <a:t> 计数排序</a:t>
            </a:r>
          </a:p>
        </p:txBody>
      </p:sp>
      <p:sp>
        <p:nvSpPr>
          <p:cNvPr id="4" name="文本占位符 3"/>
          <p:cNvSpPr>
            <a:spLocks noGrp="1"/>
          </p:cNvSpPr>
          <p:nvPr>
            <p:ph type="body" idx="10"/>
          </p:nvPr>
        </p:nvSpPr>
        <p:spPr/>
        <p:txBody>
          <a:bodyPr/>
          <a:lstStyle/>
          <a:p>
            <a:r>
              <a:rPr lang="zh-CN" altLang="en-US" dirty="0"/>
              <a:t>数据结构</a:t>
            </a:r>
          </a:p>
        </p:txBody>
      </p:sp>
      <p:sp>
        <p:nvSpPr>
          <p:cNvPr id="21" name="Rectangle 98">
            <a:extLst>
              <a:ext uri="{FF2B5EF4-FFF2-40B4-BE49-F238E27FC236}">
                <a16:creationId xmlns:a16="http://schemas.microsoft.com/office/drawing/2014/main" id="{15EA0135-894D-4480-9F19-36FEFF7DF48E}"/>
              </a:ext>
            </a:extLst>
          </p:cNvPr>
          <p:cNvSpPr>
            <a:spLocks noChangeArrowheads="1"/>
          </p:cNvSpPr>
          <p:nvPr/>
        </p:nvSpPr>
        <p:spPr bwMode="auto">
          <a:xfrm>
            <a:off x="182126" y="3035409"/>
            <a:ext cx="4437582" cy="836876"/>
          </a:xfrm>
          <a:prstGeom prst="rect">
            <a:avLst/>
          </a:prstGeom>
          <a:noFill/>
          <a:ln w="28575">
            <a:solidFill>
              <a:srgbClr val="FFC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endParaRPr lang="zh-CN" altLang="en-US"/>
          </a:p>
        </p:txBody>
      </p:sp>
      <p:sp>
        <p:nvSpPr>
          <p:cNvPr id="70" name="Rectangle 39">
            <a:extLst>
              <a:ext uri="{FF2B5EF4-FFF2-40B4-BE49-F238E27FC236}">
                <a16:creationId xmlns:a16="http://schemas.microsoft.com/office/drawing/2014/main" id="{52662334-2D16-49D6-A680-C9C25355778A}"/>
              </a:ext>
            </a:extLst>
          </p:cNvPr>
          <p:cNvSpPr>
            <a:spLocks noChangeArrowheads="1"/>
          </p:cNvSpPr>
          <p:nvPr/>
        </p:nvSpPr>
        <p:spPr bwMode="auto">
          <a:xfrm>
            <a:off x="9658540" y="2971800"/>
            <a:ext cx="549275" cy="457200"/>
          </a:xfrm>
          <a:prstGeom prst="rect">
            <a:avLst/>
          </a:prstGeom>
          <a:solidFill>
            <a:srgbClr val="FF99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r>
              <a:rPr lang="en-US" altLang="zh-CN" b="1">
                <a:solidFill>
                  <a:schemeClr val="folHlink"/>
                </a:solidFill>
                <a:latin typeface="Times New Roman" pitchFamily="18" charset="0"/>
              </a:rPr>
              <a:t>0</a:t>
            </a:r>
          </a:p>
        </p:txBody>
      </p:sp>
      <p:sp>
        <p:nvSpPr>
          <p:cNvPr id="71" name="Rectangle 97">
            <a:extLst>
              <a:ext uri="{FF2B5EF4-FFF2-40B4-BE49-F238E27FC236}">
                <a16:creationId xmlns:a16="http://schemas.microsoft.com/office/drawing/2014/main" id="{26889B57-E5AB-44F9-8E78-79BCFEF00558}"/>
              </a:ext>
            </a:extLst>
          </p:cNvPr>
          <p:cNvSpPr>
            <a:spLocks noChangeArrowheads="1"/>
          </p:cNvSpPr>
          <p:nvPr/>
        </p:nvSpPr>
        <p:spPr bwMode="auto">
          <a:xfrm>
            <a:off x="9658540" y="2976563"/>
            <a:ext cx="549275" cy="457200"/>
          </a:xfrm>
          <a:prstGeom prst="rect">
            <a:avLst/>
          </a:prstGeom>
          <a:solidFill>
            <a:srgbClr val="FFFF66"/>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r>
              <a:rPr lang="en-US" altLang="zh-CN" b="1">
                <a:solidFill>
                  <a:schemeClr val="folHlink"/>
                </a:solidFill>
                <a:latin typeface="Times New Roman" pitchFamily="18" charset="0"/>
              </a:rPr>
              <a:t>1</a:t>
            </a:r>
          </a:p>
        </p:txBody>
      </p:sp>
      <p:sp>
        <p:nvSpPr>
          <p:cNvPr id="72" name="Rectangle 2">
            <a:extLst>
              <a:ext uri="{FF2B5EF4-FFF2-40B4-BE49-F238E27FC236}">
                <a16:creationId xmlns:a16="http://schemas.microsoft.com/office/drawing/2014/main" id="{1A85B4BF-CF51-44FC-A761-2766F6335D83}"/>
              </a:ext>
            </a:extLst>
          </p:cNvPr>
          <p:cNvSpPr>
            <a:spLocks noChangeArrowheads="1"/>
          </p:cNvSpPr>
          <p:nvPr/>
        </p:nvSpPr>
        <p:spPr bwMode="auto">
          <a:xfrm>
            <a:off x="11306365" y="2986088"/>
            <a:ext cx="547688" cy="457200"/>
          </a:xfrm>
          <a:prstGeom prst="rect">
            <a:avLst/>
          </a:prstGeom>
          <a:solidFill>
            <a:srgbClr val="FF99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r>
              <a:rPr lang="en-US" altLang="zh-CN" b="1">
                <a:solidFill>
                  <a:schemeClr val="folHlink"/>
                </a:solidFill>
                <a:latin typeface="Times New Roman" pitchFamily="18" charset="0"/>
              </a:rPr>
              <a:t>1</a:t>
            </a:r>
          </a:p>
        </p:txBody>
      </p:sp>
      <p:sp>
        <p:nvSpPr>
          <p:cNvPr id="73" name="Rectangle 4">
            <a:extLst>
              <a:ext uri="{FF2B5EF4-FFF2-40B4-BE49-F238E27FC236}">
                <a16:creationId xmlns:a16="http://schemas.microsoft.com/office/drawing/2014/main" id="{00A6693F-A588-4571-948C-1EE6C5B9DA73}"/>
              </a:ext>
            </a:extLst>
          </p:cNvPr>
          <p:cNvSpPr>
            <a:spLocks noChangeArrowheads="1"/>
          </p:cNvSpPr>
          <p:nvPr/>
        </p:nvSpPr>
        <p:spPr bwMode="auto">
          <a:xfrm>
            <a:off x="8042465" y="2971800"/>
            <a:ext cx="549275" cy="457200"/>
          </a:xfrm>
          <a:prstGeom prst="rect">
            <a:avLst/>
          </a:prstGeom>
          <a:solidFill>
            <a:srgbClr val="FF99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r>
              <a:rPr lang="en-US" altLang="zh-CN" b="1">
                <a:solidFill>
                  <a:schemeClr val="folHlink"/>
                </a:solidFill>
                <a:latin typeface="Times New Roman" pitchFamily="18" charset="0"/>
              </a:rPr>
              <a:t>3</a:t>
            </a:r>
          </a:p>
        </p:txBody>
      </p:sp>
      <p:sp>
        <p:nvSpPr>
          <p:cNvPr id="74" name="Rectangle 5">
            <a:extLst>
              <a:ext uri="{FF2B5EF4-FFF2-40B4-BE49-F238E27FC236}">
                <a16:creationId xmlns:a16="http://schemas.microsoft.com/office/drawing/2014/main" id="{A54CF013-DB2D-4CFE-A768-ADAB82842339}"/>
              </a:ext>
            </a:extLst>
          </p:cNvPr>
          <p:cNvSpPr>
            <a:spLocks noChangeArrowheads="1"/>
          </p:cNvSpPr>
          <p:nvPr/>
        </p:nvSpPr>
        <p:spPr bwMode="auto">
          <a:xfrm>
            <a:off x="7494778" y="2971800"/>
            <a:ext cx="547687" cy="457200"/>
          </a:xfrm>
          <a:prstGeom prst="rect">
            <a:avLst/>
          </a:prstGeom>
          <a:solidFill>
            <a:srgbClr val="FF99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r>
              <a:rPr lang="en-US" altLang="zh-CN" b="1">
                <a:solidFill>
                  <a:schemeClr val="folHlink"/>
                </a:solidFill>
                <a:latin typeface="Times New Roman" pitchFamily="18" charset="0"/>
              </a:rPr>
              <a:t>4</a:t>
            </a:r>
          </a:p>
        </p:txBody>
      </p:sp>
      <p:sp>
        <p:nvSpPr>
          <p:cNvPr id="75" name="Rectangle 6">
            <a:extLst>
              <a:ext uri="{FF2B5EF4-FFF2-40B4-BE49-F238E27FC236}">
                <a16:creationId xmlns:a16="http://schemas.microsoft.com/office/drawing/2014/main" id="{0E028FE8-2E98-499D-8440-BFCA4C61AF91}"/>
              </a:ext>
            </a:extLst>
          </p:cNvPr>
          <p:cNvSpPr>
            <a:spLocks noChangeArrowheads="1"/>
          </p:cNvSpPr>
          <p:nvPr/>
        </p:nvSpPr>
        <p:spPr bwMode="auto">
          <a:xfrm>
            <a:off x="6945503" y="2971800"/>
            <a:ext cx="549275" cy="457200"/>
          </a:xfrm>
          <a:prstGeom prst="rect">
            <a:avLst/>
          </a:prstGeom>
          <a:solidFill>
            <a:srgbClr val="FF99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r>
              <a:rPr lang="en-US" altLang="zh-CN" b="1">
                <a:solidFill>
                  <a:schemeClr val="folHlink"/>
                </a:solidFill>
                <a:latin typeface="Times New Roman" pitchFamily="18" charset="0"/>
              </a:rPr>
              <a:t>3</a:t>
            </a:r>
          </a:p>
        </p:txBody>
      </p:sp>
      <p:sp>
        <p:nvSpPr>
          <p:cNvPr id="76" name="Rectangle 7">
            <a:extLst>
              <a:ext uri="{FF2B5EF4-FFF2-40B4-BE49-F238E27FC236}">
                <a16:creationId xmlns:a16="http://schemas.microsoft.com/office/drawing/2014/main" id="{756DB74B-CB31-40EA-93FE-28065BDA0FF9}"/>
              </a:ext>
            </a:extLst>
          </p:cNvPr>
          <p:cNvSpPr>
            <a:spLocks noChangeArrowheads="1"/>
          </p:cNvSpPr>
          <p:nvPr/>
        </p:nvSpPr>
        <p:spPr bwMode="auto">
          <a:xfrm>
            <a:off x="6381940" y="2971800"/>
            <a:ext cx="563563" cy="457200"/>
          </a:xfrm>
          <a:prstGeom prst="rect">
            <a:avLst/>
          </a:prstGeom>
          <a:solidFill>
            <a:srgbClr val="FFFF66"/>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r>
              <a:rPr lang="en-US" altLang="zh-CN" b="1">
                <a:solidFill>
                  <a:schemeClr val="folHlink"/>
                </a:solidFill>
                <a:latin typeface="Times New Roman" pitchFamily="18" charset="0"/>
              </a:rPr>
              <a:t>1</a:t>
            </a:r>
          </a:p>
        </p:txBody>
      </p:sp>
      <p:sp>
        <p:nvSpPr>
          <p:cNvPr id="77" name="Rectangle 8">
            <a:extLst>
              <a:ext uri="{FF2B5EF4-FFF2-40B4-BE49-F238E27FC236}">
                <a16:creationId xmlns:a16="http://schemas.microsoft.com/office/drawing/2014/main" id="{D17D7BDC-9C62-4745-A7A8-D1918C314946}"/>
              </a:ext>
            </a:extLst>
          </p:cNvPr>
          <p:cNvSpPr>
            <a:spLocks noChangeArrowheads="1"/>
          </p:cNvSpPr>
          <p:nvPr/>
        </p:nvSpPr>
        <p:spPr bwMode="auto">
          <a:xfrm>
            <a:off x="5848540" y="2971800"/>
            <a:ext cx="533400" cy="457200"/>
          </a:xfrm>
          <a:prstGeom prst="rect">
            <a:avLst/>
          </a:prstGeom>
          <a:solidFill>
            <a:srgbClr val="FF99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r>
              <a:rPr lang="en-US" altLang="zh-CN" b="1">
                <a:solidFill>
                  <a:schemeClr val="folHlink"/>
                </a:solidFill>
                <a:latin typeface="Times New Roman" pitchFamily="18" charset="0"/>
              </a:rPr>
              <a:t>4</a:t>
            </a:r>
          </a:p>
        </p:txBody>
      </p:sp>
      <p:sp>
        <p:nvSpPr>
          <p:cNvPr id="78" name="Line 9">
            <a:extLst>
              <a:ext uri="{FF2B5EF4-FFF2-40B4-BE49-F238E27FC236}">
                <a16:creationId xmlns:a16="http://schemas.microsoft.com/office/drawing/2014/main" id="{A22A6AA9-E520-4F16-93F9-8EBDF3950E1A}"/>
              </a:ext>
            </a:extLst>
          </p:cNvPr>
          <p:cNvSpPr>
            <a:spLocks noChangeShapeType="1"/>
          </p:cNvSpPr>
          <p:nvPr/>
        </p:nvSpPr>
        <p:spPr bwMode="auto">
          <a:xfrm>
            <a:off x="5848540" y="2971800"/>
            <a:ext cx="2743200" cy="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79" name="Line 10">
            <a:extLst>
              <a:ext uri="{FF2B5EF4-FFF2-40B4-BE49-F238E27FC236}">
                <a16:creationId xmlns:a16="http://schemas.microsoft.com/office/drawing/2014/main" id="{23030653-8EB2-4387-AE8D-637E7143BB94}"/>
              </a:ext>
            </a:extLst>
          </p:cNvPr>
          <p:cNvSpPr>
            <a:spLocks noChangeShapeType="1"/>
          </p:cNvSpPr>
          <p:nvPr/>
        </p:nvSpPr>
        <p:spPr bwMode="auto">
          <a:xfrm>
            <a:off x="5848540" y="3429000"/>
            <a:ext cx="2743200" cy="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80" name="Line 11">
            <a:extLst>
              <a:ext uri="{FF2B5EF4-FFF2-40B4-BE49-F238E27FC236}">
                <a16:creationId xmlns:a16="http://schemas.microsoft.com/office/drawing/2014/main" id="{B5E3BA5A-31F7-46EF-88A7-63F5CBF3D629}"/>
              </a:ext>
            </a:extLst>
          </p:cNvPr>
          <p:cNvSpPr>
            <a:spLocks noChangeShapeType="1"/>
          </p:cNvSpPr>
          <p:nvPr/>
        </p:nvSpPr>
        <p:spPr bwMode="auto">
          <a:xfrm>
            <a:off x="5848540" y="2971800"/>
            <a:ext cx="0" cy="45720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81" name="Line 12">
            <a:extLst>
              <a:ext uri="{FF2B5EF4-FFF2-40B4-BE49-F238E27FC236}">
                <a16:creationId xmlns:a16="http://schemas.microsoft.com/office/drawing/2014/main" id="{F79086B9-A825-4D18-B3EE-E1702550052D}"/>
              </a:ext>
            </a:extLst>
          </p:cNvPr>
          <p:cNvSpPr>
            <a:spLocks noChangeShapeType="1"/>
          </p:cNvSpPr>
          <p:nvPr/>
        </p:nvSpPr>
        <p:spPr bwMode="auto">
          <a:xfrm>
            <a:off x="6381940" y="2971800"/>
            <a:ext cx="0" cy="457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82" name="Line 13">
            <a:extLst>
              <a:ext uri="{FF2B5EF4-FFF2-40B4-BE49-F238E27FC236}">
                <a16:creationId xmlns:a16="http://schemas.microsoft.com/office/drawing/2014/main" id="{43687B25-B7E5-4166-BD28-F4B715633597}"/>
              </a:ext>
            </a:extLst>
          </p:cNvPr>
          <p:cNvSpPr>
            <a:spLocks noChangeShapeType="1"/>
          </p:cNvSpPr>
          <p:nvPr/>
        </p:nvSpPr>
        <p:spPr bwMode="auto">
          <a:xfrm>
            <a:off x="6945503" y="2971800"/>
            <a:ext cx="0" cy="457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83" name="Line 14">
            <a:extLst>
              <a:ext uri="{FF2B5EF4-FFF2-40B4-BE49-F238E27FC236}">
                <a16:creationId xmlns:a16="http://schemas.microsoft.com/office/drawing/2014/main" id="{F6E0A192-2794-4546-8056-CE7B94271EE4}"/>
              </a:ext>
            </a:extLst>
          </p:cNvPr>
          <p:cNvSpPr>
            <a:spLocks noChangeShapeType="1"/>
          </p:cNvSpPr>
          <p:nvPr/>
        </p:nvSpPr>
        <p:spPr bwMode="auto">
          <a:xfrm>
            <a:off x="7494778" y="2971800"/>
            <a:ext cx="0" cy="457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84" name="Line 15">
            <a:extLst>
              <a:ext uri="{FF2B5EF4-FFF2-40B4-BE49-F238E27FC236}">
                <a16:creationId xmlns:a16="http://schemas.microsoft.com/office/drawing/2014/main" id="{9F464836-BC2E-44C6-8DEA-5EEA94FB4103}"/>
              </a:ext>
            </a:extLst>
          </p:cNvPr>
          <p:cNvSpPr>
            <a:spLocks noChangeShapeType="1"/>
          </p:cNvSpPr>
          <p:nvPr/>
        </p:nvSpPr>
        <p:spPr bwMode="auto">
          <a:xfrm>
            <a:off x="8042465" y="2971800"/>
            <a:ext cx="0" cy="457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85" name="Line 16">
            <a:extLst>
              <a:ext uri="{FF2B5EF4-FFF2-40B4-BE49-F238E27FC236}">
                <a16:creationId xmlns:a16="http://schemas.microsoft.com/office/drawing/2014/main" id="{C38AC1A5-6B6A-48D1-8F19-824E68F6C8B6}"/>
              </a:ext>
            </a:extLst>
          </p:cNvPr>
          <p:cNvSpPr>
            <a:spLocks noChangeShapeType="1"/>
          </p:cNvSpPr>
          <p:nvPr/>
        </p:nvSpPr>
        <p:spPr bwMode="auto">
          <a:xfrm>
            <a:off x="8591740" y="2971800"/>
            <a:ext cx="0" cy="45720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graphicFrame>
        <p:nvGraphicFramePr>
          <p:cNvPr id="86" name="Group 17">
            <a:extLst>
              <a:ext uri="{FF2B5EF4-FFF2-40B4-BE49-F238E27FC236}">
                <a16:creationId xmlns:a16="http://schemas.microsoft.com/office/drawing/2014/main" id="{12B26C44-E12C-431D-B51C-A15AC5A3C88D}"/>
              </a:ext>
            </a:extLst>
          </p:cNvPr>
          <p:cNvGraphicFramePr>
            <a:graphicFrameLocks noGrp="1"/>
          </p:cNvGraphicFramePr>
          <p:nvPr>
            <p:extLst>
              <p:ext uri="{D42A27DB-BD31-4B8C-83A1-F6EECF244321}">
                <p14:modId xmlns:p14="http://schemas.microsoft.com/office/powerpoint/2010/main" val="3015708316"/>
              </p:ext>
            </p:extLst>
          </p:nvPr>
        </p:nvGraphicFramePr>
        <p:xfrm>
          <a:off x="5848540" y="2590800"/>
          <a:ext cx="2743200" cy="457200"/>
        </p:xfrm>
        <a:graphic>
          <a:graphicData uri="http://schemas.openxmlformats.org/drawingml/2006/table">
            <a:tbl>
              <a:tblPr/>
              <a:tblGrid>
                <a:gridCol w="549275">
                  <a:extLst>
                    <a:ext uri="{9D8B030D-6E8A-4147-A177-3AD203B41FA5}">
                      <a16:colId xmlns:a16="http://schemas.microsoft.com/office/drawing/2014/main" val="20000"/>
                    </a:ext>
                  </a:extLst>
                </a:gridCol>
                <a:gridCol w="547688">
                  <a:extLst>
                    <a:ext uri="{9D8B030D-6E8A-4147-A177-3AD203B41FA5}">
                      <a16:colId xmlns:a16="http://schemas.microsoft.com/office/drawing/2014/main" val="20001"/>
                    </a:ext>
                  </a:extLst>
                </a:gridCol>
                <a:gridCol w="549275">
                  <a:extLst>
                    <a:ext uri="{9D8B030D-6E8A-4147-A177-3AD203B41FA5}">
                      <a16:colId xmlns:a16="http://schemas.microsoft.com/office/drawing/2014/main" val="20002"/>
                    </a:ext>
                  </a:extLst>
                </a:gridCol>
                <a:gridCol w="547687">
                  <a:extLst>
                    <a:ext uri="{9D8B030D-6E8A-4147-A177-3AD203B41FA5}">
                      <a16:colId xmlns:a16="http://schemas.microsoft.com/office/drawing/2014/main" val="20003"/>
                    </a:ext>
                  </a:extLst>
                </a:gridCol>
                <a:gridCol w="549275">
                  <a:extLst>
                    <a:ext uri="{9D8B030D-6E8A-4147-A177-3AD203B41FA5}">
                      <a16:colId xmlns:a16="http://schemas.microsoft.com/office/drawing/2014/main" val="20004"/>
                    </a:ext>
                  </a:extLst>
                </a:gridCol>
              </a:tblGrid>
              <a:tr h="457200">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1</a:t>
                      </a:r>
                    </a:p>
                  </a:txBody>
                  <a:tcPr horzOverflow="overflow">
                    <a:lnL cap="flat">
                      <a:noFill/>
                    </a:lnL>
                    <a:lnR>
                      <a:noFill/>
                    </a:lnR>
                    <a:lnT cap="flat">
                      <a:noFill/>
                    </a:lnT>
                    <a:lnB cap="flat">
                      <a:noFill/>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2</a:t>
                      </a:r>
                    </a:p>
                  </a:txBody>
                  <a:tcPr horzOverflow="overflow">
                    <a:lnL>
                      <a:noFill/>
                    </a:lnL>
                    <a:lnR>
                      <a:noFill/>
                    </a:lnR>
                    <a:lnT cap="flat">
                      <a:noFill/>
                    </a:lnT>
                    <a:lnB cap="flat">
                      <a:noFill/>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3</a:t>
                      </a:r>
                    </a:p>
                  </a:txBody>
                  <a:tcPr horzOverflow="overflow">
                    <a:lnL>
                      <a:noFill/>
                    </a:lnL>
                    <a:lnR>
                      <a:noFill/>
                    </a:lnR>
                    <a:lnT cap="flat">
                      <a:noFill/>
                    </a:lnT>
                    <a:lnB cap="flat">
                      <a:noFill/>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4</a:t>
                      </a:r>
                    </a:p>
                  </a:txBody>
                  <a:tcPr horzOverflow="overflow">
                    <a:lnL>
                      <a:noFill/>
                    </a:lnL>
                    <a:lnR>
                      <a:noFill/>
                    </a:lnR>
                    <a:lnT cap="flat">
                      <a:noFill/>
                    </a:lnT>
                    <a:lnB cap="flat">
                      <a:noFill/>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5</a:t>
                      </a:r>
                    </a:p>
                  </a:txBody>
                  <a:tcPr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87" name="Text Box 35">
            <a:extLst>
              <a:ext uri="{FF2B5EF4-FFF2-40B4-BE49-F238E27FC236}">
                <a16:creationId xmlns:a16="http://schemas.microsoft.com/office/drawing/2014/main" id="{D2200AE4-C468-41E5-AA62-233E43E54D29}"/>
              </a:ext>
            </a:extLst>
          </p:cNvPr>
          <p:cNvSpPr txBox="1">
            <a:spLocks noChangeArrowheads="1"/>
          </p:cNvSpPr>
          <p:nvPr/>
        </p:nvSpPr>
        <p:spPr bwMode="auto">
          <a:xfrm>
            <a:off x="5238940" y="3003550"/>
            <a:ext cx="4270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i="1">
                <a:solidFill>
                  <a:srgbClr val="006600"/>
                </a:solidFill>
              </a:rPr>
              <a:t>A:</a:t>
            </a:r>
          </a:p>
        </p:txBody>
      </p:sp>
      <p:sp>
        <p:nvSpPr>
          <p:cNvPr id="88" name="Rectangle 37">
            <a:extLst>
              <a:ext uri="{FF2B5EF4-FFF2-40B4-BE49-F238E27FC236}">
                <a16:creationId xmlns:a16="http://schemas.microsoft.com/office/drawing/2014/main" id="{48863A0E-678B-4C5E-A6D6-29D0B3DA1DDB}"/>
              </a:ext>
            </a:extLst>
          </p:cNvPr>
          <p:cNvSpPr>
            <a:spLocks noChangeArrowheads="1"/>
          </p:cNvSpPr>
          <p:nvPr/>
        </p:nvSpPr>
        <p:spPr bwMode="auto">
          <a:xfrm>
            <a:off x="10755503" y="2971800"/>
            <a:ext cx="549275" cy="457200"/>
          </a:xfrm>
          <a:prstGeom prst="rect">
            <a:avLst/>
          </a:prstGeom>
          <a:solidFill>
            <a:srgbClr val="FF99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r>
              <a:rPr lang="en-US" altLang="zh-CN" b="1">
                <a:solidFill>
                  <a:schemeClr val="folHlink"/>
                </a:solidFill>
                <a:latin typeface="Times New Roman" pitchFamily="18" charset="0"/>
              </a:rPr>
              <a:t>0</a:t>
            </a:r>
          </a:p>
        </p:txBody>
      </p:sp>
      <p:sp>
        <p:nvSpPr>
          <p:cNvPr id="89" name="Rectangle 38">
            <a:extLst>
              <a:ext uri="{FF2B5EF4-FFF2-40B4-BE49-F238E27FC236}">
                <a16:creationId xmlns:a16="http://schemas.microsoft.com/office/drawing/2014/main" id="{8345A711-5D7F-44A2-84EC-C5E06CD2BD1F}"/>
              </a:ext>
            </a:extLst>
          </p:cNvPr>
          <p:cNvSpPr>
            <a:spLocks noChangeArrowheads="1"/>
          </p:cNvSpPr>
          <p:nvPr/>
        </p:nvSpPr>
        <p:spPr bwMode="auto">
          <a:xfrm>
            <a:off x="10207815" y="2971800"/>
            <a:ext cx="547688" cy="457200"/>
          </a:xfrm>
          <a:prstGeom prst="rect">
            <a:avLst/>
          </a:prstGeom>
          <a:solidFill>
            <a:srgbClr val="FF99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r>
              <a:rPr lang="en-US" altLang="zh-CN" b="1">
                <a:solidFill>
                  <a:schemeClr val="folHlink"/>
                </a:solidFill>
                <a:latin typeface="Times New Roman" pitchFamily="18" charset="0"/>
              </a:rPr>
              <a:t>0</a:t>
            </a:r>
          </a:p>
        </p:txBody>
      </p:sp>
      <p:sp>
        <p:nvSpPr>
          <p:cNvPr id="90" name="Line 40">
            <a:extLst>
              <a:ext uri="{FF2B5EF4-FFF2-40B4-BE49-F238E27FC236}">
                <a16:creationId xmlns:a16="http://schemas.microsoft.com/office/drawing/2014/main" id="{13D9AE1E-FE24-45AA-B5FD-2A11939390EC}"/>
              </a:ext>
            </a:extLst>
          </p:cNvPr>
          <p:cNvSpPr>
            <a:spLocks noChangeShapeType="1"/>
          </p:cNvSpPr>
          <p:nvPr/>
        </p:nvSpPr>
        <p:spPr bwMode="auto">
          <a:xfrm>
            <a:off x="9658540" y="2971800"/>
            <a:ext cx="2193925" cy="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91" name="Line 41">
            <a:extLst>
              <a:ext uri="{FF2B5EF4-FFF2-40B4-BE49-F238E27FC236}">
                <a16:creationId xmlns:a16="http://schemas.microsoft.com/office/drawing/2014/main" id="{085138DB-8290-4258-BEDA-D432F8902599}"/>
              </a:ext>
            </a:extLst>
          </p:cNvPr>
          <p:cNvSpPr>
            <a:spLocks noChangeShapeType="1"/>
          </p:cNvSpPr>
          <p:nvPr/>
        </p:nvSpPr>
        <p:spPr bwMode="auto">
          <a:xfrm>
            <a:off x="9658540" y="3429000"/>
            <a:ext cx="2193925" cy="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92" name="Line 42">
            <a:extLst>
              <a:ext uri="{FF2B5EF4-FFF2-40B4-BE49-F238E27FC236}">
                <a16:creationId xmlns:a16="http://schemas.microsoft.com/office/drawing/2014/main" id="{984A8CDE-A0D0-403B-94AA-F434F72D5AE2}"/>
              </a:ext>
            </a:extLst>
          </p:cNvPr>
          <p:cNvSpPr>
            <a:spLocks noChangeShapeType="1"/>
          </p:cNvSpPr>
          <p:nvPr/>
        </p:nvSpPr>
        <p:spPr bwMode="auto">
          <a:xfrm>
            <a:off x="9658540" y="2971800"/>
            <a:ext cx="0" cy="45720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93" name="Line 43">
            <a:extLst>
              <a:ext uri="{FF2B5EF4-FFF2-40B4-BE49-F238E27FC236}">
                <a16:creationId xmlns:a16="http://schemas.microsoft.com/office/drawing/2014/main" id="{53516D86-5414-4C3D-A5E1-4973669151F6}"/>
              </a:ext>
            </a:extLst>
          </p:cNvPr>
          <p:cNvSpPr>
            <a:spLocks noChangeShapeType="1"/>
          </p:cNvSpPr>
          <p:nvPr/>
        </p:nvSpPr>
        <p:spPr bwMode="auto">
          <a:xfrm>
            <a:off x="10207815" y="2971800"/>
            <a:ext cx="0" cy="457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94" name="Line 44">
            <a:extLst>
              <a:ext uri="{FF2B5EF4-FFF2-40B4-BE49-F238E27FC236}">
                <a16:creationId xmlns:a16="http://schemas.microsoft.com/office/drawing/2014/main" id="{AF482C2E-FBAD-48CF-A228-C147E9959DA7}"/>
              </a:ext>
            </a:extLst>
          </p:cNvPr>
          <p:cNvSpPr>
            <a:spLocks noChangeShapeType="1"/>
          </p:cNvSpPr>
          <p:nvPr/>
        </p:nvSpPr>
        <p:spPr bwMode="auto">
          <a:xfrm>
            <a:off x="10755503" y="2971800"/>
            <a:ext cx="0" cy="457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95" name="Line 45">
            <a:extLst>
              <a:ext uri="{FF2B5EF4-FFF2-40B4-BE49-F238E27FC236}">
                <a16:creationId xmlns:a16="http://schemas.microsoft.com/office/drawing/2014/main" id="{90C88345-6467-428A-8317-ED54E76D5DBB}"/>
              </a:ext>
            </a:extLst>
          </p:cNvPr>
          <p:cNvSpPr>
            <a:spLocks noChangeShapeType="1"/>
          </p:cNvSpPr>
          <p:nvPr/>
        </p:nvSpPr>
        <p:spPr bwMode="auto">
          <a:xfrm>
            <a:off x="11304778" y="2971800"/>
            <a:ext cx="0" cy="457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96" name="Line 46">
            <a:extLst>
              <a:ext uri="{FF2B5EF4-FFF2-40B4-BE49-F238E27FC236}">
                <a16:creationId xmlns:a16="http://schemas.microsoft.com/office/drawing/2014/main" id="{43B60FE7-5C94-4A4E-AEDD-1BBE1050D584}"/>
              </a:ext>
            </a:extLst>
          </p:cNvPr>
          <p:cNvSpPr>
            <a:spLocks noChangeShapeType="1"/>
          </p:cNvSpPr>
          <p:nvPr/>
        </p:nvSpPr>
        <p:spPr bwMode="auto">
          <a:xfrm>
            <a:off x="11852465" y="2971800"/>
            <a:ext cx="0" cy="45720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graphicFrame>
        <p:nvGraphicFramePr>
          <p:cNvPr id="97" name="Group 47">
            <a:extLst>
              <a:ext uri="{FF2B5EF4-FFF2-40B4-BE49-F238E27FC236}">
                <a16:creationId xmlns:a16="http://schemas.microsoft.com/office/drawing/2014/main" id="{E56B6DCC-43CB-4FC2-85FF-56BE7999FC05}"/>
              </a:ext>
            </a:extLst>
          </p:cNvPr>
          <p:cNvGraphicFramePr>
            <a:graphicFrameLocks noGrp="1"/>
          </p:cNvGraphicFramePr>
          <p:nvPr>
            <p:extLst>
              <p:ext uri="{D42A27DB-BD31-4B8C-83A1-F6EECF244321}">
                <p14:modId xmlns:p14="http://schemas.microsoft.com/office/powerpoint/2010/main" val="394819023"/>
              </p:ext>
            </p:extLst>
          </p:nvPr>
        </p:nvGraphicFramePr>
        <p:xfrm>
          <a:off x="9658540" y="2590800"/>
          <a:ext cx="2193925" cy="457200"/>
        </p:xfrm>
        <a:graphic>
          <a:graphicData uri="http://schemas.openxmlformats.org/drawingml/2006/table">
            <a:tbl>
              <a:tblPr/>
              <a:tblGrid>
                <a:gridCol w="549275">
                  <a:extLst>
                    <a:ext uri="{9D8B030D-6E8A-4147-A177-3AD203B41FA5}">
                      <a16:colId xmlns:a16="http://schemas.microsoft.com/office/drawing/2014/main" val="20000"/>
                    </a:ext>
                  </a:extLst>
                </a:gridCol>
                <a:gridCol w="547688">
                  <a:extLst>
                    <a:ext uri="{9D8B030D-6E8A-4147-A177-3AD203B41FA5}">
                      <a16:colId xmlns:a16="http://schemas.microsoft.com/office/drawing/2014/main" val="20001"/>
                    </a:ext>
                  </a:extLst>
                </a:gridCol>
                <a:gridCol w="549275">
                  <a:extLst>
                    <a:ext uri="{9D8B030D-6E8A-4147-A177-3AD203B41FA5}">
                      <a16:colId xmlns:a16="http://schemas.microsoft.com/office/drawing/2014/main" val="20002"/>
                    </a:ext>
                  </a:extLst>
                </a:gridCol>
                <a:gridCol w="547687">
                  <a:extLst>
                    <a:ext uri="{9D8B030D-6E8A-4147-A177-3AD203B41FA5}">
                      <a16:colId xmlns:a16="http://schemas.microsoft.com/office/drawing/2014/main" val="20003"/>
                    </a:ext>
                  </a:extLst>
                </a:gridCol>
              </a:tblGrid>
              <a:tr h="457200">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1</a:t>
                      </a:r>
                    </a:p>
                  </a:txBody>
                  <a:tcPr horzOverflow="overflow">
                    <a:lnL cap="flat">
                      <a:noFill/>
                    </a:lnL>
                    <a:lnR>
                      <a:noFill/>
                    </a:lnR>
                    <a:lnT cap="flat">
                      <a:noFill/>
                    </a:lnT>
                    <a:lnB cap="flat">
                      <a:noFill/>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2</a:t>
                      </a:r>
                    </a:p>
                  </a:txBody>
                  <a:tcPr horzOverflow="overflow">
                    <a:lnL>
                      <a:noFill/>
                    </a:lnL>
                    <a:lnR>
                      <a:noFill/>
                    </a:lnR>
                    <a:lnT cap="flat">
                      <a:noFill/>
                    </a:lnT>
                    <a:lnB cap="flat">
                      <a:noFill/>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3</a:t>
                      </a:r>
                    </a:p>
                  </a:txBody>
                  <a:tcPr horzOverflow="overflow">
                    <a:lnL>
                      <a:noFill/>
                    </a:lnL>
                    <a:lnR>
                      <a:noFill/>
                    </a:lnR>
                    <a:lnT cap="flat">
                      <a:noFill/>
                    </a:lnT>
                    <a:lnB cap="flat">
                      <a:noFill/>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4</a:t>
                      </a:r>
                    </a:p>
                  </a:txBody>
                  <a:tcPr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98" name="Text Box 62">
            <a:extLst>
              <a:ext uri="{FF2B5EF4-FFF2-40B4-BE49-F238E27FC236}">
                <a16:creationId xmlns:a16="http://schemas.microsoft.com/office/drawing/2014/main" id="{BBD72ED1-707B-429B-9CD6-ACED8FA7C853}"/>
              </a:ext>
            </a:extLst>
          </p:cNvPr>
          <p:cNvSpPr txBox="1">
            <a:spLocks noChangeArrowheads="1"/>
          </p:cNvSpPr>
          <p:nvPr/>
        </p:nvSpPr>
        <p:spPr bwMode="auto">
          <a:xfrm>
            <a:off x="9048940" y="3003550"/>
            <a:ext cx="4270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i="1">
                <a:solidFill>
                  <a:srgbClr val="006600"/>
                </a:solidFill>
              </a:rPr>
              <a:t>C:</a:t>
            </a:r>
          </a:p>
        </p:txBody>
      </p:sp>
      <p:sp>
        <p:nvSpPr>
          <p:cNvPr id="99" name="Rectangle 63">
            <a:extLst>
              <a:ext uri="{FF2B5EF4-FFF2-40B4-BE49-F238E27FC236}">
                <a16:creationId xmlns:a16="http://schemas.microsoft.com/office/drawing/2014/main" id="{76F3D30E-230C-400E-8544-1D68F322640F}"/>
              </a:ext>
            </a:extLst>
          </p:cNvPr>
          <p:cNvSpPr>
            <a:spLocks noChangeArrowheads="1"/>
          </p:cNvSpPr>
          <p:nvPr/>
        </p:nvSpPr>
        <p:spPr bwMode="auto">
          <a:xfrm>
            <a:off x="8042465" y="3962400"/>
            <a:ext cx="549275" cy="457200"/>
          </a:xfrm>
          <a:prstGeom prst="rect">
            <a:avLst/>
          </a:prstGeom>
          <a:solidFill>
            <a:srgbClr val="FF99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endParaRPr lang="zh-CN" altLang="zh-CN" b="1">
              <a:solidFill>
                <a:schemeClr val="folHlink"/>
              </a:solidFill>
              <a:latin typeface="Times New Roman" pitchFamily="18" charset="0"/>
            </a:endParaRPr>
          </a:p>
        </p:txBody>
      </p:sp>
      <p:sp>
        <p:nvSpPr>
          <p:cNvPr id="100" name="Rectangle 64">
            <a:extLst>
              <a:ext uri="{FF2B5EF4-FFF2-40B4-BE49-F238E27FC236}">
                <a16:creationId xmlns:a16="http://schemas.microsoft.com/office/drawing/2014/main" id="{DE66711B-B53F-461B-A81E-9B2BEE25C7C8}"/>
              </a:ext>
            </a:extLst>
          </p:cNvPr>
          <p:cNvSpPr>
            <a:spLocks noChangeArrowheads="1"/>
          </p:cNvSpPr>
          <p:nvPr/>
        </p:nvSpPr>
        <p:spPr bwMode="auto">
          <a:xfrm>
            <a:off x="7494778" y="3962400"/>
            <a:ext cx="547687" cy="457200"/>
          </a:xfrm>
          <a:prstGeom prst="rect">
            <a:avLst/>
          </a:prstGeom>
          <a:solidFill>
            <a:srgbClr val="FF99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endParaRPr lang="zh-CN" altLang="zh-CN" b="1">
              <a:solidFill>
                <a:schemeClr val="folHlink"/>
              </a:solidFill>
              <a:latin typeface="Times New Roman" pitchFamily="18" charset="0"/>
            </a:endParaRPr>
          </a:p>
        </p:txBody>
      </p:sp>
      <p:sp>
        <p:nvSpPr>
          <p:cNvPr id="101" name="Rectangle 65">
            <a:extLst>
              <a:ext uri="{FF2B5EF4-FFF2-40B4-BE49-F238E27FC236}">
                <a16:creationId xmlns:a16="http://schemas.microsoft.com/office/drawing/2014/main" id="{D7A658A6-96F8-4A0C-B790-32166220E834}"/>
              </a:ext>
            </a:extLst>
          </p:cNvPr>
          <p:cNvSpPr>
            <a:spLocks noChangeArrowheads="1"/>
          </p:cNvSpPr>
          <p:nvPr/>
        </p:nvSpPr>
        <p:spPr bwMode="auto">
          <a:xfrm>
            <a:off x="6945503" y="3962400"/>
            <a:ext cx="549275" cy="457200"/>
          </a:xfrm>
          <a:prstGeom prst="rect">
            <a:avLst/>
          </a:prstGeom>
          <a:solidFill>
            <a:srgbClr val="FF99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endParaRPr lang="zh-CN" altLang="zh-CN" b="1">
              <a:solidFill>
                <a:schemeClr val="folHlink"/>
              </a:solidFill>
              <a:latin typeface="Times New Roman" pitchFamily="18" charset="0"/>
            </a:endParaRPr>
          </a:p>
        </p:txBody>
      </p:sp>
      <p:sp>
        <p:nvSpPr>
          <p:cNvPr id="102" name="Rectangle 66">
            <a:extLst>
              <a:ext uri="{FF2B5EF4-FFF2-40B4-BE49-F238E27FC236}">
                <a16:creationId xmlns:a16="http://schemas.microsoft.com/office/drawing/2014/main" id="{BB168054-6409-432E-B01D-02F671F9FD79}"/>
              </a:ext>
            </a:extLst>
          </p:cNvPr>
          <p:cNvSpPr>
            <a:spLocks noChangeArrowheads="1"/>
          </p:cNvSpPr>
          <p:nvPr/>
        </p:nvSpPr>
        <p:spPr bwMode="auto">
          <a:xfrm>
            <a:off x="6381940" y="3962400"/>
            <a:ext cx="563563" cy="457200"/>
          </a:xfrm>
          <a:prstGeom prst="rect">
            <a:avLst/>
          </a:prstGeom>
          <a:solidFill>
            <a:srgbClr val="FF99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endParaRPr lang="zh-CN" altLang="zh-CN" b="1">
              <a:solidFill>
                <a:schemeClr val="folHlink"/>
              </a:solidFill>
              <a:latin typeface="Times New Roman" pitchFamily="18" charset="0"/>
            </a:endParaRPr>
          </a:p>
        </p:txBody>
      </p:sp>
      <p:sp>
        <p:nvSpPr>
          <p:cNvPr id="103" name="Rectangle 67">
            <a:extLst>
              <a:ext uri="{FF2B5EF4-FFF2-40B4-BE49-F238E27FC236}">
                <a16:creationId xmlns:a16="http://schemas.microsoft.com/office/drawing/2014/main" id="{D0839688-8823-48DE-AF20-58EF6FCE967E}"/>
              </a:ext>
            </a:extLst>
          </p:cNvPr>
          <p:cNvSpPr>
            <a:spLocks noChangeArrowheads="1"/>
          </p:cNvSpPr>
          <p:nvPr/>
        </p:nvSpPr>
        <p:spPr bwMode="auto">
          <a:xfrm>
            <a:off x="5848540" y="3962400"/>
            <a:ext cx="533400" cy="457200"/>
          </a:xfrm>
          <a:prstGeom prst="rect">
            <a:avLst/>
          </a:prstGeom>
          <a:solidFill>
            <a:srgbClr val="FF99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endParaRPr lang="zh-CN" altLang="zh-CN" b="1">
              <a:solidFill>
                <a:schemeClr val="folHlink"/>
              </a:solidFill>
              <a:latin typeface="Times New Roman" pitchFamily="18" charset="0"/>
            </a:endParaRPr>
          </a:p>
        </p:txBody>
      </p:sp>
      <p:sp>
        <p:nvSpPr>
          <p:cNvPr id="104" name="Line 68">
            <a:extLst>
              <a:ext uri="{FF2B5EF4-FFF2-40B4-BE49-F238E27FC236}">
                <a16:creationId xmlns:a16="http://schemas.microsoft.com/office/drawing/2014/main" id="{1BEC32E1-C203-46C8-B9F5-219E454D032C}"/>
              </a:ext>
            </a:extLst>
          </p:cNvPr>
          <p:cNvSpPr>
            <a:spLocks noChangeShapeType="1"/>
          </p:cNvSpPr>
          <p:nvPr/>
        </p:nvSpPr>
        <p:spPr bwMode="auto">
          <a:xfrm>
            <a:off x="5848540" y="3962400"/>
            <a:ext cx="2743200" cy="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05" name="Line 69">
            <a:extLst>
              <a:ext uri="{FF2B5EF4-FFF2-40B4-BE49-F238E27FC236}">
                <a16:creationId xmlns:a16="http://schemas.microsoft.com/office/drawing/2014/main" id="{40E22A19-4CEE-4B74-9101-8E4F3229B050}"/>
              </a:ext>
            </a:extLst>
          </p:cNvPr>
          <p:cNvSpPr>
            <a:spLocks noChangeShapeType="1"/>
          </p:cNvSpPr>
          <p:nvPr/>
        </p:nvSpPr>
        <p:spPr bwMode="auto">
          <a:xfrm>
            <a:off x="5848540" y="4419600"/>
            <a:ext cx="2743200" cy="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06" name="Line 70">
            <a:extLst>
              <a:ext uri="{FF2B5EF4-FFF2-40B4-BE49-F238E27FC236}">
                <a16:creationId xmlns:a16="http://schemas.microsoft.com/office/drawing/2014/main" id="{6E576F3B-DD31-489C-A1FA-6CDFC9F978F0}"/>
              </a:ext>
            </a:extLst>
          </p:cNvPr>
          <p:cNvSpPr>
            <a:spLocks noChangeShapeType="1"/>
          </p:cNvSpPr>
          <p:nvPr/>
        </p:nvSpPr>
        <p:spPr bwMode="auto">
          <a:xfrm>
            <a:off x="5848540" y="3962400"/>
            <a:ext cx="0" cy="45720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07" name="Line 71">
            <a:extLst>
              <a:ext uri="{FF2B5EF4-FFF2-40B4-BE49-F238E27FC236}">
                <a16:creationId xmlns:a16="http://schemas.microsoft.com/office/drawing/2014/main" id="{797EF7F3-5C04-4ABC-A595-3DB957FBFD3F}"/>
              </a:ext>
            </a:extLst>
          </p:cNvPr>
          <p:cNvSpPr>
            <a:spLocks noChangeShapeType="1"/>
          </p:cNvSpPr>
          <p:nvPr/>
        </p:nvSpPr>
        <p:spPr bwMode="auto">
          <a:xfrm>
            <a:off x="6381940" y="3962400"/>
            <a:ext cx="0" cy="457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08" name="Line 72">
            <a:extLst>
              <a:ext uri="{FF2B5EF4-FFF2-40B4-BE49-F238E27FC236}">
                <a16:creationId xmlns:a16="http://schemas.microsoft.com/office/drawing/2014/main" id="{502C5940-619B-4D5E-BF15-4700F6EFDB68}"/>
              </a:ext>
            </a:extLst>
          </p:cNvPr>
          <p:cNvSpPr>
            <a:spLocks noChangeShapeType="1"/>
          </p:cNvSpPr>
          <p:nvPr/>
        </p:nvSpPr>
        <p:spPr bwMode="auto">
          <a:xfrm>
            <a:off x="6945503" y="3962400"/>
            <a:ext cx="0" cy="457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09" name="Line 73">
            <a:extLst>
              <a:ext uri="{FF2B5EF4-FFF2-40B4-BE49-F238E27FC236}">
                <a16:creationId xmlns:a16="http://schemas.microsoft.com/office/drawing/2014/main" id="{2392D62D-A1CB-4744-A7DA-35B2501E7982}"/>
              </a:ext>
            </a:extLst>
          </p:cNvPr>
          <p:cNvSpPr>
            <a:spLocks noChangeShapeType="1"/>
          </p:cNvSpPr>
          <p:nvPr/>
        </p:nvSpPr>
        <p:spPr bwMode="auto">
          <a:xfrm>
            <a:off x="7494778" y="3962400"/>
            <a:ext cx="0" cy="457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10" name="Line 74">
            <a:extLst>
              <a:ext uri="{FF2B5EF4-FFF2-40B4-BE49-F238E27FC236}">
                <a16:creationId xmlns:a16="http://schemas.microsoft.com/office/drawing/2014/main" id="{2ACC6E32-2080-46B1-9EAC-495FCBA9EB30}"/>
              </a:ext>
            </a:extLst>
          </p:cNvPr>
          <p:cNvSpPr>
            <a:spLocks noChangeShapeType="1"/>
          </p:cNvSpPr>
          <p:nvPr/>
        </p:nvSpPr>
        <p:spPr bwMode="auto">
          <a:xfrm>
            <a:off x="8042465" y="3962400"/>
            <a:ext cx="0" cy="457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11" name="Line 75">
            <a:extLst>
              <a:ext uri="{FF2B5EF4-FFF2-40B4-BE49-F238E27FC236}">
                <a16:creationId xmlns:a16="http://schemas.microsoft.com/office/drawing/2014/main" id="{EA3F9FDF-C701-4EE2-88B3-1242EEE9A5BE}"/>
              </a:ext>
            </a:extLst>
          </p:cNvPr>
          <p:cNvSpPr>
            <a:spLocks noChangeShapeType="1"/>
          </p:cNvSpPr>
          <p:nvPr/>
        </p:nvSpPr>
        <p:spPr bwMode="auto">
          <a:xfrm>
            <a:off x="8591740" y="3962400"/>
            <a:ext cx="0" cy="45720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graphicFrame>
        <p:nvGraphicFramePr>
          <p:cNvPr id="112" name="Group 76">
            <a:extLst>
              <a:ext uri="{FF2B5EF4-FFF2-40B4-BE49-F238E27FC236}">
                <a16:creationId xmlns:a16="http://schemas.microsoft.com/office/drawing/2014/main" id="{D5767390-4646-4352-B876-CB5831418791}"/>
              </a:ext>
            </a:extLst>
          </p:cNvPr>
          <p:cNvGraphicFramePr>
            <a:graphicFrameLocks noGrp="1"/>
          </p:cNvGraphicFramePr>
          <p:nvPr>
            <p:extLst>
              <p:ext uri="{D42A27DB-BD31-4B8C-83A1-F6EECF244321}">
                <p14:modId xmlns:p14="http://schemas.microsoft.com/office/powerpoint/2010/main" val="1426669928"/>
              </p:ext>
            </p:extLst>
          </p:nvPr>
        </p:nvGraphicFramePr>
        <p:xfrm>
          <a:off x="5848540" y="3581400"/>
          <a:ext cx="2743200" cy="457200"/>
        </p:xfrm>
        <a:graphic>
          <a:graphicData uri="http://schemas.openxmlformats.org/drawingml/2006/table">
            <a:tbl>
              <a:tblPr/>
              <a:tblGrid>
                <a:gridCol w="549275">
                  <a:extLst>
                    <a:ext uri="{9D8B030D-6E8A-4147-A177-3AD203B41FA5}">
                      <a16:colId xmlns:a16="http://schemas.microsoft.com/office/drawing/2014/main" val="20000"/>
                    </a:ext>
                  </a:extLst>
                </a:gridCol>
                <a:gridCol w="547688">
                  <a:extLst>
                    <a:ext uri="{9D8B030D-6E8A-4147-A177-3AD203B41FA5}">
                      <a16:colId xmlns:a16="http://schemas.microsoft.com/office/drawing/2014/main" val="20001"/>
                    </a:ext>
                  </a:extLst>
                </a:gridCol>
                <a:gridCol w="549275">
                  <a:extLst>
                    <a:ext uri="{9D8B030D-6E8A-4147-A177-3AD203B41FA5}">
                      <a16:colId xmlns:a16="http://schemas.microsoft.com/office/drawing/2014/main" val="20002"/>
                    </a:ext>
                  </a:extLst>
                </a:gridCol>
                <a:gridCol w="547687">
                  <a:extLst>
                    <a:ext uri="{9D8B030D-6E8A-4147-A177-3AD203B41FA5}">
                      <a16:colId xmlns:a16="http://schemas.microsoft.com/office/drawing/2014/main" val="20003"/>
                    </a:ext>
                  </a:extLst>
                </a:gridCol>
                <a:gridCol w="549275">
                  <a:extLst>
                    <a:ext uri="{9D8B030D-6E8A-4147-A177-3AD203B41FA5}">
                      <a16:colId xmlns:a16="http://schemas.microsoft.com/office/drawing/2014/main" val="20004"/>
                    </a:ext>
                  </a:extLst>
                </a:gridCol>
              </a:tblGrid>
              <a:tr h="457200">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1</a:t>
                      </a:r>
                    </a:p>
                  </a:txBody>
                  <a:tcPr horzOverflow="overflow">
                    <a:lnL cap="flat">
                      <a:noFill/>
                    </a:lnL>
                    <a:lnR>
                      <a:noFill/>
                    </a:lnR>
                    <a:lnT cap="flat">
                      <a:noFill/>
                    </a:lnT>
                    <a:lnB cap="flat">
                      <a:noFill/>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2</a:t>
                      </a:r>
                    </a:p>
                  </a:txBody>
                  <a:tcPr horzOverflow="overflow">
                    <a:lnL>
                      <a:noFill/>
                    </a:lnL>
                    <a:lnR>
                      <a:noFill/>
                    </a:lnR>
                    <a:lnT cap="flat">
                      <a:noFill/>
                    </a:lnT>
                    <a:lnB cap="flat">
                      <a:noFill/>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3</a:t>
                      </a:r>
                    </a:p>
                  </a:txBody>
                  <a:tcPr horzOverflow="overflow">
                    <a:lnL>
                      <a:noFill/>
                    </a:lnL>
                    <a:lnR>
                      <a:noFill/>
                    </a:lnR>
                    <a:lnT cap="flat">
                      <a:noFill/>
                    </a:lnT>
                    <a:lnB cap="flat">
                      <a:noFill/>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4</a:t>
                      </a:r>
                    </a:p>
                  </a:txBody>
                  <a:tcPr horzOverflow="overflow">
                    <a:lnL>
                      <a:noFill/>
                    </a:lnL>
                    <a:lnR>
                      <a:noFill/>
                    </a:lnR>
                    <a:lnT cap="flat">
                      <a:noFill/>
                    </a:lnT>
                    <a:lnB cap="flat">
                      <a:noFill/>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5</a:t>
                      </a:r>
                    </a:p>
                  </a:txBody>
                  <a:tcPr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113" name="Text Box 94">
            <a:extLst>
              <a:ext uri="{FF2B5EF4-FFF2-40B4-BE49-F238E27FC236}">
                <a16:creationId xmlns:a16="http://schemas.microsoft.com/office/drawing/2014/main" id="{0DE8B488-9CDC-4196-859A-8C6D0E1CDBCC}"/>
              </a:ext>
            </a:extLst>
          </p:cNvPr>
          <p:cNvSpPr txBox="1">
            <a:spLocks noChangeArrowheads="1"/>
          </p:cNvSpPr>
          <p:nvPr/>
        </p:nvSpPr>
        <p:spPr bwMode="auto">
          <a:xfrm>
            <a:off x="5240528" y="3994150"/>
            <a:ext cx="423862"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i="1">
                <a:solidFill>
                  <a:srgbClr val="006600"/>
                </a:solidFill>
              </a:rPr>
              <a:t>B:</a:t>
            </a:r>
          </a:p>
        </p:txBody>
      </p:sp>
    </p:spTree>
    <p:extLst>
      <p:ext uri="{BB962C8B-B14F-4D97-AF65-F5344CB8AC3E}">
        <p14:creationId xmlns:p14="http://schemas.microsoft.com/office/powerpoint/2010/main" val="4116001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0" nodeType="afterEffect">
                                  <p:stCondLst>
                                    <p:cond delay="0"/>
                                  </p:stCondLst>
                                  <p:childTnLst>
                                    <p:set>
                                      <p:cBhvr>
                                        <p:cTn id="6" dur="1" fill="hold">
                                          <p:stCondLst>
                                            <p:cond delay="0"/>
                                          </p:stCondLst>
                                        </p:cTn>
                                        <p:tgtEl>
                                          <p:spTgt spid="76"/>
                                        </p:tgtEl>
                                        <p:attrNameLst>
                                          <p:attrName>style.visibility</p:attrName>
                                        </p:attrNameLst>
                                      </p:cBhvr>
                                      <p:to>
                                        <p:strVal val="visible"/>
                                      </p:to>
                                    </p:set>
                                    <p:animEffect transition="in" filter="checkerboard(across)">
                                      <p:cBhvr>
                                        <p:cTn id="7" dur="500"/>
                                        <p:tgtEl>
                                          <p:spTgt spid="76"/>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71"/>
                                        </p:tgtEl>
                                        <p:attrNameLst>
                                          <p:attrName>style.visibility</p:attrName>
                                        </p:attrNameLst>
                                      </p:cBhvr>
                                      <p:to>
                                        <p:strVal val="visible"/>
                                      </p:to>
                                    </p:set>
                                    <p:animEffect transition="in" filter="checkerboard(across)">
                                      <p:cBhvr>
                                        <p:cTn id="12" dur="5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animBg="1"/>
      <p:bldP spid="76" grpId="0" animBg="1"/>
    </p:bld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39" name="任意多边形: 形状 138">
                <a:extLst>
                  <a:ext uri="{FF2B5EF4-FFF2-40B4-BE49-F238E27FC236}">
                    <a16:creationId xmlns:a16="http://schemas.microsoft.com/office/drawing/2014/main" id="{B270C130-9838-4236-8C1D-DFCB30F56175}"/>
                  </a:ext>
                </a:extLst>
              </p:cNvPr>
              <p:cNvSpPr/>
              <p:nvPr/>
            </p:nvSpPr>
            <p:spPr>
              <a:xfrm>
                <a:off x="129493" y="1875051"/>
                <a:ext cx="4886455" cy="4152162"/>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lvl="0" eaLnBrk="0" fontAlgn="base" hangingPunct="0">
                  <a:spcBef>
                    <a:spcPct val="0"/>
                  </a:spcBef>
                  <a:spcAft>
                    <a:spcPct val="0"/>
                  </a:spcAft>
                </a:pPr>
                <a:r>
                  <a:rPr lang="zh-CN" altLang="zh-CN" sz="1600" dirty="0">
                    <a:latin typeface="微软雅黑" panose="020B0503020204020204" pitchFamily="34" charset="-122"/>
                    <a:ea typeface="微软雅黑" panose="020B0503020204020204" pitchFamily="34" charset="-122"/>
                  </a:rPr>
                  <a:t>———————————————</a:t>
                </a:r>
              </a:p>
              <a:p>
                <a:pPr marL="360000" lvl="0" indent="-288000" eaLnBrk="0" fontAlgn="base" hangingPunct="0">
                  <a:spcBef>
                    <a:spcPct val="0"/>
                  </a:spcBef>
                  <a:spcAft>
                    <a:spcPct val="0"/>
                  </a:spcAft>
                  <a:buFont typeface="+mj-lt"/>
                  <a:buAutoNum type="arabicPeriod"/>
                </a:pPr>
                <a:r>
                  <a:rPr lang="en-US" altLang="zh-CN" sz="1600" b="1" dirty="0">
                    <a:latin typeface="微软雅黑" panose="020B0503020204020204" pitchFamily="34" charset="-122"/>
                    <a:ea typeface="微软雅黑" panose="020B0503020204020204" pitchFamily="34" charset="-122"/>
                  </a:rPr>
                  <a:t>  for</a:t>
                </a:r>
                <a:r>
                  <a:rPr lang="en-US" altLang="zh-CN"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𝑖</m:t>
                    </m:r>
                    <m:r>
                      <a:rPr lang="en-US" altLang="zh-CN" sz="1600" b="0" i="1" smtClean="0">
                        <a:latin typeface="Cambria Math" panose="02040503050406030204" pitchFamily="18" charset="0"/>
                        <a:ea typeface="微软雅黑" panose="020B0503020204020204" pitchFamily="34" charset="-122"/>
                      </a:rPr>
                      <m:t>←0</m:t>
                    </m:r>
                  </m:oMath>
                </a14:m>
                <a:r>
                  <a:rPr lang="en-US" altLang="zh-CN"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to</a:t>
                </a:r>
                <a:r>
                  <a:rPr lang="en-US" altLang="zh-CN"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𝑘</m:t>
                    </m:r>
                  </m:oMath>
                </a14:m>
                <a:r>
                  <a:rPr lang="en-US" altLang="zh-CN"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do</a:t>
                </a:r>
              </a:p>
              <a:p>
                <a:pPr marL="360000" lvl="0" indent="-288000" eaLnBrk="0" fontAlgn="base" hangingPunct="0">
                  <a:spcBef>
                    <a:spcPct val="0"/>
                  </a:spcBef>
                  <a:spcAft>
                    <a:spcPct val="0"/>
                  </a:spcAft>
                  <a:buFont typeface="+mj-lt"/>
                  <a:buAutoNum type="arabicPeriod"/>
                </a:pPr>
                <a:r>
                  <a:rPr lang="en-US" altLang="zh-CN" sz="1600" dirty="0">
                    <a:latin typeface="微软雅黑" panose="020B0503020204020204" pitchFamily="34" charset="-122"/>
                    <a:ea typeface="微软雅黑" panose="020B0503020204020204" pitchFamily="34" charset="-122"/>
                  </a:rPr>
                  <a:t>  |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𝐶</m:t>
                    </m:r>
                    <m:d>
                      <m:dPr>
                        <m:begChr m:val="["/>
                        <m:endChr m:val="]"/>
                        <m:ctrlPr>
                          <a:rPr lang="en-US" altLang="zh-CN" sz="1600" b="0" i="1" smtClean="0">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𝑖</m:t>
                        </m:r>
                      </m:e>
                    </m:d>
                    <m:r>
                      <a:rPr lang="en-US" altLang="zh-CN" sz="1600" b="0" i="1" smtClean="0">
                        <a:latin typeface="Cambria Math" panose="02040503050406030204" pitchFamily="18" charset="0"/>
                        <a:ea typeface="微软雅黑" panose="020B0503020204020204" pitchFamily="34" charset="-122"/>
                      </a:rPr>
                      <m:t>←0</m:t>
                    </m:r>
                  </m:oMath>
                </a14:m>
                <a:endParaRPr lang="en-US" altLang="zh-CN" sz="1600"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en-US" altLang="zh-CN" sz="1600" b="1" dirty="0">
                    <a:latin typeface="微软雅黑" panose="020B0503020204020204" pitchFamily="34" charset="-122"/>
                    <a:ea typeface="微软雅黑" panose="020B0503020204020204" pitchFamily="34" charset="-122"/>
                  </a:rPr>
                  <a:t>  end</a:t>
                </a:r>
                <a:r>
                  <a:rPr lang="zh-CN" altLang="zh-CN"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             </a:t>
                </a:r>
                <a:endParaRPr lang="en-US" altLang="zh-CN" sz="1600"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en-US" altLang="zh-CN" sz="1600" b="1" dirty="0">
                    <a:latin typeface="微软雅黑" panose="020B0503020204020204" pitchFamily="34" charset="-122"/>
                    <a:ea typeface="微软雅黑" panose="020B0503020204020204" pitchFamily="34" charset="-122"/>
                  </a:rPr>
                  <a:t>  for</a:t>
                </a:r>
                <a:r>
                  <a:rPr lang="en-US" altLang="zh-CN"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𝑗</m:t>
                    </m:r>
                    <m:r>
                      <a:rPr lang="en-US" altLang="zh-CN" sz="1600" i="1">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1</m:t>
                    </m:r>
                  </m:oMath>
                </a14:m>
                <a:r>
                  <a:rPr lang="en-US" altLang="zh-CN"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to</a:t>
                </a:r>
                <a:r>
                  <a:rPr lang="en-US" altLang="zh-CN"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𝑛</m:t>
                    </m:r>
                  </m:oMath>
                </a14:m>
                <a:r>
                  <a:rPr lang="en-US" altLang="zh-CN"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do</a:t>
                </a:r>
              </a:p>
              <a:p>
                <a:pPr marL="360000" lvl="0" indent="-288000" eaLnBrk="0" fontAlgn="base" hangingPunct="0">
                  <a:spcBef>
                    <a:spcPct val="0"/>
                  </a:spcBef>
                  <a:spcAft>
                    <a:spcPct val="0"/>
                  </a:spcAft>
                  <a:buFont typeface="+mj-lt"/>
                  <a:buAutoNum type="arabicPeriod"/>
                </a:pPr>
                <a:r>
                  <a:rPr lang="en-US" altLang="zh-CN" sz="1600" dirty="0">
                    <a:latin typeface="微软雅黑" panose="020B0503020204020204" pitchFamily="34" charset="-122"/>
                    <a:ea typeface="微软雅黑" panose="020B0503020204020204" pitchFamily="34" charset="-122"/>
                  </a:rPr>
                  <a:t>  |   </a:t>
                </a:r>
                <a14:m>
                  <m:oMath xmlns:m="http://schemas.openxmlformats.org/officeDocument/2006/math">
                    <m:r>
                      <a:rPr lang="en-US" altLang="zh-CN" sz="1600" i="1">
                        <a:latin typeface="Cambria Math" panose="02040503050406030204" pitchFamily="18" charset="0"/>
                        <a:ea typeface="微软雅黑" panose="020B0503020204020204" pitchFamily="34" charset="-122"/>
                      </a:rPr>
                      <m:t>𝐶</m:t>
                    </m:r>
                    <m:d>
                      <m:dPr>
                        <m:begChr m:val="["/>
                        <m:endChr m:val="]"/>
                        <m:ctrlPr>
                          <a:rPr lang="en-US" altLang="zh-CN" sz="1600" i="1">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𝐴</m:t>
                        </m:r>
                        <m:r>
                          <a:rPr lang="en-US" altLang="zh-CN" sz="1600" b="0" i="1" smtClean="0">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𝑗</m:t>
                        </m:r>
                      </m:e>
                    </m:d>
                    <m:r>
                      <a:rPr lang="en-US" altLang="zh-CN" sz="1600" b="0" i="1" smtClean="0">
                        <a:latin typeface="Cambria Math" panose="02040503050406030204" pitchFamily="18" charset="0"/>
                        <a:ea typeface="微软雅黑" panose="020B0503020204020204" pitchFamily="34" charset="-122"/>
                      </a:rPr>
                      <m:t>]</m:t>
                    </m:r>
                    <m:r>
                      <a:rPr lang="en-US" altLang="zh-CN" sz="1600" i="1">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𝐶</m:t>
                    </m:r>
                    <m:d>
                      <m:dPr>
                        <m:begChr m:val="["/>
                        <m:endChr m:val="]"/>
                        <m:ctrlPr>
                          <a:rPr lang="en-US" altLang="zh-CN" sz="1600" b="0" i="1" smtClean="0">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𝐴</m:t>
                        </m:r>
                        <m:d>
                          <m:dPr>
                            <m:begChr m:val="["/>
                            <m:endChr m:val="]"/>
                            <m:ctrlPr>
                              <a:rPr lang="en-US" altLang="zh-CN" sz="1600" b="0" i="1" smtClean="0">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𝑗</m:t>
                            </m:r>
                          </m:e>
                        </m:d>
                      </m:e>
                    </m:d>
                    <m:r>
                      <a:rPr lang="en-US" altLang="zh-CN" sz="1600" b="0" i="1" smtClean="0">
                        <a:latin typeface="Cambria Math" panose="02040503050406030204" pitchFamily="18" charset="0"/>
                        <a:ea typeface="微软雅黑" panose="020B0503020204020204" pitchFamily="34" charset="-122"/>
                      </a:rPr>
                      <m:t>+1</m:t>
                    </m:r>
                  </m:oMath>
                </a14:m>
                <a:endParaRPr lang="en-US" altLang="zh-CN" sz="1600"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en-US" altLang="zh-CN" sz="1600" b="1" dirty="0">
                    <a:latin typeface="微软雅黑" panose="020B0503020204020204" pitchFamily="34" charset="-122"/>
                    <a:ea typeface="微软雅黑" panose="020B0503020204020204" pitchFamily="34" charset="-122"/>
                  </a:rPr>
                  <a:t>  end  </a:t>
                </a:r>
                <a:r>
                  <a:rPr lang="en-US" altLang="zh-CN" sz="1600" dirty="0">
                    <a:latin typeface="微软雅黑" panose="020B0503020204020204" pitchFamily="34" charset="-122"/>
                    <a:ea typeface="微软雅黑" panose="020B0503020204020204" pitchFamily="34" charset="-122"/>
                  </a:rPr>
                  <a:t>//C[</a:t>
                </a:r>
                <a:r>
                  <a:rPr lang="en-US" altLang="zh-CN" sz="1600" dirty="0" err="1">
                    <a:latin typeface="微软雅黑" panose="020B0503020204020204" pitchFamily="34" charset="-122"/>
                    <a:ea typeface="微软雅黑" panose="020B0503020204020204" pitchFamily="34" charset="-122"/>
                  </a:rPr>
                  <a:t>i</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记录序列</a:t>
                </a:r>
                <a:r>
                  <a:rPr lang="en-US" altLang="zh-CN" sz="1600" dirty="0">
                    <a:latin typeface="微软雅黑" panose="020B0503020204020204" pitchFamily="34" charset="-122"/>
                    <a:ea typeface="微软雅黑" panose="020B0503020204020204" pitchFamily="34" charset="-122"/>
                  </a:rPr>
                  <a:t>A</a:t>
                </a:r>
                <a:r>
                  <a:rPr lang="zh-CN" altLang="en-US" sz="1600" dirty="0">
                    <a:latin typeface="微软雅黑" panose="020B0503020204020204" pitchFamily="34" charset="-122"/>
                    <a:ea typeface="微软雅黑" panose="020B0503020204020204" pitchFamily="34" charset="-122"/>
                  </a:rPr>
                  <a:t>中</a:t>
                </a:r>
                <a:r>
                  <a:rPr lang="zh-CN" altLang="en-US" sz="1600" dirty="0">
                    <a:solidFill>
                      <a:srgbClr val="FFFF00"/>
                    </a:solidFill>
                    <a:latin typeface="微软雅黑" panose="020B0503020204020204" pitchFamily="34" charset="-122"/>
                    <a:ea typeface="微软雅黑" panose="020B0503020204020204" pitchFamily="34" charset="-122"/>
                  </a:rPr>
                  <a:t>等于</a:t>
                </a:r>
                <a:r>
                  <a:rPr lang="en-US" altLang="zh-CN" sz="1600" dirty="0">
                    <a:solidFill>
                      <a:srgbClr val="FFFF00"/>
                    </a:solidFill>
                    <a:latin typeface="微软雅黑" panose="020B0503020204020204" pitchFamily="34" charset="-122"/>
                    <a:ea typeface="微软雅黑" panose="020B0503020204020204" pitchFamily="34" charset="-122"/>
                  </a:rPr>
                  <a:t>i</a:t>
                </a:r>
                <a:r>
                  <a:rPr lang="zh-CN" altLang="en-US" sz="1600" dirty="0">
                    <a:latin typeface="微软雅黑" panose="020B0503020204020204" pitchFamily="34" charset="-122"/>
                    <a:ea typeface="微软雅黑" panose="020B0503020204020204" pitchFamily="34" charset="-122"/>
                  </a:rPr>
                  <a:t>的元素个数</a:t>
                </a:r>
                <a:endParaRPr lang="en-US" altLang="zh-CN" sz="1600" b="1"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en-US" altLang="zh-CN" sz="1600" b="1" dirty="0">
                    <a:latin typeface="微软雅黑" panose="020B0503020204020204" pitchFamily="34" charset="-122"/>
                    <a:ea typeface="微软雅黑" panose="020B0503020204020204" pitchFamily="34" charset="-122"/>
                  </a:rPr>
                  <a:t>  for</a:t>
                </a:r>
                <a:r>
                  <a:rPr lang="en-US" altLang="zh-CN"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𝑖</m:t>
                    </m:r>
                    <m:r>
                      <a:rPr lang="en-US" altLang="zh-CN" sz="1600" i="1">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1</m:t>
                    </m:r>
                  </m:oMath>
                </a14:m>
                <a:r>
                  <a:rPr lang="en-US" altLang="zh-CN"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to</a:t>
                </a:r>
                <a:r>
                  <a:rPr lang="en-US" altLang="zh-CN"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𝑘</m:t>
                    </m:r>
                  </m:oMath>
                </a14:m>
                <a:r>
                  <a:rPr lang="en-US" altLang="zh-CN"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do</a:t>
                </a:r>
              </a:p>
              <a:p>
                <a:pPr marL="360000" lvl="0" indent="-288000" eaLnBrk="0" fontAlgn="base" hangingPunct="0">
                  <a:spcBef>
                    <a:spcPct val="0"/>
                  </a:spcBef>
                  <a:spcAft>
                    <a:spcPct val="0"/>
                  </a:spcAft>
                  <a:buFont typeface="+mj-lt"/>
                  <a:buAutoNum type="arabicPeriod"/>
                </a:pPr>
                <a:r>
                  <a:rPr lang="en-US" altLang="zh-CN" sz="1600" dirty="0">
                    <a:latin typeface="微软雅黑" panose="020B0503020204020204" pitchFamily="34" charset="-122"/>
                    <a:ea typeface="微软雅黑" panose="020B0503020204020204" pitchFamily="34" charset="-122"/>
                  </a:rPr>
                  <a:t>  |   </a:t>
                </a:r>
                <a14:m>
                  <m:oMath xmlns:m="http://schemas.openxmlformats.org/officeDocument/2006/math">
                    <m:r>
                      <a:rPr lang="en-US" altLang="zh-CN" sz="1600" i="1">
                        <a:latin typeface="Cambria Math" panose="02040503050406030204" pitchFamily="18" charset="0"/>
                        <a:ea typeface="微软雅黑" panose="020B0503020204020204" pitchFamily="34" charset="-122"/>
                      </a:rPr>
                      <m:t>𝐶</m:t>
                    </m:r>
                    <m:d>
                      <m:dPr>
                        <m:begChr m:val="["/>
                        <m:endChr m:val="]"/>
                        <m:ctrlPr>
                          <a:rPr lang="en-US" altLang="zh-CN" sz="1600" i="1">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𝑖</m:t>
                        </m:r>
                      </m:e>
                    </m:d>
                    <m:r>
                      <a:rPr lang="en-US" altLang="zh-CN" sz="1600" i="1">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  </m:t>
                    </m:r>
                    <m:r>
                      <a:rPr lang="en-US" altLang="zh-CN" sz="1600" b="0" i="1" smtClean="0">
                        <a:latin typeface="Cambria Math" panose="02040503050406030204" pitchFamily="18" charset="0"/>
                        <a:ea typeface="微软雅黑" panose="020B0503020204020204" pitchFamily="34" charset="-122"/>
                      </a:rPr>
                      <m:t>𝐶</m:t>
                    </m:r>
                    <m:d>
                      <m:dPr>
                        <m:begChr m:val="["/>
                        <m:endChr m:val="]"/>
                        <m:ctrlPr>
                          <a:rPr lang="en-US" altLang="zh-CN" sz="1600" b="0" i="1" smtClean="0">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𝑖</m:t>
                        </m:r>
                      </m:e>
                    </m:d>
                    <m:r>
                      <a:rPr lang="en-US" altLang="zh-CN" sz="1600" b="0" i="1" smtClean="0">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𝐶</m:t>
                    </m:r>
                    <m:r>
                      <a:rPr lang="en-US" altLang="zh-CN" sz="1600" b="0" i="1" smtClean="0">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𝑖</m:t>
                    </m:r>
                    <m:r>
                      <a:rPr lang="en-US" altLang="zh-CN" sz="1600" b="0" i="1" smtClean="0">
                        <a:latin typeface="Cambria Math" panose="02040503050406030204" pitchFamily="18" charset="0"/>
                        <a:ea typeface="微软雅黑" panose="020B0503020204020204" pitchFamily="34" charset="-122"/>
                      </a:rPr>
                      <m:t>−1]</m:t>
                    </m:r>
                  </m:oMath>
                </a14:m>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前缀和！</a:t>
                </a:r>
                <a:endParaRPr lang="en-US" altLang="zh-CN" sz="1600"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en-US" altLang="zh-CN" sz="1600" b="1" dirty="0">
                    <a:latin typeface="微软雅黑" panose="020B0503020204020204" pitchFamily="34" charset="-122"/>
                    <a:ea typeface="微软雅黑" panose="020B0503020204020204" pitchFamily="34" charset="-122"/>
                  </a:rPr>
                  <a:t>  end  </a:t>
                </a:r>
                <a:r>
                  <a:rPr lang="en-US" altLang="zh-CN" sz="1600" dirty="0">
                    <a:latin typeface="微软雅黑" panose="020B0503020204020204" pitchFamily="34" charset="-122"/>
                    <a:ea typeface="微软雅黑" panose="020B0503020204020204" pitchFamily="34" charset="-122"/>
                  </a:rPr>
                  <a:t>//C[</a:t>
                </a:r>
                <a:r>
                  <a:rPr lang="en-US" altLang="zh-CN" sz="1600" dirty="0" err="1">
                    <a:latin typeface="微软雅黑" panose="020B0503020204020204" pitchFamily="34" charset="-122"/>
                    <a:ea typeface="微软雅黑" panose="020B0503020204020204" pitchFamily="34" charset="-122"/>
                  </a:rPr>
                  <a:t>i</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记录序列</a:t>
                </a:r>
                <a:r>
                  <a:rPr lang="en-US" altLang="zh-CN" sz="1600" dirty="0">
                    <a:latin typeface="微软雅黑" panose="020B0503020204020204" pitchFamily="34" charset="-122"/>
                    <a:ea typeface="微软雅黑" panose="020B0503020204020204" pitchFamily="34" charset="-122"/>
                  </a:rPr>
                  <a:t>A</a:t>
                </a:r>
                <a:r>
                  <a:rPr lang="zh-CN" altLang="en-US" sz="1600" dirty="0">
                    <a:latin typeface="微软雅黑" panose="020B0503020204020204" pitchFamily="34" charset="-122"/>
                    <a:ea typeface="微软雅黑" panose="020B0503020204020204" pitchFamily="34" charset="-122"/>
                  </a:rPr>
                  <a:t>中</a:t>
                </a:r>
                <a:r>
                  <a:rPr lang="zh-CN" altLang="en-US" sz="1600" dirty="0">
                    <a:solidFill>
                      <a:schemeClr val="accent4">
                        <a:lumMod val="60000"/>
                        <a:lumOff val="40000"/>
                      </a:schemeClr>
                    </a:solidFill>
                    <a:latin typeface="微软雅黑" panose="020B0503020204020204" pitchFamily="34" charset="-122"/>
                    <a:ea typeface="微软雅黑" panose="020B0503020204020204" pitchFamily="34" charset="-122"/>
                  </a:rPr>
                  <a:t>小于等于</a:t>
                </a:r>
                <a:r>
                  <a:rPr lang="en-US" altLang="zh-CN" sz="1600" dirty="0">
                    <a:solidFill>
                      <a:srgbClr val="FFFF00"/>
                    </a:solidFill>
                    <a:latin typeface="微软雅黑" panose="020B0503020204020204" pitchFamily="34" charset="-122"/>
                    <a:ea typeface="微软雅黑" panose="020B0503020204020204" pitchFamily="34" charset="-122"/>
                  </a:rPr>
                  <a:t>i</a:t>
                </a:r>
                <a:r>
                  <a:rPr lang="zh-CN" altLang="en-US" sz="1600" dirty="0">
                    <a:latin typeface="微软雅黑" panose="020B0503020204020204" pitchFamily="34" charset="-122"/>
                    <a:ea typeface="微软雅黑" panose="020B0503020204020204" pitchFamily="34" charset="-122"/>
                  </a:rPr>
                  <a:t>的元素个数</a:t>
                </a:r>
                <a:endParaRPr lang="en-US" altLang="zh-CN" sz="1600" b="1"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en-US" altLang="zh-CN" sz="1600" b="1" dirty="0">
                    <a:latin typeface="微软雅黑" panose="020B0503020204020204" pitchFamily="34" charset="-122"/>
                    <a:ea typeface="微软雅黑" panose="020B0503020204020204" pitchFamily="34" charset="-122"/>
                  </a:rPr>
                  <a:t> for</a:t>
                </a:r>
                <a:r>
                  <a:rPr lang="en-US" altLang="zh-CN"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𝑗</m:t>
                    </m:r>
                    <m:r>
                      <a:rPr lang="en-US" altLang="zh-CN" sz="1600" i="1">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𝑛</m:t>
                    </m:r>
                  </m:oMath>
                </a14:m>
                <a:r>
                  <a:rPr lang="en-US" altLang="zh-CN"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to</a:t>
                </a:r>
                <a:r>
                  <a:rPr lang="en-US" altLang="zh-CN"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b="0" i="0" smtClean="0">
                        <a:latin typeface="Cambria Math" panose="02040503050406030204" pitchFamily="18" charset="0"/>
                        <a:ea typeface="微软雅黑" panose="020B0503020204020204" pitchFamily="34" charset="-122"/>
                      </a:rPr>
                      <m:t>1</m:t>
                    </m:r>
                  </m:oMath>
                </a14:m>
                <a:r>
                  <a:rPr lang="en-US" altLang="zh-CN"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do</a:t>
                </a:r>
              </a:p>
              <a:p>
                <a:pPr marL="360000" lvl="0" indent="-288000" eaLnBrk="0" fontAlgn="base" hangingPunct="0">
                  <a:spcBef>
                    <a:spcPct val="0"/>
                  </a:spcBef>
                  <a:spcAft>
                    <a:spcPct val="0"/>
                  </a:spcAft>
                  <a:buFont typeface="+mj-lt"/>
                  <a:buAutoNum type="arabicPeriod"/>
                </a:pPr>
                <a:r>
                  <a:rPr lang="en-US" altLang="zh-CN" sz="1600" dirty="0">
                    <a:latin typeface="微软雅黑" panose="020B0503020204020204" pitchFamily="34" charset="-122"/>
                    <a:ea typeface="微软雅黑" panose="020B0503020204020204" pitchFamily="34" charset="-122"/>
                  </a:rPr>
                  <a:t> |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𝐵</m:t>
                    </m:r>
                    <m:d>
                      <m:dPr>
                        <m:begChr m:val="["/>
                        <m:endChr m:val="]"/>
                        <m:ctrlPr>
                          <a:rPr lang="en-US" altLang="zh-CN" sz="1600" b="0" i="1" smtClean="0">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𝐶</m:t>
                        </m:r>
                        <m:d>
                          <m:dPr>
                            <m:begChr m:val="["/>
                            <m:endChr m:val="]"/>
                            <m:ctrlPr>
                              <a:rPr lang="en-US" altLang="zh-CN" sz="1600" b="0" i="1" smtClean="0">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𝐴</m:t>
                            </m:r>
                            <m:r>
                              <a:rPr lang="en-US" altLang="zh-CN" sz="1600" b="0" i="1" smtClean="0">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𝑗</m:t>
                            </m:r>
                            <m:r>
                              <a:rPr lang="en-US" altLang="zh-CN" sz="1600" b="0" i="1" smtClean="0">
                                <a:latin typeface="Cambria Math" panose="02040503050406030204" pitchFamily="18" charset="0"/>
                                <a:ea typeface="微软雅黑" panose="020B0503020204020204" pitchFamily="34" charset="-122"/>
                              </a:rPr>
                              <m:t>]</m:t>
                            </m:r>
                          </m:e>
                        </m:d>
                      </m:e>
                    </m:d>
                    <m:r>
                      <a:rPr lang="en-US" altLang="zh-CN" sz="1600" b="0" i="1" smtClean="0">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𝐴</m:t>
                    </m:r>
                    <m:d>
                      <m:dPr>
                        <m:begChr m:val="["/>
                        <m:endChr m:val="]"/>
                        <m:ctrlPr>
                          <a:rPr lang="en-US" altLang="zh-CN" sz="1600" b="0" i="1" smtClean="0">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𝑗</m:t>
                        </m:r>
                      </m:e>
                    </m:d>
                  </m:oMath>
                </a14:m>
                <a:endParaRPr lang="en-US" altLang="zh-CN" sz="1600" b="0" dirty="0">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en-US" altLang="zh-CN" sz="1600" dirty="0">
                    <a:ea typeface="微软雅黑" panose="020B0503020204020204" pitchFamily="34" charset="-122"/>
                  </a:rPr>
                  <a:t>  </a:t>
                </a:r>
                <a:r>
                  <a:rPr lang="en-US" altLang="zh-CN" sz="1600" b="0" dirty="0">
                    <a:ea typeface="微软雅黑" panose="020B0503020204020204" pitchFamily="34" charset="-122"/>
                  </a:rPr>
                  <a:t>|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𝐶</m:t>
                    </m:r>
                    <m:d>
                      <m:dPr>
                        <m:begChr m:val="["/>
                        <m:endChr m:val="]"/>
                        <m:ctrlPr>
                          <a:rPr lang="en-US" altLang="zh-CN" sz="1600" b="0" i="1" smtClean="0">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𝐴</m:t>
                        </m:r>
                        <m:d>
                          <m:dPr>
                            <m:begChr m:val="["/>
                            <m:endChr m:val="]"/>
                            <m:ctrlPr>
                              <a:rPr lang="en-US" altLang="zh-CN" sz="1600" b="0" i="1" smtClean="0">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𝑗</m:t>
                            </m:r>
                          </m:e>
                        </m:d>
                      </m:e>
                    </m:d>
                    <m:r>
                      <a:rPr lang="en-US" altLang="zh-CN" sz="1600" b="0" i="1" smtClean="0">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𝐶</m:t>
                    </m:r>
                    <m:d>
                      <m:dPr>
                        <m:begChr m:val="["/>
                        <m:endChr m:val="]"/>
                        <m:ctrlPr>
                          <a:rPr lang="en-US" altLang="zh-CN" sz="1600" b="0" i="1" smtClean="0">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𝐴</m:t>
                        </m:r>
                        <m:d>
                          <m:dPr>
                            <m:begChr m:val="["/>
                            <m:endChr m:val="]"/>
                            <m:ctrlPr>
                              <a:rPr lang="en-US" altLang="zh-CN" sz="1600" b="0" i="1" smtClean="0">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𝑗</m:t>
                            </m:r>
                          </m:e>
                        </m:d>
                      </m:e>
                    </m:d>
                    <m:r>
                      <a:rPr lang="en-US" altLang="zh-CN" sz="1600" b="0" i="1" smtClean="0">
                        <a:latin typeface="Cambria Math" panose="02040503050406030204" pitchFamily="18" charset="0"/>
                        <a:ea typeface="微软雅黑" panose="020B0503020204020204" pitchFamily="34" charset="-122"/>
                      </a:rPr>
                      <m:t>−1 </m:t>
                    </m:r>
                  </m:oMath>
                </a14:m>
                <a:endParaRPr lang="en-US" altLang="zh-CN" sz="1600" i="1"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en-US" altLang="zh-CN" sz="1600" b="1" dirty="0">
                    <a:latin typeface="微软雅黑" panose="020B0503020204020204" pitchFamily="34" charset="-122"/>
                    <a:ea typeface="微软雅黑" panose="020B0503020204020204" pitchFamily="34" charset="-122"/>
                  </a:rPr>
                  <a:t> end</a:t>
                </a:r>
                <a:endParaRPr lang="en-US" altLang="zh-CN" sz="1600"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zh-CN" altLang="zh-CN" sz="1600" dirty="0">
                    <a:latin typeface="微软雅黑" panose="020B0503020204020204" pitchFamily="34" charset="-122"/>
                    <a:ea typeface="微软雅黑" panose="020B0503020204020204" pitchFamily="34" charset="-122"/>
                  </a:rPr>
                  <a:t>———————————————</a:t>
                </a:r>
              </a:p>
            </p:txBody>
          </p:sp>
        </mc:Choice>
        <mc:Fallback xmlns="">
          <p:sp>
            <p:nvSpPr>
              <p:cNvPr id="139" name="任意多边形: 形状 138">
                <a:extLst>
                  <a:ext uri="{FF2B5EF4-FFF2-40B4-BE49-F238E27FC236}">
                    <a16:creationId xmlns:a16="http://schemas.microsoft.com/office/drawing/2014/main" id="{B270C130-9838-4236-8C1D-DFCB30F56175}"/>
                  </a:ext>
                </a:extLst>
              </p:cNvPr>
              <p:cNvSpPr>
                <a:spLocks noRot="1" noChangeAspect="1" noMove="1" noResize="1" noEditPoints="1" noAdjustHandles="1" noChangeArrowheads="1" noChangeShapeType="1" noTextEdit="1"/>
              </p:cNvSpPr>
              <p:nvPr/>
            </p:nvSpPr>
            <p:spPr>
              <a:xfrm>
                <a:off x="129493" y="1875051"/>
                <a:ext cx="4886455" cy="4152162"/>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blipFill>
                <a:blip r:embed="rId3"/>
                <a:stretch>
                  <a:fillRect/>
                </a:stretch>
              </a:blipFill>
            </p:spPr>
            <p:txBody>
              <a:bodyPr/>
              <a:lstStyle/>
              <a:p>
                <a:r>
                  <a:rPr lang="zh-CN" altLang="en-US">
                    <a:noFill/>
                  </a:rPr>
                  <a:t> </a:t>
                </a:r>
              </a:p>
            </p:txBody>
          </p:sp>
        </mc:Fallback>
      </mc:AlternateContent>
      <p:sp>
        <p:nvSpPr>
          <p:cNvPr id="2" name="标题 1"/>
          <p:cNvSpPr>
            <a:spLocks noGrp="1"/>
          </p:cNvSpPr>
          <p:nvPr>
            <p:ph type="title"/>
          </p:nvPr>
        </p:nvSpPr>
        <p:spPr/>
        <p:txBody>
          <a:bodyPr/>
          <a:lstStyle/>
          <a:p>
            <a:r>
              <a:rPr lang="en-US" altLang="zh-CN" dirty="0"/>
              <a:t>10.7.1</a:t>
            </a:r>
            <a:r>
              <a:rPr lang="zh-CN" altLang="en-US" dirty="0"/>
              <a:t>  计数排序的示例</a:t>
            </a:r>
          </a:p>
        </p:txBody>
      </p:sp>
      <p:sp>
        <p:nvSpPr>
          <p:cNvPr id="3" name="副标题 2"/>
          <p:cNvSpPr>
            <a:spLocks noGrp="1"/>
          </p:cNvSpPr>
          <p:nvPr>
            <p:ph type="subTitle" idx="1"/>
          </p:nvPr>
        </p:nvSpPr>
        <p:spPr/>
        <p:txBody>
          <a:bodyPr/>
          <a:lstStyle/>
          <a:p>
            <a:r>
              <a:rPr lang="en-US" altLang="zh-CN" dirty="0"/>
              <a:t>10.7.1</a:t>
            </a:r>
            <a:r>
              <a:rPr lang="zh-CN" altLang="en-US" dirty="0"/>
              <a:t> 计数排序</a:t>
            </a:r>
          </a:p>
        </p:txBody>
      </p:sp>
      <p:sp>
        <p:nvSpPr>
          <p:cNvPr id="4" name="文本占位符 3"/>
          <p:cNvSpPr>
            <a:spLocks noGrp="1"/>
          </p:cNvSpPr>
          <p:nvPr>
            <p:ph type="body" idx="10"/>
          </p:nvPr>
        </p:nvSpPr>
        <p:spPr/>
        <p:txBody>
          <a:bodyPr/>
          <a:lstStyle/>
          <a:p>
            <a:r>
              <a:rPr lang="zh-CN" altLang="en-US" dirty="0"/>
              <a:t>数据结构</a:t>
            </a:r>
          </a:p>
        </p:txBody>
      </p:sp>
      <p:sp>
        <p:nvSpPr>
          <p:cNvPr id="21" name="Rectangle 98">
            <a:extLst>
              <a:ext uri="{FF2B5EF4-FFF2-40B4-BE49-F238E27FC236}">
                <a16:creationId xmlns:a16="http://schemas.microsoft.com/office/drawing/2014/main" id="{15EA0135-894D-4480-9F19-36FEFF7DF48E}"/>
              </a:ext>
            </a:extLst>
          </p:cNvPr>
          <p:cNvSpPr>
            <a:spLocks noChangeArrowheads="1"/>
          </p:cNvSpPr>
          <p:nvPr/>
        </p:nvSpPr>
        <p:spPr bwMode="auto">
          <a:xfrm>
            <a:off x="182126" y="3035409"/>
            <a:ext cx="4437582" cy="836876"/>
          </a:xfrm>
          <a:prstGeom prst="rect">
            <a:avLst/>
          </a:prstGeom>
          <a:noFill/>
          <a:ln w="28575">
            <a:solidFill>
              <a:srgbClr val="FFC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endParaRPr lang="zh-CN" altLang="en-US"/>
          </a:p>
        </p:txBody>
      </p:sp>
      <p:sp>
        <p:nvSpPr>
          <p:cNvPr id="51" name="Rectangle 2">
            <a:extLst>
              <a:ext uri="{FF2B5EF4-FFF2-40B4-BE49-F238E27FC236}">
                <a16:creationId xmlns:a16="http://schemas.microsoft.com/office/drawing/2014/main" id="{625DA2C5-15D6-41FB-A3A8-27078CB5DCC4}"/>
              </a:ext>
            </a:extLst>
          </p:cNvPr>
          <p:cNvSpPr>
            <a:spLocks noChangeArrowheads="1"/>
          </p:cNvSpPr>
          <p:nvPr/>
        </p:nvSpPr>
        <p:spPr bwMode="auto">
          <a:xfrm>
            <a:off x="11277210" y="2904587"/>
            <a:ext cx="547688" cy="457200"/>
          </a:xfrm>
          <a:prstGeom prst="rect">
            <a:avLst/>
          </a:prstGeom>
          <a:solidFill>
            <a:srgbClr val="FF99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r>
              <a:rPr lang="en-US" altLang="zh-CN" b="1" dirty="0">
                <a:solidFill>
                  <a:schemeClr val="folHlink"/>
                </a:solidFill>
                <a:latin typeface="Times New Roman" pitchFamily="18" charset="0"/>
              </a:rPr>
              <a:t>2</a:t>
            </a:r>
          </a:p>
        </p:txBody>
      </p:sp>
      <p:sp>
        <p:nvSpPr>
          <p:cNvPr id="52" name="Rectangle 3">
            <a:extLst>
              <a:ext uri="{FF2B5EF4-FFF2-40B4-BE49-F238E27FC236}">
                <a16:creationId xmlns:a16="http://schemas.microsoft.com/office/drawing/2014/main" id="{DB641F95-D9C7-484E-BEDF-802CB5181F65}"/>
              </a:ext>
            </a:extLst>
          </p:cNvPr>
          <p:cNvSpPr>
            <a:spLocks noChangeArrowheads="1"/>
          </p:cNvSpPr>
          <p:nvPr/>
        </p:nvSpPr>
        <p:spPr bwMode="auto">
          <a:xfrm>
            <a:off x="10726348" y="2890299"/>
            <a:ext cx="549275" cy="457200"/>
          </a:xfrm>
          <a:prstGeom prst="rect">
            <a:avLst/>
          </a:prstGeom>
          <a:solidFill>
            <a:srgbClr val="FF99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r>
              <a:rPr lang="en-US" altLang="zh-CN" b="1">
                <a:solidFill>
                  <a:schemeClr val="folHlink"/>
                </a:solidFill>
                <a:latin typeface="Times New Roman" pitchFamily="18" charset="0"/>
              </a:rPr>
              <a:t>1</a:t>
            </a:r>
          </a:p>
        </p:txBody>
      </p:sp>
      <p:sp>
        <p:nvSpPr>
          <p:cNvPr id="53" name="Rectangle 4">
            <a:extLst>
              <a:ext uri="{FF2B5EF4-FFF2-40B4-BE49-F238E27FC236}">
                <a16:creationId xmlns:a16="http://schemas.microsoft.com/office/drawing/2014/main" id="{BAA105DE-A49C-49A9-AF9A-59EB3E6481D0}"/>
              </a:ext>
            </a:extLst>
          </p:cNvPr>
          <p:cNvSpPr>
            <a:spLocks noChangeArrowheads="1"/>
          </p:cNvSpPr>
          <p:nvPr/>
        </p:nvSpPr>
        <p:spPr bwMode="auto">
          <a:xfrm>
            <a:off x="9629385" y="2890299"/>
            <a:ext cx="549275" cy="457200"/>
          </a:xfrm>
          <a:prstGeom prst="rect">
            <a:avLst/>
          </a:prstGeom>
          <a:solidFill>
            <a:srgbClr val="FF99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r>
              <a:rPr lang="en-US" altLang="zh-CN" b="1" dirty="0">
                <a:solidFill>
                  <a:schemeClr val="folHlink"/>
                </a:solidFill>
                <a:latin typeface="Times New Roman" pitchFamily="18" charset="0"/>
              </a:rPr>
              <a:t>1</a:t>
            </a:r>
          </a:p>
        </p:txBody>
      </p:sp>
      <p:sp>
        <p:nvSpPr>
          <p:cNvPr id="54" name="Rectangle 5">
            <a:extLst>
              <a:ext uri="{FF2B5EF4-FFF2-40B4-BE49-F238E27FC236}">
                <a16:creationId xmlns:a16="http://schemas.microsoft.com/office/drawing/2014/main" id="{463295CC-7695-4802-85EF-F60C6B3BAD68}"/>
              </a:ext>
            </a:extLst>
          </p:cNvPr>
          <p:cNvSpPr>
            <a:spLocks noChangeArrowheads="1"/>
          </p:cNvSpPr>
          <p:nvPr/>
        </p:nvSpPr>
        <p:spPr bwMode="auto">
          <a:xfrm>
            <a:off x="10724760" y="2895062"/>
            <a:ext cx="549275" cy="457200"/>
          </a:xfrm>
          <a:prstGeom prst="rect">
            <a:avLst/>
          </a:prstGeom>
          <a:solidFill>
            <a:srgbClr val="FF99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r>
              <a:rPr lang="en-US" altLang="zh-CN" b="1">
                <a:solidFill>
                  <a:schemeClr val="folHlink"/>
                </a:solidFill>
                <a:latin typeface="Times New Roman" pitchFamily="18" charset="0"/>
              </a:rPr>
              <a:t>2</a:t>
            </a:r>
          </a:p>
        </p:txBody>
      </p:sp>
      <p:sp>
        <p:nvSpPr>
          <p:cNvPr id="55" name="Rectangle 7">
            <a:extLst>
              <a:ext uri="{FF2B5EF4-FFF2-40B4-BE49-F238E27FC236}">
                <a16:creationId xmlns:a16="http://schemas.microsoft.com/office/drawing/2014/main" id="{2E29CDCE-925C-448D-A4EE-E6F27446FDB3}"/>
              </a:ext>
            </a:extLst>
          </p:cNvPr>
          <p:cNvSpPr>
            <a:spLocks noChangeArrowheads="1"/>
          </p:cNvSpPr>
          <p:nvPr/>
        </p:nvSpPr>
        <p:spPr bwMode="auto">
          <a:xfrm>
            <a:off x="8013310" y="2890299"/>
            <a:ext cx="549275" cy="457200"/>
          </a:xfrm>
          <a:prstGeom prst="rect">
            <a:avLst/>
          </a:prstGeom>
          <a:solidFill>
            <a:srgbClr val="FF99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r>
              <a:rPr lang="en-US" altLang="zh-CN" b="1">
                <a:solidFill>
                  <a:schemeClr val="folHlink"/>
                </a:solidFill>
                <a:latin typeface="Times New Roman" pitchFamily="18" charset="0"/>
              </a:rPr>
              <a:t>3</a:t>
            </a:r>
          </a:p>
        </p:txBody>
      </p:sp>
      <p:sp>
        <p:nvSpPr>
          <p:cNvPr id="56" name="Rectangle 8">
            <a:extLst>
              <a:ext uri="{FF2B5EF4-FFF2-40B4-BE49-F238E27FC236}">
                <a16:creationId xmlns:a16="http://schemas.microsoft.com/office/drawing/2014/main" id="{29CAF59F-A4BC-4A8C-999D-4F22237CAEB2}"/>
              </a:ext>
            </a:extLst>
          </p:cNvPr>
          <p:cNvSpPr>
            <a:spLocks noChangeArrowheads="1"/>
          </p:cNvSpPr>
          <p:nvPr/>
        </p:nvSpPr>
        <p:spPr bwMode="auto">
          <a:xfrm>
            <a:off x="7465623" y="2890299"/>
            <a:ext cx="547687" cy="457200"/>
          </a:xfrm>
          <a:prstGeom prst="rect">
            <a:avLst/>
          </a:prstGeom>
          <a:solidFill>
            <a:srgbClr val="FF99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r>
              <a:rPr lang="en-US" altLang="zh-CN" b="1">
                <a:solidFill>
                  <a:schemeClr val="folHlink"/>
                </a:solidFill>
                <a:latin typeface="Times New Roman" pitchFamily="18" charset="0"/>
              </a:rPr>
              <a:t>4</a:t>
            </a:r>
          </a:p>
        </p:txBody>
      </p:sp>
      <p:sp>
        <p:nvSpPr>
          <p:cNvPr id="57" name="Rectangle 9">
            <a:extLst>
              <a:ext uri="{FF2B5EF4-FFF2-40B4-BE49-F238E27FC236}">
                <a16:creationId xmlns:a16="http://schemas.microsoft.com/office/drawing/2014/main" id="{8EE2D505-5FE8-4BCC-8BEA-25803FE1619E}"/>
              </a:ext>
            </a:extLst>
          </p:cNvPr>
          <p:cNvSpPr>
            <a:spLocks noChangeArrowheads="1"/>
          </p:cNvSpPr>
          <p:nvPr/>
        </p:nvSpPr>
        <p:spPr bwMode="auto">
          <a:xfrm>
            <a:off x="6916348" y="2890299"/>
            <a:ext cx="549275" cy="457200"/>
          </a:xfrm>
          <a:prstGeom prst="rect">
            <a:avLst/>
          </a:prstGeom>
          <a:solidFill>
            <a:srgbClr val="FF99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r>
              <a:rPr lang="en-US" altLang="zh-CN" b="1">
                <a:solidFill>
                  <a:schemeClr val="folHlink"/>
                </a:solidFill>
                <a:latin typeface="Times New Roman" pitchFamily="18" charset="0"/>
              </a:rPr>
              <a:t>3</a:t>
            </a:r>
          </a:p>
        </p:txBody>
      </p:sp>
      <p:sp>
        <p:nvSpPr>
          <p:cNvPr id="58" name="Rectangle 10">
            <a:extLst>
              <a:ext uri="{FF2B5EF4-FFF2-40B4-BE49-F238E27FC236}">
                <a16:creationId xmlns:a16="http://schemas.microsoft.com/office/drawing/2014/main" id="{73CA1C01-9DAD-4F6B-A729-9B575F38E85A}"/>
              </a:ext>
            </a:extLst>
          </p:cNvPr>
          <p:cNvSpPr>
            <a:spLocks noChangeArrowheads="1"/>
          </p:cNvSpPr>
          <p:nvPr/>
        </p:nvSpPr>
        <p:spPr bwMode="auto">
          <a:xfrm>
            <a:off x="6352785" y="2890299"/>
            <a:ext cx="563563" cy="457200"/>
          </a:xfrm>
          <a:prstGeom prst="rect">
            <a:avLst/>
          </a:prstGeom>
          <a:solidFill>
            <a:srgbClr val="FF99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r>
              <a:rPr lang="en-US" altLang="zh-CN" b="1">
                <a:solidFill>
                  <a:schemeClr val="folHlink"/>
                </a:solidFill>
                <a:latin typeface="Times New Roman" pitchFamily="18" charset="0"/>
              </a:rPr>
              <a:t>1</a:t>
            </a:r>
          </a:p>
        </p:txBody>
      </p:sp>
      <p:sp>
        <p:nvSpPr>
          <p:cNvPr id="59" name="Rectangle 11">
            <a:extLst>
              <a:ext uri="{FF2B5EF4-FFF2-40B4-BE49-F238E27FC236}">
                <a16:creationId xmlns:a16="http://schemas.microsoft.com/office/drawing/2014/main" id="{D1BECB96-1387-48F2-B402-FFE80AECFD6B}"/>
              </a:ext>
            </a:extLst>
          </p:cNvPr>
          <p:cNvSpPr>
            <a:spLocks noChangeArrowheads="1"/>
          </p:cNvSpPr>
          <p:nvPr/>
        </p:nvSpPr>
        <p:spPr bwMode="auto">
          <a:xfrm>
            <a:off x="5819385" y="2890299"/>
            <a:ext cx="533400" cy="457200"/>
          </a:xfrm>
          <a:prstGeom prst="rect">
            <a:avLst/>
          </a:prstGeom>
          <a:solidFill>
            <a:srgbClr val="FF99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r>
              <a:rPr lang="en-US" altLang="zh-CN" b="1">
                <a:solidFill>
                  <a:schemeClr val="folHlink"/>
                </a:solidFill>
                <a:latin typeface="Times New Roman" pitchFamily="18" charset="0"/>
              </a:rPr>
              <a:t>4</a:t>
            </a:r>
          </a:p>
        </p:txBody>
      </p:sp>
      <p:sp>
        <p:nvSpPr>
          <p:cNvPr id="60" name="Line 12">
            <a:extLst>
              <a:ext uri="{FF2B5EF4-FFF2-40B4-BE49-F238E27FC236}">
                <a16:creationId xmlns:a16="http://schemas.microsoft.com/office/drawing/2014/main" id="{E7CC0A9F-DC96-4E30-B63B-80133C48FB33}"/>
              </a:ext>
            </a:extLst>
          </p:cNvPr>
          <p:cNvSpPr>
            <a:spLocks noChangeShapeType="1"/>
          </p:cNvSpPr>
          <p:nvPr/>
        </p:nvSpPr>
        <p:spPr bwMode="auto">
          <a:xfrm>
            <a:off x="5819385" y="2890299"/>
            <a:ext cx="2743200" cy="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61" name="Line 13">
            <a:extLst>
              <a:ext uri="{FF2B5EF4-FFF2-40B4-BE49-F238E27FC236}">
                <a16:creationId xmlns:a16="http://schemas.microsoft.com/office/drawing/2014/main" id="{50EDF8EA-6916-403F-A5A4-DCE33224C553}"/>
              </a:ext>
            </a:extLst>
          </p:cNvPr>
          <p:cNvSpPr>
            <a:spLocks noChangeShapeType="1"/>
          </p:cNvSpPr>
          <p:nvPr/>
        </p:nvSpPr>
        <p:spPr bwMode="auto">
          <a:xfrm>
            <a:off x="5819385" y="3347499"/>
            <a:ext cx="2743200" cy="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62" name="Line 14">
            <a:extLst>
              <a:ext uri="{FF2B5EF4-FFF2-40B4-BE49-F238E27FC236}">
                <a16:creationId xmlns:a16="http://schemas.microsoft.com/office/drawing/2014/main" id="{0BFF9EC1-7A33-4DE7-88E3-703F852EAE50}"/>
              </a:ext>
            </a:extLst>
          </p:cNvPr>
          <p:cNvSpPr>
            <a:spLocks noChangeShapeType="1"/>
          </p:cNvSpPr>
          <p:nvPr/>
        </p:nvSpPr>
        <p:spPr bwMode="auto">
          <a:xfrm>
            <a:off x="5819385" y="2890299"/>
            <a:ext cx="0" cy="45720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63" name="Line 15">
            <a:extLst>
              <a:ext uri="{FF2B5EF4-FFF2-40B4-BE49-F238E27FC236}">
                <a16:creationId xmlns:a16="http://schemas.microsoft.com/office/drawing/2014/main" id="{CE46BA5A-24AD-4E65-8747-303189CDAF25}"/>
              </a:ext>
            </a:extLst>
          </p:cNvPr>
          <p:cNvSpPr>
            <a:spLocks noChangeShapeType="1"/>
          </p:cNvSpPr>
          <p:nvPr/>
        </p:nvSpPr>
        <p:spPr bwMode="auto">
          <a:xfrm>
            <a:off x="6352785" y="2890299"/>
            <a:ext cx="0" cy="457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64" name="Line 16">
            <a:extLst>
              <a:ext uri="{FF2B5EF4-FFF2-40B4-BE49-F238E27FC236}">
                <a16:creationId xmlns:a16="http://schemas.microsoft.com/office/drawing/2014/main" id="{6269E97D-87F2-49B3-88D5-C5BB495474E5}"/>
              </a:ext>
            </a:extLst>
          </p:cNvPr>
          <p:cNvSpPr>
            <a:spLocks noChangeShapeType="1"/>
          </p:cNvSpPr>
          <p:nvPr/>
        </p:nvSpPr>
        <p:spPr bwMode="auto">
          <a:xfrm>
            <a:off x="6916348" y="2890299"/>
            <a:ext cx="0" cy="457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65" name="Line 17">
            <a:extLst>
              <a:ext uri="{FF2B5EF4-FFF2-40B4-BE49-F238E27FC236}">
                <a16:creationId xmlns:a16="http://schemas.microsoft.com/office/drawing/2014/main" id="{AB4F7004-C147-460E-80F0-E4B9293D98C7}"/>
              </a:ext>
            </a:extLst>
          </p:cNvPr>
          <p:cNvSpPr>
            <a:spLocks noChangeShapeType="1"/>
          </p:cNvSpPr>
          <p:nvPr/>
        </p:nvSpPr>
        <p:spPr bwMode="auto">
          <a:xfrm>
            <a:off x="7465623" y="2890299"/>
            <a:ext cx="0" cy="457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66" name="Line 18">
            <a:extLst>
              <a:ext uri="{FF2B5EF4-FFF2-40B4-BE49-F238E27FC236}">
                <a16:creationId xmlns:a16="http://schemas.microsoft.com/office/drawing/2014/main" id="{3ED0E545-31E5-4619-92A1-BFEBBFA56343}"/>
              </a:ext>
            </a:extLst>
          </p:cNvPr>
          <p:cNvSpPr>
            <a:spLocks noChangeShapeType="1"/>
          </p:cNvSpPr>
          <p:nvPr/>
        </p:nvSpPr>
        <p:spPr bwMode="auto">
          <a:xfrm>
            <a:off x="8013310" y="2890299"/>
            <a:ext cx="0" cy="457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67" name="Line 19">
            <a:extLst>
              <a:ext uri="{FF2B5EF4-FFF2-40B4-BE49-F238E27FC236}">
                <a16:creationId xmlns:a16="http://schemas.microsoft.com/office/drawing/2014/main" id="{6097D0DD-EA99-4A8C-8ED9-81A265AA491A}"/>
              </a:ext>
            </a:extLst>
          </p:cNvPr>
          <p:cNvSpPr>
            <a:spLocks noChangeShapeType="1"/>
          </p:cNvSpPr>
          <p:nvPr/>
        </p:nvSpPr>
        <p:spPr bwMode="auto">
          <a:xfrm>
            <a:off x="8562585" y="2890299"/>
            <a:ext cx="0" cy="45720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graphicFrame>
        <p:nvGraphicFramePr>
          <p:cNvPr id="68" name="Group 20">
            <a:extLst>
              <a:ext uri="{FF2B5EF4-FFF2-40B4-BE49-F238E27FC236}">
                <a16:creationId xmlns:a16="http://schemas.microsoft.com/office/drawing/2014/main" id="{04A2AE9F-B881-4ACE-9369-5899A5E87E34}"/>
              </a:ext>
            </a:extLst>
          </p:cNvPr>
          <p:cNvGraphicFramePr>
            <a:graphicFrameLocks noGrp="1"/>
          </p:cNvGraphicFramePr>
          <p:nvPr>
            <p:extLst>
              <p:ext uri="{D42A27DB-BD31-4B8C-83A1-F6EECF244321}">
                <p14:modId xmlns:p14="http://schemas.microsoft.com/office/powerpoint/2010/main" val="2488005472"/>
              </p:ext>
            </p:extLst>
          </p:nvPr>
        </p:nvGraphicFramePr>
        <p:xfrm>
          <a:off x="5819385" y="2509299"/>
          <a:ext cx="2743200" cy="457200"/>
        </p:xfrm>
        <a:graphic>
          <a:graphicData uri="http://schemas.openxmlformats.org/drawingml/2006/table">
            <a:tbl>
              <a:tblPr/>
              <a:tblGrid>
                <a:gridCol w="549275">
                  <a:extLst>
                    <a:ext uri="{9D8B030D-6E8A-4147-A177-3AD203B41FA5}">
                      <a16:colId xmlns:a16="http://schemas.microsoft.com/office/drawing/2014/main" val="20000"/>
                    </a:ext>
                  </a:extLst>
                </a:gridCol>
                <a:gridCol w="547688">
                  <a:extLst>
                    <a:ext uri="{9D8B030D-6E8A-4147-A177-3AD203B41FA5}">
                      <a16:colId xmlns:a16="http://schemas.microsoft.com/office/drawing/2014/main" val="20001"/>
                    </a:ext>
                  </a:extLst>
                </a:gridCol>
                <a:gridCol w="549275">
                  <a:extLst>
                    <a:ext uri="{9D8B030D-6E8A-4147-A177-3AD203B41FA5}">
                      <a16:colId xmlns:a16="http://schemas.microsoft.com/office/drawing/2014/main" val="20002"/>
                    </a:ext>
                  </a:extLst>
                </a:gridCol>
                <a:gridCol w="547687">
                  <a:extLst>
                    <a:ext uri="{9D8B030D-6E8A-4147-A177-3AD203B41FA5}">
                      <a16:colId xmlns:a16="http://schemas.microsoft.com/office/drawing/2014/main" val="20003"/>
                    </a:ext>
                  </a:extLst>
                </a:gridCol>
                <a:gridCol w="549275">
                  <a:extLst>
                    <a:ext uri="{9D8B030D-6E8A-4147-A177-3AD203B41FA5}">
                      <a16:colId xmlns:a16="http://schemas.microsoft.com/office/drawing/2014/main" val="20004"/>
                    </a:ext>
                  </a:extLst>
                </a:gridCol>
              </a:tblGrid>
              <a:tr h="457200">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dirty="0">
                          <a:ln>
                            <a:noFill/>
                          </a:ln>
                          <a:solidFill>
                            <a:schemeClr val="folHlink"/>
                          </a:solidFill>
                          <a:effectLst/>
                          <a:latin typeface="Times New Roman" pitchFamily="18" charset="0"/>
                          <a:ea typeface="宋体" charset="-122"/>
                        </a:rPr>
                        <a:t>1</a:t>
                      </a:r>
                    </a:p>
                  </a:txBody>
                  <a:tcPr horzOverflow="overflow">
                    <a:lnL cap="flat">
                      <a:noFill/>
                    </a:lnL>
                    <a:lnR>
                      <a:noFill/>
                    </a:lnR>
                    <a:lnT cap="flat">
                      <a:noFill/>
                    </a:lnT>
                    <a:lnB cap="flat">
                      <a:noFill/>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2</a:t>
                      </a:r>
                    </a:p>
                  </a:txBody>
                  <a:tcPr horzOverflow="overflow">
                    <a:lnL>
                      <a:noFill/>
                    </a:lnL>
                    <a:lnR>
                      <a:noFill/>
                    </a:lnR>
                    <a:lnT cap="flat">
                      <a:noFill/>
                    </a:lnT>
                    <a:lnB cap="flat">
                      <a:noFill/>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3</a:t>
                      </a:r>
                    </a:p>
                  </a:txBody>
                  <a:tcPr horzOverflow="overflow">
                    <a:lnL>
                      <a:noFill/>
                    </a:lnL>
                    <a:lnR>
                      <a:noFill/>
                    </a:lnR>
                    <a:lnT cap="flat">
                      <a:noFill/>
                    </a:lnT>
                    <a:lnB cap="flat">
                      <a:noFill/>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4</a:t>
                      </a:r>
                    </a:p>
                  </a:txBody>
                  <a:tcPr horzOverflow="overflow">
                    <a:lnL>
                      <a:noFill/>
                    </a:lnL>
                    <a:lnR>
                      <a:noFill/>
                    </a:lnR>
                    <a:lnT cap="flat">
                      <a:noFill/>
                    </a:lnT>
                    <a:lnB cap="flat">
                      <a:noFill/>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dirty="0">
                          <a:ln>
                            <a:noFill/>
                          </a:ln>
                          <a:solidFill>
                            <a:schemeClr val="folHlink"/>
                          </a:solidFill>
                          <a:effectLst/>
                          <a:latin typeface="Times New Roman" pitchFamily="18" charset="0"/>
                          <a:ea typeface="宋体" charset="-122"/>
                        </a:rPr>
                        <a:t>5</a:t>
                      </a:r>
                    </a:p>
                  </a:txBody>
                  <a:tcPr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69" name="Text Box 38">
            <a:extLst>
              <a:ext uri="{FF2B5EF4-FFF2-40B4-BE49-F238E27FC236}">
                <a16:creationId xmlns:a16="http://schemas.microsoft.com/office/drawing/2014/main" id="{3CBDC41F-FE25-4E26-87DC-93502133F492}"/>
              </a:ext>
            </a:extLst>
          </p:cNvPr>
          <p:cNvSpPr txBox="1">
            <a:spLocks noChangeArrowheads="1"/>
          </p:cNvSpPr>
          <p:nvPr/>
        </p:nvSpPr>
        <p:spPr bwMode="auto">
          <a:xfrm>
            <a:off x="5209785" y="2922049"/>
            <a:ext cx="4270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i="1">
                <a:solidFill>
                  <a:srgbClr val="006600"/>
                </a:solidFill>
              </a:rPr>
              <a:t>A:</a:t>
            </a:r>
          </a:p>
        </p:txBody>
      </p:sp>
      <p:sp>
        <p:nvSpPr>
          <p:cNvPr id="114" name="Rectangle 39">
            <a:extLst>
              <a:ext uri="{FF2B5EF4-FFF2-40B4-BE49-F238E27FC236}">
                <a16:creationId xmlns:a16="http://schemas.microsoft.com/office/drawing/2014/main" id="{299DD7DE-3948-4D4E-BEF8-85A6B24D6CF0}"/>
              </a:ext>
            </a:extLst>
          </p:cNvPr>
          <p:cNvSpPr>
            <a:spLocks noChangeArrowheads="1"/>
          </p:cNvSpPr>
          <p:nvPr/>
        </p:nvSpPr>
        <p:spPr bwMode="auto">
          <a:xfrm>
            <a:off x="10178660" y="2890299"/>
            <a:ext cx="547688" cy="457200"/>
          </a:xfrm>
          <a:prstGeom prst="rect">
            <a:avLst/>
          </a:prstGeom>
          <a:solidFill>
            <a:srgbClr val="FF99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r>
              <a:rPr lang="en-US" altLang="zh-CN" b="1">
                <a:solidFill>
                  <a:schemeClr val="folHlink"/>
                </a:solidFill>
                <a:latin typeface="Times New Roman" pitchFamily="18" charset="0"/>
              </a:rPr>
              <a:t>0</a:t>
            </a:r>
          </a:p>
        </p:txBody>
      </p:sp>
      <p:sp>
        <p:nvSpPr>
          <p:cNvPr id="115" name="Line 40">
            <a:extLst>
              <a:ext uri="{FF2B5EF4-FFF2-40B4-BE49-F238E27FC236}">
                <a16:creationId xmlns:a16="http://schemas.microsoft.com/office/drawing/2014/main" id="{E542D809-99E5-4CE3-8ABE-883E9D0BD333}"/>
              </a:ext>
            </a:extLst>
          </p:cNvPr>
          <p:cNvSpPr>
            <a:spLocks noChangeShapeType="1"/>
          </p:cNvSpPr>
          <p:nvPr/>
        </p:nvSpPr>
        <p:spPr bwMode="auto">
          <a:xfrm>
            <a:off x="9629385" y="2890299"/>
            <a:ext cx="2193925" cy="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16" name="Line 41">
            <a:extLst>
              <a:ext uri="{FF2B5EF4-FFF2-40B4-BE49-F238E27FC236}">
                <a16:creationId xmlns:a16="http://schemas.microsoft.com/office/drawing/2014/main" id="{239B2040-FC71-4D7C-9AB4-1AFAAE03A2EF}"/>
              </a:ext>
            </a:extLst>
          </p:cNvPr>
          <p:cNvSpPr>
            <a:spLocks noChangeShapeType="1"/>
          </p:cNvSpPr>
          <p:nvPr/>
        </p:nvSpPr>
        <p:spPr bwMode="auto">
          <a:xfrm>
            <a:off x="9629385" y="3347499"/>
            <a:ext cx="2193925" cy="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17" name="Line 42">
            <a:extLst>
              <a:ext uri="{FF2B5EF4-FFF2-40B4-BE49-F238E27FC236}">
                <a16:creationId xmlns:a16="http://schemas.microsoft.com/office/drawing/2014/main" id="{F55B1E30-62EE-49CB-9C37-2DFD8C4E862E}"/>
              </a:ext>
            </a:extLst>
          </p:cNvPr>
          <p:cNvSpPr>
            <a:spLocks noChangeShapeType="1"/>
          </p:cNvSpPr>
          <p:nvPr/>
        </p:nvSpPr>
        <p:spPr bwMode="auto">
          <a:xfrm>
            <a:off x="9629385" y="2890299"/>
            <a:ext cx="0" cy="45720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18" name="Line 43">
            <a:extLst>
              <a:ext uri="{FF2B5EF4-FFF2-40B4-BE49-F238E27FC236}">
                <a16:creationId xmlns:a16="http://schemas.microsoft.com/office/drawing/2014/main" id="{94AC8F45-DD6E-4395-A7D3-8B5D3590E2DE}"/>
              </a:ext>
            </a:extLst>
          </p:cNvPr>
          <p:cNvSpPr>
            <a:spLocks noChangeShapeType="1"/>
          </p:cNvSpPr>
          <p:nvPr/>
        </p:nvSpPr>
        <p:spPr bwMode="auto">
          <a:xfrm>
            <a:off x="10178660" y="2890299"/>
            <a:ext cx="0" cy="457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19" name="Line 44">
            <a:extLst>
              <a:ext uri="{FF2B5EF4-FFF2-40B4-BE49-F238E27FC236}">
                <a16:creationId xmlns:a16="http://schemas.microsoft.com/office/drawing/2014/main" id="{A9D3133C-1EAB-4BDD-BC32-5B6C57CD4B90}"/>
              </a:ext>
            </a:extLst>
          </p:cNvPr>
          <p:cNvSpPr>
            <a:spLocks noChangeShapeType="1"/>
          </p:cNvSpPr>
          <p:nvPr/>
        </p:nvSpPr>
        <p:spPr bwMode="auto">
          <a:xfrm>
            <a:off x="10726348" y="2890299"/>
            <a:ext cx="0" cy="457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20" name="Line 45">
            <a:extLst>
              <a:ext uri="{FF2B5EF4-FFF2-40B4-BE49-F238E27FC236}">
                <a16:creationId xmlns:a16="http://schemas.microsoft.com/office/drawing/2014/main" id="{20CED3F0-ADE0-42CF-BF19-E9D5D48430F0}"/>
              </a:ext>
            </a:extLst>
          </p:cNvPr>
          <p:cNvSpPr>
            <a:spLocks noChangeShapeType="1"/>
          </p:cNvSpPr>
          <p:nvPr/>
        </p:nvSpPr>
        <p:spPr bwMode="auto">
          <a:xfrm>
            <a:off x="11275623" y="2890299"/>
            <a:ext cx="0" cy="457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21" name="Line 46">
            <a:extLst>
              <a:ext uri="{FF2B5EF4-FFF2-40B4-BE49-F238E27FC236}">
                <a16:creationId xmlns:a16="http://schemas.microsoft.com/office/drawing/2014/main" id="{2C991543-83E0-48D6-B7D5-1C0DDCF97040}"/>
              </a:ext>
            </a:extLst>
          </p:cNvPr>
          <p:cNvSpPr>
            <a:spLocks noChangeShapeType="1"/>
          </p:cNvSpPr>
          <p:nvPr/>
        </p:nvSpPr>
        <p:spPr bwMode="auto">
          <a:xfrm>
            <a:off x="11823310" y="2890299"/>
            <a:ext cx="0" cy="45720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graphicFrame>
        <p:nvGraphicFramePr>
          <p:cNvPr id="122" name="Group 47">
            <a:extLst>
              <a:ext uri="{FF2B5EF4-FFF2-40B4-BE49-F238E27FC236}">
                <a16:creationId xmlns:a16="http://schemas.microsoft.com/office/drawing/2014/main" id="{A027B063-B3A1-4177-8C60-932F5D609C30}"/>
              </a:ext>
            </a:extLst>
          </p:cNvPr>
          <p:cNvGraphicFramePr>
            <a:graphicFrameLocks noGrp="1"/>
          </p:cNvGraphicFramePr>
          <p:nvPr>
            <p:extLst>
              <p:ext uri="{D42A27DB-BD31-4B8C-83A1-F6EECF244321}">
                <p14:modId xmlns:p14="http://schemas.microsoft.com/office/powerpoint/2010/main" val="2104869377"/>
              </p:ext>
            </p:extLst>
          </p:nvPr>
        </p:nvGraphicFramePr>
        <p:xfrm>
          <a:off x="9629385" y="2509299"/>
          <a:ext cx="2193925" cy="457200"/>
        </p:xfrm>
        <a:graphic>
          <a:graphicData uri="http://schemas.openxmlformats.org/drawingml/2006/table">
            <a:tbl>
              <a:tblPr/>
              <a:tblGrid>
                <a:gridCol w="549275">
                  <a:extLst>
                    <a:ext uri="{9D8B030D-6E8A-4147-A177-3AD203B41FA5}">
                      <a16:colId xmlns:a16="http://schemas.microsoft.com/office/drawing/2014/main" val="20000"/>
                    </a:ext>
                  </a:extLst>
                </a:gridCol>
                <a:gridCol w="547688">
                  <a:extLst>
                    <a:ext uri="{9D8B030D-6E8A-4147-A177-3AD203B41FA5}">
                      <a16:colId xmlns:a16="http://schemas.microsoft.com/office/drawing/2014/main" val="20001"/>
                    </a:ext>
                  </a:extLst>
                </a:gridCol>
                <a:gridCol w="549275">
                  <a:extLst>
                    <a:ext uri="{9D8B030D-6E8A-4147-A177-3AD203B41FA5}">
                      <a16:colId xmlns:a16="http://schemas.microsoft.com/office/drawing/2014/main" val="20002"/>
                    </a:ext>
                  </a:extLst>
                </a:gridCol>
                <a:gridCol w="547687">
                  <a:extLst>
                    <a:ext uri="{9D8B030D-6E8A-4147-A177-3AD203B41FA5}">
                      <a16:colId xmlns:a16="http://schemas.microsoft.com/office/drawing/2014/main" val="20003"/>
                    </a:ext>
                  </a:extLst>
                </a:gridCol>
              </a:tblGrid>
              <a:tr h="457200">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1</a:t>
                      </a:r>
                    </a:p>
                  </a:txBody>
                  <a:tcPr horzOverflow="overflow">
                    <a:lnL cap="flat">
                      <a:noFill/>
                    </a:lnL>
                    <a:lnR>
                      <a:noFill/>
                    </a:lnR>
                    <a:lnT cap="flat">
                      <a:noFill/>
                    </a:lnT>
                    <a:lnB cap="flat">
                      <a:noFill/>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2</a:t>
                      </a:r>
                    </a:p>
                  </a:txBody>
                  <a:tcPr horzOverflow="overflow">
                    <a:lnL>
                      <a:noFill/>
                    </a:lnL>
                    <a:lnR>
                      <a:noFill/>
                    </a:lnR>
                    <a:lnT cap="flat">
                      <a:noFill/>
                    </a:lnT>
                    <a:lnB cap="flat">
                      <a:noFill/>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3</a:t>
                      </a:r>
                    </a:p>
                  </a:txBody>
                  <a:tcPr horzOverflow="overflow">
                    <a:lnL>
                      <a:noFill/>
                    </a:lnL>
                    <a:lnR>
                      <a:noFill/>
                    </a:lnR>
                    <a:lnT cap="flat">
                      <a:noFill/>
                    </a:lnT>
                    <a:lnB cap="flat">
                      <a:noFill/>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dirty="0">
                          <a:ln>
                            <a:noFill/>
                          </a:ln>
                          <a:solidFill>
                            <a:schemeClr val="folHlink"/>
                          </a:solidFill>
                          <a:effectLst/>
                          <a:latin typeface="Times New Roman" pitchFamily="18" charset="0"/>
                          <a:ea typeface="宋体" charset="-122"/>
                        </a:rPr>
                        <a:t>4</a:t>
                      </a:r>
                    </a:p>
                  </a:txBody>
                  <a:tcPr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123" name="Text Box 62">
            <a:extLst>
              <a:ext uri="{FF2B5EF4-FFF2-40B4-BE49-F238E27FC236}">
                <a16:creationId xmlns:a16="http://schemas.microsoft.com/office/drawing/2014/main" id="{9E63A830-318F-4EFB-B7A4-A47A10A29824}"/>
              </a:ext>
            </a:extLst>
          </p:cNvPr>
          <p:cNvSpPr txBox="1">
            <a:spLocks noChangeArrowheads="1"/>
          </p:cNvSpPr>
          <p:nvPr/>
        </p:nvSpPr>
        <p:spPr bwMode="auto">
          <a:xfrm>
            <a:off x="9019785" y="2922049"/>
            <a:ext cx="4270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i="1">
                <a:solidFill>
                  <a:srgbClr val="006600"/>
                </a:solidFill>
              </a:rPr>
              <a:t>C:</a:t>
            </a:r>
          </a:p>
        </p:txBody>
      </p:sp>
      <p:sp>
        <p:nvSpPr>
          <p:cNvPr id="124" name="Rectangle 63">
            <a:extLst>
              <a:ext uri="{FF2B5EF4-FFF2-40B4-BE49-F238E27FC236}">
                <a16:creationId xmlns:a16="http://schemas.microsoft.com/office/drawing/2014/main" id="{FF468C8A-35BC-49DD-8160-D4BF758D9B5D}"/>
              </a:ext>
            </a:extLst>
          </p:cNvPr>
          <p:cNvSpPr>
            <a:spLocks noChangeArrowheads="1"/>
          </p:cNvSpPr>
          <p:nvPr/>
        </p:nvSpPr>
        <p:spPr bwMode="auto">
          <a:xfrm>
            <a:off x="8013310" y="3880899"/>
            <a:ext cx="549275" cy="457200"/>
          </a:xfrm>
          <a:prstGeom prst="rect">
            <a:avLst/>
          </a:prstGeom>
          <a:solidFill>
            <a:srgbClr val="FF99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endParaRPr lang="zh-CN" altLang="zh-CN" b="1">
              <a:solidFill>
                <a:schemeClr val="folHlink"/>
              </a:solidFill>
              <a:latin typeface="Times New Roman" pitchFamily="18" charset="0"/>
            </a:endParaRPr>
          </a:p>
        </p:txBody>
      </p:sp>
      <p:sp>
        <p:nvSpPr>
          <p:cNvPr id="125" name="Rectangle 64">
            <a:extLst>
              <a:ext uri="{FF2B5EF4-FFF2-40B4-BE49-F238E27FC236}">
                <a16:creationId xmlns:a16="http://schemas.microsoft.com/office/drawing/2014/main" id="{D5AF5D72-00F3-47F3-91D5-6B3294635349}"/>
              </a:ext>
            </a:extLst>
          </p:cNvPr>
          <p:cNvSpPr>
            <a:spLocks noChangeArrowheads="1"/>
          </p:cNvSpPr>
          <p:nvPr/>
        </p:nvSpPr>
        <p:spPr bwMode="auto">
          <a:xfrm>
            <a:off x="7465623" y="3880899"/>
            <a:ext cx="547687" cy="457200"/>
          </a:xfrm>
          <a:prstGeom prst="rect">
            <a:avLst/>
          </a:prstGeom>
          <a:solidFill>
            <a:srgbClr val="FF99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endParaRPr lang="zh-CN" altLang="zh-CN" b="1">
              <a:solidFill>
                <a:schemeClr val="folHlink"/>
              </a:solidFill>
              <a:latin typeface="Times New Roman" pitchFamily="18" charset="0"/>
            </a:endParaRPr>
          </a:p>
        </p:txBody>
      </p:sp>
      <p:sp>
        <p:nvSpPr>
          <p:cNvPr id="126" name="Rectangle 65">
            <a:extLst>
              <a:ext uri="{FF2B5EF4-FFF2-40B4-BE49-F238E27FC236}">
                <a16:creationId xmlns:a16="http://schemas.microsoft.com/office/drawing/2014/main" id="{47242CEF-AC79-491C-A70E-FF4628678B0D}"/>
              </a:ext>
            </a:extLst>
          </p:cNvPr>
          <p:cNvSpPr>
            <a:spLocks noChangeArrowheads="1"/>
          </p:cNvSpPr>
          <p:nvPr/>
        </p:nvSpPr>
        <p:spPr bwMode="auto">
          <a:xfrm>
            <a:off x="6916348" y="3880899"/>
            <a:ext cx="549275" cy="457200"/>
          </a:xfrm>
          <a:prstGeom prst="rect">
            <a:avLst/>
          </a:prstGeom>
          <a:solidFill>
            <a:srgbClr val="FF99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endParaRPr lang="zh-CN" altLang="zh-CN" b="1">
              <a:solidFill>
                <a:schemeClr val="folHlink"/>
              </a:solidFill>
              <a:latin typeface="Times New Roman" pitchFamily="18" charset="0"/>
            </a:endParaRPr>
          </a:p>
        </p:txBody>
      </p:sp>
      <p:sp>
        <p:nvSpPr>
          <p:cNvPr id="127" name="Rectangle 66">
            <a:extLst>
              <a:ext uri="{FF2B5EF4-FFF2-40B4-BE49-F238E27FC236}">
                <a16:creationId xmlns:a16="http://schemas.microsoft.com/office/drawing/2014/main" id="{5A50EA14-9E0F-4FCC-B5A1-EB21C0EA5511}"/>
              </a:ext>
            </a:extLst>
          </p:cNvPr>
          <p:cNvSpPr>
            <a:spLocks noChangeArrowheads="1"/>
          </p:cNvSpPr>
          <p:nvPr/>
        </p:nvSpPr>
        <p:spPr bwMode="auto">
          <a:xfrm>
            <a:off x="6352785" y="3880899"/>
            <a:ext cx="563563" cy="457200"/>
          </a:xfrm>
          <a:prstGeom prst="rect">
            <a:avLst/>
          </a:prstGeom>
          <a:solidFill>
            <a:srgbClr val="FF99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endParaRPr lang="zh-CN" altLang="zh-CN" b="1">
              <a:solidFill>
                <a:schemeClr val="folHlink"/>
              </a:solidFill>
              <a:latin typeface="Times New Roman" pitchFamily="18" charset="0"/>
            </a:endParaRPr>
          </a:p>
        </p:txBody>
      </p:sp>
      <p:sp>
        <p:nvSpPr>
          <p:cNvPr id="128" name="Rectangle 67">
            <a:extLst>
              <a:ext uri="{FF2B5EF4-FFF2-40B4-BE49-F238E27FC236}">
                <a16:creationId xmlns:a16="http://schemas.microsoft.com/office/drawing/2014/main" id="{6C1D4886-5B7B-4539-9769-D326A179A87C}"/>
              </a:ext>
            </a:extLst>
          </p:cNvPr>
          <p:cNvSpPr>
            <a:spLocks noChangeArrowheads="1"/>
          </p:cNvSpPr>
          <p:nvPr/>
        </p:nvSpPr>
        <p:spPr bwMode="auto">
          <a:xfrm>
            <a:off x="5819385" y="3880899"/>
            <a:ext cx="533400" cy="457200"/>
          </a:xfrm>
          <a:prstGeom prst="rect">
            <a:avLst/>
          </a:prstGeom>
          <a:solidFill>
            <a:srgbClr val="FF99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endParaRPr lang="zh-CN" altLang="zh-CN" b="1">
              <a:solidFill>
                <a:schemeClr val="folHlink"/>
              </a:solidFill>
              <a:latin typeface="Times New Roman" pitchFamily="18" charset="0"/>
            </a:endParaRPr>
          </a:p>
        </p:txBody>
      </p:sp>
      <p:sp>
        <p:nvSpPr>
          <p:cNvPr id="129" name="Line 68">
            <a:extLst>
              <a:ext uri="{FF2B5EF4-FFF2-40B4-BE49-F238E27FC236}">
                <a16:creationId xmlns:a16="http://schemas.microsoft.com/office/drawing/2014/main" id="{C9BAA50D-365B-45C9-8C25-D5478BCAC094}"/>
              </a:ext>
            </a:extLst>
          </p:cNvPr>
          <p:cNvSpPr>
            <a:spLocks noChangeShapeType="1"/>
          </p:cNvSpPr>
          <p:nvPr/>
        </p:nvSpPr>
        <p:spPr bwMode="auto">
          <a:xfrm>
            <a:off x="5819385" y="3880899"/>
            <a:ext cx="2743200" cy="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30" name="Line 69">
            <a:extLst>
              <a:ext uri="{FF2B5EF4-FFF2-40B4-BE49-F238E27FC236}">
                <a16:creationId xmlns:a16="http://schemas.microsoft.com/office/drawing/2014/main" id="{16BA90BC-EE99-483C-B971-E2CA6D2E7418}"/>
              </a:ext>
            </a:extLst>
          </p:cNvPr>
          <p:cNvSpPr>
            <a:spLocks noChangeShapeType="1"/>
          </p:cNvSpPr>
          <p:nvPr/>
        </p:nvSpPr>
        <p:spPr bwMode="auto">
          <a:xfrm>
            <a:off x="5819385" y="4338099"/>
            <a:ext cx="2743200" cy="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31" name="Line 70">
            <a:extLst>
              <a:ext uri="{FF2B5EF4-FFF2-40B4-BE49-F238E27FC236}">
                <a16:creationId xmlns:a16="http://schemas.microsoft.com/office/drawing/2014/main" id="{3C336A71-E175-4557-B7F2-58A8E0689EB7}"/>
              </a:ext>
            </a:extLst>
          </p:cNvPr>
          <p:cNvSpPr>
            <a:spLocks noChangeShapeType="1"/>
          </p:cNvSpPr>
          <p:nvPr/>
        </p:nvSpPr>
        <p:spPr bwMode="auto">
          <a:xfrm>
            <a:off x="5819385" y="3880899"/>
            <a:ext cx="0" cy="45720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32" name="Line 71">
            <a:extLst>
              <a:ext uri="{FF2B5EF4-FFF2-40B4-BE49-F238E27FC236}">
                <a16:creationId xmlns:a16="http://schemas.microsoft.com/office/drawing/2014/main" id="{9AE64EA6-0AE3-4E45-9F3C-DE34E1BBCF59}"/>
              </a:ext>
            </a:extLst>
          </p:cNvPr>
          <p:cNvSpPr>
            <a:spLocks noChangeShapeType="1"/>
          </p:cNvSpPr>
          <p:nvPr/>
        </p:nvSpPr>
        <p:spPr bwMode="auto">
          <a:xfrm>
            <a:off x="6352785" y="3880899"/>
            <a:ext cx="0" cy="457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33" name="Line 72">
            <a:extLst>
              <a:ext uri="{FF2B5EF4-FFF2-40B4-BE49-F238E27FC236}">
                <a16:creationId xmlns:a16="http://schemas.microsoft.com/office/drawing/2014/main" id="{EA21A8CD-C6FB-47C2-8EB2-0CCCE9FF6561}"/>
              </a:ext>
            </a:extLst>
          </p:cNvPr>
          <p:cNvSpPr>
            <a:spLocks noChangeShapeType="1"/>
          </p:cNvSpPr>
          <p:nvPr/>
        </p:nvSpPr>
        <p:spPr bwMode="auto">
          <a:xfrm>
            <a:off x="6916348" y="3880899"/>
            <a:ext cx="0" cy="457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34" name="Line 73">
            <a:extLst>
              <a:ext uri="{FF2B5EF4-FFF2-40B4-BE49-F238E27FC236}">
                <a16:creationId xmlns:a16="http://schemas.microsoft.com/office/drawing/2014/main" id="{4543BE63-AF3D-41F7-9274-E6B79D70A9F5}"/>
              </a:ext>
            </a:extLst>
          </p:cNvPr>
          <p:cNvSpPr>
            <a:spLocks noChangeShapeType="1"/>
          </p:cNvSpPr>
          <p:nvPr/>
        </p:nvSpPr>
        <p:spPr bwMode="auto">
          <a:xfrm>
            <a:off x="7465623" y="3880899"/>
            <a:ext cx="0" cy="457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35" name="Line 74">
            <a:extLst>
              <a:ext uri="{FF2B5EF4-FFF2-40B4-BE49-F238E27FC236}">
                <a16:creationId xmlns:a16="http://schemas.microsoft.com/office/drawing/2014/main" id="{28BADDFF-84C8-4F70-940B-15CF962682F1}"/>
              </a:ext>
            </a:extLst>
          </p:cNvPr>
          <p:cNvSpPr>
            <a:spLocks noChangeShapeType="1"/>
          </p:cNvSpPr>
          <p:nvPr/>
        </p:nvSpPr>
        <p:spPr bwMode="auto">
          <a:xfrm>
            <a:off x="8013310" y="3880899"/>
            <a:ext cx="0" cy="457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36" name="Line 75">
            <a:extLst>
              <a:ext uri="{FF2B5EF4-FFF2-40B4-BE49-F238E27FC236}">
                <a16:creationId xmlns:a16="http://schemas.microsoft.com/office/drawing/2014/main" id="{95C007E0-802E-4300-987F-CC89F5FAA687}"/>
              </a:ext>
            </a:extLst>
          </p:cNvPr>
          <p:cNvSpPr>
            <a:spLocks noChangeShapeType="1"/>
          </p:cNvSpPr>
          <p:nvPr/>
        </p:nvSpPr>
        <p:spPr bwMode="auto">
          <a:xfrm>
            <a:off x="8562585" y="3880899"/>
            <a:ext cx="0" cy="45720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graphicFrame>
        <p:nvGraphicFramePr>
          <p:cNvPr id="137" name="Group 76">
            <a:extLst>
              <a:ext uri="{FF2B5EF4-FFF2-40B4-BE49-F238E27FC236}">
                <a16:creationId xmlns:a16="http://schemas.microsoft.com/office/drawing/2014/main" id="{C5AC12E9-F43B-48C7-8007-67676C5BF94B}"/>
              </a:ext>
            </a:extLst>
          </p:cNvPr>
          <p:cNvGraphicFramePr>
            <a:graphicFrameLocks noGrp="1"/>
          </p:cNvGraphicFramePr>
          <p:nvPr>
            <p:extLst>
              <p:ext uri="{D42A27DB-BD31-4B8C-83A1-F6EECF244321}">
                <p14:modId xmlns:p14="http://schemas.microsoft.com/office/powerpoint/2010/main" val="3328270757"/>
              </p:ext>
            </p:extLst>
          </p:nvPr>
        </p:nvGraphicFramePr>
        <p:xfrm>
          <a:off x="5819385" y="3499899"/>
          <a:ext cx="2743200" cy="457200"/>
        </p:xfrm>
        <a:graphic>
          <a:graphicData uri="http://schemas.openxmlformats.org/drawingml/2006/table">
            <a:tbl>
              <a:tblPr/>
              <a:tblGrid>
                <a:gridCol w="549275">
                  <a:extLst>
                    <a:ext uri="{9D8B030D-6E8A-4147-A177-3AD203B41FA5}">
                      <a16:colId xmlns:a16="http://schemas.microsoft.com/office/drawing/2014/main" val="20000"/>
                    </a:ext>
                  </a:extLst>
                </a:gridCol>
                <a:gridCol w="547688">
                  <a:extLst>
                    <a:ext uri="{9D8B030D-6E8A-4147-A177-3AD203B41FA5}">
                      <a16:colId xmlns:a16="http://schemas.microsoft.com/office/drawing/2014/main" val="20001"/>
                    </a:ext>
                  </a:extLst>
                </a:gridCol>
                <a:gridCol w="549275">
                  <a:extLst>
                    <a:ext uri="{9D8B030D-6E8A-4147-A177-3AD203B41FA5}">
                      <a16:colId xmlns:a16="http://schemas.microsoft.com/office/drawing/2014/main" val="20002"/>
                    </a:ext>
                  </a:extLst>
                </a:gridCol>
                <a:gridCol w="547687">
                  <a:extLst>
                    <a:ext uri="{9D8B030D-6E8A-4147-A177-3AD203B41FA5}">
                      <a16:colId xmlns:a16="http://schemas.microsoft.com/office/drawing/2014/main" val="20003"/>
                    </a:ext>
                  </a:extLst>
                </a:gridCol>
                <a:gridCol w="549275">
                  <a:extLst>
                    <a:ext uri="{9D8B030D-6E8A-4147-A177-3AD203B41FA5}">
                      <a16:colId xmlns:a16="http://schemas.microsoft.com/office/drawing/2014/main" val="20004"/>
                    </a:ext>
                  </a:extLst>
                </a:gridCol>
              </a:tblGrid>
              <a:tr h="457200">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1</a:t>
                      </a:r>
                    </a:p>
                  </a:txBody>
                  <a:tcPr horzOverflow="overflow">
                    <a:lnL cap="flat">
                      <a:noFill/>
                    </a:lnL>
                    <a:lnR>
                      <a:noFill/>
                    </a:lnR>
                    <a:lnT cap="flat">
                      <a:noFill/>
                    </a:lnT>
                    <a:lnB cap="flat">
                      <a:noFill/>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2</a:t>
                      </a:r>
                    </a:p>
                  </a:txBody>
                  <a:tcPr horzOverflow="overflow">
                    <a:lnL>
                      <a:noFill/>
                    </a:lnL>
                    <a:lnR>
                      <a:noFill/>
                    </a:lnR>
                    <a:lnT cap="flat">
                      <a:noFill/>
                    </a:lnT>
                    <a:lnB cap="flat">
                      <a:noFill/>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3</a:t>
                      </a:r>
                    </a:p>
                  </a:txBody>
                  <a:tcPr horzOverflow="overflow">
                    <a:lnL>
                      <a:noFill/>
                    </a:lnL>
                    <a:lnR>
                      <a:noFill/>
                    </a:lnR>
                    <a:lnT cap="flat">
                      <a:noFill/>
                    </a:lnT>
                    <a:lnB cap="flat">
                      <a:noFill/>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4</a:t>
                      </a:r>
                    </a:p>
                  </a:txBody>
                  <a:tcPr horzOverflow="overflow">
                    <a:lnL>
                      <a:noFill/>
                    </a:lnL>
                    <a:lnR>
                      <a:noFill/>
                    </a:lnR>
                    <a:lnT cap="flat">
                      <a:noFill/>
                    </a:lnT>
                    <a:lnB cap="flat">
                      <a:noFill/>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5</a:t>
                      </a:r>
                    </a:p>
                  </a:txBody>
                  <a:tcPr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138" name="Text Box 94">
            <a:extLst>
              <a:ext uri="{FF2B5EF4-FFF2-40B4-BE49-F238E27FC236}">
                <a16:creationId xmlns:a16="http://schemas.microsoft.com/office/drawing/2014/main" id="{F103F480-4985-403A-A731-458D0807924E}"/>
              </a:ext>
            </a:extLst>
          </p:cNvPr>
          <p:cNvSpPr txBox="1">
            <a:spLocks noChangeArrowheads="1"/>
          </p:cNvSpPr>
          <p:nvPr/>
        </p:nvSpPr>
        <p:spPr bwMode="auto">
          <a:xfrm>
            <a:off x="5211373" y="3912649"/>
            <a:ext cx="423862"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i="1">
                <a:solidFill>
                  <a:srgbClr val="006600"/>
                </a:solidFill>
              </a:rPr>
              <a:t>B:</a:t>
            </a:r>
          </a:p>
        </p:txBody>
      </p:sp>
    </p:spTree>
    <p:extLst>
      <p:ext uri="{BB962C8B-B14F-4D97-AF65-F5344CB8AC3E}">
        <p14:creationId xmlns:p14="http://schemas.microsoft.com/office/powerpoint/2010/main" val="371401537"/>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1" name="任意多边形: 形状 70">
                <a:extLst>
                  <a:ext uri="{FF2B5EF4-FFF2-40B4-BE49-F238E27FC236}">
                    <a16:creationId xmlns:a16="http://schemas.microsoft.com/office/drawing/2014/main" id="{3D40201B-5B4B-49FC-8BD4-ED30A79D44E6}"/>
                  </a:ext>
                </a:extLst>
              </p:cNvPr>
              <p:cNvSpPr/>
              <p:nvPr/>
            </p:nvSpPr>
            <p:spPr>
              <a:xfrm>
                <a:off x="129493" y="1875051"/>
                <a:ext cx="4886455" cy="4152162"/>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lvl="0" eaLnBrk="0" fontAlgn="base" hangingPunct="0">
                  <a:spcBef>
                    <a:spcPct val="0"/>
                  </a:spcBef>
                  <a:spcAft>
                    <a:spcPct val="0"/>
                  </a:spcAft>
                </a:pPr>
                <a:r>
                  <a:rPr lang="zh-CN" altLang="zh-CN" sz="1600" dirty="0">
                    <a:latin typeface="微软雅黑" panose="020B0503020204020204" pitchFamily="34" charset="-122"/>
                    <a:ea typeface="微软雅黑" panose="020B0503020204020204" pitchFamily="34" charset="-122"/>
                  </a:rPr>
                  <a:t>———————————————</a:t>
                </a:r>
              </a:p>
              <a:p>
                <a:pPr marL="360000" lvl="0" indent="-288000" eaLnBrk="0" fontAlgn="base" hangingPunct="0">
                  <a:spcBef>
                    <a:spcPct val="0"/>
                  </a:spcBef>
                  <a:spcAft>
                    <a:spcPct val="0"/>
                  </a:spcAft>
                  <a:buFont typeface="+mj-lt"/>
                  <a:buAutoNum type="arabicPeriod"/>
                </a:pPr>
                <a:r>
                  <a:rPr lang="en-US" altLang="zh-CN" sz="1600" b="1" dirty="0">
                    <a:latin typeface="微软雅黑" panose="020B0503020204020204" pitchFamily="34" charset="-122"/>
                    <a:ea typeface="微软雅黑" panose="020B0503020204020204" pitchFamily="34" charset="-122"/>
                  </a:rPr>
                  <a:t>  for</a:t>
                </a:r>
                <a:r>
                  <a:rPr lang="en-US" altLang="zh-CN"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𝑖</m:t>
                    </m:r>
                    <m:r>
                      <a:rPr lang="en-US" altLang="zh-CN" sz="1600" b="0" i="1" smtClean="0">
                        <a:latin typeface="Cambria Math" panose="02040503050406030204" pitchFamily="18" charset="0"/>
                        <a:ea typeface="微软雅黑" panose="020B0503020204020204" pitchFamily="34" charset="-122"/>
                      </a:rPr>
                      <m:t>←0</m:t>
                    </m:r>
                  </m:oMath>
                </a14:m>
                <a:r>
                  <a:rPr lang="en-US" altLang="zh-CN"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to</a:t>
                </a:r>
                <a:r>
                  <a:rPr lang="en-US" altLang="zh-CN"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𝑘</m:t>
                    </m:r>
                  </m:oMath>
                </a14:m>
                <a:r>
                  <a:rPr lang="en-US" altLang="zh-CN"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do</a:t>
                </a:r>
              </a:p>
              <a:p>
                <a:pPr marL="360000" lvl="0" indent="-288000" eaLnBrk="0" fontAlgn="base" hangingPunct="0">
                  <a:spcBef>
                    <a:spcPct val="0"/>
                  </a:spcBef>
                  <a:spcAft>
                    <a:spcPct val="0"/>
                  </a:spcAft>
                  <a:buFont typeface="+mj-lt"/>
                  <a:buAutoNum type="arabicPeriod"/>
                </a:pPr>
                <a:r>
                  <a:rPr lang="en-US" altLang="zh-CN" sz="1600" dirty="0">
                    <a:latin typeface="微软雅黑" panose="020B0503020204020204" pitchFamily="34" charset="-122"/>
                    <a:ea typeface="微软雅黑" panose="020B0503020204020204" pitchFamily="34" charset="-122"/>
                  </a:rPr>
                  <a:t>  |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𝐶</m:t>
                    </m:r>
                    <m:d>
                      <m:dPr>
                        <m:begChr m:val="["/>
                        <m:endChr m:val="]"/>
                        <m:ctrlPr>
                          <a:rPr lang="en-US" altLang="zh-CN" sz="1600" b="0" i="1" smtClean="0">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𝑖</m:t>
                        </m:r>
                      </m:e>
                    </m:d>
                    <m:r>
                      <a:rPr lang="en-US" altLang="zh-CN" sz="1600" b="0" i="1" smtClean="0">
                        <a:latin typeface="Cambria Math" panose="02040503050406030204" pitchFamily="18" charset="0"/>
                        <a:ea typeface="微软雅黑" panose="020B0503020204020204" pitchFamily="34" charset="-122"/>
                      </a:rPr>
                      <m:t>←0</m:t>
                    </m:r>
                  </m:oMath>
                </a14:m>
                <a:endParaRPr lang="en-US" altLang="zh-CN" sz="1600"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en-US" altLang="zh-CN" sz="1600" b="1" dirty="0">
                    <a:latin typeface="微软雅黑" panose="020B0503020204020204" pitchFamily="34" charset="-122"/>
                    <a:ea typeface="微软雅黑" panose="020B0503020204020204" pitchFamily="34" charset="-122"/>
                  </a:rPr>
                  <a:t>  end</a:t>
                </a:r>
                <a:r>
                  <a:rPr lang="zh-CN" altLang="zh-CN"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             </a:t>
                </a:r>
                <a:endParaRPr lang="en-US" altLang="zh-CN" sz="1600"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en-US" altLang="zh-CN" sz="1600" b="1" dirty="0">
                    <a:latin typeface="微软雅黑" panose="020B0503020204020204" pitchFamily="34" charset="-122"/>
                    <a:ea typeface="微软雅黑" panose="020B0503020204020204" pitchFamily="34" charset="-122"/>
                  </a:rPr>
                  <a:t>  for</a:t>
                </a:r>
                <a:r>
                  <a:rPr lang="en-US" altLang="zh-CN"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𝑗</m:t>
                    </m:r>
                    <m:r>
                      <a:rPr lang="en-US" altLang="zh-CN" sz="1600" i="1">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1</m:t>
                    </m:r>
                  </m:oMath>
                </a14:m>
                <a:r>
                  <a:rPr lang="en-US" altLang="zh-CN"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to</a:t>
                </a:r>
                <a:r>
                  <a:rPr lang="en-US" altLang="zh-CN"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𝑛</m:t>
                    </m:r>
                  </m:oMath>
                </a14:m>
                <a:r>
                  <a:rPr lang="en-US" altLang="zh-CN"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do</a:t>
                </a:r>
              </a:p>
              <a:p>
                <a:pPr marL="360000" lvl="0" indent="-288000" eaLnBrk="0" fontAlgn="base" hangingPunct="0">
                  <a:spcBef>
                    <a:spcPct val="0"/>
                  </a:spcBef>
                  <a:spcAft>
                    <a:spcPct val="0"/>
                  </a:spcAft>
                  <a:buFont typeface="+mj-lt"/>
                  <a:buAutoNum type="arabicPeriod"/>
                </a:pPr>
                <a:r>
                  <a:rPr lang="en-US" altLang="zh-CN" sz="1600" dirty="0">
                    <a:latin typeface="微软雅黑" panose="020B0503020204020204" pitchFamily="34" charset="-122"/>
                    <a:ea typeface="微软雅黑" panose="020B0503020204020204" pitchFamily="34" charset="-122"/>
                  </a:rPr>
                  <a:t>  |   </a:t>
                </a:r>
                <a14:m>
                  <m:oMath xmlns:m="http://schemas.openxmlformats.org/officeDocument/2006/math">
                    <m:r>
                      <a:rPr lang="en-US" altLang="zh-CN" sz="1600" i="1">
                        <a:latin typeface="Cambria Math" panose="02040503050406030204" pitchFamily="18" charset="0"/>
                        <a:ea typeface="微软雅黑" panose="020B0503020204020204" pitchFamily="34" charset="-122"/>
                      </a:rPr>
                      <m:t>𝐶</m:t>
                    </m:r>
                    <m:d>
                      <m:dPr>
                        <m:begChr m:val="["/>
                        <m:endChr m:val="]"/>
                        <m:ctrlPr>
                          <a:rPr lang="en-US" altLang="zh-CN" sz="1600" i="1">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𝐴</m:t>
                        </m:r>
                        <m:r>
                          <a:rPr lang="en-US" altLang="zh-CN" sz="1600" b="0" i="1" smtClean="0">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𝑗</m:t>
                        </m:r>
                      </m:e>
                    </m:d>
                    <m:r>
                      <a:rPr lang="en-US" altLang="zh-CN" sz="1600" b="0" i="1" smtClean="0">
                        <a:latin typeface="Cambria Math" panose="02040503050406030204" pitchFamily="18" charset="0"/>
                        <a:ea typeface="微软雅黑" panose="020B0503020204020204" pitchFamily="34" charset="-122"/>
                      </a:rPr>
                      <m:t>]</m:t>
                    </m:r>
                    <m:r>
                      <a:rPr lang="en-US" altLang="zh-CN" sz="1600" i="1">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𝐶</m:t>
                    </m:r>
                    <m:d>
                      <m:dPr>
                        <m:begChr m:val="["/>
                        <m:endChr m:val="]"/>
                        <m:ctrlPr>
                          <a:rPr lang="en-US" altLang="zh-CN" sz="1600" b="0" i="1" smtClean="0">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𝐴</m:t>
                        </m:r>
                        <m:d>
                          <m:dPr>
                            <m:begChr m:val="["/>
                            <m:endChr m:val="]"/>
                            <m:ctrlPr>
                              <a:rPr lang="en-US" altLang="zh-CN" sz="1600" b="0" i="1" smtClean="0">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𝑗</m:t>
                            </m:r>
                          </m:e>
                        </m:d>
                      </m:e>
                    </m:d>
                    <m:r>
                      <a:rPr lang="en-US" altLang="zh-CN" sz="1600" b="0" i="1" smtClean="0">
                        <a:latin typeface="Cambria Math" panose="02040503050406030204" pitchFamily="18" charset="0"/>
                        <a:ea typeface="微软雅黑" panose="020B0503020204020204" pitchFamily="34" charset="-122"/>
                      </a:rPr>
                      <m:t>+1</m:t>
                    </m:r>
                  </m:oMath>
                </a14:m>
                <a:endParaRPr lang="en-US" altLang="zh-CN" sz="1600"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en-US" altLang="zh-CN" sz="1600" b="1" dirty="0">
                    <a:latin typeface="微软雅黑" panose="020B0503020204020204" pitchFamily="34" charset="-122"/>
                    <a:ea typeface="微软雅黑" panose="020B0503020204020204" pitchFamily="34" charset="-122"/>
                  </a:rPr>
                  <a:t>  end  </a:t>
                </a:r>
                <a:r>
                  <a:rPr lang="en-US" altLang="zh-CN" sz="1600" dirty="0">
                    <a:latin typeface="微软雅黑" panose="020B0503020204020204" pitchFamily="34" charset="-122"/>
                    <a:ea typeface="微软雅黑" panose="020B0503020204020204" pitchFamily="34" charset="-122"/>
                  </a:rPr>
                  <a:t>//C[</a:t>
                </a:r>
                <a:r>
                  <a:rPr lang="en-US" altLang="zh-CN" sz="1600" dirty="0" err="1">
                    <a:latin typeface="微软雅黑" panose="020B0503020204020204" pitchFamily="34" charset="-122"/>
                    <a:ea typeface="微软雅黑" panose="020B0503020204020204" pitchFamily="34" charset="-122"/>
                  </a:rPr>
                  <a:t>i</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记录序列</a:t>
                </a:r>
                <a:r>
                  <a:rPr lang="en-US" altLang="zh-CN" sz="1600" dirty="0">
                    <a:latin typeface="微软雅黑" panose="020B0503020204020204" pitchFamily="34" charset="-122"/>
                    <a:ea typeface="微软雅黑" panose="020B0503020204020204" pitchFamily="34" charset="-122"/>
                  </a:rPr>
                  <a:t>A</a:t>
                </a:r>
                <a:r>
                  <a:rPr lang="zh-CN" altLang="en-US" sz="1600" dirty="0">
                    <a:latin typeface="微软雅黑" panose="020B0503020204020204" pitchFamily="34" charset="-122"/>
                    <a:ea typeface="微软雅黑" panose="020B0503020204020204" pitchFamily="34" charset="-122"/>
                  </a:rPr>
                  <a:t>中</a:t>
                </a:r>
                <a:r>
                  <a:rPr lang="zh-CN" altLang="en-US" sz="1600" dirty="0">
                    <a:solidFill>
                      <a:srgbClr val="FFFF00"/>
                    </a:solidFill>
                    <a:latin typeface="微软雅黑" panose="020B0503020204020204" pitchFamily="34" charset="-122"/>
                    <a:ea typeface="微软雅黑" panose="020B0503020204020204" pitchFamily="34" charset="-122"/>
                  </a:rPr>
                  <a:t>等于</a:t>
                </a:r>
                <a:r>
                  <a:rPr lang="en-US" altLang="zh-CN" sz="1600" dirty="0">
                    <a:solidFill>
                      <a:srgbClr val="FFFF00"/>
                    </a:solidFill>
                    <a:latin typeface="微软雅黑" panose="020B0503020204020204" pitchFamily="34" charset="-122"/>
                    <a:ea typeface="微软雅黑" panose="020B0503020204020204" pitchFamily="34" charset="-122"/>
                  </a:rPr>
                  <a:t>i</a:t>
                </a:r>
                <a:r>
                  <a:rPr lang="zh-CN" altLang="en-US" sz="1600" dirty="0">
                    <a:latin typeface="微软雅黑" panose="020B0503020204020204" pitchFamily="34" charset="-122"/>
                    <a:ea typeface="微软雅黑" panose="020B0503020204020204" pitchFamily="34" charset="-122"/>
                  </a:rPr>
                  <a:t>的元素个数</a:t>
                </a:r>
                <a:endParaRPr lang="en-US" altLang="zh-CN" sz="1600" b="1"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en-US" altLang="zh-CN" sz="1600" b="1" dirty="0">
                    <a:latin typeface="微软雅黑" panose="020B0503020204020204" pitchFamily="34" charset="-122"/>
                    <a:ea typeface="微软雅黑" panose="020B0503020204020204" pitchFamily="34" charset="-122"/>
                  </a:rPr>
                  <a:t>  for</a:t>
                </a:r>
                <a:r>
                  <a:rPr lang="en-US" altLang="zh-CN"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𝑖</m:t>
                    </m:r>
                    <m:r>
                      <a:rPr lang="en-US" altLang="zh-CN" sz="1600" i="1">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1</m:t>
                    </m:r>
                  </m:oMath>
                </a14:m>
                <a:r>
                  <a:rPr lang="en-US" altLang="zh-CN"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to</a:t>
                </a:r>
                <a:r>
                  <a:rPr lang="en-US" altLang="zh-CN"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𝑘</m:t>
                    </m:r>
                  </m:oMath>
                </a14:m>
                <a:r>
                  <a:rPr lang="en-US" altLang="zh-CN"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do</a:t>
                </a:r>
              </a:p>
              <a:p>
                <a:pPr marL="360000" lvl="0" indent="-288000" eaLnBrk="0" fontAlgn="base" hangingPunct="0">
                  <a:spcBef>
                    <a:spcPct val="0"/>
                  </a:spcBef>
                  <a:spcAft>
                    <a:spcPct val="0"/>
                  </a:spcAft>
                  <a:buFont typeface="+mj-lt"/>
                  <a:buAutoNum type="arabicPeriod"/>
                </a:pPr>
                <a:r>
                  <a:rPr lang="en-US" altLang="zh-CN" sz="1600" dirty="0">
                    <a:latin typeface="微软雅黑" panose="020B0503020204020204" pitchFamily="34" charset="-122"/>
                    <a:ea typeface="微软雅黑" panose="020B0503020204020204" pitchFamily="34" charset="-122"/>
                  </a:rPr>
                  <a:t>  |   </a:t>
                </a:r>
                <a14:m>
                  <m:oMath xmlns:m="http://schemas.openxmlformats.org/officeDocument/2006/math">
                    <m:r>
                      <a:rPr lang="en-US" altLang="zh-CN" sz="1600" i="1">
                        <a:latin typeface="Cambria Math" panose="02040503050406030204" pitchFamily="18" charset="0"/>
                        <a:ea typeface="微软雅黑" panose="020B0503020204020204" pitchFamily="34" charset="-122"/>
                      </a:rPr>
                      <m:t>𝐶</m:t>
                    </m:r>
                    <m:d>
                      <m:dPr>
                        <m:begChr m:val="["/>
                        <m:endChr m:val="]"/>
                        <m:ctrlPr>
                          <a:rPr lang="en-US" altLang="zh-CN" sz="1600" i="1">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𝑖</m:t>
                        </m:r>
                      </m:e>
                    </m:d>
                    <m:r>
                      <a:rPr lang="en-US" altLang="zh-CN" sz="1600" i="1">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  </m:t>
                    </m:r>
                    <m:r>
                      <a:rPr lang="en-US" altLang="zh-CN" sz="1600" b="0" i="1" smtClean="0">
                        <a:latin typeface="Cambria Math" panose="02040503050406030204" pitchFamily="18" charset="0"/>
                        <a:ea typeface="微软雅黑" panose="020B0503020204020204" pitchFamily="34" charset="-122"/>
                      </a:rPr>
                      <m:t>𝐶</m:t>
                    </m:r>
                    <m:d>
                      <m:dPr>
                        <m:begChr m:val="["/>
                        <m:endChr m:val="]"/>
                        <m:ctrlPr>
                          <a:rPr lang="en-US" altLang="zh-CN" sz="1600" b="0" i="1" smtClean="0">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𝑖</m:t>
                        </m:r>
                      </m:e>
                    </m:d>
                    <m:r>
                      <a:rPr lang="en-US" altLang="zh-CN" sz="1600" b="0" i="1" smtClean="0">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𝐶</m:t>
                    </m:r>
                    <m:r>
                      <a:rPr lang="en-US" altLang="zh-CN" sz="1600" b="0" i="1" smtClean="0">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𝑖</m:t>
                    </m:r>
                    <m:r>
                      <a:rPr lang="en-US" altLang="zh-CN" sz="1600" b="0" i="1" smtClean="0">
                        <a:latin typeface="Cambria Math" panose="02040503050406030204" pitchFamily="18" charset="0"/>
                        <a:ea typeface="微软雅黑" panose="020B0503020204020204" pitchFamily="34" charset="-122"/>
                      </a:rPr>
                      <m:t>−1]</m:t>
                    </m:r>
                  </m:oMath>
                </a14:m>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前缀和！</a:t>
                </a:r>
                <a:endParaRPr lang="en-US" altLang="zh-CN" sz="1600"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en-US" altLang="zh-CN" sz="1600" b="1" dirty="0">
                    <a:latin typeface="微软雅黑" panose="020B0503020204020204" pitchFamily="34" charset="-122"/>
                    <a:ea typeface="微软雅黑" panose="020B0503020204020204" pitchFamily="34" charset="-122"/>
                  </a:rPr>
                  <a:t>  end  </a:t>
                </a:r>
                <a:r>
                  <a:rPr lang="en-US" altLang="zh-CN" sz="1600" dirty="0">
                    <a:latin typeface="微软雅黑" panose="020B0503020204020204" pitchFamily="34" charset="-122"/>
                    <a:ea typeface="微软雅黑" panose="020B0503020204020204" pitchFamily="34" charset="-122"/>
                  </a:rPr>
                  <a:t>//C[</a:t>
                </a:r>
                <a:r>
                  <a:rPr lang="en-US" altLang="zh-CN" sz="1600" dirty="0" err="1">
                    <a:latin typeface="微软雅黑" panose="020B0503020204020204" pitchFamily="34" charset="-122"/>
                    <a:ea typeface="微软雅黑" panose="020B0503020204020204" pitchFamily="34" charset="-122"/>
                  </a:rPr>
                  <a:t>i</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记录序列</a:t>
                </a:r>
                <a:r>
                  <a:rPr lang="en-US" altLang="zh-CN" sz="1600" dirty="0">
                    <a:latin typeface="微软雅黑" panose="020B0503020204020204" pitchFamily="34" charset="-122"/>
                    <a:ea typeface="微软雅黑" panose="020B0503020204020204" pitchFamily="34" charset="-122"/>
                  </a:rPr>
                  <a:t>A</a:t>
                </a:r>
                <a:r>
                  <a:rPr lang="zh-CN" altLang="en-US" sz="1600" dirty="0">
                    <a:latin typeface="微软雅黑" panose="020B0503020204020204" pitchFamily="34" charset="-122"/>
                    <a:ea typeface="微软雅黑" panose="020B0503020204020204" pitchFamily="34" charset="-122"/>
                  </a:rPr>
                  <a:t>中</a:t>
                </a:r>
                <a:r>
                  <a:rPr lang="zh-CN" altLang="en-US" sz="1600" dirty="0">
                    <a:solidFill>
                      <a:schemeClr val="accent4">
                        <a:lumMod val="60000"/>
                        <a:lumOff val="40000"/>
                      </a:schemeClr>
                    </a:solidFill>
                    <a:latin typeface="微软雅黑" panose="020B0503020204020204" pitchFamily="34" charset="-122"/>
                    <a:ea typeface="微软雅黑" panose="020B0503020204020204" pitchFamily="34" charset="-122"/>
                  </a:rPr>
                  <a:t>小于等于</a:t>
                </a:r>
                <a:r>
                  <a:rPr lang="en-US" altLang="zh-CN" sz="1600" dirty="0">
                    <a:solidFill>
                      <a:srgbClr val="FFFF00"/>
                    </a:solidFill>
                    <a:latin typeface="微软雅黑" panose="020B0503020204020204" pitchFamily="34" charset="-122"/>
                    <a:ea typeface="微软雅黑" panose="020B0503020204020204" pitchFamily="34" charset="-122"/>
                  </a:rPr>
                  <a:t>i</a:t>
                </a:r>
                <a:r>
                  <a:rPr lang="zh-CN" altLang="en-US" sz="1600" dirty="0">
                    <a:latin typeface="微软雅黑" panose="020B0503020204020204" pitchFamily="34" charset="-122"/>
                    <a:ea typeface="微软雅黑" panose="020B0503020204020204" pitchFamily="34" charset="-122"/>
                  </a:rPr>
                  <a:t>的元素个数</a:t>
                </a:r>
                <a:endParaRPr lang="en-US" altLang="zh-CN" sz="1600" b="1"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en-US" altLang="zh-CN" sz="1600" b="1" dirty="0">
                    <a:latin typeface="微软雅黑" panose="020B0503020204020204" pitchFamily="34" charset="-122"/>
                    <a:ea typeface="微软雅黑" panose="020B0503020204020204" pitchFamily="34" charset="-122"/>
                  </a:rPr>
                  <a:t> for</a:t>
                </a:r>
                <a:r>
                  <a:rPr lang="en-US" altLang="zh-CN"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𝑗</m:t>
                    </m:r>
                    <m:r>
                      <a:rPr lang="en-US" altLang="zh-CN" sz="1600" i="1">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𝑛</m:t>
                    </m:r>
                  </m:oMath>
                </a14:m>
                <a:r>
                  <a:rPr lang="en-US" altLang="zh-CN"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to</a:t>
                </a:r>
                <a:r>
                  <a:rPr lang="en-US" altLang="zh-CN"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b="0" i="0" smtClean="0">
                        <a:latin typeface="Cambria Math" panose="02040503050406030204" pitchFamily="18" charset="0"/>
                        <a:ea typeface="微软雅黑" panose="020B0503020204020204" pitchFamily="34" charset="-122"/>
                      </a:rPr>
                      <m:t>1</m:t>
                    </m:r>
                  </m:oMath>
                </a14:m>
                <a:r>
                  <a:rPr lang="en-US" altLang="zh-CN"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do</a:t>
                </a:r>
              </a:p>
              <a:p>
                <a:pPr marL="360000" lvl="0" indent="-288000" eaLnBrk="0" fontAlgn="base" hangingPunct="0">
                  <a:spcBef>
                    <a:spcPct val="0"/>
                  </a:spcBef>
                  <a:spcAft>
                    <a:spcPct val="0"/>
                  </a:spcAft>
                  <a:buFont typeface="+mj-lt"/>
                  <a:buAutoNum type="arabicPeriod"/>
                </a:pPr>
                <a:r>
                  <a:rPr lang="en-US" altLang="zh-CN" sz="1600" dirty="0">
                    <a:latin typeface="微软雅黑" panose="020B0503020204020204" pitchFamily="34" charset="-122"/>
                    <a:ea typeface="微软雅黑" panose="020B0503020204020204" pitchFamily="34" charset="-122"/>
                  </a:rPr>
                  <a:t> |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𝐵</m:t>
                    </m:r>
                    <m:d>
                      <m:dPr>
                        <m:begChr m:val="["/>
                        <m:endChr m:val="]"/>
                        <m:ctrlPr>
                          <a:rPr lang="en-US" altLang="zh-CN" sz="1600" b="0" i="1" smtClean="0">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𝐶</m:t>
                        </m:r>
                        <m:d>
                          <m:dPr>
                            <m:begChr m:val="["/>
                            <m:endChr m:val="]"/>
                            <m:ctrlPr>
                              <a:rPr lang="en-US" altLang="zh-CN" sz="1600" b="0" i="1" smtClean="0">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𝐴</m:t>
                            </m:r>
                            <m:r>
                              <a:rPr lang="en-US" altLang="zh-CN" sz="1600" b="0" i="1" smtClean="0">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𝑗</m:t>
                            </m:r>
                            <m:r>
                              <a:rPr lang="en-US" altLang="zh-CN" sz="1600" b="0" i="1" smtClean="0">
                                <a:latin typeface="Cambria Math" panose="02040503050406030204" pitchFamily="18" charset="0"/>
                                <a:ea typeface="微软雅黑" panose="020B0503020204020204" pitchFamily="34" charset="-122"/>
                              </a:rPr>
                              <m:t>]</m:t>
                            </m:r>
                          </m:e>
                        </m:d>
                      </m:e>
                    </m:d>
                    <m:r>
                      <a:rPr lang="en-US" altLang="zh-CN" sz="1600" b="0" i="1" smtClean="0">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𝐴</m:t>
                    </m:r>
                    <m:d>
                      <m:dPr>
                        <m:begChr m:val="["/>
                        <m:endChr m:val="]"/>
                        <m:ctrlPr>
                          <a:rPr lang="en-US" altLang="zh-CN" sz="1600" b="0" i="1" smtClean="0">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𝑗</m:t>
                        </m:r>
                      </m:e>
                    </m:d>
                  </m:oMath>
                </a14:m>
                <a:endParaRPr lang="en-US" altLang="zh-CN" sz="1600" b="0" dirty="0">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en-US" altLang="zh-CN" sz="1600" dirty="0">
                    <a:ea typeface="微软雅黑" panose="020B0503020204020204" pitchFamily="34" charset="-122"/>
                  </a:rPr>
                  <a:t>  </a:t>
                </a:r>
                <a:r>
                  <a:rPr lang="en-US" altLang="zh-CN" sz="1600" b="0" dirty="0">
                    <a:ea typeface="微软雅黑" panose="020B0503020204020204" pitchFamily="34" charset="-122"/>
                  </a:rPr>
                  <a:t>|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𝐶</m:t>
                    </m:r>
                    <m:d>
                      <m:dPr>
                        <m:begChr m:val="["/>
                        <m:endChr m:val="]"/>
                        <m:ctrlPr>
                          <a:rPr lang="en-US" altLang="zh-CN" sz="1600" b="0" i="1" smtClean="0">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𝐴</m:t>
                        </m:r>
                        <m:d>
                          <m:dPr>
                            <m:begChr m:val="["/>
                            <m:endChr m:val="]"/>
                            <m:ctrlPr>
                              <a:rPr lang="en-US" altLang="zh-CN" sz="1600" b="0" i="1" smtClean="0">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𝑗</m:t>
                            </m:r>
                          </m:e>
                        </m:d>
                      </m:e>
                    </m:d>
                    <m:r>
                      <a:rPr lang="en-US" altLang="zh-CN" sz="1600" b="0" i="1" smtClean="0">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𝐶</m:t>
                    </m:r>
                    <m:d>
                      <m:dPr>
                        <m:begChr m:val="["/>
                        <m:endChr m:val="]"/>
                        <m:ctrlPr>
                          <a:rPr lang="en-US" altLang="zh-CN" sz="1600" b="0" i="1" smtClean="0">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𝐴</m:t>
                        </m:r>
                        <m:d>
                          <m:dPr>
                            <m:begChr m:val="["/>
                            <m:endChr m:val="]"/>
                            <m:ctrlPr>
                              <a:rPr lang="en-US" altLang="zh-CN" sz="1600" b="0" i="1" smtClean="0">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𝑗</m:t>
                            </m:r>
                          </m:e>
                        </m:d>
                      </m:e>
                    </m:d>
                    <m:r>
                      <a:rPr lang="en-US" altLang="zh-CN" sz="1600" b="0" i="1" smtClean="0">
                        <a:latin typeface="Cambria Math" panose="02040503050406030204" pitchFamily="18" charset="0"/>
                        <a:ea typeface="微软雅黑" panose="020B0503020204020204" pitchFamily="34" charset="-122"/>
                      </a:rPr>
                      <m:t>−1 </m:t>
                    </m:r>
                  </m:oMath>
                </a14:m>
                <a:endParaRPr lang="en-US" altLang="zh-CN" sz="1600" i="1"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en-US" altLang="zh-CN" sz="1600" b="1" dirty="0">
                    <a:latin typeface="微软雅黑" panose="020B0503020204020204" pitchFamily="34" charset="-122"/>
                    <a:ea typeface="微软雅黑" panose="020B0503020204020204" pitchFamily="34" charset="-122"/>
                  </a:rPr>
                  <a:t> end</a:t>
                </a:r>
                <a:endParaRPr lang="en-US" altLang="zh-CN" sz="1600"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zh-CN" altLang="zh-CN" sz="1600" dirty="0">
                    <a:latin typeface="微软雅黑" panose="020B0503020204020204" pitchFamily="34" charset="-122"/>
                    <a:ea typeface="微软雅黑" panose="020B0503020204020204" pitchFamily="34" charset="-122"/>
                  </a:rPr>
                  <a:t>———————————————</a:t>
                </a:r>
              </a:p>
            </p:txBody>
          </p:sp>
        </mc:Choice>
        <mc:Fallback xmlns="">
          <p:sp>
            <p:nvSpPr>
              <p:cNvPr id="71" name="任意多边形: 形状 70">
                <a:extLst>
                  <a:ext uri="{FF2B5EF4-FFF2-40B4-BE49-F238E27FC236}">
                    <a16:creationId xmlns:a16="http://schemas.microsoft.com/office/drawing/2014/main" id="{3D40201B-5B4B-49FC-8BD4-ED30A79D44E6}"/>
                  </a:ext>
                </a:extLst>
              </p:cNvPr>
              <p:cNvSpPr>
                <a:spLocks noRot="1" noChangeAspect="1" noMove="1" noResize="1" noEditPoints="1" noAdjustHandles="1" noChangeArrowheads="1" noChangeShapeType="1" noTextEdit="1"/>
              </p:cNvSpPr>
              <p:nvPr/>
            </p:nvSpPr>
            <p:spPr>
              <a:xfrm>
                <a:off x="129493" y="1875051"/>
                <a:ext cx="4886455" cy="4152162"/>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blipFill>
                <a:blip r:embed="rId3"/>
                <a:stretch>
                  <a:fillRect/>
                </a:stretch>
              </a:blipFill>
            </p:spPr>
            <p:txBody>
              <a:bodyPr/>
              <a:lstStyle/>
              <a:p>
                <a:r>
                  <a:rPr lang="zh-CN" altLang="en-US">
                    <a:noFill/>
                  </a:rPr>
                  <a:t> </a:t>
                </a:r>
              </a:p>
            </p:txBody>
          </p:sp>
        </mc:Fallback>
      </mc:AlternateContent>
      <p:sp>
        <p:nvSpPr>
          <p:cNvPr id="2" name="标题 1"/>
          <p:cNvSpPr>
            <a:spLocks noGrp="1"/>
          </p:cNvSpPr>
          <p:nvPr>
            <p:ph type="title"/>
          </p:nvPr>
        </p:nvSpPr>
        <p:spPr/>
        <p:txBody>
          <a:bodyPr/>
          <a:lstStyle/>
          <a:p>
            <a:r>
              <a:rPr lang="en-US" altLang="zh-CN" dirty="0"/>
              <a:t>10.7.1</a:t>
            </a:r>
            <a:r>
              <a:rPr lang="zh-CN" altLang="en-US" dirty="0"/>
              <a:t>  计数排序的示例</a:t>
            </a:r>
          </a:p>
        </p:txBody>
      </p:sp>
      <p:sp>
        <p:nvSpPr>
          <p:cNvPr id="3" name="副标题 2"/>
          <p:cNvSpPr>
            <a:spLocks noGrp="1"/>
          </p:cNvSpPr>
          <p:nvPr>
            <p:ph type="subTitle" idx="1"/>
          </p:nvPr>
        </p:nvSpPr>
        <p:spPr/>
        <p:txBody>
          <a:bodyPr/>
          <a:lstStyle/>
          <a:p>
            <a:r>
              <a:rPr lang="en-US" altLang="zh-CN" dirty="0"/>
              <a:t>10.7.1</a:t>
            </a:r>
            <a:r>
              <a:rPr lang="zh-CN" altLang="en-US" dirty="0"/>
              <a:t> 计数排序</a:t>
            </a:r>
          </a:p>
        </p:txBody>
      </p:sp>
      <p:sp>
        <p:nvSpPr>
          <p:cNvPr id="4" name="文本占位符 3"/>
          <p:cNvSpPr>
            <a:spLocks noGrp="1"/>
          </p:cNvSpPr>
          <p:nvPr>
            <p:ph type="body" idx="10"/>
          </p:nvPr>
        </p:nvSpPr>
        <p:spPr/>
        <p:txBody>
          <a:bodyPr/>
          <a:lstStyle/>
          <a:p>
            <a:r>
              <a:rPr lang="zh-CN" altLang="en-US" dirty="0"/>
              <a:t>数据结构</a:t>
            </a:r>
          </a:p>
        </p:txBody>
      </p:sp>
      <p:sp>
        <p:nvSpPr>
          <p:cNvPr id="51" name="Rectangle 2">
            <a:extLst>
              <a:ext uri="{FF2B5EF4-FFF2-40B4-BE49-F238E27FC236}">
                <a16:creationId xmlns:a16="http://schemas.microsoft.com/office/drawing/2014/main" id="{625DA2C5-15D6-41FB-A3A8-27078CB5DCC4}"/>
              </a:ext>
            </a:extLst>
          </p:cNvPr>
          <p:cNvSpPr>
            <a:spLocks noChangeArrowheads="1"/>
          </p:cNvSpPr>
          <p:nvPr/>
        </p:nvSpPr>
        <p:spPr bwMode="auto">
          <a:xfrm>
            <a:off x="11277210" y="2904587"/>
            <a:ext cx="547688" cy="457200"/>
          </a:xfrm>
          <a:prstGeom prst="rect">
            <a:avLst/>
          </a:prstGeom>
          <a:solidFill>
            <a:srgbClr val="FF99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r>
              <a:rPr lang="en-US" altLang="zh-CN" b="1" dirty="0">
                <a:solidFill>
                  <a:schemeClr val="folHlink"/>
                </a:solidFill>
                <a:latin typeface="Times New Roman" pitchFamily="18" charset="0"/>
              </a:rPr>
              <a:t>2</a:t>
            </a:r>
          </a:p>
        </p:txBody>
      </p:sp>
      <p:sp>
        <p:nvSpPr>
          <p:cNvPr id="52" name="Rectangle 3">
            <a:extLst>
              <a:ext uri="{FF2B5EF4-FFF2-40B4-BE49-F238E27FC236}">
                <a16:creationId xmlns:a16="http://schemas.microsoft.com/office/drawing/2014/main" id="{DB641F95-D9C7-484E-BEDF-802CB5181F65}"/>
              </a:ext>
            </a:extLst>
          </p:cNvPr>
          <p:cNvSpPr>
            <a:spLocks noChangeArrowheads="1"/>
          </p:cNvSpPr>
          <p:nvPr/>
        </p:nvSpPr>
        <p:spPr bwMode="auto">
          <a:xfrm>
            <a:off x="10726348" y="2890299"/>
            <a:ext cx="549275" cy="457200"/>
          </a:xfrm>
          <a:prstGeom prst="rect">
            <a:avLst/>
          </a:prstGeom>
          <a:solidFill>
            <a:srgbClr val="FF99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r>
              <a:rPr lang="en-US" altLang="zh-CN" b="1">
                <a:solidFill>
                  <a:schemeClr val="folHlink"/>
                </a:solidFill>
                <a:latin typeface="Times New Roman" pitchFamily="18" charset="0"/>
              </a:rPr>
              <a:t>1</a:t>
            </a:r>
          </a:p>
        </p:txBody>
      </p:sp>
      <p:sp>
        <p:nvSpPr>
          <p:cNvPr id="53" name="Rectangle 4">
            <a:extLst>
              <a:ext uri="{FF2B5EF4-FFF2-40B4-BE49-F238E27FC236}">
                <a16:creationId xmlns:a16="http://schemas.microsoft.com/office/drawing/2014/main" id="{BAA105DE-A49C-49A9-AF9A-59EB3E6481D0}"/>
              </a:ext>
            </a:extLst>
          </p:cNvPr>
          <p:cNvSpPr>
            <a:spLocks noChangeArrowheads="1"/>
          </p:cNvSpPr>
          <p:nvPr/>
        </p:nvSpPr>
        <p:spPr bwMode="auto">
          <a:xfrm>
            <a:off x="9629385" y="2890299"/>
            <a:ext cx="549275" cy="457200"/>
          </a:xfrm>
          <a:prstGeom prst="rect">
            <a:avLst/>
          </a:prstGeom>
          <a:solidFill>
            <a:srgbClr val="FF99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r>
              <a:rPr lang="en-US" altLang="zh-CN" b="1" dirty="0">
                <a:solidFill>
                  <a:schemeClr val="folHlink"/>
                </a:solidFill>
                <a:latin typeface="Times New Roman" pitchFamily="18" charset="0"/>
              </a:rPr>
              <a:t>1</a:t>
            </a:r>
          </a:p>
        </p:txBody>
      </p:sp>
      <p:sp>
        <p:nvSpPr>
          <p:cNvPr id="54" name="Rectangle 5">
            <a:extLst>
              <a:ext uri="{FF2B5EF4-FFF2-40B4-BE49-F238E27FC236}">
                <a16:creationId xmlns:a16="http://schemas.microsoft.com/office/drawing/2014/main" id="{463295CC-7695-4802-85EF-F60C6B3BAD68}"/>
              </a:ext>
            </a:extLst>
          </p:cNvPr>
          <p:cNvSpPr>
            <a:spLocks noChangeArrowheads="1"/>
          </p:cNvSpPr>
          <p:nvPr/>
        </p:nvSpPr>
        <p:spPr bwMode="auto">
          <a:xfrm>
            <a:off x="10724760" y="2895062"/>
            <a:ext cx="549275" cy="457200"/>
          </a:xfrm>
          <a:prstGeom prst="rect">
            <a:avLst/>
          </a:prstGeom>
          <a:solidFill>
            <a:srgbClr val="FF99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r>
              <a:rPr lang="en-US" altLang="zh-CN" b="1">
                <a:solidFill>
                  <a:schemeClr val="folHlink"/>
                </a:solidFill>
                <a:latin typeface="Times New Roman" pitchFamily="18" charset="0"/>
              </a:rPr>
              <a:t>2</a:t>
            </a:r>
          </a:p>
        </p:txBody>
      </p:sp>
      <p:sp>
        <p:nvSpPr>
          <p:cNvPr id="55" name="Rectangle 7">
            <a:extLst>
              <a:ext uri="{FF2B5EF4-FFF2-40B4-BE49-F238E27FC236}">
                <a16:creationId xmlns:a16="http://schemas.microsoft.com/office/drawing/2014/main" id="{2E29CDCE-925C-448D-A4EE-E6F27446FDB3}"/>
              </a:ext>
            </a:extLst>
          </p:cNvPr>
          <p:cNvSpPr>
            <a:spLocks noChangeArrowheads="1"/>
          </p:cNvSpPr>
          <p:nvPr/>
        </p:nvSpPr>
        <p:spPr bwMode="auto">
          <a:xfrm>
            <a:off x="8013310" y="2890299"/>
            <a:ext cx="549275" cy="457200"/>
          </a:xfrm>
          <a:prstGeom prst="rect">
            <a:avLst/>
          </a:prstGeom>
          <a:solidFill>
            <a:srgbClr val="FF99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r>
              <a:rPr lang="en-US" altLang="zh-CN" b="1">
                <a:solidFill>
                  <a:schemeClr val="folHlink"/>
                </a:solidFill>
                <a:latin typeface="Times New Roman" pitchFamily="18" charset="0"/>
              </a:rPr>
              <a:t>3</a:t>
            </a:r>
          </a:p>
        </p:txBody>
      </p:sp>
      <p:sp>
        <p:nvSpPr>
          <p:cNvPr id="56" name="Rectangle 8">
            <a:extLst>
              <a:ext uri="{FF2B5EF4-FFF2-40B4-BE49-F238E27FC236}">
                <a16:creationId xmlns:a16="http://schemas.microsoft.com/office/drawing/2014/main" id="{29CAF59F-A4BC-4A8C-999D-4F22237CAEB2}"/>
              </a:ext>
            </a:extLst>
          </p:cNvPr>
          <p:cNvSpPr>
            <a:spLocks noChangeArrowheads="1"/>
          </p:cNvSpPr>
          <p:nvPr/>
        </p:nvSpPr>
        <p:spPr bwMode="auto">
          <a:xfrm>
            <a:off x="7465623" y="2890299"/>
            <a:ext cx="547687" cy="457200"/>
          </a:xfrm>
          <a:prstGeom prst="rect">
            <a:avLst/>
          </a:prstGeom>
          <a:solidFill>
            <a:srgbClr val="FF99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r>
              <a:rPr lang="en-US" altLang="zh-CN" b="1">
                <a:solidFill>
                  <a:schemeClr val="folHlink"/>
                </a:solidFill>
                <a:latin typeface="Times New Roman" pitchFamily="18" charset="0"/>
              </a:rPr>
              <a:t>4</a:t>
            </a:r>
          </a:p>
        </p:txBody>
      </p:sp>
      <p:sp>
        <p:nvSpPr>
          <p:cNvPr id="57" name="Rectangle 9">
            <a:extLst>
              <a:ext uri="{FF2B5EF4-FFF2-40B4-BE49-F238E27FC236}">
                <a16:creationId xmlns:a16="http://schemas.microsoft.com/office/drawing/2014/main" id="{8EE2D505-5FE8-4BCC-8BEA-25803FE1619E}"/>
              </a:ext>
            </a:extLst>
          </p:cNvPr>
          <p:cNvSpPr>
            <a:spLocks noChangeArrowheads="1"/>
          </p:cNvSpPr>
          <p:nvPr/>
        </p:nvSpPr>
        <p:spPr bwMode="auto">
          <a:xfrm>
            <a:off x="6916348" y="2890299"/>
            <a:ext cx="549275" cy="457200"/>
          </a:xfrm>
          <a:prstGeom prst="rect">
            <a:avLst/>
          </a:prstGeom>
          <a:solidFill>
            <a:srgbClr val="FF99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r>
              <a:rPr lang="en-US" altLang="zh-CN" b="1">
                <a:solidFill>
                  <a:schemeClr val="folHlink"/>
                </a:solidFill>
                <a:latin typeface="Times New Roman" pitchFamily="18" charset="0"/>
              </a:rPr>
              <a:t>3</a:t>
            </a:r>
          </a:p>
        </p:txBody>
      </p:sp>
      <p:sp>
        <p:nvSpPr>
          <p:cNvPr id="58" name="Rectangle 10">
            <a:extLst>
              <a:ext uri="{FF2B5EF4-FFF2-40B4-BE49-F238E27FC236}">
                <a16:creationId xmlns:a16="http://schemas.microsoft.com/office/drawing/2014/main" id="{73CA1C01-9DAD-4F6B-A729-9B575F38E85A}"/>
              </a:ext>
            </a:extLst>
          </p:cNvPr>
          <p:cNvSpPr>
            <a:spLocks noChangeArrowheads="1"/>
          </p:cNvSpPr>
          <p:nvPr/>
        </p:nvSpPr>
        <p:spPr bwMode="auto">
          <a:xfrm>
            <a:off x="6352785" y="2890299"/>
            <a:ext cx="563563" cy="457200"/>
          </a:xfrm>
          <a:prstGeom prst="rect">
            <a:avLst/>
          </a:prstGeom>
          <a:solidFill>
            <a:srgbClr val="FF99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r>
              <a:rPr lang="en-US" altLang="zh-CN" b="1">
                <a:solidFill>
                  <a:schemeClr val="folHlink"/>
                </a:solidFill>
                <a:latin typeface="Times New Roman" pitchFamily="18" charset="0"/>
              </a:rPr>
              <a:t>1</a:t>
            </a:r>
          </a:p>
        </p:txBody>
      </p:sp>
      <p:sp>
        <p:nvSpPr>
          <p:cNvPr id="59" name="Rectangle 11">
            <a:extLst>
              <a:ext uri="{FF2B5EF4-FFF2-40B4-BE49-F238E27FC236}">
                <a16:creationId xmlns:a16="http://schemas.microsoft.com/office/drawing/2014/main" id="{D1BECB96-1387-48F2-B402-FFE80AECFD6B}"/>
              </a:ext>
            </a:extLst>
          </p:cNvPr>
          <p:cNvSpPr>
            <a:spLocks noChangeArrowheads="1"/>
          </p:cNvSpPr>
          <p:nvPr/>
        </p:nvSpPr>
        <p:spPr bwMode="auto">
          <a:xfrm>
            <a:off x="5819385" y="2890299"/>
            <a:ext cx="533400" cy="457200"/>
          </a:xfrm>
          <a:prstGeom prst="rect">
            <a:avLst/>
          </a:prstGeom>
          <a:solidFill>
            <a:srgbClr val="FF99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r>
              <a:rPr lang="en-US" altLang="zh-CN" b="1">
                <a:solidFill>
                  <a:schemeClr val="folHlink"/>
                </a:solidFill>
                <a:latin typeface="Times New Roman" pitchFamily="18" charset="0"/>
              </a:rPr>
              <a:t>4</a:t>
            </a:r>
          </a:p>
        </p:txBody>
      </p:sp>
      <p:sp>
        <p:nvSpPr>
          <p:cNvPr id="60" name="Line 12">
            <a:extLst>
              <a:ext uri="{FF2B5EF4-FFF2-40B4-BE49-F238E27FC236}">
                <a16:creationId xmlns:a16="http://schemas.microsoft.com/office/drawing/2014/main" id="{E7CC0A9F-DC96-4E30-B63B-80133C48FB33}"/>
              </a:ext>
            </a:extLst>
          </p:cNvPr>
          <p:cNvSpPr>
            <a:spLocks noChangeShapeType="1"/>
          </p:cNvSpPr>
          <p:nvPr/>
        </p:nvSpPr>
        <p:spPr bwMode="auto">
          <a:xfrm>
            <a:off x="5819385" y="2890299"/>
            <a:ext cx="2743200" cy="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61" name="Line 13">
            <a:extLst>
              <a:ext uri="{FF2B5EF4-FFF2-40B4-BE49-F238E27FC236}">
                <a16:creationId xmlns:a16="http://schemas.microsoft.com/office/drawing/2014/main" id="{50EDF8EA-6916-403F-A5A4-DCE33224C553}"/>
              </a:ext>
            </a:extLst>
          </p:cNvPr>
          <p:cNvSpPr>
            <a:spLocks noChangeShapeType="1"/>
          </p:cNvSpPr>
          <p:nvPr/>
        </p:nvSpPr>
        <p:spPr bwMode="auto">
          <a:xfrm>
            <a:off x="5819385" y="3347499"/>
            <a:ext cx="2743200" cy="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62" name="Line 14">
            <a:extLst>
              <a:ext uri="{FF2B5EF4-FFF2-40B4-BE49-F238E27FC236}">
                <a16:creationId xmlns:a16="http://schemas.microsoft.com/office/drawing/2014/main" id="{0BFF9EC1-7A33-4DE7-88E3-703F852EAE50}"/>
              </a:ext>
            </a:extLst>
          </p:cNvPr>
          <p:cNvSpPr>
            <a:spLocks noChangeShapeType="1"/>
          </p:cNvSpPr>
          <p:nvPr/>
        </p:nvSpPr>
        <p:spPr bwMode="auto">
          <a:xfrm>
            <a:off x="5819385" y="2890299"/>
            <a:ext cx="0" cy="45720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63" name="Line 15">
            <a:extLst>
              <a:ext uri="{FF2B5EF4-FFF2-40B4-BE49-F238E27FC236}">
                <a16:creationId xmlns:a16="http://schemas.microsoft.com/office/drawing/2014/main" id="{CE46BA5A-24AD-4E65-8747-303189CDAF25}"/>
              </a:ext>
            </a:extLst>
          </p:cNvPr>
          <p:cNvSpPr>
            <a:spLocks noChangeShapeType="1"/>
          </p:cNvSpPr>
          <p:nvPr/>
        </p:nvSpPr>
        <p:spPr bwMode="auto">
          <a:xfrm>
            <a:off x="6352785" y="2890299"/>
            <a:ext cx="0" cy="457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64" name="Line 16">
            <a:extLst>
              <a:ext uri="{FF2B5EF4-FFF2-40B4-BE49-F238E27FC236}">
                <a16:creationId xmlns:a16="http://schemas.microsoft.com/office/drawing/2014/main" id="{6269E97D-87F2-49B3-88D5-C5BB495474E5}"/>
              </a:ext>
            </a:extLst>
          </p:cNvPr>
          <p:cNvSpPr>
            <a:spLocks noChangeShapeType="1"/>
          </p:cNvSpPr>
          <p:nvPr/>
        </p:nvSpPr>
        <p:spPr bwMode="auto">
          <a:xfrm>
            <a:off x="6916348" y="2890299"/>
            <a:ext cx="0" cy="457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65" name="Line 17">
            <a:extLst>
              <a:ext uri="{FF2B5EF4-FFF2-40B4-BE49-F238E27FC236}">
                <a16:creationId xmlns:a16="http://schemas.microsoft.com/office/drawing/2014/main" id="{AB4F7004-C147-460E-80F0-E4B9293D98C7}"/>
              </a:ext>
            </a:extLst>
          </p:cNvPr>
          <p:cNvSpPr>
            <a:spLocks noChangeShapeType="1"/>
          </p:cNvSpPr>
          <p:nvPr/>
        </p:nvSpPr>
        <p:spPr bwMode="auto">
          <a:xfrm>
            <a:off x="7465623" y="2890299"/>
            <a:ext cx="0" cy="457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66" name="Line 18">
            <a:extLst>
              <a:ext uri="{FF2B5EF4-FFF2-40B4-BE49-F238E27FC236}">
                <a16:creationId xmlns:a16="http://schemas.microsoft.com/office/drawing/2014/main" id="{3ED0E545-31E5-4619-92A1-BFEBBFA56343}"/>
              </a:ext>
            </a:extLst>
          </p:cNvPr>
          <p:cNvSpPr>
            <a:spLocks noChangeShapeType="1"/>
          </p:cNvSpPr>
          <p:nvPr/>
        </p:nvSpPr>
        <p:spPr bwMode="auto">
          <a:xfrm>
            <a:off x="8013310" y="2890299"/>
            <a:ext cx="0" cy="457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67" name="Line 19">
            <a:extLst>
              <a:ext uri="{FF2B5EF4-FFF2-40B4-BE49-F238E27FC236}">
                <a16:creationId xmlns:a16="http://schemas.microsoft.com/office/drawing/2014/main" id="{6097D0DD-EA99-4A8C-8ED9-81A265AA491A}"/>
              </a:ext>
            </a:extLst>
          </p:cNvPr>
          <p:cNvSpPr>
            <a:spLocks noChangeShapeType="1"/>
          </p:cNvSpPr>
          <p:nvPr/>
        </p:nvSpPr>
        <p:spPr bwMode="auto">
          <a:xfrm>
            <a:off x="8562585" y="2890299"/>
            <a:ext cx="0" cy="45720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graphicFrame>
        <p:nvGraphicFramePr>
          <p:cNvPr id="68" name="Group 20">
            <a:extLst>
              <a:ext uri="{FF2B5EF4-FFF2-40B4-BE49-F238E27FC236}">
                <a16:creationId xmlns:a16="http://schemas.microsoft.com/office/drawing/2014/main" id="{04A2AE9F-B881-4ACE-9369-5899A5E87E34}"/>
              </a:ext>
            </a:extLst>
          </p:cNvPr>
          <p:cNvGraphicFramePr>
            <a:graphicFrameLocks noGrp="1"/>
          </p:cNvGraphicFramePr>
          <p:nvPr/>
        </p:nvGraphicFramePr>
        <p:xfrm>
          <a:off x="5819385" y="2509299"/>
          <a:ext cx="2743200" cy="457200"/>
        </p:xfrm>
        <a:graphic>
          <a:graphicData uri="http://schemas.openxmlformats.org/drawingml/2006/table">
            <a:tbl>
              <a:tblPr/>
              <a:tblGrid>
                <a:gridCol w="549275">
                  <a:extLst>
                    <a:ext uri="{9D8B030D-6E8A-4147-A177-3AD203B41FA5}">
                      <a16:colId xmlns:a16="http://schemas.microsoft.com/office/drawing/2014/main" val="20000"/>
                    </a:ext>
                  </a:extLst>
                </a:gridCol>
                <a:gridCol w="547688">
                  <a:extLst>
                    <a:ext uri="{9D8B030D-6E8A-4147-A177-3AD203B41FA5}">
                      <a16:colId xmlns:a16="http://schemas.microsoft.com/office/drawing/2014/main" val="20001"/>
                    </a:ext>
                  </a:extLst>
                </a:gridCol>
                <a:gridCol w="549275">
                  <a:extLst>
                    <a:ext uri="{9D8B030D-6E8A-4147-A177-3AD203B41FA5}">
                      <a16:colId xmlns:a16="http://schemas.microsoft.com/office/drawing/2014/main" val="20002"/>
                    </a:ext>
                  </a:extLst>
                </a:gridCol>
                <a:gridCol w="547687">
                  <a:extLst>
                    <a:ext uri="{9D8B030D-6E8A-4147-A177-3AD203B41FA5}">
                      <a16:colId xmlns:a16="http://schemas.microsoft.com/office/drawing/2014/main" val="20003"/>
                    </a:ext>
                  </a:extLst>
                </a:gridCol>
                <a:gridCol w="549275">
                  <a:extLst>
                    <a:ext uri="{9D8B030D-6E8A-4147-A177-3AD203B41FA5}">
                      <a16:colId xmlns:a16="http://schemas.microsoft.com/office/drawing/2014/main" val="20004"/>
                    </a:ext>
                  </a:extLst>
                </a:gridCol>
              </a:tblGrid>
              <a:tr h="457200">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dirty="0">
                          <a:ln>
                            <a:noFill/>
                          </a:ln>
                          <a:solidFill>
                            <a:schemeClr val="folHlink"/>
                          </a:solidFill>
                          <a:effectLst/>
                          <a:latin typeface="Times New Roman" pitchFamily="18" charset="0"/>
                          <a:ea typeface="宋体" charset="-122"/>
                        </a:rPr>
                        <a:t>1</a:t>
                      </a:r>
                    </a:p>
                  </a:txBody>
                  <a:tcPr horzOverflow="overflow">
                    <a:lnL cap="flat">
                      <a:noFill/>
                    </a:lnL>
                    <a:lnR>
                      <a:noFill/>
                    </a:lnR>
                    <a:lnT cap="flat">
                      <a:noFill/>
                    </a:lnT>
                    <a:lnB cap="flat">
                      <a:noFill/>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2</a:t>
                      </a:r>
                    </a:p>
                  </a:txBody>
                  <a:tcPr horzOverflow="overflow">
                    <a:lnL>
                      <a:noFill/>
                    </a:lnL>
                    <a:lnR>
                      <a:noFill/>
                    </a:lnR>
                    <a:lnT cap="flat">
                      <a:noFill/>
                    </a:lnT>
                    <a:lnB cap="flat">
                      <a:noFill/>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3</a:t>
                      </a:r>
                    </a:p>
                  </a:txBody>
                  <a:tcPr horzOverflow="overflow">
                    <a:lnL>
                      <a:noFill/>
                    </a:lnL>
                    <a:lnR>
                      <a:noFill/>
                    </a:lnR>
                    <a:lnT cap="flat">
                      <a:noFill/>
                    </a:lnT>
                    <a:lnB cap="flat">
                      <a:noFill/>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4</a:t>
                      </a:r>
                    </a:p>
                  </a:txBody>
                  <a:tcPr horzOverflow="overflow">
                    <a:lnL>
                      <a:noFill/>
                    </a:lnL>
                    <a:lnR>
                      <a:noFill/>
                    </a:lnR>
                    <a:lnT cap="flat">
                      <a:noFill/>
                    </a:lnT>
                    <a:lnB cap="flat">
                      <a:noFill/>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dirty="0">
                          <a:ln>
                            <a:noFill/>
                          </a:ln>
                          <a:solidFill>
                            <a:schemeClr val="folHlink"/>
                          </a:solidFill>
                          <a:effectLst/>
                          <a:latin typeface="Times New Roman" pitchFamily="18" charset="0"/>
                          <a:ea typeface="宋体" charset="-122"/>
                        </a:rPr>
                        <a:t>5</a:t>
                      </a:r>
                    </a:p>
                  </a:txBody>
                  <a:tcPr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69" name="Text Box 38">
            <a:extLst>
              <a:ext uri="{FF2B5EF4-FFF2-40B4-BE49-F238E27FC236}">
                <a16:creationId xmlns:a16="http://schemas.microsoft.com/office/drawing/2014/main" id="{3CBDC41F-FE25-4E26-87DC-93502133F492}"/>
              </a:ext>
            </a:extLst>
          </p:cNvPr>
          <p:cNvSpPr txBox="1">
            <a:spLocks noChangeArrowheads="1"/>
          </p:cNvSpPr>
          <p:nvPr/>
        </p:nvSpPr>
        <p:spPr bwMode="auto">
          <a:xfrm>
            <a:off x="5209785" y="2922049"/>
            <a:ext cx="4270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i="1">
                <a:solidFill>
                  <a:srgbClr val="006600"/>
                </a:solidFill>
              </a:rPr>
              <a:t>A:</a:t>
            </a:r>
          </a:p>
        </p:txBody>
      </p:sp>
      <p:sp>
        <p:nvSpPr>
          <p:cNvPr id="114" name="Rectangle 39">
            <a:extLst>
              <a:ext uri="{FF2B5EF4-FFF2-40B4-BE49-F238E27FC236}">
                <a16:creationId xmlns:a16="http://schemas.microsoft.com/office/drawing/2014/main" id="{299DD7DE-3948-4D4E-BEF8-85A6B24D6CF0}"/>
              </a:ext>
            </a:extLst>
          </p:cNvPr>
          <p:cNvSpPr>
            <a:spLocks noChangeArrowheads="1"/>
          </p:cNvSpPr>
          <p:nvPr/>
        </p:nvSpPr>
        <p:spPr bwMode="auto">
          <a:xfrm>
            <a:off x="10178660" y="2890299"/>
            <a:ext cx="547688" cy="457200"/>
          </a:xfrm>
          <a:prstGeom prst="rect">
            <a:avLst/>
          </a:prstGeom>
          <a:solidFill>
            <a:srgbClr val="FF99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r>
              <a:rPr lang="en-US" altLang="zh-CN" b="1">
                <a:solidFill>
                  <a:schemeClr val="folHlink"/>
                </a:solidFill>
                <a:latin typeface="Times New Roman" pitchFamily="18" charset="0"/>
              </a:rPr>
              <a:t>0</a:t>
            </a:r>
          </a:p>
        </p:txBody>
      </p:sp>
      <p:sp>
        <p:nvSpPr>
          <p:cNvPr id="115" name="Line 40">
            <a:extLst>
              <a:ext uri="{FF2B5EF4-FFF2-40B4-BE49-F238E27FC236}">
                <a16:creationId xmlns:a16="http://schemas.microsoft.com/office/drawing/2014/main" id="{E542D809-99E5-4CE3-8ABE-883E9D0BD333}"/>
              </a:ext>
            </a:extLst>
          </p:cNvPr>
          <p:cNvSpPr>
            <a:spLocks noChangeShapeType="1"/>
          </p:cNvSpPr>
          <p:nvPr/>
        </p:nvSpPr>
        <p:spPr bwMode="auto">
          <a:xfrm>
            <a:off x="9629385" y="2890299"/>
            <a:ext cx="2193925" cy="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16" name="Line 41">
            <a:extLst>
              <a:ext uri="{FF2B5EF4-FFF2-40B4-BE49-F238E27FC236}">
                <a16:creationId xmlns:a16="http://schemas.microsoft.com/office/drawing/2014/main" id="{239B2040-FC71-4D7C-9AB4-1AFAAE03A2EF}"/>
              </a:ext>
            </a:extLst>
          </p:cNvPr>
          <p:cNvSpPr>
            <a:spLocks noChangeShapeType="1"/>
          </p:cNvSpPr>
          <p:nvPr/>
        </p:nvSpPr>
        <p:spPr bwMode="auto">
          <a:xfrm>
            <a:off x="9629385" y="3347499"/>
            <a:ext cx="2193925" cy="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17" name="Line 42">
            <a:extLst>
              <a:ext uri="{FF2B5EF4-FFF2-40B4-BE49-F238E27FC236}">
                <a16:creationId xmlns:a16="http://schemas.microsoft.com/office/drawing/2014/main" id="{F55B1E30-62EE-49CB-9C37-2DFD8C4E862E}"/>
              </a:ext>
            </a:extLst>
          </p:cNvPr>
          <p:cNvSpPr>
            <a:spLocks noChangeShapeType="1"/>
          </p:cNvSpPr>
          <p:nvPr/>
        </p:nvSpPr>
        <p:spPr bwMode="auto">
          <a:xfrm>
            <a:off x="9629385" y="2890299"/>
            <a:ext cx="0" cy="45720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18" name="Line 43">
            <a:extLst>
              <a:ext uri="{FF2B5EF4-FFF2-40B4-BE49-F238E27FC236}">
                <a16:creationId xmlns:a16="http://schemas.microsoft.com/office/drawing/2014/main" id="{94AC8F45-DD6E-4395-A7D3-8B5D3590E2DE}"/>
              </a:ext>
            </a:extLst>
          </p:cNvPr>
          <p:cNvSpPr>
            <a:spLocks noChangeShapeType="1"/>
          </p:cNvSpPr>
          <p:nvPr/>
        </p:nvSpPr>
        <p:spPr bwMode="auto">
          <a:xfrm>
            <a:off x="10178660" y="2890299"/>
            <a:ext cx="0" cy="457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19" name="Line 44">
            <a:extLst>
              <a:ext uri="{FF2B5EF4-FFF2-40B4-BE49-F238E27FC236}">
                <a16:creationId xmlns:a16="http://schemas.microsoft.com/office/drawing/2014/main" id="{A9D3133C-1EAB-4BDD-BC32-5B6C57CD4B90}"/>
              </a:ext>
            </a:extLst>
          </p:cNvPr>
          <p:cNvSpPr>
            <a:spLocks noChangeShapeType="1"/>
          </p:cNvSpPr>
          <p:nvPr/>
        </p:nvSpPr>
        <p:spPr bwMode="auto">
          <a:xfrm>
            <a:off x="10726348" y="2890299"/>
            <a:ext cx="0" cy="457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20" name="Line 45">
            <a:extLst>
              <a:ext uri="{FF2B5EF4-FFF2-40B4-BE49-F238E27FC236}">
                <a16:creationId xmlns:a16="http://schemas.microsoft.com/office/drawing/2014/main" id="{20CED3F0-ADE0-42CF-BF19-E9D5D48430F0}"/>
              </a:ext>
            </a:extLst>
          </p:cNvPr>
          <p:cNvSpPr>
            <a:spLocks noChangeShapeType="1"/>
          </p:cNvSpPr>
          <p:nvPr/>
        </p:nvSpPr>
        <p:spPr bwMode="auto">
          <a:xfrm>
            <a:off x="11275623" y="2890299"/>
            <a:ext cx="0" cy="457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21" name="Line 46">
            <a:extLst>
              <a:ext uri="{FF2B5EF4-FFF2-40B4-BE49-F238E27FC236}">
                <a16:creationId xmlns:a16="http://schemas.microsoft.com/office/drawing/2014/main" id="{2C991543-83E0-48D6-B7D5-1C0DDCF97040}"/>
              </a:ext>
            </a:extLst>
          </p:cNvPr>
          <p:cNvSpPr>
            <a:spLocks noChangeShapeType="1"/>
          </p:cNvSpPr>
          <p:nvPr/>
        </p:nvSpPr>
        <p:spPr bwMode="auto">
          <a:xfrm>
            <a:off x="11823310" y="2890299"/>
            <a:ext cx="0" cy="45720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graphicFrame>
        <p:nvGraphicFramePr>
          <p:cNvPr id="122" name="Group 47">
            <a:extLst>
              <a:ext uri="{FF2B5EF4-FFF2-40B4-BE49-F238E27FC236}">
                <a16:creationId xmlns:a16="http://schemas.microsoft.com/office/drawing/2014/main" id="{A027B063-B3A1-4177-8C60-932F5D609C30}"/>
              </a:ext>
            </a:extLst>
          </p:cNvPr>
          <p:cNvGraphicFramePr>
            <a:graphicFrameLocks noGrp="1"/>
          </p:cNvGraphicFramePr>
          <p:nvPr/>
        </p:nvGraphicFramePr>
        <p:xfrm>
          <a:off x="9629385" y="2509299"/>
          <a:ext cx="2193925" cy="457200"/>
        </p:xfrm>
        <a:graphic>
          <a:graphicData uri="http://schemas.openxmlformats.org/drawingml/2006/table">
            <a:tbl>
              <a:tblPr/>
              <a:tblGrid>
                <a:gridCol w="549275">
                  <a:extLst>
                    <a:ext uri="{9D8B030D-6E8A-4147-A177-3AD203B41FA5}">
                      <a16:colId xmlns:a16="http://schemas.microsoft.com/office/drawing/2014/main" val="20000"/>
                    </a:ext>
                  </a:extLst>
                </a:gridCol>
                <a:gridCol w="547688">
                  <a:extLst>
                    <a:ext uri="{9D8B030D-6E8A-4147-A177-3AD203B41FA5}">
                      <a16:colId xmlns:a16="http://schemas.microsoft.com/office/drawing/2014/main" val="20001"/>
                    </a:ext>
                  </a:extLst>
                </a:gridCol>
                <a:gridCol w="549275">
                  <a:extLst>
                    <a:ext uri="{9D8B030D-6E8A-4147-A177-3AD203B41FA5}">
                      <a16:colId xmlns:a16="http://schemas.microsoft.com/office/drawing/2014/main" val="20002"/>
                    </a:ext>
                  </a:extLst>
                </a:gridCol>
                <a:gridCol w="547687">
                  <a:extLst>
                    <a:ext uri="{9D8B030D-6E8A-4147-A177-3AD203B41FA5}">
                      <a16:colId xmlns:a16="http://schemas.microsoft.com/office/drawing/2014/main" val="20003"/>
                    </a:ext>
                  </a:extLst>
                </a:gridCol>
              </a:tblGrid>
              <a:tr h="457200">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1</a:t>
                      </a:r>
                    </a:p>
                  </a:txBody>
                  <a:tcPr horzOverflow="overflow">
                    <a:lnL cap="flat">
                      <a:noFill/>
                    </a:lnL>
                    <a:lnR>
                      <a:noFill/>
                    </a:lnR>
                    <a:lnT cap="flat">
                      <a:noFill/>
                    </a:lnT>
                    <a:lnB cap="flat">
                      <a:noFill/>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2</a:t>
                      </a:r>
                    </a:p>
                  </a:txBody>
                  <a:tcPr horzOverflow="overflow">
                    <a:lnL>
                      <a:noFill/>
                    </a:lnL>
                    <a:lnR>
                      <a:noFill/>
                    </a:lnR>
                    <a:lnT cap="flat">
                      <a:noFill/>
                    </a:lnT>
                    <a:lnB cap="flat">
                      <a:noFill/>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3</a:t>
                      </a:r>
                    </a:p>
                  </a:txBody>
                  <a:tcPr horzOverflow="overflow">
                    <a:lnL>
                      <a:noFill/>
                    </a:lnL>
                    <a:lnR>
                      <a:noFill/>
                    </a:lnR>
                    <a:lnT cap="flat">
                      <a:noFill/>
                    </a:lnT>
                    <a:lnB cap="flat">
                      <a:noFill/>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dirty="0">
                          <a:ln>
                            <a:noFill/>
                          </a:ln>
                          <a:solidFill>
                            <a:schemeClr val="folHlink"/>
                          </a:solidFill>
                          <a:effectLst/>
                          <a:latin typeface="Times New Roman" pitchFamily="18" charset="0"/>
                          <a:ea typeface="宋体" charset="-122"/>
                        </a:rPr>
                        <a:t>4</a:t>
                      </a:r>
                    </a:p>
                  </a:txBody>
                  <a:tcPr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123" name="Text Box 62">
            <a:extLst>
              <a:ext uri="{FF2B5EF4-FFF2-40B4-BE49-F238E27FC236}">
                <a16:creationId xmlns:a16="http://schemas.microsoft.com/office/drawing/2014/main" id="{9E63A830-318F-4EFB-B7A4-A47A10A29824}"/>
              </a:ext>
            </a:extLst>
          </p:cNvPr>
          <p:cNvSpPr txBox="1">
            <a:spLocks noChangeArrowheads="1"/>
          </p:cNvSpPr>
          <p:nvPr/>
        </p:nvSpPr>
        <p:spPr bwMode="auto">
          <a:xfrm>
            <a:off x="9019785" y="2922049"/>
            <a:ext cx="4270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i="1">
                <a:solidFill>
                  <a:srgbClr val="006600"/>
                </a:solidFill>
              </a:rPr>
              <a:t>C:</a:t>
            </a:r>
          </a:p>
        </p:txBody>
      </p:sp>
      <p:sp>
        <p:nvSpPr>
          <p:cNvPr id="124" name="Rectangle 63">
            <a:extLst>
              <a:ext uri="{FF2B5EF4-FFF2-40B4-BE49-F238E27FC236}">
                <a16:creationId xmlns:a16="http://schemas.microsoft.com/office/drawing/2014/main" id="{FF468C8A-35BC-49DD-8160-D4BF758D9B5D}"/>
              </a:ext>
            </a:extLst>
          </p:cNvPr>
          <p:cNvSpPr>
            <a:spLocks noChangeArrowheads="1"/>
          </p:cNvSpPr>
          <p:nvPr/>
        </p:nvSpPr>
        <p:spPr bwMode="auto">
          <a:xfrm>
            <a:off x="8013310" y="3880899"/>
            <a:ext cx="549275" cy="457200"/>
          </a:xfrm>
          <a:prstGeom prst="rect">
            <a:avLst/>
          </a:prstGeom>
          <a:solidFill>
            <a:srgbClr val="FF99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endParaRPr lang="zh-CN" altLang="zh-CN" b="1">
              <a:solidFill>
                <a:schemeClr val="folHlink"/>
              </a:solidFill>
              <a:latin typeface="Times New Roman" pitchFamily="18" charset="0"/>
            </a:endParaRPr>
          </a:p>
        </p:txBody>
      </p:sp>
      <p:sp>
        <p:nvSpPr>
          <p:cNvPr id="125" name="Rectangle 64">
            <a:extLst>
              <a:ext uri="{FF2B5EF4-FFF2-40B4-BE49-F238E27FC236}">
                <a16:creationId xmlns:a16="http://schemas.microsoft.com/office/drawing/2014/main" id="{D5AF5D72-00F3-47F3-91D5-6B3294635349}"/>
              </a:ext>
            </a:extLst>
          </p:cNvPr>
          <p:cNvSpPr>
            <a:spLocks noChangeArrowheads="1"/>
          </p:cNvSpPr>
          <p:nvPr/>
        </p:nvSpPr>
        <p:spPr bwMode="auto">
          <a:xfrm>
            <a:off x="7465623" y="3880899"/>
            <a:ext cx="547687" cy="457200"/>
          </a:xfrm>
          <a:prstGeom prst="rect">
            <a:avLst/>
          </a:prstGeom>
          <a:solidFill>
            <a:srgbClr val="FF99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endParaRPr lang="zh-CN" altLang="zh-CN" b="1">
              <a:solidFill>
                <a:schemeClr val="folHlink"/>
              </a:solidFill>
              <a:latin typeface="Times New Roman" pitchFamily="18" charset="0"/>
            </a:endParaRPr>
          </a:p>
        </p:txBody>
      </p:sp>
      <p:sp>
        <p:nvSpPr>
          <p:cNvPr id="126" name="Rectangle 65">
            <a:extLst>
              <a:ext uri="{FF2B5EF4-FFF2-40B4-BE49-F238E27FC236}">
                <a16:creationId xmlns:a16="http://schemas.microsoft.com/office/drawing/2014/main" id="{47242CEF-AC79-491C-A70E-FF4628678B0D}"/>
              </a:ext>
            </a:extLst>
          </p:cNvPr>
          <p:cNvSpPr>
            <a:spLocks noChangeArrowheads="1"/>
          </p:cNvSpPr>
          <p:nvPr/>
        </p:nvSpPr>
        <p:spPr bwMode="auto">
          <a:xfrm>
            <a:off x="6916348" y="3880899"/>
            <a:ext cx="549275" cy="457200"/>
          </a:xfrm>
          <a:prstGeom prst="rect">
            <a:avLst/>
          </a:prstGeom>
          <a:solidFill>
            <a:srgbClr val="FF99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endParaRPr lang="zh-CN" altLang="zh-CN" b="1">
              <a:solidFill>
                <a:schemeClr val="folHlink"/>
              </a:solidFill>
              <a:latin typeface="Times New Roman" pitchFamily="18" charset="0"/>
            </a:endParaRPr>
          </a:p>
        </p:txBody>
      </p:sp>
      <p:sp>
        <p:nvSpPr>
          <p:cNvPr id="127" name="Rectangle 66">
            <a:extLst>
              <a:ext uri="{FF2B5EF4-FFF2-40B4-BE49-F238E27FC236}">
                <a16:creationId xmlns:a16="http://schemas.microsoft.com/office/drawing/2014/main" id="{5A50EA14-9E0F-4FCC-B5A1-EB21C0EA5511}"/>
              </a:ext>
            </a:extLst>
          </p:cNvPr>
          <p:cNvSpPr>
            <a:spLocks noChangeArrowheads="1"/>
          </p:cNvSpPr>
          <p:nvPr/>
        </p:nvSpPr>
        <p:spPr bwMode="auto">
          <a:xfrm>
            <a:off x="6352785" y="3880899"/>
            <a:ext cx="563563" cy="457200"/>
          </a:xfrm>
          <a:prstGeom prst="rect">
            <a:avLst/>
          </a:prstGeom>
          <a:solidFill>
            <a:srgbClr val="FF99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endParaRPr lang="zh-CN" altLang="zh-CN" b="1">
              <a:solidFill>
                <a:schemeClr val="folHlink"/>
              </a:solidFill>
              <a:latin typeface="Times New Roman" pitchFamily="18" charset="0"/>
            </a:endParaRPr>
          </a:p>
        </p:txBody>
      </p:sp>
      <p:sp>
        <p:nvSpPr>
          <p:cNvPr id="128" name="Rectangle 67">
            <a:extLst>
              <a:ext uri="{FF2B5EF4-FFF2-40B4-BE49-F238E27FC236}">
                <a16:creationId xmlns:a16="http://schemas.microsoft.com/office/drawing/2014/main" id="{6C1D4886-5B7B-4539-9769-D326A179A87C}"/>
              </a:ext>
            </a:extLst>
          </p:cNvPr>
          <p:cNvSpPr>
            <a:spLocks noChangeArrowheads="1"/>
          </p:cNvSpPr>
          <p:nvPr/>
        </p:nvSpPr>
        <p:spPr bwMode="auto">
          <a:xfrm>
            <a:off x="5819385" y="3880899"/>
            <a:ext cx="533400" cy="457200"/>
          </a:xfrm>
          <a:prstGeom prst="rect">
            <a:avLst/>
          </a:prstGeom>
          <a:solidFill>
            <a:srgbClr val="FF99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endParaRPr lang="zh-CN" altLang="zh-CN" b="1">
              <a:solidFill>
                <a:schemeClr val="folHlink"/>
              </a:solidFill>
              <a:latin typeface="Times New Roman" pitchFamily="18" charset="0"/>
            </a:endParaRPr>
          </a:p>
        </p:txBody>
      </p:sp>
      <p:sp>
        <p:nvSpPr>
          <p:cNvPr id="129" name="Line 68">
            <a:extLst>
              <a:ext uri="{FF2B5EF4-FFF2-40B4-BE49-F238E27FC236}">
                <a16:creationId xmlns:a16="http://schemas.microsoft.com/office/drawing/2014/main" id="{C9BAA50D-365B-45C9-8C25-D5478BCAC094}"/>
              </a:ext>
            </a:extLst>
          </p:cNvPr>
          <p:cNvSpPr>
            <a:spLocks noChangeShapeType="1"/>
          </p:cNvSpPr>
          <p:nvPr/>
        </p:nvSpPr>
        <p:spPr bwMode="auto">
          <a:xfrm>
            <a:off x="5819385" y="3880899"/>
            <a:ext cx="2743200" cy="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30" name="Line 69">
            <a:extLst>
              <a:ext uri="{FF2B5EF4-FFF2-40B4-BE49-F238E27FC236}">
                <a16:creationId xmlns:a16="http://schemas.microsoft.com/office/drawing/2014/main" id="{16BA90BC-EE99-483C-B971-E2CA6D2E7418}"/>
              </a:ext>
            </a:extLst>
          </p:cNvPr>
          <p:cNvSpPr>
            <a:spLocks noChangeShapeType="1"/>
          </p:cNvSpPr>
          <p:nvPr/>
        </p:nvSpPr>
        <p:spPr bwMode="auto">
          <a:xfrm>
            <a:off x="5819385" y="4338099"/>
            <a:ext cx="2743200" cy="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31" name="Line 70">
            <a:extLst>
              <a:ext uri="{FF2B5EF4-FFF2-40B4-BE49-F238E27FC236}">
                <a16:creationId xmlns:a16="http://schemas.microsoft.com/office/drawing/2014/main" id="{3C336A71-E175-4557-B7F2-58A8E0689EB7}"/>
              </a:ext>
            </a:extLst>
          </p:cNvPr>
          <p:cNvSpPr>
            <a:spLocks noChangeShapeType="1"/>
          </p:cNvSpPr>
          <p:nvPr/>
        </p:nvSpPr>
        <p:spPr bwMode="auto">
          <a:xfrm>
            <a:off x="5819385" y="3880899"/>
            <a:ext cx="0" cy="45720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32" name="Line 71">
            <a:extLst>
              <a:ext uri="{FF2B5EF4-FFF2-40B4-BE49-F238E27FC236}">
                <a16:creationId xmlns:a16="http://schemas.microsoft.com/office/drawing/2014/main" id="{9AE64EA6-0AE3-4E45-9F3C-DE34E1BBCF59}"/>
              </a:ext>
            </a:extLst>
          </p:cNvPr>
          <p:cNvSpPr>
            <a:spLocks noChangeShapeType="1"/>
          </p:cNvSpPr>
          <p:nvPr/>
        </p:nvSpPr>
        <p:spPr bwMode="auto">
          <a:xfrm>
            <a:off x="6352785" y="3880899"/>
            <a:ext cx="0" cy="457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33" name="Line 72">
            <a:extLst>
              <a:ext uri="{FF2B5EF4-FFF2-40B4-BE49-F238E27FC236}">
                <a16:creationId xmlns:a16="http://schemas.microsoft.com/office/drawing/2014/main" id="{EA21A8CD-C6FB-47C2-8EB2-0CCCE9FF6561}"/>
              </a:ext>
            </a:extLst>
          </p:cNvPr>
          <p:cNvSpPr>
            <a:spLocks noChangeShapeType="1"/>
          </p:cNvSpPr>
          <p:nvPr/>
        </p:nvSpPr>
        <p:spPr bwMode="auto">
          <a:xfrm>
            <a:off x="6916348" y="3880899"/>
            <a:ext cx="0" cy="457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34" name="Line 73">
            <a:extLst>
              <a:ext uri="{FF2B5EF4-FFF2-40B4-BE49-F238E27FC236}">
                <a16:creationId xmlns:a16="http://schemas.microsoft.com/office/drawing/2014/main" id="{4543BE63-AF3D-41F7-9274-E6B79D70A9F5}"/>
              </a:ext>
            </a:extLst>
          </p:cNvPr>
          <p:cNvSpPr>
            <a:spLocks noChangeShapeType="1"/>
          </p:cNvSpPr>
          <p:nvPr/>
        </p:nvSpPr>
        <p:spPr bwMode="auto">
          <a:xfrm>
            <a:off x="7465623" y="3880899"/>
            <a:ext cx="0" cy="457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35" name="Line 74">
            <a:extLst>
              <a:ext uri="{FF2B5EF4-FFF2-40B4-BE49-F238E27FC236}">
                <a16:creationId xmlns:a16="http://schemas.microsoft.com/office/drawing/2014/main" id="{28BADDFF-84C8-4F70-940B-15CF962682F1}"/>
              </a:ext>
            </a:extLst>
          </p:cNvPr>
          <p:cNvSpPr>
            <a:spLocks noChangeShapeType="1"/>
          </p:cNvSpPr>
          <p:nvPr/>
        </p:nvSpPr>
        <p:spPr bwMode="auto">
          <a:xfrm>
            <a:off x="8013310" y="3880899"/>
            <a:ext cx="0" cy="457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36" name="Line 75">
            <a:extLst>
              <a:ext uri="{FF2B5EF4-FFF2-40B4-BE49-F238E27FC236}">
                <a16:creationId xmlns:a16="http://schemas.microsoft.com/office/drawing/2014/main" id="{95C007E0-802E-4300-987F-CC89F5FAA687}"/>
              </a:ext>
            </a:extLst>
          </p:cNvPr>
          <p:cNvSpPr>
            <a:spLocks noChangeShapeType="1"/>
          </p:cNvSpPr>
          <p:nvPr/>
        </p:nvSpPr>
        <p:spPr bwMode="auto">
          <a:xfrm>
            <a:off x="8562585" y="3880899"/>
            <a:ext cx="0" cy="45720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graphicFrame>
        <p:nvGraphicFramePr>
          <p:cNvPr id="137" name="Group 76">
            <a:extLst>
              <a:ext uri="{FF2B5EF4-FFF2-40B4-BE49-F238E27FC236}">
                <a16:creationId xmlns:a16="http://schemas.microsoft.com/office/drawing/2014/main" id="{C5AC12E9-F43B-48C7-8007-67676C5BF94B}"/>
              </a:ext>
            </a:extLst>
          </p:cNvPr>
          <p:cNvGraphicFramePr>
            <a:graphicFrameLocks noGrp="1"/>
          </p:cNvGraphicFramePr>
          <p:nvPr/>
        </p:nvGraphicFramePr>
        <p:xfrm>
          <a:off x="5819385" y="3499899"/>
          <a:ext cx="2743200" cy="457200"/>
        </p:xfrm>
        <a:graphic>
          <a:graphicData uri="http://schemas.openxmlformats.org/drawingml/2006/table">
            <a:tbl>
              <a:tblPr/>
              <a:tblGrid>
                <a:gridCol w="549275">
                  <a:extLst>
                    <a:ext uri="{9D8B030D-6E8A-4147-A177-3AD203B41FA5}">
                      <a16:colId xmlns:a16="http://schemas.microsoft.com/office/drawing/2014/main" val="20000"/>
                    </a:ext>
                  </a:extLst>
                </a:gridCol>
                <a:gridCol w="547688">
                  <a:extLst>
                    <a:ext uri="{9D8B030D-6E8A-4147-A177-3AD203B41FA5}">
                      <a16:colId xmlns:a16="http://schemas.microsoft.com/office/drawing/2014/main" val="20001"/>
                    </a:ext>
                  </a:extLst>
                </a:gridCol>
                <a:gridCol w="549275">
                  <a:extLst>
                    <a:ext uri="{9D8B030D-6E8A-4147-A177-3AD203B41FA5}">
                      <a16:colId xmlns:a16="http://schemas.microsoft.com/office/drawing/2014/main" val="20002"/>
                    </a:ext>
                  </a:extLst>
                </a:gridCol>
                <a:gridCol w="547687">
                  <a:extLst>
                    <a:ext uri="{9D8B030D-6E8A-4147-A177-3AD203B41FA5}">
                      <a16:colId xmlns:a16="http://schemas.microsoft.com/office/drawing/2014/main" val="20003"/>
                    </a:ext>
                  </a:extLst>
                </a:gridCol>
                <a:gridCol w="549275">
                  <a:extLst>
                    <a:ext uri="{9D8B030D-6E8A-4147-A177-3AD203B41FA5}">
                      <a16:colId xmlns:a16="http://schemas.microsoft.com/office/drawing/2014/main" val="20004"/>
                    </a:ext>
                  </a:extLst>
                </a:gridCol>
              </a:tblGrid>
              <a:tr h="457200">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1</a:t>
                      </a:r>
                    </a:p>
                  </a:txBody>
                  <a:tcPr horzOverflow="overflow">
                    <a:lnL cap="flat">
                      <a:noFill/>
                    </a:lnL>
                    <a:lnR>
                      <a:noFill/>
                    </a:lnR>
                    <a:lnT cap="flat">
                      <a:noFill/>
                    </a:lnT>
                    <a:lnB cap="flat">
                      <a:noFill/>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2</a:t>
                      </a:r>
                    </a:p>
                  </a:txBody>
                  <a:tcPr horzOverflow="overflow">
                    <a:lnL>
                      <a:noFill/>
                    </a:lnL>
                    <a:lnR>
                      <a:noFill/>
                    </a:lnR>
                    <a:lnT cap="flat">
                      <a:noFill/>
                    </a:lnT>
                    <a:lnB cap="flat">
                      <a:noFill/>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3</a:t>
                      </a:r>
                    </a:p>
                  </a:txBody>
                  <a:tcPr horzOverflow="overflow">
                    <a:lnL>
                      <a:noFill/>
                    </a:lnL>
                    <a:lnR>
                      <a:noFill/>
                    </a:lnR>
                    <a:lnT cap="flat">
                      <a:noFill/>
                    </a:lnT>
                    <a:lnB cap="flat">
                      <a:noFill/>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4</a:t>
                      </a:r>
                    </a:p>
                  </a:txBody>
                  <a:tcPr horzOverflow="overflow">
                    <a:lnL>
                      <a:noFill/>
                    </a:lnL>
                    <a:lnR>
                      <a:noFill/>
                    </a:lnR>
                    <a:lnT cap="flat">
                      <a:noFill/>
                    </a:lnT>
                    <a:lnB cap="flat">
                      <a:noFill/>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5</a:t>
                      </a:r>
                    </a:p>
                  </a:txBody>
                  <a:tcPr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138" name="Text Box 94">
            <a:extLst>
              <a:ext uri="{FF2B5EF4-FFF2-40B4-BE49-F238E27FC236}">
                <a16:creationId xmlns:a16="http://schemas.microsoft.com/office/drawing/2014/main" id="{F103F480-4985-403A-A731-458D0807924E}"/>
              </a:ext>
            </a:extLst>
          </p:cNvPr>
          <p:cNvSpPr txBox="1">
            <a:spLocks noChangeArrowheads="1"/>
          </p:cNvSpPr>
          <p:nvPr/>
        </p:nvSpPr>
        <p:spPr bwMode="auto">
          <a:xfrm>
            <a:off x="5211373" y="3912649"/>
            <a:ext cx="423862"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i="1">
                <a:solidFill>
                  <a:srgbClr val="006600"/>
                </a:solidFill>
              </a:rPr>
              <a:t>B:</a:t>
            </a:r>
          </a:p>
        </p:txBody>
      </p:sp>
      <p:sp>
        <p:nvSpPr>
          <p:cNvPr id="70" name="Rectangle 96">
            <a:extLst>
              <a:ext uri="{FF2B5EF4-FFF2-40B4-BE49-F238E27FC236}">
                <a16:creationId xmlns:a16="http://schemas.microsoft.com/office/drawing/2014/main" id="{B62CEF7B-386A-4D90-900E-A2EDFA7D51C5}"/>
              </a:ext>
            </a:extLst>
          </p:cNvPr>
          <p:cNvSpPr>
            <a:spLocks noChangeArrowheads="1"/>
          </p:cNvSpPr>
          <p:nvPr/>
        </p:nvSpPr>
        <p:spPr bwMode="auto">
          <a:xfrm>
            <a:off x="243291" y="3795173"/>
            <a:ext cx="4654711" cy="760923"/>
          </a:xfrm>
          <a:prstGeom prst="rect">
            <a:avLst/>
          </a:prstGeom>
          <a:noFill/>
          <a:ln w="28575">
            <a:solidFill>
              <a:srgbClr val="FFC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endParaRPr lang="zh-CN" altLang="en-US"/>
          </a:p>
        </p:txBody>
      </p:sp>
    </p:spTree>
    <p:extLst>
      <p:ext uri="{BB962C8B-B14F-4D97-AF65-F5344CB8AC3E}">
        <p14:creationId xmlns:p14="http://schemas.microsoft.com/office/powerpoint/2010/main" val="870927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32" fill="hold" grpId="0" nodeType="afterEffect">
                                  <p:stCondLst>
                                    <p:cond delay="0"/>
                                  </p:stCondLst>
                                  <p:childTnLst>
                                    <p:set>
                                      <p:cBhvr>
                                        <p:cTn id="6" dur="1" fill="hold">
                                          <p:stCondLst>
                                            <p:cond delay="0"/>
                                          </p:stCondLst>
                                        </p:cTn>
                                        <p:tgtEl>
                                          <p:spTgt spid="70"/>
                                        </p:tgtEl>
                                        <p:attrNameLst>
                                          <p:attrName>style.visibility</p:attrName>
                                        </p:attrNameLst>
                                      </p:cBhvr>
                                      <p:to>
                                        <p:strVal val="visible"/>
                                      </p:to>
                                    </p:set>
                                    <p:anim calcmode="lin" valueType="num">
                                      <p:cBhvr>
                                        <p:cTn id="7" dur="500" fill="hold"/>
                                        <p:tgtEl>
                                          <p:spTgt spid="70"/>
                                        </p:tgtEl>
                                        <p:attrNameLst>
                                          <p:attrName>ppt_w</p:attrName>
                                        </p:attrNameLst>
                                      </p:cBhvr>
                                      <p:tavLst>
                                        <p:tav tm="0">
                                          <p:val>
                                            <p:strVal val="4*#ppt_w"/>
                                          </p:val>
                                        </p:tav>
                                        <p:tav tm="100000">
                                          <p:val>
                                            <p:strVal val="#ppt_w"/>
                                          </p:val>
                                        </p:tav>
                                      </p:tavLst>
                                    </p:anim>
                                    <p:anim calcmode="lin" valueType="num">
                                      <p:cBhvr>
                                        <p:cTn id="8" dur="500" fill="hold"/>
                                        <p:tgtEl>
                                          <p:spTgt spid="70"/>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D08729-7FE7-6C84-2747-BDC8B0D4F014}"/>
              </a:ext>
            </a:extLst>
          </p:cNvPr>
          <p:cNvSpPr>
            <a:spLocks noGrp="1"/>
          </p:cNvSpPr>
          <p:nvPr>
            <p:ph type="title"/>
          </p:nvPr>
        </p:nvSpPr>
        <p:spPr/>
        <p:txBody>
          <a:bodyPr/>
          <a:lstStyle/>
          <a:p>
            <a:r>
              <a:rPr lang="zh-CN" altLang="en-US" dirty="0"/>
              <a:t>希尔排序伪代码</a:t>
            </a:r>
          </a:p>
        </p:txBody>
      </p:sp>
      <p:sp>
        <p:nvSpPr>
          <p:cNvPr id="3" name="副标题 2">
            <a:extLst>
              <a:ext uri="{FF2B5EF4-FFF2-40B4-BE49-F238E27FC236}">
                <a16:creationId xmlns:a16="http://schemas.microsoft.com/office/drawing/2014/main" id="{714465A5-6ED6-6076-F559-5CA567FFB480}"/>
              </a:ext>
            </a:extLst>
          </p:cNvPr>
          <p:cNvSpPr>
            <a:spLocks noGrp="1"/>
          </p:cNvSpPr>
          <p:nvPr>
            <p:ph type="subTitle" idx="1"/>
          </p:nvPr>
        </p:nvSpPr>
        <p:spPr/>
        <p:txBody>
          <a:bodyPr/>
          <a:lstStyle/>
          <a:p>
            <a:r>
              <a:rPr lang="en-US" altLang="zh-CN" dirty="0"/>
              <a:t>10.2.3 </a:t>
            </a:r>
            <a:r>
              <a:rPr lang="zh-CN" altLang="en-US" dirty="0"/>
              <a:t>希尔排序</a:t>
            </a:r>
          </a:p>
        </p:txBody>
      </p:sp>
      <p:sp>
        <p:nvSpPr>
          <p:cNvPr id="4" name="文本占位符 3">
            <a:extLst>
              <a:ext uri="{FF2B5EF4-FFF2-40B4-BE49-F238E27FC236}">
                <a16:creationId xmlns:a16="http://schemas.microsoft.com/office/drawing/2014/main" id="{6E1FC02A-5813-F087-3A57-ADC3FE3E2E01}"/>
              </a:ext>
            </a:extLst>
          </p:cNvPr>
          <p:cNvSpPr>
            <a:spLocks noGrp="1"/>
          </p:cNvSpPr>
          <p:nvPr>
            <p:ph type="body" idx="10"/>
          </p:nvPr>
        </p:nvSpPr>
        <p:spPr/>
        <p:txBody>
          <a:bodyPr/>
          <a:lstStyle/>
          <a:p>
            <a:endParaRPr lang="zh-CN" altLang="en-US"/>
          </a:p>
        </p:txBody>
      </p:sp>
      <mc:AlternateContent xmlns:mc="http://schemas.openxmlformats.org/markup-compatibility/2006" xmlns:a14="http://schemas.microsoft.com/office/drawing/2010/main">
        <mc:Choice Requires="a14">
          <p:sp>
            <p:nvSpPr>
              <p:cNvPr id="5" name="内容占位符 4">
                <a:extLst>
                  <a:ext uri="{FF2B5EF4-FFF2-40B4-BE49-F238E27FC236}">
                    <a16:creationId xmlns:a16="http://schemas.microsoft.com/office/drawing/2014/main" id="{90961ED6-686E-B748-C9C0-9B3B217999DC}"/>
                  </a:ext>
                </a:extLst>
              </p:cNvPr>
              <p:cNvSpPr>
                <a:spLocks noGrp="1"/>
              </p:cNvSpPr>
              <p:nvPr>
                <p:ph idx="11"/>
              </p:nvPr>
            </p:nvSpPr>
            <p:spPr/>
            <p:txBody>
              <a:bodyPr>
                <a:normAutofit/>
              </a:bodyPr>
              <a:lstStyle/>
              <a:p>
                <a:pPr indent="127000" algn="just">
                  <a:lnSpc>
                    <a:spcPct val="80000"/>
                  </a:lnSpc>
                </a:pPr>
                <a:r>
                  <a:rPr lang="zh-CN" altLang="zh-CN" b="1" kern="100" dirty="0">
                    <a:cs typeface="宋体" panose="02010600030101010101" pitchFamily="2" charset="-122"/>
                  </a:rPr>
                  <a:t>算法</a:t>
                </a:r>
                <a:r>
                  <a:rPr lang="en-US" altLang="zh-CN" b="1" kern="100" dirty="0">
                    <a:cs typeface="宋体" panose="02010600030101010101" pitchFamily="2" charset="-122"/>
                  </a:rPr>
                  <a:t>10-2</a:t>
                </a:r>
                <a:r>
                  <a:rPr lang="en-US" altLang="zh-CN" kern="100" dirty="0">
                    <a:cs typeface="宋体" panose="02010600030101010101" pitchFamily="2" charset="-122"/>
                  </a:rPr>
                  <a:t> </a:t>
                </a:r>
                <a:r>
                  <a:rPr lang="zh-CN" altLang="en-US" kern="100" dirty="0">
                    <a:cs typeface="宋体" panose="02010600030101010101" pitchFamily="2" charset="-122"/>
                  </a:rPr>
                  <a:t>希尔排序</a:t>
                </a:r>
                <a14:m>
                  <m:oMath xmlns:m="http://schemas.openxmlformats.org/officeDocument/2006/math">
                    <m:r>
                      <a:rPr lang="en-US" altLang="zh-CN" kern="100">
                        <a:latin typeface="Cambria Math" panose="02040503050406030204" pitchFamily="18" charset="0"/>
                        <a:cs typeface="宋体" panose="02010600030101010101" pitchFamily="2" charset="-122"/>
                      </a:rPr>
                      <m:t>  </m:t>
                    </m:r>
                    <m:r>
                      <m:rPr>
                        <m:sty m:val="p"/>
                      </m:rPr>
                      <a:rPr lang="en-US" altLang="zh-CN" i="1" kern="100">
                        <a:latin typeface="Cambria Math" panose="02040503050406030204" pitchFamily="18" charset="0"/>
                        <a:cs typeface="宋体" panose="02010600030101010101" pitchFamily="2" charset="-122"/>
                      </a:rPr>
                      <m:t>S</m:t>
                    </m:r>
                    <m:r>
                      <m:rPr>
                        <m:sty m:val="p"/>
                      </m:rPr>
                      <a:rPr lang="en-US" altLang="zh-CN" b="0" i="0" kern="100" smtClean="0">
                        <a:latin typeface="Cambria Math" panose="02040503050406030204" pitchFamily="18" charset="0"/>
                        <a:cs typeface="宋体" panose="02010600030101010101" pitchFamily="2" charset="-122"/>
                      </a:rPr>
                      <m:t>hell</m:t>
                    </m:r>
                    <m:r>
                      <m:rPr>
                        <m:sty m:val="p"/>
                      </m:rPr>
                      <a:rPr lang="en-US" altLang="zh-CN" kern="100">
                        <a:latin typeface="Cambria Math" panose="02040503050406030204" pitchFamily="18" charset="0"/>
                        <a:cs typeface="宋体" panose="02010600030101010101" pitchFamily="2" charset="-122"/>
                      </a:rPr>
                      <m:t>Sort</m:t>
                    </m:r>
                    <m:d>
                      <m:dPr>
                        <m:ctrlPr>
                          <a:rPr lang="zh-CN" altLang="zh-CN" i="1" kern="100">
                            <a:latin typeface="Cambria Math" panose="02040503050406030204" pitchFamily="18" charset="0"/>
                            <a:cs typeface="宋体" panose="02010600030101010101" pitchFamily="2" charset="-122"/>
                          </a:rPr>
                        </m:ctrlPr>
                      </m:dPr>
                      <m:e>
                        <m:r>
                          <a:rPr lang="en-US" altLang="zh-CN" kern="100">
                            <a:latin typeface="Cambria Math" panose="02040503050406030204" pitchFamily="18" charset="0"/>
                            <a:cs typeface="宋体" panose="02010600030101010101" pitchFamily="2" charset="-122"/>
                          </a:rPr>
                          <m:t>𝑎</m:t>
                        </m:r>
                        <m:r>
                          <a:rPr lang="en-US" altLang="zh-CN" kern="100">
                            <a:latin typeface="Cambria Math" panose="02040503050406030204" pitchFamily="18" charset="0"/>
                            <a:cs typeface="宋体" panose="02010600030101010101" pitchFamily="2" charset="-122"/>
                          </a:rPr>
                          <m:t>, </m:t>
                        </m:r>
                        <m:r>
                          <a:rPr lang="en-US" altLang="zh-CN" kern="100">
                            <a:latin typeface="Cambria Math" panose="02040503050406030204" pitchFamily="18" charset="0"/>
                            <a:cs typeface="宋体" panose="02010600030101010101" pitchFamily="2" charset="-122"/>
                          </a:rPr>
                          <m:t>𝑙</m:t>
                        </m:r>
                        <m:r>
                          <a:rPr lang="en-US" altLang="zh-CN" kern="100">
                            <a:latin typeface="Cambria Math" panose="02040503050406030204" pitchFamily="18" charset="0"/>
                            <a:cs typeface="宋体" panose="02010600030101010101" pitchFamily="2" charset="-122"/>
                          </a:rPr>
                          <m:t>, </m:t>
                        </m:r>
                        <m:r>
                          <a:rPr lang="en-US" altLang="zh-CN" kern="100">
                            <a:latin typeface="Cambria Math" panose="02040503050406030204" pitchFamily="18" charset="0"/>
                            <a:cs typeface="宋体" panose="02010600030101010101" pitchFamily="2" charset="-122"/>
                          </a:rPr>
                          <m:t>𝑟</m:t>
                        </m:r>
                      </m:e>
                    </m:d>
                  </m:oMath>
                </a14:m>
                <a:endParaRPr lang="zh-CN" altLang="zh-CN" kern="100" dirty="0">
                  <a:cs typeface="宋体" panose="02010600030101010101" pitchFamily="2" charset="-122"/>
                </a:endParaRPr>
              </a:p>
              <a:p>
                <a:pPr indent="127000" algn="just">
                  <a:lnSpc>
                    <a:spcPct val="80000"/>
                  </a:lnSpc>
                </a:pPr>
                <a:r>
                  <a:rPr lang="zh-CN" altLang="zh-CN" b="1" kern="100" dirty="0">
                    <a:cs typeface="宋体" panose="02010600030101010101" pitchFamily="2" charset="-122"/>
                  </a:rPr>
                  <a:t>输入：</a:t>
                </a:r>
                <a:r>
                  <a:rPr lang="zh-CN" altLang="zh-CN" kern="100" dirty="0">
                    <a:cs typeface="宋体" panose="02010600030101010101" pitchFamily="2" charset="-122"/>
                  </a:rPr>
                  <a:t>序列</a:t>
                </a:r>
                <a14:m>
                  <m:oMath xmlns:m="http://schemas.openxmlformats.org/officeDocument/2006/math">
                    <m:r>
                      <a:rPr lang="en-US" altLang="zh-CN" i="1" kern="100">
                        <a:latin typeface="Cambria Math" panose="02040503050406030204" pitchFamily="18" charset="0"/>
                        <a:ea typeface="宋体" panose="02010600030101010101" pitchFamily="2" charset="-122"/>
                        <a:cs typeface="宋体" panose="02010600030101010101" pitchFamily="2" charset="-122"/>
                      </a:rPr>
                      <m:t>𝑎</m:t>
                    </m:r>
                  </m:oMath>
                </a14:m>
                <a:r>
                  <a:rPr lang="zh-CN" altLang="zh-CN" kern="100" dirty="0">
                    <a:cs typeface="宋体" panose="02010600030101010101" pitchFamily="2" charset="-122"/>
                  </a:rPr>
                  <a:t>，左端点</a:t>
                </a:r>
                <a:r>
                  <a:rPr lang="zh-CN" altLang="zh-CN" kern="100" dirty="0">
                    <a:cs typeface="Cambria Math" panose="02040503050406030204" pitchFamily="18" charset="0"/>
                  </a:rPr>
                  <a:t>下标</a:t>
                </a:r>
                <a14:m>
                  <m:oMath xmlns:m="http://schemas.openxmlformats.org/officeDocument/2006/math">
                    <m:r>
                      <a:rPr lang="en-US" altLang="zh-CN" i="1" kern="100">
                        <a:latin typeface="Cambria Math" panose="02040503050406030204" pitchFamily="18" charset="0"/>
                        <a:ea typeface="宋体" panose="02010600030101010101" pitchFamily="2" charset="-122"/>
                        <a:cs typeface="宋体" panose="02010600030101010101" pitchFamily="2" charset="-122"/>
                      </a:rPr>
                      <m:t>𝑙</m:t>
                    </m:r>
                  </m:oMath>
                </a14:m>
                <a:r>
                  <a:rPr lang="zh-CN" altLang="zh-CN" kern="100" dirty="0">
                    <a:cs typeface="宋体" panose="02010600030101010101" pitchFamily="2" charset="-122"/>
                  </a:rPr>
                  <a:t>，右端点</a:t>
                </a:r>
                <a:r>
                  <a:rPr lang="zh-CN" altLang="zh-CN" kern="100" dirty="0">
                    <a:cs typeface="Cambria Math" panose="02040503050406030204" pitchFamily="18" charset="0"/>
                  </a:rPr>
                  <a:t>下标</a:t>
                </a:r>
                <a14:m>
                  <m:oMath xmlns:m="http://schemas.openxmlformats.org/officeDocument/2006/math">
                    <m:r>
                      <a:rPr lang="en-US" altLang="zh-CN" i="1" kern="100">
                        <a:latin typeface="Cambria Math" panose="02040503050406030204" pitchFamily="18" charset="0"/>
                        <a:ea typeface="宋体" panose="02010600030101010101" pitchFamily="2" charset="-122"/>
                        <a:cs typeface="宋体" panose="02010600030101010101" pitchFamily="2" charset="-122"/>
                      </a:rPr>
                      <m:t>𝑟</m:t>
                    </m:r>
                  </m:oMath>
                </a14:m>
                <a:endParaRPr lang="zh-CN" altLang="zh-CN" kern="100" dirty="0"/>
              </a:p>
              <a:p>
                <a:pPr indent="127000" algn="just">
                  <a:lnSpc>
                    <a:spcPct val="80000"/>
                  </a:lnSpc>
                </a:pPr>
                <a:r>
                  <a:rPr lang="zh-CN" altLang="zh-CN" b="1" kern="100" dirty="0">
                    <a:cs typeface="宋体" panose="02010600030101010101" pitchFamily="2" charset="-122"/>
                  </a:rPr>
                  <a:t>输出：</a:t>
                </a:r>
                <a:r>
                  <a:rPr lang="zh-CN" altLang="zh-CN" kern="100" dirty="0">
                    <a:cs typeface="宋体" panose="02010600030101010101" pitchFamily="2" charset="-122"/>
                  </a:rPr>
                  <a:t>调整</a:t>
                </a:r>
                <a14:m>
                  <m:oMath xmlns:m="http://schemas.openxmlformats.org/officeDocument/2006/math">
                    <m:sSub>
                      <m:sSubPr>
                        <m:ctrlPr>
                          <a:rPr lang="zh-CN" altLang="zh-CN" i="1" kern="100">
                            <a:latin typeface="Cambria Math" panose="02040503050406030204" pitchFamily="18" charset="0"/>
                            <a:ea typeface="Cambria Math" panose="02040503050406030204" pitchFamily="18" charset="0"/>
                            <a:cs typeface="宋体" panose="02010600030101010101" pitchFamily="2" charset="-122"/>
                          </a:rPr>
                        </m:ctrlPr>
                      </m:sSubPr>
                      <m:e>
                        <m:r>
                          <a:rPr lang="en-US" altLang="zh-CN" i="1" kern="100">
                            <a:latin typeface="Cambria Math" panose="02040503050406030204" pitchFamily="18" charset="0"/>
                            <a:ea typeface="宋体" panose="02010600030101010101" pitchFamily="2" charset="-122"/>
                            <a:cs typeface="宋体" panose="02010600030101010101" pitchFamily="2" charset="-122"/>
                          </a:rPr>
                          <m:t>𝑎</m:t>
                        </m:r>
                      </m:e>
                      <m:sub>
                        <m:r>
                          <a:rPr lang="en-US" altLang="zh-CN" i="1" kern="100">
                            <a:latin typeface="Cambria Math" panose="02040503050406030204" pitchFamily="18" charset="0"/>
                            <a:ea typeface="宋体" panose="02010600030101010101" pitchFamily="2" charset="-122"/>
                            <a:cs typeface="宋体" panose="02010600030101010101" pitchFamily="2" charset="-122"/>
                          </a:rPr>
                          <m:t>𝑙</m:t>
                        </m:r>
                      </m:sub>
                    </m:sSub>
                    <m:r>
                      <a:rPr lang="en-US" altLang="zh-CN" kern="100">
                        <a:latin typeface="Cambria Math" panose="02040503050406030204" pitchFamily="18" charset="0"/>
                        <a:ea typeface="宋体" panose="02010600030101010101" pitchFamily="2" charset="-122"/>
                        <a:cs typeface="宋体" panose="02010600030101010101" pitchFamily="2" charset="-122"/>
                      </a:rPr>
                      <m:t>,</m:t>
                    </m:r>
                    <m:sSub>
                      <m:sSubPr>
                        <m:ctrlPr>
                          <a:rPr lang="zh-CN" altLang="zh-CN" i="1" kern="100">
                            <a:latin typeface="Cambria Math" panose="02040503050406030204" pitchFamily="18" charset="0"/>
                            <a:ea typeface="Cambria Math" panose="02040503050406030204" pitchFamily="18" charset="0"/>
                            <a:cs typeface="宋体" panose="02010600030101010101" pitchFamily="2" charset="-122"/>
                          </a:rPr>
                        </m:ctrlPr>
                      </m:sSubPr>
                      <m:e>
                        <m:r>
                          <a:rPr lang="en-US" altLang="zh-CN" i="1" kern="100">
                            <a:latin typeface="Cambria Math" panose="02040503050406030204" pitchFamily="18" charset="0"/>
                            <a:ea typeface="宋体" panose="02010600030101010101" pitchFamily="2" charset="-122"/>
                            <a:cs typeface="宋体" panose="02010600030101010101" pitchFamily="2" charset="-122"/>
                          </a:rPr>
                          <m:t>𝑎</m:t>
                        </m:r>
                      </m:e>
                      <m:sub>
                        <m:r>
                          <a:rPr lang="en-US" altLang="zh-CN" i="1" kern="100">
                            <a:latin typeface="Cambria Math" panose="02040503050406030204" pitchFamily="18" charset="0"/>
                            <a:ea typeface="宋体" panose="02010600030101010101" pitchFamily="2" charset="-122"/>
                            <a:cs typeface="宋体" panose="02010600030101010101" pitchFamily="2" charset="-122"/>
                          </a:rPr>
                          <m:t>𝑙</m:t>
                        </m:r>
                        <m:r>
                          <a:rPr lang="en-US" altLang="zh-CN" kern="100">
                            <a:latin typeface="Cambria Math" panose="02040503050406030204" pitchFamily="18" charset="0"/>
                            <a:ea typeface="宋体" panose="02010600030101010101" pitchFamily="2" charset="-122"/>
                            <a:cs typeface="宋体" panose="02010600030101010101" pitchFamily="2" charset="-122"/>
                          </a:rPr>
                          <m:t>+1</m:t>
                        </m:r>
                      </m:sub>
                    </m:sSub>
                    <m:r>
                      <a:rPr lang="en-US" altLang="zh-CN" kern="100">
                        <a:latin typeface="Cambria Math" panose="02040503050406030204" pitchFamily="18" charset="0"/>
                        <a:ea typeface="宋体" panose="02010600030101010101" pitchFamily="2" charset="-122"/>
                        <a:cs typeface="宋体" panose="02010600030101010101" pitchFamily="2" charset="-122"/>
                      </a:rPr>
                      <m:t>,</m:t>
                    </m:r>
                    <m:r>
                      <a:rPr lang="zh-CN" altLang="zh-CN" kern="100">
                        <a:latin typeface="Cambria Math" panose="02040503050406030204" pitchFamily="18" charset="0"/>
                        <a:ea typeface="宋体" panose="02010600030101010101" pitchFamily="2" charset="-122"/>
                        <a:cs typeface="宋体" panose="02010600030101010101" pitchFamily="2" charset="-122"/>
                      </a:rPr>
                      <m:t>…</m:t>
                    </m:r>
                    <m:r>
                      <a:rPr lang="en-US" altLang="zh-CN" kern="100">
                        <a:latin typeface="Cambria Math" panose="02040503050406030204" pitchFamily="18" charset="0"/>
                        <a:ea typeface="宋体" panose="02010600030101010101" pitchFamily="2" charset="-122"/>
                        <a:cs typeface="宋体" panose="02010600030101010101" pitchFamily="2" charset="-122"/>
                      </a:rPr>
                      <m:t>,</m:t>
                    </m:r>
                    <m:sSub>
                      <m:sSubPr>
                        <m:ctrlPr>
                          <a:rPr lang="zh-CN" altLang="zh-CN" i="1" kern="100">
                            <a:latin typeface="Cambria Math" panose="02040503050406030204" pitchFamily="18" charset="0"/>
                            <a:ea typeface="Cambria Math" panose="02040503050406030204" pitchFamily="18" charset="0"/>
                            <a:cs typeface="宋体" panose="02010600030101010101" pitchFamily="2" charset="-122"/>
                          </a:rPr>
                        </m:ctrlPr>
                      </m:sSubPr>
                      <m:e>
                        <m:r>
                          <a:rPr lang="en-US" altLang="zh-CN" i="1" kern="100">
                            <a:latin typeface="Cambria Math" panose="02040503050406030204" pitchFamily="18" charset="0"/>
                            <a:ea typeface="宋体" panose="02010600030101010101" pitchFamily="2" charset="-122"/>
                            <a:cs typeface="宋体" panose="02010600030101010101" pitchFamily="2" charset="-122"/>
                          </a:rPr>
                          <m:t>𝑎</m:t>
                        </m:r>
                      </m:e>
                      <m:sub>
                        <m:r>
                          <a:rPr lang="en-US" altLang="zh-CN" i="1" kern="100">
                            <a:latin typeface="Cambria Math" panose="02040503050406030204" pitchFamily="18" charset="0"/>
                            <a:ea typeface="宋体" panose="02010600030101010101" pitchFamily="2" charset="-122"/>
                            <a:cs typeface="宋体" panose="02010600030101010101" pitchFamily="2" charset="-122"/>
                          </a:rPr>
                          <m:t>𝑟</m:t>
                        </m:r>
                      </m:sub>
                    </m:sSub>
                  </m:oMath>
                </a14:m>
                <a:r>
                  <a:rPr lang="zh-CN" altLang="zh-CN" kern="100" dirty="0">
                    <a:cs typeface="宋体" panose="02010600030101010101" pitchFamily="2" charset="-122"/>
                  </a:rPr>
                  <a:t>元素顺序，使元素按照非递减顺序排列</a:t>
                </a:r>
                <a:endParaRPr lang="en-US" altLang="zh-CN" dirty="0"/>
              </a:p>
              <a:p>
                <a:endParaRPr lang="zh-CN" altLang="en-US" dirty="0"/>
              </a:p>
            </p:txBody>
          </p:sp>
        </mc:Choice>
        <mc:Fallback xmlns="">
          <p:sp>
            <p:nvSpPr>
              <p:cNvPr id="5" name="内容占位符 4">
                <a:extLst>
                  <a:ext uri="{FF2B5EF4-FFF2-40B4-BE49-F238E27FC236}">
                    <a16:creationId xmlns:a16="http://schemas.microsoft.com/office/drawing/2014/main" id="{90961ED6-686E-B748-C9C0-9B3B217999DC}"/>
                  </a:ext>
                </a:extLst>
              </p:cNvPr>
              <p:cNvSpPr>
                <a:spLocks noGrp="1" noRot="1" noChangeAspect="1" noMove="1" noResize="1" noEditPoints="1" noAdjustHandles="1" noChangeArrowheads="1" noChangeShapeType="1" noTextEdit="1"/>
              </p:cNvSpPr>
              <p:nvPr>
                <p:ph idx="11"/>
              </p:nvPr>
            </p:nvSpPr>
            <p:spPr>
              <a:blipFill>
                <a:blip r:embed="rId2"/>
                <a:stretch>
                  <a:fillRect t="-180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graphicFrame>
            <p:nvGraphicFramePr>
              <p:cNvPr id="7" name="表格 6">
                <a:extLst>
                  <a:ext uri="{FF2B5EF4-FFF2-40B4-BE49-F238E27FC236}">
                    <a16:creationId xmlns:a16="http://schemas.microsoft.com/office/drawing/2014/main" id="{9BB4D7E0-3784-48C2-B5FE-C56979C48147}"/>
                  </a:ext>
                </a:extLst>
              </p:cNvPr>
              <p:cNvGraphicFramePr>
                <a:graphicFrameLocks noGrp="1"/>
              </p:cNvGraphicFramePr>
              <p:nvPr>
                <p:extLst>
                  <p:ext uri="{D42A27DB-BD31-4B8C-83A1-F6EECF244321}">
                    <p14:modId xmlns:p14="http://schemas.microsoft.com/office/powerpoint/2010/main" val="3452365785"/>
                  </p:ext>
                </p:extLst>
              </p:nvPr>
            </p:nvGraphicFramePr>
            <p:xfrm>
              <a:off x="838200" y="2320197"/>
              <a:ext cx="7024309" cy="4205796"/>
            </p:xfrm>
            <a:graphic>
              <a:graphicData uri="http://schemas.openxmlformats.org/drawingml/2006/table">
                <a:tbl>
                  <a:tblPr firstRow="1" firstCol="1" bandRow="1"/>
                  <a:tblGrid>
                    <a:gridCol w="396629">
                      <a:extLst>
                        <a:ext uri="{9D8B030D-6E8A-4147-A177-3AD203B41FA5}">
                          <a16:colId xmlns:a16="http://schemas.microsoft.com/office/drawing/2014/main" val="3122086157"/>
                        </a:ext>
                      </a:extLst>
                    </a:gridCol>
                    <a:gridCol w="6627680">
                      <a:extLst>
                        <a:ext uri="{9D8B030D-6E8A-4147-A177-3AD203B41FA5}">
                          <a16:colId xmlns:a16="http://schemas.microsoft.com/office/drawing/2014/main" val="2193577812"/>
                        </a:ext>
                      </a:extLst>
                    </a:gridCol>
                  </a:tblGrid>
                  <a:tr h="198120">
                    <a:tc>
                      <a:txBody>
                        <a:bodyPr/>
                        <a:lstStyle/>
                        <a:p>
                          <a:pPr marL="0" indent="0" algn="just" defTabSz="914400" rtl="0" eaLnBrk="1" latinLnBrk="0" hangingPunct="1">
                            <a:lnSpc>
                              <a:spcPct val="150000"/>
                            </a:lnSpc>
                            <a:spcAft>
                              <a:spcPts val="0"/>
                            </a:spcAft>
                          </a:pPr>
                          <a:r>
                            <a:rPr lang="en-US" sz="1400" b="1" kern="100">
                              <a:solidFill>
                                <a:schemeClr val="tx1"/>
                              </a:solidFill>
                              <a:effectLst/>
                              <a:latin typeface="微软雅黑" panose="020B0503020204020204" pitchFamily="34" charset="-122"/>
                              <a:ea typeface="微软雅黑" panose="020B0503020204020204" pitchFamily="34" charset="-122"/>
                              <a:cs typeface="+mn-cs"/>
                            </a:rPr>
                            <a:t>1</a:t>
                          </a:r>
                          <a:endParaRPr lang="zh-CN" altLang="en-US" sz="1400" b="1" kern="100">
                            <a:solidFill>
                              <a:schemeClr val="tx1"/>
                            </a:solidFill>
                            <a:effectLst/>
                            <a:latin typeface="微软雅黑" panose="020B0503020204020204" pitchFamily="34" charset="-122"/>
                            <a:ea typeface="微软雅黑" panose="020B0503020204020204" pitchFamily="34" charset="-122"/>
                            <a:cs typeface="+mn-cs"/>
                          </a:endParaRPr>
                        </a:p>
                      </a:txBody>
                      <a:tcPr marL="68580" marR="68580" marT="0" marB="0">
                        <a:lnL>
                          <a:noFill/>
                        </a:lnL>
                        <a:lnR>
                          <a:noFill/>
                        </a:lnR>
                        <a:lnT>
                          <a:noFill/>
                        </a:lnT>
                        <a:lnB>
                          <a:noFill/>
                        </a:lnB>
                      </a:tcPr>
                    </a:tc>
                    <a:tc>
                      <a:txBody>
                        <a:bodyPr/>
                        <a:lstStyle/>
                        <a:p>
                          <a:pPr indent="127000" algn="just">
                            <a:lnSpc>
                              <a:spcPct val="150000"/>
                            </a:lnSpc>
                            <a:spcAft>
                              <a:spcPts val="0"/>
                            </a:spcAft>
                          </a:pPr>
                          <a14:m>
                            <m:oMath xmlns:m="http://schemas.openxmlformats.org/officeDocument/2006/math">
                              <m:r>
                                <a:rPr lang="en-US" sz="1400" i="1" kern="0">
                                  <a:effectLst/>
                                  <a:latin typeface="Cambria Math" panose="02040503050406030204" pitchFamily="18" charset="0"/>
                                  <a:ea typeface="楷体_GB2312"/>
                                </a:rPr>
                                <m:t>𝑑</m:t>
                              </m:r>
                              <m:r>
                                <a:rPr lang="zh-CN" sz="1400" i="1" kern="0">
                                  <a:effectLst/>
                                  <a:latin typeface="Cambria Math" panose="02040503050406030204" pitchFamily="18" charset="0"/>
                                  <a:ea typeface="楷体_GB2312"/>
                                </a:rPr>
                                <m:t>←</m:t>
                              </m:r>
                              <m:d>
                                <m:dPr>
                                  <m:begChr m:val="{"/>
                                  <m:endChr m:val="}"/>
                                  <m:ctrlPr>
                                    <a:rPr lang="zh-CN" sz="1400" i="1" kern="0">
                                      <a:effectLst/>
                                      <a:latin typeface="Cambria Math" panose="02040503050406030204" pitchFamily="18" charset="0"/>
                                      <a:ea typeface="Cambria Math" panose="02040503050406030204" pitchFamily="18" charset="0"/>
                                    </a:rPr>
                                  </m:ctrlPr>
                                </m:dPr>
                                <m:e>
                                  <m:sSub>
                                    <m:sSubPr>
                                      <m:ctrlPr>
                                        <a:rPr lang="zh-CN" sz="1400" i="1" kern="0">
                                          <a:effectLst/>
                                          <a:latin typeface="Cambria Math" panose="02040503050406030204" pitchFamily="18" charset="0"/>
                                          <a:ea typeface="Cambria Math" panose="02040503050406030204" pitchFamily="18" charset="0"/>
                                        </a:rPr>
                                      </m:ctrlPr>
                                    </m:sSubPr>
                                    <m:e>
                                      <m:r>
                                        <a:rPr lang="en-US" sz="1400" i="1" kern="0">
                                          <a:effectLst/>
                                          <a:latin typeface="Cambria Math" panose="02040503050406030204" pitchFamily="18" charset="0"/>
                                          <a:ea typeface="楷体_GB2312"/>
                                        </a:rPr>
                                        <m:t>𝑑</m:t>
                                      </m:r>
                                    </m:e>
                                    <m:sub>
                                      <m:r>
                                        <a:rPr lang="en-US" sz="1400" i="1" kern="0">
                                          <a:effectLst/>
                                          <a:latin typeface="Cambria Math" panose="02040503050406030204" pitchFamily="18" charset="0"/>
                                          <a:ea typeface="楷体_GB2312"/>
                                        </a:rPr>
                                        <m:t>1</m:t>
                                      </m:r>
                                    </m:sub>
                                  </m:sSub>
                                  <m:r>
                                    <a:rPr lang="en-US" sz="1400" i="1" kern="0">
                                      <a:effectLst/>
                                      <a:latin typeface="Cambria Math" panose="02040503050406030204" pitchFamily="18" charset="0"/>
                                      <a:ea typeface="楷体_GB2312"/>
                                    </a:rPr>
                                    <m:t>,</m:t>
                                  </m:r>
                                  <m:sSub>
                                    <m:sSubPr>
                                      <m:ctrlPr>
                                        <a:rPr lang="zh-CN" sz="1400" i="1" kern="0">
                                          <a:effectLst/>
                                          <a:latin typeface="Cambria Math" panose="02040503050406030204" pitchFamily="18" charset="0"/>
                                          <a:ea typeface="Cambria Math" panose="02040503050406030204" pitchFamily="18" charset="0"/>
                                        </a:rPr>
                                      </m:ctrlPr>
                                    </m:sSubPr>
                                    <m:e>
                                      <m:r>
                                        <a:rPr lang="en-US" sz="1400" i="1" kern="0">
                                          <a:effectLst/>
                                          <a:latin typeface="Cambria Math" panose="02040503050406030204" pitchFamily="18" charset="0"/>
                                          <a:ea typeface="楷体_GB2312"/>
                                        </a:rPr>
                                        <m:t>𝑑</m:t>
                                      </m:r>
                                    </m:e>
                                    <m:sub>
                                      <m:r>
                                        <a:rPr lang="en-US" sz="1400" i="1" kern="0">
                                          <a:effectLst/>
                                          <a:latin typeface="Cambria Math" panose="02040503050406030204" pitchFamily="18" charset="0"/>
                                          <a:ea typeface="楷体_GB2312"/>
                                        </a:rPr>
                                        <m:t>2</m:t>
                                      </m:r>
                                    </m:sub>
                                  </m:sSub>
                                  <m:r>
                                    <a:rPr lang="en-US" sz="1400" i="1" kern="0">
                                      <a:effectLst/>
                                      <a:latin typeface="Cambria Math" panose="02040503050406030204" pitchFamily="18" charset="0"/>
                                      <a:ea typeface="楷体_GB2312"/>
                                    </a:rPr>
                                    <m:t>,</m:t>
                                  </m:r>
                                  <m:r>
                                    <a:rPr lang="zh-CN" sz="1400" i="1" kern="0">
                                      <a:effectLst/>
                                      <a:latin typeface="Cambria Math" panose="02040503050406030204" pitchFamily="18" charset="0"/>
                                      <a:ea typeface="楷体_GB2312"/>
                                    </a:rPr>
                                    <m:t>…</m:t>
                                  </m:r>
                                  <m:r>
                                    <a:rPr lang="en-US" sz="1400" i="1" kern="0">
                                      <a:effectLst/>
                                      <a:latin typeface="Cambria Math" panose="02040503050406030204" pitchFamily="18" charset="0"/>
                                      <a:ea typeface="楷体_GB2312"/>
                                    </a:rPr>
                                    <m:t>,</m:t>
                                  </m:r>
                                  <m:sSub>
                                    <m:sSubPr>
                                      <m:ctrlPr>
                                        <a:rPr lang="zh-CN" sz="1400" i="1" kern="0">
                                          <a:effectLst/>
                                          <a:latin typeface="Cambria Math" panose="02040503050406030204" pitchFamily="18" charset="0"/>
                                          <a:ea typeface="Cambria Math" panose="02040503050406030204" pitchFamily="18" charset="0"/>
                                        </a:rPr>
                                      </m:ctrlPr>
                                    </m:sSubPr>
                                    <m:e>
                                      <m:r>
                                        <a:rPr lang="en-US" sz="1400" i="1" kern="0">
                                          <a:effectLst/>
                                          <a:latin typeface="Cambria Math" panose="02040503050406030204" pitchFamily="18" charset="0"/>
                                          <a:ea typeface="楷体_GB2312"/>
                                        </a:rPr>
                                        <m:t>𝑑</m:t>
                                      </m:r>
                                    </m:e>
                                    <m:sub>
                                      <m:r>
                                        <a:rPr lang="en-US" sz="1400" i="1" kern="0">
                                          <a:effectLst/>
                                          <a:latin typeface="Cambria Math" panose="02040503050406030204" pitchFamily="18" charset="0"/>
                                          <a:ea typeface="楷体_GB2312"/>
                                        </a:rPr>
                                        <m:t>𝑡</m:t>
                                      </m:r>
                                    </m:sub>
                                  </m:sSub>
                                </m:e>
                              </m:d>
                            </m:oMath>
                          </a14:m>
                          <a:r>
                            <a:rPr lang="en-US" sz="1400" kern="0" dirty="0">
                              <a:effectLst/>
                              <a:latin typeface="Courier New" panose="02070309020205020404" pitchFamily="49" charset="0"/>
                              <a:ea typeface="楷体_GB2312"/>
                              <a:cs typeface="Times New Roman" panose="02020603050405020304" pitchFamily="18" charset="0"/>
                            </a:rPr>
                            <a:t> //</a:t>
                          </a:r>
                          <a:r>
                            <a:rPr lang="zh-CN" sz="1400" kern="0" dirty="0">
                              <a:effectLst/>
                              <a:latin typeface="Courier New" panose="02070309020205020404" pitchFamily="49" charset="0"/>
                              <a:ea typeface="楷体_GB2312"/>
                            </a:rPr>
                            <a:t>希尔排序时使用的步长，根据不同步长循环进行插入排序</a:t>
                          </a:r>
                          <a:endParaRPr lang="zh-CN" sz="1400" kern="100" dirty="0">
                            <a:effectLst/>
                            <a:latin typeface="Times New Roman" panose="02020603050405020304" pitchFamily="18" charset="0"/>
                            <a:ea typeface="宋体" panose="02010600030101010101" pitchFamily="2" charset="-122"/>
                          </a:endParaRPr>
                        </a:p>
                      </a:txBody>
                      <a:tcPr marL="68580" marR="68580" marT="0" marB="0">
                        <a:lnL>
                          <a:noFill/>
                        </a:lnL>
                        <a:lnR>
                          <a:noFill/>
                        </a:lnR>
                        <a:lnT>
                          <a:noFill/>
                        </a:lnT>
                        <a:lnB>
                          <a:noFill/>
                        </a:lnB>
                      </a:tcPr>
                    </a:tc>
                    <a:extLst>
                      <a:ext uri="{0D108BD9-81ED-4DB2-BD59-A6C34878D82A}">
                        <a16:rowId xmlns:a16="http://schemas.microsoft.com/office/drawing/2014/main" val="1858604997"/>
                      </a:ext>
                    </a:extLst>
                  </a:tr>
                  <a:tr h="198120">
                    <a:tc>
                      <a:txBody>
                        <a:bodyPr/>
                        <a:lstStyle/>
                        <a:p>
                          <a:pPr marL="0" indent="0" algn="just" defTabSz="914400" rtl="0" eaLnBrk="1" latinLnBrk="0" hangingPunct="1">
                            <a:lnSpc>
                              <a:spcPct val="150000"/>
                            </a:lnSpc>
                            <a:spcAft>
                              <a:spcPts val="0"/>
                            </a:spcAft>
                          </a:pPr>
                          <a:r>
                            <a:rPr lang="en-US" sz="1400" b="1" kern="100">
                              <a:solidFill>
                                <a:schemeClr val="tx1"/>
                              </a:solidFill>
                              <a:effectLst/>
                              <a:latin typeface="微软雅黑" panose="020B0503020204020204" pitchFamily="34" charset="-122"/>
                              <a:ea typeface="微软雅黑" panose="020B0503020204020204" pitchFamily="34" charset="-122"/>
                              <a:cs typeface="+mn-cs"/>
                            </a:rPr>
                            <a:t>2</a:t>
                          </a:r>
                          <a:endParaRPr lang="zh-CN" altLang="en-US" sz="1400" b="1" kern="100">
                            <a:solidFill>
                              <a:schemeClr val="tx1"/>
                            </a:solidFill>
                            <a:effectLst/>
                            <a:latin typeface="微软雅黑" panose="020B0503020204020204" pitchFamily="34" charset="-122"/>
                            <a:ea typeface="微软雅黑" panose="020B0503020204020204" pitchFamily="34" charset="-122"/>
                            <a:cs typeface="+mn-cs"/>
                          </a:endParaRPr>
                        </a:p>
                      </a:txBody>
                      <a:tcPr marL="68580" marR="68580" marT="0" marB="0">
                        <a:lnL>
                          <a:noFill/>
                        </a:lnL>
                        <a:lnR>
                          <a:noFill/>
                        </a:lnR>
                        <a:lnT>
                          <a:noFill/>
                        </a:lnT>
                        <a:lnB>
                          <a:noFill/>
                        </a:lnB>
                      </a:tcPr>
                    </a:tc>
                    <a:tc>
                      <a:txBody>
                        <a:bodyPr/>
                        <a:lstStyle/>
                        <a:p>
                          <a:pPr indent="127000" algn="just">
                            <a:lnSpc>
                              <a:spcPct val="150000"/>
                            </a:lnSpc>
                            <a:spcAft>
                              <a:spcPts val="0"/>
                            </a:spcAft>
                          </a:pPr>
                          <a14:m>
                            <m:oMath xmlns:m="http://schemas.openxmlformats.org/officeDocument/2006/math">
                              <m:r>
                                <a:rPr lang="en-US" sz="1400" b="1" i="1" kern="0">
                                  <a:effectLst/>
                                  <a:latin typeface="Cambria Math" panose="02040503050406030204" pitchFamily="18" charset="0"/>
                                  <a:ea typeface="楷体_GB2312"/>
                                </a:rPr>
                                <m:t>𝐟𝐨𝐫</m:t>
                              </m:r>
                              <m:r>
                                <a:rPr lang="en-US" sz="1400" i="1" kern="0">
                                  <a:effectLst/>
                                  <a:latin typeface="Cambria Math" panose="02040503050406030204" pitchFamily="18" charset="0"/>
                                  <a:ea typeface="楷体_GB2312"/>
                                </a:rPr>
                                <m:t> </m:t>
                              </m:r>
                              <m:r>
                                <a:rPr lang="en-US" sz="1400" i="1" kern="0">
                                  <a:effectLst/>
                                  <a:latin typeface="Cambria Math" panose="02040503050406030204" pitchFamily="18" charset="0"/>
                                  <a:ea typeface="楷体_GB2312"/>
                                </a:rPr>
                                <m:t>𝑚</m:t>
                              </m:r>
                              <m:r>
                                <a:rPr lang="zh-CN" sz="1400" i="1" kern="0">
                                  <a:effectLst/>
                                  <a:latin typeface="Cambria Math" panose="02040503050406030204" pitchFamily="18" charset="0"/>
                                  <a:ea typeface="楷体_GB2312"/>
                                </a:rPr>
                                <m:t>←</m:t>
                              </m:r>
                              <m:r>
                                <a:rPr lang="en-US" sz="1400" i="1" kern="0">
                                  <a:effectLst/>
                                  <a:latin typeface="Cambria Math" panose="02040503050406030204" pitchFamily="18" charset="0"/>
                                  <a:ea typeface="楷体_GB2312"/>
                                </a:rPr>
                                <m:t>1 </m:t>
                              </m:r>
                              <m:r>
                                <m:rPr>
                                  <m:sty m:val="p"/>
                                </m:rPr>
                                <a:rPr lang="en-US" sz="1400" kern="0">
                                  <a:effectLst/>
                                  <a:latin typeface="Cambria Math" panose="02040503050406030204" pitchFamily="18" charset="0"/>
                                  <a:ea typeface="楷体_GB2312"/>
                                </a:rPr>
                                <m:t>to</m:t>
                              </m:r>
                              <m:r>
                                <a:rPr lang="en-US" sz="1400" i="1" kern="0">
                                  <a:effectLst/>
                                  <a:latin typeface="Cambria Math" panose="02040503050406030204" pitchFamily="18" charset="0"/>
                                  <a:ea typeface="楷体_GB2312"/>
                                </a:rPr>
                                <m:t> </m:t>
                              </m:r>
                              <m:d>
                                <m:dPr>
                                  <m:begChr m:val="|"/>
                                  <m:endChr m:val="|"/>
                                  <m:ctrlPr>
                                    <a:rPr lang="zh-CN" sz="1400" i="1" kern="0">
                                      <a:effectLst/>
                                      <a:latin typeface="Cambria Math" panose="02040503050406030204" pitchFamily="18" charset="0"/>
                                      <a:ea typeface="Cambria Math" panose="02040503050406030204" pitchFamily="18" charset="0"/>
                                    </a:rPr>
                                  </m:ctrlPr>
                                </m:dPr>
                                <m:e>
                                  <m:r>
                                    <a:rPr lang="en-US" sz="1400" i="1" kern="0">
                                      <a:effectLst/>
                                      <a:latin typeface="Cambria Math" panose="02040503050406030204" pitchFamily="18" charset="0"/>
                                      <a:ea typeface="楷体_GB2312"/>
                                    </a:rPr>
                                    <m:t>𝑑</m:t>
                                  </m:r>
                                </m:e>
                              </m:d>
                              <m:r>
                                <a:rPr lang="en-US" sz="1400" i="1" kern="0">
                                  <a:effectLst/>
                                  <a:latin typeface="Cambria Math" panose="02040503050406030204" pitchFamily="18" charset="0"/>
                                  <a:ea typeface="楷体_GB2312"/>
                                </a:rPr>
                                <m:t> </m:t>
                              </m:r>
                              <m:r>
                                <a:rPr lang="en-US" sz="1400" b="1" i="1" kern="0">
                                  <a:effectLst/>
                                  <a:latin typeface="Cambria Math" panose="02040503050406030204" pitchFamily="18" charset="0"/>
                                  <a:ea typeface="楷体_GB2312"/>
                                </a:rPr>
                                <m:t>𝐝𝐨</m:t>
                              </m:r>
                            </m:oMath>
                          </a14:m>
                          <a:r>
                            <a:rPr lang="en-US" sz="1400" kern="0" dirty="0">
                              <a:effectLst/>
                              <a:latin typeface="Courier New" panose="02070309020205020404" pitchFamily="49" charset="0"/>
                              <a:ea typeface="楷体_GB2312"/>
                              <a:cs typeface="Times New Roman" panose="02020603050405020304" pitchFamily="18" charset="0"/>
                            </a:rPr>
                            <a:t> </a:t>
                          </a:r>
                          <a:r>
                            <a:rPr lang="en-US" sz="1400" kern="0" baseline="-25000" dirty="0">
                              <a:effectLst/>
                              <a:latin typeface="Courier New" panose="02070309020205020404" pitchFamily="49" charset="0"/>
                              <a:ea typeface="楷体_GB2312"/>
                              <a:cs typeface="Times New Roman" panose="02020603050405020304" pitchFamily="18" charset="0"/>
                            </a:rPr>
                            <a:t> </a:t>
                          </a:r>
                          <a:endParaRPr lang="zh-CN" sz="1400" kern="100" dirty="0">
                            <a:effectLst/>
                            <a:latin typeface="Times New Roman" panose="02020603050405020304" pitchFamily="18" charset="0"/>
                            <a:ea typeface="宋体" panose="02010600030101010101" pitchFamily="2" charset="-122"/>
                          </a:endParaRPr>
                        </a:p>
                      </a:txBody>
                      <a:tcPr marL="68580" marR="68580" marT="0" marB="0">
                        <a:lnL>
                          <a:noFill/>
                        </a:lnL>
                        <a:lnR>
                          <a:noFill/>
                        </a:lnR>
                        <a:lnT>
                          <a:noFill/>
                        </a:lnT>
                        <a:lnB>
                          <a:noFill/>
                        </a:lnB>
                      </a:tcPr>
                    </a:tc>
                    <a:extLst>
                      <a:ext uri="{0D108BD9-81ED-4DB2-BD59-A6C34878D82A}">
                        <a16:rowId xmlns:a16="http://schemas.microsoft.com/office/drawing/2014/main" val="1406136527"/>
                      </a:ext>
                    </a:extLst>
                  </a:tr>
                  <a:tr h="198120">
                    <a:tc>
                      <a:txBody>
                        <a:bodyPr/>
                        <a:lstStyle/>
                        <a:p>
                          <a:pPr marL="0" indent="0" algn="just" defTabSz="914400" rtl="0" eaLnBrk="1" latinLnBrk="0" hangingPunct="1">
                            <a:lnSpc>
                              <a:spcPct val="150000"/>
                            </a:lnSpc>
                            <a:spcAft>
                              <a:spcPts val="0"/>
                            </a:spcAft>
                          </a:pPr>
                          <a:r>
                            <a:rPr lang="en-US" sz="1400" b="1" kern="100" dirty="0">
                              <a:solidFill>
                                <a:schemeClr val="tx1"/>
                              </a:solidFill>
                              <a:effectLst/>
                              <a:latin typeface="微软雅黑" panose="020B0503020204020204" pitchFamily="34" charset="-122"/>
                              <a:ea typeface="微软雅黑" panose="020B0503020204020204" pitchFamily="34" charset="-122"/>
                              <a:cs typeface="+mn-cs"/>
                            </a:rPr>
                            <a:t>3</a:t>
                          </a:r>
                          <a:endParaRPr lang="zh-CN" altLang="en-US" sz="1400" b="1" kern="100" dirty="0">
                            <a:solidFill>
                              <a:schemeClr val="tx1"/>
                            </a:solidFill>
                            <a:effectLst/>
                            <a:latin typeface="微软雅黑" panose="020B0503020204020204" pitchFamily="34" charset="-122"/>
                            <a:ea typeface="微软雅黑" panose="020B0503020204020204" pitchFamily="34" charset="-122"/>
                            <a:cs typeface="+mn-cs"/>
                          </a:endParaRPr>
                        </a:p>
                      </a:txBody>
                      <a:tcPr marL="68580" marR="68580" marT="0" marB="0">
                        <a:lnL>
                          <a:noFill/>
                        </a:lnL>
                        <a:lnR>
                          <a:noFill/>
                        </a:lnR>
                        <a:lnT>
                          <a:noFill/>
                        </a:lnT>
                        <a:lnB>
                          <a:noFill/>
                        </a:lnB>
                      </a:tcPr>
                    </a:tc>
                    <a:tc>
                      <a:txBody>
                        <a:bodyPr/>
                        <a:lstStyle/>
                        <a:p>
                          <a:pPr indent="127000" algn="just">
                            <a:lnSpc>
                              <a:spcPct val="150000"/>
                            </a:lnSpc>
                            <a:spcAft>
                              <a:spcPts val="0"/>
                            </a:spcAft>
                          </a:pPr>
                          <a14:m>
                            <m:oMath xmlns:m="http://schemas.openxmlformats.org/officeDocument/2006/math">
                              <m:r>
                                <a:rPr lang="en-US" sz="1400" i="1" kern="0">
                                  <a:effectLst/>
                                  <a:latin typeface="Cambria Math" panose="02040503050406030204" pitchFamily="18" charset="0"/>
                                  <a:ea typeface="楷体_GB2312"/>
                                </a:rPr>
                                <m:t>|   </m:t>
                              </m:r>
                              <m:r>
                                <a:rPr lang="en-US" sz="1400" b="1" i="1" kern="0">
                                  <a:effectLst/>
                                  <a:latin typeface="Cambria Math" panose="02040503050406030204" pitchFamily="18" charset="0"/>
                                  <a:ea typeface="楷体_GB2312"/>
                                </a:rPr>
                                <m:t>𝐟𝐨𝐫</m:t>
                              </m:r>
                              <m:r>
                                <a:rPr lang="en-US" sz="1400" i="1" kern="0">
                                  <a:effectLst/>
                                  <a:latin typeface="Cambria Math" panose="02040503050406030204" pitchFamily="18" charset="0"/>
                                  <a:ea typeface="楷体_GB2312"/>
                                </a:rPr>
                                <m:t> </m:t>
                              </m:r>
                              <m:r>
                                <a:rPr lang="en-US" sz="1400" i="1" kern="0">
                                  <a:effectLst/>
                                  <a:latin typeface="Cambria Math" panose="02040503050406030204" pitchFamily="18" charset="0"/>
                                  <a:ea typeface="楷体_GB2312"/>
                                </a:rPr>
                                <m:t>𝑖</m:t>
                              </m:r>
                              <m:r>
                                <a:rPr lang="zh-CN" sz="1400" i="1" kern="0">
                                  <a:effectLst/>
                                  <a:latin typeface="Cambria Math" panose="02040503050406030204" pitchFamily="18" charset="0"/>
                                  <a:ea typeface="楷体_GB2312"/>
                                </a:rPr>
                                <m:t>←</m:t>
                              </m:r>
                              <m:r>
                                <a:rPr lang="en-US" sz="1400" i="1" kern="0">
                                  <a:effectLst/>
                                  <a:latin typeface="Cambria Math" panose="02040503050406030204" pitchFamily="18" charset="0"/>
                                  <a:ea typeface="楷体_GB2312"/>
                                </a:rPr>
                                <m:t>𝑙</m:t>
                              </m:r>
                              <m:r>
                                <a:rPr lang="en-US" sz="1400" i="1" kern="0">
                                  <a:effectLst/>
                                  <a:latin typeface="Cambria Math" panose="02040503050406030204" pitchFamily="18" charset="0"/>
                                  <a:ea typeface="楷体_GB2312"/>
                                </a:rPr>
                                <m:t>+</m:t>
                              </m:r>
                              <m:sSub>
                                <m:sSubPr>
                                  <m:ctrlPr>
                                    <a:rPr lang="zh-CN" sz="1400" i="1" kern="0">
                                      <a:effectLst/>
                                      <a:latin typeface="Cambria Math" panose="02040503050406030204" pitchFamily="18" charset="0"/>
                                      <a:ea typeface="Cambria Math" panose="02040503050406030204" pitchFamily="18" charset="0"/>
                                    </a:rPr>
                                  </m:ctrlPr>
                                </m:sSubPr>
                                <m:e>
                                  <m:r>
                                    <a:rPr lang="en-US" sz="1400" i="1" kern="0">
                                      <a:effectLst/>
                                      <a:latin typeface="Cambria Math" panose="02040503050406030204" pitchFamily="18" charset="0"/>
                                      <a:ea typeface="楷体_GB2312"/>
                                    </a:rPr>
                                    <m:t>𝑑</m:t>
                                  </m:r>
                                </m:e>
                                <m:sub>
                                  <m:r>
                                    <a:rPr lang="en-US" sz="1400" i="1" kern="0">
                                      <a:effectLst/>
                                      <a:latin typeface="Cambria Math" panose="02040503050406030204" pitchFamily="18" charset="0"/>
                                      <a:ea typeface="楷体_GB2312"/>
                                    </a:rPr>
                                    <m:t>𝑚</m:t>
                                  </m:r>
                                </m:sub>
                              </m:sSub>
                              <m:r>
                                <a:rPr lang="en-US" sz="1400" i="1" kern="0">
                                  <a:effectLst/>
                                  <a:latin typeface="Cambria Math" panose="02040503050406030204" pitchFamily="18" charset="0"/>
                                  <a:ea typeface="楷体_GB2312"/>
                                </a:rPr>
                                <m:t> </m:t>
                              </m:r>
                              <m:r>
                                <m:rPr>
                                  <m:sty m:val="p"/>
                                </m:rPr>
                                <a:rPr lang="en-US" sz="1400" kern="0">
                                  <a:effectLst/>
                                  <a:latin typeface="Cambria Math" panose="02040503050406030204" pitchFamily="18" charset="0"/>
                                  <a:ea typeface="楷体_GB2312"/>
                                </a:rPr>
                                <m:t>to</m:t>
                              </m:r>
                              <m:r>
                                <a:rPr lang="en-US" sz="1400" i="1" kern="0">
                                  <a:effectLst/>
                                  <a:latin typeface="Cambria Math" panose="02040503050406030204" pitchFamily="18" charset="0"/>
                                  <a:ea typeface="楷体_GB2312"/>
                                </a:rPr>
                                <m:t> </m:t>
                              </m:r>
                              <m:r>
                                <a:rPr lang="en-US" sz="1400" i="1" kern="0">
                                  <a:effectLst/>
                                  <a:latin typeface="Cambria Math" panose="02040503050406030204" pitchFamily="18" charset="0"/>
                                  <a:ea typeface="楷体_GB2312"/>
                                </a:rPr>
                                <m:t>𝑟</m:t>
                              </m:r>
                              <m:r>
                                <a:rPr lang="en-US" sz="1400" i="1" kern="0">
                                  <a:effectLst/>
                                  <a:latin typeface="Cambria Math" panose="02040503050406030204" pitchFamily="18" charset="0"/>
                                  <a:ea typeface="楷体_GB2312"/>
                                </a:rPr>
                                <m:t> </m:t>
                              </m:r>
                              <m:r>
                                <a:rPr lang="en-US" sz="1400" b="1" i="1" kern="0">
                                  <a:effectLst/>
                                  <a:latin typeface="Cambria Math" panose="02040503050406030204" pitchFamily="18" charset="0"/>
                                  <a:ea typeface="楷体_GB2312"/>
                                </a:rPr>
                                <m:t>𝐝𝐨</m:t>
                              </m:r>
                            </m:oMath>
                          </a14:m>
                          <a:r>
                            <a:rPr lang="en-US" sz="1400" kern="0" dirty="0">
                              <a:effectLst/>
                              <a:latin typeface="Courier New" panose="02070309020205020404" pitchFamily="49" charset="0"/>
                              <a:ea typeface="楷体_GB2312"/>
                              <a:cs typeface="Times New Roman" panose="02020603050405020304" pitchFamily="18" charset="0"/>
                            </a:rPr>
                            <a:t> </a:t>
                          </a:r>
                          <a:endParaRPr lang="zh-CN" sz="1400" kern="100" dirty="0">
                            <a:effectLst/>
                            <a:latin typeface="Times New Roman" panose="02020603050405020304" pitchFamily="18" charset="0"/>
                            <a:ea typeface="宋体" panose="02010600030101010101" pitchFamily="2" charset="-122"/>
                          </a:endParaRPr>
                        </a:p>
                      </a:txBody>
                      <a:tcPr marL="68580" marR="68580" marT="0" marB="0">
                        <a:lnL>
                          <a:noFill/>
                        </a:lnL>
                        <a:lnR>
                          <a:noFill/>
                        </a:lnR>
                        <a:lnT>
                          <a:noFill/>
                        </a:lnT>
                        <a:lnB>
                          <a:noFill/>
                        </a:lnB>
                      </a:tcPr>
                    </a:tc>
                    <a:extLst>
                      <a:ext uri="{0D108BD9-81ED-4DB2-BD59-A6C34878D82A}">
                        <a16:rowId xmlns:a16="http://schemas.microsoft.com/office/drawing/2014/main" val="1047520358"/>
                      </a:ext>
                    </a:extLst>
                  </a:tr>
                  <a:tr h="198120">
                    <a:tc>
                      <a:txBody>
                        <a:bodyPr/>
                        <a:lstStyle/>
                        <a:p>
                          <a:pPr marL="0" indent="0" algn="just" defTabSz="914400" rtl="0" eaLnBrk="1" latinLnBrk="0" hangingPunct="1">
                            <a:lnSpc>
                              <a:spcPct val="150000"/>
                            </a:lnSpc>
                            <a:spcAft>
                              <a:spcPts val="0"/>
                            </a:spcAft>
                          </a:pPr>
                          <a:r>
                            <a:rPr lang="en-US" sz="1400" b="1" kern="100">
                              <a:solidFill>
                                <a:schemeClr val="tx1"/>
                              </a:solidFill>
                              <a:effectLst/>
                              <a:latin typeface="微软雅黑" panose="020B0503020204020204" pitchFamily="34" charset="-122"/>
                              <a:ea typeface="微软雅黑" panose="020B0503020204020204" pitchFamily="34" charset="-122"/>
                              <a:cs typeface="+mn-cs"/>
                            </a:rPr>
                            <a:t>4</a:t>
                          </a:r>
                          <a:endParaRPr lang="zh-CN" altLang="en-US" sz="1400" b="1" kern="100">
                            <a:solidFill>
                              <a:schemeClr val="tx1"/>
                            </a:solidFill>
                            <a:effectLst/>
                            <a:latin typeface="微软雅黑" panose="020B0503020204020204" pitchFamily="34" charset="-122"/>
                            <a:ea typeface="微软雅黑" panose="020B0503020204020204" pitchFamily="34" charset="-122"/>
                            <a:cs typeface="+mn-cs"/>
                          </a:endParaRPr>
                        </a:p>
                      </a:txBody>
                      <a:tcPr marL="68580" marR="68580" marT="0" marB="0">
                        <a:lnL>
                          <a:noFill/>
                        </a:lnL>
                        <a:lnR>
                          <a:noFill/>
                        </a:lnR>
                        <a:lnT>
                          <a:noFill/>
                        </a:lnT>
                        <a:lnB>
                          <a:noFill/>
                        </a:lnB>
                      </a:tcPr>
                    </a:tc>
                    <a:tc>
                      <a:txBody>
                        <a:bodyPr/>
                        <a:lstStyle/>
                        <a:p>
                          <a:pPr indent="127000" algn="just">
                            <a:lnSpc>
                              <a:spcPct val="150000"/>
                            </a:lnSpc>
                            <a:spcAft>
                              <a:spcPts val="0"/>
                            </a:spcAft>
                          </a:pPr>
                          <a14:m>
                            <m:oMath xmlns:m="http://schemas.openxmlformats.org/officeDocument/2006/math">
                              <m:r>
                                <a:rPr lang="en-US" sz="1400" i="1" kern="0">
                                  <a:effectLst/>
                                  <a:latin typeface="Cambria Math" panose="02040503050406030204" pitchFamily="18" charset="0"/>
                                  <a:ea typeface="楷体_GB2312"/>
                                </a:rPr>
                                <m:t>|   </m:t>
                              </m:r>
                              <m:r>
                                <a:rPr lang="en-US" sz="1400" b="1" kern="0">
                                  <a:effectLst/>
                                  <a:latin typeface="Cambria Math" panose="02040503050406030204" pitchFamily="18" charset="0"/>
                                  <a:ea typeface="楷体_GB2312"/>
                                </a:rPr>
                                <m:t>|   </m:t>
                              </m:r>
                              <m:r>
                                <a:rPr lang="en-US" sz="1400" i="1" kern="0">
                                  <a:effectLst/>
                                  <a:latin typeface="Cambria Math" panose="02040503050406030204" pitchFamily="18" charset="0"/>
                                  <a:ea typeface="楷体_GB2312"/>
                                </a:rPr>
                                <m:t>𝑣</m:t>
                              </m:r>
                              <m:r>
                                <a:rPr lang="zh-CN" sz="1400" i="1" kern="0">
                                  <a:effectLst/>
                                  <a:latin typeface="Cambria Math" panose="02040503050406030204" pitchFamily="18" charset="0"/>
                                  <a:ea typeface="楷体_GB2312"/>
                                </a:rPr>
                                <m:t>←</m:t>
                              </m:r>
                              <m:sSub>
                                <m:sSubPr>
                                  <m:ctrlPr>
                                    <a:rPr lang="zh-CN" sz="1400" i="1" kern="0">
                                      <a:effectLst/>
                                      <a:latin typeface="Cambria Math" panose="02040503050406030204" pitchFamily="18" charset="0"/>
                                      <a:ea typeface="Cambria Math" panose="02040503050406030204" pitchFamily="18" charset="0"/>
                                    </a:rPr>
                                  </m:ctrlPr>
                                </m:sSubPr>
                                <m:e>
                                  <m:r>
                                    <a:rPr lang="en-US" sz="1400" i="1" kern="0">
                                      <a:effectLst/>
                                      <a:latin typeface="Cambria Math" panose="02040503050406030204" pitchFamily="18" charset="0"/>
                                      <a:ea typeface="楷体_GB2312"/>
                                    </a:rPr>
                                    <m:t>𝑎</m:t>
                                  </m:r>
                                </m:e>
                                <m:sub>
                                  <m:r>
                                    <a:rPr lang="en-US" sz="1400" i="1" kern="0">
                                      <a:effectLst/>
                                      <a:latin typeface="Cambria Math" panose="02040503050406030204" pitchFamily="18" charset="0"/>
                                      <a:ea typeface="楷体_GB2312"/>
                                    </a:rPr>
                                    <m:t>𝑖</m:t>
                                  </m:r>
                                </m:sub>
                              </m:sSub>
                            </m:oMath>
                          </a14:m>
                          <a:r>
                            <a:rPr lang="en-US" sz="1400" kern="0" dirty="0">
                              <a:effectLst/>
                              <a:latin typeface="Courier New" panose="02070309020205020404" pitchFamily="49" charset="0"/>
                              <a:ea typeface="楷体_GB2312"/>
                              <a:cs typeface="Times New Roman" panose="02020603050405020304" pitchFamily="18" charset="0"/>
                            </a:rPr>
                            <a:t> </a:t>
                          </a:r>
                          <a:endParaRPr lang="zh-CN" sz="1400" kern="100" dirty="0">
                            <a:effectLst/>
                            <a:latin typeface="Times New Roman" panose="02020603050405020304" pitchFamily="18" charset="0"/>
                            <a:ea typeface="宋体" panose="02010600030101010101" pitchFamily="2" charset="-122"/>
                          </a:endParaRPr>
                        </a:p>
                      </a:txBody>
                      <a:tcPr marL="68580" marR="68580" marT="0" marB="0">
                        <a:lnL>
                          <a:noFill/>
                        </a:lnL>
                        <a:lnR>
                          <a:noFill/>
                        </a:lnR>
                        <a:lnT>
                          <a:noFill/>
                        </a:lnT>
                        <a:lnB>
                          <a:noFill/>
                        </a:lnB>
                      </a:tcPr>
                    </a:tc>
                    <a:extLst>
                      <a:ext uri="{0D108BD9-81ED-4DB2-BD59-A6C34878D82A}">
                        <a16:rowId xmlns:a16="http://schemas.microsoft.com/office/drawing/2014/main" val="431893342"/>
                      </a:ext>
                    </a:extLst>
                  </a:tr>
                  <a:tr h="198120">
                    <a:tc>
                      <a:txBody>
                        <a:bodyPr/>
                        <a:lstStyle/>
                        <a:p>
                          <a:pPr marL="0" indent="0" algn="just" defTabSz="914400" rtl="0" eaLnBrk="1" latinLnBrk="0" hangingPunct="1">
                            <a:lnSpc>
                              <a:spcPct val="150000"/>
                            </a:lnSpc>
                            <a:spcAft>
                              <a:spcPts val="0"/>
                            </a:spcAft>
                          </a:pPr>
                          <a:r>
                            <a:rPr lang="en-US" sz="1400" b="1" kern="100" dirty="0">
                              <a:solidFill>
                                <a:schemeClr val="tx1"/>
                              </a:solidFill>
                              <a:effectLst/>
                              <a:latin typeface="微软雅黑" panose="020B0503020204020204" pitchFamily="34" charset="-122"/>
                              <a:ea typeface="微软雅黑" panose="020B0503020204020204" pitchFamily="34" charset="-122"/>
                              <a:cs typeface="+mn-cs"/>
                            </a:rPr>
                            <a:t>5</a:t>
                          </a:r>
                          <a:endParaRPr lang="zh-CN" altLang="en-US" sz="1400" b="1" kern="100" dirty="0">
                            <a:solidFill>
                              <a:schemeClr val="tx1"/>
                            </a:solidFill>
                            <a:effectLst/>
                            <a:latin typeface="微软雅黑" panose="020B0503020204020204" pitchFamily="34" charset="-122"/>
                            <a:ea typeface="微软雅黑" panose="020B0503020204020204" pitchFamily="34" charset="-122"/>
                            <a:cs typeface="+mn-cs"/>
                          </a:endParaRPr>
                        </a:p>
                      </a:txBody>
                      <a:tcPr marL="68580" marR="68580" marT="0" marB="0">
                        <a:lnL>
                          <a:noFill/>
                        </a:lnL>
                        <a:lnR>
                          <a:noFill/>
                        </a:lnR>
                        <a:lnT>
                          <a:noFill/>
                        </a:lnT>
                        <a:lnB>
                          <a:noFill/>
                        </a:lnB>
                      </a:tcPr>
                    </a:tc>
                    <a:tc>
                      <a:txBody>
                        <a:bodyPr/>
                        <a:lstStyle/>
                        <a:p>
                          <a:pPr indent="127000" algn="just">
                            <a:lnSpc>
                              <a:spcPct val="150000"/>
                            </a:lnSpc>
                            <a:spcAft>
                              <a:spcPts val="0"/>
                            </a:spcAft>
                          </a:pPr>
                          <a14:m>
                            <m:oMath xmlns:m="http://schemas.openxmlformats.org/officeDocument/2006/math">
                              <m:d>
                                <m:dPr>
                                  <m:begChr m:val="|"/>
                                  <m:endChr m:val="|"/>
                                  <m:ctrlPr>
                                    <a:rPr lang="zh-CN" sz="1400" i="1" kern="0">
                                      <a:effectLst/>
                                      <a:latin typeface="Cambria Math" panose="02040503050406030204" pitchFamily="18" charset="0"/>
                                      <a:ea typeface="Cambria Math" panose="02040503050406030204" pitchFamily="18" charset="0"/>
                                    </a:rPr>
                                  </m:ctrlPr>
                                </m:dPr>
                                <m:e>
                                  <m:r>
                                    <a:rPr lang="en-US" sz="1400" i="1" kern="0">
                                      <a:effectLst/>
                                      <a:latin typeface="Cambria Math" panose="02040503050406030204" pitchFamily="18" charset="0"/>
                                      <a:ea typeface="楷体_GB2312"/>
                                    </a:rPr>
                                    <m:t>   </m:t>
                                  </m:r>
                                </m:e>
                              </m:d>
                              <m:r>
                                <a:rPr lang="en-US" sz="1400" i="1" kern="0">
                                  <a:effectLst/>
                                  <a:latin typeface="Cambria Math" panose="02040503050406030204" pitchFamily="18" charset="0"/>
                                  <a:ea typeface="楷体_GB2312"/>
                                </a:rPr>
                                <m:t>   </m:t>
                              </m:r>
                              <m:r>
                                <a:rPr lang="en-US" sz="1400" b="1" i="1" kern="0">
                                  <a:effectLst/>
                                  <a:latin typeface="Cambria Math" panose="02040503050406030204" pitchFamily="18" charset="0"/>
                                  <a:ea typeface="楷体_GB2312"/>
                                </a:rPr>
                                <m:t>𝐟𝐨𝐫</m:t>
                              </m:r>
                              <m:r>
                                <a:rPr lang="en-US" sz="1400" i="1" kern="0">
                                  <a:effectLst/>
                                  <a:latin typeface="Cambria Math" panose="02040503050406030204" pitchFamily="18" charset="0"/>
                                  <a:ea typeface="楷体_GB2312"/>
                                </a:rPr>
                                <m:t> </m:t>
                              </m:r>
                              <m:r>
                                <a:rPr lang="en-US" sz="1400" i="1" kern="0">
                                  <a:effectLst/>
                                  <a:latin typeface="Cambria Math" panose="02040503050406030204" pitchFamily="18" charset="0"/>
                                  <a:ea typeface="楷体_GB2312"/>
                                </a:rPr>
                                <m:t>𝑗</m:t>
                              </m:r>
                              <m:r>
                                <a:rPr lang="zh-CN" sz="1400" i="1" kern="0">
                                  <a:effectLst/>
                                  <a:latin typeface="Cambria Math" panose="02040503050406030204" pitchFamily="18" charset="0"/>
                                  <a:ea typeface="楷体_GB2312"/>
                                </a:rPr>
                                <m:t>←</m:t>
                              </m:r>
                              <m:r>
                                <a:rPr lang="en-US" sz="1400" i="1" kern="0">
                                  <a:effectLst/>
                                  <a:latin typeface="Cambria Math" panose="02040503050406030204" pitchFamily="18" charset="0"/>
                                  <a:ea typeface="楷体_GB2312"/>
                                </a:rPr>
                                <m:t>𝑖</m:t>
                              </m:r>
                              <m:r>
                                <a:rPr lang="en-US" sz="1400" i="1" kern="0">
                                  <a:effectLst/>
                                  <a:latin typeface="Cambria Math" panose="02040503050406030204" pitchFamily="18" charset="0"/>
                                  <a:ea typeface="楷体_GB2312"/>
                                </a:rPr>
                                <m:t> </m:t>
                              </m:r>
                              <m:r>
                                <a:rPr lang="en-US" sz="1400" b="1" i="1" kern="0">
                                  <a:effectLst/>
                                  <a:latin typeface="Cambria Math" panose="02040503050406030204" pitchFamily="18" charset="0"/>
                                  <a:ea typeface="楷体_GB2312"/>
                                </a:rPr>
                                <m:t>𝐝𝐨𝐰𝐧𝐭𝐨</m:t>
                              </m:r>
                              <m:r>
                                <a:rPr lang="en-US" sz="1400" i="1" kern="0">
                                  <a:effectLst/>
                                  <a:latin typeface="Cambria Math" panose="02040503050406030204" pitchFamily="18" charset="0"/>
                                  <a:ea typeface="楷体_GB2312"/>
                                </a:rPr>
                                <m:t> </m:t>
                              </m:r>
                              <m:r>
                                <a:rPr lang="en-US" sz="1400" i="1" kern="0">
                                  <a:effectLst/>
                                  <a:latin typeface="Cambria Math" panose="02040503050406030204" pitchFamily="18" charset="0"/>
                                  <a:ea typeface="楷体_GB2312"/>
                                </a:rPr>
                                <m:t>𝑙</m:t>
                              </m:r>
                              <m:r>
                                <a:rPr lang="en-US" sz="1400" i="1" kern="0">
                                  <a:effectLst/>
                                  <a:latin typeface="Cambria Math" panose="02040503050406030204" pitchFamily="18" charset="0"/>
                                  <a:ea typeface="楷体_GB2312"/>
                                </a:rPr>
                                <m:t>+</m:t>
                              </m:r>
                              <m:sSub>
                                <m:sSubPr>
                                  <m:ctrlPr>
                                    <a:rPr lang="zh-CN" sz="1400" i="1" kern="0">
                                      <a:effectLst/>
                                      <a:latin typeface="Cambria Math" panose="02040503050406030204" pitchFamily="18" charset="0"/>
                                      <a:ea typeface="Cambria Math" panose="02040503050406030204" pitchFamily="18" charset="0"/>
                                    </a:rPr>
                                  </m:ctrlPr>
                                </m:sSubPr>
                                <m:e>
                                  <m:r>
                                    <a:rPr lang="en-US" sz="1400" i="1" kern="0">
                                      <a:effectLst/>
                                      <a:latin typeface="Cambria Math" panose="02040503050406030204" pitchFamily="18" charset="0"/>
                                      <a:ea typeface="楷体_GB2312"/>
                                    </a:rPr>
                                    <m:t>𝑑</m:t>
                                  </m:r>
                                </m:e>
                                <m:sub>
                                  <m:r>
                                    <a:rPr lang="en-US" sz="1400" i="1" kern="0">
                                      <a:effectLst/>
                                      <a:latin typeface="Cambria Math" panose="02040503050406030204" pitchFamily="18" charset="0"/>
                                      <a:ea typeface="楷体_GB2312"/>
                                    </a:rPr>
                                    <m:t>𝑚</m:t>
                                  </m:r>
                                </m:sub>
                              </m:sSub>
                              <m:r>
                                <a:rPr lang="en-US" sz="1400" i="1" kern="0">
                                  <a:effectLst/>
                                  <a:latin typeface="Cambria Math" panose="02040503050406030204" pitchFamily="18" charset="0"/>
                                  <a:ea typeface="楷体_GB2312"/>
                                </a:rPr>
                                <m:t> </m:t>
                              </m:r>
                              <m:r>
                                <a:rPr lang="en-US" sz="1400" b="1" i="1" kern="0">
                                  <a:effectLst/>
                                  <a:latin typeface="Cambria Math" panose="02040503050406030204" pitchFamily="18" charset="0"/>
                                  <a:ea typeface="楷体_GB2312"/>
                                </a:rPr>
                                <m:t>𝐬𝐭𝐞𝐩</m:t>
                              </m:r>
                              <m:r>
                                <a:rPr lang="en-US" sz="1400" i="1" kern="0">
                                  <a:effectLst/>
                                  <a:latin typeface="Cambria Math" panose="02040503050406030204" pitchFamily="18" charset="0"/>
                                  <a:ea typeface="楷体_GB2312"/>
                                </a:rPr>
                                <m:t> </m:t>
                              </m:r>
                              <m:sSub>
                                <m:sSubPr>
                                  <m:ctrlPr>
                                    <a:rPr lang="zh-CN" sz="1400" i="1" kern="0">
                                      <a:effectLst/>
                                      <a:latin typeface="Cambria Math" panose="02040503050406030204" pitchFamily="18" charset="0"/>
                                      <a:ea typeface="Cambria Math" panose="02040503050406030204" pitchFamily="18" charset="0"/>
                                    </a:rPr>
                                  </m:ctrlPr>
                                </m:sSubPr>
                                <m:e>
                                  <m:r>
                                    <a:rPr lang="en-US" sz="1400" i="1" kern="0">
                                      <a:effectLst/>
                                      <a:latin typeface="Cambria Math" panose="02040503050406030204" pitchFamily="18" charset="0"/>
                                      <a:ea typeface="楷体_GB2312"/>
                                    </a:rPr>
                                    <m:t>𝑑</m:t>
                                  </m:r>
                                </m:e>
                                <m:sub>
                                  <m:r>
                                    <a:rPr lang="en-US" sz="1400" i="1" kern="0">
                                      <a:effectLst/>
                                      <a:latin typeface="Cambria Math" panose="02040503050406030204" pitchFamily="18" charset="0"/>
                                      <a:ea typeface="楷体_GB2312"/>
                                    </a:rPr>
                                    <m:t>𝑚</m:t>
                                  </m:r>
                                </m:sub>
                              </m:sSub>
                              <m:r>
                                <a:rPr lang="en-US" sz="1400" i="1" kern="0">
                                  <a:effectLst/>
                                  <a:latin typeface="Cambria Math" panose="02040503050406030204" pitchFamily="18" charset="0"/>
                                  <a:ea typeface="楷体_GB2312"/>
                                </a:rPr>
                                <m:t> </m:t>
                              </m:r>
                              <m:r>
                                <a:rPr lang="en-US" sz="1400" b="1" i="1" kern="0">
                                  <a:effectLst/>
                                  <a:latin typeface="Cambria Math" panose="02040503050406030204" pitchFamily="18" charset="0"/>
                                  <a:ea typeface="楷体_GB2312"/>
                                </a:rPr>
                                <m:t>𝐝𝐨</m:t>
                              </m:r>
                            </m:oMath>
                          </a14:m>
                          <a:r>
                            <a:rPr lang="en-US" sz="1400" kern="0" dirty="0">
                              <a:effectLst/>
                              <a:latin typeface="Courier New" panose="02070309020205020404" pitchFamily="49" charset="0"/>
                              <a:ea typeface="楷体_GB2312"/>
                              <a:cs typeface="Times New Roman" panose="02020603050405020304" pitchFamily="18" charset="0"/>
                            </a:rPr>
                            <a:t> //</a:t>
                          </a:r>
                          <a:r>
                            <a:rPr lang="zh-CN" sz="1400" kern="0" dirty="0">
                              <a:effectLst/>
                              <a:latin typeface="Courier New" panose="02070309020205020404" pitchFamily="49" charset="0"/>
                              <a:ea typeface="楷体_GB2312"/>
                            </a:rPr>
                            <a:t>对序列</a:t>
                          </a:r>
                          <a14:m>
                            <m:oMath xmlns:m="http://schemas.openxmlformats.org/officeDocument/2006/math">
                              <m:sSub>
                                <m:sSubPr>
                                  <m:ctrlPr>
                                    <a:rPr lang="zh-CN" sz="1400" i="1" kern="0">
                                      <a:effectLst/>
                                      <a:latin typeface="Cambria Math" panose="02040503050406030204" pitchFamily="18" charset="0"/>
                                      <a:ea typeface="Cambria Math" panose="02040503050406030204" pitchFamily="18" charset="0"/>
                                    </a:rPr>
                                  </m:ctrlPr>
                                </m:sSubPr>
                                <m:e>
                                  <m:r>
                                    <a:rPr lang="en-US" sz="1400" i="1" kern="0">
                                      <a:effectLst/>
                                      <a:latin typeface="Cambria Math" panose="02040503050406030204" pitchFamily="18" charset="0"/>
                                      <a:ea typeface="楷体_GB2312"/>
                                    </a:rPr>
                                    <m:t>𝑎</m:t>
                                  </m:r>
                                </m:e>
                                <m:sub>
                                  <m:r>
                                    <a:rPr lang="en-US" sz="1400" i="1" kern="0">
                                      <a:effectLst/>
                                      <a:latin typeface="Cambria Math" panose="02040503050406030204" pitchFamily="18" charset="0"/>
                                      <a:ea typeface="楷体_GB2312"/>
                                    </a:rPr>
                                    <m:t>𝑗</m:t>
                                  </m:r>
                                </m:sub>
                              </m:sSub>
                              <m:r>
                                <a:rPr lang="en-US" sz="1400" i="1" kern="0">
                                  <a:effectLst/>
                                  <a:latin typeface="Cambria Math" panose="02040503050406030204" pitchFamily="18" charset="0"/>
                                  <a:ea typeface="楷体_GB2312"/>
                                </a:rPr>
                                <m:t>,</m:t>
                              </m:r>
                              <m:sSub>
                                <m:sSubPr>
                                  <m:ctrlPr>
                                    <a:rPr lang="zh-CN" sz="1400" i="1" kern="0">
                                      <a:effectLst/>
                                      <a:latin typeface="Cambria Math" panose="02040503050406030204" pitchFamily="18" charset="0"/>
                                      <a:ea typeface="Cambria Math" panose="02040503050406030204" pitchFamily="18" charset="0"/>
                                    </a:rPr>
                                  </m:ctrlPr>
                                </m:sSubPr>
                                <m:e>
                                  <m:r>
                                    <a:rPr lang="en-US" sz="1400" i="1" kern="0">
                                      <a:effectLst/>
                                      <a:latin typeface="Cambria Math" panose="02040503050406030204" pitchFamily="18" charset="0"/>
                                      <a:ea typeface="楷体_GB2312"/>
                                    </a:rPr>
                                    <m:t>𝑎</m:t>
                                  </m:r>
                                </m:e>
                                <m:sub>
                                  <m:r>
                                    <a:rPr lang="en-US" sz="1400" i="1" kern="0">
                                      <a:effectLst/>
                                      <a:latin typeface="Cambria Math" panose="02040503050406030204" pitchFamily="18" charset="0"/>
                                      <a:ea typeface="楷体_GB2312"/>
                                    </a:rPr>
                                    <m:t>𝑗</m:t>
                                  </m:r>
                                  <m:r>
                                    <a:rPr lang="zh-CN" altLang="en-US" sz="1400" i="1" kern="0">
                                      <a:effectLst/>
                                      <a:latin typeface="Cambria Math" panose="02040503050406030204" pitchFamily="18" charset="0"/>
                                      <a:ea typeface="楷体_GB2312"/>
                                    </a:rPr>
                                    <m:t>−</m:t>
                                  </m:r>
                                  <m:sSub>
                                    <m:sSubPr>
                                      <m:ctrlPr>
                                        <a:rPr lang="zh-CN" sz="1400" i="1" kern="0">
                                          <a:effectLst/>
                                          <a:latin typeface="Cambria Math" panose="02040503050406030204" pitchFamily="18" charset="0"/>
                                          <a:ea typeface="Cambria Math" panose="02040503050406030204" pitchFamily="18" charset="0"/>
                                        </a:rPr>
                                      </m:ctrlPr>
                                    </m:sSubPr>
                                    <m:e>
                                      <m:r>
                                        <a:rPr lang="en-US" sz="1400" i="1" kern="0">
                                          <a:effectLst/>
                                          <a:latin typeface="Cambria Math" panose="02040503050406030204" pitchFamily="18" charset="0"/>
                                          <a:ea typeface="楷体_GB2312"/>
                                        </a:rPr>
                                        <m:t>𝑑</m:t>
                                      </m:r>
                                    </m:e>
                                    <m:sub>
                                      <m:r>
                                        <a:rPr lang="en-US" sz="1400" i="1" kern="0">
                                          <a:effectLst/>
                                          <a:latin typeface="Cambria Math" panose="02040503050406030204" pitchFamily="18" charset="0"/>
                                          <a:ea typeface="楷体_GB2312"/>
                                        </a:rPr>
                                        <m:t>𝑚</m:t>
                                      </m:r>
                                    </m:sub>
                                  </m:sSub>
                                </m:sub>
                              </m:sSub>
                              <m:r>
                                <a:rPr lang="en-US" sz="1400" i="1" kern="0">
                                  <a:effectLst/>
                                  <a:latin typeface="Cambria Math" panose="02040503050406030204" pitchFamily="18" charset="0"/>
                                  <a:ea typeface="楷体_GB2312"/>
                                </a:rPr>
                                <m:t>,</m:t>
                              </m:r>
                              <m:r>
                                <a:rPr lang="zh-CN" sz="1400" i="1" kern="0">
                                  <a:effectLst/>
                                  <a:latin typeface="Cambria Math" panose="02040503050406030204" pitchFamily="18" charset="0"/>
                                  <a:ea typeface="楷体_GB2312"/>
                                </a:rPr>
                                <m:t>…</m:t>
                              </m:r>
                            </m:oMath>
                          </a14:m>
                          <a:r>
                            <a:rPr lang="zh-CN" sz="1400" kern="0" dirty="0">
                              <a:effectLst/>
                              <a:latin typeface="Courier New" panose="02070309020205020404" pitchFamily="49" charset="0"/>
                              <a:ea typeface="楷体_GB2312"/>
                            </a:rPr>
                            <a:t>进行插入排序</a:t>
                          </a:r>
                          <a:endParaRPr lang="zh-CN" sz="1400" kern="100" dirty="0">
                            <a:effectLst/>
                            <a:latin typeface="Times New Roman" panose="02020603050405020304" pitchFamily="18" charset="0"/>
                            <a:ea typeface="宋体" panose="02010600030101010101" pitchFamily="2" charset="-122"/>
                          </a:endParaRPr>
                        </a:p>
                      </a:txBody>
                      <a:tcPr marL="68580" marR="68580" marT="0" marB="0">
                        <a:lnL>
                          <a:noFill/>
                        </a:lnL>
                        <a:lnR>
                          <a:noFill/>
                        </a:lnR>
                        <a:lnT>
                          <a:noFill/>
                        </a:lnT>
                        <a:lnB>
                          <a:noFill/>
                        </a:lnB>
                      </a:tcPr>
                    </a:tc>
                    <a:extLst>
                      <a:ext uri="{0D108BD9-81ED-4DB2-BD59-A6C34878D82A}">
                        <a16:rowId xmlns:a16="http://schemas.microsoft.com/office/drawing/2014/main" val="1500900251"/>
                      </a:ext>
                    </a:extLst>
                  </a:tr>
                  <a:tr h="198120">
                    <a:tc>
                      <a:txBody>
                        <a:bodyPr/>
                        <a:lstStyle/>
                        <a:p>
                          <a:pPr marL="0" indent="0" algn="just" defTabSz="914400" rtl="0" eaLnBrk="1" latinLnBrk="0" hangingPunct="1">
                            <a:lnSpc>
                              <a:spcPct val="150000"/>
                            </a:lnSpc>
                            <a:spcAft>
                              <a:spcPts val="0"/>
                            </a:spcAft>
                          </a:pPr>
                          <a:r>
                            <a:rPr lang="en-US" sz="1400" b="1" kern="100">
                              <a:solidFill>
                                <a:schemeClr val="tx1"/>
                              </a:solidFill>
                              <a:effectLst/>
                              <a:latin typeface="微软雅黑" panose="020B0503020204020204" pitchFamily="34" charset="-122"/>
                              <a:ea typeface="微软雅黑" panose="020B0503020204020204" pitchFamily="34" charset="-122"/>
                              <a:cs typeface="+mn-cs"/>
                            </a:rPr>
                            <a:t>6</a:t>
                          </a:r>
                          <a:endParaRPr lang="zh-CN" altLang="en-US" sz="1400" b="1" kern="100">
                            <a:solidFill>
                              <a:schemeClr val="tx1"/>
                            </a:solidFill>
                            <a:effectLst/>
                            <a:latin typeface="微软雅黑" panose="020B0503020204020204" pitchFamily="34" charset="-122"/>
                            <a:ea typeface="微软雅黑" panose="020B0503020204020204" pitchFamily="34" charset="-122"/>
                            <a:cs typeface="+mn-cs"/>
                          </a:endParaRPr>
                        </a:p>
                      </a:txBody>
                      <a:tcPr marL="68580" marR="68580" marT="0" marB="0">
                        <a:lnL>
                          <a:noFill/>
                        </a:lnL>
                        <a:lnR>
                          <a:noFill/>
                        </a:lnR>
                        <a:lnT>
                          <a:noFill/>
                        </a:lnT>
                        <a:lnB>
                          <a:noFill/>
                        </a:lnB>
                      </a:tcPr>
                    </a:tc>
                    <a:tc>
                      <a:txBody>
                        <a:bodyPr/>
                        <a:lstStyle/>
                        <a:p>
                          <a:pPr indent="127000" algn="just">
                            <a:lnSpc>
                              <a:spcPct val="150000"/>
                            </a:lnSpc>
                            <a:spcAft>
                              <a:spcPts val="0"/>
                            </a:spcAft>
                          </a:pPr>
                          <a14:m>
                            <m:oMath xmlns:m="http://schemas.openxmlformats.org/officeDocument/2006/math">
                              <m:r>
                                <a:rPr lang="en-US" sz="1400" i="1" kern="0">
                                  <a:effectLst/>
                                  <a:latin typeface="Cambria Math" panose="02040503050406030204" pitchFamily="18" charset="0"/>
                                  <a:ea typeface="楷体_GB2312"/>
                                </a:rPr>
                                <m:t>|   |   |   </m:t>
                              </m:r>
                              <m:r>
                                <a:rPr lang="en-US" sz="1400" b="1" i="1" kern="0">
                                  <a:effectLst/>
                                  <a:latin typeface="Cambria Math" panose="02040503050406030204" pitchFamily="18" charset="0"/>
                                  <a:ea typeface="楷体_GB2312"/>
                                </a:rPr>
                                <m:t>𝐢𝐟</m:t>
                              </m:r>
                              <m:r>
                                <a:rPr lang="en-US" sz="1400" i="1" kern="0">
                                  <a:effectLst/>
                                  <a:latin typeface="Cambria Math" panose="02040503050406030204" pitchFamily="18" charset="0"/>
                                  <a:ea typeface="楷体_GB2312"/>
                                </a:rPr>
                                <m:t> </m:t>
                              </m:r>
                              <m:sSub>
                                <m:sSubPr>
                                  <m:ctrlPr>
                                    <a:rPr lang="zh-CN" sz="1400" i="1" kern="0">
                                      <a:effectLst/>
                                      <a:latin typeface="Cambria Math" panose="02040503050406030204" pitchFamily="18" charset="0"/>
                                      <a:ea typeface="Cambria Math" panose="02040503050406030204" pitchFamily="18" charset="0"/>
                                    </a:rPr>
                                  </m:ctrlPr>
                                </m:sSubPr>
                                <m:e>
                                  <m:r>
                                    <a:rPr lang="en-US" sz="1400" i="1" kern="0">
                                      <a:effectLst/>
                                      <a:latin typeface="Cambria Math" panose="02040503050406030204" pitchFamily="18" charset="0"/>
                                      <a:ea typeface="楷体_GB2312"/>
                                    </a:rPr>
                                    <m:t>𝑎</m:t>
                                  </m:r>
                                </m:e>
                                <m:sub>
                                  <m:r>
                                    <a:rPr lang="en-US" sz="1400" i="1" kern="0">
                                      <a:effectLst/>
                                      <a:latin typeface="Cambria Math" panose="02040503050406030204" pitchFamily="18" charset="0"/>
                                      <a:ea typeface="楷体_GB2312"/>
                                    </a:rPr>
                                    <m:t>𝑗</m:t>
                                  </m:r>
                                  <m:r>
                                    <a:rPr lang="zh-CN" altLang="en-US" sz="1400" i="1" kern="0">
                                      <a:effectLst/>
                                      <a:latin typeface="Cambria Math" panose="02040503050406030204" pitchFamily="18" charset="0"/>
                                      <a:ea typeface="楷体_GB2312"/>
                                    </a:rPr>
                                    <m:t>−</m:t>
                                  </m:r>
                                  <m:sSub>
                                    <m:sSubPr>
                                      <m:ctrlPr>
                                        <a:rPr lang="zh-CN" sz="1400" i="1" kern="0">
                                          <a:effectLst/>
                                          <a:latin typeface="Cambria Math" panose="02040503050406030204" pitchFamily="18" charset="0"/>
                                          <a:ea typeface="Cambria Math" panose="02040503050406030204" pitchFamily="18" charset="0"/>
                                        </a:rPr>
                                      </m:ctrlPr>
                                    </m:sSubPr>
                                    <m:e>
                                      <m:r>
                                        <a:rPr lang="en-US" sz="1400" i="1" kern="0">
                                          <a:effectLst/>
                                          <a:latin typeface="Cambria Math" panose="02040503050406030204" pitchFamily="18" charset="0"/>
                                          <a:ea typeface="楷体_GB2312"/>
                                        </a:rPr>
                                        <m:t>𝑑</m:t>
                                      </m:r>
                                    </m:e>
                                    <m:sub>
                                      <m:r>
                                        <a:rPr lang="en-US" sz="1400" i="1" kern="0">
                                          <a:effectLst/>
                                          <a:latin typeface="Cambria Math" panose="02040503050406030204" pitchFamily="18" charset="0"/>
                                          <a:ea typeface="楷体_GB2312"/>
                                        </a:rPr>
                                        <m:t>𝑚</m:t>
                                      </m:r>
                                    </m:sub>
                                  </m:sSub>
                                </m:sub>
                              </m:sSub>
                              <m:r>
                                <a:rPr lang="en-US" sz="1400" i="1" kern="0">
                                  <a:effectLst/>
                                  <a:latin typeface="Cambria Math" panose="02040503050406030204" pitchFamily="18" charset="0"/>
                                  <a:ea typeface="楷体_GB2312"/>
                                </a:rPr>
                                <m:t>&gt;</m:t>
                              </m:r>
                              <m:r>
                                <a:rPr lang="en-US" sz="1400" i="1" kern="0">
                                  <a:effectLst/>
                                  <a:latin typeface="Cambria Math" panose="02040503050406030204" pitchFamily="18" charset="0"/>
                                  <a:ea typeface="楷体_GB2312"/>
                                </a:rPr>
                                <m:t>𝑣</m:t>
                              </m:r>
                              <m:r>
                                <a:rPr lang="en-US" sz="1400" i="1" kern="0">
                                  <a:effectLst/>
                                  <a:latin typeface="Cambria Math" panose="02040503050406030204" pitchFamily="18" charset="0"/>
                                  <a:ea typeface="楷体_GB2312"/>
                                </a:rPr>
                                <m:t> </m:t>
                              </m:r>
                              <m:r>
                                <a:rPr lang="en-US" sz="1400" b="1" i="1" kern="0">
                                  <a:effectLst/>
                                  <a:latin typeface="Cambria Math" panose="02040503050406030204" pitchFamily="18" charset="0"/>
                                  <a:ea typeface="楷体_GB2312"/>
                                </a:rPr>
                                <m:t>𝐭𝐡𝐞𝐧</m:t>
                              </m:r>
                            </m:oMath>
                          </a14:m>
                          <a:r>
                            <a:rPr lang="en-US" sz="1400" kern="0">
                              <a:effectLst/>
                              <a:latin typeface="Courier New" panose="02070309020205020404" pitchFamily="49" charset="0"/>
                              <a:ea typeface="楷体_GB2312"/>
                              <a:cs typeface="Times New Roman" panose="02020603050405020304" pitchFamily="18" charset="0"/>
                            </a:rPr>
                            <a:t> </a:t>
                          </a:r>
                          <a:endParaRPr lang="zh-CN" sz="1400" kern="100">
                            <a:effectLst/>
                            <a:latin typeface="Times New Roman" panose="02020603050405020304" pitchFamily="18" charset="0"/>
                            <a:ea typeface="宋体" panose="02010600030101010101" pitchFamily="2" charset="-122"/>
                          </a:endParaRPr>
                        </a:p>
                      </a:txBody>
                      <a:tcPr marL="68580" marR="68580" marT="0" marB="0">
                        <a:lnL>
                          <a:noFill/>
                        </a:lnL>
                        <a:lnR>
                          <a:noFill/>
                        </a:lnR>
                        <a:lnT>
                          <a:noFill/>
                        </a:lnT>
                        <a:lnB>
                          <a:noFill/>
                        </a:lnB>
                      </a:tcPr>
                    </a:tc>
                    <a:extLst>
                      <a:ext uri="{0D108BD9-81ED-4DB2-BD59-A6C34878D82A}">
                        <a16:rowId xmlns:a16="http://schemas.microsoft.com/office/drawing/2014/main" val="2393778240"/>
                      </a:ext>
                    </a:extLst>
                  </a:tr>
                  <a:tr h="198120">
                    <a:tc>
                      <a:txBody>
                        <a:bodyPr/>
                        <a:lstStyle/>
                        <a:p>
                          <a:pPr marL="0" indent="0" algn="just" defTabSz="914400" rtl="0" eaLnBrk="1" latinLnBrk="0" hangingPunct="1">
                            <a:lnSpc>
                              <a:spcPct val="150000"/>
                            </a:lnSpc>
                            <a:spcAft>
                              <a:spcPts val="0"/>
                            </a:spcAft>
                          </a:pPr>
                          <a:r>
                            <a:rPr lang="en-US" sz="1400" b="1" kern="100">
                              <a:solidFill>
                                <a:schemeClr val="tx1"/>
                              </a:solidFill>
                              <a:effectLst/>
                              <a:latin typeface="微软雅黑" panose="020B0503020204020204" pitchFamily="34" charset="-122"/>
                              <a:ea typeface="微软雅黑" panose="020B0503020204020204" pitchFamily="34" charset="-122"/>
                              <a:cs typeface="+mn-cs"/>
                            </a:rPr>
                            <a:t>7</a:t>
                          </a:r>
                          <a:endParaRPr lang="zh-CN" altLang="en-US" sz="1400" b="1" kern="100">
                            <a:solidFill>
                              <a:schemeClr val="tx1"/>
                            </a:solidFill>
                            <a:effectLst/>
                            <a:latin typeface="微软雅黑" panose="020B0503020204020204" pitchFamily="34" charset="-122"/>
                            <a:ea typeface="微软雅黑" panose="020B0503020204020204" pitchFamily="34" charset="-122"/>
                            <a:cs typeface="+mn-cs"/>
                          </a:endParaRPr>
                        </a:p>
                      </a:txBody>
                      <a:tcPr marL="68580" marR="68580" marT="0" marB="0">
                        <a:lnL>
                          <a:noFill/>
                        </a:lnL>
                        <a:lnR>
                          <a:noFill/>
                        </a:lnR>
                        <a:lnT>
                          <a:noFill/>
                        </a:lnT>
                        <a:lnB>
                          <a:noFill/>
                        </a:lnB>
                      </a:tcPr>
                    </a:tc>
                    <a:tc>
                      <a:txBody>
                        <a:bodyPr/>
                        <a:lstStyle/>
                        <a:p>
                          <a:pPr indent="127000" algn="just">
                            <a:lnSpc>
                              <a:spcPct val="150000"/>
                            </a:lnSpc>
                            <a:spcAft>
                              <a:spcPts val="0"/>
                            </a:spcAft>
                          </a:pPr>
                          <a14:m>
                            <m:oMath xmlns:m="http://schemas.openxmlformats.org/officeDocument/2006/math">
                              <m:r>
                                <a:rPr lang="en-US" sz="1400" i="1" kern="0">
                                  <a:effectLst/>
                                  <a:latin typeface="Cambria Math" panose="02040503050406030204" pitchFamily="18" charset="0"/>
                                  <a:ea typeface="楷体_GB2312"/>
                                </a:rPr>
                                <m:t>|   |   |   |   </m:t>
                              </m:r>
                              <m:sSub>
                                <m:sSubPr>
                                  <m:ctrlPr>
                                    <a:rPr lang="zh-CN" sz="1400" i="1" kern="0">
                                      <a:effectLst/>
                                      <a:latin typeface="Cambria Math" panose="02040503050406030204" pitchFamily="18" charset="0"/>
                                      <a:ea typeface="Cambria Math" panose="02040503050406030204" pitchFamily="18" charset="0"/>
                                    </a:rPr>
                                  </m:ctrlPr>
                                </m:sSubPr>
                                <m:e>
                                  <m:r>
                                    <a:rPr lang="en-US" sz="1400" i="1" kern="0">
                                      <a:effectLst/>
                                      <a:latin typeface="Cambria Math" panose="02040503050406030204" pitchFamily="18" charset="0"/>
                                      <a:ea typeface="楷体_GB2312"/>
                                    </a:rPr>
                                    <m:t>𝑎</m:t>
                                  </m:r>
                                </m:e>
                                <m:sub>
                                  <m:r>
                                    <a:rPr lang="en-US" sz="1400" i="1" kern="0">
                                      <a:effectLst/>
                                      <a:latin typeface="Cambria Math" panose="02040503050406030204" pitchFamily="18" charset="0"/>
                                      <a:ea typeface="楷体_GB2312"/>
                                    </a:rPr>
                                    <m:t>𝑗</m:t>
                                  </m:r>
                                </m:sub>
                              </m:sSub>
                              <m:r>
                                <a:rPr lang="zh-CN" sz="1400" i="1" kern="0">
                                  <a:effectLst/>
                                  <a:latin typeface="Cambria Math" panose="02040503050406030204" pitchFamily="18" charset="0"/>
                                  <a:ea typeface="楷体_GB2312"/>
                                </a:rPr>
                                <m:t>←</m:t>
                              </m:r>
                              <m:sSub>
                                <m:sSubPr>
                                  <m:ctrlPr>
                                    <a:rPr lang="zh-CN" sz="1400" i="1" kern="0">
                                      <a:effectLst/>
                                      <a:latin typeface="Cambria Math" panose="02040503050406030204" pitchFamily="18" charset="0"/>
                                      <a:ea typeface="Cambria Math" panose="02040503050406030204" pitchFamily="18" charset="0"/>
                                    </a:rPr>
                                  </m:ctrlPr>
                                </m:sSubPr>
                                <m:e>
                                  <m:r>
                                    <a:rPr lang="en-US" sz="1400" i="1" kern="0">
                                      <a:effectLst/>
                                      <a:latin typeface="Cambria Math" panose="02040503050406030204" pitchFamily="18" charset="0"/>
                                      <a:ea typeface="楷体_GB2312"/>
                                    </a:rPr>
                                    <m:t>𝑎</m:t>
                                  </m:r>
                                </m:e>
                                <m:sub>
                                  <m:r>
                                    <a:rPr lang="en-US" sz="1400" i="1" kern="0">
                                      <a:effectLst/>
                                      <a:latin typeface="Cambria Math" panose="02040503050406030204" pitchFamily="18" charset="0"/>
                                      <a:ea typeface="楷体_GB2312"/>
                                    </a:rPr>
                                    <m:t>𝑗</m:t>
                                  </m:r>
                                  <m:r>
                                    <a:rPr lang="zh-CN" altLang="en-US" sz="1400" i="1" kern="0">
                                      <a:effectLst/>
                                      <a:latin typeface="Cambria Math" panose="02040503050406030204" pitchFamily="18" charset="0"/>
                                      <a:ea typeface="楷体_GB2312"/>
                                    </a:rPr>
                                    <m:t>−</m:t>
                                  </m:r>
                                  <m:sSub>
                                    <m:sSubPr>
                                      <m:ctrlPr>
                                        <a:rPr lang="zh-CN" sz="1400" i="1" kern="0">
                                          <a:effectLst/>
                                          <a:latin typeface="Cambria Math" panose="02040503050406030204" pitchFamily="18" charset="0"/>
                                          <a:ea typeface="Cambria Math" panose="02040503050406030204" pitchFamily="18" charset="0"/>
                                        </a:rPr>
                                      </m:ctrlPr>
                                    </m:sSubPr>
                                    <m:e>
                                      <m:r>
                                        <a:rPr lang="en-US" sz="1400" i="1" kern="0">
                                          <a:effectLst/>
                                          <a:latin typeface="Cambria Math" panose="02040503050406030204" pitchFamily="18" charset="0"/>
                                          <a:ea typeface="楷体_GB2312"/>
                                        </a:rPr>
                                        <m:t>𝑑</m:t>
                                      </m:r>
                                    </m:e>
                                    <m:sub>
                                      <m:r>
                                        <a:rPr lang="en-US" sz="1400" i="1" kern="0">
                                          <a:effectLst/>
                                          <a:latin typeface="Cambria Math" panose="02040503050406030204" pitchFamily="18" charset="0"/>
                                          <a:ea typeface="楷体_GB2312"/>
                                        </a:rPr>
                                        <m:t>𝑚</m:t>
                                      </m:r>
                                    </m:sub>
                                  </m:sSub>
                                </m:sub>
                              </m:sSub>
                            </m:oMath>
                          </a14:m>
                          <a:r>
                            <a:rPr lang="en-US" sz="1400" kern="0" dirty="0">
                              <a:effectLst/>
                              <a:latin typeface="Courier New" panose="02070309020205020404" pitchFamily="49" charset="0"/>
                              <a:ea typeface="楷体_GB2312"/>
                              <a:cs typeface="Times New Roman" panose="02020603050405020304" pitchFamily="18" charset="0"/>
                            </a:rPr>
                            <a:t> </a:t>
                          </a:r>
                          <a:endParaRPr lang="zh-CN" sz="1400" kern="100" dirty="0">
                            <a:effectLst/>
                            <a:latin typeface="Times New Roman" panose="02020603050405020304" pitchFamily="18" charset="0"/>
                            <a:ea typeface="宋体" panose="02010600030101010101" pitchFamily="2" charset="-122"/>
                          </a:endParaRPr>
                        </a:p>
                      </a:txBody>
                      <a:tcPr marL="68580" marR="68580" marT="0" marB="0">
                        <a:lnL>
                          <a:noFill/>
                        </a:lnL>
                        <a:lnR>
                          <a:noFill/>
                        </a:lnR>
                        <a:lnT>
                          <a:noFill/>
                        </a:lnT>
                        <a:lnB>
                          <a:noFill/>
                        </a:lnB>
                      </a:tcPr>
                    </a:tc>
                    <a:extLst>
                      <a:ext uri="{0D108BD9-81ED-4DB2-BD59-A6C34878D82A}">
                        <a16:rowId xmlns:a16="http://schemas.microsoft.com/office/drawing/2014/main" val="2115726859"/>
                      </a:ext>
                    </a:extLst>
                  </a:tr>
                  <a:tr h="198120">
                    <a:tc>
                      <a:txBody>
                        <a:bodyPr/>
                        <a:lstStyle/>
                        <a:p>
                          <a:pPr marL="0" indent="0" algn="just" defTabSz="914400" rtl="0" eaLnBrk="1" latinLnBrk="0" hangingPunct="1">
                            <a:lnSpc>
                              <a:spcPct val="150000"/>
                            </a:lnSpc>
                            <a:spcAft>
                              <a:spcPts val="0"/>
                            </a:spcAft>
                          </a:pPr>
                          <a:r>
                            <a:rPr lang="en-US" sz="1400" b="1" kern="100">
                              <a:solidFill>
                                <a:schemeClr val="tx1"/>
                              </a:solidFill>
                              <a:effectLst/>
                              <a:latin typeface="微软雅黑" panose="020B0503020204020204" pitchFamily="34" charset="-122"/>
                              <a:ea typeface="微软雅黑" panose="020B0503020204020204" pitchFamily="34" charset="-122"/>
                              <a:cs typeface="+mn-cs"/>
                            </a:rPr>
                            <a:t>8</a:t>
                          </a:r>
                          <a:endParaRPr lang="zh-CN" altLang="en-US" sz="1400" b="1" kern="100">
                            <a:solidFill>
                              <a:schemeClr val="tx1"/>
                            </a:solidFill>
                            <a:effectLst/>
                            <a:latin typeface="微软雅黑" panose="020B0503020204020204" pitchFamily="34" charset="-122"/>
                            <a:ea typeface="微软雅黑" panose="020B0503020204020204" pitchFamily="34" charset="-122"/>
                            <a:cs typeface="+mn-cs"/>
                          </a:endParaRPr>
                        </a:p>
                      </a:txBody>
                      <a:tcPr marL="68580" marR="68580" marT="0" marB="0">
                        <a:lnL>
                          <a:noFill/>
                        </a:lnL>
                        <a:lnR>
                          <a:noFill/>
                        </a:lnR>
                        <a:lnT>
                          <a:noFill/>
                        </a:lnT>
                        <a:lnB>
                          <a:noFill/>
                        </a:lnB>
                      </a:tcPr>
                    </a:tc>
                    <a:tc>
                      <a:txBody>
                        <a:bodyPr/>
                        <a:lstStyle/>
                        <a:p>
                          <a:pPr indent="127000" algn="just">
                            <a:lnSpc>
                              <a:spcPct val="150000"/>
                            </a:lnSpc>
                            <a:spcAft>
                              <a:spcPts val="0"/>
                            </a:spcAft>
                          </a:pPr>
                          <a14:m>
                            <m:oMath xmlns:m="http://schemas.openxmlformats.org/officeDocument/2006/math">
                              <m:r>
                                <a:rPr lang="en-US" sz="1400" i="1" kern="0">
                                  <a:effectLst/>
                                  <a:latin typeface="Cambria Math" panose="02040503050406030204" pitchFamily="18" charset="0"/>
                                  <a:ea typeface="楷体_GB2312"/>
                                </a:rPr>
                                <m:t>|   |   |   </m:t>
                              </m:r>
                              <m:r>
                                <a:rPr lang="en-US" sz="1400" b="1" i="1" kern="0">
                                  <a:effectLst/>
                                  <a:latin typeface="Cambria Math" panose="02040503050406030204" pitchFamily="18" charset="0"/>
                                  <a:ea typeface="楷体_GB2312"/>
                                </a:rPr>
                                <m:t>𝐞𝐥𝐬𝐞</m:t>
                              </m:r>
                            </m:oMath>
                          </a14:m>
                          <a:r>
                            <a:rPr lang="en-US" sz="1400" kern="0" dirty="0">
                              <a:effectLst/>
                              <a:latin typeface="Courier New" panose="02070309020205020404" pitchFamily="49" charset="0"/>
                              <a:ea typeface="楷体_GB2312"/>
                              <a:cs typeface="Times New Roman" panose="02020603050405020304" pitchFamily="18" charset="0"/>
                            </a:rPr>
                            <a:t> </a:t>
                          </a:r>
                          <a:endParaRPr lang="zh-CN" sz="1400" kern="100" dirty="0">
                            <a:effectLst/>
                            <a:latin typeface="Times New Roman" panose="02020603050405020304" pitchFamily="18" charset="0"/>
                            <a:ea typeface="宋体" panose="02010600030101010101" pitchFamily="2" charset="-122"/>
                          </a:endParaRPr>
                        </a:p>
                      </a:txBody>
                      <a:tcPr marL="68580" marR="68580" marT="0" marB="0">
                        <a:lnL>
                          <a:noFill/>
                        </a:lnL>
                        <a:lnR>
                          <a:noFill/>
                        </a:lnR>
                        <a:lnT>
                          <a:noFill/>
                        </a:lnT>
                        <a:lnB>
                          <a:noFill/>
                        </a:lnB>
                      </a:tcPr>
                    </a:tc>
                    <a:extLst>
                      <a:ext uri="{0D108BD9-81ED-4DB2-BD59-A6C34878D82A}">
                        <a16:rowId xmlns:a16="http://schemas.microsoft.com/office/drawing/2014/main" val="440725541"/>
                      </a:ext>
                    </a:extLst>
                  </a:tr>
                  <a:tr h="198120">
                    <a:tc>
                      <a:txBody>
                        <a:bodyPr/>
                        <a:lstStyle/>
                        <a:p>
                          <a:pPr marL="0" indent="0" algn="just" defTabSz="914400" rtl="0" eaLnBrk="1" latinLnBrk="0" hangingPunct="1">
                            <a:lnSpc>
                              <a:spcPct val="150000"/>
                            </a:lnSpc>
                            <a:spcAft>
                              <a:spcPts val="0"/>
                            </a:spcAft>
                          </a:pPr>
                          <a:r>
                            <a:rPr lang="en-US" sz="1400" b="1" kern="100">
                              <a:solidFill>
                                <a:schemeClr val="tx1"/>
                              </a:solidFill>
                              <a:effectLst/>
                              <a:latin typeface="微软雅黑" panose="020B0503020204020204" pitchFamily="34" charset="-122"/>
                              <a:ea typeface="微软雅黑" panose="020B0503020204020204" pitchFamily="34" charset="-122"/>
                              <a:cs typeface="+mn-cs"/>
                            </a:rPr>
                            <a:t>9</a:t>
                          </a:r>
                          <a:endParaRPr lang="zh-CN" altLang="en-US" sz="1400" b="1" kern="100">
                            <a:solidFill>
                              <a:schemeClr val="tx1"/>
                            </a:solidFill>
                            <a:effectLst/>
                            <a:latin typeface="微软雅黑" panose="020B0503020204020204" pitchFamily="34" charset="-122"/>
                            <a:ea typeface="微软雅黑" panose="020B0503020204020204" pitchFamily="34" charset="-122"/>
                            <a:cs typeface="+mn-cs"/>
                          </a:endParaRPr>
                        </a:p>
                      </a:txBody>
                      <a:tcPr marL="68580" marR="68580" marT="0" marB="0">
                        <a:lnL>
                          <a:noFill/>
                        </a:lnL>
                        <a:lnR>
                          <a:noFill/>
                        </a:lnR>
                        <a:lnT>
                          <a:noFill/>
                        </a:lnT>
                        <a:lnB>
                          <a:noFill/>
                        </a:lnB>
                      </a:tcPr>
                    </a:tc>
                    <a:tc>
                      <a:txBody>
                        <a:bodyPr/>
                        <a:lstStyle/>
                        <a:p>
                          <a:pPr indent="127000" algn="just">
                            <a:lnSpc>
                              <a:spcPct val="150000"/>
                            </a:lnSpc>
                            <a:spcAft>
                              <a:spcPts val="0"/>
                            </a:spcAft>
                          </a:pPr>
                          <a14:m>
                            <m:oMath xmlns:m="http://schemas.openxmlformats.org/officeDocument/2006/math">
                              <m:r>
                                <a:rPr lang="en-US" sz="1400" i="1" kern="0">
                                  <a:effectLst/>
                                  <a:latin typeface="Cambria Math" panose="02040503050406030204" pitchFamily="18" charset="0"/>
                                  <a:ea typeface="楷体_GB2312"/>
                                </a:rPr>
                                <m:t>|   |   |   |   </m:t>
                              </m:r>
                              <m:sSub>
                                <m:sSubPr>
                                  <m:ctrlPr>
                                    <a:rPr lang="zh-CN" sz="1400" i="1" kern="0">
                                      <a:effectLst/>
                                      <a:latin typeface="Cambria Math" panose="02040503050406030204" pitchFamily="18" charset="0"/>
                                      <a:ea typeface="Cambria Math" panose="02040503050406030204" pitchFamily="18" charset="0"/>
                                    </a:rPr>
                                  </m:ctrlPr>
                                </m:sSubPr>
                                <m:e>
                                  <m:r>
                                    <a:rPr lang="en-US" sz="1400" i="1" kern="0">
                                      <a:effectLst/>
                                      <a:latin typeface="Cambria Math" panose="02040503050406030204" pitchFamily="18" charset="0"/>
                                      <a:ea typeface="楷体_GB2312"/>
                                    </a:rPr>
                                    <m:t>𝑎</m:t>
                                  </m:r>
                                </m:e>
                                <m:sub>
                                  <m:r>
                                    <a:rPr lang="en-US" sz="1400" i="1" kern="0">
                                      <a:effectLst/>
                                      <a:latin typeface="Cambria Math" panose="02040503050406030204" pitchFamily="18" charset="0"/>
                                      <a:ea typeface="楷体_GB2312"/>
                                    </a:rPr>
                                    <m:t>𝑗</m:t>
                                  </m:r>
                                </m:sub>
                              </m:sSub>
                              <m:r>
                                <a:rPr lang="zh-CN" sz="1400" i="1" kern="0">
                                  <a:effectLst/>
                                  <a:latin typeface="Cambria Math" panose="02040503050406030204" pitchFamily="18" charset="0"/>
                                  <a:ea typeface="楷体_GB2312"/>
                                </a:rPr>
                                <m:t>←</m:t>
                              </m:r>
                              <m:r>
                                <a:rPr lang="en-US" sz="1400" i="1" kern="0">
                                  <a:effectLst/>
                                  <a:latin typeface="Cambria Math" panose="02040503050406030204" pitchFamily="18" charset="0"/>
                                  <a:ea typeface="楷体_GB2312"/>
                                </a:rPr>
                                <m:t>𝑣</m:t>
                              </m:r>
                            </m:oMath>
                          </a14:m>
                          <a:r>
                            <a:rPr lang="en-US" sz="1400" kern="0" dirty="0">
                              <a:effectLst/>
                              <a:latin typeface="Courier New" panose="02070309020205020404" pitchFamily="49" charset="0"/>
                              <a:ea typeface="楷体_GB2312"/>
                              <a:cs typeface="Times New Roman" panose="02020603050405020304" pitchFamily="18" charset="0"/>
                            </a:rPr>
                            <a:t> </a:t>
                          </a:r>
                          <a:endParaRPr lang="zh-CN" sz="1400" kern="100" dirty="0">
                            <a:effectLst/>
                            <a:latin typeface="Times New Roman" panose="02020603050405020304" pitchFamily="18" charset="0"/>
                            <a:ea typeface="宋体" panose="02010600030101010101" pitchFamily="2" charset="-122"/>
                          </a:endParaRPr>
                        </a:p>
                      </a:txBody>
                      <a:tcPr marL="68580" marR="68580" marT="0" marB="0">
                        <a:lnL>
                          <a:noFill/>
                        </a:lnL>
                        <a:lnR>
                          <a:noFill/>
                        </a:lnR>
                        <a:lnT>
                          <a:noFill/>
                        </a:lnT>
                        <a:lnB>
                          <a:noFill/>
                        </a:lnB>
                      </a:tcPr>
                    </a:tc>
                    <a:extLst>
                      <a:ext uri="{0D108BD9-81ED-4DB2-BD59-A6C34878D82A}">
                        <a16:rowId xmlns:a16="http://schemas.microsoft.com/office/drawing/2014/main" val="502606886"/>
                      </a:ext>
                    </a:extLst>
                  </a:tr>
                  <a:tr h="198120">
                    <a:tc>
                      <a:txBody>
                        <a:bodyPr/>
                        <a:lstStyle/>
                        <a:p>
                          <a:pPr marL="0" indent="0" algn="just" defTabSz="914400" rtl="0" eaLnBrk="1" latinLnBrk="0" hangingPunct="1">
                            <a:lnSpc>
                              <a:spcPct val="150000"/>
                            </a:lnSpc>
                            <a:spcAft>
                              <a:spcPts val="0"/>
                            </a:spcAft>
                          </a:pPr>
                          <a:r>
                            <a:rPr lang="en-US" sz="1400" b="1" kern="100" dirty="0">
                              <a:solidFill>
                                <a:schemeClr val="tx1"/>
                              </a:solidFill>
                              <a:effectLst/>
                              <a:latin typeface="微软雅黑" panose="020B0503020204020204" pitchFamily="34" charset="-122"/>
                              <a:ea typeface="微软雅黑" panose="020B0503020204020204" pitchFamily="34" charset="-122"/>
                              <a:cs typeface="+mn-cs"/>
                            </a:rPr>
                            <a:t>10</a:t>
                          </a:r>
                          <a:endParaRPr lang="zh-CN" altLang="en-US" sz="1400" b="1" kern="100" dirty="0">
                            <a:solidFill>
                              <a:schemeClr val="tx1"/>
                            </a:solidFill>
                            <a:effectLst/>
                            <a:latin typeface="微软雅黑" panose="020B0503020204020204" pitchFamily="34" charset="-122"/>
                            <a:ea typeface="微软雅黑" panose="020B0503020204020204" pitchFamily="34" charset="-122"/>
                            <a:cs typeface="+mn-cs"/>
                          </a:endParaRPr>
                        </a:p>
                      </a:txBody>
                      <a:tcPr marL="68580" marR="68580" marT="0" marB="0">
                        <a:lnL>
                          <a:noFill/>
                        </a:lnL>
                        <a:lnR>
                          <a:noFill/>
                        </a:lnR>
                        <a:lnT>
                          <a:noFill/>
                        </a:lnT>
                        <a:lnB>
                          <a:noFill/>
                        </a:lnB>
                      </a:tcPr>
                    </a:tc>
                    <a:tc>
                      <a:txBody>
                        <a:bodyPr/>
                        <a:lstStyle/>
                        <a:p>
                          <a:pPr indent="127000" algn="just">
                            <a:lnSpc>
                              <a:spcPct val="150000"/>
                            </a:lnSpc>
                            <a:spcAft>
                              <a:spcPts val="0"/>
                            </a:spcAft>
                          </a:pPr>
                          <a14:m>
                            <m:oMath xmlns:m="http://schemas.openxmlformats.org/officeDocument/2006/math">
                              <m:r>
                                <a:rPr lang="en-US" sz="1400" i="1" kern="0">
                                  <a:effectLst/>
                                  <a:latin typeface="Cambria Math" panose="02040503050406030204" pitchFamily="18" charset="0"/>
                                  <a:ea typeface="楷体_GB2312"/>
                                </a:rPr>
                                <m:t>|   |   |   |   </m:t>
                              </m:r>
                              <m:r>
                                <a:rPr lang="en-US" sz="1400" b="1" i="1" kern="0">
                                  <a:effectLst/>
                                  <a:latin typeface="Cambria Math" panose="02040503050406030204" pitchFamily="18" charset="0"/>
                                  <a:ea typeface="楷体_GB2312"/>
                                </a:rPr>
                                <m:t>𝐛𝐫𝐞𝐚𝐤</m:t>
                              </m:r>
                            </m:oMath>
                          </a14:m>
                          <a:r>
                            <a:rPr lang="en-US" sz="1400" kern="0">
                              <a:effectLst/>
                              <a:latin typeface="Courier New" panose="02070309020205020404" pitchFamily="49" charset="0"/>
                              <a:ea typeface="楷体_GB2312"/>
                              <a:cs typeface="Times New Roman" panose="02020603050405020304" pitchFamily="18" charset="0"/>
                            </a:rPr>
                            <a:t> </a:t>
                          </a:r>
                          <a:endParaRPr lang="zh-CN" sz="1400" kern="100">
                            <a:effectLst/>
                            <a:latin typeface="Times New Roman" panose="02020603050405020304" pitchFamily="18" charset="0"/>
                            <a:ea typeface="宋体" panose="02010600030101010101" pitchFamily="2" charset="-122"/>
                          </a:endParaRPr>
                        </a:p>
                      </a:txBody>
                      <a:tcPr marL="68580" marR="68580" marT="0" marB="0">
                        <a:lnL>
                          <a:noFill/>
                        </a:lnL>
                        <a:lnR>
                          <a:noFill/>
                        </a:lnR>
                        <a:lnT>
                          <a:noFill/>
                        </a:lnT>
                        <a:lnB>
                          <a:noFill/>
                        </a:lnB>
                      </a:tcPr>
                    </a:tc>
                    <a:extLst>
                      <a:ext uri="{0D108BD9-81ED-4DB2-BD59-A6C34878D82A}">
                        <a16:rowId xmlns:a16="http://schemas.microsoft.com/office/drawing/2014/main" val="1216873686"/>
                      </a:ext>
                    </a:extLst>
                  </a:tr>
                  <a:tr h="198120">
                    <a:tc>
                      <a:txBody>
                        <a:bodyPr/>
                        <a:lstStyle/>
                        <a:p>
                          <a:pPr marL="0" indent="0" algn="just" defTabSz="914400" rtl="0" eaLnBrk="1" latinLnBrk="0" hangingPunct="1">
                            <a:lnSpc>
                              <a:spcPct val="150000"/>
                            </a:lnSpc>
                            <a:spcAft>
                              <a:spcPts val="0"/>
                            </a:spcAft>
                          </a:pPr>
                          <a:r>
                            <a:rPr lang="en-US" sz="1400" b="1" kern="100">
                              <a:solidFill>
                                <a:schemeClr val="tx1"/>
                              </a:solidFill>
                              <a:effectLst/>
                              <a:latin typeface="微软雅黑" panose="020B0503020204020204" pitchFamily="34" charset="-122"/>
                              <a:ea typeface="微软雅黑" panose="020B0503020204020204" pitchFamily="34" charset="-122"/>
                              <a:cs typeface="+mn-cs"/>
                            </a:rPr>
                            <a:t>12</a:t>
                          </a:r>
                          <a:endParaRPr lang="zh-CN" altLang="en-US" sz="1400" b="1" kern="100">
                            <a:solidFill>
                              <a:schemeClr val="tx1"/>
                            </a:solidFill>
                            <a:effectLst/>
                            <a:latin typeface="微软雅黑" panose="020B0503020204020204" pitchFamily="34" charset="-122"/>
                            <a:ea typeface="微软雅黑" panose="020B0503020204020204" pitchFamily="34" charset="-122"/>
                            <a:cs typeface="+mn-cs"/>
                          </a:endParaRPr>
                        </a:p>
                      </a:txBody>
                      <a:tcPr marL="68580" marR="68580" marT="0" marB="0">
                        <a:lnL>
                          <a:noFill/>
                        </a:lnL>
                        <a:lnR>
                          <a:noFill/>
                        </a:lnR>
                        <a:lnT>
                          <a:noFill/>
                        </a:lnT>
                        <a:lnB>
                          <a:noFill/>
                        </a:lnB>
                      </a:tcPr>
                    </a:tc>
                    <a:tc>
                      <a:txBody>
                        <a:bodyPr/>
                        <a:lstStyle/>
                        <a:p>
                          <a:pPr indent="127000" algn="just">
                            <a:lnSpc>
                              <a:spcPct val="150000"/>
                            </a:lnSpc>
                            <a:spcAft>
                              <a:spcPts val="0"/>
                            </a:spcAft>
                          </a:pPr>
                          <a14:m>
                            <m:oMath xmlns:m="http://schemas.openxmlformats.org/officeDocument/2006/math">
                              <m:r>
                                <a:rPr lang="en-US" sz="1400" i="1" kern="0">
                                  <a:effectLst/>
                                  <a:latin typeface="Cambria Math" panose="02040503050406030204" pitchFamily="18" charset="0"/>
                                  <a:ea typeface="楷体_GB2312"/>
                                </a:rPr>
                                <m:t>|   |   |   </m:t>
                              </m:r>
                              <m:r>
                                <a:rPr lang="en-US" sz="1400" b="1" i="1" kern="0">
                                  <a:effectLst/>
                                  <a:latin typeface="Cambria Math" panose="02040503050406030204" pitchFamily="18" charset="0"/>
                                  <a:ea typeface="楷体_GB2312"/>
                                </a:rPr>
                                <m:t>𝐞𝐧𝐝</m:t>
                              </m:r>
                            </m:oMath>
                          </a14:m>
                          <a:r>
                            <a:rPr lang="en-US" sz="1400" kern="0">
                              <a:effectLst/>
                              <a:latin typeface="Courier New" panose="02070309020205020404" pitchFamily="49" charset="0"/>
                              <a:ea typeface="楷体_GB2312"/>
                              <a:cs typeface="Times New Roman" panose="02020603050405020304" pitchFamily="18" charset="0"/>
                            </a:rPr>
                            <a:t> </a:t>
                          </a:r>
                          <a:endParaRPr lang="zh-CN" sz="1400" kern="100">
                            <a:effectLst/>
                            <a:latin typeface="Times New Roman" panose="02020603050405020304" pitchFamily="18" charset="0"/>
                            <a:ea typeface="宋体" panose="02010600030101010101" pitchFamily="2" charset="-122"/>
                          </a:endParaRPr>
                        </a:p>
                      </a:txBody>
                      <a:tcPr marL="68580" marR="68580" marT="0" marB="0">
                        <a:lnL>
                          <a:noFill/>
                        </a:lnL>
                        <a:lnR>
                          <a:noFill/>
                        </a:lnR>
                        <a:lnT>
                          <a:noFill/>
                        </a:lnT>
                        <a:lnB>
                          <a:noFill/>
                        </a:lnB>
                      </a:tcPr>
                    </a:tc>
                    <a:extLst>
                      <a:ext uri="{0D108BD9-81ED-4DB2-BD59-A6C34878D82A}">
                        <a16:rowId xmlns:a16="http://schemas.microsoft.com/office/drawing/2014/main" val="1850537906"/>
                      </a:ext>
                    </a:extLst>
                  </a:tr>
                  <a:tr h="198120">
                    <a:tc>
                      <a:txBody>
                        <a:bodyPr/>
                        <a:lstStyle/>
                        <a:p>
                          <a:pPr marL="0" indent="0" algn="just" defTabSz="914400" rtl="0" eaLnBrk="1" latinLnBrk="0" hangingPunct="1">
                            <a:lnSpc>
                              <a:spcPct val="150000"/>
                            </a:lnSpc>
                            <a:spcAft>
                              <a:spcPts val="0"/>
                            </a:spcAft>
                          </a:pPr>
                          <a:r>
                            <a:rPr lang="en-US" sz="1400" b="1" kern="100">
                              <a:solidFill>
                                <a:schemeClr val="tx1"/>
                              </a:solidFill>
                              <a:effectLst/>
                              <a:latin typeface="微软雅黑" panose="020B0503020204020204" pitchFamily="34" charset="-122"/>
                              <a:ea typeface="微软雅黑" panose="020B0503020204020204" pitchFamily="34" charset="-122"/>
                              <a:cs typeface="+mn-cs"/>
                            </a:rPr>
                            <a:t>13</a:t>
                          </a:r>
                          <a:endParaRPr lang="zh-CN" altLang="en-US" sz="1400" b="1" kern="100">
                            <a:solidFill>
                              <a:schemeClr val="tx1"/>
                            </a:solidFill>
                            <a:effectLst/>
                            <a:latin typeface="微软雅黑" panose="020B0503020204020204" pitchFamily="34" charset="-122"/>
                            <a:ea typeface="微软雅黑" panose="020B0503020204020204" pitchFamily="34" charset="-122"/>
                            <a:cs typeface="+mn-cs"/>
                          </a:endParaRPr>
                        </a:p>
                      </a:txBody>
                      <a:tcPr marL="68580" marR="68580" marT="0" marB="0">
                        <a:lnL>
                          <a:noFill/>
                        </a:lnL>
                        <a:lnR>
                          <a:noFill/>
                        </a:lnR>
                        <a:lnT>
                          <a:noFill/>
                        </a:lnT>
                        <a:lnB>
                          <a:noFill/>
                        </a:lnB>
                      </a:tcPr>
                    </a:tc>
                    <a:tc>
                      <a:txBody>
                        <a:bodyPr/>
                        <a:lstStyle/>
                        <a:p>
                          <a:pPr indent="127000" algn="just">
                            <a:lnSpc>
                              <a:spcPct val="150000"/>
                            </a:lnSpc>
                            <a:spcAft>
                              <a:spcPts val="0"/>
                            </a:spcAft>
                          </a:pPr>
                          <a14:m>
                            <m:oMath xmlns:m="http://schemas.openxmlformats.org/officeDocument/2006/math">
                              <m:r>
                                <a:rPr lang="en-US" sz="1400" i="1" kern="0">
                                  <a:effectLst/>
                                  <a:latin typeface="Cambria Math" panose="02040503050406030204" pitchFamily="18" charset="0"/>
                                  <a:ea typeface="楷体_GB2312"/>
                                </a:rPr>
                                <m:t>|   |   </m:t>
                              </m:r>
                              <m:r>
                                <a:rPr lang="en-US" sz="1400" b="1" i="1" kern="0">
                                  <a:effectLst/>
                                  <a:latin typeface="Cambria Math" panose="02040503050406030204" pitchFamily="18" charset="0"/>
                                  <a:ea typeface="楷体_GB2312"/>
                                </a:rPr>
                                <m:t>𝐞𝐧𝐝</m:t>
                              </m:r>
                            </m:oMath>
                          </a14:m>
                          <a:r>
                            <a:rPr lang="en-US" sz="1400" kern="0">
                              <a:effectLst/>
                              <a:latin typeface="Courier New" panose="02070309020205020404" pitchFamily="49" charset="0"/>
                              <a:ea typeface="楷体_GB2312"/>
                              <a:cs typeface="Times New Roman" panose="02020603050405020304" pitchFamily="18" charset="0"/>
                            </a:rPr>
                            <a:t> </a:t>
                          </a:r>
                          <a:endParaRPr lang="zh-CN" sz="1400" kern="100">
                            <a:effectLst/>
                            <a:latin typeface="Times New Roman" panose="02020603050405020304" pitchFamily="18" charset="0"/>
                            <a:ea typeface="宋体" panose="02010600030101010101" pitchFamily="2" charset="-122"/>
                          </a:endParaRPr>
                        </a:p>
                      </a:txBody>
                      <a:tcPr marL="68580" marR="68580" marT="0" marB="0">
                        <a:lnL>
                          <a:noFill/>
                        </a:lnL>
                        <a:lnR>
                          <a:noFill/>
                        </a:lnR>
                        <a:lnT>
                          <a:noFill/>
                        </a:lnT>
                        <a:lnB>
                          <a:noFill/>
                        </a:lnB>
                      </a:tcPr>
                    </a:tc>
                    <a:extLst>
                      <a:ext uri="{0D108BD9-81ED-4DB2-BD59-A6C34878D82A}">
                        <a16:rowId xmlns:a16="http://schemas.microsoft.com/office/drawing/2014/main" val="1071260197"/>
                      </a:ext>
                    </a:extLst>
                  </a:tr>
                  <a:tr h="198120">
                    <a:tc>
                      <a:txBody>
                        <a:bodyPr/>
                        <a:lstStyle/>
                        <a:p>
                          <a:pPr marL="0" indent="0" algn="just" defTabSz="914400" rtl="0" eaLnBrk="1" latinLnBrk="0" hangingPunct="1">
                            <a:lnSpc>
                              <a:spcPct val="150000"/>
                            </a:lnSpc>
                            <a:spcAft>
                              <a:spcPts val="0"/>
                            </a:spcAft>
                          </a:pPr>
                          <a:r>
                            <a:rPr lang="en-US" sz="1400" b="1" kern="100">
                              <a:solidFill>
                                <a:schemeClr val="tx1"/>
                              </a:solidFill>
                              <a:effectLst/>
                              <a:latin typeface="微软雅黑" panose="020B0503020204020204" pitchFamily="34" charset="-122"/>
                              <a:ea typeface="微软雅黑" panose="020B0503020204020204" pitchFamily="34" charset="-122"/>
                              <a:cs typeface="+mn-cs"/>
                            </a:rPr>
                            <a:t>14</a:t>
                          </a:r>
                          <a:endParaRPr lang="zh-CN" altLang="en-US" sz="1400" b="1" kern="100">
                            <a:solidFill>
                              <a:schemeClr val="tx1"/>
                            </a:solidFill>
                            <a:effectLst/>
                            <a:latin typeface="微软雅黑" panose="020B0503020204020204" pitchFamily="34" charset="-122"/>
                            <a:ea typeface="微软雅黑" panose="020B0503020204020204" pitchFamily="34" charset="-122"/>
                            <a:cs typeface="+mn-cs"/>
                          </a:endParaRPr>
                        </a:p>
                      </a:txBody>
                      <a:tcPr marL="68580" marR="68580" marT="0" marB="0">
                        <a:lnL>
                          <a:noFill/>
                        </a:lnL>
                        <a:lnR>
                          <a:noFill/>
                        </a:lnR>
                        <a:lnT>
                          <a:noFill/>
                        </a:lnT>
                        <a:lnB>
                          <a:noFill/>
                        </a:lnB>
                      </a:tcPr>
                    </a:tc>
                    <a:tc>
                      <a:txBody>
                        <a:bodyPr/>
                        <a:lstStyle/>
                        <a:p>
                          <a:pPr indent="127000" algn="just">
                            <a:lnSpc>
                              <a:spcPct val="150000"/>
                            </a:lnSpc>
                            <a:spcAft>
                              <a:spcPts val="0"/>
                            </a:spcAft>
                          </a:pPr>
                          <a14:m>
                            <m:oMath xmlns:m="http://schemas.openxmlformats.org/officeDocument/2006/math">
                              <m:r>
                                <a:rPr lang="en-US" sz="1400" i="1" kern="0">
                                  <a:effectLst/>
                                  <a:latin typeface="Cambria Math" panose="02040503050406030204" pitchFamily="18" charset="0"/>
                                  <a:ea typeface="楷体_GB2312"/>
                                </a:rPr>
                                <m:t>|   </m:t>
                              </m:r>
                              <m:r>
                                <a:rPr lang="en-US" sz="1400" b="1" i="1" kern="0">
                                  <a:effectLst/>
                                  <a:latin typeface="Cambria Math" panose="02040503050406030204" pitchFamily="18" charset="0"/>
                                  <a:ea typeface="楷体_GB2312"/>
                                </a:rPr>
                                <m:t>𝐞𝐧𝐝</m:t>
                              </m:r>
                            </m:oMath>
                          </a14:m>
                          <a:r>
                            <a:rPr lang="en-US" sz="1400" kern="0" dirty="0">
                              <a:effectLst/>
                              <a:latin typeface="Courier New" panose="02070309020205020404" pitchFamily="49" charset="0"/>
                              <a:ea typeface="楷体_GB2312"/>
                              <a:cs typeface="Times New Roman" panose="02020603050405020304" pitchFamily="18" charset="0"/>
                            </a:rPr>
                            <a:t> </a:t>
                          </a:r>
                          <a:endParaRPr lang="zh-CN" sz="1400" kern="100" dirty="0">
                            <a:effectLst/>
                            <a:latin typeface="Times New Roman" panose="02020603050405020304" pitchFamily="18" charset="0"/>
                            <a:ea typeface="宋体" panose="02010600030101010101" pitchFamily="2" charset="-122"/>
                          </a:endParaRPr>
                        </a:p>
                      </a:txBody>
                      <a:tcPr marL="68580" marR="68580" marT="0" marB="0">
                        <a:lnL>
                          <a:noFill/>
                        </a:lnL>
                        <a:lnR>
                          <a:noFill/>
                        </a:lnR>
                        <a:lnT>
                          <a:noFill/>
                        </a:lnT>
                        <a:lnB>
                          <a:noFill/>
                        </a:lnB>
                      </a:tcPr>
                    </a:tc>
                    <a:extLst>
                      <a:ext uri="{0D108BD9-81ED-4DB2-BD59-A6C34878D82A}">
                        <a16:rowId xmlns:a16="http://schemas.microsoft.com/office/drawing/2014/main" val="1808403579"/>
                      </a:ext>
                    </a:extLst>
                  </a:tr>
                  <a:tr h="198120">
                    <a:tc>
                      <a:txBody>
                        <a:bodyPr/>
                        <a:lstStyle/>
                        <a:p>
                          <a:pPr marL="0" indent="0" algn="just" defTabSz="914400" rtl="0" eaLnBrk="1" latinLnBrk="0" hangingPunct="1">
                            <a:lnSpc>
                              <a:spcPct val="150000"/>
                            </a:lnSpc>
                            <a:spcAft>
                              <a:spcPts val="0"/>
                            </a:spcAft>
                          </a:pPr>
                          <a:r>
                            <a:rPr lang="en-US" sz="1400" b="1" kern="100" dirty="0">
                              <a:solidFill>
                                <a:schemeClr val="tx1"/>
                              </a:solidFill>
                              <a:effectLst/>
                              <a:latin typeface="微软雅黑" panose="020B0503020204020204" pitchFamily="34" charset="-122"/>
                              <a:ea typeface="微软雅黑" panose="020B0503020204020204" pitchFamily="34" charset="-122"/>
                              <a:cs typeface="+mn-cs"/>
                            </a:rPr>
                            <a:t>15</a:t>
                          </a:r>
                          <a:endParaRPr lang="zh-CN" altLang="en-US" sz="1400" b="1" kern="100" dirty="0">
                            <a:solidFill>
                              <a:schemeClr val="tx1"/>
                            </a:solidFill>
                            <a:effectLst/>
                            <a:latin typeface="微软雅黑" panose="020B0503020204020204" pitchFamily="34" charset="-122"/>
                            <a:ea typeface="微软雅黑" panose="020B0503020204020204" pitchFamily="34" charset="-122"/>
                            <a:cs typeface="+mn-cs"/>
                          </a:endParaRPr>
                        </a:p>
                      </a:txBody>
                      <a:tcPr marL="68580" marR="68580" marT="0" marB="0">
                        <a:lnL>
                          <a:noFill/>
                        </a:lnL>
                        <a:lnR>
                          <a:noFill/>
                        </a:lnR>
                        <a:lnT>
                          <a:noFill/>
                        </a:lnT>
                        <a:lnB>
                          <a:noFill/>
                        </a:lnB>
                      </a:tcPr>
                    </a:tc>
                    <a:tc>
                      <a:txBody>
                        <a:bodyPr/>
                        <a:lstStyle/>
                        <a:p>
                          <a:pPr indent="127000" algn="just">
                            <a:lnSpc>
                              <a:spcPct val="150000"/>
                            </a:lnSpc>
                            <a:spcAft>
                              <a:spcPts val="0"/>
                            </a:spcAft>
                          </a:pPr>
                          <a14:m>
                            <m:oMath xmlns:m="http://schemas.openxmlformats.org/officeDocument/2006/math">
                              <m:r>
                                <a:rPr lang="en-US" sz="1400" b="1" i="1" kern="0">
                                  <a:effectLst/>
                                  <a:latin typeface="Cambria Math" panose="02040503050406030204" pitchFamily="18" charset="0"/>
                                  <a:ea typeface="楷体_GB2312"/>
                                </a:rPr>
                                <m:t>𝐞𝐧𝐝</m:t>
                              </m:r>
                            </m:oMath>
                          </a14:m>
                          <a:r>
                            <a:rPr lang="en-US" sz="1400" b="1" kern="0" dirty="0">
                              <a:effectLst/>
                              <a:latin typeface="Courier New" panose="02070309020205020404" pitchFamily="49" charset="0"/>
                              <a:ea typeface="楷体_GB2312"/>
                              <a:cs typeface="Times New Roman" panose="02020603050405020304" pitchFamily="18" charset="0"/>
                            </a:rPr>
                            <a:t> </a:t>
                          </a:r>
                          <a:endParaRPr lang="zh-CN" sz="1400" kern="100" dirty="0">
                            <a:effectLst/>
                            <a:latin typeface="Times New Roman" panose="02020603050405020304" pitchFamily="18" charset="0"/>
                            <a:ea typeface="宋体" panose="02010600030101010101" pitchFamily="2" charset="-122"/>
                          </a:endParaRPr>
                        </a:p>
                      </a:txBody>
                      <a:tcPr marL="68580" marR="68580" marT="0" marB="0">
                        <a:lnL>
                          <a:noFill/>
                        </a:lnL>
                        <a:lnR>
                          <a:noFill/>
                        </a:lnR>
                        <a:lnT>
                          <a:noFill/>
                        </a:lnT>
                        <a:lnB>
                          <a:noFill/>
                        </a:lnB>
                      </a:tcPr>
                    </a:tc>
                    <a:extLst>
                      <a:ext uri="{0D108BD9-81ED-4DB2-BD59-A6C34878D82A}">
                        <a16:rowId xmlns:a16="http://schemas.microsoft.com/office/drawing/2014/main" val="1373844477"/>
                      </a:ext>
                    </a:extLst>
                  </a:tr>
                </a:tbl>
              </a:graphicData>
            </a:graphic>
          </p:graphicFrame>
        </mc:Choice>
        <mc:Fallback xmlns="">
          <p:graphicFrame>
            <p:nvGraphicFramePr>
              <p:cNvPr id="7" name="表格 6">
                <a:extLst>
                  <a:ext uri="{FF2B5EF4-FFF2-40B4-BE49-F238E27FC236}">
                    <a16:creationId xmlns:a16="http://schemas.microsoft.com/office/drawing/2014/main" id="{9BB4D7E0-3784-48C2-B5FE-C56979C48147}"/>
                  </a:ext>
                </a:extLst>
              </p:cNvPr>
              <p:cNvGraphicFramePr>
                <a:graphicFrameLocks noGrp="1"/>
              </p:cNvGraphicFramePr>
              <p:nvPr>
                <p:extLst>
                  <p:ext uri="{D42A27DB-BD31-4B8C-83A1-F6EECF244321}">
                    <p14:modId xmlns:p14="http://schemas.microsoft.com/office/powerpoint/2010/main" val="3452365785"/>
                  </p:ext>
                </p:extLst>
              </p:nvPr>
            </p:nvGraphicFramePr>
            <p:xfrm>
              <a:off x="838200" y="2320197"/>
              <a:ext cx="7024309" cy="4206372"/>
            </p:xfrm>
            <a:graphic>
              <a:graphicData uri="http://schemas.openxmlformats.org/drawingml/2006/table">
                <a:tbl>
                  <a:tblPr firstRow="1" firstCol="1" bandRow="1"/>
                  <a:tblGrid>
                    <a:gridCol w="396629">
                      <a:extLst>
                        <a:ext uri="{9D8B030D-6E8A-4147-A177-3AD203B41FA5}">
                          <a16:colId xmlns:a16="http://schemas.microsoft.com/office/drawing/2014/main" val="3122086157"/>
                        </a:ext>
                      </a:extLst>
                    </a:gridCol>
                    <a:gridCol w="6627680">
                      <a:extLst>
                        <a:ext uri="{9D8B030D-6E8A-4147-A177-3AD203B41FA5}">
                          <a16:colId xmlns:a16="http://schemas.microsoft.com/office/drawing/2014/main" val="2193577812"/>
                        </a:ext>
                      </a:extLst>
                    </a:gridCol>
                  </a:tblGrid>
                  <a:tr h="292926">
                    <a:tc>
                      <a:txBody>
                        <a:bodyPr/>
                        <a:lstStyle/>
                        <a:p>
                          <a:pPr marL="0" indent="0" algn="just" defTabSz="914400" rtl="0" eaLnBrk="1" latinLnBrk="0" hangingPunct="1">
                            <a:lnSpc>
                              <a:spcPct val="150000"/>
                            </a:lnSpc>
                            <a:spcAft>
                              <a:spcPts val="0"/>
                            </a:spcAft>
                          </a:pPr>
                          <a:r>
                            <a:rPr lang="en-US" sz="1400" b="1" kern="100">
                              <a:solidFill>
                                <a:schemeClr val="tx1"/>
                              </a:solidFill>
                              <a:effectLst/>
                              <a:latin typeface="微软雅黑" panose="020B0503020204020204" pitchFamily="34" charset="-122"/>
                              <a:ea typeface="微软雅黑" panose="020B0503020204020204" pitchFamily="34" charset="-122"/>
                              <a:cs typeface="+mn-cs"/>
                            </a:rPr>
                            <a:t>1</a:t>
                          </a:r>
                          <a:endParaRPr lang="zh-CN" altLang="en-US" sz="1400" b="1" kern="100">
                            <a:solidFill>
                              <a:schemeClr val="tx1"/>
                            </a:solidFill>
                            <a:effectLst/>
                            <a:latin typeface="微软雅黑" panose="020B0503020204020204" pitchFamily="34" charset="-122"/>
                            <a:ea typeface="微软雅黑" panose="020B0503020204020204" pitchFamily="34" charset="-122"/>
                            <a:cs typeface="+mn-cs"/>
                          </a:endParaRPr>
                        </a:p>
                      </a:txBody>
                      <a:tcPr marL="68580" marR="68580" marT="0" marB="0">
                        <a:lnL>
                          <a:noFill/>
                        </a:lnL>
                        <a:lnR>
                          <a:noFill/>
                        </a:lnR>
                        <a:lnT>
                          <a:noFill/>
                        </a:lnT>
                        <a:lnB>
                          <a:noFill/>
                        </a:lnB>
                      </a:tcPr>
                    </a:tc>
                    <a:tc>
                      <a:txBody>
                        <a:bodyPr/>
                        <a:lstStyle/>
                        <a:p>
                          <a:endParaRPr lang="zh-CN"/>
                        </a:p>
                      </a:txBody>
                      <a:tcPr marL="68580" marR="68580" marT="0" marB="0">
                        <a:lnL>
                          <a:noFill/>
                        </a:lnL>
                        <a:lnR>
                          <a:noFill/>
                        </a:lnR>
                        <a:lnT>
                          <a:noFill/>
                        </a:lnT>
                        <a:lnB>
                          <a:noFill/>
                        </a:lnB>
                        <a:blipFill>
                          <a:blip r:embed="rId3"/>
                          <a:stretch>
                            <a:fillRect l="-5974" b="-1372917"/>
                          </a:stretch>
                        </a:blipFill>
                      </a:tcPr>
                    </a:tc>
                    <a:extLst>
                      <a:ext uri="{0D108BD9-81ED-4DB2-BD59-A6C34878D82A}">
                        <a16:rowId xmlns:a16="http://schemas.microsoft.com/office/drawing/2014/main" val="1858604997"/>
                      </a:ext>
                    </a:extLst>
                  </a:tr>
                  <a:tr h="292926">
                    <a:tc>
                      <a:txBody>
                        <a:bodyPr/>
                        <a:lstStyle/>
                        <a:p>
                          <a:pPr marL="0" indent="0" algn="just" defTabSz="914400" rtl="0" eaLnBrk="1" latinLnBrk="0" hangingPunct="1">
                            <a:lnSpc>
                              <a:spcPct val="150000"/>
                            </a:lnSpc>
                            <a:spcAft>
                              <a:spcPts val="0"/>
                            </a:spcAft>
                          </a:pPr>
                          <a:r>
                            <a:rPr lang="en-US" sz="1400" b="1" kern="100">
                              <a:solidFill>
                                <a:schemeClr val="tx1"/>
                              </a:solidFill>
                              <a:effectLst/>
                              <a:latin typeface="微软雅黑" panose="020B0503020204020204" pitchFamily="34" charset="-122"/>
                              <a:ea typeface="微软雅黑" panose="020B0503020204020204" pitchFamily="34" charset="-122"/>
                              <a:cs typeface="+mn-cs"/>
                            </a:rPr>
                            <a:t>2</a:t>
                          </a:r>
                          <a:endParaRPr lang="zh-CN" altLang="en-US" sz="1400" b="1" kern="100">
                            <a:solidFill>
                              <a:schemeClr val="tx1"/>
                            </a:solidFill>
                            <a:effectLst/>
                            <a:latin typeface="微软雅黑" panose="020B0503020204020204" pitchFamily="34" charset="-122"/>
                            <a:ea typeface="微软雅黑" panose="020B0503020204020204" pitchFamily="34" charset="-122"/>
                            <a:cs typeface="+mn-cs"/>
                          </a:endParaRPr>
                        </a:p>
                      </a:txBody>
                      <a:tcPr marL="68580" marR="68580" marT="0" marB="0">
                        <a:lnL>
                          <a:noFill/>
                        </a:lnL>
                        <a:lnR>
                          <a:noFill/>
                        </a:lnR>
                        <a:lnT>
                          <a:noFill/>
                        </a:lnT>
                        <a:lnB>
                          <a:noFill/>
                        </a:lnB>
                      </a:tcPr>
                    </a:tc>
                    <a:tc>
                      <a:txBody>
                        <a:bodyPr/>
                        <a:lstStyle/>
                        <a:p>
                          <a:endParaRPr lang="zh-CN"/>
                        </a:p>
                      </a:txBody>
                      <a:tcPr marL="68580" marR="68580" marT="0" marB="0">
                        <a:lnL>
                          <a:noFill/>
                        </a:lnL>
                        <a:lnR>
                          <a:noFill/>
                        </a:lnR>
                        <a:lnT>
                          <a:noFill/>
                        </a:lnT>
                        <a:lnB>
                          <a:noFill/>
                        </a:lnB>
                        <a:blipFill>
                          <a:blip r:embed="rId3"/>
                          <a:stretch>
                            <a:fillRect l="-5974" t="-100000" b="-1272917"/>
                          </a:stretch>
                        </a:blipFill>
                      </a:tcPr>
                    </a:tc>
                    <a:extLst>
                      <a:ext uri="{0D108BD9-81ED-4DB2-BD59-A6C34878D82A}">
                        <a16:rowId xmlns:a16="http://schemas.microsoft.com/office/drawing/2014/main" val="1406136527"/>
                      </a:ext>
                    </a:extLst>
                  </a:tr>
                  <a:tr h="292926">
                    <a:tc>
                      <a:txBody>
                        <a:bodyPr/>
                        <a:lstStyle/>
                        <a:p>
                          <a:pPr marL="0" indent="0" algn="just" defTabSz="914400" rtl="0" eaLnBrk="1" latinLnBrk="0" hangingPunct="1">
                            <a:lnSpc>
                              <a:spcPct val="150000"/>
                            </a:lnSpc>
                            <a:spcAft>
                              <a:spcPts val="0"/>
                            </a:spcAft>
                          </a:pPr>
                          <a:r>
                            <a:rPr lang="en-US" sz="1400" b="1" kern="100" dirty="0">
                              <a:solidFill>
                                <a:schemeClr val="tx1"/>
                              </a:solidFill>
                              <a:effectLst/>
                              <a:latin typeface="微软雅黑" panose="020B0503020204020204" pitchFamily="34" charset="-122"/>
                              <a:ea typeface="微软雅黑" panose="020B0503020204020204" pitchFamily="34" charset="-122"/>
                              <a:cs typeface="+mn-cs"/>
                            </a:rPr>
                            <a:t>3</a:t>
                          </a:r>
                          <a:endParaRPr lang="zh-CN" altLang="en-US" sz="1400" b="1" kern="100" dirty="0">
                            <a:solidFill>
                              <a:schemeClr val="tx1"/>
                            </a:solidFill>
                            <a:effectLst/>
                            <a:latin typeface="微软雅黑" panose="020B0503020204020204" pitchFamily="34" charset="-122"/>
                            <a:ea typeface="微软雅黑" panose="020B0503020204020204" pitchFamily="34" charset="-122"/>
                            <a:cs typeface="+mn-cs"/>
                          </a:endParaRPr>
                        </a:p>
                      </a:txBody>
                      <a:tcPr marL="68580" marR="68580" marT="0" marB="0">
                        <a:lnL>
                          <a:noFill/>
                        </a:lnL>
                        <a:lnR>
                          <a:noFill/>
                        </a:lnR>
                        <a:lnT>
                          <a:noFill/>
                        </a:lnT>
                        <a:lnB>
                          <a:noFill/>
                        </a:lnB>
                      </a:tcPr>
                    </a:tc>
                    <a:tc>
                      <a:txBody>
                        <a:bodyPr/>
                        <a:lstStyle/>
                        <a:p>
                          <a:endParaRPr lang="zh-CN"/>
                        </a:p>
                      </a:txBody>
                      <a:tcPr marL="68580" marR="68580" marT="0" marB="0">
                        <a:lnL>
                          <a:noFill/>
                        </a:lnL>
                        <a:lnR>
                          <a:noFill/>
                        </a:lnR>
                        <a:lnT>
                          <a:noFill/>
                        </a:lnT>
                        <a:lnB>
                          <a:noFill/>
                        </a:lnB>
                        <a:blipFill>
                          <a:blip r:embed="rId3"/>
                          <a:stretch>
                            <a:fillRect l="-5974" t="-200000" b="-1172917"/>
                          </a:stretch>
                        </a:blipFill>
                      </a:tcPr>
                    </a:tc>
                    <a:extLst>
                      <a:ext uri="{0D108BD9-81ED-4DB2-BD59-A6C34878D82A}">
                        <a16:rowId xmlns:a16="http://schemas.microsoft.com/office/drawing/2014/main" val="1047520358"/>
                      </a:ext>
                    </a:extLst>
                  </a:tr>
                  <a:tr h="292926">
                    <a:tc>
                      <a:txBody>
                        <a:bodyPr/>
                        <a:lstStyle/>
                        <a:p>
                          <a:pPr marL="0" indent="0" algn="just" defTabSz="914400" rtl="0" eaLnBrk="1" latinLnBrk="0" hangingPunct="1">
                            <a:lnSpc>
                              <a:spcPct val="150000"/>
                            </a:lnSpc>
                            <a:spcAft>
                              <a:spcPts val="0"/>
                            </a:spcAft>
                          </a:pPr>
                          <a:r>
                            <a:rPr lang="en-US" sz="1400" b="1" kern="100">
                              <a:solidFill>
                                <a:schemeClr val="tx1"/>
                              </a:solidFill>
                              <a:effectLst/>
                              <a:latin typeface="微软雅黑" panose="020B0503020204020204" pitchFamily="34" charset="-122"/>
                              <a:ea typeface="微软雅黑" panose="020B0503020204020204" pitchFamily="34" charset="-122"/>
                              <a:cs typeface="+mn-cs"/>
                            </a:rPr>
                            <a:t>4</a:t>
                          </a:r>
                          <a:endParaRPr lang="zh-CN" altLang="en-US" sz="1400" b="1" kern="100">
                            <a:solidFill>
                              <a:schemeClr val="tx1"/>
                            </a:solidFill>
                            <a:effectLst/>
                            <a:latin typeface="微软雅黑" panose="020B0503020204020204" pitchFamily="34" charset="-122"/>
                            <a:ea typeface="微软雅黑" panose="020B0503020204020204" pitchFamily="34" charset="-122"/>
                            <a:cs typeface="+mn-cs"/>
                          </a:endParaRPr>
                        </a:p>
                      </a:txBody>
                      <a:tcPr marL="68580" marR="68580" marT="0" marB="0">
                        <a:lnL>
                          <a:noFill/>
                        </a:lnL>
                        <a:lnR>
                          <a:noFill/>
                        </a:lnR>
                        <a:lnT>
                          <a:noFill/>
                        </a:lnT>
                        <a:lnB>
                          <a:noFill/>
                        </a:lnB>
                      </a:tcPr>
                    </a:tc>
                    <a:tc>
                      <a:txBody>
                        <a:bodyPr/>
                        <a:lstStyle/>
                        <a:p>
                          <a:endParaRPr lang="zh-CN"/>
                        </a:p>
                      </a:txBody>
                      <a:tcPr marL="68580" marR="68580" marT="0" marB="0">
                        <a:lnL>
                          <a:noFill/>
                        </a:lnL>
                        <a:lnR>
                          <a:noFill/>
                        </a:lnR>
                        <a:lnT>
                          <a:noFill/>
                        </a:lnT>
                        <a:lnB>
                          <a:noFill/>
                        </a:lnB>
                        <a:blipFill>
                          <a:blip r:embed="rId3"/>
                          <a:stretch>
                            <a:fillRect l="-5974" t="-300000" b="-1072917"/>
                          </a:stretch>
                        </a:blipFill>
                      </a:tcPr>
                    </a:tc>
                    <a:extLst>
                      <a:ext uri="{0D108BD9-81ED-4DB2-BD59-A6C34878D82A}">
                        <a16:rowId xmlns:a16="http://schemas.microsoft.com/office/drawing/2014/main" val="431893342"/>
                      </a:ext>
                    </a:extLst>
                  </a:tr>
                  <a:tr h="320040">
                    <a:tc>
                      <a:txBody>
                        <a:bodyPr/>
                        <a:lstStyle/>
                        <a:p>
                          <a:pPr marL="0" indent="0" algn="just" defTabSz="914400" rtl="0" eaLnBrk="1" latinLnBrk="0" hangingPunct="1">
                            <a:lnSpc>
                              <a:spcPct val="150000"/>
                            </a:lnSpc>
                            <a:spcAft>
                              <a:spcPts val="0"/>
                            </a:spcAft>
                          </a:pPr>
                          <a:r>
                            <a:rPr lang="en-US" sz="1400" b="1" kern="100" dirty="0">
                              <a:solidFill>
                                <a:schemeClr val="tx1"/>
                              </a:solidFill>
                              <a:effectLst/>
                              <a:latin typeface="微软雅黑" panose="020B0503020204020204" pitchFamily="34" charset="-122"/>
                              <a:ea typeface="微软雅黑" panose="020B0503020204020204" pitchFamily="34" charset="-122"/>
                              <a:cs typeface="+mn-cs"/>
                            </a:rPr>
                            <a:t>5</a:t>
                          </a:r>
                          <a:endParaRPr lang="zh-CN" altLang="en-US" sz="1400" b="1" kern="100" dirty="0">
                            <a:solidFill>
                              <a:schemeClr val="tx1"/>
                            </a:solidFill>
                            <a:effectLst/>
                            <a:latin typeface="微软雅黑" panose="020B0503020204020204" pitchFamily="34" charset="-122"/>
                            <a:ea typeface="微软雅黑" panose="020B0503020204020204" pitchFamily="34" charset="-122"/>
                            <a:cs typeface="+mn-cs"/>
                          </a:endParaRPr>
                        </a:p>
                      </a:txBody>
                      <a:tcPr marL="68580" marR="68580" marT="0" marB="0">
                        <a:lnL>
                          <a:noFill/>
                        </a:lnL>
                        <a:lnR>
                          <a:noFill/>
                        </a:lnR>
                        <a:lnT>
                          <a:noFill/>
                        </a:lnT>
                        <a:lnB>
                          <a:noFill/>
                        </a:lnB>
                      </a:tcPr>
                    </a:tc>
                    <a:tc>
                      <a:txBody>
                        <a:bodyPr/>
                        <a:lstStyle/>
                        <a:p>
                          <a:endParaRPr lang="zh-CN"/>
                        </a:p>
                      </a:txBody>
                      <a:tcPr marL="68580" marR="68580" marT="0" marB="0">
                        <a:lnL>
                          <a:noFill/>
                        </a:lnL>
                        <a:lnR>
                          <a:noFill/>
                        </a:lnR>
                        <a:lnT>
                          <a:noFill/>
                        </a:lnT>
                        <a:lnB>
                          <a:noFill/>
                        </a:lnB>
                        <a:blipFill>
                          <a:blip r:embed="rId3"/>
                          <a:stretch>
                            <a:fillRect l="-5974" t="-362264" b="-871698"/>
                          </a:stretch>
                        </a:blipFill>
                      </a:tcPr>
                    </a:tc>
                    <a:extLst>
                      <a:ext uri="{0D108BD9-81ED-4DB2-BD59-A6C34878D82A}">
                        <a16:rowId xmlns:a16="http://schemas.microsoft.com/office/drawing/2014/main" val="1500900251"/>
                      </a:ext>
                    </a:extLst>
                  </a:tr>
                  <a:tr h="320040">
                    <a:tc>
                      <a:txBody>
                        <a:bodyPr/>
                        <a:lstStyle/>
                        <a:p>
                          <a:pPr marL="0" indent="0" algn="just" defTabSz="914400" rtl="0" eaLnBrk="1" latinLnBrk="0" hangingPunct="1">
                            <a:lnSpc>
                              <a:spcPct val="150000"/>
                            </a:lnSpc>
                            <a:spcAft>
                              <a:spcPts val="0"/>
                            </a:spcAft>
                          </a:pPr>
                          <a:r>
                            <a:rPr lang="en-US" sz="1400" b="1" kern="100">
                              <a:solidFill>
                                <a:schemeClr val="tx1"/>
                              </a:solidFill>
                              <a:effectLst/>
                              <a:latin typeface="微软雅黑" panose="020B0503020204020204" pitchFamily="34" charset="-122"/>
                              <a:ea typeface="微软雅黑" panose="020B0503020204020204" pitchFamily="34" charset="-122"/>
                              <a:cs typeface="+mn-cs"/>
                            </a:rPr>
                            <a:t>6</a:t>
                          </a:r>
                          <a:endParaRPr lang="zh-CN" altLang="en-US" sz="1400" b="1" kern="100">
                            <a:solidFill>
                              <a:schemeClr val="tx1"/>
                            </a:solidFill>
                            <a:effectLst/>
                            <a:latin typeface="微软雅黑" panose="020B0503020204020204" pitchFamily="34" charset="-122"/>
                            <a:ea typeface="微软雅黑" panose="020B0503020204020204" pitchFamily="34" charset="-122"/>
                            <a:cs typeface="+mn-cs"/>
                          </a:endParaRPr>
                        </a:p>
                      </a:txBody>
                      <a:tcPr marL="68580" marR="68580" marT="0" marB="0">
                        <a:lnL>
                          <a:noFill/>
                        </a:lnL>
                        <a:lnR>
                          <a:noFill/>
                        </a:lnR>
                        <a:lnT>
                          <a:noFill/>
                        </a:lnT>
                        <a:lnB>
                          <a:noFill/>
                        </a:lnB>
                      </a:tcPr>
                    </a:tc>
                    <a:tc>
                      <a:txBody>
                        <a:bodyPr/>
                        <a:lstStyle/>
                        <a:p>
                          <a:endParaRPr lang="zh-CN"/>
                        </a:p>
                      </a:txBody>
                      <a:tcPr marL="68580" marR="68580" marT="0" marB="0">
                        <a:lnL>
                          <a:noFill/>
                        </a:lnL>
                        <a:lnR>
                          <a:noFill/>
                        </a:lnR>
                        <a:lnT>
                          <a:noFill/>
                        </a:lnT>
                        <a:lnB>
                          <a:noFill/>
                        </a:lnB>
                        <a:blipFill>
                          <a:blip r:embed="rId3"/>
                          <a:stretch>
                            <a:fillRect l="-5974" t="-462264" b="-771698"/>
                          </a:stretch>
                        </a:blipFill>
                      </a:tcPr>
                    </a:tc>
                    <a:extLst>
                      <a:ext uri="{0D108BD9-81ED-4DB2-BD59-A6C34878D82A}">
                        <a16:rowId xmlns:a16="http://schemas.microsoft.com/office/drawing/2014/main" val="2393778240"/>
                      </a:ext>
                    </a:extLst>
                  </a:tr>
                  <a:tr h="320040">
                    <a:tc>
                      <a:txBody>
                        <a:bodyPr/>
                        <a:lstStyle/>
                        <a:p>
                          <a:pPr marL="0" indent="0" algn="just" defTabSz="914400" rtl="0" eaLnBrk="1" latinLnBrk="0" hangingPunct="1">
                            <a:lnSpc>
                              <a:spcPct val="150000"/>
                            </a:lnSpc>
                            <a:spcAft>
                              <a:spcPts val="0"/>
                            </a:spcAft>
                          </a:pPr>
                          <a:r>
                            <a:rPr lang="en-US" sz="1400" b="1" kern="100">
                              <a:solidFill>
                                <a:schemeClr val="tx1"/>
                              </a:solidFill>
                              <a:effectLst/>
                              <a:latin typeface="微软雅黑" panose="020B0503020204020204" pitchFamily="34" charset="-122"/>
                              <a:ea typeface="微软雅黑" panose="020B0503020204020204" pitchFamily="34" charset="-122"/>
                              <a:cs typeface="+mn-cs"/>
                            </a:rPr>
                            <a:t>7</a:t>
                          </a:r>
                          <a:endParaRPr lang="zh-CN" altLang="en-US" sz="1400" b="1" kern="100">
                            <a:solidFill>
                              <a:schemeClr val="tx1"/>
                            </a:solidFill>
                            <a:effectLst/>
                            <a:latin typeface="微软雅黑" panose="020B0503020204020204" pitchFamily="34" charset="-122"/>
                            <a:ea typeface="微软雅黑" panose="020B0503020204020204" pitchFamily="34" charset="-122"/>
                            <a:cs typeface="+mn-cs"/>
                          </a:endParaRPr>
                        </a:p>
                      </a:txBody>
                      <a:tcPr marL="68580" marR="68580" marT="0" marB="0">
                        <a:lnL>
                          <a:noFill/>
                        </a:lnL>
                        <a:lnR>
                          <a:noFill/>
                        </a:lnR>
                        <a:lnT>
                          <a:noFill/>
                        </a:lnT>
                        <a:lnB>
                          <a:noFill/>
                        </a:lnB>
                      </a:tcPr>
                    </a:tc>
                    <a:tc>
                      <a:txBody>
                        <a:bodyPr/>
                        <a:lstStyle/>
                        <a:p>
                          <a:endParaRPr lang="zh-CN"/>
                        </a:p>
                      </a:txBody>
                      <a:tcPr marL="68580" marR="68580" marT="0" marB="0">
                        <a:lnL>
                          <a:noFill/>
                        </a:lnL>
                        <a:lnR>
                          <a:noFill/>
                        </a:lnR>
                        <a:lnT>
                          <a:noFill/>
                        </a:lnT>
                        <a:lnB>
                          <a:noFill/>
                        </a:lnB>
                        <a:blipFill>
                          <a:blip r:embed="rId3"/>
                          <a:stretch>
                            <a:fillRect l="-5974" t="-573077" b="-686538"/>
                          </a:stretch>
                        </a:blipFill>
                      </a:tcPr>
                    </a:tc>
                    <a:extLst>
                      <a:ext uri="{0D108BD9-81ED-4DB2-BD59-A6C34878D82A}">
                        <a16:rowId xmlns:a16="http://schemas.microsoft.com/office/drawing/2014/main" val="2115726859"/>
                      </a:ext>
                    </a:extLst>
                  </a:tr>
                  <a:tr h="292926">
                    <a:tc>
                      <a:txBody>
                        <a:bodyPr/>
                        <a:lstStyle/>
                        <a:p>
                          <a:pPr marL="0" indent="0" algn="just" defTabSz="914400" rtl="0" eaLnBrk="1" latinLnBrk="0" hangingPunct="1">
                            <a:lnSpc>
                              <a:spcPct val="150000"/>
                            </a:lnSpc>
                            <a:spcAft>
                              <a:spcPts val="0"/>
                            </a:spcAft>
                          </a:pPr>
                          <a:r>
                            <a:rPr lang="en-US" sz="1400" b="1" kern="100">
                              <a:solidFill>
                                <a:schemeClr val="tx1"/>
                              </a:solidFill>
                              <a:effectLst/>
                              <a:latin typeface="微软雅黑" panose="020B0503020204020204" pitchFamily="34" charset="-122"/>
                              <a:ea typeface="微软雅黑" panose="020B0503020204020204" pitchFamily="34" charset="-122"/>
                              <a:cs typeface="+mn-cs"/>
                            </a:rPr>
                            <a:t>8</a:t>
                          </a:r>
                          <a:endParaRPr lang="zh-CN" altLang="en-US" sz="1400" b="1" kern="100">
                            <a:solidFill>
                              <a:schemeClr val="tx1"/>
                            </a:solidFill>
                            <a:effectLst/>
                            <a:latin typeface="微软雅黑" panose="020B0503020204020204" pitchFamily="34" charset="-122"/>
                            <a:ea typeface="微软雅黑" panose="020B0503020204020204" pitchFamily="34" charset="-122"/>
                            <a:cs typeface="+mn-cs"/>
                          </a:endParaRPr>
                        </a:p>
                      </a:txBody>
                      <a:tcPr marL="68580" marR="68580" marT="0" marB="0">
                        <a:lnL>
                          <a:noFill/>
                        </a:lnL>
                        <a:lnR>
                          <a:noFill/>
                        </a:lnR>
                        <a:lnT>
                          <a:noFill/>
                        </a:lnT>
                        <a:lnB>
                          <a:noFill/>
                        </a:lnB>
                      </a:tcPr>
                    </a:tc>
                    <a:tc>
                      <a:txBody>
                        <a:bodyPr/>
                        <a:lstStyle/>
                        <a:p>
                          <a:endParaRPr lang="zh-CN"/>
                        </a:p>
                      </a:txBody>
                      <a:tcPr marL="68580" marR="68580" marT="0" marB="0">
                        <a:lnL>
                          <a:noFill/>
                        </a:lnL>
                        <a:lnR>
                          <a:noFill/>
                        </a:lnR>
                        <a:lnT>
                          <a:noFill/>
                        </a:lnT>
                        <a:lnB>
                          <a:noFill/>
                        </a:lnB>
                        <a:blipFill>
                          <a:blip r:embed="rId3"/>
                          <a:stretch>
                            <a:fillRect l="-5974" t="-729167" b="-643750"/>
                          </a:stretch>
                        </a:blipFill>
                      </a:tcPr>
                    </a:tc>
                    <a:extLst>
                      <a:ext uri="{0D108BD9-81ED-4DB2-BD59-A6C34878D82A}">
                        <a16:rowId xmlns:a16="http://schemas.microsoft.com/office/drawing/2014/main" val="440725541"/>
                      </a:ext>
                    </a:extLst>
                  </a:tr>
                  <a:tr h="316992">
                    <a:tc>
                      <a:txBody>
                        <a:bodyPr/>
                        <a:lstStyle/>
                        <a:p>
                          <a:pPr marL="0" indent="0" algn="just" defTabSz="914400" rtl="0" eaLnBrk="1" latinLnBrk="0" hangingPunct="1">
                            <a:lnSpc>
                              <a:spcPct val="150000"/>
                            </a:lnSpc>
                            <a:spcAft>
                              <a:spcPts val="0"/>
                            </a:spcAft>
                          </a:pPr>
                          <a:r>
                            <a:rPr lang="en-US" sz="1400" b="1" kern="100">
                              <a:solidFill>
                                <a:schemeClr val="tx1"/>
                              </a:solidFill>
                              <a:effectLst/>
                              <a:latin typeface="微软雅黑" panose="020B0503020204020204" pitchFamily="34" charset="-122"/>
                              <a:ea typeface="微软雅黑" panose="020B0503020204020204" pitchFamily="34" charset="-122"/>
                              <a:cs typeface="+mn-cs"/>
                            </a:rPr>
                            <a:t>9</a:t>
                          </a:r>
                          <a:endParaRPr lang="zh-CN" altLang="en-US" sz="1400" b="1" kern="100">
                            <a:solidFill>
                              <a:schemeClr val="tx1"/>
                            </a:solidFill>
                            <a:effectLst/>
                            <a:latin typeface="微软雅黑" panose="020B0503020204020204" pitchFamily="34" charset="-122"/>
                            <a:ea typeface="微软雅黑" panose="020B0503020204020204" pitchFamily="34" charset="-122"/>
                            <a:cs typeface="+mn-cs"/>
                          </a:endParaRPr>
                        </a:p>
                      </a:txBody>
                      <a:tcPr marL="68580" marR="68580" marT="0" marB="0">
                        <a:lnL>
                          <a:noFill/>
                        </a:lnL>
                        <a:lnR>
                          <a:noFill/>
                        </a:lnR>
                        <a:lnT>
                          <a:noFill/>
                        </a:lnT>
                        <a:lnB>
                          <a:noFill/>
                        </a:lnB>
                      </a:tcPr>
                    </a:tc>
                    <a:tc>
                      <a:txBody>
                        <a:bodyPr/>
                        <a:lstStyle/>
                        <a:p>
                          <a:endParaRPr lang="zh-CN"/>
                        </a:p>
                      </a:txBody>
                      <a:tcPr marL="68580" marR="68580" marT="0" marB="0">
                        <a:lnL>
                          <a:noFill/>
                        </a:lnL>
                        <a:lnR>
                          <a:noFill/>
                        </a:lnR>
                        <a:lnT>
                          <a:noFill/>
                        </a:lnT>
                        <a:lnB>
                          <a:noFill/>
                        </a:lnB>
                        <a:blipFill>
                          <a:blip r:embed="rId3"/>
                          <a:stretch>
                            <a:fillRect l="-5974" t="-765385" b="-494231"/>
                          </a:stretch>
                        </a:blipFill>
                      </a:tcPr>
                    </a:tc>
                    <a:extLst>
                      <a:ext uri="{0D108BD9-81ED-4DB2-BD59-A6C34878D82A}">
                        <a16:rowId xmlns:a16="http://schemas.microsoft.com/office/drawing/2014/main" val="502606886"/>
                      </a:ext>
                    </a:extLst>
                  </a:tr>
                  <a:tr h="292926">
                    <a:tc>
                      <a:txBody>
                        <a:bodyPr/>
                        <a:lstStyle/>
                        <a:p>
                          <a:pPr marL="0" indent="0" algn="just" defTabSz="914400" rtl="0" eaLnBrk="1" latinLnBrk="0" hangingPunct="1">
                            <a:lnSpc>
                              <a:spcPct val="150000"/>
                            </a:lnSpc>
                            <a:spcAft>
                              <a:spcPts val="0"/>
                            </a:spcAft>
                          </a:pPr>
                          <a:r>
                            <a:rPr lang="en-US" sz="1400" b="1" kern="100" dirty="0">
                              <a:solidFill>
                                <a:schemeClr val="tx1"/>
                              </a:solidFill>
                              <a:effectLst/>
                              <a:latin typeface="微软雅黑" panose="020B0503020204020204" pitchFamily="34" charset="-122"/>
                              <a:ea typeface="微软雅黑" panose="020B0503020204020204" pitchFamily="34" charset="-122"/>
                              <a:cs typeface="+mn-cs"/>
                            </a:rPr>
                            <a:t>10</a:t>
                          </a:r>
                          <a:endParaRPr lang="zh-CN" altLang="en-US" sz="1400" b="1" kern="100" dirty="0">
                            <a:solidFill>
                              <a:schemeClr val="tx1"/>
                            </a:solidFill>
                            <a:effectLst/>
                            <a:latin typeface="微软雅黑" panose="020B0503020204020204" pitchFamily="34" charset="-122"/>
                            <a:ea typeface="微软雅黑" panose="020B0503020204020204" pitchFamily="34" charset="-122"/>
                            <a:cs typeface="+mn-cs"/>
                          </a:endParaRPr>
                        </a:p>
                      </a:txBody>
                      <a:tcPr marL="68580" marR="68580" marT="0" marB="0">
                        <a:lnL>
                          <a:noFill/>
                        </a:lnL>
                        <a:lnR>
                          <a:noFill/>
                        </a:lnR>
                        <a:lnT>
                          <a:noFill/>
                        </a:lnT>
                        <a:lnB>
                          <a:noFill/>
                        </a:lnB>
                      </a:tcPr>
                    </a:tc>
                    <a:tc>
                      <a:txBody>
                        <a:bodyPr/>
                        <a:lstStyle/>
                        <a:p>
                          <a:endParaRPr lang="zh-CN"/>
                        </a:p>
                      </a:txBody>
                      <a:tcPr marL="68580" marR="68580" marT="0" marB="0">
                        <a:lnL>
                          <a:noFill/>
                        </a:lnL>
                        <a:lnR>
                          <a:noFill/>
                        </a:lnR>
                        <a:lnT>
                          <a:noFill/>
                        </a:lnT>
                        <a:lnB>
                          <a:noFill/>
                        </a:lnB>
                        <a:blipFill>
                          <a:blip r:embed="rId3"/>
                          <a:stretch>
                            <a:fillRect l="-5974" t="-918367" b="-424490"/>
                          </a:stretch>
                        </a:blipFill>
                      </a:tcPr>
                    </a:tc>
                    <a:extLst>
                      <a:ext uri="{0D108BD9-81ED-4DB2-BD59-A6C34878D82A}">
                        <a16:rowId xmlns:a16="http://schemas.microsoft.com/office/drawing/2014/main" val="1216873686"/>
                      </a:ext>
                    </a:extLst>
                  </a:tr>
                  <a:tr h="292926">
                    <a:tc>
                      <a:txBody>
                        <a:bodyPr/>
                        <a:lstStyle/>
                        <a:p>
                          <a:pPr marL="0" indent="0" algn="just" defTabSz="914400" rtl="0" eaLnBrk="1" latinLnBrk="0" hangingPunct="1">
                            <a:lnSpc>
                              <a:spcPct val="150000"/>
                            </a:lnSpc>
                            <a:spcAft>
                              <a:spcPts val="0"/>
                            </a:spcAft>
                          </a:pPr>
                          <a:r>
                            <a:rPr lang="en-US" sz="1400" b="1" kern="100">
                              <a:solidFill>
                                <a:schemeClr val="tx1"/>
                              </a:solidFill>
                              <a:effectLst/>
                              <a:latin typeface="微软雅黑" panose="020B0503020204020204" pitchFamily="34" charset="-122"/>
                              <a:ea typeface="微软雅黑" panose="020B0503020204020204" pitchFamily="34" charset="-122"/>
                              <a:cs typeface="+mn-cs"/>
                            </a:rPr>
                            <a:t>12</a:t>
                          </a:r>
                          <a:endParaRPr lang="zh-CN" altLang="en-US" sz="1400" b="1" kern="100">
                            <a:solidFill>
                              <a:schemeClr val="tx1"/>
                            </a:solidFill>
                            <a:effectLst/>
                            <a:latin typeface="微软雅黑" panose="020B0503020204020204" pitchFamily="34" charset="-122"/>
                            <a:ea typeface="微软雅黑" panose="020B0503020204020204" pitchFamily="34" charset="-122"/>
                            <a:cs typeface="+mn-cs"/>
                          </a:endParaRPr>
                        </a:p>
                      </a:txBody>
                      <a:tcPr marL="68580" marR="68580" marT="0" marB="0">
                        <a:lnL>
                          <a:noFill/>
                        </a:lnL>
                        <a:lnR>
                          <a:noFill/>
                        </a:lnR>
                        <a:lnT>
                          <a:noFill/>
                        </a:lnT>
                        <a:lnB>
                          <a:noFill/>
                        </a:lnB>
                      </a:tcPr>
                    </a:tc>
                    <a:tc>
                      <a:txBody>
                        <a:bodyPr/>
                        <a:lstStyle/>
                        <a:p>
                          <a:endParaRPr lang="zh-CN"/>
                        </a:p>
                      </a:txBody>
                      <a:tcPr marL="68580" marR="68580" marT="0" marB="0">
                        <a:lnL>
                          <a:noFill/>
                        </a:lnL>
                        <a:lnR>
                          <a:noFill/>
                        </a:lnR>
                        <a:lnT>
                          <a:noFill/>
                        </a:lnT>
                        <a:lnB>
                          <a:noFill/>
                        </a:lnB>
                        <a:blipFill>
                          <a:blip r:embed="rId3"/>
                          <a:stretch>
                            <a:fillRect l="-5974" t="-1039583" b="-333333"/>
                          </a:stretch>
                        </a:blipFill>
                      </a:tcPr>
                    </a:tc>
                    <a:extLst>
                      <a:ext uri="{0D108BD9-81ED-4DB2-BD59-A6C34878D82A}">
                        <a16:rowId xmlns:a16="http://schemas.microsoft.com/office/drawing/2014/main" val="1850537906"/>
                      </a:ext>
                    </a:extLst>
                  </a:tr>
                  <a:tr h="292926">
                    <a:tc>
                      <a:txBody>
                        <a:bodyPr/>
                        <a:lstStyle/>
                        <a:p>
                          <a:pPr marL="0" indent="0" algn="just" defTabSz="914400" rtl="0" eaLnBrk="1" latinLnBrk="0" hangingPunct="1">
                            <a:lnSpc>
                              <a:spcPct val="150000"/>
                            </a:lnSpc>
                            <a:spcAft>
                              <a:spcPts val="0"/>
                            </a:spcAft>
                          </a:pPr>
                          <a:r>
                            <a:rPr lang="en-US" sz="1400" b="1" kern="100">
                              <a:solidFill>
                                <a:schemeClr val="tx1"/>
                              </a:solidFill>
                              <a:effectLst/>
                              <a:latin typeface="微软雅黑" panose="020B0503020204020204" pitchFamily="34" charset="-122"/>
                              <a:ea typeface="微软雅黑" panose="020B0503020204020204" pitchFamily="34" charset="-122"/>
                              <a:cs typeface="+mn-cs"/>
                            </a:rPr>
                            <a:t>13</a:t>
                          </a:r>
                          <a:endParaRPr lang="zh-CN" altLang="en-US" sz="1400" b="1" kern="100">
                            <a:solidFill>
                              <a:schemeClr val="tx1"/>
                            </a:solidFill>
                            <a:effectLst/>
                            <a:latin typeface="微软雅黑" panose="020B0503020204020204" pitchFamily="34" charset="-122"/>
                            <a:ea typeface="微软雅黑" panose="020B0503020204020204" pitchFamily="34" charset="-122"/>
                            <a:cs typeface="+mn-cs"/>
                          </a:endParaRPr>
                        </a:p>
                      </a:txBody>
                      <a:tcPr marL="68580" marR="68580" marT="0" marB="0">
                        <a:lnL>
                          <a:noFill/>
                        </a:lnL>
                        <a:lnR>
                          <a:noFill/>
                        </a:lnR>
                        <a:lnT>
                          <a:noFill/>
                        </a:lnT>
                        <a:lnB>
                          <a:noFill/>
                        </a:lnB>
                      </a:tcPr>
                    </a:tc>
                    <a:tc>
                      <a:txBody>
                        <a:bodyPr/>
                        <a:lstStyle/>
                        <a:p>
                          <a:endParaRPr lang="zh-CN"/>
                        </a:p>
                      </a:txBody>
                      <a:tcPr marL="68580" marR="68580" marT="0" marB="0">
                        <a:lnL>
                          <a:noFill/>
                        </a:lnL>
                        <a:lnR>
                          <a:noFill/>
                        </a:lnR>
                        <a:lnT>
                          <a:noFill/>
                        </a:lnT>
                        <a:lnB>
                          <a:noFill/>
                        </a:lnB>
                        <a:blipFill>
                          <a:blip r:embed="rId3"/>
                          <a:stretch>
                            <a:fillRect l="-5974" t="-1139583" b="-233333"/>
                          </a:stretch>
                        </a:blipFill>
                      </a:tcPr>
                    </a:tc>
                    <a:extLst>
                      <a:ext uri="{0D108BD9-81ED-4DB2-BD59-A6C34878D82A}">
                        <a16:rowId xmlns:a16="http://schemas.microsoft.com/office/drawing/2014/main" val="1071260197"/>
                      </a:ext>
                    </a:extLst>
                  </a:tr>
                  <a:tr h="292926">
                    <a:tc>
                      <a:txBody>
                        <a:bodyPr/>
                        <a:lstStyle/>
                        <a:p>
                          <a:pPr marL="0" indent="0" algn="just" defTabSz="914400" rtl="0" eaLnBrk="1" latinLnBrk="0" hangingPunct="1">
                            <a:lnSpc>
                              <a:spcPct val="150000"/>
                            </a:lnSpc>
                            <a:spcAft>
                              <a:spcPts val="0"/>
                            </a:spcAft>
                          </a:pPr>
                          <a:r>
                            <a:rPr lang="en-US" sz="1400" b="1" kern="100">
                              <a:solidFill>
                                <a:schemeClr val="tx1"/>
                              </a:solidFill>
                              <a:effectLst/>
                              <a:latin typeface="微软雅黑" panose="020B0503020204020204" pitchFamily="34" charset="-122"/>
                              <a:ea typeface="微软雅黑" panose="020B0503020204020204" pitchFamily="34" charset="-122"/>
                              <a:cs typeface="+mn-cs"/>
                            </a:rPr>
                            <a:t>14</a:t>
                          </a:r>
                          <a:endParaRPr lang="zh-CN" altLang="en-US" sz="1400" b="1" kern="100">
                            <a:solidFill>
                              <a:schemeClr val="tx1"/>
                            </a:solidFill>
                            <a:effectLst/>
                            <a:latin typeface="微软雅黑" panose="020B0503020204020204" pitchFamily="34" charset="-122"/>
                            <a:ea typeface="微软雅黑" panose="020B0503020204020204" pitchFamily="34" charset="-122"/>
                            <a:cs typeface="+mn-cs"/>
                          </a:endParaRPr>
                        </a:p>
                      </a:txBody>
                      <a:tcPr marL="68580" marR="68580" marT="0" marB="0">
                        <a:lnL>
                          <a:noFill/>
                        </a:lnL>
                        <a:lnR>
                          <a:noFill/>
                        </a:lnR>
                        <a:lnT>
                          <a:noFill/>
                        </a:lnT>
                        <a:lnB>
                          <a:noFill/>
                        </a:lnB>
                      </a:tcPr>
                    </a:tc>
                    <a:tc>
                      <a:txBody>
                        <a:bodyPr/>
                        <a:lstStyle/>
                        <a:p>
                          <a:endParaRPr lang="zh-CN"/>
                        </a:p>
                      </a:txBody>
                      <a:tcPr marL="68580" marR="68580" marT="0" marB="0">
                        <a:lnL>
                          <a:noFill/>
                        </a:lnL>
                        <a:lnR>
                          <a:noFill/>
                        </a:lnR>
                        <a:lnT>
                          <a:noFill/>
                        </a:lnT>
                        <a:lnB>
                          <a:noFill/>
                        </a:lnB>
                        <a:blipFill>
                          <a:blip r:embed="rId3"/>
                          <a:stretch>
                            <a:fillRect l="-5974" t="-1239583" b="-133333"/>
                          </a:stretch>
                        </a:blipFill>
                      </a:tcPr>
                    </a:tc>
                    <a:extLst>
                      <a:ext uri="{0D108BD9-81ED-4DB2-BD59-A6C34878D82A}">
                        <a16:rowId xmlns:a16="http://schemas.microsoft.com/office/drawing/2014/main" val="1808403579"/>
                      </a:ext>
                    </a:extLst>
                  </a:tr>
                  <a:tr h="292926">
                    <a:tc>
                      <a:txBody>
                        <a:bodyPr/>
                        <a:lstStyle/>
                        <a:p>
                          <a:pPr marL="0" indent="0" algn="just" defTabSz="914400" rtl="0" eaLnBrk="1" latinLnBrk="0" hangingPunct="1">
                            <a:lnSpc>
                              <a:spcPct val="150000"/>
                            </a:lnSpc>
                            <a:spcAft>
                              <a:spcPts val="0"/>
                            </a:spcAft>
                          </a:pPr>
                          <a:r>
                            <a:rPr lang="en-US" sz="1400" b="1" kern="100" dirty="0">
                              <a:solidFill>
                                <a:schemeClr val="tx1"/>
                              </a:solidFill>
                              <a:effectLst/>
                              <a:latin typeface="微软雅黑" panose="020B0503020204020204" pitchFamily="34" charset="-122"/>
                              <a:ea typeface="微软雅黑" panose="020B0503020204020204" pitchFamily="34" charset="-122"/>
                              <a:cs typeface="+mn-cs"/>
                            </a:rPr>
                            <a:t>15</a:t>
                          </a:r>
                          <a:endParaRPr lang="zh-CN" altLang="en-US" sz="1400" b="1" kern="100" dirty="0">
                            <a:solidFill>
                              <a:schemeClr val="tx1"/>
                            </a:solidFill>
                            <a:effectLst/>
                            <a:latin typeface="微软雅黑" panose="020B0503020204020204" pitchFamily="34" charset="-122"/>
                            <a:ea typeface="微软雅黑" panose="020B0503020204020204" pitchFamily="34" charset="-122"/>
                            <a:cs typeface="+mn-cs"/>
                          </a:endParaRPr>
                        </a:p>
                      </a:txBody>
                      <a:tcPr marL="68580" marR="68580" marT="0" marB="0">
                        <a:lnL>
                          <a:noFill/>
                        </a:lnL>
                        <a:lnR>
                          <a:noFill/>
                        </a:lnR>
                        <a:lnT>
                          <a:noFill/>
                        </a:lnT>
                        <a:lnB>
                          <a:noFill/>
                        </a:lnB>
                      </a:tcPr>
                    </a:tc>
                    <a:tc>
                      <a:txBody>
                        <a:bodyPr/>
                        <a:lstStyle/>
                        <a:p>
                          <a:endParaRPr lang="zh-CN"/>
                        </a:p>
                      </a:txBody>
                      <a:tcPr marL="68580" marR="68580" marT="0" marB="0">
                        <a:lnL>
                          <a:noFill/>
                        </a:lnL>
                        <a:lnR>
                          <a:noFill/>
                        </a:lnR>
                        <a:lnT>
                          <a:noFill/>
                        </a:lnT>
                        <a:lnB>
                          <a:noFill/>
                        </a:lnB>
                        <a:blipFill>
                          <a:blip r:embed="rId3"/>
                          <a:stretch>
                            <a:fillRect l="-5974" t="-1339583" b="-33333"/>
                          </a:stretch>
                        </a:blipFill>
                      </a:tcPr>
                    </a:tc>
                    <a:extLst>
                      <a:ext uri="{0D108BD9-81ED-4DB2-BD59-A6C34878D82A}">
                        <a16:rowId xmlns:a16="http://schemas.microsoft.com/office/drawing/2014/main" val="1373844477"/>
                      </a:ext>
                    </a:extLst>
                  </a:tr>
                </a:tbl>
              </a:graphicData>
            </a:graphic>
          </p:graphicFrame>
        </mc:Fallback>
      </mc:AlternateContent>
    </p:spTree>
    <p:extLst>
      <p:ext uri="{BB962C8B-B14F-4D97-AF65-F5344CB8AC3E}">
        <p14:creationId xmlns:p14="http://schemas.microsoft.com/office/powerpoint/2010/main" val="2467935001"/>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10.7.1</a:t>
            </a:r>
            <a:r>
              <a:rPr lang="zh-CN" altLang="en-US" dirty="0"/>
              <a:t>  计数排序的示例</a:t>
            </a:r>
          </a:p>
        </p:txBody>
      </p:sp>
      <p:sp>
        <p:nvSpPr>
          <p:cNvPr id="3" name="副标题 2"/>
          <p:cNvSpPr>
            <a:spLocks noGrp="1"/>
          </p:cNvSpPr>
          <p:nvPr>
            <p:ph type="subTitle" idx="1"/>
          </p:nvPr>
        </p:nvSpPr>
        <p:spPr/>
        <p:txBody>
          <a:bodyPr/>
          <a:lstStyle/>
          <a:p>
            <a:r>
              <a:rPr lang="en-US" altLang="zh-CN" dirty="0"/>
              <a:t>10.7.1</a:t>
            </a:r>
            <a:r>
              <a:rPr lang="zh-CN" altLang="en-US" dirty="0"/>
              <a:t> 计数排序</a:t>
            </a:r>
          </a:p>
        </p:txBody>
      </p:sp>
      <p:sp>
        <p:nvSpPr>
          <p:cNvPr id="4" name="文本占位符 3"/>
          <p:cNvSpPr>
            <a:spLocks noGrp="1"/>
          </p:cNvSpPr>
          <p:nvPr>
            <p:ph type="body" idx="10"/>
          </p:nvPr>
        </p:nvSpPr>
        <p:spPr/>
        <p:txBody>
          <a:bodyPr/>
          <a:lstStyle/>
          <a:p>
            <a:r>
              <a:rPr lang="zh-CN" altLang="en-US" dirty="0"/>
              <a:t>数据结构</a:t>
            </a:r>
          </a:p>
        </p:txBody>
      </p:sp>
      <mc:AlternateContent xmlns:mc="http://schemas.openxmlformats.org/markup-compatibility/2006" xmlns:a14="http://schemas.microsoft.com/office/drawing/2010/main">
        <mc:Choice Requires="a14">
          <p:sp>
            <p:nvSpPr>
              <p:cNvPr id="10" name="任意多边形: 形状 6">
                <a:extLst>
                  <a:ext uri="{FF2B5EF4-FFF2-40B4-BE49-F238E27FC236}">
                    <a16:creationId xmlns:a16="http://schemas.microsoft.com/office/drawing/2014/main" id="{81D9D5E3-7C0F-4B4F-B8F9-A71E84724650}"/>
                  </a:ext>
                </a:extLst>
              </p:cNvPr>
              <p:cNvSpPr/>
              <p:nvPr/>
            </p:nvSpPr>
            <p:spPr>
              <a:xfrm>
                <a:off x="74244" y="1868710"/>
                <a:ext cx="5027659" cy="4152161"/>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lvl="0" eaLnBrk="0" fontAlgn="base" hangingPunct="0">
                  <a:spcBef>
                    <a:spcPct val="0"/>
                  </a:spcBef>
                  <a:spcAft>
                    <a:spcPct val="0"/>
                  </a:spcAft>
                </a:pPr>
                <a:r>
                  <a:rPr lang="zh-CN" altLang="zh-CN" sz="1600" dirty="0">
                    <a:latin typeface="微软雅黑" panose="020B0503020204020204" pitchFamily="34" charset="-122"/>
                    <a:ea typeface="微软雅黑" panose="020B0503020204020204" pitchFamily="34" charset="-122"/>
                  </a:rPr>
                  <a:t>———————————————</a:t>
                </a:r>
              </a:p>
              <a:p>
                <a:pPr marL="360000" lvl="0" indent="-288000" eaLnBrk="0" fontAlgn="base" hangingPunct="0">
                  <a:spcBef>
                    <a:spcPct val="0"/>
                  </a:spcBef>
                  <a:spcAft>
                    <a:spcPct val="0"/>
                  </a:spcAft>
                  <a:buFont typeface="+mj-lt"/>
                  <a:buAutoNum type="arabicPeriod"/>
                </a:pPr>
                <a:r>
                  <a:rPr lang="en-US" altLang="zh-CN" sz="1600" b="1" dirty="0">
                    <a:latin typeface="微软雅黑" panose="020B0503020204020204" pitchFamily="34" charset="-122"/>
                    <a:ea typeface="微软雅黑" panose="020B0503020204020204" pitchFamily="34" charset="-122"/>
                  </a:rPr>
                  <a:t>  for</a:t>
                </a:r>
                <a:r>
                  <a:rPr lang="en-US" altLang="zh-CN"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𝑖</m:t>
                    </m:r>
                    <m:r>
                      <a:rPr lang="en-US" altLang="zh-CN" sz="1600" b="0" i="1" smtClean="0">
                        <a:latin typeface="Cambria Math" panose="02040503050406030204" pitchFamily="18" charset="0"/>
                        <a:ea typeface="微软雅黑" panose="020B0503020204020204" pitchFamily="34" charset="-122"/>
                      </a:rPr>
                      <m:t>←0</m:t>
                    </m:r>
                  </m:oMath>
                </a14:m>
                <a:r>
                  <a:rPr lang="en-US" altLang="zh-CN"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to</a:t>
                </a:r>
                <a:r>
                  <a:rPr lang="en-US" altLang="zh-CN"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𝑘</m:t>
                    </m:r>
                  </m:oMath>
                </a14:m>
                <a:r>
                  <a:rPr lang="en-US" altLang="zh-CN"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do</a:t>
                </a:r>
              </a:p>
              <a:p>
                <a:pPr marL="360000" lvl="0" indent="-288000" eaLnBrk="0" fontAlgn="base" hangingPunct="0">
                  <a:spcBef>
                    <a:spcPct val="0"/>
                  </a:spcBef>
                  <a:spcAft>
                    <a:spcPct val="0"/>
                  </a:spcAft>
                  <a:buFont typeface="+mj-lt"/>
                  <a:buAutoNum type="arabicPeriod"/>
                </a:pPr>
                <a:r>
                  <a:rPr lang="en-US" altLang="zh-CN" sz="1600" dirty="0">
                    <a:latin typeface="微软雅黑" panose="020B0503020204020204" pitchFamily="34" charset="-122"/>
                    <a:ea typeface="微软雅黑" panose="020B0503020204020204" pitchFamily="34" charset="-122"/>
                  </a:rPr>
                  <a:t>  |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𝐶</m:t>
                    </m:r>
                    <m:d>
                      <m:dPr>
                        <m:begChr m:val="["/>
                        <m:endChr m:val="]"/>
                        <m:ctrlPr>
                          <a:rPr lang="en-US" altLang="zh-CN" sz="1600" b="0" i="1" smtClean="0">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𝑖</m:t>
                        </m:r>
                      </m:e>
                    </m:d>
                    <m:r>
                      <a:rPr lang="en-US" altLang="zh-CN" sz="1600" b="0" i="1" smtClean="0">
                        <a:latin typeface="Cambria Math" panose="02040503050406030204" pitchFamily="18" charset="0"/>
                        <a:ea typeface="微软雅黑" panose="020B0503020204020204" pitchFamily="34" charset="-122"/>
                      </a:rPr>
                      <m:t>←0</m:t>
                    </m:r>
                  </m:oMath>
                </a14:m>
                <a:endParaRPr lang="en-US" altLang="zh-CN" sz="1600"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en-US" altLang="zh-CN" sz="1600" b="1" dirty="0">
                    <a:latin typeface="微软雅黑" panose="020B0503020204020204" pitchFamily="34" charset="-122"/>
                    <a:ea typeface="微软雅黑" panose="020B0503020204020204" pitchFamily="34" charset="-122"/>
                  </a:rPr>
                  <a:t>  end</a:t>
                </a:r>
                <a:r>
                  <a:rPr lang="zh-CN" altLang="zh-CN"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             </a:t>
                </a:r>
                <a:endParaRPr lang="en-US" altLang="zh-CN" sz="1600"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en-US" altLang="zh-CN" sz="1600" b="1" dirty="0">
                    <a:latin typeface="微软雅黑" panose="020B0503020204020204" pitchFamily="34" charset="-122"/>
                    <a:ea typeface="微软雅黑" panose="020B0503020204020204" pitchFamily="34" charset="-122"/>
                  </a:rPr>
                  <a:t>  for</a:t>
                </a:r>
                <a:r>
                  <a:rPr lang="en-US" altLang="zh-CN"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𝑗</m:t>
                    </m:r>
                    <m:r>
                      <a:rPr lang="en-US" altLang="zh-CN" sz="1600" i="1">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1</m:t>
                    </m:r>
                  </m:oMath>
                </a14:m>
                <a:r>
                  <a:rPr lang="en-US" altLang="zh-CN"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to</a:t>
                </a:r>
                <a:r>
                  <a:rPr lang="en-US" altLang="zh-CN"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𝑛</m:t>
                    </m:r>
                  </m:oMath>
                </a14:m>
                <a:r>
                  <a:rPr lang="en-US" altLang="zh-CN"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do</a:t>
                </a:r>
              </a:p>
              <a:p>
                <a:pPr marL="360000" lvl="0" indent="-288000" eaLnBrk="0" fontAlgn="base" hangingPunct="0">
                  <a:spcBef>
                    <a:spcPct val="0"/>
                  </a:spcBef>
                  <a:spcAft>
                    <a:spcPct val="0"/>
                  </a:spcAft>
                  <a:buFont typeface="+mj-lt"/>
                  <a:buAutoNum type="arabicPeriod"/>
                </a:pPr>
                <a:r>
                  <a:rPr lang="en-US" altLang="zh-CN" sz="1600" dirty="0">
                    <a:latin typeface="微软雅黑" panose="020B0503020204020204" pitchFamily="34" charset="-122"/>
                    <a:ea typeface="微软雅黑" panose="020B0503020204020204" pitchFamily="34" charset="-122"/>
                  </a:rPr>
                  <a:t>  |   </a:t>
                </a:r>
                <a14:m>
                  <m:oMath xmlns:m="http://schemas.openxmlformats.org/officeDocument/2006/math">
                    <m:r>
                      <a:rPr lang="en-US" altLang="zh-CN" sz="1600" i="1">
                        <a:latin typeface="Cambria Math" panose="02040503050406030204" pitchFamily="18" charset="0"/>
                        <a:ea typeface="微软雅黑" panose="020B0503020204020204" pitchFamily="34" charset="-122"/>
                      </a:rPr>
                      <m:t>𝐶</m:t>
                    </m:r>
                    <m:d>
                      <m:dPr>
                        <m:begChr m:val="["/>
                        <m:endChr m:val="]"/>
                        <m:ctrlPr>
                          <a:rPr lang="en-US" altLang="zh-CN" sz="1600" i="1">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𝐴</m:t>
                        </m:r>
                        <m:r>
                          <a:rPr lang="en-US" altLang="zh-CN" sz="1600" b="0" i="1" smtClean="0">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𝑗</m:t>
                        </m:r>
                      </m:e>
                    </m:d>
                    <m:r>
                      <a:rPr lang="en-US" altLang="zh-CN" sz="1600" b="0" i="1" smtClean="0">
                        <a:latin typeface="Cambria Math" panose="02040503050406030204" pitchFamily="18" charset="0"/>
                        <a:ea typeface="微软雅黑" panose="020B0503020204020204" pitchFamily="34" charset="-122"/>
                      </a:rPr>
                      <m:t>]</m:t>
                    </m:r>
                    <m:r>
                      <a:rPr lang="en-US" altLang="zh-CN" sz="1600" i="1">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𝐶</m:t>
                    </m:r>
                    <m:d>
                      <m:dPr>
                        <m:begChr m:val="["/>
                        <m:endChr m:val="]"/>
                        <m:ctrlPr>
                          <a:rPr lang="en-US" altLang="zh-CN" sz="1600" b="0" i="1" smtClean="0">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𝐴</m:t>
                        </m:r>
                        <m:d>
                          <m:dPr>
                            <m:begChr m:val="["/>
                            <m:endChr m:val="]"/>
                            <m:ctrlPr>
                              <a:rPr lang="en-US" altLang="zh-CN" sz="1600" b="0" i="1" smtClean="0">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𝑗</m:t>
                            </m:r>
                          </m:e>
                        </m:d>
                      </m:e>
                    </m:d>
                    <m:r>
                      <a:rPr lang="en-US" altLang="zh-CN" sz="1600" b="0" i="1" smtClean="0">
                        <a:latin typeface="Cambria Math" panose="02040503050406030204" pitchFamily="18" charset="0"/>
                        <a:ea typeface="微软雅黑" panose="020B0503020204020204" pitchFamily="34" charset="-122"/>
                      </a:rPr>
                      <m:t>+1</m:t>
                    </m:r>
                  </m:oMath>
                </a14:m>
                <a:endParaRPr lang="en-US" altLang="zh-CN" sz="1600"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en-US" altLang="zh-CN" sz="1600" b="1" dirty="0">
                    <a:latin typeface="微软雅黑" panose="020B0503020204020204" pitchFamily="34" charset="-122"/>
                    <a:ea typeface="微软雅黑" panose="020B0503020204020204" pitchFamily="34" charset="-122"/>
                  </a:rPr>
                  <a:t>  end   </a:t>
                </a:r>
                <a:r>
                  <a:rPr lang="en-US" altLang="zh-CN" sz="1600" dirty="0">
                    <a:latin typeface="微软雅黑" panose="020B0503020204020204" pitchFamily="34" charset="-122"/>
                    <a:ea typeface="微软雅黑" panose="020B0503020204020204" pitchFamily="34" charset="-122"/>
                  </a:rPr>
                  <a:t>//C[j]</a:t>
                </a:r>
                <a:r>
                  <a:rPr lang="zh-CN" altLang="en-US" sz="1600" dirty="0">
                    <a:latin typeface="微软雅黑" panose="020B0503020204020204" pitchFamily="34" charset="-122"/>
                    <a:ea typeface="微软雅黑" panose="020B0503020204020204" pitchFamily="34" charset="-122"/>
                  </a:rPr>
                  <a:t>记录序列</a:t>
                </a:r>
                <a:r>
                  <a:rPr lang="en-US" altLang="zh-CN" sz="1600" dirty="0">
                    <a:latin typeface="微软雅黑" panose="020B0503020204020204" pitchFamily="34" charset="-122"/>
                    <a:ea typeface="微软雅黑" panose="020B0503020204020204" pitchFamily="34" charset="-122"/>
                  </a:rPr>
                  <a:t>A</a:t>
                </a:r>
                <a:r>
                  <a:rPr lang="zh-CN" altLang="en-US" sz="1600" dirty="0">
                    <a:latin typeface="微软雅黑" panose="020B0503020204020204" pitchFamily="34" charset="-122"/>
                    <a:ea typeface="微软雅黑" panose="020B0503020204020204" pitchFamily="34" charset="-122"/>
                  </a:rPr>
                  <a:t>中</a:t>
                </a:r>
                <a:r>
                  <a:rPr lang="zh-CN" altLang="en-US" sz="1600" dirty="0">
                    <a:solidFill>
                      <a:srgbClr val="FFFF00"/>
                    </a:solidFill>
                    <a:latin typeface="微软雅黑" panose="020B0503020204020204" pitchFamily="34" charset="-122"/>
                    <a:ea typeface="微软雅黑" panose="020B0503020204020204" pitchFamily="34" charset="-122"/>
                  </a:rPr>
                  <a:t>等于</a:t>
                </a:r>
                <a:r>
                  <a:rPr lang="en-US" altLang="zh-CN" sz="1600" dirty="0">
                    <a:solidFill>
                      <a:srgbClr val="FFFF00"/>
                    </a:solidFill>
                    <a:latin typeface="微软雅黑" panose="020B0503020204020204" pitchFamily="34" charset="-122"/>
                    <a:ea typeface="微软雅黑" panose="020B0503020204020204" pitchFamily="34" charset="-122"/>
                  </a:rPr>
                  <a:t>j</a:t>
                </a:r>
                <a:r>
                  <a:rPr lang="zh-CN" altLang="en-US" sz="1600" dirty="0">
                    <a:latin typeface="微软雅黑" panose="020B0503020204020204" pitchFamily="34" charset="-122"/>
                    <a:ea typeface="微软雅黑" panose="020B0503020204020204" pitchFamily="34" charset="-122"/>
                  </a:rPr>
                  <a:t>的元素个数</a:t>
                </a:r>
                <a:endParaRPr lang="en-US" altLang="zh-CN" sz="1600" b="1"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en-US" altLang="zh-CN" sz="1600" b="1" dirty="0">
                    <a:latin typeface="微软雅黑" panose="020B0503020204020204" pitchFamily="34" charset="-122"/>
                    <a:ea typeface="微软雅黑" panose="020B0503020204020204" pitchFamily="34" charset="-122"/>
                  </a:rPr>
                  <a:t>  for</a:t>
                </a:r>
                <a:r>
                  <a:rPr lang="en-US" altLang="zh-CN"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𝑗</m:t>
                    </m:r>
                    <m:r>
                      <a:rPr lang="en-US" altLang="zh-CN" sz="1600" i="1">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1</m:t>
                    </m:r>
                  </m:oMath>
                </a14:m>
                <a:r>
                  <a:rPr lang="en-US" altLang="zh-CN"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to</a:t>
                </a:r>
                <a:r>
                  <a:rPr lang="en-US" altLang="zh-CN"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𝑛</m:t>
                    </m:r>
                  </m:oMath>
                </a14:m>
                <a:r>
                  <a:rPr lang="en-US" altLang="zh-CN"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do</a:t>
                </a:r>
              </a:p>
              <a:p>
                <a:pPr marL="360000" lvl="0" indent="-288000" eaLnBrk="0" fontAlgn="base" hangingPunct="0">
                  <a:spcBef>
                    <a:spcPct val="0"/>
                  </a:spcBef>
                  <a:spcAft>
                    <a:spcPct val="0"/>
                  </a:spcAft>
                  <a:buFont typeface="+mj-lt"/>
                  <a:buAutoNum type="arabicPeriod"/>
                </a:pPr>
                <a:r>
                  <a:rPr lang="en-US" altLang="zh-CN" sz="1600" dirty="0">
                    <a:latin typeface="微软雅黑" panose="020B0503020204020204" pitchFamily="34" charset="-122"/>
                    <a:ea typeface="微软雅黑" panose="020B0503020204020204" pitchFamily="34" charset="-122"/>
                  </a:rPr>
                  <a:t>  |   </a:t>
                </a:r>
                <a14:m>
                  <m:oMath xmlns:m="http://schemas.openxmlformats.org/officeDocument/2006/math">
                    <m:r>
                      <a:rPr lang="en-US" altLang="zh-CN" sz="1600" i="1">
                        <a:latin typeface="Cambria Math" panose="02040503050406030204" pitchFamily="18" charset="0"/>
                        <a:ea typeface="微软雅黑" panose="020B0503020204020204" pitchFamily="34" charset="-122"/>
                      </a:rPr>
                      <m:t>𝐶</m:t>
                    </m:r>
                    <m:d>
                      <m:dPr>
                        <m:begChr m:val="["/>
                        <m:endChr m:val="]"/>
                        <m:ctrlPr>
                          <a:rPr lang="en-US" altLang="zh-CN" sz="1600" i="1">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𝑗</m:t>
                        </m:r>
                      </m:e>
                    </m:d>
                    <m:r>
                      <a:rPr lang="en-US" altLang="zh-CN" sz="1600" i="1">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  </m:t>
                    </m:r>
                    <m:r>
                      <a:rPr lang="en-US" altLang="zh-CN" sz="1600" b="0" i="1" smtClean="0">
                        <a:latin typeface="Cambria Math" panose="02040503050406030204" pitchFamily="18" charset="0"/>
                        <a:ea typeface="微软雅黑" panose="020B0503020204020204" pitchFamily="34" charset="-122"/>
                      </a:rPr>
                      <m:t>𝐶</m:t>
                    </m:r>
                    <m:d>
                      <m:dPr>
                        <m:begChr m:val="["/>
                        <m:endChr m:val="]"/>
                        <m:ctrlPr>
                          <a:rPr lang="en-US" altLang="zh-CN" sz="1600" b="0" i="1" smtClean="0">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𝑗</m:t>
                        </m:r>
                      </m:e>
                    </m:d>
                    <m:r>
                      <a:rPr lang="en-US" altLang="zh-CN" sz="1600" b="0" i="1" smtClean="0">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𝐶</m:t>
                    </m:r>
                    <m:r>
                      <a:rPr lang="en-US" altLang="zh-CN" sz="1600" b="0" i="1" smtClean="0">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𝑗</m:t>
                    </m:r>
                    <m:r>
                      <a:rPr lang="en-US" altLang="zh-CN" sz="1600" b="0" i="1" smtClean="0">
                        <a:latin typeface="Cambria Math" panose="02040503050406030204" pitchFamily="18" charset="0"/>
                        <a:ea typeface="微软雅黑" panose="020B0503020204020204" pitchFamily="34" charset="-122"/>
                      </a:rPr>
                      <m:t>−1]</m:t>
                    </m:r>
                  </m:oMath>
                </a14:m>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前缀和！</a:t>
                </a:r>
                <a:endParaRPr lang="en-US" altLang="zh-CN" sz="1600"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en-US" altLang="zh-CN" sz="1600" b="1" dirty="0">
                    <a:latin typeface="微软雅黑" panose="020B0503020204020204" pitchFamily="34" charset="-122"/>
                    <a:ea typeface="微软雅黑" panose="020B0503020204020204" pitchFamily="34" charset="-122"/>
                  </a:rPr>
                  <a:t>  end  </a:t>
                </a:r>
                <a:r>
                  <a:rPr lang="en-US" altLang="zh-CN" sz="1600" dirty="0">
                    <a:latin typeface="微软雅黑" panose="020B0503020204020204" pitchFamily="34" charset="-122"/>
                    <a:ea typeface="微软雅黑" panose="020B0503020204020204" pitchFamily="34" charset="-122"/>
                  </a:rPr>
                  <a:t>//C[j]</a:t>
                </a:r>
                <a:r>
                  <a:rPr lang="zh-CN" altLang="en-US" sz="1600" dirty="0">
                    <a:latin typeface="微软雅黑" panose="020B0503020204020204" pitchFamily="34" charset="-122"/>
                    <a:ea typeface="微软雅黑" panose="020B0503020204020204" pitchFamily="34" charset="-122"/>
                  </a:rPr>
                  <a:t>记录序列</a:t>
                </a:r>
                <a:r>
                  <a:rPr lang="en-US" altLang="zh-CN" sz="1600" dirty="0">
                    <a:latin typeface="微软雅黑" panose="020B0503020204020204" pitchFamily="34" charset="-122"/>
                    <a:ea typeface="微软雅黑" panose="020B0503020204020204" pitchFamily="34" charset="-122"/>
                  </a:rPr>
                  <a:t>A</a:t>
                </a:r>
                <a:r>
                  <a:rPr lang="zh-CN" altLang="en-US" sz="1600" dirty="0">
                    <a:latin typeface="微软雅黑" panose="020B0503020204020204" pitchFamily="34" charset="-122"/>
                    <a:ea typeface="微软雅黑" panose="020B0503020204020204" pitchFamily="34" charset="-122"/>
                  </a:rPr>
                  <a:t>中</a:t>
                </a:r>
                <a:r>
                  <a:rPr lang="zh-CN" altLang="en-US" sz="1600" dirty="0">
                    <a:solidFill>
                      <a:schemeClr val="accent4">
                        <a:lumMod val="60000"/>
                        <a:lumOff val="40000"/>
                      </a:schemeClr>
                    </a:solidFill>
                    <a:latin typeface="微软雅黑" panose="020B0503020204020204" pitchFamily="34" charset="-122"/>
                    <a:ea typeface="微软雅黑" panose="020B0503020204020204" pitchFamily="34" charset="-122"/>
                  </a:rPr>
                  <a:t>小于等于</a:t>
                </a:r>
                <a:r>
                  <a:rPr lang="en-US" altLang="zh-CN" sz="1600" dirty="0">
                    <a:solidFill>
                      <a:srgbClr val="FFFF00"/>
                    </a:solidFill>
                    <a:latin typeface="微软雅黑" panose="020B0503020204020204" pitchFamily="34" charset="-122"/>
                    <a:ea typeface="微软雅黑" panose="020B0503020204020204" pitchFamily="34" charset="-122"/>
                  </a:rPr>
                  <a:t>j</a:t>
                </a:r>
                <a:r>
                  <a:rPr lang="zh-CN" altLang="en-US" sz="1600" dirty="0">
                    <a:latin typeface="微软雅黑" panose="020B0503020204020204" pitchFamily="34" charset="-122"/>
                    <a:ea typeface="微软雅黑" panose="020B0503020204020204" pitchFamily="34" charset="-122"/>
                  </a:rPr>
                  <a:t>的元素个数</a:t>
                </a:r>
                <a:endParaRPr lang="en-US" altLang="zh-CN" sz="1600" b="1"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en-US" altLang="zh-CN" sz="1600" b="1" dirty="0">
                    <a:latin typeface="微软雅黑" panose="020B0503020204020204" pitchFamily="34" charset="-122"/>
                    <a:ea typeface="微软雅黑" panose="020B0503020204020204" pitchFamily="34" charset="-122"/>
                  </a:rPr>
                  <a:t> for</a:t>
                </a:r>
                <a:r>
                  <a:rPr lang="en-US" altLang="zh-CN"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𝑗</m:t>
                    </m:r>
                    <m:r>
                      <a:rPr lang="en-US" altLang="zh-CN" sz="1600" i="1">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𝑛</m:t>
                    </m:r>
                  </m:oMath>
                </a14:m>
                <a:r>
                  <a:rPr lang="en-US" altLang="zh-CN"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to</a:t>
                </a:r>
                <a:r>
                  <a:rPr lang="en-US" altLang="zh-CN"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b="0" i="0" smtClean="0">
                        <a:latin typeface="Cambria Math" panose="02040503050406030204" pitchFamily="18" charset="0"/>
                        <a:ea typeface="微软雅黑" panose="020B0503020204020204" pitchFamily="34" charset="-122"/>
                      </a:rPr>
                      <m:t>1</m:t>
                    </m:r>
                  </m:oMath>
                </a14:m>
                <a:r>
                  <a:rPr lang="en-US" altLang="zh-CN"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do</a:t>
                </a:r>
              </a:p>
              <a:p>
                <a:pPr marL="360000" lvl="0" indent="-288000" eaLnBrk="0" fontAlgn="base" hangingPunct="0">
                  <a:spcBef>
                    <a:spcPct val="0"/>
                  </a:spcBef>
                  <a:spcAft>
                    <a:spcPct val="0"/>
                  </a:spcAft>
                  <a:buFont typeface="+mj-lt"/>
                  <a:buAutoNum type="arabicPeriod"/>
                </a:pPr>
                <a:r>
                  <a:rPr lang="en-US" altLang="zh-CN" sz="1600" dirty="0">
                    <a:latin typeface="微软雅黑" panose="020B0503020204020204" pitchFamily="34" charset="-122"/>
                    <a:ea typeface="微软雅黑" panose="020B0503020204020204" pitchFamily="34" charset="-122"/>
                  </a:rPr>
                  <a:t> |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𝐵</m:t>
                    </m:r>
                    <m:d>
                      <m:dPr>
                        <m:begChr m:val="["/>
                        <m:endChr m:val="]"/>
                        <m:ctrlPr>
                          <a:rPr lang="en-US" altLang="zh-CN" sz="1600" b="0" i="1" smtClean="0">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𝐶</m:t>
                        </m:r>
                        <m:d>
                          <m:dPr>
                            <m:begChr m:val="["/>
                            <m:endChr m:val="]"/>
                            <m:ctrlPr>
                              <a:rPr lang="en-US" altLang="zh-CN" sz="1600" b="0" i="1" smtClean="0">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𝐴</m:t>
                            </m:r>
                            <m:r>
                              <a:rPr lang="en-US" altLang="zh-CN" sz="1600" b="0" i="1" smtClean="0">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𝑗</m:t>
                            </m:r>
                            <m:r>
                              <a:rPr lang="en-US" altLang="zh-CN" sz="1600" b="0" i="1" smtClean="0">
                                <a:latin typeface="Cambria Math" panose="02040503050406030204" pitchFamily="18" charset="0"/>
                                <a:ea typeface="微软雅黑" panose="020B0503020204020204" pitchFamily="34" charset="-122"/>
                              </a:rPr>
                              <m:t>]</m:t>
                            </m:r>
                          </m:e>
                        </m:d>
                      </m:e>
                    </m:d>
                    <m:r>
                      <a:rPr lang="en-US" altLang="zh-CN" sz="1600" b="0" i="1" smtClean="0">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𝐴</m:t>
                    </m:r>
                    <m:d>
                      <m:dPr>
                        <m:begChr m:val="["/>
                        <m:endChr m:val="]"/>
                        <m:ctrlPr>
                          <a:rPr lang="en-US" altLang="zh-CN" sz="1600" b="0" i="1" smtClean="0">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𝑗</m:t>
                        </m:r>
                      </m:e>
                    </m:d>
                  </m:oMath>
                </a14:m>
                <a:endParaRPr lang="en-US" altLang="zh-CN" sz="1600" b="0" dirty="0">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en-US" altLang="zh-CN" sz="1600" dirty="0">
                    <a:ea typeface="微软雅黑" panose="020B0503020204020204" pitchFamily="34" charset="-122"/>
                  </a:rPr>
                  <a:t>  </a:t>
                </a:r>
                <a:r>
                  <a:rPr lang="en-US" altLang="zh-CN" sz="1600" b="0" dirty="0">
                    <a:ea typeface="微软雅黑" panose="020B0503020204020204" pitchFamily="34" charset="-122"/>
                  </a:rPr>
                  <a:t>|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𝐶</m:t>
                    </m:r>
                    <m:d>
                      <m:dPr>
                        <m:begChr m:val="["/>
                        <m:endChr m:val="]"/>
                        <m:ctrlPr>
                          <a:rPr lang="en-US" altLang="zh-CN" sz="1600" b="0" i="1" smtClean="0">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𝐴</m:t>
                        </m:r>
                        <m:d>
                          <m:dPr>
                            <m:begChr m:val="["/>
                            <m:endChr m:val="]"/>
                            <m:ctrlPr>
                              <a:rPr lang="en-US" altLang="zh-CN" sz="1600" b="0" i="1" smtClean="0">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𝑗</m:t>
                            </m:r>
                          </m:e>
                        </m:d>
                      </m:e>
                    </m:d>
                    <m:r>
                      <a:rPr lang="en-US" altLang="zh-CN" sz="1600" b="0" i="1" smtClean="0">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𝐶</m:t>
                    </m:r>
                    <m:d>
                      <m:dPr>
                        <m:begChr m:val="["/>
                        <m:endChr m:val="]"/>
                        <m:ctrlPr>
                          <a:rPr lang="en-US" altLang="zh-CN" sz="1600" b="0" i="1" smtClean="0">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𝐴</m:t>
                        </m:r>
                        <m:d>
                          <m:dPr>
                            <m:begChr m:val="["/>
                            <m:endChr m:val="]"/>
                            <m:ctrlPr>
                              <a:rPr lang="en-US" altLang="zh-CN" sz="1600" b="0" i="1" smtClean="0">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𝑗</m:t>
                            </m:r>
                          </m:e>
                        </m:d>
                      </m:e>
                    </m:d>
                    <m:r>
                      <a:rPr lang="en-US" altLang="zh-CN" sz="1600" b="0" i="1" smtClean="0">
                        <a:latin typeface="Cambria Math" panose="02040503050406030204" pitchFamily="18" charset="0"/>
                        <a:ea typeface="微软雅黑" panose="020B0503020204020204" pitchFamily="34" charset="-122"/>
                      </a:rPr>
                      <m:t>−1 </m:t>
                    </m:r>
                  </m:oMath>
                </a14:m>
                <a:endParaRPr lang="en-US" altLang="zh-CN" sz="1600" i="1"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en-US" altLang="zh-CN" sz="1600" b="1" dirty="0">
                    <a:latin typeface="微软雅黑" panose="020B0503020204020204" pitchFamily="34" charset="-122"/>
                    <a:ea typeface="微软雅黑" panose="020B0503020204020204" pitchFamily="34" charset="-122"/>
                  </a:rPr>
                  <a:t> end</a:t>
                </a:r>
                <a:endParaRPr lang="en-US" altLang="zh-CN" sz="1600"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zh-CN" altLang="zh-CN" sz="1600" dirty="0">
                    <a:latin typeface="微软雅黑" panose="020B0503020204020204" pitchFamily="34" charset="-122"/>
                    <a:ea typeface="微软雅黑" panose="020B0503020204020204" pitchFamily="34" charset="-122"/>
                  </a:rPr>
                  <a:t>———————————————</a:t>
                </a:r>
              </a:p>
            </p:txBody>
          </p:sp>
        </mc:Choice>
        <mc:Fallback xmlns="">
          <p:sp>
            <p:nvSpPr>
              <p:cNvPr id="10" name="任意多边形: 形状 6">
                <a:extLst>
                  <a:ext uri="{FF2B5EF4-FFF2-40B4-BE49-F238E27FC236}">
                    <a16:creationId xmlns:a16="http://schemas.microsoft.com/office/drawing/2014/main" id="{81D9D5E3-7C0F-4B4F-B8F9-A71E84724650}"/>
                  </a:ext>
                </a:extLst>
              </p:cNvPr>
              <p:cNvSpPr>
                <a:spLocks noRot="1" noChangeAspect="1" noMove="1" noResize="1" noEditPoints="1" noAdjustHandles="1" noChangeArrowheads="1" noChangeShapeType="1" noTextEdit="1"/>
              </p:cNvSpPr>
              <p:nvPr/>
            </p:nvSpPr>
            <p:spPr>
              <a:xfrm>
                <a:off x="74244" y="1868710"/>
                <a:ext cx="5027659" cy="4152161"/>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blipFill>
                <a:blip r:embed="rId3"/>
                <a:stretch>
                  <a:fillRect/>
                </a:stretch>
              </a:blipFill>
            </p:spPr>
            <p:txBody>
              <a:bodyPr/>
              <a:lstStyle/>
              <a:p>
                <a:r>
                  <a:rPr lang="zh-CN" altLang="en-US">
                    <a:noFill/>
                  </a:rPr>
                  <a:t> </a:t>
                </a:r>
              </a:p>
            </p:txBody>
          </p:sp>
        </mc:Fallback>
      </mc:AlternateContent>
      <p:sp>
        <p:nvSpPr>
          <p:cNvPr id="51" name="Rectangle 2">
            <a:extLst>
              <a:ext uri="{FF2B5EF4-FFF2-40B4-BE49-F238E27FC236}">
                <a16:creationId xmlns:a16="http://schemas.microsoft.com/office/drawing/2014/main" id="{625DA2C5-15D6-41FB-A3A8-27078CB5DCC4}"/>
              </a:ext>
            </a:extLst>
          </p:cNvPr>
          <p:cNvSpPr>
            <a:spLocks noChangeArrowheads="1"/>
          </p:cNvSpPr>
          <p:nvPr/>
        </p:nvSpPr>
        <p:spPr bwMode="auto">
          <a:xfrm>
            <a:off x="11277210" y="2904587"/>
            <a:ext cx="547688" cy="457200"/>
          </a:xfrm>
          <a:prstGeom prst="rect">
            <a:avLst/>
          </a:prstGeom>
          <a:solidFill>
            <a:srgbClr val="FF99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r>
              <a:rPr lang="en-US" altLang="zh-CN" b="1" dirty="0">
                <a:solidFill>
                  <a:schemeClr val="folHlink"/>
                </a:solidFill>
                <a:latin typeface="Times New Roman" pitchFamily="18" charset="0"/>
              </a:rPr>
              <a:t>5</a:t>
            </a:r>
          </a:p>
        </p:txBody>
      </p:sp>
      <p:sp>
        <p:nvSpPr>
          <p:cNvPr id="52" name="Rectangle 3">
            <a:extLst>
              <a:ext uri="{FF2B5EF4-FFF2-40B4-BE49-F238E27FC236}">
                <a16:creationId xmlns:a16="http://schemas.microsoft.com/office/drawing/2014/main" id="{DB641F95-D9C7-484E-BEDF-802CB5181F65}"/>
              </a:ext>
            </a:extLst>
          </p:cNvPr>
          <p:cNvSpPr>
            <a:spLocks noChangeArrowheads="1"/>
          </p:cNvSpPr>
          <p:nvPr/>
        </p:nvSpPr>
        <p:spPr bwMode="auto">
          <a:xfrm>
            <a:off x="10726348" y="2890299"/>
            <a:ext cx="549275" cy="457200"/>
          </a:xfrm>
          <a:prstGeom prst="rect">
            <a:avLst/>
          </a:prstGeom>
          <a:solidFill>
            <a:srgbClr val="FF99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r>
              <a:rPr lang="en-US" altLang="zh-CN" b="1">
                <a:solidFill>
                  <a:schemeClr val="folHlink"/>
                </a:solidFill>
                <a:latin typeface="Times New Roman" pitchFamily="18" charset="0"/>
              </a:rPr>
              <a:t>1</a:t>
            </a:r>
          </a:p>
        </p:txBody>
      </p:sp>
      <p:sp>
        <p:nvSpPr>
          <p:cNvPr id="53" name="Rectangle 4">
            <a:extLst>
              <a:ext uri="{FF2B5EF4-FFF2-40B4-BE49-F238E27FC236}">
                <a16:creationId xmlns:a16="http://schemas.microsoft.com/office/drawing/2014/main" id="{BAA105DE-A49C-49A9-AF9A-59EB3E6481D0}"/>
              </a:ext>
            </a:extLst>
          </p:cNvPr>
          <p:cNvSpPr>
            <a:spLocks noChangeArrowheads="1"/>
          </p:cNvSpPr>
          <p:nvPr/>
        </p:nvSpPr>
        <p:spPr bwMode="auto">
          <a:xfrm>
            <a:off x="9629385" y="2890299"/>
            <a:ext cx="549275" cy="457200"/>
          </a:xfrm>
          <a:prstGeom prst="rect">
            <a:avLst/>
          </a:prstGeom>
          <a:solidFill>
            <a:srgbClr val="FF99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r>
              <a:rPr lang="en-US" altLang="zh-CN" b="1" dirty="0">
                <a:solidFill>
                  <a:schemeClr val="folHlink"/>
                </a:solidFill>
                <a:latin typeface="Times New Roman" pitchFamily="18" charset="0"/>
              </a:rPr>
              <a:t>1</a:t>
            </a:r>
          </a:p>
        </p:txBody>
      </p:sp>
      <p:sp>
        <p:nvSpPr>
          <p:cNvPr id="54" name="Rectangle 5">
            <a:extLst>
              <a:ext uri="{FF2B5EF4-FFF2-40B4-BE49-F238E27FC236}">
                <a16:creationId xmlns:a16="http://schemas.microsoft.com/office/drawing/2014/main" id="{463295CC-7695-4802-85EF-F60C6B3BAD68}"/>
              </a:ext>
            </a:extLst>
          </p:cNvPr>
          <p:cNvSpPr>
            <a:spLocks noChangeArrowheads="1"/>
          </p:cNvSpPr>
          <p:nvPr/>
        </p:nvSpPr>
        <p:spPr bwMode="auto">
          <a:xfrm>
            <a:off x="10724760" y="2895062"/>
            <a:ext cx="549275" cy="457200"/>
          </a:xfrm>
          <a:prstGeom prst="rect">
            <a:avLst/>
          </a:prstGeom>
          <a:solidFill>
            <a:srgbClr val="FF99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r>
              <a:rPr lang="en-US" altLang="zh-CN" b="1" dirty="0">
                <a:solidFill>
                  <a:schemeClr val="folHlink"/>
                </a:solidFill>
                <a:latin typeface="Times New Roman" pitchFamily="18" charset="0"/>
              </a:rPr>
              <a:t>3</a:t>
            </a:r>
          </a:p>
        </p:txBody>
      </p:sp>
      <p:sp>
        <p:nvSpPr>
          <p:cNvPr id="55" name="Rectangle 7">
            <a:extLst>
              <a:ext uri="{FF2B5EF4-FFF2-40B4-BE49-F238E27FC236}">
                <a16:creationId xmlns:a16="http://schemas.microsoft.com/office/drawing/2014/main" id="{2E29CDCE-925C-448D-A4EE-E6F27446FDB3}"/>
              </a:ext>
            </a:extLst>
          </p:cNvPr>
          <p:cNvSpPr>
            <a:spLocks noChangeArrowheads="1"/>
          </p:cNvSpPr>
          <p:nvPr/>
        </p:nvSpPr>
        <p:spPr bwMode="auto">
          <a:xfrm>
            <a:off x="8013310" y="2890299"/>
            <a:ext cx="549275" cy="457200"/>
          </a:xfrm>
          <a:prstGeom prst="rect">
            <a:avLst/>
          </a:prstGeom>
          <a:solidFill>
            <a:srgbClr val="FF99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r>
              <a:rPr lang="en-US" altLang="zh-CN" b="1">
                <a:solidFill>
                  <a:schemeClr val="folHlink"/>
                </a:solidFill>
                <a:latin typeface="Times New Roman" pitchFamily="18" charset="0"/>
              </a:rPr>
              <a:t>3</a:t>
            </a:r>
          </a:p>
        </p:txBody>
      </p:sp>
      <p:sp>
        <p:nvSpPr>
          <p:cNvPr id="56" name="Rectangle 8">
            <a:extLst>
              <a:ext uri="{FF2B5EF4-FFF2-40B4-BE49-F238E27FC236}">
                <a16:creationId xmlns:a16="http://schemas.microsoft.com/office/drawing/2014/main" id="{29CAF59F-A4BC-4A8C-999D-4F22237CAEB2}"/>
              </a:ext>
            </a:extLst>
          </p:cNvPr>
          <p:cNvSpPr>
            <a:spLocks noChangeArrowheads="1"/>
          </p:cNvSpPr>
          <p:nvPr/>
        </p:nvSpPr>
        <p:spPr bwMode="auto">
          <a:xfrm>
            <a:off x="7465623" y="2890299"/>
            <a:ext cx="547687" cy="457200"/>
          </a:xfrm>
          <a:prstGeom prst="rect">
            <a:avLst/>
          </a:prstGeom>
          <a:solidFill>
            <a:srgbClr val="FF99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r>
              <a:rPr lang="en-US" altLang="zh-CN" b="1">
                <a:solidFill>
                  <a:schemeClr val="folHlink"/>
                </a:solidFill>
                <a:latin typeface="Times New Roman" pitchFamily="18" charset="0"/>
              </a:rPr>
              <a:t>4</a:t>
            </a:r>
          </a:p>
        </p:txBody>
      </p:sp>
      <p:sp>
        <p:nvSpPr>
          <p:cNvPr id="57" name="Rectangle 9">
            <a:extLst>
              <a:ext uri="{FF2B5EF4-FFF2-40B4-BE49-F238E27FC236}">
                <a16:creationId xmlns:a16="http://schemas.microsoft.com/office/drawing/2014/main" id="{8EE2D505-5FE8-4BCC-8BEA-25803FE1619E}"/>
              </a:ext>
            </a:extLst>
          </p:cNvPr>
          <p:cNvSpPr>
            <a:spLocks noChangeArrowheads="1"/>
          </p:cNvSpPr>
          <p:nvPr/>
        </p:nvSpPr>
        <p:spPr bwMode="auto">
          <a:xfrm>
            <a:off x="6916348" y="2890299"/>
            <a:ext cx="549275" cy="457200"/>
          </a:xfrm>
          <a:prstGeom prst="rect">
            <a:avLst/>
          </a:prstGeom>
          <a:solidFill>
            <a:srgbClr val="FF99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r>
              <a:rPr lang="en-US" altLang="zh-CN" b="1">
                <a:solidFill>
                  <a:schemeClr val="folHlink"/>
                </a:solidFill>
                <a:latin typeface="Times New Roman" pitchFamily="18" charset="0"/>
              </a:rPr>
              <a:t>3</a:t>
            </a:r>
          </a:p>
        </p:txBody>
      </p:sp>
      <p:sp>
        <p:nvSpPr>
          <p:cNvPr id="58" name="Rectangle 10">
            <a:extLst>
              <a:ext uri="{FF2B5EF4-FFF2-40B4-BE49-F238E27FC236}">
                <a16:creationId xmlns:a16="http://schemas.microsoft.com/office/drawing/2014/main" id="{73CA1C01-9DAD-4F6B-A729-9B575F38E85A}"/>
              </a:ext>
            </a:extLst>
          </p:cNvPr>
          <p:cNvSpPr>
            <a:spLocks noChangeArrowheads="1"/>
          </p:cNvSpPr>
          <p:nvPr/>
        </p:nvSpPr>
        <p:spPr bwMode="auto">
          <a:xfrm>
            <a:off x="6352785" y="2890299"/>
            <a:ext cx="563563" cy="457200"/>
          </a:xfrm>
          <a:prstGeom prst="rect">
            <a:avLst/>
          </a:prstGeom>
          <a:solidFill>
            <a:srgbClr val="FF99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r>
              <a:rPr lang="en-US" altLang="zh-CN" b="1">
                <a:solidFill>
                  <a:schemeClr val="folHlink"/>
                </a:solidFill>
                <a:latin typeface="Times New Roman" pitchFamily="18" charset="0"/>
              </a:rPr>
              <a:t>1</a:t>
            </a:r>
          </a:p>
        </p:txBody>
      </p:sp>
      <p:sp>
        <p:nvSpPr>
          <p:cNvPr id="59" name="Rectangle 11">
            <a:extLst>
              <a:ext uri="{FF2B5EF4-FFF2-40B4-BE49-F238E27FC236}">
                <a16:creationId xmlns:a16="http://schemas.microsoft.com/office/drawing/2014/main" id="{D1BECB96-1387-48F2-B402-FFE80AECFD6B}"/>
              </a:ext>
            </a:extLst>
          </p:cNvPr>
          <p:cNvSpPr>
            <a:spLocks noChangeArrowheads="1"/>
          </p:cNvSpPr>
          <p:nvPr/>
        </p:nvSpPr>
        <p:spPr bwMode="auto">
          <a:xfrm>
            <a:off x="5819385" y="2890299"/>
            <a:ext cx="533400" cy="457200"/>
          </a:xfrm>
          <a:prstGeom prst="rect">
            <a:avLst/>
          </a:prstGeom>
          <a:solidFill>
            <a:srgbClr val="FF99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r>
              <a:rPr lang="en-US" altLang="zh-CN" b="1">
                <a:solidFill>
                  <a:schemeClr val="folHlink"/>
                </a:solidFill>
                <a:latin typeface="Times New Roman" pitchFamily="18" charset="0"/>
              </a:rPr>
              <a:t>4</a:t>
            </a:r>
          </a:p>
        </p:txBody>
      </p:sp>
      <p:sp>
        <p:nvSpPr>
          <p:cNvPr id="60" name="Line 12">
            <a:extLst>
              <a:ext uri="{FF2B5EF4-FFF2-40B4-BE49-F238E27FC236}">
                <a16:creationId xmlns:a16="http://schemas.microsoft.com/office/drawing/2014/main" id="{E7CC0A9F-DC96-4E30-B63B-80133C48FB33}"/>
              </a:ext>
            </a:extLst>
          </p:cNvPr>
          <p:cNvSpPr>
            <a:spLocks noChangeShapeType="1"/>
          </p:cNvSpPr>
          <p:nvPr/>
        </p:nvSpPr>
        <p:spPr bwMode="auto">
          <a:xfrm>
            <a:off x="5819385" y="2890299"/>
            <a:ext cx="2743200" cy="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61" name="Line 13">
            <a:extLst>
              <a:ext uri="{FF2B5EF4-FFF2-40B4-BE49-F238E27FC236}">
                <a16:creationId xmlns:a16="http://schemas.microsoft.com/office/drawing/2014/main" id="{50EDF8EA-6916-403F-A5A4-DCE33224C553}"/>
              </a:ext>
            </a:extLst>
          </p:cNvPr>
          <p:cNvSpPr>
            <a:spLocks noChangeShapeType="1"/>
          </p:cNvSpPr>
          <p:nvPr/>
        </p:nvSpPr>
        <p:spPr bwMode="auto">
          <a:xfrm>
            <a:off x="5819385" y="3347499"/>
            <a:ext cx="2743200" cy="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62" name="Line 14">
            <a:extLst>
              <a:ext uri="{FF2B5EF4-FFF2-40B4-BE49-F238E27FC236}">
                <a16:creationId xmlns:a16="http://schemas.microsoft.com/office/drawing/2014/main" id="{0BFF9EC1-7A33-4DE7-88E3-703F852EAE50}"/>
              </a:ext>
            </a:extLst>
          </p:cNvPr>
          <p:cNvSpPr>
            <a:spLocks noChangeShapeType="1"/>
          </p:cNvSpPr>
          <p:nvPr/>
        </p:nvSpPr>
        <p:spPr bwMode="auto">
          <a:xfrm>
            <a:off x="5819385" y="2890299"/>
            <a:ext cx="0" cy="45720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63" name="Line 15">
            <a:extLst>
              <a:ext uri="{FF2B5EF4-FFF2-40B4-BE49-F238E27FC236}">
                <a16:creationId xmlns:a16="http://schemas.microsoft.com/office/drawing/2014/main" id="{CE46BA5A-24AD-4E65-8747-303189CDAF25}"/>
              </a:ext>
            </a:extLst>
          </p:cNvPr>
          <p:cNvSpPr>
            <a:spLocks noChangeShapeType="1"/>
          </p:cNvSpPr>
          <p:nvPr/>
        </p:nvSpPr>
        <p:spPr bwMode="auto">
          <a:xfrm>
            <a:off x="6352785" y="2890299"/>
            <a:ext cx="0" cy="457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64" name="Line 16">
            <a:extLst>
              <a:ext uri="{FF2B5EF4-FFF2-40B4-BE49-F238E27FC236}">
                <a16:creationId xmlns:a16="http://schemas.microsoft.com/office/drawing/2014/main" id="{6269E97D-87F2-49B3-88D5-C5BB495474E5}"/>
              </a:ext>
            </a:extLst>
          </p:cNvPr>
          <p:cNvSpPr>
            <a:spLocks noChangeShapeType="1"/>
          </p:cNvSpPr>
          <p:nvPr/>
        </p:nvSpPr>
        <p:spPr bwMode="auto">
          <a:xfrm>
            <a:off x="6916348" y="2890299"/>
            <a:ext cx="0" cy="457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65" name="Line 17">
            <a:extLst>
              <a:ext uri="{FF2B5EF4-FFF2-40B4-BE49-F238E27FC236}">
                <a16:creationId xmlns:a16="http://schemas.microsoft.com/office/drawing/2014/main" id="{AB4F7004-C147-460E-80F0-E4B9293D98C7}"/>
              </a:ext>
            </a:extLst>
          </p:cNvPr>
          <p:cNvSpPr>
            <a:spLocks noChangeShapeType="1"/>
          </p:cNvSpPr>
          <p:nvPr/>
        </p:nvSpPr>
        <p:spPr bwMode="auto">
          <a:xfrm>
            <a:off x="7465623" y="2890299"/>
            <a:ext cx="0" cy="457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66" name="Line 18">
            <a:extLst>
              <a:ext uri="{FF2B5EF4-FFF2-40B4-BE49-F238E27FC236}">
                <a16:creationId xmlns:a16="http://schemas.microsoft.com/office/drawing/2014/main" id="{3ED0E545-31E5-4619-92A1-BFEBBFA56343}"/>
              </a:ext>
            </a:extLst>
          </p:cNvPr>
          <p:cNvSpPr>
            <a:spLocks noChangeShapeType="1"/>
          </p:cNvSpPr>
          <p:nvPr/>
        </p:nvSpPr>
        <p:spPr bwMode="auto">
          <a:xfrm>
            <a:off x="8013310" y="2890299"/>
            <a:ext cx="0" cy="457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67" name="Line 19">
            <a:extLst>
              <a:ext uri="{FF2B5EF4-FFF2-40B4-BE49-F238E27FC236}">
                <a16:creationId xmlns:a16="http://schemas.microsoft.com/office/drawing/2014/main" id="{6097D0DD-EA99-4A8C-8ED9-81A265AA491A}"/>
              </a:ext>
            </a:extLst>
          </p:cNvPr>
          <p:cNvSpPr>
            <a:spLocks noChangeShapeType="1"/>
          </p:cNvSpPr>
          <p:nvPr/>
        </p:nvSpPr>
        <p:spPr bwMode="auto">
          <a:xfrm>
            <a:off x="8562585" y="2890299"/>
            <a:ext cx="0" cy="45720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graphicFrame>
        <p:nvGraphicFramePr>
          <p:cNvPr id="68" name="Group 20">
            <a:extLst>
              <a:ext uri="{FF2B5EF4-FFF2-40B4-BE49-F238E27FC236}">
                <a16:creationId xmlns:a16="http://schemas.microsoft.com/office/drawing/2014/main" id="{04A2AE9F-B881-4ACE-9369-5899A5E87E34}"/>
              </a:ext>
            </a:extLst>
          </p:cNvPr>
          <p:cNvGraphicFramePr>
            <a:graphicFrameLocks noGrp="1"/>
          </p:cNvGraphicFramePr>
          <p:nvPr/>
        </p:nvGraphicFramePr>
        <p:xfrm>
          <a:off x="5819385" y="2509299"/>
          <a:ext cx="2743200" cy="457200"/>
        </p:xfrm>
        <a:graphic>
          <a:graphicData uri="http://schemas.openxmlformats.org/drawingml/2006/table">
            <a:tbl>
              <a:tblPr/>
              <a:tblGrid>
                <a:gridCol w="549275">
                  <a:extLst>
                    <a:ext uri="{9D8B030D-6E8A-4147-A177-3AD203B41FA5}">
                      <a16:colId xmlns:a16="http://schemas.microsoft.com/office/drawing/2014/main" val="20000"/>
                    </a:ext>
                  </a:extLst>
                </a:gridCol>
                <a:gridCol w="547688">
                  <a:extLst>
                    <a:ext uri="{9D8B030D-6E8A-4147-A177-3AD203B41FA5}">
                      <a16:colId xmlns:a16="http://schemas.microsoft.com/office/drawing/2014/main" val="20001"/>
                    </a:ext>
                  </a:extLst>
                </a:gridCol>
                <a:gridCol w="549275">
                  <a:extLst>
                    <a:ext uri="{9D8B030D-6E8A-4147-A177-3AD203B41FA5}">
                      <a16:colId xmlns:a16="http://schemas.microsoft.com/office/drawing/2014/main" val="20002"/>
                    </a:ext>
                  </a:extLst>
                </a:gridCol>
                <a:gridCol w="547687">
                  <a:extLst>
                    <a:ext uri="{9D8B030D-6E8A-4147-A177-3AD203B41FA5}">
                      <a16:colId xmlns:a16="http://schemas.microsoft.com/office/drawing/2014/main" val="20003"/>
                    </a:ext>
                  </a:extLst>
                </a:gridCol>
                <a:gridCol w="549275">
                  <a:extLst>
                    <a:ext uri="{9D8B030D-6E8A-4147-A177-3AD203B41FA5}">
                      <a16:colId xmlns:a16="http://schemas.microsoft.com/office/drawing/2014/main" val="20004"/>
                    </a:ext>
                  </a:extLst>
                </a:gridCol>
              </a:tblGrid>
              <a:tr h="457200">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dirty="0">
                          <a:ln>
                            <a:noFill/>
                          </a:ln>
                          <a:solidFill>
                            <a:schemeClr val="folHlink"/>
                          </a:solidFill>
                          <a:effectLst/>
                          <a:latin typeface="Times New Roman" pitchFamily="18" charset="0"/>
                          <a:ea typeface="宋体" charset="-122"/>
                        </a:rPr>
                        <a:t>1</a:t>
                      </a:r>
                    </a:p>
                  </a:txBody>
                  <a:tcPr horzOverflow="overflow">
                    <a:lnL cap="flat">
                      <a:noFill/>
                    </a:lnL>
                    <a:lnR>
                      <a:noFill/>
                    </a:lnR>
                    <a:lnT cap="flat">
                      <a:noFill/>
                    </a:lnT>
                    <a:lnB cap="flat">
                      <a:noFill/>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2</a:t>
                      </a:r>
                    </a:p>
                  </a:txBody>
                  <a:tcPr horzOverflow="overflow">
                    <a:lnL>
                      <a:noFill/>
                    </a:lnL>
                    <a:lnR>
                      <a:noFill/>
                    </a:lnR>
                    <a:lnT cap="flat">
                      <a:noFill/>
                    </a:lnT>
                    <a:lnB cap="flat">
                      <a:noFill/>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3</a:t>
                      </a:r>
                    </a:p>
                  </a:txBody>
                  <a:tcPr horzOverflow="overflow">
                    <a:lnL>
                      <a:noFill/>
                    </a:lnL>
                    <a:lnR>
                      <a:noFill/>
                    </a:lnR>
                    <a:lnT cap="flat">
                      <a:noFill/>
                    </a:lnT>
                    <a:lnB cap="flat">
                      <a:noFill/>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4</a:t>
                      </a:r>
                    </a:p>
                  </a:txBody>
                  <a:tcPr horzOverflow="overflow">
                    <a:lnL>
                      <a:noFill/>
                    </a:lnL>
                    <a:lnR>
                      <a:noFill/>
                    </a:lnR>
                    <a:lnT cap="flat">
                      <a:noFill/>
                    </a:lnT>
                    <a:lnB cap="flat">
                      <a:noFill/>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dirty="0">
                          <a:ln>
                            <a:noFill/>
                          </a:ln>
                          <a:solidFill>
                            <a:schemeClr val="folHlink"/>
                          </a:solidFill>
                          <a:effectLst/>
                          <a:latin typeface="Times New Roman" pitchFamily="18" charset="0"/>
                          <a:ea typeface="宋体" charset="-122"/>
                        </a:rPr>
                        <a:t>5</a:t>
                      </a:r>
                    </a:p>
                  </a:txBody>
                  <a:tcPr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69" name="Text Box 38">
            <a:extLst>
              <a:ext uri="{FF2B5EF4-FFF2-40B4-BE49-F238E27FC236}">
                <a16:creationId xmlns:a16="http://schemas.microsoft.com/office/drawing/2014/main" id="{3CBDC41F-FE25-4E26-87DC-93502133F492}"/>
              </a:ext>
            </a:extLst>
          </p:cNvPr>
          <p:cNvSpPr txBox="1">
            <a:spLocks noChangeArrowheads="1"/>
          </p:cNvSpPr>
          <p:nvPr/>
        </p:nvSpPr>
        <p:spPr bwMode="auto">
          <a:xfrm>
            <a:off x="5209785" y="2922049"/>
            <a:ext cx="4270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i="1">
                <a:solidFill>
                  <a:srgbClr val="006600"/>
                </a:solidFill>
              </a:rPr>
              <a:t>A:</a:t>
            </a:r>
          </a:p>
        </p:txBody>
      </p:sp>
      <p:sp>
        <p:nvSpPr>
          <p:cNvPr id="114" name="Rectangle 39">
            <a:extLst>
              <a:ext uri="{FF2B5EF4-FFF2-40B4-BE49-F238E27FC236}">
                <a16:creationId xmlns:a16="http://schemas.microsoft.com/office/drawing/2014/main" id="{299DD7DE-3948-4D4E-BEF8-85A6B24D6CF0}"/>
              </a:ext>
            </a:extLst>
          </p:cNvPr>
          <p:cNvSpPr>
            <a:spLocks noChangeArrowheads="1"/>
          </p:cNvSpPr>
          <p:nvPr/>
        </p:nvSpPr>
        <p:spPr bwMode="auto">
          <a:xfrm>
            <a:off x="10178660" y="2890299"/>
            <a:ext cx="547688" cy="457200"/>
          </a:xfrm>
          <a:prstGeom prst="rect">
            <a:avLst/>
          </a:prstGeom>
          <a:solidFill>
            <a:srgbClr val="FF99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r>
              <a:rPr lang="en-US" altLang="zh-CN" b="1" dirty="0">
                <a:solidFill>
                  <a:schemeClr val="folHlink"/>
                </a:solidFill>
                <a:latin typeface="Times New Roman" pitchFamily="18" charset="0"/>
              </a:rPr>
              <a:t>1</a:t>
            </a:r>
          </a:p>
        </p:txBody>
      </p:sp>
      <p:sp>
        <p:nvSpPr>
          <p:cNvPr id="115" name="Line 40">
            <a:extLst>
              <a:ext uri="{FF2B5EF4-FFF2-40B4-BE49-F238E27FC236}">
                <a16:creationId xmlns:a16="http://schemas.microsoft.com/office/drawing/2014/main" id="{E542D809-99E5-4CE3-8ABE-883E9D0BD333}"/>
              </a:ext>
            </a:extLst>
          </p:cNvPr>
          <p:cNvSpPr>
            <a:spLocks noChangeShapeType="1"/>
          </p:cNvSpPr>
          <p:nvPr/>
        </p:nvSpPr>
        <p:spPr bwMode="auto">
          <a:xfrm>
            <a:off x="9629385" y="2890299"/>
            <a:ext cx="2193925" cy="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16" name="Line 41">
            <a:extLst>
              <a:ext uri="{FF2B5EF4-FFF2-40B4-BE49-F238E27FC236}">
                <a16:creationId xmlns:a16="http://schemas.microsoft.com/office/drawing/2014/main" id="{239B2040-FC71-4D7C-9AB4-1AFAAE03A2EF}"/>
              </a:ext>
            </a:extLst>
          </p:cNvPr>
          <p:cNvSpPr>
            <a:spLocks noChangeShapeType="1"/>
          </p:cNvSpPr>
          <p:nvPr/>
        </p:nvSpPr>
        <p:spPr bwMode="auto">
          <a:xfrm>
            <a:off x="9629385" y="3347499"/>
            <a:ext cx="2193925" cy="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17" name="Line 42">
            <a:extLst>
              <a:ext uri="{FF2B5EF4-FFF2-40B4-BE49-F238E27FC236}">
                <a16:creationId xmlns:a16="http://schemas.microsoft.com/office/drawing/2014/main" id="{F55B1E30-62EE-49CB-9C37-2DFD8C4E862E}"/>
              </a:ext>
            </a:extLst>
          </p:cNvPr>
          <p:cNvSpPr>
            <a:spLocks noChangeShapeType="1"/>
          </p:cNvSpPr>
          <p:nvPr/>
        </p:nvSpPr>
        <p:spPr bwMode="auto">
          <a:xfrm>
            <a:off x="9629385" y="2890299"/>
            <a:ext cx="0" cy="45720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18" name="Line 43">
            <a:extLst>
              <a:ext uri="{FF2B5EF4-FFF2-40B4-BE49-F238E27FC236}">
                <a16:creationId xmlns:a16="http://schemas.microsoft.com/office/drawing/2014/main" id="{94AC8F45-DD6E-4395-A7D3-8B5D3590E2DE}"/>
              </a:ext>
            </a:extLst>
          </p:cNvPr>
          <p:cNvSpPr>
            <a:spLocks noChangeShapeType="1"/>
          </p:cNvSpPr>
          <p:nvPr/>
        </p:nvSpPr>
        <p:spPr bwMode="auto">
          <a:xfrm>
            <a:off x="10178660" y="2890299"/>
            <a:ext cx="0" cy="457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19" name="Line 44">
            <a:extLst>
              <a:ext uri="{FF2B5EF4-FFF2-40B4-BE49-F238E27FC236}">
                <a16:creationId xmlns:a16="http://schemas.microsoft.com/office/drawing/2014/main" id="{A9D3133C-1EAB-4BDD-BC32-5B6C57CD4B90}"/>
              </a:ext>
            </a:extLst>
          </p:cNvPr>
          <p:cNvSpPr>
            <a:spLocks noChangeShapeType="1"/>
          </p:cNvSpPr>
          <p:nvPr/>
        </p:nvSpPr>
        <p:spPr bwMode="auto">
          <a:xfrm>
            <a:off x="10726348" y="2890299"/>
            <a:ext cx="0" cy="457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20" name="Line 45">
            <a:extLst>
              <a:ext uri="{FF2B5EF4-FFF2-40B4-BE49-F238E27FC236}">
                <a16:creationId xmlns:a16="http://schemas.microsoft.com/office/drawing/2014/main" id="{20CED3F0-ADE0-42CF-BF19-E9D5D48430F0}"/>
              </a:ext>
            </a:extLst>
          </p:cNvPr>
          <p:cNvSpPr>
            <a:spLocks noChangeShapeType="1"/>
          </p:cNvSpPr>
          <p:nvPr/>
        </p:nvSpPr>
        <p:spPr bwMode="auto">
          <a:xfrm>
            <a:off x="11275623" y="2890299"/>
            <a:ext cx="0" cy="457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21" name="Line 46">
            <a:extLst>
              <a:ext uri="{FF2B5EF4-FFF2-40B4-BE49-F238E27FC236}">
                <a16:creationId xmlns:a16="http://schemas.microsoft.com/office/drawing/2014/main" id="{2C991543-83E0-48D6-B7D5-1C0DDCF97040}"/>
              </a:ext>
            </a:extLst>
          </p:cNvPr>
          <p:cNvSpPr>
            <a:spLocks noChangeShapeType="1"/>
          </p:cNvSpPr>
          <p:nvPr/>
        </p:nvSpPr>
        <p:spPr bwMode="auto">
          <a:xfrm>
            <a:off x="11823310" y="2890299"/>
            <a:ext cx="0" cy="45720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graphicFrame>
        <p:nvGraphicFramePr>
          <p:cNvPr id="122" name="Group 47">
            <a:extLst>
              <a:ext uri="{FF2B5EF4-FFF2-40B4-BE49-F238E27FC236}">
                <a16:creationId xmlns:a16="http://schemas.microsoft.com/office/drawing/2014/main" id="{A027B063-B3A1-4177-8C60-932F5D609C30}"/>
              </a:ext>
            </a:extLst>
          </p:cNvPr>
          <p:cNvGraphicFramePr>
            <a:graphicFrameLocks noGrp="1"/>
          </p:cNvGraphicFramePr>
          <p:nvPr/>
        </p:nvGraphicFramePr>
        <p:xfrm>
          <a:off x="9629385" y="2509299"/>
          <a:ext cx="2193925" cy="457200"/>
        </p:xfrm>
        <a:graphic>
          <a:graphicData uri="http://schemas.openxmlformats.org/drawingml/2006/table">
            <a:tbl>
              <a:tblPr/>
              <a:tblGrid>
                <a:gridCol w="549275">
                  <a:extLst>
                    <a:ext uri="{9D8B030D-6E8A-4147-A177-3AD203B41FA5}">
                      <a16:colId xmlns:a16="http://schemas.microsoft.com/office/drawing/2014/main" val="20000"/>
                    </a:ext>
                  </a:extLst>
                </a:gridCol>
                <a:gridCol w="547688">
                  <a:extLst>
                    <a:ext uri="{9D8B030D-6E8A-4147-A177-3AD203B41FA5}">
                      <a16:colId xmlns:a16="http://schemas.microsoft.com/office/drawing/2014/main" val="20001"/>
                    </a:ext>
                  </a:extLst>
                </a:gridCol>
                <a:gridCol w="549275">
                  <a:extLst>
                    <a:ext uri="{9D8B030D-6E8A-4147-A177-3AD203B41FA5}">
                      <a16:colId xmlns:a16="http://schemas.microsoft.com/office/drawing/2014/main" val="20002"/>
                    </a:ext>
                  </a:extLst>
                </a:gridCol>
                <a:gridCol w="547687">
                  <a:extLst>
                    <a:ext uri="{9D8B030D-6E8A-4147-A177-3AD203B41FA5}">
                      <a16:colId xmlns:a16="http://schemas.microsoft.com/office/drawing/2014/main" val="20003"/>
                    </a:ext>
                  </a:extLst>
                </a:gridCol>
              </a:tblGrid>
              <a:tr h="457200">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1</a:t>
                      </a:r>
                    </a:p>
                  </a:txBody>
                  <a:tcPr horzOverflow="overflow">
                    <a:lnL cap="flat">
                      <a:noFill/>
                    </a:lnL>
                    <a:lnR>
                      <a:noFill/>
                    </a:lnR>
                    <a:lnT cap="flat">
                      <a:noFill/>
                    </a:lnT>
                    <a:lnB cap="flat">
                      <a:noFill/>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2</a:t>
                      </a:r>
                    </a:p>
                  </a:txBody>
                  <a:tcPr horzOverflow="overflow">
                    <a:lnL>
                      <a:noFill/>
                    </a:lnL>
                    <a:lnR>
                      <a:noFill/>
                    </a:lnR>
                    <a:lnT cap="flat">
                      <a:noFill/>
                    </a:lnT>
                    <a:lnB cap="flat">
                      <a:noFill/>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3</a:t>
                      </a:r>
                    </a:p>
                  </a:txBody>
                  <a:tcPr horzOverflow="overflow">
                    <a:lnL>
                      <a:noFill/>
                    </a:lnL>
                    <a:lnR>
                      <a:noFill/>
                    </a:lnR>
                    <a:lnT cap="flat">
                      <a:noFill/>
                    </a:lnT>
                    <a:lnB cap="flat">
                      <a:noFill/>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dirty="0">
                          <a:ln>
                            <a:noFill/>
                          </a:ln>
                          <a:solidFill>
                            <a:schemeClr val="folHlink"/>
                          </a:solidFill>
                          <a:effectLst/>
                          <a:latin typeface="Times New Roman" pitchFamily="18" charset="0"/>
                          <a:ea typeface="宋体" charset="-122"/>
                        </a:rPr>
                        <a:t>4</a:t>
                      </a:r>
                    </a:p>
                  </a:txBody>
                  <a:tcPr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123" name="Text Box 62">
            <a:extLst>
              <a:ext uri="{FF2B5EF4-FFF2-40B4-BE49-F238E27FC236}">
                <a16:creationId xmlns:a16="http://schemas.microsoft.com/office/drawing/2014/main" id="{9E63A830-318F-4EFB-B7A4-A47A10A29824}"/>
              </a:ext>
            </a:extLst>
          </p:cNvPr>
          <p:cNvSpPr txBox="1">
            <a:spLocks noChangeArrowheads="1"/>
          </p:cNvSpPr>
          <p:nvPr/>
        </p:nvSpPr>
        <p:spPr bwMode="auto">
          <a:xfrm>
            <a:off x="9019785" y="2922049"/>
            <a:ext cx="4270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i="1">
                <a:solidFill>
                  <a:srgbClr val="006600"/>
                </a:solidFill>
              </a:rPr>
              <a:t>C:</a:t>
            </a:r>
          </a:p>
        </p:txBody>
      </p:sp>
      <p:sp>
        <p:nvSpPr>
          <p:cNvPr id="124" name="Rectangle 63">
            <a:extLst>
              <a:ext uri="{FF2B5EF4-FFF2-40B4-BE49-F238E27FC236}">
                <a16:creationId xmlns:a16="http://schemas.microsoft.com/office/drawing/2014/main" id="{FF468C8A-35BC-49DD-8160-D4BF758D9B5D}"/>
              </a:ext>
            </a:extLst>
          </p:cNvPr>
          <p:cNvSpPr>
            <a:spLocks noChangeArrowheads="1"/>
          </p:cNvSpPr>
          <p:nvPr/>
        </p:nvSpPr>
        <p:spPr bwMode="auto">
          <a:xfrm>
            <a:off x="8013310" y="3880899"/>
            <a:ext cx="549275" cy="457200"/>
          </a:xfrm>
          <a:prstGeom prst="rect">
            <a:avLst/>
          </a:prstGeom>
          <a:solidFill>
            <a:srgbClr val="FF99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endParaRPr lang="zh-CN" altLang="zh-CN" b="1">
              <a:solidFill>
                <a:schemeClr val="folHlink"/>
              </a:solidFill>
              <a:latin typeface="Times New Roman" pitchFamily="18" charset="0"/>
            </a:endParaRPr>
          </a:p>
        </p:txBody>
      </p:sp>
      <p:sp>
        <p:nvSpPr>
          <p:cNvPr id="125" name="Rectangle 64">
            <a:extLst>
              <a:ext uri="{FF2B5EF4-FFF2-40B4-BE49-F238E27FC236}">
                <a16:creationId xmlns:a16="http://schemas.microsoft.com/office/drawing/2014/main" id="{D5AF5D72-00F3-47F3-91D5-6B3294635349}"/>
              </a:ext>
            </a:extLst>
          </p:cNvPr>
          <p:cNvSpPr>
            <a:spLocks noChangeArrowheads="1"/>
          </p:cNvSpPr>
          <p:nvPr/>
        </p:nvSpPr>
        <p:spPr bwMode="auto">
          <a:xfrm>
            <a:off x="7465623" y="3880899"/>
            <a:ext cx="547687" cy="457200"/>
          </a:xfrm>
          <a:prstGeom prst="rect">
            <a:avLst/>
          </a:prstGeom>
          <a:solidFill>
            <a:srgbClr val="FF99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endParaRPr lang="zh-CN" altLang="zh-CN" b="1">
              <a:solidFill>
                <a:schemeClr val="folHlink"/>
              </a:solidFill>
              <a:latin typeface="Times New Roman" pitchFamily="18" charset="0"/>
            </a:endParaRPr>
          </a:p>
        </p:txBody>
      </p:sp>
      <p:sp>
        <p:nvSpPr>
          <p:cNvPr id="126" name="Rectangle 65">
            <a:extLst>
              <a:ext uri="{FF2B5EF4-FFF2-40B4-BE49-F238E27FC236}">
                <a16:creationId xmlns:a16="http://schemas.microsoft.com/office/drawing/2014/main" id="{47242CEF-AC79-491C-A70E-FF4628678B0D}"/>
              </a:ext>
            </a:extLst>
          </p:cNvPr>
          <p:cNvSpPr>
            <a:spLocks noChangeArrowheads="1"/>
          </p:cNvSpPr>
          <p:nvPr/>
        </p:nvSpPr>
        <p:spPr bwMode="auto">
          <a:xfrm>
            <a:off x="6916348" y="3880899"/>
            <a:ext cx="549275" cy="457200"/>
          </a:xfrm>
          <a:prstGeom prst="rect">
            <a:avLst/>
          </a:prstGeom>
          <a:solidFill>
            <a:srgbClr val="FF99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endParaRPr lang="zh-CN" altLang="zh-CN" b="1">
              <a:solidFill>
                <a:schemeClr val="folHlink"/>
              </a:solidFill>
              <a:latin typeface="Times New Roman" pitchFamily="18" charset="0"/>
            </a:endParaRPr>
          </a:p>
        </p:txBody>
      </p:sp>
      <p:sp>
        <p:nvSpPr>
          <p:cNvPr id="127" name="Rectangle 66">
            <a:extLst>
              <a:ext uri="{FF2B5EF4-FFF2-40B4-BE49-F238E27FC236}">
                <a16:creationId xmlns:a16="http://schemas.microsoft.com/office/drawing/2014/main" id="{5A50EA14-9E0F-4FCC-B5A1-EB21C0EA5511}"/>
              </a:ext>
            </a:extLst>
          </p:cNvPr>
          <p:cNvSpPr>
            <a:spLocks noChangeArrowheads="1"/>
          </p:cNvSpPr>
          <p:nvPr/>
        </p:nvSpPr>
        <p:spPr bwMode="auto">
          <a:xfrm>
            <a:off x="6352785" y="3880899"/>
            <a:ext cx="563563" cy="457200"/>
          </a:xfrm>
          <a:prstGeom prst="rect">
            <a:avLst/>
          </a:prstGeom>
          <a:solidFill>
            <a:srgbClr val="FF99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endParaRPr lang="zh-CN" altLang="zh-CN" b="1">
              <a:solidFill>
                <a:schemeClr val="folHlink"/>
              </a:solidFill>
              <a:latin typeface="Times New Roman" pitchFamily="18" charset="0"/>
            </a:endParaRPr>
          </a:p>
        </p:txBody>
      </p:sp>
      <p:sp>
        <p:nvSpPr>
          <p:cNvPr id="128" name="Rectangle 67">
            <a:extLst>
              <a:ext uri="{FF2B5EF4-FFF2-40B4-BE49-F238E27FC236}">
                <a16:creationId xmlns:a16="http://schemas.microsoft.com/office/drawing/2014/main" id="{6C1D4886-5B7B-4539-9769-D326A179A87C}"/>
              </a:ext>
            </a:extLst>
          </p:cNvPr>
          <p:cNvSpPr>
            <a:spLocks noChangeArrowheads="1"/>
          </p:cNvSpPr>
          <p:nvPr/>
        </p:nvSpPr>
        <p:spPr bwMode="auto">
          <a:xfrm>
            <a:off x="5819385" y="3880899"/>
            <a:ext cx="533400" cy="457200"/>
          </a:xfrm>
          <a:prstGeom prst="rect">
            <a:avLst/>
          </a:prstGeom>
          <a:solidFill>
            <a:srgbClr val="FF99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endParaRPr lang="zh-CN" altLang="zh-CN" b="1">
              <a:solidFill>
                <a:schemeClr val="folHlink"/>
              </a:solidFill>
              <a:latin typeface="Times New Roman" pitchFamily="18" charset="0"/>
            </a:endParaRPr>
          </a:p>
        </p:txBody>
      </p:sp>
      <p:sp>
        <p:nvSpPr>
          <p:cNvPr id="129" name="Line 68">
            <a:extLst>
              <a:ext uri="{FF2B5EF4-FFF2-40B4-BE49-F238E27FC236}">
                <a16:creationId xmlns:a16="http://schemas.microsoft.com/office/drawing/2014/main" id="{C9BAA50D-365B-45C9-8C25-D5478BCAC094}"/>
              </a:ext>
            </a:extLst>
          </p:cNvPr>
          <p:cNvSpPr>
            <a:spLocks noChangeShapeType="1"/>
          </p:cNvSpPr>
          <p:nvPr/>
        </p:nvSpPr>
        <p:spPr bwMode="auto">
          <a:xfrm>
            <a:off x="5819385" y="3880899"/>
            <a:ext cx="2743200" cy="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30" name="Line 69">
            <a:extLst>
              <a:ext uri="{FF2B5EF4-FFF2-40B4-BE49-F238E27FC236}">
                <a16:creationId xmlns:a16="http://schemas.microsoft.com/office/drawing/2014/main" id="{16BA90BC-EE99-483C-B971-E2CA6D2E7418}"/>
              </a:ext>
            </a:extLst>
          </p:cNvPr>
          <p:cNvSpPr>
            <a:spLocks noChangeShapeType="1"/>
          </p:cNvSpPr>
          <p:nvPr/>
        </p:nvSpPr>
        <p:spPr bwMode="auto">
          <a:xfrm>
            <a:off x="5819385" y="4338099"/>
            <a:ext cx="2743200" cy="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31" name="Line 70">
            <a:extLst>
              <a:ext uri="{FF2B5EF4-FFF2-40B4-BE49-F238E27FC236}">
                <a16:creationId xmlns:a16="http://schemas.microsoft.com/office/drawing/2014/main" id="{3C336A71-E175-4557-B7F2-58A8E0689EB7}"/>
              </a:ext>
            </a:extLst>
          </p:cNvPr>
          <p:cNvSpPr>
            <a:spLocks noChangeShapeType="1"/>
          </p:cNvSpPr>
          <p:nvPr/>
        </p:nvSpPr>
        <p:spPr bwMode="auto">
          <a:xfrm>
            <a:off x="5819385" y="3880899"/>
            <a:ext cx="0" cy="45720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32" name="Line 71">
            <a:extLst>
              <a:ext uri="{FF2B5EF4-FFF2-40B4-BE49-F238E27FC236}">
                <a16:creationId xmlns:a16="http://schemas.microsoft.com/office/drawing/2014/main" id="{9AE64EA6-0AE3-4E45-9F3C-DE34E1BBCF59}"/>
              </a:ext>
            </a:extLst>
          </p:cNvPr>
          <p:cNvSpPr>
            <a:spLocks noChangeShapeType="1"/>
          </p:cNvSpPr>
          <p:nvPr/>
        </p:nvSpPr>
        <p:spPr bwMode="auto">
          <a:xfrm>
            <a:off x="6352785" y="3880899"/>
            <a:ext cx="0" cy="457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33" name="Line 72">
            <a:extLst>
              <a:ext uri="{FF2B5EF4-FFF2-40B4-BE49-F238E27FC236}">
                <a16:creationId xmlns:a16="http://schemas.microsoft.com/office/drawing/2014/main" id="{EA21A8CD-C6FB-47C2-8EB2-0CCCE9FF6561}"/>
              </a:ext>
            </a:extLst>
          </p:cNvPr>
          <p:cNvSpPr>
            <a:spLocks noChangeShapeType="1"/>
          </p:cNvSpPr>
          <p:nvPr/>
        </p:nvSpPr>
        <p:spPr bwMode="auto">
          <a:xfrm>
            <a:off x="6916348" y="3880899"/>
            <a:ext cx="0" cy="457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34" name="Line 73">
            <a:extLst>
              <a:ext uri="{FF2B5EF4-FFF2-40B4-BE49-F238E27FC236}">
                <a16:creationId xmlns:a16="http://schemas.microsoft.com/office/drawing/2014/main" id="{4543BE63-AF3D-41F7-9274-E6B79D70A9F5}"/>
              </a:ext>
            </a:extLst>
          </p:cNvPr>
          <p:cNvSpPr>
            <a:spLocks noChangeShapeType="1"/>
          </p:cNvSpPr>
          <p:nvPr/>
        </p:nvSpPr>
        <p:spPr bwMode="auto">
          <a:xfrm>
            <a:off x="7465623" y="3880899"/>
            <a:ext cx="0" cy="457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35" name="Line 74">
            <a:extLst>
              <a:ext uri="{FF2B5EF4-FFF2-40B4-BE49-F238E27FC236}">
                <a16:creationId xmlns:a16="http://schemas.microsoft.com/office/drawing/2014/main" id="{28BADDFF-84C8-4F70-940B-15CF962682F1}"/>
              </a:ext>
            </a:extLst>
          </p:cNvPr>
          <p:cNvSpPr>
            <a:spLocks noChangeShapeType="1"/>
          </p:cNvSpPr>
          <p:nvPr/>
        </p:nvSpPr>
        <p:spPr bwMode="auto">
          <a:xfrm>
            <a:off x="8013310" y="3880899"/>
            <a:ext cx="0" cy="457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36" name="Line 75">
            <a:extLst>
              <a:ext uri="{FF2B5EF4-FFF2-40B4-BE49-F238E27FC236}">
                <a16:creationId xmlns:a16="http://schemas.microsoft.com/office/drawing/2014/main" id="{95C007E0-802E-4300-987F-CC89F5FAA687}"/>
              </a:ext>
            </a:extLst>
          </p:cNvPr>
          <p:cNvSpPr>
            <a:spLocks noChangeShapeType="1"/>
          </p:cNvSpPr>
          <p:nvPr/>
        </p:nvSpPr>
        <p:spPr bwMode="auto">
          <a:xfrm>
            <a:off x="8562585" y="3880899"/>
            <a:ext cx="0" cy="45720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graphicFrame>
        <p:nvGraphicFramePr>
          <p:cNvPr id="137" name="Group 76">
            <a:extLst>
              <a:ext uri="{FF2B5EF4-FFF2-40B4-BE49-F238E27FC236}">
                <a16:creationId xmlns:a16="http://schemas.microsoft.com/office/drawing/2014/main" id="{C5AC12E9-F43B-48C7-8007-67676C5BF94B}"/>
              </a:ext>
            </a:extLst>
          </p:cNvPr>
          <p:cNvGraphicFramePr>
            <a:graphicFrameLocks noGrp="1"/>
          </p:cNvGraphicFramePr>
          <p:nvPr/>
        </p:nvGraphicFramePr>
        <p:xfrm>
          <a:off x="5819385" y="3499899"/>
          <a:ext cx="2743200" cy="457200"/>
        </p:xfrm>
        <a:graphic>
          <a:graphicData uri="http://schemas.openxmlformats.org/drawingml/2006/table">
            <a:tbl>
              <a:tblPr/>
              <a:tblGrid>
                <a:gridCol w="549275">
                  <a:extLst>
                    <a:ext uri="{9D8B030D-6E8A-4147-A177-3AD203B41FA5}">
                      <a16:colId xmlns:a16="http://schemas.microsoft.com/office/drawing/2014/main" val="20000"/>
                    </a:ext>
                  </a:extLst>
                </a:gridCol>
                <a:gridCol w="547688">
                  <a:extLst>
                    <a:ext uri="{9D8B030D-6E8A-4147-A177-3AD203B41FA5}">
                      <a16:colId xmlns:a16="http://schemas.microsoft.com/office/drawing/2014/main" val="20001"/>
                    </a:ext>
                  </a:extLst>
                </a:gridCol>
                <a:gridCol w="549275">
                  <a:extLst>
                    <a:ext uri="{9D8B030D-6E8A-4147-A177-3AD203B41FA5}">
                      <a16:colId xmlns:a16="http://schemas.microsoft.com/office/drawing/2014/main" val="20002"/>
                    </a:ext>
                  </a:extLst>
                </a:gridCol>
                <a:gridCol w="547687">
                  <a:extLst>
                    <a:ext uri="{9D8B030D-6E8A-4147-A177-3AD203B41FA5}">
                      <a16:colId xmlns:a16="http://schemas.microsoft.com/office/drawing/2014/main" val="20003"/>
                    </a:ext>
                  </a:extLst>
                </a:gridCol>
                <a:gridCol w="549275">
                  <a:extLst>
                    <a:ext uri="{9D8B030D-6E8A-4147-A177-3AD203B41FA5}">
                      <a16:colId xmlns:a16="http://schemas.microsoft.com/office/drawing/2014/main" val="20004"/>
                    </a:ext>
                  </a:extLst>
                </a:gridCol>
              </a:tblGrid>
              <a:tr h="457200">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1</a:t>
                      </a:r>
                    </a:p>
                  </a:txBody>
                  <a:tcPr horzOverflow="overflow">
                    <a:lnL cap="flat">
                      <a:noFill/>
                    </a:lnL>
                    <a:lnR>
                      <a:noFill/>
                    </a:lnR>
                    <a:lnT cap="flat">
                      <a:noFill/>
                    </a:lnT>
                    <a:lnB cap="flat">
                      <a:noFill/>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2</a:t>
                      </a:r>
                    </a:p>
                  </a:txBody>
                  <a:tcPr horzOverflow="overflow">
                    <a:lnL>
                      <a:noFill/>
                    </a:lnL>
                    <a:lnR>
                      <a:noFill/>
                    </a:lnR>
                    <a:lnT cap="flat">
                      <a:noFill/>
                    </a:lnT>
                    <a:lnB cap="flat">
                      <a:noFill/>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3</a:t>
                      </a:r>
                    </a:p>
                  </a:txBody>
                  <a:tcPr horzOverflow="overflow">
                    <a:lnL>
                      <a:noFill/>
                    </a:lnL>
                    <a:lnR>
                      <a:noFill/>
                    </a:lnR>
                    <a:lnT cap="flat">
                      <a:noFill/>
                    </a:lnT>
                    <a:lnB cap="flat">
                      <a:noFill/>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4</a:t>
                      </a:r>
                    </a:p>
                  </a:txBody>
                  <a:tcPr horzOverflow="overflow">
                    <a:lnL>
                      <a:noFill/>
                    </a:lnL>
                    <a:lnR>
                      <a:noFill/>
                    </a:lnR>
                    <a:lnT cap="flat">
                      <a:noFill/>
                    </a:lnT>
                    <a:lnB cap="flat">
                      <a:noFill/>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5</a:t>
                      </a:r>
                    </a:p>
                  </a:txBody>
                  <a:tcPr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138" name="Text Box 94">
            <a:extLst>
              <a:ext uri="{FF2B5EF4-FFF2-40B4-BE49-F238E27FC236}">
                <a16:creationId xmlns:a16="http://schemas.microsoft.com/office/drawing/2014/main" id="{F103F480-4985-403A-A731-458D0807924E}"/>
              </a:ext>
            </a:extLst>
          </p:cNvPr>
          <p:cNvSpPr txBox="1">
            <a:spLocks noChangeArrowheads="1"/>
          </p:cNvSpPr>
          <p:nvPr/>
        </p:nvSpPr>
        <p:spPr bwMode="auto">
          <a:xfrm>
            <a:off x="5211373" y="3912649"/>
            <a:ext cx="423862"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i="1">
                <a:solidFill>
                  <a:srgbClr val="006600"/>
                </a:solidFill>
              </a:rPr>
              <a:t>B:</a:t>
            </a:r>
          </a:p>
        </p:txBody>
      </p:sp>
      <p:sp>
        <p:nvSpPr>
          <p:cNvPr id="70" name="Rectangle 96">
            <a:extLst>
              <a:ext uri="{FF2B5EF4-FFF2-40B4-BE49-F238E27FC236}">
                <a16:creationId xmlns:a16="http://schemas.microsoft.com/office/drawing/2014/main" id="{B62CEF7B-386A-4D90-900E-A2EDFA7D51C5}"/>
              </a:ext>
            </a:extLst>
          </p:cNvPr>
          <p:cNvSpPr>
            <a:spLocks noChangeArrowheads="1"/>
          </p:cNvSpPr>
          <p:nvPr/>
        </p:nvSpPr>
        <p:spPr bwMode="auto">
          <a:xfrm>
            <a:off x="243291" y="3795173"/>
            <a:ext cx="4654711" cy="760923"/>
          </a:xfrm>
          <a:prstGeom prst="rect">
            <a:avLst/>
          </a:prstGeom>
          <a:noFill/>
          <a:ln w="28575">
            <a:solidFill>
              <a:srgbClr val="FFC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endParaRPr lang="zh-CN" altLang="en-US"/>
          </a:p>
        </p:txBody>
      </p:sp>
    </p:spTree>
    <p:extLst>
      <p:ext uri="{BB962C8B-B14F-4D97-AF65-F5344CB8AC3E}">
        <p14:creationId xmlns:p14="http://schemas.microsoft.com/office/powerpoint/2010/main" val="2067325320"/>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2" name="任意多边形: 形状 71">
                <a:extLst>
                  <a:ext uri="{FF2B5EF4-FFF2-40B4-BE49-F238E27FC236}">
                    <a16:creationId xmlns:a16="http://schemas.microsoft.com/office/drawing/2014/main" id="{6B65DF5B-8A67-448E-882B-B1474E98984A}"/>
                  </a:ext>
                </a:extLst>
              </p:cNvPr>
              <p:cNvSpPr/>
              <p:nvPr/>
            </p:nvSpPr>
            <p:spPr>
              <a:xfrm>
                <a:off x="129493" y="1875051"/>
                <a:ext cx="4886455" cy="4152162"/>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lvl="0" eaLnBrk="0" fontAlgn="base" hangingPunct="0">
                  <a:spcBef>
                    <a:spcPct val="0"/>
                  </a:spcBef>
                  <a:spcAft>
                    <a:spcPct val="0"/>
                  </a:spcAft>
                </a:pPr>
                <a:r>
                  <a:rPr lang="zh-CN" altLang="zh-CN" sz="1600" dirty="0">
                    <a:latin typeface="微软雅黑" panose="020B0503020204020204" pitchFamily="34" charset="-122"/>
                    <a:ea typeface="微软雅黑" panose="020B0503020204020204" pitchFamily="34" charset="-122"/>
                  </a:rPr>
                  <a:t>———————————————</a:t>
                </a:r>
              </a:p>
              <a:p>
                <a:pPr marL="360000" lvl="0" indent="-288000" eaLnBrk="0" fontAlgn="base" hangingPunct="0">
                  <a:spcBef>
                    <a:spcPct val="0"/>
                  </a:spcBef>
                  <a:spcAft>
                    <a:spcPct val="0"/>
                  </a:spcAft>
                  <a:buFont typeface="+mj-lt"/>
                  <a:buAutoNum type="arabicPeriod"/>
                </a:pPr>
                <a:r>
                  <a:rPr lang="en-US" altLang="zh-CN" sz="1600" b="1" dirty="0">
                    <a:latin typeface="微软雅黑" panose="020B0503020204020204" pitchFamily="34" charset="-122"/>
                    <a:ea typeface="微软雅黑" panose="020B0503020204020204" pitchFamily="34" charset="-122"/>
                  </a:rPr>
                  <a:t>  for</a:t>
                </a:r>
                <a:r>
                  <a:rPr lang="en-US" altLang="zh-CN"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𝑖</m:t>
                    </m:r>
                    <m:r>
                      <a:rPr lang="en-US" altLang="zh-CN" sz="1600" b="0" i="1" smtClean="0">
                        <a:latin typeface="Cambria Math" panose="02040503050406030204" pitchFamily="18" charset="0"/>
                        <a:ea typeface="微软雅黑" panose="020B0503020204020204" pitchFamily="34" charset="-122"/>
                      </a:rPr>
                      <m:t>←0</m:t>
                    </m:r>
                  </m:oMath>
                </a14:m>
                <a:r>
                  <a:rPr lang="en-US" altLang="zh-CN"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to</a:t>
                </a:r>
                <a:r>
                  <a:rPr lang="en-US" altLang="zh-CN"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𝑘</m:t>
                    </m:r>
                  </m:oMath>
                </a14:m>
                <a:r>
                  <a:rPr lang="en-US" altLang="zh-CN"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do</a:t>
                </a:r>
              </a:p>
              <a:p>
                <a:pPr marL="360000" lvl="0" indent="-288000" eaLnBrk="0" fontAlgn="base" hangingPunct="0">
                  <a:spcBef>
                    <a:spcPct val="0"/>
                  </a:spcBef>
                  <a:spcAft>
                    <a:spcPct val="0"/>
                  </a:spcAft>
                  <a:buFont typeface="+mj-lt"/>
                  <a:buAutoNum type="arabicPeriod"/>
                </a:pPr>
                <a:r>
                  <a:rPr lang="en-US" altLang="zh-CN" sz="1600" dirty="0">
                    <a:latin typeface="微软雅黑" panose="020B0503020204020204" pitchFamily="34" charset="-122"/>
                    <a:ea typeface="微软雅黑" panose="020B0503020204020204" pitchFamily="34" charset="-122"/>
                  </a:rPr>
                  <a:t>  |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𝐶</m:t>
                    </m:r>
                    <m:d>
                      <m:dPr>
                        <m:begChr m:val="["/>
                        <m:endChr m:val="]"/>
                        <m:ctrlPr>
                          <a:rPr lang="en-US" altLang="zh-CN" sz="1600" b="0" i="1" smtClean="0">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𝑖</m:t>
                        </m:r>
                      </m:e>
                    </m:d>
                    <m:r>
                      <a:rPr lang="en-US" altLang="zh-CN" sz="1600" b="0" i="1" smtClean="0">
                        <a:latin typeface="Cambria Math" panose="02040503050406030204" pitchFamily="18" charset="0"/>
                        <a:ea typeface="微软雅黑" panose="020B0503020204020204" pitchFamily="34" charset="-122"/>
                      </a:rPr>
                      <m:t>←0</m:t>
                    </m:r>
                  </m:oMath>
                </a14:m>
                <a:endParaRPr lang="en-US" altLang="zh-CN" sz="1600"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en-US" altLang="zh-CN" sz="1600" b="1" dirty="0">
                    <a:latin typeface="微软雅黑" panose="020B0503020204020204" pitchFamily="34" charset="-122"/>
                    <a:ea typeface="微软雅黑" panose="020B0503020204020204" pitchFamily="34" charset="-122"/>
                  </a:rPr>
                  <a:t>  end</a:t>
                </a:r>
                <a:r>
                  <a:rPr lang="zh-CN" altLang="zh-CN"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             </a:t>
                </a:r>
                <a:endParaRPr lang="en-US" altLang="zh-CN" sz="1600"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en-US" altLang="zh-CN" sz="1600" b="1" dirty="0">
                    <a:latin typeface="微软雅黑" panose="020B0503020204020204" pitchFamily="34" charset="-122"/>
                    <a:ea typeface="微软雅黑" panose="020B0503020204020204" pitchFamily="34" charset="-122"/>
                  </a:rPr>
                  <a:t>  for</a:t>
                </a:r>
                <a:r>
                  <a:rPr lang="en-US" altLang="zh-CN"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𝑗</m:t>
                    </m:r>
                    <m:r>
                      <a:rPr lang="en-US" altLang="zh-CN" sz="1600" i="1">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1</m:t>
                    </m:r>
                  </m:oMath>
                </a14:m>
                <a:r>
                  <a:rPr lang="en-US" altLang="zh-CN"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to</a:t>
                </a:r>
                <a:r>
                  <a:rPr lang="en-US" altLang="zh-CN"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𝑛</m:t>
                    </m:r>
                  </m:oMath>
                </a14:m>
                <a:r>
                  <a:rPr lang="en-US" altLang="zh-CN"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do</a:t>
                </a:r>
              </a:p>
              <a:p>
                <a:pPr marL="360000" lvl="0" indent="-288000" eaLnBrk="0" fontAlgn="base" hangingPunct="0">
                  <a:spcBef>
                    <a:spcPct val="0"/>
                  </a:spcBef>
                  <a:spcAft>
                    <a:spcPct val="0"/>
                  </a:spcAft>
                  <a:buFont typeface="+mj-lt"/>
                  <a:buAutoNum type="arabicPeriod"/>
                </a:pPr>
                <a:r>
                  <a:rPr lang="en-US" altLang="zh-CN" sz="1600" dirty="0">
                    <a:latin typeface="微软雅黑" panose="020B0503020204020204" pitchFamily="34" charset="-122"/>
                    <a:ea typeface="微软雅黑" panose="020B0503020204020204" pitchFamily="34" charset="-122"/>
                  </a:rPr>
                  <a:t>  |   </a:t>
                </a:r>
                <a14:m>
                  <m:oMath xmlns:m="http://schemas.openxmlformats.org/officeDocument/2006/math">
                    <m:r>
                      <a:rPr lang="en-US" altLang="zh-CN" sz="1600" i="1">
                        <a:latin typeface="Cambria Math" panose="02040503050406030204" pitchFamily="18" charset="0"/>
                        <a:ea typeface="微软雅黑" panose="020B0503020204020204" pitchFamily="34" charset="-122"/>
                      </a:rPr>
                      <m:t>𝐶</m:t>
                    </m:r>
                    <m:d>
                      <m:dPr>
                        <m:begChr m:val="["/>
                        <m:endChr m:val="]"/>
                        <m:ctrlPr>
                          <a:rPr lang="en-US" altLang="zh-CN" sz="1600" i="1">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𝐴</m:t>
                        </m:r>
                        <m:r>
                          <a:rPr lang="en-US" altLang="zh-CN" sz="1600" b="0" i="1" smtClean="0">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𝑗</m:t>
                        </m:r>
                      </m:e>
                    </m:d>
                    <m:r>
                      <a:rPr lang="en-US" altLang="zh-CN" sz="1600" b="0" i="1" smtClean="0">
                        <a:latin typeface="Cambria Math" panose="02040503050406030204" pitchFamily="18" charset="0"/>
                        <a:ea typeface="微软雅黑" panose="020B0503020204020204" pitchFamily="34" charset="-122"/>
                      </a:rPr>
                      <m:t>]</m:t>
                    </m:r>
                    <m:r>
                      <a:rPr lang="en-US" altLang="zh-CN" sz="1600" i="1">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𝐶</m:t>
                    </m:r>
                    <m:d>
                      <m:dPr>
                        <m:begChr m:val="["/>
                        <m:endChr m:val="]"/>
                        <m:ctrlPr>
                          <a:rPr lang="en-US" altLang="zh-CN" sz="1600" b="0" i="1" smtClean="0">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𝐴</m:t>
                        </m:r>
                        <m:d>
                          <m:dPr>
                            <m:begChr m:val="["/>
                            <m:endChr m:val="]"/>
                            <m:ctrlPr>
                              <a:rPr lang="en-US" altLang="zh-CN" sz="1600" b="0" i="1" smtClean="0">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𝑗</m:t>
                            </m:r>
                          </m:e>
                        </m:d>
                      </m:e>
                    </m:d>
                    <m:r>
                      <a:rPr lang="en-US" altLang="zh-CN" sz="1600" b="0" i="1" smtClean="0">
                        <a:latin typeface="Cambria Math" panose="02040503050406030204" pitchFamily="18" charset="0"/>
                        <a:ea typeface="微软雅黑" panose="020B0503020204020204" pitchFamily="34" charset="-122"/>
                      </a:rPr>
                      <m:t>+1</m:t>
                    </m:r>
                  </m:oMath>
                </a14:m>
                <a:endParaRPr lang="en-US" altLang="zh-CN" sz="1600"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en-US" altLang="zh-CN" sz="1600" b="1" dirty="0">
                    <a:latin typeface="微软雅黑" panose="020B0503020204020204" pitchFamily="34" charset="-122"/>
                    <a:ea typeface="微软雅黑" panose="020B0503020204020204" pitchFamily="34" charset="-122"/>
                  </a:rPr>
                  <a:t>  end  </a:t>
                </a:r>
                <a:r>
                  <a:rPr lang="en-US" altLang="zh-CN" sz="1600" dirty="0">
                    <a:latin typeface="微软雅黑" panose="020B0503020204020204" pitchFamily="34" charset="-122"/>
                    <a:ea typeface="微软雅黑" panose="020B0503020204020204" pitchFamily="34" charset="-122"/>
                  </a:rPr>
                  <a:t>//C[</a:t>
                </a:r>
                <a:r>
                  <a:rPr lang="en-US" altLang="zh-CN" sz="1600" dirty="0" err="1">
                    <a:latin typeface="微软雅黑" panose="020B0503020204020204" pitchFamily="34" charset="-122"/>
                    <a:ea typeface="微软雅黑" panose="020B0503020204020204" pitchFamily="34" charset="-122"/>
                  </a:rPr>
                  <a:t>i</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记录序列</a:t>
                </a:r>
                <a:r>
                  <a:rPr lang="en-US" altLang="zh-CN" sz="1600" dirty="0">
                    <a:latin typeface="微软雅黑" panose="020B0503020204020204" pitchFamily="34" charset="-122"/>
                    <a:ea typeface="微软雅黑" panose="020B0503020204020204" pitchFamily="34" charset="-122"/>
                  </a:rPr>
                  <a:t>A</a:t>
                </a:r>
                <a:r>
                  <a:rPr lang="zh-CN" altLang="en-US" sz="1600" dirty="0">
                    <a:latin typeface="微软雅黑" panose="020B0503020204020204" pitchFamily="34" charset="-122"/>
                    <a:ea typeface="微软雅黑" panose="020B0503020204020204" pitchFamily="34" charset="-122"/>
                  </a:rPr>
                  <a:t>中</a:t>
                </a:r>
                <a:r>
                  <a:rPr lang="zh-CN" altLang="en-US" sz="1600" dirty="0">
                    <a:solidFill>
                      <a:srgbClr val="FFFF00"/>
                    </a:solidFill>
                    <a:latin typeface="微软雅黑" panose="020B0503020204020204" pitchFamily="34" charset="-122"/>
                    <a:ea typeface="微软雅黑" panose="020B0503020204020204" pitchFamily="34" charset="-122"/>
                  </a:rPr>
                  <a:t>等于</a:t>
                </a:r>
                <a:r>
                  <a:rPr lang="en-US" altLang="zh-CN" sz="1600" dirty="0">
                    <a:solidFill>
                      <a:srgbClr val="FFFF00"/>
                    </a:solidFill>
                    <a:latin typeface="微软雅黑" panose="020B0503020204020204" pitchFamily="34" charset="-122"/>
                    <a:ea typeface="微软雅黑" panose="020B0503020204020204" pitchFamily="34" charset="-122"/>
                  </a:rPr>
                  <a:t>i</a:t>
                </a:r>
                <a:r>
                  <a:rPr lang="zh-CN" altLang="en-US" sz="1600" dirty="0">
                    <a:latin typeface="微软雅黑" panose="020B0503020204020204" pitchFamily="34" charset="-122"/>
                    <a:ea typeface="微软雅黑" panose="020B0503020204020204" pitchFamily="34" charset="-122"/>
                  </a:rPr>
                  <a:t>的元素个数</a:t>
                </a:r>
                <a:endParaRPr lang="en-US" altLang="zh-CN" sz="1600" b="1"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en-US" altLang="zh-CN" sz="1600" b="1" dirty="0">
                    <a:latin typeface="微软雅黑" panose="020B0503020204020204" pitchFamily="34" charset="-122"/>
                    <a:ea typeface="微软雅黑" panose="020B0503020204020204" pitchFamily="34" charset="-122"/>
                  </a:rPr>
                  <a:t>  for</a:t>
                </a:r>
                <a:r>
                  <a:rPr lang="en-US" altLang="zh-CN"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𝑖</m:t>
                    </m:r>
                    <m:r>
                      <a:rPr lang="en-US" altLang="zh-CN" sz="1600" i="1">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1</m:t>
                    </m:r>
                  </m:oMath>
                </a14:m>
                <a:r>
                  <a:rPr lang="en-US" altLang="zh-CN"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to</a:t>
                </a:r>
                <a:r>
                  <a:rPr lang="en-US" altLang="zh-CN"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𝑘</m:t>
                    </m:r>
                  </m:oMath>
                </a14:m>
                <a:r>
                  <a:rPr lang="en-US" altLang="zh-CN"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do</a:t>
                </a:r>
              </a:p>
              <a:p>
                <a:pPr marL="360000" lvl="0" indent="-288000" eaLnBrk="0" fontAlgn="base" hangingPunct="0">
                  <a:spcBef>
                    <a:spcPct val="0"/>
                  </a:spcBef>
                  <a:spcAft>
                    <a:spcPct val="0"/>
                  </a:spcAft>
                  <a:buFont typeface="+mj-lt"/>
                  <a:buAutoNum type="arabicPeriod"/>
                </a:pPr>
                <a:r>
                  <a:rPr lang="en-US" altLang="zh-CN" sz="1600" dirty="0">
                    <a:latin typeface="微软雅黑" panose="020B0503020204020204" pitchFamily="34" charset="-122"/>
                    <a:ea typeface="微软雅黑" panose="020B0503020204020204" pitchFamily="34" charset="-122"/>
                  </a:rPr>
                  <a:t>  |   </a:t>
                </a:r>
                <a14:m>
                  <m:oMath xmlns:m="http://schemas.openxmlformats.org/officeDocument/2006/math">
                    <m:r>
                      <a:rPr lang="en-US" altLang="zh-CN" sz="1600" i="1">
                        <a:latin typeface="Cambria Math" panose="02040503050406030204" pitchFamily="18" charset="0"/>
                        <a:ea typeface="微软雅黑" panose="020B0503020204020204" pitchFamily="34" charset="-122"/>
                      </a:rPr>
                      <m:t>𝐶</m:t>
                    </m:r>
                    <m:d>
                      <m:dPr>
                        <m:begChr m:val="["/>
                        <m:endChr m:val="]"/>
                        <m:ctrlPr>
                          <a:rPr lang="en-US" altLang="zh-CN" sz="1600" i="1">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𝑖</m:t>
                        </m:r>
                      </m:e>
                    </m:d>
                    <m:r>
                      <a:rPr lang="en-US" altLang="zh-CN" sz="1600" i="1">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  </m:t>
                    </m:r>
                    <m:r>
                      <a:rPr lang="en-US" altLang="zh-CN" sz="1600" b="0" i="1" smtClean="0">
                        <a:latin typeface="Cambria Math" panose="02040503050406030204" pitchFamily="18" charset="0"/>
                        <a:ea typeface="微软雅黑" panose="020B0503020204020204" pitchFamily="34" charset="-122"/>
                      </a:rPr>
                      <m:t>𝐶</m:t>
                    </m:r>
                    <m:d>
                      <m:dPr>
                        <m:begChr m:val="["/>
                        <m:endChr m:val="]"/>
                        <m:ctrlPr>
                          <a:rPr lang="en-US" altLang="zh-CN" sz="1600" b="0" i="1" smtClean="0">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𝑖</m:t>
                        </m:r>
                      </m:e>
                    </m:d>
                    <m:r>
                      <a:rPr lang="en-US" altLang="zh-CN" sz="1600" b="0" i="1" smtClean="0">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𝐶</m:t>
                    </m:r>
                    <m:r>
                      <a:rPr lang="en-US" altLang="zh-CN" sz="1600" b="0" i="1" smtClean="0">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𝑖</m:t>
                    </m:r>
                    <m:r>
                      <a:rPr lang="en-US" altLang="zh-CN" sz="1600" b="0" i="1" smtClean="0">
                        <a:latin typeface="Cambria Math" panose="02040503050406030204" pitchFamily="18" charset="0"/>
                        <a:ea typeface="微软雅黑" panose="020B0503020204020204" pitchFamily="34" charset="-122"/>
                      </a:rPr>
                      <m:t>−1]</m:t>
                    </m:r>
                  </m:oMath>
                </a14:m>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前缀和！</a:t>
                </a:r>
                <a:endParaRPr lang="en-US" altLang="zh-CN" sz="1600"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en-US" altLang="zh-CN" sz="1600" b="1" dirty="0">
                    <a:latin typeface="微软雅黑" panose="020B0503020204020204" pitchFamily="34" charset="-122"/>
                    <a:ea typeface="微软雅黑" panose="020B0503020204020204" pitchFamily="34" charset="-122"/>
                  </a:rPr>
                  <a:t>  end  </a:t>
                </a:r>
                <a:r>
                  <a:rPr lang="en-US" altLang="zh-CN" sz="1600" dirty="0">
                    <a:latin typeface="微软雅黑" panose="020B0503020204020204" pitchFamily="34" charset="-122"/>
                    <a:ea typeface="微软雅黑" panose="020B0503020204020204" pitchFamily="34" charset="-122"/>
                  </a:rPr>
                  <a:t>//C[</a:t>
                </a:r>
                <a:r>
                  <a:rPr lang="en-US" altLang="zh-CN" sz="1600" dirty="0" err="1">
                    <a:latin typeface="微软雅黑" panose="020B0503020204020204" pitchFamily="34" charset="-122"/>
                    <a:ea typeface="微软雅黑" panose="020B0503020204020204" pitchFamily="34" charset="-122"/>
                  </a:rPr>
                  <a:t>i</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记录序列</a:t>
                </a:r>
                <a:r>
                  <a:rPr lang="en-US" altLang="zh-CN" sz="1600" dirty="0">
                    <a:latin typeface="微软雅黑" panose="020B0503020204020204" pitchFamily="34" charset="-122"/>
                    <a:ea typeface="微软雅黑" panose="020B0503020204020204" pitchFamily="34" charset="-122"/>
                  </a:rPr>
                  <a:t>A</a:t>
                </a:r>
                <a:r>
                  <a:rPr lang="zh-CN" altLang="en-US" sz="1600" dirty="0">
                    <a:latin typeface="微软雅黑" panose="020B0503020204020204" pitchFamily="34" charset="-122"/>
                    <a:ea typeface="微软雅黑" panose="020B0503020204020204" pitchFamily="34" charset="-122"/>
                  </a:rPr>
                  <a:t>中</a:t>
                </a:r>
                <a:r>
                  <a:rPr lang="zh-CN" altLang="en-US" sz="1600" dirty="0">
                    <a:solidFill>
                      <a:schemeClr val="accent4">
                        <a:lumMod val="60000"/>
                        <a:lumOff val="40000"/>
                      </a:schemeClr>
                    </a:solidFill>
                    <a:latin typeface="微软雅黑" panose="020B0503020204020204" pitchFamily="34" charset="-122"/>
                    <a:ea typeface="微软雅黑" panose="020B0503020204020204" pitchFamily="34" charset="-122"/>
                  </a:rPr>
                  <a:t>小于等于</a:t>
                </a:r>
                <a:r>
                  <a:rPr lang="en-US" altLang="zh-CN" sz="1600" dirty="0">
                    <a:solidFill>
                      <a:srgbClr val="FFFF00"/>
                    </a:solidFill>
                    <a:latin typeface="微软雅黑" panose="020B0503020204020204" pitchFamily="34" charset="-122"/>
                    <a:ea typeface="微软雅黑" panose="020B0503020204020204" pitchFamily="34" charset="-122"/>
                  </a:rPr>
                  <a:t>i</a:t>
                </a:r>
                <a:r>
                  <a:rPr lang="zh-CN" altLang="en-US" sz="1600" dirty="0">
                    <a:latin typeface="微软雅黑" panose="020B0503020204020204" pitchFamily="34" charset="-122"/>
                    <a:ea typeface="微软雅黑" panose="020B0503020204020204" pitchFamily="34" charset="-122"/>
                  </a:rPr>
                  <a:t>的元素个数</a:t>
                </a:r>
                <a:endParaRPr lang="en-US" altLang="zh-CN" sz="1600" b="1"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en-US" altLang="zh-CN" sz="1600" b="1" dirty="0">
                    <a:latin typeface="微软雅黑" panose="020B0503020204020204" pitchFamily="34" charset="-122"/>
                    <a:ea typeface="微软雅黑" panose="020B0503020204020204" pitchFamily="34" charset="-122"/>
                  </a:rPr>
                  <a:t> for</a:t>
                </a:r>
                <a:r>
                  <a:rPr lang="en-US" altLang="zh-CN"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𝑗</m:t>
                    </m:r>
                    <m:r>
                      <a:rPr lang="en-US" altLang="zh-CN" sz="1600" i="1">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𝑛</m:t>
                    </m:r>
                  </m:oMath>
                </a14:m>
                <a:r>
                  <a:rPr lang="en-US" altLang="zh-CN"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to</a:t>
                </a:r>
                <a:r>
                  <a:rPr lang="en-US" altLang="zh-CN"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b="0" i="0" smtClean="0">
                        <a:latin typeface="Cambria Math" panose="02040503050406030204" pitchFamily="18" charset="0"/>
                        <a:ea typeface="微软雅黑" panose="020B0503020204020204" pitchFamily="34" charset="-122"/>
                      </a:rPr>
                      <m:t>1</m:t>
                    </m:r>
                  </m:oMath>
                </a14:m>
                <a:r>
                  <a:rPr lang="en-US" altLang="zh-CN"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do</a:t>
                </a:r>
              </a:p>
              <a:p>
                <a:pPr marL="360000" lvl="0" indent="-288000" eaLnBrk="0" fontAlgn="base" hangingPunct="0">
                  <a:spcBef>
                    <a:spcPct val="0"/>
                  </a:spcBef>
                  <a:spcAft>
                    <a:spcPct val="0"/>
                  </a:spcAft>
                  <a:buFont typeface="+mj-lt"/>
                  <a:buAutoNum type="arabicPeriod"/>
                </a:pPr>
                <a:r>
                  <a:rPr lang="en-US" altLang="zh-CN" sz="1600" dirty="0">
                    <a:latin typeface="微软雅黑" panose="020B0503020204020204" pitchFamily="34" charset="-122"/>
                    <a:ea typeface="微软雅黑" panose="020B0503020204020204" pitchFamily="34" charset="-122"/>
                  </a:rPr>
                  <a:t> |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𝐵</m:t>
                    </m:r>
                    <m:d>
                      <m:dPr>
                        <m:begChr m:val="["/>
                        <m:endChr m:val="]"/>
                        <m:ctrlPr>
                          <a:rPr lang="en-US" altLang="zh-CN" sz="1600" b="0" i="1" smtClean="0">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𝐶</m:t>
                        </m:r>
                        <m:d>
                          <m:dPr>
                            <m:begChr m:val="["/>
                            <m:endChr m:val="]"/>
                            <m:ctrlPr>
                              <a:rPr lang="en-US" altLang="zh-CN" sz="1600" b="0" i="1" smtClean="0">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𝐴</m:t>
                            </m:r>
                            <m:r>
                              <a:rPr lang="en-US" altLang="zh-CN" sz="1600" b="0" i="1" smtClean="0">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𝑗</m:t>
                            </m:r>
                            <m:r>
                              <a:rPr lang="en-US" altLang="zh-CN" sz="1600" b="0" i="1" smtClean="0">
                                <a:latin typeface="Cambria Math" panose="02040503050406030204" pitchFamily="18" charset="0"/>
                                <a:ea typeface="微软雅黑" panose="020B0503020204020204" pitchFamily="34" charset="-122"/>
                              </a:rPr>
                              <m:t>]</m:t>
                            </m:r>
                          </m:e>
                        </m:d>
                      </m:e>
                    </m:d>
                    <m:r>
                      <a:rPr lang="en-US" altLang="zh-CN" sz="1600" b="0" i="1" smtClean="0">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𝐴</m:t>
                    </m:r>
                    <m:d>
                      <m:dPr>
                        <m:begChr m:val="["/>
                        <m:endChr m:val="]"/>
                        <m:ctrlPr>
                          <a:rPr lang="en-US" altLang="zh-CN" sz="1600" b="0" i="1" smtClean="0">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𝑗</m:t>
                        </m:r>
                      </m:e>
                    </m:d>
                  </m:oMath>
                </a14:m>
                <a:endParaRPr lang="en-US" altLang="zh-CN" sz="1600" b="0" dirty="0">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en-US" altLang="zh-CN" sz="1600" dirty="0">
                    <a:ea typeface="微软雅黑" panose="020B0503020204020204" pitchFamily="34" charset="-122"/>
                  </a:rPr>
                  <a:t>  </a:t>
                </a:r>
                <a:r>
                  <a:rPr lang="en-US" altLang="zh-CN" sz="1600" b="0" dirty="0">
                    <a:ea typeface="微软雅黑" panose="020B0503020204020204" pitchFamily="34" charset="-122"/>
                  </a:rPr>
                  <a:t>|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𝐶</m:t>
                    </m:r>
                    <m:d>
                      <m:dPr>
                        <m:begChr m:val="["/>
                        <m:endChr m:val="]"/>
                        <m:ctrlPr>
                          <a:rPr lang="en-US" altLang="zh-CN" sz="1600" b="0" i="1" smtClean="0">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𝐴</m:t>
                        </m:r>
                        <m:d>
                          <m:dPr>
                            <m:begChr m:val="["/>
                            <m:endChr m:val="]"/>
                            <m:ctrlPr>
                              <a:rPr lang="en-US" altLang="zh-CN" sz="1600" b="0" i="1" smtClean="0">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𝑗</m:t>
                            </m:r>
                          </m:e>
                        </m:d>
                      </m:e>
                    </m:d>
                    <m:r>
                      <a:rPr lang="en-US" altLang="zh-CN" sz="1600" b="0" i="1" smtClean="0">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𝐶</m:t>
                    </m:r>
                    <m:d>
                      <m:dPr>
                        <m:begChr m:val="["/>
                        <m:endChr m:val="]"/>
                        <m:ctrlPr>
                          <a:rPr lang="en-US" altLang="zh-CN" sz="1600" b="0" i="1" smtClean="0">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𝐴</m:t>
                        </m:r>
                        <m:d>
                          <m:dPr>
                            <m:begChr m:val="["/>
                            <m:endChr m:val="]"/>
                            <m:ctrlPr>
                              <a:rPr lang="en-US" altLang="zh-CN" sz="1600" b="0" i="1" smtClean="0">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𝑗</m:t>
                            </m:r>
                          </m:e>
                        </m:d>
                      </m:e>
                    </m:d>
                    <m:r>
                      <a:rPr lang="en-US" altLang="zh-CN" sz="1600" b="0" i="1" smtClean="0">
                        <a:latin typeface="Cambria Math" panose="02040503050406030204" pitchFamily="18" charset="0"/>
                        <a:ea typeface="微软雅黑" panose="020B0503020204020204" pitchFamily="34" charset="-122"/>
                      </a:rPr>
                      <m:t>−1 </m:t>
                    </m:r>
                  </m:oMath>
                </a14:m>
                <a:endParaRPr lang="en-US" altLang="zh-CN" sz="1600" i="1"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en-US" altLang="zh-CN" sz="1600" b="1" dirty="0">
                    <a:latin typeface="微软雅黑" panose="020B0503020204020204" pitchFamily="34" charset="-122"/>
                    <a:ea typeface="微软雅黑" panose="020B0503020204020204" pitchFamily="34" charset="-122"/>
                  </a:rPr>
                  <a:t> end</a:t>
                </a:r>
                <a:endParaRPr lang="en-US" altLang="zh-CN" sz="1600"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zh-CN" altLang="zh-CN" sz="1600" dirty="0">
                    <a:latin typeface="微软雅黑" panose="020B0503020204020204" pitchFamily="34" charset="-122"/>
                    <a:ea typeface="微软雅黑" panose="020B0503020204020204" pitchFamily="34" charset="-122"/>
                  </a:rPr>
                  <a:t>———————————————</a:t>
                </a:r>
              </a:p>
            </p:txBody>
          </p:sp>
        </mc:Choice>
        <mc:Fallback xmlns="">
          <p:sp>
            <p:nvSpPr>
              <p:cNvPr id="72" name="任意多边形: 形状 71">
                <a:extLst>
                  <a:ext uri="{FF2B5EF4-FFF2-40B4-BE49-F238E27FC236}">
                    <a16:creationId xmlns:a16="http://schemas.microsoft.com/office/drawing/2014/main" id="{6B65DF5B-8A67-448E-882B-B1474E98984A}"/>
                  </a:ext>
                </a:extLst>
              </p:cNvPr>
              <p:cNvSpPr>
                <a:spLocks noRot="1" noChangeAspect="1" noMove="1" noResize="1" noEditPoints="1" noAdjustHandles="1" noChangeArrowheads="1" noChangeShapeType="1" noTextEdit="1"/>
              </p:cNvSpPr>
              <p:nvPr/>
            </p:nvSpPr>
            <p:spPr>
              <a:xfrm>
                <a:off x="129493" y="1875051"/>
                <a:ext cx="4886455" cy="4152162"/>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blipFill>
                <a:blip r:embed="rId3"/>
                <a:stretch>
                  <a:fillRect/>
                </a:stretch>
              </a:blipFill>
            </p:spPr>
            <p:txBody>
              <a:bodyPr/>
              <a:lstStyle/>
              <a:p>
                <a:r>
                  <a:rPr lang="zh-CN" altLang="en-US">
                    <a:noFill/>
                  </a:rPr>
                  <a:t> </a:t>
                </a:r>
              </a:p>
            </p:txBody>
          </p:sp>
        </mc:Fallback>
      </mc:AlternateContent>
      <p:sp>
        <p:nvSpPr>
          <p:cNvPr id="2" name="标题 1"/>
          <p:cNvSpPr>
            <a:spLocks noGrp="1"/>
          </p:cNvSpPr>
          <p:nvPr>
            <p:ph type="title"/>
          </p:nvPr>
        </p:nvSpPr>
        <p:spPr/>
        <p:txBody>
          <a:bodyPr/>
          <a:lstStyle/>
          <a:p>
            <a:r>
              <a:rPr lang="en-US" altLang="zh-CN" dirty="0"/>
              <a:t>10.7.1</a:t>
            </a:r>
            <a:r>
              <a:rPr lang="zh-CN" altLang="en-US" dirty="0"/>
              <a:t>  计数排序的示例</a:t>
            </a:r>
          </a:p>
        </p:txBody>
      </p:sp>
      <p:sp>
        <p:nvSpPr>
          <p:cNvPr id="3" name="副标题 2"/>
          <p:cNvSpPr>
            <a:spLocks noGrp="1"/>
          </p:cNvSpPr>
          <p:nvPr>
            <p:ph type="subTitle" idx="1"/>
          </p:nvPr>
        </p:nvSpPr>
        <p:spPr/>
        <p:txBody>
          <a:bodyPr/>
          <a:lstStyle/>
          <a:p>
            <a:r>
              <a:rPr lang="en-US" altLang="zh-CN" dirty="0"/>
              <a:t>10.7.1</a:t>
            </a:r>
            <a:r>
              <a:rPr lang="zh-CN" altLang="en-US" dirty="0"/>
              <a:t> 计数排序</a:t>
            </a:r>
          </a:p>
        </p:txBody>
      </p:sp>
      <p:sp>
        <p:nvSpPr>
          <p:cNvPr id="4" name="文本占位符 3"/>
          <p:cNvSpPr>
            <a:spLocks noGrp="1"/>
          </p:cNvSpPr>
          <p:nvPr>
            <p:ph type="body" idx="10"/>
          </p:nvPr>
        </p:nvSpPr>
        <p:spPr/>
        <p:txBody>
          <a:bodyPr/>
          <a:lstStyle/>
          <a:p>
            <a:r>
              <a:rPr lang="zh-CN" altLang="en-US" dirty="0"/>
              <a:t>数据结构</a:t>
            </a:r>
          </a:p>
        </p:txBody>
      </p:sp>
      <p:sp>
        <p:nvSpPr>
          <p:cNvPr id="51" name="Rectangle 2">
            <a:extLst>
              <a:ext uri="{FF2B5EF4-FFF2-40B4-BE49-F238E27FC236}">
                <a16:creationId xmlns:a16="http://schemas.microsoft.com/office/drawing/2014/main" id="{625DA2C5-15D6-41FB-A3A8-27078CB5DCC4}"/>
              </a:ext>
            </a:extLst>
          </p:cNvPr>
          <p:cNvSpPr>
            <a:spLocks noChangeArrowheads="1"/>
          </p:cNvSpPr>
          <p:nvPr/>
        </p:nvSpPr>
        <p:spPr bwMode="auto">
          <a:xfrm>
            <a:off x="11277210" y="2904587"/>
            <a:ext cx="547688" cy="457200"/>
          </a:xfrm>
          <a:prstGeom prst="rect">
            <a:avLst/>
          </a:prstGeom>
          <a:solidFill>
            <a:srgbClr val="FF99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r>
              <a:rPr lang="en-US" altLang="zh-CN" b="1" dirty="0">
                <a:solidFill>
                  <a:schemeClr val="folHlink"/>
                </a:solidFill>
                <a:latin typeface="Times New Roman" pitchFamily="18" charset="0"/>
              </a:rPr>
              <a:t>5</a:t>
            </a:r>
          </a:p>
        </p:txBody>
      </p:sp>
      <p:sp>
        <p:nvSpPr>
          <p:cNvPr id="52" name="Rectangle 3">
            <a:extLst>
              <a:ext uri="{FF2B5EF4-FFF2-40B4-BE49-F238E27FC236}">
                <a16:creationId xmlns:a16="http://schemas.microsoft.com/office/drawing/2014/main" id="{DB641F95-D9C7-484E-BEDF-802CB5181F65}"/>
              </a:ext>
            </a:extLst>
          </p:cNvPr>
          <p:cNvSpPr>
            <a:spLocks noChangeArrowheads="1"/>
          </p:cNvSpPr>
          <p:nvPr/>
        </p:nvSpPr>
        <p:spPr bwMode="auto">
          <a:xfrm>
            <a:off x="10726348" y="2890299"/>
            <a:ext cx="549275" cy="457200"/>
          </a:xfrm>
          <a:prstGeom prst="rect">
            <a:avLst/>
          </a:prstGeom>
          <a:solidFill>
            <a:srgbClr val="FF99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r>
              <a:rPr lang="en-US" altLang="zh-CN" b="1">
                <a:solidFill>
                  <a:schemeClr val="folHlink"/>
                </a:solidFill>
                <a:latin typeface="Times New Roman" pitchFamily="18" charset="0"/>
              </a:rPr>
              <a:t>1</a:t>
            </a:r>
          </a:p>
        </p:txBody>
      </p:sp>
      <p:sp>
        <p:nvSpPr>
          <p:cNvPr id="53" name="Rectangle 4">
            <a:extLst>
              <a:ext uri="{FF2B5EF4-FFF2-40B4-BE49-F238E27FC236}">
                <a16:creationId xmlns:a16="http://schemas.microsoft.com/office/drawing/2014/main" id="{BAA105DE-A49C-49A9-AF9A-59EB3E6481D0}"/>
              </a:ext>
            </a:extLst>
          </p:cNvPr>
          <p:cNvSpPr>
            <a:spLocks noChangeArrowheads="1"/>
          </p:cNvSpPr>
          <p:nvPr/>
        </p:nvSpPr>
        <p:spPr bwMode="auto">
          <a:xfrm>
            <a:off x="9629385" y="2890299"/>
            <a:ext cx="549275" cy="457200"/>
          </a:xfrm>
          <a:prstGeom prst="rect">
            <a:avLst/>
          </a:prstGeom>
          <a:solidFill>
            <a:srgbClr val="FF99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r>
              <a:rPr lang="en-US" altLang="zh-CN" b="1" dirty="0">
                <a:solidFill>
                  <a:schemeClr val="folHlink"/>
                </a:solidFill>
                <a:latin typeface="Times New Roman" pitchFamily="18" charset="0"/>
              </a:rPr>
              <a:t>1</a:t>
            </a:r>
          </a:p>
        </p:txBody>
      </p:sp>
      <p:sp>
        <p:nvSpPr>
          <p:cNvPr id="54" name="Rectangle 5">
            <a:extLst>
              <a:ext uri="{FF2B5EF4-FFF2-40B4-BE49-F238E27FC236}">
                <a16:creationId xmlns:a16="http://schemas.microsoft.com/office/drawing/2014/main" id="{463295CC-7695-4802-85EF-F60C6B3BAD68}"/>
              </a:ext>
            </a:extLst>
          </p:cNvPr>
          <p:cNvSpPr>
            <a:spLocks noChangeArrowheads="1"/>
          </p:cNvSpPr>
          <p:nvPr/>
        </p:nvSpPr>
        <p:spPr bwMode="auto">
          <a:xfrm>
            <a:off x="10724760" y="2895062"/>
            <a:ext cx="549275" cy="457200"/>
          </a:xfrm>
          <a:prstGeom prst="rect">
            <a:avLst/>
          </a:prstGeom>
          <a:solidFill>
            <a:srgbClr val="FF99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r>
              <a:rPr lang="en-US" altLang="zh-CN" b="1" dirty="0">
                <a:solidFill>
                  <a:schemeClr val="folHlink"/>
                </a:solidFill>
                <a:latin typeface="Times New Roman" pitchFamily="18" charset="0"/>
              </a:rPr>
              <a:t>3</a:t>
            </a:r>
          </a:p>
        </p:txBody>
      </p:sp>
      <p:sp>
        <p:nvSpPr>
          <p:cNvPr id="55" name="Rectangle 7">
            <a:extLst>
              <a:ext uri="{FF2B5EF4-FFF2-40B4-BE49-F238E27FC236}">
                <a16:creationId xmlns:a16="http://schemas.microsoft.com/office/drawing/2014/main" id="{2E29CDCE-925C-448D-A4EE-E6F27446FDB3}"/>
              </a:ext>
            </a:extLst>
          </p:cNvPr>
          <p:cNvSpPr>
            <a:spLocks noChangeArrowheads="1"/>
          </p:cNvSpPr>
          <p:nvPr/>
        </p:nvSpPr>
        <p:spPr bwMode="auto">
          <a:xfrm>
            <a:off x="8013310" y="2890299"/>
            <a:ext cx="549275" cy="457200"/>
          </a:xfrm>
          <a:prstGeom prst="rect">
            <a:avLst/>
          </a:prstGeom>
          <a:solidFill>
            <a:srgbClr val="FF99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r>
              <a:rPr lang="en-US" altLang="zh-CN" b="1">
                <a:solidFill>
                  <a:schemeClr val="folHlink"/>
                </a:solidFill>
                <a:latin typeface="Times New Roman" pitchFamily="18" charset="0"/>
              </a:rPr>
              <a:t>3</a:t>
            </a:r>
          </a:p>
        </p:txBody>
      </p:sp>
      <p:sp>
        <p:nvSpPr>
          <p:cNvPr id="56" name="Rectangle 8">
            <a:extLst>
              <a:ext uri="{FF2B5EF4-FFF2-40B4-BE49-F238E27FC236}">
                <a16:creationId xmlns:a16="http://schemas.microsoft.com/office/drawing/2014/main" id="{29CAF59F-A4BC-4A8C-999D-4F22237CAEB2}"/>
              </a:ext>
            </a:extLst>
          </p:cNvPr>
          <p:cNvSpPr>
            <a:spLocks noChangeArrowheads="1"/>
          </p:cNvSpPr>
          <p:nvPr/>
        </p:nvSpPr>
        <p:spPr bwMode="auto">
          <a:xfrm>
            <a:off x="7465623" y="2890299"/>
            <a:ext cx="547687" cy="457200"/>
          </a:xfrm>
          <a:prstGeom prst="rect">
            <a:avLst/>
          </a:prstGeom>
          <a:solidFill>
            <a:srgbClr val="FF99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r>
              <a:rPr lang="en-US" altLang="zh-CN" b="1">
                <a:solidFill>
                  <a:schemeClr val="folHlink"/>
                </a:solidFill>
                <a:latin typeface="Times New Roman" pitchFamily="18" charset="0"/>
              </a:rPr>
              <a:t>4</a:t>
            </a:r>
          </a:p>
        </p:txBody>
      </p:sp>
      <p:sp>
        <p:nvSpPr>
          <p:cNvPr id="57" name="Rectangle 9">
            <a:extLst>
              <a:ext uri="{FF2B5EF4-FFF2-40B4-BE49-F238E27FC236}">
                <a16:creationId xmlns:a16="http://schemas.microsoft.com/office/drawing/2014/main" id="{8EE2D505-5FE8-4BCC-8BEA-25803FE1619E}"/>
              </a:ext>
            </a:extLst>
          </p:cNvPr>
          <p:cNvSpPr>
            <a:spLocks noChangeArrowheads="1"/>
          </p:cNvSpPr>
          <p:nvPr/>
        </p:nvSpPr>
        <p:spPr bwMode="auto">
          <a:xfrm>
            <a:off x="6916348" y="2890299"/>
            <a:ext cx="549275" cy="457200"/>
          </a:xfrm>
          <a:prstGeom prst="rect">
            <a:avLst/>
          </a:prstGeom>
          <a:solidFill>
            <a:srgbClr val="FF99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r>
              <a:rPr lang="en-US" altLang="zh-CN" b="1">
                <a:solidFill>
                  <a:schemeClr val="folHlink"/>
                </a:solidFill>
                <a:latin typeface="Times New Roman" pitchFamily="18" charset="0"/>
              </a:rPr>
              <a:t>3</a:t>
            </a:r>
          </a:p>
        </p:txBody>
      </p:sp>
      <p:sp>
        <p:nvSpPr>
          <p:cNvPr id="58" name="Rectangle 10">
            <a:extLst>
              <a:ext uri="{FF2B5EF4-FFF2-40B4-BE49-F238E27FC236}">
                <a16:creationId xmlns:a16="http://schemas.microsoft.com/office/drawing/2014/main" id="{73CA1C01-9DAD-4F6B-A729-9B575F38E85A}"/>
              </a:ext>
            </a:extLst>
          </p:cNvPr>
          <p:cNvSpPr>
            <a:spLocks noChangeArrowheads="1"/>
          </p:cNvSpPr>
          <p:nvPr/>
        </p:nvSpPr>
        <p:spPr bwMode="auto">
          <a:xfrm>
            <a:off x="6352785" y="2890299"/>
            <a:ext cx="563563" cy="457200"/>
          </a:xfrm>
          <a:prstGeom prst="rect">
            <a:avLst/>
          </a:prstGeom>
          <a:solidFill>
            <a:srgbClr val="FF99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r>
              <a:rPr lang="en-US" altLang="zh-CN" b="1">
                <a:solidFill>
                  <a:schemeClr val="folHlink"/>
                </a:solidFill>
                <a:latin typeface="Times New Roman" pitchFamily="18" charset="0"/>
              </a:rPr>
              <a:t>1</a:t>
            </a:r>
          </a:p>
        </p:txBody>
      </p:sp>
      <p:sp>
        <p:nvSpPr>
          <p:cNvPr id="59" name="Rectangle 11">
            <a:extLst>
              <a:ext uri="{FF2B5EF4-FFF2-40B4-BE49-F238E27FC236}">
                <a16:creationId xmlns:a16="http://schemas.microsoft.com/office/drawing/2014/main" id="{D1BECB96-1387-48F2-B402-FFE80AECFD6B}"/>
              </a:ext>
            </a:extLst>
          </p:cNvPr>
          <p:cNvSpPr>
            <a:spLocks noChangeArrowheads="1"/>
          </p:cNvSpPr>
          <p:nvPr/>
        </p:nvSpPr>
        <p:spPr bwMode="auto">
          <a:xfrm>
            <a:off x="5819385" y="2890299"/>
            <a:ext cx="533400" cy="457200"/>
          </a:xfrm>
          <a:prstGeom prst="rect">
            <a:avLst/>
          </a:prstGeom>
          <a:solidFill>
            <a:srgbClr val="FF99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r>
              <a:rPr lang="en-US" altLang="zh-CN" b="1">
                <a:solidFill>
                  <a:schemeClr val="folHlink"/>
                </a:solidFill>
                <a:latin typeface="Times New Roman" pitchFamily="18" charset="0"/>
              </a:rPr>
              <a:t>4</a:t>
            </a:r>
          </a:p>
        </p:txBody>
      </p:sp>
      <p:sp>
        <p:nvSpPr>
          <p:cNvPr id="60" name="Line 12">
            <a:extLst>
              <a:ext uri="{FF2B5EF4-FFF2-40B4-BE49-F238E27FC236}">
                <a16:creationId xmlns:a16="http://schemas.microsoft.com/office/drawing/2014/main" id="{E7CC0A9F-DC96-4E30-B63B-80133C48FB33}"/>
              </a:ext>
            </a:extLst>
          </p:cNvPr>
          <p:cNvSpPr>
            <a:spLocks noChangeShapeType="1"/>
          </p:cNvSpPr>
          <p:nvPr/>
        </p:nvSpPr>
        <p:spPr bwMode="auto">
          <a:xfrm>
            <a:off x="5819385" y="2890299"/>
            <a:ext cx="2743200" cy="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61" name="Line 13">
            <a:extLst>
              <a:ext uri="{FF2B5EF4-FFF2-40B4-BE49-F238E27FC236}">
                <a16:creationId xmlns:a16="http://schemas.microsoft.com/office/drawing/2014/main" id="{50EDF8EA-6916-403F-A5A4-DCE33224C553}"/>
              </a:ext>
            </a:extLst>
          </p:cNvPr>
          <p:cNvSpPr>
            <a:spLocks noChangeShapeType="1"/>
          </p:cNvSpPr>
          <p:nvPr/>
        </p:nvSpPr>
        <p:spPr bwMode="auto">
          <a:xfrm>
            <a:off x="5819385" y="3347499"/>
            <a:ext cx="2743200" cy="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62" name="Line 14">
            <a:extLst>
              <a:ext uri="{FF2B5EF4-FFF2-40B4-BE49-F238E27FC236}">
                <a16:creationId xmlns:a16="http://schemas.microsoft.com/office/drawing/2014/main" id="{0BFF9EC1-7A33-4DE7-88E3-703F852EAE50}"/>
              </a:ext>
            </a:extLst>
          </p:cNvPr>
          <p:cNvSpPr>
            <a:spLocks noChangeShapeType="1"/>
          </p:cNvSpPr>
          <p:nvPr/>
        </p:nvSpPr>
        <p:spPr bwMode="auto">
          <a:xfrm>
            <a:off x="5819385" y="2890299"/>
            <a:ext cx="0" cy="45720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63" name="Line 15">
            <a:extLst>
              <a:ext uri="{FF2B5EF4-FFF2-40B4-BE49-F238E27FC236}">
                <a16:creationId xmlns:a16="http://schemas.microsoft.com/office/drawing/2014/main" id="{CE46BA5A-24AD-4E65-8747-303189CDAF25}"/>
              </a:ext>
            </a:extLst>
          </p:cNvPr>
          <p:cNvSpPr>
            <a:spLocks noChangeShapeType="1"/>
          </p:cNvSpPr>
          <p:nvPr/>
        </p:nvSpPr>
        <p:spPr bwMode="auto">
          <a:xfrm>
            <a:off x="6352785" y="2890299"/>
            <a:ext cx="0" cy="457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64" name="Line 16">
            <a:extLst>
              <a:ext uri="{FF2B5EF4-FFF2-40B4-BE49-F238E27FC236}">
                <a16:creationId xmlns:a16="http://schemas.microsoft.com/office/drawing/2014/main" id="{6269E97D-87F2-49B3-88D5-C5BB495474E5}"/>
              </a:ext>
            </a:extLst>
          </p:cNvPr>
          <p:cNvSpPr>
            <a:spLocks noChangeShapeType="1"/>
          </p:cNvSpPr>
          <p:nvPr/>
        </p:nvSpPr>
        <p:spPr bwMode="auto">
          <a:xfrm>
            <a:off x="6916348" y="2890299"/>
            <a:ext cx="0" cy="457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65" name="Line 17">
            <a:extLst>
              <a:ext uri="{FF2B5EF4-FFF2-40B4-BE49-F238E27FC236}">
                <a16:creationId xmlns:a16="http://schemas.microsoft.com/office/drawing/2014/main" id="{AB4F7004-C147-460E-80F0-E4B9293D98C7}"/>
              </a:ext>
            </a:extLst>
          </p:cNvPr>
          <p:cNvSpPr>
            <a:spLocks noChangeShapeType="1"/>
          </p:cNvSpPr>
          <p:nvPr/>
        </p:nvSpPr>
        <p:spPr bwMode="auto">
          <a:xfrm>
            <a:off x="7465623" y="2890299"/>
            <a:ext cx="0" cy="457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66" name="Line 18">
            <a:extLst>
              <a:ext uri="{FF2B5EF4-FFF2-40B4-BE49-F238E27FC236}">
                <a16:creationId xmlns:a16="http://schemas.microsoft.com/office/drawing/2014/main" id="{3ED0E545-31E5-4619-92A1-BFEBBFA56343}"/>
              </a:ext>
            </a:extLst>
          </p:cNvPr>
          <p:cNvSpPr>
            <a:spLocks noChangeShapeType="1"/>
          </p:cNvSpPr>
          <p:nvPr/>
        </p:nvSpPr>
        <p:spPr bwMode="auto">
          <a:xfrm>
            <a:off x="8013310" y="2890299"/>
            <a:ext cx="0" cy="457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67" name="Line 19">
            <a:extLst>
              <a:ext uri="{FF2B5EF4-FFF2-40B4-BE49-F238E27FC236}">
                <a16:creationId xmlns:a16="http://schemas.microsoft.com/office/drawing/2014/main" id="{6097D0DD-EA99-4A8C-8ED9-81A265AA491A}"/>
              </a:ext>
            </a:extLst>
          </p:cNvPr>
          <p:cNvSpPr>
            <a:spLocks noChangeShapeType="1"/>
          </p:cNvSpPr>
          <p:nvPr/>
        </p:nvSpPr>
        <p:spPr bwMode="auto">
          <a:xfrm>
            <a:off x="8562585" y="2890299"/>
            <a:ext cx="0" cy="45720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graphicFrame>
        <p:nvGraphicFramePr>
          <p:cNvPr id="68" name="Group 20">
            <a:extLst>
              <a:ext uri="{FF2B5EF4-FFF2-40B4-BE49-F238E27FC236}">
                <a16:creationId xmlns:a16="http://schemas.microsoft.com/office/drawing/2014/main" id="{04A2AE9F-B881-4ACE-9369-5899A5E87E34}"/>
              </a:ext>
            </a:extLst>
          </p:cNvPr>
          <p:cNvGraphicFramePr>
            <a:graphicFrameLocks noGrp="1"/>
          </p:cNvGraphicFramePr>
          <p:nvPr/>
        </p:nvGraphicFramePr>
        <p:xfrm>
          <a:off x="5819385" y="2509299"/>
          <a:ext cx="2743200" cy="457200"/>
        </p:xfrm>
        <a:graphic>
          <a:graphicData uri="http://schemas.openxmlformats.org/drawingml/2006/table">
            <a:tbl>
              <a:tblPr/>
              <a:tblGrid>
                <a:gridCol w="549275">
                  <a:extLst>
                    <a:ext uri="{9D8B030D-6E8A-4147-A177-3AD203B41FA5}">
                      <a16:colId xmlns:a16="http://schemas.microsoft.com/office/drawing/2014/main" val="20000"/>
                    </a:ext>
                  </a:extLst>
                </a:gridCol>
                <a:gridCol w="547688">
                  <a:extLst>
                    <a:ext uri="{9D8B030D-6E8A-4147-A177-3AD203B41FA5}">
                      <a16:colId xmlns:a16="http://schemas.microsoft.com/office/drawing/2014/main" val="20001"/>
                    </a:ext>
                  </a:extLst>
                </a:gridCol>
                <a:gridCol w="549275">
                  <a:extLst>
                    <a:ext uri="{9D8B030D-6E8A-4147-A177-3AD203B41FA5}">
                      <a16:colId xmlns:a16="http://schemas.microsoft.com/office/drawing/2014/main" val="20002"/>
                    </a:ext>
                  </a:extLst>
                </a:gridCol>
                <a:gridCol w="547687">
                  <a:extLst>
                    <a:ext uri="{9D8B030D-6E8A-4147-A177-3AD203B41FA5}">
                      <a16:colId xmlns:a16="http://schemas.microsoft.com/office/drawing/2014/main" val="20003"/>
                    </a:ext>
                  </a:extLst>
                </a:gridCol>
                <a:gridCol w="549275">
                  <a:extLst>
                    <a:ext uri="{9D8B030D-6E8A-4147-A177-3AD203B41FA5}">
                      <a16:colId xmlns:a16="http://schemas.microsoft.com/office/drawing/2014/main" val="20004"/>
                    </a:ext>
                  </a:extLst>
                </a:gridCol>
              </a:tblGrid>
              <a:tr h="457200">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dirty="0">
                          <a:ln>
                            <a:noFill/>
                          </a:ln>
                          <a:solidFill>
                            <a:schemeClr val="folHlink"/>
                          </a:solidFill>
                          <a:effectLst/>
                          <a:latin typeface="Times New Roman" pitchFamily="18" charset="0"/>
                          <a:ea typeface="宋体" charset="-122"/>
                        </a:rPr>
                        <a:t>1</a:t>
                      </a:r>
                    </a:p>
                  </a:txBody>
                  <a:tcPr horzOverflow="overflow">
                    <a:lnL cap="flat">
                      <a:noFill/>
                    </a:lnL>
                    <a:lnR>
                      <a:noFill/>
                    </a:lnR>
                    <a:lnT cap="flat">
                      <a:noFill/>
                    </a:lnT>
                    <a:lnB cap="flat">
                      <a:noFill/>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2</a:t>
                      </a:r>
                    </a:p>
                  </a:txBody>
                  <a:tcPr horzOverflow="overflow">
                    <a:lnL>
                      <a:noFill/>
                    </a:lnL>
                    <a:lnR>
                      <a:noFill/>
                    </a:lnR>
                    <a:lnT cap="flat">
                      <a:noFill/>
                    </a:lnT>
                    <a:lnB cap="flat">
                      <a:noFill/>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3</a:t>
                      </a:r>
                    </a:p>
                  </a:txBody>
                  <a:tcPr horzOverflow="overflow">
                    <a:lnL>
                      <a:noFill/>
                    </a:lnL>
                    <a:lnR>
                      <a:noFill/>
                    </a:lnR>
                    <a:lnT cap="flat">
                      <a:noFill/>
                    </a:lnT>
                    <a:lnB cap="flat">
                      <a:noFill/>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4</a:t>
                      </a:r>
                    </a:p>
                  </a:txBody>
                  <a:tcPr horzOverflow="overflow">
                    <a:lnL>
                      <a:noFill/>
                    </a:lnL>
                    <a:lnR>
                      <a:noFill/>
                    </a:lnR>
                    <a:lnT cap="flat">
                      <a:noFill/>
                    </a:lnT>
                    <a:lnB cap="flat">
                      <a:noFill/>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dirty="0">
                          <a:ln>
                            <a:noFill/>
                          </a:ln>
                          <a:solidFill>
                            <a:schemeClr val="folHlink"/>
                          </a:solidFill>
                          <a:effectLst/>
                          <a:latin typeface="Times New Roman" pitchFamily="18" charset="0"/>
                          <a:ea typeface="宋体" charset="-122"/>
                        </a:rPr>
                        <a:t>5</a:t>
                      </a:r>
                    </a:p>
                  </a:txBody>
                  <a:tcPr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69" name="Text Box 38">
            <a:extLst>
              <a:ext uri="{FF2B5EF4-FFF2-40B4-BE49-F238E27FC236}">
                <a16:creationId xmlns:a16="http://schemas.microsoft.com/office/drawing/2014/main" id="{3CBDC41F-FE25-4E26-87DC-93502133F492}"/>
              </a:ext>
            </a:extLst>
          </p:cNvPr>
          <p:cNvSpPr txBox="1">
            <a:spLocks noChangeArrowheads="1"/>
          </p:cNvSpPr>
          <p:nvPr/>
        </p:nvSpPr>
        <p:spPr bwMode="auto">
          <a:xfrm>
            <a:off x="5209785" y="2922049"/>
            <a:ext cx="4270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i="1">
                <a:solidFill>
                  <a:srgbClr val="006600"/>
                </a:solidFill>
              </a:rPr>
              <a:t>A:</a:t>
            </a:r>
          </a:p>
        </p:txBody>
      </p:sp>
      <p:sp>
        <p:nvSpPr>
          <p:cNvPr id="114" name="Rectangle 39">
            <a:extLst>
              <a:ext uri="{FF2B5EF4-FFF2-40B4-BE49-F238E27FC236}">
                <a16:creationId xmlns:a16="http://schemas.microsoft.com/office/drawing/2014/main" id="{299DD7DE-3948-4D4E-BEF8-85A6B24D6CF0}"/>
              </a:ext>
            </a:extLst>
          </p:cNvPr>
          <p:cNvSpPr>
            <a:spLocks noChangeArrowheads="1"/>
          </p:cNvSpPr>
          <p:nvPr/>
        </p:nvSpPr>
        <p:spPr bwMode="auto">
          <a:xfrm>
            <a:off x="10178660" y="2890299"/>
            <a:ext cx="547688" cy="457200"/>
          </a:xfrm>
          <a:prstGeom prst="rect">
            <a:avLst/>
          </a:prstGeom>
          <a:solidFill>
            <a:srgbClr val="FF99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r>
              <a:rPr lang="en-US" altLang="zh-CN" b="1" dirty="0">
                <a:solidFill>
                  <a:schemeClr val="folHlink"/>
                </a:solidFill>
                <a:latin typeface="Times New Roman" pitchFamily="18" charset="0"/>
              </a:rPr>
              <a:t>1</a:t>
            </a:r>
          </a:p>
        </p:txBody>
      </p:sp>
      <p:sp>
        <p:nvSpPr>
          <p:cNvPr id="115" name="Line 40">
            <a:extLst>
              <a:ext uri="{FF2B5EF4-FFF2-40B4-BE49-F238E27FC236}">
                <a16:creationId xmlns:a16="http://schemas.microsoft.com/office/drawing/2014/main" id="{E542D809-99E5-4CE3-8ABE-883E9D0BD333}"/>
              </a:ext>
            </a:extLst>
          </p:cNvPr>
          <p:cNvSpPr>
            <a:spLocks noChangeShapeType="1"/>
          </p:cNvSpPr>
          <p:nvPr/>
        </p:nvSpPr>
        <p:spPr bwMode="auto">
          <a:xfrm>
            <a:off x="9629385" y="2890299"/>
            <a:ext cx="2193925" cy="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16" name="Line 41">
            <a:extLst>
              <a:ext uri="{FF2B5EF4-FFF2-40B4-BE49-F238E27FC236}">
                <a16:creationId xmlns:a16="http://schemas.microsoft.com/office/drawing/2014/main" id="{239B2040-FC71-4D7C-9AB4-1AFAAE03A2EF}"/>
              </a:ext>
            </a:extLst>
          </p:cNvPr>
          <p:cNvSpPr>
            <a:spLocks noChangeShapeType="1"/>
          </p:cNvSpPr>
          <p:nvPr/>
        </p:nvSpPr>
        <p:spPr bwMode="auto">
          <a:xfrm>
            <a:off x="9629385" y="3347499"/>
            <a:ext cx="2193925" cy="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17" name="Line 42">
            <a:extLst>
              <a:ext uri="{FF2B5EF4-FFF2-40B4-BE49-F238E27FC236}">
                <a16:creationId xmlns:a16="http://schemas.microsoft.com/office/drawing/2014/main" id="{F55B1E30-62EE-49CB-9C37-2DFD8C4E862E}"/>
              </a:ext>
            </a:extLst>
          </p:cNvPr>
          <p:cNvSpPr>
            <a:spLocks noChangeShapeType="1"/>
          </p:cNvSpPr>
          <p:nvPr/>
        </p:nvSpPr>
        <p:spPr bwMode="auto">
          <a:xfrm>
            <a:off x="9629385" y="2890299"/>
            <a:ext cx="0" cy="45720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18" name="Line 43">
            <a:extLst>
              <a:ext uri="{FF2B5EF4-FFF2-40B4-BE49-F238E27FC236}">
                <a16:creationId xmlns:a16="http://schemas.microsoft.com/office/drawing/2014/main" id="{94AC8F45-DD6E-4395-A7D3-8B5D3590E2DE}"/>
              </a:ext>
            </a:extLst>
          </p:cNvPr>
          <p:cNvSpPr>
            <a:spLocks noChangeShapeType="1"/>
          </p:cNvSpPr>
          <p:nvPr/>
        </p:nvSpPr>
        <p:spPr bwMode="auto">
          <a:xfrm>
            <a:off x="10178660" y="2890299"/>
            <a:ext cx="0" cy="457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19" name="Line 44">
            <a:extLst>
              <a:ext uri="{FF2B5EF4-FFF2-40B4-BE49-F238E27FC236}">
                <a16:creationId xmlns:a16="http://schemas.microsoft.com/office/drawing/2014/main" id="{A9D3133C-1EAB-4BDD-BC32-5B6C57CD4B90}"/>
              </a:ext>
            </a:extLst>
          </p:cNvPr>
          <p:cNvSpPr>
            <a:spLocks noChangeShapeType="1"/>
          </p:cNvSpPr>
          <p:nvPr/>
        </p:nvSpPr>
        <p:spPr bwMode="auto">
          <a:xfrm>
            <a:off x="10726348" y="2890299"/>
            <a:ext cx="0" cy="457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20" name="Line 45">
            <a:extLst>
              <a:ext uri="{FF2B5EF4-FFF2-40B4-BE49-F238E27FC236}">
                <a16:creationId xmlns:a16="http://schemas.microsoft.com/office/drawing/2014/main" id="{20CED3F0-ADE0-42CF-BF19-E9D5D48430F0}"/>
              </a:ext>
            </a:extLst>
          </p:cNvPr>
          <p:cNvSpPr>
            <a:spLocks noChangeShapeType="1"/>
          </p:cNvSpPr>
          <p:nvPr/>
        </p:nvSpPr>
        <p:spPr bwMode="auto">
          <a:xfrm>
            <a:off x="11275623" y="2890299"/>
            <a:ext cx="0" cy="457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21" name="Line 46">
            <a:extLst>
              <a:ext uri="{FF2B5EF4-FFF2-40B4-BE49-F238E27FC236}">
                <a16:creationId xmlns:a16="http://schemas.microsoft.com/office/drawing/2014/main" id="{2C991543-83E0-48D6-B7D5-1C0DDCF97040}"/>
              </a:ext>
            </a:extLst>
          </p:cNvPr>
          <p:cNvSpPr>
            <a:spLocks noChangeShapeType="1"/>
          </p:cNvSpPr>
          <p:nvPr/>
        </p:nvSpPr>
        <p:spPr bwMode="auto">
          <a:xfrm>
            <a:off x="11823310" y="2890299"/>
            <a:ext cx="0" cy="45720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graphicFrame>
        <p:nvGraphicFramePr>
          <p:cNvPr id="122" name="Group 47">
            <a:extLst>
              <a:ext uri="{FF2B5EF4-FFF2-40B4-BE49-F238E27FC236}">
                <a16:creationId xmlns:a16="http://schemas.microsoft.com/office/drawing/2014/main" id="{A027B063-B3A1-4177-8C60-932F5D609C30}"/>
              </a:ext>
            </a:extLst>
          </p:cNvPr>
          <p:cNvGraphicFramePr>
            <a:graphicFrameLocks noGrp="1"/>
          </p:cNvGraphicFramePr>
          <p:nvPr/>
        </p:nvGraphicFramePr>
        <p:xfrm>
          <a:off x="9629385" y="2509299"/>
          <a:ext cx="2193925" cy="457200"/>
        </p:xfrm>
        <a:graphic>
          <a:graphicData uri="http://schemas.openxmlformats.org/drawingml/2006/table">
            <a:tbl>
              <a:tblPr/>
              <a:tblGrid>
                <a:gridCol w="549275">
                  <a:extLst>
                    <a:ext uri="{9D8B030D-6E8A-4147-A177-3AD203B41FA5}">
                      <a16:colId xmlns:a16="http://schemas.microsoft.com/office/drawing/2014/main" val="20000"/>
                    </a:ext>
                  </a:extLst>
                </a:gridCol>
                <a:gridCol w="547688">
                  <a:extLst>
                    <a:ext uri="{9D8B030D-6E8A-4147-A177-3AD203B41FA5}">
                      <a16:colId xmlns:a16="http://schemas.microsoft.com/office/drawing/2014/main" val="20001"/>
                    </a:ext>
                  </a:extLst>
                </a:gridCol>
                <a:gridCol w="549275">
                  <a:extLst>
                    <a:ext uri="{9D8B030D-6E8A-4147-A177-3AD203B41FA5}">
                      <a16:colId xmlns:a16="http://schemas.microsoft.com/office/drawing/2014/main" val="20002"/>
                    </a:ext>
                  </a:extLst>
                </a:gridCol>
                <a:gridCol w="547687">
                  <a:extLst>
                    <a:ext uri="{9D8B030D-6E8A-4147-A177-3AD203B41FA5}">
                      <a16:colId xmlns:a16="http://schemas.microsoft.com/office/drawing/2014/main" val="20003"/>
                    </a:ext>
                  </a:extLst>
                </a:gridCol>
              </a:tblGrid>
              <a:tr h="457200">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1</a:t>
                      </a:r>
                    </a:p>
                  </a:txBody>
                  <a:tcPr horzOverflow="overflow">
                    <a:lnL cap="flat">
                      <a:noFill/>
                    </a:lnL>
                    <a:lnR>
                      <a:noFill/>
                    </a:lnR>
                    <a:lnT cap="flat">
                      <a:noFill/>
                    </a:lnT>
                    <a:lnB cap="flat">
                      <a:noFill/>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2</a:t>
                      </a:r>
                    </a:p>
                  </a:txBody>
                  <a:tcPr horzOverflow="overflow">
                    <a:lnL>
                      <a:noFill/>
                    </a:lnL>
                    <a:lnR>
                      <a:noFill/>
                    </a:lnR>
                    <a:lnT cap="flat">
                      <a:noFill/>
                    </a:lnT>
                    <a:lnB cap="flat">
                      <a:noFill/>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3</a:t>
                      </a:r>
                    </a:p>
                  </a:txBody>
                  <a:tcPr horzOverflow="overflow">
                    <a:lnL>
                      <a:noFill/>
                    </a:lnL>
                    <a:lnR>
                      <a:noFill/>
                    </a:lnR>
                    <a:lnT cap="flat">
                      <a:noFill/>
                    </a:lnT>
                    <a:lnB cap="flat">
                      <a:noFill/>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dirty="0">
                          <a:ln>
                            <a:noFill/>
                          </a:ln>
                          <a:solidFill>
                            <a:schemeClr val="folHlink"/>
                          </a:solidFill>
                          <a:effectLst/>
                          <a:latin typeface="Times New Roman" pitchFamily="18" charset="0"/>
                          <a:ea typeface="宋体" charset="-122"/>
                        </a:rPr>
                        <a:t>4</a:t>
                      </a:r>
                    </a:p>
                  </a:txBody>
                  <a:tcPr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123" name="Text Box 62">
            <a:extLst>
              <a:ext uri="{FF2B5EF4-FFF2-40B4-BE49-F238E27FC236}">
                <a16:creationId xmlns:a16="http://schemas.microsoft.com/office/drawing/2014/main" id="{9E63A830-318F-4EFB-B7A4-A47A10A29824}"/>
              </a:ext>
            </a:extLst>
          </p:cNvPr>
          <p:cNvSpPr txBox="1">
            <a:spLocks noChangeArrowheads="1"/>
          </p:cNvSpPr>
          <p:nvPr/>
        </p:nvSpPr>
        <p:spPr bwMode="auto">
          <a:xfrm>
            <a:off x="9019785" y="2922049"/>
            <a:ext cx="4270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i="1">
                <a:solidFill>
                  <a:srgbClr val="006600"/>
                </a:solidFill>
              </a:rPr>
              <a:t>C:</a:t>
            </a:r>
          </a:p>
        </p:txBody>
      </p:sp>
      <p:sp>
        <p:nvSpPr>
          <p:cNvPr id="124" name="Rectangle 63">
            <a:extLst>
              <a:ext uri="{FF2B5EF4-FFF2-40B4-BE49-F238E27FC236}">
                <a16:creationId xmlns:a16="http://schemas.microsoft.com/office/drawing/2014/main" id="{FF468C8A-35BC-49DD-8160-D4BF758D9B5D}"/>
              </a:ext>
            </a:extLst>
          </p:cNvPr>
          <p:cNvSpPr>
            <a:spLocks noChangeArrowheads="1"/>
          </p:cNvSpPr>
          <p:nvPr/>
        </p:nvSpPr>
        <p:spPr bwMode="auto">
          <a:xfrm>
            <a:off x="8013310" y="3880899"/>
            <a:ext cx="549275" cy="457200"/>
          </a:xfrm>
          <a:prstGeom prst="rect">
            <a:avLst/>
          </a:prstGeom>
          <a:solidFill>
            <a:srgbClr val="FF99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endParaRPr lang="zh-CN" altLang="zh-CN" b="1">
              <a:solidFill>
                <a:schemeClr val="folHlink"/>
              </a:solidFill>
              <a:latin typeface="Times New Roman" pitchFamily="18" charset="0"/>
            </a:endParaRPr>
          </a:p>
        </p:txBody>
      </p:sp>
      <p:sp>
        <p:nvSpPr>
          <p:cNvPr id="125" name="Rectangle 64">
            <a:extLst>
              <a:ext uri="{FF2B5EF4-FFF2-40B4-BE49-F238E27FC236}">
                <a16:creationId xmlns:a16="http://schemas.microsoft.com/office/drawing/2014/main" id="{D5AF5D72-00F3-47F3-91D5-6B3294635349}"/>
              </a:ext>
            </a:extLst>
          </p:cNvPr>
          <p:cNvSpPr>
            <a:spLocks noChangeArrowheads="1"/>
          </p:cNvSpPr>
          <p:nvPr/>
        </p:nvSpPr>
        <p:spPr bwMode="auto">
          <a:xfrm>
            <a:off x="7465623" y="3880899"/>
            <a:ext cx="547687" cy="457200"/>
          </a:xfrm>
          <a:prstGeom prst="rect">
            <a:avLst/>
          </a:prstGeom>
          <a:solidFill>
            <a:srgbClr val="FF99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endParaRPr lang="zh-CN" altLang="zh-CN" b="1">
              <a:solidFill>
                <a:schemeClr val="folHlink"/>
              </a:solidFill>
              <a:latin typeface="Times New Roman" pitchFamily="18" charset="0"/>
            </a:endParaRPr>
          </a:p>
        </p:txBody>
      </p:sp>
      <p:sp>
        <p:nvSpPr>
          <p:cNvPr id="126" name="Rectangle 65">
            <a:extLst>
              <a:ext uri="{FF2B5EF4-FFF2-40B4-BE49-F238E27FC236}">
                <a16:creationId xmlns:a16="http://schemas.microsoft.com/office/drawing/2014/main" id="{47242CEF-AC79-491C-A70E-FF4628678B0D}"/>
              </a:ext>
            </a:extLst>
          </p:cNvPr>
          <p:cNvSpPr>
            <a:spLocks noChangeArrowheads="1"/>
          </p:cNvSpPr>
          <p:nvPr/>
        </p:nvSpPr>
        <p:spPr bwMode="auto">
          <a:xfrm>
            <a:off x="6916348" y="3880899"/>
            <a:ext cx="549275" cy="457200"/>
          </a:xfrm>
          <a:prstGeom prst="rect">
            <a:avLst/>
          </a:prstGeom>
          <a:solidFill>
            <a:srgbClr val="FF99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endParaRPr lang="zh-CN" altLang="zh-CN" b="1">
              <a:solidFill>
                <a:schemeClr val="folHlink"/>
              </a:solidFill>
              <a:latin typeface="Times New Roman" pitchFamily="18" charset="0"/>
            </a:endParaRPr>
          </a:p>
        </p:txBody>
      </p:sp>
      <p:sp>
        <p:nvSpPr>
          <p:cNvPr id="127" name="Rectangle 66">
            <a:extLst>
              <a:ext uri="{FF2B5EF4-FFF2-40B4-BE49-F238E27FC236}">
                <a16:creationId xmlns:a16="http://schemas.microsoft.com/office/drawing/2014/main" id="{5A50EA14-9E0F-4FCC-B5A1-EB21C0EA5511}"/>
              </a:ext>
            </a:extLst>
          </p:cNvPr>
          <p:cNvSpPr>
            <a:spLocks noChangeArrowheads="1"/>
          </p:cNvSpPr>
          <p:nvPr/>
        </p:nvSpPr>
        <p:spPr bwMode="auto">
          <a:xfrm>
            <a:off x="6352785" y="3880899"/>
            <a:ext cx="563563" cy="457200"/>
          </a:xfrm>
          <a:prstGeom prst="rect">
            <a:avLst/>
          </a:prstGeom>
          <a:solidFill>
            <a:srgbClr val="FF99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endParaRPr lang="zh-CN" altLang="zh-CN" b="1">
              <a:solidFill>
                <a:schemeClr val="folHlink"/>
              </a:solidFill>
              <a:latin typeface="Times New Roman" pitchFamily="18" charset="0"/>
            </a:endParaRPr>
          </a:p>
        </p:txBody>
      </p:sp>
      <p:sp>
        <p:nvSpPr>
          <p:cNvPr id="128" name="Rectangle 67">
            <a:extLst>
              <a:ext uri="{FF2B5EF4-FFF2-40B4-BE49-F238E27FC236}">
                <a16:creationId xmlns:a16="http://schemas.microsoft.com/office/drawing/2014/main" id="{6C1D4886-5B7B-4539-9769-D326A179A87C}"/>
              </a:ext>
            </a:extLst>
          </p:cNvPr>
          <p:cNvSpPr>
            <a:spLocks noChangeArrowheads="1"/>
          </p:cNvSpPr>
          <p:nvPr/>
        </p:nvSpPr>
        <p:spPr bwMode="auto">
          <a:xfrm>
            <a:off x="5819385" y="3880899"/>
            <a:ext cx="533400" cy="457200"/>
          </a:xfrm>
          <a:prstGeom prst="rect">
            <a:avLst/>
          </a:prstGeom>
          <a:solidFill>
            <a:srgbClr val="FF99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endParaRPr lang="zh-CN" altLang="zh-CN" b="1">
              <a:solidFill>
                <a:schemeClr val="folHlink"/>
              </a:solidFill>
              <a:latin typeface="Times New Roman" pitchFamily="18" charset="0"/>
            </a:endParaRPr>
          </a:p>
        </p:txBody>
      </p:sp>
      <p:sp>
        <p:nvSpPr>
          <p:cNvPr id="129" name="Line 68">
            <a:extLst>
              <a:ext uri="{FF2B5EF4-FFF2-40B4-BE49-F238E27FC236}">
                <a16:creationId xmlns:a16="http://schemas.microsoft.com/office/drawing/2014/main" id="{C9BAA50D-365B-45C9-8C25-D5478BCAC094}"/>
              </a:ext>
            </a:extLst>
          </p:cNvPr>
          <p:cNvSpPr>
            <a:spLocks noChangeShapeType="1"/>
          </p:cNvSpPr>
          <p:nvPr/>
        </p:nvSpPr>
        <p:spPr bwMode="auto">
          <a:xfrm>
            <a:off x="5819385" y="3880899"/>
            <a:ext cx="2743200" cy="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30" name="Line 69">
            <a:extLst>
              <a:ext uri="{FF2B5EF4-FFF2-40B4-BE49-F238E27FC236}">
                <a16:creationId xmlns:a16="http://schemas.microsoft.com/office/drawing/2014/main" id="{16BA90BC-EE99-483C-B971-E2CA6D2E7418}"/>
              </a:ext>
            </a:extLst>
          </p:cNvPr>
          <p:cNvSpPr>
            <a:spLocks noChangeShapeType="1"/>
          </p:cNvSpPr>
          <p:nvPr/>
        </p:nvSpPr>
        <p:spPr bwMode="auto">
          <a:xfrm>
            <a:off x="5819385" y="4338099"/>
            <a:ext cx="2743200" cy="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31" name="Line 70">
            <a:extLst>
              <a:ext uri="{FF2B5EF4-FFF2-40B4-BE49-F238E27FC236}">
                <a16:creationId xmlns:a16="http://schemas.microsoft.com/office/drawing/2014/main" id="{3C336A71-E175-4557-B7F2-58A8E0689EB7}"/>
              </a:ext>
            </a:extLst>
          </p:cNvPr>
          <p:cNvSpPr>
            <a:spLocks noChangeShapeType="1"/>
          </p:cNvSpPr>
          <p:nvPr/>
        </p:nvSpPr>
        <p:spPr bwMode="auto">
          <a:xfrm>
            <a:off x="5819385" y="3880899"/>
            <a:ext cx="0" cy="45720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32" name="Line 71">
            <a:extLst>
              <a:ext uri="{FF2B5EF4-FFF2-40B4-BE49-F238E27FC236}">
                <a16:creationId xmlns:a16="http://schemas.microsoft.com/office/drawing/2014/main" id="{9AE64EA6-0AE3-4E45-9F3C-DE34E1BBCF59}"/>
              </a:ext>
            </a:extLst>
          </p:cNvPr>
          <p:cNvSpPr>
            <a:spLocks noChangeShapeType="1"/>
          </p:cNvSpPr>
          <p:nvPr/>
        </p:nvSpPr>
        <p:spPr bwMode="auto">
          <a:xfrm>
            <a:off x="6352785" y="3880899"/>
            <a:ext cx="0" cy="457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33" name="Line 72">
            <a:extLst>
              <a:ext uri="{FF2B5EF4-FFF2-40B4-BE49-F238E27FC236}">
                <a16:creationId xmlns:a16="http://schemas.microsoft.com/office/drawing/2014/main" id="{EA21A8CD-C6FB-47C2-8EB2-0CCCE9FF6561}"/>
              </a:ext>
            </a:extLst>
          </p:cNvPr>
          <p:cNvSpPr>
            <a:spLocks noChangeShapeType="1"/>
          </p:cNvSpPr>
          <p:nvPr/>
        </p:nvSpPr>
        <p:spPr bwMode="auto">
          <a:xfrm>
            <a:off x="6916348" y="3880899"/>
            <a:ext cx="0" cy="457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34" name="Line 73">
            <a:extLst>
              <a:ext uri="{FF2B5EF4-FFF2-40B4-BE49-F238E27FC236}">
                <a16:creationId xmlns:a16="http://schemas.microsoft.com/office/drawing/2014/main" id="{4543BE63-AF3D-41F7-9274-E6B79D70A9F5}"/>
              </a:ext>
            </a:extLst>
          </p:cNvPr>
          <p:cNvSpPr>
            <a:spLocks noChangeShapeType="1"/>
          </p:cNvSpPr>
          <p:nvPr/>
        </p:nvSpPr>
        <p:spPr bwMode="auto">
          <a:xfrm>
            <a:off x="7465623" y="3880899"/>
            <a:ext cx="0" cy="457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35" name="Line 74">
            <a:extLst>
              <a:ext uri="{FF2B5EF4-FFF2-40B4-BE49-F238E27FC236}">
                <a16:creationId xmlns:a16="http://schemas.microsoft.com/office/drawing/2014/main" id="{28BADDFF-84C8-4F70-940B-15CF962682F1}"/>
              </a:ext>
            </a:extLst>
          </p:cNvPr>
          <p:cNvSpPr>
            <a:spLocks noChangeShapeType="1"/>
          </p:cNvSpPr>
          <p:nvPr/>
        </p:nvSpPr>
        <p:spPr bwMode="auto">
          <a:xfrm>
            <a:off x="8013310" y="3880899"/>
            <a:ext cx="0" cy="457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36" name="Line 75">
            <a:extLst>
              <a:ext uri="{FF2B5EF4-FFF2-40B4-BE49-F238E27FC236}">
                <a16:creationId xmlns:a16="http://schemas.microsoft.com/office/drawing/2014/main" id="{95C007E0-802E-4300-987F-CC89F5FAA687}"/>
              </a:ext>
            </a:extLst>
          </p:cNvPr>
          <p:cNvSpPr>
            <a:spLocks noChangeShapeType="1"/>
          </p:cNvSpPr>
          <p:nvPr/>
        </p:nvSpPr>
        <p:spPr bwMode="auto">
          <a:xfrm>
            <a:off x="8562585" y="3880899"/>
            <a:ext cx="0" cy="45720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graphicFrame>
        <p:nvGraphicFramePr>
          <p:cNvPr id="137" name="Group 76">
            <a:extLst>
              <a:ext uri="{FF2B5EF4-FFF2-40B4-BE49-F238E27FC236}">
                <a16:creationId xmlns:a16="http://schemas.microsoft.com/office/drawing/2014/main" id="{C5AC12E9-F43B-48C7-8007-67676C5BF94B}"/>
              </a:ext>
            </a:extLst>
          </p:cNvPr>
          <p:cNvGraphicFramePr>
            <a:graphicFrameLocks noGrp="1"/>
          </p:cNvGraphicFramePr>
          <p:nvPr/>
        </p:nvGraphicFramePr>
        <p:xfrm>
          <a:off x="5819385" y="3499899"/>
          <a:ext cx="2743200" cy="457200"/>
        </p:xfrm>
        <a:graphic>
          <a:graphicData uri="http://schemas.openxmlformats.org/drawingml/2006/table">
            <a:tbl>
              <a:tblPr/>
              <a:tblGrid>
                <a:gridCol w="549275">
                  <a:extLst>
                    <a:ext uri="{9D8B030D-6E8A-4147-A177-3AD203B41FA5}">
                      <a16:colId xmlns:a16="http://schemas.microsoft.com/office/drawing/2014/main" val="20000"/>
                    </a:ext>
                  </a:extLst>
                </a:gridCol>
                <a:gridCol w="547688">
                  <a:extLst>
                    <a:ext uri="{9D8B030D-6E8A-4147-A177-3AD203B41FA5}">
                      <a16:colId xmlns:a16="http://schemas.microsoft.com/office/drawing/2014/main" val="20001"/>
                    </a:ext>
                  </a:extLst>
                </a:gridCol>
                <a:gridCol w="549275">
                  <a:extLst>
                    <a:ext uri="{9D8B030D-6E8A-4147-A177-3AD203B41FA5}">
                      <a16:colId xmlns:a16="http://schemas.microsoft.com/office/drawing/2014/main" val="20002"/>
                    </a:ext>
                  </a:extLst>
                </a:gridCol>
                <a:gridCol w="547687">
                  <a:extLst>
                    <a:ext uri="{9D8B030D-6E8A-4147-A177-3AD203B41FA5}">
                      <a16:colId xmlns:a16="http://schemas.microsoft.com/office/drawing/2014/main" val="20003"/>
                    </a:ext>
                  </a:extLst>
                </a:gridCol>
                <a:gridCol w="549275">
                  <a:extLst>
                    <a:ext uri="{9D8B030D-6E8A-4147-A177-3AD203B41FA5}">
                      <a16:colId xmlns:a16="http://schemas.microsoft.com/office/drawing/2014/main" val="20004"/>
                    </a:ext>
                  </a:extLst>
                </a:gridCol>
              </a:tblGrid>
              <a:tr h="457200">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1</a:t>
                      </a:r>
                    </a:p>
                  </a:txBody>
                  <a:tcPr horzOverflow="overflow">
                    <a:lnL cap="flat">
                      <a:noFill/>
                    </a:lnL>
                    <a:lnR>
                      <a:noFill/>
                    </a:lnR>
                    <a:lnT cap="flat">
                      <a:noFill/>
                    </a:lnT>
                    <a:lnB cap="flat">
                      <a:noFill/>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2</a:t>
                      </a:r>
                    </a:p>
                  </a:txBody>
                  <a:tcPr horzOverflow="overflow">
                    <a:lnL>
                      <a:noFill/>
                    </a:lnL>
                    <a:lnR>
                      <a:noFill/>
                    </a:lnR>
                    <a:lnT cap="flat">
                      <a:noFill/>
                    </a:lnT>
                    <a:lnB cap="flat">
                      <a:noFill/>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3</a:t>
                      </a:r>
                    </a:p>
                  </a:txBody>
                  <a:tcPr horzOverflow="overflow">
                    <a:lnL>
                      <a:noFill/>
                    </a:lnL>
                    <a:lnR>
                      <a:noFill/>
                    </a:lnR>
                    <a:lnT cap="flat">
                      <a:noFill/>
                    </a:lnT>
                    <a:lnB cap="flat">
                      <a:noFill/>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4</a:t>
                      </a:r>
                    </a:p>
                  </a:txBody>
                  <a:tcPr horzOverflow="overflow">
                    <a:lnL>
                      <a:noFill/>
                    </a:lnL>
                    <a:lnR>
                      <a:noFill/>
                    </a:lnR>
                    <a:lnT cap="flat">
                      <a:noFill/>
                    </a:lnT>
                    <a:lnB cap="flat">
                      <a:noFill/>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5</a:t>
                      </a:r>
                    </a:p>
                  </a:txBody>
                  <a:tcPr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138" name="Text Box 94">
            <a:extLst>
              <a:ext uri="{FF2B5EF4-FFF2-40B4-BE49-F238E27FC236}">
                <a16:creationId xmlns:a16="http://schemas.microsoft.com/office/drawing/2014/main" id="{F103F480-4985-403A-A731-458D0807924E}"/>
              </a:ext>
            </a:extLst>
          </p:cNvPr>
          <p:cNvSpPr txBox="1">
            <a:spLocks noChangeArrowheads="1"/>
          </p:cNvSpPr>
          <p:nvPr/>
        </p:nvSpPr>
        <p:spPr bwMode="auto">
          <a:xfrm>
            <a:off x="5211373" y="3912649"/>
            <a:ext cx="423862"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i="1">
                <a:solidFill>
                  <a:srgbClr val="006600"/>
                </a:solidFill>
              </a:rPr>
              <a:t>B:</a:t>
            </a:r>
          </a:p>
        </p:txBody>
      </p:sp>
      <p:sp>
        <p:nvSpPr>
          <p:cNvPr id="71" name="Rectangle 96">
            <a:extLst>
              <a:ext uri="{FF2B5EF4-FFF2-40B4-BE49-F238E27FC236}">
                <a16:creationId xmlns:a16="http://schemas.microsoft.com/office/drawing/2014/main" id="{B578486C-B8F0-46CD-BAB4-8E298AED882F}"/>
              </a:ext>
            </a:extLst>
          </p:cNvPr>
          <p:cNvSpPr>
            <a:spLocks noChangeArrowheads="1"/>
          </p:cNvSpPr>
          <p:nvPr/>
        </p:nvSpPr>
        <p:spPr bwMode="auto">
          <a:xfrm>
            <a:off x="200770" y="4520814"/>
            <a:ext cx="3352800" cy="819150"/>
          </a:xfrm>
          <a:prstGeom prst="rect">
            <a:avLst/>
          </a:prstGeom>
          <a:noFill/>
          <a:ln w="28575">
            <a:solidFill>
              <a:srgbClr val="FFC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Tree>
    <p:extLst>
      <p:ext uri="{BB962C8B-B14F-4D97-AF65-F5344CB8AC3E}">
        <p14:creationId xmlns:p14="http://schemas.microsoft.com/office/powerpoint/2010/main" val="93187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32" fill="hold" grpId="0" nodeType="afterEffect">
                                  <p:stCondLst>
                                    <p:cond delay="0"/>
                                  </p:stCondLst>
                                  <p:childTnLst>
                                    <p:set>
                                      <p:cBhvr>
                                        <p:cTn id="6" dur="1" fill="hold">
                                          <p:stCondLst>
                                            <p:cond delay="0"/>
                                          </p:stCondLst>
                                        </p:cTn>
                                        <p:tgtEl>
                                          <p:spTgt spid="71"/>
                                        </p:tgtEl>
                                        <p:attrNameLst>
                                          <p:attrName>style.visibility</p:attrName>
                                        </p:attrNameLst>
                                      </p:cBhvr>
                                      <p:to>
                                        <p:strVal val="visible"/>
                                      </p:to>
                                    </p:set>
                                    <p:anim calcmode="lin" valueType="num">
                                      <p:cBhvr>
                                        <p:cTn id="7" dur="500" fill="hold"/>
                                        <p:tgtEl>
                                          <p:spTgt spid="71"/>
                                        </p:tgtEl>
                                        <p:attrNameLst>
                                          <p:attrName>ppt_w</p:attrName>
                                        </p:attrNameLst>
                                      </p:cBhvr>
                                      <p:tavLst>
                                        <p:tav tm="0">
                                          <p:val>
                                            <p:strVal val="4*#ppt_w"/>
                                          </p:val>
                                        </p:tav>
                                        <p:tav tm="100000">
                                          <p:val>
                                            <p:strVal val="#ppt_w"/>
                                          </p:val>
                                        </p:tav>
                                      </p:tavLst>
                                    </p:anim>
                                    <p:anim calcmode="lin" valueType="num">
                                      <p:cBhvr>
                                        <p:cTn id="8" dur="500" fill="hold"/>
                                        <p:tgtEl>
                                          <p:spTgt spid="71"/>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animBg="1"/>
    </p:bld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42" name="任意多边形: 形状 141">
                <a:extLst>
                  <a:ext uri="{FF2B5EF4-FFF2-40B4-BE49-F238E27FC236}">
                    <a16:creationId xmlns:a16="http://schemas.microsoft.com/office/drawing/2014/main" id="{D473C081-C404-423C-BBA8-60CE52C0BD66}"/>
                  </a:ext>
                </a:extLst>
              </p:cNvPr>
              <p:cNvSpPr/>
              <p:nvPr/>
            </p:nvSpPr>
            <p:spPr>
              <a:xfrm>
                <a:off x="129493" y="1875051"/>
                <a:ext cx="4886455" cy="4152162"/>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lvl="0" eaLnBrk="0" fontAlgn="base" hangingPunct="0">
                  <a:spcBef>
                    <a:spcPct val="0"/>
                  </a:spcBef>
                  <a:spcAft>
                    <a:spcPct val="0"/>
                  </a:spcAft>
                </a:pPr>
                <a:r>
                  <a:rPr lang="zh-CN" altLang="zh-CN" sz="1600" dirty="0">
                    <a:latin typeface="微软雅黑" panose="020B0503020204020204" pitchFamily="34" charset="-122"/>
                    <a:ea typeface="微软雅黑" panose="020B0503020204020204" pitchFamily="34" charset="-122"/>
                  </a:rPr>
                  <a:t>———————————————</a:t>
                </a:r>
              </a:p>
              <a:p>
                <a:pPr marL="360000" lvl="0" indent="-288000" eaLnBrk="0" fontAlgn="base" hangingPunct="0">
                  <a:spcBef>
                    <a:spcPct val="0"/>
                  </a:spcBef>
                  <a:spcAft>
                    <a:spcPct val="0"/>
                  </a:spcAft>
                  <a:buFont typeface="+mj-lt"/>
                  <a:buAutoNum type="arabicPeriod"/>
                </a:pPr>
                <a:r>
                  <a:rPr lang="en-US" altLang="zh-CN" sz="1600" b="1" dirty="0">
                    <a:latin typeface="微软雅黑" panose="020B0503020204020204" pitchFamily="34" charset="-122"/>
                    <a:ea typeface="微软雅黑" panose="020B0503020204020204" pitchFamily="34" charset="-122"/>
                  </a:rPr>
                  <a:t>  for</a:t>
                </a:r>
                <a:r>
                  <a:rPr lang="en-US" altLang="zh-CN"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𝑖</m:t>
                    </m:r>
                    <m:r>
                      <a:rPr lang="en-US" altLang="zh-CN" sz="1600" b="0" i="1" smtClean="0">
                        <a:latin typeface="Cambria Math" panose="02040503050406030204" pitchFamily="18" charset="0"/>
                        <a:ea typeface="微软雅黑" panose="020B0503020204020204" pitchFamily="34" charset="-122"/>
                      </a:rPr>
                      <m:t>←0</m:t>
                    </m:r>
                  </m:oMath>
                </a14:m>
                <a:r>
                  <a:rPr lang="en-US" altLang="zh-CN"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to</a:t>
                </a:r>
                <a:r>
                  <a:rPr lang="en-US" altLang="zh-CN"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𝑘</m:t>
                    </m:r>
                  </m:oMath>
                </a14:m>
                <a:r>
                  <a:rPr lang="en-US" altLang="zh-CN"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do</a:t>
                </a:r>
              </a:p>
              <a:p>
                <a:pPr marL="360000" lvl="0" indent="-288000" eaLnBrk="0" fontAlgn="base" hangingPunct="0">
                  <a:spcBef>
                    <a:spcPct val="0"/>
                  </a:spcBef>
                  <a:spcAft>
                    <a:spcPct val="0"/>
                  </a:spcAft>
                  <a:buFont typeface="+mj-lt"/>
                  <a:buAutoNum type="arabicPeriod"/>
                </a:pPr>
                <a:r>
                  <a:rPr lang="en-US" altLang="zh-CN" sz="1600" dirty="0">
                    <a:latin typeface="微软雅黑" panose="020B0503020204020204" pitchFamily="34" charset="-122"/>
                    <a:ea typeface="微软雅黑" panose="020B0503020204020204" pitchFamily="34" charset="-122"/>
                  </a:rPr>
                  <a:t>  |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𝐶</m:t>
                    </m:r>
                    <m:d>
                      <m:dPr>
                        <m:begChr m:val="["/>
                        <m:endChr m:val="]"/>
                        <m:ctrlPr>
                          <a:rPr lang="en-US" altLang="zh-CN" sz="1600" b="0" i="1" smtClean="0">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𝑖</m:t>
                        </m:r>
                      </m:e>
                    </m:d>
                    <m:r>
                      <a:rPr lang="en-US" altLang="zh-CN" sz="1600" b="0" i="1" smtClean="0">
                        <a:latin typeface="Cambria Math" panose="02040503050406030204" pitchFamily="18" charset="0"/>
                        <a:ea typeface="微软雅黑" panose="020B0503020204020204" pitchFamily="34" charset="-122"/>
                      </a:rPr>
                      <m:t>←0</m:t>
                    </m:r>
                  </m:oMath>
                </a14:m>
                <a:endParaRPr lang="en-US" altLang="zh-CN" sz="1600"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en-US" altLang="zh-CN" sz="1600" b="1" dirty="0">
                    <a:latin typeface="微软雅黑" panose="020B0503020204020204" pitchFamily="34" charset="-122"/>
                    <a:ea typeface="微软雅黑" panose="020B0503020204020204" pitchFamily="34" charset="-122"/>
                  </a:rPr>
                  <a:t>  end</a:t>
                </a:r>
                <a:r>
                  <a:rPr lang="zh-CN" altLang="zh-CN"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             </a:t>
                </a:r>
                <a:endParaRPr lang="en-US" altLang="zh-CN" sz="1600"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en-US" altLang="zh-CN" sz="1600" b="1" dirty="0">
                    <a:latin typeface="微软雅黑" panose="020B0503020204020204" pitchFamily="34" charset="-122"/>
                    <a:ea typeface="微软雅黑" panose="020B0503020204020204" pitchFamily="34" charset="-122"/>
                  </a:rPr>
                  <a:t>  for</a:t>
                </a:r>
                <a:r>
                  <a:rPr lang="en-US" altLang="zh-CN"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𝑗</m:t>
                    </m:r>
                    <m:r>
                      <a:rPr lang="en-US" altLang="zh-CN" sz="1600" i="1">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1</m:t>
                    </m:r>
                  </m:oMath>
                </a14:m>
                <a:r>
                  <a:rPr lang="en-US" altLang="zh-CN"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to</a:t>
                </a:r>
                <a:r>
                  <a:rPr lang="en-US" altLang="zh-CN"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𝑛</m:t>
                    </m:r>
                  </m:oMath>
                </a14:m>
                <a:r>
                  <a:rPr lang="en-US" altLang="zh-CN"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do</a:t>
                </a:r>
              </a:p>
              <a:p>
                <a:pPr marL="360000" lvl="0" indent="-288000" eaLnBrk="0" fontAlgn="base" hangingPunct="0">
                  <a:spcBef>
                    <a:spcPct val="0"/>
                  </a:spcBef>
                  <a:spcAft>
                    <a:spcPct val="0"/>
                  </a:spcAft>
                  <a:buFont typeface="+mj-lt"/>
                  <a:buAutoNum type="arabicPeriod"/>
                </a:pPr>
                <a:r>
                  <a:rPr lang="en-US" altLang="zh-CN" sz="1600" dirty="0">
                    <a:latin typeface="微软雅黑" panose="020B0503020204020204" pitchFamily="34" charset="-122"/>
                    <a:ea typeface="微软雅黑" panose="020B0503020204020204" pitchFamily="34" charset="-122"/>
                  </a:rPr>
                  <a:t>  |   </a:t>
                </a:r>
                <a14:m>
                  <m:oMath xmlns:m="http://schemas.openxmlformats.org/officeDocument/2006/math">
                    <m:r>
                      <a:rPr lang="en-US" altLang="zh-CN" sz="1600" i="1">
                        <a:latin typeface="Cambria Math" panose="02040503050406030204" pitchFamily="18" charset="0"/>
                        <a:ea typeface="微软雅黑" panose="020B0503020204020204" pitchFamily="34" charset="-122"/>
                      </a:rPr>
                      <m:t>𝐶</m:t>
                    </m:r>
                    <m:d>
                      <m:dPr>
                        <m:begChr m:val="["/>
                        <m:endChr m:val="]"/>
                        <m:ctrlPr>
                          <a:rPr lang="en-US" altLang="zh-CN" sz="1600" i="1">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𝐴</m:t>
                        </m:r>
                        <m:r>
                          <a:rPr lang="en-US" altLang="zh-CN" sz="1600" b="0" i="1" smtClean="0">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𝑗</m:t>
                        </m:r>
                      </m:e>
                    </m:d>
                    <m:r>
                      <a:rPr lang="en-US" altLang="zh-CN" sz="1600" b="0" i="1" smtClean="0">
                        <a:latin typeface="Cambria Math" panose="02040503050406030204" pitchFamily="18" charset="0"/>
                        <a:ea typeface="微软雅黑" panose="020B0503020204020204" pitchFamily="34" charset="-122"/>
                      </a:rPr>
                      <m:t>]</m:t>
                    </m:r>
                    <m:r>
                      <a:rPr lang="en-US" altLang="zh-CN" sz="1600" i="1">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𝐶</m:t>
                    </m:r>
                    <m:d>
                      <m:dPr>
                        <m:begChr m:val="["/>
                        <m:endChr m:val="]"/>
                        <m:ctrlPr>
                          <a:rPr lang="en-US" altLang="zh-CN" sz="1600" b="0" i="1" smtClean="0">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𝐴</m:t>
                        </m:r>
                        <m:d>
                          <m:dPr>
                            <m:begChr m:val="["/>
                            <m:endChr m:val="]"/>
                            <m:ctrlPr>
                              <a:rPr lang="en-US" altLang="zh-CN" sz="1600" b="0" i="1" smtClean="0">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𝑗</m:t>
                            </m:r>
                          </m:e>
                        </m:d>
                      </m:e>
                    </m:d>
                    <m:r>
                      <a:rPr lang="en-US" altLang="zh-CN" sz="1600" b="0" i="1" smtClean="0">
                        <a:latin typeface="Cambria Math" panose="02040503050406030204" pitchFamily="18" charset="0"/>
                        <a:ea typeface="微软雅黑" panose="020B0503020204020204" pitchFamily="34" charset="-122"/>
                      </a:rPr>
                      <m:t>+1</m:t>
                    </m:r>
                  </m:oMath>
                </a14:m>
                <a:endParaRPr lang="en-US" altLang="zh-CN" sz="1600"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en-US" altLang="zh-CN" sz="1600" b="1" dirty="0">
                    <a:latin typeface="微软雅黑" panose="020B0503020204020204" pitchFamily="34" charset="-122"/>
                    <a:ea typeface="微软雅黑" panose="020B0503020204020204" pitchFamily="34" charset="-122"/>
                  </a:rPr>
                  <a:t>  end  </a:t>
                </a:r>
                <a:r>
                  <a:rPr lang="en-US" altLang="zh-CN" sz="1600" dirty="0">
                    <a:latin typeface="微软雅黑" panose="020B0503020204020204" pitchFamily="34" charset="-122"/>
                    <a:ea typeface="微软雅黑" panose="020B0503020204020204" pitchFamily="34" charset="-122"/>
                  </a:rPr>
                  <a:t>//C[</a:t>
                </a:r>
                <a:r>
                  <a:rPr lang="en-US" altLang="zh-CN" sz="1600" dirty="0" err="1">
                    <a:latin typeface="微软雅黑" panose="020B0503020204020204" pitchFamily="34" charset="-122"/>
                    <a:ea typeface="微软雅黑" panose="020B0503020204020204" pitchFamily="34" charset="-122"/>
                  </a:rPr>
                  <a:t>i</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记录序列</a:t>
                </a:r>
                <a:r>
                  <a:rPr lang="en-US" altLang="zh-CN" sz="1600" dirty="0">
                    <a:latin typeface="微软雅黑" panose="020B0503020204020204" pitchFamily="34" charset="-122"/>
                    <a:ea typeface="微软雅黑" panose="020B0503020204020204" pitchFamily="34" charset="-122"/>
                  </a:rPr>
                  <a:t>A</a:t>
                </a:r>
                <a:r>
                  <a:rPr lang="zh-CN" altLang="en-US" sz="1600" dirty="0">
                    <a:latin typeface="微软雅黑" panose="020B0503020204020204" pitchFamily="34" charset="-122"/>
                    <a:ea typeface="微软雅黑" panose="020B0503020204020204" pitchFamily="34" charset="-122"/>
                  </a:rPr>
                  <a:t>中</a:t>
                </a:r>
                <a:r>
                  <a:rPr lang="zh-CN" altLang="en-US" sz="1600" dirty="0">
                    <a:solidFill>
                      <a:srgbClr val="FFFF00"/>
                    </a:solidFill>
                    <a:latin typeface="微软雅黑" panose="020B0503020204020204" pitchFamily="34" charset="-122"/>
                    <a:ea typeface="微软雅黑" panose="020B0503020204020204" pitchFamily="34" charset="-122"/>
                  </a:rPr>
                  <a:t>等于</a:t>
                </a:r>
                <a:r>
                  <a:rPr lang="en-US" altLang="zh-CN" sz="1600" dirty="0">
                    <a:solidFill>
                      <a:srgbClr val="FFFF00"/>
                    </a:solidFill>
                    <a:latin typeface="微软雅黑" panose="020B0503020204020204" pitchFamily="34" charset="-122"/>
                    <a:ea typeface="微软雅黑" panose="020B0503020204020204" pitchFamily="34" charset="-122"/>
                  </a:rPr>
                  <a:t>i</a:t>
                </a:r>
                <a:r>
                  <a:rPr lang="zh-CN" altLang="en-US" sz="1600" dirty="0">
                    <a:latin typeface="微软雅黑" panose="020B0503020204020204" pitchFamily="34" charset="-122"/>
                    <a:ea typeface="微软雅黑" panose="020B0503020204020204" pitchFamily="34" charset="-122"/>
                  </a:rPr>
                  <a:t>的元素个数</a:t>
                </a:r>
                <a:endParaRPr lang="en-US" altLang="zh-CN" sz="1600" b="1"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en-US" altLang="zh-CN" sz="1600" b="1" dirty="0">
                    <a:latin typeface="微软雅黑" panose="020B0503020204020204" pitchFamily="34" charset="-122"/>
                    <a:ea typeface="微软雅黑" panose="020B0503020204020204" pitchFamily="34" charset="-122"/>
                  </a:rPr>
                  <a:t>  for</a:t>
                </a:r>
                <a:r>
                  <a:rPr lang="en-US" altLang="zh-CN"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𝑖</m:t>
                    </m:r>
                    <m:r>
                      <a:rPr lang="en-US" altLang="zh-CN" sz="1600" i="1">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2</m:t>
                    </m:r>
                  </m:oMath>
                </a14:m>
                <a:r>
                  <a:rPr lang="en-US" altLang="zh-CN"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to</a:t>
                </a:r>
                <a:r>
                  <a:rPr lang="en-US" altLang="zh-CN"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𝑘</m:t>
                    </m:r>
                  </m:oMath>
                </a14:m>
                <a:r>
                  <a:rPr lang="en-US" altLang="zh-CN"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do</a:t>
                </a:r>
              </a:p>
              <a:p>
                <a:pPr marL="360000" lvl="0" indent="-288000" eaLnBrk="0" fontAlgn="base" hangingPunct="0">
                  <a:spcBef>
                    <a:spcPct val="0"/>
                  </a:spcBef>
                  <a:spcAft>
                    <a:spcPct val="0"/>
                  </a:spcAft>
                  <a:buFont typeface="+mj-lt"/>
                  <a:buAutoNum type="arabicPeriod"/>
                </a:pPr>
                <a:r>
                  <a:rPr lang="en-US" altLang="zh-CN" sz="1600" dirty="0">
                    <a:latin typeface="微软雅黑" panose="020B0503020204020204" pitchFamily="34" charset="-122"/>
                    <a:ea typeface="微软雅黑" panose="020B0503020204020204" pitchFamily="34" charset="-122"/>
                  </a:rPr>
                  <a:t>  |   </a:t>
                </a:r>
                <a14:m>
                  <m:oMath xmlns:m="http://schemas.openxmlformats.org/officeDocument/2006/math">
                    <m:r>
                      <a:rPr lang="en-US" altLang="zh-CN" sz="1600" i="1">
                        <a:latin typeface="Cambria Math" panose="02040503050406030204" pitchFamily="18" charset="0"/>
                        <a:ea typeface="微软雅黑" panose="020B0503020204020204" pitchFamily="34" charset="-122"/>
                      </a:rPr>
                      <m:t>𝐶</m:t>
                    </m:r>
                    <m:d>
                      <m:dPr>
                        <m:begChr m:val="["/>
                        <m:endChr m:val="]"/>
                        <m:ctrlPr>
                          <a:rPr lang="en-US" altLang="zh-CN" sz="1600" i="1">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𝑖</m:t>
                        </m:r>
                      </m:e>
                    </m:d>
                    <m:r>
                      <a:rPr lang="en-US" altLang="zh-CN" sz="1600" i="1">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  </m:t>
                    </m:r>
                    <m:r>
                      <a:rPr lang="en-US" altLang="zh-CN" sz="1600" b="0" i="1" smtClean="0">
                        <a:latin typeface="Cambria Math" panose="02040503050406030204" pitchFamily="18" charset="0"/>
                        <a:ea typeface="微软雅黑" panose="020B0503020204020204" pitchFamily="34" charset="-122"/>
                      </a:rPr>
                      <m:t>𝐶</m:t>
                    </m:r>
                    <m:d>
                      <m:dPr>
                        <m:begChr m:val="["/>
                        <m:endChr m:val="]"/>
                        <m:ctrlPr>
                          <a:rPr lang="en-US" altLang="zh-CN" sz="1600" b="0" i="1" smtClean="0">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𝑖</m:t>
                        </m:r>
                      </m:e>
                    </m:d>
                    <m:r>
                      <a:rPr lang="en-US" altLang="zh-CN" sz="1600" b="0" i="1" smtClean="0">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𝐶</m:t>
                    </m:r>
                    <m:r>
                      <a:rPr lang="en-US" altLang="zh-CN" sz="1600" b="0" i="1" smtClean="0">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𝑖</m:t>
                    </m:r>
                    <m:r>
                      <a:rPr lang="en-US" altLang="zh-CN" sz="1600" b="0" i="1" smtClean="0">
                        <a:latin typeface="Cambria Math" panose="02040503050406030204" pitchFamily="18" charset="0"/>
                        <a:ea typeface="微软雅黑" panose="020B0503020204020204" pitchFamily="34" charset="-122"/>
                      </a:rPr>
                      <m:t>−1]</m:t>
                    </m:r>
                  </m:oMath>
                </a14:m>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前缀和！</a:t>
                </a:r>
                <a:endParaRPr lang="en-US" altLang="zh-CN" sz="1600"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en-US" altLang="zh-CN" sz="1600" b="1" dirty="0">
                    <a:latin typeface="微软雅黑" panose="020B0503020204020204" pitchFamily="34" charset="-122"/>
                    <a:ea typeface="微软雅黑" panose="020B0503020204020204" pitchFamily="34" charset="-122"/>
                  </a:rPr>
                  <a:t>  end  </a:t>
                </a:r>
                <a:r>
                  <a:rPr lang="en-US" altLang="zh-CN" sz="1600" dirty="0">
                    <a:latin typeface="微软雅黑" panose="020B0503020204020204" pitchFamily="34" charset="-122"/>
                    <a:ea typeface="微软雅黑" panose="020B0503020204020204" pitchFamily="34" charset="-122"/>
                  </a:rPr>
                  <a:t>//C[</a:t>
                </a:r>
                <a:r>
                  <a:rPr lang="en-US" altLang="zh-CN" sz="1600" dirty="0" err="1">
                    <a:latin typeface="微软雅黑" panose="020B0503020204020204" pitchFamily="34" charset="-122"/>
                    <a:ea typeface="微软雅黑" panose="020B0503020204020204" pitchFamily="34" charset="-122"/>
                  </a:rPr>
                  <a:t>i</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记录序列</a:t>
                </a:r>
                <a:r>
                  <a:rPr lang="en-US" altLang="zh-CN" sz="1600" dirty="0">
                    <a:latin typeface="微软雅黑" panose="020B0503020204020204" pitchFamily="34" charset="-122"/>
                    <a:ea typeface="微软雅黑" panose="020B0503020204020204" pitchFamily="34" charset="-122"/>
                  </a:rPr>
                  <a:t>A</a:t>
                </a:r>
                <a:r>
                  <a:rPr lang="zh-CN" altLang="en-US" sz="1600" dirty="0">
                    <a:latin typeface="微软雅黑" panose="020B0503020204020204" pitchFamily="34" charset="-122"/>
                    <a:ea typeface="微软雅黑" panose="020B0503020204020204" pitchFamily="34" charset="-122"/>
                  </a:rPr>
                  <a:t>中</a:t>
                </a:r>
                <a:r>
                  <a:rPr lang="zh-CN" altLang="en-US" sz="1600" dirty="0">
                    <a:solidFill>
                      <a:schemeClr val="accent4">
                        <a:lumMod val="60000"/>
                        <a:lumOff val="40000"/>
                      </a:schemeClr>
                    </a:solidFill>
                    <a:latin typeface="微软雅黑" panose="020B0503020204020204" pitchFamily="34" charset="-122"/>
                    <a:ea typeface="微软雅黑" panose="020B0503020204020204" pitchFamily="34" charset="-122"/>
                  </a:rPr>
                  <a:t>小于等于</a:t>
                </a:r>
                <a:r>
                  <a:rPr lang="en-US" altLang="zh-CN" sz="1600" dirty="0">
                    <a:solidFill>
                      <a:srgbClr val="FFFF00"/>
                    </a:solidFill>
                    <a:latin typeface="微软雅黑" panose="020B0503020204020204" pitchFamily="34" charset="-122"/>
                    <a:ea typeface="微软雅黑" panose="020B0503020204020204" pitchFamily="34" charset="-122"/>
                  </a:rPr>
                  <a:t>i</a:t>
                </a:r>
                <a:r>
                  <a:rPr lang="zh-CN" altLang="en-US" sz="1600" dirty="0">
                    <a:latin typeface="微软雅黑" panose="020B0503020204020204" pitchFamily="34" charset="-122"/>
                    <a:ea typeface="微软雅黑" panose="020B0503020204020204" pitchFamily="34" charset="-122"/>
                  </a:rPr>
                  <a:t>的元素个数</a:t>
                </a:r>
                <a:endParaRPr lang="en-US" altLang="zh-CN" sz="1600" b="1"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en-US" altLang="zh-CN" sz="1600" b="1" dirty="0">
                    <a:latin typeface="微软雅黑" panose="020B0503020204020204" pitchFamily="34" charset="-122"/>
                    <a:ea typeface="微软雅黑" panose="020B0503020204020204" pitchFamily="34" charset="-122"/>
                  </a:rPr>
                  <a:t> for</a:t>
                </a:r>
                <a:r>
                  <a:rPr lang="en-US" altLang="zh-CN"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𝑗</m:t>
                    </m:r>
                    <m:r>
                      <a:rPr lang="en-US" altLang="zh-CN" sz="1600" i="1">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𝑛</m:t>
                    </m:r>
                  </m:oMath>
                </a14:m>
                <a:r>
                  <a:rPr lang="en-US" altLang="zh-CN"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to</a:t>
                </a:r>
                <a:r>
                  <a:rPr lang="en-US" altLang="zh-CN"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b="0" i="0" smtClean="0">
                        <a:latin typeface="Cambria Math" panose="02040503050406030204" pitchFamily="18" charset="0"/>
                        <a:ea typeface="微软雅黑" panose="020B0503020204020204" pitchFamily="34" charset="-122"/>
                      </a:rPr>
                      <m:t>1</m:t>
                    </m:r>
                  </m:oMath>
                </a14:m>
                <a:r>
                  <a:rPr lang="en-US" altLang="zh-CN"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do</a:t>
                </a:r>
              </a:p>
              <a:p>
                <a:pPr marL="360000" lvl="0" indent="-288000" eaLnBrk="0" fontAlgn="base" hangingPunct="0">
                  <a:spcBef>
                    <a:spcPct val="0"/>
                  </a:spcBef>
                  <a:spcAft>
                    <a:spcPct val="0"/>
                  </a:spcAft>
                  <a:buFont typeface="+mj-lt"/>
                  <a:buAutoNum type="arabicPeriod"/>
                </a:pPr>
                <a:r>
                  <a:rPr lang="en-US" altLang="zh-CN" sz="1600" dirty="0">
                    <a:latin typeface="微软雅黑" panose="020B0503020204020204" pitchFamily="34" charset="-122"/>
                    <a:ea typeface="微软雅黑" panose="020B0503020204020204" pitchFamily="34" charset="-122"/>
                  </a:rPr>
                  <a:t> |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𝐵</m:t>
                    </m:r>
                    <m:d>
                      <m:dPr>
                        <m:begChr m:val="["/>
                        <m:endChr m:val="]"/>
                        <m:ctrlPr>
                          <a:rPr lang="en-US" altLang="zh-CN" sz="1600" b="0" i="1" smtClean="0">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𝐶</m:t>
                        </m:r>
                        <m:d>
                          <m:dPr>
                            <m:begChr m:val="["/>
                            <m:endChr m:val="]"/>
                            <m:ctrlPr>
                              <a:rPr lang="en-US" altLang="zh-CN" sz="1600" b="0" i="1" smtClean="0">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𝐴</m:t>
                            </m:r>
                            <m:r>
                              <a:rPr lang="en-US" altLang="zh-CN" sz="1600" b="0" i="1" smtClean="0">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𝑗</m:t>
                            </m:r>
                            <m:r>
                              <a:rPr lang="en-US" altLang="zh-CN" sz="1600" b="0" i="1" smtClean="0">
                                <a:latin typeface="Cambria Math" panose="02040503050406030204" pitchFamily="18" charset="0"/>
                                <a:ea typeface="微软雅黑" panose="020B0503020204020204" pitchFamily="34" charset="-122"/>
                              </a:rPr>
                              <m:t>]</m:t>
                            </m:r>
                          </m:e>
                        </m:d>
                      </m:e>
                    </m:d>
                    <m:r>
                      <a:rPr lang="en-US" altLang="zh-CN" sz="1600" b="0" i="1" smtClean="0">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𝐴</m:t>
                    </m:r>
                    <m:d>
                      <m:dPr>
                        <m:begChr m:val="["/>
                        <m:endChr m:val="]"/>
                        <m:ctrlPr>
                          <a:rPr lang="en-US" altLang="zh-CN" sz="1600" b="0" i="1" smtClean="0">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𝑗</m:t>
                        </m:r>
                      </m:e>
                    </m:d>
                  </m:oMath>
                </a14:m>
                <a:endParaRPr lang="en-US" altLang="zh-CN" sz="1600" b="0" dirty="0">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en-US" altLang="zh-CN" sz="1600" dirty="0">
                    <a:ea typeface="微软雅黑" panose="020B0503020204020204" pitchFamily="34" charset="-122"/>
                  </a:rPr>
                  <a:t>  </a:t>
                </a:r>
                <a:r>
                  <a:rPr lang="en-US" altLang="zh-CN" sz="1600" b="0" dirty="0">
                    <a:ea typeface="微软雅黑" panose="020B0503020204020204" pitchFamily="34" charset="-122"/>
                  </a:rPr>
                  <a:t>|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𝐶</m:t>
                    </m:r>
                    <m:d>
                      <m:dPr>
                        <m:begChr m:val="["/>
                        <m:endChr m:val="]"/>
                        <m:ctrlPr>
                          <a:rPr lang="en-US" altLang="zh-CN" sz="1600" b="0" i="1" smtClean="0">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𝐴</m:t>
                        </m:r>
                        <m:d>
                          <m:dPr>
                            <m:begChr m:val="["/>
                            <m:endChr m:val="]"/>
                            <m:ctrlPr>
                              <a:rPr lang="en-US" altLang="zh-CN" sz="1600" b="0" i="1" smtClean="0">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𝑗</m:t>
                            </m:r>
                          </m:e>
                        </m:d>
                      </m:e>
                    </m:d>
                    <m:r>
                      <a:rPr lang="en-US" altLang="zh-CN" sz="1600" b="0" i="1" smtClean="0">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𝐶</m:t>
                    </m:r>
                    <m:d>
                      <m:dPr>
                        <m:begChr m:val="["/>
                        <m:endChr m:val="]"/>
                        <m:ctrlPr>
                          <a:rPr lang="en-US" altLang="zh-CN" sz="1600" b="0" i="1" smtClean="0">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𝐴</m:t>
                        </m:r>
                        <m:d>
                          <m:dPr>
                            <m:begChr m:val="["/>
                            <m:endChr m:val="]"/>
                            <m:ctrlPr>
                              <a:rPr lang="en-US" altLang="zh-CN" sz="1600" b="0" i="1" smtClean="0">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𝑗</m:t>
                            </m:r>
                          </m:e>
                        </m:d>
                      </m:e>
                    </m:d>
                    <m:r>
                      <a:rPr lang="en-US" altLang="zh-CN" sz="1600" b="0" i="1" smtClean="0">
                        <a:latin typeface="Cambria Math" panose="02040503050406030204" pitchFamily="18" charset="0"/>
                        <a:ea typeface="微软雅黑" panose="020B0503020204020204" pitchFamily="34" charset="-122"/>
                      </a:rPr>
                      <m:t>−1 </m:t>
                    </m:r>
                  </m:oMath>
                </a14:m>
                <a:endParaRPr lang="en-US" altLang="zh-CN" sz="1600" i="1"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en-US" altLang="zh-CN" sz="1600" b="1" dirty="0">
                    <a:latin typeface="微软雅黑" panose="020B0503020204020204" pitchFamily="34" charset="-122"/>
                    <a:ea typeface="微软雅黑" panose="020B0503020204020204" pitchFamily="34" charset="-122"/>
                  </a:rPr>
                  <a:t> end</a:t>
                </a:r>
                <a:endParaRPr lang="en-US" altLang="zh-CN" sz="1600"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zh-CN" altLang="zh-CN" sz="1600" dirty="0">
                    <a:latin typeface="微软雅黑" panose="020B0503020204020204" pitchFamily="34" charset="-122"/>
                    <a:ea typeface="微软雅黑" panose="020B0503020204020204" pitchFamily="34" charset="-122"/>
                  </a:rPr>
                  <a:t>———————————————</a:t>
                </a:r>
              </a:p>
            </p:txBody>
          </p:sp>
        </mc:Choice>
        <mc:Fallback xmlns="">
          <p:sp>
            <p:nvSpPr>
              <p:cNvPr id="142" name="任意多边形: 形状 141">
                <a:extLst>
                  <a:ext uri="{FF2B5EF4-FFF2-40B4-BE49-F238E27FC236}">
                    <a16:creationId xmlns:a16="http://schemas.microsoft.com/office/drawing/2014/main" id="{D473C081-C404-423C-BBA8-60CE52C0BD66}"/>
                  </a:ext>
                </a:extLst>
              </p:cNvPr>
              <p:cNvSpPr>
                <a:spLocks noRot="1" noChangeAspect="1" noMove="1" noResize="1" noEditPoints="1" noAdjustHandles="1" noChangeArrowheads="1" noChangeShapeType="1" noTextEdit="1"/>
              </p:cNvSpPr>
              <p:nvPr/>
            </p:nvSpPr>
            <p:spPr>
              <a:xfrm>
                <a:off x="129493" y="1875051"/>
                <a:ext cx="4886455" cy="4152162"/>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blipFill>
                <a:blip r:embed="rId3"/>
                <a:stretch>
                  <a:fillRect/>
                </a:stretch>
              </a:blipFill>
            </p:spPr>
            <p:txBody>
              <a:bodyPr/>
              <a:lstStyle/>
              <a:p>
                <a:r>
                  <a:rPr lang="zh-CN" altLang="en-US">
                    <a:noFill/>
                  </a:rPr>
                  <a:t> </a:t>
                </a:r>
              </a:p>
            </p:txBody>
          </p:sp>
        </mc:Fallback>
      </mc:AlternateContent>
      <p:sp>
        <p:nvSpPr>
          <p:cNvPr id="2" name="标题 1"/>
          <p:cNvSpPr>
            <a:spLocks noGrp="1"/>
          </p:cNvSpPr>
          <p:nvPr>
            <p:ph type="title"/>
          </p:nvPr>
        </p:nvSpPr>
        <p:spPr/>
        <p:txBody>
          <a:bodyPr/>
          <a:lstStyle/>
          <a:p>
            <a:r>
              <a:rPr lang="en-US" altLang="zh-CN" dirty="0"/>
              <a:t>10.7.1</a:t>
            </a:r>
            <a:r>
              <a:rPr lang="zh-CN" altLang="en-US" dirty="0"/>
              <a:t>  计数排序的示例</a:t>
            </a:r>
          </a:p>
        </p:txBody>
      </p:sp>
      <p:sp>
        <p:nvSpPr>
          <p:cNvPr id="3" name="副标题 2"/>
          <p:cNvSpPr>
            <a:spLocks noGrp="1"/>
          </p:cNvSpPr>
          <p:nvPr>
            <p:ph type="subTitle" idx="1"/>
          </p:nvPr>
        </p:nvSpPr>
        <p:spPr/>
        <p:txBody>
          <a:bodyPr/>
          <a:lstStyle/>
          <a:p>
            <a:r>
              <a:rPr lang="en-US" altLang="zh-CN" dirty="0"/>
              <a:t>10.7.1</a:t>
            </a:r>
            <a:r>
              <a:rPr lang="zh-CN" altLang="en-US" dirty="0"/>
              <a:t> 计数排序</a:t>
            </a:r>
          </a:p>
        </p:txBody>
      </p:sp>
      <p:sp>
        <p:nvSpPr>
          <p:cNvPr id="4" name="文本占位符 3"/>
          <p:cNvSpPr>
            <a:spLocks noGrp="1"/>
          </p:cNvSpPr>
          <p:nvPr>
            <p:ph type="body" idx="10"/>
          </p:nvPr>
        </p:nvSpPr>
        <p:spPr/>
        <p:txBody>
          <a:bodyPr/>
          <a:lstStyle/>
          <a:p>
            <a:r>
              <a:rPr lang="zh-CN" altLang="en-US" dirty="0"/>
              <a:t>数据结构</a:t>
            </a:r>
          </a:p>
        </p:txBody>
      </p:sp>
      <p:sp>
        <p:nvSpPr>
          <p:cNvPr id="71" name="Rectangle 96">
            <a:extLst>
              <a:ext uri="{FF2B5EF4-FFF2-40B4-BE49-F238E27FC236}">
                <a16:creationId xmlns:a16="http://schemas.microsoft.com/office/drawing/2014/main" id="{B578486C-B8F0-46CD-BAB4-8E298AED882F}"/>
              </a:ext>
            </a:extLst>
          </p:cNvPr>
          <p:cNvSpPr>
            <a:spLocks noChangeArrowheads="1"/>
          </p:cNvSpPr>
          <p:nvPr/>
        </p:nvSpPr>
        <p:spPr bwMode="auto">
          <a:xfrm>
            <a:off x="200770" y="4520814"/>
            <a:ext cx="3352800" cy="819150"/>
          </a:xfrm>
          <a:prstGeom prst="rect">
            <a:avLst/>
          </a:prstGeom>
          <a:noFill/>
          <a:ln w="28575">
            <a:solidFill>
              <a:srgbClr val="FFC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70" name="Rectangle 65">
            <a:extLst>
              <a:ext uri="{FF2B5EF4-FFF2-40B4-BE49-F238E27FC236}">
                <a16:creationId xmlns:a16="http://schemas.microsoft.com/office/drawing/2014/main" id="{142B56E5-53FE-4A6A-A30B-C2A02018EEBA}"/>
              </a:ext>
            </a:extLst>
          </p:cNvPr>
          <p:cNvSpPr>
            <a:spLocks noChangeArrowheads="1"/>
          </p:cNvSpPr>
          <p:nvPr/>
        </p:nvSpPr>
        <p:spPr bwMode="auto">
          <a:xfrm>
            <a:off x="6974964" y="3962400"/>
            <a:ext cx="549275" cy="457200"/>
          </a:xfrm>
          <a:prstGeom prst="rect">
            <a:avLst/>
          </a:prstGeom>
          <a:solidFill>
            <a:srgbClr val="FF99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endParaRPr lang="zh-CN" altLang="zh-CN" b="1">
              <a:solidFill>
                <a:schemeClr val="folHlink"/>
              </a:solidFill>
              <a:latin typeface="Times New Roman" pitchFamily="18" charset="0"/>
            </a:endParaRPr>
          </a:p>
        </p:txBody>
      </p:sp>
      <p:sp>
        <p:nvSpPr>
          <p:cNvPr id="72" name="Rectangle 99">
            <a:extLst>
              <a:ext uri="{FF2B5EF4-FFF2-40B4-BE49-F238E27FC236}">
                <a16:creationId xmlns:a16="http://schemas.microsoft.com/office/drawing/2014/main" id="{D4D62E2E-279A-40CD-9595-52823B0B858C}"/>
              </a:ext>
            </a:extLst>
          </p:cNvPr>
          <p:cNvSpPr>
            <a:spLocks noChangeArrowheads="1"/>
          </p:cNvSpPr>
          <p:nvPr/>
        </p:nvSpPr>
        <p:spPr bwMode="auto">
          <a:xfrm>
            <a:off x="6962264" y="3957638"/>
            <a:ext cx="549275" cy="457200"/>
          </a:xfrm>
          <a:prstGeom prst="rect">
            <a:avLst/>
          </a:prstGeom>
          <a:solidFill>
            <a:srgbClr val="FFFF66"/>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r>
              <a:rPr lang="en-US" altLang="zh-CN" b="1">
                <a:solidFill>
                  <a:schemeClr val="folHlink"/>
                </a:solidFill>
                <a:latin typeface="Times New Roman" pitchFamily="18" charset="0"/>
              </a:rPr>
              <a:t>3</a:t>
            </a:r>
          </a:p>
        </p:txBody>
      </p:sp>
      <p:sp>
        <p:nvSpPr>
          <p:cNvPr id="73" name="Rectangle 3">
            <a:extLst>
              <a:ext uri="{FF2B5EF4-FFF2-40B4-BE49-F238E27FC236}">
                <a16:creationId xmlns:a16="http://schemas.microsoft.com/office/drawing/2014/main" id="{713A9778-FD3B-4003-A303-2EF0C24D2F00}"/>
              </a:ext>
            </a:extLst>
          </p:cNvPr>
          <p:cNvSpPr>
            <a:spLocks noChangeArrowheads="1"/>
          </p:cNvSpPr>
          <p:nvPr/>
        </p:nvSpPr>
        <p:spPr bwMode="auto">
          <a:xfrm>
            <a:off x="10784964" y="2971800"/>
            <a:ext cx="549275" cy="457200"/>
          </a:xfrm>
          <a:prstGeom prst="rect">
            <a:avLst/>
          </a:prstGeom>
          <a:solidFill>
            <a:srgbClr val="FF99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r>
              <a:rPr lang="en-US" altLang="zh-CN" b="1">
                <a:solidFill>
                  <a:schemeClr val="folHlink"/>
                </a:solidFill>
                <a:latin typeface="Times New Roman" pitchFamily="18" charset="0"/>
              </a:rPr>
              <a:t>3</a:t>
            </a:r>
          </a:p>
        </p:txBody>
      </p:sp>
      <p:sp>
        <p:nvSpPr>
          <p:cNvPr id="74" name="Rectangle 97">
            <a:extLst>
              <a:ext uri="{FF2B5EF4-FFF2-40B4-BE49-F238E27FC236}">
                <a16:creationId xmlns:a16="http://schemas.microsoft.com/office/drawing/2014/main" id="{02C1D698-342B-4B00-858B-9931787679FC}"/>
              </a:ext>
            </a:extLst>
          </p:cNvPr>
          <p:cNvSpPr>
            <a:spLocks noChangeArrowheads="1"/>
          </p:cNvSpPr>
          <p:nvPr/>
        </p:nvSpPr>
        <p:spPr bwMode="auto">
          <a:xfrm>
            <a:off x="10783376" y="2962275"/>
            <a:ext cx="549275" cy="457200"/>
          </a:xfrm>
          <a:prstGeom prst="rect">
            <a:avLst/>
          </a:prstGeom>
          <a:solidFill>
            <a:srgbClr val="FFFF66"/>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r>
              <a:rPr lang="en-US" altLang="zh-CN" b="1">
                <a:solidFill>
                  <a:schemeClr val="folHlink"/>
                </a:solidFill>
                <a:latin typeface="Times New Roman" pitchFamily="18" charset="0"/>
              </a:rPr>
              <a:t>3</a:t>
            </a:r>
          </a:p>
        </p:txBody>
      </p:sp>
      <p:sp>
        <p:nvSpPr>
          <p:cNvPr id="75" name="Rectangle 2">
            <a:extLst>
              <a:ext uri="{FF2B5EF4-FFF2-40B4-BE49-F238E27FC236}">
                <a16:creationId xmlns:a16="http://schemas.microsoft.com/office/drawing/2014/main" id="{8D66C455-3C49-473F-BBD7-140C98532667}"/>
              </a:ext>
            </a:extLst>
          </p:cNvPr>
          <p:cNvSpPr>
            <a:spLocks noChangeArrowheads="1"/>
          </p:cNvSpPr>
          <p:nvPr/>
        </p:nvSpPr>
        <p:spPr bwMode="auto">
          <a:xfrm>
            <a:off x="11335826" y="2986088"/>
            <a:ext cx="547688" cy="457200"/>
          </a:xfrm>
          <a:prstGeom prst="rect">
            <a:avLst/>
          </a:prstGeom>
          <a:solidFill>
            <a:srgbClr val="FF99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r>
              <a:rPr lang="en-US" altLang="zh-CN" b="1">
                <a:solidFill>
                  <a:schemeClr val="folHlink"/>
                </a:solidFill>
                <a:latin typeface="Times New Roman" pitchFamily="18" charset="0"/>
              </a:rPr>
              <a:t>5</a:t>
            </a:r>
          </a:p>
        </p:txBody>
      </p:sp>
      <p:sp>
        <p:nvSpPr>
          <p:cNvPr id="76" name="Rectangle 4">
            <a:extLst>
              <a:ext uri="{FF2B5EF4-FFF2-40B4-BE49-F238E27FC236}">
                <a16:creationId xmlns:a16="http://schemas.microsoft.com/office/drawing/2014/main" id="{005C1E1B-DBF4-42FA-86F5-39DE70D70DFB}"/>
              </a:ext>
            </a:extLst>
          </p:cNvPr>
          <p:cNvSpPr>
            <a:spLocks noChangeArrowheads="1"/>
          </p:cNvSpPr>
          <p:nvPr/>
        </p:nvSpPr>
        <p:spPr bwMode="auto">
          <a:xfrm>
            <a:off x="9688001" y="2971800"/>
            <a:ext cx="549275" cy="457200"/>
          </a:xfrm>
          <a:prstGeom prst="rect">
            <a:avLst/>
          </a:prstGeom>
          <a:solidFill>
            <a:srgbClr val="FF99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r>
              <a:rPr lang="en-US" altLang="zh-CN" b="1">
                <a:solidFill>
                  <a:schemeClr val="folHlink"/>
                </a:solidFill>
                <a:latin typeface="Times New Roman" pitchFamily="18" charset="0"/>
              </a:rPr>
              <a:t>1</a:t>
            </a:r>
          </a:p>
        </p:txBody>
      </p:sp>
      <p:sp>
        <p:nvSpPr>
          <p:cNvPr id="77" name="Rectangle 7">
            <a:extLst>
              <a:ext uri="{FF2B5EF4-FFF2-40B4-BE49-F238E27FC236}">
                <a16:creationId xmlns:a16="http://schemas.microsoft.com/office/drawing/2014/main" id="{81A1DAA4-F236-4C38-B3C8-D40596D4804B}"/>
              </a:ext>
            </a:extLst>
          </p:cNvPr>
          <p:cNvSpPr>
            <a:spLocks noChangeArrowheads="1"/>
          </p:cNvSpPr>
          <p:nvPr/>
        </p:nvSpPr>
        <p:spPr bwMode="auto">
          <a:xfrm>
            <a:off x="8071926" y="2971800"/>
            <a:ext cx="549275" cy="457200"/>
          </a:xfrm>
          <a:prstGeom prst="rect">
            <a:avLst/>
          </a:prstGeom>
          <a:solidFill>
            <a:srgbClr val="FFFF66"/>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r>
              <a:rPr lang="en-US" altLang="zh-CN" b="1">
                <a:solidFill>
                  <a:schemeClr val="folHlink"/>
                </a:solidFill>
                <a:latin typeface="Times New Roman" pitchFamily="18" charset="0"/>
              </a:rPr>
              <a:t>3</a:t>
            </a:r>
          </a:p>
        </p:txBody>
      </p:sp>
      <p:sp>
        <p:nvSpPr>
          <p:cNvPr id="78" name="Rectangle 8">
            <a:extLst>
              <a:ext uri="{FF2B5EF4-FFF2-40B4-BE49-F238E27FC236}">
                <a16:creationId xmlns:a16="http://schemas.microsoft.com/office/drawing/2014/main" id="{F1D68A6C-E413-4DB8-90D6-B81CBF2127CA}"/>
              </a:ext>
            </a:extLst>
          </p:cNvPr>
          <p:cNvSpPr>
            <a:spLocks noChangeArrowheads="1"/>
          </p:cNvSpPr>
          <p:nvPr/>
        </p:nvSpPr>
        <p:spPr bwMode="auto">
          <a:xfrm>
            <a:off x="7524239" y="2971800"/>
            <a:ext cx="547687" cy="457200"/>
          </a:xfrm>
          <a:prstGeom prst="rect">
            <a:avLst/>
          </a:prstGeom>
          <a:solidFill>
            <a:srgbClr val="FF99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r>
              <a:rPr lang="en-US" altLang="zh-CN" b="1">
                <a:solidFill>
                  <a:schemeClr val="folHlink"/>
                </a:solidFill>
                <a:latin typeface="Times New Roman" pitchFamily="18" charset="0"/>
              </a:rPr>
              <a:t>4</a:t>
            </a:r>
          </a:p>
        </p:txBody>
      </p:sp>
      <p:sp>
        <p:nvSpPr>
          <p:cNvPr id="79" name="Rectangle 9">
            <a:extLst>
              <a:ext uri="{FF2B5EF4-FFF2-40B4-BE49-F238E27FC236}">
                <a16:creationId xmlns:a16="http://schemas.microsoft.com/office/drawing/2014/main" id="{3EBEFA38-B46E-46FB-92F0-6FE5429B2573}"/>
              </a:ext>
            </a:extLst>
          </p:cNvPr>
          <p:cNvSpPr>
            <a:spLocks noChangeArrowheads="1"/>
          </p:cNvSpPr>
          <p:nvPr/>
        </p:nvSpPr>
        <p:spPr bwMode="auto">
          <a:xfrm>
            <a:off x="6974964" y="2971800"/>
            <a:ext cx="549275" cy="457200"/>
          </a:xfrm>
          <a:prstGeom prst="rect">
            <a:avLst/>
          </a:prstGeom>
          <a:solidFill>
            <a:srgbClr val="FF99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r>
              <a:rPr lang="en-US" altLang="zh-CN" b="1">
                <a:solidFill>
                  <a:schemeClr val="folHlink"/>
                </a:solidFill>
                <a:latin typeface="Times New Roman" pitchFamily="18" charset="0"/>
              </a:rPr>
              <a:t>3</a:t>
            </a:r>
          </a:p>
        </p:txBody>
      </p:sp>
      <p:sp>
        <p:nvSpPr>
          <p:cNvPr id="80" name="Rectangle 10">
            <a:extLst>
              <a:ext uri="{FF2B5EF4-FFF2-40B4-BE49-F238E27FC236}">
                <a16:creationId xmlns:a16="http://schemas.microsoft.com/office/drawing/2014/main" id="{4090C241-879A-4BA4-95A3-7EED7D8F8F0C}"/>
              </a:ext>
            </a:extLst>
          </p:cNvPr>
          <p:cNvSpPr>
            <a:spLocks noChangeArrowheads="1"/>
          </p:cNvSpPr>
          <p:nvPr/>
        </p:nvSpPr>
        <p:spPr bwMode="auto">
          <a:xfrm>
            <a:off x="6411401" y="2971800"/>
            <a:ext cx="563563" cy="457200"/>
          </a:xfrm>
          <a:prstGeom prst="rect">
            <a:avLst/>
          </a:prstGeom>
          <a:solidFill>
            <a:srgbClr val="FF99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r>
              <a:rPr lang="en-US" altLang="zh-CN" b="1">
                <a:solidFill>
                  <a:schemeClr val="folHlink"/>
                </a:solidFill>
                <a:latin typeface="Times New Roman" pitchFamily="18" charset="0"/>
              </a:rPr>
              <a:t>1</a:t>
            </a:r>
          </a:p>
        </p:txBody>
      </p:sp>
      <p:sp>
        <p:nvSpPr>
          <p:cNvPr id="81" name="Rectangle 11">
            <a:extLst>
              <a:ext uri="{FF2B5EF4-FFF2-40B4-BE49-F238E27FC236}">
                <a16:creationId xmlns:a16="http://schemas.microsoft.com/office/drawing/2014/main" id="{903BF6DF-93D9-4664-9FB2-776619097CC8}"/>
              </a:ext>
            </a:extLst>
          </p:cNvPr>
          <p:cNvSpPr>
            <a:spLocks noChangeArrowheads="1"/>
          </p:cNvSpPr>
          <p:nvPr/>
        </p:nvSpPr>
        <p:spPr bwMode="auto">
          <a:xfrm>
            <a:off x="5878001" y="2971800"/>
            <a:ext cx="533400" cy="457200"/>
          </a:xfrm>
          <a:prstGeom prst="rect">
            <a:avLst/>
          </a:prstGeom>
          <a:solidFill>
            <a:srgbClr val="FF99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r>
              <a:rPr lang="en-US" altLang="zh-CN" b="1">
                <a:solidFill>
                  <a:schemeClr val="folHlink"/>
                </a:solidFill>
                <a:latin typeface="Times New Roman" pitchFamily="18" charset="0"/>
              </a:rPr>
              <a:t>4</a:t>
            </a:r>
          </a:p>
        </p:txBody>
      </p:sp>
      <p:sp>
        <p:nvSpPr>
          <p:cNvPr id="82" name="Line 12">
            <a:extLst>
              <a:ext uri="{FF2B5EF4-FFF2-40B4-BE49-F238E27FC236}">
                <a16:creationId xmlns:a16="http://schemas.microsoft.com/office/drawing/2014/main" id="{C111B114-9E88-4F14-969E-621933E4A649}"/>
              </a:ext>
            </a:extLst>
          </p:cNvPr>
          <p:cNvSpPr>
            <a:spLocks noChangeShapeType="1"/>
          </p:cNvSpPr>
          <p:nvPr/>
        </p:nvSpPr>
        <p:spPr bwMode="auto">
          <a:xfrm>
            <a:off x="5878001" y="2971800"/>
            <a:ext cx="2743200" cy="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83" name="Line 13">
            <a:extLst>
              <a:ext uri="{FF2B5EF4-FFF2-40B4-BE49-F238E27FC236}">
                <a16:creationId xmlns:a16="http://schemas.microsoft.com/office/drawing/2014/main" id="{28A21A92-0600-44B3-8068-358817311BF2}"/>
              </a:ext>
            </a:extLst>
          </p:cNvPr>
          <p:cNvSpPr>
            <a:spLocks noChangeShapeType="1"/>
          </p:cNvSpPr>
          <p:nvPr/>
        </p:nvSpPr>
        <p:spPr bwMode="auto">
          <a:xfrm>
            <a:off x="5878001" y="3429000"/>
            <a:ext cx="2743200" cy="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84" name="Line 14">
            <a:extLst>
              <a:ext uri="{FF2B5EF4-FFF2-40B4-BE49-F238E27FC236}">
                <a16:creationId xmlns:a16="http://schemas.microsoft.com/office/drawing/2014/main" id="{15919F3A-A878-41D5-BC62-A17A93FF4E63}"/>
              </a:ext>
            </a:extLst>
          </p:cNvPr>
          <p:cNvSpPr>
            <a:spLocks noChangeShapeType="1"/>
          </p:cNvSpPr>
          <p:nvPr/>
        </p:nvSpPr>
        <p:spPr bwMode="auto">
          <a:xfrm>
            <a:off x="5878001" y="2971800"/>
            <a:ext cx="0" cy="45720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85" name="Line 15">
            <a:extLst>
              <a:ext uri="{FF2B5EF4-FFF2-40B4-BE49-F238E27FC236}">
                <a16:creationId xmlns:a16="http://schemas.microsoft.com/office/drawing/2014/main" id="{9E45AFBA-5D92-4242-80D4-5E0EFF12B240}"/>
              </a:ext>
            </a:extLst>
          </p:cNvPr>
          <p:cNvSpPr>
            <a:spLocks noChangeShapeType="1"/>
          </p:cNvSpPr>
          <p:nvPr/>
        </p:nvSpPr>
        <p:spPr bwMode="auto">
          <a:xfrm>
            <a:off x="6411401" y="2971800"/>
            <a:ext cx="0" cy="457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86" name="Line 16">
            <a:extLst>
              <a:ext uri="{FF2B5EF4-FFF2-40B4-BE49-F238E27FC236}">
                <a16:creationId xmlns:a16="http://schemas.microsoft.com/office/drawing/2014/main" id="{2673ECB9-805A-440E-9562-A4F49480A2F5}"/>
              </a:ext>
            </a:extLst>
          </p:cNvPr>
          <p:cNvSpPr>
            <a:spLocks noChangeShapeType="1"/>
          </p:cNvSpPr>
          <p:nvPr/>
        </p:nvSpPr>
        <p:spPr bwMode="auto">
          <a:xfrm>
            <a:off x="6974964" y="2971800"/>
            <a:ext cx="0" cy="457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87" name="Line 17">
            <a:extLst>
              <a:ext uri="{FF2B5EF4-FFF2-40B4-BE49-F238E27FC236}">
                <a16:creationId xmlns:a16="http://schemas.microsoft.com/office/drawing/2014/main" id="{06B4056F-74FF-4619-B56F-F7E7BF23B47F}"/>
              </a:ext>
            </a:extLst>
          </p:cNvPr>
          <p:cNvSpPr>
            <a:spLocks noChangeShapeType="1"/>
          </p:cNvSpPr>
          <p:nvPr/>
        </p:nvSpPr>
        <p:spPr bwMode="auto">
          <a:xfrm>
            <a:off x="7524239" y="2971800"/>
            <a:ext cx="0" cy="457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88" name="Line 18">
            <a:extLst>
              <a:ext uri="{FF2B5EF4-FFF2-40B4-BE49-F238E27FC236}">
                <a16:creationId xmlns:a16="http://schemas.microsoft.com/office/drawing/2014/main" id="{7532BABF-4947-4C58-9466-9AA083EF9820}"/>
              </a:ext>
            </a:extLst>
          </p:cNvPr>
          <p:cNvSpPr>
            <a:spLocks noChangeShapeType="1"/>
          </p:cNvSpPr>
          <p:nvPr/>
        </p:nvSpPr>
        <p:spPr bwMode="auto">
          <a:xfrm>
            <a:off x="8071926" y="2971800"/>
            <a:ext cx="0" cy="457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89" name="Line 19">
            <a:extLst>
              <a:ext uri="{FF2B5EF4-FFF2-40B4-BE49-F238E27FC236}">
                <a16:creationId xmlns:a16="http://schemas.microsoft.com/office/drawing/2014/main" id="{FA92A527-D1A7-42C6-B623-F062E8E8F0E0}"/>
              </a:ext>
            </a:extLst>
          </p:cNvPr>
          <p:cNvSpPr>
            <a:spLocks noChangeShapeType="1"/>
          </p:cNvSpPr>
          <p:nvPr/>
        </p:nvSpPr>
        <p:spPr bwMode="auto">
          <a:xfrm>
            <a:off x="8621201" y="2971800"/>
            <a:ext cx="0" cy="45720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graphicFrame>
        <p:nvGraphicFramePr>
          <p:cNvPr id="90" name="Group 20">
            <a:extLst>
              <a:ext uri="{FF2B5EF4-FFF2-40B4-BE49-F238E27FC236}">
                <a16:creationId xmlns:a16="http://schemas.microsoft.com/office/drawing/2014/main" id="{EB8B7BF8-9172-4EE1-8623-50D3C2EC996C}"/>
              </a:ext>
            </a:extLst>
          </p:cNvPr>
          <p:cNvGraphicFramePr>
            <a:graphicFrameLocks noGrp="1"/>
          </p:cNvGraphicFramePr>
          <p:nvPr>
            <p:extLst>
              <p:ext uri="{D42A27DB-BD31-4B8C-83A1-F6EECF244321}">
                <p14:modId xmlns:p14="http://schemas.microsoft.com/office/powerpoint/2010/main" val="2341088105"/>
              </p:ext>
            </p:extLst>
          </p:nvPr>
        </p:nvGraphicFramePr>
        <p:xfrm>
          <a:off x="5878001" y="2590800"/>
          <a:ext cx="2743200" cy="457200"/>
        </p:xfrm>
        <a:graphic>
          <a:graphicData uri="http://schemas.openxmlformats.org/drawingml/2006/table">
            <a:tbl>
              <a:tblPr/>
              <a:tblGrid>
                <a:gridCol w="549275">
                  <a:extLst>
                    <a:ext uri="{9D8B030D-6E8A-4147-A177-3AD203B41FA5}">
                      <a16:colId xmlns:a16="http://schemas.microsoft.com/office/drawing/2014/main" val="20000"/>
                    </a:ext>
                  </a:extLst>
                </a:gridCol>
                <a:gridCol w="547688">
                  <a:extLst>
                    <a:ext uri="{9D8B030D-6E8A-4147-A177-3AD203B41FA5}">
                      <a16:colId xmlns:a16="http://schemas.microsoft.com/office/drawing/2014/main" val="20001"/>
                    </a:ext>
                  </a:extLst>
                </a:gridCol>
                <a:gridCol w="549275">
                  <a:extLst>
                    <a:ext uri="{9D8B030D-6E8A-4147-A177-3AD203B41FA5}">
                      <a16:colId xmlns:a16="http://schemas.microsoft.com/office/drawing/2014/main" val="20002"/>
                    </a:ext>
                  </a:extLst>
                </a:gridCol>
                <a:gridCol w="547687">
                  <a:extLst>
                    <a:ext uri="{9D8B030D-6E8A-4147-A177-3AD203B41FA5}">
                      <a16:colId xmlns:a16="http://schemas.microsoft.com/office/drawing/2014/main" val="20003"/>
                    </a:ext>
                  </a:extLst>
                </a:gridCol>
                <a:gridCol w="549275">
                  <a:extLst>
                    <a:ext uri="{9D8B030D-6E8A-4147-A177-3AD203B41FA5}">
                      <a16:colId xmlns:a16="http://schemas.microsoft.com/office/drawing/2014/main" val="20004"/>
                    </a:ext>
                  </a:extLst>
                </a:gridCol>
              </a:tblGrid>
              <a:tr h="457200">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1</a:t>
                      </a:r>
                    </a:p>
                  </a:txBody>
                  <a:tcPr horzOverflow="overflow">
                    <a:lnL cap="flat">
                      <a:noFill/>
                    </a:lnL>
                    <a:lnR>
                      <a:noFill/>
                    </a:lnR>
                    <a:lnT cap="flat">
                      <a:noFill/>
                    </a:lnT>
                    <a:lnB cap="flat">
                      <a:noFill/>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2</a:t>
                      </a:r>
                    </a:p>
                  </a:txBody>
                  <a:tcPr horzOverflow="overflow">
                    <a:lnL>
                      <a:noFill/>
                    </a:lnL>
                    <a:lnR>
                      <a:noFill/>
                    </a:lnR>
                    <a:lnT cap="flat">
                      <a:noFill/>
                    </a:lnT>
                    <a:lnB cap="flat">
                      <a:noFill/>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3</a:t>
                      </a:r>
                    </a:p>
                  </a:txBody>
                  <a:tcPr horzOverflow="overflow">
                    <a:lnL>
                      <a:noFill/>
                    </a:lnL>
                    <a:lnR>
                      <a:noFill/>
                    </a:lnR>
                    <a:lnT cap="flat">
                      <a:noFill/>
                    </a:lnT>
                    <a:lnB cap="flat">
                      <a:noFill/>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4</a:t>
                      </a:r>
                    </a:p>
                  </a:txBody>
                  <a:tcPr horzOverflow="overflow">
                    <a:lnL>
                      <a:noFill/>
                    </a:lnL>
                    <a:lnR>
                      <a:noFill/>
                    </a:lnR>
                    <a:lnT cap="flat">
                      <a:noFill/>
                    </a:lnT>
                    <a:lnB cap="flat">
                      <a:noFill/>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5</a:t>
                      </a:r>
                    </a:p>
                  </a:txBody>
                  <a:tcPr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91" name="Text Box 38">
            <a:extLst>
              <a:ext uri="{FF2B5EF4-FFF2-40B4-BE49-F238E27FC236}">
                <a16:creationId xmlns:a16="http://schemas.microsoft.com/office/drawing/2014/main" id="{54D4F66E-D961-452A-ACB0-4483C286DE9E}"/>
              </a:ext>
            </a:extLst>
          </p:cNvPr>
          <p:cNvSpPr txBox="1">
            <a:spLocks noChangeArrowheads="1"/>
          </p:cNvSpPr>
          <p:nvPr/>
        </p:nvSpPr>
        <p:spPr bwMode="auto">
          <a:xfrm>
            <a:off x="5268401" y="3003550"/>
            <a:ext cx="4270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i="1">
                <a:solidFill>
                  <a:srgbClr val="006600"/>
                </a:solidFill>
              </a:rPr>
              <a:t>A:</a:t>
            </a:r>
          </a:p>
        </p:txBody>
      </p:sp>
      <p:sp>
        <p:nvSpPr>
          <p:cNvPr id="92" name="Rectangle 39">
            <a:extLst>
              <a:ext uri="{FF2B5EF4-FFF2-40B4-BE49-F238E27FC236}">
                <a16:creationId xmlns:a16="http://schemas.microsoft.com/office/drawing/2014/main" id="{412C7A27-FF97-41BB-ABD1-4A4C46B41A14}"/>
              </a:ext>
            </a:extLst>
          </p:cNvPr>
          <p:cNvSpPr>
            <a:spLocks noChangeArrowheads="1"/>
          </p:cNvSpPr>
          <p:nvPr/>
        </p:nvSpPr>
        <p:spPr bwMode="auto">
          <a:xfrm>
            <a:off x="10237276" y="2971800"/>
            <a:ext cx="547688" cy="457200"/>
          </a:xfrm>
          <a:prstGeom prst="rect">
            <a:avLst/>
          </a:prstGeom>
          <a:solidFill>
            <a:srgbClr val="FF99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r>
              <a:rPr lang="en-US" altLang="zh-CN" b="1">
                <a:solidFill>
                  <a:schemeClr val="folHlink"/>
                </a:solidFill>
                <a:latin typeface="Times New Roman" pitchFamily="18" charset="0"/>
              </a:rPr>
              <a:t>1</a:t>
            </a:r>
          </a:p>
        </p:txBody>
      </p:sp>
      <p:sp>
        <p:nvSpPr>
          <p:cNvPr id="93" name="Line 40">
            <a:extLst>
              <a:ext uri="{FF2B5EF4-FFF2-40B4-BE49-F238E27FC236}">
                <a16:creationId xmlns:a16="http://schemas.microsoft.com/office/drawing/2014/main" id="{2EE060B8-30D1-49FC-A0E2-0059A03DEF12}"/>
              </a:ext>
            </a:extLst>
          </p:cNvPr>
          <p:cNvSpPr>
            <a:spLocks noChangeShapeType="1"/>
          </p:cNvSpPr>
          <p:nvPr/>
        </p:nvSpPr>
        <p:spPr bwMode="auto">
          <a:xfrm>
            <a:off x="9688001" y="2971800"/>
            <a:ext cx="2193925" cy="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94" name="Line 41">
            <a:extLst>
              <a:ext uri="{FF2B5EF4-FFF2-40B4-BE49-F238E27FC236}">
                <a16:creationId xmlns:a16="http://schemas.microsoft.com/office/drawing/2014/main" id="{EC862DAF-4909-42F8-A13D-233451D830D2}"/>
              </a:ext>
            </a:extLst>
          </p:cNvPr>
          <p:cNvSpPr>
            <a:spLocks noChangeShapeType="1"/>
          </p:cNvSpPr>
          <p:nvPr/>
        </p:nvSpPr>
        <p:spPr bwMode="auto">
          <a:xfrm>
            <a:off x="9688001" y="3429000"/>
            <a:ext cx="2193925" cy="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95" name="Line 42">
            <a:extLst>
              <a:ext uri="{FF2B5EF4-FFF2-40B4-BE49-F238E27FC236}">
                <a16:creationId xmlns:a16="http://schemas.microsoft.com/office/drawing/2014/main" id="{CE404DF6-BAAB-48BF-B96F-9712C7721222}"/>
              </a:ext>
            </a:extLst>
          </p:cNvPr>
          <p:cNvSpPr>
            <a:spLocks noChangeShapeType="1"/>
          </p:cNvSpPr>
          <p:nvPr/>
        </p:nvSpPr>
        <p:spPr bwMode="auto">
          <a:xfrm>
            <a:off x="9688001" y="2971800"/>
            <a:ext cx="0" cy="45720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96" name="Line 43">
            <a:extLst>
              <a:ext uri="{FF2B5EF4-FFF2-40B4-BE49-F238E27FC236}">
                <a16:creationId xmlns:a16="http://schemas.microsoft.com/office/drawing/2014/main" id="{8A6D1501-4C11-40BB-85CB-2DA873AE7795}"/>
              </a:ext>
            </a:extLst>
          </p:cNvPr>
          <p:cNvSpPr>
            <a:spLocks noChangeShapeType="1"/>
          </p:cNvSpPr>
          <p:nvPr/>
        </p:nvSpPr>
        <p:spPr bwMode="auto">
          <a:xfrm>
            <a:off x="10237276" y="2971800"/>
            <a:ext cx="0" cy="457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97" name="Line 44">
            <a:extLst>
              <a:ext uri="{FF2B5EF4-FFF2-40B4-BE49-F238E27FC236}">
                <a16:creationId xmlns:a16="http://schemas.microsoft.com/office/drawing/2014/main" id="{EB42A033-19C4-4A67-80FA-211E0AB42A15}"/>
              </a:ext>
            </a:extLst>
          </p:cNvPr>
          <p:cNvSpPr>
            <a:spLocks noChangeShapeType="1"/>
          </p:cNvSpPr>
          <p:nvPr/>
        </p:nvSpPr>
        <p:spPr bwMode="auto">
          <a:xfrm>
            <a:off x="10784964" y="2971800"/>
            <a:ext cx="0" cy="457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98" name="Line 45">
            <a:extLst>
              <a:ext uri="{FF2B5EF4-FFF2-40B4-BE49-F238E27FC236}">
                <a16:creationId xmlns:a16="http://schemas.microsoft.com/office/drawing/2014/main" id="{2EDFEB57-14DA-4EBD-8E80-11AC1B34FD39}"/>
              </a:ext>
            </a:extLst>
          </p:cNvPr>
          <p:cNvSpPr>
            <a:spLocks noChangeShapeType="1"/>
          </p:cNvSpPr>
          <p:nvPr/>
        </p:nvSpPr>
        <p:spPr bwMode="auto">
          <a:xfrm>
            <a:off x="11334239" y="2971800"/>
            <a:ext cx="0" cy="457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99" name="Line 46">
            <a:extLst>
              <a:ext uri="{FF2B5EF4-FFF2-40B4-BE49-F238E27FC236}">
                <a16:creationId xmlns:a16="http://schemas.microsoft.com/office/drawing/2014/main" id="{0090BECF-7026-4053-BB18-BBC5C4C49728}"/>
              </a:ext>
            </a:extLst>
          </p:cNvPr>
          <p:cNvSpPr>
            <a:spLocks noChangeShapeType="1"/>
          </p:cNvSpPr>
          <p:nvPr/>
        </p:nvSpPr>
        <p:spPr bwMode="auto">
          <a:xfrm>
            <a:off x="11881926" y="2971800"/>
            <a:ext cx="0" cy="45720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graphicFrame>
        <p:nvGraphicFramePr>
          <p:cNvPr id="100" name="Group 47">
            <a:extLst>
              <a:ext uri="{FF2B5EF4-FFF2-40B4-BE49-F238E27FC236}">
                <a16:creationId xmlns:a16="http://schemas.microsoft.com/office/drawing/2014/main" id="{08445B0E-FCAC-430E-980B-CEA4F29A3FDA}"/>
              </a:ext>
            </a:extLst>
          </p:cNvPr>
          <p:cNvGraphicFramePr>
            <a:graphicFrameLocks noGrp="1"/>
          </p:cNvGraphicFramePr>
          <p:nvPr>
            <p:extLst>
              <p:ext uri="{D42A27DB-BD31-4B8C-83A1-F6EECF244321}">
                <p14:modId xmlns:p14="http://schemas.microsoft.com/office/powerpoint/2010/main" val="1026655179"/>
              </p:ext>
            </p:extLst>
          </p:nvPr>
        </p:nvGraphicFramePr>
        <p:xfrm>
          <a:off x="9688001" y="2590800"/>
          <a:ext cx="2193925" cy="457200"/>
        </p:xfrm>
        <a:graphic>
          <a:graphicData uri="http://schemas.openxmlformats.org/drawingml/2006/table">
            <a:tbl>
              <a:tblPr/>
              <a:tblGrid>
                <a:gridCol w="549275">
                  <a:extLst>
                    <a:ext uri="{9D8B030D-6E8A-4147-A177-3AD203B41FA5}">
                      <a16:colId xmlns:a16="http://schemas.microsoft.com/office/drawing/2014/main" val="20000"/>
                    </a:ext>
                  </a:extLst>
                </a:gridCol>
                <a:gridCol w="547688">
                  <a:extLst>
                    <a:ext uri="{9D8B030D-6E8A-4147-A177-3AD203B41FA5}">
                      <a16:colId xmlns:a16="http://schemas.microsoft.com/office/drawing/2014/main" val="20001"/>
                    </a:ext>
                  </a:extLst>
                </a:gridCol>
                <a:gridCol w="549275">
                  <a:extLst>
                    <a:ext uri="{9D8B030D-6E8A-4147-A177-3AD203B41FA5}">
                      <a16:colId xmlns:a16="http://schemas.microsoft.com/office/drawing/2014/main" val="20002"/>
                    </a:ext>
                  </a:extLst>
                </a:gridCol>
                <a:gridCol w="547687">
                  <a:extLst>
                    <a:ext uri="{9D8B030D-6E8A-4147-A177-3AD203B41FA5}">
                      <a16:colId xmlns:a16="http://schemas.microsoft.com/office/drawing/2014/main" val="20003"/>
                    </a:ext>
                  </a:extLst>
                </a:gridCol>
              </a:tblGrid>
              <a:tr h="457200">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1</a:t>
                      </a:r>
                    </a:p>
                  </a:txBody>
                  <a:tcPr horzOverflow="overflow">
                    <a:lnL cap="flat">
                      <a:noFill/>
                    </a:lnL>
                    <a:lnR>
                      <a:noFill/>
                    </a:lnR>
                    <a:lnT cap="flat">
                      <a:noFill/>
                    </a:lnT>
                    <a:lnB cap="flat">
                      <a:noFill/>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2</a:t>
                      </a:r>
                    </a:p>
                  </a:txBody>
                  <a:tcPr horzOverflow="overflow">
                    <a:lnL>
                      <a:noFill/>
                    </a:lnL>
                    <a:lnR>
                      <a:noFill/>
                    </a:lnR>
                    <a:lnT cap="flat">
                      <a:noFill/>
                    </a:lnT>
                    <a:lnB cap="flat">
                      <a:noFill/>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3</a:t>
                      </a:r>
                    </a:p>
                  </a:txBody>
                  <a:tcPr horzOverflow="overflow">
                    <a:lnL>
                      <a:noFill/>
                    </a:lnL>
                    <a:lnR>
                      <a:noFill/>
                    </a:lnR>
                    <a:lnT cap="flat">
                      <a:noFill/>
                    </a:lnT>
                    <a:lnB cap="flat">
                      <a:noFill/>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4</a:t>
                      </a:r>
                    </a:p>
                  </a:txBody>
                  <a:tcPr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101" name="Text Box 62">
            <a:extLst>
              <a:ext uri="{FF2B5EF4-FFF2-40B4-BE49-F238E27FC236}">
                <a16:creationId xmlns:a16="http://schemas.microsoft.com/office/drawing/2014/main" id="{F17280EF-1494-414B-B0B2-E271FE2BBD42}"/>
              </a:ext>
            </a:extLst>
          </p:cNvPr>
          <p:cNvSpPr txBox="1">
            <a:spLocks noChangeArrowheads="1"/>
          </p:cNvSpPr>
          <p:nvPr/>
        </p:nvSpPr>
        <p:spPr bwMode="auto">
          <a:xfrm>
            <a:off x="9078401" y="3003550"/>
            <a:ext cx="4270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i="1">
                <a:solidFill>
                  <a:srgbClr val="006600"/>
                </a:solidFill>
              </a:rPr>
              <a:t>C:</a:t>
            </a:r>
          </a:p>
        </p:txBody>
      </p:sp>
      <p:sp>
        <p:nvSpPr>
          <p:cNvPr id="102" name="Rectangle 63">
            <a:extLst>
              <a:ext uri="{FF2B5EF4-FFF2-40B4-BE49-F238E27FC236}">
                <a16:creationId xmlns:a16="http://schemas.microsoft.com/office/drawing/2014/main" id="{13FE12B9-A2B5-441B-91B7-A485D47D7373}"/>
              </a:ext>
            </a:extLst>
          </p:cNvPr>
          <p:cNvSpPr>
            <a:spLocks noChangeArrowheads="1"/>
          </p:cNvSpPr>
          <p:nvPr/>
        </p:nvSpPr>
        <p:spPr bwMode="auto">
          <a:xfrm>
            <a:off x="8071926" y="3962400"/>
            <a:ext cx="549275" cy="457200"/>
          </a:xfrm>
          <a:prstGeom prst="rect">
            <a:avLst/>
          </a:prstGeom>
          <a:solidFill>
            <a:srgbClr val="FF99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endParaRPr lang="zh-CN" altLang="zh-CN" b="1">
              <a:solidFill>
                <a:schemeClr val="folHlink"/>
              </a:solidFill>
              <a:latin typeface="Times New Roman" pitchFamily="18" charset="0"/>
            </a:endParaRPr>
          </a:p>
        </p:txBody>
      </p:sp>
      <p:sp>
        <p:nvSpPr>
          <p:cNvPr id="103" name="Rectangle 64">
            <a:extLst>
              <a:ext uri="{FF2B5EF4-FFF2-40B4-BE49-F238E27FC236}">
                <a16:creationId xmlns:a16="http://schemas.microsoft.com/office/drawing/2014/main" id="{F014AD6A-2E5D-4AE8-A277-A4BFC9C01BCB}"/>
              </a:ext>
            </a:extLst>
          </p:cNvPr>
          <p:cNvSpPr>
            <a:spLocks noChangeArrowheads="1"/>
          </p:cNvSpPr>
          <p:nvPr/>
        </p:nvSpPr>
        <p:spPr bwMode="auto">
          <a:xfrm>
            <a:off x="7524239" y="3962400"/>
            <a:ext cx="547687" cy="457200"/>
          </a:xfrm>
          <a:prstGeom prst="rect">
            <a:avLst/>
          </a:prstGeom>
          <a:solidFill>
            <a:srgbClr val="FF99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endParaRPr lang="zh-CN" altLang="zh-CN" b="1">
              <a:solidFill>
                <a:schemeClr val="folHlink"/>
              </a:solidFill>
              <a:latin typeface="Times New Roman" pitchFamily="18" charset="0"/>
            </a:endParaRPr>
          </a:p>
        </p:txBody>
      </p:sp>
      <p:sp>
        <p:nvSpPr>
          <p:cNvPr id="104" name="Rectangle 66">
            <a:extLst>
              <a:ext uri="{FF2B5EF4-FFF2-40B4-BE49-F238E27FC236}">
                <a16:creationId xmlns:a16="http://schemas.microsoft.com/office/drawing/2014/main" id="{E3314FD0-C48A-4393-ADE5-502DD36DF343}"/>
              </a:ext>
            </a:extLst>
          </p:cNvPr>
          <p:cNvSpPr>
            <a:spLocks noChangeArrowheads="1"/>
          </p:cNvSpPr>
          <p:nvPr/>
        </p:nvSpPr>
        <p:spPr bwMode="auto">
          <a:xfrm>
            <a:off x="6411401" y="3962400"/>
            <a:ext cx="563563" cy="457200"/>
          </a:xfrm>
          <a:prstGeom prst="rect">
            <a:avLst/>
          </a:prstGeom>
          <a:solidFill>
            <a:srgbClr val="FF99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endParaRPr lang="zh-CN" altLang="zh-CN" b="1">
              <a:solidFill>
                <a:schemeClr val="folHlink"/>
              </a:solidFill>
              <a:latin typeface="Times New Roman" pitchFamily="18" charset="0"/>
            </a:endParaRPr>
          </a:p>
        </p:txBody>
      </p:sp>
      <p:sp>
        <p:nvSpPr>
          <p:cNvPr id="105" name="Rectangle 67">
            <a:extLst>
              <a:ext uri="{FF2B5EF4-FFF2-40B4-BE49-F238E27FC236}">
                <a16:creationId xmlns:a16="http://schemas.microsoft.com/office/drawing/2014/main" id="{CBB0563C-2774-421F-A53F-929E99555C60}"/>
              </a:ext>
            </a:extLst>
          </p:cNvPr>
          <p:cNvSpPr>
            <a:spLocks noChangeArrowheads="1"/>
          </p:cNvSpPr>
          <p:nvPr/>
        </p:nvSpPr>
        <p:spPr bwMode="auto">
          <a:xfrm>
            <a:off x="5878001" y="3962400"/>
            <a:ext cx="533400" cy="457200"/>
          </a:xfrm>
          <a:prstGeom prst="rect">
            <a:avLst/>
          </a:prstGeom>
          <a:solidFill>
            <a:srgbClr val="FF99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endParaRPr lang="zh-CN" altLang="zh-CN" b="1">
              <a:solidFill>
                <a:schemeClr val="folHlink"/>
              </a:solidFill>
              <a:latin typeface="Times New Roman" pitchFamily="18" charset="0"/>
            </a:endParaRPr>
          </a:p>
        </p:txBody>
      </p:sp>
      <p:sp>
        <p:nvSpPr>
          <p:cNvPr id="106" name="Line 68">
            <a:extLst>
              <a:ext uri="{FF2B5EF4-FFF2-40B4-BE49-F238E27FC236}">
                <a16:creationId xmlns:a16="http://schemas.microsoft.com/office/drawing/2014/main" id="{CD57B121-BF6C-4451-B450-4E6080F4FEAB}"/>
              </a:ext>
            </a:extLst>
          </p:cNvPr>
          <p:cNvSpPr>
            <a:spLocks noChangeShapeType="1"/>
          </p:cNvSpPr>
          <p:nvPr/>
        </p:nvSpPr>
        <p:spPr bwMode="auto">
          <a:xfrm>
            <a:off x="5878001" y="3962400"/>
            <a:ext cx="2743200" cy="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07" name="Line 69">
            <a:extLst>
              <a:ext uri="{FF2B5EF4-FFF2-40B4-BE49-F238E27FC236}">
                <a16:creationId xmlns:a16="http://schemas.microsoft.com/office/drawing/2014/main" id="{CADF621A-62C6-421A-AFD1-AF90283D100A}"/>
              </a:ext>
            </a:extLst>
          </p:cNvPr>
          <p:cNvSpPr>
            <a:spLocks noChangeShapeType="1"/>
          </p:cNvSpPr>
          <p:nvPr/>
        </p:nvSpPr>
        <p:spPr bwMode="auto">
          <a:xfrm>
            <a:off x="5878001" y="4419600"/>
            <a:ext cx="2743200" cy="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08" name="Line 70">
            <a:extLst>
              <a:ext uri="{FF2B5EF4-FFF2-40B4-BE49-F238E27FC236}">
                <a16:creationId xmlns:a16="http://schemas.microsoft.com/office/drawing/2014/main" id="{8D8623A8-FC92-4C53-9C91-3423BEEE2D5E}"/>
              </a:ext>
            </a:extLst>
          </p:cNvPr>
          <p:cNvSpPr>
            <a:spLocks noChangeShapeType="1"/>
          </p:cNvSpPr>
          <p:nvPr/>
        </p:nvSpPr>
        <p:spPr bwMode="auto">
          <a:xfrm>
            <a:off x="5878001" y="3962400"/>
            <a:ext cx="0" cy="45720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09" name="Line 71">
            <a:extLst>
              <a:ext uri="{FF2B5EF4-FFF2-40B4-BE49-F238E27FC236}">
                <a16:creationId xmlns:a16="http://schemas.microsoft.com/office/drawing/2014/main" id="{1DDEF4A8-BE79-4B13-8E33-9F8813A685E6}"/>
              </a:ext>
            </a:extLst>
          </p:cNvPr>
          <p:cNvSpPr>
            <a:spLocks noChangeShapeType="1"/>
          </p:cNvSpPr>
          <p:nvPr/>
        </p:nvSpPr>
        <p:spPr bwMode="auto">
          <a:xfrm>
            <a:off x="6411401" y="3962400"/>
            <a:ext cx="0" cy="457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10" name="Line 72">
            <a:extLst>
              <a:ext uri="{FF2B5EF4-FFF2-40B4-BE49-F238E27FC236}">
                <a16:creationId xmlns:a16="http://schemas.microsoft.com/office/drawing/2014/main" id="{8CDB604C-29BE-4343-B87C-E35C5A9E2679}"/>
              </a:ext>
            </a:extLst>
          </p:cNvPr>
          <p:cNvSpPr>
            <a:spLocks noChangeShapeType="1"/>
          </p:cNvSpPr>
          <p:nvPr/>
        </p:nvSpPr>
        <p:spPr bwMode="auto">
          <a:xfrm>
            <a:off x="6974964" y="3962400"/>
            <a:ext cx="0" cy="457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11" name="Line 73">
            <a:extLst>
              <a:ext uri="{FF2B5EF4-FFF2-40B4-BE49-F238E27FC236}">
                <a16:creationId xmlns:a16="http://schemas.microsoft.com/office/drawing/2014/main" id="{4101085A-02B7-4C58-B773-8970BEF551AE}"/>
              </a:ext>
            </a:extLst>
          </p:cNvPr>
          <p:cNvSpPr>
            <a:spLocks noChangeShapeType="1"/>
          </p:cNvSpPr>
          <p:nvPr/>
        </p:nvSpPr>
        <p:spPr bwMode="auto">
          <a:xfrm>
            <a:off x="7524239" y="3962400"/>
            <a:ext cx="0" cy="457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12" name="Line 74">
            <a:extLst>
              <a:ext uri="{FF2B5EF4-FFF2-40B4-BE49-F238E27FC236}">
                <a16:creationId xmlns:a16="http://schemas.microsoft.com/office/drawing/2014/main" id="{DC47CED3-404C-4535-9592-62E6622193C2}"/>
              </a:ext>
            </a:extLst>
          </p:cNvPr>
          <p:cNvSpPr>
            <a:spLocks noChangeShapeType="1"/>
          </p:cNvSpPr>
          <p:nvPr/>
        </p:nvSpPr>
        <p:spPr bwMode="auto">
          <a:xfrm>
            <a:off x="8071926" y="3962400"/>
            <a:ext cx="0" cy="457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13" name="Line 75">
            <a:extLst>
              <a:ext uri="{FF2B5EF4-FFF2-40B4-BE49-F238E27FC236}">
                <a16:creationId xmlns:a16="http://schemas.microsoft.com/office/drawing/2014/main" id="{CFAD3ABB-8674-4F91-A11E-75CB5D6E9717}"/>
              </a:ext>
            </a:extLst>
          </p:cNvPr>
          <p:cNvSpPr>
            <a:spLocks noChangeShapeType="1"/>
          </p:cNvSpPr>
          <p:nvPr/>
        </p:nvSpPr>
        <p:spPr bwMode="auto">
          <a:xfrm>
            <a:off x="8621201" y="3962400"/>
            <a:ext cx="0" cy="45720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graphicFrame>
        <p:nvGraphicFramePr>
          <p:cNvPr id="139" name="Group 76">
            <a:extLst>
              <a:ext uri="{FF2B5EF4-FFF2-40B4-BE49-F238E27FC236}">
                <a16:creationId xmlns:a16="http://schemas.microsoft.com/office/drawing/2014/main" id="{013B2981-4097-44C3-96E8-DB84F0DF70E4}"/>
              </a:ext>
            </a:extLst>
          </p:cNvPr>
          <p:cNvGraphicFramePr>
            <a:graphicFrameLocks noGrp="1"/>
          </p:cNvGraphicFramePr>
          <p:nvPr>
            <p:extLst>
              <p:ext uri="{D42A27DB-BD31-4B8C-83A1-F6EECF244321}">
                <p14:modId xmlns:p14="http://schemas.microsoft.com/office/powerpoint/2010/main" val="3612562979"/>
              </p:ext>
            </p:extLst>
          </p:nvPr>
        </p:nvGraphicFramePr>
        <p:xfrm>
          <a:off x="5878001" y="3581400"/>
          <a:ext cx="2743200" cy="457200"/>
        </p:xfrm>
        <a:graphic>
          <a:graphicData uri="http://schemas.openxmlformats.org/drawingml/2006/table">
            <a:tbl>
              <a:tblPr/>
              <a:tblGrid>
                <a:gridCol w="549275">
                  <a:extLst>
                    <a:ext uri="{9D8B030D-6E8A-4147-A177-3AD203B41FA5}">
                      <a16:colId xmlns:a16="http://schemas.microsoft.com/office/drawing/2014/main" val="20000"/>
                    </a:ext>
                  </a:extLst>
                </a:gridCol>
                <a:gridCol w="547688">
                  <a:extLst>
                    <a:ext uri="{9D8B030D-6E8A-4147-A177-3AD203B41FA5}">
                      <a16:colId xmlns:a16="http://schemas.microsoft.com/office/drawing/2014/main" val="20001"/>
                    </a:ext>
                  </a:extLst>
                </a:gridCol>
                <a:gridCol w="549275">
                  <a:extLst>
                    <a:ext uri="{9D8B030D-6E8A-4147-A177-3AD203B41FA5}">
                      <a16:colId xmlns:a16="http://schemas.microsoft.com/office/drawing/2014/main" val="20002"/>
                    </a:ext>
                  </a:extLst>
                </a:gridCol>
                <a:gridCol w="547687">
                  <a:extLst>
                    <a:ext uri="{9D8B030D-6E8A-4147-A177-3AD203B41FA5}">
                      <a16:colId xmlns:a16="http://schemas.microsoft.com/office/drawing/2014/main" val="20003"/>
                    </a:ext>
                  </a:extLst>
                </a:gridCol>
                <a:gridCol w="549275">
                  <a:extLst>
                    <a:ext uri="{9D8B030D-6E8A-4147-A177-3AD203B41FA5}">
                      <a16:colId xmlns:a16="http://schemas.microsoft.com/office/drawing/2014/main" val="20004"/>
                    </a:ext>
                  </a:extLst>
                </a:gridCol>
              </a:tblGrid>
              <a:tr h="457200">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1</a:t>
                      </a:r>
                    </a:p>
                  </a:txBody>
                  <a:tcPr horzOverflow="overflow">
                    <a:lnL cap="flat">
                      <a:noFill/>
                    </a:lnL>
                    <a:lnR>
                      <a:noFill/>
                    </a:lnR>
                    <a:lnT cap="flat">
                      <a:noFill/>
                    </a:lnT>
                    <a:lnB cap="flat">
                      <a:noFill/>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2</a:t>
                      </a:r>
                    </a:p>
                  </a:txBody>
                  <a:tcPr horzOverflow="overflow">
                    <a:lnL>
                      <a:noFill/>
                    </a:lnL>
                    <a:lnR>
                      <a:noFill/>
                    </a:lnR>
                    <a:lnT cap="flat">
                      <a:noFill/>
                    </a:lnT>
                    <a:lnB cap="flat">
                      <a:noFill/>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3</a:t>
                      </a:r>
                    </a:p>
                  </a:txBody>
                  <a:tcPr horzOverflow="overflow">
                    <a:lnL>
                      <a:noFill/>
                    </a:lnL>
                    <a:lnR>
                      <a:noFill/>
                    </a:lnR>
                    <a:lnT cap="flat">
                      <a:noFill/>
                    </a:lnT>
                    <a:lnB cap="flat">
                      <a:noFill/>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4</a:t>
                      </a:r>
                    </a:p>
                  </a:txBody>
                  <a:tcPr horzOverflow="overflow">
                    <a:lnL>
                      <a:noFill/>
                    </a:lnL>
                    <a:lnR>
                      <a:noFill/>
                    </a:lnR>
                    <a:lnT cap="flat">
                      <a:noFill/>
                    </a:lnT>
                    <a:lnB cap="flat">
                      <a:noFill/>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5</a:t>
                      </a:r>
                    </a:p>
                  </a:txBody>
                  <a:tcPr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140" name="Text Box 94">
            <a:extLst>
              <a:ext uri="{FF2B5EF4-FFF2-40B4-BE49-F238E27FC236}">
                <a16:creationId xmlns:a16="http://schemas.microsoft.com/office/drawing/2014/main" id="{90455A0B-DFF3-4543-9887-E86B2A27B949}"/>
              </a:ext>
            </a:extLst>
          </p:cNvPr>
          <p:cNvSpPr txBox="1">
            <a:spLocks noChangeArrowheads="1"/>
          </p:cNvSpPr>
          <p:nvPr/>
        </p:nvSpPr>
        <p:spPr bwMode="auto">
          <a:xfrm>
            <a:off x="5269989" y="3994150"/>
            <a:ext cx="423862"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i="1">
                <a:solidFill>
                  <a:srgbClr val="006600"/>
                </a:solidFill>
              </a:rPr>
              <a:t>B:</a:t>
            </a:r>
          </a:p>
        </p:txBody>
      </p:sp>
      <p:sp>
        <p:nvSpPr>
          <p:cNvPr id="141" name="Line 98">
            <a:extLst>
              <a:ext uri="{FF2B5EF4-FFF2-40B4-BE49-F238E27FC236}">
                <a16:creationId xmlns:a16="http://schemas.microsoft.com/office/drawing/2014/main" id="{3D973A8C-439E-4CCB-B80B-A72F8CC3069D}"/>
              </a:ext>
            </a:extLst>
          </p:cNvPr>
          <p:cNvSpPr>
            <a:spLocks noChangeShapeType="1"/>
          </p:cNvSpPr>
          <p:nvPr/>
        </p:nvSpPr>
        <p:spPr bwMode="auto">
          <a:xfrm flipH="1">
            <a:off x="7249601" y="3429000"/>
            <a:ext cx="1066800" cy="533400"/>
          </a:xfrm>
          <a:prstGeom prst="line">
            <a:avLst/>
          </a:prstGeom>
          <a:noFill/>
          <a:ln w="28575">
            <a:solidFill>
              <a:srgbClr val="00B0F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Tree>
    <p:extLst>
      <p:ext uri="{BB962C8B-B14F-4D97-AF65-F5344CB8AC3E}">
        <p14:creationId xmlns:p14="http://schemas.microsoft.com/office/powerpoint/2010/main" val="2415275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0" nodeType="afterEffect">
                                  <p:stCondLst>
                                    <p:cond delay="0"/>
                                  </p:stCondLst>
                                  <p:childTnLst>
                                    <p:set>
                                      <p:cBhvr>
                                        <p:cTn id="6" dur="1" fill="hold">
                                          <p:stCondLst>
                                            <p:cond delay="0"/>
                                          </p:stCondLst>
                                        </p:cTn>
                                        <p:tgtEl>
                                          <p:spTgt spid="77"/>
                                        </p:tgtEl>
                                        <p:attrNameLst>
                                          <p:attrName>style.visibility</p:attrName>
                                        </p:attrNameLst>
                                      </p:cBhvr>
                                      <p:to>
                                        <p:strVal val="visible"/>
                                      </p:to>
                                    </p:set>
                                    <p:animEffect transition="in" filter="checkerboard(across)">
                                      <p:cBhvr>
                                        <p:cTn id="7" dur="500"/>
                                        <p:tgtEl>
                                          <p:spTgt spid="77"/>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74"/>
                                        </p:tgtEl>
                                        <p:attrNameLst>
                                          <p:attrName>style.visibility</p:attrName>
                                        </p:attrNameLst>
                                      </p:cBhvr>
                                      <p:to>
                                        <p:strVal val="visible"/>
                                      </p:to>
                                    </p:set>
                                    <p:animEffect transition="in" filter="checkerboard(across)">
                                      <p:cBhvr>
                                        <p:cTn id="12" dur="500"/>
                                        <p:tgtEl>
                                          <p:spTgt spid="7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41"/>
                                        </p:tgtEl>
                                        <p:attrNameLst>
                                          <p:attrName>style.visibility</p:attrName>
                                        </p:attrNameLst>
                                      </p:cBhvr>
                                      <p:to>
                                        <p:strVal val="visible"/>
                                      </p:to>
                                    </p:set>
                                    <p:animEffect transition="in" filter="fade">
                                      <p:cBhvr>
                                        <p:cTn id="17" dur="500"/>
                                        <p:tgtEl>
                                          <p:spTgt spid="141"/>
                                        </p:tgtEl>
                                      </p:cBhvr>
                                    </p:animEffect>
                                  </p:childTnLst>
                                </p:cTn>
                              </p:par>
                            </p:childTnLst>
                          </p:cTn>
                        </p:par>
                        <p:par>
                          <p:cTn id="18" fill="hold">
                            <p:stCondLst>
                              <p:cond delay="500"/>
                            </p:stCondLst>
                            <p:childTnLst>
                              <p:par>
                                <p:cTn id="19" presetID="5" presetClass="entr" presetSubtype="10" fill="hold" grpId="0" nodeType="afterEffect">
                                  <p:stCondLst>
                                    <p:cond delay="0"/>
                                  </p:stCondLst>
                                  <p:childTnLst>
                                    <p:set>
                                      <p:cBhvr>
                                        <p:cTn id="20" dur="1" fill="hold">
                                          <p:stCondLst>
                                            <p:cond delay="0"/>
                                          </p:stCondLst>
                                        </p:cTn>
                                        <p:tgtEl>
                                          <p:spTgt spid="72"/>
                                        </p:tgtEl>
                                        <p:attrNameLst>
                                          <p:attrName>style.visibility</p:attrName>
                                        </p:attrNameLst>
                                      </p:cBhvr>
                                      <p:to>
                                        <p:strVal val="visible"/>
                                      </p:to>
                                    </p:set>
                                    <p:animEffect transition="in" filter="checkerboard(across)">
                                      <p:cBhvr>
                                        <p:cTn id="21" dur="500"/>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animBg="1"/>
      <p:bldP spid="74" grpId="0" animBg="1"/>
      <p:bldP spid="77" grpId="0" animBg="1"/>
      <p:bldP spid="141" grpId="0" animBg="1"/>
    </p:bld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47" name="任意多边形: 形状 146">
                <a:extLst>
                  <a:ext uri="{FF2B5EF4-FFF2-40B4-BE49-F238E27FC236}">
                    <a16:creationId xmlns:a16="http://schemas.microsoft.com/office/drawing/2014/main" id="{7782AF21-F5B8-43FE-A234-91CF6819B95E}"/>
                  </a:ext>
                </a:extLst>
              </p:cNvPr>
              <p:cNvSpPr/>
              <p:nvPr/>
            </p:nvSpPr>
            <p:spPr>
              <a:xfrm>
                <a:off x="129493" y="1875051"/>
                <a:ext cx="4886455" cy="4152162"/>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lvl="0" eaLnBrk="0" fontAlgn="base" hangingPunct="0">
                  <a:spcBef>
                    <a:spcPct val="0"/>
                  </a:spcBef>
                  <a:spcAft>
                    <a:spcPct val="0"/>
                  </a:spcAft>
                </a:pPr>
                <a:r>
                  <a:rPr lang="zh-CN" altLang="zh-CN" sz="1600" dirty="0">
                    <a:latin typeface="微软雅黑" panose="020B0503020204020204" pitchFamily="34" charset="-122"/>
                    <a:ea typeface="微软雅黑" panose="020B0503020204020204" pitchFamily="34" charset="-122"/>
                  </a:rPr>
                  <a:t>———————————————</a:t>
                </a:r>
              </a:p>
              <a:p>
                <a:pPr marL="360000" lvl="0" indent="-288000" eaLnBrk="0" fontAlgn="base" hangingPunct="0">
                  <a:spcBef>
                    <a:spcPct val="0"/>
                  </a:spcBef>
                  <a:spcAft>
                    <a:spcPct val="0"/>
                  </a:spcAft>
                  <a:buFont typeface="+mj-lt"/>
                  <a:buAutoNum type="arabicPeriod"/>
                </a:pPr>
                <a:r>
                  <a:rPr lang="en-US" altLang="zh-CN" sz="1600" b="1" dirty="0">
                    <a:latin typeface="微软雅黑" panose="020B0503020204020204" pitchFamily="34" charset="-122"/>
                    <a:ea typeface="微软雅黑" panose="020B0503020204020204" pitchFamily="34" charset="-122"/>
                  </a:rPr>
                  <a:t>  for</a:t>
                </a:r>
                <a:r>
                  <a:rPr lang="en-US" altLang="zh-CN"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𝑖</m:t>
                    </m:r>
                    <m:r>
                      <a:rPr lang="en-US" altLang="zh-CN" sz="1600" b="0" i="1" smtClean="0">
                        <a:latin typeface="Cambria Math" panose="02040503050406030204" pitchFamily="18" charset="0"/>
                        <a:ea typeface="微软雅黑" panose="020B0503020204020204" pitchFamily="34" charset="-122"/>
                      </a:rPr>
                      <m:t>←0</m:t>
                    </m:r>
                  </m:oMath>
                </a14:m>
                <a:r>
                  <a:rPr lang="en-US" altLang="zh-CN"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to</a:t>
                </a:r>
                <a:r>
                  <a:rPr lang="en-US" altLang="zh-CN"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𝑘</m:t>
                    </m:r>
                  </m:oMath>
                </a14:m>
                <a:r>
                  <a:rPr lang="en-US" altLang="zh-CN"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do</a:t>
                </a:r>
              </a:p>
              <a:p>
                <a:pPr marL="360000" lvl="0" indent="-288000" eaLnBrk="0" fontAlgn="base" hangingPunct="0">
                  <a:spcBef>
                    <a:spcPct val="0"/>
                  </a:spcBef>
                  <a:spcAft>
                    <a:spcPct val="0"/>
                  </a:spcAft>
                  <a:buFont typeface="+mj-lt"/>
                  <a:buAutoNum type="arabicPeriod"/>
                </a:pPr>
                <a:r>
                  <a:rPr lang="en-US" altLang="zh-CN" sz="1600" dirty="0">
                    <a:latin typeface="微软雅黑" panose="020B0503020204020204" pitchFamily="34" charset="-122"/>
                    <a:ea typeface="微软雅黑" panose="020B0503020204020204" pitchFamily="34" charset="-122"/>
                  </a:rPr>
                  <a:t>  |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𝐶</m:t>
                    </m:r>
                    <m:d>
                      <m:dPr>
                        <m:begChr m:val="["/>
                        <m:endChr m:val="]"/>
                        <m:ctrlPr>
                          <a:rPr lang="en-US" altLang="zh-CN" sz="1600" b="0" i="1" smtClean="0">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𝑖</m:t>
                        </m:r>
                      </m:e>
                    </m:d>
                    <m:r>
                      <a:rPr lang="en-US" altLang="zh-CN" sz="1600" b="0" i="1" smtClean="0">
                        <a:latin typeface="Cambria Math" panose="02040503050406030204" pitchFamily="18" charset="0"/>
                        <a:ea typeface="微软雅黑" panose="020B0503020204020204" pitchFamily="34" charset="-122"/>
                      </a:rPr>
                      <m:t>←0</m:t>
                    </m:r>
                  </m:oMath>
                </a14:m>
                <a:endParaRPr lang="en-US" altLang="zh-CN" sz="1600"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en-US" altLang="zh-CN" sz="1600" b="1" dirty="0">
                    <a:latin typeface="微软雅黑" panose="020B0503020204020204" pitchFamily="34" charset="-122"/>
                    <a:ea typeface="微软雅黑" panose="020B0503020204020204" pitchFamily="34" charset="-122"/>
                  </a:rPr>
                  <a:t>  end</a:t>
                </a:r>
                <a:r>
                  <a:rPr lang="zh-CN" altLang="zh-CN"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             </a:t>
                </a:r>
                <a:endParaRPr lang="en-US" altLang="zh-CN" sz="1600"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en-US" altLang="zh-CN" sz="1600" b="1" dirty="0">
                    <a:latin typeface="微软雅黑" panose="020B0503020204020204" pitchFamily="34" charset="-122"/>
                    <a:ea typeface="微软雅黑" panose="020B0503020204020204" pitchFamily="34" charset="-122"/>
                  </a:rPr>
                  <a:t>  for</a:t>
                </a:r>
                <a:r>
                  <a:rPr lang="en-US" altLang="zh-CN"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𝑗</m:t>
                    </m:r>
                    <m:r>
                      <a:rPr lang="en-US" altLang="zh-CN" sz="1600" i="1">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1</m:t>
                    </m:r>
                  </m:oMath>
                </a14:m>
                <a:r>
                  <a:rPr lang="en-US" altLang="zh-CN"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to</a:t>
                </a:r>
                <a:r>
                  <a:rPr lang="en-US" altLang="zh-CN"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𝑛</m:t>
                    </m:r>
                  </m:oMath>
                </a14:m>
                <a:r>
                  <a:rPr lang="en-US" altLang="zh-CN"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do</a:t>
                </a:r>
              </a:p>
              <a:p>
                <a:pPr marL="360000" lvl="0" indent="-288000" eaLnBrk="0" fontAlgn="base" hangingPunct="0">
                  <a:spcBef>
                    <a:spcPct val="0"/>
                  </a:spcBef>
                  <a:spcAft>
                    <a:spcPct val="0"/>
                  </a:spcAft>
                  <a:buFont typeface="+mj-lt"/>
                  <a:buAutoNum type="arabicPeriod"/>
                </a:pPr>
                <a:r>
                  <a:rPr lang="en-US" altLang="zh-CN" sz="1600" dirty="0">
                    <a:latin typeface="微软雅黑" panose="020B0503020204020204" pitchFamily="34" charset="-122"/>
                    <a:ea typeface="微软雅黑" panose="020B0503020204020204" pitchFamily="34" charset="-122"/>
                  </a:rPr>
                  <a:t>  |   </a:t>
                </a:r>
                <a14:m>
                  <m:oMath xmlns:m="http://schemas.openxmlformats.org/officeDocument/2006/math">
                    <m:r>
                      <a:rPr lang="en-US" altLang="zh-CN" sz="1600" i="1">
                        <a:latin typeface="Cambria Math" panose="02040503050406030204" pitchFamily="18" charset="0"/>
                        <a:ea typeface="微软雅黑" panose="020B0503020204020204" pitchFamily="34" charset="-122"/>
                      </a:rPr>
                      <m:t>𝐶</m:t>
                    </m:r>
                    <m:d>
                      <m:dPr>
                        <m:begChr m:val="["/>
                        <m:endChr m:val="]"/>
                        <m:ctrlPr>
                          <a:rPr lang="en-US" altLang="zh-CN" sz="1600" i="1">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𝐴</m:t>
                        </m:r>
                        <m:r>
                          <a:rPr lang="en-US" altLang="zh-CN" sz="1600" b="0" i="1" smtClean="0">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𝑗</m:t>
                        </m:r>
                      </m:e>
                    </m:d>
                    <m:r>
                      <a:rPr lang="en-US" altLang="zh-CN" sz="1600" b="0" i="1" smtClean="0">
                        <a:latin typeface="Cambria Math" panose="02040503050406030204" pitchFamily="18" charset="0"/>
                        <a:ea typeface="微软雅黑" panose="020B0503020204020204" pitchFamily="34" charset="-122"/>
                      </a:rPr>
                      <m:t>]</m:t>
                    </m:r>
                    <m:r>
                      <a:rPr lang="en-US" altLang="zh-CN" sz="1600" i="1">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𝐶</m:t>
                    </m:r>
                    <m:d>
                      <m:dPr>
                        <m:begChr m:val="["/>
                        <m:endChr m:val="]"/>
                        <m:ctrlPr>
                          <a:rPr lang="en-US" altLang="zh-CN" sz="1600" b="0" i="1" smtClean="0">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𝐴</m:t>
                        </m:r>
                        <m:d>
                          <m:dPr>
                            <m:begChr m:val="["/>
                            <m:endChr m:val="]"/>
                            <m:ctrlPr>
                              <a:rPr lang="en-US" altLang="zh-CN" sz="1600" b="0" i="1" smtClean="0">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𝑗</m:t>
                            </m:r>
                          </m:e>
                        </m:d>
                      </m:e>
                    </m:d>
                    <m:r>
                      <a:rPr lang="en-US" altLang="zh-CN" sz="1600" b="0" i="1" smtClean="0">
                        <a:latin typeface="Cambria Math" panose="02040503050406030204" pitchFamily="18" charset="0"/>
                        <a:ea typeface="微软雅黑" panose="020B0503020204020204" pitchFamily="34" charset="-122"/>
                      </a:rPr>
                      <m:t>+1</m:t>
                    </m:r>
                  </m:oMath>
                </a14:m>
                <a:endParaRPr lang="en-US" altLang="zh-CN" sz="1600"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en-US" altLang="zh-CN" sz="1600" b="1" dirty="0">
                    <a:latin typeface="微软雅黑" panose="020B0503020204020204" pitchFamily="34" charset="-122"/>
                    <a:ea typeface="微软雅黑" panose="020B0503020204020204" pitchFamily="34" charset="-122"/>
                  </a:rPr>
                  <a:t>  end  </a:t>
                </a:r>
                <a:r>
                  <a:rPr lang="en-US" altLang="zh-CN" sz="1600" dirty="0">
                    <a:latin typeface="微软雅黑" panose="020B0503020204020204" pitchFamily="34" charset="-122"/>
                    <a:ea typeface="微软雅黑" panose="020B0503020204020204" pitchFamily="34" charset="-122"/>
                  </a:rPr>
                  <a:t>//C[</a:t>
                </a:r>
                <a:r>
                  <a:rPr lang="en-US" altLang="zh-CN" sz="1600" dirty="0" err="1">
                    <a:latin typeface="微软雅黑" panose="020B0503020204020204" pitchFamily="34" charset="-122"/>
                    <a:ea typeface="微软雅黑" panose="020B0503020204020204" pitchFamily="34" charset="-122"/>
                  </a:rPr>
                  <a:t>i</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记录序列</a:t>
                </a:r>
                <a:r>
                  <a:rPr lang="en-US" altLang="zh-CN" sz="1600" dirty="0">
                    <a:latin typeface="微软雅黑" panose="020B0503020204020204" pitchFamily="34" charset="-122"/>
                    <a:ea typeface="微软雅黑" panose="020B0503020204020204" pitchFamily="34" charset="-122"/>
                  </a:rPr>
                  <a:t>A</a:t>
                </a:r>
                <a:r>
                  <a:rPr lang="zh-CN" altLang="en-US" sz="1600" dirty="0">
                    <a:latin typeface="微软雅黑" panose="020B0503020204020204" pitchFamily="34" charset="-122"/>
                    <a:ea typeface="微软雅黑" panose="020B0503020204020204" pitchFamily="34" charset="-122"/>
                  </a:rPr>
                  <a:t>中</a:t>
                </a:r>
                <a:r>
                  <a:rPr lang="zh-CN" altLang="en-US" sz="1600" dirty="0">
                    <a:solidFill>
                      <a:srgbClr val="FFFF00"/>
                    </a:solidFill>
                    <a:latin typeface="微软雅黑" panose="020B0503020204020204" pitchFamily="34" charset="-122"/>
                    <a:ea typeface="微软雅黑" panose="020B0503020204020204" pitchFamily="34" charset="-122"/>
                  </a:rPr>
                  <a:t>等于</a:t>
                </a:r>
                <a:r>
                  <a:rPr lang="en-US" altLang="zh-CN" sz="1600" dirty="0">
                    <a:solidFill>
                      <a:srgbClr val="FFFF00"/>
                    </a:solidFill>
                    <a:latin typeface="微软雅黑" panose="020B0503020204020204" pitchFamily="34" charset="-122"/>
                    <a:ea typeface="微软雅黑" panose="020B0503020204020204" pitchFamily="34" charset="-122"/>
                  </a:rPr>
                  <a:t>i</a:t>
                </a:r>
                <a:r>
                  <a:rPr lang="zh-CN" altLang="en-US" sz="1600" dirty="0">
                    <a:latin typeface="微软雅黑" panose="020B0503020204020204" pitchFamily="34" charset="-122"/>
                    <a:ea typeface="微软雅黑" panose="020B0503020204020204" pitchFamily="34" charset="-122"/>
                  </a:rPr>
                  <a:t>的元素个数</a:t>
                </a:r>
                <a:endParaRPr lang="en-US" altLang="zh-CN" sz="1600" b="1"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en-US" altLang="zh-CN" sz="1600" b="1" dirty="0">
                    <a:latin typeface="微软雅黑" panose="020B0503020204020204" pitchFamily="34" charset="-122"/>
                    <a:ea typeface="微软雅黑" panose="020B0503020204020204" pitchFamily="34" charset="-122"/>
                  </a:rPr>
                  <a:t>  for</a:t>
                </a:r>
                <a:r>
                  <a:rPr lang="en-US" altLang="zh-CN"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𝑖</m:t>
                    </m:r>
                    <m:r>
                      <a:rPr lang="en-US" altLang="zh-CN" sz="1600" i="1">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1</m:t>
                    </m:r>
                  </m:oMath>
                </a14:m>
                <a:r>
                  <a:rPr lang="en-US" altLang="zh-CN"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to</a:t>
                </a:r>
                <a:r>
                  <a:rPr lang="en-US" altLang="zh-CN"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𝑘</m:t>
                    </m:r>
                  </m:oMath>
                </a14:m>
                <a:r>
                  <a:rPr lang="en-US" altLang="zh-CN"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do</a:t>
                </a:r>
              </a:p>
              <a:p>
                <a:pPr marL="360000" lvl="0" indent="-288000" eaLnBrk="0" fontAlgn="base" hangingPunct="0">
                  <a:spcBef>
                    <a:spcPct val="0"/>
                  </a:spcBef>
                  <a:spcAft>
                    <a:spcPct val="0"/>
                  </a:spcAft>
                  <a:buFont typeface="+mj-lt"/>
                  <a:buAutoNum type="arabicPeriod"/>
                </a:pPr>
                <a:r>
                  <a:rPr lang="en-US" altLang="zh-CN" sz="1600" dirty="0">
                    <a:latin typeface="微软雅黑" panose="020B0503020204020204" pitchFamily="34" charset="-122"/>
                    <a:ea typeface="微软雅黑" panose="020B0503020204020204" pitchFamily="34" charset="-122"/>
                  </a:rPr>
                  <a:t>  |   </a:t>
                </a:r>
                <a14:m>
                  <m:oMath xmlns:m="http://schemas.openxmlformats.org/officeDocument/2006/math">
                    <m:r>
                      <a:rPr lang="en-US" altLang="zh-CN" sz="1600" i="1">
                        <a:latin typeface="Cambria Math" panose="02040503050406030204" pitchFamily="18" charset="0"/>
                        <a:ea typeface="微软雅黑" panose="020B0503020204020204" pitchFamily="34" charset="-122"/>
                      </a:rPr>
                      <m:t>𝐶</m:t>
                    </m:r>
                    <m:d>
                      <m:dPr>
                        <m:begChr m:val="["/>
                        <m:endChr m:val="]"/>
                        <m:ctrlPr>
                          <a:rPr lang="en-US" altLang="zh-CN" sz="1600" i="1">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𝑖</m:t>
                        </m:r>
                      </m:e>
                    </m:d>
                    <m:r>
                      <a:rPr lang="en-US" altLang="zh-CN" sz="1600" i="1">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  </m:t>
                    </m:r>
                    <m:r>
                      <a:rPr lang="en-US" altLang="zh-CN" sz="1600" b="0" i="1" smtClean="0">
                        <a:latin typeface="Cambria Math" panose="02040503050406030204" pitchFamily="18" charset="0"/>
                        <a:ea typeface="微软雅黑" panose="020B0503020204020204" pitchFamily="34" charset="-122"/>
                      </a:rPr>
                      <m:t>𝐶</m:t>
                    </m:r>
                    <m:d>
                      <m:dPr>
                        <m:begChr m:val="["/>
                        <m:endChr m:val="]"/>
                        <m:ctrlPr>
                          <a:rPr lang="en-US" altLang="zh-CN" sz="1600" b="0" i="1" smtClean="0">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𝑖</m:t>
                        </m:r>
                      </m:e>
                    </m:d>
                    <m:r>
                      <a:rPr lang="en-US" altLang="zh-CN" sz="1600" b="0" i="1" smtClean="0">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𝐶</m:t>
                    </m:r>
                    <m:r>
                      <a:rPr lang="en-US" altLang="zh-CN" sz="1600" b="0" i="1" smtClean="0">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𝑖</m:t>
                    </m:r>
                    <m:r>
                      <a:rPr lang="en-US" altLang="zh-CN" sz="1600" b="0" i="1" smtClean="0">
                        <a:latin typeface="Cambria Math" panose="02040503050406030204" pitchFamily="18" charset="0"/>
                        <a:ea typeface="微软雅黑" panose="020B0503020204020204" pitchFamily="34" charset="-122"/>
                      </a:rPr>
                      <m:t>−1]</m:t>
                    </m:r>
                  </m:oMath>
                </a14:m>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前缀和！</a:t>
                </a:r>
                <a:endParaRPr lang="en-US" altLang="zh-CN" sz="1600"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en-US" altLang="zh-CN" sz="1600" b="1" dirty="0">
                    <a:latin typeface="微软雅黑" panose="020B0503020204020204" pitchFamily="34" charset="-122"/>
                    <a:ea typeface="微软雅黑" panose="020B0503020204020204" pitchFamily="34" charset="-122"/>
                  </a:rPr>
                  <a:t>  end  </a:t>
                </a:r>
                <a:r>
                  <a:rPr lang="en-US" altLang="zh-CN" sz="1600" dirty="0">
                    <a:latin typeface="微软雅黑" panose="020B0503020204020204" pitchFamily="34" charset="-122"/>
                    <a:ea typeface="微软雅黑" panose="020B0503020204020204" pitchFamily="34" charset="-122"/>
                  </a:rPr>
                  <a:t>//C[</a:t>
                </a:r>
                <a:r>
                  <a:rPr lang="en-US" altLang="zh-CN" sz="1600" dirty="0" err="1">
                    <a:latin typeface="微软雅黑" panose="020B0503020204020204" pitchFamily="34" charset="-122"/>
                    <a:ea typeface="微软雅黑" panose="020B0503020204020204" pitchFamily="34" charset="-122"/>
                  </a:rPr>
                  <a:t>i</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记录序列</a:t>
                </a:r>
                <a:r>
                  <a:rPr lang="en-US" altLang="zh-CN" sz="1600" dirty="0">
                    <a:latin typeface="微软雅黑" panose="020B0503020204020204" pitchFamily="34" charset="-122"/>
                    <a:ea typeface="微软雅黑" panose="020B0503020204020204" pitchFamily="34" charset="-122"/>
                  </a:rPr>
                  <a:t>A</a:t>
                </a:r>
                <a:r>
                  <a:rPr lang="zh-CN" altLang="en-US" sz="1600" dirty="0">
                    <a:latin typeface="微软雅黑" panose="020B0503020204020204" pitchFamily="34" charset="-122"/>
                    <a:ea typeface="微软雅黑" panose="020B0503020204020204" pitchFamily="34" charset="-122"/>
                  </a:rPr>
                  <a:t>中</a:t>
                </a:r>
                <a:r>
                  <a:rPr lang="zh-CN" altLang="en-US" sz="1600" dirty="0">
                    <a:solidFill>
                      <a:schemeClr val="accent4">
                        <a:lumMod val="60000"/>
                        <a:lumOff val="40000"/>
                      </a:schemeClr>
                    </a:solidFill>
                    <a:latin typeface="微软雅黑" panose="020B0503020204020204" pitchFamily="34" charset="-122"/>
                    <a:ea typeface="微软雅黑" panose="020B0503020204020204" pitchFamily="34" charset="-122"/>
                  </a:rPr>
                  <a:t>小于等于</a:t>
                </a:r>
                <a:r>
                  <a:rPr lang="en-US" altLang="zh-CN" sz="1600" dirty="0">
                    <a:solidFill>
                      <a:srgbClr val="FFFF00"/>
                    </a:solidFill>
                    <a:latin typeface="微软雅黑" panose="020B0503020204020204" pitchFamily="34" charset="-122"/>
                    <a:ea typeface="微软雅黑" panose="020B0503020204020204" pitchFamily="34" charset="-122"/>
                  </a:rPr>
                  <a:t>i</a:t>
                </a:r>
                <a:r>
                  <a:rPr lang="zh-CN" altLang="en-US" sz="1600" dirty="0">
                    <a:latin typeface="微软雅黑" panose="020B0503020204020204" pitchFamily="34" charset="-122"/>
                    <a:ea typeface="微软雅黑" panose="020B0503020204020204" pitchFamily="34" charset="-122"/>
                  </a:rPr>
                  <a:t>的元素个数</a:t>
                </a:r>
                <a:endParaRPr lang="en-US" altLang="zh-CN" sz="1600" b="1"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en-US" altLang="zh-CN" sz="1600" b="1" dirty="0">
                    <a:latin typeface="微软雅黑" panose="020B0503020204020204" pitchFamily="34" charset="-122"/>
                    <a:ea typeface="微软雅黑" panose="020B0503020204020204" pitchFamily="34" charset="-122"/>
                  </a:rPr>
                  <a:t> for</a:t>
                </a:r>
                <a:r>
                  <a:rPr lang="en-US" altLang="zh-CN"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𝑗</m:t>
                    </m:r>
                    <m:r>
                      <a:rPr lang="en-US" altLang="zh-CN" sz="1600" i="1">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𝑛</m:t>
                    </m:r>
                  </m:oMath>
                </a14:m>
                <a:r>
                  <a:rPr lang="en-US" altLang="zh-CN"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to</a:t>
                </a:r>
                <a:r>
                  <a:rPr lang="en-US" altLang="zh-CN"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b="0" i="0" smtClean="0">
                        <a:latin typeface="Cambria Math" panose="02040503050406030204" pitchFamily="18" charset="0"/>
                        <a:ea typeface="微软雅黑" panose="020B0503020204020204" pitchFamily="34" charset="-122"/>
                      </a:rPr>
                      <m:t>1</m:t>
                    </m:r>
                  </m:oMath>
                </a14:m>
                <a:r>
                  <a:rPr lang="en-US" altLang="zh-CN"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do</a:t>
                </a:r>
              </a:p>
              <a:p>
                <a:pPr marL="360000" lvl="0" indent="-288000" eaLnBrk="0" fontAlgn="base" hangingPunct="0">
                  <a:spcBef>
                    <a:spcPct val="0"/>
                  </a:spcBef>
                  <a:spcAft>
                    <a:spcPct val="0"/>
                  </a:spcAft>
                  <a:buFont typeface="+mj-lt"/>
                  <a:buAutoNum type="arabicPeriod"/>
                </a:pPr>
                <a:r>
                  <a:rPr lang="en-US" altLang="zh-CN" sz="1600" dirty="0">
                    <a:latin typeface="微软雅黑" panose="020B0503020204020204" pitchFamily="34" charset="-122"/>
                    <a:ea typeface="微软雅黑" panose="020B0503020204020204" pitchFamily="34" charset="-122"/>
                  </a:rPr>
                  <a:t> |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𝐵</m:t>
                    </m:r>
                    <m:d>
                      <m:dPr>
                        <m:begChr m:val="["/>
                        <m:endChr m:val="]"/>
                        <m:ctrlPr>
                          <a:rPr lang="en-US" altLang="zh-CN" sz="1600" b="0" i="1" smtClean="0">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𝐶</m:t>
                        </m:r>
                        <m:d>
                          <m:dPr>
                            <m:begChr m:val="["/>
                            <m:endChr m:val="]"/>
                            <m:ctrlPr>
                              <a:rPr lang="en-US" altLang="zh-CN" sz="1600" b="0" i="1" smtClean="0">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𝐴</m:t>
                            </m:r>
                            <m:r>
                              <a:rPr lang="en-US" altLang="zh-CN" sz="1600" b="0" i="1" smtClean="0">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𝑗</m:t>
                            </m:r>
                            <m:r>
                              <a:rPr lang="en-US" altLang="zh-CN" sz="1600" b="0" i="1" smtClean="0">
                                <a:latin typeface="Cambria Math" panose="02040503050406030204" pitchFamily="18" charset="0"/>
                                <a:ea typeface="微软雅黑" panose="020B0503020204020204" pitchFamily="34" charset="-122"/>
                              </a:rPr>
                              <m:t>]</m:t>
                            </m:r>
                          </m:e>
                        </m:d>
                      </m:e>
                    </m:d>
                    <m:r>
                      <a:rPr lang="en-US" altLang="zh-CN" sz="1600" b="0" i="1" smtClean="0">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𝐴</m:t>
                    </m:r>
                    <m:d>
                      <m:dPr>
                        <m:begChr m:val="["/>
                        <m:endChr m:val="]"/>
                        <m:ctrlPr>
                          <a:rPr lang="en-US" altLang="zh-CN" sz="1600" b="0" i="1" smtClean="0">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𝑗</m:t>
                        </m:r>
                      </m:e>
                    </m:d>
                  </m:oMath>
                </a14:m>
                <a:endParaRPr lang="en-US" altLang="zh-CN" sz="1600" b="0" dirty="0">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en-US" altLang="zh-CN" sz="1600" dirty="0">
                    <a:ea typeface="微软雅黑" panose="020B0503020204020204" pitchFamily="34" charset="-122"/>
                  </a:rPr>
                  <a:t>  </a:t>
                </a:r>
                <a:r>
                  <a:rPr lang="en-US" altLang="zh-CN" sz="1600" b="0" dirty="0">
                    <a:ea typeface="微软雅黑" panose="020B0503020204020204" pitchFamily="34" charset="-122"/>
                  </a:rPr>
                  <a:t>|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𝐶</m:t>
                    </m:r>
                    <m:d>
                      <m:dPr>
                        <m:begChr m:val="["/>
                        <m:endChr m:val="]"/>
                        <m:ctrlPr>
                          <a:rPr lang="en-US" altLang="zh-CN" sz="1600" b="0" i="1" smtClean="0">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𝐴</m:t>
                        </m:r>
                        <m:d>
                          <m:dPr>
                            <m:begChr m:val="["/>
                            <m:endChr m:val="]"/>
                            <m:ctrlPr>
                              <a:rPr lang="en-US" altLang="zh-CN" sz="1600" b="0" i="1" smtClean="0">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𝑗</m:t>
                            </m:r>
                          </m:e>
                        </m:d>
                      </m:e>
                    </m:d>
                    <m:r>
                      <a:rPr lang="en-US" altLang="zh-CN" sz="1600" b="0" i="1" smtClean="0">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𝐶</m:t>
                    </m:r>
                    <m:d>
                      <m:dPr>
                        <m:begChr m:val="["/>
                        <m:endChr m:val="]"/>
                        <m:ctrlPr>
                          <a:rPr lang="en-US" altLang="zh-CN" sz="1600" b="0" i="1" smtClean="0">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𝐴</m:t>
                        </m:r>
                        <m:d>
                          <m:dPr>
                            <m:begChr m:val="["/>
                            <m:endChr m:val="]"/>
                            <m:ctrlPr>
                              <a:rPr lang="en-US" altLang="zh-CN" sz="1600" b="0" i="1" smtClean="0">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𝑗</m:t>
                            </m:r>
                          </m:e>
                        </m:d>
                      </m:e>
                    </m:d>
                    <m:r>
                      <a:rPr lang="en-US" altLang="zh-CN" sz="1600" b="0" i="1" smtClean="0">
                        <a:latin typeface="Cambria Math" panose="02040503050406030204" pitchFamily="18" charset="0"/>
                        <a:ea typeface="微软雅黑" panose="020B0503020204020204" pitchFamily="34" charset="-122"/>
                      </a:rPr>
                      <m:t>−1 </m:t>
                    </m:r>
                  </m:oMath>
                </a14:m>
                <a:endParaRPr lang="en-US" altLang="zh-CN" sz="1600" i="1"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en-US" altLang="zh-CN" sz="1600" b="1" dirty="0">
                    <a:latin typeface="微软雅黑" panose="020B0503020204020204" pitchFamily="34" charset="-122"/>
                    <a:ea typeface="微软雅黑" panose="020B0503020204020204" pitchFamily="34" charset="-122"/>
                  </a:rPr>
                  <a:t> end</a:t>
                </a:r>
                <a:endParaRPr lang="en-US" altLang="zh-CN" sz="1600"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zh-CN" altLang="zh-CN" sz="1600" dirty="0">
                    <a:latin typeface="微软雅黑" panose="020B0503020204020204" pitchFamily="34" charset="-122"/>
                    <a:ea typeface="微软雅黑" panose="020B0503020204020204" pitchFamily="34" charset="-122"/>
                  </a:rPr>
                  <a:t>———————————————</a:t>
                </a:r>
              </a:p>
            </p:txBody>
          </p:sp>
        </mc:Choice>
        <mc:Fallback xmlns="">
          <p:sp>
            <p:nvSpPr>
              <p:cNvPr id="147" name="任意多边形: 形状 146">
                <a:extLst>
                  <a:ext uri="{FF2B5EF4-FFF2-40B4-BE49-F238E27FC236}">
                    <a16:creationId xmlns:a16="http://schemas.microsoft.com/office/drawing/2014/main" id="{7782AF21-F5B8-43FE-A234-91CF6819B95E}"/>
                  </a:ext>
                </a:extLst>
              </p:cNvPr>
              <p:cNvSpPr>
                <a:spLocks noRot="1" noChangeAspect="1" noMove="1" noResize="1" noEditPoints="1" noAdjustHandles="1" noChangeArrowheads="1" noChangeShapeType="1" noTextEdit="1"/>
              </p:cNvSpPr>
              <p:nvPr/>
            </p:nvSpPr>
            <p:spPr>
              <a:xfrm>
                <a:off x="129493" y="1875051"/>
                <a:ext cx="4886455" cy="4152162"/>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blipFill>
                <a:blip r:embed="rId3"/>
                <a:stretch>
                  <a:fillRect/>
                </a:stretch>
              </a:blipFill>
            </p:spPr>
            <p:txBody>
              <a:bodyPr/>
              <a:lstStyle/>
              <a:p>
                <a:r>
                  <a:rPr lang="zh-CN" altLang="en-US">
                    <a:noFill/>
                  </a:rPr>
                  <a:t> </a:t>
                </a:r>
              </a:p>
            </p:txBody>
          </p:sp>
        </mc:Fallback>
      </mc:AlternateContent>
      <p:sp>
        <p:nvSpPr>
          <p:cNvPr id="2" name="标题 1"/>
          <p:cNvSpPr>
            <a:spLocks noGrp="1"/>
          </p:cNvSpPr>
          <p:nvPr>
            <p:ph type="title"/>
          </p:nvPr>
        </p:nvSpPr>
        <p:spPr/>
        <p:txBody>
          <a:bodyPr/>
          <a:lstStyle/>
          <a:p>
            <a:r>
              <a:rPr lang="en-US" altLang="zh-CN" dirty="0"/>
              <a:t>10.7.1</a:t>
            </a:r>
            <a:r>
              <a:rPr lang="zh-CN" altLang="en-US" dirty="0"/>
              <a:t>  计数排序的示例</a:t>
            </a:r>
          </a:p>
        </p:txBody>
      </p:sp>
      <p:sp>
        <p:nvSpPr>
          <p:cNvPr id="3" name="副标题 2"/>
          <p:cNvSpPr>
            <a:spLocks noGrp="1"/>
          </p:cNvSpPr>
          <p:nvPr>
            <p:ph type="subTitle" idx="1"/>
          </p:nvPr>
        </p:nvSpPr>
        <p:spPr/>
        <p:txBody>
          <a:bodyPr/>
          <a:lstStyle/>
          <a:p>
            <a:r>
              <a:rPr lang="en-US" altLang="zh-CN" dirty="0"/>
              <a:t>10.7.1</a:t>
            </a:r>
            <a:r>
              <a:rPr lang="zh-CN" altLang="en-US" dirty="0"/>
              <a:t> 计数排序</a:t>
            </a:r>
          </a:p>
        </p:txBody>
      </p:sp>
      <p:sp>
        <p:nvSpPr>
          <p:cNvPr id="4" name="文本占位符 3"/>
          <p:cNvSpPr>
            <a:spLocks noGrp="1"/>
          </p:cNvSpPr>
          <p:nvPr>
            <p:ph type="body" idx="10"/>
          </p:nvPr>
        </p:nvSpPr>
        <p:spPr/>
        <p:txBody>
          <a:bodyPr/>
          <a:lstStyle/>
          <a:p>
            <a:r>
              <a:rPr lang="zh-CN" altLang="en-US" dirty="0"/>
              <a:t>数据结构</a:t>
            </a:r>
          </a:p>
        </p:txBody>
      </p:sp>
      <p:sp>
        <p:nvSpPr>
          <p:cNvPr id="71" name="Rectangle 96">
            <a:extLst>
              <a:ext uri="{FF2B5EF4-FFF2-40B4-BE49-F238E27FC236}">
                <a16:creationId xmlns:a16="http://schemas.microsoft.com/office/drawing/2014/main" id="{B578486C-B8F0-46CD-BAB4-8E298AED882F}"/>
              </a:ext>
            </a:extLst>
          </p:cNvPr>
          <p:cNvSpPr>
            <a:spLocks noChangeArrowheads="1"/>
          </p:cNvSpPr>
          <p:nvPr/>
        </p:nvSpPr>
        <p:spPr bwMode="auto">
          <a:xfrm>
            <a:off x="200770" y="4520814"/>
            <a:ext cx="3352800" cy="819150"/>
          </a:xfrm>
          <a:prstGeom prst="rect">
            <a:avLst/>
          </a:prstGeom>
          <a:noFill/>
          <a:ln w="28575">
            <a:solidFill>
              <a:srgbClr val="FFC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53" name="Rectangle 2">
            <a:extLst>
              <a:ext uri="{FF2B5EF4-FFF2-40B4-BE49-F238E27FC236}">
                <a16:creationId xmlns:a16="http://schemas.microsoft.com/office/drawing/2014/main" id="{E2459934-55B1-44EF-88E7-B188E6F3CF47}"/>
              </a:ext>
            </a:extLst>
          </p:cNvPr>
          <p:cNvSpPr>
            <a:spLocks noChangeArrowheads="1"/>
          </p:cNvSpPr>
          <p:nvPr/>
        </p:nvSpPr>
        <p:spPr bwMode="auto">
          <a:xfrm>
            <a:off x="6927257" y="3962400"/>
            <a:ext cx="549275" cy="457200"/>
          </a:xfrm>
          <a:prstGeom prst="rect">
            <a:avLst/>
          </a:prstGeom>
          <a:solidFill>
            <a:srgbClr val="FF99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endParaRPr lang="zh-CN" altLang="zh-CN" b="1">
              <a:solidFill>
                <a:schemeClr val="folHlink"/>
              </a:solidFill>
              <a:latin typeface="Times New Roman" pitchFamily="18" charset="0"/>
            </a:endParaRPr>
          </a:p>
        </p:txBody>
      </p:sp>
      <p:sp>
        <p:nvSpPr>
          <p:cNvPr id="54" name="Rectangle 3">
            <a:extLst>
              <a:ext uri="{FF2B5EF4-FFF2-40B4-BE49-F238E27FC236}">
                <a16:creationId xmlns:a16="http://schemas.microsoft.com/office/drawing/2014/main" id="{93E8D2AA-E3BA-4ECB-8455-5816C144E0FE}"/>
              </a:ext>
            </a:extLst>
          </p:cNvPr>
          <p:cNvSpPr>
            <a:spLocks noChangeArrowheads="1"/>
          </p:cNvSpPr>
          <p:nvPr/>
        </p:nvSpPr>
        <p:spPr bwMode="auto">
          <a:xfrm>
            <a:off x="6914557" y="3957638"/>
            <a:ext cx="549275" cy="457200"/>
          </a:xfrm>
          <a:prstGeom prst="rect">
            <a:avLst/>
          </a:prstGeom>
          <a:solidFill>
            <a:srgbClr val="FFFF66"/>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r>
              <a:rPr lang="en-US" altLang="zh-CN" b="1">
                <a:solidFill>
                  <a:schemeClr val="folHlink"/>
                </a:solidFill>
                <a:latin typeface="Times New Roman" pitchFamily="18" charset="0"/>
              </a:rPr>
              <a:t>3</a:t>
            </a:r>
          </a:p>
        </p:txBody>
      </p:sp>
      <p:sp>
        <p:nvSpPr>
          <p:cNvPr id="55" name="Rectangle 4">
            <a:extLst>
              <a:ext uri="{FF2B5EF4-FFF2-40B4-BE49-F238E27FC236}">
                <a16:creationId xmlns:a16="http://schemas.microsoft.com/office/drawing/2014/main" id="{996A21A9-22DF-4A41-B878-8BC24561BD70}"/>
              </a:ext>
            </a:extLst>
          </p:cNvPr>
          <p:cNvSpPr>
            <a:spLocks noChangeArrowheads="1"/>
          </p:cNvSpPr>
          <p:nvPr/>
        </p:nvSpPr>
        <p:spPr bwMode="auto">
          <a:xfrm>
            <a:off x="10737257" y="2971800"/>
            <a:ext cx="549275" cy="457200"/>
          </a:xfrm>
          <a:prstGeom prst="rect">
            <a:avLst/>
          </a:prstGeom>
          <a:solidFill>
            <a:srgbClr val="FFFF66"/>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r>
              <a:rPr lang="en-US" altLang="zh-CN" b="1">
                <a:solidFill>
                  <a:schemeClr val="folHlink"/>
                </a:solidFill>
                <a:latin typeface="Times New Roman" pitchFamily="18" charset="0"/>
              </a:rPr>
              <a:t>3</a:t>
            </a:r>
          </a:p>
        </p:txBody>
      </p:sp>
      <p:sp>
        <p:nvSpPr>
          <p:cNvPr id="56" name="Rectangle 5">
            <a:extLst>
              <a:ext uri="{FF2B5EF4-FFF2-40B4-BE49-F238E27FC236}">
                <a16:creationId xmlns:a16="http://schemas.microsoft.com/office/drawing/2014/main" id="{A9AFF393-9C21-4F19-9DC8-961BD17AC462}"/>
              </a:ext>
            </a:extLst>
          </p:cNvPr>
          <p:cNvSpPr>
            <a:spLocks noChangeArrowheads="1"/>
          </p:cNvSpPr>
          <p:nvPr/>
        </p:nvSpPr>
        <p:spPr bwMode="auto">
          <a:xfrm>
            <a:off x="10735669" y="2962275"/>
            <a:ext cx="549275" cy="457200"/>
          </a:xfrm>
          <a:prstGeom prst="rect">
            <a:avLst/>
          </a:prstGeom>
          <a:solidFill>
            <a:srgbClr val="FFFF66"/>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r>
              <a:rPr lang="en-US" altLang="zh-CN" b="1">
                <a:solidFill>
                  <a:schemeClr val="folHlink"/>
                </a:solidFill>
                <a:latin typeface="Times New Roman" pitchFamily="18" charset="0"/>
              </a:rPr>
              <a:t>2</a:t>
            </a:r>
          </a:p>
        </p:txBody>
      </p:sp>
      <p:sp>
        <p:nvSpPr>
          <p:cNvPr id="57" name="Rectangle 6">
            <a:extLst>
              <a:ext uri="{FF2B5EF4-FFF2-40B4-BE49-F238E27FC236}">
                <a16:creationId xmlns:a16="http://schemas.microsoft.com/office/drawing/2014/main" id="{A2A43364-BBB3-4511-B036-308FF57C6D71}"/>
              </a:ext>
            </a:extLst>
          </p:cNvPr>
          <p:cNvSpPr>
            <a:spLocks noChangeArrowheads="1"/>
          </p:cNvSpPr>
          <p:nvPr/>
        </p:nvSpPr>
        <p:spPr bwMode="auto">
          <a:xfrm>
            <a:off x="11288119" y="2986088"/>
            <a:ext cx="547688" cy="457200"/>
          </a:xfrm>
          <a:prstGeom prst="rect">
            <a:avLst/>
          </a:prstGeom>
          <a:solidFill>
            <a:srgbClr val="FF99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r>
              <a:rPr lang="en-US" altLang="zh-CN" b="1">
                <a:solidFill>
                  <a:schemeClr val="folHlink"/>
                </a:solidFill>
                <a:latin typeface="Times New Roman" pitchFamily="18" charset="0"/>
              </a:rPr>
              <a:t>5</a:t>
            </a:r>
          </a:p>
        </p:txBody>
      </p:sp>
      <p:sp>
        <p:nvSpPr>
          <p:cNvPr id="58" name="Rectangle 7">
            <a:extLst>
              <a:ext uri="{FF2B5EF4-FFF2-40B4-BE49-F238E27FC236}">
                <a16:creationId xmlns:a16="http://schemas.microsoft.com/office/drawing/2014/main" id="{02DA2E11-67CB-4142-95E7-CE705C56913A}"/>
              </a:ext>
            </a:extLst>
          </p:cNvPr>
          <p:cNvSpPr>
            <a:spLocks noChangeArrowheads="1"/>
          </p:cNvSpPr>
          <p:nvPr/>
        </p:nvSpPr>
        <p:spPr bwMode="auto">
          <a:xfrm>
            <a:off x="9640294" y="2971800"/>
            <a:ext cx="549275" cy="457200"/>
          </a:xfrm>
          <a:prstGeom prst="rect">
            <a:avLst/>
          </a:prstGeom>
          <a:solidFill>
            <a:srgbClr val="FF99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r>
              <a:rPr lang="en-US" altLang="zh-CN" b="1">
                <a:solidFill>
                  <a:schemeClr val="folHlink"/>
                </a:solidFill>
                <a:latin typeface="Times New Roman" pitchFamily="18" charset="0"/>
              </a:rPr>
              <a:t>1</a:t>
            </a:r>
          </a:p>
        </p:txBody>
      </p:sp>
      <p:sp>
        <p:nvSpPr>
          <p:cNvPr id="59" name="Rectangle 9">
            <a:extLst>
              <a:ext uri="{FF2B5EF4-FFF2-40B4-BE49-F238E27FC236}">
                <a16:creationId xmlns:a16="http://schemas.microsoft.com/office/drawing/2014/main" id="{D5C943CF-892B-4CE0-95C5-5749C8142155}"/>
              </a:ext>
            </a:extLst>
          </p:cNvPr>
          <p:cNvSpPr>
            <a:spLocks noChangeArrowheads="1"/>
          </p:cNvSpPr>
          <p:nvPr/>
        </p:nvSpPr>
        <p:spPr bwMode="auto">
          <a:xfrm>
            <a:off x="8024219" y="2971800"/>
            <a:ext cx="549275" cy="457200"/>
          </a:xfrm>
          <a:prstGeom prst="rect">
            <a:avLst/>
          </a:prstGeom>
          <a:solidFill>
            <a:srgbClr val="FFFF66"/>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r>
              <a:rPr lang="en-US" altLang="zh-CN" b="1">
                <a:solidFill>
                  <a:schemeClr val="folHlink"/>
                </a:solidFill>
                <a:latin typeface="Times New Roman" pitchFamily="18" charset="0"/>
              </a:rPr>
              <a:t>3</a:t>
            </a:r>
          </a:p>
        </p:txBody>
      </p:sp>
      <p:sp>
        <p:nvSpPr>
          <p:cNvPr id="60" name="Rectangle 10">
            <a:extLst>
              <a:ext uri="{FF2B5EF4-FFF2-40B4-BE49-F238E27FC236}">
                <a16:creationId xmlns:a16="http://schemas.microsoft.com/office/drawing/2014/main" id="{14C1B311-1AEC-40B1-BB4A-51ABE48D9A6A}"/>
              </a:ext>
            </a:extLst>
          </p:cNvPr>
          <p:cNvSpPr>
            <a:spLocks noChangeArrowheads="1"/>
          </p:cNvSpPr>
          <p:nvPr/>
        </p:nvSpPr>
        <p:spPr bwMode="auto">
          <a:xfrm>
            <a:off x="7476532" y="2971800"/>
            <a:ext cx="547687" cy="457200"/>
          </a:xfrm>
          <a:prstGeom prst="rect">
            <a:avLst/>
          </a:prstGeom>
          <a:solidFill>
            <a:srgbClr val="FF99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r>
              <a:rPr lang="en-US" altLang="zh-CN" b="1">
                <a:solidFill>
                  <a:schemeClr val="folHlink"/>
                </a:solidFill>
                <a:latin typeface="Times New Roman" pitchFamily="18" charset="0"/>
              </a:rPr>
              <a:t>4</a:t>
            </a:r>
          </a:p>
        </p:txBody>
      </p:sp>
      <p:sp>
        <p:nvSpPr>
          <p:cNvPr id="61" name="Rectangle 11">
            <a:extLst>
              <a:ext uri="{FF2B5EF4-FFF2-40B4-BE49-F238E27FC236}">
                <a16:creationId xmlns:a16="http://schemas.microsoft.com/office/drawing/2014/main" id="{ADD8594A-ADEB-4B6A-997F-314320C348E8}"/>
              </a:ext>
            </a:extLst>
          </p:cNvPr>
          <p:cNvSpPr>
            <a:spLocks noChangeArrowheads="1"/>
          </p:cNvSpPr>
          <p:nvPr/>
        </p:nvSpPr>
        <p:spPr bwMode="auto">
          <a:xfrm>
            <a:off x="6927257" y="2971800"/>
            <a:ext cx="549275" cy="457200"/>
          </a:xfrm>
          <a:prstGeom prst="rect">
            <a:avLst/>
          </a:prstGeom>
          <a:solidFill>
            <a:srgbClr val="FF99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r>
              <a:rPr lang="en-US" altLang="zh-CN" b="1">
                <a:solidFill>
                  <a:schemeClr val="folHlink"/>
                </a:solidFill>
                <a:latin typeface="Times New Roman" pitchFamily="18" charset="0"/>
              </a:rPr>
              <a:t>3</a:t>
            </a:r>
          </a:p>
        </p:txBody>
      </p:sp>
      <p:sp>
        <p:nvSpPr>
          <p:cNvPr id="62" name="Rectangle 12">
            <a:extLst>
              <a:ext uri="{FF2B5EF4-FFF2-40B4-BE49-F238E27FC236}">
                <a16:creationId xmlns:a16="http://schemas.microsoft.com/office/drawing/2014/main" id="{1FF076BF-1368-4254-8143-F60ED1557BFC}"/>
              </a:ext>
            </a:extLst>
          </p:cNvPr>
          <p:cNvSpPr>
            <a:spLocks noChangeArrowheads="1"/>
          </p:cNvSpPr>
          <p:nvPr/>
        </p:nvSpPr>
        <p:spPr bwMode="auto">
          <a:xfrm>
            <a:off x="6363694" y="2971800"/>
            <a:ext cx="563563" cy="457200"/>
          </a:xfrm>
          <a:prstGeom prst="rect">
            <a:avLst/>
          </a:prstGeom>
          <a:solidFill>
            <a:srgbClr val="FF99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r>
              <a:rPr lang="en-US" altLang="zh-CN" b="1">
                <a:solidFill>
                  <a:schemeClr val="folHlink"/>
                </a:solidFill>
                <a:latin typeface="Times New Roman" pitchFamily="18" charset="0"/>
              </a:rPr>
              <a:t>1</a:t>
            </a:r>
          </a:p>
        </p:txBody>
      </p:sp>
      <p:sp>
        <p:nvSpPr>
          <p:cNvPr id="63" name="Rectangle 13">
            <a:extLst>
              <a:ext uri="{FF2B5EF4-FFF2-40B4-BE49-F238E27FC236}">
                <a16:creationId xmlns:a16="http://schemas.microsoft.com/office/drawing/2014/main" id="{0BE5EEF7-D761-4F74-8790-5ABB4D666794}"/>
              </a:ext>
            </a:extLst>
          </p:cNvPr>
          <p:cNvSpPr>
            <a:spLocks noChangeArrowheads="1"/>
          </p:cNvSpPr>
          <p:nvPr/>
        </p:nvSpPr>
        <p:spPr bwMode="auto">
          <a:xfrm>
            <a:off x="5830294" y="2971800"/>
            <a:ext cx="533400" cy="457200"/>
          </a:xfrm>
          <a:prstGeom prst="rect">
            <a:avLst/>
          </a:prstGeom>
          <a:solidFill>
            <a:srgbClr val="FF99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r>
              <a:rPr lang="en-US" altLang="zh-CN" b="1">
                <a:solidFill>
                  <a:schemeClr val="folHlink"/>
                </a:solidFill>
                <a:latin typeface="Times New Roman" pitchFamily="18" charset="0"/>
              </a:rPr>
              <a:t>4</a:t>
            </a:r>
          </a:p>
        </p:txBody>
      </p:sp>
      <p:sp>
        <p:nvSpPr>
          <p:cNvPr id="64" name="Line 14">
            <a:extLst>
              <a:ext uri="{FF2B5EF4-FFF2-40B4-BE49-F238E27FC236}">
                <a16:creationId xmlns:a16="http://schemas.microsoft.com/office/drawing/2014/main" id="{7DD6B1AB-50AF-48D7-8D76-66FAD3152F30}"/>
              </a:ext>
            </a:extLst>
          </p:cNvPr>
          <p:cNvSpPr>
            <a:spLocks noChangeShapeType="1"/>
          </p:cNvSpPr>
          <p:nvPr/>
        </p:nvSpPr>
        <p:spPr bwMode="auto">
          <a:xfrm>
            <a:off x="5830294" y="2971800"/>
            <a:ext cx="2743200" cy="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65" name="Line 15">
            <a:extLst>
              <a:ext uri="{FF2B5EF4-FFF2-40B4-BE49-F238E27FC236}">
                <a16:creationId xmlns:a16="http://schemas.microsoft.com/office/drawing/2014/main" id="{CB63A294-C9D8-401A-9A9E-A0ED759F9F1B}"/>
              </a:ext>
            </a:extLst>
          </p:cNvPr>
          <p:cNvSpPr>
            <a:spLocks noChangeShapeType="1"/>
          </p:cNvSpPr>
          <p:nvPr/>
        </p:nvSpPr>
        <p:spPr bwMode="auto">
          <a:xfrm>
            <a:off x="5830294" y="3429000"/>
            <a:ext cx="2743200" cy="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66" name="Line 16">
            <a:extLst>
              <a:ext uri="{FF2B5EF4-FFF2-40B4-BE49-F238E27FC236}">
                <a16:creationId xmlns:a16="http://schemas.microsoft.com/office/drawing/2014/main" id="{3F55F9DF-258B-443F-A779-190C665FE591}"/>
              </a:ext>
            </a:extLst>
          </p:cNvPr>
          <p:cNvSpPr>
            <a:spLocks noChangeShapeType="1"/>
          </p:cNvSpPr>
          <p:nvPr/>
        </p:nvSpPr>
        <p:spPr bwMode="auto">
          <a:xfrm>
            <a:off x="5830294" y="2971800"/>
            <a:ext cx="0" cy="45720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67" name="Line 17">
            <a:extLst>
              <a:ext uri="{FF2B5EF4-FFF2-40B4-BE49-F238E27FC236}">
                <a16:creationId xmlns:a16="http://schemas.microsoft.com/office/drawing/2014/main" id="{8286DF85-A463-4836-873B-0CB0B2D6C38A}"/>
              </a:ext>
            </a:extLst>
          </p:cNvPr>
          <p:cNvSpPr>
            <a:spLocks noChangeShapeType="1"/>
          </p:cNvSpPr>
          <p:nvPr/>
        </p:nvSpPr>
        <p:spPr bwMode="auto">
          <a:xfrm>
            <a:off x="6363694" y="2971800"/>
            <a:ext cx="0" cy="457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68" name="Line 18">
            <a:extLst>
              <a:ext uri="{FF2B5EF4-FFF2-40B4-BE49-F238E27FC236}">
                <a16:creationId xmlns:a16="http://schemas.microsoft.com/office/drawing/2014/main" id="{95886F93-BD9E-4795-99EF-26210DC3ECA9}"/>
              </a:ext>
            </a:extLst>
          </p:cNvPr>
          <p:cNvSpPr>
            <a:spLocks noChangeShapeType="1"/>
          </p:cNvSpPr>
          <p:nvPr/>
        </p:nvSpPr>
        <p:spPr bwMode="auto">
          <a:xfrm>
            <a:off x="6927257" y="2971800"/>
            <a:ext cx="0" cy="457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69" name="Line 19">
            <a:extLst>
              <a:ext uri="{FF2B5EF4-FFF2-40B4-BE49-F238E27FC236}">
                <a16:creationId xmlns:a16="http://schemas.microsoft.com/office/drawing/2014/main" id="{BF008BB5-D9DE-405B-882A-1602B063C2BE}"/>
              </a:ext>
            </a:extLst>
          </p:cNvPr>
          <p:cNvSpPr>
            <a:spLocks noChangeShapeType="1"/>
          </p:cNvSpPr>
          <p:nvPr/>
        </p:nvSpPr>
        <p:spPr bwMode="auto">
          <a:xfrm>
            <a:off x="7476532" y="2971800"/>
            <a:ext cx="0" cy="457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14" name="Line 20">
            <a:extLst>
              <a:ext uri="{FF2B5EF4-FFF2-40B4-BE49-F238E27FC236}">
                <a16:creationId xmlns:a16="http://schemas.microsoft.com/office/drawing/2014/main" id="{B4D31050-697A-4C52-A08C-1414468A849C}"/>
              </a:ext>
            </a:extLst>
          </p:cNvPr>
          <p:cNvSpPr>
            <a:spLocks noChangeShapeType="1"/>
          </p:cNvSpPr>
          <p:nvPr/>
        </p:nvSpPr>
        <p:spPr bwMode="auto">
          <a:xfrm>
            <a:off x="8024219" y="2971800"/>
            <a:ext cx="0" cy="457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15" name="Line 21">
            <a:extLst>
              <a:ext uri="{FF2B5EF4-FFF2-40B4-BE49-F238E27FC236}">
                <a16:creationId xmlns:a16="http://schemas.microsoft.com/office/drawing/2014/main" id="{57AF22DD-DF6F-437B-BEFE-F37F81376293}"/>
              </a:ext>
            </a:extLst>
          </p:cNvPr>
          <p:cNvSpPr>
            <a:spLocks noChangeShapeType="1"/>
          </p:cNvSpPr>
          <p:nvPr/>
        </p:nvSpPr>
        <p:spPr bwMode="auto">
          <a:xfrm>
            <a:off x="8573494" y="2971800"/>
            <a:ext cx="0" cy="45720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graphicFrame>
        <p:nvGraphicFramePr>
          <p:cNvPr id="116" name="Group 22">
            <a:extLst>
              <a:ext uri="{FF2B5EF4-FFF2-40B4-BE49-F238E27FC236}">
                <a16:creationId xmlns:a16="http://schemas.microsoft.com/office/drawing/2014/main" id="{AA737DDF-539A-42CD-8D50-25327BFF8CEC}"/>
              </a:ext>
            </a:extLst>
          </p:cNvPr>
          <p:cNvGraphicFramePr>
            <a:graphicFrameLocks noGrp="1"/>
          </p:cNvGraphicFramePr>
          <p:nvPr>
            <p:extLst>
              <p:ext uri="{D42A27DB-BD31-4B8C-83A1-F6EECF244321}">
                <p14:modId xmlns:p14="http://schemas.microsoft.com/office/powerpoint/2010/main" val="3943997541"/>
              </p:ext>
            </p:extLst>
          </p:nvPr>
        </p:nvGraphicFramePr>
        <p:xfrm>
          <a:off x="5830294" y="2590800"/>
          <a:ext cx="2743200" cy="457200"/>
        </p:xfrm>
        <a:graphic>
          <a:graphicData uri="http://schemas.openxmlformats.org/drawingml/2006/table">
            <a:tbl>
              <a:tblPr/>
              <a:tblGrid>
                <a:gridCol w="549275">
                  <a:extLst>
                    <a:ext uri="{9D8B030D-6E8A-4147-A177-3AD203B41FA5}">
                      <a16:colId xmlns:a16="http://schemas.microsoft.com/office/drawing/2014/main" val="20000"/>
                    </a:ext>
                  </a:extLst>
                </a:gridCol>
                <a:gridCol w="547688">
                  <a:extLst>
                    <a:ext uri="{9D8B030D-6E8A-4147-A177-3AD203B41FA5}">
                      <a16:colId xmlns:a16="http://schemas.microsoft.com/office/drawing/2014/main" val="20001"/>
                    </a:ext>
                  </a:extLst>
                </a:gridCol>
                <a:gridCol w="549275">
                  <a:extLst>
                    <a:ext uri="{9D8B030D-6E8A-4147-A177-3AD203B41FA5}">
                      <a16:colId xmlns:a16="http://schemas.microsoft.com/office/drawing/2014/main" val="20002"/>
                    </a:ext>
                  </a:extLst>
                </a:gridCol>
                <a:gridCol w="547687">
                  <a:extLst>
                    <a:ext uri="{9D8B030D-6E8A-4147-A177-3AD203B41FA5}">
                      <a16:colId xmlns:a16="http://schemas.microsoft.com/office/drawing/2014/main" val="20003"/>
                    </a:ext>
                  </a:extLst>
                </a:gridCol>
                <a:gridCol w="549275">
                  <a:extLst>
                    <a:ext uri="{9D8B030D-6E8A-4147-A177-3AD203B41FA5}">
                      <a16:colId xmlns:a16="http://schemas.microsoft.com/office/drawing/2014/main" val="20004"/>
                    </a:ext>
                  </a:extLst>
                </a:gridCol>
              </a:tblGrid>
              <a:tr h="457200">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1</a:t>
                      </a:r>
                    </a:p>
                  </a:txBody>
                  <a:tcPr horzOverflow="overflow">
                    <a:lnL cap="flat">
                      <a:noFill/>
                    </a:lnL>
                    <a:lnR>
                      <a:noFill/>
                    </a:lnR>
                    <a:lnT cap="flat">
                      <a:noFill/>
                    </a:lnT>
                    <a:lnB cap="flat">
                      <a:noFill/>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2</a:t>
                      </a:r>
                    </a:p>
                  </a:txBody>
                  <a:tcPr horzOverflow="overflow">
                    <a:lnL>
                      <a:noFill/>
                    </a:lnL>
                    <a:lnR>
                      <a:noFill/>
                    </a:lnR>
                    <a:lnT cap="flat">
                      <a:noFill/>
                    </a:lnT>
                    <a:lnB cap="flat">
                      <a:noFill/>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3</a:t>
                      </a:r>
                    </a:p>
                  </a:txBody>
                  <a:tcPr horzOverflow="overflow">
                    <a:lnL>
                      <a:noFill/>
                    </a:lnL>
                    <a:lnR>
                      <a:noFill/>
                    </a:lnR>
                    <a:lnT cap="flat">
                      <a:noFill/>
                    </a:lnT>
                    <a:lnB cap="flat">
                      <a:noFill/>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4</a:t>
                      </a:r>
                    </a:p>
                  </a:txBody>
                  <a:tcPr horzOverflow="overflow">
                    <a:lnL>
                      <a:noFill/>
                    </a:lnL>
                    <a:lnR>
                      <a:noFill/>
                    </a:lnR>
                    <a:lnT cap="flat">
                      <a:noFill/>
                    </a:lnT>
                    <a:lnB cap="flat">
                      <a:noFill/>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5</a:t>
                      </a:r>
                    </a:p>
                  </a:txBody>
                  <a:tcPr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117" name="Text Box 40">
            <a:extLst>
              <a:ext uri="{FF2B5EF4-FFF2-40B4-BE49-F238E27FC236}">
                <a16:creationId xmlns:a16="http://schemas.microsoft.com/office/drawing/2014/main" id="{CBF4D6BD-301A-4B98-89E0-890E437CEB12}"/>
              </a:ext>
            </a:extLst>
          </p:cNvPr>
          <p:cNvSpPr txBox="1">
            <a:spLocks noChangeArrowheads="1"/>
          </p:cNvSpPr>
          <p:nvPr/>
        </p:nvSpPr>
        <p:spPr bwMode="auto">
          <a:xfrm>
            <a:off x="5220694" y="3003550"/>
            <a:ext cx="4270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i="1">
                <a:solidFill>
                  <a:srgbClr val="006600"/>
                </a:solidFill>
              </a:rPr>
              <a:t>A:</a:t>
            </a:r>
          </a:p>
        </p:txBody>
      </p:sp>
      <p:sp>
        <p:nvSpPr>
          <p:cNvPr id="118" name="Rectangle 41">
            <a:extLst>
              <a:ext uri="{FF2B5EF4-FFF2-40B4-BE49-F238E27FC236}">
                <a16:creationId xmlns:a16="http://schemas.microsoft.com/office/drawing/2014/main" id="{7EB56C76-E444-4816-AE9F-8FCFB21E114A}"/>
              </a:ext>
            </a:extLst>
          </p:cNvPr>
          <p:cNvSpPr>
            <a:spLocks noChangeArrowheads="1"/>
          </p:cNvSpPr>
          <p:nvPr/>
        </p:nvSpPr>
        <p:spPr bwMode="auto">
          <a:xfrm>
            <a:off x="10189569" y="2971800"/>
            <a:ext cx="547688" cy="457200"/>
          </a:xfrm>
          <a:prstGeom prst="rect">
            <a:avLst/>
          </a:prstGeom>
          <a:solidFill>
            <a:srgbClr val="FF99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r>
              <a:rPr lang="en-US" altLang="zh-CN" b="1">
                <a:solidFill>
                  <a:schemeClr val="folHlink"/>
                </a:solidFill>
                <a:latin typeface="Times New Roman" pitchFamily="18" charset="0"/>
              </a:rPr>
              <a:t>1</a:t>
            </a:r>
          </a:p>
        </p:txBody>
      </p:sp>
      <p:sp>
        <p:nvSpPr>
          <p:cNvPr id="119" name="Line 42">
            <a:extLst>
              <a:ext uri="{FF2B5EF4-FFF2-40B4-BE49-F238E27FC236}">
                <a16:creationId xmlns:a16="http://schemas.microsoft.com/office/drawing/2014/main" id="{C3E4BA44-A79D-4960-AF39-A48459181DBA}"/>
              </a:ext>
            </a:extLst>
          </p:cNvPr>
          <p:cNvSpPr>
            <a:spLocks noChangeShapeType="1"/>
          </p:cNvSpPr>
          <p:nvPr/>
        </p:nvSpPr>
        <p:spPr bwMode="auto">
          <a:xfrm>
            <a:off x="9640294" y="2971800"/>
            <a:ext cx="2193925" cy="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20" name="Line 43">
            <a:extLst>
              <a:ext uri="{FF2B5EF4-FFF2-40B4-BE49-F238E27FC236}">
                <a16:creationId xmlns:a16="http://schemas.microsoft.com/office/drawing/2014/main" id="{F521A0D4-CAAD-42B9-BB4F-234C0861152E}"/>
              </a:ext>
            </a:extLst>
          </p:cNvPr>
          <p:cNvSpPr>
            <a:spLocks noChangeShapeType="1"/>
          </p:cNvSpPr>
          <p:nvPr/>
        </p:nvSpPr>
        <p:spPr bwMode="auto">
          <a:xfrm>
            <a:off x="9640294" y="3429000"/>
            <a:ext cx="2193925" cy="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21" name="Line 44">
            <a:extLst>
              <a:ext uri="{FF2B5EF4-FFF2-40B4-BE49-F238E27FC236}">
                <a16:creationId xmlns:a16="http://schemas.microsoft.com/office/drawing/2014/main" id="{50FC07E3-C719-46CD-B3E1-930D50C25462}"/>
              </a:ext>
            </a:extLst>
          </p:cNvPr>
          <p:cNvSpPr>
            <a:spLocks noChangeShapeType="1"/>
          </p:cNvSpPr>
          <p:nvPr/>
        </p:nvSpPr>
        <p:spPr bwMode="auto">
          <a:xfrm>
            <a:off x="9640294" y="2971800"/>
            <a:ext cx="0" cy="45720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22" name="Line 45">
            <a:extLst>
              <a:ext uri="{FF2B5EF4-FFF2-40B4-BE49-F238E27FC236}">
                <a16:creationId xmlns:a16="http://schemas.microsoft.com/office/drawing/2014/main" id="{527C2092-5E66-4677-B4DB-704CFE056854}"/>
              </a:ext>
            </a:extLst>
          </p:cNvPr>
          <p:cNvSpPr>
            <a:spLocks noChangeShapeType="1"/>
          </p:cNvSpPr>
          <p:nvPr/>
        </p:nvSpPr>
        <p:spPr bwMode="auto">
          <a:xfrm>
            <a:off x="10189569" y="2971800"/>
            <a:ext cx="0" cy="457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23" name="Line 46">
            <a:extLst>
              <a:ext uri="{FF2B5EF4-FFF2-40B4-BE49-F238E27FC236}">
                <a16:creationId xmlns:a16="http://schemas.microsoft.com/office/drawing/2014/main" id="{B35849BE-4CD6-45AE-A32B-FD7A6AFBBC54}"/>
              </a:ext>
            </a:extLst>
          </p:cNvPr>
          <p:cNvSpPr>
            <a:spLocks noChangeShapeType="1"/>
          </p:cNvSpPr>
          <p:nvPr/>
        </p:nvSpPr>
        <p:spPr bwMode="auto">
          <a:xfrm>
            <a:off x="10737257" y="2971800"/>
            <a:ext cx="0" cy="457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24" name="Line 47">
            <a:extLst>
              <a:ext uri="{FF2B5EF4-FFF2-40B4-BE49-F238E27FC236}">
                <a16:creationId xmlns:a16="http://schemas.microsoft.com/office/drawing/2014/main" id="{FC21D3F1-0DB3-4AE7-A21B-D23380B13097}"/>
              </a:ext>
            </a:extLst>
          </p:cNvPr>
          <p:cNvSpPr>
            <a:spLocks noChangeShapeType="1"/>
          </p:cNvSpPr>
          <p:nvPr/>
        </p:nvSpPr>
        <p:spPr bwMode="auto">
          <a:xfrm>
            <a:off x="11286532" y="2971800"/>
            <a:ext cx="0" cy="457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25" name="Line 48">
            <a:extLst>
              <a:ext uri="{FF2B5EF4-FFF2-40B4-BE49-F238E27FC236}">
                <a16:creationId xmlns:a16="http://schemas.microsoft.com/office/drawing/2014/main" id="{4FC82A35-44D6-4AC2-B51A-E889FB7A08EA}"/>
              </a:ext>
            </a:extLst>
          </p:cNvPr>
          <p:cNvSpPr>
            <a:spLocks noChangeShapeType="1"/>
          </p:cNvSpPr>
          <p:nvPr/>
        </p:nvSpPr>
        <p:spPr bwMode="auto">
          <a:xfrm>
            <a:off x="11834219" y="2971800"/>
            <a:ext cx="0" cy="45720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graphicFrame>
        <p:nvGraphicFramePr>
          <p:cNvPr id="126" name="Group 49">
            <a:extLst>
              <a:ext uri="{FF2B5EF4-FFF2-40B4-BE49-F238E27FC236}">
                <a16:creationId xmlns:a16="http://schemas.microsoft.com/office/drawing/2014/main" id="{96781AEA-5D79-41E3-A4D8-10083E364718}"/>
              </a:ext>
            </a:extLst>
          </p:cNvPr>
          <p:cNvGraphicFramePr>
            <a:graphicFrameLocks noGrp="1"/>
          </p:cNvGraphicFramePr>
          <p:nvPr>
            <p:extLst>
              <p:ext uri="{D42A27DB-BD31-4B8C-83A1-F6EECF244321}">
                <p14:modId xmlns:p14="http://schemas.microsoft.com/office/powerpoint/2010/main" val="411962744"/>
              </p:ext>
            </p:extLst>
          </p:nvPr>
        </p:nvGraphicFramePr>
        <p:xfrm>
          <a:off x="9640294" y="2590800"/>
          <a:ext cx="2193925" cy="457200"/>
        </p:xfrm>
        <a:graphic>
          <a:graphicData uri="http://schemas.openxmlformats.org/drawingml/2006/table">
            <a:tbl>
              <a:tblPr/>
              <a:tblGrid>
                <a:gridCol w="549275">
                  <a:extLst>
                    <a:ext uri="{9D8B030D-6E8A-4147-A177-3AD203B41FA5}">
                      <a16:colId xmlns:a16="http://schemas.microsoft.com/office/drawing/2014/main" val="20000"/>
                    </a:ext>
                  </a:extLst>
                </a:gridCol>
                <a:gridCol w="547688">
                  <a:extLst>
                    <a:ext uri="{9D8B030D-6E8A-4147-A177-3AD203B41FA5}">
                      <a16:colId xmlns:a16="http://schemas.microsoft.com/office/drawing/2014/main" val="20001"/>
                    </a:ext>
                  </a:extLst>
                </a:gridCol>
                <a:gridCol w="549275">
                  <a:extLst>
                    <a:ext uri="{9D8B030D-6E8A-4147-A177-3AD203B41FA5}">
                      <a16:colId xmlns:a16="http://schemas.microsoft.com/office/drawing/2014/main" val="20002"/>
                    </a:ext>
                  </a:extLst>
                </a:gridCol>
                <a:gridCol w="547687">
                  <a:extLst>
                    <a:ext uri="{9D8B030D-6E8A-4147-A177-3AD203B41FA5}">
                      <a16:colId xmlns:a16="http://schemas.microsoft.com/office/drawing/2014/main" val="20003"/>
                    </a:ext>
                  </a:extLst>
                </a:gridCol>
              </a:tblGrid>
              <a:tr h="457200">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1</a:t>
                      </a:r>
                    </a:p>
                  </a:txBody>
                  <a:tcPr horzOverflow="overflow">
                    <a:lnL cap="flat">
                      <a:noFill/>
                    </a:lnL>
                    <a:lnR>
                      <a:noFill/>
                    </a:lnR>
                    <a:lnT cap="flat">
                      <a:noFill/>
                    </a:lnT>
                    <a:lnB cap="flat">
                      <a:noFill/>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2</a:t>
                      </a:r>
                    </a:p>
                  </a:txBody>
                  <a:tcPr horzOverflow="overflow">
                    <a:lnL>
                      <a:noFill/>
                    </a:lnL>
                    <a:lnR>
                      <a:noFill/>
                    </a:lnR>
                    <a:lnT cap="flat">
                      <a:noFill/>
                    </a:lnT>
                    <a:lnB cap="flat">
                      <a:noFill/>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3</a:t>
                      </a:r>
                    </a:p>
                  </a:txBody>
                  <a:tcPr horzOverflow="overflow">
                    <a:lnL>
                      <a:noFill/>
                    </a:lnL>
                    <a:lnR>
                      <a:noFill/>
                    </a:lnR>
                    <a:lnT cap="flat">
                      <a:noFill/>
                    </a:lnT>
                    <a:lnB cap="flat">
                      <a:noFill/>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dirty="0">
                          <a:ln>
                            <a:noFill/>
                          </a:ln>
                          <a:solidFill>
                            <a:schemeClr val="folHlink"/>
                          </a:solidFill>
                          <a:effectLst/>
                          <a:latin typeface="Times New Roman" pitchFamily="18" charset="0"/>
                          <a:ea typeface="宋体" charset="-122"/>
                        </a:rPr>
                        <a:t>4</a:t>
                      </a:r>
                    </a:p>
                  </a:txBody>
                  <a:tcPr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127" name="Text Box 64">
            <a:extLst>
              <a:ext uri="{FF2B5EF4-FFF2-40B4-BE49-F238E27FC236}">
                <a16:creationId xmlns:a16="http://schemas.microsoft.com/office/drawing/2014/main" id="{C172E182-3442-401C-A814-97227FFEA759}"/>
              </a:ext>
            </a:extLst>
          </p:cNvPr>
          <p:cNvSpPr txBox="1">
            <a:spLocks noChangeArrowheads="1"/>
          </p:cNvSpPr>
          <p:nvPr/>
        </p:nvSpPr>
        <p:spPr bwMode="auto">
          <a:xfrm>
            <a:off x="9030694" y="3003550"/>
            <a:ext cx="4270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i="1">
                <a:solidFill>
                  <a:srgbClr val="006600"/>
                </a:solidFill>
              </a:rPr>
              <a:t>C:</a:t>
            </a:r>
          </a:p>
        </p:txBody>
      </p:sp>
      <p:sp>
        <p:nvSpPr>
          <p:cNvPr id="128" name="Rectangle 65">
            <a:extLst>
              <a:ext uri="{FF2B5EF4-FFF2-40B4-BE49-F238E27FC236}">
                <a16:creationId xmlns:a16="http://schemas.microsoft.com/office/drawing/2014/main" id="{E588916B-54E2-486C-BA79-1714DA02F6CF}"/>
              </a:ext>
            </a:extLst>
          </p:cNvPr>
          <p:cNvSpPr>
            <a:spLocks noChangeArrowheads="1"/>
          </p:cNvSpPr>
          <p:nvPr/>
        </p:nvSpPr>
        <p:spPr bwMode="auto">
          <a:xfrm>
            <a:off x="8024219" y="3962400"/>
            <a:ext cx="549275" cy="457200"/>
          </a:xfrm>
          <a:prstGeom prst="rect">
            <a:avLst/>
          </a:prstGeom>
          <a:solidFill>
            <a:srgbClr val="FF99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endParaRPr lang="zh-CN" altLang="zh-CN" b="1">
              <a:solidFill>
                <a:schemeClr val="folHlink"/>
              </a:solidFill>
              <a:latin typeface="Times New Roman" pitchFamily="18" charset="0"/>
            </a:endParaRPr>
          </a:p>
        </p:txBody>
      </p:sp>
      <p:sp>
        <p:nvSpPr>
          <p:cNvPr id="129" name="Rectangle 66">
            <a:extLst>
              <a:ext uri="{FF2B5EF4-FFF2-40B4-BE49-F238E27FC236}">
                <a16:creationId xmlns:a16="http://schemas.microsoft.com/office/drawing/2014/main" id="{1F7E55E4-CA52-4648-B943-CBC643049B66}"/>
              </a:ext>
            </a:extLst>
          </p:cNvPr>
          <p:cNvSpPr>
            <a:spLocks noChangeArrowheads="1"/>
          </p:cNvSpPr>
          <p:nvPr/>
        </p:nvSpPr>
        <p:spPr bwMode="auto">
          <a:xfrm>
            <a:off x="7476532" y="3962400"/>
            <a:ext cx="547687" cy="457200"/>
          </a:xfrm>
          <a:prstGeom prst="rect">
            <a:avLst/>
          </a:prstGeom>
          <a:solidFill>
            <a:srgbClr val="FF99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endParaRPr lang="zh-CN" altLang="zh-CN" b="1">
              <a:solidFill>
                <a:schemeClr val="folHlink"/>
              </a:solidFill>
              <a:latin typeface="Times New Roman" pitchFamily="18" charset="0"/>
            </a:endParaRPr>
          </a:p>
        </p:txBody>
      </p:sp>
      <p:sp>
        <p:nvSpPr>
          <p:cNvPr id="130" name="Rectangle 67">
            <a:extLst>
              <a:ext uri="{FF2B5EF4-FFF2-40B4-BE49-F238E27FC236}">
                <a16:creationId xmlns:a16="http://schemas.microsoft.com/office/drawing/2014/main" id="{80E43B0D-E42D-4228-A56C-54A9935C8E7E}"/>
              </a:ext>
            </a:extLst>
          </p:cNvPr>
          <p:cNvSpPr>
            <a:spLocks noChangeArrowheads="1"/>
          </p:cNvSpPr>
          <p:nvPr/>
        </p:nvSpPr>
        <p:spPr bwMode="auto">
          <a:xfrm>
            <a:off x="6363694" y="3962400"/>
            <a:ext cx="563563" cy="457200"/>
          </a:xfrm>
          <a:prstGeom prst="rect">
            <a:avLst/>
          </a:prstGeom>
          <a:solidFill>
            <a:srgbClr val="FF99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endParaRPr lang="zh-CN" altLang="zh-CN" b="1">
              <a:solidFill>
                <a:schemeClr val="folHlink"/>
              </a:solidFill>
              <a:latin typeface="Times New Roman" pitchFamily="18" charset="0"/>
            </a:endParaRPr>
          </a:p>
        </p:txBody>
      </p:sp>
      <p:sp>
        <p:nvSpPr>
          <p:cNvPr id="131" name="Rectangle 68">
            <a:extLst>
              <a:ext uri="{FF2B5EF4-FFF2-40B4-BE49-F238E27FC236}">
                <a16:creationId xmlns:a16="http://schemas.microsoft.com/office/drawing/2014/main" id="{8B1E1BAC-21DA-405C-A9B9-0E1DBE77D509}"/>
              </a:ext>
            </a:extLst>
          </p:cNvPr>
          <p:cNvSpPr>
            <a:spLocks noChangeArrowheads="1"/>
          </p:cNvSpPr>
          <p:nvPr/>
        </p:nvSpPr>
        <p:spPr bwMode="auto">
          <a:xfrm>
            <a:off x="5830294" y="3962400"/>
            <a:ext cx="533400" cy="457200"/>
          </a:xfrm>
          <a:prstGeom prst="rect">
            <a:avLst/>
          </a:prstGeom>
          <a:solidFill>
            <a:srgbClr val="FF99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endParaRPr lang="zh-CN" altLang="zh-CN" b="1">
              <a:solidFill>
                <a:schemeClr val="folHlink"/>
              </a:solidFill>
              <a:latin typeface="Times New Roman" pitchFamily="18" charset="0"/>
            </a:endParaRPr>
          </a:p>
        </p:txBody>
      </p:sp>
      <p:sp>
        <p:nvSpPr>
          <p:cNvPr id="132" name="Line 69">
            <a:extLst>
              <a:ext uri="{FF2B5EF4-FFF2-40B4-BE49-F238E27FC236}">
                <a16:creationId xmlns:a16="http://schemas.microsoft.com/office/drawing/2014/main" id="{08A7EB0D-404E-47FB-A1EC-4357E6FF458E}"/>
              </a:ext>
            </a:extLst>
          </p:cNvPr>
          <p:cNvSpPr>
            <a:spLocks noChangeShapeType="1"/>
          </p:cNvSpPr>
          <p:nvPr/>
        </p:nvSpPr>
        <p:spPr bwMode="auto">
          <a:xfrm>
            <a:off x="5830294" y="3962400"/>
            <a:ext cx="2743200" cy="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33" name="Line 70">
            <a:extLst>
              <a:ext uri="{FF2B5EF4-FFF2-40B4-BE49-F238E27FC236}">
                <a16:creationId xmlns:a16="http://schemas.microsoft.com/office/drawing/2014/main" id="{67136C31-1193-4696-895F-23F36F50CA61}"/>
              </a:ext>
            </a:extLst>
          </p:cNvPr>
          <p:cNvSpPr>
            <a:spLocks noChangeShapeType="1"/>
          </p:cNvSpPr>
          <p:nvPr/>
        </p:nvSpPr>
        <p:spPr bwMode="auto">
          <a:xfrm>
            <a:off x="5830294" y="4419600"/>
            <a:ext cx="2743200" cy="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34" name="Line 71">
            <a:extLst>
              <a:ext uri="{FF2B5EF4-FFF2-40B4-BE49-F238E27FC236}">
                <a16:creationId xmlns:a16="http://schemas.microsoft.com/office/drawing/2014/main" id="{AA6872E2-7F01-47B4-8A19-33D5A85F2302}"/>
              </a:ext>
            </a:extLst>
          </p:cNvPr>
          <p:cNvSpPr>
            <a:spLocks noChangeShapeType="1"/>
          </p:cNvSpPr>
          <p:nvPr/>
        </p:nvSpPr>
        <p:spPr bwMode="auto">
          <a:xfrm>
            <a:off x="5830294" y="3962400"/>
            <a:ext cx="0" cy="45720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35" name="Line 72">
            <a:extLst>
              <a:ext uri="{FF2B5EF4-FFF2-40B4-BE49-F238E27FC236}">
                <a16:creationId xmlns:a16="http://schemas.microsoft.com/office/drawing/2014/main" id="{821BF6A0-CD47-4962-A19D-ECDE837BCDE4}"/>
              </a:ext>
            </a:extLst>
          </p:cNvPr>
          <p:cNvSpPr>
            <a:spLocks noChangeShapeType="1"/>
          </p:cNvSpPr>
          <p:nvPr/>
        </p:nvSpPr>
        <p:spPr bwMode="auto">
          <a:xfrm>
            <a:off x="6363694" y="3962400"/>
            <a:ext cx="0" cy="457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36" name="Line 73">
            <a:extLst>
              <a:ext uri="{FF2B5EF4-FFF2-40B4-BE49-F238E27FC236}">
                <a16:creationId xmlns:a16="http://schemas.microsoft.com/office/drawing/2014/main" id="{6121AD50-E950-43E9-9AB6-AA7ECCB3C6EE}"/>
              </a:ext>
            </a:extLst>
          </p:cNvPr>
          <p:cNvSpPr>
            <a:spLocks noChangeShapeType="1"/>
          </p:cNvSpPr>
          <p:nvPr/>
        </p:nvSpPr>
        <p:spPr bwMode="auto">
          <a:xfrm>
            <a:off x="6927257" y="3962400"/>
            <a:ext cx="0" cy="457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37" name="Line 74">
            <a:extLst>
              <a:ext uri="{FF2B5EF4-FFF2-40B4-BE49-F238E27FC236}">
                <a16:creationId xmlns:a16="http://schemas.microsoft.com/office/drawing/2014/main" id="{E383305B-D0F4-4743-B6E0-A52F86991657}"/>
              </a:ext>
            </a:extLst>
          </p:cNvPr>
          <p:cNvSpPr>
            <a:spLocks noChangeShapeType="1"/>
          </p:cNvSpPr>
          <p:nvPr/>
        </p:nvSpPr>
        <p:spPr bwMode="auto">
          <a:xfrm>
            <a:off x="7476532" y="3962400"/>
            <a:ext cx="0" cy="457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38" name="Line 75">
            <a:extLst>
              <a:ext uri="{FF2B5EF4-FFF2-40B4-BE49-F238E27FC236}">
                <a16:creationId xmlns:a16="http://schemas.microsoft.com/office/drawing/2014/main" id="{4A0555B8-442A-4467-97DC-9E8FC8ED07A0}"/>
              </a:ext>
            </a:extLst>
          </p:cNvPr>
          <p:cNvSpPr>
            <a:spLocks noChangeShapeType="1"/>
          </p:cNvSpPr>
          <p:nvPr/>
        </p:nvSpPr>
        <p:spPr bwMode="auto">
          <a:xfrm>
            <a:off x="8024219" y="3962400"/>
            <a:ext cx="0" cy="457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42" name="Line 76">
            <a:extLst>
              <a:ext uri="{FF2B5EF4-FFF2-40B4-BE49-F238E27FC236}">
                <a16:creationId xmlns:a16="http://schemas.microsoft.com/office/drawing/2014/main" id="{54FF5C14-7D11-4D4E-AAD0-A42DC75FF83D}"/>
              </a:ext>
            </a:extLst>
          </p:cNvPr>
          <p:cNvSpPr>
            <a:spLocks noChangeShapeType="1"/>
          </p:cNvSpPr>
          <p:nvPr/>
        </p:nvSpPr>
        <p:spPr bwMode="auto">
          <a:xfrm>
            <a:off x="8573494" y="3962400"/>
            <a:ext cx="0" cy="45720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graphicFrame>
        <p:nvGraphicFramePr>
          <p:cNvPr id="143" name="Group 77">
            <a:extLst>
              <a:ext uri="{FF2B5EF4-FFF2-40B4-BE49-F238E27FC236}">
                <a16:creationId xmlns:a16="http://schemas.microsoft.com/office/drawing/2014/main" id="{74AAFCB0-B61D-43E1-AB90-7B5A3F30525E}"/>
              </a:ext>
            </a:extLst>
          </p:cNvPr>
          <p:cNvGraphicFramePr>
            <a:graphicFrameLocks noGrp="1"/>
          </p:cNvGraphicFramePr>
          <p:nvPr>
            <p:extLst>
              <p:ext uri="{D42A27DB-BD31-4B8C-83A1-F6EECF244321}">
                <p14:modId xmlns:p14="http://schemas.microsoft.com/office/powerpoint/2010/main" val="2340359959"/>
              </p:ext>
            </p:extLst>
          </p:nvPr>
        </p:nvGraphicFramePr>
        <p:xfrm>
          <a:off x="5830294" y="3581400"/>
          <a:ext cx="2743200" cy="457200"/>
        </p:xfrm>
        <a:graphic>
          <a:graphicData uri="http://schemas.openxmlformats.org/drawingml/2006/table">
            <a:tbl>
              <a:tblPr/>
              <a:tblGrid>
                <a:gridCol w="549275">
                  <a:extLst>
                    <a:ext uri="{9D8B030D-6E8A-4147-A177-3AD203B41FA5}">
                      <a16:colId xmlns:a16="http://schemas.microsoft.com/office/drawing/2014/main" val="20000"/>
                    </a:ext>
                  </a:extLst>
                </a:gridCol>
                <a:gridCol w="547688">
                  <a:extLst>
                    <a:ext uri="{9D8B030D-6E8A-4147-A177-3AD203B41FA5}">
                      <a16:colId xmlns:a16="http://schemas.microsoft.com/office/drawing/2014/main" val="20001"/>
                    </a:ext>
                  </a:extLst>
                </a:gridCol>
                <a:gridCol w="549275">
                  <a:extLst>
                    <a:ext uri="{9D8B030D-6E8A-4147-A177-3AD203B41FA5}">
                      <a16:colId xmlns:a16="http://schemas.microsoft.com/office/drawing/2014/main" val="20002"/>
                    </a:ext>
                  </a:extLst>
                </a:gridCol>
                <a:gridCol w="547687">
                  <a:extLst>
                    <a:ext uri="{9D8B030D-6E8A-4147-A177-3AD203B41FA5}">
                      <a16:colId xmlns:a16="http://schemas.microsoft.com/office/drawing/2014/main" val="20003"/>
                    </a:ext>
                  </a:extLst>
                </a:gridCol>
                <a:gridCol w="549275">
                  <a:extLst>
                    <a:ext uri="{9D8B030D-6E8A-4147-A177-3AD203B41FA5}">
                      <a16:colId xmlns:a16="http://schemas.microsoft.com/office/drawing/2014/main" val="20004"/>
                    </a:ext>
                  </a:extLst>
                </a:gridCol>
              </a:tblGrid>
              <a:tr h="457200">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1</a:t>
                      </a:r>
                    </a:p>
                  </a:txBody>
                  <a:tcPr horzOverflow="overflow">
                    <a:lnL cap="flat">
                      <a:noFill/>
                    </a:lnL>
                    <a:lnR>
                      <a:noFill/>
                    </a:lnR>
                    <a:lnT cap="flat">
                      <a:noFill/>
                    </a:lnT>
                    <a:lnB cap="flat">
                      <a:noFill/>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2</a:t>
                      </a:r>
                    </a:p>
                  </a:txBody>
                  <a:tcPr horzOverflow="overflow">
                    <a:lnL>
                      <a:noFill/>
                    </a:lnL>
                    <a:lnR>
                      <a:noFill/>
                    </a:lnR>
                    <a:lnT cap="flat">
                      <a:noFill/>
                    </a:lnT>
                    <a:lnB cap="flat">
                      <a:noFill/>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3</a:t>
                      </a:r>
                    </a:p>
                  </a:txBody>
                  <a:tcPr horzOverflow="overflow">
                    <a:lnL>
                      <a:noFill/>
                    </a:lnL>
                    <a:lnR>
                      <a:noFill/>
                    </a:lnR>
                    <a:lnT cap="flat">
                      <a:noFill/>
                    </a:lnT>
                    <a:lnB cap="flat">
                      <a:noFill/>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4</a:t>
                      </a:r>
                    </a:p>
                  </a:txBody>
                  <a:tcPr horzOverflow="overflow">
                    <a:lnL>
                      <a:noFill/>
                    </a:lnL>
                    <a:lnR>
                      <a:noFill/>
                    </a:lnR>
                    <a:lnT cap="flat">
                      <a:noFill/>
                    </a:lnT>
                    <a:lnB cap="flat">
                      <a:noFill/>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5</a:t>
                      </a:r>
                    </a:p>
                  </a:txBody>
                  <a:tcPr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144" name="Text Box 95">
            <a:extLst>
              <a:ext uri="{FF2B5EF4-FFF2-40B4-BE49-F238E27FC236}">
                <a16:creationId xmlns:a16="http://schemas.microsoft.com/office/drawing/2014/main" id="{480352C6-28D3-4194-AEEF-80278F23CDA5}"/>
              </a:ext>
            </a:extLst>
          </p:cNvPr>
          <p:cNvSpPr txBox="1">
            <a:spLocks noChangeArrowheads="1"/>
          </p:cNvSpPr>
          <p:nvPr/>
        </p:nvSpPr>
        <p:spPr bwMode="auto">
          <a:xfrm>
            <a:off x="5222282" y="3994150"/>
            <a:ext cx="423862"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i="1">
                <a:solidFill>
                  <a:srgbClr val="006600"/>
                </a:solidFill>
              </a:rPr>
              <a:t>B:</a:t>
            </a:r>
          </a:p>
        </p:txBody>
      </p:sp>
      <p:sp>
        <p:nvSpPr>
          <p:cNvPr id="145" name="Line 98">
            <a:extLst>
              <a:ext uri="{FF2B5EF4-FFF2-40B4-BE49-F238E27FC236}">
                <a16:creationId xmlns:a16="http://schemas.microsoft.com/office/drawing/2014/main" id="{8826CF88-EDD0-4F50-8C0C-F783CE99BCBF}"/>
              </a:ext>
            </a:extLst>
          </p:cNvPr>
          <p:cNvSpPr>
            <a:spLocks noChangeShapeType="1"/>
          </p:cNvSpPr>
          <p:nvPr/>
        </p:nvSpPr>
        <p:spPr bwMode="auto">
          <a:xfrm flipH="1">
            <a:off x="7201894" y="3429000"/>
            <a:ext cx="1066800" cy="533400"/>
          </a:xfrm>
          <a:prstGeom prst="line">
            <a:avLst/>
          </a:prstGeom>
          <a:noFill/>
          <a:ln w="28575">
            <a:solidFill>
              <a:srgbClr val="00B0F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146" name="AutoShape 100">
            <a:extLst>
              <a:ext uri="{FF2B5EF4-FFF2-40B4-BE49-F238E27FC236}">
                <a16:creationId xmlns:a16="http://schemas.microsoft.com/office/drawing/2014/main" id="{55590612-974D-4736-BC53-FD86309EF339}"/>
              </a:ext>
            </a:extLst>
          </p:cNvPr>
          <p:cNvSpPr>
            <a:spLocks noChangeArrowheads="1"/>
          </p:cNvSpPr>
          <p:nvPr/>
        </p:nvSpPr>
        <p:spPr bwMode="auto">
          <a:xfrm>
            <a:off x="10783294" y="3505200"/>
            <a:ext cx="533400" cy="381000"/>
          </a:xfrm>
          <a:prstGeom prst="upArrow">
            <a:avLst>
              <a:gd name="adj1" fmla="val 50000"/>
              <a:gd name="adj2" fmla="val 25000"/>
            </a:avLst>
          </a:prstGeom>
          <a:solidFill>
            <a:srgbClr val="CCCC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Tree>
    <p:extLst>
      <p:ext uri="{BB962C8B-B14F-4D97-AF65-F5344CB8AC3E}">
        <p14:creationId xmlns:p14="http://schemas.microsoft.com/office/powerpoint/2010/main" val="279102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4" fill="hold" grpId="0" nodeType="afterEffect">
                                  <p:stCondLst>
                                    <p:cond delay="0"/>
                                  </p:stCondLst>
                                  <p:childTnLst>
                                    <p:set>
                                      <p:cBhvr>
                                        <p:cTn id="6" dur="1" fill="hold">
                                          <p:stCondLst>
                                            <p:cond delay="0"/>
                                          </p:stCondLst>
                                        </p:cTn>
                                        <p:tgtEl>
                                          <p:spTgt spid="146"/>
                                        </p:tgtEl>
                                        <p:attrNameLst>
                                          <p:attrName>style.visibility</p:attrName>
                                        </p:attrNameLst>
                                      </p:cBhvr>
                                      <p:to>
                                        <p:strVal val="visible"/>
                                      </p:to>
                                    </p:set>
                                    <p:anim calcmode="lin" valueType="num">
                                      <p:cBhvr>
                                        <p:cTn id="7" dur="500" fill="hold"/>
                                        <p:tgtEl>
                                          <p:spTgt spid="146"/>
                                        </p:tgtEl>
                                        <p:attrNameLst>
                                          <p:attrName>ppt_x</p:attrName>
                                        </p:attrNameLst>
                                      </p:cBhvr>
                                      <p:tavLst>
                                        <p:tav tm="0">
                                          <p:val>
                                            <p:strVal val="#ppt_x"/>
                                          </p:val>
                                        </p:tav>
                                        <p:tav tm="100000">
                                          <p:val>
                                            <p:strVal val="#ppt_x"/>
                                          </p:val>
                                        </p:tav>
                                      </p:tavLst>
                                    </p:anim>
                                    <p:anim calcmode="lin" valueType="num">
                                      <p:cBhvr>
                                        <p:cTn id="8" dur="500" fill="hold"/>
                                        <p:tgtEl>
                                          <p:spTgt spid="146"/>
                                        </p:tgtEl>
                                        <p:attrNameLst>
                                          <p:attrName>ppt_y</p:attrName>
                                        </p:attrNameLst>
                                      </p:cBhvr>
                                      <p:tavLst>
                                        <p:tav tm="0">
                                          <p:val>
                                            <p:strVal val="#ppt_y+#ppt_h/2"/>
                                          </p:val>
                                        </p:tav>
                                        <p:tav tm="100000">
                                          <p:val>
                                            <p:strVal val="#ppt_y"/>
                                          </p:val>
                                        </p:tav>
                                      </p:tavLst>
                                    </p:anim>
                                    <p:anim calcmode="lin" valueType="num">
                                      <p:cBhvr>
                                        <p:cTn id="9" dur="500" fill="hold"/>
                                        <p:tgtEl>
                                          <p:spTgt spid="146"/>
                                        </p:tgtEl>
                                        <p:attrNameLst>
                                          <p:attrName>ppt_w</p:attrName>
                                        </p:attrNameLst>
                                      </p:cBhvr>
                                      <p:tavLst>
                                        <p:tav tm="0">
                                          <p:val>
                                            <p:strVal val="#ppt_w"/>
                                          </p:val>
                                        </p:tav>
                                        <p:tav tm="100000">
                                          <p:val>
                                            <p:strVal val="#ppt_w"/>
                                          </p:val>
                                        </p:tav>
                                      </p:tavLst>
                                    </p:anim>
                                    <p:anim calcmode="lin" valueType="num">
                                      <p:cBhvr>
                                        <p:cTn id="10" dur="500" fill="hold"/>
                                        <p:tgtEl>
                                          <p:spTgt spid="146"/>
                                        </p:tgtEl>
                                        <p:attrNameLst>
                                          <p:attrName>ppt_h</p:attrName>
                                        </p:attrNameLst>
                                      </p:cBhvr>
                                      <p:tavLst>
                                        <p:tav tm="0">
                                          <p:val>
                                            <p:fltVal val="0"/>
                                          </p:val>
                                        </p:tav>
                                        <p:tav tm="100000">
                                          <p:val>
                                            <p:strVal val="#ppt_h"/>
                                          </p:val>
                                        </p:tav>
                                      </p:tavLst>
                                    </p:anim>
                                  </p:childTnLst>
                                </p:cTn>
                              </p:par>
                            </p:childTnLst>
                          </p:cTn>
                        </p:par>
                        <p:par>
                          <p:cTn id="11" fill="hold">
                            <p:stCondLst>
                              <p:cond delay="500"/>
                            </p:stCondLst>
                            <p:childTnLst>
                              <p:par>
                                <p:cTn id="12" presetID="5" presetClass="entr" presetSubtype="10" fill="hold" grpId="0" nodeType="afterEffect">
                                  <p:stCondLst>
                                    <p:cond delay="0"/>
                                  </p:stCondLst>
                                  <p:childTnLst>
                                    <p:set>
                                      <p:cBhvr>
                                        <p:cTn id="13" dur="1" fill="hold">
                                          <p:stCondLst>
                                            <p:cond delay="0"/>
                                          </p:stCondLst>
                                        </p:cTn>
                                        <p:tgtEl>
                                          <p:spTgt spid="56"/>
                                        </p:tgtEl>
                                        <p:attrNameLst>
                                          <p:attrName>style.visibility</p:attrName>
                                        </p:attrNameLst>
                                      </p:cBhvr>
                                      <p:to>
                                        <p:strVal val="visible"/>
                                      </p:to>
                                    </p:set>
                                    <p:animEffect transition="in" filter="checkerboard(across)">
                                      <p:cBhvr>
                                        <p:cTn id="14"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146" grpId="0" animBg="1"/>
    </p:bld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47" name="任意多边形: 形状 146">
                <a:extLst>
                  <a:ext uri="{FF2B5EF4-FFF2-40B4-BE49-F238E27FC236}">
                    <a16:creationId xmlns:a16="http://schemas.microsoft.com/office/drawing/2014/main" id="{79442630-181D-4AA1-84A5-8E981D7D30DA}"/>
                  </a:ext>
                </a:extLst>
              </p:cNvPr>
              <p:cNvSpPr/>
              <p:nvPr/>
            </p:nvSpPr>
            <p:spPr>
              <a:xfrm>
                <a:off x="129493" y="1875051"/>
                <a:ext cx="4886455" cy="4152162"/>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lvl="0" eaLnBrk="0" fontAlgn="base" hangingPunct="0">
                  <a:spcBef>
                    <a:spcPct val="0"/>
                  </a:spcBef>
                  <a:spcAft>
                    <a:spcPct val="0"/>
                  </a:spcAft>
                </a:pPr>
                <a:r>
                  <a:rPr lang="zh-CN" altLang="zh-CN" sz="1600" dirty="0">
                    <a:latin typeface="微软雅黑" panose="020B0503020204020204" pitchFamily="34" charset="-122"/>
                    <a:ea typeface="微软雅黑" panose="020B0503020204020204" pitchFamily="34" charset="-122"/>
                  </a:rPr>
                  <a:t>———————————————</a:t>
                </a:r>
              </a:p>
              <a:p>
                <a:pPr marL="360000" lvl="0" indent="-288000" eaLnBrk="0" fontAlgn="base" hangingPunct="0">
                  <a:spcBef>
                    <a:spcPct val="0"/>
                  </a:spcBef>
                  <a:spcAft>
                    <a:spcPct val="0"/>
                  </a:spcAft>
                  <a:buFont typeface="+mj-lt"/>
                  <a:buAutoNum type="arabicPeriod"/>
                </a:pPr>
                <a:r>
                  <a:rPr lang="en-US" altLang="zh-CN" sz="1600" b="1" dirty="0">
                    <a:latin typeface="微软雅黑" panose="020B0503020204020204" pitchFamily="34" charset="-122"/>
                    <a:ea typeface="微软雅黑" panose="020B0503020204020204" pitchFamily="34" charset="-122"/>
                  </a:rPr>
                  <a:t>  for</a:t>
                </a:r>
                <a:r>
                  <a:rPr lang="en-US" altLang="zh-CN"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𝑖</m:t>
                    </m:r>
                    <m:r>
                      <a:rPr lang="en-US" altLang="zh-CN" sz="1600" b="0" i="1" smtClean="0">
                        <a:latin typeface="Cambria Math" panose="02040503050406030204" pitchFamily="18" charset="0"/>
                        <a:ea typeface="微软雅黑" panose="020B0503020204020204" pitchFamily="34" charset="-122"/>
                      </a:rPr>
                      <m:t>←0</m:t>
                    </m:r>
                  </m:oMath>
                </a14:m>
                <a:r>
                  <a:rPr lang="en-US" altLang="zh-CN"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to</a:t>
                </a:r>
                <a:r>
                  <a:rPr lang="en-US" altLang="zh-CN"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𝑘</m:t>
                    </m:r>
                  </m:oMath>
                </a14:m>
                <a:r>
                  <a:rPr lang="en-US" altLang="zh-CN"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do</a:t>
                </a:r>
              </a:p>
              <a:p>
                <a:pPr marL="360000" lvl="0" indent="-288000" eaLnBrk="0" fontAlgn="base" hangingPunct="0">
                  <a:spcBef>
                    <a:spcPct val="0"/>
                  </a:spcBef>
                  <a:spcAft>
                    <a:spcPct val="0"/>
                  </a:spcAft>
                  <a:buFont typeface="+mj-lt"/>
                  <a:buAutoNum type="arabicPeriod"/>
                </a:pPr>
                <a:r>
                  <a:rPr lang="en-US" altLang="zh-CN" sz="1600" dirty="0">
                    <a:latin typeface="微软雅黑" panose="020B0503020204020204" pitchFamily="34" charset="-122"/>
                    <a:ea typeface="微软雅黑" panose="020B0503020204020204" pitchFamily="34" charset="-122"/>
                  </a:rPr>
                  <a:t>  |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𝐶</m:t>
                    </m:r>
                    <m:d>
                      <m:dPr>
                        <m:begChr m:val="["/>
                        <m:endChr m:val="]"/>
                        <m:ctrlPr>
                          <a:rPr lang="en-US" altLang="zh-CN" sz="1600" b="0" i="1" smtClean="0">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𝑖</m:t>
                        </m:r>
                      </m:e>
                    </m:d>
                    <m:r>
                      <a:rPr lang="en-US" altLang="zh-CN" sz="1600" b="0" i="1" smtClean="0">
                        <a:latin typeface="Cambria Math" panose="02040503050406030204" pitchFamily="18" charset="0"/>
                        <a:ea typeface="微软雅黑" panose="020B0503020204020204" pitchFamily="34" charset="-122"/>
                      </a:rPr>
                      <m:t>←0</m:t>
                    </m:r>
                  </m:oMath>
                </a14:m>
                <a:endParaRPr lang="en-US" altLang="zh-CN" sz="1600"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en-US" altLang="zh-CN" sz="1600" b="1" dirty="0">
                    <a:latin typeface="微软雅黑" panose="020B0503020204020204" pitchFamily="34" charset="-122"/>
                    <a:ea typeface="微软雅黑" panose="020B0503020204020204" pitchFamily="34" charset="-122"/>
                  </a:rPr>
                  <a:t>  end</a:t>
                </a:r>
                <a:r>
                  <a:rPr lang="zh-CN" altLang="zh-CN"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             </a:t>
                </a:r>
                <a:endParaRPr lang="en-US" altLang="zh-CN" sz="1600"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en-US" altLang="zh-CN" sz="1600" b="1" dirty="0">
                    <a:latin typeface="微软雅黑" panose="020B0503020204020204" pitchFamily="34" charset="-122"/>
                    <a:ea typeface="微软雅黑" panose="020B0503020204020204" pitchFamily="34" charset="-122"/>
                  </a:rPr>
                  <a:t>  for</a:t>
                </a:r>
                <a:r>
                  <a:rPr lang="en-US" altLang="zh-CN"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𝑗</m:t>
                    </m:r>
                    <m:r>
                      <a:rPr lang="en-US" altLang="zh-CN" sz="1600" i="1">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1</m:t>
                    </m:r>
                  </m:oMath>
                </a14:m>
                <a:r>
                  <a:rPr lang="en-US" altLang="zh-CN"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to</a:t>
                </a:r>
                <a:r>
                  <a:rPr lang="en-US" altLang="zh-CN"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𝑛</m:t>
                    </m:r>
                  </m:oMath>
                </a14:m>
                <a:r>
                  <a:rPr lang="en-US" altLang="zh-CN"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do</a:t>
                </a:r>
              </a:p>
              <a:p>
                <a:pPr marL="360000" lvl="0" indent="-288000" eaLnBrk="0" fontAlgn="base" hangingPunct="0">
                  <a:spcBef>
                    <a:spcPct val="0"/>
                  </a:spcBef>
                  <a:spcAft>
                    <a:spcPct val="0"/>
                  </a:spcAft>
                  <a:buFont typeface="+mj-lt"/>
                  <a:buAutoNum type="arabicPeriod"/>
                </a:pPr>
                <a:r>
                  <a:rPr lang="en-US" altLang="zh-CN" sz="1600" dirty="0">
                    <a:latin typeface="微软雅黑" panose="020B0503020204020204" pitchFamily="34" charset="-122"/>
                    <a:ea typeface="微软雅黑" panose="020B0503020204020204" pitchFamily="34" charset="-122"/>
                  </a:rPr>
                  <a:t>  |   </a:t>
                </a:r>
                <a14:m>
                  <m:oMath xmlns:m="http://schemas.openxmlformats.org/officeDocument/2006/math">
                    <m:r>
                      <a:rPr lang="en-US" altLang="zh-CN" sz="1600" i="1">
                        <a:latin typeface="Cambria Math" panose="02040503050406030204" pitchFamily="18" charset="0"/>
                        <a:ea typeface="微软雅黑" panose="020B0503020204020204" pitchFamily="34" charset="-122"/>
                      </a:rPr>
                      <m:t>𝐶</m:t>
                    </m:r>
                    <m:d>
                      <m:dPr>
                        <m:begChr m:val="["/>
                        <m:endChr m:val="]"/>
                        <m:ctrlPr>
                          <a:rPr lang="en-US" altLang="zh-CN" sz="1600" i="1">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𝐴</m:t>
                        </m:r>
                        <m:r>
                          <a:rPr lang="en-US" altLang="zh-CN" sz="1600" b="0" i="1" smtClean="0">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𝑗</m:t>
                        </m:r>
                      </m:e>
                    </m:d>
                    <m:r>
                      <a:rPr lang="en-US" altLang="zh-CN" sz="1600" b="0" i="1" smtClean="0">
                        <a:latin typeface="Cambria Math" panose="02040503050406030204" pitchFamily="18" charset="0"/>
                        <a:ea typeface="微软雅黑" panose="020B0503020204020204" pitchFamily="34" charset="-122"/>
                      </a:rPr>
                      <m:t>]</m:t>
                    </m:r>
                    <m:r>
                      <a:rPr lang="en-US" altLang="zh-CN" sz="1600" i="1">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𝐶</m:t>
                    </m:r>
                    <m:d>
                      <m:dPr>
                        <m:begChr m:val="["/>
                        <m:endChr m:val="]"/>
                        <m:ctrlPr>
                          <a:rPr lang="en-US" altLang="zh-CN" sz="1600" b="0" i="1" smtClean="0">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𝐴</m:t>
                        </m:r>
                        <m:d>
                          <m:dPr>
                            <m:begChr m:val="["/>
                            <m:endChr m:val="]"/>
                            <m:ctrlPr>
                              <a:rPr lang="en-US" altLang="zh-CN" sz="1600" b="0" i="1" smtClean="0">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𝑗</m:t>
                            </m:r>
                          </m:e>
                        </m:d>
                      </m:e>
                    </m:d>
                    <m:r>
                      <a:rPr lang="en-US" altLang="zh-CN" sz="1600" b="0" i="1" smtClean="0">
                        <a:latin typeface="Cambria Math" panose="02040503050406030204" pitchFamily="18" charset="0"/>
                        <a:ea typeface="微软雅黑" panose="020B0503020204020204" pitchFamily="34" charset="-122"/>
                      </a:rPr>
                      <m:t>+1</m:t>
                    </m:r>
                  </m:oMath>
                </a14:m>
                <a:endParaRPr lang="en-US" altLang="zh-CN" sz="1600"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en-US" altLang="zh-CN" sz="1600" b="1" dirty="0">
                    <a:latin typeface="微软雅黑" panose="020B0503020204020204" pitchFamily="34" charset="-122"/>
                    <a:ea typeface="微软雅黑" panose="020B0503020204020204" pitchFamily="34" charset="-122"/>
                  </a:rPr>
                  <a:t>  end  </a:t>
                </a:r>
                <a:r>
                  <a:rPr lang="en-US" altLang="zh-CN" sz="1600" dirty="0">
                    <a:latin typeface="微软雅黑" panose="020B0503020204020204" pitchFamily="34" charset="-122"/>
                    <a:ea typeface="微软雅黑" panose="020B0503020204020204" pitchFamily="34" charset="-122"/>
                  </a:rPr>
                  <a:t>//C[</a:t>
                </a:r>
                <a:r>
                  <a:rPr lang="en-US" altLang="zh-CN" sz="1600" dirty="0" err="1">
                    <a:latin typeface="微软雅黑" panose="020B0503020204020204" pitchFamily="34" charset="-122"/>
                    <a:ea typeface="微软雅黑" panose="020B0503020204020204" pitchFamily="34" charset="-122"/>
                  </a:rPr>
                  <a:t>i</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记录序列</a:t>
                </a:r>
                <a:r>
                  <a:rPr lang="en-US" altLang="zh-CN" sz="1600" dirty="0">
                    <a:latin typeface="微软雅黑" panose="020B0503020204020204" pitchFamily="34" charset="-122"/>
                    <a:ea typeface="微软雅黑" panose="020B0503020204020204" pitchFamily="34" charset="-122"/>
                  </a:rPr>
                  <a:t>A</a:t>
                </a:r>
                <a:r>
                  <a:rPr lang="zh-CN" altLang="en-US" sz="1600" dirty="0">
                    <a:latin typeface="微软雅黑" panose="020B0503020204020204" pitchFamily="34" charset="-122"/>
                    <a:ea typeface="微软雅黑" panose="020B0503020204020204" pitchFamily="34" charset="-122"/>
                  </a:rPr>
                  <a:t>中</a:t>
                </a:r>
                <a:r>
                  <a:rPr lang="zh-CN" altLang="en-US" sz="1600" dirty="0">
                    <a:solidFill>
                      <a:srgbClr val="FFFF00"/>
                    </a:solidFill>
                    <a:latin typeface="微软雅黑" panose="020B0503020204020204" pitchFamily="34" charset="-122"/>
                    <a:ea typeface="微软雅黑" panose="020B0503020204020204" pitchFamily="34" charset="-122"/>
                  </a:rPr>
                  <a:t>等于</a:t>
                </a:r>
                <a:r>
                  <a:rPr lang="en-US" altLang="zh-CN" sz="1600" dirty="0">
                    <a:solidFill>
                      <a:srgbClr val="FFFF00"/>
                    </a:solidFill>
                    <a:latin typeface="微软雅黑" panose="020B0503020204020204" pitchFamily="34" charset="-122"/>
                    <a:ea typeface="微软雅黑" panose="020B0503020204020204" pitchFamily="34" charset="-122"/>
                  </a:rPr>
                  <a:t>i</a:t>
                </a:r>
                <a:r>
                  <a:rPr lang="zh-CN" altLang="en-US" sz="1600" dirty="0">
                    <a:latin typeface="微软雅黑" panose="020B0503020204020204" pitchFamily="34" charset="-122"/>
                    <a:ea typeface="微软雅黑" panose="020B0503020204020204" pitchFamily="34" charset="-122"/>
                  </a:rPr>
                  <a:t>的元素个数</a:t>
                </a:r>
                <a:endParaRPr lang="en-US" altLang="zh-CN" sz="1600" b="1"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en-US" altLang="zh-CN" sz="1600" b="1" dirty="0">
                    <a:latin typeface="微软雅黑" panose="020B0503020204020204" pitchFamily="34" charset="-122"/>
                    <a:ea typeface="微软雅黑" panose="020B0503020204020204" pitchFamily="34" charset="-122"/>
                  </a:rPr>
                  <a:t>  for</a:t>
                </a:r>
                <a:r>
                  <a:rPr lang="en-US" altLang="zh-CN"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𝑖</m:t>
                    </m:r>
                    <m:r>
                      <a:rPr lang="en-US" altLang="zh-CN" sz="1600" i="1">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1</m:t>
                    </m:r>
                  </m:oMath>
                </a14:m>
                <a:r>
                  <a:rPr lang="en-US" altLang="zh-CN"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to</a:t>
                </a:r>
                <a:r>
                  <a:rPr lang="en-US" altLang="zh-CN"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𝑘</m:t>
                    </m:r>
                  </m:oMath>
                </a14:m>
                <a:r>
                  <a:rPr lang="en-US" altLang="zh-CN"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do</a:t>
                </a:r>
              </a:p>
              <a:p>
                <a:pPr marL="360000" lvl="0" indent="-288000" eaLnBrk="0" fontAlgn="base" hangingPunct="0">
                  <a:spcBef>
                    <a:spcPct val="0"/>
                  </a:spcBef>
                  <a:spcAft>
                    <a:spcPct val="0"/>
                  </a:spcAft>
                  <a:buFont typeface="+mj-lt"/>
                  <a:buAutoNum type="arabicPeriod"/>
                </a:pPr>
                <a:r>
                  <a:rPr lang="en-US" altLang="zh-CN" sz="1600" dirty="0">
                    <a:latin typeface="微软雅黑" panose="020B0503020204020204" pitchFamily="34" charset="-122"/>
                    <a:ea typeface="微软雅黑" panose="020B0503020204020204" pitchFamily="34" charset="-122"/>
                  </a:rPr>
                  <a:t>  |   </a:t>
                </a:r>
                <a14:m>
                  <m:oMath xmlns:m="http://schemas.openxmlformats.org/officeDocument/2006/math">
                    <m:r>
                      <a:rPr lang="en-US" altLang="zh-CN" sz="1600" i="1">
                        <a:latin typeface="Cambria Math" panose="02040503050406030204" pitchFamily="18" charset="0"/>
                        <a:ea typeface="微软雅黑" panose="020B0503020204020204" pitchFamily="34" charset="-122"/>
                      </a:rPr>
                      <m:t>𝐶</m:t>
                    </m:r>
                    <m:d>
                      <m:dPr>
                        <m:begChr m:val="["/>
                        <m:endChr m:val="]"/>
                        <m:ctrlPr>
                          <a:rPr lang="en-US" altLang="zh-CN" sz="1600" i="1">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𝑖</m:t>
                        </m:r>
                      </m:e>
                    </m:d>
                    <m:r>
                      <a:rPr lang="en-US" altLang="zh-CN" sz="1600" i="1">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  </m:t>
                    </m:r>
                    <m:r>
                      <a:rPr lang="en-US" altLang="zh-CN" sz="1600" b="0" i="1" smtClean="0">
                        <a:latin typeface="Cambria Math" panose="02040503050406030204" pitchFamily="18" charset="0"/>
                        <a:ea typeface="微软雅黑" panose="020B0503020204020204" pitchFamily="34" charset="-122"/>
                      </a:rPr>
                      <m:t>𝐶</m:t>
                    </m:r>
                    <m:d>
                      <m:dPr>
                        <m:begChr m:val="["/>
                        <m:endChr m:val="]"/>
                        <m:ctrlPr>
                          <a:rPr lang="en-US" altLang="zh-CN" sz="1600" b="0" i="1" smtClean="0">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𝑖</m:t>
                        </m:r>
                      </m:e>
                    </m:d>
                    <m:r>
                      <a:rPr lang="en-US" altLang="zh-CN" sz="1600" b="0" i="1" smtClean="0">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𝐶</m:t>
                    </m:r>
                    <m:r>
                      <a:rPr lang="en-US" altLang="zh-CN" sz="1600" b="0" i="1" smtClean="0">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𝑖</m:t>
                    </m:r>
                    <m:r>
                      <a:rPr lang="en-US" altLang="zh-CN" sz="1600" b="0" i="1" smtClean="0">
                        <a:latin typeface="Cambria Math" panose="02040503050406030204" pitchFamily="18" charset="0"/>
                        <a:ea typeface="微软雅黑" panose="020B0503020204020204" pitchFamily="34" charset="-122"/>
                      </a:rPr>
                      <m:t>−1]</m:t>
                    </m:r>
                  </m:oMath>
                </a14:m>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前缀和！</a:t>
                </a:r>
                <a:endParaRPr lang="en-US" altLang="zh-CN" sz="1600"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en-US" altLang="zh-CN" sz="1600" b="1" dirty="0">
                    <a:latin typeface="微软雅黑" panose="020B0503020204020204" pitchFamily="34" charset="-122"/>
                    <a:ea typeface="微软雅黑" panose="020B0503020204020204" pitchFamily="34" charset="-122"/>
                  </a:rPr>
                  <a:t>  end  </a:t>
                </a:r>
                <a:r>
                  <a:rPr lang="en-US" altLang="zh-CN" sz="1600" dirty="0">
                    <a:latin typeface="微软雅黑" panose="020B0503020204020204" pitchFamily="34" charset="-122"/>
                    <a:ea typeface="微软雅黑" panose="020B0503020204020204" pitchFamily="34" charset="-122"/>
                  </a:rPr>
                  <a:t>//C[</a:t>
                </a:r>
                <a:r>
                  <a:rPr lang="en-US" altLang="zh-CN" sz="1600" dirty="0" err="1">
                    <a:latin typeface="微软雅黑" panose="020B0503020204020204" pitchFamily="34" charset="-122"/>
                    <a:ea typeface="微软雅黑" panose="020B0503020204020204" pitchFamily="34" charset="-122"/>
                  </a:rPr>
                  <a:t>i</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记录序列</a:t>
                </a:r>
                <a:r>
                  <a:rPr lang="en-US" altLang="zh-CN" sz="1600" dirty="0">
                    <a:latin typeface="微软雅黑" panose="020B0503020204020204" pitchFamily="34" charset="-122"/>
                    <a:ea typeface="微软雅黑" panose="020B0503020204020204" pitchFamily="34" charset="-122"/>
                  </a:rPr>
                  <a:t>A</a:t>
                </a:r>
                <a:r>
                  <a:rPr lang="zh-CN" altLang="en-US" sz="1600" dirty="0">
                    <a:latin typeface="微软雅黑" panose="020B0503020204020204" pitchFamily="34" charset="-122"/>
                    <a:ea typeface="微软雅黑" panose="020B0503020204020204" pitchFamily="34" charset="-122"/>
                  </a:rPr>
                  <a:t>中</a:t>
                </a:r>
                <a:r>
                  <a:rPr lang="zh-CN" altLang="en-US" sz="1600" dirty="0">
                    <a:solidFill>
                      <a:schemeClr val="accent4">
                        <a:lumMod val="60000"/>
                        <a:lumOff val="40000"/>
                      </a:schemeClr>
                    </a:solidFill>
                    <a:latin typeface="微软雅黑" panose="020B0503020204020204" pitchFamily="34" charset="-122"/>
                    <a:ea typeface="微软雅黑" panose="020B0503020204020204" pitchFamily="34" charset="-122"/>
                  </a:rPr>
                  <a:t>小于等于</a:t>
                </a:r>
                <a:r>
                  <a:rPr lang="en-US" altLang="zh-CN" sz="1600" dirty="0">
                    <a:solidFill>
                      <a:srgbClr val="FFFF00"/>
                    </a:solidFill>
                    <a:latin typeface="微软雅黑" panose="020B0503020204020204" pitchFamily="34" charset="-122"/>
                    <a:ea typeface="微软雅黑" panose="020B0503020204020204" pitchFamily="34" charset="-122"/>
                  </a:rPr>
                  <a:t>i</a:t>
                </a:r>
                <a:r>
                  <a:rPr lang="zh-CN" altLang="en-US" sz="1600" dirty="0">
                    <a:latin typeface="微软雅黑" panose="020B0503020204020204" pitchFamily="34" charset="-122"/>
                    <a:ea typeface="微软雅黑" panose="020B0503020204020204" pitchFamily="34" charset="-122"/>
                  </a:rPr>
                  <a:t>的元素个数</a:t>
                </a:r>
                <a:endParaRPr lang="en-US" altLang="zh-CN" sz="1600" b="1"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en-US" altLang="zh-CN" sz="1600" b="1" dirty="0">
                    <a:latin typeface="微软雅黑" panose="020B0503020204020204" pitchFamily="34" charset="-122"/>
                    <a:ea typeface="微软雅黑" panose="020B0503020204020204" pitchFamily="34" charset="-122"/>
                  </a:rPr>
                  <a:t> for</a:t>
                </a:r>
                <a:r>
                  <a:rPr lang="en-US" altLang="zh-CN"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𝑗</m:t>
                    </m:r>
                    <m:r>
                      <a:rPr lang="en-US" altLang="zh-CN" sz="1600" i="1">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𝑛</m:t>
                    </m:r>
                  </m:oMath>
                </a14:m>
                <a:r>
                  <a:rPr lang="en-US" altLang="zh-CN"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to</a:t>
                </a:r>
                <a:r>
                  <a:rPr lang="en-US" altLang="zh-CN"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b="0" i="0" smtClean="0">
                        <a:latin typeface="Cambria Math" panose="02040503050406030204" pitchFamily="18" charset="0"/>
                        <a:ea typeface="微软雅黑" panose="020B0503020204020204" pitchFamily="34" charset="-122"/>
                      </a:rPr>
                      <m:t>1</m:t>
                    </m:r>
                  </m:oMath>
                </a14:m>
                <a:r>
                  <a:rPr lang="en-US" altLang="zh-CN"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do</a:t>
                </a:r>
              </a:p>
              <a:p>
                <a:pPr marL="360000" lvl="0" indent="-288000" eaLnBrk="0" fontAlgn="base" hangingPunct="0">
                  <a:spcBef>
                    <a:spcPct val="0"/>
                  </a:spcBef>
                  <a:spcAft>
                    <a:spcPct val="0"/>
                  </a:spcAft>
                  <a:buFont typeface="+mj-lt"/>
                  <a:buAutoNum type="arabicPeriod"/>
                </a:pPr>
                <a:r>
                  <a:rPr lang="en-US" altLang="zh-CN" sz="1600" dirty="0">
                    <a:latin typeface="微软雅黑" panose="020B0503020204020204" pitchFamily="34" charset="-122"/>
                    <a:ea typeface="微软雅黑" panose="020B0503020204020204" pitchFamily="34" charset="-122"/>
                  </a:rPr>
                  <a:t> |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𝐵</m:t>
                    </m:r>
                    <m:d>
                      <m:dPr>
                        <m:begChr m:val="["/>
                        <m:endChr m:val="]"/>
                        <m:ctrlPr>
                          <a:rPr lang="en-US" altLang="zh-CN" sz="1600" b="0" i="1" smtClean="0">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𝐶</m:t>
                        </m:r>
                        <m:d>
                          <m:dPr>
                            <m:begChr m:val="["/>
                            <m:endChr m:val="]"/>
                            <m:ctrlPr>
                              <a:rPr lang="en-US" altLang="zh-CN" sz="1600" b="0" i="1" smtClean="0">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𝐴</m:t>
                            </m:r>
                            <m:r>
                              <a:rPr lang="en-US" altLang="zh-CN" sz="1600" b="0" i="1" smtClean="0">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𝑗</m:t>
                            </m:r>
                            <m:r>
                              <a:rPr lang="en-US" altLang="zh-CN" sz="1600" b="0" i="1" smtClean="0">
                                <a:latin typeface="Cambria Math" panose="02040503050406030204" pitchFamily="18" charset="0"/>
                                <a:ea typeface="微软雅黑" panose="020B0503020204020204" pitchFamily="34" charset="-122"/>
                              </a:rPr>
                              <m:t>]</m:t>
                            </m:r>
                          </m:e>
                        </m:d>
                      </m:e>
                    </m:d>
                    <m:r>
                      <a:rPr lang="en-US" altLang="zh-CN" sz="1600" b="0" i="1" smtClean="0">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𝐴</m:t>
                    </m:r>
                    <m:d>
                      <m:dPr>
                        <m:begChr m:val="["/>
                        <m:endChr m:val="]"/>
                        <m:ctrlPr>
                          <a:rPr lang="en-US" altLang="zh-CN" sz="1600" b="0" i="1" smtClean="0">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𝑗</m:t>
                        </m:r>
                      </m:e>
                    </m:d>
                  </m:oMath>
                </a14:m>
                <a:endParaRPr lang="en-US" altLang="zh-CN" sz="1600" b="0" dirty="0">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en-US" altLang="zh-CN" sz="1600" dirty="0">
                    <a:ea typeface="微软雅黑" panose="020B0503020204020204" pitchFamily="34" charset="-122"/>
                  </a:rPr>
                  <a:t>  </a:t>
                </a:r>
                <a:r>
                  <a:rPr lang="en-US" altLang="zh-CN" sz="1600" b="0" dirty="0">
                    <a:ea typeface="微软雅黑" panose="020B0503020204020204" pitchFamily="34" charset="-122"/>
                  </a:rPr>
                  <a:t>|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𝐶</m:t>
                    </m:r>
                    <m:d>
                      <m:dPr>
                        <m:begChr m:val="["/>
                        <m:endChr m:val="]"/>
                        <m:ctrlPr>
                          <a:rPr lang="en-US" altLang="zh-CN" sz="1600" b="0" i="1" smtClean="0">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𝐴</m:t>
                        </m:r>
                        <m:d>
                          <m:dPr>
                            <m:begChr m:val="["/>
                            <m:endChr m:val="]"/>
                            <m:ctrlPr>
                              <a:rPr lang="en-US" altLang="zh-CN" sz="1600" b="0" i="1" smtClean="0">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𝑗</m:t>
                            </m:r>
                          </m:e>
                        </m:d>
                      </m:e>
                    </m:d>
                    <m:r>
                      <a:rPr lang="en-US" altLang="zh-CN" sz="1600" b="0" i="1" smtClean="0">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𝐶</m:t>
                    </m:r>
                    <m:d>
                      <m:dPr>
                        <m:begChr m:val="["/>
                        <m:endChr m:val="]"/>
                        <m:ctrlPr>
                          <a:rPr lang="en-US" altLang="zh-CN" sz="1600" b="0" i="1" smtClean="0">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𝐴</m:t>
                        </m:r>
                        <m:d>
                          <m:dPr>
                            <m:begChr m:val="["/>
                            <m:endChr m:val="]"/>
                            <m:ctrlPr>
                              <a:rPr lang="en-US" altLang="zh-CN" sz="1600" b="0" i="1" smtClean="0">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𝑗</m:t>
                            </m:r>
                          </m:e>
                        </m:d>
                      </m:e>
                    </m:d>
                    <m:r>
                      <a:rPr lang="en-US" altLang="zh-CN" sz="1600" b="0" i="1" smtClean="0">
                        <a:latin typeface="Cambria Math" panose="02040503050406030204" pitchFamily="18" charset="0"/>
                        <a:ea typeface="微软雅黑" panose="020B0503020204020204" pitchFamily="34" charset="-122"/>
                      </a:rPr>
                      <m:t>−1 </m:t>
                    </m:r>
                  </m:oMath>
                </a14:m>
                <a:endParaRPr lang="en-US" altLang="zh-CN" sz="1600" i="1"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en-US" altLang="zh-CN" sz="1600" b="1" dirty="0">
                    <a:latin typeface="微软雅黑" panose="020B0503020204020204" pitchFamily="34" charset="-122"/>
                    <a:ea typeface="微软雅黑" panose="020B0503020204020204" pitchFamily="34" charset="-122"/>
                  </a:rPr>
                  <a:t> end</a:t>
                </a:r>
                <a:endParaRPr lang="en-US" altLang="zh-CN" sz="1600"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zh-CN" altLang="zh-CN" sz="1600" dirty="0">
                    <a:latin typeface="微软雅黑" panose="020B0503020204020204" pitchFamily="34" charset="-122"/>
                    <a:ea typeface="微软雅黑" panose="020B0503020204020204" pitchFamily="34" charset="-122"/>
                  </a:rPr>
                  <a:t>———————————————</a:t>
                </a:r>
              </a:p>
            </p:txBody>
          </p:sp>
        </mc:Choice>
        <mc:Fallback xmlns="">
          <p:sp>
            <p:nvSpPr>
              <p:cNvPr id="147" name="任意多边形: 形状 146">
                <a:extLst>
                  <a:ext uri="{FF2B5EF4-FFF2-40B4-BE49-F238E27FC236}">
                    <a16:creationId xmlns:a16="http://schemas.microsoft.com/office/drawing/2014/main" id="{79442630-181D-4AA1-84A5-8E981D7D30DA}"/>
                  </a:ext>
                </a:extLst>
              </p:cNvPr>
              <p:cNvSpPr>
                <a:spLocks noRot="1" noChangeAspect="1" noMove="1" noResize="1" noEditPoints="1" noAdjustHandles="1" noChangeArrowheads="1" noChangeShapeType="1" noTextEdit="1"/>
              </p:cNvSpPr>
              <p:nvPr/>
            </p:nvSpPr>
            <p:spPr>
              <a:xfrm>
                <a:off x="129493" y="1875051"/>
                <a:ext cx="4886455" cy="4152162"/>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blipFill>
                <a:blip r:embed="rId3"/>
                <a:stretch>
                  <a:fillRect/>
                </a:stretch>
              </a:blipFill>
            </p:spPr>
            <p:txBody>
              <a:bodyPr/>
              <a:lstStyle/>
              <a:p>
                <a:r>
                  <a:rPr lang="zh-CN" altLang="en-US">
                    <a:noFill/>
                  </a:rPr>
                  <a:t> </a:t>
                </a:r>
              </a:p>
            </p:txBody>
          </p:sp>
        </mc:Fallback>
      </mc:AlternateContent>
      <p:sp>
        <p:nvSpPr>
          <p:cNvPr id="2" name="标题 1"/>
          <p:cNvSpPr>
            <a:spLocks noGrp="1"/>
          </p:cNvSpPr>
          <p:nvPr>
            <p:ph type="title"/>
          </p:nvPr>
        </p:nvSpPr>
        <p:spPr/>
        <p:txBody>
          <a:bodyPr/>
          <a:lstStyle/>
          <a:p>
            <a:r>
              <a:rPr lang="en-US" altLang="zh-CN" dirty="0"/>
              <a:t>10.7.1</a:t>
            </a:r>
            <a:r>
              <a:rPr lang="zh-CN" altLang="en-US" dirty="0"/>
              <a:t>  计数排序的示例</a:t>
            </a:r>
          </a:p>
        </p:txBody>
      </p:sp>
      <p:sp>
        <p:nvSpPr>
          <p:cNvPr id="3" name="副标题 2"/>
          <p:cNvSpPr>
            <a:spLocks noGrp="1"/>
          </p:cNvSpPr>
          <p:nvPr>
            <p:ph type="subTitle" idx="1"/>
          </p:nvPr>
        </p:nvSpPr>
        <p:spPr/>
        <p:txBody>
          <a:bodyPr/>
          <a:lstStyle/>
          <a:p>
            <a:r>
              <a:rPr lang="en-US" altLang="zh-CN" dirty="0"/>
              <a:t>10.7.1</a:t>
            </a:r>
            <a:r>
              <a:rPr lang="zh-CN" altLang="en-US" dirty="0"/>
              <a:t> 计数排序</a:t>
            </a:r>
          </a:p>
        </p:txBody>
      </p:sp>
      <p:sp>
        <p:nvSpPr>
          <p:cNvPr id="4" name="文本占位符 3"/>
          <p:cNvSpPr>
            <a:spLocks noGrp="1"/>
          </p:cNvSpPr>
          <p:nvPr>
            <p:ph type="body" idx="10"/>
          </p:nvPr>
        </p:nvSpPr>
        <p:spPr/>
        <p:txBody>
          <a:bodyPr/>
          <a:lstStyle/>
          <a:p>
            <a:r>
              <a:rPr lang="zh-CN" altLang="en-US" dirty="0"/>
              <a:t>数据结构</a:t>
            </a:r>
          </a:p>
        </p:txBody>
      </p:sp>
      <p:sp>
        <p:nvSpPr>
          <p:cNvPr id="71" name="Rectangle 96">
            <a:extLst>
              <a:ext uri="{FF2B5EF4-FFF2-40B4-BE49-F238E27FC236}">
                <a16:creationId xmlns:a16="http://schemas.microsoft.com/office/drawing/2014/main" id="{B578486C-B8F0-46CD-BAB4-8E298AED882F}"/>
              </a:ext>
            </a:extLst>
          </p:cNvPr>
          <p:cNvSpPr>
            <a:spLocks noChangeArrowheads="1"/>
          </p:cNvSpPr>
          <p:nvPr/>
        </p:nvSpPr>
        <p:spPr bwMode="auto">
          <a:xfrm>
            <a:off x="200770" y="4520814"/>
            <a:ext cx="3352800" cy="819150"/>
          </a:xfrm>
          <a:prstGeom prst="rect">
            <a:avLst/>
          </a:prstGeom>
          <a:noFill/>
          <a:ln w="28575">
            <a:solidFill>
              <a:srgbClr val="FFC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70" name="Rectangle 65">
            <a:extLst>
              <a:ext uri="{FF2B5EF4-FFF2-40B4-BE49-F238E27FC236}">
                <a16:creationId xmlns:a16="http://schemas.microsoft.com/office/drawing/2014/main" id="{747A3302-D7A8-4506-AB2A-124EDBEFFFF4}"/>
              </a:ext>
            </a:extLst>
          </p:cNvPr>
          <p:cNvSpPr>
            <a:spLocks noChangeArrowheads="1"/>
          </p:cNvSpPr>
          <p:nvPr/>
        </p:nvSpPr>
        <p:spPr bwMode="auto">
          <a:xfrm>
            <a:off x="8031954" y="4063614"/>
            <a:ext cx="549275" cy="457200"/>
          </a:xfrm>
          <a:prstGeom prst="rect">
            <a:avLst/>
          </a:prstGeom>
          <a:solidFill>
            <a:srgbClr val="FF99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endParaRPr lang="zh-CN" altLang="zh-CN" b="1">
              <a:solidFill>
                <a:schemeClr val="folHlink"/>
              </a:solidFill>
              <a:latin typeface="Times New Roman" pitchFamily="18" charset="0"/>
            </a:endParaRPr>
          </a:p>
        </p:txBody>
      </p:sp>
      <p:sp>
        <p:nvSpPr>
          <p:cNvPr id="72" name="Rectangle 6">
            <a:extLst>
              <a:ext uri="{FF2B5EF4-FFF2-40B4-BE49-F238E27FC236}">
                <a16:creationId xmlns:a16="http://schemas.microsoft.com/office/drawing/2014/main" id="{F20461E4-BB27-47E9-8B14-AE0CA729E843}"/>
              </a:ext>
            </a:extLst>
          </p:cNvPr>
          <p:cNvSpPr>
            <a:spLocks noChangeArrowheads="1"/>
          </p:cNvSpPr>
          <p:nvPr/>
        </p:nvSpPr>
        <p:spPr bwMode="auto">
          <a:xfrm>
            <a:off x="11295854" y="3087302"/>
            <a:ext cx="547688" cy="457200"/>
          </a:xfrm>
          <a:prstGeom prst="rect">
            <a:avLst/>
          </a:prstGeom>
          <a:solidFill>
            <a:srgbClr val="FF99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r>
              <a:rPr lang="en-US" altLang="zh-CN" b="1">
                <a:solidFill>
                  <a:schemeClr val="folHlink"/>
                </a:solidFill>
                <a:latin typeface="Times New Roman" pitchFamily="18" charset="0"/>
              </a:rPr>
              <a:t>5</a:t>
            </a:r>
          </a:p>
        </p:txBody>
      </p:sp>
      <p:sp>
        <p:nvSpPr>
          <p:cNvPr id="73" name="Rectangle 2">
            <a:extLst>
              <a:ext uri="{FF2B5EF4-FFF2-40B4-BE49-F238E27FC236}">
                <a16:creationId xmlns:a16="http://schemas.microsoft.com/office/drawing/2014/main" id="{DE1A8D57-BEFA-47B0-8516-910EC276D766}"/>
              </a:ext>
            </a:extLst>
          </p:cNvPr>
          <p:cNvSpPr>
            <a:spLocks noChangeArrowheads="1"/>
          </p:cNvSpPr>
          <p:nvPr/>
        </p:nvSpPr>
        <p:spPr bwMode="auto">
          <a:xfrm>
            <a:off x="6934992" y="4063614"/>
            <a:ext cx="549275" cy="457200"/>
          </a:xfrm>
          <a:prstGeom prst="rect">
            <a:avLst/>
          </a:prstGeom>
          <a:solidFill>
            <a:srgbClr val="FF99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r>
              <a:rPr lang="en-US" altLang="zh-CN" b="1">
                <a:solidFill>
                  <a:schemeClr val="folHlink"/>
                </a:solidFill>
                <a:latin typeface="Times New Roman" pitchFamily="18" charset="0"/>
              </a:rPr>
              <a:t>3</a:t>
            </a:r>
          </a:p>
        </p:txBody>
      </p:sp>
      <p:sp>
        <p:nvSpPr>
          <p:cNvPr id="74" name="Rectangle 3">
            <a:extLst>
              <a:ext uri="{FF2B5EF4-FFF2-40B4-BE49-F238E27FC236}">
                <a16:creationId xmlns:a16="http://schemas.microsoft.com/office/drawing/2014/main" id="{3A09EA6A-0BC4-479F-AFF0-30518A7AE9C3}"/>
              </a:ext>
            </a:extLst>
          </p:cNvPr>
          <p:cNvSpPr>
            <a:spLocks noChangeArrowheads="1"/>
          </p:cNvSpPr>
          <p:nvPr/>
        </p:nvSpPr>
        <p:spPr bwMode="auto">
          <a:xfrm>
            <a:off x="8031954" y="4058852"/>
            <a:ext cx="549275" cy="457200"/>
          </a:xfrm>
          <a:prstGeom prst="rect">
            <a:avLst/>
          </a:prstGeom>
          <a:solidFill>
            <a:srgbClr val="FFFF66"/>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r>
              <a:rPr lang="en-US" altLang="zh-CN" b="1">
                <a:solidFill>
                  <a:schemeClr val="folHlink"/>
                </a:solidFill>
                <a:latin typeface="Times New Roman" pitchFamily="18" charset="0"/>
              </a:rPr>
              <a:t>4</a:t>
            </a:r>
          </a:p>
        </p:txBody>
      </p:sp>
      <p:sp>
        <p:nvSpPr>
          <p:cNvPr id="75" name="Rectangle 4">
            <a:extLst>
              <a:ext uri="{FF2B5EF4-FFF2-40B4-BE49-F238E27FC236}">
                <a16:creationId xmlns:a16="http://schemas.microsoft.com/office/drawing/2014/main" id="{9795BDB3-F3DA-460F-B4C8-4DE43CBD7234}"/>
              </a:ext>
            </a:extLst>
          </p:cNvPr>
          <p:cNvSpPr>
            <a:spLocks noChangeArrowheads="1"/>
          </p:cNvSpPr>
          <p:nvPr/>
        </p:nvSpPr>
        <p:spPr bwMode="auto">
          <a:xfrm>
            <a:off x="10744992" y="3073014"/>
            <a:ext cx="549275" cy="457200"/>
          </a:xfrm>
          <a:prstGeom prst="rect">
            <a:avLst/>
          </a:prstGeom>
          <a:solidFill>
            <a:srgbClr val="FF99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r>
              <a:rPr lang="en-US" altLang="zh-CN" b="1">
                <a:solidFill>
                  <a:schemeClr val="folHlink"/>
                </a:solidFill>
                <a:latin typeface="Times New Roman" pitchFamily="18" charset="0"/>
              </a:rPr>
              <a:t>2</a:t>
            </a:r>
          </a:p>
        </p:txBody>
      </p:sp>
      <p:sp>
        <p:nvSpPr>
          <p:cNvPr id="76" name="Rectangle 5">
            <a:extLst>
              <a:ext uri="{FF2B5EF4-FFF2-40B4-BE49-F238E27FC236}">
                <a16:creationId xmlns:a16="http://schemas.microsoft.com/office/drawing/2014/main" id="{7EBD2126-4B58-4AEE-B99A-6491A89FB138}"/>
              </a:ext>
            </a:extLst>
          </p:cNvPr>
          <p:cNvSpPr>
            <a:spLocks noChangeArrowheads="1"/>
          </p:cNvSpPr>
          <p:nvPr/>
        </p:nvSpPr>
        <p:spPr bwMode="auto">
          <a:xfrm>
            <a:off x="11294267" y="3063489"/>
            <a:ext cx="549275" cy="457200"/>
          </a:xfrm>
          <a:prstGeom prst="rect">
            <a:avLst/>
          </a:prstGeom>
          <a:solidFill>
            <a:srgbClr val="FFFF66"/>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r>
              <a:rPr lang="en-US" altLang="zh-CN" b="1">
                <a:solidFill>
                  <a:schemeClr val="folHlink"/>
                </a:solidFill>
                <a:latin typeface="Times New Roman" pitchFamily="18" charset="0"/>
              </a:rPr>
              <a:t>5</a:t>
            </a:r>
          </a:p>
        </p:txBody>
      </p:sp>
      <p:sp>
        <p:nvSpPr>
          <p:cNvPr id="77" name="Rectangle 7">
            <a:extLst>
              <a:ext uri="{FF2B5EF4-FFF2-40B4-BE49-F238E27FC236}">
                <a16:creationId xmlns:a16="http://schemas.microsoft.com/office/drawing/2014/main" id="{742DE241-FCED-4C97-99CA-DAAE01655FCF}"/>
              </a:ext>
            </a:extLst>
          </p:cNvPr>
          <p:cNvSpPr>
            <a:spLocks noChangeArrowheads="1"/>
          </p:cNvSpPr>
          <p:nvPr/>
        </p:nvSpPr>
        <p:spPr bwMode="auto">
          <a:xfrm>
            <a:off x="9648029" y="3073014"/>
            <a:ext cx="549275" cy="457200"/>
          </a:xfrm>
          <a:prstGeom prst="rect">
            <a:avLst/>
          </a:prstGeom>
          <a:solidFill>
            <a:srgbClr val="FF99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r>
              <a:rPr lang="en-US" altLang="zh-CN" b="1">
                <a:solidFill>
                  <a:schemeClr val="folHlink"/>
                </a:solidFill>
                <a:latin typeface="Times New Roman" pitchFamily="18" charset="0"/>
              </a:rPr>
              <a:t>1</a:t>
            </a:r>
          </a:p>
        </p:txBody>
      </p:sp>
      <p:sp>
        <p:nvSpPr>
          <p:cNvPr id="78" name="Rectangle 9">
            <a:extLst>
              <a:ext uri="{FF2B5EF4-FFF2-40B4-BE49-F238E27FC236}">
                <a16:creationId xmlns:a16="http://schemas.microsoft.com/office/drawing/2014/main" id="{8D31148C-0F12-45C9-977C-B5C81A29AE37}"/>
              </a:ext>
            </a:extLst>
          </p:cNvPr>
          <p:cNvSpPr>
            <a:spLocks noChangeArrowheads="1"/>
          </p:cNvSpPr>
          <p:nvPr/>
        </p:nvSpPr>
        <p:spPr bwMode="auto">
          <a:xfrm>
            <a:off x="8031954" y="3073014"/>
            <a:ext cx="549275" cy="457200"/>
          </a:xfrm>
          <a:prstGeom prst="rect">
            <a:avLst/>
          </a:prstGeom>
          <a:solidFill>
            <a:srgbClr val="FF99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r>
              <a:rPr lang="en-US" altLang="zh-CN" b="1">
                <a:solidFill>
                  <a:schemeClr val="folHlink"/>
                </a:solidFill>
                <a:latin typeface="Times New Roman" pitchFamily="18" charset="0"/>
              </a:rPr>
              <a:t>3</a:t>
            </a:r>
          </a:p>
        </p:txBody>
      </p:sp>
      <p:sp>
        <p:nvSpPr>
          <p:cNvPr id="79" name="Rectangle 10">
            <a:extLst>
              <a:ext uri="{FF2B5EF4-FFF2-40B4-BE49-F238E27FC236}">
                <a16:creationId xmlns:a16="http://schemas.microsoft.com/office/drawing/2014/main" id="{FC4E3E65-4BF6-4B56-876A-3D13ADE4CA32}"/>
              </a:ext>
            </a:extLst>
          </p:cNvPr>
          <p:cNvSpPr>
            <a:spLocks noChangeArrowheads="1"/>
          </p:cNvSpPr>
          <p:nvPr/>
        </p:nvSpPr>
        <p:spPr bwMode="auto">
          <a:xfrm>
            <a:off x="7484267" y="3073014"/>
            <a:ext cx="547687" cy="457200"/>
          </a:xfrm>
          <a:prstGeom prst="rect">
            <a:avLst/>
          </a:prstGeom>
          <a:solidFill>
            <a:srgbClr val="FFFF66"/>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r>
              <a:rPr lang="en-US" altLang="zh-CN" b="1">
                <a:solidFill>
                  <a:schemeClr val="folHlink"/>
                </a:solidFill>
                <a:latin typeface="Times New Roman" pitchFamily="18" charset="0"/>
              </a:rPr>
              <a:t>4</a:t>
            </a:r>
          </a:p>
        </p:txBody>
      </p:sp>
      <p:sp>
        <p:nvSpPr>
          <p:cNvPr id="80" name="Rectangle 11">
            <a:extLst>
              <a:ext uri="{FF2B5EF4-FFF2-40B4-BE49-F238E27FC236}">
                <a16:creationId xmlns:a16="http://schemas.microsoft.com/office/drawing/2014/main" id="{93D271F2-2606-42FD-9698-3C792D4F647F}"/>
              </a:ext>
            </a:extLst>
          </p:cNvPr>
          <p:cNvSpPr>
            <a:spLocks noChangeArrowheads="1"/>
          </p:cNvSpPr>
          <p:nvPr/>
        </p:nvSpPr>
        <p:spPr bwMode="auto">
          <a:xfrm>
            <a:off x="6934992" y="3073014"/>
            <a:ext cx="549275" cy="457200"/>
          </a:xfrm>
          <a:prstGeom prst="rect">
            <a:avLst/>
          </a:prstGeom>
          <a:solidFill>
            <a:srgbClr val="FF99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r>
              <a:rPr lang="en-US" altLang="zh-CN" b="1">
                <a:solidFill>
                  <a:schemeClr val="folHlink"/>
                </a:solidFill>
                <a:latin typeface="Times New Roman" pitchFamily="18" charset="0"/>
              </a:rPr>
              <a:t>3</a:t>
            </a:r>
          </a:p>
        </p:txBody>
      </p:sp>
      <p:sp>
        <p:nvSpPr>
          <p:cNvPr id="81" name="Rectangle 12">
            <a:extLst>
              <a:ext uri="{FF2B5EF4-FFF2-40B4-BE49-F238E27FC236}">
                <a16:creationId xmlns:a16="http://schemas.microsoft.com/office/drawing/2014/main" id="{88EB2672-3B0A-4F69-B688-B63C3B3B101A}"/>
              </a:ext>
            </a:extLst>
          </p:cNvPr>
          <p:cNvSpPr>
            <a:spLocks noChangeArrowheads="1"/>
          </p:cNvSpPr>
          <p:nvPr/>
        </p:nvSpPr>
        <p:spPr bwMode="auto">
          <a:xfrm>
            <a:off x="6371429" y="3073014"/>
            <a:ext cx="563563" cy="457200"/>
          </a:xfrm>
          <a:prstGeom prst="rect">
            <a:avLst/>
          </a:prstGeom>
          <a:solidFill>
            <a:srgbClr val="FF99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r>
              <a:rPr lang="en-US" altLang="zh-CN" b="1">
                <a:solidFill>
                  <a:schemeClr val="folHlink"/>
                </a:solidFill>
                <a:latin typeface="Times New Roman" pitchFamily="18" charset="0"/>
              </a:rPr>
              <a:t>1</a:t>
            </a:r>
          </a:p>
        </p:txBody>
      </p:sp>
      <p:sp>
        <p:nvSpPr>
          <p:cNvPr id="82" name="Rectangle 13">
            <a:extLst>
              <a:ext uri="{FF2B5EF4-FFF2-40B4-BE49-F238E27FC236}">
                <a16:creationId xmlns:a16="http://schemas.microsoft.com/office/drawing/2014/main" id="{FA9B9646-4B8E-4B35-932A-DE1B30703F1C}"/>
              </a:ext>
            </a:extLst>
          </p:cNvPr>
          <p:cNvSpPr>
            <a:spLocks noChangeArrowheads="1"/>
          </p:cNvSpPr>
          <p:nvPr/>
        </p:nvSpPr>
        <p:spPr bwMode="auto">
          <a:xfrm>
            <a:off x="5838029" y="3073014"/>
            <a:ext cx="533400" cy="457200"/>
          </a:xfrm>
          <a:prstGeom prst="rect">
            <a:avLst/>
          </a:prstGeom>
          <a:solidFill>
            <a:srgbClr val="FF99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r>
              <a:rPr lang="en-US" altLang="zh-CN" b="1">
                <a:solidFill>
                  <a:schemeClr val="folHlink"/>
                </a:solidFill>
                <a:latin typeface="Times New Roman" pitchFamily="18" charset="0"/>
              </a:rPr>
              <a:t>4</a:t>
            </a:r>
          </a:p>
        </p:txBody>
      </p:sp>
      <p:sp>
        <p:nvSpPr>
          <p:cNvPr id="83" name="Line 14">
            <a:extLst>
              <a:ext uri="{FF2B5EF4-FFF2-40B4-BE49-F238E27FC236}">
                <a16:creationId xmlns:a16="http://schemas.microsoft.com/office/drawing/2014/main" id="{9D5921A5-26D1-4C39-9097-DF7DECEB6122}"/>
              </a:ext>
            </a:extLst>
          </p:cNvPr>
          <p:cNvSpPr>
            <a:spLocks noChangeShapeType="1"/>
          </p:cNvSpPr>
          <p:nvPr/>
        </p:nvSpPr>
        <p:spPr bwMode="auto">
          <a:xfrm>
            <a:off x="5838029" y="3073014"/>
            <a:ext cx="2743200" cy="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84" name="Line 15">
            <a:extLst>
              <a:ext uri="{FF2B5EF4-FFF2-40B4-BE49-F238E27FC236}">
                <a16:creationId xmlns:a16="http://schemas.microsoft.com/office/drawing/2014/main" id="{71207491-293E-4110-BAE2-461AF5D7F3E1}"/>
              </a:ext>
            </a:extLst>
          </p:cNvPr>
          <p:cNvSpPr>
            <a:spLocks noChangeShapeType="1"/>
          </p:cNvSpPr>
          <p:nvPr/>
        </p:nvSpPr>
        <p:spPr bwMode="auto">
          <a:xfrm>
            <a:off x="5838029" y="3530214"/>
            <a:ext cx="2743200" cy="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85" name="Line 16">
            <a:extLst>
              <a:ext uri="{FF2B5EF4-FFF2-40B4-BE49-F238E27FC236}">
                <a16:creationId xmlns:a16="http://schemas.microsoft.com/office/drawing/2014/main" id="{900E73E3-286A-4B8A-88DC-31A6487DC89E}"/>
              </a:ext>
            </a:extLst>
          </p:cNvPr>
          <p:cNvSpPr>
            <a:spLocks noChangeShapeType="1"/>
          </p:cNvSpPr>
          <p:nvPr/>
        </p:nvSpPr>
        <p:spPr bwMode="auto">
          <a:xfrm>
            <a:off x="5838029" y="3073014"/>
            <a:ext cx="0" cy="45720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86" name="Line 17">
            <a:extLst>
              <a:ext uri="{FF2B5EF4-FFF2-40B4-BE49-F238E27FC236}">
                <a16:creationId xmlns:a16="http://schemas.microsoft.com/office/drawing/2014/main" id="{AE175675-3DAB-408E-ABE2-FAF8C805612B}"/>
              </a:ext>
            </a:extLst>
          </p:cNvPr>
          <p:cNvSpPr>
            <a:spLocks noChangeShapeType="1"/>
          </p:cNvSpPr>
          <p:nvPr/>
        </p:nvSpPr>
        <p:spPr bwMode="auto">
          <a:xfrm>
            <a:off x="6371429" y="3073014"/>
            <a:ext cx="0" cy="457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87" name="Line 18">
            <a:extLst>
              <a:ext uri="{FF2B5EF4-FFF2-40B4-BE49-F238E27FC236}">
                <a16:creationId xmlns:a16="http://schemas.microsoft.com/office/drawing/2014/main" id="{5E1EFE47-7F39-48FC-B724-D081CCFA07FF}"/>
              </a:ext>
            </a:extLst>
          </p:cNvPr>
          <p:cNvSpPr>
            <a:spLocks noChangeShapeType="1"/>
          </p:cNvSpPr>
          <p:nvPr/>
        </p:nvSpPr>
        <p:spPr bwMode="auto">
          <a:xfrm>
            <a:off x="6934992" y="3073014"/>
            <a:ext cx="0" cy="457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88" name="Line 19">
            <a:extLst>
              <a:ext uri="{FF2B5EF4-FFF2-40B4-BE49-F238E27FC236}">
                <a16:creationId xmlns:a16="http://schemas.microsoft.com/office/drawing/2014/main" id="{EDD74991-C43B-4C2A-BFD6-CBD4EB9ADEF2}"/>
              </a:ext>
            </a:extLst>
          </p:cNvPr>
          <p:cNvSpPr>
            <a:spLocks noChangeShapeType="1"/>
          </p:cNvSpPr>
          <p:nvPr/>
        </p:nvSpPr>
        <p:spPr bwMode="auto">
          <a:xfrm>
            <a:off x="7484267" y="3073014"/>
            <a:ext cx="0" cy="457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89" name="Line 20">
            <a:extLst>
              <a:ext uri="{FF2B5EF4-FFF2-40B4-BE49-F238E27FC236}">
                <a16:creationId xmlns:a16="http://schemas.microsoft.com/office/drawing/2014/main" id="{67F99BAE-B0ED-4D59-885B-32710E83DD07}"/>
              </a:ext>
            </a:extLst>
          </p:cNvPr>
          <p:cNvSpPr>
            <a:spLocks noChangeShapeType="1"/>
          </p:cNvSpPr>
          <p:nvPr/>
        </p:nvSpPr>
        <p:spPr bwMode="auto">
          <a:xfrm>
            <a:off x="8031954" y="3073014"/>
            <a:ext cx="0" cy="457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90" name="Line 21">
            <a:extLst>
              <a:ext uri="{FF2B5EF4-FFF2-40B4-BE49-F238E27FC236}">
                <a16:creationId xmlns:a16="http://schemas.microsoft.com/office/drawing/2014/main" id="{0F4D13F8-ADEB-43C8-926E-F8EC90F9FD3E}"/>
              </a:ext>
            </a:extLst>
          </p:cNvPr>
          <p:cNvSpPr>
            <a:spLocks noChangeShapeType="1"/>
          </p:cNvSpPr>
          <p:nvPr/>
        </p:nvSpPr>
        <p:spPr bwMode="auto">
          <a:xfrm>
            <a:off x="8581229" y="3073014"/>
            <a:ext cx="0" cy="45720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graphicFrame>
        <p:nvGraphicFramePr>
          <p:cNvPr id="91" name="Group 22">
            <a:extLst>
              <a:ext uri="{FF2B5EF4-FFF2-40B4-BE49-F238E27FC236}">
                <a16:creationId xmlns:a16="http://schemas.microsoft.com/office/drawing/2014/main" id="{852CE7AB-912A-4AE0-9161-6D807ACB0B1C}"/>
              </a:ext>
            </a:extLst>
          </p:cNvPr>
          <p:cNvGraphicFramePr>
            <a:graphicFrameLocks noGrp="1"/>
          </p:cNvGraphicFramePr>
          <p:nvPr>
            <p:extLst>
              <p:ext uri="{D42A27DB-BD31-4B8C-83A1-F6EECF244321}">
                <p14:modId xmlns:p14="http://schemas.microsoft.com/office/powerpoint/2010/main" val="1691028830"/>
              </p:ext>
            </p:extLst>
          </p:nvPr>
        </p:nvGraphicFramePr>
        <p:xfrm>
          <a:off x="5838029" y="2692014"/>
          <a:ext cx="2743200" cy="457200"/>
        </p:xfrm>
        <a:graphic>
          <a:graphicData uri="http://schemas.openxmlformats.org/drawingml/2006/table">
            <a:tbl>
              <a:tblPr/>
              <a:tblGrid>
                <a:gridCol w="549275">
                  <a:extLst>
                    <a:ext uri="{9D8B030D-6E8A-4147-A177-3AD203B41FA5}">
                      <a16:colId xmlns:a16="http://schemas.microsoft.com/office/drawing/2014/main" val="20000"/>
                    </a:ext>
                  </a:extLst>
                </a:gridCol>
                <a:gridCol w="547688">
                  <a:extLst>
                    <a:ext uri="{9D8B030D-6E8A-4147-A177-3AD203B41FA5}">
                      <a16:colId xmlns:a16="http://schemas.microsoft.com/office/drawing/2014/main" val="20001"/>
                    </a:ext>
                  </a:extLst>
                </a:gridCol>
                <a:gridCol w="549275">
                  <a:extLst>
                    <a:ext uri="{9D8B030D-6E8A-4147-A177-3AD203B41FA5}">
                      <a16:colId xmlns:a16="http://schemas.microsoft.com/office/drawing/2014/main" val="20002"/>
                    </a:ext>
                  </a:extLst>
                </a:gridCol>
                <a:gridCol w="547687">
                  <a:extLst>
                    <a:ext uri="{9D8B030D-6E8A-4147-A177-3AD203B41FA5}">
                      <a16:colId xmlns:a16="http://schemas.microsoft.com/office/drawing/2014/main" val="20003"/>
                    </a:ext>
                  </a:extLst>
                </a:gridCol>
                <a:gridCol w="549275">
                  <a:extLst>
                    <a:ext uri="{9D8B030D-6E8A-4147-A177-3AD203B41FA5}">
                      <a16:colId xmlns:a16="http://schemas.microsoft.com/office/drawing/2014/main" val="20004"/>
                    </a:ext>
                  </a:extLst>
                </a:gridCol>
              </a:tblGrid>
              <a:tr h="457200">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1</a:t>
                      </a:r>
                    </a:p>
                  </a:txBody>
                  <a:tcPr horzOverflow="overflow">
                    <a:lnL cap="flat">
                      <a:noFill/>
                    </a:lnL>
                    <a:lnR>
                      <a:noFill/>
                    </a:lnR>
                    <a:lnT cap="flat">
                      <a:noFill/>
                    </a:lnT>
                    <a:lnB cap="flat">
                      <a:noFill/>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2</a:t>
                      </a:r>
                    </a:p>
                  </a:txBody>
                  <a:tcPr horzOverflow="overflow">
                    <a:lnL>
                      <a:noFill/>
                    </a:lnL>
                    <a:lnR>
                      <a:noFill/>
                    </a:lnR>
                    <a:lnT cap="flat">
                      <a:noFill/>
                    </a:lnT>
                    <a:lnB cap="flat">
                      <a:noFill/>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3</a:t>
                      </a:r>
                    </a:p>
                  </a:txBody>
                  <a:tcPr horzOverflow="overflow">
                    <a:lnL>
                      <a:noFill/>
                    </a:lnL>
                    <a:lnR>
                      <a:noFill/>
                    </a:lnR>
                    <a:lnT cap="flat">
                      <a:noFill/>
                    </a:lnT>
                    <a:lnB cap="flat">
                      <a:noFill/>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4</a:t>
                      </a:r>
                    </a:p>
                  </a:txBody>
                  <a:tcPr horzOverflow="overflow">
                    <a:lnL>
                      <a:noFill/>
                    </a:lnL>
                    <a:lnR>
                      <a:noFill/>
                    </a:lnR>
                    <a:lnT cap="flat">
                      <a:noFill/>
                    </a:lnT>
                    <a:lnB cap="flat">
                      <a:noFill/>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5</a:t>
                      </a:r>
                    </a:p>
                  </a:txBody>
                  <a:tcPr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92" name="Text Box 40">
            <a:extLst>
              <a:ext uri="{FF2B5EF4-FFF2-40B4-BE49-F238E27FC236}">
                <a16:creationId xmlns:a16="http://schemas.microsoft.com/office/drawing/2014/main" id="{437C4B83-7FB2-44D0-913D-0F768282218F}"/>
              </a:ext>
            </a:extLst>
          </p:cNvPr>
          <p:cNvSpPr txBox="1">
            <a:spLocks noChangeArrowheads="1"/>
          </p:cNvSpPr>
          <p:nvPr/>
        </p:nvSpPr>
        <p:spPr bwMode="auto">
          <a:xfrm>
            <a:off x="5228429" y="3104764"/>
            <a:ext cx="4270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i="1">
                <a:solidFill>
                  <a:srgbClr val="006600"/>
                </a:solidFill>
              </a:rPr>
              <a:t>A:</a:t>
            </a:r>
          </a:p>
        </p:txBody>
      </p:sp>
      <p:sp>
        <p:nvSpPr>
          <p:cNvPr id="93" name="Rectangle 41">
            <a:extLst>
              <a:ext uri="{FF2B5EF4-FFF2-40B4-BE49-F238E27FC236}">
                <a16:creationId xmlns:a16="http://schemas.microsoft.com/office/drawing/2014/main" id="{5ACEE3C1-D198-4DD3-8FA8-9C2DDB93D04A}"/>
              </a:ext>
            </a:extLst>
          </p:cNvPr>
          <p:cNvSpPr>
            <a:spLocks noChangeArrowheads="1"/>
          </p:cNvSpPr>
          <p:nvPr/>
        </p:nvSpPr>
        <p:spPr bwMode="auto">
          <a:xfrm>
            <a:off x="10197304" y="3073014"/>
            <a:ext cx="547688" cy="457200"/>
          </a:xfrm>
          <a:prstGeom prst="rect">
            <a:avLst/>
          </a:prstGeom>
          <a:solidFill>
            <a:srgbClr val="FF99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r>
              <a:rPr lang="en-US" altLang="zh-CN" b="1">
                <a:solidFill>
                  <a:schemeClr val="folHlink"/>
                </a:solidFill>
                <a:latin typeface="Times New Roman" pitchFamily="18" charset="0"/>
              </a:rPr>
              <a:t>1</a:t>
            </a:r>
          </a:p>
        </p:txBody>
      </p:sp>
      <p:sp>
        <p:nvSpPr>
          <p:cNvPr id="94" name="Line 42">
            <a:extLst>
              <a:ext uri="{FF2B5EF4-FFF2-40B4-BE49-F238E27FC236}">
                <a16:creationId xmlns:a16="http://schemas.microsoft.com/office/drawing/2014/main" id="{4BFE2772-89AC-4276-9F64-A6D4A125F356}"/>
              </a:ext>
            </a:extLst>
          </p:cNvPr>
          <p:cNvSpPr>
            <a:spLocks noChangeShapeType="1"/>
          </p:cNvSpPr>
          <p:nvPr/>
        </p:nvSpPr>
        <p:spPr bwMode="auto">
          <a:xfrm>
            <a:off x="9648029" y="3073014"/>
            <a:ext cx="2193925" cy="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95" name="Line 43">
            <a:extLst>
              <a:ext uri="{FF2B5EF4-FFF2-40B4-BE49-F238E27FC236}">
                <a16:creationId xmlns:a16="http://schemas.microsoft.com/office/drawing/2014/main" id="{64A60093-22D4-4424-B354-50075D0F2BA6}"/>
              </a:ext>
            </a:extLst>
          </p:cNvPr>
          <p:cNvSpPr>
            <a:spLocks noChangeShapeType="1"/>
          </p:cNvSpPr>
          <p:nvPr/>
        </p:nvSpPr>
        <p:spPr bwMode="auto">
          <a:xfrm>
            <a:off x="9648029" y="3530214"/>
            <a:ext cx="2193925" cy="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96" name="Line 44">
            <a:extLst>
              <a:ext uri="{FF2B5EF4-FFF2-40B4-BE49-F238E27FC236}">
                <a16:creationId xmlns:a16="http://schemas.microsoft.com/office/drawing/2014/main" id="{4C270179-D6AA-47F9-BAB9-D41535DB71D5}"/>
              </a:ext>
            </a:extLst>
          </p:cNvPr>
          <p:cNvSpPr>
            <a:spLocks noChangeShapeType="1"/>
          </p:cNvSpPr>
          <p:nvPr/>
        </p:nvSpPr>
        <p:spPr bwMode="auto">
          <a:xfrm>
            <a:off x="9648029" y="3073014"/>
            <a:ext cx="0" cy="45720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97" name="Line 45">
            <a:extLst>
              <a:ext uri="{FF2B5EF4-FFF2-40B4-BE49-F238E27FC236}">
                <a16:creationId xmlns:a16="http://schemas.microsoft.com/office/drawing/2014/main" id="{98F44BC5-D8F5-4640-894B-91C7B24B7122}"/>
              </a:ext>
            </a:extLst>
          </p:cNvPr>
          <p:cNvSpPr>
            <a:spLocks noChangeShapeType="1"/>
          </p:cNvSpPr>
          <p:nvPr/>
        </p:nvSpPr>
        <p:spPr bwMode="auto">
          <a:xfrm>
            <a:off x="10197304" y="3073014"/>
            <a:ext cx="0" cy="457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98" name="Line 46">
            <a:extLst>
              <a:ext uri="{FF2B5EF4-FFF2-40B4-BE49-F238E27FC236}">
                <a16:creationId xmlns:a16="http://schemas.microsoft.com/office/drawing/2014/main" id="{2AF8A4F1-40F8-483D-91CC-155AFF999FED}"/>
              </a:ext>
            </a:extLst>
          </p:cNvPr>
          <p:cNvSpPr>
            <a:spLocks noChangeShapeType="1"/>
          </p:cNvSpPr>
          <p:nvPr/>
        </p:nvSpPr>
        <p:spPr bwMode="auto">
          <a:xfrm>
            <a:off x="10744992" y="3073014"/>
            <a:ext cx="0" cy="457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99" name="Line 47">
            <a:extLst>
              <a:ext uri="{FF2B5EF4-FFF2-40B4-BE49-F238E27FC236}">
                <a16:creationId xmlns:a16="http://schemas.microsoft.com/office/drawing/2014/main" id="{7F478FAC-4F87-4D1E-A5D7-0DD70F1487C7}"/>
              </a:ext>
            </a:extLst>
          </p:cNvPr>
          <p:cNvSpPr>
            <a:spLocks noChangeShapeType="1"/>
          </p:cNvSpPr>
          <p:nvPr/>
        </p:nvSpPr>
        <p:spPr bwMode="auto">
          <a:xfrm>
            <a:off x="11294267" y="3073014"/>
            <a:ext cx="0" cy="457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00" name="Line 48">
            <a:extLst>
              <a:ext uri="{FF2B5EF4-FFF2-40B4-BE49-F238E27FC236}">
                <a16:creationId xmlns:a16="http://schemas.microsoft.com/office/drawing/2014/main" id="{885EECB4-5EAF-462A-8B55-C0E87FF7EB34}"/>
              </a:ext>
            </a:extLst>
          </p:cNvPr>
          <p:cNvSpPr>
            <a:spLocks noChangeShapeType="1"/>
          </p:cNvSpPr>
          <p:nvPr/>
        </p:nvSpPr>
        <p:spPr bwMode="auto">
          <a:xfrm>
            <a:off x="11841954" y="3073014"/>
            <a:ext cx="0" cy="45720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graphicFrame>
        <p:nvGraphicFramePr>
          <p:cNvPr id="101" name="Group 49">
            <a:extLst>
              <a:ext uri="{FF2B5EF4-FFF2-40B4-BE49-F238E27FC236}">
                <a16:creationId xmlns:a16="http://schemas.microsoft.com/office/drawing/2014/main" id="{A04434FF-2D67-4017-ABB4-348E42E04265}"/>
              </a:ext>
            </a:extLst>
          </p:cNvPr>
          <p:cNvGraphicFramePr>
            <a:graphicFrameLocks noGrp="1"/>
          </p:cNvGraphicFramePr>
          <p:nvPr>
            <p:extLst>
              <p:ext uri="{D42A27DB-BD31-4B8C-83A1-F6EECF244321}">
                <p14:modId xmlns:p14="http://schemas.microsoft.com/office/powerpoint/2010/main" val="2338903275"/>
              </p:ext>
            </p:extLst>
          </p:nvPr>
        </p:nvGraphicFramePr>
        <p:xfrm>
          <a:off x="9648029" y="2692014"/>
          <a:ext cx="2193925" cy="457200"/>
        </p:xfrm>
        <a:graphic>
          <a:graphicData uri="http://schemas.openxmlformats.org/drawingml/2006/table">
            <a:tbl>
              <a:tblPr/>
              <a:tblGrid>
                <a:gridCol w="549275">
                  <a:extLst>
                    <a:ext uri="{9D8B030D-6E8A-4147-A177-3AD203B41FA5}">
                      <a16:colId xmlns:a16="http://schemas.microsoft.com/office/drawing/2014/main" val="20000"/>
                    </a:ext>
                  </a:extLst>
                </a:gridCol>
                <a:gridCol w="547688">
                  <a:extLst>
                    <a:ext uri="{9D8B030D-6E8A-4147-A177-3AD203B41FA5}">
                      <a16:colId xmlns:a16="http://schemas.microsoft.com/office/drawing/2014/main" val="20001"/>
                    </a:ext>
                  </a:extLst>
                </a:gridCol>
                <a:gridCol w="549275">
                  <a:extLst>
                    <a:ext uri="{9D8B030D-6E8A-4147-A177-3AD203B41FA5}">
                      <a16:colId xmlns:a16="http://schemas.microsoft.com/office/drawing/2014/main" val="20002"/>
                    </a:ext>
                  </a:extLst>
                </a:gridCol>
                <a:gridCol w="547687">
                  <a:extLst>
                    <a:ext uri="{9D8B030D-6E8A-4147-A177-3AD203B41FA5}">
                      <a16:colId xmlns:a16="http://schemas.microsoft.com/office/drawing/2014/main" val="20003"/>
                    </a:ext>
                  </a:extLst>
                </a:gridCol>
              </a:tblGrid>
              <a:tr h="457200">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1</a:t>
                      </a:r>
                    </a:p>
                  </a:txBody>
                  <a:tcPr horzOverflow="overflow">
                    <a:lnL cap="flat">
                      <a:noFill/>
                    </a:lnL>
                    <a:lnR>
                      <a:noFill/>
                    </a:lnR>
                    <a:lnT cap="flat">
                      <a:noFill/>
                    </a:lnT>
                    <a:lnB cap="flat">
                      <a:noFill/>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2</a:t>
                      </a:r>
                    </a:p>
                  </a:txBody>
                  <a:tcPr horzOverflow="overflow">
                    <a:lnL>
                      <a:noFill/>
                    </a:lnL>
                    <a:lnR>
                      <a:noFill/>
                    </a:lnR>
                    <a:lnT cap="flat">
                      <a:noFill/>
                    </a:lnT>
                    <a:lnB cap="flat">
                      <a:noFill/>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3</a:t>
                      </a:r>
                    </a:p>
                  </a:txBody>
                  <a:tcPr horzOverflow="overflow">
                    <a:lnL>
                      <a:noFill/>
                    </a:lnL>
                    <a:lnR>
                      <a:noFill/>
                    </a:lnR>
                    <a:lnT cap="flat">
                      <a:noFill/>
                    </a:lnT>
                    <a:lnB cap="flat">
                      <a:noFill/>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4</a:t>
                      </a:r>
                    </a:p>
                  </a:txBody>
                  <a:tcPr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102" name="Text Box 64">
            <a:extLst>
              <a:ext uri="{FF2B5EF4-FFF2-40B4-BE49-F238E27FC236}">
                <a16:creationId xmlns:a16="http://schemas.microsoft.com/office/drawing/2014/main" id="{D66CFFFC-F481-4740-8D53-0469591E3058}"/>
              </a:ext>
            </a:extLst>
          </p:cNvPr>
          <p:cNvSpPr txBox="1">
            <a:spLocks noChangeArrowheads="1"/>
          </p:cNvSpPr>
          <p:nvPr/>
        </p:nvSpPr>
        <p:spPr bwMode="auto">
          <a:xfrm>
            <a:off x="9038429" y="3104764"/>
            <a:ext cx="4270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i="1">
                <a:solidFill>
                  <a:srgbClr val="006600"/>
                </a:solidFill>
              </a:rPr>
              <a:t>C:</a:t>
            </a:r>
          </a:p>
        </p:txBody>
      </p:sp>
      <p:sp>
        <p:nvSpPr>
          <p:cNvPr id="103" name="Rectangle 66">
            <a:extLst>
              <a:ext uri="{FF2B5EF4-FFF2-40B4-BE49-F238E27FC236}">
                <a16:creationId xmlns:a16="http://schemas.microsoft.com/office/drawing/2014/main" id="{42DF28FA-057A-407C-B0E0-45269737D5D6}"/>
              </a:ext>
            </a:extLst>
          </p:cNvPr>
          <p:cNvSpPr>
            <a:spLocks noChangeArrowheads="1"/>
          </p:cNvSpPr>
          <p:nvPr/>
        </p:nvSpPr>
        <p:spPr bwMode="auto">
          <a:xfrm>
            <a:off x="7484267" y="4063614"/>
            <a:ext cx="547687" cy="457200"/>
          </a:xfrm>
          <a:prstGeom prst="rect">
            <a:avLst/>
          </a:prstGeom>
          <a:solidFill>
            <a:srgbClr val="FF99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endParaRPr lang="zh-CN" altLang="zh-CN" b="1">
              <a:solidFill>
                <a:schemeClr val="folHlink"/>
              </a:solidFill>
              <a:latin typeface="Times New Roman" pitchFamily="18" charset="0"/>
            </a:endParaRPr>
          </a:p>
        </p:txBody>
      </p:sp>
      <p:sp>
        <p:nvSpPr>
          <p:cNvPr id="104" name="Rectangle 67">
            <a:extLst>
              <a:ext uri="{FF2B5EF4-FFF2-40B4-BE49-F238E27FC236}">
                <a16:creationId xmlns:a16="http://schemas.microsoft.com/office/drawing/2014/main" id="{D2EF2519-051E-4C1C-987B-08CA5330AB0B}"/>
              </a:ext>
            </a:extLst>
          </p:cNvPr>
          <p:cNvSpPr>
            <a:spLocks noChangeArrowheads="1"/>
          </p:cNvSpPr>
          <p:nvPr/>
        </p:nvSpPr>
        <p:spPr bwMode="auto">
          <a:xfrm>
            <a:off x="6371429" y="4063614"/>
            <a:ext cx="563563" cy="457200"/>
          </a:xfrm>
          <a:prstGeom prst="rect">
            <a:avLst/>
          </a:prstGeom>
          <a:solidFill>
            <a:srgbClr val="FF99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endParaRPr lang="zh-CN" altLang="zh-CN" b="1">
              <a:solidFill>
                <a:schemeClr val="folHlink"/>
              </a:solidFill>
              <a:latin typeface="Times New Roman" pitchFamily="18" charset="0"/>
            </a:endParaRPr>
          </a:p>
        </p:txBody>
      </p:sp>
      <p:sp>
        <p:nvSpPr>
          <p:cNvPr id="105" name="Rectangle 68">
            <a:extLst>
              <a:ext uri="{FF2B5EF4-FFF2-40B4-BE49-F238E27FC236}">
                <a16:creationId xmlns:a16="http://schemas.microsoft.com/office/drawing/2014/main" id="{99C2B76E-72C5-48A5-A88A-682DDF4A3E67}"/>
              </a:ext>
            </a:extLst>
          </p:cNvPr>
          <p:cNvSpPr>
            <a:spLocks noChangeArrowheads="1"/>
          </p:cNvSpPr>
          <p:nvPr/>
        </p:nvSpPr>
        <p:spPr bwMode="auto">
          <a:xfrm>
            <a:off x="5838029" y="4063614"/>
            <a:ext cx="533400" cy="457200"/>
          </a:xfrm>
          <a:prstGeom prst="rect">
            <a:avLst/>
          </a:prstGeom>
          <a:solidFill>
            <a:srgbClr val="FF99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endParaRPr lang="zh-CN" altLang="zh-CN" b="1">
              <a:solidFill>
                <a:schemeClr val="folHlink"/>
              </a:solidFill>
              <a:latin typeface="Times New Roman" pitchFamily="18" charset="0"/>
            </a:endParaRPr>
          </a:p>
        </p:txBody>
      </p:sp>
      <p:sp>
        <p:nvSpPr>
          <p:cNvPr id="106" name="Line 69">
            <a:extLst>
              <a:ext uri="{FF2B5EF4-FFF2-40B4-BE49-F238E27FC236}">
                <a16:creationId xmlns:a16="http://schemas.microsoft.com/office/drawing/2014/main" id="{F4B05AC2-7168-4E6E-95FC-3846CFE8227B}"/>
              </a:ext>
            </a:extLst>
          </p:cNvPr>
          <p:cNvSpPr>
            <a:spLocks noChangeShapeType="1"/>
          </p:cNvSpPr>
          <p:nvPr/>
        </p:nvSpPr>
        <p:spPr bwMode="auto">
          <a:xfrm>
            <a:off x="5838029" y="4063614"/>
            <a:ext cx="2743200" cy="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07" name="Line 70">
            <a:extLst>
              <a:ext uri="{FF2B5EF4-FFF2-40B4-BE49-F238E27FC236}">
                <a16:creationId xmlns:a16="http://schemas.microsoft.com/office/drawing/2014/main" id="{1998F43F-37F8-4BB3-A7DF-B36D03F20F33}"/>
              </a:ext>
            </a:extLst>
          </p:cNvPr>
          <p:cNvSpPr>
            <a:spLocks noChangeShapeType="1"/>
          </p:cNvSpPr>
          <p:nvPr/>
        </p:nvSpPr>
        <p:spPr bwMode="auto">
          <a:xfrm>
            <a:off x="5838029" y="4520814"/>
            <a:ext cx="2743200" cy="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08" name="Line 71">
            <a:extLst>
              <a:ext uri="{FF2B5EF4-FFF2-40B4-BE49-F238E27FC236}">
                <a16:creationId xmlns:a16="http://schemas.microsoft.com/office/drawing/2014/main" id="{4AAAE4B8-FD05-47A4-89A2-50C3815BCC8F}"/>
              </a:ext>
            </a:extLst>
          </p:cNvPr>
          <p:cNvSpPr>
            <a:spLocks noChangeShapeType="1"/>
          </p:cNvSpPr>
          <p:nvPr/>
        </p:nvSpPr>
        <p:spPr bwMode="auto">
          <a:xfrm>
            <a:off x="5838029" y="4063614"/>
            <a:ext cx="0" cy="45720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09" name="Line 72">
            <a:extLst>
              <a:ext uri="{FF2B5EF4-FFF2-40B4-BE49-F238E27FC236}">
                <a16:creationId xmlns:a16="http://schemas.microsoft.com/office/drawing/2014/main" id="{63B377BC-0F4F-42F9-8022-177F35167171}"/>
              </a:ext>
            </a:extLst>
          </p:cNvPr>
          <p:cNvSpPr>
            <a:spLocks noChangeShapeType="1"/>
          </p:cNvSpPr>
          <p:nvPr/>
        </p:nvSpPr>
        <p:spPr bwMode="auto">
          <a:xfrm>
            <a:off x="6371429" y="4063614"/>
            <a:ext cx="0" cy="457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10" name="Line 73">
            <a:extLst>
              <a:ext uri="{FF2B5EF4-FFF2-40B4-BE49-F238E27FC236}">
                <a16:creationId xmlns:a16="http://schemas.microsoft.com/office/drawing/2014/main" id="{B23032DB-791A-49F6-99A2-7A9FCB198DB3}"/>
              </a:ext>
            </a:extLst>
          </p:cNvPr>
          <p:cNvSpPr>
            <a:spLocks noChangeShapeType="1"/>
          </p:cNvSpPr>
          <p:nvPr/>
        </p:nvSpPr>
        <p:spPr bwMode="auto">
          <a:xfrm>
            <a:off x="6934992" y="4063614"/>
            <a:ext cx="0" cy="457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11" name="Line 74">
            <a:extLst>
              <a:ext uri="{FF2B5EF4-FFF2-40B4-BE49-F238E27FC236}">
                <a16:creationId xmlns:a16="http://schemas.microsoft.com/office/drawing/2014/main" id="{8646F459-F05D-417B-9897-1E4C7DF49D67}"/>
              </a:ext>
            </a:extLst>
          </p:cNvPr>
          <p:cNvSpPr>
            <a:spLocks noChangeShapeType="1"/>
          </p:cNvSpPr>
          <p:nvPr/>
        </p:nvSpPr>
        <p:spPr bwMode="auto">
          <a:xfrm>
            <a:off x="7484267" y="4063614"/>
            <a:ext cx="0" cy="457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12" name="Line 75">
            <a:extLst>
              <a:ext uri="{FF2B5EF4-FFF2-40B4-BE49-F238E27FC236}">
                <a16:creationId xmlns:a16="http://schemas.microsoft.com/office/drawing/2014/main" id="{5CFE1C18-4BE5-4592-A23E-87205A403C8B}"/>
              </a:ext>
            </a:extLst>
          </p:cNvPr>
          <p:cNvSpPr>
            <a:spLocks noChangeShapeType="1"/>
          </p:cNvSpPr>
          <p:nvPr/>
        </p:nvSpPr>
        <p:spPr bwMode="auto">
          <a:xfrm>
            <a:off x="8031954" y="4063614"/>
            <a:ext cx="0" cy="457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13" name="Line 76">
            <a:extLst>
              <a:ext uri="{FF2B5EF4-FFF2-40B4-BE49-F238E27FC236}">
                <a16:creationId xmlns:a16="http://schemas.microsoft.com/office/drawing/2014/main" id="{E66C9F3D-B359-4F19-81E9-DD8815B032F4}"/>
              </a:ext>
            </a:extLst>
          </p:cNvPr>
          <p:cNvSpPr>
            <a:spLocks noChangeShapeType="1"/>
          </p:cNvSpPr>
          <p:nvPr/>
        </p:nvSpPr>
        <p:spPr bwMode="auto">
          <a:xfrm>
            <a:off x="8581229" y="4063614"/>
            <a:ext cx="0" cy="45720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graphicFrame>
        <p:nvGraphicFramePr>
          <p:cNvPr id="139" name="Group 99">
            <a:extLst>
              <a:ext uri="{FF2B5EF4-FFF2-40B4-BE49-F238E27FC236}">
                <a16:creationId xmlns:a16="http://schemas.microsoft.com/office/drawing/2014/main" id="{FDA41225-FAC8-43E8-A56C-37C255FE69B2}"/>
              </a:ext>
            </a:extLst>
          </p:cNvPr>
          <p:cNvGraphicFramePr>
            <a:graphicFrameLocks noGrp="1"/>
          </p:cNvGraphicFramePr>
          <p:nvPr>
            <p:extLst>
              <p:ext uri="{D42A27DB-BD31-4B8C-83A1-F6EECF244321}">
                <p14:modId xmlns:p14="http://schemas.microsoft.com/office/powerpoint/2010/main" val="594635446"/>
              </p:ext>
            </p:extLst>
          </p:nvPr>
        </p:nvGraphicFramePr>
        <p:xfrm>
          <a:off x="5838029" y="3682614"/>
          <a:ext cx="2743200" cy="457200"/>
        </p:xfrm>
        <a:graphic>
          <a:graphicData uri="http://schemas.openxmlformats.org/drawingml/2006/table">
            <a:tbl>
              <a:tblPr/>
              <a:tblGrid>
                <a:gridCol w="549275">
                  <a:extLst>
                    <a:ext uri="{9D8B030D-6E8A-4147-A177-3AD203B41FA5}">
                      <a16:colId xmlns:a16="http://schemas.microsoft.com/office/drawing/2014/main" val="20000"/>
                    </a:ext>
                  </a:extLst>
                </a:gridCol>
                <a:gridCol w="547688">
                  <a:extLst>
                    <a:ext uri="{9D8B030D-6E8A-4147-A177-3AD203B41FA5}">
                      <a16:colId xmlns:a16="http://schemas.microsoft.com/office/drawing/2014/main" val="20001"/>
                    </a:ext>
                  </a:extLst>
                </a:gridCol>
                <a:gridCol w="549275">
                  <a:extLst>
                    <a:ext uri="{9D8B030D-6E8A-4147-A177-3AD203B41FA5}">
                      <a16:colId xmlns:a16="http://schemas.microsoft.com/office/drawing/2014/main" val="20002"/>
                    </a:ext>
                  </a:extLst>
                </a:gridCol>
                <a:gridCol w="563562">
                  <a:extLst>
                    <a:ext uri="{9D8B030D-6E8A-4147-A177-3AD203B41FA5}">
                      <a16:colId xmlns:a16="http://schemas.microsoft.com/office/drawing/2014/main" val="20003"/>
                    </a:ext>
                  </a:extLst>
                </a:gridCol>
                <a:gridCol w="533400">
                  <a:extLst>
                    <a:ext uri="{9D8B030D-6E8A-4147-A177-3AD203B41FA5}">
                      <a16:colId xmlns:a16="http://schemas.microsoft.com/office/drawing/2014/main" val="20004"/>
                    </a:ext>
                  </a:extLst>
                </a:gridCol>
              </a:tblGrid>
              <a:tr h="457200">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1</a:t>
                      </a:r>
                    </a:p>
                  </a:txBody>
                  <a:tcPr horzOverflow="overflow">
                    <a:lnL cap="flat">
                      <a:noFill/>
                    </a:lnL>
                    <a:lnR>
                      <a:noFill/>
                    </a:lnR>
                    <a:lnT cap="flat">
                      <a:noFill/>
                    </a:lnT>
                    <a:lnB cap="flat">
                      <a:noFill/>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2</a:t>
                      </a:r>
                    </a:p>
                  </a:txBody>
                  <a:tcPr horzOverflow="overflow">
                    <a:lnL>
                      <a:noFill/>
                    </a:lnL>
                    <a:lnR>
                      <a:noFill/>
                    </a:lnR>
                    <a:lnT cap="flat">
                      <a:noFill/>
                    </a:lnT>
                    <a:lnB cap="flat">
                      <a:noFill/>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3</a:t>
                      </a:r>
                    </a:p>
                  </a:txBody>
                  <a:tcPr horzOverflow="overflow">
                    <a:lnL>
                      <a:noFill/>
                    </a:lnL>
                    <a:lnR>
                      <a:noFill/>
                    </a:lnR>
                    <a:lnT cap="flat">
                      <a:noFill/>
                    </a:lnT>
                    <a:lnB cap="flat">
                      <a:noFill/>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4</a:t>
                      </a:r>
                    </a:p>
                  </a:txBody>
                  <a:tcPr horzOverflow="overflow">
                    <a:lnL>
                      <a:noFill/>
                    </a:lnL>
                    <a:lnR>
                      <a:noFill/>
                    </a:lnR>
                    <a:lnT cap="flat">
                      <a:noFill/>
                    </a:lnT>
                    <a:lnB cap="flat">
                      <a:noFill/>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5</a:t>
                      </a:r>
                    </a:p>
                  </a:txBody>
                  <a:tcPr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140" name="Text Box 95">
            <a:extLst>
              <a:ext uri="{FF2B5EF4-FFF2-40B4-BE49-F238E27FC236}">
                <a16:creationId xmlns:a16="http://schemas.microsoft.com/office/drawing/2014/main" id="{119DD15B-361B-4FC6-BF54-4721DA47A4C6}"/>
              </a:ext>
            </a:extLst>
          </p:cNvPr>
          <p:cNvSpPr txBox="1">
            <a:spLocks noChangeArrowheads="1"/>
          </p:cNvSpPr>
          <p:nvPr/>
        </p:nvSpPr>
        <p:spPr bwMode="auto">
          <a:xfrm>
            <a:off x="5230017" y="4095364"/>
            <a:ext cx="423862"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i="1">
                <a:solidFill>
                  <a:srgbClr val="006600"/>
                </a:solidFill>
              </a:rPr>
              <a:t>B:</a:t>
            </a:r>
          </a:p>
        </p:txBody>
      </p:sp>
      <p:sp>
        <p:nvSpPr>
          <p:cNvPr id="141" name="Line 98">
            <a:extLst>
              <a:ext uri="{FF2B5EF4-FFF2-40B4-BE49-F238E27FC236}">
                <a16:creationId xmlns:a16="http://schemas.microsoft.com/office/drawing/2014/main" id="{05E6EF5B-482B-409D-89E1-C120434AFF2B}"/>
              </a:ext>
            </a:extLst>
          </p:cNvPr>
          <p:cNvSpPr>
            <a:spLocks noChangeShapeType="1"/>
          </p:cNvSpPr>
          <p:nvPr/>
        </p:nvSpPr>
        <p:spPr bwMode="auto">
          <a:xfrm>
            <a:off x="7819229" y="3530214"/>
            <a:ext cx="533400" cy="533400"/>
          </a:xfrm>
          <a:prstGeom prst="line">
            <a:avLst/>
          </a:prstGeom>
          <a:noFill/>
          <a:ln w="28575">
            <a:solidFill>
              <a:srgbClr val="00B0F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Tree>
    <p:extLst>
      <p:ext uri="{BB962C8B-B14F-4D97-AF65-F5344CB8AC3E}">
        <p14:creationId xmlns:p14="http://schemas.microsoft.com/office/powerpoint/2010/main" val="1467737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0" nodeType="afterEffect">
                                  <p:stCondLst>
                                    <p:cond delay="0"/>
                                  </p:stCondLst>
                                  <p:childTnLst>
                                    <p:set>
                                      <p:cBhvr>
                                        <p:cTn id="6" dur="1" fill="hold">
                                          <p:stCondLst>
                                            <p:cond delay="0"/>
                                          </p:stCondLst>
                                        </p:cTn>
                                        <p:tgtEl>
                                          <p:spTgt spid="79"/>
                                        </p:tgtEl>
                                        <p:attrNameLst>
                                          <p:attrName>style.visibility</p:attrName>
                                        </p:attrNameLst>
                                      </p:cBhvr>
                                      <p:to>
                                        <p:strVal val="visible"/>
                                      </p:to>
                                    </p:set>
                                    <p:animEffect transition="in" filter="checkerboard(across)">
                                      <p:cBhvr>
                                        <p:cTn id="7" dur="500"/>
                                        <p:tgtEl>
                                          <p:spTgt spid="79"/>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76"/>
                                        </p:tgtEl>
                                        <p:attrNameLst>
                                          <p:attrName>style.visibility</p:attrName>
                                        </p:attrNameLst>
                                      </p:cBhvr>
                                      <p:to>
                                        <p:strVal val="visible"/>
                                      </p:to>
                                    </p:set>
                                    <p:animEffect transition="in" filter="checkerboard(across)">
                                      <p:cBhvr>
                                        <p:cTn id="12" dur="500"/>
                                        <p:tgtEl>
                                          <p:spTgt spid="7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41"/>
                                        </p:tgtEl>
                                        <p:attrNameLst>
                                          <p:attrName>style.visibility</p:attrName>
                                        </p:attrNameLst>
                                      </p:cBhvr>
                                      <p:to>
                                        <p:strVal val="visible"/>
                                      </p:to>
                                    </p:set>
                                    <p:animEffect transition="in" filter="fade">
                                      <p:cBhvr>
                                        <p:cTn id="17" dur="500"/>
                                        <p:tgtEl>
                                          <p:spTgt spid="141"/>
                                        </p:tgtEl>
                                      </p:cBhvr>
                                    </p:animEffect>
                                  </p:childTnLst>
                                </p:cTn>
                              </p:par>
                            </p:childTnLst>
                          </p:cTn>
                        </p:par>
                        <p:par>
                          <p:cTn id="18" fill="hold">
                            <p:stCondLst>
                              <p:cond delay="500"/>
                            </p:stCondLst>
                            <p:childTnLst>
                              <p:par>
                                <p:cTn id="19" presetID="5" presetClass="entr" presetSubtype="10" fill="hold" grpId="0" nodeType="afterEffect">
                                  <p:stCondLst>
                                    <p:cond delay="0"/>
                                  </p:stCondLst>
                                  <p:childTnLst>
                                    <p:set>
                                      <p:cBhvr>
                                        <p:cTn id="20" dur="1" fill="hold">
                                          <p:stCondLst>
                                            <p:cond delay="0"/>
                                          </p:stCondLst>
                                        </p:cTn>
                                        <p:tgtEl>
                                          <p:spTgt spid="74"/>
                                        </p:tgtEl>
                                        <p:attrNameLst>
                                          <p:attrName>style.visibility</p:attrName>
                                        </p:attrNameLst>
                                      </p:cBhvr>
                                      <p:to>
                                        <p:strVal val="visible"/>
                                      </p:to>
                                    </p:set>
                                    <p:animEffect transition="in" filter="checkerboard(across)">
                                      <p:cBhvr>
                                        <p:cTn id="21" dur="500"/>
                                        <p:tgtEl>
                                          <p:spTgt spid="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animBg="1"/>
      <p:bldP spid="79" grpId="0" animBg="1"/>
      <p:bldP spid="141" grpId="0" animBg="1"/>
    </p:bld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47" name="任意多边形: 形状 146">
                <a:extLst>
                  <a:ext uri="{FF2B5EF4-FFF2-40B4-BE49-F238E27FC236}">
                    <a16:creationId xmlns:a16="http://schemas.microsoft.com/office/drawing/2014/main" id="{6D1BA6FF-9FCE-4F7D-9C5D-FE1A56D3513A}"/>
                  </a:ext>
                </a:extLst>
              </p:cNvPr>
              <p:cNvSpPr/>
              <p:nvPr/>
            </p:nvSpPr>
            <p:spPr>
              <a:xfrm>
                <a:off x="129493" y="1875051"/>
                <a:ext cx="4886455" cy="4152162"/>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lvl="0" eaLnBrk="0" fontAlgn="base" hangingPunct="0">
                  <a:spcBef>
                    <a:spcPct val="0"/>
                  </a:spcBef>
                  <a:spcAft>
                    <a:spcPct val="0"/>
                  </a:spcAft>
                </a:pPr>
                <a:r>
                  <a:rPr lang="zh-CN" altLang="zh-CN" sz="1600" dirty="0">
                    <a:latin typeface="微软雅黑" panose="020B0503020204020204" pitchFamily="34" charset="-122"/>
                    <a:ea typeface="微软雅黑" panose="020B0503020204020204" pitchFamily="34" charset="-122"/>
                  </a:rPr>
                  <a:t>———————————————</a:t>
                </a:r>
              </a:p>
              <a:p>
                <a:pPr marL="360000" lvl="0" indent="-288000" eaLnBrk="0" fontAlgn="base" hangingPunct="0">
                  <a:spcBef>
                    <a:spcPct val="0"/>
                  </a:spcBef>
                  <a:spcAft>
                    <a:spcPct val="0"/>
                  </a:spcAft>
                  <a:buFont typeface="+mj-lt"/>
                  <a:buAutoNum type="arabicPeriod"/>
                </a:pPr>
                <a:r>
                  <a:rPr lang="en-US" altLang="zh-CN" sz="1600" b="1" dirty="0">
                    <a:latin typeface="微软雅黑" panose="020B0503020204020204" pitchFamily="34" charset="-122"/>
                    <a:ea typeface="微软雅黑" panose="020B0503020204020204" pitchFamily="34" charset="-122"/>
                  </a:rPr>
                  <a:t>  for</a:t>
                </a:r>
                <a:r>
                  <a:rPr lang="en-US" altLang="zh-CN"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𝑖</m:t>
                    </m:r>
                    <m:r>
                      <a:rPr lang="en-US" altLang="zh-CN" sz="1600" b="0" i="1" smtClean="0">
                        <a:latin typeface="Cambria Math" panose="02040503050406030204" pitchFamily="18" charset="0"/>
                        <a:ea typeface="微软雅黑" panose="020B0503020204020204" pitchFamily="34" charset="-122"/>
                      </a:rPr>
                      <m:t>←0</m:t>
                    </m:r>
                  </m:oMath>
                </a14:m>
                <a:r>
                  <a:rPr lang="en-US" altLang="zh-CN"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to</a:t>
                </a:r>
                <a:r>
                  <a:rPr lang="en-US" altLang="zh-CN"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𝑘</m:t>
                    </m:r>
                  </m:oMath>
                </a14:m>
                <a:r>
                  <a:rPr lang="en-US" altLang="zh-CN"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do</a:t>
                </a:r>
              </a:p>
              <a:p>
                <a:pPr marL="360000" lvl="0" indent="-288000" eaLnBrk="0" fontAlgn="base" hangingPunct="0">
                  <a:spcBef>
                    <a:spcPct val="0"/>
                  </a:spcBef>
                  <a:spcAft>
                    <a:spcPct val="0"/>
                  </a:spcAft>
                  <a:buFont typeface="+mj-lt"/>
                  <a:buAutoNum type="arabicPeriod"/>
                </a:pPr>
                <a:r>
                  <a:rPr lang="en-US" altLang="zh-CN" sz="1600" dirty="0">
                    <a:latin typeface="微软雅黑" panose="020B0503020204020204" pitchFamily="34" charset="-122"/>
                    <a:ea typeface="微软雅黑" panose="020B0503020204020204" pitchFamily="34" charset="-122"/>
                  </a:rPr>
                  <a:t>  |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𝐶</m:t>
                    </m:r>
                    <m:d>
                      <m:dPr>
                        <m:begChr m:val="["/>
                        <m:endChr m:val="]"/>
                        <m:ctrlPr>
                          <a:rPr lang="en-US" altLang="zh-CN" sz="1600" b="0" i="1" smtClean="0">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𝑖</m:t>
                        </m:r>
                      </m:e>
                    </m:d>
                    <m:r>
                      <a:rPr lang="en-US" altLang="zh-CN" sz="1600" b="0" i="1" smtClean="0">
                        <a:latin typeface="Cambria Math" panose="02040503050406030204" pitchFamily="18" charset="0"/>
                        <a:ea typeface="微软雅黑" panose="020B0503020204020204" pitchFamily="34" charset="-122"/>
                      </a:rPr>
                      <m:t>←0</m:t>
                    </m:r>
                  </m:oMath>
                </a14:m>
                <a:endParaRPr lang="en-US" altLang="zh-CN" sz="1600"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en-US" altLang="zh-CN" sz="1600" b="1" dirty="0">
                    <a:latin typeface="微软雅黑" panose="020B0503020204020204" pitchFamily="34" charset="-122"/>
                    <a:ea typeface="微软雅黑" panose="020B0503020204020204" pitchFamily="34" charset="-122"/>
                  </a:rPr>
                  <a:t>  end</a:t>
                </a:r>
                <a:r>
                  <a:rPr lang="zh-CN" altLang="zh-CN"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             </a:t>
                </a:r>
                <a:endParaRPr lang="en-US" altLang="zh-CN" sz="1600"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en-US" altLang="zh-CN" sz="1600" b="1" dirty="0">
                    <a:latin typeface="微软雅黑" panose="020B0503020204020204" pitchFamily="34" charset="-122"/>
                    <a:ea typeface="微软雅黑" panose="020B0503020204020204" pitchFamily="34" charset="-122"/>
                  </a:rPr>
                  <a:t>  for</a:t>
                </a:r>
                <a:r>
                  <a:rPr lang="en-US" altLang="zh-CN"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𝑗</m:t>
                    </m:r>
                    <m:r>
                      <a:rPr lang="en-US" altLang="zh-CN" sz="1600" i="1">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1</m:t>
                    </m:r>
                  </m:oMath>
                </a14:m>
                <a:r>
                  <a:rPr lang="en-US" altLang="zh-CN"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to</a:t>
                </a:r>
                <a:r>
                  <a:rPr lang="en-US" altLang="zh-CN"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𝑛</m:t>
                    </m:r>
                  </m:oMath>
                </a14:m>
                <a:r>
                  <a:rPr lang="en-US" altLang="zh-CN"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do</a:t>
                </a:r>
              </a:p>
              <a:p>
                <a:pPr marL="360000" lvl="0" indent="-288000" eaLnBrk="0" fontAlgn="base" hangingPunct="0">
                  <a:spcBef>
                    <a:spcPct val="0"/>
                  </a:spcBef>
                  <a:spcAft>
                    <a:spcPct val="0"/>
                  </a:spcAft>
                  <a:buFont typeface="+mj-lt"/>
                  <a:buAutoNum type="arabicPeriod"/>
                </a:pPr>
                <a:r>
                  <a:rPr lang="en-US" altLang="zh-CN" sz="1600" dirty="0">
                    <a:latin typeface="微软雅黑" panose="020B0503020204020204" pitchFamily="34" charset="-122"/>
                    <a:ea typeface="微软雅黑" panose="020B0503020204020204" pitchFamily="34" charset="-122"/>
                  </a:rPr>
                  <a:t>  |   </a:t>
                </a:r>
                <a14:m>
                  <m:oMath xmlns:m="http://schemas.openxmlformats.org/officeDocument/2006/math">
                    <m:r>
                      <a:rPr lang="en-US" altLang="zh-CN" sz="1600" i="1">
                        <a:latin typeface="Cambria Math" panose="02040503050406030204" pitchFamily="18" charset="0"/>
                        <a:ea typeface="微软雅黑" panose="020B0503020204020204" pitchFamily="34" charset="-122"/>
                      </a:rPr>
                      <m:t>𝐶</m:t>
                    </m:r>
                    <m:d>
                      <m:dPr>
                        <m:begChr m:val="["/>
                        <m:endChr m:val="]"/>
                        <m:ctrlPr>
                          <a:rPr lang="en-US" altLang="zh-CN" sz="1600" i="1">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𝐴</m:t>
                        </m:r>
                        <m:r>
                          <a:rPr lang="en-US" altLang="zh-CN" sz="1600" b="0" i="1" smtClean="0">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𝑗</m:t>
                        </m:r>
                      </m:e>
                    </m:d>
                    <m:r>
                      <a:rPr lang="en-US" altLang="zh-CN" sz="1600" b="0" i="1" smtClean="0">
                        <a:latin typeface="Cambria Math" panose="02040503050406030204" pitchFamily="18" charset="0"/>
                        <a:ea typeface="微软雅黑" panose="020B0503020204020204" pitchFamily="34" charset="-122"/>
                      </a:rPr>
                      <m:t>]</m:t>
                    </m:r>
                    <m:r>
                      <a:rPr lang="en-US" altLang="zh-CN" sz="1600" i="1">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𝐶</m:t>
                    </m:r>
                    <m:d>
                      <m:dPr>
                        <m:begChr m:val="["/>
                        <m:endChr m:val="]"/>
                        <m:ctrlPr>
                          <a:rPr lang="en-US" altLang="zh-CN" sz="1600" b="0" i="1" smtClean="0">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𝐴</m:t>
                        </m:r>
                        <m:d>
                          <m:dPr>
                            <m:begChr m:val="["/>
                            <m:endChr m:val="]"/>
                            <m:ctrlPr>
                              <a:rPr lang="en-US" altLang="zh-CN" sz="1600" b="0" i="1" smtClean="0">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𝑗</m:t>
                            </m:r>
                          </m:e>
                        </m:d>
                      </m:e>
                    </m:d>
                    <m:r>
                      <a:rPr lang="en-US" altLang="zh-CN" sz="1600" b="0" i="1" smtClean="0">
                        <a:latin typeface="Cambria Math" panose="02040503050406030204" pitchFamily="18" charset="0"/>
                        <a:ea typeface="微软雅黑" panose="020B0503020204020204" pitchFamily="34" charset="-122"/>
                      </a:rPr>
                      <m:t>+1</m:t>
                    </m:r>
                  </m:oMath>
                </a14:m>
                <a:endParaRPr lang="en-US" altLang="zh-CN" sz="1600"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en-US" altLang="zh-CN" sz="1600" b="1" dirty="0">
                    <a:latin typeface="微软雅黑" panose="020B0503020204020204" pitchFamily="34" charset="-122"/>
                    <a:ea typeface="微软雅黑" panose="020B0503020204020204" pitchFamily="34" charset="-122"/>
                  </a:rPr>
                  <a:t>  end  </a:t>
                </a:r>
                <a:r>
                  <a:rPr lang="en-US" altLang="zh-CN" sz="1600" dirty="0">
                    <a:latin typeface="微软雅黑" panose="020B0503020204020204" pitchFamily="34" charset="-122"/>
                    <a:ea typeface="微软雅黑" panose="020B0503020204020204" pitchFamily="34" charset="-122"/>
                  </a:rPr>
                  <a:t>//C[</a:t>
                </a:r>
                <a:r>
                  <a:rPr lang="en-US" altLang="zh-CN" sz="1600" dirty="0" err="1">
                    <a:latin typeface="微软雅黑" panose="020B0503020204020204" pitchFamily="34" charset="-122"/>
                    <a:ea typeface="微软雅黑" panose="020B0503020204020204" pitchFamily="34" charset="-122"/>
                  </a:rPr>
                  <a:t>i</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记录序列</a:t>
                </a:r>
                <a:r>
                  <a:rPr lang="en-US" altLang="zh-CN" sz="1600" dirty="0">
                    <a:latin typeface="微软雅黑" panose="020B0503020204020204" pitchFamily="34" charset="-122"/>
                    <a:ea typeface="微软雅黑" panose="020B0503020204020204" pitchFamily="34" charset="-122"/>
                  </a:rPr>
                  <a:t>A</a:t>
                </a:r>
                <a:r>
                  <a:rPr lang="zh-CN" altLang="en-US" sz="1600" dirty="0">
                    <a:latin typeface="微软雅黑" panose="020B0503020204020204" pitchFamily="34" charset="-122"/>
                    <a:ea typeface="微软雅黑" panose="020B0503020204020204" pitchFamily="34" charset="-122"/>
                  </a:rPr>
                  <a:t>中</a:t>
                </a:r>
                <a:r>
                  <a:rPr lang="zh-CN" altLang="en-US" sz="1600" dirty="0">
                    <a:solidFill>
                      <a:srgbClr val="FFFF00"/>
                    </a:solidFill>
                    <a:latin typeface="微软雅黑" panose="020B0503020204020204" pitchFamily="34" charset="-122"/>
                    <a:ea typeface="微软雅黑" panose="020B0503020204020204" pitchFamily="34" charset="-122"/>
                  </a:rPr>
                  <a:t>等于</a:t>
                </a:r>
                <a:r>
                  <a:rPr lang="en-US" altLang="zh-CN" sz="1600" dirty="0">
                    <a:solidFill>
                      <a:srgbClr val="FFFF00"/>
                    </a:solidFill>
                    <a:latin typeface="微软雅黑" panose="020B0503020204020204" pitchFamily="34" charset="-122"/>
                    <a:ea typeface="微软雅黑" panose="020B0503020204020204" pitchFamily="34" charset="-122"/>
                  </a:rPr>
                  <a:t>i</a:t>
                </a:r>
                <a:r>
                  <a:rPr lang="zh-CN" altLang="en-US" sz="1600" dirty="0">
                    <a:latin typeface="微软雅黑" panose="020B0503020204020204" pitchFamily="34" charset="-122"/>
                    <a:ea typeface="微软雅黑" panose="020B0503020204020204" pitchFamily="34" charset="-122"/>
                  </a:rPr>
                  <a:t>的元素个数</a:t>
                </a:r>
                <a:endParaRPr lang="en-US" altLang="zh-CN" sz="1600" b="1"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en-US" altLang="zh-CN" sz="1600" b="1" dirty="0">
                    <a:latin typeface="微软雅黑" panose="020B0503020204020204" pitchFamily="34" charset="-122"/>
                    <a:ea typeface="微软雅黑" panose="020B0503020204020204" pitchFamily="34" charset="-122"/>
                  </a:rPr>
                  <a:t>  for</a:t>
                </a:r>
                <a:r>
                  <a:rPr lang="en-US" altLang="zh-CN"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𝑖</m:t>
                    </m:r>
                    <m:r>
                      <a:rPr lang="en-US" altLang="zh-CN" sz="1600" i="1">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1</m:t>
                    </m:r>
                  </m:oMath>
                </a14:m>
                <a:r>
                  <a:rPr lang="en-US" altLang="zh-CN"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to</a:t>
                </a:r>
                <a:r>
                  <a:rPr lang="en-US" altLang="zh-CN"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𝑘</m:t>
                    </m:r>
                  </m:oMath>
                </a14:m>
                <a:r>
                  <a:rPr lang="en-US" altLang="zh-CN"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do</a:t>
                </a:r>
              </a:p>
              <a:p>
                <a:pPr marL="360000" lvl="0" indent="-288000" eaLnBrk="0" fontAlgn="base" hangingPunct="0">
                  <a:spcBef>
                    <a:spcPct val="0"/>
                  </a:spcBef>
                  <a:spcAft>
                    <a:spcPct val="0"/>
                  </a:spcAft>
                  <a:buFont typeface="+mj-lt"/>
                  <a:buAutoNum type="arabicPeriod"/>
                </a:pPr>
                <a:r>
                  <a:rPr lang="en-US" altLang="zh-CN" sz="1600" dirty="0">
                    <a:latin typeface="微软雅黑" panose="020B0503020204020204" pitchFamily="34" charset="-122"/>
                    <a:ea typeface="微软雅黑" panose="020B0503020204020204" pitchFamily="34" charset="-122"/>
                  </a:rPr>
                  <a:t>  |   </a:t>
                </a:r>
                <a14:m>
                  <m:oMath xmlns:m="http://schemas.openxmlformats.org/officeDocument/2006/math">
                    <m:r>
                      <a:rPr lang="en-US" altLang="zh-CN" sz="1600" i="1">
                        <a:latin typeface="Cambria Math" panose="02040503050406030204" pitchFamily="18" charset="0"/>
                        <a:ea typeface="微软雅黑" panose="020B0503020204020204" pitchFamily="34" charset="-122"/>
                      </a:rPr>
                      <m:t>𝐶</m:t>
                    </m:r>
                    <m:d>
                      <m:dPr>
                        <m:begChr m:val="["/>
                        <m:endChr m:val="]"/>
                        <m:ctrlPr>
                          <a:rPr lang="en-US" altLang="zh-CN" sz="1600" i="1">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𝑖</m:t>
                        </m:r>
                      </m:e>
                    </m:d>
                    <m:r>
                      <a:rPr lang="en-US" altLang="zh-CN" sz="1600" i="1">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  </m:t>
                    </m:r>
                    <m:r>
                      <a:rPr lang="en-US" altLang="zh-CN" sz="1600" b="0" i="1" smtClean="0">
                        <a:latin typeface="Cambria Math" panose="02040503050406030204" pitchFamily="18" charset="0"/>
                        <a:ea typeface="微软雅黑" panose="020B0503020204020204" pitchFamily="34" charset="-122"/>
                      </a:rPr>
                      <m:t>𝐶</m:t>
                    </m:r>
                    <m:d>
                      <m:dPr>
                        <m:begChr m:val="["/>
                        <m:endChr m:val="]"/>
                        <m:ctrlPr>
                          <a:rPr lang="en-US" altLang="zh-CN" sz="1600" b="0" i="1" smtClean="0">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𝑖</m:t>
                        </m:r>
                      </m:e>
                    </m:d>
                    <m:r>
                      <a:rPr lang="en-US" altLang="zh-CN" sz="1600" b="0" i="1" smtClean="0">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𝐶</m:t>
                    </m:r>
                    <m:r>
                      <a:rPr lang="en-US" altLang="zh-CN" sz="1600" b="0" i="1" smtClean="0">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𝑖</m:t>
                    </m:r>
                    <m:r>
                      <a:rPr lang="en-US" altLang="zh-CN" sz="1600" b="0" i="1" smtClean="0">
                        <a:latin typeface="Cambria Math" panose="02040503050406030204" pitchFamily="18" charset="0"/>
                        <a:ea typeface="微软雅黑" panose="020B0503020204020204" pitchFamily="34" charset="-122"/>
                      </a:rPr>
                      <m:t>−1]</m:t>
                    </m:r>
                  </m:oMath>
                </a14:m>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前缀和！</a:t>
                </a:r>
                <a:endParaRPr lang="en-US" altLang="zh-CN" sz="1600"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en-US" altLang="zh-CN" sz="1600" b="1" dirty="0">
                    <a:latin typeface="微软雅黑" panose="020B0503020204020204" pitchFamily="34" charset="-122"/>
                    <a:ea typeface="微软雅黑" panose="020B0503020204020204" pitchFamily="34" charset="-122"/>
                  </a:rPr>
                  <a:t>  end  </a:t>
                </a:r>
                <a:r>
                  <a:rPr lang="en-US" altLang="zh-CN" sz="1600" dirty="0">
                    <a:latin typeface="微软雅黑" panose="020B0503020204020204" pitchFamily="34" charset="-122"/>
                    <a:ea typeface="微软雅黑" panose="020B0503020204020204" pitchFamily="34" charset="-122"/>
                  </a:rPr>
                  <a:t>//C[</a:t>
                </a:r>
                <a:r>
                  <a:rPr lang="en-US" altLang="zh-CN" sz="1600" dirty="0" err="1">
                    <a:latin typeface="微软雅黑" panose="020B0503020204020204" pitchFamily="34" charset="-122"/>
                    <a:ea typeface="微软雅黑" panose="020B0503020204020204" pitchFamily="34" charset="-122"/>
                  </a:rPr>
                  <a:t>i</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记录序列</a:t>
                </a:r>
                <a:r>
                  <a:rPr lang="en-US" altLang="zh-CN" sz="1600" dirty="0">
                    <a:latin typeface="微软雅黑" panose="020B0503020204020204" pitchFamily="34" charset="-122"/>
                    <a:ea typeface="微软雅黑" panose="020B0503020204020204" pitchFamily="34" charset="-122"/>
                  </a:rPr>
                  <a:t>A</a:t>
                </a:r>
                <a:r>
                  <a:rPr lang="zh-CN" altLang="en-US" sz="1600" dirty="0">
                    <a:latin typeface="微软雅黑" panose="020B0503020204020204" pitchFamily="34" charset="-122"/>
                    <a:ea typeface="微软雅黑" panose="020B0503020204020204" pitchFamily="34" charset="-122"/>
                  </a:rPr>
                  <a:t>中</a:t>
                </a:r>
                <a:r>
                  <a:rPr lang="zh-CN" altLang="en-US" sz="1600" dirty="0">
                    <a:solidFill>
                      <a:schemeClr val="accent4">
                        <a:lumMod val="60000"/>
                        <a:lumOff val="40000"/>
                      </a:schemeClr>
                    </a:solidFill>
                    <a:latin typeface="微软雅黑" panose="020B0503020204020204" pitchFamily="34" charset="-122"/>
                    <a:ea typeface="微软雅黑" panose="020B0503020204020204" pitchFamily="34" charset="-122"/>
                  </a:rPr>
                  <a:t>小于等于</a:t>
                </a:r>
                <a:r>
                  <a:rPr lang="en-US" altLang="zh-CN" sz="1600" dirty="0">
                    <a:solidFill>
                      <a:srgbClr val="FFFF00"/>
                    </a:solidFill>
                    <a:latin typeface="微软雅黑" panose="020B0503020204020204" pitchFamily="34" charset="-122"/>
                    <a:ea typeface="微软雅黑" panose="020B0503020204020204" pitchFamily="34" charset="-122"/>
                  </a:rPr>
                  <a:t>i</a:t>
                </a:r>
                <a:r>
                  <a:rPr lang="zh-CN" altLang="en-US" sz="1600" dirty="0">
                    <a:latin typeface="微软雅黑" panose="020B0503020204020204" pitchFamily="34" charset="-122"/>
                    <a:ea typeface="微软雅黑" panose="020B0503020204020204" pitchFamily="34" charset="-122"/>
                  </a:rPr>
                  <a:t>的元素个数</a:t>
                </a:r>
                <a:endParaRPr lang="en-US" altLang="zh-CN" sz="1600" b="1"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en-US" altLang="zh-CN" sz="1600" b="1" dirty="0">
                    <a:latin typeface="微软雅黑" panose="020B0503020204020204" pitchFamily="34" charset="-122"/>
                    <a:ea typeface="微软雅黑" panose="020B0503020204020204" pitchFamily="34" charset="-122"/>
                  </a:rPr>
                  <a:t> for</a:t>
                </a:r>
                <a:r>
                  <a:rPr lang="en-US" altLang="zh-CN"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𝑗</m:t>
                    </m:r>
                    <m:r>
                      <a:rPr lang="en-US" altLang="zh-CN" sz="1600" i="1">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𝑛</m:t>
                    </m:r>
                  </m:oMath>
                </a14:m>
                <a:r>
                  <a:rPr lang="en-US" altLang="zh-CN"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to</a:t>
                </a:r>
                <a:r>
                  <a:rPr lang="en-US" altLang="zh-CN"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b="0" i="0" smtClean="0">
                        <a:latin typeface="Cambria Math" panose="02040503050406030204" pitchFamily="18" charset="0"/>
                        <a:ea typeface="微软雅黑" panose="020B0503020204020204" pitchFamily="34" charset="-122"/>
                      </a:rPr>
                      <m:t>1</m:t>
                    </m:r>
                  </m:oMath>
                </a14:m>
                <a:r>
                  <a:rPr lang="en-US" altLang="zh-CN"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do</a:t>
                </a:r>
              </a:p>
              <a:p>
                <a:pPr marL="360000" lvl="0" indent="-288000" eaLnBrk="0" fontAlgn="base" hangingPunct="0">
                  <a:spcBef>
                    <a:spcPct val="0"/>
                  </a:spcBef>
                  <a:spcAft>
                    <a:spcPct val="0"/>
                  </a:spcAft>
                  <a:buFont typeface="+mj-lt"/>
                  <a:buAutoNum type="arabicPeriod"/>
                </a:pPr>
                <a:r>
                  <a:rPr lang="en-US" altLang="zh-CN" sz="1600" dirty="0">
                    <a:latin typeface="微软雅黑" panose="020B0503020204020204" pitchFamily="34" charset="-122"/>
                    <a:ea typeface="微软雅黑" panose="020B0503020204020204" pitchFamily="34" charset="-122"/>
                  </a:rPr>
                  <a:t> |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𝐵</m:t>
                    </m:r>
                    <m:d>
                      <m:dPr>
                        <m:begChr m:val="["/>
                        <m:endChr m:val="]"/>
                        <m:ctrlPr>
                          <a:rPr lang="en-US" altLang="zh-CN" sz="1600" b="0" i="1" smtClean="0">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𝐶</m:t>
                        </m:r>
                        <m:d>
                          <m:dPr>
                            <m:begChr m:val="["/>
                            <m:endChr m:val="]"/>
                            <m:ctrlPr>
                              <a:rPr lang="en-US" altLang="zh-CN" sz="1600" b="0" i="1" smtClean="0">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𝐴</m:t>
                            </m:r>
                            <m:r>
                              <a:rPr lang="en-US" altLang="zh-CN" sz="1600" b="0" i="1" smtClean="0">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𝑗</m:t>
                            </m:r>
                            <m:r>
                              <a:rPr lang="en-US" altLang="zh-CN" sz="1600" b="0" i="1" smtClean="0">
                                <a:latin typeface="Cambria Math" panose="02040503050406030204" pitchFamily="18" charset="0"/>
                                <a:ea typeface="微软雅黑" panose="020B0503020204020204" pitchFamily="34" charset="-122"/>
                              </a:rPr>
                              <m:t>]</m:t>
                            </m:r>
                          </m:e>
                        </m:d>
                      </m:e>
                    </m:d>
                    <m:r>
                      <a:rPr lang="en-US" altLang="zh-CN" sz="1600" b="0" i="1" smtClean="0">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𝐴</m:t>
                    </m:r>
                    <m:d>
                      <m:dPr>
                        <m:begChr m:val="["/>
                        <m:endChr m:val="]"/>
                        <m:ctrlPr>
                          <a:rPr lang="en-US" altLang="zh-CN" sz="1600" b="0" i="1" smtClean="0">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𝑗</m:t>
                        </m:r>
                      </m:e>
                    </m:d>
                  </m:oMath>
                </a14:m>
                <a:endParaRPr lang="en-US" altLang="zh-CN" sz="1600" b="0" dirty="0">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en-US" altLang="zh-CN" sz="1600" dirty="0">
                    <a:ea typeface="微软雅黑" panose="020B0503020204020204" pitchFamily="34" charset="-122"/>
                  </a:rPr>
                  <a:t>  </a:t>
                </a:r>
                <a:r>
                  <a:rPr lang="en-US" altLang="zh-CN" sz="1600" b="0" dirty="0">
                    <a:ea typeface="微软雅黑" panose="020B0503020204020204" pitchFamily="34" charset="-122"/>
                  </a:rPr>
                  <a:t>|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𝐶</m:t>
                    </m:r>
                    <m:d>
                      <m:dPr>
                        <m:begChr m:val="["/>
                        <m:endChr m:val="]"/>
                        <m:ctrlPr>
                          <a:rPr lang="en-US" altLang="zh-CN" sz="1600" b="0" i="1" smtClean="0">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𝐴</m:t>
                        </m:r>
                        <m:d>
                          <m:dPr>
                            <m:begChr m:val="["/>
                            <m:endChr m:val="]"/>
                            <m:ctrlPr>
                              <a:rPr lang="en-US" altLang="zh-CN" sz="1600" b="0" i="1" smtClean="0">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𝑗</m:t>
                            </m:r>
                          </m:e>
                        </m:d>
                      </m:e>
                    </m:d>
                    <m:r>
                      <a:rPr lang="en-US" altLang="zh-CN" sz="1600" b="0" i="1" smtClean="0">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𝐶</m:t>
                    </m:r>
                    <m:d>
                      <m:dPr>
                        <m:begChr m:val="["/>
                        <m:endChr m:val="]"/>
                        <m:ctrlPr>
                          <a:rPr lang="en-US" altLang="zh-CN" sz="1600" b="0" i="1" smtClean="0">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𝐴</m:t>
                        </m:r>
                        <m:d>
                          <m:dPr>
                            <m:begChr m:val="["/>
                            <m:endChr m:val="]"/>
                            <m:ctrlPr>
                              <a:rPr lang="en-US" altLang="zh-CN" sz="1600" b="0" i="1" smtClean="0">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𝑗</m:t>
                            </m:r>
                          </m:e>
                        </m:d>
                      </m:e>
                    </m:d>
                    <m:r>
                      <a:rPr lang="en-US" altLang="zh-CN" sz="1600" b="0" i="1" smtClean="0">
                        <a:latin typeface="Cambria Math" panose="02040503050406030204" pitchFamily="18" charset="0"/>
                        <a:ea typeface="微软雅黑" panose="020B0503020204020204" pitchFamily="34" charset="-122"/>
                      </a:rPr>
                      <m:t>−1 </m:t>
                    </m:r>
                  </m:oMath>
                </a14:m>
                <a:endParaRPr lang="en-US" altLang="zh-CN" sz="1600" i="1"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en-US" altLang="zh-CN" sz="1600" b="1" dirty="0">
                    <a:latin typeface="微软雅黑" panose="020B0503020204020204" pitchFamily="34" charset="-122"/>
                    <a:ea typeface="微软雅黑" panose="020B0503020204020204" pitchFamily="34" charset="-122"/>
                  </a:rPr>
                  <a:t> end</a:t>
                </a:r>
                <a:endParaRPr lang="en-US" altLang="zh-CN" sz="1600"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zh-CN" altLang="zh-CN" sz="1600" dirty="0">
                    <a:latin typeface="微软雅黑" panose="020B0503020204020204" pitchFamily="34" charset="-122"/>
                    <a:ea typeface="微软雅黑" panose="020B0503020204020204" pitchFamily="34" charset="-122"/>
                  </a:rPr>
                  <a:t>———————————————</a:t>
                </a:r>
              </a:p>
            </p:txBody>
          </p:sp>
        </mc:Choice>
        <mc:Fallback xmlns="">
          <p:sp>
            <p:nvSpPr>
              <p:cNvPr id="147" name="任意多边形: 形状 146">
                <a:extLst>
                  <a:ext uri="{FF2B5EF4-FFF2-40B4-BE49-F238E27FC236}">
                    <a16:creationId xmlns:a16="http://schemas.microsoft.com/office/drawing/2014/main" id="{6D1BA6FF-9FCE-4F7D-9C5D-FE1A56D3513A}"/>
                  </a:ext>
                </a:extLst>
              </p:cNvPr>
              <p:cNvSpPr>
                <a:spLocks noRot="1" noChangeAspect="1" noMove="1" noResize="1" noEditPoints="1" noAdjustHandles="1" noChangeArrowheads="1" noChangeShapeType="1" noTextEdit="1"/>
              </p:cNvSpPr>
              <p:nvPr/>
            </p:nvSpPr>
            <p:spPr>
              <a:xfrm>
                <a:off x="129493" y="1875051"/>
                <a:ext cx="4886455" cy="4152162"/>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blipFill>
                <a:blip r:embed="rId3"/>
                <a:stretch>
                  <a:fillRect/>
                </a:stretch>
              </a:blipFill>
            </p:spPr>
            <p:txBody>
              <a:bodyPr/>
              <a:lstStyle/>
              <a:p>
                <a:r>
                  <a:rPr lang="zh-CN" altLang="en-US">
                    <a:noFill/>
                  </a:rPr>
                  <a:t> </a:t>
                </a:r>
              </a:p>
            </p:txBody>
          </p:sp>
        </mc:Fallback>
      </mc:AlternateContent>
      <p:sp>
        <p:nvSpPr>
          <p:cNvPr id="2" name="标题 1"/>
          <p:cNvSpPr>
            <a:spLocks noGrp="1"/>
          </p:cNvSpPr>
          <p:nvPr>
            <p:ph type="title"/>
          </p:nvPr>
        </p:nvSpPr>
        <p:spPr/>
        <p:txBody>
          <a:bodyPr/>
          <a:lstStyle/>
          <a:p>
            <a:r>
              <a:rPr lang="en-US" altLang="zh-CN" dirty="0"/>
              <a:t>10.7.1</a:t>
            </a:r>
            <a:r>
              <a:rPr lang="zh-CN" altLang="en-US" dirty="0"/>
              <a:t>  计数排序的示例</a:t>
            </a:r>
          </a:p>
        </p:txBody>
      </p:sp>
      <p:sp>
        <p:nvSpPr>
          <p:cNvPr id="3" name="副标题 2"/>
          <p:cNvSpPr>
            <a:spLocks noGrp="1"/>
          </p:cNvSpPr>
          <p:nvPr>
            <p:ph type="subTitle" idx="1"/>
          </p:nvPr>
        </p:nvSpPr>
        <p:spPr/>
        <p:txBody>
          <a:bodyPr/>
          <a:lstStyle/>
          <a:p>
            <a:r>
              <a:rPr lang="en-US" altLang="zh-CN" dirty="0"/>
              <a:t>10.7.1</a:t>
            </a:r>
            <a:r>
              <a:rPr lang="zh-CN" altLang="en-US" dirty="0"/>
              <a:t> 计数排序</a:t>
            </a:r>
          </a:p>
        </p:txBody>
      </p:sp>
      <p:sp>
        <p:nvSpPr>
          <p:cNvPr id="4" name="文本占位符 3"/>
          <p:cNvSpPr>
            <a:spLocks noGrp="1"/>
          </p:cNvSpPr>
          <p:nvPr>
            <p:ph type="body" idx="10"/>
          </p:nvPr>
        </p:nvSpPr>
        <p:spPr/>
        <p:txBody>
          <a:bodyPr/>
          <a:lstStyle/>
          <a:p>
            <a:r>
              <a:rPr lang="zh-CN" altLang="en-US" dirty="0"/>
              <a:t>数据结构</a:t>
            </a:r>
          </a:p>
        </p:txBody>
      </p:sp>
      <p:sp>
        <p:nvSpPr>
          <p:cNvPr id="71" name="Rectangle 96">
            <a:extLst>
              <a:ext uri="{FF2B5EF4-FFF2-40B4-BE49-F238E27FC236}">
                <a16:creationId xmlns:a16="http://schemas.microsoft.com/office/drawing/2014/main" id="{B578486C-B8F0-46CD-BAB4-8E298AED882F}"/>
              </a:ext>
            </a:extLst>
          </p:cNvPr>
          <p:cNvSpPr>
            <a:spLocks noChangeArrowheads="1"/>
          </p:cNvSpPr>
          <p:nvPr/>
        </p:nvSpPr>
        <p:spPr bwMode="auto">
          <a:xfrm>
            <a:off x="200770" y="4520814"/>
            <a:ext cx="3352800" cy="819150"/>
          </a:xfrm>
          <a:prstGeom prst="rect">
            <a:avLst/>
          </a:prstGeom>
          <a:noFill/>
          <a:ln w="28575">
            <a:solidFill>
              <a:srgbClr val="FFC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53" name="Rectangle 3">
            <a:extLst>
              <a:ext uri="{FF2B5EF4-FFF2-40B4-BE49-F238E27FC236}">
                <a16:creationId xmlns:a16="http://schemas.microsoft.com/office/drawing/2014/main" id="{E61CB1FC-576B-4066-BBE1-0C99BB75CAEA}"/>
              </a:ext>
            </a:extLst>
          </p:cNvPr>
          <p:cNvSpPr>
            <a:spLocks noChangeArrowheads="1"/>
          </p:cNvSpPr>
          <p:nvPr/>
        </p:nvSpPr>
        <p:spPr bwMode="auto">
          <a:xfrm>
            <a:off x="11295854" y="3128838"/>
            <a:ext cx="547688" cy="457200"/>
          </a:xfrm>
          <a:prstGeom prst="rect">
            <a:avLst/>
          </a:prstGeom>
          <a:solidFill>
            <a:srgbClr val="FFFF66"/>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r>
              <a:rPr lang="en-US" altLang="zh-CN" b="1">
                <a:solidFill>
                  <a:schemeClr val="folHlink"/>
                </a:solidFill>
                <a:latin typeface="Times New Roman" pitchFamily="18" charset="0"/>
              </a:rPr>
              <a:t>5</a:t>
            </a:r>
          </a:p>
        </p:txBody>
      </p:sp>
      <p:sp>
        <p:nvSpPr>
          <p:cNvPr id="54" name="Rectangle 7">
            <a:extLst>
              <a:ext uri="{FF2B5EF4-FFF2-40B4-BE49-F238E27FC236}">
                <a16:creationId xmlns:a16="http://schemas.microsoft.com/office/drawing/2014/main" id="{B531B402-50FE-40FF-A340-3C44EAB790D9}"/>
              </a:ext>
            </a:extLst>
          </p:cNvPr>
          <p:cNvSpPr>
            <a:spLocks noChangeArrowheads="1"/>
          </p:cNvSpPr>
          <p:nvPr/>
        </p:nvSpPr>
        <p:spPr bwMode="auto">
          <a:xfrm>
            <a:off x="11294267" y="3119313"/>
            <a:ext cx="549275" cy="457200"/>
          </a:xfrm>
          <a:prstGeom prst="rect">
            <a:avLst/>
          </a:prstGeom>
          <a:solidFill>
            <a:srgbClr val="FFFF66"/>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r>
              <a:rPr lang="en-US" altLang="zh-CN" b="1">
                <a:solidFill>
                  <a:schemeClr val="folHlink"/>
                </a:solidFill>
                <a:latin typeface="Times New Roman" pitchFamily="18" charset="0"/>
              </a:rPr>
              <a:t>4</a:t>
            </a:r>
          </a:p>
        </p:txBody>
      </p:sp>
      <p:sp>
        <p:nvSpPr>
          <p:cNvPr id="55" name="Rectangle 2">
            <a:extLst>
              <a:ext uri="{FF2B5EF4-FFF2-40B4-BE49-F238E27FC236}">
                <a16:creationId xmlns:a16="http://schemas.microsoft.com/office/drawing/2014/main" id="{7AE9B5E8-C689-4A57-AF6E-47DC474A8596}"/>
              </a:ext>
            </a:extLst>
          </p:cNvPr>
          <p:cNvSpPr>
            <a:spLocks noChangeArrowheads="1"/>
          </p:cNvSpPr>
          <p:nvPr/>
        </p:nvSpPr>
        <p:spPr bwMode="auto">
          <a:xfrm>
            <a:off x="8031954" y="4119438"/>
            <a:ext cx="549275" cy="457200"/>
          </a:xfrm>
          <a:prstGeom prst="rect">
            <a:avLst/>
          </a:prstGeom>
          <a:solidFill>
            <a:srgbClr val="FF99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endParaRPr lang="zh-CN" altLang="zh-CN" b="1">
              <a:solidFill>
                <a:schemeClr val="folHlink"/>
              </a:solidFill>
              <a:latin typeface="Times New Roman" pitchFamily="18" charset="0"/>
            </a:endParaRPr>
          </a:p>
        </p:txBody>
      </p:sp>
      <p:sp>
        <p:nvSpPr>
          <p:cNvPr id="56" name="Rectangle 4">
            <a:extLst>
              <a:ext uri="{FF2B5EF4-FFF2-40B4-BE49-F238E27FC236}">
                <a16:creationId xmlns:a16="http://schemas.microsoft.com/office/drawing/2014/main" id="{4D3843F7-ECD4-4E08-BBFA-606CDCD34D00}"/>
              </a:ext>
            </a:extLst>
          </p:cNvPr>
          <p:cNvSpPr>
            <a:spLocks noChangeArrowheads="1"/>
          </p:cNvSpPr>
          <p:nvPr/>
        </p:nvSpPr>
        <p:spPr bwMode="auto">
          <a:xfrm>
            <a:off x="6934992" y="4119438"/>
            <a:ext cx="549275" cy="457200"/>
          </a:xfrm>
          <a:prstGeom prst="rect">
            <a:avLst/>
          </a:prstGeom>
          <a:solidFill>
            <a:srgbClr val="FF99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r>
              <a:rPr lang="en-US" altLang="zh-CN" b="1">
                <a:solidFill>
                  <a:schemeClr val="folHlink"/>
                </a:solidFill>
                <a:latin typeface="Times New Roman" pitchFamily="18" charset="0"/>
              </a:rPr>
              <a:t>3</a:t>
            </a:r>
          </a:p>
        </p:txBody>
      </p:sp>
      <p:sp>
        <p:nvSpPr>
          <p:cNvPr id="57" name="Rectangle 5">
            <a:extLst>
              <a:ext uri="{FF2B5EF4-FFF2-40B4-BE49-F238E27FC236}">
                <a16:creationId xmlns:a16="http://schemas.microsoft.com/office/drawing/2014/main" id="{972F5006-9C9E-4EE6-B35D-74FD1F5B55AE}"/>
              </a:ext>
            </a:extLst>
          </p:cNvPr>
          <p:cNvSpPr>
            <a:spLocks noChangeArrowheads="1"/>
          </p:cNvSpPr>
          <p:nvPr/>
        </p:nvSpPr>
        <p:spPr bwMode="auto">
          <a:xfrm>
            <a:off x="8031954" y="4114676"/>
            <a:ext cx="549275" cy="457200"/>
          </a:xfrm>
          <a:prstGeom prst="rect">
            <a:avLst/>
          </a:prstGeom>
          <a:solidFill>
            <a:srgbClr val="FFFF66"/>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r>
              <a:rPr lang="en-US" altLang="zh-CN" b="1">
                <a:solidFill>
                  <a:schemeClr val="folHlink"/>
                </a:solidFill>
                <a:latin typeface="Times New Roman" pitchFamily="18" charset="0"/>
              </a:rPr>
              <a:t>4</a:t>
            </a:r>
          </a:p>
        </p:txBody>
      </p:sp>
      <p:sp>
        <p:nvSpPr>
          <p:cNvPr id="58" name="Rectangle 6">
            <a:extLst>
              <a:ext uri="{FF2B5EF4-FFF2-40B4-BE49-F238E27FC236}">
                <a16:creationId xmlns:a16="http://schemas.microsoft.com/office/drawing/2014/main" id="{B020557C-FD03-445C-92D0-ED8EECC28001}"/>
              </a:ext>
            </a:extLst>
          </p:cNvPr>
          <p:cNvSpPr>
            <a:spLocks noChangeArrowheads="1"/>
          </p:cNvSpPr>
          <p:nvPr/>
        </p:nvSpPr>
        <p:spPr bwMode="auto">
          <a:xfrm>
            <a:off x="10744992" y="3128838"/>
            <a:ext cx="549275" cy="457200"/>
          </a:xfrm>
          <a:prstGeom prst="rect">
            <a:avLst/>
          </a:prstGeom>
          <a:solidFill>
            <a:srgbClr val="FF99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r>
              <a:rPr lang="en-US" altLang="zh-CN" b="1">
                <a:solidFill>
                  <a:schemeClr val="folHlink"/>
                </a:solidFill>
                <a:latin typeface="Times New Roman" pitchFamily="18" charset="0"/>
              </a:rPr>
              <a:t>2</a:t>
            </a:r>
          </a:p>
        </p:txBody>
      </p:sp>
      <p:sp>
        <p:nvSpPr>
          <p:cNvPr id="59" name="Rectangle 8">
            <a:extLst>
              <a:ext uri="{FF2B5EF4-FFF2-40B4-BE49-F238E27FC236}">
                <a16:creationId xmlns:a16="http://schemas.microsoft.com/office/drawing/2014/main" id="{B4D9EB66-F211-4B1E-9EB6-9EE03C86A184}"/>
              </a:ext>
            </a:extLst>
          </p:cNvPr>
          <p:cNvSpPr>
            <a:spLocks noChangeArrowheads="1"/>
          </p:cNvSpPr>
          <p:nvPr/>
        </p:nvSpPr>
        <p:spPr bwMode="auto">
          <a:xfrm>
            <a:off x="9648029" y="3128838"/>
            <a:ext cx="549275" cy="457200"/>
          </a:xfrm>
          <a:prstGeom prst="rect">
            <a:avLst/>
          </a:prstGeom>
          <a:solidFill>
            <a:srgbClr val="FF99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r>
              <a:rPr lang="en-US" altLang="zh-CN" b="1">
                <a:solidFill>
                  <a:schemeClr val="folHlink"/>
                </a:solidFill>
                <a:latin typeface="Times New Roman" pitchFamily="18" charset="0"/>
              </a:rPr>
              <a:t>1</a:t>
            </a:r>
          </a:p>
        </p:txBody>
      </p:sp>
      <p:sp>
        <p:nvSpPr>
          <p:cNvPr id="60" name="Rectangle 10">
            <a:extLst>
              <a:ext uri="{FF2B5EF4-FFF2-40B4-BE49-F238E27FC236}">
                <a16:creationId xmlns:a16="http://schemas.microsoft.com/office/drawing/2014/main" id="{B14C3B8C-7260-47C4-8844-51B34424695E}"/>
              </a:ext>
            </a:extLst>
          </p:cNvPr>
          <p:cNvSpPr>
            <a:spLocks noChangeArrowheads="1"/>
          </p:cNvSpPr>
          <p:nvPr/>
        </p:nvSpPr>
        <p:spPr bwMode="auto">
          <a:xfrm>
            <a:off x="8031954" y="3128838"/>
            <a:ext cx="549275" cy="457200"/>
          </a:xfrm>
          <a:prstGeom prst="rect">
            <a:avLst/>
          </a:prstGeom>
          <a:solidFill>
            <a:srgbClr val="FF99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r>
              <a:rPr lang="en-US" altLang="zh-CN" b="1">
                <a:solidFill>
                  <a:schemeClr val="folHlink"/>
                </a:solidFill>
                <a:latin typeface="Times New Roman" pitchFamily="18" charset="0"/>
              </a:rPr>
              <a:t>3</a:t>
            </a:r>
          </a:p>
        </p:txBody>
      </p:sp>
      <p:sp>
        <p:nvSpPr>
          <p:cNvPr id="61" name="Rectangle 11">
            <a:extLst>
              <a:ext uri="{FF2B5EF4-FFF2-40B4-BE49-F238E27FC236}">
                <a16:creationId xmlns:a16="http://schemas.microsoft.com/office/drawing/2014/main" id="{0AACE010-C95E-486F-BC2F-00DDE4DC466D}"/>
              </a:ext>
            </a:extLst>
          </p:cNvPr>
          <p:cNvSpPr>
            <a:spLocks noChangeArrowheads="1"/>
          </p:cNvSpPr>
          <p:nvPr/>
        </p:nvSpPr>
        <p:spPr bwMode="auto">
          <a:xfrm>
            <a:off x="7484267" y="3128838"/>
            <a:ext cx="547687" cy="457200"/>
          </a:xfrm>
          <a:prstGeom prst="rect">
            <a:avLst/>
          </a:prstGeom>
          <a:solidFill>
            <a:srgbClr val="FFFF66"/>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r>
              <a:rPr lang="en-US" altLang="zh-CN" b="1">
                <a:solidFill>
                  <a:schemeClr val="folHlink"/>
                </a:solidFill>
                <a:latin typeface="Times New Roman" pitchFamily="18" charset="0"/>
              </a:rPr>
              <a:t>4</a:t>
            </a:r>
          </a:p>
        </p:txBody>
      </p:sp>
      <p:sp>
        <p:nvSpPr>
          <p:cNvPr id="62" name="Rectangle 12">
            <a:extLst>
              <a:ext uri="{FF2B5EF4-FFF2-40B4-BE49-F238E27FC236}">
                <a16:creationId xmlns:a16="http://schemas.microsoft.com/office/drawing/2014/main" id="{EF0C39DA-BABF-4363-BCB6-D7E184283025}"/>
              </a:ext>
            </a:extLst>
          </p:cNvPr>
          <p:cNvSpPr>
            <a:spLocks noChangeArrowheads="1"/>
          </p:cNvSpPr>
          <p:nvPr/>
        </p:nvSpPr>
        <p:spPr bwMode="auto">
          <a:xfrm>
            <a:off x="6934992" y="3128838"/>
            <a:ext cx="549275" cy="457200"/>
          </a:xfrm>
          <a:prstGeom prst="rect">
            <a:avLst/>
          </a:prstGeom>
          <a:solidFill>
            <a:srgbClr val="FF99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r>
              <a:rPr lang="en-US" altLang="zh-CN" b="1">
                <a:solidFill>
                  <a:schemeClr val="folHlink"/>
                </a:solidFill>
                <a:latin typeface="Times New Roman" pitchFamily="18" charset="0"/>
              </a:rPr>
              <a:t>3</a:t>
            </a:r>
          </a:p>
        </p:txBody>
      </p:sp>
      <p:sp>
        <p:nvSpPr>
          <p:cNvPr id="63" name="Rectangle 13">
            <a:extLst>
              <a:ext uri="{FF2B5EF4-FFF2-40B4-BE49-F238E27FC236}">
                <a16:creationId xmlns:a16="http://schemas.microsoft.com/office/drawing/2014/main" id="{6287FFF4-83A9-488F-917E-81D796C03043}"/>
              </a:ext>
            </a:extLst>
          </p:cNvPr>
          <p:cNvSpPr>
            <a:spLocks noChangeArrowheads="1"/>
          </p:cNvSpPr>
          <p:nvPr/>
        </p:nvSpPr>
        <p:spPr bwMode="auto">
          <a:xfrm>
            <a:off x="6371429" y="3128838"/>
            <a:ext cx="563563" cy="457200"/>
          </a:xfrm>
          <a:prstGeom prst="rect">
            <a:avLst/>
          </a:prstGeom>
          <a:solidFill>
            <a:srgbClr val="FF99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r>
              <a:rPr lang="en-US" altLang="zh-CN" b="1">
                <a:solidFill>
                  <a:schemeClr val="folHlink"/>
                </a:solidFill>
                <a:latin typeface="Times New Roman" pitchFamily="18" charset="0"/>
              </a:rPr>
              <a:t>1</a:t>
            </a:r>
          </a:p>
        </p:txBody>
      </p:sp>
      <p:sp>
        <p:nvSpPr>
          <p:cNvPr id="64" name="Rectangle 14">
            <a:extLst>
              <a:ext uri="{FF2B5EF4-FFF2-40B4-BE49-F238E27FC236}">
                <a16:creationId xmlns:a16="http://schemas.microsoft.com/office/drawing/2014/main" id="{ED7FF2AB-4517-471F-A559-CC17D1C3AA8C}"/>
              </a:ext>
            </a:extLst>
          </p:cNvPr>
          <p:cNvSpPr>
            <a:spLocks noChangeArrowheads="1"/>
          </p:cNvSpPr>
          <p:nvPr/>
        </p:nvSpPr>
        <p:spPr bwMode="auto">
          <a:xfrm>
            <a:off x="5838029" y="3128838"/>
            <a:ext cx="533400" cy="457200"/>
          </a:xfrm>
          <a:prstGeom prst="rect">
            <a:avLst/>
          </a:prstGeom>
          <a:solidFill>
            <a:srgbClr val="FF99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r>
              <a:rPr lang="en-US" altLang="zh-CN" b="1">
                <a:solidFill>
                  <a:schemeClr val="folHlink"/>
                </a:solidFill>
                <a:latin typeface="Times New Roman" pitchFamily="18" charset="0"/>
              </a:rPr>
              <a:t>4</a:t>
            </a:r>
          </a:p>
        </p:txBody>
      </p:sp>
      <p:sp>
        <p:nvSpPr>
          <p:cNvPr id="65" name="Line 15">
            <a:extLst>
              <a:ext uri="{FF2B5EF4-FFF2-40B4-BE49-F238E27FC236}">
                <a16:creationId xmlns:a16="http://schemas.microsoft.com/office/drawing/2014/main" id="{C5CC3F23-32BC-4637-BE68-D1A6BB4CCC3D}"/>
              </a:ext>
            </a:extLst>
          </p:cNvPr>
          <p:cNvSpPr>
            <a:spLocks noChangeShapeType="1"/>
          </p:cNvSpPr>
          <p:nvPr/>
        </p:nvSpPr>
        <p:spPr bwMode="auto">
          <a:xfrm>
            <a:off x="5838029" y="3128838"/>
            <a:ext cx="2743200" cy="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66" name="Line 16">
            <a:extLst>
              <a:ext uri="{FF2B5EF4-FFF2-40B4-BE49-F238E27FC236}">
                <a16:creationId xmlns:a16="http://schemas.microsoft.com/office/drawing/2014/main" id="{DB34FE2C-0A1D-4015-9375-9DAEFA26273F}"/>
              </a:ext>
            </a:extLst>
          </p:cNvPr>
          <p:cNvSpPr>
            <a:spLocks noChangeShapeType="1"/>
          </p:cNvSpPr>
          <p:nvPr/>
        </p:nvSpPr>
        <p:spPr bwMode="auto">
          <a:xfrm>
            <a:off x="5838029" y="3586038"/>
            <a:ext cx="2743200" cy="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67" name="Line 17">
            <a:extLst>
              <a:ext uri="{FF2B5EF4-FFF2-40B4-BE49-F238E27FC236}">
                <a16:creationId xmlns:a16="http://schemas.microsoft.com/office/drawing/2014/main" id="{7D72A95D-5A28-4E40-A8D9-4C202E5EC00E}"/>
              </a:ext>
            </a:extLst>
          </p:cNvPr>
          <p:cNvSpPr>
            <a:spLocks noChangeShapeType="1"/>
          </p:cNvSpPr>
          <p:nvPr/>
        </p:nvSpPr>
        <p:spPr bwMode="auto">
          <a:xfrm>
            <a:off x="5838029" y="3128838"/>
            <a:ext cx="0" cy="45720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68" name="Line 18">
            <a:extLst>
              <a:ext uri="{FF2B5EF4-FFF2-40B4-BE49-F238E27FC236}">
                <a16:creationId xmlns:a16="http://schemas.microsoft.com/office/drawing/2014/main" id="{8265683A-356C-4E04-8FCC-3B3C7C89F22A}"/>
              </a:ext>
            </a:extLst>
          </p:cNvPr>
          <p:cNvSpPr>
            <a:spLocks noChangeShapeType="1"/>
          </p:cNvSpPr>
          <p:nvPr/>
        </p:nvSpPr>
        <p:spPr bwMode="auto">
          <a:xfrm>
            <a:off x="6371429" y="3128838"/>
            <a:ext cx="0" cy="457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69" name="Line 19">
            <a:extLst>
              <a:ext uri="{FF2B5EF4-FFF2-40B4-BE49-F238E27FC236}">
                <a16:creationId xmlns:a16="http://schemas.microsoft.com/office/drawing/2014/main" id="{5880EE9A-EE49-4770-B40E-569ED63F54A0}"/>
              </a:ext>
            </a:extLst>
          </p:cNvPr>
          <p:cNvSpPr>
            <a:spLocks noChangeShapeType="1"/>
          </p:cNvSpPr>
          <p:nvPr/>
        </p:nvSpPr>
        <p:spPr bwMode="auto">
          <a:xfrm>
            <a:off x="6934992" y="3128838"/>
            <a:ext cx="0" cy="457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14" name="Line 20">
            <a:extLst>
              <a:ext uri="{FF2B5EF4-FFF2-40B4-BE49-F238E27FC236}">
                <a16:creationId xmlns:a16="http://schemas.microsoft.com/office/drawing/2014/main" id="{C0965BEB-D522-4A35-BFCC-C5E90D768ADC}"/>
              </a:ext>
            </a:extLst>
          </p:cNvPr>
          <p:cNvSpPr>
            <a:spLocks noChangeShapeType="1"/>
          </p:cNvSpPr>
          <p:nvPr/>
        </p:nvSpPr>
        <p:spPr bwMode="auto">
          <a:xfrm>
            <a:off x="7484267" y="3128838"/>
            <a:ext cx="0" cy="457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15" name="Line 21">
            <a:extLst>
              <a:ext uri="{FF2B5EF4-FFF2-40B4-BE49-F238E27FC236}">
                <a16:creationId xmlns:a16="http://schemas.microsoft.com/office/drawing/2014/main" id="{4847D1BB-A3B7-4D31-86EA-3190894E12E6}"/>
              </a:ext>
            </a:extLst>
          </p:cNvPr>
          <p:cNvSpPr>
            <a:spLocks noChangeShapeType="1"/>
          </p:cNvSpPr>
          <p:nvPr/>
        </p:nvSpPr>
        <p:spPr bwMode="auto">
          <a:xfrm>
            <a:off x="8031954" y="3128838"/>
            <a:ext cx="0" cy="457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16" name="Line 22">
            <a:extLst>
              <a:ext uri="{FF2B5EF4-FFF2-40B4-BE49-F238E27FC236}">
                <a16:creationId xmlns:a16="http://schemas.microsoft.com/office/drawing/2014/main" id="{7551CDAD-23F5-4D3A-8410-5CEEEEFC1766}"/>
              </a:ext>
            </a:extLst>
          </p:cNvPr>
          <p:cNvSpPr>
            <a:spLocks noChangeShapeType="1"/>
          </p:cNvSpPr>
          <p:nvPr/>
        </p:nvSpPr>
        <p:spPr bwMode="auto">
          <a:xfrm>
            <a:off x="8581229" y="3128838"/>
            <a:ext cx="0" cy="45720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graphicFrame>
        <p:nvGraphicFramePr>
          <p:cNvPr id="117" name="Group 23">
            <a:extLst>
              <a:ext uri="{FF2B5EF4-FFF2-40B4-BE49-F238E27FC236}">
                <a16:creationId xmlns:a16="http://schemas.microsoft.com/office/drawing/2014/main" id="{778E263B-22DA-42F7-840F-304731DB2FE1}"/>
              </a:ext>
            </a:extLst>
          </p:cNvPr>
          <p:cNvGraphicFramePr>
            <a:graphicFrameLocks noGrp="1"/>
          </p:cNvGraphicFramePr>
          <p:nvPr>
            <p:extLst>
              <p:ext uri="{D42A27DB-BD31-4B8C-83A1-F6EECF244321}">
                <p14:modId xmlns:p14="http://schemas.microsoft.com/office/powerpoint/2010/main" val="401258527"/>
              </p:ext>
            </p:extLst>
          </p:nvPr>
        </p:nvGraphicFramePr>
        <p:xfrm>
          <a:off x="5838029" y="2747838"/>
          <a:ext cx="2743200" cy="457200"/>
        </p:xfrm>
        <a:graphic>
          <a:graphicData uri="http://schemas.openxmlformats.org/drawingml/2006/table">
            <a:tbl>
              <a:tblPr/>
              <a:tblGrid>
                <a:gridCol w="549275">
                  <a:extLst>
                    <a:ext uri="{9D8B030D-6E8A-4147-A177-3AD203B41FA5}">
                      <a16:colId xmlns:a16="http://schemas.microsoft.com/office/drawing/2014/main" val="20000"/>
                    </a:ext>
                  </a:extLst>
                </a:gridCol>
                <a:gridCol w="547688">
                  <a:extLst>
                    <a:ext uri="{9D8B030D-6E8A-4147-A177-3AD203B41FA5}">
                      <a16:colId xmlns:a16="http://schemas.microsoft.com/office/drawing/2014/main" val="20001"/>
                    </a:ext>
                  </a:extLst>
                </a:gridCol>
                <a:gridCol w="549275">
                  <a:extLst>
                    <a:ext uri="{9D8B030D-6E8A-4147-A177-3AD203B41FA5}">
                      <a16:colId xmlns:a16="http://schemas.microsoft.com/office/drawing/2014/main" val="20002"/>
                    </a:ext>
                  </a:extLst>
                </a:gridCol>
                <a:gridCol w="547687">
                  <a:extLst>
                    <a:ext uri="{9D8B030D-6E8A-4147-A177-3AD203B41FA5}">
                      <a16:colId xmlns:a16="http://schemas.microsoft.com/office/drawing/2014/main" val="20003"/>
                    </a:ext>
                  </a:extLst>
                </a:gridCol>
                <a:gridCol w="549275">
                  <a:extLst>
                    <a:ext uri="{9D8B030D-6E8A-4147-A177-3AD203B41FA5}">
                      <a16:colId xmlns:a16="http://schemas.microsoft.com/office/drawing/2014/main" val="20004"/>
                    </a:ext>
                  </a:extLst>
                </a:gridCol>
              </a:tblGrid>
              <a:tr h="457200">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1</a:t>
                      </a:r>
                    </a:p>
                  </a:txBody>
                  <a:tcPr horzOverflow="overflow">
                    <a:lnL cap="flat">
                      <a:noFill/>
                    </a:lnL>
                    <a:lnR>
                      <a:noFill/>
                    </a:lnR>
                    <a:lnT cap="flat">
                      <a:noFill/>
                    </a:lnT>
                    <a:lnB cap="flat">
                      <a:noFill/>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2</a:t>
                      </a:r>
                    </a:p>
                  </a:txBody>
                  <a:tcPr horzOverflow="overflow">
                    <a:lnL>
                      <a:noFill/>
                    </a:lnL>
                    <a:lnR>
                      <a:noFill/>
                    </a:lnR>
                    <a:lnT cap="flat">
                      <a:noFill/>
                    </a:lnT>
                    <a:lnB cap="flat">
                      <a:noFill/>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3</a:t>
                      </a:r>
                    </a:p>
                  </a:txBody>
                  <a:tcPr horzOverflow="overflow">
                    <a:lnL>
                      <a:noFill/>
                    </a:lnL>
                    <a:lnR>
                      <a:noFill/>
                    </a:lnR>
                    <a:lnT cap="flat">
                      <a:noFill/>
                    </a:lnT>
                    <a:lnB cap="flat">
                      <a:noFill/>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4</a:t>
                      </a:r>
                    </a:p>
                  </a:txBody>
                  <a:tcPr horzOverflow="overflow">
                    <a:lnL>
                      <a:noFill/>
                    </a:lnL>
                    <a:lnR>
                      <a:noFill/>
                    </a:lnR>
                    <a:lnT cap="flat">
                      <a:noFill/>
                    </a:lnT>
                    <a:lnB cap="flat">
                      <a:noFill/>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5</a:t>
                      </a:r>
                    </a:p>
                  </a:txBody>
                  <a:tcPr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118" name="Text Box 41">
            <a:extLst>
              <a:ext uri="{FF2B5EF4-FFF2-40B4-BE49-F238E27FC236}">
                <a16:creationId xmlns:a16="http://schemas.microsoft.com/office/drawing/2014/main" id="{7793A37B-2114-424E-B59A-AB535ECA0BD9}"/>
              </a:ext>
            </a:extLst>
          </p:cNvPr>
          <p:cNvSpPr txBox="1">
            <a:spLocks noChangeArrowheads="1"/>
          </p:cNvSpPr>
          <p:nvPr/>
        </p:nvSpPr>
        <p:spPr bwMode="auto">
          <a:xfrm>
            <a:off x="5228429" y="3160588"/>
            <a:ext cx="4270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i="1">
                <a:solidFill>
                  <a:srgbClr val="006600"/>
                </a:solidFill>
              </a:rPr>
              <a:t>A:</a:t>
            </a:r>
          </a:p>
        </p:txBody>
      </p:sp>
      <p:sp>
        <p:nvSpPr>
          <p:cNvPr id="119" name="Rectangle 42">
            <a:extLst>
              <a:ext uri="{FF2B5EF4-FFF2-40B4-BE49-F238E27FC236}">
                <a16:creationId xmlns:a16="http://schemas.microsoft.com/office/drawing/2014/main" id="{73A6D236-4139-47A1-BD66-1F8D11E05AFE}"/>
              </a:ext>
            </a:extLst>
          </p:cNvPr>
          <p:cNvSpPr>
            <a:spLocks noChangeArrowheads="1"/>
          </p:cNvSpPr>
          <p:nvPr/>
        </p:nvSpPr>
        <p:spPr bwMode="auto">
          <a:xfrm>
            <a:off x="10197304" y="3128838"/>
            <a:ext cx="547688" cy="457200"/>
          </a:xfrm>
          <a:prstGeom prst="rect">
            <a:avLst/>
          </a:prstGeom>
          <a:solidFill>
            <a:srgbClr val="FF99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r>
              <a:rPr lang="en-US" altLang="zh-CN" b="1">
                <a:solidFill>
                  <a:schemeClr val="folHlink"/>
                </a:solidFill>
                <a:latin typeface="Times New Roman" pitchFamily="18" charset="0"/>
              </a:rPr>
              <a:t>1</a:t>
            </a:r>
          </a:p>
        </p:txBody>
      </p:sp>
      <p:sp>
        <p:nvSpPr>
          <p:cNvPr id="120" name="Line 43">
            <a:extLst>
              <a:ext uri="{FF2B5EF4-FFF2-40B4-BE49-F238E27FC236}">
                <a16:creationId xmlns:a16="http://schemas.microsoft.com/office/drawing/2014/main" id="{7A6A3AAB-C17A-4826-85D2-8EBD15AB0615}"/>
              </a:ext>
            </a:extLst>
          </p:cNvPr>
          <p:cNvSpPr>
            <a:spLocks noChangeShapeType="1"/>
          </p:cNvSpPr>
          <p:nvPr/>
        </p:nvSpPr>
        <p:spPr bwMode="auto">
          <a:xfrm>
            <a:off x="9648029" y="3128838"/>
            <a:ext cx="2193925" cy="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21" name="Line 44">
            <a:extLst>
              <a:ext uri="{FF2B5EF4-FFF2-40B4-BE49-F238E27FC236}">
                <a16:creationId xmlns:a16="http://schemas.microsoft.com/office/drawing/2014/main" id="{369523E6-A1CC-46DD-9C17-2A8B9057E3AB}"/>
              </a:ext>
            </a:extLst>
          </p:cNvPr>
          <p:cNvSpPr>
            <a:spLocks noChangeShapeType="1"/>
          </p:cNvSpPr>
          <p:nvPr/>
        </p:nvSpPr>
        <p:spPr bwMode="auto">
          <a:xfrm>
            <a:off x="9648029" y="3586038"/>
            <a:ext cx="2193925" cy="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22" name="Line 45">
            <a:extLst>
              <a:ext uri="{FF2B5EF4-FFF2-40B4-BE49-F238E27FC236}">
                <a16:creationId xmlns:a16="http://schemas.microsoft.com/office/drawing/2014/main" id="{0CA57412-2783-4906-A51A-FE920F079A60}"/>
              </a:ext>
            </a:extLst>
          </p:cNvPr>
          <p:cNvSpPr>
            <a:spLocks noChangeShapeType="1"/>
          </p:cNvSpPr>
          <p:nvPr/>
        </p:nvSpPr>
        <p:spPr bwMode="auto">
          <a:xfrm>
            <a:off x="9648029" y="3128838"/>
            <a:ext cx="0" cy="45720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23" name="Line 46">
            <a:extLst>
              <a:ext uri="{FF2B5EF4-FFF2-40B4-BE49-F238E27FC236}">
                <a16:creationId xmlns:a16="http://schemas.microsoft.com/office/drawing/2014/main" id="{B6A61205-BD5F-4A2F-A15F-CA0A44DB1071}"/>
              </a:ext>
            </a:extLst>
          </p:cNvPr>
          <p:cNvSpPr>
            <a:spLocks noChangeShapeType="1"/>
          </p:cNvSpPr>
          <p:nvPr/>
        </p:nvSpPr>
        <p:spPr bwMode="auto">
          <a:xfrm>
            <a:off x="10197304" y="3128838"/>
            <a:ext cx="0" cy="457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24" name="Line 47">
            <a:extLst>
              <a:ext uri="{FF2B5EF4-FFF2-40B4-BE49-F238E27FC236}">
                <a16:creationId xmlns:a16="http://schemas.microsoft.com/office/drawing/2014/main" id="{92AF7112-7CAC-41BE-97C9-1D278BA00D1D}"/>
              </a:ext>
            </a:extLst>
          </p:cNvPr>
          <p:cNvSpPr>
            <a:spLocks noChangeShapeType="1"/>
          </p:cNvSpPr>
          <p:nvPr/>
        </p:nvSpPr>
        <p:spPr bwMode="auto">
          <a:xfrm>
            <a:off x="10744992" y="3128838"/>
            <a:ext cx="0" cy="457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25" name="Line 48">
            <a:extLst>
              <a:ext uri="{FF2B5EF4-FFF2-40B4-BE49-F238E27FC236}">
                <a16:creationId xmlns:a16="http://schemas.microsoft.com/office/drawing/2014/main" id="{13E2CC01-5141-48D7-8765-2F79AE9AD0D1}"/>
              </a:ext>
            </a:extLst>
          </p:cNvPr>
          <p:cNvSpPr>
            <a:spLocks noChangeShapeType="1"/>
          </p:cNvSpPr>
          <p:nvPr/>
        </p:nvSpPr>
        <p:spPr bwMode="auto">
          <a:xfrm>
            <a:off x="11294267" y="3128838"/>
            <a:ext cx="0" cy="457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26" name="Line 49">
            <a:extLst>
              <a:ext uri="{FF2B5EF4-FFF2-40B4-BE49-F238E27FC236}">
                <a16:creationId xmlns:a16="http://schemas.microsoft.com/office/drawing/2014/main" id="{F5B5CAD7-F511-4EED-B803-6192F50EC0BC}"/>
              </a:ext>
            </a:extLst>
          </p:cNvPr>
          <p:cNvSpPr>
            <a:spLocks noChangeShapeType="1"/>
          </p:cNvSpPr>
          <p:nvPr/>
        </p:nvSpPr>
        <p:spPr bwMode="auto">
          <a:xfrm>
            <a:off x="11841954" y="3128838"/>
            <a:ext cx="0" cy="45720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graphicFrame>
        <p:nvGraphicFramePr>
          <p:cNvPr id="127" name="Group 50">
            <a:extLst>
              <a:ext uri="{FF2B5EF4-FFF2-40B4-BE49-F238E27FC236}">
                <a16:creationId xmlns:a16="http://schemas.microsoft.com/office/drawing/2014/main" id="{5E6523AA-EAB3-4646-9267-D62F3E466C64}"/>
              </a:ext>
            </a:extLst>
          </p:cNvPr>
          <p:cNvGraphicFramePr>
            <a:graphicFrameLocks noGrp="1"/>
          </p:cNvGraphicFramePr>
          <p:nvPr>
            <p:extLst>
              <p:ext uri="{D42A27DB-BD31-4B8C-83A1-F6EECF244321}">
                <p14:modId xmlns:p14="http://schemas.microsoft.com/office/powerpoint/2010/main" val="1249113681"/>
              </p:ext>
            </p:extLst>
          </p:nvPr>
        </p:nvGraphicFramePr>
        <p:xfrm>
          <a:off x="9648029" y="2747838"/>
          <a:ext cx="2193925" cy="457200"/>
        </p:xfrm>
        <a:graphic>
          <a:graphicData uri="http://schemas.openxmlformats.org/drawingml/2006/table">
            <a:tbl>
              <a:tblPr/>
              <a:tblGrid>
                <a:gridCol w="549275">
                  <a:extLst>
                    <a:ext uri="{9D8B030D-6E8A-4147-A177-3AD203B41FA5}">
                      <a16:colId xmlns:a16="http://schemas.microsoft.com/office/drawing/2014/main" val="20000"/>
                    </a:ext>
                  </a:extLst>
                </a:gridCol>
                <a:gridCol w="547688">
                  <a:extLst>
                    <a:ext uri="{9D8B030D-6E8A-4147-A177-3AD203B41FA5}">
                      <a16:colId xmlns:a16="http://schemas.microsoft.com/office/drawing/2014/main" val="20001"/>
                    </a:ext>
                  </a:extLst>
                </a:gridCol>
                <a:gridCol w="549275">
                  <a:extLst>
                    <a:ext uri="{9D8B030D-6E8A-4147-A177-3AD203B41FA5}">
                      <a16:colId xmlns:a16="http://schemas.microsoft.com/office/drawing/2014/main" val="20002"/>
                    </a:ext>
                  </a:extLst>
                </a:gridCol>
                <a:gridCol w="547687">
                  <a:extLst>
                    <a:ext uri="{9D8B030D-6E8A-4147-A177-3AD203B41FA5}">
                      <a16:colId xmlns:a16="http://schemas.microsoft.com/office/drawing/2014/main" val="20003"/>
                    </a:ext>
                  </a:extLst>
                </a:gridCol>
              </a:tblGrid>
              <a:tr h="457200">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1</a:t>
                      </a:r>
                    </a:p>
                  </a:txBody>
                  <a:tcPr horzOverflow="overflow">
                    <a:lnL cap="flat">
                      <a:noFill/>
                    </a:lnL>
                    <a:lnR>
                      <a:noFill/>
                    </a:lnR>
                    <a:lnT cap="flat">
                      <a:noFill/>
                    </a:lnT>
                    <a:lnB cap="flat">
                      <a:noFill/>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2</a:t>
                      </a:r>
                    </a:p>
                  </a:txBody>
                  <a:tcPr horzOverflow="overflow">
                    <a:lnL>
                      <a:noFill/>
                    </a:lnL>
                    <a:lnR>
                      <a:noFill/>
                    </a:lnR>
                    <a:lnT cap="flat">
                      <a:noFill/>
                    </a:lnT>
                    <a:lnB cap="flat">
                      <a:noFill/>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3</a:t>
                      </a:r>
                    </a:p>
                  </a:txBody>
                  <a:tcPr horzOverflow="overflow">
                    <a:lnL>
                      <a:noFill/>
                    </a:lnL>
                    <a:lnR>
                      <a:noFill/>
                    </a:lnR>
                    <a:lnT cap="flat">
                      <a:noFill/>
                    </a:lnT>
                    <a:lnB cap="flat">
                      <a:noFill/>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4</a:t>
                      </a:r>
                    </a:p>
                  </a:txBody>
                  <a:tcPr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128" name="Text Box 65">
            <a:extLst>
              <a:ext uri="{FF2B5EF4-FFF2-40B4-BE49-F238E27FC236}">
                <a16:creationId xmlns:a16="http://schemas.microsoft.com/office/drawing/2014/main" id="{42733F9B-8F35-48DD-A5E5-16E6C09269E4}"/>
              </a:ext>
            </a:extLst>
          </p:cNvPr>
          <p:cNvSpPr txBox="1">
            <a:spLocks noChangeArrowheads="1"/>
          </p:cNvSpPr>
          <p:nvPr/>
        </p:nvSpPr>
        <p:spPr bwMode="auto">
          <a:xfrm>
            <a:off x="9038429" y="3160588"/>
            <a:ext cx="4270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i="1">
                <a:solidFill>
                  <a:srgbClr val="006600"/>
                </a:solidFill>
              </a:rPr>
              <a:t>C:</a:t>
            </a:r>
          </a:p>
        </p:txBody>
      </p:sp>
      <p:sp>
        <p:nvSpPr>
          <p:cNvPr id="129" name="Rectangle 66">
            <a:extLst>
              <a:ext uri="{FF2B5EF4-FFF2-40B4-BE49-F238E27FC236}">
                <a16:creationId xmlns:a16="http://schemas.microsoft.com/office/drawing/2014/main" id="{A861C54E-7D8E-4E18-9468-BE7F759A040E}"/>
              </a:ext>
            </a:extLst>
          </p:cNvPr>
          <p:cNvSpPr>
            <a:spLocks noChangeArrowheads="1"/>
          </p:cNvSpPr>
          <p:nvPr/>
        </p:nvSpPr>
        <p:spPr bwMode="auto">
          <a:xfrm>
            <a:off x="7484267" y="4119438"/>
            <a:ext cx="547687" cy="457200"/>
          </a:xfrm>
          <a:prstGeom prst="rect">
            <a:avLst/>
          </a:prstGeom>
          <a:solidFill>
            <a:srgbClr val="FF99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endParaRPr lang="zh-CN" altLang="zh-CN" b="1">
              <a:solidFill>
                <a:schemeClr val="folHlink"/>
              </a:solidFill>
              <a:latin typeface="Times New Roman" pitchFamily="18" charset="0"/>
            </a:endParaRPr>
          </a:p>
        </p:txBody>
      </p:sp>
      <p:sp>
        <p:nvSpPr>
          <p:cNvPr id="130" name="Rectangle 67">
            <a:extLst>
              <a:ext uri="{FF2B5EF4-FFF2-40B4-BE49-F238E27FC236}">
                <a16:creationId xmlns:a16="http://schemas.microsoft.com/office/drawing/2014/main" id="{7D3FFB15-2270-49E2-A771-87637F6D0057}"/>
              </a:ext>
            </a:extLst>
          </p:cNvPr>
          <p:cNvSpPr>
            <a:spLocks noChangeArrowheads="1"/>
          </p:cNvSpPr>
          <p:nvPr/>
        </p:nvSpPr>
        <p:spPr bwMode="auto">
          <a:xfrm>
            <a:off x="6371429" y="4119438"/>
            <a:ext cx="563563" cy="457200"/>
          </a:xfrm>
          <a:prstGeom prst="rect">
            <a:avLst/>
          </a:prstGeom>
          <a:solidFill>
            <a:srgbClr val="FF99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endParaRPr lang="zh-CN" altLang="zh-CN" b="1">
              <a:solidFill>
                <a:schemeClr val="folHlink"/>
              </a:solidFill>
              <a:latin typeface="Times New Roman" pitchFamily="18" charset="0"/>
            </a:endParaRPr>
          </a:p>
        </p:txBody>
      </p:sp>
      <p:sp>
        <p:nvSpPr>
          <p:cNvPr id="131" name="Rectangle 68">
            <a:extLst>
              <a:ext uri="{FF2B5EF4-FFF2-40B4-BE49-F238E27FC236}">
                <a16:creationId xmlns:a16="http://schemas.microsoft.com/office/drawing/2014/main" id="{A9A8BB34-D583-4499-8926-52AEB2D1E279}"/>
              </a:ext>
            </a:extLst>
          </p:cNvPr>
          <p:cNvSpPr>
            <a:spLocks noChangeArrowheads="1"/>
          </p:cNvSpPr>
          <p:nvPr/>
        </p:nvSpPr>
        <p:spPr bwMode="auto">
          <a:xfrm>
            <a:off x="5838029" y="4119438"/>
            <a:ext cx="533400" cy="457200"/>
          </a:xfrm>
          <a:prstGeom prst="rect">
            <a:avLst/>
          </a:prstGeom>
          <a:solidFill>
            <a:srgbClr val="FF99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endParaRPr lang="zh-CN" altLang="zh-CN" b="1">
              <a:solidFill>
                <a:schemeClr val="folHlink"/>
              </a:solidFill>
              <a:latin typeface="Times New Roman" pitchFamily="18" charset="0"/>
            </a:endParaRPr>
          </a:p>
        </p:txBody>
      </p:sp>
      <p:sp>
        <p:nvSpPr>
          <p:cNvPr id="132" name="Line 69">
            <a:extLst>
              <a:ext uri="{FF2B5EF4-FFF2-40B4-BE49-F238E27FC236}">
                <a16:creationId xmlns:a16="http://schemas.microsoft.com/office/drawing/2014/main" id="{F8C30CEF-498C-40CE-B32C-EBCB33983AF2}"/>
              </a:ext>
            </a:extLst>
          </p:cNvPr>
          <p:cNvSpPr>
            <a:spLocks noChangeShapeType="1"/>
          </p:cNvSpPr>
          <p:nvPr/>
        </p:nvSpPr>
        <p:spPr bwMode="auto">
          <a:xfrm>
            <a:off x="5838029" y="4119438"/>
            <a:ext cx="2743200" cy="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33" name="Line 70">
            <a:extLst>
              <a:ext uri="{FF2B5EF4-FFF2-40B4-BE49-F238E27FC236}">
                <a16:creationId xmlns:a16="http://schemas.microsoft.com/office/drawing/2014/main" id="{AFA7CFEB-1377-480A-A8B1-04746A59BFCF}"/>
              </a:ext>
            </a:extLst>
          </p:cNvPr>
          <p:cNvSpPr>
            <a:spLocks noChangeShapeType="1"/>
          </p:cNvSpPr>
          <p:nvPr/>
        </p:nvSpPr>
        <p:spPr bwMode="auto">
          <a:xfrm>
            <a:off x="5838029" y="4576638"/>
            <a:ext cx="2743200" cy="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34" name="Line 71">
            <a:extLst>
              <a:ext uri="{FF2B5EF4-FFF2-40B4-BE49-F238E27FC236}">
                <a16:creationId xmlns:a16="http://schemas.microsoft.com/office/drawing/2014/main" id="{9FFC827E-7461-44A0-AF2C-093525860D90}"/>
              </a:ext>
            </a:extLst>
          </p:cNvPr>
          <p:cNvSpPr>
            <a:spLocks noChangeShapeType="1"/>
          </p:cNvSpPr>
          <p:nvPr/>
        </p:nvSpPr>
        <p:spPr bwMode="auto">
          <a:xfrm>
            <a:off x="5838029" y="4119438"/>
            <a:ext cx="0" cy="45720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35" name="Line 72">
            <a:extLst>
              <a:ext uri="{FF2B5EF4-FFF2-40B4-BE49-F238E27FC236}">
                <a16:creationId xmlns:a16="http://schemas.microsoft.com/office/drawing/2014/main" id="{EE36D98D-EC80-46A3-8F45-0D49BBF32849}"/>
              </a:ext>
            </a:extLst>
          </p:cNvPr>
          <p:cNvSpPr>
            <a:spLocks noChangeShapeType="1"/>
          </p:cNvSpPr>
          <p:nvPr/>
        </p:nvSpPr>
        <p:spPr bwMode="auto">
          <a:xfrm>
            <a:off x="6371429" y="4119438"/>
            <a:ext cx="0" cy="457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36" name="Line 73">
            <a:extLst>
              <a:ext uri="{FF2B5EF4-FFF2-40B4-BE49-F238E27FC236}">
                <a16:creationId xmlns:a16="http://schemas.microsoft.com/office/drawing/2014/main" id="{88019563-53C9-4689-A81E-9AF526F8EBE7}"/>
              </a:ext>
            </a:extLst>
          </p:cNvPr>
          <p:cNvSpPr>
            <a:spLocks noChangeShapeType="1"/>
          </p:cNvSpPr>
          <p:nvPr/>
        </p:nvSpPr>
        <p:spPr bwMode="auto">
          <a:xfrm>
            <a:off x="6934992" y="4119438"/>
            <a:ext cx="0" cy="457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37" name="Line 74">
            <a:extLst>
              <a:ext uri="{FF2B5EF4-FFF2-40B4-BE49-F238E27FC236}">
                <a16:creationId xmlns:a16="http://schemas.microsoft.com/office/drawing/2014/main" id="{A9DA18A0-CADD-4ED1-9FA3-3BF985FDC457}"/>
              </a:ext>
            </a:extLst>
          </p:cNvPr>
          <p:cNvSpPr>
            <a:spLocks noChangeShapeType="1"/>
          </p:cNvSpPr>
          <p:nvPr/>
        </p:nvSpPr>
        <p:spPr bwMode="auto">
          <a:xfrm>
            <a:off x="7484267" y="4119438"/>
            <a:ext cx="0" cy="457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38" name="Line 75">
            <a:extLst>
              <a:ext uri="{FF2B5EF4-FFF2-40B4-BE49-F238E27FC236}">
                <a16:creationId xmlns:a16="http://schemas.microsoft.com/office/drawing/2014/main" id="{D4EAC8E0-F0A0-4898-BEE9-3A37D4774508}"/>
              </a:ext>
            </a:extLst>
          </p:cNvPr>
          <p:cNvSpPr>
            <a:spLocks noChangeShapeType="1"/>
          </p:cNvSpPr>
          <p:nvPr/>
        </p:nvSpPr>
        <p:spPr bwMode="auto">
          <a:xfrm>
            <a:off x="8031954" y="4119438"/>
            <a:ext cx="0" cy="457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42" name="Line 76">
            <a:extLst>
              <a:ext uri="{FF2B5EF4-FFF2-40B4-BE49-F238E27FC236}">
                <a16:creationId xmlns:a16="http://schemas.microsoft.com/office/drawing/2014/main" id="{4B0E277B-7DAF-4847-9767-30D31E2D7503}"/>
              </a:ext>
            </a:extLst>
          </p:cNvPr>
          <p:cNvSpPr>
            <a:spLocks noChangeShapeType="1"/>
          </p:cNvSpPr>
          <p:nvPr/>
        </p:nvSpPr>
        <p:spPr bwMode="auto">
          <a:xfrm>
            <a:off x="8581229" y="4119438"/>
            <a:ext cx="0" cy="45720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graphicFrame>
        <p:nvGraphicFramePr>
          <p:cNvPr id="143" name="Group 77">
            <a:extLst>
              <a:ext uri="{FF2B5EF4-FFF2-40B4-BE49-F238E27FC236}">
                <a16:creationId xmlns:a16="http://schemas.microsoft.com/office/drawing/2014/main" id="{1A0F95C6-2177-48BF-A91B-EF1EDA0AAA5D}"/>
              </a:ext>
            </a:extLst>
          </p:cNvPr>
          <p:cNvGraphicFramePr>
            <a:graphicFrameLocks noGrp="1"/>
          </p:cNvGraphicFramePr>
          <p:nvPr>
            <p:extLst>
              <p:ext uri="{D42A27DB-BD31-4B8C-83A1-F6EECF244321}">
                <p14:modId xmlns:p14="http://schemas.microsoft.com/office/powerpoint/2010/main" val="409985536"/>
              </p:ext>
            </p:extLst>
          </p:nvPr>
        </p:nvGraphicFramePr>
        <p:xfrm>
          <a:off x="5838029" y="3738438"/>
          <a:ext cx="2743200" cy="457200"/>
        </p:xfrm>
        <a:graphic>
          <a:graphicData uri="http://schemas.openxmlformats.org/drawingml/2006/table">
            <a:tbl>
              <a:tblPr/>
              <a:tblGrid>
                <a:gridCol w="549275">
                  <a:extLst>
                    <a:ext uri="{9D8B030D-6E8A-4147-A177-3AD203B41FA5}">
                      <a16:colId xmlns:a16="http://schemas.microsoft.com/office/drawing/2014/main" val="20000"/>
                    </a:ext>
                  </a:extLst>
                </a:gridCol>
                <a:gridCol w="547688">
                  <a:extLst>
                    <a:ext uri="{9D8B030D-6E8A-4147-A177-3AD203B41FA5}">
                      <a16:colId xmlns:a16="http://schemas.microsoft.com/office/drawing/2014/main" val="20001"/>
                    </a:ext>
                  </a:extLst>
                </a:gridCol>
                <a:gridCol w="549275">
                  <a:extLst>
                    <a:ext uri="{9D8B030D-6E8A-4147-A177-3AD203B41FA5}">
                      <a16:colId xmlns:a16="http://schemas.microsoft.com/office/drawing/2014/main" val="20002"/>
                    </a:ext>
                  </a:extLst>
                </a:gridCol>
                <a:gridCol w="563562">
                  <a:extLst>
                    <a:ext uri="{9D8B030D-6E8A-4147-A177-3AD203B41FA5}">
                      <a16:colId xmlns:a16="http://schemas.microsoft.com/office/drawing/2014/main" val="20003"/>
                    </a:ext>
                  </a:extLst>
                </a:gridCol>
                <a:gridCol w="533400">
                  <a:extLst>
                    <a:ext uri="{9D8B030D-6E8A-4147-A177-3AD203B41FA5}">
                      <a16:colId xmlns:a16="http://schemas.microsoft.com/office/drawing/2014/main" val="20004"/>
                    </a:ext>
                  </a:extLst>
                </a:gridCol>
              </a:tblGrid>
              <a:tr h="457200">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1</a:t>
                      </a:r>
                    </a:p>
                  </a:txBody>
                  <a:tcPr horzOverflow="overflow">
                    <a:lnL cap="flat">
                      <a:noFill/>
                    </a:lnL>
                    <a:lnR>
                      <a:noFill/>
                    </a:lnR>
                    <a:lnT cap="flat">
                      <a:noFill/>
                    </a:lnT>
                    <a:lnB cap="flat">
                      <a:noFill/>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2</a:t>
                      </a:r>
                    </a:p>
                  </a:txBody>
                  <a:tcPr horzOverflow="overflow">
                    <a:lnL>
                      <a:noFill/>
                    </a:lnL>
                    <a:lnR>
                      <a:noFill/>
                    </a:lnR>
                    <a:lnT cap="flat">
                      <a:noFill/>
                    </a:lnT>
                    <a:lnB cap="flat">
                      <a:noFill/>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3</a:t>
                      </a:r>
                    </a:p>
                  </a:txBody>
                  <a:tcPr horzOverflow="overflow">
                    <a:lnL>
                      <a:noFill/>
                    </a:lnL>
                    <a:lnR>
                      <a:noFill/>
                    </a:lnR>
                    <a:lnT cap="flat">
                      <a:noFill/>
                    </a:lnT>
                    <a:lnB cap="flat">
                      <a:noFill/>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4</a:t>
                      </a:r>
                    </a:p>
                  </a:txBody>
                  <a:tcPr horzOverflow="overflow">
                    <a:lnL>
                      <a:noFill/>
                    </a:lnL>
                    <a:lnR>
                      <a:noFill/>
                    </a:lnR>
                    <a:lnT cap="flat">
                      <a:noFill/>
                    </a:lnT>
                    <a:lnB cap="flat">
                      <a:noFill/>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5</a:t>
                      </a:r>
                    </a:p>
                  </a:txBody>
                  <a:tcPr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144" name="Text Box 95">
            <a:extLst>
              <a:ext uri="{FF2B5EF4-FFF2-40B4-BE49-F238E27FC236}">
                <a16:creationId xmlns:a16="http://schemas.microsoft.com/office/drawing/2014/main" id="{C88853D6-A524-4183-B140-509BFC30BD1B}"/>
              </a:ext>
            </a:extLst>
          </p:cNvPr>
          <p:cNvSpPr txBox="1">
            <a:spLocks noChangeArrowheads="1"/>
          </p:cNvSpPr>
          <p:nvPr/>
        </p:nvSpPr>
        <p:spPr bwMode="auto">
          <a:xfrm>
            <a:off x="5230017" y="4151188"/>
            <a:ext cx="423862"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i="1">
                <a:solidFill>
                  <a:srgbClr val="006600"/>
                </a:solidFill>
              </a:rPr>
              <a:t>B:</a:t>
            </a:r>
          </a:p>
        </p:txBody>
      </p:sp>
      <p:sp>
        <p:nvSpPr>
          <p:cNvPr id="145" name="Line 98">
            <a:extLst>
              <a:ext uri="{FF2B5EF4-FFF2-40B4-BE49-F238E27FC236}">
                <a16:creationId xmlns:a16="http://schemas.microsoft.com/office/drawing/2014/main" id="{FE9D8EFD-9F92-4A62-9E3A-517FC3A190E6}"/>
              </a:ext>
            </a:extLst>
          </p:cNvPr>
          <p:cNvSpPr>
            <a:spLocks noChangeShapeType="1"/>
          </p:cNvSpPr>
          <p:nvPr/>
        </p:nvSpPr>
        <p:spPr bwMode="auto">
          <a:xfrm>
            <a:off x="7819229" y="3586038"/>
            <a:ext cx="533400" cy="533400"/>
          </a:xfrm>
          <a:prstGeom prst="line">
            <a:avLst/>
          </a:prstGeom>
          <a:noFill/>
          <a:ln w="28575">
            <a:solidFill>
              <a:srgbClr val="00B0F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146" name="AutoShape 99">
            <a:extLst>
              <a:ext uri="{FF2B5EF4-FFF2-40B4-BE49-F238E27FC236}">
                <a16:creationId xmlns:a16="http://schemas.microsoft.com/office/drawing/2014/main" id="{9622F1E3-842D-4155-8A62-594E54944B0B}"/>
              </a:ext>
            </a:extLst>
          </p:cNvPr>
          <p:cNvSpPr>
            <a:spLocks noChangeArrowheads="1"/>
          </p:cNvSpPr>
          <p:nvPr/>
        </p:nvSpPr>
        <p:spPr bwMode="auto">
          <a:xfrm>
            <a:off x="11324429" y="3662238"/>
            <a:ext cx="533400" cy="381000"/>
          </a:xfrm>
          <a:prstGeom prst="upArrow">
            <a:avLst>
              <a:gd name="adj1" fmla="val 50000"/>
              <a:gd name="adj2" fmla="val 25000"/>
            </a:avLst>
          </a:prstGeom>
          <a:solidFill>
            <a:srgbClr val="CCCC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Tree>
    <p:extLst>
      <p:ext uri="{BB962C8B-B14F-4D97-AF65-F5344CB8AC3E}">
        <p14:creationId xmlns:p14="http://schemas.microsoft.com/office/powerpoint/2010/main" val="2303700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4" fill="hold" grpId="0" nodeType="afterEffect">
                                  <p:stCondLst>
                                    <p:cond delay="0"/>
                                  </p:stCondLst>
                                  <p:childTnLst>
                                    <p:set>
                                      <p:cBhvr>
                                        <p:cTn id="6" dur="1" fill="hold">
                                          <p:stCondLst>
                                            <p:cond delay="0"/>
                                          </p:stCondLst>
                                        </p:cTn>
                                        <p:tgtEl>
                                          <p:spTgt spid="146"/>
                                        </p:tgtEl>
                                        <p:attrNameLst>
                                          <p:attrName>style.visibility</p:attrName>
                                        </p:attrNameLst>
                                      </p:cBhvr>
                                      <p:to>
                                        <p:strVal val="visible"/>
                                      </p:to>
                                    </p:set>
                                    <p:anim calcmode="lin" valueType="num">
                                      <p:cBhvr>
                                        <p:cTn id="7" dur="500" fill="hold"/>
                                        <p:tgtEl>
                                          <p:spTgt spid="146"/>
                                        </p:tgtEl>
                                        <p:attrNameLst>
                                          <p:attrName>ppt_x</p:attrName>
                                        </p:attrNameLst>
                                      </p:cBhvr>
                                      <p:tavLst>
                                        <p:tav tm="0">
                                          <p:val>
                                            <p:strVal val="#ppt_x"/>
                                          </p:val>
                                        </p:tav>
                                        <p:tav tm="100000">
                                          <p:val>
                                            <p:strVal val="#ppt_x"/>
                                          </p:val>
                                        </p:tav>
                                      </p:tavLst>
                                    </p:anim>
                                    <p:anim calcmode="lin" valueType="num">
                                      <p:cBhvr>
                                        <p:cTn id="8" dur="500" fill="hold"/>
                                        <p:tgtEl>
                                          <p:spTgt spid="146"/>
                                        </p:tgtEl>
                                        <p:attrNameLst>
                                          <p:attrName>ppt_y</p:attrName>
                                        </p:attrNameLst>
                                      </p:cBhvr>
                                      <p:tavLst>
                                        <p:tav tm="0">
                                          <p:val>
                                            <p:strVal val="#ppt_y+#ppt_h/2"/>
                                          </p:val>
                                        </p:tav>
                                        <p:tav tm="100000">
                                          <p:val>
                                            <p:strVal val="#ppt_y"/>
                                          </p:val>
                                        </p:tav>
                                      </p:tavLst>
                                    </p:anim>
                                    <p:anim calcmode="lin" valueType="num">
                                      <p:cBhvr>
                                        <p:cTn id="9" dur="500" fill="hold"/>
                                        <p:tgtEl>
                                          <p:spTgt spid="146"/>
                                        </p:tgtEl>
                                        <p:attrNameLst>
                                          <p:attrName>ppt_w</p:attrName>
                                        </p:attrNameLst>
                                      </p:cBhvr>
                                      <p:tavLst>
                                        <p:tav tm="0">
                                          <p:val>
                                            <p:strVal val="#ppt_w"/>
                                          </p:val>
                                        </p:tav>
                                        <p:tav tm="100000">
                                          <p:val>
                                            <p:strVal val="#ppt_w"/>
                                          </p:val>
                                        </p:tav>
                                      </p:tavLst>
                                    </p:anim>
                                    <p:anim calcmode="lin" valueType="num">
                                      <p:cBhvr>
                                        <p:cTn id="10" dur="500" fill="hold"/>
                                        <p:tgtEl>
                                          <p:spTgt spid="146"/>
                                        </p:tgtEl>
                                        <p:attrNameLst>
                                          <p:attrName>ppt_h</p:attrName>
                                        </p:attrNameLst>
                                      </p:cBhvr>
                                      <p:tavLst>
                                        <p:tav tm="0">
                                          <p:val>
                                            <p:fltVal val="0"/>
                                          </p:val>
                                        </p:tav>
                                        <p:tav tm="100000">
                                          <p:val>
                                            <p:strVal val="#ppt_h"/>
                                          </p:val>
                                        </p:tav>
                                      </p:tavLst>
                                    </p:anim>
                                  </p:childTnLst>
                                </p:cTn>
                              </p:par>
                            </p:childTnLst>
                          </p:cTn>
                        </p:par>
                        <p:par>
                          <p:cTn id="11" fill="hold">
                            <p:stCondLst>
                              <p:cond delay="500"/>
                            </p:stCondLst>
                            <p:childTnLst>
                              <p:par>
                                <p:cTn id="12" presetID="5" presetClass="entr" presetSubtype="10" fill="hold" grpId="0" nodeType="afterEffect">
                                  <p:stCondLst>
                                    <p:cond delay="0"/>
                                  </p:stCondLst>
                                  <p:childTnLst>
                                    <p:set>
                                      <p:cBhvr>
                                        <p:cTn id="13" dur="1" fill="hold">
                                          <p:stCondLst>
                                            <p:cond delay="0"/>
                                          </p:stCondLst>
                                        </p:cTn>
                                        <p:tgtEl>
                                          <p:spTgt spid="54"/>
                                        </p:tgtEl>
                                        <p:attrNameLst>
                                          <p:attrName>style.visibility</p:attrName>
                                        </p:attrNameLst>
                                      </p:cBhvr>
                                      <p:to>
                                        <p:strVal val="visible"/>
                                      </p:to>
                                    </p:set>
                                    <p:animEffect transition="in" filter="checkerboard(across)">
                                      <p:cBhvr>
                                        <p:cTn id="14"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146" grpId="0" animBg="1"/>
    </p:bld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47" name="任意多边形: 形状 146">
                <a:extLst>
                  <a:ext uri="{FF2B5EF4-FFF2-40B4-BE49-F238E27FC236}">
                    <a16:creationId xmlns:a16="http://schemas.microsoft.com/office/drawing/2014/main" id="{FB190454-5BF7-4843-B75A-01C159CD1E9B}"/>
                  </a:ext>
                </a:extLst>
              </p:cNvPr>
              <p:cNvSpPr/>
              <p:nvPr/>
            </p:nvSpPr>
            <p:spPr>
              <a:xfrm>
                <a:off x="129493" y="1875051"/>
                <a:ext cx="4886455" cy="4152162"/>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lvl="0" eaLnBrk="0" fontAlgn="base" hangingPunct="0">
                  <a:spcBef>
                    <a:spcPct val="0"/>
                  </a:spcBef>
                  <a:spcAft>
                    <a:spcPct val="0"/>
                  </a:spcAft>
                </a:pPr>
                <a:r>
                  <a:rPr lang="zh-CN" altLang="zh-CN" sz="1600" dirty="0">
                    <a:latin typeface="微软雅黑" panose="020B0503020204020204" pitchFamily="34" charset="-122"/>
                    <a:ea typeface="微软雅黑" panose="020B0503020204020204" pitchFamily="34" charset="-122"/>
                  </a:rPr>
                  <a:t>———————————————</a:t>
                </a:r>
              </a:p>
              <a:p>
                <a:pPr marL="360000" lvl="0" indent="-288000" eaLnBrk="0" fontAlgn="base" hangingPunct="0">
                  <a:spcBef>
                    <a:spcPct val="0"/>
                  </a:spcBef>
                  <a:spcAft>
                    <a:spcPct val="0"/>
                  </a:spcAft>
                  <a:buFont typeface="+mj-lt"/>
                  <a:buAutoNum type="arabicPeriod"/>
                </a:pPr>
                <a:r>
                  <a:rPr lang="en-US" altLang="zh-CN" sz="1600" b="1" dirty="0">
                    <a:latin typeface="微软雅黑" panose="020B0503020204020204" pitchFamily="34" charset="-122"/>
                    <a:ea typeface="微软雅黑" panose="020B0503020204020204" pitchFamily="34" charset="-122"/>
                  </a:rPr>
                  <a:t>  for</a:t>
                </a:r>
                <a:r>
                  <a:rPr lang="en-US" altLang="zh-CN"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𝑖</m:t>
                    </m:r>
                    <m:r>
                      <a:rPr lang="en-US" altLang="zh-CN" sz="1600" b="0" i="1" smtClean="0">
                        <a:latin typeface="Cambria Math" panose="02040503050406030204" pitchFamily="18" charset="0"/>
                        <a:ea typeface="微软雅黑" panose="020B0503020204020204" pitchFamily="34" charset="-122"/>
                      </a:rPr>
                      <m:t>←0</m:t>
                    </m:r>
                  </m:oMath>
                </a14:m>
                <a:r>
                  <a:rPr lang="en-US" altLang="zh-CN"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to</a:t>
                </a:r>
                <a:r>
                  <a:rPr lang="en-US" altLang="zh-CN"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𝑘</m:t>
                    </m:r>
                  </m:oMath>
                </a14:m>
                <a:r>
                  <a:rPr lang="en-US" altLang="zh-CN"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do</a:t>
                </a:r>
              </a:p>
              <a:p>
                <a:pPr marL="360000" lvl="0" indent="-288000" eaLnBrk="0" fontAlgn="base" hangingPunct="0">
                  <a:spcBef>
                    <a:spcPct val="0"/>
                  </a:spcBef>
                  <a:spcAft>
                    <a:spcPct val="0"/>
                  </a:spcAft>
                  <a:buFont typeface="+mj-lt"/>
                  <a:buAutoNum type="arabicPeriod"/>
                </a:pPr>
                <a:r>
                  <a:rPr lang="en-US" altLang="zh-CN" sz="1600" dirty="0">
                    <a:latin typeface="微软雅黑" panose="020B0503020204020204" pitchFamily="34" charset="-122"/>
                    <a:ea typeface="微软雅黑" panose="020B0503020204020204" pitchFamily="34" charset="-122"/>
                  </a:rPr>
                  <a:t>  |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𝐶</m:t>
                    </m:r>
                    <m:d>
                      <m:dPr>
                        <m:begChr m:val="["/>
                        <m:endChr m:val="]"/>
                        <m:ctrlPr>
                          <a:rPr lang="en-US" altLang="zh-CN" sz="1600" b="0" i="1" smtClean="0">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𝑖</m:t>
                        </m:r>
                      </m:e>
                    </m:d>
                    <m:r>
                      <a:rPr lang="en-US" altLang="zh-CN" sz="1600" b="0" i="1" smtClean="0">
                        <a:latin typeface="Cambria Math" panose="02040503050406030204" pitchFamily="18" charset="0"/>
                        <a:ea typeface="微软雅黑" panose="020B0503020204020204" pitchFamily="34" charset="-122"/>
                      </a:rPr>
                      <m:t>←0</m:t>
                    </m:r>
                  </m:oMath>
                </a14:m>
                <a:endParaRPr lang="en-US" altLang="zh-CN" sz="1600"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en-US" altLang="zh-CN" sz="1600" b="1" dirty="0">
                    <a:latin typeface="微软雅黑" panose="020B0503020204020204" pitchFamily="34" charset="-122"/>
                    <a:ea typeface="微软雅黑" panose="020B0503020204020204" pitchFamily="34" charset="-122"/>
                  </a:rPr>
                  <a:t>  end</a:t>
                </a:r>
                <a:r>
                  <a:rPr lang="zh-CN" altLang="zh-CN"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             </a:t>
                </a:r>
                <a:endParaRPr lang="en-US" altLang="zh-CN" sz="1600"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en-US" altLang="zh-CN" sz="1600" b="1" dirty="0">
                    <a:latin typeface="微软雅黑" panose="020B0503020204020204" pitchFamily="34" charset="-122"/>
                    <a:ea typeface="微软雅黑" panose="020B0503020204020204" pitchFamily="34" charset="-122"/>
                  </a:rPr>
                  <a:t>  for</a:t>
                </a:r>
                <a:r>
                  <a:rPr lang="en-US" altLang="zh-CN"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𝑗</m:t>
                    </m:r>
                    <m:r>
                      <a:rPr lang="en-US" altLang="zh-CN" sz="1600" i="1">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1</m:t>
                    </m:r>
                  </m:oMath>
                </a14:m>
                <a:r>
                  <a:rPr lang="en-US" altLang="zh-CN"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to</a:t>
                </a:r>
                <a:r>
                  <a:rPr lang="en-US" altLang="zh-CN"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𝑛</m:t>
                    </m:r>
                  </m:oMath>
                </a14:m>
                <a:r>
                  <a:rPr lang="en-US" altLang="zh-CN"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do</a:t>
                </a:r>
              </a:p>
              <a:p>
                <a:pPr marL="360000" lvl="0" indent="-288000" eaLnBrk="0" fontAlgn="base" hangingPunct="0">
                  <a:spcBef>
                    <a:spcPct val="0"/>
                  </a:spcBef>
                  <a:spcAft>
                    <a:spcPct val="0"/>
                  </a:spcAft>
                  <a:buFont typeface="+mj-lt"/>
                  <a:buAutoNum type="arabicPeriod"/>
                </a:pPr>
                <a:r>
                  <a:rPr lang="en-US" altLang="zh-CN" sz="1600" dirty="0">
                    <a:latin typeface="微软雅黑" panose="020B0503020204020204" pitchFamily="34" charset="-122"/>
                    <a:ea typeface="微软雅黑" panose="020B0503020204020204" pitchFamily="34" charset="-122"/>
                  </a:rPr>
                  <a:t>  |   </a:t>
                </a:r>
                <a14:m>
                  <m:oMath xmlns:m="http://schemas.openxmlformats.org/officeDocument/2006/math">
                    <m:r>
                      <a:rPr lang="en-US" altLang="zh-CN" sz="1600" i="1">
                        <a:latin typeface="Cambria Math" panose="02040503050406030204" pitchFamily="18" charset="0"/>
                        <a:ea typeface="微软雅黑" panose="020B0503020204020204" pitchFamily="34" charset="-122"/>
                      </a:rPr>
                      <m:t>𝐶</m:t>
                    </m:r>
                    <m:d>
                      <m:dPr>
                        <m:begChr m:val="["/>
                        <m:endChr m:val="]"/>
                        <m:ctrlPr>
                          <a:rPr lang="en-US" altLang="zh-CN" sz="1600" i="1">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𝐴</m:t>
                        </m:r>
                        <m:r>
                          <a:rPr lang="en-US" altLang="zh-CN" sz="1600" b="0" i="1" smtClean="0">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𝑗</m:t>
                        </m:r>
                      </m:e>
                    </m:d>
                    <m:r>
                      <a:rPr lang="en-US" altLang="zh-CN" sz="1600" b="0" i="1" smtClean="0">
                        <a:latin typeface="Cambria Math" panose="02040503050406030204" pitchFamily="18" charset="0"/>
                        <a:ea typeface="微软雅黑" panose="020B0503020204020204" pitchFamily="34" charset="-122"/>
                      </a:rPr>
                      <m:t>]</m:t>
                    </m:r>
                    <m:r>
                      <a:rPr lang="en-US" altLang="zh-CN" sz="1600" i="1">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𝐶</m:t>
                    </m:r>
                    <m:d>
                      <m:dPr>
                        <m:begChr m:val="["/>
                        <m:endChr m:val="]"/>
                        <m:ctrlPr>
                          <a:rPr lang="en-US" altLang="zh-CN" sz="1600" b="0" i="1" smtClean="0">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𝐴</m:t>
                        </m:r>
                        <m:d>
                          <m:dPr>
                            <m:begChr m:val="["/>
                            <m:endChr m:val="]"/>
                            <m:ctrlPr>
                              <a:rPr lang="en-US" altLang="zh-CN" sz="1600" b="0" i="1" smtClean="0">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𝑗</m:t>
                            </m:r>
                          </m:e>
                        </m:d>
                      </m:e>
                    </m:d>
                    <m:r>
                      <a:rPr lang="en-US" altLang="zh-CN" sz="1600" b="0" i="1" smtClean="0">
                        <a:latin typeface="Cambria Math" panose="02040503050406030204" pitchFamily="18" charset="0"/>
                        <a:ea typeface="微软雅黑" panose="020B0503020204020204" pitchFamily="34" charset="-122"/>
                      </a:rPr>
                      <m:t>+1</m:t>
                    </m:r>
                  </m:oMath>
                </a14:m>
                <a:endParaRPr lang="en-US" altLang="zh-CN" sz="1600"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en-US" altLang="zh-CN" sz="1600" b="1" dirty="0">
                    <a:latin typeface="微软雅黑" panose="020B0503020204020204" pitchFamily="34" charset="-122"/>
                    <a:ea typeface="微软雅黑" panose="020B0503020204020204" pitchFamily="34" charset="-122"/>
                  </a:rPr>
                  <a:t>  end  </a:t>
                </a:r>
                <a:r>
                  <a:rPr lang="en-US" altLang="zh-CN" sz="1600" dirty="0">
                    <a:latin typeface="微软雅黑" panose="020B0503020204020204" pitchFamily="34" charset="-122"/>
                    <a:ea typeface="微软雅黑" panose="020B0503020204020204" pitchFamily="34" charset="-122"/>
                  </a:rPr>
                  <a:t>//C[</a:t>
                </a:r>
                <a:r>
                  <a:rPr lang="en-US" altLang="zh-CN" sz="1600" dirty="0" err="1">
                    <a:latin typeface="微软雅黑" panose="020B0503020204020204" pitchFamily="34" charset="-122"/>
                    <a:ea typeface="微软雅黑" panose="020B0503020204020204" pitchFamily="34" charset="-122"/>
                  </a:rPr>
                  <a:t>i</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记录序列</a:t>
                </a:r>
                <a:r>
                  <a:rPr lang="en-US" altLang="zh-CN" sz="1600" dirty="0">
                    <a:latin typeface="微软雅黑" panose="020B0503020204020204" pitchFamily="34" charset="-122"/>
                    <a:ea typeface="微软雅黑" panose="020B0503020204020204" pitchFamily="34" charset="-122"/>
                  </a:rPr>
                  <a:t>A</a:t>
                </a:r>
                <a:r>
                  <a:rPr lang="zh-CN" altLang="en-US" sz="1600" dirty="0">
                    <a:latin typeface="微软雅黑" panose="020B0503020204020204" pitchFamily="34" charset="-122"/>
                    <a:ea typeface="微软雅黑" panose="020B0503020204020204" pitchFamily="34" charset="-122"/>
                  </a:rPr>
                  <a:t>中</a:t>
                </a:r>
                <a:r>
                  <a:rPr lang="zh-CN" altLang="en-US" sz="1600" dirty="0">
                    <a:solidFill>
                      <a:srgbClr val="FFFF00"/>
                    </a:solidFill>
                    <a:latin typeface="微软雅黑" panose="020B0503020204020204" pitchFamily="34" charset="-122"/>
                    <a:ea typeface="微软雅黑" panose="020B0503020204020204" pitchFamily="34" charset="-122"/>
                  </a:rPr>
                  <a:t>等于</a:t>
                </a:r>
                <a:r>
                  <a:rPr lang="en-US" altLang="zh-CN" sz="1600" dirty="0">
                    <a:solidFill>
                      <a:srgbClr val="FFFF00"/>
                    </a:solidFill>
                    <a:latin typeface="微软雅黑" panose="020B0503020204020204" pitchFamily="34" charset="-122"/>
                    <a:ea typeface="微软雅黑" panose="020B0503020204020204" pitchFamily="34" charset="-122"/>
                  </a:rPr>
                  <a:t>i</a:t>
                </a:r>
                <a:r>
                  <a:rPr lang="zh-CN" altLang="en-US" sz="1600" dirty="0">
                    <a:latin typeface="微软雅黑" panose="020B0503020204020204" pitchFamily="34" charset="-122"/>
                    <a:ea typeface="微软雅黑" panose="020B0503020204020204" pitchFamily="34" charset="-122"/>
                  </a:rPr>
                  <a:t>的元素个数</a:t>
                </a:r>
                <a:endParaRPr lang="en-US" altLang="zh-CN" sz="1600" b="1"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en-US" altLang="zh-CN" sz="1600" b="1" dirty="0">
                    <a:latin typeface="微软雅黑" panose="020B0503020204020204" pitchFamily="34" charset="-122"/>
                    <a:ea typeface="微软雅黑" panose="020B0503020204020204" pitchFamily="34" charset="-122"/>
                  </a:rPr>
                  <a:t>  for</a:t>
                </a:r>
                <a:r>
                  <a:rPr lang="en-US" altLang="zh-CN"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𝑖</m:t>
                    </m:r>
                    <m:r>
                      <a:rPr lang="en-US" altLang="zh-CN" sz="1600" i="1">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1</m:t>
                    </m:r>
                  </m:oMath>
                </a14:m>
                <a:r>
                  <a:rPr lang="en-US" altLang="zh-CN"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to</a:t>
                </a:r>
                <a:r>
                  <a:rPr lang="en-US" altLang="zh-CN"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𝑘</m:t>
                    </m:r>
                  </m:oMath>
                </a14:m>
                <a:r>
                  <a:rPr lang="en-US" altLang="zh-CN"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do</a:t>
                </a:r>
              </a:p>
              <a:p>
                <a:pPr marL="360000" lvl="0" indent="-288000" eaLnBrk="0" fontAlgn="base" hangingPunct="0">
                  <a:spcBef>
                    <a:spcPct val="0"/>
                  </a:spcBef>
                  <a:spcAft>
                    <a:spcPct val="0"/>
                  </a:spcAft>
                  <a:buFont typeface="+mj-lt"/>
                  <a:buAutoNum type="arabicPeriod"/>
                </a:pPr>
                <a:r>
                  <a:rPr lang="en-US" altLang="zh-CN" sz="1600" dirty="0">
                    <a:latin typeface="微软雅黑" panose="020B0503020204020204" pitchFamily="34" charset="-122"/>
                    <a:ea typeface="微软雅黑" panose="020B0503020204020204" pitchFamily="34" charset="-122"/>
                  </a:rPr>
                  <a:t>  |   </a:t>
                </a:r>
                <a14:m>
                  <m:oMath xmlns:m="http://schemas.openxmlformats.org/officeDocument/2006/math">
                    <m:r>
                      <a:rPr lang="en-US" altLang="zh-CN" sz="1600" i="1">
                        <a:latin typeface="Cambria Math" panose="02040503050406030204" pitchFamily="18" charset="0"/>
                        <a:ea typeface="微软雅黑" panose="020B0503020204020204" pitchFamily="34" charset="-122"/>
                      </a:rPr>
                      <m:t>𝐶</m:t>
                    </m:r>
                    <m:d>
                      <m:dPr>
                        <m:begChr m:val="["/>
                        <m:endChr m:val="]"/>
                        <m:ctrlPr>
                          <a:rPr lang="en-US" altLang="zh-CN" sz="1600" i="1">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𝑖</m:t>
                        </m:r>
                      </m:e>
                    </m:d>
                    <m:r>
                      <a:rPr lang="en-US" altLang="zh-CN" sz="1600" i="1">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  </m:t>
                    </m:r>
                    <m:r>
                      <a:rPr lang="en-US" altLang="zh-CN" sz="1600" b="0" i="1" smtClean="0">
                        <a:latin typeface="Cambria Math" panose="02040503050406030204" pitchFamily="18" charset="0"/>
                        <a:ea typeface="微软雅黑" panose="020B0503020204020204" pitchFamily="34" charset="-122"/>
                      </a:rPr>
                      <m:t>𝐶</m:t>
                    </m:r>
                    <m:d>
                      <m:dPr>
                        <m:begChr m:val="["/>
                        <m:endChr m:val="]"/>
                        <m:ctrlPr>
                          <a:rPr lang="en-US" altLang="zh-CN" sz="1600" b="0" i="1" smtClean="0">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𝑖</m:t>
                        </m:r>
                      </m:e>
                    </m:d>
                    <m:r>
                      <a:rPr lang="en-US" altLang="zh-CN" sz="1600" b="0" i="1" smtClean="0">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𝐶</m:t>
                    </m:r>
                    <m:r>
                      <a:rPr lang="en-US" altLang="zh-CN" sz="1600" b="0" i="1" smtClean="0">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𝑖</m:t>
                    </m:r>
                    <m:r>
                      <a:rPr lang="en-US" altLang="zh-CN" sz="1600" b="0" i="1" smtClean="0">
                        <a:latin typeface="Cambria Math" panose="02040503050406030204" pitchFamily="18" charset="0"/>
                        <a:ea typeface="微软雅黑" panose="020B0503020204020204" pitchFamily="34" charset="-122"/>
                      </a:rPr>
                      <m:t>−1]</m:t>
                    </m:r>
                  </m:oMath>
                </a14:m>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前缀和！</a:t>
                </a:r>
                <a:endParaRPr lang="en-US" altLang="zh-CN" sz="1600"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en-US" altLang="zh-CN" sz="1600" b="1" dirty="0">
                    <a:latin typeface="微软雅黑" panose="020B0503020204020204" pitchFamily="34" charset="-122"/>
                    <a:ea typeface="微软雅黑" panose="020B0503020204020204" pitchFamily="34" charset="-122"/>
                  </a:rPr>
                  <a:t>  end  </a:t>
                </a:r>
                <a:r>
                  <a:rPr lang="en-US" altLang="zh-CN" sz="1600" dirty="0">
                    <a:latin typeface="微软雅黑" panose="020B0503020204020204" pitchFamily="34" charset="-122"/>
                    <a:ea typeface="微软雅黑" panose="020B0503020204020204" pitchFamily="34" charset="-122"/>
                  </a:rPr>
                  <a:t>//C[</a:t>
                </a:r>
                <a:r>
                  <a:rPr lang="en-US" altLang="zh-CN" sz="1600" dirty="0" err="1">
                    <a:latin typeface="微软雅黑" panose="020B0503020204020204" pitchFamily="34" charset="-122"/>
                    <a:ea typeface="微软雅黑" panose="020B0503020204020204" pitchFamily="34" charset="-122"/>
                  </a:rPr>
                  <a:t>i</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记录序列</a:t>
                </a:r>
                <a:r>
                  <a:rPr lang="en-US" altLang="zh-CN" sz="1600" dirty="0">
                    <a:latin typeface="微软雅黑" panose="020B0503020204020204" pitchFamily="34" charset="-122"/>
                    <a:ea typeface="微软雅黑" panose="020B0503020204020204" pitchFamily="34" charset="-122"/>
                  </a:rPr>
                  <a:t>A</a:t>
                </a:r>
                <a:r>
                  <a:rPr lang="zh-CN" altLang="en-US" sz="1600" dirty="0">
                    <a:latin typeface="微软雅黑" panose="020B0503020204020204" pitchFamily="34" charset="-122"/>
                    <a:ea typeface="微软雅黑" panose="020B0503020204020204" pitchFamily="34" charset="-122"/>
                  </a:rPr>
                  <a:t>中</a:t>
                </a:r>
                <a:r>
                  <a:rPr lang="zh-CN" altLang="en-US" sz="1600" dirty="0">
                    <a:solidFill>
                      <a:schemeClr val="accent4">
                        <a:lumMod val="60000"/>
                        <a:lumOff val="40000"/>
                      </a:schemeClr>
                    </a:solidFill>
                    <a:latin typeface="微软雅黑" panose="020B0503020204020204" pitchFamily="34" charset="-122"/>
                    <a:ea typeface="微软雅黑" panose="020B0503020204020204" pitchFamily="34" charset="-122"/>
                  </a:rPr>
                  <a:t>小于等于</a:t>
                </a:r>
                <a:r>
                  <a:rPr lang="en-US" altLang="zh-CN" sz="1600" dirty="0">
                    <a:solidFill>
                      <a:srgbClr val="FFFF00"/>
                    </a:solidFill>
                    <a:latin typeface="微软雅黑" panose="020B0503020204020204" pitchFamily="34" charset="-122"/>
                    <a:ea typeface="微软雅黑" panose="020B0503020204020204" pitchFamily="34" charset="-122"/>
                  </a:rPr>
                  <a:t>i</a:t>
                </a:r>
                <a:r>
                  <a:rPr lang="zh-CN" altLang="en-US" sz="1600" dirty="0">
                    <a:latin typeface="微软雅黑" panose="020B0503020204020204" pitchFamily="34" charset="-122"/>
                    <a:ea typeface="微软雅黑" panose="020B0503020204020204" pitchFamily="34" charset="-122"/>
                  </a:rPr>
                  <a:t>的元素个数</a:t>
                </a:r>
                <a:endParaRPr lang="en-US" altLang="zh-CN" sz="1600" b="1"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en-US" altLang="zh-CN" sz="1600" b="1" dirty="0">
                    <a:latin typeface="微软雅黑" panose="020B0503020204020204" pitchFamily="34" charset="-122"/>
                    <a:ea typeface="微软雅黑" panose="020B0503020204020204" pitchFamily="34" charset="-122"/>
                  </a:rPr>
                  <a:t> for</a:t>
                </a:r>
                <a:r>
                  <a:rPr lang="en-US" altLang="zh-CN"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𝑗</m:t>
                    </m:r>
                    <m:r>
                      <a:rPr lang="en-US" altLang="zh-CN" sz="1600" i="1">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𝑛</m:t>
                    </m:r>
                  </m:oMath>
                </a14:m>
                <a:r>
                  <a:rPr lang="en-US" altLang="zh-CN"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to</a:t>
                </a:r>
                <a:r>
                  <a:rPr lang="en-US" altLang="zh-CN"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b="0" i="0" smtClean="0">
                        <a:latin typeface="Cambria Math" panose="02040503050406030204" pitchFamily="18" charset="0"/>
                        <a:ea typeface="微软雅黑" panose="020B0503020204020204" pitchFamily="34" charset="-122"/>
                      </a:rPr>
                      <m:t>1</m:t>
                    </m:r>
                  </m:oMath>
                </a14:m>
                <a:r>
                  <a:rPr lang="en-US" altLang="zh-CN"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do</a:t>
                </a:r>
              </a:p>
              <a:p>
                <a:pPr marL="360000" lvl="0" indent="-288000" eaLnBrk="0" fontAlgn="base" hangingPunct="0">
                  <a:spcBef>
                    <a:spcPct val="0"/>
                  </a:spcBef>
                  <a:spcAft>
                    <a:spcPct val="0"/>
                  </a:spcAft>
                  <a:buFont typeface="+mj-lt"/>
                  <a:buAutoNum type="arabicPeriod"/>
                </a:pPr>
                <a:r>
                  <a:rPr lang="en-US" altLang="zh-CN" sz="1600" dirty="0">
                    <a:latin typeface="微软雅黑" panose="020B0503020204020204" pitchFamily="34" charset="-122"/>
                    <a:ea typeface="微软雅黑" panose="020B0503020204020204" pitchFamily="34" charset="-122"/>
                  </a:rPr>
                  <a:t> |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𝐵</m:t>
                    </m:r>
                    <m:d>
                      <m:dPr>
                        <m:begChr m:val="["/>
                        <m:endChr m:val="]"/>
                        <m:ctrlPr>
                          <a:rPr lang="en-US" altLang="zh-CN" sz="1600" b="0" i="1" smtClean="0">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𝐶</m:t>
                        </m:r>
                        <m:d>
                          <m:dPr>
                            <m:begChr m:val="["/>
                            <m:endChr m:val="]"/>
                            <m:ctrlPr>
                              <a:rPr lang="en-US" altLang="zh-CN" sz="1600" b="0" i="1" smtClean="0">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𝐴</m:t>
                            </m:r>
                            <m:r>
                              <a:rPr lang="en-US" altLang="zh-CN" sz="1600" b="0" i="1" smtClean="0">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𝑗</m:t>
                            </m:r>
                            <m:r>
                              <a:rPr lang="en-US" altLang="zh-CN" sz="1600" b="0" i="1" smtClean="0">
                                <a:latin typeface="Cambria Math" panose="02040503050406030204" pitchFamily="18" charset="0"/>
                                <a:ea typeface="微软雅黑" panose="020B0503020204020204" pitchFamily="34" charset="-122"/>
                              </a:rPr>
                              <m:t>]</m:t>
                            </m:r>
                          </m:e>
                        </m:d>
                      </m:e>
                    </m:d>
                    <m:r>
                      <a:rPr lang="en-US" altLang="zh-CN" sz="1600" b="0" i="1" smtClean="0">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𝐴</m:t>
                    </m:r>
                    <m:d>
                      <m:dPr>
                        <m:begChr m:val="["/>
                        <m:endChr m:val="]"/>
                        <m:ctrlPr>
                          <a:rPr lang="en-US" altLang="zh-CN" sz="1600" b="0" i="1" smtClean="0">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𝑗</m:t>
                        </m:r>
                      </m:e>
                    </m:d>
                  </m:oMath>
                </a14:m>
                <a:endParaRPr lang="en-US" altLang="zh-CN" sz="1600" b="0" dirty="0">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en-US" altLang="zh-CN" sz="1600" dirty="0">
                    <a:ea typeface="微软雅黑" panose="020B0503020204020204" pitchFamily="34" charset="-122"/>
                  </a:rPr>
                  <a:t>  </a:t>
                </a:r>
                <a:r>
                  <a:rPr lang="en-US" altLang="zh-CN" sz="1600" b="0" dirty="0">
                    <a:ea typeface="微软雅黑" panose="020B0503020204020204" pitchFamily="34" charset="-122"/>
                  </a:rPr>
                  <a:t>|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𝐶</m:t>
                    </m:r>
                    <m:d>
                      <m:dPr>
                        <m:begChr m:val="["/>
                        <m:endChr m:val="]"/>
                        <m:ctrlPr>
                          <a:rPr lang="en-US" altLang="zh-CN" sz="1600" b="0" i="1" smtClean="0">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𝐴</m:t>
                        </m:r>
                        <m:d>
                          <m:dPr>
                            <m:begChr m:val="["/>
                            <m:endChr m:val="]"/>
                            <m:ctrlPr>
                              <a:rPr lang="en-US" altLang="zh-CN" sz="1600" b="0" i="1" smtClean="0">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𝑗</m:t>
                            </m:r>
                          </m:e>
                        </m:d>
                      </m:e>
                    </m:d>
                    <m:r>
                      <a:rPr lang="en-US" altLang="zh-CN" sz="1600" b="0" i="1" smtClean="0">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𝐶</m:t>
                    </m:r>
                    <m:d>
                      <m:dPr>
                        <m:begChr m:val="["/>
                        <m:endChr m:val="]"/>
                        <m:ctrlPr>
                          <a:rPr lang="en-US" altLang="zh-CN" sz="1600" b="0" i="1" smtClean="0">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𝐴</m:t>
                        </m:r>
                        <m:d>
                          <m:dPr>
                            <m:begChr m:val="["/>
                            <m:endChr m:val="]"/>
                            <m:ctrlPr>
                              <a:rPr lang="en-US" altLang="zh-CN" sz="1600" b="0" i="1" smtClean="0">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𝑗</m:t>
                            </m:r>
                          </m:e>
                        </m:d>
                      </m:e>
                    </m:d>
                    <m:r>
                      <a:rPr lang="en-US" altLang="zh-CN" sz="1600" b="0" i="1" smtClean="0">
                        <a:latin typeface="Cambria Math" panose="02040503050406030204" pitchFamily="18" charset="0"/>
                        <a:ea typeface="微软雅黑" panose="020B0503020204020204" pitchFamily="34" charset="-122"/>
                      </a:rPr>
                      <m:t>−1 </m:t>
                    </m:r>
                  </m:oMath>
                </a14:m>
                <a:endParaRPr lang="en-US" altLang="zh-CN" sz="1600" i="1"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en-US" altLang="zh-CN" sz="1600" b="1" dirty="0">
                    <a:latin typeface="微软雅黑" panose="020B0503020204020204" pitchFamily="34" charset="-122"/>
                    <a:ea typeface="微软雅黑" panose="020B0503020204020204" pitchFamily="34" charset="-122"/>
                  </a:rPr>
                  <a:t> end</a:t>
                </a:r>
                <a:endParaRPr lang="en-US" altLang="zh-CN" sz="1600"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zh-CN" altLang="zh-CN" sz="1600" dirty="0">
                    <a:latin typeface="微软雅黑" panose="020B0503020204020204" pitchFamily="34" charset="-122"/>
                    <a:ea typeface="微软雅黑" panose="020B0503020204020204" pitchFamily="34" charset="-122"/>
                  </a:rPr>
                  <a:t>———————————————</a:t>
                </a:r>
              </a:p>
            </p:txBody>
          </p:sp>
        </mc:Choice>
        <mc:Fallback xmlns="">
          <p:sp>
            <p:nvSpPr>
              <p:cNvPr id="147" name="任意多边形: 形状 146">
                <a:extLst>
                  <a:ext uri="{FF2B5EF4-FFF2-40B4-BE49-F238E27FC236}">
                    <a16:creationId xmlns:a16="http://schemas.microsoft.com/office/drawing/2014/main" id="{FB190454-5BF7-4843-B75A-01C159CD1E9B}"/>
                  </a:ext>
                </a:extLst>
              </p:cNvPr>
              <p:cNvSpPr>
                <a:spLocks noRot="1" noChangeAspect="1" noMove="1" noResize="1" noEditPoints="1" noAdjustHandles="1" noChangeArrowheads="1" noChangeShapeType="1" noTextEdit="1"/>
              </p:cNvSpPr>
              <p:nvPr/>
            </p:nvSpPr>
            <p:spPr>
              <a:xfrm>
                <a:off x="129493" y="1875051"/>
                <a:ext cx="4886455" cy="4152162"/>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blipFill>
                <a:blip r:embed="rId3"/>
                <a:stretch>
                  <a:fillRect/>
                </a:stretch>
              </a:blipFill>
            </p:spPr>
            <p:txBody>
              <a:bodyPr/>
              <a:lstStyle/>
              <a:p>
                <a:r>
                  <a:rPr lang="zh-CN" altLang="en-US">
                    <a:noFill/>
                  </a:rPr>
                  <a:t> </a:t>
                </a:r>
              </a:p>
            </p:txBody>
          </p:sp>
        </mc:Fallback>
      </mc:AlternateContent>
      <p:sp>
        <p:nvSpPr>
          <p:cNvPr id="2" name="标题 1"/>
          <p:cNvSpPr>
            <a:spLocks noGrp="1"/>
          </p:cNvSpPr>
          <p:nvPr>
            <p:ph type="title"/>
          </p:nvPr>
        </p:nvSpPr>
        <p:spPr/>
        <p:txBody>
          <a:bodyPr/>
          <a:lstStyle/>
          <a:p>
            <a:r>
              <a:rPr lang="en-US" altLang="zh-CN" dirty="0"/>
              <a:t>10.7.1</a:t>
            </a:r>
            <a:r>
              <a:rPr lang="zh-CN" altLang="en-US" dirty="0"/>
              <a:t>  计数排序的示例</a:t>
            </a:r>
          </a:p>
        </p:txBody>
      </p:sp>
      <p:sp>
        <p:nvSpPr>
          <p:cNvPr id="3" name="副标题 2"/>
          <p:cNvSpPr>
            <a:spLocks noGrp="1"/>
          </p:cNvSpPr>
          <p:nvPr>
            <p:ph type="subTitle" idx="1"/>
          </p:nvPr>
        </p:nvSpPr>
        <p:spPr/>
        <p:txBody>
          <a:bodyPr/>
          <a:lstStyle/>
          <a:p>
            <a:r>
              <a:rPr lang="en-US" altLang="zh-CN" dirty="0"/>
              <a:t>10.7.1</a:t>
            </a:r>
            <a:r>
              <a:rPr lang="zh-CN" altLang="en-US" dirty="0"/>
              <a:t> 计数排序</a:t>
            </a:r>
          </a:p>
        </p:txBody>
      </p:sp>
      <p:sp>
        <p:nvSpPr>
          <p:cNvPr id="4" name="文本占位符 3"/>
          <p:cNvSpPr>
            <a:spLocks noGrp="1"/>
          </p:cNvSpPr>
          <p:nvPr>
            <p:ph type="body" idx="10"/>
          </p:nvPr>
        </p:nvSpPr>
        <p:spPr/>
        <p:txBody>
          <a:bodyPr/>
          <a:lstStyle/>
          <a:p>
            <a:r>
              <a:rPr lang="zh-CN" altLang="en-US" dirty="0"/>
              <a:t>数据结构</a:t>
            </a:r>
          </a:p>
        </p:txBody>
      </p:sp>
      <p:sp>
        <p:nvSpPr>
          <p:cNvPr id="71" name="Rectangle 96">
            <a:extLst>
              <a:ext uri="{FF2B5EF4-FFF2-40B4-BE49-F238E27FC236}">
                <a16:creationId xmlns:a16="http://schemas.microsoft.com/office/drawing/2014/main" id="{B578486C-B8F0-46CD-BAB4-8E298AED882F}"/>
              </a:ext>
            </a:extLst>
          </p:cNvPr>
          <p:cNvSpPr>
            <a:spLocks noChangeArrowheads="1"/>
          </p:cNvSpPr>
          <p:nvPr/>
        </p:nvSpPr>
        <p:spPr bwMode="auto">
          <a:xfrm>
            <a:off x="200770" y="4520814"/>
            <a:ext cx="3352800" cy="819150"/>
          </a:xfrm>
          <a:prstGeom prst="rect">
            <a:avLst/>
          </a:prstGeom>
          <a:noFill/>
          <a:ln w="28575">
            <a:solidFill>
              <a:srgbClr val="FFC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70" name="Rectangle 2">
            <a:extLst>
              <a:ext uri="{FF2B5EF4-FFF2-40B4-BE49-F238E27FC236}">
                <a16:creationId xmlns:a16="http://schemas.microsoft.com/office/drawing/2014/main" id="{3D5A0428-22B6-4C80-BF12-80506F46AB45}"/>
              </a:ext>
            </a:extLst>
          </p:cNvPr>
          <p:cNvSpPr>
            <a:spLocks noChangeArrowheads="1"/>
          </p:cNvSpPr>
          <p:nvPr/>
        </p:nvSpPr>
        <p:spPr bwMode="auto">
          <a:xfrm>
            <a:off x="6309099" y="3859751"/>
            <a:ext cx="563563" cy="457200"/>
          </a:xfrm>
          <a:prstGeom prst="rect">
            <a:avLst/>
          </a:prstGeom>
          <a:solidFill>
            <a:srgbClr val="FF99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endParaRPr lang="zh-CN" altLang="zh-CN" b="1">
              <a:solidFill>
                <a:schemeClr val="folHlink"/>
              </a:solidFill>
              <a:latin typeface="Times New Roman" pitchFamily="18" charset="0"/>
            </a:endParaRPr>
          </a:p>
        </p:txBody>
      </p:sp>
      <p:sp>
        <p:nvSpPr>
          <p:cNvPr id="72" name="Rectangle 3">
            <a:extLst>
              <a:ext uri="{FF2B5EF4-FFF2-40B4-BE49-F238E27FC236}">
                <a16:creationId xmlns:a16="http://schemas.microsoft.com/office/drawing/2014/main" id="{29E6631A-5F99-4536-805D-90F14E5903ED}"/>
              </a:ext>
            </a:extLst>
          </p:cNvPr>
          <p:cNvSpPr>
            <a:spLocks noChangeArrowheads="1"/>
          </p:cNvSpPr>
          <p:nvPr/>
        </p:nvSpPr>
        <p:spPr bwMode="auto">
          <a:xfrm>
            <a:off x="7969624" y="3859751"/>
            <a:ext cx="549275" cy="457200"/>
          </a:xfrm>
          <a:prstGeom prst="rect">
            <a:avLst/>
          </a:prstGeom>
          <a:solidFill>
            <a:srgbClr val="FF99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r>
              <a:rPr lang="en-US" altLang="zh-CN" b="1">
                <a:solidFill>
                  <a:schemeClr val="folHlink"/>
                </a:solidFill>
                <a:latin typeface="Times New Roman" pitchFamily="18" charset="0"/>
              </a:rPr>
              <a:t>4</a:t>
            </a:r>
          </a:p>
        </p:txBody>
      </p:sp>
      <p:sp>
        <p:nvSpPr>
          <p:cNvPr id="73" name="Rectangle 4">
            <a:extLst>
              <a:ext uri="{FF2B5EF4-FFF2-40B4-BE49-F238E27FC236}">
                <a16:creationId xmlns:a16="http://schemas.microsoft.com/office/drawing/2014/main" id="{53223F03-5864-442D-8374-C02492AFEA4A}"/>
              </a:ext>
            </a:extLst>
          </p:cNvPr>
          <p:cNvSpPr>
            <a:spLocks noChangeArrowheads="1"/>
          </p:cNvSpPr>
          <p:nvPr/>
        </p:nvSpPr>
        <p:spPr bwMode="auto">
          <a:xfrm>
            <a:off x="11233524" y="2883439"/>
            <a:ext cx="547688" cy="457200"/>
          </a:xfrm>
          <a:prstGeom prst="rect">
            <a:avLst/>
          </a:prstGeom>
          <a:solidFill>
            <a:srgbClr val="FF99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r>
              <a:rPr lang="en-US" altLang="zh-CN" b="1">
                <a:solidFill>
                  <a:schemeClr val="folHlink"/>
                </a:solidFill>
                <a:latin typeface="Times New Roman" pitchFamily="18" charset="0"/>
              </a:rPr>
              <a:t>4</a:t>
            </a:r>
          </a:p>
        </p:txBody>
      </p:sp>
      <p:sp>
        <p:nvSpPr>
          <p:cNvPr id="74" name="Rectangle 5">
            <a:extLst>
              <a:ext uri="{FF2B5EF4-FFF2-40B4-BE49-F238E27FC236}">
                <a16:creationId xmlns:a16="http://schemas.microsoft.com/office/drawing/2014/main" id="{0135B017-716E-4189-9F7B-98E375EBB3F5}"/>
              </a:ext>
            </a:extLst>
          </p:cNvPr>
          <p:cNvSpPr>
            <a:spLocks noChangeArrowheads="1"/>
          </p:cNvSpPr>
          <p:nvPr/>
        </p:nvSpPr>
        <p:spPr bwMode="auto">
          <a:xfrm>
            <a:off x="6872662" y="3859751"/>
            <a:ext cx="549275" cy="457200"/>
          </a:xfrm>
          <a:prstGeom prst="rect">
            <a:avLst/>
          </a:prstGeom>
          <a:solidFill>
            <a:srgbClr val="FF99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r>
              <a:rPr lang="en-US" altLang="zh-CN" b="1">
                <a:solidFill>
                  <a:schemeClr val="folHlink"/>
                </a:solidFill>
                <a:latin typeface="Times New Roman" pitchFamily="18" charset="0"/>
              </a:rPr>
              <a:t>3</a:t>
            </a:r>
          </a:p>
        </p:txBody>
      </p:sp>
      <p:sp>
        <p:nvSpPr>
          <p:cNvPr id="75" name="Rectangle 6">
            <a:extLst>
              <a:ext uri="{FF2B5EF4-FFF2-40B4-BE49-F238E27FC236}">
                <a16:creationId xmlns:a16="http://schemas.microsoft.com/office/drawing/2014/main" id="{A0664065-0D2D-4A14-B1B0-3ECFC96E674C}"/>
              </a:ext>
            </a:extLst>
          </p:cNvPr>
          <p:cNvSpPr>
            <a:spLocks noChangeArrowheads="1"/>
          </p:cNvSpPr>
          <p:nvPr/>
        </p:nvSpPr>
        <p:spPr bwMode="auto">
          <a:xfrm>
            <a:off x="6309099" y="3854989"/>
            <a:ext cx="549275" cy="457200"/>
          </a:xfrm>
          <a:prstGeom prst="rect">
            <a:avLst/>
          </a:prstGeom>
          <a:solidFill>
            <a:srgbClr val="FFFF66"/>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r>
              <a:rPr lang="en-US" altLang="zh-CN" b="1">
                <a:solidFill>
                  <a:schemeClr val="folHlink"/>
                </a:solidFill>
                <a:latin typeface="Times New Roman" pitchFamily="18" charset="0"/>
              </a:rPr>
              <a:t>3</a:t>
            </a:r>
          </a:p>
        </p:txBody>
      </p:sp>
      <p:sp>
        <p:nvSpPr>
          <p:cNvPr id="76" name="Rectangle 7">
            <a:extLst>
              <a:ext uri="{FF2B5EF4-FFF2-40B4-BE49-F238E27FC236}">
                <a16:creationId xmlns:a16="http://schemas.microsoft.com/office/drawing/2014/main" id="{039E3765-54BD-4DA6-96E6-01FEAF505F91}"/>
              </a:ext>
            </a:extLst>
          </p:cNvPr>
          <p:cNvSpPr>
            <a:spLocks noChangeArrowheads="1"/>
          </p:cNvSpPr>
          <p:nvPr/>
        </p:nvSpPr>
        <p:spPr bwMode="auto">
          <a:xfrm>
            <a:off x="10682662" y="2869151"/>
            <a:ext cx="549275" cy="457200"/>
          </a:xfrm>
          <a:prstGeom prst="rect">
            <a:avLst/>
          </a:prstGeom>
          <a:solidFill>
            <a:srgbClr val="FF99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r>
              <a:rPr lang="en-US" altLang="zh-CN" b="1">
                <a:solidFill>
                  <a:schemeClr val="folHlink"/>
                </a:solidFill>
                <a:latin typeface="Times New Roman" pitchFamily="18" charset="0"/>
              </a:rPr>
              <a:t>2</a:t>
            </a:r>
          </a:p>
        </p:txBody>
      </p:sp>
      <p:sp>
        <p:nvSpPr>
          <p:cNvPr id="77" name="Rectangle 8">
            <a:extLst>
              <a:ext uri="{FF2B5EF4-FFF2-40B4-BE49-F238E27FC236}">
                <a16:creationId xmlns:a16="http://schemas.microsoft.com/office/drawing/2014/main" id="{6CB9C1BD-2A78-4FB7-A43D-90864C1E7278}"/>
              </a:ext>
            </a:extLst>
          </p:cNvPr>
          <p:cNvSpPr>
            <a:spLocks noChangeArrowheads="1"/>
          </p:cNvSpPr>
          <p:nvPr/>
        </p:nvSpPr>
        <p:spPr bwMode="auto">
          <a:xfrm>
            <a:off x="10681074" y="2859626"/>
            <a:ext cx="549275" cy="457200"/>
          </a:xfrm>
          <a:prstGeom prst="rect">
            <a:avLst/>
          </a:prstGeom>
          <a:solidFill>
            <a:srgbClr val="FFFF66"/>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r>
              <a:rPr lang="en-US" altLang="zh-CN" b="1" dirty="0">
                <a:solidFill>
                  <a:schemeClr val="folHlink"/>
                </a:solidFill>
                <a:latin typeface="Times New Roman" pitchFamily="18" charset="0"/>
              </a:rPr>
              <a:t>2</a:t>
            </a:r>
          </a:p>
        </p:txBody>
      </p:sp>
      <p:sp>
        <p:nvSpPr>
          <p:cNvPr id="78" name="Rectangle 9">
            <a:extLst>
              <a:ext uri="{FF2B5EF4-FFF2-40B4-BE49-F238E27FC236}">
                <a16:creationId xmlns:a16="http://schemas.microsoft.com/office/drawing/2014/main" id="{D74B7533-9EA6-41A7-84C1-F75A4F3D2FDD}"/>
              </a:ext>
            </a:extLst>
          </p:cNvPr>
          <p:cNvSpPr>
            <a:spLocks noChangeArrowheads="1"/>
          </p:cNvSpPr>
          <p:nvPr/>
        </p:nvSpPr>
        <p:spPr bwMode="auto">
          <a:xfrm>
            <a:off x="9585699" y="2869151"/>
            <a:ext cx="549275" cy="457200"/>
          </a:xfrm>
          <a:prstGeom prst="rect">
            <a:avLst/>
          </a:prstGeom>
          <a:solidFill>
            <a:srgbClr val="FF99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r>
              <a:rPr lang="en-US" altLang="zh-CN" b="1">
                <a:solidFill>
                  <a:schemeClr val="folHlink"/>
                </a:solidFill>
                <a:latin typeface="Times New Roman" pitchFamily="18" charset="0"/>
              </a:rPr>
              <a:t>1</a:t>
            </a:r>
          </a:p>
        </p:txBody>
      </p:sp>
      <p:sp>
        <p:nvSpPr>
          <p:cNvPr id="79" name="Rectangle 11">
            <a:extLst>
              <a:ext uri="{FF2B5EF4-FFF2-40B4-BE49-F238E27FC236}">
                <a16:creationId xmlns:a16="http://schemas.microsoft.com/office/drawing/2014/main" id="{F450DBD3-14E9-4050-B5BD-59F7A17B0240}"/>
              </a:ext>
            </a:extLst>
          </p:cNvPr>
          <p:cNvSpPr>
            <a:spLocks noChangeArrowheads="1"/>
          </p:cNvSpPr>
          <p:nvPr/>
        </p:nvSpPr>
        <p:spPr bwMode="auto">
          <a:xfrm>
            <a:off x="7969624" y="2869151"/>
            <a:ext cx="549275" cy="457200"/>
          </a:xfrm>
          <a:prstGeom prst="rect">
            <a:avLst/>
          </a:prstGeom>
          <a:solidFill>
            <a:srgbClr val="FF99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r>
              <a:rPr lang="en-US" altLang="zh-CN" b="1">
                <a:solidFill>
                  <a:schemeClr val="folHlink"/>
                </a:solidFill>
                <a:latin typeface="Times New Roman" pitchFamily="18" charset="0"/>
              </a:rPr>
              <a:t>3</a:t>
            </a:r>
          </a:p>
        </p:txBody>
      </p:sp>
      <p:sp>
        <p:nvSpPr>
          <p:cNvPr id="80" name="Rectangle 12">
            <a:extLst>
              <a:ext uri="{FF2B5EF4-FFF2-40B4-BE49-F238E27FC236}">
                <a16:creationId xmlns:a16="http://schemas.microsoft.com/office/drawing/2014/main" id="{B6C95F22-C45B-4042-9463-397B72404654}"/>
              </a:ext>
            </a:extLst>
          </p:cNvPr>
          <p:cNvSpPr>
            <a:spLocks noChangeArrowheads="1"/>
          </p:cNvSpPr>
          <p:nvPr/>
        </p:nvSpPr>
        <p:spPr bwMode="auto">
          <a:xfrm>
            <a:off x="7421937" y="2869151"/>
            <a:ext cx="547687" cy="457200"/>
          </a:xfrm>
          <a:prstGeom prst="rect">
            <a:avLst/>
          </a:prstGeom>
          <a:solidFill>
            <a:srgbClr val="FF99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r>
              <a:rPr lang="en-US" altLang="zh-CN" b="1">
                <a:solidFill>
                  <a:schemeClr val="folHlink"/>
                </a:solidFill>
                <a:latin typeface="Times New Roman" pitchFamily="18" charset="0"/>
              </a:rPr>
              <a:t>4</a:t>
            </a:r>
          </a:p>
        </p:txBody>
      </p:sp>
      <p:sp>
        <p:nvSpPr>
          <p:cNvPr id="81" name="Rectangle 13">
            <a:extLst>
              <a:ext uri="{FF2B5EF4-FFF2-40B4-BE49-F238E27FC236}">
                <a16:creationId xmlns:a16="http://schemas.microsoft.com/office/drawing/2014/main" id="{CDF1188A-72C0-4394-BFD6-E6DFC954ACE1}"/>
              </a:ext>
            </a:extLst>
          </p:cNvPr>
          <p:cNvSpPr>
            <a:spLocks noChangeArrowheads="1"/>
          </p:cNvSpPr>
          <p:nvPr/>
        </p:nvSpPr>
        <p:spPr bwMode="auto">
          <a:xfrm>
            <a:off x="6872662" y="2869151"/>
            <a:ext cx="549275" cy="457200"/>
          </a:xfrm>
          <a:prstGeom prst="rect">
            <a:avLst/>
          </a:prstGeom>
          <a:solidFill>
            <a:srgbClr val="FFFF66"/>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r>
              <a:rPr lang="en-US" altLang="zh-CN" b="1">
                <a:solidFill>
                  <a:schemeClr val="folHlink"/>
                </a:solidFill>
                <a:latin typeface="Times New Roman" pitchFamily="18" charset="0"/>
              </a:rPr>
              <a:t>3</a:t>
            </a:r>
          </a:p>
        </p:txBody>
      </p:sp>
      <p:sp>
        <p:nvSpPr>
          <p:cNvPr id="82" name="Rectangle 14">
            <a:extLst>
              <a:ext uri="{FF2B5EF4-FFF2-40B4-BE49-F238E27FC236}">
                <a16:creationId xmlns:a16="http://schemas.microsoft.com/office/drawing/2014/main" id="{62660231-BCEB-41BD-B91A-46ED5078E4CC}"/>
              </a:ext>
            </a:extLst>
          </p:cNvPr>
          <p:cNvSpPr>
            <a:spLocks noChangeArrowheads="1"/>
          </p:cNvSpPr>
          <p:nvPr/>
        </p:nvSpPr>
        <p:spPr bwMode="auto">
          <a:xfrm>
            <a:off x="6309099" y="2869151"/>
            <a:ext cx="563563" cy="457200"/>
          </a:xfrm>
          <a:prstGeom prst="rect">
            <a:avLst/>
          </a:prstGeom>
          <a:solidFill>
            <a:srgbClr val="FF99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r>
              <a:rPr lang="en-US" altLang="zh-CN" b="1">
                <a:solidFill>
                  <a:schemeClr val="folHlink"/>
                </a:solidFill>
                <a:latin typeface="Times New Roman" pitchFamily="18" charset="0"/>
              </a:rPr>
              <a:t>1</a:t>
            </a:r>
          </a:p>
        </p:txBody>
      </p:sp>
      <p:sp>
        <p:nvSpPr>
          <p:cNvPr id="83" name="Rectangle 15">
            <a:extLst>
              <a:ext uri="{FF2B5EF4-FFF2-40B4-BE49-F238E27FC236}">
                <a16:creationId xmlns:a16="http://schemas.microsoft.com/office/drawing/2014/main" id="{6B26EA85-94F0-4C52-BE76-1409445CAE0E}"/>
              </a:ext>
            </a:extLst>
          </p:cNvPr>
          <p:cNvSpPr>
            <a:spLocks noChangeArrowheads="1"/>
          </p:cNvSpPr>
          <p:nvPr/>
        </p:nvSpPr>
        <p:spPr bwMode="auto">
          <a:xfrm>
            <a:off x="5775699" y="2869151"/>
            <a:ext cx="533400" cy="457200"/>
          </a:xfrm>
          <a:prstGeom prst="rect">
            <a:avLst/>
          </a:prstGeom>
          <a:solidFill>
            <a:srgbClr val="FF99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r>
              <a:rPr lang="en-US" altLang="zh-CN" b="1">
                <a:solidFill>
                  <a:schemeClr val="folHlink"/>
                </a:solidFill>
                <a:latin typeface="Times New Roman" pitchFamily="18" charset="0"/>
              </a:rPr>
              <a:t>4</a:t>
            </a:r>
          </a:p>
        </p:txBody>
      </p:sp>
      <p:sp>
        <p:nvSpPr>
          <p:cNvPr id="84" name="Line 16">
            <a:extLst>
              <a:ext uri="{FF2B5EF4-FFF2-40B4-BE49-F238E27FC236}">
                <a16:creationId xmlns:a16="http://schemas.microsoft.com/office/drawing/2014/main" id="{BA4957B5-E07C-43D7-974A-3242007F1622}"/>
              </a:ext>
            </a:extLst>
          </p:cNvPr>
          <p:cNvSpPr>
            <a:spLocks noChangeShapeType="1"/>
          </p:cNvSpPr>
          <p:nvPr/>
        </p:nvSpPr>
        <p:spPr bwMode="auto">
          <a:xfrm>
            <a:off x="5775699" y="2869151"/>
            <a:ext cx="2743200" cy="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85" name="Line 17">
            <a:extLst>
              <a:ext uri="{FF2B5EF4-FFF2-40B4-BE49-F238E27FC236}">
                <a16:creationId xmlns:a16="http://schemas.microsoft.com/office/drawing/2014/main" id="{C71C0EF8-4D09-43E4-BA89-8632D9498726}"/>
              </a:ext>
            </a:extLst>
          </p:cNvPr>
          <p:cNvSpPr>
            <a:spLocks noChangeShapeType="1"/>
          </p:cNvSpPr>
          <p:nvPr/>
        </p:nvSpPr>
        <p:spPr bwMode="auto">
          <a:xfrm>
            <a:off x="5775699" y="3326351"/>
            <a:ext cx="2743200" cy="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86" name="Line 18">
            <a:extLst>
              <a:ext uri="{FF2B5EF4-FFF2-40B4-BE49-F238E27FC236}">
                <a16:creationId xmlns:a16="http://schemas.microsoft.com/office/drawing/2014/main" id="{B4B0EE72-550D-437E-9B54-FCC1724E6E7E}"/>
              </a:ext>
            </a:extLst>
          </p:cNvPr>
          <p:cNvSpPr>
            <a:spLocks noChangeShapeType="1"/>
          </p:cNvSpPr>
          <p:nvPr/>
        </p:nvSpPr>
        <p:spPr bwMode="auto">
          <a:xfrm>
            <a:off x="5775699" y="2869151"/>
            <a:ext cx="0" cy="45720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87" name="Line 19">
            <a:extLst>
              <a:ext uri="{FF2B5EF4-FFF2-40B4-BE49-F238E27FC236}">
                <a16:creationId xmlns:a16="http://schemas.microsoft.com/office/drawing/2014/main" id="{D42CDD78-DC95-4EBB-9D2A-9D5054D0150C}"/>
              </a:ext>
            </a:extLst>
          </p:cNvPr>
          <p:cNvSpPr>
            <a:spLocks noChangeShapeType="1"/>
          </p:cNvSpPr>
          <p:nvPr/>
        </p:nvSpPr>
        <p:spPr bwMode="auto">
          <a:xfrm>
            <a:off x="6309099" y="2869151"/>
            <a:ext cx="0" cy="457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88" name="Line 20">
            <a:extLst>
              <a:ext uri="{FF2B5EF4-FFF2-40B4-BE49-F238E27FC236}">
                <a16:creationId xmlns:a16="http://schemas.microsoft.com/office/drawing/2014/main" id="{AB56195A-38CE-4043-8A3A-A298D9AC30FD}"/>
              </a:ext>
            </a:extLst>
          </p:cNvPr>
          <p:cNvSpPr>
            <a:spLocks noChangeShapeType="1"/>
          </p:cNvSpPr>
          <p:nvPr/>
        </p:nvSpPr>
        <p:spPr bwMode="auto">
          <a:xfrm>
            <a:off x="6872662" y="2869151"/>
            <a:ext cx="0" cy="457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89" name="Line 21">
            <a:extLst>
              <a:ext uri="{FF2B5EF4-FFF2-40B4-BE49-F238E27FC236}">
                <a16:creationId xmlns:a16="http://schemas.microsoft.com/office/drawing/2014/main" id="{745F9250-1434-40E6-AD7E-48093C0466DA}"/>
              </a:ext>
            </a:extLst>
          </p:cNvPr>
          <p:cNvSpPr>
            <a:spLocks noChangeShapeType="1"/>
          </p:cNvSpPr>
          <p:nvPr/>
        </p:nvSpPr>
        <p:spPr bwMode="auto">
          <a:xfrm>
            <a:off x="7421937" y="2869151"/>
            <a:ext cx="0" cy="457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90" name="Line 22">
            <a:extLst>
              <a:ext uri="{FF2B5EF4-FFF2-40B4-BE49-F238E27FC236}">
                <a16:creationId xmlns:a16="http://schemas.microsoft.com/office/drawing/2014/main" id="{06D429CB-E5B7-45E1-8B9E-6F76923A3F26}"/>
              </a:ext>
            </a:extLst>
          </p:cNvPr>
          <p:cNvSpPr>
            <a:spLocks noChangeShapeType="1"/>
          </p:cNvSpPr>
          <p:nvPr/>
        </p:nvSpPr>
        <p:spPr bwMode="auto">
          <a:xfrm>
            <a:off x="7969624" y="2869151"/>
            <a:ext cx="0" cy="457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91" name="Line 23">
            <a:extLst>
              <a:ext uri="{FF2B5EF4-FFF2-40B4-BE49-F238E27FC236}">
                <a16:creationId xmlns:a16="http://schemas.microsoft.com/office/drawing/2014/main" id="{FF2D6A7C-F4EA-4141-A702-2982D8A3DE9C}"/>
              </a:ext>
            </a:extLst>
          </p:cNvPr>
          <p:cNvSpPr>
            <a:spLocks noChangeShapeType="1"/>
          </p:cNvSpPr>
          <p:nvPr/>
        </p:nvSpPr>
        <p:spPr bwMode="auto">
          <a:xfrm>
            <a:off x="8518899" y="2869151"/>
            <a:ext cx="0" cy="45720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graphicFrame>
        <p:nvGraphicFramePr>
          <p:cNvPr id="92" name="Group 24">
            <a:extLst>
              <a:ext uri="{FF2B5EF4-FFF2-40B4-BE49-F238E27FC236}">
                <a16:creationId xmlns:a16="http://schemas.microsoft.com/office/drawing/2014/main" id="{386FB3A1-CD1E-4B29-8BE4-963DB614F824}"/>
              </a:ext>
            </a:extLst>
          </p:cNvPr>
          <p:cNvGraphicFramePr>
            <a:graphicFrameLocks noGrp="1"/>
          </p:cNvGraphicFramePr>
          <p:nvPr>
            <p:extLst>
              <p:ext uri="{D42A27DB-BD31-4B8C-83A1-F6EECF244321}">
                <p14:modId xmlns:p14="http://schemas.microsoft.com/office/powerpoint/2010/main" val="1931430870"/>
              </p:ext>
            </p:extLst>
          </p:nvPr>
        </p:nvGraphicFramePr>
        <p:xfrm>
          <a:off x="5775699" y="2488151"/>
          <a:ext cx="2743200" cy="457200"/>
        </p:xfrm>
        <a:graphic>
          <a:graphicData uri="http://schemas.openxmlformats.org/drawingml/2006/table">
            <a:tbl>
              <a:tblPr/>
              <a:tblGrid>
                <a:gridCol w="549275">
                  <a:extLst>
                    <a:ext uri="{9D8B030D-6E8A-4147-A177-3AD203B41FA5}">
                      <a16:colId xmlns:a16="http://schemas.microsoft.com/office/drawing/2014/main" val="20000"/>
                    </a:ext>
                  </a:extLst>
                </a:gridCol>
                <a:gridCol w="547688">
                  <a:extLst>
                    <a:ext uri="{9D8B030D-6E8A-4147-A177-3AD203B41FA5}">
                      <a16:colId xmlns:a16="http://schemas.microsoft.com/office/drawing/2014/main" val="20001"/>
                    </a:ext>
                  </a:extLst>
                </a:gridCol>
                <a:gridCol w="549275">
                  <a:extLst>
                    <a:ext uri="{9D8B030D-6E8A-4147-A177-3AD203B41FA5}">
                      <a16:colId xmlns:a16="http://schemas.microsoft.com/office/drawing/2014/main" val="20002"/>
                    </a:ext>
                  </a:extLst>
                </a:gridCol>
                <a:gridCol w="547687">
                  <a:extLst>
                    <a:ext uri="{9D8B030D-6E8A-4147-A177-3AD203B41FA5}">
                      <a16:colId xmlns:a16="http://schemas.microsoft.com/office/drawing/2014/main" val="20003"/>
                    </a:ext>
                  </a:extLst>
                </a:gridCol>
                <a:gridCol w="549275">
                  <a:extLst>
                    <a:ext uri="{9D8B030D-6E8A-4147-A177-3AD203B41FA5}">
                      <a16:colId xmlns:a16="http://schemas.microsoft.com/office/drawing/2014/main" val="20004"/>
                    </a:ext>
                  </a:extLst>
                </a:gridCol>
              </a:tblGrid>
              <a:tr h="457200">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1</a:t>
                      </a:r>
                    </a:p>
                  </a:txBody>
                  <a:tcPr horzOverflow="overflow">
                    <a:lnL cap="flat">
                      <a:noFill/>
                    </a:lnL>
                    <a:lnR>
                      <a:noFill/>
                    </a:lnR>
                    <a:lnT cap="flat">
                      <a:noFill/>
                    </a:lnT>
                    <a:lnB cap="flat">
                      <a:noFill/>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2</a:t>
                      </a:r>
                    </a:p>
                  </a:txBody>
                  <a:tcPr horzOverflow="overflow">
                    <a:lnL>
                      <a:noFill/>
                    </a:lnL>
                    <a:lnR>
                      <a:noFill/>
                    </a:lnR>
                    <a:lnT cap="flat">
                      <a:noFill/>
                    </a:lnT>
                    <a:lnB cap="flat">
                      <a:noFill/>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3</a:t>
                      </a:r>
                    </a:p>
                  </a:txBody>
                  <a:tcPr horzOverflow="overflow">
                    <a:lnL>
                      <a:noFill/>
                    </a:lnL>
                    <a:lnR>
                      <a:noFill/>
                    </a:lnR>
                    <a:lnT cap="flat">
                      <a:noFill/>
                    </a:lnT>
                    <a:lnB cap="flat">
                      <a:noFill/>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4</a:t>
                      </a:r>
                    </a:p>
                  </a:txBody>
                  <a:tcPr horzOverflow="overflow">
                    <a:lnL>
                      <a:noFill/>
                    </a:lnL>
                    <a:lnR>
                      <a:noFill/>
                    </a:lnR>
                    <a:lnT cap="flat">
                      <a:noFill/>
                    </a:lnT>
                    <a:lnB cap="flat">
                      <a:noFill/>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5</a:t>
                      </a:r>
                    </a:p>
                  </a:txBody>
                  <a:tcPr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93" name="Text Box 42">
            <a:extLst>
              <a:ext uri="{FF2B5EF4-FFF2-40B4-BE49-F238E27FC236}">
                <a16:creationId xmlns:a16="http://schemas.microsoft.com/office/drawing/2014/main" id="{69CD66AE-38FA-4CBB-920B-51C6A85A9DB2}"/>
              </a:ext>
            </a:extLst>
          </p:cNvPr>
          <p:cNvSpPr txBox="1">
            <a:spLocks noChangeArrowheads="1"/>
          </p:cNvSpPr>
          <p:nvPr/>
        </p:nvSpPr>
        <p:spPr bwMode="auto">
          <a:xfrm>
            <a:off x="5166099" y="2900901"/>
            <a:ext cx="4270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i="1">
                <a:solidFill>
                  <a:srgbClr val="006600"/>
                </a:solidFill>
              </a:rPr>
              <a:t>A:</a:t>
            </a:r>
          </a:p>
        </p:txBody>
      </p:sp>
      <p:sp>
        <p:nvSpPr>
          <p:cNvPr id="94" name="Rectangle 43">
            <a:extLst>
              <a:ext uri="{FF2B5EF4-FFF2-40B4-BE49-F238E27FC236}">
                <a16:creationId xmlns:a16="http://schemas.microsoft.com/office/drawing/2014/main" id="{B8A97CC4-FD2E-4F35-9135-6B9E6784240E}"/>
              </a:ext>
            </a:extLst>
          </p:cNvPr>
          <p:cNvSpPr>
            <a:spLocks noChangeArrowheads="1"/>
          </p:cNvSpPr>
          <p:nvPr/>
        </p:nvSpPr>
        <p:spPr bwMode="auto">
          <a:xfrm>
            <a:off x="10134974" y="2869151"/>
            <a:ext cx="547688" cy="457200"/>
          </a:xfrm>
          <a:prstGeom prst="rect">
            <a:avLst/>
          </a:prstGeom>
          <a:solidFill>
            <a:srgbClr val="FF99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r>
              <a:rPr lang="en-US" altLang="zh-CN" b="1">
                <a:solidFill>
                  <a:schemeClr val="folHlink"/>
                </a:solidFill>
                <a:latin typeface="Times New Roman" pitchFamily="18" charset="0"/>
              </a:rPr>
              <a:t>1</a:t>
            </a:r>
          </a:p>
        </p:txBody>
      </p:sp>
      <p:sp>
        <p:nvSpPr>
          <p:cNvPr id="95" name="Line 44">
            <a:extLst>
              <a:ext uri="{FF2B5EF4-FFF2-40B4-BE49-F238E27FC236}">
                <a16:creationId xmlns:a16="http://schemas.microsoft.com/office/drawing/2014/main" id="{55839570-A1F5-4E7B-8CE1-A1F83313FBF0}"/>
              </a:ext>
            </a:extLst>
          </p:cNvPr>
          <p:cNvSpPr>
            <a:spLocks noChangeShapeType="1"/>
          </p:cNvSpPr>
          <p:nvPr/>
        </p:nvSpPr>
        <p:spPr bwMode="auto">
          <a:xfrm>
            <a:off x="9585699" y="2869151"/>
            <a:ext cx="2193925" cy="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96" name="Line 45">
            <a:extLst>
              <a:ext uri="{FF2B5EF4-FFF2-40B4-BE49-F238E27FC236}">
                <a16:creationId xmlns:a16="http://schemas.microsoft.com/office/drawing/2014/main" id="{D86064FC-151E-4F70-8849-75D169FE5DBF}"/>
              </a:ext>
            </a:extLst>
          </p:cNvPr>
          <p:cNvSpPr>
            <a:spLocks noChangeShapeType="1"/>
          </p:cNvSpPr>
          <p:nvPr/>
        </p:nvSpPr>
        <p:spPr bwMode="auto">
          <a:xfrm>
            <a:off x="9585699" y="3326351"/>
            <a:ext cx="2193925" cy="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97" name="Line 46">
            <a:extLst>
              <a:ext uri="{FF2B5EF4-FFF2-40B4-BE49-F238E27FC236}">
                <a16:creationId xmlns:a16="http://schemas.microsoft.com/office/drawing/2014/main" id="{1A5E9313-9F12-4B07-99A4-E511C19C9E42}"/>
              </a:ext>
            </a:extLst>
          </p:cNvPr>
          <p:cNvSpPr>
            <a:spLocks noChangeShapeType="1"/>
          </p:cNvSpPr>
          <p:nvPr/>
        </p:nvSpPr>
        <p:spPr bwMode="auto">
          <a:xfrm>
            <a:off x="9585699" y="2869151"/>
            <a:ext cx="0" cy="45720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98" name="Line 47">
            <a:extLst>
              <a:ext uri="{FF2B5EF4-FFF2-40B4-BE49-F238E27FC236}">
                <a16:creationId xmlns:a16="http://schemas.microsoft.com/office/drawing/2014/main" id="{06234D28-2FA3-48A5-BAEB-17BDB5400B00}"/>
              </a:ext>
            </a:extLst>
          </p:cNvPr>
          <p:cNvSpPr>
            <a:spLocks noChangeShapeType="1"/>
          </p:cNvSpPr>
          <p:nvPr/>
        </p:nvSpPr>
        <p:spPr bwMode="auto">
          <a:xfrm>
            <a:off x="10134974" y="2869151"/>
            <a:ext cx="0" cy="457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99" name="Line 48">
            <a:extLst>
              <a:ext uri="{FF2B5EF4-FFF2-40B4-BE49-F238E27FC236}">
                <a16:creationId xmlns:a16="http://schemas.microsoft.com/office/drawing/2014/main" id="{BBF000CE-4A46-481E-82A1-A53771E35B2C}"/>
              </a:ext>
            </a:extLst>
          </p:cNvPr>
          <p:cNvSpPr>
            <a:spLocks noChangeShapeType="1"/>
          </p:cNvSpPr>
          <p:nvPr/>
        </p:nvSpPr>
        <p:spPr bwMode="auto">
          <a:xfrm>
            <a:off x="10682662" y="2869151"/>
            <a:ext cx="0" cy="457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00" name="Line 49">
            <a:extLst>
              <a:ext uri="{FF2B5EF4-FFF2-40B4-BE49-F238E27FC236}">
                <a16:creationId xmlns:a16="http://schemas.microsoft.com/office/drawing/2014/main" id="{7C7A84A1-0411-4B08-A5BB-D169FCA1B299}"/>
              </a:ext>
            </a:extLst>
          </p:cNvPr>
          <p:cNvSpPr>
            <a:spLocks noChangeShapeType="1"/>
          </p:cNvSpPr>
          <p:nvPr/>
        </p:nvSpPr>
        <p:spPr bwMode="auto">
          <a:xfrm>
            <a:off x="11231937" y="2869151"/>
            <a:ext cx="0" cy="457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01" name="Line 50">
            <a:extLst>
              <a:ext uri="{FF2B5EF4-FFF2-40B4-BE49-F238E27FC236}">
                <a16:creationId xmlns:a16="http://schemas.microsoft.com/office/drawing/2014/main" id="{43DE54A3-2354-47A5-8AF7-0EBB06B24733}"/>
              </a:ext>
            </a:extLst>
          </p:cNvPr>
          <p:cNvSpPr>
            <a:spLocks noChangeShapeType="1"/>
          </p:cNvSpPr>
          <p:nvPr/>
        </p:nvSpPr>
        <p:spPr bwMode="auto">
          <a:xfrm>
            <a:off x="11779624" y="2869151"/>
            <a:ext cx="0" cy="45720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graphicFrame>
        <p:nvGraphicFramePr>
          <p:cNvPr id="102" name="Group 51">
            <a:extLst>
              <a:ext uri="{FF2B5EF4-FFF2-40B4-BE49-F238E27FC236}">
                <a16:creationId xmlns:a16="http://schemas.microsoft.com/office/drawing/2014/main" id="{1DBE2310-4F70-4BD2-B851-69D8A0B5499D}"/>
              </a:ext>
            </a:extLst>
          </p:cNvPr>
          <p:cNvGraphicFramePr>
            <a:graphicFrameLocks noGrp="1"/>
          </p:cNvGraphicFramePr>
          <p:nvPr>
            <p:extLst>
              <p:ext uri="{D42A27DB-BD31-4B8C-83A1-F6EECF244321}">
                <p14:modId xmlns:p14="http://schemas.microsoft.com/office/powerpoint/2010/main" val="1909391337"/>
              </p:ext>
            </p:extLst>
          </p:nvPr>
        </p:nvGraphicFramePr>
        <p:xfrm>
          <a:off x="9585699" y="2488151"/>
          <a:ext cx="2193925" cy="457200"/>
        </p:xfrm>
        <a:graphic>
          <a:graphicData uri="http://schemas.openxmlformats.org/drawingml/2006/table">
            <a:tbl>
              <a:tblPr/>
              <a:tblGrid>
                <a:gridCol w="549275">
                  <a:extLst>
                    <a:ext uri="{9D8B030D-6E8A-4147-A177-3AD203B41FA5}">
                      <a16:colId xmlns:a16="http://schemas.microsoft.com/office/drawing/2014/main" val="20000"/>
                    </a:ext>
                  </a:extLst>
                </a:gridCol>
                <a:gridCol w="547688">
                  <a:extLst>
                    <a:ext uri="{9D8B030D-6E8A-4147-A177-3AD203B41FA5}">
                      <a16:colId xmlns:a16="http://schemas.microsoft.com/office/drawing/2014/main" val="20001"/>
                    </a:ext>
                  </a:extLst>
                </a:gridCol>
                <a:gridCol w="549275">
                  <a:extLst>
                    <a:ext uri="{9D8B030D-6E8A-4147-A177-3AD203B41FA5}">
                      <a16:colId xmlns:a16="http://schemas.microsoft.com/office/drawing/2014/main" val="20002"/>
                    </a:ext>
                  </a:extLst>
                </a:gridCol>
                <a:gridCol w="547687">
                  <a:extLst>
                    <a:ext uri="{9D8B030D-6E8A-4147-A177-3AD203B41FA5}">
                      <a16:colId xmlns:a16="http://schemas.microsoft.com/office/drawing/2014/main" val="20003"/>
                    </a:ext>
                  </a:extLst>
                </a:gridCol>
              </a:tblGrid>
              <a:tr h="457200">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1</a:t>
                      </a:r>
                    </a:p>
                  </a:txBody>
                  <a:tcPr horzOverflow="overflow">
                    <a:lnL cap="flat">
                      <a:noFill/>
                    </a:lnL>
                    <a:lnR>
                      <a:noFill/>
                    </a:lnR>
                    <a:lnT cap="flat">
                      <a:noFill/>
                    </a:lnT>
                    <a:lnB cap="flat">
                      <a:noFill/>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2</a:t>
                      </a:r>
                    </a:p>
                  </a:txBody>
                  <a:tcPr horzOverflow="overflow">
                    <a:lnL>
                      <a:noFill/>
                    </a:lnL>
                    <a:lnR>
                      <a:noFill/>
                    </a:lnR>
                    <a:lnT cap="flat">
                      <a:noFill/>
                    </a:lnT>
                    <a:lnB cap="flat">
                      <a:noFill/>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dirty="0">
                          <a:ln>
                            <a:noFill/>
                          </a:ln>
                          <a:solidFill>
                            <a:schemeClr val="folHlink"/>
                          </a:solidFill>
                          <a:effectLst/>
                          <a:latin typeface="Times New Roman" pitchFamily="18" charset="0"/>
                          <a:ea typeface="宋体" charset="-122"/>
                        </a:rPr>
                        <a:t>3</a:t>
                      </a:r>
                    </a:p>
                  </a:txBody>
                  <a:tcPr horzOverflow="overflow">
                    <a:lnL>
                      <a:noFill/>
                    </a:lnL>
                    <a:lnR>
                      <a:noFill/>
                    </a:lnR>
                    <a:lnT cap="flat">
                      <a:noFill/>
                    </a:lnT>
                    <a:lnB cap="flat">
                      <a:noFill/>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dirty="0">
                          <a:ln>
                            <a:noFill/>
                          </a:ln>
                          <a:solidFill>
                            <a:schemeClr val="folHlink"/>
                          </a:solidFill>
                          <a:effectLst/>
                          <a:latin typeface="Times New Roman" pitchFamily="18" charset="0"/>
                          <a:ea typeface="宋体" charset="-122"/>
                        </a:rPr>
                        <a:t>4</a:t>
                      </a:r>
                    </a:p>
                  </a:txBody>
                  <a:tcPr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103" name="Text Box 66">
            <a:extLst>
              <a:ext uri="{FF2B5EF4-FFF2-40B4-BE49-F238E27FC236}">
                <a16:creationId xmlns:a16="http://schemas.microsoft.com/office/drawing/2014/main" id="{51C1A716-5BF5-472F-AC24-E2A3B0DC1696}"/>
              </a:ext>
            </a:extLst>
          </p:cNvPr>
          <p:cNvSpPr txBox="1">
            <a:spLocks noChangeArrowheads="1"/>
          </p:cNvSpPr>
          <p:nvPr/>
        </p:nvSpPr>
        <p:spPr bwMode="auto">
          <a:xfrm>
            <a:off x="8976099" y="2900901"/>
            <a:ext cx="4270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i="1">
                <a:solidFill>
                  <a:srgbClr val="006600"/>
                </a:solidFill>
              </a:rPr>
              <a:t>C:</a:t>
            </a:r>
          </a:p>
        </p:txBody>
      </p:sp>
      <p:sp>
        <p:nvSpPr>
          <p:cNvPr id="104" name="Rectangle 67">
            <a:extLst>
              <a:ext uri="{FF2B5EF4-FFF2-40B4-BE49-F238E27FC236}">
                <a16:creationId xmlns:a16="http://schemas.microsoft.com/office/drawing/2014/main" id="{E72AEDA8-89D8-4738-9272-0DD31B1922AF}"/>
              </a:ext>
            </a:extLst>
          </p:cNvPr>
          <p:cNvSpPr>
            <a:spLocks noChangeArrowheads="1"/>
          </p:cNvSpPr>
          <p:nvPr/>
        </p:nvSpPr>
        <p:spPr bwMode="auto">
          <a:xfrm>
            <a:off x="7421937" y="3859751"/>
            <a:ext cx="547687" cy="457200"/>
          </a:xfrm>
          <a:prstGeom prst="rect">
            <a:avLst/>
          </a:prstGeom>
          <a:solidFill>
            <a:srgbClr val="FF99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endParaRPr lang="zh-CN" altLang="zh-CN" b="1">
              <a:solidFill>
                <a:schemeClr val="folHlink"/>
              </a:solidFill>
              <a:latin typeface="Times New Roman" pitchFamily="18" charset="0"/>
            </a:endParaRPr>
          </a:p>
        </p:txBody>
      </p:sp>
      <p:sp>
        <p:nvSpPr>
          <p:cNvPr id="105" name="Rectangle 68">
            <a:extLst>
              <a:ext uri="{FF2B5EF4-FFF2-40B4-BE49-F238E27FC236}">
                <a16:creationId xmlns:a16="http://schemas.microsoft.com/office/drawing/2014/main" id="{45A9AD5D-6646-4B49-A82F-EDAB2297DA7C}"/>
              </a:ext>
            </a:extLst>
          </p:cNvPr>
          <p:cNvSpPr>
            <a:spLocks noChangeArrowheads="1"/>
          </p:cNvSpPr>
          <p:nvPr/>
        </p:nvSpPr>
        <p:spPr bwMode="auto">
          <a:xfrm>
            <a:off x="5775699" y="3859751"/>
            <a:ext cx="533400" cy="457200"/>
          </a:xfrm>
          <a:prstGeom prst="rect">
            <a:avLst/>
          </a:prstGeom>
          <a:solidFill>
            <a:srgbClr val="FF99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endParaRPr lang="zh-CN" altLang="zh-CN" b="1">
              <a:solidFill>
                <a:schemeClr val="folHlink"/>
              </a:solidFill>
              <a:latin typeface="Times New Roman" pitchFamily="18" charset="0"/>
            </a:endParaRPr>
          </a:p>
        </p:txBody>
      </p:sp>
      <p:sp>
        <p:nvSpPr>
          <p:cNvPr id="106" name="Line 69">
            <a:extLst>
              <a:ext uri="{FF2B5EF4-FFF2-40B4-BE49-F238E27FC236}">
                <a16:creationId xmlns:a16="http://schemas.microsoft.com/office/drawing/2014/main" id="{73FA97C8-22F0-4681-A0E5-EA23BEB4D552}"/>
              </a:ext>
            </a:extLst>
          </p:cNvPr>
          <p:cNvSpPr>
            <a:spLocks noChangeShapeType="1"/>
          </p:cNvSpPr>
          <p:nvPr/>
        </p:nvSpPr>
        <p:spPr bwMode="auto">
          <a:xfrm>
            <a:off x="5775699" y="3859751"/>
            <a:ext cx="2743200" cy="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07" name="Line 70">
            <a:extLst>
              <a:ext uri="{FF2B5EF4-FFF2-40B4-BE49-F238E27FC236}">
                <a16:creationId xmlns:a16="http://schemas.microsoft.com/office/drawing/2014/main" id="{A1ACCBD5-2A94-4A5B-A4DA-6037050140F8}"/>
              </a:ext>
            </a:extLst>
          </p:cNvPr>
          <p:cNvSpPr>
            <a:spLocks noChangeShapeType="1"/>
          </p:cNvSpPr>
          <p:nvPr/>
        </p:nvSpPr>
        <p:spPr bwMode="auto">
          <a:xfrm>
            <a:off x="5775699" y="4316951"/>
            <a:ext cx="2743200" cy="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08" name="Line 71">
            <a:extLst>
              <a:ext uri="{FF2B5EF4-FFF2-40B4-BE49-F238E27FC236}">
                <a16:creationId xmlns:a16="http://schemas.microsoft.com/office/drawing/2014/main" id="{109B51A1-CFE3-4674-804F-6E2F04CD6F23}"/>
              </a:ext>
            </a:extLst>
          </p:cNvPr>
          <p:cNvSpPr>
            <a:spLocks noChangeShapeType="1"/>
          </p:cNvSpPr>
          <p:nvPr/>
        </p:nvSpPr>
        <p:spPr bwMode="auto">
          <a:xfrm>
            <a:off x="5775699" y="3859751"/>
            <a:ext cx="0" cy="45720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09" name="Line 72">
            <a:extLst>
              <a:ext uri="{FF2B5EF4-FFF2-40B4-BE49-F238E27FC236}">
                <a16:creationId xmlns:a16="http://schemas.microsoft.com/office/drawing/2014/main" id="{C369071A-4584-4E54-8D2D-FADCC1631482}"/>
              </a:ext>
            </a:extLst>
          </p:cNvPr>
          <p:cNvSpPr>
            <a:spLocks noChangeShapeType="1"/>
          </p:cNvSpPr>
          <p:nvPr/>
        </p:nvSpPr>
        <p:spPr bwMode="auto">
          <a:xfrm>
            <a:off x="6309099" y="3859751"/>
            <a:ext cx="0" cy="457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10" name="Line 73">
            <a:extLst>
              <a:ext uri="{FF2B5EF4-FFF2-40B4-BE49-F238E27FC236}">
                <a16:creationId xmlns:a16="http://schemas.microsoft.com/office/drawing/2014/main" id="{ACD07D0C-151A-44D6-89A1-CBA27EB25760}"/>
              </a:ext>
            </a:extLst>
          </p:cNvPr>
          <p:cNvSpPr>
            <a:spLocks noChangeShapeType="1"/>
          </p:cNvSpPr>
          <p:nvPr/>
        </p:nvSpPr>
        <p:spPr bwMode="auto">
          <a:xfrm>
            <a:off x="6872662" y="3859751"/>
            <a:ext cx="0" cy="457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11" name="Line 74">
            <a:extLst>
              <a:ext uri="{FF2B5EF4-FFF2-40B4-BE49-F238E27FC236}">
                <a16:creationId xmlns:a16="http://schemas.microsoft.com/office/drawing/2014/main" id="{1D308C28-CA7A-402F-B54D-AEF5665C7DB9}"/>
              </a:ext>
            </a:extLst>
          </p:cNvPr>
          <p:cNvSpPr>
            <a:spLocks noChangeShapeType="1"/>
          </p:cNvSpPr>
          <p:nvPr/>
        </p:nvSpPr>
        <p:spPr bwMode="auto">
          <a:xfrm>
            <a:off x="7421937" y="3859751"/>
            <a:ext cx="0" cy="457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12" name="Line 75">
            <a:extLst>
              <a:ext uri="{FF2B5EF4-FFF2-40B4-BE49-F238E27FC236}">
                <a16:creationId xmlns:a16="http://schemas.microsoft.com/office/drawing/2014/main" id="{8FC158B1-6F4A-4777-9E97-56437FBEEB51}"/>
              </a:ext>
            </a:extLst>
          </p:cNvPr>
          <p:cNvSpPr>
            <a:spLocks noChangeShapeType="1"/>
          </p:cNvSpPr>
          <p:nvPr/>
        </p:nvSpPr>
        <p:spPr bwMode="auto">
          <a:xfrm>
            <a:off x="7969624" y="3859751"/>
            <a:ext cx="0" cy="457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13" name="Line 76">
            <a:extLst>
              <a:ext uri="{FF2B5EF4-FFF2-40B4-BE49-F238E27FC236}">
                <a16:creationId xmlns:a16="http://schemas.microsoft.com/office/drawing/2014/main" id="{4C14E2F3-3544-4644-9C51-0FD50D8FEA92}"/>
              </a:ext>
            </a:extLst>
          </p:cNvPr>
          <p:cNvSpPr>
            <a:spLocks noChangeShapeType="1"/>
          </p:cNvSpPr>
          <p:nvPr/>
        </p:nvSpPr>
        <p:spPr bwMode="auto">
          <a:xfrm>
            <a:off x="8518899" y="3859751"/>
            <a:ext cx="0" cy="45720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graphicFrame>
        <p:nvGraphicFramePr>
          <p:cNvPr id="139" name="Group 77">
            <a:extLst>
              <a:ext uri="{FF2B5EF4-FFF2-40B4-BE49-F238E27FC236}">
                <a16:creationId xmlns:a16="http://schemas.microsoft.com/office/drawing/2014/main" id="{F8184069-23E2-447A-83A7-16E64B43368D}"/>
              </a:ext>
            </a:extLst>
          </p:cNvPr>
          <p:cNvGraphicFramePr>
            <a:graphicFrameLocks noGrp="1"/>
          </p:cNvGraphicFramePr>
          <p:nvPr>
            <p:extLst>
              <p:ext uri="{D42A27DB-BD31-4B8C-83A1-F6EECF244321}">
                <p14:modId xmlns:p14="http://schemas.microsoft.com/office/powerpoint/2010/main" val="2407560850"/>
              </p:ext>
            </p:extLst>
          </p:nvPr>
        </p:nvGraphicFramePr>
        <p:xfrm>
          <a:off x="5775699" y="3478751"/>
          <a:ext cx="2743200" cy="457200"/>
        </p:xfrm>
        <a:graphic>
          <a:graphicData uri="http://schemas.openxmlformats.org/drawingml/2006/table">
            <a:tbl>
              <a:tblPr/>
              <a:tblGrid>
                <a:gridCol w="549275">
                  <a:extLst>
                    <a:ext uri="{9D8B030D-6E8A-4147-A177-3AD203B41FA5}">
                      <a16:colId xmlns:a16="http://schemas.microsoft.com/office/drawing/2014/main" val="20000"/>
                    </a:ext>
                  </a:extLst>
                </a:gridCol>
                <a:gridCol w="547688">
                  <a:extLst>
                    <a:ext uri="{9D8B030D-6E8A-4147-A177-3AD203B41FA5}">
                      <a16:colId xmlns:a16="http://schemas.microsoft.com/office/drawing/2014/main" val="20001"/>
                    </a:ext>
                  </a:extLst>
                </a:gridCol>
                <a:gridCol w="549275">
                  <a:extLst>
                    <a:ext uri="{9D8B030D-6E8A-4147-A177-3AD203B41FA5}">
                      <a16:colId xmlns:a16="http://schemas.microsoft.com/office/drawing/2014/main" val="20002"/>
                    </a:ext>
                  </a:extLst>
                </a:gridCol>
                <a:gridCol w="563562">
                  <a:extLst>
                    <a:ext uri="{9D8B030D-6E8A-4147-A177-3AD203B41FA5}">
                      <a16:colId xmlns:a16="http://schemas.microsoft.com/office/drawing/2014/main" val="20003"/>
                    </a:ext>
                  </a:extLst>
                </a:gridCol>
                <a:gridCol w="533400">
                  <a:extLst>
                    <a:ext uri="{9D8B030D-6E8A-4147-A177-3AD203B41FA5}">
                      <a16:colId xmlns:a16="http://schemas.microsoft.com/office/drawing/2014/main" val="20004"/>
                    </a:ext>
                  </a:extLst>
                </a:gridCol>
              </a:tblGrid>
              <a:tr h="457200">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1</a:t>
                      </a:r>
                    </a:p>
                  </a:txBody>
                  <a:tcPr horzOverflow="overflow">
                    <a:lnL cap="flat">
                      <a:noFill/>
                    </a:lnL>
                    <a:lnR>
                      <a:noFill/>
                    </a:lnR>
                    <a:lnT cap="flat">
                      <a:noFill/>
                    </a:lnT>
                    <a:lnB cap="flat">
                      <a:noFill/>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2</a:t>
                      </a:r>
                    </a:p>
                  </a:txBody>
                  <a:tcPr horzOverflow="overflow">
                    <a:lnL>
                      <a:noFill/>
                    </a:lnL>
                    <a:lnR>
                      <a:noFill/>
                    </a:lnR>
                    <a:lnT cap="flat">
                      <a:noFill/>
                    </a:lnT>
                    <a:lnB cap="flat">
                      <a:noFill/>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3</a:t>
                      </a:r>
                    </a:p>
                  </a:txBody>
                  <a:tcPr horzOverflow="overflow">
                    <a:lnL>
                      <a:noFill/>
                    </a:lnL>
                    <a:lnR>
                      <a:noFill/>
                    </a:lnR>
                    <a:lnT cap="flat">
                      <a:noFill/>
                    </a:lnT>
                    <a:lnB cap="flat">
                      <a:noFill/>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4</a:t>
                      </a:r>
                    </a:p>
                  </a:txBody>
                  <a:tcPr horzOverflow="overflow">
                    <a:lnL>
                      <a:noFill/>
                    </a:lnL>
                    <a:lnR>
                      <a:noFill/>
                    </a:lnR>
                    <a:lnT cap="flat">
                      <a:noFill/>
                    </a:lnT>
                    <a:lnB cap="flat">
                      <a:noFill/>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5</a:t>
                      </a:r>
                    </a:p>
                  </a:txBody>
                  <a:tcPr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140" name="Text Box 95">
            <a:extLst>
              <a:ext uri="{FF2B5EF4-FFF2-40B4-BE49-F238E27FC236}">
                <a16:creationId xmlns:a16="http://schemas.microsoft.com/office/drawing/2014/main" id="{72F1DB7E-BE6B-4900-B366-10283DD2F5FC}"/>
              </a:ext>
            </a:extLst>
          </p:cNvPr>
          <p:cNvSpPr txBox="1">
            <a:spLocks noChangeArrowheads="1"/>
          </p:cNvSpPr>
          <p:nvPr/>
        </p:nvSpPr>
        <p:spPr bwMode="auto">
          <a:xfrm>
            <a:off x="5167687" y="3891501"/>
            <a:ext cx="423862"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i="1">
                <a:solidFill>
                  <a:srgbClr val="006600"/>
                </a:solidFill>
              </a:rPr>
              <a:t>B:</a:t>
            </a:r>
          </a:p>
        </p:txBody>
      </p:sp>
      <p:sp>
        <p:nvSpPr>
          <p:cNvPr id="141" name="Line 98">
            <a:extLst>
              <a:ext uri="{FF2B5EF4-FFF2-40B4-BE49-F238E27FC236}">
                <a16:creationId xmlns:a16="http://schemas.microsoft.com/office/drawing/2014/main" id="{9522DACC-D201-4AD3-BF4D-545590BD3517}"/>
              </a:ext>
            </a:extLst>
          </p:cNvPr>
          <p:cNvSpPr>
            <a:spLocks noChangeShapeType="1"/>
          </p:cNvSpPr>
          <p:nvPr/>
        </p:nvSpPr>
        <p:spPr bwMode="auto">
          <a:xfrm flipH="1">
            <a:off x="6613899" y="3326351"/>
            <a:ext cx="533400" cy="533400"/>
          </a:xfrm>
          <a:prstGeom prst="line">
            <a:avLst/>
          </a:prstGeom>
          <a:noFill/>
          <a:ln w="28575">
            <a:solidFill>
              <a:srgbClr val="00B0F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Tree>
    <p:extLst>
      <p:ext uri="{BB962C8B-B14F-4D97-AF65-F5344CB8AC3E}">
        <p14:creationId xmlns:p14="http://schemas.microsoft.com/office/powerpoint/2010/main" val="3797773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0" nodeType="afterEffect">
                                  <p:stCondLst>
                                    <p:cond delay="0"/>
                                  </p:stCondLst>
                                  <p:childTnLst>
                                    <p:set>
                                      <p:cBhvr>
                                        <p:cTn id="6" dur="1" fill="hold">
                                          <p:stCondLst>
                                            <p:cond delay="0"/>
                                          </p:stCondLst>
                                        </p:cTn>
                                        <p:tgtEl>
                                          <p:spTgt spid="81"/>
                                        </p:tgtEl>
                                        <p:attrNameLst>
                                          <p:attrName>style.visibility</p:attrName>
                                        </p:attrNameLst>
                                      </p:cBhvr>
                                      <p:to>
                                        <p:strVal val="visible"/>
                                      </p:to>
                                    </p:set>
                                    <p:animEffect transition="in" filter="checkerboard(across)">
                                      <p:cBhvr>
                                        <p:cTn id="7" dur="500"/>
                                        <p:tgtEl>
                                          <p:spTgt spid="81"/>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77"/>
                                        </p:tgtEl>
                                        <p:attrNameLst>
                                          <p:attrName>style.visibility</p:attrName>
                                        </p:attrNameLst>
                                      </p:cBhvr>
                                      <p:to>
                                        <p:strVal val="visible"/>
                                      </p:to>
                                    </p:set>
                                    <p:animEffect transition="in" filter="checkerboard(across)">
                                      <p:cBhvr>
                                        <p:cTn id="12" dur="500"/>
                                        <p:tgtEl>
                                          <p:spTgt spid="7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41"/>
                                        </p:tgtEl>
                                        <p:attrNameLst>
                                          <p:attrName>style.visibility</p:attrName>
                                        </p:attrNameLst>
                                      </p:cBhvr>
                                      <p:to>
                                        <p:strVal val="visible"/>
                                      </p:to>
                                    </p:set>
                                    <p:animEffect transition="in" filter="fade">
                                      <p:cBhvr>
                                        <p:cTn id="17" dur="500"/>
                                        <p:tgtEl>
                                          <p:spTgt spid="141"/>
                                        </p:tgtEl>
                                      </p:cBhvr>
                                    </p:animEffect>
                                  </p:childTnLst>
                                </p:cTn>
                              </p:par>
                            </p:childTnLst>
                          </p:cTn>
                        </p:par>
                        <p:par>
                          <p:cTn id="18" fill="hold">
                            <p:stCondLst>
                              <p:cond delay="500"/>
                            </p:stCondLst>
                            <p:childTnLst>
                              <p:par>
                                <p:cTn id="19" presetID="5" presetClass="entr" presetSubtype="10" fill="hold" grpId="0" nodeType="afterEffect">
                                  <p:stCondLst>
                                    <p:cond delay="0"/>
                                  </p:stCondLst>
                                  <p:childTnLst>
                                    <p:set>
                                      <p:cBhvr>
                                        <p:cTn id="20" dur="1" fill="hold">
                                          <p:stCondLst>
                                            <p:cond delay="0"/>
                                          </p:stCondLst>
                                        </p:cTn>
                                        <p:tgtEl>
                                          <p:spTgt spid="75"/>
                                        </p:tgtEl>
                                        <p:attrNameLst>
                                          <p:attrName>style.visibility</p:attrName>
                                        </p:attrNameLst>
                                      </p:cBhvr>
                                      <p:to>
                                        <p:strVal val="visible"/>
                                      </p:to>
                                    </p:set>
                                    <p:animEffect transition="in" filter="checkerboard(across)">
                                      <p:cBhvr>
                                        <p:cTn id="21" dur="5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animBg="1"/>
      <p:bldP spid="81" grpId="0" animBg="1"/>
      <p:bldP spid="141" grpId="0" animBg="1"/>
    </p:bld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3" name="任意多边形: 形状 52">
                <a:extLst>
                  <a:ext uri="{FF2B5EF4-FFF2-40B4-BE49-F238E27FC236}">
                    <a16:creationId xmlns:a16="http://schemas.microsoft.com/office/drawing/2014/main" id="{CF1DCC82-BC1B-46FC-BFB2-85E2490F6D40}"/>
                  </a:ext>
                </a:extLst>
              </p:cNvPr>
              <p:cNvSpPr/>
              <p:nvPr/>
            </p:nvSpPr>
            <p:spPr>
              <a:xfrm>
                <a:off x="129493" y="1875051"/>
                <a:ext cx="4886455" cy="4152162"/>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lvl="0" eaLnBrk="0" fontAlgn="base" hangingPunct="0">
                  <a:spcBef>
                    <a:spcPct val="0"/>
                  </a:spcBef>
                  <a:spcAft>
                    <a:spcPct val="0"/>
                  </a:spcAft>
                </a:pPr>
                <a:r>
                  <a:rPr lang="zh-CN" altLang="zh-CN" sz="1600" dirty="0">
                    <a:latin typeface="微软雅黑" panose="020B0503020204020204" pitchFamily="34" charset="-122"/>
                    <a:ea typeface="微软雅黑" panose="020B0503020204020204" pitchFamily="34" charset="-122"/>
                  </a:rPr>
                  <a:t>———————————————</a:t>
                </a:r>
              </a:p>
              <a:p>
                <a:pPr marL="360000" lvl="0" indent="-288000" eaLnBrk="0" fontAlgn="base" hangingPunct="0">
                  <a:spcBef>
                    <a:spcPct val="0"/>
                  </a:spcBef>
                  <a:spcAft>
                    <a:spcPct val="0"/>
                  </a:spcAft>
                  <a:buFont typeface="+mj-lt"/>
                  <a:buAutoNum type="arabicPeriod"/>
                </a:pPr>
                <a:r>
                  <a:rPr lang="en-US" altLang="zh-CN" sz="1600" b="1" dirty="0">
                    <a:latin typeface="微软雅黑" panose="020B0503020204020204" pitchFamily="34" charset="-122"/>
                    <a:ea typeface="微软雅黑" panose="020B0503020204020204" pitchFamily="34" charset="-122"/>
                  </a:rPr>
                  <a:t>  for</a:t>
                </a:r>
                <a:r>
                  <a:rPr lang="en-US" altLang="zh-CN"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𝑖</m:t>
                    </m:r>
                    <m:r>
                      <a:rPr lang="en-US" altLang="zh-CN" sz="1600" b="0" i="1" smtClean="0">
                        <a:latin typeface="Cambria Math" panose="02040503050406030204" pitchFamily="18" charset="0"/>
                        <a:ea typeface="微软雅黑" panose="020B0503020204020204" pitchFamily="34" charset="-122"/>
                      </a:rPr>
                      <m:t>←0</m:t>
                    </m:r>
                  </m:oMath>
                </a14:m>
                <a:r>
                  <a:rPr lang="en-US" altLang="zh-CN"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to</a:t>
                </a:r>
                <a:r>
                  <a:rPr lang="en-US" altLang="zh-CN"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𝑘</m:t>
                    </m:r>
                  </m:oMath>
                </a14:m>
                <a:r>
                  <a:rPr lang="en-US" altLang="zh-CN"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do</a:t>
                </a:r>
              </a:p>
              <a:p>
                <a:pPr marL="360000" lvl="0" indent="-288000" eaLnBrk="0" fontAlgn="base" hangingPunct="0">
                  <a:spcBef>
                    <a:spcPct val="0"/>
                  </a:spcBef>
                  <a:spcAft>
                    <a:spcPct val="0"/>
                  </a:spcAft>
                  <a:buFont typeface="+mj-lt"/>
                  <a:buAutoNum type="arabicPeriod"/>
                </a:pPr>
                <a:r>
                  <a:rPr lang="en-US" altLang="zh-CN" sz="1600" dirty="0">
                    <a:latin typeface="微软雅黑" panose="020B0503020204020204" pitchFamily="34" charset="-122"/>
                    <a:ea typeface="微软雅黑" panose="020B0503020204020204" pitchFamily="34" charset="-122"/>
                  </a:rPr>
                  <a:t>  |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𝐶</m:t>
                    </m:r>
                    <m:d>
                      <m:dPr>
                        <m:begChr m:val="["/>
                        <m:endChr m:val="]"/>
                        <m:ctrlPr>
                          <a:rPr lang="en-US" altLang="zh-CN" sz="1600" b="0" i="1" smtClean="0">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𝑖</m:t>
                        </m:r>
                      </m:e>
                    </m:d>
                    <m:r>
                      <a:rPr lang="en-US" altLang="zh-CN" sz="1600" b="0" i="1" smtClean="0">
                        <a:latin typeface="Cambria Math" panose="02040503050406030204" pitchFamily="18" charset="0"/>
                        <a:ea typeface="微软雅黑" panose="020B0503020204020204" pitchFamily="34" charset="-122"/>
                      </a:rPr>
                      <m:t>←0</m:t>
                    </m:r>
                  </m:oMath>
                </a14:m>
                <a:endParaRPr lang="en-US" altLang="zh-CN" sz="1600"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en-US" altLang="zh-CN" sz="1600" b="1" dirty="0">
                    <a:latin typeface="微软雅黑" panose="020B0503020204020204" pitchFamily="34" charset="-122"/>
                    <a:ea typeface="微软雅黑" panose="020B0503020204020204" pitchFamily="34" charset="-122"/>
                  </a:rPr>
                  <a:t>  end</a:t>
                </a:r>
                <a:r>
                  <a:rPr lang="zh-CN" altLang="zh-CN"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             </a:t>
                </a:r>
                <a:endParaRPr lang="en-US" altLang="zh-CN" sz="1600"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en-US" altLang="zh-CN" sz="1600" b="1" dirty="0">
                    <a:latin typeface="微软雅黑" panose="020B0503020204020204" pitchFamily="34" charset="-122"/>
                    <a:ea typeface="微软雅黑" panose="020B0503020204020204" pitchFamily="34" charset="-122"/>
                  </a:rPr>
                  <a:t>  for</a:t>
                </a:r>
                <a:r>
                  <a:rPr lang="en-US" altLang="zh-CN"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𝑗</m:t>
                    </m:r>
                    <m:r>
                      <a:rPr lang="en-US" altLang="zh-CN" sz="1600" i="1">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1</m:t>
                    </m:r>
                  </m:oMath>
                </a14:m>
                <a:r>
                  <a:rPr lang="en-US" altLang="zh-CN"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to</a:t>
                </a:r>
                <a:r>
                  <a:rPr lang="en-US" altLang="zh-CN"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𝑛</m:t>
                    </m:r>
                  </m:oMath>
                </a14:m>
                <a:r>
                  <a:rPr lang="en-US" altLang="zh-CN"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do</a:t>
                </a:r>
              </a:p>
              <a:p>
                <a:pPr marL="360000" lvl="0" indent="-288000" eaLnBrk="0" fontAlgn="base" hangingPunct="0">
                  <a:spcBef>
                    <a:spcPct val="0"/>
                  </a:spcBef>
                  <a:spcAft>
                    <a:spcPct val="0"/>
                  </a:spcAft>
                  <a:buFont typeface="+mj-lt"/>
                  <a:buAutoNum type="arabicPeriod"/>
                </a:pPr>
                <a:r>
                  <a:rPr lang="en-US" altLang="zh-CN" sz="1600" dirty="0">
                    <a:latin typeface="微软雅黑" panose="020B0503020204020204" pitchFamily="34" charset="-122"/>
                    <a:ea typeface="微软雅黑" panose="020B0503020204020204" pitchFamily="34" charset="-122"/>
                  </a:rPr>
                  <a:t>  |   </a:t>
                </a:r>
                <a14:m>
                  <m:oMath xmlns:m="http://schemas.openxmlformats.org/officeDocument/2006/math">
                    <m:r>
                      <a:rPr lang="en-US" altLang="zh-CN" sz="1600" i="1">
                        <a:latin typeface="Cambria Math" panose="02040503050406030204" pitchFamily="18" charset="0"/>
                        <a:ea typeface="微软雅黑" panose="020B0503020204020204" pitchFamily="34" charset="-122"/>
                      </a:rPr>
                      <m:t>𝐶</m:t>
                    </m:r>
                    <m:d>
                      <m:dPr>
                        <m:begChr m:val="["/>
                        <m:endChr m:val="]"/>
                        <m:ctrlPr>
                          <a:rPr lang="en-US" altLang="zh-CN" sz="1600" i="1">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𝐴</m:t>
                        </m:r>
                        <m:r>
                          <a:rPr lang="en-US" altLang="zh-CN" sz="1600" b="0" i="1" smtClean="0">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𝑗</m:t>
                        </m:r>
                      </m:e>
                    </m:d>
                    <m:r>
                      <a:rPr lang="en-US" altLang="zh-CN" sz="1600" b="0" i="1" smtClean="0">
                        <a:latin typeface="Cambria Math" panose="02040503050406030204" pitchFamily="18" charset="0"/>
                        <a:ea typeface="微软雅黑" panose="020B0503020204020204" pitchFamily="34" charset="-122"/>
                      </a:rPr>
                      <m:t>]</m:t>
                    </m:r>
                    <m:r>
                      <a:rPr lang="en-US" altLang="zh-CN" sz="1600" i="1">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𝐶</m:t>
                    </m:r>
                    <m:d>
                      <m:dPr>
                        <m:begChr m:val="["/>
                        <m:endChr m:val="]"/>
                        <m:ctrlPr>
                          <a:rPr lang="en-US" altLang="zh-CN" sz="1600" b="0" i="1" smtClean="0">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𝐴</m:t>
                        </m:r>
                        <m:d>
                          <m:dPr>
                            <m:begChr m:val="["/>
                            <m:endChr m:val="]"/>
                            <m:ctrlPr>
                              <a:rPr lang="en-US" altLang="zh-CN" sz="1600" b="0" i="1" smtClean="0">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𝑗</m:t>
                            </m:r>
                          </m:e>
                        </m:d>
                      </m:e>
                    </m:d>
                    <m:r>
                      <a:rPr lang="en-US" altLang="zh-CN" sz="1600" b="0" i="1" smtClean="0">
                        <a:latin typeface="Cambria Math" panose="02040503050406030204" pitchFamily="18" charset="0"/>
                        <a:ea typeface="微软雅黑" panose="020B0503020204020204" pitchFamily="34" charset="-122"/>
                      </a:rPr>
                      <m:t>+1</m:t>
                    </m:r>
                  </m:oMath>
                </a14:m>
                <a:endParaRPr lang="en-US" altLang="zh-CN" sz="1600"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en-US" altLang="zh-CN" sz="1600" b="1" dirty="0">
                    <a:latin typeface="微软雅黑" panose="020B0503020204020204" pitchFamily="34" charset="-122"/>
                    <a:ea typeface="微软雅黑" panose="020B0503020204020204" pitchFamily="34" charset="-122"/>
                  </a:rPr>
                  <a:t>  end  </a:t>
                </a:r>
                <a:r>
                  <a:rPr lang="en-US" altLang="zh-CN" sz="1600" dirty="0">
                    <a:latin typeface="微软雅黑" panose="020B0503020204020204" pitchFamily="34" charset="-122"/>
                    <a:ea typeface="微软雅黑" panose="020B0503020204020204" pitchFamily="34" charset="-122"/>
                  </a:rPr>
                  <a:t>//C[</a:t>
                </a:r>
                <a:r>
                  <a:rPr lang="en-US" altLang="zh-CN" sz="1600" dirty="0" err="1">
                    <a:latin typeface="微软雅黑" panose="020B0503020204020204" pitchFamily="34" charset="-122"/>
                    <a:ea typeface="微软雅黑" panose="020B0503020204020204" pitchFamily="34" charset="-122"/>
                  </a:rPr>
                  <a:t>i</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记录序列</a:t>
                </a:r>
                <a:r>
                  <a:rPr lang="en-US" altLang="zh-CN" sz="1600" dirty="0">
                    <a:latin typeface="微软雅黑" panose="020B0503020204020204" pitchFamily="34" charset="-122"/>
                    <a:ea typeface="微软雅黑" panose="020B0503020204020204" pitchFamily="34" charset="-122"/>
                  </a:rPr>
                  <a:t>A</a:t>
                </a:r>
                <a:r>
                  <a:rPr lang="zh-CN" altLang="en-US" sz="1600" dirty="0">
                    <a:latin typeface="微软雅黑" panose="020B0503020204020204" pitchFamily="34" charset="-122"/>
                    <a:ea typeface="微软雅黑" panose="020B0503020204020204" pitchFamily="34" charset="-122"/>
                  </a:rPr>
                  <a:t>中</a:t>
                </a:r>
                <a:r>
                  <a:rPr lang="zh-CN" altLang="en-US" sz="1600" dirty="0">
                    <a:solidFill>
                      <a:srgbClr val="FFFF00"/>
                    </a:solidFill>
                    <a:latin typeface="微软雅黑" panose="020B0503020204020204" pitchFamily="34" charset="-122"/>
                    <a:ea typeface="微软雅黑" panose="020B0503020204020204" pitchFamily="34" charset="-122"/>
                  </a:rPr>
                  <a:t>等于</a:t>
                </a:r>
                <a:r>
                  <a:rPr lang="en-US" altLang="zh-CN" sz="1600" dirty="0">
                    <a:solidFill>
                      <a:srgbClr val="FFFF00"/>
                    </a:solidFill>
                    <a:latin typeface="微软雅黑" panose="020B0503020204020204" pitchFamily="34" charset="-122"/>
                    <a:ea typeface="微软雅黑" panose="020B0503020204020204" pitchFamily="34" charset="-122"/>
                  </a:rPr>
                  <a:t>i</a:t>
                </a:r>
                <a:r>
                  <a:rPr lang="zh-CN" altLang="en-US" sz="1600" dirty="0">
                    <a:latin typeface="微软雅黑" panose="020B0503020204020204" pitchFamily="34" charset="-122"/>
                    <a:ea typeface="微软雅黑" panose="020B0503020204020204" pitchFamily="34" charset="-122"/>
                  </a:rPr>
                  <a:t>的元素个数</a:t>
                </a:r>
                <a:endParaRPr lang="en-US" altLang="zh-CN" sz="1600" b="1"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en-US" altLang="zh-CN" sz="1600" b="1" dirty="0">
                    <a:latin typeface="微软雅黑" panose="020B0503020204020204" pitchFamily="34" charset="-122"/>
                    <a:ea typeface="微软雅黑" panose="020B0503020204020204" pitchFamily="34" charset="-122"/>
                  </a:rPr>
                  <a:t>  for</a:t>
                </a:r>
                <a:r>
                  <a:rPr lang="en-US" altLang="zh-CN"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𝑖</m:t>
                    </m:r>
                    <m:r>
                      <a:rPr lang="en-US" altLang="zh-CN" sz="1600" i="1">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1</m:t>
                    </m:r>
                  </m:oMath>
                </a14:m>
                <a:r>
                  <a:rPr lang="en-US" altLang="zh-CN"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to</a:t>
                </a:r>
                <a:r>
                  <a:rPr lang="en-US" altLang="zh-CN"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𝑘</m:t>
                    </m:r>
                  </m:oMath>
                </a14:m>
                <a:r>
                  <a:rPr lang="en-US" altLang="zh-CN"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do</a:t>
                </a:r>
              </a:p>
              <a:p>
                <a:pPr marL="360000" lvl="0" indent="-288000" eaLnBrk="0" fontAlgn="base" hangingPunct="0">
                  <a:spcBef>
                    <a:spcPct val="0"/>
                  </a:spcBef>
                  <a:spcAft>
                    <a:spcPct val="0"/>
                  </a:spcAft>
                  <a:buFont typeface="+mj-lt"/>
                  <a:buAutoNum type="arabicPeriod"/>
                </a:pPr>
                <a:r>
                  <a:rPr lang="en-US" altLang="zh-CN" sz="1600" dirty="0">
                    <a:latin typeface="微软雅黑" panose="020B0503020204020204" pitchFamily="34" charset="-122"/>
                    <a:ea typeface="微软雅黑" panose="020B0503020204020204" pitchFamily="34" charset="-122"/>
                  </a:rPr>
                  <a:t>  |   </a:t>
                </a:r>
                <a14:m>
                  <m:oMath xmlns:m="http://schemas.openxmlformats.org/officeDocument/2006/math">
                    <m:r>
                      <a:rPr lang="en-US" altLang="zh-CN" sz="1600" i="1">
                        <a:latin typeface="Cambria Math" panose="02040503050406030204" pitchFamily="18" charset="0"/>
                        <a:ea typeface="微软雅黑" panose="020B0503020204020204" pitchFamily="34" charset="-122"/>
                      </a:rPr>
                      <m:t>𝐶</m:t>
                    </m:r>
                    <m:d>
                      <m:dPr>
                        <m:begChr m:val="["/>
                        <m:endChr m:val="]"/>
                        <m:ctrlPr>
                          <a:rPr lang="en-US" altLang="zh-CN" sz="1600" i="1">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𝑖</m:t>
                        </m:r>
                      </m:e>
                    </m:d>
                    <m:r>
                      <a:rPr lang="en-US" altLang="zh-CN" sz="1600" i="1">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  </m:t>
                    </m:r>
                    <m:r>
                      <a:rPr lang="en-US" altLang="zh-CN" sz="1600" b="0" i="1" smtClean="0">
                        <a:latin typeface="Cambria Math" panose="02040503050406030204" pitchFamily="18" charset="0"/>
                        <a:ea typeface="微软雅黑" panose="020B0503020204020204" pitchFamily="34" charset="-122"/>
                      </a:rPr>
                      <m:t>𝐶</m:t>
                    </m:r>
                    <m:d>
                      <m:dPr>
                        <m:begChr m:val="["/>
                        <m:endChr m:val="]"/>
                        <m:ctrlPr>
                          <a:rPr lang="en-US" altLang="zh-CN" sz="1600" b="0" i="1" smtClean="0">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𝑖</m:t>
                        </m:r>
                      </m:e>
                    </m:d>
                    <m:r>
                      <a:rPr lang="en-US" altLang="zh-CN" sz="1600" b="0" i="1" smtClean="0">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𝐶</m:t>
                    </m:r>
                    <m:r>
                      <a:rPr lang="en-US" altLang="zh-CN" sz="1600" b="0" i="1" smtClean="0">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𝑖</m:t>
                    </m:r>
                    <m:r>
                      <a:rPr lang="en-US" altLang="zh-CN" sz="1600" b="0" i="1" smtClean="0">
                        <a:latin typeface="Cambria Math" panose="02040503050406030204" pitchFamily="18" charset="0"/>
                        <a:ea typeface="微软雅黑" panose="020B0503020204020204" pitchFamily="34" charset="-122"/>
                      </a:rPr>
                      <m:t>−1]</m:t>
                    </m:r>
                  </m:oMath>
                </a14:m>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前缀和！</a:t>
                </a:r>
                <a:endParaRPr lang="en-US" altLang="zh-CN" sz="1600"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en-US" altLang="zh-CN" sz="1600" b="1" dirty="0">
                    <a:latin typeface="微软雅黑" panose="020B0503020204020204" pitchFamily="34" charset="-122"/>
                    <a:ea typeface="微软雅黑" panose="020B0503020204020204" pitchFamily="34" charset="-122"/>
                  </a:rPr>
                  <a:t>  end  </a:t>
                </a:r>
                <a:r>
                  <a:rPr lang="en-US" altLang="zh-CN" sz="1600" dirty="0">
                    <a:latin typeface="微软雅黑" panose="020B0503020204020204" pitchFamily="34" charset="-122"/>
                    <a:ea typeface="微软雅黑" panose="020B0503020204020204" pitchFamily="34" charset="-122"/>
                  </a:rPr>
                  <a:t>//C[</a:t>
                </a:r>
                <a:r>
                  <a:rPr lang="en-US" altLang="zh-CN" sz="1600" dirty="0" err="1">
                    <a:latin typeface="微软雅黑" panose="020B0503020204020204" pitchFamily="34" charset="-122"/>
                    <a:ea typeface="微软雅黑" panose="020B0503020204020204" pitchFamily="34" charset="-122"/>
                  </a:rPr>
                  <a:t>i</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记录序列</a:t>
                </a:r>
                <a:r>
                  <a:rPr lang="en-US" altLang="zh-CN" sz="1600" dirty="0">
                    <a:latin typeface="微软雅黑" panose="020B0503020204020204" pitchFamily="34" charset="-122"/>
                    <a:ea typeface="微软雅黑" panose="020B0503020204020204" pitchFamily="34" charset="-122"/>
                  </a:rPr>
                  <a:t>A</a:t>
                </a:r>
                <a:r>
                  <a:rPr lang="zh-CN" altLang="en-US" sz="1600" dirty="0">
                    <a:latin typeface="微软雅黑" panose="020B0503020204020204" pitchFamily="34" charset="-122"/>
                    <a:ea typeface="微软雅黑" panose="020B0503020204020204" pitchFamily="34" charset="-122"/>
                  </a:rPr>
                  <a:t>中</a:t>
                </a:r>
                <a:r>
                  <a:rPr lang="zh-CN" altLang="en-US" sz="1600" dirty="0">
                    <a:solidFill>
                      <a:schemeClr val="accent4">
                        <a:lumMod val="60000"/>
                        <a:lumOff val="40000"/>
                      </a:schemeClr>
                    </a:solidFill>
                    <a:latin typeface="微软雅黑" panose="020B0503020204020204" pitchFamily="34" charset="-122"/>
                    <a:ea typeface="微软雅黑" panose="020B0503020204020204" pitchFamily="34" charset="-122"/>
                  </a:rPr>
                  <a:t>小于等于</a:t>
                </a:r>
                <a:r>
                  <a:rPr lang="en-US" altLang="zh-CN" sz="1600" dirty="0">
                    <a:solidFill>
                      <a:srgbClr val="FFFF00"/>
                    </a:solidFill>
                    <a:latin typeface="微软雅黑" panose="020B0503020204020204" pitchFamily="34" charset="-122"/>
                    <a:ea typeface="微软雅黑" panose="020B0503020204020204" pitchFamily="34" charset="-122"/>
                  </a:rPr>
                  <a:t>i</a:t>
                </a:r>
                <a:r>
                  <a:rPr lang="zh-CN" altLang="en-US" sz="1600" dirty="0">
                    <a:latin typeface="微软雅黑" panose="020B0503020204020204" pitchFamily="34" charset="-122"/>
                    <a:ea typeface="微软雅黑" panose="020B0503020204020204" pitchFamily="34" charset="-122"/>
                  </a:rPr>
                  <a:t>的元素个数</a:t>
                </a:r>
                <a:endParaRPr lang="en-US" altLang="zh-CN" sz="1600" b="1"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en-US" altLang="zh-CN" sz="1600" b="1" dirty="0">
                    <a:latin typeface="微软雅黑" panose="020B0503020204020204" pitchFamily="34" charset="-122"/>
                    <a:ea typeface="微软雅黑" panose="020B0503020204020204" pitchFamily="34" charset="-122"/>
                  </a:rPr>
                  <a:t> for</a:t>
                </a:r>
                <a:r>
                  <a:rPr lang="en-US" altLang="zh-CN"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𝑗</m:t>
                    </m:r>
                    <m:r>
                      <a:rPr lang="en-US" altLang="zh-CN" sz="1600" i="1">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𝑛</m:t>
                    </m:r>
                  </m:oMath>
                </a14:m>
                <a:r>
                  <a:rPr lang="en-US" altLang="zh-CN"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to</a:t>
                </a:r>
                <a:r>
                  <a:rPr lang="en-US" altLang="zh-CN"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b="0" i="0" smtClean="0">
                        <a:latin typeface="Cambria Math" panose="02040503050406030204" pitchFamily="18" charset="0"/>
                        <a:ea typeface="微软雅黑" panose="020B0503020204020204" pitchFamily="34" charset="-122"/>
                      </a:rPr>
                      <m:t>1</m:t>
                    </m:r>
                  </m:oMath>
                </a14:m>
                <a:r>
                  <a:rPr lang="en-US" altLang="zh-CN"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do</a:t>
                </a:r>
              </a:p>
              <a:p>
                <a:pPr marL="360000" lvl="0" indent="-288000" eaLnBrk="0" fontAlgn="base" hangingPunct="0">
                  <a:spcBef>
                    <a:spcPct val="0"/>
                  </a:spcBef>
                  <a:spcAft>
                    <a:spcPct val="0"/>
                  </a:spcAft>
                  <a:buFont typeface="+mj-lt"/>
                  <a:buAutoNum type="arabicPeriod"/>
                </a:pPr>
                <a:r>
                  <a:rPr lang="en-US" altLang="zh-CN" sz="1600" dirty="0">
                    <a:latin typeface="微软雅黑" panose="020B0503020204020204" pitchFamily="34" charset="-122"/>
                    <a:ea typeface="微软雅黑" panose="020B0503020204020204" pitchFamily="34" charset="-122"/>
                  </a:rPr>
                  <a:t> |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𝐵</m:t>
                    </m:r>
                    <m:d>
                      <m:dPr>
                        <m:begChr m:val="["/>
                        <m:endChr m:val="]"/>
                        <m:ctrlPr>
                          <a:rPr lang="en-US" altLang="zh-CN" sz="1600" b="0" i="1" smtClean="0">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𝐶</m:t>
                        </m:r>
                        <m:d>
                          <m:dPr>
                            <m:begChr m:val="["/>
                            <m:endChr m:val="]"/>
                            <m:ctrlPr>
                              <a:rPr lang="en-US" altLang="zh-CN" sz="1600" b="0" i="1" smtClean="0">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𝐴</m:t>
                            </m:r>
                            <m:r>
                              <a:rPr lang="en-US" altLang="zh-CN" sz="1600" b="0" i="1" smtClean="0">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𝑗</m:t>
                            </m:r>
                            <m:r>
                              <a:rPr lang="en-US" altLang="zh-CN" sz="1600" b="0" i="1" smtClean="0">
                                <a:latin typeface="Cambria Math" panose="02040503050406030204" pitchFamily="18" charset="0"/>
                                <a:ea typeface="微软雅黑" panose="020B0503020204020204" pitchFamily="34" charset="-122"/>
                              </a:rPr>
                              <m:t>]</m:t>
                            </m:r>
                          </m:e>
                        </m:d>
                      </m:e>
                    </m:d>
                    <m:r>
                      <a:rPr lang="en-US" altLang="zh-CN" sz="1600" b="0" i="1" smtClean="0">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𝐴</m:t>
                    </m:r>
                    <m:d>
                      <m:dPr>
                        <m:begChr m:val="["/>
                        <m:endChr m:val="]"/>
                        <m:ctrlPr>
                          <a:rPr lang="en-US" altLang="zh-CN" sz="1600" b="0" i="1" smtClean="0">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𝑗</m:t>
                        </m:r>
                      </m:e>
                    </m:d>
                  </m:oMath>
                </a14:m>
                <a:endParaRPr lang="en-US" altLang="zh-CN" sz="1600" b="0" dirty="0">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en-US" altLang="zh-CN" sz="1600" dirty="0">
                    <a:ea typeface="微软雅黑" panose="020B0503020204020204" pitchFamily="34" charset="-122"/>
                  </a:rPr>
                  <a:t>  </a:t>
                </a:r>
                <a:r>
                  <a:rPr lang="en-US" altLang="zh-CN" sz="1600" b="0" dirty="0">
                    <a:ea typeface="微软雅黑" panose="020B0503020204020204" pitchFamily="34" charset="-122"/>
                  </a:rPr>
                  <a:t>|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𝐶</m:t>
                    </m:r>
                    <m:d>
                      <m:dPr>
                        <m:begChr m:val="["/>
                        <m:endChr m:val="]"/>
                        <m:ctrlPr>
                          <a:rPr lang="en-US" altLang="zh-CN" sz="1600" b="0" i="1" smtClean="0">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𝐴</m:t>
                        </m:r>
                        <m:d>
                          <m:dPr>
                            <m:begChr m:val="["/>
                            <m:endChr m:val="]"/>
                            <m:ctrlPr>
                              <a:rPr lang="en-US" altLang="zh-CN" sz="1600" b="0" i="1" smtClean="0">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𝑗</m:t>
                            </m:r>
                          </m:e>
                        </m:d>
                      </m:e>
                    </m:d>
                    <m:r>
                      <a:rPr lang="en-US" altLang="zh-CN" sz="1600" b="0" i="1" smtClean="0">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𝐶</m:t>
                    </m:r>
                    <m:d>
                      <m:dPr>
                        <m:begChr m:val="["/>
                        <m:endChr m:val="]"/>
                        <m:ctrlPr>
                          <a:rPr lang="en-US" altLang="zh-CN" sz="1600" b="0" i="1" smtClean="0">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𝐴</m:t>
                        </m:r>
                        <m:d>
                          <m:dPr>
                            <m:begChr m:val="["/>
                            <m:endChr m:val="]"/>
                            <m:ctrlPr>
                              <a:rPr lang="en-US" altLang="zh-CN" sz="1600" b="0" i="1" smtClean="0">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𝑗</m:t>
                            </m:r>
                          </m:e>
                        </m:d>
                      </m:e>
                    </m:d>
                    <m:r>
                      <a:rPr lang="en-US" altLang="zh-CN" sz="1600" b="0" i="1" smtClean="0">
                        <a:latin typeface="Cambria Math" panose="02040503050406030204" pitchFamily="18" charset="0"/>
                        <a:ea typeface="微软雅黑" panose="020B0503020204020204" pitchFamily="34" charset="-122"/>
                      </a:rPr>
                      <m:t>−1 </m:t>
                    </m:r>
                  </m:oMath>
                </a14:m>
                <a:endParaRPr lang="en-US" altLang="zh-CN" sz="1600" i="1"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en-US" altLang="zh-CN" sz="1600" b="1" dirty="0">
                    <a:latin typeface="微软雅黑" panose="020B0503020204020204" pitchFamily="34" charset="-122"/>
                    <a:ea typeface="微软雅黑" panose="020B0503020204020204" pitchFamily="34" charset="-122"/>
                  </a:rPr>
                  <a:t> end</a:t>
                </a:r>
                <a:endParaRPr lang="en-US" altLang="zh-CN" sz="1600"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zh-CN" altLang="zh-CN" sz="1600" dirty="0">
                    <a:latin typeface="微软雅黑" panose="020B0503020204020204" pitchFamily="34" charset="-122"/>
                    <a:ea typeface="微软雅黑" panose="020B0503020204020204" pitchFamily="34" charset="-122"/>
                  </a:rPr>
                  <a:t>———————————————</a:t>
                </a:r>
              </a:p>
            </p:txBody>
          </p:sp>
        </mc:Choice>
        <mc:Fallback xmlns="">
          <p:sp>
            <p:nvSpPr>
              <p:cNvPr id="53" name="任意多边形: 形状 52">
                <a:extLst>
                  <a:ext uri="{FF2B5EF4-FFF2-40B4-BE49-F238E27FC236}">
                    <a16:creationId xmlns:a16="http://schemas.microsoft.com/office/drawing/2014/main" id="{CF1DCC82-BC1B-46FC-BFB2-85E2490F6D40}"/>
                  </a:ext>
                </a:extLst>
              </p:cNvPr>
              <p:cNvSpPr>
                <a:spLocks noRot="1" noChangeAspect="1" noMove="1" noResize="1" noEditPoints="1" noAdjustHandles="1" noChangeArrowheads="1" noChangeShapeType="1" noTextEdit="1"/>
              </p:cNvSpPr>
              <p:nvPr/>
            </p:nvSpPr>
            <p:spPr>
              <a:xfrm>
                <a:off x="129493" y="1875051"/>
                <a:ext cx="4886455" cy="4152162"/>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blipFill>
                <a:blip r:embed="rId3"/>
                <a:stretch>
                  <a:fillRect/>
                </a:stretch>
              </a:blipFill>
            </p:spPr>
            <p:txBody>
              <a:bodyPr/>
              <a:lstStyle/>
              <a:p>
                <a:r>
                  <a:rPr lang="zh-CN" altLang="en-US">
                    <a:noFill/>
                  </a:rPr>
                  <a:t> </a:t>
                </a:r>
              </a:p>
            </p:txBody>
          </p:sp>
        </mc:Fallback>
      </mc:AlternateContent>
      <p:sp>
        <p:nvSpPr>
          <p:cNvPr id="2" name="标题 1"/>
          <p:cNvSpPr>
            <a:spLocks noGrp="1"/>
          </p:cNvSpPr>
          <p:nvPr>
            <p:ph type="title"/>
          </p:nvPr>
        </p:nvSpPr>
        <p:spPr/>
        <p:txBody>
          <a:bodyPr/>
          <a:lstStyle/>
          <a:p>
            <a:r>
              <a:rPr lang="en-US" altLang="zh-CN" dirty="0"/>
              <a:t>10.7.1</a:t>
            </a:r>
            <a:r>
              <a:rPr lang="zh-CN" altLang="en-US" dirty="0"/>
              <a:t>  计数排序的示例</a:t>
            </a:r>
          </a:p>
        </p:txBody>
      </p:sp>
      <p:sp>
        <p:nvSpPr>
          <p:cNvPr id="3" name="副标题 2"/>
          <p:cNvSpPr>
            <a:spLocks noGrp="1"/>
          </p:cNvSpPr>
          <p:nvPr>
            <p:ph type="subTitle" idx="1"/>
          </p:nvPr>
        </p:nvSpPr>
        <p:spPr/>
        <p:txBody>
          <a:bodyPr/>
          <a:lstStyle/>
          <a:p>
            <a:r>
              <a:rPr lang="en-US" altLang="zh-CN" dirty="0"/>
              <a:t>10.7.1</a:t>
            </a:r>
            <a:r>
              <a:rPr lang="zh-CN" altLang="en-US" dirty="0"/>
              <a:t> 计数排序</a:t>
            </a:r>
          </a:p>
        </p:txBody>
      </p:sp>
      <p:sp>
        <p:nvSpPr>
          <p:cNvPr id="4" name="文本占位符 3"/>
          <p:cNvSpPr>
            <a:spLocks noGrp="1"/>
          </p:cNvSpPr>
          <p:nvPr>
            <p:ph type="body" idx="10"/>
          </p:nvPr>
        </p:nvSpPr>
        <p:spPr/>
        <p:txBody>
          <a:bodyPr/>
          <a:lstStyle/>
          <a:p>
            <a:r>
              <a:rPr lang="zh-CN" altLang="en-US" dirty="0"/>
              <a:t>数据结构</a:t>
            </a:r>
          </a:p>
        </p:txBody>
      </p:sp>
      <p:sp>
        <p:nvSpPr>
          <p:cNvPr id="71" name="Rectangle 96">
            <a:extLst>
              <a:ext uri="{FF2B5EF4-FFF2-40B4-BE49-F238E27FC236}">
                <a16:creationId xmlns:a16="http://schemas.microsoft.com/office/drawing/2014/main" id="{B578486C-B8F0-46CD-BAB4-8E298AED882F}"/>
              </a:ext>
            </a:extLst>
          </p:cNvPr>
          <p:cNvSpPr>
            <a:spLocks noChangeArrowheads="1"/>
          </p:cNvSpPr>
          <p:nvPr/>
        </p:nvSpPr>
        <p:spPr bwMode="auto">
          <a:xfrm>
            <a:off x="200770" y="4520814"/>
            <a:ext cx="3352800" cy="819150"/>
          </a:xfrm>
          <a:prstGeom prst="rect">
            <a:avLst/>
          </a:prstGeom>
          <a:noFill/>
          <a:ln w="28575">
            <a:solidFill>
              <a:srgbClr val="FFC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70" name="Rectangle 2">
            <a:extLst>
              <a:ext uri="{FF2B5EF4-FFF2-40B4-BE49-F238E27FC236}">
                <a16:creationId xmlns:a16="http://schemas.microsoft.com/office/drawing/2014/main" id="{3D5A0428-22B6-4C80-BF12-80506F46AB45}"/>
              </a:ext>
            </a:extLst>
          </p:cNvPr>
          <p:cNvSpPr>
            <a:spLocks noChangeArrowheads="1"/>
          </p:cNvSpPr>
          <p:nvPr/>
        </p:nvSpPr>
        <p:spPr bwMode="auto">
          <a:xfrm>
            <a:off x="6309099" y="3859751"/>
            <a:ext cx="563563" cy="457200"/>
          </a:xfrm>
          <a:prstGeom prst="rect">
            <a:avLst/>
          </a:prstGeom>
          <a:solidFill>
            <a:srgbClr val="FF99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endParaRPr lang="zh-CN" altLang="zh-CN" b="1">
              <a:solidFill>
                <a:schemeClr val="folHlink"/>
              </a:solidFill>
              <a:latin typeface="Times New Roman" pitchFamily="18" charset="0"/>
            </a:endParaRPr>
          </a:p>
        </p:txBody>
      </p:sp>
      <p:sp>
        <p:nvSpPr>
          <p:cNvPr id="72" name="Rectangle 3">
            <a:extLst>
              <a:ext uri="{FF2B5EF4-FFF2-40B4-BE49-F238E27FC236}">
                <a16:creationId xmlns:a16="http://schemas.microsoft.com/office/drawing/2014/main" id="{29E6631A-5F99-4536-805D-90F14E5903ED}"/>
              </a:ext>
            </a:extLst>
          </p:cNvPr>
          <p:cNvSpPr>
            <a:spLocks noChangeArrowheads="1"/>
          </p:cNvSpPr>
          <p:nvPr/>
        </p:nvSpPr>
        <p:spPr bwMode="auto">
          <a:xfrm>
            <a:off x="7969624" y="3859751"/>
            <a:ext cx="549275" cy="457200"/>
          </a:xfrm>
          <a:prstGeom prst="rect">
            <a:avLst/>
          </a:prstGeom>
          <a:solidFill>
            <a:srgbClr val="FF99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r>
              <a:rPr lang="en-US" altLang="zh-CN" b="1">
                <a:solidFill>
                  <a:schemeClr val="folHlink"/>
                </a:solidFill>
                <a:latin typeface="Times New Roman" pitchFamily="18" charset="0"/>
              </a:rPr>
              <a:t>4</a:t>
            </a:r>
          </a:p>
        </p:txBody>
      </p:sp>
      <p:sp>
        <p:nvSpPr>
          <p:cNvPr id="73" name="Rectangle 4">
            <a:extLst>
              <a:ext uri="{FF2B5EF4-FFF2-40B4-BE49-F238E27FC236}">
                <a16:creationId xmlns:a16="http://schemas.microsoft.com/office/drawing/2014/main" id="{53223F03-5864-442D-8374-C02492AFEA4A}"/>
              </a:ext>
            </a:extLst>
          </p:cNvPr>
          <p:cNvSpPr>
            <a:spLocks noChangeArrowheads="1"/>
          </p:cNvSpPr>
          <p:nvPr/>
        </p:nvSpPr>
        <p:spPr bwMode="auto">
          <a:xfrm>
            <a:off x="11233524" y="2883439"/>
            <a:ext cx="547688" cy="457200"/>
          </a:xfrm>
          <a:prstGeom prst="rect">
            <a:avLst/>
          </a:prstGeom>
          <a:solidFill>
            <a:srgbClr val="FF99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r>
              <a:rPr lang="en-US" altLang="zh-CN" b="1">
                <a:solidFill>
                  <a:schemeClr val="folHlink"/>
                </a:solidFill>
                <a:latin typeface="Times New Roman" pitchFamily="18" charset="0"/>
              </a:rPr>
              <a:t>4</a:t>
            </a:r>
          </a:p>
        </p:txBody>
      </p:sp>
      <p:sp>
        <p:nvSpPr>
          <p:cNvPr id="74" name="Rectangle 5">
            <a:extLst>
              <a:ext uri="{FF2B5EF4-FFF2-40B4-BE49-F238E27FC236}">
                <a16:creationId xmlns:a16="http://schemas.microsoft.com/office/drawing/2014/main" id="{0135B017-716E-4189-9F7B-98E375EBB3F5}"/>
              </a:ext>
            </a:extLst>
          </p:cNvPr>
          <p:cNvSpPr>
            <a:spLocks noChangeArrowheads="1"/>
          </p:cNvSpPr>
          <p:nvPr/>
        </p:nvSpPr>
        <p:spPr bwMode="auto">
          <a:xfrm>
            <a:off x="6872662" y="3859751"/>
            <a:ext cx="549275" cy="457200"/>
          </a:xfrm>
          <a:prstGeom prst="rect">
            <a:avLst/>
          </a:prstGeom>
          <a:solidFill>
            <a:srgbClr val="FF99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r>
              <a:rPr lang="en-US" altLang="zh-CN" b="1">
                <a:solidFill>
                  <a:schemeClr val="folHlink"/>
                </a:solidFill>
                <a:latin typeface="Times New Roman" pitchFamily="18" charset="0"/>
              </a:rPr>
              <a:t>3</a:t>
            </a:r>
          </a:p>
        </p:txBody>
      </p:sp>
      <p:sp>
        <p:nvSpPr>
          <p:cNvPr id="75" name="Rectangle 6">
            <a:extLst>
              <a:ext uri="{FF2B5EF4-FFF2-40B4-BE49-F238E27FC236}">
                <a16:creationId xmlns:a16="http://schemas.microsoft.com/office/drawing/2014/main" id="{A0664065-0D2D-4A14-B1B0-3ECFC96E674C}"/>
              </a:ext>
            </a:extLst>
          </p:cNvPr>
          <p:cNvSpPr>
            <a:spLocks noChangeArrowheads="1"/>
          </p:cNvSpPr>
          <p:nvPr/>
        </p:nvSpPr>
        <p:spPr bwMode="auto">
          <a:xfrm>
            <a:off x="6309099" y="3854989"/>
            <a:ext cx="549275" cy="457200"/>
          </a:xfrm>
          <a:prstGeom prst="rect">
            <a:avLst/>
          </a:prstGeom>
          <a:solidFill>
            <a:srgbClr val="FFFF66"/>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r>
              <a:rPr lang="en-US" altLang="zh-CN" b="1">
                <a:solidFill>
                  <a:schemeClr val="folHlink"/>
                </a:solidFill>
                <a:latin typeface="Times New Roman" pitchFamily="18" charset="0"/>
              </a:rPr>
              <a:t>3</a:t>
            </a:r>
          </a:p>
        </p:txBody>
      </p:sp>
      <p:sp>
        <p:nvSpPr>
          <p:cNvPr id="76" name="Rectangle 7">
            <a:extLst>
              <a:ext uri="{FF2B5EF4-FFF2-40B4-BE49-F238E27FC236}">
                <a16:creationId xmlns:a16="http://schemas.microsoft.com/office/drawing/2014/main" id="{039E3765-54BD-4DA6-96E6-01FEAF505F91}"/>
              </a:ext>
            </a:extLst>
          </p:cNvPr>
          <p:cNvSpPr>
            <a:spLocks noChangeArrowheads="1"/>
          </p:cNvSpPr>
          <p:nvPr/>
        </p:nvSpPr>
        <p:spPr bwMode="auto">
          <a:xfrm>
            <a:off x="10682662" y="2869151"/>
            <a:ext cx="549275" cy="457200"/>
          </a:xfrm>
          <a:prstGeom prst="rect">
            <a:avLst/>
          </a:prstGeom>
          <a:solidFill>
            <a:srgbClr val="FF99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r>
              <a:rPr lang="en-US" altLang="zh-CN" b="1">
                <a:solidFill>
                  <a:schemeClr val="folHlink"/>
                </a:solidFill>
                <a:latin typeface="Times New Roman" pitchFamily="18" charset="0"/>
              </a:rPr>
              <a:t>2</a:t>
            </a:r>
          </a:p>
        </p:txBody>
      </p:sp>
      <p:sp>
        <p:nvSpPr>
          <p:cNvPr id="77" name="Rectangle 8">
            <a:extLst>
              <a:ext uri="{FF2B5EF4-FFF2-40B4-BE49-F238E27FC236}">
                <a16:creationId xmlns:a16="http://schemas.microsoft.com/office/drawing/2014/main" id="{6CB9C1BD-2A78-4FB7-A43D-90864C1E7278}"/>
              </a:ext>
            </a:extLst>
          </p:cNvPr>
          <p:cNvSpPr>
            <a:spLocks noChangeArrowheads="1"/>
          </p:cNvSpPr>
          <p:nvPr/>
        </p:nvSpPr>
        <p:spPr bwMode="auto">
          <a:xfrm>
            <a:off x="10681074" y="2859626"/>
            <a:ext cx="549275" cy="457200"/>
          </a:xfrm>
          <a:prstGeom prst="rect">
            <a:avLst/>
          </a:prstGeom>
          <a:solidFill>
            <a:srgbClr val="FFFF66"/>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r>
              <a:rPr lang="en-US" altLang="zh-CN" b="1" dirty="0">
                <a:solidFill>
                  <a:schemeClr val="folHlink"/>
                </a:solidFill>
                <a:latin typeface="Times New Roman" pitchFamily="18" charset="0"/>
              </a:rPr>
              <a:t>1</a:t>
            </a:r>
          </a:p>
        </p:txBody>
      </p:sp>
      <p:sp>
        <p:nvSpPr>
          <p:cNvPr id="78" name="Rectangle 9">
            <a:extLst>
              <a:ext uri="{FF2B5EF4-FFF2-40B4-BE49-F238E27FC236}">
                <a16:creationId xmlns:a16="http://schemas.microsoft.com/office/drawing/2014/main" id="{D74B7533-9EA6-41A7-84C1-F75A4F3D2FDD}"/>
              </a:ext>
            </a:extLst>
          </p:cNvPr>
          <p:cNvSpPr>
            <a:spLocks noChangeArrowheads="1"/>
          </p:cNvSpPr>
          <p:nvPr/>
        </p:nvSpPr>
        <p:spPr bwMode="auto">
          <a:xfrm>
            <a:off x="9585699" y="2869151"/>
            <a:ext cx="549275" cy="457200"/>
          </a:xfrm>
          <a:prstGeom prst="rect">
            <a:avLst/>
          </a:prstGeom>
          <a:solidFill>
            <a:srgbClr val="FF99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r>
              <a:rPr lang="en-US" altLang="zh-CN" b="1">
                <a:solidFill>
                  <a:schemeClr val="folHlink"/>
                </a:solidFill>
                <a:latin typeface="Times New Roman" pitchFamily="18" charset="0"/>
              </a:rPr>
              <a:t>1</a:t>
            </a:r>
          </a:p>
        </p:txBody>
      </p:sp>
      <p:sp>
        <p:nvSpPr>
          <p:cNvPr id="79" name="Rectangle 11">
            <a:extLst>
              <a:ext uri="{FF2B5EF4-FFF2-40B4-BE49-F238E27FC236}">
                <a16:creationId xmlns:a16="http://schemas.microsoft.com/office/drawing/2014/main" id="{F450DBD3-14E9-4050-B5BD-59F7A17B0240}"/>
              </a:ext>
            </a:extLst>
          </p:cNvPr>
          <p:cNvSpPr>
            <a:spLocks noChangeArrowheads="1"/>
          </p:cNvSpPr>
          <p:nvPr/>
        </p:nvSpPr>
        <p:spPr bwMode="auto">
          <a:xfrm>
            <a:off x="7969624" y="2869151"/>
            <a:ext cx="549275" cy="457200"/>
          </a:xfrm>
          <a:prstGeom prst="rect">
            <a:avLst/>
          </a:prstGeom>
          <a:solidFill>
            <a:srgbClr val="FF99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r>
              <a:rPr lang="en-US" altLang="zh-CN" b="1">
                <a:solidFill>
                  <a:schemeClr val="folHlink"/>
                </a:solidFill>
                <a:latin typeface="Times New Roman" pitchFamily="18" charset="0"/>
              </a:rPr>
              <a:t>3</a:t>
            </a:r>
          </a:p>
        </p:txBody>
      </p:sp>
      <p:sp>
        <p:nvSpPr>
          <p:cNvPr id="80" name="Rectangle 12">
            <a:extLst>
              <a:ext uri="{FF2B5EF4-FFF2-40B4-BE49-F238E27FC236}">
                <a16:creationId xmlns:a16="http://schemas.microsoft.com/office/drawing/2014/main" id="{B6C95F22-C45B-4042-9463-397B72404654}"/>
              </a:ext>
            </a:extLst>
          </p:cNvPr>
          <p:cNvSpPr>
            <a:spLocks noChangeArrowheads="1"/>
          </p:cNvSpPr>
          <p:nvPr/>
        </p:nvSpPr>
        <p:spPr bwMode="auto">
          <a:xfrm>
            <a:off x="7421937" y="2869151"/>
            <a:ext cx="547687" cy="457200"/>
          </a:xfrm>
          <a:prstGeom prst="rect">
            <a:avLst/>
          </a:prstGeom>
          <a:solidFill>
            <a:srgbClr val="FF99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r>
              <a:rPr lang="en-US" altLang="zh-CN" b="1">
                <a:solidFill>
                  <a:schemeClr val="folHlink"/>
                </a:solidFill>
                <a:latin typeface="Times New Roman" pitchFamily="18" charset="0"/>
              </a:rPr>
              <a:t>4</a:t>
            </a:r>
          </a:p>
        </p:txBody>
      </p:sp>
      <p:sp>
        <p:nvSpPr>
          <p:cNvPr id="81" name="Rectangle 13">
            <a:extLst>
              <a:ext uri="{FF2B5EF4-FFF2-40B4-BE49-F238E27FC236}">
                <a16:creationId xmlns:a16="http://schemas.microsoft.com/office/drawing/2014/main" id="{CDF1188A-72C0-4394-BFD6-E6DFC954ACE1}"/>
              </a:ext>
            </a:extLst>
          </p:cNvPr>
          <p:cNvSpPr>
            <a:spLocks noChangeArrowheads="1"/>
          </p:cNvSpPr>
          <p:nvPr/>
        </p:nvSpPr>
        <p:spPr bwMode="auto">
          <a:xfrm>
            <a:off x="6872662" y="2869151"/>
            <a:ext cx="549275" cy="457200"/>
          </a:xfrm>
          <a:prstGeom prst="rect">
            <a:avLst/>
          </a:prstGeom>
          <a:solidFill>
            <a:srgbClr val="FFFF66"/>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r>
              <a:rPr lang="en-US" altLang="zh-CN" b="1">
                <a:solidFill>
                  <a:schemeClr val="folHlink"/>
                </a:solidFill>
                <a:latin typeface="Times New Roman" pitchFamily="18" charset="0"/>
              </a:rPr>
              <a:t>3</a:t>
            </a:r>
          </a:p>
        </p:txBody>
      </p:sp>
      <p:sp>
        <p:nvSpPr>
          <p:cNvPr id="82" name="Rectangle 14">
            <a:extLst>
              <a:ext uri="{FF2B5EF4-FFF2-40B4-BE49-F238E27FC236}">
                <a16:creationId xmlns:a16="http://schemas.microsoft.com/office/drawing/2014/main" id="{62660231-BCEB-41BD-B91A-46ED5078E4CC}"/>
              </a:ext>
            </a:extLst>
          </p:cNvPr>
          <p:cNvSpPr>
            <a:spLocks noChangeArrowheads="1"/>
          </p:cNvSpPr>
          <p:nvPr/>
        </p:nvSpPr>
        <p:spPr bwMode="auto">
          <a:xfrm>
            <a:off x="6309099" y="2869151"/>
            <a:ext cx="563563" cy="457200"/>
          </a:xfrm>
          <a:prstGeom prst="rect">
            <a:avLst/>
          </a:prstGeom>
          <a:solidFill>
            <a:srgbClr val="FF99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r>
              <a:rPr lang="en-US" altLang="zh-CN" b="1">
                <a:solidFill>
                  <a:schemeClr val="folHlink"/>
                </a:solidFill>
                <a:latin typeface="Times New Roman" pitchFamily="18" charset="0"/>
              </a:rPr>
              <a:t>1</a:t>
            </a:r>
          </a:p>
        </p:txBody>
      </p:sp>
      <p:sp>
        <p:nvSpPr>
          <p:cNvPr id="83" name="Rectangle 15">
            <a:extLst>
              <a:ext uri="{FF2B5EF4-FFF2-40B4-BE49-F238E27FC236}">
                <a16:creationId xmlns:a16="http://schemas.microsoft.com/office/drawing/2014/main" id="{6B26EA85-94F0-4C52-BE76-1409445CAE0E}"/>
              </a:ext>
            </a:extLst>
          </p:cNvPr>
          <p:cNvSpPr>
            <a:spLocks noChangeArrowheads="1"/>
          </p:cNvSpPr>
          <p:nvPr/>
        </p:nvSpPr>
        <p:spPr bwMode="auto">
          <a:xfrm>
            <a:off x="5775699" y="2869151"/>
            <a:ext cx="533400" cy="457200"/>
          </a:xfrm>
          <a:prstGeom prst="rect">
            <a:avLst/>
          </a:prstGeom>
          <a:solidFill>
            <a:srgbClr val="FF99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r>
              <a:rPr lang="en-US" altLang="zh-CN" b="1">
                <a:solidFill>
                  <a:schemeClr val="folHlink"/>
                </a:solidFill>
                <a:latin typeface="Times New Roman" pitchFamily="18" charset="0"/>
              </a:rPr>
              <a:t>4</a:t>
            </a:r>
          </a:p>
        </p:txBody>
      </p:sp>
      <p:sp>
        <p:nvSpPr>
          <p:cNvPr id="84" name="Line 16">
            <a:extLst>
              <a:ext uri="{FF2B5EF4-FFF2-40B4-BE49-F238E27FC236}">
                <a16:creationId xmlns:a16="http://schemas.microsoft.com/office/drawing/2014/main" id="{BA4957B5-E07C-43D7-974A-3242007F1622}"/>
              </a:ext>
            </a:extLst>
          </p:cNvPr>
          <p:cNvSpPr>
            <a:spLocks noChangeShapeType="1"/>
          </p:cNvSpPr>
          <p:nvPr/>
        </p:nvSpPr>
        <p:spPr bwMode="auto">
          <a:xfrm>
            <a:off x="5775699" y="2869151"/>
            <a:ext cx="2743200" cy="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85" name="Line 17">
            <a:extLst>
              <a:ext uri="{FF2B5EF4-FFF2-40B4-BE49-F238E27FC236}">
                <a16:creationId xmlns:a16="http://schemas.microsoft.com/office/drawing/2014/main" id="{C71C0EF8-4D09-43E4-BA89-8632D9498726}"/>
              </a:ext>
            </a:extLst>
          </p:cNvPr>
          <p:cNvSpPr>
            <a:spLocks noChangeShapeType="1"/>
          </p:cNvSpPr>
          <p:nvPr/>
        </p:nvSpPr>
        <p:spPr bwMode="auto">
          <a:xfrm>
            <a:off x="5775699" y="3326351"/>
            <a:ext cx="2743200" cy="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86" name="Line 18">
            <a:extLst>
              <a:ext uri="{FF2B5EF4-FFF2-40B4-BE49-F238E27FC236}">
                <a16:creationId xmlns:a16="http://schemas.microsoft.com/office/drawing/2014/main" id="{B4B0EE72-550D-437E-9B54-FCC1724E6E7E}"/>
              </a:ext>
            </a:extLst>
          </p:cNvPr>
          <p:cNvSpPr>
            <a:spLocks noChangeShapeType="1"/>
          </p:cNvSpPr>
          <p:nvPr/>
        </p:nvSpPr>
        <p:spPr bwMode="auto">
          <a:xfrm>
            <a:off x="5775699" y="2869151"/>
            <a:ext cx="0" cy="45720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87" name="Line 19">
            <a:extLst>
              <a:ext uri="{FF2B5EF4-FFF2-40B4-BE49-F238E27FC236}">
                <a16:creationId xmlns:a16="http://schemas.microsoft.com/office/drawing/2014/main" id="{D42CDD78-DC95-4EBB-9D2A-9D5054D0150C}"/>
              </a:ext>
            </a:extLst>
          </p:cNvPr>
          <p:cNvSpPr>
            <a:spLocks noChangeShapeType="1"/>
          </p:cNvSpPr>
          <p:nvPr/>
        </p:nvSpPr>
        <p:spPr bwMode="auto">
          <a:xfrm>
            <a:off x="6309099" y="2869151"/>
            <a:ext cx="0" cy="457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88" name="Line 20">
            <a:extLst>
              <a:ext uri="{FF2B5EF4-FFF2-40B4-BE49-F238E27FC236}">
                <a16:creationId xmlns:a16="http://schemas.microsoft.com/office/drawing/2014/main" id="{AB56195A-38CE-4043-8A3A-A298D9AC30FD}"/>
              </a:ext>
            </a:extLst>
          </p:cNvPr>
          <p:cNvSpPr>
            <a:spLocks noChangeShapeType="1"/>
          </p:cNvSpPr>
          <p:nvPr/>
        </p:nvSpPr>
        <p:spPr bwMode="auto">
          <a:xfrm>
            <a:off x="6872662" y="2869151"/>
            <a:ext cx="0" cy="457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89" name="Line 21">
            <a:extLst>
              <a:ext uri="{FF2B5EF4-FFF2-40B4-BE49-F238E27FC236}">
                <a16:creationId xmlns:a16="http://schemas.microsoft.com/office/drawing/2014/main" id="{745F9250-1434-40E6-AD7E-48093C0466DA}"/>
              </a:ext>
            </a:extLst>
          </p:cNvPr>
          <p:cNvSpPr>
            <a:spLocks noChangeShapeType="1"/>
          </p:cNvSpPr>
          <p:nvPr/>
        </p:nvSpPr>
        <p:spPr bwMode="auto">
          <a:xfrm>
            <a:off x="7421937" y="2869151"/>
            <a:ext cx="0" cy="457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90" name="Line 22">
            <a:extLst>
              <a:ext uri="{FF2B5EF4-FFF2-40B4-BE49-F238E27FC236}">
                <a16:creationId xmlns:a16="http://schemas.microsoft.com/office/drawing/2014/main" id="{06D429CB-E5B7-45E1-8B9E-6F76923A3F26}"/>
              </a:ext>
            </a:extLst>
          </p:cNvPr>
          <p:cNvSpPr>
            <a:spLocks noChangeShapeType="1"/>
          </p:cNvSpPr>
          <p:nvPr/>
        </p:nvSpPr>
        <p:spPr bwMode="auto">
          <a:xfrm>
            <a:off x="7969624" y="2869151"/>
            <a:ext cx="0" cy="457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91" name="Line 23">
            <a:extLst>
              <a:ext uri="{FF2B5EF4-FFF2-40B4-BE49-F238E27FC236}">
                <a16:creationId xmlns:a16="http://schemas.microsoft.com/office/drawing/2014/main" id="{FF2D6A7C-F4EA-4141-A702-2982D8A3DE9C}"/>
              </a:ext>
            </a:extLst>
          </p:cNvPr>
          <p:cNvSpPr>
            <a:spLocks noChangeShapeType="1"/>
          </p:cNvSpPr>
          <p:nvPr/>
        </p:nvSpPr>
        <p:spPr bwMode="auto">
          <a:xfrm>
            <a:off x="8518899" y="2869151"/>
            <a:ext cx="0" cy="45720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graphicFrame>
        <p:nvGraphicFramePr>
          <p:cNvPr id="92" name="Group 24">
            <a:extLst>
              <a:ext uri="{FF2B5EF4-FFF2-40B4-BE49-F238E27FC236}">
                <a16:creationId xmlns:a16="http://schemas.microsoft.com/office/drawing/2014/main" id="{386FB3A1-CD1E-4B29-8BE4-963DB614F824}"/>
              </a:ext>
            </a:extLst>
          </p:cNvPr>
          <p:cNvGraphicFramePr>
            <a:graphicFrameLocks noGrp="1"/>
          </p:cNvGraphicFramePr>
          <p:nvPr/>
        </p:nvGraphicFramePr>
        <p:xfrm>
          <a:off x="5775699" y="2488151"/>
          <a:ext cx="2743200" cy="457200"/>
        </p:xfrm>
        <a:graphic>
          <a:graphicData uri="http://schemas.openxmlformats.org/drawingml/2006/table">
            <a:tbl>
              <a:tblPr/>
              <a:tblGrid>
                <a:gridCol w="549275">
                  <a:extLst>
                    <a:ext uri="{9D8B030D-6E8A-4147-A177-3AD203B41FA5}">
                      <a16:colId xmlns:a16="http://schemas.microsoft.com/office/drawing/2014/main" val="20000"/>
                    </a:ext>
                  </a:extLst>
                </a:gridCol>
                <a:gridCol w="547688">
                  <a:extLst>
                    <a:ext uri="{9D8B030D-6E8A-4147-A177-3AD203B41FA5}">
                      <a16:colId xmlns:a16="http://schemas.microsoft.com/office/drawing/2014/main" val="20001"/>
                    </a:ext>
                  </a:extLst>
                </a:gridCol>
                <a:gridCol w="549275">
                  <a:extLst>
                    <a:ext uri="{9D8B030D-6E8A-4147-A177-3AD203B41FA5}">
                      <a16:colId xmlns:a16="http://schemas.microsoft.com/office/drawing/2014/main" val="20002"/>
                    </a:ext>
                  </a:extLst>
                </a:gridCol>
                <a:gridCol w="547687">
                  <a:extLst>
                    <a:ext uri="{9D8B030D-6E8A-4147-A177-3AD203B41FA5}">
                      <a16:colId xmlns:a16="http://schemas.microsoft.com/office/drawing/2014/main" val="20003"/>
                    </a:ext>
                  </a:extLst>
                </a:gridCol>
                <a:gridCol w="549275">
                  <a:extLst>
                    <a:ext uri="{9D8B030D-6E8A-4147-A177-3AD203B41FA5}">
                      <a16:colId xmlns:a16="http://schemas.microsoft.com/office/drawing/2014/main" val="20004"/>
                    </a:ext>
                  </a:extLst>
                </a:gridCol>
              </a:tblGrid>
              <a:tr h="457200">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1</a:t>
                      </a:r>
                    </a:p>
                  </a:txBody>
                  <a:tcPr horzOverflow="overflow">
                    <a:lnL cap="flat">
                      <a:noFill/>
                    </a:lnL>
                    <a:lnR>
                      <a:noFill/>
                    </a:lnR>
                    <a:lnT cap="flat">
                      <a:noFill/>
                    </a:lnT>
                    <a:lnB cap="flat">
                      <a:noFill/>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2</a:t>
                      </a:r>
                    </a:p>
                  </a:txBody>
                  <a:tcPr horzOverflow="overflow">
                    <a:lnL>
                      <a:noFill/>
                    </a:lnL>
                    <a:lnR>
                      <a:noFill/>
                    </a:lnR>
                    <a:lnT cap="flat">
                      <a:noFill/>
                    </a:lnT>
                    <a:lnB cap="flat">
                      <a:noFill/>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3</a:t>
                      </a:r>
                    </a:p>
                  </a:txBody>
                  <a:tcPr horzOverflow="overflow">
                    <a:lnL>
                      <a:noFill/>
                    </a:lnL>
                    <a:lnR>
                      <a:noFill/>
                    </a:lnR>
                    <a:lnT cap="flat">
                      <a:noFill/>
                    </a:lnT>
                    <a:lnB cap="flat">
                      <a:noFill/>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4</a:t>
                      </a:r>
                    </a:p>
                  </a:txBody>
                  <a:tcPr horzOverflow="overflow">
                    <a:lnL>
                      <a:noFill/>
                    </a:lnL>
                    <a:lnR>
                      <a:noFill/>
                    </a:lnR>
                    <a:lnT cap="flat">
                      <a:noFill/>
                    </a:lnT>
                    <a:lnB cap="flat">
                      <a:noFill/>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5</a:t>
                      </a:r>
                    </a:p>
                  </a:txBody>
                  <a:tcPr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93" name="Text Box 42">
            <a:extLst>
              <a:ext uri="{FF2B5EF4-FFF2-40B4-BE49-F238E27FC236}">
                <a16:creationId xmlns:a16="http://schemas.microsoft.com/office/drawing/2014/main" id="{69CD66AE-38FA-4CBB-920B-51C6A85A9DB2}"/>
              </a:ext>
            </a:extLst>
          </p:cNvPr>
          <p:cNvSpPr txBox="1">
            <a:spLocks noChangeArrowheads="1"/>
          </p:cNvSpPr>
          <p:nvPr/>
        </p:nvSpPr>
        <p:spPr bwMode="auto">
          <a:xfrm>
            <a:off x="5166099" y="2900901"/>
            <a:ext cx="4270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i="1">
                <a:solidFill>
                  <a:srgbClr val="006600"/>
                </a:solidFill>
              </a:rPr>
              <a:t>A:</a:t>
            </a:r>
          </a:p>
        </p:txBody>
      </p:sp>
      <p:sp>
        <p:nvSpPr>
          <p:cNvPr id="94" name="Rectangle 43">
            <a:extLst>
              <a:ext uri="{FF2B5EF4-FFF2-40B4-BE49-F238E27FC236}">
                <a16:creationId xmlns:a16="http://schemas.microsoft.com/office/drawing/2014/main" id="{B8A97CC4-FD2E-4F35-9135-6B9E6784240E}"/>
              </a:ext>
            </a:extLst>
          </p:cNvPr>
          <p:cNvSpPr>
            <a:spLocks noChangeArrowheads="1"/>
          </p:cNvSpPr>
          <p:nvPr/>
        </p:nvSpPr>
        <p:spPr bwMode="auto">
          <a:xfrm>
            <a:off x="10134974" y="2869151"/>
            <a:ext cx="547688" cy="457200"/>
          </a:xfrm>
          <a:prstGeom prst="rect">
            <a:avLst/>
          </a:prstGeom>
          <a:solidFill>
            <a:srgbClr val="FF99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r>
              <a:rPr lang="en-US" altLang="zh-CN" b="1">
                <a:solidFill>
                  <a:schemeClr val="folHlink"/>
                </a:solidFill>
                <a:latin typeface="Times New Roman" pitchFamily="18" charset="0"/>
              </a:rPr>
              <a:t>1</a:t>
            </a:r>
          </a:p>
        </p:txBody>
      </p:sp>
      <p:sp>
        <p:nvSpPr>
          <p:cNvPr id="95" name="Line 44">
            <a:extLst>
              <a:ext uri="{FF2B5EF4-FFF2-40B4-BE49-F238E27FC236}">
                <a16:creationId xmlns:a16="http://schemas.microsoft.com/office/drawing/2014/main" id="{55839570-A1F5-4E7B-8CE1-A1F83313FBF0}"/>
              </a:ext>
            </a:extLst>
          </p:cNvPr>
          <p:cNvSpPr>
            <a:spLocks noChangeShapeType="1"/>
          </p:cNvSpPr>
          <p:nvPr/>
        </p:nvSpPr>
        <p:spPr bwMode="auto">
          <a:xfrm>
            <a:off x="9585699" y="2869151"/>
            <a:ext cx="2193925" cy="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96" name="Line 45">
            <a:extLst>
              <a:ext uri="{FF2B5EF4-FFF2-40B4-BE49-F238E27FC236}">
                <a16:creationId xmlns:a16="http://schemas.microsoft.com/office/drawing/2014/main" id="{D86064FC-151E-4F70-8849-75D169FE5DBF}"/>
              </a:ext>
            </a:extLst>
          </p:cNvPr>
          <p:cNvSpPr>
            <a:spLocks noChangeShapeType="1"/>
          </p:cNvSpPr>
          <p:nvPr/>
        </p:nvSpPr>
        <p:spPr bwMode="auto">
          <a:xfrm>
            <a:off x="9585699" y="3326351"/>
            <a:ext cx="2193925" cy="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97" name="Line 46">
            <a:extLst>
              <a:ext uri="{FF2B5EF4-FFF2-40B4-BE49-F238E27FC236}">
                <a16:creationId xmlns:a16="http://schemas.microsoft.com/office/drawing/2014/main" id="{1A5E9313-9F12-4B07-99A4-E511C19C9E42}"/>
              </a:ext>
            </a:extLst>
          </p:cNvPr>
          <p:cNvSpPr>
            <a:spLocks noChangeShapeType="1"/>
          </p:cNvSpPr>
          <p:nvPr/>
        </p:nvSpPr>
        <p:spPr bwMode="auto">
          <a:xfrm>
            <a:off x="9585699" y="2869151"/>
            <a:ext cx="0" cy="45720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98" name="Line 47">
            <a:extLst>
              <a:ext uri="{FF2B5EF4-FFF2-40B4-BE49-F238E27FC236}">
                <a16:creationId xmlns:a16="http://schemas.microsoft.com/office/drawing/2014/main" id="{06234D28-2FA3-48A5-BAEB-17BDB5400B00}"/>
              </a:ext>
            </a:extLst>
          </p:cNvPr>
          <p:cNvSpPr>
            <a:spLocks noChangeShapeType="1"/>
          </p:cNvSpPr>
          <p:nvPr/>
        </p:nvSpPr>
        <p:spPr bwMode="auto">
          <a:xfrm>
            <a:off x="10134974" y="2869151"/>
            <a:ext cx="0" cy="457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99" name="Line 48">
            <a:extLst>
              <a:ext uri="{FF2B5EF4-FFF2-40B4-BE49-F238E27FC236}">
                <a16:creationId xmlns:a16="http://schemas.microsoft.com/office/drawing/2014/main" id="{BBF000CE-4A46-481E-82A1-A53771E35B2C}"/>
              </a:ext>
            </a:extLst>
          </p:cNvPr>
          <p:cNvSpPr>
            <a:spLocks noChangeShapeType="1"/>
          </p:cNvSpPr>
          <p:nvPr/>
        </p:nvSpPr>
        <p:spPr bwMode="auto">
          <a:xfrm>
            <a:off x="10682662" y="2869151"/>
            <a:ext cx="0" cy="457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00" name="Line 49">
            <a:extLst>
              <a:ext uri="{FF2B5EF4-FFF2-40B4-BE49-F238E27FC236}">
                <a16:creationId xmlns:a16="http://schemas.microsoft.com/office/drawing/2014/main" id="{7C7A84A1-0411-4B08-A5BB-D169FCA1B299}"/>
              </a:ext>
            </a:extLst>
          </p:cNvPr>
          <p:cNvSpPr>
            <a:spLocks noChangeShapeType="1"/>
          </p:cNvSpPr>
          <p:nvPr/>
        </p:nvSpPr>
        <p:spPr bwMode="auto">
          <a:xfrm>
            <a:off x="11231937" y="2869151"/>
            <a:ext cx="0" cy="457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01" name="Line 50">
            <a:extLst>
              <a:ext uri="{FF2B5EF4-FFF2-40B4-BE49-F238E27FC236}">
                <a16:creationId xmlns:a16="http://schemas.microsoft.com/office/drawing/2014/main" id="{43DE54A3-2354-47A5-8AF7-0EBB06B24733}"/>
              </a:ext>
            </a:extLst>
          </p:cNvPr>
          <p:cNvSpPr>
            <a:spLocks noChangeShapeType="1"/>
          </p:cNvSpPr>
          <p:nvPr/>
        </p:nvSpPr>
        <p:spPr bwMode="auto">
          <a:xfrm>
            <a:off x="11779624" y="2869151"/>
            <a:ext cx="0" cy="45720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graphicFrame>
        <p:nvGraphicFramePr>
          <p:cNvPr id="102" name="Group 51">
            <a:extLst>
              <a:ext uri="{FF2B5EF4-FFF2-40B4-BE49-F238E27FC236}">
                <a16:creationId xmlns:a16="http://schemas.microsoft.com/office/drawing/2014/main" id="{1DBE2310-4F70-4BD2-B851-69D8A0B5499D}"/>
              </a:ext>
            </a:extLst>
          </p:cNvPr>
          <p:cNvGraphicFramePr>
            <a:graphicFrameLocks noGrp="1"/>
          </p:cNvGraphicFramePr>
          <p:nvPr/>
        </p:nvGraphicFramePr>
        <p:xfrm>
          <a:off x="9585699" y="2488151"/>
          <a:ext cx="2193925" cy="457200"/>
        </p:xfrm>
        <a:graphic>
          <a:graphicData uri="http://schemas.openxmlformats.org/drawingml/2006/table">
            <a:tbl>
              <a:tblPr/>
              <a:tblGrid>
                <a:gridCol w="549275">
                  <a:extLst>
                    <a:ext uri="{9D8B030D-6E8A-4147-A177-3AD203B41FA5}">
                      <a16:colId xmlns:a16="http://schemas.microsoft.com/office/drawing/2014/main" val="20000"/>
                    </a:ext>
                  </a:extLst>
                </a:gridCol>
                <a:gridCol w="547688">
                  <a:extLst>
                    <a:ext uri="{9D8B030D-6E8A-4147-A177-3AD203B41FA5}">
                      <a16:colId xmlns:a16="http://schemas.microsoft.com/office/drawing/2014/main" val="20001"/>
                    </a:ext>
                  </a:extLst>
                </a:gridCol>
                <a:gridCol w="549275">
                  <a:extLst>
                    <a:ext uri="{9D8B030D-6E8A-4147-A177-3AD203B41FA5}">
                      <a16:colId xmlns:a16="http://schemas.microsoft.com/office/drawing/2014/main" val="20002"/>
                    </a:ext>
                  </a:extLst>
                </a:gridCol>
                <a:gridCol w="547687">
                  <a:extLst>
                    <a:ext uri="{9D8B030D-6E8A-4147-A177-3AD203B41FA5}">
                      <a16:colId xmlns:a16="http://schemas.microsoft.com/office/drawing/2014/main" val="20003"/>
                    </a:ext>
                  </a:extLst>
                </a:gridCol>
              </a:tblGrid>
              <a:tr h="457200">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1</a:t>
                      </a:r>
                    </a:p>
                  </a:txBody>
                  <a:tcPr horzOverflow="overflow">
                    <a:lnL cap="flat">
                      <a:noFill/>
                    </a:lnL>
                    <a:lnR>
                      <a:noFill/>
                    </a:lnR>
                    <a:lnT cap="flat">
                      <a:noFill/>
                    </a:lnT>
                    <a:lnB cap="flat">
                      <a:noFill/>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2</a:t>
                      </a:r>
                    </a:p>
                  </a:txBody>
                  <a:tcPr horzOverflow="overflow">
                    <a:lnL>
                      <a:noFill/>
                    </a:lnL>
                    <a:lnR>
                      <a:noFill/>
                    </a:lnR>
                    <a:lnT cap="flat">
                      <a:noFill/>
                    </a:lnT>
                    <a:lnB cap="flat">
                      <a:noFill/>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dirty="0">
                          <a:ln>
                            <a:noFill/>
                          </a:ln>
                          <a:solidFill>
                            <a:schemeClr val="folHlink"/>
                          </a:solidFill>
                          <a:effectLst/>
                          <a:latin typeface="Times New Roman" pitchFamily="18" charset="0"/>
                          <a:ea typeface="宋体" charset="-122"/>
                        </a:rPr>
                        <a:t>3</a:t>
                      </a:r>
                    </a:p>
                  </a:txBody>
                  <a:tcPr horzOverflow="overflow">
                    <a:lnL>
                      <a:noFill/>
                    </a:lnL>
                    <a:lnR>
                      <a:noFill/>
                    </a:lnR>
                    <a:lnT cap="flat">
                      <a:noFill/>
                    </a:lnT>
                    <a:lnB cap="flat">
                      <a:noFill/>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dirty="0">
                          <a:ln>
                            <a:noFill/>
                          </a:ln>
                          <a:solidFill>
                            <a:schemeClr val="folHlink"/>
                          </a:solidFill>
                          <a:effectLst/>
                          <a:latin typeface="Times New Roman" pitchFamily="18" charset="0"/>
                          <a:ea typeface="宋体" charset="-122"/>
                        </a:rPr>
                        <a:t>4</a:t>
                      </a:r>
                    </a:p>
                  </a:txBody>
                  <a:tcPr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103" name="Text Box 66">
            <a:extLst>
              <a:ext uri="{FF2B5EF4-FFF2-40B4-BE49-F238E27FC236}">
                <a16:creationId xmlns:a16="http://schemas.microsoft.com/office/drawing/2014/main" id="{51C1A716-5BF5-472F-AC24-E2A3B0DC1696}"/>
              </a:ext>
            </a:extLst>
          </p:cNvPr>
          <p:cNvSpPr txBox="1">
            <a:spLocks noChangeArrowheads="1"/>
          </p:cNvSpPr>
          <p:nvPr/>
        </p:nvSpPr>
        <p:spPr bwMode="auto">
          <a:xfrm>
            <a:off x="8976099" y="2900901"/>
            <a:ext cx="4270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i="1">
                <a:solidFill>
                  <a:srgbClr val="006600"/>
                </a:solidFill>
              </a:rPr>
              <a:t>C:</a:t>
            </a:r>
          </a:p>
        </p:txBody>
      </p:sp>
      <p:sp>
        <p:nvSpPr>
          <p:cNvPr id="104" name="Rectangle 67">
            <a:extLst>
              <a:ext uri="{FF2B5EF4-FFF2-40B4-BE49-F238E27FC236}">
                <a16:creationId xmlns:a16="http://schemas.microsoft.com/office/drawing/2014/main" id="{E72AEDA8-89D8-4738-9272-0DD31B1922AF}"/>
              </a:ext>
            </a:extLst>
          </p:cNvPr>
          <p:cNvSpPr>
            <a:spLocks noChangeArrowheads="1"/>
          </p:cNvSpPr>
          <p:nvPr/>
        </p:nvSpPr>
        <p:spPr bwMode="auto">
          <a:xfrm>
            <a:off x="7421937" y="3859751"/>
            <a:ext cx="547687" cy="457200"/>
          </a:xfrm>
          <a:prstGeom prst="rect">
            <a:avLst/>
          </a:prstGeom>
          <a:solidFill>
            <a:srgbClr val="FF99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endParaRPr lang="zh-CN" altLang="zh-CN" b="1">
              <a:solidFill>
                <a:schemeClr val="folHlink"/>
              </a:solidFill>
              <a:latin typeface="Times New Roman" pitchFamily="18" charset="0"/>
            </a:endParaRPr>
          </a:p>
        </p:txBody>
      </p:sp>
      <p:sp>
        <p:nvSpPr>
          <p:cNvPr id="105" name="Rectangle 68">
            <a:extLst>
              <a:ext uri="{FF2B5EF4-FFF2-40B4-BE49-F238E27FC236}">
                <a16:creationId xmlns:a16="http://schemas.microsoft.com/office/drawing/2014/main" id="{45A9AD5D-6646-4B49-A82F-EDAB2297DA7C}"/>
              </a:ext>
            </a:extLst>
          </p:cNvPr>
          <p:cNvSpPr>
            <a:spLocks noChangeArrowheads="1"/>
          </p:cNvSpPr>
          <p:nvPr/>
        </p:nvSpPr>
        <p:spPr bwMode="auto">
          <a:xfrm>
            <a:off x="5775699" y="3859751"/>
            <a:ext cx="533400" cy="457200"/>
          </a:xfrm>
          <a:prstGeom prst="rect">
            <a:avLst/>
          </a:prstGeom>
          <a:solidFill>
            <a:srgbClr val="FF99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endParaRPr lang="zh-CN" altLang="zh-CN" b="1">
              <a:solidFill>
                <a:schemeClr val="folHlink"/>
              </a:solidFill>
              <a:latin typeface="Times New Roman" pitchFamily="18" charset="0"/>
            </a:endParaRPr>
          </a:p>
        </p:txBody>
      </p:sp>
      <p:sp>
        <p:nvSpPr>
          <p:cNvPr id="106" name="Line 69">
            <a:extLst>
              <a:ext uri="{FF2B5EF4-FFF2-40B4-BE49-F238E27FC236}">
                <a16:creationId xmlns:a16="http://schemas.microsoft.com/office/drawing/2014/main" id="{73FA97C8-22F0-4681-A0E5-EA23BEB4D552}"/>
              </a:ext>
            </a:extLst>
          </p:cNvPr>
          <p:cNvSpPr>
            <a:spLocks noChangeShapeType="1"/>
          </p:cNvSpPr>
          <p:nvPr/>
        </p:nvSpPr>
        <p:spPr bwMode="auto">
          <a:xfrm>
            <a:off x="5775699" y="3859751"/>
            <a:ext cx="2743200" cy="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07" name="Line 70">
            <a:extLst>
              <a:ext uri="{FF2B5EF4-FFF2-40B4-BE49-F238E27FC236}">
                <a16:creationId xmlns:a16="http://schemas.microsoft.com/office/drawing/2014/main" id="{A1ACCBD5-2A94-4A5B-A4DA-6037050140F8}"/>
              </a:ext>
            </a:extLst>
          </p:cNvPr>
          <p:cNvSpPr>
            <a:spLocks noChangeShapeType="1"/>
          </p:cNvSpPr>
          <p:nvPr/>
        </p:nvSpPr>
        <p:spPr bwMode="auto">
          <a:xfrm>
            <a:off x="5775699" y="4316951"/>
            <a:ext cx="2743200" cy="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08" name="Line 71">
            <a:extLst>
              <a:ext uri="{FF2B5EF4-FFF2-40B4-BE49-F238E27FC236}">
                <a16:creationId xmlns:a16="http://schemas.microsoft.com/office/drawing/2014/main" id="{109B51A1-CFE3-4674-804F-6E2F04CD6F23}"/>
              </a:ext>
            </a:extLst>
          </p:cNvPr>
          <p:cNvSpPr>
            <a:spLocks noChangeShapeType="1"/>
          </p:cNvSpPr>
          <p:nvPr/>
        </p:nvSpPr>
        <p:spPr bwMode="auto">
          <a:xfrm>
            <a:off x="5775699" y="3859751"/>
            <a:ext cx="0" cy="45720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09" name="Line 72">
            <a:extLst>
              <a:ext uri="{FF2B5EF4-FFF2-40B4-BE49-F238E27FC236}">
                <a16:creationId xmlns:a16="http://schemas.microsoft.com/office/drawing/2014/main" id="{C369071A-4584-4E54-8D2D-FADCC1631482}"/>
              </a:ext>
            </a:extLst>
          </p:cNvPr>
          <p:cNvSpPr>
            <a:spLocks noChangeShapeType="1"/>
          </p:cNvSpPr>
          <p:nvPr/>
        </p:nvSpPr>
        <p:spPr bwMode="auto">
          <a:xfrm>
            <a:off x="6309099" y="3859751"/>
            <a:ext cx="0" cy="457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10" name="Line 73">
            <a:extLst>
              <a:ext uri="{FF2B5EF4-FFF2-40B4-BE49-F238E27FC236}">
                <a16:creationId xmlns:a16="http://schemas.microsoft.com/office/drawing/2014/main" id="{ACD07D0C-151A-44D6-89A1-CBA27EB25760}"/>
              </a:ext>
            </a:extLst>
          </p:cNvPr>
          <p:cNvSpPr>
            <a:spLocks noChangeShapeType="1"/>
          </p:cNvSpPr>
          <p:nvPr/>
        </p:nvSpPr>
        <p:spPr bwMode="auto">
          <a:xfrm>
            <a:off x="6872662" y="3859751"/>
            <a:ext cx="0" cy="457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11" name="Line 74">
            <a:extLst>
              <a:ext uri="{FF2B5EF4-FFF2-40B4-BE49-F238E27FC236}">
                <a16:creationId xmlns:a16="http://schemas.microsoft.com/office/drawing/2014/main" id="{1D308C28-CA7A-402F-B54D-AEF5665C7DB9}"/>
              </a:ext>
            </a:extLst>
          </p:cNvPr>
          <p:cNvSpPr>
            <a:spLocks noChangeShapeType="1"/>
          </p:cNvSpPr>
          <p:nvPr/>
        </p:nvSpPr>
        <p:spPr bwMode="auto">
          <a:xfrm>
            <a:off x="7421937" y="3859751"/>
            <a:ext cx="0" cy="457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12" name="Line 75">
            <a:extLst>
              <a:ext uri="{FF2B5EF4-FFF2-40B4-BE49-F238E27FC236}">
                <a16:creationId xmlns:a16="http://schemas.microsoft.com/office/drawing/2014/main" id="{8FC158B1-6F4A-4777-9E97-56437FBEEB51}"/>
              </a:ext>
            </a:extLst>
          </p:cNvPr>
          <p:cNvSpPr>
            <a:spLocks noChangeShapeType="1"/>
          </p:cNvSpPr>
          <p:nvPr/>
        </p:nvSpPr>
        <p:spPr bwMode="auto">
          <a:xfrm>
            <a:off x="7969624" y="3859751"/>
            <a:ext cx="0" cy="457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13" name="Line 76">
            <a:extLst>
              <a:ext uri="{FF2B5EF4-FFF2-40B4-BE49-F238E27FC236}">
                <a16:creationId xmlns:a16="http://schemas.microsoft.com/office/drawing/2014/main" id="{4C14E2F3-3544-4644-9C51-0FD50D8FEA92}"/>
              </a:ext>
            </a:extLst>
          </p:cNvPr>
          <p:cNvSpPr>
            <a:spLocks noChangeShapeType="1"/>
          </p:cNvSpPr>
          <p:nvPr/>
        </p:nvSpPr>
        <p:spPr bwMode="auto">
          <a:xfrm>
            <a:off x="8518899" y="3859751"/>
            <a:ext cx="0" cy="45720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graphicFrame>
        <p:nvGraphicFramePr>
          <p:cNvPr id="139" name="Group 77">
            <a:extLst>
              <a:ext uri="{FF2B5EF4-FFF2-40B4-BE49-F238E27FC236}">
                <a16:creationId xmlns:a16="http://schemas.microsoft.com/office/drawing/2014/main" id="{F8184069-23E2-447A-83A7-16E64B43368D}"/>
              </a:ext>
            </a:extLst>
          </p:cNvPr>
          <p:cNvGraphicFramePr>
            <a:graphicFrameLocks noGrp="1"/>
          </p:cNvGraphicFramePr>
          <p:nvPr/>
        </p:nvGraphicFramePr>
        <p:xfrm>
          <a:off x="5775699" y="3478751"/>
          <a:ext cx="2743200" cy="457200"/>
        </p:xfrm>
        <a:graphic>
          <a:graphicData uri="http://schemas.openxmlformats.org/drawingml/2006/table">
            <a:tbl>
              <a:tblPr/>
              <a:tblGrid>
                <a:gridCol w="549275">
                  <a:extLst>
                    <a:ext uri="{9D8B030D-6E8A-4147-A177-3AD203B41FA5}">
                      <a16:colId xmlns:a16="http://schemas.microsoft.com/office/drawing/2014/main" val="20000"/>
                    </a:ext>
                  </a:extLst>
                </a:gridCol>
                <a:gridCol w="547688">
                  <a:extLst>
                    <a:ext uri="{9D8B030D-6E8A-4147-A177-3AD203B41FA5}">
                      <a16:colId xmlns:a16="http://schemas.microsoft.com/office/drawing/2014/main" val="20001"/>
                    </a:ext>
                  </a:extLst>
                </a:gridCol>
                <a:gridCol w="549275">
                  <a:extLst>
                    <a:ext uri="{9D8B030D-6E8A-4147-A177-3AD203B41FA5}">
                      <a16:colId xmlns:a16="http://schemas.microsoft.com/office/drawing/2014/main" val="20002"/>
                    </a:ext>
                  </a:extLst>
                </a:gridCol>
                <a:gridCol w="563562">
                  <a:extLst>
                    <a:ext uri="{9D8B030D-6E8A-4147-A177-3AD203B41FA5}">
                      <a16:colId xmlns:a16="http://schemas.microsoft.com/office/drawing/2014/main" val="20003"/>
                    </a:ext>
                  </a:extLst>
                </a:gridCol>
                <a:gridCol w="533400">
                  <a:extLst>
                    <a:ext uri="{9D8B030D-6E8A-4147-A177-3AD203B41FA5}">
                      <a16:colId xmlns:a16="http://schemas.microsoft.com/office/drawing/2014/main" val="20004"/>
                    </a:ext>
                  </a:extLst>
                </a:gridCol>
              </a:tblGrid>
              <a:tr h="457200">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1</a:t>
                      </a:r>
                    </a:p>
                  </a:txBody>
                  <a:tcPr horzOverflow="overflow">
                    <a:lnL cap="flat">
                      <a:noFill/>
                    </a:lnL>
                    <a:lnR>
                      <a:noFill/>
                    </a:lnR>
                    <a:lnT cap="flat">
                      <a:noFill/>
                    </a:lnT>
                    <a:lnB cap="flat">
                      <a:noFill/>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2</a:t>
                      </a:r>
                    </a:p>
                  </a:txBody>
                  <a:tcPr horzOverflow="overflow">
                    <a:lnL>
                      <a:noFill/>
                    </a:lnL>
                    <a:lnR>
                      <a:noFill/>
                    </a:lnR>
                    <a:lnT cap="flat">
                      <a:noFill/>
                    </a:lnT>
                    <a:lnB cap="flat">
                      <a:noFill/>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3</a:t>
                      </a:r>
                    </a:p>
                  </a:txBody>
                  <a:tcPr horzOverflow="overflow">
                    <a:lnL>
                      <a:noFill/>
                    </a:lnL>
                    <a:lnR>
                      <a:noFill/>
                    </a:lnR>
                    <a:lnT cap="flat">
                      <a:noFill/>
                    </a:lnT>
                    <a:lnB cap="flat">
                      <a:noFill/>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4</a:t>
                      </a:r>
                    </a:p>
                  </a:txBody>
                  <a:tcPr horzOverflow="overflow">
                    <a:lnL>
                      <a:noFill/>
                    </a:lnL>
                    <a:lnR>
                      <a:noFill/>
                    </a:lnR>
                    <a:lnT cap="flat">
                      <a:noFill/>
                    </a:lnT>
                    <a:lnB cap="flat">
                      <a:noFill/>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5</a:t>
                      </a:r>
                    </a:p>
                  </a:txBody>
                  <a:tcPr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140" name="Text Box 95">
            <a:extLst>
              <a:ext uri="{FF2B5EF4-FFF2-40B4-BE49-F238E27FC236}">
                <a16:creationId xmlns:a16="http://schemas.microsoft.com/office/drawing/2014/main" id="{72F1DB7E-BE6B-4900-B366-10283DD2F5FC}"/>
              </a:ext>
            </a:extLst>
          </p:cNvPr>
          <p:cNvSpPr txBox="1">
            <a:spLocks noChangeArrowheads="1"/>
          </p:cNvSpPr>
          <p:nvPr/>
        </p:nvSpPr>
        <p:spPr bwMode="auto">
          <a:xfrm>
            <a:off x="5167687" y="3891501"/>
            <a:ext cx="423862"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i="1">
                <a:solidFill>
                  <a:srgbClr val="006600"/>
                </a:solidFill>
              </a:rPr>
              <a:t>B:</a:t>
            </a:r>
          </a:p>
        </p:txBody>
      </p:sp>
      <p:sp>
        <p:nvSpPr>
          <p:cNvPr id="141" name="Line 98">
            <a:extLst>
              <a:ext uri="{FF2B5EF4-FFF2-40B4-BE49-F238E27FC236}">
                <a16:creationId xmlns:a16="http://schemas.microsoft.com/office/drawing/2014/main" id="{9522DACC-D201-4AD3-BF4D-545590BD3517}"/>
              </a:ext>
            </a:extLst>
          </p:cNvPr>
          <p:cNvSpPr>
            <a:spLocks noChangeShapeType="1"/>
          </p:cNvSpPr>
          <p:nvPr/>
        </p:nvSpPr>
        <p:spPr bwMode="auto">
          <a:xfrm flipH="1">
            <a:off x="6613899" y="3326351"/>
            <a:ext cx="533400" cy="533400"/>
          </a:xfrm>
          <a:prstGeom prst="line">
            <a:avLst/>
          </a:prstGeom>
          <a:noFill/>
          <a:ln w="28575">
            <a:solidFill>
              <a:srgbClr val="00B0F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Tree>
    <p:extLst>
      <p:ext uri="{BB962C8B-B14F-4D97-AF65-F5344CB8AC3E}">
        <p14:creationId xmlns:p14="http://schemas.microsoft.com/office/powerpoint/2010/main" val="2732197563"/>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46" name="任意多边形: 形状 145">
                <a:extLst>
                  <a:ext uri="{FF2B5EF4-FFF2-40B4-BE49-F238E27FC236}">
                    <a16:creationId xmlns:a16="http://schemas.microsoft.com/office/drawing/2014/main" id="{EB8F750F-CE4D-4AC7-BEAC-C1DA6A8F4E53}"/>
                  </a:ext>
                </a:extLst>
              </p:cNvPr>
              <p:cNvSpPr/>
              <p:nvPr/>
            </p:nvSpPr>
            <p:spPr>
              <a:xfrm>
                <a:off x="129493" y="1875051"/>
                <a:ext cx="4886455" cy="4152162"/>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lvl="0" eaLnBrk="0" fontAlgn="base" hangingPunct="0">
                  <a:spcBef>
                    <a:spcPct val="0"/>
                  </a:spcBef>
                  <a:spcAft>
                    <a:spcPct val="0"/>
                  </a:spcAft>
                </a:pPr>
                <a:r>
                  <a:rPr lang="zh-CN" altLang="zh-CN" sz="1600" dirty="0">
                    <a:latin typeface="微软雅黑" panose="020B0503020204020204" pitchFamily="34" charset="-122"/>
                    <a:ea typeface="微软雅黑" panose="020B0503020204020204" pitchFamily="34" charset="-122"/>
                  </a:rPr>
                  <a:t>———————————————</a:t>
                </a:r>
              </a:p>
              <a:p>
                <a:pPr marL="360000" lvl="0" indent="-288000" eaLnBrk="0" fontAlgn="base" hangingPunct="0">
                  <a:spcBef>
                    <a:spcPct val="0"/>
                  </a:spcBef>
                  <a:spcAft>
                    <a:spcPct val="0"/>
                  </a:spcAft>
                  <a:buFont typeface="+mj-lt"/>
                  <a:buAutoNum type="arabicPeriod"/>
                </a:pPr>
                <a:r>
                  <a:rPr lang="en-US" altLang="zh-CN" sz="1600" b="1" dirty="0">
                    <a:latin typeface="微软雅黑" panose="020B0503020204020204" pitchFamily="34" charset="-122"/>
                    <a:ea typeface="微软雅黑" panose="020B0503020204020204" pitchFamily="34" charset="-122"/>
                  </a:rPr>
                  <a:t>  for</a:t>
                </a:r>
                <a:r>
                  <a:rPr lang="en-US" altLang="zh-CN"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𝑖</m:t>
                    </m:r>
                    <m:r>
                      <a:rPr lang="en-US" altLang="zh-CN" sz="1600" b="0" i="1" smtClean="0">
                        <a:latin typeface="Cambria Math" panose="02040503050406030204" pitchFamily="18" charset="0"/>
                        <a:ea typeface="微软雅黑" panose="020B0503020204020204" pitchFamily="34" charset="-122"/>
                      </a:rPr>
                      <m:t>←0</m:t>
                    </m:r>
                  </m:oMath>
                </a14:m>
                <a:r>
                  <a:rPr lang="en-US" altLang="zh-CN"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to</a:t>
                </a:r>
                <a:r>
                  <a:rPr lang="en-US" altLang="zh-CN"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𝑘</m:t>
                    </m:r>
                  </m:oMath>
                </a14:m>
                <a:r>
                  <a:rPr lang="en-US" altLang="zh-CN"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do</a:t>
                </a:r>
              </a:p>
              <a:p>
                <a:pPr marL="360000" lvl="0" indent="-288000" eaLnBrk="0" fontAlgn="base" hangingPunct="0">
                  <a:spcBef>
                    <a:spcPct val="0"/>
                  </a:spcBef>
                  <a:spcAft>
                    <a:spcPct val="0"/>
                  </a:spcAft>
                  <a:buFont typeface="+mj-lt"/>
                  <a:buAutoNum type="arabicPeriod"/>
                </a:pPr>
                <a:r>
                  <a:rPr lang="en-US" altLang="zh-CN" sz="1600" dirty="0">
                    <a:latin typeface="微软雅黑" panose="020B0503020204020204" pitchFamily="34" charset="-122"/>
                    <a:ea typeface="微软雅黑" panose="020B0503020204020204" pitchFamily="34" charset="-122"/>
                  </a:rPr>
                  <a:t>  |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𝐶</m:t>
                    </m:r>
                    <m:d>
                      <m:dPr>
                        <m:begChr m:val="["/>
                        <m:endChr m:val="]"/>
                        <m:ctrlPr>
                          <a:rPr lang="en-US" altLang="zh-CN" sz="1600" b="0" i="1" smtClean="0">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𝑖</m:t>
                        </m:r>
                      </m:e>
                    </m:d>
                    <m:r>
                      <a:rPr lang="en-US" altLang="zh-CN" sz="1600" b="0" i="1" smtClean="0">
                        <a:latin typeface="Cambria Math" panose="02040503050406030204" pitchFamily="18" charset="0"/>
                        <a:ea typeface="微软雅黑" panose="020B0503020204020204" pitchFamily="34" charset="-122"/>
                      </a:rPr>
                      <m:t>←0</m:t>
                    </m:r>
                  </m:oMath>
                </a14:m>
                <a:endParaRPr lang="en-US" altLang="zh-CN" sz="1600"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en-US" altLang="zh-CN" sz="1600" b="1" dirty="0">
                    <a:latin typeface="微软雅黑" panose="020B0503020204020204" pitchFamily="34" charset="-122"/>
                    <a:ea typeface="微软雅黑" panose="020B0503020204020204" pitchFamily="34" charset="-122"/>
                  </a:rPr>
                  <a:t>  end</a:t>
                </a:r>
                <a:r>
                  <a:rPr lang="zh-CN" altLang="zh-CN"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             </a:t>
                </a:r>
                <a:endParaRPr lang="en-US" altLang="zh-CN" sz="1600"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en-US" altLang="zh-CN" sz="1600" b="1" dirty="0">
                    <a:latin typeface="微软雅黑" panose="020B0503020204020204" pitchFamily="34" charset="-122"/>
                    <a:ea typeface="微软雅黑" panose="020B0503020204020204" pitchFamily="34" charset="-122"/>
                  </a:rPr>
                  <a:t>  for</a:t>
                </a:r>
                <a:r>
                  <a:rPr lang="en-US" altLang="zh-CN"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𝑗</m:t>
                    </m:r>
                    <m:r>
                      <a:rPr lang="en-US" altLang="zh-CN" sz="1600" i="1">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1</m:t>
                    </m:r>
                  </m:oMath>
                </a14:m>
                <a:r>
                  <a:rPr lang="en-US" altLang="zh-CN"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to</a:t>
                </a:r>
                <a:r>
                  <a:rPr lang="en-US" altLang="zh-CN"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𝑛</m:t>
                    </m:r>
                  </m:oMath>
                </a14:m>
                <a:r>
                  <a:rPr lang="en-US" altLang="zh-CN"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do</a:t>
                </a:r>
              </a:p>
              <a:p>
                <a:pPr marL="360000" lvl="0" indent="-288000" eaLnBrk="0" fontAlgn="base" hangingPunct="0">
                  <a:spcBef>
                    <a:spcPct val="0"/>
                  </a:spcBef>
                  <a:spcAft>
                    <a:spcPct val="0"/>
                  </a:spcAft>
                  <a:buFont typeface="+mj-lt"/>
                  <a:buAutoNum type="arabicPeriod"/>
                </a:pPr>
                <a:r>
                  <a:rPr lang="en-US" altLang="zh-CN" sz="1600" dirty="0">
                    <a:latin typeface="微软雅黑" panose="020B0503020204020204" pitchFamily="34" charset="-122"/>
                    <a:ea typeface="微软雅黑" panose="020B0503020204020204" pitchFamily="34" charset="-122"/>
                  </a:rPr>
                  <a:t>  |   </a:t>
                </a:r>
                <a14:m>
                  <m:oMath xmlns:m="http://schemas.openxmlformats.org/officeDocument/2006/math">
                    <m:r>
                      <a:rPr lang="en-US" altLang="zh-CN" sz="1600" i="1">
                        <a:latin typeface="Cambria Math" panose="02040503050406030204" pitchFamily="18" charset="0"/>
                        <a:ea typeface="微软雅黑" panose="020B0503020204020204" pitchFamily="34" charset="-122"/>
                      </a:rPr>
                      <m:t>𝐶</m:t>
                    </m:r>
                    <m:d>
                      <m:dPr>
                        <m:begChr m:val="["/>
                        <m:endChr m:val="]"/>
                        <m:ctrlPr>
                          <a:rPr lang="en-US" altLang="zh-CN" sz="1600" i="1">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𝐴</m:t>
                        </m:r>
                        <m:r>
                          <a:rPr lang="en-US" altLang="zh-CN" sz="1600" b="0" i="1" smtClean="0">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𝑗</m:t>
                        </m:r>
                      </m:e>
                    </m:d>
                    <m:r>
                      <a:rPr lang="en-US" altLang="zh-CN" sz="1600" b="0" i="1" smtClean="0">
                        <a:latin typeface="Cambria Math" panose="02040503050406030204" pitchFamily="18" charset="0"/>
                        <a:ea typeface="微软雅黑" panose="020B0503020204020204" pitchFamily="34" charset="-122"/>
                      </a:rPr>
                      <m:t>]</m:t>
                    </m:r>
                    <m:r>
                      <a:rPr lang="en-US" altLang="zh-CN" sz="1600" i="1">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𝐶</m:t>
                    </m:r>
                    <m:d>
                      <m:dPr>
                        <m:begChr m:val="["/>
                        <m:endChr m:val="]"/>
                        <m:ctrlPr>
                          <a:rPr lang="en-US" altLang="zh-CN" sz="1600" b="0" i="1" smtClean="0">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𝐴</m:t>
                        </m:r>
                        <m:d>
                          <m:dPr>
                            <m:begChr m:val="["/>
                            <m:endChr m:val="]"/>
                            <m:ctrlPr>
                              <a:rPr lang="en-US" altLang="zh-CN" sz="1600" b="0" i="1" smtClean="0">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𝑗</m:t>
                            </m:r>
                          </m:e>
                        </m:d>
                      </m:e>
                    </m:d>
                    <m:r>
                      <a:rPr lang="en-US" altLang="zh-CN" sz="1600" b="0" i="1" smtClean="0">
                        <a:latin typeface="Cambria Math" panose="02040503050406030204" pitchFamily="18" charset="0"/>
                        <a:ea typeface="微软雅黑" panose="020B0503020204020204" pitchFamily="34" charset="-122"/>
                      </a:rPr>
                      <m:t>+1</m:t>
                    </m:r>
                  </m:oMath>
                </a14:m>
                <a:endParaRPr lang="en-US" altLang="zh-CN" sz="1600"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en-US" altLang="zh-CN" sz="1600" b="1" dirty="0">
                    <a:latin typeface="微软雅黑" panose="020B0503020204020204" pitchFamily="34" charset="-122"/>
                    <a:ea typeface="微软雅黑" panose="020B0503020204020204" pitchFamily="34" charset="-122"/>
                  </a:rPr>
                  <a:t>  end  </a:t>
                </a:r>
                <a:r>
                  <a:rPr lang="en-US" altLang="zh-CN" sz="1600" dirty="0">
                    <a:latin typeface="微软雅黑" panose="020B0503020204020204" pitchFamily="34" charset="-122"/>
                    <a:ea typeface="微软雅黑" panose="020B0503020204020204" pitchFamily="34" charset="-122"/>
                  </a:rPr>
                  <a:t>//C[</a:t>
                </a:r>
                <a:r>
                  <a:rPr lang="en-US" altLang="zh-CN" sz="1600" dirty="0" err="1">
                    <a:latin typeface="微软雅黑" panose="020B0503020204020204" pitchFamily="34" charset="-122"/>
                    <a:ea typeface="微软雅黑" panose="020B0503020204020204" pitchFamily="34" charset="-122"/>
                  </a:rPr>
                  <a:t>i</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记录序列</a:t>
                </a:r>
                <a:r>
                  <a:rPr lang="en-US" altLang="zh-CN" sz="1600" dirty="0">
                    <a:latin typeface="微软雅黑" panose="020B0503020204020204" pitchFamily="34" charset="-122"/>
                    <a:ea typeface="微软雅黑" panose="020B0503020204020204" pitchFamily="34" charset="-122"/>
                  </a:rPr>
                  <a:t>A</a:t>
                </a:r>
                <a:r>
                  <a:rPr lang="zh-CN" altLang="en-US" sz="1600" dirty="0">
                    <a:latin typeface="微软雅黑" panose="020B0503020204020204" pitchFamily="34" charset="-122"/>
                    <a:ea typeface="微软雅黑" panose="020B0503020204020204" pitchFamily="34" charset="-122"/>
                  </a:rPr>
                  <a:t>中</a:t>
                </a:r>
                <a:r>
                  <a:rPr lang="zh-CN" altLang="en-US" sz="1600" dirty="0">
                    <a:solidFill>
                      <a:srgbClr val="FFFF00"/>
                    </a:solidFill>
                    <a:latin typeface="微软雅黑" panose="020B0503020204020204" pitchFamily="34" charset="-122"/>
                    <a:ea typeface="微软雅黑" panose="020B0503020204020204" pitchFamily="34" charset="-122"/>
                  </a:rPr>
                  <a:t>等于</a:t>
                </a:r>
                <a:r>
                  <a:rPr lang="en-US" altLang="zh-CN" sz="1600" dirty="0">
                    <a:solidFill>
                      <a:srgbClr val="FFFF00"/>
                    </a:solidFill>
                    <a:latin typeface="微软雅黑" panose="020B0503020204020204" pitchFamily="34" charset="-122"/>
                    <a:ea typeface="微软雅黑" panose="020B0503020204020204" pitchFamily="34" charset="-122"/>
                  </a:rPr>
                  <a:t>i</a:t>
                </a:r>
                <a:r>
                  <a:rPr lang="zh-CN" altLang="en-US" sz="1600" dirty="0">
                    <a:latin typeface="微软雅黑" panose="020B0503020204020204" pitchFamily="34" charset="-122"/>
                    <a:ea typeface="微软雅黑" panose="020B0503020204020204" pitchFamily="34" charset="-122"/>
                  </a:rPr>
                  <a:t>的元素个数</a:t>
                </a:r>
                <a:endParaRPr lang="en-US" altLang="zh-CN" sz="1600" b="1"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en-US" altLang="zh-CN" sz="1600" b="1" dirty="0">
                    <a:latin typeface="微软雅黑" panose="020B0503020204020204" pitchFamily="34" charset="-122"/>
                    <a:ea typeface="微软雅黑" panose="020B0503020204020204" pitchFamily="34" charset="-122"/>
                  </a:rPr>
                  <a:t>  for</a:t>
                </a:r>
                <a:r>
                  <a:rPr lang="en-US" altLang="zh-CN"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𝑖</m:t>
                    </m:r>
                    <m:r>
                      <a:rPr lang="en-US" altLang="zh-CN" sz="1600" i="1">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1</m:t>
                    </m:r>
                  </m:oMath>
                </a14:m>
                <a:r>
                  <a:rPr lang="en-US" altLang="zh-CN"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to</a:t>
                </a:r>
                <a:r>
                  <a:rPr lang="en-US" altLang="zh-CN"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𝑘</m:t>
                    </m:r>
                  </m:oMath>
                </a14:m>
                <a:r>
                  <a:rPr lang="en-US" altLang="zh-CN"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do</a:t>
                </a:r>
              </a:p>
              <a:p>
                <a:pPr marL="360000" lvl="0" indent="-288000" eaLnBrk="0" fontAlgn="base" hangingPunct="0">
                  <a:spcBef>
                    <a:spcPct val="0"/>
                  </a:spcBef>
                  <a:spcAft>
                    <a:spcPct val="0"/>
                  </a:spcAft>
                  <a:buFont typeface="+mj-lt"/>
                  <a:buAutoNum type="arabicPeriod"/>
                </a:pPr>
                <a:r>
                  <a:rPr lang="en-US" altLang="zh-CN" sz="1600" dirty="0">
                    <a:latin typeface="微软雅黑" panose="020B0503020204020204" pitchFamily="34" charset="-122"/>
                    <a:ea typeface="微软雅黑" panose="020B0503020204020204" pitchFamily="34" charset="-122"/>
                  </a:rPr>
                  <a:t>  |   </a:t>
                </a:r>
                <a14:m>
                  <m:oMath xmlns:m="http://schemas.openxmlformats.org/officeDocument/2006/math">
                    <m:r>
                      <a:rPr lang="en-US" altLang="zh-CN" sz="1600" i="1">
                        <a:latin typeface="Cambria Math" panose="02040503050406030204" pitchFamily="18" charset="0"/>
                        <a:ea typeface="微软雅黑" panose="020B0503020204020204" pitchFamily="34" charset="-122"/>
                      </a:rPr>
                      <m:t>𝐶</m:t>
                    </m:r>
                    <m:d>
                      <m:dPr>
                        <m:begChr m:val="["/>
                        <m:endChr m:val="]"/>
                        <m:ctrlPr>
                          <a:rPr lang="en-US" altLang="zh-CN" sz="1600" i="1">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𝑖</m:t>
                        </m:r>
                      </m:e>
                    </m:d>
                    <m:r>
                      <a:rPr lang="en-US" altLang="zh-CN" sz="1600" i="1">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  </m:t>
                    </m:r>
                    <m:r>
                      <a:rPr lang="en-US" altLang="zh-CN" sz="1600" b="0" i="1" smtClean="0">
                        <a:latin typeface="Cambria Math" panose="02040503050406030204" pitchFamily="18" charset="0"/>
                        <a:ea typeface="微软雅黑" panose="020B0503020204020204" pitchFamily="34" charset="-122"/>
                      </a:rPr>
                      <m:t>𝐶</m:t>
                    </m:r>
                    <m:d>
                      <m:dPr>
                        <m:begChr m:val="["/>
                        <m:endChr m:val="]"/>
                        <m:ctrlPr>
                          <a:rPr lang="en-US" altLang="zh-CN" sz="1600" b="0" i="1" smtClean="0">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𝑖</m:t>
                        </m:r>
                      </m:e>
                    </m:d>
                    <m:r>
                      <a:rPr lang="en-US" altLang="zh-CN" sz="1600" b="0" i="1" smtClean="0">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𝐶</m:t>
                    </m:r>
                    <m:r>
                      <a:rPr lang="en-US" altLang="zh-CN" sz="1600" b="0" i="1" smtClean="0">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𝑖</m:t>
                    </m:r>
                    <m:r>
                      <a:rPr lang="en-US" altLang="zh-CN" sz="1600" b="0" i="1" smtClean="0">
                        <a:latin typeface="Cambria Math" panose="02040503050406030204" pitchFamily="18" charset="0"/>
                        <a:ea typeface="微软雅黑" panose="020B0503020204020204" pitchFamily="34" charset="-122"/>
                      </a:rPr>
                      <m:t>−1]</m:t>
                    </m:r>
                  </m:oMath>
                </a14:m>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前缀和！</a:t>
                </a:r>
                <a:endParaRPr lang="en-US" altLang="zh-CN" sz="1600"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en-US" altLang="zh-CN" sz="1600" b="1" dirty="0">
                    <a:latin typeface="微软雅黑" panose="020B0503020204020204" pitchFamily="34" charset="-122"/>
                    <a:ea typeface="微软雅黑" panose="020B0503020204020204" pitchFamily="34" charset="-122"/>
                  </a:rPr>
                  <a:t>  end  </a:t>
                </a:r>
                <a:r>
                  <a:rPr lang="en-US" altLang="zh-CN" sz="1600" dirty="0">
                    <a:latin typeface="微软雅黑" panose="020B0503020204020204" pitchFamily="34" charset="-122"/>
                    <a:ea typeface="微软雅黑" panose="020B0503020204020204" pitchFamily="34" charset="-122"/>
                  </a:rPr>
                  <a:t>//C[</a:t>
                </a:r>
                <a:r>
                  <a:rPr lang="en-US" altLang="zh-CN" sz="1600" dirty="0" err="1">
                    <a:latin typeface="微软雅黑" panose="020B0503020204020204" pitchFamily="34" charset="-122"/>
                    <a:ea typeface="微软雅黑" panose="020B0503020204020204" pitchFamily="34" charset="-122"/>
                  </a:rPr>
                  <a:t>i</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记录序列</a:t>
                </a:r>
                <a:r>
                  <a:rPr lang="en-US" altLang="zh-CN" sz="1600" dirty="0">
                    <a:latin typeface="微软雅黑" panose="020B0503020204020204" pitchFamily="34" charset="-122"/>
                    <a:ea typeface="微软雅黑" panose="020B0503020204020204" pitchFamily="34" charset="-122"/>
                  </a:rPr>
                  <a:t>A</a:t>
                </a:r>
                <a:r>
                  <a:rPr lang="zh-CN" altLang="en-US" sz="1600" dirty="0">
                    <a:latin typeface="微软雅黑" panose="020B0503020204020204" pitchFamily="34" charset="-122"/>
                    <a:ea typeface="微软雅黑" panose="020B0503020204020204" pitchFamily="34" charset="-122"/>
                  </a:rPr>
                  <a:t>中</a:t>
                </a:r>
                <a:r>
                  <a:rPr lang="zh-CN" altLang="en-US" sz="1600" dirty="0">
                    <a:solidFill>
                      <a:schemeClr val="accent4">
                        <a:lumMod val="60000"/>
                        <a:lumOff val="40000"/>
                      </a:schemeClr>
                    </a:solidFill>
                    <a:latin typeface="微软雅黑" panose="020B0503020204020204" pitchFamily="34" charset="-122"/>
                    <a:ea typeface="微软雅黑" panose="020B0503020204020204" pitchFamily="34" charset="-122"/>
                  </a:rPr>
                  <a:t>小于等于</a:t>
                </a:r>
                <a:r>
                  <a:rPr lang="en-US" altLang="zh-CN" sz="1600" dirty="0">
                    <a:solidFill>
                      <a:srgbClr val="FFFF00"/>
                    </a:solidFill>
                    <a:latin typeface="微软雅黑" panose="020B0503020204020204" pitchFamily="34" charset="-122"/>
                    <a:ea typeface="微软雅黑" panose="020B0503020204020204" pitchFamily="34" charset="-122"/>
                  </a:rPr>
                  <a:t>i</a:t>
                </a:r>
                <a:r>
                  <a:rPr lang="zh-CN" altLang="en-US" sz="1600" dirty="0">
                    <a:latin typeface="微软雅黑" panose="020B0503020204020204" pitchFamily="34" charset="-122"/>
                    <a:ea typeface="微软雅黑" panose="020B0503020204020204" pitchFamily="34" charset="-122"/>
                  </a:rPr>
                  <a:t>的元素个数</a:t>
                </a:r>
                <a:endParaRPr lang="en-US" altLang="zh-CN" sz="1600" b="1"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en-US" altLang="zh-CN" sz="1600" b="1" dirty="0">
                    <a:latin typeface="微软雅黑" panose="020B0503020204020204" pitchFamily="34" charset="-122"/>
                    <a:ea typeface="微软雅黑" panose="020B0503020204020204" pitchFamily="34" charset="-122"/>
                  </a:rPr>
                  <a:t> for</a:t>
                </a:r>
                <a:r>
                  <a:rPr lang="en-US" altLang="zh-CN"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𝑗</m:t>
                    </m:r>
                    <m:r>
                      <a:rPr lang="en-US" altLang="zh-CN" sz="1600" i="1">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𝑛</m:t>
                    </m:r>
                  </m:oMath>
                </a14:m>
                <a:r>
                  <a:rPr lang="en-US" altLang="zh-CN"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to</a:t>
                </a:r>
                <a:r>
                  <a:rPr lang="en-US" altLang="zh-CN"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b="0" i="0" smtClean="0">
                        <a:latin typeface="Cambria Math" panose="02040503050406030204" pitchFamily="18" charset="0"/>
                        <a:ea typeface="微软雅黑" panose="020B0503020204020204" pitchFamily="34" charset="-122"/>
                      </a:rPr>
                      <m:t>1</m:t>
                    </m:r>
                  </m:oMath>
                </a14:m>
                <a:r>
                  <a:rPr lang="en-US" altLang="zh-CN"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do</a:t>
                </a:r>
              </a:p>
              <a:p>
                <a:pPr marL="360000" lvl="0" indent="-288000" eaLnBrk="0" fontAlgn="base" hangingPunct="0">
                  <a:spcBef>
                    <a:spcPct val="0"/>
                  </a:spcBef>
                  <a:spcAft>
                    <a:spcPct val="0"/>
                  </a:spcAft>
                  <a:buFont typeface="+mj-lt"/>
                  <a:buAutoNum type="arabicPeriod"/>
                </a:pPr>
                <a:r>
                  <a:rPr lang="en-US" altLang="zh-CN" sz="1600" dirty="0">
                    <a:latin typeface="微软雅黑" panose="020B0503020204020204" pitchFamily="34" charset="-122"/>
                    <a:ea typeface="微软雅黑" panose="020B0503020204020204" pitchFamily="34" charset="-122"/>
                  </a:rPr>
                  <a:t> |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𝐵</m:t>
                    </m:r>
                    <m:d>
                      <m:dPr>
                        <m:begChr m:val="["/>
                        <m:endChr m:val="]"/>
                        <m:ctrlPr>
                          <a:rPr lang="en-US" altLang="zh-CN" sz="1600" b="0" i="1" smtClean="0">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𝐶</m:t>
                        </m:r>
                        <m:d>
                          <m:dPr>
                            <m:begChr m:val="["/>
                            <m:endChr m:val="]"/>
                            <m:ctrlPr>
                              <a:rPr lang="en-US" altLang="zh-CN" sz="1600" b="0" i="1" smtClean="0">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𝐴</m:t>
                            </m:r>
                            <m:r>
                              <a:rPr lang="en-US" altLang="zh-CN" sz="1600" b="0" i="1" smtClean="0">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𝑗</m:t>
                            </m:r>
                            <m:r>
                              <a:rPr lang="en-US" altLang="zh-CN" sz="1600" b="0" i="1" smtClean="0">
                                <a:latin typeface="Cambria Math" panose="02040503050406030204" pitchFamily="18" charset="0"/>
                                <a:ea typeface="微软雅黑" panose="020B0503020204020204" pitchFamily="34" charset="-122"/>
                              </a:rPr>
                              <m:t>]</m:t>
                            </m:r>
                          </m:e>
                        </m:d>
                      </m:e>
                    </m:d>
                    <m:r>
                      <a:rPr lang="en-US" altLang="zh-CN" sz="1600" b="0" i="1" smtClean="0">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𝐴</m:t>
                    </m:r>
                    <m:d>
                      <m:dPr>
                        <m:begChr m:val="["/>
                        <m:endChr m:val="]"/>
                        <m:ctrlPr>
                          <a:rPr lang="en-US" altLang="zh-CN" sz="1600" b="0" i="1" smtClean="0">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𝑗</m:t>
                        </m:r>
                      </m:e>
                    </m:d>
                  </m:oMath>
                </a14:m>
                <a:endParaRPr lang="en-US" altLang="zh-CN" sz="1600" b="0" dirty="0">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en-US" altLang="zh-CN" sz="1600" dirty="0">
                    <a:ea typeface="微软雅黑" panose="020B0503020204020204" pitchFamily="34" charset="-122"/>
                  </a:rPr>
                  <a:t>  </a:t>
                </a:r>
                <a:r>
                  <a:rPr lang="en-US" altLang="zh-CN" sz="1600" b="0" dirty="0">
                    <a:ea typeface="微软雅黑" panose="020B0503020204020204" pitchFamily="34" charset="-122"/>
                  </a:rPr>
                  <a:t>|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𝐶</m:t>
                    </m:r>
                    <m:d>
                      <m:dPr>
                        <m:begChr m:val="["/>
                        <m:endChr m:val="]"/>
                        <m:ctrlPr>
                          <a:rPr lang="en-US" altLang="zh-CN" sz="1600" b="0" i="1" smtClean="0">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𝐴</m:t>
                        </m:r>
                        <m:d>
                          <m:dPr>
                            <m:begChr m:val="["/>
                            <m:endChr m:val="]"/>
                            <m:ctrlPr>
                              <a:rPr lang="en-US" altLang="zh-CN" sz="1600" b="0" i="1" smtClean="0">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𝑗</m:t>
                            </m:r>
                          </m:e>
                        </m:d>
                      </m:e>
                    </m:d>
                    <m:r>
                      <a:rPr lang="en-US" altLang="zh-CN" sz="1600" b="0" i="1" smtClean="0">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𝐶</m:t>
                    </m:r>
                    <m:d>
                      <m:dPr>
                        <m:begChr m:val="["/>
                        <m:endChr m:val="]"/>
                        <m:ctrlPr>
                          <a:rPr lang="en-US" altLang="zh-CN" sz="1600" b="0" i="1" smtClean="0">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𝐴</m:t>
                        </m:r>
                        <m:d>
                          <m:dPr>
                            <m:begChr m:val="["/>
                            <m:endChr m:val="]"/>
                            <m:ctrlPr>
                              <a:rPr lang="en-US" altLang="zh-CN" sz="1600" b="0" i="1" smtClean="0">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𝑗</m:t>
                            </m:r>
                          </m:e>
                        </m:d>
                      </m:e>
                    </m:d>
                    <m:r>
                      <a:rPr lang="en-US" altLang="zh-CN" sz="1600" b="0" i="1" smtClean="0">
                        <a:latin typeface="Cambria Math" panose="02040503050406030204" pitchFamily="18" charset="0"/>
                        <a:ea typeface="微软雅黑" panose="020B0503020204020204" pitchFamily="34" charset="-122"/>
                      </a:rPr>
                      <m:t>−1 </m:t>
                    </m:r>
                  </m:oMath>
                </a14:m>
                <a:endParaRPr lang="en-US" altLang="zh-CN" sz="1600" i="1"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en-US" altLang="zh-CN" sz="1600" b="1" dirty="0">
                    <a:latin typeface="微软雅黑" panose="020B0503020204020204" pitchFamily="34" charset="-122"/>
                    <a:ea typeface="微软雅黑" panose="020B0503020204020204" pitchFamily="34" charset="-122"/>
                  </a:rPr>
                  <a:t> end</a:t>
                </a:r>
                <a:endParaRPr lang="en-US" altLang="zh-CN" sz="1600"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zh-CN" altLang="zh-CN" sz="1600" dirty="0">
                    <a:latin typeface="微软雅黑" panose="020B0503020204020204" pitchFamily="34" charset="-122"/>
                    <a:ea typeface="微软雅黑" panose="020B0503020204020204" pitchFamily="34" charset="-122"/>
                  </a:rPr>
                  <a:t>———————————————</a:t>
                </a:r>
              </a:p>
            </p:txBody>
          </p:sp>
        </mc:Choice>
        <mc:Fallback xmlns="">
          <p:sp>
            <p:nvSpPr>
              <p:cNvPr id="146" name="任意多边形: 形状 145">
                <a:extLst>
                  <a:ext uri="{FF2B5EF4-FFF2-40B4-BE49-F238E27FC236}">
                    <a16:creationId xmlns:a16="http://schemas.microsoft.com/office/drawing/2014/main" id="{EB8F750F-CE4D-4AC7-BEAC-C1DA6A8F4E53}"/>
                  </a:ext>
                </a:extLst>
              </p:cNvPr>
              <p:cNvSpPr>
                <a:spLocks noRot="1" noChangeAspect="1" noMove="1" noResize="1" noEditPoints="1" noAdjustHandles="1" noChangeArrowheads="1" noChangeShapeType="1" noTextEdit="1"/>
              </p:cNvSpPr>
              <p:nvPr/>
            </p:nvSpPr>
            <p:spPr>
              <a:xfrm>
                <a:off x="129493" y="1875051"/>
                <a:ext cx="4886455" cy="4152162"/>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blipFill>
                <a:blip r:embed="rId3"/>
                <a:stretch>
                  <a:fillRect/>
                </a:stretch>
              </a:blipFill>
            </p:spPr>
            <p:txBody>
              <a:bodyPr/>
              <a:lstStyle/>
              <a:p>
                <a:r>
                  <a:rPr lang="zh-CN" altLang="en-US">
                    <a:noFill/>
                  </a:rPr>
                  <a:t> </a:t>
                </a:r>
              </a:p>
            </p:txBody>
          </p:sp>
        </mc:Fallback>
      </mc:AlternateContent>
      <p:sp>
        <p:nvSpPr>
          <p:cNvPr id="2" name="标题 1"/>
          <p:cNvSpPr>
            <a:spLocks noGrp="1"/>
          </p:cNvSpPr>
          <p:nvPr>
            <p:ph type="title"/>
          </p:nvPr>
        </p:nvSpPr>
        <p:spPr/>
        <p:txBody>
          <a:bodyPr/>
          <a:lstStyle/>
          <a:p>
            <a:r>
              <a:rPr lang="en-US" altLang="zh-CN" dirty="0"/>
              <a:t>10.7.1</a:t>
            </a:r>
            <a:r>
              <a:rPr lang="zh-CN" altLang="en-US" dirty="0"/>
              <a:t>  计数排序的示例</a:t>
            </a:r>
          </a:p>
        </p:txBody>
      </p:sp>
      <p:sp>
        <p:nvSpPr>
          <p:cNvPr id="3" name="副标题 2"/>
          <p:cNvSpPr>
            <a:spLocks noGrp="1"/>
          </p:cNvSpPr>
          <p:nvPr>
            <p:ph type="subTitle" idx="1"/>
          </p:nvPr>
        </p:nvSpPr>
        <p:spPr/>
        <p:txBody>
          <a:bodyPr/>
          <a:lstStyle/>
          <a:p>
            <a:r>
              <a:rPr lang="en-US" altLang="zh-CN" dirty="0"/>
              <a:t>10.7.1</a:t>
            </a:r>
            <a:r>
              <a:rPr lang="zh-CN" altLang="en-US" dirty="0"/>
              <a:t> 计数排序</a:t>
            </a:r>
          </a:p>
        </p:txBody>
      </p:sp>
      <p:sp>
        <p:nvSpPr>
          <p:cNvPr id="4" name="文本占位符 3"/>
          <p:cNvSpPr>
            <a:spLocks noGrp="1"/>
          </p:cNvSpPr>
          <p:nvPr>
            <p:ph type="body" idx="10"/>
          </p:nvPr>
        </p:nvSpPr>
        <p:spPr/>
        <p:txBody>
          <a:bodyPr/>
          <a:lstStyle/>
          <a:p>
            <a:r>
              <a:rPr lang="zh-CN" altLang="en-US" dirty="0"/>
              <a:t>数据结构</a:t>
            </a:r>
          </a:p>
        </p:txBody>
      </p:sp>
      <p:sp>
        <p:nvSpPr>
          <p:cNvPr id="71" name="Rectangle 96">
            <a:extLst>
              <a:ext uri="{FF2B5EF4-FFF2-40B4-BE49-F238E27FC236}">
                <a16:creationId xmlns:a16="http://schemas.microsoft.com/office/drawing/2014/main" id="{B578486C-B8F0-46CD-BAB4-8E298AED882F}"/>
              </a:ext>
            </a:extLst>
          </p:cNvPr>
          <p:cNvSpPr>
            <a:spLocks noChangeArrowheads="1"/>
          </p:cNvSpPr>
          <p:nvPr/>
        </p:nvSpPr>
        <p:spPr bwMode="auto">
          <a:xfrm>
            <a:off x="200770" y="4520814"/>
            <a:ext cx="3352800" cy="819150"/>
          </a:xfrm>
          <a:prstGeom prst="rect">
            <a:avLst/>
          </a:prstGeom>
          <a:noFill/>
          <a:ln w="28575">
            <a:solidFill>
              <a:srgbClr val="FFC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53" name="Rectangle 68">
            <a:extLst>
              <a:ext uri="{FF2B5EF4-FFF2-40B4-BE49-F238E27FC236}">
                <a16:creationId xmlns:a16="http://schemas.microsoft.com/office/drawing/2014/main" id="{CAC289C9-2EC9-497A-B75D-20453E9B47F3}"/>
              </a:ext>
            </a:extLst>
          </p:cNvPr>
          <p:cNvSpPr>
            <a:spLocks noChangeArrowheads="1"/>
          </p:cNvSpPr>
          <p:nvPr/>
        </p:nvSpPr>
        <p:spPr bwMode="auto">
          <a:xfrm>
            <a:off x="5838029" y="4063614"/>
            <a:ext cx="533400" cy="457200"/>
          </a:xfrm>
          <a:prstGeom prst="rect">
            <a:avLst/>
          </a:prstGeom>
          <a:solidFill>
            <a:srgbClr val="FF99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endParaRPr lang="zh-CN" altLang="zh-CN" b="1">
              <a:solidFill>
                <a:schemeClr val="folHlink"/>
              </a:solidFill>
              <a:latin typeface="Times New Roman" pitchFamily="18" charset="0"/>
            </a:endParaRPr>
          </a:p>
        </p:txBody>
      </p:sp>
      <p:sp>
        <p:nvSpPr>
          <p:cNvPr id="54" name="Rectangle 9">
            <a:extLst>
              <a:ext uri="{FF2B5EF4-FFF2-40B4-BE49-F238E27FC236}">
                <a16:creationId xmlns:a16="http://schemas.microsoft.com/office/drawing/2014/main" id="{1C423FC7-7EA2-4228-8939-7EA438B5C798}"/>
              </a:ext>
            </a:extLst>
          </p:cNvPr>
          <p:cNvSpPr>
            <a:spLocks noChangeArrowheads="1"/>
          </p:cNvSpPr>
          <p:nvPr/>
        </p:nvSpPr>
        <p:spPr bwMode="auto">
          <a:xfrm>
            <a:off x="9648029" y="3073014"/>
            <a:ext cx="549275" cy="457200"/>
          </a:xfrm>
          <a:prstGeom prst="rect">
            <a:avLst/>
          </a:prstGeom>
          <a:solidFill>
            <a:srgbClr val="FF99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r>
              <a:rPr lang="en-US" altLang="zh-CN" b="1">
                <a:solidFill>
                  <a:schemeClr val="folHlink"/>
                </a:solidFill>
                <a:latin typeface="Times New Roman" pitchFamily="18" charset="0"/>
              </a:rPr>
              <a:t>1</a:t>
            </a:r>
          </a:p>
        </p:txBody>
      </p:sp>
      <p:sp>
        <p:nvSpPr>
          <p:cNvPr id="55" name="Rectangle 2">
            <a:extLst>
              <a:ext uri="{FF2B5EF4-FFF2-40B4-BE49-F238E27FC236}">
                <a16:creationId xmlns:a16="http://schemas.microsoft.com/office/drawing/2014/main" id="{6C142104-CA1B-4435-826A-448B4330D1F1}"/>
              </a:ext>
            </a:extLst>
          </p:cNvPr>
          <p:cNvSpPr>
            <a:spLocks noChangeArrowheads="1"/>
          </p:cNvSpPr>
          <p:nvPr/>
        </p:nvSpPr>
        <p:spPr bwMode="auto">
          <a:xfrm>
            <a:off x="6371429" y="4063614"/>
            <a:ext cx="563563" cy="457200"/>
          </a:xfrm>
          <a:prstGeom prst="rect">
            <a:avLst/>
          </a:prstGeom>
          <a:solidFill>
            <a:srgbClr val="FF99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r>
              <a:rPr lang="en-US" altLang="zh-CN" b="1">
                <a:solidFill>
                  <a:schemeClr val="folHlink"/>
                </a:solidFill>
                <a:latin typeface="Times New Roman" pitchFamily="18" charset="0"/>
              </a:rPr>
              <a:t>3</a:t>
            </a:r>
          </a:p>
        </p:txBody>
      </p:sp>
      <p:sp>
        <p:nvSpPr>
          <p:cNvPr id="56" name="Rectangle 3">
            <a:extLst>
              <a:ext uri="{FF2B5EF4-FFF2-40B4-BE49-F238E27FC236}">
                <a16:creationId xmlns:a16="http://schemas.microsoft.com/office/drawing/2014/main" id="{A769269B-7862-4663-9BC2-2B47010CFD98}"/>
              </a:ext>
            </a:extLst>
          </p:cNvPr>
          <p:cNvSpPr>
            <a:spLocks noChangeArrowheads="1"/>
          </p:cNvSpPr>
          <p:nvPr/>
        </p:nvSpPr>
        <p:spPr bwMode="auto">
          <a:xfrm>
            <a:off x="8031954" y="4063614"/>
            <a:ext cx="549275" cy="457200"/>
          </a:xfrm>
          <a:prstGeom prst="rect">
            <a:avLst/>
          </a:prstGeom>
          <a:solidFill>
            <a:srgbClr val="FF99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r>
              <a:rPr lang="en-US" altLang="zh-CN" b="1">
                <a:solidFill>
                  <a:schemeClr val="folHlink"/>
                </a:solidFill>
                <a:latin typeface="Times New Roman" pitchFamily="18" charset="0"/>
              </a:rPr>
              <a:t>4</a:t>
            </a:r>
          </a:p>
        </p:txBody>
      </p:sp>
      <p:sp>
        <p:nvSpPr>
          <p:cNvPr id="57" name="Rectangle 4">
            <a:extLst>
              <a:ext uri="{FF2B5EF4-FFF2-40B4-BE49-F238E27FC236}">
                <a16:creationId xmlns:a16="http://schemas.microsoft.com/office/drawing/2014/main" id="{8CEEDD60-39D2-4C40-9A47-B29565A1CC65}"/>
              </a:ext>
            </a:extLst>
          </p:cNvPr>
          <p:cNvSpPr>
            <a:spLocks noChangeArrowheads="1"/>
          </p:cNvSpPr>
          <p:nvPr/>
        </p:nvSpPr>
        <p:spPr bwMode="auto">
          <a:xfrm>
            <a:off x="11295854" y="3087302"/>
            <a:ext cx="547688" cy="457200"/>
          </a:xfrm>
          <a:prstGeom prst="rect">
            <a:avLst/>
          </a:prstGeom>
          <a:solidFill>
            <a:srgbClr val="FF99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r>
              <a:rPr lang="en-US" altLang="zh-CN" b="1">
                <a:solidFill>
                  <a:schemeClr val="folHlink"/>
                </a:solidFill>
                <a:latin typeface="Times New Roman" pitchFamily="18" charset="0"/>
              </a:rPr>
              <a:t>4</a:t>
            </a:r>
          </a:p>
        </p:txBody>
      </p:sp>
      <p:sp>
        <p:nvSpPr>
          <p:cNvPr id="58" name="Rectangle 5">
            <a:extLst>
              <a:ext uri="{FF2B5EF4-FFF2-40B4-BE49-F238E27FC236}">
                <a16:creationId xmlns:a16="http://schemas.microsoft.com/office/drawing/2014/main" id="{B0455319-A500-429C-B953-0A3D371FBDA1}"/>
              </a:ext>
            </a:extLst>
          </p:cNvPr>
          <p:cNvSpPr>
            <a:spLocks noChangeArrowheads="1"/>
          </p:cNvSpPr>
          <p:nvPr/>
        </p:nvSpPr>
        <p:spPr bwMode="auto">
          <a:xfrm>
            <a:off x="6934992" y="4063614"/>
            <a:ext cx="549275" cy="457200"/>
          </a:xfrm>
          <a:prstGeom prst="rect">
            <a:avLst/>
          </a:prstGeom>
          <a:solidFill>
            <a:srgbClr val="FF99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r>
              <a:rPr lang="en-US" altLang="zh-CN" b="1">
                <a:solidFill>
                  <a:schemeClr val="folHlink"/>
                </a:solidFill>
                <a:latin typeface="Times New Roman" pitchFamily="18" charset="0"/>
              </a:rPr>
              <a:t>3</a:t>
            </a:r>
          </a:p>
        </p:txBody>
      </p:sp>
      <p:sp>
        <p:nvSpPr>
          <p:cNvPr id="59" name="Rectangle 6">
            <a:extLst>
              <a:ext uri="{FF2B5EF4-FFF2-40B4-BE49-F238E27FC236}">
                <a16:creationId xmlns:a16="http://schemas.microsoft.com/office/drawing/2014/main" id="{DE2AEC2F-1986-4047-A1BC-A02E07ECBA7A}"/>
              </a:ext>
            </a:extLst>
          </p:cNvPr>
          <p:cNvSpPr>
            <a:spLocks noChangeArrowheads="1"/>
          </p:cNvSpPr>
          <p:nvPr/>
        </p:nvSpPr>
        <p:spPr bwMode="auto">
          <a:xfrm>
            <a:off x="5818979" y="4058852"/>
            <a:ext cx="549275" cy="457200"/>
          </a:xfrm>
          <a:prstGeom prst="rect">
            <a:avLst/>
          </a:prstGeom>
          <a:solidFill>
            <a:srgbClr val="FFFF66"/>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r>
              <a:rPr lang="en-US" altLang="zh-CN" b="1">
                <a:solidFill>
                  <a:schemeClr val="folHlink"/>
                </a:solidFill>
                <a:latin typeface="Times New Roman" pitchFamily="18" charset="0"/>
              </a:rPr>
              <a:t>1</a:t>
            </a:r>
          </a:p>
        </p:txBody>
      </p:sp>
      <p:sp>
        <p:nvSpPr>
          <p:cNvPr id="60" name="Rectangle 7">
            <a:extLst>
              <a:ext uri="{FF2B5EF4-FFF2-40B4-BE49-F238E27FC236}">
                <a16:creationId xmlns:a16="http://schemas.microsoft.com/office/drawing/2014/main" id="{1AB5DA9C-C40A-4B9F-BC9B-053D21D4085E}"/>
              </a:ext>
            </a:extLst>
          </p:cNvPr>
          <p:cNvSpPr>
            <a:spLocks noChangeArrowheads="1"/>
          </p:cNvSpPr>
          <p:nvPr/>
        </p:nvSpPr>
        <p:spPr bwMode="auto">
          <a:xfrm>
            <a:off x="10744992" y="3073014"/>
            <a:ext cx="549275" cy="457200"/>
          </a:xfrm>
          <a:prstGeom prst="rect">
            <a:avLst/>
          </a:prstGeom>
          <a:solidFill>
            <a:srgbClr val="FF99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r>
              <a:rPr lang="en-US" altLang="zh-CN" b="1">
                <a:solidFill>
                  <a:schemeClr val="folHlink"/>
                </a:solidFill>
                <a:latin typeface="Times New Roman" pitchFamily="18" charset="0"/>
              </a:rPr>
              <a:t>1</a:t>
            </a:r>
          </a:p>
        </p:txBody>
      </p:sp>
      <p:sp>
        <p:nvSpPr>
          <p:cNvPr id="61" name="Rectangle 8">
            <a:extLst>
              <a:ext uri="{FF2B5EF4-FFF2-40B4-BE49-F238E27FC236}">
                <a16:creationId xmlns:a16="http://schemas.microsoft.com/office/drawing/2014/main" id="{C77BCB76-7882-4B30-9317-A2A9F5C72B76}"/>
              </a:ext>
            </a:extLst>
          </p:cNvPr>
          <p:cNvSpPr>
            <a:spLocks noChangeArrowheads="1"/>
          </p:cNvSpPr>
          <p:nvPr/>
        </p:nvSpPr>
        <p:spPr bwMode="auto">
          <a:xfrm>
            <a:off x="9648029" y="3063489"/>
            <a:ext cx="549275" cy="457200"/>
          </a:xfrm>
          <a:prstGeom prst="rect">
            <a:avLst/>
          </a:prstGeom>
          <a:solidFill>
            <a:srgbClr val="FFFF66"/>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r>
              <a:rPr lang="en-US" altLang="zh-CN" b="1">
                <a:solidFill>
                  <a:schemeClr val="folHlink"/>
                </a:solidFill>
                <a:latin typeface="Times New Roman" pitchFamily="18" charset="0"/>
              </a:rPr>
              <a:t>1</a:t>
            </a:r>
          </a:p>
        </p:txBody>
      </p:sp>
      <p:sp>
        <p:nvSpPr>
          <p:cNvPr id="62" name="Rectangle 11">
            <a:extLst>
              <a:ext uri="{FF2B5EF4-FFF2-40B4-BE49-F238E27FC236}">
                <a16:creationId xmlns:a16="http://schemas.microsoft.com/office/drawing/2014/main" id="{6AF85C0C-9B74-433B-8EA1-D7160AE6307E}"/>
              </a:ext>
            </a:extLst>
          </p:cNvPr>
          <p:cNvSpPr>
            <a:spLocks noChangeArrowheads="1"/>
          </p:cNvSpPr>
          <p:nvPr/>
        </p:nvSpPr>
        <p:spPr bwMode="auto">
          <a:xfrm>
            <a:off x="8031954" y="3073014"/>
            <a:ext cx="549275" cy="457200"/>
          </a:xfrm>
          <a:prstGeom prst="rect">
            <a:avLst/>
          </a:prstGeom>
          <a:solidFill>
            <a:srgbClr val="FF99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r>
              <a:rPr lang="en-US" altLang="zh-CN" b="1">
                <a:solidFill>
                  <a:schemeClr val="folHlink"/>
                </a:solidFill>
                <a:latin typeface="Times New Roman" pitchFamily="18" charset="0"/>
              </a:rPr>
              <a:t>3</a:t>
            </a:r>
          </a:p>
        </p:txBody>
      </p:sp>
      <p:sp>
        <p:nvSpPr>
          <p:cNvPr id="63" name="Rectangle 12">
            <a:extLst>
              <a:ext uri="{FF2B5EF4-FFF2-40B4-BE49-F238E27FC236}">
                <a16:creationId xmlns:a16="http://schemas.microsoft.com/office/drawing/2014/main" id="{F93106AC-AC15-4B88-8237-6EAC4455B1B7}"/>
              </a:ext>
            </a:extLst>
          </p:cNvPr>
          <p:cNvSpPr>
            <a:spLocks noChangeArrowheads="1"/>
          </p:cNvSpPr>
          <p:nvPr/>
        </p:nvSpPr>
        <p:spPr bwMode="auto">
          <a:xfrm>
            <a:off x="7484267" y="3073014"/>
            <a:ext cx="547687" cy="457200"/>
          </a:xfrm>
          <a:prstGeom prst="rect">
            <a:avLst/>
          </a:prstGeom>
          <a:solidFill>
            <a:srgbClr val="FF99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r>
              <a:rPr lang="en-US" altLang="zh-CN" b="1">
                <a:solidFill>
                  <a:schemeClr val="folHlink"/>
                </a:solidFill>
                <a:latin typeface="Times New Roman" pitchFamily="18" charset="0"/>
              </a:rPr>
              <a:t>4</a:t>
            </a:r>
          </a:p>
        </p:txBody>
      </p:sp>
      <p:sp>
        <p:nvSpPr>
          <p:cNvPr id="64" name="Rectangle 13">
            <a:extLst>
              <a:ext uri="{FF2B5EF4-FFF2-40B4-BE49-F238E27FC236}">
                <a16:creationId xmlns:a16="http://schemas.microsoft.com/office/drawing/2014/main" id="{0276A245-E766-45B0-942D-A619EECA5EC6}"/>
              </a:ext>
            </a:extLst>
          </p:cNvPr>
          <p:cNvSpPr>
            <a:spLocks noChangeArrowheads="1"/>
          </p:cNvSpPr>
          <p:nvPr/>
        </p:nvSpPr>
        <p:spPr bwMode="auto">
          <a:xfrm>
            <a:off x="6934992" y="3073014"/>
            <a:ext cx="549275" cy="457200"/>
          </a:xfrm>
          <a:prstGeom prst="rect">
            <a:avLst/>
          </a:prstGeom>
          <a:solidFill>
            <a:srgbClr val="FF99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r>
              <a:rPr lang="en-US" altLang="zh-CN" b="1">
                <a:solidFill>
                  <a:schemeClr val="folHlink"/>
                </a:solidFill>
                <a:latin typeface="Times New Roman" pitchFamily="18" charset="0"/>
              </a:rPr>
              <a:t>3</a:t>
            </a:r>
          </a:p>
        </p:txBody>
      </p:sp>
      <p:sp>
        <p:nvSpPr>
          <p:cNvPr id="65" name="Rectangle 14">
            <a:extLst>
              <a:ext uri="{FF2B5EF4-FFF2-40B4-BE49-F238E27FC236}">
                <a16:creationId xmlns:a16="http://schemas.microsoft.com/office/drawing/2014/main" id="{7770FDDA-4796-44A6-AA8C-4A87EDD2D4F0}"/>
              </a:ext>
            </a:extLst>
          </p:cNvPr>
          <p:cNvSpPr>
            <a:spLocks noChangeArrowheads="1"/>
          </p:cNvSpPr>
          <p:nvPr/>
        </p:nvSpPr>
        <p:spPr bwMode="auto">
          <a:xfrm>
            <a:off x="6371429" y="3073014"/>
            <a:ext cx="563563" cy="457200"/>
          </a:xfrm>
          <a:prstGeom prst="rect">
            <a:avLst/>
          </a:prstGeom>
          <a:solidFill>
            <a:srgbClr val="FFFF66"/>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r>
              <a:rPr lang="en-US" altLang="zh-CN" b="1">
                <a:solidFill>
                  <a:schemeClr val="folHlink"/>
                </a:solidFill>
                <a:latin typeface="Times New Roman" pitchFamily="18" charset="0"/>
              </a:rPr>
              <a:t>1</a:t>
            </a:r>
          </a:p>
        </p:txBody>
      </p:sp>
      <p:sp>
        <p:nvSpPr>
          <p:cNvPr id="66" name="Rectangle 15">
            <a:extLst>
              <a:ext uri="{FF2B5EF4-FFF2-40B4-BE49-F238E27FC236}">
                <a16:creationId xmlns:a16="http://schemas.microsoft.com/office/drawing/2014/main" id="{35631365-DE5F-4045-8641-D89482162A4C}"/>
              </a:ext>
            </a:extLst>
          </p:cNvPr>
          <p:cNvSpPr>
            <a:spLocks noChangeArrowheads="1"/>
          </p:cNvSpPr>
          <p:nvPr/>
        </p:nvSpPr>
        <p:spPr bwMode="auto">
          <a:xfrm>
            <a:off x="5838029" y="3073014"/>
            <a:ext cx="533400" cy="457200"/>
          </a:xfrm>
          <a:prstGeom prst="rect">
            <a:avLst/>
          </a:prstGeom>
          <a:solidFill>
            <a:srgbClr val="FF99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r>
              <a:rPr lang="en-US" altLang="zh-CN" b="1">
                <a:solidFill>
                  <a:schemeClr val="folHlink"/>
                </a:solidFill>
                <a:latin typeface="Times New Roman" pitchFamily="18" charset="0"/>
              </a:rPr>
              <a:t>4</a:t>
            </a:r>
          </a:p>
        </p:txBody>
      </p:sp>
      <p:sp>
        <p:nvSpPr>
          <p:cNvPr id="67" name="Line 16">
            <a:extLst>
              <a:ext uri="{FF2B5EF4-FFF2-40B4-BE49-F238E27FC236}">
                <a16:creationId xmlns:a16="http://schemas.microsoft.com/office/drawing/2014/main" id="{0C2C290C-3319-40C1-963A-DD7CB24D1334}"/>
              </a:ext>
            </a:extLst>
          </p:cNvPr>
          <p:cNvSpPr>
            <a:spLocks noChangeShapeType="1"/>
          </p:cNvSpPr>
          <p:nvPr/>
        </p:nvSpPr>
        <p:spPr bwMode="auto">
          <a:xfrm>
            <a:off x="5838029" y="3073014"/>
            <a:ext cx="2743200" cy="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68" name="Line 17">
            <a:extLst>
              <a:ext uri="{FF2B5EF4-FFF2-40B4-BE49-F238E27FC236}">
                <a16:creationId xmlns:a16="http://schemas.microsoft.com/office/drawing/2014/main" id="{E15F1121-29E8-4708-9357-15D50D7F6F2B}"/>
              </a:ext>
            </a:extLst>
          </p:cNvPr>
          <p:cNvSpPr>
            <a:spLocks noChangeShapeType="1"/>
          </p:cNvSpPr>
          <p:nvPr/>
        </p:nvSpPr>
        <p:spPr bwMode="auto">
          <a:xfrm>
            <a:off x="5838029" y="3530214"/>
            <a:ext cx="2743200" cy="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69" name="Line 18">
            <a:extLst>
              <a:ext uri="{FF2B5EF4-FFF2-40B4-BE49-F238E27FC236}">
                <a16:creationId xmlns:a16="http://schemas.microsoft.com/office/drawing/2014/main" id="{6C6869BF-FE1A-4D1A-B800-B7BE7099A5F8}"/>
              </a:ext>
            </a:extLst>
          </p:cNvPr>
          <p:cNvSpPr>
            <a:spLocks noChangeShapeType="1"/>
          </p:cNvSpPr>
          <p:nvPr/>
        </p:nvSpPr>
        <p:spPr bwMode="auto">
          <a:xfrm>
            <a:off x="5838029" y="3073014"/>
            <a:ext cx="0" cy="45720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14" name="Line 19">
            <a:extLst>
              <a:ext uri="{FF2B5EF4-FFF2-40B4-BE49-F238E27FC236}">
                <a16:creationId xmlns:a16="http://schemas.microsoft.com/office/drawing/2014/main" id="{7E0819BD-8BA2-4EA1-9820-16EF423C6537}"/>
              </a:ext>
            </a:extLst>
          </p:cNvPr>
          <p:cNvSpPr>
            <a:spLocks noChangeShapeType="1"/>
          </p:cNvSpPr>
          <p:nvPr/>
        </p:nvSpPr>
        <p:spPr bwMode="auto">
          <a:xfrm>
            <a:off x="6371429" y="3073014"/>
            <a:ext cx="0" cy="457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15" name="Line 20">
            <a:extLst>
              <a:ext uri="{FF2B5EF4-FFF2-40B4-BE49-F238E27FC236}">
                <a16:creationId xmlns:a16="http://schemas.microsoft.com/office/drawing/2014/main" id="{CBC15C84-C69C-4F1F-BFA8-90C906CE0526}"/>
              </a:ext>
            </a:extLst>
          </p:cNvPr>
          <p:cNvSpPr>
            <a:spLocks noChangeShapeType="1"/>
          </p:cNvSpPr>
          <p:nvPr/>
        </p:nvSpPr>
        <p:spPr bwMode="auto">
          <a:xfrm>
            <a:off x="6934992" y="3073014"/>
            <a:ext cx="0" cy="457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16" name="Line 21">
            <a:extLst>
              <a:ext uri="{FF2B5EF4-FFF2-40B4-BE49-F238E27FC236}">
                <a16:creationId xmlns:a16="http://schemas.microsoft.com/office/drawing/2014/main" id="{F299C934-4FD1-40EC-A835-06660D902B90}"/>
              </a:ext>
            </a:extLst>
          </p:cNvPr>
          <p:cNvSpPr>
            <a:spLocks noChangeShapeType="1"/>
          </p:cNvSpPr>
          <p:nvPr/>
        </p:nvSpPr>
        <p:spPr bwMode="auto">
          <a:xfrm>
            <a:off x="7484267" y="3073014"/>
            <a:ext cx="0" cy="457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17" name="Line 22">
            <a:extLst>
              <a:ext uri="{FF2B5EF4-FFF2-40B4-BE49-F238E27FC236}">
                <a16:creationId xmlns:a16="http://schemas.microsoft.com/office/drawing/2014/main" id="{1C6CFABB-25D0-40F8-BF78-B8E1344DC2D9}"/>
              </a:ext>
            </a:extLst>
          </p:cNvPr>
          <p:cNvSpPr>
            <a:spLocks noChangeShapeType="1"/>
          </p:cNvSpPr>
          <p:nvPr/>
        </p:nvSpPr>
        <p:spPr bwMode="auto">
          <a:xfrm>
            <a:off x="8031954" y="3073014"/>
            <a:ext cx="0" cy="457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18" name="Line 23">
            <a:extLst>
              <a:ext uri="{FF2B5EF4-FFF2-40B4-BE49-F238E27FC236}">
                <a16:creationId xmlns:a16="http://schemas.microsoft.com/office/drawing/2014/main" id="{9BDA8E7B-91CF-4936-8EBE-F9A0078866C2}"/>
              </a:ext>
            </a:extLst>
          </p:cNvPr>
          <p:cNvSpPr>
            <a:spLocks noChangeShapeType="1"/>
          </p:cNvSpPr>
          <p:nvPr/>
        </p:nvSpPr>
        <p:spPr bwMode="auto">
          <a:xfrm>
            <a:off x="8581229" y="3073014"/>
            <a:ext cx="0" cy="45720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graphicFrame>
        <p:nvGraphicFramePr>
          <p:cNvPr id="119" name="Group 24">
            <a:extLst>
              <a:ext uri="{FF2B5EF4-FFF2-40B4-BE49-F238E27FC236}">
                <a16:creationId xmlns:a16="http://schemas.microsoft.com/office/drawing/2014/main" id="{D1B8AE03-5458-4D78-AD14-C0F0F2EC26A8}"/>
              </a:ext>
            </a:extLst>
          </p:cNvPr>
          <p:cNvGraphicFramePr>
            <a:graphicFrameLocks noGrp="1"/>
          </p:cNvGraphicFramePr>
          <p:nvPr>
            <p:extLst>
              <p:ext uri="{D42A27DB-BD31-4B8C-83A1-F6EECF244321}">
                <p14:modId xmlns:p14="http://schemas.microsoft.com/office/powerpoint/2010/main" val="1776239791"/>
              </p:ext>
            </p:extLst>
          </p:nvPr>
        </p:nvGraphicFramePr>
        <p:xfrm>
          <a:off x="5838029" y="2692014"/>
          <a:ext cx="2743200" cy="457200"/>
        </p:xfrm>
        <a:graphic>
          <a:graphicData uri="http://schemas.openxmlformats.org/drawingml/2006/table">
            <a:tbl>
              <a:tblPr/>
              <a:tblGrid>
                <a:gridCol w="549275">
                  <a:extLst>
                    <a:ext uri="{9D8B030D-6E8A-4147-A177-3AD203B41FA5}">
                      <a16:colId xmlns:a16="http://schemas.microsoft.com/office/drawing/2014/main" val="20000"/>
                    </a:ext>
                  </a:extLst>
                </a:gridCol>
                <a:gridCol w="547688">
                  <a:extLst>
                    <a:ext uri="{9D8B030D-6E8A-4147-A177-3AD203B41FA5}">
                      <a16:colId xmlns:a16="http://schemas.microsoft.com/office/drawing/2014/main" val="20001"/>
                    </a:ext>
                  </a:extLst>
                </a:gridCol>
                <a:gridCol w="549275">
                  <a:extLst>
                    <a:ext uri="{9D8B030D-6E8A-4147-A177-3AD203B41FA5}">
                      <a16:colId xmlns:a16="http://schemas.microsoft.com/office/drawing/2014/main" val="20002"/>
                    </a:ext>
                  </a:extLst>
                </a:gridCol>
                <a:gridCol w="547687">
                  <a:extLst>
                    <a:ext uri="{9D8B030D-6E8A-4147-A177-3AD203B41FA5}">
                      <a16:colId xmlns:a16="http://schemas.microsoft.com/office/drawing/2014/main" val="20003"/>
                    </a:ext>
                  </a:extLst>
                </a:gridCol>
                <a:gridCol w="549275">
                  <a:extLst>
                    <a:ext uri="{9D8B030D-6E8A-4147-A177-3AD203B41FA5}">
                      <a16:colId xmlns:a16="http://schemas.microsoft.com/office/drawing/2014/main" val="20004"/>
                    </a:ext>
                  </a:extLst>
                </a:gridCol>
              </a:tblGrid>
              <a:tr h="457200">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1</a:t>
                      </a:r>
                    </a:p>
                  </a:txBody>
                  <a:tcPr horzOverflow="overflow">
                    <a:lnL cap="flat">
                      <a:noFill/>
                    </a:lnL>
                    <a:lnR>
                      <a:noFill/>
                    </a:lnR>
                    <a:lnT cap="flat">
                      <a:noFill/>
                    </a:lnT>
                    <a:lnB cap="flat">
                      <a:noFill/>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2</a:t>
                      </a:r>
                    </a:p>
                  </a:txBody>
                  <a:tcPr horzOverflow="overflow">
                    <a:lnL>
                      <a:noFill/>
                    </a:lnL>
                    <a:lnR>
                      <a:noFill/>
                    </a:lnR>
                    <a:lnT cap="flat">
                      <a:noFill/>
                    </a:lnT>
                    <a:lnB cap="flat">
                      <a:noFill/>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3</a:t>
                      </a:r>
                    </a:p>
                  </a:txBody>
                  <a:tcPr horzOverflow="overflow">
                    <a:lnL>
                      <a:noFill/>
                    </a:lnL>
                    <a:lnR>
                      <a:noFill/>
                    </a:lnR>
                    <a:lnT cap="flat">
                      <a:noFill/>
                    </a:lnT>
                    <a:lnB cap="flat">
                      <a:noFill/>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4</a:t>
                      </a:r>
                    </a:p>
                  </a:txBody>
                  <a:tcPr horzOverflow="overflow">
                    <a:lnL>
                      <a:noFill/>
                    </a:lnL>
                    <a:lnR>
                      <a:noFill/>
                    </a:lnR>
                    <a:lnT cap="flat">
                      <a:noFill/>
                    </a:lnT>
                    <a:lnB cap="flat">
                      <a:noFill/>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5</a:t>
                      </a:r>
                    </a:p>
                  </a:txBody>
                  <a:tcPr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120" name="Text Box 42">
            <a:extLst>
              <a:ext uri="{FF2B5EF4-FFF2-40B4-BE49-F238E27FC236}">
                <a16:creationId xmlns:a16="http://schemas.microsoft.com/office/drawing/2014/main" id="{1FA2C2DF-28AB-4762-8750-D77F6CAABE3F}"/>
              </a:ext>
            </a:extLst>
          </p:cNvPr>
          <p:cNvSpPr txBox="1">
            <a:spLocks noChangeArrowheads="1"/>
          </p:cNvSpPr>
          <p:nvPr/>
        </p:nvSpPr>
        <p:spPr bwMode="auto">
          <a:xfrm>
            <a:off x="5228429" y="3104764"/>
            <a:ext cx="4270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i="1">
                <a:solidFill>
                  <a:srgbClr val="006600"/>
                </a:solidFill>
              </a:rPr>
              <a:t>A:</a:t>
            </a:r>
          </a:p>
        </p:txBody>
      </p:sp>
      <p:sp>
        <p:nvSpPr>
          <p:cNvPr id="121" name="Rectangle 43">
            <a:extLst>
              <a:ext uri="{FF2B5EF4-FFF2-40B4-BE49-F238E27FC236}">
                <a16:creationId xmlns:a16="http://schemas.microsoft.com/office/drawing/2014/main" id="{66DC5ADF-B857-4B7B-8097-D573F7571F64}"/>
              </a:ext>
            </a:extLst>
          </p:cNvPr>
          <p:cNvSpPr>
            <a:spLocks noChangeArrowheads="1"/>
          </p:cNvSpPr>
          <p:nvPr/>
        </p:nvSpPr>
        <p:spPr bwMode="auto">
          <a:xfrm>
            <a:off x="10197304" y="3073014"/>
            <a:ext cx="547688" cy="457200"/>
          </a:xfrm>
          <a:prstGeom prst="rect">
            <a:avLst/>
          </a:prstGeom>
          <a:solidFill>
            <a:srgbClr val="FF99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r>
              <a:rPr lang="en-US" altLang="zh-CN" b="1">
                <a:solidFill>
                  <a:schemeClr val="folHlink"/>
                </a:solidFill>
                <a:latin typeface="Times New Roman" pitchFamily="18" charset="0"/>
              </a:rPr>
              <a:t>1</a:t>
            </a:r>
          </a:p>
        </p:txBody>
      </p:sp>
      <p:sp>
        <p:nvSpPr>
          <p:cNvPr id="122" name="Line 44">
            <a:extLst>
              <a:ext uri="{FF2B5EF4-FFF2-40B4-BE49-F238E27FC236}">
                <a16:creationId xmlns:a16="http://schemas.microsoft.com/office/drawing/2014/main" id="{58C1F749-5E83-4B20-9866-451B2E292EF2}"/>
              </a:ext>
            </a:extLst>
          </p:cNvPr>
          <p:cNvSpPr>
            <a:spLocks noChangeShapeType="1"/>
          </p:cNvSpPr>
          <p:nvPr/>
        </p:nvSpPr>
        <p:spPr bwMode="auto">
          <a:xfrm>
            <a:off x="9648029" y="3073014"/>
            <a:ext cx="2193925" cy="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23" name="Line 45">
            <a:extLst>
              <a:ext uri="{FF2B5EF4-FFF2-40B4-BE49-F238E27FC236}">
                <a16:creationId xmlns:a16="http://schemas.microsoft.com/office/drawing/2014/main" id="{C3AB5F00-6F79-4DB1-B913-3480DAFC4DA1}"/>
              </a:ext>
            </a:extLst>
          </p:cNvPr>
          <p:cNvSpPr>
            <a:spLocks noChangeShapeType="1"/>
          </p:cNvSpPr>
          <p:nvPr/>
        </p:nvSpPr>
        <p:spPr bwMode="auto">
          <a:xfrm>
            <a:off x="9648029" y="3530214"/>
            <a:ext cx="2193925" cy="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24" name="Line 46">
            <a:extLst>
              <a:ext uri="{FF2B5EF4-FFF2-40B4-BE49-F238E27FC236}">
                <a16:creationId xmlns:a16="http://schemas.microsoft.com/office/drawing/2014/main" id="{4550C82F-9056-4C27-B13F-A04142C3EB06}"/>
              </a:ext>
            </a:extLst>
          </p:cNvPr>
          <p:cNvSpPr>
            <a:spLocks noChangeShapeType="1"/>
          </p:cNvSpPr>
          <p:nvPr/>
        </p:nvSpPr>
        <p:spPr bwMode="auto">
          <a:xfrm>
            <a:off x="9648029" y="3073014"/>
            <a:ext cx="0" cy="45720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25" name="Line 47">
            <a:extLst>
              <a:ext uri="{FF2B5EF4-FFF2-40B4-BE49-F238E27FC236}">
                <a16:creationId xmlns:a16="http://schemas.microsoft.com/office/drawing/2014/main" id="{08931F53-3F94-473A-81BB-AB9081E4624D}"/>
              </a:ext>
            </a:extLst>
          </p:cNvPr>
          <p:cNvSpPr>
            <a:spLocks noChangeShapeType="1"/>
          </p:cNvSpPr>
          <p:nvPr/>
        </p:nvSpPr>
        <p:spPr bwMode="auto">
          <a:xfrm>
            <a:off x="10197304" y="3073014"/>
            <a:ext cx="0" cy="457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26" name="Line 48">
            <a:extLst>
              <a:ext uri="{FF2B5EF4-FFF2-40B4-BE49-F238E27FC236}">
                <a16:creationId xmlns:a16="http://schemas.microsoft.com/office/drawing/2014/main" id="{E33B06A0-146B-4FA4-AE58-B28595F73480}"/>
              </a:ext>
            </a:extLst>
          </p:cNvPr>
          <p:cNvSpPr>
            <a:spLocks noChangeShapeType="1"/>
          </p:cNvSpPr>
          <p:nvPr/>
        </p:nvSpPr>
        <p:spPr bwMode="auto">
          <a:xfrm>
            <a:off x="10744992" y="3073014"/>
            <a:ext cx="0" cy="457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27" name="Line 49">
            <a:extLst>
              <a:ext uri="{FF2B5EF4-FFF2-40B4-BE49-F238E27FC236}">
                <a16:creationId xmlns:a16="http://schemas.microsoft.com/office/drawing/2014/main" id="{E7DE50C2-A444-4F6C-97EA-AB5B875A704B}"/>
              </a:ext>
            </a:extLst>
          </p:cNvPr>
          <p:cNvSpPr>
            <a:spLocks noChangeShapeType="1"/>
          </p:cNvSpPr>
          <p:nvPr/>
        </p:nvSpPr>
        <p:spPr bwMode="auto">
          <a:xfrm>
            <a:off x="11294267" y="3073014"/>
            <a:ext cx="0" cy="457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28" name="Line 50">
            <a:extLst>
              <a:ext uri="{FF2B5EF4-FFF2-40B4-BE49-F238E27FC236}">
                <a16:creationId xmlns:a16="http://schemas.microsoft.com/office/drawing/2014/main" id="{844662AC-28E3-40EE-9BB8-C15DE5163450}"/>
              </a:ext>
            </a:extLst>
          </p:cNvPr>
          <p:cNvSpPr>
            <a:spLocks noChangeShapeType="1"/>
          </p:cNvSpPr>
          <p:nvPr/>
        </p:nvSpPr>
        <p:spPr bwMode="auto">
          <a:xfrm>
            <a:off x="11841954" y="3073014"/>
            <a:ext cx="0" cy="45720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graphicFrame>
        <p:nvGraphicFramePr>
          <p:cNvPr id="129" name="Group 51">
            <a:extLst>
              <a:ext uri="{FF2B5EF4-FFF2-40B4-BE49-F238E27FC236}">
                <a16:creationId xmlns:a16="http://schemas.microsoft.com/office/drawing/2014/main" id="{13E06E6A-233B-42DB-8A97-1E59690F11F4}"/>
              </a:ext>
            </a:extLst>
          </p:cNvPr>
          <p:cNvGraphicFramePr>
            <a:graphicFrameLocks noGrp="1"/>
          </p:cNvGraphicFramePr>
          <p:nvPr>
            <p:extLst>
              <p:ext uri="{D42A27DB-BD31-4B8C-83A1-F6EECF244321}">
                <p14:modId xmlns:p14="http://schemas.microsoft.com/office/powerpoint/2010/main" val="900381150"/>
              </p:ext>
            </p:extLst>
          </p:nvPr>
        </p:nvGraphicFramePr>
        <p:xfrm>
          <a:off x="9648029" y="2692014"/>
          <a:ext cx="2193925" cy="457200"/>
        </p:xfrm>
        <a:graphic>
          <a:graphicData uri="http://schemas.openxmlformats.org/drawingml/2006/table">
            <a:tbl>
              <a:tblPr/>
              <a:tblGrid>
                <a:gridCol w="549275">
                  <a:extLst>
                    <a:ext uri="{9D8B030D-6E8A-4147-A177-3AD203B41FA5}">
                      <a16:colId xmlns:a16="http://schemas.microsoft.com/office/drawing/2014/main" val="20000"/>
                    </a:ext>
                  </a:extLst>
                </a:gridCol>
                <a:gridCol w="547688">
                  <a:extLst>
                    <a:ext uri="{9D8B030D-6E8A-4147-A177-3AD203B41FA5}">
                      <a16:colId xmlns:a16="http://schemas.microsoft.com/office/drawing/2014/main" val="20001"/>
                    </a:ext>
                  </a:extLst>
                </a:gridCol>
                <a:gridCol w="549275">
                  <a:extLst>
                    <a:ext uri="{9D8B030D-6E8A-4147-A177-3AD203B41FA5}">
                      <a16:colId xmlns:a16="http://schemas.microsoft.com/office/drawing/2014/main" val="20002"/>
                    </a:ext>
                  </a:extLst>
                </a:gridCol>
                <a:gridCol w="547687">
                  <a:extLst>
                    <a:ext uri="{9D8B030D-6E8A-4147-A177-3AD203B41FA5}">
                      <a16:colId xmlns:a16="http://schemas.microsoft.com/office/drawing/2014/main" val="20003"/>
                    </a:ext>
                  </a:extLst>
                </a:gridCol>
              </a:tblGrid>
              <a:tr h="457200">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1</a:t>
                      </a:r>
                    </a:p>
                  </a:txBody>
                  <a:tcPr horzOverflow="overflow">
                    <a:lnL cap="flat">
                      <a:noFill/>
                    </a:lnL>
                    <a:lnR>
                      <a:noFill/>
                    </a:lnR>
                    <a:lnT cap="flat">
                      <a:noFill/>
                    </a:lnT>
                    <a:lnB cap="flat">
                      <a:noFill/>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2</a:t>
                      </a:r>
                    </a:p>
                  </a:txBody>
                  <a:tcPr horzOverflow="overflow">
                    <a:lnL>
                      <a:noFill/>
                    </a:lnL>
                    <a:lnR>
                      <a:noFill/>
                    </a:lnR>
                    <a:lnT cap="flat">
                      <a:noFill/>
                    </a:lnT>
                    <a:lnB cap="flat">
                      <a:noFill/>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3</a:t>
                      </a:r>
                    </a:p>
                  </a:txBody>
                  <a:tcPr horzOverflow="overflow">
                    <a:lnL>
                      <a:noFill/>
                    </a:lnL>
                    <a:lnR>
                      <a:noFill/>
                    </a:lnR>
                    <a:lnT cap="flat">
                      <a:noFill/>
                    </a:lnT>
                    <a:lnB cap="flat">
                      <a:noFill/>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4</a:t>
                      </a:r>
                    </a:p>
                  </a:txBody>
                  <a:tcPr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130" name="Text Box 66">
            <a:extLst>
              <a:ext uri="{FF2B5EF4-FFF2-40B4-BE49-F238E27FC236}">
                <a16:creationId xmlns:a16="http://schemas.microsoft.com/office/drawing/2014/main" id="{0177DC2E-A8E0-4FC2-AB21-3371FDE838EB}"/>
              </a:ext>
            </a:extLst>
          </p:cNvPr>
          <p:cNvSpPr txBox="1">
            <a:spLocks noChangeArrowheads="1"/>
          </p:cNvSpPr>
          <p:nvPr/>
        </p:nvSpPr>
        <p:spPr bwMode="auto">
          <a:xfrm>
            <a:off x="9038429" y="3104764"/>
            <a:ext cx="4270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i="1">
                <a:solidFill>
                  <a:srgbClr val="006600"/>
                </a:solidFill>
              </a:rPr>
              <a:t>C:</a:t>
            </a:r>
          </a:p>
        </p:txBody>
      </p:sp>
      <p:sp>
        <p:nvSpPr>
          <p:cNvPr id="131" name="Rectangle 67">
            <a:extLst>
              <a:ext uri="{FF2B5EF4-FFF2-40B4-BE49-F238E27FC236}">
                <a16:creationId xmlns:a16="http://schemas.microsoft.com/office/drawing/2014/main" id="{12BABD78-8AB9-4071-838A-E3BB0504251E}"/>
              </a:ext>
            </a:extLst>
          </p:cNvPr>
          <p:cNvSpPr>
            <a:spLocks noChangeArrowheads="1"/>
          </p:cNvSpPr>
          <p:nvPr/>
        </p:nvSpPr>
        <p:spPr bwMode="auto">
          <a:xfrm>
            <a:off x="7484267" y="4063614"/>
            <a:ext cx="547687" cy="457200"/>
          </a:xfrm>
          <a:prstGeom prst="rect">
            <a:avLst/>
          </a:prstGeom>
          <a:solidFill>
            <a:srgbClr val="FF99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endParaRPr lang="zh-CN" altLang="zh-CN" b="1">
              <a:solidFill>
                <a:schemeClr val="folHlink"/>
              </a:solidFill>
              <a:latin typeface="Times New Roman" pitchFamily="18" charset="0"/>
            </a:endParaRPr>
          </a:p>
        </p:txBody>
      </p:sp>
      <p:sp>
        <p:nvSpPr>
          <p:cNvPr id="132" name="Line 69">
            <a:extLst>
              <a:ext uri="{FF2B5EF4-FFF2-40B4-BE49-F238E27FC236}">
                <a16:creationId xmlns:a16="http://schemas.microsoft.com/office/drawing/2014/main" id="{1EBC8137-B746-48A6-94A8-4F4DBF82A8C2}"/>
              </a:ext>
            </a:extLst>
          </p:cNvPr>
          <p:cNvSpPr>
            <a:spLocks noChangeShapeType="1"/>
          </p:cNvSpPr>
          <p:nvPr/>
        </p:nvSpPr>
        <p:spPr bwMode="auto">
          <a:xfrm>
            <a:off x="5838029" y="4063614"/>
            <a:ext cx="2743200" cy="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33" name="Line 70">
            <a:extLst>
              <a:ext uri="{FF2B5EF4-FFF2-40B4-BE49-F238E27FC236}">
                <a16:creationId xmlns:a16="http://schemas.microsoft.com/office/drawing/2014/main" id="{2FB6B8C6-E6F7-472E-88FC-D9E9CEC9A864}"/>
              </a:ext>
            </a:extLst>
          </p:cNvPr>
          <p:cNvSpPr>
            <a:spLocks noChangeShapeType="1"/>
          </p:cNvSpPr>
          <p:nvPr/>
        </p:nvSpPr>
        <p:spPr bwMode="auto">
          <a:xfrm>
            <a:off x="5838029" y="4520814"/>
            <a:ext cx="2743200" cy="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34" name="Line 71">
            <a:extLst>
              <a:ext uri="{FF2B5EF4-FFF2-40B4-BE49-F238E27FC236}">
                <a16:creationId xmlns:a16="http://schemas.microsoft.com/office/drawing/2014/main" id="{C322DC59-19B0-462E-9877-6940F92876DE}"/>
              </a:ext>
            </a:extLst>
          </p:cNvPr>
          <p:cNvSpPr>
            <a:spLocks noChangeShapeType="1"/>
          </p:cNvSpPr>
          <p:nvPr/>
        </p:nvSpPr>
        <p:spPr bwMode="auto">
          <a:xfrm>
            <a:off x="5838029" y="4063614"/>
            <a:ext cx="0" cy="45720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35" name="Line 72">
            <a:extLst>
              <a:ext uri="{FF2B5EF4-FFF2-40B4-BE49-F238E27FC236}">
                <a16:creationId xmlns:a16="http://schemas.microsoft.com/office/drawing/2014/main" id="{399C78C5-10D2-4A44-9305-053F3C9D1EEC}"/>
              </a:ext>
            </a:extLst>
          </p:cNvPr>
          <p:cNvSpPr>
            <a:spLocks noChangeShapeType="1"/>
          </p:cNvSpPr>
          <p:nvPr/>
        </p:nvSpPr>
        <p:spPr bwMode="auto">
          <a:xfrm>
            <a:off x="6371429" y="4063614"/>
            <a:ext cx="0" cy="457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36" name="Line 73">
            <a:extLst>
              <a:ext uri="{FF2B5EF4-FFF2-40B4-BE49-F238E27FC236}">
                <a16:creationId xmlns:a16="http://schemas.microsoft.com/office/drawing/2014/main" id="{9A1AC62D-60D2-44A0-B2F8-3C67FA7CF78E}"/>
              </a:ext>
            </a:extLst>
          </p:cNvPr>
          <p:cNvSpPr>
            <a:spLocks noChangeShapeType="1"/>
          </p:cNvSpPr>
          <p:nvPr/>
        </p:nvSpPr>
        <p:spPr bwMode="auto">
          <a:xfrm>
            <a:off x="6934992" y="4063614"/>
            <a:ext cx="0" cy="457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37" name="Line 74">
            <a:extLst>
              <a:ext uri="{FF2B5EF4-FFF2-40B4-BE49-F238E27FC236}">
                <a16:creationId xmlns:a16="http://schemas.microsoft.com/office/drawing/2014/main" id="{E7D086D6-31C7-4D15-83E8-9F951B28A435}"/>
              </a:ext>
            </a:extLst>
          </p:cNvPr>
          <p:cNvSpPr>
            <a:spLocks noChangeShapeType="1"/>
          </p:cNvSpPr>
          <p:nvPr/>
        </p:nvSpPr>
        <p:spPr bwMode="auto">
          <a:xfrm>
            <a:off x="7484267" y="4063614"/>
            <a:ext cx="0" cy="457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38" name="Line 75">
            <a:extLst>
              <a:ext uri="{FF2B5EF4-FFF2-40B4-BE49-F238E27FC236}">
                <a16:creationId xmlns:a16="http://schemas.microsoft.com/office/drawing/2014/main" id="{0C1227E8-68C5-4C9D-B6CB-0A396AC99929}"/>
              </a:ext>
            </a:extLst>
          </p:cNvPr>
          <p:cNvSpPr>
            <a:spLocks noChangeShapeType="1"/>
          </p:cNvSpPr>
          <p:nvPr/>
        </p:nvSpPr>
        <p:spPr bwMode="auto">
          <a:xfrm>
            <a:off x="8031954" y="4063614"/>
            <a:ext cx="0" cy="457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42" name="Line 76">
            <a:extLst>
              <a:ext uri="{FF2B5EF4-FFF2-40B4-BE49-F238E27FC236}">
                <a16:creationId xmlns:a16="http://schemas.microsoft.com/office/drawing/2014/main" id="{F8D05371-E33C-4259-85D0-61CCA490600B}"/>
              </a:ext>
            </a:extLst>
          </p:cNvPr>
          <p:cNvSpPr>
            <a:spLocks noChangeShapeType="1"/>
          </p:cNvSpPr>
          <p:nvPr/>
        </p:nvSpPr>
        <p:spPr bwMode="auto">
          <a:xfrm>
            <a:off x="8581229" y="4063614"/>
            <a:ext cx="0" cy="45720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graphicFrame>
        <p:nvGraphicFramePr>
          <p:cNvPr id="143" name="Group 99">
            <a:extLst>
              <a:ext uri="{FF2B5EF4-FFF2-40B4-BE49-F238E27FC236}">
                <a16:creationId xmlns:a16="http://schemas.microsoft.com/office/drawing/2014/main" id="{41BBE846-B3BD-4489-8DC6-6D7E27BE0DB7}"/>
              </a:ext>
            </a:extLst>
          </p:cNvPr>
          <p:cNvGraphicFramePr>
            <a:graphicFrameLocks noGrp="1"/>
          </p:cNvGraphicFramePr>
          <p:nvPr>
            <p:extLst>
              <p:ext uri="{D42A27DB-BD31-4B8C-83A1-F6EECF244321}">
                <p14:modId xmlns:p14="http://schemas.microsoft.com/office/powerpoint/2010/main" val="1689996812"/>
              </p:ext>
            </p:extLst>
          </p:nvPr>
        </p:nvGraphicFramePr>
        <p:xfrm>
          <a:off x="5838029" y="3682614"/>
          <a:ext cx="2743200" cy="457200"/>
        </p:xfrm>
        <a:graphic>
          <a:graphicData uri="http://schemas.openxmlformats.org/drawingml/2006/table">
            <a:tbl>
              <a:tblPr/>
              <a:tblGrid>
                <a:gridCol w="549275">
                  <a:extLst>
                    <a:ext uri="{9D8B030D-6E8A-4147-A177-3AD203B41FA5}">
                      <a16:colId xmlns:a16="http://schemas.microsoft.com/office/drawing/2014/main" val="20000"/>
                    </a:ext>
                  </a:extLst>
                </a:gridCol>
                <a:gridCol w="517525">
                  <a:extLst>
                    <a:ext uri="{9D8B030D-6E8A-4147-A177-3AD203B41FA5}">
                      <a16:colId xmlns:a16="http://schemas.microsoft.com/office/drawing/2014/main" val="20001"/>
                    </a:ext>
                  </a:extLst>
                </a:gridCol>
                <a:gridCol w="579438">
                  <a:extLst>
                    <a:ext uri="{9D8B030D-6E8A-4147-A177-3AD203B41FA5}">
                      <a16:colId xmlns:a16="http://schemas.microsoft.com/office/drawing/2014/main" val="20002"/>
                    </a:ext>
                  </a:extLst>
                </a:gridCol>
                <a:gridCol w="563562">
                  <a:extLst>
                    <a:ext uri="{9D8B030D-6E8A-4147-A177-3AD203B41FA5}">
                      <a16:colId xmlns:a16="http://schemas.microsoft.com/office/drawing/2014/main" val="20003"/>
                    </a:ext>
                  </a:extLst>
                </a:gridCol>
                <a:gridCol w="533400">
                  <a:extLst>
                    <a:ext uri="{9D8B030D-6E8A-4147-A177-3AD203B41FA5}">
                      <a16:colId xmlns:a16="http://schemas.microsoft.com/office/drawing/2014/main" val="20004"/>
                    </a:ext>
                  </a:extLst>
                </a:gridCol>
              </a:tblGrid>
              <a:tr h="457200">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1</a:t>
                      </a:r>
                    </a:p>
                  </a:txBody>
                  <a:tcPr horzOverflow="overflow">
                    <a:lnL cap="flat">
                      <a:noFill/>
                    </a:lnL>
                    <a:lnR>
                      <a:noFill/>
                    </a:lnR>
                    <a:lnT cap="flat">
                      <a:noFill/>
                    </a:lnT>
                    <a:lnB cap="flat">
                      <a:noFill/>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2</a:t>
                      </a:r>
                    </a:p>
                  </a:txBody>
                  <a:tcPr horzOverflow="overflow">
                    <a:lnL>
                      <a:noFill/>
                    </a:lnL>
                    <a:lnR>
                      <a:noFill/>
                    </a:lnR>
                    <a:lnT cap="flat">
                      <a:noFill/>
                    </a:lnT>
                    <a:lnB cap="flat">
                      <a:noFill/>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3</a:t>
                      </a:r>
                    </a:p>
                  </a:txBody>
                  <a:tcPr horzOverflow="overflow">
                    <a:lnL>
                      <a:noFill/>
                    </a:lnL>
                    <a:lnR>
                      <a:noFill/>
                    </a:lnR>
                    <a:lnT cap="flat">
                      <a:noFill/>
                    </a:lnT>
                    <a:lnB cap="flat">
                      <a:noFill/>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4</a:t>
                      </a:r>
                    </a:p>
                  </a:txBody>
                  <a:tcPr horzOverflow="overflow">
                    <a:lnL>
                      <a:noFill/>
                    </a:lnL>
                    <a:lnR>
                      <a:noFill/>
                    </a:lnR>
                    <a:lnT cap="flat">
                      <a:noFill/>
                    </a:lnT>
                    <a:lnB cap="flat">
                      <a:noFill/>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5</a:t>
                      </a:r>
                    </a:p>
                  </a:txBody>
                  <a:tcPr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144" name="Text Box 95">
            <a:extLst>
              <a:ext uri="{FF2B5EF4-FFF2-40B4-BE49-F238E27FC236}">
                <a16:creationId xmlns:a16="http://schemas.microsoft.com/office/drawing/2014/main" id="{5DA6FB57-7EA2-4155-80BC-588A18C59523}"/>
              </a:ext>
            </a:extLst>
          </p:cNvPr>
          <p:cNvSpPr txBox="1">
            <a:spLocks noChangeArrowheads="1"/>
          </p:cNvSpPr>
          <p:nvPr/>
        </p:nvSpPr>
        <p:spPr bwMode="auto">
          <a:xfrm>
            <a:off x="5230017" y="4095364"/>
            <a:ext cx="423862"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i="1">
                <a:solidFill>
                  <a:srgbClr val="006600"/>
                </a:solidFill>
              </a:rPr>
              <a:t>B:</a:t>
            </a:r>
          </a:p>
        </p:txBody>
      </p:sp>
      <p:sp>
        <p:nvSpPr>
          <p:cNvPr id="145" name="Line 98">
            <a:extLst>
              <a:ext uri="{FF2B5EF4-FFF2-40B4-BE49-F238E27FC236}">
                <a16:creationId xmlns:a16="http://schemas.microsoft.com/office/drawing/2014/main" id="{C3BBBCD6-450B-4BEE-8A01-206475362F7B}"/>
              </a:ext>
            </a:extLst>
          </p:cNvPr>
          <p:cNvSpPr>
            <a:spLocks noChangeShapeType="1"/>
          </p:cNvSpPr>
          <p:nvPr/>
        </p:nvSpPr>
        <p:spPr bwMode="auto">
          <a:xfrm flipH="1">
            <a:off x="6142829" y="3530214"/>
            <a:ext cx="533400" cy="533400"/>
          </a:xfrm>
          <a:prstGeom prst="line">
            <a:avLst/>
          </a:prstGeom>
          <a:noFill/>
          <a:ln w="28575">
            <a:solidFill>
              <a:srgbClr val="00B0F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Tree>
    <p:extLst>
      <p:ext uri="{BB962C8B-B14F-4D97-AF65-F5344CB8AC3E}">
        <p14:creationId xmlns:p14="http://schemas.microsoft.com/office/powerpoint/2010/main" val="380944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0" nodeType="afterEffect">
                                  <p:stCondLst>
                                    <p:cond delay="0"/>
                                  </p:stCondLst>
                                  <p:childTnLst>
                                    <p:set>
                                      <p:cBhvr>
                                        <p:cTn id="6" dur="1" fill="hold">
                                          <p:stCondLst>
                                            <p:cond delay="0"/>
                                          </p:stCondLst>
                                        </p:cTn>
                                        <p:tgtEl>
                                          <p:spTgt spid="65"/>
                                        </p:tgtEl>
                                        <p:attrNameLst>
                                          <p:attrName>style.visibility</p:attrName>
                                        </p:attrNameLst>
                                      </p:cBhvr>
                                      <p:to>
                                        <p:strVal val="visible"/>
                                      </p:to>
                                    </p:set>
                                    <p:animEffect transition="in" filter="checkerboard(across)">
                                      <p:cBhvr>
                                        <p:cTn id="7" dur="500"/>
                                        <p:tgtEl>
                                          <p:spTgt spid="65"/>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61"/>
                                        </p:tgtEl>
                                        <p:attrNameLst>
                                          <p:attrName>style.visibility</p:attrName>
                                        </p:attrNameLst>
                                      </p:cBhvr>
                                      <p:to>
                                        <p:strVal val="visible"/>
                                      </p:to>
                                    </p:set>
                                    <p:animEffect transition="in" filter="checkerboard(across)">
                                      <p:cBhvr>
                                        <p:cTn id="12" dur="500"/>
                                        <p:tgtEl>
                                          <p:spTgt spid="6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45"/>
                                        </p:tgtEl>
                                        <p:attrNameLst>
                                          <p:attrName>style.visibility</p:attrName>
                                        </p:attrNameLst>
                                      </p:cBhvr>
                                      <p:to>
                                        <p:strVal val="visible"/>
                                      </p:to>
                                    </p:set>
                                    <p:animEffect transition="in" filter="fade">
                                      <p:cBhvr>
                                        <p:cTn id="17" dur="500"/>
                                        <p:tgtEl>
                                          <p:spTgt spid="145"/>
                                        </p:tgtEl>
                                      </p:cBhvr>
                                    </p:animEffect>
                                  </p:childTnLst>
                                </p:cTn>
                              </p:par>
                            </p:childTnLst>
                          </p:cTn>
                        </p:par>
                        <p:par>
                          <p:cTn id="18" fill="hold">
                            <p:stCondLst>
                              <p:cond delay="500"/>
                            </p:stCondLst>
                            <p:childTnLst>
                              <p:par>
                                <p:cTn id="19" presetID="5" presetClass="entr" presetSubtype="10" fill="hold" grpId="0" nodeType="afterEffect">
                                  <p:stCondLst>
                                    <p:cond delay="0"/>
                                  </p:stCondLst>
                                  <p:childTnLst>
                                    <p:set>
                                      <p:cBhvr>
                                        <p:cTn id="20" dur="1" fill="hold">
                                          <p:stCondLst>
                                            <p:cond delay="0"/>
                                          </p:stCondLst>
                                        </p:cTn>
                                        <p:tgtEl>
                                          <p:spTgt spid="59"/>
                                        </p:tgtEl>
                                        <p:attrNameLst>
                                          <p:attrName>style.visibility</p:attrName>
                                        </p:attrNameLst>
                                      </p:cBhvr>
                                      <p:to>
                                        <p:strVal val="visible"/>
                                      </p:to>
                                    </p:set>
                                    <p:animEffect transition="in" filter="checkerboard(across)">
                                      <p:cBhvr>
                                        <p:cTn id="21"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65" grpId="0" animBg="1"/>
      <p:bldP spid="145" grpId="0" animBg="1"/>
    </p:bld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0" name="任意多边形: 形状 69">
                <a:extLst>
                  <a:ext uri="{FF2B5EF4-FFF2-40B4-BE49-F238E27FC236}">
                    <a16:creationId xmlns:a16="http://schemas.microsoft.com/office/drawing/2014/main" id="{8FAFE859-E716-4609-9206-6537DD94CDD5}"/>
                  </a:ext>
                </a:extLst>
              </p:cNvPr>
              <p:cNvSpPr/>
              <p:nvPr/>
            </p:nvSpPr>
            <p:spPr>
              <a:xfrm>
                <a:off x="129493" y="1875051"/>
                <a:ext cx="4886455" cy="4152162"/>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lvl="0" eaLnBrk="0" fontAlgn="base" hangingPunct="0">
                  <a:spcBef>
                    <a:spcPct val="0"/>
                  </a:spcBef>
                  <a:spcAft>
                    <a:spcPct val="0"/>
                  </a:spcAft>
                </a:pPr>
                <a:r>
                  <a:rPr lang="zh-CN" altLang="zh-CN" sz="1600" dirty="0">
                    <a:latin typeface="微软雅黑" panose="020B0503020204020204" pitchFamily="34" charset="-122"/>
                    <a:ea typeface="微软雅黑" panose="020B0503020204020204" pitchFamily="34" charset="-122"/>
                  </a:rPr>
                  <a:t>———————————————</a:t>
                </a:r>
              </a:p>
              <a:p>
                <a:pPr marL="360000" lvl="0" indent="-288000" eaLnBrk="0" fontAlgn="base" hangingPunct="0">
                  <a:spcBef>
                    <a:spcPct val="0"/>
                  </a:spcBef>
                  <a:spcAft>
                    <a:spcPct val="0"/>
                  </a:spcAft>
                  <a:buFont typeface="+mj-lt"/>
                  <a:buAutoNum type="arabicPeriod"/>
                </a:pPr>
                <a:r>
                  <a:rPr lang="en-US" altLang="zh-CN" sz="1600" b="1" dirty="0">
                    <a:latin typeface="微软雅黑" panose="020B0503020204020204" pitchFamily="34" charset="-122"/>
                    <a:ea typeface="微软雅黑" panose="020B0503020204020204" pitchFamily="34" charset="-122"/>
                  </a:rPr>
                  <a:t>  for</a:t>
                </a:r>
                <a:r>
                  <a:rPr lang="en-US" altLang="zh-CN"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𝑖</m:t>
                    </m:r>
                    <m:r>
                      <a:rPr lang="en-US" altLang="zh-CN" sz="1600" b="0" i="1" smtClean="0">
                        <a:latin typeface="Cambria Math" panose="02040503050406030204" pitchFamily="18" charset="0"/>
                        <a:ea typeface="微软雅黑" panose="020B0503020204020204" pitchFamily="34" charset="-122"/>
                      </a:rPr>
                      <m:t>←0</m:t>
                    </m:r>
                  </m:oMath>
                </a14:m>
                <a:r>
                  <a:rPr lang="en-US" altLang="zh-CN"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to</a:t>
                </a:r>
                <a:r>
                  <a:rPr lang="en-US" altLang="zh-CN"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𝑘</m:t>
                    </m:r>
                  </m:oMath>
                </a14:m>
                <a:r>
                  <a:rPr lang="en-US" altLang="zh-CN"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do</a:t>
                </a:r>
              </a:p>
              <a:p>
                <a:pPr marL="360000" lvl="0" indent="-288000" eaLnBrk="0" fontAlgn="base" hangingPunct="0">
                  <a:spcBef>
                    <a:spcPct val="0"/>
                  </a:spcBef>
                  <a:spcAft>
                    <a:spcPct val="0"/>
                  </a:spcAft>
                  <a:buFont typeface="+mj-lt"/>
                  <a:buAutoNum type="arabicPeriod"/>
                </a:pPr>
                <a:r>
                  <a:rPr lang="en-US" altLang="zh-CN" sz="1600" dirty="0">
                    <a:latin typeface="微软雅黑" panose="020B0503020204020204" pitchFamily="34" charset="-122"/>
                    <a:ea typeface="微软雅黑" panose="020B0503020204020204" pitchFamily="34" charset="-122"/>
                  </a:rPr>
                  <a:t>  |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𝐶</m:t>
                    </m:r>
                    <m:d>
                      <m:dPr>
                        <m:begChr m:val="["/>
                        <m:endChr m:val="]"/>
                        <m:ctrlPr>
                          <a:rPr lang="en-US" altLang="zh-CN" sz="1600" b="0" i="1" smtClean="0">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𝑖</m:t>
                        </m:r>
                      </m:e>
                    </m:d>
                    <m:r>
                      <a:rPr lang="en-US" altLang="zh-CN" sz="1600" b="0" i="1" smtClean="0">
                        <a:latin typeface="Cambria Math" panose="02040503050406030204" pitchFamily="18" charset="0"/>
                        <a:ea typeface="微软雅黑" panose="020B0503020204020204" pitchFamily="34" charset="-122"/>
                      </a:rPr>
                      <m:t>←0</m:t>
                    </m:r>
                  </m:oMath>
                </a14:m>
                <a:endParaRPr lang="en-US" altLang="zh-CN" sz="1600"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en-US" altLang="zh-CN" sz="1600" b="1" dirty="0">
                    <a:latin typeface="微软雅黑" panose="020B0503020204020204" pitchFamily="34" charset="-122"/>
                    <a:ea typeface="微软雅黑" panose="020B0503020204020204" pitchFamily="34" charset="-122"/>
                  </a:rPr>
                  <a:t>  end</a:t>
                </a:r>
                <a:r>
                  <a:rPr lang="zh-CN" altLang="zh-CN"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             </a:t>
                </a:r>
                <a:endParaRPr lang="en-US" altLang="zh-CN" sz="1600"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en-US" altLang="zh-CN" sz="1600" b="1" dirty="0">
                    <a:latin typeface="微软雅黑" panose="020B0503020204020204" pitchFamily="34" charset="-122"/>
                    <a:ea typeface="微软雅黑" panose="020B0503020204020204" pitchFamily="34" charset="-122"/>
                  </a:rPr>
                  <a:t>  for</a:t>
                </a:r>
                <a:r>
                  <a:rPr lang="en-US" altLang="zh-CN"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𝑗</m:t>
                    </m:r>
                    <m:r>
                      <a:rPr lang="en-US" altLang="zh-CN" sz="1600" i="1">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1</m:t>
                    </m:r>
                  </m:oMath>
                </a14:m>
                <a:r>
                  <a:rPr lang="en-US" altLang="zh-CN"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to</a:t>
                </a:r>
                <a:r>
                  <a:rPr lang="en-US" altLang="zh-CN"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𝑛</m:t>
                    </m:r>
                  </m:oMath>
                </a14:m>
                <a:r>
                  <a:rPr lang="en-US" altLang="zh-CN"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do</a:t>
                </a:r>
              </a:p>
              <a:p>
                <a:pPr marL="360000" lvl="0" indent="-288000" eaLnBrk="0" fontAlgn="base" hangingPunct="0">
                  <a:spcBef>
                    <a:spcPct val="0"/>
                  </a:spcBef>
                  <a:spcAft>
                    <a:spcPct val="0"/>
                  </a:spcAft>
                  <a:buFont typeface="+mj-lt"/>
                  <a:buAutoNum type="arabicPeriod"/>
                </a:pPr>
                <a:r>
                  <a:rPr lang="en-US" altLang="zh-CN" sz="1600" dirty="0">
                    <a:latin typeface="微软雅黑" panose="020B0503020204020204" pitchFamily="34" charset="-122"/>
                    <a:ea typeface="微软雅黑" panose="020B0503020204020204" pitchFamily="34" charset="-122"/>
                  </a:rPr>
                  <a:t>  |   </a:t>
                </a:r>
                <a14:m>
                  <m:oMath xmlns:m="http://schemas.openxmlformats.org/officeDocument/2006/math">
                    <m:r>
                      <a:rPr lang="en-US" altLang="zh-CN" sz="1600" i="1">
                        <a:latin typeface="Cambria Math" panose="02040503050406030204" pitchFamily="18" charset="0"/>
                        <a:ea typeface="微软雅黑" panose="020B0503020204020204" pitchFamily="34" charset="-122"/>
                      </a:rPr>
                      <m:t>𝐶</m:t>
                    </m:r>
                    <m:d>
                      <m:dPr>
                        <m:begChr m:val="["/>
                        <m:endChr m:val="]"/>
                        <m:ctrlPr>
                          <a:rPr lang="en-US" altLang="zh-CN" sz="1600" i="1">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𝐴</m:t>
                        </m:r>
                        <m:r>
                          <a:rPr lang="en-US" altLang="zh-CN" sz="1600" b="0" i="1" smtClean="0">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𝑗</m:t>
                        </m:r>
                      </m:e>
                    </m:d>
                    <m:r>
                      <a:rPr lang="en-US" altLang="zh-CN" sz="1600" b="0" i="1" smtClean="0">
                        <a:latin typeface="Cambria Math" panose="02040503050406030204" pitchFamily="18" charset="0"/>
                        <a:ea typeface="微软雅黑" panose="020B0503020204020204" pitchFamily="34" charset="-122"/>
                      </a:rPr>
                      <m:t>]</m:t>
                    </m:r>
                    <m:r>
                      <a:rPr lang="en-US" altLang="zh-CN" sz="1600" i="1">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𝐶</m:t>
                    </m:r>
                    <m:d>
                      <m:dPr>
                        <m:begChr m:val="["/>
                        <m:endChr m:val="]"/>
                        <m:ctrlPr>
                          <a:rPr lang="en-US" altLang="zh-CN" sz="1600" b="0" i="1" smtClean="0">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𝐴</m:t>
                        </m:r>
                        <m:d>
                          <m:dPr>
                            <m:begChr m:val="["/>
                            <m:endChr m:val="]"/>
                            <m:ctrlPr>
                              <a:rPr lang="en-US" altLang="zh-CN" sz="1600" b="0" i="1" smtClean="0">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𝑗</m:t>
                            </m:r>
                          </m:e>
                        </m:d>
                      </m:e>
                    </m:d>
                    <m:r>
                      <a:rPr lang="en-US" altLang="zh-CN" sz="1600" b="0" i="1" smtClean="0">
                        <a:latin typeface="Cambria Math" panose="02040503050406030204" pitchFamily="18" charset="0"/>
                        <a:ea typeface="微软雅黑" panose="020B0503020204020204" pitchFamily="34" charset="-122"/>
                      </a:rPr>
                      <m:t>+1</m:t>
                    </m:r>
                  </m:oMath>
                </a14:m>
                <a:endParaRPr lang="en-US" altLang="zh-CN" sz="1600"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en-US" altLang="zh-CN" sz="1600" b="1" dirty="0">
                    <a:latin typeface="微软雅黑" panose="020B0503020204020204" pitchFamily="34" charset="-122"/>
                    <a:ea typeface="微软雅黑" panose="020B0503020204020204" pitchFamily="34" charset="-122"/>
                  </a:rPr>
                  <a:t>  end  </a:t>
                </a:r>
                <a:r>
                  <a:rPr lang="en-US" altLang="zh-CN" sz="1600" dirty="0">
                    <a:latin typeface="微软雅黑" panose="020B0503020204020204" pitchFamily="34" charset="-122"/>
                    <a:ea typeface="微软雅黑" panose="020B0503020204020204" pitchFamily="34" charset="-122"/>
                  </a:rPr>
                  <a:t>//C[</a:t>
                </a:r>
                <a:r>
                  <a:rPr lang="en-US" altLang="zh-CN" sz="1600" dirty="0" err="1">
                    <a:latin typeface="微软雅黑" panose="020B0503020204020204" pitchFamily="34" charset="-122"/>
                    <a:ea typeface="微软雅黑" panose="020B0503020204020204" pitchFamily="34" charset="-122"/>
                  </a:rPr>
                  <a:t>i</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记录序列</a:t>
                </a:r>
                <a:r>
                  <a:rPr lang="en-US" altLang="zh-CN" sz="1600" dirty="0">
                    <a:latin typeface="微软雅黑" panose="020B0503020204020204" pitchFamily="34" charset="-122"/>
                    <a:ea typeface="微软雅黑" panose="020B0503020204020204" pitchFamily="34" charset="-122"/>
                  </a:rPr>
                  <a:t>A</a:t>
                </a:r>
                <a:r>
                  <a:rPr lang="zh-CN" altLang="en-US" sz="1600" dirty="0">
                    <a:latin typeface="微软雅黑" panose="020B0503020204020204" pitchFamily="34" charset="-122"/>
                    <a:ea typeface="微软雅黑" panose="020B0503020204020204" pitchFamily="34" charset="-122"/>
                  </a:rPr>
                  <a:t>中</a:t>
                </a:r>
                <a:r>
                  <a:rPr lang="zh-CN" altLang="en-US" sz="1600" dirty="0">
                    <a:solidFill>
                      <a:srgbClr val="FFFF00"/>
                    </a:solidFill>
                    <a:latin typeface="微软雅黑" panose="020B0503020204020204" pitchFamily="34" charset="-122"/>
                    <a:ea typeface="微软雅黑" panose="020B0503020204020204" pitchFamily="34" charset="-122"/>
                  </a:rPr>
                  <a:t>等于</a:t>
                </a:r>
                <a:r>
                  <a:rPr lang="en-US" altLang="zh-CN" sz="1600" dirty="0">
                    <a:solidFill>
                      <a:srgbClr val="FFFF00"/>
                    </a:solidFill>
                    <a:latin typeface="微软雅黑" panose="020B0503020204020204" pitchFamily="34" charset="-122"/>
                    <a:ea typeface="微软雅黑" panose="020B0503020204020204" pitchFamily="34" charset="-122"/>
                  </a:rPr>
                  <a:t>i</a:t>
                </a:r>
                <a:r>
                  <a:rPr lang="zh-CN" altLang="en-US" sz="1600" dirty="0">
                    <a:latin typeface="微软雅黑" panose="020B0503020204020204" pitchFamily="34" charset="-122"/>
                    <a:ea typeface="微软雅黑" panose="020B0503020204020204" pitchFamily="34" charset="-122"/>
                  </a:rPr>
                  <a:t>的元素个数</a:t>
                </a:r>
                <a:endParaRPr lang="en-US" altLang="zh-CN" sz="1600" b="1"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en-US" altLang="zh-CN" sz="1600" b="1" dirty="0">
                    <a:latin typeface="微软雅黑" panose="020B0503020204020204" pitchFamily="34" charset="-122"/>
                    <a:ea typeface="微软雅黑" panose="020B0503020204020204" pitchFamily="34" charset="-122"/>
                  </a:rPr>
                  <a:t>  for</a:t>
                </a:r>
                <a:r>
                  <a:rPr lang="en-US" altLang="zh-CN"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𝑖</m:t>
                    </m:r>
                    <m:r>
                      <a:rPr lang="en-US" altLang="zh-CN" sz="1600" i="1">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1</m:t>
                    </m:r>
                  </m:oMath>
                </a14:m>
                <a:r>
                  <a:rPr lang="en-US" altLang="zh-CN"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to</a:t>
                </a:r>
                <a:r>
                  <a:rPr lang="en-US" altLang="zh-CN"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𝑘</m:t>
                    </m:r>
                  </m:oMath>
                </a14:m>
                <a:r>
                  <a:rPr lang="en-US" altLang="zh-CN"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do</a:t>
                </a:r>
              </a:p>
              <a:p>
                <a:pPr marL="360000" lvl="0" indent="-288000" eaLnBrk="0" fontAlgn="base" hangingPunct="0">
                  <a:spcBef>
                    <a:spcPct val="0"/>
                  </a:spcBef>
                  <a:spcAft>
                    <a:spcPct val="0"/>
                  </a:spcAft>
                  <a:buFont typeface="+mj-lt"/>
                  <a:buAutoNum type="arabicPeriod"/>
                </a:pPr>
                <a:r>
                  <a:rPr lang="en-US" altLang="zh-CN" sz="1600" dirty="0">
                    <a:latin typeface="微软雅黑" panose="020B0503020204020204" pitchFamily="34" charset="-122"/>
                    <a:ea typeface="微软雅黑" panose="020B0503020204020204" pitchFamily="34" charset="-122"/>
                  </a:rPr>
                  <a:t>  |   </a:t>
                </a:r>
                <a14:m>
                  <m:oMath xmlns:m="http://schemas.openxmlformats.org/officeDocument/2006/math">
                    <m:r>
                      <a:rPr lang="en-US" altLang="zh-CN" sz="1600" i="1">
                        <a:latin typeface="Cambria Math" panose="02040503050406030204" pitchFamily="18" charset="0"/>
                        <a:ea typeface="微软雅黑" panose="020B0503020204020204" pitchFamily="34" charset="-122"/>
                      </a:rPr>
                      <m:t>𝐶</m:t>
                    </m:r>
                    <m:d>
                      <m:dPr>
                        <m:begChr m:val="["/>
                        <m:endChr m:val="]"/>
                        <m:ctrlPr>
                          <a:rPr lang="en-US" altLang="zh-CN" sz="1600" i="1">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𝑖</m:t>
                        </m:r>
                      </m:e>
                    </m:d>
                    <m:r>
                      <a:rPr lang="en-US" altLang="zh-CN" sz="1600" i="1">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  </m:t>
                    </m:r>
                    <m:r>
                      <a:rPr lang="en-US" altLang="zh-CN" sz="1600" b="0" i="1" smtClean="0">
                        <a:latin typeface="Cambria Math" panose="02040503050406030204" pitchFamily="18" charset="0"/>
                        <a:ea typeface="微软雅黑" panose="020B0503020204020204" pitchFamily="34" charset="-122"/>
                      </a:rPr>
                      <m:t>𝐶</m:t>
                    </m:r>
                    <m:d>
                      <m:dPr>
                        <m:begChr m:val="["/>
                        <m:endChr m:val="]"/>
                        <m:ctrlPr>
                          <a:rPr lang="en-US" altLang="zh-CN" sz="1600" b="0" i="1" smtClean="0">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𝑖</m:t>
                        </m:r>
                      </m:e>
                    </m:d>
                    <m:r>
                      <a:rPr lang="en-US" altLang="zh-CN" sz="1600" b="0" i="1" smtClean="0">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𝐶</m:t>
                    </m:r>
                    <m:r>
                      <a:rPr lang="en-US" altLang="zh-CN" sz="1600" b="0" i="1" smtClean="0">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𝑖</m:t>
                    </m:r>
                    <m:r>
                      <a:rPr lang="en-US" altLang="zh-CN" sz="1600" b="0" i="1" smtClean="0">
                        <a:latin typeface="Cambria Math" panose="02040503050406030204" pitchFamily="18" charset="0"/>
                        <a:ea typeface="微软雅黑" panose="020B0503020204020204" pitchFamily="34" charset="-122"/>
                      </a:rPr>
                      <m:t>−1]</m:t>
                    </m:r>
                  </m:oMath>
                </a14:m>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前缀和！</a:t>
                </a:r>
                <a:endParaRPr lang="en-US" altLang="zh-CN" sz="1600"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en-US" altLang="zh-CN" sz="1600" b="1" dirty="0">
                    <a:latin typeface="微软雅黑" panose="020B0503020204020204" pitchFamily="34" charset="-122"/>
                    <a:ea typeface="微软雅黑" panose="020B0503020204020204" pitchFamily="34" charset="-122"/>
                  </a:rPr>
                  <a:t>  end  </a:t>
                </a:r>
                <a:r>
                  <a:rPr lang="en-US" altLang="zh-CN" sz="1600" dirty="0">
                    <a:latin typeface="微软雅黑" panose="020B0503020204020204" pitchFamily="34" charset="-122"/>
                    <a:ea typeface="微软雅黑" panose="020B0503020204020204" pitchFamily="34" charset="-122"/>
                  </a:rPr>
                  <a:t>//C[</a:t>
                </a:r>
                <a:r>
                  <a:rPr lang="en-US" altLang="zh-CN" sz="1600" dirty="0" err="1">
                    <a:latin typeface="微软雅黑" panose="020B0503020204020204" pitchFamily="34" charset="-122"/>
                    <a:ea typeface="微软雅黑" panose="020B0503020204020204" pitchFamily="34" charset="-122"/>
                  </a:rPr>
                  <a:t>i</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记录序列</a:t>
                </a:r>
                <a:r>
                  <a:rPr lang="en-US" altLang="zh-CN" sz="1600" dirty="0">
                    <a:latin typeface="微软雅黑" panose="020B0503020204020204" pitchFamily="34" charset="-122"/>
                    <a:ea typeface="微软雅黑" panose="020B0503020204020204" pitchFamily="34" charset="-122"/>
                  </a:rPr>
                  <a:t>A</a:t>
                </a:r>
                <a:r>
                  <a:rPr lang="zh-CN" altLang="en-US" sz="1600" dirty="0">
                    <a:latin typeface="微软雅黑" panose="020B0503020204020204" pitchFamily="34" charset="-122"/>
                    <a:ea typeface="微软雅黑" panose="020B0503020204020204" pitchFamily="34" charset="-122"/>
                  </a:rPr>
                  <a:t>中</a:t>
                </a:r>
                <a:r>
                  <a:rPr lang="zh-CN" altLang="en-US" sz="1600" dirty="0">
                    <a:solidFill>
                      <a:schemeClr val="accent4">
                        <a:lumMod val="60000"/>
                        <a:lumOff val="40000"/>
                      </a:schemeClr>
                    </a:solidFill>
                    <a:latin typeface="微软雅黑" panose="020B0503020204020204" pitchFamily="34" charset="-122"/>
                    <a:ea typeface="微软雅黑" panose="020B0503020204020204" pitchFamily="34" charset="-122"/>
                  </a:rPr>
                  <a:t>小于等于</a:t>
                </a:r>
                <a:r>
                  <a:rPr lang="en-US" altLang="zh-CN" sz="1600" dirty="0">
                    <a:solidFill>
                      <a:srgbClr val="FFFF00"/>
                    </a:solidFill>
                    <a:latin typeface="微软雅黑" panose="020B0503020204020204" pitchFamily="34" charset="-122"/>
                    <a:ea typeface="微软雅黑" panose="020B0503020204020204" pitchFamily="34" charset="-122"/>
                  </a:rPr>
                  <a:t>i</a:t>
                </a:r>
                <a:r>
                  <a:rPr lang="zh-CN" altLang="en-US" sz="1600" dirty="0">
                    <a:latin typeface="微软雅黑" panose="020B0503020204020204" pitchFamily="34" charset="-122"/>
                    <a:ea typeface="微软雅黑" panose="020B0503020204020204" pitchFamily="34" charset="-122"/>
                  </a:rPr>
                  <a:t>的元素个数</a:t>
                </a:r>
                <a:endParaRPr lang="en-US" altLang="zh-CN" sz="1600" b="1"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en-US" altLang="zh-CN" sz="1600" b="1" dirty="0">
                    <a:latin typeface="微软雅黑" panose="020B0503020204020204" pitchFamily="34" charset="-122"/>
                    <a:ea typeface="微软雅黑" panose="020B0503020204020204" pitchFamily="34" charset="-122"/>
                  </a:rPr>
                  <a:t> for</a:t>
                </a:r>
                <a:r>
                  <a:rPr lang="en-US" altLang="zh-CN"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𝑗</m:t>
                    </m:r>
                    <m:r>
                      <a:rPr lang="en-US" altLang="zh-CN" sz="1600" i="1">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𝑛</m:t>
                    </m:r>
                  </m:oMath>
                </a14:m>
                <a:r>
                  <a:rPr lang="en-US" altLang="zh-CN"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to</a:t>
                </a:r>
                <a:r>
                  <a:rPr lang="en-US" altLang="zh-CN"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b="0" i="0" smtClean="0">
                        <a:latin typeface="Cambria Math" panose="02040503050406030204" pitchFamily="18" charset="0"/>
                        <a:ea typeface="微软雅黑" panose="020B0503020204020204" pitchFamily="34" charset="-122"/>
                      </a:rPr>
                      <m:t>1</m:t>
                    </m:r>
                  </m:oMath>
                </a14:m>
                <a:r>
                  <a:rPr lang="en-US" altLang="zh-CN"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do</a:t>
                </a:r>
              </a:p>
              <a:p>
                <a:pPr marL="360000" lvl="0" indent="-288000" eaLnBrk="0" fontAlgn="base" hangingPunct="0">
                  <a:spcBef>
                    <a:spcPct val="0"/>
                  </a:spcBef>
                  <a:spcAft>
                    <a:spcPct val="0"/>
                  </a:spcAft>
                  <a:buFont typeface="+mj-lt"/>
                  <a:buAutoNum type="arabicPeriod"/>
                </a:pPr>
                <a:r>
                  <a:rPr lang="en-US" altLang="zh-CN" sz="1600" dirty="0">
                    <a:latin typeface="微软雅黑" panose="020B0503020204020204" pitchFamily="34" charset="-122"/>
                    <a:ea typeface="微软雅黑" panose="020B0503020204020204" pitchFamily="34" charset="-122"/>
                  </a:rPr>
                  <a:t> |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𝐵</m:t>
                    </m:r>
                    <m:d>
                      <m:dPr>
                        <m:begChr m:val="["/>
                        <m:endChr m:val="]"/>
                        <m:ctrlPr>
                          <a:rPr lang="en-US" altLang="zh-CN" sz="1600" b="0" i="1" smtClean="0">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𝐶</m:t>
                        </m:r>
                        <m:d>
                          <m:dPr>
                            <m:begChr m:val="["/>
                            <m:endChr m:val="]"/>
                            <m:ctrlPr>
                              <a:rPr lang="en-US" altLang="zh-CN" sz="1600" b="0" i="1" smtClean="0">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𝐴</m:t>
                            </m:r>
                            <m:r>
                              <a:rPr lang="en-US" altLang="zh-CN" sz="1600" b="0" i="1" smtClean="0">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𝑗</m:t>
                            </m:r>
                            <m:r>
                              <a:rPr lang="en-US" altLang="zh-CN" sz="1600" b="0" i="1" smtClean="0">
                                <a:latin typeface="Cambria Math" panose="02040503050406030204" pitchFamily="18" charset="0"/>
                                <a:ea typeface="微软雅黑" panose="020B0503020204020204" pitchFamily="34" charset="-122"/>
                              </a:rPr>
                              <m:t>]</m:t>
                            </m:r>
                          </m:e>
                        </m:d>
                      </m:e>
                    </m:d>
                    <m:r>
                      <a:rPr lang="en-US" altLang="zh-CN" sz="1600" b="0" i="1" smtClean="0">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𝐴</m:t>
                    </m:r>
                    <m:d>
                      <m:dPr>
                        <m:begChr m:val="["/>
                        <m:endChr m:val="]"/>
                        <m:ctrlPr>
                          <a:rPr lang="en-US" altLang="zh-CN" sz="1600" b="0" i="1" smtClean="0">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𝑗</m:t>
                        </m:r>
                      </m:e>
                    </m:d>
                  </m:oMath>
                </a14:m>
                <a:endParaRPr lang="en-US" altLang="zh-CN" sz="1600" b="0" dirty="0">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en-US" altLang="zh-CN" sz="1600" dirty="0">
                    <a:ea typeface="微软雅黑" panose="020B0503020204020204" pitchFamily="34" charset="-122"/>
                  </a:rPr>
                  <a:t>  </a:t>
                </a:r>
                <a:r>
                  <a:rPr lang="en-US" altLang="zh-CN" sz="1600" b="0" dirty="0">
                    <a:ea typeface="微软雅黑" panose="020B0503020204020204" pitchFamily="34" charset="-122"/>
                  </a:rPr>
                  <a:t>|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𝐶</m:t>
                    </m:r>
                    <m:d>
                      <m:dPr>
                        <m:begChr m:val="["/>
                        <m:endChr m:val="]"/>
                        <m:ctrlPr>
                          <a:rPr lang="en-US" altLang="zh-CN" sz="1600" b="0" i="1" smtClean="0">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𝐴</m:t>
                        </m:r>
                        <m:d>
                          <m:dPr>
                            <m:begChr m:val="["/>
                            <m:endChr m:val="]"/>
                            <m:ctrlPr>
                              <a:rPr lang="en-US" altLang="zh-CN" sz="1600" b="0" i="1" smtClean="0">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𝑗</m:t>
                            </m:r>
                          </m:e>
                        </m:d>
                      </m:e>
                    </m:d>
                    <m:r>
                      <a:rPr lang="en-US" altLang="zh-CN" sz="1600" b="0" i="1" smtClean="0">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𝐶</m:t>
                    </m:r>
                    <m:d>
                      <m:dPr>
                        <m:begChr m:val="["/>
                        <m:endChr m:val="]"/>
                        <m:ctrlPr>
                          <a:rPr lang="en-US" altLang="zh-CN" sz="1600" b="0" i="1" smtClean="0">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𝐴</m:t>
                        </m:r>
                        <m:d>
                          <m:dPr>
                            <m:begChr m:val="["/>
                            <m:endChr m:val="]"/>
                            <m:ctrlPr>
                              <a:rPr lang="en-US" altLang="zh-CN" sz="1600" b="0" i="1" smtClean="0">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𝑗</m:t>
                            </m:r>
                          </m:e>
                        </m:d>
                      </m:e>
                    </m:d>
                    <m:r>
                      <a:rPr lang="en-US" altLang="zh-CN" sz="1600" b="0" i="1" smtClean="0">
                        <a:latin typeface="Cambria Math" panose="02040503050406030204" pitchFamily="18" charset="0"/>
                        <a:ea typeface="微软雅黑" panose="020B0503020204020204" pitchFamily="34" charset="-122"/>
                      </a:rPr>
                      <m:t>−1 </m:t>
                    </m:r>
                  </m:oMath>
                </a14:m>
                <a:endParaRPr lang="en-US" altLang="zh-CN" sz="1600" i="1"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en-US" altLang="zh-CN" sz="1600" b="1" dirty="0">
                    <a:latin typeface="微软雅黑" panose="020B0503020204020204" pitchFamily="34" charset="-122"/>
                    <a:ea typeface="微软雅黑" panose="020B0503020204020204" pitchFamily="34" charset="-122"/>
                  </a:rPr>
                  <a:t> end</a:t>
                </a:r>
                <a:endParaRPr lang="en-US" altLang="zh-CN" sz="1600"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zh-CN" altLang="zh-CN" sz="1600" dirty="0">
                    <a:latin typeface="微软雅黑" panose="020B0503020204020204" pitchFamily="34" charset="-122"/>
                    <a:ea typeface="微软雅黑" panose="020B0503020204020204" pitchFamily="34" charset="-122"/>
                  </a:rPr>
                  <a:t>———————————————</a:t>
                </a:r>
              </a:p>
            </p:txBody>
          </p:sp>
        </mc:Choice>
        <mc:Fallback xmlns="">
          <p:sp>
            <p:nvSpPr>
              <p:cNvPr id="70" name="任意多边形: 形状 69">
                <a:extLst>
                  <a:ext uri="{FF2B5EF4-FFF2-40B4-BE49-F238E27FC236}">
                    <a16:creationId xmlns:a16="http://schemas.microsoft.com/office/drawing/2014/main" id="{8FAFE859-E716-4609-9206-6537DD94CDD5}"/>
                  </a:ext>
                </a:extLst>
              </p:cNvPr>
              <p:cNvSpPr>
                <a:spLocks noRot="1" noChangeAspect="1" noMove="1" noResize="1" noEditPoints="1" noAdjustHandles="1" noChangeArrowheads="1" noChangeShapeType="1" noTextEdit="1"/>
              </p:cNvSpPr>
              <p:nvPr/>
            </p:nvSpPr>
            <p:spPr>
              <a:xfrm>
                <a:off x="129493" y="1875051"/>
                <a:ext cx="4886455" cy="4152162"/>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blipFill>
                <a:blip r:embed="rId3"/>
                <a:stretch>
                  <a:fillRect/>
                </a:stretch>
              </a:blipFill>
            </p:spPr>
            <p:txBody>
              <a:bodyPr/>
              <a:lstStyle/>
              <a:p>
                <a:r>
                  <a:rPr lang="zh-CN" altLang="en-US">
                    <a:noFill/>
                  </a:rPr>
                  <a:t> </a:t>
                </a:r>
              </a:p>
            </p:txBody>
          </p:sp>
        </mc:Fallback>
      </mc:AlternateContent>
      <p:sp>
        <p:nvSpPr>
          <p:cNvPr id="2" name="标题 1"/>
          <p:cNvSpPr>
            <a:spLocks noGrp="1"/>
          </p:cNvSpPr>
          <p:nvPr>
            <p:ph type="title"/>
          </p:nvPr>
        </p:nvSpPr>
        <p:spPr/>
        <p:txBody>
          <a:bodyPr/>
          <a:lstStyle/>
          <a:p>
            <a:r>
              <a:rPr lang="en-US" altLang="zh-CN" dirty="0"/>
              <a:t>10.7.1</a:t>
            </a:r>
            <a:r>
              <a:rPr lang="zh-CN" altLang="en-US" dirty="0"/>
              <a:t>  计数排序的示例</a:t>
            </a:r>
          </a:p>
        </p:txBody>
      </p:sp>
      <p:sp>
        <p:nvSpPr>
          <p:cNvPr id="3" name="副标题 2"/>
          <p:cNvSpPr>
            <a:spLocks noGrp="1"/>
          </p:cNvSpPr>
          <p:nvPr>
            <p:ph type="subTitle" idx="1"/>
          </p:nvPr>
        </p:nvSpPr>
        <p:spPr/>
        <p:txBody>
          <a:bodyPr/>
          <a:lstStyle/>
          <a:p>
            <a:r>
              <a:rPr lang="en-US" altLang="zh-CN" dirty="0"/>
              <a:t>10.7.1</a:t>
            </a:r>
            <a:r>
              <a:rPr lang="zh-CN" altLang="en-US" dirty="0"/>
              <a:t> 计数排序</a:t>
            </a:r>
          </a:p>
        </p:txBody>
      </p:sp>
      <p:sp>
        <p:nvSpPr>
          <p:cNvPr id="4" name="文本占位符 3"/>
          <p:cNvSpPr>
            <a:spLocks noGrp="1"/>
          </p:cNvSpPr>
          <p:nvPr>
            <p:ph type="body" idx="10"/>
          </p:nvPr>
        </p:nvSpPr>
        <p:spPr/>
        <p:txBody>
          <a:bodyPr/>
          <a:lstStyle/>
          <a:p>
            <a:r>
              <a:rPr lang="zh-CN" altLang="en-US" dirty="0"/>
              <a:t>数据结构</a:t>
            </a:r>
          </a:p>
        </p:txBody>
      </p:sp>
      <p:sp>
        <p:nvSpPr>
          <p:cNvPr id="71" name="Rectangle 96">
            <a:extLst>
              <a:ext uri="{FF2B5EF4-FFF2-40B4-BE49-F238E27FC236}">
                <a16:creationId xmlns:a16="http://schemas.microsoft.com/office/drawing/2014/main" id="{B578486C-B8F0-46CD-BAB4-8E298AED882F}"/>
              </a:ext>
            </a:extLst>
          </p:cNvPr>
          <p:cNvSpPr>
            <a:spLocks noChangeArrowheads="1"/>
          </p:cNvSpPr>
          <p:nvPr/>
        </p:nvSpPr>
        <p:spPr bwMode="auto">
          <a:xfrm>
            <a:off x="200770" y="4520814"/>
            <a:ext cx="3352800" cy="819150"/>
          </a:xfrm>
          <a:prstGeom prst="rect">
            <a:avLst/>
          </a:prstGeom>
          <a:noFill/>
          <a:ln w="28575">
            <a:solidFill>
              <a:srgbClr val="FFC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53" name="Rectangle 68">
            <a:extLst>
              <a:ext uri="{FF2B5EF4-FFF2-40B4-BE49-F238E27FC236}">
                <a16:creationId xmlns:a16="http://schemas.microsoft.com/office/drawing/2014/main" id="{CAC289C9-2EC9-497A-B75D-20453E9B47F3}"/>
              </a:ext>
            </a:extLst>
          </p:cNvPr>
          <p:cNvSpPr>
            <a:spLocks noChangeArrowheads="1"/>
          </p:cNvSpPr>
          <p:nvPr/>
        </p:nvSpPr>
        <p:spPr bwMode="auto">
          <a:xfrm>
            <a:off x="5838029" y="4063614"/>
            <a:ext cx="533400" cy="457200"/>
          </a:xfrm>
          <a:prstGeom prst="rect">
            <a:avLst/>
          </a:prstGeom>
          <a:solidFill>
            <a:srgbClr val="FF99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endParaRPr lang="zh-CN" altLang="zh-CN" b="1">
              <a:solidFill>
                <a:schemeClr val="folHlink"/>
              </a:solidFill>
              <a:latin typeface="Times New Roman" pitchFamily="18" charset="0"/>
            </a:endParaRPr>
          </a:p>
        </p:txBody>
      </p:sp>
      <p:sp>
        <p:nvSpPr>
          <p:cNvPr id="54" name="Rectangle 9">
            <a:extLst>
              <a:ext uri="{FF2B5EF4-FFF2-40B4-BE49-F238E27FC236}">
                <a16:creationId xmlns:a16="http://schemas.microsoft.com/office/drawing/2014/main" id="{1C423FC7-7EA2-4228-8939-7EA438B5C798}"/>
              </a:ext>
            </a:extLst>
          </p:cNvPr>
          <p:cNvSpPr>
            <a:spLocks noChangeArrowheads="1"/>
          </p:cNvSpPr>
          <p:nvPr/>
        </p:nvSpPr>
        <p:spPr bwMode="auto">
          <a:xfrm>
            <a:off x="9648029" y="3073014"/>
            <a:ext cx="549275" cy="457200"/>
          </a:xfrm>
          <a:prstGeom prst="rect">
            <a:avLst/>
          </a:prstGeom>
          <a:solidFill>
            <a:srgbClr val="FF99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r>
              <a:rPr lang="en-US" altLang="zh-CN" b="1">
                <a:solidFill>
                  <a:schemeClr val="folHlink"/>
                </a:solidFill>
                <a:latin typeface="Times New Roman" pitchFamily="18" charset="0"/>
              </a:rPr>
              <a:t>1</a:t>
            </a:r>
          </a:p>
        </p:txBody>
      </p:sp>
      <p:sp>
        <p:nvSpPr>
          <p:cNvPr id="55" name="Rectangle 2">
            <a:extLst>
              <a:ext uri="{FF2B5EF4-FFF2-40B4-BE49-F238E27FC236}">
                <a16:creationId xmlns:a16="http://schemas.microsoft.com/office/drawing/2014/main" id="{6C142104-CA1B-4435-826A-448B4330D1F1}"/>
              </a:ext>
            </a:extLst>
          </p:cNvPr>
          <p:cNvSpPr>
            <a:spLocks noChangeArrowheads="1"/>
          </p:cNvSpPr>
          <p:nvPr/>
        </p:nvSpPr>
        <p:spPr bwMode="auto">
          <a:xfrm>
            <a:off x="6371429" y="4063614"/>
            <a:ext cx="563563" cy="457200"/>
          </a:xfrm>
          <a:prstGeom prst="rect">
            <a:avLst/>
          </a:prstGeom>
          <a:solidFill>
            <a:srgbClr val="FF99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r>
              <a:rPr lang="en-US" altLang="zh-CN" b="1">
                <a:solidFill>
                  <a:schemeClr val="folHlink"/>
                </a:solidFill>
                <a:latin typeface="Times New Roman" pitchFamily="18" charset="0"/>
              </a:rPr>
              <a:t>3</a:t>
            </a:r>
          </a:p>
        </p:txBody>
      </p:sp>
      <p:sp>
        <p:nvSpPr>
          <p:cNvPr id="56" name="Rectangle 3">
            <a:extLst>
              <a:ext uri="{FF2B5EF4-FFF2-40B4-BE49-F238E27FC236}">
                <a16:creationId xmlns:a16="http://schemas.microsoft.com/office/drawing/2014/main" id="{A769269B-7862-4663-9BC2-2B47010CFD98}"/>
              </a:ext>
            </a:extLst>
          </p:cNvPr>
          <p:cNvSpPr>
            <a:spLocks noChangeArrowheads="1"/>
          </p:cNvSpPr>
          <p:nvPr/>
        </p:nvSpPr>
        <p:spPr bwMode="auto">
          <a:xfrm>
            <a:off x="8031954" y="4063614"/>
            <a:ext cx="549275" cy="457200"/>
          </a:xfrm>
          <a:prstGeom prst="rect">
            <a:avLst/>
          </a:prstGeom>
          <a:solidFill>
            <a:srgbClr val="FF99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r>
              <a:rPr lang="en-US" altLang="zh-CN" b="1">
                <a:solidFill>
                  <a:schemeClr val="folHlink"/>
                </a:solidFill>
                <a:latin typeface="Times New Roman" pitchFamily="18" charset="0"/>
              </a:rPr>
              <a:t>4</a:t>
            </a:r>
          </a:p>
        </p:txBody>
      </p:sp>
      <p:sp>
        <p:nvSpPr>
          <p:cNvPr id="57" name="Rectangle 4">
            <a:extLst>
              <a:ext uri="{FF2B5EF4-FFF2-40B4-BE49-F238E27FC236}">
                <a16:creationId xmlns:a16="http://schemas.microsoft.com/office/drawing/2014/main" id="{8CEEDD60-39D2-4C40-9A47-B29565A1CC65}"/>
              </a:ext>
            </a:extLst>
          </p:cNvPr>
          <p:cNvSpPr>
            <a:spLocks noChangeArrowheads="1"/>
          </p:cNvSpPr>
          <p:nvPr/>
        </p:nvSpPr>
        <p:spPr bwMode="auto">
          <a:xfrm>
            <a:off x="11295854" y="3087302"/>
            <a:ext cx="547688" cy="457200"/>
          </a:xfrm>
          <a:prstGeom prst="rect">
            <a:avLst/>
          </a:prstGeom>
          <a:solidFill>
            <a:srgbClr val="FF99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r>
              <a:rPr lang="en-US" altLang="zh-CN" b="1">
                <a:solidFill>
                  <a:schemeClr val="folHlink"/>
                </a:solidFill>
                <a:latin typeface="Times New Roman" pitchFamily="18" charset="0"/>
              </a:rPr>
              <a:t>4</a:t>
            </a:r>
          </a:p>
        </p:txBody>
      </p:sp>
      <p:sp>
        <p:nvSpPr>
          <p:cNvPr id="58" name="Rectangle 5">
            <a:extLst>
              <a:ext uri="{FF2B5EF4-FFF2-40B4-BE49-F238E27FC236}">
                <a16:creationId xmlns:a16="http://schemas.microsoft.com/office/drawing/2014/main" id="{B0455319-A500-429C-B953-0A3D371FBDA1}"/>
              </a:ext>
            </a:extLst>
          </p:cNvPr>
          <p:cNvSpPr>
            <a:spLocks noChangeArrowheads="1"/>
          </p:cNvSpPr>
          <p:nvPr/>
        </p:nvSpPr>
        <p:spPr bwMode="auto">
          <a:xfrm>
            <a:off x="6934992" y="4063614"/>
            <a:ext cx="549275" cy="457200"/>
          </a:xfrm>
          <a:prstGeom prst="rect">
            <a:avLst/>
          </a:prstGeom>
          <a:solidFill>
            <a:srgbClr val="FF99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r>
              <a:rPr lang="en-US" altLang="zh-CN" b="1">
                <a:solidFill>
                  <a:schemeClr val="folHlink"/>
                </a:solidFill>
                <a:latin typeface="Times New Roman" pitchFamily="18" charset="0"/>
              </a:rPr>
              <a:t>3</a:t>
            </a:r>
          </a:p>
        </p:txBody>
      </p:sp>
      <p:sp>
        <p:nvSpPr>
          <p:cNvPr id="59" name="Rectangle 6">
            <a:extLst>
              <a:ext uri="{FF2B5EF4-FFF2-40B4-BE49-F238E27FC236}">
                <a16:creationId xmlns:a16="http://schemas.microsoft.com/office/drawing/2014/main" id="{DE2AEC2F-1986-4047-A1BC-A02E07ECBA7A}"/>
              </a:ext>
            </a:extLst>
          </p:cNvPr>
          <p:cNvSpPr>
            <a:spLocks noChangeArrowheads="1"/>
          </p:cNvSpPr>
          <p:nvPr/>
        </p:nvSpPr>
        <p:spPr bwMode="auto">
          <a:xfrm>
            <a:off x="5818979" y="4058852"/>
            <a:ext cx="549275" cy="457200"/>
          </a:xfrm>
          <a:prstGeom prst="rect">
            <a:avLst/>
          </a:prstGeom>
          <a:solidFill>
            <a:srgbClr val="FFFF66"/>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r>
              <a:rPr lang="en-US" altLang="zh-CN" b="1">
                <a:solidFill>
                  <a:schemeClr val="folHlink"/>
                </a:solidFill>
                <a:latin typeface="Times New Roman" pitchFamily="18" charset="0"/>
              </a:rPr>
              <a:t>1</a:t>
            </a:r>
          </a:p>
        </p:txBody>
      </p:sp>
      <p:sp>
        <p:nvSpPr>
          <p:cNvPr id="60" name="Rectangle 7">
            <a:extLst>
              <a:ext uri="{FF2B5EF4-FFF2-40B4-BE49-F238E27FC236}">
                <a16:creationId xmlns:a16="http://schemas.microsoft.com/office/drawing/2014/main" id="{1AB5DA9C-C40A-4B9F-BC9B-053D21D4085E}"/>
              </a:ext>
            </a:extLst>
          </p:cNvPr>
          <p:cNvSpPr>
            <a:spLocks noChangeArrowheads="1"/>
          </p:cNvSpPr>
          <p:nvPr/>
        </p:nvSpPr>
        <p:spPr bwMode="auto">
          <a:xfrm>
            <a:off x="10744992" y="3073014"/>
            <a:ext cx="549275" cy="457200"/>
          </a:xfrm>
          <a:prstGeom prst="rect">
            <a:avLst/>
          </a:prstGeom>
          <a:solidFill>
            <a:srgbClr val="FF99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r>
              <a:rPr lang="en-US" altLang="zh-CN" b="1">
                <a:solidFill>
                  <a:schemeClr val="folHlink"/>
                </a:solidFill>
                <a:latin typeface="Times New Roman" pitchFamily="18" charset="0"/>
              </a:rPr>
              <a:t>1</a:t>
            </a:r>
          </a:p>
        </p:txBody>
      </p:sp>
      <p:sp>
        <p:nvSpPr>
          <p:cNvPr id="61" name="Rectangle 8">
            <a:extLst>
              <a:ext uri="{FF2B5EF4-FFF2-40B4-BE49-F238E27FC236}">
                <a16:creationId xmlns:a16="http://schemas.microsoft.com/office/drawing/2014/main" id="{C77BCB76-7882-4B30-9317-A2A9F5C72B76}"/>
              </a:ext>
            </a:extLst>
          </p:cNvPr>
          <p:cNvSpPr>
            <a:spLocks noChangeArrowheads="1"/>
          </p:cNvSpPr>
          <p:nvPr/>
        </p:nvSpPr>
        <p:spPr bwMode="auto">
          <a:xfrm>
            <a:off x="9648029" y="3063489"/>
            <a:ext cx="549275" cy="457200"/>
          </a:xfrm>
          <a:prstGeom prst="rect">
            <a:avLst/>
          </a:prstGeom>
          <a:solidFill>
            <a:srgbClr val="FFFF66"/>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r>
              <a:rPr lang="en-US" altLang="zh-CN" b="1" dirty="0">
                <a:solidFill>
                  <a:schemeClr val="folHlink"/>
                </a:solidFill>
                <a:latin typeface="Times New Roman" pitchFamily="18" charset="0"/>
              </a:rPr>
              <a:t>0</a:t>
            </a:r>
          </a:p>
        </p:txBody>
      </p:sp>
      <p:sp>
        <p:nvSpPr>
          <p:cNvPr id="62" name="Rectangle 11">
            <a:extLst>
              <a:ext uri="{FF2B5EF4-FFF2-40B4-BE49-F238E27FC236}">
                <a16:creationId xmlns:a16="http://schemas.microsoft.com/office/drawing/2014/main" id="{6AF85C0C-9B74-433B-8EA1-D7160AE6307E}"/>
              </a:ext>
            </a:extLst>
          </p:cNvPr>
          <p:cNvSpPr>
            <a:spLocks noChangeArrowheads="1"/>
          </p:cNvSpPr>
          <p:nvPr/>
        </p:nvSpPr>
        <p:spPr bwMode="auto">
          <a:xfrm>
            <a:off x="8031954" y="3073014"/>
            <a:ext cx="549275" cy="457200"/>
          </a:xfrm>
          <a:prstGeom prst="rect">
            <a:avLst/>
          </a:prstGeom>
          <a:solidFill>
            <a:srgbClr val="FF99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r>
              <a:rPr lang="en-US" altLang="zh-CN" b="1">
                <a:solidFill>
                  <a:schemeClr val="folHlink"/>
                </a:solidFill>
                <a:latin typeface="Times New Roman" pitchFamily="18" charset="0"/>
              </a:rPr>
              <a:t>3</a:t>
            </a:r>
          </a:p>
        </p:txBody>
      </p:sp>
      <p:sp>
        <p:nvSpPr>
          <p:cNvPr id="63" name="Rectangle 12">
            <a:extLst>
              <a:ext uri="{FF2B5EF4-FFF2-40B4-BE49-F238E27FC236}">
                <a16:creationId xmlns:a16="http://schemas.microsoft.com/office/drawing/2014/main" id="{F93106AC-AC15-4B88-8237-6EAC4455B1B7}"/>
              </a:ext>
            </a:extLst>
          </p:cNvPr>
          <p:cNvSpPr>
            <a:spLocks noChangeArrowheads="1"/>
          </p:cNvSpPr>
          <p:nvPr/>
        </p:nvSpPr>
        <p:spPr bwMode="auto">
          <a:xfrm>
            <a:off x="7484267" y="3073014"/>
            <a:ext cx="547687" cy="457200"/>
          </a:xfrm>
          <a:prstGeom prst="rect">
            <a:avLst/>
          </a:prstGeom>
          <a:solidFill>
            <a:srgbClr val="FF99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r>
              <a:rPr lang="en-US" altLang="zh-CN" b="1">
                <a:solidFill>
                  <a:schemeClr val="folHlink"/>
                </a:solidFill>
                <a:latin typeface="Times New Roman" pitchFamily="18" charset="0"/>
              </a:rPr>
              <a:t>4</a:t>
            </a:r>
          </a:p>
        </p:txBody>
      </p:sp>
      <p:sp>
        <p:nvSpPr>
          <p:cNvPr id="64" name="Rectangle 13">
            <a:extLst>
              <a:ext uri="{FF2B5EF4-FFF2-40B4-BE49-F238E27FC236}">
                <a16:creationId xmlns:a16="http://schemas.microsoft.com/office/drawing/2014/main" id="{0276A245-E766-45B0-942D-A619EECA5EC6}"/>
              </a:ext>
            </a:extLst>
          </p:cNvPr>
          <p:cNvSpPr>
            <a:spLocks noChangeArrowheads="1"/>
          </p:cNvSpPr>
          <p:nvPr/>
        </p:nvSpPr>
        <p:spPr bwMode="auto">
          <a:xfrm>
            <a:off x="6934992" y="3073014"/>
            <a:ext cx="549275" cy="457200"/>
          </a:xfrm>
          <a:prstGeom prst="rect">
            <a:avLst/>
          </a:prstGeom>
          <a:solidFill>
            <a:srgbClr val="FF99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r>
              <a:rPr lang="en-US" altLang="zh-CN" b="1">
                <a:solidFill>
                  <a:schemeClr val="folHlink"/>
                </a:solidFill>
                <a:latin typeface="Times New Roman" pitchFamily="18" charset="0"/>
              </a:rPr>
              <a:t>3</a:t>
            </a:r>
          </a:p>
        </p:txBody>
      </p:sp>
      <p:sp>
        <p:nvSpPr>
          <p:cNvPr id="65" name="Rectangle 14">
            <a:extLst>
              <a:ext uri="{FF2B5EF4-FFF2-40B4-BE49-F238E27FC236}">
                <a16:creationId xmlns:a16="http://schemas.microsoft.com/office/drawing/2014/main" id="{7770FDDA-4796-44A6-AA8C-4A87EDD2D4F0}"/>
              </a:ext>
            </a:extLst>
          </p:cNvPr>
          <p:cNvSpPr>
            <a:spLocks noChangeArrowheads="1"/>
          </p:cNvSpPr>
          <p:nvPr/>
        </p:nvSpPr>
        <p:spPr bwMode="auto">
          <a:xfrm>
            <a:off x="6371429" y="3073014"/>
            <a:ext cx="563563" cy="457200"/>
          </a:xfrm>
          <a:prstGeom prst="rect">
            <a:avLst/>
          </a:prstGeom>
          <a:solidFill>
            <a:srgbClr val="FFFF66"/>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r>
              <a:rPr lang="en-US" altLang="zh-CN" b="1">
                <a:solidFill>
                  <a:schemeClr val="folHlink"/>
                </a:solidFill>
                <a:latin typeface="Times New Roman" pitchFamily="18" charset="0"/>
              </a:rPr>
              <a:t>1</a:t>
            </a:r>
          </a:p>
        </p:txBody>
      </p:sp>
      <p:sp>
        <p:nvSpPr>
          <p:cNvPr id="66" name="Rectangle 15">
            <a:extLst>
              <a:ext uri="{FF2B5EF4-FFF2-40B4-BE49-F238E27FC236}">
                <a16:creationId xmlns:a16="http://schemas.microsoft.com/office/drawing/2014/main" id="{35631365-DE5F-4045-8641-D89482162A4C}"/>
              </a:ext>
            </a:extLst>
          </p:cNvPr>
          <p:cNvSpPr>
            <a:spLocks noChangeArrowheads="1"/>
          </p:cNvSpPr>
          <p:nvPr/>
        </p:nvSpPr>
        <p:spPr bwMode="auto">
          <a:xfrm>
            <a:off x="5838029" y="3073014"/>
            <a:ext cx="533400" cy="457200"/>
          </a:xfrm>
          <a:prstGeom prst="rect">
            <a:avLst/>
          </a:prstGeom>
          <a:solidFill>
            <a:srgbClr val="FF99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r>
              <a:rPr lang="en-US" altLang="zh-CN" b="1">
                <a:solidFill>
                  <a:schemeClr val="folHlink"/>
                </a:solidFill>
                <a:latin typeface="Times New Roman" pitchFamily="18" charset="0"/>
              </a:rPr>
              <a:t>4</a:t>
            </a:r>
          </a:p>
        </p:txBody>
      </p:sp>
      <p:sp>
        <p:nvSpPr>
          <p:cNvPr id="67" name="Line 16">
            <a:extLst>
              <a:ext uri="{FF2B5EF4-FFF2-40B4-BE49-F238E27FC236}">
                <a16:creationId xmlns:a16="http://schemas.microsoft.com/office/drawing/2014/main" id="{0C2C290C-3319-40C1-963A-DD7CB24D1334}"/>
              </a:ext>
            </a:extLst>
          </p:cNvPr>
          <p:cNvSpPr>
            <a:spLocks noChangeShapeType="1"/>
          </p:cNvSpPr>
          <p:nvPr/>
        </p:nvSpPr>
        <p:spPr bwMode="auto">
          <a:xfrm>
            <a:off x="5838029" y="3073014"/>
            <a:ext cx="2743200" cy="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68" name="Line 17">
            <a:extLst>
              <a:ext uri="{FF2B5EF4-FFF2-40B4-BE49-F238E27FC236}">
                <a16:creationId xmlns:a16="http://schemas.microsoft.com/office/drawing/2014/main" id="{E15F1121-29E8-4708-9357-15D50D7F6F2B}"/>
              </a:ext>
            </a:extLst>
          </p:cNvPr>
          <p:cNvSpPr>
            <a:spLocks noChangeShapeType="1"/>
          </p:cNvSpPr>
          <p:nvPr/>
        </p:nvSpPr>
        <p:spPr bwMode="auto">
          <a:xfrm>
            <a:off x="5838029" y="3530214"/>
            <a:ext cx="2743200" cy="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69" name="Line 18">
            <a:extLst>
              <a:ext uri="{FF2B5EF4-FFF2-40B4-BE49-F238E27FC236}">
                <a16:creationId xmlns:a16="http://schemas.microsoft.com/office/drawing/2014/main" id="{6C6869BF-FE1A-4D1A-B800-B7BE7099A5F8}"/>
              </a:ext>
            </a:extLst>
          </p:cNvPr>
          <p:cNvSpPr>
            <a:spLocks noChangeShapeType="1"/>
          </p:cNvSpPr>
          <p:nvPr/>
        </p:nvSpPr>
        <p:spPr bwMode="auto">
          <a:xfrm>
            <a:off x="5838029" y="3073014"/>
            <a:ext cx="0" cy="45720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14" name="Line 19">
            <a:extLst>
              <a:ext uri="{FF2B5EF4-FFF2-40B4-BE49-F238E27FC236}">
                <a16:creationId xmlns:a16="http://schemas.microsoft.com/office/drawing/2014/main" id="{7E0819BD-8BA2-4EA1-9820-16EF423C6537}"/>
              </a:ext>
            </a:extLst>
          </p:cNvPr>
          <p:cNvSpPr>
            <a:spLocks noChangeShapeType="1"/>
          </p:cNvSpPr>
          <p:nvPr/>
        </p:nvSpPr>
        <p:spPr bwMode="auto">
          <a:xfrm>
            <a:off x="6371429" y="3073014"/>
            <a:ext cx="0" cy="457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15" name="Line 20">
            <a:extLst>
              <a:ext uri="{FF2B5EF4-FFF2-40B4-BE49-F238E27FC236}">
                <a16:creationId xmlns:a16="http://schemas.microsoft.com/office/drawing/2014/main" id="{CBC15C84-C69C-4F1F-BFA8-90C906CE0526}"/>
              </a:ext>
            </a:extLst>
          </p:cNvPr>
          <p:cNvSpPr>
            <a:spLocks noChangeShapeType="1"/>
          </p:cNvSpPr>
          <p:nvPr/>
        </p:nvSpPr>
        <p:spPr bwMode="auto">
          <a:xfrm>
            <a:off x="6934992" y="3073014"/>
            <a:ext cx="0" cy="457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16" name="Line 21">
            <a:extLst>
              <a:ext uri="{FF2B5EF4-FFF2-40B4-BE49-F238E27FC236}">
                <a16:creationId xmlns:a16="http://schemas.microsoft.com/office/drawing/2014/main" id="{F299C934-4FD1-40EC-A835-06660D902B90}"/>
              </a:ext>
            </a:extLst>
          </p:cNvPr>
          <p:cNvSpPr>
            <a:spLocks noChangeShapeType="1"/>
          </p:cNvSpPr>
          <p:nvPr/>
        </p:nvSpPr>
        <p:spPr bwMode="auto">
          <a:xfrm>
            <a:off x="7484267" y="3073014"/>
            <a:ext cx="0" cy="457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17" name="Line 22">
            <a:extLst>
              <a:ext uri="{FF2B5EF4-FFF2-40B4-BE49-F238E27FC236}">
                <a16:creationId xmlns:a16="http://schemas.microsoft.com/office/drawing/2014/main" id="{1C6CFABB-25D0-40F8-BF78-B8E1344DC2D9}"/>
              </a:ext>
            </a:extLst>
          </p:cNvPr>
          <p:cNvSpPr>
            <a:spLocks noChangeShapeType="1"/>
          </p:cNvSpPr>
          <p:nvPr/>
        </p:nvSpPr>
        <p:spPr bwMode="auto">
          <a:xfrm>
            <a:off x="8031954" y="3073014"/>
            <a:ext cx="0" cy="457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18" name="Line 23">
            <a:extLst>
              <a:ext uri="{FF2B5EF4-FFF2-40B4-BE49-F238E27FC236}">
                <a16:creationId xmlns:a16="http://schemas.microsoft.com/office/drawing/2014/main" id="{9BDA8E7B-91CF-4936-8EBE-F9A0078866C2}"/>
              </a:ext>
            </a:extLst>
          </p:cNvPr>
          <p:cNvSpPr>
            <a:spLocks noChangeShapeType="1"/>
          </p:cNvSpPr>
          <p:nvPr/>
        </p:nvSpPr>
        <p:spPr bwMode="auto">
          <a:xfrm>
            <a:off x="8581229" y="3073014"/>
            <a:ext cx="0" cy="45720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graphicFrame>
        <p:nvGraphicFramePr>
          <p:cNvPr id="119" name="Group 24">
            <a:extLst>
              <a:ext uri="{FF2B5EF4-FFF2-40B4-BE49-F238E27FC236}">
                <a16:creationId xmlns:a16="http://schemas.microsoft.com/office/drawing/2014/main" id="{D1B8AE03-5458-4D78-AD14-C0F0F2EC26A8}"/>
              </a:ext>
            </a:extLst>
          </p:cNvPr>
          <p:cNvGraphicFramePr>
            <a:graphicFrameLocks noGrp="1"/>
          </p:cNvGraphicFramePr>
          <p:nvPr/>
        </p:nvGraphicFramePr>
        <p:xfrm>
          <a:off x="5838029" y="2692014"/>
          <a:ext cx="2743200" cy="457200"/>
        </p:xfrm>
        <a:graphic>
          <a:graphicData uri="http://schemas.openxmlformats.org/drawingml/2006/table">
            <a:tbl>
              <a:tblPr/>
              <a:tblGrid>
                <a:gridCol w="549275">
                  <a:extLst>
                    <a:ext uri="{9D8B030D-6E8A-4147-A177-3AD203B41FA5}">
                      <a16:colId xmlns:a16="http://schemas.microsoft.com/office/drawing/2014/main" val="20000"/>
                    </a:ext>
                  </a:extLst>
                </a:gridCol>
                <a:gridCol w="547688">
                  <a:extLst>
                    <a:ext uri="{9D8B030D-6E8A-4147-A177-3AD203B41FA5}">
                      <a16:colId xmlns:a16="http://schemas.microsoft.com/office/drawing/2014/main" val="20001"/>
                    </a:ext>
                  </a:extLst>
                </a:gridCol>
                <a:gridCol w="549275">
                  <a:extLst>
                    <a:ext uri="{9D8B030D-6E8A-4147-A177-3AD203B41FA5}">
                      <a16:colId xmlns:a16="http://schemas.microsoft.com/office/drawing/2014/main" val="20002"/>
                    </a:ext>
                  </a:extLst>
                </a:gridCol>
                <a:gridCol w="547687">
                  <a:extLst>
                    <a:ext uri="{9D8B030D-6E8A-4147-A177-3AD203B41FA5}">
                      <a16:colId xmlns:a16="http://schemas.microsoft.com/office/drawing/2014/main" val="20003"/>
                    </a:ext>
                  </a:extLst>
                </a:gridCol>
                <a:gridCol w="549275">
                  <a:extLst>
                    <a:ext uri="{9D8B030D-6E8A-4147-A177-3AD203B41FA5}">
                      <a16:colId xmlns:a16="http://schemas.microsoft.com/office/drawing/2014/main" val="20004"/>
                    </a:ext>
                  </a:extLst>
                </a:gridCol>
              </a:tblGrid>
              <a:tr h="457200">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1</a:t>
                      </a:r>
                    </a:p>
                  </a:txBody>
                  <a:tcPr horzOverflow="overflow">
                    <a:lnL cap="flat">
                      <a:noFill/>
                    </a:lnL>
                    <a:lnR>
                      <a:noFill/>
                    </a:lnR>
                    <a:lnT cap="flat">
                      <a:noFill/>
                    </a:lnT>
                    <a:lnB cap="flat">
                      <a:noFill/>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2</a:t>
                      </a:r>
                    </a:p>
                  </a:txBody>
                  <a:tcPr horzOverflow="overflow">
                    <a:lnL>
                      <a:noFill/>
                    </a:lnL>
                    <a:lnR>
                      <a:noFill/>
                    </a:lnR>
                    <a:lnT cap="flat">
                      <a:noFill/>
                    </a:lnT>
                    <a:lnB cap="flat">
                      <a:noFill/>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3</a:t>
                      </a:r>
                    </a:p>
                  </a:txBody>
                  <a:tcPr horzOverflow="overflow">
                    <a:lnL>
                      <a:noFill/>
                    </a:lnL>
                    <a:lnR>
                      <a:noFill/>
                    </a:lnR>
                    <a:lnT cap="flat">
                      <a:noFill/>
                    </a:lnT>
                    <a:lnB cap="flat">
                      <a:noFill/>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4</a:t>
                      </a:r>
                    </a:p>
                  </a:txBody>
                  <a:tcPr horzOverflow="overflow">
                    <a:lnL>
                      <a:noFill/>
                    </a:lnL>
                    <a:lnR>
                      <a:noFill/>
                    </a:lnR>
                    <a:lnT cap="flat">
                      <a:noFill/>
                    </a:lnT>
                    <a:lnB cap="flat">
                      <a:noFill/>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5</a:t>
                      </a:r>
                    </a:p>
                  </a:txBody>
                  <a:tcPr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120" name="Text Box 42">
            <a:extLst>
              <a:ext uri="{FF2B5EF4-FFF2-40B4-BE49-F238E27FC236}">
                <a16:creationId xmlns:a16="http://schemas.microsoft.com/office/drawing/2014/main" id="{1FA2C2DF-28AB-4762-8750-D77F6CAABE3F}"/>
              </a:ext>
            </a:extLst>
          </p:cNvPr>
          <p:cNvSpPr txBox="1">
            <a:spLocks noChangeArrowheads="1"/>
          </p:cNvSpPr>
          <p:nvPr/>
        </p:nvSpPr>
        <p:spPr bwMode="auto">
          <a:xfrm>
            <a:off x="5228429" y="3104764"/>
            <a:ext cx="4270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i="1">
                <a:solidFill>
                  <a:srgbClr val="006600"/>
                </a:solidFill>
              </a:rPr>
              <a:t>A:</a:t>
            </a:r>
          </a:p>
        </p:txBody>
      </p:sp>
      <p:sp>
        <p:nvSpPr>
          <p:cNvPr id="121" name="Rectangle 43">
            <a:extLst>
              <a:ext uri="{FF2B5EF4-FFF2-40B4-BE49-F238E27FC236}">
                <a16:creationId xmlns:a16="http://schemas.microsoft.com/office/drawing/2014/main" id="{66DC5ADF-B857-4B7B-8097-D573F7571F64}"/>
              </a:ext>
            </a:extLst>
          </p:cNvPr>
          <p:cNvSpPr>
            <a:spLocks noChangeArrowheads="1"/>
          </p:cNvSpPr>
          <p:nvPr/>
        </p:nvSpPr>
        <p:spPr bwMode="auto">
          <a:xfrm>
            <a:off x="10197304" y="3073014"/>
            <a:ext cx="547688" cy="457200"/>
          </a:xfrm>
          <a:prstGeom prst="rect">
            <a:avLst/>
          </a:prstGeom>
          <a:solidFill>
            <a:srgbClr val="FF99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r>
              <a:rPr lang="en-US" altLang="zh-CN" b="1">
                <a:solidFill>
                  <a:schemeClr val="folHlink"/>
                </a:solidFill>
                <a:latin typeface="Times New Roman" pitchFamily="18" charset="0"/>
              </a:rPr>
              <a:t>1</a:t>
            </a:r>
          </a:p>
        </p:txBody>
      </p:sp>
      <p:sp>
        <p:nvSpPr>
          <p:cNvPr id="122" name="Line 44">
            <a:extLst>
              <a:ext uri="{FF2B5EF4-FFF2-40B4-BE49-F238E27FC236}">
                <a16:creationId xmlns:a16="http://schemas.microsoft.com/office/drawing/2014/main" id="{58C1F749-5E83-4B20-9866-451B2E292EF2}"/>
              </a:ext>
            </a:extLst>
          </p:cNvPr>
          <p:cNvSpPr>
            <a:spLocks noChangeShapeType="1"/>
          </p:cNvSpPr>
          <p:nvPr/>
        </p:nvSpPr>
        <p:spPr bwMode="auto">
          <a:xfrm>
            <a:off x="9648029" y="3073014"/>
            <a:ext cx="2193925" cy="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23" name="Line 45">
            <a:extLst>
              <a:ext uri="{FF2B5EF4-FFF2-40B4-BE49-F238E27FC236}">
                <a16:creationId xmlns:a16="http://schemas.microsoft.com/office/drawing/2014/main" id="{C3AB5F00-6F79-4DB1-B913-3480DAFC4DA1}"/>
              </a:ext>
            </a:extLst>
          </p:cNvPr>
          <p:cNvSpPr>
            <a:spLocks noChangeShapeType="1"/>
          </p:cNvSpPr>
          <p:nvPr/>
        </p:nvSpPr>
        <p:spPr bwMode="auto">
          <a:xfrm>
            <a:off x="9648029" y="3530214"/>
            <a:ext cx="2193925" cy="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24" name="Line 46">
            <a:extLst>
              <a:ext uri="{FF2B5EF4-FFF2-40B4-BE49-F238E27FC236}">
                <a16:creationId xmlns:a16="http://schemas.microsoft.com/office/drawing/2014/main" id="{4550C82F-9056-4C27-B13F-A04142C3EB06}"/>
              </a:ext>
            </a:extLst>
          </p:cNvPr>
          <p:cNvSpPr>
            <a:spLocks noChangeShapeType="1"/>
          </p:cNvSpPr>
          <p:nvPr/>
        </p:nvSpPr>
        <p:spPr bwMode="auto">
          <a:xfrm>
            <a:off x="9648029" y="3073014"/>
            <a:ext cx="0" cy="45720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25" name="Line 47">
            <a:extLst>
              <a:ext uri="{FF2B5EF4-FFF2-40B4-BE49-F238E27FC236}">
                <a16:creationId xmlns:a16="http://schemas.microsoft.com/office/drawing/2014/main" id="{08931F53-3F94-473A-81BB-AB9081E4624D}"/>
              </a:ext>
            </a:extLst>
          </p:cNvPr>
          <p:cNvSpPr>
            <a:spLocks noChangeShapeType="1"/>
          </p:cNvSpPr>
          <p:nvPr/>
        </p:nvSpPr>
        <p:spPr bwMode="auto">
          <a:xfrm>
            <a:off x="10197304" y="3073014"/>
            <a:ext cx="0" cy="457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26" name="Line 48">
            <a:extLst>
              <a:ext uri="{FF2B5EF4-FFF2-40B4-BE49-F238E27FC236}">
                <a16:creationId xmlns:a16="http://schemas.microsoft.com/office/drawing/2014/main" id="{E33B06A0-146B-4FA4-AE58-B28595F73480}"/>
              </a:ext>
            </a:extLst>
          </p:cNvPr>
          <p:cNvSpPr>
            <a:spLocks noChangeShapeType="1"/>
          </p:cNvSpPr>
          <p:nvPr/>
        </p:nvSpPr>
        <p:spPr bwMode="auto">
          <a:xfrm>
            <a:off x="10744992" y="3073014"/>
            <a:ext cx="0" cy="457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27" name="Line 49">
            <a:extLst>
              <a:ext uri="{FF2B5EF4-FFF2-40B4-BE49-F238E27FC236}">
                <a16:creationId xmlns:a16="http://schemas.microsoft.com/office/drawing/2014/main" id="{E7DE50C2-A444-4F6C-97EA-AB5B875A704B}"/>
              </a:ext>
            </a:extLst>
          </p:cNvPr>
          <p:cNvSpPr>
            <a:spLocks noChangeShapeType="1"/>
          </p:cNvSpPr>
          <p:nvPr/>
        </p:nvSpPr>
        <p:spPr bwMode="auto">
          <a:xfrm>
            <a:off x="11294267" y="3073014"/>
            <a:ext cx="0" cy="457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28" name="Line 50">
            <a:extLst>
              <a:ext uri="{FF2B5EF4-FFF2-40B4-BE49-F238E27FC236}">
                <a16:creationId xmlns:a16="http://schemas.microsoft.com/office/drawing/2014/main" id="{844662AC-28E3-40EE-9BB8-C15DE5163450}"/>
              </a:ext>
            </a:extLst>
          </p:cNvPr>
          <p:cNvSpPr>
            <a:spLocks noChangeShapeType="1"/>
          </p:cNvSpPr>
          <p:nvPr/>
        </p:nvSpPr>
        <p:spPr bwMode="auto">
          <a:xfrm>
            <a:off x="11841954" y="3073014"/>
            <a:ext cx="0" cy="45720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graphicFrame>
        <p:nvGraphicFramePr>
          <p:cNvPr id="129" name="Group 51">
            <a:extLst>
              <a:ext uri="{FF2B5EF4-FFF2-40B4-BE49-F238E27FC236}">
                <a16:creationId xmlns:a16="http://schemas.microsoft.com/office/drawing/2014/main" id="{13E06E6A-233B-42DB-8A97-1E59690F11F4}"/>
              </a:ext>
            </a:extLst>
          </p:cNvPr>
          <p:cNvGraphicFramePr>
            <a:graphicFrameLocks noGrp="1"/>
          </p:cNvGraphicFramePr>
          <p:nvPr/>
        </p:nvGraphicFramePr>
        <p:xfrm>
          <a:off x="9648029" y="2692014"/>
          <a:ext cx="2193925" cy="457200"/>
        </p:xfrm>
        <a:graphic>
          <a:graphicData uri="http://schemas.openxmlformats.org/drawingml/2006/table">
            <a:tbl>
              <a:tblPr/>
              <a:tblGrid>
                <a:gridCol w="549275">
                  <a:extLst>
                    <a:ext uri="{9D8B030D-6E8A-4147-A177-3AD203B41FA5}">
                      <a16:colId xmlns:a16="http://schemas.microsoft.com/office/drawing/2014/main" val="20000"/>
                    </a:ext>
                  </a:extLst>
                </a:gridCol>
                <a:gridCol w="547688">
                  <a:extLst>
                    <a:ext uri="{9D8B030D-6E8A-4147-A177-3AD203B41FA5}">
                      <a16:colId xmlns:a16="http://schemas.microsoft.com/office/drawing/2014/main" val="20001"/>
                    </a:ext>
                  </a:extLst>
                </a:gridCol>
                <a:gridCol w="549275">
                  <a:extLst>
                    <a:ext uri="{9D8B030D-6E8A-4147-A177-3AD203B41FA5}">
                      <a16:colId xmlns:a16="http://schemas.microsoft.com/office/drawing/2014/main" val="20002"/>
                    </a:ext>
                  </a:extLst>
                </a:gridCol>
                <a:gridCol w="547687">
                  <a:extLst>
                    <a:ext uri="{9D8B030D-6E8A-4147-A177-3AD203B41FA5}">
                      <a16:colId xmlns:a16="http://schemas.microsoft.com/office/drawing/2014/main" val="20003"/>
                    </a:ext>
                  </a:extLst>
                </a:gridCol>
              </a:tblGrid>
              <a:tr h="457200">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1</a:t>
                      </a:r>
                    </a:p>
                  </a:txBody>
                  <a:tcPr horzOverflow="overflow">
                    <a:lnL cap="flat">
                      <a:noFill/>
                    </a:lnL>
                    <a:lnR>
                      <a:noFill/>
                    </a:lnR>
                    <a:lnT cap="flat">
                      <a:noFill/>
                    </a:lnT>
                    <a:lnB cap="flat">
                      <a:noFill/>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2</a:t>
                      </a:r>
                    </a:p>
                  </a:txBody>
                  <a:tcPr horzOverflow="overflow">
                    <a:lnL>
                      <a:noFill/>
                    </a:lnL>
                    <a:lnR>
                      <a:noFill/>
                    </a:lnR>
                    <a:lnT cap="flat">
                      <a:noFill/>
                    </a:lnT>
                    <a:lnB cap="flat">
                      <a:noFill/>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3</a:t>
                      </a:r>
                    </a:p>
                  </a:txBody>
                  <a:tcPr horzOverflow="overflow">
                    <a:lnL>
                      <a:noFill/>
                    </a:lnL>
                    <a:lnR>
                      <a:noFill/>
                    </a:lnR>
                    <a:lnT cap="flat">
                      <a:noFill/>
                    </a:lnT>
                    <a:lnB cap="flat">
                      <a:noFill/>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4</a:t>
                      </a:r>
                    </a:p>
                  </a:txBody>
                  <a:tcPr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130" name="Text Box 66">
            <a:extLst>
              <a:ext uri="{FF2B5EF4-FFF2-40B4-BE49-F238E27FC236}">
                <a16:creationId xmlns:a16="http://schemas.microsoft.com/office/drawing/2014/main" id="{0177DC2E-A8E0-4FC2-AB21-3371FDE838EB}"/>
              </a:ext>
            </a:extLst>
          </p:cNvPr>
          <p:cNvSpPr txBox="1">
            <a:spLocks noChangeArrowheads="1"/>
          </p:cNvSpPr>
          <p:nvPr/>
        </p:nvSpPr>
        <p:spPr bwMode="auto">
          <a:xfrm>
            <a:off x="9038429" y="3104764"/>
            <a:ext cx="4270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i="1">
                <a:solidFill>
                  <a:srgbClr val="006600"/>
                </a:solidFill>
              </a:rPr>
              <a:t>C:</a:t>
            </a:r>
          </a:p>
        </p:txBody>
      </p:sp>
      <p:sp>
        <p:nvSpPr>
          <p:cNvPr id="131" name="Rectangle 67">
            <a:extLst>
              <a:ext uri="{FF2B5EF4-FFF2-40B4-BE49-F238E27FC236}">
                <a16:creationId xmlns:a16="http://schemas.microsoft.com/office/drawing/2014/main" id="{12BABD78-8AB9-4071-838A-E3BB0504251E}"/>
              </a:ext>
            </a:extLst>
          </p:cNvPr>
          <p:cNvSpPr>
            <a:spLocks noChangeArrowheads="1"/>
          </p:cNvSpPr>
          <p:nvPr/>
        </p:nvSpPr>
        <p:spPr bwMode="auto">
          <a:xfrm>
            <a:off x="7484267" y="4063614"/>
            <a:ext cx="547687" cy="457200"/>
          </a:xfrm>
          <a:prstGeom prst="rect">
            <a:avLst/>
          </a:prstGeom>
          <a:solidFill>
            <a:srgbClr val="FF99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endParaRPr lang="zh-CN" altLang="zh-CN" b="1">
              <a:solidFill>
                <a:schemeClr val="folHlink"/>
              </a:solidFill>
              <a:latin typeface="Times New Roman" pitchFamily="18" charset="0"/>
            </a:endParaRPr>
          </a:p>
        </p:txBody>
      </p:sp>
      <p:sp>
        <p:nvSpPr>
          <p:cNvPr id="132" name="Line 69">
            <a:extLst>
              <a:ext uri="{FF2B5EF4-FFF2-40B4-BE49-F238E27FC236}">
                <a16:creationId xmlns:a16="http://schemas.microsoft.com/office/drawing/2014/main" id="{1EBC8137-B746-48A6-94A8-4F4DBF82A8C2}"/>
              </a:ext>
            </a:extLst>
          </p:cNvPr>
          <p:cNvSpPr>
            <a:spLocks noChangeShapeType="1"/>
          </p:cNvSpPr>
          <p:nvPr/>
        </p:nvSpPr>
        <p:spPr bwMode="auto">
          <a:xfrm>
            <a:off x="5838029" y="4063614"/>
            <a:ext cx="2743200" cy="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33" name="Line 70">
            <a:extLst>
              <a:ext uri="{FF2B5EF4-FFF2-40B4-BE49-F238E27FC236}">
                <a16:creationId xmlns:a16="http://schemas.microsoft.com/office/drawing/2014/main" id="{2FB6B8C6-E6F7-472E-88FC-D9E9CEC9A864}"/>
              </a:ext>
            </a:extLst>
          </p:cNvPr>
          <p:cNvSpPr>
            <a:spLocks noChangeShapeType="1"/>
          </p:cNvSpPr>
          <p:nvPr/>
        </p:nvSpPr>
        <p:spPr bwMode="auto">
          <a:xfrm>
            <a:off x="5838029" y="4520814"/>
            <a:ext cx="2743200" cy="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34" name="Line 71">
            <a:extLst>
              <a:ext uri="{FF2B5EF4-FFF2-40B4-BE49-F238E27FC236}">
                <a16:creationId xmlns:a16="http://schemas.microsoft.com/office/drawing/2014/main" id="{C322DC59-19B0-462E-9877-6940F92876DE}"/>
              </a:ext>
            </a:extLst>
          </p:cNvPr>
          <p:cNvSpPr>
            <a:spLocks noChangeShapeType="1"/>
          </p:cNvSpPr>
          <p:nvPr/>
        </p:nvSpPr>
        <p:spPr bwMode="auto">
          <a:xfrm>
            <a:off x="5838029" y="4063614"/>
            <a:ext cx="0" cy="45720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35" name="Line 72">
            <a:extLst>
              <a:ext uri="{FF2B5EF4-FFF2-40B4-BE49-F238E27FC236}">
                <a16:creationId xmlns:a16="http://schemas.microsoft.com/office/drawing/2014/main" id="{399C78C5-10D2-4A44-9305-053F3C9D1EEC}"/>
              </a:ext>
            </a:extLst>
          </p:cNvPr>
          <p:cNvSpPr>
            <a:spLocks noChangeShapeType="1"/>
          </p:cNvSpPr>
          <p:nvPr/>
        </p:nvSpPr>
        <p:spPr bwMode="auto">
          <a:xfrm>
            <a:off x="6371429" y="4063614"/>
            <a:ext cx="0" cy="457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36" name="Line 73">
            <a:extLst>
              <a:ext uri="{FF2B5EF4-FFF2-40B4-BE49-F238E27FC236}">
                <a16:creationId xmlns:a16="http://schemas.microsoft.com/office/drawing/2014/main" id="{9A1AC62D-60D2-44A0-B2F8-3C67FA7CF78E}"/>
              </a:ext>
            </a:extLst>
          </p:cNvPr>
          <p:cNvSpPr>
            <a:spLocks noChangeShapeType="1"/>
          </p:cNvSpPr>
          <p:nvPr/>
        </p:nvSpPr>
        <p:spPr bwMode="auto">
          <a:xfrm>
            <a:off x="6934992" y="4063614"/>
            <a:ext cx="0" cy="457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37" name="Line 74">
            <a:extLst>
              <a:ext uri="{FF2B5EF4-FFF2-40B4-BE49-F238E27FC236}">
                <a16:creationId xmlns:a16="http://schemas.microsoft.com/office/drawing/2014/main" id="{E7D086D6-31C7-4D15-83E8-9F951B28A435}"/>
              </a:ext>
            </a:extLst>
          </p:cNvPr>
          <p:cNvSpPr>
            <a:spLocks noChangeShapeType="1"/>
          </p:cNvSpPr>
          <p:nvPr/>
        </p:nvSpPr>
        <p:spPr bwMode="auto">
          <a:xfrm>
            <a:off x="7484267" y="4063614"/>
            <a:ext cx="0" cy="457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38" name="Line 75">
            <a:extLst>
              <a:ext uri="{FF2B5EF4-FFF2-40B4-BE49-F238E27FC236}">
                <a16:creationId xmlns:a16="http://schemas.microsoft.com/office/drawing/2014/main" id="{0C1227E8-68C5-4C9D-B6CB-0A396AC99929}"/>
              </a:ext>
            </a:extLst>
          </p:cNvPr>
          <p:cNvSpPr>
            <a:spLocks noChangeShapeType="1"/>
          </p:cNvSpPr>
          <p:nvPr/>
        </p:nvSpPr>
        <p:spPr bwMode="auto">
          <a:xfrm>
            <a:off x="8031954" y="4063614"/>
            <a:ext cx="0" cy="457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42" name="Line 76">
            <a:extLst>
              <a:ext uri="{FF2B5EF4-FFF2-40B4-BE49-F238E27FC236}">
                <a16:creationId xmlns:a16="http://schemas.microsoft.com/office/drawing/2014/main" id="{F8D05371-E33C-4259-85D0-61CCA490600B}"/>
              </a:ext>
            </a:extLst>
          </p:cNvPr>
          <p:cNvSpPr>
            <a:spLocks noChangeShapeType="1"/>
          </p:cNvSpPr>
          <p:nvPr/>
        </p:nvSpPr>
        <p:spPr bwMode="auto">
          <a:xfrm>
            <a:off x="8581229" y="4063614"/>
            <a:ext cx="0" cy="45720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graphicFrame>
        <p:nvGraphicFramePr>
          <p:cNvPr id="143" name="Group 99">
            <a:extLst>
              <a:ext uri="{FF2B5EF4-FFF2-40B4-BE49-F238E27FC236}">
                <a16:creationId xmlns:a16="http://schemas.microsoft.com/office/drawing/2014/main" id="{41BBE846-B3BD-4489-8DC6-6D7E27BE0DB7}"/>
              </a:ext>
            </a:extLst>
          </p:cNvPr>
          <p:cNvGraphicFramePr>
            <a:graphicFrameLocks noGrp="1"/>
          </p:cNvGraphicFramePr>
          <p:nvPr/>
        </p:nvGraphicFramePr>
        <p:xfrm>
          <a:off x="5838029" y="3682614"/>
          <a:ext cx="2743200" cy="457200"/>
        </p:xfrm>
        <a:graphic>
          <a:graphicData uri="http://schemas.openxmlformats.org/drawingml/2006/table">
            <a:tbl>
              <a:tblPr/>
              <a:tblGrid>
                <a:gridCol w="549275">
                  <a:extLst>
                    <a:ext uri="{9D8B030D-6E8A-4147-A177-3AD203B41FA5}">
                      <a16:colId xmlns:a16="http://schemas.microsoft.com/office/drawing/2014/main" val="20000"/>
                    </a:ext>
                  </a:extLst>
                </a:gridCol>
                <a:gridCol w="517525">
                  <a:extLst>
                    <a:ext uri="{9D8B030D-6E8A-4147-A177-3AD203B41FA5}">
                      <a16:colId xmlns:a16="http://schemas.microsoft.com/office/drawing/2014/main" val="20001"/>
                    </a:ext>
                  </a:extLst>
                </a:gridCol>
                <a:gridCol w="579438">
                  <a:extLst>
                    <a:ext uri="{9D8B030D-6E8A-4147-A177-3AD203B41FA5}">
                      <a16:colId xmlns:a16="http://schemas.microsoft.com/office/drawing/2014/main" val="20002"/>
                    </a:ext>
                  </a:extLst>
                </a:gridCol>
                <a:gridCol w="563562">
                  <a:extLst>
                    <a:ext uri="{9D8B030D-6E8A-4147-A177-3AD203B41FA5}">
                      <a16:colId xmlns:a16="http://schemas.microsoft.com/office/drawing/2014/main" val="20003"/>
                    </a:ext>
                  </a:extLst>
                </a:gridCol>
                <a:gridCol w="533400">
                  <a:extLst>
                    <a:ext uri="{9D8B030D-6E8A-4147-A177-3AD203B41FA5}">
                      <a16:colId xmlns:a16="http://schemas.microsoft.com/office/drawing/2014/main" val="20004"/>
                    </a:ext>
                  </a:extLst>
                </a:gridCol>
              </a:tblGrid>
              <a:tr h="457200">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1</a:t>
                      </a:r>
                    </a:p>
                  </a:txBody>
                  <a:tcPr horzOverflow="overflow">
                    <a:lnL cap="flat">
                      <a:noFill/>
                    </a:lnL>
                    <a:lnR>
                      <a:noFill/>
                    </a:lnR>
                    <a:lnT cap="flat">
                      <a:noFill/>
                    </a:lnT>
                    <a:lnB cap="flat">
                      <a:noFill/>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2</a:t>
                      </a:r>
                    </a:p>
                  </a:txBody>
                  <a:tcPr horzOverflow="overflow">
                    <a:lnL>
                      <a:noFill/>
                    </a:lnL>
                    <a:lnR>
                      <a:noFill/>
                    </a:lnR>
                    <a:lnT cap="flat">
                      <a:noFill/>
                    </a:lnT>
                    <a:lnB cap="flat">
                      <a:noFill/>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3</a:t>
                      </a:r>
                    </a:p>
                  </a:txBody>
                  <a:tcPr horzOverflow="overflow">
                    <a:lnL>
                      <a:noFill/>
                    </a:lnL>
                    <a:lnR>
                      <a:noFill/>
                    </a:lnR>
                    <a:lnT cap="flat">
                      <a:noFill/>
                    </a:lnT>
                    <a:lnB cap="flat">
                      <a:noFill/>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4</a:t>
                      </a:r>
                    </a:p>
                  </a:txBody>
                  <a:tcPr horzOverflow="overflow">
                    <a:lnL>
                      <a:noFill/>
                    </a:lnL>
                    <a:lnR>
                      <a:noFill/>
                    </a:lnR>
                    <a:lnT cap="flat">
                      <a:noFill/>
                    </a:lnT>
                    <a:lnB cap="flat">
                      <a:noFill/>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5</a:t>
                      </a:r>
                    </a:p>
                  </a:txBody>
                  <a:tcPr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144" name="Text Box 95">
            <a:extLst>
              <a:ext uri="{FF2B5EF4-FFF2-40B4-BE49-F238E27FC236}">
                <a16:creationId xmlns:a16="http://schemas.microsoft.com/office/drawing/2014/main" id="{5DA6FB57-7EA2-4155-80BC-588A18C59523}"/>
              </a:ext>
            </a:extLst>
          </p:cNvPr>
          <p:cNvSpPr txBox="1">
            <a:spLocks noChangeArrowheads="1"/>
          </p:cNvSpPr>
          <p:nvPr/>
        </p:nvSpPr>
        <p:spPr bwMode="auto">
          <a:xfrm>
            <a:off x="5230017" y="4095364"/>
            <a:ext cx="423862"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i="1">
                <a:solidFill>
                  <a:srgbClr val="006600"/>
                </a:solidFill>
              </a:rPr>
              <a:t>B:</a:t>
            </a:r>
          </a:p>
        </p:txBody>
      </p:sp>
      <p:sp>
        <p:nvSpPr>
          <p:cNvPr id="145" name="Line 98">
            <a:extLst>
              <a:ext uri="{FF2B5EF4-FFF2-40B4-BE49-F238E27FC236}">
                <a16:creationId xmlns:a16="http://schemas.microsoft.com/office/drawing/2014/main" id="{C3BBBCD6-450B-4BEE-8A01-206475362F7B}"/>
              </a:ext>
            </a:extLst>
          </p:cNvPr>
          <p:cNvSpPr>
            <a:spLocks noChangeShapeType="1"/>
          </p:cNvSpPr>
          <p:nvPr/>
        </p:nvSpPr>
        <p:spPr bwMode="auto">
          <a:xfrm flipH="1">
            <a:off x="6142829" y="3530214"/>
            <a:ext cx="533400" cy="533400"/>
          </a:xfrm>
          <a:prstGeom prst="line">
            <a:avLst/>
          </a:prstGeom>
          <a:noFill/>
          <a:ln w="28575">
            <a:solidFill>
              <a:srgbClr val="00B0F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Tree>
    <p:extLst>
      <p:ext uri="{BB962C8B-B14F-4D97-AF65-F5344CB8AC3E}">
        <p14:creationId xmlns:p14="http://schemas.microsoft.com/office/powerpoint/2010/main" val="14271705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D08729-7FE7-6C84-2747-BDC8B0D4F014}"/>
              </a:ext>
            </a:extLst>
          </p:cNvPr>
          <p:cNvSpPr>
            <a:spLocks noGrp="1"/>
          </p:cNvSpPr>
          <p:nvPr>
            <p:ph type="title"/>
          </p:nvPr>
        </p:nvSpPr>
        <p:spPr/>
        <p:txBody>
          <a:bodyPr/>
          <a:lstStyle/>
          <a:p>
            <a:r>
              <a:rPr lang="zh-CN" altLang="en-US" dirty="0"/>
              <a:t>希尔排序的历史</a:t>
            </a:r>
          </a:p>
        </p:txBody>
      </p:sp>
      <p:sp>
        <p:nvSpPr>
          <p:cNvPr id="3" name="副标题 2">
            <a:extLst>
              <a:ext uri="{FF2B5EF4-FFF2-40B4-BE49-F238E27FC236}">
                <a16:creationId xmlns:a16="http://schemas.microsoft.com/office/drawing/2014/main" id="{714465A5-6ED6-6076-F559-5CA567FFB480}"/>
              </a:ext>
            </a:extLst>
          </p:cNvPr>
          <p:cNvSpPr>
            <a:spLocks noGrp="1"/>
          </p:cNvSpPr>
          <p:nvPr>
            <p:ph type="subTitle" idx="1"/>
          </p:nvPr>
        </p:nvSpPr>
        <p:spPr/>
        <p:txBody>
          <a:bodyPr/>
          <a:lstStyle/>
          <a:p>
            <a:r>
              <a:rPr lang="en-US" altLang="zh-CN" dirty="0"/>
              <a:t>10.2.3 </a:t>
            </a:r>
            <a:r>
              <a:rPr lang="zh-CN" altLang="en-US" dirty="0"/>
              <a:t>希尔排序</a:t>
            </a:r>
          </a:p>
        </p:txBody>
      </p:sp>
      <p:sp>
        <p:nvSpPr>
          <p:cNvPr id="4" name="文本占位符 3">
            <a:extLst>
              <a:ext uri="{FF2B5EF4-FFF2-40B4-BE49-F238E27FC236}">
                <a16:creationId xmlns:a16="http://schemas.microsoft.com/office/drawing/2014/main" id="{6E1FC02A-5813-F087-3A57-ADC3FE3E2E01}"/>
              </a:ext>
            </a:extLst>
          </p:cNvPr>
          <p:cNvSpPr>
            <a:spLocks noGrp="1"/>
          </p:cNvSpPr>
          <p:nvPr>
            <p:ph type="body" idx="10"/>
          </p:nvPr>
        </p:nvSpPr>
        <p:spPr/>
        <p:txBody>
          <a:bodyPr/>
          <a:lstStyle/>
          <a:p>
            <a:endParaRPr lang="zh-CN" altLang="en-US"/>
          </a:p>
        </p:txBody>
      </p:sp>
      <p:sp>
        <p:nvSpPr>
          <p:cNvPr id="9" name="文本框 8">
            <a:extLst>
              <a:ext uri="{FF2B5EF4-FFF2-40B4-BE49-F238E27FC236}">
                <a16:creationId xmlns:a16="http://schemas.microsoft.com/office/drawing/2014/main" id="{609D9828-578A-4CEE-98EF-EF586B49139E}"/>
              </a:ext>
            </a:extLst>
          </p:cNvPr>
          <p:cNvSpPr txBox="1"/>
          <p:nvPr/>
        </p:nvSpPr>
        <p:spPr>
          <a:xfrm>
            <a:off x="1847387" y="1696155"/>
            <a:ext cx="8090556" cy="707886"/>
          </a:xfrm>
          <a:prstGeom prst="rect">
            <a:avLst/>
          </a:prstGeom>
          <a:noFill/>
        </p:spPr>
        <p:txBody>
          <a:bodyPr wrap="square">
            <a:spAutoFit/>
          </a:bodyPr>
          <a:lstStyle/>
          <a:p>
            <a:pPr marL="342900" indent="-342900">
              <a:buFont typeface="Arial" panose="020B0604020202020204" pitchFamily="34" charset="0"/>
              <a:buChar char="•"/>
            </a:pPr>
            <a:r>
              <a:rPr lang="zh-CN" altLang="en-US" sz="2000" b="0" i="0" dirty="0">
                <a:solidFill>
                  <a:srgbClr val="333333"/>
                </a:solidFill>
                <a:effectLst/>
                <a:latin typeface="Helvetica Neue" panose="02000503000000020004" pitchFamily="2" charset="0"/>
              </a:rPr>
              <a:t>希尔排序最早出现在设计者希尔（</a:t>
            </a:r>
            <a:r>
              <a:rPr lang="en" altLang="zh-CN" sz="2000" b="0" i="0" dirty="0">
                <a:solidFill>
                  <a:srgbClr val="333333"/>
                </a:solidFill>
                <a:effectLst/>
                <a:latin typeface="Helvetica Neue" panose="02000503000000020004" pitchFamily="2" charset="0"/>
              </a:rPr>
              <a:t>Donald Shell</a:t>
            </a:r>
            <a:r>
              <a:rPr lang="zh-CN" altLang="en" sz="2000" b="0" i="0" dirty="0">
                <a:solidFill>
                  <a:srgbClr val="333333"/>
                </a:solidFill>
                <a:effectLst/>
                <a:latin typeface="Helvetica Neue" panose="02000503000000020004" pitchFamily="2" charset="0"/>
              </a:rPr>
              <a:t>）</a:t>
            </a:r>
            <a:r>
              <a:rPr lang="zh-CN" altLang="en-US" sz="2000" b="0" i="0" dirty="0">
                <a:solidFill>
                  <a:srgbClr val="333333"/>
                </a:solidFill>
                <a:effectLst/>
                <a:latin typeface="Helvetica Neue" panose="02000503000000020004" pitchFamily="2" charset="0"/>
              </a:rPr>
              <a:t>在 </a:t>
            </a:r>
            <a:r>
              <a:rPr lang="en-US" altLang="zh-CN" sz="2000" b="0" i="0" dirty="0">
                <a:solidFill>
                  <a:srgbClr val="333333"/>
                </a:solidFill>
                <a:effectLst/>
                <a:latin typeface="Helvetica Neue" panose="02000503000000020004" pitchFamily="2" charset="0"/>
              </a:rPr>
              <a:t>1959 </a:t>
            </a:r>
            <a:r>
              <a:rPr lang="zh-CN" altLang="en-US" sz="2000" b="0" i="0" dirty="0">
                <a:solidFill>
                  <a:srgbClr val="333333"/>
                </a:solidFill>
                <a:effectLst/>
                <a:latin typeface="Helvetica Neue" panose="02000503000000020004" pitchFamily="2" charset="0"/>
              </a:rPr>
              <a:t>年所发表的论文“</a:t>
            </a:r>
            <a:r>
              <a:rPr lang="en" altLang="zh-CN" sz="2000" b="0" i="0" dirty="0">
                <a:solidFill>
                  <a:srgbClr val="333333"/>
                </a:solidFill>
                <a:effectLst/>
                <a:latin typeface="Helvetica Neue" panose="02000503000000020004" pitchFamily="2" charset="0"/>
              </a:rPr>
              <a:t>A high-speed sorting procedure”</a:t>
            </a:r>
            <a:r>
              <a:rPr lang="en" altLang="zh-CN" sz="2000" b="0" i="0" baseline="30000" dirty="0">
                <a:solidFill>
                  <a:srgbClr val="3366CC"/>
                </a:solidFill>
                <a:effectLst/>
                <a:latin typeface="Helvetica Neue" panose="02000503000000020004" pitchFamily="2" charset="0"/>
              </a:rPr>
              <a:t> </a:t>
            </a:r>
            <a:r>
              <a:rPr lang="en" altLang="zh-CN" sz="2000" b="0" i="0" dirty="0">
                <a:solidFill>
                  <a:srgbClr val="333333"/>
                </a:solidFill>
                <a:effectLst/>
                <a:latin typeface="Helvetica Neue" panose="02000503000000020004" pitchFamily="2" charset="0"/>
              </a:rPr>
              <a:t> </a:t>
            </a:r>
            <a:r>
              <a:rPr lang="zh-CN" altLang="en-US" sz="2000" b="0" i="0" dirty="0">
                <a:solidFill>
                  <a:srgbClr val="333333"/>
                </a:solidFill>
                <a:effectLst/>
                <a:latin typeface="Helvetica Neue" panose="02000503000000020004" pitchFamily="2" charset="0"/>
              </a:rPr>
              <a:t>中。</a:t>
            </a:r>
            <a:endParaRPr lang="zh-CN" altLang="en-US" sz="2000" dirty="0"/>
          </a:p>
        </p:txBody>
      </p:sp>
      <p:sp>
        <p:nvSpPr>
          <p:cNvPr id="10" name="文本框 9">
            <a:extLst>
              <a:ext uri="{FF2B5EF4-FFF2-40B4-BE49-F238E27FC236}">
                <a16:creationId xmlns:a16="http://schemas.microsoft.com/office/drawing/2014/main" id="{B1EF4F5E-C9E9-48F7-AA78-84E3D8C2D99B}"/>
              </a:ext>
            </a:extLst>
          </p:cNvPr>
          <p:cNvSpPr txBox="1"/>
          <p:nvPr/>
        </p:nvSpPr>
        <p:spPr>
          <a:xfrm>
            <a:off x="1847387" y="2850742"/>
            <a:ext cx="8090556" cy="646331"/>
          </a:xfrm>
          <a:prstGeom prst="rect">
            <a:avLst/>
          </a:prstGeom>
          <a:noFill/>
        </p:spPr>
        <p:txBody>
          <a:bodyPr wrap="square">
            <a:spAutoFit/>
          </a:bodyPr>
          <a:lstStyle/>
          <a:p>
            <a:pPr marL="285750" indent="-285750">
              <a:buFont typeface="Arial" panose="020B0604020202020204" pitchFamily="34" charset="0"/>
              <a:buChar char="•"/>
            </a:pPr>
            <a:r>
              <a:rPr lang="en-US" altLang="zh-CN" b="0" i="0" dirty="0">
                <a:solidFill>
                  <a:srgbClr val="333333"/>
                </a:solidFill>
                <a:effectLst/>
                <a:latin typeface="Helvetica Neue" panose="02000503000000020004" pitchFamily="2" charset="0"/>
              </a:rPr>
              <a:t>1961</a:t>
            </a:r>
            <a:r>
              <a:rPr lang="zh-CN" altLang="en-US" b="0" i="0" dirty="0">
                <a:solidFill>
                  <a:srgbClr val="333333"/>
                </a:solidFill>
                <a:effectLst/>
                <a:latin typeface="Helvetica Neue" panose="02000503000000020004" pitchFamily="2" charset="0"/>
              </a:rPr>
              <a:t>年，</a:t>
            </a:r>
            <a:r>
              <a:rPr lang="en" altLang="zh-CN" b="0" i="0" dirty="0">
                <a:solidFill>
                  <a:srgbClr val="333333"/>
                </a:solidFill>
                <a:effectLst/>
                <a:latin typeface="Helvetica Neue" panose="02000503000000020004" pitchFamily="2" charset="0"/>
              </a:rPr>
              <a:t>IBM </a:t>
            </a:r>
            <a:r>
              <a:rPr lang="zh-CN" altLang="en-US" b="0" i="0" dirty="0">
                <a:solidFill>
                  <a:srgbClr val="333333"/>
                </a:solidFill>
                <a:effectLst/>
                <a:latin typeface="Helvetica Neue" panose="02000503000000020004" pitchFamily="2" charset="0"/>
              </a:rPr>
              <a:t>公司的女</a:t>
            </a:r>
            <a:r>
              <a:rPr lang="zh-CN" altLang="en-US" b="0" i="0" u="none" strike="noStrike" dirty="0">
                <a:solidFill>
                  <a:srgbClr val="136EC2"/>
                </a:solidFill>
                <a:effectLst/>
                <a:latin typeface="Helvetica Neue" panose="02000503000000020004" pitchFamily="2" charset="0"/>
              </a:rPr>
              <a:t>程序员</a:t>
            </a:r>
            <a:r>
              <a:rPr lang="zh-CN" altLang="en-US" b="0" i="0" dirty="0">
                <a:solidFill>
                  <a:srgbClr val="333333"/>
                </a:solidFill>
                <a:effectLst/>
                <a:latin typeface="Helvetica Neue" panose="02000503000000020004" pitchFamily="2" charset="0"/>
              </a:rPr>
              <a:t> </a:t>
            </a:r>
            <a:r>
              <a:rPr lang="en" altLang="zh-CN" b="0" i="0" dirty="0">
                <a:solidFill>
                  <a:srgbClr val="333333"/>
                </a:solidFill>
                <a:effectLst/>
                <a:latin typeface="Helvetica Neue" panose="02000503000000020004" pitchFamily="2" charset="0"/>
              </a:rPr>
              <a:t>Marlene </a:t>
            </a:r>
            <a:r>
              <a:rPr lang="en" altLang="zh-CN" b="0" i="0" dirty="0" err="1">
                <a:solidFill>
                  <a:srgbClr val="333333"/>
                </a:solidFill>
                <a:effectLst/>
                <a:latin typeface="Helvetica Neue" panose="02000503000000020004" pitchFamily="2" charset="0"/>
              </a:rPr>
              <a:t>Metzner</a:t>
            </a:r>
            <a:r>
              <a:rPr lang="en" altLang="zh-CN" b="0" i="0" dirty="0">
                <a:solidFill>
                  <a:srgbClr val="333333"/>
                </a:solidFill>
                <a:effectLst/>
                <a:latin typeface="Helvetica Neue" panose="02000503000000020004" pitchFamily="2" charset="0"/>
              </a:rPr>
              <a:t> Norton</a:t>
            </a:r>
            <a:r>
              <a:rPr lang="zh-CN" altLang="en" b="0" i="0" dirty="0">
                <a:solidFill>
                  <a:srgbClr val="333333"/>
                </a:solidFill>
                <a:effectLst/>
                <a:latin typeface="Helvetica Neue" panose="02000503000000020004" pitchFamily="2" charset="0"/>
              </a:rPr>
              <a:t>（</a:t>
            </a:r>
            <a:r>
              <a:rPr lang="zh-CN" altLang="en-US" b="0" i="0" dirty="0">
                <a:solidFill>
                  <a:srgbClr val="333333"/>
                </a:solidFill>
                <a:effectLst/>
                <a:latin typeface="Helvetica Neue" panose="02000503000000020004" pitchFamily="2" charset="0"/>
              </a:rPr>
              <a:t>玛琳</a:t>
            </a:r>
            <a:r>
              <a:rPr lang="en-US" altLang="zh-CN" b="0" i="0" dirty="0">
                <a:solidFill>
                  <a:srgbClr val="333333"/>
                </a:solidFill>
                <a:effectLst/>
                <a:latin typeface="Helvetica Neue" panose="02000503000000020004" pitchFamily="2" charset="0"/>
              </a:rPr>
              <a:t>·</a:t>
            </a:r>
            <a:r>
              <a:rPr lang="zh-CN" altLang="en-US" b="0" i="0" dirty="0">
                <a:solidFill>
                  <a:srgbClr val="333333"/>
                </a:solidFill>
                <a:effectLst/>
                <a:latin typeface="Helvetica Neue" panose="02000503000000020004" pitchFamily="2" charset="0"/>
              </a:rPr>
              <a:t>梅茨纳</a:t>
            </a:r>
            <a:r>
              <a:rPr lang="en-US" altLang="zh-CN" b="0" i="0" dirty="0">
                <a:solidFill>
                  <a:srgbClr val="333333"/>
                </a:solidFill>
                <a:effectLst/>
                <a:latin typeface="Helvetica Neue" panose="02000503000000020004" pitchFamily="2" charset="0"/>
              </a:rPr>
              <a:t>·</a:t>
            </a:r>
            <a:r>
              <a:rPr lang="zh-CN" altLang="en-US" b="0" i="0" dirty="0">
                <a:solidFill>
                  <a:srgbClr val="333333"/>
                </a:solidFill>
                <a:effectLst/>
                <a:latin typeface="Helvetica Neue" panose="02000503000000020004" pitchFamily="2" charset="0"/>
              </a:rPr>
              <a:t>诺顿）首次使用 </a:t>
            </a:r>
            <a:r>
              <a:rPr lang="en" altLang="zh-CN" b="0" i="0" dirty="0">
                <a:solidFill>
                  <a:srgbClr val="333333"/>
                </a:solidFill>
                <a:effectLst/>
                <a:latin typeface="Helvetica Neue" panose="02000503000000020004" pitchFamily="2" charset="0"/>
              </a:rPr>
              <a:t>FORTRAN </a:t>
            </a:r>
            <a:r>
              <a:rPr lang="zh-CN" altLang="en-US" b="0" i="0" dirty="0">
                <a:solidFill>
                  <a:srgbClr val="333333"/>
                </a:solidFill>
                <a:effectLst/>
                <a:latin typeface="Helvetica Neue" panose="02000503000000020004" pitchFamily="2" charset="0"/>
              </a:rPr>
              <a:t>语言编程实现了希尔排序算法。</a:t>
            </a:r>
            <a:endParaRPr lang="zh-CN" altLang="en-US" dirty="0"/>
          </a:p>
        </p:txBody>
      </p:sp>
      <p:sp>
        <p:nvSpPr>
          <p:cNvPr id="11" name="文本框 10">
            <a:extLst>
              <a:ext uri="{FF2B5EF4-FFF2-40B4-BE49-F238E27FC236}">
                <a16:creationId xmlns:a16="http://schemas.microsoft.com/office/drawing/2014/main" id="{9B7E3E8E-534A-4439-975C-1FBE98517055}"/>
              </a:ext>
            </a:extLst>
          </p:cNvPr>
          <p:cNvSpPr txBox="1"/>
          <p:nvPr/>
        </p:nvSpPr>
        <p:spPr>
          <a:xfrm>
            <a:off x="1847387" y="3712379"/>
            <a:ext cx="8090556" cy="1754326"/>
          </a:xfrm>
          <a:prstGeom prst="rect">
            <a:avLst/>
          </a:prstGeom>
          <a:noFill/>
        </p:spPr>
        <p:txBody>
          <a:bodyPr wrap="square">
            <a:spAutoFit/>
          </a:bodyPr>
          <a:lstStyle/>
          <a:p>
            <a:pPr marL="285750" indent="-285750">
              <a:buFont typeface="Arial" panose="020B0604020202020204" pitchFamily="34" charset="0"/>
              <a:buChar char="•"/>
            </a:pPr>
            <a:r>
              <a:rPr lang="zh-CN" altLang="en-US" b="0" i="0" dirty="0">
                <a:solidFill>
                  <a:srgbClr val="333333"/>
                </a:solidFill>
                <a:effectLst/>
                <a:latin typeface="Helvetica Neue" panose="02000503000000020004" pitchFamily="2" charset="0"/>
              </a:rPr>
              <a:t>在其程序中使用了一种简易有效的方法设置希尔排序所需的增量序列：</a:t>
            </a:r>
            <a:r>
              <a:rPr lang="zh-CN" altLang="en-US" b="0" i="0" dirty="0">
                <a:solidFill>
                  <a:srgbClr val="00B0F0"/>
                </a:solidFill>
                <a:effectLst/>
                <a:latin typeface="Helvetica Neue" panose="02000503000000020004" pitchFamily="2" charset="0"/>
              </a:rPr>
              <a:t>第一个增量取待排序记录个数的一半，然后逐次减半，最后一个增量为 </a:t>
            </a:r>
            <a:r>
              <a:rPr lang="en-US" altLang="zh-CN" b="0" i="0" dirty="0">
                <a:solidFill>
                  <a:srgbClr val="00B0F0"/>
                </a:solidFill>
                <a:effectLst/>
                <a:latin typeface="Helvetica Neue" panose="02000503000000020004" pitchFamily="2" charset="0"/>
              </a:rPr>
              <a:t>1</a:t>
            </a:r>
            <a:r>
              <a:rPr lang="zh-CN" altLang="en-US" b="0" i="0" dirty="0">
                <a:solidFill>
                  <a:srgbClr val="333333"/>
                </a:solidFill>
                <a:effectLst/>
                <a:latin typeface="Helvetica Neue" panose="02000503000000020004" pitchFamily="2" charset="0"/>
              </a:rPr>
              <a:t>。该算法后来被称为 </a:t>
            </a:r>
            <a:r>
              <a:rPr lang="en" altLang="zh-CN" b="0" i="0" dirty="0">
                <a:solidFill>
                  <a:srgbClr val="333333"/>
                </a:solidFill>
                <a:effectLst/>
                <a:latin typeface="Helvetica Neue" panose="02000503000000020004" pitchFamily="2" charset="0"/>
              </a:rPr>
              <a:t>Shell-</a:t>
            </a:r>
            <a:r>
              <a:rPr lang="en" altLang="zh-CN" b="0" i="0" dirty="0" err="1">
                <a:solidFill>
                  <a:srgbClr val="333333"/>
                </a:solidFill>
                <a:effectLst/>
                <a:latin typeface="Helvetica Neue" panose="02000503000000020004" pitchFamily="2" charset="0"/>
              </a:rPr>
              <a:t>Metzner</a:t>
            </a:r>
            <a:r>
              <a:rPr lang="en" altLang="zh-CN" b="0" i="0" dirty="0">
                <a:solidFill>
                  <a:srgbClr val="333333"/>
                </a:solidFill>
                <a:effectLst/>
                <a:latin typeface="Helvetica Neue" panose="02000503000000020004" pitchFamily="2" charset="0"/>
              </a:rPr>
              <a:t> </a:t>
            </a:r>
            <a:r>
              <a:rPr lang="zh-CN" altLang="en-US" b="0" i="0" dirty="0">
                <a:solidFill>
                  <a:srgbClr val="333333"/>
                </a:solidFill>
                <a:effectLst/>
                <a:latin typeface="Helvetica Neue" panose="02000503000000020004" pitchFamily="2" charset="0"/>
              </a:rPr>
              <a:t>算法。</a:t>
            </a:r>
            <a:endParaRPr lang="en-US" altLang="zh-CN" b="0" i="0" dirty="0">
              <a:solidFill>
                <a:srgbClr val="333333"/>
              </a:solidFill>
              <a:effectLst/>
              <a:latin typeface="Helvetica Neue" panose="02000503000000020004" pitchFamily="2" charset="0"/>
            </a:endParaRPr>
          </a:p>
          <a:p>
            <a:pPr marL="285750" indent="-285750">
              <a:buFont typeface="Arial" panose="020B0604020202020204" pitchFamily="34" charset="0"/>
              <a:buChar char="•"/>
            </a:pPr>
            <a:endParaRPr lang="en-US" altLang="zh-CN" dirty="0">
              <a:solidFill>
                <a:srgbClr val="333333"/>
              </a:solidFill>
              <a:latin typeface="Helvetica Neue" panose="02000503000000020004" pitchFamily="2" charset="0"/>
            </a:endParaRPr>
          </a:p>
          <a:p>
            <a:pPr marL="285750" indent="-285750">
              <a:buFont typeface="Arial" panose="020B0604020202020204" pitchFamily="34" charset="0"/>
              <a:buChar char="•"/>
            </a:pPr>
            <a:r>
              <a:rPr lang="zh-CN" altLang="en-US" b="0" i="0" dirty="0">
                <a:solidFill>
                  <a:srgbClr val="333333"/>
                </a:solidFill>
                <a:effectLst/>
                <a:latin typeface="Helvetica Neue" panose="02000503000000020004" pitchFamily="2" charset="0"/>
              </a:rPr>
              <a:t>但</a:t>
            </a:r>
            <a:r>
              <a:rPr lang="en" altLang="zh-CN" b="0" i="0" dirty="0" err="1">
                <a:solidFill>
                  <a:srgbClr val="333333"/>
                </a:solidFill>
                <a:effectLst/>
                <a:latin typeface="Helvetica Neue" panose="02000503000000020004" pitchFamily="2" charset="0"/>
              </a:rPr>
              <a:t>Metzner</a:t>
            </a:r>
            <a:r>
              <a:rPr lang="en" altLang="zh-CN" b="0" i="0" dirty="0">
                <a:solidFill>
                  <a:srgbClr val="333333"/>
                </a:solidFill>
                <a:effectLst/>
                <a:latin typeface="Helvetica Neue" panose="02000503000000020004" pitchFamily="2" charset="0"/>
              </a:rPr>
              <a:t> </a:t>
            </a:r>
            <a:r>
              <a:rPr lang="zh-CN" altLang="en-US" b="0" i="0" dirty="0">
                <a:solidFill>
                  <a:srgbClr val="333333"/>
                </a:solidFill>
                <a:effectLst/>
                <a:latin typeface="Helvetica Neue" panose="02000503000000020004" pitchFamily="2" charset="0"/>
              </a:rPr>
              <a:t>本人在</a:t>
            </a:r>
            <a:r>
              <a:rPr lang="en-US" altLang="zh-CN" b="0" i="0" dirty="0">
                <a:solidFill>
                  <a:srgbClr val="333333"/>
                </a:solidFill>
                <a:effectLst/>
                <a:latin typeface="Helvetica Neue" panose="02000503000000020004" pitchFamily="2" charset="0"/>
              </a:rPr>
              <a:t>2003</a:t>
            </a:r>
            <a:r>
              <a:rPr lang="zh-CN" altLang="en-US" b="0" i="0" dirty="0">
                <a:solidFill>
                  <a:srgbClr val="333333"/>
                </a:solidFill>
                <a:effectLst/>
                <a:latin typeface="Helvetica Neue" panose="02000503000000020004" pitchFamily="2" charset="0"/>
              </a:rPr>
              <a:t>年的一封电子邮件中说道：“我没有为这种算法做任何事，我的名字不应该出现在算法的名字中”。</a:t>
            </a:r>
            <a:endParaRPr lang="zh-CN" altLang="en-US" dirty="0"/>
          </a:p>
        </p:txBody>
      </p:sp>
    </p:spTree>
    <p:extLst>
      <p:ext uri="{BB962C8B-B14F-4D97-AF65-F5344CB8AC3E}">
        <p14:creationId xmlns:p14="http://schemas.microsoft.com/office/powerpoint/2010/main" val="2975750600"/>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46" name="任意多边形: 形状 145">
                <a:extLst>
                  <a:ext uri="{FF2B5EF4-FFF2-40B4-BE49-F238E27FC236}">
                    <a16:creationId xmlns:a16="http://schemas.microsoft.com/office/drawing/2014/main" id="{2B07A703-8186-4489-839C-668873948328}"/>
                  </a:ext>
                </a:extLst>
              </p:cNvPr>
              <p:cNvSpPr/>
              <p:nvPr/>
            </p:nvSpPr>
            <p:spPr>
              <a:xfrm>
                <a:off x="129493" y="1875051"/>
                <a:ext cx="4886455" cy="4152162"/>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lvl="0" eaLnBrk="0" fontAlgn="base" hangingPunct="0">
                  <a:spcBef>
                    <a:spcPct val="0"/>
                  </a:spcBef>
                  <a:spcAft>
                    <a:spcPct val="0"/>
                  </a:spcAft>
                </a:pPr>
                <a:r>
                  <a:rPr lang="zh-CN" altLang="zh-CN" sz="1600" dirty="0">
                    <a:latin typeface="微软雅黑" panose="020B0503020204020204" pitchFamily="34" charset="-122"/>
                    <a:ea typeface="微软雅黑" panose="020B0503020204020204" pitchFamily="34" charset="-122"/>
                  </a:rPr>
                  <a:t>———————————————</a:t>
                </a:r>
              </a:p>
              <a:p>
                <a:pPr marL="360000" lvl="0" indent="-288000" eaLnBrk="0" fontAlgn="base" hangingPunct="0">
                  <a:spcBef>
                    <a:spcPct val="0"/>
                  </a:spcBef>
                  <a:spcAft>
                    <a:spcPct val="0"/>
                  </a:spcAft>
                  <a:buFont typeface="+mj-lt"/>
                  <a:buAutoNum type="arabicPeriod"/>
                </a:pPr>
                <a:r>
                  <a:rPr lang="en-US" altLang="zh-CN" sz="1600" b="1" dirty="0">
                    <a:latin typeface="微软雅黑" panose="020B0503020204020204" pitchFamily="34" charset="-122"/>
                    <a:ea typeface="微软雅黑" panose="020B0503020204020204" pitchFamily="34" charset="-122"/>
                  </a:rPr>
                  <a:t>  for</a:t>
                </a:r>
                <a:r>
                  <a:rPr lang="en-US" altLang="zh-CN"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𝑖</m:t>
                    </m:r>
                    <m:r>
                      <a:rPr lang="en-US" altLang="zh-CN" sz="1600" b="0" i="1" smtClean="0">
                        <a:latin typeface="Cambria Math" panose="02040503050406030204" pitchFamily="18" charset="0"/>
                        <a:ea typeface="微软雅黑" panose="020B0503020204020204" pitchFamily="34" charset="-122"/>
                      </a:rPr>
                      <m:t>←0</m:t>
                    </m:r>
                  </m:oMath>
                </a14:m>
                <a:r>
                  <a:rPr lang="en-US" altLang="zh-CN"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to</a:t>
                </a:r>
                <a:r>
                  <a:rPr lang="en-US" altLang="zh-CN"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𝑘</m:t>
                    </m:r>
                  </m:oMath>
                </a14:m>
                <a:r>
                  <a:rPr lang="en-US" altLang="zh-CN"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do</a:t>
                </a:r>
              </a:p>
              <a:p>
                <a:pPr marL="360000" lvl="0" indent="-288000" eaLnBrk="0" fontAlgn="base" hangingPunct="0">
                  <a:spcBef>
                    <a:spcPct val="0"/>
                  </a:spcBef>
                  <a:spcAft>
                    <a:spcPct val="0"/>
                  </a:spcAft>
                  <a:buFont typeface="+mj-lt"/>
                  <a:buAutoNum type="arabicPeriod"/>
                </a:pPr>
                <a:r>
                  <a:rPr lang="en-US" altLang="zh-CN" sz="1600" dirty="0">
                    <a:latin typeface="微软雅黑" panose="020B0503020204020204" pitchFamily="34" charset="-122"/>
                    <a:ea typeface="微软雅黑" panose="020B0503020204020204" pitchFamily="34" charset="-122"/>
                  </a:rPr>
                  <a:t>  |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𝐶</m:t>
                    </m:r>
                    <m:d>
                      <m:dPr>
                        <m:begChr m:val="["/>
                        <m:endChr m:val="]"/>
                        <m:ctrlPr>
                          <a:rPr lang="en-US" altLang="zh-CN" sz="1600" b="0" i="1" smtClean="0">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𝑖</m:t>
                        </m:r>
                      </m:e>
                    </m:d>
                    <m:r>
                      <a:rPr lang="en-US" altLang="zh-CN" sz="1600" b="0" i="1" smtClean="0">
                        <a:latin typeface="Cambria Math" panose="02040503050406030204" pitchFamily="18" charset="0"/>
                        <a:ea typeface="微软雅黑" panose="020B0503020204020204" pitchFamily="34" charset="-122"/>
                      </a:rPr>
                      <m:t>←0</m:t>
                    </m:r>
                  </m:oMath>
                </a14:m>
                <a:endParaRPr lang="en-US" altLang="zh-CN" sz="1600"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en-US" altLang="zh-CN" sz="1600" b="1" dirty="0">
                    <a:latin typeface="微软雅黑" panose="020B0503020204020204" pitchFamily="34" charset="-122"/>
                    <a:ea typeface="微软雅黑" panose="020B0503020204020204" pitchFamily="34" charset="-122"/>
                  </a:rPr>
                  <a:t>  end</a:t>
                </a:r>
                <a:r>
                  <a:rPr lang="zh-CN" altLang="zh-CN"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             </a:t>
                </a:r>
                <a:endParaRPr lang="en-US" altLang="zh-CN" sz="1600"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en-US" altLang="zh-CN" sz="1600" b="1" dirty="0">
                    <a:latin typeface="微软雅黑" panose="020B0503020204020204" pitchFamily="34" charset="-122"/>
                    <a:ea typeface="微软雅黑" panose="020B0503020204020204" pitchFamily="34" charset="-122"/>
                  </a:rPr>
                  <a:t>  for</a:t>
                </a:r>
                <a:r>
                  <a:rPr lang="en-US" altLang="zh-CN"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𝑗</m:t>
                    </m:r>
                    <m:r>
                      <a:rPr lang="en-US" altLang="zh-CN" sz="1600" i="1">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1</m:t>
                    </m:r>
                  </m:oMath>
                </a14:m>
                <a:r>
                  <a:rPr lang="en-US" altLang="zh-CN"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to</a:t>
                </a:r>
                <a:r>
                  <a:rPr lang="en-US" altLang="zh-CN"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𝑛</m:t>
                    </m:r>
                  </m:oMath>
                </a14:m>
                <a:r>
                  <a:rPr lang="en-US" altLang="zh-CN"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do</a:t>
                </a:r>
              </a:p>
              <a:p>
                <a:pPr marL="360000" lvl="0" indent="-288000" eaLnBrk="0" fontAlgn="base" hangingPunct="0">
                  <a:spcBef>
                    <a:spcPct val="0"/>
                  </a:spcBef>
                  <a:spcAft>
                    <a:spcPct val="0"/>
                  </a:spcAft>
                  <a:buFont typeface="+mj-lt"/>
                  <a:buAutoNum type="arabicPeriod"/>
                </a:pPr>
                <a:r>
                  <a:rPr lang="en-US" altLang="zh-CN" sz="1600" dirty="0">
                    <a:latin typeface="微软雅黑" panose="020B0503020204020204" pitchFamily="34" charset="-122"/>
                    <a:ea typeface="微软雅黑" panose="020B0503020204020204" pitchFamily="34" charset="-122"/>
                  </a:rPr>
                  <a:t>  |   </a:t>
                </a:r>
                <a14:m>
                  <m:oMath xmlns:m="http://schemas.openxmlformats.org/officeDocument/2006/math">
                    <m:r>
                      <a:rPr lang="en-US" altLang="zh-CN" sz="1600" i="1">
                        <a:latin typeface="Cambria Math" panose="02040503050406030204" pitchFamily="18" charset="0"/>
                        <a:ea typeface="微软雅黑" panose="020B0503020204020204" pitchFamily="34" charset="-122"/>
                      </a:rPr>
                      <m:t>𝐶</m:t>
                    </m:r>
                    <m:d>
                      <m:dPr>
                        <m:begChr m:val="["/>
                        <m:endChr m:val="]"/>
                        <m:ctrlPr>
                          <a:rPr lang="en-US" altLang="zh-CN" sz="1600" i="1">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𝐴</m:t>
                        </m:r>
                        <m:r>
                          <a:rPr lang="en-US" altLang="zh-CN" sz="1600" b="0" i="1" smtClean="0">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𝑗</m:t>
                        </m:r>
                      </m:e>
                    </m:d>
                    <m:r>
                      <a:rPr lang="en-US" altLang="zh-CN" sz="1600" b="0" i="1" smtClean="0">
                        <a:latin typeface="Cambria Math" panose="02040503050406030204" pitchFamily="18" charset="0"/>
                        <a:ea typeface="微软雅黑" panose="020B0503020204020204" pitchFamily="34" charset="-122"/>
                      </a:rPr>
                      <m:t>]</m:t>
                    </m:r>
                    <m:r>
                      <a:rPr lang="en-US" altLang="zh-CN" sz="1600" i="1">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𝐶</m:t>
                    </m:r>
                    <m:d>
                      <m:dPr>
                        <m:begChr m:val="["/>
                        <m:endChr m:val="]"/>
                        <m:ctrlPr>
                          <a:rPr lang="en-US" altLang="zh-CN" sz="1600" b="0" i="1" smtClean="0">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𝐴</m:t>
                        </m:r>
                        <m:d>
                          <m:dPr>
                            <m:begChr m:val="["/>
                            <m:endChr m:val="]"/>
                            <m:ctrlPr>
                              <a:rPr lang="en-US" altLang="zh-CN" sz="1600" b="0" i="1" smtClean="0">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𝑗</m:t>
                            </m:r>
                          </m:e>
                        </m:d>
                      </m:e>
                    </m:d>
                    <m:r>
                      <a:rPr lang="en-US" altLang="zh-CN" sz="1600" b="0" i="1" smtClean="0">
                        <a:latin typeface="Cambria Math" panose="02040503050406030204" pitchFamily="18" charset="0"/>
                        <a:ea typeface="微软雅黑" panose="020B0503020204020204" pitchFamily="34" charset="-122"/>
                      </a:rPr>
                      <m:t>+1</m:t>
                    </m:r>
                  </m:oMath>
                </a14:m>
                <a:endParaRPr lang="en-US" altLang="zh-CN" sz="1600"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en-US" altLang="zh-CN" sz="1600" b="1" dirty="0">
                    <a:latin typeface="微软雅黑" panose="020B0503020204020204" pitchFamily="34" charset="-122"/>
                    <a:ea typeface="微软雅黑" panose="020B0503020204020204" pitchFamily="34" charset="-122"/>
                  </a:rPr>
                  <a:t>  end  </a:t>
                </a:r>
                <a:r>
                  <a:rPr lang="en-US" altLang="zh-CN" sz="1600" dirty="0">
                    <a:latin typeface="微软雅黑" panose="020B0503020204020204" pitchFamily="34" charset="-122"/>
                    <a:ea typeface="微软雅黑" panose="020B0503020204020204" pitchFamily="34" charset="-122"/>
                  </a:rPr>
                  <a:t>//C[</a:t>
                </a:r>
                <a:r>
                  <a:rPr lang="en-US" altLang="zh-CN" sz="1600" dirty="0" err="1">
                    <a:latin typeface="微软雅黑" panose="020B0503020204020204" pitchFamily="34" charset="-122"/>
                    <a:ea typeface="微软雅黑" panose="020B0503020204020204" pitchFamily="34" charset="-122"/>
                  </a:rPr>
                  <a:t>i</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记录序列</a:t>
                </a:r>
                <a:r>
                  <a:rPr lang="en-US" altLang="zh-CN" sz="1600" dirty="0">
                    <a:latin typeface="微软雅黑" panose="020B0503020204020204" pitchFamily="34" charset="-122"/>
                    <a:ea typeface="微软雅黑" panose="020B0503020204020204" pitchFamily="34" charset="-122"/>
                  </a:rPr>
                  <a:t>A</a:t>
                </a:r>
                <a:r>
                  <a:rPr lang="zh-CN" altLang="en-US" sz="1600" dirty="0">
                    <a:latin typeface="微软雅黑" panose="020B0503020204020204" pitchFamily="34" charset="-122"/>
                    <a:ea typeface="微软雅黑" panose="020B0503020204020204" pitchFamily="34" charset="-122"/>
                  </a:rPr>
                  <a:t>中</a:t>
                </a:r>
                <a:r>
                  <a:rPr lang="zh-CN" altLang="en-US" sz="1600" dirty="0">
                    <a:solidFill>
                      <a:srgbClr val="FFFF00"/>
                    </a:solidFill>
                    <a:latin typeface="微软雅黑" panose="020B0503020204020204" pitchFamily="34" charset="-122"/>
                    <a:ea typeface="微软雅黑" panose="020B0503020204020204" pitchFamily="34" charset="-122"/>
                  </a:rPr>
                  <a:t>等于</a:t>
                </a:r>
                <a:r>
                  <a:rPr lang="en-US" altLang="zh-CN" sz="1600" dirty="0">
                    <a:solidFill>
                      <a:srgbClr val="FFFF00"/>
                    </a:solidFill>
                    <a:latin typeface="微软雅黑" panose="020B0503020204020204" pitchFamily="34" charset="-122"/>
                    <a:ea typeface="微软雅黑" panose="020B0503020204020204" pitchFamily="34" charset="-122"/>
                  </a:rPr>
                  <a:t>i</a:t>
                </a:r>
                <a:r>
                  <a:rPr lang="zh-CN" altLang="en-US" sz="1600" dirty="0">
                    <a:latin typeface="微软雅黑" panose="020B0503020204020204" pitchFamily="34" charset="-122"/>
                    <a:ea typeface="微软雅黑" panose="020B0503020204020204" pitchFamily="34" charset="-122"/>
                  </a:rPr>
                  <a:t>的元素个数</a:t>
                </a:r>
                <a:endParaRPr lang="en-US" altLang="zh-CN" sz="1600" b="1"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en-US" altLang="zh-CN" sz="1600" b="1" dirty="0">
                    <a:latin typeface="微软雅黑" panose="020B0503020204020204" pitchFamily="34" charset="-122"/>
                    <a:ea typeface="微软雅黑" panose="020B0503020204020204" pitchFamily="34" charset="-122"/>
                  </a:rPr>
                  <a:t>  for</a:t>
                </a:r>
                <a:r>
                  <a:rPr lang="en-US" altLang="zh-CN"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𝑖</m:t>
                    </m:r>
                    <m:r>
                      <a:rPr lang="en-US" altLang="zh-CN" sz="1600" i="1">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1</m:t>
                    </m:r>
                  </m:oMath>
                </a14:m>
                <a:r>
                  <a:rPr lang="en-US" altLang="zh-CN"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to</a:t>
                </a:r>
                <a:r>
                  <a:rPr lang="en-US" altLang="zh-CN"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𝑘</m:t>
                    </m:r>
                  </m:oMath>
                </a14:m>
                <a:r>
                  <a:rPr lang="en-US" altLang="zh-CN"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do</a:t>
                </a:r>
              </a:p>
              <a:p>
                <a:pPr marL="360000" lvl="0" indent="-288000" eaLnBrk="0" fontAlgn="base" hangingPunct="0">
                  <a:spcBef>
                    <a:spcPct val="0"/>
                  </a:spcBef>
                  <a:spcAft>
                    <a:spcPct val="0"/>
                  </a:spcAft>
                  <a:buFont typeface="+mj-lt"/>
                  <a:buAutoNum type="arabicPeriod"/>
                </a:pPr>
                <a:r>
                  <a:rPr lang="en-US" altLang="zh-CN" sz="1600" dirty="0">
                    <a:latin typeface="微软雅黑" panose="020B0503020204020204" pitchFamily="34" charset="-122"/>
                    <a:ea typeface="微软雅黑" panose="020B0503020204020204" pitchFamily="34" charset="-122"/>
                  </a:rPr>
                  <a:t>  |   </a:t>
                </a:r>
                <a14:m>
                  <m:oMath xmlns:m="http://schemas.openxmlformats.org/officeDocument/2006/math">
                    <m:r>
                      <a:rPr lang="en-US" altLang="zh-CN" sz="1600" i="1">
                        <a:latin typeface="Cambria Math" panose="02040503050406030204" pitchFamily="18" charset="0"/>
                        <a:ea typeface="微软雅黑" panose="020B0503020204020204" pitchFamily="34" charset="-122"/>
                      </a:rPr>
                      <m:t>𝐶</m:t>
                    </m:r>
                    <m:d>
                      <m:dPr>
                        <m:begChr m:val="["/>
                        <m:endChr m:val="]"/>
                        <m:ctrlPr>
                          <a:rPr lang="en-US" altLang="zh-CN" sz="1600" i="1">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𝑖</m:t>
                        </m:r>
                      </m:e>
                    </m:d>
                    <m:r>
                      <a:rPr lang="en-US" altLang="zh-CN" sz="1600" i="1">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  </m:t>
                    </m:r>
                    <m:r>
                      <a:rPr lang="en-US" altLang="zh-CN" sz="1600" b="0" i="1" smtClean="0">
                        <a:latin typeface="Cambria Math" panose="02040503050406030204" pitchFamily="18" charset="0"/>
                        <a:ea typeface="微软雅黑" panose="020B0503020204020204" pitchFamily="34" charset="-122"/>
                      </a:rPr>
                      <m:t>𝐶</m:t>
                    </m:r>
                    <m:d>
                      <m:dPr>
                        <m:begChr m:val="["/>
                        <m:endChr m:val="]"/>
                        <m:ctrlPr>
                          <a:rPr lang="en-US" altLang="zh-CN" sz="1600" b="0" i="1" smtClean="0">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𝑖</m:t>
                        </m:r>
                      </m:e>
                    </m:d>
                    <m:r>
                      <a:rPr lang="en-US" altLang="zh-CN" sz="1600" b="0" i="1" smtClean="0">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𝐶</m:t>
                    </m:r>
                    <m:r>
                      <a:rPr lang="en-US" altLang="zh-CN" sz="1600" b="0" i="1" smtClean="0">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𝑖</m:t>
                    </m:r>
                    <m:r>
                      <a:rPr lang="en-US" altLang="zh-CN" sz="1600" b="0" i="1" smtClean="0">
                        <a:latin typeface="Cambria Math" panose="02040503050406030204" pitchFamily="18" charset="0"/>
                        <a:ea typeface="微软雅黑" panose="020B0503020204020204" pitchFamily="34" charset="-122"/>
                      </a:rPr>
                      <m:t>−1]</m:t>
                    </m:r>
                  </m:oMath>
                </a14:m>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前缀和！</a:t>
                </a:r>
                <a:endParaRPr lang="en-US" altLang="zh-CN" sz="1600"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en-US" altLang="zh-CN" sz="1600" b="1" dirty="0">
                    <a:latin typeface="微软雅黑" panose="020B0503020204020204" pitchFamily="34" charset="-122"/>
                    <a:ea typeface="微软雅黑" panose="020B0503020204020204" pitchFamily="34" charset="-122"/>
                  </a:rPr>
                  <a:t>  end  </a:t>
                </a:r>
                <a:r>
                  <a:rPr lang="en-US" altLang="zh-CN" sz="1600" dirty="0">
                    <a:latin typeface="微软雅黑" panose="020B0503020204020204" pitchFamily="34" charset="-122"/>
                    <a:ea typeface="微软雅黑" panose="020B0503020204020204" pitchFamily="34" charset="-122"/>
                  </a:rPr>
                  <a:t>//C[</a:t>
                </a:r>
                <a:r>
                  <a:rPr lang="en-US" altLang="zh-CN" sz="1600" dirty="0" err="1">
                    <a:latin typeface="微软雅黑" panose="020B0503020204020204" pitchFamily="34" charset="-122"/>
                    <a:ea typeface="微软雅黑" panose="020B0503020204020204" pitchFamily="34" charset="-122"/>
                  </a:rPr>
                  <a:t>i</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记录序列</a:t>
                </a:r>
                <a:r>
                  <a:rPr lang="en-US" altLang="zh-CN" sz="1600" dirty="0">
                    <a:latin typeface="微软雅黑" panose="020B0503020204020204" pitchFamily="34" charset="-122"/>
                    <a:ea typeface="微软雅黑" panose="020B0503020204020204" pitchFamily="34" charset="-122"/>
                  </a:rPr>
                  <a:t>A</a:t>
                </a:r>
                <a:r>
                  <a:rPr lang="zh-CN" altLang="en-US" sz="1600" dirty="0">
                    <a:latin typeface="微软雅黑" panose="020B0503020204020204" pitchFamily="34" charset="-122"/>
                    <a:ea typeface="微软雅黑" panose="020B0503020204020204" pitchFamily="34" charset="-122"/>
                  </a:rPr>
                  <a:t>中</a:t>
                </a:r>
                <a:r>
                  <a:rPr lang="zh-CN" altLang="en-US" sz="1600" dirty="0">
                    <a:solidFill>
                      <a:schemeClr val="accent4">
                        <a:lumMod val="60000"/>
                        <a:lumOff val="40000"/>
                      </a:schemeClr>
                    </a:solidFill>
                    <a:latin typeface="微软雅黑" panose="020B0503020204020204" pitchFamily="34" charset="-122"/>
                    <a:ea typeface="微软雅黑" panose="020B0503020204020204" pitchFamily="34" charset="-122"/>
                  </a:rPr>
                  <a:t>小于等于</a:t>
                </a:r>
                <a:r>
                  <a:rPr lang="en-US" altLang="zh-CN" sz="1600" dirty="0">
                    <a:solidFill>
                      <a:srgbClr val="FFFF00"/>
                    </a:solidFill>
                    <a:latin typeface="微软雅黑" panose="020B0503020204020204" pitchFamily="34" charset="-122"/>
                    <a:ea typeface="微软雅黑" panose="020B0503020204020204" pitchFamily="34" charset="-122"/>
                  </a:rPr>
                  <a:t>i</a:t>
                </a:r>
                <a:r>
                  <a:rPr lang="zh-CN" altLang="en-US" sz="1600" dirty="0">
                    <a:latin typeface="微软雅黑" panose="020B0503020204020204" pitchFamily="34" charset="-122"/>
                    <a:ea typeface="微软雅黑" panose="020B0503020204020204" pitchFamily="34" charset="-122"/>
                  </a:rPr>
                  <a:t>的元素个数</a:t>
                </a:r>
                <a:endParaRPr lang="en-US" altLang="zh-CN" sz="1600" b="1"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en-US" altLang="zh-CN" sz="1600" b="1" dirty="0">
                    <a:latin typeface="微软雅黑" panose="020B0503020204020204" pitchFamily="34" charset="-122"/>
                    <a:ea typeface="微软雅黑" panose="020B0503020204020204" pitchFamily="34" charset="-122"/>
                  </a:rPr>
                  <a:t> for</a:t>
                </a:r>
                <a:r>
                  <a:rPr lang="en-US" altLang="zh-CN"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𝑗</m:t>
                    </m:r>
                    <m:r>
                      <a:rPr lang="en-US" altLang="zh-CN" sz="1600" i="1">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𝑛</m:t>
                    </m:r>
                  </m:oMath>
                </a14:m>
                <a:r>
                  <a:rPr lang="en-US" altLang="zh-CN"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to</a:t>
                </a:r>
                <a:r>
                  <a:rPr lang="en-US" altLang="zh-CN"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b="0" i="0" smtClean="0">
                        <a:latin typeface="Cambria Math" panose="02040503050406030204" pitchFamily="18" charset="0"/>
                        <a:ea typeface="微软雅黑" panose="020B0503020204020204" pitchFamily="34" charset="-122"/>
                      </a:rPr>
                      <m:t>1</m:t>
                    </m:r>
                  </m:oMath>
                </a14:m>
                <a:r>
                  <a:rPr lang="en-US" altLang="zh-CN"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do</a:t>
                </a:r>
              </a:p>
              <a:p>
                <a:pPr marL="360000" lvl="0" indent="-288000" eaLnBrk="0" fontAlgn="base" hangingPunct="0">
                  <a:spcBef>
                    <a:spcPct val="0"/>
                  </a:spcBef>
                  <a:spcAft>
                    <a:spcPct val="0"/>
                  </a:spcAft>
                  <a:buFont typeface="+mj-lt"/>
                  <a:buAutoNum type="arabicPeriod"/>
                </a:pPr>
                <a:r>
                  <a:rPr lang="en-US" altLang="zh-CN" sz="1600" dirty="0">
                    <a:latin typeface="微软雅黑" panose="020B0503020204020204" pitchFamily="34" charset="-122"/>
                    <a:ea typeface="微软雅黑" panose="020B0503020204020204" pitchFamily="34" charset="-122"/>
                  </a:rPr>
                  <a:t> |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𝐵</m:t>
                    </m:r>
                    <m:d>
                      <m:dPr>
                        <m:begChr m:val="["/>
                        <m:endChr m:val="]"/>
                        <m:ctrlPr>
                          <a:rPr lang="en-US" altLang="zh-CN" sz="1600" b="0" i="1" smtClean="0">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𝐶</m:t>
                        </m:r>
                        <m:d>
                          <m:dPr>
                            <m:begChr m:val="["/>
                            <m:endChr m:val="]"/>
                            <m:ctrlPr>
                              <a:rPr lang="en-US" altLang="zh-CN" sz="1600" b="0" i="1" smtClean="0">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𝐴</m:t>
                            </m:r>
                            <m:r>
                              <a:rPr lang="en-US" altLang="zh-CN" sz="1600" b="0" i="1" smtClean="0">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𝑗</m:t>
                            </m:r>
                            <m:r>
                              <a:rPr lang="en-US" altLang="zh-CN" sz="1600" b="0" i="1" smtClean="0">
                                <a:latin typeface="Cambria Math" panose="02040503050406030204" pitchFamily="18" charset="0"/>
                                <a:ea typeface="微软雅黑" panose="020B0503020204020204" pitchFamily="34" charset="-122"/>
                              </a:rPr>
                              <m:t>]</m:t>
                            </m:r>
                          </m:e>
                        </m:d>
                      </m:e>
                    </m:d>
                    <m:r>
                      <a:rPr lang="en-US" altLang="zh-CN" sz="1600" b="0" i="1" smtClean="0">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𝐴</m:t>
                    </m:r>
                    <m:d>
                      <m:dPr>
                        <m:begChr m:val="["/>
                        <m:endChr m:val="]"/>
                        <m:ctrlPr>
                          <a:rPr lang="en-US" altLang="zh-CN" sz="1600" b="0" i="1" smtClean="0">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𝑗</m:t>
                        </m:r>
                      </m:e>
                    </m:d>
                  </m:oMath>
                </a14:m>
                <a:endParaRPr lang="en-US" altLang="zh-CN" sz="1600" b="0" dirty="0">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en-US" altLang="zh-CN" sz="1600" dirty="0">
                    <a:ea typeface="微软雅黑" panose="020B0503020204020204" pitchFamily="34" charset="-122"/>
                  </a:rPr>
                  <a:t>  </a:t>
                </a:r>
                <a:r>
                  <a:rPr lang="en-US" altLang="zh-CN" sz="1600" b="0" dirty="0">
                    <a:ea typeface="微软雅黑" panose="020B0503020204020204" pitchFamily="34" charset="-122"/>
                  </a:rPr>
                  <a:t>|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𝐶</m:t>
                    </m:r>
                    <m:d>
                      <m:dPr>
                        <m:begChr m:val="["/>
                        <m:endChr m:val="]"/>
                        <m:ctrlPr>
                          <a:rPr lang="en-US" altLang="zh-CN" sz="1600" b="0" i="1" smtClean="0">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𝐴</m:t>
                        </m:r>
                        <m:d>
                          <m:dPr>
                            <m:begChr m:val="["/>
                            <m:endChr m:val="]"/>
                            <m:ctrlPr>
                              <a:rPr lang="en-US" altLang="zh-CN" sz="1600" b="0" i="1" smtClean="0">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𝑗</m:t>
                            </m:r>
                          </m:e>
                        </m:d>
                      </m:e>
                    </m:d>
                    <m:r>
                      <a:rPr lang="en-US" altLang="zh-CN" sz="1600" b="0" i="1" smtClean="0">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𝐶</m:t>
                    </m:r>
                    <m:d>
                      <m:dPr>
                        <m:begChr m:val="["/>
                        <m:endChr m:val="]"/>
                        <m:ctrlPr>
                          <a:rPr lang="en-US" altLang="zh-CN" sz="1600" b="0" i="1" smtClean="0">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𝐴</m:t>
                        </m:r>
                        <m:d>
                          <m:dPr>
                            <m:begChr m:val="["/>
                            <m:endChr m:val="]"/>
                            <m:ctrlPr>
                              <a:rPr lang="en-US" altLang="zh-CN" sz="1600" b="0" i="1" smtClean="0">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𝑗</m:t>
                            </m:r>
                          </m:e>
                        </m:d>
                      </m:e>
                    </m:d>
                    <m:r>
                      <a:rPr lang="en-US" altLang="zh-CN" sz="1600" b="0" i="1" smtClean="0">
                        <a:latin typeface="Cambria Math" panose="02040503050406030204" pitchFamily="18" charset="0"/>
                        <a:ea typeface="微软雅黑" panose="020B0503020204020204" pitchFamily="34" charset="-122"/>
                      </a:rPr>
                      <m:t>−1 </m:t>
                    </m:r>
                  </m:oMath>
                </a14:m>
                <a:endParaRPr lang="en-US" altLang="zh-CN" sz="1600" i="1"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en-US" altLang="zh-CN" sz="1600" b="1" dirty="0">
                    <a:latin typeface="微软雅黑" panose="020B0503020204020204" pitchFamily="34" charset="-122"/>
                    <a:ea typeface="微软雅黑" panose="020B0503020204020204" pitchFamily="34" charset="-122"/>
                  </a:rPr>
                  <a:t> end</a:t>
                </a:r>
                <a:endParaRPr lang="en-US" altLang="zh-CN" sz="1600"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zh-CN" altLang="zh-CN" sz="1600" dirty="0">
                    <a:latin typeface="微软雅黑" panose="020B0503020204020204" pitchFamily="34" charset="-122"/>
                    <a:ea typeface="微软雅黑" panose="020B0503020204020204" pitchFamily="34" charset="-122"/>
                  </a:rPr>
                  <a:t>———————————————</a:t>
                </a:r>
              </a:p>
            </p:txBody>
          </p:sp>
        </mc:Choice>
        <mc:Fallback xmlns="">
          <p:sp>
            <p:nvSpPr>
              <p:cNvPr id="146" name="任意多边形: 形状 145">
                <a:extLst>
                  <a:ext uri="{FF2B5EF4-FFF2-40B4-BE49-F238E27FC236}">
                    <a16:creationId xmlns:a16="http://schemas.microsoft.com/office/drawing/2014/main" id="{2B07A703-8186-4489-839C-668873948328}"/>
                  </a:ext>
                </a:extLst>
              </p:cNvPr>
              <p:cNvSpPr>
                <a:spLocks noRot="1" noChangeAspect="1" noMove="1" noResize="1" noEditPoints="1" noAdjustHandles="1" noChangeArrowheads="1" noChangeShapeType="1" noTextEdit="1"/>
              </p:cNvSpPr>
              <p:nvPr/>
            </p:nvSpPr>
            <p:spPr>
              <a:xfrm>
                <a:off x="129493" y="1875051"/>
                <a:ext cx="4886455" cy="4152162"/>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blipFill>
                <a:blip r:embed="rId3"/>
                <a:stretch>
                  <a:fillRect/>
                </a:stretch>
              </a:blipFill>
            </p:spPr>
            <p:txBody>
              <a:bodyPr/>
              <a:lstStyle/>
              <a:p>
                <a:r>
                  <a:rPr lang="zh-CN" altLang="en-US">
                    <a:noFill/>
                  </a:rPr>
                  <a:t> </a:t>
                </a:r>
              </a:p>
            </p:txBody>
          </p:sp>
        </mc:Fallback>
      </mc:AlternateContent>
      <p:sp>
        <p:nvSpPr>
          <p:cNvPr id="2" name="标题 1"/>
          <p:cNvSpPr>
            <a:spLocks noGrp="1"/>
          </p:cNvSpPr>
          <p:nvPr>
            <p:ph type="title"/>
          </p:nvPr>
        </p:nvSpPr>
        <p:spPr/>
        <p:txBody>
          <a:bodyPr/>
          <a:lstStyle/>
          <a:p>
            <a:r>
              <a:rPr lang="en-US" altLang="zh-CN" dirty="0"/>
              <a:t>10.7.1</a:t>
            </a:r>
            <a:r>
              <a:rPr lang="zh-CN" altLang="en-US" dirty="0"/>
              <a:t>  计数排序的示例</a:t>
            </a:r>
          </a:p>
        </p:txBody>
      </p:sp>
      <p:sp>
        <p:nvSpPr>
          <p:cNvPr id="3" name="副标题 2"/>
          <p:cNvSpPr>
            <a:spLocks noGrp="1"/>
          </p:cNvSpPr>
          <p:nvPr>
            <p:ph type="subTitle" idx="1"/>
          </p:nvPr>
        </p:nvSpPr>
        <p:spPr/>
        <p:txBody>
          <a:bodyPr/>
          <a:lstStyle/>
          <a:p>
            <a:r>
              <a:rPr lang="en-US" altLang="zh-CN" dirty="0"/>
              <a:t>10.7.1</a:t>
            </a:r>
            <a:r>
              <a:rPr lang="zh-CN" altLang="en-US" dirty="0"/>
              <a:t> 计数排序</a:t>
            </a:r>
          </a:p>
        </p:txBody>
      </p:sp>
      <p:sp>
        <p:nvSpPr>
          <p:cNvPr id="4" name="文本占位符 3"/>
          <p:cNvSpPr>
            <a:spLocks noGrp="1"/>
          </p:cNvSpPr>
          <p:nvPr>
            <p:ph type="body" idx="10"/>
          </p:nvPr>
        </p:nvSpPr>
        <p:spPr/>
        <p:txBody>
          <a:bodyPr/>
          <a:lstStyle/>
          <a:p>
            <a:r>
              <a:rPr lang="zh-CN" altLang="en-US" dirty="0"/>
              <a:t>数据结构</a:t>
            </a:r>
          </a:p>
        </p:txBody>
      </p:sp>
      <p:sp>
        <p:nvSpPr>
          <p:cNvPr id="71" name="Rectangle 96">
            <a:extLst>
              <a:ext uri="{FF2B5EF4-FFF2-40B4-BE49-F238E27FC236}">
                <a16:creationId xmlns:a16="http://schemas.microsoft.com/office/drawing/2014/main" id="{B578486C-B8F0-46CD-BAB4-8E298AED882F}"/>
              </a:ext>
            </a:extLst>
          </p:cNvPr>
          <p:cNvSpPr>
            <a:spLocks noChangeArrowheads="1"/>
          </p:cNvSpPr>
          <p:nvPr/>
        </p:nvSpPr>
        <p:spPr bwMode="auto">
          <a:xfrm>
            <a:off x="200770" y="4520814"/>
            <a:ext cx="3352800" cy="819150"/>
          </a:xfrm>
          <a:prstGeom prst="rect">
            <a:avLst/>
          </a:prstGeom>
          <a:noFill/>
          <a:ln w="28575">
            <a:solidFill>
              <a:srgbClr val="FFC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70" name="Rectangle 68">
            <a:extLst>
              <a:ext uri="{FF2B5EF4-FFF2-40B4-BE49-F238E27FC236}">
                <a16:creationId xmlns:a16="http://schemas.microsoft.com/office/drawing/2014/main" id="{A61FC644-D7D2-465D-8BD5-1723FC26FFAF}"/>
              </a:ext>
            </a:extLst>
          </p:cNvPr>
          <p:cNvSpPr>
            <a:spLocks noChangeArrowheads="1"/>
          </p:cNvSpPr>
          <p:nvPr/>
        </p:nvSpPr>
        <p:spPr bwMode="auto">
          <a:xfrm>
            <a:off x="7476531" y="3849094"/>
            <a:ext cx="547687" cy="457200"/>
          </a:xfrm>
          <a:prstGeom prst="rect">
            <a:avLst/>
          </a:prstGeom>
          <a:solidFill>
            <a:srgbClr val="FF99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endParaRPr lang="zh-CN" altLang="zh-CN" b="1">
              <a:solidFill>
                <a:schemeClr val="folHlink"/>
              </a:solidFill>
              <a:latin typeface="Times New Roman" pitchFamily="18" charset="0"/>
            </a:endParaRPr>
          </a:p>
        </p:txBody>
      </p:sp>
      <p:sp>
        <p:nvSpPr>
          <p:cNvPr id="72" name="Rectangle 2">
            <a:extLst>
              <a:ext uri="{FF2B5EF4-FFF2-40B4-BE49-F238E27FC236}">
                <a16:creationId xmlns:a16="http://schemas.microsoft.com/office/drawing/2014/main" id="{88A4ADB0-08B3-4376-86E9-BD6F86B6ACFE}"/>
              </a:ext>
            </a:extLst>
          </p:cNvPr>
          <p:cNvSpPr>
            <a:spLocks noChangeArrowheads="1"/>
          </p:cNvSpPr>
          <p:nvPr/>
        </p:nvSpPr>
        <p:spPr bwMode="auto">
          <a:xfrm>
            <a:off x="5830293" y="3849094"/>
            <a:ext cx="533400" cy="457200"/>
          </a:xfrm>
          <a:prstGeom prst="rect">
            <a:avLst/>
          </a:prstGeom>
          <a:solidFill>
            <a:srgbClr val="FF99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r>
              <a:rPr lang="en-US" altLang="zh-CN" b="1">
                <a:solidFill>
                  <a:schemeClr val="folHlink"/>
                </a:solidFill>
                <a:latin typeface="Times New Roman" pitchFamily="18" charset="0"/>
              </a:rPr>
              <a:t>1</a:t>
            </a:r>
          </a:p>
        </p:txBody>
      </p:sp>
      <p:sp>
        <p:nvSpPr>
          <p:cNvPr id="73" name="Rectangle 3">
            <a:extLst>
              <a:ext uri="{FF2B5EF4-FFF2-40B4-BE49-F238E27FC236}">
                <a16:creationId xmlns:a16="http://schemas.microsoft.com/office/drawing/2014/main" id="{A0B8270D-A686-49E0-B8F2-73ADFE469954}"/>
              </a:ext>
            </a:extLst>
          </p:cNvPr>
          <p:cNvSpPr>
            <a:spLocks noChangeArrowheads="1"/>
          </p:cNvSpPr>
          <p:nvPr/>
        </p:nvSpPr>
        <p:spPr bwMode="auto">
          <a:xfrm>
            <a:off x="9640293" y="2858494"/>
            <a:ext cx="549275" cy="457200"/>
          </a:xfrm>
          <a:prstGeom prst="rect">
            <a:avLst/>
          </a:prstGeom>
          <a:solidFill>
            <a:srgbClr val="FF99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r>
              <a:rPr lang="en-US" altLang="zh-CN" b="1">
                <a:solidFill>
                  <a:schemeClr val="folHlink"/>
                </a:solidFill>
                <a:latin typeface="Times New Roman" pitchFamily="18" charset="0"/>
              </a:rPr>
              <a:t>0</a:t>
            </a:r>
          </a:p>
        </p:txBody>
      </p:sp>
      <p:sp>
        <p:nvSpPr>
          <p:cNvPr id="74" name="Rectangle 4">
            <a:extLst>
              <a:ext uri="{FF2B5EF4-FFF2-40B4-BE49-F238E27FC236}">
                <a16:creationId xmlns:a16="http://schemas.microsoft.com/office/drawing/2014/main" id="{402CB4C3-8593-4B61-9202-2A4A5DF7495D}"/>
              </a:ext>
            </a:extLst>
          </p:cNvPr>
          <p:cNvSpPr>
            <a:spLocks noChangeArrowheads="1"/>
          </p:cNvSpPr>
          <p:nvPr/>
        </p:nvSpPr>
        <p:spPr bwMode="auto">
          <a:xfrm>
            <a:off x="6363693" y="3849094"/>
            <a:ext cx="563563" cy="457200"/>
          </a:xfrm>
          <a:prstGeom prst="rect">
            <a:avLst/>
          </a:prstGeom>
          <a:solidFill>
            <a:srgbClr val="FF99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r>
              <a:rPr lang="en-US" altLang="zh-CN" b="1">
                <a:solidFill>
                  <a:schemeClr val="folHlink"/>
                </a:solidFill>
                <a:latin typeface="Times New Roman" pitchFamily="18" charset="0"/>
              </a:rPr>
              <a:t>3</a:t>
            </a:r>
          </a:p>
        </p:txBody>
      </p:sp>
      <p:sp>
        <p:nvSpPr>
          <p:cNvPr id="75" name="Rectangle 5">
            <a:extLst>
              <a:ext uri="{FF2B5EF4-FFF2-40B4-BE49-F238E27FC236}">
                <a16:creationId xmlns:a16="http://schemas.microsoft.com/office/drawing/2014/main" id="{1E2D90BB-F323-44C6-814A-6ACF617AB933}"/>
              </a:ext>
            </a:extLst>
          </p:cNvPr>
          <p:cNvSpPr>
            <a:spLocks noChangeArrowheads="1"/>
          </p:cNvSpPr>
          <p:nvPr/>
        </p:nvSpPr>
        <p:spPr bwMode="auto">
          <a:xfrm>
            <a:off x="8024218" y="3849094"/>
            <a:ext cx="549275" cy="457200"/>
          </a:xfrm>
          <a:prstGeom prst="rect">
            <a:avLst/>
          </a:prstGeom>
          <a:solidFill>
            <a:srgbClr val="FF99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r>
              <a:rPr lang="en-US" altLang="zh-CN" b="1">
                <a:solidFill>
                  <a:schemeClr val="folHlink"/>
                </a:solidFill>
                <a:latin typeface="Times New Roman" pitchFamily="18" charset="0"/>
              </a:rPr>
              <a:t>4</a:t>
            </a:r>
          </a:p>
        </p:txBody>
      </p:sp>
      <p:sp>
        <p:nvSpPr>
          <p:cNvPr id="76" name="Rectangle 6">
            <a:extLst>
              <a:ext uri="{FF2B5EF4-FFF2-40B4-BE49-F238E27FC236}">
                <a16:creationId xmlns:a16="http://schemas.microsoft.com/office/drawing/2014/main" id="{6B4BFA07-0E59-492D-B53B-A3008D68CCA3}"/>
              </a:ext>
            </a:extLst>
          </p:cNvPr>
          <p:cNvSpPr>
            <a:spLocks noChangeArrowheads="1"/>
          </p:cNvSpPr>
          <p:nvPr/>
        </p:nvSpPr>
        <p:spPr bwMode="auto">
          <a:xfrm>
            <a:off x="11288118" y="2872782"/>
            <a:ext cx="547688" cy="457200"/>
          </a:xfrm>
          <a:prstGeom prst="rect">
            <a:avLst/>
          </a:prstGeom>
          <a:solidFill>
            <a:srgbClr val="FF99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r>
              <a:rPr lang="en-US" altLang="zh-CN" b="1">
                <a:solidFill>
                  <a:schemeClr val="folHlink"/>
                </a:solidFill>
                <a:latin typeface="Times New Roman" pitchFamily="18" charset="0"/>
              </a:rPr>
              <a:t>4</a:t>
            </a:r>
          </a:p>
        </p:txBody>
      </p:sp>
      <p:sp>
        <p:nvSpPr>
          <p:cNvPr id="77" name="Rectangle 7">
            <a:extLst>
              <a:ext uri="{FF2B5EF4-FFF2-40B4-BE49-F238E27FC236}">
                <a16:creationId xmlns:a16="http://schemas.microsoft.com/office/drawing/2014/main" id="{CA5D0ACD-25B3-4D65-A8AB-58E36E0EAB6E}"/>
              </a:ext>
            </a:extLst>
          </p:cNvPr>
          <p:cNvSpPr>
            <a:spLocks noChangeArrowheads="1"/>
          </p:cNvSpPr>
          <p:nvPr/>
        </p:nvSpPr>
        <p:spPr bwMode="auto">
          <a:xfrm>
            <a:off x="6927256" y="3849094"/>
            <a:ext cx="549275" cy="457200"/>
          </a:xfrm>
          <a:prstGeom prst="rect">
            <a:avLst/>
          </a:prstGeom>
          <a:solidFill>
            <a:srgbClr val="FF99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r>
              <a:rPr lang="en-US" altLang="zh-CN" b="1">
                <a:solidFill>
                  <a:schemeClr val="folHlink"/>
                </a:solidFill>
                <a:latin typeface="Times New Roman" pitchFamily="18" charset="0"/>
              </a:rPr>
              <a:t>3</a:t>
            </a:r>
          </a:p>
        </p:txBody>
      </p:sp>
      <p:sp>
        <p:nvSpPr>
          <p:cNvPr id="78" name="Rectangle 8">
            <a:extLst>
              <a:ext uri="{FF2B5EF4-FFF2-40B4-BE49-F238E27FC236}">
                <a16:creationId xmlns:a16="http://schemas.microsoft.com/office/drawing/2014/main" id="{90D341D5-4A0C-4DFF-B75B-02A18E843B22}"/>
              </a:ext>
            </a:extLst>
          </p:cNvPr>
          <p:cNvSpPr>
            <a:spLocks noChangeArrowheads="1"/>
          </p:cNvSpPr>
          <p:nvPr/>
        </p:nvSpPr>
        <p:spPr bwMode="auto">
          <a:xfrm>
            <a:off x="7476531" y="3844332"/>
            <a:ext cx="549275" cy="457200"/>
          </a:xfrm>
          <a:prstGeom prst="rect">
            <a:avLst/>
          </a:prstGeom>
          <a:solidFill>
            <a:srgbClr val="FFFF66"/>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r>
              <a:rPr lang="en-US" altLang="zh-CN" b="1">
                <a:solidFill>
                  <a:schemeClr val="folHlink"/>
                </a:solidFill>
                <a:latin typeface="Times New Roman" pitchFamily="18" charset="0"/>
              </a:rPr>
              <a:t>4</a:t>
            </a:r>
          </a:p>
        </p:txBody>
      </p:sp>
      <p:sp>
        <p:nvSpPr>
          <p:cNvPr id="79" name="Rectangle 9">
            <a:extLst>
              <a:ext uri="{FF2B5EF4-FFF2-40B4-BE49-F238E27FC236}">
                <a16:creationId xmlns:a16="http://schemas.microsoft.com/office/drawing/2014/main" id="{5DAC42B8-A951-497E-924B-15845FB8F89C}"/>
              </a:ext>
            </a:extLst>
          </p:cNvPr>
          <p:cNvSpPr>
            <a:spLocks noChangeArrowheads="1"/>
          </p:cNvSpPr>
          <p:nvPr/>
        </p:nvSpPr>
        <p:spPr bwMode="auto">
          <a:xfrm>
            <a:off x="10737256" y="2858494"/>
            <a:ext cx="549275" cy="457200"/>
          </a:xfrm>
          <a:prstGeom prst="rect">
            <a:avLst/>
          </a:prstGeom>
          <a:solidFill>
            <a:srgbClr val="FF99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r>
              <a:rPr lang="en-US" altLang="zh-CN" b="1">
                <a:solidFill>
                  <a:schemeClr val="folHlink"/>
                </a:solidFill>
                <a:latin typeface="Times New Roman" pitchFamily="18" charset="0"/>
              </a:rPr>
              <a:t>1</a:t>
            </a:r>
          </a:p>
        </p:txBody>
      </p:sp>
      <p:sp>
        <p:nvSpPr>
          <p:cNvPr id="80" name="Rectangle 10">
            <a:extLst>
              <a:ext uri="{FF2B5EF4-FFF2-40B4-BE49-F238E27FC236}">
                <a16:creationId xmlns:a16="http://schemas.microsoft.com/office/drawing/2014/main" id="{CED1E144-1182-4A88-B86C-091559794261}"/>
              </a:ext>
            </a:extLst>
          </p:cNvPr>
          <p:cNvSpPr>
            <a:spLocks noChangeArrowheads="1"/>
          </p:cNvSpPr>
          <p:nvPr/>
        </p:nvSpPr>
        <p:spPr bwMode="auto">
          <a:xfrm>
            <a:off x="11286531" y="2848969"/>
            <a:ext cx="549275" cy="457200"/>
          </a:xfrm>
          <a:prstGeom prst="rect">
            <a:avLst/>
          </a:prstGeom>
          <a:solidFill>
            <a:srgbClr val="FFFF66"/>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r>
              <a:rPr lang="en-US" altLang="zh-CN" b="1">
                <a:solidFill>
                  <a:schemeClr val="folHlink"/>
                </a:solidFill>
                <a:latin typeface="Times New Roman" pitchFamily="18" charset="0"/>
              </a:rPr>
              <a:t>4</a:t>
            </a:r>
          </a:p>
        </p:txBody>
      </p:sp>
      <p:sp>
        <p:nvSpPr>
          <p:cNvPr id="81" name="Rectangle 12">
            <a:extLst>
              <a:ext uri="{FF2B5EF4-FFF2-40B4-BE49-F238E27FC236}">
                <a16:creationId xmlns:a16="http://schemas.microsoft.com/office/drawing/2014/main" id="{2064F8BF-0C16-4B9C-A174-46A5562B7FB6}"/>
              </a:ext>
            </a:extLst>
          </p:cNvPr>
          <p:cNvSpPr>
            <a:spLocks noChangeArrowheads="1"/>
          </p:cNvSpPr>
          <p:nvPr/>
        </p:nvSpPr>
        <p:spPr bwMode="auto">
          <a:xfrm>
            <a:off x="8024218" y="2858494"/>
            <a:ext cx="549275" cy="457200"/>
          </a:xfrm>
          <a:prstGeom prst="rect">
            <a:avLst/>
          </a:prstGeom>
          <a:solidFill>
            <a:srgbClr val="FF99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r>
              <a:rPr lang="en-US" altLang="zh-CN" b="1">
                <a:solidFill>
                  <a:schemeClr val="folHlink"/>
                </a:solidFill>
                <a:latin typeface="Times New Roman" pitchFamily="18" charset="0"/>
              </a:rPr>
              <a:t>3</a:t>
            </a:r>
          </a:p>
        </p:txBody>
      </p:sp>
      <p:sp>
        <p:nvSpPr>
          <p:cNvPr id="82" name="Rectangle 13">
            <a:extLst>
              <a:ext uri="{FF2B5EF4-FFF2-40B4-BE49-F238E27FC236}">
                <a16:creationId xmlns:a16="http://schemas.microsoft.com/office/drawing/2014/main" id="{AB326605-3FEB-455B-8BAC-F8EDBA38AFD0}"/>
              </a:ext>
            </a:extLst>
          </p:cNvPr>
          <p:cNvSpPr>
            <a:spLocks noChangeArrowheads="1"/>
          </p:cNvSpPr>
          <p:nvPr/>
        </p:nvSpPr>
        <p:spPr bwMode="auto">
          <a:xfrm>
            <a:off x="7476531" y="2858494"/>
            <a:ext cx="547687" cy="457200"/>
          </a:xfrm>
          <a:prstGeom prst="rect">
            <a:avLst/>
          </a:prstGeom>
          <a:solidFill>
            <a:srgbClr val="FF99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r>
              <a:rPr lang="en-US" altLang="zh-CN" b="1">
                <a:solidFill>
                  <a:schemeClr val="folHlink"/>
                </a:solidFill>
                <a:latin typeface="Times New Roman" pitchFamily="18" charset="0"/>
              </a:rPr>
              <a:t>4</a:t>
            </a:r>
          </a:p>
        </p:txBody>
      </p:sp>
      <p:sp>
        <p:nvSpPr>
          <p:cNvPr id="83" name="Rectangle 14">
            <a:extLst>
              <a:ext uri="{FF2B5EF4-FFF2-40B4-BE49-F238E27FC236}">
                <a16:creationId xmlns:a16="http://schemas.microsoft.com/office/drawing/2014/main" id="{F6719CFC-BC76-4DBD-AFD1-A915C7D15DF8}"/>
              </a:ext>
            </a:extLst>
          </p:cNvPr>
          <p:cNvSpPr>
            <a:spLocks noChangeArrowheads="1"/>
          </p:cNvSpPr>
          <p:nvPr/>
        </p:nvSpPr>
        <p:spPr bwMode="auto">
          <a:xfrm>
            <a:off x="6927256" y="2858494"/>
            <a:ext cx="549275" cy="457200"/>
          </a:xfrm>
          <a:prstGeom prst="rect">
            <a:avLst/>
          </a:prstGeom>
          <a:solidFill>
            <a:srgbClr val="FF99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r>
              <a:rPr lang="en-US" altLang="zh-CN" b="1">
                <a:solidFill>
                  <a:schemeClr val="folHlink"/>
                </a:solidFill>
                <a:latin typeface="Times New Roman" pitchFamily="18" charset="0"/>
              </a:rPr>
              <a:t>3</a:t>
            </a:r>
          </a:p>
        </p:txBody>
      </p:sp>
      <p:sp>
        <p:nvSpPr>
          <p:cNvPr id="84" name="Rectangle 15">
            <a:extLst>
              <a:ext uri="{FF2B5EF4-FFF2-40B4-BE49-F238E27FC236}">
                <a16:creationId xmlns:a16="http://schemas.microsoft.com/office/drawing/2014/main" id="{97967555-410D-430E-91B9-A66F63BFE871}"/>
              </a:ext>
            </a:extLst>
          </p:cNvPr>
          <p:cNvSpPr>
            <a:spLocks noChangeArrowheads="1"/>
          </p:cNvSpPr>
          <p:nvPr/>
        </p:nvSpPr>
        <p:spPr bwMode="auto">
          <a:xfrm>
            <a:off x="6363693" y="2858494"/>
            <a:ext cx="563563" cy="457200"/>
          </a:xfrm>
          <a:prstGeom prst="rect">
            <a:avLst/>
          </a:prstGeom>
          <a:solidFill>
            <a:srgbClr val="FF99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r>
              <a:rPr lang="en-US" altLang="zh-CN" b="1">
                <a:solidFill>
                  <a:schemeClr val="folHlink"/>
                </a:solidFill>
                <a:latin typeface="Times New Roman" pitchFamily="18" charset="0"/>
              </a:rPr>
              <a:t>1</a:t>
            </a:r>
          </a:p>
        </p:txBody>
      </p:sp>
      <p:sp>
        <p:nvSpPr>
          <p:cNvPr id="85" name="Rectangle 16">
            <a:extLst>
              <a:ext uri="{FF2B5EF4-FFF2-40B4-BE49-F238E27FC236}">
                <a16:creationId xmlns:a16="http://schemas.microsoft.com/office/drawing/2014/main" id="{FB397A29-3503-4AAB-AE50-378D8941BC7E}"/>
              </a:ext>
            </a:extLst>
          </p:cNvPr>
          <p:cNvSpPr>
            <a:spLocks noChangeArrowheads="1"/>
          </p:cNvSpPr>
          <p:nvPr/>
        </p:nvSpPr>
        <p:spPr bwMode="auto">
          <a:xfrm>
            <a:off x="5830293" y="2858494"/>
            <a:ext cx="533400" cy="457200"/>
          </a:xfrm>
          <a:prstGeom prst="rect">
            <a:avLst/>
          </a:prstGeom>
          <a:solidFill>
            <a:srgbClr val="FFFF66"/>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r>
              <a:rPr lang="en-US" altLang="zh-CN" b="1">
                <a:solidFill>
                  <a:schemeClr val="folHlink"/>
                </a:solidFill>
                <a:latin typeface="Times New Roman" pitchFamily="18" charset="0"/>
              </a:rPr>
              <a:t>4</a:t>
            </a:r>
          </a:p>
        </p:txBody>
      </p:sp>
      <p:sp>
        <p:nvSpPr>
          <p:cNvPr id="86" name="Line 17">
            <a:extLst>
              <a:ext uri="{FF2B5EF4-FFF2-40B4-BE49-F238E27FC236}">
                <a16:creationId xmlns:a16="http://schemas.microsoft.com/office/drawing/2014/main" id="{7BFDC138-CE72-44E9-A25D-36B9D8FBE6C4}"/>
              </a:ext>
            </a:extLst>
          </p:cNvPr>
          <p:cNvSpPr>
            <a:spLocks noChangeShapeType="1"/>
          </p:cNvSpPr>
          <p:nvPr/>
        </p:nvSpPr>
        <p:spPr bwMode="auto">
          <a:xfrm>
            <a:off x="5830293" y="2858494"/>
            <a:ext cx="2743200" cy="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87" name="Line 18">
            <a:extLst>
              <a:ext uri="{FF2B5EF4-FFF2-40B4-BE49-F238E27FC236}">
                <a16:creationId xmlns:a16="http://schemas.microsoft.com/office/drawing/2014/main" id="{B653332A-BDF1-4BA7-8AB1-A9085E45CCB6}"/>
              </a:ext>
            </a:extLst>
          </p:cNvPr>
          <p:cNvSpPr>
            <a:spLocks noChangeShapeType="1"/>
          </p:cNvSpPr>
          <p:nvPr/>
        </p:nvSpPr>
        <p:spPr bwMode="auto">
          <a:xfrm>
            <a:off x="5830293" y="3315694"/>
            <a:ext cx="2743200" cy="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88" name="Line 19">
            <a:extLst>
              <a:ext uri="{FF2B5EF4-FFF2-40B4-BE49-F238E27FC236}">
                <a16:creationId xmlns:a16="http://schemas.microsoft.com/office/drawing/2014/main" id="{DFB430BF-BC69-40A8-A1F9-4A6E318979FC}"/>
              </a:ext>
            </a:extLst>
          </p:cNvPr>
          <p:cNvSpPr>
            <a:spLocks noChangeShapeType="1"/>
          </p:cNvSpPr>
          <p:nvPr/>
        </p:nvSpPr>
        <p:spPr bwMode="auto">
          <a:xfrm>
            <a:off x="5830293" y="2858494"/>
            <a:ext cx="0" cy="45720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89" name="Line 20">
            <a:extLst>
              <a:ext uri="{FF2B5EF4-FFF2-40B4-BE49-F238E27FC236}">
                <a16:creationId xmlns:a16="http://schemas.microsoft.com/office/drawing/2014/main" id="{DABA5958-A60E-4601-BC33-9CB83246F308}"/>
              </a:ext>
            </a:extLst>
          </p:cNvPr>
          <p:cNvSpPr>
            <a:spLocks noChangeShapeType="1"/>
          </p:cNvSpPr>
          <p:nvPr/>
        </p:nvSpPr>
        <p:spPr bwMode="auto">
          <a:xfrm>
            <a:off x="6363693" y="2858494"/>
            <a:ext cx="0" cy="457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90" name="Line 21">
            <a:extLst>
              <a:ext uri="{FF2B5EF4-FFF2-40B4-BE49-F238E27FC236}">
                <a16:creationId xmlns:a16="http://schemas.microsoft.com/office/drawing/2014/main" id="{F0E36A57-DAD4-45A1-96DC-295CF8223B4A}"/>
              </a:ext>
            </a:extLst>
          </p:cNvPr>
          <p:cNvSpPr>
            <a:spLocks noChangeShapeType="1"/>
          </p:cNvSpPr>
          <p:nvPr/>
        </p:nvSpPr>
        <p:spPr bwMode="auto">
          <a:xfrm>
            <a:off x="6927256" y="2858494"/>
            <a:ext cx="0" cy="457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91" name="Line 22">
            <a:extLst>
              <a:ext uri="{FF2B5EF4-FFF2-40B4-BE49-F238E27FC236}">
                <a16:creationId xmlns:a16="http://schemas.microsoft.com/office/drawing/2014/main" id="{6F3075F9-6EB0-4046-8EA7-3FB5430BD3AA}"/>
              </a:ext>
            </a:extLst>
          </p:cNvPr>
          <p:cNvSpPr>
            <a:spLocks noChangeShapeType="1"/>
          </p:cNvSpPr>
          <p:nvPr/>
        </p:nvSpPr>
        <p:spPr bwMode="auto">
          <a:xfrm>
            <a:off x="7476531" y="2858494"/>
            <a:ext cx="0" cy="457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92" name="Line 23">
            <a:extLst>
              <a:ext uri="{FF2B5EF4-FFF2-40B4-BE49-F238E27FC236}">
                <a16:creationId xmlns:a16="http://schemas.microsoft.com/office/drawing/2014/main" id="{4EBAE59A-E7A2-40D4-9C9C-93F558AD928D}"/>
              </a:ext>
            </a:extLst>
          </p:cNvPr>
          <p:cNvSpPr>
            <a:spLocks noChangeShapeType="1"/>
          </p:cNvSpPr>
          <p:nvPr/>
        </p:nvSpPr>
        <p:spPr bwMode="auto">
          <a:xfrm>
            <a:off x="8024218" y="2858494"/>
            <a:ext cx="0" cy="457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93" name="Line 24">
            <a:extLst>
              <a:ext uri="{FF2B5EF4-FFF2-40B4-BE49-F238E27FC236}">
                <a16:creationId xmlns:a16="http://schemas.microsoft.com/office/drawing/2014/main" id="{28F2E147-5AAC-48CD-B637-0C63968D8932}"/>
              </a:ext>
            </a:extLst>
          </p:cNvPr>
          <p:cNvSpPr>
            <a:spLocks noChangeShapeType="1"/>
          </p:cNvSpPr>
          <p:nvPr/>
        </p:nvSpPr>
        <p:spPr bwMode="auto">
          <a:xfrm>
            <a:off x="8573493" y="2858494"/>
            <a:ext cx="0" cy="45720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graphicFrame>
        <p:nvGraphicFramePr>
          <p:cNvPr id="94" name="Group 25">
            <a:extLst>
              <a:ext uri="{FF2B5EF4-FFF2-40B4-BE49-F238E27FC236}">
                <a16:creationId xmlns:a16="http://schemas.microsoft.com/office/drawing/2014/main" id="{B779F662-B2C3-49A4-9EFC-C91AC99FAF6F}"/>
              </a:ext>
            </a:extLst>
          </p:cNvPr>
          <p:cNvGraphicFramePr>
            <a:graphicFrameLocks noGrp="1"/>
          </p:cNvGraphicFramePr>
          <p:nvPr>
            <p:extLst>
              <p:ext uri="{D42A27DB-BD31-4B8C-83A1-F6EECF244321}">
                <p14:modId xmlns:p14="http://schemas.microsoft.com/office/powerpoint/2010/main" val="959338996"/>
              </p:ext>
            </p:extLst>
          </p:nvPr>
        </p:nvGraphicFramePr>
        <p:xfrm>
          <a:off x="5830293" y="2477494"/>
          <a:ext cx="2743200" cy="457200"/>
        </p:xfrm>
        <a:graphic>
          <a:graphicData uri="http://schemas.openxmlformats.org/drawingml/2006/table">
            <a:tbl>
              <a:tblPr/>
              <a:tblGrid>
                <a:gridCol w="549275">
                  <a:extLst>
                    <a:ext uri="{9D8B030D-6E8A-4147-A177-3AD203B41FA5}">
                      <a16:colId xmlns:a16="http://schemas.microsoft.com/office/drawing/2014/main" val="20000"/>
                    </a:ext>
                  </a:extLst>
                </a:gridCol>
                <a:gridCol w="547688">
                  <a:extLst>
                    <a:ext uri="{9D8B030D-6E8A-4147-A177-3AD203B41FA5}">
                      <a16:colId xmlns:a16="http://schemas.microsoft.com/office/drawing/2014/main" val="20001"/>
                    </a:ext>
                  </a:extLst>
                </a:gridCol>
                <a:gridCol w="549275">
                  <a:extLst>
                    <a:ext uri="{9D8B030D-6E8A-4147-A177-3AD203B41FA5}">
                      <a16:colId xmlns:a16="http://schemas.microsoft.com/office/drawing/2014/main" val="20002"/>
                    </a:ext>
                  </a:extLst>
                </a:gridCol>
                <a:gridCol w="547687">
                  <a:extLst>
                    <a:ext uri="{9D8B030D-6E8A-4147-A177-3AD203B41FA5}">
                      <a16:colId xmlns:a16="http://schemas.microsoft.com/office/drawing/2014/main" val="20003"/>
                    </a:ext>
                  </a:extLst>
                </a:gridCol>
                <a:gridCol w="549275">
                  <a:extLst>
                    <a:ext uri="{9D8B030D-6E8A-4147-A177-3AD203B41FA5}">
                      <a16:colId xmlns:a16="http://schemas.microsoft.com/office/drawing/2014/main" val="20004"/>
                    </a:ext>
                  </a:extLst>
                </a:gridCol>
              </a:tblGrid>
              <a:tr h="457200">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1</a:t>
                      </a:r>
                    </a:p>
                  </a:txBody>
                  <a:tcPr horzOverflow="overflow">
                    <a:lnL cap="flat">
                      <a:noFill/>
                    </a:lnL>
                    <a:lnR>
                      <a:noFill/>
                    </a:lnR>
                    <a:lnT cap="flat">
                      <a:noFill/>
                    </a:lnT>
                    <a:lnB cap="flat">
                      <a:noFill/>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2</a:t>
                      </a:r>
                    </a:p>
                  </a:txBody>
                  <a:tcPr horzOverflow="overflow">
                    <a:lnL>
                      <a:noFill/>
                    </a:lnL>
                    <a:lnR>
                      <a:noFill/>
                    </a:lnR>
                    <a:lnT cap="flat">
                      <a:noFill/>
                    </a:lnT>
                    <a:lnB cap="flat">
                      <a:noFill/>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3</a:t>
                      </a:r>
                    </a:p>
                  </a:txBody>
                  <a:tcPr horzOverflow="overflow">
                    <a:lnL>
                      <a:noFill/>
                    </a:lnL>
                    <a:lnR>
                      <a:noFill/>
                    </a:lnR>
                    <a:lnT cap="flat">
                      <a:noFill/>
                    </a:lnT>
                    <a:lnB cap="flat">
                      <a:noFill/>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4</a:t>
                      </a:r>
                    </a:p>
                  </a:txBody>
                  <a:tcPr horzOverflow="overflow">
                    <a:lnL>
                      <a:noFill/>
                    </a:lnL>
                    <a:lnR>
                      <a:noFill/>
                    </a:lnR>
                    <a:lnT cap="flat">
                      <a:noFill/>
                    </a:lnT>
                    <a:lnB cap="flat">
                      <a:noFill/>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5</a:t>
                      </a:r>
                    </a:p>
                  </a:txBody>
                  <a:tcPr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95" name="Text Box 43">
            <a:extLst>
              <a:ext uri="{FF2B5EF4-FFF2-40B4-BE49-F238E27FC236}">
                <a16:creationId xmlns:a16="http://schemas.microsoft.com/office/drawing/2014/main" id="{2C4210E9-D8B6-43D3-877E-E55084F6BCCB}"/>
              </a:ext>
            </a:extLst>
          </p:cNvPr>
          <p:cNvSpPr txBox="1">
            <a:spLocks noChangeArrowheads="1"/>
          </p:cNvSpPr>
          <p:nvPr/>
        </p:nvSpPr>
        <p:spPr bwMode="auto">
          <a:xfrm>
            <a:off x="5220693" y="2890244"/>
            <a:ext cx="4270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i="1">
                <a:solidFill>
                  <a:srgbClr val="006600"/>
                </a:solidFill>
              </a:rPr>
              <a:t>A:</a:t>
            </a:r>
          </a:p>
        </p:txBody>
      </p:sp>
      <p:sp>
        <p:nvSpPr>
          <p:cNvPr id="96" name="Rectangle 44">
            <a:extLst>
              <a:ext uri="{FF2B5EF4-FFF2-40B4-BE49-F238E27FC236}">
                <a16:creationId xmlns:a16="http://schemas.microsoft.com/office/drawing/2014/main" id="{4D151E72-0D61-4F8B-AAF4-4EFCAA6DBCAB}"/>
              </a:ext>
            </a:extLst>
          </p:cNvPr>
          <p:cNvSpPr>
            <a:spLocks noChangeArrowheads="1"/>
          </p:cNvSpPr>
          <p:nvPr/>
        </p:nvSpPr>
        <p:spPr bwMode="auto">
          <a:xfrm>
            <a:off x="10189568" y="2858494"/>
            <a:ext cx="547688" cy="457200"/>
          </a:xfrm>
          <a:prstGeom prst="rect">
            <a:avLst/>
          </a:prstGeom>
          <a:solidFill>
            <a:srgbClr val="FF99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r>
              <a:rPr lang="en-US" altLang="zh-CN" b="1">
                <a:solidFill>
                  <a:schemeClr val="folHlink"/>
                </a:solidFill>
                <a:latin typeface="Times New Roman" pitchFamily="18" charset="0"/>
              </a:rPr>
              <a:t>1</a:t>
            </a:r>
          </a:p>
        </p:txBody>
      </p:sp>
      <p:sp>
        <p:nvSpPr>
          <p:cNvPr id="97" name="Line 45">
            <a:extLst>
              <a:ext uri="{FF2B5EF4-FFF2-40B4-BE49-F238E27FC236}">
                <a16:creationId xmlns:a16="http://schemas.microsoft.com/office/drawing/2014/main" id="{409A3273-3C02-41C1-859B-D6DA02FF253E}"/>
              </a:ext>
            </a:extLst>
          </p:cNvPr>
          <p:cNvSpPr>
            <a:spLocks noChangeShapeType="1"/>
          </p:cNvSpPr>
          <p:nvPr/>
        </p:nvSpPr>
        <p:spPr bwMode="auto">
          <a:xfrm>
            <a:off x="9640293" y="2858494"/>
            <a:ext cx="2193925" cy="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98" name="Line 46">
            <a:extLst>
              <a:ext uri="{FF2B5EF4-FFF2-40B4-BE49-F238E27FC236}">
                <a16:creationId xmlns:a16="http://schemas.microsoft.com/office/drawing/2014/main" id="{6486FABA-0916-4E00-8452-1A187500F7BE}"/>
              </a:ext>
            </a:extLst>
          </p:cNvPr>
          <p:cNvSpPr>
            <a:spLocks noChangeShapeType="1"/>
          </p:cNvSpPr>
          <p:nvPr/>
        </p:nvSpPr>
        <p:spPr bwMode="auto">
          <a:xfrm>
            <a:off x="9640293" y="3315694"/>
            <a:ext cx="2193925" cy="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99" name="Line 47">
            <a:extLst>
              <a:ext uri="{FF2B5EF4-FFF2-40B4-BE49-F238E27FC236}">
                <a16:creationId xmlns:a16="http://schemas.microsoft.com/office/drawing/2014/main" id="{B3EECDB4-B8E7-4CEC-BD64-577BBDACC540}"/>
              </a:ext>
            </a:extLst>
          </p:cNvPr>
          <p:cNvSpPr>
            <a:spLocks noChangeShapeType="1"/>
          </p:cNvSpPr>
          <p:nvPr/>
        </p:nvSpPr>
        <p:spPr bwMode="auto">
          <a:xfrm>
            <a:off x="9640293" y="2858494"/>
            <a:ext cx="0" cy="45720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00" name="Line 48">
            <a:extLst>
              <a:ext uri="{FF2B5EF4-FFF2-40B4-BE49-F238E27FC236}">
                <a16:creationId xmlns:a16="http://schemas.microsoft.com/office/drawing/2014/main" id="{38445372-AEF5-4A57-8821-27EF798F625C}"/>
              </a:ext>
            </a:extLst>
          </p:cNvPr>
          <p:cNvSpPr>
            <a:spLocks noChangeShapeType="1"/>
          </p:cNvSpPr>
          <p:nvPr/>
        </p:nvSpPr>
        <p:spPr bwMode="auto">
          <a:xfrm>
            <a:off x="10189568" y="2858494"/>
            <a:ext cx="0" cy="457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01" name="Line 49">
            <a:extLst>
              <a:ext uri="{FF2B5EF4-FFF2-40B4-BE49-F238E27FC236}">
                <a16:creationId xmlns:a16="http://schemas.microsoft.com/office/drawing/2014/main" id="{BD044D12-C7CA-4BEB-B409-ACC6127EA686}"/>
              </a:ext>
            </a:extLst>
          </p:cNvPr>
          <p:cNvSpPr>
            <a:spLocks noChangeShapeType="1"/>
          </p:cNvSpPr>
          <p:nvPr/>
        </p:nvSpPr>
        <p:spPr bwMode="auto">
          <a:xfrm>
            <a:off x="10737256" y="2858494"/>
            <a:ext cx="0" cy="457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02" name="Line 50">
            <a:extLst>
              <a:ext uri="{FF2B5EF4-FFF2-40B4-BE49-F238E27FC236}">
                <a16:creationId xmlns:a16="http://schemas.microsoft.com/office/drawing/2014/main" id="{D7F79394-7730-4306-ABC8-8E8E522EE23F}"/>
              </a:ext>
            </a:extLst>
          </p:cNvPr>
          <p:cNvSpPr>
            <a:spLocks noChangeShapeType="1"/>
          </p:cNvSpPr>
          <p:nvPr/>
        </p:nvSpPr>
        <p:spPr bwMode="auto">
          <a:xfrm>
            <a:off x="11286531" y="2858494"/>
            <a:ext cx="0" cy="457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03" name="Line 51">
            <a:extLst>
              <a:ext uri="{FF2B5EF4-FFF2-40B4-BE49-F238E27FC236}">
                <a16:creationId xmlns:a16="http://schemas.microsoft.com/office/drawing/2014/main" id="{A1DFA15F-6C33-4ACA-B9A3-F07939B26121}"/>
              </a:ext>
            </a:extLst>
          </p:cNvPr>
          <p:cNvSpPr>
            <a:spLocks noChangeShapeType="1"/>
          </p:cNvSpPr>
          <p:nvPr/>
        </p:nvSpPr>
        <p:spPr bwMode="auto">
          <a:xfrm>
            <a:off x="11834218" y="2858494"/>
            <a:ext cx="0" cy="45720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graphicFrame>
        <p:nvGraphicFramePr>
          <p:cNvPr id="104" name="Group 52">
            <a:extLst>
              <a:ext uri="{FF2B5EF4-FFF2-40B4-BE49-F238E27FC236}">
                <a16:creationId xmlns:a16="http://schemas.microsoft.com/office/drawing/2014/main" id="{767A371D-B0AD-4137-B80B-3ACB6E82BC85}"/>
              </a:ext>
            </a:extLst>
          </p:cNvPr>
          <p:cNvGraphicFramePr>
            <a:graphicFrameLocks noGrp="1"/>
          </p:cNvGraphicFramePr>
          <p:nvPr>
            <p:extLst>
              <p:ext uri="{D42A27DB-BD31-4B8C-83A1-F6EECF244321}">
                <p14:modId xmlns:p14="http://schemas.microsoft.com/office/powerpoint/2010/main" val="4285611714"/>
              </p:ext>
            </p:extLst>
          </p:nvPr>
        </p:nvGraphicFramePr>
        <p:xfrm>
          <a:off x="9640293" y="2477494"/>
          <a:ext cx="2193925" cy="457200"/>
        </p:xfrm>
        <a:graphic>
          <a:graphicData uri="http://schemas.openxmlformats.org/drawingml/2006/table">
            <a:tbl>
              <a:tblPr/>
              <a:tblGrid>
                <a:gridCol w="549275">
                  <a:extLst>
                    <a:ext uri="{9D8B030D-6E8A-4147-A177-3AD203B41FA5}">
                      <a16:colId xmlns:a16="http://schemas.microsoft.com/office/drawing/2014/main" val="20000"/>
                    </a:ext>
                  </a:extLst>
                </a:gridCol>
                <a:gridCol w="547688">
                  <a:extLst>
                    <a:ext uri="{9D8B030D-6E8A-4147-A177-3AD203B41FA5}">
                      <a16:colId xmlns:a16="http://schemas.microsoft.com/office/drawing/2014/main" val="20001"/>
                    </a:ext>
                  </a:extLst>
                </a:gridCol>
                <a:gridCol w="549275">
                  <a:extLst>
                    <a:ext uri="{9D8B030D-6E8A-4147-A177-3AD203B41FA5}">
                      <a16:colId xmlns:a16="http://schemas.microsoft.com/office/drawing/2014/main" val="20002"/>
                    </a:ext>
                  </a:extLst>
                </a:gridCol>
                <a:gridCol w="547687">
                  <a:extLst>
                    <a:ext uri="{9D8B030D-6E8A-4147-A177-3AD203B41FA5}">
                      <a16:colId xmlns:a16="http://schemas.microsoft.com/office/drawing/2014/main" val="20003"/>
                    </a:ext>
                  </a:extLst>
                </a:gridCol>
              </a:tblGrid>
              <a:tr h="457200">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1</a:t>
                      </a:r>
                    </a:p>
                  </a:txBody>
                  <a:tcPr horzOverflow="overflow">
                    <a:lnL cap="flat">
                      <a:noFill/>
                    </a:lnL>
                    <a:lnR>
                      <a:noFill/>
                    </a:lnR>
                    <a:lnT cap="flat">
                      <a:noFill/>
                    </a:lnT>
                    <a:lnB cap="flat">
                      <a:noFill/>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2</a:t>
                      </a:r>
                    </a:p>
                  </a:txBody>
                  <a:tcPr horzOverflow="overflow">
                    <a:lnL>
                      <a:noFill/>
                    </a:lnL>
                    <a:lnR>
                      <a:noFill/>
                    </a:lnR>
                    <a:lnT cap="flat">
                      <a:noFill/>
                    </a:lnT>
                    <a:lnB cap="flat">
                      <a:noFill/>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3</a:t>
                      </a:r>
                    </a:p>
                  </a:txBody>
                  <a:tcPr horzOverflow="overflow">
                    <a:lnL>
                      <a:noFill/>
                    </a:lnL>
                    <a:lnR>
                      <a:noFill/>
                    </a:lnR>
                    <a:lnT cap="flat">
                      <a:noFill/>
                    </a:lnT>
                    <a:lnB cap="flat">
                      <a:noFill/>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4</a:t>
                      </a:r>
                    </a:p>
                  </a:txBody>
                  <a:tcPr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105" name="Text Box 67">
            <a:extLst>
              <a:ext uri="{FF2B5EF4-FFF2-40B4-BE49-F238E27FC236}">
                <a16:creationId xmlns:a16="http://schemas.microsoft.com/office/drawing/2014/main" id="{F89317D4-ACF0-4F56-9266-D6CBBC4DCF92}"/>
              </a:ext>
            </a:extLst>
          </p:cNvPr>
          <p:cNvSpPr txBox="1">
            <a:spLocks noChangeArrowheads="1"/>
          </p:cNvSpPr>
          <p:nvPr/>
        </p:nvSpPr>
        <p:spPr bwMode="auto">
          <a:xfrm>
            <a:off x="9030693" y="2890244"/>
            <a:ext cx="4270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i="1">
                <a:solidFill>
                  <a:srgbClr val="006600"/>
                </a:solidFill>
              </a:rPr>
              <a:t>C:</a:t>
            </a:r>
          </a:p>
        </p:txBody>
      </p:sp>
      <p:sp>
        <p:nvSpPr>
          <p:cNvPr id="106" name="Line 69">
            <a:extLst>
              <a:ext uri="{FF2B5EF4-FFF2-40B4-BE49-F238E27FC236}">
                <a16:creationId xmlns:a16="http://schemas.microsoft.com/office/drawing/2014/main" id="{560EF27C-001D-4D73-91D2-93CC4E2C25B6}"/>
              </a:ext>
            </a:extLst>
          </p:cNvPr>
          <p:cNvSpPr>
            <a:spLocks noChangeShapeType="1"/>
          </p:cNvSpPr>
          <p:nvPr/>
        </p:nvSpPr>
        <p:spPr bwMode="auto">
          <a:xfrm>
            <a:off x="5830293" y="3849094"/>
            <a:ext cx="2743200" cy="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07" name="Line 70">
            <a:extLst>
              <a:ext uri="{FF2B5EF4-FFF2-40B4-BE49-F238E27FC236}">
                <a16:creationId xmlns:a16="http://schemas.microsoft.com/office/drawing/2014/main" id="{B846CE5D-BED7-4CDE-B5D4-F072B005CB0C}"/>
              </a:ext>
            </a:extLst>
          </p:cNvPr>
          <p:cNvSpPr>
            <a:spLocks noChangeShapeType="1"/>
          </p:cNvSpPr>
          <p:nvPr/>
        </p:nvSpPr>
        <p:spPr bwMode="auto">
          <a:xfrm>
            <a:off x="5830293" y="4306294"/>
            <a:ext cx="2743200" cy="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08" name="Line 71">
            <a:extLst>
              <a:ext uri="{FF2B5EF4-FFF2-40B4-BE49-F238E27FC236}">
                <a16:creationId xmlns:a16="http://schemas.microsoft.com/office/drawing/2014/main" id="{ECEC6480-4A21-405B-98BB-C90AF30AE113}"/>
              </a:ext>
            </a:extLst>
          </p:cNvPr>
          <p:cNvSpPr>
            <a:spLocks noChangeShapeType="1"/>
          </p:cNvSpPr>
          <p:nvPr/>
        </p:nvSpPr>
        <p:spPr bwMode="auto">
          <a:xfrm>
            <a:off x="5830293" y="3849094"/>
            <a:ext cx="0" cy="45720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09" name="Line 72">
            <a:extLst>
              <a:ext uri="{FF2B5EF4-FFF2-40B4-BE49-F238E27FC236}">
                <a16:creationId xmlns:a16="http://schemas.microsoft.com/office/drawing/2014/main" id="{644DDA21-663E-47F8-AAB5-B4213F694463}"/>
              </a:ext>
            </a:extLst>
          </p:cNvPr>
          <p:cNvSpPr>
            <a:spLocks noChangeShapeType="1"/>
          </p:cNvSpPr>
          <p:nvPr/>
        </p:nvSpPr>
        <p:spPr bwMode="auto">
          <a:xfrm>
            <a:off x="6363693" y="3849094"/>
            <a:ext cx="0" cy="457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10" name="Line 73">
            <a:extLst>
              <a:ext uri="{FF2B5EF4-FFF2-40B4-BE49-F238E27FC236}">
                <a16:creationId xmlns:a16="http://schemas.microsoft.com/office/drawing/2014/main" id="{C04F7C2B-C523-4A23-8D97-DA8F88EE4C7B}"/>
              </a:ext>
            </a:extLst>
          </p:cNvPr>
          <p:cNvSpPr>
            <a:spLocks noChangeShapeType="1"/>
          </p:cNvSpPr>
          <p:nvPr/>
        </p:nvSpPr>
        <p:spPr bwMode="auto">
          <a:xfrm>
            <a:off x="6927256" y="3849094"/>
            <a:ext cx="0" cy="457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11" name="Line 74">
            <a:extLst>
              <a:ext uri="{FF2B5EF4-FFF2-40B4-BE49-F238E27FC236}">
                <a16:creationId xmlns:a16="http://schemas.microsoft.com/office/drawing/2014/main" id="{1C944311-660D-4845-86A8-13B2958D9456}"/>
              </a:ext>
            </a:extLst>
          </p:cNvPr>
          <p:cNvSpPr>
            <a:spLocks noChangeShapeType="1"/>
          </p:cNvSpPr>
          <p:nvPr/>
        </p:nvSpPr>
        <p:spPr bwMode="auto">
          <a:xfrm>
            <a:off x="7476531" y="3849094"/>
            <a:ext cx="0" cy="457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12" name="Line 75">
            <a:extLst>
              <a:ext uri="{FF2B5EF4-FFF2-40B4-BE49-F238E27FC236}">
                <a16:creationId xmlns:a16="http://schemas.microsoft.com/office/drawing/2014/main" id="{85F82AB2-A855-4930-978F-5A78FB145388}"/>
              </a:ext>
            </a:extLst>
          </p:cNvPr>
          <p:cNvSpPr>
            <a:spLocks noChangeShapeType="1"/>
          </p:cNvSpPr>
          <p:nvPr/>
        </p:nvSpPr>
        <p:spPr bwMode="auto">
          <a:xfrm>
            <a:off x="8024218" y="3849094"/>
            <a:ext cx="0" cy="457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13" name="Line 76">
            <a:extLst>
              <a:ext uri="{FF2B5EF4-FFF2-40B4-BE49-F238E27FC236}">
                <a16:creationId xmlns:a16="http://schemas.microsoft.com/office/drawing/2014/main" id="{9DBA65A7-C8D1-4495-80ED-060C1EEF9518}"/>
              </a:ext>
            </a:extLst>
          </p:cNvPr>
          <p:cNvSpPr>
            <a:spLocks noChangeShapeType="1"/>
          </p:cNvSpPr>
          <p:nvPr/>
        </p:nvSpPr>
        <p:spPr bwMode="auto">
          <a:xfrm>
            <a:off x="8573493" y="3849094"/>
            <a:ext cx="0" cy="45720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graphicFrame>
        <p:nvGraphicFramePr>
          <p:cNvPr id="139" name="Group 77">
            <a:extLst>
              <a:ext uri="{FF2B5EF4-FFF2-40B4-BE49-F238E27FC236}">
                <a16:creationId xmlns:a16="http://schemas.microsoft.com/office/drawing/2014/main" id="{C15E75C7-547D-4E05-AA08-EDB719B6B5A7}"/>
              </a:ext>
            </a:extLst>
          </p:cNvPr>
          <p:cNvGraphicFramePr>
            <a:graphicFrameLocks noGrp="1"/>
          </p:cNvGraphicFramePr>
          <p:nvPr>
            <p:extLst>
              <p:ext uri="{D42A27DB-BD31-4B8C-83A1-F6EECF244321}">
                <p14:modId xmlns:p14="http://schemas.microsoft.com/office/powerpoint/2010/main" val="3380522567"/>
              </p:ext>
            </p:extLst>
          </p:nvPr>
        </p:nvGraphicFramePr>
        <p:xfrm>
          <a:off x="5830293" y="3468094"/>
          <a:ext cx="2743200" cy="457200"/>
        </p:xfrm>
        <a:graphic>
          <a:graphicData uri="http://schemas.openxmlformats.org/drawingml/2006/table">
            <a:tbl>
              <a:tblPr/>
              <a:tblGrid>
                <a:gridCol w="549275">
                  <a:extLst>
                    <a:ext uri="{9D8B030D-6E8A-4147-A177-3AD203B41FA5}">
                      <a16:colId xmlns:a16="http://schemas.microsoft.com/office/drawing/2014/main" val="20000"/>
                    </a:ext>
                  </a:extLst>
                </a:gridCol>
                <a:gridCol w="517525">
                  <a:extLst>
                    <a:ext uri="{9D8B030D-6E8A-4147-A177-3AD203B41FA5}">
                      <a16:colId xmlns:a16="http://schemas.microsoft.com/office/drawing/2014/main" val="20001"/>
                    </a:ext>
                  </a:extLst>
                </a:gridCol>
                <a:gridCol w="579438">
                  <a:extLst>
                    <a:ext uri="{9D8B030D-6E8A-4147-A177-3AD203B41FA5}">
                      <a16:colId xmlns:a16="http://schemas.microsoft.com/office/drawing/2014/main" val="20002"/>
                    </a:ext>
                  </a:extLst>
                </a:gridCol>
                <a:gridCol w="563562">
                  <a:extLst>
                    <a:ext uri="{9D8B030D-6E8A-4147-A177-3AD203B41FA5}">
                      <a16:colId xmlns:a16="http://schemas.microsoft.com/office/drawing/2014/main" val="20003"/>
                    </a:ext>
                  </a:extLst>
                </a:gridCol>
                <a:gridCol w="533400">
                  <a:extLst>
                    <a:ext uri="{9D8B030D-6E8A-4147-A177-3AD203B41FA5}">
                      <a16:colId xmlns:a16="http://schemas.microsoft.com/office/drawing/2014/main" val="20004"/>
                    </a:ext>
                  </a:extLst>
                </a:gridCol>
              </a:tblGrid>
              <a:tr h="457200">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1</a:t>
                      </a:r>
                    </a:p>
                  </a:txBody>
                  <a:tcPr horzOverflow="overflow">
                    <a:lnL cap="flat">
                      <a:noFill/>
                    </a:lnL>
                    <a:lnR>
                      <a:noFill/>
                    </a:lnR>
                    <a:lnT cap="flat">
                      <a:noFill/>
                    </a:lnT>
                    <a:lnB cap="flat">
                      <a:noFill/>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2</a:t>
                      </a:r>
                    </a:p>
                  </a:txBody>
                  <a:tcPr horzOverflow="overflow">
                    <a:lnL>
                      <a:noFill/>
                    </a:lnL>
                    <a:lnR>
                      <a:noFill/>
                    </a:lnR>
                    <a:lnT cap="flat">
                      <a:noFill/>
                    </a:lnT>
                    <a:lnB cap="flat">
                      <a:noFill/>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3</a:t>
                      </a:r>
                    </a:p>
                  </a:txBody>
                  <a:tcPr horzOverflow="overflow">
                    <a:lnL>
                      <a:noFill/>
                    </a:lnL>
                    <a:lnR>
                      <a:noFill/>
                    </a:lnR>
                    <a:lnT cap="flat">
                      <a:noFill/>
                    </a:lnT>
                    <a:lnB cap="flat">
                      <a:noFill/>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4</a:t>
                      </a:r>
                    </a:p>
                  </a:txBody>
                  <a:tcPr horzOverflow="overflow">
                    <a:lnL>
                      <a:noFill/>
                    </a:lnL>
                    <a:lnR>
                      <a:noFill/>
                    </a:lnR>
                    <a:lnT cap="flat">
                      <a:noFill/>
                    </a:lnT>
                    <a:lnB cap="flat">
                      <a:noFill/>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5</a:t>
                      </a:r>
                    </a:p>
                  </a:txBody>
                  <a:tcPr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140" name="Text Box 95">
            <a:extLst>
              <a:ext uri="{FF2B5EF4-FFF2-40B4-BE49-F238E27FC236}">
                <a16:creationId xmlns:a16="http://schemas.microsoft.com/office/drawing/2014/main" id="{C5AF7AE4-3ADF-47FD-95EE-9422DECA778B}"/>
              </a:ext>
            </a:extLst>
          </p:cNvPr>
          <p:cNvSpPr txBox="1">
            <a:spLocks noChangeArrowheads="1"/>
          </p:cNvSpPr>
          <p:nvPr/>
        </p:nvSpPr>
        <p:spPr bwMode="auto">
          <a:xfrm>
            <a:off x="5222281" y="3880844"/>
            <a:ext cx="423862"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i="1">
                <a:solidFill>
                  <a:srgbClr val="006600"/>
                </a:solidFill>
              </a:rPr>
              <a:t>B:</a:t>
            </a:r>
          </a:p>
        </p:txBody>
      </p:sp>
      <p:sp>
        <p:nvSpPr>
          <p:cNvPr id="141" name="Line 98">
            <a:extLst>
              <a:ext uri="{FF2B5EF4-FFF2-40B4-BE49-F238E27FC236}">
                <a16:creationId xmlns:a16="http://schemas.microsoft.com/office/drawing/2014/main" id="{48FD8E7F-7BA4-4688-A223-04DB9B214CF9}"/>
              </a:ext>
            </a:extLst>
          </p:cNvPr>
          <p:cNvSpPr>
            <a:spLocks noChangeShapeType="1"/>
          </p:cNvSpPr>
          <p:nvPr/>
        </p:nvSpPr>
        <p:spPr bwMode="auto">
          <a:xfrm>
            <a:off x="6135093" y="3315694"/>
            <a:ext cx="1600200" cy="533400"/>
          </a:xfrm>
          <a:prstGeom prst="line">
            <a:avLst/>
          </a:prstGeom>
          <a:noFill/>
          <a:ln w="28575">
            <a:solidFill>
              <a:srgbClr val="00B0F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Tree>
    <p:extLst>
      <p:ext uri="{BB962C8B-B14F-4D97-AF65-F5344CB8AC3E}">
        <p14:creationId xmlns:p14="http://schemas.microsoft.com/office/powerpoint/2010/main" val="1014603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0" nodeType="afterEffect">
                                  <p:stCondLst>
                                    <p:cond delay="0"/>
                                  </p:stCondLst>
                                  <p:childTnLst>
                                    <p:set>
                                      <p:cBhvr>
                                        <p:cTn id="6" dur="1" fill="hold">
                                          <p:stCondLst>
                                            <p:cond delay="0"/>
                                          </p:stCondLst>
                                        </p:cTn>
                                        <p:tgtEl>
                                          <p:spTgt spid="85"/>
                                        </p:tgtEl>
                                        <p:attrNameLst>
                                          <p:attrName>style.visibility</p:attrName>
                                        </p:attrNameLst>
                                      </p:cBhvr>
                                      <p:to>
                                        <p:strVal val="visible"/>
                                      </p:to>
                                    </p:set>
                                    <p:animEffect transition="in" filter="checkerboard(across)">
                                      <p:cBhvr>
                                        <p:cTn id="7" dur="500"/>
                                        <p:tgtEl>
                                          <p:spTgt spid="85"/>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80"/>
                                        </p:tgtEl>
                                        <p:attrNameLst>
                                          <p:attrName>style.visibility</p:attrName>
                                        </p:attrNameLst>
                                      </p:cBhvr>
                                      <p:to>
                                        <p:strVal val="visible"/>
                                      </p:to>
                                    </p:set>
                                    <p:animEffect transition="in" filter="checkerboard(across)">
                                      <p:cBhvr>
                                        <p:cTn id="12" dur="500"/>
                                        <p:tgtEl>
                                          <p:spTgt spid="8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41"/>
                                        </p:tgtEl>
                                        <p:attrNameLst>
                                          <p:attrName>style.visibility</p:attrName>
                                        </p:attrNameLst>
                                      </p:cBhvr>
                                      <p:to>
                                        <p:strVal val="visible"/>
                                      </p:to>
                                    </p:set>
                                    <p:animEffect transition="in" filter="fade">
                                      <p:cBhvr>
                                        <p:cTn id="17" dur="500"/>
                                        <p:tgtEl>
                                          <p:spTgt spid="141"/>
                                        </p:tgtEl>
                                      </p:cBhvr>
                                    </p:animEffect>
                                  </p:childTnLst>
                                </p:cTn>
                              </p:par>
                            </p:childTnLst>
                          </p:cTn>
                        </p:par>
                        <p:par>
                          <p:cTn id="18" fill="hold">
                            <p:stCondLst>
                              <p:cond delay="500"/>
                            </p:stCondLst>
                            <p:childTnLst>
                              <p:par>
                                <p:cTn id="19" presetID="5" presetClass="entr" presetSubtype="10" fill="hold" grpId="0" nodeType="afterEffect">
                                  <p:stCondLst>
                                    <p:cond delay="0"/>
                                  </p:stCondLst>
                                  <p:childTnLst>
                                    <p:set>
                                      <p:cBhvr>
                                        <p:cTn id="20" dur="1" fill="hold">
                                          <p:stCondLst>
                                            <p:cond delay="0"/>
                                          </p:stCondLst>
                                        </p:cTn>
                                        <p:tgtEl>
                                          <p:spTgt spid="78"/>
                                        </p:tgtEl>
                                        <p:attrNameLst>
                                          <p:attrName>style.visibility</p:attrName>
                                        </p:attrNameLst>
                                      </p:cBhvr>
                                      <p:to>
                                        <p:strVal val="visible"/>
                                      </p:to>
                                    </p:set>
                                    <p:animEffect transition="in" filter="checkerboard(across)">
                                      <p:cBhvr>
                                        <p:cTn id="21"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animBg="1"/>
      <p:bldP spid="85" grpId="0" animBg="1"/>
      <p:bldP spid="141" grpId="0" animBg="1"/>
    </p:bld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3" name="任意多边形: 形状 52">
                <a:extLst>
                  <a:ext uri="{FF2B5EF4-FFF2-40B4-BE49-F238E27FC236}">
                    <a16:creationId xmlns:a16="http://schemas.microsoft.com/office/drawing/2014/main" id="{93AABA25-DF21-4755-A486-123B05A6A5F9}"/>
                  </a:ext>
                </a:extLst>
              </p:cNvPr>
              <p:cNvSpPr/>
              <p:nvPr/>
            </p:nvSpPr>
            <p:spPr>
              <a:xfrm>
                <a:off x="129493" y="1875051"/>
                <a:ext cx="4886455" cy="4152162"/>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lvl="0" eaLnBrk="0" fontAlgn="base" hangingPunct="0">
                  <a:spcBef>
                    <a:spcPct val="0"/>
                  </a:spcBef>
                  <a:spcAft>
                    <a:spcPct val="0"/>
                  </a:spcAft>
                </a:pPr>
                <a:r>
                  <a:rPr lang="zh-CN" altLang="zh-CN" sz="1600" dirty="0">
                    <a:latin typeface="微软雅黑" panose="020B0503020204020204" pitchFamily="34" charset="-122"/>
                    <a:ea typeface="微软雅黑" panose="020B0503020204020204" pitchFamily="34" charset="-122"/>
                  </a:rPr>
                  <a:t>———————————————</a:t>
                </a:r>
              </a:p>
              <a:p>
                <a:pPr marL="360000" lvl="0" indent="-288000" eaLnBrk="0" fontAlgn="base" hangingPunct="0">
                  <a:spcBef>
                    <a:spcPct val="0"/>
                  </a:spcBef>
                  <a:spcAft>
                    <a:spcPct val="0"/>
                  </a:spcAft>
                  <a:buFont typeface="+mj-lt"/>
                  <a:buAutoNum type="arabicPeriod"/>
                </a:pPr>
                <a:r>
                  <a:rPr lang="en-US" altLang="zh-CN" sz="1600" b="1" dirty="0">
                    <a:latin typeface="微软雅黑" panose="020B0503020204020204" pitchFamily="34" charset="-122"/>
                    <a:ea typeface="微软雅黑" panose="020B0503020204020204" pitchFamily="34" charset="-122"/>
                  </a:rPr>
                  <a:t>  for</a:t>
                </a:r>
                <a:r>
                  <a:rPr lang="en-US" altLang="zh-CN"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𝑖</m:t>
                    </m:r>
                    <m:r>
                      <a:rPr lang="en-US" altLang="zh-CN" sz="1600" b="0" i="1" smtClean="0">
                        <a:latin typeface="Cambria Math" panose="02040503050406030204" pitchFamily="18" charset="0"/>
                        <a:ea typeface="微软雅黑" panose="020B0503020204020204" pitchFamily="34" charset="-122"/>
                      </a:rPr>
                      <m:t>←0</m:t>
                    </m:r>
                  </m:oMath>
                </a14:m>
                <a:r>
                  <a:rPr lang="en-US" altLang="zh-CN"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to</a:t>
                </a:r>
                <a:r>
                  <a:rPr lang="en-US" altLang="zh-CN"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𝑘</m:t>
                    </m:r>
                  </m:oMath>
                </a14:m>
                <a:r>
                  <a:rPr lang="en-US" altLang="zh-CN"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do</a:t>
                </a:r>
              </a:p>
              <a:p>
                <a:pPr marL="360000" lvl="0" indent="-288000" eaLnBrk="0" fontAlgn="base" hangingPunct="0">
                  <a:spcBef>
                    <a:spcPct val="0"/>
                  </a:spcBef>
                  <a:spcAft>
                    <a:spcPct val="0"/>
                  </a:spcAft>
                  <a:buFont typeface="+mj-lt"/>
                  <a:buAutoNum type="arabicPeriod"/>
                </a:pPr>
                <a:r>
                  <a:rPr lang="en-US" altLang="zh-CN" sz="1600" dirty="0">
                    <a:latin typeface="微软雅黑" panose="020B0503020204020204" pitchFamily="34" charset="-122"/>
                    <a:ea typeface="微软雅黑" panose="020B0503020204020204" pitchFamily="34" charset="-122"/>
                  </a:rPr>
                  <a:t>  |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𝐶</m:t>
                    </m:r>
                    <m:d>
                      <m:dPr>
                        <m:begChr m:val="["/>
                        <m:endChr m:val="]"/>
                        <m:ctrlPr>
                          <a:rPr lang="en-US" altLang="zh-CN" sz="1600" b="0" i="1" smtClean="0">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𝑖</m:t>
                        </m:r>
                      </m:e>
                    </m:d>
                    <m:r>
                      <a:rPr lang="en-US" altLang="zh-CN" sz="1600" b="0" i="1" smtClean="0">
                        <a:latin typeface="Cambria Math" panose="02040503050406030204" pitchFamily="18" charset="0"/>
                        <a:ea typeface="微软雅黑" panose="020B0503020204020204" pitchFamily="34" charset="-122"/>
                      </a:rPr>
                      <m:t>←0</m:t>
                    </m:r>
                  </m:oMath>
                </a14:m>
                <a:endParaRPr lang="en-US" altLang="zh-CN" sz="1600"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en-US" altLang="zh-CN" sz="1600" b="1" dirty="0">
                    <a:latin typeface="微软雅黑" panose="020B0503020204020204" pitchFamily="34" charset="-122"/>
                    <a:ea typeface="微软雅黑" panose="020B0503020204020204" pitchFamily="34" charset="-122"/>
                  </a:rPr>
                  <a:t>  end</a:t>
                </a:r>
                <a:r>
                  <a:rPr lang="zh-CN" altLang="zh-CN"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             </a:t>
                </a:r>
                <a:endParaRPr lang="en-US" altLang="zh-CN" sz="1600"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en-US" altLang="zh-CN" sz="1600" b="1" dirty="0">
                    <a:latin typeface="微软雅黑" panose="020B0503020204020204" pitchFamily="34" charset="-122"/>
                    <a:ea typeface="微软雅黑" panose="020B0503020204020204" pitchFamily="34" charset="-122"/>
                  </a:rPr>
                  <a:t>  for</a:t>
                </a:r>
                <a:r>
                  <a:rPr lang="en-US" altLang="zh-CN"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𝑗</m:t>
                    </m:r>
                    <m:r>
                      <a:rPr lang="en-US" altLang="zh-CN" sz="1600" i="1">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1</m:t>
                    </m:r>
                  </m:oMath>
                </a14:m>
                <a:r>
                  <a:rPr lang="en-US" altLang="zh-CN"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to</a:t>
                </a:r>
                <a:r>
                  <a:rPr lang="en-US" altLang="zh-CN"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𝑛</m:t>
                    </m:r>
                  </m:oMath>
                </a14:m>
                <a:r>
                  <a:rPr lang="en-US" altLang="zh-CN"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do</a:t>
                </a:r>
              </a:p>
              <a:p>
                <a:pPr marL="360000" lvl="0" indent="-288000" eaLnBrk="0" fontAlgn="base" hangingPunct="0">
                  <a:spcBef>
                    <a:spcPct val="0"/>
                  </a:spcBef>
                  <a:spcAft>
                    <a:spcPct val="0"/>
                  </a:spcAft>
                  <a:buFont typeface="+mj-lt"/>
                  <a:buAutoNum type="arabicPeriod"/>
                </a:pPr>
                <a:r>
                  <a:rPr lang="en-US" altLang="zh-CN" sz="1600" dirty="0">
                    <a:latin typeface="微软雅黑" panose="020B0503020204020204" pitchFamily="34" charset="-122"/>
                    <a:ea typeface="微软雅黑" panose="020B0503020204020204" pitchFamily="34" charset="-122"/>
                  </a:rPr>
                  <a:t>  |   </a:t>
                </a:r>
                <a14:m>
                  <m:oMath xmlns:m="http://schemas.openxmlformats.org/officeDocument/2006/math">
                    <m:r>
                      <a:rPr lang="en-US" altLang="zh-CN" sz="1600" i="1">
                        <a:latin typeface="Cambria Math" panose="02040503050406030204" pitchFamily="18" charset="0"/>
                        <a:ea typeface="微软雅黑" panose="020B0503020204020204" pitchFamily="34" charset="-122"/>
                      </a:rPr>
                      <m:t>𝐶</m:t>
                    </m:r>
                    <m:d>
                      <m:dPr>
                        <m:begChr m:val="["/>
                        <m:endChr m:val="]"/>
                        <m:ctrlPr>
                          <a:rPr lang="en-US" altLang="zh-CN" sz="1600" i="1">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𝐴</m:t>
                        </m:r>
                        <m:r>
                          <a:rPr lang="en-US" altLang="zh-CN" sz="1600" b="0" i="1" smtClean="0">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𝑗</m:t>
                        </m:r>
                      </m:e>
                    </m:d>
                    <m:r>
                      <a:rPr lang="en-US" altLang="zh-CN" sz="1600" b="0" i="1" smtClean="0">
                        <a:latin typeface="Cambria Math" panose="02040503050406030204" pitchFamily="18" charset="0"/>
                        <a:ea typeface="微软雅黑" panose="020B0503020204020204" pitchFamily="34" charset="-122"/>
                      </a:rPr>
                      <m:t>]</m:t>
                    </m:r>
                    <m:r>
                      <a:rPr lang="en-US" altLang="zh-CN" sz="1600" i="1">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𝐶</m:t>
                    </m:r>
                    <m:d>
                      <m:dPr>
                        <m:begChr m:val="["/>
                        <m:endChr m:val="]"/>
                        <m:ctrlPr>
                          <a:rPr lang="en-US" altLang="zh-CN" sz="1600" b="0" i="1" smtClean="0">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𝐴</m:t>
                        </m:r>
                        <m:d>
                          <m:dPr>
                            <m:begChr m:val="["/>
                            <m:endChr m:val="]"/>
                            <m:ctrlPr>
                              <a:rPr lang="en-US" altLang="zh-CN" sz="1600" b="0" i="1" smtClean="0">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𝑗</m:t>
                            </m:r>
                          </m:e>
                        </m:d>
                      </m:e>
                    </m:d>
                    <m:r>
                      <a:rPr lang="en-US" altLang="zh-CN" sz="1600" b="0" i="1" smtClean="0">
                        <a:latin typeface="Cambria Math" panose="02040503050406030204" pitchFamily="18" charset="0"/>
                        <a:ea typeface="微软雅黑" panose="020B0503020204020204" pitchFamily="34" charset="-122"/>
                      </a:rPr>
                      <m:t>+1</m:t>
                    </m:r>
                  </m:oMath>
                </a14:m>
                <a:endParaRPr lang="en-US" altLang="zh-CN" sz="1600"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en-US" altLang="zh-CN" sz="1600" b="1" dirty="0">
                    <a:latin typeface="微软雅黑" panose="020B0503020204020204" pitchFamily="34" charset="-122"/>
                    <a:ea typeface="微软雅黑" panose="020B0503020204020204" pitchFamily="34" charset="-122"/>
                  </a:rPr>
                  <a:t>  end  </a:t>
                </a:r>
                <a:r>
                  <a:rPr lang="en-US" altLang="zh-CN" sz="1600" dirty="0">
                    <a:latin typeface="微软雅黑" panose="020B0503020204020204" pitchFamily="34" charset="-122"/>
                    <a:ea typeface="微软雅黑" panose="020B0503020204020204" pitchFamily="34" charset="-122"/>
                  </a:rPr>
                  <a:t>//C[</a:t>
                </a:r>
                <a:r>
                  <a:rPr lang="en-US" altLang="zh-CN" sz="1600" dirty="0" err="1">
                    <a:latin typeface="微软雅黑" panose="020B0503020204020204" pitchFamily="34" charset="-122"/>
                    <a:ea typeface="微软雅黑" panose="020B0503020204020204" pitchFamily="34" charset="-122"/>
                  </a:rPr>
                  <a:t>i</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记录序列</a:t>
                </a:r>
                <a:r>
                  <a:rPr lang="en-US" altLang="zh-CN" sz="1600" dirty="0">
                    <a:latin typeface="微软雅黑" panose="020B0503020204020204" pitchFamily="34" charset="-122"/>
                    <a:ea typeface="微软雅黑" panose="020B0503020204020204" pitchFamily="34" charset="-122"/>
                  </a:rPr>
                  <a:t>A</a:t>
                </a:r>
                <a:r>
                  <a:rPr lang="zh-CN" altLang="en-US" sz="1600" dirty="0">
                    <a:latin typeface="微软雅黑" panose="020B0503020204020204" pitchFamily="34" charset="-122"/>
                    <a:ea typeface="微软雅黑" panose="020B0503020204020204" pitchFamily="34" charset="-122"/>
                  </a:rPr>
                  <a:t>中</a:t>
                </a:r>
                <a:r>
                  <a:rPr lang="zh-CN" altLang="en-US" sz="1600" dirty="0">
                    <a:solidFill>
                      <a:srgbClr val="FFFF00"/>
                    </a:solidFill>
                    <a:latin typeface="微软雅黑" panose="020B0503020204020204" pitchFamily="34" charset="-122"/>
                    <a:ea typeface="微软雅黑" panose="020B0503020204020204" pitchFamily="34" charset="-122"/>
                  </a:rPr>
                  <a:t>等于</a:t>
                </a:r>
                <a:r>
                  <a:rPr lang="en-US" altLang="zh-CN" sz="1600" dirty="0">
                    <a:solidFill>
                      <a:srgbClr val="FFFF00"/>
                    </a:solidFill>
                    <a:latin typeface="微软雅黑" panose="020B0503020204020204" pitchFamily="34" charset="-122"/>
                    <a:ea typeface="微软雅黑" panose="020B0503020204020204" pitchFamily="34" charset="-122"/>
                  </a:rPr>
                  <a:t>i</a:t>
                </a:r>
                <a:r>
                  <a:rPr lang="zh-CN" altLang="en-US" sz="1600" dirty="0">
                    <a:latin typeface="微软雅黑" panose="020B0503020204020204" pitchFamily="34" charset="-122"/>
                    <a:ea typeface="微软雅黑" panose="020B0503020204020204" pitchFamily="34" charset="-122"/>
                  </a:rPr>
                  <a:t>的元素个数</a:t>
                </a:r>
                <a:endParaRPr lang="en-US" altLang="zh-CN" sz="1600" b="1"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en-US" altLang="zh-CN" sz="1600" b="1" dirty="0">
                    <a:latin typeface="微软雅黑" panose="020B0503020204020204" pitchFamily="34" charset="-122"/>
                    <a:ea typeface="微软雅黑" panose="020B0503020204020204" pitchFamily="34" charset="-122"/>
                  </a:rPr>
                  <a:t>  for</a:t>
                </a:r>
                <a:r>
                  <a:rPr lang="en-US" altLang="zh-CN"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𝑖</m:t>
                    </m:r>
                    <m:r>
                      <a:rPr lang="en-US" altLang="zh-CN" sz="1600" i="1">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1</m:t>
                    </m:r>
                  </m:oMath>
                </a14:m>
                <a:r>
                  <a:rPr lang="en-US" altLang="zh-CN"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to</a:t>
                </a:r>
                <a:r>
                  <a:rPr lang="en-US" altLang="zh-CN"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𝑘</m:t>
                    </m:r>
                  </m:oMath>
                </a14:m>
                <a:r>
                  <a:rPr lang="en-US" altLang="zh-CN"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do</a:t>
                </a:r>
              </a:p>
              <a:p>
                <a:pPr marL="360000" lvl="0" indent="-288000" eaLnBrk="0" fontAlgn="base" hangingPunct="0">
                  <a:spcBef>
                    <a:spcPct val="0"/>
                  </a:spcBef>
                  <a:spcAft>
                    <a:spcPct val="0"/>
                  </a:spcAft>
                  <a:buFont typeface="+mj-lt"/>
                  <a:buAutoNum type="arabicPeriod"/>
                </a:pPr>
                <a:r>
                  <a:rPr lang="en-US" altLang="zh-CN" sz="1600" dirty="0">
                    <a:latin typeface="微软雅黑" panose="020B0503020204020204" pitchFamily="34" charset="-122"/>
                    <a:ea typeface="微软雅黑" panose="020B0503020204020204" pitchFamily="34" charset="-122"/>
                  </a:rPr>
                  <a:t>  |   </a:t>
                </a:r>
                <a14:m>
                  <m:oMath xmlns:m="http://schemas.openxmlformats.org/officeDocument/2006/math">
                    <m:r>
                      <a:rPr lang="en-US" altLang="zh-CN" sz="1600" i="1">
                        <a:latin typeface="Cambria Math" panose="02040503050406030204" pitchFamily="18" charset="0"/>
                        <a:ea typeface="微软雅黑" panose="020B0503020204020204" pitchFamily="34" charset="-122"/>
                      </a:rPr>
                      <m:t>𝐶</m:t>
                    </m:r>
                    <m:d>
                      <m:dPr>
                        <m:begChr m:val="["/>
                        <m:endChr m:val="]"/>
                        <m:ctrlPr>
                          <a:rPr lang="en-US" altLang="zh-CN" sz="1600" i="1">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𝑖</m:t>
                        </m:r>
                      </m:e>
                    </m:d>
                    <m:r>
                      <a:rPr lang="en-US" altLang="zh-CN" sz="1600" i="1">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  </m:t>
                    </m:r>
                    <m:r>
                      <a:rPr lang="en-US" altLang="zh-CN" sz="1600" b="0" i="1" smtClean="0">
                        <a:latin typeface="Cambria Math" panose="02040503050406030204" pitchFamily="18" charset="0"/>
                        <a:ea typeface="微软雅黑" panose="020B0503020204020204" pitchFamily="34" charset="-122"/>
                      </a:rPr>
                      <m:t>𝐶</m:t>
                    </m:r>
                    <m:d>
                      <m:dPr>
                        <m:begChr m:val="["/>
                        <m:endChr m:val="]"/>
                        <m:ctrlPr>
                          <a:rPr lang="en-US" altLang="zh-CN" sz="1600" b="0" i="1" smtClean="0">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𝑖</m:t>
                        </m:r>
                      </m:e>
                    </m:d>
                    <m:r>
                      <a:rPr lang="en-US" altLang="zh-CN" sz="1600" b="0" i="1" smtClean="0">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𝐶</m:t>
                    </m:r>
                    <m:r>
                      <a:rPr lang="en-US" altLang="zh-CN" sz="1600" b="0" i="1" smtClean="0">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𝑖</m:t>
                    </m:r>
                    <m:r>
                      <a:rPr lang="en-US" altLang="zh-CN" sz="1600" b="0" i="1" smtClean="0">
                        <a:latin typeface="Cambria Math" panose="02040503050406030204" pitchFamily="18" charset="0"/>
                        <a:ea typeface="微软雅黑" panose="020B0503020204020204" pitchFamily="34" charset="-122"/>
                      </a:rPr>
                      <m:t>−1]</m:t>
                    </m:r>
                  </m:oMath>
                </a14:m>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前缀和！</a:t>
                </a:r>
                <a:endParaRPr lang="en-US" altLang="zh-CN" sz="1600"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en-US" altLang="zh-CN" sz="1600" b="1" dirty="0">
                    <a:latin typeface="微软雅黑" panose="020B0503020204020204" pitchFamily="34" charset="-122"/>
                    <a:ea typeface="微软雅黑" panose="020B0503020204020204" pitchFamily="34" charset="-122"/>
                  </a:rPr>
                  <a:t>  end  </a:t>
                </a:r>
                <a:r>
                  <a:rPr lang="en-US" altLang="zh-CN" sz="1600" dirty="0">
                    <a:latin typeface="微软雅黑" panose="020B0503020204020204" pitchFamily="34" charset="-122"/>
                    <a:ea typeface="微软雅黑" panose="020B0503020204020204" pitchFamily="34" charset="-122"/>
                  </a:rPr>
                  <a:t>//C[</a:t>
                </a:r>
                <a:r>
                  <a:rPr lang="en-US" altLang="zh-CN" sz="1600" dirty="0" err="1">
                    <a:latin typeface="微软雅黑" panose="020B0503020204020204" pitchFamily="34" charset="-122"/>
                    <a:ea typeface="微软雅黑" panose="020B0503020204020204" pitchFamily="34" charset="-122"/>
                  </a:rPr>
                  <a:t>i</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记录序列</a:t>
                </a:r>
                <a:r>
                  <a:rPr lang="en-US" altLang="zh-CN" sz="1600" dirty="0">
                    <a:latin typeface="微软雅黑" panose="020B0503020204020204" pitchFamily="34" charset="-122"/>
                    <a:ea typeface="微软雅黑" panose="020B0503020204020204" pitchFamily="34" charset="-122"/>
                  </a:rPr>
                  <a:t>A</a:t>
                </a:r>
                <a:r>
                  <a:rPr lang="zh-CN" altLang="en-US" sz="1600" dirty="0">
                    <a:latin typeface="微软雅黑" panose="020B0503020204020204" pitchFamily="34" charset="-122"/>
                    <a:ea typeface="微软雅黑" panose="020B0503020204020204" pitchFamily="34" charset="-122"/>
                  </a:rPr>
                  <a:t>中</a:t>
                </a:r>
                <a:r>
                  <a:rPr lang="zh-CN" altLang="en-US" sz="1600" dirty="0">
                    <a:solidFill>
                      <a:schemeClr val="accent4">
                        <a:lumMod val="60000"/>
                        <a:lumOff val="40000"/>
                      </a:schemeClr>
                    </a:solidFill>
                    <a:latin typeface="微软雅黑" panose="020B0503020204020204" pitchFamily="34" charset="-122"/>
                    <a:ea typeface="微软雅黑" panose="020B0503020204020204" pitchFamily="34" charset="-122"/>
                  </a:rPr>
                  <a:t>小于等于</a:t>
                </a:r>
                <a:r>
                  <a:rPr lang="en-US" altLang="zh-CN" sz="1600" dirty="0">
                    <a:solidFill>
                      <a:srgbClr val="FFFF00"/>
                    </a:solidFill>
                    <a:latin typeface="微软雅黑" panose="020B0503020204020204" pitchFamily="34" charset="-122"/>
                    <a:ea typeface="微软雅黑" panose="020B0503020204020204" pitchFamily="34" charset="-122"/>
                  </a:rPr>
                  <a:t>i</a:t>
                </a:r>
                <a:r>
                  <a:rPr lang="zh-CN" altLang="en-US" sz="1600" dirty="0">
                    <a:latin typeface="微软雅黑" panose="020B0503020204020204" pitchFamily="34" charset="-122"/>
                    <a:ea typeface="微软雅黑" panose="020B0503020204020204" pitchFamily="34" charset="-122"/>
                  </a:rPr>
                  <a:t>的元素个数</a:t>
                </a:r>
                <a:endParaRPr lang="en-US" altLang="zh-CN" sz="1600" b="1"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en-US" altLang="zh-CN" sz="1600" b="1" dirty="0">
                    <a:latin typeface="微软雅黑" panose="020B0503020204020204" pitchFamily="34" charset="-122"/>
                    <a:ea typeface="微软雅黑" panose="020B0503020204020204" pitchFamily="34" charset="-122"/>
                  </a:rPr>
                  <a:t> for</a:t>
                </a:r>
                <a:r>
                  <a:rPr lang="en-US" altLang="zh-CN"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𝑗</m:t>
                    </m:r>
                    <m:r>
                      <a:rPr lang="en-US" altLang="zh-CN" sz="1600" i="1">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𝑛</m:t>
                    </m:r>
                  </m:oMath>
                </a14:m>
                <a:r>
                  <a:rPr lang="en-US" altLang="zh-CN"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to</a:t>
                </a:r>
                <a:r>
                  <a:rPr lang="en-US" altLang="zh-CN"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b="0" i="0" smtClean="0">
                        <a:latin typeface="Cambria Math" panose="02040503050406030204" pitchFamily="18" charset="0"/>
                        <a:ea typeface="微软雅黑" panose="020B0503020204020204" pitchFamily="34" charset="-122"/>
                      </a:rPr>
                      <m:t>1</m:t>
                    </m:r>
                  </m:oMath>
                </a14:m>
                <a:r>
                  <a:rPr lang="en-US" altLang="zh-CN"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do</a:t>
                </a:r>
              </a:p>
              <a:p>
                <a:pPr marL="360000" lvl="0" indent="-288000" eaLnBrk="0" fontAlgn="base" hangingPunct="0">
                  <a:spcBef>
                    <a:spcPct val="0"/>
                  </a:spcBef>
                  <a:spcAft>
                    <a:spcPct val="0"/>
                  </a:spcAft>
                  <a:buFont typeface="+mj-lt"/>
                  <a:buAutoNum type="arabicPeriod"/>
                </a:pPr>
                <a:r>
                  <a:rPr lang="en-US" altLang="zh-CN" sz="1600" dirty="0">
                    <a:latin typeface="微软雅黑" panose="020B0503020204020204" pitchFamily="34" charset="-122"/>
                    <a:ea typeface="微软雅黑" panose="020B0503020204020204" pitchFamily="34" charset="-122"/>
                  </a:rPr>
                  <a:t> |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𝐵</m:t>
                    </m:r>
                    <m:d>
                      <m:dPr>
                        <m:begChr m:val="["/>
                        <m:endChr m:val="]"/>
                        <m:ctrlPr>
                          <a:rPr lang="en-US" altLang="zh-CN" sz="1600" b="0" i="1" smtClean="0">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𝐶</m:t>
                        </m:r>
                        <m:d>
                          <m:dPr>
                            <m:begChr m:val="["/>
                            <m:endChr m:val="]"/>
                            <m:ctrlPr>
                              <a:rPr lang="en-US" altLang="zh-CN" sz="1600" b="0" i="1" smtClean="0">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𝐴</m:t>
                            </m:r>
                            <m:r>
                              <a:rPr lang="en-US" altLang="zh-CN" sz="1600" b="0" i="1" smtClean="0">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𝑗</m:t>
                            </m:r>
                            <m:r>
                              <a:rPr lang="en-US" altLang="zh-CN" sz="1600" b="0" i="1" smtClean="0">
                                <a:latin typeface="Cambria Math" panose="02040503050406030204" pitchFamily="18" charset="0"/>
                                <a:ea typeface="微软雅黑" panose="020B0503020204020204" pitchFamily="34" charset="-122"/>
                              </a:rPr>
                              <m:t>]</m:t>
                            </m:r>
                          </m:e>
                        </m:d>
                      </m:e>
                    </m:d>
                    <m:r>
                      <a:rPr lang="en-US" altLang="zh-CN" sz="1600" b="0" i="1" smtClean="0">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𝐴</m:t>
                    </m:r>
                    <m:d>
                      <m:dPr>
                        <m:begChr m:val="["/>
                        <m:endChr m:val="]"/>
                        <m:ctrlPr>
                          <a:rPr lang="en-US" altLang="zh-CN" sz="1600" b="0" i="1" smtClean="0">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𝑗</m:t>
                        </m:r>
                      </m:e>
                    </m:d>
                  </m:oMath>
                </a14:m>
                <a:endParaRPr lang="en-US" altLang="zh-CN" sz="1600" b="0" dirty="0">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en-US" altLang="zh-CN" sz="1600" dirty="0">
                    <a:ea typeface="微软雅黑" panose="020B0503020204020204" pitchFamily="34" charset="-122"/>
                  </a:rPr>
                  <a:t>  </a:t>
                </a:r>
                <a:r>
                  <a:rPr lang="en-US" altLang="zh-CN" sz="1600" b="0" dirty="0">
                    <a:ea typeface="微软雅黑" panose="020B0503020204020204" pitchFamily="34" charset="-122"/>
                  </a:rPr>
                  <a:t>|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𝐶</m:t>
                    </m:r>
                    <m:d>
                      <m:dPr>
                        <m:begChr m:val="["/>
                        <m:endChr m:val="]"/>
                        <m:ctrlPr>
                          <a:rPr lang="en-US" altLang="zh-CN" sz="1600" b="0" i="1" smtClean="0">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𝐴</m:t>
                        </m:r>
                        <m:d>
                          <m:dPr>
                            <m:begChr m:val="["/>
                            <m:endChr m:val="]"/>
                            <m:ctrlPr>
                              <a:rPr lang="en-US" altLang="zh-CN" sz="1600" b="0" i="1" smtClean="0">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𝑗</m:t>
                            </m:r>
                          </m:e>
                        </m:d>
                      </m:e>
                    </m:d>
                    <m:r>
                      <a:rPr lang="en-US" altLang="zh-CN" sz="1600" b="0" i="1" smtClean="0">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𝐶</m:t>
                    </m:r>
                    <m:d>
                      <m:dPr>
                        <m:begChr m:val="["/>
                        <m:endChr m:val="]"/>
                        <m:ctrlPr>
                          <a:rPr lang="en-US" altLang="zh-CN" sz="1600" b="0" i="1" smtClean="0">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𝐴</m:t>
                        </m:r>
                        <m:d>
                          <m:dPr>
                            <m:begChr m:val="["/>
                            <m:endChr m:val="]"/>
                            <m:ctrlPr>
                              <a:rPr lang="en-US" altLang="zh-CN" sz="1600" b="0" i="1" smtClean="0">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𝑗</m:t>
                            </m:r>
                          </m:e>
                        </m:d>
                      </m:e>
                    </m:d>
                    <m:r>
                      <a:rPr lang="en-US" altLang="zh-CN" sz="1600" b="0" i="1" smtClean="0">
                        <a:latin typeface="Cambria Math" panose="02040503050406030204" pitchFamily="18" charset="0"/>
                        <a:ea typeface="微软雅黑" panose="020B0503020204020204" pitchFamily="34" charset="-122"/>
                      </a:rPr>
                      <m:t>−1 </m:t>
                    </m:r>
                  </m:oMath>
                </a14:m>
                <a:endParaRPr lang="en-US" altLang="zh-CN" sz="1600" i="1"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en-US" altLang="zh-CN" sz="1600" b="1" dirty="0">
                    <a:latin typeface="微软雅黑" panose="020B0503020204020204" pitchFamily="34" charset="-122"/>
                    <a:ea typeface="微软雅黑" panose="020B0503020204020204" pitchFamily="34" charset="-122"/>
                  </a:rPr>
                  <a:t> end</a:t>
                </a:r>
                <a:endParaRPr lang="en-US" altLang="zh-CN" sz="1600"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zh-CN" altLang="zh-CN" sz="1600" dirty="0">
                    <a:latin typeface="微软雅黑" panose="020B0503020204020204" pitchFamily="34" charset="-122"/>
                    <a:ea typeface="微软雅黑" panose="020B0503020204020204" pitchFamily="34" charset="-122"/>
                  </a:rPr>
                  <a:t>———————————————</a:t>
                </a:r>
              </a:p>
            </p:txBody>
          </p:sp>
        </mc:Choice>
        <mc:Fallback xmlns="">
          <p:sp>
            <p:nvSpPr>
              <p:cNvPr id="53" name="任意多边形: 形状 52">
                <a:extLst>
                  <a:ext uri="{FF2B5EF4-FFF2-40B4-BE49-F238E27FC236}">
                    <a16:creationId xmlns:a16="http://schemas.microsoft.com/office/drawing/2014/main" id="{93AABA25-DF21-4755-A486-123B05A6A5F9}"/>
                  </a:ext>
                </a:extLst>
              </p:cNvPr>
              <p:cNvSpPr>
                <a:spLocks noRot="1" noChangeAspect="1" noMove="1" noResize="1" noEditPoints="1" noAdjustHandles="1" noChangeArrowheads="1" noChangeShapeType="1" noTextEdit="1"/>
              </p:cNvSpPr>
              <p:nvPr/>
            </p:nvSpPr>
            <p:spPr>
              <a:xfrm>
                <a:off x="129493" y="1875051"/>
                <a:ext cx="4886455" cy="4152162"/>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blipFill>
                <a:blip r:embed="rId3"/>
                <a:stretch>
                  <a:fillRect/>
                </a:stretch>
              </a:blipFill>
            </p:spPr>
            <p:txBody>
              <a:bodyPr/>
              <a:lstStyle/>
              <a:p>
                <a:r>
                  <a:rPr lang="zh-CN" altLang="en-US">
                    <a:noFill/>
                  </a:rPr>
                  <a:t> </a:t>
                </a:r>
              </a:p>
            </p:txBody>
          </p:sp>
        </mc:Fallback>
      </mc:AlternateContent>
      <p:sp>
        <p:nvSpPr>
          <p:cNvPr id="2" name="标题 1"/>
          <p:cNvSpPr>
            <a:spLocks noGrp="1"/>
          </p:cNvSpPr>
          <p:nvPr>
            <p:ph type="title"/>
          </p:nvPr>
        </p:nvSpPr>
        <p:spPr/>
        <p:txBody>
          <a:bodyPr/>
          <a:lstStyle/>
          <a:p>
            <a:r>
              <a:rPr lang="en-US" altLang="zh-CN" dirty="0"/>
              <a:t>10.7.1</a:t>
            </a:r>
            <a:r>
              <a:rPr lang="zh-CN" altLang="en-US" dirty="0"/>
              <a:t>  计数排序的示例</a:t>
            </a:r>
          </a:p>
        </p:txBody>
      </p:sp>
      <p:sp>
        <p:nvSpPr>
          <p:cNvPr id="3" name="副标题 2"/>
          <p:cNvSpPr>
            <a:spLocks noGrp="1"/>
          </p:cNvSpPr>
          <p:nvPr>
            <p:ph type="subTitle" idx="1"/>
          </p:nvPr>
        </p:nvSpPr>
        <p:spPr/>
        <p:txBody>
          <a:bodyPr/>
          <a:lstStyle/>
          <a:p>
            <a:r>
              <a:rPr lang="en-US" altLang="zh-CN" dirty="0"/>
              <a:t>10.7.1</a:t>
            </a:r>
            <a:r>
              <a:rPr lang="zh-CN" altLang="en-US" dirty="0"/>
              <a:t> 计数排序</a:t>
            </a:r>
          </a:p>
        </p:txBody>
      </p:sp>
      <p:sp>
        <p:nvSpPr>
          <p:cNvPr id="4" name="文本占位符 3"/>
          <p:cNvSpPr>
            <a:spLocks noGrp="1"/>
          </p:cNvSpPr>
          <p:nvPr>
            <p:ph type="body" idx="10"/>
          </p:nvPr>
        </p:nvSpPr>
        <p:spPr/>
        <p:txBody>
          <a:bodyPr/>
          <a:lstStyle/>
          <a:p>
            <a:r>
              <a:rPr lang="zh-CN" altLang="en-US" dirty="0"/>
              <a:t>数据结构</a:t>
            </a:r>
          </a:p>
        </p:txBody>
      </p:sp>
      <p:sp>
        <p:nvSpPr>
          <p:cNvPr id="71" name="Rectangle 96">
            <a:extLst>
              <a:ext uri="{FF2B5EF4-FFF2-40B4-BE49-F238E27FC236}">
                <a16:creationId xmlns:a16="http://schemas.microsoft.com/office/drawing/2014/main" id="{B578486C-B8F0-46CD-BAB4-8E298AED882F}"/>
              </a:ext>
            </a:extLst>
          </p:cNvPr>
          <p:cNvSpPr>
            <a:spLocks noChangeArrowheads="1"/>
          </p:cNvSpPr>
          <p:nvPr/>
        </p:nvSpPr>
        <p:spPr bwMode="auto">
          <a:xfrm>
            <a:off x="200770" y="4520814"/>
            <a:ext cx="3352800" cy="819150"/>
          </a:xfrm>
          <a:prstGeom prst="rect">
            <a:avLst/>
          </a:prstGeom>
          <a:noFill/>
          <a:ln w="28575">
            <a:solidFill>
              <a:srgbClr val="FFC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70" name="Rectangle 68">
            <a:extLst>
              <a:ext uri="{FF2B5EF4-FFF2-40B4-BE49-F238E27FC236}">
                <a16:creationId xmlns:a16="http://schemas.microsoft.com/office/drawing/2014/main" id="{A61FC644-D7D2-465D-8BD5-1723FC26FFAF}"/>
              </a:ext>
            </a:extLst>
          </p:cNvPr>
          <p:cNvSpPr>
            <a:spLocks noChangeArrowheads="1"/>
          </p:cNvSpPr>
          <p:nvPr/>
        </p:nvSpPr>
        <p:spPr bwMode="auto">
          <a:xfrm>
            <a:off x="7476531" y="3849094"/>
            <a:ext cx="547687" cy="457200"/>
          </a:xfrm>
          <a:prstGeom prst="rect">
            <a:avLst/>
          </a:prstGeom>
          <a:solidFill>
            <a:srgbClr val="FF99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endParaRPr lang="zh-CN" altLang="zh-CN" b="1">
              <a:solidFill>
                <a:schemeClr val="folHlink"/>
              </a:solidFill>
              <a:latin typeface="Times New Roman" pitchFamily="18" charset="0"/>
            </a:endParaRPr>
          </a:p>
        </p:txBody>
      </p:sp>
      <p:sp>
        <p:nvSpPr>
          <p:cNvPr id="72" name="Rectangle 2">
            <a:extLst>
              <a:ext uri="{FF2B5EF4-FFF2-40B4-BE49-F238E27FC236}">
                <a16:creationId xmlns:a16="http://schemas.microsoft.com/office/drawing/2014/main" id="{88A4ADB0-08B3-4376-86E9-BD6F86B6ACFE}"/>
              </a:ext>
            </a:extLst>
          </p:cNvPr>
          <p:cNvSpPr>
            <a:spLocks noChangeArrowheads="1"/>
          </p:cNvSpPr>
          <p:nvPr/>
        </p:nvSpPr>
        <p:spPr bwMode="auto">
          <a:xfrm>
            <a:off x="5830293" y="3849094"/>
            <a:ext cx="533400" cy="457200"/>
          </a:xfrm>
          <a:prstGeom prst="rect">
            <a:avLst/>
          </a:prstGeom>
          <a:solidFill>
            <a:srgbClr val="FF99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r>
              <a:rPr lang="en-US" altLang="zh-CN" b="1">
                <a:solidFill>
                  <a:schemeClr val="folHlink"/>
                </a:solidFill>
                <a:latin typeface="Times New Roman" pitchFamily="18" charset="0"/>
              </a:rPr>
              <a:t>1</a:t>
            </a:r>
          </a:p>
        </p:txBody>
      </p:sp>
      <p:sp>
        <p:nvSpPr>
          <p:cNvPr id="73" name="Rectangle 3">
            <a:extLst>
              <a:ext uri="{FF2B5EF4-FFF2-40B4-BE49-F238E27FC236}">
                <a16:creationId xmlns:a16="http://schemas.microsoft.com/office/drawing/2014/main" id="{A0B8270D-A686-49E0-B8F2-73ADFE469954}"/>
              </a:ext>
            </a:extLst>
          </p:cNvPr>
          <p:cNvSpPr>
            <a:spLocks noChangeArrowheads="1"/>
          </p:cNvSpPr>
          <p:nvPr/>
        </p:nvSpPr>
        <p:spPr bwMode="auto">
          <a:xfrm>
            <a:off x="9640293" y="2858494"/>
            <a:ext cx="549275" cy="457200"/>
          </a:xfrm>
          <a:prstGeom prst="rect">
            <a:avLst/>
          </a:prstGeom>
          <a:solidFill>
            <a:srgbClr val="FF99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r>
              <a:rPr lang="en-US" altLang="zh-CN" b="1">
                <a:solidFill>
                  <a:schemeClr val="folHlink"/>
                </a:solidFill>
                <a:latin typeface="Times New Roman" pitchFamily="18" charset="0"/>
              </a:rPr>
              <a:t>0</a:t>
            </a:r>
          </a:p>
        </p:txBody>
      </p:sp>
      <p:sp>
        <p:nvSpPr>
          <p:cNvPr id="74" name="Rectangle 4">
            <a:extLst>
              <a:ext uri="{FF2B5EF4-FFF2-40B4-BE49-F238E27FC236}">
                <a16:creationId xmlns:a16="http://schemas.microsoft.com/office/drawing/2014/main" id="{402CB4C3-8593-4B61-9202-2A4A5DF7495D}"/>
              </a:ext>
            </a:extLst>
          </p:cNvPr>
          <p:cNvSpPr>
            <a:spLocks noChangeArrowheads="1"/>
          </p:cNvSpPr>
          <p:nvPr/>
        </p:nvSpPr>
        <p:spPr bwMode="auto">
          <a:xfrm>
            <a:off x="6363693" y="3849094"/>
            <a:ext cx="563563" cy="457200"/>
          </a:xfrm>
          <a:prstGeom prst="rect">
            <a:avLst/>
          </a:prstGeom>
          <a:solidFill>
            <a:srgbClr val="FF99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r>
              <a:rPr lang="en-US" altLang="zh-CN" b="1">
                <a:solidFill>
                  <a:schemeClr val="folHlink"/>
                </a:solidFill>
                <a:latin typeface="Times New Roman" pitchFamily="18" charset="0"/>
              </a:rPr>
              <a:t>3</a:t>
            </a:r>
          </a:p>
        </p:txBody>
      </p:sp>
      <p:sp>
        <p:nvSpPr>
          <p:cNvPr id="75" name="Rectangle 5">
            <a:extLst>
              <a:ext uri="{FF2B5EF4-FFF2-40B4-BE49-F238E27FC236}">
                <a16:creationId xmlns:a16="http://schemas.microsoft.com/office/drawing/2014/main" id="{1E2D90BB-F323-44C6-814A-6ACF617AB933}"/>
              </a:ext>
            </a:extLst>
          </p:cNvPr>
          <p:cNvSpPr>
            <a:spLocks noChangeArrowheads="1"/>
          </p:cNvSpPr>
          <p:nvPr/>
        </p:nvSpPr>
        <p:spPr bwMode="auto">
          <a:xfrm>
            <a:off x="8024218" y="3849094"/>
            <a:ext cx="549275" cy="457200"/>
          </a:xfrm>
          <a:prstGeom prst="rect">
            <a:avLst/>
          </a:prstGeom>
          <a:solidFill>
            <a:srgbClr val="FF99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r>
              <a:rPr lang="en-US" altLang="zh-CN" b="1">
                <a:solidFill>
                  <a:schemeClr val="folHlink"/>
                </a:solidFill>
                <a:latin typeface="Times New Roman" pitchFamily="18" charset="0"/>
              </a:rPr>
              <a:t>4</a:t>
            </a:r>
          </a:p>
        </p:txBody>
      </p:sp>
      <p:sp>
        <p:nvSpPr>
          <p:cNvPr id="76" name="Rectangle 6">
            <a:extLst>
              <a:ext uri="{FF2B5EF4-FFF2-40B4-BE49-F238E27FC236}">
                <a16:creationId xmlns:a16="http://schemas.microsoft.com/office/drawing/2014/main" id="{6B4BFA07-0E59-492D-B53B-A3008D68CCA3}"/>
              </a:ext>
            </a:extLst>
          </p:cNvPr>
          <p:cNvSpPr>
            <a:spLocks noChangeArrowheads="1"/>
          </p:cNvSpPr>
          <p:nvPr/>
        </p:nvSpPr>
        <p:spPr bwMode="auto">
          <a:xfrm>
            <a:off x="11288118" y="2872782"/>
            <a:ext cx="547688" cy="457200"/>
          </a:xfrm>
          <a:prstGeom prst="rect">
            <a:avLst/>
          </a:prstGeom>
          <a:solidFill>
            <a:srgbClr val="FF99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r>
              <a:rPr lang="en-US" altLang="zh-CN" b="1">
                <a:solidFill>
                  <a:schemeClr val="folHlink"/>
                </a:solidFill>
                <a:latin typeface="Times New Roman" pitchFamily="18" charset="0"/>
              </a:rPr>
              <a:t>4</a:t>
            </a:r>
          </a:p>
        </p:txBody>
      </p:sp>
      <p:sp>
        <p:nvSpPr>
          <p:cNvPr id="77" name="Rectangle 7">
            <a:extLst>
              <a:ext uri="{FF2B5EF4-FFF2-40B4-BE49-F238E27FC236}">
                <a16:creationId xmlns:a16="http://schemas.microsoft.com/office/drawing/2014/main" id="{CA5D0ACD-25B3-4D65-A8AB-58E36E0EAB6E}"/>
              </a:ext>
            </a:extLst>
          </p:cNvPr>
          <p:cNvSpPr>
            <a:spLocks noChangeArrowheads="1"/>
          </p:cNvSpPr>
          <p:nvPr/>
        </p:nvSpPr>
        <p:spPr bwMode="auto">
          <a:xfrm>
            <a:off x="6927256" y="3849094"/>
            <a:ext cx="549275" cy="457200"/>
          </a:xfrm>
          <a:prstGeom prst="rect">
            <a:avLst/>
          </a:prstGeom>
          <a:solidFill>
            <a:srgbClr val="FF99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r>
              <a:rPr lang="en-US" altLang="zh-CN" b="1">
                <a:solidFill>
                  <a:schemeClr val="folHlink"/>
                </a:solidFill>
                <a:latin typeface="Times New Roman" pitchFamily="18" charset="0"/>
              </a:rPr>
              <a:t>3</a:t>
            </a:r>
          </a:p>
        </p:txBody>
      </p:sp>
      <p:sp>
        <p:nvSpPr>
          <p:cNvPr id="78" name="Rectangle 8">
            <a:extLst>
              <a:ext uri="{FF2B5EF4-FFF2-40B4-BE49-F238E27FC236}">
                <a16:creationId xmlns:a16="http://schemas.microsoft.com/office/drawing/2014/main" id="{90D341D5-4A0C-4DFF-B75B-02A18E843B22}"/>
              </a:ext>
            </a:extLst>
          </p:cNvPr>
          <p:cNvSpPr>
            <a:spLocks noChangeArrowheads="1"/>
          </p:cNvSpPr>
          <p:nvPr/>
        </p:nvSpPr>
        <p:spPr bwMode="auto">
          <a:xfrm>
            <a:off x="7476531" y="3844332"/>
            <a:ext cx="549275" cy="457200"/>
          </a:xfrm>
          <a:prstGeom prst="rect">
            <a:avLst/>
          </a:prstGeom>
          <a:solidFill>
            <a:srgbClr val="FFFF66"/>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r>
              <a:rPr lang="en-US" altLang="zh-CN" b="1">
                <a:solidFill>
                  <a:schemeClr val="folHlink"/>
                </a:solidFill>
                <a:latin typeface="Times New Roman" pitchFamily="18" charset="0"/>
              </a:rPr>
              <a:t>4</a:t>
            </a:r>
          </a:p>
        </p:txBody>
      </p:sp>
      <p:sp>
        <p:nvSpPr>
          <p:cNvPr id="79" name="Rectangle 9">
            <a:extLst>
              <a:ext uri="{FF2B5EF4-FFF2-40B4-BE49-F238E27FC236}">
                <a16:creationId xmlns:a16="http://schemas.microsoft.com/office/drawing/2014/main" id="{5DAC42B8-A951-497E-924B-15845FB8F89C}"/>
              </a:ext>
            </a:extLst>
          </p:cNvPr>
          <p:cNvSpPr>
            <a:spLocks noChangeArrowheads="1"/>
          </p:cNvSpPr>
          <p:nvPr/>
        </p:nvSpPr>
        <p:spPr bwMode="auto">
          <a:xfrm>
            <a:off x="10737256" y="2858494"/>
            <a:ext cx="549275" cy="457200"/>
          </a:xfrm>
          <a:prstGeom prst="rect">
            <a:avLst/>
          </a:prstGeom>
          <a:solidFill>
            <a:srgbClr val="FF99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r>
              <a:rPr lang="en-US" altLang="zh-CN" b="1">
                <a:solidFill>
                  <a:schemeClr val="folHlink"/>
                </a:solidFill>
                <a:latin typeface="Times New Roman" pitchFamily="18" charset="0"/>
              </a:rPr>
              <a:t>1</a:t>
            </a:r>
          </a:p>
        </p:txBody>
      </p:sp>
      <p:sp>
        <p:nvSpPr>
          <p:cNvPr id="80" name="Rectangle 10">
            <a:extLst>
              <a:ext uri="{FF2B5EF4-FFF2-40B4-BE49-F238E27FC236}">
                <a16:creationId xmlns:a16="http://schemas.microsoft.com/office/drawing/2014/main" id="{CED1E144-1182-4A88-B86C-091559794261}"/>
              </a:ext>
            </a:extLst>
          </p:cNvPr>
          <p:cNvSpPr>
            <a:spLocks noChangeArrowheads="1"/>
          </p:cNvSpPr>
          <p:nvPr/>
        </p:nvSpPr>
        <p:spPr bwMode="auto">
          <a:xfrm>
            <a:off x="11286531" y="2848969"/>
            <a:ext cx="549275" cy="457200"/>
          </a:xfrm>
          <a:prstGeom prst="rect">
            <a:avLst/>
          </a:prstGeom>
          <a:solidFill>
            <a:srgbClr val="FFFF66"/>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r>
              <a:rPr lang="en-US" altLang="zh-CN" b="1" dirty="0">
                <a:solidFill>
                  <a:schemeClr val="folHlink"/>
                </a:solidFill>
                <a:latin typeface="Times New Roman" pitchFamily="18" charset="0"/>
              </a:rPr>
              <a:t>3</a:t>
            </a:r>
          </a:p>
        </p:txBody>
      </p:sp>
      <p:sp>
        <p:nvSpPr>
          <p:cNvPr id="81" name="Rectangle 12">
            <a:extLst>
              <a:ext uri="{FF2B5EF4-FFF2-40B4-BE49-F238E27FC236}">
                <a16:creationId xmlns:a16="http://schemas.microsoft.com/office/drawing/2014/main" id="{2064F8BF-0C16-4B9C-A174-46A5562B7FB6}"/>
              </a:ext>
            </a:extLst>
          </p:cNvPr>
          <p:cNvSpPr>
            <a:spLocks noChangeArrowheads="1"/>
          </p:cNvSpPr>
          <p:nvPr/>
        </p:nvSpPr>
        <p:spPr bwMode="auto">
          <a:xfrm>
            <a:off x="8024218" y="2858494"/>
            <a:ext cx="549275" cy="457200"/>
          </a:xfrm>
          <a:prstGeom prst="rect">
            <a:avLst/>
          </a:prstGeom>
          <a:solidFill>
            <a:srgbClr val="FF99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r>
              <a:rPr lang="en-US" altLang="zh-CN" b="1">
                <a:solidFill>
                  <a:schemeClr val="folHlink"/>
                </a:solidFill>
                <a:latin typeface="Times New Roman" pitchFamily="18" charset="0"/>
              </a:rPr>
              <a:t>3</a:t>
            </a:r>
          </a:p>
        </p:txBody>
      </p:sp>
      <p:sp>
        <p:nvSpPr>
          <p:cNvPr id="82" name="Rectangle 13">
            <a:extLst>
              <a:ext uri="{FF2B5EF4-FFF2-40B4-BE49-F238E27FC236}">
                <a16:creationId xmlns:a16="http://schemas.microsoft.com/office/drawing/2014/main" id="{AB326605-3FEB-455B-8BAC-F8EDBA38AFD0}"/>
              </a:ext>
            </a:extLst>
          </p:cNvPr>
          <p:cNvSpPr>
            <a:spLocks noChangeArrowheads="1"/>
          </p:cNvSpPr>
          <p:nvPr/>
        </p:nvSpPr>
        <p:spPr bwMode="auto">
          <a:xfrm>
            <a:off x="7476531" y="2858494"/>
            <a:ext cx="547687" cy="457200"/>
          </a:xfrm>
          <a:prstGeom prst="rect">
            <a:avLst/>
          </a:prstGeom>
          <a:solidFill>
            <a:srgbClr val="FF99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r>
              <a:rPr lang="en-US" altLang="zh-CN" b="1">
                <a:solidFill>
                  <a:schemeClr val="folHlink"/>
                </a:solidFill>
                <a:latin typeface="Times New Roman" pitchFamily="18" charset="0"/>
              </a:rPr>
              <a:t>4</a:t>
            </a:r>
          </a:p>
        </p:txBody>
      </p:sp>
      <p:sp>
        <p:nvSpPr>
          <p:cNvPr id="83" name="Rectangle 14">
            <a:extLst>
              <a:ext uri="{FF2B5EF4-FFF2-40B4-BE49-F238E27FC236}">
                <a16:creationId xmlns:a16="http://schemas.microsoft.com/office/drawing/2014/main" id="{F6719CFC-BC76-4DBD-AFD1-A915C7D15DF8}"/>
              </a:ext>
            </a:extLst>
          </p:cNvPr>
          <p:cNvSpPr>
            <a:spLocks noChangeArrowheads="1"/>
          </p:cNvSpPr>
          <p:nvPr/>
        </p:nvSpPr>
        <p:spPr bwMode="auto">
          <a:xfrm>
            <a:off x="6927256" y="2858494"/>
            <a:ext cx="549275" cy="457200"/>
          </a:xfrm>
          <a:prstGeom prst="rect">
            <a:avLst/>
          </a:prstGeom>
          <a:solidFill>
            <a:srgbClr val="FF99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r>
              <a:rPr lang="en-US" altLang="zh-CN" b="1">
                <a:solidFill>
                  <a:schemeClr val="folHlink"/>
                </a:solidFill>
                <a:latin typeface="Times New Roman" pitchFamily="18" charset="0"/>
              </a:rPr>
              <a:t>3</a:t>
            </a:r>
          </a:p>
        </p:txBody>
      </p:sp>
      <p:sp>
        <p:nvSpPr>
          <p:cNvPr id="84" name="Rectangle 15">
            <a:extLst>
              <a:ext uri="{FF2B5EF4-FFF2-40B4-BE49-F238E27FC236}">
                <a16:creationId xmlns:a16="http://schemas.microsoft.com/office/drawing/2014/main" id="{97967555-410D-430E-91B9-A66F63BFE871}"/>
              </a:ext>
            </a:extLst>
          </p:cNvPr>
          <p:cNvSpPr>
            <a:spLocks noChangeArrowheads="1"/>
          </p:cNvSpPr>
          <p:nvPr/>
        </p:nvSpPr>
        <p:spPr bwMode="auto">
          <a:xfrm>
            <a:off x="6363693" y="2858494"/>
            <a:ext cx="563563" cy="457200"/>
          </a:xfrm>
          <a:prstGeom prst="rect">
            <a:avLst/>
          </a:prstGeom>
          <a:solidFill>
            <a:srgbClr val="FF99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r>
              <a:rPr lang="en-US" altLang="zh-CN" b="1">
                <a:solidFill>
                  <a:schemeClr val="folHlink"/>
                </a:solidFill>
                <a:latin typeface="Times New Roman" pitchFamily="18" charset="0"/>
              </a:rPr>
              <a:t>1</a:t>
            </a:r>
          </a:p>
        </p:txBody>
      </p:sp>
      <p:sp>
        <p:nvSpPr>
          <p:cNvPr id="85" name="Rectangle 16">
            <a:extLst>
              <a:ext uri="{FF2B5EF4-FFF2-40B4-BE49-F238E27FC236}">
                <a16:creationId xmlns:a16="http://schemas.microsoft.com/office/drawing/2014/main" id="{FB397A29-3503-4AAB-AE50-378D8941BC7E}"/>
              </a:ext>
            </a:extLst>
          </p:cNvPr>
          <p:cNvSpPr>
            <a:spLocks noChangeArrowheads="1"/>
          </p:cNvSpPr>
          <p:nvPr/>
        </p:nvSpPr>
        <p:spPr bwMode="auto">
          <a:xfrm>
            <a:off x="5830293" y="2858494"/>
            <a:ext cx="533400" cy="457200"/>
          </a:xfrm>
          <a:prstGeom prst="rect">
            <a:avLst/>
          </a:prstGeom>
          <a:solidFill>
            <a:srgbClr val="FFFF66"/>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r>
              <a:rPr lang="en-US" altLang="zh-CN" b="1">
                <a:solidFill>
                  <a:schemeClr val="folHlink"/>
                </a:solidFill>
                <a:latin typeface="Times New Roman" pitchFamily="18" charset="0"/>
              </a:rPr>
              <a:t>4</a:t>
            </a:r>
          </a:p>
        </p:txBody>
      </p:sp>
      <p:sp>
        <p:nvSpPr>
          <p:cNvPr id="86" name="Line 17">
            <a:extLst>
              <a:ext uri="{FF2B5EF4-FFF2-40B4-BE49-F238E27FC236}">
                <a16:creationId xmlns:a16="http://schemas.microsoft.com/office/drawing/2014/main" id="{7BFDC138-CE72-44E9-A25D-36B9D8FBE6C4}"/>
              </a:ext>
            </a:extLst>
          </p:cNvPr>
          <p:cNvSpPr>
            <a:spLocks noChangeShapeType="1"/>
          </p:cNvSpPr>
          <p:nvPr/>
        </p:nvSpPr>
        <p:spPr bwMode="auto">
          <a:xfrm>
            <a:off x="5830293" y="2858494"/>
            <a:ext cx="2743200" cy="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87" name="Line 18">
            <a:extLst>
              <a:ext uri="{FF2B5EF4-FFF2-40B4-BE49-F238E27FC236}">
                <a16:creationId xmlns:a16="http://schemas.microsoft.com/office/drawing/2014/main" id="{B653332A-BDF1-4BA7-8AB1-A9085E45CCB6}"/>
              </a:ext>
            </a:extLst>
          </p:cNvPr>
          <p:cNvSpPr>
            <a:spLocks noChangeShapeType="1"/>
          </p:cNvSpPr>
          <p:nvPr/>
        </p:nvSpPr>
        <p:spPr bwMode="auto">
          <a:xfrm>
            <a:off x="5830293" y="3315694"/>
            <a:ext cx="2743200" cy="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88" name="Line 19">
            <a:extLst>
              <a:ext uri="{FF2B5EF4-FFF2-40B4-BE49-F238E27FC236}">
                <a16:creationId xmlns:a16="http://schemas.microsoft.com/office/drawing/2014/main" id="{DFB430BF-BC69-40A8-A1F9-4A6E318979FC}"/>
              </a:ext>
            </a:extLst>
          </p:cNvPr>
          <p:cNvSpPr>
            <a:spLocks noChangeShapeType="1"/>
          </p:cNvSpPr>
          <p:nvPr/>
        </p:nvSpPr>
        <p:spPr bwMode="auto">
          <a:xfrm>
            <a:off x="5830293" y="2858494"/>
            <a:ext cx="0" cy="45720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89" name="Line 20">
            <a:extLst>
              <a:ext uri="{FF2B5EF4-FFF2-40B4-BE49-F238E27FC236}">
                <a16:creationId xmlns:a16="http://schemas.microsoft.com/office/drawing/2014/main" id="{DABA5958-A60E-4601-BC33-9CB83246F308}"/>
              </a:ext>
            </a:extLst>
          </p:cNvPr>
          <p:cNvSpPr>
            <a:spLocks noChangeShapeType="1"/>
          </p:cNvSpPr>
          <p:nvPr/>
        </p:nvSpPr>
        <p:spPr bwMode="auto">
          <a:xfrm>
            <a:off x="6363693" y="2858494"/>
            <a:ext cx="0" cy="457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90" name="Line 21">
            <a:extLst>
              <a:ext uri="{FF2B5EF4-FFF2-40B4-BE49-F238E27FC236}">
                <a16:creationId xmlns:a16="http://schemas.microsoft.com/office/drawing/2014/main" id="{F0E36A57-DAD4-45A1-96DC-295CF8223B4A}"/>
              </a:ext>
            </a:extLst>
          </p:cNvPr>
          <p:cNvSpPr>
            <a:spLocks noChangeShapeType="1"/>
          </p:cNvSpPr>
          <p:nvPr/>
        </p:nvSpPr>
        <p:spPr bwMode="auto">
          <a:xfrm>
            <a:off x="6927256" y="2858494"/>
            <a:ext cx="0" cy="457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91" name="Line 22">
            <a:extLst>
              <a:ext uri="{FF2B5EF4-FFF2-40B4-BE49-F238E27FC236}">
                <a16:creationId xmlns:a16="http://schemas.microsoft.com/office/drawing/2014/main" id="{6F3075F9-6EB0-4046-8EA7-3FB5430BD3AA}"/>
              </a:ext>
            </a:extLst>
          </p:cNvPr>
          <p:cNvSpPr>
            <a:spLocks noChangeShapeType="1"/>
          </p:cNvSpPr>
          <p:nvPr/>
        </p:nvSpPr>
        <p:spPr bwMode="auto">
          <a:xfrm>
            <a:off x="7476531" y="2858494"/>
            <a:ext cx="0" cy="457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92" name="Line 23">
            <a:extLst>
              <a:ext uri="{FF2B5EF4-FFF2-40B4-BE49-F238E27FC236}">
                <a16:creationId xmlns:a16="http://schemas.microsoft.com/office/drawing/2014/main" id="{4EBAE59A-E7A2-40D4-9C9C-93F558AD928D}"/>
              </a:ext>
            </a:extLst>
          </p:cNvPr>
          <p:cNvSpPr>
            <a:spLocks noChangeShapeType="1"/>
          </p:cNvSpPr>
          <p:nvPr/>
        </p:nvSpPr>
        <p:spPr bwMode="auto">
          <a:xfrm>
            <a:off x="8024218" y="2858494"/>
            <a:ext cx="0" cy="457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93" name="Line 24">
            <a:extLst>
              <a:ext uri="{FF2B5EF4-FFF2-40B4-BE49-F238E27FC236}">
                <a16:creationId xmlns:a16="http://schemas.microsoft.com/office/drawing/2014/main" id="{28F2E147-5AAC-48CD-B637-0C63968D8932}"/>
              </a:ext>
            </a:extLst>
          </p:cNvPr>
          <p:cNvSpPr>
            <a:spLocks noChangeShapeType="1"/>
          </p:cNvSpPr>
          <p:nvPr/>
        </p:nvSpPr>
        <p:spPr bwMode="auto">
          <a:xfrm>
            <a:off x="8573493" y="2858494"/>
            <a:ext cx="0" cy="45720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graphicFrame>
        <p:nvGraphicFramePr>
          <p:cNvPr id="94" name="Group 25">
            <a:extLst>
              <a:ext uri="{FF2B5EF4-FFF2-40B4-BE49-F238E27FC236}">
                <a16:creationId xmlns:a16="http://schemas.microsoft.com/office/drawing/2014/main" id="{B779F662-B2C3-49A4-9EFC-C91AC99FAF6F}"/>
              </a:ext>
            </a:extLst>
          </p:cNvPr>
          <p:cNvGraphicFramePr>
            <a:graphicFrameLocks noGrp="1"/>
          </p:cNvGraphicFramePr>
          <p:nvPr/>
        </p:nvGraphicFramePr>
        <p:xfrm>
          <a:off x="5830293" y="2477494"/>
          <a:ext cx="2743200" cy="457200"/>
        </p:xfrm>
        <a:graphic>
          <a:graphicData uri="http://schemas.openxmlformats.org/drawingml/2006/table">
            <a:tbl>
              <a:tblPr/>
              <a:tblGrid>
                <a:gridCol w="549275">
                  <a:extLst>
                    <a:ext uri="{9D8B030D-6E8A-4147-A177-3AD203B41FA5}">
                      <a16:colId xmlns:a16="http://schemas.microsoft.com/office/drawing/2014/main" val="20000"/>
                    </a:ext>
                  </a:extLst>
                </a:gridCol>
                <a:gridCol w="547688">
                  <a:extLst>
                    <a:ext uri="{9D8B030D-6E8A-4147-A177-3AD203B41FA5}">
                      <a16:colId xmlns:a16="http://schemas.microsoft.com/office/drawing/2014/main" val="20001"/>
                    </a:ext>
                  </a:extLst>
                </a:gridCol>
                <a:gridCol w="549275">
                  <a:extLst>
                    <a:ext uri="{9D8B030D-6E8A-4147-A177-3AD203B41FA5}">
                      <a16:colId xmlns:a16="http://schemas.microsoft.com/office/drawing/2014/main" val="20002"/>
                    </a:ext>
                  </a:extLst>
                </a:gridCol>
                <a:gridCol w="547687">
                  <a:extLst>
                    <a:ext uri="{9D8B030D-6E8A-4147-A177-3AD203B41FA5}">
                      <a16:colId xmlns:a16="http://schemas.microsoft.com/office/drawing/2014/main" val="20003"/>
                    </a:ext>
                  </a:extLst>
                </a:gridCol>
                <a:gridCol w="549275">
                  <a:extLst>
                    <a:ext uri="{9D8B030D-6E8A-4147-A177-3AD203B41FA5}">
                      <a16:colId xmlns:a16="http://schemas.microsoft.com/office/drawing/2014/main" val="20004"/>
                    </a:ext>
                  </a:extLst>
                </a:gridCol>
              </a:tblGrid>
              <a:tr h="457200">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1</a:t>
                      </a:r>
                    </a:p>
                  </a:txBody>
                  <a:tcPr horzOverflow="overflow">
                    <a:lnL cap="flat">
                      <a:noFill/>
                    </a:lnL>
                    <a:lnR>
                      <a:noFill/>
                    </a:lnR>
                    <a:lnT cap="flat">
                      <a:noFill/>
                    </a:lnT>
                    <a:lnB cap="flat">
                      <a:noFill/>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2</a:t>
                      </a:r>
                    </a:p>
                  </a:txBody>
                  <a:tcPr horzOverflow="overflow">
                    <a:lnL>
                      <a:noFill/>
                    </a:lnL>
                    <a:lnR>
                      <a:noFill/>
                    </a:lnR>
                    <a:lnT cap="flat">
                      <a:noFill/>
                    </a:lnT>
                    <a:lnB cap="flat">
                      <a:noFill/>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3</a:t>
                      </a:r>
                    </a:p>
                  </a:txBody>
                  <a:tcPr horzOverflow="overflow">
                    <a:lnL>
                      <a:noFill/>
                    </a:lnL>
                    <a:lnR>
                      <a:noFill/>
                    </a:lnR>
                    <a:lnT cap="flat">
                      <a:noFill/>
                    </a:lnT>
                    <a:lnB cap="flat">
                      <a:noFill/>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4</a:t>
                      </a:r>
                    </a:p>
                  </a:txBody>
                  <a:tcPr horzOverflow="overflow">
                    <a:lnL>
                      <a:noFill/>
                    </a:lnL>
                    <a:lnR>
                      <a:noFill/>
                    </a:lnR>
                    <a:lnT cap="flat">
                      <a:noFill/>
                    </a:lnT>
                    <a:lnB cap="flat">
                      <a:noFill/>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5</a:t>
                      </a:r>
                    </a:p>
                  </a:txBody>
                  <a:tcPr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95" name="Text Box 43">
            <a:extLst>
              <a:ext uri="{FF2B5EF4-FFF2-40B4-BE49-F238E27FC236}">
                <a16:creationId xmlns:a16="http://schemas.microsoft.com/office/drawing/2014/main" id="{2C4210E9-D8B6-43D3-877E-E55084F6BCCB}"/>
              </a:ext>
            </a:extLst>
          </p:cNvPr>
          <p:cNvSpPr txBox="1">
            <a:spLocks noChangeArrowheads="1"/>
          </p:cNvSpPr>
          <p:nvPr/>
        </p:nvSpPr>
        <p:spPr bwMode="auto">
          <a:xfrm>
            <a:off x="5220693" y="2890244"/>
            <a:ext cx="4270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i="1">
                <a:solidFill>
                  <a:srgbClr val="006600"/>
                </a:solidFill>
              </a:rPr>
              <a:t>A:</a:t>
            </a:r>
          </a:p>
        </p:txBody>
      </p:sp>
      <p:sp>
        <p:nvSpPr>
          <p:cNvPr id="96" name="Rectangle 44">
            <a:extLst>
              <a:ext uri="{FF2B5EF4-FFF2-40B4-BE49-F238E27FC236}">
                <a16:creationId xmlns:a16="http://schemas.microsoft.com/office/drawing/2014/main" id="{4D151E72-0D61-4F8B-AAF4-4EFCAA6DBCAB}"/>
              </a:ext>
            </a:extLst>
          </p:cNvPr>
          <p:cNvSpPr>
            <a:spLocks noChangeArrowheads="1"/>
          </p:cNvSpPr>
          <p:nvPr/>
        </p:nvSpPr>
        <p:spPr bwMode="auto">
          <a:xfrm>
            <a:off x="10189568" y="2858494"/>
            <a:ext cx="547688" cy="457200"/>
          </a:xfrm>
          <a:prstGeom prst="rect">
            <a:avLst/>
          </a:prstGeom>
          <a:solidFill>
            <a:srgbClr val="FF99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r>
              <a:rPr lang="en-US" altLang="zh-CN" b="1">
                <a:solidFill>
                  <a:schemeClr val="folHlink"/>
                </a:solidFill>
                <a:latin typeface="Times New Roman" pitchFamily="18" charset="0"/>
              </a:rPr>
              <a:t>1</a:t>
            </a:r>
          </a:p>
        </p:txBody>
      </p:sp>
      <p:sp>
        <p:nvSpPr>
          <p:cNvPr id="97" name="Line 45">
            <a:extLst>
              <a:ext uri="{FF2B5EF4-FFF2-40B4-BE49-F238E27FC236}">
                <a16:creationId xmlns:a16="http://schemas.microsoft.com/office/drawing/2014/main" id="{409A3273-3C02-41C1-859B-D6DA02FF253E}"/>
              </a:ext>
            </a:extLst>
          </p:cNvPr>
          <p:cNvSpPr>
            <a:spLocks noChangeShapeType="1"/>
          </p:cNvSpPr>
          <p:nvPr/>
        </p:nvSpPr>
        <p:spPr bwMode="auto">
          <a:xfrm>
            <a:off x="9640293" y="2858494"/>
            <a:ext cx="2193925" cy="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98" name="Line 46">
            <a:extLst>
              <a:ext uri="{FF2B5EF4-FFF2-40B4-BE49-F238E27FC236}">
                <a16:creationId xmlns:a16="http://schemas.microsoft.com/office/drawing/2014/main" id="{6486FABA-0916-4E00-8452-1A187500F7BE}"/>
              </a:ext>
            </a:extLst>
          </p:cNvPr>
          <p:cNvSpPr>
            <a:spLocks noChangeShapeType="1"/>
          </p:cNvSpPr>
          <p:nvPr/>
        </p:nvSpPr>
        <p:spPr bwMode="auto">
          <a:xfrm>
            <a:off x="9640293" y="3315694"/>
            <a:ext cx="2193925" cy="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99" name="Line 47">
            <a:extLst>
              <a:ext uri="{FF2B5EF4-FFF2-40B4-BE49-F238E27FC236}">
                <a16:creationId xmlns:a16="http://schemas.microsoft.com/office/drawing/2014/main" id="{B3EECDB4-B8E7-4CEC-BD64-577BBDACC540}"/>
              </a:ext>
            </a:extLst>
          </p:cNvPr>
          <p:cNvSpPr>
            <a:spLocks noChangeShapeType="1"/>
          </p:cNvSpPr>
          <p:nvPr/>
        </p:nvSpPr>
        <p:spPr bwMode="auto">
          <a:xfrm>
            <a:off x="9640293" y="2858494"/>
            <a:ext cx="0" cy="45720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00" name="Line 48">
            <a:extLst>
              <a:ext uri="{FF2B5EF4-FFF2-40B4-BE49-F238E27FC236}">
                <a16:creationId xmlns:a16="http://schemas.microsoft.com/office/drawing/2014/main" id="{38445372-AEF5-4A57-8821-27EF798F625C}"/>
              </a:ext>
            </a:extLst>
          </p:cNvPr>
          <p:cNvSpPr>
            <a:spLocks noChangeShapeType="1"/>
          </p:cNvSpPr>
          <p:nvPr/>
        </p:nvSpPr>
        <p:spPr bwMode="auto">
          <a:xfrm>
            <a:off x="10189568" y="2858494"/>
            <a:ext cx="0" cy="457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01" name="Line 49">
            <a:extLst>
              <a:ext uri="{FF2B5EF4-FFF2-40B4-BE49-F238E27FC236}">
                <a16:creationId xmlns:a16="http://schemas.microsoft.com/office/drawing/2014/main" id="{BD044D12-C7CA-4BEB-B409-ACC6127EA686}"/>
              </a:ext>
            </a:extLst>
          </p:cNvPr>
          <p:cNvSpPr>
            <a:spLocks noChangeShapeType="1"/>
          </p:cNvSpPr>
          <p:nvPr/>
        </p:nvSpPr>
        <p:spPr bwMode="auto">
          <a:xfrm>
            <a:off x="10737256" y="2858494"/>
            <a:ext cx="0" cy="457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02" name="Line 50">
            <a:extLst>
              <a:ext uri="{FF2B5EF4-FFF2-40B4-BE49-F238E27FC236}">
                <a16:creationId xmlns:a16="http://schemas.microsoft.com/office/drawing/2014/main" id="{D7F79394-7730-4306-ABC8-8E8E522EE23F}"/>
              </a:ext>
            </a:extLst>
          </p:cNvPr>
          <p:cNvSpPr>
            <a:spLocks noChangeShapeType="1"/>
          </p:cNvSpPr>
          <p:nvPr/>
        </p:nvSpPr>
        <p:spPr bwMode="auto">
          <a:xfrm>
            <a:off x="11286531" y="2858494"/>
            <a:ext cx="0" cy="457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03" name="Line 51">
            <a:extLst>
              <a:ext uri="{FF2B5EF4-FFF2-40B4-BE49-F238E27FC236}">
                <a16:creationId xmlns:a16="http://schemas.microsoft.com/office/drawing/2014/main" id="{A1DFA15F-6C33-4ACA-B9A3-F07939B26121}"/>
              </a:ext>
            </a:extLst>
          </p:cNvPr>
          <p:cNvSpPr>
            <a:spLocks noChangeShapeType="1"/>
          </p:cNvSpPr>
          <p:nvPr/>
        </p:nvSpPr>
        <p:spPr bwMode="auto">
          <a:xfrm>
            <a:off x="11834218" y="2858494"/>
            <a:ext cx="0" cy="45720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graphicFrame>
        <p:nvGraphicFramePr>
          <p:cNvPr id="104" name="Group 52">
            <a:extLst>
              <a:ext uri="{FF2B5EF4-FFF2-40B4-BE49-F238E27FC236}">
                <a16:creationId xmlns:a16="http://schemas.microsoft.com/office/drawing/2014/main" id="{767A371D-B0AD-4137-B80B-3ACB6E82BC85}"/>
              </a:ext>
            </a:extLst>
          </p:cNvPr>
          <p:cNvGraphicFramePr>
            <a:graphicFrameLocks noGrp="1"/>
          </p:cNvGraphicFramePr>
          <p:nvPr/>
        </p:nvGraphicFramePr>
        <p:xfrm>
          <a:off x="9640293" y="2477494"/>
          <a:ext cx="2193925" cy="457200"/>
        </p:xfrm>
        <a:graphic>
          <a:graphicData uri="http://schemas.openxmlformats.org/drawingml/2006/table">
            <a:tbl>
              <a:tblPr/>
              <a:tblGrid>
                <a:gridCol w="549275">
                  <a:extLst>
                    <a:ext uri="{9D8B030D-6E8A-4147-A177-3AD203B41FA5}">
                      <a16:colId xmlns:a16="http://schemas.microsoft.com/office/drawing/2014/main" val="20000"/>
                    </a:ext>
                  </a:extLst>
                </a:gridCol>
                <a:gridCol w="547688">
                  <a:extLst>
                    <a:ext uri="{9D8B030D-6E8A-4147-A177-3AD203B41FA5}">
                      <a16:colId xmlns:a16="http://schemas.microsoft.com/office/drawing/2014/main" val="20001"/>
                    </a:ext>
                  </a:extLst>
                </a:gridCol>
                <a:gridCol w="549275">
                  <a:extLst>
                    <a:ext uri="{9D8B030D-6E8A-4147-A177-3AD203B41FA5}">
                      <a16:colId xmlns:a16="http://schemas.microsoft.com/office/drawing/2014/main" val="20002"/>
                    </a:ext>
                  </a:extLst>
                </a:gridCol>
                <a:gridCol w="547687">
                  <a:extLst>
                    <a:ext uri="{9D8B030D-6E8A-4147-A177-3AD203B41FA5}">
                      <a16:colId xmlns:a16="http://schemas.microsoft.com/office/drawing/2014/main" val="20003"/>
                    </a:ext>
                  </a:extLst>
                </a:gridCol>
              </a:tblGrid>
              <a:tr h="457200">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1</a:t>
                      </a:r>
                    </a:p>
                  </a:txBody>
                  <a:tcPr horzOverflow="overflow">
                    <a:lnL cap="flat">
                      <a:noFill/>
                    </a:lnL>
                    <a:lnR>
                      <a:noFill/>
                    </a:lnR>
                    <a:lnT cap="flat">
                      <a:noFill/>
                    </a:lnT>
                    <a:lnB cap="flat">
                      <a:noFill/>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2</a:t>
                      </a:r>
                    </a:p>
                  </a:txBody>
                  <a:tcPr horzOverflow="overflow">
                    <a:lnL>
                      <a:noFill/>
                    </a:lnL>
                    <a:lnR>
                      <a:noFill/>
                    </a:lnR>
                    <a:lnT cap="flat">
                      <a:noFill/>
                    </a:lnT>
                    <a:lnB cap="flat">
                      <a:noFill/>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3</a:t>
                      </a:r>
                    </a:p>
                  </a:txBody>
                  <a:tcPr horzOverflow="overflow">
                    <a:lnL>
                      <a:noFill/>
                    </a:lnL>
                    <a:lnR>
                      <a:noFill/>
                    </a:lnR>
                    <a:lnT cap="flat">
                      <a:noFill/>
                    </a:lnT>
                    <a:lnB cap="flat">
                      <a:noFill/>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4</a:t>
                      </a:r>
                    </a:p>
                  </a:txBody>
                  <a:tcPr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105" name="Text Box 67">
            <a:extLst>
              <a:ext uri="{FF2B5EF4-FFF2-40B4-BE49-F238E27FC236}">
                <a16:creationId xmlns:a16="http://schemas.microsoft.com/office/drawing/2014/main" id="{F89317D4-ACF0-4F56-9266-D6CBBC4DCF92}"/>
              </a:ext>
            </a:extLst>
          </p:cNvPr>
          <p:cNvSpPr txBox="1">
            <a:spLocks noChangeArrowheads="1"/>
          </p:cNvSpPr>
          <p:nvPr/>
        </p:nvSpPr>
        <p:spPr bwMode="auto">
          <a:xfrm>
            <a:off x="9030693" y="2890244"/>
            <a:ext cx="4270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i="1">
                <a:solidFill>
                  <a:srgbClr val="006600"/>
                </a:solidFill>
              </a:rPr>
              <a:t>C:</a:t>
            </a:r>
          </a:p>
        </p:txBody>
      </p:sp>
      <p:sp>
        <p:nvSpPr>
          <p:cNvPr id="106" name="Line 69">
            <a:extLst>
              <a:ext uri="{FF2B5EF4-FFF2-40B4-BE49-F238E27FC236}">
                <a16:creationId xmlns:a16="http://schemas.microsoft.com/office/drawing/2014/main" id="{560EF27C-001D-4D73-91D2-93CC4E2C25B6}"/>
              </a:ext>
            </a:extLst>
          </p:cNvPr>
          <p:cNvSpPr>
            <a:spLocks noChangeShapeType="1"/>
          </p:cNvSpPr>
          <p:nvPr/>
        </p:nvSpPr>
        <p:spPr bwMode="auto">
          <a:xfrm>
            <a:off x="5830293" y="3849094"/>
            <a:ext cx="2743200" cy="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07" name="Line 70">
            <a:extLst>
              <a:ext uri="{FF2B5EF4-FFF2-40B4-BE49-F238E27FC236}">
                <a16:creationId xmlns:a16="http://schemas.microsoft.com/office/drawing/2014/main" id="{B846CE5D-BED7-4CDE-B5D4-F072B005CB0C}"/>
              </a:ext>
            </a:extLst>
          </p:cNvPr>
          <p:cNvSpPr>
            <a:spLocks noChangeShapeType="1"/>
          </p:cNvSpPr>
          <p:nvPr/>
        </p:nvSpPr>
        <p:spPr bwMode="auto">
          <a:xfrm>
            <a:off x="5830293" y="4306294"/>
            <a:ext cx="2743200" cy="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08" name="Line 71">
            <a:extLst>
              <a:ext uri="{FF2B5EF4-FFF2-40B4-BE49-F238E27FC236}">
                <a16:creationId xmlns:a16="http://schemas.microsoft.com/office/drawing/2014/main" id="{ECEC6480-4A21-405B-98BB-C90AF30AE113}"/>
              </a:ext>
            </a:extLst>
          </p:cNvPr>
          <p:cNvSpPr>
            <a:spLocks noChangeShapeType="1"/>
          </p:cNvSpPr>
          <p:nvPr/>
        </p:nvSpPr>
        <p:spPr bwMode="auto">
          <a:xfrm>
            <a:off x="5830293" y="3849094"/>
            <a:ext cx="0" cy="45720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09" name="Line 72">
            <a:extLst>
              <a:ext uri="{FF2B5EF4-FFF2-40B4-BE49-F238E27FC236}">
                <a16:creationId xmlns:a16="http://schemas.microsoft.com/office/drawing/2014/main" id="{644DDA21-663E-47F8-AAB5-B4213F694463}"/>
              </a:ext>
            </a:extLst>
          </p:cNvPr>
          <p:cNvSpPr>
            <a:spLocks noChangeShapeType="1"/>
          </p:cNvSpPr>
          <p:nvPr/>
        </p:nvSpPr>
        <p:spPr bwMode="auto">
          <a:xfrm>
            <a:off x="6363693" y="3849094"/>
            <a:ext cx="0" cy="457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10" name="Line 73">
            <a:extLst>
              <a:ext uri="{FF2B5EF4-FFF2-40B4-BE49-F238E27FC236}">
                <a16:creationId xmlns:a16="http://schemas.microsoft.com/office/drawing/2014/main" id="{C04F7C2B-C523-4A23-8D97-DA8F88EE4C7B}"/>
              </a:ext>
            </a:extLst>
          </p:cNvPr>
          <p:cNvSpPr>
            <a:spLocks noChangeShapeType="1"/>
          </p:cNvSpPr>
          <p:nvPr/>
        </p:nvSpPr>
        <p:spPr bwMode="auto">
          <a:xfrm>
            <a:off x="6927256" y="3849094"/>
            <a:ext cx="0" cy="457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11" name="Line 74">
            <a:extLst>
              <a:ext uri="{FF2B5EF4-FFF2-40B4-BE49-F238E27FC236}">
                <a16:creationId xmlns:a16="http://schemas.microsoft.com/office/drawing/2014/main" id="{1C944311-660D-4845-86A8-13B2958D9456}"/>
              </a:ext>
            </a:extLst>
          </p:cNvPr>
          <p:cNvSpPr>
            <a:spLocks noChangeShapeType="1"/>
          </p:cNvSpPr>
          <p:nvPr/>
        </p:nvSpPr>
        <p:spPr bwMode="auto">
          <a:xfrm>
            <a:off x="7476531" y="3849094"/>
            <a:ext cx="0" cy="457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12" name="Line 75">
            <a:extLst>
              <a:ext uri="{FF2B5EF4-FFF2-40B4-BE49-F238E27FC236}">
                <a16:creationId xmlns:a16="http://schemas.microsoft.com/office/drawing/2014/main" id="{85F82AB2-A855-4930-978F-5A78FB145388}"/>
              </a:ext>
            </a:extLst>
          </p:cNvPr>
          <p:cNvSpPr>
            <a:spLocks noChangeShapeType="1"/>
          </p:cNvSpPr>
          <p:nvPr/>
        </p:nvSpPr>
        <p:spPr bwMode="auto">
          <a:xfrm>
            <a:off x="8024218" y="3849094"/>
            <a:ext cx="0" cy="457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13" name="Line 76">
            <a:extLst>
              <a:ext uri="{FF2B5EF4-FFF2-40B4-BE49-F238E27FC236}">
                <a16:creationId xmlns:a16="http://schemas.microsoft.com/office/drawing/2014/main" id="{9DBA65A7-C8D1-4495-80ED-060C1EEF9518}"/>
              </a:ext>
            </a:extLst>
          </p:cNvPr>
          <p:cNvSpPr>
            <a:spLocks noChangeShapeType="1"/>
          </p:cNvSpPr>
          <p:nvPr/>
        </p:nvSpPr>
        <p:spPr bwMode="auto">
          <a:xfrm>
            <a:off x="8573493" y="3849094"/>
            <a:ext cx="0" cy="45720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graphicFrame>
        <p:nvGraphicFramePr>
          <p:cNvPr id="139" name="Group 77">
            <a:extLst>
              <a:ext uri="{FF2B5EF4-FFF2-40B4-BE49-F238E27FC236}">
                <a16:creationId xmlns:a16="http://schemas.microsoft.com/office/drawing/2014/main" id="{C15E75C7-547D-4E05-AA08-EDB719B6B5A7}"/>
              </a:ext>
            </a:extLst>
          </p:cNvPr>
          <p:cNvGraphicFramePr>
            <a:graphicFrameLocks noGrp="1"/>
          </p:cNvGraphicFramePr>
          <p:nvPr/>
        </p:nvGraphicFramePr>
        <p:xfrm>
          <a:off x="5830293" y="3468094"/>
          <a:ext cx="2743200" cy="457200"/>
        </p:xfrm>
        <a:graphic>
          <a:graphicData uri="http://schemas.openxmlformats.org/drawingml/2006/table">
            <a:tbl>
              <a:tblPr/>
              <a:tblGrid>
                <a:gridCol w="549275">
                  <a:extLst>
                    <a:ext uri="{9D8B030D-6E8A-4147-A177-3AD203B41FA5}">
                      <a16:colId xmlns:a16="http://schemas.microsoft.com/office/drawing/2014/main" val="20000"/>
                    </a:ext>
                  </a:extLst>
                </a:gridCol>
                <a:gridCol w="517525">
                  <a:extLst>
                    <a:ext uri="{9D8B030D-6E8A-4147-A177-3AD203B41FA5}">
                      <a16:colId xmlns:a16="http://schemas.microsoft.com/office/drawing/2014/main" val="20001"/>
                    </a:ext>
                  </a:extLst>
                </a:gridCol>
                <a:gridCol w="579438">
                  <a:extLst>
                    <a:ext uri="{9D8B030D-6E8A-4147-A177-3AD203B41FA5}">
                      <a16:colId xmlns:a16="http://schemas.microsoft.com/office/drawing/2014/main" val="20002"/>
                    </a:ext>
                  </a:extLst>
                </a:gridCol>
                <a:gridCol w="563562">
                  <a:extLst>
                    <a:ext uri="{9D8B030D-6E8A-4147-A177-3AD203B41FA5}">
                      <a16:colId xmlns:a16="http://schemas.microsoft.com/office/drawing/2014/main" val="20003"/>
                    </a:ext>
                  </a:extLst>
                </a:gridCol>
                <a:gridCol w="533400">
                  <a:extLst>
                    <a:ext uri="{9D8B030D-6E8A-4147-A177-3AD203B41FA5}">
                      <a16:colId xmlns:a16="http://schemas.microsoft.com/office/drawing/2014/main" val="20004"/>
                    </a:ext>
                  </a:extLst>
                </a:gridCol>
              </a:tblGrid>
              <a:tr h="457200">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1</a:t>
                      </a:r>
                    </a:p>
                  </a:txBody>
                  <a:tcPr horzOverflow="overflow">
                    <a:lnL cap="flat">
                      <a:noFill/>
                    </a:lnL>
                    <a:lnR>
                      <a:noFill/>
                    </a:lnR>
                    <a:lnT cap="flat">
                      <a:noFill/>
                    </a:lnT>
                    <a:lnB cap="flat">
                      <a:noFill/>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2</a:t>
                      </a:r>
                    </a:p>
                  </a:txBody>
                  <a:tcPr horzOverflow="overflow">
                    <a:lnL>
                      <a:noFill/>
                    </a:lnL>
                    <a:lnR>
                      <a:noFill/>
                    </a:lnR>
                    <a:lnT cap="flat">
                      <a:noFill/>
                    </a:lnT>
                    <a:lnB cap="flat">
                      <a:noFill/>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3</a:t>
                      </a:r>
                    </a:p>
                  </a:txBody>
                  <a:tcPr horzOverflow="overflow">
                    <a:lnL>
                      <a:noFill/>
                    </a:lnL>
                    <a:lnR>
                      <a:noFill/>
                    </a:lnR>
                    <a:lnT cap="flat">
                      <a:noFill/>
                    </a:lnT>
                    <a:lnB cap="flat">
                      <a:noFill/>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4</a:t>
                      </a:r>
                    </a:p>
                  </a:txBody>
                  <a:tcPr horzOverflow="overflow">
                    <a:lnL>
                      <a:noFill/>
                    </a:lnL>
                    <a:lnR>
                      <a:noFill/>
                    </a:lnR>
                    <a:lnT cap="flat">
                      <a:noFill/>
                    </a:lnT>
                    <a:lnB cap="flat">
                      <a:noFill/>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5</a:t>
                      </a:r>
                    </a:p>
                  </a:txBody>
                  <a:tcPr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140" name="Text Box 95">
            <a:extLst>
              <a:ext uri="{FF2B5EF4-FFF2-40B4-BE49-F238E27FC236}">
                <a16:creationId xmlns:a16="http://schemas.microsoft.com/office/drawing/2014/main" id="{C5AF7AE4-3ADF-47FD-95EE-9422DECA778B}"/>
              </a:ext>
            </a:extLst>
          </p:cNvPr>
          <p:cNvSpPr txBox="1">
            <a:spLocks noChangeArrowheads="1"/>
          </p:cNvSpPr>
          <p:nvPr/>
        </p:nvSpPr>
        <p:spPr bwMode="auto">
          <a:xfrm>
            <a:off x="5222281" y="3880844"/>
            <a:ext cx="423862"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i="1">
                <a:solidFill>
                  <a:srgbClr val="006600"/>
                </a:solidFill>
              </a:rPr>
              <a:t>B:</a:t>
            </a:r>
          </a:p>
        </p:txBody>
      </p:sp>
      <p:sp>
        <p:nvSpPr>
          <p:cNvPr id="141" name="Line 98">
            <a:extLst>
              <a:ext uri="{FF2B5EF4-FFF2-40B4-BE49-F238E27FC236}">
                <a16:creationId xmlns:a16="http://schemas.microsoft.com/office/drawing/2014/main" id="{48FD8E7F-7BA4-4688-A223-04DB9B214CF9}"/>
              </a:ext>
            </a:extLst>
          </p:cNvPr>
          <p:cNvSpPr>
            <a:spLocks noChangeShapeType="1"/>
          </p:cNvSpPr>
          <p:nvPr/>
        </p:nvSpPr>
        <p:spPr bwMode="auto">
          <a:xfrm>
            <a:off x="6135093" y="3315694"/>
            <a:ext cx="1600200" cy="533400"/>
          </a:xfrm>
          <a:prstGeom prst="line">
            <a:avLst/>
          </a:prstGeom>
          <a:noFill/>
          <a:ln w="28575">
            <a:solidFill>
              <a:srgbClr val="00B0F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Tree>
    <p:extLst>
      <p:ext uri="{BB962C8B-B14F-4D97-AF65-F5344CB8AC3E}">
        <p14:creationId xmlns:p14="http://schemas.microsoft.com/office/powerpoint/2010/main" val="2780446605"/>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10.7.1</a:t>
            </a:r>
            <a:r>
              <a:rPr lang="zh-CN" altLang="en-US" dirty="0"/>
              <a:t>  计数排序的示例</a:t>
            </a:r>
          </a:p>
        </p:txBody>
      </p:sp>
      <p:sp>
        <p:nvSpPr>
          <p:cNvPr id="3" name="副标题 2"/>
          <p:cNvSpPr>
            <a:spLocks noGrp="1"/>
          </p:cNvSpPr>
          <p:nvPr>
            <p:ph type="subTitle" idx="1"/>
          </p:nvPr>
        </p:nvSpPr>
        <p:spPr/>
        <p:txBody>
          <a:bodyPr/>
          <a:lstStyle/>
          <a:p>
            <a:r>
              <a:rPr lang="en-US" altLang="zh-CN" dirty="0"/>
              <a:t>10.7.1</a:t>
            </a:r>
            <a:r>
              <a:rPr lang="zh-CN" altLang="en-US" dirty="0"/>
              <a:t> 计数排序</a:t>
            </a:r>
          </a:p>
        </p:txBody>
      </p:sp>
      <p:sp>
        <p:nvSpPr>
          <p:cNvPr id="4" name="文本占位符 3"/>
          <p:cNvSpPr>
            <a:spLocks noGrp="1"/>
          </p:cNvSpPr>
          <p:nvPr>
            <p:ph type="body" idx="10"/>
          </p:nvPr>
        </p:nvSpPr>
        <p:spPr/>
        <p:txBody>
          <a:bodyPr/>
          <a:lstStyle/>
          <a:p>
            <a:r>
              <a:rPr lang="zh-CN" altLang="en-US" dirty="0"/>
              <a:t>数据结构</a:t>
            </a:r>
          </a:p>
        </p:txBody>
      </p:sp>
      <p:sp>
        <p:nvSpPr>
          <p:cNvPr id="53" name="Rectangle 2">
            <a:extLst>
              <a:ext uri="{FF2B5EF4-FFF2-40B4-BE49-F238E27FC236}">
                <a16:creationId xmlns:a16="http://schemas.microsoft.com/office/drawing/2014/main" id="{838839DE-EC34-4881-90F3-D29ED6C15B2A}"/>
              </a:ext>
            </a:extLst>
          </p:cNvPr>
          <p:cNvSpPr>
            <a:spLocks noChangeArrowheads="1"/>
          </p:cNvSpPr>
          <p:nvPr/>
        </p:nvSpPr>
        <p:spPr bwMode="auto">
          <a:xfrm>
            <a:off x="11295854" y="3143126"/>
            <a:ext cx="547688" cy="457200"/>
          </a:xfrm>
          <a:prstGeom prst="rect">
            <a:avLst/>
          </a:prstGeom>
          <a:solidFill>
            <a:srgbClr val="FF99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r>
              <a:rPr lang="en-US" altLang="zh-CN" b="1">
                <a:solidFill>
                  <a:schemeClr val="folHlink"/>
                </a:solidFill>
                <a:latin typeface="Times New Roman" pitchFamily="18" charset="0"/>
              </a:rPr>
              <a:t>3</a:t>
            </a:r>
          </a:p>
        </p:txBody>
      </p:sp>
      <p:sp>
        <p:nvSpPr>
          <p:cNvPr id="54" name="Rectangle 3">
            <a:extLst>
              <a:ext uri="{FF2B5EF4-FFF2-40B4-BE49-F238E27FC236}">
                <a16:creationId xmlns:a16="http://schemas.microsoft.com/office/drawing/2014/main" id="{21397619-6D10-4C39-B11F-B0AD7E566199}"/>
              </a:ext>
            </a:extLst>
          </p:cNvPr>
          <p:cNvSpPr>
            <a:spLocks noChangeArrowheads="1"/>
          </p:cNvSpPr>
          <p:nvPr/>
        </p:nvSpPr>
        <p:spPr bwMode="auto">
          <a:xfrm>
            <a:off x="10744992" y="3128838"/>
            <a:ext cx="549275" cy="457200"/>
          </a:xfrm>
          <a:prstGeom prst="rect">
            <a:avLst/>
          </a:prstGeom>
          <a:solidFill>
            <a:srgbClr val="FF99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r>
              <a:rPr lang="en-US" altLang="zh-CN" b="1">
                <a:solidFill>
                  <a:schemeClr val="folHlink"/>
                </a:solidFill>
                <a:latin typeface="Times New Roman" pitchFamily="18" charset="0"/>
              </a:rPr>
              <a:t>1</a:t>
            </a:r>
          </a:p>
        </p:txBody>
      </p:sp>
      <p:sp>
        <p:nvSpPr>
          <p:cNvPr id="55" name="Rectangle 4">
            <a:extLst>
              <a:ext uri="{FF2B5EF4-FFF2-40B4-BE49-F238E27FC236}">
                <a16:creationId xmlns:a16="http://schemas.microsoft.com/office/drawing/2014/main" id="{8A73D222-C1F1-45B4-B332-432E271FBFEB}"/>
              </a:ext>
            </a:extLst>
          </p:cNvPr>
          <p:cNvSpPr>
            <a:spLocks noChangeArrowheads="1"/>
          </p:cNvSpPr>
          <p:nvPr/>
        </p:nvSpPr>
        <p:spPr bwMode="auto">
          <a:xfrm>
            <a:off x="9648029" y="3128838"/>
            <a:ext cx="549275" cy="457200"/>
          </a:xfrm>
          <a:prstGeom prst="rect">
            <a:avLst/>
          </a:prstGeom>
          <a:solidFill>
            <a:srgbClr val="FF99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r>
              <a:rPr lang="en-US" altLang="zh-CN" b="1">
                <a:solidFill>
                  <a:schemeClr val="folHlink"/>
                </a:solidFill>
                <a:latin typeface="Times New Roman" pitchFamily="18" charset="0"/>
              </a:rPr>
              <a:t>0</a:t>
            </a:r>
          </a:p>
        </p:txBody>
      </p:sp>
      <p:sp>
        <p:nvSpPr>
          <p:cNvPr id="56" name="Rectangle 5">
            <a:extLst>
              <a:ext uri="{FF2B5EF4-FFF2-40B4-BE49-F238E27FC236}">
                <a16:creationId xmlns:a16="http://schemas.microsoft.com/office/drawing/2014/main" id="{0374F7D3-E927-4F06-8B1A-1984972BC8F5}"/>
              </a:ext>
            </a:extLst>
          </p:cNvPr>
          <p:cNvSpPr>
            <a:spLocks noChangeArrowheads="1"/>
          </p:cNvSpPr>
          <p:nvPr/>
        </p:nvSpPr>
        <p:spPr bwMode="auto">
          <a:xfrm>
            <a:off x="10743404" y="3133601"/>
            <a:ext cx="549275" cy="457200"/>
          </a:xfrm>
          <a:prstGeom prst="rect">
            <a:avLst/>
          </a:prstGeom>
          <a:solidFill>
            <a:srgbClr val="FF99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r>
              <a:rPr lang="en-US" altLang="zh-CN" b="1">
                <a:solidFill>
                  <a:schemeClr val="folHlink"/>
                </a:solidFill>
                <a:latin typeface="Times New Roman" pitchFamily="18" charset="0"/>
              </a:rPr>
              <a:t>1</a:t>
            </a:r>
          </a:p>
        </p:txBody>
      </p:sp>
      <p:sp>
        <p:nvSpPr>
          <p:cNvPr id="57" name="Rectangle 7">
            <a:extLst>
              <a:ext uri="{FF2B5EF4-FFF2-40B4-BE49-F238E27FC236}">
                <a16:creationId xmlns:a16="http://schemas.microsoft.com/office/drawing/2014/main" id="{5AB2DF93-985F-45AE-87F0-3699DC317676}"/>
              </a:ext>
            </a:extLst>
          </p:cNvPr>
          <p:cNvSpPr>
            <a:spLocks noChangeArrowheads="1"/>
          </p:cNvSpPr>
          <p:nvPr/>
        </p:nvSpPr>
        <p:spPr bwMode="auto">
          <a:xfrm>
            <a:off x="8031954" y="3128838"/>
            <a:ext cx="549275" cy="457200"/>
          </a:xfrm>
          <a:prstGeom prst="rect">
            <a:avLst/>
          </a:prstGeom>
          <a:solidFill>
            <a:srgbClr val="FF99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r>
              <a:rPr lang="en-US" altLang="zh-CN" b="1">
                <a:solidFill>
                  <a:schemeClr val="folHlink"/>
                </a:solidFill>
                <a:latin typeface="Times New Roman" pitchFamily="18" charset="0"/>
              </a:rPr>
              <a:t>3</a:t>
            </a:r>
          </a:p>
        </p:txBody>
      </p:sp>
      <p:sp>
        <p:nvSpPr>
          <p:cNvPr id="58" name="Rectangle 8">
            <a:extLst>
              <a:ext uri="{FF2B5EF4-FFF2-40B4-BE49-F238E27FC236}">
                <a16:creationId xmlns:a16="http://schemas.microsoft.com/office/drawing/2014/main" id="{64CBE38D-D516-45A7-AFF1-BDE0D2992AEC}"/>
              </a:ext>
            </a:extLst>
          </p:cNvPr>
          <p:cNvSpPr>
            <a:spLocks noChangeArrowheads="1"/>
          </p:cNvSpPr>
          <p:nvPr/>
        </p:nvSpPr>
        <p:spPr bwMode="auto">
          <a:xfrm>
            <a:off x="7484267" y="3128838"/>
            <a:ext cx="547687" cy="457200"/>
          </a:xfrm>
          <a:prstGeom prst="rect">
            <a:avLst/>
          </a:prstGeom>
          <a:solidFill>
            <a:srgbClr val="FF99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r>
              <a:rPr lang="en-US" altLang="zh-CN" b="1">
                <a:solidFill>
                  <a:schemeClr val="folHlink"/>
                </a:solidFill>
                <a:latin typeface="Times New Roman" pitchFamily="18" charset="0"/>
              </a:rPr>
              <a:t>4</a:t>
            </a:r>
          </a:p>
        </p:txBody>
      </p:sp>
      <p:sp>
        <p:nvSpPr>
          <p:cNvPr id="59" name="Rectangle 9">
            <a:extLst>
              <a:ext uri="{FF2B5EF4-FFF2-40B4-BE49-F238E27FC236}">
                <a16:creationId xmlns:a16="http://schemas.microsoft.com/office/drawing/2014/main" id="{4F584307-B1D1-433F-961B-FAF22063180E}"/>
              </a:ext>
            </a:extLst>
          </p:cNvPr>
          <p:cNvSpPr>
            <a:spLocks noChangeArrowheads="1"/>
          </p:cNvSpPr>
          <p:nvPr/>
        </p:nvSpPr>
        <p:spPr bwMode="auto">
          <a:xfrm>
            <a:off x="6934992" y="3128838"/>
            <a:ext cx="549275" cy="457200"/>
          </a:xfrm>
          <a:prstGeom prst="rect">
            <a:avLst/>
          </a:prstGeom>
          <a:solidFill>
            <a:srgbClr val="FF99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r>
              <a:rPr lang="en-US" altLang="zh-CN" b="1">
                <a:solidFill>
                  <a:schemeClr val="folHlink"/>
                </a:solidFill>
                <a:latin typeface="Times New Roman" pitchFamily="18" charset="0"/>
              </a:rPr>
              <a:t>3</a:t>
            </a:r>
          </a:p>
        </p:txBody>
      </p:sp>
      <p:sp>
        <p:nvSpPr>
          <p:cNvPr id="60" name="Rectangle 10">
            <a:extLst>
              <a:ext uri="{FF2B5EF4-FFF2-40B4-BE49-F238E27FC236}">
                <a16:creationId xmlns:a16="http://schemas.microsoft.com/office/drawing/2014/main" id="{394BD3B6-1E3E-4381-B3D7-BE7E5AE21034}"/>
              </a:ext>
            </a:extLst>
          </p:cNvPr>
          <p:cNvSpPr>
            <a:spLocks noChangeArrowheads="1"/>
          </p:cNvSpPr>
          <p:nvPr/>
        </p:nvSpPr>
        <p:spPr bwMode="auto">
          <a:xfrm>
            <a:off x="6371429" y="3128838"/>
            <a:ext cx="563563" cy="457200"/>
          </a:xfrm>
          <a:prstGeom prst="rect">
            <a:avLst/>
          </a:prstGeom>
          <a:solidFill>
            <a:srgbClr val="FF99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r>
              <a:rPr lang="en-US" altLang="zh-CN" b="1">
                <a:solidFill>
                  <a:schemeClr val="folHlink"/>
                </a:solidFill>
                <a:latin typeface="Times New Roman" pitchFamily="18" charset="0"/>
              </a:rPr>
              <a:t>1</a:t>
            </a:r>
          </a:p>
        </p:txBody>
      </p:sp>
      <p:sp>
        <p:nvSpPr>
          <p:cNvPr id="61" name="Rectangle 11">
            <a:extLst>
              <a:ext uri="{FF2B5EF4-FFF2-40B4-BE49-F238E27FC236}">
                <a16:creationId xmlns:a16="http://schemas.microsoft.com/office/drawing/2014/main" id="{4DBB4C28-55F2-4AD1-B4A9-E9ADDF3E5B46}"/>
              </a:ext>
            </a:extLst>
          </p:cNvPr>
          <p:cNvSpPr>
            <a:spLocks noChangeArrowheads="1"/>
          </p:cNvSpPr>
          <p:nvPr/>
        </p:nvSpPr>
        <p:spPr bwMode="auto">
          <a:xfrm>
            <a:off x="5838029" y="3128838"/>
            <a:ext cx="533400" cy="457200"/>
          </a:xfrm>
          <a:prstGeom prst="rect">
            <a:avLst/>
          </a:prstGeom>
          <a:solidFill>
            <a:srgbClr val="FF99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r>
              <a:rPr lang="en-US" altLang="zh-CN" b="1">
                <a:solidFill>
                  <a:schemeClr val="folHlink"/>
                </a:solidFill>
                <a:latin typeface="Times New Roman" pitchFamily="18" charset="0"/>
              </a:rPr>
              <a:t>4</a:t>
            </a:r>
          </a:p>
        </p:txBody>
      </p:sp>
      <p:sp>
        <p:nvSpPr>
          <p:cNvPr id="62" name="Line 12">
            <a:extLst>
              <a:ext uri="{FF2B5EF4-FFF2-40B4-BE49-F238E27FC236}">
                <a16:creationId xmlns:a16="http://schemas.microsoft.com/office/drawing/2014/main" id="{D4F69FAB-7EAE-4E91-9A88-D1B7DA373390}"/>
              </a:ext>
            </a:extLst>
          </p:cNvPr>
          <p:cNvSpPr>
            <a:spLocks noChangeShapeType="1"/>
          </p:cNvSpPr>
          <p:nvPr/>
        </p:nvSpPr>
        <p:spPr bwMode="auto">
          <a:xfrm>
            <a:off x="5838029" y="3128838"/>
            <a:ext cx="2743200" cy="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63" name="Line 13">
            <a:extLst>
              <a:ext uri="{FF2B5EF4-FFF2-40B4-BE49-F238E27FC236}">
                <a16:creationId xmlns:a16="http://schemas.microsoft.com/office/drawing/2014/main" id="{65CDA026-C0E5-4761-AB71-29C7627376CA}"/>
              </a:ext>
            </a:extLst>
          </p:cNvPr>
          <p:cNvSpPr>
            <a:spLocks noChangeShapeType="1"/>
          </p:cNvSpPr>
          <p:nvPr/>
        </p:nvSpPr>
        <p:spPr bwMode="auto">
          <a:xfrm>
            <a:off x="5838029" y="3586038"/>
            <a:ext cx="2743200" cy="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64" name="Line 14">
            <a:extLst>
              <a:ext uri="{FF2B5EF4-FFF2-40B4-BE49-F238E27FC236}">
                <a16:creationId xmlns:a16="http://schemas.microsoft.com/office/drawing/2014/main" id="{FFC3E7A3-DC99-4C33-BADF-17B1C7849E3E}"/>
              </a:ext>
            </a:extLst>
          </p:cNvPr>
          <p:cNvSpPr>
            <a:spLocks noChangeShapeType="1"/>
          </p:cNvSpPr>
          <p:nvPr/>
        </p:nvSpPr>
        <p:spPr bwMode="auto">
          <a:xfrm>
            <a:off x="5838029" y="3128838"/>
            <a:ext cx="0" cy="45720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65" name="Line 15">
            <a:extLst>
              <a:ext uri="{FF2B5EF4-FFF2-40B4-BE49-F238E27FC236}">
                <a16:creationId xmlns:a16="http://schemas.microsoft.com/office/drawing/2014/main" id="{7BC63816-5696-4D04-8C49-CDD0F54C1C7B}"/>
              </a:ext>
            </a:extLst>
          </p:cNvPr>
          <p:cNvSpPr>
            <a:spLocks noChangeShapeType="1"/>
          </p:cNvSpPr>
          <p:nvPr/>
        </p:nvSpPr>
        <p:spPr bwMode="auto">
          <a:xfrm>
            <a:off x="6371429" y="3128838"/>
            <a:ext cx="0" cy="457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66" name="Line 16">
            <a:extLst>
              <a:ext uri="{FF2B5EF4-FFF2-40B4-BE49-F238E27FC236}">
                <a16:creationId xmlns:a16="http://schemas.microsoft.com/office/drawing/2014/main" id="{1249EC63-40A8-43C4-866F-5D7C3F491E30}"/>
              </a:ext>
            </a:extLst>
          </p:cNvPr>
          <p:cNvSpPr>
            <a:spLocks noChangeShapeType="1"/>
          </p:cNvSpPr>
          <p:nvPr/>
        </p:nvSpPr>
        <p:spPr bwMode="auto">
          <a:xfrm>
            <a:off x="6934992" y="3128838"/>
            <a:ext cx="0" cy="457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67" name="Line 17">
            <a:extLst>
              <a:ext uri="{FF2B5EF4-FFF2-40B4-BE49-F238E27FC236}">
                <a16:creationId xmlns:a16="http://schemas.microsoft.com/office/drawing/2014/main" id="{0693797E-AA9F-43DB-BEF7-C6452F3E83F5}"/>
              </a:ext>
            </a:extLst>
          </p:cNvPr>
          <p:cNvSpPr>
            <a:spLocks noChangeShapeType="1"/>
          </p:cNvSpPr>
          <p:nvPr/>
        </p:nvSpPr>
        <p:spPr bwMode="auto">
          <a:xfrm>
            <a:off x="7484267" y="3128838"/>
            <a:ext cx="0" cy="457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68" name="Line 18">
            <a:extLst>
              <a:ext uri="{FF2B5EF4-FFF2-40B4-BE49-F238E27FC236}">
                <a16:creationId xmlns:a16="http://schemas.microsoft.com/office/drawing/2014/main" id="{2D0FCB7B-2BC8-4F72-8195-BBA51D024D52}"/>
              </a:ext>
            </a:extLst>
          </p:cNvPr>
          <p:cNvSpPr>
            <a:spLocks noChangeShapeType="1"/>
          </p:cNvSpPr>
          <p:nvPr/>
        </p:nvSpPr>
        <p:spPr bwMode="auto">
          <a:xfrm>
            <a:off x="8031954" y="3128838"/>
            <a:ext cx="0" cy="457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69" name="Line 19">
            <a:extLst>
              <a:ext uri="{FF2B5EF4-FFF2-40B4-BE49-F238E27FC236}">
                <a16:creationId xmlns:a16="http://schemas.microsoft.com/office/drawing/2014/main" id="{30686668-5E81-4C7C-80CB-354E5FE46EA0}"/>
              </a:ext>
            </a:extLst>
          </p:cNvPr>
          <p:cNvSpPr>
            <a:spLocks noChangeShapeType="1"/>
          </p:cNvSpPr>
          <p:nvPr/>
        </p:nvSpPr>
        <p:spPr bwMode="auto">
          <a:xfrm>
            <a:off x="8581229" y="3128838"/>
            <a:ext cx="0" cy="45720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graphicFrame>
        <p:nvGraphicFramePr>
          <p:cNvPr id="114" name="Group 20">
            <a:extLst>
              <a:ext uri="{FF2B5EF4-FFF2-40B4-BE49-F238E27FC236}">
                <a16:creationId xmlns:a16="http://schemas.microsoft.com/office/drawing/2014/main" id="{F584E14C-ABC7-4A72-989F-75508D52ED1D}"/>
              </a:ext>
            </a:extLst>
          </p:cNvPr>
          <p:cNvGraphicFramePr>
            <a:graphicFrameLocks noGrp="1"/>
          </p:cNvGraphicFramePr>
          <p:nvPr>
            <p:extLst>
              <p:ext uri="{D42A27DB-BD31-4B8C-83A1-F6EECF244321}">
                <p14:modId xmlns:p14="http://schemas.microsoft.com/office/powerpoint/2010/main" val="3751861093"/>
              </p:ext>
            </p:extLst>
          </p:nvPr>
        </p:nvGraphicFramePr>
        <p:xfrm>
          <a:off x="5838029" y="2747838"/>
          <a:ext cx="2743200" cy="457200"/>
        </p:xfrm>
        <a:graphic>
          <a:graphicData uri="http://schemas.openxmlformats.org/drawingml/2006/table">
            <a:tbl>
              <a:tblPr/>
              <a:tblGrid>
                <a:gridCol w="549275">
                  <a:extLst>
                    <a:ext uri="{9D8B030D-6E8A-4147-A177-3AD203B41FA5}">
                      <a16:colId xmlns:a16="http://schemas.microsoft.com/office/drawing/2014/main" val="20000"/>
                    </a:ext>
                  </a:extLst>
                </a:gridCol>
                <a:gridCol w="547688">
                  <a:extLst>
                    <a:ext uri="{9D8B030D-6E8A-4147-A177-3AD203B41FA5}">
                      <a16:colId xmlns:a16="http://schemas.microsoft.com/office/drawing/2014/main" val="20001"/>
                    </a:ext>
                  </a:extLst>
                </a:gridCol>
                <a:gridCol w="549275">
                  <a:extLst>
                    <a:ext uri="{9D8B030D-6E8A-4147-A177-3AD203B41FA5}">
                      <a16:colId xmlns:a16="http://schemas.microsoft.com/office/drawing/2014/main" val="20002"/>
                    </a:ext>
                  </a:extLst>
                </a:gridCol>
                <a:gridCol w="547687">
                  <a:extLst>
                    <a:ext uri="{9D8B030D-6E8A-4147-A177-3AD203B41FA5}">
                      <a16:colId xmlns:a16="http://schemas.microsoft.com/office/drawing/2014/main" val="20003"/>
                    </a:ext>
                  </a:extLst>
                </a:gridCol>
                <a:gridCol w="549275">
                  <a:extLst>
                    <a:ext uri="{9D8B030D-6E8A-4147-A177-3AD203B41FA5}">
                      <a16:colId xmlns:a16="http://schemas.microsoft.com/office/drawing/2014/main" val="20004"/>
                    </a:ext>
                  </a:extLst>
                </a:gridCol>
              </a:tblGrid>
              <a:tr h="457200">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1</a:t>
                      </a:r>
                    </a:p>
                  </a:txBody>
                  <a:tcPr horzOverflow="overflow">
                    <a:lnL cap="flat">
                      <a:noFill/>
                    </a:lnL>
                    <a:lnR>
                      <a:noFill/>
                    </a:lnR>
                    <a:lnT cap="flat">
                      <a:noFill/>
                    </a:lnT>
                    <a:lnB cap="flat">
                      <a:noFill/>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2</a:t>
                      </a:r>
                    </a:p>
                  </a:txBody>
                  <a:tcPr horzOverflow="overflow">
                    <a:lnL>
                      <a:noFill/>
                    </a:lnL>
                    <a:lnR>
                      <a:noFill/>
                    </a:lnR>
                    <a:lnT cap="flat">
                      <a:noFill/>
                    </a:lnT>
                    <a:lnB cap="flat">
                      <a:noFill/>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3</a:t>
                      </a:r>
                    </a:p>
                  </a:txBody>
                  <a:tcPr horzOverflow="overflow">
                    <a:lnL>
                      <a:noFill/>
                    </a:lnL>
                    <a:lnR>
                      <a:noFill/>
                    </a:lnR>
                    <a:lnT cap="flat">
                      <a:noFill/>
                    </a:lnT>
                    <a:lnB cap="flat">
                      <a:noFill/>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4</a:t>
                      </a:r>
                    </a:p>
                  </a:txBody>
                  <a:tcPr horzOverflow="overflow">
                    <a:lnL>
                      <a:noFill/>
                    </a:lnL>
                    <a:lnR>
                      <a:noFill/>
                    </a:lnR>
                    <a:lnT cap="flat">
                      <a:noFill/>
                    </a:lnT>
                    <a:lnB cap="flat">
                      <a:noFill/>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5</a:t>
                      </a:r>
                    </a:p>
                  </a:txBody>
                  <a:tcPr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115" name="Text Box 38">
            <a:extLst>
              <a:ext uri="{FF2B5EF4-FFF2-40B4-BE49-F238E27FC236}">
                <a16:creationId xmlns:a16="http://schemas.microsoft.com/office/drawing/2014/main" id="{E0D887EC-DAFD-4AD6-AC24-5EC9D196E1BF}"/>
              </a:ext>
            </a:extLst>
          </p:cNvPr>
          <p:cNvSpPr txBox="1">
            <a:spLocks noChangeArrowheads="1"/>
          </p:cNvSpPr>
          <p:nvPr/>
        </p:nvSpPr>
        <p:spPr bwMode="auto">
          <a:xfrm>
            <a:off x="5228429" y="3160588"/>
            <a:ext cx="4270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i="1">
                <a:solidFill>
                  <a:srgbClr val="006600"/>
                </a:solidFill>
              </a:rPr>
              <a:t>A:</a:t>
            </a:r>
          </a:p>
        </p:txBody>
      </p:sp>
      <p:sp>
        <p:nvSpPr>
          <p:cNvPr id="116" name="Rectangle 39">
            <a:extLst>
              <a:ext uri="{FF2B5EF4-FFF2-40B4-BE49-F238E27FC236}">
                <a16:creationId xmlns:a16="http://schemas.microsoft.com/office/drawing/2014/main" id="{21588591-C6D2-4246-AA64-7FEE64571FA4}"/>
              </a:ext>
            </a:extLst>
          </p:cNvPr>
          <p:cNvSpPr>
            <a:spLocks noChangeArrowheads="1"/>
          </p:cNvSpPr>
          <p:nvPr/>
        </p:nvSpPr>
        <p:spPr bwMode="auto">
          <a:xfrm>
            <a:off x="10197304" y="3128838"/>
            <a:ext cx="547688" cy="457200"/>
          </a:xfrm>
          <a:prstGeom prst="rect">
            <a:avLst/>
          </a:prstGeom>
          <a:solidFill>
            <a:srgbClr val="FF99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r>
              <a:rPr lang="en-US" altLang="zh-CN" b="1">
                <a:solidFill>
                  <a:schemeClr val="folHlink"/>
                </a:solidFill>
                <a:latin typeface="Times New Roman" pitchFamily="18" charset="0"/>
              </a:rPr>
              <a:t>1</a:t>
            </a:r>
          </a:p>
        </p:txBody>
      </p:sp>
      <p:sp>
        <p:nvSpPr>
          <p:cNvPr id="117" name="Line 40">
            <a:extLst>
              <a:ext uri="{FF2B5EF4-FFF2-40B4-BE49-F238E27FC236}">
                <a16:creationId xmlns:a16="http://schemas.microsoft.com/office/drawing/2014/main" id="{61E7C7B7-B2CB-454D-A1C2-C097B4FDFE6B}"/>
              </a:ext>
            </a:extLst>
          </p:cNvPr>
          <p:cNvSpPr>
            <a:spLocks noChangeShapeType="1"/>
          </p:cNvSpPr>
          <p:nvPr/>
        </p:nvSpPr>
        <p:spPr bwMode="auto">
          <a:xfrm>
            <a:off x="9648029" y="3128838"/>
            <a:ext cx="2193925" cy="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18" name="Line 41">
            <a:extLst>
              <a:ext uri="{FF2B5EF4-FFF2-40B4-BE49-F238E27FC236}">
                <a16:creationId xmlns:a16="http://schemas.microsoft.com/office/drawing/2014/main" id="{DB490282-170E-414E-83C9-BB5552216252}"/>
              </a:ext>
            </a:extLst>
          </p:cNvPr>
          <p:cNvSpPr>
            <a:spLocks noChangeShapeType="1"/>
          </p:cNvSpPr>
          <p:nvPr/>
        </p:nvSpPr>
        <p:spPr bwMode="auto">
          <a:xfrm>
            <a:off x="9648029" y="3586038"/>
            <a:ext cx="2193925" cy="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19" name="Line 42">
            <a:extLst>
              <a:ext uri="{FF2B5EF4-FFF2-40B4-BE49-F238E27FC236}">
                <a16:creationId xmlns:a16="http://schemas.microsoft.com/office/drawing/2014/main" id="{6D89DF61-2D89-4BBF-BCA7-7C829103B77D}"/>
              </a:ext>
            </a:extLst>
          </p:cNvPr>
          <p:cNvSpPr>
            <a:spLocks noChangeShapeType="1"/>
          </p:cNvSpPr>
          <p:nvPr/>
        </p:nvSpPr>
        <p:spPr bwMode="auto">
          <a:xfrm>
            <a:off x="9648029" y="3128838"/>
            <a:ext cx="0" cy="45720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20" name="Line 43">
            <a:extLst>
              <a:ext uri="{FF2B5EF4-FFF2-40B4-BE49-F238E27FC236}">
                <a16:creationId xmlns:a16="http://schemas.microsoft.com/office/drawing/2014/main" id="{6A78A67D-D381-4727-8438-6E8655902818}"/>
              </a:ext>
            </a:extLst>
          </p:cNvPr>
          <p:cNvSpPr>
            <a:spLocks noChangeShapeType="1"/>
          </p:cNvSpPr>
          <p:nvPr/>
        </p:nvSpPr>
        <p:spPr bwMode="auto">
          <a:xfrm>
            <a:off x="10197304" y="3128838"/>
            <a:ext cx="0" cy="457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21" name="Line 44">
            <a:extLst>
              <a:ext uri="{FF2B5EF4-FFF2-40B4-BE49-F238E27FC236}">
                <a16:creationId xmlns:a16="http://schemas.microsoft.com/office/drawing/2014/main" id="{518BC687-F296-4071-9B60-35A753EF155A}"/>
              </a:ext>
            </a:extLst>
          </p:cNvPr>
          <p:cNvSpPr>
            <a:spLocks noChangeShapeType="1"/>
          </p:cNvSpPr>
          <p:nvPr/>
        </p:nvSpPr>
        <p:spPr bwMode="auto">
          <a:xfrm>
            <a:off x="10744992" y="3128838"/>
            <a:ext cx="0" cy="457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22" name="Line 45">
            <a:extLst>
              <a:ext uri="{FF2B5EF4-FFF2-40B4-BE49-F238E27FC236}">
                <a16:creationId xmlns:a16="http://schemas.microsoft.com/office/drawing/2014/main" id="{04B281DC-324C-447D-A55D-D0AE197C8CB8}"/>
              </a:ext>
            </a:extLst>
          </p:cNvPr>
          <p:cNvSpPr>
            <a:spLocks noChangeShapeType="1"/>
          </p:cNvSpPr>
          <p:nvPr/>
        </p:nvSpPr>
        <p:spPr bwMode="auto">
          <a:xfrm>
            <a:off x="11294267" y="3128838"/>
            <a:ext cx="0" cy="457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23" name="Line 46">
            <a:extLst>
              <a:ext uri="{FF2B5EF4-FFF2-40B4-BE49-F238E27FC236}">
                <a16:creationId xmlns:a16="http://schemas.microsoft.com/office/drawing/2014/main" id="{A0C34E23-EB0C-4FBA-A352-8557252B4CAF}"/>
              </a:ext>
            </a:extLst>
          </p:cNvPr>
          <p:cNvSpPr>
            <a:spLocks noChangeShapeType="1"/>
          </p:cNvSpPr>
          <p:nvPr/>
        </p:nvSpPr>
        <p:spPr bwMode="auto">
          <a:xfrm>
            <a:off x="11841954" y="3128838"/>
            <a:ext cx="0" cy="45720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graphicFrame>
        <p:nvGraphicFramePr>
          <p:cNvPr id="124" name="Group 47">
            <a:extLst>
              <a:ext uri="{FF2B5EF4-FFF2-40B4-BE49-F238E27FC236}">
                <a16:creationId xmlns:a16="http://schemas.microsoft.com/office/drawing/2014/main" id="{D1C800CE-ACF4-4093-88F8-4D09AD40915A}"/>
              </a:ext>
            </a:extLst>
          </p:cNvPr>
          <p:cNvGraphicFramePr>
            <a:graphicFrameLocks noGrp="1"/>
          </p:cNvGraphicFramePr>
          <p:nvPr>
            <p:extLst>
              <p:ext uri="{D42A27DB-BD31-4B8C-83A1-F6EECF244321}">
                <p14:modId xmlns:p14="http://schemas.microsoft.com/office/powerpoint/2010/main" val="3721780838"/>
              </p:ext>
            </p:extLst>
          </p:nvPr>
        </p:nvGraphicFramePr>
        <p:xfrm>
          <a:off x="9648029" y="2747838"/>
          <a:ext cx="2193925" cy="457200"/>
        </p:xfrm>
        <a:graphic>
          <a:graphicData uri="http://schemas.openxmlformats.org/drawingml/2006/table">
            <a:tbl>
              <a:tblPr/>
              <a:tblGrid>
                <a:gridCol w="549275">
                  <a:extLst>
                    <a:ext uri="{9D8B030D-6E8A-4147-A177-3AD203B41FA5}">
                      <a16:colId xmlns:a16="http://schemas.microsoft.com/office/drawing/2014/main" val="20000"/>
                    </a:ext>
                  </a:extLst>
                </a:gridCol>
                <a:gridCol w="547688">
                  <a:extLst>
                    <a:ext uri="{9D8B030D-6E8A-4147-A177-3AD203B41FA5}">
                      <a16:colId xmlns:a16="http://schemas.microsoft.com/office/drawing/2014/main" val="20001"/>
                    </a:ext>
                  </a:extLst>
                </a:gridCol>
                <a:gridCol w="549275">
                  <a:extLst>
                    <a:ext uri="{9D8B030D-6E8A-4147-A177-3AD203B41FA5}">
                      <a16:colId xmlns:a16="http://schemas.microsoft.com/office/drawing/2014/main" val="20002"/>
                    </a:ext>
                  </a:extLst>
                </a:gridCol>
                <a:gridCol w="547687">
                  <a:extLst>
                    <a:ext uri="{9D8B030D-6E8A-4147-A177-3AD203B41FA5}">
                      <a16:colId xmlns:a16="http://schemas.microsoft.com/office/drawing/2014/main" val="20003"/>
                    </a:ext>
                  </a:extLst>
                </a:gridCol>
              </a:tblGrid>
              <a:tr h="457200">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1</a:t>
                      </a:r>
                    </a:p>
                  </a:txBody>
                  <a:tcPr horzOverflow="overflow">
                    <a:lnL cap="flat">
                      <a:noFill/>
                    </a:lnL>
                    <a:lnR>
                      <a:noFill/>
                    </a:lnR>
                    <a:lnT cap="flat">
                      <a:noFill/>
                    </a:lnT>
                    <a:lnB cap="flat">
                      <a:noFill/>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2</a:t>
                      </a:r>
                    </a:p>
                  </a:txBody>
                  <a:tcPr horzOverflow="overflow">
                    <a:lnL>
                      <a:noFill/>
                    </a:lnL>
                    <a:lnR>
                      <a:noFill/>
                    </a:lnR>
                    <a:lnT cap="flat">
                      <a:noFill/>
                    </a:lnT>
                    <a:lnB cap="flat">
                      <a:noFill/>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3</a:t>
                      </a:r>
                    </a:p>
                  </a:txBody>
                  <a:tcPr horzOverflow="overflow">
                    <a:lnL>
                      <a:noFill/>
                    </a:lnL>
                    <a:lnR>
                      <a:noFill/>
                    </a:lnR>
                    <a:lnT cap="flat">
                      <a:noFill/>
                    </a:lnT>
                    <a:lnB cap="flat">
                      <a:noFill/>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4</a:t>
                      </a:r>
                    </a:p>
                  </a:txBody>
                  <a:tcPr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125" name="Text Box 62">
            <a:extLst>
              <a:ext uri="{FF2B5EF4-FFF2-40B4-BE49-F238E27FC236}">
                <a16:creationId xmlns:a16="http://schemas.microsoft.com/office/drawing/2014/main" id="{04D3985D-FDA7-4E6A-B3D9-52223E57C118}"/>
              </a:ext>
            </a:extLst>
          </p:cNvPr>
          <p:cNvSpPr txBox="1">
            <a:spLocks noChangeArrowheads="1"/>
          </p:cNvSpPr>
          <p:nvPr/>
        </p:nvSpPr>
        <p:spPr bwMode="auto">
          <a:xfrm>
            <a:off x="9038429" y="3160588"/>
            <a:ext cx="4270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i="1">
                <a:solidFill>
                  <a:srgbClr val="006600"/>
                </a:solidFill>
              </a:rPr>
              <a:t>C:</a:t>
            </a:r>
          </a:p>
        </p:txBody>
      </p:sp>
      <p:sp>
        <p:nvSpPr>
          <p:cNvPr id="126" name="Rectangle 63">
            <a:extLst>
              <a:ext uri="{FF2B5EF4-FFF2-40B4-BE49-F238E27FC236}">
                <a16:creationId xmlns:a16="http://schemas.microsoft.com/office/drawing/2014/main" id="{1BEAF16D-D185-4186-B9B7-B813C43F222C}"/>
              </a:ext>
            </a:extLst>
          </p:cNvPr>
          <p:cNvSpPr>
            <a:spLocks noChangeArrowheads="1"/>
          </p:cNvSpPr>
          <p:nvPr/>
        </p:nvSpPr>
        <p:spPr bwMode="auto">
          <a:xfrm>
            <a:off x="8031954" y="4119438"/>
            <a:ext cx="549275" cy="457200"/>
          </a:xfrm>
          <a:prstGeom prst="rect">
            <a:avLst/>
          </a:prstGeom>
          <a:solidFill>
            <a:srgbClr val="FF99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r>
              <a:rPr lang="en-US" altLang="zh-CN" b="1">
                <a:solidFill>
                  <a:schemeClr val="folHlink"/>
                </a:solidFill>
                <a:latin typeface="Times New Roman" pitchFamily="18" charset="0"/>
              </a:rPr>
              <a:t>4</a:t>
            </a:r>
          </a:p>
        </p:txBody>
      </p:sp>
      <p:sp>
        <p:nvSpPr>
          <p:cNvPr id="127" name="Rectangle 64">
            <a:extLst>
              <a:ext uri="{FF2B5EF4-FFF2-40B4-BE49-F238E27FC236}">
                <a16:creationId xmlns:a16="http://schemas.microsoft.com/office/drawing/2014/main" id="{0AA3A3CE-A980-4ED3-9167-280E08ED4C99}"/>
              </a:ext>
            </a:extLst>
          </p:cNvPr>
          <p:cNvSpPr>
            <a:spLocks noChangeArrowheads="1"/>
          </p:cNvSpPr>
          <p:nvPr/>
        </p:nvSpPr>
        <p:spPr bwMode="auto">
          <a:xfrm>
            <a:off x="7484267" y="4119438"/>
            <a:ext cx="547687" cy="457200"/>
          </a:xfrm>
          <a:prstGeom prst="rect">
            <a:avLst/>
          </a:prstGeom>
          <a:solidFill>
            <a:srgbClr val="FF99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r>
              <a:rPr lang="en-US" altLang="zh-CN" b="1">
                <a:solidFill>
                  <a:schemeClr val="folHlink"/>
                </a:solidFill>
                <a:latin typeface="Times New Roman" pitchFamily="18" charset="0"/>
              </a:rPr>
              <a:t>4</a:t>
            </a:r>
          </a:p>
        </p:txBody>
      </p:sp>
      <p:sp>
        <p:nvSpPr>
          <p:cNvPr id="128" name="Rectangle 65">
            <a:extLst>
              <a:ext uri="{FF2B5EF4-FFF2-40B4-BE49-F238E27FC236}">
                <a16:creationId xmlns:a16="http://schemas.microsoft.com/office/drawing/2014/main" id="{A1FFC74C-6E75-4F15-B249-5686675C995A}"/>
              </a:ext>
            </a:extLst>
          </p:cNvPr>
          <p:cNvSpPr>
            <a:spLocks noChangeArrowheads="1"/>
          </p:cNvSpPr>
          <p:nvPr/>
        </p:nvSpPr>
        <p:spPr bwMode="auto">
          <a:xfrm>
            <a:off x="6934992" y="4119438"/>
            <a:ext cx="549275" cy="457200"/>
          </a:xfrm>
          <a:prstGeom prst="rect">
            <a:avLst/>
          </a:prstGeom>
          <a:solidFill>
            <a:srgbClr val="FF99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r>
              <a:rPr lang="en-US" altLang="zh-CN" b="1">
                <a:solidFill>
                  <a:schemeClr val="folHlink"/>
                </a:solidFill>
                <a:latin typeface="Times New Roman" pitchFamily="18" charset="0"/>
              </a:rPr>
              <a:t>3</a:t>
            </a:r>
          </a:p>
        </p:txBody>
      </p:sp>
      <p:sp>
        <p:nvSpPr>
          <p:cNvPr id="129" name="Rectangle 66">
            <a:extLst>
              <a:ext uri="{FF2B5EF4-FFF2-40B4-BE49-F238E27FC236}">
                <a16:creationId xmlns:a16="http://schemas.microsoft.com/office/drawing/2014/main" id="{2E8DC6BC-33B6-4252-911F-2E540A367159}"/>
              </a:ext>
            </a:extLst>
          </p:cNvPr>
          <p:cNvSpPr>
            <a:spLocks noChangeArrowheads="1"/>
          </p:cNvSpPr>
          <p:nvPr/>
        </p:nvSpPr>
        <p:spPr bwMode="auto">
          <a:xfrm>
            <a:off x="6371429" y="4119438"/>
            <a:ext cx="563563" cy="457200"/>
          </a:xfrm>
          <a:prstGeom prst="rect">
            <a:avLst/>
          </a:prstGeom>
          <a:solidFill>
            <a:srgbClr val="FF99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r>
              <a:rPr lang="en-US" altLang="zh-CN" b="1">
                <a:solidFill>
                  <a:schemeClr val="folHlink"/>
                </a:solidFill>
                <a:latin typeface="Times New Roman" pitchFamily="18" charset="0"/>
              </a:rPr>
              <a:t>3</a:t>
            </a:r>
          </a:p>
        </p:txBody>
      </p:sp>
      <p:sp>
        <p:nvSpPr>
          <p:cNvPr id="130" name="Rectangle 67">
            <a:extLst>
              <a:ext uri="{FF2B5EF4-FFF2-40B4-BE49-F238E27FC236}">
                <a16:creationId xmlns:a16="http://schemas.microsoft.com/office/drawing/2014/main" id="{B34696BE-8979-4658-BB10-5496CC97B410}"/>
              </a:ext>
            </a:extLst>
          </p:cNvPr>
          <p:cNvSpPr>
            <a:spLocks noChangeArrowheads="1"/>
          </p:cNvSpPr>
          <p:nvPr/>
        </p:nvSpPr>
        <p:spPr bwMode="auto">
          <a:xfrm>
            <a:off x="5838029" y="4119438"/>
            <a:ext cx="533400" cy="457200"/>
          </a:xfrm>
          <a:prstGeom prst="rect">
            <a:avLst/>
          </a:prstGeom>
          <a:solidFill>
            <a:srgbClr val="FF99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r>
              <a:rPr lang="en-US" altLang="zh-CN" b="1">
                <a:solidFill>
                  <a:schemeClr val="folHlink"/>
                </a:solidFill>
                <a:latin typeface="Times New Roman" pitchFamily="18" charset="0"/>
              </a:rPr>
              <a:t>1</a:t>
            </a:r>
          </a:p>
        </p:txBody>
      </p:sp>
      <p:sp>
        <p:nvSpPr>
          <p:cNvPr id="131" name="Line 68">
            <a:extLst>
              <a:ext uri="{FF2B5EF4-FFF2-40B4-BE49-F238E27FC236}">
                <a16:creationId xmlns:a16="http://schemas.microsoft.com/office/drawing/2014/main" id="{A8D4D353-10D4-42C2-938D-1A8125BBBCFD}"/>
              </a:ext>
            </a:extLst>
          </p:cNvPr>
          <p:cNvSpPr>
            <a:spLocks noChangeShapeType="1"/>
          </p:cNvSpPr>
          <p:nvPr/>
        </p:nvSpPr>
        <p:spPr bwMode="auto">
          <a:xfrm>
            <a:off x="5838029" y="4119438"/>
            <a:ext cx="2743200" cy="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32" name="Line 69">
            <a:extLst>
              <a:ext uri="{FF2B5EF4-FFF2-40B4-BE49-F238E27FC236}">
                <a16:creationId xmlns:a16="http://schemas.microsoft.com/office/drawing/2014/main" id="{C25A1A2D-1525-44F5-9813-19A60964F840}"/>
              </a:ext>
            </a:extLst>
          </p:cNvPr>
          <p:cNvSpPr>
            <a:spLocks noChangeShapeType="1"/>
          </p:cNvSpPr>
          <p:nvPr/>
        </p:nvSpPr>
        <p:spPr bwMode="auto">
          <a:xfrm>
            <a:off x="5838029" y="4576638"/>
            <a:ext cx="2743200" cy="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33" name="Line 70">
            <a:extLst>
              <a:ext uri="{FF2B5EF4-FFF2-40B4-BE49-F238E27FC236}">
                <a16:creationId xmlns:a16="http://schemas.microsoft.com/office/drawing/2014/main" id="{D637B980-C945-43D8-B888-4AD6D6C404ED}"/>
              </a:ext>
            </a:extLst>
          </p:cNvPr>
          <p:cNvSpPr>
            <a:spLocks noChangeShapeType="1"/>
          </p:cNvSpPr>
          <p:nvPr/>
        </p:nvSpPr>
        <p:spPr bwMode="auto">
          <a:xfrm>
            <a:off x="5838029" y="4119438"/>
            <a:ext cx="0" cy="45720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34" name="Line 71">
            <a:extLst>
              <a:ext uri="{FF2B5EF4-FFF2-40B4-BE49-F238E27FC236}">
                <a16:creationId xmlns:a16="http://schemas.microsoft.com/office/drawing/2014/main" id="{9D7E25AF-A4D0-45EA-B295-27EAE925D4AA}"/>
              </a:ext>
            </a:extLst>
          </p:cNvPr>
          <p:cNvSpPr>
            <a:spLocks noChangeShapeType="1"/>
          </p:cNvSpPr>
          <p:nvPr/>
        </p:nvSpPr>
        <p:spPr bwMode="auto">
          <a:xfrm>
            <a:off x="6371429" y="4119438"/>
            <a:ext cx="0" cy="457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35" name="Line 72">
            <a:extLst>
              <a:ext uri="{FF2B5EF4-FFF2-40B4-BE49-F238E27FC236}">
                <a16:creationId xmlns:a16="http://schemas.microsoft.com/office/drawing/2014/main" id="{9C3EE752-3677-4FB6-881E-BD5F56EC157E}"/>
              </a:ext>
            </a:extLst>
          </p:cNvPr>
          <p:cNvSpPr>
            <a:spLocks noChangeShapeType="1"/>
          </p:cNvSpPr>
          <p:nvPr/>
        </p:nvSpPr>
        <p:spPr bwMode="auto">
          <a:xfrm>
            <a:off x="6934992" y="4119438"/>
            <a:ext cx="0" cy="457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36" name="Line 73">
            <a:extLst>
              <a:ext uri="{FF2B5EF4-FFF2-40B4-BE49-F238E27FC236}">
                <a16:creationId xmlns:a16="http://schemas.microsoft.com/office/drawing/2014/main" id="{3F25BB1D-86FF-4A42-A1F7-0C5D722B7328}"/>
              </a:ext>
            </a:extLst>
          </p:cNvPr>
          <p:cNvSpPr>
            <a:spLocks noChangeShapeType="1"/>
          </p:cNvSpPr>
          <p:nvPr/>
        </p:nvSpPr>
        <p:spPr bwMode="auto">
          <a:xfrm>
            <a:off x="7484267" y="4119438"/>
            <a:ext cx="0" cy="457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37" name="Line 74">
            <a:extLst>
              <a:ext uri="{FF2B5EF4-FFF2-40B4-BE49-F238E27FC236}">
                <a16:creationId xmlns:a16="http://schemas.microsoft.com/office/drawing/2014/main" id="{CAB106CE-CFBC-45F0-A108-BC121EC95F71}"/>
              </a:ext>
            </a:extLst>
          </p:cNvPr>
          <p:cNvSpPr>
            <a:spLocks noChangeShapeType="1"/>
          </p:cNvSpPr>
          <p:nvPr/>
        </p:nvSpPr>
        <p:spPr bwMode="auto">
          <a:xfrm>
            <a:off x="8031954" y="4119438"/>
            <a:ext cx="0" cy="457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38" name="Line 75">
            <a:extLst>
              <a:ext uri="{FF2B5EF4-FFF2-40B4-BE49-F238E27FC236}">
                <a16:creationId xmlns:a16="http://schemas.microsoft.com/office/drawing/2014/main" id="{F86850EF-8341-4B59-8AF7-13F1373DE765}"/>
              </a:ext>
            </a:extLst>
          </p:cNvPr>
          <p:cNvSpPr>
            <a:spLocks noChangeShapeType="1"/>
          </p:cNvSpPr>
          <p:nvPr/>
        </p:nvSpPr>
        <p:spPr bwMode="auto">
          <a:xfrm>
            <a:off x="8581229" y="4119438"/>
            <a:ext cx="0" cy="45720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graphicFrame>
        <p:nvGraphicFramePr>
          <p:cNvPr id="142" name="Group 76">
            <a:extLst>
              <a:ext uri="{FF2B5EF4-FFF2-40B4-BE49-F238E27FC236}">
                <a16:creationId xmlns:a16="http://schemas.microsoft.com/office/drawing/2014/main" id="{EE7CA65E-F26D-4E4C-8AB3-69333201AF20}"/>
              </a:ext>
            </a:extLst>
          </p:cNvPr>
          <p:cNvGraphicFramePr>
            <a:graphicFrameLocks noGrp="1"/>
          </p:cNvGraphicFramePr>
          <p:nvPr>
            <p:extLst>
              <p:ext uri="{D42A27DB-BD31-4B8C-83A1-F6EECF244321}">
                <p14:modId xmlns:p14="http://schemas.microsoft.com/office/powerpoint/2010/main" val="3184046305"/>
              </p:ext>
            </p:extLst>
          </p:nvPr>
        </p:nvGraphicFramePr>
        <p:xfrm>
          <a:off x="5838029" y="3738438"/>
          <a:ext cx="2743200" cy="457200"/>
        </p:xfrm>
        <a:graphic>
          <a:graphicData uri="http://schemas.openxmlformats.org/drawingml/2006/table">
            <a:tbl>
              <a:tblPr/>
              <a:tblGrid>
                <a:gridCol w="549275">
                  <a:extLst>
                    <a:ext uri="{9D8B030D-6E8A-4147-A177-3AD203B41FA5}">
                      <a16:colId xmlns:a16="http://schemas.microsoft.com/office/drawing/2014/main" val="20000"/>
                    </a:ext>
                  </a:extLst>
                </a:gridCol>
                <a:gridCol w="547688">
                  <a:extLst>
                    <a:ext uri="{9D8B030D-6E8A-4147-A177-3AD203B41FA5}">
                      <a16:colId xmlns:a16="http://schemas.microsoft.com/office/drawing/2014/main" val="20001"/>
                    </a:ext>
                  </a:extLst>
                </a:gridCol>
                <a:gridCol w="549275">
                  <a:extLst>
                    <a:ext uri="{9D8B030D-6E8A-4147-A177-3AD203B41FA5}">
                      <a16:colId xmlns:a16="http://schemas.microsoft.com/office/drawing/2014/main" val="20002"/>
                    </a:ext>
                  </a:extLst>
                </a:gridCol>
                <a:gridCol w="547687">
                  <a:extLst>
                    <a:ext uri="{9D8B030D-6E8A-4147-A177-3AD203B41FA5}">
                      <a16:colId xmlns:a16="http://schemas.microsoft.com/office/drawing/2014/main" val="20003"/>
                    </a:ext>
                  </a:extLst>
                </a:gridCol>
                <a:gridCol w="549275">
                  <a:extLst>
                    <a:ext uri="{9D8B030D-6E8A-4147-A177-3AD203B41FA5}">
                      <a16:colId xmlns:a16="http://schemas.microsoft.com/office/drawing/2014/main" val="20004"/>
                    </a:ext>
                  </a:extLst>
                </a:gridCol>
              </a:tblGrid>
              <a:tr h="457200">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1</a:t>
                      </a:r>
                    </a:p>
                  </a:txBody>
                  <a:tcPr horzOverflow="overflow">
                    <a:lnL cap="flat">
                      <a:noFill/>
                    </a:lnL>
                    <a:lnR>
                      <a:noFill/>
                    </a:lnR>
                    <a:lnT cap="flat">
                      <a:noFill/>
                    </a:lnT>
                    <a:lnB cap="flat">
                      <a:noFill/>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2</a:t>
                      </a:r>
                    </a:p>
                  </a:txBody>
                  <a:tcPr horzOverflow="overflow">
                    <a:lnL>
                      <a:noFill/>
                    </a:lnL>
                    <a:lnR>
                      <a:noFill/>
                    </a:lnR>
                    <a:lnT cap="flat">
                      <a:noFill/>
                    </a:lnT>
                    <a:lnB cap="flat">
                      <a:noFill/>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3</a:t>
                      </a:r>
                    </a:p>
                  </a:txBody>
                  <a:tcPr horzOverflow="overflow">
                    <a:lnL>
                      <a:noFill/>
                    </a:lnL>
                    <a:lnR>
                      <a:noFill/>
                    </a:lnR>
                    <a:lnT cap="flat">
                      <a:noFill/>
                    </a:lnT>
                    <a:lnB cap="flat">
                      <a:noFill/>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4</a:t>
                      </a:r>
                    </a:p>
                  </a:txBody>
                  <a:tcPr horzOverflow="overflow">
                    <a:lnL>
                      <a:noFill/>
                    </a:lnL>
                    <a:lnR>
                      <a:noFill/>
                    </a:lnR>
                    <a:lnT cap="flat">
                      <a:noFill/>
                    </a:lnT>
                    <a:lnB cap="flat">
                      <a:noFill/>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5</a:t>
                      </a:r>
                    </a:p>
                  </a:txBody>
                  <a:tcPr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143" name="Text Box 94">
            <a:extLst>
              <a:ext uri="{FF2B5EF4-FFF2-40B4-BE49-F238E27FC236}">
                <a16:creationId xmlns:a16="http://schemas.microsoft.com/office/drawing/2014/main" id="{FDAAC6D2-740A-4AC8-B3D0-6B187D58684F}"/>
              </a:ext>
            </a:extLst>
          </p:cNvPr>
          <p:cNvSpPr txBox="1">
            <a:spLocks noChangeArrowheads="1"/>
          </p:cNvSpPr>
          <p:nvPr/>
        </p:nvSpPr>
        <p:spPr bwMode="auto">
          <a:xfrm>
            <a:off x="5230017" y="4151188"/>
            <a:ext cx="423862"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i="1">
                <a:solidFill>
                  <a:srgbClr val="006600"/>
                </a:solidFill>
              </a:rPr>
              <a:t>B:</a:t>
            </a:r>
          </a:p>
        </p:txBody>
      </p:sp>
      <p:sp>
        <p:nvSpPr>
          <p:cNvPr id="144" name="文本框 143">
            <a:extLst>
              <a:ext uri="{FF2B5EF4-FFF2-40B4-BE49-F238E27FC236}">
                <a16:creationId xmlns:a16="http://schemas.microsoft.com/office/drawing/2014/main" id="{81B92448-55F9-4D0E-9EB7-6BFA664059D1}"/>
              </a:ext>
            </a:extLst>
          </p:cNvPr>
          <p:cNvSpPr txBox="1"/>
          <p:nvPr/>
        </p:nvSpPr>
        <p:spPr>
          <a:xfrm>
            <a:off x="7484267" y="5240530"/>
            <a:ext cx="2148242" cy="461665"/>
          </a:xfrm>
          <a:prstGeom prst="rect">
            <a:avLst/>
          </a:prstGeom>
          <a:solidFill>
            <a:srgbClr val="51ADB7"/>
          </a:solidFill>
        </p:spPr>
        <p:txBody>
          <a:bodyPr wrap="square" rtlCol="0">
            <a:spAutoFit/>
          </a:bodyPr>
          <a:lstStyle/>
          <a:p>
            <a:pPr marL="342900" indent="-342900">
              <a:buFont typeface="Arial" panose="020B0604020202020204" pitchFamily="34" charset="0"/>
              <a:buChar char="•"/>
            </a:pPr>
            <a:r>
              <a:rPr kumimoji="1" lang="zh-CN" altLang="en-US" sz="2400" dirty="0">
                <a:solidFill>
                  <a:schemeClr val="bg1"/>
                </a:solidFill>
                <a:latin typeface="Microsoft YaHei" panose="020B0503020204020204" pitchFamily="34" charset="-122"/>
                <a:ea typeface="Microsoft YaHei" panose="020B0503020204020204" pitchFamily="34" charset="-122"/>
              </a:rPr>
              <a:t>排序结束！</a:t>
            </a:r>
          </a:p>
        </p:txBody>
      </p:sp>
      <mc:AlternateContent xmlns:mc="http://schemas.openxmlformats.org/markup-compatibility/2006" xmlns:a14="http://schemas.microsoft.com/office/drawing/2010/main">
        <mc:Choice Requires="a14">
          <p:sp>
            <p:nvSpPr>
              <p:cNvPr id="145" name="任意多边形: 形状 144">
                <a:extLst>
                  <a:ext uri="{FF2B5EF4-FFF2-40B4-BE49-F238E27FC236}">
                    <a16:creationId xmlns:a16="http://schemas.microsoft.com/office/drawing/2014/main" id="{1B56E8ED-FF97-453F-A6E4-C4FC05457855}"/>
                  </a:ext>
                </a:extLst>
              </p:cNvPr>
              <p:cNvSpPr/>
              <p:nvPr/>
            </p:nvSpPr>
            <p:spPr>
              <a:xfrm>
                <a:off x="129493" y="1875051"/>
                <a:ext cx="4886455" cy="4152162"/>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lvl="0" eaLnBrk="0" fontAlgn="base" hangingPunct="0">
                  <a:spcBef>
                    <a:spcPct val="0"/>
                  </a:spcBef>
                  <a:spcAft>
                    <a:spcPct val="0"/>
                  </a:spcAft>
                </a:pPr>
                <a:r>
                  <a:rPr lang="zh-CN" altLang="zh-CN" sz="1600" dirty="0">
                    <a:latin typeface="微软雅黑" panose="020B0503020204020204" pitchFamily="34" charset="-122"/>
                    <a:ea typeface="微软雅黑" panose="020B0503020204020204" pitchFamily="34" charset="-122"/>
                  </a:rPr>
                  <a:t>———————————————</a:t>
                </a:r>
              </a:p>
              <a:p>
                <a:pPr marL="360000" lvl="0" indent="-288000" eaLnBrk="0" fontAlgn="base" hangingPunct="0">
                  <a:spcBef>
                    <a:spcPct val="0"/>
                  </a:spcBef>
                  <a:spcAft>
                    <a:spcPct val="0"/>
                  </a:spcAft>
                  <a:buFont typeface="+mj-lt"/>
                  <a:buAutoNum type="arabicPeriod"/>
                </a:pPr>
                <a:r>
                  <a:rPr lang="en-US" altLang="zh-CN" sz="1600" b="1" dirty="0">
                    <a:latin typeface="微软雅黑" panose="020B0503020204020204" pitchFamily="34" charset="-122"/>
                    <a:ea typeface="微软雅黑" panose="020B0503020204020204" pitchFamily="34" charset="-122"/>
                  </a:rPr>
                  <a:t>  for</a:t>
                </a:r>
                <a:r>
                  <a:rPr lang="en-US" altLang="zh-CN"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𝑖</m:t>
                    </m:r>
                    <m:r>
                      <a:rPr lang="en-US" altLang="zh-CN" sz="1600" b="0" i="1" smtClean="0">
                        <a:latin typeface="Cambria Math" panose="02040503050406030204" pitchFamily="18" charset="0"/>
                        <a:ea typeface="微软雅黑" panose="020B0503020204020204" pitchFamily="34" charset="-122"/>
                      </a:rPr>
                      <m:t>←0</m:t>
                    </m:r>
                  </m:oMath>
                </a14:m>
                <a:r>
                  <a:rPr lang="en-US" altLang="zh-CN"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to</a:t>
                </a:r>
                <a:r>
                  <a:rPr lang="en-US" altLang="zh-CN"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𝑘</m:t>
                    </m:r>
                  </m:oMath>
                </a14:m>
                <a:r>
                  <a:rPr lang="en-US" altLang="zh-CN"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do</a:t>
                </a:r>
              </a:p>
              <a:p>
                <a:pPr marL="360000" lvl="0" indent="-288000" eaLnBrk="0" fontAlgn="base" hangingPunct="0">
                  <a:spcBef>
                    <a:spcPct val="0"/>
                  </a:spcBef>
                  <a:spcAft>
                    <a:spcPct val="0"/>
                  </a:spcAft>
                  <a:buFont typeface="+mj-lt"/>
                  <a:buAutoNum type="arabicPeriod"/>
                </a:pPr>
                <a:r>
                  <a:rPr lang="en-US" altLang="zh-CN" sz="1600" dirty="0">
                    <a:latin typeface="微软雅黑" panose="020B0503020204020204" pitchFamily="34" charset="-122"/>
                    <a:ea typeface="微软雅黑" panose="020B0503020204020204" pitchFamily="34" charset="-122"/>
                  </a:rPr>
                  <a:t>  |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𝐶</m:t>
                    </m:r>
                    <m:d>
                      <m:dPr>
                        <m:begChr m:val="["/>
                        <m:endChr m:val="]"/>
                        <m:ctrlPr>
                          <a:rPr lang="en-US" altLang="zh-CN" sz="1600" b="0" i="1" smtClean="0">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𝑖</m:t>
                        </m:r>
                      </m:e>
                    </m:d>
                    <m:r>
                      <a:rPr lang="en-US" altLang="zh-CN" sz="1600" b="0" i="1" smtClean="0">
                        <a:latin typeface="Cambria Math" panose="02040503050406030204" pitchFamily="18" charset="0"/>
                        <a:ea typeface="微软雅黑" panose="020B0503020204020204" pitchFamily="34" charset="-122"/>
                      </a:rPr>
                      <m:t>←0</m:t>
                    </m:r>
                  </m:oMath>
                </a14:m>
                <a:endParaRPr lang="en-US" altLang="zh-CN" sz="1600"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en-US" altLang="zh-CN" sz="1600" b="1" dirty="0">
                    <a:latin typeface="微软雅黑" panose="020B0503020204020204" pitchFamily="34" charset="-122"/>
                    <a:ea typeface="微软雅黑" panose="020B0503020204020204" pitchFamily="34" charset="-122"/>
                  </a:rPr>
                  <a:t>  end</a:t>
                </a:r>
                <a:r>
                  <a:rPr lang="zh-CN" altLang="zh-CN"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             </a:t>
                </a:r>
                <a:endParaRPr lang="en-US" altLang="zh-CN" sz="1600"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en-US" altLang="zh-CN" sz="1600" b="1" dirty="0">
                    <a:latin typeface="微软雅黑" panose="020B0503020204020204" pitchFamily="34" charset="-122"/>
                    <a:ea typeface="微软雅黑" panose="020B0503020204020204" pitchFamily="34" charset="-122"/>
                  </a:rPr>
                  <a:t>  for</a:t>
                </a:r>
                <a:r>
                  <a:rPr lang="en-US" altLang="zh-CN"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𝑗</m:t>
                    </m:r>
                    <m:r>
                      <a:rPr lang="en-US" altLang="zh-CN" sz="1600" i="1">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1</m:t>
                    </m:r>
                  </m:oMath>
                </a14:m>
                <a:r>
                  <a:rPr lang="en-US" altLang="zh-CN"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to</a:t>
                </a:r>
                <a:r>
                  <a:rPr lang="en-US" altLang="zh-CN"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𝑛</m:t>
                    </m:r>
                  </m:oMath>
                </a14:m>
                <a:r>
                  <a:rPr lang="en-US" altLang="zh-CN"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do</a:t>
                </a:r>
              </a:p>
              <a:p>
                <a:pPr marL="360000" lvl="0" indent="-288000" eaLnBrk="0" fontAlgn="base" hangingPunct="0">
                  <a:spcBef>
                    <a:spcPct val="0"/>
                  </a:spcBef>
                  <a:spcAft>
                    <a:spcPct val="0"/>
                  </a:spcAft>
                  <a:buFont typeface="+mj-lt"/>
                  <a:buAutoNum type="arabicPeriod"/>
                </a:pPr>
                <a:r>
                  <a:rPr lang="en-US" altLang="zh-CN" sz="1600" dirty="0">
                    <a:latin typeface="微软雅黑" panose="020B0503020204020204" pitchFamily="34" charset="-122"/>
                    <a:ea typeface="微软雅黑" panose="020B0503020204020204" pitchFamily="34" charset="-122"/>
                  </a:rPr>
                  <a:t>  |   </a:t>
                </a:r>
                <a14:m>
                  <m:oMath xmlns:m="http://schemas.openxmlformats.org/officeDocument/2006/math">
                    <m:r>
                      <a:rPr lang="en-US" altLang="zh-CN" sz="1600" i="1">
                        <a:latin typeface="Cambria Math" panose="02040503050406030204" pitchFamily="18" charset="0"/>
                        <a:ea typeface="微软雅黑" panose="020B0503020204020204" pitchFamily="34" charset="-122"/>
                      </a:rPr>
                      <m:t>𝐶</m:t>
                    </m:r>
                    <m:d>
                      <m:dPr>
                        <m:begChr m:val="["/>
                        <m:endChr m:val="]"/>
                        <m:ctrlPr>
                          <a:rPr lang="en-US" altLang="zh-CN" sz="1600" i="1">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𝐴</m:t>
                        </m:r>
                        <m:r>
                          <a:rPr lang="en-US" altLang="zh-CN" sz="1600" b="0" i="1" smtClean="0">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𝑗</m:t>
                        </m:r>
                      </m:e>
                    </m:d>
                    <m:r>
                      <a:rPr lang="en-US" altLang="zh-CN" sz="1600" b="0" i="1" smtClean="0">
                        <a:latin typeface="Cambria Math" panose="02040503050406030204" pitchFamily="18" charset="0"/>
                        <a:ea typeface="微软雅黑" panose="020B0503020204020204" pitchFamily="34" charset="-122"/>
                      </a:rPr>
                      <m:t>]</m:t>
                    </m:r>
                    <m:r>
                      <a:rPr lang="en-US" altLang="zh-CN" sz="1600" i="1">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𝐶</m:t>
                    </m:r>
                    <m:d>
                      <m:dPr>
                        <m:begChr m:val="["/>
                        <m:endChr m:val="]"/>
                        <m:ctrlPr>
                          <a:rPr lang="en-US" altLang="zh-CN" sz="1600" b="0" i="1" smtClean="0">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𝐴</m:t>
                        </m:r>
                        <m:d>
                          <m:dPr>
                            <m:begChr m:val="["/>
                            <m:endChr m:val="]"/>
                            <m:ctrlPr>
                              <a:rPr lang="en-US" altLang="zh-CN" sz="1600" b="0" i="1" smtClean="0">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𝑗</m:t>
                            </m:r>
                          </m:e>
                        </m:d>
                      </m:e>
                    </m:d>
                    <m:r>
                      <a:rPr lang="en-US" altLang="zh-CN" sz="1600" b="0" i="1" smtClean="0">
                        <a:latin typeface="Cambria Math" panose="02040503050406030204" pitchFamily="18" charset="0"/>
                        <a:ea typeface="微软雅黑" panose="020B0503020204020204" pitchFamily="34" charset="-122"/>
                      </a:rPr>
                      <m:t>+1</m:t>
                    </m:r>
                  </m:oMath>
                </a14:m>
                <a:endParaRPr lang="en-US" altLang="zh-CN" sz="1600"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en-US" altLang="zh-CN" sz="1600" b="1" dirty="0">
                    <a:latin typeface="微软雅黑" panose="020B0503020204020204" pitchFamily="34" charset="-122"/>
                    <a:ea typeface="微软雅黑" panose="020B0503020204020204" pitchFamily="34" charset="-122"/>
                  </a:rPr>
                  <a:t>  end  </a:t>
                </a:r>
                <a:r>
                  <a:rPr lang="en-US" altLang="zh-CN" sz="1600" dirty="0">
                    <a:latin typeface="微软雅黑" panose="020B0503020204020204" pitchFamily="34" charset="-122"/>
                    <a:ea typeface="微软雅黑" panose="020B0503020204020204" pitchFamily="34" charset="-122"/>
                  </a:rPr>
                  <a:t>//C[</a:t>
                </a:r>
                <a:r>
                  <a:rPr lang="en-US" altLang="zh-CN" sz="1600" dirty="0" err="1">
                    <a:latin typeface="微软雅黑" panose="020B0503020204020204" pitchFamily="34" charset="-122"/>
                    <a:ea typeface="微软雅黑" panose="020B0503020204020204" pitchFamily="34" charset="-122"/>
                  </a:rPr>
                  <a:t>i</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记录序列</a:t>
                </a:r>
                <a:r>
                  <a:rPr lang="en-US" altLang="zh-CN" sz="1600" dirty="0">
                    <a:latin typeface="微软雅黑" panose="020B0503020204020204" pitchFamily="34" charset="-122"/>
                    <a:ea typeface="微软雅黑" panose="020B0503020204020204" pitchFamily="34" charset="-122"/>
                  </a:rPr>
                  <a:t>A</a:t>
                </a:r>
                <a:r>
                  <a:rPr lang="zh-CN" altLang="en-US" sz="1600" dirty="0">
                    <a:latin typeface="微软雅黑" panose="020B0503020204020204" pitchFamily="34" charset="-122"/>
                    <a:ea typeface="微软雅黑" panose="020B0503020204020204" pitchFamily="34" charset="-122"/>
                  </a:rPr>
                  <a:t>中</a:t>
                </a:r>
                <a:r>
                  <a:rPr lang="zh-CN" altLang="en-US" sz="1600" dirty="0">
                    <a:solidFill>
                      <a:srgbClr val="FFFF00"/>
                    </a:solidFill>
                    <a:latin typeface="微软雅黑" panose="020B0503020204020204" pitchFamily="34" charset="-122"/>
                    <a:ea typeface="微软雅黑" panose="020B0503020204020204" pitchFamily="34" charset="-122"/>
                  </a:rPr>
                  <a:t>等于</a:t>
                </a:r>
                <a:r>
                  <a:rPr lang="en-US" altLang="zh-CN" sz="1600" dirty="0">
                    <a:solidFill>
                      <a:srgbClr val="FFFF00"/>
                    </a:solidFill>
                    <a:latin typeface="微软雅黑" panose="020B0503020204020204" pitchFamily="34" charset="-122"/>
                    <a:ea typeface="微软雅黑" panose="020B0503020204020204" pitchFamily="34" charset="-122"/>
                  </a:rPr>
                  <a:t>i</a:t>
                </a:r>
                <a:r>
                  <a:rPr lang="zh-CN" altLang="en-US" sz="1600" dirty="0">
                    <a:latin typeface="微软雅黑" panose="020B0503020204020204" pitchFamily="34" charset="-122"/>
                    <a:ea typeface="微软雅黑" panose="020B0503020204020204" pitchFamily="34" charset="-122"/>
                  </a:rPr>
                  <a:t>的元素个数</a:t>
                </a:r>
                <a:endParaRPr lang="en-US" altLang="zh-CN" sz="1600" b="1"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en-US" altLang="zh-CN" sz="1600" b="1" dirty="0">
                    <a:latin typeface="微软雅黑" panose="020B0503020204020204" pitchFamily="34" charset="-122"/>
                    <a:ea typeface="微软雅黑" panose="020B0503020204020204" pitchFamily="34" charset="-122"/>
                  </a:rPr>
                  <a:t>  for</a:t>
                </a:r>
                <a:r>
                  <a:rPr lang="en-US" altLang="zh-CN"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𝑖</m:t>
                    </m:r>
                    <m:r>
                      <a:rPr lang="en-US" altLang="zh-CN" sz="1600" i="1">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1</m:t>
                    </m:r>
                  </m:oMath>
                </a14:m>
                <a:r>
                  <a:rPr lang="en-US" altLang="zh-CN"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to</a:t>
                </a:r>
                <a:r>
                  <a:rPr lang="en-US" altLang="zh-CN"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𝑘</m:t>
                    </m:r>
                  </m:oMath>
                </a14:m>
                <a:r>
                  <a:rPr lang="en-US" altLang="zh-CN"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do</a:t>
                </a:r>
              </a:p>
              <a:p>
                <a:pPr marL="360000" lvl="0" indent="-288000" eaLnBrk="0" fontAlgn="base" hangingPunct="0">
                  <a:spcBef>
                    <a:spcPct val="0"/>
                  </a:spcBef>
                  <a:spcAft>
                    <a:spcPct val="0"/>
                  </a:spcAft>
                  <a:buFont typeface="+mj-lt"/>
                  <a:buAutoNum type="arabicPeriod"/>
                </a:pPr>
                <a:r>
                  <a:rPr lang="en-US" altLang="zh-CN" sz="1600" dirty="0">
                    <a:latin typeface="微软雅黑" panose="020B0503020204020204" pitchFamily="34" charset="-122"/>
                    <a:ea typeface="微软雅黑" panose="020B0503020204020204" pitchFamily="34" charset="-122"/>
                  </a:rPr>
                  <a:t>  |   </a:t>
                </a:r>
                <a14:m>
                  <m:oMath xmlns:m="http://schemas.openxmlformats.org/officeDocument/2006/math">
                    <m:r>
                      <a:rPr lang="en-US" altLang="zh-CN" sz="1600" i="1">
                        <a:latin typeface="Cambria Math" panose="02040503050406030204" pitchFamily="18" charset="0"/>
                        <a:ea typeface="微软雅黑" panose="020B0503020204020204" pitchFamily="34" charset="-122"/>
                      </a:rPr>
                      <m:t>𝐶</m:t>
                    </m:r>
                    <m:d>
                      <m:dPr>
                        <m:begChr m:val="["/>
                        <m:endChr m:val="]"/>
                        <m:ctrlPr>
                          <a:rPr lang="en-US" altLang="zh-CN" sz="1600" i="1">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𝑖</m:t>
                        </m:r>
                      </m:e>
                    </m:d>
                    <m:r>
                      <a:rPr lang="en-US" altLang="zh-CN" sz="1600" i="1">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  </m:t>
                    </m:r>
                    <m:r>
                      <a:rPr lang="en-US" altLang="zh-CN" sz="1600" b="0" i="1" smtClean="0">
                        <a:latin typeface="Cambria Math" panose="02040503050406030204" pitchFamily="18" charset="0"/>
                        <a:ea typeface="微软雅黑" panose="020B0503020204020204" pitchFamily="34" charset="-122"/>
                      </a:rPr>
                      <m:t>𝐶</m:t>
                    </m:r>
                    <m:d>
                      <m:dPr>
                        <m:begChr m:val="["/>
                        <m:endChr m:val="]"/>
                        <m:ctrlPr>
                          <a:rPr lang="en-US" altLang="zh-CN" sz="1600" b="0" i="1" smtClean="0">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𝑖</m:t>
                        </m:r>
                      </m:e>
                    </m:d>
                    <m:r>
                      <a:rPr lang="en-US" altLang="zh-CN" sz="1600" b="0" i="1" smtClean="0">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𝐶</m:t>
                    </m:r>
                    <m:r>
                      <a:rPr lang="en-US" altLang="zh-CN" sz="1600" b="0" i="1" smtClean="0">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𝑖</m:t>
                    </m:r>
                    <m:r>
                      <a:rPr lang="en-US" altLang="zh-CN" sz="1600" b="0" i="1" smtClean="0">
                        <a:latin typeface="Cambria Math" panose="02040503050406030204" pitchFamily="18" charset="0"/>
                        <a:ea typeface="微软雅黑" panose="020B0503020204020204" pitchFamily="34" charset="-122"/>
                      </a:rPr>
                      <m:t>−1]</m:t>
                    </m:r>
                  </m:oMath>
                </a14:m>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前缀和！</a:t>
                </a:r>
                <a:endParaRPr lang="en-US" altLang="zh-CN" sz="1600"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en-US" altLang="zh-CN" sz="1600" b="1" dirty="0">
                    <a:latin typeface="微软雅黑" panose="020B0503020204020204" pitchFamily="34" charset="-122"/>
                    <a:ea typeface="微软雅黑" panose="020B0503020204020204" pitchFamily="34" charset="-122"/>
                  </a:rPr>
                  <a:t>  end  </a:t>
                </a:r>
                <a:r>
                  <a:rPr lang="en-US" altLang="zh-CN" sz="1600" dirty="0">
                    <a:latin typeface="微软雅黑" panose="020B0503020204020204" pitchFamily="34" charset="-122"/>
                    <a:ea typeface="微软雅黑" panose="020B0503020204020204" pitchFamily="34" charset="-122"/>
                  </a:rPr>
                  <a:t>//C[</a:t>
                </a:r>
                <a:r>
                  <a:rPr lang="en-US" altLang="zh-CN" sz="1600" dirty="0" err="1">
                    <a:latin typeface="微软雅黑" panose="020B0503020204020204" pitchFamily="34" charset="-122"/>
                    <a:ea typeface="微软雅黑" panose="020B0503020204020204" pitchFamily="34" charset="-122"/>
                  </a:rPr>
                  <a:t>i</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记录序列</a:t>
                </a:r>
                <a:r>
                  <a:rPr lang="en-US" altLang="zh-CN" sz="1600" dirty="0">
                    <a:latin typeface="微软雅黑" panose="020B0503020204020204" pitchFamily="34" charset="-122"/>
                    <a:ea typeface="微软雅黑" panose="020B0503020204020204" pitchFamily="34" charset="-122"/>
                  </a:rPr>
                  <a:t>A</a:t>
                </a:r>
                <a:r>
                  <a:rPr lang="zh-CN" altLang="en-US" sz="1600" dirty="0">
                    <a:latin typeface="微软雅黑" panose="020B0503020204020204" pitchFamily="34" charset="-122"/>
                    <a:ea typeface="微软雅黑" panose="020B0503020204020204" pitchFamily="34" charset="-122"/>
                  </a:rPr>
                  <a:t>中</a:t>
                </a:r>
                <a:r>
                  <a:rPr lang="zh-CN" altLang="en-US" sz="1600" dirty="0">
                    <a:solidFill>
                      <a:schemeClr val="accent4">
                        <a:lumMod val="60000"/>
                        <a:lumOff val="40000"/>
                      </a:schemeClr>
                    </a:solidFill>
                    <a:latin typeface="微软雅黑" panose="020B0503020204020204" pitchFamily="34" charset="-122"/>
                    <a:ea typeface="微软雅黑" panose="020B0503020204020204" pitchFamily="34" charset="-122"/>
                  </a:rPr>
                  <a:t>小于等于</a:t>
                </a:r>
                <a:r>
                  <a:rPr lang="en-US" altLang="zh-CN" sz="1600" dirty="0">
                    <a:solidFill>
                      <a:srgbClr val="FFFF00"/>
                    </a:solidFill>
                    <a:latin typeface="微软雅黑" panose="020B0503020204020204" pitchFamily="34" charset="-122"/>
                    <a:ea typeface="微软雅黑" panose="020B0503020204020204" pitchFamily="34" charset="-122"/>
                  </a:rPr>
                  <a:t>i</a:t>
                </a:r>
                <a:r>
                  <a:rPr lang="zh-CN" altLang="en-US" sz="1600" dirty="0">
                    <a:latin typeface="微软雅黑" panose="020B0503020204020204" pitchFamily="34" charset="-122"/>
                    <a:ea typeface="微软雅黑" panose="020B0503020204020204" pitchFamily="34" charset="-122"/>
                  </a:rPr>
                  <a:t>的元素个数</a:t>
                </a:r>
                <a:endParaRPr lang="en-US" altLang="zh-CN" sz="1600" b="1"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en-US" altLang="zh-CN" sz="1600" b="1" dirty="0">
                    <a:latin typeface="微软雅黑" panose="020B0503020204020204" pitchFamily="34" charset="-122"/>
                    <a:ea typeface="微软雅黑" panose="020B0503020204020204" pitchFamily="34" charset="-122"/>
                  </a:rPr>
                  <a:t> for</a:t>
                </a:r>
                <a:r>
                  <a:rPr lang="en-US" altLang="zh-CN"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𝑗</m:t>
                    </m:r>
                    <m:r>
                      <a:rPr lang="en-US" altLang="zh-CN" sz="1600" i="1">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𝑛</m:t>
                    </m:r>
                  </m:oMath>
                </a14:m>
                <a:r>
                  <a:rPr lang="en-US" altLang="zh-CN"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to</a:t>
                </a:r>
                <a:r>
                  <a:rPr lang="en-US" altLang="zh-CN"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b="0" i="0" smtClean="0">
                        <a:latin typeface="Cambria Math" panose="02040503050406030204" pitchFamily="18" charset="0"/>
                        <a:ea typeface="微软雅黑" panose="020B0503020204020204" pitchFamily="34" charset="-122"/>
                      </a:rPr>
                      <m:t>1</m:t>
                    </m:r>
                  </m:oMath>
                </a14:m>
                <a:r>
                  <a:rPr lang="en-US" altLang="zh-CN"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do</a:t>
                </a:r>
              </a:p>
              <a:p>
                <a:pPr marL="360000" lvl="0" indent="-288000" eaLnBrk="0" fontAlgn="base" hangingPunct="0">
                  <a:spcBef>
                    <a:spcPct val="0"/>
                  </a:spcBef>
                  <a:spcAft>
                    <a:spcPct val="0"/>
                  </a:spcAft>
                  <a:buFont typeface="+mj-lt"/>
                  <a:buAutoNum type="arabicPeriod"/>
                </a:pPr>
                <a:r>
                  <a:rPr lang="en-US" altLang="zh-CN" sz="1600" dirty="0">
                    <a:latin typeface="微软雅黑" panose="020B0503020204020204" pitchFamily="34" charset="-122"/>
                    <a:ea typeface="微软雅黑" panose="020B0503020204020204" pitchFamily="34" charset="-122"/>
                  </a:rPr>
                  <a:t> |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𝐵</m:t>
                    </m:r>
                    <m:d>
                      <m:dPr>
                        <m:begChr m:val="["/>
                        <m:endChr m:val="]"/>
                        <m:ctrlPr>
                          <a:rPr lang="en-US" altLang="zh-CN" sz="1600" b="0" i="1" smtClean="0">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𝐶</m:t>
                        </m:r>
                        <m:d>
                          <m:dPr>
                            <m:begChr m:val="["/>
                            <m:endChr m:val="]"/>
                            <m:ctrlPr>
                              <a:rPr lang="en-US" altLang="zh-CN" sz="1600" b="0" i="1" smtClean="0">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𝐴</m:t>
                            </m:r>
                            <m:r>
                              <a:rPr lang="en-US" altLang="zh-CN" sz="1600" b="0" i="1" smtClean="0">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𝑗</m:t>
                            </m:r>
                            <m:r>
                              <a:rPr lang="en-US" altLang="zh-CN" sz="1600" b="0" i="1" smtClean="0">
                                <a:latin typeface="Cambria Math" panose="02040503050406030204" pitchFamily="18" charset="0"/>
                                <a:ea typeface="微软雅黑" panose="020B0503020204020204" pitchFamily="34" charset="-122"/>
                              </a:rPr>
                              <m:t>]</m:t>
                            </m:r>
                          </m:e>
                        </m:d>
                      </m:e>
                    </m:d>
                    <m:r>
                      <a:rPr lang="en-US" altLang="zh-CN" sz="1600" b="0" i="1" smtClean="0">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𝐴</m:t>
                    </m:r>
                    <m:d>
                      <m:dPr>
                        <m:begChr m:val="["/>
                        <m:endChr m:val="]"/>
                        <m:ctrlPr>
                          <a:rPr lang="en-US" altLang="zh-CN" sz="1600" b="0" i="1" smtClean="0">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𝑗</m:t>
                        </m:r>
                      </m:e>
                    </m:d>
                  </m:oMath>
                </a14:m>
                <a:endParaRPr lang="en-US" altLang="zh-CN" sz="1600" b="0" dirty="0">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en-US" altLang="zh-CN" sz="1600" dirty="0">
                    <a:ea typeface="微软雅黑" panose="020B0503020204020204" pitchFamily="34" charset="-122"/>
                  </a:rPr>
                  <a:t>  </a:t>
                </a:r>
                <a:r>
                  <a:rPr lang="en-US" altLang="zh-CN" sz="1600" b="0" dirty="0">
                    <a:ea typeface="微软雅黑" panose="020B0503020204020204" pitchFamily="34" charset="-122"/>
                  </a:rPr>
                  <a:t>|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𝐶</m:t>
                    </m:r>
                    <m:d>
                      <m:dPr>
                        <m:begChr m:val="["/>
                        <m:endChr m:val="]"/>
                        <m:ctrlPr>
                          <a:rPr lang="en-US" altLang="zh-CN" sz="1600" b="0" i="1" smtClean="0">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𝐴</m:t>
                        </m:r>
                        <m:d>
                          <m:dPr>
                            <m:begChr m:val="["/>
                            <m:endChr m:val="]"/>
                            <m:ctrlPr>
                              <a:rPr lang="en-US" altLang="zh-CN" sz="1600" b="0" i="1" smtClean="0">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𝑗</m:t>
                            </m:r>
                          </m:e>
                        </m:d>
                      </m:e>
                    </m:d>
                    <m:r>
                      <a:rPr lang="en-US" altLang="zh-CN" sz="1600" b="0" i="1" smtClean="0">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𝐶</m:t>
                    </m:r>
                    <m:d>
                      <m:dPr>
                        <m:begChr m:val="["/>
                        <m:endChr m:val="]"/>
                        <m:ctrlPr>
                          <a:rPr lang="en-US" altLang="zh-CN" sz="1600" b="0" i="1" smtClean="0">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𝐴</m:t>
                        </m:r>
                        <m:d>
                          <m:dPr>
                            <m:begChr m:val="["/>
                            <m:endChr m:val="]"/>
                            <m:ctrlPr>
                              <a:rPr lang="en-US" altLang="zh-CN" sz="1600" b="0" i="1" smtClean="0">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𝑗</m:t>
                            </m:r>
                          </m:e>
                        </m:d>
                      </m:e>
                    </m:d>
                    <m:r>
                      <a:rPr lang="en-US" altLang="zh-CN" sz="1600" b="0" i="1" smtClean="0">
                        <a:latin typeface="Cambria Math" panose="02040503050406030204" pitchFamily="18" charset="0"/>
                        <a:ea typeface="微软雅黑" panose="020B0503020204020204" pitchFamily="34" charset="-122"/>
                      </a:rPr>
                      <m:t>−1 </m:t>
                    </m:r>
                  </m:oMath>
                </a14:m>
                <a:endParaRPr lang="en-US" altLang="zh-CN" sz="1600" i="1"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en-US" altLang="zh-CN" sz="1600" b="1" dirty="0">
                    <a:latin typeface="微软雅黑" panose="020B0503020204020204" pitchFamily="34" charset="-122"/>
                    <a:ea typeface="微软雅黑" panose="020B0503020204020204" pitchFamily="34" charset="-122"/>
                  </a:rPr>
                  <a:t> end</a:t>
                </a:r>
                <a:endParaRPr lang="en-US" altLang="zh-CN" sz="1600"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zh-CN" altLang="zh-CN" sz="1600" dirty="0">
                    <a:latin typeface="微软雅黑" panose="020B0503020204020204" pitchFamily="34" charset="-122"/>
                    <a:ea typeface="微软雅黑" panose="020B0503020204020204" pitchFamily="34" charset="-122"/>
                  </a:rPr>
                  <a:t>———————————————</a:t>
                </a:r>
              </a:p>
            </p:txBody>
          </p:sp>
        </mc:Choice>
        <mc:Fallback xmlns="">
          <p:sp>
            <p:nvSpPr>
              <p:cNvPr id="145" name="任意多边形: 形状 144">
                <a:extLst>
                  <a:ext uri="{FF2B5EF4-FFF2-40B4-BE49-F238E27FC236}">
                    <a16:creationId xmlns:a16="http://schemas.microsoft.com/office/drawing/2014/main" id="{1B56E8ED-FF97-453F-A6E4-C4FC05457855}"/>
                  </a:ext>
                </a:extLst>
              </p:cNvPr>
              <p:cNvSpPr>
                <a:spLocks noRot="1" noChangeAspect="1" noMove="1" noResize="1" noEditPoints="1" noAdjustHandles="1" noChangeArrowheads="1" noChangeShapeType="1" noTextEdit="1"/>
              </p:cNvSpPr>
              <p:nvPr/>
            </p:nvSpPr>
            <p:spPr>
              <a:xfrm>
                <a:off x="129493" y="1875051"/>
                <a:ext cx="4886455" cy="4152162"/>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445963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4" grpId="0" animBg="1"/>
    </p:bld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计数排序性能分析</a:t>
            </a:r>
          </a:p>
        </p:txBody>
      </p:sp>
      <p:sp>
        <p:nvSpPr>
          <p:cNvPr id="3" name="副标题 2"/>
          <p:cNvSpPr>
            <a:spLocks noGrp="1"/>
          </p:cNvSpPr>
          <p:nvPr>
            <p:ph type="subTitle" idx="1"/>
          </p:nvPr>
        </p:nvSpPr>
        <p:spPr/>
        <p:txBody>
          <a:bodyPr/>
          <a:lstStyle/>
          <a:p>
            <a:r>
              <a:rPr lang="en-US" altLang="zh-CN" dirty="0"/>
              <a:t>10.7.1</a:t>
            </a:r>
            <a:r>
              <a:rPr lang="zh-CN" altLang="en-US" dirty="0"/>
              <a:t> 计数排序</a:t>
            </a:r>
          </a:p>
        </p:txBody>
      </p:sp>
      <p:sp>
        <p:nvSpPr>
          <p:cNvPr id="4" name="文本占位符 3"/>
          <p:cNvSpPr>
            <a:spLocks noGrp="1"/>
          </p:cNvSpPr>
          <p:nvPr>
            <p:ph type="body" idx="10"/>
          </p:nvPr>
        </p:nvSpPr>
        <p:spPr/>
        <p:txBody>
          <a:bodyPr/>
          <a:lstStyle/>
          <a:p>
            <a:r>
              <a:rPr lang="zh-CN" altLang="en-US" dirty="0"/>
              <a:t>数据结构</a:t>
            </a:r>
          </a:p>
        </p:txBody>
      </p:sp>
      <mc:AlternateContent xmlns:mc="http://schemas.openxmlformats.org/markup-compatibility/2006" xmlns:a14="http://schemas.microsoft.com/office/drawing/2010/main">
        <mc:Choice Requires="a14">
          <p:sp>
            <p:nvSpPr>
              <p:cNvPr id="5" name="内容占位符 4"/>
              <p:cNvSpPr>
                <a:spLocks noGrp="1"/>
              </p:cNvSpPr>
              <p:nvPr>
                <p:ph idx="11"/>
              </p:nvPr>
            </p:nvSpPr>
            <p:spPr>
              <a:xfrm>
                <a:off x="584225" y="1469480"/>
                <a:ext cx="11055325" cy="5057775"/>
              </a:xfrm>
              <a:ln>
                <a:noFill/>
                <a:prstDash val="dash"/>
              </a:ln>
            </p:spPr>
            <p:txBody>
              <a:bodyPr>
                <a:noAutofit/>
              </a:bodyPr>
              <a:lstStyle/>
              <a:p>
                <a:pPr>
                  <a:lnSpc>
                    <a:spcPct val="110000"/>
                  </a:lnSpc>
                </a:pPr>
                <a:r>
                  <a:rPr lang="zh-CN" altLang="en-US" sz="2800" b="1" kern="100" dirty="0">
                    <a:latin typeface="Microsoft YaHei" panose="020B0503020204020204" pitchFamily="34" charset="-122"/>
                    <a:ea typeface="Microsoft YaHei" panose="020B0503020204020204" pitchFamily="34" charset="-122"/>
                    <a:cs typeface="Times New Roman" panose="02020603050405020304" pitchFamily="18" charset="0"/>
                  </a:rPr>
                  <a:t>时间复杂度</a:t>
                </a:r>
                <a:r>
                  <a:rPr lang="zh-CN" altLang="en-US" sz="2800" kern="100" dirty="0">
                    <a:latin typeface="Microsoft YaHei" panose="020B0503020204020204" pitchFamily="34" charset="-122"/>
                    <a:ea typeface="Microsoft YaHei" panose="020B0503020204020204" pitchFamily="34" charset="-122"/>
                    <a:cs typeface="Times New Roman" panose="02020603050405020304" pitchFamily="18" charset="0"/>
                  </a:rPr>
                  <a:t>：</a:t>
                </a:r>
                <a:endParaRPr lang="en-US" altLang="zh-CN" sz="2800" kern="100" dirty="0">
                  <a:latin typeface="Microsoft YaHei" panose="020B0503020204020204" pitchFamily="34" charset="-122"/>
                  <a:ea typeface="Microsoft YaHei" panose="020B0503020204020204" pitchFamily="34" charset="-122"/>
                  <a:cs typeface="Times New Roman" panose="02020603050405020304" pitchFamily="18" charset="0"/>
                </a:endParaRPr>
              </a:p>
              <a:p>
                <a:pPr>
                  <a:lnSpc>
                    <a:spcPct val="110000"/>
                  </a:lnSpc>
                </a:pPr>
                <a:endParaRPr lang="en-US" altLang="zh-CN" sz="2800" kern="100" dirty="0">
                  <a:latin typeface="Microsoft YaHei" panose="020B0503020204020204" pitchFamily="34" charset="-122"/>
                  <a:ea typeface="Microsoft YaHei" panose="020B0503020204020204" pitchFamily="34" charset="-122"/>
                  <a:cs typeface="Times New Roman" panose="02020603050405020304" pitchFamily="18" charset="0"/>
                </a:endParaRPr>
              </a:p>
              <a:p>
                <a:pPr>
                  <a:lnSpc>
                    <a:spcPct val="110000"/>
                  </a:lnSpc>
                </a:pPr>
                <a:endParaRPr lang="en-US" altLang="zh-CN" sz="2800" kern="100" dirty="0">
                  <a:latin typeface="Microsoft YaHei" panose="020B0503020204020204" pitchFamily="34" charset="-122"/>
                  <a:ea typeface="Microsoft YaHei" panose="020B0503020204020204" pitchFamily="34" charset="-122"/>
                  <a:cs typeface="Times New Roman" panose="02020603050405020304" pitchFamily="18" charset="0"/>
                </a:endParaRPr>
              </a:p>
              <a:p>
                <a:pPr>
                  <a:lnSpc>
                    <a:spcPct val="110000"/>
                  </a:lnSpc>
                </a:pPr>
                <a:endParaRPr lang="en-US" altLang="zh-CN" sz="2800" kern="100" dirty="0">
                  <a:latin typeface="Microsoft YaHei" panose="020B0503020204020204" pitchFamily="34" charset="-122"/>
                  <a:ea typeface="Microsoft YaHei" panose="020B0503020204020204" pitchFamily="34" charset="-122"/>
                  <a:cs typeface="Times New Roman" panose="02020603050405020304" pitchFamily="18" charset="0"/>
                </a:endParaRPr>
              </a:p>
              <a:p>
                <a:pPr>
                  <a:lnSpc>
                    <a:spcPct val="110000"/>
                  </a:lnSpc>
                </a:pPr>
                <a:endParaRPr lang="en-US" altLang="zh-CN" sz="2800" kern="100" dirty="0">
                  <a:latin typeface="Microsoft YaHei" panose="020B0503020204020204" pitchFamily="34" charset="-122"/>
                  <a:ea typeface="Microsoft YaHei" panose="020B0503020204020204" pitchFamily="34" charset="-122"/>
                  <a:cs typeface="Times New Roman" panose="02020603050405020304" pitchFamily="18" charset="0"/>
                </a:endParaRPr>
              </a:p>
              <a:p>
                <a:pPr>
                  <a:lnSpc>
                    <a:spcPct val="110000"/>
                  </a:lnSpc>
                </a:pPr>
                <a:endParaRPr lang="en-US" altLang="zh-CN" sz="2800" kern="100" dirty="0">
                  <a:latin typeface="Microsoft YaHei" panose="020B0503020204020204" pitchFamily="34" charset="-122"/>
                  <a:ea typeface="Microsoft YaHei" panose="020B0503020204020204" pitchFamily="34" charset="-122"/>
                  <a:cs typeface="Times New Roman" panose="02020603050405020304" pitchFamily="18" charset="0"/>
                </a:endParaRPr>
              </a:p>
              <a:p>
                <a:pPr>
                  <a:lnSpc>
                    <a:spcPct val="110000"/>
                  </a:lnSpc>
                </a:pPr>
                <a:endParaRPr lang="en-US" altLang="zh-CN" sz="2800" b="1" kern="100" dirty="0">
                  <a:latin typeface="Microsoft YaHei" panose="020B0503020204020204" pitchFamily="34" charset="-122"/>
                  <a:ea typeface="Microsoft YaHei" panose="020B0503020204020204" pitchFamily="34" charset="-122"/>
                  <a:cs typeface="Times New Roman" panose="02020603050405020304" pitchFamily="18" charset="0"/>
                </a:endParaRPr>
              </a:p>
              <a:p>
                <a:pPr>
                  <a:lnSpc>
                    <a:spcPct val="110000"/>
                  </a:lnSpc>
                </a:pPr>
                <a:r>
                  <a:rPr lang="zh-CN" altLang="en-US" sz="2800" b="1" kern="100" dirty="0">
                    <a:latin typeface="Microsoft YaHei" panose="020B0503020204020204" pitchFamily="34" charset="-122"/>
                    <a:ea typeface="Microsoft YaHei" panose="020B0503020204020204" pitchFamily="34" charset="-122"/>
                    <a:cs typeface="Times New Roman" panose="02020603050405020304" pitchFamily="18" charset="0"/>
                  </a:rPr>
                  <a:t>空间复杂度</a:t>
                </a:r>
                <a:r>
                  <a:rPr lang="zh-CN" altLang="en-US" sz="2800" kern="100" dirty="0">
                    <a:latin typeface="Microsoft YaHei" panose="020B0503020204020204" pitchFamily="34" charset="-122"/>
                    <a:ea typeface="Microsoft YaHei" panose="020B0503020204020204" pitchFamily="34" charset="-122"/>
                    <a:cs typeface="Times New Roman" panose="02020603050405020304" pitchFamily="18" charset="0"/>
                  </a:rPr>
                  <a:t>：排序过程中需要两个额外数组 </a:t>
                </a:r>
                <a:r>
                  <a:rPr lang="en-US" altLang="zh-CN" sz="2800" kern="100" dirty="0">
                    <a:latin typeface="Microsoft YaHei" panose="020B0503020204020204" pitchFamily="34" charset="-122"/>
                    <a:ea typeface="Microsoft YaHei" panose="020B0503020204020204" pitchFamily="34" charset="-122"/>
                    <a:cs typeface="Times New Roman" panose="02020603050405020304" pitchFamily="18" charset="0"/>
                  </a:rPr>
                  <a:t>B</a:t>
                </a:r>
                <a:r>
                  <a:rPr lang="zh-CN" altLang="en-US" sz="2800" kern="100" dirty="0">
                    <a:latin typeface="Microsoft YaHei" panose="020B0503020204020204" pitchFamily="34" charset="-122"/>
                    <a:ea typeface="Microsoft YaHei" panose="020B0503020204020204" pitchFamily="34" charset="-122"/>
                    <a:cs typeface="Times New Roman" panose="02020603050405020304" pitchFamily="18" charset="0"/>
                  </a:rPr>
                  <a:t> 和 </a:t>
                </a:r>
                <a:r>
                  <a:rPr lang="en-US" altLang="zh-CN" sz="2800" kern="100" dirty="0">
                    <a:latin typeface="Microsoft YaHei" panose="020B0503020204020204" pitchFamily="34" charset="-122"/>
                    <a:ea typeface="Microsoft YaHei" panose="020B0503020204020204" pitchFamily="34" charset="-122"/>
                    <a:cs typeface="Times New Roman" panose="02020603050405020304" pitchFamily="18" charset="0"/>
                  </a:rPr>
                  <a:t>C</a:t>
                </a:r>
                <a:r>
                  <a:rPr lang="zh-CN" altLang="en-US" sz="2800" kern="100" dirty="0">
                    <a:latin typeface="Microsoft YaHei" panose="020B0503020204020204" pitchFamily="34" charset="-122"/>
                    <a:ea typeface="Microsoft YaHei" panose="020B0503020204020204" pitchFamily="34" charset="-122"/>
                    <a:cs typeface="Times New Roman" panose="02020603050405020304" pitchFamily="18" charset="0"/>
                  </a:rPr>
                  <a:t>，故空间复杂度为 </a:t>
                </a:r>
                <a14:m>
                  <m:oMath xmlns:m="http://schemas.openxmlformats.org/officeDocument/2006/math">
                    <m:r>
                      <a:rPr lang="en-US" altLang="zh-CN" sz="2800" i="1" kern="100" smtClean="0">
                        <a:latin typeface="Cambria Math" panose="02040503050406030204" pitchFamily="18" charset="0"/>
                        <a:ea typeface="Microsoft YaHei" panose="020B0503020204020204" pitchFamily="34" charset="-122"/>
                        <a:cs typeface="Times New Roman" panose="02020603050405020304" pitchFamily="18" charset="0"/>
                      </a:rPr>
                      <m:t>𝑂</m:t>
                    </m:r>
                    <m:r>
                      <a:rPr lang="en-US" altLang="zh-CN" sz="2800" i="1" kern="100" smtClean="0">
                        <a:latin typeface="Cambria Math" panose="02040503050406030204" pitchFamily="18" charset="0"/>
                        <a:ea typeface="Microsoft YaHei" panose="020B0503020204020204" pitchFamily="34" charset="-122"/>
                        <a:cs typeface="Times New Roman" panose="02020603050405020304" pitchFamily="18" charset="0"/>
                      </a:rPr>
                      <m:t>(</m:t>
                    </m:r>
                    <m:r>
                      <a:rPr lang="en-US" altLang="zh-CN" sz="2800" i="1" kern="100" smtClean="0">
                        <a:latin typeface="Cambria Math" panose="02040503050406030204" pitchFamily="18" charset="0"/>
                        <a:ea typeface="Microsoft YaHei" panose="020B0503020204020204" pitchFamily="34" charset="-122"/>
                        <a:cs typeface="Times New Roman" panose="02020603050405020304" pitchFamily="18" charset="0"/>
                      </a:rPr>
                      <m:t>𝑛</m:t>
                    </m:r>
                    <m:r>
                      <a:rPr lang="en-US" altLang="zh-CN" sz="2800" i="1" kern="100" smtClean="0">
                        <a:latin typeface="Cambria Math" panose="02040503050406030204" pitchFamily="18" charset="0"/>
                        <a:ea typeface="Microsoft YaHei" panose="020B0503020204020204" pitchFamily="34" charset="-122"/>
                        <a:cs typeface="Times New Roman" panose="02020603050405020304" pitchFamily="18" charset="0"/>
                      </a:rPr>
                      <m:t>+</m:t>
                    </m:r>
                    <m:r>
                      <a:rPr lang="en-US" altLang="zh-CN" sz="2800" i="1" kern="100" smtClean="0">
                        <a:latin typeface="Cambria Math" panose="02040503050406030204" pitchFamily="18" charset="0"/>
                        <a:ea typeface="Microsoft YaHei" panose="020B0503020204020204" pitchFamily="34" charset="-122"/>
                        <a:cs typeface="Times New Roman" panose="02020603050405020304" pitchFamily="18" charset="0"/>
                      </a:rPr>
                      <m:t>𝑘</m:t>
                    </m:r>
                    <m:r>
                      <a:rPr lang="en-US" altLang="zh-CN" sz="2800" b="0" i="0" kern="100" smtClean="0">
                        <a:latin typeface="Cambria Math" panose="02040503050406030204" pitchFamily="18" charset="0"/>
                        <a:ea typeface="Microsoft YaHei" panose="020B0503020204020204" pitchFamily="34" charset="-122"/>
                        <a:cs typeface="Times New Roman" panose="02020603050405020304" pitchFamily="18" charset="0"/>
                      </a:rPr>
                      <m:t>)</m:t>
                    </m:r>
                  </m:oMath>
                </a14:m>
                <a:r>
                  <a:rPr lang="zh-CN" altLang="en-US" sz="2800" dirty="0"/>
                  <a:t>。</a:t>
                </a:r>
                <a:endParaRPr lang="en-US" altLang="zh-CN" sz="2800" dirty="0"/>
              </a:p>
            </p:txBody>
          </p:sp>
        </mc:Choice>
        <mc:Fallback xmlns="">
          <p:sp>
            <p:nvSpPr>
              <p:cNvPr id="5" name="内容占位符 4"/>
              <p:cNvSpPr>
                <a:spLocks noGrp="1" noRot="1" noChangeAspect="1" noMove="1" noResize="1" noEditPoints="1" noAdjustHandles="1" noChangeArrowheads="1" noChangeShapeType="1" noTextEdit="1"/>
              </p:cNvSpPr>
              <p:nvPr>
                <p:ph idx="11"/>
              </p:nvPr>
            </p:nvSpPr>
            <p:spPr>
              <a:xfrm>
                <a:off x="584225" y="1469480"/>
                <a:ext cx="11055325" cy="5057775"/>
              </a:xfrm>
              <a:blipFill>
                <a:blip r:embed="rId3"/>
                <a:stretch>
                  <a:fillRect l="-1148" t="-1000" b="-5500"/>
                </a:stretch>
              </a:blipFill>
              <a:ln>
                <a:noFill/>
                <a:prstDash val="dash"/>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任意多边形: 形状 6">
                <a:extLst>
                  <a:ext uri="{FF2B5EF4-FFF2-40B4-BE49-F238E27FC236}">
                    <a16:creationId xmlns:a16="http://schemas.microsoft.com/office/drawing/2014/main" id="{9009F143-B6DF-40FF-B595-2EA928547C4A}"/>
                  </a:ext>
                </a:extLst>
              </p:cNvPr>
              <p:cNvSpPr/>
              <p:nvPr/>
            </p:nvSpPr>
            <p:spPr>
              <a:xfrm>
                <a:off x="5025311" y="1352919"/>
                <a:ext cx="6093271" cy="4152161"/>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lvl="0" eaLnBrk="0" fontAlgn="base" hangingPunct="0">
                  <a:spcBef>
                    <a:spcPct val="0"/>
                  </a:spcBef>
                  <a:spcAft>
                    <a:spcPct val="0"/>
                  </a:spcAft>
                </a:pPr>
                <a:r>
                  <a:rPr lang="zh-CN" altLang="zh-CN" dirty="0">
                    <a:latin typeface="微软雅黑" panose="020B0503020204020204" pitchFamily="34" charset="-122"/>
                    <a:ea typeface="微软雅黑" panose="020B0503020204020204" pitchFamily="34" charset="-122"/>
                  </a:rPr>
                  <a:t>———————————————</a:t>
                </a:r>
              </a:p>
              <a:p>
                <a:pPr marL="360000" lvl="0" indent="-288000" eaLnBrk="0" fontAlgn="base" hangingPunct="0">
                  <a:spcBef>
                    <a:spcPct val="0"/>
                  </a:spcBef>
                  <a:spcAft>
                    <a:spcPct val="0"/>
                  </a:spcAft>
                  <a:buFont typeface="+mj-lt"/>
                  <a:buAutoNum type="arabicPeriod"/>
                </a:pPr>
                <a:r>
                  <a:rPr lang="en-US" altLang="zh-CN" b="1" dirty="0">
                    <a:latin typeface="微软雅黑" panose="020B0503020204020204" pitchFamily="34" charset="-122"/>
                    <a:ea typeface="微软雅黑" panose="020B0503020204020204" pitchFamily="34" charset="-122"/>
                  </a:rPr>
                  <a:t>  for</a:t>
                </a:r>
                <a:r>
                  <a:rPr lang="en-US" altLang="zh-CN" dirty="0">
                    <a:latin typeface="微软雅黑" panose="020B0503020204020204" pitchFamily="34" charset="-122"/>
                    <a:ea typeface="微软雅黑" panose="020B0503020204020204" pitchFamily="34" charset="-122"/>
                  </a:rPr>
                  <a:t> </a:t>
                </a:r>
                <a14:m>
                  <m:oMath xmlns:m="http://schemas.openxmlformats.org/officeDocument/2006/math">
                    <m:r>
                      <a:rPr lang="en-US" altLang="zh-CN" b="0" i="1" smtClean="0">
                        <a:latin typeface="Cambria Math" panose="02040503050406030204" pitchFamily="18" charset="0"/>
                        <a:ea typeface="微软雅黑" panose="020B0503020204020204" pitchFamily="34" charset="-122"/>
                      </a:rPr>
                      <m:t>𝑖</m:t>
                    </m:r>
                    <m:r>
                      <a:rPr lang="en-US" altLang="zh-CN" b="0" i="1" smtClean="0">
                        <a:latin typeface="Cambria Math" panose="02040503050406030204" pitchFamily="18" charset="0"/>
                        <a:ea typeface="微软雅黑" panose="020B0503020204020204" pitchFamily="34" charset="-122"/>
                      </a:rPr>
                      <m:t>←0</m:t>
                    </m:r>
                  </m:oMath>
                </a14:m>
                <a:r>
                  <a:rPr lang="en-US" altLang="zh-CN" dirty="0">
                    <a:latin typeface="微软雅黑" panose="020B0503020204020204" pitchFamily="34" charset="-122"/>
                    <a:ea typeface="微软雅黑" panose="020B0503020204020204" pitchFamily="34" charset="-122"/>
                  </a:rPr>
                  <a:t> </a:t>
                </a:r>
                <a:r>
                  <a:rPr lang="en-US" altLang="zh-CN" b="1" dirty="0">
                    <a:latin typeface="微软雅黑" panose="020B0503020204020204" pitchFamily="34" charset="-122"/>
                    <a:ea typeface="微软雅黑" panose="020B0503020204020204" pitchFamily="34" charset="-122"/>
                  </a:rPr>
                  <a:t>to</a:t>
                </a:r>
                <a:r>
                  <a:rPr lang="en-US" altLang="zh-CN" dirty="0">
                    <a:latin typeface="微软雅黑" panose="020B0503020204020204" pitchFamily="34" charset="-122"/>
                    <a:ea typeface="微软雅黑" panose="020B0503020204020204" pitchFamily="34" charset="-122"/>
                  </a:rPr>
                  <a:t> </a:t>
                </a:r>
                <a14:m>
                  <m:oMath xmlns:m="http://schemas.openxmlformats.org/officeDocument/2006/math">
                    <m:r>
                      <a:rPr lang="en-US" altLang="zh-CN" b="0" i="1" smtClean="0">
                        <a:latin typeface="Cambria Math" panose="02040503050406030204" pitchFamily="18" charset="0"/>
                        <a:ea typeface="微软雅黑" panose="020B0503020204020204" pitchFamily="34" charset="-122"/>
                      </a:rPr>
                      <m:t>𝑘</m:t>
                    </m:r>
                  </m:oMath>
                </a14:m>
                <a:r>
                  <a:rPr lang="en-US" altLang="zh-CN" dirty="0">
                    <a:latin typeface="微软雅黑" panose="020B0503020204020204" pitchFamily="34" charset="-122"/>
                    <a:ea typeface="微软雅黑" panose="020B0503020204020204" pitchFamily="34" charset="-122"/>
                  </a:rPr>
                  <a:t> </a:t>
                </a:r>
                <a:r>
                  <a:rPr lang="en-US" altLang="zh-CN" b="1" dirty="0">
                    <a:latin typeface="微软雅黑" panose="020B0503020204020204" pitchFamily="34" charset="-122"/>
                    <a:ea typeface="微软雅黑" panose="020B0503020204020204" pitchFamily="34" charset="-122"/>
                  </a:rPr>
                  <a:t>do</a:t>
                </a:r>
              </a:p>
              <a:p>
                <a:pPr marL="360000" lvl="0" indent="-288000" eaLnBrk="0" fontAlgn="base" hangingPunct="0">
                  <a:spcBef>
                    <a:spcPct val="0"/>
                  </a:spcBef>
                  <a:spcAft>
                    <a:spcPct val="0"/>
                  </a:spcAft>
                  <a:buFont typeface="+mj-lt"/>
                  <a:buAutoNum type="arabicPeriod"/>
                </a:pPr>
                <a:r>
                  <a:rPr lang="en-US" altLang="zh-CN" dirty="0">
                    <a:latin typeface="微软雅黑" panose="020B0503020204020204" pitchFamily="34" charset="-122"/>
                    <a:ea typeface="微软雅黑" panose="020B0503020204020204" pitchFamily="34" charset="-122"/>
                  </a:rPr>
                  <a:t>  |   </a:t>
                </a:r>
                <a14:m>
                  <m:oMath xmlns:m="http://schemas.openxmlformats.org/officeDocument/2006/math">
                    <m:r>
                      <a:rPr lang="en-US" altLang="zh-CN" b="0" i="1" smtClean="0">
                        <a:latin typeface="Cambria Math" panose="02040503050406030204" pitchFamily="18" charset="0"/>
                        <a:ea typeface="微软雅黑" panose="020B0503020204020204" pitchFamily="34" charset="-122"/>
                      </a:rPr>
                      <m:t>𝐶</m:t>
                    </m:r>
                    <m:d>
                      <m:dPr>
                        <m:begChr m:val="["/>
                        <m:endChr m:val="]"/>
                        <m:ctrlPr>
                          <a:rPr lang="en-US" altLang="zh-CN" b="0" i="1" smtClean="0">
                            <a:latin typeface="Cambria Math" panose="02040503050406030204" pitchFamily="18" charset="0"/>
                            <a:ea typeface="微软雅黑" panose="020B0503020204020204" pitchFamily="34" charset="-122"/>
                          </a:rPr>
                        </m:ctrlPr>
                      </m:dPr>
                      <m:e>
                        <m:r>
                          <a:rPr lang="en-US" altLang="zh-CN" b="0" i="1" smtClean="0">
                            <a:latin typeface="Cambria Math" panose="02040503050406030204" pitchFamily="18" charset="0"/>
                            <a:ea typeface="微软雅黑" panose="020B0503020204020204" pitchFamily="34" charset="-122"/>
                          </a:rPr>
                          <m:t>𝑖</m:t>
                        </m:r>
                      </m:e>
                    </m:d>
                    <m:r>
                      <a:rPr lang="en-US" altLang="zh-CN" b="0" i="1" smtClean="0">
                        <a:latin typeface="Cambria Math" panose="02040503050406030204" pitchFamily="18" charset="0"/>
                        <a:ea typeface="微软雅黑" panose="020B0503020204020204" pitchFamily="34" charset="-122"/>
                      </a:rPr>
                      <m:t>←0</m:t>
                    </m:r>
                  </m:oMath>
                </a14:m>
                <a:endParaRPr lang="en-US" altLang="zh-CN"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en-US" altLang="zh-CN" b="1" dirty="0">
                    <a:latin typeface="微软雅黑" panose="020B0503020204020204" pitchFamily="34" charset="-122"/>
                    <a:ea typeface="微软雅黑" panose="020B0503020204020204" pitchFamily="34" charset="-122"/>
                  </a:rPr>
                  <a:t>  end</a:t>
                </a:r>
                <a:r>
                  <a:rPr lang="zh-CN" altLang="zh-CN"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             </a:t>
                </a:r>
                <a:endParaRPr lang="en-US" altLang="zh-CN"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en-US" altLang="zh-CN" b="1" dirty="0">
                    <a:latin typeface="微软雅黑" panose="020B0503020204020204" pitchFamily="34" charset="-122"/>
                    <a:ea typeface="微软雅黑" panose="020B0503020204020204" pitchFamily="34" charset="-122"/>
                  </a:rPr>
                  <a:t>  for</a:t>
                </a:r>
                <a:r>
                  <a:rPr lang="en-US" altLang="zh-CN" dirty="0">
                    <a:latin typeface="微软雅黑" panose="020B0503020204020204" pitchFamily="34" charset="-122"/>
                    <a:ea typeface="微软雅黑" panose="020B0503020204020204" pitchFamily="34" charset="-122"/>
                  </a:rPr>
                  <a:t> </a:t>
                </a:r>
                <a14:m>
                  <m:oMath xmlns:m="http://schemas.openxmlformats.org/officeDocument/2006/math">
                    <m:r>
                      <a:rPr lang="en-US" altLang="zh-CN" b="0" i="1" smtClean="0">
                        <a:latin typeface="Cambria Math" panose="02040503050406030204" pitchFamily="18" charset="0"/>
                        <a:ea typeface="微软雅黑" panose="020B0503020204020204" pitchFamily="34" charset="-122"/>
                      </a:rPr>
                      <m:t>𝑗</m:t>
                    </m:r>
                    <m:r>
                      <a:rPr lang="en-US" altLang="zh-CN" i="1">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1</m:t>
                    </m:r>
                  </m:oMath>
                </a14:m>
                <a:r>
                  <a:rPr lang="en-US" altLang="zh-CN" dirty="0">
                    <a:latin typeface="微软雅黑" panose="020B0503020204020204" pitchFamily="34" charset="-122"/>
                    <a:ea typeface="微软雅黑" panose="020B0503020204020204" pitchFamily="34" charset="-122"/>
                  </a:rPr>
                  <a:t> </a:t>
                </a:r>
                <a:r>
                  <a:rPr lang="en-US" altLang="zh-CN" b="1" dirty="0">
                    <a:latin typeface="微软雅黑" panose="020B0503020204020204" pitchFamily="34" charset="-122"/>
                    <a:ea typeface="微软雅黑" panose="020B0503020204020204" pitchFamily="34" charset="-122"/>
                  </a:rPr>
                  <a:t>to</a:t>
                </a:r>
                <a:r>
                  <a:rPr lang="en-US" altLang="zh-CN" dirty="0">
                    <a:latin typeface="微软雅黑" panose="020B0503020204020204" pitchFamily="34" charset="-122"/>
                    <a:ea typeface="微软雅黑" panose="020B0503020204020204" pitchFamily="34" charset="-122"/>
                  </a:rPr>
                  <a:t> </a:t>
                </a:r>
                <a14:m>
                  <m:oMath xmlns:m="http://schemas.openxmlformats.org/officeDocument/2006/math">
                    <m:r>
                      <a:rPr lang="en-US" altLang="zh-CN" b="0" i="1" smtClean="0">
                        <a:latin typeface="Cambria Math" panose="02040503050406030204" pitchFamily="18" charset="0"/>
                        <a:ea typeface="微软雅黑" panose="020B0503020204020204" pitchFamily="34" charset="-122"/>
                      </a:rPr>
                      <m:t>𝑛</m:t>
                    </m:r>
                  </m:oMath>
                </a14:m>
                <a:r>
                  <a:rPr lang="en-US" altLang="zh-CN" dirty="0">
                    <a:latin typeface="微软雅黑" panose="020B0503020204020204" pitchFamily="34" charset="-122"/>
                    <a:ea typeface="微软雅黑" panose="020B0503020204020204" pitchFamily="34" charset="-122"/>
                  </a:rPr>
                  <a:t> </a:t>
                </a:r>
                <a:r>
                  <a:rPr lang="en-US" altLang="zh-CN" b="1" dirty="0">
                    <a:latin typeface="微软雅黑" panose="020B0503020204020204" pitchFamily="34" charset="-122"/>
                    <a:ea typeface="微软雅黑" panose="020B0503020204020204" pitchFamily="34" charset="-122"/>
                  </a:rPr>
                  <a:t>do</a:t>
                </a:r>
              </a:p>
              <a:p>
                <a:pPr marL="360000" lvl="0" indent="-288000" eaLnBrk="0" fontAlgn="base" hangingPunct="0">
                  <a:spcBef>
                    <a:spcPct val="0"/>
                  </a:spcBef>
                  <a:spcAft>
                    <a:spcPct val="0"/>
                  </a:spcAft>
                  <a:buFont typeface="+mj-lt"/>
                  <a:buAutoNum type="arabicPeriod"/>
                </a:pPr>
                <a:r>
                  <a:rPr lang="en-US" altLang="zh-CN" dirty="0">
                    <a:latin typeface="微软雅黑" panose="020B0503020204020204" pitchFamily="34" charset="-122"/>
                    <a:ea typeface="微软雅黑" panose="020B0503020204020204" pitchFamily="34" charset="-122"/>
                  </a:rPr>
                  <a:t>  |   </a:t>
                </a:r>
                <a14:m>
                  <m:oMath xmlns:m="http://schemas.openxmlformats.org/officeDocument/2006/math">
                    <m:r>
                      <a:rPr lang="en-US" altLang="zh-CN" i="1">
                        <a:latin typeface="Cambria Math" panose="02040503050406030204" pitchFamily="18" charset="0"/>
                        <a:ea typeface="微软雅黑" panose="020B0503020204020204" pitchFamily="34" charset="-122"/>
                      </a:rPr>
                      <m:t>𝐶</m:t>
                    </m:r>
                    <m:d>
                      <m:dPr>
                        <m:begChr m:val="["/>
                        <m:endChr m:val="]"/>
                        <m:ctrlPr>
                          <a:rPr lang="en-US" altLang="zh-CN" i="1">
                            <a:latin typeface="Cambria Math" panose="02040503050406030204" pitchFamily="18" charset="0"/>
                            <a:ea typeface="微软雅黑" panose="020B0503020204020204" pitchFamily="34" charset="-122"/>
                          </a:rPr>
                        </m:ctrlPr>
                      </m:dPr>
                      <m:e>
                        <m:r>
                          <a:rPr lang="en-US" altLang="zh-CN" b="0" i="1" smtClean="0">
                            <a:latin typeface="Cambria Math" panose="02040503050406030204" pitchFamily="18" charset="0"/>
                            <a:ea typeface="微软雅黑" panose="020B0503020204020204" pitchFamily="34" charset="-122"/>
                          </a:rPr>
                          <m:t>𝐴</m:t>
                        </m:r>
                        <m:r>
                          <a:rPr lang="en-US" altLang="zh-CN" b="0" i="1" smtClean="0">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𝑗</m:t>
                        </m:r>
                      </m:e>
                    </m:d>
                    <m:r>
                      <a:rPr lang="en-US" altLang="zh-CN" b="0" i="1" smtClean="0">
                        <a:latin typeface="Cambria Math" panose="02040503050406030204" pitchFamily="18" charset="0"/>
                        <a:ea typeface="微软雅黑" panose="020B0503020204020204" pitchFamily="34" charset="-122"/>
                      </a:rPr>
                      <m:t>]</m:t>
                    </m:r>
                    <m:r>
                      <a:rPr lang="en-US" altLang="zh-CN" i="1">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𝐶</m:t>
                    </m:r>
                    <m:d>
                      <m:dPr>
                        <m:begChr m:val="["/>
                        <m:endChr m:val="]"/>
                        <m:ctrlPr>
                          <a:rPr lang="en-US" altLang="zh-CN" b="0" i="1" smtClean="0">
                            <a:latin typeface="Cambria Math" panose="02040503050406030204" pitchFamily="18" charset="0"/>
                            <a:ea typeface="微软雅黑" panose="020B0503020204020204" pitchFamily="34" charset="-122"/>
                          </a:rPr>
                        </m:ctrlPr>
                      </m:dPr>
                      <m:e>
                        <m:r>
                          <a:rPr lang="en-US" altLang="zh-CN" b="0" i="1" smtClean="0">
                            <a:latin typeface="Cambria Math" panose="02040503050406030204" pitchFamily="18" charset="0"/>
                            <a:ea typeface="微软雅黑" panose="020B0503020204020204" pitchFamily="34" charset="-122"/>
                          </a:rPr>
                          <m:t>𝐴</m:t>
                        </m:r>
                        <m:d>
                          <m:dPr>
                            <m:begChr m:val="["/>
                            <m:endChr m:val="]"/>
                            <m:ctrlPr>
                              <a:rPr lang="en-US" altLang="zh-CN" b="0" i="1" smtClean="0">
                                <a:latin typeface="Cambria Math" panose="02040503050406030204" pitchFamily="18" charset="0"/>
                                <a:ea typeface="微软雅黑" panose="020B0503020204020204" pitchFamily="34" charset="-122"/>
                              </a:rPr>
                            </m:ctrlPr>
                          </m:dPr>
                          <m:e>
                            <m:r>
                              <a:rPr lang="en-US" altLang="zh-CN" b="0" i="1" smtClean="0">
                                <a:latin typeface="Cambria Math" panose="02040503050406030204" pitchFamily="18" charset="0"/>
                                <a:ea typeface="微软雅黑" panose="020B0503020204020204" pitchFamily="34" charset="-122"/>
                              </a:rPr>
                              <m:t>𝑗</m:t>
                            </m:r>
                          </m:e>
                        </m:d>
                      </m:e>
                    </m:d>
                    <m:r>
                      <a:rPr lang="en-US" altLang="zh-CN" b="0" i="1" smtClean="0">
                        <a:latin typeface="Cambria Math" panose="02040503050406030204" pitchFamily="18" charset="0"/>
                        <a:ea typeface="微软雅黑" panose="020B0503020204020204" pitchFamily="34" charset="-122"/>
                      </a:rPr>
                      <m:t>+1</m:t>
                    </m:r>
                  </m:oMath>
                </a14:m>
                <a:endParaRPr lang="en-US" altLang="zh-CN"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en-US" altLang="zh-CN" b="1" dirty="0">
                    <a:latin typeface="微软雅黑" panose="020B0503020204020204" pitchFamily="34" charset="-122"/>
                    <a:ea typeface="微软雅黑" panose="020B0503020204020204" pitchFamily="34" charset="-122"/>
                  </a:rPr>
                  <a:t>  end             </a:t>
                </a:r>
                <a:r>
                  <a:rPr lang="en-US" altLang="zh-CN" dirty="0">
                    <a:latin typeface="微软雅黑" panose="020B0503020204020204" pitchFamily="34" charset="-122"/>
                    <a:ea typeface="微软雅黑" panose="020B0503020204020204" pitchFamily="34" charset="-122"/>
                  </a:rPr>
                  <a:t>//C[</a:t>
                </a:r>
                <a:r>
                  <a:rPr lang="en-US" altLang="zh-CN" dirty="0" err="1">
                    <a:latin typeface="微软雅黑" panose="020B0503020204020204" pitchFamily="34" charset="-122"/>
                    <a:ea typeface="微软雅黑" panose="020B0503020204020204" pitchFamily="34" charset="-122"/>
                  </a:rPr>
                  <a:t>i</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记录序列</a:t>
                </a:r>
                <a:r>
                  <a:rPr lang="en-US" altLang="zh-CN" dirty="0">
                    <a:latin typeface="微软雅黑" panose="020B0503020204020204" pitchFamily="34" charset="-122"/>
                    <a:ea typeface="微软雅黑" panose="020B0503020204020204" pitchFamily="34" charset="-122"/>
                  </a:rPr>
                  <a:t>A</a:t>
                </a:r>
                <a:r>
                  <a:rPr lang="zh-CN" altLang="en-US" dirty="0">
                    <a:latin typeface="微软雅黑" panose="020B0503020204020204" pitchFamily="34" charset="-122"/>
                    <a:ea typeface="微软雅黑" panose="020B0503020204020204" pitchFamily="34" charset="-122"/>
                  </a:rPr>
                  <a:t>中</a:t>
                </a:r>
                <a:r>
                  <a:rPr lang="zh-CN" altLang="en-US" dirty="0">
                    <a:solidFill>
                      <a:srgbClr val="FFFF00"/>
                    </a:solidFill>
                    <a:latin typeface="微软雅黑" panose="020B0503020204020204" pitchFamily="34" charset="-122"/>
                    <a:ea typeface="微软雅黑" panose="020B0503020204020204" pitchFamily="34" charset="-122"/>
                  </a:rPr>
                  <a:t>等于</a:t>
                </a:r>
                <a:r>
                  <a:rPr lang="en-US" altLang="zh-CN" dirty="0">
                    <a:solidFill>
                      <a:srgbClr val="FFFF00"/>
                    </a:solidFill>
                    <a:latin typeface="微软雅黑" panose="020B0503020204020204" pitchFamily="34" charset="-122"/>
                    <a:ea typeface="微软雅黑" panose="020B0503020204020204" pitchFamily="34" charset="-122"/>
                  </a:rPr>
                  <a:t>i</a:t>
                </a:r>
                <a:r>
                  <a:rPr lang="zh-CN" altLang="en-US" dirty="0">
                    <a:latin typeface="微软雅黑" panose="020B0503020204020204" pitchFamily="34" charset="-122"/>
                    <a:ea typeface="微软雅黑" panose="020B0503020204020204" pitchFamily="34" charset="-122"/>
                  </a:rPr>
                  <a:t>的元素个数</a:t>
                </a:r>
                <a:endParaRPr lang="en-US" altLang="zh-CN" b="1"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en-US" altLang="zh-CN" b="1" dirty="0">
                    <a:latin typeface="微软雅黑" panose="020B0503020204020204" pitchFamily="34" charset="-122"/>
                    <a:ea typeface="微软雅黑" panose="020B0503020204020204" pitchFamily="34" charset="-122"/>
                  </a:rPr>
                  <a:t>  for</a:t>
                </a:r>
                <a:r>
                  <a:rPr lang="en-US" altLang="zh-CN" dirty="0">
                    <a:latin typeface="微软雅黑" panose="020B0503020204020204" pitchFamily="34" charset="-122"/>
                    <a:ea typeface="微软雅黑" panose="020B0503020204020204" pitchFamily="34" charset="-122"/>
                  </a:rPr>
                  <a:t> </a:t>
                </a:r>
                <a14:m>
                  <m:oMath xmlns:m="http://schemas.openxmlformats.org/officeDocument/2006/math">
                    <m:r>
                      <a:rPr lang="en-US" altLang="zh-CN" b="0" i="1" smtClean="0">
                        <a:latin typeface="Cambria Math" panose="02040503050406030204" pitchFamily="18" charset="0"/>
                        <a:ea typeface="微软雅黑" panose="020B0503020204020204" pitchFamily="34" charset="-122"/>
                      </a:rPr>
                      <m:t>𝑖</m:t>
                    </m:r>
                    <m:r>
                      <a:rPr lang="en-US" altLang="zh-CN" i="1">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1</m:t>
                    </m:r>
                  </m:oMath>
                </a14:m>
                <a:r>
                  <a:rPr lang="en-US" altLang="zh-CN" dirty="0">
                    <a:latin typeface="微软雅黑" panose="020B0503020204020204" pitchFamily="34" charset="-122"/>
                    <a:ea typeface="微软雅黑" panose="020B0503020204020204" pitchFamily="34" charset="-122"/>
                  </a:rPr>
                  <a:t> </a:t>
                </a:r>
                <a:r>
                  <a:rPr lang="en-US" altLang="zh-CN" b="1" dirty="0">
                    <a:latin typeface="微软雅黑" panose="020B0503020204020204" pitchFamily="34" charset="-122"/>
                    <a:ea typeface="微软雅黑" panose="020B0503020204020204" pitchFamily="34" charset="-122"/>
                  </a:rPr>
                  <a:t>to</a:t>
                </a:r>
                <a:r>
                  <a:rPr lang="en-US" altLang="zh-CN" dirty="0">
                    <a:latin typeface="微软雅黑" panose="020B0503020204020204" pitchFamily="34" charset="-122"/>
                    <a:ea typeface="微软雅黑" panose="020B0503020204020204" pitchFamily="34" charset="-122"/>
                  </a:rPr>
                  <a:t> </a:t>
                </a:r>
                <a14:m>
                  <m:oMath xmlns:m="http://schemas.openxmlformats.org/officeDocument/2006/math">
                    <m:r>
                      <a:rPr lang="en-US" altLang="zh-CN" b="0" i="1" smtClean="0">
                        <a:latin typeface="Cambria Math" panose="02040503050406030204" pitchFamily="18" charset="0"/>
                        <a:ea typeface="微软雅黑" panose="020B0503020204020204" pitchFamily="34" charset="-122"/>
                      </a:rPr>
                      <m:t>𝑘</m:t>
                    </m:r>
                  </m:oMath>
                </a14:m>
                <a:r>
                  <a:rPr lang="en-US" altLang="zh-CN" dirty="0">
                    <a:latin typeface="微软雅黑" panose="020B0503020204020204" pitchFamily="34" charset="-122"/>
                    <a:ea typeface="微软雅黑" panose="020B0503020204020204" pitchFamily="34" charset="-122"/>
                  </a:rPr>
                  <a:t> </a:t>
                </a:r>
                <a:r>
                  <a:rPr lang="en-US" altLang="zh-CN" b="1" dirty="0">
                    <a:latin typeface="微软雅黑" panose="020B0503020204020204" pitchFamily="34" charset="-122"/>
                    <a:ea typeface="微软雅黑" panose="020B0503020204020204" pitchFamily="34" charset="-122"/>
                  </a:rPr>
                  <a:t>do</a:t>
                </a:r>
              </a:p>
              <a:p>
                <a:pPr marL="360000" lvl="0" indent="-288000" eaLnBrk="0" fontAlgn="base" hangingPunct="0">
                  <a:spcBef>
                    <a:spcPct val="0"/>
                  </a:spcBef>
                  <a:spcAft>
                    <a:spcPct val="0"/>
                  </a:spcAft>
                  <a:buFont typeface="+mj-lt"/>
                  <a:buAutoNum type="arabicPeriod"/>
                </a:pPr>
                <a:r>
                  <a:rPr lang="en-US" altLang="zh-CN" dirty="0">
                    <a:latin typeface="微软雅黑" panose="020B0503020204020204" pitchFamily="34" charset="-122"/>
                    <a:ea typeface="微软雅黑" panose="020B0503020204020204" pitchFamily="34" charset="-122"/>
                  </a:rPr>
                  <a:t>  |   </a:t>
                </a:r>
                <a14:m>
                  <m:oMath xmlns:m="http://schemas.openxmlformats.org/officeDocument/2006/math">
                    <m:r>
                      <a:rPr lang="en-US" altLang="zh-CN" i="1">
                        <a:latin typeface="Cambria Math" panose="02040503050406030204" pitchFamily="18" charset="0"/>
                        <a:ea typeface="微软雅黑" panose="020B0503020204020204" pitchFamily="34" charset="-122"/>
                      </a:rPr>
                      <m:t>𝐶</m:t>
                    </m:r>
                    <m:d>
                      <m:dPr>
                        <m:begChr m:val="["/>
                        <m:endChr m:val="]"/>
                        <m:ctrlPr>
                          <a:rPr lang="en-US" altLang="zh-CN" i="1">
                            <a:latin typeface="Cambria Math" panose="02040503050406030204" pitchFamily="18" charset="0"/>
                            <a:ea typeface="微软雅黑" panose="020B0503020204020204" pitchFamily="34" charset="-122"/>
                          </a:rPr>
                        </m:ctrlPr>
                      </m:dPr>
                      <m:e>
                        <m:r>
                          <a:rPr lang="en-US" altLang="zh-CN" b="0" i="1" smtClean="0">
                            <a:latin typeface="Cambria Math" panose="02040503050406030204" pitchFamily="18" charset="0"/>
                            <a:ea typeface="微软雅黑" panose="020B0503020204020204" pitchFamily="34" charset="-122"/>
                          </a:rPr>
                          <m:t>𝑖</m:t>
                        </m:r>
                      </m:e>
                    </m:d>
                    <m:r>
                      <a:rPr lang="en-US" altLang="zh-CN" i="1">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  </m:t>
                    </m:r>
                    <m:r>
                      <a:rPr lang="en-US" altLang="zh-CN" b="0" i="1" smtClean="0">
                        <a:latin typeface="Cambria Math" panose="02040503050406030204" pitchFamily="18" charset="0"/>
                        <a:ea typeface="微软雅黑" panose="020B0503020204020204" pitchFamily="34" charset="-122"/>
                      </a:rPr>
                      <m:t>𝐶</m:t>
                    </m:r>
                    <m:d>
                      <m:dPr>
                        <m:begChr m:val="["/>
                        <m:endChr m:val="]"/>
                        <m:ctrlPr>
                          <a:rPr lang="en-US" altLang="zh-CN" b="0" i="1" smtClean="0">
                            <a:latin typeface="Cambria Math" panose="02040503050406030204" pitchFamily="18" charset="0"/>
                            <a:ea typeface="微软雅黑" panose="020B0503020204020204" pitchFamily="34" charset="-122"/>
                          </a:rPr>
                        </m:ctrlPr>
                      </m:dPr>
                      <m:e>
                        <m:r>
                          <a:rPr lang="en-US" altLang="zh-CN" b="0" i="1" smtClean="0">
                            <a:latin typeface="Cambria Math" panose="02040503050406030204" pitchFamily="18" charset="0"/>
                            <a:ea typeface="微软雅黑" panose="020B0503020204020204" pitchFamily="34" charset="-122"/>
                          </a:rPr>
                          <m:t>𝑖</m:t>
                        </m:r>
                      </m:e>
                    </m:d>
                    <m:r>
                      <a:rPr lang="en-US" altLang="zh-CN" b="0" i="1" smtClean="0">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𝐶</m:t>
                    </m:r>
                    <m:r>
                      <a:rPr lang="en-US" altLang="zh-CN" b="0" i="1" smtClean="0">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𝑖</m:t>
                    </m:r>
                    <m:r>
                      <a:rPr lang="en-US" altLang="zh-CN" b="0" i="1" smtClean="0">
                        <a:latin typeface="Cambria Math" panose="02040503050406030204" pitchFamily="18" charset="0"/>
                        <a:ea typeface="微软雅黑" panose="020B0503020204020204" pitchFamily="34" charset="-122"/>
                      </a:rPr>
                      <m:t>−1]</m:t>
                    </m:r>
                  </m:oMath>
                </a14:m>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前缀和！</a:t>
                </a:r>
                <a:endParaRPr lang="en-US" altLang="zh-CN"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en-US" altLang="zh-CN" b="1" dirty="0">
                    <a:latin typeface="微软雅黑" panose="020B0503020204020204" pitchFamily="34" charset="-122"/>
                    <a:ea typeface="微软雅黑" panose="020B0503020204020204" pitchFamily="34" charset="-122"/>
                  </a:rPr>
                  <a:t>  end            </a:t>
                </a:r>
                <a:r>
                  <a:rPr lang="en-US" altLang="zh-CN" dirty="0">
                    <a:latin typeface="微软雅黑" panose="020B0503020204020204" pitchFamily="34" charset="-122"/>
                    <a:ea typeface="微软雅黑" panose="020B0503020204020204" pitchFamily="34" charset="-122"/>
                  </a:rPr>
                  <a:t>//C[</a:t>
                </a:r>
                <a:r>
                  <a:rPr lang="en-US" altLang="zh-CN" dirty="0" err="1">
                    <a:latin typeface="微软雅黑" panose="020B0503020204020204" pitchFamily="34" charset="-122"/>
                    <a:ea typeface="微软雅黑" panose="020B0503020204020204" pitchFamily="34" charset="-122"/>
                  </a:rPr>
                  <a:t>i</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记录序列</a:t>
                </a:r>
                <a:r>
                  <a:rPr lang="en-US" altLang="zh-CN" dirty="0">
                    <a:latin typeface="微软雅黑" panose="020B0503020204020204" pitchFamily="34" charset="-122"/>
                    <a:ea typeface="微软雅黑" panose="020B0503020204020204" pitchFamily="34" charset="-122"/>
                  </a:rPr>
                  <a:t>A</a:t>
                </a:r>
                <a:r>
                  <a:rPr lang="zh-CN" altLang="en-US" dirty="0">
                    <a:latin typeface="微软雅黑" panose="020B0503020204020204" pitchFamily="34" charset="-122"/>
                    <a:ea typeface="微软雅黑" panose="020B0503020204020204" pitchFamily="34" charset="-122"/>
                  </a:rPr>
                  <a:t>中</a:t>
                </a:r>
                <a:r>
                  <a:rPr lang="zh-CN" altLang="en-US" dirty="0">
                    <a:solidFill>
                      <a:schemeClr val="accent4">
                        <a:lumMod val="60000"/>
                        <a:lumOff val="40000"/>
                      </a:schemeClr>
                    </a:solidFill>
                    <a:latin typeface="微软雅黑" panose="020B0503020204020204" pitchFamily="34" charset="-122"/>
                    <a:ea typeface="微软雅黑" panose="020B0503020204020204" pitchFamily="34" charset="-122"/>
                  </a:rPr>
                  <a:t>小于等于</a:t>
                </a:r>
                <a:r>
                  <a:rPr lang="en-US" altLang="zh-CN" dirty="0">
                    <a:solidFill>
                      <a:srgbClr val="FFFF00"/>
                    </a:solidFill>
                    <a:latin typeface="微软雅黑" panose="020B0503020204020204" pitchFamily="34" charset="-122"/>
                    <a:ea typeface="微软雅黑" panose="020B0503020204020204" pitchFamily="34" charset="-122"/>
                  </a:rPr>
                  <a:t>i</a:t>
                </a:r>
                <a:r>
                  <a:rPr lang="zh-CN" altLang="en-US" dirty="0">
                    <a:latin typeface="微软雅黑" panose="020B0503020204020204" pitchFamily="34" charset="-122"/>
                    <a:ea typeface="微软雅黑" panose="020B0503020204020204" pitchFamily="34" charset="-122"/>
                  </a:rPr>
                  <a:t>的元素个数</a:t>
                </a:r>
                <a:endParaRPr lang="en-US" altLang="zh-CN" b="1"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en-US" altLang="zh-CN" b="1" dirty="0">
                    <a:latin typeface="微软雅黑" panose="020B0503020204020204" pitchFamily="34" charset="-122"/>
                    <a:ea typeface="微软雅黑" panose="020B0503020204020204" pitchFamily="34" charset="-122"/>
                  </a:rPr>
                  <a:t> for</a:t>
                </a:r>
                <a:r>
                  <a:rPr lang="en-US" altLang="zh-CN" dirty="0">
                    <a:latin typeface="微软雅黑" panose="020B0503020204020204" pitchFamily="34" charset="-122"/>
                    <a:ea typeface="微软雅黑" panose="020B0503020204020204" pitchFamily="34" charset="-122"/>
                  </a:rPr>
                  <a:t> </a:t>
                </a:r>
                <a14:m>
                  <m:oMath xmlns:m="http://schemas.openxmlformats.org/officeDocument/2006/math">
                    <m:r>
                      <a:rPr lang="en-US" altLang="zh-CN" b="0" i="1" smtClean="0">
                        <a:latin typeface="Cambria Math" panose="02040503050406030204" pitchFamily="18" charset="0"/>
                        <a:ea typeface="微软雅黑" panose="020B0503020204020204" pitchFamily="34" charset="-122"/>
                      </a:rPr>
                      <m:t>𝑗</m:t>
                    </m:r>
                    <m:r>
                      <a:rPr lang="en-US" altLang="zh-CN" i="1">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𝑛</m:t>
                    </m:r>
                  </m:oMath>
                </a14:m>
                <a:r>
                  <a:rPr lang="en-US" altLang="zh-CN" dirty="0">
                    <a:latin typeface="微软雅黑" panose="020B0503020204020204" pitchFamily="34" charset="-122"/>
                    <a:ea typeface="微软雅黑" panose="020B0503020204020204" pitchFamily="34" charset="-122"/>
                  </a:rPr>
                  <a:t> </a:t>
                </a:r>
                <a:r>
                  <a:rPr lang="en-US" altLang="zh-CN" b="1" dirty="0">
                    <a:latin typeface="微软雅黑" panose="020B0503020204020204" pitchFamily="34" charset="-122"/>
                    <a:ea typeface="微软雅黑" panose="020B0503020204020204" pitchFamily="34" charset="-122"/>
                  </a:rPr>
                  <a:t>to</a:t>
                </a:r>
                <a:r>
                  <a:rPr lang="en-US" altLang="zh-CN" dirty="0">
                    <a:latin typeface="微软雅黑" panose="020B0503020204020204" pitchFamily="34" charset="-122"/>
                    <a:ea typeface="微软雅黑" panose="020B0503020204020204" pitchFamily="34" charset="-122"/>
                  </a:rPr>
                  <a:t> </a:t>
                </a:r>
                <a14:m>
                  <m:oMath xmlns:m="http://schemas.openxmlformats.org/officeDocument/2006/math">
                    <m:r>
                      <a:rPr lang="en-US" altLang="zh-CN" b="0" i="0" smtClean="0">
                        <a:latin typeface="Cambria Math" panose="02040503050406030204" pitchFamily="18" charset="0"/>
                        <a:ea typeface="微软雅黑" panose="020B0503020204020204" pitchFamily="34" charset="-122"/>
                      </a:rPr>
                      <m:t>1</m:t>
                    </m:r>
                  </m:oMath>
                </a14:m>
                <a:r>
                  <a:rPr lang="en-US" altLang="zh-CN" dirty="0">
                    <a:latin typeface="微软雅黑" panose="020B0503020204020204" pitchFamily="34" charset="-122"/>
                    <a:ea typeface="微软雅黑" panose="020B0503020204020204" pitchFamily="34" charset="-122"/>
                  </a:rPr>
                  <a:t> </a:t>
                </a:r>
                <a:r>
                  <a:rPr lang="en-US" altLang="zh-CN" b="1" dirty="0">
                    <a:latin typeface="微软雅黑" panose="020B0503020204020204" pitchFamily="34" charset="-122"/>
                    <a:ea typeface="微软雅黑" panose="020B0503020204020204" pitchFamily="34" charset="-122"/>
                  </a:rPr>
                  <a:t>do</a:t>
                </a:r>
              </a:p>
              <a:p>
                <a:pPr marL="360000" lvl="0" indent="-288000" eaLnBrk="0" fontAlgn="base" hangingPunct="0">
                  <a:spcBef>
                    <a:spcPct val="0"/>
                  </a:spcBef>
                  <a:spcAft>
                    <a:spcPct val="0"/>
                  </a:spcAft>
                  <a:buFont typeface="+mj-lt"/>
                  <a:buAutoNum type="arabicPeriod"/>
                </a:pPr>
                <a:r>
                  <a:rPr lang="en-US" altLang="zh-CN" dirty="0">
                    <a:latin typeface="微软雅黑" panose="020B0503020204020204" pitchFamily="34" charset="-122"/>
                    <a:ea typeface="微软雅黑" panose="020B0503020204020204" pitchFamily="34" charset="-122"/>
                  </a:rPr>
                  <a:t> |   </a:t>
                </a:r>
                <a14:m>
                  <m:oMath xmlns:m="http://schemas.openxmlformats.org/officeDocument/2006/math">
                    <m:r>
                      <a:rPr lang="en-US" altLang="zh-CN" b="0" i="1" smtClean="0">
                        <a:latin typeface="Cambria Math" panose="02040503050406030204" pitchFamily="18" charset="0"/>
                        <a:ea typeface="微软雅黑" panose="020B0503020204020204" pitchFamily="34" charset="-122"/>
                      </a:rPr>
                      <m:t>𝐵</m:t>
                    </m:r>
                    <m:d>
                      <m:dPr>
                        <m:begChr m:val="["/>
                        <m:endChr m:val="]"/>
                        <m:ctrlPr>
                          <a:rPr lang="en-US" altLang="zh-CN" b="0" i="1" smtClean="0">
                            <a:latin typeface="Cambria Math" panose="02040503050406030204" pitchFamily="18" charset="0"/>
                            <a:ea typeface="微软雅黑" panose="020B0503020204020204" pitchFamily="34" charset="-122"/>
                          </a:rPr>
                        </m:ctrlPr>
                      </m:dPr>
                      <m:e>
                        <m:r>
                          <a:rPr lang="en-US" altLang="zh-CN" b="0" i="1" smtClean="0">
                            <a:latin typeface="Cambria Math" panose="02040503050406030204" pitchFamily="18" charset="0"/>
                            <a:ea typeface="微软雅黑" panose="020B0503020204020204" pitchFamily="34" charset="-122"/>
                          </a:rPr>
                          <m:t>𝐶</m:t>
                        </m:r>
                        <m:d>
                          <m:dPr>
                            <m:begChr m:val="["/>
                            <m:endChr m:val="]"/>
                            <m:ctrlPr>
                              <a:rPr lang="en-US" altLang="zh-CN" b="0" i="1" smtClean="0">
                                <a:latin typeface="Cambria Math" panose="02040503050406030204" pitchFamily="18" charset="0"/>
                                <a:ea typeface="微软雅黑" panose="020B0503020204020204" pitchFamily="34" charset="-122"/>
                              </a:rPr>
                            </m:ctrlPr>
                          </m:dPr>
                          <m:e>
                            <m:r>
                              <a:rPr lang="en-US" altLang="zh-CN" b="0" i="1" smtClean="0">
                                <a:latin typeface="Cambria Math" panose="02040503050406030204" pitchFamily="18" charset="0"/>
                                <a:ea typeface="微软雅黑" panose="020B0503020204020204" pitchFamily="34" charset="-122"/>
                              </a:rPr>
                              <m:t>𝐴</m:t>
                            </m:r>
                            <m:r>
                              <a:rPr lang="en-US" altLang="zh-CN" b="0" i="1" smtClean="0">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𝑗</m:t>
                            </m:r>
                            <m:r>
                              <a:rPr lang="en-US" altLang="zh-CN" b="0" i="1" smtClean="0">
                                <a:latin typeface="Cambria Math" panose="02040503050406030204" pitchFamily="18" charset="0"/>
                                <a:ea typeface="微软雅黑" panose="020B0503020204020204" pitchFamily="34" charset="-122"/>
                              </a:rPr>
                              <m:t>]</m:t>
                            </m:r>
                          </m:e>
                        </m:d>
                      </m:e>
                    </m:d>
                    <m:r>
                      <a:rPr lang="en-US" altLang="zh-CN" b="0" i="1" smtClean="0">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𝐴</m:t>
                    </m:r>
                    <m:d>
                      <m:dPr>
                        <m:begChr m:val="["/>
                        <m:endChr m:val="]"/>
                        <m:ctrlPr>
                          <a:rPr lang="en-US" altLang="zh-CN" b="0" i="1" smtClean="0">
                            <a:latin typeface="Cambria Math" panose="02040503050406030204" pitchFamily="18" charset="0"/>
                            <a:ea typeface="微软雅黑" panose="020B0503020204020204" pitchFamily="34" charset="-122"/>
                          </a:rPr>
                        </m:ctrlPr>
                      </m:dPr>
                      <m:e>
                        <m:r>
                          <a:rPr lang="en-US" altLang="zh-CN" b="0" i="1" smtClean="0">
                            <a:latin typeface="Cambria Math" panose="02040503050406030204" pitchFamily="18" charset="0"/>
                            <a:ea typeface="微软雅黑" panose="020B0503020204020204" pitchFamily="34" charset="-122"/>
                          </a:rPr>
                          <m:t>𝑗</m:t>
                        </m:r>
                      </m:e>
                    </m:d>
                  </m:oMath>
                </a14:m>
                <a:endParaRPr lang="en-US" altLang="zh-CN" b="0" dirty="0">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en-US" altLang="zh-CN" dirty="0">
                    <a:ea typeface="微软雅黑" panose="020B0503020204020204" pitchFamily="34" charset="-122"/>
                  </a:rPr>
                  <a:t>  </a:t>
                </a:r>
                <a:r>
                  <a:rPr lang="en-US" altLang="zh-CN" b="0" dirty="0">
                    <a:ea typeface="微软雅黑" panose="020B0503020204020204" pitchFamily="34" charset="-122"/>
                  </a:rPr>
                  <a:t>|   </a:t>
                </a:r>
                <a14:m>
                  <m:oMath xmlns:m="http://schemas.openxmlformats.org/officeDocument/2006/math">
                    <m:r>
                      <a:rPr lang="en-US" altLang="zh-CN" b="0" i="1" smtClean="0">
                        <a:latin typeface="Cambria Math" panose="02040503050406030204" pitchFamily="18" charset="0"/>
                        <a:ea typeface="微软雅黑" panose="020B0503020204020204" pitchFamily="34" charset="-122"/>
                      </a:rPr>
                      <m:t>𝐶</m:t>
                    </m:r>
                    <m:d>
                      <m:dPr>
                        <m:begChr m:val="["/>
                        <m:endChr m:val="]"/>
                        <m:ctrlPr>
                          <a:rPr lang="en-US" altLang="zh-CN" b="0" i="1" smtClean="0">
                            <a:latin typeface="Cambria Math" panose="02040503050406030204" pitchFamily="18" charset="0"/>
                            <a:ea typeface="微软雅黑" panose="020B0503020204020204" pitchFamily="34" charset="-122"/>
                          </a:rPr>
                        </m:ctrlPr>
                      </m:dPr>
                      <m:e>
                        <m:r>
                          <a:rPr lang="en-US" altLang="zh-CN" b="0" i="1" smtClean="0">
                            <a:latin typeface="Cambria Math" panose="02040503050406030204" pitchFamily="18" charset="0"/>
                            <a:ea typeface="微软雅黑" panose="020B0503020204020204" pitchFamily="34" charset="-122"/>
                          </a:rPr>
                          <m:t>𝐴</m:t>
                        </m:r>
                        <m:d>
                          <m:dPr>
                            <m:begChr m:val="["/>
                            <m:endChr m:val="]"/>
                            <m:ctrlPr>
                              <a:rPr lang="en-US" altLang="zh-CN" b="0" i="1" smtClean="0">
                                <a:latin typeface="Cambria Math" panose="02040503050406030204" pitchFamily="18" charset="0"/>
                                <a:ea typeface="微软雅黑" panose="020B0503020204020204" pitchFamily="34" charset="-122"/>
                              </a:rPr>
                            </m:ctrlPr>
                          </m:dPr>
                          <m:e>
                            <m:r>
                              <a:rPr lang="en-US" altLang="zh-CN" b="0" i="1" smtClean="0">
                                <a:latin typeface="Cambria Math" panose="02040503050406030204" pitchFamily="18" charset="0"/>
                                <a:ea typeface="微软雅黑" panose="020B0503020204020204" pitchFamily="34" charset="-122"/>
                              </a:rPr>
                              <m:t>𝑗</m:t>
                            </m:r>
                          </m:e>
                        </m:d>
                      </m:e>
                    </m:d>
                    <m:r>
                      <a:rPr lang="en-US" altLang="zh-CN" b="0" i="1" smtClean="0">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𝐶</m:t>
                    </m:r>
                    <m:d>
                      <m:dPr>
                        <m:begChr m:val="["/>
                        <m:endChr m:val="]"/>
                        <m:ctrlPr>
                          <a:rPr lang="en-US" altLang="zh-CN" b="0" i="1" smtClean="0">
                            <a:latin typeface="Cambria Math" panose="02040503050406030204" pitchFamily="18" charset="0"/>
                            <a:ea typeface="微软雅黑" panose="020B0503020204020204" pitchFamily="34" charset="-122"/>
                          </a:rPr>
                        </m:ctrlPr>
                      </m:dPr>
                      <m:e>
                        <m:r>
                          <a:rPr lang="en-US" altLang="zh-CN" b="0" i="1" smtClean="0">
                            <a:latin typeface="Cambria Math" panose="02040503050406030204" pitchFamily="18" charset="0"/>
                            <a:ea typeface="微软雅黑" panose="020B0503020204020204" pitchFamily="34" charset="-122"/>
                          </a:rPr>
                          <m:t>𝐴</m:t>
                        </m:r>
                        <m:d>
                          <m:dPr>
                            <m:begChr m:val="["/>
                            <m:endChr m:val="]"/>
                            <m:ctrlPr>
                              <a:rPr lang="en-US" altLang="zh-CN" b="0" i="1" smtClean="0">
                                <a:latin typeface="Cambria Math" panose="02040503050406030204" pitchFamily="18" charset="0"/>
                                <a:ea typeface="微软雅黑" panose="020B0503020204020204" pitchFamily="34" charset="-122"/>
                              </a:rPr>
                            </m:ctrlPr>
                          </m:dPr>
                          <m:e>
                            <m:r>
                              <a:rPr lang="en-US" altLang="zh-CN" b="0" i="1" smtClean="0">
                                <a:latin typeface="Cambria Math" panose="02040503050406030204" pitchFamily="18" charset="0"/>
                                <a:ea typeface="微软雅黑" panose="020B0503020204020204" pitchFamily="34" charset="-122"/>
                              </a:rPr>
                              <m:t>𝑗</m:t>
                            </m:r>
                          </m:e>
                        </m:d>
                      </m:e>
                    </m:d>
                    <m:r>
                      <a:rPr lang="en-US" altLang="zh-CN" b="0" i="1" smtClean="0">
                        <a:latin typeface="Cambria Math" panose="02040503050406030204" pitchFamily="18" charset="0"/>
                        <a:ea typeface="微软雅黑" panose="020B0503020204020204" pitchFamily="34" charset="-122"/>
                      </a:rPr>
                      <m:t>−1 </m:t>
                    </m:r>
                  </m:oMath>
                </a14:m>
                <a:endParaRPr lang="en-US" altLang="zh-CN" i="1"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en-US" altLang="zh-CN" b="1" dirty="0">
                    <a:latin typeface="微软雅黑" panose="020B0503020204020204" pitchFamily="34" charset="-122"/>
                    <a:ea typeface="微软雅黑" panose="020B0503020204020204" pitchFamily="34" charset="-122"/>
                  </a:rPr>
                  <a:t> end</a:t>
                </a:r>
                <a:endParaRPr lang="en-US" altLang="zh-CN"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zh-CN" altLang="zh-CN" dirty="0">
                    <a:latin typeface="微软雅黑" panose="020B0503020204020204" pitchFamily="34" charset="-122"/>
                    <a:ea typeface="微软雅黑" panose="020B0503020204020204" pitchFamily="34" charset="-122"/>
                  </a:rPr>
                  <a:t>———————————————</a:t>
                </a:r>
              </a:p>
            </p:txBody>
          </p:sp>
        </mc:Choice>
        <mc:Fallback xmlns="">
          <p:sp>
            <p:nvSpPr>
              <p:cNvPr id="7" name="任意多边形: 形状 6">
                <a:extLst>
                  <a:ext uri="{FF2B5EF4-FFF2-40B4-BE49-F238E27FC236}">
                    <a16:creationId xmlns:a16="http://schemas.microsoft.com/office/drawing/2014/main" id="{9009F143-B6DF-40FF-B595-2EA928547C4A}"/>
                  </a:ext>
                </a:extLst>
              </p:cNvPr>
              <p:cNvSpPr>
                <a:spLocks noRot="1" noChangeAspect="1" noMove="1" noResize="1" noEditPoints="1" noAdjustHandles="1" noChangeArrowheads="1" noChangeShapeType="1" noTextEdit="1"/>
              </p:cNvSpPr>
              <p:nvPr/>
            </p:nvSpPr>
            <p:spPr>
              <a:xfrm>
                <a:off x="5025311" y="1352919"/>
                <a:ext cx="6093271" cy="4152161"/>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blipFill>
                <a:blip r:embed="rId4"/>
                <a:stretch>
                  <a:fillRect t="-2744" b="-3963"/>
                </a:stretch>
              </a:blipFill>
            </p:spPr>
            <p:txBody>
              <a:bodyPr/>
              <a:lstStyle/>
              <a:p>
                <a:r>
                  <a:rPr lang="zh-CN" altLang="en-US">
                    <a:noFill/>
                  </a:rPr>
                  <a:t> </a:t>
                </a:r>
              </a:p>
            </p:txBody>
          </p:sp>
        </mc:Fallback>
      </mc:AlternateContent>
      <p:sp>
        <p:nvSpPr>
          <p:cNvPr id="8" name="AutoShape 8">
            <a:extLst>
              <a:ext uri="{FF2B5EF4-FFF2-40B4-BE49-F238E27FC236}">
                <a16:creationId xmlns:a16="http://schemas.microsoft.com/office/drawing/2014/main" id="{505C00A9-2946-4667-8FBA-553EA505B5FC}"/>
              </a:ext>
            </a:extLst>
          </p:cNvPr>
          <p:cNvSpPr>
            <a:spLocks/>
          </p:cNvSpPr>
          <p:nvPr/>
        </p:nvSpPr>
        <p:spPr bwMode="auto">
          <a:xfrm flipH="1">
            <a:off x="4921856" y="1734098"/>
            <a:ext cx="326090" cy="441325"/>
          </a:xfrm>
          <a:prstGeom prst="rightBrace">
            <a:avLst>
              <a:gd name="adj1" fmla="val 16667"/>
              <a:gd name="adj2" fmla="val 50000"/>
            </a:avLst>
          </a:prstGeom>
          <a:noFill/>
          <a:ln w="28575">
            <a:solidFill>
              <a:schemeClr val="accent4">
                <a:lumMod val="60000"/>
                <a:lumOff val="40000"/>
              </a:schemeClr>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endParaRPr lang="zh-CN" altLang="zh-CN"/>
          </a:p>
        </p:txBody>
      </p:sp>
      <p:sp>
        <p:nvSpPr>
          <p:cNvPr id="10" name="Text Box 10">
            <a:extLst>
              <a:ext uri="{FF2B5EF4-FFF2-40B4-BE49-F238E27FC236}">
                <a16:creationId xmlns:a16="http://schemas.microsoft.com/office/drawing/2014/main" id="{83AA0049-9C79-4439-996A-04F780C76722}"/>
              </a:ext>
            </a:extLst>
          </p:cNvPr>
          <p:cNvSpPr txBox="1">
            <a:spLocks noChangeArrowheads="1"/>
          </p:cNvSpPr>
          <p:nvPr/>
        </p:nvSpPr>
        <p:spPr bwMode="auto">
          <a:xfrm>
            <a:off x="4017441" y="1693150"/>
            <a:ext cx="904415"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800" b="1" dirty="0">
                <a:solidFill>
                  <a:schemeClr val="tx2"/>
                </a:solidFill>
                <a:latin typeface="Times New Roman" pitchFamily="18" charset="0"/>
                <a:cs typeface="Times New Roman" pitchFamily="18" charset="0"/>
              </a:rPr>
              <a:t>O(</a:t>
            </a:r>
            <a:r>
              <a:rPr lang="en-US" altLang="zh-CN" sz="2800" b="1" i="1" dirty="0">
                <a:solidFill>
                  <a:schemeClr val="tx2"/>
                </a:solidFill>
                <a:latin typeface="Times New Roman" pitchFamily="18" charset="0"/>
                <a:cs typeface="Times New Roman" pitchFamily="18" charset="0"/>
              </a:rPr>
              <a:t>k</a:t>
            </a:r>
            <a:r>
              <a:rPr lang="en-US" altLang="zh-CN" sz="2800" b="1" dirty="0">
                <a:solidFill>
                  <a:schemeClr val="tx2"/>
                </a:solidFill>
                <a:latin typeface="Times New Roman" pitchFamily="18" charset="0"/>
                <a:cs typeface="Times New Roman" pitchFamily="18" charset="0"/>
              </a:rPr>
              <a:t>)</a:t>
            </a:r>
          </a:p>
        </p:txBody>
      </p:sp>
      <p:sp>
        <p:nvSpPr>
          <p:cNvPr id="11" name="AutoShape 8">
            <a:extLst>
              <a:ext uri="{FF2B5EF4-FFF2-40B4-BE49-F238E27FC236}">
                <a16:creationId xmlns:a16="http://schemas.microsoft.com/office/drawing/2014/main" id="{4AEA6A3F-5F6E-4E0B-B12B-755D0C344F55}"/>
              </a:ext>
            </a:extLst>
          </p:cNvPr>
          <p:cNvSpPr>
            <a:spLocks/>
          </p:cNvSpPr>
          <p:nvPr/>
        </p:nvSpPr>
        <p:spPr bwMode="auto">
          <a:xfrm flipH="1">
            <a:off x="4921856" y="2568395"/>
            <a:ext cx="326090" cy="441325"/>
          </a:xfrm>
          <a:prstGeom prst="rightBrace">
            <a:avLst>
              <a:gd name="adj1" fmla="val 16667"/>
              <a:gd name="adj2" fmla="val 50000"/>
            </a:avLst>
          </a:prstGeom>
          <a:noFill/>
          <a:ln w="28575">
            <a:solidFill>
              <a:schemeClr val="accent4">
                <a:lumMod val="60000"/>
                <a:lumOff val="40000"/>
              </a:schemeClr>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endParaRPr lang="zh-CN" altLang="zh-CN"/>
          </a:p>
        </p:txBody>
      </p:sp>
      <p:sp>
        <p:nvSpPr>
          <p:cNvPr id="12" name="Text Box 10">
            <a:extLst>
              <a:ext uri="{FF2B5EF4-FFF2-40B4-BE49-F238E27FC236}">
                <a16:creationId xmlns:a16="http://schemas.microsoft.com/office/drawing/2014/main" id="{56F7BE36-545E-4E01-B142-60740BDCBD4F}"/>
              </a:ext>
            </a:extLst>
          </p:cNvPr>
          <p:cNvSpPr txBox="1">
            <a:spLocks noChangeArrowheads="1"/>
          </p:cNvSpPr>
          <p:nvPr/>
        </p:nvSpPr>
        <p:spPr bwMode="auto">
          <a:xfrm>
            <a:off x="4017441" y="2527447"/>
            <a:ext cx="904415"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800" b="1" dirty="0">
                <a:solidFill>
                  <a:schemeClr val="tx2"/>
                </a:solidFill>
                <a:latin typeface="Times New Roman" pitchFamily="18" charset="0"/>
                <a:cs typeface="Times New Roman" pitchFamily="18" charset="0"/>
              </a:rPr>
              <a:t>O(n)</a:t>
            </a:r>
          </a:p>
        </p:txBody>
      </p:sp>
      <p:sp>
        <p:nvSpPr>
          <p:cNvPr id="13" name="AutoShape 8">
            <a:extLst>
              <a:ext uri="{FF2B5EF4-FFF2-40B4-BE49-F238E27FC236}">
                <a16:creationId xmlns:a16="http://schemas.microsoft.com/office/drawing/2014/main" id="{59424872-B64D-43C6-815D-15AC37E0EE26}"/>
              </a:ext>
            </a:extLst>
          </p:cNvPr>
          <p:cNvSpPr>
            <a:spLocks/>
          </p:cNvSpPr>
          <p:nvPr/>
        </p:nvSpPr>
        <p:spPr bwMode="auto">
          <a:xfrm flipH="1">
            <a:off x="4921856" y="3429000"/>
            <a:ext cx="326090" cy="441325"/>
          </a:xfrm>
          <a:prstGeom prst="rightBrace">
            <a:avLst>
              <a:gd name="adj1" fmla="val 16667"/>
              <a:gd name="adj2" fmla="val 50000"/>
            </a:avLst>
          </a:prstGeom>
          <a:noFill/>
          <a:ln w="28575">
            <a:solidFill>
              <a:schemeClr val="accent4">
                <a:lumMod val="60000"/>
                <a:lumOff val="40000"/>
              </a:schemeClr>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endParaRPr lang="zh-CN" altLang="zh-CN"/>
          </a:p>
        </p:txBody>
      </p:sp>
      <p:sp>
        <p:nvSpPr>
          <p:cNvPr id="14" name="Text Box 10">
            <a:extLst>
              <a:ext uri="{FF2B5EF4-FFF2-40B4-BE49-F238E27FC236}">
                <a16:creationId xmlns:a16="http://schemas.microsoft.com/office/drawing/2014/main" id="{0451D522-C91F-4032-BB72-D0A32ABD037C}"/>
              </a:ext>
            </a:extLst>
          </p:cNvPr>
          <p:cNvSpPr txBox="1">
            <a:spLocks noChangeArrowheads="1"/>
          </p:cNvSpPr>
          <p:nvPr/>
        </p:nvSpPr>
        <p:spPr bwMode="auto">
          <a:xfrm>
            <a:off x="4017441" y="3402692"/>
            <a:ext cx="883575"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800" b="1" dirty="0">
                <a:solidFill>
                  <a:schemeClr val="tx2"/>
                </a:solidFill>
                <a:latin typeface="Times New Roman" pitchFamily="18" charset="0"/>
                <a:cs typeface="Times New Roman" pitchFamily="18" charset="0"/>
              </a:rPr>
              <a:t>O(</a:t>
            </a:r>
            <a:r>
              <a:rPr lang="en-US" altLang="zh-CN" sz="2800" b="1" i="1" dirty="0">
                <a:solidFill>
                  <a:schemeClr val="tx2"/>
                </a:solidFill>
                <a:latin typeface="Times New Roman" pitchFamily="18" charset="0"/>
                <a:cs typeface="Times New Roman" pitchFamily="18" charset="0"/>
              </a:rPr>
              <a:t>k</a:t>
            </a:r>
            <a:r>
              <a:rPr lang="en-US" altLang="zh-CN" sz="2800" b="1" dirty="0">
                <a:solidFill>
                  <a:schemeClr val="tx2"/>
                </a:solidFill>
                <a:latin typeface="Times New Roman" pitchFamily="18" charset="0"/>
                <a:cs typeface="Times New Roman" pitchFamily="18" charset="0"/>
              </a:rPr>
              <a:t>)</a:t>
            </a:r>
          </a:p>
        </p:txBody>
      </p:sp>
      <p:sp>
        <p:nvSpPr>
          <p:cNvPr id="16" name="Text Box 10">
            <a:extLst>
              <a:ext uri="{FF2B5EF4-FFF2-40B4-BE49-F238E27FC236}">
                <a16:creationId xmlns:a16="http://schemas.microsoft.com/office/drawing/2014/main" id="{85C03E53-B863-493C-923F-3C235C64D519}"/>
              </a:ext>
            </a:extLst>
          </p:cNvPr>
          <p:cNvSpPr txBox="1">
            <a:spLocks noChangeArrowheads="1"/>
          </p:cNvSpPr>
          <p:nvPr/>
        </p:nvSpPr>
        <p:spPr bwMode="auto">
          <a:xfrm>
            <a:off x="3957760" y="4467558"/>
            <a:ext cx="904415"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800" b="1" dirty="0">
                <a:solidFill>
                  <a:schemeClr val="tx2"/>
                </a:solidFill>
                <a:latin typeface="Times New Roman" pitchFamily="18" charset="0"/>
                <a:cs typeface="Times New Roman" pitchFamily="18" charset="0"/>
              </a:rPr>
              <a:t>O(n)</a:t>
            </a:r>
          </a:p>
        </p:txBody>
      </p:sp>
      <p:sp>
        <p:nvSpPr>
          <p:cNvPr id="6" name="左大括号 5">
            <a:extLst>
              <a:ext uri="{FF2B5EF4-FFF2-40B4-BE49-F238E27FC236}">
                <a16:creationId xmlns:a16="http://schemas.microsoft.com/office/drawing/2014/main" id="{38B50E86-5724-4C69-A2B0-F277C8F479B0}"/>
              </a:ext>
            </a:extLst>
          </p:cNvPr>
          <p:cNvSpPr/>
          <p:nvPr/>
        </p:nvSpPr>
        <p:spPr>
          <a:xfrm>
            <a:off x="4893063" y="4255899"/>
            <a:ext cx="326090" cy="946890"/>
          </a:xfrm>
          <a:prstGeom prst="leftBrace">
            <a:avLst>
              <a:gd name="adj1" fmla="val 22963"/>
              <a:gd name="adj2" fmla="val 50000"/>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7" name="文本框 16">
            <a:extLst>
              <a:ext uri="{FF2B5EF4-FFF2-40B4-BE49-F238E27FC236}">
                <a16:creationId xmlns:a16="http://schemas.microsoft.com/office/drawing/2014/main" id="{F10ECBA3-2092-41B1-88E2-530B78B2972A}"/>
              </a:ext>
            </a:extLst>
          </p:cNvPr>
          <p:cNvSpPr txBox="1"/>
          <p:nvPr/>
        </p:nvSpPr>
        <p:spPr>
          <a:xfrm>
            <a:off x="305959" y="3202637"/>
            <a:ext cx="3360215" cy="461665"/>
          </a:xfrm>
          <a:prstGeom prst="rect">
            <a:avLst/>
          </a:prstGeom>
          <a:noFill/>
        </p:spPr>
        <p:txBody>
          <a:bodyPr wrap="none" rtlCol="0">
            <a:spAutoFit/>
          </a:bodyPr>
          <a:lstStyle/>
          <a:p>
            <a:pPr marL="285750" indent="-285750">
              <a:buFont typeface="Arial" panose="020B0604020202020204" pitchFamily="34" charset="0"/>
              <a:buChar char="•"/>
            </a:pPr>
            <a:r>
              <a:rPr lang="zh-CN" altLang="en-US" sz="2400" dirty="0">
                <a:solidFill>
                  <a:srgbClr val="FF0000"/>
                </a:solidFill>
                <a:latin typeface="微软雅黑" panose="020B0503020204020204" pitchFamily="34" charset="-122"/>
                <a:ea typeface="微软雅黑" panose="020B0503020204020204" pitchFamily="34" charset="-122"/>
              </a:rPr>
              <a:t>时间复杂度：</a:t>
            </a:r>
            <a:r>
              <a:rPr lang="en-US" altLang="zh-CN" sz="2400" dirty="0">
                <a:solidFill>
                  <a:srgbClr val="FF0000"/>
                </a:solidFill>
                <a:latin typeface="微软雅黑" panose="020B0503020204020204" pitchFamily="34" charset="-122"/>
                <a:ea typeface="微软雅黑" panose="020B0503020204020204" pitchFamily="34" charset="-122"/>
              </a:rPr>
              <a:t>O(</a:t>
            </a:r>
            <a:r>
              <a:rPr lang="en-US" altLang="zh-CN" sz="2400" dirty="0" err="1">
                <a:solidFill>
                  <a:srgbClr val="FF0000"/>
                </a:solidFill>
                <a:latin typeface="微软雅黑" panose="020B0503020204020204" pitchFamily="34" charset="-122"/>
                <a:ea typeface="微软雅黑" panose="020B0503020204020204" pitchFamily="34" charset="-122"/>
              </a:rPr>
              <a:t>n+k</a:t>
            </a:r>
            <a:r>
              <a:rPr lang="en-US" altLang="zh-CN" sz="2400" dirty="0">
                <a:solidFill>
                  <a:srgbClr val="FF0000"/>
                </a:solidFill>
                <a:latin typeface="微软雅黑" panose="020B0503020204020204" pitchFamily="34" charset="-122"/>
                <a:ea typeface="微软雅黑" panose="020B0503020204020204" pitchFamily="34" charset="-122"/>
              </a:rPr>
              <a:t>)</a:t>
            </a:r>
            <a:endParaRPr lang="zh-CN" altLang="en-US" sz="2400" dirty="0">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0001865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ppt_x</p:attrName>
                                        </p:attrNameLst>
                                      </p:cBhvr>
                                      <p:tavLst>
                                        <p:tav tm="0">
                                          <p:val>
                                            <p:strVal val="#ppt_x-#ppt_w/2"/>
                                          </p:val>
                                        </p:tav>
                                        <p:tav tm="100000">
                                          <p:val>
                                            <p:strVal val="#ppt_x"/>
                                          </p:val>
                                        </p:tav>
                                      </p:tavLst>
                                    </p:anim>
                                    <p:anim calcmode="lin" valueType="num">
                                      <p:cBhvr>
                                        <p:cTn id="8" dur="500" fill="hold"/>
                                        <p:tgtEl>
                                          <p:spTgt spid="8"/>
                                        </p:tgtEl>
                                        <p:attrNameLst>
                                          <p:attrName>ppt_y</p:attrName>
                                        </p:attrNameLst>
                                      </p:cBhvr>
                                      <p:tavLst>
                                        <p:tav tm="0">
                                          <p:val>
                                            <p:strVal val="#ppt_y"/>
                                          </p:val>
                                        </p:tav>
                                        <p:tav tm="100000">
                                          <p:val>
                                            <p:strVal val="#ppt_y"/>
                                          </p:val>
                                        </p:tav>
                                      </p:tavLst>
                                    </p:anim>
                                    <p:anim calcmode="lin" valueType="num">
                                      <p:cBhvr>
                                        <p:cTn id="9" dur="500" fill="hold"/>
                                        <p:tgtEl>
                                          <p:spTgt spid="8"/>
                                        </p:tgtEl>
                                        <p:attrNameLst>
                                          <p:attrName>ppt_w</p:attrName>
                                        </p:attrNameLst>
                                      </p:cBhvr>
                                      <p:tavLst>
                                        <p:tav tm="0">
                                          <p:val>
                                            <p:fltVal val="0"/>
                                          </p:val>
                                        </p:tav>
                                        <p:tav tm="100000">
                                          <p:val>
                                            <p:strVal val="#ppt_w"/>
                                          </p:val>
                                        </p:tav>
                                      </p:tavLst>
                                    </p:anim>
                                    <p:anim calcmode="lin" valueType="num">
                                      <p:cBhvr>
                                        <p:cTn id="10" dur="500" fill="hold"/>
                                        <p:tgtEl>
                                          <p:spTgt spid="8"/>
                                        </p:tgtEl>
                                        <p:attrNameLst>
                                          <p:attrName>ppt_h</p:attrName>
                                        </p:attrNameLst>
                                      </p:cBhvr>
                                      <p:tavLst>
                                        <p:tav tm="0">
                                          <p:val>
                                            <p:strVal val="#ppt_h"/>
                                          </p:val>
                                        </p:tav>
                                        <p:tav tm="100000">
                                          <p:val>
                                            <p:strVal val="#ppt_h"/>
                                          </p:val>
                                        </p:tav>
                                      </p:tavLst>
                                    </p:anim>
                                  </p:childTnLst>
                                </p:cTn>
                              </p:par>
                            </p:childTnLst>
                          </p:cTn>
                        </p:par>
                        <p:par>
                          <p:cTn id="11" fill="hold">
                            <p:stCondLst>
                              <p:cond delay="500"/>
                            </p:stCondLst>
                            <p:childTnLst>
                              <p:par>
                                <p:cTn id="12" presetID="5" presetClass="entr" presetSubtype="10" fill="hold" grpId="0" nodeType="after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checkerboard(across)">
                                      <p:cBhvr>
                                        <p:cTn id="14" dur="500"/>
                                        <p:tgtEl>
                                          <p:spTgt spid="10"/>
                                        </p:tgtEl>
                                      </p:cBhvr>
                                    </p:animEffect>
                                  </p:childTnLst>
                                </p:cTn>
                              </p:par>
                            </p:childTnLst>
                          </p:cTn>
                        </p:par>
                      </p:childTnLst>
                    </p:cTn>
                  </p:par>
                  <p:par>
                    <p:cTn id="15" fill="hold">
                      <p:stCondLst>
                        <p:cond delay="indefinite"/>
                      </p:stCondLst>
                      <p:childTnLst>
                        <p:par>
                          <p:cTn id="16" fill="hold">
                            <p:stCondLst>
                              <p:cond delay="0"/>
                            </p:stCondLst>
                            <p:childTnLst>
                              <p:par>
                                <p:cTn id="17" presetID="17" presetClass="entr" presetSubtype="8"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p:cTn id="19" dur="500" fill="hold"/>
                                        <p:tgtEl>
                                          <p:spTgt spid="11"/>
                                        </p:tgtEl>
                                        <p:attrNameLst>
                                          <p:attrName>ppt_x</p:attrName>
                                        </p:attrNameLst>
                                      </p:cBhvr>
                                      <p:tavLst>
                                        <p:tav tm="0">
                                          <p:val>
                                            <p:strVal val="#ppt_x-#ppt_w/2"/>
                                          </p:val>
                                        </p:tav>
                                        <p:tav tm="100000">
                                          <p:val>
                                            <p:strVal val="#ppt_x"/>
                                          </p:val>
                                        </p:tav>
                                      </p:tavLst>
                                    </p:anim>
                                    <p:anim calcmode="lin" valueType="num">
                                      <p:cBhvr>
                                        <p:cTn id="20" dur="500" fill="hold"/>
                                        <p:tgtEl>
                                          <p:spTgt spid="11"/>
                                        </p:tgtEl>
                                        <p:attrNameLst>
                                          <p:attrName>ppt_y</p:attrName>
                                        </p:attrNameLst>
                                      </p:cBhvr>
                                      <p:tavLst>
                                        <p:tav tm="0">
                                          <p:val>
                                            <p:strVal val="#ppt_y"/>
                                          </p:val>
                                        </p:tav>
                                        <p:tav tm="100000">
                                          <p:val>
                                            <p:strVal val="#ppt_y"/>
                                          </p:val>
                                        </p:tav>
                                      </p:tavLst>
                                    </p:anim>
                                    <p:anim calcmode="lin" valueType="num">
                                      <p:cBhvr>
                                        <p:cTn id="21" dur="500" fill="hold"/>
                                        <p:tgtEl>
                                          <p:spTgt spid="11"/>
                                        </p:tgtEl>
                                        <p:attrNameLst>
                                          <p:attrName>ppt_w</p:attrName>
                                        </p:attrNameLst>
                                      </p:cBhvr>
                                      <p:tavLst>
                                        <p:tav tm="0">
                                          <p:val>
                                            <p:fltVal val="0"/>
                                          </p:val>
                                        </p:tav>
                                        <p:tav tm="100000">
                                          <p:val>
                                            <p:strVal val="#ppt_w"/>
                                          </p:val>
                                        </p:tav>
                                      </p:tavLst>
                                    </p:anim>
                                    <p:anim calcmode="lin" valueType="num">
                                      <p:cBhvr>
                                        <p:cTn id="22" dur="500" fill="hold"/>
                                        <p:tgtEl>
                                          <p:spTgt spid="11"/>
                                        </p:tgtEl>
                                        <p:attrNameLst>
                                          <p:attrName>ppt_h</p:attrName>
                                        </p:attrNameLst>
                                      </p:cBhvr>
                                      <p:tavLst>
                                        <p:tav tm="0">
                                          <p:val>
                                            <p:strVal val="#ppt_h"/>
                                          </p:val>
                                        </p:tav>
                                        <p:tav tm="100000">
                                          <p:val>
                                            <p:strVal val="#ppt_h"/>
                                          </p:val>
                                        </p:tav>
                                      </p:tavLst>
                                    </p:anim>
                                  </p:childTnLst>
                                </p:cTn>
                              </p:par>
                            </p:childTnLst>
                          </p:cTn>
                        </p:par>
                        <p:par>
                          <p:cTn id="23" fill="hold">
                            <p:stCondLst>
                              <p:cond delay="500"/>
                            </p:stCondLst>
                            <p:childTnLst>
                              <p:par>
                                <p:cTn id="24" presetID="5" presetClass="entr" presetSubtype="10" fill="hold" grpId="0" nodeType="after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checkerboard(across)">
                                      <p:cBhvr>
                                        <p:cTn id="26" dur="500"/>
                                        <p:tgtEl>
                                          <p:spTgt spid="12"/>
                                        </p:tgtEl>
                                      </p:cBhvr>
                                    </p:animEffect>
                                  </p:childTnLst>
                                </p:cTn>
                              </p:par>
                            </p:childTnLst>
                          </p:cTn>
                        </p:par>
                      </p:childTnLst>
                    </p:cTn>
                  </p:par>
                  <p:par>
                    <p:cTn id="27" fill="hold">
                      <p:stCondLst>
                        <p:cond delay="indefinite"/>
                      </p:stCondLst>
                      <p:childTnLst>
                        <p:par>
                          <p:cTn id="28" fill="hold">
                            <p:stCondLst>
                              <p:cond delay="0"/>
                            </p:stCondLst>
                            <p:childTnLst>
                              <p:par>
                                <p:cTn id="29" presetID="17" presetClass="entr" presetSubtype="8"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p:cTn id="31" dur="500" fill="hold"/>
                                        <p:tgtEl>
                                          <p:spTgt spid="13"/>
                                        </p:tgtEl>
                                        <p:attrNameLst>
                                          <p:attrName>ppt_x</p:attrName>
                                        </p:attrNameLst>
                                      </p:cBhvr>
                                      <p:tavLst>
                                        <p:tav tm="0">
                                          <p:val>
                                            <p:strVal val="#ppt_x-#ppt_w/2"/>
                                          </p:val>
                                        </p:tav>
                                        <p:tav tm="100000">
                                          <p:val>
                                            <p:strVal val="#ppt_x"/>
                                          </p:val>
                                        </p:tav>
                                      </p:tavLst>
                                    </p:anim>
                                    <p:anim calcmode="lin" valueType="num">
                                      <p:cBhvr>
                                        <p:cTn id="32" dur="500" fill="hold"/>
                                        <p:tgtEl>
                                          <p:spTgt spid="13"/>
                                        </p:tgtEl>
                                        <p:attrNameLst>
                                          <p:attrName>ppt_y</p:attrName>
                                        </p:attrNameLst>
                                      </p:cBhvr>
                                      <p:tavLst>
                                        <p:tav tm="0">
                                          <p:val>
                                            <p:strVal val="#ppt_y"/>
                                          </p:val>
                                        </p:tav>
                                        <p:tav tm="100000">
                                          <p:val>
                                            <p:strVal val="#ppt_y"/>
                                          </p:val>
                                        </p:tav>
                                      </p:tavLst>
                                    </p:anim>
                                    <p:anim calcmode="lin" valueType="num">
                                      <p:cBhvr>
                                        <p:cTn id="33" dur="500" fill="hold"/>
                                        <p:tgtEl>
                                          <p:spTgt spid="13"/>
                                        </p:tgtEl>
                                        <p:attrNameLst>
                                          <p:attrName>ppt_w</p:attrName>
                                        </p:attrNameLst>
                                      </p:cBhvr>
                                      <p:tavLst>
                                        <p:tav tm="0">
                                          <p:val>
                                            <p:fltVal val="0"/>
                                          </p:val>
                                        </p:tav>
                                        <p:tav tm="100000">
                                          <p:val>
                                            <p:strVal val="#ppt_w"/>
                                          </p:val>
                                        </p:tav>
                                      </p:tavLst>
                                    </p:anim>
                                    <p:anim calcmode="lin" valueType="num">
                                      <p:cBhvr>
                                        <p:cTn id="34" dur="500" fill="hold"/>
                                        <p:tgtEl>
                                          <p:spTgt spid="13"/>
                                        </p:tgtEl>
                                        <p:attrNameLst>
                                          <p:attrName>ppt_h</p:attrName>
                                        </p:attrNameLst>
                                      </p:cBhvr>
                                      <p:tavLst>
                                        <p:tav tm="0">
                                          <p:val>
                                            <p:strVal val="#ppt_h"/>
                                          </p:val>
                                        </p:tav>
                                        <p:tav tm="100000">
                                          <p:val>
                                            <p:strVal val="#ppt_h"/>
                                          </p:val>
                                        </p:tav>
                                      </p:tavLst>
                                    </p:anim>
                                  </p:childTnLst>
                                </p:cTn>
                              </p:par>
                            </p:childTnLst>
                          </p:cTn>
                        </p:par>
                        <p:par>
                          <p:cTn id="35" fill="hold">
                            <p:stCondLst>
                              <p:cond delay="500"/>
                            </p:stCondLst>
                            <p:childTnLst>
                              <p:par>
                                <p:cTn id="36" presetID="5" presetClass="entr" presetSubtype="10" fill="hold" grpId="0" nodeType="after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checkerboard(across)">
                                      <p:cBhvr>
                                        <p:cTn id="38" dur="500"/>
                                        <p:tgtEl>
                                          <p:spTgt spid="14"/>
                                        </p:tgtEl>
                                      </p:cBhvr>
                                    </p:animEffect>
                                  </p:childTnLst>
                                </p:cTn>
                              </p:par>
                            </p:childTnLst>
                          </p:cTn>
                        </p:par>
                        <p:par>
                          <p:cTn id="39" fill="hold">
                            <p:stCondLst>
                              <p:cond delay="1000"/>
                            </p:stCondLst>
                            <p:childTnLst>
                              <p:par>
                                <p:cTn id="40" presetID="5" presetClass="entr" presetSubtype="10" fill="hold" grpId="0" nodeType="after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checkerboard(across)">
                                      <p:cBhvr>
                                        <p:cTn id="4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p:bldP spid="11" grpId="0" animBg="1"/>
      <p:bldP spid="12" grpId="0"/>
      <p:bldP spid="13" grpId="0" animBg="1"/>
      <p:bldP spid="14" grpId="0"/>
      <p:bldP spid="16" grpId="0"/>
    </p:bld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计数排序性能分析</a:t>
            </a:r>
          </a:p>
        </p:txBody>
      </p:sp>
      <p:sp>
        <p:nvSpPr>
          <p:cNvPr id="3" name="副标题 2"/>
          <p:cNvSpPr>
            <a:spLocks noGrp="1"/>
          </p:cNvSpPr>
          <p:nvPr>
            <p:ph type="subTitle" idx="1"/>
          </p:nvPr>
        </p:nvSpPr>
        <p:spPr/>
        <p:txBody>
          <a:bodyPr/>
          <a:lstStyle/>
          <a:p>
            <a:r>
              <a:rPr lang="en-US" altLang="zh-CN" dirty="0"/>
              <a:t>10.7.1</a:t>
            </a:r>
            <a:r>
              <a:rPr lang="zh-CN" altLang="en-US" dirty="0"/>
              <a:t> 计数排序</a:t>
            </a:r>
          </a:p>
        </p:txBody>
      </p:sp>
      <p:sp>
        <p:nvSpPr>
          <p:cNvPr id="4" name="文本占位符 3"/>
          <p:cNvSpPr>
            <a:spLocks noGrp="1"/>
          </p:cNvSpPr>
          <p:nvPr>
            <p:ph type="body" idx="10"/>
          </p:nvPr>
        </p:nvSpPr>
        <p:spPr/>
        <p:txBody>
          <a:bodyPr/>
          <a:lstStyle/>
          <a:p>
            <a:r>
              <a:rPr lang="zh-CN" altLang="en-US" dirty="0"/>
              <a:t>数据结构</a:t>
            </a:r>
          </a:p>
        </p:txBody>
      </p:sp>
      <p:sp>
        <p:nvSpPr>
          <p:cNvPr id="5" name="内容占位符 4"/>
          <p:cNvSpPr>
            <a:spLocks noGrp="1"/>
          </p:cNvSpPr>
          <p:nvPr>
            <p:ph idx="11"/>
          </p:nvPr>
        </p:nvSpPr>
        <p:spPr>
          <a:xfrm>
            <a:off x="584225" y="1469480"/>
            <a:ext cx="11055325" cy="5057775"/>
          </a:xfrm>
          <a:ln>
            <a:noFill/>
            <a:prstDash val="dash"/>
          </a:ln>
        </p:spPr>
        <p:txBody>
          <a:bodyPr>
            <a:noAutofit/>
          </a:bodyPr>
          <a:lstStyle/>
          <a:p>
            <a:pPr>
              <a:lnSpc>
                <a:spcPct val="110000"/>
              </a:lnSpc>
            </a:pPr>
            <a:r>
              <a:rPr lang="zh-CN" altLang="en-US" sz="2800" b="1" kern="100" dirty="0">
                <a:latin typeface="Microsoft YaHei" panose="020B0503020204020204" pitchFamily="34" charset="-122"/>
                <a:ea typeface="Microsoft YaHei" panose="020B0503020204020204" pitchFamily="34" charset="-122"/>
                <a:cs typeface="Times New Roman" panose="02020603050405020304" pitchFamily="18" charset="0"/>
              </a:rPr>
              <a:t>计数排序的稳定性</a:t>
            </a:r>
            <a:r>
              <a:rPr lang="zh-CN" altLang="en-US" sz="2800" kern="100" dirty="0">
                <a:latin typeface="Microsoft YaHei" panose="020B0503020204020204" pitchFamily="34" charset="-122"/>
                <a:ea typeface="Microsoft YaHei" panose="020B0503020204020204" pitchFamily="34" charset="-122"/>
                <a:cs typeface="Times New Roman" panose="02020603050405020304" pitchFamily="18" charset="0"/>
              </a:rPr>
              <a:t>：</a:t>
            </a:r>
            <a:endParaRPr lang="en-US" altLang="zh-CN" sz="2800" kern="100" dirty="0">
              <a:latin typeface="Microsoft YaHei" panose="020B0503020204020204" pitchFamily="34" charset="-122"/>
              <a:ea typeface="Microsoft YaHei" panose="020B0503020204020204" pitchFamily="34" charset="-122"/>
              <a:cs typeface="Times New Roman" panose="02020603050405020304" pitchFamily="18" charset="0"/>
            </a:endParaRPr>
          </a:p>
          <a:p>
            <a:pPr>
              <a:lnSpc>
                <a:spcPct val="110000"/>
              </a:lnSpc>
            </a:pPr>
            <a:endParaRPr lang="en-US" altLang="zh-CN" sz="2800" kern="100" dirty="0">
              <a:latin typeface="Microsoft YaHei" panose="020B0503020204020204" pitchFamily="34" charset="-122"/>
              <a:ea typeface="Microsoft YaHei" panose="020B0503020204020204" pitchFamily="34" charset="-122"/>
              <a:cs typeface="Times New Roman" panose="02020603050405020304" pitchFamily="18" charset="0"/>
            </a:endParaRPr>
          </a:p>
          <a:p>
            <a:pPr>
              <a:lnSpc>
                <a:spcPct val="110000"/>
              </a:lnSpc>
            </a:pPr>
            <a:endParaRPr lang="en-US" altLang="zh-CN" sz="2800" kern="100" dirty="0">
              <a:latin typeface="Microsoft YaHei" panose="020B0503020204020204" pitchFamily="34" charset="-122"/>
              <a:ea typeface="Microsoft YaHei" panose="020B0503020204020204" pitchFamily="34" charset="-122"/>
              <a:cs typeface="Times New Roman" panose="02020603050405020304" pitchFamily="18" charset="0"/>
            </a:endParaRPr>
          </a:p>
          <a:p>
            <a:pPr>
              <a:lnSpc>
                <a:spcPct val="110000"/>
              </a:lnSpc>
            </a:pPr>
            <a:endParaRPr lang="en-US" altLang="zh-CN" sz="2800" kern="100" dirty="0">
              <a:latin typeface="Microsoft YaHei" panose="020B0503020204020204" pitchFamily="34" charset="-122"/>
              <a:ea typeface="Microsoft YaHei" panose="020B0503020204020204" pitchFamily="34" charset="-122"/>
              <a:cs typeface="Times New Roman" panose="02020603050405020304" pitchFamily="18" charset="0"/>
            </a:endParaRPr>
          </a:p>
          <a:p>
            <a:pPr>
              <a:lnSpc>
                <a:spcPct val="110000"/>
              </a:lnSpc>
            </a:pPr>
            <a:endParaRPr lang="en-US" altLang="zh-CN" sz="2800" kern="100" dirty="0">
              <a:latin typeface="Microsoft YaHei" panose="020B0503020204020204" pitchFamily="34" charset="-122"/>
              <a:ea typeface="Microsoft YaHei" panose="020B0503020204020204" pitchFamily="34" charset="-122"/>
              <a:cs typeface="Times New Roman" panose="02020603050405020304" pitchFamily="18" charset="0"/>
            </a:endParaRPr>
          </a:p>
          <a:p>
            <a:pPr>
              <a:lnSpc>
                <a:spcPct val="110000"/>
              </a:lnSpc>
            </a:pPr>
            <a:endParaRPr lang="en-US" altLang="zh-CN" sz="2800" kern="100" dirty="0">
              <a:latin typeface="Microsoft YaHei" panose="020B0503020204020204" pitchFamily="34" charset="-122"/>
              <a:ea typeface="Microsoft YaHei" panose="020B0503020204020204" pitchFamily="34" charset="-122"/>
              <a:cs typeface="Times New Roman" panose="02020603050405020304" pitchFamily="18" charset="0"/>
            </a:endParaRPr>
          </a:p>
          <a:p>
            <a:pPr>
              <a:lnSpc>
                <a:spcPct val="110000"/>
              </a:lnSpc>
            </a:pPr>
            <a:endParaRPr lang="en-US" altLang="zh-CN" sz="2800" b="1" kern="100" dirty="0">
              <a:latin typeface="Microsoft YaHei" panose="020B0503020204020204" pitchFamily="34" charset="-122"/>
              <a:ea typeface="Microsoft YaHei" panose="020B0503020204020204" pitchFamily="34" charset="-122"/>
              <a:cs typeface="Times New Roman" panose="02020603050405020304" pitchFamily="18" charset="0"/>
            </a:endParaRPr>
          </a:p>
          <a:p>
            <a:pPr>
              <a:lnSpc>
                <a:spcPct val="110000"/>
              </a:lnSpc>
            </a:pPr>
            <a:r>
              <a:rPr lang="zh-CN" altLang="en-US" sz="2800" b="1" kern="100" dirty="0">
                <a:latin typeface="Microsoft YaHei" panose="020B0503020204020204" pitchFamily="34" charset="-122"/>
                <a:ea typeface="Microsoft YaHei" panose="020B0503020204020204" pitchFamily="34" charset="-122"/>
                <a:cs typeface="Times New Roman" panose="02020603050405020304" pitchFamily="18" charset="0"/>
              </a:rPr>
              <a:t>思考</a:t>
            </a:r>
            <a:r>
              <a:rPr lang="zh-CN" altLang="en-US" sz="2800" kern="100" dirty="0">
                <a:latin typeface="Microsoft YaHei" panose="020B0503020204020204" pitchFamily="34" charset="-122"/>
                <a:ea typeface="Microsoft YaHei" panose="020B0503020204020204" pitchFamily="34" charset="-122"/>
                <a:cs typeface="Times New Roman" panose="02020603050405020304" pitchFamily="18" charset="0"/>
              </a:rPr>
              <a:t>：计数排序的限制是什么？</a:t>
            </a:r>
            <a:endParaRPr lang="en-US" altLang="zh-CN" sz="2800" dirty="0"/>
          </a:p>
        </p:txBody>
      </p:sp>
      <p:graphicFrame>
        <p:nvGraphicFramePr>
          <p:cNvPr id="18" name="Object 6">
            <a:extLst>
              <a:ext uri="{FF2B5EF4-FFF2-40B4-BE49-F238E27FC236}">
                <a16:creationId xmlns:a16="http://schemas.microsoft.com/office/drawing/2014/main" id="{D2AE9140-145D-4404-8567-0EAF8C3F1AB9}"/>
              </a:ext>
            </a:extLst>
          </p:cNvPr>
          <p:cNvGraphicFramePr>
            <a:graphicFrameLocks noChangeAspect="1"/>
          </p:cNvGraphicFramePr>
          <p:nvPr>
            <p:extLst>
              <p:ext uri="{D42A27DB-BD31-4B8C-83A1-F6EECF244321}">
                <p14:modId xmlns:p14="http://schemas.microsoft.com/office/powerpoint/2010/main" val="2021016169"/>
              </p:ext>
            </p:extLst>
          </p:nvPr>
        </p:nvGraphicFramePr>
        <p:xfrm>
          <a:off x="6395641" y="2595039"/>
          <a:ext cx="3732213" cy="677863"/>
        </p:xfrm>
        <a:graphic>
          <a:graphicData uri="http://schemas.openxmlformats.org/presentationml/2006/ole">
            <mc:AlternateContent xmlns:mc="http://schemas.openxmlformats.org/markup-compatibility/2006">
              <mc:Choice xmlns:v="urn:schemas-microsoft-com:vml" Requires="v">
                <p:oleObj name="Visio" r:id="rId3" imgW="2158289" imgH="391668" progId="Visio.Drawing.11">
                  <p:embed/>
                </p:oleObj>
              </mc:Choice>
              <mc:Fallback>
                <p:oleObj name="Visio" r:id="rId3" imgW="2158289" imgH="391668" progId="Visio.Drawing.11">
                  <p:embed/>
                  <p:pic>
                    <p:nvPicPr>
                      <p:cNvPr id="117766"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95641" y="2595039"/>
                        <a:ext cx="3732213" cy="677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9" name="Object 7">
            <a:extLst>
              <a:ext uri="{FF2B5EF4-FFF2-40B4-BE49-F238E27FC236}">
                <a16:creationId xmlns:a16="http://schemas.microsoft.com/office/drawing/2014/main" id="{D32DF431-95AD-46DC-921D-B5E4370355F5}"/>
              </a:ext>
            </a:extLst>
          </p:cNvPr>
          <p:cNvGraphicFramePr>
            <a:graphicFrameLocks noChangeAspect="1"/>
          </p:cNvGraphicFramePr>
          <p:nvPr>
            <p:extLst>
              <p:ext uri="{D42A27DB-BD31-4B8C-83A1-F6EECF244321}">
                <p14:modId xmlns:p14="http://schemas.microsoft.com/office/powerpoint/2010/main" val="955948816"/>
              </p:ext>
            </p:extLst>
          </p:nvPr>
        </p:nvGraphicFramePr>
        <p:xfrm>
          <a:off x="6395641" y="4119039"/>
          <a:ext cx="3733800" cy="677863"/>
        </p:xfrm>
        <a:graphic>
          <a:graphicData uri="http://schemas.openxmlformats.org/presentationml/2006/ole">
            <mc:AlternateContent xmlns:mc="http://schemas.openxmlformats.org/markup-compatibility/2006">
              <mc:Choice xmlns:v="urn:schemas-microsoft-com:vml" Requires="v">
                <p:oleObj name="Visio" r:id="rId5" imgW="2158289" imgH="391668" progId="Visio.Drawing.11">
                  <p:embed/>
                </p:oleObj>
              </mc:Choice>
              <mc:Fallback>
                <p:oleObj name="Visio" r:id="rId5" imgW="2158289" imgH="391668" progId="Visio.Drawing.11">
                  <p:embed/>
                  <p:pic>
                    <p:nvPicPr>
                      <p:cNvPr id="117767" name="Object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95641" y="4119039"/>
                        <a:ext cx="3733800" cy="677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0" name="Line 8">
            <a:extLst>
              <a:ext uri="{FF2B5EF4-FFF2-40B4-BE49-F238E27FC236}">
                <a16:creationId xmlns:a16="http://schemas.microsoft.com/office/drawing/2014/main" id="{604FFBBE-569B-4218-A674-6890018F62EE}"/>
              </a:ext>
            </a:extLst>
          </p:cNvPr>
          <p:cNvSpPr>
            <a:spLocks noChangeShapeType="1"/>
          </p:cNvSpPr>
          <p:nvPr/>
        </p:nvSpPr>
        <p:spPr bwMode="auto">
          <a:xfrm flipH="1">
            <a:off x="7310041" y="3280839"/>
            <a:ext cx="609600" cy="8382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21" name="Line 9">
            <a:extLst>
              <a:ext uri="{FF2B5EF4-FFF2-40B4-BE49-F238E27FC236}">
                <a16:creationId xmlns:a16="http://schemas.microsoft.com/office/drawing/2014/main" id="{640186EF-063E-43C1-834F-CA019815FC1E}"/>
              </a:ext>
            </a:extLst>
          </p:cNvPr>
          <p:cNvSpPr>
            <a:spLocks noChangeShapeType="1"/>
          </p:cNvSpPr>
          <p:nvPr/>
        </p:nvSpPr>
        <p:spPr bwMode="auto">
          <a:xfrm flipH="1">
            <a:off x="7995841" y="3280839"/>
            <a:ext cx="457200" cy="838200"/>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22" name="Line 11">
            <a:extLst>
              <a:ext uri="{FF2B5EF4-FFF2-40B4-BE49-F238E27FC236}">
                <a16:creationId xmlns:a16="http://schemas.microsoft.com/office/drawing/2014/main" id="{355D9A53-8619-452F-B065-D60640D9494F}"/>
              </a:ext>
            </a:extLst>
          </p:cNvPr>
          <p:cNvSpPr>
            <a:spLocks noChangeShapeType="1"/>
          </p:cNvSpPr>
          <p:nvPr/>
        </p:nvSpPr>
        <p:spPr bwMode="auto">
          <a:xfrm flipH="1">
            <a:off x="8605441" y="3280839"/>
            <a:ext cx="1143000" cy="838200"/>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23" name="Line 12">
            <a:extLst>
              <a:ext uri="{FF2B5EF4-FFF2-40B4-BE49-F238E27FC236}">
                <a16:creationId xmlns:a16="http://schemas.microsoft.com/office/drawing/2014/main" id="{8C996071-7437-4B03-BB94-C7A27C653C0A}"/>
              </a:ext>
            </a:extLst>
          </p:cNvPr>
          <p:cNvSpPr>
            <a:spLocks noChangeShapeType="1"/>
          </p:cNvSpPr>
          <p:nvPr/>
        </p:nvSpPr>
        <p:spPr bwMode="auto">
          <a:xfrm>
            <a:off x="7386241" y="3280839"/>
            <a:ext cx="1752600" cy="838200"/>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24" name="Line 13">
            <a:extLst>
              <a:ext uri="{FF2B5EF4-FFF2-40B4-BE49-F238E27FC236}">
                <a16:creationId xmlns:a16="http://schemas.microsoft.com/office/drawing/2014/main" id="{16FCF3E3-ED61-428B-90E8-C4DAB8BDF88F}"/>
              </a:ext>
            </a:extLst>
          </p:cNvPr>
          <p:cNvSpPr>
            <a:spLocks noChangeShapeType="1"/>
          </p:cNvSpPr>
          <p:nvPr/>
        </p:nvSpPr>
        <p:spPr bwMode="auto">
          <a:xfrm>
            <a:off x="9215041" y="3280839"/>
            <a:ext cx="533400" cy="838200"/>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mc:AlternateContent xmlns:mc="http://schemas.openxmlformats.org/markup-compatibility/2006" xmlns:a14="http://schemas.microsoft.com/office/drawing/2010/main">
        <mc:Choice Requires="a14">
          <p:sp>
            <p:nvSpPr>
              <p:cNvPr id="6" name="任意多边形: 形状 6">
                <a:extLst>
                  <a:ext uri="{FF2B5EF4-FFF2-40B4-BE49-F238E27FC236}">
                    <a16:creationId xmlns:a16="http://schemas.microsoft.com/office/drawing/2014/main" id="{F33E97CE-0109-5031-2D0C-F1C09BFB3604}"/>
                  </a:ext>
                </a:extLst>
              </p:cNvPr>
              <p:cNvSpPr/>
              <p:nvPr/>
            </p:nvSpPr>
            <p:spPr>
              <a:xfrm>
                <a:off x="1725120" y="2595039"/>
                <a:ext cx="3059149" cy="2290517"/>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lvl="0" eaLnBrk="0" fontAlgn="base" hangingPunct="0">
                  <a:spcBef>
                    <a:spcPct val="0"/>
                  </a:spcBef>
                  <a:spcAft>
                    <a:spcPct val="0"/>
                  </a:spcAft>
                </a:pPr>
                <a:r>
                  <a:rPr lang="zh-CN" altLang="zh-CN"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en-US" altLang="zh-CN" b="1" dirty="0">
                    <a:solidFill>
                      <a:srgbClr val="FFFF00"/>
                    </a:solidFill>
                    <a:latin typeface="微软雅黑" panose="020B0503020204020204" pitchFamily="34" charset="-122"/>
                    <a:ea typeface="微软雅黑" panose="020B0503020204020204" pitchFamily="34" charset="-122"/>
                  </a:rPr>
                  <a:t>for</a:t>
                </a:r>
                <a:r>
                  <a:rPr lang="en-US" altLang="zh-CN" dirty="0">
                    <a:solidFill>
                      <a:srgbClr val="FFFF00"/>
                    </a:solidFill>
                    <a:latin typeface="微软雅黑" panose="020B0503020204020204" pitchFamily="34" charset="-122"/>
                    <a:ea typeface="微软雅黑" panose="020B0503020204020204" pitchFamily="34" charset="-122"/>
                  </a:rPr>
                  <a:t> </a:t>
                </a:r>
                <a14:m>
                  <m:oMath xmlns:m="http://schemas.openxmlformats.org/officeDocument/2006/math">
                    <m:r>
                      <a:rPr lang="en-US" altLang="zh-CN" b="0" i="1" smtClean="0">
                        <a:solidFill>
                          <a:srgbClr val="FFFF00"/>
                        </a:solidFill>
                        <a:latin typeface="Cambria Math" panose="02040503050406030204" pitchFamily="18" charset="0"/>
                        <a:ea typeface="微软雅黑" panose="020B0503020204020204" pitchFamily="34" charset="-122"/>
                      </a:rPr>
                      <m:t>𝑗</m:t>
                    </m:r>
                    <m:r>
                      <a:rPr lang="en-US" altLang="zh-CN" i="1">
                        <a:solidFill>
                          <a:srgbClr val="FFFF00"/>
                        </a:solidFill>
                        <a:latin typeface="Cambria Math" panose="02040503050406030204" pitchFamily="18" charset="0"/>
                        <a:ea typeface="微软雅黑" panose="020B0503020204020204" pitchFamily="34" charset="-122"/>
                      </a:rPr>
                      <m:t>←</m:t>
                    </m:r>
                    <m:r>
                      <a:rPr lang="en-US" altLang="zh-CN" b="0" i="1" smtClean="0">
                        <a:solidFill>
                          <a:srgbClr val="FFFF00"/>
                        </a:solidFill>
                        <a:latin typeface="Cambria Math" panose="02040503050406030204" pitchFamily="18" charset="0"/>
                        <a:ea typeface="微软雅黑" panose="020B0503020204020204" pitchFamily="34" charset="-122"/>
                      </a:rPr>
                      <m:t>𝑛</m:t>
                    </m:r>
                  </m:oMath>
                </a14:m>
                <a:r>
                  <a:rPr lang="en-US" altLang="zh-CN" dirty="0">
                    <a:solidFill>
                      <a:srgbClr val="FFFF00"/>
                    </a:solidFill>
                    <a:latin typeface="微软雅黑" panose="020B0503020204020204" pitchFamily="34" charset="-122"/>
                    <a:ea typeface="微软雅黑" panose="020B0503020204020204" pitchFamily="34" charset="-122"/>
                  </a:rPr>
                  <a:t> </a:t>
                </a:r>
                <a:r>
                  <a:rPr lang="en-US" altLang="zh-CN" b="1" dirty="0">
                    <a:solidFill>
                      <a:srgbClr val="FFFF00"/>
                    </a:solidFill>
                    <a:latin typeface="微软雅黑" panose="020B0503020204020204" pitchFamily="34" charset="-122"/>
                    <a:ea typeface="微软雅黑" panose="020B0503020204020204" pitchFamily="34" charset="-122"/>
                  </a:rPr>
                  <a:t>to</a:t>
                </a:r>
                <a:r>
                  <a:rPr lang="en-US" altLang="zh-CN" dirty="0">
                    <a:solidFill>
                      <a:srgbClr val="FFFF00"/>
                    </a:solidFill>
                    <a:latin typeface="微软雅黑" panose="020B0503020204020204" pitchFamily="34" charset="-122"/>
                    <a:ea typeface="微软雅黑" panose="020B0503020204020204" pitchFamily="34" charset="-122"/>
                  </a:rPr>
                  <a:t> </a:t>
                </a:r>
                <a14:m>
                  <m:oMath xmlns:m="http://schemas.openxmlformats.org/officeDocument/2006/math">
                    <m:r>
                      <a:rPr lang="en-US" altLang="zh-CN" b="0" i="0" smtClean="0">
                        <a:solidFill>
                          <a:srgbClr val="FFFF00"/>
                        </a:solidFill>
                        <a:latin typeface="Cambria Math" panose="02040503050406030204" pitchFamily="18" charset="0"/>
                        <a:ea typeface="微软雅黑" panose="020B0503020204020204" pitchFamily="34" charset="-122"/>
                      </a:rPr>
                      <m:t>1</m:t>
                    </m:r>
                  </m:oMath>
                </a14:m>
                <a:r>
                  <a:rPr lang="en-US" altLang="zh-CN" dirty="0">
                    <a:solidFill>
                      <a:srgbClr val="FFFF00"/>
                    </a:solidFill>
                    <a:latin typeface="微软雅黑" panose="020B0503020204020204" pitchFamily="34" charset="-122"/>
                    <a:ea typeface="微软雅黑" panose="020B0503020204020204" pitchFamily="34" charset="-122"/>
                  </a:rPr>
                  <a:t> </a:t>
                </a:r>
                <a:r>
                  <a:rPr lang="en-US" altLang="zh-CN" b="1" dirty="0">
                    <a:solidFill>
                      <a:srgbClr val="FFFF00"/>
                    </a:solidFill>
                    <a:latin typeface="微软雅黑" panose="020B0503020204020204" pitchFamily="34" charset="-122"/>
                    <a:ea typeface="微软雅黑" panose="020B0503020204020204" pitchFamily="34" charset="-122"/>
                  </a:rPr>
                  <a:t>do</a:t>
                </a:r>
              </a:p>
              <a:p>
                <a:pPr lvl="0" eaLnBrk="0" fontAlgn="base" hangingPunct="0">
                  <a:spcBef>
                    <a:spcPct val="0"/>
                  </a:spcBef>
                  <a:spcAft>
                    <a:spcPct val="0"/>
                  </a:spcAft>
                </a:pPr>
                <a:r>
                  <a:rPr lang="en-US" altLang="zh-CN" dirty="0">
                    <a:latin typeface="微软雅黑" panose="020B0503020204020204" pitchFamily="34" charset="-122"/>
                    <a:ea typeface="微软雅黑" panose="020B0503020204020204" pitchFamily="34" charset="-122"/>
                  </a:rPr>
                  <a:t>|   </a:t>
                </a:r>
                <a14:m>
                  <m:oMath xmlns:m="http://schemas.openxmlformats.org/officeDocument/2006/math">
                    <m:r>
                      <a:rPr lang="en-US" altLang="zh-CN" b="0" i="1" smtClean="0">
                        <a:latin typeface="Cambria Math" panose="02040503050406030204" pitchFamily="18" charset="0"/>
                        <a:ea typeface="微软雅黑" panose="020B0503020204020204" pitchFamily="34" charset="-122"/>
                      </a:rPr>
                      <m:t>𝐵</m:t>
                    </m:r>
                    <m:d>
                      <m:dPr>
                        <m:begChr m:val="["/>
                        <m:endChr m:val="]"/>
                        <m:ctrlPr>
                          <a:rPr lang="en-US" altLang="zh-CN" b="0" i="1" smtClean="0">
                            <a:latin typeface="Cambria Math" panose="02040503050406030204" pitchFamily="18" charset="0"/>
                            <a:ea typeface="微软雅黑" panose="020B0503020204020204" pitchFamily="34" charset="-122"/>
                          </a:rPr>
                        </m:ctrlPr>
                      </m:dPr>
                      <m:e>
                        <m:r>
                          <a:rPr lang="en-US" altLang="zh-CN" b="0" i="1" smtClean="0">
                            <a:latin typeface="Cambria Math" panose="02040503050406030204" pitchFamily="18" charset="0"/>
                            <a:ea typeface="微软雅黑" panose="020B0503020204020204" pitchFamily="34" charset="-122"/>
                          </a:rPr>
                          <m:t>𝐶</m:t>
                        </m:r>
                        <m:d>
                          <m:dPr>
                            <m:begChr m:val="["/>
                            <m:endChr m:val="]"/>
                            <m:ctrlPr>
                              <a:rPr lang="en-US" altLang="zh-CN" b="0" i="1" smtClean="0">
                                <a:latin typeface="Cambria Math" panose="02040503050406030204" pitchFamily="18" charset="0"/>
                                <a:ea typeface="微软雅黑" panose="020B0503020204020204" pitchFamily="34" charset="-122"/>
                              </a:rPr>
                            </m:ctrlPr>
                          </m:dPr>
                          <m:e>
                            <m:r>
                              <a:rPr lang="en-US" altLang="zh-CN" b="0" i="1" smtClean="0">
                                <a:latin typeface="Cambria Math" panose="02040503050406030204" pitchFamily="18" charset="0"/>
                                <a:ea typeface="微软雅黑" panose="020B0503020204020204" pitchFamily="34" charset="-122"/>
                              </a:rPr>
                              <m:t>𝐴</m:t>
                            </m:r>
                            <m:r>
                              <a:rPr lang="en-US" altLang="zh-CN" b="0" i="1" smtClean="0">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𝑗</m:t>
                            </m:r>
                            <m:r>
                              <a:rPr lang="en-US" altLang="zh-CN" b="0" i="1" smtClean="0">
                                <a:latin typeface="Cambria Math" panose="02040503050406030204" pitchFamily="18" charset="0"/>
                                <a:ea typeface="微软雅黑" panose="020B0503020204020204" pitchFamily="34" charset="-122"/>
                              </a:rPr>
                              <m:t>]</m:t>
                            </m:r>
                          </m:e>
                        </m:d>
                      </m:e>
                    </m:d>
                    <m:r>
                      <a:rPr lang="en-US" altLang="zh-CN" b="0" i="1" smtClean="0">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𝐴</m:t>
                    </m:r>
                    <m:d>
                      <m:dPr>
                        <m:begChr m:val="["/>
                        <m:endChr m:val="]"/>
                        <m:ctrlPr>
                          <a:rPr lang="en-US" altLang="zh-CN" b="0" i="1" smtClean="0">
                            <a:latin typeface="Cambria Math" panose="02040503050406030204" pitchFamily="18" charset="0"/>
                            <a:ea typeface="微软雅黑" panose="020B0503020204020204" pitchFamily="34" charset="-122"/>
                          </a:rPr>
                        </m:ctrlPr>
                      </m:dPr>
                      <m:e>
                        <m:r>
                          <a:rPr lang="en-US" altLang="zh-CN" b="0" i="1" smtClean="0">
                            <a:latin typeface="Cambria Math" panose="02040503050406030204" pitchFamily="18" charset="0"/>
                            <a:ea typeface="微软雅黑" panose="020B0503020204020204" pitchFamily="34" charset="-122"/>
                          </a:rPr>
                          <m:t>𝑗</m:t>
                        </m:r>
                      </m:e>
                    </m:d>
                  </m:oMath>
                </a14:m>
                <a:endParaRPr lang="en-US" altLang="zh-CN" b="0"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en-US" altLang="zh-CN" b="0" dirty="0">
                    <a:ea typeface="微软雅黑" panose="020B0503020204020204" pitchFamily="34" charset="-122"/>
                  </a:rPr>
                  <a:t>|   </a:t>
                </a:r>
                <a14:m>
                  <m:oMath xmlns:m="http://schemas.openxmlformats.org/officeDocument/2006/math">
                    <m:r>
                      <a:rPr lang="en-US" altLang="zh-CN" b="0" i="1" smtClean="0">
                        <a:latin typeface="Cambria Math" panose="02040503050406030204" pitchFamily="18" charset="0"/>
                        <a:ea typeface="微软雅黑" panose="020B0503020204020204" pitchFamily="34" charset="-122"/>
                      </a:rPr>
                      <m:t>𝐶</m:t>
                    </m:r>
                    <m:d>
                      <m:dPr>
                        <m:begChr m:val="["/>
                        <m:endChr m:val="]"/>
                        <m:ctrlPr>
                          <a:rPr lang="en-US" altLang="zh-CN" b="0" i="1" smtClean="0">
                            <a:latin typeface="Cambria Math" panose="02040503050406030204" pitchFamily="18" charset="0"/>
                            <a:ea typeface="微软雅黑" panose="020B0503020204020204" pitchFamily="34" charset="-122"/>
                          </a:rPr>
                        </m:ctrlPr>
                      </m:dPr>
                      <m:e>
                        <m:r>
                          <a:rPr lang="en-US" altLang="zh-CN" b="0" i="1" smtClean="0">
                            <a:latin typeface="Cambria Math" panose="02040503050406030204" pitchFamily="18" charset="0"/>
                            <a:ea typeface="微软雅黑" panose="020B0503020204020204" pitchFamily="34" charset="-122"/>
                          </a:rPr>
                          <m:t>𝐴</m:t>
                        </m:r>
                        <m:d>
                          <m:dPr>
                            <m:begChr m:val="["/>
                            <m:endChr m:val="]"/>
                            <m:ctrlPr>
                              <a:rPr lang="en-US" altLang="zh-CN" b="0" i="1" smtClean="0">
                                <a:latin typeface="Cambria Math" panose="02040503050406030204" pitchFamily="18" charset="0"/>
                                <a:ea typeface="微软雅黑" panose="020B0503020204020204" pitchFamily="34" charset="-122"/>
                              </a:rPr>
                            </m:ctrlPr>
                          </m:dPr>
                          <m:e>
                            <m:r>
                              <a:rPr lang="en-US" altLang="zh-CN" b="0" i="1" smtClean="0">
                                <a:latin typeface="Cambria Math" panose="02040503050406030204" pitchFamily="18" charset="0"/>
                                <a:ea typeface="微软雅黑" panose="020B0503020204020204" pitchFamily="34" charset="-122"/>
                              </a:rPr>
                              <m:t>𝑗</m:t>
                            </m:r>
                          </m:e>
                        </m:d>
                      </m:e>
                    </m:d>
                    <m:r>
                      <a:rPr lang="en-US" altLang="zh-CN" b="0" i="1" smtClean="0">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𝐶</m:t>
                    </m:r>
                    <m:d>
                      <m:dPr>
                        <m:begChr m:val="["/>
                        <m:endChr m:val="]"/>
                        <m:ctrlPr>
                          <a:rPr lang="en-US" altLang="zh-CN" b="0" i="1" smtClean="0">
                            <a:latin typeface="Cambria Math" panose="02040503050406030204" pitchFamily="18" charset="0"/>
                            <a:ea typeface="微软雅黑" panose="020B0503020204020204" pitchFamily="34" charset="-122"/>
                          </a:rPr>
                        </m:ctrlPr>
                      </m:dPr>
                      <m:e>
                        <m:r>
                          <a:rPr lang="en-US" altLang="zh-CN" b="0" i="1" smtClean="0">
                            <a:latin typeface="Cambria Math" panose="02040503050406030204" pitchFamily="18" charset="0"/>
                            <a:ea typeface="微软雅黑" panose="020B0503020204020204" pitchFamily="34" charset="-122"/>
                          </a:rPr>
                          <m:t>𝐴</m:t>
                        </m:r>
                        <m:d>
                          <m:dPr>
                            <m:begChr m:val="["/>
                            <m:endChr m:val="]"/>
                            <m:ctrlPr>
                              <a:rPr lang="en-US" altLang="zh-CN" b="0" i="1" smtClean="0">
                                <a:latin typeface="Cambria Math" panose="02040503050406030204" pitchFamily="18" charset="0"/>
                                <a:ea typeface="微软雅黑" panose="020B0503020204020204" pitchFamily="34" charset="-122"/>
                              </a:rPr>
                            </m:ctrlPr>
                          </m:dPr>
                          <m:e>
                            <m:r>
                              <a:rPr lang="en-US" altLang="zh-CN" b="0" i="1" smtClean="0">
                                <a:latin typeface="Cambria Math" panose="02040503050406030204" pitchFamily="18" charset="0"/>
                                <a:ea typeface="微软雅黑" panose="020B0503020204020204" pitchFamily="34" charset="-122"/>
                              </a:rPr>
                              <m:t>𝑗</m:t>
                            </m:r>
                          </m:e>
                        </m:d>
                      </m:e>
                    </m:d>
                    <m:r>
                      <a:rPr lang="en-US" altLang="zh-CN" b="0" i="1" smtClean="0">
                        <a:latin typeface="Cambria Math" panose="02040503050406030204" pitchFamily="18" charset="0"/>
                        <a:ea typeface="微软雅黑" panose="020B0503020204020204" pitchFamily="34" charset="-122"/>
                      </a:rPr>
                      <m:t>−1 </m:t>
                    </m:r>
                  </m:oMath>
                </a14:m>
                <a:endParaRPr lang="en-US" altLang="zh-CN" i="1"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en-US" altLang="zh-CN" b="1" dirty="0">
                    <a:latin typeface="微软雅黑" panose="020B0503020204020204" pitchFamily="34" charset="-122"/>
                    <a:ea typeface="微软雅黑" panose="020B0503020204020204" pitchFamily="34" charset="-122"/>
                  </a:rPr>
                  <a:t>end</a:t>
                </a:r>
                <a:endParaRPr lang="en-US" altLang="zh-CN"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zh-CN" altLang="zh-CN"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pPr marL="285750" lvl="0" indent="-285750" eaLnBrk="0" fontAlgn="base" hangingPunct="0">
                  <a:spcBef>
                    <a:spcPct val="0"/>
                  </a:spcBef>
                  <a:spcAft>
                    <a:spcPct val="0"/>
                  </a:spcAft>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从后往前安排位置</a:t>
                </a:r>
                <a:endParaRPr lang="zh-CN" altLang="zh-CN" dirty="0">
                  <a:latin typeface="微软雅黑" panose="020B0503020204020204" pitchFamily="34" charset="-122"/>
                  <a:ea typeface="微软雅黑" panose="020B0503020204020204" pitchFamily="34" charset="-122"/>
                </a:endParaRPr>
              </a:p>
            </p:txBody>
          </p:sp>
        </mc:Choice>
        <mc:Fallback xmlns="">
          <p:sp>
            <p:nvSpPr>
              <p:cNvPr id="6" name="任意多边形: 形状 6">
                <a:extLst>
                  <a:ext uri="{FF2B5EF4-FFF2-40B4-BE49-F238E27FC236}">
                    <a16:creationId xmlns:a16="http://schemas.microsoft.com/office/drawing/2014/main" id="{F33E97CE-0109-5031-2D0C-F1C09BFB3604}"/>
                  </a:ext>
                </a:extLst>
              </p:cNvPr>
              <p:cNvSpPr>
                <a:spLocks noRot="1" noChangeAspect="1" noMove="1" noResize="1" noEditPoints="1" noAdjustHandles="1" noChangeArrowheads="1" noChangeShapeType="1" noTextEdit="1"/>
              </p:cNvSpPr>
              <p:nvPr/>
            </p:nvSpPr>
            <p:spPr>
              <a:xfrm>
                <a:off x="1725120" y="2595039"/>
                <a:ext cx="3059149" cy="2290517"/>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blipFill>
                <a:blip r:embed="rId8"/>
                <a:stretch>
                  <a:fillRect/>
                </a:stretch>
              </a:blipFill>
            </p:spPr>
            <p:txBody>
              <a:bodyPr/>
              <a:lstStyle/>
              <a:p>
                <a:r>
                  <a:rPr lang="zh-CN" altLang="en-US">
                    <a:noFill/>
                  </a:rPr>
                  <a:t> </a:t>
                </a:r>
              </a:p>
            </p:txBody>
          </p:sp>
        </mc:Fallback>
      </mc:AlternateContent>
      <p:sp>
        <p:nvSpPr>
          <p:cNvPr id="7" name="右箭头 6">
            <a:extLst>
              <a:ext uri="{FF2B5EF4-FFF2-40B4-BE49-F238E27FC236}">
                <a16:creationId xmlns:a16="http://schemas.microsoft.com/office/drawing/2014/main" id="{4EE7204D-6060-98FD-1FAA-417CF843CCC7}"/>
              </a:ext>
            </a:extLst>
          </p:cNvPr>
          <p:cNvSpPr/>
          <p:nvPr/>
        </p:nvSpPr>
        <p:spPr>
          <a:xfrm>
            <a:off x="5168561" y="3280839"/>
            <a:ext cx="936171" cy="8382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2742910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p:cTn id="7" dur="500" fill="hold"/>
                                        <p:tgtEl>
                                          <p:spTgt spid="20"/>
                                        </p:tgtEl>
                                        <p:attrNameLst>
                                          <p:attrName>ppt_x</p:attrName>
                                        </p:attrNameLst>
                                      </p:cBhvr>
                                      <p:tavLst>
                                        <p:tav tm="0">
                                          <p:val>
                                            <p:strVal val="#ppt_x"/>
                                          </p:val>
                                        </p:tav>
                                        <p:tav tm="100000">
                                          <p:val>
                                            <p:strVal val="#ppt_x"/>
                                          </p:val>
                                        </p:tav>
                                      </p:tavLst>
                                    </p:anim>
                                    <p:anim calcmode="lin" valueType="num">
                                      <p:cBhvr>
                                        <p:cTn id="8" dur="500" fill="hold"/>
                                        <p:tgtEl>
                                          <p:spTgt spid="20"/>
                                        </p:tgtEl>
                                        <p:attrNameLst>
                                          <p:attrName>ppt_y</p:attrName>
                                        </p:attrNameLst>
                                      </p:cBhvr>
                                      <p:tavLst>
                                        <p:tav tm="0">
                                          <p:val>
                                            <p:strVal val="#ppt_y-#ppt_h/2"/>
                                          </p:val>
                                        </p:tav>
                                        <p:tav tm="100000">
                                          <p:val>
                                            <p:strVal val="#ppt_y"/>
                                          </p:val>
                                        </p:tav>
                                      </p:tavLst>
                                    </p:anim>
                                    <p:anim calcmode="lin" valueType="num">
                                      <p:cBhvr>
                                        <p:cTn id="9" dur="500" fill="hold"/>
                                        <p:tgtEl>
                                          <p:spTgt spid="20"/>
                                        </p:tgtEl>
                                        <p:attrNameLst>
                                          <p:attrName>ppt_w</p:attrName>
                                        </p:attrNameLst>
                                      </p:cBhvr>
                                      <p:tavLst>
                                        <p:tav tm="0">
                                          <p:val>
                                            <p:strVal val="#ppt_w"/>
                                          </p:val>
                                        </p:tav>
                                        <p:tav tm="100000">
                                          <p:val>
                                            <p:strVal val="#ppt_w"/>
                                          </p:val>
                                        </p:tav>
                                      </p:tavLst>
                                    </p:anim>
                                    <p:anim calcmode="lin" valueType="num">
                                      <p:cBhvr>
                                        <p:cTn id="10" dur="500" fill="hold"/>
                                        <p:tgtEl>
                                          <p:spTgt spid="20"/>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anim calcmode="lin" valueType="num">
                                      <p:cBhvr>
                                        <p:cTn id="13" dur="500" fill="hold"/>
                                        <p:tgtEl>
                                          <p:spTgt spid="21"/>
                                        </p:tgtEl>
                                        <p:attrNameLst>
                                          <p:attrName>ppt_x</p:attrName>
                                        </p:attrNameLst>
                                      </p:cBhvr>
                                      <p:tavLst>
                                        <p:tav tm="0">
                                          <p:val>
                                            <p:strVal val="#ppt_x"/>
                                          </p:val>
                                        </p:tav>
                                        <p:tav tm="100000">
                                          <p:val>
                                            <p:strVal val="#ppt_x"/>
                                          </p:val>
                                        </p:tav>
                                      </p:tavLst>
                                    </p:anim>
                                    <p:anim calcmode="lin" valueType="num">
                                      <p:cBhvr>
                                        <p:cTn id="14" dur="500" fill="hold"/>
                                        <p:tgtEl>
                                          <p:spTgt spid="21"/>
                                        </p:tgtEl>
                                        <p:attrNameLst>
                                          <p:attrName>ppt_y</p:attrName>
                                        </p:attrNameLst>
                                      </p:cBhvr>
                                      <p:tavLst>
                                        <p:tav tm="0">
                                          <p:val>
                                            <p:strVal val="#ppt_y-#ppt_h/2"/>
                                          </p:val>
                                        </p:tav>
                                        <p:tav tm="100000">
                                          <p:val>
                                            <p:strVal val="#ppt_y"/>
                                          </p:val>
                                        </p:tav>
                                      </p:tavLst>
                                    </p:anim>
                                    <p:anim calcmode="lin" valueType="num">
                                      <p:cBhvr>
                                        <p:cTn id="15" dur="500" fill="hold"/>
                                        <p:tgtEl>
                                          <p:spTgt spid="21"/>
                                        </p:tgtEl>
                                        <p:attrNameLst>
                                          <p:attrName>ppt_w</p:attrName>
                                        </p:attrNameLst>
                                      </p:cBhvr>
                                      <p:tavLst>
                                        <p:tav tm="0">
                                          <p:val>
                                            <p:strVal val="#ppt_w"/>
                                          </p:val>
                                        </p:tav>
                                        <p:tav tm="100000">
                                          <p:val>
                                            <p:strVal val="#ppt_w"/>
                                          </p:val>
                                        </p:tav>
                                      </p:tavLst>
                                    </p:anim>
                                    <p:anim calcmode="lin" valueType="num">
                                      <p:cBhvr>
                                        <p:cTn id="16" dur="500" fill="hold"/>
                                        <p:tgtEl>
                                          <p:spTgt spid="21"/>
                                        </p:tgtEl>
                                        <p:attrNameLst>
                                          <p:attrName>ppt_h</p:attrName>
                                        </p:attrNameLst>
                                      </p:cBhvr>
                                      <p:tavLst>
                                        <p:tav tm="0">
                                          <p:val>
                                            <p:fltVal val="0"/>
                                          </p:val>
                                        </p:tav>
                                        <p:tav tm="100000">
                                          <p:val>
                                            <p:strVal val="#ppt_h"/>
                                          </p:val>
                                        </p:tav>
                                      </p:tavLst>
                                    </p:anim>
                                  </p:childTnLst>
                                </p:cTn>
                              </p:par>
                              <p:par>
                                <p:cTn id="17" presetID="17" presetClass="entr" presetSubtype="1"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anim calcmode="lin" valueType="num">
                                      <p:cBhvr>
                                        <p:cTn id="19" dur="500" fill="hold"/>
                                        <p:tgtEl>
                                          <p:spTgt spid="22"/>
                                        </p:tgtEl>
                                        <p:attrNameLst>
                                          <p:attrName>ppt_x</p:attrName>
                                        </p:attrNameLst>
                                      </p:cBhvr>
                                      <p:tavLst>
                                        <p:tav tm="0">
                                          <p:val>
                                            <p:strVal val="#ppt_x"/>
                                          </p:val>
                                        </p:tav>
                                        <p:tav tm="100000">
                                          <p:val>
                                            <p:strVal val="#ppt_x"/>
                                          </p:val>
                                        </p:tav>
                                      </p:tavLst>
                                    </p:anim>
                                    <p:anim calcmode="lin" valueType="num">
                                      <p:cBhvr>
                                        <p:cTn id="20" dur="500" fill="hold"/>
                                        <p:tgtEl>
                                          <p:spTgt spid="22"/>
                                        </p:tgtEl>
                                        <p:attrNameLst>
                                          <p:attrName>ppt_y</p:attrName>
                                        </p:attrNameLst>
                                      </p:cBhvr>
                                      <p:tavLst>
                                        <p:tav tm="0">
                                          <p:val>
                                            <p:strVal val="#ppt_y-#ppt_h/2"/>
                                          </p:val>
                                        </p:tav>
                                        <p:tav tm="100000">
                                          <p:val>
                                            <p:strVal val="#ppt_y"/>
                                          </p:val>
                                        </p:tav>
                                      </p:tavLst>
                                    </p:anim>
                                    <p:anim calcmode="lin" valueType="num">
                                      <p:cBhvr>
                                        <p:cTn id="21" dur="500" fill="hold"/>
                                        <p:tgtEl>
                                          <p:spTgt spid="22"/>
                                        </p:tgtEl>
                                        <p:attrNameLst>
                                          <p:attrName>ppt_w</p:attrName>
                                        </p:attrNameLst>
                                      </p:cBhvr>
                                      <p:tavLst>
                                        <p:tav tm="0">
                                          <p:val>
                                            <p:strVal val="#ppt_w"/>
                                          </p:val>
                                        </p:tav>
                                        <p:tav tm="100000">
                                          <p:val>
                                            <p:strVal val="#ppt_w"/>
                                          </p:val>
                                        </p:tav>
                                      </p:tavLst>
                                    </p:anim>
                                    <p:anim calcmode="lin" valueType="num">
                                      <p:cBhvr>
                                        <p:cTn id="22" dur="500" fill="hold"/>
                                        <p:tgtEl>
                                          <p:spTgt spid="22"/>
                                        </p:tgtEl>
                                        <p:attrNameLst>
                                          <p:attrName>ppt_h</p:attrName>
                                        </p:attrNameLst>
                                      </p:cBhvr>
                                      <p:tavLst>
                                        <p:tav tm="0">
                                          <p:val>
                                            <p:fltVal val="0"/>
                                          </p:val>
                                        </p:tav>
                                        <p:tav tm="100000">
                                          <p:val>
                                            <p:strVal val="#ppt_h"/>
                                          </p:val>
                                        </p:tav>
                                      </p:tavLst>
                                    </p:anim>
                                  </p:childTnLst>
                                </p:cTn>
                              </p:par>
                              <p:par>
                                <p:cTn id="23" presetID="17" presetClass="entr" presetSubtype="1" fill="hold" grpId="0" nodeType="withEffect">
                                  <p:stCondLst>
                                    <p:cond delay="0"/>
                                  </p:stCondLst>
                                  <p:childTnLst>
                                    <p:set>
                                      <p:cBhvr>
                                        <p:cTn id="24" dur="1" fill="hold">
                                          <p:stCondLst>
                                            <p:cond delay="0"/>
                                          </p:stCondLst>
                                        </p:cTn>
                                        <p:tgtEl>
                                          <p:spTgt spid="23"/>
                                        </p:tgtEl>
                                        <p:attrNameLst>
                                          <p:attrName>style.visibility</p:attrName>
                                        </p:attrNameLst>
                                      </p:cBhvr>
                                      <p:to>
                                        <p:strVal val="visible"/>
                                      </p:to>
                                    </p:set>
                                    <p:anim calcmode="lin" valueType="num">
                                      <p:cBhvr>
                                        <p:cTn id="25" dur="500" fill="hold"/>
                                        <p:tgtEl>
                                          <p:spTgt spid="23"/>
                                        </p:tgtEl>
                                        <p:attrNameLst>
                                          <p:attrName>ppt_x</p:attrName>
                                        </p:attrNameLst>
                                      </p:cBhvr>
                                      <p:tavLst>
                                        <p:tav tm="0">
                                          <p:val>
                                            <p:strVal val="#ppt_x"/>
                                          </p:val>
                                        </p:tav>
                                        <p:tav tm="100000">
                                          <p:val>
                                            <p:strVal val="#ppt_x"/>
                                          </p:val>
                                        </p:tav>
                                      </p:tavLst>
                                    </p:anim>
                                    <p:anim calcmode="lin" valueType="num">
                                      <p:cBhvr>
                                        <p:cTn id="26" dur="500" fill="hold"/>
                                        <p:tgtEl>
                                          <p:spTgt spid="23"/>
                                        </p:tgtEl>
                                        <p:attrNameLst>
                                          <p:attrName>ppt_y</p:attrName>
                                        </p:attrNameLst>
                                      </p:cBhvr>
                                      <p:tavLst>
                                        <p:tav tm="0">
                                          <p:val>
                                            <p:strVal val="#ppt_y-#ppt_h/2"/>
                                          </p:val>
                                        </p:tav>
                                        <p:tav tm="100000">
                                          <p:val>
                                            <p:strVal val="#ppt_y"/>
                                          </p:val>
                                        </p:tav>
                                      </p:tavLst>
                                    </p:anim>
                                    <p:anim calcmode="lin" valueType="num">
                                      <p:cBhvr>
                                        <p:cTn id="27" dur="500" fill="hold"/>
                                        <p:tgtEl>
                                          <p:spTgt spid="23"/>
                                        </p:tgtEl>
                                        <p:attrNameLst>
                                          <p:attrName>ppt_w</p:attrName>
                                        </p:attrNameLst>
                                      </p:cBhvr>
                                      <p:tavLst>
                                        <p:tav tm="0">
                                          <p:val>
                                            <p:strVal val="#ppt_w"/>
                                          </p:val>
                                        </p:tav>
                                        <p:tav tm="100000">
                                          <p:val>
                                            <p:strVal val="#ppt_w"/>
                                          </p:val>
                                        </p:tav>
                                      </p:tavLst>
                                    </p:anim>
                                    <p:anim calcmode="lin" valueType="num">
                                      <p:cBhvr>
                                        <p:cTn id="28" dur="500" fill="hold"/>
                                        <p:tgtEl>
                                          <p:spTgt spid="23"/>
                                        </p:tgtEl>
                                        <p:attrNameLst>
                                          <p:attrName>ppt_h</p:attrName>
                                        </p:attrNameLst>
                                      </p:cBhvr>
                                      <p:tavLst>
                                        <p:tav tm="0">
                                          <p:val>
                                            <p:fltVal val="0"/>
                                          </p:val>
                                        </p:tav>
                                        <p:tav tm="100000">
                                          <p:val>
                                            <p:strVal val="#ppt_h"/>
                                          </p:val>
                                        </p:tav>
                                      </p:tavLst>
                                    </p:anim>
                                  </p:childTnLst>
                                </p:cTn>
                              </p:par>
                              <p:par>
                                <p:cTn id="29" presetID="17" presetClass="entr" presetSubtype="1" fill="hold" grpId="0" nodeType="withEffect">
                                  <p:stCondLst>
                                    <p:cond delay="0"/>
                                  </p:stCondLst>
                                  <p:childTnLst>
                                    <p:set>
                                      <p:cBhvr>
                                        <p:cTn id="30" dur="1" fill="hold">
                                          <p:stCondLst>
                                            <p:cond delay="0"/>
                                          </p:stCondLst>
                                        </p:cTn>
                                        <p:tgtEl>
                                          <p:spTgt spid="24"/>
                                        </p:tgtEl>
                                        <p:attrNameLst>
                                          <p:attrName>style.visibility</p:attrName>
                                        </p:attrNameLst>
                                      </p:cBhvr>
                                      <p:to>
                                        <p:strVal val="visible"/>
                                      </p:to>
                                    </p:set>
                                    <p:anim calcmode="lin" valueType="num">
                                      <p:cBhvr>
                                        <p:cTn id="31" dur="500" fill="hold"/>
                                        <p:tgtEl>
                                          <p:spTgt spid="24"/>
                                        </p:tgtEl>
                                        <p:attrNameLst>
                                          <p:attrName>ppt_x</p:attrName>
                                        </p:attrNameLst>
                                      </p:cBhvr>
                                      <p:tavLst>
                                        <p:tav tm="0">
                                          <p:val>
                                            <p:strVal val="#ppt_x"/>
                                          </p:val>
                                        </p:tav>
                                        <p:tav tm="100000">
                                          <p:val>
                                            <p:strVal val="#ppt_x"/>
                                          </p:val>
                                        </p:tav>
                                      </p:tavLst>
                                    </p:anim>
                                    <p:anim calcmode="lin" valueType="num">
                                      <p:cBhvr>
                                        <p:cTn id="32" dur="500" fill="hold"/>
                                        <p:tgtEl>
                                          <p:spTgt spid="24"/>
                                        </p:tgtEl>
                                        <p:attrNameLst>
                                          <p:attrName>ppt_y</p:attrName>
                                        </p:attrNameLst>
                                      </p:cBhvr>
                                      <p:tavLst>
                                        <p:tav tm="0">
                                          <p:val>
                                            <p:strVal val="#ppt_y-#ppt_h/2"/>
                                          </p:val>
                                        </p:tav>
                                        <p:tav tm="100000">
                                          <p:val>
                                            <p:strVal val="#ppt_y"/>
                                          </p:val>
                                        </p:tav>
                                      </p:tavLst>
                                    </p:anim>
                                    <p:anim calcmode="lin" valueType="num">
                                      <p:cBhvr>
                                        <p:cTn id="33" dur="500" fill="hold"/>
                                        <p:tgtEl>
                                          <p:spTgt spid="24"/>
                                        </p:tgtEl>
                                        <p:attrNameLst>
                                          <p:attrName>ppt_w</p:attrName>
                                        </p:attrNameLst>
                                      </p:cBhvr>
                                      <p:tavLst>
                                        <p:tav tm="0">
                                          <p:val>
                                            <p:strVal val="#ppt_w"/>
                                          </p:val>
                                        </p:tav>
                                        <p:tav tm="100000">
                                          <p:val>
                                            <p:strVal val="#ppt_w"/>
                                          </p:val>
                                        </p:tav>
                                      </p:tavLst>
                                    </p:anim>
                                    <p:anim calcmode="lin" valueType="num">
                                      <p:cBhvr>
                                        <p:cTn id="34" dur="500" fill="hold"/>
                                        <p:tgtEl>
                                          <p:spTgt spid="24"/>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P spid="24" grpId="0" animBg="1"/>
    </p:bld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计数排序的应用：金榜题名</a:t>
            </a:r>
          </a:p>
        </p:txBody>
      </p:sp>
      <p:sp>
        <p:nvSpPr>
          <p:cNvPr id="3" name="副标题 2"/>
          <p:cNvSpPr>
            <a:spLocks noGrp="1"/>
          </p:cNvSpPr>
          <p:nvPr>
            <p:ph type="subTitle" idx="1"/>
          </p:nvPr>
        </p:nvSpPr>
        <p:spPr/>
        <p:txBody>
          <a:bodyPr/>
          <a:lstStyle/>
          <a:p>
            <a:r>
              <a:rPr lang="en-US" altLang="zh-CN" dirty="0"/>
              <a:t>10.7.1</a:t>
            </a:r>
            <a:r>
              <a:rPr lang="zh-CN" altLang="en-US" dirty="0"/>
              <a:t> 计数排序</a:t>
            </a:r>
          </a:p>
        </p:txBody>
      </p:sp>
      <p:sp>
        <p:nvSpPr>
          <p:cNvPr id="4" name="文本占位符 3"/>
          <p:cNvSpPr>
            <a:spLocks noGrp="1"/>
          </p:cNvSpPr>
          <p:nvPr>
            <p:ph type="body" idx="10"/>
          </p:nvPr>
        </p:nvSpPr>
        <p:spPr/>
        <p:txBody>
          <a:bodyPr/>
          <a:lstStyle/>
          <a:p>
            <a:r>
              <a:rPr lang="zh-CN" altLang="en-US" dirty="0"/>
              <a:t>数据结构</a:t>
            </a:r>
          </a:p>
        </p:txBody>
      </p:sp>
      <p:sp>
        <p:nvSpPr>
          <p:cNvPr id="5" name="内容占位符 4"/>
          <p:cNvSpPr>
            <a:spLocks noGrp="1"/>
          </p:cNvSpPr>
          <p:nvPr>
            <p:ph idx="11"/>
          </p:nvPr>
        </p:nvSpPr>
        <p:spPr>
          <a:xfrm>
            <a:off x="584225" y="1469481"/>
            <a:ext cx="11055325" cy="1476920"/>
          </a:xfrm>
          <a:ln>
            <a:noFill/>
            <a:prstDash val="dash"/>
          </a:ln>
        </p:spPr>
        <p:txBody>
          <a:bodyPr>
            <a:noAutofit/>
          </a:bodyPr>
          <a:lstStyle/>
          <a:p>
            <a:pPr>
              <a:lnSpc>
                <a:spcPct val="110000"/>
              </a:lnSpc>
            </a:pPr>
            <a:r>
              <a:rPr lang="zh-CN" altLang="en-US" sz="2800" b="1" kern="100" dirty="0">
                <a:latin typeface="Microsoft YaHei" panose="020B0503020204020204" pitchFamily="34" charset="-122"/>
                <a:ea typeface="Microsoft YaHei" panose="020B0503020204020204" pitchFamily="34" charset="-122"/>
                <a:cs typeface="Times New Roman" panose="02020603050405020304" pitchFamily="18" charset="0"/>
              </a:rPr>
              <a:t>问题描述：</a:t>
            </a:r>
            <a:r>
              <a:rPr lang="en-US" altLang="zh-CN" sz="2400" dirty="0"/>
              <a:t>2021</a:t>
            </a:r>
            <a:r>
              <a:rPr lang="zh-CN" altLang="en-US" sz="2400" dirty="0"/>
              <a:t>年全国有</a:t>
            </a:r>
            <a:r>
              <a:rPr lang="en-US" altLang="zh-CN" sz="2400" dirty="0"/>
              <a:t>1071</a:t>
            </a:r>
            <a:r>
              <a:rPr lang="zh-CN" altLang="en-US" sz="2400" dirty="0"/>
              <a:t>万学生参加高考，根据考试成绩对学生进行排序。时间复杂度为 O(n)，可使用复杂度 O(</a:t>
            </a:r>
            <a:r>
              <a:rPr lang="en-US" altLang="zh-CN" sz="2400" dirty="0"/>
              <a:t>n</a:t>
            </a:r>
            <a:r>
              <a:rPr lang="zh-CN" altLang="en-US" sz="2400" dirty="0"/>
              <a:t>)的辅助空间 。</a:t>
            </a:r>
            <a:endParaRPr lang="en-US" altLang="zh-CN" sz="2400" dirty="0"/>
          </a:p>
          <a:p>
            <a:pPr>
              <a:lnSpc>
                <a:spcPct val="110000"/>
              </a:lnSpc>
            </a:pPr>
            <a:endParaRPr lang="en-US" altLang="zh-CN" sz="2800" b="1" kern="100" dirty="0">
              <a:latin typeface="Microsoft YaHei" panose="020B0503020204020204" pitchFamily="34" charset="-122"/>
              <a:ea typeface="Microsoft YaHei" panose="020B0503020204020204" pitchFamily="34" charset="-122"/>
              <a:cs typeface="Times New Roman" panose="02020603050405020304" pitchFamily="18" charset="0"/>
            </a:endParaRPr>
          </a:p>
          <a:p>
            <a:pPr>
              <a:lnSpc>
                <a:spcPct val="110000"/>
              </a:lnSpc>
            </a:pPr>
            <a:endParaRPr lang="en-US" altLang="zh-CN" sz="2800" kern="100" dirty="0">
              <a:latin typeface="Microsoft YaHei" panose="020B0503020204020204" pitchFamily="34" charset="-122"/>
              <a:ea typeface="Microsoft YaHei" panose="020B0503020204020204" pitchFamily="34" charset="-122"/>
              <a:cs typeface="Times New Roman" panose="02020603050405020304" pitchFamily="18" charset="0"/>
            </a:endParaRPr>
          </a:p>
          <a:p>
            <a:pPr>
              <a:lnSpc>
                <a:spcPct val="110000"/>
              </a:lnSpc>
            </a:pPr>
            <a:endParaRPr lang="en-US" altLang="zh-CN" sz="2800" kern="100" dirty="0">
              <a:latin typeface="Microsoft YaHei" panose="020B0503020204020204" pitchFamily="34" charset="-122"/>
              <a:ea typeface="Microsoft YaHei" panose="020B0503020204020204" pitchFamily="34" charset="-122"/>
              <a:cs typeface="Times New Roman" panose="02020603050405020304" pitchFamily="18" charset="0"/>
            </a:endParaRPr>
          </a:p>
          <a:p>
            <a:pPr>
              <a:lnSpc>
                <a:spcPct val="110000"/>
              </a:lnSpc>
            </a:pPr>
            <a:endParaRPr lang="en-US" altLang="zh-CN" sz="2800" kern="100" dirty="0">
              <a:latin typeface="Microsoft YaHei" panose="020B0503020204020204" pitchFamily="34" charset="-122"/>
              <a:ea typeface="Microsoft YaHei" panose="020B0503020204020204" pitchFamily="34" charset="-122"/>
              <a:cs typeface="Times New Roman" panose="02020603050405020304" pitchFamily="18" charset="0"/>
            </a:endParaRPr>
          </a:p>
          <a:p>
            <a:pPr>
              <a:lnSpc>
                <a:spcPct val="110000"/>
              </a:lnSpc>
            </a:pPr>
            <a:endParaRPr lang="en-US" altLang="zh-CN" sz="2800" kern="100" dirty="0">
              <a:latin typeface="Microsoft YaHei" panose="020B0503020204020204" pitchFamily="34" charset="-122"/>
              <a:ea typeface="Microsoft YaHei" panose="020B0503020204020204" pitchFamily="34" charset="-122"/>
              <a:cs typeface="Times New Roman" panose="02020603050405020304" pitchFamily="18" charset="0"/>
            </a:endParaRPr>
          </a:p>
          <a:p>
            <a:pPr>
              <a:lnSpc>
                <a:spcPct val="110000"/>
              </a:lnSpc>
            </a:pPr>
            <a:endParaRPr lang="en-US" altLang="zh-CN" sz="2800" kern="100" dirty="0">
              <a:latin typeface="Microsoft YaHei" panose="020B0503020204020204" pitchFamily="34" charset="-122"/>
              <a:ea typeface="Microsoft YaHei" panose="020B0503020204020204" pitchFamily="34" charset="-122"/>
              <a:cs typeface="Times New Roman" panose="02020603050405020304" pitchFamily="18" charset="0"/>
            </a:endParaRPr>
          </a:p>
          <a:p>
            <a:pPr>
              <a:lnSpc>
                <a:spcPct val="110000"/>
              </a:lnSpc>
            </a:pPr>
            <a:endParaRPr lang="en-US" altLang="zh-CN" sz="2800" b="1" kern="100" dirty="0">
              <a:latin typeface="Microsoft YaHei" panose="020B0503020204020204" pitchFamily="34" charset="-122"/>
              <a:ea typeface="Microsoft YaHei"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B270BAB7-C402-91C2-3B44-8C41BDA162DF}"/>
                  </a:ext>
                </a:extLst>
              </p:cNvPr>
              <p:cNvSpPr txBox="1"/>
              <p:nvPr/>
            </p:nvSpPr>
            <p:spPr>
              <a:xfrm>
                <a:off x="1687589" y="3141476"/>
                <a:ext cx="8816821" cy="2677656"/>
              </a:xfrm>
              <a:prstGeom prst="rect">
                <a:avLst/>
              </a:prstGeom>
              <a:noFill/>
            </p:spPr>
            <p:txBody>
              <a:bodyPr wrap="square">
                <a:spAutoFit/>
              </a:bodyPr>
              <a:lstStyle/>
              <a:p>
                <a:r>
                  <a:rPr lang="zh-CN" altLang="en-US" sz="2400" b="1" dirty="0">
                    <a:latin typeface="Microsoft YaHei" panose="020B0503020204020204" pitchFamily="34" charset="-122"/>
                    <a:ea typeface="Microsoft YaHei" panose="020B0503020204020204" pitchFamily="34" charset="-122"/>
                  </a:rPr>
                  <a:t>分析</a:t>
                </a:r>
                <a:r>
                  <a:rPr lang="zh-CN" altLang="en-US" sz="2400" dirty="0">
                    <a:latin typeface="Microsoft YaHei" panose="020B0503020204020204" pitchFamily="34" charset="-122"/>
                    <a:ea typeface="Microsoft YaHei" panose="020B0503020204020204" pitchFamily="34" charset="-122"/>
                  </a:rPr>
                  <a:t>：</a:t>
                </a:r>
                <a:endParaRPr lang="en-US" altLang="zh-CN" sz="2400" dirty="0">
                  <a:latin typeface="Microsoft YaHei" panose="020B0503020204020204" pitchFamily="34" charset="-122"/>
                  <a:ea typeface="Microsoft YaHei" panose="020B0503020204020204" pitchFamily="34" charset="-122"/>
                </a:endParaRPr>
              </a:p>
              <a:p>
                <a:pPr marL="285750" indent="-285750">
                  <a:buFont typeface="Arial" panose="020B0604020202020204" pitchFamily="34" charset="0"/>
                  <a:buChar char="•"/>
                </a:pPr>
                <a:r>
                  <a:rPr lang="zh-CN" altLang="en-US" sz="2400" dirty="0">
                    <a:latin typeface="Microsoft YaHei" panose="020B0503020204020204" pitchFamily="34" charset="-122"/>
                    <a:ea typeface="Microsoft YaHei" panose="020B0503020204020204" pitchFamily="34" charset="-122"/>
                  </a:rPr>
                  <a:t>如果使用插入、归并、冒泡、快速等比较排序法，时间复杂度为</a:t>
                </a:r>
                <a14:m>
                  <m:oMath xmlns:m="http://schemas.openxmlformats.org/officeDocument/2006/math">
                    <m:r>
                      <a:rPr lang="en-US" altLang="zh-CN" sz="2400" b="0" i="1" smtClean="0">
                        <a:latin typeface="Cambria Math" panose="02040503050406030204" pitchFamily="18" charset="0"/>
                      </a:rPr>
                      <m:t>𝑂</m:t>
                    </m:r>
                    <m:r>
                      <a:rPr lang="en-US" altLang="zh-CN" sz="2400" b="0" i="1" smtClean="0">
                        <a:latin typeface="Cambria Math" panose="02040503050406030204" pitchFamily="18" charset="0"/>
                      </a:rPr>
                      <m:t>(</m:t>
                    </m:r>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𝑛</m:t>
                        </m:r>
                      </m:e>
                      <m:sup>
                        <m:r>
                          <a:rPr lang="en-US" altLang="zh-CN" sz="2400" b="0" i="1" smtClean="0">
                            <a:latin typeface="Cambria Math" panose="02040503050406030204" pitchFamily="18" charset="0"/>
                          </a:rPr>
                          <m:t>2</m:t>
                        </m:r>
                      </m:sup>
                    </m:sSup>
                    <m:r>
                      <a:rPr lang="en-US" altLang="zh-CN" sz="2400" b="0" i="1" smtClean="0">
                        <a:latin typeface="Cambria Math" panose="02040503050406030204" pitchFamily="18" charset="0"/>
                      </a:rPr>
                      <m:t>)</m:t>
                    </m:r>
                    <m:r>
                      <a:rPr lang="zh-CN" altLang="en-US" sz="2400" i="1">
                        <a:latin typeface="Cambria Math" panose="02040503050406030204" pitchFamily="18" charset="0"/>
                      </a:rPr>
                      <m:t>或</m:t>
                    </m:r>
                    <m:r>
                      <a:rPr lang="en-US" altLang="zh-CN" sz="2400" i="1">
                        <a:latin typeface="Cambria Math" panose="02040503050406030204" pitchFamily="18" charset="0"/>
                      </a:rPr>
                      <m:t>𝑂</m:t>
                    </m:r>
                    <m:r>
                      <a:rPr lang="en-US" altLang="zh-CN" sz="2400" i="1">
                        <a:latin typeface="Cambria Math" panose="02040503050406030204" pitchFamily="18" charset="0"/>
                      </a:rPr>
                      <m:t>(</m:t>
                    </m:r>
                    <m:r>
                      <a:rPr lang="en-US" altLang="zh-CN" sz="2400" b="0" i="1" smtClean="0">
                        <a:latin typeface="Cambria Math" panose="02040503050406030204" pitchFamily="18" charset="0"/>
                      </a:rPr>
                      <m:t>𝑛</m:t>
                    </m:r>
                    <m:r>
                      <a:rPr lang="en-US" altLang="zh-CN" sz="2400" b="0" i="1" smtClean="0">
                        <a:latin typeface="Cambria Math" panose="02040503050406030204" pitchFamily="18" charset="0"/>
                      </a:rPr>
                      <m:t> </m:t>
                    </m:r>
                    <m:r>
                      <a:rPr lang="en-US" altLang="zh-CN" sz="2400" b="0" i="1" smtClean="0">
                        <a:latin typeface="Cambria Math" panose="02040503050406030204" pitchFamily="18" charset="0"/>
                      </a:rPr>
                      <m:t>𝑙𝑜𝑔</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𝑛</m:t>
                    </m:r>
                    <m:r>
                      <a:rPr lang="en-US" altLang="zh-CN" sz="2400" b="0" i="1" smtClean="0">
                        <a:latin typeface="Cambria Math" panose="02040503050406030204" pitchFamily="18" charset="0"/>
                      </a:rPr>
                      <m:t>))</m:t>
                    </m:r>
                  </m:oMath>
                </a14:m>
                <a:r>
                  <a:rPr lang="zh-CN" altLang="en-US" sz="2400" dirty="0">
                    <a:latin typeface="Microsoft YaHei" panose="020B0503020204020204" pitchFamily="34" charset="-122"/>
                    <a:ea typeface="Microsoft YaHei" panose="020B0503020204020204" pitchFamily="34" charset="-122"/>
                  </a:rPr>
                  <a:t>。</a:t>
                </a:r>
                <a:endParaRPr lang="en-US" altLang="zh-CN" sz="2400" dirty="0">
                  <a:latin typeface="Microsoft YaHei" panose="020B0503020204020204" pitchFamily="34" charset="-122"/>
                  <a:ea typeface="Microsoft YaHei" panose="020B0503020204020204" pitchFamily="34" charset="-122"/>
                </a:endParaRPr>
              </a:p>
              <a:p>
                <a:pPr marL="285750" indent="-285750">
                  <a:buFont typeface="Arial" panose="020B0604020202020204" pitchFamily="34" charset="0"/>
                  <a:buChar char="•"/>
                </a:pPr>
                <a:endParaRPr lang="en-US" altLang="zh-CN" sz="2400" dirty="0">
                  <a:latin typeface="Microsoft YaHei" panose="020B0503020204020204" pitchFamily="34" charset="-122"/>
                  <a:ea typeface="Microsoft YaHei" panose="020B0503020204020204" pitchFamily="34" charset="-122"/>
                </a:endParaRPr>
              </a:p>
              <a:p>
                <a:pPr marL="285750" indent="-285750">
                  <a:buFont typeface="Arial" panose="020B0604020202020204" pitchFamily="34" charset="0"/>
                  <a:buChar char="•"/>
                </a:pPr>
                <a:r>
                  <a:rPr lang="zh-CN" altLang="en-US" sz="2400" dirty="0">
                    <a:latin typeface="Microsoft YaHei" panose="020B0503020204020204" pitchFamily="34" charset="-122"/>
                    <a:ea typeface="Microsoft YaHei" panose="020B0503020204020204" pitchFamily="34" charset="-122"/>
                  </a:rPr>
                  <a:t>题目要求按考试成绩排序，而成绩都在</a:t>
                </a:r>
                <a:r>
                  <a:rPr lang="en-US" altLang="zh-CN" sz="2400" dirty="0">
                    <a:solidFill>
                      <a:srgbClr val="FF0000"/>
                    </a:solidFill>
                    <a:latin typeface="Microsoft YaHei" panose="020B0503020204020204" pitchFamily="34" charset="-122"/>
                    <a:ea typeface="Microsoft YaHei" panose="020B0503020204020204" pitchFamily="34" charset="-122"/>
                  </a:rPr>
                  <a:t>[0,750]</a:t>
                </a:r>
                <a:r>
                  <a:rPr lang="zh-CN" altLang="en-US" sz="2400" dirty="0">
                    <a:latin typeface="Microsoft YaHei" panose="020B0503020204020204" pitchFamily="34" charset="-122"/>
                    <a:ea typeface="Microsoft YaHei" panose="020B0503020204020204" pitchFamily="34" charset="-122"/>
                  </a:rPr>
                  <a:t>区间内。因此可以先统计每个分数有多少学生，有哪些学生，再按照分数从高到低依次排列全体学生（相同分数的按考号排列）。</a:t>
                </a:r>
              </a:p>
            </p:txBody>
          </p:sp>
        </mc:Choice>
        <mc:Fallback xmlns="">
          <p:sp>
            <p:nvSpPr>
              <p:cNvPr id="9" name="文本框 8">
                <a:extLst>
                  <a:ext uri="{FF2B5EF4-FFF2-40B4-BE49-F238E27FC236}">
                    <a16:creationId xmlns:a16="http://schemas.microsoft.com/office/drawing/2014/main" id="{B270BAB7-C402-91C2-3B44-8C41BDA162DF}"/>
                  </a:ext>
                </a:extLst>
              </p:cNvPr>
              <p:cNvSpPr txBox="1">
                <a:spLocks noRot="1" noChangeAspect="1" noMove="1" noResize="1" noEditPoints="1" noAdjustHandles="1" noChangeArrowheads="1" noChangeShapeType="1" noTextEdit="1"/>
              </p:cNvSpPr>
              <p:nvPr/>
            </p:nvSpPr>
            <p:spPr>
              <a:xfrm>
                <a:off x="1687589" y="3141476"/>
                <a:ext cx="8816821" cy="2677656"/>
              </a:xfrm>
              <a:prstGeom prst="rect">
                <a:avLst/>
              </a:prstGeom>
              <a:blipFill>
                <a:blip r:embed="rId3"/>
                <a:stretch>
                  <a:fillRect l="-1006" t="-1887" r="-575" b="-424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84801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*计数排序的应用：和为</a:t>
            </a:r>
            <a:r>
              <a:rPr lang="en-US" altLang="zh-CN" dirty="0"/>
              <a:t>0</a:t>
            </a:r>
            <a:r>
              <a:rPr lang="zh-CN" altLang="en-US" dirty="0"/>
              <a:t>的最长子段</a:t>
            </a:r>
          </a:p>
        </p:txBody>
      </p:sp>
      <p:sp>
        <p:nvSpPr>
          <p:cNvPr id="3" name="副标题 2"/>
          <p:cNvSpPr>
            <a:spLocks noGrp="1"/>
          </p:cNvSpPr>
          <p:nvPr>
            <p:ph type="subTitle" idx="1"/>
          </p:nvPr>
        </p:nvSpPr>
        <p:spPr/>
        <p:txBody>
          <a:bodyPr/>
          <a:lstStyle/>
          <a:p>
            <a:r>
              <a:rPr lang="en-US" altLang="zh-CN" dirty="0"/>
              <a:t>10.7.1</a:t>
            </a:r>
            <a:r>
              <a:rPr lang="zh-CN" altLang="en-US" dirty="0"/>
              <a:t> 计数排序</a:t>
            </a:r>
          </a:p>
        </p:txBody>
      </p:sp>
      <p:sp>
        <p:nvSpPr>
          <p:cNvPr id="4" name="文本占位符 3"/>
          <p:cNvSpPr>
            <a:spLocks noGrp="1"/>
          </p:cNvSpPr>
          <p:nvPr>
            <p:ph type="body" idx="10"/>
          </p:nvPr>
        </p:nvSpPr>
        <p:spPr/>
        <p:txBody>
          <a:bodyPr/>
          <a:lstStyle/>
          <a:p>
            <a:r>
              <a:rPr lang="zh-CN" altLang="en-US" dirty="0"/>
              <a:t>数据结构</a:t>
            </a:r>
          </a:p>
        </p:txBody>
      </p:sp>
      <p:sp>
        <p:nvSpPr>
          <p:cNvPr id="5" name="内容占位符 4"/>
          <p:cNvSpPr>
            <a:spLocks noGrp="1"/>
          </p:cNvSpPr>
          <p:nvPr>
            <p:ph idx="11"/>
          </p:nvPr>
        </p:nvSpPr>
        <p:spPr>
          <a:xfrm>
            <a:off x="584225" y="1469480"/>
            <a:ext cx="11055325" cy="6048919"/>
          </a:xfrm>
          <a:ln>
            <a:noFill/>
            <a:prstDash val="dash"/>
          </a:ln>
        </p:spPr>
        <p:txBody>
          <a:bodyPr>
            <a:noAutofit/>
          </a:bodyPr>
          <a:lstStyle/>
          <a:p>
            <a:pPr marL="457200" indent="-457200">
              <a:buFont typeface="Arial" panose="020B0604020202020204" pitchFamily="34" charset="0"/>
              <a:buChar char="•"/>
            </a:pPr>
            <a:r>
              <a:rPr lang="zh-CN" altLang="en-US" sz="3200" dirty="0"/>
              <a:t>序列</a:t>
            </a:r>
            <a:r>
              <a:rPr lang="en-US" altLang="zh-CN" sz="3200" dirty="0">
                <a:solidFill>
                  <a:schemeClr val="tx1"/>
                </a:solidFill>
              </a:rPr>
              <a:t>:</a:t>
            </a:r>
            <a:r>
              <a:rPr lang="zh-CN" altLang="en-US" sz="3200" dirty="0">
                <a:solidFill>
                  <a:schemeClr val="tx1"/>
                </a:solidFill>
              </a:rPr>
              <a:t> </a:t>
            </a:r>
            <a:r>
              <a:rPr lang="en-US" altLang="zh-CN" sz="3200" dirty="0">
                <a:solidFill>
                  <a:schemeClr val="tx1"/>
                </a:solidFill>
              </a:rPr>
              <a:t>5, -1, -2, 3, 4, 0, -6, 1, 5, 1, -3, 1, 2, 1</a:t>
            </a:r>
          </a:p>
          <a:p>
            <a:pPr>
              <a:buFontTx/>
              <a:buChar char="•"/>
            </a:pPr>
            <a:endParaRPr lang="en-US" altLang="zh-CN" sz="3200" dirty="0"/>
          </a:p>
          <a:p>
            <a:pPr marL="457200" indent="-457200">
              <a:buFont typeface="Arial" panose="020B0604020202020204" pitchFamily="34" charset="0"/>
              <a:buChar char="•"/>
            </a:pPr>
            <a:r>
              <a:rPr lang="zh-CN" altLang="en-US" sz="3200" dirty="0">
                <a:solidFill>
                  <a:schemeClr val="tx1"/>
                </a:solidFill>
              </a:rPr>
              <a:t>和为</a:t>
            </a:r>
            <a:r>
              <a:rPr lang="en-US" altLang="zh-CN" sz="3200" dirty="0">
                <a:solidFill>
                  <a:schemeClr val="tx1"/>
                </a:solidFill>
              </a:rPr>
              <a:t>0</a:t>
            </a:r>
            <a:r>
              <a:rPr lang="zh-CN" altLang="en-US" sz="3200" dirty="0">
                <a:solidFill>
                  <a:schemeClr val="tx1"/>
                </a:solidFill>
              </a:rPr>
              <a:t>的连续子序列（子段）：</a:t>
            </a:r>
            <a:endParaRPr lang="en-US" altLang="zh-CN" sz="3200" dirty="0">
              <a:solidFill>
                <a:schemeClr val="tx1"/>
              </a:solidFill>
            </a:endParaRPr>
          </a:p>
          <a:p>
            <a:pPr marL="0" indent="0">
              <a:buNone/>
            </a:pPr>
            <a:r>
              <a:rPr lang="en-US" altLang="zh-CN" sz="3600" dirty="0">
                <a:solidFill>
                  <a:schemeClr val="tx1"/>
                </a:solidFill>
              </a:rPr>
              <a:t>                 0</a:t>
            </a:r>
          </a:p>
          <a:p>
            <a:pPr marL="0" indent="0">
              <a:buNone/>
            </a:pPr>
            <a:r>
              <a:rPr lang="en-US" altLang="zh-CN" sz="3600" dirty="0">
                <a:solidFill>
                  <a:schemeClr val="tx1"/>
                </a:solidFill>
              </a:rPr>
              <a:t>                 -1, -2, 3</a:t>
            </a:r>
          </a:p>
          <a:p>
            <a:pPr marL="0" indent="0">
              <a:buNone/>
            </a:pPr>
            <a:r>
              <a:rPr lang="en-US" altLang="zh-CN" sz="3600" dirty="0">
                <a:solidFill>
                  <a:schemeClr val="tx1"/>
                </a:solidFill>
              </a:rPr>
              <a:t>                 -3, 1, 2</a:t>
            </a:r>
          </a:p>
          <a:p>
            <a:pPr marL="0" indent="0">
              <a:buNone/>
            </a:pPr>
            <a:r>
              <a:rPr lang="en-US" altLang="zh-CN" sz="3600" dirty="0">
                <a:solidFill>
                  <a:schemeClr val="tx1"/>
                </a:solidFill>
              </a:rPr>
              <a:t>                 -6, 1, 5</a:t>
            </a:r>
          </a:p>
          <a:p>
            <a:pPr marL="0" indent="0">
              <a:buNone/>
            </a:pPr>
            <a:r>
              <a:rPr lang="en-US" altLang="zh-CN" sz="3600" dirty="0">
                <a:solidFill>
                  <a:schemeClr val="tx1"/>
                </a:solidFill>
              </a:rPr>
              <a:t>                 0, -6, 1, 5</a:t>
            </a:r>
            <a:endParaRPr lang="en-US" altLang="zh-CN" sz="2400" b="1" kern="100" dirty="0">
              <a:latin typeface="Microsoft YaHei" panose="020B0503020204020204" pitchFamily="34" charset="-122"/>
              <a:ea typeface="Microsoft YaHei" panose="020B0503020204020204" pitchFamily="34" charset="-122"/>
              <a:cs typeface="Times New Roman" panose="02020603050405020304" pitchFamily="18" charset="0"/>
            </a:endParaRPr>
          </a:p>
          <a:p>
            <a:pPr>
              <a:lnSpc>
                <a:spcPct val="110000"/>
              </a:lnSpc>
            </a:pPr>
            <a:endParaRPr lang="en-US" altLang="zh-CN" sz="2400" kern="100" dirty="0">
              <a:latin typeface="Microsoft YaHei" panose="020B0503020204020204" pitchFamily="34" charset="-122"/>
              <a:ea typeface="Microsoft YaHei" panose="020B0503020204020204" pitchFamily="34" charset="-122"/>
              <a:cs typeface="Times New Roman" panose="02020603050405020304" pitchFamily="18" charset="0"/>
            </a:endParaRPr>
          </a:p>
          <a:p>
            <a:pPr>
              <a:lnSpc>
                <a:spcPct val="110000"/>
              </a:lnSpc>
            </a:pPr>
            <a:endParaRPr lang="en-US" altLang="zh-CN" sz="2400" kern="100" dirty="0">
              <a:latin typeface="Microsoft YaHei" panose="020B0503020204020204" pitchFamily="34" charset="-122"/>
              <a:ea typeface="Microsoft YaHei" panose="020B0503020204020204" pitchFamily="34" charset="-122"/>
              <a:cs typeface="Times New Roman" panose="02020603050405020304" pitchFamily="18" charset="0"/>
            </a:endParaRPr>
          </a:p>
          <a:p>
            <a:pPr>
              <a:lnSpc>
                <a:spcPct val="110000"/>
              </a:lnSpc>
            </a:pPr>
            <a:endParaRPr lang="en-US" altLang="zh-CN" sz="2400" kern="100" dirty="0">
              <a:latin typeface="Microsoft YaHei" panose="020B0503020204020204" pitchFamily="34" charset="-122"/>
              <a:ea typeface="Microsoft YaHei" panose="020B0503020204020204" pitchFamily="34" charset="-122"/>
              <a:cs typeface="Times New Roman" panose="02020603050405020304" pitchFamily="18" charset="0"/>
            </a:endParaRPr>
          </a:p>
          <a:p>
            <a:pPr>
              <a:lnSpc>
                <a:spcPct val="110000"/>
              </a:lnSpc>
            </a:pPr>
            <a:endParaRPr lang="en-US" altLang="zh-CN" sz="2400" kern="100" dirty="0">
              <a:latin typeface="Microsoft YaHei" panose="020B0503020204020204" pitchFamily="34" charset="-122"/>
              <a:ea typeface="Microsoft YaHei" panose="020B0503020204020204" pitchFamily="34" charset="-122"/>
              <a:cs typeface="Times New Roman" panose="02020603050405020304" pitchFamily="18" charset="0"/>
            </a:endParaRPr>
          </a:p>
          <a:p>
            <a:pPr>
              <a:lnSpc>
                <a:spcPct val="110000"/>
              </a:lnSpc>
            </a:pPr>
            <a:endParaRPr lang="en-US" altLang="zh-CN" sz="2400" kern="100" dirty="0">
              <a:latin typeface="Microsoft YaHei" panose="020B0503020204020204" pitchFamily="34" charset="-122"/>
              <a:ea typeface="Microsoft YaHei" panose="020B0503020204020204" pitchFamily="34" charset="-122"/>
              <a:cs typeface="Times New Roman" panose="02020603050405020304" pitchFamily="18" charset="0"/>
            </a:endParaRPr>
          </a:p>
          <a:p>
            <a:pPr>
              <a:lnSpc>
                <a:spcPct val="110000"/>
              </a:lnSpc>
            </a:pPr>
            <a:endParaRPr lang="en-US" altLang="zh-CN" sz="2400" b="1" kern="100" dirty="0">
              <a:latin typeface="Microsoft YaHei" panose="020B0503020204020204" pitchFamily="34" charset="-122"/>
              <a:ea typeface="Microsoft YaHei" panose="020B0503020204020204" pitchFamily="34" charset="-122"/>
              <a:cs typeface="Times New Roman" panose="02020603050405020304" pitchFamily="18" charset="0"/>
            </a:endParaRPr>
          </a:p>
        </p:txBody>
      </p:sp>
      <p:sp>
        <p:nvSpPr>
          <p:cNvPr id="6" name="文本框 5">
            <a:extLst>
              <a:ext uri="{FF2B5EF4-FFF2-40B4-BE49-F238E27FC236}">
                <a16:creationId xmlns:a16="http://schemas.microsoft.com/office/drawing/2014/main" id="{F8FA0EA3-9934-EB22-2B13-A75253B8D7EC}"/>
              </a:ext>
            </a:extLst>
          </p:cNvPr>
          <p:cNvSpPr txBox="1"/>
          <p:nvPr/>
        </p:nvSpPr>
        <p:spPr>
          <a:xfrm>
            <a:off x="6111887" y="4183930"/>
            <a:ext cx="4809422" cy="1077218"/>
          </a:xfrm>
          <a:prstGeom prst="rect">
            <a:avLst/>
          </a:prstGeom>
          <a:solidFill>
            <a:srgbClr val="51ADB7"/>
          </a:solidFill>
        </p:spPr>
        <p:txBody>
          <a:bodyPr wrap="square" rtlCol="0">
            <a:spAutoFit/>
          </a:bodyPr>
          <a:lstStyle/>
          <a:p>
            <a:pPr marL="457200" indent="-457200">
              <a:buFont typeface="Arial" panose="020B0604020202020204" pitchFamily="34" charset="0"/>
              <a:buChar char="•"/>
            </a:pPr>
            <a:r>
              <a:rPr lang="zh-CN" altLang="en-US" sz="3200" dirty="0">
                <a:solidFill>
                  <a:schemeClr val="bg1"/>
                </a:solidFill>
                <a:latin typeface="Microsoft YaHei" panose="020B0503020204020204" pitchFamily="34" charset="-122"/>
                <a:ea typeface="Microsoft YaHei" panose="020B0503020204020204" pitchFamily="34" charset="-122"/>
              </a:rPr>
              <a:t>和为</a:t>
            </a:r>
            <a:r>
              <a:rPr lang="en-US" altLang="zh-CN" sz="3200" dirty="0">
                <a:solidFill>
                  <a:schemeClr val="bg1"/>
                </a:solidFill>
                <a:latin typeface="Microsoft YaHei" panose="020B0503020204020204" pitchFamily="34" charset="-122"/>
                <a:ea typeface="Microsoft YaHei" panose="020B0503020204020204" pitchFamily="34" charset="-122"/>
              </a:rPr>
              <a:t>0</a:t>
            </a:r>
            <a:r>
              <a:rPr lang="zh-CN" altLang="en-US" sz="3200" dirty="0">
                <a:solidFill>
                  <a:schemeClr val="bg1"/>
                </a:solidFill>
                <a:latin typeface="Microsoft YaHei" panose="020B0503020204020204" pitchFamily="34" charset="-122"/>
                <a:ea typeface="Microsoft YaHei" panose="020B0503020204020204" pitchFamily="34" charset="-122"/>
              </a:rPr>
              <a:t>的最长子段：</a:t>
            </a:r>
            <a:endParaRPr lang="en-US" altLang="zh-CN" sz="3200" dirty="0">
              <a:solidFill>
                <a:schemeClr val="bg1"/>
              </a:solidFill>
              <a:latin typeface="Microsoft YaHei" panose="020B0503020204020204" pitchFamily="34" charset="-122"/>
              <a:ea typeface="Microsoft YaHei" panose="020B0503020204020204" pitchFamily="34" charset="-122"/>
            </a:endParaRPr>
          </a:p>
          <a:p>
            <a:r>
              <a:rPr lang="en-US" altLang="zh-CN" sz="3200" dirty="0">
                <a:solidFill>
                  <a:schemeClr val="bg1"/>
                </a:solidFill>
                <a:latin typeface="Microsoft YaHei" panose="020B0503020204020204" pitchFamily="34" charset="-122"/>
                <a:ea typeface="Microsoft YaHei" panose="020B0503020204020204" pitchFamily="34" charset="-122"/>
              </a:rPr>
              <a:t>       </a:t>
            </a:r>
            <a:r>
              <a:rPr lang="en-US" altLang="zh-CN" sz="3200" dirty="0">
                <a:solidFill>
                  <a:srgbClr val="FFFF00"/>
                </a:solidFill>
                <a:latin typeface="Microsoft YaHei" panose="020B0503020204020204" pitchFamily="34" charset="-122"/>
                <a:ea typeface="Microsoft YaHei" panose="020B0503020204020204" pitchFamily="34" charset="-122"/>
              </a:rPr>
              <a:t>-2, 3, 4, 0, -6, 1</a:t>
            </a:r>
            <a:endParaRPr kumimoji="1" lang="zh-CN" altLang="en-US" sz="3200" dirty="0">
              <a:solidFill>
                <a:srgbClr val="FFFF00"/>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255398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*计数排序的应用：和为</a:t>
            </a:r>
            <a:r>
              <a:rPr lang="en-US" altLang="zh-CN" dirty="0"/>
              <a:t>0</a:t>
            </a:r>
            <a:r>
              <a:rPr lang="zh-CN" altLang="en-US" dirty="0"/>
              <a:t>的最长子段</a:t>
            </a:r>
          </a:p>
        </p:txBody>
      </p:sp>
      <p:sp>
        <p:nvSpPr>
          <p:cNvPr id="3" name="副标题 2"/>
          <p:cNvSpPr>
            <a:spLocks noGrp="1"/>
          </p:cNvSpPr>
          <p:nvPr>
            <p:ph type="subTitle" idx="1"/>
          </p:nvPr>
        </p:nvSpPr>
        <p:spPr/>
        <p:txBody>
          <a:bodyPr/>
          <a:lstStyle/>
          <a:p>
            <a:r>
              <a:rPr lang="en-US" altLang="zh-CN" dirty="0"/>
              <a:t>10.7.1</a:t>
            </a:r>
            <a:r>
              <a:rPr lang="zh-CN" altLang="en-US" dirty="0"/>
              <a:t> 计数排序</a:t>
            </a:r>
          </a:p>
        </p:txBody>
      </p:sp>
      <p:sp>
        <p:nvSpPr>
          <p:cNvPr id="4" name="文本占位符 3"/>
          <p:cNvSpPr>
            <a:spLocks noGrp="1"/>
          </p:cNvSpPr>
          <p:nvPr>
            <p:ph type="body" idx="10"/>
          </p:nvPr>
        </p:nvSpPr>
        <p:spPr/>
        <p:txBody>
          <a:bodyPr/>
          <a:lstStyle/>
          <a:p>
            <a:r>
              <a:rPr lang="zh-CN" altLang="en-US" dirty="0"/>
              <a:t>数据结构</a:t>
            </a:r>
          </a:p>
        </p:txBody>
      </p:sp>
      <mc:AlternateContent xmlns:mc="http://schemas.openxmlformats.org/markup-compatibility/2006" xmlns:a14="http://schemas.microsoft.com/office/drawing/2010/main">
        <mc:Choice Requires="a14">
          <p:sp>
            <p:nvSpPr>
              <p:cNvPr id="5" name="内容占位符 4"/>
              <p:cNvSpPr>
                <a:spLocks noGrp="1"/>
              </p:cNvSpPr>
              <p:nvPr>
                <p:ph idx="11"/>
              </p:nvPr>
            </p:nvSpPr>
            <p:spPr>
              <a:xfrm>
                <a:off x="568336" y="1191429"/>
                <a:ext cx="6585499" cy="1845220"/>
              </a:xfrm>
              <a:ln>
                <a:noFill/>
                <a:prstDash val="dash"/>
              </a:ln>
            </p:spPr>
            <p:txBody>
              <a:bodyPr>
                <a:noAutofit/>
              </a:bodyPr>
              <a:lstStyle/>
              <a:p>
                <a:r>
                  <a:rPr lang="zh-CN" altLang="en-US" sz="3200" dirty="0"/>
                  <a:t>序列</a:t>
                </a:r>
                <a:r>
                  <a:rPr lang="en-US" altLang="zh-CN" sz="3200" dirty="0">
                    <a:solidFill>
                      <a:schemeClr val="tx1"/>
                    </a:solidFill>
                  </a:rPr>
                  <a:t>:</a:t>
                </a:r>
                <a:r>
                  <a:rPr lang="zh-CN" altLang="en-US" sz="3200" dirty="0">
                    <a:solidFill>
                      <a:schemeClr val="tx1"/>
                    </a:solidFill>
                  </a:rPr>
                  <a:t> </a:t>
                </a:r>
                <a14:m>
                  <m:oMath xmlns:m="http://schemas.openxmlformats.org/officeDocument/2006/math">
                    <m:sSub>
                      <m:sSubPr>
                        <m:ctrlPr>
                          <a:rPr lang="en-US" altLang="zh-CN" sz="3200" b="0" i="1" smtClean="0">
                            <a:solidFill>
                              <a:schemeClr val="tx1"/>
                            </a:solidFill>
                            <a:latin typeface="Cambria Math" panose="02040503050406030204" pitchFamily="18" charset="0"/>
                          </a:rPr>
                        </m:ctrlPr>
                      </m:sSubPr>
                      <m:e>
                        <m:r>
                          <a:rPr lang="en-US" altLang="zh-CN" sz="3200" b="0" i="1" smtClean="0">
                            <a:solidFill>
                              <a:schemeClr val="tx1"/>
                            </a:solidFill>
                            <a:latin typeface="Cambria Math" panose="02040503050406030204" pitchFamily="18" charset="0"/>
                          </a:rPr>
                          <m:t>𝑎</m:t>
                        </m:r>
                      </m:e>
                      <m:sub>
                        <m:r>
                          <a:rPr lang="en-US" altLang="zh-CN" sz="3200" b="0" i="1" smtClean="0">
                            <a:solidFill>
                              <a:schemeClr val="tx1"/>
                            </a:solidFill>
                            <a:latin typeface="Cambria Math" panose="02040503050406030204" pitchFamily="18" charset="0"/>
                          </a:rPr>
                          <m:t>1</m:t>
                        </m:r>
                      </m:sub>
                    </m:sSub>
                    <m:r>
                      <a:rPr lang="en-US" altLang="zh-CN" sz="3200" b="0" i="1" smtClean="0">
                        <a:solidFill>
                          <a:schemeClr val="tx1"/>
                        </a:solidFill>
                        <a:latin typeface="Cambria Math" panose="02040503050406030204" pitchFamily="18" charset="0"/>
                      </a:rPr>
                      <m:t>,</m:t>
                    </m:r>
                    <m:sSub>
                      <m:sSubPr>
                        <m:ctrlPr>
                          <a:rPr lang="en-US" altLang="zh-CN" sz="3200" b="0" i="1" smtClean="0">
                            <a:solidFill>
                              <a:schemeClr val="tx1"/>
                            </a:solidFill>
                            <a:latin typeface="Cambria Math" panose="02040503050406030204" pitchFamily="18" charset="0"/>
                          </a:rPr>
                        </m:ctrlPr>
                      </m:sSubPr>
                      <m:e>
                        <m:r>
                          <a:rPr lang="en-US" altLang="zh-CN" sz="3200" b="0" i="1" smtClean="0">
                            <a:solidFill>
                              <a:schemeClr val="tx1"/>
                            </a:solidFill>
                            <a:latin typeface="Cambria Math" panose="02040503050406030204" pitchFamily="18" charset="0"/>
                          </a:rPr>
                          <m:t>𝑎</m:t>
                        </m:r>
                      </m:e>
                      <m:sub>
                        <m:r>
                          <a:rPr lang="en-US" altLang="zh-CN" sz="3200" b="0" i="1" smtClean="0">
                            <a:solidFill>
                              <a:schemeClr val="tx1"/>
                            </a:solidFill>
                            <a:latin typeface="Cambria Math" panose="02040503050406030204" pitchFamily="18" charset="0"/>
                          </a:rPr>
                          <m:t>2</m:t>
                        </m:r>
                      </m:sub>
                    </m:sSub>
                    <m:r>
                      <a:rPr lang="en-US" altLang="zh-CN" sz="3200" b="0" i="1" smtClean="0">
                        <a:solidFill>
                          <a:schemeClr val="tx1"/>
                        </a:solidFill>
                        <a:latin typeface="Cambria Math" panose="02040503050406030204" pitchFamily="18" charset="0"/>
                      </a:rPr>
                      <m:t>,…,</m:t>
                    </m:r>
                    <m:sSub>
                      <m:sSubPr>
                        <m:ctrlPr>
                          <a:rPr lang="en-US" altLang="zh-CN" sz="3200" b="0" i="1" smtClean="0">
                            <a:solidFill>
                              <a:schemeClr val="tx1"/>
                            </a:solidFill>
                            <a:latin typeface="Cambria Math" panose="02040503050406030204" pitchFamily="18" charset="0"/>
                          </a:rPr>
                        </m:ctrlPr>
                      </m:sSubPr>
                      <m:e>
                        <m:r>
                          <a:rPr lang="en-US" altLang="zh-CN" sz="3200" b="0" i="1" smtClean="0">
                            <a:solidFill>
                              <a:schemeClr val="tx1"/>
                            </a:solidFill>
                            <a:latin typeface="Cambria Math" panose="02040503050406030204" pitchFamily="18" charset="0"/>
                          </a:rPr>
                          <m:t>𝑎</m:t>
                        </m:r>
                      </m:e>
                      <m:sub>
                        <m:r>
                          <a:rPr lang="en-US" altLang="zh-CN" sz="3200" b="0" i="1" smtClean="0">
                            <a:solidFill>
                              <a:schemeClr val="tx1"/>
                            </a:solidFill>
                            <a:latin typeface="Cambria Math" panose="02040503050406030204" pitchFamily="18" charset="0"/>
                          </a:rPr>
                          <m:t>𝑘</m:t>
                        </m:r>
                      </m:sub>
                    </m:sSub>
                    <m:r>
                      <a:rPr lang="en-US" altLang="zh-CN" sz="3200" b="0" i="1" smtClean="0">
                        <a:solidFill>
                          <a:schemeClr val="tx1"/>
                        </a:solidFill>
                        <a:latin typeface="Cambria Math" panose="02040503050406030204" pitchFamily="18" charset="0"/>
                      </a:rPr>
                      <m:t>,…</m:t>
                    </m:r>
                    <m:sSub>
                      <m:sSubPr>
                        <m:ctrlPr>
                          <a:rPr lang="en-US" altLang="zh-CN" sz="3200" b="0" i="1" smtClean="0">
                            <a:solidFill>
                              <a:schemeClr val="tx1"/>
                            </a:solidFill>
                            <a:latin typeface="Cambria Math" panose="02040503050406030204" pitchFamily="18" charset="0"/>
                          </a:rPr>
                        </m:ctrlPr>
                      </m:sSubPr>
                      <m:e>
                        <m:r>
                          <a:rPr lang="en-US" altLang="zh-CN" sz="3200" b="0" i="1" smtClean="0">
                            <a:solidFill>
                              <a:schemeClr val="tx1"/>
                            </a:solidFill>
                            <a:latin typeface="Cambria Math" panose="02040503050406030204" pitchFamily="18" charset="0"/>
                          </a:rPr>
                          <m:t>𝑎</m:t>
                        </m:r>
                      </m:e>
                      <m:sub>
                        <m:r>
                          <a:rPr lang="en-US" altLang="zh-CN" sz="3200" b="0" i="1" smtClean="0">
                            <a:solidFill>
                              <a:schemeClr val="tx1"/>
                            </a:solidFill>
                            <a:latin typeface="Cambria Math" panose="02040503050406030204" pitchFamily="18" charset="0"/>
                          </a:rPr>
                          <m:t>𝑛</m:t>
                        </m:r>
                      </m:sub>
                    </m:sSub>
                    <m:r>
                      <a:rPr lang="zh-CN" altLang="en-US" sz="3200" b="0" i="1" smtClean="0">
                        <a:solidFill>
                          <a:schemeClr val="tx1"/>
                        </a:solidFill>
                        <a:latin typeface="Cambria Math" panose="02040503050406030204" pitchFamily="18" charset="0"/>
                      </a:rPr>
                      <m:t> </m:t>
                    </m:r>
                    <m:r>
                      <a:rPr lang="en-US" altLang="zh-CN" sz="3200" b="0" i="1" smtClean="0">
                        <a:solidFill>
                          <a:schemeClr val="tx1"/>
                        </a:solidFill>
                        <a:latin typeface="Cambria Math" panose="02040503050406030204" pitchFamily="18" charset="0"/>
                      </a:rPr>
                      <m:t>(1≤</m:t>
                    </m:r>
                    <m:r>
                      <a:rPr lang="en-US" altLang="zh-CN" sz="3200" b="0" i="1" smtClean="0">
                        <a:solidFill>
                          <a:schemeClr val="tx1"/>
                        </a:solidFill>
                        <a:latin typeface="Cambria Math" panose="02040503050406030204" pitchFamily="18" charset="0"/>
                      </a:rPr>
                      <m:t>𝑘</m:t>
                    </m:r>
                    <m:r>
                      <a:rPr lang="en-US" altLang="zh-CN" sz="3200" b="0" i="1" smtClean="0">
                        <a:solidFill>
                          <a:schemeClr val="tx1"/>
                        </a:solidFill>
                        <a:latin typeface="Cambria Math" panose="02040503050406030204" pitchFamily="18" charset="0"/>
                      </a:rPr>
                      <m:t>≤</m:t>
                    </m:r>
                    <m:r>
                      <a:rPr lang="en-US" altLang="zh-CN" sz="3200" b="0" i="1" smtClean="0">
                        <a:solidFill>
                          <a:schemeClr val="tx1"/>
                        </a:solidFill>
                        <a:latin typeface="Cambria Math" panose="02040503050406030204" pitchFamily="18" charset="0"/>
                      </a:rPr>
                      <m:t>𝑛</m:t>
                    </m:r>
                    <m:r>
                      <a:rPr lang="en-US" altLang="zh-CN" sz="3200" b="0" i="1" smtClean="0">
                        <a:solidFill>
                          <a:schemeClr val="tx1"/>
                        </a:solidFill>
                        <a:latin typeface="Cambria Math" panose="02040503050406030204" pitchFamily="18" charset="0"/>
                      </a:rPr>
                      <m:t>)</m:t>
                    </m:r>
                  </m:oMath>
                </a14:m>
                <a:endParaRPr lang="en-US" altLang="zh-CN" sz="3200" dirty="0">
                  <a:solidFill>
                    <a:schemeClr val="tx1"/>
                  </a:solidFill>
                </a:endParaRPr>
              </a:p>
              <a:p>
                <a:endParaRPr lang="en-US" altLang="zh-CN" sz="3200" dirty="0">
                  <a:solidFill>
                    <a:schemeClr val="tx1"/>
                  </a:solidFill>
                </a:endParaRPr>
              </a:p>
              <a:p>
                <a:pPr marL="457200" indent="-457200">
                  <a:buFont typeface="Arial" panose="020B0604020202020204" pitchFamily="34" charset="0"/>
                  <a:buChar char="•"/>
                </a:pPr>
                <a:r>
                  <a:rPr lang="zh-CN" altLang="en-US" sz="3200" dirty="0"/>
                  <a:t>算法一：穷举所有子段</a:t>
                </a:r>
                <a:endParaRPr lang="en-US" altLang="zh-CN" sz="3200" dirty="0"/>
              </a:p>
              <a:p>
                <a:endParaRPr lang="en-US" altLang="zh-CN" sz="3200" dirty="0"/>
              </a:p>
              <a:p>
                <a:pPr>
                  <a:lnSpc>
                    <a:spcPct val="110000"/>
                  </a:lnSpc>
                </a:pPr>
                <a:endParaRPr lang="en-US" altLang="zh-CN" sz="2400" kern="100" dirty="0">
                  <a:latin typeface="Microsoft YaHei" panose="020B0503020204020204" pitchFamily="34" charset="-122"/>
                  <a:ea typeface="Microsoft YaHei" panose="020B0503020204020204" pitchFamily="34" charset="-122"/>
                  <a:cs typeface="Times New Roman" panose="02020603050405020304" pitchFamily="18" charset="0"/>
                </a:endParaRPr>
              </a:p>
              <a:p>
                <a:pPr>
                  <a:lnSpc>
                    <a:spcPct val="110000"/>
                  </a:lnSpc>
                </a:pPr>
                <a:endParaRPr lang="en-US" altLang="zh-CN" sz="2400" kern="100" dirty="0">
                  <a:latin typeface="Microsoft YaHei" panose="020B0503020204020204" pitchFamily="34" charset="-122"/>
                  <a:ea typeface="Microsoft YaHei" panose="020B0503020204020204" pitchFamily="34" charset="-122"/>
                  <a:cs typeface="Times New Roman" panose="02020603050405020304" pitchFamily="18" charset="0"/>
                </a:endParaRPr>
              </a:p>
              <a:p>
                <a:pPr>
                  <a:lnSpc>
                    <a:spcPct val="110000"/>
                  </a:lnSpc>
                </a:pPr>
                <a:endParaRPr lang="en-US" altLang="zh-CN" sz="2400" kern="100" dirty="0">
                  <a:latin typeface="Microsoft YaHei" panose="020B0503020204020204" pitchFamily="34" charset="-122"/>
                  <a:ea typeface="Microsoft YaHei" panose="020B0503020204020204" pitchFamily="34" charset="-122"/>
                  <a:cs typeface="Times New Roman" panose="02020603050405020304" pitchFamily="18" charset="0"/>
                </a:endParaRPr>
              </a:p>
              <a:p>
                <a:pPr>
                  <a:lnSpc>
                    <a:spcPct val="110000"/>
                  </a:lnSpc>
                </a:pPr>
                <a:endParaRPr lang="en-US" altLang="zh-CN" sz="2400" kern="100" dirty="0">
                  <a:latin typeface="Microsoft YaHei" panose="020B0503020204020204" pitchFamily="34" charset="-122"/>
                  <a:ea typeface="Microsoft YaHei" panose="020B0503020204020204" pitchFamily="34" charset="-122"/>
                  <a:cs typeface="Times New Roman" panose="02020603050405020304" pitchFamily="18" charset="0"/>
                </a:endParaRPr>
              </a:p>
              <a:p>
                <a:pPr>
                  <a:lnSpc>
                    <a:spcPct val="110000"/>
                  </a:lnSpc>
                </a:pPr>
                <a:endParaRPr lang="en-US" altLang="zh-CN" sz="2400" kern="100" dirty="0">
                  <a:latin typeface="Microsoft YaHei" panose="020B0503020204020204" pitchFamily="34" charset="-122"/>
                  <a:ea typeface="Microsoft YaHei" panose="020B0503020204020204" pitchFamily="34" charset="-122"/>
                  <a:cs typeface="Times New Roman" panose="02020603050405020304" pitchFamily="18" charset="0"/>
                </a:endParaRPr>
              </a:p>
              <a:p>
                <a:pPr>
                  <a:lnSpc>
                    <a:spcPct val="110000"/>
                  </a:lnSpc>
                </a:pPr>
                <a:endParaRPr lang="en-US" altLang="zh-CN" sz="2400" b="1" kern="100" dirty="0">
                  <a:latin typeface="Microsoft YaHei" panose="020B0503020204020204" pitchFamily="34" charset="-122"/>
                  <a:ea typeface="Microsoft YaHei" panose="020B0503020204020204" pitchFamily="34" charset="-122"/>
                  <a:cs typeface="Times New Roman" panose="02020603050405020304" pitchFamily="18" charset="0"/>
                </a:endParaRPr>
              </a:p>
            </p:txBody>
          </p:sp>
        </mc:Choice>
        <mc:Fallback xmlns="">
          <p:sp>
            <p:nvSpPr>
              <p:cNvPr id="5" name="内容占位符 4"/>
              <p:cNvSpPr>
                <a:spLocks noGrp="1" noRot="1" noChangeAspect="1" noMove="1" noResize="1" noEditPoints="1" noAdjustHandles="1" noChangeArrowheads="1" noChangeShapeType="1" noTextEdit="1"/>
              </p:cNvSpPr>
              <p:nvPr>
                <p:ph idx="11"/>
              </p:nvPr>
            </p:nvSpPr>
            <p:spPr>
              <a:xfrm>
                <a:off x="568336" y="1191429"/>
                <a:ext cx="6585499" cy="1845220"/>
              </a:xfrm>
              <a:blipFill>
                <a:blip r:embed="rId3"/>
                <a:stretch>
                  <a:fillRect l="-2308" t="-6803" b="-680"/>
                </a:stretch>
              </a:blipFill>
              <a:ln>
                <a:noFill/>
                <a:prstDash val="dash"/>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任意多边形: 形状 6">
                <a:extLst>
                  <a:ext uri="{FF2B5EF4-FFF2-40B4-BE49-F238E27FC236}">
                    <a16:creationId xmlns:a16="http://schemas.microsoft.com/office/drawing/2014/main" id="{62FDBA52-0EAA-B504-CF8C-C37A2F178B1B}"/>
                  </a:ext>
                </a:extLst>
              </p:cNvPr>
              <p:cNvSpPr/>
              <p:nvPr/>
            </p:nvSpPr>
            <p:spPr>
              <a:xfrm>
                <a:off x="5530393" y="2114039"/>
                <a:ext cx="6093271" cy="3899519"/>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lvl="0" eaLnBrk="0" fontAlgn="base" hangingPunct="0">
                  <a:spcBef>
                    <a:spcPct val="0"/>
                  </a:spcBef>
                  <a:spcAft>
                    <a:spcPct val="0"/>
                  </a:spcAft>
                </a:pPr>
                <a:r>
                  <a:rPr lang="zh-CN" altLang="zh-CN" dirty="0">
                    <a:latin typeface="微软雅黑" panose="020B0503020204020204" pitchFamily="34" charset="-122"/>
                    <a:ea typeface="微软雅黑" panose="020B0503020204020204" pitchFamily="34" charset="-122"/>
                  </a:rPr>
                  <a:t>———————————————</a:t>
                </a:r>
              </a:p>
              <a:p>
                <a:pPr marL="360000" lvl="0" indent="-288000" eaLnBrk="0" fontAlgn="base" hangingPunct="0">
                  <a:spcBef>
                    <a:spcPct val="0"/>
                  </a:spcBef>
                  <a:spcAft>
                    <a:spcPct val="0"/>
                  </a:spcAft>
                  <a:buFont typeface="+mj-lt"/>
                  <a:buAutoNum type="arabicPeriod"/>
                </a:pPr>
                <a:r>
                  <a:rPr lang="en-US" altLang="zh-CN" b="1"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Len</a:t>
                </a:r>
                <a:r>
                  <a:rPr lang="zh-CN" altLang="en-US" dirty="0">
                    <a:latin typeface="微软雅黑" panose="020B0503020204020204" pitchFamily="34" charset="-122"/>
                    <a:ea typeface="微软雅黑" panose="020B0503020204020204" pitchFamily="34" charset="-122"/>
                  </a:rPr>
                  <a:t> </a:t>
                </a:r>
                <a14:m>
                  <m:oMath xmlns:m="http://schemas.openxmlformats.org/officeDocument/2006/math">
                    <m:r>
                      <a:rPr lang="en-US" altLang="zh-CN" b="0" i="1" smtClean="0">
                        <a:latin typeface="Cambria Math" panose="02040503050406030204" pitchFamily="18" charset="0"/>
                        <a:ea typeface="微软雅黑" panose="020B0503020204020204" pitchFamily="34" charset="-122"/>
                      </a:rPr>
                      <m:t>←</m:t>
                    </m:r>
                  </m:oMath>
                </a14:m>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0</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和为</a:t>
                </a:r>
                <a:r>
                  <a:rPr lang="en-US" altLang="zh-CN" dirty="0">
                    <a:latin typeface="微软雅黑" panose="020B0503020204020204" pitchFamily="34" charset="-122"/>
                    <a:ea typeface="微软雅黑" panose="020B0503020204020204" pitchFamily="34" charset="-122"/>
                  </a:rPr>
                  <a:t>0</a:t>
                </a:r>
                <a:r>
                  <a:rPr lang="zh-CN" altLang="en-US" dirty="0">
                    <a:latin typeface="微软雅黑" panose="020B0503020204020204" pitchFamily="34" charset="-122"/>
                    <a:ea typeface="微软雅黑" panose="020B0503020204020204" pitchFamily="34" charset="-122"/>
                  </a:rPr>
                  <a:t>最长子段的长度</a:t>
                </a:r>
                <a:endParaRPr lang="en-US" altLang="zh-CN"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en-US" altLang="zh-CN" b="1" dirty="0">
                    <a:latin typeface="微软雅黑" panose="020B0503020204020204" pitchFamily="34" charset="-122"/>
                    <a:ea typeface="微软雅黑" panose="020B0503020204020204" pitchFamily="34" charset="-122"/>
                  </a:rPr>
                  <a:t> for</a:t>
                </a:r>
                <a:r>
                  <a:rPr lang="en-US" altLang="zh-CN" dirty="0">
                    <a:latin typeface="微软雅黑" panose="020B0503020204020204" pitchFamily="34" charset="-122"/>
                    <a:ea typeface="微软雅黑" panose="020B0503020204020204" pitchFamily="34" charset="-122"/>
                  </a:rPr>
                  <a:t> </a:t>
                </a:r>
                <a14:m>
                  <m:oMath xmlns:m="http://schemas.openxmlformats.org/officeDocument/2006/math">
                    <m:r>
                      <a:rPr lang="en-US" altLang="zh-CN" b="0" i="1" smtClean="0">
                        <a:latin typeface="Cambria Math" panose="02040503050406030204" pitchFamily="18" charset="0"/>
                        <a:ea typeface="微软雅黑" panose="020B0503020204020204" pitchFamily="34" charset="-122"/>
                      </a:rPr>
                      <m:t>𝑖</m:t>
                    </m:r>
                    <m:r>
                      <a:rPr lang="en-US" altLang="zh-CN" b="0" i="1" smtClean="0">
                        <a:latin typeface="Cambria Math" panose="02040503050406030204" pitchFamily="18" charset="0"/>
                        <a:ea typeface="微软雅黑" panose="020B0503020204020204" pitchFamily="34" charset="-122"/>
                      </a:rPr>
                      <m:t>←1</m:t>
                    </m:r>
                  </m:oMath>
                </a14:m>
                <a:r>
                  <a:rPr lang="en-US" altLang="zh-CN" dirty="0">
                    <a:latin typeface="微软雅黑" panose="020B0503020204020204" pitchFamily="34" charset="-122"/>
                    <a:ea typeface="微软雅黑" panose="020B0503020204020204" pitchFamily="34" charset="-122"/>
                  </a:rPr>
                  <a:t> </a:t>
                </a:r>
                <a:r>
                  <a:rPr lang="en-US" altLang="zh-CN" b="1" dirty="0">
                    <a:latin typeface="微软雅黑" panose="020B0503020204020204" pitchFamily="34" charset="-122"/>
                    <a:ea typeface="微软雅黑" panose="020B0503020204020204" pitchFamily="34" charset="-122"/>
                  </a:rPr>
                  <a:t>to</a:t>
                </a:r>
                <a:r>
                  <a:rPr lang="en-US" altLang="zh-CN" dirty="0">
                    <a:latin typeface="微软雅黑" panose="020B0503020204020204" pitchFamily="34" charset="-122"/>
                    <a:ea typeface="微软雅黑" panose="020B0503020204020204" pitchFamily="34" charset="-122"/>
                  </a:rPr>
                  <a:t> </a:t>
                </a:r>
                <a14:m>
                  <m:oMath xmlns:m="http://schemas.openxmlformats.org/officeDocument/2006/math">
                    <m:r>
                      <a:rPr lang="en-US" altLang="zh-CN" b="0" i="1" smtClean="0">
                        <a:latin typeface="Cambria Math" panose="02040503050406030204" pitchFamily="18" charset="0"/>
                        <a:ea typeface="微软雅黑" panose="020B0503020204020204" pitchFamily="34" charset="-122"/>
                      </a:rPr>
                      <m:t>𝑛</m:t>
                    </m:r>
                  </m:oMath>
                </a14:m>
                <a:r>
                  <a:rPr lang="en-US" altLang="zh-CN" dirty="0">
                    <a:latin typeface="微软雅黑" panose="020B0503020204020204" pitchFamily="34" charset="-122"/>
                    <a:ea typeface="微软雅黑" panose="020B0503020204020204" pitchFamily="34" charset="-122"/>
                  </a:rPr>
                  <a:t> </a:t>
                </a:r>
                <a:r>
                  <a:rPr lang="en-US" altLang="zh-CN" b="1" dirty="0">
                    <a:latin typeface="微软雅黑" panose="020B0503020204020204" pitchFamily="34" charset="-122"/>
                    <a:ea typeface="微软雅黑" panose="020B0503020204020204" pitchFamily="34" charset="-122"/>
                  </a:rPr>
                  <a:t>do</a:t>
                </a:r>
                <a:r>
                  <a:rPr lang="zh-CN" altLang="en-US" b="1"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子段开始位置</a:t>
                </a:r>
                <a:endParaRPr lang="en-US" altLang="zh-CN"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sum</a:t>
                </a:r>
                <a:r>
                  <a:rPr lang="zh-CN" altLang="en-US" dirty="0">
                    <a:latin typeface="微软雅黑" panose="020B0503020204020204" pitchFamily="34" charset="-122"/>
                    <a:ea typeface="微软雅黑" panose="020B0503020204020204" pitchFamily="34" charset="-122"/>
                  </a:rPr>
                  <a:t> </a:t>
                </a:r>
                <a14:m>
                  <m:oMath xmlns:m="http://schemas.openxmlformats.org/officeDocument/2006/math">
                    <m:r>
                      <a:rPr lang="en-US" altLang="zh-CN" i="1" smtClean="0">
                        <a:latin typeface="Cambria Math" panose="02040503050406030204" pitchFamily="18" charset="0"/>
                        <a:ea typeface="微软雅黑" panose="020B0503020204020204" pitchFamily="34" charset="-122"/>
                      </a:rPr>
                      <m:t>←</m:t>
                    </m:r>
                  </m:oMath>
                </a14:m>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0</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子段和的初始化</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             </a:t>
                </a:r>
                <a:endParaRPr lang="en-US" altLang="zh-CN"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en-US" altLang="zh-CN" b="1"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a:t>
                </a:r>
                <a:r>
                  <a:rPr lang="zh-CN" altLang="en-US" b="1" dirty="0">
                    <a:latin typeface="微软雅黑" panose="020B0503020204020204" pitchFamily="34" charset="-122"/>
                    <a:ea typeface="微软雅黑" panose="020B0503020204020204" pitchFamily="34" charset="-122"/>
                  </a:rPr>
                  <a:t>   </a:t>
                </a:r>
                <a:r>
                  <a:rPr lang="en-US" altLang="zh-CN" b="1" dirty="0">
                    <a:latin typeface="微软雅黑" panose="020B0503020204020204" pitchFamily="34" charset="-122"/>
                    <a:ea typeface="微软雅黑" panose="020B0503020204020204" pitchFamily="34" charset="-122"/>
                  </a:rPr>
                  <a:t>for</a:t>
                </a:r>
                <a:r>
                  <a:rPr lang="en-US" altLang="zh-CN" dirty="0">
                    <a:latin typeface="微软雅黑" panose="020B0503020204020204" pitchFamily="34" charset="-122"/>
                    <a:ea typeface="微软雅黑" panose="020B0503020204020204" pitchFamily="34" charset="-122"/>
                  </a:rPr>
                  <a:t> </a:t>
                </a:r>
                <a14:m>
                  <m:oMath xmlns:m="http://schemas.openxmlformats.org/officeDocument/2006/math">
                    <m:r>
                      <a:rPr lang="en-US" altLang="zh-CN" b="0" i="1" smtClean="0">
                        <a:latin typeface="Cambria Math" panose="02040503050406030204" pitchFamily="18" charset="0"/>
                        <a:ea typeface="微软雅黑" panose="020B0503020204020204" pitchFamily="34" charset="-122"/>
                      </a:rPr>
                      <m:t>𝑗</m:t>
                    </m:r>
                    <m:r>
                      <a:rPr lang="en-US" altLang="zh-CN" i="1">
                        <a:latin typeface="Cambria Math" panose="02040503050406030204" pitchFamily="18" charset="0"/>
                        <a:ea typeface="微软雅黑" panose="020B0503020204020204" pitchFamily="34" charset="-122"/>
                      </a:rPr>
                      <m:t>←</m:t>
                    </m:r>
                    <m:r>
                      <a:rPr lang="en-US" altLang="zh-CN" i="1">
                        <a:latin typeface="Cambria Math" panose="02040503050406030204" pitchFamily="18" charset="0"/>
                        <a:ea typeface="微软雅黑" panose="020B0503020204020204" pitchFamily="34" charset="-122"/>
                      </a:rPr>
                      <m:t>𝑖</m:t>
                    </m:r>
                  </m:oMath>
                </a14:m>
                <a:r>
                  <a:rPr lang="en-US" altLang="zh-CN" dirty="0">
                    <a:latin typeface="微软雅黑" panose="020B0503020204020204" pitchFamily="34" charset="-122"/>
                    <a:ea typeface="微软雅黑" panose="020B0503020204020204" pitchFamily="34" charset="-122"/>
                  </a:rPr>
                  <a:t> </a:t>
                </a:r>
                <a:r>
                  <a:rPr lang="en-US" altLang="zh-CN" b="1" dirty="0">
                    <a:latin typeface="微软雅黑" panose="020B0503020204020204" pitchFamily="34" charset="-122"/>
                    <a:ea typeface="微软雅黑" panose="020B0503020204020204" pitchFamily="34" charset="-122"/>
                  </a:rPr>
                  <a:t>to</a:t>
                </a:r>
                <a:r>
                  <a:rPr lang="en-US" altLang="zh-CN" dirty="0">
                    <a:latin typeface="微软雅黑" panose="020B0503020204020204" pitchFamily="34" charset="-122"/>
                    <a:ea typeface="微软雅黑" panose="020B0503020204020204" pitchFamily="34" charset="-122"/>
                  </a:rPr>
                  <a:t> </a:t>
                </a:r>
                <a14:m>
                  <m:oMath xmlns:m="http://schemas.openxmlformats.org/officeDocument/2006/math">
                    <m:r>
                      <a:rPr lang="en-US" altLang="zh-CN" b="0" i="1" smtClean="0">
                        <a:latin typeface="Cambria Math" panose="02040503050406030204" pitchFamily="18" charset="0"/>
                        <a:ea typeface="微软雅黑" panose="020B0503020204020204" pitchFamily="34" charset="-122"/>
                      </a:rPr>
                      <m:t>𝑛</m:t>
                    </m:r>
                  </m:oMath>
                </a14:m>
                <a:r>
                  <a:rPr lang="en-US" altLang="zh-CN" dirty="0">
                    <a:latin typeface="微软雅黑" panose="020B0503020204020204" pitchFamily="34" charset="-122"/>
                    <a:ea typeface="微软雅黑" panose="020B0503020204020204" pitchFamily="34" charset="-122"/>
                  </a:rPr>
                  <a:t> </a:t>
                </a:r>
                <a:r>
                  <a:rPr lang="en-US" altLang="zh-CN" b="1" dirty="0">
                    <a:latin typeface="微软雅黑" panose="020B0503020204020204" pitchFamily="34" charset="-122"/>
                    <a:ea typeface="微软雅黑" panose="020B0503020204020204" pitchFamily="34" charset="-122"/>
                  </a:rPr>
                  <a:t>do</a:t>
                </a:r>
                <a:r>
                  <a:rPr lang="zh-CN" altLang="en-US" b="1"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子段结束位置</a:t>
                </a:r>
                <a:endParaRPr lang="en-US" altLang="zh-CN"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sum</a:t>
                </a:r>
                <a:r>
                  <a:rPr lang="zh-CN" altLang="en-US" dirty="0">
                    <a:latin typeface="微软雅黑" panose="020B0503020204020204" pitchFamily="34" charset="-122"/>
                    <a:ea typeface="微软雅黑" panose="020B0503020204020204" pitchFamily="34" charset="-122"/>
                  </a:rPr>
                  <a:t> </a:t>
                </a:r>
                <a14:m>
                  <m:oMath xmlns:m="http://schemas.openxmlformats.org/officeDocument/2006/math">
                    <m:r>
                      <a:rPr lang="en-US" altLang="zh-CN" i="1" smtClean="0">
                        <a:latin typeface="Cambria Math" panose="02040503050406030204" pitchFamily="18" charset="0"/>
                        <a:ea typeface="微软雅黑" panose="020B0503020204020204" pitchFamily="34" charset="-122"/>
                      </a:rPr>
                      <m:t>←</m:t>
                    </m:r>
                  </m:oMath>
                </a14:m>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sum</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a[j]</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更新子段和值</a:t>
                </a:r>
                <a:endParaRPr lang="en-US" altLang="zh-CN"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   </a:t>
                </a:r>
                <a:r>
                  <a:rPr lang="en-US" altLang="zh-CN" b="1" dirty="0">
                    <a:latin typeface="微软雅黑" panose="020B0503020204020204" pitchFamily="34" charset="-122"/>
                    <a:ea typeface="微软雅黑" panose="020B0503020204020204" pitchFamily="34" charset="-122"/>
                  </a:rPr>
                  <a:t>if</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sum</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0</a:t>
                </a:r>
                <a:r>
                  <a:rPr lang="zh-CN" altLang="en-US" dirty="0">
                    <a:latin typeface="微软雅黑" panose="020B0503020204020204" pitchFamily="34" charset="-122"/>
                    <a:ea typeface="微软雅黑" panose="020B0503020204020204" pitchFamily="34" charset="-122"/>
                  </a:rPr>
                  <a:t> </a:t>
                </a:r>
                <a:r>
                  <a:rPr lang="en-US" altLang="zh-CN" b="1" dirty="0">
                    <a:latin typeface="微软雅黑" panose="020B0503020204020204" pitchFamily="34" charset="-122"/>
                    <a:ea typeface="微软雅黑" panose="020B0503020204020204" pitchFamily="34" charset="-122"/>
                  </a:rPr>
                  <a:t>then</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//a[</a:t>
                </a:r>
                <a:r>
                  <a:rPr lang="en-US" altLang="zh-CN" dirty="0" err="1">
                    <a:latin typeface="微软雅黑" panose="020B0503020204020204" pitchFamily="34" charset="-122"/>
                    <a:ea typeface="微软雅黑" panose="020B0503020204020204" pitchFamily="34" charset="-122"/>
                  </a:rPr>
                  <a:t>i</a:t>
                </a:r>
                <a:r>
                  <a:rPr lang="en-US" altLang="zh-CN" dirty="0">
                    <a:latin typeface="微软雅黑" panose="020B0503020204020204" pitchFamily="34" charset="-122"/>
                    <a:ea typeface="微软雅黑" panose="020B0503020204020204" pitchFamily="34" charset="-122"/>
                  </a:rPr>
                  <a:t>..j]</a:t>
                </a:r>
                <a:r>
                  <a:rPr lang="zh-CN" altLang="en-US" dirty="0">
                    <a:latin typeface="微软雅黑" panose="020B0503020204020204" pitchFamily="34" charset="-122"/>
                    <a:ea typeface="微软雅黑" panose="020B0503020204020204" pitchFamily="34" charset="-122"/>
                  </a:rPr>
                  <a:t>是和为</a:t>
                </a:r>
                <a:r>
                  <a:rPr lang="en-US" altLang="zh-CN" dirty="0">
                    <a:latin typeface="微软雅黑" panose="020B0503020204020204" pitchFamily="34" charset="-122"/>
                    <a:ea typeface="微软雅黑" panose="020B0503020204020204" pitchFamily="34" charset="-122"/>
                  </a:rPr>
                  <a:t>0</a:t>
                </a:r>
                <a:r>
                  <a:rPr lang="zh-CN" altLang="en-US" dirty="0">
                    <a:latin typeface="微软雅黑" panose="020B0503020204020204" pitchFamily="34" charset="-122"/>
                    <a:ea typeface="微软雅黑" panose="020B0503020204020204" pitchFamily="34" charset="-122"/>
                  </a:rPr>
                  <a:t>的子段</a:t>
                </a:r>
                <a:endParaRPr lang="en-US" altLang="zh-CN"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Len</a:t>
                </a:r>
                <a:r>
                  <a:rPr lang="zh-CN" altLang="en-US" dirty="0">
                    <a:latin typeface="微软雅黑" panose="020B0503020204020204" pitchFamily="34" charset="-122"/>
                    <a:ea typeface="微软雅黑" panose="020B0503020204020204" pitchFamily="34" charset="-122"/>
                  </a:rPr>
                  <a:t> </a:t>
                </a:r>
                <a14:m>
                  <m:oMath xmlns:m="http://schemas.openxmlformats.org/officeDocument/2006/math">
                    <m:r>
                      <a:rPr lang="en-US" altLang="zh-CN" b="0" i="1" smtClean="0">
                        <a:latin typeface="Cambria Math" panose="02040503050406030204" pitchFamily="18" charset="0"/>
                        <a:ea typeface="微软雅黑" panose="020B0503020204020204" pitchFamily="34" charset="-122"/>
                      </a:rPr>
                      <m:t>←</m:t>
                    </m:r>
                  </m:oMath>
                </a14:m>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Max(Len,</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j-i+1)</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更新</a:t>
                </a:r>
                <a:r>
                  <a:rPr lang="en-US" altLang="zh-CN" dirty="0">
                    <a:latin typeface="微软雅黑" panose="020B0503020204020204" pitchFamily="34" charset="-122"/>
                    <a:ea typeface="微软雅黑" panose="020B0503020204020204" pitchFamily="34" charset="-122"/>
                  </a:rPr>
                  <a:t>Len</a:t>
                </a:r>
              </a:p>
              <a:p>
                <a:pPr marL="360000" lvl="0" indent="-288000" eaLnBrk="0" fontAlgn="base" hangingPunct="0">
                  <a:spcBef>
                    <a:spcPct val="0"/>
                  </a:spcBef>
                  <a:spcAft>
                    <a:spcPct val="0"/>
                  </a:spcAft>
                  <a:buFont typeface="+mj-lt"/>
                  <a:buAutoNum type="arabicPeriod"/>
                </a:pP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   </a:t>
                </a:r>
                <a:r>
                  <a:rPr lang="en-US" altLang="zh-CN" b="1" dirty="0">
                    <a:latin typeface="微软雅黑" panose="020B0503020204020204" pitchFamily="34" charset="-122"/>
                    <a:ea typeface="微软雅黑" panose="020B0503020204020204" pitchFamily="34" charset="-122"/>
                  </a:rPr>
                  <a:t>end</a:t>
                </a:r>
              </a:p>
              <a:p>
                <a:pPr marL="360000" lvl="0" indent="-288000" eaLnBrk="0" fontAlgn="base" hangingPunct="0">
                  <a:spcBef>
                    <a:spcPct val="0"/>
                  </a:spcBef>
                  <a:spcAft>
                    <a:spcPct val="0"/>
                  </a:spcAft>
                  <a:buFont typeface="+mj-lt"/>
                  <a:buAutoNum type="arabicPeriod"/>
                </a:pP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   </a:t>
                </a:r>
                <a:r>
                  <a:rPr lang="en-US" altLang="zh-CN" b="1" dirty="0">
                    <a:latin typeface="微软雅黑" panose="020B0503020204020204" pitchFamily="34" charset="-122"/>
                    <a:ea typeface="微软雅黑" panose="020B0503020204020204" pitchFamily="34" charset="-122"/>
                  </a:rPr>
                  <a:t>end</a:t>
                </a:r>
              </a:p>
              <a:p>
                <a:pPr marL="360000" lvl="0" indent="-288000" eaLnBrk="0" fontAlgn="base" hangingPunct="0">
                  <a:spcBef>
                    <a:spcPct val="0"/>
                  </a:spcBef>
                  <a:spcAft>
                    <a:spcPct val="0"/>
                  </a:spcAft>
                  <a:buFont typeface="+mj-lt"/>
                  <a:buAutoNum type="arabicPeriod"/>
                </a:pPr>
                <a:r>
                  <a:rPr lang="en-US" altLang="zh-CN" b="1" dirty="0">
                    <a:latin typeface="微软雅黑" panose="020B0503020204020204" pitchFamily="34" charset="-122"/>
                    <a:ea typeface="微软雅黑" panose="020B0503020204020204" pitchFamily="34" charset="-122"/>
                  </a:rPr>
                  <a:t>  end</a:t>
                </a:r>
              </a:p>
              <a:p>
                <a:pPr marL="360000" lvl="0" indent="-288000" eaLnBrk="0" fontAlgn="base" hangingPunct="0">
                  <a:spcBef>
                    <a:spcPct val="0"/>
                  </a:spcBef>
                  <a:spcAft>
                    <a:spcPct val="0"/>
                  </a:spcAft>
                  <a:buFont typeface="+mj-lt"/>
                  <a:buAutoNum type="arabicPeriod"/>
                </a:pPr>
                <a:r>
                  <a:rPr lang="zh-CN" altLang="en-US" b="1" dirty="0">
                    <a:latin typeface="微软雅黑" panose="020B0503020204020204" pitchFamily="34" charset="-122"/>
                    <a:ea typeface="微软雅黑" panose="020B0503020204020204" pitchFamily="34" charset="-122"/>
                  </a:rPr>
                  <a:t> </a:t>
                </a:r>
                <a:r>
                  <a:rPr lang="en-US" altLang="zh-CN" b="1" dirty="0">
                    <a:latin typeface="微软雅黑" panose="020B0503020204020204" pitchFamily="34" charset="-122"/>
                    <a:ea typeface="微软雅黑" panose="020B0503020204020204" pitchFamily="34" charset="-122"/>
                  </a:rPr>
                  <a:t>return</a:t>
                </a:r>
                <a:r>
                  <a:rPr lang="zh-CN" altLang="en-US" b="1"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Len</a:t>
                </a:r>
              </a:p>
              <a:p>
                <a:pPr lvl="0" eaLnBrk="0" fontAlgn="base" hangingPunct="0">
                  <a:spcBef>
                    <a:spcPct val="0"/>
                  </a:spcBef>
                  <a:spcAft>
                    <a:spcPct val="0"/>
                  </a:spcAft>
                </a:pPr>
                <a:r>
                  <a:rPr lang="zh-CN" altLang="zh-CN" dirty="0">
                    <a:latin typeface="微软雅黑" panose="020B0503020204020204" pitchFamily="34" charset="-122"/>
                    <a:ea typeface="微软雅黑" panose="020B0503020204020204" pitchFamily="34" charset="-122"/>
                  </a:rPr>
                  <a:t>———————————————</a:t>
                </a:r>
              </a:p>
            </p:txBody>
          </p:sp>
        </mc:Choice>
        <mc:Fallback xmlns="">
          <p:sp>
            <p:nvSpPr>
              <p:cNvPr id="6" name="任意多边形: 形状 6">
                <a:extLst>
                  <a:ext uri="{FF2B5EF4-FFF2-40B4-BE49-F238E27FC236}">
                    <a16:creationId xmlns:a16="http://schemas.microsoft.com/office/drawing/2014/main" id="{62FDBA52-0EAA-B504-CF8C-C37A2F178B1B}"/>
                  </a:ext>
                </a:extLst>
              </p:cNvPr>
              <p:cNvSpPr>
                <a:spLocks noRot="1" noChangeAspect="1" noMove="1" noResize="1" noEditPoints="1" noAdjustHandles="1" noChangeArrowheads="1" noChangeShapeType="1" noTextEdit="1"/>
              </p:cNvSpPr>
              <p:nvPr/>
            </p:nvSpPr>
            <p:spPr>
              <a:xfrm>
                <a:off x="5530393" y="2114039"/>
                <a:ext cx="6093271" cy="3899519"/>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4612A6BD-6AAD-A24A-BD93-8F931FF5B2B8}"/>
                  </a:ext>
                </a:extLst>
              </p:cNvPr>
              <p:cNvSpPr txBox="1"/>
              <p:nvPr/>
            </p:nvSpPr>
            <p:spPr>
              <a:xfrm>
                <a:off x="2026024" y="4263493"/>
                <a:ext cx="2402541" cy="523220"/>
              </a:xfrm>
              <a:prstGeom prst="rect">
                <a:avLst/>
              </a:prstGeom>
              <a:noFill/>
            </p:spPr>
            <p:txBody>
              <a:bodyPr wrap="square">
                <a:spAutoFit/>
              </a:bodyPr>
              <a:lstStyle/>
              <a:p>
                <a:r>
                  <a:rPr lang="zh-CN" altLang="en-US" sz="2800" dirty="0"/>
                  <a:t>时间</a:t>
                </a:r>
                <a14:m>
                  <m:oMath xmlns:m="http://schemas.openxmlformats.org/officeDocument/2006/math">
                    <m:r>
                      <a:rPr lang="en-US" altLang="zh-CN" sz="2800" b="0" i="1" smtClean="0">
                        <a:latin typeface="Cambria Math" panose="02040503050406030204" pitchFamily="18" charset="0"/>
                      </a:rPr>
                      <m:t>𝑂</m:t>
                    </m:r>
                    <m:r>
                      <a:rPr lang="en-US" altLang="zh-CN" sz="2800" b="0" i="1" smtClean="0">
                        <a:latin typeface="Cambria Math" panose="02040503050406030204" pitchFamily="18" charset="0"/>
                      </a:rPr>
                      <m:t>(</m:t>
                    </m:r>
                    <m:sSup>
                      <m:sSupPr>
                        <m:ctrlPr>
                          <a:rPr lang="en-US" altLang="zh-CN" sz="2800" b="0" i="1" smtClean="0">
                            <a:latin typeface="Cambria Math" panose="02040503050406030204" pitchFamily="18" charset="0"/>
                          </a:rPr>
                        </m:ctrlPr>
                      </m:sSupPr>
                      <m:e>
                        <m:r>
                          <a:rPr lang="en-US" altLang="zh-CN" sz="2800" b="0" i="1" smtClean="0">
                            <a:latin typeface="Cambria Math" panose="02040503050406030204" pitchFamily="18" charset="0"/>
                          </a:rPr>
                          <m:t>𝑛</m:t>
                        </m:r>
                      </m:e>
                      <m:sup>
                        <m:r>
                          <a:rPr lang="en-US" altLang="zh-CN" sz="2800" b="0" i="1" smtClean="0">
                            <a:latin typeface="Cambria Math" panose="02040503050406030204" pitchFamily="18" charset="0"/>
                          </a:rPr>
                          <m:t>2</m:t>
                        </m:r>
                      </m:sup>
                    </m:sSup>
                    <m:r>
                      <a:rPr lang="en-US" altLang="zh-CN" sz="2800" b="0" i="1" smtClean="0">
                        <a:latin typeface="Cambria Math" panose="02040503050406030204" pitchFamily="18" charset="0"/>
                      </a:rPr>
                      <m:t>)</m:t>
                    </m:r>
                  </m:oMath>
                </a14:m>
                <a:endParaRPr lang="en-US" altLang="zh-CN" sz="2800" dirty="0"/>
              </a:p>
            </p:txBody>
          </p:sp>
        </mc:Choice>
        <mc:Fallback xmlns="">
          <p:sp>
            <p:nvSpPr>
              <p:cNvPr id="12" name="文本框 11">
                <a:extLst>
                  <a:ext uri="{FF2B5EF4-FFF2-40B4-BE49-F238E27FC236}">
                    <a16:creationId xmlns:a16="http://schemas.microsoft.com/office/drawing/2014/main" id="{4612A6BD-6AAD-A24A-BD93-8F931FF5B2B8}"/>
                  </a:ext>
                </a:extLst>
              </p:cNvPr>
              <p:cNvSpPr txBox="1">
                <a:spLocks noRot="1" noChangeAspect="1" noMove="1" noResize="1" noEditPoints="1" noAdjustHandles="1" noChangeArrowheads="1" noChangeShapeType="1" noTextEdit="1"/>
              </p:cNvSpPr>
              <p:nvPr/>
            </p:nvSpPr>
            <p:spPr>
              <a:xfrm>
                <a:off x="2026024" y="4263493"/>
                <a:ext cx="2402541" cy="523220"/>
              </a:xfrm>
              <a:prstGeom prst="rect">
                <a:avLst/>
              </a:prstGeom>
              <a:blipFill>
                <a:blip r:embed="rId5"/>
                <a:stretch>
                  <a:fillRect l="-5263" t="-16667" b="-28571"/>
                </a:stretch>
              </a:blipFill>
            </p:spPr>
            <p:txBody>
              <a:bodyPr/>
              <a:lstStyle/>
              <a:p>
                <a:r>
                  <a:rPr lang="zh-CN" altLang="en-US">
                    <a:noFill/>
                  </a:rPr>
                  <a:t> </a:t>
                </a:r>
              </a:p>
            </p:txBody>
          </p:sp>
        </mc:Fallback>
      </mc:AlternateContent>
      <p:sp>
        <p:nvSpPr>
          <p:cNvPr id="13" name="文本框 12">
            <a:extLst>
              <a:ext uri="{FF2B5EF4-FFF2-40B4-BE49-F238E27FC236}">
                <a16:creationId xmlns:a16="http://schemas.microsoft.com/office/drawing/2014/main" id="{F4D45F0F-8616-8EA4-9B6E-374B8F47D9BF}"/>
              </a:ext>
            </a:extLst>
          </p:cNvPr>
          <p:cNvSpPr txBox="1"/>
          <p:nvPr/>
        </p:nvSpPr>
        <p:spPr>
          <a:xfrm>
            <a:off x="838200" y="5462055"/>
            <a:ext cx="3970551" cy="830997"/>
          </a:xfrm>
          <a:prstGeom prst="rect">
            <a:avLst/>
          </a:prstGeom>
          <a:solidFill>
            <a:srgbClr val="51ADB7"/>
          </a:solidFill>
        </p:spPr>
        <p:txBody>
          <a:bodyPr wrap="square" rtlCol="0">
            <a:spAutoFit/>
          </a:bodyPr>
          <a:lstStyle/>
          <a:p>
            <a:r>
              <a:rPr kumimoji="1" lang="zh-CN" altLang="en-US" sz="2400" dirty="0">
                <a:solidFill>
                  <a:schemeClr val="bg1"/>
                </a:solidFill>
                <a:latin typeface="Microsoft YaHei" panose="020B0503020204020204" pitchFamily="34" charset="-122"/>
                <a:ea typeface="Microsoft YaHei" panose="020B0503020204020204" pitchFamily="34" charset="-122"/>
              </a:rPr>
              <a:t>思考：有无</a:t>
            </a:r>
            <a:r>
              <a:rPr kumimoji="1" lang="zh-CN" altLang="en-US" sz="2400" dirty="0">
                <a:solidFill>
                  <a:srgbClr val="FFFF00"/>
                </a:solidFill>
                <a:latin typeface="Microsoft YaHei" panose="020B0503020204020204" pitchFamily="34" charset="-122"/>
                <a:ea typeface="Microsoft YaHei" panose="020B0503020204020204" pitchFamily="34" charset="-122"/>
              </a:rPr>
              <a:t>实际效率</a:t>
            </a:r>
            <a:r>
              <a:rPr kumimoji="1" lang="zh-CN" altLang="en-US" sz="2400" dirty="0">
                <a:solidFill>
                  <a:schemeClr val="bg1"/>
                </a:solidFill>
                <a:latin typeface="Microsoft YaHei" panose="020B0503020204020204" pitchFamily="34" charset="-122"/>
                <a:ea typeface="Microsoft YaHei" panose="020B0503020204020204" pitchFamily="34" charset="-122"/>
              </a:rPr>
              <a:t>更高的穷举算法？</a:t>
            </a:r>
          </a:p>
        </p:txBody>
      </p:sp>
    </p:spTree>
    <p:extLst>
      <p:ext uri="{BB962C8B-B14F-4D97-AF65-F5344CB8AC3E}">
        <p14:creationId xmlns:p14="http://schemas.microsoft.com/office/powerpoint/2010/main" val="337230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2" grpId="0"/>
      <p:bldP spid="13" grpId="0" animBg="1"/>
    </p:bld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*计数排序的应用：和为</a:t>
            </a:r>
            <a:r>
              <a:rPr lang="en-US" altLang="zh-CN" dirty="0"/>
              <a:t>0</a:t>
            </a:r>
            <a:r>
              <a:rPr lang="zh-CN" altLang="en-US" dirty="0"/>
              <a:t>的最长子段</a:t>
            </a:r>
          </a:p>
        </p:txBody>
      </p:sp>
      <p:sp>
        <p:nvSpPr>
          <p:cNvPr id="3" name="副标题 2"/>
          <p:cNvSpPr>
            <a:spLocks noGrp="1"/>
          </p:cNvSpPr>
          <p:nvPr>
            <p:ph type="subTitle" idx="1"/>
          </p:nvPr>
        </p:nvSpPr>
        <p:spPr/>
        <p:txBody>
          <a:bodyPr/>
          <a:lstStyle/>
          <a:p>
            <a:r>
              <a:rPr lang="en-US" altLang="zh-CN" dirty="0"/>
              <a:t>10.7.1</a:t>
            </a:r>
            <a:r>
              <a:rPr lang="zh-CN" altLang="en-US" dirty="0"/>
              <a:t> 计数排序</a:t>
            </a:r>
          </a:p>
        </p:txBody>
      </p:sp>
      <p:sp>
        <p:nvSpPr>
          <p:cNvPr id="4" name="文本占位符 3"/>
          <p:cNvSpPr>
            <a:spLocks noGrp="1"/>
          </p:cNvSpPr>
          <p:nvPr>
            <p:ph type="body" idx="10"/>
          </p:nvPr>
        </p:nvSpPr>
        <p:spPr/>
        <p:txBody>
          <a:bodyPr/>
          <a:lstStyle/>
          <a:p>
            <a:r>
              <a:rPr lang="zh-CN" altLang="en-US" dirty="0"/>
              <a:t>数据结构</a:t>
            </a:r>
          </a:p>
        </p:txBody>
      </p:sp>
      <mc:AlternateContent xmlns:mc="http://schemas.openxmlformats.org/markup-compatibility/2006" xmlns:a14="http://schemas.microsoft.com/office/drawing/2010/main">
        <mc:Choice Requires="a14">
          <p:sp>
            <p:nvSpPr>
              <p:cNvPr id="5" name="内容占位符 4"/>
              <p:cNvSpPr>
                <a:spLocks noGrp="1"/>
              </p:cNvSpPr>
              <p:nvPr>
                <p:ph idx="11"/>
              </p:nvPr>
            </p:nvSpPr>
            <p:spPr>
              <a:xfrm>
                <a:off x="568336" y="1191429"/>
                <a:ext cx="11055325" cy="1845220"/>
              </a:xfrm>
              <a:ln>
                <a:noFill/>
                <a:prstDash val="dash"/>
              </a:ln>
            </p:spPr>
            <p:txBody>
              <a:bodyPr>
                <a:noAutofit/>
              </a:bodyPr>
              <a:lstStyle/>
              <a:p>
                <a:pPr marL="457200" indent="-457200">
                  <a:buFont typeface="Arial" panose="020B0604020202020204" pitchFamily="34" charset="0"/>
                  <a:buChar char="•"/>
                </a:pPr>
                <a:r>
                  <a:rPr lang="zh-CN" altLang="en-US" sz="3200" dirty="0"/>
                  <a:t>序列</a:t>
                </a:r>
                <a:r>
                  <a:rPr lang="en-US" altLang="zh-CN" sz="3200" dirty="0">
                    <a:solidFill>
                      <a:schemeClr val="tx1"/>
                    </a:solidFill>
                  </a:rPr>
                  <a:t>:</a:t>
                </a:r>
                <a:r>
                  <a:rPr lang="zh-CN" altLang="en-US" sz="3200" dirty="0">
                    <a:solidFill>
                      <a:schemeClr val="tx1"/>
                    </a:solidFill>
                  </a:rPr>
                  <a:t> </a:t>
                </a:r>
                <a14:m>
                  <m:oMath xmlns:m="http://schemas.openxmlformats.org/officeDocument/2006/math">
                    <m:sSub>
                      <m:sSubPr>
                        <m:ctrlPr>
                          <a:rPr lang="en-US" altLang="zh-CN" sz="3200" b="0" i="1" smtClean="0">
                            <a:solidFill>
                              <a:schemeClr val="tx1"/>
                            </a:solidFill>
                            <a:latin typeface="Cambria Math" panose="02040503050406030204" pitchFamily="18" charset="0"/>
                          </a:rPr>
                        </m:ctrlPr>
                      </m:sSubPr>
                      <m:e>
                        <m:r>
                          <a:rPr lang="en-US" altLang="zh-CN" sz="3200" b="0" i="1" smtClean="0">
                            <a:solidFill>
                              <a:schemeClr val="tx1"/>
                            </a:solidFill>
                            <a:latin typeface="Cambria Math" panose="02040503050406030204" pitchFamily="18" charset="0"/>
                          </a:rPr>
                          <m:t>𝑎</m:t>
                        </m:r>
                      </m:e>
                      <m:sub>
                        <m:r>
                          <a:rPr lang="en-US" altLang="zh-CN" sz="3200" b="0" i="1" smtClean="0">
                            <a:solidFill>
                              <a:schemeClr val="tx1"/>
                            </a:solidFill>
                            <a:latin typeface="Cambria Math" panose="02040503050406030204" pitchFamily="18" charset="0"/>
                          </a:rPr>
                          <m:t>1</m:t>
                        </m:r>
                      </m:sub>
                    </m:sSub>
                    <m:r>
                      <a:rPr lang="en-US" altLang="zh-CN" sz="3200" b="0" i="1" smtClean="0">
                        <a:solidFill>
                          <a:schemeClr val="tx1"/>
                        </a:solidFill>
                        <a:latin typeface="Cambria Math" panose="02040503050406030204" pitchFamily="18" charset="0"/>
                      </a:rPr>
                      <m:t>,</m:t>
                    </m:r>
                    <m:sSub>
                      <m:sSubPr>
                        <m:ctrlPr>
                          <a:rPr lang="en-US" altLang="zh-CN" sz="3200" b="0" i="1" smtClean="0">
                            <a:solidFill>
                              <a:schemeClr val="tx1"/>
                            </a:solidFill>
                            <a:latin typeface="Cambria Math" panose="02040503050406030204" pitchFamily="18" charset="0"/>
                          </a:rPr>
                        </m:ctrlPr>
                      </m:sSubPr>
                      <m:e>
                        <m:r>
                          <a:rPr lang="en-US" altLang="zh-CN" sz="3200" b="0" i="1" smtClean="0">
                            <a:solidFill>
                              <a:schemeClr val="tx1"/>
                            </a:solidFill>
                            <a:latin typeface="Cambria Math" panose="02040503050406030204" pitchFamily="18" charset="0"/>
                          </a:rPr>
                          <m:t>𝑎</m:t>
                        </m:r>
                      </m:e>
                      <m:sub>
                        <m:r>
                          <a:rPr lang="en-US" altLang="zh-CN" sz="3200" b="0" i="1" smtClean="0">
                            <a:solidFill>
                              <a:schemeClr val="tx1"/>
                            </a:solidFill>
                            <a:latin typeface="Cambria Math" panose="02040503050406030204" pitchFamily="18" charset="0"/>
                          </a:rPr>
                          <m:t>2</m:t>
                        </m:r>
                      </m:sub>
                    </m:sSub>
                    <m:r>
                      <a:rPr lang="en-US" altLang="zh-CN" sz="3200" b="0" i="1" smtClean="0">
                        <a:solidFill>
                          <a:schemeClr val="tx1"/>
                        </a:solidFill>
                        <a:latin typeface="Cambria Math" panose="02040503050406030204" pitchFamily="18" charset="0"/>
                      </a:rPr>
                      <m:t>,…,</m:t>
                    </m:r>
                    <m:sSub>
                      <m:sSubPr>
                        <m:ctrlPr>
                          <a:rPr lang="en-US" altLang="zh-CN" sz="3200" b="0" i="1" smtClean="0">
                            <a:solidFill>
                              <a:schemeClr val="tx1"/>
                            </a:solidFill>
                            <a:latin typeface="Cambria Math" panose="02040503050406030204" pitchFamily="18" charset="0"/>
                          </a:rPr>
                        </m:ctrlPr>
                      </m:sSubPr>
                      <m:e>
                        <m:r>
                          <a:rPr lang="en-US" altLang="zh-CN" sz="3200" b="0" i="1" smtClean="0">
                            <a:solidFill>
                              <a:schemeClr val="tx1"/>
                            </a:solidFill>
                            <a:latin typeface="Cambria Math" panose="02040503050406030204" pitchFamily="18" charset="0"/>
                          </a:rPr>
                          <m:t>𝑎</m:t>
                        </m:r>
                      </m:e>
                      <m:sub>
                        <m:r>
                          <a:rPr lang="en-US" altLang="zh-CN" sz="3200" b="0" i="1" smtClean="0">
                            <a:solidFill>
                              <a:schemeClr val="tx1"/>
                            </a:solidFill>
                            <a:latin typeface="Cambria Math" panose="02040503050406030204" pitchFamily="18" charset="0"/>
                          </a:rPr>
                          <m:t>𝑘</m:t>
                        </m:r>
                      </m:sub>
                    </m:sSub>
                    <m:r>
                      <a:rPr lang="en-US" altLang="zh-CN" sz="3200" b="0" i="1" smtClean="0">
                        <a:solidFill>
                          <a:schemeClr val="tx1"/>
                        </a:solidFill>
                        <a:latin typeface="Cambria Math" panose="02040503050406030204" pitchFamily="18" charset="0"/>
                      </a:rPr>
                      <m:t>,…</m:t>
                    </m:r>
                    <m:sSub>
                      <m:sSubPr>
                        <m:ctrlPr>
                          <a:rPr lang="en-US" altLang="zh-CN" sz="3200" b="0" i="1" smtClean="0">
                            <a:solidFill>
                              <a:schemeClr val="tx1"/>
                            </a:solidFill>
                            <a:latin typeface="Cambria Math" panose="02040503050406030204" pitchFamily="18" charset="0"/>
                          </a:rPr>
                        </m:ctrlPr>
                      </m:sSubPr>
                      <m:e>
                        <m:r>
                          <a:rPr lang="en-US" altLang="zh-CN" sz="3200" b="0" i="1" smtClean="0">
                            <a:solidFill>
                              <a:schemeClr val="tx1"/>
                            </a:solidFill>
                            <a:latin typeface="Cambria Math" panose="02040503050406030204" pitchFamily="18" charset="0"/>
                          </a:rPr>
                          <m:t>𝑎</m:t>
                        </m:r>
                      </m:e>
                      <m:sub>
                        <m:r>
                          <a:rPr lang="en-US" altLang="zh-CN" sz="3200" b="0" i="1" smtClean="0">
                            <a:solidFill>
                              <a:schemeClr val="tx1"/>
                            </a:solidFill>
                            <a:latin typeface="Cambria Math" panose="02040503050406030204" pitchFamily="18" charset="0"/>
                          </a:rPr>
                          <m:t>𝑛</m:t>
                        </m:r>
                      </m:sub>
                    </m:sSub>
                    <m:r>
                      <a:rPr lang="zh-CN" altLang="en-US" sz="3200" b="0" i="1" smtClean="0">
                        <a:solidFill>
                          <a:schemeClr val="tx1"/>
                        </a:solidFill>
                        <a:latin typeface="Cambria Math" panose="02040503050406030204" pitchFamily="18" charset="0"/>
                      </a:rPr>
                      <m:t> </m:t>
                    </m:r>
                    <m:r>
                      <a:rPr lang="en-US" altLang="zh-CN" sz="3200" b="0" i="1" smtClean="0">
                        <a:solidFill>
                          <a:schemeClr val="tx1"/>
                        </a:solidFill>
                        <a:latin typeface="Cambria Math" panose="02040503050406030204" pitchFamily="18" charset="0"/>
                      </a:rPr>
                      <m:t>(1≤</m:t>
                    </m:r>
                    <m:r>
                      <a:rPr lang="en-US" altLang="zh-CN" sz="3200" b="0" i="1" smtClean="0">
                        <a:solidFill>
                          <a:schemeClr val="tx1"/>
                        </a:solidFill>
                        <a:latin typeface="Cambria Math" panose="02040503050406030204" pitchFamily="18" charset="0"/>
                      </a:rPr>
                      <m:t>𝑘</m:t>
                    </m:r>
                    <m:r>
                      <a:rPr lang="en-US" altLang="zh-CN" sz="3200" b="0" i="1" smtClean="0">
                        <a:solidFill>
                          <a:schemeClr val="tx1"/>
                        </a:solidFill>
                        <a:latin typeface="Cambria Math" panose="02040503050406030204" pitchFamily="18" charset="0"/>
                      </a:rPr>
                      <m:t>≤</m:t>
                    </m:r>
                    <m:r>
                      <a:rPr lang="en-US" altLang="zh-CN" sz="3200" b="0" i="1" smtClean="0">
                        <a:solidFill>
                          <a:schemeClr val="tx1"/>
                        </a:solidFill>
                        <a:latin typeface="Cambria Math" panose="02040503050406030204" pitchFamily="18" charset="0"/>
                      </a:rPr>
                      <m:t>𝑛</m:t>
                    </m:r>
                    <m:r>
                      <a:rPr lang="en-US" altLang="zh-CN" sz="3200" b="0" i="1" smtClean="0">
                        <a:solidFill>
                          <a:schemeClr val="tx1"/>
                        </a:solidFill>
                        <a:latin typeface="Cambria Math" panose="02040503050406030204" pitchFamily="18" charset="0"/>
                      </a:rPr>
                      <m:t>)</m:t>
                    </m:r>
                  </m:oMath>
                </a14:m>
                <a:endParaRPr lang="en-US" altLang="zh-CN" sz="3200" dirty="0">
                  <a:solidFill>
                    <a:schemeClr val="tx1"/>
                  </a:solidFill>
                </a:endParaRPr>
              </a:p>
              <a:p>
                <a:pPr marL="457200" indent="-457200">
                  <a:buFont typeface="Arial" panose="020B0604020202020204" pitchFamily="34" charset="0"/>
                  <a:buChar char="•"/>
                </a:pPr>
                <a:r>
                  <a:rPr lang="zh-CN" altLang="en-US" sz="3200" dirty="0"/>
                  <a:t>算法一：穷举所有子段，时间</a:t>
                </a:r>
                <a14:m>
                  <m:oMath xmlns:m="http://schemas.openxmlformats.org/officeDocument/2006/math">
                    <m:r>
                      <a:rPr lang="en-US" altLang="zh-CN" sz="3200" b="0" i="1" smtClean="0">
                        <a:latin typeface="Cambria Math" panose="02040503050406030204" pitchFamily="18" charset="0"/>
                      </a:rPr>
                      <m:t>𝑂</m:t>
                    </m:r>
                    <m:r>
                      <a:rPr lang="en-US" altLang="zh-CN" sz="3200" b="0" i="1" smtClean="0">
                        <a:latin typeface="Cambria Math" panose="02040503050406030204" pitchFamily="18" charset="0"/>
                      </a:rPr>
                      <m:t>(</m:t>
                    </m:r>
                    <m:sSup>
                      <m:sSupPr>
                        <m:ctrlPr>
                          <a:rPr lang="en-US" altLang="zh-CN" sz="3200" b="0" i="1" smtClean="0">
                            <a:latin typeface="Cambria Math" panose="02040503050406030204" pitchFamily="18" charset="0"/>
                          </a:rPr>
                        </m:ctrlPr>
                      </m:sSupPr>
                      <m:e>
                        <m:r>
                          <a:rPr lang="en-US" altLang="zh-CN" sz="3200" b="0" i="1" smtClean="0">
                            <a:latin typeface="Cambria Math" panose="02040503050406030204" pitchFamily="18" charset="0"/>
                          </a:rPr>
                          <m:t>𝑛</m:t>
                        </m:r>
                      </m:e>
                      <m:sup>
                        <m:r>
                          <a:rPr lang="en-US" altLang="zh-CN" sz="3200" b="0" i="1" smtClean="0">
                            <a:latin typeface="Cambria Math" panose="02040503050406030204" pitchFamily="18" charset="0"/>
                          </a:rPr>
                          <m:t>2</m:t>
                        </m:r>
                      </m:sup>
                    </m:sSup>
                    <m:r>
                      <a:rPr lang="en-US" altLang="zh-CN" sz="3200" b="0" i="1" smtClean="0">
                        <a:latin typeface="Cambria Math" panose="02040503050406030204" pitchFamily="18" charset="0"/>
                      </a:rPr>
                      <m:t>)</m:t>
                    </m:r>
                  </m:oMath>
                </a14:m>
                <a:endParaRPr lang="en-US" altLang="zh-CN" sz="3200" dirty="0"/>
              </a:p>
              <a:p>
                <a:pPr marL="457200" indent="-457200">
                  <a:buFont typeface="Arial" panose="020B0604020202020204" pitchFamily="34" charset="0"/>
                  <a:buChar char="•"/>
                </a:pPr>
                <a:r>
                  <a:rPr lang="zh-CN" altLang="en-US" sz="3200" dirty="0"/>
                  <a:t>算法二：前缀和 </a:t>
                </a:r>
                <a:r>
                  <a:rPr lang="en-US" altLang="zh-CN" sz="3200" dirty="0"/>
                  <a:t>+</a:t>
                </a:r>
                <a:r>
                  <a:rPr lang="zh-CN" altLang="en-US" sz="3200" dirty="0"/>
                  <a:t> 计数排序</a:t>
                </a:r>
                <a:endParaRPr lang="en-US" altLang="zh-CN" sz="3200" dirty="0">
                  <a:solidFill>
                    <a:schemeClr val="tx1"/>
                  </a:solidFill>
                </a:endParaRPr>
              </a:p>
              <a:p>
                <a:endParaRPr lang="en-US" altLang="zh-CN" sz="3200" dirty="0"/>
              </a:p>
              <a:p>
                <a:endParaRPr lang="en-US" altLang="zh-CN" sz="3200" dirty="0"/>
              </a:p>
              <a:p>
                <a:pPr>
                  <a:lnSpc>
                    <a:spcPct val="110000"/>
                  </a:lnSpc>
                </a:pPr>
                <a:endParaRPr lang="en-US" altLang="zh-CN" sz="2400" kern="100" dirty="0">
                  <a:latin typeface="Microsoft YaHei" panose="020B0503020204020204" pitchFamily="34" charset="-122"/>
                  <a:ea typeface="Microsoft YaHei" panose="020B0503020204020204" pitchFamily="34" charset="-122"/>
                  <a:cs typeface="Times New Roman" panose="02020603050405020304" pitchFamily="18" charset="0"/>
                </a:endParaRPr>
              </a:p>
              <a:p>
                <a:pPr>
                  <a:lnSpc>
                    <a:spcPct val="110000"/>
                  </a:lnSpc>
                </a:pPr>
                <a:endParaRPr lang="en-US" altLang="zh-CN" sz="2400" kern="100" dirty="0">
                  <a:latin typeface="Microsoft YaHei" panose="020B0503020204020204" pitchFamily="34" charset="-122"/>
                  <a:ea typeface="Microsoft YaHei" panose="020B0503020204020204" pitchFamily="34" charset="-122"/>
                  <a:cs typeface="Times New Roman" panose="02020603050405020304" pitchFamily="18" charset="0"/>
                </a:endParaRPr>
              </a:p>
              <a:p>
                <a:pPr>
                  <a:lnSpc>
                    <a:spcPct val="110000"/>
                  </a:lnSpc>
                </a:pPr>
                <a:endParaRPr lang="en-US" altLang="zh-CN" sz="2400" kern="100" dirty="0">
                  <a:latin typeface="Microsoft YaHei" panose="020B0503020204020204" pitchFamily="34" charset="-122"/>
                  <a:ea typeface="Microsoft YaHei" panose="020B0503020204020204" pitchFamily="34" charset="-122"/>
                  <a:cs typeface="Times New Roman" panose="02020603050405020304" pitchFamily="18" charset="0"/>
                </a:endParaRPr>
              </a:p>
              <a:p>
                <a:pPr>
                  <a:lnSpc>
                    <a:spcPct val="110000"/>
                  </a:lnSpc>
                </a:pPr>
                <a:endParaRPr lang="en-US" altLang="zh-CN" sz="2400" kern="100" dirty="0">
                  <a:latin typeface="Microsoft YaHei" panose="020B0503020204020204" pitchFamily="34" charset="-122"/>
                  <a:ea typeface="Microsoft YaHei" panose="020B0503020204020204" pitchFamily="34" charset="-122"/>
                  <a:cs typeface="Times New Roman" panose="02020603050405020304" pitchFamily="18" charset="0"/>
                </a:endParaRPr>
              </a:p>
              <a:p>
                <a:pPr>
                  <a:lnSpc>
                    <a:spcPct val="110000"/>
                  </a:lnSpc>
                </a:pPr>
                <a:endParaRPr lang="en-US" altLang="zh-CN" sz="2400" kern="100" dirty="0">
                  <a:latin typeface="Microsoft YaHei" panose="020B0503020204020204" pitchFamily="34" charset="-122"/>
                  <a:ea typeface="Microsoft YaHei" panose="020B0503020204020204" pitchFamily="34" charset="-122"/>
                  <a:cs typeface="Times New Roman" panose="02020603050405020304" pitchFamily="18" charset="0"/>
                </a:endParaRPr>
              </a:p>
              <a:p>
                <a:pPr>
                  <a:lnSpc>
                    <a:spcPct val="110000"/>
                  </a:lnSpc>
                </a:pPr>
                <a:endParaRPr lang="en-US" altLang="zh-CN" sz="2400" b="1" kern="100" dirty="0">
                  <a:latin typeface="Microsoft YaHei" panose="020B0503020204020204" pitchFamily="34" charset="-122"/>
                  <a:ea typeface="Microsoft YaHei" panose="020B0503020204020204" pitchFamily="34" charset="-122"/>
                  <a:cs typeface="Times New Roman" panose="02020603050405020304" pitchFamily="18" charset="0"/>
                </a:endParaRPr>
              </a:p>
            </p:txBody>
          </p:sp>
        </mc:Choice>
        <mc:Fallback xmlns="">
          <p:sp>
            <p:nvSpPr>
              <p:cNvPr id="5" name="内容占位符 4"/>
              <p:cNvSpPr>
                <a:spLocks noGrp="1" noRot="1" noChangeAspect="1" noMove="1" noResize="1" noEditPoints="1" noAdjustHandles="1" noChangeArrowheads="1" noChangeShapeType="1" noTextEdit="1"/>
              </p:cNvSpPr>
              <p:nvPr>
                <p:ph idx="11"/>
              </p:nvPr>
            </p:nvSpPr>
            <p:spPr>
              <a:xfrm>
                <a:off x="568336" y="1191429"/>
                <a:ext cx="11055325" cy="1845220"/>
              </a:xfrm>
              <a:blipFill>
                <a:blip r:embed="rId3"/>
                <a:stretch>
                  <a:fillRect l="-1261" t="-6803" b="-680"/>
                </a:stretch>
              </a:blipFill>
              <a:ln>
                <a:noFill/>
                <a:prstDash val="dash"/>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41486174-D091-328D-6910-3D47266CDEE9}"/>
                  </a:ext>
                </a:extLst>
              </p:cNvPr>
              <p:cNvSpPr txBox="1"/>
              <p:nvPr/>
            </p:nvSpPr>
            <p:spPr>
              <a:xfrm>
                <a:off x="1340008" y="3231624"/>
                <a:ext cx="5223828" cy="557781"/>
              </a:xfrm>
              <a:prstGeom prst="rect">
                <a:avLst/>
              </a:prstGeom>
              <a:solidFill>
                <a:srgbClr val="51ADB7"/>
              </a:solidFill>
            </p:spPr>
            <p:txBody>
              <a:bodyPr wrap="square" rtlCol="0">
                <a:spAutoFit/>
              </a:bodyPr>
              <a:lstStyle/>
              <a:p>
                <a:pPr marL="457200" indent="-457200">
                  <a:buFont typeface="Wingdings" pitchFamily="2" charset="2"/>
                  <a:buChar char="Ø"/>
                </a:pPr>
                <a:r>
                  <a:rPr lang="zh-CN" altLang="en-US" sz="2800" dirty="0">
                    <a:solidFill>
                      <a:schemeClr val="bg1"/>
                    </a:solidFill>
                    <a:latin typeface="Microsoft YaHei" panose="020B0503020204020204" pitchFamily="34" charset="-122"/>
                    <a:ea typeface="Microsoft YaHei" panose="020B0503020204020204" pitchFamily="34" charset="-122"/>
                  </a:rPr>
                  <a:t>前缀和：</a:t>
                </a:r>
                <a14:m>
                  <m:oMath xmlns:m="http://schemas.openxmlformats.org/officeDocument/2006/math">
                    <m:sSub>
                      <m:sSubPr>
                        <m:ctrlPr>
                          <a:rPr lang="en-US" altLang="zh-CN" sz="2800" b="0" i="1" smtClean="0">
                            <a:solidFill>
                              <a:schemeClr val="bg1"/>
                            </a:solidFill>
                            <a:latin typeface="Cambria Math" panose="02040503050406030204" pitchFamily="18" charset="0"/>
                            <a:ea typeface="Microsoft YaHei" panose="020B0503020204020204" pitchFamily="34" charset="-122"/>
                          </a:rPr>
                        </m:ctrlPr>
                      </m:sSubPr>
                      <m:e>
                        <m:r>
                          <a:rPr lang="en-US" altLang="zh-CN" sz="2800" b="0" i="1" smtClean="0">
                            <a:solidFill>
                              <a:schemeClr val="bg1"/>
                            </a:solidFill>
                            <a:latin typeface="Cambria Math" panose="02040503050406030204" pitchFamily="18" charset="0"/>
                            <a:ea typeface="Microsoft YaHei" panose="020B0503020204020204" pitchFamily="34" charset="-122"/>
                          </a:rPr>
                          <m:t>𝑠</m:t>
                        </m:r>
                      </m:e>
                      <m:sub>
                        <m:r>
                          <a:rPr lang="en-US" altLang="zh-CN" sz="2800" b="0" i="1" smtClean="0">
                            <a:solidFill>
                              <a:schemeClr val="bg1"/>
                            </a:solidFill>
                            <a:latin typeface="Cambria Math" panose="02040503050406030204" pitchFamily="18" charset="0"/>
                            <a:ea typeface="Microsoft YaHei" panose="020B0503020204020204" pitchFamily="34" charset="-122"/>
                          </a:rPr>
                          <m:t>𝑘</m:t>
                        </m:r>
                      </m:sub>
                    </m:sSub>
                    <m:r>
                      <a:rPr lang="en-US" altLang="zh-CN" sz="2800" b="0" i="1" smtClean="0">
                        <a:solidFill>
                          <a:schemeClr val="bg1"/>
                        </a:solidFill>
                        <a:latin typeface="Cambria Math" panose="02040503050406030204" pitchFamily="18" charset="0"/>
                        <a:ea typeface="Microsoft YaHei" panose="020B0503020204020204" pitchFamily="34" charset="-122"/>
                      </a:rPr>
                      <m:t>=</m:t>
                    </m:r>
                    <m:r>
                      <a:rPr lang="zh-CN" altLang="en-US" sz="2800" b="0" i="1" smtClean="0">
                        <a:solidFill>
                          <a:schemeClr val="bg1"/>
                        </a:solidFill>
                        <a:latin typeface="Cambria Math" panose="02040503050406030204" pitchFamily="18" charset="0"/>
                        <a:ea typeface="Microsoft YaHei" panose="020B0503020204020204" pitchFamily="34" charset="-122"/>
                      </a:rPr>
                      <m:t> </m:t>
                    </m:r>
                    <m:nary>
                      <m:naryPr>
                        <m:chr m:val="∑"/>
                        <m:ctrlPr>
                          <a:rPr lang="zh-CN" altLang="en-US" sz="2800" b="0" i="1" smtClean="0">
                            <a:solidFill>
                              <a:schemeClr val="bg1"/>
                            </a:solidFill>
                            <a:latin typeface="Cambria Math" panose="02040503050406030204" pitchFamily="18" charset="0"/>
                            <a:ea typeface="Microsoft YaHei" panose="020B0503020204020204" pitchFamily="34" charset="-122"/>
                          </a:rPr>
                        </m:ctrlPr>
                      </m:naryPr>
                      <m:sub>
                        <m:r>
                          <m:rPr>
                            <m:brk m:alnAt="23"/>
                          </m:rPr>
                          <a:rPr lang="en-US" altLang="zh-CN" sz="2800" b="0" i="1" smtClean="0">
                            <a:solidFill>
                              <a:schemeClr val="bg1"/>
                            </a:solidFill>
                            <a:latin typeface="Cambria Math" panose="02040503050406030204" pitchFamily="18" charset="0"/>
                            <a:ea typeface="Microsoft YaHei" panose="020B0503020204020204" pitchFamily="34" charset="-122"/>
                          </a:rPr>
                          <m:t>𝑖</m:t>
                        </m:r>
                        <m:r>
                          <a:rPr lang="en-US" altLang="zh-CN" sz="2800" b="0" i="1" smtClean="0">
                            <a:solidFill>
                              <a:schemeClr val="bg1"/>
                            </a:solidFill>
                            <a:latin typeface="Cambria Math" panose="02040503050406030204" pitchFamily="18" charset="0"/>
                            <a:ea typeface="Microsoft YaHei" panose="020B0503020204020204" pitchFamily="34" charset="-122"/>
                          </a:rPr>
                          <m:t>=1</m:t>
                        </m:r>
                      </m:sub>
                      <m:sup>
                        <m:r>
                          <a:rPr lang="en-US" altLang="zh-CN" sz="2800" b="0" i="1" smtClean="0">
                            <a:solidFill>
                              <a:schemeClr val="bg1"/>
                            </a:solidFill>
                            <a:latin typeface="Cambria Math" panose="02040503050406030204" pitchFamily="18" charset="0"/>
                            <a:ea typeface="Microsoft YaHei" panose="020B0503020204020204" pitchFamily="34" charset="-122"/>
                          </a:rPr>
                          <m:t>𝑘</m:t>
                        </m:r>
                      </m:sup>
                      <m:e>
                        <m:sSub>
                          <m:sSubPr>
                            <m:ctrlPr>
                              <a:rPr lang="en-US" altLang="zh-CN" sz="2800" b="0" i="1" smtClean="0">
                                <a:solidFill>
                                  <a:schemeClr val="bg1"/>
                                </a:solidFill>
                                <a:latin typeface="Cambria Math" panose="02040503050406030204" pitchFamily="18" charset="0"/>
                                <a:ea typeface="Microsoft YaHei" panose="020B0503020204020204" pitchFamily="34" charset="-122"/>
                              </a:rPr>
                            </m:ctrlPr>
                          </m:sSubPr>
                          <m:e>
                            <m:r>
                              <a:rPr lang="en-US" altLang="zh-CN" sz="2800" b="0" i="1" smtClean="0">
                                <a:solidFill>
                                  <a:schemeClr val="bg1"/>
                                </a:solidFill>
                                <a:latin typeface="Cambria Math" panose="02040503050406030204" pitchFamily="18" charset="0"/>
                                <a:ea typeface="Microsoft YaHei" panose="020B0503020204020204" pitchFamily="34" charset="-122"/>
                              </a:rPr>
                              <m:t>𝑎</m:t>
                            </m:r>
                          </m:e>
                          <m:sub>
                            <m:r>
                              <a:rPr lang="en-US" altLang="zh-CN" sz="2800" b="0" i="1" smtClean="0">
                                <a:solidFill>
                                  <a:schemeClr val="bg1"/>
                                </a:solidFill>
                                <a:latin typeface="Cambria Math" panose="02040503050406030204" pitchFamily="18" charset="0"/>
                                <a:ea typeface="Microsoft YaHei" panose="020B0503020204020204" pitchFamily="34" charset="-122"/>
                              </a:rPr>
                              <m:t>𝑖</m:t>
                            </m:r>
                          </m:sub>
                        </m:sSub>
                      </m:e>
                    </m:nary>
                  </m:oMath>
                </a14:m>
                <a:endParaRPr lang="en-US" altLang="zh-CN" sz="2800"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7" name="文本框 6">
                <a:extLst>
                  <a:ext uri="{FF2B5EF4-FFF2-40B4-BE49-F238E27FC236}">
                    <a16:creationId xmlns:a16="http://schemas.microsoft.com/office/drawing/2014/main" id="{41486174-D091-328D-6910-3D47266CDEE9}"/>
                  </a:ext>
                </a:extLst>
              </p:cNvPr>
              <p:cNvSpPr txBox="1">
                <a:spLocks noRot="1" noChangeAspect="1" noMove="1" noResize="1" noEditPoints="1" noAdjustHandles="1" noChangeArrowheads="1" noChangeShapeType="1" noTextEdit="1"/>
              </p:cNvSpPr>
              <p:nvPr/>
            </p:nvSpPr>
            <p:spPr>
              <a:xfrm>
                <a:off x="1340008" y="3231624"/>
                <a:ext cx="5223828" cy="557781"/>
              </a:xfrm>
              <a:prstGeom prst="rect">
                <a:avLst/>
              </a:prstGeom>
              <a:blipFill>
                <a:blip r:embed="rId4"/>
                <a:stretch>
                  <a:fillRect l="-2184" t="-113333" b="-18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3D8C8CE1-462D-93EF-BE0F-B8F49F407135}"/>
                  </a:ext>
                </a:extLst>
              </p:cNvPr>
              <p:cNvSpPr txBox="1"/>
              <p:nvPr/>
            </p:nvSpPr>
            <p:spPr>
              <a:xfrm>
                <a:off x="1340008" y="3953423"/>
                <a:ext cx="9525216" cy="523220"/>
              </a:xfrm>
              <a:prstGeom prst="rect">
                <a:avLst/>
              </a:prstGeom>
              <a:solidFill>
                <a:srgbClr val="51ADB7"/>
              </a:solidFill>
            </p:spPr>
            <p:txBody>
              <a:bodyPr wrap="square" rtlCol="0">
                <a:spAutoFit/>
              </a:bodyPr>
              <a:lstStyle/>
              <a:p>
                <a:pPr marL="457200" indent="-457200">
                  <a:buFont typeface="Wingdings" pitchFamily="2" charset="2"/>
                  <a:buChar char="Ø"/>
                </a:pPr>
                <a14:m>
                  <m:oMath xmlns:m="http://schemas.openxmlformats.org/officeDocument/2006/math">
                    <m:sSub>
                      <m:sSubPr>
                        <m:ctrlPr>
                          <a:rPr lang="en-US" altLang="zh-CN" sz="2800" b="0" i="1" smtClean="0">
                            <a:solidFill>
                              <a:schemeClr val="bg1"/>
                            </a:solidFill>
                            <a:latin typeface="Cambria Math" panose="02040503050406030204" pitchFamily="18" charset="0"/>
                            <a:ea typeface="Microsoft YaHei" panose="020B0503020204020204" pitchFamily="34" charset="-122"/>
                          </a:rPr>
                        </m:ctrlPr>
                      </m:sSubPr>
                      <m:e>
                        <m:r>
                          <a:rPr lang="en-US" altLang="zh-CN" sz="2800" b="0" i="1" smtClean="0">
                            <a:solidFill>
                              <a:schemeClr val="bg1"/>
                            </a:solidFill>
                            <a:latin typeface="Cambria Math" panose="02040503050406030204" pitchFamily="18" charset="0"/>
                            <a:ea typeface="Microsoft YaHei" panose="020B0503020204020204" pitchFamily="34" charset="-122"/>
                          </a:rPr>
                          <m:t>𝑎</m:t>
                        </m:r>
                      </m:e>
                      <m:sub>
                        <m:r>
                          <a:rPr lang="en-US" altLang="zh-CN" sz="2800" b="0" i="1" smtClean="0">
                            <a:solidFill>
                              <a:schemeClr val="bg1"/>
                            </a:solidFill>
                            <a:latin typeface="Cambria Math" panose="02040503050406030204" pitchFamily="18" charset="0"/>
                            <a:ea typeface="Microsoft YaHei" panose="020B0503020204020204" pitchFamily="34" charset="-122"/>
                          </a:rPr>
                          <m:t>𝑙</m:t>
                        </m:r>
                      </m:sub>
                    </m:sSub>
                    <m:r>
                      <a:rPr lang="en-US" altLang="zh-CN" sz="2800" b="0" i="1" smtClean="0">
                        <a:solidFill>
                          <a:schemeClr val="bg1"/>
                        </a:solidFill>
                        <a:latin typeface="Cambria Math" panose="02040503050406030204" pitchFamily="18" charset="0"/>
                        <a:ea typeface="Microsoft YaHei" panose="020B0503020204020204" pitchFamily="34" charset="-122"/>
                      </a:rPr>
                      <m:t>+</m:t>
                    </m:r>
                    <m:sSub>
                      <m:sSubPr>
                        <m:ctrlPr>
                          <a:rPr lang="en-US" altLang="zh-CN" sz="2800" b="0" i="1" smtClean="0">
                            <a:solidFill>
                              <a:schemeClr val="bg1"/>
                            </a:solidFill>
                            <a:latin typeface="Cambria Math" panose="02040503050406030204" pitchFamily="18" charset="0"/>
                            <a:ea typeface="Microsoft YaHei" panose="020B0503020204020204" pitchFamily="34" charset="-122"/>
                          </a:rPr>
                        </m:ctrlPr>
                      </m:sSubPr>
                      <m:e>
                        <m:r>
                          <a:rPr lang="en-US" altLang="zh-CN" sz="2800" b="0" i="1" smtClean="0">
                            <a:solidFill>
                              <a:schemeClr val="bg1"/>
                            </a:solidFill>
                            <a:latin typeface="Cambria Math" panose="02040503050406030204" pitchFamily="18" charset="0"/>
                            <a:ea typeface="Microsoft YaHei" panose="020B0503020204020204" pitchFamily="34" charset="-122"/>
                          </a:rPr>
                          <m:t>𝑎</m:t>
                        </m:r>
                      </m:e>
                      <m:sub>
                        <m:r>
                          <a:rPr lang="en-US" altLang="zh-CN" sz="2800" b="0" i="1" smtClean="0">
                            <a:solidFill>
                              <a:schemeClr val="bg1"/>
                            </a:solidFill>
                            <a:latin typeface="Cambria Math" panose="02040503050406030204" pitchFamily="18" charset="0"/>
                            <a:ea typeface="Microsoft YaHei" panose="020B0503020204020204" pitchFamily="34" charset="-122"/>
                          </a:rPr>
                          <m:t>𝑙</m:t>
                        </m:r>
                        <m:r>
                          <a:rPr lang="en-US" altLang="zh-CN" sz="2800" b="0" i="1" smtClean="0">
                            <a:solidFill>
                              <a:schemeClr val="bg1"/>
                            </a:solidFill>
                            <a:latin typeface="Cambria Math" panose="02040503050406030204" pitchFamily="18" charset="0"/>
                            <a:ea typeface="Microsoft YaHei" panose="020B0503020204020204" pitchFamily="34" charset="-122"/>
                          </a:rPr>
                          <m:t>+1</m:t>
                        </m:r>
                      </m:sub>
                    </m:sSub>
                    <m:r>
                      <a:rPr lang="en-US" altLang="zh-CN" sz="2800" b="0" i="1" smtClean="0">
                        <a:solidFill>
                          <a:schemeClr val="bg1"/>
                        </a:solidFill>
                        <a:latin typeface="Cambria Math" panose="02040503050406030204" pitchFamily="18" charset="0"/>
                        <a:ea typeface="Microsoft YaHei" panose="020B0503020204020204" pitchFamily="34" charset="-122"/>
                      </a:rPr>
                      <m:t>+…+</m:t>
                    </m:r>
                    <m:sSub>
                      <m:sSubPr>
                        <m:ctrlPr>
                          <a:rPr lang="en-US" altLang="zh-CN" sz="2800" b="0" i="1" smtClean="0">
                            <a:solidFill>
                              <a:schemeClr val="bg1"/>
                            </a:solidFill>
                            <a:latin typeface="Cambria Math" panose="02040503050406030204" pitchFamily="18" charset="0"/>
                            <a:ea typeface="Microsoft YaHei" panose="020B0503020204020204" pitchFamily="34" charset="-122"/>
                          </a:rPr>
                        </m:ctrlPr>
                      </m:sSubPr>
                      <m:e>
                        <m:r>
                          <a:rPr lang="en-US" altLang="zh-CN" sz="2800" b="0" i="1" smtClean="0">
                            <a:solidFill>
                              <a:schemeClr val="bg1"/>
                            </a:solidFill>
                            <a:latin typeface="Cambria Math" panose="02040503050406030204" pitchFamily="18" charset="0"/>
                            <a:ea typeface="Microsoft YaHei" panose="020B0503020204020204" pitchFamily="34" charset="-122"/>
                          </a:rPr>
                          <m:t>𝑎</m:t>
                        </m:r>
                      </m:e>
                      <m:sub>
                        <m:r>
                          <a:rPr lang="en-US" altLang="zh-CN" sz="2800" b="0" i="1" smtClean="0">
                            <a:solidFill>
                              <a:schemeClr val="bg1"/>
                            </a:solidFill>
                            <a:latin typeface="Cambria Math" panose="02040503050406030204" pitchFamily="18" charset="0"/>
                            <a:ea typeface="Microsoft YaHei" panose="020B0503020204020204" pitchFamily="34" charset="-122"/>
                          </a:rPr>
                          <m:t>𝑟</m:t>
                        </m:r>
                      </m:sub>
                    </m:sSub>
                    <m:r>
                      <a:rPr lang="en-US" altLang="zh-CN" sz="2800" b="0" i="1" smtClean="0">
                        <a:solidFill>
                          <a:schemeClr val="bg1"/>
                        </a:solidFill>
                        <a:latin typeface="Cambria Math" panose="02040503050406030204" pitchFamily="18" charset="0"/>
                        <a:ea typeface="Microsoft YaHei" panose="020B0503020204020204" pitchFamily="34" charset="-122"/>
                      </a:rPr>
                      <m:t>=0</m:t>
                    </m:r>
                    <m:r>
                      <a:rPr lang="zh-CN" altLang="en-US" sz="2800" b="0" i="1" smtClean="0">
                        <a:solidFill>
                          <a:schemeClr val="bg1"/>
                        </a:solidFill>
                        <a:latin typeface="Cambria Math" panose="02040503050406030204" pitchFamily="18" charset="0"/>
                        <a:ea typeface="Microsoft YaHei" panose="020B0503020204020204" pitchFamily="34" charset="-122"/>
                      </a:rPr>
                      <m:t>  ⟺   </m:t>
                    </m:r>
                    <m:sSub>
                      <m:sSubPr>
                        <m:ctrlPr>
                          <a:rPr lang="en-US" altLang="zh-CN" sz="2800" i="1">
                            <a:solidFill>
                              <a:srgbClr val="FFFF00"/>
                            </a:solidFill>
                            <a:latin typeface="Cambria Math" panose="02040503050406030204" pitchFamily="18" charset="0"/>
                            <a:ea typeface="Microsoft YaHei" panose="020B0503020204020204" pitchFamily="34" charset="-122"/>
                          </a:rPr>
                        </m:ctrlPr>
                      </m:sSubPr>
                      <m:e>
                        <m:r>
                          <a:rPr lang="en-US" altLang="zh-CN" sz="2800" i="1">
                            <a:solidFill>
                              <a:srgbClr val="FFFF00"/>
                            </a:solidFill>
                            <a:latin typeface="Cambria Math" panose="02040503050406030204" pitchFamily="18" charset="0"/>
                            <a:ea typeface="Microsoft YaHei" panose="020B0503020204020204" pitchFamily="34" charset="-122"/>
                          </a:rPr>
                          <m:t>𝑠</m:t>
                        </m:r>
                      </m:e>
                      <m:sub>
                        <m:r>
                          <a:rPr lang="en-US" altLang="zh-CN" sz="2800" i="1">
                            <a:solidFill>
                              <a:srgbClr val="FFFF00"/>
                            </a:solidFill>
                            <a:latin typeface="Cambria Math" panose="02040503050406030204" pitchFamily="18" charset="0"/>
                            <a:ea typeface="Microsoft YaHei" panose="020B0503020204020204" pitchFamily="34" charset="-122"/>
                          </a:rPr>
                          <m:t>𝑙</m:t>
                        </m:r>
                        <m:r>
                          <a:rPr lang="en-US" altLang="zh-CN" sz="2800" i="1">
                            <a:solidFill>
                              <a:srgbClr val="FFFF00"/>
                            </a:solidFill>
                            <a:latin typeface="Cambria Math" panose="02040503050406030204" pitchFamily="18" charset="0"/>
                            <a:ea typeface="Microsoft YaHei" panose="020B0503020204020204" pitchFamily="34" charset="-122"/>
                          </a:rPr>
                          <m:t>−1</m:t>
                        </m:r>
                      </m:sub>
                    </m:sSub>
                    <m:r>
                      <a:rPr lang="en-US" altLang="zh-CN" sz="2800">
                        <a:solidFill>
                          <a:srgbClr val="FFFF00"/>
                        </a:solidFill>
                        <a:latin typeface="Cambria Math" panose="02040503050406030204" pitchFamily="18" charset="0"/>
                        <a:ea typeface="Microsoft YaHei" panose="020B0503020204020204" pitchFamily="34" charset="-122"/>
                      </a:rPr>
                      <m:t>=</m:t>
                    </m:r>
                    <m:sSub>
                      <m:sSubPr>
                        <m:ctrlPr>
                          <a:rPr lang="en-US" altLang="zh-CN" sz="2800" i="1">
                            <a:solidFill>
                              <a:srgbClr val="FFFF00"/>
                            </a:solidFill>
                            <a:latin typeface="Cambria Math" panose="02040503050406030204" pitchFamily="18" charset="0"/>
                            <a:ea typeface="Microsoft YaHei" panose="020B0503020204020204" pitchFamily="34" charset="-122"/>
                          </a:rPr>
                        </m:ctrlPr>
                      </m:sSubPr>
                      <m:e>
                        <m:r>
                          <a:rPr lang="en-US" altLang="zh-CN" sz="2800" i="1">
                            <a:solidFill>
                              <a:srgbClr val="FFFF00"/>
                            </a:solidFill>
                            <a:latin typeface="Cambria Math" panose="02040503050406030204" pitchFamily="18" charset="0"/>
                            <a:ea typeface="Microsoft YaHei" panose="020B0503020204020204" pitchFamily="34" charset="-122"/>
                          </a:rPr>
                          <m:t>𝑠</m:t>
                        </m:r>
                      </m:e>
                      <m:sub>
                        <m:r>
                          <a:rPr lang="en-US" altLang="zh-CN" sz="2800" i="1">
                            <a:solidFill>
                              <a:srgbClr val="FFFF00"/>
                            </a:solidFill>
                            <a:latin typeface="Cambria Math" panose="02040503050406030204" pitchFamily="18" charset="0"/>
                            <a:ea typeface="Microsoft YaHei" panose="020B0503020204020204" pitchFamily="34" charset="-122"/>
                          </a:rPr>
                          <m:t>𝑟</m:t>
                        </m:r>
                      </m:sub>
                    </m:sSub>
                    <m:r>
                      <a:rPr lang="zh-CN" altLang="en-US" sz="2800" b="0" i="1" smtClean="0">
                        <a:solidFill>
                          <a:srgbClr val="FFFF00"/>
                        </a:solidFill>
                        <a:latin typeface="Cambria Math" panose="02040503050406030204" pitchFamily="18" charset="0"/>
                        <a:ea typeface="Microsoft YaHei" panose="020B0503020204020204" pitchFamily="34" charset="-122"/>
                      </a:rPr>
                      <m:t>  </m:t>
                    </m:r>
                    <m:r>
                      <a:rPr lang="en-US" altLang="zh-CN" sz="2800" b="0" i="1" smtClean="0">
                        <a:solidFill>
                          <a:schemeClr val="bg1"/>
                        </a:solidFill>
                        <a:latin typeface="Cambria Math" panose="02040503050406030204" pitchFamily="18" charset="0"/>
                        <a:ea typeface="Microsoft YaHei" panose="020B0503020204020204" pitchFamily="34" charset="-122"/>
                      </a:rPr>
                      <m:t>(1≤</m:t>
                    </m:r>
                    <m:r>
                      <a:rPr lang="en-US" altLang="zh-CN" sz="2800" b="0" i="1" smtClean="0">
                        <a:solidFill>
                          <a:schemeClr val="bg1"/>
                        </a:solidFill>
                        <a:latin typeface="Cambria Math" panose="02040503050406030204" pitchFamily="18" charset="0"/>
                        <a:ea typeface="Microsoft YaHei" panose="020B0503020204020204" pitchFamily="34" charset="-122"/>
                      </a:rPr>
                      <m:t>𝑙</m:t>
                    </m:r>
                    <m:r>
                      <a:rPr lang="en-US" altLang="zh-CN" sz="2800" b="0" i="1" smtClean="0">
                        <a:solidFill>
                          <a:schemeClr val="bg1"/>
                        </a:solidFill>
                        <a:latin typeface="Cambria Math" panose="02040503050406030204" pitchFamily="18" charset="0"/>
                        <a:ea typeface="Microsoft YaHei" panose="020B0503020204020204" pitchFamily="34" charset="-122"/>
                      </a:rPr>
                      <m:t>≤</m:t>
                    </m:r>
                    <m:r>
                      <a:rPr lang="en-US" altLang="zh-CN" sz="2800" b="0" i="1" smtClean="0">
                        <a:solidFill>
                          <a:schemeClr val="bg1"/>
                        </a:solidFill>
                        <a:latin typeface="Cambria Math" panose="02040503050406030204" pitchFamily="18" charset="0"/>
                        <a:ea typeface="Microsoft YaHei" panose="020B0503020204020204" pitchFamily="34" charset="-122"/>
                      </a:rPr>
                      <m:t>𝑟</m:t>
                    </m:r>
                    <m:r>
                      <a:rPr lang="en-US" altLang="zh-CN" sz="2800" b="0" i="1" smtClean="0">
                        <a:solidFill>
                          <a:schemeClr val="bg1"/>
                        </a:solidFill>
                        <a:latin typeface="Cambria Math" panose="02040503050406030204" pitchFamily="18" charset="0"/>
                        <a:ea typeface="Microsoft YaHei" panose="020B0503020204020204" pitchFamily="34" charset="-122"/>
                      </a:rPr>
                      <m:t>≤</m:t>
                    </m:r>
                    <m:r>
                      <a:rPr lang="en-US" altLang="zh-CN" sz="2800" b="0" i="1" smtClean="0">
                        <a:solidFill>
                          <a:schemeClr val="bg1"/>
                        </a:solidFill>
                        <a:latin typeface="Cambria Math" panose="02040503050406030204" pitchFamily="18" charset="0"/>
                        <a:ea typeface="Microsoft YaHei" panose="020B0503020204020204" pitchFamily="34" charset="-122"/>
                      </a:rPr>
                      <m:t>𝑛</m:t>
                    </m:r>
                    <m:r>
                      <a:rPr lang="en-US" altLang="zh-CN" sz="2800" b="0" i="1" smtClean="0">
                        <a:solidFill>
                          <a:schemeClr val="bg1"/>
                        </a:solidFill>
                        <a:latin typeface="Cambria Math" panose="02040503050406030204" pitchFamily="18" charset="0"/>
                        <a:ea typeface="Microsoft YaHei" panose="020B0503020204020204" pitchFamily="34" charset="-122"/>
                      </a:rPr>
                      <m:t>)</m:t>
                    </m:r>
                  </m:oMath>
                </a14:m>
                <a:endParaRPr lang="en-US" altLang="zh-CN" sz="2800" i="1"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8" name="文本框 7">
                <a:extLst>
                  <a:ext uri="{FF2B5EF4-FFF2-40B4-BE49-F238E27FC236}">
                    <a16:creationId xmlns:a16="http://schemas.microsoft.com/office/drawing/2014/main" id="{3D8C8CE1-462D-93EF-BE0F-B8F49F407135}"/>
                  </a:ext>
                </a:extLst>
              </p:cNvPr>
              <p:cNvSpPr txBox="1">
                <a:spLocks noRot="1" noChangeAspect="1" noMove="1" noResize="1" noEditPoints="1" noAdjustHandles="1" noChangeArrowheads="1" noChangeShapeType="1" noTextEdit="1"/>
              </p:cNvSpPr>
              <p:nvPr/>
            </p:nvSpPr>
            <p:spPr>
              <a:xfrm>
                <a:off x="1340008" y="3953423"/>
                <a:ext cx="9525216" cy="523220"/>
              </a:xfrm>
              <a:prstGeom prst="rect">
                <a:avLst/>
              </a:prstGeom>
              <a:blipFill>
                <a:blip r:embed="rId5"/>
                <a:stretch>
                  <a:fillRect l="-1198" t="-4762" b="-2619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F2ACC33A-5328-EC42-1D46-AB644BFD571B}"/>
                  </a:ext>
                </a:extLst>
              </p:cNvPr>
              <p:cNvSpPr txBox="1"/>
              <p:nvPr/>
            </p:nvSpPr>
            <p:spPr>
              <a:xfrm>
                <a:off x="838200" y="5404961"/>
                <a:ext cx="10954620" cy="523220"/>
              </a:xfrm>
              <a:prstGeom prst="rect">
                <a:avLst/>
              </a:prstGeom>
              <a:solidFill>
                <a:srgbClr val="51ADB7"/>
              </a:solidFill>
            </p:spPr>
            <p:txBody>
              <a:bodyPr wrap="square" rtlCol="0">
                <a:spAutoFit/>
              </a:bodyPr>
              <a:lstStyle/>
              <a:p>
                <a:r>
                  <a:rPr lang="zh-CN" altLang="en-US" sz="2800" dirty="0">
                    <a:solidFill>
                      <a:schemeClr val="bg1"/>
                    </a:solidFill>
                    <a:latin typeface="Microsoft YaHei" panose="020B0503020204020204" pitchFamily="34" charset="-122"/>
                    <a:ea typeface="Microsoft YaHei" panose="020B0503020204020204" pitchFamily="34" charset="-122"/>
                  </a:rPr>
                  <a:t>查找前缀和序列：</a:t>
                </a:r>
                <a14:m>
                  <m:oMath xmlns:m="http://schemas.openxmlformats.org/officeDocument/2006/math">
                    <m:sSub>
                      <m:sSubPr>
                        <m:ctrlPr>
                          <a:rPr lang="en-US" altLang="zh-CN" sz="2800" b="0" i="1" smtClean="0">
                            <a:solidFill>
                              <a:schemeClr val="bg1"/>
                            </a:solidFill>
                            <a:latin typeface="Cambria Math" panose="02040503050406030204" pitchFamily="18" charset="0"/>
                            <a:ea typeface="Microsoft YaHei" panose="020B0503020204020204" pitchFamily="34" charset="-122"/>
                          </a:rPr>
                        </m:ctrlPr>
                      </m:sSubPr>
                      <m:e>
                        <m:r>
                          <a:rPr lang="en-US" altLang="zh-CN" sz="2800" b="0" i="1" smtClean="0">
                            <a:solidFill>
                              <a:srgbClr val="FFFF00"/>
                            </a:solidFill>
                            <a:latin typeface="Cambria Math" panose="02040503050406030204" pitchFamily="18" charset="0"/>
                            <a:ea typeface="Microsoft YaHei" panose="020B0503020204020204" pitchFamily="34" charset="-122"/>
                          </a:rPr>
                          <m:t>0</m:t>
                        </m:r>
                        <m:r>
                          <a:rPr lang="en-US" altLang="zh-CN" sz="2800" b="0" i="1" smtClean="0">
                            <a:solidFill>
                              <a:schemeClr val="bg1"/>
                            </a:solidFill>
                            <a:latin typeface="Cambria Math" panose="02040503050406030204" pitchFamily="18" charset="0"/>
                            <a:ea typeface="Microsoft YaHei" panose="020B0503020204020204" pitchFamily="34" charset="-122"/>
                          </a:rPr>
                          <m:t>,</m:t>
                        </m:r>
                        <m:r>
                          <a:rPr lang="en-US" altLang="zh-CN" sz="2800" b="0" i="1" smtClean="0">
                            <a:solidFill>
                              <a:schemeClr val="bg1"/>
                            </a:solidFill>
                            <a:latin typeface="Cambria Math" panose="02040503050406030204" pitchFamily="18" charset="0"/>
                            <a:ea typeface="Microsoft YaHei" panose="020B0503020204020204" pitchFamily="34" charset="-122"/>
                          </a:rPr>
                          <m:t>𝑠</m:t>
                        </m:r>
                      </m:e>
                      <m:sub>
                        <m:r>
                          <a:rPr lang="en-US" altLang="zh-CN" sz="2800" b="0" i="1" smtClean="0">
                            <a:solidFill>
                              <a:schemeClr val="bg1"/>
                            </a:solidFill>
                            <a:latin typeface="Cambria Math" panose="02040503050406030204" pitchFamily="18" charset="0"/>
                            <a:ea typeface="Microsoft YaHei" panose="020B0503020204020204" pitchFamily="34" charset="-122"/>
                          </a:rPr>
                          <m:t>1</m:t>
                        </m:r>
                      </m:sub>
                    </m:sSub>
                    <m:r>
                      <a:rPr lang="en-US" altLang="zh-CN" sz="2800" b="0" i="1" smtClean="0">
                        <a:solidFill>
                          <a:schemeClr val="bg1"/>
                        </a:solidFill>
                        <a:latin typeface="Cambria Math" panose="02040503050406030204" pitchFamily="18" charset="0"/>
                        <a:ea typeface="Microsoft YaHei" panose="020B0503020204020204" pitchFamily="34" charset="-122"/>
                      </a:rPr>
                      <m:t>,</m:t>
                    </m:r>
                    <m:sSub>
                      <m:sSubPr>
                        <m:ctrlPr>
                          <a:rPr lang="en-US" altLang="zh-CN" sz="2800" b="0" i="1" smtClean="0">
                            <a:solidFill>
                              <a:schemeClr val="bg1"/>
                            </a:solidFill>
                            <a:latin typeface="Cambria Math" panose="02040503050406030204" pitchFamily="18" charset="0"/>
                            <a:ea typeface="Microsoft YaHei" panose="020B0503020204020204" pitchFamily="34" charset="-122"/>
                          </a:rPr>
                        </m:ctrlPr>
                      </m:sSubPr>
                      <m:e>
                        <m:r>
                          <a:rPr lang="en-US" altLang="zh-CN" sz="2800" b="0" i="1" smtClean="0">
                            <a:solidFill>
                              <a:schemeClr val="bg1"/>
                            </a:solidFill>
                            <a:latin typeface="Cambria Math" panose="02040503050406030204" pitchFamily="18" charset="0"/>
                            <a:ea typeface="Microsoft YaHei" panose="020B0503020204020204" pitchFamily="34" charset="-122"/>
                          </a:rPr>
                          <m:t>𝑠</m:t>
                        </m:r>
                      </m:e>
                      <m:sub>
                        <m:r>
                          <a:rPr lang="en-US" altLang="zh-CN" sz="2800" b="0" i="1" smtClean="0">
                            <a:solidFill>
                              <a:schemeClr val="bg1"/>
                            </a:solidFill>
                            <a:latin typeface="Cambria Math" panose="02040503050406030204" pitchFamily="18" charset="0"/>
                            <a:ea typeface="Microsoft YaHei" panose="020B0503020204020204" pitchFamily="34" charset="-122"/>
                          </a:rPr>
                          <m:t>2</m:t>
                        </m:r>
                      </m:sub>
                    </m:sSub>
                    <m:r>
                      <a:rPr lang="en-US" altLang="zh-CN" sz="2800" b="0" i="1" smtClean="0">
                        <a:solidFill>
                          <a:schemeClr val="bg1"/>
                        </a:solidFill>
                        <a:latin typeface="Cambria Math" panose="02040503050406030204" pitchFamily="18" charset="0"/>
                        <a:ea typeface="Microsoft YaHei" panose="020B0503020204020204" pitchFamily="34" charset="-122"/>
                      </a:rPr>
                      <m:t>,…,</m:t>
                    </m:r>
                    <m:sSub>
                      <m:sSubPr>
                        <m:ctrlPr>
                          <a:rPr lang="en-US" altLang="zh-CN" sz="2800" b="0" i="1" smtClean="0">
                            <a:solidFill>
                              <a:schemeClr val="bg1"/>
                            </a:solidFill>
                            <a:latin typeface="Cambria Math" panose="02040503050406030204" pitchFamily="18" charset="0"/>
                            <a:ea typeface="Microsoft YaHei" panose="020B0503020204020204" pitchFamily="34" charset="-122"/>
                          </a:rPr>
                        </m:ctrlPr>
                      </m:sSubPr>
                      <m:e>
                        <m:r>
                          <a:rPr lang="en-US" altLang="zh-CN" sz="2800" b="0" i="1" smtClean="0">
                            <a:solidFill>
                              <a:schemeClr val="bg1"/>
                            </a:solidFill>
                            <a:latin typeface="Cambria Math" panose="02040503050406030204" pitchFamily="18" charset="0"/>
                            <a:ea typeface="Microsoft YaHei" panose="020B0503020204020204" pitchFamily="34" charset="-122"/>
                          </a:rPr>
                          <m:t>𝑠</m:t>
                        </m:r>
                      </m:e>
                      <m:sub>
                        <m:r>
                          <a:rPr lang="en-US" altLang="zh-CN" sz="2800" b="0" i="1" smtClean="0">
                            <a:solidFill>
                              <a:schemeClr val="bg1"/>
                            </a:solidFill>
                            <a:latin typeface="Cambria Math" panose="02040503050406030204" pitchFamily="18" charset="0"/>
                            <a:ea typeface="Microsoft YaHei" panose="020B0503020204020204" pitchFamily="34" charset="-122"/>
                          </a:rPr>
                          <m:t>𝑘</m:t>
                        </m:r>
                      </m:sub>
                    </m:sSub>
                    <m:r>
                      <a:rPr lang="en-US" altLang="zh-CN" sz="2800" b="0" i="1" smtClean="0">
                        <a:solidFill>
                          <a:schemeClr val="bg1"/>
                        </a:solidFill>
                        <a:latin typeface="Cambria Math" panose="02040503050406030204" pitchFamily="18" charset="0"/>
                        <a:ea typeface="Microsoft YaHei" panose="020B0503020204020204" pitchFamily="34" charset="-122"/>
                      </a:rPr>
                      <m:t>,…,</m:t>
                    </m:r>
                    <m:sSub>
                      <m:sSubPr>
                        <m:ctrlPr>
                          <a:rPr lang="en-US" altLang="zh-CN" sz="2800" b="0" i="1" smtClean="0">
                            <a:solidFill>
                              <a:schemeClr val="bg1"/>
                            </a:solidFill>
                            <a:latin typeface="Cambria Math" panose="02040503050406030204" pitchFamily="18" charset="0"/>
                            <a:ea typeface="Microsoft YaHei" panose="020B0503020204020204" pitchFamily="34" charset="-122"/>
                          </a:rPr>
                        </m:ctrlPr>
                      </m:sSubPr>
                      <m:e>
                        <m:r>
                          <a:rPr lang="en-US" altLang="zh-CN" sz="2800" b="0" i="1" smtClean="0">
                            <a:solidFill>
                              <a:schemeClr val="bg1"/>
                            </a:solidFill>
                            <a:latin typeface="Cambria Math" panose="02040503050406030204" pitchFamily="18" charset="0"/>
                            <a:ea typeface="Microsoft YaHei" panose="020B0503020204020204" pitchFamily="34" charset="-122"/>
                          </a:rPr>
                          <m:t>𝑠</m:t>
                        </m:r>
                      </m:e>
                      <m:sub>
                        <m:r>
                          <a:rPr lang="en-US" altLang="zh-CN" sz="2800" b="0" i="1" smtClean="0">
                            <a:solidFill>
                              <a:schemeClr val="bg1"/>
                            </a:solidFill>
                            <a:latin typeface="Cambria Math" panose="02040503050406030204" pitchFamily="18" charset="0"/>
                            <a:ea typeface="Microsoft YaHei" panose="020B0503020204020204" pitchFamily="34" charset="-122"/>
                          </a:rPr>
                          <m:t>𝑛</m:t>
                        </m:r>
                      </m:sub>
                    </m:sSub>
                  </m:oMath>
                </a14:m>
                <a:r>
                  <a:rPr lang="zh-CN" altLang="en-US" sz="2800" dirty="0">
                    <a:solidFill>
                      <a:schemeClr val="bg1"/>
                    </a:solidFill>
                    <a:latin typeface="Microsoft YaHei" panose="020B0503020204020204" pitchFamily="34" charset="-122"/>
                    <a:ea typeface="Microsoft YaHei" panose="020B0503020204020204" pitchFamily="34" charset="-122"/>
                  </a:rPr>
                  <a:t>中</a:t>
                </a:r>
                <a:r>
                  <a:rPr lang="zh-CN" altLang="en-US" sz="2800" dirty="0">
                    <a:solidFill>
                      <a:schemeClr val="accent2">
                        <a:lumMod val="20000"/>
                        <a:lumOff val="80000"/>
                      </a:schemeClr>
                    </a:solidFill>
                    <a:latin typeface="Microsoft YaHei" panose="020B0503020204020204" pitchFamily="34" charset="-122"/>
                    <a:ea typeface="Microsoft YaHei" panose="020B0503020204020204" pitchFamily="34" charset="-122"/>
                  </a:rPr>
                  <a:t>值相同</a:t>
                </a:r>
                <a:r>
                  <a:rPr lang="zh-CN" altLang="en-US" sz="2800" dirty="0">
                    <a:solidFill>
                      <a:schemeClr val="bg1"/>
                    </a:solidFill>
                    <a:latin typeface="Microsoft YaHei" panose="020B0503020204020204" pitchFamily="34" charset="-122"/>
                    <a:ea typeface="Microsoft YaHei" panose="020B0503020204020204" pitchFamily="34" charset="-122"/>
                  </a:rPr>
                  <a:t>且</a:t>
                </a:r>
                <a:r>
                  <a:rPr lang="zh-CN" altLang="en-US" sz="2800" dirty="0">
                    <a:solidFill>
                      <a:srgbClr val="FFFF00"/>
                    </a:solidFill>
                    <a:latin typeface="Microsoft YaHei" panose="020B0503020204020204" pitchFamily="34" charset="-122"/>
                    <a:ea typeface="Microsoft YaHei" panose="020B0503020204020204" pitchFamily="34" charset="-122"/>
                  </a:rPr>
                  <a:t>间距最大</a:t>
                </a:r>
                <a:r>
                  <a:rPr lang="zh-CN" altLang="en-US" sz="2800" dirty="0">
                    <a:solidFill>
                      <a:schemeClr val="bg1"/>
                    </a:solidFill>
                    <a:latin typeface="Microsoft YaHei" panose="020B0503020204020204" pitchFamily="34" charset="-122"/>
                    <a:ea typeface="Microsoft YaHei" panose="020B0503020204020204" pitchFamily="34" charset="-122"/>
                  </a:rPr>
                  <a:t>的数据对！</a:t>
                </a:r>
                <a:endParaRPr lang="en-US" altLang="zh-CN" sz="2800" i="1"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10" name="文本框 9">
                <a:extLst>
                  <a:ext uri="{FF2B5EF4-FFF2-40B4-BE49-F238E27FC236}">
                    <a16:creationId xmlns:a16="http://schemas.microsoft.com/office/drawing/2014/main" id="{F2ACC33A-5328-EC42-1D46-AB644BFD571B}"/>
                  </a:ext>
                </a:extLst>
              </p:cNvPr>
              <p:cNvSpPr txBox="1">
                <a:spLocks noRot="1" noChangeAspect="1" noMove="1" noResize="1" noEditPoints="1" noAdjustHandles="1" noChangeArrowheads="1" noChangeShapeType="1" noTextEdit="1"/>
              </p:cNvSpPr>
              <p:nvPr/>
            </p:nvSpPr>
            <p:spPr>
              <a:xfrm>
                <a:off x="838200" y="5404961"/>
                <a:ext cx="10954620" cy="523220"/>
              </a:xfrm>
              <a:prstGeom prst="rect">
                <a:avLst/>
              </a:prstGeom>
              <a:blipFill>
                <a:blip r:embed="rId6"/>
                <a:stretch>
                  <a:fillRect l="-1159" t="-11905" r="-1159" b="-33333"/>
                </a:stretch>
              </a:blipFill>
            </p:spPr>
            <p:txBody>
              <a:bodyPr/>
              <a:lstStyle/>
              <a:p>
                <a:r>
                  <a:rPr lang="zh-CN" altLang="en-US">
                    <a:noFill/>
                  </a:rPr>
                  <a:t> </a:t>
                </a:r>
              </a:p>
            </p:txBody>
          </p:sp>
        </mc:Fallback>
      </mc:AlternateContent>
      <p:sp>
        <p:nvSpPr>
          <p:cNvPr id="11" name="下箭头 10">
            <a:extLst>
              <a:ext uri="{FF2B5EF4-FFF2-40B4-BE49-F238E27FC236}">
                <a16:creationId xmlns:a16="http://schemas.microsoft.com/office/drawing/2014/main" id="{060B84D9-ED7B-B83F-D60B-2DE4AAD140CC}"/>
              </a:ext>
            </a:extLst>
          </p:cNvPr>
          <p:cNvSpPr/>
          <p:nvPr/>
        </p:nvSpPr>
        <p:spPr>
          <a:xfrm>
            <a:off x="5218807" y="4640661"/>
            <a:ext cx="1703585" cy="558800"/>
          </a:xfrm>
          <a:prstGeom prst="downArrow">
            <a:avLst/>
          </a:prstGeom>
          <a:solidFill>
            <a:srgbClr val="51ADB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2000" dirty="0"/>
              <a:t>转换</a:t>
            </a:r>
          </a:p>
        </p:txBody>
      </p:sp>
    </p:spTree>
    <p:extLst>
      <p:ext uri="{BB962C8B-B14F-4D97-AF65-F5344CB8AC3E}">
        <p14:creationId xmlns:p14="http://schemas.microsoft.com/office/powerpoint/2010/main" val="4111930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animBg="1"/>
      <p:bldP spid="11" grpId="0" animBg="1"/>
    </p:bld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*计数排序的应用：和为</a:t>
            </a:r>
            <a:r>
              <a:rPr lang="en-US" altLang="zh-CN" dirty="0"/>
              <a:t>0</a:t>
            </a:r>
            <a:r>
              <a:rPr lang="zh-CN" altLang="en-US" dirty="0"/>
              <a:t>的最长子段</a:t>
            </a:r>
          </a:p>
        </p:txBody>
      </p:sp>
      <p:sp>
        <p:nvSpPr>
          <p:cNvPr id="3" name="副标题 2"/>
          <p:cNvSpPr>
            <a:spLocks noGrp="1"/>
          </p:cNvSpPr>
          <p:nvPr>
            <p:ph type="subTitle" idx="1"/>
          </p:nvPr>
        </p:nvSpPr>
        <p:spPr/>
        <p:txBody>
          <a:bodyPr/>
          <a:lstStyle/>
          <a:p>
            <a:r>
              <a:rPr lang="en-US" altLang="zh-CN" dirty="0"/>
              <a:t>10.7.1</a:t>
            </a:r>
            <a:r>
              <a:rPr lang="zh-CN" altLang="en-US" dirty="0"/>
              <a:t> 计数排序</a:t>
            </a:r>
          </a:p>
        </p:txBody>
      </p:sp>
      <p:sp>
        <p:nvSpPr>
          <p:cNvPr id="4" name="文本占位符 3"/>
          <p:cNvSpPr>
            <a:spLocks noGrp="1"/>
          </p:cNvSpPr>
          <p:nvPr>
            <p:ph type="body" idx="10"/>
          </p:nvPr>
        </p:nvSpPr>
        <p:spPr/>
        <p:txBody>
          <a:bodyPr/>
          <a:lstStyle/>
          <a:p>
            <a:r>
              <a:rPr lang="zh-CN" altLang="en-US" dirty="0"/>
              <a:t>数据结构</a:t>
            </a:r>
          </a:p>
        </p:txBody>
      </p:sp>
      <p:sp>
        <p:nvSpPr>
          <p:cNvPr id="5" name="内容占位符 4"/>
          <p:cNvSpPr>
            <a:spLocks noGrp="1"/>
          </p:cNvSpPr>
          <p:nvPr>
            <p:ph idx="11"/>
          </p:nvPr>
        </p:nvSpPr>
        <p:spPr>
          <a:xfrm>
            <a:off x="568337" y="1124682"/>
            <a:ext cx="11055325" cy="802089"/>
          </a:xfrm>
          <a:ln>
            <a:noFill/>
            <a:prstDash val="dash"/>
          </a:ln>
        </p:spPr>
        <p:txBody>
          <a:bodyPr>
            <a:noAutofit/>
          </a:bodyPr>
          <a:lstStyle/>
          <a:p>
            <a:pPr marL="457200" indent="-457200">
              <a:buFont typeface="Arial" panose="020B0604020202020204" pitchFamily="34" charset="0"/>
              <a:buChar char="•"/>
            </a:pPr>
            <a:r>
              <a:rPr lang="zh-CN" altLang="en-US" sz="3200" dirty="0"/>
              <a:t>序列</a:t>
            </a:r>
            <a:r>
              <a:rPr lang="en-US" altLang="zh-CN" sz="3200" dirty="0">
                <a:solidFill>
                  <a:schemeClr val="tx1"/>
                </a:solidFill>
              </a:rPr>
              <a:t>:</a:t>
            </a:r>
            <a:r>
              <a:rPr lang="zh-CN" altLang="en-US" sz="3200" dirty="0">
                <a:solidFill>
                  <a:schemeClr val="tx1"/>
                </a:solidFill>
              </a:rPr>
              <a:t> </a:t>
            </a:r>
            <a:r>
              <a:rPr lang="en-US" altLang="zh-CN" sz="3200" dirty="0">
                <a:solidFill>
                  <a:schemeClr val="tx1"/>
                </a:solidFill>
              </a:rPr>
              <a:t>5, -1, -2, 3, 4, 0, -6, 1, 5, 1, -3, 1, 2, 1</a:t>
            </a:r>
          </a:p>
          <a:p>
            <a:pPr>
              <a:lnSpc>
                <a:spcPct val="110000"/>
              </a:lnSpc>
            </a:pPr>
            <a:endParaRPr lang="en-US" altLang="zh-CN" sz="2400" kern="100" dirty="0">
              <a:latin typeface="Microsoft YaHei" panose="020B0503020204020204" pitchFamily="34" charset="-122"/>
              <a:ea typeface="Microsoft YaHei" panose="020B0503020204020204" pitchFamily="34" charset="-122"/>
              <a:cs typeface="Times New Roman" panose="02020603050405020304" pitchFamily="18" charset="0"/>
            </a:endParaRPr>
          </a:p>
          <a:p>
            <a:pPr>
              <a:lnSpc>
                <a:spcPct val="110000"/>
              </a:lnSpc>
            </a:pPr>
            <a:endParaRPr lang="en-US" altLang="zh-CN" sz="2400" kern="100" dirty="0">
              <a:latin typeface="Microsoft YaHei" panose="020B0503020204020204" pitchFamily="34" charset="-122"/>
              <a:ea typeface="Microsoft YaHei" panose="020B0503020204020204" pitchFamily="34" charset="-122"/>
              <a:cs typeface="Times New Roman" panose="02020603050405020304" pitchFamily="18" charset="0"/>
            </a:endParaRPr>
          </a:p>
          <a:p>
            <a:pPr>
              <a:lnSpc>
                <a:spcPct val="110000"/>
              </a:lnSpc>
            </a:pPr>
            <a:endParaRPr lang="en-US" altLang="zh-CN" sz="2400" kern="100" dirty="0">
              <a:latin typeface="Microsoft YaHei" panose="020B0503020204020204" pitchFamily="34" charset="-122"/>
              <a:ea typeface="Microsoft YaHei" panose="020B0503020204020204" pitchFamily="34" charset="-122"/>
              <a:cs typeface="Times New Roman" panose="02020603050405020304" pitchFamily="18" charset="0"/>
            </a:endParaRPr>
          </a:p>
          <a:p>
            <a:pPr>
              <a:lnSpc>
                <a:spcPct val="110000"/>
              </a:lnSpc>
            </a:pPr>
            <a:endParaRPr lang="en-US" altLang="zh-CN" sz="2400" kern="100" dirty="0">
              <a:latin typeface="Microsoft YaHei" panose="020B0503020204020204" pitchFamily="34" charset="-122"/>
              <a:ea typeface="Microsoft YaHei" panose="020B0503020204020204" pitchFamily="34" charset="-122"/>
              <a:cs typeface="Times New Roman" panose="02020603050405020304" pitchFamily="18" charset="0"/>
            </a:endParaRPr>
          </a:p>
          <a:p>
            <a:pPr>
              <a:lnSpc>
                <a:spcPct val="110000"/>
              </a:lnSpc>
            </a:pPr>
            <a:endParaRPr lang="en-US" altLang="zh-CN" sz="2400" kern="100" dirty="0">
              <a:latin typeface="Microsoft YaHei" panose="020B0503020204020204" pitchFamily="34" charset="-122"/>
              <a:ea typeface="Microsoft YaHei" panose="020B0503020204020204" pitchFamily="34" charset="-122"/>
              <a:cs typeface="Times New Roman" panose="02020603050405020304" pitchFamily="18" charset="0"/>
            </a:endParaRPr>
          </a:p>
          <a:p>
            <a:pPr>
              <a:lnSpc>
                <a:spcPct val="110000"/>
              </a:lnSpc>
            </a:pPr>
            <a:endParaRPr lang="en-US" altLang="zh-CN" sz="2400" b="1" kern="100" dirty="0">
              <a:latin typeface="Microsoft YaHei" panose="020B0503020204020204" pitchFamily="34" charset="-122"/>
              <a:ea typeface="Microsoft YaHei" panose="020B0503020204020204" pitchFamily="34" charset="-122"/>
              <a:cs typeface="Times New Roman" panose="02020603050405020304" pitchFamily="18" charset="0"/>
            </a:endParaRPr>
          </a:p>
        </p:txBody>
      </p:sp>
      <p:sp>
        <p:nvSpPr>
          <p:cNvPr id="7" name="TextBox 19">
            <a:extLst>
              <a:ext uri="{FF2B5EF4-FFF2-40B4-BE49-F238E27FC236}">
                <a16:creationId xmlns:a16="http://schemas.microsoft.com/office/drawing/2014/main" id="{58D7CBFC-6B06-3E81-9CEF-EC32C9360571}"/>
              </a:ext>
            </a:extLst>
          </p:cNvPr>
          <p:cNvSpPr txBox="1"/>
          <p:nvPr/>
        </p:nvSpPr>
        <p:spPr>
          <a:xfrm>
            <a:off x="1561169" y="1688647"/>
            <a:ext cx="9069660" cy="4708981"/>
          </a:xfrm>
          <a:prstGeom prst="rect">
            <a:avLst/>
          </a:prstGeom>
          <a:noFill/>
        </p:spPr>
        <p:txBody>
          <a:bodyPr wrap="square" rtlCol="0">
            <a:spAutoFit/>
          </a:bodyPr>
          <a:lstStyle/>
          <a:p>
            <a:r>
              <a:rPr lang="en-US" altLang="zh-CN" sz="2000" dirty="0"/>
              <a:t>S[0]</a:t>
            </a:r>
            <a:r>
              <a:rPr lang="zh-CN" altLang="en-US" sz="2000" dirty="0"/>
              <a:t> </a:t>
            </a:r>
            <a:r>
              <a:rPr lang="en-US" altLang="zh-CN" sz="2000" dirty="0"/>
              <a:t>=</a:t>
            </a:r>
            <a:r>
              <a:rPr lang="zh-CN" altLang="en-US" sz="2000" dirty="0"/>
              <a:t> </a:t>
            </a:r>
            <a:r>
              <a:rPr lang="en-US" altLang="zh-CN" sz="2000" dirty="0"/>
              <a:t>0</a:t>
            </a:r>
          </a:p>
          <a:p>
            <a:r>
              <a:rPr lang="en-US" altLang="zh-CN" sz="2000" dirty="0"/>
              <a:t>S[1] =  5   (5)</a:t>
            </a:r>
          </a:p>
          <a:p>
            <a:r>
              <a:rPr lang="en-US" altLang="zh-CN" sz="2000" dirty="0">
                <a:solidFill>
                  <a:srgbClr val="FF0000"/>
                </a:solidFill>
              </a:rPr>
              <a:t>S[2] =  4   </a:t>
            </a:r>
            <a:r>
              <a:rPr lang="en-US" altLang="zh-CN" sz="2000" dirty="0"/>
              <a:t>(5 + -1)</a:t>
            </a:r>
          </a:p>
          <a:p>
            <a:r>
              <a:rPr lang="en-US" altLang="zh-CN" sz="2000" dirty="0"/>
              <a:t>S[3] =  2   (5 + -1 + -2)</a:t>
            </a:r>
          </a:p>
          <a:p>
            <a:r>
              <a:rPr lang="en-US" altLang="zh-CN" sz="2000" dirty="0"/>
              <a:t>S[4] =  5   (5 + -1 + -2 + 3)</a:t>
            </a:r>
          </a:p>
          <a:p>
            <a:r>
              <a:rPr lang="en-US" altLang="zh-CN" sz="2000" dirty="0">
                <a:solidFill>
                  <a:srgbClr val="0000FF"/>
                </a:solidFill>
              </a:rPr>
              <a:t>S[5] =  9</a:t>
            </a:r>
            <a:r>
              <a:rPr lang="en-US" altLang="zh-CN" sz="2000" dirty="0"/>
              <a:t>   (5 + -1 + -2 + 3 + 4)</a:t>
            </a:r>
          </a:p>
          <a:p>
            <a:r>
              <a:rPr lang="en-US" altLang="zh-CN" sz="2000" dirty="0">
                <a:solidFill>
                  <a:srgbClr val="0000FF"/>
                </a:solidFill>
              </a:rPr>
              <a:t>S[6] =  9   </a:t>
            </a:r>
            <a:r>
              <a:rPr lang="en-US" altLang="zh-CN" sz="2000" dirty="0"/>
              <a:t>(5 + -1 + -2 + 3 + 4 + 0)</a:t>
            </a:r>
          </a:p>
          <a:p>
            <a:r>
              <a:rPr lang="en-US" altLang="zh-CN" sz="2000" dirty="0"/>
              <a:t>S[7] =  3   (5 + -1 + -2 + 3 + 4 + 0 + -6)</a:t>
            </a:r>
          </a:p>
          <a:p>
            <a:r>
              <a:rPr lang="en-US" altLang="zh-CN" sz="2000" dirty="0">
                <a:solidFill>
                  <a:srgbClr val="FF0000"/>
                </a:solidFill>
              </a:rPr>
              <a:t>S[8] =  4   </a:t>
            </a:r>
            <a:r>
              <a:rPr lang="en-US" altLang="zh-CN" sz="2000" dirty="0"/>
              <a:t>(5 + -1 + -2 + 3 + 4 + 0 + -6 + 1)</a:t>
            </a:r>
          </a:p>
          <a:p>
            <a:r>
              <a:rPr lang="en-US" altLang="zh-CN" sz="2000" dirty="0">
                <a:solidFill>
                  <a:srgbClr val="0000FF"/>
                </a:solidFill>
              </a:rPr>
              <a:t>S[9] =  9   </a:t>
            </a:r>
            <a:r>
              <a:rPr lang="en-US" altLang="zh-CN" sz="2000" dirty="0"/>
              <a:t>(5 + -1 + -2 + 3 + 4 + 0 + -6 + 1 + 5)</a:t>
            </a:r>
          </a:p>
          <a:p>
            <a:r>
              <a:rPr lang="en-US" altLang="zh-CN" sz="2000" dirty="0">
                <a:solidFill>
                  <a:srgbClr val="009999"/>
                </a:solidFill>
              </a:rPr>
              <a:t>S[10] =  10   </a:t>
            </a:r>
            <a:r>
              <a:rPr lang="en-US" altLang="zh-CN" sz="2000" dirty="0"/>
              <a:t>(5 + -1 + -2 + 3 + 4 + 0 + -6 + 1 + 5 + 1)</a:t>
            </a:r>
          </a:p>
          <a:p>
            <a:r>
              <a:rPr lang="en-US" altLang="zh-CN" sz="2000" dirty="0"/>
              <a:t>S[11] =  7     (5 + -1 + -2 + 3 + 4 + 0 + -6 + 1 + 5 + 1 + -3)</a:t>
            </a:r>
          </a:p>
          <a:p>
            <a:r>
              <a:rPr lang="en-US" altLang="zh-CN" sz="2000" dirty="0"/>
              <a:t>S[12] =  8     (5 + -1 + -2 + 3 + 4 + 0 + -6 + 1 + 5 + 1 + -3 + 1)</a:t>
            </a:r>
          </a:p>
          <a:p>
            <a:r>
              <a:rPr lang="en-US" altLang="zh-CN" sz="2000" dirty="0">
                <a:solidFill>
                  <a:srgbClr val="009999"/>
                </a:solidFill>
              </a:rPr>
              <a:t>S[13] =  10   </a:t>
            </a:r>
            <a:r>
              <a:rPr lang="en-US" altLang="zh-CN" sz="2000" dirty="0"/>
              <a:t>(5 + -1 + -2 + 3 + 4 + 0 + -6 + 1 + 5 + 1 + -3 + 1 + 2)</a:t>
            </a:r>
          </a:p>
          <a:p>
            <a:r>
              <a:rPr lang="en-US" altLang="zh-CN" sz="2000" dirty="0"/>
              <a:t>S[14] =  11   (5 + -1 + -2 + 3 + 4 + 0 + -6 + 1 + 5 + 1 + -3 + 1 + 2 + 1)</a:t>
            </a:r>
            <a:endParaRPr lang="zh-CN" altLang="en-US" sz="2000" dirty="0"/>
          </a:p>
        </p:txBody>
      </p:sp>
      <p:sp>
        <p:nvSpPr>
          <p:cNvPr id="8" name="左中括号 7">
            <a:extLst>
              <a:ext uri="{FF2B5EF4-FFF2-40B4-BE49-F238E27FC236}">
                <a16:creationId xmlns:a16="http://schemas.microsoft.com/office/drawing/2014/main" id="{6EE44973-4299-0999-94C3-0257679CEAE3}"/>
              </a:ext>
            </a:extLst>
          </p:cNvPr>
          <p:cNvSpPr/>
          <p:nvPr/>
        </p:nvSpPr>
        <p:spPr>
          <a:xfrm>
            <a:off x="1535623" y="3390638"/>
            <a:ext cx="72008" cy="432048"/>
          </a:xfrm>
          <a:prstGeom prst="leftBracket">
            <a:avLst/>
          </a:prstGeom>
          <a:ln w="28575">
            <a:solidFill>
              <a:srgbClr val="0000FF"/>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9" name="左中括号 8">
            <a:extLst>
              <a:ext uri="{FF2B5EF4-FFF2-40B4-BE49-F238E27FC236}">
                <a16:creationId xmlns:a16="http://schemas.microsoft.com/office/drawing/2014/main" id="{87AF877A-56A1-8235-0EB6-9B6078D4AF89}"/>
              </a:ext>
            </a:extLst>
          </p:cNvPr>
          <p:cNvSpPr/>
          <p:nvPr/>
        </p:nvSpPr>
        <p:spPr>
          <a:xfrm>
            <a:off x="1400660" y="3732572"/>
            <a:ext cx="72008" cy="936104"/>
          </a:xfrm>
          <a:prstGeom prst="leftBracket">
            <a:avLst/>
          </a:prstGeom>
          <a:ln w="28575">
            <a:solidFill>
              <a:srgbClr val="0000FF"/>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10" name="左中括号 9">
            <a:extLst>
              <a:ext uri="{FF2B5EF4-FFF2-40B4-BE49-F238E27FC236}">
                <a16:creationId xmlns:a16="http://schemas.microsoft.com/office/drawing/2014/main" id="{8F34F668-61DB-B685-8056-A14A2DECEB4C}"/>
              </a:ext>
            </a:extLst>
          </p:cNvPr>
          <p:cNvSpPr/>
          <p:nvPr/>
        </p:nvSpPr>
        <p:spPr>
          <a:xfrm>
            <a:off x="1256644" y="3390638"/>
            <a:ext cx="72008" cy="1278038"/>
          </a:xfrm>
          <a:prstGeom prst="leftBracket">
            <a:avLst/>
          </a:prstGeom>
          <a:ln w="28575">
            <a:solidFill>
              <a:srgbClr val="0000FF"/>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11" name="左中括号 10">
            <a:extLst>
              <a:ext uri="{FF2B5EF4-FFF2-40B4-BE49-F238E27FC236}">
                <a16:creationId xmlns:a16="http://schemas.microsoft.com/office/drawing/2014/main" id="{0685FF5B-06E1-3962-6318-F43D23A3DE7E}"/>
              </a:ext>
            </a:extLst>
          </p:cNvPr>
          <p:cNvSpPr/>
          <p:nvPr/>
        </p:nvSpPr>
        <p:spPr>
          <a:xfrm>
            <a:off x="1472668" y="4956708"/>
            <a:ext cx="72008" cy="936104"/>
          </a:xfrm>
          <a:prstGeom prst="leftBracket">
            <a:avLst/>
          </a:prstGeom>
          <a:ln w="28575">
            <a:solidFill>
              <a:srgbClr val="009999"/>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12" name="左中括号 11">
            <a:extLst>
              <a:ext uri="{FF2B5EF4-FFF2-40B4-BE49-F238E27FC236}">
                <a16:creationId xmlns:a16="http://schemas.microsoft.com/office/drawing/2014/main" id="{515FCB56-FA50-F5B6-5F68-09C9E0F92B05}"/>
              </a:ext>
            </a:extLst>
          </p:cNvPr>
          <p:cNvSpPr/>
          <p:nvPr/>
        </p:nvSpPr>
        <p:spPr>
          <a:xfrm>
            <a:off x="1040620" y="2508436"/>
            <a:ext cx="72008" cy="1854102"/>
          </a:xfrm>
          <a:prstGeom prst="leftBracket">
            <a:avLst/>
          </a:prstGeom>
          <a:ln w="28575">
            <a:solidFill>
              <a:srgbClr val="FF0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13" name="文本框 12">
            <a:extLst>
              <a:ext uri="{FF2B5EF4-FFF2-40B4-BE49-F238E27FC236}">
                <a16:creationId xmlns:a16="http://schemas.microsoft.com/office/drawing/2014/main" id="{4E59A7FA-DDA8-1E77-3798-F7C85495E232}"/>
              </a:ext>
            </a:extLst>
          </p:cNvPr>
          <p:cNvSpPr txBox="1"/>
          <p:nvPr/>
        </p:nvSpPr>
        <p:spPr>
          <a:xfrm>
            <a:off x="568336" y="2790473"/>
            <a:ext cx="194692" cy="1200329"/>
          </a:xfrm>
          <a:prstGeom prst="rect">
            <a:avLst/>
          </a:prstGeom>
          <a:noFill/>
        </p:spPr>
        <p:txBody>
          <a:bodyPr wrap="square" rtlCol="0">
            <a:spAutoFit/>
          </a:bodyPr>
          <a:lstStyle/>
          <a:p>
            <a:r>
              <a:rPr kumimoji="1" lang="zh-CN" altLang="en-US" dirty="0">
                <a:latin typeface="Microsoft YaHei" panose="020B0503020204020204" pitchFamily="34" charset="-122"/>
                <a:ea typeface="Microsoft YaHei" panose="020B0503020204020204" pitchFamily="34" charset="-122"/>
              </a:rPr>
              <a:t>最长子段</a:t>
            </a:r>
          </a:p>
        </p:txBody>
      </p:sp>
    </p:spTree>
    <p:extLst>
      <p:ext uri="{BB962C8B-B14F-4D97-AF65-F5344CB8AC3E}">
        <p14:creationId xmlns:p14="http://schemas.microsoft.com/office/powerpoint/2010/main" val="384924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down)">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down)">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1000"/>
                                        <p:tgtEl>
                                          <p:spTgt spid="11"/>
                                        </p:tgtEl>
                                      </p:cBhvr>
                                    </p:animEffect>
                                    <p:anim calcmode="lin" valueType="num">
                                      <p:cBhvr>
                                        <p:cTn id="23" dur="1000" fill="hold"/>
                                        <p:tgtEl>
                                          <p:spTgt spid="11"/>
                                        </p:tgtEl>
                                        <p:attrNameLst>
                                          <p:attrName>ppt_x</p:attrName>
                                        </p:attrNameLst>
                                      </p:cBhvr>
                                      <p:tavLst>
                                        <p:tav tm="0">
                                          <p:val>
                                            <p:strVal val="#ppt_x"/>
                                          </p:val>
                                        </p:tav>
                                        <p:tav tm="100000">
                                          <p:val>
                                            <p:strVal val="#ppt_x"/>
                                          </p:val>
                                        </p:tav>
                                      </p:tavLst>
                                    </p:anim>
                                    <p:anim calcmode="lin" valueType="num">
                                      <p:cBhvr>
                                        <p:cTn id="24"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12"/>
                                        </p:tgtEl>
                                        <p:attrNameLst>
                                          <p:attrName>style.visibility</p:attrName>
                                        </p:attrNameLst>
                                      </p:cBhvr>
                                      <p:to>
                                        <p:strVal val="visible"/>
                                      </p:to>
                                    </p:set>
                                    <p:anim calcmode="lin" valueType="num">
                                      <p:cBhvr additive="base">
                                        <p:cTn id="29" dur="500" fill="hold"/>
                                        <p:tgtEl>
                                          <p:spTgt spid="12"/>
                                        </p:tgtEl>
                                        <p:attrNameLst>
                                          <p:attrName>ppt_x</p:attrName>
                                        </p:attrNameLst>
                                      </p:cBhvr>
                                      <p:tavLst>
                                        <p:tav tm="0">
                                          <p:val>
                                            <p:strVal val="#ppt_x"/>
                                          </p:val>
                                        </p:tav>
                                        <p:tav tm="100000">
                                          <p:val>
                                            <p:strVal val="#ppt_x"/>
                                          </p:val>
                                        </p:tav>
                                      </p:tavLst>
                                    </p:anim>
                                    <p:anim calcmode="lin" valueType="num">
                                      <p:cBhvr additive="base">
                                        <p:cTn id="30"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3" presetClass="entr" presetSubtype="10" fill="hold" grpId="0" nodeType="click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blinds(horizontal)">
                                      <p:cBhvr>
                                        <p:cTn id="3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1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9801"/>
          <p:cNvSpPr txBox="1"/>
          <p:nvPr/>
        </p:nvSpPr>
        <p:spPr>
          <a:xfrm flipV="1">
            <a:off x="0" y="729000"/>
            <a:ext cx="11615165" cy="5400000"/>
          </a:xfrm>
          <a:prstGeom prst="cube">
            <a:avLst>
              <a:gd name="adj" fmla="val 1804"/>
            </a:avLst>
          </a:prstGeom>
          <a:pattFill prst="ltHorz">
            <a:fgClr>
              <a:schemeClr val="bg1">
                <a:lumMod val="9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endParaRPr lang="zh-CN" altLang="en-US" dirty="0"/>
          </a:p>
        </p:txBody>
      </p:sp>
      <p:sp>
        <p:nvSpPr>
          <p:cNvPr id="5" name="六边形 4"/>
          <p:cNvSpPr/>
          <p:nvPr/>
        </p:nvSpPr>
        <p:spPr>
          <a:xfrm rot="5400000">
            <a:off x="-5678865" y="-723361"/>
            <a:ext cx="9564253" cy="8696378"/>
          </a:xfrm>
          <a:prstGeom prst="hexagon">
            <a:avLst>
              <a:gd name="adj" fmla="val 30493"/>
              <a:gd name="vf" fmla="val 115470"/>
            </a:avLst>
          </a:prstGeom>
          <a:gradFill>
            <a:gsLst>
              <a:gs pos="77000">
                <a:srgbClr val="016773"/>
              </a:gs>
              <a:gs pos="100000">
                <a:srgbClr val="007684"/>
              </a:gs>
            </a:gsLst>
            <a:lin ang="5400000" scaled="0"/>
          </a:gradFill>
          <a:ln>
            <a:noFill/>
          </a:ln>
          <a:effectLst>
            <a:outerShdw blurRad="698500" dist="165100" algn="l" rotWithShape="0">
              <a:srgbClr val="013F45">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平行四边形 5"/>
          <p:cNvSpPr/>
          <p:nvPr/>
        </p:nvSpPr>
        <p:spPr>
          <a:xfrm rot="19714174">
            <a:off x="-2503449" y="2643987"/>
            <a:ext cx="7581286" cy="4086054"/>
          </a:xfrm>
          <a:prstGeom prst="parallelogram">
            <a:avLst>
              <a:gd name="adj" fmla="val 61032"/>
            </a:avLst>
          </a:prstGeom>
          <a:solidFill>
            <a:srgbClr val="00ABA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2320891" y="2740372"/>
            <a:ext cx="540023" cy="1384403"/>
          </a:xfrm>
          <a:custGeom>
            <a:avLst/>
            <a:gdLst/>
            <a:ahLst/>
            <a:cxnLst/>
            <a:rect l="l" t="t" r="r" b="b"/>
            <a:pathLst>
              <a:path w="540023" h="1384403">
                <a:moveTo>
                  <a:pt x="195374" y="1232620"/>
                </a:moveTo>
                <a:lnTo>
                  <a:pt x="204155" y="1247987"/>
                </a:lnTo>
                <a:cubicBezTo>
                  <a:pt x="132445" y="1288964"/>
                  <a:pt x="80491" y="1317502"/>
                  <a:pt x="48295" y="1333600"/>
                </a:cubicBezTo>
                <a:cubicBezTo>
                  <a:pt x="42441" y="1337991"/>
                  <a:pt x="37319" y="1336527"/>
                  <a:pt x="32928" y="1329210"/>
                </a:cubicBezTo>
                <a:cubicBezTo>
                  <a:pt x="27074" y="1321892"/>
                  <a:pt x="16830" y="1305062"/>
                  <a:pt x="2195" y="1278720"/>
                </a:cubicBezTo>
                <a:cubicBezTo>
                  <a:pt x="732" y="1277256"/>
                  <a:pt x="0" y="1275793"/>
                  <a:pt x="0" y="1274329"/>
                </a:cubicBezTo>
                <a:close/>
                <a:moveTo>
                  <a:pt x="458800" y="863824"/>
                </a:moveTo>
                <a:cubicBezTo>
                  <a:pt x="460264" y="862361"/>
                  <a:pt x="463190" y="863092"/>
                  <a:pt x="467581" y="866019"/>
                </a:cubicBezTo>
                <a:cubicBezTo>
                  <a:pt x="470508" y="867483"/>
                  <a:pt x="474167" y="870410"/>
                  <a:pt x="478557" y="874800"/>
                </a:cubicBezTo>
                <a:cubicBezTo>
                  <a:pt x="500509" y="892362"/>
                  <a:pt x="515144" y="903338"/>
                  <a:pt x="522461" y="907728"/>
                </a:cubicBezTo>
                <a:cubicBezTo>
                  <a:pt x="528315" y="912119"/>
                  <a:pt x="530510" y="915778"/>
                  <a:pt x="529047" y="918705"/>
                </a:cubicBezTo>
                <a:cubicBezTo>
                  <a:pt x="529047" y="920168"/>
                  <a:pt x="526120" y="922363"/>
                  <a:pt x="520266" y="925290"/>
                </a:cubicBezTo>
                <a:cubicBezTo>
                  <a:pt x="511485" y="928217"/>
                  <a:pt x="507826" y="934071"/>
                  <a:pt x="509290" y="942852"/>
                </a:cubicBezTo>
                <a:cubicBezTo>
                  <a:pt x="509290" y="1112615"/>
                  <a:pt x="508558" y="1223839"/>
                  <a:pt x="507095" y="1276525"/>
                </a:cubicBezTo>
                <a:cubicBezTo>
                  <a:pt x="507095" y="1314575"/>
                  <a:pt x="500509" y="1336527"/>
                  <a:pt x="487338" y="1342381"/>
                </a:cubicBezTo>
                <a:cubicBezTo>
                  <a:pt x="477093" y="1351162"/>
                  <a:pt x="467581" y="1361406"/>
                  <a:pt x="458800" y="1373114"/>
                </a:cubicBezTo>
                <a:cubicBezTo>
                  <a:pt x="450019" y="1381895"/>
                  <a:pt x="442702" y="1385554"/>
                  <a:pt x="436848" y="1384090"/>
                </a:cubicBezTo>
                <a:cubicBezTo>
                  <a:pt x="432457" y="1381163"/>
                  <a:pt x="430994" y="1373846"/>
                  <a:pt x="432457" y="1362138"/>
                </a:cubicBezTo>
                <a:cubicBezTo>
                  <a:pt x="436848" y="1347503"/>
                  <a:pt x="433921" y="1337259"/>
                  <a:pt x="423677" y="1331405"/>
                </a:cubicBezTo>
                <a:cubicBezTo>
                  <a:pt x="413432" y="1321161"/>
                  <a:pt x="392212" y="1307989"/>
                  <a:pt x="360015" y="1291891"/>
                </a:cubicBezTo>
                <a:lnTo>
                  <a:pt x="366601" y="1278720"/>
                </a:lnTo>
                <a:lnTo>
                  <a:pt x="443434" y="1294086"/>
                </a:lnTo>
                <a:cubicBezTo>
                  <a:pt x="447824" y="1276525"/>
                  <a:pt x="450019" y="1152861"/>
                  <a:pt x="450019" y="923095"/>
                </a:cubicBezTo>
                <a:lnTo>
                  <a:pt x="278792" y="929681"/>
                </a:lnTo>
                <a:lnTo>
                  <a:pt x="274402" y="1221644"/>
                </a:lnTo>
                <a:cubicBezTo>
                  <a:pt x="302208" y="1173349"/>
                  <a:pt x="323428" y="1130177"/>
                  <a:pt x="338063" y="1092127"/>
                </a:cubicBezTo>
                <a:cubicBezTo>
                  <a:pt x="323428" y="1061394"/>
                  <a:pt x="305135" y="1027002"/>
                  <a:pt x="283183" y="988951"/>
                </a:cubicBezTo>
                <a:lnTo>
                  <a:pt x="296354" y="980171"/>
                </a:lnTo>
                <a:cubicBezTo>
                  <a:pt x="318306" y="1005050"/>
                  <a:pt x="337332" y="1028465"/>
                  <a:pt x="353430" y="1050417"/>
                </a:cubicBezTo>
                <a:cubicBezTo>
                  <a:pt x="357820" y="1038710"/>
                  <a:pt x="362211" y="1026270"/>
                  <a:pt x="366601" y="1013099"/>
                </a:cubicBezTo>
                <a:cubicBezTo>
                  <a:pt x="373918" y="986756"/>
                  <a:pt x="378309" y="966999"/>
                  <a:pt x="379772" y="953828"/>
                </a:cubicBezTo>
                <a:cubicBezTo>
                  <a:pt x="379772" y="947974"/>
                  <a:pt x="384163" y="947242"/>
                  <a:pt x="392944" y="951633"/>
                </a:cubicBezTo>
                <a:cubicBezTo>
                  <a:pt x="397334" y="956023"/>
                  <a:pt x="406847" y="961877"/>
                  <a:pt x="421481" y="969194"/>
                </a:cubicBezTo>
                <a:cubicBezTo>
                  <a:pt x="427335" y="972121"/>
                  <a:pt x="430994" y="974317"/>
                  <a:pt x="432457" y="975780"/>
                </a:cubicBezTo>
                <a:cubicBezTo>
                  <a:pt x="436848" y="977244"/>
                  <a:pt x="436848" y="983098"/>
                  <a:pt x="432457" y="993342"/>
                </a:cubicBezTo>
                <a:cubicBezTo>
                  <a:pt x="430994" y="997732"/>
                  <a:pt x="428067" y="1004318"/>
                  <a:pt x="423677" y="1013099"/>
                </a:cubicBezTo>
                <a:cubicBezTo>
                  <a:pt x="420750" y="1021880"/>
                  <a:pt x="417823" y="1028465"/>
                  <a:pt x="414896" y="1032856"/>
                </a:cubicBezTo>
                <a:cubicBezTo>
                  <a:pt x="406115" y="1054808"/>
                  <a:pt x="397334" y="1075297"/>
                  <a:pt x="388553" y="1094322"/>
                </a:cubicBezTo>
                <a:cubicBezTo>
                  <a:pt x="413432" y="1127982"/>
                  <a:pt x="430994" y="1153593"/>
                  <a:pt x="441238" y="1171154"/>
                </a:cubicBezTo>
                <a:cubicBezTo>
                  <a:pt x="448556" y="1182862"/>
                  <a:pt x="448556" y="1193838"/>
                  <a:pt x="441238" y="1204082"/>
                </a:cubicBezTo>
                <a:cubicBezTo>
                  <a:pt x="429531" y="1224571"/>
                  <a:pt x="417823" y="1239206"/>
                  <a:pt x="406115" y="1247987"/>
                </a:cubicBezTo>
                <a:cubicBezTo>
                  <a:pt x="391480" y="1211400"/>
                  <a:pt x="376845" y="1175545"/>
                  <a:pt x="362211" y="1140421"/>
                </a:cubicBezTo>
                <a:cubicBezTo>
                  <a:pt x="338795" y="1179935"/>
                  <a:pt x="308794" y="1216522"/>
                  <a:pt x="272207" y="1250182"/>
                </a:cubicBezTo>
                <a:lnTo>
                  <a:pt x="272207" y="1337991"/>
                </a:lnTo>
                <a:cubicBezTo>
                  <a:pt x="272207" y="1346771"/>
                  <a:pt x="269280" y="1351894"/>
                  <a:pt x="263426" y="1353357"/>
                </a:cubicBezTo>
                <a:cubicBezTo>
                  <a:pt x="248791" y="1363602"/>
                  <a:pt x="234156" y="1370919"/>
                  <a:pt x="219522" y="1375309"/>
                </a:cubicBezTo>
                <a:cubicBezTo>
                  <a:pt x="212204" y="1376773"/>
                  <a:pt x="209277" y="1373846"/>
                  <a:pt x="210741" y="1366528"/>
                </a:cubicBezTo>
                <a:cubicBezTo>
                  <a:pt x="213668" y="1307989"/>
                  <a:pt x="216595" y="1202619"/>
                  <a:pt x="219522" y="1050417"/>
                </a:cubicBezTo>
                <a:cubicBezTo>
                  <a:pt x="220985" y="1005050"/>
                  <a:pt x="221717" y="975048"/>
                  <a:pt x="221717" y="960414"/>
                </a:cubicBezTo>
                <a:cubicBezTo>
                  <a:pt x="221717" y="932608"/>
                  <a:pt x="221717" y="906265"/>
                  <a:pt x="221717" y="881386"/>
                </a:cubicBezTo>
                <a:cubicBezTo>
                  <a:pt x="221717" y="876995"/>
                  <a:pt x="222449" y="874800"/>
                  <a:pt x="223912" y="874800"/>
                </a:cubicBezTo>
                <a:cubicBezTo>
                  <a:pt x="223912" y="873337"/>
                  <a:pt x="226107" y="873337"/>
                  <a:pt x="230498" y="874800"/>
                </a:cubicBezTo>
                <a:cubicBezTo>
                  <a:pt x="242206" y="879191"/>
                  <a:pt x="259035" y="887972"/>
                  <a:pt x="280988" y="901143"/>
                </a:cubicBezTo>
                <a:lnTo>
                  <a:pt x="434653" y="894557"/>
                </a:lnTo>
                <a:cubicBezTo>
                  <a:pt x="434653" y="894557"/>
                  <a:pt x="435384" y="894557"/>
                  <a:pt x="436848" y="894557"/>
                </a:cubicBezTo>
                <a:cubicBezTo>
                  <a:pt x="445629" y="893094"/>
                  <a:pt x="450019" y="890167"/>
                  <a:pt x="450019" y="885776"/>
                </a:cubicBezTo>
                <a:cubicBezTo>
                  <a:pt x="452946" y="882849"/>
                  <a:pt x="454410" y="878459"/>
                  <a:pt x="454410" y="872605"/>
                </a:cubicBezTo>
                <a:cubicBezTo>
                  <a:pt x="455873" y="866751"/>
                  <a:pt x="457337" y="863824"/>
                  <a:pt x="458800" y="863824"/>
                </a:cubicBezTo>
                <a:close/>
                <a:moveTo>
                  <a:pt x="111956" y="857239"/>
                </a:moveTo>
                <a:cubicBezTo>
                  <a:pt x="113420" y="855775"/>
                  <a:pt x="115615" y="856507"/>
                  <a:pt x="118542" y="859434"/>
                </a:cubicBezTo>
                <a:cubicBezTo>
                  <a:pt x="120005" y="860897"/>
                  <a:pt x="123664" y="863092"/>
                  <a:pt x="129518" y="866019"/>
                </a:cubicBezTo>
                <a:cubicBezTo>
                  <a:pt x="155860" y="880654"/>
                  <a:pt x="170495" y="889435"/>
                  <a:pt x="173422" y="892362"/>
                </a:cubicBezTo>
                <a:cubicBezTo>
                  <a:pt x="177813" y="895289"/>
                  <a:pt x="177081" y="899679"/>
                  <a:pt x="171227" y="905533"/>
                </a:cubicBezTo>
                <a:cubicBezTo>
                  <a:pt x="166836" y="909924"/>
                  <a:pt x="158787" y="919436"/>
                  <a:pt x="147080" y="934071"/>
                </a:cubicBezTo>
                <a:cubicBezTo>
                  <a:pt x="110493" y="980902"/>
                  <a:pt x="81223" y="1013099"/>
                  <a:pt x="59271" y="1030660"/>
                </a:cubicBezTo>
                <a:lnTo>
                  <a:pt x="131713" y="1021880"/>
                </a:lnTo>
                <a:cubicBezTo>
                  <a:pt x="136103" y="1014562"/>
                  <a:pt x="139762" y="1007977"/>
                  <a:pt x="142689" y="1002123"/>
                </a:cubicBezTo>
                <a:cubicBezTo>
                  <a:pt x="150006" y="988951"/>
                  <a:pt x="155860" y="975048"/>
                  <a:pt x="160251" y="960414"/>
                </a:cubicBezTo>
                <a:cubicBezTo>
                  <a:pt x="161714" y="957487"/>
                  <a:pt x="163178" y="956023"/>
                  <a:pt x="164641" y="956023"/>
                </a:cubicBezTo>
                <a:cubicBezTo>
                  <a:pt x="164641" y="954560"/>
                  <a:pt x="166105" y="955292"/>
                  <a:pt x="169032" y="958218"/>
                </a:cubicBezTo>
                <a:cubicBezTo>
                  <a:pt x="193911" y="974317"/>
                  <a:pt x="209277" y="986024"/>
                  <a:pt x="215131" y="993342"/>
                </a:cubicBezTo>
                <a:cubicBezTo>
                  <a:pt x="217326" y="994074"/>
                  <a:pt x="218424" y="995537"/>
                  <a:pt x="218424" y="997732"/>
                </a:cubicBezTo>
                <a:cubicBezTo>
                  <a:pt x="218424" y="999927"/>
                  <a:pt x="217326" y="1002854"/>
                  <a:pt x="215131" y="1006513"/>
                </a:cubicBezTo>
                <a:cubicBezTo>
                  <a:pt x="212204" y="1009440"/>
                  <a:pt x="207814" y="1014562"/>
                  <a:pt x="201960" y="1021880"/>
                </a:cubicBezTo>
                <a:cubicBezTo>
                  <a:pt x="194643" y="1029197"/>
                  <a:pt x="189520" y="1035051"/>
                  <a:pt x="186593" y="1039441"/>
                </a:cubicBezTo>
                <a:cubicBezTo>
                  <a:pt x="154397" y="1084809"/>
                  <a:pt x="121469" y="1123591"/>
                  <a:pt x="87809" y="1155788"/>
                </a:cubicBezTo>
                <a:lnTo>
                  <a:pt x="190984" y="1140421"/>
                </a:lnTo>
                <a:lnTo>
                  <a:pt x="199765" y="1160178"/>
                </a:lnTo>
                <a:lnTo>
                  <a:pt x="87809" y="1199692"/>
                </a:lnTo>
                <a:cubicBezTo>
                  <a:pt x="67320" y="1208473"/>
                  <a:pt x="54149" y="1215790"/>
                  <a:pt x="48295" y="1221644"/>
                </a:cubicBezTo>
                <a:lnTo>
                  <a:pt x="15367" y="1162373"/>
                </a:lnTo>
                <a:cubicBezTo>
                  <a:pt x="34392" y="1159447"/>
                  <a:pt x="48295" y="1150666"/>
                  <a:pt x="57076" y="1136031"/>
                </a:cubicBezTo>
                <a:cubicBezTo>
                  <a:pt x="76101" y="1109688"/>
                  <a:pt x="94394" y="1083346"/>
                  <a:pt x="111956" y="1057003"/>
                </a:cubicBezTo>
                <a:lnTo>
                  <a:pt x="68052" y="1070174"/>
                </a:lnTo>
                <a:cubicBezTo>
                  <a:pt x="51954" y="1076028"/>
                  <a:pt x="39514" y="1082614"/>
                  <a:pt x="30733" y="1089931"/>
                </a:cubicBezTo>
                <a:lnTo>
                  <a:pt x="0" y="1037246"/>
                </a:lnTo>
                <a:cubicBezTo>
                  <a:pt x="13171" y="1032856"/>
                  <a:pt x="23416" y="1026270"/>
                  <a:pt x="30733" y="1017489"/>
                </a:cubicBezTo>
                <a:cubicBezTo>
                  <a:pt x="61466" y="967731"/>
                  <a:pt x="82687" y="928949"/>
                  <a:pt x="94394" y="901143"/>
                </a:cubicBezTo>
                <a:cubicBezTo>
                  <a:pt x="101712" y="885045"/>
                  <a:pt x="106834" y="871873"/>
                  <a:pt x="109761" y="861629"/>
                </a:cubicBezTo>
                <a:cubicBezTo>
                  <a:pt x="111224" y="858702"/>
                  <a:pt x="111956" y="857239"/>
                  <a:pt x="111956" y="857239"/>
                </a:cubicBezTo>
                <a:close/>
                <a:moveTo>
                  <a:pt x="498314" y="233425"/>
                </a:moveTo>
                <a:cubicBezTo>
                  <a:pt x="501241" y="236352"/>
                  <a:pt x="504900" y="240011"/>
                  <a:pt x="509290" y="244402"/>
                </a:cubicBezTo>
                <a:cubicBezTo>
                  <a:pt x="518071" y="254646"/>
                  <a:pt x="524656" y="261231"/>
                  <a:pt x="529047" y="264158"/>
                </a:cubicBezTo>
                <a:cubicBezTo>
                  <a:pt x="531974" y="267085"/>
                  <a:pt x="532706" y="270012"/>
                  <a:pt x="531242" y="272939"/>
                </a:cubicBezTo>
                <a:cubicBezTo>
                  <a:pt x="529779" y="274403"/>
                  <a:pt x="526852" y="275135"/>
                  <a:pt x="522461" y="275135"/>
                </a:cubicBezTo>
                <a:cubicBezTo>
                  <a:pt x="510753" y="273671"/>
                  <a:pt x="490997" y="273671"/>
                  <a:pt x="463190" y="275135"/>
                </a:cubicBezTo>
                <a:cubicBezTo>
                  <a:pt x="445629" y="275135"/>
                  <a:pt x="431726" y="275135"/>
                  <a:pt x="421481" y="275135"/>
                </a:cubicBezTo>
                <a:lnTo>
                  <a:pt x="381968" y="277330"/>
                </a:lnTo>
                <a:cubicBezTo>
                  <a:pt x="387821" y="278793"/>
                  <a:pt x="390017" y="280988"/>
                  <a:pt x="388553" y="283915"/>
                </a:cubicBezTo>
                <a:lnTo>
                  <a:pt x="388553" y="336601"/>
                </a:lnTo>
                <a:lnTo>
                  <a:pt x="436848" y="334405"/>
                </a:lnTo>
                <a:cubicBezTo>
                  <a:pt x="442702" y="332942"/>
                  <a:pt x="452214" y="331478"/>
                  <a:pt x="465386" y="330015"/>
                </a:cubicBezTo>
                <a:cubicBezTo>
                  <a:pt x="478557" y="328551"/>
                  <a:pt x="487338" y="327820"/>
                  <a:pt x="491728" y="327820"/>
                </a:cubicBezTo>
                <a:cubicBezTo>
                  <a:pt x="500509" y="336601"/>
                  <a:pt x="508558" y="344650"/>
                  <a:pt x="515876" y="351967"/>
                </a:cubicBezTo>
                <a:cubicBezTo>
                  <a:pt x="518803" y="354894"/>
                  <a:pt x="520266" y="357089"/>
                  <a:pt x="520266" y="358553"/>
                </a:cubicBezTo>
                <a:cubicBezTo>
                  <a:pt x="518803" y="360016"/>
                  <a:pt x="515876" y="360748"/>
                  <a:pt x="511485" y="360748"/>
                </a:cubicBezTo>
                <a:cubicBezTo>
                  <a:pt x="492460" y="360748"/>
                  <a:pt x="475630" y="361480"/>
                  <a:pt x="460995" y="362943"/>
                </a:cubicBezTo>
                <a:lnTo>
                  <a:pt x="388553" y="367334"/>
                </a:lnTo>
                <a:lnTo>
                  <a:pt x="388553" y="446361"/>
                </a:lnTo>
                <a:cubicBezTo>
                  <a:pt x="426604" y="452215"/>
                  <a:pt x="477093" y="452947"/>
                  <a:pt x="540023" y="448556"/>
                </a:cubicBezTo>
                <a:lnTo>
                  <a:pt x="537828" y="463923"/>
                </a:lnTo>
                <a:cubicBezTo>
                  <a:pt x="523193" y="472704"/>
                  <a:pt x="507095" y="487339"/>
                  <a:pt x="489533" y="507827"/>
                </a:cubicBezTo>
                <a:cubicBezTo>
                  <a:pt x="485143" y="518072"/>
                  <a:pt x="475630" y="521730"/>
                  <a:pt x="460995" y="518803"/>
                </a:cubicBezTo>
                <a:cubicBezTo>
                  <a:pt x="358552" y="518803"/>
                  <a:pt x="289769" y="483680"/>
                  <a:pt x="254645" y="413433"/>
                </a:cubicBezTo>
                <a:cubicBezTo>
                  <a:pt x="235620" y="463191"/>
                  <a:pt x="200496" y="503437"/>
                  <a:pt x="149275" y="534170"/>
                </a:cubicBezTo>
                <a:lnTo>
                  <a:pt x="140494" y="525389"/>
                </a:lnTo>
                <a:cubicBezTo>
                  <a:pt x="172690" y="477094"/>
                  <a:pt x="193911" y="425141"/>
                  <a:pt x="204155" y="369529"/>
                </a:cubicBezTo>
                <a:cubicBezTo>
                  <a:pt x="208546" y="346113"/>
                  <a:pt x="210741" y="325624"/>
                  <a:pt x="210741" y="308063"/>
                </a:cubicBezTo>
                <a:cubicBezTo>
                  <a:pt x="210741" y="303672"/>
                  <a:pt x="211473" y="301477"/>
                  <a:pt x="212936" y="301477"/>
                </a:cubicBezTo>
                <a:cubicBezTo>
                  <a:pt x="214399" y="300014"/>
                  <a:pt x="217326" y="300014"/>
                  <a:pt x="221717" y="301477"/>
                </a:cubicBezTo>
                <a:cubicBezTo>
                  <a:pt x="239279" y="307331"/>
                  <a:pt x="256840" y="313185"/>
                  <a:pt x="274402" y="319039"/>
                </a:cubicBezTo>
                <a:cubicBezTo>
                  <a:pt x="278792" y="323429"/>
                  <a:pt x="280256" y="327820"/>
                  <a:pt x="278792" y="332210"/>
                </a:cubicBezTo>
                <a:cubicBezTo>
                  <a:pt x="278792" y="335137"/>
                  <a:pt x="276597" y="342454"/>
                  <a:pt x="272207" y="354162"/>
                </a:cubicBezTo>
                <a:cubicBezTo>
                  <a:pt x="267816" y="367334"/>
                  <a:pt x="264889" y="376846"/>
                  <a:pt x="263426" y="382700"/>
                </a:cubicBezTo>
                <a:cubicBezTo>
                  <a:pt x="280988" y="401725"/>
                  <a:pt x="300745" y="416360"/>
                  <a:pt x="322697" y="426604"/>
                </a:cubicBezTo>
                <a:lnTo>
                  <a:pt x="322697" y="279525"/>
                </a:lnTo>
                <a:lnTo>
                  <a:pt x="285378" y="279525"/>
                </a:lnTo>
                <a:cubicBezTo>
                  <a:pt x="266353" y="279525"/>
                  <a:pt x="238547" y="280988"/>
                  <a:pt x="201960" y="283915"/>
                </a:cubicBezTo>
                <a:lnTo>
                  <a:pt x="180008" y="250987"/>
                </a:lnTo>
                <a:cubicBezTo>
                  <a:pt x="194643" y="250987"/>
                  <a:pt x="218790" y="250255"/>
                  <a:pt x="252450" y="248792"/>
                </a:cubicBezTo>
                <a:cubicBezTo>
                  <a:pt x="265621" y="248792"/>
                  <a:pt x="273670" y="248792"/>
                  <a:pt x="276597" y="248792"/>
                </a:cubicBezTo>
                <a:lnTo>
                  <a:pt x="406115" y="244402"/>
                </a:lnTo>
                <a:cubicBezTo>
                  <a:pt x="409042" y="244402"/>
                  <a:pt x="413432" y="244402"/>
                  <a:pt x="419286" y="244402"/>
                </a:cubicBezTo>
                <a:cubicBezTo>
                  <a:pt x="457337" y="241475"/>
                  <a:pt x="483679" y="237816"/>
                  <a:pt x="498314" y="233425"/>
                </a:cubicBezTo>
                <a:close/>
                <a:moveTo>
                  <a:pt x="377577" y="136836"/>
                </a:moveTo>
                <a:lnTo>
                  <a:pt x="289769" y="141226"/>
                </a:lnTo>
                <a:lnTo>
                  <a:pt x="289769" y="178545"/>
                </a:lnTo>
                <a:lnTo>
                  <a:pt x="384163" y="174155"/>
                </a:lnTo>
                <a:cubicBezTo>
                  <a:pt x="395871" y="174155"/>
                  <a:pt x="406115" y="173423"/>
                  <a:pt x="414896" y="171959"/>
                </a:cubicBezTo>
                <a:lnTo>
                  <a:pt x="414896" y="136836"/>
                </a:lnTo>
                <a:cubicBezTo>
                  <a:pt x="406115" y="136836"/>
                  <a:pt x="393675" y="136836"/>
                  <a:pt x="377577" y="136836"/>
                </a:cubicBezTo>
                <a:close/>
                <a:moveTo>
                  <a:pt x="417091" y="68784"/>
                </a:moveTo>
                <a:lnTo>
                  <a:pt x="289769" y="73175"/>
                </a:lnTo>
                <a:lnTo>
                  <a:pt x="289769" y="112689"/>
                </a:lnTo>
                <a:lnTo>
                  <a:pt x="370991" y="108298"/>
                </a:lnTo>
                <a:cubicBezTo>
                  <a:pt x="375382" y="108298"/>
                  <a:pt x="381968" y="107566"/>
                  <a:pt x="390748" y="106103"/>
                </a:cubicBezTo>
                <a:cubicBezTo>
                  <a:pt x="398066" y="106103"/>
                  <a:pt x="403188" y="106103"/>
                  <a:pt x="406115" y="106103"/>
                </a:cubicBezTo>
                <a:cubicBezTo>
                  <a:pt x="409042" y="110493"/>
                  <a:pt x="412701" y="114884"/>
                  <a:pt x="417091" y="119274"/>
                </a:cubicBezTo>
                <a:close/>
                <a:moveTo>
                  <a:pt x="423677" y="11709"/>
                </a:moveTo>
                <a:cubicBezTo>
                  <a:pt x="425140" y="10245"/>
                  <a:pt x="428067" y="10977"/>
                  <a:pt x="432457" y="13904"/>
                </a:cubicBezTo>
                <a:cubicBezTo>
                  <a:pt x="439775" y="19758"/>
                  <a:pt x="451483" y="28539"/>
                  <a:pt x="467581" y="40247"/>
                </a:cubicBezTo>
                <a:cubicBezTo>
                  <a:pt x="480752" y="47564"/>
                  <a:pt x="488801" y="52686"/>
                  <a:pt x="491728" y="55613"/>
                </a:cubicBezTo>
                <a:cubicBezTo>
                  <a:pt x="497582" y="60003"/>
                  <a:pt x="500509" y="63662"/>
                  <a:pt x="500509" y="66589"/>
                </a:cubicBezTo>
                <a:cubicBezTo>
                  <a:pt x="500509" y="69516"/>
                  <a:pt x="497582" y="71711"/>
                  <a:pt x="491728" y="73175"/>
                </a:cubicBezTo>
                <a:cubicBezTo>
                  <a:pt x="482947" y="76102"/>
                  <a:pt x="479289" y="81956"/>
                  <a:pt x="480752" y="90736"/>
                </a:cubicBezTo>
                <a:cubicBezTo>
                  <a:pt x="479289" y="106835"/>
                  <a:pt x="478557" y="141226"/>
                  <a:pt x="478557" y="193912"/>
                </a:cubicBezTo>
                <a:cubicBezTo>
                  <a:pt x="478557" y="198302"/>
                  <a:pt x="477825" y="201229"/>
                  <a:pt x="476362" y="202692"/>
                </a:cubicBezTo>
                <a:cubicBezTo>
                  <a:pt x="467581" y="207083"/>
                  <a:pt x="450019" y="212937"/>
                  <a:pt x="423677" y="220254"/>
                </a:cubicBezTo>
                <a:cubicBezTo>
                  <a:pt x="416359" y="221718"/>
                  <a:pt x="413432" y="219522"/>
                  <a:pt x="414896" y="213668"/>
                </a:cubicBezTo>
                <a:lnTo>
                  <a:pt x="414896" y="202692"/>
                </a:lnTo>
                <a:cubicBezTo>
                  <a:pt x="407578" y="202692"/>
                  <a:pt x="399529" y="202692"/>
                  <a:pt x="390748" y="202692"/>
                </a:cubicBezTo>
                <a:lnTo>
                  <a:pt x="289769" y="207083"/>
                </a:lnTo>
                <a:cubicBezTo>
                  <a:pt x="289769" y="212937"/>
                  <a:pt x="288305" y="216595"/>
                  <a:pt x="285378" y="218059"/>
                </a:cubicBezTo>
                <a:cubicBezTo>
                  <a:pt x="266353" y="225376"/>
                  <a:pt x="248791" y="230498"/>
                  <a:pt x="232693" y="233425"/>
                </a:cubicBezTo>
                <a:cubicBezTo>
                  <a:pt x="229766" y="234889"/>
                  <a:pt x="227571" y="234889"/>
                  <a:pt x="226107" y="233425"/>
                </a:cubicBezTo>
                <a:cubicBezTo>
                  <a:pt x="226107" y="233425"/>
                  <a:pt x="226107" y="231962"/>
                  <a:pt x="226107" y="229035"/>
                </a:cubicBezTo>
                <a:cubicBezTo>
                  <a:pt x="226107" y="218791"/>
                  <a:pt x="226107" y="196839"/>
                  <a:pt x="226107" y="163179"/>
                </a:cubicBezTo>
                <a:cubicBezTo>
                  <a:pt x="227571" y="123665"/>
                  <a:pt x="228302" y="95859"/>
                  <a:pt x="228302" y="79760"/>
                </a:cubicBezTo>
                <a:cubicBezTo>
                  <a:pt x="228302" y="63662"/>
                  <a:pt x="228302" y="47564"/>
                  <a:pt x="228302" y="31466"/>
                </a:cubicBezTo>
                <a:cubicBezTo>
                  <a:pt x="226839" y="27075"/>
                  <a:pt x="226839" y="24148"/>
                  <a:pt x="228302" y="22685"/>
                </a:cubicBezTo>
                <a:cubicBezTo>
                  <a:pt x="229766" y="21221"/>
                  <a:pt x="231961" y="21221"/>
                  <a:pt x="234888" y="22685"/>
                </a:cubicBezTo>
                <a:cubicBezTo>
                  <a:pt x="243669" y="25612"/>
                  <a:pt x="258304" y="31466"/>
                  <a:pt x="278792" y="40247"/>
                </a:cubicBezTo>
                <a:cubicBezTo>
                  <a:pt x="283183" y="41710"/>
                  <a:pt x="286842" y="43173"/>
                  <a:pt x="289769" y="44637"/>
                </a:cubicBezTo>
                <a:lnTo>
                  <a:pt x="406115" y="40247"/>
                </a:lnTo>
                <a:cubicBezTo>
                  <a:pt x="410505" y="40247"/>
                  <a:pt x="414164" y="38051"/>
                  <a:pt x="417091" y="33661"/>
                </a:cubicBezTo>
                <a:cubicBezTo>
                  <a:pt x="420018" y="29270"/>
                  <a:pt x="421481" y="24148"/>
                  <a:pt x="421481" y="18294"/>
                </a:cubicBezTo>
                <a:cubicBezTo>
                  <a:pt x="422945" y="13904"/>
                  <a:pt x="423677" y="11709"/>
                  <a:pt x="423677" y="11709"/>
                </a:cubicBezTo>
                <a:close/>
                <a:moveTo>
                  <a:pt x="83418" y="733"/>
                </a:moveTo>
                <a:cubicBezTo>
                  <a:pt x="84882" y="-731"/>
                  <a:pt x="88540" y="1"/>
                  <a:pt x="94394" y="2928"/>
                </a:cubicBezTo>
                <a:cubicBezTo>
                  <a:pt x="114883" y="8782"/>
                  <a:pt x="132445" y="16099"/>
                  <a:pt x="147080" y="24880"/>
                </a:cubicBezTo>
                <a:cubicBezTo>
                  <a:pt x="151470" y="26343"/>
                  <a:pt x="153665" y="30002"/>
                  <a:pt x="153665" y="35856"/>
                </a:cubicBezTo>
                <a:cubicBezTo>
                  <a:pt x="152202" y="46100"/>
                  <a:pt x="151470" y="65857"/>
                  <a:pt x="151470" y="95127"/>
                </a:cubicBezTo>
                <a:lnTo>
                  <a:pt x="151470" y="123665"/>
                </a:lnTo>
                <a:cubicBezTo>
                  <a:pt x="166105" y="120738"/>
                  <a:pt x="180008" y="118543"/>
                  <a:pt x="193179" y="117079"/>
                </a:cubicBezTo>
                <a:cubicBezTo>
                  <a:pt x="201960" y="127323"/>
                  <a:pt x="210009" y="136104"/>
                  <a:pt x="217326" y="143422"/>
                </a:cubicBezTo>
                <a:cubicBezTo>
                  <a:pt x="218790" y="146349"/>
                  <a:pt x="219522" y="148544"/>
                  <a:pt x="219522" y="150007"/>
                </a:cubicBezTo>
                <a:cubicBezTo>
                  <a:pt x="218058" y="151471"/>
                  <a:pt x="215131" y="152202"/>
                  <a:pt x="210741" y="152202"/>
                </a:cubicBezTo>
                <a:cubicBezTo>
                  <a:pt x="187325" y="152202"/>
                  <a:pt x="168300" y="152934"/>
                  <a:pt x="153665" y="154398"/>
                </a:cubicBezTo>
                <a:lnTo>
                  <a:pt x="151470" y="154398"/>
                </a:lnTo>
                <a:cubicBezTo>
                  <a:pt x="151470" y="179277"/>
                  <a:pt x="151470" y="204888"/>
                  <a:pt x="151470" y="231230"/>
                </a:cubicBezTo>
                <a:lnTo>
                  <a:pt x="206350" y="211473"/>
                </a:lnTo>
                <a:lnTo>
                  <a:pt x="212936" y="222449"/>
                </a:lnTo>
                <a:cubicBezTo>
                  <a:pt x="195374" y="235621"/>
                  <a:pt x="174886" y="250255"/>
                  <a:pt x="151470" y="266354"/>
                </a:cubicBezTo>
                <a:cubicBezTo>
                  <a:pt x="151470" y="279525"/>
                  <a:pt x="151470" y="291965"/>
                  <a:pt x="151470" y="303672"/>
                </a:cubicBezTo>
                <a:cubicBezTo>
                  <a:pt x="150006" y="375383"/>
                  <a:pt x="145616" y="419287"/>
                  <a:pt x="138299" y="435385"/>
                </a:cubicBezTo>
                <a:cubicBezTo>
                  <a:pt x="128054" y="467582"/>
                  <a:pt x="110493" y="496119"/>
                  <a:pt x="85614" y="520999"/>
                </a:cubicBezTo>
                <a:cubicBezTo>
                  <a:pt x="73906" y="531243"/>
                  <a:pt x="65857" y="534902"/>
                  <a:pt x="61466" y="531975"/>
                </a:cubicBezTo>
                <a:cubicBezTo>
                  <a:pt x="57076" y="529048"/>
                  <a:pt x="57076" y="520267"/>
                  <a:pt x="61466" y="505632"/>
                </a:cubicBezTo>
                <a:cubicBezTo>
                  <a:pt x="64393" y="490997"/>
                  <a:pt x="62198" y="480021"/>
                  <a:pt x="54881" y="472704"/>
                </a:cubicBezTo>
                <a:cubicBezTo>
                  <a:pt x="46100" y="460996"/>
                  <a:pt x="29270" y="444898"/>
                  <a:pt x="4391" y="424409"/>
                </a:cubicBezTo>
                <a:lnTo>
                  <a:pt x="13171" y="413433"/>
                </a:lnTo>
                <a:lnTo>
                  <a:pt x="74637" y="435385"/>
                </a:lnTo>
                <a:cubicBezTo>
                  <a:pt x="79028" y="410506"/>
                  <a:pt x="82687" y="370260"/>
                  <a:pt x="85614" y="314648"/>
                </a:cubicBezTo>
                <a:cubicBezTo>
                  <a:pt x="82687" y="316112"/>
                  <a:pt x="78296" y="319039"/>
                  <a:pt x="72442" y="323429"/>
                </a:cubicBezTo>
                <a:cubicBezTo>
                  <a:pt x="63661" y="329283"/>
                  <a:pt x="57076" y="333674"/>
                  <a:pt x="52685" y="336601"/>
                </a:cubicBezTo>
                <a:cubicBezTo>
                  <a:pt x="48295" y="339527"/>
                  <a:pt x="44636" y="339527"/>
                  <a:pt x="41709" y="336601"/>
                </a:cubicBezTo>
                <a:cubicBezTo>
                  <a:pt x="41709" y="338064"/>
                  <a:pt x="40977" y="338064"/>
                  <a:pt x="39514" y="336601"/>
                </a:cubicBezTo>
                <a:cubicBezTo>
                  <a:pt x="38051" y="333674"/>
                  <a:pt x="35124" y="330015"/>
                  <a:pt x="30733" y="325624"/>
                </a:cubicBezTo>
                <a:cubicBezTo>
                  <a:pt x="17562" y="308063"/>
                  <a:pt x="8781" y="293428"/>
                  <a:pt x="4391" y="281720"/>
                </a:cubicBezTo>
                <a:lnTo>
                  <a:pt x="85614" y="253182"/>
                </a:lnTo>
                <a:cubicBezTo>
                  <a:pt x="85614" y="222449"/>
                  <a:pt x="85614" y="190985"/>
                  <a:pt x="85614" y="158788"/>
                </a:cubicBezTo>
                <a:lnTo>
                  <a:pt x="74637" y="158788"/>
                </a:lnTo>
                <a:cubicBezTo>
                  <a:pt x="57076" y="161715"/>
                  <a:pt x="40977" y="163179"/>
                  <a:pt x="26343" y="163179"/>
                </a:cubicBezTo>
                <a:lnTo>
                  <a:pt x="6586" y="132446"/>
                </a:lnTo>
                <a:cubicBezTo>
                  <a:pt x="15367" y="132446"/>
                  <a:pt x="27806" y="131714"/>
                  <a:pt x="43904" y="130250"/>
                </a:cubicBezTo>
                <a:cubicBezTo>
                  <a:pt x="54149" y="130250"/>
                  <a:pt x="61466" y="130250"/>
                  <a:pt x="65857" y="130250"/>
                </a:cubicBezTo>
                <a:lnTo>
                  <a:pt x="85614" y="128055"/>
                </a:lnTo>
                <a:lnTo>
                  <a:pt x="85614" y="95127"/>
                </a:lnTo>
                <a:cubicBezTo>
                  <a:pt x="85614" y="55613"/>
                  <a:pt x="84882" y="27807"/>
                  <a:pt x="83418" y="11709"/>
                </a:cubicBezTo>
                <a:cubicBezTo>
                  <a:pt x="81955" y="5855"/>
                  <a:pt x="81955" y="2196"/>
                  <a:pt x="83418" y="733"/>
                </a:cubicBezTo>
                <a:close/>
              </a:path>
            </a:pathLst>
          </a:custGeom>
          <a:solidFill>
            <a:schemeClr val="bg1"/>
          </a:solidFill>
          <a:ln>
            <a:noFill/>
          </a:ln>
          <a:effectLst>
            <a:outerShdw blurRad="38100" dist="38100" dir="2700000" algn="tl">
              <a:srgbClr val="000000">
                <a:alpha val="43137"/>
              </a:srgbClr>
            </a:outerShdw>
          </a:effectLst>
        </p:spPr>
        <p:txBody>
          <a:bodyPr rot="0" spcFirstLastPara="0" vertOverflow="overflow" horzOverflow="overflow" vert="horz" wrap="square" lIns="91440" tIns="45720" rIns="91440" bIns="45720" numCol="1" spcCol="0" rtlCol="0" fromWordArt="0" anchor="t" anchorCtr="0" forceAA="0" compatLnSpc="1">
            <a:noAutofit/>
          </a:bodyPr>
          <a:lstStyle/>
          <a:p>
            <a:pPr algn="ctr"/>
            <a:endParaRPr lang="zh-CN" altLang="en-US" sz="4400" dirty="0">
              <a:solidFill>
                <a:schemeClr val="bg1"/>
              </a:solidFill>
              <a:effectLst>
                <a:outerShdw blurRad="38100" dist="38100" dir="2700000" algn="tl">
                  <a:srgbClr val="000000">
                    <a:alpha val="43137"/>
                  </a:srgbClr>
                </a:outerShdw>
              </a:effectLst>
              <a:latin typeface="方正颜宋简体_中" panose="02000000000000000000" pitchFamily="2" charset="-122"/>
              <a:ea typeface="方正颜宋简体_中" panose="02000000000000000000" pitchFamily="2" charset="-122"/>
              <a:cs typeface="方正颜宋简体_中" panose="02000000000000000000" pitchFamily="2" charset="-122"/>
            </a:endParaRPr>
          </a:p>
        </p:txBody>
      </p:sp>
      <p:sp>
        <p:nvSpPr>
          <p:cNvPr id="9" name="文本框 8"/>
          <p:cNvSpPr txBox="1"/>
          <p:nvPr/>
        </p:nvSpPr>
        <p:spPr>
          <a:xfrm>
            <a:off x="3575727" y="1982872"/>
            <a:ext cx="3871444" cy="3283912"/>
          </a:xfrm>
          <a:prstGeom prst="rect">
            <a:avLst/>
          </a:prstGeom>
          <a:noFill/>
        </p:spPr>
        <p:txBody>
          <a:bodyPr wrap="square" tIns="0" rtlCol="0">
            <a:spAutoFit/>
          </a:bodyPr>
          <a:lstStyle/>
          <a:p>
            <a:pPr>
              <a:lnSpc>
                <a:spcPct val="150000"/>
              </a:lnSpc>
              <a:spcBef>
                <a:spcPts val="600"/>
              </a:spcBef>
            </a:pPr>
            <a:r>
              <a:rPr lang="en-US" altLang="zh-CN" sz="26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rPr>
              <a:t>10.1   </a:t>
            </a:r>
            <a:r>
              <a:rPr lang="zh-CN" altLang="en-US" sz="26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rPr>
              <a:t>问题引入</a:t>
            </a:r>
            <a:endParaRPr lang="en-US" altLang="zh-CN" sz="26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endParaRPr>
          </a:p>
          <a:p>
            <a:pPr>
              <a:lnSpc>
                <a:spcPct val="150000"/>
              </a:lnSpc>
              <a:spcBef>
                <a:spcPts val="600"/>
              </a:spcBef>
            </a:pPr>
            <a:r>
              <a:rPr lang="en-US" altLang="zh-CN" sz="26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rPr>
              <a:t>10.2   </a:t>
            </a:r>
            <a:r>
              <a:rPr lang="zh-CN" altLang="en-US" sz="26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rPr>
              <a:t>插入排序</a:t>
            </a:r>
            <a:endParaRPr lang="en-US" altLang="zh-CN" sz="26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endParaRPr>
          </a:p>
          <a:p>
            <a:pPr>
              <a:lnSpc>
                <a:spcPct val="150000"/>
              </a:lnSpc>
              <a:spcBef>
                <a:spcPts val="600"/>
              </a:spcBef>
            </a:pPr>
            <a:r>
              <a:rPr lang="en-US" altLang="zh-CN" sz="26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rPr>
              <a:t>10.3   </a:t>
            </a:r>
            <a:r>
              <a:rPr lang="zh-CN" altLang="en-US" sz="26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rPr>
              <a:t>选择排序</a:t>
            </a:r>
            <a:endParaRPr lang="en-US" altLang="zh-CN" sz="26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endParaRPr>
          </a:p>
          <a:p>
            <a:pPr>
              <a:lnSpc>
                <a:spcPct val="150000"/>
              </a:lnSpc>
              <a:spcBef>
                <a:spcPts val="600"/>
              </a:spcBef>
            </a:pPr>
            <a:r>
              <a:rPr lang="en-US" altLang="zh-CN" sz="26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rPr>
              <a:t>10.4   </a:t>
            </a:r>
            <a:r>
              <a:rPr lang="zh-CN" altLang="en-US" sz="26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rPr>
              <a:t>交换排序</a:t>
            </a:r>
            <a:endParaRPr lang="en-US" altLang="zh-CN" sz="26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endParaRPr>
          </a:p>
          <a:p>
            <a:pPr>
              <a:lnSpc>
                <a:spcPct val="150000"/>
              </a:lnSpc>
              <a:spcBef>
                <a:spcPts val="600"/>
              </a:spcBef>
            </a:pPr>
            <a:r>
              <a:rPr lang="en-US" altLang="zh-CN" sz="26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rPr>
              <a:t>10.5   </a:t>
            </a:r>
            <a:r>
              <a:rPr lang="zh-CN" altLang="en-US" sz="26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rPr>
              <a:t>归并排序</a:t>
            </a:r>
          </a:p>
        </p:txBody>
      </p:sp>
      <p:sp>
        <p:nvSpPr>
          <p:cNvPr id="10" name="文本框 9">
            <a:extLst>
              <a:ext uri="{FF2B5EF4-FFF2-40B4-BE49-F238E27FC236}">
                <a16:creationId xmlns:a16="http://schemas.microsoft.com/office/drawing/2014/main" id="{2BD457E8-FD8E-449B-90EF-BDF596580777}"/>
              </a:ext>
            </a:extLst>
          </p:cNvPr>
          <p:cNvSpPr txBox="1"/>
          <p:nvPr/>
        </p:nvSpPr>
        <p:spPr>
          <a:xfrm>
            <a:off x="6372891" y="1982872"/>
            <a:ext cx="5366550" cy="3283912"/>
          </a:xfrm>
          <a:prstGeom prst="rect">
            <a:avLst/>
          </a:prstGeom>
          <a:noFill/>
        </p:spPr>
        <p:txBody>
          <a:bodyPr wrap="square" tIns="0" rtlCol="0">
            <a:spAutoFit/>
          </a:bodyPr>
          <a:lstStyle/>
          <a:p>
            <a:pPr>
              <a:lnSpc>
                <a:spcPct val="150000"/>
              </a:lnSpc>
              <a:spcBef>
                <a:spcPts val="600"/>
              </a:spcBef>
            </a:pPr>
            <a:r>
              <a:rPr lang="en-US" altLang="zh-CN" sz="26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rPr>
              <a:t>10.6   </a:t>
            </a:r>
            <a:r>
              <a:rPr lang="zh-CN" altLang="en-US" sz="26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rPr>
              <a:t>基于比较排序的复杂度分析</a:t>
            </a:r>
            <a:endParaRPr lang="en-US" altLang="zh-CN" sz="26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endParaRPr>
          </a:p>
          <a:p>
            <a:pPr>
              <a:lnSpc>
                <a:spcPct val="150000"/>
              </a:lnSpc>
              <a:spcBef>
                <a:spcPts val="600"/>
              </a:spcBef>
            </a:pPr>
            <a:r>
              <a:rPr lang="en-US" altLang="zh-CN" sz="26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rPr>
              <a:t>10.7   </a:t>
            </a:r>
            <a:r>
              <a:rPr lang="zh-CN" altLang="en-US" sz="26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rPr>
              <a:t>基于分配的排序</a:t>
            </a:r>
            <a:endParaRPr lang="en-US" altLang="zh-CN" sz="26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endParaRPr>
          </a:p>
          <a:p>
            <a:pPr>
              <a:lnSpc>
                <a:spcPct val="150000"/>
              </a:lnSpc>
              <a:spcBef>
                <a:spcPts val="600"/>
              </a:spcBef>
            </a:pPr>
            <a:r>
              <a:rPr lang="en-US" altLang="zh-CN" sz="26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rPr>
              <a:t>10.8   </a:t>
            </a:r>
            <a:r>
              <a:rPr lang="zh-CN" altLang="en-US" sz="26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rPr>
              <a:t>索引排序</a:t>
            </a:r>
            <a:r>
              <a:rPr lang="en-US" altLang="zh-CN" sz="26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rPr>
              <a:t>*</a:t>
            </a:r>
          </a:p>
          <a:p>
            <a:pPr>
              <a:lnSpc>
                <a:spcPct val="150000"/>
              </a:lnSpc>
              <a:spcBef>
                <a:spcPts val="600"/>
              </a:spcBef>
            </a:pPr>
            <a:r>
              <a:rPr lang="en-US" altLang="zh-CN" sz="26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rPr>
              <a:t>10.9   </a:t>
            </a:r>
            <a:r>
              <a:rPr lang="zh-CN" altLang="en-US" sz="26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rPr>
              <a:t>拓展延伸</a:t>
            </a:r>
            <a:r>
              <a:rPr lang="en-US" altLang="zh-CN" sz="26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rPr>
              <a:t>*</a:t>
            </a:r>
          </a:p>
          <a:p>
            <a:pPr>
              <a:lnSpc>
                <a:spcPct val="150000"/>
              </a:lnSpc>
              <a:spcBef>
                <a:spcPts val="600"/>
              </a:spcBef>
            </a:pPr>
            <a:r>
              <a:rPr lang="en-US" altLang="zh-CN" sz="26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rPr>
              <a:t>10.10 </a:t>
            </a:r>
            <a:r>
              <a:rPr lang="zh-CN" altLang="en-US" sz="26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rPr>
              <a:t>应用场景</a:t>
            </a:r>
            <a:endParaRPr lang="en-US" altLang="zh-CN" sz="26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4" decel="100000" fill="hold" grpId="0" nodeType="withEffect">
                                  <p:stCondLst>
                                    <p:cond delay="20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par>
                                <p:cTn id="13" presetID="12" presetClass="entr" presetSubtype="2" fill="hold" grpId="0" nodeType="withEffect">
                                  <p:stCondLst>
                                    <p:cond delay="50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500"/>
                                        <p:tgtEl>
                                          <p:spTgt spid="11"/>
                                        </p:tgtEl>
                                        <p:attrNameLst>
                                          <p:attrName>ppt_x</p:attrName>
                                        </p:attrNameLst>
                                      </p:cBhvr>
                                      <p:tavLst>
                                        <p:tav tm="0">
                                          <p:val>
                                            <p:strVal val="#ppt_x+#ppt_w*1.125000"/>
                                          </p:val>
                                        </p:tav>
                                        <p:tav tm="100000">
                                          <p:val>
                                            <p:strVal val="#ppt_x"/>
                                          </p:val>
                                        </p:tav>
                                      </p:tavLst>
                                    </p:anim>
                                    <p:animEffect transition="in" filter="wipe(left)">
                                      <p:cBhvr>
                                        <p:cTn id="16" dur="500"/>
                                        <p:tgtEl>
                                          <p:spTgt spid="11"/>
                                        </p:tgtEl>
                                      </p:cBhvr>
                                    </p:animEffect>
                                  </p:childTnLst>
                                </p:cTn>
                              </p:par>
                            </p:childTnLst>
                          </p:cTn>
                        </p:par>
                        <p:par>
                          <p:cTn id="17" fill="hold">
                            <p:stCondLst>
                              <p:cond delay="1000"/>
                            </p:stCondLst>
                            <p:childTnLst>
                              <p:par>
                                <p:cTn id="18" presetID="22" presetClass="entr" presetSubtype="8" fill="hold" grpId="0" nodeType="after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wipe(left)">
                                      <p:cBhvr>
                                        <p:cTn id="20" dur="500"/>
                                        <p:tgtEl>
                                          <p:spTgt spid="2"/>
                                        </p:tgtEl>
                                      </p:cBhvr>
                                    </p:animEffect>
                                  </p:childTnLst>
                                </p:cTn>
                              </p:par>
                              <p:par>
                                <p:cTn id="21" presetID="10" presetClass="entr" presetSubtype="0" fill="hold" grpId="0" nodeType="withEffect">
                                  <p:stCondLst>
                                    <p:cond delay="1000"/>
                                  </p:stCondLst>
                                  <p:iterate type="wd">
                                    <p:tmPct val="10000"/>
                                  </p:iterate>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par>
                                <p:cTn id="24" presetID="10" presetClass="entr" presetSubtype="0" fill="hold" grpId="0" nodeType="withEffect">
                                  <p:stCondLst>
                                    <p:cond delay="1000"/>
                                  </p:stCondLst>
                                  <p:iterate type="wd">
                                    <p:tmPct val="10000"/>
                                  </p:iterate>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P spid="6" grpId="0" animBg="1"/>
      <p:bldP spid="11" grpId="0" animBg="1"/>
      <p:bldP spid="9" grpId="0"/>
      <p:bldP spid="1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D08729-7FE7-6C84-2747-BDC8B0D4F014}"/>
              </a:ext>
            </a:extLst>
          </p:cNvPr>
          <p:cNvSpPr>
            <a:spLocks noGrp="1"/>
          </p:cNvSpPr>
          <p:nvPr>
            <p:ph type="title"/>
          </p:nvPr>
        </p:nvSpPr>
        <p:spPr/>
        <p:txBody>
          <a:bodyPr/>
          <a:lstStyle/>
          <a:p>
            <a:r>
              <a:rPr lang="zh-CN" altLang="en-US" dirty="0"/>
              <a:t>希尔排序过程</a:t>
            </a:r>
            <a:r>
              <a:rPr lang="en-US" altLang="zh-CN" dirty="0"/>
              <a:t>: </a:t>
            </a:r>
            <a:r>
              <a:rPr lang="en" altLang="zh-CN" b="0" dirty="0">
                <a:solidFill>
                  <a:srgbClr val="333333"/>
                </a:solidFill>
                <a:latin typeface="Helvetica Neue" panose="02000503000000020004" pitchFamily="2" charset="0"/>
              </a:rPr>
              <a:t>Shell-Metzner </a:t>
            </a:r>
            <a:r>
              <a:rPr lang="zh-CN" altLang="en-US" b="0" dirty="0">
                <a:solidFill>
                  <a:srgbClr val="333333"/>
                </a:solidFill>
                <a:latin typeface="Helvetica Neue" panose="02000503000000020004" pitchFamily="2" charset="0"/>
              </a:rPr>
              <a:t>算法</a:t>
            </a:r>
            <a:endParaRPr lang="zh-CN" altLang="en-US" dirty="0"/>
          </a:p>
        </p:txBody>
      </p:sp>
      <p:sp>
        <p:nvSpPr>
          <p:cNvPr id="3" name="副标题 2">
            <a:extLst>
              <a:ext uri="{FF2B5EF4-FFF2-40B4-BE49-F238E27FC236}">
                <a16:creationId xmlns:a16="http://schemas.microsoft.com/office/drawing/2014/main" id="{714465A5-6ED6-6076-F559-5CA567FFB480}"/>
              </a:ext>
            </a:extLst>
          </p:cNvPr>
          <p:cNvSpPr>
            <a:spLocks noGrp="1"/>
          </p:cNvSpPr>
          <p:nvPr>
            <p:ph type="subTitle" idx="1"/>
          </p:nvPr>
        </p:nvSpPr>
        <p:spPr/>
        <p:txBody>
          <a:bodyPr/>
          <a:lstStyle/>
          <a:p>
            <a:r>
              <a:rPr lang="en-US" altLang="zh-CN" dirty="0"/>
              <a:t>10.2.3 </a:t>
            </a:r>
            <a:r>
              <a:rPr lang="zh-CN" altLang="en-US" dirty="0"/>
              <a:t>希尔排序</a:t>
            </a:r>
          </a:p>
        </p:txBody>
      </p:sp>
      <p:sp>
        <p:nvSpPr>
          <p:cNvPr id="4" name="文本占位符 3">
            <a:extLst>
              <a:ext uri="{FF2B5EF4-FFF2-40B4-BE49-F238E27FC236}">
                <a16:creationId xmlns:a16="http://schemas.microsoft.com/office/drawing/2014/main" id="{6E1FC02A-5813-F087-3A57-ADC3FE3E2E01}"/>
              </a:ext>
            </a:extLst>
          </p:cNvPr>
          <p:cNvSpPr>
            <a:spLocks noGrp="1"/>
          </p:cNvSpPr>
          <p:nvPr>
            <p:ph type="body" idx="10"/>
          </p:nvPr>
        </p:nvSpPr>
        <p:spPr/>
        <p:txBody>
          <a:bodyPr/>
          <a:lstStyle/>
          <a:p>
            <a:endParaRPr lang="zh-CN" altLang="en-US"/>
          </a:p>
        </p:txBody>
      </p:sp>
      <mc:AlternateContent xmlns:mc="http://schemas.openxmlformats.org/markup-compatibility/2006" xmlns:a14="http://schemas.microsoft.com/office/drawing/2010/main">
        <mc:Choice Requires="a14">
          <p:sp>
            <p:nvSpPr>
              <p:cNvPr id="5" name="内容占位符 4">
                <a:extLst>
                  <a:ext uri="{FF2B5EF4-FFF2-40B4-BE49-F238E27FC236}">
                    <a16:creationId xmlns:a16="http://schemas.microsoft.com/office/drawing/2014/main" id="{90961ED6-686E-B748-C9C0-9B3B217999DC}"/>
                  </a:ext>
                </a:extLst>
              </p:cNvPr>
              <p:cNvSpPr>
                <a:spLocks noGrp="1"/>
              </p:cNvSpPr>
              <p:nvPr>
                <p:ph idx="11"/>
              </p:nvPr>
            </p:nvSpPr>
            <p:spPr/>
            <p:txBody>
              <a:bodyPr>
                <a:normAutofit/>
              </a:bodyPr>
              <a:lstStyle/>
              <a:p>
                <a:pPr marL="342900" indent="-342900">
                  <a:buFont typeface="Arial" panose="020B0604020202020204" pitchFamily="34" charset="0"/>
                  <a:buChar char="•"/>
                </a:pPr>
                <a:r>
                  <a:rPr lang="zh-CN" altLang="en-US" sz="2400" dirty="0"/>
                  <a:t>对长度为</a:t>
                </a:r>
                <a:r>
                  <a:rPr lang="en-US" altLang="zh-CN" sz="2400" dirty="0"/>
                  <a:t>16</a:t>
                </a:r>
                <a:r>
                  <a:rPr lang="zh-CN" altLang="en-US" sz="2400" dirty="0"/>
                  <a:t>的关键字序列进行升序排列，设置增量序列为</a:t>
                </a:r>
                <a14:m>
                  <m:oMath xmlns:m="http://schemas.openxmlformats.org/officeDocument/2006/math">
                    <m:r>
                      <a:rPr lang="en-US" altLang="zh-CN" sz="2400" b="0" i="1" smtClean="0">
                        <a:latin typeface="Cambria Math" panose="02040503050406030204" pitchFamily="18" charset="0"/>
                      </a:rPr>
                      <m:t>𝑑</m:t>
                    </m:r>
                    <m:r>
                      <a:rPr lang="en-US" altLang="zh-CN" sz="2400" b="0" i="1" smtClean="0">
                        <a:latin typeface="Cambria Math" panose="02040503050406030204" pitchFamily="18" charset="0"/>
                      </a:rPr>
                      <m:t>={8,4,2,1}</m:t>
                    </m:r>
                  </m:oMath>
                </a14:m>
                <a:endParaRPr lang="zh-CN" altLang="en-US" sz="2400" dirty="0"/>
              </a:p>
            </p:txBody>
          </p:sp>
        </mc:Choice>
        <mc:Fallback xmlns="">
          <p:sp>
            <p:nvSpPr>
              <p:cNvPr id="5" name="内容占位符 4">
                <a:extLst>
                  <a:ext uri="{FF2B5EF4-FFF2-40B4-BE49-F238E27FC236}">
                    <a16:creationId xmlns:a16="http://schemas.microsoft.com/office/drawing/2014/main" id="{90961ED6-686E-B748-C9C0-9B3B217999DC}"/>
                  </a:ext>
                </a:extLst>
              </p:cNvPr>
              <p:cNvSpPr>
                <a:spLocks noGrp="1" noRot="1" noChangeAspect="1" noMove="1" noResize="1" noEditPoints="1" noAdjustHandles="1" noChangeArrowheads="1" noChangeShapeType="1" noTextEdit="1"/>
              </p:cNvSpPr>
              <p:nvPr>
                <p:ph idx="11"/>
              </p:nvPr>
            </p:nvSpPr>
            <p:spPr>
              <a:blipFill>
                <a:blip r:embed="rId2"/>
                <a:stretch>
                  <a:fillRect l="-772" t="-1687"/>
                </a:stretch>
              </a:blipFill>
            </p:spPr>
            <p:txBody>
              <a:bodyPr/>
              <a:lstStyle/>
              <a:p>
                <a:r>
                  <a:rPr lang="zh-CN" altLang="en-US">
                    <a:noFill/>
                  </a:rPr>
                  <a:t> </a:t>
                </a:r>
              </a:p>
            </p:txBody>
          </p:sp>
        </mc:Fallback>
      </mc:AlternateContent>
      <p:pic>
        <p:nvPicPr>
          <p:cNvPr id="11" name="Picture 2">
            <a:extLst>
              <a:ext uri="{FF2B5EF4-FFF2-40B4-BE49-F238E27FC236}">
                <a16:creationId xmlns:a16="http://schemas.microsoft.com/office/drawing/2014/main" id="{061FF392-6A0B-4ADB-AF58-1432286CD3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2506394" y="1937824"/>
            <a:ext cx="7010400" cy="4451350"/>
          </a:xfrm>
          <a:prstGeom prst="rect">
            <a:avLst/>
          </a:prstGeom>
          <a:noFill/>
        </p:spPr>
      </p:pic>
      <p:sp>
        <p:nvSpPr>
          <p:cNvPr id="12" name="矩形: 圆角 11">
            <a:extLst>
              <a:ext uri="{FF2B5EF4-FFF2-40B4-BE49-F238E27FC236}">
                <a16:creationId xmlns:a16="http://schemas.microsoft.com/office/drawing/2014/main" id="{E2E5E06C-1F0E-4C11-8A8F-9BB8AD3C6A33}"/>
              </a:ext>
            </a:extLst>
          </p:cNvPr>
          <p:cNvSpPr/>
          <p:nvPr/>
        </p:nvSpPr>
        <p:spPr>
          <a:xfrm>
            <a:off x="2582594" y="5214424"/>
            <a:ext cx="457200" cy="304800"/>
          </a:xfrm>
          <a:prstGeom prst="roundRect">
            <a:avLst/>
          </a:prstGeom>
          <a:no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13" name="矩形: 圆角 12">
            <a:extLst>
              <a:ext uri="{FF2B5EF4-FFF2-40B4-BE49-F238E27FC236}">
                <a16:creationId xmlns:a16="http://schemas.microsoft.com/office/drawing/2014/main" id="{3770DB6B-AA77-4478-AF2B-EF4DE9F56170}"/>
              </a:ext>
            </a:extLst>
          </p:cNvPr>
          <p:cNvSpPr/>
          <p:nvPr/>
        </p:nvSpPr>
        <p:spPr>
          <a:xfrm>
            <a:off x="3466136" y="5214424"/>
            <a:ext cx="457200" cy="304800"/>
          </a:xfrm>
          <a:prstGeom prst="roundRect">
            <a:avLst/>
          </a:prstGeom>
          <a:no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14" name="矩形: 圆角 13">
            <a:extLst>
              <a:ext uri="{FF2B5EF4-FFF2-40B4-BE49-F238E27FC236}">
                <a16:creationId xmlns:a16="http://schemas.microsoft.com/office/drawing/2014/main" id="{14E41348-8F12-4C9A-A672-99A5D3711A67}"/>
              </a:ext>
            </a:extLst>
          </p:cNvPr>
          <p:cNvSpPr/>
          <p:nvPr/>
        </p:nvSpPr>
        <p:spPr>
          <a:xfrm>
            <a:off x="4289852" y="5214424"/>
            <a:ext cx="457200" cy="304800"/>
          </a:xfrm>
          <a:prstGeom prst="roundRect">
            <a:avLst/>
          </a:prstGeom>
          <a:no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15" name="矩形: 圆角 14">
            <a:extLst>
              <a:ext uri="{FF2B5EF4-FFF2-40B4-BE49-F238E27FC236}">
                <a16:creationId xmlns:a16="http://schemas.microsoft.com/office/drawing/2014/main" id="{1EE73F3E-56A8-436D-B489-6DA12BC66EA6}"/>
              </a:ext>
            </a:extLst>
          </p:cNvPr>
          <p:cNvSpPr/>
          <p:nvPr/>
        </p:nvSpPr>
        <p:spPr>
          <a:xfrm>
            <a:off x="5150723" y="5214424"/>
            <a:ext cx="457200" cy="304800"/>
          </a:xfrm>
          <a:prstGeom prst="roundRect">
            <a:avLst/>
          </a:prstGeom>
          <a:no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16" name="矩形: 圆角 15">
            <a:extLst>
              <a:ext uri="{FF2B5EF4-FFF2-40B4-BE49-F238E27FC236}">
                <a16:creationId xmlns:a16="http://schemas.microsoft.com/office/drawing/2014/main" id="{DDFDF171-3671-4DE9-BB38-EC575FC09FBC}"/>
              </a:ext>
            </a:extLst>
          </p:cNvPr>
          <p:cNvSpPr/>
          <p:nvPr/>
        </p:nvSpPr>
        <p:spPr>
          <a:xfrm>
            <a:off x="6004037" y="5214424"/>
            <a:ext cx="457200" cy="304800"/>
          </a:xfrm>
          <a:prstGeom prst="roundRect">
            <a:avLst/>
          </a:prstGeom>
          <a:no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17" name="矩形: 圆角 16">
            <a:extLst>
              <a:ext uri="{FF2B5EF4-FFF2-40B4-BE49-F238E27FC236}">
                <a16:creationId xmlns:a16="http://schemas.microsoft.com/office/drawing/2014/main" id="{E4FE084B-5046-4561-AB82-A8E25193BEB0}"/>
              </a:ext>
            </a:extLst>
          </p:cNvPr>
          <p:cNvSpPr/>
          <p:nvPr/>
        </p:nvSpPr>
        <p:spPr>
          <a:xfrm>
            <a:off x="6857351" y="5214424"/>
            <a:ext cx="457200" cy="304800"/>
          </a:xfrm>
          <a:prstGeom prst="roundRect">
            <a:avLst/>
          </a:prstGeom>
          <a:no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18" name="矩形: 圆角 17">
            <a:extLst>
              <a:ext uri="{FF2B5EF4-FFF2-40B4-BE49-F238E27FC236}">
                <a16:creationId xmlns:a16="http://schemas.microsoft.com/office/drawing/2014/main" id="{FD08C17E-0720-448F-B546-737AAF83996C}"/>
              </a:ext>
            </a:extLst>
          </p:cNvPr>
          <p:cNvSpPr/>
          <p:nvPr/>
        </p:nvSpPr>
        <p:spPr>
          <a:xfrm>
            <a:off x="7725779" y="5214424"/>
            <a:ext cx="457200" cy="304800"/>
          </a:xfrm>
          <a:prstGeom prst="roundRect">
            <a:avLst/>
          </a:prstGeom>
          <a:no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19" name="矩形: 圆角 18">
            <a:extLst>
              <a:ext uri="{FF2B5EF4-FFF2-40B4-BE49-F238E27FC236}">
                <a16:creationId xmlns:a16="http://schemas.microsoft.com/office/drawing/2014/main" id="{A648E012-F786-4618-80B9-57AF229225C1}"/>
              </a:ext>
            </a:extLst>
          </p:cNvPr>
          <p:cNvSpPr/>
          <p:nvPr/>
        </p:nvSpPr>
        <p:spPr>
          <a:xfrm>
            <a:off x="8594837" y="5214424"/>
            <a:ext cx="457200" cy="304800"/>
          </a:xfrm>
          <a:prstGeom prst="roundRect">
            <a:avLst/>
          </a:prstGeom>
          <a:no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20" name="文本框 19">
            <a:extLst>
              <a:ext uri="{FF2B5EF4-FFF2-40B4-BE49-F238E27FC236}">
                <a16:creationId xmlns:a16="http://schemas.microsoft.com/office/drawing/2014/main" id="{F7507F5D-4A8D-41F7-B4ED-8C8A669BAA86}"/>
              </a:ext>
            </a:extLst>
          </p:cNvPr>
          <p:cNvSpPr txBox="1"/>
          <p:nvPr/>
        </p:nvSpPr>
        <p:spPr>
          <a:xfrm>
            <a:off x="790059" y="5644468"/>
            <a:ext cx="4899472" cy="369332"/>
          </a:xfrm>
          <a:prstGeom prst="rect">
            <a:avLst/>
          </a:prstGeom>
          <a:noFill/>
        </p:spPr>
        <p:txBody>
          <a:bodyPr wrap="square" rtlCol="0">
            <a:spAutoFit/>
          </a:bodyPr>
          <a:lstStyle/>
          <a:p>
            <a:r>
              <a:rPr lang="zh-CN" altLang="en-US" dirty="0">
                <a:solidFill>
                  <a:srgbClr val="FF0000"/>
                </a:solidFill>
                <a:latin typeface="微软雅黑" panose="020B0503020204020204" pitchFamily="34" charset="-122"/>
                <a:ea typeface="微软雅黑" panose="020B0503020204020204" pitchFamily="34" charset="-122"/>
              </a:rPr>
              <a:t>奇数位子序列和偶数位子序列已分别排好序！</a:t>
            </a:r>
          </a:p>
        </p:txBody>
      </p:sp>
      <p:sp>
        <p:nvSpPr>
          <p:cNvPr id="21" name="任意多边形: 形状 20">
            <a:extLst>
              <a:ext uri="{FF2B5EF4-FFF2-40B4-BE49-F238E27FC236}">
                <a16:creationId xmlns:a16="http://schemas.microsoft.com/office/drawing/2014/main" id="{02F99BE0-4754-41C4-A6EA-56AAFA3C991A}"/>
              </a:ext>
            </a:extLst>
          </p:cNvPr>
          <p:cNvSpPr/>
          <p:nvPr/>
        </p:nvSpPr>
        <p:spPr>
          <a:xfrm>
            <a:off x="9685606" y="2564754"/>
            <a:ext cx="1221545" cy="494969"/>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marL="0" lvl="0" indent="0" algn="ctr" defTabSz="1155700">
              <a:spcBef>
                <a:spcPct val="0"/>
              </a:spcBef>
              <a:buNone/>
            </a:pPr>
            <a:r>
              <a:rPr lang="en-US" altLang="zh-CN" sz="2400" kern="1200" dirty="0">
                <a:latin typeface="微软雅黑" panose="020B0503020204020204" pitchFamily="34" charset="-122"/>
                <a:ea typeface="微软雅黑" panose="020B0503020204020204" pitchFamily="34" charset="-122"/>
              </a:rPr>
              <a:t>d</a:t>
            </a:r>
            <a:r>
              <a:rPr lang="en-US" altLang="zh-CN" sz="1600" kern="1200" dirty="0">
                <a:latin typeface="微软雅黑" panose="020B0503020204020204" pitchFamily="34" charset="-122"/>
                <a:ea typeface="微软雅黑" panose="020B0503020204020204" pitchFamily="34" charset="-122"/>
              </a:rPr>
              <a:t>1</a:t>
            </a:r>
            <a:r>
              <a:rPr lang="en-US" altLang="zh-CN" sz="2400" kern="1200" dirty="0">
                <a:latin typeface="微软雅黑" panose="020B0503020204020204" pitchFamily="34" charset="-122"/>
                <a:ea typeface="微软雅黑" panose="020B0503020204020204" pitchFamily="34" charset="-122"/>
              </a:rPr>
              <a:t> = 8</a:t>
            </a:r>
          </a:p>
        </p:txBody>
      </p:sp>
      <p:sp>
        <p:nvSpPr>
          <p:cNvPr id="22" name="任意多边形: 形状 21">
            <a:extLst>
              <a:ext uri="{FF2B5EF4-FFF2-40B4-BE49-F238E27FC236}">
                <a16:creationId xmlns:a16="http://schemas.microsoft.com/office/drawing/2014/main" id="{DE8F0B79-9A0F-4BA0-9B11-77B7C0E39052}"/>
              </a:ext>
            </a:extLst>
          </p:cNvPr>
          <p:cNvSpPr/>
          <p:nvPr/>
        </p:nvSpPr>
        <p:spPr>
          <a:xfrm>
            <a:off x="9685605" y="3789366"/>
            <a:ext cx="1221545" cy="494969"/>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marL="0" lvl="0" indent="0" algn="ctr" defTabSz="1155700">
              <a:spcBef>
                <a:spcPct val="0"/>
              </a:spcBef>
              <a:buNone/>
            </a:pPr>
            <a:r>
              <a:rPr lang="en-US" altLang="zh-CN" sz="2400" kern="1200" dirty="0">
                <a:latin typeface="微软雅黑" panose="020B0503020204020204" pitchFamily="34" charset="-122"/>
                <a:ea typeface="微软雅黑" panose="020B0503020204020204" pitchFamily="34" charset="-122"/>
              </a:rPr>
              <a:t>d</a:t>
            </a:r>
            <a:r>
              <a:rPr lang="en-US" altLang="zh-CN" sz="1600" kern="1200" dirty="0">
                <a:latin typeface="微软雅黑" panose="020B0503020204020204" pitchFamily="34" charset="-122"/>
                <a:ea typeface="微软雅黑" panose="020B0503020204020204" pitchFamily="34" charset="-122"/>
              </a:rPr>
              <a:t>2</a:t>
            </a:r>
            <a:r>
              <a:rPr lang="en-US" altLang="zh-CN" sz="2400" kern="1200" dirty="0">
                <a:latin typeface="微软雅黑" panose="020B0503020204020204" pitchFamily="34" charset="-122"/>
                <a:ea typeface="微软雅黑" panose="020B0503020204020204" pitchFamily="34" charset="-122"/>
              </a:rPr>
              <a:t> = 4</a:t>
            </a:r>
          </a:p>
        </p:txBody>
      </p:sp>
      <p:sp>
        <p:nvSpPr>
          <p:cNvPr id="23" name="任意多边形: 形状 22">
            <a:extLst>
              <a:ext uri="{FF2B5EF4-FFF2-40B4-BE49-F238E27FC236}">
                <a16:creationId xmlns:a16="http://schemas.microsoft.com/office/drawing/2014/main" id="{80157036-317C-46C0-8C05-08CAD1D4E5AD}"/>
              </a:ext>
            </a:extLst>
          </p:cNvPr>
          <p:cNvSpPr/>
          <p:nvPr/>
        </p:nvSpPr>
        <p:spPr>
          <a:xfrm>
            <a:off x="9685604" y="4747818"/>
            <a:ext cx="1221545" cy="494969"/>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marL="0" lvl="0" indent="0" algn="ctr" defTabSz="1155700">
              <a:spcBef>
                <a:spcPct val="0"/>
              </a:spcBef>
              <a:buNone/>
            </a:pPr>
            <a:r>
              <a:rPr lang="en-US" altLang="zh-CN" sz="2400" kern="1200" dirty="0">
                <a:latin typeface="微软雅黑" panose="020B0503020204020204" pitchFamily="34" charset="-122"/>
                <a:ea typeface="微软雅黑" panose="020B0503020204020204" pitchFamily="34" charset="-122"/>
              </a:rPr>
              <a:t>d</a:t>
            </a:r>
            <a:r>
              <a:rPr lang="en-US" altLang="zh-CN" sz="1600" kern="1200" dirty="0">
                <a:latin typeface="微软雅黑" panose="020B0503020204020204" pitchFamily="34" charset="-122"/>
                <a:ea typeface="微软雅黑" panose="020B0503020204020204" pitchFamily="34" charset="-122"/>
              </a:rPr>
              <a:t>3</a:t>
            </a:r>
            <a:r>
              <a:rPr lang="en-US" altLang="zh-CN" sz="2400" kern="1200" dirty="0">
                <a:latin typeface="微软雅黑" panose="020B0503020204020204" pitchFamily="34" charset="-122"/>
                <a:ea typeface="微软雅黑" panose="020B0503020204020204" pitchFamily="34" charset="-122"/>
              </a:rPr>
              <a:t> = 2</a:t>
            </a:r>
          </a:p>
        </p:txBody>
      </p:sp>
      <p:sp>
        <p:nvSpPr>
          <p:cNvPr id="24" name="箭头: 下 23">
            <a:extLst>
              <a:ext uri="{FF2B5EF4-FFF2-40B4-BE49-F238E27FC236}">
                <a16:creationId xmlns:a16="http://schemas.microsoft.com/office/drawing/2014/main" id="{B8FC5FD5-3BBB-403D-A062-55C31EA8919B}"/>
              </a:ext>
            </a:extLst>
          </p:cNvPr>
          <p:cNvSpPr/>
          <p:nvPr/>
        </p:nvSpPr>
        <p:spPr>
          <a:xfrm>
            <a:off x="5657358" y="2975317"/>
            <a:ext cx="708471" cy="168812"/>
          </a:xfrm>
          <a:prstGeom prst="down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箭头: 下 24">
            <a:extLst>
              <a:ext uri="{FF2B5EF4-FFF2-40B4-BE49-F238E27FC236}">
                <a16:creationId xmlns:a16="http://schemas.microsoft.com/office/drawing/2014/main" id="{9C87F907-A6F8-4EC6-A300-DA47F9E0A192}"/>
              </a:ext>
            </a:extLst>
          </p:cNvPr>
          <p:cNvSpPr/>
          <p:nvPr/>
        </p:nvSpPr>
        <p:spPr>
          <a:xfrm>
            <a:off x="5657358" y="4094870"/>
            <a:ext cx="708471" cy="168812"/>
          </a:xfrm>
          <a:prstGeom prst="down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箭头: 下 25">
            <a:extLst>
              <a:ext uri="{FF2B5EF4-FFF2-40B4-BE49-F238E27FC236}">
                <a16:creationId xmlns:a16="http://schemas.microsoft.com/office/drawing/2014/main" id="{7FACE654-F764-4F2D-AE8A-A191EF75C082}"/>
              </a:ext>
            </a:extLst>
          </p:cNvPr>
          <p:cNvSpPr/>
          <p:nvPr/>
        </p:nvSpPr>
        <p:spPr>
          <a:xfrm>
            <a:off x="5649801" y="4974168"/>
            <a:ext cx="708471" cy="168812"/>
          </a:xfrm>
          <a:prstGeom prst="down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任意多边形: 形状 26">
            <a:extLst>
              <a:ext uri="{FF2B5EF4-FFF2-40B4-BE49-F238E27FC236}">
                <a16:creationId xmlns:a16="http://schemas.microsoft.com/office/drawing/2014/main" id="{5CF4E0E6-BEF9-4408-8108-9615C1BD1B6C}"/>
              </a:ext>
            </a:extLst>
          </p:cNvPr>
          <p:cNvSpPr/>
          <p:nvPr/>
        </p:nvSpPr>
        <p:spPr>
          <a:xfrm>
            <a:off x="9685603" y="5581650"/>
            <a:ext cx="1221545" cy="494969"/>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marL="0" lvl="0" indent="0" algn="ctr" defTabSz="1155700">
              <a:spcBef>
                <a:spcPct val="0"/>
              </a:spcBef>
              <a:buNone/>
            </a:pPr>
            <a:r>
              <a:rPr lang="en-US" altLang="zh-CN" sz="2400" kern="1200" dirty="0">
                <a:latin typeface="微软雅黑" panose="020B0503020204020204" pitchFamily="34" charset="-122"/>
                <a:ea typeface="微软雅黑" panose="020B0503020204020204" pitchFamily="34" charset="-122"/>
              </a:rPr>
              <a:t>d</a:t>
            </a:r>
            <a:r>
              <a:rPr lang="en-US" altLang="zh-CN" sz="1600" kern="1200" dirty="0">
                <a:latin typeface="微软雅黑" panose="020B0503020204020204" pitchFamily="34" charset="-122"/>
                <a:ea typeface="微软雅黑" panose="020B0503020204020204" pitchFamily="34" charset="-122"/>
              </a:rPr>
              <a:t>4</a:t>
            </a:r>
            <a:r>
              <a:rPr lang="en-US" altLang="zh-CN" sz="2400" kern="1200" dirty="0">
                <a:latin typeface="微软雅黑" panose="020B0503020204020204" pitchFamily="34" charset="-122"/>
                <a:ea typeface="微软雅黑" panose="020B0503020204020204" pitchFamily="34" charset="-122"/>
              </a:rPr>
              <a:t> = 1</a:t>
            </a:r>
          </a:p>
        </p:txBody>
      </p:sp>
      <p:sp>
        <p:nvSpPr>
          <p:cNvPr id="28" name="箭头: 下 27">
            <a:extLst>
              <a:ext uri="{FF2B5EF4-FFF2-40B4-BE49-F238E27FC236}">
                <a16:creationId xmlns:a16="http://schemas.microsoft.com/office/drawing/2014/main" id="{44F47329-8A67-4B1A-8120-0293513D44B9}"/>
              </a:ext>
            </a:extLst>
          </p:cNvPr>
          <p:cNvSpPr/>
          <p:nvPr/>
        </p:nvSpPr>
        <p:spPr>
          <a:xfrm>
            <a:off x="5644587" y="5769060"/>
            <a:ext cx="708471" cy="168812"/>
          </a:xfrm>
          <a:prstGeom prst="down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974780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ppt_x"/>
                                          </p:val>
                                        </p:tav>
                                        <p:tav tm="100000">
                                          <p:val>
                                            <p:strVal val="#ppt_x"/>
                                          </p:val>
                                        </p:tav>
                                      </p:tavLst>
                                    </p:anim>
                                    <p:anim calcmode="lin" valueType="num">
                                      <p:cBhvr additive="base">
                                        <p:cTn id="12" dur="500" fill="hold"/>
                                        <p:tgtEl>
                                          <p:spTgt spid="13"/>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500" fill="hold"/>
                                        <p:tgtEl>
                                          <p:spTgt spid="14"/>
                                        </p:tgtEl>
                                        <p:attrNameLst>
                                          <p:attrName>ppt_x</p:attrName>
                                        </p:attrNameLst>
                                      </p:cBhvr>
                                      <p:tavLst>
                                        <p:tav tm="0">
                                          <p:val>
                                            <p:strVal val="#ppt_x"/>
                                          </p:val>
                                        </p:tav>
                                        <p:tav tm="100000">
                                          <p:val>
                                            <p:strVal val="#ppt_x"/>
                                          </p:val>
                                        </p:tav>
                                      </p:tavLst>
                                    </p:anim>
                                    <p:anim calcmode="lin" valueType="num">
                                      <p:cBhvr additive="base">
                                        <p:cTn id="16" dur="500" fill="hold"/>
                                        <p:tgtEl>
                                          <p:spTgt spid="14"/>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500" fill="hold"/>
                                        <p:tgtEl>
                                          <p:spTgt spid="15"/>
                                        </p:tgtEl>
                                        <p:attrNameLst>
                                          <p:attrName>ppt_x</p:attrName>
                                        </p:attrNameLst>
                                      </p:cBhvr>
                                      <p:tavLst>
                                        <p:tav tm="0">
                                          <p:val>
                                            <p:strVal val="#ppt_x"/>
                                          </p:val>
                                        </p:tav>
                                        <p:tav tm="100000">
                                          <p:val>
                                            <p:strVal val="#ppt_x"/>
                                          </p:val>
                                        </p:tav>
                                      </p:tavLst>
                                    </p:anim>
                                    <p:anim calcmode="lin" valueType="num">
                                      <p:cBhvr additive="base">
                                        <p:cTn id="20" dur="500" fill="hold"/>
                                        <p:tgtEl>
                                          <p:spTgt spid="15"/>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anim calcmode="lin" valueType="num">
                                      <p:cBhvr additive="base">
                                        <p:cTn id="23" dur="500" fill="hold"/>
                                        <p:tgtEl>
                                          <p:spTgt spid="16"/>
                                        </p:tgtEl>
                                        <p:attrNameLst>
                                          <p:attrName>ppt_x</p:attrName>
                                        </p:attrNameLst>
                                      </p:cBhvr>
                                      <p:tavLst>
                                        <p:tav tm="0">
                                          <p:val>
                                            <p:strVal val="#ppt_x"/>
                                          </p:val>
                                        </p:tav>
                                        <p:tav tm="100000">
                                          <p:val>
                                            <p:strVal val="#ppt_x"/>
                                          </p:val>
                                        </p:tav>
                                      </p:tavLst>
                                    </p:anim>
                                    <p:anim calcmode="lin" valueType="num">
                                      <p:cBhvr additive="base">
                                        <p:cTn id="24" dur="500" fill="hold"/>
                                        <p:tgtEl>
                                          <p:spTgt spid="16"/>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anim calcmode="lin" valueType="num">
                                      <p:cBhvr additive="base">
                                        <p:cTn id="27" dur="500" fill="hold"/>
                                        <p:tgtEl>
                                          <p:spTgt spid="17"/>
                                        </p:tgtEl>
                                        <p:attrNameLst>
                                          <p:attrName>ppt_x</p:attrName>
                                        </p:attrNameLst>
                                      </p:cBhvr>
                                      <p:tavLst>
                                        <p:tav tm="0">
                                          <p:val>
                                            <p:strVal val="#ppt_x"/>
                                          </p:val>
                                        </p:tav>
                                        <p:tav tm="100000">
                                          <p:val>
                                            <p:strVal val="#ppt_x"/>
                                          </p:val>
                                        </p:tav>
                                      </p:tavLst>
                                    </p:anim>
                                    <p:anim calcmode="lin" valueType="num">
                                      <p:cBhvr additive="base">
                                        <p:cTn id="28" dur="500" fill="hold"/>
                                        <p:tgtEl>
                                          <p:spTgt spid="17"/>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anim calcmode="lin" valueType="num">
                                      <p:cBhvr additive="base">
                                        <p:cTn id="31" dur="500" fill="hold"/>
                                        <p:tgtEl>
                                          <p:spTgt spid="18"/>
                                        </p:tgtEl>
                                        <p:attrNameLst>
                                          <p:attrName>ppt_x</p:attrName>
                                        </p:attrNameLst>
                                      </p:cBhvr>
                                      <p:tavLst>
                                        <p:tav tm="0">
                                          <p:val>
                                            <p:strVal val="#ppt_x"/>
                                          </p:val>
                                        </p:tav>
                                        <p:tav tm="100000">
                                          <p:val>
                                            <p:strVal val="#ppt_x"/>
                                          </p:val>
                                        </p:tav>
                                      </p:tavLst>
                                    </p:anim>
                                    <p:anim calcmode="lin" valueType="num">
                                      <p:cBhvr additive="base">
                                        <p:cTn id="32" dur="500" fill="hold"/>
                                        <p:tgtEl>
                                          <p:spTgt spid="18"/>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additive="base">
                                        <p:cTn id="35" dur="500" fill="hold"/>
                                        <p:tgtEl>
                                          <p:spTgt spid="19"/>
                                        </p:tgtEl>
                                        <p:attrNameLst>
                                          <p:attrName>ppt_x</p:attrName>
                                        </p:attrNameLst>
                                      </p:cBhvr>
                                      <p:tavLst>
                                        <p:tav tm="0">
                                          <p:val>
                                            <p:strVal val="#ppt_x"/>
                                          </p:val>
                                        </p:tav>
                                        <p:tav tm="100000">
                                          <p:val>
                                            <p:strVal val="#ppt_x"/>
                                          </p:val>
                                        </p:tav>
                                      </p:tavLst>
                                    </p:anim>
                                    <p:anim calcmode="lin" valueType="num">
                                      <p:cBhvr additive="base">
                                        <p:cTn id="36"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20"/>
                                        </p:tgtEl>
                                        <p:attrNameLst>
                                          <p:attrName>style.visibility</p:attrName>
                                        </p:attrNameLst>
                                      </p:cBhvr>
                                      <p:to>
                                        <p:strVal val="visible"/>
                                      </p:to>
                                    </p:set>
                                    <p:animEffect transition="in" filter="fade">
                                      <p:cBhvr>
                                        <p:cTn id="41" dur="500"/>
                                        <p:tgtEl>
                                          <p:spTgt spid="20"/>
                                        </p:tgtEl>
                                      </p:cBhvr>
                                    </p:animEffec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28"/>
                                        </p:tgtEl>
                                        <p:attrNameLst>
                                          <p:attrName>style.visibility</p:attrName>
                                        </p:attrNameLst>
                                      </p:cBhvr>
                                      <p:to>
                                        <p:strVal val="visible"/>
                                      </p:to>
                                    </p:set>
                                  </p:childTnLst>
                                </p:cTn>
                              </p:par>
                              <p:par>
                                <p:cTn id="46" presetID="1" presetClass="entr" presetSubtype="0" fill="hold" grpId="0" nodeType="withEffect">
                                  <p:stCondLst>
                                    <p:cond delay="0"/>
                                  </p:stCondLst>
                                  <p:childTnLst>
                                    <p:set>
                                      <p:cBhvr>
                                        <p:cTn id="47"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P spid="16" grpId="0" animBg="1"/>
      <p:bldP spid="17" grpId="0" animBg="1"/>
      <p:bldP spid="18" grpId="0" animBg="1"/>
      <p:bldP spid="19" grpId="0" animBg="1"/>
      <p:bldP spid="20" grpId="0"/>
      <p:bldP spid="27" grpId="0" animBg="1"/>
      <p:bldP spid="28" grpId="0" animBg="1"/>
    </p:bld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*计数排序的应用：和为</a:t>
            </a:r>
            <a:r>
              <a:rPr lang="en-US" altLang="zh-CN" dirty="0"/>
              <a:t>0</a:t>
            </a:r>
            <a:r>
              <a:rPr lang="zh-CN" altLang="en-US" dirty="0"/>
              <a:t>的最长子段</a:t>
            </a:r>
          </a:p>
        </p:txBody>
      </p:sp>
      <p:sp>
        <p:nvSpPr>
          <p:cNvPr id="3" name="副标题 2"/>
          <p:cNvSpPr>
            <a:spLocks noGrp="1"/>
          </p:cNvSpPr>
          <p:nvPr>
            <p:ph type="subTitle" idx="1"/>
          </p:nvPr>
        </p:nvSpPr>
        <p:spPr/>
        <p:txBody>
          <a:bodyPr/>
          <a:lstStyle/>
          <a:p>
            <a:r>
              <a:rPr lang="en-US" altLang="zh-CN" dirty="0"/>
              <a:t>10.7.1</a:t>
            </a:r>
            <a:r>
              <a:rPr lang="zh-CN" altLang="en-US" dirty="0"/>
              <a:t> 计数排序</a:t>
            </a:r>
          </a:p>
        </p:txBody>
      </p:sp>
      <p:sp>
        <p:nvSpPr>
          <p:cNvPr id="4" name="文本占位符 3"/>
          <p:cNvSpPr>
            <a:spLocks noGrp="1"/>
          </p:cNvSpPr>
          <p:nvPr>
            <p:ph type="body" idx="10"/>
          </p:nvPr>
        </p:nvSpPr>
        <p:spPr/>
        <p:txBody>
          <a:bodyPr/>
          <a:lstStyle/>
          <a:p>
            <a:r>
              <a:rPr lang="zh-CN" altLang="en-US" dirty="0"/>
              <a:t>数据结构</a:t>
            </a:r>
          </a:p>
        </p:txBody>
      </p:sp>
      <p:sp>
        <p:nvSpPr>
          <p:cNvPr id="15" name="任意多边形: 形状 6">
            <a:extLst>
              <a:ext uri="{FF2B5EF4-FFF2-40B4-BE49-F238E27FC236}">
                <a16:creationId xmlns:a16="http://schemas.microsoft.com/office/drawing/2014/main" id="{18BD8075-9AAE-F896-0F20-3C060082655F}"/>
              </a:ext>
            </a:extLst>
          </p:cNvPr>
          <p:cNvSpPr/>
          <p:nvPr/>
        </p:nvSpPr>
        <p:spPr>
          <a:xfrm>
            <a:off x="2726611" y="1736711"/>
            <a:ext cx="8627189" cy="4783396"/>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lvl="0" eaLnBrk="0" fontAlgn="base" hangingPunct="0">
              <a:spcBef>
                <a:spcPct val="0"/>
              </a:spcBef>
              <a:spcAft>
                <a:spcPct val="0"/>
              </a:spcAft>
            </a:pPr>
            <a:r>
              <a:rPr lang="zh-CN" altLang="zh-CN" dirty="0">
                <a:latin typeface="微软雅黑" panose="020B0503020204020204" pitchFamily="34" charset="-122"/>
                <a:ea typeface="微软雅黑" panose="020B0503020204020204" pitchFamily="34" charset="-122"/>
              </a:rPr>
              <a:t>———————————————</a:t>
            </a:r>
          </a:p>
          <a:p>
            <a:pPr marL="360000" lvl="0" indent="-288000" eaLnBrk="0" fontAlgn="base" hangingPunct="0">
              <a:spcBef>
                <a:spcPct val="0"/>
              </a:spcBef>
              <a:spcAft>
                <a:spcPct val="0"/>
              </a:spcAft>
              <a:buFont typeface="+mj-lt"/>
              <a:buAutoNum type="arabicPeriod"/>
            </a:pPr>
            <a:r>
              <a:rPr lang="en-US" altLang="zh-CN" b="1"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s[0] = 0</a:t>
            </a:r>
          </a:p>
          <a:p>
            <a:pPr marL="360000" lvl="0" indent="-288000" eaLnBrk="0" fontAlgn="base" hangingPunct="0">
              <a:spcBef>
                <a:spcPct val="0"/>
              </a:spcBef>
              <a:spcAft>
                <a:spcPct val="0"/>
              </a:spcAft>
              <a:buFont typeface="+mj-lt"/>
              <a:buAutoNum type="arabicPeriod"/>
            </a:pPr>
            <a:r>
              <a:rPr lang="en-US" altLang="zh-CN" b="1" dirty="0">
                <a:latin typeface="微软雅黑" panose="020B0503020204020204" pitchFamily="34" charset="-122"/>
                <a:ea typeface="微软雅黑" panose="020B0503020204020204" pitchFamily="34" charset="-122"/>
              </a:rPr>
              <a:t>  for </a:t>
            </a:r>
            <a:r>
              <a:rPr lang="en-US" altLang="zh-CN" dirty="0">
                <a:latin typeface="微软雅黑" panose="020B0503020204020204" pitchFamily="34" charset="-122"/>
                <a:ea typeface="微软雅黑" panose="020B0503020204020204" pitchFamily="34" charset="-122"/>
              </a:rPr>
              <a:t>i ←</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1 </a:t>
            </a:r>
            <a:r>
              <a:rPr lang="en-US" altLang="zh-CN" b="1" dirty="0">
                <a:latin typeface="微软雅黑" panose="020B0503020204020204" pitchFamily="34" charset="-122"/>
                <a:ea typeface="微软雅黑" panose="020B0503020204020204" pitchFamily="34" charset="-122"/>
              </a:rPr>
              <a:t>to </a:t>
            </a:r>
            <a:r>
              <a:rPr lang="en-US" altLang="zh-CN" dirty="0">
                <a:latin typeface="微软雅黑" panose="020B0503020204020204" pitchFamily="34" charset="-122"/>
                <a:ea typeface="微软雅黑" panose="020B0503020204020204" pitchFamily="34" charset="-122"/>
              </a:rPr>
              <a:t>n</a:t>
            </a:r>
            <a:r>
              <a:rPr lang="en-US" altLang="zh-CN" b="1" dirty="0">
                <a:latin typeface="微软雅黑" panose="020B0503020204020204" pitchFamily="34" charset="-122"/>
                <a:ea typeface="微软雅黑" panose="020B0503020204020204" pitchFamily="34" charset="-122"/>
              </a:rPr>
              <a:t> do </a:t>
            </a:r>
          </a:p>
          <a:p>
            <a:pPr marL="360000" lvl="0" indent="-288000" eaLnBrk="0" fontAlgn="base" hangingPunct="0">
              <a:spcBef>
                <a:spcPct val="0"/>
              </a:spcBef>
              <a:spcAft>
                <a:spcPct val="0"/>
              </a:spcAft>
              <a:buFont typeface="+mj-lt"/>
              <a:buAutoNum type="arabicPeriod"/>
            </a:pPr>
            <a:r>
              <a:rPr lang="zh-CN" altLang="en-US" b="1" dirty="0">
                <a:latin typeface="微软雅黑" panose="020B0503020204020204" pitchFamily="34" charset="-122"/>
                <a:ea typeface="微软雅黑" panose="020B0503020204020204" pitchFamily="34" charset="-122"/>
              </a:rPr>
              <a:t>  </a:t>
            </a:r>
            <a:r>
              <a:rPr lang="en-US" altLang="zh-CN" b="1" dirty="0">
                <a:latin typeface="微软雅黑" panose="020B0503020204020204" pitchFamily="34" charset="-122"/>
                <a:ea typeface="微软雅黑" panose="020B0503020204020204" pitchFamily="34" charset="-122"/>
              </a:rPr>
              <a:t>|</a:t>
            </a:r>
            <a:r>
              <a:rPr lang="zh-CN" altLang="en-US" b="1"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s[</a:t>
            </a:r>
            <a:r>
              <a:rPr lang="en-US" altLang="zh-CN" dirty="0" err="1">
                <a:latin typeface="微软雅黑" panose="020B0503020204020204" pitchFamily="34" charset="-122"/>
                <a:ea typeface="微软雅黑" panose="020B0503020204020204" pitchFamily="34" charset="-122"/>
              </a:rPr>
              <a:t>i</a:t>
            </a:r>
            <a:r>
              <a:rPr lang="en-US" altLang="zh-CN" dirty="0">
                <a:latin typeface="微软雅黑" panose="020B0503020204020204" pitchFamily="34" charset="-122"/>
                <a:ea typeface="微软雅黑" panose="020B0503020204020204" pitchFamily="34" charset="-122"/>
              </a:rPr>
              <a:t>] = s[i-1] + a[</a:t>
            </a:r>
            <a:r>
              <a:rPr lang="en-US" altLang="zh-CN" dirty="0" err="1">
                <a:latin typeface="微软雅黑" panose="020B0503020204020204" pitchFamily="34" charset="-122"/>
                <a:ea typeface="微软雅黑" panose="020B0503020204020204" pitchFamily="34" charset="-122"/>
              </a:rPr>
              <a:t>i</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生成前缀和序列</a:t>
            </a:r>
            <a:endParaRPr lang="en-US" altLang="zh-CN"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zh-CN" altLang="en-US" b="1" dirty="0">
                <a:latin typeface="微软雅黑" panose="020B0503020204020204" pitchFamily="34" charset="-122"/>
                <a:ea typeface="微软雅黑" panose="020B0503020204020204" pitchFamily="34" charset="-122"/>
              </a:rPr>
              <a:t>  </a:t>
            </a:r>
            <a:r>
              <a:rPr lang="en-US" altLang="zh-CN" b="1" dirty="0">
                <a:latin typeface="微软雅黑" panose="020B0503020204020204" pitchFamily="34" charset="-122"/>
                <a:ea typeface="微软雅黑" panose="020B0503020204020204" pitchFamily="34" charset="-122"/>
              </a:rPr>
              <a:t>end</a:t>
            </a:r>
          </a:p>
          <a:p>
            <a:pPr marL="360000" lvl="0" indent="-288000" eaLnBrk="0" fontAlgn="base" hangingPunct="0">
              <a:spcBef>
                <a:spcPct val="0"/>
              </a:spcBef>
              <a:spcAft>
                <a:spcPct val="0"/>
              </a:spcAft>
              <a:buFont typeface="+mj-lt"/>
              <a:buAutoNum type="arabicPeriod"/>
            </a:pPr>
            <a:r>
              <a:rPr lang="en-US" altLang="zh-CN" b="1" dirty="0">
                <a:latin typeface="微软雅黑" panose="020B0503020204020204" pitchFamily="34" charset="-122"/>
                <a:ea typeface="微软雅黑" panose="020B0503020204020204" pitchFamily="34" charset="-122"/>
              </a:rPr>
              <a:t>  </a:t>
            </a:r>
            <a:r>
              <a:rPr lang="en-US" altLang="zh-CN" dirty="0">
                <a:solidFill>
                  <a:srgbClr val="FFFF00"/>
                </a:solidFill>
                <a:latin typeface="微软雅黑" panose="020B0503020204020204" pitchFamily="34" charset="-122"/>
                <a:ea typeface="微软雅黑" panose="020B0503020204020204" pitchFamily="34" charset="-122"/>
              </a:rPr>
              <a:t>C[p…q]</a:t>
            </a:r>
            <a:r>
              <a:rPr lang="en-US" altLang="zh-CN" b="1" dirty="0">
                <a:solidFill>
                  <a:srgbClr val="FFFF00"/>
                </a:solidFill>
                <a:latin typeface="微软雅黑" panose="020B0503020204020204" pitchFamily="34" charset="-122"/>
                <a:ea typeface="微软雅黑" panose="020B0503020204020204" pitchFamily="34" charset="-122"/>
              </a:rPr>
              <a:t> = </a:t>
            </a:r>
            <a:r>
              <a:rPr lang="en-US" altLang="zh-CN" dirty="0">
                <a:solidFill>
                  <a:srgbClr val="FFFF00"/>
                </a:solidFill>
                <a:latin typeface="微软雅黑" panose="020B0503020204020204" pitchFamily="34" charset="-122"/>
                <a:ea typeface="微软雅黑" panose="020B0503020204020204" pitchFamily="34" charset="-122"/>
              </a:rPr>
              <a:t>{-1,…,-1}    </a:t>
            </a:r>
            <a:r>
              <a:rPr lang="zh-CN" altLang="en-US" dirty="0">
                <a:solidFill>
                  <a:srgbClr val="FFFF00"/>
                </a:solidFill>
                <a:latin typeface="微软雅黑" panose="020B0503020204020204" pitchFamily="34" charset="-122"/>
                <a:ea typeface="微软雅黑" panose="020B0503020204020204" pitchFamily="34" charset="-122"/>
              </a:rPr>
              <a:t> </a:t>
            </a:r>
            <a:r>
              <a:rPr lang="en-US" altLang="zh-CN" dirty="0">
                <a:solidFill>
                  <a:srgbClr val="FFFF00"/>
                </a:solidFill>
                <a:latin typeface="微软雅黑" panose="020B0503020204020204" pitchFamily="34" charset="-122"/>
                <a:ea typeface="微软雅黑" panose="020B0503020204020204" pitchFamily="34" charset="-122"/>
              </a:rPr>
              <a:t>//</a:t>
            </a:r>
            <a:r>
              <a:rPr lang="zh-CN" altLang="en-US" dirty="0">
                <a:solidFill>
                  <a:srgbClr val="FFFF00"/>
                </a:solidFill>
                <a:latin typeface="微软雅黑" panose="020B0503020204020204" pitchFamily="34" charset="-122"/>
                <a:ea typeface="微软雅黑" panose="020B0503020204020204" pitchFamily="34" charset="-122"/>
              </a:rPr>
              <a:t>辅助序列的初始化</a:t>
            </a:r>
            <a:endParaRPr lang="en-US" altLang="zh-CN" dirty="0">
              <a:solidFill>
                <a:srgbClr val="FFFF00"/>
              </a:solidFill>
              <a:latin typeface="微软雅黑" panose="020B0503020204020204" pitchFamily="34" charset="-122"/>
              <a:ea typeface="微软雅黑" panose="020B0503020204020204" pitchFamily="34" charset="-122"/>
            </a:endParaRPr>
          </a:p>
          <a:p>
            <a:pPr marL="72000" lvl="0" eaLnBrk="0" fontAlgn="base" hangingPunct="0">
              <a:spcBef>
                <a:spcPct val="0"/>
              </a:spcBef>
              <a:spcAft>
                <a:spcPct val="0"/>
              </a:spcAft>
            </a:pP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 p=min{S[1],…,S[n]}, q=max{S[1],…,S[n]}</a:t>
            </a:r>
            <a:r>
              <a:rPr lang="zh-CN" altLang="en-US" dirty="0">
                <a:latin typeface="微软雅黑" panose="020B0503020204020204" pitchFamily="34" charset="-122"/>
                <a:ea typeface="微软雅黑" panose="020B0503020204020204" pitchFamily="34" charset="-122"/>
              </a:rPr>
              <a:t>，前缀和最小与最大值</a:t>
            </a:r>
            <a:r>
              <a:rPr lang="en-US" altLang="zh-CN" b="1" dirty="0">
                <a:latin typeface="微软雅黑" panose="020B0503020204020204" pitchFamily="34" charset="-122"/>
                <a:ea typeface="微软雅黑" panose="020B0503020204020204" pitchFamily="34" charset="-122"/>
              </a:rPr>
              <a:t>            </a:t>
            </a:r>
          </a:p>
          <a:p>
            <a:pPr marL="414900" lvl="0" indent="-342900" eaLnBrk="0" fontAlgn="base" hangingPunct="0">
              <a:spcBef>
                <a:spcPct val="0"/>
              </a:spcBef>
              <a:spcAft>
                <a:spcPct val="0"/>
              </a:spcAft>
              <a:buFont typeface="+mj-lt"/>
              <a:buAutoNum type="arabicPeriod" startAt="6"/>
            </a:pPr>
            <a:r>
              <a:rPr lang="en-US" altLang="zh-CN" b="1"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Len ← 0</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记录和为</a:t>
            </a:r>
            <a:r>
              <a:rPr lang="en-US" altLang="zh-CN" dirty="0">
                <a:latin typeface="微软雅黑" panose="020B0503020204020204" pitchFamily="34" charset="-122"/>
                <a:ea typeface="微软雅黑" panose="020B0503020204020204" pitchFamily="34" charset="-122"/>
              </a:rPr>
              <a:t>0</a:t>
            </a:r>
            <a:r>
              <a:rPr lang="zh-CN" altLang="en-US" dirty="0">
                <a:latin typeface="微软雅黑" panose="020B0503020204020204" pitchFamily="34" charset="-122"/>
                <a:ea typeface="微软雅黑" panose="020B0503020204020204" pitchFamily="34" charset="-122"/>
              </a:rPr>
              <a:t>子段的最大长度</a:t>
            </a:r>
            <a:endParaRPr lang="en-US" altLang="zh-CN"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startAt="6"/>
            </a:pPr>
            <a:r>
              <a:rPr lang="en-US" altLang="zh-CN" b="1" dirty="0">
                <a:latin typeface="微软雅黑" panose="020B0503020204020204" pitchFamily="34" charset="-122"/>
                <a:ea typeface="微软雅黑" panose="020B0503020204020204" pitchFamily="34" charset="-122"/>
              </a:rPr>
              <a:t>   for </a:t>
            </a:r>
            <a:r>
              <a:rPr lang="en-US" altLang="zh-CN" dirty="0">
                <a:latin typeface="微软雅黑" panose="020B0503020204020204" pitchFamily="34" charset="-122"/>
                <a:ea typeface="微软雅黑" panose="020B0503020204020204" pitchFamily="34" charset="-122"/>
              </a:rPr>
              <a:t>i ←</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0 </a:t>
            </a:r>
            <a:r>
              <a:rPr lang="en-US" altLang="zh-CN" b="1" dirty="0">
                <a:latin typeface="微软雅黑" panose="020B0503020204020204" pitchFamily="34" charset="-122"/>
                <a:ea typeface="微软雅黑" panose="020B0503020204020204" pitchFamily="34" charset="-122"/>
              </a:rPr>
              <a:t>to </a:t>
            </a:r>
            <a:r>
              <a:rPr lang="en-US" altLang="zh-CN" dirty="0">
                <a:latin typeface="微软雅黑" panose="020B0503020204020204" pitchFamily="34" charset="-122"/>
                <a:ea typeface="微软雅黑" panose="020B0503020204020204" pitchFamily="34" charset="-122"/>
              </a:rPr>
              <a:t>n</a:t>
            </a:r>
            <a:r>
              <a:rPr lang="en-US" altLang="zh-CN" b="1" dirty="0">
                <a:latin typeface="微软雅黑" panose="020B0503020204020204" pitchFamily="34" charset="-122"/>
                <a:ea typeface="微软雅黑" panose="020B0503020204020204" pitchFamily="34" charset="-122"/>
              </a:rPr>
              <a:t> do</a:t>
            </a:r>
            <a:r>
              <a:rPr lang="zh-CN" altLang="en-US" b="1" dirty="0">
                <a:latin typeface="微软雅黑" panose="020B0503020204020204" pitchFamily="34" charset="-122"/>
                <a:ea typeface="微软雅黑" panose="020B0503020204020204" pitchFamily="34" charset="-122"/>
              </a:rPr>
              <a:t>   </a:t>
            </a:r>
            <a:endParaRPr lang="en-US" altLang="zh-CN" b="1"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startAt="6"/>
            </a:pPr>
            <a:r>
              <a:rPr lang="en-US" altLang="zh-CN" b="1" dirty="0">
                <a:latin typeface="微软雅黑" panose="020B0503020204020204" pitchFamily="34" charset="-122"/>
                <a:ea typeface="微软雅黑" panose="020B0503020204020204" pitchFamily="34" charset="-122"/>
              </a:rPr>
              <a:t>   |</a:t>
            </a:r>
            <a:r>
              <a:rPr lang="zh-CN" altLang="en-US" b="1" dirty="0">
                <a:latin typeface="微软雅黑" panose="020B0503020204020204" pitchFamily="34" charset="-122"/>
                <a:ea typeface="微软雅黑" panose="020B0503020204020204" pitchFamily="34" charset="-122"/>
              </a:rPr>
              <a:t>   </a:t>
            </a:r>
            <a:r>
              <a:rPr lang="en-US" altLang="zh-CN" b="1" dirty="0">
                <a:latin typeface="微软雅黑" panose="020B0503020204020204" pitchFamily="34" charset="-122"/>
                <a:ea typeface="微软雅黑" panose="020B0503020204020204" pitchFamily="34" charset="-122"/>
              </a:rPr>
              <a:t>if </a:t>
            </a:r>
            <a:r>
              <a:rPr lang="en-US" altLang="zh-CN" dirty="0">
                <a:latin typeface="微软雅黑" panose="020B0503020204020204" pitchFamily="34" charset="-122"/>
                <a:ea typeface="微软雅黑" panose="020B0503020204020204" pitchFamily="34" charset="-122"/>
              </a:rPr>
              <a:t>C[ s[</a:t>
            </a:r>
            <a:r>
              <a:rPr lang="en-US" altLang="zh-CN" dirty="0" err="1">
                <a:latin typeface="微软雅黑" panose="020B0503020204020204" pitchFamily="34" charset="-122"/>
                <a:ea typeface="微软雅黑" panose="020B0503020204020204" pitchFamily="34" charset="-122"/>
              </a:rPr>
              <a:t>i</a:t>
            </a:r>
            <a:r>
              <a:rPr lang="en-US" altLang="zh-CN" dirty="0">
                <a:latin typeface="微软雅黑" panose="020B0503020204020204" pitchFamily="34" charset="-122"/>
                <a:ea typeface="微软雅黑" panose="020B0503020204020204" pitchFamily="34" charset="-122"/>
              </a:rPr>
              <a:t>] ] &lt; 0</a:t>
            </a:r>
            <a:r>
              <a:rPr lang="zh-CN" altLang="en-US" b="1" dirty="0">
                <a:latin typeface="微软雅黑" panose="020B0503020204020204" pitchFamily="34" charset="-122"/>
                <a:ea typeface="微软雅黑" panose="020B0503020204020204" pitchFamily="34" charset="-122"/>
              </a:rPr>
              <a:t> </a:t>
            </a:r>
            <a:r>
              <a:rPr lang="en-US" altLang="zh-CN" b="1" dirty="0">
                <a:latin typeface="微软雅黑" panose="020B0503020204020204" pitchFamily="34" charset="-122"/>
                <a:ea typeface="微软雅黑" panose="020B0503020204020204" pitchFamily="34" charset="-122"/>
              </a:rPr>
              <a:t>then</a:t>
            </a:r>
            <a:r>
              <a:rPr lang="zh-CN" altLang="en-US" b="1"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//S[</a:t>
            </a:r>
            <a:r>
              <a:rPr lang="en-US" altLang="zh-CN" dirty="0" err="1">
                <a:latin typeface="微软雅黑" panose="020B0503020204020204" pitchFamily="34" charset="-122"/>
                <a:ea typeface="微软雅黑" panose="020B0503020204020204" pitchFamily="34" charset="-122"/>
              </a:rPr>
              <a:t>i</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第一次遇见</a:t>
            </a:r>
            <a:endParaRPr lang="en-US" altLang="zh-CN"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startAt="6"/>
            </a:pPr>
            <a:r>
              <a:rPr lang="en-US" altLang="zh-CN" b="1" dirty="0">
                <a:latin typeface="微软雅黑" panose="020B0503020204020204" pitchFamily="34" charset="-122"/>
                <a:ea typeface="微软雅黑" panose="020B0503020204020204" pitchFamily="34" charset="-122"/>
              </a:rPr>
              <a:t>   |</a:t>
            </a:r>
            <a:r>
              <a:rPr lang="zh-CN" altLang="en-US" b="1" dirty="0">
                <a:latin typeface="微软雅黑" panose="020B0503020204020204" pitchFamily="34" charset="-122"/>
                <a:ea typeface="微软雅黑" panose="020B0503020204020204" pitchFamily="34" charset="-122"/>
              </a:rPr>
              <a:t>   </a:t>
            </a:r>
            <a:r>
              <a:rPr lang="en-US" altLang="zh-CN" b="1" dirty="0">
                <a:latin typeface="微软雅黑" panose="020B0503020204020204" pitchFamily="34" charset="-122"/>
                <a:ea typeface="微软雅黑" panose="020B0503020204020204" pitchFamily="34" charset="-122"/>
              </a:rPr>
              <a:t>|</a:t>
            </a:r>
            <a:r>
              <a:rPr lang="zh-CN" altLang="en-US" b="1" dirty="0">
                <a:latin typeface="微软雅黑" panose="020B0503020204020204" pitchFamily="34" charset="-122"/>
                <a:ea typeface="微软雅黑" panose="020B0503020204020204" pitchFamily="34" charset="-122"/>
              </a:rPr>
              <a:t>   </a:t>
            </a:r>
            <a:r>
              <a:rPr lang="en-US" altLang="zh-CN" dirty="0">
                <a:solidFill>
                  <a:srgbClr val="FFFF00"/>
                </a:solidFill>
                <a:latin typeface="微软雅黑" panose="020B0503020204020204" pitchFamily="34" charset="-122"/>
                <a:ea typeface="微软雅黑" panose="020B0503020204020204" pitchFamily="34" charset="-122"/>
              </a:rPr>
              <a:t>C[ s[</a:t>
            </a:r>
            <a:r>
              <a:rPr lang="en-US" altLang="zh-CN" dirty="0" err="1">
                <a:solidFill>
                  <a:srgbClr val="FFFF00"/>
                </a:solidFill>
                <a:latin typeface="微软雅黑" panose="020B0503020204020204" pitchFamily="34" charset="-122"/>
                <a:ea typeface="微软雅黑" panose="020B0503020204020204" pitchFamily="34" charset="-122"/>
              </a:rPr>
              <a:t>i</a:t>
            </a:r>
            <a:r>
              <a:rPr lang="en-US" altLang="zh-CN" dirty="0">
                <a:solidFill>
                  <a:srgbClr val="FFFF00"/>
                </a:solidFill>
                <a:latin typeface="微软雅黑" panose="020B0503020204020204" pitchFamily="34" charset="-122"/>
                <a:ea typeface="微软雅黑" panose="020B0503020204020204" pitchFamily="34" charset="-122"/>
              </a:rPr>
              <a:t>] ] = </a:t>
            </a:r>
            <a:r>
              <a:rPr lang="en-US" altLang="zh-CN" dirty="0" err="1">
                <a:solidFill>
                  <a:srgbClr val="FFFF00"/>
                </a:solidFill>
                <a:latin typeface="微软雅黑" panose="020B0503020204020204" pitchFamily="34" charset="-122"/>
                <a:ea typeface="微软雅黑" panose="020B0503020204020204" pitchFamily="34" charset="-122"/>
              </a:rPr>
              <a:t>i</a:t>
            </a:r>
            <a:r>
              <a:rPr lang="en-US" altLang="zh-CN" dirty="0">
                <a:solidFill>
                  <a:srgbClr val="FFFF00"/>
                </a:solidFill>
                <a:latin typeface="微软雅黑" panose="020B0503020204020204" pitchFamily="34" charset="-122"/>
                <a:ea typeface="微软雅黑" panose="020B0503020204020204" pitchFamily="34" charset="-122"/>
              </a:rPr>
              <a:t>         </a:t>
            </a:r>
            <a:r>
              <a:rPr lang="zh-CN" altLang="en-US" dirty="0">
                <a:solidFill>
                  <a:srgbClr val="FFFF00"/>
                </a:solidFill>
                <a:latin typeface="微软雅黑" panose="020B0503020204020204" pitchFamily="34" charset="-122"/>
                <a:ea typeface="微软雅黑" panose="020B0503020204020204" pitchFamily="34" charset="-122"/>
              </a:rPr>
              <a:t>      </a:t>
            </a:r>
            <a:r>
              <a:rPr lang="en-US" altLang="zh-CN" b="1" dirty="0">
                <a:latin typeface="微软雅黑" panose="020B0503020204020204" pitchFamily="34" charset="-122"/>
                <a:ea typeface="微软雅黑" panose="020B0503020204020204" pitchFamily="34" charset="-122"/>
              </a:rPr>
              <a:t>// </a:t>
            </a:r>
            <a:r>
              <a:rPr lang="en-US" altLang="zh-CN" b="1" dirty="0">
                <a:solidFill>
                  <a:srgbClr val="FFFF00"/>
                </a:solidFill>
                <a:latin typeface="微软雅黑" panose="020B0503020204020204" pitchFamily="34" charset="-122"/>
                <a:ea typeface="微软雅黑" panose="020B0503020204020204" pitchFamily="34" charset="-122"/>
              </a:rPr>
              <a:t>record the initial position of S[</a:t>
            </a:r>
            <a:r>
              <a:rPr lang="en-US" altLang="zh-CN" b="1" dirty="0" err="1">
                <a:solidFill>
                  <a:srgbClr val="FFFF00"/>
                </a:solidFill>
                <a:latin typeface="微软雅黑" panose="020B0503020204020204" pitchFamily="34" charset="-122"/>
                <a:ea typeface="微软雅黑" panose="020B0503020204020204" pitchFamily="34" charset="-122"/>
              </a:rPr>
              <a:t>i</a:t>
            </a:r>
            <a:r>
              <a:rPr lang="en-US" altLang="zh-CN" b="1" dirty="0">
                <a:solidFill>
                  <a:srgbClr val="FFFF00"/>
                </a:solidFill>
                <a:latin typeface="微软雅黑" panose="020B0503020204020204" pitchFamily="34" charset="-122"/>
                <a:ea typeface="微软雅黑" panose="020B0503020204020204" pitchFamily="34" charset="-122"/>
              </a:rPr>
              <a:t>]</a:t>
            </a:r>
            <a:r>
              <a:rPr lang="zh-CN" altLang="en-US" b="1" dirty="0">
                <a:solidFill>
                  <a:srgbClr val="FFFF00"/>
                </a:solidFill>
                <a:latin typeface="微软雅黑" panose="020B0503020204020204" pitchFamily="34" charset="-122"/>
                <a:ea typeface="微软雅黑" panose="020B0503020204020204" pitchFamily="34" charset="-122"/>
              </a:rPr>
              <a:t>！</a:t>
            </a:r>
            <a:endParaRPr lang="en-US" altLang="zh-CN" b="1" dirty="0">
              <a:solidFill>
                <a:srgbClr val="FFFF00"/>
              </a:solidFill>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startAt="6"/>
            </a:pPr>
            <a:r>
              <a:rPr lang="en-US" altLang="zh-CN" b="1" dirty="0">
                <a:latin typeface="微软雅黑" panose="020B0503020204020204" pitchFamily="34" charset="-122"/>
                <a:ea typeface="微软雅黑" panose="020B0503020204020204" pitchFamily="34" charset="-122"/>
              </a:rPr>
              <a:t>  |</a:t>
            </a:r>
            <a:r>
              <a:rPr lang="zh-CN" altLang="en-US" b="1" dirty="0">
                <a:latin typeface="微软雅黑" panose="020B0503020204020204" pitchFamily="34" charset="-122"/>
                <a:ea typeface="微软雅黑" panose="020B0503020204020204" pitchFamily="34" charset="-122"/>
              </a:rPr>
              <a:t>   </a:t>
            </a:r>
            <a:r>
              <a:rPr lang="en-US" altLang="zh-CN" b="1" dirty="0">
                <a:latin typeface="微软雅黑" panose="020B0503020204020204" pitchFamily="34" charset="-122"/>
                <a:ea typeface="微软雅黑" panose="020B0503020204020204" pitchFamily="34" charset="-122"/>
              </a:rPr>
              <a:t>else </a:t>
            </a:r>
            <a:r>
              <a:rPr lang="zh-CN" altLang="en-US" b="1" dirty="0">
                <a:latin typeface="微软雅黑" panose="020B0503020204020204" pitchFamily="34" charset="-122"/>
                <a:ea typeface="微软雅黑" panose="020B0503020204020204" pitchFamily="34" charset="-122"/>
              </a:rPr>
              <a:t>        </a:t>
            </a:r>
            <a:r>
              <a:rPr lang="en-US" altLang="zh-CN" dirty="0">
                <a:solidFill>
                  <a:schemeClr val="bg1"/>
                </a:solidFill>
                <a:latin typeface="微软雅黑" panose="020B0503020204020204" pitchFamily="34" charset="-122"/>
                <a:ea typeface="微软雅黑" panose="020B0503020204020204" pitchFamily="34" charset="-122"/>
              </a:rPr>
              <a:t>//s[</a:t>
            </a:r>
            <a:r>
              <a:rPr lang="en-US" altLang="zh-CN" dirty="0" err="1">
                <a:solidFill>
                  <a:schemeClr val="bg1"/>
                </a:solidFill>
                <a:latin typeface="微软雅黑" panose="020B0503020204020204" pitchFamily="34" charset="-122"/>
                <a:ea typeface="微软雅黑" panose="020B0503020204020204" pitchFamily="34" charset="-122"/>
              </a:rPr>
              <a:t>i</a:t>
            </a:r>
            <a:r>
              <a:rPr lang="en-US" altLang="zh-CN" dirty="0">
                <a:solidFill>
                  <a:schemeClr val="bg1"/>
                </a:solidFill>
                <a:latin typeface="微软雅黑" panose="020B0503020204020204" pitchFamily="34" charset="-122"/>
                <a:ea typeface="微软雅黑" panose="020B0503020204020204" pitchFamily="34" charset="-122"/>
              </a:rPr>
              <a:t>]</a:t>
            </a:r>
            <a:r>
              <a:rPr lang="zh-CN" altLang="en-US" dirty="0">
                <a:solidFill>
                  <a:schemeClr val="bg1"/>
                </a:solidFill>
                <a:latin typeface="微软雅黑" panose="020B0503020204020204" pitchFamily="34" charset="-122"/>
                <a:ea typeface="微软雅黑" panose="020B0503020204020204" pitchFamily="34" charset="-122"/>
              </a:rPr>
              <a:t>之前出现过</a:t>
            </a:r>
            <a:endParaRPr lang="en-US" altLang="zh-CN" dirty="0">
              <a:solidFill>
                <a:schemeClr val="bg1"/>
              </a:solidFill>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startAt="6"/>
            </a:pPr>
            <a:r>
              <a:rPr lang="zh-CN" altLang="en-US" b="1" dirty="0">
                <a:latin typeface="微软雅黑" panose="020B0503020204020204" pitchFamily="34" charset="-122"/>
                <a:ea typeface="微软雅黑" panose="020B0503020204020204" pitchFamily="34" charset="-122"/>
              </a:rPr>
              <a:t>  </a:t>
            </a:r>
            <a:r>
              <a:rPr lang="en-US" altLang="zh-CN" b="1" dirty="0">
                <a:latin typeface="微软雅黑" panose="020B0503020204020204" pitchFamily="34" charset="-122"/>
                <a:ea typeface="微软雅黑" panose="020B0503020204020204" pitchFamily="34" charset="-122"/>
              </a:rPr>
              <a:t>|</a:t>
            </a:r>
            <a:r>
              <a:rPr lang="zh-CN" altLang="en-US" b="1" dirty="0">
                <a:latin typeface="微软雅黑" panose="020B0503020204020204" pitchFamily="34" charset="-122"/>
                <a:ea typeface="微软雅黑" panose="020B0503020204020204" pitchFamily="34" charset="-122"/>
              </a:rPr>
              <a:t>   </a:t>
            </a:r>
            <a:r>
              <a:rPr lang="en-US" altLang="zh-CN" b="1"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Len = Max{ </a:t>
            </a:r>
            <a:r>
              <a:rPr lang="en-US" altLang="zh-CN" dirty="0" err="1">
                <a:solidFill>
                  <a:srgbClr val="FFFF00"/>
                </a:solidFill>
                <a:latin typeface="微软雅黑" panose="020B0503020204020204" pitchFamily="34" charset="-122"/>
                <a:ea typeface="微软雅黑" panose="020B0503020204020204" pitchFamily="34" charset="-122"/>
              </a:rPr>
              <a:t>i</a:t>
            </a:r>
            <a:r>
              <a:rPr lang="en-US" altLang="zh-CN" dirty="0">
                <a:solidFill>
                  <a:srgbClr val="FFFF00"/>
                </a:solidFill>
                <a:latin typeface="微软雅黑" panose="020B0503020204020204" pitchFamily="34" charset="-122"/>
                <a:ea typeface="微软雅黑" panose="020B0503020204020204" pitchFamily="34" charset="-122"/>
              </a:rPr>
              <a:t> – C[</a:t>
            </a:r>
            <a:r>
              <a:rPr lang="zh-CN" altLang="en-US" dirty="0">
                <a:solidFill>
                  <a:srgbClr val="FFFF00"/>
                </a:solidFill>
                <a:latin typeface="微软雅黑" panose="020B0503020204020204" pitchFamily="34" charset="-122"/>
                <a:ea typeface="微软雅黑" panose="020B0503020204020204" pitchFamily="34" charset="-122"/>
              </a:rPr>
              <a:t> </a:t>
            </a:r>
            <a:r>
              <a:rPr lang="en-US" altLang="zh-CN" dirty="0">
                <a:solidFill>
                  <a:srgbClr val="FFFF00"/>
                </a:solidFill>
                <a:latin typeface="微软雅黑" panose="020B0503020204020204" pitchFamily="34" charset="-122"/>
                <a:ea typeface="微软雅黑" panose="020B0503020204020204" pitchFamily="34" charset="-122"/>
              </a:rPr>
              <a:t>S[</a:t>
            </a:r>
            <a:r>
              <a:rPr lang="en-US" altLang="zh-CN" dirty="0" err="1">
                <a:solidFill>
                  <a:srgbClr val="FFFF00"/>
                </a:solidFill>
                <a:latin typeface="微软雅黑" panose="020B0503020204020204" pitchFamily="34" charset="-122"/>
                <a:ea typeface="微软雅黑" panose="020B0503020204020204" pitchFamily="34" charset="-122"/>
              </a:rPr>
              <a:t>i</a:t>
            </a:r>
            <a:r>
              <a:rPr lang="en-US" altLang="zh-CN" dirty="0">
                <a:solidFill>
                  <a:srgbClr val="FFFF00"/>
                </a:solidFill>
                <a:latin typeface="微软雅黑" panose="020B0503020204020204" pitchFamily="34" charset="-122"/>
                <a:ea typeface="微软雅黑" panose="020B0503020204020204" pitchFamily="34" charset="-122"/>
              </a:rPr>
              <a:t>]</a:t>
            </a:r>
            <a:r>
              <a:rPr lang="zh-CN" altLang="en-US" dirty="0">
                <a:solidFill>
                  <a:srgbClr val="FFFF00"/>
                </a:solidFill>
                <a:latin typeface="微软雅黑" panose="020B0503020204020204" pitchFamily="34" charset="-122"/>
                <a:ea typeface="微软雅黑" panose="020B0503020204020204" pitchFamily="34" charset="-122"/>
              </a:rPr>
              <a:t> </a:t>
            </a:r>
            <a:r>
              <a:rPr lang="en-US" altLang="zh-CN" dirty="0">
                <a:solidFill>
                  <a:srgbClr val="FFFF00"/>
                </a:solidFill>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Len} </a:t>
            </a:r>
            <a:r>
              <a:rPr lang="zh-CN" altLang="en-US" dirty="0">
                <a:latin typeface="微软雅黑" panose="020B0503020204020204" pitchFamily="34" charset="-122"/>
                <a:ea typeface="微软雅黑" panose="020B0503020204020204" pitchFamily="34" charset="-122"/>
              </a:rPr>
              <a:t> </a:t>
            </a:r>
            <a:r>
              <a:rPr lang="en-US" altLang="zh-CN" dirty="0">
                <a:solidFill>
                  <a:srgbClr val="FFFF00"/>
                </a:solidFill>
                <a:latin typeface="微软雅黑" panose="020B0503020204020204" pitchFamily="34" charset="-122"/>
                <a:ea typeface="微软雅黑" panose="020B0503020204020204" pitchFamily="34" charset="-122"/>
              </a:rPr>
              <a:t>//</a:t>
            </a:r>
            <a:r>
              <a:rPr lang="zh-CN" altLang="en-US" dirty="0">
                <a:solidFill>
                  <a:srgbClr val="FFFF00"/>
                </a:solidFill>
                <a:latin typeface="微软雅黑" panose="020B0503020204020204" pitchFamily="34" charset="-122"/>
                <a:ea typeface="微软雅黑" panose="020B0503020204020204" pitchFamily="34" charset="-122"/>
              </a:rPr>
              <a:t>更新最大长度</a:t>
            </a:r>
            <a:endParaRPr lang="en-US" altLang="zh-CN" dirty="0">
              <a:solidFill>
                <a:srgbClr val="FFFF00"/>
              </a:solidFill>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startAt="6"/>
            </a:pPr>
            <a:r>
              <a:rPr lang="zh-CN" altLang="en-US" b="1" dirty="0">
                <a:latin typeface="微软雅黑" panose="020B0503020204020204" pitchFamily="34" charset="-122"/>
                <a:ea typeface="微软雅黑" panose="020B0503020204020204" pitchFamily="34" charset="-122"/>
              </a:rPr>
              <a:t>  </a:t>
            </a:r>
            <a:r>
              <a:rPr lang="en-US" altLang="zh-CN" b="1" dirty="0">
                <a:latin typeface="微软雅黑" panose="020B0503020204020204" pitchFamily="34" charset="-122"/>
                <a:ea typeface="微软雅黑" panose="020B0503020204020204" pitchFamily="34" charset="-122"/>
              </a:rPr>
              <a:t>|</a:t>
            </a:r>
            <a:r>
              <a:rPr lang="zh-CN" altLang="en-US" b="1" dirty="0">
                <a:latin typeface="微软雅黑" panose="020B0503020204020204" pitchFamily="34" charset="-122"/>
                <a:ea typeface="微软雅黑" panose="020B0503020204020204" pitchFamily="34" charset="-122"/>
              </a:rPr>
              <a:t>   </a:t>
            </a:r>
            <a:r>
              <a:rPr lang="en-US" altLang="zh-CN" b="1" dirty="0">
                <a:latin typeface="微软雅黑" panose="020B0503020204020204" pitchFamily="34" charset="-122"/>
                <a:ea typeface="微软雅黑" panose="020B0503020204020204" pitchFamily="34" charset="-122"/>
              </a:rPr>
              <a:t>end</a:t>
            </a:r>
          </a:p>
          <a:p>
            <a:pPr marL="360000" lvl="0" indent="-288000" eaLnBrk="0" fontAlgn="base" hangingPunct="0">
              <a:spcBef>
                <a:spcPct val="0"/>
              </a:spcBef>
              <a:spcAft>
                <a:spcPct val="0"/>
              </a:spcAft>
              <a:buFont typeface="+mj-lt"/>
              <a:buAutoNum type="arabicPeriod" startAt="6"/>
            </a:pPr>
            <a:r>
              <a:rPr lang="zh-CN" altLang="en-US" b="1" dirty="0">
                <a:latin typeface="微软雅黑" panose="020B0503020204020204" pitchFamily="34" charset="-122"/>
                <a:ea typeface="微软雅黑" panose="020B0503020204020204" pitchFamily="34" charset="-122"/>
              </a:rPr>
              <a:t>  </a:t>
            </a:r>
            <a:r>
              <a:rPr lang="en-US" altLang="zh-CN" b="1" dirty="0">
                <a:latin typeface="微软雅黑" panose="020B0503020204020204" pitchFamily="34" charset="-122"/>
                <a:ea typeface="微软雅黑" panose="020B0503020204020204" pitchFamily="34" charset="-122"/>
              </a:rPr>
              <a:t>end</a:t>
            </a:r>
          </a:p>
          <a:p>
            <a:pPr marL="360000" lvl="0" indent="-288000" eaLnBrk="0" fontAlgn="base" hangingPunct="0">
              <a:spcBef>
                <a:spcPct val="0"/>
              </a:spcBef>
              <a:spcAft>
                <a:spcPct val="0"/>
              </a:spcAft>
              <a:buFont typeface="+mj-lt"/>
              <a:buAutoNum type="arabicPeriod" startAt="6"/>
            </a:pPr>
            <a:r>
              <a:rPr lang="en-US" altLang="zh-CN" b="1" dirty="0">
                <a:latin typeface="微软雅黑" panose="020B0503020204020204" pitchFamily="34" charset="-122"/>
                <a:ea typeface="微软雅黑" panose="020B0503020204020204" pitchFamily="34" charset="-122"/>
              </a:rPr>
              <a:t>  return </a:t>
            </a:r>
            <a:r>
              <a:rPr lang="en-US" altLang="zh-CN" dirty="0">
                <a:latin typeface="微软雅黑" panose="020B0503020204020204" pitchFamily="34" charset="-122"/>
                <a:ea typeface="微软雅黑" panose="020B0503020204020204" pitchFamily="34" charset="-122"/>
              </a:rPr>
              <a:t>Len</a:t>
            </a:r>
            <a:r>
              <a:rPr lang="en-US" altLang="zh-CN" b="1" dirty="0">
                <a:latin typeface="微软雅黑" panose="020B0503020204020204" pitchFamily="34" charset="-122"/>
                <a:ea typeface="微软雅黑" panose="020B0503020204020204" pitchFamily="34" charset="-122"/>
              </a:rPr>
              <a:t>      </a:t>
            </a:r>
          </a:p>
          <a:p>
            <a:pPr lvl="0" eaLnBrk="0" fontAlgn="base" hangingPunct="0">
              <a:spcBef>
                <a:spcPct val="0"/>
              </a:spcBef>
              <a:spcAft>
                <a:spcPct val="0"/>
              </a:spcAft>
            </a:pPr>
            <a:r>
              <a:rPr lang="zh-CN" altLang="zh-CN" dirty="0">
                <a:latin typeface="微软雅黑" panose="020B0503020204020204" pitchFamily="34" charset="-122"/>
                <a:ea typeface="微软雅黑" panose="020B0503020204020204" pitchFamily="34" charset="-122"/>
              </a:rPr>
              <a:t>———————————————</a:t>
            </a:r>
          </a:p>
        </p:txBody>
      </p:sp>
      <p:sp>
        <p:nvSpPr>
          <p:cNvPr id="17" name="文本框 16">
            <a:extLst>
              <a:ext uri="{FF2B5EF4-FFF2-40B4-BE49-F238E27FC236}">
                <a16:creationId xmlns:a16="http://schemas.microsoft.com/office/drawing/2014/main" id="{95FDC76B-1179-0784-6EDF-C5B82A0B5C54}"/>
              </a:ext>
            </a:extLst>
          </p:cNvPr>
          <p:cNvSpPr txBox="1"/>
          <p:nvPr/>
        </p:nvSpPr>
        <p:spPr>
          <a:xfrm>
            <a:off x="838200" y="1230076"/>
            <a:ext cx="6096000" cy="461665"/>
          </a:xfrm>
          <a:prstGeom prst="rect">
            <a:avLst/>
          </a:prstGeom>
          <a:noFill/>
        </p:spPr>
        <p:txBody>
          <a:bodyPr wrap="square">
            <a:spAutoFit/>
          </a:bodyPr>
          <a:lstStyle/>
          <a:p>
            <a:pPr marL="457200" indent="-457200">
              <a:buFont typeface="Arial" panose="020B0604020202020204" pitchFamily="34" charset="0"/>
              <a:buChar char="•"/>
            </a:pPr>
            <a:r>
              <a:rPr lang="zh-CN" altLang="en-US" sz="2400" dirty="0">
                <a:latin typeface="Microsoft YaHei" panose="020B0503020204020204" pitchFamily="34" charset="-122"/>
                <a:ea typeface="Microsoft YaHei" panose="020B0503020204020204" pitchFamily="34" charset="-122"/>
              </a:rPr>
              <a:t>算法二：前缀和 </a:t>
            </a:r>
            <a:r>
              <a:rPr lang="en-US" altLang="zh-CN"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 计数排序</a:t>
            </a:r>
            <a:endParaRPr lang="en-US" altLang="zh-CN" sz="2400" dirty="0">
              <a:solidFill>
                <a:schemeClr val="tx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55052750"/>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*计数排序的应用：和为</a:t>
            </a:r>
            <a:r>
              <a:rPr lang="en-US" altLang="zh-CN" dirty="0"/>
              <a:t>0</a:t>
            </a:r>
            <a:r>
              <a:rPr lang="zh-CN" altLang="en-US" dirty="0"/>
              <a:t>的最长子段</a:t>
            </a:r>
          </a:p>
        </p:txBody>
      </p:sp>
      <p:sp>
        <p:nvSpPr>
          <p:cNvPr id="3" name="副标题 2"/>
          <p:cNvSpPr>
            <a:spLocks noGrp="1"/>
          </p:cNvSpPr>
          <p:nvPr>
            <p:ph type="subTitle" idx="1"/>
          </p:nvPr>
        </p:nvSpPr>
        <p:spPr/>
        <p:txBody>
          <a:bodyPr/>
          <a:lstStyle/>
          <a:p>
            <a:r>
              <a:rPr lang="en-US" altLang="zh-CN" dirty="0"/>
              <a:t>10.7.1</a:t>
            </a:r>
            <a:r>
              <a:rPr lang="zh-CN" altLang="en-US" dirty="0"/>
              <a:t> 计数排序</a:t>
            </a:r>
          </a:p>
        </p:txBody>
      </p:sp>
      <p:sp>
        <p:nvSpPr>
          <p:cNvPr id="4" name="文本占位符 3"/>
          <p:cNvSpPr>
            <a:spLocks noGrp="1"/>
          </p:cNvSpPr>
          <p:nvPr>
            <p:ph type="body" idx="10"/>
          </p:nvPr>
        </p:nvSpPr>
        <p:spPr/>
        <p:txBody>
          <a:bodyPr/>
          <a:lstStyle/>
          <a:p>
            <a:r>
              <a:rPr lang="zh-CN" altLang="en-US" dirty="0"/>
              <a:t>数据结构</a:t>
            </a:r>
          </a:p>
        </p:txBody>
      </p:sp>
      <p:sp>
        <p:nvSpPr>
          <p:cNvPr id="17" name="文本框 16">
            <a:extLst>
              <a:ext uri="{FF2B5EF4-FFF2-40B4-BE49-F238E27FC236}">
                <a16:creationId xmlns:a16="http://schemas.microsoft.com/office/drawing/2014/main" id="{95FDC76B-1179-0784-6EDF-C5B82A0B5C54}"/>
              </a:ext>
            </a:extLst>
          </p:cNvPr>
          <p:cNvSpPr txBox="1"/>
          <p:nvPr/>
        </p:nvSpPr>
        <p:spPr>
          <a:xfrm>
            <a:off x="838200" y="1230076"/>
            <a:ext cx="6096000" cy="461665"/>
          </a:xfrm>
          <a:prstGeom prst="rect">
            <a:avLst/>
          </a:prstGeom>
          <a:noFill/>
        </p:spPr>
        <p:txBody>
          <a:bodyPr wrap="square">
            <a:spAutoFit/>
          </a:bodyPr>
          <a:lstStyle/>
          <a:p>
            <a:pPr marL="457200" indent="-457200">
              <a:buFont typeface="Arial" panose="020B0604020202020204" pitchFamily="34" charset="0"/>
              <a:buChar char="•"/>
            </a:pPr>
            <a:r>
              <a:rPr lang="zh-CN" altLang="en-US" sz="2400" dirty="0">
                <a:latin typeface="Microsoft YaHei" panose="020B0503020204020204" pitchFamily="34" charset="-122"/>
                <a:ea typeface="Microsoft YaHei" panose="020B0503020204020204" pitchFamily="34" charset="-122"/>
              </a:rPr>
              <a:t>算法三：前缀和 </a:t>
            </a:r>
            <a:r>
              <a:rPr lang="en-US" altLang="zh-CN"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 比较排序</a:t>
            </a:r>
            <a:endParaRPr lang="en-US" altLang="zh-CN" sz="2400" dirty="0">
              <a:solidFill>
                <a:schemeClr val="tx1"/>
              </a:solidFill>
              <a:latin typeface="Microsoft YaHei" panose="020B0503020204020204" pitchFamily="34" charset="-122"/>
              <a:ea typeface="Microsoft YaHei" panose="020B0503020204020204" pitchFamily="34" charset="-122"/>
            </a:endParaRPr>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59AA42A9-6B0B-8110-F21E-1F4C46533C2D}"/>
                  </a:ext>
                </a:extLst>
              </p:cNvPr>
              <p:cNvSpPr txBox="1"/>
              <p:nvPr/>
            </p:nvSpPr>
            <p:spPr>
              <a:xfrm>
                <a:off x="1078751" y="1892513"/>
                <a:ext cx="9502163" cy="830997"/>
              </a:xfrm>
              <a:prstGeom prst="rect">
                <a:avLst/>
              </a:prstGeom>
              <a:noFill/>
            </p:spPr>
            <p:txBody>
              <a:bodyPr wrap="square" rtlCol="0">
                <a:spAutoFit/>
              </a:bodyPr>
              <a:lstStyle/>
              <a:p>
                <a:pPr marL="457200" indent="-457200">
                  <a:buFont typeface="Wingdings" pitchFamily="2" charset="2"/>
                  <a:buChar char="Ø"/>
                </a:pPr>
                <a:r>
                  <a:rPr lang="zh-CN" altLang="en-US" sz="2400" dirty="0">
                    <a:solidFill>
                      <a:schemeClr val="tx1"/>
                    </a:solidFill>
                    <a:latin typeface="Microsoft YaHei" panose="020B0503020204020204" pitchFamily="34" charset="-122"/>
                    <a:ea typeface="Microsoft YaHei" panose="020B0503020204020204" pitchFamily="34" charset="-122"/>
                  </a:rPr>
                  <a:t>如果前缀和序列的最大值与最小值的差太大，如 </a:t>
                </a:r>
                <a14:m>
                  <m:oMath xmlns:m="http://schemas.openxmlformats.org/officeDocument/2006/math">
                    <m:r>
                      <a:rPr lang="en-US" altLang="zh-CN" sz="2400" b="0" i="0" smtClean="0">
                        <a:solidFill>
                          <a:schemeClr val="tx1"/>
                        </a:solidFill>
                        <a:latin typeface="Cambria Math" panose="02040503050406030204" pitchFamily="18" charset="0"/>
                        <a:ea typeface="Microsoft YaHei" panose="020B0503020204020204" pitchFamily="34" charset="-122"/>
                      </a:rPr>
                      <m:t>&gt;</m:t>
                    </m:r>
                    <m:sSup>
                      <m:sSupPr>
                        <m:ctrlPr>
                          <a:rPr lang="en-US" altLang="zh-CN" sz="2400" b="0" i="1" smtClean="0">
                            <a:solidFill>
                              <a:schemeClr val="tx1"/>
                            </a:solidFill>
                            <a:latin typeface="Cambria Math" panose="02040503050406030204" pitchFamily="18" charset="0"/>
                            <a:ea typeface="Microsoft YaHei" panose="020B0503020204020204" pitchFamily="34" charset="-122"/>
                          </a:rPr>
                        </m:ctrlPr>
                      </m:sSupPr>
                      <m:e>
                        <m:r>
                          <a:rPr lang="en-US" altLang="zh-CN" sz="2400" b="0" i="1" smtClean="0">
                            <a:solidFill>
                              <a:schemeClr val="tx1"/>
                            </a:solidFill>
                            <a:latin typeface="Cambria Math" panose="02040503050406030204" pitchFamily="18" charset="0"/>
                            <a:ea typeface="Microsoft YaHei" panose="020B0503020204020204" pitchFamily="34" charset="-122"/>
                          </a:rPr>
                          <m:t>10</m:t>
                        </m:r>
                      </m:e>
                      <m:sup>
                        <m:r>
                          <a:rPr lang="en-US" altLang="zh-CN" sz="2400" b="0" i="1" smtClean="0">
                            <a:solidFill>
                              <a:schemeClr val="tx1"/>
                            </a:solidFill>
                            <a:latin typeface="Cambria Math" panose="02040503050406030204" pitchFamily="18" charset="0"/>
                            <a:ea typeface="Microsoft YaHei" panose="020B0503020204020204" pitchFamily="34" charset="-122"/>
                          </a:rPr>
                          <m:t>8</m:t>
                        </m:r>
                      </m:sup>
                    </m:sSup>
                  </m:oMath>
                </a14:m>
                <a:r>
                  <a:rPr lang="en-US" altLang="zh-CN" sz="2400" dirty="0">
                    <a:solidFill>
                      <a:schemeClr val="tx1"/>
                    </a:solidFill>
                    <a:latin typeface="Microsoft YaHei" panose="020B0503020204020204" pitchFamily="34" charset="-122"/>
                    <a:ea typeface="Microsoft YaHei" panose="020B0503020204020204" pitchFamily="34" charset="-122"/>
                  </a:rPr>
                  <a:t>,</a:t>
                </a:r>
                <a:r>
                  <a:rPr lang="zh-CN" altLang="en-US" sz="2400" dirty="0">
                    <a:solidFill>
                      <a:schemeClr val="tx1"/>
                    </a:solidFill>
                    <a:latin typeface="Microsoft YaHei" panose="020B0503020204020204" pitchFamily="34" charset="-122"/>
                    <a:ea typeface="Microsoft YaHei" panose="020B0503020204020204" pitchFamily="34" charset="-122"/>
                  </a:rPr>
                  <a:t> 计数排序会失效！</a:t>
                </a:r>
                <a:endParaRPr lang="en-US" altLang="zh-CN" sz="2400" dirty="0">
                  <a:solidFill>
                    <a:schemeClr val="tx1"/>
                  </a:solidFill>
                  <a:latin typeface="Microsoft YaHei" panose="020B0503020204020204" pitchFamily="34" charset="-122"/>
                  <a:ea typeface="Microsoft YaHei" panose="020B0503020204020204" pitchFamily="34" charset="-122"/>
                </a:endParaRPr>
              </a:p>
            </p:txBody>
          </p:sp>
        </mc:Choice>
        <mc:Fallback xmlns="">
          <p:sp>
            <p:nvSpPr>
              <p:cNvPr id="5" name="文本框 4">
                <a:extLst>
                  <a:ext uri="{FF2B5EF4-FFF2-40B4-BE49-F238E27FC236}">
                    <a16:creationId xmlns:a16="http://schemas.microsoft.com/office/drawing/2014/main" id="{59AA42A9-6B0B-8110-F21E-1F4C46533C2D}"/>
                  </a:ext>
                </a:extLst>
              </p:cNvPr>
              <p:cNvSpPr txBox="1">
                <a:spLocks noRot="1" noChangeAspect="1" noMove="1" noResize="1" noEditPoints="1" noAdjustHandles="1" noChangeArrowheads="1" noChangeShapeType="1" noTextEdit="1"/>
              </p:cNvSpPr>
              <p:nvPr/>
            </p:nvSpPr>
            <p:spPr>
              <a:xfrm>
                <a:off x="1078751" y="1892513"/>
                <a:ext cx="9502163" cy="830997"/>
              </a:xfrm>
              <a:prstGeom prst="rect">
                <a:avLst/>
              </a:prstGeom>
              <a:blipFill>
                <a:blip r:embed="rId3"/>
                <a:stretch>
                  <a:fillRect l="-800" t="-5970" b="-16418"/>
                </a:stretch>
              </a:blipFill>
            </p:spPr>
            <p:txBody>
              <a:bodyPr/>
              <a:lstStyle/>
              <a:p>
                <a:r>
                  <a:rPr lang="zh-CN" altLang="en-US">
                    <a:noFill/>
                  </a:rPr>
                  <a:t> </a:t>
                </a:r>
              </a:p>
            </p:txBody>
          </p:sp>
        </mc:Fallback>
      </mc:AlternateContent>
      <p:sp>
        <p:nvSpPr>
          <p:cNvPr id="6" name="文本框 5">
            <a:extLst>
              <a:ext uri="{FF2B5EF4-FFF2-40B4-BE49-F238E27FC236}">
                <a16:creationId xmlns:a16="http://schemas.microsoft.com/office/drawing/2014/main" id="{7B0E5440-DA62-827F-6AE2-95007F563EA8}"/>
              </a:ext>
            </a:extLst>
          </p:cNvPr>
          <p:cNvSpPr txBox="1"/>
          <p:nvPr/>
        </p:nvSpPr>
        <p:spPr>
          <a:xfrm>
            <a:off x="1078751" y="2723510"/>
            <a:ext cx="6873263" cy="461665"/>
          </a:xfrm>
          <a:prstGeom prst="rect">
            <a:avLst/>
          </a:prstGeom>
          <a:noFill/>
        </p:spPr>
        <p:txBody>
          <a:bodyPr wrap="square" rtlCol="0">
            <a:spAutoFit/>
          </a:bodyPr>
          <a:lstStyle/>
          <a:p>
            <a:pPr marL="457200" indent="-457200">
              <a:buFont typeface="Wingdings" pitchFamily="2" charset="2"/>
              <a:buChar char="Ø"/>
            </a:pPr>
            <a:r>
              <a:rPr lang="zh-CN" altLang="en-US" sz="2400" dirty="0">
                <a:latin typeface="Microsoft YaHei" panose="020B0503020204020204" pitchFamily="34" charset="-122"/>
                <a:ea typeface="Microsoft YaHei" panose="020B0503020204020204" pitchFamily="34" charset="-122"/>
              </a:rPr>
              <a:t>可以用比较排序查找</a:t>
            </a:r>
            <a:r>
              <a:rPr lang="zh-CN" altLang="en-US" sz="2400" dirty="0">
                <a:solidFill>
                  <a:srgbClr val="00B0F0"/>
                </a:solidFill>
                <a:latin typeface="Microsoft YaHei" panose="020B0503020204020204" pitchFamily="34" charset="-122"/>
                <a:ea typeface="Microsoft YaHei" panose="020B0503020204020204" pitchFamily="34" charset="-122"/>
              </a:rPr>
              <a:t>间距最大的相同</a:t>
            </a:r>
            <a:r>
              <a:rPr lang="zh-CN" altLang="en-US" sz="2400" dirty="0">
                <a:latin typeface="Microsoft YaHei" panose="020B0503020204020204" pitchFamily="34" charset="-122"/>
                <a:ea typeface="Microsoft YaHei" panose="020B0503020204020204" pitchFamily="34" charset="-122"/>
              </a:rPr>
              <a:t>元素！</a:t>
            </a:r>
            <a:endParaRPr lang="en-US" altLang="zh-CN" sz="2400" dirty="0">
              <a:latin typeface="Microsoft YaHei" panose="020B0503020204020204" pitchFamily="34" charset="-122"/>
              <a:ea typeface="Microsoft YaHei" panose="020B0503020204020204" pitchFamily="34" charset="-122"/>
            </a:endParaRPr>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DEB39BD9-CED2-7379-703E-1610EC10ECAA}"/>
                  </a:ext>
                </a:extLst>
              </p:cNvPr>
              <p:cNvSpPr txBox="1"/>
              <p:nvPr/>
            </p:nvSpPr>
            <p:spPr>
              <a:xfrm>
                <a:off x="584225" y="3514686"/>
                <a:ext cx="11037440" cy="1450525"/>
              </a:xfrm>
              <a:prstGeom prst="rect">
                <a:avLst/>
              </a:prstGeom>
              <a:solidFill>
                <a:srgbClr val="51ADB7"/>
              </a:solidFill>
            </p:spPr>
            <p:txBody>
              <a:bodyPr wrap="square" rtlCol="0">
                <a:spAutoFit/>
              </a:bodyPr>
              <a:lstStyle/>
              <a:p>
                <a:r>
                  <a:rPr lang="zh-CN" altLang="en-US" sz="2800" dirty="0">
                    <a:solidFill>
                      <a:schemeClr val="bg1"/>
                    </a:solidFill>
                    <a:latin typeface="Microsoft YaHei" panose="020B0503020204020204" pitchFamily="34" charset="-122"/>
                    <a:ea typeface="Microsoft YaHei" panose="020B0503020204020204" pitchFamily="34" charset="-122"/>
                  </a:rPr>
                  <a:t>为此，对前缀和序列以及比较方法做如下修改：</a:t>
                </a:r>
                <a:endParaRPr lang="en-US" altLang="zh-CN" sz="2800" dirty="0">
                  <a:solidFill>
                    <a:schemeClr val="bg1"/>
                  </a:solidFill>
                  <a:latin typeface="Microsoft YaHei" panose="020B0503020204020204" pitchFamily="34" charset="-122"/>
                  <a:ea typeface="Microsoft YaHei" panose="020B0503020204020204" pitchFamily="34" charset="-122"/>
                </a:endParaRPr>
              </a:p>
              <a:p>
                <a:r>
                  <a:rPr lang="en-US" altLang="zh-CN" sz="2800" dirty="0">
                    <a:solidFill>
                      <a:schemeClr val="bg1"/>
                    </a:solidFill>
                    <a:latin typeface="Microsoft YaHei" panose="020B0503020204020204" pitchFamily="34" charset="-122"/>
                    <a:ea typeface="Microsoft YaHei" panose="020B0503020204020204" pitchFamily="34" charset="-122"/>
                  </a:rPr>
                  <a:t>  </a:t>
                </a:r>
                <a:r>
                  <a:rPr lang="zh-CN" altLang="en-US" sz="2800" dirty="0">
                    <a:solidFill>
                      <a:schemeClr val="bg1"/>
                    </a:solidFill>
                    <a:latin typeface="Microsoft YaHei" panose="020B0503020204020204" pitchFamily="34" charset="-122"/>
                    <a:ea typeface="Microsoft YaHei" panose="020B0503020204020204" pitchFamily="34" charset="-122"/>
                  </a:rPr>
                  <a:t>（</a:t>
                </a:r>
                <a:r>
                  <a:rPr lang="en-US" altLang="zh-CN" sz="2800" dirty="0">
                    <a:solidFill>
                      <a:schemeClr val="bg1"/>
                    </a:solidFill>
                    <a:latin typeface="Microsoft YaHei" panose="020B0503020204020204" pitchFamily="34" charset="-122"/>
                    <a:ea typeface="Microsoft YaHei" panose="020B0503020204020204" pitchFamily="34" charset="-122"/>
                  </a:rPr>
                  <a:t>1</a:t>
                </a:r>
                <a:r>
                  <a:rPr lang="zh-CN" altLang="en-US" sz="2800" dirty="0">
                    <a:solidFill>
                      <a:schemeClr val="bg1"/>
                    </a:solidFill>
                    <a:latin typeface="Microsoft YaHei" panose="020B0503020204020204" pitchFamily="34" charset="-122"/>
                    <a:ea typeface="Microsoft YaHei" panose="020B0503020204020204" pitchFamily="34" charset="-122"/>
                  </a:rPr>
                  <a:t>） </a:t>
                </a:r>
                <a14:m>
                  <m:oMath xmlns:m="http://schemas.openxmlformats.org/officeDocument/2006/math">
                    <m:r>
                      <a:rPr lang="en-US" altLang="zh-CN" sz="2800" b="0" i="1" smtClean="0">
                        <a:solidFill>
                          <a:schemeClr val="bg1"/>
                        </a:solidFill>
                        <a:latin typeface="Cambria Math" panose="02040503050406030204" pitchFamily="18" charset="0"/>
                        <a:ea typeface="Microsoft YaHei" panose="020B0503020204020204" pitchFamily="34" charset="-122"/>
                      </a:rPr>
                      <m:t>∀</m:t>
                    </m:r>
                    <m:r>
                      <a:rPr lang="en-US" altLang="zh-CN" sz="2800" b="0" i="1" smtClean="0">
                        <a:solidFill>
                          <a:schemeClr val="bg1"/>
                        </a:solidFill>
                        <a:latin typeface="Cambria Math" panose="02040503050406030204" pitchFamily="18" charset="0"/>
                        <a:ea typeface="Microsoft YaHei" panose="020B0503020204020204" pitchFamily="34" charset="-122"/>
                      </a:rPr>
                      <m:t>𝑘</m:t>
                    </m:r>
                    <m:r>
                      <a:rPr lang="en-US" altLang="zh-CN" sz="2800" b="0" i="1" smtClean="0">
                        <a:solidFill>
                          <a:schemeClr val="bg1"/>
                        </a:solidFill>
                        <a:latin typeface="Cambria Math" panose="02040503050406030204" pitchFamily="18" charset="0"/>
                        <a:ea typeface="Microsoft YaHei" panose="020B0503020204020204" pitchFamily="34" charset="-122"/>
                      </a:rPr>
                      <m:t>∈</m:t>
                    </m:r>
                    <m:d>
                      <m:dPr>
                        <m:begChr m:val="["/>
                        <m:endChr m:val="]"/>
                        <m:ctrlPr>
                          <a:rPr lang="en-US" altLang="zh-CN" sz="2800" b="0" i="1" smtClean="0">
                            <a:solidFill>
                              <a:schemeClr val="bg1"/>
                            </a:solidFill>
                            <a:latin typeface="Cambria Math" panose="02040503050406030204" pitchFamily="18" charset="0"/>
                            <a:ea typeface="Microsoft YaHei" panose="020B0503020204020204" pitchFamily="34" charset="-122"/>
                          </a:rPr>
                        </m:ctrlPr>
                      </m:dPr>
                      <m:e>
                        <m:r>
                          <a:rPr lang="en-US" altLang="zh-CN" sz="2800" b="0" i="1" smtClean="0">
                            <a:solidFill>
                              <a:schemeClr val="bg1"/>
                            </a:solidFill>
                            <a:latin typeface="Cambria Math" panose="02040503050406030204" pitchFamily="18" charset="0"/>
                            <a:ea typeface="Microsoft YaHei" panose="020B0503020204020204" pitchFamily="34" charset="-122"/>
                          </a:rPr>
                          <m:t>0,</m:t>
                        </m:r>
                        <m:r>
                          <a:rPr lang="en-US" altLang="zh-CN" sz="2800" b="0" i="1" smtClean="0">
                            <a:solidFill>
                              <a:schemeClr val="bg1"/>
                            </a:solidFill>
                            <a:latin typeface="Cambria Math" panose="02040503050406030204" pitchFamily="18" charset="0"/>
                            <a:ea typeface="Microsoft YaHei" panose="020B0503020204020204" pitchFamily="34" charset="-122"/>
                          </a:rPr>
                          <m:t>𝑛</m:t>
                        </m:r>
                      </m:e>
                    </m:d>
                    <m:r>
                      <a:rPr lang="en-US" altLang="zh-CN" sz="2800" b="0" i="1" smtClean="0">
                        <a:solidFill>
                          <a:schemeClr val="bg1"/>
                        </a:solidFill>
                        <a:latin typeface="Cambria Math" panose="02040503050406030204" pitchFamily="18" charset="0"/>
                        <a:ea typeface="Microsoft YaHei" panose="020B0503020204020204" pitchFamily="34" charset="-122"/>
                      </a:rPr>
                      <m:t>:</m:t>
                    </m:r>
                    <m:sSub>
                      <m:sSubPr>
                        <m:ctrlPr>
                          <a:rPr lang="en-US" altLang="zh-CN" sz="2800" b="0" i="1" smtClean="0">
                            <a:solidFill>
                              <a:schemeClr val="bg1"/>
                            </a:solidFill>
                            <a:latin typeface="Cambria Math" panose="02040503050406030204" pitchFamily="18" charset="0"/>
                            <a:ea typeface="Microsoft YaHei" panose="020B0503020204020204" pitchFamily="34" charset="-122"/>
                          </a:rPr>
                        </m:ctrlPr>
                      </m:sSubPr>
                      <m:e>
                        <m:r>
                          <a:rPr lang="en-US" altLang="zh-CN" sz="2800" b="0" i="1" smtClean="0">
                            <a:solidFill>
                              <a:schemeClr val="bg1"/>
                            </a:solidFill>
                            <a:latin typeface="Cambria Math" panose="02040503050406030204" pitchFamily="18" charset="0"/>
                            <a:ea typeface="Microsoft YaHei" panose="020B0503020204020204" pitchFamily="34" charset="-122"/>
                          </a:rPr>
                          <m:t>𝑠</m:t>
                        </m:r>
                      </m:e>
                      <m:sub>
                        <m:r>
                          <a:rPr lang="en-US" altLang="zh-CN" sz="2800" b="0" i="1" smtClean="0">
                            <a:solidFill>
                              <a:schemeClr val="bg1"/>
                            </a:solidFill>
                            <a:latin typeface="Cambria Math" panose="02040503050406030204" pitchFamily="18" charset="0"/>
                            <a:ea typeface="Microsoft YaHei" panose="020B0503020204020204" pitchFamily="34" charset="-122"/>
                          </a:rPr>
                          <m:t>𝑘</m:t>
                        </m:r>
                      </m:sub>
                    </m:sSub>
                    <m:r>
                      <a:rPr lang="en-US" altLang="zh-CN" sz="2800" b="0" i="1" smtClean="0">
                        <a:solidFill>
                          <a:schemeClr val="bg1"/>
                        </a:solidFill>
                        <a:latin typeface="Cambria Math" panose="02040503050406030204" pitchFamily="18" charset="0"/>
                        <a:ea typeface="Microsoft YaHei" panose="020B0503020204020204" pitchFamily="34" charset="-122"/>
                      </a:rPr>
                      <m:t>⟹(</m:t>
                    </m:r>
                    <m:sSub>
                      <m:sSubPr>
                        <m:ctrlPr>
                          <a:rPr lang="en-US" altLang="zh-CN" sz="2800" b="0" i="1" smtClean="0">
                            <a:solidFill>
                              <a:schemeClr val="bg1"/>
                            </a:solidFill>
                            <a:latin typeface="Cambria Math" panose="02040503050406030204" pitchFamily="18" charset="0"/>
                            <a:ea typeface="Microsoft YaHei" panose="020B0503020204020204" pitchFamily="34" charset="-122"/>
                          </a:rPr>
                        </m:ctrlPr>
                      </m:sSubPr>
                      <m:e>
                        <m:r>
                          <a:rPr lang="en-US" altLang="zh-CN" sz="2800" b="0" i="1" smtClean="0">
                            <a:solidFill>
                              <a:schemeClr val="bg1"/>
                            </a:solidFill>
                            <a:latin typeface="Cambria Math" panose="02040503050406030204" pitchFamily="18" charset="0"/>
                            <a:ea typeface="Microsoft YaHei" panose="020B0503020204020204" pitchFamily="34" charset="-122"/>
                          </a:rPr>
                          <m:t>𝑠</m:t>
                        </m:r>
                      </m:e>
                      <m:sub>
                        <m:r>
                          <a:rPr lang="en-US" altLang="zh-CN" sz="2800" b="0" i="1" smtClean="0">
                            <a:solidFill>
                              <a:schemeClr val="bg1"/>
                            </a:solidFill>
                            <a:latin typeface="Cambria Math" panose="02040503050406030204" pitchFamily="18" charset="0"/>
                            <a:ea typeface="Microsoft YaHei" panose="020B0503020204020204" pitchFamily="34" charset="-122"/>
                          </a:rPr>
                          <m:t>𝑘</m:t>
                        </m:r>
                      </m:sub>
                    </m:sSub>
                    <m:r>
                      <a:rPr lang="en-US" altLang="zh-CN" sz="2800" b="0" i="1" smtClean="0">
                        <a:solidFill>
                          <a:schemeClr val="bg1"/>
                        </a:solidFill>
                        <a:latin typeface="Cambria Math" panose="02040503050406030204" pitchFamily="18" charset="0"/>
                        <a:ea typeface="Microsoft YaHei" panose="020B0503020204020204" pitchFamily="34" charset="-122"/>
                      </a:rPr>
                      <m:t>,</m:t>
                    </m:r>
                    <m:r>
                      <a:rPr lang="zh-CN" altLang="en-US" sz="2800" b="0" i="1" smtClean="0">
                        <a:solidFill>
                          <a:schemeClr val="bg1"/>
                        </a:solidFill>
                        <a:latin typeface="Cambria Math" panose="02040503050406030204" pitchFamily="18" charset="0"/>
                        <a:ea typeface="Microsoft YaHei" panose="020B0503020204020204" pitchFamily="34" charset="-122"/>
                      </a:rPr>
                      <m:t> </m:t>
                    </m:r>
                    <m:r>
                      <a:rPr lang="en-US" altLang="zh-CN" sz="2800" b="0" i="1" smtClean="0">
                        <a:solidFill>
                          <a:schemeClr val="bg1"/>
                        </a:solidFill>
                        <a:latin typeface="Cambria Math" panose="02040503050406030204" pitchFamily="18" charset="0"/>
                        <a:ea typeface="Microsoft YaHei" panose="020B0503020204020204" pitchFamily="34" charset="-122"/>
                      </a:rPr>
                      <m:t>𝑘</m:t>
                    </m:r>
                    <m:r>
                      <a:rPr lang="en-US" altLang="zh-CN" sz="2800" b="0" i="1" smtClean="0">
                        <a:solidFill>
                          <a:schemeClr val="bg1"/>
                        </a:solidFill>
                        <a:latin typeface="Cambria Math" panose="02040503050406030204" pitchFamily="18" charset="0"/>
                        <a:ea typeface="Microsoft YaHei" panose="020B0503020204020204" pitchFamily="34" charset="-122"/>
                      </a:rPr>
                      <m:t>)</m:t>
                    </m:r>
                  </m:oMath>
                </a14:m>
                <a:r>
                  <a:rPr kumimoji="1" lang="zh-CN" altLang="en-US" sz="2800" dirty="0">
                    <a:solidFill>
                      <a:srgbClr val="FFFF00"/>
                    </a:solidFill>
                    <a:latin typeface="Microsoft YaHei" panose="020B0503020204020204" pitchFamily="34" charset="-122"/>
                    <a:ea typeface="Microsoft YaHei" panose="020B0503020204020204" pitchFamily="34" charset="-122"/>
                  </a:rPr>
                  <a:t>  </a:t>
                </a:r>
                <a:r>
                  <a:rPr kumimoji="1" lang="en-US" altLang="zh-CN" sz="2800" dirty="0">
                    <a:solidFill>
                      <a:srgbClr val="FFFF00"/>
                    </a:solidFill>
                    <a:latin typeface="Microsoft YaHei" panose="020B0503020204020204" pitchFamily="34" charset="-122"/>
                    <a:ea typeface="Microsoft YaHei" panose="020B0503020204020204" pitchFamily="34" charset="-122"/>
                  </a:rPr>
                  <a:t>//</a:t>
                </a:r>
                <a:r>
                  <a:rPr kumimoji="1" lang="zh-CN" altLang="en-US" sz="2800" dirty="0">
                    <a:solidFill>
                      <a:srgbClr val="FFFF00"/>
                    </a:solidFill>
                    <a:latin typeface="Microsoft YaHei" panose="020B0503020204020204" pitchFamily="34" charset="-122"/>
                    <a:ea typeface="Microsoft YaHei" panose="020B0503020204020204" pitchFamily="34" charset="-122"/>
                  </a:rPr>
                  <a:t>前缀和</a:t>
                </a:r>
                <a:r>
                  <a:rPr kumimoji="1" lang="en-US" altLang="zh-CN" sz="2800" dirty="0">
                    <a:solidFill>
                      <a:srgbClr val="FFFF00"/>
                    </a:solidFill>
                    <a:latin typeface="Microsoft YaHei" panose="020B0503020204020204" pitchFamily="34" charset="-122"/>
                    <a:ea typeface="Microsoft YaHei" panose="020B0503020204020204" pitchFamily="34" charset="-122"/>
                  </a:rPr>
                  <a:t>+</a:t>
                </a:r>
                <a:r>
                  <a:rPr kumimoji="1" lang="zh-CN" altLang="en-US" sz="2800" dirty="0">
                    <a:solidFill>
                      <a:srgbClr val="FFFF00"/>
                    </a:solidFill>
                    <a:latin typeface="Microsoft YaHei" panose="020B0503020204020204" pitchFamily="34" charset="-122"/>
                    <a:ea typeface="Microsoft YaHei" panose="020B0503020204020204" pitchFamily="34" charset="-122"/>
                  </a:rPr>
                  <a:t>最后元素的位置</a:t>
                </a:r>
                <a:endParaRPr kumimoji="1" lang="en-US" altLang="zh-CN" sz="2800" dirty="0">
                  <a:solidFill>
                    <a:srgbClr val="FFFF00"/>
                  </a:solidFill>
                  <a:latin typeface="Microsoft YaHei" panose="020B0503020204020204" pitchFamily="34" charset="-122"/>
                  <a:ea typeface="Microsoft YaHei" panose="020B0503020204020204" pitchFamily="34" charset="-122"/>
                </a:endParaRPr>
              </a:p>
              <a:p>
                <a:r>
                  <a:rPr kumimoji="1" lang="zh-CN" altLang="en-US" sz="2800" dirty="0">
                    <a:solidFill>
                      <a:srgbClr val="FFFF00"/>
                    </a:solidFill>
                    <a:latin typeface="Microsoft YaHei" panose="020B0503020204020204" pitchFamily="34" charset="-122"/>
                    <a:ea typeface="Microsoft YaHei" panose="020B0503020204020204" pitchFamily="34" charset="-122"/>
                  </a:rPr>
                  <a:t>  </a:t>
                </a:r>
                <a:r>
                  <a:rPr kumimoji="1" lang="zh-CN" altLang="en-US" sz="2800" dirty="0">
                    <a:solidFill>
                      <a:schemeClr val="bg1"/>
                    </a:solidFill>
                    <a:latin typeface="Microsoft YaHei" panose="020B0503020204020204" pitchFamily="34" charset="-122"/>
                    <a:ea typeface="Microsoft YaHei" panose="020B0503020204020204" pitchFamily="34" charset="-122"/>
                  </a:rPr>
                  <a:t>（</a:t>
                </a:r>
                <a:r>
                  <a:rPr kumimoji="1" lang="en-US" altLang="zh-CN" sz="2800" dirty="0">
                    <a:solidFill>
                      <a:schemeClr val="bg1"/>
                    </a:solidFill>
                    <a:latin typeface="Microsoft YaHei" panose="020B0503020204020204" pitchFamily="34" charset="-122"/>
                    <a:ea typeface="Microsoft YaHei" panose="020B0503020204020204" pitchFamily="34" charset="-122"/>
                  </a:rPr>
                  <a:t>2</a:t>
                </a:r>
                <a:r>
                  <a:rPr kumimoji="1" lang="zh-CN" altLang="en-US" sz="2800" dirty="0">
                    <a:solidFill>
                      <a:schemeClr val="bg1"/>
                    </a:solidFill>
                    <a:latin typeface="Microsoft YaHei" panose="020B0503020204020204" pitchFamily="34" charset="-122"/>
                    <a:ea typeface="Microsoft YaHei" panose="020B0503020204020204" pitchFamily="34" charset="-122"/>
                  </a:rPr>
                  <a:t>） </a:t>
                </a:r>
                <a14:m>
                  <m:oMath xmlns:m="http://schemas.openxmlformats.org/officeDocument/2006/math">
                    <m:r>
                      <a:rPr kumimoji="1" lang="en-US" altLang="zh-CN" sz="2800" b="0" i="1" smtClean="0">
                        <a:solidFill>
                          <a:schemeClr val="bg1"/>
                        </a:solidFill>
                        <a:latin typeface="Cambria Math" panose="02040503050406030204" pitchFamily="18" charset="0"/>
                        <a:ea typeface="Microsoft YaHei" panose="020B0503020204020204" pitchFamily="34" charset="-122"/>
                      </a:rPr>
                      <m:t>∀</m:t>
                    </m:r>
                    <m:r>
                      <a:rPr kumimoji="1" lang="en-US" altLang="zh-CN" sz="2800" b="0" i="1" smtClean="0">
                        <a:solidFill>
                          <a:schemeClr val="bg1"/>
                        </a:solidFill>
                        <a:latin typeface="Cambria Math" panose="02040503050406030204" pitchFamily="18" charset="0"/>
                        <a:ea typeface="Microsoft YaHei" panose="020B0503020204020204" pitchFamily="34" charset="-122"/>
                      </a:rPr>
                      <m:t>𝑖</m:t>
                    </m:r>
                    <m:r>
                      <a:rPr kumimoji="1" lang="en-US" altLang="zh-CN" sz="2800" b="0" i="1" smtClean="0">
                        <a:solidFill>
                          <a:schemeClr val="bg1"/>
                        </a:solidFill>
                        <a:latin typeface="Cambria Math" panose="02040503050406030204" pitchFamily="18" charset="0"/>
                        <a:ea typeface="Microsoft YaHei" panose="020B0503020204020204" pitchFamily="34" charset="-122"/>
                      </a:rPr>
                      <m:t>,</m:t>
                    </m:r>
                    <m:r>
                      <a:rPr kumimoji="1" lang="en-US" altLang="zh-CN" sz="2800" b="0" i="1" smtClean="0">
                        <a:solidFill>
                          <a:schemeClr val="bg1"/>
                        </a:solidFill>
                        <a:latin typeface="Cambria Math" panose="02040503050406030204" pitchFamily="18" charset="0"/>
                        <a:ea typeface="Microsoft YaHei" panose="020B0503020204020204" pitchFamily="34" charset="-122"/>
                      </a:rPr>
                      <m:t>𝑗</m:t>
                    </m:r>
                    <m:r>
                      <a:rPr kumimoji="1" lang="en-US" altLang="zh-CN" sz="2800" b="0" i="1" smtClean="0">
                        <a:solidFill>
                          <a:schemeClr val="bg1"/>
                        </a:solidFill>
                        <a:latin typeface="Cambria Math" panose="02040503050406030204" pitchFamily="18" charset="0"/>
                        <a:ea typeface="Microsoft YaHei" panose="020B0503020204020204" pitchFamily="34" charset="-122"/>
                      </a:rPr>
                      <m:t>∈</m:t>
                    </m:r>
                    <m:d>
                      <m:dPr>
                        <m:begChr m:val="["/>
                        <m:endChr m:val="]"/>
                        <m:ctrlPr>
                          <a:rPr kumimoji="1" lang="en-US" altLang="zh-CN" sz="28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800" b="0" i="1" smtClean="0">
                            <a:solidFill>
                              <a:schemeClr val="bg1"/>
                            </a:solidFill>
                            <a:latin typeface="Cambria Math" panose="02040503050406030204" pitchFamily="18" charset="0"/>
                            <a:ea typeface="Microsoft YaHei" panose="020B0503020204020204" pitchFamily="34" charset="-122"/>
                          </a:rPr>
                          <m:t>0,</m:t>
                        </m:r>
                        <m:r>
                          <a:rPr kumimoji="1" lang="en-US" altLang="zh-CN" sz="2800" b="0" i="1" smtClean="0">
                            <a:solidFill>
                              <a:schemeClr val="bg1"/>
                            </a:solidFill>
                            <a:latin typeface="Cambria Math" panose="02040503050406030204" pitchFamily="18" charset="0"/>
                            <a:ea typeface="Microsoft YaHei" panose="020B0503020204020204" pitchFamily="34" charset="-122"/>
                          </a:rPr>
                          <m:t>𝑛</m:t>
                        </m:r>
                      </m:e>
                    </m:d>
                    <m:r>
                      <a:rPr kumimoji="1" lang="en-US" altLang="zh-CN" sz="2800" b="0" i="1" smtClean="0">
                        <a:solidFill>
                          <a:schemeClr val="bg1"/>
                        </a:solidFill>
                        <a:latin typeface="Cambria Math" panose="02040503050406030204" pitchFamily="18" charset="0"/>
                        <a:ea typeface="Microsoft YaHei" panose="020B0503020204020204" pitchFamily="34" charset="-122"/>
                      </a:rPr>
                      <m:t>:</m:t>
                    </m:r>
                    <m:d>
                      <m:dPr>
                        <m:ctrlPr>
                          <a:rPr kumimoji="1" lang="en-US" altLang="zh-CN" sz="2800" b="0" i="1" smtClean="0">
                            <a:solidFill>
                              <a:schemeClr val="bg1"/>
                            </a:solidFill>
                            <a:latin typeface="Cambria Math" panose="02040503050406030204" pitchFamily="18" charset="0"/>
                            <a:ea typeface="Microsoft YaHei" panose="020B0503020204020204" pitchFamily="34" charset="-122"/>
                          </a:rPr>
                        </m:ctrlPr>
                      </m:dPr>
                      <m:e>
                        <m:sSub>
                          <m:sSubPr>
                            <m:ctrlPr>
                              <a:rPr kumimoji="1" lang="en-US" altLang="zh-CN" sz="28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800" b="0" i="1" smtClean="0">
                                <a:solidFill>
                                  <a:schemeClr val="bg1"/>
                                </a:solidFill>
                                <a:latin typeface="Cambria Math" panose="02040503050406030204" pitchFamily="18" charset="0"/>
                                <a:ea typeface="Microsoft YaHei" panose="020B0503020204020204" pitchFamily="34" charset="-122"/>
                              </a:rPr>
                              <m:t>𝑠</m:t>
                            </m:r>
                          </m:e>
                          <m:sub>
                            <m:r>
                              <a:rPr kumimoji="1" lang="en-US" altLang="zh-CN" sz="2800" b="0" i="1" smtClean="0">
                                <a:solidFill>
                                  <a:schemeClr val="bg1"/>
                                </a:solidFill>
                                <a:latin typeface="Cambria Math" panose="02040503050406030204" pitchFamily="18" charset="0"/>
                                <a:ea typeface="Microsoft YaHei" panose="020B0503020204020204" pitchFamily="34" charset="-122"/>
                              </a:rPr>
                              <m:t>𝑖</m:t>
                            </m:r>
                          </m:sub>
                        </m:sSub>
                        <m:r>
                          <a:rPr kumimoji="1" lang="en-US" altLang="zh-CN" sz="2800" b="0" i="1" smtClean="0">
                            <a:solidFill>
                              <a:schemeClr val="bg1"/>
                            </a:solidFill>
                            <a:latin typeface="Cambria Math" panose="02040503050406030204" pitchFamily="18" charset="0"/>
                            <a:ea typeface="Microsoft YaHei" panose="020B0503020204020204" pitchFamily="34" charset="-122"/>
                          </a:rPr>
                          <m:t>,</m:t>
                        </m:r>
                        <m:r>
                          <a:rPr kumimoji="1" lang="en-US" altLang="zh-CN" sz="2800" b="0" i="1" smtClean="0">
                            <a:solidFill>
                              <a:schemeClr val="bg1"/>
                            </a:solidFill>
                            <a:latin typeface="Cambria Math" panose="02040503050406030204" pitchFamily="18" charset="0"/>
                            <a:ea typeface="Microsoft YaHei" panose="020B0503020204020204" pitchFamily="34" charset="-122"/>
                          </a:rPr>
                          <m:t>𝑖</m:t>
                        </m:r>
                      </m:e>
                    </m:d>
                    <m:r>
                      <a:rPr kumimoji="1" lang="en-US" altLang="zh-CN" sz="2800" b="0" i="1" smtClean="0">
                        <a:solidFill>
                          <a:schemeClr val="bg1"/>
                        </a:solidFill>
                        <a:latin typeface="Cambria Math" panose="02040503050406030204" pitchFamily="18" charset="0"/>
                        <a:ea typeface="Microsoft YaHei" panose="020B0503020204020204" pitchFamily="34" charset="-122"/>
                      </a:rPr>
                      <m:t>&lt;</m:t>
                    </m:r>
                    <m:d>
                      <m:dPr>
                        <m:ctrlPr>
                          <a:rPr kumimoji="1" lang="en-US" altLang="zh-CN" sz="2800" b="0" i="1" smtClean="0">
                            <a:solidFill>
                              <a:schemeClr val="bg1"/>
                            </a:solidFill>
                            <a:latin typeface="Cambria Math" panose="02040503050406030204" pitchFamily="18" charset="0"/>
                            <a:ea typeface="Microsoft YaHei" panose="020B0503020204020204" pitchFamily="34" charset="-122"/>
                          </a:rPr>
                        </m:ctrlPr>
                      </m:dPr>
                      <m:e>
                        <m:sSub>
                          <m:sSubPr>
                            <m:ctrlPr>
                              <a:rPr kumimoji="1" lang="en-US" altLang="zh-CN" sz="28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800" b="0" i="1" smtClean="0">
                                <a:solidFill>
                                  <a:schemeClr val="bg1"/>
                                </a:solidFill>
                                <a:latin typeface="Cambria Math" panose="02040503050406030204" pitchFamily="18" charset="0"/>
                                <a:ea typeface="Microsoft YaHei" panose="020B0503020204020204" pitchFamily="34" charset="-122"/>
                              </a:rPr>
                              <m:t>𝑠</m:t>
                            </m:r>
                          </m:e>
                          <m:sub>
                            <m:r>
                              <a:rPr kumimoji="1" lang="en-US" altLang="zh-CN" sz="2800" b="0" i="1" smtClean="0">
                                <a:solidFill>
                                  <a:schemeClr val="bg1"/>
                                </a:solidFill>
                                <a:latin typeface="Cambria Math" panose="02040503050406030204" pitchFamily="18" charset="0"/>
                                <a:ea typeface="Microsoft YaHei" panose="020B0503020204020204" pitchFamily="34" charset="-122"/>
                              </a:rPr>
                              <m:t>𝑗</m:t>
                            </m:r>
                          </m:sub>
                        </m:sSub>
                        <m:r>
                          <a:rPr kumimoji="1" lang="en-US" altLang="zh-CN" sz="2800" b="0" i="1" smtClean="0">
                            <a:solidFill>
                              <a:schemeClr val="bg1"/>
                            </a:solidFill>
                            <a:latin typeface="Cambria Math" panose="02040503050406030204" pitchFamily="18" charset="0"/>
                            <a:ea typeface="Microsoft YaHei" panose="020B0503020204020204" pitchFamily="34" charset="-122"/>
                          </a:rPr>
                          <m:t>,</m:t>
                        </m:r>
                        <m:r>
                          <a:rPr kumimoji="1" lang="en-US" altLang="zh-CN" sz="2800" b="0" i="1" smtClean="0">
                            <a:solidFill>
                              <a:schemeClr val="bg1"/>
                            </a:solidFill>
                            <a:latin typeface="Cambria Math" panose="02040503050406030204" pitchFamily="18" charset="0"/>
                            <a:ea typeface="Microsoft YaHei" panose="020B0503020204020204" pitchFamily="34" charset="-122"/>
                          </a:rPr>
                          <m:t>𝑗</m:t>
                        </m:r>
                      </m:e>
                    </m:d>
                    <m:r>
                      <a:rPr kumimoji="1" lang="zh-CN" altLang="en-US" sz="2800" b="0" i="1" smtClean="0">
                        <a:solidFill>
                          <a:schemeClr val="bg1"/>
                        </a:solidFill>
                        <a:latin typeface="Cambria Math" panose="02040503050406030204" pitchFamily="18" charset="0"/>
                        <a:ea typeface="Microsoft YaHei" panose="020B0503020204020204" pitchFamily="34" charset="-122"/>
                      </a:rPr>
                      <m:t> ⟺  </m:t>
                    </m:r>
                    <m:sSub>
                      <m:sSubPr>
                        <m:ctrlPr>
                          <a:rPr kumimoji="1" lang="en-US" altLang="zh-CN" sz="2800" b="0" i="1" smtClean="0">
                            <a:solidFill>
                              <a:srgbClr val="FFFF00"/>
                            </a:solidFill>
                            <a:latin typeface="Cambria Math" panose="02040503050406030204" pitchFamily="18" charset="0"/>
                            <a:ea typeface="Microsoft YaHei" panose="020B0503020204020204" pitchFamily="34" charset="-122"/>
                          </a:rPr>
                        </m:ctrlPr>
                      </m:sSubPr>
                      <m:e>
                        <m:r>
                          <a:rPr kumimoji="1" lang="en-US" altLang="zh-CN" sz="2800" b="0" i="1" smtClean="0">
                            <a:solidFill>
                              <a:srgbClr val="FFFF00"/>
                            </a:solidFill>
                            <a:latin typeface="Cambria Math" panose="02040503050406030204" pitchFamily="18" charset="0"/>
                            <a:ea typeface="Microsoft YaHei" panose="020B0503020204020204" pitchFamily="34" charset="-122"/>
                          </a:rPr>
                          <m:t>𝑠</m:t>
                        </m:r>
                      </m:e>
                      <m:sub>
                        <m:r>
                          <a:rPr kumimoji="1" lang="en-US" altLang="zh-CN" sz="2800" b="0" i="1" smtClean="0">
                            <a:solidFill>
                              <a:srgbClr val="FFFF00"/>
                            </a:solidFill>
                            <a:latin typeface="Cambria Math" panose="02040503050406030204" pitchFamily="18" charset="0"/>
                            <a:ea typeface="Microsoft YaHei" panose="020B0503020204020204" pitchFamily="34" charset="-122"/>
                          </a:rPr>
                          <m:t>𝑖</m:t>
                        </m:r>
                      </m:sub>
                    </m:sSub>
                    <m:r>
                      <a:rPr kumimoji="1" lang="en-US" altLang="zh-CN" sz="2800" b="0" i="1" smtClean="0">
                        <a:solidFill>
                          <a:srgbClr val="FFFF00"/>
                        </a:solidFill>
                        <a:latin typeface="Cambria Math" panose="02040503050406030204" pitchFamily="18" charset="0"/>
                        <a:ea typeface="Microsoft YaHei" panose="020B0503020204020204" pitchFamily="34" charset="-122"/>
                      </a:rPr>
                      <m:t>&lt;</m:t>
                    </m:r>
                    <m:sSub>
                      <m:sSubPr>
                        <m:ctrlPr>
                          <a:rPr kumimoji="1" lang="en-US" altLang="zh-CN" sz="2800" b="0" i="1" smtClean="0">
                            <a:solidFill>
                              <a:srgbClr val="FFFF00"/>
                            </a:solidFill>
                            <a:latin typeface="Cambria Math" panose="02040503050406030204" pitchFamily="18" charset="0"/>
                            <a:ea typeface="Microsoft YaHei" panose="020B0503020204020204" pitchFamily="34" charset="-122"/>
                          </a:rPr>
                        </m:ctrlPr>
                      </m:sSubPr>
                      <m:e>
                        <m:r>
                          <a:rPr kumimoji="1" lang="en-US" altLang="zh-CN" sz="2800" b="0" i="1" smtClean="0">
                            <a:solidFill>
                              <a:srgbClr val="FFFF00"/>
                            </a:solidFill>
                            <a:latin typeface="Cambria Math" panose="02040503050406030204" pitchFamily="18" charset="0"/>
                            <a:ea typeface="Microsoft YaHei" panose="020B0503020204020204" pitchFamily="34" charset="-122"/>
                          </a:rPr>
                          <m:t>𝑠</m:t>
                        </m:r>
                      </m:e>
                      <m:sub>
                        <m:r>
                          <a:rPr kumimoji="1" lang="en-US" altLang="zh-CN" sz="2800" b="0" i="1" smtClean="0">
                            <a:solidFill>
                              <a:srgbClr val="FFFF00"/>
                            </a:solidFill>
                            <a:latin typeface="Cambria Math" panose="02040503050406030204" pitchFamily="18" charset="0"/>
                            <a:ea typeface="Microsoft YaHei" panose="020B0503020204020204" pitchFamily="34" charset="-122"/>
                          </a:rPr>
                          <m:t>𝑗</m:t>
                        </m:r>
                      </m:sub>
                    </m:sSub>
                    <m:r>
                      <a:rPr kumimoji="1" lang="zh-CN" altLang="en-US" sz="2800" b="0" i="1" smtClean="0">
                        <a:solidFill>
                          <a:srgbClr val="FFFF00"/>
                        </a:solidFill>
                        <a:latin typeface="Cambria Math" panose="02040503050406030204" pitchFamily="18" charset="0"/>
                        <a:ea typeface="Microsoft YaHei" panose="020B0503020204020204" pitchFamily="34" charset="-122"/>
                      </a:rPr>
                      <m:t> </m:t>
                    </m:r>
                    <m:r>
                      <a:rPr kumimoji="1" lang="en-US" altLang="zh-CN" sz="2800" b="0" i="1" smtClean="0">
                        <a:solidFill>
                          <a:srgbClr val="FFFF00"/>
                        </a:solidFill>
                        <a:latin typeface="Cambria Math" panose="02040503050406030204" pitchFamily="18" charset="0"/>
                        <a:ea typeface="Microsoft YaHei" panose="020B0503020204020204" pitchFamily="34" charset="-122"/>
                      </a:rPr>
                      <m:t>𝑜𝑟</m:t>
                    </m:r>
                    <m:r>
                      <a:rPr kumimoji="1" lang="zh-CN" altLang="en-US" sz="2800" b="0" i="1" smtClean="0">
                        <a:solidFill>
                          <a:srgbClr val="FFFF00"/>
                        </a:solidFill>
                        <a:latin typeface="Cambria Math" panose="02040503050406030204" pitchFamily="18" charset="0"/>
                        <a:ea typeface="Microsoft YaHei" panose="020B0503020204020204" pitchFamily="34" charset="-122"/>
                      </a:rPr>
                      <m:t> </m:t>
                    </m:r>
                    <m:r>
                      <a:rPr kumimoji="1" lang="en-US" altLang="zh-CN" sz="2800" b="0" i="1" smtClean="0">
                        <a:solidFill>
                          <a:srgbClr val="FFFF00"/>
                        </a:solidFill>
                        <a:latin typeface="Cambria Math" panose="02040503050406030204" pitchFamily="18" charset="0"/>
                        <a:ea typeface="Microsoft YaHei" panose="020B0503020204020204" pitchFamily="34" charset="-122"/>
                      </a:rPr>
                      <m:t>(</m:t>
                    </m:r>
                    <m:sSub>
                      <m:sSubPr>
                        <m:ctrlPr>
                          <a:rPr kumimoji="1" lang="en-US" altLang="zh-CN" sz="2800" b="0" i="1" smtClean="0">
                            <a:solidFill>
                              <a:srgbClr val="FFFF00"/>
                            </a:solidFill>
                            <a:latin typeface="Cambria Math" panose="02040503050406030204" pitchFamily="18" charset="0"/>
                            <a:ea typeface="Microsoft YaHei" panose="020B0503020204020204" pitchFamily="34" charset="-122"/>
                          </a:rPr>
                        </m:ctrlPr>
                      </m:sSubPr>
                      <m:e>
                        <m:r>
                          <a:rPr kumimoji="1" lang="en-US" altLang="zh-CN" sz="2800" b="0" i="1" smtClean="0">
                            <a:solidFill>
                              <a:srgbClr val="FFFF00"/>
                            </a:solidFill>
                            <a:latin typeface="Cambria Math" panose="02040503050406030204" pitchFamily="18" charset="0"/>
                            <a:ea typeface="Microsoft YaHei" panose="020B0503020204020204" pitchFamily="34" charset="-122"/>
                          </a:rPr>
                          <m:t>𝑠</m:t>
                        </m:r>
                      </m:e>
                      <m:sub>
                        <m:r>
                          <a:rPr kumimoji="1" lang="en-US" altLang="zh-CN" sz="2800" b="0" i="1" smtClean="0">
                            <a:solidFill>
                              <a:srgbClr val="FFFF00"/>
                            </a:solidFill>
                            <a:latin typeface="Cambria Math" panose="02040503050406030204" pitchFamily="18" charset="0"/>
                            <a:ea typeface="Microsoft YaHei" panose="020B0503020204020204" pitchFamily="34" charset="-122"/>
                          </a:rPr>
                          <m:t>𝑖</m:t>
                        </m:r>
                      </m:sub>
                    </m:sSub>
                    <m:r>
                      <a:rPr kumimoji="1" lang="en-US" altLang="zh-CN" sz="2800" b="0" i="1" smtClean="0">
                        <a:solidFill>
                          <a:srgbClr val="FFFF00"/>
                        </a:solidFill>
                        <a:latin typeface="Cambria Math" panose="02040503050406030204" pitchFamily="18" charset="0"/>
                        <a:ea typeface="Microsoft YaHei" panose="020B0503020204020204" pitchFamily="34" charset="-122"/>
                      </a:rPr>
                      <m:t>=</m:t>
                    </m:r>
                    <m:sSub>
                      <m:sSubPr>
                        <m:ctrlPr>
                          <a:rPr kumimoji="1" lang="en-US" altLang="zh-CN" sz="2800" b="0" i="1" smtClean="0">
                            <a:solidFill>
                              <a:srgbClr val="FFFF00"/>
                            </a:solidFill>
                            <a:latin typeface="Cambria Math" panose="02040503050406030204" pitchFamily="18" charset="0"/>
                            <a:ea typeface="Microsoft YaHei" panose="020B0503020204020204" pitchFamily="34" charset="-122"/>
                          </a:rPr>
                        </m:ctrlPr>
                      </m:sSubPr>
                      <m:e>
                        <m:r>
                          <a:rPr kumimoji="1" lang="en-US" altLang="zh-CN" sz="2800" b="0" i="1" smtClean="0">
                            <a:solidFill>
                              <a:srgbClr val="FFFF00"/>
                            </a:solidFill>
                            <a:latin typeface="Cambria Math" panose="02040503050406030204" pitchFamily="18" charset="0"/>
                            <a:ea typeface="Microsoft YaHei" panose="020B0503020204020204" pitchFamily="34" charset="-122"/>
                          </a:rPr>
                          <m:t>𝑠</m:t>
                        </m:r>
                      </m:e>
                      <m:sub>
                        <m:r>
                          <a:rPr kumimoji="1" lang="en-US" altLang="zh-CN" sz="2800" b="0" i="1" smtClean="0">
                            <a:solidFill>
                              <a:srgbClr val="FFFF00"/>
                            </a:solidFill>
                            <a:latin typeface="Cambria Math" panose="02040503050406030204" pitchFamily="18" charset="0"/>
                            <a:ea typeface="Microsoft YaHei" panose="020B0503020204020204" pitchFamily="34" charset="-122"/>
                          </a:rPr>
                          <m:t>𝑗</m:t>
                        </m:r>
                      </m:sub>
                    </m:sSub>
                    <m:r>
                      <a:rPr kumimoji="1" lang="en-US" altLang="zh-CN" sz="2800" b="0" i="1" smtClean="0">
                        <a:solidFill>
                          <a:srgbClr val="FFFF00"/>
                        </a:solidFill>
                        <a:latin typeface="Cambria Math" panose="02040503050406030204" pitchFamily="18" charset="0"/>
                        <a:ea typeface="Microsoft YaHei" panose="020B0503020204020204" pitchFamily="34" charset="-122"/>
                      </a:rPr>
                      <m:t>∧</m:t>
                    </m:r>
                    <m:r>
                      <a:rPr kumimoji="1" lang="en-US" altLang="zh-CN" sz="2800" b="0" i="1" smtClean="0">
                        <a:solidFill>
                          <a:srgbClr val="FFFF00"/>
                        </a:solidFill>
                        <a:latin typeface="Cambria Math" panose="02040503050406030204" pitchFamily="18" charset="0"/>
                        <a:ea typeface="Microsoft YaHei" panose="020B0503020204020204" pitchFamily="34" charset="-122"/>
                      </a:rPr>
                      <m:t>𝑖</m:t>
                    </m:r>
                    <m:r>
                      <a:rPr kumimoji="1" lang="en-US" altLang="zh-CN" sz="2800" b="0" i="1" smtClean="0">
                        <a:solidFill>
                          <a:srgbClr val="FFFF00"/>
                        </a:solidFill>
                        <a:latin typeface="Cambria Math" panose="02040503050406030204" pitchFamily="18" charset="0"/>
                        <a:ea typeface="Microsoft YaHei" panose="020B0503020204020204" pitchFamily="34" charset="-122"/>
                      </a:rPr>
                      <m:t>&lt;</m:t>
                    </m:r>
                    <m:r>
                      <a:rPr kumimoji="1" lang="en-US" altLang="zh-CN" sz="2800" b="0" i="1" smtClean="0">
                        <a:solidFill>
                          <a:srgbClr val="FFFF00"/>
                        </a:solidFill>
                        <a:latin typeface="Cambria Math" panose="02040503050406030204" pitchFamily="18" charset="0"/>
                        <a:ea typeface="Microsoft YaHei" panose="020B0503020204020204" pitchFamily="34" charset="-122"/>
                      </a:rPr>
                      <m:t>𝑗</m:t>
                    </m:r>
                    <m:r>
                      <a:rPr kumimoji="1" lang="en-US" altLang="zh-CN" sz="2800" b="0" i="1" smtClean="0">
                        <a:solidFill>
                          <a:srgbClr val="FFFF00"/>
                        </a:solidFill>
                        <a:latin typeface="Cambria Math" panose="02040503050406030204" pitchFamily="18" charset="0"/>
                        <a:ea typeface="Microsoft YaHei" panose="020B0503020204020204" pitchFamily="34" charset="-122"/>
                      </a:rPr>
                      <m:t>) </m:t>
                    </m:r>
                  </m:oMath>
                </a14:m>
                <a:endParaRPr kumimoji="1" lang="zh-CN" altLang="en-US" sz="2800" dirty="0">
                  <a:solidFill>
                    <a:srgbClr val="FFFF00"/>
                  </a:solidFill>
                  <a:latin typeface="Microsoft YaHei" panose="020B0503020204020204" pitchFamily="34" charset="-122"/>
                  <a:ea typeface="Microsoft YaHei" panose="020B0503020204020204" pitchFamily="34" charset="-122"/>
                </a:endParaRPr>
              </a:p>
            </p:txBody>
          </p:sp>
        </mc:Choice>
        <mc:Fallback xmlns="">
          <p:sp>
            <p:nvSpPr>
              <p:cNvPr id="7" name="文本框 6">
                <a:extLst>
                  <a:ext uri="{FF2B5EF4-FFF2-40B4-BE49-F238E27FC236}">
                    <a16:creationId xmlns:a16="http://schemas.microsoft.com/office/drawing/2014/main" id="{DEB39BD9-CED2-7379-703E-1610EC10ECAA}"/>
                  </a:ext>
                </a:extLst>
              </p:cNvPr>
              <p:cNvSpPr txBox="1">
                <a:spLocks noRot="1" noChangeAspect="1" noMove="1" noResize="1" noEditPoints="1" noAdjustHandles="1" noChangeArrowheads="1" noChangeShapeType="1" noTextEdit="1"/>
              </p:cNvSpPr>
              <p:nvPr/>
            </p:nvSpPr>
            <p:spPr>
              <a:xfrm>
                <a:off x="584225" y="3514686"/>
                <a:ext cx="11037440" cy="1450525"/>
              </a:xfrm>
              <a:prstGeom prst="rect">
                <a:avLst/>
              </a:prstGeom>
              <a:blipFill>
                <a:blip r:embed="rId4"/>
                <a:stretch>
                  <a:fillRect l="-1151" t="-4310" b="-7759"/>
                </a:stretch>
              </a:blipFill>
            </p:spPr>
            <p:txBody>
              <a:bodyPr/>
              <a:lstStyle/>
              <a:p>
                <a:r>
                  <a:rPr lang="zh-CN" altLang="en-US">
                    <a:noFill/>
                  </a:rPr>
                  <a:t> </a:t>
                </a:r>
              </a:p>
            </p:txBody>
          </p:sp>
        </mc:Fallback>
      </mc:AlternateContent>
      <p:sp>
        <p:nvSpPr>
          <p:cNvPr id="8" name="文本框 7">
            <a:extLst>
              <a:ext uri="{FF2B5EF4-FFF2-40B4-BE49-F238E27FC236}">
                <a16:creationId xmlns:a16="http://schemas.microsoft.com/office/drawing/2014/main" id="{608BA3D8-1FCB-047E-3C3C-2202602CDF29}"/>
              </a:ext>
            </a:extLst>
          </p:cNvPr>
          <p:cNvSpPr txBox="1"/>
          <p:nvPr/>
        </p:nvSpPr>
        <p:spPr>
          <a:xfrm>
            <a:off x="664819" y="5739435"/>
            <a:ext cx="10956846" cy="523220"/>
          </a:xfrm>
          <a:prstGeom prst="rect">
            <a:avLst/>
          </a:prstGeom>
          <a:noFill/>
        </p:spPr>
        <p:txBody>
          <a:bodyPr wrap="none" rtlCol="0">
            <a:spAutoFit/>
          </a:bodyPr>
          <a:lstStyle/>
          <a:p>
            <a:r>
              <a:rPr kumimoji="1" lang="zh-CN" altLang="en-US" sz="2800" dirty="0"/>
              <a:t>思考：对修改后的前缀和序列排序后，如何求间距最大的相同元素？</a:t>
            </a:r>
          </a:p>
        </p:txBody>
      </p:sp>
      <p:sp>
        <p:nvSpPr>
          <p:cNvPr id="9" name="文本框 8">
            <a:extLst>
              <a:ext uri="{FF2B5EF4-FFF2-40B4-BE49-F238E27FC236}">
                <a16:creationId xmlns:a16="http://schemas.microsoft.com/office/drawing/2014/main" id="{8F9DDC2E-9A18-E87E-57C2-513DD798F90E}"/>
              </a:ext>
            </a:extLst>
          </p:cNvPr>
          <p:cNvSpPr txBox="1"/>
          <p:nvPr/>
        </p:nvSpPr>
        <p:spPr>
          <a:xfrm>
            <a:off x="6419197" y="5121490"/>
            <a:ext cx="4892686" cy="461665"/>
          </a:xfrm>
          <a:prstGeom prst="rect">
            <a:avLst/>
          </a:prstGeom>
          <a:noFill/>
        </p:spPr>
        <p:txBody>
          <a:bodyPr wrap="none" rtlCol="0">
            <a:spAutoFit/>
          </a:bodyPr>
          <a:lstStyle/>
          <a:p>
            <a:r>
              <a:rPr kumimoji="1" lang="en-US" altLang="zh-CN" sz="2400" dirty="0">
                <a:solidFill>
                  <a:srgbClr val="51ADB7"/>
                </a:solidFill>
                <a:latin typeface="Microsoft YaHei" panose="020B0503020204020204" pitchFamily="34" charset="-122"/>
                <a:ea typeface="Microsoft YaHei" panose="020B0503020204020204" pitchFamily="34" charset="-122"/>
              </a:rPr>
              <a:t>---</a:t>
            </a:r>
            <a:r>
              <a:rPr kumimoji="1" lang="zh-CN" altLang="en-US" sz="2400" dirty="0">
                <a:solidFill>
                  <a:srgbClr val="51ADB7"/>
                </a:solidFill>
                <a:latin typeface="Microsoft YaHei" panose="020B0503020204020204" pitchFamily="34" charset="-122"/>
                <a:ea typeface="Microsoft YaHei" panose="020B0503020204020204" pitchFamily="34" charset="-122"/>
              </a:rPr>
              <a:t>也可采用书上的“索引排序法”</a:t>
            </a:r>
          </a:p>
        </p:txBody>
      </p:sp>
    </p:spTree>
    <p:extLst>
      <p:ext uri="{BB962C8B-B14F-4D97-AF65-F5344CB8AC3E}">
        <p14:creationId xmlns:p14="http://schemas.microsoft.com/office/powerpoint/2010/main" val="3606971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animBg="1"/>
      <p:bldP spid="8" grpId="0"/>
      <p:bldP spid="9" grpId="0"/>
    </p:bld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*计数排序的应用：和为</a:t>
            </a:r>
            <a:r>
              <a:rPr lang="en-US" altLang="zh-CN" dirty="0"/>
              <a:t>0</a:t>
            </a:r>
            <a:r>
              <a:rPr lang="zh-CN" altLang="en-US" dirty="0"/>
              <a:t>的最长子段</a:t>
            </a:r>
          </a:p>
        </p:txBody>
      </p:sp>
      <p:sp>
        <p:nvSpPr>
          <p:cNvPr id="3" name="副标题 2"/>
          <p:cNvSpPr>
            <a:spLocks noGrp="1"/>
          </p:cNvSpPr>
          <p:nvPr>
            <p:ph type="subTitle" idx="1"/>
          </p:nvPr>
        </p:nvSpPr>
        <p:spPr/>
        <p:txBody>
          <a:bodyPr/>
          <a:lstStyle/>
          <a:p>
            <a:r>
              <a:rPr lang="en-US" altLang="zh-CN" dirty="0"/>
              <a:t>10.7.1</a:t>
            </a:r>
            <a:r>
              <a:rPr lang="zh-CN" altLang="en-US" dirty="0"/>
              <a:t> 计数排序</a:t>
            </a:r>
          </a:p>
        </p:txBody>
      </p:sp>
      <p:sp>
        <p:nvSpPr>
          <p:cNvPr id="4" name="文本占位符 3"/>
          <p:cNvSpPr>
            <a:spLocks noGrp="1"/>
          </p:cNvSpPr>
          <p:nvPr>
            <p:ph type="body" idx="10"/>
          </p:nvPr>
        </p:nvSpPr>
        <p:spPr/>
        <p:txBody>
          <a:bodyPr/>
          <a:lstStyle/>
          <a:p>
            <a:r>
              <a:rPr lang="zh-CN" altLang="en-US" dirty="0"/>
              <a:t>数据结构</a:t>
            </a:r>
          </a:p>
        </p:txBody>
      </p:sp>
      <p:sp>
        <p:nvSpPr>
          <p:cNvPr id="17" name="文本框 16">
            <a:extLst>
              <a:ext uri="{FF2B5EF4-FFF2-40B4-BE49-F238E27FC236}">
                <a16:creationId xmlns:a16="http://schemas.microsoft.com/office/drawing/2014/main" id="{95FDC76B-1179-0784-6EDF-C5B82A0B5C54}"/>
              </a:ext>
            </a:extLst>
          </p:cNvPr>
          <p:cNvSpPr txBox="1"/>
          <p:nvPr/>
        </p:nvSpPr>
        <p:spPr>
          <a:xfrm>
            <a:off x="838200" y="1230076"/>
            <a:ext cx="6096000" cy="461665"/>
          </a:xfrm>
          <a:prstGeom prst="rect">
            <a:avLst/>
          </a:prstGeom>
          <a:noFill/>
        </p:spPr>
        <p:txBody>
          <a:bodyPr wrap="square">
            <a:spAutoFit/>
          </a:bodyPr>
          <a:lstStyle/>
          <a:p>
            <a:pPr marL="457200" indent="-457200">
              <a:buFont typeface="Arial" panose="020B0604020202020204" pitchFamily="34" charset="0"/>
              <a:buChar char="•"/>
            </a:pPr>
            <a:r>
              <a:rPr lang="zh-CN" altLang="en-US" sz="2400" dirty="0">
                <a:latin typeface="Microsoft YaHei" panose="020B0503020204020204" pitchFamily="34" charset="-122"/>
                <a:ea typeface="Microsoft YaHei" panose="020B0503020204020204" pitchFamily="34" charset="-122"/>
              </a:rPr>
              <a:t>算法三：前缀和 </a:t>
            </a:r>
            <a:r>
              <a:rPr lang="en-US" altLang="zh-CN"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 比较排序</a:t>
            </a:r>
            <a:endParaRPr lang="en-US" altLang="zh-CN" sz="2400" dirty="0">
              <a:solidFill>
                <a:schemeClr val="tx1"/>
              </a:solidFill>
              <a:latin typeface="Microsoft YaHei" panose="020B0503020204020204" pitchFamily="34" charset="-122"/>
              <a:ea typeface="Microsoft YaHei" panose="020B0503020204020204" pitchFamily="34" charset="-122"/>
            </a:endParaRPr>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DEB39BD9-CED2-7379-703E-1610EC10ECAA}"/>
                  </a:ext>
                </a:extLst>
              </p:cNvPr>
              <p:cNvSpPr txBox="1"/>
              <p:nvPr/>
            </p:nvSpPr>
            <p:spPr>
              <a:xfrm>
                <a:off x="577280" y="1837911"/>
                <a:ext cx="11037440" cy="1450525"/>
              </a:xfrm>
              <a:prstGeom prst="rect">
                <a:avLst/>
              </a:prstGeom>
              <a:solidFill>
                <a:srgbClr val="51ADB7"/>
              </a:solidFill>
            </p:spPr>
            <p:txBody>
              <a:bodyPr wrap="square" rtlCol="0">
                <a:spAutoFit/>
              </a:bodyPr>
              <a:lstStyle/>
              <a:p>
                <a:r>
                  <a:rPr lang="zh-CN" altLang="en-US" sz="2800" dirty="0">
                    <a:solidFill>
                      <a:schemeClr val="bg1"/>
                    </a:solidFill>
                    <a:latin typeface="Microsoft YaHei" panose="020B0503020204020204" pitchFamily="34" charset="-122"/>
                    <a:ea typeface="Microsoft YaHei" panose="020B0503020204020204" pitchFamily="34" charset="-122"/>
                  </a:rPr>
                  <a:t>为此，对前缀和序列以及比较方法做如下修改：</a:t>
                </a:r>
                <a:endParaRPr lang="en-US" altLang="zh-CN" sz="2800" dirty="0">
                  <a:solidFill>
                    <a:schemeClr val="bg1"/>
                  </a:solidFill>
                  <a:latin typeface="Microsoft YaHei" panose="020B0503020204020204" pitchFamily="34" charset="-122"/>
                  <a:ea typeface="Microsoft YaHei" panose="020B0503020204020204" pitchFamily="34" charset="-122"/>
                </a:endParaRPr>
              </a:p>
              <a:p>
                <a:r>
                  <a:rPr lang="en-US" altLang="zh-CN" sz="2800" dirty="0">
                    <a:solidFill>
                      <a:schemeClr val="bg1"/>
                    </a:solidFill>
                    <a:latin typeface="Microsoft YaHei" panose="020B0503020204020204" pitchFamily="34" charset="-122"/>
                    <a:ea typeface="Microsoft YaHei" panose="020B0503020204020204" pitchFamily="34" charset="-122"/>
                  </a:rPr>
                  <a:t>  </a:t>
                </a:r>
                <a:r>
                  <a:rPr lang="zh-CN" altLang="en-US" sz="2800" dirty="0">
                    <a:solidFill>
                      <a:schemeClr val="bg1"/>
                    </a:solidFill>
                    <a:latin typeface="Microsoft YaHei" panose="020B0503020204020204" pitchFamily="34" charset="-122"/>
                    <a:ea typeface="Microsoft YaHei" panose="020B0503020204020204" pitchFamily="34" charset="-122"/>
                  </a:rPr>
                  <a:t>（</a:t>
                </a:r>
                <a:r>
                  <a:rPr lang="en-US" altLang="zh-CN" sz="2800" dirty="0">
                    <a:solidFill>
                      <a:schemeClr val="bg1"/>
                    </a:solidFill>
                    <a:latin typeface="Microsoft YaHei" panose="020B0503020204020204" pitchFamily="34" charset="-122"/>
                    <a:ea typeface="Microsoft YaHei" panose="020B0503020204020204" pitchFamily="34" charset="-122"/>
                  </a:rPr>
                  <a:t>1</a:t>
                </a:r>
                <a:r>
                  <a:rPr lang="zh-CN" altLang="en-US" sz="2800" dirty="0">
                    <a:solidFill>
                      <a:schemeClr val="bg1"/>
                    </a:solidFill>
                    <a:latin typeface="Microsoft YaHei" panose="020B0503020204020204" pitchFamily="34" charset="-122"/>
                    <a:ea typeface="Microsoft YaHei" panose="020B0503020204020204" pitchFamily="34" charset="-122"/>
                  </a:rPr>
                  <a:t>） </a:t>
                </a:r>
                <a14:m>
                  <m:oMath xmlns:m="http://schemas.openxmlformats.org/officeDocument/2006/math">
                    <m:r>
                      <a:rPr lang="en-US" altLang="zh-CN" sz="2800" b="0" i="1" smtClean="0">
                        <a:solidFill>
                          <a:schemeClr val="bg1"/>
                        </a:solidFill>
                        <a:latin typeface="Cambria Math" panose="02040503050406030204" pitchFamily="18" charset="0"/>
                        <a:ea typeface="Microsoft YaHei" panose="020B0503020204020204" pitchFamily="34" charset="-122"/>
                      </a:rPr>
                      <m:t>∀</m:t>
                    </m:r>
                    <m:r>
                      <a:rPr lang="en-US" altLang="zh-CN" sz="2800" b="0" i="1" smtClean="0">
                        <a:solidFill>
                          <a:schemeClr val="bg1"/>
                        </a:solidFill>
                        <a:latin typeface="Cambria Math" panose="02040503050406030204" pitchFamily="18" charset="0"/>
                        <a:ea typeface="Microsoft YaHei" panose="020B0503020204020204" pitchFamily="34" charset="-122"/>
                      </a:rPr>
                      <m:t>𝑘</m:t>
                    </m:r>
                    <m:r>
                      <a:rPr lang="en-US" altLang="zh-CN" sz="2800" b="0" i="1" smtClean="0">
                        <a:solidFill>
                          <a:schemeClr val="bg1"/>
                        </a:solidFill>
                        <a:latin typeface="Cambria Math" panose="02040503050406030204" pitchFamily="18" charset="0"/>
                        <a:ea typeface="Microsoft YaHei" panose="020B0503020204020204" pitchFamily="34" charset="-122"/>
                      </a:rPr>
                      <m:t>∈</m:t>
                    </m:r>
                    <m:d>
                      <m:dPr>
                        <m:begChr m:val="["/>
                        <m:endChr m:val="]"/>
                        <m:ctrlPr>
                          <a:rPr lang="en-US" altLang="zh-CN" sz="2800" b="0" i="1" smtClean="0">
                            <a:solidFill>
                              <a:schemeClr val="bg1"/>
                            </a:solidFill>
                            <a:latin typeface="Cambria Math" panose="02040503050406030204" pitchFamily="18" charset="0"/>
                            <a:ea typeface="Microsoft YaHei" panose="020B0503020204020204" pitchFamily="34" charset="-122"/>
                          </a:rPr>
                        </m:ctrlPr>
                      </m:dPr>
                      <m:e>
                        <m:r>
                          <a:rPr lang="en-US" altLang="zh-CN" sz="2800" b="0" i="1" smtClean="0">
                            <a:solidFill>
                              <a:schemeClr val="bg1"/>
                            </a:solidFill>
                            <a:latin typeface="Cambria Math" panose="02040503050406030204" pitchFamily="18" charset="0"/>
                            <a:ea typeface="Microsoft YaHei" panose="020B0503020204020204" pitchFamily="34" charset="-122"/>
                          </a:rPr>
                          <m:t>0,</m:t>
                        </m:r>
                        <m:r>
                          <a:rPr lang="en-US" altLang="zh-CN" sz="2800" b="0" i="1" smtClean="0">
                            <a:solidFill>
                              <a:schemeClr val="bg1"/>
                            </a:solidFill>
                            <a:latin typeface="Cambria Math" panose="02040503050406030204" pitchFamily="18" charset="0"/>
                            <a:ea typeface="Microsoft YaHei" panose="020B0503020204020204" pitchFamily="34" charset="-122"/>
                          </a:rPr>
                          <m:t>𝑛</m:t>
                        </m:r>
                      </m:e>
                    </m:d>
                    <m:r>
                      <a:rPr lang="en-US" altLang="zh-CN" sz="2800" b="0" i="1" smtClean="0">
                        <a:solidFill>
                          <a:schemeClr val="bg1"/>
                        </a:solidFill>
                        <a:latin typeface="Cambria Math" panose="02040503050406030204" pitchFamily="18" charset="0"/>
                        <a:ea typeface="Microsoft YaHei" panose="020B0503020204020204" pitchFamily="34" charset="-122"/>
                      </a:rPr>
                      <m:t>:</m:t>
                    </m:r>
                    <m:sSub>
                      <m:sSubPr>
                        <m:ctrlPr>
                          <a:rPr lang="en-US" altLang="zh-CN" sz="2800" b="0" i="1" smtClean="0">
                            <a:solidFill>
                              <a:schemeClr val="bg1"/>
                            </a:solidFill>
                            <a:latin typeface="Cambria Math" panose="02040503050406030204" pitchFamily="18" charset="0"/>
                            <a:ea typeface="Microsoft YaHei" panose="020B0503020204020204" pitchFamily="34" charset="-122"/>
                          </a:rPr>
                        </m:ctrlPr>
                      </m:sSubPr>
                      <m:e>
                        <m:r>
                          <a:rPr lang="en-US" altLang="zh-CN" sz="2800" b="0" i="1" smtClean="0">
                            <a:solidFill>
                              <a:schemeClr val="bg1"/>
                            </a:solidFill>
                            <a:latin typeface="Cambria Math" panose="02040503050406030204" pitchFamily="18" charset="0"/>
                            <a:ea typeface="Microsoft YaHei" panose="020B0503020204020204" pitchFamily="34" charset="-122"/>
                          </a:rPr>
                          <m:t>𝑠</m:t>
                        </m:r>
                      </m:e>
                      <m:sub>
                        <m:r>
                          <a:rPr lang="en-US" altLang="zh-CN" sz="2800" b="0" i="1" smtClean="0">
                            <a:solidFill>
                              <a:schemeClr val="bg1"/>
                            </a:solidFill>
                            <a:latin typeface="Cambria Math" panose="02040503050406030204" pitchFamily="18" charset="0"/>
                            <a:ea typeface="Microsoft YaHei" panose="020B0503020204020204" pitchFamily="34" charset="-122"/>
                          </a:rPr>
                          <m:t>𝑘</m:t>
                        </m:r>
                      </m:sub>
                    </m:sSub>
                    <m:r>
                      <a:rPr lang="en-US" altLang="zh-CN" sz="2800" b="0" i="1" smtClean="0">
                        <a:solidFill>
                          <a:schemeClr val="bg1"/>
                        </a:solidFill>
                        <a:latin typeface="Cambria Math" panose="02040503050406030204" pitchFamily="18" charset="0"/>
                        <a:ea typeface="Microsoft YaHei" panose="020B0503020204020204" pitchFamily="34" charset="-122"/>
                      </a:rPr>
                      <m:t>⟹(</m:t>
                    </m:r>
                    <m:sSub>
                      <m:sSubPr>
                        <m:ctrlPr>
                          <a:rPr lang="en-US" altLang="zh-CN" sz="2800" b="0" i="1" smtClean="0">
                            <a:solidFill>
                              <a:schemeClr val="bg1"/>
                            </a:solidFill>
                            <a:latin typeface="Cambria Math" panose="02040503050406030204" pitchFamily="18" charset="0"/>
                            <a:ea typeface="Microsoft YaHei" panose="020B0503020204020204" pitchFamily="34" charset="-122"/>
                          </a:rPr>
                        </m:ctrlPr>
                      </m:sSubPr>
                      <m:e>
                        <m:r>
                          <a:rPr lang="en-US" altLang="zh-CN" sz="2800" b="0" i="1" smtClean="0">
                            <a:solidFill>
                              <a:schemeClr val="bg1"/>
                            </a:solidFill>
                            <a:latin typeface="Cambria Math" panose="02040503050406030204" pitchFamily="18" charset="0"/>
                            <a:ea typeface="Microsoft YaHei" panose="020B0503020204020204" pitchFamily="34" charset="-122"/>
                          </a:rPr>
                          <m:t>𝑠</m:t>
                        </m:r>
                      </m:e>
                      <m:sub>
                        <m:r>
                          <a:rPr lang="en-US" altLang="zh-CN" sz="2800" b="0" i="1" smtClean="0">
                            <a:solidFill>
                              <a:schemeClr val="bg1"/>
                            </a:solidFill>
                            <a:latin typeface="Cambria Math" panose="02040503050406030204" pitchFamily="18" charset="0"/>
                            <a:ea typeface="Microsoft YaHei" panose="020B0503020204020204" pitchFamily="34" charset="-122"/>
                          </a:rPr>
                          <m:t>𝑘</m:t>
                        </m:r>
                      </m:sub>
                    </m:sSub>
                    <m:r>
                      <a:rPr lang="en-US" altLang="zh-CN" sz="2800" b="0" i="1" smtClean="0">
                        <a:solidFill>
                          <a:schemeClr val="bg1"/>
                        </a:solidFill>
                        <a:latin typeface="Cambria Math" panose="02040503050406030204" pitchFamily="18" charset="0"/>
                        <a:ea typeface="Microsoft YaHei" panose="020B0503020204020204" pitchFamily="34" charset="-122"/>
                      </a:rPr>
                      <m:t>,</m:t>
                    </m:r>
                    <m:r>
                      <a:rPr lang="zh-CN" altLang="en-US" sz="2800" b="0" i="1" smtClean="0">
                        <a:solidFill>
                          <a:schemeClr val="bg1"/>
                        </a:solidFill>
                        <a:latin typeface="Cambria Math" panose="02040503050406030204" pitchFamily="18" charset="0"/>
                        <a:ea typeface="Microsoft YaHei" panose="020B0503020204020204" pitchFamily="34" charset="-122"/>
                      </a:rPr>
                      <m:t> </m:t>
                    </m:r>
                    <m:r>
                      <a:rPr lang="en-US" altLang="zh-CN" sz="2800" b="0" i="1" smtClean="0">
                        <a:solidFill>
                          <a:schemeClr val="bg1"/>
                        </a:solidFill>
                        <a:latin typeface="Cambria Math" panose="02040503050406030204" pitchFamily="18" charset="0"/>
                        <a:ea typeface="Microsoft YaHei" panose="020B0503020204020204" pitchFamily="34" charset="-122"/>
                      </a:rPr>
                      <m:t>𝑘</m:t>
                    </m:r>
                    <m:r>
                      <a:rPr lang="en-US" altLang="zh-CN" sz="2800" b="0" i="1" smtClean="0">
                        <a:solidFill>
                          <a:schemeClr val="bg1"/>
                        </a:solidFill>
                        <a:latin typeface="Cambria Math" panose="02040503050406030204" pitchFamily="18" charset="0"/>
                        <a:ea typeface="Microsoft YaHei" panose="020B0503020204020204" pitchFamily="34" charset="-122"/>
                      </a:rPr>
                      <m:t>)</m:t>
                    </m:r>
                  </m:oMath>
                </a14:m>
                <a:r>
                  <a:rPr kumimoji="1" lang="zh-CN" altLang="en-US" sz="2800" dirty="0">
                    <a:solidFill>
                      <a:srgbClr val="FFFF00"/>
                    </a:solidFill>
                    <a:latin typeface="Microsoft YaHei" panose="020B0503020204020204" pitchFamily="34" charset="-122"/>
                    <a:ea typeface="Microsoft YaHei" panose="020B0503020204020204" pitchFamily="34" charset="-122"/>
                  </a:rPr>
                  <a:t>  </a:t>
                </a:r>
                <a:r>
                  <a:rPr kumimoji="1" lang="en-US" altLang="zh-CN" sz="2800" dirty="0">
                    <a:solidFill>
                      <a:srgbClr val="FFFF00"/>
                    </a:solidFill>
                    <a:latin typeface="Microsoft YaHei" panose="020B0503020204020204" pitchFamily="34" charset="-122"/>
                    <a:ea typeface="Microsoft YaHei" panose="020B0503020204020204" pitchFamily="34" charset="-122"/>
                  </a:rPr>
                  <a:t>//</a:t>
                </a:r>
                <a:r>
                  <a:rPr kumimoji="1" lang="zh-CN" altLang="en-US" sz="2800" dirty="0">
                    <a:solidFill>
                      <a:srgbClr val="FFFF00"/>
                    </a:solidFill>
                    <a:latin typeface="Microsoft YaHei" panose="020B0503020204020204" pitchFamily="34" charset="-122"/>
                    <a:ea typeface="Microsoft YaHei" panose="020B0503020204020204" pitchFamily="34" charset="-122"/>
                  </a:rPr>
                  <a:t>前缀和</a:t>
                </a:r>
                <a:r>
                  <a:rPr kumimoji="1" lang="en-US" altLang="zh-CN" sz="2800" dirty="0">
                    <a:solidFill>
                      <a:srgbClr val="FFFF00"/>
                    </a:solidFill>
                    <a:latin typeface="Microsoft YaHei" panose="020B0503020204020204" pitchFamily="34" charset="-122"/>
                    <a:ea typeface="Microsoft YaHei" panose="020B0503020204020204" pitchFamily="34" charset="-122"/>
                  </a:rPr>
                  <a:t>+</a:t>
                </a:r>
                <a:r>
                  <a:rPr kumimoji="1" lang="zh-CN" altLang="en-US" sz="2800" dirty="0">
                    <a:solidFill>
                      <a:srgbClr val="FFFF00"/>
                    </a:solidFill>
                    <a:latin typeface="Microsoft YaHei" panose="020B0503020204020204" pitchFamily="34" charset="-122"/>
                    <a:ea typeface="Microsoft YaHei" panose="020B0503020204020204" pitchFamily="34" charset="-122"/>
                  </a:rPr>
                  <a:t>最后元素的位置</a:t>
                </a:r>
                <a:endParaRPr kumimoji="1" lang="en-US" altLang="zh-CN" sz="2800" dirty="0">
                  <a:solidFill>
                    <a:srgbClr val="FFFF00"/>
                  </a:solidFill>
                  <a:latin typeface="Microsoft YaHei" panose="020B0503020204020204" pitchFamily="34" charset="-122"/>
                  <a:ea typeface="Microsoft YaHei" panose="020B0503020204020204" pitchFamily="34" charset="-122"/>
                </a:endParaRPr>
              </a:p>
              <a:p>
                <a:r>
                  <a:rPr kumimoji="1" lang="zh-CN" altLang="en-US" sz="2800" dirty="0">
                    <a:solidFill>
                      <a:srgbClr val="FFFF00"/>
                    </a:solidFill>
                    <a:latin typeface="Microsoft YaHei" panose="020B0503020204020204" pitchFamily="34" charset="-122"/>
                    <a:ea typeface="Microsoft YaHei" panose="020B0503020204020204" pitchFamily="34" charset="-122"/>
                  </a:rPr>
                  <a:t>  </a:t>
                </a:r>
                <a:r>
                  <a:rPr kumimoji="1" lang="zh-CN" altLang="en-US" sz="2800" dirty="0">
                    <a:solidFill>
                      <a:schemeClr val="bg1"/>
                    </a:solidFill>
                    <a:latin typeface="Microsoft YaHei" panose="020B0503020204020204" pitchFamily="34" charset="-122"/>
                    <a:ea typeface="Microsoft YaHei" panose="020B0503020204020204" pitchFamily="34" charset="-122"/>
                  </a:rPr>
                  <a:t>（</a:t>
                </a:r>
                <a:r>
                  <a:rPr kumimoji="1" lang="en-US" altLang="zh-CN" sz="2800" dirty="0">
                    <a:solidFill>
                      <a:schemeClr val="bg1"/>
                    </a:solidFill>
                    <a:latin typeface="Microsoft YaHei" panose="020B0503020204020204" pitchFamily="34" charset="-122"/>
                    <a:ea typeface="Microsoft YaHei" panose="020B0503020204020204" pitchFamily="34" charset="-122"/>
                  </a:rPr>
                  <a:t>2</a:t>
                </a:r>
                <a:r>
                  <a:rPr kumimoji="1" lang="zh-CN" altLang="en-US" sz="2800" dirty="0">
                    <a:solidFill>
                      <a:schemeClr val="bg1"/>
                    </a:solidFill>
                    <a:latin typeface="Microsoft YaHei" panose="020B0503020204020204" pitchFamily="34" charset="-122"/>
                    <a:ea typeface="Microsoft YaHei" panose="020B0503020204020204" pitchFamily="34" charset="-122"/>
                  </a:rPr>
                  <a:t>） </a:t>
                </a:r>
                <a14:m>
                  <m:oMath xmlns:m="http://schemas.openxmlformats.org/officeDocument/2006/math">
                    <m:r>
                      <a:rPr kumimoji="1" lang="en-US" altLang="zh-CN" sz="2800" b="0" i="1" smtClean="0">
                        <a:solidFill>
                          <a:schemeClr val="bg1"/>
                        </a:solidFill>
                        <a:latin typeface="Cambria Math" panose="02040503050406030204" pitchFamily="18" charset="0"/>
                        <a:ea typeface="Microsoft YaHei" panose="020B0503020204020204" pitchFamily="34" charset="-122"/>
                      </a:rPr>
                      <m:t>∀</m:t>
                    </m:r>
                    <m:r>
                      <a:rPr kumimoji="1" lang="en-US" altLang="zh-CN" sz="2800" b="0" i="1" smtClean="0">
                        <a:solidFill>
                          <a:schemeClr val="bg1"/>
                        </a:solidFill>
                        <a:latin typeface="Cambria Math" panose="02040503050406030204" pitchFamily="18" charset="0"/>
                        <a:ea typeface="Microsoft YaHei" panose="020B0503020204020204" pitchFamily="34" charset="-122"/>
                      </a:rPr>
                      <m:t>𝑖</m:t>
                    </m:r>
                    <m:r>
                      <a:rPr kumimoji="1" lang="en-US" altLang="zh-CN" sz="2800" b="0" i="1" smtClean="0">
                        <a:solidFill>
                          <a:schemeClr val="bg1"/>
                        </a:solidFill>
                        <a:latin typeface="Cambria Math" panose="02040503050406030204" pitchFamily="18" charset="0"/>
                        <a:ea typeface="Microsoft YaHei" panose="020B0503020204020204" pitchFamily="34" charset="-122"/>
                      </a:rPr>
                      <m:t>,</m:t>
                    </m:r>
                    <m:r>
                      <a:rPr kumimoji="1" lang="en-US" altLang="zh-CN" sz="2800" b="0" i="1" smtClean="0">
                        <a:solidFill>
                          <a:schemeClr val="bg1"/>
                        </a:solidFill>
                        <a:latin typeface="Cambria Math" panose="02040503050406030204" pitchFamily="18" charset="0"/>
                        <a:ea typeface="Microsoft YaHei" panose="020B0503020204020204" pitchFamily="34" charset="-122"/>
                      </a:rPr>
                      <m:t>𝑗</m:t>
                    </m:r>
                    <m:r>
                      <a:rPr kumimoji="1" lang="en-US" altLang="zh-CN" sz="2800" b="0" i="1" smtClean="0">
                        <a:solidFill>
                          <a:schemeClr val="bg1"/>
                        </a:solidFill>
                        <a:latin typeface="Cambria Math" panose="02040503050406030204" pitchFamily="18" charset="0"/>
                        <a:ea typeface="Microsoft YaHei" panose="020B0503020204020204" pitchFamily="34" charset="-122"/>
                      </a:rPr>
                      <m:t>∈</m:t>
                    </m:r>
                    <m:d>
                      <m:dPr>
                        <m:begChr m:val="["/>
                        <m:endChr m:val="]"/>
                        <m:ctrlPr>
                          <a:rPr kumimoji="1" lang="en-US" altLang="zh-CN" sz="28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800" b="0" i="1" smtClean="0">
                            <a:solidFill>
                              <a:schemeClr val="bg1"/>
                            </a:solidFill>
                            <a:latin typeface="Cambria Math" panose="02040503050406030204" pitchFamily="18" charset="0"/>
                            <a:ea typeface="Microsoft YaHei" panose="020B0503020204020204" pitchFamily="34" charset="-122"/>
                          </a:rPr>
                          <m:t>0,</m:t>
                        </m:r>
                        <m:r>
                          <a:rPr kumimoji="1" lang="en-US" altLang="zh-CN" sz="2800" b="0" i="1" smtClean="0">
                            <a:solidFill>
                              <a:schemeClr val="bg1"/>
                            </a:solidFill>
                            <a:latin typeface="Cambria Math" panose="02040503050406030204" pitchFamily="18" charset="0"/>
                            <a:ea typeface="Microsoft YaHei" panose="020B0503020204020204" pitchFamily="34" charset="-122"/>
                          </a:rPr>
                          <m:t>𝑛</m:t>
                        </m:r>
                      </m:e>
                    </m:d>
                    <m:r>
                      <a:rPr kumimoji="1" lang="en-US" altLang="zh-CN" sz="2800" b="0" i="1" smtClean="0">
                        <a:solidFill>
                          <a:schemeClr val="bg1"/>
                        </a:solidFill>
                        <a:latin typeface="Cambria Math" panose="02040503050406030204" pitchFamily="18" charset="0"/>
                        <a:ea typeface="Microsoft YaHei" panose="020B0503020204020204" pitchFamily="34" charset="-122"/>
                      </a:rPr>
                      <m:t>:</m:t>
                    </m:r>
                    <m:d>
                      <m:dPr>
                        <m:ctrlPr>
                          <a:rPr kumimoji="1" lang="en-US" altLang="zh-CN" sz="2800" b="0" i="1" smtClean="0">
                            <a:solidFill>
                              <a:schemeClr val="bg1"/>
                            </a:solidFill>
                            <a:latin typeface="Cambria Math" panose="02040503050406030204" pitchFamily="18" charset="0"/>
                            <a:ea typeface="Microsoft YaHei" panose="020B0503020204020204" pitchFamily="34" charset="-122"/>
                          </a:rPr>
                        </m:ctrlPr>
                      </m:dPr>
                      <m:e>
                        <m:sSub>
                          <m:sSubPr>
                            <m:ctrlPr>
                              <a:rPr kumimoji="1" lang="en-US" altLang="zh-CN" sz="28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800" b="0" i="1" smtClean="0">
                                <a:solidFill>
                                  <a:schemeClr val="bg1"/>
                                </a:solidFill>
                                <a:latin typeface="Cambria Math" panose="02040503050406030204" pitchFamily="18" charset="0"/>
                                <a:ea typeface="Microsoft YaHei" panose="020B0503020204020204" pitchFamily="34" charset="-122"/>
                              </a:rPr>
                              <m:t>𝑠</m:t>
                            </m:r>
                          </m:e>
                          <m:sub>
                            <m:r>
                              <a:rPr kumimoji="1" lang="en-US" altLang="zh-CN" sz="2800" b="0" i="1" smtClean="0">
                                <a:solidFill>
                                  <a:schemeClr val="bg1"/>
                                </a:solidFill>
                                <a:latin typeface="Cambria Math" panose="02040503050406030204" pitchFamily="18" charset="0"/>
                                <a:ea typeface="Microsoft YaHei" panose="020B0503020204020204" pitchFamily="34" charset="-122"/>
                              </a:rPr>
                              <m:t>𝑖</m:t>
                            </m:r>
                          </m:sub>
                        </m:sSub>
                        <m:r>
                          <a:rPr kumimoji="1" lang="en-US" altLang="zh-CN" sz="2800" b="0" i="1" smtClean="0">
                            <a:solidFill>
                              <a:schemeClr val="bg1"/>
                            </a:solidFill>
                            <a:latin typeface="Cambria Math" panose="02040503050406030204" pitchFamily="18" charset="0"/>
                            <a:ea typeface="Microsoft YaHei" panose="020B0503020204020204" pitchFamily="34" charset="-122"/>
                          </a:rPr>
                          <m:t>,</m:t>
                        </m:r>
                        <m:r>
                          <a:rPr kumimoji="1" lang="en-US" altLang="zh-CN" sz="2800" b="0" i="1" smtClean="0">
                            <a:solidFill>
                              <a:schemeClr val="bg1"/>
                            </a:solidFill>
                            <a:latin typeface="Cambria Math" panose="02040503050406030204" pitchFamily="18" charset="0"/>
                            <a:ea typeface="Microsoft YaHei" panose="020B0503020204020204" pitchFamily="34" charset="-122"/>
                          </a:rPr>
                          <m:t>𝑖</m:t>
                        </m:r>
                      </m:e>
                    </m:d>
                    <m:r>
                      <a:rPr kumimoji="1" lang="en-US" altLang="zh-CN" sz="2800" b="0" i="1" smtClean="0">
                        <a:solidFill>
                          <a:schemeClr val="bg1"/>
                        </a:solidFill>
                        <a:latin typeface="Cambria Math" panose="02040503050406030204" pitchFamily="18" charset="0"/>
                        <a:ea typeface="Microsoft YaHei" panose="020B0503020204020204" pitchFamily="34" charset="-122"/>
                      </a:rPr>
                      <m:t>&lt;</m:t>
                    </m:r>
                    <m:d>
                      <m:dPr>
                        <m:ctrlPr>
                          <a:rPr kumimoji="1" lang="en-US" altLang="zh-CN" sz="2800" b="0" i="1" smtClean="0">
                            <a:solidFill>
                              <a:schemeClr val="bg1"/>
                            </a:solidFill>
                            <a:latin typeface="Cambria Math" panose="02040503050406030204" pitchFamily="18" charset="0"/>
                            <a:ea typeface="Microsoft YaHei" panose="020B0503020204020204" pitchFamily="34" charset="-122"/>
                          </a:rPr>
                        </m:ctrlPr>
                      </m:dPr>
                      <m:e>
                        <m:sSub>
                          <m:sSubPr>
                            <m:ctrlPr>
                              <a:rPr kumimoji="1" lang="en-US" altLang="zh-CN" sz="28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800" b="0" i="1" smtClean="0">
                                <a:solidFill>
                                  <a:schemeClr val="bg1"/>
                                </a:solidFill>
                                <a:latin typeface="Cambria Math" panose="02040503050406030204" pitchFamily="18" charset="0"/>
                                <a:ea typeface="Microsoft YaHei" panose="020B0503020204020204" pitchFamily="34" charset="-122"/>
                              </a:rPr>
                              <m:t>𝑠</m:t>
                            </m:r>
                          </m:e>
                          <m:sub>
                            <m:r>
                              <a:rPr kumimoji="1" lang="en-US" altLang="zh-CN" sz="2800" b="0" i="1" smtClean="0">
                                <a:solidFill>
                                  <a:schemeClr val="bg1"/>
                                </a:solidFill>
                                <a:latin typeface="Cambria Math" panose="02040503050406030204" pitchFamily="18" charset="0"/>
                                <a:ea typeface="Microsoft YaHei" panose="020B0503020204020204" pitchFamily="34" charset="-122"/>
                              </a:rPr>
                              <m:t>𝑗</m:t>
                            </m:r>
                          </m:sub>
                        </m:sSub>
                        <m:r>
                          <a:rPr kumimoji="1" lang="en-US" altLang="zh-CN" sz="2800" b="0" i="1" smtClean="0">
                            <a:solidFill>
                              <a:schemeClr val="bg1"/>
                            </a:solidFill>
                            <a:latin typeface="Cambria Math" panose="02040503050406030204" pitchFamily="18" charset="0"/>
                            <a:ea typeface="Microsoft YaHei" panose="020B0503020204020204" pitchFamily="34" charset="-122"/>
                          </a:rPr>
                          <m:t>,</m:t>
                        </m:r>
                        <m:r>
                          <a:rPr kumimoji="1" lang="en-US" altLang="zh-CN" sz="2800" b="0" i="1" smtClean="0">
                            <a:solidFill>
                              <a:schemeClr val="bg1"/>
                            </a:solidFill>
                            <a:latin typeface="Cambria Math" panose="02040503050406030204" pitchFamily="18" charset="0"/>
                            <a:ea typeface="Microsoft YaHei" panose="020B0503020204020204" pitchFamily="34" charset="-122"/>
                          </a:rPr>
                          <m:t>𝑗</m:t>
                        </m:r>
                      </m:e>
                    </m:d>
                    <m:r>
                      <a:rPr kumimoji="1" lang="zh-CN" altLang="en-US" sz="2800" b="0" i="1" smtClean="0">
                        <a:solidFill>
                          <a:schemeClr val="bg1"/>
                        </a:solidFill>
                        <a:latin typeface="Cambria Math" panose="02040503050406030204" pitchFamily="18" charset="0"/>
                        <a:ea typeface="Microsoft YaHei" panose="020B0503020204020204" pitchFamily="34" charset="-122"/>
                      </a:rPr>
                      <m:t> ⟺  </m:t>
                    </m:r>
                    <m:sSub>
                      <m:sSubPr>
                        <m:ctrlPr>
                          <a:rPr kumimoji="1" lang="en-US" altLang="zh-CN" sz="2800" b="0" i="1" smtClean="0">
                            <a:solidFill>
                              <a:srgbClr val="FFFF00"/>
                            </a:solidFill>
                            <a:latin typeface="Cambria Math" panose="02040503050406030204" pitchFamily="18" charset="0"/>
                            <a:ea typeface="Microsoft YaHei" panose="020B0503020204020204" pitchFamily="34" charset="-122"/>
                          </a:rPr>
                        </m:ctrlPr>
                      </m:sSubPr>
                      <m:e>
                        <m:r>
                          <a:rPr kumimoji="1" lang="en-US" altLang="zh-CN" sz="2800" b="0" i="1" smtClean="0">
                            <a:solidFill>
                              <a:srgbClr val="FFFF00"/>
                            </a:solidFill>
                            <a:latin typeface="Cambria Math" panose="02040503050406030204" pitchFamily="18" charset="0"/>
                            <a:ea typeface="Microsoft YaHei" panose="020B0503020204020204" pitchFamily="34" charset="-122"/>
                          </a:rPr>
                          <m:t>𝑠</m:t>
                        </m:r>
                      </m:e>
                      <m:sub>
                        <m:r>
                          <a:rPr kumimoji="1" lang="en-US" altLang="zh-CN" sz="2800" b="0" i="1" smtClean="0">
                            <a:solidFill>
                              <a:srgbClr val="FFFF00"/>
                            </a:solidFill>
                            <a:latin typeface="Cambria Math" panose="02040503050406030204" pitchFamily="18" charset="0"/>
                            <a:ea typeface="Microsoft YaHei" panose="020B0503020204020204" pitchFamily="34" charset="-122"/>
                          </a:rPr>
                          <m:t>𝑖</m:t>
                        </m:r>
                      </m:sub>
                    </m:sSub>
                    <m:r>
                      <a:rPr kumimoji="1" lang="en-US" altLang="zh-CN" sz="2800" b="0" i="1" smtClean="0">
                        <a:solidFill>
                          <a:srgbClr val="FFFF00"/>
                        </a:solidFill>
                        <a:latin typeface="Cambria Math" panose="02040503050406030204" pitchFamily="18" charset="0"/>
                        <a:ea typeface="Microsoft YaHei" panose="020B0503020204020204" pitchFamily="34" charset="-122"/>
                      </a:rPr>
                      <m:t>&lt;</m:t>
                    </m:r>
                    <m:sSub>
                      <m:sSubPr>
                        <m:ctrlPr>
                          <a:rPr kumimoji="1" lang="en-US" altLang="zh-CN" sz="2800" b="0" i="1" smtClean="0">
                            <a:solidFill>
                              <a:srgbClr val="FFFF00"/>
                            </a:solidFill>
                            <a:latin typeface="Cambria Math" panose="02040503050406030204" pitchFamily="18" charset="0"/>
                            <a:ea typeface="Microsoft YaHei" panose="020B0503020204020204" pitchFamily="34" charset="-122"/>
                          </a:rPr>
                        </m:ctrlPr>
                      </m:sSubPr>
                      <m:e>
                        <m:r>
                          <a:rPr kumimoji="1" lang="en-US" altLang="zh-CN" sz="2800" b="0" i="1" smtClean="0">
                            <a:solidFill>
                              <a:srgbClr val="FFFF00"/>
                            </a:solidFill>
                            <a:latin typeface="Cambria Math" panose="02040503050406030204" pitchFamily="18" charset="0"/>
                            <a:ea typeface="Microsoft YaHei" panose="020B0503020204020204" pitchFamily="34" charset="-122"/>
                          </a:rPr>
                          <m:t>𝑠</m:t>
                        </m:r>
                      </m:e>
                      <m:sub>
                        <m:r>
                          <a:rPr kumimoji="1" lang="en-US" altLang="zh-CN" sz="2800" b="0" i="1" smtClean="0">
                            <a:solidFill>
                              <a:srgbClr val="FFFF00"/>
                            </a:solidFill>
                            <a:latin typeface="Cambria Math" panose="02040503050406030204" pitchFamily="18" charset="0"/>
                            <a:ea typeface="Microsoft YaHei" panose="020B0503020204020204" pitchFamily="34" charset="-122"/>
                          </a:rPr>
                          <m:t>𝑗</m:t>
                        </m:r>
                      </m:sub>
                    </m:sSub>
                    <m:r>
                      <a:rPr kumimoji="1" lang="zh-CN" altLang="en-US" sz="2800" b="0" i="1" smtClean="0">
                        <a:solidFill>
                          <a:srgbClr val="FFFF00"/>
                        </a:solidFill>
                        <a:latin typeface="Cambria Math" panose="02040503050406030204" pitchFamily="18" charset="0"/>
                        <a:ea typeface="Microsoft YaHei" panose="020B0503020204020204" pitchFamily="34" charset="-122"/>
                      </a:rPr>
                      <m:t> </m:t>
                    </m:r>
                    <m:r>
                      <a:rPr kumimoji="1" lang="en-US" altLang="zh-CN" sz="2800" b="0" i="1" smtClean="0">
                        <a:solidFill>
                          <a:srgbClr val="FFFF00"/>
                        </a:solidFill>
                        <a:latin typeface="Cambria Math" panose="02040503050406030204" pitchFamily="18" charset="0"/>
                        <a:ea typeface="Microsoft YaHei" panose="020B0503020204020204" pitchFamily="34" charset="-122"/>
                      </a:rPr>
                      <m:t>𝑜𝑟</m:t>
                    </m:r>
                    <m:r>
                      <a:rPr kumimoji="1" lang="zh-CN" altLang="en-US" sz="2800" b="0" i="1" smtClean="0">
                        <a:solidFill>
                          <a:srgbClr val="FFFF00"/>
                        </a:solidFill>
                        <a:latin typeface="Cambria Math" panose="02040503050406030204" pitchFamily="18" charset="0"/>
                        <a:ea typeface="Microsoft YaHei" panose="020B0503020204020204" pitchFamily="34" charset="-122"/>
                      </a:rPr>
                      <m:t> </m:t>
                    </m:r>
                    <m:r>
                      <a:rPr kumimoji="1" lang="en-US" altLang="zh-CN" sz="2800" b="0" i="1" smtClean="0">
                        <a:solidFill>
                          <a:srgbClr val="FFFF00"/>
                        </a:solidFill>
                        <a:latin typeface="Cambria Math" panose="02040503050406030204" pitchFamily="18" charset="0"/>
                        <a:ea typeface="Microsoft YaHei" panose="020B0503020204020204" pitchFamily="34" charset="-122"/>
                      </a:rPr>
                      <m:t>(</m:t>
                    </m:r>
                    <m:sSub>
                      <m:sSubPr>
                        <m:ctrlPr>
                          <a:rPr kumimoji="1" lang="en-US" altLang="zh-CN" sz="2800" b="0" i="1" smtClean="0">
                            <a:solidFill>
                              <a:srgbClr val="FFFF00"/>
                            </a:solidFill>
                            <a:latin typeface="Cambria Math" panose="02040503050406030204" pitchFamily="18" charset="0"/>
                            <a:ea typeface="Microsoft YaHei" panose="020B0503020204020204" pitchFamily="34" charset="-122"/>
                          </a:rPr>
                        </m:ctrlPr>
                      </m:sSubPr>
                      <m:e>
                        <m:r>
                          <a:rPr kumimoji="1" lang="en-US" altLang="zh-CN" sz="2800" b="0" i="1" smtClean="0">
                            <a:solidFill>
                              <a:srgbClr val="FFFF00"/>
                            </a:solidFill>
                            <a:latin typeface="Cambria Math" panose="02040503050406030204" pitchFamily="18" charset="0"/>
                            <a:ea typeface="Microsoft YaHei" panose="020B0503020204020204" pitchFamily="34" charset="-122"/>
                          </a:rPr>
                          <m:t>𝑠</m:t>
                        </m:r>
                      </m:e>
                      <m:sub>
                        <m:r>
                          <a:rPr kumimoji="1" lang="en-US" altLang="zh-CN" sz="2800" b="0" i="1" smtClean="0">
                            <a:solidFill>
                              <a:srgbClr val="FFFF00"/>
                            </a:solidFill>
                            <a:latin typeface="Cambria Math" panose="02040503050406030204" pitchFamily="18" charset="0"/>
                            <a:ea typeface="Microsoft YaHei" panose="020B0503020204020204" pitchFamily="34" charset="-122"/>
                          </a:rPr>
                          <m:t>𝑖</m:t>
                        </m:r>
                      </m:sub>
                    </m:sSub>
                    <m:r>
                      <a:rPr kumimoji="1" lang="en-US" altLang="zh-CN" sz="2800" b="0" i="1" smtClean="0">
                        <a:solidFill>
                          <a:srgbClr val="FFFF00"/>
                        </a:solidFill>
                        <a:latin typeface="Cambria Math" panose="02040503050406030204" pitchFamily="18" charset="0"/>
                        <a:ea typeface="Microsoft YaHei" panose="020B0503020204020204" pitchFamily="34" charset="-122"/>
                      </a:rPr>
                      <m:t>=</m:t>
                    </m:r>
                    <m:sSub>
                      <m:sSubPr>
                        <m:ctrlPr>
                          <a:rPr kumimoji="1" lang="en-US" altLang="zh-CN" sz="2800" b="0" i="1" smtClean="0">
                            <a:solidFill>
                              <a:srgbClr val="FFFF00"/>
                            </a:solidFill>
                            <a:latin typeface="Cambria Math" panose="02040503050406030204" pitchFamily="18" charset="0"/>
                            <a:ea typeface="Microsoft YaHei" panose="020B0503020204020204" pitchFamily="34" charset="-122"/>
                          </a:rPr>
                        </m:ctrlPr>
                      </m:sSubPr>
                      <m:e>
                        <m:r>
                          <a:rPr kumimoji="1" lang="en-US" altLang="zh-CN" sz="2800" b="0" i="1" smtClean="0">
                            <a:solidFill>
                              <a:srgbClr val="FFFF00"/>
                            </a:solidFill>
                            <a:latin typeface="Cambria Math" panose="02040503050406030204" pitchFamily="18" charset="0"/>
                            <a:ea typeface="Microsoft YaHei" panose="020B0503020204020204" pitchFamily="34" charset="-122"/>
                          </a:rPr>
                          <m:t>𝑠</m:t>
                        </m:r>
                      </m:e>
                      <m:sub>
                        <m:r>
                          <a:rPr kumimoji="1" lang="en-US" altLang="zh-CN" sz="2800" b="0" i="1" smtClean="0">
                            <a:solidFill>
                              <a:srgbClr val="FFFF00"/>
                            </a:solidFill>
                            <a:latin typeface="Cambria Math" panose="02040503050406030204" pitchFamily="18" charset="0"/>
                            <a:ea typeface="Microsoft YaHei" panose="020B0503020204020204" pitchFamily="34" charset="-122"/>
                          </a:rPr>
                          <m:t>𝑗</m:t>
                        </m:r>
                      </m:sub>
                    </m:sSub>
                    <m:r>
                      <a:rPr kumimoji="1" lang="en-US" altLang="zh-CN" sz="2800" b="0" i="1" smtClean="0">
                        <a:solidFill>
                          <a:srgbClr val="FFFF00"/>
                        </a:solidFill>
                        <a:latin typeface="Cambria Math" panose="02040503050406030204" pitchFamily="18" charset="0"/>
                        <a:ea typeface="Microsoft YaHei" panose="020B0503020204020204" pitchFamily="34" charset="-122"/>
                      </a:rPr>
                      <m:t>∧</m:t>
                    </m:r>
                    <m:r>
                      <a:rPr kumimoji="1" lang="en-US" altLang="zh-CN" sz="2800" b="0" i="1" smtClean="0">
                        <a:solidFill>
                          <a:srgbClr val="FFFF00"/>
                        </a:solidFill>
                        <a:latin typeface="Cambria Math" panose="02040503050406030204" pitchFamily="18" charset="0"/>
                        <a:ea typeface="Microsoft YaHei" panose="020B0503020204020204" pitchFamily="34" charset="-122"/>
                      </a:rPr>
                      <m:t>𝑖</m:t>
                    </m:r>
                    <m:r>
                      <a:rPr kumimoji="1" lang="en-US" altLang="zh-CN" sz="2800" b="0" i="1" smtClean="0">
                        <a:solidFill>
                          <a:srgbClr val="FFFF00"/>
                        </a:solidFill>
                        <a:latin typeface="Cambria Math" panose="02040503050406030204" pitchFamily="18" charset="0"/>
                        <a:ea typeface="Microsoft YaHei" panose="020B0503020204020204" pitchFamily="34" charset="-122"/>
                      </a:rPr>
                      <m:t>&lt;</m:t>
                    </m:r>
                    <m:r>
                      <a:rPr kumimoji="1" lang="en-US" altLang="zh-CN" sz="2800" b="0" i="1" smtClean="0">
                        <a:solidFill>
                          <a:srgbClr val="FFFF00"/>
                        </a:solidFill>
                        <a:latin typeface="Cambria Math" panose="02040503050406030204" pitchFamily="18" charset="0"/>
                        <a:ea typeface="Microsoft YaHei" panose="020B0503020204020204" pitchFamily="34" charset="-122"/>
                      </a:rPr>
                      <m:t>𝑗</m:t>
                    </m:r>
                    <m:r>
                      <a:rPr kumimoji="1" lang="en-US" altLang="zh-CN" sz="2800" b="0" i="1" smtClean="0">
                        <a:solidFill>
                          <a:srgbClr val="FFFF00"/>
                        </a:solidFill>
                        <a:latin typeface="Cambria Math" panose="02040503050406030204" pitchFamily="18" charset="0"/>
                        <a:ea typeface="Microsoft YaHei" panose="020B0503020204020204" pitchFamily="34" charset="-122"/>
                      </a:rPr>
                      <m:t>) </m:t>
                    </m:r>
                  </m:oMath>
                </a14:m>
                <a:endParaRPr kumimoji="1" lang="zh-CN" altLang="en-US" sz="2800" dirty="0">
                  <a:solidFill>
                    <a:srgbClr val="FFFF00"/>
                  </a:solidFill>
                  <a:latin typeface="Microsoft YaHei" panose="020B0503020204020204" pitchFamily="34" charset="-122"/>
                  <a:ea typeface="Microsoft YaHei" panose="020B0503020204020204" pitchFamily="34" charset="-122"/>
                </a:endParaRPr>
              </a:p>
            </p:txBody>
          </p:sp>
        </mc:Choice>
        <mc:Fallback xmlns="">
          <p:sp>
            <p:nvSpPr>
              <p:cNvPr id="7" name="文本框 6">
                <a:extLst>
                  <a:ext uri="{FF2B5EF4-FFF2-40B4-BE49-F238E27FC236}">
                    <a16:creationId xmlns:a16="http://schemas.microsoft.com/office/drawing/2014/main" id="{DEB39BD9-CED2-7379-703E-1610EC10ECAA}"/>
                  </a:ext>
                </a:extLst>
              </p:cNvPr>
              <p:cNvSpPr txBox="1">
                <a:spLocks noRot="1" noChangeAspect="1" noMove="1" noResize="1" noEditPoints="1" noAdjustHandles="1" noChangeArrowheads="1" noChangeShapeType="1" noTextEdit="1"/>
              </p:cNvSpPr>
              <p:nvPr/>
            </p:nvSpPr>
            <p:spPr>
              <a:xfrm>
                <a:off x="577280" y="1837911"/>
                <a:ext cx="11037440" cy="1450525"/>
              </a:xfrm>
              <a:prstGeom prst="rect">
                <a:avLst/>
              </a:prstGeom>
              <a:blipFill>
                <a:blip r:embed="rId3"/>
                <a:stretch>
                  <a:fillRect l="-1149" t="-4348" b="-8696"/>
                </a:stretch>
              </a:blipFill>
            </p:spPr>
            <p:txBody>
              <a:bodyPr/>
              <a:lstStyle/>
              <a:p>
                <a:r>
                  <a:rPr lang="zh-CN" altLang="en-US">
                    <a:noFill/>
                  </a:rPr>
                  <a:t> </a:t>
                </a:r>
              </a:p>
            </p:txBody>
          </p:sp>
        </mc:Fallback>
      </mc:AlternateContent>
      <p:sp>
        <p:nvSpPr>
          <p:cNvPr id="10" name="文本框 9">
            <a:extLst>
              <a:ext uri="{FF2B5EF4-FFF2-40B4-BE49-F238E27FC236}">
                <a16:creationId xmlns:a16="http://schemas.microsoft.com/office/drawing/2014/main" id="{D23E6FDA-78AC-CF5E-1F24-ED0D8E3041E0}"/>
              </a:ext>
            </a:extLst>
          </p:cNvPr>
          <p:cNvSpPr txBox="1"/>
          <p:nvPr/>
        </p:nvSpPr>
        <p:spPr>
          <a:xfrm>
            <a:off x="2240099" y="3380125"/>
            <a:ext cx="7137147" cy="3477875"/>
          </a:xfrm>
          <a:prstGeom prst="rect">
            <a:avLst/>
          </a:prstGeom>
          <a:noFill/>
        </p:spPr>
        <p:txBody>
          <a:bodyPr wrap="none" rtlCol="0">
            <a:spAutoFit/>
          </a:bodyPr>
          <a:lstStyle/>
          <a:p>
            <a:r>
              <a:rPr kumimoji="1" lang="en-US" altLang="zh-CN" sz="2000" dirty="0"/>
              <a:t>class</a:t>
            </a:r>
            <a:r>
              <a:rPr kumimoji="1" lang="zh-CN" altLang="en-US" sz="2000" dirty="0"/>
              <a:t> </a:t>
            </a:r>
            <a:r>
              <a:rPr kumimoji="1" lang="en-US" altLang="zh-CN" sz="2000" dirty="0"/>
              <a:t>Elm{</a:t>
            </a:r>
          </a:p>
          <a:p>
            <a:r>
              <a:rPr kumimoji="1" lang="zh-CN" altLang="en-US" sz="2000" dirty="0"/>
              <a:t>     </a:t>
            </a:r>
            <a:r>
              <a:rPr kumimoji="1" lang="en-US" altLang="zh-CN" sz="2000" dirty="0"/>
              <a:t>public:</a:t>
            </a:r>
          </a:p>
          <a:p>
            <a:r>
              <a:rPr kumimoji="1" lang="zh-CN" altLang="en-US" sz="2000" dirty="0"/>
              <a:t>          </a:t>
            </a:r>
            <a:r>
              <a:rPr kumimoji="1" lang="en-US" altLang="zh-CN" sz="2000" dirty="0"/>
              <a:t>int</a:t>
            </a:r>
            <a:r>
              <a:rPr kumimoji="1" lang="zh-CN" altLang="en-US" sz="2000" dirty="0"/>
              <a:t> </a:t>
            </a:r>
            <a:r>
              <a:rPr kumimoji="1" lang="en-US" altLang="zh-CN" sz="2000" dirty="0"/>
              <a:t>sum,</a:t>
            </a:r>
            <a:r>
              <a:rPr kumimoji="1" lang="zh-CN" altLang="en-US" sz="2000" dirty="0"/>
              <a:t> </a:t>
            </a:r>
            <a:r>
              <a:rPr kumimoji="1" lang="en-US" altLang="zh-CN" sz="2000" dirty="0"/>
              <a:t>index;</a:t>
            </a:r>
          </a:p>
          <a:p>
            <a:r>
              <a:rPr kumimoji="1" lang="zh-CN" altLang="en-US" sz="2000" dirty="0"/>
              <a:t>          </a:t>
            </a:r>
            <a:r>
              <a:rPr kumimoji="1" lang="en-US" altLang="zh-CN" sz="2000" dirty="0"/>
              <a:t>Elm(int</a:t>
            </a:r>
            <a:r>
              <a:rPr kumimoji="1" lang="zh-CN" altLang="en-US" sz="2000" dirty="0"/>
              <a:t> </a:t>
            </a:r>
            <a:r>
              <a:rPr kumimoji="1" lang="en-US" altLang="zh-CN" sz="2000" dirty="0"/>
              <a:t>ss=0,</a:t>
            </a:r>
            <a:r>
              <a:rPr kumimoji="1" lang="zh-CN" altLang="en-US" sz="2000" dirty="0"/>
              <a:t> </a:t>
            </a:r>
            <a:r>
              <a:rPr kumimoji="1" lang="en-US" altLang="zh-CN" sz="2000" dirty="0"/>
              <a:t>int</a:t>
            </a:r>
            <a:r>
              <a:rPr kumimoji="1" lang="zh-CN" altLang="en-US" sz="2000" dirty="0"/>
              <a:t> </a:t>
            </a:r>
            <a:r>
              <a:rPr kumimoji="1" lang="en-US" altLang="zh-CN" sz="2000" dirty="0"/>
              <a:t>id=0){</a:t>
            </a:r>
          </a:p>
          <a:p>
            <a:r>
              <a:rPr kumimoji="1" lang="zh-CN" altLang="en-US" sz="2000" dirty="0"/>
              <a:t>               </a:t>
            </a:r>
            <a:r>
              <a:rPr kumimoji="1" lang="en-US" altLang="zh-CN" sz="2000" dirty="0"/>
              <a:t>sum</a:t>
            </a:r>
            <a:r>
              <a:rPr kumimoji="1" lang="zh-CN" altLang="en-US" sz="2000" dirty="0"/>
              <a:t> </a:t>
            </a:r>
            <a:r>
              <a:rPr kumimoji="1" lang="en-US" altLang="zh-CN" sz="2000" dirty="0"/>
              <a:t>=</a:t>
            </a:r>
            <a:r>
              <a:rPr kumimoji="1" lang="zh-CN" altLang="en-US" sz="2000" dirty="0"/>
              <a:t> </a:t>
            </a:r>
            <a:r>
              <a:rPr kumimoji="1" lang="en-US" altLang="zh-CN" sz="2000" dirty="0"/>
              <a:t>ss;</a:t>
            </a:r>
          </a:p>
          <a:p>
            <a:r>
              <a:rPr kumimoji="1" lang="zh-CN" altLang="en-US" sz="2000" dirty="0"/>
              <a:t>               </a:t>
            </a:r>
            <a:r>
              <a:rPr kumimoji="1" lang="en-US" altLang="zh-CN" sz="2000" dirty="0"/>
              <a:t>index</a:t>
            </a:r>
            <a:r>
              <a:rPr kumimoji="1" lang="zh-CN" altLang="en-US" sz="2000" dirty="0"/>
              <a:t> </a:t>
            </a:r>
            <a:r>
              <a:rPr kumimoji="1" lang="en-US" altLang="zh-CN" sz="2000" dirty="0"/>
              <a:t>=</a:t>
            </a:r>
            <a:r>
              <a:rPr kumimoji="1" lang="zh-CN" altLang="en-US" sz="2000" dirty="0"/>
              <a:t> </a:t>
            </a:r>
            <a:r>
              <a:rPr kumimoji="1" lang="en-US" altLang="zh-CN" sz="2000" dirty="0"/>
              <a:t>id;</a:t>
            </a:r>
          </a:p>
          <a:p>
            <a:r>
              <a:rPr kumimoji="1" lang="zh-CN" altLang="en-US" sz="2000" dirty="0"/>
              <a:t>           </a:t>
            </a:r>
            <a:r>
              <a:rPr kumimoji="1" lang="en-US" altLang="zh-CN" sz="2000" dirty="0"/>
              <a:t>}</a:t>
            </a:r>
          </a:p>
          <a:p>
            <a:r>
              <a:rPr kumimoji="1" lang="zh-CN" altLang="en-US" sz="2000" dirty="0"/>
              <a:t>           </a:t>
            </a:r>
            <a:r>
              <a:rPr kumimoji="1" lang="en-US" altLang="zh-CN" sz="2000" dirty="0"/>
              <a:t>…</a:t>
            </a:r>
          </a:p>
          <a:p>
            <a:r>
              <a:rPr kumimoji="1" lang="zh-CN" altLang="en-US" sz="2000" dirty="0"/>
              <a:t>          </a:t>
            </a:r>
            <a:r>
              <a:rPr kumimoji="1" lang="en-US" altLang="zh-CN" sz="2000" dirty="0"/>
              <a:t>bool</a:t>
            </a:r>
            <a:r>
              <a:rPr kumimoji="1" lang="zh-CN" altLang="en-US" sz="2000" dirty="0"/>
              <a:t> </a:t>
            </a:r>
            <a:r>
              <a:rPr kumimoji="1" lang="en-US" altLang="zh-CN" sz="2000" dirty="0"/>
              <a:t>operator&lt;(const</a:t>
            </a:r>
            <a:r>
              <a:rPr kumimoji="1" lang="zh-CN" altLang="en-US" sz="2000" dirty="0"/>
              <a:t> </a:t>
            </a:r>
            <a:r>
              <a:rPr kumimoji="1" lang="en-US" altLang="zh-CN" sz="2000" dirty="0"/>
              <a:t>Elm&amp;</a:t>
            </a:r>
            <a:r>
              <a:rPr kumimoji="1" lang="zh-CN" altLang="en-US" sz="2000" dirty="0"/>
              <a:t> </a:t>
            </a:r>
            <a:r>
              <a:rPr kumimoji="1" lang="en-US" altLang="zh-CN" sz="2000" dirty="0"/>
              <a:t>e)</a:t>
            </a:r>
            <a:r>
              <a:rPr kumimoji="1" lang="zh-CN" altLang="en-US" sz="2000" dirty="0"/>
              <a:t> </a:t>
            </a:r>
            <a:r>
              <a:rPr kumimoji="1" lang="en-US" altLang="zh-CN" sz="2000" dirty="0"/>
              <a:t>const</a:t>
            </a:r>
            <a:r>
              <a:rPr kumimoji="1" lang="zh-CN" altLang="en-US" sz="2000" dirty="0"/>
              <a:t> </a:t>
            </a:r>
            <a:r>
              <a:rPr kumimoji="1" lang="en-US" altLang="zh-CN" sz="2000" dirty="0"/>
              <a:t>{</a:t>
            </a:r>
            <a:r>
              <a:rPr kumimoji="1" lang="zh-CN" altLang="en-US" sz="2000" dirty="0"/>
              <a:t>     </a:t>
            </a:r>
            <a:r>
              <a:rPr kumimoji="1" lang="en-US" altLang="zh-CN" sz="2000" dirty="0"/>
              <a:t>//</a:t>
            </a:r>
            <a:r>
              <a:rPr kumimoji="1" lang="zh-CN" altLang="en-US" sz="2000" dirty="0"/>
              <a:t>比较函数</a:t>
            </a:r>
            <a:endParaRPr kumimoji="1" lang="en-US" altLang="zh-CN" sz="2000" dirty="0"/>
          </a:p>
          <a:p>
            <a:r>
              <a:rPr kumimoji="1" lang="zh-CN" altLang="en-US" sz="2000" dirty="0"/>
              <a:t>               </a:t>
            </a:r>
            <a:r>
              <a:rPr kumimoji="1" lang="en-US" altLang="zh-CN" sz="2000" dirty="0"/>
              <a:t>return</a:t>
            </a:r>
            <a:r>
              <a:rPr kumimoji="1" lang="zh-CN" altLang="en-US" sz="2000" dirty="0"/>
              <a:t> </a:t>
            </a:r>
            <a:r>
              <a:rPr kumimoji="1" lang="en-US" altLang="zh-CN" sz="2000" dirty="0"/>
              <a:t>sum</a:t>
            </a:r>
            <a:r>
              <a:rPr kumimoji="1" lang="zh-CN" altLang="en-US" sz="2000" dirty="0"/>
              <a:t> </a:t>
            </a:r>
            <a:r>
              <a:rPr kumimoji="1" lang="en-US" altLang="zh-CN" sz="2000" dirty="0"/>
              <a:t>&lt;</a:t>
            </a:r>
            <a:r>
              <a:rPr kumimoji="1" lang="zh-CN" altLang="en-US" sz="2000" dirty="0"/>
              <a:t> </a:t>
            </a:r>
            <a:r>
              <a:rPr kumimoji="1" lang="en-US" altLang="zh-CN" sz="2000" dirty="0" err="1"/>
              <a:t>e.sum</a:t>
            </a:r>
            <a:r>
              <a:rPr kumimoji="1" lang="zh-CN" altLang="en-US" sz="2000" dirty="0"/>
              <a:t> </a:t>
            </a:r>
            <a:r>
              <a:rPr kumimoji="1" lang="en-US" altLang="zh-CN" sz="2000" dirty="0"/>
              <a:t>||</a:t>
            </a:r>
            <a:r>
              <a:rPr kumimoji="1" lang="zh-CN" altLang="en-US" sz="2000" dirty="0"/>
              <a:t> </a:t>
            </a:r>
            <a:r>
              <a:rPr kumimoji="1" lang="en-US" altLang="zh-CN" sz="2000" dirty="0"/>
              <a:t>(sum</a:t>
            </a:r>
            <a:r>
              <a:rPr kumimoji="1" lang="zh-CN" altLang="en-US" sz="2000" dirty="0"/>
              <a:t> </a:t>
            </a:r>
            <a:r>
              <a:rPr kumimoji="1" lang="en-US" altLang="zh-CN" sz="2000" dirty="0"/>
              <a:t>==</a:t>
            </a:r>
            <a:r>
              <a:rPr kumimoji="1" lang="zh-CN" altLang="en-US" sz="2000" dirty="0"/>
              <a:t> </a:t>
            </a:r>
            <a:r>
              <a:rPr kumimoji="1" lang="en-US" altLang="zh-CN" sz="2000" dirty="0" err="1"/>
              <a:t>e.sum</a:t>
            </a:r>
            <a:r>
              <a:rPr kumimoji="1" lang="zh-CN" altLang="en-US" sz="2000" dirty="0"/>
              <a:t> </a:t>
            </a:r>
            <a:r>
              <a:rPr kumimoji="1" lang="en-US" altLang="zh-CN" sz="2000" dirty="0"/>
              <a:t>&amp;&amp;</a:t>
            </a:r>
            <a:r>
              <a:rPr kumimoji="1" lang="zh-CN" altLang="en-US" sz="2000" dirty="0"/>
              <a:t> </a:t>
            </a:r>
            <a:r>
              <a:rPr kumimoji="1" lang="en-US" altLang="zh-CN" sz="2000" dirty="0"/>
              <a:t>index</a:t>
            </a:r>
            <a:r>
              <a:rPr kumimoji="1" lang="zh-CN" altLang="en-US" sz="2000" dirty="0"/>
              <a:t> </a:t>
            </a:r>
            <a:r>
              <a:rPr kumimoji="1" lang="en-US" altLang="zh-CN" sz="2000" dirty="0"/>
              <a:t>&lt;</a:t>
            </a:r>
            <a:r>
              <a:rPr kumimoji="1" lang="zh-CN" altLang="en-US" sz="2000" dirty="0"/>
              <a:t> </a:t>
            </a:r>
            <a:r>
              <a:rPr kumimoji="1" lang="en-US" altLang="zh-CN" sz="2000" dirty="0" err="1"/>
              <a:t>e.index</a:t>
            </a:r>
            <a:r>
              <a:rPr kumimoji="1" lang="en-US" altLang="zh-CN" sz="2000" dirty="0"/>
              <a:t>);</a:t>
            </a:r>
          </a:p>
          <a:p>
            <a:r>
              <a:rPr kumimoji="1" lang="en-US" altLang="zh-CN" sz="2000" dirty="0"/>
              <a:t>};</a:t>
            </a:r>
            <a:endParaRPr kumimoji="1" lang="zh-CN" altLang="en-US" sz="2000" dirty="0"/>
          </a:p>
        </p:txBody>
      </p:sp>
    </p:spTree>
    <p:extLst>
      <p:ext uri="{BB962C8B-B14F-4D97-AF65-F5344CB8AC3E}">
        <p14:creationId xmlns:p14="http://schemas.microsoft.com/office/powerpoint/2010/main" val="4079712669"/>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内容占位符 2">
            <a:extLst>
              <a:ext uri="{FF2B5EF4-FFF2-40B4-BE49-F238E27FC236}">
                <a16:creationId xmlns:a16="http://schemas.microsoft.com/office/drawing/2014/main" id="{68ECC7B0-D3AF-AFA4-4CFB-53E3D4D81E96}"/>
              </a:ext>
            </a:extLst>
          </p:cNvPr>
          <p:cNvSpPr txBox="1">
            <a:spLocks/>
          </p:cNvSpPr>
          <p:nvPr/>
        </p:nvSpPr>
        <p:spPr>
          <a:xfrm>
            <a:off x="4671567" y="720990"/>
            <a:ext cx="6062969" cy="1050137"/>
          </a:xfrm>
          <a:prstGeom prst="rect">
            <a:avLst/>
          </a:prstGeom>
        </p:spPr>
        <p:txBody>
          <a:bodyPr vert="horz" lIns="91440" tIns="45720" rIns="91440" bIns="45720" rtlCol="0">
            <a:normAutofit/>
          </a:bodyPr>
          <a:lstStyle>
            <a:lvl1pPr marL="342900" indent="-342900" algn="l" defTabSz="914400" rtl="0" eaLnBrk="1" latinLnBrk="0" hangingPunct="1">
              <a:spcBef>
                <a:spcPts val="0"/>
              </a:spcBef>
              <a:buFont typeface="Arial" pitchFamily="34" charset="0"/>
              <a:buChar char="•"/>
              <a:defRPr kumimoji="0" lang="zh-CN" sz="3200" b="1" i="0" kern="1200" baseline="0">
                <a:solidFill>
                  <a:schemeClr val="tx1">
                    <a:lumMod val="85000"/>
                    <a:lumOff val="15000"/>
                  </a:schemeClr>
                </a:solidFill>
                <a:latin typeface="Times New Roman" pitchFamily="18" charset="0"/>
                <a:ea typeface="黑体" pitchFamily="49" charset="-122"/>
                <a:cs typeface="+mn-cs"/>
              </a:defRPr>
            </a:lvl1pPr>
            <a:lvl2pPr marL="742950" indent="-285750" algn="l" defTabSz="914400" rtl="0" eaLnBrk="1" latinLnBrk="0" hangingPunct="1">
              <a:spcBef>
                <a:spcPts val="0"/>
              </a:spcBef>
              <a:buFont typeface="Arial" pitchFamily="34" charset="0"/>
              <a:buChar char="–"/>
              <a:defRPr kumimoji="0" lang="zh-CN" sz="2800" b="1" i="0" kern="1200" baseline="0">
                <a:solidFill>
                  <a:schemeClr val="tx1">
                    <a:lumMod val="85000"/>
                    <a:lumOff val="15000"/>
                  </a:schemeClr>
                </a:solidFill>
                <a:latin typeface="Times New Roman" pitchFamily="18" charset="0"/>
                <a:ea typeface="黑体" pitchFamily="49" charset="-122"/>
                <a:cs typeface="+mn-cs"/>
              </a:defRPr>
            </a:lvl2pPr>
            <a:lvl3pPr marL="1143000" indent="-228600" algn="l" defTabSz="914400" rtl="0" eaLnBrk="1" latinLnBrk="0" hangingPunct="1">
              <a:spcBef>
                <a:spcPts val="0"/>
              </a:spcBef>
              <a:buFont typeface="Arial" pitchFamily="34" charset="0"/>
              <a:buChar char="•"/>
              <a:defRPr kumimoji="0" lang="zh-CN" sz="2400" b="1" i="0" kern="1200">
                <a:solidFill>
                  <a:schemeClr val="tx1">
                    <a:lumMod val="85000"/>
                    <a:lumOff val="15000"/>
                  </a:schemeClr>
                </a:solidFill>
                <a:latin typeface="Times New Roman" pitchFamily="18" charset="0"/>
                <a:ea typeface="黑体" pitchFamily="49" charset="-122"/>
                <a:cs typeface="+mn-cs"/>
              </a:defRPr>
            </a:lvl3pPr>
            <a:lvl4pPr marL="1600200" indent="-228600" algn="l" defTabSz="914400" rtl="0" eaLnBrk="1" latinLnBrk="0" hangingPunct="1">
              <a:spcBef>
                <a:spcPts val="0"/>
              </a:spcBef>
              <a:buFont typeface="Arial" pitchFamily="34" charset="0"/>
              <a:buChar char="–"/>
              <a:defRPr kumimoji="0" lang="zh-CN" sz="2000" b="1" i="0" kern="1200">
                <a:solidFill>
                  <a:schemeClr val="tx1">
                    <a:lumMod val="85000"/>
                    <a:lumOff val="15000"/>
                  </a:schemeClr>
                </a:solidFill>
                <a:latin typeface="Times New Roman" pitchFamily="18" charset="0"/>
                <a:ea typeface="黑体" pitchFamily="49" charset="-122"/>
                <a:cs typeface="+mn-cs"/>
              </a:defRPr>
            </a:lvl4pPr>
            <a:lvl5pPr marL="2057400" indent="-228600" algn="l" defTabSz="914400" rtl="0" eaLnBrk="1" latinLnBrk="0" hangingPunct="1">
              <a:spcBef>
                <a:spcPts val="0"/>
              </a:spcBef>
              <a:buFont typeface="Arial" pitchFamily="34" charset="0"/>
              <a:buChar char="»"/>
              <a:defRPr kumimoji="0" lang="zh-CN" sz="2000" b="1" i="0" kern="1200">
                <a:solidFill>
                  <a:schemeClr val="tx1">
                    <a:lumMod val="85000"/>
                    <a:lumOff val="15000"/>
                  </a:schemeClr>
                </a:solidFill>
                <a:latin typeface="Times New Roman" pitchFamily="18" charset="0"/>
                <a:ea typeface="黑体" pitchFamily="49" charset="-122"/>
                <a:cs typeface="+mn-cs"/>
              </a:defRPr>
            </a:lvl5pPr>
            <a:lvl6pPr marL="2514600" indent="-228600" algn="l" defTabSz="914400" rtl="0" eaLnBrk="1" latinLnBrk="0" hangingPunct="1">
              <a:spcBef>
                <a:spcPct val="20000"/>
              </a:spcBef>
              <a:buFont typeface="Arial" pitchFamily="34" charset="0"/>
              <a:buChar char="•"/>
              <a:defRPr kumimoji="0" lang="zh-CN"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0" lang="zh-CN"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0" lang="zh-CN"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0" lang="zh-CN" sz="2000" kern="1200">
                <a:solidFill>
                  <a:schemeClr val="tx1"/>
                </a:solidFill>
                <a:latin typeface="+mn-lt"/>
                <a:ea typeface="+mn-ea"/>
                <a:cs typeface="+mn-cs"/>
              </a:defRPr>
            </a:lvl9pPr>
          </a:lstStyle>
          <a:p>
            <a:pPr marL="0" indent="0">
              <a:buFont typeface="Arial" pitchFamily="34" charset="0"/>
              <a:buNone/>
            </a:pPr>
            <a:endParaRPr lang="en-US" altLang="zh-CN" sz="2400" dirty="0">
              <a:solidFill>
                <a:schemeClr val="tx1"/>
              </a:solidFill>
            </a:endParaRPr>
          </a:p>
          <a:p>
            <a:pPr marL="0" indent="0">
              <a:buFont typeface="Arial" pitchFamily="34" charset="0"/>
              <a:buNone/>
            </a:pPr>
            <a:r>
              <a:rPr lang="en-US" altLang="zh-CN" sz="2400" dirty="0">
                <a:solidFill>
                  <a:schemeClr val="tx1"/>
                </a:solidFill>
              </a:rPr>
              <a:t>         5, -1, -2, 3, 4, 0, -6, 1, 5, 1, -3, 1, 2, 1</a:t>
            </a:r>
          </a:p>
          <a:p>
            <a:pPr marL="0" indent="0">
              <a:buFont typeface="Arial" pitchFamily="34" charset="0"/>
              <a:buNone/>
            </a:pPr>
            <a:endParaRPr lang="en-US" altLang="zh-CN" sz="2400" b="0" dirty="0">
              <a:solidFill>
                <a:schemeClr val="tx1"/>
              </a:solidFill>
            </a:endParaRPr>
          </a:p>
        </p:txBody>
      </p:sp>
      <p:sp>
        <p:nvSpPr>
          <p:cNvPr id="2" name="标题 1"/>
          <p:cNvSpPr>
            <a:spLocks noGrp="1"/>
          </p:cNvSpPr>
          <p:nvPr>
            <p:ph type="title"/>
          </p:nvPr>
        </p:nvSpPr>
        <p:spPr/>
        <p:txBody>
          <a:bodyPr/>
          <a:lstStyle/>
          <a:p>
            <a:r>
              <a:rPr lang="zh-CN" altLang="en-US" dirty="0"/>
              <a:t>*计数排序的应用：和为</a:t>
            </a:r>
            <a:r>
              <a:rPr lang="en-US" altLang="zh-CN" dirty="0"/>
              <a:t>0</a:t>
            </a:r>
            <a:r>
              <a:rPr lang="zh-CN" altLang="en-US" dirty="0"/>
              <a:t>的最长子段</a:t>
            </a:r>
          </a:p>
        </p:txBody>
      </p:sp>
      <p:sp>
        <p:nvSpPr>
          <p:cNvPr id="3" name="副标题 2"/>
          <p:cNvSpPr>
            <a:spLocks noGrp="1"/>
          </p:cNvSpPr>
          <p:nvPr>
            <p:ph type="subTitle" idx="1"/>
          </p:nvPr>
        </p:nvSpPr>
        <p:spPr/>
        <p:txBody>
          <a:bodyPr/>
          <a:lstStyle/>
          <a:p>
            <a:r>
              <a:rPr lang="en-US" altLang="zh-CN" dirty="0"/>
              <a:t>10.7.1</a:t>
            </a:r>
            <a:r>
              <a:rPr lang="zh-CN" altLang="en-US" dirty="0"/>
              <a:t> 计数排序</a:t>
            </a:r>
          </a:p>
        </p:txBody>
      </p:sp>
      <p:sp>
        <p:nvSpPr>
          <p:cNvPr id="4" name="文本占位符 3"/>
          <p:cNvSpPr>
            <a:spLocks noGrp="1"/>
          </p:cNvSpPr>
          <p:nvPr>
            <p:ph type="body" idx="10"/>
          </p:nvPr>
        </p:nvSpPr>
        <p:spPr/>
        <p:txBody>
          <a:bodyPr/>
          <a:lstStyle/>
          <a:p>
            <a:r>
              <a:rPr lang="zh-CN" altLang="en-US" dirty="0"/>
              <a:t>数据结构</a:t>
            </a:r>
          </a:p>
        </p:txBody>
      </p:sp>
      <p:sp>
        <p:nvSpPr>
          <p:cNvPr id="17" name="文本框 16">
            <a:extLst>
              <a:ext uri="{FF2B5EF4-FFF2-40B4-BE49-F238E27FC236}">
                <a16:creationId xmlns:a16="http://schemas.microsoft.com/office/drawing/2014/main" id="{95FDC76B-1179-0784-6EDF-C5B82A0B5C54}"/>
              </a:ext>
            </a:extLst>
          </p:cNvPr>
          <p:cNvSpPr txBox="1"/>
          <p:nvPr/>
        </p:nvSpPr>
        <p:spPr>
          <a:xfrm>
            <a:off x="373949" y="1025447"/>
            <a:ext cx="6096000" cy="461665"/>
          </a:xfrm>
          <a:prstGeom prst="rect">
            <a:avLst/>
          </a:prstGeom>
          <a:noFill/>
        </p:spPr>
        <p:txBody>
          <a:bodyPr wrap="square">
            <a:spAutoFit/>
          </a:bodyPr>
          <a:lstStyle/>
          <a:p>
            <a:pPr marL="457200" indent="-457200">
              <a:buFont typeface="Arial" panose="020B0604020202020204" pitchFamily="34" charset="0"/>
              <a:buChar char="•"/>
            </a:pPr>
            <a:r>
              <a:rPr lang="zh-CN" altLang="en-US" sz="2400" dirty="0">
                <a:latin typeface="Microsoft YaHei" panose="020B0503020204020204" pitchFamily="34" charset="-122"/>
                <a:ea typeface="Microsoft YaHei" panose="020B0503020204020204" pitchFamily="34" charset="-122"/>
              </a:rPr>
              <a:t>算法三：前缀和 </a:t>
            </a:r>
            <a:r>
              <a:rPr lang="en-US" altLang="zh-CN"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 比较排序</a:t>
            </a:r>
            <a:endParaRPr lang="en-US" altLang="zh-CN" sz="2400" dirty="0">
              <a:solidFill>
                <a:schemeClr val="tx1"/>
              </a:solidFill>
              <a:latin typeface="Microsoft YaHei" panose="020B0503020204020204" pitchFamily="34" charset="-122"/>
              <a:ea typeface="Microsoft YaHei" panose="020B0503020204020204" pitchFamily="34" charset="-122"/>
            </a:endParaRPr>
          </a:p>
        </p:txBody>
      </p:sp>
      <p:sp>
        <p:nvSpPr>
          <p:cNvPr id="5" name="灯片编号占位符 2">
            <a:extLst>
              <a:ext uri="{FF2B5EF4-FFF2-40B4-BE49-F238E27FC236}">
                <a16:creationId xmlns:a16="http://schemas.microsoft.com/office/drawing/2014/main" id="{F0C0652D-1AA6-AC4C-598C-17087744F052}"/>
              </a:ext>
            </a:extLst>
          </p:cNvPr>
          <p:cNvSpPr txBox="1">
            <a:spLocks/>
          </p:cNvSpPr>
          <p:nvPr/>
        </p:nvSpPr>
        <p:spPr>
          <a:xfrm>
            <a:off x="8760532" y="6234516"/>
            <a:ext cx="21336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5480AF0-72BA-43F1-A987-92A690A038EC}" type="slidenum">
              <a:rPr lang="en-US" altLang="zh-CN" smtClean="0"/>
              <a:pPr/>
              <a:t>203</a:t>
            </a:fld>
            <a:endParaRPr lang="en-US" altLang="zh-CN"/>
          </a:p>
        </p:txBody>
      </p:sp>
      <p:sp>
        <p:nvSpPr>
          <p:cNvPr id="6" name="TextBox 6">
            <a:extLst>
              <a:ext uri="{FF2B5EF4-FFF2-40B4-BE49-F238E27FC236}">
                <a16:creationId xmlns:a16="http://schemas.microsoft.com/office/drawing/2014/main" id="{8E369D94-B3BB-3594-2EE1-F6590CAA83FA}"/>
              </a:ext>
            </a:extLst>
          </p:cNvPr>
          <p:cNvSpPr txBox="1"/>
          <p:nvPr/>
        </p:nvSpPr>
        <p:spPr>
          <a:xfrm>
            <a:off x="3812813" y="2404240"/>
            <a:ext cx="2808312" cy="4247317"/>
          </a:xfrm>
          <a:prstGeom prst="rect">
            <a:avLst/>
          </a:prstGeom>
          <a:noFill/>
        </p:spPr>
        <p:txBody>
          <a:bodyPr wrap="square" rtlCol="0">
            <a:spAutoFit/>
          </a:bodyPr>
          <a:lstStyle/>
          <a:p>
            <a:r>
              <a:rPr lang="en-US" altLang="zh-CN" dirty="0"/>
              <a:t>(s[0],</a:t>
            </a:r>
            <a:r>
              <a:rPr lang="zh-CN" altLang="en-US" dirty="0"/>
              <a:t> </a:t>
            </a:r>
            <a:r>
              <a:rPr lang="en-US" altLang="zh-CN" dirty="0"/>
              <a:t>0)</a:t>
            </a:r>
            <a:r>
              <a:rPr lang="zh-CN" altLang="en-US" dirty="0"/>
              <a:t> </a:t>
            </a:r>
            <a:r>
              <a:rPr lang="en-US" altLang="zh-CN" dirty="0"/>
              <a:t>=</a:t>
            </a:r>
            <a:r>
              <a:rPr lang="zh-CN" altLang="en-US" dirty="0"/>
              <a:t> </a:t>
            </a:r>
            <a:r>
              <a:rPr lang="en-US" altLang="zh-CN" dirty="0"/>
              <a:t>(0,</a:t>
            </a:r>
            <a:r>
              <a:rPr lang="zh-CN" altLang="en-US" dirty="0"/>
              <a:t> </a:t>
            </a:r>
            <a:r>
              <a:rPr lang="en-US" altLang="zh-CN" dirty="0"/>
              <a:t>0)</a:t>
            </a:r>
          </a:p>
          <a:p>
            <a:r>
              <a:rPr lang="en-US" altLang="zh-CN" dirty="0"/>
              <a:t>(s[1], 1) =  (5, 1)</a:t>
            </a:r>
          </a:p>
          <a:p>
            <a:r>
              <a:rPr lang="en-US" altLang="zh-CN" dirty="0"/>
              <a:t>(s[2], 2) =  (4, 2)   </a:t>
            </a:r>
          </a:p>
          <a:p>
            <a:r>
              <a:rPr lang="en-US" altLang="zh-CN" dirty="0"/>
              <a:t>(s[3], 3) =  (2, 3)   </a:t>
            </a:r>
          </a:p>
          <a:p>
            <a:r>
              <a:rPr lang="en-US" altLang="zh-CN" dirty="0"/>
              <a:t>(s[4], 4) =  (5, 4)   </a:t>
            </a:r>
          </a:p>
          <a:p>
            <a:r>
              <a:rPr lang="en-US" altLang="zh-CN" dirty="0"/>
              <a:t>(s[5], 5) =  (9, 5)  </a:t>
            </a:r>
          </a:p>
          <a:p>
            <a:r>
              <a:rPr lang="en-US" altLang="zh-CN" dirty="0"/>
              <a:t>(s[6], 6) =  (9, 6)  </a:t>
            </a:r>
          </a:p>
          <a:p>
            <a:r>
              <a:rPr lang="en-US" altLang="zh-CN" dirty="0"/>
              <a:t>(s[7], 7) =  (3, 7)  </a:t>
            </a:r>
          </a:p>
          <a:p>
            <a:r>
              <a:rPr lang="en-US" altLang="zh-CN" dirty="0"/>
              <a:t>(s[8], 8) =  (4, 8)  </a:t>
            </a:r>
          </a:p>
          <a:p>
            <a:r>
              <a:rPr lang="en-US" altLang="zh-CN" dirty="0"/>
              <a:t>(s[9], 9) =  (9, 9)  </a:t>
            </a:r>
          </a:p>
          <a:p>
            <a:r>
              <a:rPr lang="en-US" altLang="zh-CN" dirty="0"/>
              <a:t>(s[10], 10) =  (10, 10)</a:t>
            </a:r>
          </a:p>
          <a:p>
            <a:r>
              <a:rPr lang="en-US" altLang="zh-CN" dirty="0"/>
              <a:t>(s[11], 11) =  (7, 11) </a:t>
            </a:r>
          </a:p>
          <a:p>
            <a:r>
              <a:rPr lang="en-US" altLang="zh-CN" dirty="0"/>
              <a:t>(s[12], 12) =  (8, 12)   </a:t>
            </a:r>
          </a:p>
          <a:p>
            <a:r>
              <a:rPr lang="en-US" altLang="zh-CN" dirty="0"/>
              <a:t>(s[13], 13) =  (10, 13) </a:t>
            </a:r>
          </a:p>
          <a:p>
            <a:r>
              <a:rPr lang="en-US" altLang="zh-CN" dirty="0"/>
              <a:t>(s[14], 14) =  (11, 14)</a:t>
            </a:r>
            <a:endParaRPr lang="zh-CN" altLang="en-US" dirty="0"/>
          </a:p>
        </p:txBody>
      </p:sp>
      <p:sp>
        <p:nvSpPr>
          <p:cNvPr id="8" name="TextBox 6">
            <a:extLst>
              <a:ext uri="{FF2B5EF4-FFF2-40B4-BE49-F238E27FC236}">
                <a16:creationId xmlns:a16="http://schemas.microsoft.com/office/drawing/2014/main" id="{E94AECE2-3D89-BD30-2C04-4D669E930169}"/>
              </a:ext>
            </a:extLst>
          </p:cNvPr>
          <p:cNvSpPr txBox="1"/>
          <p:nvPr/>
        </p:nvSpPr>
        <p:spPr>
          <a:xfrm>
            <a:off x="7234720" y="1977975"/>
            <a:ext cx="1224136" cy="4708981"/>
          </a:xfrm>
          <a:prstGeom prst="rect">
            <a:avLst/>
          </a:prstGeom>
          <a:noFill/>
        </p:spPr>
        <p:txBody>
          <a:bodyPr wrap="square" rtlCol="0">
            <a:spAutoFit/>
          </a:bodyPr>
          <a:lstStyle/>
          <a:p>
            <a:r>
              <a:rPr lang="en-US" altLang="zh-CN" sz="2000" dirty="0"/>
              <a:t>(0,</a:t>
            </a:r>
            <a:r>
              <a:rPr lang="zh-CN" altLang="en-US" sz="2000" dirty="0"/>
              <a:t> </a:t>
            </a:r>
            <a:r>
              <a:rPr lang="en-US" altLang="zh-CN" sz="2000" dirty="0"/>
              <a:t>0)</a:t>
            </a:r>
          </a:p>
          <a:p>
            <a:r>
              <a:rPr lang="en-US" altLang="zh-CN" sz="2000" dirty="0"/>
              <a:t>(2, 3)  </a:t>
            </a:r>
          </a:p>
          <a:p>
            <a:r>
              <a:rPr lang="en-US" altLang="zh-CN" sz="2000" dirty="0"/>
              <a:t>(3, 7)  </a:t>
            </a:r>
          </a:p>
          <a:p>
            <a:r>
              <a:rPr lang="en-US" altLang="zh-CN" sz="2000" dirty="0">
                <a:solidFill>
                  <a:srgbClr val="FF0000"/>
                </a:solidFill>
              </a:rPr>
              <a:t>(4, 2) </a:t>
            </a:r>
          </a:p>
          <a:p>
            <a:r>
              <a:rPr lang="en-US" altLang="zh-CN" sz="2000" dirty="0">
                <a:solidFill>
                  <a:srgbClr val="FF0000"/>
                </a:solidFill>
              </a:rPr>
              <a:t>(4, 8)  </a:t>
            </a:r>
          </a:p>
          <a:p>
            <a:r>
              <a:rPr lang="en-US" altLang="zh-CN" sz="2000" dirty="0">
                <a:solidFill>
                  <a:srgbClr val="0070C0"/>
                </a:solidFill>
              </a:rPr>
              <a:t>(5, 1)</a:t>
            </a:r>
          </a:p>
          <a:p>
            <a:r>
              <a:rPr lang="en-US" altLang="zh-CN" sz="2000" dirty="0">
                <a:solidFill>
                  <a:srgbClr val="0070C0"/>
                </a:solidFill>
              </a:rPr>
              <a:t>(5, 4)   </a:t>
            </a:r>
          </a:p>
          <a:p>
            <a:r>
              <a:rPr lang="en-US" altLang="zh-CN" sz="2000" dirty="0"/>
              <a:t>(7, 11) </a:t>
            </a:r>
          </a:p>
          <a:p>
            <a:r>
              <a:rPr lang="en-US" altLang="zh-CN" sz="2000" dirty="0"/>
              <a:t>(8, 12)</a:t>
            </a:r>
          </a:p>
          <a:p>
            <a:r>
              <a:rPr lang="en-US" altLang="zh-CN" sz="2000" dirty="0">
                <a:solidFill>
                  <a:srgbClr val="FFC000"/>
                </a:solidFill>
              </a:rPr>
              <a:t>(9, 5)  </a:t>
            </a:r>
          </a:p>
          <a:p>
            <a:r>
              <a:rPr lang="en-US" altLang="zh-CN" sz="2000" dirty="0">
                <a:solidFill>
                  <a:srgbClr val="FFC000"/>
                </a:solidFill>
              </a:rPr>
              <a:t>(9, 6)  </a:t>
            </a:r>
          </a:p>
          <a:p>
            <a:r>
              <a:rPr lang="en-US" altLang="zh-CN" sz="2000" dirty="0">
                <a:solidFill>
                  <a:srgbClr val="FFC000"/>
                </a:solidFill>
              </a:rPr>
              <a:t>(9, 9)  </a:t>
            </a:r>
          </a:p>
          <a:p>
            <a:r>
              <a:rPr lang="en-US" altLang="zh-CN" sz="2000" dirty="0">
                <a:solidFill>
                  <a:srgbClr val="009999"/>
                </a:solidFill>
              </a:rPr>
              <a:t>(10, 10)</a:t>
            </a:r>
          </a:p>
          <a:p>
            <a:r>
              <a:rPr lang="en-US" altLang="zh-CN" sz="2000" dirty="0">
                <a:solidFill>
                  <a:srgbClr val="009999"/>
                </a:solidFill>
              </a:rPr>
              <a:t>(10, 13) </a:t>
            </a:r>
          </a:p>
          <a:p>
            <a:r>
              <a:rPr lang="en-US" altLang="zh-CN" sz="2000" dirty="0"/>
              <a:t>(11, 14)</a:t>
            </a:r>
            <a:endParaRPr lang="zh-CN" altLang="en-US" sz="2000" dirty="0"/>
          </a:p>
        </p:txBody>
      </p:sp>
      <p:sp>
        <p:nvSpPr>
          <p:cNvPr id="9" name="箭头: 右 19">
            <a:extLst>
              <a:ext uri="{FF2B5EF4-FFF2-40B4-BE49-F238E27FC236}">
                <a16:creationId xmlns:a16="http://schemas.microsoft.com/office/drawing/2014/main" id="{90535503-8E2F-2B1A-A205-A2E0F23EFF9F}"/>
              </a:ext>
            </a:extLst>
          </p:cNvPr>
          <p:cNvSpPr/>
          <p:nvPr/>
        </p:nvSpPr>
        <p:spPr>
          <a:xfrm>
            <a:off x="5878115" y="3422697"/>
            <a:ext cx="1036589" cy="1298734"/>
          </a:xfrm>
          <a:prstGeom prst="rightArrow">
            <a:avLst>
              <a:gd name="adj1" fmla="val 50000"/>
              <a:gd name="adj2" fmla="val 34433"/>
            </a:avLst>
          </a:prstGeom>
          <a:solidFill>
            <a:srgbClr val="009999"/>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CN" sz="2400" dirty="0"/>
              <a:t>sort</a:t>
            </a:r>
            <a:endParaRPr lang="zh-CN" altLang="en-US" sz="2400" dirty="0"/>
          </a:p>
        </p:txBody>
      </p:sp>
      <p:sp>
        <p:nvSpPr>
          <p:cNvPr id="11" name="右大括号 10">
            <a:extLst>
              <a:ext uri="{FF2B5EF4-FFF2-40B4-BE49-F238E27FC236}">
                <a16:creationId xmlns:a16="http://schemas.microsoft.com/office/drawing/2014/main" id="{CCB579C2-0047-5839-C8EC-ACE85CEDDCF8}"/>
              </a:ext>
            </a:extLst>
          </p:cNvPr>
          <p:cNvSpPr/>
          <p:nvPr/>
        </p:nvSpPr>
        <p:spPr>
          <a:xfrm>
            <a:off x="7885998" y="3019451"/>
            <a:ext cx="144016" cy="504056"/>
          </a:xfrm>
          <a:prstGeom prst="rightBrace">
            <a:avLst>
              <a:gd name="adj1" fmla="val 58333"/>
              <a:gd name="adj2" fmla="val 51499"/>
            </a:avLst>
          </a:prstGeom>
          <a:ln w="19050"/>
        </p:spPr>
        <p:style>
          <a:lnRef idx="1">
            <a:schemeClr val="accent6"/>
          </a:lnRef>
          <a:fillRef idx="0">
            <a:schemeClr val="accent6"/>
          </a:fillRef>
          <a:effectRef idx="0">
            <a:schemeClr val="accent6"/>
          </a:effectRef>
          <a:fontRef idx="minor">
            <a:schemeClr val="tx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76C734E0-5962-87C2-BBC4-6B4366A6D919}"/>
              </a:ext>
            </a:extLst>
          </p:cNvPr>
          <p:cNvSpPr txBox="1"/>
          <p:nvPr/>
        </p:nvSpPr>
        <p:spPr>
          <a:xfrm>
            <a:off x="8051285" y="3103766"/>
            <a:ext cx="1224136" cy="369332"/>
          </a:xfrm>
          <a:prstGeom prst="rect">
            <a:avLst/>
          </a:prstGeom>
          <a:noFill/>
        </p:spPr>
        <p:txBody>
          <a:bodyPr wrap="square" rtlCol="0">
            <a:spAutoFit/>
          </a:bodyPr>
          <a:lstStyle/>
          <a:p>
            <a:r>
              <a:rPr lang="en-US" altLang="zh-CN" dirty="0">
                <a:solidFill>
                  <a:srgbClr val="FF0000"/>
                </a:solidFill>
              </a:rPr>
              <a:t>8 – 2 = 6</a:t>
            </a:r>
            <a:endParaRPr lang="zh-CN" altLang="en-US" dirty="0">
              <a:solidFill>
                <a:srgbClr val="FF0000"/>
              </a:solidFill>
            </a:endParaRPr>
          </a:p>
        </p:txBody>
      </p:sp>
      <p:cxnSp>
        <p:nvCxnSpPr>
          <p:cNvPr id="13" name="直接连接符 23">
            <a:extLst>
              <a:ext uri="{FF2B5EF4-FFF2-40B4-BE49-F238E27FC236}">
                <a16:creationId xmlns:a16="http://schemas.microsoft.com/office/drawing/2014/main" id="{DC23F8B2-13B2-7A7B-2BCD-9D29FF22D1BC}"/>
              </a:ext>
            </a:extLst>
          </p:cNvPr>
          <p:cNvCxnSpPr>
            <a:cxnSpLocks/>
          </p:cNvCxnSpPr>
          <p:nvPr/>
        </p:nvCxnSpPr>
        <p:spPr>
          <a:xfrm>
            <a:off x="6174071" y="1535463"/>
            <a:ext cx="1764196" cy="0"/>
          </a:xfrm>
          <a:prstGeom prst="line">
            <a:avLst/>
          </a:prstGeom>
          <a:ln w="19050">
            <a:solidFill>
              <a:srgbClr val="FF0000"/>
            </a:solidFill>
          </a:ln>
        </p:spPr>
        <p:style>
          <a:lnRef idx="1">
            <a:schemeClr val="dk1"/>
          </a:lnRef>
          <a:fillRef idx="0">
            <a:schemeClr val="dk1"/>
          </a:fillRef>
          <a:effectRef idx="0">
            <a:schemeClr val="dk1"/>
          </a:effectRef>
          <a:fontRef idx="minor">
            <a:schemeClr val="tx1"/>
          </a:fontRef>
        </p:style>
      </p:cxnSp>
      <p:sp>
        <p:nvSpPr>
          <p:cNvPr id="14" name="右大括号 13">
            <a:extLst>
              <a:ext uri="{FF2B5EF4-FFF2-40B4-BE49-F238E27FC236}">
                <a16:creationId xmlns:a16="http://schemas.microsoft.com/office/drawing/2014/main" id="{F1F329C2-D422-6AE7-1F22-03651D90C9E8}"/>
              </a:ext>
            </a:extLst>
          </p:cNvPr>
          <p:cNvSpPr/>
          <p:nvPr/>
        </p:nvSpPr>
        <p:spPr>
          <a:xfrm>
            <a:off x="7885998" y="3648865"/>
            <a:ext cx="144016" cy="411435"/>
          </a:xfrm>
          <a:prstGeom prst="rightBrace">
            <a:avLst>
              <a:gd name="adj1" fmla="val 58333"/>
              <a:gd name="adj2" fmla="val 51499"/>
            </a:avLst>
          </a:prstGeom>
          <a:ln w="19050"/>
        </p:spPr>
        <p:style>
          <a:lnRef idx="1">
            <a:schemeClr val="accent6"/>
          </a:lnRef>
          <a:fillRef idx="0">
            <a:schemeClr val="accent6"/>
          </a:fillRef>
          <a:effectRef idx="0">
            <a:schemeClr val="accent6"/>
          </a:effectRef>
          <a:fontRef idx="minor">
            <a:schemeClr val="tx1"/>
          </a:fontRef>
        </p:style>
        <p:txBody>
          <a:bodyPr rtlCol="0" anchor="ctr"/>
          <a:lstStyle/>
          <a:p>
            <a:pPr algn="ctr"/>
            <a:endParaRPr lang="zh-CN" altLang="en-US"/>
          </a:p>
        </p:txBody>
      </p:sp>
      <p:sp>
        <p:nvSpPr>
          <p:cNvPr id="15" name="文本框 14">
            <a:extLst>
              <a:ext uri="{FF2B5EF4-FFF2-40B4-BE49-F238E27FC236}">
                <a16:creationId xmlns:a16="http://schemas.microsoft.com/office/drawing/2014/main" id="{C21FDC24-9A9B-9E4D-8385-29DD78CB2B4B}"/>
              </a:ext>
            </a:extLst>
          </p:cNvPr>
          <p:cNvSpPr txBox="1"/>
          <p:nvPr/>
        </p:nvSpPr>
        <p:spPr>
          <a:xfrm>
            <a:off x="8051285" y="3669916"/>
            <a:ext cx="1224136" cy="369332"/>
          </a:xfrm>
          <a:prstGeom prst="rect">
            <a:avLst/>
          </a:prstGeom>
          <a:noFill/>
        </p:spPr>
        <p:txBody>
          <a:bodyPr wrap="square" rtlCol="0">
            <a:spAutoFit/>
          </a:bodyPr>
          <a:lstStyle/>
          <a:p>
            <a:r>
              <a:rPr lang="en-US" altLang="zh-CN" dirty="0">
                <a:solidFill>
                  <a:srgbClr val="0070C0"/>
                </a:solidFill>
              </a:rPr>
              <a:t>4 – 1 = 3</a:t>
            </a:r>
            <a:endParaRPr lang="zh-CN" altLang="en-US" dirty="0">
              <a:solidFill>
                <a:srgbClr val="0070C0"/>
              </a:solidFill>
            </a:endParaRPr>
          </a:p>
        </p:txBody>
      </p:sp>
      <p:cxnSp>
        <p:nvCxnSpPr>
          <p:cNvPr id="16" name="直接连接符 27">
            <a:extLst>
              <a:ext uri="{FF2B5EF4-FFF2-40B4-BE49-F238E27FC236}">
                <a16:creationId xmlns:a16="http://schemas.microsoft.com/office/drawing/2014/main" id="{B2A5F827-9A87-A016-369F-570C96DDB051}"/>
              </a:ext>
            </a:extLst>
          </p:cNvPr>
          <p:cNvCxnSpPr>
            <a:cxnSpLocks/>
          </p:cNvCxnSpPr>
          <p:nvPr/>
        </p:nvCxnSpPr>
        <p:spPr>
          <a:xfrm>
            <a:off x="5742023" y="1679479"/>
            <a:ext cx="972108" cy="0"/>
          </a:xfrm>
          <a:prstGeom prst="line">
            <a:avLst/>
          </a:prstGeom>
          <a:ln w="19050">
            <a:solidFill>
              <a:srgbClr val="00698E"/>
            </a:solidFill>
          </a:ln>
        </p:spPr>
        <p:style>
          <a:lnRef idx="1">
            <a:schemeClr val="dk1"/>
          </a:lnRef>
          <a:fillRef idx="0">
            <a:schemeClr val="dk1"/>
          </a:fillRef>
          <a:effectRef idx="0">
            <a:schemeClr val="dk1"/>
          </a:effectRef>
          <a:fontRef idx="minor">
            <a:schemeClr val="tx1"/>
          </a:fontRef>
        </p:style>
      </p:cxnSp>
      <p:sp>
        <p:nvSpPr>
          <p:cNvPr id="18" name="右大括号 17">
            <a:extLst>
              <a:ext uri="{FF2B5EF4-FFF2-40B4-BE49-F238E27FC236}">
                <a16:creationId xmlns:a16="http://schemas.microsoft.com/office/drawing/2014/main" id="{F5D3A4D1-9101-EB41-1872-59688A32BC76}"/>
              </a:ext>
            </a:extLst>
          </p:cNvPr>
          <p:cNvSpPr/>
          <p:nvPr/>
        </p:nvSpPr>
        <p:spPr>
          <a:xfrm>
            <a:off x="7998183" y="4900721"/>
            <a:ext cx="144016" cy="731387"/>
          </a:xfrm>
          <a:prstGeom prst="rightBrace">
            <a:avLst>
              <a:gd name="adj1" fmla="val 58333"/>
              <a:gd name="adj2" fmla="val 51499"/>
            </a:avLst>
          </a:prstGeom>
          <a:ln w="19050"/>
        </p:spPr>
        <p:style>
          <a:lnRef idx="1">
            <a:schemeClr val="accent6"/>
          </a:lnRef>
          <a:fillRef idx="0">
            <a:schemeClr val="accent6"/>
          </a:fillRef>
          <a:effectRef idx="0">
            <a:schemeClr val="accent6"/>
          </a:effectRef>
          <a:fontRef idx="minor">
            <a:schemeClr val="tx1"/>
          </a:fontRef>
        </p:style>
        <p:txBody>
          <a:bodyPr rtlCol="0" anchor="ctr"/>
          <a:lstStyle/>
          <a:p>
            <a:pPr algn="ctr"/>
            <a:endParaRPr lang="zh-CN" altLang="en-US"/>
          </a:p>
        </p:txBody>
      </p:sp>
      <p:sp>
        <p:nvSpPr>
          <p:cNvPr id="19" name="文本框 18">
            <a:extLst>
              <a:ext uri="{FF2B5EF4-FFF2-40B4-BE49-F238E27FC236}">
                <a16:creationId xmlns:a16="http://schemas.microsoft.com/office/drawing/2014/main" id="{20F83515-81F0-84A4-96FC-F86FBDF3B6C1}"/>
              </a:ext>
            </a:extLst>
          </p:cNvPr>
          <p:cNvSpPr txBox="1"/>
          <p:nvPr/>
        </p:nvSpPr>
        <p:spPr>
          <a:xfrm>
            <a:off x="8138011" y="5098476"/>
            <a:ext cx="1224136" cy="369332"/>
          </a:xfrm>
          <a:prstGeom prst="rect">
            <a:avLst/>
          </a:prstGeom>
          <a:noFill/>
        </p:spPr>
        <p:txBody>
          <a:bodyPr wrap="square" rtlCol="0">
            <a:spAutoFit/>
          </a:bodyPr>
          <a:lstStyle/>
          <a:p>
            <a:r>
              <a:rPr lang="en-US" altLang="zh-CN" dirty="0">
                <a:solidFill>
                  <a:srgbClr val="FFC000"/>
                </a:solidFill>
              </a:rPr>
              <a:t>9 – 5 = 4</a:t>
            </a:r>
            <a:endParaRPr lang="zh-CN" altLang="en-US" dirty="0">
              <a:solidFill>
                <a:srgbClr val="FFC000"/>
              </a:solidFill>
            </a:endParaRPr>
          </a:p>
        </p:txBody>
      </p:sp>
      <p:cxnSp>
        <p:nvCxnSpPr>
          <p:cNvPr id="20" name="直接连接符 31">
            <a:extLst>
              <a:ext uri="{FF2B5EF4-FFF2-40B4-BE49-F238E27FC236}">
                <a16:creationId xmlns:a16="http://schemas.microsoft.com/office/drawing/2014/main" id="{D9CE6F8E-D6CC-6432-4CFB-502D2BBCB663}"/>
              </a:ext>
            </a:extLst>
          </p:cNvPr>
          <p:cNvCxnSpPr>
            <a:cxnSpLocks/>
          </p:cNvCxnSpPr>
          <p:nvPr/>
        </p:nvCxnSpPr>
        <p:spPr>
          <a:xfrm>
            <a:off x="7146179" y="1679479"/>
            <a:ext cx="1188132" cy="0"/>
          </a:xfrm>
          <a:prstGeom prst="line">
            <a:avLst/>
          </a:prstGeom>
          <a:ln w="19050">
            <a:solidFill>
              <a:srgbClr val="FFC000"/>
            </a:solidFill>
          </a:ln>
        </p:spPr>
        <p:style>
          <a:lnRef idx="1">
            <a:schemeClr val="dk1"/>
          </a:lnRef>
          <a:fillRef idx="0">
            <a:schemeClr val="dk1"/>
          </a:fillRef>
          <a:effectRef idx="0">
            <a:schemeClr val="dk1"/>
          </a:effectRef>
          <a:fontRef idx="minor">
            <a:schemeClr val="tx1"/>
          </a:fontRef>
        </p:style>
      </p:cxnSp>
      <p:sp>
        <p:nvSpPr>
          <p:cNvPr id="21" name="右大括号 20">
            <a:extLst>
              <a:ext uri="{FF2B5EF4-FFF2-40B4-BE49-F238E27FC236}">
                <a16:creationId xmlns:a16="http://schemas.microsoft.com/office/drawing/2014/main" id="{0365B9D9-FEBC-3333-4F9E-2A85D1CA778C}"/>
              </a:ext>
            </a:extLst>
          </p:cNvPr>
          <p:cNvSpPr/>
          <p:nvPr/>
        </p:nvSpPr>
        <p:spPr>
          <a:xfrm>
            <a:off x="8173069" y="5809153"/>
            <a:ext cx="144016" cy="411435"/>
          </a:xfrm>
          <a:prstGeom prst="rightBrace">
            <a:avLst>
              <a:gd name="adj1" fmla="val 58333"/>
              <a:gd name="adj2" fmla="val 51499"/>
            </a:avLst>
          </a:prstGeom>
          <a:ln w="19050"/>
        </p:spPr>
        <p:style>
          <a:lnRef idx="1">
            <a:schemeClr val="accent6"/>
          </a:lnRef>
          <a:fillRef idx="0">
            <a:schemeClr val="accent6"/>
          </a:fillRef>
          <a:effectRef idx="0">
            <a:schemeClr val="accent6"/>
          </a:effectRef>
          <a:fontRef idx="minor">
            <a:schemeClr val="tx1"/>
          </a:fontRef>
        </p:style>
        <p:txBody>
          <a:bodyPr rtlCol="0" anchor="ctr"/>
          <a:lstStyle/>
          <a:p>
            <a:pPr algn="ctr"/>
            <a:endParaRPr lang="zh-CN" altLang="en-US"/>
          </a:p>
        </p:txBody>
      </p:sp>
      <p:sp>
        <p:nvSpPr>
          <p:cNvPr id="22" name="文本框 21">
            <a:extLst>
              <a:ext uri="{FF2B5EF4-FFF2-40B4-BE49-F238E27FC236}">
                <a16:creationId xmlns:a16="http://schemas.microsoft.com/office/drawing/2014/main" id="{D61744C7-A14D-A7C9-9725-DB240C1ABB02}"/>
              </a:ext>
            </a:extLst>
          </p:cNvPr>
          <p:cNvSpPr txBox="1"/>
          <p:nvPr/>
        </p:nvSpPr>
        <p:spPr>
          <a:xfrm>
            <a:off x="8338356" y="5830204"/>
            <a:ext cx="1224136" cy="369332"/>
          </a:xfrm>
          <a:prstGeom prst="rect">
            <a:avLst/>
          </a:prstGeom>
          <a:noFill/>
        </p:spPr>
        <p:txBody>
          <a:bodyPr wrap="square" rtlCol="0">
            <a:spAutoFit/>
          </a:bodyPr>
          <a:lstStyle/>
          <a:p>
            <a:r>
              <a:rPr lang="en-US" altLang="zh-CN" dirty="0">
                <a:solidFill>
                  <a:srgbClr val="009999"/>
                </a:solidFill>
              </a:rPr>
              <a:t>13 – 10 = 3</a:t>
            </a:r>
            <a:endParaRPr lang="zh-CN" altLang="en-US" dirty="0">
              <a:solidFill>
                <a:srgbClr val="009999"/>
              </a:solidFill>
            </a:endParaRPr>
          </a:p>
        </p:txBody>
      </p:sp>
      <p:cxnSp>
        <p:nvCxnSpPr>
          <p:cNvPr id="23" name="直接连接符 35">
            <a:extLst>
              <a:ext uri="{FF2B5EF4-FFF2-40B4-BE49-F238E27FC236}">
                <a16:creationId xmlns:a16="http://schemas.microsoft.com/office/drawing/2014/main" id="{3A459D0B-6243-622F-C3D3-E7C3DC143B57}"/>
              </a:ext>
            </a:extLst>
          </p:cNvPr>
          <p:cNvCxnSpPr>
            <a:cxnSpLocks/>
          </p:cNvCxnSpPr>
          <p:nvPr/>
        </p:nvCxnSpPr>
        <p:spPr>
          <a:xfrm>
            <a:off x="8748357" y="1679479"/>
            <a:ext cx="912205" cy="0"/>
          </a:xfrm>
          <a:prstGeom prst="line">
            <a:avLst/>
          </a:prstGeom>
          <a:ln w="19050">
            <a:solidFill>
              <a:srgbClr val="009999"/>
            </a:solidFill>
          </a:ln>
        </p:spPr>
        <p:style>
          <a:lnRef idx="1">
            <a:schemeClr val="dk1"/>
          </a:lnRef>
          <a:fillRef idx="0">
            <a:schemeClr val="dk1"/>
          </a:fillRef>
          <a:effectRef idx="0">
            <a:schemeClr val="dk1"/>
          </a:effectRef>
          <a:fontRef idx="minor">
            <a:schemeClr val="tx1"/>
          </a:fontRef>
        </p:style>
      </p:cxnSp>
      <p:sp>
        <p:nvSpPr>
          <p:cNvPr id="24" name="TextBox 6">
            <a:extLst>
              <a:ext uri="{FF2B5EF4-FFF2-40B4-BE49-F238E27FC236}">
                <a16:creationId xmlns:a16="http://schemas.microsoft.com/office/drawing/2014/main" id="{37506221-EFF6-43FA-711F-E6F5DD92F818}"/>
              </a:ext>
            </a:extLst>
          </p:cNvPr>
          <p:cNvSpPr txBox="1"/>
          <p:nvPr/>
        </p:nvSpPr>
        <p:spPr>
          <a:xfrm>
            <a:off x="1428113" y="2404241"/>
            <a:ext cx="1440160" cy="4247317"/>
          </a:xfrm>
          <a:prstGeom prst="rect">
            <a:avLst/>
          </a:prstGeom>
          <a:noFill/>
        </p:spPr>
        <p:txBody>
          <a:bodyPr wrap="square" rtlCol="0">
            <a:spAutoFit/>
          </a:bodyPr>
          <a:lstStyle/>
          <a:p>
            <a:r>
              <a:rPr lang="en-US" altLang="zh-CN" dirty="0"/>
              <a:t>s[0]</a:t>
            </a:r>
            <a:r>
              <a:rPr lang="zh-CN" altLang="en-US" dirty="0"/>
              <a:t> </a:t>
            </a:r>
            <a:r>
              <a:rPr lang="en-US" altLang="zh-CN" dirty="0"/>
              <a:t>=</a:t>
            </a:r>
            <a:r>
              <a:rPr lang="zh-CN" altLang="en-US" dirty="0"/>
              <a:t>  </a:t>
            </a:r>
            <a:r>
              <a:rPr lang="en-US" altLang="zh-CN" dirty="0"/>
              <a:t>0</a:t>
            </a:r>
          </a:p>
          <a:p>
            <a:r>
              <a:rPr lang="en-US" altLang="zh-CN" dirty="0"/>
              <a:t>s[1] =  5</a:t>
            </a:r>
          </a:p>
          <a:p>
            <a:r>
              <a:rPr lang="en-US" altLang="zh-CN" dirty="0"/>
              <a:t>s[2] =  4   </a:t>
            </a:r>
          </a:p>
          <a:p>
            <a:r>
              <a:rPr lang="en-US" altLang="zh-CN" dirty="0"/>
              <a:t>s[3] =  2   </a:t>
            </a:r>
          </a:p>
          <a:p>
            <a:r>
              <a:rPr lang="en-US" altLang="zh-CN" dirty="0"/>
              <a:t>s[4] =  5   </a:t>
            </a:r>
          </a:p>
          <a:p>
            <a:r>
              <a:rPr lang="en-US" altLang="zh-CN" dirty="0"/>
              <a:t>s[5] =  9  </a:t>
            </a:r>
          </a:p>
          <a:p>
            <a:r>
              <a:rPr lang="en-US" altLang="zh-CN" dirty="0"/>
              <a:t>s[6] =  9  </a:t>
            </a:r>
          </a:p>
          <a:p>
            <a:r>
              <a:rPr lang="en-US" altLang="zh-CN" dirty="0"/>
              <a:t>s[7] =  3  </a:t>
            </a:r>
          </a:p>
          <a:p>
            <a:r>
              <a:rPr lang="en-US" altLang="zh-CN" dirty="0"/>
              <a:t>s[8] =  4  </a:t>
            </a:r>
          </a:p>
          <a:p>
            <a:r>
              <a:rPr lang="en-US" altLang="zh-CN" dirty="0"/>
              <a:t>s[9] =  9  </a:t>
            </a:r>
          </a:p>
          <a:p>
            <a:r>
              <a:rPr lang="en-US" altLang="zh-CN" dirty="0"/>
              <a:t>s[10] =  10</a:t>
            </a:r>
          </a:p>
          <a:p>
            <a:r>
              <a:rPr lang="en-US" altLang="zh-CN" dirty="0"/>
              <a:t>s[11] =  7 </a:t>
            </a:r>
          </a:p>
          <a:p>
            <a:r>
              <a:rPr lang="en-US" altLang="zh-CN" dirty="0"/>
              <a:t>s[12] =  8   </a:t>
            </a:r>
          </a:p>
          <a:p>
            <a:r>
              <a:rPr lang="en-US" altLang="zh-CN" dirty="0"/>
              <a:t>s[13] =  10 </a:t>
            </a:r>
          </a:p>
          <a:p>
            <a:r>
              <a:rPr lang="en-US" altLang="zh-CN" dirty="0"/>
              <a:t>s[14] =  11</a:t>
            </a:r>
            <a:endParaRPr lang="zh-CN" altLang="en-US" dirty="0"/>
          </a:p>
        </p:txBody>
      </p:sp>
      <p:sp>
        <p:nvSpPr>
          <p:cNvPr id="25" name="箭头: 右 38">
            <a:extLst>
              <a:ext uri="{FF2B5EF4-FFF2-40B4-BE49-F238E27FC236}">
                <a16:creationId xmlns:a16="http://schemas.microsoft.com/office/drawing/2014/main" id="{67A12AFF-E2CD-FA2D-CDB8-1BFF1950507E}"/>
              </a:ext>
            </a:extLst>
          </p:cNvPr>
          <p:cNvSpPr/>
          <p:nvPr/>
        </p:nvSpPr>
        <p:spPr>
          <a:xfrm>
            <a:off x="2790824" y="3414273"/>
            <a:ext cx="923254" cy="1216363"/>
          </a:xfrm>
          <a:prstGeom prst="rightArrow">
            <a:avLst>
              <a:gd name="adj1" fmla="val 64740"/>
              <a:gd name="adj2" fmla="val 34464"/>
            </a:avLst>
          </a:prstGeom>
          <a:solidFill>
            <a:srgbClr val="009999"/>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zh-CN" altLang="en-US" sz="2400" dirty="0"/>
              <a:t>转换</a:t>
            </a:r>
          </a:p>
        </p:txBody>
      </p:sp>
      <mc:AlternateContent xmlns:mc="http://schemas.openxmlformats.org/markup-compatibility/2006" xmlns:a14="http://schemas.microsoft.com/office/drawing/2010/main">
        <mc:Choice Requires="a14">
          <p:sp>
            <p:nvSpPr>
              <p:cNvPr id="26" name="矩形 25">
                <a:extLst>
                  <a:ext uri="{FF2B5EF4-FFF2-40B4-BE49-F238E27FC236}">
                    <a16:creationId xmlns:a16="http://schemas.microsoft.com/office/drawing/2014/main" id="{E9EFB344-E653-9854-D50B-5EA726090CC8}"/>
                  </a:ext>
                </a:extLst>
              </p:cNvPr>
              <p:cNvSpPr/>
              <p:nvPr/>
            </p:nvSpPr>
            <p:spPr>
              <a:xfrm>
                <a:off x="8458856" y="2253296"/>
                <a:ext cx="3249243" cy="46166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altLang="zh-CN" sz="2400" b="0" i="0" smtClean="0">
                          <a:latin typeface="Cambria Math"/>
                        </a:rPr>
                        <m:t>T</m:t>
                      </m:r>
                      <m:d>
                        <m:dPr>
                          <m:ctrlPr>
                            <a:rPr lang="en-US" altLang="zh-CN" sz="2400" b="0" i="1" smtClean="0">
                              <a:latin typeface="Cambria Math" panose="02040503050406030204" pitchFamily="18" charset="0"/>
                            </a:rPr>
                          </m:ctrlPr>
                        </m:dPr>
                        <m:e>
                          <m:r>
                            <m:rPr>
                              <m:sty m:val="p"/>
                            </m:rPr>
                            <a:rPr lang="en-US" altLang="zh-CN" sz="2400" b="0" i="0" smtClean="0">
                              <a:latin typeface="Cambria Math"/>
                            </a:rPr>
                            <m:t>n</m:t>
                          </m:r>
                        </m:e>
                      </m:d>
                      <m:r>
                        <a:rPr lang="en-US" altLang="zh-CN" sz="2400" b="0" i="0" smtClean="0">
                          <a:latin typeface="Cambria Math"/>
                        </a:rPr>
                        <m:t>=</m:t>
                      </m:r>
                      <m:r>
                        <a:rPr lang="zh-CN" altLang="en-US" sz="2400" i="1">
                          <a:latin typeface="Cambria Math"/>
                        </a:rPr>
                        <m:t>𝜽</m:t>
                      </m:r>
                      <m:r>
                        <a:rPr lang="en-US" altLang="zh-CN" sz="2400" b="1" i="1">
                          <a:latin typeface="Cambria Math"/>
                        </a:rPr>
                        <m:t>(</m:t>
                      </m:r>
                      <m:r>
                        <a:rPr lang="en-US" altLang="zh-CN" sz="2400" b="1" i="1" smtClean="0">
                          <a:latin typeface="Cambria Math"/>
                        </a:rPr>
                        <m:t>𝒏</m:t>
                      </m:r>
                      <m:r>
                        <a:rPr lang="en-US" altLang="zh-CN" sz="2400" b="1" i="1" smtClean="0">
                          <a:latin typeface="Cambria Math" panose="02040503050406030204" pitchFamily="18" charset="0"/>
                        </a:rPr>
                        <m:t>𝒍𝒐𝒈</m:t>
                      </m:r>
                      <m:d>
                        <m:dPr>
                          <m:ctrlPr>
                            <a:rPr lang="en-US" altLang="zh-CN" sz="2400" b="1" i="1" smtClean="0">
                              <a:latin typeface="Cambria Math" panose="02040503050406030204" pitchFamily="18" charset="0"/>
                            </a:rPr>
                          </m:ctrlPr>
                        </m:dPr>
                        <m:e>
                          <m:r>
                            <a:rPr lang="en-US" altLang="zh-CN" sz="2400" b="1" i="1" smtClean="0">
                              <a:latin typeface="Cambria Math" panose="02040503050406030204" pitchFamily="18" charset="0"/>
                            </a:rPr>
                            <m:t>𝒏</m:t>
                          </m:r>
                        </m:e>
                      </m:d>
                      <m:r>
                        <a:rPr lang="en-US" altLang="zh-CN" sz="2400" b="1" i="1" smtClean="0">
                          <a:latin typeface="Cambria Math" panose="02040503050406030204" pitchFamily="18" charset="0"/>
                        </a:rPr>
                        <m:t>)</m:t>
                      </m:r>
                    </m:oMath>
                  </m:oMathPara>
                </a14:m>
                <a:endParaRPr lang="en-US" altLang="zh-CN" sz="2400" dirty="0"/>
              </a:p>
            </p:txBody>
          </p:sp>
        </mc:Choice>
        <mc:Fallback xmlns="">
          <p:sp>
            <p:nvSpPr>
              <p:cNvPr id="26" name="矩形 25">
                <a:extLst>
                  <a:ext uri="{FF2B5EF4-FFF2-40B4-BE49-F238E27FC236}">
                    <a16:creationId xmlns:a16="http://schemas.microsoft.com/office/drawing/2014/main" id="{E9EFB344-E653-9854-D50B-5EA726090CC8}"/>
                  </a:ext>
                </a:extLst>
              </p:cNvPr>
              <p:cNvSpPr>
                <a:spLocks noRot="1" noChangeAspect="1" noMove="1" noResize="1" noEditPoints="1" noAdjustHandles="1" noChangeArrowheads="1" noChangeShapeType="1" noTextEdit="1"/>
              </p:cNvSpPr>
              <p:nvPr/>
            </p:nvSpPr>
            <p:spPr>
              <a:xfrm>
                <a:off x="8458856" y="2253296"/>
                <a:ext cx="3249243" cy="461665"/>
              </a:xfrm>
              <a:prstGeom prst="rect">
                <a:avLst/>
              </a:prstGeom>
              <a:blipFill>
                <a:blip r:embed="rId3"/>
                <a:stretch>
                  <a:fillRect b="-18919"/>
                </a:stretch>
              </a:blipFill>
            </p:spPr>
            <p:txBody>
              <a:bodyPr/>
              <a:lstStyle/>
              <a:p>
                <a:r>
                  <a:rPr lang="zh-CN" altLang="en-US">
                    <a:noFill/>
                  </a:rPr>
                  <a:t> </a:t>
                </a:r>
              </a:p>
            </p:txBody>
          </p:sp>
        </mc:Fallback>
      </mc:AlternateContent>
      <p:sp>
        <p:nvSpPr>
          <p:cNvPr id="28" name="文本框 27">
            <a:extLst>
              <a:ext uri="{FF2B5EF4-FFF2-40B4-BE49-F238E27FC236}">
                <a16:creationId xmlns:a16="http://schemas.microsoft.com/office/drawing/2014/main" id="{E3558602-D543-EB0D-BDC9-04D349ED0017}"/>
              </a:ext>
            </a:extLst>
          </p:cNvPr>
          <p:cNvSpPr txBox="1"/>
          <p:nvPr/>
        </p:nvSpPr>
        <p:spPr>
          <a:xfrm>
            <a:off x="1281138" y="2128601"/>
            <a:ext cx="1338828" cy="369332"/>
          </a:xfrm>
          <a:prstGeom prst="rect">
            <a:avLst/>
          </a:prstGeom>
          <a:noFill/>
        </p:spPr>
        <p:txBody>
          <a:bodyPr wrap="none" rtlCol="0">
            <a:spAutoFit/>
          </a:bodyPr>
          <a:lstStyle/>
          <a:p>
            <a:r>
              <a:rPr kumimoji="1" lang="zh-CN" altLang="en-US" dirty="0">
                <a:solidFill>
                  <a:srgbClr val="00B0F0"/>
                </a:solidFill>
              </a:rPr>
              <a:t>前缀和序列</a:t>
            </a:r>
          </a:p>
        </p:txBody>
      </p:sp>
      <p:sp>
        <p:nvSpPr>
          <p:cNvPr id="29" name="文本框 28">
            <a:extLst>
              <a:ext uri="{FF2B5EF4-FFF2-40B4-BE49-F238E27FC236}">
                <a16:creationId xmlns:a16="http://schemas.microsoft.com/office/drawing/2014/main" id="{BF2CC33D-3C32-9693-4565-00CFBBCCB25E}"/>
              </a:ext>
            </a:extLst>
          </p:cNvPr>
          <p:cNvSpPr txBox="1"/>
          <p:nvPr/>
        </p:nvSpPr>
        <p:spPr>
          <a:xfrm>
            <a:off x="3519234" y="2084778"/>
            <a:ext cx="2377574" cy="369332"/>
          </a:xfrm>
          <a:prstGeom prst="rect">
            <a:avLst/>
          </a:prstGeom>
          <a:noFill/>
        </p:spPr>
        <p:txBody>
          <a:bodyPr wrap="none" rtlCol="0">
            <a:spAutoFit/>
          </a:bodyPr>
          <a:lstStyle/>
          <a:p>
            <a:r>
              <a:rPr kumimoji="1" lang="zh-CN" altLang="en-US" dirty="0">
                <a:solidFill>
                  <a:srgbClr val="00B0F0"/>
                </a:solidFill>
              </a:rPr>
              <a:t>（前缀和</a:t>
            </a:r>
            <a:r>
              <a:rPr kumimoji="1" lang="en-US" altLang="zh-CN" dirty="0">
                <a:solidFill>
                  <a:srgbClr val="00B0F0"/>
                </a:solidFill>
              </a:rPr>
              <a:t>+</a:t>
            </a:r>
            <a:r>
              <a:rPr kumimoji="1" lang="zh-CN" altLang="en-US" dirty="0">
                <a:solidFill>
                  <a:srgbClr val="00B0F0"/>
                </a:solidFill>
              </a:rPr>
              <a:t>位置）序列</a:t>
            </a:r>
          </a:p>
        </p:txBody>
      </p:sp>
    </p:spTree>
    <p:extLst>
      <p:ext uri="{BB962C8B-B14F-4D97-AF65-F5344CB8AC3E}">
        <p14:creationId xmlns:p14="http://schemas.microsoft.com/office/powerpoint/2010/main" val="4088204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grpId="0" nodeType="click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blinds(horizontal)">
                                      <p:cBhvr>
                                        <p:cTn id="13" dur="500"/>
                                        <p:tgtEl>
                                          <p:spTgt spid="25"/>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29"/>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6"/>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9"/>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8"/>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21"/>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22"/>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3" presetClass="entr" presetSubtype="10" fill="hold" nodeType="clickEffect">
                                  <p:stCondLst>
                                    <p:cond delay="0"/>
                                  </p:stCondLst>
                                  <p:childTnLst>
                                    <p:set>
                                      <p:cBhvr>
                                        <p:cTn id="35" dur="1" fill="hold">
                                          <p:stCondLst>
                                            <p:cond delay="0"/>
                                          </p:stCondLst>
                                        </p:cTn>
                                        <p:tgtEl>
                                          <p:spTgt spid="23"/>
                                        </p:tgtEl>
                                        <p:attrNameLst>
                                          <p:attrName>style.visibility</p:attrName>
                                        </p:attrNameLst>
                                      </p:cBhvr>
                                      <p:to>
                                        <p:strVal val="visible"/>
                                      </p:to>
                                    </p:set>
                                    <p:animEffect transition="in" filter="blinds(horizontal)">
                                      <p:cBhvr>
                                        <p:cTn id="36" dur="500"/>
                                        <p:tgtEl>
                                          <p:spTgt spid="23"/>
                                        </p:tgtEl>
                                      </p:cBhvr>
                                    </p:animEffect>
                                  </p:childTnLst>
                                </p:cTn>
                              </p:par>
                            </p:childTnLst>
                          </p:cTn>
                        </p:par>
                      </p:childTnLst>
                    </p:cTn>
                  </p:par>
                  <p:par>
                    <p:cTn id="37" fill="hold">
                      <p:stCondLst>
                        <p:cond delay="indefinite"/>
                      </p:stCondLst>
                      <p:childTnLst>
                        <p:par>
                          <p:cTn id="38" fill="hold">
                            <p:stCondLst>
                              <p:cond delay="0"/>
                            </p:stCondLst>
                            <p:childTnLst>
                              <p:par>
                                <p:cTn id="39" presetID="3" presetClass="entr" presetSubtype="10" fill="hold" grpId="0" nodeType="clickEffect">
                                  <p:stCondLst>
                                    <p:cond delay="0"/>
                                  </p:stCondLst>
                                  <p:childTnLst>
                                    <p:set>
                                      <p:cBhvr>
                                        <p:cTn id="40" dur="1" fill="hold">
                                          <p:stCondLst>
                                            <p:cond delay="0"/>
                                          </p:stCondLst>
                                        </p:cTn>
                                        <p:tgtEl>
                                          <p:spTgt spid="18"/>
                                        </p:tgtEl>
                                        <p:attrNameLst>
                                          <p:attrName>style.visibility</p:attrName>
                                        </p:attrNameLst>
                                      </p:cBhvr>
                                      <p:to>
                                        <p:strVal val="visible"/>
                                      </p:to>
                                    </p:set>
                                    <p:animEffect transition="in" filter="blinds(horizontal)">
                                      <p:cBhvr>
                                        <p:cTn id="41" dur="500"/>
                                        <p:tgtEl>
                                          <p:spTgt spid="18"/>
                                        </p:tgtEl>
                                      </p:cBhvr>
                                    </p:animEffect>
                                  </p:childTnLst>
                                </p:cTn>
                              </p:par>
                              <p:par>
                                <p:cTn id="42" presetID="3" presetClass="entr" presetSubtype="10" fill="hold" grpId="0" nodeType="withEffect">
                                  <p:stCondLst>
                                    <p:cond delay="0"/>
                                  </p:stCondLst>
                                  <p:childTnLst>
                                    <p:set>
                                      <p:cBhvr>
                                        <p:cTn id="43" dur="1" fill="hold">
                                          <p:stCondLst>
                                            <p:cond delay="0"/>
                                          </p:stCondLst>
                                        </p:cTn>
                                        <p:tgtEl>
                                          <p:spTgt spid="19"/>
                                        </p:tgtEl>
                                        <p:attrNameLst>
                                          <p:attrName>style.visibility</p:attrName>
                                        </p:attrNameLst>
                                      </p:cBhvr>
                                      <p:to>
                                        <p:strVal val="visible"/>
                                      </p:to>
                                    </p:set>
                                    <p:animEffect transition="in" filter="blinds(horizontal)">
                                      <p:cBhvr>
                                        <p:cTn id="44" dur="500"/>
                                        <p:tgtEl>
                                          <p:spTgt spid="19"/>
                                        </p:tgtEl>
                                      </p:cBhvr>
                                    </p:animEffect>
                                  </p:childTnLst>
                                </p:cTn>
                              </p:par>
                            </p:childTnLst>
                          </p:cTn>
                        </p:par>
                      </p:childTnLst>
                    </p:cTn>
                  </p:par>
                  <p:par>
                    <p:cTn id="45" fill="hold">
                      <p:stCondLst>
                        <p:cond delay="indefinite"/>
                      </p:stCondLst>
                      <p:childTnLst>
                        <p:par>
                          <p:cTn id="46" fill="hold">
                            <p:stCondLst>
                              <p:cond delay="0"/>
                            </p:stCondLst>
                            <p:childTnLst>
                              <p:par>
                                <p:cTn id="47" presetID="5" presetClass="entr" presetSubtype="10" fill="hold" nodeType="clickEffect">
                                  <p:stCondLst>
                                    <p:cond delay="0"/>
                                  </p:stCondLst>
                                  <p:childTnLst>
                                    <p:set>
                                      <p:cBhvr>
                                        <p:cTn id="48" dur="1" fill="hold">
                                          <p:stCondLst>
                                            <p:cond delay="0"/>
                                          </p:stCondLst>
                                        </p:cTn>
                                        <p:tgtEl>
                                          <p:spTgt spid="20"/>
                                        </p:tgtEl>
                                        <p:attrNameLst>
                                          <p:attrName>style.visibility</p:attrName>
                                        </p:attrNameLst>
                                      </p:cBhvr>
                                      <p:to>
                                        <p:strVal val="visible"/>
                                      </p:to>
                                    </p:set>
                                    <p:animEffect transition="in" filter="checkerboard(across)">
                                      <p:cBhvr>
                                        <p:cTn id="49" dur="500"/>
                                        <p:tgtEl>
                                          <p:spTgt spid="20"/>
                                        </p:tgtEl>
                                      </p:cBhvr>
                                    </p:animEffec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grpId="0" nodeType="clickEffect">
                                  <p:stCondLst>
                                    <p:cond delay="0"/>
                                  </p:stCondLst>
                                  <p:childTnLst>
                                    <p:set>
                                      <p:cBhvr>
                                        <p:cTn id="53" dur="1" fill="hold">
                                          <p:stCondLst>
                                            <p:cond delay="0"/>
                                          </p:stCondLst>
                                        </p:cTn>
                                        <p:tgtEl>
                                          <p:spTgt spid="14"/>
                                        </p:tgtEl>
                                        <p:attrNameLst>
                                          <p:attrName>style.visibility</p:attrName>
                                        </p:attrNameLst>
                                      </p:cBhvr>
                                      <p:to>
                                        <p:strVal val="visible"/>
                                      </p:to>
                                    </p:set>
                                  </p:childTnLst>
                                </p:cTn>
                              </p:par>
                              <p:par>
                                <p:cTn id="54" presetID="1" presetClass="entr" presetSubtype="0" fill="hold" grpId="0" nodeType="withEffect">
                                  <p:stCondLst>
                                    <p:cond delay="0"/>
                                  </p:stCondLst>
                                  <p:childTnLst>
                                    <p:set>
                                      <p:cBhvr>
                                        <p:cTn id="55" dur="1" fill="hold">
                                          <p:stCondLst>
                                            <p:cond delay="0"/>
                                          </p:stCondLst>
                                        </p:cTn>
                                        <p:tgtEl>
                                          <p:spTgt spid="15"/>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5" presetClass="entr" presetSubtype="10" fill="hold" nodeType="clickEffect">
                                  <p:stCondLst>
                                    <p:cond delay="0"/>
                                  </p:stCondLst>
                                  <p:childTnLst>
                                    <p:set>
                                      <p:cBhvr>
                                        <p:cTn id="59" dur="1" fill="hold">
                                          <p:stCondLst>
                                            <p:cond delay="0"/>
                                          </p:stCondLst>
                                        </p:cTn>
                                        <p:tgtEl>
                                          <p:spTgt spid="16"/>
                                        </p:tgtEl>
                                        <p:attrNameLst>
                                          <p:attrName>style.visibility</p:attrName>
                                        </p:attrNameLst>
                                      </p:cBhvr>
                                      <p:to>
                                        <p:strVal val="visible"/>
                                      </p:to>
                                    </p:set>
                                    <p:animEffect transition="in" filter="checkerboard(across)">
                                      <p:cBhvr>
                                        <p:cTn id="60" dur="500"/>
                                        <p:tgtEl>
                                          <p:spTgt spid="16"/>
                                        </p:tgtEl>
                                      </p:cBhvr>
                                    </p:animEffect>
                                  </p:childTnLst>
                                </p:cTn>
                              </p:par>
                            </p:childTnLst>
                          </p:cTn>
                        </p:par>
                      </p:childTnLst>
                    </p:cTn>
                  </p:par>
                  <p:par>
                    <p:cTn id="61" fill="hold">
                      <p:stCondLst>
                        <p:cond delay="indefinite"/>
                      </p:stCondLst>
                      <p:childTnLst>
                        <p:par>
                          <p:cTn id="62" fill="hold">
                            <p:stCondLst>
                              <p:cond delay="0"/>
                            </p:stCondLst>
                            <p:childTnLst>
                              <p:par>
                                <p:cTn id="63" presetID="5" presetClass="entr" presetSubtype="10" fill="hold" grpId="0" nodeType="clickEffect">
                                  <p:stCondLst>
                                    <p:cond delay="0"/>
                                  </p:stCondLst>
                                  <p:childTnLst>
                                    <p:set>
                                      <p:cBhvr>
                                        <p:cTn id="64" dur="1" fill="hold">
                                          <p:stCondLst>
                                            <p:cond delay="0"/>
                                          </p:stCondLst>
                                        </p:cTn>
                                        <p:tgtEl>
                                          <p:spTgt spid="11"/>
                                        </p:tgtEl>
                                        <p:attrNameLst>
                                          <p:attrName>style.visibility</p:attrName>
                                        </p:attrNameLst>
                                      </p:cBhvr>
                                      <p:to>
                                        <p:strVal val="visible"/>
                                      </p:to>
                                    </p:set>
                                    <p:animEffect transition="in" filter="checkerboard(across)">
                                      <p:cBhvr>
                                        <p:cTn id="65" dur="500"/>
                                        <p:tgtEl>
                                          <p:spTgt spid="11"/>
                                        </p:tgtEl>
                                      </p:cBhvr>
                                    </p:animEffect>
                                  </p:childTnLst>
                                </p:cTn>
                              </p:par>
                              <p:par>
                                <p:cTn id="66" presetID="5" presetClass="entr" presetSubtype="10" fill="hold" grpId="0" nodeType="withEffect">
                                  <p:stCondLst>
                                    <p:cond delay="0"/>
                                  </p:stCondLst>
                                  <p:childTnLst>
                                    <p:set>
                                      <p:cBhvr>
                                        <p:cTn id="67" dur="1" fill="hold">
                                          <p:stCondLst>
                                            <p:cond delay="0"/>
                                          </p:stCondLst>
                                        </p:cTn>
                                        <p:tgtEl>
                                          <p:spTgt spid="12"/>
                                        </p:tgtEl>
                                        <p:attrNameLst>
                                          <p:attrName>style.visibility</p:attrName>
                                        </p:attrNameLst>
                                      </p:cBhvr>
                                      <p:to>
                                        <p:strVal val="visible"/>
                                      </p:to>
                                    </p:set>
                                    <p:animEffect transition="in" filter="checkerboard(across)">
                                      <p:cBhvr>
                                        <p:cTn id="68" dur="500"/>
                                        <p:tgtEl>
                                          <p:spTgt spid="12"/>
                                        </p:tgtEl>
                                      </p:cBhvr>
                                    </p:animEffect>
                                  </p:childTnLst>
                                </p:cTn>
                              </p:par>
                            </p:childTnLst>
                          </p:cTn>
                        </p:par>
                      </p:childTnLst>
                    </p:cTn>
                  </p:par>
                  <p:par>
                    <p:cTn id="69" fill="hold">
                      <p:stCondLst>
                        <p:cond delay="indefinite"/>
                      </p:stCondLst>
                      <p:childTnLst>
                        <p:par>
                          <p:cTn id="70" fill="hold">
                            <p:stCondLst>
                              <p:cond delay="0"/>
                            </p:stCondLst>
                            <p:childTnLst>
                              <p:par>
                                <p:cTn id="71" presetID="5" presetClass="entr" presetSubtype="10" fill="hold" nodeType="clickEffect">
                                  <p:stCondLst>
                                    <p:cond delay="0"/>
                                  </p:stCondLst>
                                  <p:childTnLst>
                                    <p:set>
                                      <p:cBhvr>
                                        <p:cTn id="72" dur="1" fill="hold">
                                          <p:stCondLst>
                                            <p:cond delay="0"/>
                                          </p:stCondLst>
                                        </p:cTn>
                                        <p:tgtEl>
                                          <p:spTgt spid="13"/>
                                        </p:tgtEl>
                                        <p:attrNameLst>
                                          <p:attrName>style.visibility</p:attrName>
                                        </p:attrNameLst>
                                      </p:cBhvr>
                                      <p:to>
                                        <p:strVal val="visible"/>
                                      </p:to>
                                    </p:set>
                                    <p:animEffect transition="in" filter="checkerboard(across)">
                                      <p:cBhvr>
                                        <p:cTn id="73" dur="500"/>
                                        <p:tgtEl>
                                          <p:spTgt spid="13"/>
                                        </p:tgtEl>
                                      </p:cBhvr>
                                    </p:animEffect>
                                  </p:childTnLst>
                                </p:cTn>
                              </p:par>
                            </p:childTnLst>
                          </p:cTn>
                        </p:par>
                      </p:childTnLst>
                    </p:cTn>
                  </p:par>
                  <p:par>
                    <p:cTn id="74" fill="hold">
                      <p:stCondLst>
                        <p:cond delay="indefinite"/>
                      </p:stCondLst>
                      <p:childTnLst>
                        <p:par>
                          <p:cTn id="75" fill="hold">
                            <p:stCondLst>
                              <p:cond delay="0"/>
                            </p:stCondLst>
                            <p:childTnLst>
                              <p:par>
                                <p:cTn id="76" presetID="3" presetClass="entr" presetSubtype="10" fill="hold" grpId="0" nodeType="clickEffect">
                                  <p:stCondLst>
                                    <p:cond delay="0"/>
                                  </p:stCondLst>
                                  <p:childTnLst>
                                    <p:set>
                                      <p:cBhvr>
                                        <p:cTn id="77" dur="1" fill="hold">
                                          <p:stCondLst>
                                            <p:cond delay="0"/>
                                          </p:stCondLst>
                                        </p:cTn>
                                        <p:tgtEl>
                                          <p:spTgt spid="26"/>
                                        </p:tgtEl>
                                        <p:attrNameLst>
                                          <p:attrName>style.visibility</p:attrName>
                                        </p:attrNameLst>
                                      </p:cBhvr>
                                      <p:to>
                                        <p:strVal val="visible"/>
                                      </p:to>
                                    </p:set>
                                    <p:animEffect transition="in" filter="blinds(horizontal)">
                                      <p:cBhvr>
                                        <p:cTn id="78"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9" grpId="0" animBg="1"/>
      <p:bldP spid="11" grpId="0" animBg="1"/>
      <p:bldP spid="12" grpId="0"/>
      <p:bldP spid="14" grpId="0" animBg="1"/>
      <p:bldP spid="15" grpId="0"/>
      <p:bldP spid="18" grpId="0" animBg="1"/>
      <p:bldP spid="19" grpId="0"/>
      <p:bldP spid="21" grpId="0" animBg="1"/>
      <p:bldP spid="22" grpId="0"/>
      <p:bldP spid="24" grpId="0"/>
      <p:bldP spid="25" grpId="0" animBg="1"/>
      <p:bldP spid="26" grpId="0"/>
      <p:bldP spid="28" grpId="0"/>
      <p:bldP spid="29" grpId="0"/>
    </p:bld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“特殊的”计数排序</a:t>
            </a:r>
            <a:r>
              <a:rPr lang="en-US" altLang="zh-CN" dirty="0"/>
              <a:t>——</a:t>
            </a:r>
            <a:r>
              <a:rPr lang="zh-CN" altLang="en-US" dirty="0"/>
              <a:t>桶排序</a:t>
            </a:r>
          </a:p>
        </p:txBody>
      </p:sp>
      <p:sp>
        <p:nvSpPr>
          <p:cNvPr id="3" name="副标题 2"/>
          <p:cNvSpPr>
            <a:spLocks noGrp="1"/>
          </p:cNvSpPr>
          <p:nvPr>
            <p:ph type="subTitle" idx="1"/>
          </p:nvPr>
        </p:nvSpPr>
        <p:spPr/>
        <p:txBody>
          <a:bodyPr/>
          <a:lstStyle/>
          <a:p>
            <a:r>
              <a:rPr lang="en-US" altLang="zh-CN" dirty="0"/>
              <a:t>10.7.1</a:t>
            </a:r>
            <a:r>
              <a:rPr lang="zh-CN" altLang="en-US" dirty="0"/>
              <a:t> 计数排序</a:t>
            </a:r>
          </a:p>
        </p:txBody>
      </p:sp>
      <p:sp>
        <p:nvSpPr>
          <p:cNvPr id="4" name="文本占位符 3"/>
          <p:cNvSpPr>
            <a:spLocks noGrp="1"/>
          </p:cNvSpPr>
          <p:nvPr>
            <p:ph type="body" idx="10"/>
          </p:nvPr>
        </p:nvSpPr>
        <p:spPr/>
        <p:txBody>
          <a:bodyPr/>
          <a:lstStyle/>
          <a:p>
            <a:r>
              <a:rPr lang="zh-CN" altLang="en-US" dirty="0"/>
              <a:t>数据结构</a:t>
            </a:r>
          </a:p>
        </p:txBody>
      </p:sp>
      <mc:AlternateContent xmlns:mc="http://schemas.openxmlformats.org/markup-compatibility/2006" xmlns:a14="http://schemas.microsoft.com/office/drawing/2010/main">
        <mc:Choice Requires="a14">
          <p:sp>
            <p:nvSpPr>
              <p:cNvPr id="5" name="内容占位符 4"/>
              <p:cNvSpPr>
                <a:spLocks noGrp="1"/>
              </p:cNvSpPr>
              <p:nvPr>
                <p:ph idx="11"/>
              </p:nvPr>
            </p:nvSpPr>
            <p:spPr>
              <a:xfrm>
                <a:off x="584225" y="1784272"/>
                <a:ext cx="11055325" cy="5057775"/>
              </a:xfrm>
              <a:ln>
                <a:noFill/>
                <a:prstDash val="dash"/>
              </a:ln>
            </p:spPr>
            <p:txBody>
              <a:bodyPr>
                <a:noAutofit/>
              </a:bodyPr>
              <a:lstStyle/>
              <a:p>
                <a:pPr>
                  <a:lnSpc>
                    <a:spcPct val="110000"/>
                  </a:lnSpc>
                </a:pPr>
                <a:r>
                  <a:rPr lang="zh-CN" altLang="en-US" sz="2800" b="1" kern="100" dirty="0">
                    <a:latin typeface="Microsoft YaHei" panose="020B0503020204020204" pitchFamily="34" charset="-122"/>
                    <a:ea typeface="Microsoft YaHei" panose="020B0503020204020204" pitchFamily="34" charset="-122"/>
                    <a:cs typeface="Times New Roman" panose="02020603050405020304" pitchFamily="18" charset="0"/>
                  </a:rPr>
                  <a:t>桶排序</a:t>
                </a:r>
                <a:r>
                  <a:rPr lang="zh-CN" altLang="en-US" sz="2800" kern="100" dirty="0">
                    <a:latin typeface="Microsoft YaHei" panose="020B0503020204020204" pitchFamily="34" charset="-122"/>
                    <a:ea typeface="Microsoft YaHei" panose="020B0503020204020204" pitchFamily="34" charset="-122"/>
                    <a:cs typeface="Times New Roman" panose="02020603050405020304" pitchFamily="18" charset="0"/>
                  </a:rPr>
                  <a:t>：</a:t>
                </a:r>
                <a:r>
                  <a:rPr lang="zh-CN" altLang="zh-CN" sz="2800" kern="100" dirty="0">
                    <a:effectLst/>
                    <a:latin typeface="Microsoft YaHei" panose="020B0503020204020204" pitchFamily="34" charset="-122"/>
                    <a:ea typeface="Microsoft YaHei" panose="020B0503020204020204" pitchFamily="34" charset="-122"/>
                    <a:cs typeface="Times New Roman" panose="02020603050405020304" pitchFamily="18" charset="0"/>
                  </a:rPr>
                  <a:t>通过一个单调映射函数</a:t>
                </a:r>
                <a:r>
                  <a:rPr lang="zh-CN" altLang="en-US" sz="2800" kern="100" dirty="0">
                    <a:effectLst/>
                    <a:latin typeface="Microsoft YaHei" panose="020B0503020204020204" pitchFamily="34" charset="-122"/>
                    <a:ea typeface="Microsoft YaHei" panose="020B0503020204020204" pitchFamily="34" charset="-122"/>
                    <a:cs typeface="Times New Roman" panose="02020603050405020304" pitchFamily="18" charset="0"/>
                  </a:rPr>
                  <a:t> </a:t>
                </a:r>
                <a14:m>
                  <m:oMath xmlns:m="http://schemas.openxmlformats.org/officeDocument/2006/math">
                    <m:r>
                      <a:rPr lang="en-US" altLang="zh-CN" sz="2800" b="0" i="1" kern="100" dirty="0" smtClean="0">
                        <a:latin typeface="Cambria Math" panose="02040503050406030204" pitchFamily="18" charset="0"/>
                        <a:ea typeface="Microsoft YaHei" panose="020B0503020204020204" pitchFamily="34" charset="-122"/>
                        <a:cs typeface="Times New Roman" panose="02020603050405020304" pitchFamily="18" charset="0"/>
                      </a:rPr>
                      <m:t>𝑓</m:t>
                    </m:r>
                  </m:oMath>
                </a14:m>
                <a:r>
                  <a:rPr lang="en-US" altLang="zh-CN" sz="2800" kern="100" dirty="0">
                    <a:effectLst/>
                    <a:latin typeface="Microsoft YaHei" panose="020B0503020204020204" pitchFamily="34" charset="-122"/>
                    <a:ea typeface="Microsoft YaHei" panose="020B0503020204020204" pitchFamily="34" charset="-122"/>
                    <a:cs typeface="Times New Roman" panose="02020603050405020304" pitchFamily="18" charset="0"/>
                  </a:rPr>
                  <a:t> </a:t>
                </a:r>
                <a:r>
                  <a:rPr lang="zh-CN" altLang="zh-CN" sz="2800" kern="100" dirty="0">
                    <a:effectLst/>
                    <a:latin typeface="Microsoft YaHei" panose="020B0503020204020204" pitchFamily="34" charset="-122"/>
                    <a:ea typeface="Microsoft YaHei" panose="020B0503020204020204" pitchFamily="34" charset="-122"/>
                    <a:cs typeface="Times New Roman" panose="02020603050405020304" pitchFamily="18" charset="0"/>
                  </a:rPr>
                  <a:t>将</a:t>
                </a:r>
                <a:r>
                  <a:rPr lang="en-US" altLang="zh-CN" sz="2800" kern="100" dirty="0">
                    <a:effectLst/>
                    <a:latin typeface="Microsoft YaHei" panose="020B0503020204020204" pitchFamily="34" charset="-122"/>
                    <a:ea typeface="Microsoft YaHei" panose="020B0503020204020204" pitchFamily="34" charset="-122"/>
                    <a:cs typeface="Times New Roman" panose="02020603050405020304" pitchFamily="18" charset="0"/>
                  </a:rPr>
                  <a:t> </a:t>
                </a:r>
                <a14:m>
                  <m:oMath xmlns:m="http://schemas.openxmlformats.org/officeDocument/2006/math">
                    <m:r>
                      <a:rPr lang="en-US" altLang="zh-CN" sz="2800" b="0" i="1" kern="100" dirty="0" smtClean="0">
                        <a:latin typeface="Cambria Math" panose="02040503050406030204" pitchFamily="18" charset="0"/>
                        <a:ea typeface="Microsoft YaHei" panose="020B0503020204020204" pitchFamily="34" charset="-122"/>
                        <a:cs typeface="Times New Roman" panose="02020603050405020304" pitchFamily="18" charset="0"/>
                      </a:rPr>
                      <m:t>𝑛</m:t>
                    </m:r>
                    <m:r>
                      <a:rPr lang="en-US" altLang="zh-CN" sz="2800" i="1" kern="100" dirty="0">
                        <a:latin typeface="Cambria Math" panose="02040503050406030204" pitchFamily="18" charset="0"/>
                        <a:ea typeface="Microsoft YaHei" panose="020B0503020204020204" pitchFamily="34" charset="-122"/>
                        <a:cs typeface="Times New Roman" panose="02020603050405020304" pitchFamily="18" charset="0"/>
                      </a:rPr>
                      <m:t> </m:t>
                    </m:r>
                  </m:oMath>
                </a14:m>
                <a:r>
                  <a:rPr lang="zh-CN" altLang="zh-CN" sz="2800" kern="100" dirty="0">
                    <a:effectLst/>
                    <a:latin typeface="Microsoft YaHei" panose="020B0503020204020204" pitchFamily="34" charset="-122"/>
                    <a:ea typeface="Microsoft YaHei" panose="020B0503020204020204" pitchFamily="34" charset="-122"/>
                    <a:cs typeface="Times New Roman" panose="02020603050405020304" pitchFamily="18" charset="0"/>
                  </a:rPr>
                  <a:t>个元素分配到</a:t>
                </a:r>
                <a:r>
                  <a:rPr lang="en-US" altLang="zh-CN" sz="2800" i="1" kern="100" dirty="0">
                    <a:latin typeface="Microsoft YaHei" panose="020B0503020204020204" pitchFamily="34" charset="-122"/>
                    <a:ea typeface="Microsoft YaHei" panose="020B0503020204020204" pitchFamily="34" charset="-122"/>
                  </a:rPr>
                  <a:t> </a:t>
                </a:r>
                <a14:m>
                  <m:oMath xmlns:m="http://schemas.openxmlformats.org/officeDocument/2006/math">
                    <m:r>
                      <a:rPr lang="en-US" altLang="zh-CN" sz="2800" b="0" i="1" kern="100" dirty="0" smtClean="0">
                        <a:latin typeface="Cambria Math" panose="02040503050406030204" pitchFamily="18" charset="0"/>
                        <a:ea typeface="Microsoft YaHei" panose="020B0503020204020204" pitchFamily="34" charset="-122"/>
                        <a:cs typeface="Times New Roman" panose="02020603050405020304" pitchFamily="18" charset="0"/>
                      </a:rPr>
                      <m:t>𝑘</m:t>
                    </m:r>
                  </m:oMath>
                </a14:m>
                <a:r>
                  <a:rPr lang="en-US" altLang="zh-CN" sz="2800" kern="100" dirty="0">
                    <a:effectLst/>
                    <a:latin typeface="Microsoft YaHei" panose="020B0503020204020204" pitchFamily="34" charset="-122"/>
                    <a:ea typeface="Microsoft YaHei" panose="020B0503020204020204" pitchFamily="34" charset="-122"/>
                    <a:cs typeface="Times New Roman" panose="02020603050405020304" pitchFamily="18" charset="0"/>
                  </a:rPr>
                  <a:t> </a:t>
                </a:r>
                <a:r>
                  <a:rPr lang="zh-CN" altLang="zh-CN" sz="2800" kern="100" dirty="0">
                    <a:effectLst/>
                    <a:latin typeface="Microsoft YaHei" panose="020B0503020204020204" pitchFamily="34" charset="-122"/>
                    <a:ea typeface="Microsoft YaHei" panose="020B0503020204020204" pitchFamily="34" charset="-122"/>
                    <a:cs typeface="Times New Roman" panose="02020603050405020304" pitchFamily="18" charset="0"/>
                  </a:rPr>
                  <a:t>个桶中，然后对每个桶中的元素进行排序（一般使用</a:t>
                </a:r>
                <a:r>
                  <a:rPr lang="zh-CN" altLang="zh-CN" sz="2800" kern="100" dirty="0">
                    <a:solidFill>
                      <a:srgbClr val="00B0F0"/>
                    </a:solidFill>
                    <a:effectLst/>
                    <a:latin typeface="Microsoft YaHei" panose="020B0503020204020204" pitchFamily="34" charset="-122"/>
                    <a:ea typeface="Microsoft YaHei" panose="020B0503020204020204" pitchFamily="34" charset="-122"/>
                    <a:cs typeface="Times New Roman" panose="02020603050405020304" pitchFamily="18" charset="0"/>
                  </a:rPr>
                  <a:t>插入排序</a:t>
                </a:r>
                <a:r>
                  <a:rPr lang="zh-CN" altLang="zh-CN" sz="2800" kern="100" dirty="0">
                    <a:effectLst/>
                    <a:latin typeface="Microsoft YaHei" panose="020B0503020204020204" pitchFamily="34" charset="-122"/>
                    <a:ea typeface="Microsoft YaHei" panose="020B0503020204020204" pitchFamily="34" charset="-122"/>
                    <a:cs typeface="Times New Roman" panose="02020603050405020304" pitchFamily="18" charset="0"/>
                  </a:rPr>
                  <a:t>），最后从这</a:t>
                </a:r>
                <a:r>
                  <a:rPr lang="zh-CN" altLang="en-US" sz="2800" i="1" kern="100" dirty="0">
                    <a:latin typeface="Microsoft YaHei" panose="020B0503020204020204" pitchFamily="34" charset="-122"/>
                    <a:ea typeface="Microsoft YaHei" panose="020B0503020204020204" pitchFamily="34" charset="-122"/>
                  </a:rPr>
                  <a:t> </a:t>
                </a:r>
                <a14:m>
                  <m:oMath xmlns:m="http://schemas.openxmlformats.org/officeDocument/2006/math">
                    <m:r>
                      <a:rPr lang="en-US" altLang="zh-CN" sz="2800" i="1" kern="100" dirty="0">
                        <a:latin typeface="Cambria Math" panose="02040503050406030204" pitchFamily="18" charset="0"/>
                        <a:ea typeface="Microsoft YaHei" panose="020B0503020204020204" pitchFamily="34" charset="-122"/>
                        <a:cs typeface="Times New Roman" panose="02020603050405020304" pitchFamily="18" charset="0"/>
                      </a:rPr>
                      <m:t>𝑘</m:t>
                    </m:r>
                  </m:oMath>
                </a14:m>
                <a:r>
                  <a:rPr lang="zh-CN" altLang="en-US" sz="2800" kern="100" dirty="0">
                    <a:effectLst/>
                    <a:latin typeface="Microsoft YaHei" panose="020B0503020204020204" pitchFamily="34" charset="-122"/>
                    <a:ea typeface="Microsoft YaHei" panose="020B0503020204020204" pitchFamily="34" charset="-122"/>
                    <a:cs typeface="Times New Roman" panose="02020603050405020304" pitchFamily="18" charset="0"/>
                  </a:rPr>
                  <a:t> </a:t>
                </a:r>
                <a:r>
                  <a:rPr lang="zh-CN" altLang="zh-CN" sz="2800" kern="100" dirty="0">
                    <a:effectLst/>
                    <a:latin typeface="Microsoft YaHei" panose="020B0503020204020204" pitchFamily="34" charset="-122"/>
                    <a:ea typeface="Microsoft YaHei" panose="020B0503020204020204" pitchFamily="34" charset="-122"/>
                    <a:cs typeface="Times New Roman" panose="02020603050405020304" pitchFamily="18" charset="0"/>
                  </a:rPr>
                  <a:t>个桶中依次取出就得到有序的序列。</a:t>
                </a:r>
                <a:endParaRPr lang="en-US" altLang="zh-CN" sz="28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p>
                <a:pPr>
                  <a:lnSpc>
                    <a:spcPct val="110000"/>
                  </a:lnSpc>
                </a:pPr>
                <a:r>
                  <a:rPr lang="zh-CN" altLang="en-US" sz="2800" b="1" kern="100" dirty="0">
                    <a:effectLst/>
                    <a:latin typeface="Microsoft YaHei" panose="020B0503020204020204" pitchFamily="34" charset="-122"/>
                    <a:ea typeface="Microsoft YaHei" panose="020B0503020204020204" pitchFamily="34" charset="-122"/>
                    <a:cs typeface="Times New Roman" panose="02020603050405020304" pitchFamily="18" charset="0"/>
                  </a:rPr>
                  <a:t>与计数排序的关系</a:t>
                </a:r>
                <a:r>
                  <a:rPr lang="zh-CN" altLang="en-US" sz="2800" kern="100" dirty="0">
                    <a:effectLst/>
                    <a:latin typeface="Microsoft YaHei" panose="020B0503020204020204" pitchFamily="34" charset="-122"/>
                    <a:ea typeface="Microsoft YaHei" panose="020B0503020204020204" pitchFamily="34" charset="-122"/>
                    <a:cs typeface="Times New Roman" panose="02020603050405020304" pitchFamily="18" charset="0"/>
                  </a:rPr>
                  <a:t>：</a:t>
                </a:r>
                <a:r>
                  <a:rPr lang="zh-CN" altLang="zh-CN" sz="2800" kern="100" dirty="0">
                    <a:effectLst/>
                    <a:latin typeface="Microsoft YaHei" panose="020B0503020204020204" pitchFamily="34" charset="-122"/>
                    <a:ea typeface="Microsoft YaHei" panose="020B0503020204020204" pitchFamily="34" charset="-122"/>
                    <a:cs typeface="Times New Roman" panose="02020603050405020304" pitchFamily="18" charset="0"/>
                  </a:rPr>
                  <a:t>计数排序可以看成映射函数为</a:t>
                </a:r>
                <a:r>
                  <a:rPr lang="zh-CN" altLang="en-US" sz="2800" kern="100" dirty="0">
                    <a:effectLst/>
                    <a:latin typeface="Microsoft YaHei" panose="020B0503020204020204" pitchFamily="34" charset="-122"/>
                    <a:ea typeface="Microsoft YaHei" panose="020B0503020204020204" pitchFamily="34" charset="-122"/>
                    <a:cs typeface="Times New Roman" panose="02020603050405020304" pitchFamily="18" charset="0"/>
                  </a:rPr>
                  <a:t> </a:t>
                </a:r>
                <a14:m>
                  <m:oMath xmlns:m="http://schemas.openxmlformats.org/officeDocument/2006/math">
                    <m:r>
                      <a:rPr lang="en-US" altLang="zh-CN" sz="2800" b="0" i="1" kern="100" dirty="0" smtClean="0">
                        <a:latin typeface="Cambria Math" panose="02040503050406030204" pitchFamily="18" charset="0"/>
                        <a:ea typeface="Microsoft YaHei" panose="020B0503020204020204" pitchFamily="34" charset="-122"/>
                        <a:cs typeface="Times New Roman" panose="02020603050405020304" pitchFamily="18" charset="0"/>
                      </a:rPr>
                      <m:t>𝑓</m:t>
                    </m:r>
                    <m:d>
                      <m:dPr>
                        <m:ctrlPr>
                          <a:rPr lang="en-US" altLang="zh-CN" sz="2800" b="0" i="1" kern="100" dirty="0" smtClean="0">
                            <a:latin typeface="Cambria Math" panose="02040503050406030204" pitchFamily="18" charset="0"/>
                            <a:ea typeface="Microsoft YaHei" panose="020B0503020204020204" pitchFamily="34" charset="-122"/>
                            <a:cs typeface="Times New Roman" panose="02020603050405020304" pitchFamily="18" charset="0"/>
                          </a:rPr>
                        </m:ctrlPr>
                      </m:dPr>
                      <m:e>
                        <m:r>
                          <a:rPr lang="en-US" altLang="zh-CN" sz="2800" b="0" i="1" kern="100" dirty="0" smtClean="0">
                            <a:latin typeface="Cambria Math" panose="02040503050406030204" pitchFamily="18" charset="0"/>
                            <a:ea typeface="Microsoft YaHei" panose="020B0503020204020204" pitchFamily="34" charset="-122"/>
                            <a:cs typeface="Times New Roman" panose="02020603050405020304" pitchFamily="18" charset="0"/>
                          </a:rPr>
                          <m:t>𝑥</m:t>
                        </m:r>
                      </m:e>
                    </m:d>
                    <m:r>
                      <a:rPr lang="en-US" altLang="zh-CN" sz="2800" b="0" i="1" kern="100" dirty="0" smtClean="0">
                        <a:latin typeface="Cambria Math" panose="02040503050406030204" pitchFamily="18" charset="0"/>
                        <a:ea typeface="Microsoft YaHei" panose="020B0503020204020204" pitchFamily="34" charset="-122"/>
                        <a:cs typeface="Times New Roman" panose="02020603050405020304" pitchFamily="18" charset="0"/>
                      </a:rPr>
                      <m:t>=</m:t>
                    </m:r>
                    <m:r>
                      <a:rPr lang="en-US" altLang="zh-CN" sz="2800" b="0" i="1" kern="100" dirty="0" smtClean="0">
                        <a:latin typeface="Cambria Math" panose="02040503050406030204" pitchFamily="18" charset="0"/>
                        <a:ea typeface="Microsoft YaHei" panose="020B0503020204020204" pitchFamily="34" charset="-122"/>
                        <a:cs typeface="Times New Roman" panose="02020603050405020304" pitchFamily="18" charset="0"/>
                      </a:rPr>
                      <m:t>𝑥</m:t>
                    </m:r>
                  </m:oMath>
                </a14:m>
                <a:r>
                  <a:rPr lang="zh-CN" altLang="zh-CN" sz="2800" kern="100" dirty="0">
                    <a:effectLst/>
                    <a:latin typeface="Microsoft YaHei" panose="020B0503020204020204" pitchFamily="34" charset="-122"/>
                    <a:ea typeface="Microsoft YaHei" panose="020B0503020204020204" pitchFamily="34" charset="-122"/>
                    <a:cs typeface="Times New Roman" panose="02020603050405020304" pitchFamily="18" charset="0"/>
                  </a:rPr>
                  <a:t>，桶个数为元素最大值的桶排序。此时，由于同一桶内的元素大小均相等，所以不需要再对桶内元素排序，而改为计数</a:t>
                </a:r>
                <a:r>
                  <a:rPr lang="zh-CN" altLang="en-US" sz="2800" kern="100" dirty="0">
                    <a:latin typeface="Microsoft YaHei" panose="020B0503020204020204" pitchFamily="34" charset="-122"/>
                    <a:ea typeface="Microsoft YaHei" panose="020B0503020204020204" pitchFamily="34" charset="-122"/>
                    <a:cs typeface="Times New Roman" panose="02020603050405020304" pitchFamily="18" charset="0"/>
                  </a:rPr>
                  <a:t>即可</a:t>
                </a:r>
                <a:r>
                  <a:rPr lang="zh-CN" altLang="zh-CN" sz="2800" kern="100" dirty="0">
                    <a:effectLst/>
                    <a:latin typeface="Microsoft YaHei" panose="020B0503020204020204" pitchFamily="34" charset="-122"/>
                    <a:ea typeface="Microsoft YaHei" panose="020B0503020204020204" pitchFamily="34" charset="-122"/>
                    <a:cs typeface="Times New Roman" panose="02020603050405020304" pitchFamily="18" charset="0"/>
                  </a:rPr>
                  <a:t>。</a:t>
                </a:r>
                <a:r>
                  <a:rPr lang="zh-CN" altLang="zh-CN" sz="3600" dirty="0">
                    <a:effectLst/>
                    <a:latin typeface="Microsoft YaHei" panose="020B0503020204020204" pitchFamily="34" charset="-122"/>
                    <a:ea typeface="Microsoft YaHei" panose="020B0503020204020204" pitchFamily="34" charset="-122"/>
                  </a:rPr>
                  <a:t> </a:t>
                </a:r>
                <a:endParaRPr lang="en-US" altLang="zh-CN" sz="2800" dirty="0">
                  <a:latin typeface="Microsoft YaHei" panose="020B0503020204020204" pitchFamily="34" charset="-122"/>
                  <a:ea typeface="Microsoft YaHei" panose="020B0503020204020204" pitchFamily="34" charset="-122"/>
                </a:endParaRPr>
              </a:p>
            </p:txBody>
          </p:sp>
        </mc:Choice>
        <mc:Fallback xmlns="">
          <p:sp>
            <p:nvSpPr>
              <p:cNvPr id="5" name="内容占位符 4"/>
              <p:cNvSpPr>
                <a:spLocks noGrp="1" noRot="1" noChangeAspect="1" noMove="1" noResize="1" noEditPoints="1" noAdjustHandles="1" noChangeArrowheads="1" noChangeShapeType="1" noTextEdit="1"/>
              </p:cNvSpPr>
              <p:nvPr>
                <p:ph idx="11"/>
              </p:nvPr>
            </p:nvSpPr>
            <p:spPr>
              <a:xfrm>
                <a:off x="584225" y="1784272"/>
                <a:ext cx="11055325" cy="5057775"/>
              </a:xfrm>
              <a:blipFill>
                <a:blip r:embed="rId3"/>
                <a:stretch>
                  <a:fillRect l="-1148" t="-1003" r="-804"/>
                </a:stretch>
              </a:blipFill>
              <a:ln>
                <a:noFill/>
                <a:prstDash val="dash"/>
              </a:ln>
            </p:spPr>
            <p:txBody>
              <a:bodyPr/>
              <a:lstStyle/>
              <a:p>
                <a:r>
                  <a:rPr lang="zh-CN" altLang="en-US">
                    <a:noFill/>
                  </a:rPr>
                  <a:t> </a:t>
                </a:r>
              </a:p>
            </p:txBody>
          </p:sp>
        </mc:Fallback>
      </mc:AlternateContent>
    </p:spTree>
    <p:extLst>
      <p:ext uri="{BB962C8B-B14F-4D97-AF65-F5344CB8AC3E}">
        <p14:creationId xmlns:p14="http://schemas.microsoft.com/office/powerpoint/2010/main" val="3401363254"/>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桶排序排序的应用：金榜题名</a:t>
            </a:r>
          </a:p>
        </p:txBody>
      </p:sp>
      <p:sp>
        <p:nvSpPr>
          <p:cNvPr id="3" name="副标题 2"/>
          <p:cNvSpPr>
            <a:spLocks noGrp="1"/>
          </p:cNvSpPr>
          <p:nvPr>
            <p:ph type="subTitle" idx="1"/>
          </p:nvPr>
        </p:nvSpPr>
        <p:spPr/>
        <p:txBody>
          <a:bodyPr/>
          <a:lstStyle/>
          <a:p>
            <a:r>
              <a:rPr lang="en-US" altLang="zh-CN" dirty="0"/>
              <a:t>10.7.1</a:t>
            </a:r>
            <a:r>
              <a:rPr lang="zh-CN" altLang="en-US" dirty="0"/>
              <a:t> 计数排序</a:t>
            </a:r>
          </a:p>
        </p:txBody>
      </p:sp>
      <p:sp>
        <p:nvSpPr>
          <p:cNvPr id="4" name="文本占位符 3"/>
          <p:cNvSpPr>
            <a:spLocks noGrp="1"/>
          </p:cNvSpPr>
          <p:nvPr>
            <p:ph type="body" idx="10"/>
          </p:nvPr>
        </p:nvSpPr>
        <p:spPr/>
        <p:txBody>
          <a:bodyPr/>
          <a:lstStyle/>
          <a:p>
            <a:r>
              <a:rPr lang="zh-CN" altLang="en-US" dirty="0"/>
              <a:t>数据结构</a:t>
            </a:r>
          </a:p>
        </p:txBody>
      </p:sp>
      <p:sp>
        <p:nvSpPr>
          <p:cNvPr id="5" name="内容占位符 4"/>
          <p:cNvSpPr>
            <a:spLocks noGrp="1"/>
          </p:cNvSpPr>
          <p:nvPr>
            <p:ph idx="11"/>
          </p:nvPr>
        </p:nvSpPr>
        <p:spPr>
          <a:xfrm>
            <a:off x="584225" y="1469481"/>
            <a:ext cx="11055325" cy="1476920"/>
          </a:xfrm>
          <a:ln>
            <a:noFill/>
            <a:prstDash val="dash"/>
          </a:ln>
        </p:spPr>
        <p:txBody>
          <a:bodyPr>
            <a:noAutofit/>
          </a:bodyPr>
          <a:lstStyle/>
          <a:p>
            <a:pPr>
              <a:lnSpc>
                <a:spcPct val="110000"/>
              </a:lnSpc>
            </a:pPr>
            <a:r>
              <a:rPr lang="zh-CN" altLang="en-US" sz="2800" b="1" kern="100" dirty="0">
                <a:latin typeface="Microsoft YaHei" panose="020B0503020204020204" pitchFamily="34" charset="-122"/>
                <a:ea typeface="Microsoft YaHei" panose="020B0503020204020204" pitchFamily="34" charset="-122"/>
                <a:cs typeface="Times New Roman" panose="02020603050405020304" pitchFamily="18" charset="0"/>
              </a:rPr>
              <a:t>问题描述：</a:t>
            </a:r>
            <a:r>
              <a:rPr lang="en-US" altLang="zh-CN" sz="2400" dirty="0"/>
              <a:t>2021</a:t>
            </a:r>
            <a:r>
              <a:rPr lang="zh-CN" altLang="en-US" sz="2400" dirty="0"/>
              <a:t>年全国有</a:t>
            </a:r>
            <a:r>
              <a:rPr lang="en-US" altLang="zh-CN" sz="2400" dirty="0"/>
              <a:t>1071</a:t>
            </a:r>
            <a:r>
              <a:rPr lang="zh-CN" altLang="en-US" sz="2400" dirty="0"/>
              <a:t>万学生参加高考，根据考试成绩对学生进行排序。时间复杂度为 O(n)，可使用复杂度 O(</a:t>
            </a:r>
            <a:r>
              <a:rPr lang="en-US" altLang="zh-CN" sz="2400" dirty="0"/>
              <a:t>n</a:t>
            </a:r>
            <a:r>
              <a:rPr lang="zh-CN" altLang="en-US" sz="2400" dirty="0"/>
              <a:t>)的辅助空间 。</a:t>
            </a:r>
            <a:endParaRPr lang="en-US" altLang="zh-CN" sz="2400" dirty="0"/>
          </a:p>
          <a:p>
            <a:pPr>
              <a:lnSpc>
                <a:spcPct val="110000"/>
              </a:lnSpc>
            </a:pPr>
            <a:endParaRPr lang="en-US" altLang="zh-CN" sz="2800" b="1" kern="100" dirty="0">
              <a:latin typeface="Microsoft YaHei" panose="020B0503020204020204" pitchFamily="34" charset="-122"/>
              <a:ea typeface="Microsoft YaHei" panose="020B0503020204020204" pitchFamily="34" charset="-122"/>
              <a:cs typeface="Times New Roman" panose="02020603050405020304" pitchFamily="18" charset="0"/>
            </a:endParaRPr>
          </a:p>
          <a:p>
            <a:pPr>
              <a:lnSpc>
                <a:spcPct val="110000"/>
              </a:lnSpc>
            </a:pPr>
            <a:endParaRPr lang="en-US" altLang="zh-CN" sz="2800" kern="100" dirty="0">
              <a:latin typeface="Microsoft YaHei" panose="020B0503020204020204" pitchFamily="34" charset="-122"/>
              <a:ea typeface="Microsoft YaHei" panose="020B0503020204020204" pitchFamily="34" charset="-122"/>
              <a:cs typeface="Times New Roman" panose="02020603050405020304" pitchFamily="18" charset="0"/>
            </a:endParaRPr>
          </a:p>
          <a:p>
            <a:pPr>
              <a:lnSpc>
                <a:spcPct val="110000"/>
              </a:lnSpc>
            </a:pPr>
            <a:endParaRPr lang="en-US" altLang="zh-CN" sz="2800" kern="100" dirty="0">
              <a:latin typeface="Microsoft YaHei" panose="020B0503020204020204" pitchFamily="34" charset="-122"/>
              <a:ea typeface="Microsoft YaHei" panose="020B0503020204020204" pitchFamily="34" charset="-122"/>
              <a:cs typeface="Times New Roman" panose="02020603050405020304" pitchFamily="18" charset="0"/>
            </a:endParaRPr>
          </a:p>
          <a:p>
            <a:pPr>
              <a:lnSpc>
                <a:spcPct val="110000"/>
              </a:lnSpc>
            </a:pPr>
            <a:endParaRPr lang="en-US" altLang="zh-CN" sz="2800" kern="100" dirty="0">
              <a:latin typeface="Microsoft YaHei" panose="020B0503020204020204" pitchFamily="34" charset="-122"/>
              <a:ea typeface="Microsoft YaHei" panose="020B0503020204020204" pitchFamily="34" charset="-122"/>
              <a:cs typeface="Times New Roman" panose="02020603050405020304" pitchFamily="18" charset="0"/>
            </a:endParaRPr>
          </a:p>
          <a:p>
            <a:pPr>
              <a:lnSpc>
                <a:spcPct val="110000"/>
              </a:lnSpc>
            </a:pPr>
            <a:endParaRPr lang="en-US" altLang="zh-CN" sz="2800" kern="100" dirty="0">
              <a:latin typeface="Microsoft YaHei" panose="020B0503020204020204" pitchFamily="34" charset="-122"/>
              <a:ea typeface="Microsoft YaHei" panose="020B0503020204020204" pitchFamily="34" charset="-122"/>
              <a:cs typeface="Times New Roman" panose="02020603050405020304" pitchFamily="18" charset="0"/>
            </a:endParaRPr>
          </a:p>
          <a:p>
            <a:pPr>
              <a:lnSpc>
                <a:spcPct val="110000"/>
              </a:lnSpc>
            </a:pPr>
            <a:endParaRPr lang="en-US" altLang="zh-CN" sz="2800" kern="100" dirty="0">
              <a:latin typeface="Microsoft YaHei" panose="020B0503020204020204" pitchFamily="34" charset="-122"/>
              <a:ea typeface="Microsoft YaHei" panose="020B0503020204020204" pitchFamily="34" charset="-122"/>
              <a:cs typeface="Times New Roman" panose="02020603050405020304" pitchFamily="18" charset="0"/>
            </a:endParaRPr>
          </a:p>
          <a:p>
            <a:pPr>
              <a:lnSpc>
                <a:spcPct val="110000"/>
              </a:lnSpc>
            </a:pPr>
            <a:endParaRPr lang="en-US" altLang="zh-CN" sz="2800" b="1" kern="100" dirty="0">
              <a:latin typeface="Microsoft YaHei" panose="020B0503020204020204" pitchFamily="34" charset="-122"/>
              <a:ea typeface="Microsoft YaHei" panose="020B0503020204020204" pitchFamily="34" charset="-122"/>
              <a:cs typeface="Times New Roman" panose="02020603050405020304" pitchFamily="18" charset="0"/>
            </a:endParaRPr>
          </a:p>
        </p:txBody>
      </p:sp>
      <p:sp>
        <p:nvSpPr>
          <p:cNvPr id="9" name="文本框 8">
            <a:extLst>
              <a:ext uri="{FF2B5EF4-FFF2-40B4-BE49-F238E27FC236}">
                <a16:creationId xmlns:a16="http://schemas.microsoft.com/office/drawing/2014/main" id="{B270BAB7-C402-91C2-3B44-8C41BDA162DF}"/>
              </a:ext>
            </a:extLst>
          </p:cNvPr>
          <p:cNvSpPr txBox="1"/>
          <p:nvPr/>
        </p:nvSpPr>
        <p:spPr>
          <a:xfrm>
            <a:off x="1703476" y="2547146"/>
            <a:ext cx="8816821" cy="1569660"/>
          </a:xfrm>
          <a:prstGeom prst="rect">
            <a:avLst/>
          </a:prstGeom>
          <a:noFill/>
        </p:spPr>
        <p:txBody>
          <a:bodyPr wrap="square">
            <a:spAutoFit/>
          </a:bodyPr>
          <a:lstStyle/>
          <a:p>
            <a:r>
              <a:rPr lang="zh-CN" altLang="en-US" sz="2400" b="1" dirty="0">
                <a:latin typeface="Microsoft YaHei" panose="020B0503020204020204" pitchFamily="34" charset="-122"/>
                <a:ea typeface="Microsoft YaHei" panose="020B0503020204020204" pitchFamily="34" charset="-122"/>
              </a:rPr>
              <a:t>分析</a:t>
            </a:r>
            <a:r>
              <a:rPr lang="zh-CN" altLang="en-US" sz="2400" dirty="0">
                <a:latin typeface="Microsoft YaHei" panose="020B0503020204020204" pitchFamily="34" charset="-122"/>
                <a:ea typeface="Microsoft YaHei" panose="020B0503020204020204" pitchFamily="34" charset="-122"/>
              </a:rPr>
              <a:t>：</a:t>
            </a:r>
            <a:endParaRPr lang="en-US" altLang="zh-CN" sz="2400" dirty="0">
              <a:latin typeface="Microsoft YaHei" panose="020B0503020204020204" pitchFamily="34" charset="-122"/>
              <a:ea typeface="Microsoft YaHei" panose="020B0503020204020204" pitchFamily="34" charset="-122"/>
            </a:endParaRPr>
          </a:p>
          <a:p>
            <a:pPr marL="285750" indent="-285750">
              <a:buFont typeface="Arial" panose="020B0604020202020204" pitchFamily="34" charset="0"/>
              <a:buChar char="•"/>
            </a:pPr>
            <a:r>
              <a:rPr lang="zh-CN" altLang="en-US" sz="2400" dirty="0">
                <a:latin typeface="Microsoft YaHei" panose="020B0503020204020204" pitchFamily="34" charset="-122"/>
                <a:ea typeface="Microsoft YaHei" panose="020B0503020204020204" pitchFamily="34" charset="-122"/>
              </a:rPr>
              <a:t>题目要求按考试成绩排序，而成绩都在</a:t>
            </a:r>
            <a:r>
              <a:rPr lang="en-US" altLang="zh-CN" sz="2400" dirty="0">
                <a:solidFill>
                  <a:srgbClr val="FF0000"/>
                </a:solidFill>
                <a:latin typeface="Microsoft YaHei" panose="020B0503020204020204" pitchFamily="34" charset="-122"/>
                <a:ea typeface="Microsoft YaHei" panose="020B0503020204020204" pitchFamily="34" charset="-122"/>
              </a:rPr>
              <a:t>[0,750]</a:t>
            </a:r>
            <a:r>
              <a:rPr lang="zh-CN" altLang="en-US" sz="2400" dirty="0">
                <a:latin typeface="Microsoft YaHei" panose="020B0503020204020204" pitchFamily="34" charset="-122"/>
                <a:ea typeface="Microsoft YaHei" panose="020B0503020204020204" pitchFamily="34" charset="-122"/>
              </a:rPr>
              <a:t>区间内。因此可以先统计每个分数有多少学生，有哪些学生，再按照分数从高到低依次排列全体学生（相同分数的按考号排列）。</a:t>
            </a:r>
          </a:p>
        </p:txBody>
      </p:sp>
      <p:sp>
        <p:nvSpPr>
          <p:cNvPr id="6" name="文本框 5">
            <a:extLst>
              <a:ext uri="{FF2B5EF4-FFF2-40B4-BE49-F238E27FC236}">
                <a16:creationId xmlns:a16="http://schemas.microsoft.com/office/drawing/2014/main" id="{0EA85368-C54D-9C85-5A76-20AF14F43C24}"/>
              </a:ext>
            </a:extLst>
          </p:cNvPr>
          <p:cNvSpPr txBox="1"/>
          <p:nvPr/>
        </p:nvSpPr>
        <p:spPr>
          <a:xfrm>
            <a:off x="684930" y="4911465"/>
            <a:ext cx="10954620" cy="954107"/>
          </a:xfrm>
          <a:prstGeom prst="rect">
            <a:avLst/>
          </a:prstGeom>
          <a:solidFill>
            <a:srgbClr val="51ADB7"/>
          </a:solidFill>
        </p:spPr>
        <p:txBody>
          <a:bodyPr wrap="square" rtlCol="0">
            <a:spAutoFit/>
          </a:bodyPr>
          <a:lstStyle/>
          <a:p>
            <a:r>
              <a:rPr lang="zh-CN" altLang="en-US" sz="2800" dirty="0">
                <a:solidFill>
                  <a:schemeClr val="bg1"/>
                </a:solidFill>
                <a:latin typeface="Microsoft YaHei" panose="020B0503020204020204" pitchFamily="34" charset="-122"/>
                <a:ea typeface="Microsoft YaHei" panose="020B0503020204020204" pitchFamily="34" charset="-122"/>
              </a:rPr>
              <a:t>对区间</a:t>
            </a:r>
            <a:r>
              <a:rPr lang="en-US" altLang="zh-CN" sz="2800" dirty="0">
                <a:solidFill>
                  <a:schemeClr val="bg1"/>
                </a:solidFill>
                <a:latin typeface="Microsoft YaHei" panose="020B0503020204020204" pitchFamily="34" charset="-122"/>
                <a:ea typeface="Microsoft YaHei" panose="020B0503020204020204" pitchFamily="34" charset="-122"/>
              </a:rPr>
              <a:t>[0,750]</a:t>
            </a:r>
            <a:r>
              <a:rPr lang="zh-CN" altLang="en-US" sz="2800" dirty="0">
                <a:solidFill>
                  <a:schemeClr val="bg1"/>
                </a:solidFill>
                <a:latin typeface="Microsoft YaHei" panose="020B0503020204020204" pitchFamily="34" charset="-122"/>
                <a:ea typeface="Microsoft YaHei" panose="020B0503020204020204" pitchFamily="34" charset="-122"/>
              </a:rPr>
              <a:t>每个数值准备一个桶（栈），然后按考号从高到低的顺序依次把每个学生放入对应高考成绩的桶中</a:t>
            </a:r>
            <a:endParaRPr lang="en-US" altLang="zh-CN" sz="2800"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253776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桶排序性能分析</a:t>
            </a:r>
          </a:p>
        </p:txBody>
      </p:sp>
      <p:sp>
        <p:nvSpPr>
          <p:cNvPr id="3" name="副标题 2"/>
          <p:cNvSpPr>
            <a:spLocks noGrp="1"/>
          </p:cNvSpPr>
          <p:nvPr>
            <p:ph type="subTitle" idx="1"/>
          </p:nvPr>
        </p:nvSpPr>
        <p:spPr/>
        <p:txBody>
          <a:bodyPr/>
          <a:lstStyle/>
          <a:p>
            <a:r>
              <a:rPr lang="en-US" altLang="zh-CN" dirty="0"/>
              <a:t>10.7.1</a:t>
            </a:r>
            <a:r>
              <a:rPr lang="zh-CN" altLang="en-US" dirty="0"/>
              <a:t> 计数排序</a:t>
            </a:r>
          </a:p>
        </p:txBody>
      </p:sp>
      <p:sp>
        <p:nvSpPr>
          <p:cNvPr id="4" name="文本占位符 3"/>
          <p:cNvSpPr>
            <a:spLocks noGrp="1"/>
          </p:cNvSpPr>
          <p:nvPr>
            <p:ph type="body" idx="10"/>
          </p:nvPr>
        </p:nvSpPr>
        <p:spPr/>
        <p:txBody>
          <a:bodyPr/>
          <a:lstStyle/>
          <a:p>
            <a:r>
              <a:rPr lang="zh-CN" altLang="en-US" dirty="0"/>
              <a:t>数据结构</a:t>
            </a:r>
          </a:p>
        </p:txBody>
      </p:sp>
      <mc:AlternateContent xmlns:mc="http://schemas.openxmlformats.org/markup-compatibility/2006" xmlns:a14="http://schemas.microsoft.com/office/drawing/2010/main">
        <mc:Choice Requires="a14">
          <p:sp>
            <p:nvSpPr>
              <p:cNvPr id="5" name="内容占位符 4"/>
              <p:cNvSpPr>
                <a:spLocks noGrp="1"/>
              </p:cNvSpPr>
              <p:nvPr>
                <p:ph idx="11"/>
              </p:nvPr>
            </p:nvSpPr>
            <p:spPr>
              <a:xfrm>
                <a:off x="584225" y="1349560"/>
                <a:ext cx="11055325" cy="5057775"/>
              </a:xfrm>
              <a:ln>
                <a:noFill/>
                <a:prstDash val="dash"/>
              </a:ln>
            </p:spPr>
            <p:txBody>
              <a:bodyPr>
                <a:noAutofit/>
              </a:bodyPr>
              <a:lstStyle/>
              <a:p>
                <a:pPr>
                  <a:lnSpc>
                    <a:spcPct val="110000"/>
                  </a:lnSpc>
                </a:pPr>
                <a:r>
                  <a:rPr lang="zh-CN" altLang="en-US" sz="2800" b="1" kern="100" dirty="0">
                    <a:latin typeface="Microsoft YaHei" panose="020B0503020204020204" pitchFamily="34" charset="-122"/>
                    <a:ea typeface="Microsoft YaHei" panose="020B0503020204020204" pitchFamily="34" charset="-122"/>
                    <a:cs typeface="Times New Roman" panose="02020603050405020304" pitchFamily="18" charset="0"/>
                  </a:rPr>
                  <a:t>时间复杂度</a:t>
                </a:r>
                <a:r>
                  <a:rPr lang="zh-CN" altLang="en-US" sz="2800" kern="100" dirty="0">
                    <a:latin typeface="Microsoft YaHei" panose="020B0503020204020204" pitchFamily="34" charset="-122"/>
                    <a:ea typeface="Microsoft YaHei" panose="020B0503020204020204" pitchFamily="34" charset="-122"/>
                    <a:cs typeface="Times New Roman" panose="02020603050405020304" pitchFamily="18" charset="0"/>
                  </a:rPr>
                  <a:t>：</a:t>
                </a:r>
                <a:r>
                  <a:rPr lang="zh-CN" altLang="en-US" sz="2800" kern="100" dirty="0">
                    <a:effectLst/>
                    <a:latin typeface="Microsoft YaHei" panose="020B0503020204020204" pitchFamily="34" charset="-122"/>
                    <a:ea typeface="Microsoft YaHei" panose="020B0503020204020204" pitchFamily="34" charset="-122"/>
                    <a:cs typeface="Times New Roman" panose="02020603050405020304" pitchFamily="18" charset="0"/>
                  </a:rPr>
                  <a:t>桶排序的效率主要取决于两个因素：映射函数和桶的数量。如果映射函数不能把元素较均匀地分配到各个桶，或者桶的数量很少，就会存在大量桶内排序的代价。假设映射函数把元素均匀地分配到 </a:t>
                </a:r>
                <a14:m>
                  <m:oMath xmlns:m="http://schemas.openxmlformats.org/officeDocument/2006/math">
                    <m:r>
                      <a:rPr lang="en-US" altLang="zh-CN" sz="2800" i="1" kern="100" dirty="0" smtClean="0">
                        <a:effectLst/>
                        <a:latin typeface="Cambria Math" panose="02040503050406030204" pitchFamily="18" charset="0"/>
                        <a:ea typeface="Microsoft YaHei" panose="020B0503020204020204" pitchFamily="34" charset="-122"/>
                        <a:cs typeface="Times New Roman" panose="02020603050405020304" pitchFamily="18" charset="0"/>
                      </a:rPr>
                      <m:t>𝑘</m:t>
                    </m:r>
                  </m:oMath>
                </a14:m>
                <a:r>
                  <a:rPr lang="zh-CN" altLang="en-US" sz="2800" kern="100" dirty="0">
                    <a:effectLst/>
                    <a:latin typeface="Microsoft YaHei" panose="020B0503020204020204" pitchFamily="34" charset="-122"/>
                    <a:ea typeface="Microsoft YaHei" panose="020B0503020204020204" pitchFamily="34" charset="-122"/>
                    <a:cs typeface="Times New Roman" panose="02020603050405020304" pitchFamily="18" charset="0"/>
                  </a:rPr>
                  <a:t> 个桶，此时桶排序的平均时间复杂度为</a:t>
                </a:r>
                <a:endParaRPr lang="en-US" altLang="zh-CN" sz="28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p>
                <a:pPr>
                  <a:lnSpc>
                    <a:spcPct val="110000"/>
                  </a:lnSpc>
                </a:pPr>
                <a14:m>
                  <m:oMathPara xmlns:m="http://schemas.openxmlformats.org/officeDocument/2006/math">
                    <m:oMathParaPr>
                      <m:jc m:val="centerGroup"/>
                    </m:oMathParaPr>
                    <m:oMath xmlns:m="http://schemas.openxmlformats.org/officeDocument/2006/math">
                      <m:r>
                        <a:rPr lang="en-US" altLang="zh-CN" sz="2800" b="0" i="1" kern="100" smtClean="0">
                          <a:effectLst/>
                          <a:latin typeface="Cambria Math" panose="02040503050406030204" pitchFamily="18" charset="0"/>
                          <a:ea typeface="Microsoft YaHei" panose="020B0503020204020204" pitchFamily="34" charset="-122"/>
                          <a:cs typeface="Times New Roman" panose="02020603050405020304" pitchFamily="18" charset="0"/>
                        </a:rPr>
                        <m:t>𝑂</m:t>
                      </m:r>
                      <m:d>
                        <m:dPr>
                          <m:ctrlPr>
                            <a:rPr lang="en-US" altLang="zh-CN" sz="2800" b="0" i="1" kern="100" smtClean="0">
                              <a:effectLst/>
                              <a:latin typeface="Cambria Math" panose="02040503050406030204" pitchFamily="18" charset="0"/>
                              <a:ea typeface="Microsoft YaHei" panose="020B0503020204020204" pitchFamily="34" charset="-122"/>
                              <a:cs typeface="Times New Roman" panose="02020603050405020304" pitchFamily="18" charset="0"/>
                            </a:rPr>
                          </m:ctrlPr>
                        </m:dPr>
                        <m:e>
                          <m:r>
                            <a:rPr lang="en-US" altLang="zh-CN" sz="2800" b="0" i="1" kern="100" smtClean="0">
                              <a:effectLst/>
                              <a:latin typeface="Cambria Math" panose="02040503050406030204" pitchFamily="18" charset="0"/>
                              <a:ea typeface="Microsoft YaHei" panose="020B0503020204020204" pitchFamily="34" charset="-122"/>
                              <a:cs typeface="Times New Roman" panose="02020603050405020304" pitchFamily="18" charset="0"/>
                            </a:rPr>
                            <m:t>𝑛</m:t>
                          </m:r>
                          <m:r>
                            <a:rPr lang="en-US" altLang="zh-CN" sz="2800" b="0" i="1" kern="100" smtClean="0">
                              <a:effectLst/>
                              <a:latin typeface="Cambria Math" panose="02040503050406030204" pitchFamily="18" charset="0"/>
                              <a:ea typeface="Microsoft YaHei" panose="020B0503020204020204" pitchFamily="34" charset="-122"/>
                              <a:cs typeface="Times New Roman" panose="02020603050405020304" pitchFamily="18" charset="0"/>
                            </a:rPr>
                            <m:t>+</m:t>
                          </m:r>
                          <m:f>
                            <m:fPr>
                              <m:ctrlPr>
                                <a:rPr lang="en-US" altLang="zh-CN" sz="2800" i="1" kern="100" smtClean="0">
                                  <a:effectLst/>
                                  <a:latin typeface="Cambria Math" panose="02040503050406030204" pitchFamily="18" charset="0"/>
                                  <a:ea typeface="Microsoft YaHei" panose="020B0503020204020204" pitchFamily="34" charset="-122"/>
                                  <a:cs typeface="Times New Roman" panose="02020603050405020304" pitchFamily="18" charset="0"/>
                                </a:rPr>
                              </m:ctrlPr>
                            </m:fPr>
                            <m:num>
                              <m:sSup>
                                <m:sSupPr>
                                  <m:ctrlPr>
                                    <a:rPr lang="en-US" altLang="zh-CN" sz="2800" b="0" i="1" kern="100" smtClean="0">
                                      <a:effectLst/>
                                      <a:latin typeface="Cambria Math" panose="02040503050406030204" pitchFamily="18" charset="0"/>
                                      <a:ea typeface="Microsoft YaHei" panose="020B0503020204020204" pitchFamily="34" charset="-122"/>
                                      <a:cs typeface="Times New Roman" panose="02020603050405020304" pitchFamily="18" charset="0"/>
                                    </a:rPr>
                                  </m:ctrlPr>
                                </m:sSupPr>
                                <m:e>
                                  <m:r>
                                    <a:rPr lang="en-US" altLang="zh-CN" sz="2800" b="0" i="1" kern="100" smtClean="0">
                                      <a:effectLst/>
                                      <a:latin typeface="Cambria Math" panose="02040503050406030204" pitchFamily="18" charset="0"/>
                                      <a:ea typeface="Microsoft YaHei" panose="020B0503020204020204" pitchFamily="34" charset="-122"/>
                                      <a:cs typeface="Times New Roman" panose="02020603050405020304" pitchFamily="18" charset="0"/>
                                    </a:rPr>
                                    <m:t>𝑛</m:t>
                                  </m:r>
                                </m:e>
                                <m:sup>
                                  <m:r>
                                    <a:rPr lang="en-US" altLang="zh-CN" sz="2800" b="0" i="1" kern="100" smtClean="0">
                                      <a:effectLst/>
                                      <a:latin typeface="Cambria Math" panose="02040503050406030204" pitchFamily="18" charset="0"/>
                                      <a:ea typeface="Microsoft YaHei" panose="020B0503020204020204" pitchFamily="34" charset="-122"/>
                                      <a:cs typeface="Times New Roman" panose="02020603050405020304" pitchFamily="18" charset="0"/>
                                    </a:rPr>
                                    <m:t>2</m:t>
                                  </m:r>
                                </m:sup>
                              </m:sSup>
                            </m:num>
                            <m:den>
                              <m:r>
                                <a:rPr lang="en-US" altLang="zh-CN" sz="2800" b="0" i="1" kern="100" smtClean="0">
                                  <a:effectLst/>
                                  <a:latin typeface="Cambria Math" panose="02040503050406030204" pitchFamily="18" charset="0"/>
                                  <a:ea typeface="Microsoft YaHei" panose="020B0503020204020204" pitchFamily="34" charset="-122"/>
                                  <a:cs typeface="Times New Roman" panose="02020603050405020304" pitchFamily="18" charset="0"/>
                                </a:rPr>
                                <m:t>𝑘</m:t>
                              </m:r>
                            </m:den>
                          </m:f>
                          <m:r>
                            <a:rPr lang="en-US" altLang="zh-CN" sz="2800" b="0" i="1" kern="100" smtClean="0">
                              <a:effectLst/>
                              <a:latin typeface="Cambria Math" panose="02040503050406030204" pitchFamily="18" charset="0"/>
                              <a:ea typeface="Microsoft YaHei" panose="020B0503020204020204" pitchFamily="34" charset="-122"/>
                              <a:cs typeface="Times New Roman" panose="02020603050405020304" pitchFamily="18" charset="0"/>
                            </a:rPr>
                            <m:t>+</m:t>
                          </m:r>
                          <m:r>
                            <a:rPr lang="en-US" altLang="zh-CN" sz="2800" b="0" i="1" kern="100" smtClean="0">
                              <a:effectLst/>
                              <a:latin typeface="Cambria Math" panose="02040503050406030204" pitchFamily="18" charset="0"/>
                              <a:ea typeface="Microsoft YaHei" panose="020B0503020204020204" pitchFamily="34" charset="-122"/>
                              <a:cs typeface="Times New Roman" panose="02020603050405020304" pitchFamily="18" charset="0"/>
                            </a:rPr>
                            <m:t>𝑘</m:t>
                          </m:r>
                        </m:e>
                      </m:d>
                    </m:oMath>
                  </m:oMathPara>
                </a14:m>
                <a:endParaRPr lang="en-US" altLang="zh-CN" sz="28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p>
                <a:pPr>
                  <a:lnSpc>
                    <a:spcPct val="110000"/>
                  </a:lnSpc>
                </a:pPr>
                <a:r>
                  <a:rPr lang="zh-CN" altLang="en-US" sz="2800" b="1" kern="100" dirty="0">
                    <a:latin typeface="Microsoft YaHei" panose="020B0503020204020204" pitchFamily="34" charset="-122"/>
                    <a:ea typeface="Microsoft YaHei" panose="020B0503020204020204" pitchFamily="34" charset="-122"/>
                    <a:cs typeface="Times New Roman" panose="02020603050405020304" pitchFamily="18" charset="0"/>
                  </a:rPr>
                  <a:t>空间复杂度</a:t>
                </a:r>
                <a:r>
                  <a:rPr lang="zh-CN" altLang="en-US" sz="2800" kern="100" dirty="0">
                    <a:effectLst/>
                    <a:latin typeface="Microsoft YaHei" panose="020B0503020204020204" pitchFamily="34" charset="-122"/>
                    <a:ea typeface="Microsoft YaHei" panose="020B0503020204020204" pitchFamily="34" charset="-122"/>
                    <a:cs typeface="Times New Roman" panose="02020603050405020304" pitchFamily="18" charset="0"/>
                  </a:rPr>
                  <a:t>：桶排序的空间复杂度为 </a:t>
                </a:r>
                <a14:m>
                  <m:oMath xmlns:m="http://schemas.openxmlformats.org/officeDocument/2006/math">
                    <m:r>
                      <a:rPr lang="en-US" altLang="zh-CN" sz="2800" i="1" kern="100" smtClean="0">
                        <a:latin typeface="Cambria Math" panose="02040503050406030204" pitchFamily="18" charset="0"/>
                        <a:ea typeface="Microsoft YaHei" panose="020B0503020204020204" pitchFamily="34" charset="-122"/>
                        <a:cs typeface="Times New Roman" panose="02020603050405020304" pitchFamily="18" charset="0"/>
                      </a:rPr>
                      <m:t>𝑂</m:t>
                    </m:r>
                    <m:r>
                      <a:rPr lang="en-US" altLang="zh-CN" sz="2800" i="1" kern="100" smtClean="0">
                        <a:latin typeface="Cambria Math" panose="02040503050406030204" pitchFamily="18" charset="0"/>
                        <a:ea typeface="Microsoft YaHei" panose="020B0503020204020204" pitchFamily="34" charset="-122"/>
                        <a:cs typeface="Times New Roman" panose="02020603050405020304" pitchFamily="18" charset="0"/>
                      </a:rPr>
                      <m:t>(</m:t>
                    </m:r>
                    <m:r>
                      <a:rPr lang="en-US" altLang="zh-CN" sz="2800" i="1" kern="100" smtClean="0">
                        <a:latin typeface="Cambria Math" panose="02040503050406030204" pitchFamily="18" charset="0"/>
                        <a:ea typeface="Microsoft YaHei" panose="020B0503020204020204" pitchFamily="34" charset="-122"/>
                        <a:cs typeface="Times New Roman" panose="02020603050405020304" pitchFamily="18" charset="0"/>
                      </a:rPr>
                      <m:t>𝑛</m:t>
                    </m:r>
                    <m:r>
                      <a:rPr lang="en-US" altLang="zh-CN" sz="2800" i="1" kern="100" smtClean="0">
                        <a:latin typeface="Cambria Math" panose="02040503050406030204" pitchFamily="18" charset="0"/>
                        <a:ea typeface="Microsoft YaHei" panose="020B0503020204020204" pitchFamily="34" charset="-122"/>
                        <a:cs typeface="Times New Roman" panose="02020603050405020304" pitchFamily="18" charset="0"/>
                      </a:rPr>
                      <m:t>+</m:t>
                    </m:r>
                    <m:r>
                      <a:rPr lang="en-US" altLang="zh-CN" sz="2800" i="1" kern="100" smtClean="0">
                        <a:latin typeface="Cambria Math" panose="02040503050406030204" pitchFamily="18" charset="0"/>
                        <a:ea typeface="Microsoft YaHei" panose="020B0503020204020204" pitchFamily="34" charset="-122"/>
                        <a:cs typeface="Times New Roman" panose="02020603050405020304" pitchFamily="18" charset="0"/>
                      </a:rPr>
                      <m:t>𝑘</m:t>
                    </m:r>
                    <m:r>
                      <a:rPr lang="en-US" altLang="zh-CN" sz="2800" b="0" i="0" kern="100" smtClean="0">
                        <a:latin typeface="Cambria Math" panose="02040503050406030204" pitchFamily="18" charset="0"/>
                        <a:ea typeface="Microsoft YaHei" panose="020B0503020204020204" pitchFamily="34" charset="-122"/>
                        <a:cs typeface="Times New Roman" panose="02020603050405020304" pitchFamily="18" charset="0"/>
                      </a:rPr>
                      <m:t>)</m:t>
                    </m:r>
                  </m:oMath>
                </a14:m>
                <a:r>
                  <a:rPr lang="zh-CN" altLang="en-US" sz="2800" dirty="0">
                    <a:latin typeface="Microsoft YaHei" panose="020B0503020204020204" pitchFamily="34" charset="-122"/>
                    <a:ea typeface="Microsoft YaHei" panose="020B0503020204020204" pitchFamily="34" charset="-122"/>
                  </a:rPr>
                  <a:t>。</a:t>
                </a:r>
                <a:endParaRPr lang="en-US" altLang="zh-CN" sz="2800" dirty="0">
                  <a:latin typeface="Microsoft YaHei" panose="020B0503020204020204" pitchFamily="34" charset="-122"/>
                  <a:ea typeface="Microsoft YaHei" panose="020B0503020204020204" pitchFamily="34" charset="-122"/>
                </a:endParaRPr>
              </a:p>
            </p:txBody>
          </p:sp>
        </mc:Choice>
        <mc:Fallback xmlns="">
          <p:sp>
            <p:nvSpPr>
              <p:cNvPr id="5" name="内容占位符 4"/>
              <p:cNvSpPr>
                <a:spLocks noGrp="1" noRot="1" noChangeAspect="1" noMove="1" noResize="1" noEditPoints="1" noAdjustHandles="1" noChangeArrowheads="1" noChangeShapeType="1" noTextEdit="1"/>
              </p:cNvSpPr>
              <p:nvPr>
                <p:ph idx="11"/>
              </p:nvPr>
            </p:nvSpPr>
            <p:spPr>
              <a:xfrm>
                <a:off x="584225" y="1349560"/>
                <a:ext cx="11055325" cy="5057775"/>
              </a:xfrm>
              <a:blipFill>
                <a:blip r:embed="rId3"/>
                <a:stretch>
                  <a:fillRect l="-1148" t="-1003"/>
                </a:stretch>
              </a:blipFill>
              <a:ln>
                <a:noFill/>
                <a:prstDash val="dash"/>
              </a:ln>
            </p:spPr>
            <p:txBody>
              <a:bodyPr/>
              <a:lstStyle/>
              <a:p>
                <a:r>
                  <a:rPr lang="zh-CN" altLang="en-US">
                    <a:noFill/>
                  </a:rPr>
                  <a:t> </a:t>
                </a:r>
              </a:p>
            </p:txBody>
          </p:sp>
        </mc:Fallback>
      </mc:AlternateContent>
      <p:sp>
        <p:nvSpPr>
          <p:cNvPr id="10" name="文本框 9">
            <a:extLst>
              <a:ext uri="{FF2B5EF4-FFF2-40B4-BE49-F238E27FC236}">
                <a16:creationId xmlns:a16="http://schemas.microsoft.com/office/drawing/2014/main" id="{CB4B7E5F-26B2-5A40-8D17-7DB0E0AF4E7B}"/>
              </a:ext>
            </a:extLst>
          </p:cNvPr>
          <p:cNvSpPr txBox="1"/>
          <p:nvPr/>
        </p:nvSpPr>
        <p:spPr>
          <a:xfrm>
            <a:off x="4362192" y="5216052"/>
            <a:ext cx="3467616" cy="584775"/>
          </a:xfrm>
          <a:prstGeom prst="rect">
            <a:avLst/>
          </a:prstGeom>
          <a:noFill/>
        </p:spPr>
        <p:txBody>
          <a:bodyPr wrap="none" rtlCol="0">
            <a:spAutoFit/>
          </a:bodyPr>
          <a:lstStyle/>
          <a:p>
            <a:r>
              <a:rPr lang="zh-CN" altLang="en-US" sz="3200" b="1" dirty="0">
                <a:latin typeface="Microsoft YaHei" panose="020B0503020204020204" pitchFamily="34" charset="-122"/>
                <a:ea typeface="Microsoft YaHei" panose="020B0503020204020204" pitchFamily="34" charset="-122"/>
              </a:rPr>
              <a:t>桶排序是稳定的。</a:t>
            </a:r>
            <a:endParaRPr lang="en-US" altLang="zh-CN" sz="3200" b="1"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542076198"/>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10.7.2</a:t>
            </a:r>
            <a:r>
              <a:rPr lang="zh-CN" altLang="en-US" dirty="0"/>
              <a:t>  基数排序</a:t>
            </a:r>
          </a:p>
        </p:txBody>
      </p:sp>
      <p:sp>
        <p:nvSpPr>
          <p:cNvPr id="3" name="副标题 2"/>
          <p:cNvSpPr>
            <a:spLocks noGrp="1"/>
          </p:cNvSpPr>
          <p:nvPr>
            <p:ph type="subTitle" idx="1"/>
          </p:nvPr>
        </p:nvSpPr>
        <p:spPr/>
        <p:txBody>
          <a:bodyPr/>
          <a:lstStyle/>
          <a:p>
            <a:r>
              <a:rPr lang="en-US" altLang="zh-CN" dirty="0"/>
              <a:t>10.7.2</a:t>
            </a:r>
            <a:r>
              <a:rPr lang="zh-CN" altLang="en-US" dirty="0"/>
              <a:t> 基数排序</a:t>
            </a:r>
          </a:p>
        </p:txBody>
      </p:sp>
      <p:sp>
        <p:nvSpPr>
          <p:cNvPr id="4" name="文本占位符 3"/>
          <p:cNvSpPr>
            <a:spLocks noGrp="1"/>
          </p:cNvSpPr>
          <p:nvPr>
            <p:ph type="body" idx="10"/>
          </p:nvPr>
        </p:nvSpPr>
        <p:spPr/>
        <p:txBody>
          <a:bodyPr/>
          <a:lstStyle/>
          <a:p>
            <a:r>
              <a:rPr lang="zh-CN" altLang="en-US" dirty="0"/>
              <a:t>数据结构</a:t>
            </a:r>
          </a:p>
        </p:txBody>
      </p:sp>
      <mc:AlternateContent xmlns:mc="http://schemas.openxmlformats.org/markup-compatibility/2006" xmlns:a14="http://schemas.microsoft.com/office/drawing/2010/main">
        <mc:Choice Requires="a14">
          <p:sp>
            <p:nvSpPr>
              <p:cNvPr id="5" name="内容占位符 4"/>
              <p:cNvSpPr>
                <a:spLocks noGrp="1"/>
              </p:cNvSpPr>
              <p:nvPr>
                <p:ph idx="11"/>
              </p:nvPr>
            </p:nvSpPr>
            <p:spPr>
              <a:ln>
                <a:noFill/>
                <a:prstDash val="dash"/>
              </a:ln>
            </p:spPr>
            <p:txBody>
              <a:bodyPr>
                <a:normAutofit/>
              </a:bodyPr>
              <a:lstStyle/>
              <a:p>
                <a:pPr>
                  <a:lnSpc>
                    <a:spcPct val="110000"/>
                  </a:lnSpc>
                </a:pPr>
                <a:r>
                  <a:rPr lang="zh-CN" altLang="en-US" sz="2800" b="1" dirty="0"/>
                  <a:t>核心思路</a:t>
                </a:r>
                <a:r>
                  <a:rPr lang="zh-CN" altLang="en-US" sz="2800" dirty="0"/>
                  <a:t>：将待排序元素转换成基于基数的元组表示，再对这些元组进行排序。对于十进制整数，以 </a:t>
                </a:r>
                <a:r>
                  <a:rPr lang="en-US" altLang="zh-CN" sz="2800" dirty="0"/>
                  <a:t>10</a:t>
                </a:r>
                <a:r>
                  <a:rPr lang="zh-CN" altLang="en-US" sz="2800" dirty="0"/>
                  <a:t> 为基数，则每个数的元组表示为由各个数位依次组成的列表，即 </a:t>
                </a:r>
                <a:endParaRPr lang="en-US" altLang="zh-CN" sz="2800" dirty="0"/>
              </a:p>
              <a:p>
                <a:pPr>
                  <a:lnSpc>
                    <a:spcPct val="110000"/>
                  </a:lnSpc>
                </a:pPr>
                <a14:m>
                  <m:oMathPara xmlns:m="http://schemas.openxmlformats.org/officeDocument/2006/math">
                    <m:oMathParaPr>
                      <m:jc m:val="centerGroup"/>
                    </m:oMathParaPr>
                    <m:oMath xmlns:m="http://schemas.openxmlformats.org/officeDocument/2006/math">
                      <m:sSub>
                        <m:sSubPr>
                          <m:ctrlPr>
                            <a:rPr lang="zh-CN" altLang="zh-CN" sz="2800" i="1" kern="100" dirty="0" smtClean="0">
                              <a:effectLst/>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2800" i="1" kern="100" dirty="0" smtClean="0">
                              <a:effectLst/>
                              <a:latin typeface="Cambria Math" panose="02040503050406030204" pitchFamily="18" charset="0"/>
                              <a:ea typeface="宋体" panose="02010600030101010101" pitchFamily="2" charset="-122"/>
                              <a:cs typeface="Times New Roman" panose="02020603050405020304" pitchFamily="18" charset="0"/>
                            </a:rPr>
                            <m:t>𝑎</m:t>
                          </m:r>
                        </m:e>
                        <m:sub>
                          <m:r>
                            <a:rPr lang="en-US" altLang="zh-CN" sz="2800" i="1" kern="100" dirty="0" err="1" smtClean="0">
                              <a:effectLst/>
                              <a:latin typeface="Cambria Math" panose="02040503050406030204" pitchFamily="18" charset="0"/>
                              <a:ea typeface="宋体" panose="02010600030101010101" pitchFamily="2" charset="-122"/>
                              <a:cs typeface="Times New Roman" panose="02020603050405020304" pitchFamily="18" charset="0"/>
                            </a:rPr>
                            <m:t>𝑖</m:t>
                          </m:r>
                        </m:sub>
                      </m:sSub>
                      <m:r>
                        <a:rPr lang="en-US" altLang="zh-CN" sz="2800" i="1" kern="100" dirty="0" smtClean="0">
                          <a:effectLst/>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altLang="zh-CN" sz="2800" i="1" kern="100" dirty="0">
                              <a:latin typeface="Cambria Math" panose="02040503050406030204" pitchFamily="18" charset="0"/>
                              <a:ea typeface="宋体" panose="02010600030101010101" pitchFamily="2" charset="-122"/>
                              <a:cs typeface="Times New Roman" panose="02020603050405020304" pitchFamily="18" charset="0"/>
                            </a:rPr>
                          </m:ctrlPr>
                        </m:sSubSupPr>
                        <m:e>
                          <m:r>
                            <a:rPr lang="en-US" altLang="zh-CN" sz="2800" i="1" kern="100" dirty="0">
                              <a:latin typeface="Cambria Math" panose="02040503050406030204" pitchFamily="18" charset="0"/>
                              <a:ea typeface="宋体" panose="02010600030101010101" pitchFamily="2" charset="-122"/>
                              <a:cs typeface="Times New Roman" panose="02020603050405020304" pitchFamily="18" charset="0"/>
                            </a:rPr>
                            <m:t>𝑣</m:t>
                          </m:r>
                        </m:e>
                        <m:sub>
                          <m:r>
                            <a:rPr lang="en-US" altLang="zh-CN" sz="2800" i="1" kern="100" dirty="0">
                              <a:latin typeface="Cambria Math" panose="02040503050406030204" pitchFamily="18" charset="0"/>
                              <a:ea typeface="宋体" panose="02010600030101010101" pitchFamily="2" charset="-122"/>
                              <a:cs typeface="Times New Roman" panose="02020603050405020304" pitchFamily="18" charset="0"/>
                            </a:rPr>
                            <m:t>𝑖</m:t>
                          </m:r>
                        </m:sub>
                        <m:sup>
                          <m:r>
                            <a:rPr lang="en-US" altLang="zh-CN" sz="2800" b="0" i="1" kern="100" dirty="0" smtClean="0">
                              <a:latin typeface="Cambria Math" panose="02040503050406030204" pitchFamily="18" charset="0"/>
                              <a:ea typeface="宋体" panose="02010600030101010101" pitchFamily="2" charset="-122"/>
                              <a:cs typeface="Times New Roman" panose="02020603050405020304" pitchFamily="18" charset="0"/>
                            </a:rPr>
                            <m:t>1</m:t>
                          </m:r>
                        </m:sup>
                      </m:sSubSup>
                      <m:sSup>
                        <m:sSupPr>
                          <m:ctrlPr>
                            <a:rPr lang="zh-CN" altLang="zh-CN" sz="2800" i="1" kern="100" dirty="0" smtClean="0">
                              <a:effectLst/>
                              <a:latin typeface="Cambria Math" panose="02040503050406030204" pitchFamily="18" charset="0"/>
                              <a:ea typeface="宋体" panose="02010600030101010101" pitchFamily="2" charset="-122"/>
                              <a:cs typeface="Times New Roman" panose="02020603050405020304" pitchFamily="18" charset="0"/>
                            </a:rPr>
                          </m:ctrlPr>
                        </m:sSupPr>
                        <m:e>
                          <m:r>
                            <a:rPr lang="en-US" altLang="zh-CN" sz="2800" i="1" kern="100" dirty="0" smtClean="0">
                              <a:effectLst/>
                              <a:latin typeface="Cambria Math" panose="02040503050406030204" pitchFamily="18" charset="0"/>
                              <a:ea typeface="宋体" panose="02010600030101010101" pitchFamily="2" charset="-122"/>
                              <a:cs typeface="Times New Roman" panose="02020603050405020304" pitchFamily="18" charset="0"/>
                            </a:rPr>
                            <m:t>10</m:t>
                          </m:r>
                        </m:e>
                        <m:sup>
                          <m:r>
                            <a:rPr lang="en-US" altLang="zh-CN" sz="2800" i="1" kern="100" dirty="0">
                              <a:effectLst/>
                              <a:latin typeface="Cambria Math" panose="02040503050406030204" pitchFamily="18" charset="0"/>
                              <a:ea typeface="宋体" panose="02010600030101010101" pitchFamily="2" charset="-122"/>
                              <a:cs typeface="Times New Roman" panose="02020603050405020304" pitchFamily="18" charset="0"/>
                            </a:rPr>
                            <m:t>𝑑</m:t>
                          </m:r>
                          <m:r>
                            <a:rPr lang="en-US" altLang="zh-CN" sz="2800" i="1" kern="100" dirty="0">
                              <a:effectLst/>
                              <a:latin typeface="Cambria Math" panose="02040503050406030204" pitchFamily="18" charset="0"/>
                              <a:ea typeface="宋体" panose="02010600030101010101" pitchFamily="2" charset="-122"/>
                              <a:cs typeface="Times New Roman" panose="02020603050405020304" pitchFamily="18" charset="0"/>
                            </a:rPr>
                            <m:t>−1</m:t>
                          </m:r>
                        </m:sup>
                      </m:sSup>
                      <m:r>
                        <a:rPr lang="en-US" altLang="zh-CN" sz="2800" i="1" kern="100" dirty="0" smtClean="0">
                          <a:effectLst/>
                          <a:latin typeface="Cambria Math" panose="02040503050406030204" pitchFamily="18" charset="0"/>
                          <a:ea typeface="宋体" panose="02010600030101010101" pitchFamily="2" charset="-122"/>
                          <a:cs typeface="Times New Roman" panose="02020603050405020304" pitchFamily="18" charset="0"/>
                        </a:rPr>
                        <m:t>+</m:t>
                      </m:r>
                      <m:sSup>
                        <m:sSupPr>
                          <m:ctrlPr>
                            <a:rPr lang="zh-CN" altLang="zh-CN" sz="2800" i="1" kern="100" dirty="0">
                              <a:effectLst/>
                              <a:latin typeface="Cambria Math" panose="02040503050406030204" pitchFamily="18" charset="0"/>
                              <a:ea typeface="宋体" panose="02010600030101010101" pitchFamily="2" charset="-122"/>
                              <a:cs typeface="Times New Roman" panose="02020603050405020304" pitchFamily="18" charset="0"/>
                            </a:rPr>
                          </m:ctrlPr>
                        </m:sSupPr>
                        <m:e>
                          <m:sSubSup>
                            <m:sSubSupPr>
                              <m:ctrlPr>
                                <a:rPr lang="zh-CN" altLang="zh-CN" sz="2800" i="1" kern="100" dirty="0">
                                  <a:latin typeface="Cambria Math" panose="02040503050406030204" pitchFamily="18" charset="0"/>
                                  <a:ea typeface="宋体" panose="02010600030101010101" pitchFamily="2" charset="-122"/>
                                  <a:cs typeface="Times New Roman" panose="02020603050405020304" pitchFamily="18" charset="0"/>
                                </a:rPr>
                              </m:ctrlPr>
                            </m:sSubSupPr>
                            <m:e>
                              <m:r>
                                <a:rPr lang="en-US" altLang="zh-CN" sz="2800" i="1" kern="100" dirty="0">
                                  <a:latin typeface="Cambria Math" panose="02040503050406030204" pitchFamily="18" charset="0"/>
                                  <a:ea typeface="宋体" panose="02010600030101010101" pitchFamily="2" charset="-122"/>
                                  <a:cs typeface="Times New Roman" panose="02020603050405020304" pitchFamily="18" charset="0"/>
                                </a:rPr>
                                <m:t>𝑣</m:t>
                              </m:r>
                            </m:e>
                            <m:sub>
                              <m:r>
                                <a:rPr lang="en-US" altLang="zh-CN" sz="2800" i="1" kern="100" dirty="0">
                                  <a:latin typeface="Cambria Math" panose="02040503050406030204" pitchFamily="18" charset="0"/>
                                  <a:ea typeface="宋体" panose="02010600030101010101" pitchFamily="2" charset="-122"/>
                                  <a:cs typeface="Times New Roman" panose="02020603050405020304" pitchFamily="18" charset="0"/>
                                </a:rPr>
                                <m:t>𝑖</m:t>
                              </m:r>
                            </m:sub>
                            <m:sup>
                              <m:r>
                                <a:rPr lang="en-US" altLang="zh-CN" sz="2800" b="0" i="1" kern="100" dirty="0" smtClean="0">
                                  <a:latin typeface="Cambria Math" panose="02040503050406030204" pitchFamily="18" charset="0"/>
                                  <a:ea typeface="宋体" panose="02010600030101010101" pitchFamily="2" charset="-122"/>
                                  <a:cs typeface="Times New Roman" panose="02020603050405020304" pitchFamily="18" charset="0"/>
                                </a:rPr>
                                <m:t>2</m:t>
                              </m:r>
                            </m:sup>
                          </m:sSubSup>
                          <m:r>
                            <a:rPr lang="en-US" altLang="zh-CN" sz="2800" i="1" kern="100" dirty="0" smtClean="0">
                              <a:effectLst/>
                              <a:latin typeface="Cambria Math" panose="02040503050406030204" pitchFamily="18" charset="0"/>
                              <a:ea typeface="宋体" panose="02010600030101010101" pitchFamily="2" charset="-122"/>
                              <a:cs typeface="Times New Roman" panose="02020603050405020304" pitchFamily="18" charset="0"/>
                            </a:rPr>
                            <m:t>10</m:t>
                          </m:r>
                        </m:e>
                        <m:sup>
                          <m:r>
                            <a:rPr lang="en-US" altLang="zh-CN" sz="2800" i="1" kern="100" dirty="0">
                              <a:effectLst/>
                              <a:latin typeface="Cambria Math" panose="02040503050406030204" pitchFamily="18" charset="0"/>
                              <a:ea typeface="宋体" panose="02010600030101010101" pitchFamily="2" charset="-122"/>
                              <a:cs typeface="Times New Roman" panose="02020603050405020304" pitchFamily="18" charset="0"/>
                            </a:rPr>
                            <m:t>𝑑</m:t>
                          </m:r>
                          <m:r>
                            <a:rPr lang="en-US" altLang="zh-CN" sz="2800" i="1" kern="100" dirty="0">
                              <a:effectLst/>
                              <a:latin typeface="Cambria Math" panose="02040503050406030204" pitchFamily="18" charset="0"/>
                              <a:ea typeface="宋体" panose="02010600030101010101" pitchFamily="2" charset="-122"/>
                              <a:cs typeface="Times New Roman" panose="02020603050405020304" pitchFamily="18" charset="0"/>
                            </a:rPr>
                            <m:t>−2</m:t>
                          </m:r>
                        </m:sup>
                      </m:sSup>
                      <m:r>
                        <a:rPr lang="en-US" altLang="zh-CN" sz="2800" i="1" kern="100" dirty="0" smtClean="0">
                          <a:effectLst/>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altLang="zh-CN" sz="2800" i="1" kern="100" dirty="0">
                              <a:effectLst/>
                              <a:latin typeface="Cambria Math" panose="02040503050406030204" pitchFamily="18" charset="0"/>
                              <a:ea typeface="宋体" panose="02010600030101010101" pitchFamily="2" charset="-122"/>
                              <a:cs typeface="Times New Roman" panose="02020603050405020304" pitchFamily="18" charset="0"/>
                            </a:rPr>
                          </m:ctrlPr>
                        </m:sSubSupPr>
                        <m:e>
                          <m:r>
                            <a:rPr lang="en-US" altLang="zh-CN" sz="2800" i="1" kern="100" dirty="0" smtClean="0">
                              <a:effectLst/>
                              <a:latin typeface="Cambria Math" panose="02040503050406030204" pitchFamily="18" charset="0"/>
                              <a:ea typeface="宋体" panose="02010600030101010101" pitchFamily="2" charset="-122"/>
                              <a:cs typeface="Times New Roman" panose="02020603050405020304" pitchFamily="18" charset="0"/>
                            </a:rPr>
                            <m:t>𝑣</m:t>
                          </m:r>
                        </m:e>
                        <m:sub>
                          <m:r>
                            <a:rPr lang="en-US" altLang="zh-CN" sz="2800" i="1" kern="100" dirty="0">
                              <a:effectLst/>
                              <a:latin typeface="Cambria Math" panose="02040503050406030204" pitchFamily="18" charset="0"/>
                              <a:ea typeface="宋体" panose="02010600030101010101" pitchFamily="2" charset="-122"/>
                              <a:cs typeface="Times New Roman" panose="02020603050405020304" pitchFamily="18" charset="0"/>
                            </a:rPr>
                            <m:t>𝑖</m:t>
                          </m:r>
                        </m:sub>
                        <m:sup>
                          <m:r>
                            <a:rPr lang="en-US" altLang="zh-CN" sz="2800" i="1" kern="100" dirty="0">
                              <a:effectLst/>
                              <a:latin typeface="Cambria Math" panose="02040503050406030204" pitchFamily="18" charset="0"/>
                              <a:ea typeface="宋体" panose="02010600030101010101" pitchFamily="2" charset="-122"/>
                              <a:cs typeface="Times New Roman" panose="02020603050405020304" pitchFamily="18" charset="0"/>
                            </a:rPr>
                            <m:t>𝑑</m:t>
                          </m:r>
                        </m:sup>
                      </m:sSubSup>
                      <m:sSup>
                        <m:sSupPr>
                          <m:ctrlPr>
                            <a:rPr lang="zh-CN" altLang="zh-CN" sz="2800" i="1" kern="100" dirty="0">
                              <a:effectLst/>
                              <a:latin typeface="Cambria Math" panose="02040503050406030204" pitchFamily="18" charset="0"/>
                              <a:ea typeface="宋体" panose="02010600030101010101" pitchFamily="2" charset="-122"/>
                              <a:cs typeface="Times New Roman" panose="02020603050405020304" pitchFamily="18" charset="0"/>
                            </a:rPr>
                          </m:ctrlPr>
                        </m:sSupPr>
                        <m:e>
                          <m:r>
                            <a:rPr lang="en-US" altLang="zh-CN" sz="2800" i="1" kern="100" dirty="0" smtClean="0">
                              <a:effectLst/>
                              <a:latin typeface="Cambria Math" panose="02040503050406030204" pitchFamily="18" charset="0"/>
                              <a:ea typeface="宋体" panose="02010600030101010101" pitchFamily="2" charset="-122"/>
                              <a:cs typeface="Times New Roman" panose="02020603050405020304" pitchFamily="18" charset="0"/>
                            </a:rPr>
                            <m:t>10</m:t>
                          </m:r>
                        </m:e>
                        <m:sup>
                          <m:r>
                            <a:rPr lang="en-US" altLang="zh-CN" sz="2800" i="1" kern="100" dirty="0">
                              <a:effectLst/>
                              <a:latin typeface="Cambria Math" panose="02040503050406030204" pitchFamily="18" charset="0"/>
                              <a:ea typeface="宋体" panose="02010600030101010101" pitchFamily="2" charset="-122"/>
                              <a:cs typeface="Times New Roman" panose="02020603050405020304" pitchFamily="18" charset="0"/>
                            </a:rPr>
                            <m:t>0</m:t>
                          </m:r>
                        </m:sup>
                      </m:sSup>
                      <m:r>
                        <a:rPr lang="en-US" altLang="zh-CN" sz="2800" i="1" kern="100" dirty="0" smtClean="0">
                          <a:effectLst/>
                          <a:latin typeface="Cambria Math" panose="02040503050406030204" pitchFamily="18" charset="0"/>
                          <a:ea typeface="宋体" panose="02010600030101010101" pitchFamily="2" charset="-122"/>
                          <a:cs typeface="Times New Roman" panose="02020603050405020304" pitchFamily="18" charset="0"/>
                        </a:rPr>
                        <m:t>=</m:t>
                      </m:r>
                      <m:r>
                        <a:rPr lang="zh-CN" altLang="zh-CN" sz="2800" i="1" dirty="0" smtClean="0">
                          <a:effectLst/>
                          <a:latin typeface="Cambria Math" panose="02040503050406030204" pitchFamily="18" charset="0"/>
                        </a:rPr>
                        <m:t>(</m:t>
                      </m:r>
                      <m:sSubSup>
                        <m:sSubSupPr>
                          <m:ctrlPr>
                            <a:rPr lang="zh-CN" altLang="zh-CN" sz="2800" i="1" kern="100" dirty="0">
                              <a:effectLst/>
                              <a:latin typeface="Cambria Math" panose="02040503050406030204" pitchFamily="18" charset="0"/>
                              <a:ea typeface="宋体" panose="02010600030101010101" pitchFamily="2" charset="-122"/>
                              <a:cs typeface="Times New Roman" panose="02020603050405020304" pitchFamily="18" charset="0"/>
                            </a:rPr>
                          </m:ctrlPr>
                        </m:sSubSupPr>
                        <m:e>
                          <m:r>
                            <a:rPr lang="en-US" altLang="zh-CN" sz="2800" i="1" kern="100" dirty="0">
                              <a:effectLst/>
                              <a:latin typeface="Cambria Math" panose="02040503050406030204" pitchFamily="18" charset="0"/>
                              <a:ea typeface="宋体" panose="02010600030101010101" pitchFamily="2" charset="-122"/>
                              <a:cs typeface="Times New Roman" panose="02020603050405020304" pitchFamily="18" charset="0"/>
                            </a:rPr>
                            <m:t>𝑣</m:t>
                          </m:r>
                        </m:e>
                        <m:sub>
                          <m:r>
                            <a:rPr lang="en-US" altLang="zh-CN" sz="2800" i="1" kern="100" dirty="0">
                              <a:effectLst/>
                              <a:latin typeface="Cambria Math" panose="02040503050406030204" pitchFamily="18" charset="0"/>
                              <a:ea typeface="宋体" panose="02010600030101010101" pitchFamily="2" charset="-122"/>
                              <a:cs typeface="Times New Roman" panose="02020603050405020304" pitchFamily="18" charset="0"/>
                            </a:rPr>
                            <m:t>𝑖</m:t>
                          </m:r>
                        </m:sub>
                        <m:sup>
                          <m:r>
                            <a:rPr lang="en-US" altLang="zh-CN" sz="2800" i="1" kern="100" dirty="0">
                              <a:effectLst/>
                              <a:latin typeface="Cambria Math" panose="02040503050406030204" pitchFamily="18" charset="0"/>
                              <a:ea typeface="宋体" panose="02010600030101010101" pitchFamily="2" charset="-122"/>
                              <a:cs typeface="Times New Roman" panose="02020603050405020304" pitchFamily="18" charset="0"/>
                            </a:rPr>
                            <m:t>1</m:t>
                          </m:r>
                        </m:sup>
                      </m:sSubSup>
                      <m:r>
                        <a:rPr lang="en-US" altLang="zh-CN" sz="2800" i="1" kern="100" dirty="0">
                          <a:effectLst/>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altLang="zh-CN" sz="2800" i="1" kern="100" dirty="0">
                              <a:effectLst/>
                              <a:latin typeface="Cambria Math" panose="02040503050406030204" pitchFamily="18" charset="0"/>
                              <a:ea typeface="宋体" panose="02010600030101010101" pitchFamily="2" charset="-122"/>
                              <a:cs typeface="Times New Roman" panose="02020603050405020304" pitchFamily="18" charset="0"/>
                            </a:rPr>
                          </m:ctrlPr>
                        </m:sSubSupPr>
                        <m:e>
                          <m:r>
                            <a:rPr lang="en-US" altLang="zh-CN" sz="2800" i="1" kern="100" dirty="0">
                              <a:effectLst/>
                              <a:latin typeface="Cambria Math" panose="02040503050406030204" pitchFamily="18" charset="0"/>
                              <a:ea typeface="宋体" panose="02010600030101010101" pitchFamily="2" charset="-122"/>
                              <a:cs typeface="Times New Roman" panose="02020603050405020304" pitchFamily="18" charset="0"/>
                            </a:rPr>
                            <m:t>𝑣</m:t>
                          </m:r>
                        </m:e>
                        <m:sub>
                          <m:r>
                            <a:rPr lang="en-US" altLang="zh-CN" sz="2800" i="1" kern="100" dirty="0" err="1">
                              <a:effectLst/>
                              <a:latin typeface="Cambria Math" panose="02040503050406030204" pitchFamily="18" charset="0"/>
                              <a:ea typeface="宋体" panose="02010600030101010101" pitchFamily="2" charset="-122"/>
                              <a:cs typeface="Times New Roman" panose="02020603050405020304" pitchFamily="18" charset="0"/>
                            </a:rPr>
                            <m:t>𝑖</m:t>
                          </m:r>
                        </m:sub>
                        <m:sup>
                          <m:r>
                            <a:rPr lang="en-US" altLang="zh-CN" sz="2800" i="1" kern="100" dirty="0">
                              <a:effectLst/>
                              <a:latin typeface="Cambria Math" panose="02040503050406030204" pitchFamily="18" charset="0"/>
                              <a:ea typeface="宋体" panose="02010600030101010101" pitchFamily="2" charset="-122"/>
                              <a:cs typeface="Times New Roman" panose="02020603050405020304" pitchFamily="18" charset="0"/>
                            </a:rPr>
                            <m:t>𝑑</m:t>
                          </m:r>
                          <m:r>
                            <a:rPr lang="en-US" altLang="zh-CN" sz="2800" i="1" kern="100" dirty="0">
                              <a:effectLst/>
                              <a:latin typeface="Cambria Math" panose="02040503050406030204" pitchFamily="18" charset="0"/>
                              <a:ea typeface="宋体" panose="02010600030101010101" pitchFamily="2" charset="-122"/>
                              <a:cs typeface="Times New Roman" panose="02020603050405020304" pitchFamily="18" charset="0"/>
                            </a:rPr>
                            <m:t>−1</m:t>
                          </m:r>
                        </m:sup>
                      </m:sSubSup>
                      <m:r>
                        <a:rPr lang="en-US" altLang="zh-CN" sz="2800" i="1" kern="100" dirty="0">
                          <a:effectLst/>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altLang="zh-CN" sz="2800" i="1" kern="100" dirty="0">
                              <a:effectLst/>
                              <a:latin typeface="Cambria Math" panose="02040503050406030204" pitchFamily="18" charset="0"/>
                              <a:ea typeface="宋体" panose="02010600030101010101" pitchFamily="2" charset="-122"/>
                              <a:cs typeface="Times New Roman" panose="02020603050405020304" pitchFamily="18" charset="0"/>
                            </a:rPr>
                          </m:ctrlPr>
                        </m:sSubSupPr>
                        <m:e>
                          <m:r>
                            <a:rPr lang="en-US" altLang="zh-CN" sz="2800" i="1" kern="100" dirty="0">
                              <a:effectLst/>
                              <a:latin typeface="Cambria Math" panose="02040503050406030204" pitchFamily="18" charset="0"/>
                              <a:ea typeface="宋体" panose="02010600030101010101" pitchFamily="2" charset="-122"/>
                              <a:cs typeface="Times New Roman" panose="02020603050405020304" pitchFamily="18" charset="0"/>
                            </a:rPr>
                            <m:t>𝑣</m:t>
                          </m:r>
                        </m:e>
                        <m:sub>
                          <m:r>
                            <a:rPr lang="en-US" altLang="zh-CN" sz="2800" i="1" kern="100" dirty="0" err="1">
                              <a:effectLst/>
                              <a:latin typeface="Cambria Math" panose="02040503050406030204" pitchFamily="18" charset="0"/>
                              <a:ea typeface="宋体" panose="02010600030101010101" pitchFamily="2" charset="-122"/>
                              <a:cs typeface="Times New Roman" panose="02020603050405020304" pitchFamily="18" charset="0"/>
                            </a:rPr>
                            <m:t>𝑖</m:t>
                          </m:r>
                        </m:sub>
                        <m:sup>
                          <m:r>
                            <a:rPr lang="en-US" altLang="zh-CN" sz="2800" i="1" kern="100" dirty="0" err="1">
                              <a:effectLst/>
                              <a:latin typeface="Cambria Math" panose="02040503050406030204" pitchFamily="18" charset="0"/>
                              <a:ea typeface="宋体" panose="02010600030101010101" pitchFamily="2" charset="-122"/>
                              <a:cs typeface="Times New Roman" panose="02020603050405020304" pitchFamily="18" charset="0"/>
                            </a:rPr>
                            <m:t>𝑑</m:t>
                          </m:r>
                        </m:sup>
                      </m:sSubSup>
                      <m:r>
                        <a:rPr lang="en-US" altLang="zh-CN" sz="2800" i="1" kern="100" dirty="0">
                          <a:effectLst/>
                          <a:latin typeface="Cambria Math" panose="02040503050406030204" pitchFamily="18" charset="0"/>
                          <a:ea typeface="宋体" panose="02010600030101010101" pitchFamily="2" charset="-122"/>
                          <a:cs typeface="Times New Roman" panose="02020603050405020304" pitchFamily="18" charset="0"/>
                        </a:rPr>
                        <m:t> )</m:t>
                      </m:r>
                      <m:r>
                        <a:rPr lang="en-US" altLang="zh-CN" sz="2800" i="1" kern="100" dirty="0" smtClean="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800" i="1" kern="100" dirty="0">
                              <a:effectLst/>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2800" i="1" kern="100" dirty="0" smtClean="0">
                              <a:effectLst/>
                              <a:latin typeface="Cambria Math" panose="02040503050406030204" pitchFamily="18" charset="0"/>
                              <a:ea typeface="宋体" panose="02010600030101010101" pitchFamily="2" charset="-122"/>
                              <a:cs typeface="Times New Roman" panose="02020603050405020304" pitchFamily="18" charset="0"/>
                            </a:rPr>
                            <m:t>𝑣</m:t>
                          </m:r>
                        </m:e>
                        <m:sub>
                          <m:r>
                            <a:rPr lang="en-US" altLang="zh-CN" sz="2800" i="1" kern="100" dirty="0" err="1">
                              <a:effectLst/>
                              <a:latin typeface="Cambria Math" panose="02040503050406030204" pitchFamily="18" charset="0"/>
                              <a:ea typeface="宋体" panose="02010600030101010101" pitchFamily="2" charset="-122"/>
                              <a:cs typeface="Times New Roman" panose="02020603050405020304" pitchFamily="18" charset="0"/>
                            </a:rPr>
                            <m:t>𝑖</m:t>
                          </m:r>
                        </m:sub>
                      </m:sSub>
                      <m:r>
                        <a:rPr lang="zh-CN" altLang="zh-CN" sz="2800" i="1" dirty="0">
                          <a:effectLst/>
                          <a:latin typeface="Cambria Math" panose="02040503050406030204" pitchFamily="18" charset="0"/>
                        </a:rPr>
                        <m:t> </m:t>
                      </m:r>
                    </m:oMath>
                  </m:oMathPara>
                </a14:m>
                <a:endParaRPr lang="en-US" altLang="zh-CN" sz="2800" dirty="0"/>
              </a:p>
              <a:p>
                <a:pPr>
                  <a:lnSpc>
                    <a:spcPct val="110000"/>
                  </a:lnSpc>
                </a:pPr>
                <a:r>
                  <a:rPr lang="zh-CN" altLang="en-US" sz="2800" dirty="0"/>
                  <a:t>其中 </a:t>
                </a:r>
                <a14:m>
                  <m:oMath xmlns:m="http://schemas.openxmlformats.org/officeDocument/2006/math">
                    <m:r>
                      <a:rPr lang="en-US" altLang="zh-CN" sz="2800" i="1" kern="100" smtClean="0">
                        <a:effectLst/>
                        <a:latin typeface="Cambria Math" panose="02040503050406030204" pitchFamily="18" charset="0"/>
                        <a:ea typeface="宋体" panose="02010600030101010101" pitchFamily="2" charset="-122"/>
                        <a:cs typeface="Times New Roman" panose="02020603050405020304" pitchFamily="18" charset="0"/>
                      </a:rPr>
                      <m:t>0≤</m:t>
                    </m:r>
                    <m:sSubSup>
                      <m:sSubSupPr>
                        <m:ctrlPr>
                          <a:rPr lang="zh-CN" altLang="zh-CN" sz="2800" i="1">
                            <a:effectLst/>
                            <a:latin typeface="Cambria Math" panose="02040503050406030204" pitchFamily="18" charset="0"/>
                            <a:ea typeface="Cambria Math" panose="02040503050406030204" pitchFamily="18" charset="0"/>
                          </a:rPr>
                        </m:ctrlPr>
                      </m:sSubSupPr>
                      <m:e>
                        <m:r>
                          <a:rPr lang="en-US" altLang="zh-CN" sz="2800" i="1" kern="100">
                            <a:effectLst/>
                            <a:latin typeface="Cambria Math" panose="02040503050406030204" pitchFamily="18" charset="0"/>
                            <a:ea typeface="宋体" panose="02010600030101010101" pitchFamily="2" charset="-122"/>
                            <a:cs typeface="Times New Roman" panose="02020603050405020304" pitchFamily="18" charset="0"/>
                          </a:rPr>
                          <m:t>𝑣</m:t>
                        </m:r>
                      </m:e>
                      <m:sub>
                        <m:r>
                          <a:rPr lang="en-US" altLang="zh-CN" sz="2800" i="1" kern="100">
                            <a:effectLst/>
                            <a:latin typeface="Cambria Math" panose="02040503050406030204" pitchFamily="18" charset="0"/>
                            <a:ea typeface="宋体" panose="02010600030101010101" pitchFamily="2" charset="-122"/>
                            <a:cs typeface="Times New Roman" panose="02020603050405020304" pitchFamily="18" charset="0"/>
                          </a:rPr>
                          <m:t>𝑖</m:t>
                        </m:r>
                      </m:sub>
                      <m:sup>
                        <m:r>
                          <a:rPr lang="en-US" altLang="zh-CN" sz="2800" i="1" kern="100">
                            <a:effectLst/>
                            <a:latin typeface="Cambria Math" panose="02040503050406030204" pitchFamily="18" charset="0"/>
                            <a:ea typeface="宋体" panose="02010600030101010101" pitchFamily="2" charset="-122"/>
                            <a:cs typeface="Times New Roman" panose="02020603050405020304" pitchFamily="18" charset="0"/>
                          </a:rPr>
                          <m:t>𝑗</m:t>
                        </m:r>
                      </m:sup>
                    </m:sSubSup>
                    <m:r>
                      <a:rPr lang="en-US" altLang="zh-CN" sz="2800" i="1" kern="100">
                        <a:effectLst/>
                        <a:latin typeface="Cambria Math" panose="02040503050406030204" pitchFamily="18" charset="0"/>
                        <a:ea typeface="宋体" panose="02010600030101010101" pitchFamily="2" charset="-122"/>
                        <a:cs typeface="Times New Roman" panose="02020603050405020304" pitchFamily="18" charset="0"/>
                      </a:rPr>
                      <m:t>≤9</m:t>
                    </m:r>
                  </m:oMath>
                </a14:m>
                <a:r>
                  <a:rPr lang="zh-CN" altLang="en-US" sz="2800" dirty="0"/>
                  <a:t>。</a:t>
                </a:r>
                <a:r>
                  <a:rPr lang="zh-CN" altLang="zh-CN" dirty="0"/>
                  <a:t> </a:t>
                </a:r>
                <a14:m>
                  <m:oMath xmlns:m="http://schemas.openxmlformats.org/officeDocument/2006/math">
                    <m:sSubSup>
                      <m:sSubSupPr>
                        <m:ctrlPr>
                          <a:rPr lang="zh-CN" altLang="zh-CN" sz="2800" i="1">
                            <a:latin typeface="Cambria Math" panose="02040503050406030204" pitchFamily="18" charset="0"/>
                          </a:rPr>
                        </m:ctrlPr>
                      </m:sSubSupPr>
                      <m:e>
                        <m:r>
                          <a:rPr lang="en-US" altLang="zh-CN" sz="2800" i="1">
                            <a:latin typeface="Cambria Math" panose="02040503050406030204" pitchFamily="18" charset="0"/>
                          </a:rPr>
                          <m:t>𝑣</m:t>
                        </m:r>
                      </m:e>
                      <m:sub>
                        <m:r>
                          <a:rPr lang="en-US" altLang="zh-CN" sz="2800" i="1">
                            <a:latin typeface="Cambria Math" panose="02040503050406030204" pitchFamily="18" charset="0"/>
                          </a:rPr>
                          <m:t>𝑖</m:t>
                        </m:r>
                      </m:sub>
                      <m:sup>
                        <m:r>
                          <a:rPr lang="en-US" altLang="zh-CN" sz="2800" i="1">
                            <a:latin typeface="Cambria Math" panose="02040503050406030204" pitchFamily="18" charset="0"/>
                          </a:rPr>
                          <m:t>1</m:t>
                        </m:r>
                      </m:sup>
                    </m:sSubSup>
                  </m:oMath>
                </a14:m>
                <a:r>
                  <a:rPr lang="zh-CN" altLang="en-US" sz="2800" dirty="0"/>
                  <a:t> </a:t>
                </a:r>
                <a:r>
                  <a:rPr lang="zh-CN" altLang="zh-CN" sz="2800" dirty="0"/>
                  <a:t>为元组关键字的最高位，</a:t>
                </a:r>
                <a14:m>
                  <m:oMath xmlns:m="http://schemas.openxmlformats.org/officeDocument/2006/math">
                    <m:sSubSup>
                      <m:sSubSupPr>
                        <m:ctrlPr>
                          <a:rPr lang="zh-CN" altLang="zh-CN" sz="2800" i="1">
                            <a:latin typeface="Cambria Math" panose="02040503050406030204" pitchFamily="18" charset="0"/>
                          </a:rPr>
                        </m:ctrlPr>
                      </m:sSubSupPr>
                      <m:e>
                        <m:r>
                          <a:rPr lang="en-US" altLang="zh-CN" sz="2800" i="1">
                            <a:latin typeface="Cambria Math" panose="02040503050406030204" pitchFamily="18" charset="0"/>
                          </a:rPr>
                          <m:t>𝑣</m:t>
                        </m:r>
                      </m:e>
                      <m:sub>
                        <m:r>
                          <a:rPr lang="en-US" altLang="zh-CN" sz="2800" i="1">
                            <a:latin typeface="Cambria Math" panose="02040503050406030204" pitchFamily="18" charset="0"/>
                          </a:rPr>
                          <m:t>𝑖</m:t>
                        </m:r>
                      </m:sub>
                      <m:sup>
                        <m:r>
                          <a:rPr lang="en-US" altLang="zh-CN" sz="2800" i="1">
                            <a:latin typeface="Cambria Math" panose="02040503050406030204" pitchFamily="18" charset="0"/>
                          </a:rPr>
                          <m:t>𝑑</m:t>
                        </m:r>
                      </m:sup>
                    </m:sSubSup>
                  </m:oMath>
                </a14:m>
                <a:r>
                  <a:rPr lang="zh-CN" altLang="en-US" sz="2800" dirty="0"/>
                  <a:t> </a:t>
                </a:r>
                <a:r>
                  <a:rPr lang="zh-CN" altLang="zh-CN" sz="2800" dirty="0"/>
                  <a:t>为元组关键字的最低位。</a:t>
                </a:r>
                <a:r>
                  <a:rPr lang="zh-CN" altLang="en-US" sz="2800" dirty="0"/>
                  <a:t>使用</a:t>
                </a:r>
                <a:r>
                  <a:rPr lang="zh-CN" altLang="en-US" sz="2800" b="1" dirty="0"/>
                  <a:t>计数排序</a:t>
                </a:r>
                <a:r>
                  <a:rPr lang="zh-CN" altLang="en-US" sz="2800" dirty="0"/>
                  <a:t>来对元组的每一位进行排序。</a:t>
                </a:r>
                <a:endParaRPr lang="en-US" altLang="zh-CN" sz="2800" dirty="0"/>
              </a:p>
              <a:p>
                <a:pPr>
                  <a:lnSpc>
                    <a:spcPct val="110000"/>
                  </a:lnSpc>
                </a:pPr>
                <a:r>
                  <a:rPr lang="zh-CN" altLang="en-US" sz="2800" dirty="0"/>
                  <a:t>基数排序分为两种：</a:t>
                </a:r>
                <a:endParaRPr lang="en-US" altLang="zh-CN" sz="2800" dirty="0"/>
              </a:p>
              <a:p>
                <a:pPr marL="457200" indent="-457200">
                  <a:lnSpc>
                    <a:spcPct val="110000"/>
                  </a:lnSpc>
                  <a:buFont typeface="Arial" panose="020B0604020202020204" pitchFamily="34" charset="0"/>
                  <a:buChar char="•"/>
                </a:pPr>
                <a:r>
                  <a:rPr lang="zh-CN" altLang="en-US" sz="2800" dirty="0"/>
                  <a:t>最高位优先基数排序 </a:t>
                </a:r>
                <a:r>
                  <a:rPr lang="en-US" altLang="zh-CN" sz="2800" dirty="0"/>
                  <a:t>MSD(Most Significant Digit First)</a:t>
                </a:r>
              </a:p>
              <a:p>
                <a:pPr marL="457200" indent="-457200">
                  <a:lnSpc>
                    <a:spcPct val="110000"/>
                  </a:lnSpc>
                  <a:buFont typeface="Arial" panose="020B0604020202020204" pitchFamily="34" charset="0"/>
                  <a:buChar char="•"/>
                </a:pPr>
                <a:r>
                  <a:rPr lang="zh-CN" altLang="en-US" sz="2800" dirty="0"/>
                  <a:t>最低位优先基数排序 </a:t>
                </a:r>
                <a:r>
                  <a:rPr lang="en-US" altLang="zh-CN" sz="2800" dirty="0"/>
                  <a:t>LSD(Least Significant Digit First)</a:t>
                </a:r>
              </a:p>
            </p:txBody>
          </p:sp>
        </mc:Choice>
        <mc:Fallback xmlns="">
          <p:sp>
            <p:nvSpPr>
              <p:cNvPr id="5" name="内容占位符 4"/>
              <p:cNvSpPr>
                <a:spLocks noGrp="1" noRot="1" noChangeAspect="1" noMove="1" noResize="1" noEditPoints="1" noAdjustHandles="1" noChangeArrowheads="1" noChangeShapeType="1" noTextEdit="1"/>
              </p:cNvSpPr>
              <p:nvPr>
                <p:ph idx="11"/>
              </p:nvPr>
            </p:nvSpPr>
            <p:spPr>
              <a:blipFill>
                <a:blip r:embed="rId3"/>
                <a:stretch>
                  <a:fillRect l="-1148" t="-1003" b="-1253"/>
                </a:stretch>
              </a:blipFill>
              <a:ln>
                <a:noFill/>
                <a:prstDash val="dash"/>
              </a:ln>
            </p:spPr>
            <p:txBody>
              <a:bodyPr/>
              <a:lstStyle/>
              <a:p>
                <a:r>
                  <a:rPr lang="zh-CN" altLang="en-US">
                    <a:noFill/>
                  </a:rPr>
                  <a:t> </a:t>
                </a:r>
              </a:p>
            </p:txBody>
          </p:sp>
        </mc:Fallback>
      </mc:AlternateContent>
    </p:spTree>
    <p:extLst>
      <p:ext uri="{BB962C8B-B14F-4D97-AF65-F5344CB8AC3E}">
        <p14:creationId xmlns:p14="http://schemas.microsoft.com/office/powerpoint/2010/main" val="1112096355"/>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基数排序中的计数排序伪代码</a:t>
            </a:r>
          </a:p>
        </p:txBody>
      </p:sp>
      <p:sp>
        <p:nvSpPr>
          <p:cNvPr id="3" name="副标题 2"/>
          <p:cNvSpPr>
            <a:spLocks noGrp="1"/>
          </p:cNvSpPr>
          <p:nvPr>
            <p:ph type="subTitle" idx="1"/>
          </p:nvPr>
        </p:nvSpPr>
        <p:spPr/>
        <p:txBody>
          <a:bodyPr/>
          <a:lstStyle/>
          <a:p>
            <a:r>
              <a:rPr lang="en-US" altLang="zh-CN" dirty="0"/>
              <a:t>10.7.2</a:t>
            </a:r>
            <a:r>
              <a:rPr lang="zh-CN" altLang="en-US" dirty="0"/>
              <a:t> 基数排序</a:t>
            </a:r>
          </a:p>
        </p:txBody>
      </p:sp>
      <p:sp>
        <p:nvSpPr>
          <p:cNvPr id="4" name="文本占位符 3"/>
          <p:cNvSpPr>
            <a:spLocks noGrp="1"/>
          </p:cNvSpPr>
          <p:nvPr>
            <p:ph type="body" idx="10"/>
          </p:nvPr>
        </p:nvSpPr>
        <p:spPr/>
        <p:txBody>
          <a:bodyPr/>
          <a:lstStyle/>
          <a:p>
            <a:r>
              <a:rPr lang="zh-CN" altLang="en-US" dirty="0"/>
              <a:t>数据结构</a:t>
            </a:r>
          </a:p>
        </p:txBody>
      </p:sp>
      <mc:AlternateContent xmlns:mc="http://schemas.openxmlformats.org/markup-compatibility/2006" xmlns:a14="http://schemas.microsoft.com/office/drawing/2010/main">
        <mc:Choice Requires="a14">
          <p:sp>
            <p:nvSpPr>
              <p:cNvPr id="10" name="内容占位符 4">
                <a:extLst>
                  <a:ext uri="{FF2B5EF4-FFF2-40B4-BE49-F238E27FC236}">
                    <a16:creationId xmlns:a16="http://schemas.microsoft.com/office/drawing/2014/main" id="{326DC0FE-B019-62C0-D876-B8A27785091C}"/>
                  </a:ext>
                </a:extLst>
              </p:cNvPr>
              <p:cNvSpPr>
                <a:spLocks noGrp="1"/>
              </p:cNvSpPr>
              <p:nvPr>
                <p:ph idx="11"/>
              </p:nvPr>
            </p:nvSpPr>
            <p:spPr>
              <a:xfrm>
                <a:off x="584225" y="1028560"/>
                <a:ext cx="11055325" cy="5057775"/>
              </a:xfrm>
              <a:ln>
                <a:noFill/>
                <a:prstDash val="dash"/>
              </a:ln>
            </p:spPr>
            <p:txBody>
              <a:bodyPr>
                <a:normAutofit/>
              </a:bodyPr>
              <a:lstStyle/>
              <a:p>
                <a:pPr>
                  <a:lnSpc>
                    <a:spcPct val="110000"/>
                  </a:lnSpc>
                </a:pPr>
                <a:r>
                  <a:rPr lang="zh-CN" altLang="zh-CN" sz="1600" b="1" kern="100" dirty="0">
                    <a:effectLst/>
                    <a:latin typeface="Microsoft YaHei" panose="020B0503020204020204" pitchFamily="34" charset="-122"/>
                    <a:ea typeface="Microsoft YaHei" panose="020B0503020204020204" pitchFamily="34" charset="-122"/>
                    <a:cs typeface="Times New Roman" panose="02020603050405020304" pitchFamily="18" charset="0"/>
                  </a:rPr>
                  <a:t>算法</a:t>
                </a:r>
                <a:r>
                  <a:rPr lang="zh-CN" altLang="en-US" sz="1600" b="1" kern="100" dirty="0">
                    <a:effectLst/>
                    <a:latin typeface="Microsoft YaHei" panose="020B0503020204020204" pitchFamily="34" charset="-122"/>
                    <a:ea typeface="Microsoft YaHei" panose="020B0503020204020204" pitchFamily="34" charset="-122"/>
                    <a:cs typeface="Times New Roman" panose="02020603050405020304" pitchFamily="18" charset="0"/>
                  </a:rPr>
                  <a:t> </a:t>
                </a:r>
                <a:r>
                  <a:rPr lang="en-US" altLang="zh-CN" sz="1600" b="1" kern="100" dirty="0">
                    <a:effectLst/>
                    <a:latin typeface="Microsoft YaHei" panose="020B0503020204020204" pitchFamily="34" charset="-122"/>
                    <a:ea typeface="Microsoft YaHei" panose="020B0503020204020204" pitchFamily="34" charset="-122"/>
                  </a:rPr>
                  <a:t>10-16</a:t>
                </a:r>
                <a:r>
                  <a:rPr lang="zh-CN" altLang="en-US" sz="1600" b="1" kern="100" dirty="0">
                    <a:effectLst/>
                    <a:latin typeface="Microsoft YaHei" panose="020B0503020204020204" pitchFamily="34" charset="-122"/>
                    <a:ea typeface="Microsoft YaHei" panose="020B0503020204020204" pitchFamily="34" charset="-122"/>
                  </a:rPr>
                  <a:t> </a:t>
                </a:r>
                <a:r>
                  <a:rPr lang="zh-CN" altLang="en-US" sz="1600" dirty="0">
                    <a:latin typeface="Microsoft YaHei" panose="020B0503020204020204" pitchFamily="34" charset="-122"/>
                    <a:ea typeface="Microsoft YaHei" panose="020B0503020204020204" pitchFamily="34" charset="-122"/>
                  </a:rPr>
                  <a:t>基数排序中使用的计数排序</a:t>
                </a:r>
                <a:r>
                  <a:rPr lang="en-US" altLang="zh-CN" sz="1600" dirty="0">
                    <a:latin typeface="Microsoft YaHei" panose="020B0503020204020204" pitchFamily="34" charset="-122"/>
                    <a:ea typeface="Microsoft YaHei" panose="020B0503020204020204" pitchFamily="34" charset="-122"/>
                  </a:rPr>
                  <a:t>CountingSort2(𝑎, 𝑙,𝑟,𝑟𝑎𝑑𝑖𝑥, 𝑘) </a:t>
                </a:r>
              </a:p>
              <a:p>
                <a:pPr>
                  <a:lnSpc>
                    <a:spcPct val="110000"/>
                  </a:lnSpc>
                </a:pPr>
                <a:r>
                  <a:rPr lang="zh-CN" altLang="zh-CN" sz="1600" b="1" kern="100" dirty="0">
                    <a:effectLst/>
                    <a:latin typeface="Microsoft YaHei" panose="020B0503020204020204" pitchFamily="34" charset="-122"/>
                    <a:ea typeface="Microsoft YaHei" panose="020B0503020204020204" pitchFamily="34" charset="-122"/>
                    <a:cs typeface="Times New Roman" panose="02020603050405020304" pitchFamily="18" charset="0"/>
                  </a:rPr>
                  <a:t>输入：</a:t>
                </a:r>
                <a:r>
                  <a:rPr lang="zh-CN" altLang="zh-CN" sz="1600" dirty="0"/>
                  <a:t>序列</a:t>
                </a:r>
                <a14:m>
                  <m:oMath xmlns:m="http://schemas.openxmlformats.org/officeDocument/2006/math">
                    <m:r>
                      <a:rPr lang="zh-CN" altLang="en-US" sz="1600" b="0" i="0" smtClean="0">
                        <a:latin typeface="Cambria Math" panose="02040503050406030204" pitchFamily="18" charset="0"/>
                      </a:rPr>
                      <m:t> </m:t>
                    </m:r>
                    <m:r>
                      <a:rPr lang="en-US" altLang="zh-CN" sz="1600" i="1">
                        <a:latin typeface="Cambria Math" panose="02040503050406030204" pitchFamily="18" charset="0"/>
                      </a:rPr>
                      <m:t>𝑎</m:t>
                    </m:r>
                  </m:oMath>
                </a14:m>
                <a:r>
                  <a:rPr lang="zh-CN" altLang="zh-CN" sz="1600" dirty="0"/>
                  <a:t>，左端点下标</a:t>
                </a:r>
                <a:r>
                  <a:rPr lang="zh-CN" altLang="en-US" sz="1600" dirty="0"/>
                  <a:t> </a:t>
                </a:r>
                <a14:m>
                  <m:oMath xmlns:m="http://schemas.openxmlformats.org/officeDocument/2006/math">
                    <m:r>
                      <a:rPr lang="en-US" altLang="zh-CN" sz="1600" i="1">
                        <a:latin typeface="Cambria Math" panose="02040503050406030204" pitchFamily="18" charset="0"/>
                      </a:rPr>
                      <m:t>𝑙</m:t>
                    </m:r>
                  </m:oMath>
                </a14:m>
                <a:r>
                  <a:rPr lang="zh-CN" altLang="zh-CN" sz="1600" dirty="0"/>
                  <a:t>，右端点下标</a:t>
                </a:r>
                <a:r>
                  <a:rPr lang="zh-CN" altLang="en-US" sz="1600" dirty="0"/>
                  <a:t> </a:t>
                </a:r>
                <a14:m>
                  <m:oMath xmlns:m="http://schemas.openxmlformats.org/officeDocument/2006/math">
                    <m:r>
                      <a:rPr lang="en-US" altLang="zh-CN" sz="1600" i="1">
                        <a:latin typeface="Cambria Math" panose="02040503050406030204" pitchFamily="18" charset="0"/>
                      </a:rPr>
                      <m:t>𝑟</m:t>
                    </m:r>
                  </m:oMath>
                </a14:m>
                <a:r>
                  <a:rPr lang="zh-CN" altLang="zh-CN" sz="1600" dirty="0"/>
                  <a:t>，基数</a:t>
                </a:r>
                <a:r>
                  <a:rPr lang="zh-CN" altLang="en-US" sz="1600" dirty="0"/>
                  <a:t> </a:t>
                </a:r>
                <a14:m>
                  <m:oMath xmlns:m="http://schemas.openxmlformats.org/officeDocument/2006/math">
                    <m:r>
                      <a:rPr lang="en-US" altLang="zh-CN" sz="1600" i="1">
                        <a:latin typeface="Cambria Math" panose="02040503050406030204" pitchFamily="18" charset="0"/>
                      </a:rPr>
                      <m:t>𝑟𝑎𝑑𝑖𝑥</m:t>
                    </m:r>
                  </m:oMath>
                </a14:m>
                <a:r>
                  <a:rPr lang="zh-CN" altLang="zh-CN" sz="1600" dirty="0"/>
                  <a:t>，计数位</a:t>
                </a:r>
                <a:r>
                  <a:rPr lang="zh-CN" altLang="en-US" sz="1600" dirty="0"/>
                  <a:t> </a:t>
                </a:r>
                <a14:m>
                  <m:oMath xmlns:m="http://schemas.openxmlformats.org/officeDocument/2006/math">
                    <m:r>
                      <a:rPr lang="en-US" altLang="zh-CN" sz="1600" i="1">
                        <a:latin typeface="Cambria Math" panose="02040503050406030204" pitchFamily="18" charset="0"/>
                      </a:rPr>
                      <m:t>𝑘</m:t>
                    </m:r>
                  </m:oMath>
                </a14:m>
                <a:endParaRPr lang="en-US" altLang="zh-CN" sz="1600" b="1"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p>
                <a:pPr>
                  <a:lnSpc>
                    <a:spcPct val="110000"/>
                  </a:lnSpc>
                </a:pPr>
                <a:r>
                  <a:rPr lang="zh-CN" altLang="zh-CN" sz="1600" b="1" kern="100" dirty="0">
                    <a:effectLst/>
                    <a:latin typeface="Microsoft YaHei" panose="020B0503020204020204" pitchFamily="34" charset="-122"/>
                    <a:ea typeface="Microsoft YaHei" panose="020B0503020204020204" pitchFamily="34" charset="-122"/>
                    <a:cs typeface="Times New Roman" panose="02020603050405020304" pitchFamily="18" charset="0"/>
                  </a:rPr>
                  <a:t>输出：</a:t>
                </a:r>
                <a:r>
                  <a:rPr lang="zh-CN" altLang="zh-CN" sz="1600" dirty="0"/>
                  <a:t>调整</a:t>
                </a:r>
                <a:r>
                  <a:rPr lang="zh-CN" altLang="en-US" sz="1600" dirty="0"/>
                  <a:t> </a:t>
                </a:r>
                <a14:m>
                  <m:oMath xmlns:m="http://schemas.openxmlformats.org/officeDocument/2006/math">
                    <m:sSub>
                      <m:sSubPr>
                        <m:ctrlPr>
                          <a:rPr lang="zh-CN" altLang="zh-CN" sz="1600" i="1">
                            <a:latin typeface="Cambria Math" panose="02040503050406030204" pitchFamily="18" charset="0"/>
                          </a:rPr>
                        </m:ctrlPr>
                      </m:sSubPr>
                      <m:e>
                        <m:r>
                          <a:rPr lang="en-US" altLang="zh-CN" sz="1600" i="1">
                            <a:latin typeface="Cambria Math" panose="02040503050406030204" pitchFamily="18" charset="0"/>
                          </a:rPr>
                          <m:t>𝑎</m:t>
                        </m:r>
                      </m:e>
                      <m:sub>
                        <m:r>
                          <a:rPr lang="en-US" altLang="zh-CN" sz="1600" i="1">
                            <a:latin typeface="Cambria Math" panose="02040503050406030204" pitchFamily="18" charset="0"/>
                          </a:rPr>
                          <m:t>𝑙</m:t>
                        </m:r>
                      </m:sub>
                    </m:sSub>
                    <m:r>
                      <a:rPr lang="en-US" altLang="zh-CN" sz="1600" i="1">
                        <a:latin typeface="Cambria Math" panose="02040503050406030204" pitchFamily="18" charset="0"/>
                      </a:rPr>
                      <m:t>,</m:t>
                    </m:r>
                    <m:sSub>
                      <m:sSubPr>
                        <m:ctrlPr>
                          <a:rPr lang="zh-CN" altLang="zh-CN" sz="1600" i="1">
                            <a:latin typeface="Cambria Math" panose="02040503050406030204" pitchFamily="18" charset="0"/>
                          </a:rPr>
                        </m:ctrlPr>
                      </m:sSubPr>
                      <m:e>
                        <m:r>
                          <a:rPr lang="en-US" altLang="zh-CN" sz="1600" i="1">
                            <a:latin typeface="Cambria Math" panose="02040503050406030204" pitchFamily="18" charset="0"/>
                          </a:rPr>
                          <m:t>𝑎</m:t>
                        </m:r>
                      </m:e>
                      <m:sub>
                        <m:r>
                          <a:rPr lang="en-US" altLang="zh-CN" sz="1600" i="1">
                            <a:latin typeface="Cambria Math" panose="02040503050406030204" pitchFamily="18" charset="0"/>
                          </a:rPr>
                          <m:t>𝑙</m:t>
                        </m:r>
                        <m:r>
                          <a:rPr lang="en-US" altLang="zh-CN" sz="1600" i="1">
                            <a:latin typeface="Cambria Math" panose="02040503050406030204" pitchFamily="18" charset="0"/>
                          </a:rPr>
                          <m:t>+1</m:t>
                        </m:r>
                      </m:sub>
                    </m:sSub>
                    <m:r>
                      <a:rPr lang="en-US" altLang="zh-CN" sz="1600" i="1">
                        <a:latin typeface="Cambria Math" panose="02040503050406030204" pitchFamily="18" charset="0"/>
                      </a:rPr>
                      <m:t>,…,</m:t>
                    </m:r>
                    <m:sSub>
                      <m:sSubPr>
                        <m:ctrlPr>
                          <a:rPr lang="zh-CN" altLang="zh-CN" sz="1600" i="1">
                            <a:latin typeface="Cambria Math" panose="02040503050406030204" pitchFamily="18" charset="0"/>
                          </a:rPr>
                        </m:ctrlPr>
                      </m:sSubPr>
                      <m:e>
                        <m:r>
                          <a:rPr lang="en-US" altLang="zh-CN" sz="1600" i="1">
                            <a:latin typeface="Cambria Math" panose="02040503050406030204" pitchFamily="18" charset="0"/>
                          </a:rPr>
                          <m:t>𝑎</m:t>
                        </m:r>
                      </m:e>
                      <m:sub>
                        <m:r>
                          <a:rPr lang="en-US" altLang="zh-CN" sz="1600" i="1">
                            <a:latin typeface="Cambria Math" panose="02040503050406030204" pitchFamily="18" charset="0"/>
                          </a:rPr>
                          <m:t>𝑟</m:t>
                        </m:r>
                      </m:sub>
                    </m:sSub>
                  </m:oMath>
                </a14:m>
                <a:r>
                  <a:rPr lang="zh-CN" altLang="en-US" sz="1600" dirty="0"/>
                  <a:t> </a:t>
                </a:r>
                <a:r>
                  <a:rPr lang="zh-CN" altLang="zh-CN" sz="1600" dirty="0"/>
                  <a:t>元素顺序，使元素按照计数位</a:t>
                </a:r>
                <a14:m>
                  <m:oMath xmlns:m="http://schemas.openxmlformats.org/officeDocument/2006/math">
                    <m:r>
                      <a:rPr lang="zh-CN" altLang="en-US" sz="1600" b="0" i="0" smtClean="0">
                        <a:latin typeface="Cambria Math" panose="02040503050406030204" pitchFamily="18" charset="0"/>
                      </a:rPr>
                      <m:t> </m:t>
                    </m:r>
                    <m:r>
                      <a:rPr lang="en-US" altLang="zh-CN" sz="1600" i="1">
                        <a:latin typeface="Cambria Math" panose="02040503050406030204" pitchFamily="18" charset="0"/>
                      </a:rPr>
                      <m:t>𝑘</m:t>
                    </m:r>
                  </m:oMath>
                </a14:m>
                <a:r>
                  <a:rPr lang="zh-CN" altLang="en-US" sz="1600" dirty="0"/>
                  <a:t> </a:t>
                </a:r>
                <a:r>
                  <a:rPr lang="zh-CN" altLang="zh-CN" sz="1600" dirty="0"/>
                  <a:t>非递减顺序排列，并返回统计小于每个基数元素个数的</a:t>
                </a:r>
                <a:r>
                  <a:rPr lang="zh-CN" altLang="en-US" sz="1600" dirty="0"/>
                  <a:t> </a:t>
                </a:r>
                <a14:m>
                  <m:oMath xmlns:m="http://schemas.openxmlformats.org/officeDocument/2006/math">
                    <m:r>
                      <a:rPr lang="en-US" altLang="zh-CN" sz="1600" i="1">
                        <a:latin typeface="Cambria Math" panose="02040503050406030204" pitchFamily="18" charset="0"/>
                      </a:rPr>
                      <m:t>𝑐𝑛𝑡</m:t>
                    </m:r>
                  </m:oMath>
                </a14:m>
                <a:r>
                  <a:rPr lang="zh-CN" altLang="en-US" sz="1600" dirty="0"/>
                  <a:t> </a:t>
                </a:r>
                <a:r>
                  <a:rPr lang="zh-CN" altLang="zh-CN" sz="1600" dirty="0"/>
                  <a:t>数组</a:t>
                </a:r>
                <a:r>
                  <a:rPr lang="zh-CN" altLang="zh-CN" sz="1600" dirty="0">
                    <a:effectLst/>
                  </a:rPr>
                  <a:t> </a:t>
                </a:r>
                <a:endParaRPr lang="en-US" altLang="zh-CN" sz="1600" dirty="0"/>
              </a:p>
            </p:txBody>
          </p:sp>
        </mc:Choice>
        <mc:Fallback xmlns="">
          <p:sp>
            <p:nvSpPr>
              <p:cNvPr id="10" name="内容占位符 4">
                <a:extLst>
                  <a:ext uri="{FF2B5EF4-FFF2-40B4-BE49-F238E27FC236}">
                    <a16:creationId xmlns:a16="http://schemas.microsoft.com/office/drawing/2014/main" id="{326DC0FE-B019-62C0-D876-B8A27785091C}"/>
                  </a:ext>
                </a:extLst>
              </p:cNvPr>
              <p:cNvSpPr>
                <a:spLocks noGrp="1" noRot="1" noChangeAspect="1" noMove="1" noResize="1" noEditPoints="1" noAdjustHandles="1" noChangeArrowheads="1" noChangeShapeType="1" noTextEdit="1"/>
              </p:cNvSpPr>
              <p:nvPr>
                <p:ph idx="11"/>
              </p:nvPr>
            </p:nvSpPr>
            <p:spPr>
              <a:xfrm>
                <a:off x="584225" y="1028560"/>
                <a:ext cx="11055325" cy="5057775"/>
              </a:xfrm>
              <a:blipFill>
                <a:blip r:embed="rId3"/>
                <a:stretch>
                  <a:fillRect l="-344" t="-251"/>
                </a:stretch>
              </a:blipFill>
              <a:ln>
                <a:noFill/>
                <a:prstDash val="dash"/>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B2FCBAF8-B2DE-0BF7-D0A9-FD65A6CF2FAB}"/>
                  </a:ext>
                </a:extLst>
              </p:cNvPr>
              <p:cNvSpPr txBox="1"/>
              <p:nvPr/>
            </p:nvSpPr>
            <p:spPr>
              <a:xfrm>
                <a:off x="517477" y="2089546"/>
                <a:ext cx="6100996" cy="4613058"/>
              </a:xfrm>
              <a:prstGeom prst="rect">
                <a:avLst/>
              </a:prstGeom>
              <a:noFill/>
            </p:spPr>
            <p:txBody>
              <a:bodyPr wrap="square">
                <a:spAutoFit/>
              </a:bodyPr>
              <a:lstStyle/>
              <a:p>
                <a:pPr marL="342900" lvl="0" indent="-342900" algn="just">
                  <a:lnSpc>
                    <a:spcPct val="150000"/>
                  </a:lnSpc>
                  <a:buFont typeface="+mj-lt"/>
                  <a:buAutoNum type="arabicPeriod"/>
                </a:pPr>
                <a:r>
                  <a:rPr lang="en-US" altLang="zh-CN" sz="1800" i="1" kern="100" dirty="0">
                    <a:effectLst/>
                    <a:latin typeface="Times New Roman" panose="02020603050405020304" pitchFamily="18" charset="0"/>
                    <a:ea typeface="楷体_GB2312"/>
                  </a:rPr>
                  <a:t>b</a:t>
                </a:r>
                <a:r>
                  <a:rPr lang="en-US" altLang="zh-CN" sz="1800" kern="100" dirty="0">
                    <a:effectLst/>
                    <a:latin typeface="Times New Roman" panose="02020603050405020304" pitchFamily="18" charset="0"/>
                    <a:ea typeface="楷体_GB2312"/>
                  </a:rPr>
                  <a:t> ← </a:t>
                </a:r>
                <a:r>
                  <a:rPr lang="en-US" altLang="zh-CN" sz="1800" b="1" kern="100" dirty="0">
                    <a:effectLst/>
                    <a:latin typeface="Times New Roman" panose="02020603050405020304" pitchFamily="18" charset="0"/>
                    <a:ea typeface="楷体_GB2312"/>
                  </a:rPr>
                  <a:t>new</a:t>
                </a:r>
                <a:r>
                  <a:rPr lang="en-US" altLang="zh-CN" sz="1800" kern="100" dirty="0">
                    <a:effectLst/>
                    <a:latin typeface="Times New Roman" panose="02020603050405020304" pitchFamily="18" charset="0"/>
                    <a:ea typeface="楷体_GB2312"/>
                  </a:rPr>
                  <a:t> </a:t>
                </a:r>
                <a:r>
                  <a:rPr lang="en-US" altLang="zh-CN" sz="1800" kern="100" dirty="0" err="1">
                    <a:effectLst/>
                    <a:latin typeface="Times New Roman" panose="02020603050405020304" pitchFamily="18" charset="0"/>
                    <a:ea typeface="楷体_GB2312"/>
                  </a:rPr>
                  <a:t>ElemSet</a:t>
                </a:r>
                <a:r>
                  <a:rPr lang="en-US" altLang="zh-CN" sz="1800" kern="100" dirty="0">
                    <a:effectLst/>
                    <a:latin typeface="Times New Roman" panose="02020603050405020304" pitchFamily="18" charset="0"/>
                    <a:ea typeface="楷体_GB2312"/>
                  </a:rPr>
                  <a:t> [</a:t>
                </a:r>
                <a:r>
                  <a:rPr lang="en-US" altLang="zh-CN" sz="1800" i="1" kern="100" dirty="0">
                    <a:effectLst/>
                    <a:latin typeface="Times New Roman" panose="02020603050405020304" pitchFamily="18" charset="0"/>
                    <a:ea typeface="楷体_GB2312"/>
                  </a:rPr>
                  <a:t>r-l</a:t>
                </a:r>
                <a:r>
                  <a:rPr lang="en-US" altLang="zh-CN" sz="1800" kern="100" dirty="0">
                    <a:effectLst/>
                    <a:latin typeface="Times New Roman" panose="02020603050405020304" pitchFamily="18" charset="0"/>
                    <a:ea typeface="楷体_GB2312"/>
                  </a:rPr>
                  <a:t>+1] //</a:t>
                </a:r>
                <a:r>
                  <a:rPr lang="zh-CN" altLang="zh-CN" sz="1800" kern="100" dirty="0">
                    <a:effectLst/>
                    <a:latin typeface="Times New Roman" panose="02020603050405020304" pitchFamily="18" charset="0"/>
                    <a:ea typeface="楷体_GB2312"/>
                  </a:rPr>
                  <a:t>临时存放有序序列的数组</a:t>
                </a:r>
                <a:endParaRPr lang="zh-CN" altLang="zh-CN" sz="1800" kern="100" dirty="0">
                  <a:effectLst/>
                  <a:latin typeface="Times New Roman" panose="02020603050405020304" pitchFamily="18" charset="0"/>
                  <a:ea typeface="宋体" panose="02010600030101010101" pitchFamily="2" charset="-122"/>
                </a:endParaRPr>
              </a:p>
              <a:p>
                <a:pPr marL="342900" lvl="0" indent="-342900" algn="just">
                  <a:lnSpc>
                    <a:spcPct val="150000"/>
                  </a:lnSpc>
                  <a:buFont typeface="+mj-lt"/>
                  <a:buAutoNum type="arabicPeriod"/>
                </a:pPr>
                <a:r>
                  <a:rPr lang="en-US" altLang="zh-CN" sz="1800" i="1" kern="100" dirty="0">
                    <a:effectLst/>
                    <a:latin typeface="Times New Roman" panose="02020603050405020304" pitchFamily="18" charset="0"/>
                    <a:ea typeface="楷体_GB2312"/>
                  </a:rPr>
                  <a:t>c</a:t>
                </a:r>
                <a:r>
                  <a:rPr lang="en-US" altLang="zh-CN" sz="1800" kern="100" dirty="0">
                    <a:effectLst/>
                    <a:latin typeface="Times New Roman" panose="02020603050405020304" pitchFamily="18" charset="0"/>
                    <a:ea typeface="楷体_GB2312"/>
                  </a:rPr>
                  <a:t> ← </a:t>
                </a:r>
                <a:r>
                  <a:rPr lang="en-US" altLang="zh-CN" sz="1800" b="1" kern="100" dirty="0">
                    <a:effectLst/>
                    <a:latin typeface="Times New Roman" panose="02020603050405020304" pitchFamily="18" charset="0"/>
                    <a:ea typeface="楷体_GB2312"/>
                  </a:rPr>
                  <a:t>new</a:t>
                </a:r>
                <a:r>
                  <a:rPr lang="en-US" altLang="zh-CN" sz="1800" kern="100" dirty="0">
                    <a:effectLst/>
                    <a:latin typeface="Times New Roman" panose="02020603050405020304" pitchFamily="18" charset="0"/>
                    <a:ea typeface="楷体_GB2312"/>
                  </a:rPr>
                  <a:t> </a:t>
                </a:r>
                <a:r>
                  <a:rPr lang="en-US" altLang="zh-CN" sz="1800" kern="100" dirty="0" err="1">
                    <a:effectLst/>
                    <a:latin typeface="Times New Roman" panose="02020603050405020304" pitchFamily="18" charset="0"/>
                    <a:ea typeface="楷体_GB2312"/>
                  </a:rPr>
                  <a:t>DigitSet</a:t>
                </a:r>
                <a:r>
                  <a:rPr lang="en-US" altLang="zh-CN" sz="1800" kern="100" dirty="0">
                    <a:effectLst/>
                    <a:latin typeface="Times New Roman" panose="02020603050405020304" pitchFamily="18" charset="0"/>
                    <a:ea typeface="楷体_GB2312"/>
                  </a:rPr>
                  <a:t> [</a:t>
                </a:r>
                <a:r>
                  <a:rPr lang="en-US" altLang="zh-CN" sz="1800" i="1" kern="100" dirty="0">
                    <a:effectLst/>
                    <a:latin typeface="Times New Roman" panose="02020603050405020304" pitchFamily="18" charset="0"/>
                    <a:ea typeface="楷体_GB2312"/>
                  </a:rPr>
                  <a:t>r-l</a:t>
                </a:r>
                <a:r>
                  <a:rPr lang="en-US" altLang="zh-CN" sz="1800" kern="100" dirty="0">
                    <a:effectLst/>
                    <a:latin typeface="Times New Roman" panose="02020603050405020304" pitchFamily="18" charset="0"/>
                    <a:ea typeface="楷体_GB2312"/>
                  </a:rPr>
                  <a:t>+1] //</a:t>
                </a:r>
                <a:r>
                  <a:rPr lang="zh-CN" altLang="zh-CN" sz="1800" kern="100" dirty="0">
                    <a:effectLst/>
                    <a:latin typeface="Times New Roman" panose="02020603050405020304" pitchFamily="18" charset="0"/>
                    <a:ea typeface="楷体_GB2312"/>
                  </a:rPr>
                  <a:t>存储元素第</a:t>
                </a:r>
                <a14:m>
                  <m:oMath xmlns:m="http://schemas.openxmlformats.org/officeDocument/2006/math">
                    <m:r>
                      <a:rPr lang="en-US" altLang="zh-CN" sz="1800" i="1" kern="100">
                        <a:effectLst/>
                        <a:latin typeface="Cambria Math" panose="02040503050406030204" pitchFamily="18" charset="0"/>
                        <a:ea typeface="楷体_GB2312"/>
                      </a:rPr>
                      <m:t>𝑘</m:t>
                    </m:r>
                  </m:oMath>
                </a14:m>
                <a:r>
                  <a:rPr lang="zh-CN" altLang="zh-CN" sz="1800" kern="100" dirty="0">
                    <a:effectLst/>
                    <a:latin typeface="Times New Roman" panose="02020603050405020304" pitchFamily="18" charset="0"/>
                    <a:ea typeface="楷体_GB2312"/>
                  </a:rPr>
                  <a:t>位的数组</a:t>
                </a:r>
                <a:endParaRPr lang="zh-CN" altLang="zh-CN" sz="1800" kern="100" dirty="0">
                  <a:effectLst/>
                  <a:latin typeface="Times New Roman" panose="02020603050405020304" pitchFamily="18" charset="0"/>
                  <a:ea typeface="宋体" panose="02010600030101010101" pitchFamily="2" charset="-122"/>
                </a:endParaRPr>
              </a:p>
              <a:p>
                <a:pPr marL="342900" lvl="0" indent="-342900" algn="just">
                  <a:lnSpc>
                    <a:spcPct val="150000"/>
                  </a:lnSpc>
                  <a:buFont typeface="+mj-lt"/>
                  <a:buAutoNum type="arabicPeriod"/>
                </a:pPr>
                <a:r>
                  <a:rPr lang="en-US" altLang="zh-CN" sz="1800" i="1" kern="100" dirty="0" err="1">
                    <a:effectLst/>
                    <a:latin typeface="Times New Roman" panose="02020603050405020304" pitchFamily="18" charset="0"/>
                    <a:ea typeface="楷体_GB2312"/>
                  </a:rPr>
                  <a:t>cnt</a:t>
                </a:r>
                <a:r>
                  <a:rPr lang="en-US" altLang="zh-CN" sz="1800" kern="100" dirty="0">
                    <a:effectLst/>
                    <a:latin typeface="Times New Roman" panose="02020603050405020304" pitchFamily="18" charset="0"/>
                    <a:ea typeface="楷体_GB2312"/>
                  </a:rPr>
                  <a:t> ← </a:t>
                </a:r>
                <a:r>
                  <a:rPr lang="en-US" altLang="zh-CN" sz="1800" b="1" kern="100" dirty="0">
                    <a:effectLst/>
                    <a:latin typeface="Times New Roman" panose="02020603050405020304" pitchFamily="18" charset="0"/>
                    <a:ea typeface="楷体_GB2312"/>
                  </a:rPr>
                  <a:t>new int</a:t>
                </a:r>
                <a:r>
                  <a:rPr lang="en-US" altLang="zh-CN" sz="1800" kern="100" dirty="0">
                    <a:effectLst/>
                    <a:latin typeface="Times New Roman" panose="02020603050405020304" pitchFamily="18" charset="0"/>
                    <a:ea typeface="楷体_GB2312"/>
                  </a:rPr>
                  <a:t> [</a:t>
                </a:r>
                <a:r>
                  <a:rPr lang="en-US" altLang="zh-CN" sz="1800" i="1" kern="100" dirty="0">
                    <a:effectLst/>
                    <a:latin typeface="Times New Roman" panose="02020603050405020304" pitchFamily="18" charset="0"/>
                    <a:ea typeface="楷体_GB2312"/>
                  </a:rPr>
                  <a:t>radix</a:t>
                </a:r>
                <a:r>
                  <a:rPr lang="en-US" altLang="zh-CN" sz="1800" kern="100" dirty="0">
                    <a:effectLst/>
                    <a:latin typeface="Times New Roman" panose="02020603050405020304" pitchFamily="18" charset="0"/>
                    <a:ea typeface="楷体_GB2312"/>
                  </a:rPr>
                  <a:t>] () //</a:t>
                </a:r>
                <a:r>
                  <a:rPr lang="zh-CN" altLang="zh-CN" sz="1800" kern="100" dirty="0">
                    <a:effectLst/>
                    <a:latin typeface="Times New Roman" panose="02020603050405020304" pitchFamily="18" charset="0"/>
                    <a:ea typeface="楷体_GB2312"/>
                  </a:rPr>
                  <a:t>计数数组，初始全零</a:t>
                </a:r>
                <a:endParaRPr lang="zh-CN" altLang="zh-CN" sz="1800" kern="100" dirty="0">
                  <a:effectLst/>
                  <a:latin typeface="Times New Roman" panose="02020603050405020304" pitchFamily="18" charset="0"/>
                  <a:ea typeface="宋体" panose="02010600030101010101" pitchFamily="2" charset="-122"/>
                </a:endParaRPr>
              </a:p>
              <a:p>
                <a:pPr marL="342900" lvl="0" indent="-342900" algn="just">
                  <a:lnSpc>
                    <a:spcPct val="150000"/>
                  </a:lnSpc>
                  <a:buFont typeface="+mj-lt"/>
                  <a:buAutoNum type="arabicPeriod"/>
                </a:pPr>
                <a:r>
                  <a:rPr lang="en-US" altLang="zh-CN" sz="1800" b="1" kern="100" dirty="0">
                    <a:effectLst/>
                    <a:latin typeface="Times New Roman" panose="02020603050405020304" pitchFamily="18" charset="0"/>
                    <a:ea typeface="楷体_GB2312"/>
                  </a:rPr>
                  <a:t>for</a:t>
                </a:r>
                <a:r>
                  <a:rPr lang="en-US" altLang="zh-CN" sz="1800" kern="100" dirty="0">
                    <a:effectLst/>
                    <a:latin typeface="Times New Roman" panose="02020603050405020304" pitchFamily="18" charset="0"/>
                    <a:ea typeface="楷体_GB2312"/>
                  </a:rPr>
                  <a:t> </a:t>
                </a:r>
                <a:r>
                  <a:rPr lang="en-US" altLang="zh-CN" sz="1800" i="1" kern="100" dirty="0" err="1">
                    <a:effectLst/>
                    <a:latin typeface="Times New Roman" panose="02020603050405020304" pitchFamily="18" charset="0"/>
                    <a:ea typeface="楷体_GB2312"/>
                  </a:rPr>
                  <a:t>i</a:t>
                </a:r>
                <a:r>
                  <a:rPr lang="en-US" altLang="zh-CN" sz="1800" kern="100" dirty="0" err="1">
                    <a:effectLst/>
                    <a:latin typeface="Times New Roman" panose="02020603050405020304" pitchFamily="18" charset="0"/>
                    <a:ea typeface="楷体_GB2312"/>
                  </a:rPr>
                  <a:t>←</a:t>
                </a:r>
                <a:r>
                  <a:rPr lang="en-US" altLang="zh-CN" sz="1800" i="1" kern="100" dirty="0" err="1">
                    <a:effectLst/>
                    <a:latin typeface="Times New Roman" panose="02020603050405020304" pitchFamily="18" charset="0"/>
                    <a:ea typeface="楷体_GB2312"/>
                  </a:rPr>
                  <a:t>l</a:t>
                </a:r>
                <a:r>
                  <a:rPr lang="en-US" altLang="zh-CN" sz="1800" kern="100" dirty="0">
                    <a:effectLst/>
                    <a:latin typeface="Times New Roman" panose="02020603050405020304" pitchFamily="18" charset="0"/>
                    <a:ea typeface="楷体_GB2312"/>
                  </a:rPr>
                  <a:t> </a:t>
                </a:r>
                <a:r>
                  <a:rPr lang="en-US" altLang="zh-CN" sz="1800" b="1" kern="100" dirty="0">
                    <a:effectLst/>
                    <a:latin typeface="Times New Roman" panose="02020603050405020304" pitchFamily="18" charset="0"/>
                    <a:ea typeface="楷体_GB2312"/>
                  </a:rPr>
                  <a:t>to</a:t>
                </a:r>
                <a:r>
                  <a:rPr lang="en-US" altLang="zh-CN" sz="1800" kern="100" dirty="0">
                    <a:effectLst/>
                    <a:latin typeface="Times New Roman" panose="02020603050405020304" pitchFamily="18" charset="0"/>
                    <a:ea typeface="楷体_GB2312"/>
                  </a:rPr>
                  <a:t> </a:t>
                </a:r>
                <a:r>
                  <a:rPr lang="en-US" altLang="zh-CN" sz="1800" i="1" kern="100" dirty="0">
                    <a:effectLst/>
                    <a:latin typeface="Times New Roman" panose="02020603050405020304" pitchFamily="18" charset="0"/>
                    <a:ea typeface="楷体_GB2312"/>
                  </a:rPr>
                  <a:t>r</a:t>
                </a:r>
                <a:r>
                  <a:rPr lang="en-US" altLang="zh-CN" sz="1800" kern="100" dirty="0">
                    <a:effectLst/>
                    <a:latin typeface="Times New Roman" panose="02020603050405020304" pitchFamily="18" charset="0"/>
                    <a:ea typeface="楷体_GB2312"/>
                  </a:rPr>
                  <a:t> </a:t>
                </a:r>
                <a:r>
                  <a:rPr lang="en-US" altLang="zh-CN" sz="1800" b="1" kern="100" dirty="0">
                    <a:effectLst/>
                    <a:latin typeface="Times New Roman" panose="02020603050405020304" pitchFamily="18" charset="0"/>
                    <a:ea typeface="楷体_GB2312"/>
                  </a:rPr>
                  <a:t>do</a:t>
                </a:r>
                <a:endParaRPr lang="zh-CN" altLang="zh-CN" sz="1800" kern="100" dirty="0">
                  <a:effectLst/>
                  <a:latin typeface="Times New Roman" panose="02020603050405020304" pitchFamily="18" charset="0"/>
                  <a:ea typeface="宋体" panose="02010600030101010101" pitchFamily="2" charset="-122"/>
                </a:endParaRPr>
              </a:p>
              <a:p>
                <a:pPr marL="342900" lvl="0" indent="-342900" algn="just">
                  <a:lnSpc>
                    <a:spcPct val="150000"/>
                  </a:lnSpc>
                  <a:buFont typeface="+mj-lt"/>
                  <a:buAutoNum type="arabicPeriod"/>
                </a:pPr>
                <a:r>
                  <a:rPr lang="en-US" altLang="zh-CN" sz="1800" kern="100" dirty="0">
                    <a:effectLst/>
                    <a:latin typeface="Times New Roman" panose="02020603050405020304" pitchFamily="18" charset="0"/>
                    <a:ea typeface="楷体_GB2312"/>
                  </a:rPr>
                  <a:t>|  </a:t>
                </a:r>
                <a:r>
                  <a:rPr lang="en-US" altLang="zh-CN" sz="1800" i="1" kern="100" dirty="0">
                    <a:effectLst/>
                    <a:latin typeface="Times New Roman" panose="02020603050405020304" pitchFamily="18" charset="0"/>
                    <a:ea typeface="楷体_GB2312"/>
                  </a:rPr>
                  <a:t>c</a:t>
                </a:r>
                <a:r>
                  <a:rPr lang="en-US" altLang="zh-CN" sz="1800" i="1" kern="100" baseline="-25000" dirty="0">
                    <a:effectLst/>
                    <a:latin typeface="Times New Roman" panose="02020603050405020304" pitchFamily="18" charset="0"/>
                    <a:ea typeface="楷体_GB2312"/>
                  </a:rPr>
                  <a:t>i</a:t>
                </a:r>
                <a:r>
                  <a:rPr lang="en-US" altLang="zh-CN" sz="1800" i="1" kern="100" dirty="0">
                    <a:effectLst/>
                    <a:latin typeface="Times New Roman" panose="02020603050405020304" pitchFamily="18" charset="0"/>
                    <a:ea typeface="楷体_GB2312"/>
                  </a:rPr>
                  <a:t> </a:t>
                </a:r>
                <a:r>
                  <a:rPr lang="en-US" altLang="zh-CN" sz="1800" kern="100" dirty="0">
                    <a:effectLst/>
                    <a:latin typeface="Times New Roman" panose="02020603050405020304" pitchFamily="18" charset="0"/>
                    <a:ea typeface="楷体_GB2312"/>
                  </a:rPr>
                  <a:t>← </a:t>
                </a:r>
                <a:r>
                  <a:rPr lang="en-US" altLang="zh-CN" sz="1800" kern="100" dirty="0" err="1">
                    <a:effectLst/>
                    <a:latin typeface="Times New Roman" panose="02020603050405020304" pitchFamily="18" charset="0"/>
                    <a:ea typeface="楷体_GB2312"/>
                  </a:rPr>
                  <a:t>GetDigit</a:t>
                </a:r>
                <a:r>
                  <a:rPr lang="en-US" altLang="zh-CN" sz="1800" kern="100" dirty="0">
                    <a:effectLst/>
                    <a:latin typeface="Times New Roman" panose="02020603050405020304" pitchFamily="18" charset="0"/>
                    <a:ea typeface="楷体_GB2312"/>
                  </a:rPr>
                  <a:t>( </a:t>
                </a:r>
                <a:r>
                  <a:rPr lang="en-US" altLang="zh-CN" sz="1800" i="1" kern="100" dirty="0">
                    <a:effectLst/>
                    <a:latin typeface="Times New Roman" panose="02020603050405020304" pitchFamily="18" charset="0"/>
                    <a:ea typeface="楷体_GB2312"/>
                  </a:rPr>
                  <a:t>a</a:t>
                </a:r>
                <a:r>
                  <a:rPr lang="en-US" altLang="zh-CN" sz="1800" i="1" kern="100" baseline="-25000" dirty="0">
                    <a:effectLst/>
                    <a:latin typeface="Times New Roman" panose="02020603050405020304" pitchFamily="18" charset="0"/>
                    <a:ea typeface="楷体_GB2312"/>
                  </a:rPr>
                  <a:t>i</a:t>
                </a:r>
                <a:r>
                  <a:rPr lang="en-US" altLang="zh-CN" sz="1800" i="1" kern="100" dirty="0">
                    <a:effectLst/>
                    <a:latin typeface="Times New Roman" panose="02020603050405020304" pitchFamily="18" charset="0"/>
                    <a:ea typeface="楷体_GB2312"/>
                  </a:rPr>
                  <a:t>, radix, k</a:t>
                </a:r>
                <a:r>
                  <a:rPr lang="en-US" altLang="zh-CN" sz="1800" kern="100" dirty="0">
                    <a:effectLst/>
                    <a:latin typeface="Times New Roman" panose="02020603050405020304" pitchFamily="18" charset="0"/>
                    <a:ea typeface="楷体_GB2312"/>
                  </a:rPr>
                  <a:t>) //</a:t>
                </a:r>
                <a:r>
                  <a:rPr lang="zh-CN" altLang="zh-CN" sz="1800" kern="100" dirty="0">
                    <a:effectLst/>
                    <a:latin typeface="Times New Roman" panose="02020603050405020304" pitchFamily="18" charset="0"/>
                    <a:ea typeface="楷体_GB2312"/>
                  </a:rPr>
                  <a:t>得到</a:t>
                </a:r>
                <a:r>
                  <a:rPr lang="en-US" altLang="zh-CN" sz="1800" i="1" kern="100" dirty="0">
                    <a:effectLst/>
                    <a:latin typeface="Times New Roman" panose="02020603050405020304" pitchFamily="18" charset="0"/>
                    <a:ea typeface="楷体_GB2312"/>
                  </a:rPr>
                  <a:t>a</a:t>
                </a:r>
                <a:r>
                  <a:rPr lang="en-US" altLang="zh-CN" sz="1800" i="1" kern="100" baseline="-25000" dirty="0">
                    <a:effectLst/>
                    <a:latin typeface="Times New Roman" panose="02020603050405020304" pitchFamily="18" charset="0"/>
                    <a:ea typeface="楷体_GB2312"/>
                  </a:rPr>
                  <a:t>i</a:t>
                </a:r>
                <a:r>
                  <a:rPr lang="zh-CN" altLang="zh-CN" sz="1800" kern="100" dirty="0">
                    <a:effectLst/>
                    <a:latin typeface="Times New Roman" panose="02020603050405020304" pitchFamily="18" charset="0"/>
                    <a:ea typeface="楷体_GB2312"/>
                  </a:rPr>
                  <a:t>在基数</a:t>
                </a:r>
                <a:r>
                  <a:rPr lang="en-US" altLang="zh-CN" sz="1800" i="1" kern="100" dirty="0">
                    <a:effectLst/>
                    <a:latin typeface="Times New Roman" panose="02020603050405020304" pitchFamily="18" charset="0"/>
                    <a:ea typeface="楷体_GB2312"/>
                  </a:rPr>
                  <a:t>radix</a:t>
                </a:r>
                <a:r>
                  <a:rPr lang="zh-CN" altLang="zh-CN" sz="1800" kern="100" dirty="0">
                    <a:effectLst/>
                    <a:latin typeface="Times New Roman" panose="02020603050405020304" pitchFamily="18" charset="0"/>
                    <a:ea typeface="楷体_GB2312"/>
                  </a:rPr>
                  <a:t>下元组表示的第</a:t>
                </a:r>
                <a:r>
                  <a:rPr lang="en-US" altLang="zh-CN" sz="1800" i="1" kern="100" dirty="0">
                    <a:effectLst/>
                    <a:latin typeface="Times New Roman" panose="02020603050405020304" pitchFamily="18" charset="0"/>
                    <a:ea typeface="楷体_GB2312"/>
                  </a:rPr>
                  <a:t>k</a:t>
                </a:r>
                <a:r>
                  <a:rPr lang="zh-CN" altLang="zh-CN" sz="1800" kern="100" dirty="0">
                    <a:effectLst/>
                    <a:latin typeface="Times New Roman" panose="02020603050405020304" pitchFamily="18" charset="0"/>
                    <a:ea typeface="楷体_GB2312"/>
                  </a:rPr>
                  <a:t>位</a:t>
                </a:r>
                <a:endParaRPr lang="zh-CN" altLang="zh-CN" sz="1800" kern="100" dirty="0">
                  <a:effectLst/>
                  <a:latin typeface="Times New Roman" panose="02020603050405020304" pitchFamily="18" charset="0"/>
                  <a:ea typeface="宋体" panose="02010600030101010101" pitchFamily="2" charset="-122"/>
                </a:endParaRPr>
              </a:p>
              <a:p>
                <a:pPr marL="342900" lvl="0" indent="-342900" algn="just">
                  <a:lnSpc>
                    <a:spcPct val="150000"/>
                  </a:lnSpc>
                  <a:buFont typeface="+mj-lt"/>
                  <a:buAutoNum type="arabicPeriod"/>
                </a:pPr>
                <a:r>
                  <a:rPr lang="en-US" altLang="zh-CN" sz="1800" kern="100" dirty="0">
                    <a:effectLst/>
                    <a:latin typeface="Times New Roman" panose="02020603050405020304" pitchFamily="18" charset="0"/>
                    <a:ea typeface="楷体_GB2312"/>
                  </a:rPr>
                  <a:t>|  </a:t>
                </a:r>
                <a:r>
                  <a:rPr lang="en-US" altLang="zh-CN" sz="1800" i="1" kern="100" dirty="0" err="1">
                    <a:effectLst/>
                    <a:latin typeface="Times New Roman" panose="02020603050405020304" pitchFamily="18" charset="0"/>
                    <a:ea typeface="楷体_GB2312"/>
                  </a:rPr>
                  <a:t>cnt</a:t>
                </a:r>
                <a:r>
                  <a:rPr lang="en-US" altLang="zh-CN" sz="1800" kern="100" dirty="0">
                    <a:effectLst/>
                    <a:latin typeface="Times New Roman" panose="02020603050405020304" pitchFamily="18" charset="0"/>
                    <a:ea typeface="楷体_GB2312"/>
                  </a:rPr>
                  <a:t>[</a:t>
                </a:r>
                <a:r>
                  <a:rPr lang="en-US" altLang="zh-CN" sz="1800" i="1" kern="100" dirty="0">
                    <a:effectLst/>
                    <a:latin typeface="Times New Roman" panose="02020603050405020304" pitchFamily="18" charset="0"/>
                    <a:ea typeface="楷体_GB2312"/>
                  </a:rPr>
                  <a:t>c</a:t>
                </a:r>
                <a:r>
                  <a:rPr lang="en-US" altLang="zh-CN" sz="1800" i="1" kern="100" baseline="-25000" dirty="0">
                    <a:effectLst/>
                    <a:latin typeface="Times New Roman" panose="02020603050405020304" pitchFamily="18" charset="0"/>
                    <a:ea typeface="楷体_GB2312"/>
                  </a:rPr>
                  <a:t>i</a:t>
                </a:r>
                <a:r>
                  <a:rPr lang="en-US" altLang="zh-CN" sz="1800" kern="100" dirty="0">
                    <a:effectLst/>
                    <a:latin typeface="Times New Roman" panose="02020603050405020304" pitchFamily="18" charset="0"/>
                    <a:ea typeface="楷体_GB2312"/>
                  </a:rPr>
                  <a:t>] ← </a:t>
                </a:r>
                <a:r>
                  <a:rPr lang="en-US" altLang="zh-CN" sz="1800" i="1" kern="100" dirty="0" err="1">
                    <a:effectLst/>
                    <a:latin typeface="Times New Roman" panose="02020603050405020304" pitchFamily="18" charset="0"/>
                    <a:ea typeface="楷体_GB2312"/>
                  </a:rPr>
                  <a:t>cnt</a:t>
                </a:r>
                <a:r>
                  <a:rPr lang="en-US" altLang="zh-CN" sz="1800" kern="100" dirty="0">
                    <a:effectLst/>
                    <a:latin typeface="Times New Roman" panose="02020603050405020304" pitchFamily="18" charset="0"/>
                    <a:ea typeface="楷体_GB2312"/>
                  </a:rPr>
                  <a:t>[</a:t>
                </a:r>
                <a:r>
                  <a:rPr lang="en-US" altLang="zh-CN" sz="1800" i="1" kern="100" dirty="0">
                    <a:effectLst/>
                    <a:latin typeface="Times New Roman" panose="02020603050405020304" pitchFamily="18" charset="0"/>
                    <a:ea typeface="楷体_GB2312"/>
                  </a:rPr>
                  <a:t>c</a:t>
                </a:r>
                <a:r>
                  <a:rPr lang="en-US" altLang="zh-CN" sz="1800" i="1" kern="100" baseline="-25000" dirty="0">
                    <a:effectLst/>
                    <a:latin typeface="Times New Roman" panose="02020603050405020304" pitchFamily="18" charset="0"/>
                    <a:ea typeface="楷体_GB2312"/>
                  </a:rPr>
                  <a:t>i</a:t>
                </a:r>
                <a:r>
                  <a:rPr lang="en-US" altLang="zh-CN" sz="1800" kern="100" dirty="0">
                    <a:effectLst/>
                    <a:latin typeface="Times New Roman" panose="02020603050405020304" pitchFamily="18" charset="0"/>
                    <a:ea typeface="楷体_GB2312"/>
                  </a:rPr>
                  <a:t>] + 1</a:t>
                </a:r>
                <a:endParaRPr lang="zh-CN" altLang="zh-CN" sz="1800" kern="100" dirty="0">
                  <a:effectLst/>
                  <a:latin typeface="Times New Roman" panose="02020603050405020304" pitchFamily="18" charset="0"/>
                  <a:ea typeface="宋体" panose="02010600030101010101" pitchFamily="2" charset="-122"/>
                </a:endParaRPr>
              </a:p>
              <a:p>
                <a:pPr marL="342900" lvl="0" indent="-342900" algn="just">
                  <a:lnSpc>
                    <a:spcPct val="150000"/>
                  </a:lnSpc>
                  <a:buFont typeface="+mj-lt"/>
                  <a:buAutoNum type="arabicPeriod"/>
                </a:pPr>
                <a:r>
                  <a:rPr lang="en-US" altLang="zh-CN" sz="1800" b="1" kern="100" dirty="0">
                    <a:effectLst/>
                    <a:latin typeface="Times New Roman" panose="02020603050405020304" pitchFamily="18" charset="0"/>
                    <a:ea typeface="楷体_GB2312"/>
                  </a:rPr>
                  <a:t>end</a:t>
                </a:r>
                <a:endParaRPr lang="zh-CN" altLang="zh-CN" sz="1800" kern="100" dirty="0">
                  <a:effectLst/>
                  <a:latin typeface="Times New Roman" panose="02020603050405020304" pitchFamily="18" charset="0"/>
                  <a:ea typeface="宋体" panose="02010600030101010101" pitchFamily="2" charset="-122"/>
                </a:endParaRPr>
              </a:p>
              <a:p>
                <a:pPr marL="342900" lvl="0" indent="-342900" algn="just">
                  <a:lnSpc>
                    <a:spcPct val="150000"/>
                  </a:lnSpc>
                  <a:buFont typeface="+mj-lt"/>
                  <a:buAutoNum type="arabicPeriod"/>
                </a:pPr>
                <a:r>
                  <a:rPr lang="en-US" altLang="zh-CN" sz="1800" b="1" kern="100" dirty="0">
                    <a:effectLst/>
                    <a:latin typeface="Times New Roman" panose="02020603050405020304" pitchFamily="18" charset="0"/>
                    <a:ea typeface="楷体_GB2312"/>
                  </a:rPr>
                  <a:t>for</a:t>
                </a:r>
                <a:r>
                  <a:rPr lang="en-US" altLang="zh-CN" sz="1800" kern="100" dirty="0">
                    <a:effectLst/>
                    <a:latin typeface="Times New Roman" panose="02020603050405020304" pitchFamily="18" charset="0"/>
                    <a:ea typeface="楷体_GB2312"/>
                  </a:rPr>
                  <a:t> </a:t>
                </a:r>
                <a:r>
                  <a:rPr lang="en-US" altLang="zh-CN" sz="1800" i="1" kern="100" dirty="0">
                    <a:effectLst/>
                    <a:latin typeface="Times New Roman" panose="02020603050405020304" pitchFamily="18" charset="0"/>
                    <a:ea typeface="楷体_GB2312"/>
                  </a:rPr>
                  <a:t>i</a:t>
                </a:r>
                <a:r>
                  <a:rPr lang="en-US" altLang="zh-CN" sz="1800" kern="100" dirty="0">
                    <a:effectLst/>
                    <a:latin typeface="Times New Roman" panose="02020603050405020304" pitchFamily="18" charset="0"/>
                    <a:ea typeface="楷体_GB2312"/>
                  </a:rPr>
                  <a:t>←1 </a:t>
                </a:r>
                <a:r>
                  <a:rPr lang="en-US" altLang="zh-CN" sz="1800" b="1" kern="100" dirty="0">
                    <a:effectLst/>
                    <a:latin typeface="Times New Roman" panose="02020603050405020304" pitchFamily="18" charset="0"/>
                    <a:ea typeface="楷体_GB2312"/>
                  </a:rPr>
                  <a:t>to</a:t>
                </a:r>
                <a:r>
                  <a:rPr lang="en-US" altLang="zh-CN" sz="1800" kern="100" dirty="0">
                    <a:effectLst/>
                    <a:latin typeface="Times New Roman" panose="02020603050405020304" pitchFamily="18" charset="0"/>
                    <a:ea typeface="楷体_GB2312"/>
                  </a:rPr>
                  <a:t> </a:t>
                </a:r>
                <a:r>
                  <a:rPr lang="en-US" altLang="zh-CN" sz="1800" i="1" kern="100" dirty="0">
                    <a:effectLst/>
                    <a:latin typeface="Times New Roman" panose="02020603050405020304" pitchFamily="18" charset="0"/>
                    <a:ea typeface="楷体_GB2312"/>
                  </a:rPr>
                  <a:t>radix</a:t>
                </a:r>
                <a:r>
                  <a:rPr lang="en-US" altLang="zh-CN" sz="1800" kern="100" dirty="0">
                    <a:effectLst/>
                    <a:latin typeface="Times New Roman" panose="02020603050405020304" pitchFamily="18" charset="0"/>
                    <a:ea typeface="楷体_GB2312"/>
                  </a:rPr>
                  <a:t>-1 </a:t>
                </a:r>
                <a:r>
                  <a:rPr lang="en-US" altLang="zh-CN" sz="1800" b="1" kern="100" dirty="0">
                    <a:effectLst/>
                    <a:latin typeface="Times New Roman" panose="02020603050405020304" pitchFamily="18" charset="0"/>
                    <a:ea typeface="楷体_GB2312"/>
                  </a:rPr>
                  <a:t>do</a:t>
                </a:r>
                <a:endParaRPr lang="zh-CN" altLang="zh-CN" sz="1800" kern="100" dirty="0">
                  <a:effectLst/>
                  <a:latin typeface="Times New Roman" panose="02020603050405020304" pitchFamily="18" charset="0"/>
                  <a:ea typeface="宋体" panose="02010600030101010101" pitchFamily="2" charset="-122"/>
                </a:endParaRPr>
              </a:p>
              <a:p>
                <a:pPr marL="342900" lvl="0" indent="-342900" algn="just">
                  <a:lnSpc>
                    <a:spcPct val="150000"/>
                  </a:lnSpc>
                  <a:buFont typeface="+mj-lt"/>
                  <a:buAutoNum type="arabicPeriod"/>
                </a:pPr>
                <a:r>
                  <a:rPr lang="en-US" altLang="zh-CN" sz="1800" kern="100" dirty="0">
                    <a:effectLst/>
                    <a:latin typeface="Times New Roman" panose="02020603050405020304" pitchFamily="18" charset="0"/>
                    <a:ea typeface="楷体_GB2312"/>
                  </a:rPr>
                  <a:t>|  </a:t>
                </a:r>
                <a:r>
                  <a:rPr lang="en-US" altLang="zh-CN" sz="1800" i="1" kern="100" dirty="0" err="1">
                    <a:effectLst/>
                    <a:latin typeface="Times New Roman" panose="02020603050405020304" pitchFamily="18" charset="0"/>
                    <a:ea typeface="楷体_GB2312"/>
                  </a:rPr>
                  <a:t>cnt</a:t>
                </a:r>
                <a:r>
                  <a:rPr lang="en-US" altLang="zh-CN" sz="1800" kern="100" dirty="0">
                    <a:effectLst/>
                    <a:latin typeface="Times New Roman" panose="02020603050405020304" pitchFamily="18" charset="0"/>
                    <a:ea typeface="楷体_GB2312"/>
                  </a:rPr>
                  <a:t>[</a:t>
                </a:r>
                <a:r>
                  <a:rPr lang="en-US" altLang="zh-CN" sz="1800" i="1" kern="100" dirty="0" err="1">
                    <a:effectLst/>
                    <a:latin typeface="Times New Roman" panose="02020603050405020304" pitchFamily="18" charset="0"/>
                    <a:ea typeface="楷体_GB2312"/>
                  </a:rPr>
                  <a:t>i</a:t>
                </a:r>
                <a:r>
                  <a:rPr lang="en-US" altLang="zh-CN" sz="1800" kern="100" dirty="0">
                    <a:effectLst/>
                    <a:latin typeface="Times New Roman" panose="02020603050405020304" pitchFamily="18" charset="0"/>
                    <a:ea typeface="楷体_GB2312"/>
                  </a:rPr>
                  <a:t>] ← </a:t>
                </a:r>
                <a:r>
                  <a:rPr lang="en-US" altLang="zh-CN" sz="1800" i="1" kern="100" dirty="0" err="1">
                    <a:effectLst/>
                    <a:latin typeface="Times New Roman" panose="02020603050405020304" pitchFamily="18" charset="0"/>
                    <a:ea typeface="楷体_GB2312"/>
                  </a:rPr>
                  <a:t>cnt</a:t>
                </a:r>
                <a:r>
                  <a:rPr lang="en-US" altLang="zh-CN" sz="1800" kern="100" dirty="0">
                    <a:effectLst/>
                    <a:latin typeface="Times New Roman" panose="02020603050405020304" pitchFamily="18" charset="0"/>
                    <a:ea typeface="楷体_GB2312"/>
                  </a:rPr>
                  <a:t>[</a:t>
                </a:r>
                <a:r>
                  <a:rPr lang="en-US" altLang="zh-CN" sz="1800" i="1" kern="100" dirty="0">
                    <a:effectLst/>
                    <a:latin typeface="Times New Roman" panose="02020603050405020304" pitchFamily="18" charset="0"/>
                    <a:ea typeface="楷体_GB2312"/>
                  </a:rPr>
                  <a:t>i</a:t>
                </a:r>
                <a:r>
                  <a:rPr lang="en-US" altLang="zh-CN" sz="1800" kern="100" dirty="0">
                    <a:effectLst/>
                    <a:latin typeface="Times New Roman" panose="02020603050405020304" pitchFamily="18" charset="0"/>
                    <a:ea typeface="楷体_GB2312"/>
                  </a:rPr>
                  <a:t>-1] +</a:t>
                </a:r>
                <a:r>
                  <a:rPr lang="en-US" altLang="zh-CN" sz="1800" i="1" kern="100" dirty="0">
                    <a:effectLst/>
                    <a:latin typeface="Times New Roman" panose="02020603050405020304" pitchFamily="18" charset="0"/>
                    <a:ea typeface="楷体_GB2312"/>
                  </a:rPr>
                  <a:t> </a:t>
                </a:r>
                <a:r>
                  <a:rPr lang="en-US" altLang="zh-CN" sz="1800" i="1" kern="100" dirty="0" err="1">
                    <a:effectLst/>
                    <a:latin typeface="Times New Roman" panose="02020603050405020304" pitchFamily="18" charset="0"/>
                    <a:ea typeface="楷体_GB2312"/>
                  </a:rPr>
                  <a:t>cnt</a:t>
                </a:r>
                <a:r>
                  <a:rPr lang="en-US" altLang="zh-CN" sz="1800" kern="100" dirty="0">
                    <a:effectLst/>
                    <a:latin typeface="Times New Roman" panose="02020603050405020304" pitchFamily="18" charset="0"/>
                    <a:ea typeface="楷体_GB2312"/>
                  </a:rPr>
                  <a:t>[</a:t>
                </a:r>
                <a:r>
                  <a:rPr lang="en-US" altLang="zh-CN" sz="1800" i="1" kern="100" dirty="0" err="1">
                    <a:effectLst/>
                    <a:latin typeface="Times New Roman" panose="02020603050405020304" pitchFamily="18" charset="0"/>
                    <a:ea typeface="楷体_GB2312"/>
                  </a:rPr>
                  <a:t>i</a:t>
                </a:r>
                <a:r>
                  <a:rPr lang="en-US" altLang="zh-CN" sz="1800" kern="100" dirty="0">
                    <a:effectLst/>
                    <a:latin typeface="Times New Roman" panose="02020603050405020304" pitchFamily="18" charset="0"/>
                    <a:ea typeface="楷体_GB2312"/>
                  </a:rPr>
                  <a:t>]</a:t>
                </a:r>
                <a:endParaRPr lang="zh-CN" altLang="zh-CN" sz="1800" kern="100" dirty="0">
                  <a:effectLst/>
                  <a:latin typeface="Times New Roman" panose="02020603050405020304" pitchFamily="18" charset="0"/>
                  <a:ea typeface="宋体" panose="02010600030101010101" pitchFamily="2" charset="-122"/>
                </a:endParaRPr>
              </a:p>
              <a:p>
                <a:pPr marL="342900" lvl="0" indent="-342900" algn="just">
                  <a:lnSpc>
                    <a:spcPct val="150000"/>
                  </a:lnSpc>
                  <a:buFont typeface="+mj-lt"/>
                  <a:buAutoNum type="arabicPeriod"/>
                </a:pPr>
                <a:r>
                  <a:rPr lang="en-US" altLang="zh-CN" sz="1800" b="1" kern="100" dirty="0">
                    <a:effectLst/>
                    <a:latin typeface="Times New Roman" panose="02020603050405020304" pitchFamily="18" charset="0"/>
                    <a:ea typeface="楷体_GB2312"/>
                  </a:rPr>
                  <a:t>end</a:t>
                </a:r>
                <a:endParaRPr lang="zh-CN" altLang="zh-CN" sz="1800" kern="100" dirty="0">
                  <a:effectLst/>
                  <a:latin typeface="Times New Roman" panose="02020603050405020304" pitchFamily="18" charset="0"/>
                  <a:ea typeface="宋体" panose="02010600030101010101" pitchFamily="2" charset="-122"/>
                </a:endParaRPr>
              </a:p>
            </p:txBody>
          </p:sp>
        </mc:Choice>
        <mc:Fallback xmlns="">
          <p:sp>
            <p:nvSpPr>
              <p:cNvPr id="12" name="文本框 11">
                <a:extLst>
                  <a:ext uri="{FF2B5EF4-FFF2-40B4-BE49-F238E27FC236}">
                    <a16:creationId xmlns:a16="http://schemas.microsoft.com/office/drawing/2014/main" id="{B2FCBAF8-B2DE-0BF7-D0A9-FD65A6CF2FAB}"/>
                  </a:ext>
                </a:extLst>
              </p:cNvPr>
              <p:cNvSpPr txBox="1">
                <a:spLocks noRot="1" noChangeAspect="1" noMove="1" noResize="1" noEditPoints="1" noAdjustHandles="1" noChangeArrowheads="1" noChangeShapeType="1" noTextEdit="1"/>
              </p:cNvSpPr>
              <p:nvPr/>
            </p:nvSpPr>
            <p:spPr>
              <a:xfrm>
                <a:off x="517477" y="2089546"/>
                <a:ext cx="6100996" cy="4613058"/>
              </a:xfrm>
              <a:prstGeom prst="rect">
                <a:avLst/>
              </a:prstGeom>
              <a:blipFill>
                <a:blip r:embed="rId4"/>
                <a:stretch>
                  <a:fillRect l="-622" r="-830" b="-1099"/>
                </a:stretch>
              </a:blipFill>
            </p:spPr>
            <p:txBody>
              <a:bodyPr/>
              <a:lstStyle/>
              <a:p>
                <a:r>
                  <a:rPr lang="zh-CN" altLang="en-US">
                    <a:noFill/>
                  </a:rPr>
                  <a:t> </a:t>
                </a:r>
              </a:p>
            </p:txBody>
          </p:sp>
        </mc:Fallback>
      </mc:AlternateContent>
      <p:sp>
        <p:nvSpPr>
          <p:cNvPr id="14" name="文本框 13">
            <a:extLst>
              <a:ext uri="{FF2B5EF4-FFF2-40B4-BE49-F238E27FC236}">
                <a16:creationId xmlns:a16="http://schemas.microsoft.com/office/drawing/2014/main" id="{E23CC890-955F-AFB3-6FD3-24068DCF0DC3}"/>
              </a:ext>
            </a:extLst>
          </p:cNvPr>
          <p:cNvSpPr txBox="1"/>
          <p:nvPr/>
        </p:nvSpPr>
        <p:spPr>
          <a:xfrm>
            <a:off x="6685221" y="2089546"/>
            <a:ext cx="6100996" cy="3782061"/>
          </a:xfrm>
          <a:prstGeom prst="rect">
            <a:avLst/>
          </a:prstGeom>
          <a:noFill/>
        </p:spPr>
        <p:txBody>
          <a:bodyPr wrap="square">
            <a:spAutoFit/>
          </a:bodyPr>
          <a:lstStyle/>
          <a:p>
            <a:pPr marL="342900" lvl="0" indent="-342900" algn="just">
              <a:lnSpc>
                <a:spcPct val="150000"/>
              </a:lnSpc>
              <a:buFont typeface="+mj-lt"/>
              <a:buAutoNum type="arabicPeriod" startAt="11"/>
            </a:pPr>
            <a:r>
              <a:rPr lang="en-US" altLang="zh-CN" sz="1800" b="1" kern="100" dirty="0">
                <a:effectLst/>
                <a:latin typeface="Times New Roman" panose="02020603050405020304" pitchFamily="18" charset="0"/>
                <a:ea typeface="楷体_GB2312"/>
              </a:rPr>
              <a:t>for</a:t>
            </a:r>
            <a:r>
              <a:rPr lang="en-US" altLang="zh-CN" sz="1800" kern="100" dirty="0">
                <a:effectLst/>
                <a:latin typeface="Times New Roman" panose="02020603050405020304" pitchFamily="18" charset="0"/>
                <a:ea typeface="楷体_GB2312"/>
              </a:rPr>
              <a:t> </a:t>
            </a:r>
            <a:r>
              <a:rPr lang="en-US" altLang="zh-CN" sz="1800" i="1" kern="100" dirty="0" err="1">
                <a:effectLst/>
                <a:latin typeface="Times New Roman" panose="02020603050405020304" pitchFamily="18" charset="0"/>
                <a:ea typeface="楷体_GB2312"/>
              </a:rPr>
              <a:t>i</a:t>
            </a:r>
            <a:r>
              <a:rPr lang="zh-CN" altLang="en-US" sz="1800" i="1" kern="100" dirty="0">
                <a:effectLst/>
                <a:latin typeface="Times New Roman" panose="02020603050405020304" pitchFamily="18" charset="0"/>
                <a:ea typeface="楷体_GB2312"/>
              </a:rPr>
              <a:t> </a:t>
            </a:r>
            <a:r>
              <a:rPr lang="en-US" altLang="zh-CN" sz="1800" i="1" kern="100" dirty="0">
                <a:effectLst/>
                <a:latin typeface="Times New Roman" panose="02020603050405020304" pitchFamily="18" charset="0"/>
                <a:ea typeface="楷体_GB2312"/>
              </a:rPr>
              <a:t>← r</a:t>
            </a:r>
            <a:r>
              <a:rPr lang="en-US" altLang="zh-CN" sz="1800" kern="100" dirty="0">
                <a:effectLst/>
                <a:latin typeface="Times New Roman" panose="02020603050405020304" pitchFamily="18" charset="0"/>
                <a:ea typeface="楷体_GB2312"/>
              </a:rPr>
              <a:t> </a:t>
            </a:r>
            <a:r>
              <a:rPr lang="en-US" altLang="zh-CN" sz="1800" b="1" kern="100" dirty="0" err="1">
                <a:effectLst/>
                <a:latin typeface="Times New Roman" panose="02020603050405020304" pitchFamily="18" charset="0"/>
                <a:ea typeface="楷体_GB2312"/>
              </a:rPr>
              <a:t>downto</a:t>
            </a:r>
            <a:r>
              <a:rPr lang="en-US" altLang="zh-CN" sz="1800" i="1" kern="100" dirty="0">
                <a:effectLst/>
                <a:latin typeface="Times New Roman" panose="02020603050405020304" pitchFamily="18" charset="0"/>
                <a:ea typeface="楷体_GB2312"/>
              </a:rPr>
              <a:t> l</a:t>
            </a:r>
            <a:r>
              <a:rPr lang="en-US" altLang="zh-CN" sz="1800" kern="100" dirty="0">
                <a:effectLst/>
                <a:latin typeface="Times New Roman" panose="02020603050405020304" pitchFamily="18" charset="0"/>
                <a:ea typeface="楷体_GB2312"/>
              </a:rPr>
              <a:t> </a:t>
            </a:r>
            <a:r>
              <a:rPr lang="en-US" altLang="zh-CN" sz="1800" b="1" kern="100" dirty="0">
                <a:effectLst/>
                <a:latin typeface="Times New Roman" panose="02020603050405020304" pitchFamily="18" charset="0"/>
                <a:ea typeface="楷体_GB2312"/>
              </a:rPr>
              <a:t>do</a:t>
            </a:r>
            <a:endParaRPr lang="zh-CN" altLang="zh-CN" sz="1800" kern="100" dirty="0">
              <a:effectLst/>
              <a:latin typeface="Times New Roman" panose="02020603050405020304" pitchFamily="18" charset="0"/>
              <a:ea typeface="宋体" panose="02010600030101010101" pitchFamily="2" charset="-122"/>
            </a:endParaRPr>
          </a:p>
          <a:p>
            <a:pPr marL="342900" lvl="0" indent="-342900" algn="just">
              <a:lnSpc>
                <a:spcPct val="150000"/>
              </a:lnSpc>
              <a:buFont typeface="+mj-lt"/>
              <a:buAutoNum type="arabicPeriod" startAt="11"/>
            </a:pPr>
            <a:r>
              <a:rPr lang="en-US" altLang="zh-CN" sz="1800" kern="100" dirty="0">
                <a:effectLst/>
                <a:latin typeface="Times New Roman" panose="02020603050405020304" pitchFamily="18" charset="0"/>
                <a:ea typeface="楷体_GB2312"/>
              </a:rPr>
              <a:t>|  </a:t>
            </a:r>
            <a:r>
              <a:rPr lang="en-US" altLang="zh-CN" sz="1800" i="1" kern="100" dirty="0">
                <a:effectLst/>
                <a:latin typeface="Times New Roman" panose="02020603050405020304" pitchFamily="18" charset="0"/>
                <a:ea typeface="楷体_GB2312"/>
              </a:rPr>
              <a:t>p ← </a:t>
            </a:r>
            <a:r>
              <a:rPr lang="en-US" altLang="zh-CN" sz="1800" i="1" kern="100" dirty="0" err="1">
                <a:effectLst/>
                <a:latin typeface="Times New Roman" panose="02020603050405020304" pitchFamily="18" charset="0"/>
                <a:ea typeface="楷体_GB2312"/>
              </a:rPr>
              <a:t>cnt</a:t>
            </a:r>
            <a:r>
              <a:rPr lang="en-US" altLang="zh-CN" sz="1800" kern="100" dirty="0">
                <a:effectLst/>
                <a:latin typeface="Times New Roman" panose="02020603050405020304" pitchFamily="18" charset="0"/>
                <a:ea typeface="楷体_GB2312"/>
              </a:rPr>
              <a:t>[</a:t>
            </a:r>
            <a:r>
              <a:rPr lang="en-US" altLang="zh-CN" sz="1800" i="1" kern="100" dirty="0">
                <a:effectLst/>
                <a:latin typeface="Times New Roman" panose="02020603050405020304" pitchFamily="18" charset="0"/>
                <a:ea typeface="楷体_GB2312"/>
              </a:rPr>
              <a:t>c</a:t>
            </a:r>
            <a:r>
              <a:rPr lang="en-US" altLang="zh-CN" sz="1800" i="1" kern="100" baseline="-25000" dirty="0">
                <a:effectLst/>
                <a:latin typeface="Times New Roman" panose="02020603050405020304" pitchFamily="18" charset="0"/>
                <a:ea typeface="楷体_GB2312"/>
              </a:rPr>
              <a:t>i</a:t>
            </a:r>
            <a:r>
              <a:rPr lang="en-US" altLang="zh-CN" sz="1800" kern="100" dirty="0">
                <a:effectLst/>
                <a:latin typeface="Times New Roman" panose="02020603050405020304" pitchFamily="18" charset="0"/>
                <a:ea typeface="楷体_GB2312"/>
              </a:rPr>
              <a:t>]</a:t>
            </a:r>
            <a:r>
              <a:rPr lang="zh-CN" altLang="en-US" sz="1800" kern="100" dirty="0">
                <a:effectLst/>
                <a:latin typeface="Times New Roman" panose="02020603050405020304" pitchFamily="18" charset="0"/>
                <a:ea typeface="楷体_GB2312"/>
              </a:rPr>
              <a:t>     </a:t>
            </a:r>
            <a:r>
              <a:rPr lang="en-US" altLang="zh-CN" sz="1800" kern="100" dirty="0">
                <a:effectLst/>
                <a:latin typeface="Times New Roman" panose="02020603050405020304" pitchFamily="18" charset="0"/>
                <a:ea typeface="楷体_GB2312"/>
              </a:rPr>
              <a:t> //</a:t>
            </a:r>
            <a:r>
              <a:rPr lang="en-US" altLang="zh-CN" sz="1800" i="1" kern="100" dirty="0">
                <a:effectLst/>
                <a:latin typeface="Times New Roman" panose="02020603050405020304" pitchFamily="18" charset="0"/>
                <a:ea typeface="楷体_GB2312"/>
              </a:rPr>
              <a:t>a</a:t>
            </a:r>
            <a:r>
              <a:rPr lang="en-US" altLang="zh-CN" sz="1800" i="1" kern="100" baseline="-25000" dirty="0">
                <a:effectLst/>
                <a:latin typeface="Times New Roman" panose="02020603050405020304" pitchFamily="18" charset="0"/>
                <a:ea typeface="楷体_GB2312"/>
              </a:rPr>
              <a:t>i</a:t>
            </a:r>
            <a:r>
              <a:rPr lang="en-US" altLang="zh-CN" sz="1800" kern="100" dirty="0">
                <a:effectLst/>
                <a:latin typeface="Times New Roman" panose="02020603050405020304" pitchFamily="18" charset="0"/>
                <a:ea typeface="楷体_GB2312"/>
              </a:rPr>
              <a:t> </a:t>
            </a:r>
            <a:r>
              <a:rPr lang="zh-CN" altLang="zh-CN" sz="1800" kern="100" dirty="0">
                <a:effectLst/>
                <a:latin typeface="Times New Roman" panose="02020603050405020304" pitchFamily="18" charset="0"/>
                <a:ea typeface="楷体_GB2312"/>
              </a:rPr>
              <a:t>应该在</a:t>
            </a:r>
            <a:r>
              <a:rPr lang="en-US" altLang="zh-CN" sz="1800" i="1" kern="100" dirty="0">
                <a:effectLst/>
                <a:latin typeface="Times New Roman" panose="02020603050405020304" pitchFamily="18" charset="0"/>
                <a:ea typeface="楷体_GB2312"/>
              </a:rPr>
              <a:t>b</a:t>
            </a:r>
            <a:r>
              <a:rPr lang="zh-CN" altLang="zh-CN" sz="1800" kern="100" dirty="0">
                <a:effectLst/>
                <a:latin typeface="Times New Roman" panose="02020603050405020304" pitchFamily="18" charset="0"/>
                <a:ea typeface="楷体_GB2312"/>
              </a:rPr>
              <a:t>中的位置</a:t>
            </a:r>
            <a:endParaRPr lang="zh-CN" altLang="zh-CN" sz="1800" kern="100" dirty="0">
              <a:effectLst/>
              <a:latin typeface="Times New Roman" panose="02020603050405020304" pitchFamily="18" charset="0"/>
              <a:ea typeface="宋体" panose="02010600030101010101" pitchFamily="2" charset="-122"/>
            </a:endParaRPr>
          </a:p>
          <a:p>
            <a:pPr marL="342900" lvl="0" indent="-342900" algn="just">
              <a:lnSpc>
                <a:spcPct val="150000"/>
              </a:lnSpc>
              <a:buFont typeface="+mj-lt"/>
              <a:buAutoNum type="arabicPeriod" startAt="11"/>
            </a:pPr>
            <a:r>
              <a:rPr lang="en-US" altLang="zh-CN" sz="1800" kern="100" dirty="0">
                <a:effectLst/>
                <a:latin typeface="Times New Roman" panose="02020603050405020304" pitchFamily="18" charset="0"/>
                <a:ea typeface="楷体_GB2312"/>
              </a:rPr>
              <a:t>|  </a:t>
            </a:r>
            <a:r>
              <a:rPr lang="en-US" altLang="zh-CN" sz="1800" i="1" kern="100" dirty="0">
                <a:effectLst/>
                <a:latin typeface="Times New Roman" panose="02020603050405020304" pitchFamily="18" charset="0"/>
                <a:ea typeface="楷体_GB2312"/>
              </a:rPr>
              <a:t>b</a:t>
            </a:r>
            <a:r>
              <a:rPr lang="en-US" altLang="zh-CN" sz="1800" i="1" kern="100" baseline="-25000" dirty="0">
                <a:effectLst/>
                <a:latin typeface="Times New Roman" panose="02020603050405020304" pitchFamily="18" charset="0"/>
                <a:ea typeface="楷体_GB2312"/>
              </a:rPr>
              <a:t>p</a:t>
            </a:r>
            <a:r>
              <a:rPr lang="en-US" altLang="zh-CN" sz="1800" kern="100" dirty="0">
                <a:effectLst/>
                <a:latin typeface="Times New Roman" panose="02020603050405020304" pitchFamily="18" charset="0"/>
                <a:ea typeface="楷体_GB2312"/>
              </a:rPr>
              <a:t> ← </a:t>
            </a:r>
            <a:r>
              <a:rPr lang="en-US" altLang="zh-CN" sz="1800" i="1" kern="100" dirty="0">
                <a:effectLst/>
                <a:latin typeface="Times New Roman" panose="02020603050405020304" pitchFamily="18" charset="0"/>
                <a:ea typeface="楷体_GB2312"/>
              </a:rPr>
              <a:t>a</a:t>
            </a:r>
            <a:r>
              <a:rPr lang="en-US" altLang="zh-CN" sz="1800" i="1" kern="100" baseline="-25000" dirty="0">
                <a:effectLst/>
                <a:latin typeface="Times New Roman" panose="02020603050405020304" pitchFamily="18" charset="0"/>
                <a:ea typeface="楷体_GB2312"/>
              </a:rPr>
              <a:t>i</a:t>
            </a:r>
            <a:r>
              <a:rPr lang="en-US" altLang="zh-CN" sz="1800" kern="100" dirty="0">
                <a:effectLst/>
                <a:latin typeface="Times New Roman" panose="02020603050405020304" pitchFamily="18" charset="0"/>
                <a:ea typeface="楷体_GB2312"/>
              </a:rPr>
              <a:t> //</a:t>
            </a:r>
            <a:r>
              <a:rPr lang="zh-CN" altLang="zh-CN" sz="1800" kern="100" dirty="0">
                <a:effectLst/>
                <a:latin typeface="Times New Roman" panose="02020603050405020304" pitchFamily="18" charset="0"/>
                <a:ea typeface="楷体_GB2312"/>
              </a:rPr>
              <a:t>将</a:t>
            </a:r>
            <a:r>
              <a:rPr lang="en-US" altLang="zh-CN" sz="1800" i="1" kern="100" dirty="0">
                <a:effectLst/>
                <a:latin typeface="Times New Roman" panose="02020603050405020304" pitchFamily="18" charset="0"/>
                <a:ea typeface="楷体_GB2312"/>
              </a:rPr>
              <a:t>a</a:t>
            </a:r>
            <a:r>
              <a:rPr lang="en-US" altLang="zh-CN" sz="1800" i="1" kern="100" baseline="-25000" dirty="0">
                <a:effectLst/>
                <a:latin typeface="Times New Roman" panose="02020603050405020304" pitchFamily="18" charset="0"/>
                <a:ea typeface="楷体_GB2312"/>
              </a:rPr>
              <a:t>i</a:t>
            </a:r>
            <a:r>
              <a:rPr lang="zh-CN" altLang="zh-CN" sz="1800" kern="100" dirty="0">
                <a:effectLst/>
                <a:latin typeface="Times New Roman" panose="02020603050405020304" pitchFamily="18" charset="0"/>
                <a:ea typeface="楷体_GB2312"/>
              </a:rPr>
              <a:t>放入</a:t>
            </a:r>
            <a:endParaRPr lang="zh-CN" altLang="zh-CN" sz="1800" kern="100" dirty="0">
              <a:effectLst/>
              <a:latin typeface="Times New Roman" panose="02020603050405020304" pitchFamily="18" charset="0"/>
              <a:ea typeface="宋体" panose="02010600030101010101" pitchFamily="2" charset="-122"/>
            </a:endParaRPr>
          </a:p>
          <a:p>
            <a:pPr marL="342900" lvl="0" indent="-342900" algn="just">
              <a:lnSpc>
                <a:spcPct val="150000"/>
              </a:lnSpc>
              <a:buFont typeface="+mj-lt"/>
              <a:buAutoNum type="arabicPeriod" startAt="11"/>
            </a:pPr>
            <a:r>
              <a:rPr lang="en-US" altLang="zh-CN" sz="1800" kern="100" dirty="0">
                <a:effectLst/>
                <a:latin typeface="Times New Roman" panose="02020603050405020304" pitchFamily="18" charset="0"/>
                <a:ea typeface="楷体_GB2312"/>
              </a:rPr>
              <a:t>|  </a:t>
            </a:r>
            <a:r>
              <a:rPr lang="en-US" altLang="zh-CN" sz="1800" i="1" kern="100" dirty="0" err="1">
                <a:effectLst/>
                <a:latin typeface="Times New Roman" panose="02020603050405020304" pitchFamily="18" charset="0"/>
                <a:ea typeface="楷体_GB2312"/>
              </a:rPr>
              <a:t>cnt</a:t>
            </a:r>
            <a:r>
              <a:rPr lang="en-US" altLang="zh-CN" sz="1800" kern="100" dirty="0">
                <a:effectLst/>
                <a:latin typeface="Times New Roman" panose="02020603050405020304" pitchFamily="18" charset="0"/>
                <a:ea typeface="楷体_GB2312"/>
              </a:rPr>
              <a:t>[</a:t>
            </a:r>
            <a:r>
              <a:rPr lang="en-US" altLang="zh-CN" sz="1800" i="1" kern="100" dirty="0">
                <a:effectLst/>
                <a:latin typeface="Times New Roman" panose="02020603050405020304" pitchFamily="18" charset="0"/>
                <a:ea typeface="楷体_GB2312"/>
              </a:rPr>
              <a:t>c</a:t>
            </a:r>
            <a:r>
              <a:rPr lang="en-US" altLang="zh-CN" sz="1800" i="1" kern="100" baseline="-25000" dirty="0">
                <a:effectLst/>
                <a:latin typeface="Times New Roman" panose="02020603050405020304" pitchFamily="18" charset="0"/>
                <a:ea typeface="楷体_GB2312"/>
              </a:rPr>
              <a:t>i</a:t>
            </a:r>
            <a:r>
              <a:rPr lang="en-US" altLang="zh-CN" sz="1800" kern="100" dirty="0">
                <a:effectLst/>
                <a:latin typeface="Times New Roman" panose="02020603050405020304" pitchFamily="18" charset="0"/>
                <a:ea typeface="楷体_GB2312"/>
              </a:rPr>
              <a:t>] ← </a:t>
            </a:r>
            <a:r>
              <a:rPr lang="en-US" altLang="zh-CN" sz="1800" i="1" kern="100" dirty="0" err="1">
                <a:effectLst/>
                <a:latin typeface="Times New Roman" panose="02020603050405020304" pitchFamily="18" charset="0"/>
                <a:ea typeface="楷体_GB2312"/>
              </a:rPr>
              <a:t>cnt</a:t>
            </a:r>
            <a:r>
              <a:rPr lang="en-US" altLang="zh-CN" sz="1800" kern="100" dirty="0">
                <a:effectLst/>
                <a:latin typeface="Times New Roman" panose="02020603050405020304" pitchFamily="18" charset="0"/>
                <a:ea typeface="楷体_GB2312"/>
              </a:rPr>
              <a:t>[</a:t>
            </a:r>
            <a:r>
              <a:rPr lang="en-US" altLang="zh-CN" sz="1800" i="1" kern="100" dirty="0">
                <a:effectLst/>
                <a:latin typeface="Times New Roman" panose="02020603050405020304" pitchFamily="18" charset="0"/>
                <a:ea typeface="楷体_GB2312"/>
              </a:rPr>
              <a:t>c</a:t>
            </a:r>
            <a:r>
              <a:rPr lang="en-US" altLang="zh-CN" sz="1800" i="1" kern="100" baseline="-25000" dirty="0">
                <a:effectLst/>
                <a:latin typeface="Times New Roman" panose="02020603050405020304" pitchFamily="18" charset="0"/>
                <a:ea typeface="楷体_GB2312"/>
              </a:rPr>
              <a:t>i</a:t>
            </a:r>
            <a:r>
              <a:rPr lang="en-US" altLang="zh-CN" sz="1800" kern="100" dirty="0">
                <a:effectLst/>
                <a:latin typeface="Times New Roman" panose="02020603050405020304" pitchFamily="18" charset="0"/>
                <a:ea typeface="楷体_GB2312"/>
              </a:rPr>
              <a:t>] - 1</a:t>
            </a:r>
            <a:endParaRPr lang="zh-CN" altLang="zh-CN" sz="1800" kern="100" dirty="0">
              <a:effectLst/>
              <a:latin typeface="Times New Roman" panose="02020603050405020304" pitchFamily="18" charset="0"/>
              <a:ea typeface="宋体" panose="02010600030101010101" pitchFamily="2" charset="-122"/>
            </a:endParaRPr>
          </a:p>
          <a:p>
            <a:pPr marL="342900" lvl="0" indent="-342900" algn="just">
              <a:lnSpc>
                <a:spcPct val="150000"/>
              </a:lnSpc>
              <a:buFont typeface="+mj-lt"/>
              <a:buAutoNum type="arabicPeriod" startAt="11"/>
            </a:pPr>
            <a:r>
              <a:rPr lang="en-US" altLang="zh-CN" sz="1800" b="1" kern="100" dirty="0">
                <a:effectLst/>
                <a:latin typeface="Times New Roman" panose="02020603050405020304" pitchFamily="18" charset="0"/>
                <a:ea typeface="楷体_GB2312"/>
              </a:rPr>
              <a:t>end</a:t>
            </a:r>
            <a:endParaRPr lang="zh-CN" altLang="zh-CN" sz="1800" kern="100" dirty="0">
              <a:effectLst/>
              <a:latin typeface="Times New Roman" panose="02020603050405020304" pitchFamily="18" charset="0"/>
              <a:ea typeface="宋体" panose="02010600030101010101" pitchFamily="2" charset="-122"/>
            </a:endParaRPr>
          </a:p>
          <a:p>
            <a:pPr marL="342900" lvl="0" indent="-342900" algn="just">
              <a:lnSpc>
                <a:spcPct val="150000"/>
              </a:lnSpc>
              <a:buFont typeface="+mj-lt"/>
              <a:buAutoNum type="arabicPeriod" startAt="11"/>
            </a:pPr>
            <a:r>
              <a:rPr lang="en-US" altLang="zh-CN" sz="1800" b="1" kern="100" dirty="0">
                <a:effectLst/>
                <a:latin typeface="Times New Roman" panose="02020603050405020304" pitchFamily="18" charset="0"/>
                <a:ea typeface="楷体_GB2312"/>
              </a:rPr>
              <a:t>for</a:t>
            </a:r>
            <a:r>
              <a:rPr lang="en-US" altLang="zh-CN" sz="1800" kern="100" dirty="0">
                <a:effectLst/>
                <a:latin typeface="Times New Roman" panose="02020603050405020304" pitchFamily="18" charset="0"/>
                <a:ea typeface="楷体_GB2312"/>
              </a:rPr>
              <a:t> </a:t>
            </a:r>
            <a:r>
              <a:rPr lang="en-US" altLang="zh-CN" sz="1800" i="1" kern="100" dirty="0" err="1">
                <a:effectLst/>
                <a:latin typeface="Times New Roman" panose="02020603050405020304" pitchFamily="18" charset="0"/>
                <a:ea typeface="楷体_GB2312"/>
              </a:rPr>
              <a:t>i</a:t>
            </a:r>
            <a:r>
              <a:rPr lang="zh-CN" altLang="en-US" sz="1800" i="1" kern="100" dirty="0">
                <a:effectLst/>
                <a:latin typeface="Times New Roman" panose="02020603050405020304" pitchFamily="18" charset="0"/>
                <a:ea typeface="楷体_GB2312"/>
              </a:rPr>
              <a:t> </a:t>
            </a:r>
            <a:r>
              <a:rPr lang="en-US" altLang="zh-CN" sz="1800" i="1" kern="100" dirty="0">
                <a:effectLst/>
                <a:latin typeface="Times New Roman" panose="02020603050405020304" pitchFamily="18" charset="0"/>
                <a:ea typeface="楷体_GB2312"/>
              </a:rPr>
              <a:t>←</a:t>
            </a:r>
            <a:r>
              <a:rPr lang="zh-CN" altLang="en-US" sz="1800" i="1" kern="100" dirty="0">
                <a:effectLst/>
                <a:latin typeface="Times New Roman" panose="02020603050405020304" pitchFamily="18" charset="0"/>
                <a:ea typeface="楷体_GB2312"/>
              </a:rPr>
              <a:t> </a:t>
            </a:r>
            <a:r>
              <a:rPr lang="en-US" altLang="zh-CN" sz="1800" i="1" kern="100" dirty="0">
                <a:effectLst/>
                <a:latin typeface="Times New Roman" panose="02020603050405020304" pitchFamily="18" charset="0"/>
                <a:ea typeface="楷体_GB2312"/>
              </a:rPr>
              <a:t>l</a:t>
            </a:r>
            <a:r>
              <a:rPr lang="en-US" altLang="zh-CN" sz="1800" kern="100" dirty="0">
                <a:effectLst/>
                <a:latin typeface="Times New Roman" panose="02020603050405020304" pitchFamily="18" charset="0"/>
                <a:ea typeface="楷体_GB2312"/>
              </a:rPr>
              <a:t> </a:t>
            </a:r>
            <a:r>
              <a:rPr lang="en-US" altLang="zh-CN" sz="1800" b="1" kern="100" dirty="0">
                <a:effectLst/>
                <a:latin typeface="Times New Roman" panose="02020603050405020304" pitchFamily="18" charset="0"/>
                <a:ea typeface="楷体_GB2312"/>
              </a:rPr>
              <a:t>to</a:t>
            </a:r>
            <a:r>
              <a:rPr lang="en-US" altLang="zh-CN" sz="1800" kern="100" dirty="0">
                <a:effectLst/>
                <a:latin typeface="Times New Roman" panose="02020603050405020304" pitchFamily="18" charset="0"/>
                <a:ea typeface="楷体_GB2312"/>
              </a:rPr>
              <a:t> </a:t>
            </a:r>
            <a:r>
              <a:rPr lang="en-US" altLang="zh-CN" sz="1800" i="1" kern="100" dirty="0">
                <a:effectLst/>
                <a:latin typeface="Times New Roman" panose="02020603050405020304" pitchFamily="18" charset="0"/>
                <a:ea typeface="楷体_GB2312"/>
              </a:rPr>
              <a:t>r</a:t>
            </a:r>
            <a:r>
              <a:rPr lang="en-US" altLang="zh-CN" sz="1800" kern="100" dirty="0">
                <a:effectLst/>
                <a:latin typeface="Times New Roman" panose="02020603050405020304" pitchFamily="18" charset="0"/>
                <a:ea typeface="楷体_GB2312"/>
              </a:rPr>
              <a:t> </a:t>
            </a:r>
            <a:r>
              <a:rPr lang="en-US" altLang="zh-CN" sz="1800" b="1" kern="100" dirty="0">
                <a:effectLst/>
                <a:latin typeface="Times New Roman" panose="02020603050405020304" pitchFamily="18" charset="0"/>
                <a:ea typeface="楷体_GB2312"/>
              </a:rPr>
              <a:t>do</a:t>
            </a:r>
            <a:r>
              <a:rPr lang="en-US" altLang="zh-CN" sz="1800" kern="100" dirty="0">
                <a:effectLst/>
                <a:latin typeface="Times New Roman" panose="02020603050405020304" pitchFamily="18" charset="0"/>
                <a:ea typeface="楷体_GB2312"/>
              </a:rPr>
              <a:t> //</a:t>
            </a:r>
            <a:r>
              <a:rPr lang="zh-CN" altLang="zh-CN" sz="1800" kern="100" dirty="0">
                <a:effectLst/>
                <a:latin typeface="Times New Roman" panose="02020603050405020304" pitchFamily="18" charset="0"/>
                <a:ea typeface="楷体_GB2312"/>
              </a:rPr>
              <a:t>将有序的</a:t>
            </a:r>
            <a:r>
              <a:rPr lang="en-US" altLang="zh-CN" sz="1800" i="1" kern="100" dirty="0">
                <a:effectLst/>
                <a:latin typeface="Times New Roman" panose="02020603050405020304" pitchFamily="18" charset="0"/>
                <a:ea typeface="楷体_GB2312"/>
              </a:rPr>
              <a:t>b</a:t>
            </a:r>
            <a:r>
              <a:rPr lang="zh-CN" altLang="zh-CN" sz="1800" kern="100" dirty="0">
                <a:effectLst/>
                <a:latin typeface="Times New Roman" panose="02020603050405020304" pitchFamily="18" charset="0"/>
                <a:ea typeface="楷体_GB2312"/>
              </a:rPr>
              <a:t>放回</a:t>
            </a:r>
            <a:r>
              <a:rPr lang="en-US" altLang="zh-CN" sz="1800" i="1" kern="100" dirty="0">
                <a:effectLst/>
                <a:latin typeface="Times New Roman" panose="02020603050405020304" pitchFamily="18" charset="0"/>
                <a:ea typeface="楷体_GB2312"/>
              </a:rPr>
              <a:t>a</a:t>
            </a:r>
            <a:r>
              <a:rPr lang="zh-CN" altLang="zh-CN" sz="1800" kern="100" dirty="0">
                <a:effectLst/>
                <a:latin typeface="Times New Roman" panose="02020603050405020304" pitchFamily="18" charset="0"/>
                <a:ea typeface="楷体_GB2312"/>
              </a:rPr>
              <a:t>中</a:t>
            </a:r>
            <a:endParaRPr lang="zh-CN" altLang="zh-CN" sz="1800" kern="100" dirty="0">
              <a:effectLst/>
              <a:latin typeface="Times New Roman" panose="02020603050405020304" pitchFamily="18" charset="0"/>
              <a:ea typeface="宋体" panose="02010600030101010101" pitchFamily="2" charset="-122"/>
            </a:endParaRPr>
          </a:p>
          <a:p>
            <a:pPr marL="342900" lvl="0" indent="-342900" algn="just">
              <a:lnSpc>
                <a:spcPct val="150000"/>
              </a:lnSpc>
              <a:buFont typeface="+mj-lt"/>
              <a:buAutoNum type="arabicPeriod" startAt="11"/>
            </a:pPr>
            <a:r>
              <a:rPr lang="en-US" altLang="zh-CN" sz="1800" kern="100" dirty="0">
                <a:effectLst/>
                <a:latin typeface="Times New Roman" panose="02020603050405020304" pitchFamily="18" charset="0"/>
                <a:ea typeface="楷体_GB2312"/>
              </a:rPr>
              <a:t>|  </a:t>
            </a:r>
            <a:r>
              <a:rPr lang="en-US" altLang="zh-CN" sz="1800" i="1" kern="100" dirty="0">
                <a:effectLst/>
                <a:latin typeface="Times New Roman" panose="02020603050405020304" pitchFamily="18" charset="0"/>
                <a:ea typeface="楷体_GB2312"/>
              </a:rPr>
              <a:t>a</a:t>
            </a:r>
            <a:r>
              <a:rPr lang="en-US" altLang="zh-CN" sz="1800" i="1" kern="100" baseline="-25000" dirty="0">
                <a:effectLst/>
                <a:latin typeface="Times New Roman" panose="02020603050405020304" pitchFamily="18" charset="0"/>
                <a:ea typeface="楷体_GB2312"/>
              </a:rPr>
              <a:t>i</a:t>
            </a:r>
            <a:r>
              <a:rPr lang="en-US" altLang="zh-CN" sz="1800" kern="100" dirty="0">
                <a:effectLst/>
                <a:latin typeface="Times New Roman" panose="02020603050405020304" pitchFamily="18" charset="0"/>
                <a:ea typeface="楷体_GB2312"/>
              </a:rPr>
              <a:t> ← </a:t>
            </a:r>
            <a:r>
              <a:rPr lang="en-US" altLang="zh-CN" sz="1800" i="1" kern="100" dirty="0">
                <a:effectLst/>
                <a:latin typeface="Times New Roman" panose="02020603050405020304" pitchFamily="18" charset="0"/>
                <a:ea typeface="楷体_GB2312"/>
              </a:rPr>
              <a:t>b</a:t>
            </a:r>
            <a:r>
              <a:rPr lang="en-US" altLang="zh-CN" sz="1800" i="1" kern="100" baseline="-25000" dirty="0">
                <a:effectLst/>
                <a:latin typeface="Times New Roman" panose="02020603050405020304" pitchFamily="18" charset="0"/>
                <a:ea typeface="楷体_GB2312"/>
              </a:rPr>
              <a:t>i-l</a:t>
            </a:r>
            <a:r>
              <a:rPr lang="en-US" altLang="zh-CN" sz="1800" kern="100" baseline="-25000" dirty="0">
                <a:effectLst/>
                <a:latin typeface="Times New Roman" panose="02020603050405020304" pitchFamily="18" charset="0"/>
                <a:ea typeface="楷体_GB2312"/>
              </a:rPr>
              <a:t>+1</a:t>
            </a:r>
            <a:endParaRPr lang="zh-CN" altLang="zh-CN" sz="1800" kern="100" dirty="0">
              <a:effectLst/>
              <a:latin typeface="Times New Roman" panose="02020603050405020304" pitchFamily="18" charset="0"/>
              <a:ea typeface="宋体" panose="02010600030101010101" pitchFamily="2" charset="-122"/>
            </a:endParaRPr>
          </a:p>
          <a:p>
            <a:pPr marL="342900" lvl="0" indent="-342900" algn="just">
              <a:lnSpc>
                <a:spcPct val="150000"/>
              </a:lnSpc>
              <a:buFont typeface="+mj-lt"/>
              <a:buAutoNum type="arabicPeriod" startAt="11"/>
            </a:pPr>
            <a:r>
              <a:rPr lang="en-US" altLang="zh-CN" sz="1800" b="1" kern="100" dirty="0">
                <a:effectLst/>
                <a:latin typeface="Times New Roman" panose="02020603050405020304" pitchFamily="18" charset="0"/>
                <a:ea typeface="楷体_GB2312"/>
              </a:rPr>
              <a:t>end</a:t>
            </a:r>
            <a:endParaRPr lang="zh-CN" altLang="zh-CN" sz="1800" kern="100" dirty="0">
              <a:effectLst/>
              <a:latin typeface="Times New Roman" panose="02020603050405020304" pitchFamily="18" charset="0"/>
              <a:ea typeface="宋体" panose="02010600030101010101" pitchFamily="2" charset="-122"/>
            </a:endParaRPr>
          </a:p>
          <a:p>
            <a:pPr marL="342900" lvl="0" indent="-342900" algn="just">
              <a:lnSpc>
                <a:spcPct val="150000"/>
              </a:lnSpc>
              <a:buFont typeface="+mj-lt"/>
              <a:buAutoNum type="arabicPeriod" startAt="11"/>
            </a:pPr>
            <a:r>
              <a:rPr lang="en-US" altLang="zh-CN" sz="1800" b="1" kern="100" dirty="0">
                <a:effectLst/>
                <a:latin typeface="Times New Roman" panose="02020603050405020304" pitchFamily="18" charset="0"/>
                <a:ea typeface="楷体_GB2312"/>
              </a:rPr>
              <a:t>return</a:t>
            </a:r>
            <a:r>
              <a:rPr lang="en-US" altLang="zh-CN" sz="1800" kern="100" dirty="0">
                <a:effectLst/>
                <a:latin typeface="Times New Roman" panose="02020603050405020304" pitchFamily="18" charset="0"/>
                <a:ea typeface="楷体_GB2312"/>
              </a:rPr>
              <a:t> </a:t>
            </a:r>
            <a:r>
              <a:rPr lang="en-US" altLang="zh-CN" sz="1800" i="1" kern="100" dirty="0" err="1">
                <a:effectLst/>
                <a:latin typeface="Times New Roman" panose="02020603050405020304" pitchFamily="18" charset="0"/>
                <a:ea typeface="楷体_GB2312"/>
              </a:rPr>
              <a:t>cnt</a:t>
            </a:r>
            <a:endParaRPr lang="zh-CN" altLang="zh-CN" sz="1800" kern="100" dirty="0">
              <a:effectLst/>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2467775813"/>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最高位优先基数排序</a:t>
            </a:r>
          </a:p>
        </p:txBody>
      </p:sp>
      <p:sp>
        <p:nvSpPr>
          <p:cNvPr id="3" name="副标题 2"/>
          <p:cNvSpPr>
            <a:spLocks noGrp="1"/>
          </p:cNvSpPr>
          <p:nvPr>
            <p:ph type="subTitle" idx="1"/>
          </p:nvPr>
        </p:nvSpPr>
        <p:spPr/>
        <p:txBody>
          <a:bodyPr/>
          <a:lstStyle/>
          <a:p>
            <a:r>
              <a:rPr lang="en-US" altLang="zh-CN" dirty="0"/>
              <a:t>10.7.2</a:t>
            </a:r>
            <a:r>
              <a:rPr lang="zh-CN" altLang="en-US" dirty="0"/>
              <a:t> 基数排序</a:t>
            </a:r>
          </a:p>
        </p:txBody>
      </p:sp>
      <p:sp>
        <p:nvSpPr>
          <p:cNvPr id="4" name="文本占位符 3"/>
          <p:cNvSpPr>
            <a:spLocks noGrp="1"/>
          </p:cNvSpPr>
          <p:nvPr>
            <p:ph type="body" idx="10"/>
          </p:nvPr>
        </p:nvSpPr>
        <p:spPr/>
        <p:txBody>
          <a:bodyPr/>
          <a:lstStyle/>
          <a:p>
            <a:r>
              <a:rPr lang="zh-CN" altLang="en-US" dirty="0"/>
              <a:t>数据结构</a:t>
            </a:r>
          </a:p>
        </p:txBody>
      </p:sp>
      <mc:AlternateContent xmlns:mc="http://schemas.openxmlformats.org/markup-compatibility/2006" xmlns:a14="http://schemas.microsoft.com/office/drawing/2010/main">
        <mc:Choice Requires="a14">
          <p:sp>
            <p:nvSpPr>
              <p:cNvPr id="8" name="内容占位符 4">
                <a:extLst>
                  <a:ext uri="{FF2B5EF4-FFF2-40B4-BE49-F238E27FC236}">
                    <a16:creationId xmlns:a16="http://schemas.microsoft.com/office/drawing/2014/main" id="{23DF313A-8510-A069-28DB-5C26CD17F425}"/>
                  </a:ext>
                </a:extLst>
              </p:cNvPr>
              <p:cNvSpPr>
                <a:spLocks noGrp="1"/>
              </p:cNvSpPr>
              <p:nvPr>
                <p:ph idx="11"/>
              </p:nvPr>
            </p:nvSpPr>
            <p:spPr>
              <a:xfrm>
                <a:off x="584225" y="1111460"/>
                <a:ext cx="11055325" cy="5057775"/>
              </a:xfrm>
              <a:ln>
                <a:noFill/>
                <a:prstDash val="dash"/>
              </a:ln>
            </p:spPr>
            <p:txBody>
              <a:bodyPr>
                <a:normAutofit/>
              </a:bodyPr>
              <a:lstStyle/>
              <a:p>
                <a:pPr>
                  <a:lnSpc>
                    <a:spcPct val="110000"/>
                  </a:lnSpc>
                </a:pPr>
                <a:r>
                  <a:rPr lang="zh-CN" altLang="en-US" sz="2800" b="1" dirty="0"/>
                  <a:t>核心思路</a:t>
                </a:r>
                <a:r>
                  <a:rPr lang="zh-CN" altLang="en-US" sz="2800" dirty="0"/>
                  <a:t>：首</a:t>
                </a:r>
                <a:r>
                  <a:rPr lang="zh-CN" altLang="zh-CN" sz="2800" kern="100" dirty="0">
                    <a:effectLst/>
                    <a:latin typeface="Microsoft YaHei" panose="020B0503020204020204" pitchFamily="34" charset="-122"/>
                    <a:ea typeface="Microsoft YaHei" panose="020B0503020204020204" pitchFamily="34" charset="-122"/>
                    <a:cs typeface="Times New Roman" panose="02020603050405020304" pitchFamily="18" charset="0"/>
                  </a:rPr>
                  <a:t>先按关键字最高位</a:t>
                </a:r>
                <a:r>
                  <a:rPr lang="zh-CN" altLang="en-US" sz="2800" kern="100" dirty="0">
                    <a:effectLst/>
                    <a:latin typeface="Microsoft YaHei" panose="020B0503020204020204" pitchFamily="34" charset="-122"/>
                    <a:ea typeface="Microsoft YaHei" panose="020B0503020204020204" pitchFamily="34" charset="-122"/>
                    <a:cs typeface="Times New Roman" panose="02020603050405020304" pitchFamily="18" charset="0"/>
                  </a:rPr>
                  <a:t> </a:t>
                </a:r>
                <a14:m>
                  <m:oMath xmlns:m="http://schemas.openxmlformats.org/officeDocument/2006/math">
                    <m:sSubSup>
                      <m:sSubSupPr>
                        <m:ctrlPr>
                          <a:rPr lang="zh-CN" altLang="zh-CN" sz="2800" i="1">
                            <a:effectLst/>
                            <a:latin typeface="Cambria Math" panose="02040503050406030204" pitchFamily="18" charset="0"/>
                            <a:ea typeface="Cambria Math" panose="02040503050406030204" pitchFamily="18" charset="0"/>
                          </a:rPr>
                        </m:ctrlPr>
                      </m:sSubSupPr>
                      <m:e>
                        <m:r>
                          <a:rPr lang="en-US" altLang="zh-CN" sz="2800" i="1" kern="100">
                            <a:effectLst/>
                            <a:latin typeface="Cambria Math" panose="02040503050406030204" pitchFamily="18" charset="0"/>
                            <a:ea typeface="宋体" panose="02010600030101010101" pitchFamily="2" charset="-122"/>
                            <a:cs typeface="Times New Roman" panose="02020603050405020304" pitchFamily="18" charset="0"/>
                          </a:rPr>
                          <m:t>𝑣</m:t>
                        </m:r>
                      </m:e>
                      <m:sub>
                        <m:r>
                          <a:rPr lang="en-US" altLang="zh-CN" sz="2800" i="1" kern="100">
                            <a:effectLst/>
                            <a:latin typeface="Cambria Math" panose="02040503050406030204" pitchFamily="18" charset="0"/>
                            <a:ea typeface="宋体" panose="02010600030101010101" pitchFamily="2" charset="-122"/>
                            <a:cs typeface="Times New Roman" panose="02020603050405020304" pitchFamily="18" charset="0"/>
                          </a:rPr>
                          <m:t>𝑖</m:t>
                        </m:r>
                      </m:sub>
                      <m:sup>
                        <m:r>
                          <a:rPr lang="en-US" altLang="zh-CN" sz="2800" i="1" kern="100">
                            <a:effectLst/>
                            <a:latin typeface="Cambria Math" panose="02040503050406030204" pitchFamily="18" charset="0"/>
                            <a:ea typeface="宋体" panose="02010600030101010101" pitchFamily="2" charset="-122"/>
                            <a:cs typeface="Times New Roman" panose="02020603050405020304" pitchFamily="18" charset="0"/>
                          </a:rPr>
                          <m:t>1</m:t>
                        </m:r>
                      </m:sup>
                    </m:sSubSup>
                  </m:oMath>
                </a14:m>
                <a:r>
                  <a:rPr lang="zh-CN" altLang="en-US" sz="2800" kern="100" dirty="0">
                    <a:effectLst/>
                    <a:latin typeface="Microsoft YaHei" panose="020B0503020204020204" pitchFamily="34" charset="-122"/>
                    <a:ea typeface="Microsoft YaHei" panose="020B0503020204020204" pitchFamily="34" charset="-122"/>
                    <a:cs typeface="Times New Roman" panose="02020603050405020304" pitchFamily="18" charset="0"/>
                  </a:rPr>
                  <a:t> </a:t>
                </a:r>
                <a:r>
                  <a:rPr lang="zh-CN" altLang="zh-CN" sz="2800" kern="100" dirty="0">
                    <a:effectLst/>
                    <a:latin typeface="Microsoft YaHei" panose="020B0503020204020204" pitchFamily="34" charset="-122"/>
                    <a:ea typeface="Microsoft YaHei" panose="020B0503020204020204" pitchFamily="34" charset="-122"/>
                    <a:cs typeface="Times New Roman" panose="02020603050405020304" pitchFamily="18" charset="0"/>
                  </a:rPr>
                  <a:t>使用计数排序，可得到若干个最高位值都相同的序列；接着对每个序列分别按关键字</a:t>
                </a:r>
                <a:r>
                  <a:rPr lang="zh-CN" altLang="en-US" sz="2800" kern="100" dirty="0">
                    <a:effectLst/>
                    <a:latin typeface="Microsoft YaHei" panose="020B0503020204020204" pitchFamily="34" charset="-122"/>
                    <a:ea typeface="Microsoft YaHei" panose="020B0503020204020204" pitchFamily="34" charset="-122"/>
                    <a:cs typeface="Times New Roman" panose="02020603050405020304" pitchFamily="18" charset="0"/>
                  </a:rPr>
                  <a:t> </a:t>
                </a:r>
                <a14:m>
                  <m:oMath xmlns:m="http://schemas.openxmlformats.org/officeDocument/2006/math">
                    <m:sSubSup>
                      <m:sSubSupPr>
                        <m:ctrlPr>
                          <a:rPr lang="zh-CN" altLang="zh-CN" sz="2800" i="1">
                            <a:effectLst/>
                            <a:latin typeface="Cambria Math" panose="02040503050406030204" pitchFamily="18" charset="0"/>
                            <a:ea typeface="Cambria Math" panose="02040503050406030204" pitchFamily="18" charset="0"/>
                          </a:rPr>
                        </m:ctrlPr>
                      </m:sSubSupPr>
                      <m:e>
                        <m:r>
                          <a:rPr lang="en-US" altLang="zh-CN" sz="2800" i="1" kern="100">
                            <a:effectLst/>
                            <a:latin typeface="Cambria Math" panose="02040503050406030204" pitchFamily="18" charset="0"/>
                            <a:ea typeface="宋体" panose="02010600030101010101" pitchFamily="2" charset="-122"/>
                            <a:cs typeface="Times New Roman" panose="02020603050405020304" pitchFamily="18" charset="0"/>
                          </a:rPr>
                          <m:t>𝑣</m:t>
                        </m:r>
                      </m:e>
                      <m:sub>
                        <m:r>
                          <a:rPr lang="en-US" altLang="zh-CN" sz="2800" i="1" kern="100">
                            <a:effectLst/>
                            <a:latin typeface="Cambria Math" panose="02040503050406030204" pitchFamily="18" charset="0"/>
                            <a:ea typeface="宋体" panose="02010600030101010101" pitchFamily="2" charset="-122"/>
                            <a:cs typeface="Times New Roman" panose="02020603050405020304" pitchFamily="18" charset="0"/>
                          </a:rPr>
                          <m:t>𝑖</m:t>
                        </m:r>
                      </m:sub>
                      <m:sup>
                        <m:r>
                          <a:rPr lang="en-US" altLang="zh-CN" sz="2800" i="1" kern="100">
                            <a:effectLst/>
                            <a:latin typeface="Cambria Math" panose="02040503050406030204" pitchFamily="18" charset="0"/>
                            <a:ea typeface="宋体" panose="02010600030101010101" pitchFamily="2" charset="-122"/>
                            <a:cs typeface="Times New Roman" panose="02020603050405020304" pitchFamily="18" charset="0"/>
                          </a:rPr>
                          <m:t>2</m:t>
                        </m:r>
                      </m:sup>
                    </m:sSubSup>
                  </m:oMath>
                </a14:m>
                <a:r>
                  <a:rPr lang="zh-CN" altLang="en-US" sz="2800" kern="100" dirty="0">
                    <a:effectLst/>
                    <a:latin typeface="Microsoft YaHei" panose="020B0503020204020204" pitchFamily="34" charset="-122"/>
                    <a:ea typeface="Microsoft YaHei" panose="020B0503020204020204" pitchFamily="34" charset="-122"/>
                    <a:cs typeface="Times New Roman" panose="02020603050405020304" pitchFamily="18" charset="0"/>
                  </a:rPr>
                  <a:t> </a:t>
                </a:r>
                <a:r>
                  <a:rPr lang="zh-CN" altLang="zh-CN" sz="2800" kern="100" dirty="0">
                    <a:effectLst/>
                    <a:latin typeface="Microsoft YaHei" panose="020B0503020204020204" pitchFamily="34" charset="-122"/>
                    <a:ea typeface="Microsoft YaHei" panose="020B0503020204020204" pitchFamily="34" charset="-122"/>
                    <a:cs typeface="Times New Roman" panose="02020603050405020304" pitchFamily="18" charset="0"/>
                  </a:rPr>
                  <a:t>使用计数排序，再将其分成若干个子序列，此时每个子序列的最高位和次高位的值都相同。以此类推，第</a:t>
                </a:r>
                <a:r>
                  <a:rPr lang="zh-CN" altLang="en-US" sz="2800" kern="100" dirty="0">
                    <a:effectLst/>
                    <a:latin typeface="Microsoft YaHei" panose="020B0503020204020204" pitchFamily="34" charset="-122"/>
                    <a:ea typeface="Microsoft YaHei" panose="020B0503020204020204" pitchFamily="34" charset="-122"/>
                    <a:cs typeface="Times New Roman" panose="02020603050405020304" pitchFamily="18" charset="0"/>
                  </a:rPr>
                  <a:t> </a:t>
                </a:r>
                <a14:m>
                  <m:oMath xmlns:m="http://schemas.openxmlformats.org/officeDocument/2006/math">
                    <m:r>
                      <a:rPr lang="en-US" altLang="zh-CN" sz="2800" i="1" kern="100">
                        <a:effectLst/>
                        <a:latin typeface="Cambria Math" panose="02040503050406030204" pitchFamily="18" charset="0"/>
                        <a:ea typeface="宋体" panose="02010600030101010101" pitchFamily="2" charset="-122"/>
                        <a:cs typeface="Times New Roman" panose="02020603050405020304" pitchFamily="18" charset="0"/>
                      </a:rPr>
                      <m:t>𝑝</m:t>
                    </m:r>
                  </m:oMath>
                </a14:m>
                <a:r>
                  <a:rPr lang="zh-CN" altLang="en-US" sz="2800" kern="100" dirty="0">
                    <a:effectLst/>
                    <a:latin typeface="Microsoft YaHei" panose="020B0503020204020204" pitchFamily="34" charset="-122"/>
                    <a:ea typeface="Microsoft YaHei" panose="020B0503020204020204" pitchFamily="34" charset="-122"/>
                    <a:cs typeface="Times New Roman" panose="02020603050405020304" pitchFamily="18" charset="0"/>
                  </a:rPr>
                  <a:t> </a:t>
                </a:r>
                <a:r>
                  <a:rPr lang="zh-CN" altLang="zh-CN" sz="2800" kern="100" dirty="0">
                    <a:effectLst/>
                    <a:latin typeface="Microsoft YaHei" panose="020B0503020204020204" pitchFamily="34" charset="-122"/>
                    <a:ea typeface="Microsoft YaHei" panose="020B0503020204020204" pitchFamily="34" charset="-122"/>
                    <a:cs typeface="Times New Roman" panose="02020603050405020304" pitchFamily="18" charset="0"/>
                  </a:rPr>
                  <a:t>轮将对</a:t>
                </a:r>
                <a:r>
                  <a:rPr lang="zh-CN" altLang="en-US" sz="2800" kern="100" dirty="0">
                    <a:effectLst/>
                    <a:latin typeface="Microsoft YaHei" panose="020B0503020204020204" pitchFamily="34" charset="-122"/>
                    <a:ea typeface="Microsoft YaHei" panose="020B0503020204020204" pitchFamily="34" charset="-122"/>
                    <a:cs typeface="Times New Roman" panose="02020603050405020304" pitchFamily="18" charset="0"/>
                  </a:rPr>
                  <a:t> </a:t>
                </a:r>
                <a14:m>
                  <m:oMath xmlns:m="http://schemas.openxmlformats.org/officeDocument/2006/math">
                    <m:sSubSup>
                      <m:sSubSupPr>
                        <m:ctrlPr>
                          <a:rPr lang="zh-CN" altLang="zh-CN" sz="2800" i="1">
                            <a:effectLst/>
                            <a:latin typeface="Cambria Math" panose="02040503050406030204" pitchFamily="18" charset="0"/>
                            <a:ea typeface="Cambria Math" panose="02040503050406030204" pitchFamily="18" charset="0"/>
                          </a:rPr>
                        </m:ctrlPr>
                      </m:sSubSupPr>
                      <m:e>
                        <m:r>
                          <a:rPr lang="en-US" altLang="zh-CN" sz="2800" i="1" kern="100">
                            <a:effectLst/>
                            <a:latin typeface="Cambria Math" panose="02040503050406030204" pitchFamily="18" charset="0"/>
                            <a:ea typeface="宋体" panose="02010600030101010101" pitchFamily="2" charset="-122"/>
                            <a:cs typeface="Times New Roman" panose="02020603050405020304" pitchFamily="18" charset="0"/>
                          </a:rPr>
                          <m:t>𝑣</m:t>
                        </m:r>
                      </m:e>
                      <m:sub>
                        <m:r>
                          <a:rPr lang="en-US" altLang="zh-CN" sz="2800" i="1" kern="100">
                            <a:effectLst/>
                            <a:latin typeface="Cambria Math" panose="02040503050406030204" pitchFamily="18" charset="0"/>
                            <a:ea typeface="宋体" panose="02010600030101010101" pitchFamily="2" charset="-122"/>
                            <a:cs typeface="Times New Roman" panose="02020603050405020304" pitchFamily="18" charset="0"/>
                          </a:rPr>
                          <m:t>𝑖</m:t>
                        </m:r>
                      </m:sub>
                      <m:sup>
                        <m:r>
                          <a:rPr lang="en-US" altLang="zh-CN" sz="2800" i="1" kern="100">
                            <a:effectLst/>
                            <a:latin typeface="Cambria Math" panose="02040503050406030204" pitchFamily="18" charset="0"/>
                            <a:ea typeface="宋体" panose="02010600030101010101" pitchFamily="2" charset="-122"/>
                            <a:cs typeface="Times New Roman" panose="02020603050405020304" pitchFamily="18" charset="0"/>
                          </a:rPr>
                          <m:t>𝑝</m:t>
                        </m:r>
                      </m:sup>
                    </m:sSubSup>
                  </m:oMath>
                </a14:m>
                <a:r>
                  <a:rPr lang="zh-CN" altLang="en-US" sz="2800" kern="100" dirty="0">
                    <a:effectLst/>
                    <a:latin typeface="Microsoft YaHei" panose="020B0503020204020204" pitchFamily="34" charset="-122"/>
                    <a:ea typeface="Microsoft YaHei" panose="020B0503020204020204" pitchFamily="34" charset="-122"/>
                    <a:cs typeface="Times New Roman" panose="02020603050405020304" pitchFamily="18" charset="0"/>
                  </a:rPr>
                  <a:t> </a:t>
                </a:r>
                <a:r>
                  <a:rPr lang="zh-CN" altLang="zh-CN" sz="2800" kern="100" dirty="0">
                    <a:effectLst/>
                    <a:latin typeface="Microsoft YaHei" panose="020B0503020204020204" pitchFamily="34" charset="-122"/>
                    <a:ea typeface="Microsoft YaHei" panose="020B0503020204020204" pitchFamily="34" charset="-122"/>
                    <a:cs typeface="Times New Roman" panose="02020603050405020304" pitchFamily="18" charset="0"/>
                  </a:rPr>
                  <a:t>使用计数排序，直到每个子序列中都仅含一个元素，或者所有位都经过排序。</a:t>
                </a:r>
                <a:r>
                  <a:rPr lang="zh-CN" altLang="zh-CN" sz="2800" dirty="0">
                    <a:effectLst/>
                    <a:latin typeface="Microsoft YaHei" panose="020B0503020204020204" pitchFamily="34" charset="-122"/>
                    <a:ea typeface="Microsoft YaHei" panose="020B0503020204020204" pitchFamily="34" charset="-122"/>
                  </a:rPr>
                  <a:t> </a:t>
                </a:r>
                <a:endParaRPr lang="en-US" altLang="zh-CN" sz="2800" dirty="0">
                  <a:latin typeface="Microsoft YaHei" panose="020B0503020204020204" pitchFamily="34" charset="-122"/>
                  <a:ea typeface="Microsoft YaHei" panose="020B0503020204020204" pitchFamily="34" charset="-122"/>
                </a:endParaRPr>
              </a:p>
            </p:txBody>
          </p:sp>
        </mc:Choice>
        <mc:Fallback xmlns="">
          <p:sp>
            <p:nvSpPr>
              <p:cNvPr id="8" name="内容占位符 4">
                <a:extLst>
                  <a:ext uri="{FF2B5EF4-FFF2-40B4-BE49-F238E27FC236}">
                    <a16:creationId xmlns:a16="http://schemas.microsoft.com/office/drawing/2014/main" id="{23DF313A-8510-A069-28DB-5C26CD17F425}"/>
                  </a:ext>
                </a:extLst>
              </p:cNvPr>
              <p:cNvSpPr>
                <a:spLocks noGrp="1" noRot="1" noChangeAspect="1" noMove="1" noResize="1" noEditPoints="1" noAdjustHandles="1" noChangeArrowheads="1" noChangeShapeType="1" noTextEdit="1"/>
              </p:cNvSpPr>
              <p:nvPr>
                <p:ph idx="11"/>
              </p:nvPr>
            </p:nvSpPr>
            <p:spPr>
              <a:xfrm>
                <a:off x="584225" y="1111460"/>
                <a:ext cx="11055325" cy="5057775"/>
              </a:xfrm>
              <a:blipFill>
                <a:blip r:embed="rId3"/>
                <a:stretch>
                  <a:fillRect l="-1148" t="-752"/>
                </a:stretch>
              </a:blipFill>
              <a:ln>
                <a:noFill/>
                <a:prstDash val="dash"/>
              </a:ln>
            </p:spPr>
            <p:txBody>
              <a:bodyPr/>
              <a:lstStyle/>
              <a:p>
                <a:r>
                  <a:rPr lang="zh-CN" altLang="en-US">
                    <a:noFill/>
                  </a:rPr>
                  <a:t> </a:t>
                </a:r>
              </a:p>
            </p:txBody>
          </p:sp>
        </mc:Fallback>
      </mc:AlternateContent>
      <p:pic>
        <p:nvPicPr>
          <p:cNvPr id="9" name="图片 8">
            <a:extLst>
              <a:ext uri="{FF2B5EF4-FFF2-40B4-BE49-F238E27FC236}">
                <a16:creationId xmlns:a16="http://schemas.microsoft.com/office/drawing/2014/main" id="{E09841CB-5EE2-FC4C-1A84-E14888F59811}"/>
              </a:ext>
            </a:extLst>
          </p:cNvPr>
          <p:cNvPicPr>
            <a:picLocks noChangeAspect="1"/>
          </p:cNvPicPr>
          <p:nvPr/>
        </p:nvPicPr>
        <p:blipFill>
          <a:blip r:embed="rId4"/>
          <a:stretch>
            <a:fillRect/>
          </a:stretch>
        </p:blipFill>
        <p:spPr>
          <a:xfrm>
            <a:off x="768101" y="3811668"/>
            <a:ext cx="5178896" cy="520492"/>
          </a:xfrm>
          <a:prstGeom prst="rect">
            <a:avLst/>
          </a:prstGeom>
        </p:spPr>
      </p:pic>
      <p:pic>
        <p:nvPicPr>
          <p:cNvPr id="11" name="图片 10">
            <a:extLst>
              <a:ext uri="{FF2B5EF4-FFF2-40B4-BE49-F238E27FC236}">
                <a16:creationId xmlns:a16="http://schemas.microsoft.com/office/drawing/2014/main" id="{165C4B82-9EFE-E726-C5DA-80294D6598A0}"/>
              </a:ext>
            </a:extLst>
          </p:cNvPr>
          <p:cNvPicPr>
            <a:picLocks noChangeAspect="1"/>
          </p:cNvPicPr>
          <p:nvPr/>
        </p:nvPicPr>
        <p:blipFill>
          <a:blip r:embed="rId5"/>
          <a:stretch>
            <a:fillRect/>
          </a:stretch>
        </p:blipFill>
        <p:spPr>
          <a:xfrm>
            <a:off x="6111887" y="3811668"/>
            <a:ext cx="5178896" cy="706213"/>
          </a:xfrm>
          <a:prstGeom prst="rect">
            <a:avLst/>
          </a:prstGeom>
        </p:spPr>
      </p:pic>
      <p:pic>
        <p:nvPicPr>
          <p:cNvPr id="13" name="图片 12">
            <a:extLst>
              <a:ext uri="{FF2B5EF4-FFF2-40B4-BE49-F238E27FC236}">
                <a16:creationId xmlns:a16="http://schemas.microsoft.com/office/drawing/2014/main" id="{56F2E7D0-E3E4-B6DE-110E-07D153A66803}"/>
              </a:ext>
            </a:extLst>
          </p:cNvPr>
          <p:cNvPicPr>
            <a:picLocks noChangeAspect="1"/>
          </p:cNvPicPr>
          <p:nvPr/>
        </p:nvPicPr>
        <p:blipFill>
          <a:blip r:embed="rId6"/>
          <a:stretch>
            <a:fillRect/>
          </a:stretch>
        </p:blipFill>
        <p:spPr>
          <a:xfrm>
            <a:off x="768101" y="5177634"/>
            <a:ext cx="5178896" cy="750940"/>
          </a:xfrm>
          <a:prstGeom prst="rect">
            <a:avLst/>
          </a:prstGeom>
        </p:spPr>
      </p:pic>
      <p:pic>
        <p:nvPicPr>
          <p:cNvPr id="15" name="图片 14">
            <a:extLst>
              <a:ext uri="{FF2B5EF4-FFF2-40B4-BE49-F238E27FC236}">
                <a16:creationId xmlns:a16="http://schemas.microsoft.com/office/drawing/2014/main" id="{AB211206-2480-A6B7-1AEB-657A353F7F3C}"/>
              </a:ext>
            </a:extLst>
          </p:cNvPr>
          <p:cNvPicPr>
            <a:picLocks noChangeAspect="1"/>
          </p:cNvPicPr>
          <p:nvPr/>
        </p:nvPicPr>
        <p:blipFill>
          <a:blip r:embed="rId7"/>
          <a:stretch>
            <a:fillRect/>
          </a:stretch>
        </p:blipFill>
        <p:spPr>
          <a:xfrm>
            <a:off x="6141855" y="5177634"/>
            <a:ext cx="5148928" cy="754136"/>
          </a:xfrm>
          <a:prstGeom prst="rect">
            <a:avLst/>
          </a:prstGeom>
        </p:spPr>
      </p:pic>
      <p:sp>
        <p:nvSpPr>
          <p:cNvPr id="16" name="文本框 15">
            <a:extLst>
              <a:ext uri="{FF2B5EF4-FFF2-40B4-BE49-F238E27FC236}">
                <a16:creationId xmlns:a16="http://schemas.microsoft.com/office/drawing/2014/main" id="{639FB71C-A8A1-C53F-4070-C76A067160C6}"/>
              </a:ext>
            </a:extLst>
          </p:cNvPr>
          <p:cNvSpPr txBox="1"/>
          <p:nvPr/>
        </p:nvSpPr>
        <p:spPr>
          <a:xfrm>
            <a:off x="2752255" y="4563692"/>
            <a:ext cx="1210588" cy="400110"/>
          </a:xfrm>
          <a:prstGeom prst="rect">
            <a:avLst/>
          </a:prstGeom>
          <a:noFill/>
        </p:spPr>
        <p:txBody>
          <a:bodyPr wrap="none" rtlCol="0">
            <a:spAutoFit/>
          </a:bodyPr>
          <a:lstStyle/>
          <a:p>
            <a:r>
              <a:rPr lang="zh-CN" altLang="en-US" sz="2000" dirty="0">
                <a:latin typeface="Microsoft YaHei" panose="020B0503020204020204" pitchFamily="34" charset="-122"/>
                <a:ea typeface="Microsoft YaHei" panose="020B0503020204020204" pitchFamily="34" charset="-122"/>
              </a:rPr>
              <a:t>初始状态</a:t>
            </a:r>
            <a:endParaRPr kumimoji="1" lang="zh-CN" altLang="en-US" sz="2000" dirty="0">
              <a:latin typeface="Microsoft YaHei" panose="020B0503020204020204" pitchFamily="34" charset="-122"/>
              <a:ea typeface="Microsoft YaHei" panose="020B0503020204020204" pitchFamily="34" charset="-122"/>
            </a:endParaRPr>
          </a:p>
        </p:txBody>
      </p:sp>
      <p:sp>
        <p:nvSpPr>
          <p:cNvPr id="17" name="文本框 16">
            <a:extLst>
              <a:ext uri="{FF2B5EF4-FFF2-40B4-BE49-F238E27FC236}">
                <a16:creationId xmlns:a16="http://schemas.microsoft.com/office/drawing/2014/main" id="{6D39234A-94EA-B572-F480-DFE86905DE68}"/>
              </a:ext>
            </a:extLst>
          </p:cNvPr>
          <p:cNvSpPr txBox="1"/>
          <p:nvPr/>
        </p:nvSpPr>
        <p:spPr>
          <a:xfrm>
            <a:off x="7598064" y="4608662"/>
            <a:ext cx="2236510" cy="400110"/>
          </a:xfrm>
          <a:prstGeom prst="rect">
            <a:avLst/>
          </a:prstGeom>
          <a:noFill/>
        </p:spPr>
        <p:txBody>
          <a:bodyPr wrap="none" rtlCol="0">
            <a:spAutoFit/>
          </a:bodyPr>
          <a:lstStyle/>
          <a:p>
            <a:r>
              <a:rPr lang="zh-CN" altLang="en-US" sz="2000" dirty="0">
                <a:latin typeface="Microsoft YaHei" panose="020B0503020204020204" pitchFamily="34" charset="-122"/>
                <a:ea typeface="Microsoft YaHei" panose="020B0503020204020204" pitchFamily="34" charset="-122"/>
              </a:rPr>
              <a:t>以百位划分子序列</a:t>
            </a:r>
            <a:endParaRPr kumimoji="1" lang="zh-CN" altLang="en-US" sz="2000" dirty="0">
              <a:latin typeface="Microsoft YaHei" panose="020B0503020204020204" pitchFamily="34" charset="-122"/>
              <a:ea typeface="Microsoft YaHei" panose="020B0503020204020204" pitchFamily="34" charset="-122"/>
            </a:endParaRPr>
          </a:p>
        </p:txBody>
      </p:sp>
      <p:sp>
        <p:nvSpPr>
          <p:cNvPr id="18" name="文本框 17">
            <a:extLst>
              <a:ext uri="{FF2B5EF4-FFF2-40B4-BE49-F238E27FC236}">
                <a16:creationId xmlns:a16="http://schemas.microsoft.com/office/drawing/2014/main" id="{3D7DC27C-7A2B-58AF-88DF-412A852662C5}"/>
              </a:ext>
            </a:extLst>
          </p:cNvPr>
          <p:cNvSpPr txBox="1"/>
          <p:nvPr/>
        </p:nvSpPr>
        <p:spPr>
          <a:xfrm>
            <a:off x="2239294" y="6142406"/>
            <a:ext cx="2236510" cy="400110"/>
          </a:xfrm>
          <a:prstGeom prst="rect">
            <a:avLst/>
          </a:prstGeom>
          <a:noFill/>
        </p:spPr>
        <p:txBody>
          <a:bodyPr wrap="none" rtlCol="0">
            <a:spAutoFit/>
          </a:bodyPr>
          <a:lstStyle/>
          <a:p>
            <a:r>
              <a:rPr lang="zh-CN" altLang="en-US" sz="2000" dirty="0">
                <a:latin typeface="Microsoft YaHei" panose="020B0503020204020204" pitchFamily="34" charset="-122"/>
                <a:ea typeface="Microsoft YaHei" panose="020B0503020204020204" pitchFamily="34" charset="-122"/>
              </a:rPr>
              <a:t>以十位划分子序列</a:t>
            </a:r>
            <a:endParaRPr kumimoji="1" lang="zh-CN" altLang="en-US" sz="2000" dirty="0">
              <a:latin typeface="Microsoft YaHei" panose="020B0503020204020204" pitchFamily="34" charset="-122"/>
              <a:ea typeface="Microsoft YaHei" panose="020B0503020204020204" pitchFamily="34" charset="-122"/>
            </a:endParaRPr>
          </a:p>
        </p:txBody>
      </p:sp>
      <p:sp>
        <p:nvSpPr>
          <p:cNvPr id="19" name="文本框 18">
            <a:extLst>
              <a:ext uri="{FF2B5EF4-FFF2-40B4-BE49-F238E27FC236}">
                <a16:creationId xmlns:a16="http://schemas.microsoft.com/office/drawing/2014/main" id="{08DEC536-0B2D-D810-B9D5-CD87005976F9}"/>
              </a:ext>
            </a:extLst>
          </p:cNvPr>
          <p:cNvSpPr txBox="1"/>
          <p:nvPr/>
        </p:nvSpPr>
        <p:spPr>
          <a:xfrm>
            <a:off x="7583080" y="6140091"/>
            <a:ext cx="2289409" cy="400110"/>
          </a:xfrm>
          <a:prstGeom prst="rect">
            <a:avLst/>
          </a:prstGeom>
          <a:noFill/>
        </p:spPr>
        <p:txBody>
          <a:bodyPr wrap="none" rtlCol="0">
            <a:spAutoFit/>
          </a:bodyPr>
          <a:lstStyle/>
          <a:p>
            <a:r>
              <a:rPr lang="zh-CN" altLang="en-US" sz="2000" dirty="0">
                <a:latin typeface="Microsoft YaHei" panose="020B0503020204020204" pitchFamily="34" charset="-122"/>
                <a:ea typeface="Microsoft YaHei" panose="020B0503020204020204" pitchFamily="34" charset="-122"/>
              </a:rPr>
              <a:t>以个位划分子序列</a:t>
            </a:r>
            <a:endParaRPr kumimoji="1" lang="zh-CN" altLang="en-US" sz="20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9813652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8CCCD34B-F688-4005-9E79-115F57ADC3D5}"/>
                  </a:ext>
                </a:extLst>
              </p:cNvPr>
              <p:cNvSpPr txBox="1"/>
              <p:nvPr>
                <p:custDataLst>
                  <p:tags r:id="rId2"/>
                </p:custDataLst>
              </p:nvPr>
            </p:nvSpPr>
            <p:spPr>
              <a:xfrm>
                <a:off x="1219200" y="635000"/>
                <a:ext cx="9753600" cy="2143125"/>
              </a:xfrm>
              <a:prstGeom prst="rect">
                <a:avLst/>
              </a:prstGeom>
              <a:noFill/>
            </p:spPr>
            <p:txBody>
              <a:bodyPr vert="horz" wrap="square"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对序列</a:t>
                </a:r>
                <a14:m>
                  <m:oMath xmlns:m="http://schemas.openxmlformats.org/officeDocument/2006/math">
                    <m:sSub>
                      <m:sSubPr>
                        <m:ctrlPr>
                          <a:rPr lang="en-US" altLang="zh-CN" sz="2600" b="0"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ctrlPr>
                      </m:sSubPr>
                      <m:e>
                        <m:r>
                          <a:rPr lang="en-US" altLang="zh-CN" sz="2600" b="0"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𝑎</m:t>
                        </m:r>
                      </m:e>
                      <m:sub>
                        <m:r>
                          <a:rPr lang="en-US" altLang="zh-CN" sz="2600" b="0"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1</m:t>
                        </m:r>
                      </m:sub>
                    </m:sSub>
                    <m:r>
                      <a:rPr lang="en-US" altLang="zh-CN" sz="2600" b="0"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m:t>
                    </m:r>
                    <m:sSub>
                      <m:sSubPr>
                        <m:ctrlPr>
                          <a:rPr lang="en-US" altLang="zh-CN" sz="2600" b="0"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ctrlPr>
                      </m:sSubPr>
                      <m:e>
                        <m:r>
                          <a:rPr lang="en-US" altLang="zh-CN" sz="2600" b="0"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𝑎</m:t>
                        </m:r>
                      </m:e>
                      <m:sub>
                        <m:r>
                          <a:rPr lang="en-US" altLang="zh-CN" sz="2600" b="0"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2</m:t>
                        </m:r>
                      </m:sub>
                    </m:sSub>
                    <m:r>
                      <a:rPr lang="en-US" altLang="zh-CN" sz="2600" b="0"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m:t>
                    </m:r>
                    <m:sSub>
                      <m:sSubPr>
                        <m:ctrlPr>
                          <a:rPr lang="en-US" altLang="zh-CN" sz="2600" b="0"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ctrlPr>
                      </m:sSubPr>
                      <m:e>
                        <m:r>
                          <a:rPr lang="en-US" altLang="zh-CN" sz="2600" b="0"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𝑎</m:t>
                        </m:r>
                      </m:e>
                      <m:sub>
                        <m:r>
                          <a:rPr lang="en-US" altLang="zh-CN" sz="2600" b="0"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𝑛</m:t>
                        </m:r>
                      </m:sub>
                    </m:sSub>
                  </m:oMath>
                </a14:m>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使用插入排序法按升序（非降序）排序，其中</a:t>
                </a:r>
                <a14:m>
                  <m:oMath xmlns:m="http://schemas.openxmlformats.org/officeDocument/2006/math">
                    <m:sSub>
                      <m:sSubPr>
                        <m:ctrlPr>
                          <a:rPr lang="en-US" altLang="zh-CN" sz="2600" b="0"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ctrlPr>
                      </m:sSubPr>
                      <m:e>
                        <m:r>
                          <a:rPr lang="en-US" altLang="zh-CN" sz="2600" b="0"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𝑎</m:t>
                        </m:r>
                      </m:e>
                      <m:sub>
                        <m:r>
                          <a:rPr lang="en-US" altLang="zh-CN" sz="2600" b="0"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1</m:t>
                        </m:r>
                      </m:sub>
                    </m:sSub>
                    <m:r>
                      <a:rPr lang="en-US" altLang="zh-CN" sz="2600" b="0"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m:t>
                    </m:r>
                    <m:sSub>
                      <m:sSubPr>
                        <m:ctrlPr>
                          <a:rPr lang="en-US" altLang="zh-CN" sz="2600" b="0"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ctrlPr>
                      </m:sSubPr>
                      <m:e>
                        <m:r>
                          <a:rPr lang="en-US" altLang="zh-CN" sz="2600" b="0"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𝑎</m:t>
                        </m:r>
                      </m:e>
                      <m:sub>
                        <m:r>
                          <a:rPr lang="en-US" altLang="zh-CN" sz="2600" b="0"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3</m:t>
                        </m:r>
                      </m:sub>
                    </m:sSub>
                    <m:r>
                      <a:rPr lang="en-US" altLang="zh-CN" sz="2600" b="0"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m:t>
                    </m:r>
                    <m:sSub>
                      <m:sSubPr>
                        <m:ctrlPr>
                          <a:rPr lang="en-US" altLang="zh-CN" sz="2600" b="0"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ctrlPr>
                      </m:sSubPr>
                      <m:e>
                        <m:r>
                          <a:rPr lang="en-US" altLang="zh-CN" sz="2600" b="0"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𝑎</m:t>
                        </m:r>
                      </m:e>
                      <m:sub>
                        <m:r>
                          <a:rPr lang="en-US" altLang="zh-CN" sz="2600" b="0"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2</m:t>
                        </m:r>
                        <m:r>
                          <a:rPr lang="en-US" altLang="zh-CN" sz="2600" b="0"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𝑘</m:t>
                        </m:r>
                        <m:r>
                          <a:rPr lang="en-US" altLang="zh-CN" sz="2600" b="0"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+1</m:t>
                        </m:r>
                      </m:sub>
                    </m:sSub>
                    <m:r>
                      <a:rPr lang="en-US" altLang="zh-CN" sz="2600" b="0"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m:t>
                    </m:r>
                  </m:oMath>
                </a14:m>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 并且 </a:t>
                </a:r>
                <a14:m>
                  <m:oMath xmlns:m="http://schemas.openxmlformats.org/officeDocument/2006/math">
                    <m:sSub>
                      <m:sSubPr>
                        <m:ctrlPr>
                          <a:rPr lang="en-US" altLang="zh-CN" sz="2600" i="1">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ctrlPr>
                      </m:sSubPr>
                      <m:e>
                        <m:r>
                          <a:rPr lang="en-US" altLang="zh-CN" sz="2600" i="1">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𝑎</m:t>
                        </m:r>
                      </m:e>
                      <m:sub>
                        <m:r>
                          <a:rPr lang="en-US" altLang="zh-CN" sz="2600" b="0"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2</m:t>
                        </m:r>
                      </m:sub>
                    </m:sSub>
                    <m:r>
                      <a:rPr lang="en-US" altLang="zh-CN" sz="2600" b="0"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m:t>
                    </m:r>
                    <m:sSub>
                      <m:sSubPr>
                        <m:ctrlPr>
                          <a:rPr lang="en-US" altLang="zh-CN" sz="2600" i="1">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ctrlPr>
                      </m:sSubPr>
                      <m:e>
                        <m:r>
                          <a:rPr lang="en-US" altLang="zh-CN" sz="2600" i="1">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𝑎</m:t>
                        </m:r>
                      </m:e>
                      <m:sub>
                        <m:r>
                          <a:rPr lang="en-US" altLang="zh-CN" sz="2600" b="0"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4</m:t>
                        </m:r>
                      </m:sub>
                    </m:sSub>
                    <m:r>
                      <a:rPr lang="en-US" altLang="zh-CN" sz="2600" b="0"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m:t>
                    </m:r>
                    <m:r>
                      <a:rPr lang="en-US" altLang="zh-CN" sz="2600" i="1">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m:t>
                    </m:r>
                    <m:r>
                      <a:rPr lang="en-US" altLang="zh-CN" sz="2600" b="0"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m:t>
                    </m:r>
                    <m:sSub>
                      <m:sSubPr>
                        <m:ctrlPr>
                          <a:rPr lang="en-US" altLang="zh-CN" sz="2600" i="1">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ctrlPr>
                      </m:sSubPr>
                      <m:e>
                        <m:r>
                          <a:rPr lang="en-US" altLang="zh-CN" sz="2600" i="1">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𝑎</m:t>
                        </m:r>
                      </m:e>
                      <m:sub>
                        <m:r>
                          <a:rPr lang="en-US" altLang="zh-CN" sz="2600" i="1">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2</m:t>
                        </m:r>
                        <m:r>
                          <a:rPr lang="en-US" altLang="zh-CN" sz="2600" i="1">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𝑘</m:t>
                        </m:r>
                      </m:sub>
                    </m:sSub>
                    <m:r>
                      <a:rPr lang="en-US" altLang="zh-CN" sz="2600" b="0"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m:t>
                    </m:r>
                    <m:r>
                      <a:rPr lang="en-US" altLang="zh-CN" sz="2600" i="1">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m:t>
                    </m:r>
                  </m:oMath>
                </a14:m>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成立，则在最坏情况下，排序的时间复杂度是</a:t>
                </a:r>
              </a:p>
            </p:txBody>
          </p:sp>
        </mc:Choice>
        <mc:Fallback xmlns="">
          <p:sp>
            <p:nvSpPr>
              <p:cNvPr id="8" name="文本框 7">
                <a:extLst>
                  <a:ext uri="{FF2B5EF4-FFF2-40B4-BE49-F238E27FC236}">
                    <a16:creationId xmlns:a16="http://schemas.microsoft.com/office/drawing/2014/main" id="{8CCCD34B-F688-4005-9E79-115F57ADC3D5}"/>
                  </a:ext>
                </a:extLst>
              </p:cNvPr>
              <p:cNvSpPr txBox="1">
                <a:spLocks noRot="1" noChangeAspect="1" noMove="1" noResize="1" noEditPoints="1" noAdjustHandles="1" noChangeArrowheads="1" noChangeShapeType="1" noTextEdit="1"/>
              </p:cNvSpPr>
              <p:nvPr>
                <p:custDataLst>
                  <p:tags r:id="rId26"/>
                </p:custDataLst>
              </p:nvPr>
            </p:nvSpPr>
            <p:spPr>
              <a:xfrm>
                <a:off x="1219200" y="635000"/>
                <a:ext cx="9753600" cy="2143125"/>
              </a:xfrm>
              <a:prstGeom prst="rect">
                <a:avLst/>
              </a:prstGeom>
              <a:blipFill>
                <a:blip r:embed="rId27"/>
                <a:stretch>
                  <a:fillRect l="-1125"/>
                </a:stretch>
              </a:blipFill>
            </p:spPr>
            <p:txBody>
              <a:bodyPr/>
              <a:lstStyle/>
              <a:p>
                <a:r>
                  <a:rPr lang="zh-CN" altLang="en-US">
                    <a:noFill/>
                  </a:rPr>
                  <a:t> </a:t>
                </a:r>
              </a:p>
            </p:txBody>
          </p:sp>
        </mc:Fallback>
      </mc:AlternateContent>
      <p:sp>
        <p:nvSpPr>
          <p:cNvPr id="9" name="文本框 8">
            <a:extLst>
              <a:ext uri="{FF2B5EF4-FFF2-40B4-BE49-F238E27FC236}">
                <a16:creationId xmlns:a16="http://schemas.microsoft.com/office/drawing/2014/main" id="{8D5CBB2B-9CBA-4E90-8D9C-1EF72007D9F7}"/>
              </a:ext>
            </a:extLst>
          </p:cNvPr>
          <p:cNvSpPr txBox="1"/>
          <p:nvPr>
            <p:custDataLst>
              <p:tags r:id="rId3"/>
            </p:custDataLst>
          </p:nvPr>
        </p:nvSpPr>
        <p:spPr>
          <a:xfrm>
            <a:off x="2438400" y="2786063"/>
            <a:ext cx="8534400" cy="642938"/>
          </a:xfrm>
          <a:prstGeom prst="rect">
            <a:avLst/>
          </a:prstGeom>
          <a:noFill/>
        </p:spPr>
        <p:txBody>
          <a:bodyPr vert="horz" rtlCol="0" anchor="ctr" anchorCtr="0">
            <a:noAutofit/>
          </a:bodyPr>
          <a:lstStyle/>
          <a:p>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O(n)</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43B9D264-EB94-466A-B0AE-BAF3303CDFE7}"/>
                  </a:ext>
                </a:extLst>
              </p:cNvPr>
              <p:cNvSpPr txBox="1"/>
              <p:nvPr>
                <p:custDataLst>
                  <p:tags r:id="rId4"/>
                </p:custDataLst>
              </p:nvPr>
            </p:nvSpPr>
            <p:spPr>
              <a:xfrm>
                <a:off x="2438400" y="4500562"/>
                <a:ext cx="8534400" cy="642938"/>
              </a:xfrm>
              <a:prstGeom prst="rect">
                <a:avLst/>
              </a:prstGeom>
              <a:noFill/>
            </p:spPr>
            <p:txBody>
              <a:bodyPr vert="horz" rtlCol="0" anchor="ctr" anchorCtr="0">
                <a:noAutofit/>
              </a:bodyPr>
              <a:lstStyle/>
              <a:p>
                <a:pPr/>
                <a14:m>
                  <m:oMathPara xmlns:m="http://schemas.openxmlformats.org/officeDocument/2006/math">
                    <m:oMathParaPr>
                      <m:jc m:val="left"/>
                    </m:oMathParaPr>
                    <m:oMath xmlns:m="http://schemas.openxmlformats.org/officeDocument/2006/math">
                      <m:r>
                        <a:rPr lang="en-US" altLang="zh-CN" sz="2600" b="0"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𝑂</m:t>
                      </m:r>
                      <m:r>
                        <a:rPr lang="en-US" altLang="zh-CN" sz="2600" b="0"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m:t>
                      </m:r>
                      <m:r>
                        <a:rPr lang="en-US" altLang="zh-CN" sz="2600" b="0"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𝑛</m:t>
                      </m:r>
                      <m:rad>
                        <m:radPr>
                          <m:degHide m:val="on"/>
                          <m:ctrlPr>
                            <a:rPr lang="en-US" altLang="zh-CN" sz="2600" b="0"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ctrlPr>
                        </m:radPr>
                        <m:deg/>
                        <m:e>
                          <m:r>
                            <a:rPr lang="en-US" altLang="zh-CN" sz="2600" b="0"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𝑛</m:t>
                          </m:r>
                        </m:e>
                      </m:rad>
                      <m:r>
                        <a:rPr lang="en-US" altLang="zh-CN" sz="2600" b="0"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m:t>
                      </m:r>
                    </m:oMath>
                  </m:oMathPara>
                </a14:m>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mc:Choice>
        <mc:Fallback xmlns="">
          <p:sp>
            <p:nvSpPr>
              <p:cNvPr id="10" name="文本框 9">
                <a:extLst>
                  <a:ext uri="{FF2B5EF4-FFF2-40B4-BE49-F238E27FC236}">
                    <a16:creationId xmlns:a16="http://schemas.microsoft.com/office/drawing/2014/main" id="{43B9D264-EB94-466A-B0AE-BAF3303CDFE7}"/>
                  </a:ext>
                </a:extLst>
              </p:cNvPr>
              <p:cNvSpPr txBox="1">
                <a:spLocks noRot="1" noChangeAspect="1" noMove="1" noResize="1" noEditPoints="1" noAdjustHandles="1" noChangeArrowheads="1" noChangeShapeType="1" noTextEdit="1"/>
              </p:cNvSpPr>
              <p:nvPr>
                <p:custDataLst>
                  <p:tags r:id="rId28"/>
                </p:custDataLst>
              </p:nvPr>
            </p:nvSpPr>
            <p:spPr>
              <a:xfrm>
                <a:off x="2438400" y="4500562"/>
                <a:ext cx="8534400" cy="642938"/>
              </a:xfrm>
              <a:prstGeom prst="rect">
                <a:avLst/>
              </a:prstGeom>
              <a:blipFill>
                <a:blip r:embed="rId29"/>
                <a:stretch>
                  <a:fillRect/>
                </a:stretch>
              </a:blipFill>
            </p:spPr>
            <p:txBody>
              <a:bodyPr/>
              <a:lstStyle/>
              <a:p>
                <a:r>
                  <a:rPr lang="zh-CN" altLang="en-US">
                    <a:noFill/>
                  </a:rPr>
                  <a:t> </a:t>
                </a:r>
              </a:p>
            </p:txBody>
          </p:sp>
        </mc:Fallback>
      </mc:AlternateContent>
      <p:sp>
        <p:nvSpPr>
          <p:cNvPr id="13" name="椭圆 12">
            <a:extLst>
              <a:ext uri="{FF2B5EF4-FFF2-40B4-BE49-F238E27FC236}">
                <a16:creationId xmlns:a16="http://schemas.microsoft.com/office/drawing/2014/main" id="{38E9901D-6D91-4D3A-9DF2-0ADAFD92F65F}"/>
              </a:ext>
            </a:extLst>
          </p:cNvPr>
          <p:cNvSpPr>
            <a:spLocks noChangeAspect="1"/>
          </p:cNvSpPr>
          <p:nvPr>
            <p:custDataLst>
              <p:tags r:id="rId5"/>
            </p:custDataLst>
          </p:nvPr>
        </p:nvSpPr>
        <p:spPr>
          <a:xfrm>
            <a:off x="1571625" y="2850356"/>
            <a:ext cx="514350" cy="514350"/>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4" name="椭圆 13">
            <a:extLst>
              <a:ext uri="{FF2B5EF4-FFF2-40B4-BE49-F238E27FC236}">
                <a16:creationId xmlns:a16="http://schemas.microsoft.com/office/drawing/2014/main" id="{4BF7CFC2-F15E-453A-9958-199784FE5276}"/>
              </a:ext>
            </a:extLst>
          </p:cNvPr>
          <p:cNvSpPr>
            <a:spLocks noChangeAspect="1"/>
          </p:cNvSpPr>
          <p:nvPr>
            <p:custDataLst>
              <p:tags r:id="rId6"/>
            </p:custDataLst>
          </p:nvPr>
        </p:nvSpPr>
        <p:spPr>
          <a:xfrm>
            <a:off x="1571625" y="3707606"/>
            <a:ext cx="514350" cy="514350"/>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5" name="椭圆 14">
            <a:extLst>
              <a:ext uri="{FF2B5EF4-FFF2-40B4-BE49-F238E27FC236}">
                <a16:creationId xmlns:a16="http://schemas.microsoft.com/office/drawing/2014/main" id="{0AB61F3A-DD97-4B52-99BE-3BD3D45E5E62}"/>
              </a:ext>
            </a:extLst>
          </p:cNvPr>
          <p:cNvSpPr>
            <a:spLocks noChangeAspect="1"/>
          </p:cNvSpPr>
          <p:nvPr>
            <p:custDataLst>
              <p:tags r:id="rId7"/>
            </p:custDataLst>
          </p:nvPr>
        </p:nvSpPr>
        <p:spPr>
          <a:xfrm>
            <a:off x="1571625" y="4564856"/>
            <a:ext cx="514350" cy="514350"/>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6" name="椭圆 15">
            <a:extLst>
              <a:ext uri="{FF2B5EF4-FFF2-40B4-BE49-F238E27FC236}">
                <a16:creationId xmlns:a16="http://schemas.microsoft.com/office/drawing/2014/main" id="{C3397C8F-D7FB-4F48-A80D-0AF980FE16C6}"/>
              </a:ext>
            </a:extLst>
          </p:cNvPr>
          <p:cNvSpPr>
            <a:spLocks noChangeAspect="1"/>
          </p:cNvSpPr>
          <p:nvPr>
            <p:custDataLst>
              <p:tags r:id="rId8"/>
            </p:custDataLst>
          </p:nvPr>
        </p:nvSpPr>
        <p:spPr>
          <a:xfrm>
            <a:off x="1571625" y="5422106"/>
            <a:ext cx="514350" cy="514350"/>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D</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7" name="矩形: 圆角 16">
            <a:extLst>
              <a:ext uri="{FF2B5EF4-FFF2-40B4-BE49-F238E27FC236}">
                <a16:creationId xmlns:a16="http://schemas.microsoft.com/office/drawing/2014/main" id="{33016EF6-CDD0-49B5-A5D8-3532BEBF06FB}"/>
              </a:ext>
            </a:extLst>
          </p:cNvPr>
          <p:cNvSpPr/>
          <p:nvPr>
            <p:custDataLst>
              <p:tags r:id="rId9"/>
            </p:custDataLst>
          </p:nvPr>
        </p:nvSpPr>
        <p:spPr>
          <a:xfrm>
            <a:off x="89154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mc:AlternateContent xmlns:mc="http://schemas.openxmlformats.org/markup-compatibility/2006" xmlns:a14="http://schemas.microsoft.com/office/drawing/2010/main">
        <mc:Choice Requires="a14">
          <p:sp>
            <p:nvSpPr>
              <p:cNvPr id="24" name="文本框 23">
                <a:extLst>
                  <a:ext uri="{FF2B5EF4-FFF2-40B4-BE49-F238E27FC236}">
                    <a16:creationId xmlns:a16="http://schemas.microsoft.com/office/drawing/2014/main" id="{F9363E30-F521-4828-A7C7-A4F2FBFA4377}"/>
                  </a:ext>
                </a:extLst>
              </p:cNvPr>
              <p:cNvSpPr txBox="1"/>
              <p:nvPr>
                <p:custDataLst>
                  <p:tags r:id="rId10"/>
                </p:custDataLst>
              </p:nvPr>
            </p:nvSpPr>
            <p:spPr>
              <a:xfrm>
                <a:off x="2438400" y="3600974"/>
                <a:ext cx="8534400" cy="642938"/>
              </a:xfrm>
              <a:prstGeom prst="rect">
                <a:avLst/>
              </a:prstGeom>
              <a:noFill/>
            </p:spPr>
            <p:txBody>
              <a:bodyPr vert="horz" rtlCol="0" anchor="ctr" anchorCtr="0">
                <a:noAutofit/>
              </a:bodyPr>
              <a:lstStyle/>
              <a:p>
                <a:pPr/>
                <a14:m>
                  <m:oMathPara xmlns:m="http://schemas.openxmlformats.org/officeDocument/2006/math">
                    <m:oMathParaPr>
                      <m:jc m:val="left"/>
                    </m:oMathParaPr>
                    <m:oMath xmlns:m="http://schemas.openxmlformats.org/officeDocument/2006/math">
                      <m:r>
                        <a:rPr lang="en-US" altLang="zh-CN" sz="2600" b="0"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𝑂</m:t>
                      </m:r>
                      <m:r>
                        <a:rPr lang="en-US" altLang="zh-CN" sz="2600" b="0"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m:t>
                      </m:r>
                      <m:r>
                        <a:rPr lang="en-US" altLang="zh-CN" sz="2600" b="0"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𝑛</m:t>
                      </m:r>
                      <m:r>
                        <m:rPr>
                          <m:sty m:val="p"/>
                        </m:rPr>
                        <a:rPr lang="en-US" altLang="zh-CN" sz="2600" b="0"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log</m:t>
                      </m:r>
                      <m:d>
                        <m:dPr>
                          <m:ctrlPr>
                            <a:rPr lang="en-US" altLang="zh-CN" sz="2600" b="0"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ctrlPr>
                        </m:dPr>
                        <m:e>
                          <m:r>
                            <a:rPr lang="en-US" altLang="zh-CN" sz="2600" b="0"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𝑛</m:t>
                          </m:r>
                        </m:e>
                      </m:d>
                      <m:r>
                        <a:rPr lang="en-US" altLang="zh-CN" sz="2600" b="0"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m:t>
                      </m:r>
                    </m:oMath>
                  </m:oMathPara>
                </a14:m>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mc:Choice>
        <mc:Fallback xmlns="">
          <p:sp>
            <p:nvSpPr>
              <p:cNvPr id="24" name="文本框 23">
                <a:extLst>
                  <a:ext uri="{FF2B5EF4-FFF2-40B4-BE49-F238E27FC236}">
                    <a16:creationId xmlns:a16="http://schemas.microsoft.com/office/drawing/2014/main" id="{F9363E30-F521-4828-A7C7-A4F2FBFA4377}"/>
                  </a:ext>
                </a:extLst>
              </p:cNvPr>
              <p:cNvSpPr txBox="1">
                <a:spLocks noRot="1" noChangeAspect="1" noMove="1" noResize="1" noEditPoints="1" noAdjustHandles="1" noChangeArrowheads="1" noChangeShapeType="1" noTextEdit="1"/>
              </p:cNvSpPr>
              <p:nvPr>
                <p:custDataLst>
                  <p:tags r:id="rId30"/>
                </p:custDataLst>
              </p:nvPr>
            </p:nvSpPr>
            <p:spPr>
              <a:xfrm>
                <a:off x="2438400" y="3600974"/>
                <a:ext cx="8534400" cy="642938"/>
              </a:xfrm>
              <a:prstGeom prst="rect">
                <a:avLst/>
              </a:prstGeom>
              <a:blipFill>
                <a:blip r:embed="rId3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文本框 24">
                <a:extLst>
                  <a:ext uri="{FF2B5EF4-FFF2-40B4-BE49-F238E27FC236}">
                    <a16:creationId xmlns:a16="http://schemas.microsoft.com/office/drawing/2014/main" id="{CD8389C4-4A19-4671-98DA-1F513BD26831}"/>
                  </a:ext>
                </a:extLst>
              </p:cNvPr>
              <p:cNvSpPr txBox="1"/>
              <p:nvPr>
                <p:custDataLst>
                  <p:tags r:id="rId11"/>
                </p:custDataLst>
              </p:nvPr>
            </p:nvSpPr>
            <p:spPr>
              <a:xfrm>
                <a:off x="2438400" y="5357812"/>
                <a:ext cx="8534400" cy="642938"/>
              </a:xfrm>
              <a:prstGeom prst="rect">
                <a:avLst/>
              </a:prstGeom>
              <a:noFill/>
            </p:spPr>
            <p:txBody>
              <a:bodyPr vert="horz" rtlCol="0" anchor="ctr" anchorCtr="0">
                <a:noAutofit/>
              </a:bodyPr>
              <a:lstStyle/>
              <a:p>
                <a:pPr/>
                <a14:m>
                  <m:oMathPara xmlns:m="http://schemas.openxmlformats.org/officeDocument/2006/math">
                    <m:oMathParaPr>
                      <m:jc m:val="left"/>
                    </m:oMathParaPr>
                    <m:oMath xmlns:m="http://schemas.openxmlformats.org/officeDocument/2006/math">
                      <m:r>
                        <a:rPr lang="en-US" altLang="zh-CN" sz="2600" b="0"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𝑂</m:t>
                      </m:r>
                      <m:r>
                        <a:rPr lang="en-US" altLang="zh-CN" sz="2600" b="0"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m:t>
                      </m:r>
                      <m:sSup>
                        <m:sSupPr>
                          <m:ctrlPr>
                            <a:rPr lang="en-US" altLang="zh-CN" sz="2600" b="0"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ctrlPr>
                        </m:sSupPr>
                        <m:e>
                          <m:r>
                            <a:rPr lang="en-US" altLang="zh-CN" sz="2600" b="0"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𝑛</m:t>
                          </m:r>
                        </m:e>
                        <m:sup>
                          <m:r>
                            <a:rPr lang="en-US" altLang="zh-CN" sz="2600" b="0"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2</m:t>
                          </m:r>
                        </m:sup>
                      </m:sSup>
                      <m:r>
                        <a:rPr lang="en-US" altLang="zh-CN" sz="2600" b="0"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m:t>
                      </m:r>
                    </m:oMath>
                  </m:oMathPara>
                </a14:m>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mc:Choice>
        <mc:Fallback xmlns="">
          <p:sp>
            <p:nvSpPr>
              <p:cNvPr id="25" name="文本框 24">
                <a:extLst>
                  <a:ext uri="{FF2B5EF4-FFF2-40B4-BE49-F238E27FC236}">
                    <a16:creationId xmlns:a16="http://schemas.microsoft.com/office/drawing/2014/main" id="{CD8389C4-4A19-4671-98DA-1F513BD26831}"/>
                  </a:ext>
                </a:extLst>
              </p:cNvPr>
              <p:cNvSpPr txBox="1">
                <a:spLocks noRot="1" noChangeAspect="1" noMove="1" noResize="1" noEditPoints="1" noAdjustHandles="1" noChangeArrowheads="1" noChangeShapeType="1" noTextEdit="1"/>
              </p:cNvSpPr>
              <p:nvPr>
                <p:custDataLst>
                  <p:tags r:id="rId32"/>
                </p:custDataLst>
              </p:nvPr>
            </p:nvSpPr>
            <p:spPr>
              <a:xfrm>
                <a:off x="2438400" y="5357812"/>
                <a:ext cx="8534400" cy="642938"/>
              </a:xfrm>
              <a:prstGeom prst="rect">
                <a:avLst/>
              </a:prstGeom>
              <a:blipFill>
                <a:blip r:embed="rId33"/>
                <a:stretch>
                  <a:fillRect/>
                </a:stretch>
              </a:blipFill>
            </p:spPr>
            <p:txBody>
              <a:bodyPr/>
              <a:lstStyle/>
              <a:p>
                <a:r>
                  <a:rPr lang="zh-CN" altLang="en-US">
                    <a:noFill/>
                  </a:rPr>
                  <a:t> </a:t>
                </a:r>
              </a:p>
            </p:txBody>
          </p:sp>
        </mc:Fallback>
      </mc:AlternateContent>
      <p:sp>
        <p:nvSpPr>
          <p:cNvPr id="26" name="矩形 25">
            <a:extLst>
              <a:ext uri="{FF2B5EF4-FFF2-40B4-BE49-F238E27FC236}">
                <a16:creationId xmlns:a16="http://schemas.microsoft.com/office/drawing/2014/main" id="{CCBC69E1-1CB7-48B2-BDD6-9271196E154F}"/>
              </a:ext>
            </a:extLst>
          </p:cNvPr>
          <p:cNvSpPr/>
          <p:nvPr>
            <p:custDataLst>
              <p:tags r:id="rId12"/>
            </p:custDataLst>
          </p:nvPr>
        </p:nvSpPr>
        <p:spPr>
          <a:xfrm>
            <a:off x="12573000" y="0"/>
            <a:ext cx="3840480" cy="6858000"/>
          </a:xfrm>
          <a:prstGeom prst="rect">
            <a:avLst/>
          </a:prstGeom>
          <a:solidFill>
            <a:srgbClr val="FFFFFF"/>
          </a:solidFill>
          <a:ln w="12700" cmpd="sng">
            <a:solidFill>
              <a:srgbClr val="9B9B9B"/>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a:solidFill>
                <a:srgbClr val="FFFFFF"/>
              </a:solidFill>
            </a:endParaRPr>
          </a:p>
        </p:txBody>
      </p:sp>
      <p:sp>
        <p:nvSpPr>
          <p:cNvPr id="31" name="文本框 30">
            <a:extLst>
              <a:ext uri="{FF2B5EF4-FFF2-40B4-BE49-F238E27FC236}">
                <a16:creationId xmlns:a16="http://schemas.microsoft.com/office/drawing/2014/main" id="{A59A333F-58FC-416D-A77D-37987497D518}"/>
              </a:ext>
            </a:extLst>
          </p:cNvPr>
          <p:cNvSpPr txBox="1"/>
          <p:nvPr>
            <p:custDataLst>
              <p:tags r:id="rId13"/>
            </p:custDataLst>
          </p:nvPr>
        </p:nvSpPr>
        <p:spPr>
          <a:xfrm>
            <a:off x="12661900" y="6326832"/>
            <a:ext cx="3662680" cy="461665"/>
          </a:xfrm>
          <a:prstGeom prst="rect">
            <a:avLst/>
          </a:prstGeom>
          <a:solidFill>
            <a:srgbClr val="FBFAEF"/>
          </a:solidFill>
          <a:ln w="12700">
            <a:noFill/>
          </a:ln>
          <a:extLst>
            <a:ext uri="{91240B29-F687-4F45-9708-019B960494DF}">
              <a14:hiddenLine xmlns:a14="http://schemas.microsoft.com/office/drawing/2010/main" w="12700">
                <a:solidFill>
                  <a:srgbClr val="FFFFFF"/>
                </a:solidFill>
              </a14:hiddenLine>
            </a:ext>
          </a:extLst>
        </p:spPr>
        <p:txBody>
          <a:bodyPr vert="horz" rtlCol="0" anchor="ctr">
            <a:spAutoFit/>
          </a:bodyPr>
          <a:lstStyle/>
          <a:p>
            <a:r>
              <a:rPr lang="zh-CN" altLang="en-US" sz="12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可为此题添加文本、图片、公式等解析，且需将内容全部放在本区域内。</a:t>
            </a:r>
          </a:p>
        </p:txBody>
      </p:sp>
      <p:sp>
        <p:nvSpPr>
          <p:cNvPr id="33" name="文本框 32">
            <a:extLst>
              <a:ext uri="{FF2B5EF4-FFF2-40B4-BE49-F238E27FC236}">
                <a16:creationId xmlns:a16="http://schemas.microsoft.com/office/drawing/2014/main" id="{0E6E710F-9A3E-49D9-8021-1A524ED5C906}"/>
              </a:ext>
            </a:extLst>
          </p:cNvPr>
          <p:cNvSpPr txBox="1"/>
          <p:nvPr>
            <p:custDataLst>
              <p:tags r:id="rId14"/>
            </p:custDataLst>
          </p:nvPr>
        </p:nvSpPr>
        <p:spPr>
          <a:xfrm>
            <a:off x="12827000" y="1270000"/>
            <a:ext cx="3332480" cy="707886"/>
          </a:xfrm>
          <a:prstGeom prst="rect">
            <a:avLst/>
          </a:prstGeom>
          <a:noFill/>
        </p:spPr>
        <p:txBody>
          <a:bodyPr vert="horz" rtlCol="0" anchor="t" anchorCtr="0">
            <a:spAutoFit/>
          </a:bodyPr>
          <a:lstStyle/>
          <a:p>
            <a:r>
              <a:rPr lang="zh-CN" altLang="en-US" sz="20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例如，序列是</a:t>
            </a:r>
            <a:r>
              <a:rPr lang="en-US" altLang="zh-CN" sz="20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1,2,1,3,1,4,1,5,1,6,1,7,…</a:t>
            </a:r>
            <a:endParaRPr lang="zh-CN" altLang="en-US" sz="20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nvGrpSpPr>
          <p:cNvPr id="30" name="组合 29">
            <a:extLst>
              <a:ext uri="{FF2B5EF4-FFF2-40B4-BE49-F238E27FC236}">
                <a16:creationId xmlns:a16="http://schemas.microsoft.com/office/drawing/2014/main" id="{2CE3D71A-25DF-4E80-8963-D5FF81D812AF}"/>
              </a:ext>
            </a:extLst>
          </p:cNvPr>
          <p:cNvGrpSpPr/>
          <p:nvPr>
            <p:custDataLst>
              <p:tags r:id="rId15"/>
            </p:custDataLst>
          </p:nvPr>
        </p:nvGrpSpPr>
        <p:grpSpPr>
          <a:xfrm>
            <a:off x="12585700" y="0"/>
            <a:ext cx="3815080" cy="647700"/>
            <a:chOff x="12585700" y="0"/>
            <a:chExt cx="3815080" cy="647700"/>
          </a:xfrm>
        </p:grpSpPr>
        <p:sp>
          <p:nvSpPr>
            <p:cNvPr id="27" name="RemarkBack">
              <a:extLst>
                <a:ext uri="{FF2B5EF4-FFF2-40B4-BE49-F238E27FC236}">
                  <a16:creationId xmlns:a16="http://schemas.microsoft.com/office/drawing/2014/main" id="{E07E595B-E1D2-444A-AA8B-CFC925E6A848}"/>
                </a:ext>
              </a:extLst>
            </p:cNvPr>
            <p:cNvSpPr/>
            <p:nvPr>
              <p:custDataLst>
                <p:tags r:id="rId22"/>
              </p:custDataLst>
            </p:nvPr>
          </p:nvSpPr>
          <p:spPr>
            <a:xfrm>
              <a:off x="12585700" y="12700"/>
              <a:ext cx="381508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RemarkBlock">
              <a:extLst>
                <a:ext uri="{FF2B5EF4-FFF2-40B4-BE49-F238E27FC236}">
                  <a16:creationId xmlns:a16="http://schemas.microsoft.com/office/drawing/2014/main" id="{4B5F7C30-7FEE-47F0-BEE3-D6F4C28398C8}"/>
                </a:ext>
              </a:extLst>
            </p:cNvPr>
            <p:cNvSpPr/>
            <p:nvPr>
              <p:custDataLst>
                <p:tags r:id="rId23"/>
              </p:custDataLst>
            </p:nvPr>
          </p:nvSpPr>
          <p:spPr>
            <a:xfrm>
              <a:off x="12585700" y="1270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RemarkTitleText">
              <a:extLst>
                <a:ext uri="{FF2B5EF4-FFF2-40B4-BE49-F238E27FC236}">
                  <a16:creationId xmlns:a16="http://schemas.microsoft.com/office/drawing/2014/main" id="{26A70F92-6619-41AA-A245-633436459C6F}"/>
                </a:ext>
              </a:extLst>
            </p:cNvPr>
            <p:cNvSpPr txBox="1"/>
            <p:nvPr>
              <p:custDataLst>
                <p:tags r:id="rId24"/>
              </p:custDataLst>
            </p:nvPr>
          </p:nvSpPr>
          <p:spPr>
            <a:xfrm>
              <a:off x="12827000" y="0"/>
              <a:ext cx="1905000" cy="635000"/>
            </a:xfrm>
            <a:prstGeom prst="rect">
              <a:avLst/>
            </a:prstGeom>
            <a:noFill/>
          </p:spPr>
          <p:txBody>
            <a:bodyPr vert="horz" wrap="none" rtlCol="0" anchor="ctr" anchorCtr="0">
              <a:noAutofit/>
            </a:bodyPr>
            <a:lstStyle/>
            <a:p>
              <a:r>
                <a:rPr lang="zh-CN" altLang="en-US">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答案解析</a:t>
              </a:r>
            </a:p>
          </p:txBody>
        </p:sp>
      </p:grpSp>
      <p:grpSp>
        <p:nvGrpSpPr>
          <p:cNvPr id="22" name="组合 21">
            <a:extLst>
              <a:ext uri="{FF2B5EF4-FFF2-40B4-BE49-F238E27FC236}">
                <a16:creationId xmlns:a16="http://schemas.microsoft.com/office/drawing/2014/main" id="{1945384F-9AD4-4F61-8183-5709AB29EEF5}"/>
              </a:ext>
            </a:extLst>
          </p:cNvPr>
          <p:cNvGrpSpPr/>
          <p:nvPr>
            <p:custDataLst>
              <p:tags r:id="rId16"/>
            </p:custDataLst>
          </p:nvPr>
        </p:nvGrpSpPr>
        <p:grpSpPr>
          <a:xfrm>
            <a:off x="0" y="0"/>
            <a:ext cx="12192000" cy="635000"/>
            <a:chOff x="0" y="0"/>
            <a:chExt cx="12192000" cy="635000"/>
          </a:xfrm>
        </p:grpSpPr>
        <p:sp>
          <p:nvSpPr>
            <p:cNvPr id="18" name="TitleBackground">
              <a:extLst>
                <a:ext uri="{FF2B5EF4-FFF2-40B4-BE49-F238E27FC236}">
                  <a16:creationId xmlns:a16="http://schemas.microsoft.com/office/drawing/2014/main" id="{DD4966C8-3FFD-491D-BD10-2C5AAB9D3FD7}"/>
                </a:ext>
              </a:extLst>
            </p:cNvPr>
            <p:cNvSpPr/>
            <p:nvPr>
              <p:custDataLst>
                <p:tags r:id="rId18"/>
              </p:custDataLst>
            </p:nvPr>
          </p:nvSpPr>
          <p:spPr>
            <a:xfrm>
              <a:off x="0" y="0"/>
              <a:ext cx="12192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ColorBlock">
              <a:extLst>
                <a:ext uri="{FF2B5EF4-FFF2-40B4-BE49-F238E27FC236}">
                  <a16:creationId xmlns:a16="http://schemas.microsoft.com/office/drawing/2014/main" id="{BB871E03-BF1F-452B-9068-C5A248652596}"/>
                </a:ext>
              </a:extLst>
            </p:cNvPr>
            <p:cNvSpPr/>
            <p:nvPr>
              <p:custDataLst>
                <p:tags r:id="rId19"/>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TypeText">
              <a:extLst>
                <a:ext uri="{FF2B5EF4-FFF2-40B4-BE49-F238E27FC236}">
                  <a16:creationId xmlns:a16="http://schemas.microsoft.com/office/drawing/2014/main" id="{74A2555C-7F06-49CE-B74A-1C6D75A37C7D}"/>
                </a:ext>
              </a:extLst>
            </p:cNvPr>
            <p:cNvSpPr txBox="1"/>
            <p:nvPr>
              <p:custDataLst>
                <p:tags r:id="rId20"/>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p>
          </p:txBody>
        </p:sp>
        <p:sp>
          <p:nvSpPr>
            <p:cNvPr id="21" name="TipText">
              <a:extLst>
                <a:ext uri="{FF2B5EF4-FFF2-40B4-BE49-F238E27FC236}">
                  <a16:creationId xmlns:a16="http://schemas.microsoft.com/office/drawing/2014/main" id="{8978FE88-E18E-47BD-851B-CDE7B211E33A}"/>
                </a:ext>
              </a:extLst>
            </p:cNvPr>
            <p:cNvSpPr txBox="1"/>
            <p:nvPr>
              <p:custDataLst>
                <p:tags r:id="rId21"/>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7" name="图片 6">
            <a:extLst>
              <a:ext uri="{FF2B5EF4-FFF2-40B4-BE49-F238E27FC236}">
                <a16:creationId xmlns:a16="http://schemas.microsoft.com/office/drawing/2014/main" id="{C0BA80A2-7AD0-485A-A985-194F3C79E22B}"/>
              </a:ext>
            </a:extLst>
          </p:cNvPr>
          <p:cNvPicPr>
            <a:picLocks/>
          </p:cNvPicPr>
          <p:nvPr>
            <p:custDataLst>
              <p:tags r:id="rId17"/>
            </p:custDataLst>
          </p:nvPr>
        </p:nvPicPr>
        <p:blipFill>
          <a:blip r:embed="rId34">
            <a:extLst>
              <a:ext uri="{28A0092B-C50C-407E-A947-70E740481C1C}">
                <a14:useLocalDpi xmlns:a14="http://schemas.microsoft.com/office/drawing/2010/main" val="0"/>
              </a:ext>
            </a:extLst>
          </a:blip>
          <a:stretch>
            <a:fillRect/>
          </a:stretch>
        </p:blipFill>
        <p:spPr>
          <a:xfrm>
            <a:off x="10642600" y="63500"/>
            <a:ext cx="1422400" cy="508000"/>
          </a:xfrm>
          <a:prstGeom prst="rect">
            <a:avLst/>
          </a:prstGeom>
        </p:spPr>
      </p:pic>
    </p:spTree>
    <p:custDataLst>
      <p:tags r:id="rId1"/>
    </p:custDataLst>
    <p:extLst>
      <p:ext uri="{BB962C8B-B14F-4D97-AF65-F5344CB8AC3E}">
        <p14:creationId xmlns:p14="http://schemas.microsoft.com/office/powerpoint/2010/main" val="1248529066"/>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最高位优先基数排序伪代码</a:t>
            </a:r>
          </a:p>
        </p:txBody>
      </p:sp>
      <p:sp>
        <p:nvSpPr>
          <p:cNvPr id="3" name="副标题 2"/>
          <p:cNvSpPr>
            <a:spLocks noGrp="1"/>
          </p:cNvSpPr>
          <p:nvPr>
            <p:ph type="subTitle" idx="1"/>
          </p:nvPr>
        </p:nvSpPr>
        <p:spPr/>
        <p:txBody>
          <a:bodyPr/>
          <a:lstStyle/>
          <a:p>
            <a:r>
              <a:rPr lang="en-US" altLang="zh-CN" dirty="0"/>
              <a:t>10.7.2</a:t>
            </a:r>
            <a:r>
              <a:rPr lang="zh-CN" altLang="en-US" dirty="0"/>
              <a:t> 基数排序</a:t>
            </a:r>
          </a:p>
        </p:txBody>
      </p:sp>
      <p:sp>
        <p:nvSpPr>
          <p:cNvPr id="4" name="文本占位符 3"/>
          <p:cNvSpPr>
            <a:spLocks noGrp="1"/>
          </p:cNvSpPr>
          <p:nvPr>
            <p:ph type="body" idx="10"/>
          </p:nvPr>
        </p:nvSpPr>
        <p:spPr/>
        <p:txBody>
          <a:bodyPr/>
          <a:lstStyle/>
          <a:p>
            <a:r>
              <a:rPr lang="zh-CN" altLang="en-US" dirty="0"/>
              <a:t>数据结构</a:t>
            </a:r>
          </a:p>
        </p:txBody>
      </p:sp>
      <mc:AlternateContent xmlns:mc="http://schemas.openxmlformats.org/markup-compatibility/2006" xmlns:a14="http://schemas.microsoft.com/office/drawing/2010/main">
        <mc:Choice Requires="a14">
          <p:sp>
            <p:nvSpPr>
              <p:cNvPr id="10" name="内容占位符 4">
                <a:extLst>
                  <a:ext uri="{FF2B5EF4-FFF2-40B4-BE49-F238E27FC236}">
                    <a16:creationId xmlns:a16="http://schemas.microsoft.com/office/drawing/2014/main" id="{326DC0FE-B019-62C0-D876-B8A27785091C}"/>
                  </a:ext>
                </a:extLst>
              </p:cNvPr>
              <p:cNvSpPr>
                <a:spLocks noGrp="1"/>
              </p:cNvSpPr>
              <p:nvPr>
                <p:ph idx="11"/>
              </p:nvPr>
            </p:nvSpPr>
            <p:spPr>
              <a:xfrm>
                <a:off x="584225" y="1118500"/>
                <a:ext cx="11055325" cy="5057775"/>
              </a:xfrm>
              <a:ln>
                <a:noFill/>
                <a:prstDash val="dash"/>
              </a:ln>
            </p:spPr>
            <p:txBody>
              <a:bodyPr>
                <a:normAutofit/>
              </a:bodyPr>
              <a:lstStyle/>
              <a:p>
                <a:pPr>
                  <a:lnSpc>
                    <a:spcPct val="110000"/>
                  </a:lnSpc>
                </a:pPr>
                <a:r>
                  <a:rPr lang="zh-CN" altLang="zh-CN" sz="2200" b="1" kern="100" dirty="0">
                    <a:effectLst/>
                    <a:latin typeface="Microsoft YaHei" panose="020B0503020204020204" pitchFamily="34" charset="-122"/>
                    <a:ea typeface="Microsoft YaHei" panose="020B0503020204020204" pitchFamily="34" charset="-122"/>
                    <a:cs typeface="Times New Roman" panose="02020603050405020304" pitchFamily="18" charset="0"/>
                  </a:rPr>
                  <a:t>算法</a:t>
                </a:r>
                <a:r>
                  <a:rPr lang="zh-CN" altLang="en-US" sz="2200" b="1" kern="100" dirty="0">
                    <a:effectLst/>
                    <a:latin typeface="Microsoft YaHei" panose="020B0503020204020204" pitchFamily="34" charset="-122"/>
                    <a:ea typeface="Microsoft YaHei" panose="020B0503020204020204" pitchFamily="34" charset="-122"/>
                    <a:cs typeface="Times New Roman" panose="02020603050405020304" pitchFamily="18" charset="0"/>
                  </a:rPr>
                  <a:t> </a:t>
                </a:r>
                <a:r>
                  <a:rPr lang="en-US" altLang="zh-CN" sz="2200" b="1" kern="100" dirty="0">
                    <a:effectLst/>
                    <a:latin typeface="Microsoft YaHei" panose="020B0503020204020204" pitchFamily="34" charset="-122"/>
                    <a:ea typeface="Microsoft YaHei" panose="020B0503020204020204" pitchFamily="34" charset="-122"/>
                  </a:rPr>
                  <a:t>10-17</a:t>
                </a:r>
                <a:r>
                  <a:rPr lang="zh-CN" altLang="en-US" sz="2200" b="1" kern="100" dirty="0">
                    <a:effectLst/>
                    <a:latin typeface="Microsoft YaHei" panose="020B0503020204020204" pitchFamily="34" charset="-122"/>
                    <a:ea typeface="Microsoft YaHei" panose="020B0503020204020204" pitchFamily="34" charset="-122"/>
                  </a:rPr>
                  <a:t> </a:t>
                </a:r>
                <a:r>
                  <a:rPr lang="en-US" altLang="zh-CN" sz="2200" kern="100" dirty="0">
                    <a:effectLst/>
                    <a:latin typeface="Microsoft YaHei" panose="020B0503020204020204" pitchFamily="34" charset="-122"/>
                    <a:ea typeface="Microsoft YaHei" panose="020B0503020204020204" pitchFamily="34" charset="-122"/>
                  </a:rPr>
                  <a:t>MSD</a:t>
                </a:r>
                <a:r>
                  <a:rPr lang="zh-CN" altLang="en-US" sz="2200" kern="100" dirty="0">
                    <a:effectLst/>
                    <a:latin typeface="Microsoft YaHei" panose="020B0503020204020204" pitchFamily="34" charset="-122"/>
                    <a:ea typeface="Microsoft YaHei" panose="020B0503020204020204" pitchFamily="34" charset="-122"/>
                  </a:rPr>
                  <a:t> </a:t>
                </a:r>
                <a:r>
                  <a:rPr lang="zh-CN" altLang="zh-CN" sz="2200" kern="100" dirty="0">
                    <a:effectLst/>
                    <a:latin typeface="Microsoft YaHei" panose="020B0503020204020204" pitchFamily="34" charset="-122"/>
                    <a:ea typeface="Microsoft YaHei" panose="020B0503020204020204" pitchFamily="34" charset="-122"/>
                    <a:cs typeface="Times New Roman" panose="02020603050405020304" pitchFamily="18" charset="0"/>
                  </a:rPr>
                  <a:t>基数排序</a:t>
                </a:r>
                <a:r>
                  <a:rPr lang="zh-CN" altLang="en-US" sz="2200" kern="100" dirty="0">
                    <a:effectLst/>
                    <a:latin typeface="Microsoft YaHei" panose="020B0503020204020204" pitchFamily="34" charset="-122"/>
                    <a:ea typeface="Microsoft YaHei" panose="020B0503020204020204" pitchFamily="34" charset="-122"/>
                    <a:cs typeface="Times New Roman" panose="02020603050405020304" pitchFamily="18" charset="0"/>
                  </a:rPr>
                  <a:t> </a:t>
                </a:r>
                <a14:m>
                  <m:oMath xmlns:m="http://schemas.openxmlformats.org/officeDocument/2006/math">
                    <m:r>
                      <m:rPr>
                        <m:sty m:val="p"/>
                      </m:rPr>
                      <a:rPr lang="en-US" altLang="zh-CN" sz="2200" kern="100">
                        <a:effectLst/>
                        <a:latin typeface="Cambria Math" panose="02040503050406030204" pitchFamily="18" charset="0"/>
                        <a:ea typeface="楷体_GB2312"/>
                        <a:cs typeface="Times New Roman" panose="02020603050405020304" pitchFamily="18" charset="0"/>
                      </a:rPr>
                      <m:t>MSDRadixSort</m:t>
                    </m:r>
                    <m:d>
                      <m:dPr>
                        <m:ctrlPr>
                          <a:rPr lang="zh-CN" altLang="zh-CN" sz="2200" i="1">
                            <a:effectLst/>
                            <a:latin typeface="Cambria Math" panose="02040503050406030204" pitchFamily="18" charset="0"/>
                            <a:ea typeface="Cambria Math" panose="02040503050406030204" pitchFamily="18" charset="0"/>
                          </a:rPr>
                        </m:ctrlPr>
                      </m:dPr>
                      <m:e>
                        <m:r>
                          <a:rPr lang="en-US" altLang="zh-CN" sz="2200" i="1" kern="100">
                            <a:effectLst/>
                            <a:latin typeface="Cambria Math" panose="02040503050406030204" pitchFamily="18" charset="0"/>
                            <a:ea typeface="楷体_GB2312"/>
                            <a:cs typeface="Times New Roman" panose="02020603050405020304" pitchFamily="18" charset="0"/>
                          </a:rPr>
                          <m:t>𝑎</m:t>
                        </m:r>
                        <m:r>
                          <a:rPr lang="en-US" altLang="zh-CN" sz="2200" i="1" kern="100">
                            <a:effectLst/>
                            <a:latin typeface="Cambria Math" panose="02040503050406030204" pitchFamily="18" charset="0"/>
                            <a:ea typeface="楷体_GB2312"/>
                            <a:cs typeface="Times New Roman" panose="02020603050405020304" pitchFamily="18" charset="0"/>
                          </a:rPr>
                          <m:t>, </m:t>
                        </m:r>
                        <m:r>
                          <a:rPr lang="en-US" altLang="zh-CN" sz="2200" i="1" kern="100">
                            <a:effectLst/>
                            <a:latin typeface="Cambria Math" panose="02040503050406030204" pitchFamily="18" charset="0"/>
                            <a:ea typeface="楷体_GB2312"/>
                            <a:cs typeface="Times New Roman" panose="02020603050405020304" pitchFamily="18" charset="0"/>
                          </a:rPr>
                          <m:t>𝑙</m:t>
                        </m:r>
                        <m:r>
                          <a:rPr lang="en-US" altLang="zh-CN" sz="2200" i="1" kern="100">
                            <a:effectLst/>
                            <a:latin typeface="Cambria Math" panose="02040503050406030204" pitchFamily="18" charset="0"/>
                            <a:ea typeface="楷体_GB2312"/>
                            <a:cs typeface="Times New Roman" panose="02020603050405020304" pitchFamily="18" charset="0"/>
                          </a:rPr>
                          <m:t>,</m:t>
                        </m:r>
                        <m:r>
                          <a:rPr lang="en-US" altLang="zh-CN" sz="2200" i="1" kern="100">
                            <a:effectLst/>
                            <a:latin typeface="Cambria Math" panose="02040503050406030204" pitchFamily="18" charset="0"/>
                            <a:ea typeface="楷体_GB2312"/>
                            <a:cs typeface="Times New Roman" panose="02020603050405020304" pitchFamily="18" charset="0"/>
                          </a:rPr>
                          <m:t>𝑟</m:t>
                        </m:r>
                        <m:r>
                          <a:rPr lang="en-US" altLang="zh-CN" sz="2200" i="1" kern="100">
                            <a:effectLst/>
                            <a:latin typeface="Cambria Math" panose="02040503050406030204" pitchFamily="18" charset="0"/>
                            <a:ea typeface="楷体_GB2312"/>
                            <a:cs typeface="Times New Roman" panose="02020603050405020304" pitchFamily="18" charset="0"/>
                          </a:rPr>
                          <m:t>,</m:t>
                        </m:r>
                        <m:r>
                          <a:rPr lang="en-US" altLang="zh-CN" sz="2200" i="1" kern="100">
                            <a:effectLst/>
                            <a:latin typeface="Cambria Math" panose="02040503050406030204" pitchFamily="18" charset="0"/>
                            <a:ea typeface="楷体_GB2312"/>
                            <a:cs typeface="Times New Roman" panose="02020603050405020304" pitchFamily="18" charset="0"/>
                          </a:rPr>
                          <m:t>𝑟𝑎𝑑𝑖𝑥</m:t>
                        </m:r>
                        <m:r>
                          <a:rPr lang="en-US" altLang="zh-CN" sz="2200" i="1" kern="100">
                            <a:effectLst/>
                            <a:latin typeface="Cambria Math" panose="02040503050406030204" pitchFamily="18" charset="0"/>
                            <a:ea typeface="楷体_GB2312"/>
                            <a:cs typeface="Times New Roman" panose="02020603050405020304" pitchFamily="18" charset="0"/>
                          </a:rPr>
                          <m:t>, </m:t>
                        </m:r>
                        <m:r>
                          <a:rPr lang="en-US" altLang="zh-CN" sz="2200" i="1" kern="100">
                            <a:effectLst/>
                            <a:latin typeface="Cambria Math" panose="02040503050406030204" pitchFamily="18" charset="0"/>
                            <a:ea typeface="楷体_GB2312"/>
                            <a:cs typeface="Times New Roman" panose="02020603050405020304" pitchFamily="18" charset="0"/>
                          </a:rPr>
                          <m:t>𝑘</m:t>
                        </m:r>
                        <m:r>
                          <a:rPr lang="en-US" altLang="zh-CN" sz="2200" i="1" kern="100">
                            <a:effectLst/>
                            <a:latin typeface="Cambria Math" panose="02040503050406030204" pitchFamily="18" charset="0"/>
                            <a:ea typeface="楷体_GB2312"/>
                            <a:cs typeface="Times New Roman" panose="02020603050405020304" pitchFamily="18" charset="0"/>
                          </a:rPr>
                          <m:t>,</m:t>
                        </m:r>
                        <m:r>
                          <a:rPr lang="en-US" altLang="zh-CN" sz="2200" i="1" kern="100">
                            <a:effectLst/>
                            <a:latin typeface="Cambria Math" panose="02040503050406030204" pitchFamily="18" charset="0"/>
                            <a:ea typeface="楷体_GB2312"/>
                            <a:cs typeface="Times New Roman" panose="02020603050405020304" pitchFamily="18" charset="0"/>
                          </a:rPr>
                          <m:t>𝑑</m:t>
                        </m:r>
                      </m:e>
                    </m:d>
                  </m:oMath>
                </a14:m>
                <a:r>
                  <a:rPr lang="zh-CN" altLang="zh-CN" sz="2200" dirty="0">
                    <a:effectLst/>
                    <a:latin typeface="Microsoft YaHei" panose="020B0503020204020204" pitchFamily="34" charset="-122"/>
                    <a:ea typeface="Microsoft YaHei" panose="020B0503020204020204" pitchFamily="34" charset="-122"/>
                  </a:rPr>
                  <a:t> </a:t>
                </a:r>
                <a:endParaRPr lang="en-US" altLang="zh-CN" sz="2200" dirty="0">
                  <a:latin typeface="Microsoft YaHei" panose="020B0503020204020204" pitchFamily="34" charset="-122"/>
                  <a:ea typeface="Microsoft YaHei" panose="020B0503020204020204" pitchFamily="34" charset="-122"/>
                </a:endParaRPr>
              </a:p>
              <a:p>
                <a:pPr>
                  <a:lnSpc>
                    <a:spcPct val="110000"/>
                  </a:lnSpc>
                </a:pPr>
                <a:r>
                  <a:rPr lang="zh-CN" altLang="zh-CN" sz="2200" b="1" kern="100" dirty="0">
                    <a:effectLst/>
                    <a:latin typeface="Microsoft YaHei" panose="020B0503020204020204" pitchFamily="34" charset="-122"/>
                    <a:ea typeface="Microsoft YaHei" panose="020B0503020204020204" pitchFamily="34" charset="-122"/>
                    <a:cs typeface="Times New Roman" panose="02020603050405020304" pitchFamily="18" charset="0"/>
                  </a:rPr>
                  <a:t>输入：</a:t>
                </a:r>
                <a:r>
                  <a:rPr lang="zh-CN" altLang="zh-CN" sz="2200" dirty="0">
                    <a:latin typeface="Microsoft YaHei" panose="020B0503020204020204" pitchFamily="34" charset="-122"/>
                    <a:ea typeface="Microsoft YaHei" panose="020B0503020204020204" pitchFamily="34" charset="-122"/>
                  </a:rPr>
                  <a:t>序列</a:t>
                </a:r>
                <a:r>
                  <a:rPr lang="zh-CN" altLang="en-US" sz="2200" dirty="0">
                    <a:latin typeface="Microsoft YaHei" panose="020B0503020204020204" pitchFamily="34" charset="-122"/>
                    <a:ea typeface="Microsoft YaHei" panose="020B0503020204020204" pitchFamily="34" charset="-122"/>
                  </a:rPr>
                  <a:t> </a:t>
                </a:r>
                <a14:m>
                  <m:oMath xmlns:m="http://schemas.openxmlformats.org/officeDocument/2006/math">
                    <m:r>
                      <a:rPr lang="en-US" altLang="zh-CN" sz="2200" i="1">
                        <a:latin typeface="Cambria Math" panose="02040503050406030204" pitchFamily="18" charset="0"/>
                      </a:rPr>
                      <m:t>𝑎</m:t>
                    </m:r>
                  </m:oMath>
                </a14:m>
                <a:r>
                  <a:rPr lang="zh-CN" altLang="zh-CN" sz="2200" dirty="0">
                    <a:latin typeface="Microsoft YaHei" panose="020B0503020204020204" pitchFamily="34" charset="-122"/>
                    <a:ea typeface="Microsoft YaHei" panose="020B0503020204020204" pitchFamily="34" charset="-122"/>
                  </a:rPr>
                  <a:t>，左端点下标</a:t>
                </a:r>
                <a:r>
                  <a:rPr lang="zh-CN" altLang="en-US" sz="2200" dirty="0">
                    <a:latin typeface="Microsoft YaHei" panose="020B0503020204020204" pitchFamily="34" charset="-122"/>
                    <a:ea typeface="Microsoft YaHei" panose="020B0503020204020204" pitchFamily="34" charset="-122"/>
                  </a:rPr>
                  <a:t> </a:t>
                </a:r>
                <a14:m>
                  <m:oMath xmlns:m="http://schemas.openxmlformats.org/officeDocument/2006/math">
                    <m:r>
                      <a:rPr lang="en-US" altLang="zh-CN" sz="2200" i="1">
                        <a:latin typeface="Cambria Math" panose="02040503050406030204" pitchFamily="18" charset="0"/>
                      </a:rPr>
                      <m:t>𝑙</m:t>
                    </m:r>
                  </m:oMath>
                </a14:m>
                <a:r>
                  <a:rPr lang="zh-CN" altLang="zh-CN" sz="2200" dirty="0">
                    <a:latin typeface="Microsoft YaHei" panose="020B0503020204020204" pitchFamily="34" charset="-122"/>
                    <a:ea typeface="Microsoft YaHei" panose="020B0503020204020204" pitchFamily="34" charset="-122"/>
                  </a:rPr>
                  <a:t>，右端点下标</a:t>
                </a:r>
                <a:r>
                  <a:rPr lang="zh-CN" altLang="en-US" sz="2200" dirty="0">
                    <a:latin typeface="Microsoft YaHei" panose="020B0503020204020204" pitchFamily="34" charset="-122"/>
                    <a:ea typeface="Microsoft YaHei" panose="020B0503020204020204" pitchFamily="34" charset="-122"/>
                  </a:rPr>
                  <a:t> </a:t>
                </a:r>
                <a14:m>
                  <m:oMath xmlns:m="http://schemas.openxmlformats.org/officeDocument/2006/math">
                    <m:r>
                      <a:rPr lang="en-US" altLang="zh-CN" sz="2200" i="1">
                        <a:latin typeface="Cambria Math" panose="02040503050406030204" pitchFamily="18" charset="0"/>
                      </a:rPr>
                      <m:t>𝑟</m:t>
                    </m:r>
                  </m:oMath>
                </a14:m>
                <a:r>
                  <a:rPr lang="zh-CN" altLang="zh-CN" sz="2200" dirty="0">
                    <a:latin typeface="Microsoft YaHei" panose="020B0503020204020204" pitchFamily="34" charset="-122"/>
                    <a:ea typeface="Microsoft YaHei" panose="020B0503020204020204" pitchFamily="34" charset="-122"/>
                  </a:rPr>
                  <a:t>，基数</a:t>
                </a:r>
                <a:r>
                  <a:rPr lang="zh-CN" altLang="en-US" sz="2200" dirty="0">
                    <a:latin typeface="Microsoft YaHei" panose="020B0503020204020204" pitchFamily="34" charset="-122"/>
                    <a:ea typeface="Microsoft YaHei" panose="020B0503020204020204" pitchFamily="34" charset="-122"/>
                  </a:rPr>
                  <a:t> </a:t>
                </a:r>
                <a14:m>
                  <m:oMath xmlns:m="http://schemas.openxmlformats.org/officeDocument/2006/math">
                    <m:r>
                      <a:rPr lang="en-US" altLang="zh-CN" sz="2200" i="1">
                        <a:latin typeface="Cambria Math" panose="02040503050406030204" pitchFamily="18" charset="0"/>
                      </a:rPr>
                      <m:t>𝑟𝑎𝑑𝑖𝑥</m:t>
                    </m:r>
                  </m:oMath>
                </a14:m>
                <a:r>
                  <a:rPr lang="zh-CN" altLang="zh-CN" sz="2200" dirty="0">
                    <a:latin typeface="Microsoft YaHei" panose="020B0503020204020204" pitchFamily="34" charset="-122"/>
                    <a:ea typeface="Microsoft YaHei" panose="020B0503020204020204" pitchFamily="34" charset="-122"/>
                  </a:rPr>
                  <a:t>，计数位</a:t>
                </a:r>
                <a14:m>
                  <m:oMath xmlns:m="http://schemas.openxmlformats.org/officeDocument/2006/math">
                    <m:r>
                      <a:rPr lang="zh-CN" altLang="en-US" sz="2200" b="0" i="0" smtClean="0">
                        <a:latin typeface="Cambria Math" panose="02040503050406030204" pitchFamily="18" charset="0"/>
                      </a:rPr>
                      <m:t> </m:t>
                    </m:r>
                    <m:r>
                      <a:rPr lang="en-US" altLang="zh-CN" sz="2200" i="1">
                        <a:latin typeface="Cambria Math" panose="02040503050406030204" pitchFamily="18" charset="0"/>
                      </a:rPr>
                      <m:t>𝑘</m:t>
                    </m:r>
                  </m:oMath>
                </a14:m>
                <a:r>
                  <a:rPr lang="zh-CN" altLang="zh-CN" sz="2200" dirty="0">
                    <a:latin typeface="Microsoft YaHei" panose="020B0503020204020204" pitchFamily="34" charset="-122"/>
                    <a:ea typeface="Microsoft YaHei" panose="020B0503020204020204" pitchFamily="34" charset="-122"/>
                  </a:rPr>
                  <a:t>，元组长度</a:t>
                </a:r>
                <a:r>
                  <a:rPr lang="zh-CN" altLang="en-US" sz="2200" dirty="0">
                    <a:latin typeface="Microsoft YaHei" panose="020B0503020204020204" pitchFamily="34" charset="-122"/>
                    <a:ea typeface="Microsoft YaHei" panose="020B0503020204020204" pitchFamily="34" charset="-122"/>
                  </a:rPr>
                  <a:t> </a:t>
                </a:r>
                <a14:m>
                  <m:oMath xmlns:m="http://schemas.openxmlformats.org/officeDocument/2006/math">
                    <m:r>
                      <a:rPr lang="en-US" altLang="zh-CN" sz="2200" i="1">
                        <a:latin typeface="Cambria Math" panose="02040503050406030204" pitchFamily="18" charset="0"/>
                      </a:rPr>
                      <m:t>𝑑</m:t>
                    </m:r>
                  </m:oMath>
                </a14:m>
                <a:endParaRPr lang="en-US" altLang="zh-CN" sz="2200" b="1"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p>
                <a:pPr>
                  <a:lnSpc>
                    <a:spcPct val="110000"/>
                  </a:lnSpc>
                </a:pPr>
                <a:r>
                  <a:rPr lang="zh-CN" altLang="zh-CN" sz="2200" b="1" kern="100" dirty="0">
                    <a:effectLst/>
                    <a:latin typeface="Microsoft YaHei" panose="020B0503020204020204" pitchFamily="34" charset="-122"/>
                    <a:ea typeface="Microsoft YaHei" panose="020B0503020204020204" pitchFamily="34" charset="-122"/>
                    <a:cs typeface="Times New Roman" panose="02020603050405020304" pitchFamily="18" charset="0"/>
                  </a:rPr>
                  <a:t>输出：</a:t>
                </a:r>
                <a:r>
                  <a:rPr lang="zh-CN" altLang="zh-CN" sz="2200" dirty="0">
                    <a:latin typeface="Microsoft YaHei" panose="020B0503020204020204" pitchFamily="34" charset="-122"/>
                    <a:ea typeface="Microsoft YaHei" panose="020B0503020204020204" pitchFamily="34" charset="-122"/>
                  </a:rPr>
                  <a:t>调整</a:t>
                </a:r>
                <a:r>
                  <a:rPr lang="zh-CN" altLang="en-US" sz="2200" dirty="0">
                    <a:latin typeface="Microsoft YaHei" panose="020B0503020204020204" pitchFamily="34" charset="-122"/>
                    <a:ea typeface="Microsoft YaHei" panose="020B0503020204020204" pitchFamily="34" charset="-122"/>
                  </a:rPr>
                  <a:t> </a:t>
                </a:r>
                <a14:m>
                  <m:oMath xmlns:m="http://schemas.openxmlformats.org/officeDocument/2006/math">
                    <m:sSub>
                      <m:sSubPr>
                        <m:ctrlPr>
                          <a:rPr lang="zh-CN" altLang="zh-CN" sz="2200" i="1">
                            <a:latin typeface="Cambria Math" panose="02040503050406030204" pitchFamily="18" charset="0"/>
                          </a:rPr>
                        </m:ctrlPr>
                      </m:sSubPr>
                      <m:e>
                        <m:r>
                          <a:rPr lang="en-US" altLang="zh-CN" sz="2200" i="1">
                            <a:latin typeface="Cambria Math" panose="02040503050406030204" pitchFamily="18" charset="0"/>
                          </a:rPr>
                          <m:t>𝑎</m:t>
                        </m:r>
                      </m:e>
                      <m:sub>
                        <m:r>
                          <a:rPr lang="en-US" altLang="zh-CN" sz="2200" i="1">
                            <a:latin typeface="Cambria Math" panose="02040503050406030204" pitchFamily="18" charset="0"/>
                          </a:rPr>
                          <m:t>𝑙</m:t>
                        </m:r>
                      </m:sub>
                    </m:sSub>
                    <m:r>
                      <a:rPr lang="en-US" altLang="zh-CN" sz="2200" i="1">
                        <a:latin typeface="Cambria Math" panose="02040503050406030204" pitchFamily="18" charset="0"/>
                      </a:rPr>
                      <m:t>,</m:t>
                    </m:r>
                    <m:sSub>
                      <m:sSubPr>
                        <m:ctrlPr>
                          <a:rPr lang="zh-CN" altLang="zh-CN" sz="2200" i="1">
                            <a:latin typeface="Cambria Math" panose="02040503050406030204" pitchFamily="18" charset="0"/>
                          </a:rPr>
                        </m:ctrlPr>
                      </m:sSubPr>
                      <m:e>
                        <m:r>
                          <a:rPr lang="en-US" altLang="zh-CN" sz="2200" i="1">
                            <a:latin typeface="Cambria Math" panose="02040503050406030204" pitchFamily="18" charset="0"/>
                          </a:rPr>
                          <m:t>𝑎</m:t>
                        </m:r>
                      </m:e>
                      <m:sub>
                        <m:r>
                          <a:rPr lang="en-US" altLang="zh-CN" sz="2200" i="1">
                            <a:latin typeface="Cambria Math" panose="02040503050406030204" pitchFamily="18" charset="0"/>
                          </a:rPr>
                          <m:t>𝑙</m:t>
                        </m:r>
                        <m:r>
                          <a:rPr lang="en-US" altLang="zh-CN" sz="2200" i="1">
                            <a:latin typeface="Cambria Math" panose="02040503050406030204" pitchFamily="18" charset="0"/>
                          </a:rPr>
                          <m:t>+1</m:t>
                        </m:r>
                      </m:sub>
                    </m:sSub>
                    <m:r>
                      <a:rPr lang="en-US" altLang="zh-CN" sz="2200" i="1">
                        <a:latin typeface="Cambria Math" panose="02040503050406030204" pitchFamily="18" charset="0"/>
                      </a:rPr>
                      <m:t>,…,</m:t>
                    </m:r>
                    <m:sSub>
                      <m:sSubPr>
                        <m:ctrlPr>
                          <a:rPr lang="zh-CN" altLang="zh-CN" sz="2200" i="1">
                            <a:latin typeface="Cambria Math" panose="02040503050406030204" pitchFamily="18" charset="0"/>
                          </a:rPr>
                        </m:ctrlPr>
                      </m:sSubPr>
                      <m:e>
                        <m:r>
                          <a:rPr lang="en-US" altLang="zh-CN" sz="2200" i="1">
                            <a:latin typeface="Cambria Math" panose="02040503050406030204" pitchFamily="18" charset="0"/>
                          </a:rPr>
                          <m:t>𝑎</m:t>
                        </m:r>
                      </m:e>
                      <m:sub>
                        <m:r>
                          <a:rPr lang="en-US" altLang="zh-CN" sz="2200" i="1">
                            <a:latin typeface="Cambria Math" panose="02040503050406030204" pitchFamily="18" charset="0"/>
                          </a:rPr>
                          <m:t>𝑟</m:t>
                        </m:r>
                      </m:sub>
                    </m:sSub>
                  </m:oMath>
                </a14:m>
                <a:r>
                  <a:rPr lang="zh-CN" altLang="en-US" sz="2200" dirty="0">
                    <a:latin typeface="Microsoft YaHei" panose="020B0503020204020204" pitchFamily="34" charset="-122"/>
                    <a:ea typeface="Microsoft YaHei" panose="020B0503020204020204" pitchFamily="34" charset="-122"/>
                  </a:rPr>
                  <a:t> </a:t>
                </a:r>
                <a:r>
                  <a:rPr lang="zh-CN" altLang="zh-CN" sz="2200" dirty="0">
                    <a:latin typeface="Microsoft YaHei" panose="020B0503020204020204" pitchFamily="34" charset="-122"/>
                    <a:ea typeface="Microsoft YaHei" panose="020B0503020204020204" pitchFamily="34" charset="-122"/>
                  </a:rPr>
                  <a:t>元素顺序，使元素按照计数位</a:t>
                </a:r>
                <a14:m>
                  <m:oMath xmlns:m="http://schemas.openxmlformats.org/officeDocument/2006/math">
                    <m:r>
                      <a:rPr lang="zh-CN" altLang="en-US" sz="2200" b="0" i="0" smtClean="0">
                        <a:latin typeface="Cambria Math" panose="02040503050406030204" pitchFamily="18" charset="0"/>
                      </a:rPr>
                      <m:t> </m:t>
                    </m:r>
                    <m:r>
                      <a:rPr lang="en-US" altLang="zh-CN" sz="2200" i="1">
                        <a:latin typeface="Cambria Math" panose="02040503050406030204" pitchFamily="18" charset="0"/>
                      </a:rPr>
                      <m:t>𝑘</m:t>
                    </m:r>
                  </m:oMath>
                </a14:m>
                <a:r>
                  <a:rPr lang="zh-CN" altLang="en-US" sz="2200" dirty="0">
                    <a:latin typeface="Microsoft YaHei" panose="020B0503020204020204" pitchFamily="34" charset="-122"/>
                    <a:ea typeface="Microsoft YaHei" panose="020B0503020204020204" pitchFamily="34" charset="-122"/>
                  </a:rPr>
                  <a:t> </a:t>
                </a:r>
                <a:r>
                  <a:rPr lang="zh-CN" altLang="zh-CN" sz="2200" dirty="0">
                    <a:latin typeface="Microsoft YaHei" panose="020B0503020204020204" pitchFamily="34" charset="-122"/>
                    <a:ea typeface="Microsoft YaHei" panose="020B0503020204020204" pitchFamily="34" charset="-122"/>
                  </a:rPr>
                  <a:t>非递减顺序排列</a:t>
                </a:r>
                <a:r>
                  <a:rPr lang="zh-CN" altLang="zh-CN" sz="2200" dirty="0">
                    <a:effectLst/>
                    <a:latin typeface="Microsoft YaHei" panose="020B0503020204020204" pitchFamily="34" charset="-122"/>
                    <a:ea typeface="Microsoft YaHei" panose="020B0503020204020204" pitchFamily="34" charset="-122"/>
                  </a:rPr>
                  <a:t> </a:t>
                </a:r>
                <a:endParaRPr lang="en-US" altLang="zh-CN" sz="2200" dirty="0">
                  <a:latin typeface="Microsoft YaHei" panose="020B0503020204020204" pitchFamily="34" charset="-122"/>
                  <a:ea typeface="Microsoft YaHei" panose="020B0503020204020204" pitchFamily="34" charset="-122"/>
                </a:endParaRPr>
              </a:p>
            </p:txBody>
          </p:sp>
        </mc:Choice>
        <mc:Fallback xmlns="">
          <p:sp>
            <p:nvSpPr>
              <p:cNvPr id="10" name="内容占位符 4">
                <a:extLst>
                  <a:ext uri="{FF2B5EF4-FFF2-40B4-BE49-F238E27FC236}">
                    <a16:creationId xmlns:a16="http://schemas.microsoft.com/office/drawing/2014/main" id="{326DC0FE-B019-62C0-D876-B8A27785091C}"/>
                  </a:ext>
                </a:extLst>
              </p:cNvPr>
              <p:cNvSpPr>
                <a:spLocks noGrp="1" noRot="1" noChangeAspect="1" noMove="1" noResize="1" noEditPoints="1" noAdjustHandles="1" noChangeArrowheads="1" noChangeShapeType="1" noTextEdit="1"/>
              </p:cNvSpPr>
              <p:nvPr>
                <p:ph idx="11"/>
              </p:nvPr>
            </p:nvSpPr>
            <p:spPr>
              <a:xfrm>
                <a:off x="584225" y="1118500"/>
                <a:ext cx="11055325" cy="5057775"/>
              </a:xfrm>
              <a:blipFill>
                <a:blip r:embed="rId3"/>
                <a:stretch>
                  <a:fillRect l="-804" t="-500"/>
                </a:stretch>
              </a:blipFill>
              <a:ln>
                <a:noFill/>
                <a:prstDash val="dash"/>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graphicFrame>
            <p:nvGraphicFramePr>
              <p:cNvPr id="7" name="表格 6">
                <a:extLst>
                  <a:ext uri="{FF2B5EF4-FFF2-40B4-BE49-F238E27FC236}">
                    <a16:creationId xmlns:a16="http://schemas.microsoft.com/office/drawing/2014/main" id="{73E189B9-90BC-F782-3C07-4DD10C4D4FCD}"/>
                  </a:ext>
                </a:extLst>
              </p:cNvPr>
              <p:cNvGraphicFramePr>
                <a:graphicFrameLocks noGrp="1"/>
              </p:cNvGraphicFramePr>
              <p:nvPr/>
            </p:nvGraphicFramePr>
            <p:xfrm>
              <a:off x="1215656" y="2965428"/>
              <a:ext cx="9792462" cy="2928814"/>
            </p:xfrm>
            <a:graphic>
              <a:graphicData uri="http://schemas.openxmlformats.org/drawingml/2006/table">
                <a:tbl>
                  <a:tblPr firstRow="1" firstCol="1" bandRow="1"/>
                  <a:tblGrid>
                    <a:gridCol w="552933">
                      <a:extLst>
                        <a:ext uri="{9D8B030D-6E8A-4147-A177-3AD203B41FA5}">
                          <a16:colId xmlns:a16="http://schemas.microsoft.com/office/drawing/2014/main" val="1850336555"/>
                        </a:ext>
                      </a:extLst>
                    </a:gridCol>
                    <a:gridCol w="9239529">
                      <a:extLst>
                        <a:ext uri="{9D8B030D-6E8A-4147-A177-3AD203B41FA5}">
                          <a16:colId xmlns:a16="http://schemas.microsoft.com/office/drawing/2014/main" val="774045324"/>
                        </a:ext>
                      </a:extLst>
                    </a:gridCol>
                  </a:tblGrid>
                  <a:tr h="379801">
                    <a:tc>
                      <a:txBody>
                        <a:bodyPr/>
                        <a:lstStyle/>
                        <a:p>
                          <a:pPr indent="127000" algn="just">
                            <a:lnSpc>
                              <a:spcPct val="150000"/>
                            </a:lnSpc>
                          </a:pPr>
                          <a:r>
                            <a:rPr lang="en-US" sz="2000" kern="100">
                              <a:effectLst/>
                              <a:latin typeface="Courier New" panose="02070309020205020404" pitchFamily="49" charset="0"/>
                              <a:ea typeface="楷体_GB2312"/>
                              <a:cs typeface="Times New Roman" panose="02020603050405020304" pitchFamily="18" charset="0"/>
                            </a:rPr>
                            <a:t>1</a:t>
                          </a:r>
                          <a:endParaRPr lang="zh-CN" sz="2000" kern="100">
                            <a:effectLst/>
                            <a:latin typeface="Times New Roman" panose="02020603050405020304" pitchFamily="18" charset="0"/>
                            <a:ea typeface="宋体" panose="02010600030101010101" pitchFamily="2" charset="-122"/>
                          </a:endParaRPr>
                        </a:p>
                      </a:txBody>
                      <a:tcPr marL="68580" marR="68580" marT="0" marB="0">
                        <a:lnL>
                          <a:noFill/>
                        </a:lnL>
                        <a:lnR>
                          <a:noFill/>
                        </a:lnR>
                        <a:lnT>
                          <a:noFill/>
                        </a:lnT>
                        <a:lnB>
                          <a:noFill/>
                        </a:lnB>
                      </a:tcPr>
                    </a:tc>
                    <a:tc>
                      <a:txBody>
                        <a:bodyPr/>
                        <a:lstStyle/>
                        <a:p>
                          <a:pPr indent="127000" algn="just">
                            <a:lnSpc>
                              <a:spcPct val="150000"/>
                            </a:lnSpc>
                          </a:pPr>
                          <a14:m>
                            <m:oMath xmlns:m="http://schemas.openxmlformats.org/officeDocument/2006/math">
                              <m:r>
                                <a:rPr lang="en-US" sz="2000" b="1" i="1" kern="100" baseline="-25000">
                                  <a:effectLst/>
                                  <a:latin typeface="Cambria Math" panose="02040503050406030204" pitchFamily="18" charset="0"/>
                                  <a:ea typeface="楷体_GB2312"/>
                                </a:rPr>
                                <m:t>𝐢𝐟</m:t>
                              </m:r>
                              <m:r>
                                <a:rPr lang="en-US" sz="2000" i="1" kern="100" baseline="-25000">
                                  <a:effectLst/>
                                  <a:latin typeface="Cambria Math" panose="02040503050406030204" pitchFamily="18" charset="0"/>
                                  <a:ea typeface="楷体_GB2312"/>
                                </a:rPr>
                                <m:t> </m:t>
                              </m:r>
                              <m:r>
                                <a:rPr lang="en-US" sz="2000" i="1" kern="100" baseline="-25000">
                                  <a:effectLst/>
                                  <a:latin typeface="Cambria Math" panose="02040503050406030204" pitchFamily="18" charset="0"/>
                                  <a:ea typeface="楷体_GB2312"/>
                                </a:rPr>
                                <m:t>𝑙</m:t>
                              </m:r>
                              <m:r>
                                <a:rPr lang="en-US" sz="2000" i="1" kern="100" baseline="-25000">
                                  <a:effectLst/>
                                  <a:latin typeface="Cambria Math" panose="02040503050406030204" pitchFamily="18" charset="0"/>
                                  <a:ea typeface="楷体_GB2312"/>
                                </a:rPr>
                                <m:t>+1≥</m:t>
                              </m:r>
                              <m:r>
                                <a:rPr lang="en-US" sz="2000" i="1" kern="100" baseline="-25000">
                                  <a:effectLst/>
                                  <a:latin typeface="Cambria Math" panose="02040503050406030204" pitchFamily="18" charset="0"/>
                                  <a:ea typeface="楷体_GB2312"/>
                                </a:rPr>
                                <m:t>𝑟</m:t>
                              </m:r>
                              <m:r>
                                <a:rPr lang="en-US" sz="2000" i="1" kern="100" baseline="-25000">
                                  <a:effectLst/>
                                  <a:latin typeface="Cambria Math" panose="02040503050406030204" pitchFamily="18" charset="0"/>
                                  <a:ea typeface="楷体_GB2312"/>
                                </a:rPr>
                                <m:t> </m:t>
                              </m:r>
                              <m:r>
                                <m:rPr>
                                  <m:sty m:val="p"/>
                                </m:rPr>
                                <a:rPr lang="en-US" sz="2000" kern="100" baseline="-25000">
                                  <a:effectLst/>
                                  <a:latin typeface="Cambria Math" panose="02040503050406030204" pitchFamily="18" charset="0"/>
                                  <a:ea typeface="楷体_GB2312"/>
                                </a:rPr>
                                <m:t>or</m:t>
                              </m:r>
                              <m:r>
                                <a:rPr lang="en-US" sz="2000" i="1" kern="100" baseline="-25000">
                                  <a:effectLst/>
                                  <a:latin typeface="Cambria Math" panose="02040503050406030204" pitchFamily="18" charset="0"/>
                                  <a:ea typeface="楷体_GB2312"/>
                                </a:rPr>
                                <m:t> </m:t>
                              </m:r>
                              <m:r>
                                <a:rPr lang="en-US" sz="2000" i="1" kern="100" baseline="-25000">
                                  <a:effectLst/>
                                  <a:latin typeface="Cambria Math" panose="02040503050406030204" pitchFamily="18" charset="0"/>
                                  <a:ea typeface="楷体_GB2312"/>
                                </a:rPr>
                                <m:t>𝑘</m:t>
                              </m:r>
                              <m:r>
                                <a:rPr lang="en-US" sz="2000" i="1" kern="100" baseline="-25000">
                                  <a:effectLst/>
                                  <a:latin typeface="Cambria Math" panose="02040503050406030204" pitchFamily="18" charset="0"/>
                                  <a:ea typeface="楷体_GB2312"/>
                                </a:rPr>
                                <m:t>&gt;</m:t>
                              </m:r>
                              <m:r>
                                <a:rPr lang="en-US" sz="2000" i="1" kern="100" baseline="-25000">
                                  <a:effectLst/>
                                  <a:latin typeface="Cambria Math" panose="02040503050406030204" pitchFamily="18" charset="0"/>
                                  <a:ea typeface="楷体_GB2312"/>
                                </a:rPr>
                                <m:t>𝑑</m:t>
                              </m:r>
                              <m:r>
                                <a:rPr lang="en-US" sz="2000" i="1" kern="100" baseline="-25000">
                                  <a:effectLst/>
                                  <a:latin typeface="Cambria Math" panose="02040503050406030204" pitchFamily="18" charset="0"/>
                                  <a:ea typeface="楷体_GB2312"/>
                                </a:rPr>
                                <m:t> </m:t>
                              </m:r>
                              <m:r>
                                <a:rPr lang="en-US" sz="2000" b="1" i="1" kern="100" baseline="-25000">
                                  <a:effectLst/>
                                  <a:latin typeface="Cambria Math" panose="02040503050406030204" pitchFamily="18" charset="0"/>
                                  <a:ea typeface="楷体_GB2312"/>
                                </a:rPr>
                                <m:t>𝐭𝐡𝐞𝐧</m:t>
                              </m:r>
                            </m:oMath>
                          </a14:m>
                          <a:r>
                            <a:rPr lang="en-US" sz="2000" kern="100" baseline="-25000" dirty="0">
                              <a:effectLst/>
                              <a:latin typeface="Times New Roman" panose="02020603050405020304" pitchFamily="18" charset="0"/>
                              <a:ea typeface="楷体_GB2312"/>
                            </a:rPr>
                            <a:t> </a:t>
                          </a:r>
                          <a:r>
                            <a:rPr lang="en-US" sz="2000" kern="100" dirty="0">
                              <a:effectLst/>
                              <a:latin typeface="Times New Roman" panose="02020603050405020304" pitchFamily="18" charset="0"/>
                              <a:ea typeface="楷体_GB2312"/>
                            </a:rPr>
                            <a:t>//</a:t>
                          </a:r>
                          <a:r>
                            <a:rPr lang="zh-CN" sz="2000" kern="100" dirty="0">
                              <a:effectLst/>
                              <a:latin typeface="Times New Roman" panose="02020603050405020304" pitchFamily="18" charset="0"/>
                              <a:ea typeface="楷体_GB2312"/>
                            </a:rPr>
                            <a:t>子序列长度不足</a:t>
                          </a:r>
                          <a:r>
                            <a:rPr lang="en-US" sz="2000" kern="100" dirty="0">
                              <a:effectLst/>
                              <a:latin typeface="Times New Roman" panose="02020603050405020304" pitchFamily="18" charset="0"/>
                              <a:ea typeface="楷体_GB2312"/>
                            </a:rPr>
                            <a:t>1</a:t>
                          </a:r>
                          <a:r>
                            <a:rPr lang="zh-CN" sz="2000" kern="100" dirty="0">
                              <a:effectLst/>
                              <a:latin typeface="Times New Roman" panose="02020603050405020304" pitchFamily="18" charset="0"/>
                              <a:ea typeface="楷体_GB2312"/>
                            </a:rPr>
                            <a:t>，或计数位超过元组长度</a:t>
                          </a:r>
                          <a:endParaRPr lang="zh-CN" sz="2000" kern="100" dirty="0">
                            <a:effectLst/>
                            <a:latin typeface="Times New Roman" panose="02020603050405020304" pitchFamily="18" charset="0"/>
                            <a:ea typeface="宋体" panose="02010600030101010101" pitchFamily="2" charset="-122"/>
                          </a:endParaRPr>
                        </a:p>
                      </a:txBody>
                      <a:tcPr marL="68580" marR="68580" marT="0" marB="0">
                        <a:lnL>
                          <a:noFill/>
                        </a:lnL>
                        <a:lnR>
                          <a:noFill/>
                        </a:lnR>
                        <a:lnT>
                          <a:noFill/>
                        </a:lnT>
                        <a:lnB>
                          <a:noFill/>
                        </a:lnB>
                      </a:tcPr>
                    </a:tc>
                    <a:extLst>
                      <a:ext uri="{0D108BD9-81ED-4DB2-BD59-A6C34878D82A}">
                        <a16:rowId xmlns:a16="http://schemas.microsoft.com/office/drawing/2014/main" val="3743850957"/>
                      </a:ext>
                    </a:extLst>
                  </a:tr>
                  <a:tr h="379801">
                    <a:tc>
                      <a:txBody>
                        <a:bodyPr/>
                        <a:lstStyle/>
                        <a:p>
                          <a:pPr indent="127000" algn="just">
                            <a:lnSpc>
                              <a:spcPct val="150000"/>
                            </a:lnSpc>
                          </a:pPr>
                          <a:r>
                            <a:rPr lang="en-US" sz="2000" kern="100">
                              <a:effectLst/>
                              <a:latin typeface="Courier New" panose="02070309020205020404" pitchFamily="49" charset="0"/>
                              <a:ea typeface="楷体_GB2312"/>
                              <a:cs typeface="Times New Roman" panose="02020603050405020304" pitchFamily="18" charset="0"/>
                            </a:rPr>
                            <a:t>2</a:t>
                          </a:r>
                          <a:endParaRPr lang="zh-CN" sz="2000" kern="100">
                            <a:effectLst/>
                            <a:latin typeface="Times New Roman" panose="02020603050405020304" pitchFamily="18" charset="0"/>
                            <a:ea typeface="宋体" panose="02010600030101010101" pitchFamily="2" charset="-122"/>
                          </a:endParaRPr>
                        </a:p>
                      </a:txBody>
                      <a:tcPr marL="68580" marR="68580" marT="0" marB="0">
                        <a:lnL>
                          <a:noFill/>
                        </a:lnL>
                        <a:lnR>
                          <a:noFill/>
                        </a:lnR>
                        <a:lnT>
                          <a:noFill/>
                        </a:lnT>
                        <a:lnB>
                          <a:noFill/>
                        </a:lnB>
                      </a:tcPr>
                    </a:tc>
                    <a:tc>
                      <a:txBody>
                        <a:bodyPr/>
                        <a:lstStyle/>
                        <a:p>
                          <a:pPr indent="127000" algn="just">
                            <a:lnSpc>
                              <a:spcPct val="150000"/>
                            </a:lnSpc>
                          </a:pPr>
                          <a14:m>
                            <m:oMath xmlns:m="http://schemas.openxmlformats.org/officeDocument/2006/math">
                              <m:r>
                                <a:rPr lang="en-US" sz="2000" i="1" kern="100">
                                  <a:effectLst/>
                                  <a:latin typeface="Cambria Math" panose="02040503050406030204" pitchFamily="18" charset="0"/>
                                  <a:ea typeface="楷体_GB2312"/>
                                </a:rPr>
                                <m:t>|   </m:t>
                              </m:r>
                              <m:r>
                                <a:rPr lang="en-US" sz="2000" b="1" i="1" kern="100">
                                  <a:effectLst/>
                                  <a:latin typeface="Cambria Math" panose="02040503050406030204" pitchFamily="18" charset="0"/>
                                  <a:ea typeface="楷体_GB2312"/>
                                </a:rPr>
                                <m:t>𝐫𝐞𝐭𝐮𝐫𝐧</m:t>
                              </m:r>
                            </m:oMath>
                          </a14:m>
                          <a:r>
                            <a:rPr lang="en-US" sz="2000" kern="100">
                              <a:effectLst/>
                              <a:latin typeface="Courier New" panose="02070309020205020404" pitchFamily="49" charset="0"/>
                              <a:ea typeface="楷体_GB2312"/>
                              <a:cs typeface="Times New Roman" panose="02020603050405020304" pitchFamily="18" charset="0"/>
                            </a:rPr>
                            <a:t> </a:t>
                          </a:r>
                          <a:endParaRPr lang="zh-CN" sz="2000" kern="100">
                            <a:effectLst/>
                            <a:latin typeface="Times New Roman" panose="02020603050405020304" pitchFamily="18" charset="0"/>
                            <a:ea typeface="宋体" panose="02010600030101010101" pitchFamily="2" charset="-122"/>
                          </a:endParaRPr>
                        </a:p>
                      </a:txBody>
                      <a:tcPr marL="68580" marR="68580" marT="0" marB="0">
                        <a:lnL>
                          <a:noFill/>
                        </a:lnL>
                        <a:lnR>
                          <a:noFill/>
                        </a:lnR>
                        <a:lnT>
                          <a:noFill/>
                        </a:lnT>
                        <a:lnB>
                          <a:noFill/>
                        </a:lnB>
                      </a:tcPr>
                    </a:tc>
                    <a:extLst>
                      <a:ext uri="{0D108BD9-81ED-4DB2-BD59-A6C34878D82A}">
                        <a16:rowId xmlns:a16="http://schemas.microsoft.com/office/drawing/2014/main" val="31857033"/>
                      </a:ext>
                    </a:extLst>
                  </a:tr>
                  <a:tr h="379801">
                    <a:tc>
                      <a:txBody>
                        <a:bodyPr/>
                        <a:lstStyle/>
                        <a:p>
                          <a:pPr indent="127000" algn="just">
                            <a:lnSpc>
                              <a:spcPct val="150000"/>
                            </a:lnSpc>
                          </a:pPr>
                          <a:r>
                            <a:rPr lang="en-US" sz="2000" kern="100">
                              <a:effectLst/>
                              <a:latin typeface="Courier New" panose="02070309020205020404" pitchFamily="49" charset="0"/>
                              <a:ea typeface="楷体_GB2312"/>
                              <a:cs typeface="Times New Roman" panose="02020603050405020304" pitchFamily="18" charset="0"/>
                            </a:rPr>
                            <a:t>3</a:t>
                          </a:r>
                          <a:endParaRPr lang="zh-CN" sz="2000" kern="100">
                            <a:effectLst/>
                            <a:latin typeface="Times New Roman" panose="02020603050405020304" pitchFamily="18" charset="0"/>
                            <a:ea typeface="宋体" panose="02010600030101010101" pitchFamily="2" charset="-122"/>
                          </a:endParaRPr>
                        </a:p>
                      </a:txBody>
                      <a:tcPr marL="68580" marR="68580" marT="0" marB="0">
                        <a:lnL>
                          <a:noFill/>
                        </a:lnL>
                        <a:lnR>
                          <a:noFill/>
                        </a:lnR>
                        <a:lnT>
                          <a:noFill/>
                        </a:lnT>
                        <a:lnB>
                          <a:noFill/>
                        </a:lnB>
                      </a:tcPr>
                    </a:tc>
                    <a:tc>
                      <a:txBody>
                        <a:bodyPr/>
                        <a:lstStyle/>
                        <a:p>
                          <a:pPr indent="127000" algn="just">
                            <a:lnSpc>
                              <a:spcPct val="150000"/>
                            </a:lnSpc>
                          </a:pPr>
                          <a14:m>
                            <m:oMath xmlns:m="http://schemas.openxmlformats.org/officeDocument/2006/math">
                              <m:r>
                                <a:rPr lang="en-US" sz="2000" b="1" i="1" kern="100">
                                  <a:effectLst/>
                                  <a:latin typeface="Cambria Math" panose="02040503050406030204" pitchFamily="18" charset="0"/>
                                  <a:ea typeface="楷体_GB2312"/>
                                </a:rPr>
                                <m:t>𝐞𝐧𝐝</m:t>
                              </m:r>
                            </m:oMath>
                          </a14:m>
                          <a:r>
                            <a:rPr lang="en-US" sz="2000" b="1" kern="100" dirty="0">
                              <a:effectLst/>
                              <a:latin typeface="Courier New" panose="02070309020205020404" pitchFamily="49" charset="0"/>
                              <a:ea typeface="楷体_GB2312"/>
                              <a:cs typeface="Times New Roman" panose="02020603050405020304" pitchFamily="18" charset="0"/>
                            </a:rPr>
                            <a:t> </a:t>
                          </a:r>
                          <a:endParaRPr lang="zh-CN" sz="2000" kern="100" dirty="0">
                            <a:effectLst/>
                            <a:latin typeface="Times New Roman" panose="02020603050405020304" pitchFamily="18" charset="0"/>
                            <a:ea typeface="宋体" panose="02010600030101010101" pitchFamily="2" charset="-122"/>
                          </a:endParaRPr>
                        </a:p>
                      </a:txBody>
                      <a:tcPr marL="68580" marR="68580" marT="0" marB="0">
                        <a:lnL>
                          <a:noFill/>
                        </a:lnL>
                        <a:lnR>
                          <a:noFill/>
                        </a:lnR>
                        <a:lnT>
                          <a:noFill/>
                        </a:lnT>
                        <a:lnB>
                          <a:noFill/>
                        </a:lnB>
                      </a:tcPr>
                    </a:tc>
                    <a:extLst>
                      <a:ext uri="{0D108BD9-81ED-4DB2-BD59-A6C34878D82A}">
                        <a16:rowId xmlns:a16="http://schemas.microsoft.com/office/drawing/2014/main" val="483063737"/>
                      </a:ext>
                    </a:extLst>
                  </a:tr>
                  <a:tr h="379801">
                    <a:tc>
                      <a:txBody>
                        <a:bodyPr/>
                        <a:lstStyle/>
                        <a:p>
                          <a:pPr indent="127000" algn="just">
                            <a:lnSpc>
                              <a:spcPct val="150000"/>
                            </a:lnSpc>
                          </a:pPr>
                          <a:r>
                            <a:rPr lang="en-US" sz="2000" kern="100">
                              <a:effectLst/>
                              <a:latin typeface="Courier New" panose="02070309020205020404" pitchFamily="49" charset="0"/>
                              <a:ea typeface="楷体_GB2312"/>
                              <a:cs typeface="Times New Roman" panose="02020603050405020304" pitchFamily="18" charset="0"/>
                            </a:rPr>
                            <a:t>4</a:t>
                          </a:r>
                          <a:endParaRPr lang="zh-CN" sz="2000" kern="100">
                            <a:effectLst/>
                            <a:latin typeface="Times New Roman" panose="02020603050405020304" pitchFamily="18" charset="0"/>
                            <a:ea typeface="宋体" panose="02010600030101010101" pitchFamily="2" charset="-122"/>
                          </a:endParaRPr>
                        </a:p>
                      </a:txBody>
                      <a:tcPr marL="68580" marR="68580" marT="0" marB="0">
                        <a:lnL>
                          <a:noFill/>
                        </a:lnL>
                        <a:lnR>
                          <a:noFill/>
                        </a:lnR>
                        <a:lnT>
                          <a:noFill/>
                        </a:lnT>
                        <a:lnB>
                          <a:noFill/>
                        </a:lnB>
                      </a:tcPr>
                    </a:tc>
                    <a:tc>
                      <a:txBody>
                        <a:bodyPr/>
                        <a:lstStyle/>
                        <a:p>
                          <a:pPr indent="127000" algn="just">
                            <a:lnSpc>
                              <a:spcPct val="150000"/>
                            </a:lnSpc>
                          </a:pPr>
                          <a14:m>
                            <m:oMath xmlns:m="http://schemas.openxmlformats.org/officeDocument/2006/math">
                              <m:r>
                                <a:rPr lang="en-US" sz="2000" i="1" kern="100">
                                  <a:effectLst/>
                                  <a:latin typeface="Cambria Math" panose="02040503050406030204" pitchFamily="18" charset="0"/>
                                  <a:ea typeface="楷体_GB2312"/>
                                </a:rPr>
                                <m:t>𝑐𝑛𝑡</m:t>
                              </m:r>
                              <m:r>
                                <a:rPr lang="zh-CN" sz="2000" i="1" kern="100">
                                  <a:effectLst/>
                                  <a:latin typeface="Cambria Math" panose="02040503050406030204" pitchFamily="18" charset="0"/>
                                  <a:ea typeface="楷体_GB2312"/>
                                </a:rPr>
                                <m:t>←</m:t>
                              </m:r>
                              <m:r>
                                <m:rPr>
                                  <m:sty m:val="p"/>
                                </m:rPr>
                                <a:rPr lang="en-US" sz="2000" kern="100">
                                  <a:effectLst/>
                                  <a:latin typeface="Cambria Math" panose="02040503050406030204" pitchFamily="18" charset="0"/>
                                  <a:ea typeface="楷体_GB2312"/>
                                </a:rPr>
                                <m:t>CountingSort</m:t>
                              </m:r>
                              <m:r>
                                <a:rPr lang="en-US" sz="2000" kern="100">
                                  <a:effectLst/>
                                  <a:latin typeface="Cambria Math" panose="02040503050406030204" pitchFamily="18" charset="0"/>
                                  <a:ea typeface="楷体_GB2312"/>
                                </a:rPr>
                                <m:t>2</m:t>
                              </m:r>
                              <m:d>
                                <m:dPr>
                                  <m:ctrlPr>
                                    <a:rPr lang="zh-CN" sz="2000" i="1" kern="100">
                                      <a:effectLst/>
                                      <a:latin typeface="Cambria Math" panose="02040503050406030204" pitchFamily="18" charset="0"/>
                                      <a:ea typeface="Cambria Math" panose="02040503050406030204" pitchFamily="18" charset="0"/>
                                    </a:rPr>
                                  </m:ctrlPr>
                                </m:dPr>
                                <m:e>
                                  <m:r>
                                    <a:rPr lang="en-US" sz="2000" i="1" kern="100">
                                      <a:effectLst/>
                                      <a:latin typeface="Cambria Math" panose="02040503050406030204" pitchFamily="18" charset="0"/>
                                      <a:ea typeface="楷体_GB2312"/>
                                    </a:rPr>
                                    <m:t>𝑎</m:t>
                                  </m:r>
                                  <m:r>
                                    <a:rPr lang="en-US" sz="2000" i="1" kern="100">
                                      <a:effectLst/>
                                      <a:latin typeface="Cambria Math" panose="02040503050406030204" pitchFamily="18" charset="0"/>
                                      <a:ea typeface="楷体_GB2312"/>
                                    </a:rPr>
                                    <m:t>,</m:t>
                                  </m:r>
                                  <m:r>
                                    <a:rPr lang="en-US" sz="2000" i="1" kern="100">
                                      <a:effectLst/>
                                      <a:latin typeface="Cambria Math" panose="02040503050406030204" pitchFamily="18" charset="0"/>
                                      <a:ea typeface="楷体_GB2312"/>
                                    </a:rPr>
                                    <m:t>𝑙</m:t>
                                  </m:r>
                                  <m:r>
                                    <a:rPr lang="en-US" sz="2000" i="1" kern="100">
                                      <a:effectLst/>
                                      <a:latin typeface="Cambria Math" panose="02040503050406030204" pitchFamily="18" charset="0"/>
                                      <a:ea typeface="楷体_GB2312"/>
                                    </a:rPr>
                                    <m:t>,</m:t>
                                  </m:r>
                                  <m:r>
                                    <a:rPr lang="en-US" sz="2000" i="1" kern="100">
                                      <a:effectLst/>
                                      <a:latin typeface="Cambria Math" panose="02040503050406030204" pitchFamily="18" charset="0"/>
                                      <a:ea typeface="楷体_GB2312"/>
                                    </a:rPr>
                                    <m:t>𝑟</m:t>
                                  </m:r>
                                  <m:r>
                                    <a:rPr lang="en-US" sz="2000" i="1" kern="100">
                                      <a:effectLst/>
                                      <a:latin typeface="Cambria Math" panose="02040503050406030204" pitchFamily="18" charset="0"/>
                                      <a:ea typeface="楷体_GB2312"/>
                                    </a:rPr>
                                    <m:t>,</m:t>
                                  </m:r>
                                  <m:r>
                                    <a:rPr lang="en-US" sz="2000" i="1" kern="100">
                                      <a:effectLst/>
                                      <a:latin typeface="Cambria Math" panose="02040503050406030204" pitchFamily="18" charset="0"/>
                                      <a:ea typeface="楷体_GB2312"/>
                                    </a:rPr>
                                    <m:t>𝑟𝑎𝑑𝑖𝑥</m:t>
                                  </m:r>
                                  <m:r>
                                    <a:rPr lang="en-US" sz="2000" i="1" kern="100">
                                      <a:effectLst/>
                                      <a:latin typeface="Cambria Math" panose="02040503050406030204" pitchFamily="18" charset="0"/>
                                      <a:ea typeface="楷体_GB2312"/>
                                    </a:rPr>
                                    <m:t>,</m:t>
                                  </m:r>
                                  <m:r>
                                    <a:rPr lang="en-US" sz="2000" i="1" kern="100">
                                      <a:effectLst/>
                                      <a:latin typeface="Cambria Math" panose="02040503050406030204" pitchFamily="18" charset="0"/>
                                      <a:ea typeface="楷体_GB2312"/>
                                    </a:rPr>
                                    <m:t>𝑘</m:t>
                                  </m:r>
                                </m:e>
                              </m:d>
                            </m:oMath>
                          </a14:m>
                          <a:r>
                            <a:rPr lang="en-US" sz="2000" kern="100">
                              <a:effectLst/>
                              <a:latin typeface="Times New Roman" panose="02020603050405020304" pitchFamily="18" charset="0"/>
                              <a:ea typeface="楷体_GB2312"/>
                            </a:rPr>
                            <a:t> </a:t>
                          </a:r>
                          <a:endParaRPr lang="zh-CN" sz="2000" kern="100">
                            <a:effectLst/>
                            <a:latin typeface="Times New Roman" panose="02020603050405020304" pitchFamily="18" charset="0"/>
                            <a:ea typeface="宋体" panose="02010600030101010101" pitchFamily="2" charset="-122"/>
                          </a:endParaRPr>
                        </a:p>
                      </a:txBody>
                      <a:tcPr marL="68580" marR="68580" marT="0" marB="0">
                        <a:lnL>
                          <a:noFill/>
                        </a:lnL>
                        <a:lnR>
                          <a:noFill/>
                        </a:lnR>
                        <a:lnT>
                          <a:noFill/>
                        </a:lnT>
                        <a:lnB>
                          <a:noFill/>
                        </a:lnB>
                      </a:tcPr>
                    </a:tc>
                    <a:extLst>
                      <a:ext uri="{0D108BD9-81ED-4DB2-BD59-A6C34878D82A}">
                        <a16:rowId xmlns:a16="http://schemas.microsoft.com/office/drawing/2014/main" val="3670367649"/>
                      </a:ext>
                    </a:extLst>
                  </a:tr>
                  <a:tr h="379801">
                    <a:tc>
                      <a:txBody>
                        <a:bodyPr/>
                        <a:lstStyle/>
                        <a:p>
                          <a:pPr indent="127000" algn="just">
                            <a:lnSpc>
                              <a:spcPct val="150000"/>
                            </a:lnSpc>
                          </a:pPr>
                          <a:r>
                            <a:rPr lang="en-US" sz="2000" kern="100">
                              <a:effectLst/>
                              <a:latin typeface="Courier New" panose="02070309020205020404" pitchFamily="49" charset="0"/>
                              <a:ea typeface="楷体_GB2312"/>
                              <a:cs typeface="Times New Roman" panose="02020603050405020304" pitchFamily="18" charset="0"/>
                            </a:rPr>
                            <a:t>5</a:t>
                          </a:r>
                          <a:endParaRPr lang="zh-CN" sz="2000" kern="100">
                            <a:effectLst/>
                            <a:latin typeface="Times New Roman" panose="02020603050405020304" pitchFamily="18" charset="0"/>
                            <a:ea typeface="宋体" panose="02010600030101010101" pitchFamily="2" charset="-122"/>
                          </a:endParaRPr>
                        </a:p>
                      </a:txBody>
                      <a:tcPr marL="68580" marR="68580" marT="0" marB="0">
                        <a:lnL>
                          <a:noFill/>
                        </a:lnL>
                        <a:lnR>
                          <a:noFill/>
                        </a:lnR>
                        <a:lnT>
                          <a:noFill/>
                        </a:lnT>
                        <a:lnB>
                          <a:noFill/>
                        </a:lnB>
                      </a:tcPr>
                    </a:tc>
                    <a:tc>
                      <a:txBody>
                        <a:bodyPr/>
                        <a:lstStyle/>
                        <a:p>
                          <a:pPr indent="127000" algn="just">
                            <a:lnSpc>
                              <a:spcPct val="150000"/>
                            </a:lnSpc>
                          </a:pPr>
                          <a14:m>
                            <m:oMath xmlns:m="http://schemas.openxmlformats.org/officeDocument/2006/math">
                              <m:r>
                                <a:rPr lang="en-US" sz="2000" b="1" i="1" kern="100">
                                  <a:effectLst/>
                                  <a:latin typeface="Cambria Math" panose="02040503050406030204" pitchFamily="18" charset="0"/>
                                  <a:ea typeface="楷体_GB2312"/>
                                </a:rPr>
                                <m:t>𝐟𝐨𝐫</m:t>
                              </m:r>
                              <m:r>
                                <a:rPr lang="en-US" sz="2000" i="1" kern="100">
                                  <a:effectLst/>
                                  <a:latin typeface="Cambria Math" panose="02040503050406030204" pitchFamily="18" charset="0"/>
                                  <a:ea typeface="楷体_GB2312"/>
                                </a:rPr>
                                <m:t> </m:t>
                              </m:r>
                              <m:r>
                                <a:rPr lang="en-US" sz="2000" i="1" kern="100">
                                  <a:effectLst/>
                                  <a:latin typeface="Cambria Math" panose="02040503050406030204" pitchFamily="18" charset="0"/>
                                  <a:ea typeface="楷体_GB2312"/>
                                </a:rPr>
                                <m:t>𝑖</m:t>
                              </m:r>
                              <m:r>
                                <a:rPr lang="zh-CN" sz="2000" i="1" kern="100">
                                  <a:effectLst/>
                                  <a:latin typeface="Cambria Math" panose="02040503050406030204" pitchFamily="18" charset="0"/>
                                  <a:ea typeface="楷体_GB2312"/>
                                </a:rPr>
                                <m:t>←</m:t>
                              </m:r>
                              <m:r>
                                <a:rPr lang="en-US" sz="2000" i="1" kern="100">
                                  <a:effectLst/>
                                  <a:latin typeface="Cambria Math" panose="02040503050406030204" pitchFamily="18" charset="0"/>
                                  <a:ea typeface="楷体_GB2312"/>
                                </a:rPr>
                                <m:t>0 </m:t>
                              </m:r>
                              <m:r>
                                <a:rPr lang="en-US" sz="2000" b="1" i="1" kern="100">
                                  <a:effectLst/>
                                  <a:latin typeface="Cambria Math" panose="02040503050406030204" pitchFamily="18" charset="0"/>
                                  <a:ea typeface="楷体_GB2312"/>
                                </a:rPr>
                                <m:t>𝐭𝐨</m:t>
                              </m:r>
                              <m:r>
                                <a:rPr lang="en-US" sz="2000" i="1" kern="100">
                                  <a:effectLst/>
                                  <a:latin typeface="Cambria Math" panose="02040503050406030204" pitchFamily="18" charset="0"/>
                                  <a:ea typeface="楷体_GB2312"/>
                                </a:rPr>
                                <m:t> </m:t>
                              </m:r>
                              <m:r>
                                <a:rPr lang="en-US" sz="2000" i="1" kern="100">
                                  <a:effectLst/>
                                  <a:latin typeface="Cambria Math" panose="02040503050406030204" pitchFamily="18" charset="0"/>
                                  <a:ea typeface="楷体_GB2312"/>
                                </a:rPr>
                                <m:t>𝑟𝑎𝑑𝑖𝑥</m:t>
                              </m:r>
                              <m:r>
                                <a:rPr lang="zh-CN" altLang="en-US" sz="2000" i="1" kern="100">
                                  <a:effectLst/>
                                  <a:latin typeface="Cambria Math" panose="02040503050406030204" pitchFamily="18" charset="0"/>
                                  <a:ea typeface="楷体_GB2312"/>
                                </a:rPr>
                                <m:t>−</m:t>
                              </m:r>
                              <m:r>
                                <a:rPr lang="en-US" sz="2000" i="1" kern="100">
                                  <a:effectLst/>
                                  <a:latin typeface="Cambria Math" panose="02040503050406030204" pitchFamily="18" charset="0"/>
                                  <a:ea typeface="楷体_GB2312"/>
                                </a:rPr>
                                <m:t>2 </m:t>
                              </m:r>
                              <m:r>
                                <a:rPr lang="en-US" sz="2000" b="1" i="1" kern="100">
                                  <a:effectLst/>
                                  <a:latin typeface="Cambria Math" panose="02040503050406030204" pitchFamily="18" charset="0"/>
                                  <a:ea typeface="楷体_GB2312"/>
                                </a:rPr>
                                <m:t>𝐝𝐨</m:t>
                              </m:r>
                            </m:oMath>
                          </a14:m>
                          <a:r>
                            <a:rPr lang="en-US" sz="2000" kern="100" dirty="0">
                              <a:effectLst/>
                              <a:latin typeface="Courier New" panose="02070309020205020404" pitchFamily="49" charset="0"/>
                              <a:ea typeface="楷体_GB2312"/>
                              <a:cs typeface="Times New Roman" panose="02020603050405020304" pitchFamily="18" charset="0"/>
                            </a:rPr>
                            <a:t> </a:t>
                          </a:r>
                          <a:endParaRPr lang="zh-CN" sz="2000" kern="100" dirty="0">
                            <a:effectLst/>
                            <a:latin typeface="Times New Roman" panose="02020603050405020304" pitchFamily="18" charset="0"/>
                            <a:ea typeface="宋体" panose="02010600030101010101" pitchFamily="2" charset="-122"/>
                          </a:endParaRPr>
                        </a:p>
                      </a:txBody>
                      <a:tcPr marL="68580" marR="68580" marT="0" marB="0">
                        <a:lnL>
                          <a:noFill/>
                        </a:lnL>
                        <a:lnR>
                          <a:noFill/>
                        </a:lnR>
                        <a:lnT>
                          <a:noFill/>
                        </a:lnT>
                        <a:lnB>
                          <a:noFill/>
                        </a:lnB>
                      </a:tcPr>
                    </a:tc>
                    <a:extLst>
                      <a:ext uri="{0D108BD9-81ED-4DB2-BD59-A6C34878D82A}">
                        <a16:rowId xmlns:a16="http://schemas.microsoft.com/office/drawing/2014/main" val="2496658002"/>
                      </a:ext>
                    </a:extLst>
                  </a:tr>
                  <a:tr h="379801">
                    <a:tc>
                      <a:txBody>
                        <a:bodyPr/>
                        <a:lstStyle/>
                        <a:p>
                          <a:pPr indent="127000" algn="just">
                            <a:lnSpc>
                              <a:spcPct val="150000"/>
                            </a:lnSpc>
                          </a:pPr>
                          <a:r>
                            <a:rPr lang="en-US" sz="2000" kern="100">
                              <a:effectLst/>
                              <a:latin typeface="Courier New" panose="02070309020205020404" pitchFamily="49" charset="0"/>
                              <a:ea typeface="楷体_GB2312"/>
                              <a:cs typeface="Times New Roman" panose="02020603050405020304" pitchFamily="18" charset="0"/>
                            </a:rPr>
                            <a:t>6</a:t>
                          </a:r>
                          <a:endParaRPr lang="zh-CN" sz="2000" kern="100">
                            <a:effectLst/>
                            <a:latin typeface="Times New Roman" panose="02020603050405020304" pitchFamily="18" charset="0"/>
                            <a:ea typeface="宋体" panose="02010600030101010101" pitchFamily="2" charset="-122"/>
                          </a:endParaRPr>
                        </a:p>
                      </a:txBody>
                      <a:tcPr marL="68580" marR="68580" marT="0" marB="0">
                        <a:lnL>
                          <a:noFill/>
                        </a:lnL>
                        <a:lnR>
                          <a:noFill/>
                        </a:lnR>
                        <a:lnT>
                          <a:noFill/>
                        </a:lnT>
                        <a:lnB>
                          <a:noFill/>
                        </a:lnB>
                      </a:tcPr>
                    </a:tc>
                    <a:tc>
                      <a:txBody>
                        <a:bodyPr/>
                        <a:lstStyle/>
                        <a:p>
                          <a:pPr indent="127000" algn="just">
                            <a:lnSpc>
                              <a:spcPct val="150000"/>
                            </a:lnSpc>
                          </a:pPr>
                          <a14:m>
                            <m:oMath xmlns:m="http://schemas.openxmlformats.org/officeDocument/2006/math">
                              <m:r>
                                <a:rPr lang="en-US" sz="2000" i="1" kern="100">
                                  <a:effectLst/>
                                  <a:latin typeface="Cambria Math" panose="02040503050406030204" pitchFamily="18" charset="0"/>
                                  <a:ea typeface="楷体_GB2312"/>
                                </a:rPr>
                                <m:t>|   </m:t>
                              </m:r>
                              <m:r>
                                <m:rPr>
                                  <m:sty m:val="p"/>
                                </m:rPr>
                                <a:rPr lang="en-US" sz="2000" kern="100">
                                  <a:effectLst/>
                                  <a:latin typeface="Cambria Math" panose="02040503050406030204" pitchFamily="18" charset="0"/>
                                  <a:ea typeface="楷体_GB2312"/>
                                </a:rPr>
                                <m:t>MSDRadixSort</m:t>
                              </m:r>
                              <m:r>
                                <a:rPr lang="en-US" sz="2000" i="1" kern="100">
                                  <a:effectLst/>
                                  <a:latin typeface="Cambria Math" panose="02040503050406030204" pitchFamily="18" charset="0"/>
                                  <a:ea typeface="楷体_GB2312"/>
                                </a:rPr>
                                <m:t>(</m:t>
                              </m:r>
                              <m:r>
                                <a:rPr lang="en-US" sz="2000" i="1" kern="100">
                                  <a:effectLst/>
                                  <a:latin typeface="Cambria Math" panose="02040503050406030204" pitchFamily="18" charset="0"/>
                                  <a:ea typeface="楷体_GB2312"/>
                                </a:rPr>
                                <m:t>𝑎</m:t>
                              </m:r>
                              <m:r>
                                <a:rPr lang="en-US" sz="2000" i="1" kern="100">
                                  <a:effectLst/>
                                  <a:latin typeface="Cambria Math" panose="02040503050406030204" pitchFamily="18" charset="0"/>
                                  <a:ea typeface="楷体_GB2312"/>
                                </a:rPr>
                                <m:t>,</m:t>
                              </m:r>
                              <m:r>
                                <a:rPr lang="en-US" sz="2000" i="1" kern="100">
                                  <a:effectLst/>
                                  <a:latin typeface="Cambria Math" panose="02040503050406030204" pitchFamily="18" charset="0"/>
                                  <a:ea typeface="楷体_GB2312"/>
                                </a:rPr>
                                <m:t>𝑙</m:t>
                              </m:r>
                              <m:r>
                                <a:rPr lang="en-US" sz="2000" i="1" kern="100">
                                  <a:effectLst/>
                                  <a:latin typeface="Cambria Math" panose="02040503050406030204" pitchFamily="18" charset="0"/>
                                  <a:ea typeface="楷体_GB2312"/>
                                </a:rPr>
                                <m:t>+</m:t>
                              </m:r>
                              <m:r>
                                <a:rPr lang="en-US" sz="2000" i="1" kern="100">
                                  <a:effectLst/>
                                  <a:latin typeface="Cambria Math" panose="02040503050406030204" pitchFamily="18" charset="0"/>
                                  <a:ea typeface="楷体_GB2312"/>
                                </a:rPr>
                                <m:t>𝑐𝑛</m:t>
                              </m:r>
                              <m:sSub>
                                <m:sSubPr>
                                  <m:ctrlPr>
                                    <a:rPr lang="zh-CN" sz="2000" i="1" kern="100">
                                      <a:effectLst/>
                                      <a:latin typeface="Cambria Math" panose="02040503050406030204" pitchFamily="18" charset="0"/>
                                      <a:ea typeface="Cambria Math" panose="02040503050406030204" pitchFamily="18" charset="0"/>
                                    </a:rPr>
                                  </m:ctrlPr>
                                </m:sSubPr>
                                <m:e>
                                  <m:r>
                                    <a:rPr lang="en-US" sz="2000" i="1" kern="100">
                                      <a:effectLst/>
                                      <a:latin typeface="Cambria Math" panose="02040503050406030204" pitchFamily="18" charset="0"/>
                                      <a:ea typeface="楷体_GB2312"/>
                                    </a:rPr>
                                    <m:t>𝑡</m:t>
                                  </m:r>
                                </m:e>
                                <m:sub>
                                  <m:r>
                                    <a:rPr lang="en-US" sz="2000" i="1" kern="100">
                                      <a:effectLst/>
                                      <a:latin typeface="Cambria Math" panose="02040503050406030204" pitchFamily="18" charset="0"/>
                                      <a:ea typeface="楷体_GB2312"/>
                                    </a:rPr>
                                    <m:t>𝑖</m:t>
                                  </m:r>
                                </m:sub>
                              </m:sSub>
                              <m:r>
                                <a:rPr lang="en-US" sz="2000" i="1" kern="100">
                                  <a:effectLst/>
                                  <a:latin typeface="Cambria Math" panose="02040503050406030204" pitchFamily="18" charset="0"/>
                                  <a:ea typeface="楷体_GB2312"/>
                                </a:rPr>
                                <m:t>,</m:t>
                              </m:r>
                              <m:r>
                                <a:rPr lang="en-US" sz="2000" i="1" kern="100">
                                  <a:effectLst/>
                                  <a:latin typeface="Cambria Math" panose="02040503050406030204" pitchFamily="18" charset="0"/>
                                  <a:ea typeface="楷体_GB2312"/>
                                </a:rPr>
                                <m:t>𝑙</m:t>
                              </m:r>
                              <m:r>
                                <a:rPr lang="en-US" sz="2000" i="1" kern="100">
                                  <a:effectLst/>
                                  <a:latin typeface="Cambria Math" panose="02040503050406030204" pitchFamily="18" charset="0"/>
                                  <a:ea typeface="楷体_GB2312"/>
                                </a:rPr>
                                <m:t>+</m:t>
                              </m:r>
                              <m:r>
                                <a:rPr lang="en-US" sz="2000" i="1" kern="100">
                                  <a:effectLst/>
                                  <a:latin typeface="Cambria Math" panose="02040503050406030204" pitchFamily="18" charset="0"/>
                                  <a:ea typeface="楷体_GB2312"/>
                                </a:rPr>
                                <m:t>𝑐𝑛</m:t>
                              </m:r>
                              <m:sSub>
                                <m:sSubPr>
                                  <m:ctrlPr>
                                    <a:rPr lang="zh-CN" sz="2000" i="1" kern="100">
                                      <a:effectLst/>
                                      <a:latin typeface="Cambria Math" panose="02040503050406030204" pitchFamily="18" charset="0"/>
                                      <a:ea typeface="Cambria Math" panose="02040503050406030204" pitchFamily="18" charset="0"/>
                                    </a:rPr>
                                  </m:ctrlPr>
                                </m:sSubPr>
                                <m:e>
                                  <m:r>
                                    <a:rPr lang="en-US" sz="2000" i="1" kern="100">
                                      <a:effectLst/>
                                      <a:latin typeface="Cambria Math" panose="02040503050406030204" pitchFamily="18" charset="0"/>
                                      <a:ea typeface="楷体_GB2312"/>
                                    </a:rPr>
                                    <m:t>𝑡</m:t>
                                  </m:r>
                                </m:e>
                                <m:sub>
                                  <m:r>
                                    <a:rPr lang="en-US" sz="2000" i="1" kern="100">
                                      <a:effectLst/>
                                      <a:latin typeface="Cambria Math" panose="02040503050406030204" pitchFamily="18" charset="0"/>
                                      <a:ea typeface="楷体_GB2312"/>
                                    </a:rPr>
                                    <m:t>𝑖</m:t>
                                  </m:r>
                                  <m:r>
                                    <a:rPr lang="en-US" sz="2000" i="1" kern="100">
                                      <a:effectLst/>
                                      <a:latin typeface="Cambria Math" panose="02040503050406030204" pitchFamily="18" charset="0"/>
                                      <a:ea typeface="楷体_GB2312"/>
                                    </a:rPr>
                                    <m:t>+1</m:t>
                                  </m:r>
                                </m:sub>
                              </m:sSub>
                              <m:r>
                                <a:rPr lang="zh-CN" altLang="en-US" sz="2000" i="1" kern="100">
                                  <a:effectLst/>
                                  <a:latin typeface="Cambria Math" panose="02040503050406030204" pitchFamily="18" charset="0"/>
                                  <a:ea typeface="楷体_GB2312"/>
                                </a:rPr>
                                <m:t>−</m:t>
                              </m:r>
                              <m:r>
                                <a:rPr lang="en-US" sz="2000" i="1" kern="100">
                                  <a:effectLst/>
                                  <a:latin typeface="Cambria Math" panose="02040503050406030204" pitchFamily="18" charset="0"/>
                                  <a:ea typeface="楷体_GB2312"/>
                                </a:rPr>
                                <m:t>1,</m:t>
                              </m:r>
                              <m:r>
                                <a:rPr lang="en-US" sz="2000" i="1" kern="100">
                                  <a:effectLst/>
                                  <a:latin typeface="Cambria Math" panose="02040503050406030204" pitchFamily="18" charset="0"/>
                                  <a:ea typeface="楷体_GB2312"/>
                                </a:rPr>
                                <m:t>𝑟𝑎𝑑𝑖𝑥</m:t>
                              </m:r>
                              <m:r>
                                <a:rPr lang="en-US" sz="2000" i="1" kern="100">
                                  <a:effectLst/>
                                  <a:latin typeface="Cambria Math" panose="02040503050406030204" pitchFamily="18" charset="0"/>
                                  <a:ea typeface="楷体_GB2312"/>
                                </a:rPr>
                                <m:t>,</m:t>
                              </m:r>
                              <m:r>
                                <a:rPr lang="en-US" sz="2000" i="1" kern="100">
                                  <a:effectLst/>
                                  <a:latin typeface="Cambria Math" panose="02040503050406030204" pitchFamily="18" charset="0"/>
                                  <a:ea typeface="楷体_GB2312"/>
                                </a:rPr>
                                <m:t>𝑘</m:t>
                              </m:r>
                              <m:r>
                                <a:rPr lang="en-US" sz="2000" i="1" kern="100">
                                  <a:effectLst/>
                                  <a:latin typeface="Cambria Math" panose="02040503050406030204" pitchFamily="18" charset="0"/>
                                  <a:ea typeface="楷体_GB2312"/>
                                </a:rPr>
                                <m:t>+1,</m:t>
                              </m:r>
                              <m:r>
                                <a:rPr lang="en-US" sz="2000" i="1" kern="100">
                                  <a:effectLst/>
                                  <a:latin typeface="Cambria Math" panose="02040503050406030204" pitchFamily="18" charset="0"/>
                                  <a:ea typeface="楷体_GB2312"/>
                                </a:rPr>
                                <m:t>𝑑</m:t>
                              </m:r>
                              <m:r>
                                <a:rPr lang="en-US" sz="2000" i="1" kern="100">
                                  <a:effectLst/>
                                  <a:latin typeface="Cambria Math" panose="02040503050406030204" pitchFamily="18" charset="0"/>
                                  <a:ea typeface="楷体_GB2312"/>
                                </a:rPr>
                                <m:t>)</m:t>
                              </m:r>
                            </m:oMath>
                          </a14:m>
                          <a:r>
                            <a:rPr lang="en-US" sz="2000" kern="100" dirty="0">
                              <a:effectLst/>
                              <a:latin typeface="Courier New" panose="02070309020205020404" pitchFamily="49" charset="0"/>
                              <a:ea typeface="楷体_GB2312"/>
                              <a:cs typeface="Times New Roman" panose="02020603050405020304" pitchFamily="18" charset="0"/>
                            </a:rPr>
                            <a:t> </a:t>
                          </a:r>
                          <a:endParaRPr lang="zh-CN" sz="2000" kern="100" dirty="0">
                            <a:effectLst/>
                            <a:latin typeface="Times New Roman" panose="02020603050405020304" pitchFamily="18" charset="0"/>
                            <a:ea typeface="宋体" panose="02010600030101010101" pitchFamily="2" charset="-122"/>
                          </a:endParaRPr>
                        </a:p>
                      </a:txBody>
                      <a:tcPr marL="68580" marR="68580" marT="0" marB="0">
                        <a:lnL>
                          <a:noFill/>
                        </a:lnL>
                        <a:lnR>
                          <a:noFill/>
                        </a:lnR>
                        <a:lnT>
                          <a:noFill/>
                        </a:lnT>
                        <a:lnB>
                          <a:noFill/>
                        </a:lnB>
                      </a:tcPr>
                    </a:tc>
                    <a:extLst>
                      <a:ext uri="{0D108BD9-81ED-4DB2-BD59-A6C34878D82A}">
                        <a16:rowId xmlns:a16="http://schemas.microsoft.com/office/drawing/2014/main" val="1797261390"/>
                      </a:ext>
                    </a:extLst>
                  </a:tr>
                  <a:tr h="379801">
                    <a:tc>
                      <a:txBody>
                        <a:bodyPr/>
                        <a:lstStyle/>
                        <a:p>
                          <a:pPr indent="127000" algn="just">
                            <a:lnSpc>
                              <a:spcPct val="150000"/>
                            </a:lnSpc>
                          </a:pPr>
                          <a:r>
                            <a:rPr lang="en-US" sz="2000" kern="100">
                              <a:effectLst/>
                              <a:latin typeface="Courier New" panose="02070309020205020404" pitchFamily="49" charset="0"/>
                              <a:ea typeface="楷体_GB2312"/>
                              <a:cs typeface="Times New Roman" panose="02020603050405020304" pitchFamily="18" charset="0"/>
                            </a:rPr>
                            <a:t>7</a:t>
                          </a:r>
                          <a:endParaRPr lang="zh-CN" sz="2000" kern="100">
                            <a:effectLst/>
                            <a:latin typeface="Times New Roman" panose="02020603050405020304" pitchFamily="18" charset="0"/>
                            <a:ea typeface="宋体" panose="02010600030101010101" pitchFamily="2" charset="-122"/>
                          </a:endParaRPr>
                        </a:p>
                      </a:txBody>
                      <a:tcPr marL="68580" marR="68580" marT="0" marB="0">
                        <a:lnL>
                          <a:noFill/>
                        </a:lnL>
                        <a:lnR>
                          <a:noFill/>
                        </a:lnR>
                        <a:lnT>
                          <a:noFill/>
                        </a:lnT>
                        <a:lnB>
                          <a:noFill/>
                        </a:lnB>
                      </a:tcPr>
                    </a:tc>
                    <a:tc>
                      <a:txBody>
                        <a:bodyPr/>
                        <a:lstStyle/>
                        <a:p>
                          <a:pPr indent="127000" algn="just">
                            <a:lnSpc>
                              <a:spcPct val="150000"/>
                            </a:lnSpc>
                          </a:pPr>
                          <a14:m>
                            <m:oMath xmlns:m="http://schemas.openxmlformats.org/officeDocument/2006/math">
                              <m:r>
                                <a:rPr lang="en-US" sz="2000" b="1" i="1" kern="100">
                                  <a:effectLst/>
                                  <a:latin typeface="Cambria Math" panose="02040503050406030204" pitchFamily="18" charset="0"/>
                                  <a:ea typeface="楷体_GB2312"/>
                                </a:rPr>
                                <m:t>𝐞𝐧𝐝</m:t>
                              </m:r>
                            </m:oMath>
                          </a14:m>
                          <a:r>
                            <a:rPr lang="en-US" sz="2000" b="1" kern="100" dirty="0">
                              <a:effectLst/>
                              <a:latin typeface="Courier New" panose="02070309020205020404" pitchFamily="49" charset="0"/>
                              <a:ea typeface="楷体_GB2312"/>
                              <a:cs typeface="Times New Roman" panose="02020603050405020304" pitchFamily="18" charset="0"/>
                            </a:rPr>
                            <a:t> </a:t>
                          </a:r>
                          <a:endParaRPr lang="zh-CN" sz="2000" kern="100" dirty="0">
                            <a:effectLst/>
                            <a:latin typeface="Times New Roman" panose="02020603050405020304" pitchFamily="18" charset="0"/>
                            <a:ea typeface="宋体" panose="02010600030101010101" pitchFamily="2" charset="-122"/>
                          </a:endParaRPr>
                        </a:p>
                      </a:txBody>
                      <a:tcPr marL="68580" marR="68580" marT="0" marB="0">
                        <a:lnL>
                          <a:noFill/>
                        </a:lnL>
                        <a:lnR>
                          <a:noFill/>
                        </a:lnR>
                        <a:lnT>
                          <a:noFill/>
                        </a:lnT>
                        <a:lnB>
                          <a:noFill/>
                        </a:lnB>
                      </a:tcPr>
                    </a:tc>
                    <a:extLst>
                      <a:ext uri="{0D108BD9-81ED-4DB2-BD59-A6C34878D82A}">
                        <a16:rowId xmlns:a16="http://schemas.microsoft.com/office/drawing/2014/main" val="2815140380"/>
                      </a:ext>
                    </a:extLst>
                  </a:tr>
                </a:tbl>
              </a:graphicData>
            </a:graphic>
          </p:graphicFrame>
        </mc:Choice>
        <mc:Fallback xmlns="">
          <p:graphicFrame>
            <p:nvGraphicFramePr>
              <p:cNvPr id="7" name="表格 6">
                <a:extLst>
                  <a:ext uri="{FF2B5EF4-FFF2-40B4-BE49-F238E27FC236}">
                    <a16:creationId xmlns:a16="http://schemas.microsoft.com/office/drawing/2014/main" id="{73E189B9-90BC-F782-3C07-4DD10C4D4FCD}"/>
                  </a:ext>
                </a:extLst>
              </p:cNvPr>
              <p:cNvGraphicFramePr>
                <a:graphicFrameLocks noGrp="1"/>
              </p:cNvGraphicFramePr>
              <p:nvPr>
                <p:extLst>
                  <p:ext uri="{D42A27DB-BD31-4B8C-83A1-F6EECF244321}">
                    <p14:modId xmlns:p14="http://schemas.microsoft.com/office/powerpoint/2010/main" val="2574092467"/>
                  </p:ext>
                </p:extLst>
              </p:nvPr>
            </p:nvGraphicFramePr>
            <p:xfrm>
              <a:off x="1215656" y="2965428"/>
              <a:ext cx="9792462" cy="2928814"/>
            </p:xfrm>
            <a:graphic>
              <a:graphicData uri="http://schemas.openxmlformats.org/drawingml/2006/table">
                <a:tbl>
                  <a:tblPr firstRow="1" firstCol="1" bandRow="1"/>
                  <a:tblGrid>
                    <a:gridCol w="552933">
                      <a:extLst>
                        <a:ext uri="{9D8B030D-6E8A-4147-A177-3AD203B41FA5}">
                          <a16:colId xmlns:a16="http://schemas.microsoft.com/office/drawing/2014/main" val="1850336555"/>
                        </a:ext>
                      </a:extLst>
                    </a:gridCol>
                    <a:gridCol w="9239529">
                      <a:extLst>
                        <a:ext uri="{9D8B030D-6E8A-4147-A177-3AD203B41FA5}">
                          <a16:colId xmlns:a16="http://schemas.microsoft.com/office/drawing/2014/main" val="774045324"/>
                        </a:ext>
                      </a:extLst>
                    </a:gridCol>
                  </a:tblGrid>
                  <a:tr h="418402">
                    <a:tc>
                      <a:txBody>
                        <a:bodyPr/>
                        <a:lstStyle/>
                        <a:p>
                          <a:pPr indent="127000" algn="just">
                            <a:lnSpc>
                              <a:spcPct val="150000"/>
                            </a:lnSpc>
                          </a:pPr>
                          <a:r>
                            <a:rPr lang="en-US" sz="2000" kern="100">
                              <a:effectLst/>
                              <a:latin typeface="Courier New" panose="02070309020205020404" pitchFamily="49" charset="0"/>
                              <a:ea typeface="楷体_GB2312"/>
                              <a:cs typeface="Times New Roman" panose="02020603050405020304" pitchFamily="18" charset="0"/>
                            </a:rPr>
                            <a:t>1</a:t>
                          </a:r>
                          <a:endParaRPr lang="zh-CN" sz="2000" kern="100">
                            <a:effectLst/>
                            <a:latin typeface="Times New Roman" panose="02020603050405020304" pitchFamily="18" charset="0"/>
                            <a:ea typeface="宋体" panose="02010600030101010101" pitchFamily="2" charset="-122"/>
                          </a:endParaRPr>
                        </a:p>
                      </a:txBody>
                      <a:tcPr marL="68580" marR="68580" marT="0" marB="0">
                        <a:lnL>
                          <a:noFill/>
                        </a:lnL>
                        <a:lnR>
                          <a:noFill/>
                        </a:lnR>
                        <a:lnT>
                          <a:noFill/>
                        </a:lnT>
                        <a:lnB>
                          <a:noFill/>
                        </a:lnB>
                      </a:tcPr>
                    </a:tc>
                    <a:tc>
                      <a:txBody>
                        <a:bodyPr/>
                        <a:lstStyle/>
                        <a:p>
                          <a:endParaRPr lang="zh-CN"/>
                        </a:p>
                      </a:txBody>
                      <a:tcPr marL="68580" marR="68580" marT="0" marB="0">
                        <a:lnL>
                          <a:noFill/>
                        </a:lnL>
                        <a:lnR>
                          <a:noFill/>
                        </a:lnR>
                        <a:lnT>
                          <a:noFill/>
                        </a:lnT>
                        <a:lnB>
                          <a:noFill/>
                        </a:lnB>
                        <a:blipFill>
                          <a:blip r:embed="rId4"/>
                          <a:stretch>
                            <a:fillRect l="-6044" b="-639394"/>
                          </a:stretch>
                        </a:blipFill>
                      </a:tcPr>
                    </a:tc>
                    <a:extLst>
                      <a:ext uri="{0D108BD9-81ED-4DB2-BD59-A6C34878D82A}">
                        <a16:rowId xmlns:a16="http://schemas.microsoft.com/office/drawing/2014/main" val="3743850957"/>
                      </a:ext>
                    </a:extLst>
                  </a:tr>
                  <a:tr h="418402">
                    <a:tc>
                      <a:txBody>
                        <a:bodyPr/>
                        <a:lstStyle/>
                        <a:p>
                          <a:pPr indent="127000" algn="just">
                            <a:lnSpc>
                              <a:spcPct val="150000"/>
                            </a:lnSpc>
                          </a:pPr>
                          <a:r>
                            <a:rPr lang="en-US" sz="2000" kern="100">
                              <a:effectLst/>
                              <a:latin typeface="Courier New" panose="02070309020205020404" pitchFamily="49" charset="0"/>
                              <a:ea typeface="楷体_GB2312"/>
                              <a:cs typeface="Times New Roman" panose="02020603050405020304" pitchFamily="18" charset="0"/>
                            </a:rPr>
                            <a:t>2</a:t>
                          </a:r>
                          <a:endParaRPr lang="zh-CN" sz="2000" kern="100">
                            <a:effectLst/>
                            <a:latin typeface="Times New Roman" panose="02020603050405020304" pitchFamily="18" charset="0"/>
                            <a:ea typeface="宋体" panose="02010600030101010101" pitchFamily="2" charset="-122"/>
                          </a:endParaRPr>
                        </a:p>
                      </a:txBody>
                      <a:tcPr marL="68580" marR="68580" marT="0" marB="0">
                        <a:lnL>
                          <a:noFill/>
                        </a:lnL>
                        <a:lnR>
                          <a:noFill/>
                        </a:lnR>
                        <a:lnT>
                          <a:noFill/>
                        </a:lnT>
                        <a:lnB>
                          <a:noFill/>
                        </a:lnB>
                      </a:tcPr>
                    </a:tc>
                    <a:tc>
                      <a:txBody>
                        <a:bodyPr/>
                        <a:lstStyle/>
                        <a:p>
                          <a:endParaRPr lang="zh-CN"/>
                        </a:p>
                      </a:txBody>
                      <a:tcPr marL="68580" marR="68580" marT="0" marB="0">
                        <a:lnL>
                          <a:noFill/>
                        </a:lnL>
                        <a:lnR>
                          <a:noFill/>
                        </a:lnR>
                        <a:lnT>
                          <a:noFill/>
                        </a:lnT>
                        <a:lnB>
                          <a:noFill/>
                        </a:lnB>
                        <a:blipFill>
                          <a:blip r:embed="rId4"/>
                          <a:stretch>
                            <a:fillRect l="-6044" t="-100000" b="-539394"/>
                          </a:stretch>
                        </a:blipFill>
                      </a:tcPr>
                    </a:tc>
                    <a:extLst>
                      <a:ext uri="{0D108BD9-81ED-4DB2-BD59-A6C34878D82A}">
                        <a16:rowId xmlns:a16="http://schemas.microsoft.com/office/drawing/2014/main" val="31857033"/>
                      </a:ext>
                    </a:extLst>
                  </a:tr>
                  <a:tr h="418402">
                    <a:tc>
                      <a:txBody>
                        <a:bodyPr/>
                        <a:lstStyle/>
                        <a:p>
                          <a:pPr indent="127000" algn="just">
                            <a:lnSpc>
                              <a:spcPct val="150000"/>
                            </a:lnSpc>
                          </a:pPr>
                          <a:r>
                            <a:rPr lang="en-US" sz="2000" kern="100">
                              <a:effectLst/>
                              <a:latin typeface="Courier New" panose="02070309020205020404" pitchFamily="49" charset="0"/>
                              <a:ea typeface="楷体_GB2312"/>
                              <a:cs typeface="Times New Roman" panose="02020603050405020304" pitchFamily="18" charset="0"/>
                            </a:rPr>
                            <a:t>3</a:t>
                          </a:r>
                          <a:endParaRPr lang="zh-CN" sz="2000" kern="100">
                            <a:effectLst/>
                            <a:latin typeface="Times New Roman" panose="02020603050405020304" pitchFamily="18" charset="0"/>
                            <a:ea typeface="宋体" panose="02010600030101010101" pitchFamily="2" charset="-122"/>
                          </a:endParaRPr>
                        </a:p>
                      </a:txBody>
                      <a:tcPr marL="68580" marR="68580" marT="0" marB="0">
                        <a:lnL>
                          <a:noFill/>
                        </a:lnL>
                        <a:lnR>
                          <a:noFill/>
                        </a:lnR>
                        <a:lnT>
                          <a:noFill/>
                        </a:lnT>
                        <a:lnB>
                          <a:noFill/>
                        </a:lnB>
                      </a:tcPr>
                    </a:tc>
                    <a:tc>
                      <a:txBody>
                        <a:bodyPr/>
                        <a:lstStyle/>
                        <a:p>
                          <a:endParaRPr lang="zh-CN"/>
                        </a:p>
                      </a:txBody>
                      <a:tcPr marL="68580" marR="68580" marT="0" marB="0">
                        <a:lnL>
                          <a:noFill/>
                        </a:lnL>
                        <a:lnR>
                          <a:noFill/>
                        </a:lnR>
                        <a:lnT>
                          <a:noFill/>
                        </a:lnT>
                        <a:lnB>
                          <a:noFill/>
                        </a:lnB>
                        <a:blipFill>
                          <a:blip r:embed="rId4"/>
                          <a:stretch>
                            <a:fillRect l="-6044" t="-200000" b="-439394"/>
                          </a:stretch>
                        </a:blipFill>
                      </a:tcPr>
                    </a:tc>
                    <a:extLst>
                      <a:ext uri="{0D108BD9-81ED-4DB2-BD59-A6C34878D82A}">
                        <a16:rowId xmlns:a16="http://schemas.microsoft.com/office/drawing/2014/main" val="483063737"/>
                      </a:ext>
                    </a:extLst>
                  </a:tr>
                  <a:tr h="418402">
                    <a:tc>
                      <a:txBody>
                        <a:bodyPr/>
                        <a:lstStyle/>
                        <a:p>
                          <a:pPr indent="127000" algn="just">
                            <a:lnSpc>
                              <a:spcPct val="150000"/>
                            </a:lnSpc>
                          </a:pPr>
                          <a:r>
                            <a:rPr lang="en-US" sz="2000" kern="100">
                              <a:effectLst/>
                              <a:latin typeface="Courier New" panose="02070309020205020404" pitchFamily="49" charset="0"/>
                              <a:ea typeface="楷体_GB2312"/>
                              <a:cs typeface="Times New Roman" panose="02020603050405020304" pitchFamily="18" charset="0"/>
                            </a:rPr>
                            <a:t>4</a:t>
                          </a:r>
                          <a:endParaRPr lang="zh-CN" sz="2000" kern="100">
                            <a:effectLst/>
                            <a:latin typeface="Times New Roman" panose="02020603050405020304" pitchFamily="18" charset="0"/>
                            <a:ea typeface="宋体" panose="02010600030101010101" pitchFamily="2" charset="-122"/>
                          </a:endParaRPr>
                        </a:p>
                      </a:txBody>
                      <a:tcPr marL="68580" marR="68580" marT="0" marB="0">
                        <a:lnL>
                          <a:noFill/>
                        </a:lnL>
                        <a:lnR>
                          <a:noFill/>
                        </a:lnR>
                        <a:lnT>
                          <a:noFill/>
                        </a:lnT>
                        <a:lnB>
                          <a:noFill/>
                        </a:lnB>
                      </a:tcPr>
                    </a:tc>
                    <a:tc>
                      <a:txBody>
                        <a:bodyPr/>
                        <a:lstStyle/>
                        <a:p>
                          <a:endParaRPr lang="zh-CN"/>
                        </a:p>
                      </a:txBody>
                      <a:tcPr marL="68580" marR="68580" marT="0" marB="0">
                        <a:lnL>
                          <a:noFill/>
                        </a:lnL>
                        <a:lnR>
                          <a:noFill/>
                        </a:lnR>
                        <a:lnT>
                          <a:noFill/>
                        </a:lnT>
                        <a:lnB>
                          <a:noFill/>
                        </a:lnB>
                        <a:blipFill>
                          <a:blip r:embed="rId4"/>
                          <a:stretch>
                            <a:fillRect l="-6044" t="-291176" b="-326471"/>
                          </a:stretch>
                        </a:blipFill>
                      </a:tcPr>
                    </a:tc>
                    <a:extLst>
                      <a:ext uri="{0D108BD9-81ED-4DB2-BD59-A6C34878D82A}">
                        <a16:rowId xmlns:a16="http://schemas.microsoft.com/office/drawing/2014/main" val="3670367649"/>
                      </a:ext>
                    </a:extLst>
                  </a:tr>
                  <a:tr h="418402">
                    <a:tc>
                      <a:txBody>
                        <a:bodyPr/>
                        <a:lstStyle/>
                        <a:p>
                          <a:pPr indent="127000" algn="just">
                            <a:lnSpc>
                              <a:spcPct val="150000"/>
                            </a:lnSpc>
                          </a:pPr>
                          <a:r>
                            <a:rPr lang="en-US" sz="2000" kern="100">
                              <a:effectLst/>
                              <a:latin typeface="Courier New" panose="02070309020205020404" pitchFamily="49" charset="0"/>
                              <a:ea typeface="楷体_GB2312"/>
                              <a:cs typeface="Times New Roman" panose="02020603050405020304" pitchFamily="18" charset="0"/>
                            </a:rPr>
                            <a:t>5</a:t>
                          </a:r>
                          <a:endParaRPr lang="zh-CN" sz="2000" kern="100">
                            <a:effectLst/>
                            <a:latin typeface="Times New Roman" panose="02020603050405020304" pitchFamily="18" charset="0"/>
                            <a:ea typeface="宋体" panose="02010600030101010101" pitchFamily="2" charset="-122"/>
                          </a:endParaRPr>
                        </a:p>
                      </a:txBody>
                      <a:tcPr marL="68580" marR="68580" marT="0" marB="0">
                        <a:lnL>
                          <a:noFill/>
                        </a:lnL>
                        <a:lnR>
                          <a:noFill/>
                        </a:lnR>
                        <a:lnT>
                          <a:noFill/>
                        </a:lnT>
                        <a:lnB>
                          <a:noFill/>
                        </a:lnB>
                      </a:tcPr>
                    </a:tc>
                    <a:tc>
                      <a:txBody>
                        <a:bodyPr/>
                        <a:lstStyle/>
                        <a:p>
                          <a:endParaRPr lang="zh-CN"/>
                        </a:p>
                      </a:txBody>
                      <a:tcPr marL="68580" marR="68580" marT="0" marB="0">
                        <a:lnL>
                          <a:noFill/>
                        </a:lnL>
                        <a:lnR>
                          <a:noFill/>
                        </a:lnR>
                        <a:lnT>
                          <a:noFill/>
                        </a:lnT>
                        <a:lnB>
                          <a:noFill/>
                        </a:lnB>
                        <a:blipFill>
                          <a:blip r:embed="rId4"/>
                          <a:stretch>
                            <a:fillRect l="-6044" t="-403030" b="-236364"/>
                          </a:stretch>
                        </a:blipFill>
                      </a:tcPr>
                    </a:tc>
                    <a:extLst>
                      <a:ext uri="{0D108BD9-81ED-4DB2-BD59-A6C34878D82A}">
                        <a16:rowId xmlns:a16="http://schemas.microsoft.com/office/drawing/2014/main" val="2496658002"/>
                      </a:ext>
                    </a:extLst>
                  </a:tr>
                  <a:tr h="418402">
                    <a:tc>
                      <a:txBody>
                        <a:bodyPr/>
                        <a:lstStyle/>
                        <a:p>
                          <a:pPr indent="127000" algn="just">
                            <a:lnSpc>
                              <a:spcPct val="150000"/>
                            </a:lnSpc>
                          </a:pPr>
                          <a:r>
                            <a:rPr lang="en-US" sz="2000" kern="100">
                              <a:effectLst/>
                              <a:latin typeface="Courier New" panose="02070309020205020404" pitchFamily="49" charset="0"/>
                              <a:ea typeface="楷体_GB2312"/>
                              <a:cs typeface="Times New Roman" panose="02020603050405020304" pitchFamily="18" charset="0"/>
                            </a:rPr>
                            <a:t>6</a:t>
                          </a:r>
                          <a:endParaRPr lang="zh-CN" sz="2000" kern="100">
                            <a:effectLst/>
                            <a:latin typeface="Times New Roman" panose="02020603050405020304" pitchFamily="18" charset="0"/>
                            <a:ea typeface="宋体" panose="02010600030101010101" pitchFamily="2" charset="-122"/>
                          </a:endParaRPr>
                        </a:p>
                      </a:txBody>
                      <a:tcPr marL="68580" marR="68580" marT="0" marB="0">
                        <a:lnL>
                          <a:noFill/>
                        </a:lnL>
                        <a:lnR>
                          <a:noFill/>
                        </a:lnR>
                        <a:lnT>
                          <a:noFill/>
                        </a:lnT>
                        <a:lnB>
                          <a:noFill/>
                        </a:lnB>
                      </a:tcPr>
                    </a:tc>
                    <a:tc>
                      <a:txBody>
                        <a:bodyPr/>
                        <a:lstStyle/>
                        <a:p>
                          <a:endParaRPr lang="zh-CN"/>
                        </a:p>
                      </a:txBody>
                      <a:tcPr marL="68580" marR="68580" marT="0" marB="0">
                        <a:lnL>
                          <a:noFill/>
                        </a:lnL>
                        <a:lnR>
                          <a:noFill/>
                        </a:lnR>
                        <a:lnT>
                          <a:noFill/>
                        </a:lnT>
                        <a:lnB>
                          <a:noFill/>
                        </a:lnB>
                        <a:blipFill>
                          <a:blip r:embed="rId4"/>
                          <a:stretch>
                            <a:fillRect l="-6044" t="-503030" b="-136364"/>
                          </a:stretch>
                        </a:blipFill>
                      </a:tcPr>
                    </a:tc>
                    <a:extLst>
                      <a:ext uri="{0D108BD9-81ED-4DB2-BD59-A6C34878D82A}">
                        <a16:rowId xmlns:a16="http://schemas.microsoft.com/office/drawing/2014/main" val="1797261390"/>
                      </a:ext>
                    </a:extLst>
                  </a:tr>
                  <a:tr h="418402">
                    <a:tc>
                      <a:txBody>
                        <a:bodyPr/>
                        <a:lstStyle/>
                        <a:p>
                          <a:pPr indent="127000" algn="just">
                            <a:lnSpc>
                              <a:spcPct val="150000"/>
                            </a:lnSpc>
                          </a:pPr>
                          <a:r>
                            <a:rPr lang="en-US" sz="2000" kern="100">
                              <a:effectLst/>
                              <a:latin typeface="Courier New" panose="02070309020205020404" pitchFamily="49" charset="0"/>
                              <a:ea typeface="楷体_GB2312"/>
                              <a:cs typeface="Times New Roman" panose="02020603050405020304" pitchFamily="18" charset="0"/>
                            </a:rPr>
                            <a:t>7</a:t>
                          </a:r>
                          <a:endParaRPr lang="zh-CN" sz="2000" kern="100">
                            <a:effectLst/>
                            <a:latin typeface="Times New Roman" panose="02020603050405020304" pitchFamily="18" charset="0"/>
                            <a:ea typeface="宋体" panose="02010600030101010101" pitchFamily="2" charset="-122"/>
                          </a:endParaRPr>
                        </a:p>
                      </a:txBody>
                      <a:tcPr marL="68580" marR="68580" marT="0" marB="0">
                        <a:lnL>
                          <a:noFill/>
                        </a:lnL>
                        <a:lnR>
                          <a:noFill/>
                        </a:lnR>
                        <a:lnT>
                          <a:noFill/>
                        </a:lnT>
                        <a:lnB>
                          <a:noFill/>
                        </a:lnB>
                      </a:tcPr>
                    </a:tc>
                    <a:tc>
                      <a:txBody>
                        <a:bodyPr/>
                        <a:lstStyle/>
                        <a:p>
                          <a:endParaRPr lang="zh-CN"/>
                        </a:p>
                      </a:txBody>
                      <a:tcPr marL="68580" marR="68580" marT="0" marB="0">
                        <a:lnL>
                          <a:noFill/>
                        </a:lnL>
                        <a:lnR>
                          <a:noFill/>
                        </a:lnR>
                        <a:lnT>
                          <a:noFill/>
                        </a:lnT>
                        <a:lnB>
                          <a:noFill/>
                        </a:lnB>
                        <a:blipFill>
                          <a:blip r:embed="rId4"/>
                          <a:stretch>
                            <a:fillRect l="-6044" t="-603030" b="-36364"/>
                          </a:stretch>
                        </a:blipFill>
                      </a:tcPr>
                    </a:tc>
                    <a:extLst>
                      <a:ext uri="{0D108BD9-81ED-4DB2-BD59-A6C34878D82A}">
                        <a16:rowId xmlns:a16="http://schemas.microsoft.com/office/drawing/2014/main" val="2815140380"/>
                      </a:ext>
                    </a:extLst>
                  </a:tr>
                </a:tbl>
              </a:graphicData>
            </a:graphic>
          </p:graphicFrame>
        </mc:Fallback>
      </mc:AlternateContent>
    </p:spTree>
    <p:extLst>
      <p:ext uri="{BB962C8B-B14F-4D97-AF65-F5344CB8AC3E}">
        <p14:creationId xmlns:p14="http://schemas.microsoft.com/office/powerpoint/2010/main" val="2483418159"/>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最低位优先基数排序</a:t>
            </a:r>
          </a:p>
        </p:txBody>
      </p:sp>
      <p:sp>
        <p:nvSpPr>
          <p:cNvPr id="3" name="副标题 2"/>
          <p:cNvSpPr>
            <a:spLocks noGrp="1"/>
          </p:cNvSpPr>
          <p:nvPr>
            <p:ph type="subTitle" idx="1"/>
          </p:nvPr>
        </p:nvSpPr>
        <p:spPr/>
        <p:txBody>
          <a:bodyPr/>
          <a:lstStyle/>
          <a:p>
            <a:r>
              <a:rPr lang="en-US" altLang="zh-CN" dirty="0"/>
              <a:t>10.7.2</a:t>
            </a:r>
            <a:r>
              <a:rPr lang="zh-CN" altLang="en-US" dirty="0"/>
              <a:t> 基数排序</a:t>
            </a:r>
          </a:p>
        </p:txBody>
      </p:sp>
      <p:sp>
        <p:nvSpPr>
          <p:cNvPr id="4" name="文本占位符 3"/>
          <p:cNvSpPr>
            <a:spLocks noGrp="1"/>
          </p:cNvSpPr>
          <p:nvPr>
            <p:ph type="body" idx="10"/>
          </p:nvPr>
        </p:nvSpPr>
        <p:spPr/>
        <p:txBody>
          <a:bodyPr/>
          <a:lstStyle/>
          <a:p>
            <a:r>
              <a:rPr lang="zh-CN" altLang="en-US" dirty="0"/>
              <a:t>数据结构</a:t>
            </a:r>
          </a:p>
        </p:txBody>
      </p:sp>
      <mc:AlternateContent xmlns:mc="http://schemas.openxmlformats.org/markup-compatibility/2006" xmlns:a14="http://schemas.microsoft.com/office/drawing/2010/main">
        <mc:Choice Requires="a14">
          <p:sp>
            <p:nvSpPr>
              <p:cNvPr id="8" name="内容占位符 4">
                <a:extLst>
                  <a:ext uri="{FF2B5EF4-FFF2-40B4-BE49-F238E27FC236}">
                    <a16:creationId xmlns:a16="http://schemas.microsoft.com/office/drawing/2014/main" id="{23DF313A-8510-A069-28DB-5C26CD17F425}"/>
                  </a:ext>
                </a:extLst>
              </p:cNvPr>
              <p:cNvSpPr>
                <a:spLocks noGrp="1"/>
              </p:cNvSpPr>
              <p:nvPr>
                <p:ph idx="11"/>
              </p:nvPr>
            </p:nvSpPr>
            <p:spPr>
              <a:xfrm>
                <a:off x="730417" y="1083906"/>
                <a:ext cx="10886961" cy="7314161"/>
              </a:xfrm>
              <a:ln>
                <a:noFill/>
                <a:prstDash val="dash"/>
              </a:ln>
            </p:spPr>
            <p:txBody>
              <a:bodyPr>
                <a:normAutofit fontScale="92500"/>
              </a:bodyPr>
              <a:lstStyle/>
              <a:p>
                <a:pPr>
                  <a:lnSpc>
                    <a:spcPct val="110000"/>
                  </a:lnSpc>
                </a:pPr>
                <a:r>
                  <a:rPr lang="zh-CN" altLang="en-US" sz="2800" b="1" dirty="0"/>
                  <a:t>核心思路</a:t>
                </a:r>
                <a:r>
                  <a:rPr lang="zh-CN" altLang="en-US" sz="2800" dirty="0"/>
                  <a:t>：</a:t>
                </a:r>
                <a:r>
                  <a:rPr lang="zh-CN" altLang="zh-CN" sz="2800" dirty="0"/>
                  <a:t>首先按关键字最低位</a:t>
                </a:r>
                <a:r>
                  <a:rPr lang="zh-CN" altLang="en-US" sz="2800" dirty="0"/>
                  <a:t> </a:t>
                </a:r>
                <a14:m>
                  <m:oMath xmlns:m="http://schemas.openxmlformats.org/officeDocument/2006/math">
                    <m:sSubSup>
                      <m:sSubSupPr>
                        <m:ctrlPr>
                          <a:rPr lang="zh-CN" altLang="zh-CN" sz="2800" i="1">
                            <a:latin typeface="Cambria Math" panose="02040503050406030204" pitchFamily="18" charset="0"/>
                          </a:rPr>
                        </m:ctrlPr>
                      </m:sSubSupPr>
                      <m:e>
                        <m:r>
                          <a:rPr lang="en-US" altLang="zh-CN" sz="2800" i="1">
                            <a:latin typeface="Cambria Math" panose="02040503050406030204" pitchFamily="18" charset="0"/>
                          </a:rPr>
                          <m:t>𝑣</m:t>
                        </m:r>
                      </m:e>
                      <m:sub>
                        <m:r>
                          <a:rPr lang="en-US" altLang="zh-CN" sz="2800" i="1">
                            <a:latin typeface="Cambria Math" panose="02040503050406030204" pitchFamily="18" charset="0"/>
                          </a:rPr>
                          <m:t>𝑖</m:t>
                        </m:r>
                      </m:sub>
                      <m:sup>
                        <m:r>
                          <a:rPr lang="en-US" altLang="zh-CN" sz="2800" i="1">
                            <a:latin typeface="Cambria Math" panose="02040503050406030204" pitchFamily="18" charset="0"/>
                          </a:rPr>
                          <m:t>𝑑</m:t>
                        </m:r>
                      </m:sup>
                    </m:sSubSup>
                  </m:oMath>
                </a14:m>
                <a:r>
                  <a:rPr lang="zh-CN" altLang="en-US" sz="2800" dirty="0"/>
                  <a:t> </a:t>
                </a:r>
                <a:r>
                  <a:rPr lang="zh-CN" altLang="zh-CN" sz="2800" dirty="0"/>
                  <a:t>的值的大小将元组序列分成若干个子序列，再按</a:t>
                </a:r>
                <a:r>
                  <a:rPr lang="zh-CN" altLang="en-US" sz="2800" dirty="0"/>
                  <a:t> </a:t>
                </a:r>
                <a14:m>
                  <m:oMath xmlns:m="http://schemas.openxmlformats.org/officeDocument/2006/math">
                    <m:sSubSup>
                      <m:sSubSupPr>
                        <m:ctrlPr>
                          <a:rPr lang="zh-CN" altLang="zh-CN" sz="2800" i="1">
                            <a:latin typeface="Cambria Math" panose="02040503050406030204" pitchFamily="18" charset="0"/>
                          </a:rPr>
                        </m:ctrlPr>
                      </m:sSubSupPr>
                      <m:e>
                        <m:r>
                          <a:rPr lang="en-US" altLang="zh-CN" sz="2800" i="1">
                            <a:latin typeface="Cambria Math" panose="02040503050406030204" pitchFamily="18" charset="0"/>
                          </a:rPr>
                          <m:t>𝑣</m:t>
                        </m:r>
                      </m:e>
                      <m:sub>
                        <m:r>
                          <a:rPr lang="en-US" altLang="zh-CN" sz="2800" i="1">
                            <a:latin typeface="Cambria Math" panose="02040503050406030204" pitchFamily="18" charset="0"/>
                          </a:rPr>
                          <m:t>𝑖</m:t>
                        </m:r>
                      </m:sub>
                      <m:sup>
                        <m:r>
                          <a:rPr lang="en-US" altLang="zh-CN" sz="2800" i="1">
                            <a:latin typeface="Cambria Math" panose="02040503050406030204" pitchFamily="18" charset="0"/>
                          </a:rPr>
                          <m:t>𝑑</m:t>
                        </m:r>
                      </m:sup>
                    </m:sSubSup>
                  </m:oMath>
                </a14:m>
                <a:r>
                  <a:rPr lang="zh-CN" altLang="en-US" sz="2800" dirty="0"/>
                  <a:t> </a:t>
                </a:r>
                <a:r>
                  <a:rPr lang="zh-CN" altLang="zh-CN" sz="2800" dirty="0"/>
                  <a:t>的值，从小到大依次将各个子序列收集起来，产生一个新序列；再对新的元组序列按</a:t>
                </a:r>
                <a:r>
                  <a:rPr lang="zh-CN" altLang="en-US" sz="2800" dirty="0"/>
                  <a:t> </a:t>
                </a:r>
                <a14:m>
                  <m:oMath xmlns:m="http://schemas.openxmlformats.org/officeDocument/2006/math">
                    <m:sSubSup>
                      <m:sSubSupPr>
                        <m:ctrlPr>
                          <a:rPr lang="zh-CN" altLang="zh-CN" sz="2800" i="1">
                            <a:latin typeface="Cambria Math" panose="02040503050406030204" pitchFamily="18" charset="0"/>
                          </a:rPr>
                        </m:ctrlPr>
                      </m:sSubSupPr>
                      <m:e>
                        <m:r>
                          <a:rPr lang="en-US" altLang="zh-CN" sz="2800" i="1">
                            <a:latin typeface="Cambria Math" panose="02040503050406030204" pitchFamily="18" charset="0"/>
                          </a:rPr>
                          <m:t>𝑣</m:t>
                        </m:r>
                      </m:e>
                      <m:sub>
                        <m:r>
                          <a:rPr lang="en-US" altLang="zh-CN" sz="2800" i="1">
                            <a:latin typeface="Cambria Math" panose="02040503050406030204" pitchFamily="18" charset="0"/>
                          </a:rPr>
                          <m:t>𝑖</m:t>
                        </m:r>
                      </m:sub>
                      <m:sup>
                        <m:r>
                          <a:rPr lang="en-US" altLang="zh-CN" sz="2800" i="1">
                            <a:latin typeface="Cambria Math" panose="02040503050406030204" pitchFamily="18" charset="0"/>
                          </a:rPr>
                          <m:t>𝑑</m:t>
                        </m:r>
                        <m:r>
                          <a:rPr lang="en-US" altLang="zh-CN" sz="2800" i="1">
                            <a:latin typeface="Cambria Math" panose="02040503050406030204" pitchFamily="18" charset="0"/>
                          </a:rPr>
                          <m:t>−1</m:t>
                        </m:r>
                      </m:sup>
                    </m:sSubSup>
                  </m:oMath>
                </a14:m>
                <a:r>
                  <a:rPr lang="zh-CN" altLang="en-US" sz="2800" dirty="0"/>
                  <a:t> </a:t>
                </a:r>
                <a:r>
                  <a:rPr lang="zh-CN" altLang="zh-CN" sz="2800" dirty="0"/>
                  <a:t>的值的大小分成若干个子序列，再按</a:t>
                </a:r>
                <a14:m>
                  <m:oMath xmlns:m="http://schemas.openxmlformats.org/officeDocument/2006/math">
                    <m:sSubSup>
                      <m:sSubSupPr>
                        <m:ctrlPr>
                          <a:rPr lang="zh-CN" altLang="zh-CN" sz="2800" i="1">
                            <a:latin typeface="Cambria Math" panose="02040503050406030204" pitchFamily="18" charset="0"/>
                          </a:rPr>
                        </m:ctrlPr>
                      </m:sSubSupPr>
                      <m:e>
                        <m:r>
                          <a:rPr lang="zh-CN" altLang="en-US" sz="2800" b="0" i="1" smtClean="0">
                            <a:latin typeface="Cambria Math" panose="02040503050406030204" pitchFamily="18" charset="0"/>
                          </a:rPr>
                          <m:t> </m:t>
                        </m:r>
                        <m:r>
                          <a:rPr lang="en-US" altLang="zh-CN" sz="2800" i="1">
                            <a:latin typeface="Cambria Math" panose="02040503050406030204" pitchFamily="18" charset="0"/>
                          </a:rPr>
                          <m:t>𝑣</m:t>
                        </m:r>
                      </m:e>
                      <m:sub>
                        <m:r>
                          <a:rPr lang="en-US" altLang="zh-CN" sz="2800" i="1">
                            <a:latin typeface="Cambria Math" panose="02040503050406030204" pitchFamily="18" charset="0"/>
                          </a:rPr>
                          <m:t>𝑖</m:t>
                        </m:r>
                      </m:sub>
                      <m:sup>
                        <m:r>
                          <a:rPr lang="en-US" altLang="zh-CN" sz="2800" i="1">
                            <a:latin typeface="Cambria Math" panose="02040503050406030204" pitchFamily="18" charset="0"/>
                          </a:rPr>
                          <m:t>𝑑</m:t>
                        </m:r>
                        <m:r>
                          <a:rPr lang="en-US" altLang="zh-CN" sz="2800" i="1">
                            <a:latin typeface="Cambria Math" panose="02040503050406030204" pitchFamily="18" charset="0"/>
                          </a:rPr>
                          <m:t>−1</m:t>
                        </m:r>
                      </m:sup>
                    </m:sSubSup>
                  </m:oMath>
                </a14:m>
                <a:r>
                  <a:rPr lang="zh-CN" altLang="en-US" sz="2800" dirty="0"/>
                  <a:t> </a:t>
                </a:r>
                <a:r>
                  <a:rPr lang="zh-CN" altLang="zh-CN" sz="2800" dirty="0"/>
                  <a:t>值从小到大依次将各个子序列收集起来，又产生了一个新的序列；以此类推，再按</a:t>
                </a:r>
                <a:r>
                  <a:rPr lang="zh-CN" altLang="en-US" sz="2800" dirty="0"/>
                  <a:t> </a:t>
                </a:r>
                <a14:m>
                  <m:oMath xmlns:m="http://schemas.openxmlformats.org/officeDocument/2006/math">
                    <m:sSubSup>
                      <m:sSubSupPr>
                        <m:ctrlPr>
                          <a:rPr lang="zh-CN" altLang="zh-CN" sz="2800" i="1">
                            <a:latin typeface="Cambria Math" panose="02040503050406030204" pitchFamily="18" charset="0"/>
                          </a:rPr>
                        </m:ctrlPr>
                      </m:sSubSupPr>
                      <m:e>
                        <m:r>
                          <a:rPr lang="en-US" altLang="zh-CN" sz="2800" i="1">
                            <a:latin typeface="Cambria Math" panose="02040503050406030204" pitchFamily="18" charset="0"/>
                          </a:rPr>
                          <m:t>𝑣</m:t>
                        </m:r>
                      </m:e>
                      <m:sub>
                        <m:r>
                          <a:rPr lang="en-US" altLang="zh-CN" sz="2800" i="1">
                            <a:latin typeface="Cambria Math" panose="02040503050406030204" pitchFamily="18" charset="0"/>
                          </a:rPr>
                          <m:t>𝑖</m:t>
                        </m:r>
                      </m:sub>
                      <m:sup>
                        <m:r>
                          <a:rPr lang="en-US" altLang="zh-CN" sz="2800" i="1">
                            <a:latin typeface="Cambria Math" panose="02040503050406030204" pitchFamily="18" charset="0"/>
                          </a:rPr>
                          <m:t>𝑑</m:t>
                        </m:r>
                        <m:r>
                          <a:rPr lang="en-US" altLang="zh-CN" sz="2800" i="1">
                            <a:latin typeface="Cambria Math" panose="02040503050406030204" pitchFamily="18" charset="0"/>
                          </a:rPr>
                          <m:t>−2</m:t>
                        </m:r>
                      </m:sup>
                    </m:sSubSup>
                    <m:r>
                      <a:rPr lang="en-US" altLang="zh-CN" sz="2800" i="1">
                        <a:latin typeface="Cambria Math" panose="02040503050406030204" pitchFamily="18" charset="0"/>
                      </a:rPr>
                      <m:t>,…,</m:t>
                    </m:r>
                    <m:sSubSup>
                      <m:sSubSupPr>
                        <m:ctrlPr>
                          <a:rPr lang="zh-CN" altLang="zh-CN" sz="2800" i="1">
                            <a:latin typeface="Cambria Math" panose="02040503050406030204" pitchFamily="18" charset="0"/>
                          </a:rPr>
                        </m:ctrlPr>
                      </m:sSubSupPr>
                      <m:e>
                        <m:r>
                          <a:rPr lang="en-US" altLang="zh-CN" sz="2800" i="1">
                            <a:latin typeface="Cambria Math" panose="02040503050406030204" pitchFamily="18" charset="0"/>
                          </a:rPr>
                          <m:t>𝑣</m:t>
                        </m:r>
                      </m:e>
                      <m:sub>
                        <m:r>
                          <a:rPr lang="en-US" altLang="zh-CN" sz="2800" i="1">
                            <a:latin typeface="Cambria Math" panose="02040503050406030204" pitchFamily="18" charset="0"/>
                          </a:rPr>
                          <m:t>𝑖</m:t>
                        </m:r>
                      </m:sub>
                      <m:sup>
                        <m:r>
                          <a:rPr lang="en-US" altLang="zh-CN" sz="2800" i="1">
                            <a:latin typeface="Cambria Math" panose="02040503050406030204" pitchFamily="18" charset="0"/>
                          </a:rPr>
                          <m:t>1</m:t>
                        </m:r>
                        <m:r>
                          <a:rPr lang="zh-CN" altLang="en-US" sz="2800" b="0" i="1" smtClean="0">
                            <a:latin typeface="Cambria Math" panose="02040503050406030204" pitchFamily="18" charset="0"/>
                          </a:rPr>
                          <m:t> </m:t>
                        </m:r>
                      </m:sup>
                    </m:sSubSup>
                  </m:oMath>
                </a14:m>
                <a:r>
                  <a:rPr lang="zh-CN" altLang="zh-CN" sz="2800" dirty="0"/>
                  <a:t>的值依次重复上述过程。</a:t>
                </a:r>
                <a:r>
                  <a:rPr lang="zh-CN" altLang="zh-CN" sz="2800" dirty="0">
                    <a:effectLst/>
                  </a:rPr>
                  <a:t> </a:t>
                </a:r>
                <a:endParaRPr lang="en-US" altLang="zh-CN" sz="2800" dirty="0">
                  <a:latin typeface="Microsoft YaHei" panose="020B0503020204020204" pitchFamily="34" charset="-122"/>
                  <a:ea typeface="Microsoft YaHei" panose="020B0503020204020204" pitchFamily="34" charset="-122"/>
                </a:endParaRPr>
              </a:p>
            </p:txBody>
          </p:sp>
        </mc:Choice>
        <mc:Fallback xmlns="">
          <p:sp>
            <p:nvSpPr>
              <p:cNvPr id="8" name="内容占位符 4">
                <a:extLst>
                  <a:ext uri="{FF2B5EF4-FFF2-40B4-BE49-F238E27FC236}">
                    <a16:creationId xmlns:a16="http://schemas.microsoft.com/office/drawing/2014/main" id="{23DF313A-8510-A069-28DB-5C26CD17F425}"/>
                  </a:ext>
                </a:extLst>
              </p:cNvPr>
              <p:cNvSpPr>
                <a:spLocks noGrp="1" noRot="1" noChangeAspect="1" noMove="1" noResize="1" noEditPoints="1" noAdjustHandles="1" noChangeArrowheads="1" noChangeShapeType="1" noTextEdit="1"/>
              </p:cNvSpPr>
              <p:nvPr>
                <p:ph idx="11"/>
              </p:nvPr>
            </p:nvSpPr>
            <p:spPr>
              <a:xfrm>
                <a:off x="730417" y="1083906"/>
                <a:ext cx="10886961" cy="7314161"/>
              </a:xfrm>
              <a:blipFill>
                <a:blip r:embed="rId3"/>
                <a:stretch>
                  <a:fillRect l="-1049" t="-173"/>
                </a:stretch>
              </a:blipFill>
              <a:ln>
                <a:noFill/>
                <a:prstDash val="dash"/>
              </a:ln>
            </p:spPr>
            <p:txBody>
              <a:bodyPr/>
              <a:lstStyle/>
              <a:p>
                <a:r>
                  <a:rPr lang="zh-CN" altLang="en-US">
                    <a:noFill/>
                  </a:rPr>
                  <a:t> </a:t>
                </a:r>
              </a:p>
            </p:txBody>
          </p:sp>
        </mc:Fallback>
      </mc:AlternateContent>
      <p:sp>
        <p:nvSpPr>
          <p:cNvPr id="16" name="文本框 15">
            <a:extLst>
              <a:ext uri="{FF2B5EF4-FFF2-40B4-BE49-F238E27FC236}">
                <a16:creationId xmlns:a16="http://schemas.microsoft.com/office/drawing/2014/main" id="{639FB71C-A8A1-C53F-4070-C76A067160C6}"/>
              </a:ext>
            </a:extLst>
          </p:cNvPr>
          <p:cNvSpPr txBox="1"/>
          <p:nvPr/>
        </p:nvSpPr>
        <p:spPr>
          <a:xfrm>
            <a:off x="2752255" y="4563692"/>
            <a:ext cx="1210588" cy="400110"/>
          </a:xfrm>
          <a:prstGeom prst="rect">
            <a:avLst/>
          </a:prstGeom>
          <a:noFill/>
        </p:spPr>
        <p:txBody>
          <a:bodyPr wrap="none" rtlCol="0">
            <a:spAutoFit/>
          </a:bodyPr>
          <a:lstStyle/>
          <a:p>
            <a:r>
              <a:rPr lang="zh-CN" altLang="en-US" sz="2000" dirty="0">
                <a:latin typeface="Microsoft YaHei" panose="020B0503020204020204" pitchFamily="34" charset="-122"/>
                <a:ea typeface="Microsoft YaHei" panose="020B0503020204020204" pitchFamily="34" charset="-122"/>
              </a:rPr>
              <a:t>初始状态</a:t>
            </a:r>
            <a:endParaRPr kumimoji="1" lang="zh-CN" altLang="en-US" sz="2000" dirty="0">
              <a:latin typeface="Microsoft YaHei" panose="020B0503020204020204" pitchFamily="34" charset="-122"/>
              <a:ea typeface="Microsoft YaHei" panose="020B0503020204020204" pitchFamily="34" charset="-122"/>
            </a:endParaRPr>
          </a:p>
        </p:txBody>
      </p:sp>
      <p:sp>
        <p:nvSpPr>
          <p:cNvPr id="17" name="文本框 16">
            <a:extLst>
              <a:ext uri="{FF2B5EF4-FFF2-40B4-BE49-F238E27FC236}">
                <a16:creationId xmlns:a16="http://schemas.microsoft.com/office/drawing/2014/main" id="{6D39234A-94EA-B572-F480-DFE86905DE68}"/>
              </a:ext>
            </a:extLst>
          </p:cNvPr>
          <p:cNvSpPr txBox="1"/>
          <p:nvPr/>
        </p:nvSpPr>
        <p:spPr>
          <a:xfrm>
            <a:off x="7598064" y="4608662"/>
            <a:ext cx="1980029" cy="400110"/>
          </a:xfrm>
          <a:prstGeom prst="rect">
            <a:avLst/>
          </a:prstGeom>
          <a:noFill/>
        </p:spPr>
        <p:txBody>
          <a:bodyPr wrap="none" rtlCol="0">
            <a:spAutoFit/>
          </a:bodyPr>
          <a:lstStyle/>
          <a:p>
            <a:r>
              <a:rPr lang="zh-CN" altLang="en-US" sz="2000" dirty="0">
                <a:latin typeface="Microsoft YaHei" panose="020B0503020204020204" pitchFamily="34" charset="-122"/>
                <a:ea typeface="Microsoft YaHei" panose="020B0503020204020204" pitchFamily="34" charset="-122"/>
              </a:rPr>
              <a:t>按个位进行排序</a:t>
            </a:r>
            <a:endParaRPr kumimoji="1" lang="zh-CN" altLang="en-US" sz="2000" dirty="0">
              <a:latin typeface="Microsoft YaHei" panose="020B0503020204020204" pitchFamily="34" charset="-122"/>
              <a:ea typeface="Microsoft YaHei" panose="020B0503020204020204" pitchFamily="34" charset="-122"/>
            </a:endParaRPr>
          </a:p>
        </p:txBody>
      </p:sp>
      <p:sp>
        <p:nvSpPr>
          <p:cNvPr id="18" name="文本框 17">
            <a:extLst>
              <a:ext uri="{FF2B5EF4-FFF2-40B4-BE49-F238E27FC236}">
                <a16:creationId xmlns:a16="http://schemas.microsoft.com/office/drawing/2014/main" id="{3D7DC27C-7A2B-58AF-88DF-412A852662C5}"/>
              </a:ext>
            </a:extLst>
          </p:cNvPr>
          <p:cNvSpPr txBox="1"/>
          <p:nvPr/>
        </p:nvSpPr>
        <p:spPr>
          <a:xfrm>
            <a:off x="2404448" y="6017028"/>
            <a:ext cx="1980029" cy="400110"/>
          </a:xfrm>
          <a:prstGeom prst="rect">
            <a:avLst/>
          </a:prstGeom>
          <a:noFill/>
        </p:spPr>
        <p:txBody>
          <a:bodyPr wrap="none" rtlCol="0">
            <a:spAutoFit/>
          </a:bodyPr>
          <a:lstStyle/>
          <a:p>
            <a:r>
              <a:rPr kumimoji="1" lang="zh-CN" altLang="en-US" sz="2000" dirty="0">
                <a:latin typeface="Microsoft YaHei" panose="020B0503020204020204" pitchFamily="34" charset="-122"/>
                <a:ea typeface="Microsoft YaHei" panose="020B0503020204020204" pitchFamily="34" charset="-122"/>
              </a:rPr>
              <a:t>按十位进行排序</a:t>
            </a:r>
          </a:p>
        </p:txBody>
      </p:sp>
      <p:pic>
        <p:nvPicPr>
          <p:cNvPr id="5" name="图片 4">
            <a:extLst>
              <a:ext uri="{FF2B5EF4-FFF2-40B4-BE49-F238E27FC236}">
                <a16:creationId xmlns:a16="http://schemas.microsoft.com/office/drawing/2014/main" id="{46F29E18-8A1C-CF8C-F0E8-1D878A09FF30}"/>
              </a:ext>
            </a:extLst>
          </p:cNvPr>
          <p:cNvPicPr>
            <a:picLocks noChangeAspect="1"/>
          </p:cNvPicPr>
          <p:nvPr/>
        </p:nvPicPr>
        <p:blipFill>
          <a:blip r:embed="rId4"/>
          <a:stretch>
            <a:fillRect/>
          </a:stretch>
        </p:blipFill>
        <p:spPr>
          <a:xfrm>
            <a:off x="768102" y="3811668"/>
            <a:ext cx="5178895" cy="520492"/>
          </a:xfrm>
          <a:prstGeom prst="rect">
            <a:avLst/>
          </a:prstGeom>
        </p:spPr>
      </p:pic>
      <p:pic>
        <p:nvPicPr>
          <p:cNvPr id="6" name="图片 5">
            <a:extLst>
              <a:ext uri="{FF2B5EF4-FFF2-40B4-BE49-F238E27FC236}">
                <a16:creationId xmlns:a16="http://schemas.microsoft.com/office/drawing/2014/main" id="{24129220-B5E5-524B-EDD8-ED462B199DC2}"/>
              </a:ext>
            </a:extLst>
          </p:cNvPr>
          <p:cNvPicPr>
            <a:picLocks noChangeAspect="1"/>
          </p:cNvPicPr>
          <p:nvPr/>
        </p:nvPicPr>
        <p:blipFill>
          <a:blip r:embed="rId5"/>
          <a:stretch>
            <a:fillRect/>
          </a:stretch>
        </p:blipFill>
        <p:spPr>
          <a:xfrm>
            <a:off x="6096000" y="3806243"/>
            <a:ext cx="5178885" cy="520491"/>
          </a:xfrm>
          <a:prstGeom prst="rect">
            <a:avLst/>
          </a:prstGeom>
        </p:spPr>
      </p:pic>
      <p:pic>
        <p:nvPicPr>
          <p:cNvPr id="7" name="图片 6">
            <a:extLst>
              <a:ext uri="{FF2B5EF4-FFF2-40B4-BE49-F238E27FC236}">
                <a16:creationId xmlns:a16="http://schemas.microsoft.com/office/drawing/2014/main" id="{C48A748B-0344-E821-AF8A-8AA03573A307}"/>
              </a:ext>
            </a:extLst>
          </p:cNvPr>
          <p:cNvPicPr>
            <a:picLocks noChangeAspect="1"/>
          </p:cNvPicPr>
          <p:nvPr/>
        </p:nvPicPr>
        <p:blipFill>
          <a:blip r:embed="rId6"/>
          <a:stretch>
            <a:fillRect/>
          </a:stretch>
        </p:blipFill>
        <p:spPr>
          <a:xfrm>
            <a:off x="805022" y="5177635"/>
            <a:ext cx="5141976" cy="516782"/>
          </a:xfrm>
          <a:prstGeom prst="rect">
            <a:avLst/>
          </a:prstGeom>
        </p:spPr>
      </p:pic>
      <p:pic>
        <p:nvPicPr>
          <p:cNvPr id="10" name="图片 9">
            <a:extLst>
              <a:ext uri="{FF2B5EF4-FFF2-40B4-BE49-F238E27FC236}">
                <a16:creationId xmlns:a16="http://schemas.microsoft.com/office/drawing/2014/main" id="{639E9ADF-0161-5872-B849-EA7837A2E2B2}"/>
              </a:ext>
            </a:extLst>
          </p:cNvPr>
          <p:cNvPicPr>
            <a:picLocks noChangeAspect="1"/>
          </p:cNvPicPr>
          <p:nvPr/>
        </p:nvPicPr>
        <p:blipFill>
          <a:blip r:embed="rId7"/>
          <a:stretch>
            <a:fillRect/>
          </a:stretch>
        </p:blipFill>
        <p:spPr>
          <a:xfrm>
            <a:off x="6088615" y="5177635"/>
            <a:ext cx="5385413" cy="516782"/>
          </a:xfrm>
          <a:prstGeom prst="rect">
            <a:avLst/>
          </a:prstGeom>
        </p:spPr>
      </p:pic>
      <p:sp>
        <p:nvSpPr>
          <p:cNvPr id="12" name="文本框 11">
            <a:extLst>
              <a:ext uri="{FF2B5EF4-FFF2-40B4-BE49-F238E27FC236}">
                <a16:creationId xmlns:a16="http://schemas.microsoft.com/office/drawing/2014/main" id="{E0BC271B-47CB-92E9-8074-C8C5AB6C902A}"/>
              </a:ext>
            </a:extLst>
          </p:cNvPr>
          <p:cNvSpPr txBox="1"/>
          <p:nvPr/>
        </p:nvSpPr>
        <p:spPr>
          <a:xfrm>
            <a:off x="7598064" y="6017200"/>
            <a:ext cx="1980029" cy="400110"/>
          </a:xfrm>
          <a:prstGeom prst="rect">
            <a:avLst/>
          </a:prstGeom>
          <a:noFill/>
        </p:spPr>
        <p:txBody>
          <a:bodyPr wrap="none" rtlCol="0">
            <a:spAutoFit/>
          </a:bodyPr>
          <a:lstStyle/>
          <a:p>
            <a:r>
              <a:rPr lang="zh-CN" altLang="en-US" sz="2000" dirty="0">
                <a:latin typeface="Microsoft YaHei" panose="020B0503020204020204" pitchFamily="34" charset="-122"/>
                <a:ea typeface="Microsoft YaHei" panose="020B0503020204020204" pitchFamily="34" charset="-122"/>
              </a:rPr>
              <a:t>按百位进行排序</a:t>
            </a:r>
            <a:endParaRPr kumimoji="1" lang="zh-CN" altLang="en-US" sz="20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521794377"/>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最低位优先基数排序</a:t>
            </a:r>
          </a:p>
        </p:txBody>
      </p:sp>
      <p:sp>
        <p:nvSpPr>
          <p:cNvPr id="3" name="副标题 2"/>
          <p:cNvSpPr>
            <a:spLocks noGrp="1"/>
          </p:cNvSpPr>
          <p:nvPr>
            <p:ph type="subTitle" idx="1"/>
          </p:nvPr>
        </p:nvSpPr>
        <p:spPr/>
        <p:txBody>
          <a:bodyPr/>
          <a:lstStyle/>
          <a:p>
            <a:r>
              <a:rPr lang="en-US" altLang="zh-CN" dirty="0"/>
              <a:t>10.7.2</a:t>
            </a:r>
            <a:r>
              <a:rPr lang="zh-CN" altLang="en-US" dirty="0"/>
              <a:t> 基数排序</a:t>
            </a:r>
          </a:p>
        </p:txBody>
      </p:sp>
      <p:sp>
        <p:nvSpPr>
          <p:cNvPr id="4" name="文本占位符 3"/>
          <p:cNvSpPr>
            <a:spLocks noGrp="1"/>
          </p:cNvSpPr>
          <p:nvPr>
            <p:ph type="body" idx="10"/>
          </p:nvPr>
        </p:nvSpPr>
        <p:spPr/>
        <p:txBody>
          <a:bodyPr/>
          <a:lstStyle/>
          <a:p>
            <a:r>
              <a:rPr lang="zh-CN" altLang="en-US" dirty="0"/>
              <a:t>数据结构</a:t>
            </a:r>
          </a:p>
        </p:txBody>
      </p:sp>
      <p:sp>
        <p:nvSpPr>
          <p:cNvPr id="13" name="Rectangle 3">
            <a:extLst>
              <a:ext uri="{FF2B5EF4-FFF2-40B4-BE49-F238E27FC236}">
                <a16:creationId xmlns:a16="http://schemas.microsoft.com/office/drawing/2014/main" id="{D6B8A94E-EEA2-EEF0-92A2-60B01E8C9AE4}"/>
              </a:ext>
            </a:extLst>
          </p:cNvPr>
          <p:cNvSpPr txBox="1">
            <a:spLocks noChangeArrowheads="1"/>
          </p:cNvSpPr>
          <p:nvPr/>
        </p:nvSpPr>
        <p:spPr>
          <a:xfrm>
            <a:off x="2135744" y="1812498"/>
            <a:ext cx="6625679" cy="3233003"/>
          </a:xfrm>
          <a:prstGeom prst="rect">
            <a:avLst/>
          </a:prstGeom>
        </p:spPr>
        <p:txBody>
          <a:bodyPr vert="horz" lIns="91440" tIns="45720" rIns="91440" bIns="45720" rtlCol="0">
            <a:normAutofit fontScale="85000" lnSpcReduction="10000"/>
          </a:bodyPr>
          <a:lstStyle>
            <a:lvl1pPr marL="0" indent="0" algn="l" defTabSz="914400" rtl="0" eaLnBrk="1" latinLnBrk="0" hangingPunct="1">
              <a:lnSpc>
                <a:spcPct val="90000"/>
              </a:lnSpc>
              <a:spcBef>
                <a:spcPts val="1000"/>
              </a:spcBef>
              <a:buFont typeface="Arial" panose="020B0604020202020204" pitchFamily="34" charset="0"/>
              <a:buNone/>
              <a:defRPr sz="1200" kern="1200">
                <a:solidFill>
                  <a:schemeClr val="tx1"/>
                </a:solidFill>
                <a:latin typeface="微软雅黑" panose="020B0503020204020204" pitchFamily="34" charset="-122"/>
                <a:ea typeface="微软雅黑" panose="020B0503020204020204" pitchFamily="34" charset="-122"/>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buFont typeface="Wingdings" pitchFamily="2" charset="2"/>
              <a:buNone/>
            </a:pPr>
            <a:r>
              <a:rPr lang="en-US" altLang="zh-CN" sz="2800">
                <a:ea typeface="宋体" panose="02010600030101010101" pitchFamily="2" charset="-122"/>
              </a:rPr>
              <a:t>39</a:t>
            </a:r>
            <a:r>
              <a:rPr lang="en-US" altLang="zh-CN" sz="2800">
                <a:solidFill>
                  <a:srgbClr val="00B0F0"/>
                </a:solidFill>
                <a:ea typeface="宋体" panose="02010600030101010101" pitchFamily="2" charset="-122"/>
              </a:rPr>
              <a:t>2               </a:t>
            </a:r>
            <a:r>
              <a:rPr lang="en-US" altLang="zh-CN" sz="2800">
                <a:ea typeface="宋体" panose="02010600030101010101" pitchFamily="2" charset="-122"/>
              </a:rPr>
              <a:t>6</a:t>
            </a:r>
            <a:r>
              <a:rPr lang="en-US" altLang="zh-CN" sz="2800">
                <a:solidFill>
                  <a:srgbClr val="00B0F0"/>
                </a:solidFill>
                <a:ea typeface="宋体" panose="02010600030101010101" pitchFamily="2" charset="-122"/>
              </a:rPr>
              <a:t>3</a:t>
            </a:r>
            <a:r>
              <a:rPr lang="en-US" altLang="zh-CN" sz="2800">
                <a:solidFill>
                  <a:srgbClr val="C00000"/>
                </a:solidFill>
                <a:ea typeface="宋体" panose="02010600030101010101" pitchFamily="2" charset="-122"/>
              </a:rPr>
              <a:t>1              </a:t>
            </a:r>
            <a:r>
              <a:rPr lang="en-US" altLang="zh-CN" sz="2800">
                <a:solidFill>
                  <a:srgbClr val="00B0F0"/>
                </a:solidFill>
                <a:ea typeface="宋体" panose="02010600030101010101" pitchFamily="2" charset="-122"/>
              </a:rPr>
              <a:t>9</a:t>
            </a:r>
            <a:r>
              <a:rPr lang="en-US" altLang="zh-CN" sz="2800">
                <a:solidFill>
                  <a:srgbClr val="C00000"/>
                </a:solidFill>
                <a:ea typeface="宋体" panose="02010600030101010101" pitchFamily="2" charset="-122"/>
              </a:rPr>
              <a:t>2</a:t>
            </a:r>
            <a:r>
              <a:rPr lang="en-US" altLang="zh-CN" sz="2800">
                <a:ea typeface="宋体" panose="02010600030101010101" pitchFamily="2" charset="-122"/>
              </a:rPr>
              <a:t>8              </a:t>
            </a:r>
            <a:r>
              <a:rPr lang="en-US" altLang="zh-CN" sz="2800">
                <a:solidFill>
                  <a:srgbClr val="C00000"/>
                </a:solidFill>
                <a:ea typeface="宋体" panose="02010600030101010101" pitchFamily="2" charset="-122"/>
              </a:rPr>
              <a:t>3</a:t>
            </a:r>
            <a:r>
              <a:rPr lang="en-US" altLang="zh-CN" sz="2800">
                <a:ea typeface="宋体" panose="02010600030101010101" pitchFamily="2" charset="-122"/>
              </a:rPr>
              <a:t>56</a:t>
            </a:r>
          </a:p>
          <a:p>
            <a:pPr>
              <a:buFont typeface="Wingdings" pitchFamily="2" charset="2"/>
              <a:buNone/>
            </a:pPr>
            <a:r>
              <a:rPr lang="en-US" altLang="zh-CN" sz="2800">
                <a:ea typeface="宋体" panose="02010600030101010101" pitchFamily="2" charset="-122"/>
              </a:rPr>
              <a:t>35</a:t>
            </a:r>
            <a:r>
              <a:rPr lang="en-US" altLang="zh-CN" sz="2800">
                <a:solidFill>
                  <a:srgbClr val="00B0F0"/>
                </a:solidFill>
                <a:ea typeface="宋体" panose="02010600030101010101" pitchFamily="2" charset="-122"/>
              </a:rPr>
              <a:t>6               </a:t>
            </a:r>
            <a:r>
              <a:rPr lang="en-US" altLang="zh-CN" sz="2800">
                <a:ea typeface="宋体" panose="02010600030101010101" pitchFamily="2" charset="-122"/>
              </a:rPr>
              <a:t>3</a:t>
            </a:r>
            <a:r>
              <a:rPr lang="en-US" altLang="zh-CN" sz="2800">
                <a:solidFill>
                  <a:srgbClr val="00B0F0"/>
                </a:solidFill>
                <a:ea typeface="宋体" panose="02010600030101010101" pitchFamily="2" charset="-122"/>
              </a:rPr>
              <a:t>9</a:t>
            </a:r>
            <a:r>
              <a:rPr lang="en-US" altLang="zh-CN" sz="2800">
                <a:solidFill>
                  <a:srgbClr val="C00000"/>
                </a:solidFill>
                <a:ea typeface="宋体" panose="02010600030101010101" pitchFamily="2" charset="-122"/>
              </a:rPr>
              <a:t>2              </a:t>
            </a:r>
            <a:r>
              <a:rPr lang="en-US" altLang="zh-CN" sz="2800">
                <a:solidFill>
                  <a:srgbClr val="00B0F0"/>
                </a:solidFill>
                <a:ea typeface="宋体" panose="02010600030101010101" pitchFamily="2" charset="-122"/>
              </a:rPr>
              <a:t>6</a:t>
            </a:r>
            <a:r>
              <a:rPr lang="en-US" altLang="zh-CN" sz="2800">
                <a:solidFill>
                  <a:srgbClr val="C00000"/>
                </a:solidFill>
                <a:ea typeface="宋体" panose="02010600030101010101" pitchFamily="2" charset="-122"/>
              </a:rPr>
              <a:t>3</a:t>
            </a:r>
            <a:r>
              <a:rPr lang="en-US" altLang="zh-CN" sz="2800">
                <a:ea typeface="宋体" panose="02010600030101010101" pitchFamily="2" charset="-122"/>
              </a:rPr>
              <a:t>1              </a:t>
            </a:r>
            <a:r>
              <a:rPr lang="en-US" altLang="zh-CN" sz="2800">
                <a:solidFill>
                  <a:srgbClr val="C00000"/>
                </a:solidFill>
                <a:ea typeface="宋体" panose="02010600030101010101" pitchFamily="2" charset="-122"/>
              </a:rPr>
              <a:t>3</a:t>
            </a:r>
            <a:r>
              <a:rPr lang="en-US" altLang="zh-CN" sz="2800">
                <a:ea typeface="宋体" panose="02010600030101010101" pitchFamily="2" charset="-122"/>
              </a:rPr>
              <a:t>92</a:t>
            </a:r>
          </a:p>
          <a:p>
            <a:pPr>
              <a:buFont typeface="Wingdings" pitchFamily="2" charset="2"/>
              <a:buNone/>
            </a:pPr>
            <a:r>
              <a:rPr lang="en-US" altLang="zh-CN" sz="2800">
                <a:ea typeface="宋体" panose="02010600030101010101" pitchFamily="2" charset="-122"/>
              </a:rPr>
              <a:t>44</a:t>
            </a:r>
            <a:r>
              <a:rPr lang="en-US" altLang="zh-CN" sz="2800">
                <a:solidFill>
                  <a:srgbClr val="00B0F0"/>
                </a:solidFill>
                <a:ea typeface="宋体" panose="02010600030101010101" pitchFamily="2" charset="-122"/>
              </a:rPr>
              <a:t>6               </a:t>
            </a:r>
            <a:r>
              <a:rPr lang="en-US" altLang="zh-CN" sz="2800">
                <a:ea typeface="宋体" panose="02010600030101010101" pitchFamily="2" charset="-122"/>
              </a:rPr>
              <a:t>5</a:t>
            </a:r>
            <a:r>
              <a:rPr lang="en-US" altLang="zh-CN" sz="2800">
                <a:solidFill>
                  <a:srgbClr val="00B0F0"/>
                </a:solidFill>
                <a:ea typeface="宋体" panose="02010600030101010101" pitchFamily="2" charset="-122"/>
              </a:rPr>
              <a:t>3</a:t>
            </a:r>
            <a:r>
              <a:rPr lang="en-US" altLang="zh-CN" sz="2800">
                <a:solidFill>
                  <a:srgbClr val="C00000"/>
                </a:solidFill>
                <a:ea typeface="宋体" panose="02010600030101010101" pitchFamily="2" charset="-122"/>
              </a:rPr>
              <a:t>2              </a:t>
            </a:r>
            <a:r>
              <a:rPr lang="en-US" altLang="zh-CN" sz="2800">
                <a:solidFill>
                  <a:srgbClr val="00B0F0"/>
                </a:solidFill>
                <a:ea typeface="宋体" panose="02010600030101010101" pitchFamily="2" charset="-122"/>
              </a:rPr>
              <a:t>5</a:t>
            </a:r>
            <a:r>
              <a:rPr lang="en-US" altLang="zh-CN" sz="2800">
                <a:solidFill>
                  <a:srgbClr val="C00000"/>
                </a:solidFill>
                <a:ea typeface="宋体" panose="02010600030101010101" pitchFamily="2" charset="-122"/>
              </a:rPr>
              <a:t>3</a:t>
            </a:r>
            <a:r>
              <a:rPr lang="en-US" altLang="zh-CN" sz="2800">
                <a:ea typeface="宋体" panose="02010600030101010101" pitchFamily="2" charset="-122"/>
              </a:rPr>
              <a:t>2              </a:t>
            </a:r>
            <a:r>
              <a:rPr lang="en-US" altLang="zh-CN" sz="2800">
                <a:solidFill>
                  <a:srgbClr val="C00000"/>
                </a:solidFill>
                <a:ea typeface="宋体" panose="02010600030101010101" pitchFamily="2" charset="-122"/>
              </a:rPr>
              <a:t>4</a:t>
            </a:r>
            <a:r>
              <a:rPr lang="en-US" altLang="zh-CN" sz="2800">
                <a:ea typeface="宋体" panose="02010600030101010101" pitchFamily="2" charset="-122"/>
              </a:rPr>
              <a:t>46</a:t>
            </a:r>
          </a:p>
          <a:p>
            <a:pPr>
              <a:buFont typeface="Wingdings" pitchFamily="2" charset="2"/>
              <a:buNone/>
            </a:pPr>
            <a:r>
              <a:rPr lang="en-US" altLang="zh-CN" sz="2800">
                <a:ea typeface="宋体" panose="02010600030101010101" pitchFamily="2" charset="-122"/>
              </a:rPr>
              <a:t>92</a:t>
            </a:r>
            <a:r>
              <a:rPr lang="en-US" altLang="zh-CN" sz="2800">
                <a:solidFill>
                  <a:srgbClr val="00B0F0"/>
                </a:solidFill>
                <a:ea typeface="宋体" panose="02010600030101010101" pitchFamily="2" charset="-122"/>
              </a:rPr>
              <a:t>8               </a:t>
            </a:r>
            <a:r>
              <a:rPr lang="en-US" altLang="zh-CN" sz="2800">
                <a:ea typeface="宋体" panose="02010600030101010101" pitchFamily="2" charset="-122"/>
                <a:sym typeface="Symbol" pitchFamily="2" charset="2"/>
              </a:rPr>
              <a:t>4</a:t>
            </a:r>
            <a:r>
              <a:rPr lang="en-US" altLang="zh-CN" sz="2800">
                <a:solidFill>
                  <a:srgbClr val="00B0F0"/>
                </a:solidFill>
                <a:ea typeface="宋体" panose="02010600030101010101" pitchFamily="2" charset="-122"/>
                <a:sym typeface="Symbol" pitchFamily="2" charset="2"/>
              </a:rPr>
              <a:t>9</a:t>
            </a:r>
            <a:r>
              <a:rPr lang="en-US" altLang="zh-CN" sz="2800">
                <a:solidFill>
                  <a:srgbClr val="C00000"/>
                </a:solidFill>
                <a:ea typeface="宋体" panose="02010600030101010101" pitchFamily="2" charset="-122"/>
                <a:sym typeface="Symbol" pitchFamily="2" charset="2"/>
              </a:rPr>
              <a:t>5              </a:t>
            </a:r>
            <a:r>
              <a:rPr lang="en-US" altLang="zh-CN" sz="2800">
                <a:solidFill>
                  <a:srgbClr val="00B0F0"/>
                </a:solidFill>
                <a:ea typeface="宋体" panose="02010600030101010101" pitchFamily="2" charset="-122"/>
              </a:rPr>
              <a:t>4</a:t>
            </a:r>
            <a:r>
              <a:rPr lang="en-US" altLang="zh-CN" sz="2800">
                <a:solidFill>
                  <a:srgbClr val="C00000"/>
                </a:solidFill>
                <a:ea typeface="宋体" panose="02010600030101010101" pitchFamily="2" charset="-122"/>
              </a:rPr>
              <a:t>4</a:t>
            </a:r>
            <a:r>
              <a:rPr lang="en-US" altLang="zh-CN" sz="2800">
                <a:ea typeface="宋体" panose="02010600030101010101" pitchFamily="2" charset="-122"/>
              </a:rPr>
              <a:t>6              </a:t>
            </a:r>
            <a:r>
              <a:rPr lang="en-US" altLang="zh-CN" sz="2800">
                <a:solidFill>
                  <a:srgbClr val="C00000"/>
                </a:solidFill>
                <a:ea typeface="宋体" panose="02010600030101010101" pitchFamily="2" charset="-122"/>
              </a:rPr>
              <a:t>4</a:t>
            </a:r>
            <a:r>
              <a:rPr lang="en-US" altLang="zh-CN" sz="2800">
                <a:ea typeface="宋体" panose="02010600030101010101" pitchFamily="2" charset="-122"/>
              </a:rPr>
              <a:t>95</a:t>
            </a:r>
          </a:p>
          <a:p>
            <a:pPr>
              <a:buFont typeface="Wingdings" pitchFamily="2" charset="2"/>
              <a:buNone/>
            </a:pPr>
            <a:r>
              <a:rPr lang="en-US" altLang="zh-CN" sz="2800">
                <a:ea typeface="宋体" panose="02010600030101010101" pitchFamily="2" charset="-122"/>
              </a:rPr>
              <a:t>63</a:t>
            </a:r>
            <a:r>
              <a:rPr lang="en-US" altLang="zh-CN" sz="2800">
                <a:solidFill>
                  <a:srgbClr val="00B0F0"/>
                </a:solidFill>
                <a:ea typeface="宋体" panose="02010600030101010101" pitchFamily="2" charset="-122"/>
              </a:rPr>
              <a:t>1               </a:t>
            </a:r>
            <a:r>
              <a:rPr lang="en-US" altLang="zh-CN" sz="2800">
                <a:ea typeface="宋体" panose="02010600030101010101" pitchFamily="2" charset="-122"/>
              </a:rPr>
              <a:t>3</a:t>
            </a:r>
            <a:r>
              <a:rPr lang="en-US" altLang="zh-CN" sz="2800">
                <a:solidFill>
                  <a:srgbClr val="00B0F0"/>
                </a:solidFill>
                <a:ea typeface="宋体" panose="02010600030101010101" pitchFamily="2" charset="-122"/>
              </a:rPr>
              <a:t>5</a:t>
            </a:r>
            <a:r>
              <a:rPr lang="en-US" altLang="zh-CN" sz="2800">
                <a:solidFill>
                  <a:srgbClr val="C00000"/>
                </a:solidFill>
                <a:ea typeface="宋体" panose="02010600030101010101" pitchFamily="2" charset="-122"/>
              </a:rPr>
              <a:t>6              </a:t>
            </a:r>
            <a:r>
              <a:rPr lang="en-US" altLang="zh-CN" sz="2800">
                <a:solidFill>
                  <a:srgbClr val="00B0F0"/>
                </a:solidFill>
                <a:ea typeface="宋体" panose="02010600030101010101" pitchFamily="2" charset="-122"/>
              </a:rPr>
              <a:t>3</a:t>
            </a:r>
            <a:r>
              <a:rPr lang="en-US" altLang="zh-CN" sz="2800">
                <a:solidFill>
                  <a:srgbClr val="C00000"/>
                </a:solidFill>
                <a:ea typeface="宋体" panose="02010600030101010101" pitchFamily="2" charset="-122"/>
              </a:rPr>
              <a:t>5</a:t>
            </a:r>
            <a:r>
              <a:rPr lang="en-US" altLang="zh-CN" sz="2800">
                <a:ea typeface="宋体" panose="02010600030101010101" pitchFamily="2" charset="-122"/>
              </a:rPr>
              <a:t>6              </a:t>
            </a:r>
            <a:r>
              <a:rPr lang="en-US" altLang="zh-CN" sz="2800">
                <a:solidFill>
                  <a:srgbClr val="C00000"/>
                </a:solidFill>
                <a:ea typeface="宋体" panose="02010600030101010101" pitchFamily="2" charset="-122"/>
              </a:rPr>
              <a:t>5</a:t>
            </a:r>
            <a:r>
              <a:rPr lang="en-US" altLang="zh-CN" sz="2800">
                <a:ea typeface="宋体" panose="02010600030101010101" pitchFamily="2" charset="-122"/>
              </a:rPr>
              <a:t>32</a:t>
            </a:r>
          </a:p>
          <a:p>
            <a:pPr>
              <a:buFont typeface="Wingdings" pitchFamily="2" charset="2"/>
              <a:buNone/>
            </a:pPr>
            <a:r>
              <a:rPr lang="en-US" altLang="zh-CN" sz="2800">
                <a:ea typeface="宋体" panose="02010600030101010101" pitchFamily="2" charset="-122"/>
              </a:rPr>
              <a:t>53</a:t>
            </a:r>
            <a:r>
              <a:rPr lang="en-US" altLang="zh-CN" sz="2800">
                <a:solidFill>
                  <a:srgbClr val="00B0F0"/>
                </a:solidFill>
                <a:ea typeface="宋体" panose="02010600030101010101" pitchFamily="2" charset="-122"/>
              </a:rPr>
              <a:t>2               </a:t>
            </a:r>
            <a:r>
              <a:rPr lang="en-US" altLang="zh-CN" sz="2800">
                <a:ea typeface="宋体" panose="02010600030101010101" pitchFamily="2" charset="-122"/>
              </a:rPr>
              <a:t>4</a:t>
            </a:r>
            <a:r>
              <a:rPr lang="en-US" altLang="zh-CN" sz="2800">
                <a:solidFill>
                  <a:srgbClr val="00B0F0"/>
                </a:solidFill>
                <a:ea typeface="宋体" panose="02010600030101010101" pitchFamily="2" charset="-122"/>
              </a:rPr>
              <a:t>4</a:t>
            </a:r>
            <a:r>
              <a:rPr lang="en-US" altLang="zh-CN" sz="2800">
                <a:solidFill>
                  <a:srgbClr val="C00000"/>
                </a:solidFill>
                <a:ea typeface="宋体" panose="02010600030101010101" pitchFamily="2" charset="-122"/>
              </a:rPr>
              <a:t>6              </a:t>
            </a:r>
            <a:r>
              <a:rPr lang="en-US" altLang="zh-CN" sz="2800">
                <a:solidFill>
                  <a:srgbClr val="00B0F0"/>
                </a:solidFill>
                <a:ea typeface="宋体" panose="02010600030101010101" pitchFamily="2" charset="-122"/>
              </a:rPr>
              <a:t>3</a:t>
            </a:r>
            <a:r>
              <a:rPr lang="en-US" altLang="zh-CN" sz="2800">
                <a:solidFill>
                  <a:srgbClr val="C00000"/>
                </a:solidFill>
                <a:ea typeface="宋体" panose="02010600030101010101" pitchFamily="2" charset="-122"/>
              </a:rPr>
              <a:t>9</a:t>
            </a:r>
            <a:r>
              <a:rPr lang="en-US" altLang="zh-CN" sz="2800">
                <a:ea typeface="宋体" panose="02010600030101010101" pitchFamily="2" charset="-122"/>
              </a:rPr>
              <a:t>2              </a:t>
            </a:r>
            <a:r>
              <a:rPr lang="en-US" altLang="zh-CN" sz="2800">
                <a:solidFill>
                  <a:srgbClr val="C00000"/>
                </a:solidFill>
                <a:ea typeface="宋体" panose="02010600030101010101" pitchFamily="2" charset="-122"/>
              </a:rPr>
              <a:t>6</a:t>
            </a:r>
            <a:r>
              <a:rPr lang="en-US" altLang="zh-CN" sz="2800">
                <a:ea typeface="宋体" panose="02010600030101010101" pitchFamily="2" charset="-122"/>
              </a:rPr>
              <a:t>31</a:t>
            </a:r>
          </a:p>
          <a:p>
            <a:pPr>
              <a:buFont typeface="Wingdings" pitchFamily="2" charset="2"/>
              <a:buNone/>
            </a:pPr>
            <a:r>
              <a:rPr lang="en-US" altLang="zh-CN" sz="2800">
                <a:ea typeface="宋体" panose="02010600030101010101" pitchFamily="2" charset="-122"/>
              </a:rPr>
              <a:t>49</a:t>
            </a:r>
            <a:r>
              <a:rPr lang="en-US" altLang="zh-CN" sz="2800">
                <a:solidFill>
                  <a:srgbClr val="00B0F0"/>
                </a:solidFill>
                <a:ea typeface="宋体" panose="02010600030101010101" pitchFamily="2" charset="-122"/>
              </a:rPr>
              <a:t>5               </a:t>
            </a:r>
            <a:r>
              <a:rPr lang="en-US" altLang="zh-CN" sz="2800">
                <a:ea typeface="宋体" panose="02010600030101010101" pitchFamily="2" charset="-122"/>
              </a:rPr>
              <a:t>9</a:t>
            </a:r>
            <a:r>
              <a:rPr lang="en-US" altLang="zh-CN" sz="2800">
                <a:solidFill>
                  <a:srgbClr val="00B0F0"/>
                </a:solidFill>
                <a:ea typeface="宋体" panose="02010600030101010101" pitchFamily="2" charset="-122"/>
              </a:rPr>
              <a:t>2</a:t>
            </a:r>
            <a:r>
              <a:rPr lang="en-US" altLang="zh-CN" sz="2800">
                <a:solidFill>
                  <a:srgbClr val="C00000"/>
                </a:solidFill>
                <a:ea typeface="宋体" panose="02010600030101010101" pitchFamily="2" charset="-122"/>
              </a:rPr>
              <a:t>8              </a:t>
            </a:r>
            <a:r>
              <a:rPr lang="en-US" altLang="zh-CN" sz="2800">
                <a:solidFill>
                  <a:srgbClr val="00B0F0"/>
                </a:solidFill>
                <a:ea typeface="宋体" panose="02010600030101010101" pitchFamily="2" charset="-122"/>
              </a:rPr>
              <a:t>4</a:t>
            </a:r>
            <a:r>
              <a:rPr lang="en-US" altLang="zh-CN" sz="2800">
                <a:solidFill>
                  <a:srgbClr val="C00000"/>
                </a:solidFill>
                <a:ea typeface="宋体" panose="02010600030101010101" pitchFamily="2" charset="-122"/>
              </a:rPr>
              <a:t>9</a:t>
            </a:r>
            <a:r>
              <a:rPr lang="en-US" altLang="zh-CN" sz="2800">
                <a:ea typeface="宋体" panose="02010600030101010101" pitchFamily="2" charset="-122"/>
              </a:rPr>
              <a:t>5              </a:t>
            </a:r>
            <a:r>
              <a:rPr lang="en-US" altLang="zh-CN" sz="2800">
                <a:solidFill>
                  <a:srgbClr val="C00000"/>
                </a:solidFill>
                <a:ea typeface="宋体" panose="02010600030101010101" pitchFamily="2" charset="-122"/>
              </a:rPr>
              <a:t>9</a:t>
            </a:r>
            <a:r>
              <a:rPr lang="en-US" altLang="zh-CN" sz="2800">
                <a:ea typeface="宋体" panose="02010600030101010101" pitchFamily="2" charset="-122"/>
              </a:rPr>
              <a:t>28</a:t>
            </a:r>
            <a:endParaRPr lang="en-US" altLang="zh-CN" sz="2800" dirty="0">
              <a:ea typeface="宋体" panose="02010600030101010101" pitchFamily="2" charset="-122"/>
            </a:endParaRPr>
          </a:p>
        </p:txBody>
      </p:sp>
      <p:sp>
        <p:nvSpPr>
          <p:cNvPr id="14" name="箭头: 右 7">
            <a:extLst>
              <a:ext uri="{FF2B5EF4-FFF2-40B4-BE49-F238E27FC236}">
                <a16:creationId xmlns:a16="http://schemas.microsoft.com/office/drawing/2014/main" id="{49E7017F-B2FC-77EB-DDAE-99CD7C7F515F}"/>
              </a:ext>
            </a:extLst>
          </p:cNvPr>
          <p:cNvSpPr/>
          <p:nvPr/>
        </p:nvSpPr>
        <p:spPr>
          <a:xfrm>
            <a:off x="3155266" y="3180776"/>
            <a:ext cx="518765" cy="3600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箭头: 右 15">
            <a:extLst>
              <a:ext uri="{FF2B5EF4-FFF2-40B4-BE49-F238E27FC236}">
                <a16:creationId xmlns:a16="http://schemas.microsoft.com/office/drawing/2014/main" id="{1D7DC0AF-254F-FD09-E670-73B83DE60966}"/>
              </a:ext>
            </a:extLst>
          </p:cNvPr>
          <p:cNvSpPr/>
          <p:nvPr/>
        </p:nvSpPr>
        <p:spPr>
          <a:xfrm>
            <a:off x="5024599" y="3180776"/>
            <a:ext cx="518765" cy="3600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箭头: 右 16">
            <a:extLst>
              <a:ext uri="{FF2B5EF4-FFF2-40B4-BE49-F238E27FC236}">
                <a16:creationId xmlns:a16="http://schemas.microsoft.com/office/drawing/2014/main" id="{D3B890F6-6839-61FF-12CF-85CA347070A1}"/>
              </a:ext>
            </a:extLst>
          </p:cNvPr>
          <p:cNvSpPr/>
          <p:nvPr/>
        </p:nvSpPr>
        <p:spPr>
          <a:xfrm>
            <a:off x="6777295" y="3180776"/>
            <a:ext cx="518765" cy="3600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a:extLst>
              <a:ext uri="{FF2B5EF4-FFF2-40B4-BE49-F238E27FC236}">
                <a16:creationId xmlns:a16="http://schemas.microsoft.com/office/drawing/2014/main" id="{6501ADF5-A332-695D-78FE-FB90E6C479EA}"/>
              </a:ext>
            </a:extLst>
          </p:cNvPr>
          <p:cNvSpPr txBox="1"/>
          <p:nvPr/>
        </p:nvSpPr>
        <p:spPr>
          <a:xfrm>
            <a:off x="1908408" y="4808477"/>
            <a:ext cx="1210588" cy="400110"/>
          </a:xfrm>
          <a:prstGeom prst="rect">
            <a:avLst/>
          </a:prstGeom>
          <a:noFill/>
        </p:spPr>
        <p:txBody>
          <a:bodyPr wrap="none" rtlCol="0">
            <a:spAutoFit/>
          </a:bodyPr>
          <a:lstStyle/>
          <a:p>
            <a:r>
              <a:rPr kumimoji="1" lang="zh-CN" altLang="en-US" sz="2000" dirty="0">
                <a:latin typeface="Microsoft YaHei" panose="020B0503020204020204" pitchFamily="34" charset="-122"/>
                <a:ea typeface="Microsoft YaHei" panose="020B0503020204020204" pitchFamily="34" charset="-122"/>
              </a:rPr>
              <a:t>原始序列</a:t>
            </a:r>
          </a:p>
        </p:txBody>
      </p:sp>
      <p:sp>
        <p:nvSpPr>
          <p:cNvPr id="21" name="文本框 20">
            <a:extLst>
              <a:ext uri="{FF2B5EF4-FFF2-40B4-BE49-F238E27FC236}">
                <a16:creationId xmlns:a16="http://schemas.microsoft.com/office/drawing/2014/main" id="{E08D1CE6-562E-0971-1569-91BE68897FEB}"/>
              </a:ext>
            </a:extLst>
          </p:cNvPr>
          <p:cNvSpPr txBox="1"/>
          <p:nvPr/>
        </p:nvSpPr>
        <p:spPr>
          <a:xfrm>
            <a:off x="3814011" y="4808477"/>
            <a:ext cx="1467068" cy="400110"/>
          </a:xfrm>
          <a:prstGeom prst="rect">
            <a:avLst/>
          </a:prstGeom>
          <a:noFill/>
        </p:spPr>
        <p:txBody>
          <a:bodyPr wrap="none" rtlCol="0">
            <a:spAutoFit/>
          </a:bodyPr>
          <a:lstStyle/>
          <a:p>
            <a:r>
              <a:rPr kumimoji="1" lang="zh-CN" altLang="en-US" sz="2000" dirty="0">
                <a:latin typeface="Microsoft YaHei" panose="020B0503020204020204" pitchFamily="34" charset="-122"/>
                <a:ea typeface="Microsoft YaHei" panose="020B0503020204020204" pitchFamily="34" charset="-122"/>
              </a:rPr>
              <a:t>按最低位排</a:t>
            </a:r>
          </a:p>
        </p:txBody>
      </p:sp>
      <p:sp>
        <p:nvSpPr>
          <p:cNvPr id="22" name="文本框 21">
            <a:extLst>
              <a:ext uri="{FF2B5EF4-FFF2-40B4-BE49-F238E27FC236}">
                <a16:creationId xmlns:a16="http://schemas.microsoft.com/office/drawing/2014/main" id="{5087C8E2-FD6B-445A-57AA-4CC717E57C07}"/>
              </a:ext>
            </a:extLst>
          </p:cNvPr>
          <p:cNvSpPr txBox="1"/>
          <p:nvPr/>
        </p:nvSpPr>
        <p:spPr>
          <a:xfrm>
            <a:off x="5569609" y="4808477"/>
            <a:ext cx="1467068" cy="400110"/>
          </a:xfrm>
          <a:prstGeom prst="rect">
            <a:avLst/>
          </a:prstGeom>
          <a:noFill/>
        </p:spPr>
        <p:txBody>
          <a:bodyPr wrap="none" rtlCol="0">
            <a:spAutoFit/>
          </a:bodyPr>
          <a:lstStyle/>
          <a:p>
            <a:r>
              <a:rPr kumimoji="1" lang="zh-CN" altLang="en-US" sz="2000" dirty="0">
                <a:latin typeface="Microsoft YaHei" panose="020B0503020204020204" pitchFamily="34" charset="-122"/>
                <a:ea typeface="Microsoft YaHei" panose="020B0503020204020204" pitchFamily="34" charset="-122"/>
              </a:rPr>
              <a:t>按中间位排</a:t>
            </a:r>
          </a:p>
        </p:txBody>
      </p:sp>
      <p:sp>
        <p:nvSpPr>
          <p:cNvPr id="23" name="文本框 22">
            <a:extLst>
              <a:ext uri="{FF2B5EF4-FFF2-40B4-BE49-F238E27FC236}">
                <a16:creationId xmlns:a16="http://schemas.microsoft.com/office/drawing/2014/main" id="{5394C61D-B2C2-8331-CE3E-EA26EE6A4E6A}"/>
              </a:ext>
            </a:extLst>
          </p:cNvPr>
          <p:cNvSpPr txBox="1"/>
          <p:nvPr/>
        </p:nvSpPr>
        <p:spPr>
          <a:xfrm>
            <a:off x="7521691" y="4808477"/>
            <a:ext cx="1467068" cy="400110"/>
          </a:xfrm>
          <a:prstGeom prst="rect">
            <a:avLst/>
          </a:prstGeom>
          <a:noFill/>
        </p:spPr>
        <p:txBody>
          <a:bodyPr wrap="none" rtlCol="0">
            <a:spAutoFit/>
          </a:bodyPr>
          <a:lstStyle/>
          <a:p>
            <a:r>
              <a:rPr kumimoji="1" lang="zh-CN" altLang="en-US" sz="2000" dirty="0">
                <a:latin typeface="Microsoft YaHei" panose="020B0503020204020204" pitchFamily="34" charset="-122"/>
                <a:ea typeface="Microsoft YaHei" panose="020B0503020204020204" pitchFamily="34" charset="-122"/>
              </a:rPr>
              <a:t>按最高位排</a:t>
            </a:r>
          </a:p>
        </p:txBody>
      </p:sp>
      <p:sp>
        <p:nvSpPr>
          <p:cNvPr id="24" name="文本框 23">
            <a:extLst>
              <a:ext uri="{FF2B5EF4-FFF2-40B4-BE49-F238E27FC236}">
                <a16:creationId xmlns:a16="http://schemas.microsoft.com/office/drawing/2014/main" id="{B1B25B94-B74B-8015-975A-2FFEB624AADC}"/>
              </a:ext>
            </a:extLst>
          </p:cNvPr>
          <p:cNvSpPr txBox="1"/>
          <p:nvPr/>
        </p:nvSpPr>
        <p:spPr>
          <a:xfrm>
            <a:off x="3532414" y="5757969"/>
            <a:ext cx="4442879" cy="523220"/>
          </a:xfrm>
          <a:prstGeom prst="rect">
            <a:avLst/>
          </a:prstGeom>
          <a:solidFill>
            <a:srgbClr val="51ADB7"/>
          </a:solidFill>
        </p:spPr>
        <p:txBody>
          <a:bodyPr wrap="square" rtlCol="0">
            <a:spAutoFit/>
          </a:bodyPr>
          <a:lstStyle/>
          <a:p>
            <a:r>
              <a:rPr lang="zh-CN" altLang="en-US" sz="2800" dirty="0">
                <a:solidFill>
                  <a:schemeClr val="bg1"/>
                </a:solidFill>
                <a:latin typeface="Microsoft YaHei" panose="020B0503020204020204" pitchFamily="34" charset="-122"/>
                <a:ea typeface="Microsoft YaHei" panose="020B0503020204020204" pitchFamily="34" charset="-122"/>
              </a:rPr>
              <a:t>对每一位的排序必须稳定！</a:t>
            </a:r>
            <a:endParaRPr lang="en-US" altLang="zh-CN" sz="2800"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928348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最低位优先基数排序伪代码</a:t>
            </a:r>
          </a:p>
        </p:txBody>
      </p:sp>
      <p:sp>
        <p:nvSpPr>
          <p:cNvPr id="3" name="副标题 2"/>
          <p:cNvSpPr>
            <a:spLocks noGrp="1"/>
          </p:cNvSpPr>
          <p:nvPr>
            <p:ph type="subTitle" idx="1"/>
          </p:nvPr>
        </p:nvSpPr>
        <p:spPr/>
        <p:txBody>
          <a:bodyPr/>
          <a:lstStyle/>
          <a:p>
            <a:r>
              <a:rPr lang="en-US" altLang="zh-CN" dirty="0"/>
              <a:t>10.7.2</a:t>
            </a:r>
            <a:r>
              <a:rPr lang="zh-CN" altLang="en-US" dirty="0"/>
              <a:t> 基数排序</a:t>
            </a:r>
          </a:p>
        </p:txBody>
      </p:sp>
      <p:sp>
        <p:nvSpPr>
          <p:cNvPr id="4" name="文本占位符 3"/>
          <p:cNvSpPr>
            <a:spLocks noGrp="1"/>
          </p:cNvSpPr>
          <p:nvPr>
            <p:ph type="body" idx="10"/>
          </p:nvPr>
        </p:nvSpPr>
        <p:spPr/>
        <p:txBody>
          <a:bodyPr/>
          <a:lstStyle/>
          <a:p>
            <a:r>
              <a:rPr lang="zh-CN" altLang="en-US" dirty="0"/>
              <a:t>数据结构</a:t>
            </a:r>
          </a:p>
        </p:txBody>
      </p:sp>
      <mc:AlternateContent xmlns:mc="http://schemas.openxmlformats.org/markup-compatibility/2006" xmlns:a14="http://schemas.microsoft.com/office/drawing/2010/main">
        <mc:Choice Requires="a14">
          <p:sp>
            <p:nvSpPr>
              <p:cNvPr id="10" name="内容占位符 4">
                <a:extLst>
                  <a:ext uri="{FF2B5EF4-FFF2-40B4-BE49-F238E27FC236}">
                    <a16:creationId xmlns:a16="http://schemas.microsoft.com/office/drawing/2014/main" id="{326DC0FE-B019-62C0-D876-B8A27785091C}"/>
                  </a:ext>
                </a:extLst>
              </p:cNvPr>
              <p:cNvSpPr>
                <a:spLocks noGrp="1"/>
              </p:cNvSpPr>
              <p:nvPr>
                <p:ph idx="11"/>
              </p:nvPr>
            </p:nvSpPr>
            <p:spPr>
              <a:xfrm>
                <a:off x="568337" y="1377650"/>
                <a:ext cx="11055325" cy="5057775"/>
              </a:xfrm>
              <a:ln>
                <a:noFill/>
                <a:prstDash val="dash"/>
              </a:ln>
            </p:spPr>
            <p:txBody>
              <a:bodyPr>
                <a:normAutofit/>
              </a:bodyPr>
              <a:lstStyle/>
              <a:p>
                <a:pPr>
                  <a:lnSpc>
                    <a:spcPct val="110000"/>
                  </a:lnSpc>
                </a:pPr>
                <a:r>
                  <a:rPr lang="zh-CN" altLang="zh-CN" sz="2400" b="1" kern="100" dirty="0">
                    <a:effectLst/>
                    <a:latin typeface="Microsoft YaHei" panose="020B0503020204020204" pitchFamily="34" charset="-122"/>
                    <a:ea typeface="Microsoft YaHei" panose="020B0503020204020204" pitchFamily="34" charset="-122"/>
                    <a:cs typeface="Times New Roman" panose="02020603050405020304" pitchFamily="18" charset="0"/>
                  </a:rPr>
                  <a:t>算法</a:t>
                </a:r>
                <a:r>
                  <a:rPr lang="zh-CN" altLang="en-US" sz="2400" b="1" kern="100" dirty="0">
                    <a:effectLst/>
                    <a:latin typeface="Microsoft YaHei" panose="020B0503020204020204" pitchFamily="34" charset="-122"/>
                    <a:ea typeface="Microsoft YaHei" panose="020B0503020204020204" pitchFamily="34" charset="-122"/>
                    <a:cs typeface="Times New Roman" panose="02020603050405020304" pitchFamily="18" charset="0"/>
                  </a:rPr>
                  <a:t> </a:t>
                </a:r>
                <a:r>
                  <a:rPr lang="en-US" altLang="zh-CN" sz="2400" b="1" kern="100" dirty="0">
                    <a:effectLst/>
                    <a:latin typeface="Microsoft YaHei" panose="020B0503020204020204" pitchFamily="34" charset="-122"/>
                    <a:ea typeface="Microsoft YaHei" panose="020B0503020204020204" pitchFamily="34" charset="-122"/>
                  </a:rPr>
                  <a:t>10-18</a:t>
                </a:r>
                <a:r>
                  <a:rPr lang="zh-CN" altLang="en-US" sz="2400" b="1" kern="100" dirty="0">
                    <a:effectLst/>
                    <a:latin typeface="Microsoft YaHei" panose="020B0503020204020204" pitchFamily="34" charset="-122"/>
                    <a:ea typeface="Microsoft YaHei" panose="020B0503020204020204" pitchFamily="34" charset="-122"/>
                  </a:rPr>
                  <a:t> </a:t>
                </a:r>
                <a:r>
                  <a:rPr lang="en-US" altLang="zh-CN" sz="2400" dirty="0">
                    <a:latin typeface="Microsoft YaHei" panose="020B0503020204020204" pitchFamily="34" charset="-122"/>
                    <a:ea typeface="Microsoft YaHei" panose="020B0503020204020204" pitchFamily="34" charset="-122"/>
                  </a:rPr>
                  <a:t>LSD</a:t>
                </a:r>
                <a:r>
                  <a:rPr lang="zh-CN" altLang="en-US" sz="2400" dirty="0">
                    <a:latin typeface="Microsoft YaHei" panose="020B0503020204020204" pitchFamily="34" charset="-122"/>
                    <a:ea typeface="Microsoft YaHei" panose="020B0503020204020204" pitchFamily="34" charset="-122"/>
                  </a:rPr>
                  <a:t> </a:t>
                </a:r>
                <a:r>
                  <a:rPr lang="zh-CN" altLang="zh-CN" sz="2400" dirty="0">
                    <a:latin typeface="Microsoft YaHei" panose="020B0503020204020204" pitchFamily="34" charset="-122"/>
                    <a:ea typeface="Microsoft YaHei" panose="020B0503020204020204" pitchFamily="34" charset="-122"/>
                  </a:rPr>
                  <a:t>基数排序</a:t>
                </a:r>
                <a:r>
                  <a:rPr lang="zh-CN" altLang="en-US" sz="2400" dirty="0">
                    <a:latin typeface="Microsoft YaHei" panose="020B0503020204020204" pitchFamily="34" charset="-122"/>
                    <a:ea typeface="Microsoft YaHei" panose="020B0503020204020204" pitchFamily="34" charset="-122"/>
                  </a:rPr>
                  <a:t> </a:t>
                </a:r>
                <a14:m>
                  <m:oMath xmlns:m="http://schemas.openxmlformats.org/officeDocument/2006/math">
                    <m:r>
                      <m:rPr>
                        <m:sty m:val="p"/>
                      </m:rPr>
                      <a:rPr lang="en-US" altLang="zh-CN" sz="2400">
                        <a:latin typeface="Cambria Math" panose="02040503050406030204" pitchFamily="18" charset="0"/>
                      </a:rPr>
                      <m:t>LSDRadixSort</m:t>
                    </m:r>
                    <m:d>
                      <m:dPr>
                        <m:ctrlPr>
                          <a:rPr lang="zh-CN" altLang="zh-CN" sz="2400" i="1">
                            <a:latin typeface="Cambria Math" panose="02040503050406030204" pitchFamily="18" charset="0"/>
                          </a:rPr>
                        </m:ctrlPr>
                      </m:dPr>
                      <m:e>
                        <m:r>
                          <a:rPr lang="en-US" altLang="zh-CN" sz="2400" i="1">
                            <a:latin typeface="Cambria Math" panose="02040503050406030204" pitchFamily="18" charset="0"/>
                          </a:rPr>
                          <m:t>𝑎</m:t>
                        </m:r>
                        <m:r>
                          <a:rPr lang="en-US" altLang="zh-CN" sz="2400" i="1">
                            <a:latin typeface="Cambria Math" panose="02040503050406030204" pitchFamily="18" charset="0"/>
                          </a:rPr>
                          <m:t>, </m:t>
                        </m:r>
                        <m:r>
                          <a:rPr lang="en-US" altLang="zh-CN" sz="2400" i="1">
                            <a:latin typeface="Cambria Math" panose="02040503050406030204" pitchFamily="18" charset="0"/>
                          </a:rPr>
                          <m:t>𝑙</m:t>
                        </m:r>
                        <m:r>
                          <a:rPr lang="en-US" altLang="zh-CN" sz="2400" i="1">
                            <a:latin typeface="Cambria Math" panose="02040503050406030204" pitchFamily="18" charset="0"/>
                          </a:rPr>
                          <m:t>,</m:t>
                        </m:r>
                        <m:r>
                          <a:rPr lang="en-US" altLang="zh-CN" sz="2400" i="1">
                            <a:latin typeface="Cambria Math" panose="02040503050406030204" pitchFamily="18" charset="0"/>
                          </a:rPr>
                          <m:t>𝑟</m:t>
                        </m:r>
                        <m:r>
                          <a:rPr lang="en-US" altLang="zh-CN" sz="2400" i="1">
                            <a:latin typeface="Cambria Math" panose="02040503050406030204" pitchFamily="18" charset="0"/>
                          </a:rPr>
                          <m:t>,</m:t>
                        </m:r>
                        <m:r>
                          <a:rPr lang="en-US" altLang="zh-CN" sz="2400" i="1">
                            <a:latin typeface="Cambria Math" panose="02040503050406030204" pitchFamily="18" charset="0"/>
                          </a:rPr>
                          <m:t>𝑟𝑎𝑑𝑖𝑥</m:t>
                        </m:r>
                        <m:r>
                          <a:rPr lang="en-US" altLang="zh-CN" sz="2400" i="1">
                            <a:latin typeface="Cambria Math" panose="02040503050406030204" pitchFamily="18" charset="0"/>
                          </a:rPr>
                          <m:t>, </m:t>
                        </m:r>
                        <m:r>
                          <a:rPr lang="en-US" altLang="zh-CN" sz="2400" i="1">
                            <a:latin typeface="Cambria Math" panose="02040503050406030204" pitchFamily="18" charset="0"/>
                          </a:rPr>
                          <m:t>𝑑</m:t>
                        </m:r>
                      </m:e>
                    </m:d>
                  </m:oMath>
                </a14:m>
                <a:r>
                  <a:rPr lang="zh-CN" altLang="zh-CN" sz="2400" dirty="0">
                    <a:effectLst/>
                    <a:latin typeface="Microsoft YaHei" panose="020B0503020204020204" pitchFamily="34" charset="-122"/>
                    <a:ea typeface="Microsoft YaHei" panose="020B0503020204020204" pitchFamily="34" charset="-122"/>
                  </a:rPr>
                  <a:t> </a:t>
                </a:r>
                <a:endParaRPr lang="en-US" altLang="zh-CN" sz="2400" dirty="0">
                  <a:latin typeface="Microsoft YaHei" panose="020B0503020204020204" pitchFamily="34" charset="-122"/>
                  <a:ea typeface="Microsoft YaHei" panose="020B0503020204020204" pitchFamily="34" charset="-122"/>
                </a:endParaRPr>
              </a:p>
              <a:p>
                <a:pPr>
                  <a:lnSpc>
                    <a:spcPct val="110000"/>
                  </a:lnSpc>
                </a:pPr>
                <a:r>
                  <a:rPr lang="zh-CN" altLang="zh-CN" sz="2400" b="1" kern="100" dirty="0">
                    <a:effectLst/>
                    <a:latin typeface="Microsoft YaHei" panose="020B0503020204020204" pitchFamily="34" charset="-122"/>
                    <a:ea typeface="Microsoft YaHei" panose="020B0503020204020204" pitchFamily="34" charset="-122"/>
                    <a:cs typeface="Times New Roman" panose="02020603050405020304" pitchFamily="18" charset="0"/>
                  </a:rPr>
                  <a:t>输入：</a:t>
                </a:r>
                <a:r>
                  <a:rPr lang="zh-CN" altLang="zh-CN" sz="2400" dirty="0">
                    <a:latin typeface="Microsoft YaHei" panose="020B0503020204020204" pitchFamily="34" charset="-122"/>
                    <a:ea typeface="Microsoft YaHei" panose="020B0503020204020204" pitchFamily="34" charset="-122"/>
                  </a:rPr>
                  <a:t>序列</a:t>
                </a:r>
                <a:r>
                  <a:rPr lang="zh-CN" altLang="en-US" sz="2400" dirty="0">
                    <a:latin typeface="Microsoft YaHei" panose="020B0503020204020204" pitchFamily="34" charset="-122"/>
                    <a:ea typeface="Microsoft YaHei" panose="020B0503020204020204" pitchFamily="34" charset="-122"/>
                  </a:rPr>
                  <a:t> </a:t>
                </a:r>
                <a14:m>
                  <m:oMath xmlns:m="http://schemas.openxmlformats.org/officeDocument/2006/math">
                    <m:r>
                      <a:rPr lang="en-US" altLang="zh-CN" sz="2400" i="1">
                        <a:latin typeface="Cambria Math" panose="02040503050406030204" pitchFamily="18" charset="0"/>
                      </a:rPr>
                      <m:t>𝑎</m:t>
                    </m:r>
                  </m:oMath>
                </a14:m>
                <a:r>
                  <a:rPr lang="zh-CN" altLang="zh-CN" sz="2400" dirty="0">
                    <a:latin typeface="Microsoft YaHei" panose="020B0503020204020204" pitchFamily="34" charset="-122"/>
                    <a:ea typeface="Microsoft YaHei" panose="020B0503020204020204" pitchFamily="34" charset="-122"/>
                  </a:rPr>
                  <a:t>，左端点下标</a:t>
                </a:r>
                <a:r>
                  <a:rPr lang="zh-CN" altLang="en-US" sz="2400" dirty="0">
                    <a:latin typeface="Microsoft YaHei" panose="020B0503020204020204" pitchFamily="34" charset="-122"/>
                    <a:ea typeface="Microsoft YaHei" panose="020B0503020204020204" pitchFamily="34" charset="-122"/>
                  </a:rPr>
                  <a:t> </a:t>
                </a:r>
                <a14:m>
                  <m:oMath xmlns:m="http://schemas.openxmlformats.org/officeDocument/2006/math">
                    <m:r>
                      <a:rPr lang="en-US" altLang="zh-CN" sz="2400" i="1">
                        <a:latin typeface="Cambria Math" panose="02040503050406030204" pitchFamily="18" charset="0"/>
                      </a:rPr>
                      <m:t>𝑙</m:t>
                    </m:r>
                  </m:oMath>
                </a14:m>
                <a:r>
                  <a:rPr lang="zh-CN" altLang="zh-CN" sz="2400" dirty="0">
                    <a:latin typeface="Microsoft YaHei" panose="020B0503020204020204" pitchFamily="34" charset="-122"/>
                    <a:ea typeface="Microsoft YaHei" panose="020B0503020204020204" pitchFamily="34" charset="-122"/>
                  </a:rPr>
                  <a:t>，右端点下标</a:t>
                </a:r>
                <a:r>
                  <a:rPr lang="zh-CN" altLang="en-US" sz="2400" dirty="0">
                    <a:latin typeface="Microsoft YaHei" panose="020B0503020204020204" pitchFamily="34" charset="-122"/>
                    <a:ea typeface="Microsoft YaHei" panose="020B0503020204020204" pitchFamily="34" charset="-122"/>
                  </a:rPr>
                  <a:t> </a:t>
                </a:r>
                <a14:m>
                  <m:oMath xmlns:m="http://schemas.openxmlformats.org/officeDocument/2006/math">
                    <m:r>
                      <a:rPr lang="en-US" altLang="zh-CN" sz="2400" i="1">
                        <a:latin typeface="Cambria Math" panose="02040503050406030204" pitchFamily="18" charset="0"/>
                      </a:rPr>
                      <m:t>𝑟</m:t>
                    </m:r>
                  </m:oMath>
                </a14:m>
                <a:r>
                  <a:rPr lang="zh-CN" altLang="zh-CN" sz="2400" dirty="0">
                    <a:latin typeface="Microsoft YaHei" panose="020B0503020204020204" pitchFamily="34" charset="-122"/>
                    <a:ea typeface="Microsoft YaHei" panose="020B0503020204020204" pitchFamily="34" charset="-122"/>
                  </a:rPr>
                  <a:t>，基数</a:t>
                </a:r>
                <a14:m>
                  <m:oMath xmlns:m="http://schemas.openxmlformats.org/officeDocument/2006/math">
                    <m:r>
                      <a:rPr lang="zh-CN" altLang="en-US" sz="2400" b="0" i="0" smtClean="0">
                        <a:latin typeface="Cambria Math" panose="02040503050406030204" pitchFamily="18" charset="0"/>
                      </a:rPr>
                      <m:t> </m:t>
                    </m:r>
                    <m:r>
                      <a:rPr lang="en-US" altLang="zh-CN" sz="2400" i="1">
                        <a:latin typeface="Cambria Math" panose="02040503050406030204" pitchFamily="18" charset="0"/>
                      </a:rPr>
                      <m:t>𝑟𝑎𝑑𝑖𝑥</m:t>
                    </m:r>
                  </m:oMath>
                </a14:m>
                <a:r>
                  <a:rPr lang="zh-CN" altLang="zh-CN" sz="2400" dirty="0">
                    <a:latin typeface="Microsoft YaHei" panose="020B0503020204020204" pitchFamily="34" charset="-122"/>
                    <a:ea typeface="Microsoft YaHei" panose="020B0503020204020204" pitchFamily="34" charset="-122"/>
                  </a:rPr>
                  <a:t>，元组长度</a:t>
                </a:r>
                <a:r>
                  <a:rPr lang="zh-CN" altLang="en-US" sz="2400" dirty="0">
                    <a:latin typeface="Microsoft YaHei" panose="020B0503020204020204" pitchFamily="34" charset="-122"/>
                    <a:ea typeface="Microsoft YaHei" panose="020B0503020204020204" pitchFamily="34" charset="-122"/>
                  </a:rPr>
                  <a:t> </a:t>
                </a:r>
                <a14:m>
                  <m:oMath xmlns:m="http://schemas.openxmlformats.org/officeDocument/2006/math">
                    <m:r>
                      <a:rPr lang="en-US" altLang="zh-CN" sz="2400" i="1">
                        <a:latin typeface="Cambria Math" panose="02040503050406030204" pitchFamily="18" charset="0"/>
                      </a:rPr>
                      <m:t>𝑑</m:t>
                    </m:r>
                  </m:oMath>
                </a14:m>
                <a:endParaRPr lang="en-US" altLang="zh-CN" sz="2400" b="1"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p>
                <a:pPr>
                  <a:lnSpc>
                    <a:spcPct val="110000"/>
                  </a:lnSpc>
                </a:pPr>
                <a:r>
                  <a:rPr lang="zh-CN" altLang="zh-CN" sz="2400" b="1" kern="100" dirty="0">
                    <a:effectLst/>
                    <a:latin typeface="Microsoft YaHei" panose="020B0503020204020204" pitchFamily="34" charset="-122"/>
                    <a:ea typeface="Microsoft YaHei" panose="020B0503020204020204" pitchFamily="34" charset="-122"/>
                    <a:cs typeface="Times New Roman" panose="02020603050405020304" pitchFamily="18" charset="0"/>
                  </a:rPr>
                  <a:t>输出：</a:t>
                </a:r>
                <a:r>
                  <a:rPr lang="zh-CN" altLang="zh-CN" sz="2400" dirty="0">
                    <a:latin typeface="Microsoft YaHei" panose="020B0503020204020204" pitchFamily="34" charset="-122"/>
                    <a:ea typeface="Microsoft YaHei" panose="020B0503020204020204" pitchFamily="34" charset="-122"/>
                  </a:rPr>
                  <a:t>调整</a:t>
                </a:r>
                <a:r>
                  <a:rPr lang="zh-CN" altLang="en-US" sz="2400" dirty="0">
                    <a:latin typeface="Microsoft YaHei" panose="020B0503020204020204" pitchFamily="34" charset="-122"/>
                    <a:ea typeface="Microsoft YaHei" panose="020B0503020204020204" pitchFamily="34" charset="-122"/>
                  </a:rPr>
                  <a:t> </a:t>
                </a:r>
                <a14:m>
                  <m:oMath xmlns:m="http://schemas.openxmlformats.org/officeDocument/2006/math">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𝑎</m:t>
                        </m:r>
                      </m:e>
                      <m:sub>
                        <m:r>
                          <a:rPr lang="en-US" altLang="zh-CN" sz="2400" i="1">
                            <a:latin typeface="Cambria Math" panose="02040503050406030204" pitchFamily="18" charset="0"/>
                          </a:rPr>
                          <m:t>𝑙</m:t>
                        </m:r>
                      </m:sub>
                    </m:sSub>
                    <m:r>
                      <a:rPr lang="en-US" altLang="zh-CN" sz="2400" i="1">
                        <a:latin typeface="Cambria Math" panose="02040503050406030204" pitchFamily="18" charset="0"/>
                      </a:rPr>
                      <m:t>,</m:t>
                    </m:r>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𝑎</m:t>
                        </m:r>
                      </m:e>
                      <m:sub>
                        <m:r>
                          <a:rPr lang="en-US" altLang="zh-CN" sz="2400" i="1">
                            <a:latin typeface="Cambria Math" panose="02040503050406030204" pitchFamily="18" charset="0"/>
                          </a:rPr>
                          <m:t>𝑙</m:t>
                        </m:r>
                        <m:r>
                          <a:rPr lang="en-US" altLang="zh-CN" sz="2400" i="1">
                            <a:latin typeface="Cambria Math" panose="02040503050406030204" pitchFamily="18" charset="0"/>
                          </a:rPr>
                          <m:t>+1</m:t>
                        </m:r>
                      </m:sub>
                    </m:sSub>
                    <m:r>
                      <a:rPr lang="en-US" altLang="zh-CN" sz="2400" i="1">
                        <a:latin typeface="Cambria Math" panose="02040503050406030204" pitchFamily="18" charset="0"/>
                      </a:rPr>
                      <m:t>,…,</m:t>
                    </m:r>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𝑎</m:t>
                        </m:r>
                      </m:e>
                      <m:sub>
                        <m:r>
                          <a:rPr lang="en-US" altLang="zh-CN" sz="2400" i="1">
                            <a:latin typeface="Cambria Math" panose="02040503050406030204" pitchFamily="18" charset="0"/>
                          </a:rPr>
                          <m:t>𝑟</m:t>
                        </m:r>
                      </m:sub>
                    </m:sSub>
                  </m:oMath>
                </a14:m>
                <a:r>
                  <a:rPr lang="zh-CN" altLang="en-US" sz="2400" dirty="0">
                    <a:latin typeface="Microsoft YaHei" panose="020B0503020204020204" pitchFamily="34" charset="-122"/>
                    <a:ea typeface="Microsoft YaHei" panose="020B0503020204020204" pitchFamily="34" charset="-122"/>
                  </a:rPr>
                  <a:t> </a:t>
                </a:r>
                <a:r>
                  <a:rPr lang="zh-CN" altLang="zh-CN" sz="2400" dirty="0">
                    <a:latin typeface="Microsoft YaHei" panose="020B0503020204020204" pitchFamily="34" charset="-122"/>
                    <a:ea typeface="Microsoft YaHei" panose="020B0503020204020204" pitchFamily="34" charset="-122"/>
                  </a:rPr>
                  <a:t>元素顺序，使元素按照计数位</a:t>
                </a:r>
                <a:r>
                  <a:rPr lang="zh-CN" altLang="en-US" sz="2400" dirty="0">
                    <a:latin typeface="Microsoft YaHei" panose="020B0503020204020204" pitchFamily="34" charset="-122"/>
                    <a:ea typeface="Microsoft YaHei" panose="020B0503020204020204" pitchFamily="34" charset="-122"/>
                  </a:rPr>
                  <a:t> </a:t>
                </a:r>
                <a14:m>
                  <m:oMath xmlns:m="http://schemas.openxmlformats.org/officeDocument/2006/math">
                    <m:r>
                      <a:rPr lang="en-US" altLang="zh-CN" sz="2400" i="1">
                        <a:latin typeface="Cambria Math" panose="02040503050406030204" pitchFamily="18" charset="0"/>
                      </a:rPr>
                      <m:t>𝑘</m:t>
                    </m:r>
                    <m:r>
                      <a:rPr lang="zh-CN" altLang="en-US" sz="2400" b="0" i="1" smtClean="0">
                        <a:latin typeface="Cambria Math" panose="02040503050406030204" pitchFamily="18" charset="0"/>
                      </a:rPr>
                      <m:t> </m:t>
                    </m:r>
                  </m:oMath>
                </a14:m>
                <a:r>
                  <a:rPr lang="zh-CN" altLang="zh-CN" sz="2400" dirty="0">
                    <a:latin typeface="Microsoft YaHei" panose="020B0503020204020204" pitchFamily="34" charset="-122"/>
                    <a:ea typeface="Microsoft YaHei" panose="020B0503020204020204" pitchFamily="34" charset="-122"/>
                  </a:rPr>
                  <a:t>非递减顺序排列</a:t>
                </a:r>
                <a:r>
                  <a:rPr lang="zh-CN" altLang="zh-CN" sz="2400" dirty="0">
                    <a:effectLst/>
                    <a:latin typeface="Microsoft YaHei" panose="020B0503020204020204" pitchFamily="34" charset="-122"/>
                    <a:ea typeface="Microsoft YaHei" panose="020B0503020204020204" pitchFamily="34" charset="-122"/>
                  </a:rPr>
                  <a:t> </a:t>
                </a:r>
                <a:endParaRPr lang="en-US" altLang="zh-CN" sz="2400" dirty="0">
                  <a:latin typeface="Microsoft YaHei" panose="020B0503020204020204" pitchFamily="34" charset="-122"/>
                  <a:ea typeface="Microsoft YaHei" panose="020B0503020204020204" pitchFamily="34" charset="-122"/>
                </a:endParaRPr>
              </a:p>
            </p:txBody>
          </p:sp>
        </mc:Choice>
        <mc:Fallback xmlns="">
          <p:sp>
            <p:nvSpPr>
              <p:cNvPr id="10" name="内容占位符 4">
                <a:extLst>
                  <a:ext uri="{FF2B5EF4-FFF2-40B4-BE49-F238E27FC236}">
                    <a16:creationId xmlns:a16="http://schemas.microsoft.com/office/drawing/2014/main" id="{326DC0FE-B019-62C0-D876-B8A27785091C}"/>
                  </a:ext>
                </a:extLst>
              </p:cNvPr>
              <p:cNvSpPr>
                <a:spLocks noGrp="1" noRot="1" noChangeAspect="1" noMove="1" noResize="1" noEditPoints="1" noAdjustHandles="1" noChangeArrowheads="1" noChangeShapeType="1" noTextEdit="1"/>
              </p:cNvSpPr>
              <p:nvPr>
                <p:ph idx="11"/>
              </p:nvPr>
            </p:nvSpPr>
            <p:spPr>
              <a:xfrm>
                <a:off x="568337" y="1377650"/>
                <a:ext cx="11055325" cy="5057775"/>
              </a:xfrm>
              <a:blipFill>
                <a:blip r:embed="rId3"/>
                <a:stretch>
                  <a:fillRect l="-803" t="-752"/>
                </a:stretch>
              </a:blipFill>
              <a:ln>
                <a:noFill/>
                <a:prstDash val="dash"/>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graphicFrame>
            <p:nvGraphicFramePr>
              <p:cNvPr id="5" name="表格 4">
                <a:extLst>
                  <a:ext uri="{FF2B5EF4-FFF2-40B4-BE49-F238E27FC236}">
                    <a16:creationId xmlns:a16="http://schemas.microsoft.com/office/drawing/2014/main" id="{015D1CA8-484A-9A26-A5E0-49BF697B40A5}"/>
                  </a:ext>
                </a:extLst>
              </p:cNvPr>
              <p:cNvGraphicFramePr>
                <a:graphicFrameLocks noGrp="1"/>
              </p:cNvGraphicFramePr>
              <p:nvPr/>
            </p:nvGraphicFramePr>
            <p:xfrm>
              <a:off x="2728766" y="3429000"/>
              <a:ext cx="6734466" cy="1559745"/>
            </p:xfrm>
            <a:graphic>
              <a:graphicData uri="http://schemas.openxmlformats.org/drawingml/2006/table">
                <a:tbl>
                  <a:tblPr firstRow="1" firstCol="1" bandRow="1"/>
                  <a:tblGrid>
                    <a:gridCol w="380263">
                      <a:extLst>
                        <a:ext uri="{9D8B030D-6E8A-4147-A177-3AD203B41FA5}">
                          <a16:colId xmlns:a16="http://schemas.microsoft.com/office/drawing/2014/main" val="501202518"/>
                        </a:ext>
                      </a:extLst>
                    </a:gridCol>
                    <a:gridCol w="6354203">
                      <a:extLst>
                        <a:ext uri="{9D8B030D-6E8A-4147-A177-3AD203B41FA5}">
                          <a16:colId xmlns:a16="http://schemas.microsoft.com/office/drawing/2014/main" val="4030550908"/>
                        </a:ext>
                      </a:extLst>
                    </a:gridCol>
                  </a:tblGrid>
                  <a:tr h="519915">
                    <a:tc>
                      <a:txBody>
                        <a:bodyPr/>
                        <a:lstStyle/>
                        <a:p>
                          <a:pPr indent="127000" algn="just">
                            <a:lnSpc>
                              <a:spcPct val="150000"/>
                            </a:lnSpc>
                          </a:pPr>
                          <a:r>
                            <a:rPr lang="en-US" sz="2400" kern="100">
                              <a:effectLst/>
                              <a:latin typeface="Courier New" panose="02070309020205020404" pitchFamily="49" charset="0"/>
                              <a:ea typeface="楷体_GB2312"/>
                              <a:cs typeface="Times New Roman" panose="02020603050405020304" pitchFamily="18" charset="0"/>
                            </a:rPr>
                            <a:t>1</a:t>
                          </a:r>
                          <a:endParaRPr lang="zh-CN" sz="2400" kern="100">
                            <a:effectLst/>
                            <a:latin typeface="Times New Roman" panose="02020603050405020304" pitchFamily="18" charset="0"/>
                            <a:ea typeface="宋体" panose="02010600030101010101" pitchFamily="2" charset="-122"/>
                          </a:endParaRPr>
                        </a:p>
                      </a:txBody>
                      <a:tcPr marL="68580" marR="68580" marT="0" marB="0">
                        <a:lnL>
                          <a:noFill/>
                        </a:lnL>
                        <a:lnR>
                          <a:noFill/>
                        </a:lnR>
                        <a:lnT>
                          <a:noFill/>
                        </a:lnT>
                        <a:lnB>
                          <a:noFill/>
                        </a:lnB>
                      </a:tcPr>
                    </a:tc>
                    <a:tc>
                      <a:txBody>
                        <a:bodyPr/>
                        <a:lstStyle/>
                        <a:p>
                          <a:pPr indent="127000" algn="just">
                            <a:lnSpc>
                              <a:spcPct val="150000"/>
                            </a:lnSpc>
                          </a:pPr>
                          <a14:m>
                            <m:oMath xmlns:m="http://schemas.openxmlformats.org/officeDocument/2006/math">
                              <m:r>
                                <a:rPr lang="en-US" sz="2400" b="1" i="1" kern="100">
                                  <a:effectLst/>
                                  <a:latin typeface="Cambria Math" panose="02040503050406030204" pitchFamily="18" charset="0"/>
                                  <a:ea typeface="楷体_GB2312"/>
                                </a:rPr>
                                <m:t>𝐟𝐨𝐫</m:t>
                              </m:r>
                              <m:r>
                                <a:rPr lang="en-US" sz="2400" i="1" kern="100">
                                  <a:effectLst/>
                                  <a:latin typeface="Cambria Math" panose="02040503050406030204" pitchFamily="18" charset="0"/>
                                  <a:ea typeface="楷体_GB2312"/>
                                </a:rPr>
                                <m:t> </m:t>
                              </m:r>
                              <m:r>
                                <a:rPr lang="en-US" sz="2400" i="1" kern="100">
                                  <a:effectLst/>
                                  <a:latin typeface="Cambria Math" panose="02040503050406030204" pitchFamily="18" charset="0"/>
                                  <a:ea typeface="楷体_GB2312"/>
                                </a:rPr>
                                <m:t>𝑖</m:t>
                              </m:r>
                              <m:r>
                                <a:rPr lang="zh-CN" sz="2400" i="1" kern="100">
                                  <a:effectLst/>
                                  <a:latin typeface="Cambria Math" panose="02040503050406030204" pitchFamily="18" charset="0"/>
                                  <a:ea typeface="楷体_GB2312"/>
                                </a:rPr>
                                <m:t>←</m:t>
                              </m:r>
                              <m:r>
                                <a:rPr lang="en-US" sz="2400" i="1" kern="100">
                                  <a:effectLst/>
                                  <a:latin typeface="Cambria Math" panose="02040503050406030204" pitchFamily="18" charset="0"/>
                                  <a:ea typeface="楷体_GB2312"/>
                                </a:rPr>
                                <m:t>𝑑</m:t>
                              </m:r>
                              <m:r>
                                <a:rPr lang="en-US" sz="2400" i="1" kern="100">
                                  <a:effectLst/>
                                  <a:latin typeface="Cambria Math" panose="02040503050406030204" pitchFamily="18" charset="0"/>
                                  <a:ea typeface="楷体_GB2312"/>
                                </a:rPr>
                                <m:t> </m:t>
                              </m:r>
                              <m:r>
                                <a:rPr lang="en-US" sz="2400" b="1" i="1" kern="100">
                                  <a:effectLst/>
                                  <a:latin typeface="Cambria Math" panose="02040503050406030204" pitchFamily="18" charset="0"/>
                                  <a:ea typeface="楷体_GB2312"/>
                                </a:rPr>
                                <m:t>𝐝𝐨𝐰𝐧𝐭𝐨</m:t>
                              </m:r>
                              <m:r>
                                <a:rPr lang="en-US" sz="2400" i="1" kern="100">
                                  <a:effectLst/>
                                  <a:latin typeface="Cambria Math" panose="02040503050406030204" pitchFamily="18" charset="0"/>
                                  <a:ea typeface="楷体_GB2312"/>
                                </a:rPr>
                                <m:t> 1 </m:t>
                              </m:r>
                              <m:r>
                                <a:rPr lang="en-US" sz="2400" b="1" i="1" kern="100">
                                  <a:effectLst/>
                                  <a:latin typeface="Cambria Math" panose="02040503050406030204" pitchFamily="18" charset="0"/>
                                  <a:ea typeface="楷体_GB2312"/>
                                </a:rPr>
                                <m:t>𝐝𝐨</m:t>
                              </m:r>
                            </m:oMath>
                          </a14:m>
                          <a:r>
                            <a:rPr lang="en-US" sz="2400" kern="100">
                              <a:effectLst/>
                              <a:latin typeface="Courier New" panose="02070309020205020404" pitchFamily="49" charset="0"/>
                              <a:ea typeface="楷体_GB2312"/>
                              <a:cs typeface="Times New Roman" panose="02020603050405020304" pitchFamily="18" charset="0"/>
                            </a:rPr>
                            <a:t> </a:t>
                          </a:r>
                          <a:endParaRPr lang="zh-CN" sz="2400" kern="100">
                            <a:effectLst/>
                            <a:latin typeface="Times New Roman" panose="02020603050405020304" pitchFamily="18" charset="0"/>
                            <a:ea typeface="宋体" panose="02010600030101010101" pitchFamily="2" charset="-122"/>
                          </a:endParaRPr>
                        </a:p>
                      </a:txBody>
                      <a:tcPr marL="68580" marR="68580" marT="0" marB="0">
                        <a:lnL>
                          <a:noFill/>
                        </a:lnL>
                        <a:lnR>
                          <a:noFill/>
                        </a:lnR>
                        <a:lnT>
                          <a:noFill/>
                        </a:lnT>
                        <a:lnB>
                          <a:noFill/>
                        </a:lnB>
                      </a:tcPr>
                    </a:tc>
                    <a:extLst>
                      <a:ext uri="{0D108BD9-81ED-4DB2-BD59-A6C34878D82A}">
                        <a16:rowId xmlns:a16="http://schemas.microsoft.com/office/drawing/2014/main" val="2526278519"/>
                      </a:ext>
                    </a:extLst>
                  </a:tr>
                  <a:tr h="519915">
                    <a:tc>
                      <a:txBody>
                        <a:bodyPr/>
                        <a:lstStyle/>
                        <a:p>
                          <a:pPr indent="127000" algn="just">
                            <a:lnSpc>
                              <a:spcPct val="150000"/>
                            </a:lnSpc>
                          </a:pPr>
                          <a:r>
                            <a:rPr lang="en-US" sz="2400" kern="100">
                              <a:effectLst/>
                              <a:latin typeface="Courier New" panose="02070309020205020404" pitchFamily="49" charset="0"/>
                              <a:ea typeface="楷体_GB2312"/>
                              <a:cs typeface="Times New Roman" panose="02020603050405020304" pitchFamily="18" charset="0"/>
                            </a:rPr>
                            <a:t>2</a:t>
                          </a:r>
                          <a:endParaRPr lang="zh-CN" sz="2400" kern="100">
                            <a:effectLst/>
                            <a:latin typeface="Times New Roman" panose="02020603050405020304" pitchFamily="18" charset="0"/>
                            <a:ea typeface="宋体" panose="02010600030101010101" pitchFamily="2" charset="-122"/>
                          </a:endParaRPr>
                        </a:p>
                      </a:txBody>
                      <a:tcPr marL="68580" marR="68580" marT="0" marB="0">
                        <a:lnL>
                          <a:noFill/>
                        </a:lnL>
                        <a:lnR>
                          <a:noFill/>
                        </a:lnR>
                        <a:lnT>
                          <a:noFill/>
                        </a:lnT>
                        <a:lnB>
                          <a:noFill/>
                        </a:lnB>
                      </a:tcPr>
                    </a:tc>
                    <a:tc>
                      <a:txBody>
                        <a:bodyPr/>
                        <a:lstStyle/>
                        <a:p>
                          <a:pPr indent="127000" algn="just">
                            <a:lnSpc>
                              <a:spcPct val="150000"/>
                            </a:lnSpc>
                          </a:pPr>
                          <a14:m>
                            <m:oMath xmlns:m="http://schemas.openxmlformats.org/officeDocument/2006/math">
                              <m:r>
                                <a:rPr lang="en-US" sz="2400" i="1" kern="100">
                                  <a:effectLst/>
                                  <a:latin typeface="Cambria Math" panose="02040503050406030204" pitchFamily="18" charset="0"/>
                                  <a:ea typeface="楷体_GB2312"/>
                                </a:rPr>
                                <m:t>|   </m:t>
                              </m:r>
                              <m:r>
                                <m:rPr>
                                  <m:sty m:val="p"/>
                                </m:rPr>
                                <a:rPr lang="en-US" sz="2400" kern="100">
                                  <a:effectLst/>
                                  <a:latin typeface="Cambria Math" panose="02040503050406030204" pitchFamily="18" charset="0"/>
                                  <a:ea typeface="楷体_GB2312"/>
                                </a:rPr>
                                <m:t>CountingSort</m:t>
                              </m:r>
                              <m:r>
                                <a:rPr lang="en-US" sz="2400" kern="100">
                                  <a:effectLst/>
                                  <a:latin typeface="Cambria Math" panose="02040503050406030204" pitchFamily="18" charset="0"/>
                                  <a:ea typeface="楷体_GB2312"/>
                                </a:rPr>
                                <m:t>2</m:t>
                              </m:r>
                              <m:d>
                                <m:dPr>
                                  <m:ctrlPr>
                                    <a:rPr lang="zh-CN" sz="2400" i="1" kern="100">
                                      <a:effectLst/>
                                      <a:latin typeface="Cambria Math" panose="02040503050406030204" pitchFamily="18" charset="0"/>
                                      <a:ea typeface="Cambria Math" panose="02040503050406030204" pitchFamily="18" charset="0"/>
                                    </a:rPr>
                                  </m:ctrlPr>
                                </m:dPr>
                                <m:e>
                                  <m:r>
                                    <a:rPr lang="en-US" sz="2400" i="1" kern="100">
                                      <a:effectLst/>
                                      <a:latin typeface="Cambria Math" panose="02040503050406030204" pitchFamily="18" charset="0"/>
                                      <a:ea typeface="楷体_GB2312"/>
                                    </a:rPr>
                                    <m:t>𝑎</m:t>
                                  </m:r>
                                  <m:r>
                                    <a:rPr lang="en-US" sz="2400" i="1" kern="100">
                                      <a:effectLst/>
                                      <a:latin typeface="Cambria Math" panose="02040503050406030204" pitchFamily="18" charset="0"/>
                                      <a:ea typeface="楷体_GB2312"/>
                                    </a:rPr>
                                    <m:t>,</m:t>
                                  </m:r>
                                  <m:r>
                                    <a:rPr lang="en-US" sz="2400" i="1" kern="100">
                                      <a:effectLst/>
                                      <a:latin typeface="Cambria Math" panose="02040503050406030204" pitchFamily="18" charset="0"/>
                                      <a:ea typeface="楷体_GB2312"/>
                                    </a:rPr>
                                    <m:t>𝑙</m:t>
                                  </m:r>
                                  <m:r>
                                    <a:rPr lang="en-US" sz="2400" i="1" kern="100">
                                      <a:effectLst/>
                                      <a:latin typeface="Cambria Math" panose="02040503050406030204" pitchFamily="18" charset="0"/>
                                      <a:ea typeface="楷体_GB2312"/>
                                    </a:rPr>
                                    <m:t>,</m:t>
                                  </m:r>
                                  <m:r>
                                    <a:rPr lang="en-US" sz="2400" i="1" kern="100">
                                      <a:effectLst/>
                                      <a:latin typeface="Cambria Math" panose="02040503050406030204" pitchFamily="18" charset="0"/>
                                      <a:ea typeface="楷体_GB2312"/>
                                    </a:rPr>
                                    <m:t>𝑟</m:t>
                                  </m:r>
                                  <m:r>
                                    <a:rPr lang="en-US" sz="2400" i="1" kern="100">
                                      <a:effectLst/>
                                      <a:latin typeface="Cambria Math" panose="02040503050406030204" pitchFamily="18" charset="0"/>
                                      <a:ea typeface="楷体_GB2312"/>
                                    </a:rPr>
                                    <m:t>,</m:t>
                                  </m:r>
                                  <m:r>
                                    <a:rPr lang="en-US" sz="2400" i="1" kern="100">
                                      <a:effectLst/>
                                      <a:latin typeface="Cambria Math" panose="02040503050406030204" pitchFamily="18" charset="0"/>
                                      <a:ea typeface="楷体_GB2312"/>
                                    </a:rPr>
                                    <m:t>𝑟𝑎𝑑𝑖𝑥</m:t>
                                  </m:r>
                                  <m:r>
                                    <a:rPr lang="en-US" sz="2400" i="1" kern="100">
                                      <a:effectLst/>
                                      <a:latin typeface="Cambria Math" panose="02040503050406030204" pitchFamily="18" charset="0"/>
                                      <a:ea typeface="楷体_GB2312"/>
                                    </a:rPr>
                                    <m:t>,</m:t>
                                  </m:r>
                                  <m:r>
                                    <a:rPr lang="en-US" sz="2400" i="1" kern="100">
                                      <a:effectLst/>
                                      <a:latin typeface="Cambria Math" panose="02040503050406030204" pitchFamily="18" charset="0"/>
                                      <a:ea typeface="楷体_GB2312"/>
                                    </a:rPr>
                                    <m:t>𝑖</m:t>
                                  </m:r>
                                </m:e>
                              </m:d>
                            </m:oMath>
                          </a14:m>
                          <a:r>
                            <a:rPr lang="en-US" sz="2400" kern="100" dirty="0">
                              <a:effectLst/>
                              <a:latin typeface="Courier New" panose="02070309020205020404" pitchFamily="49" charset="0"/>
                              <a:ea typeface="楷体_GB2312"/>
                              <a:cs typeface="Times New Roman" panose="02020603050405020304" pitchFamily="18" charset="0"/>
                            </a:rPr>
                            <a:t> </a:t>
                          </a:r>
                          <a:endParaRPr lang="zh-CN" sz="2400" kern="100" dirty="0">
                            <a:effectLst/>
                            <a:latin typeface="Times New Roman" panose="02020603050405020304" pitchFamily="18" charset="0"/>
                            <a:ea typeface="宋体" panose="02010600030101010101" pitchFamily="2" charset="-122"/>
                          </a:endParaRPr>
                        </a:p>
                      </a:txBody>
                      <a:tcPr marL="68580" marR="68580" marT="0" marB="0">
                        <a:lnL>
                          <a:noFill/>
                        </a:lnL>
                        <a:lnR>
                          <a:noFill/>
                        </a:lnR>
                        <a:lnT>
                          <a:noFill/>
                        </a:lnT>
                        <a:lnB>
                          <a:noFill/>
                        </a:lnB>
                      </a:tcPr>
                    </a:tc>
                    <a:extLst>
                      <a:ext uri="{0D108BD9-81ED-4DB2-BD59-A6C34878D82A}">
                        <a16:rowId xmlns:a16="http://schemas.microsoft.com/office/drawing/2014/main" val="3286990154"/>
                      </a:ext>
                    </a:extLst>
                  </a:tr>
                  <a:tr h="519915">
                    <a:tc>
                      <a:txBody>
                        <a:bodyPr/>
                        <a:lstStyle/>
                        <a:p>
                          <a:pPr indent="127000" algn="just">
                            <a:lnSpc>
                              <a:spcPct val="150000"/>
                            </a:lnSpc>
                          </a:pPr>
                          <a:r>
                            <a:rPr lang="en-US" sz="2400" kern="100">
                              <a:effectLst/>
                              <a:latin typeface="Courier New" panose="02070309020205020404" pitchFamily="49" charset="0"/>
                              <a:ea typeface="楷体_GB2312"/>
                              <a:cs typeface="Times New Roman" panose="02020603050405020304" pitchFamily="18" charset="0"/>
                            </a:rPr>
                            <a:t>3</a:t>
                          </a:r>
                          <a:endParaRPr lang="zh-CN" sz="2400" kern="100">
                            <a:effectLst/>
                            <a:latin typeface="Times New Roman" panose="02020603050405020304" pitchFamily="18" charset="0"/>
                            <a:ea typeface="宋体" panose="02010600030101010101" pitchFamily="2" charset="-122"/>
                          </a:endParaRPr>
                        </a:p>
                      </a:txBody>
                      <a:tcPr marL="68580" marR="68580" marT="0" marB="0">
                        <a:lnL>
                          <a:noFill/>
                        </a:lnL>
                        <a:lnR>
                          <a:noFill/>
                        </a:lnR>
                        <a:lnT>
                          <a:noFill/>
                        </a:lnT>
                        <a:lnB>
                          <a:noFill/>
                        </a:lnB>
                      </a:tcPr>
                    </a:tc>
                    <a:tc>
                      <a:txBody>
                        <a:bodyPr/>
                        <a:lstStyle/>
                        <a:p>
                          <a:pPr indent="127000" algn="just">
                            <a:lnSpc>
                              <a:spcPct val="150000"/>
                            </a:lnSpc>
                          </a:pPr>
                          <a14:m>
                            <m:oMath xmlns:m="http://schemas.openxmlformats.org/officeDocument/2006/math">
                              <m:r>
                                <a:rPr lang="en-US" sz="2400" b="1" i="1" kern="100">
                                  <a:effectLst/>
                                  <a:latin typeface="Cambria Math" panose="02040503050406030204" pitchFamily="18" charset="0"/>
                                  <a:ea typeface="楷体_GB2312"/>
                                </a:rPr>
                                <m:t>𝐞𝐧𝐝</m:t>
                              </m:r>
                            </m:oMath>
                          </a14:m>
                          <a:r>
                            <a:rPr lang="en-US" sz="2400" b="1" kern="100" dirty="0">
                              <a:effectLst/>
                              <a:latin typeface="Courier New" panose="02070309020205020404" pitchFamily="49" charset="0"/>
                              <a:ea typeface="楷体_GB2312"/>
                              <a:cs typeface="Times New Roman" panose="02020603050405020304" pitchFamily="18" charset="0"/>
                            </a:rPr>
                            <a:t> </a:t>
                          </a:r>
                          <a:endParaRPr lang="zh-CN" sz="2400" kern="100" dirty="0">
                            <a:effectLst/>
                            <a:latin typeface="Times New Roman" panose="02020603050405020304" pitchFamily="18" charset="0"/>
                            <a:ea typeface="宋体" panose="02010600030101010101" pitchFamily="2" charset="-122"/>
                          </a:endParaRPr>
                        </a:p>
                      </a:txBody>
                      <a:tcPr marL="68580" marR="68580" marT="0" marB="0">
                        <a:lnL>
                          <a:noFill/>
                        </a:lnL>
                        <a:lnR>
                          <a:noFill/>
                        </a:lnR>
                        <a:lnT>
                          <a:noFill/>
                        </a:lnT>
                        <a:lnB>
                          <a:noFill/>
                        </a:lnB>
                      </a:tcPr>
                    </a:tc>
                    <a:extLst>
                      <a:ext uri="{0D108BD9-81ED-4DB2-BD59-A6C34878D82A}">
                        <a16:rowId xmlns:a16="http://schemas.microsoft.com/office/drawing/2014/main" val="3817105579"/>
                      </a:ext>
                    </a:extLst>
                  </a:tr>
                </a:tbl>
              </a:graphicData>
            </a:graphic>
          </p:graphicFrame>
        </mc:Choice>
        <mc:Fallback xmlns="">
          <p:graphicFrame>
            <p:nvGraphicFramePr>
              <p:cNvPr id="5" name="表格 4">
                <a:extLst>
                  <a:ext uri="{FF2B5EF4-FFF2-40B4-BE49-F238E27FC236}">
                    <a16:creationId xmlns:a16="http://schemas.microsoft.com/office/drawing/2014/main" id="{015D1CA8-484A-9A26-A5E0-49BF697B40A5}"/>
                  </a:ext>
                </a:extLst>
              </p:cNvPr>
              <p:cNvGraphicFramePr>
                <a:graphicFrameLocks noGrp="1"/>
              </p:cNvGraphicFramePr>
              <p:nvPr>
                <p:extLst>
                  <p:ext uri="{D42A27DB-BD31-4B8C-83A1-F6EECF244321}">
                    <p14:modId xmlns:p14="http://schemas.microsoft.com/office/powerpoint/2010/main" val="795700553"/>
                  </p:ext>
                </p:extLst>
              </p:nvPr>
            </p:nvGraphicFramePr>
            <p:xfrm>
              <a:off x="2728766" y="3429000"/>
              <a:ext cx="6734466" cy="1559745"/>
            </p:xfrm>
            <a:graphic>
              <a:graphicData uri="http://schemas.openxmlformats.org/drawingml/2006/table">
                <a:tbl>
                  <a:tblPr firstRow="1" firstCol="1" bandRow="1"/>
                  <a:tblGrid>
                    <a:gridCol w="380263">
                      <a:extLst>
                        <a:ext uri="{9D8B030D-6E8A-4147-A177-3AD203B41FA5}">
                          <a16:colId xmlns:a16="http://schemas.microsoft.com/office/drawing/2014/main" val="501202518"/>
                        </a:ext>
                      </a:extLst>
                    </a:gridCol>
                    <a:gridCol w="6354203">
                      <a:extLst>
                        <a:ext uri="{9D8B030D-6E8A-4147-A177-3AD203B41FA5}">
                          <a16:colId xmlns:a16="http://schemas.microsoft.com/office/drawing/2014/main" val="4030550908"/>
                        </a:ext>
                      </a:extLst>
                    </a:gridCol>
                  </a:tblGrid>
                  <a:tr h="519915">
                    <a:tc>
                      <a:txBody>
                        <a:bodyPr/>
                        <a:lstStyle/>
                        <a:p>
                          <a:pPr indent="127000" algn="just">
                            <a:lnSpc>
                              <a:spcPct val="150000"/>
                            </a:lnSpc>
                          </a:pPr>
                          <a:r>
                            <a:rPr lang="en-US" sz="2400" kern="100">
                              <a:effectLst/>
                              <a:latin typeface="Courier New" panose="02070309020205020404" pitchFamily="49" charset="0"/>
                              <a:ea typeface="楷体_GB2312"/>
                              <a:cs typeface="Times New Roman" panose="02020603050405020304" pitchFamily="18" charset="0"/>
                            </a:rPr>
                            <a:t>1</a:t>
                          </a:r>
                          <a:endParaRPr lang="zh-CN" sz="2400" kern="100">
                            <a:effectLst/>
                            <a:latin typeface="Times New Roman" panose="02020603050405020304" pitchFamily="18" charset="0"/>
                            <a:ea typeface="宋体" panose="02010600030101010101" pitchFamily="2" charset="-122"/>
                          </a:endParaRPr>
                        </a:p>
                      </a:txBody>
                      <a:tcPr marL="68580" marR="68580" marT="0" marB="0">
                        <a:lnL>
                          <a:noFill/>
                        </a:lnL>
                        <a:lnR>
                          <a:noFill/>
                        </a:lnR>
                        <a:lnT>
                          <a:noFill/>
                        </a:lnT>
                        <a:lnB>
                          <a:noFill/>
                        </a:lnB>
                      </a:tcPr>
                    </a:tc>
                    <a:tc>
                      <a:txBody>
                        <a:bodyPr/>
                        <a:lstStyle/>
                        <a:p>
                          <a:endParaRPr lang="zh-CN"/>
                        </a:p>
                      </a:txBody>
                      <a:tcPr marL="68580" marR="68580" marT="0" marB="0">
                        <a:lnL>
                          <a:noFill/>
                        </a:lnL>
                        <a:lnR>
                          <a:noFill/>
                        </a:lnR>
                        <a:lnT>
                          <a:noFill/>
                        </a:lnT>
                        <a:lnB>
                          <a:noFill/>
                        </a:lnB>
                        <a:blipFill>
                          <a:blip r:embed="rId4"/>
                          <a:stretch>
                            <a:fillRect l="-5976" t="-2439" b="-234146"/>
                          </a:stretch>
                        </a:blipFill>
                      </a:tcPr>
                    </a:tc>
                    <a:extLst>
                      <a:ext uri="{0D108BD9-81ED-4DB2-BD59-A6C34878D82A}">
                        <a16:rowId xmlns:a16="http://schemas.microsoft.com/office/drawing/2014/main" val="2526278519"/>
                      </a:ext>
                    </a:extLst>
                  </a:tr>
                  <a:tr h="519915">
                    <a:tc>
                      <a:txBody>
                        <a:bodyPr/>
                        <a:lstStyle/>
                        <a:p>
                          <a:pPr indent="127000" algn="just">
                            <a:lnSpc>
                              <a:spcPct val="150000"/>
                            </a:lnSpc>
                          </a:pPr>
                          <a:r>
                            <a:rPr lang="en-US" sz="2400" kern="100">
                              <a:effectLst/>
                              <a:latin typeface="Courier New" panose="02070309020205020404" pitchFamily="49" charset="0"/>
                              <a:ea typeface="楷体_GB2312"/>
                              <a:cs typeface="Times New Roman" panose="02020603050405020304" pitchFamily="18" charset="0"/>
                            </a:rPr>
                            <a:t>2</a:t>
                          </a:r>
                          <a:endParaRPr lang="zh-CN" sz="2400" kern="100">
                            <a:effectLst/>
                            <a:latin typeface="Times New Roman" panose="02020603050405020304" pitchFamily="18" charset="0"/>
                            <a:ea typeface="宋体" panose="02010600030101010101" pitchFamily="2" charset="-122"/>
                          </a:endParaRPr>
                        </a:p>
                      </a:txBody>
                      <a:tcPr marL="68580" marR="68580" marT="0" marB="0">
                        <a:lnL>
                          <a:noFill/>
                        </a:lnL>
                        <a:lnR>
                          <a:noFill/>
                        </a:lnR>
                        <a:lnT>
                          <a:noFill/>
                        </a:lnT>
                        <a:lnB>
                          <a:noFill/>
                        </a:lnB>
                      </a:tcPr>
                    </a:tc>
                    <a:tc>
                      <a:txBody>
                        <a:bodyPr/>
                        <a:lstStyle/>
                        <a:p>
                          <a:endParaRPr lang="zh-CN"/>
                        </a:p>
                      </a:txBody>
                      <a:tcPr marL="68580" marR="68580" marT="0" marB="0">
                        <a:lnL>
                          <a:noFill/>
                        </a:lnL>
                        <a:lnR>
                          <a:noFill/>
                        </a:lnR>
                        <a:lnT>
                          <a:noFill/>
                        </a:lnT>
                        <a:lnB>
                          <a:noFill/>
                        </a:lnB>
                        <a:blipFill>
                          <a:blip r:embed="rId4"/>
                          <a:stretch>
                            <a:fillRect l="-5976" t="-102439" b="-134146"/>
                          </a:stretch>
                        </a:blipFill>
                      </a:tcPr>
                    </a:tc>
                    <a:extLst>
                      <a:ext uri="{0D108BD9-81ED-4DB2-BD59-A6C34878D82A}">
                        <a16:rowId xmlns:a16="http://schemas.microsoft.com/office/drawing/2014/main" val="3286990154"/>
                      </a:ext>
                    </a:extLst>
                  </a:tr>
                  <a:tr h="519915">
                    <a:tc>
                      <a:txBody>
                        <a:bodyPr/>
                        <a:lstStyle/>
                        <a:p>
                          <a:pPr indent="127000" algn="just">
                            <a:lnSpc>
                              <a:spcPct val="150000"/>
                            </a:lnSpc>
                          </a:pPr>
                          <a:r>
                            <a:rPr lang="en-US" sz="2400" kern="100">
                              <a:effectLst/>
                              <a:latin typeface="Courier New" panose="02070309020205020404" pitchFamily="49" charset="0"/>
                              <a:ea typeface="楷体_GB2312"/>
                              <a:cs typeface="Times New Roman" panose="02020603050405020304" pitchFamily="18" charset="0"/>
                            </a:rPr>
                            <a:t>3</a:t>
                          </a:r>
                          <a:endParaRPr lang="zh-CN" sz="2400" kern="100">
                            <a:effectLst/>
                            <a:latin typeface="Times New Roman" panose="02020603050405020304" pitchFamily="18" charset="0"/>
                            <a:ea typeface="宋体" panose="02010600030101010101" pitchFamily="2" charset="-122"/>
                          </a:endParaRPr>
                        </a:p>
                      </a:txBody>
                      <a:tcPr marL="68580" marR="68580" marT="0" marB="0">
                        <a:lnL>
                          <a:noFill/>
                        </a:lnL>
                        <a:lnR>
                          <a:noFill/>
                        </a:lnR>
                        <a:lnT>
                          <a:noFill/>
                        </a:lnT>
                        <a:lnB>
                          <a:noFill/>
                        </a:lnB>
                      </a:tcPr>
                    </a:tc>
                    <a:tc>
                      <a:txBody>
                        <a:bodyPr/>
                        <a:lstStyle/>
                        <a:p>
                          <a:endParaRPr lang="zh-CN"/>
                        </a:p>
                      </a:txBody>
                      <a:tcPr marL="68580" marR="68580" marT="0" marB="0">
                        <a:lnL>
                          <a:noFill/>
                        </a:lnL>
                        <a:lnR>
                          <a:noFill/>
                        </a:lnR>
                        <a:lnT>
                          <a:noFill/>
                        </a:lnT>
                        <a:lnB>
                          <a:noFill/>
                        </a:lnB>
                        <a:blipFill>
                          <a:blip r:embed="rId4"/>
                          <a:stretch>
                            <a:fillRect l="-5976" t="-202439" b="-34146"/>
                          </a:stretch>
                        </a:blipFill>
                      </a:tcPr>
                    </a:tc>
                    <a:extLst>
                      <a:ext uri="{0D108BD9-81ED-4DB2-BD59-A6C34878D82A}">
                        <a16:rowId xmlns:a16="http://schemas.microsoft.com/office/drawing/2014/main" val="3817105579"/>
                      </a:ext>
                    </a:extLst>
                  </a:tr>
                </a:tbl>
              </a:graphicData>
            </a:graphic>
          </p:graphicFrame>
        </mc:Fallback>
      </mc:AlternateContent>
    </p:spTree>
    <p:extLst>
      <p:ext uri="{BB962C8B-B14F-4D97-AF65-F5344CB8AC3E}">
        <p14:creationId xmlns:p14="http://schemas.microsoft.com/office/powerpoint/2010/main" val="3443416006"/>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基数排序性能分析</a:t>
            </a:r>
          </a:p>
        </p:txBody>
      </p:sp>
      <p:sp>
        <p:nvSpPr>
          <p:cNvPr id="3" name="副标题 2"/>
          <p:cNvSpPr>
            <a:spLocks noGrp="1"/>
          </p:cNvSpPr>
          <p:nvPr>
            <p:ph type="subTitle" idx="1"/>
          </p:nvPr>
        </p:nvSpPr>
        <p:spPr/>
        <p:txBody>
          <a:bodyPr/>
          <a:lstStyle/>
          <a:p>
            <a:r>
              <a:rPr lang="en-US" altLang="zh-CN" dirty="0"/>
              <a:t>10.7.2</a:t>
            </a:r>
            <a:r>
              <a:rPr lang="zh-CN" altLang="en-US" dirty="0"/>
              <a:t> 基数排序</a:t>
            </a:r>
          </a:p>
        </p:txBody>
      </p:sp>
      <p:sp>
        <p:nvSpPr>
          <p:cNvPr id="4" name="文本占位符 3"/>
          <p:cNvSpPr>
            <a:spLocks noGrp="1"/>
          </p:cNvSpPr>
          <p:nvPr>
            <p:ph type="body" idx="10"/>
          </p:nvPr>
        </p:nvSpPr>
        <p:spPr/>
        <p:txBody>
          <a:bodyPr/>
          <a:lstStyle/>
          <a:p>
            <a:r>
              <a:rPr lang="zh-CN" altLang="en-US" dirty="0"/>
              <a:t>数据结构</a:t>
            </a:r>
          </a:p>
        </p:txBody>
      </p:sp>
      <mc:AlternateContent xmlns:mc="http://schemas.openxmlformats.org/markup-compatibility/2006" xmlns:a14="http://schemas.microsoft.com/office/drawing/2010/main">
        <mc:Choice Requires="a14">
          <p:sp>
            <p:nvSpPr>
              <p:cNvPr id="8" name="内容占位符 4">
                <a:extLst>
                  <a:ext uri="{FF2B5EF4-FFF2-40B4-BE49-F238E27FC236}">
                    <a16:creationId xmlns:a16="http://schemas.microsoft.com/office/drawing/2014/main" id="{8B65C46B-408F-2A6D-8831-37A57BB3E7C6}"/>
                  </a:ext>
                </a:extLst>
              </p:cNvPr>
              <p:cNvSpPr>
                <a:spLocks noGrp="1"/>
              </p:cNvSpPr>
              <p:nvPr>
                <p:ph idx="11"/>
              </p:nvPr>
            </p:nvSpPr>
            <p:spPr>
              <a:xfrm>
                <a:off x="584225" y="1349560"/>
                <a:ext cx="11055325" cy="5057775"/>
              </a:xfrm>
              <a:ln>
                <a:noFill/>
                <a:prstDash val="dash"/>
              </a:ln>
            </p:spPr>
            <p:txBody>
              <a:bodyPr>
                <a:noAutofit/>
              </a:bodyPr>
              <a:lstStyle/>
              <a:p>
                <a:pPr>
                  <a:lnSpc>
                    <a:spcPct val="110000"/>
                  </a:lnSpc>
                </a:pPr>
                <a:r>
                  <a:rPr lang="zh-CN" altLang="en-US" sz="2800" b="1" kern="100" dirty="0">
                    <a:latin typeface="Microsoft YaHei" panose="020B0503020204020204" pitchFamily="34" charset="-122"/>
                    <a:ea typeface="Microsoft YaHei" panose="020B0503020204020204" pitchFamily="34" charset="-122"/>
                    <a:cs typeface="Times New Roman" panose="02020603050405020304" pitchFamily="18" charset="0"/>
                  </a:rPr>
                  <a:t>时间复杂度</a:t>
                </a:r>
                <a:r>
                  <a:rPr lang="zh-CN" altLang="en-US" sz="2800" kern="100" dirty="0">
                    <a:latin typeface="Microsoft YaHei" panose="020B0503020204020204" pitchFamily="34" charset="-122"/>
                    <a:ea typeface="Microsoft YaHei" panose="020B0503020204020204" pitchFamily="34" charset="-122"/>
                    <a:cs typeface="Times New Roman" panose="02020603050405020304" pitchFamily="18" charset="0"/>
                  </a:rPr>
                  <a:t>：</a:t>
                </a:r>
                <a:endParaRPr lang="en-US" altLang="zh-CN" sz="2800" kern="100" dirty="0">
                  <a:latin typeface="Microsoft YaHei" panose="020B0503020204020204" pitchFamily="34" charset="-122"/>
                  <a:ea typeface="Microsoft YaHei" panose="020B0503020204020204" pitchFamily="34" charset="-122"/>
                  <a:cs typeface="Times New Roman" panose="02020603050405020304" pitchFamily="18" charset="0"/>
                </a:endParaRPr>
              </a:p>
              <a:p>
                <a:pPr marL="457200" indent="-457200">
                  <a:lnSpc>
                    <a:spcPct val="110000"/>
                  </a:lnSpc>
                  <a:buFont typeface="Arial" panose="020B0604020202020204" pitchFamily="34" charset="0"/>
                  <a:buChar char="•"/>
                </a:pPr>
                <a:r>
                  <a:rPr lang="zh-CN" altLang="en-US" sz="2800" kern="100" dirty="0">
                    <a:latin typeface="Microsoft YaHei" panose="020B0503020204020204" pitchFamily="34" charset="-122"/>
                    <a:ea typeface="Microsoft YaHei" panose="020B0503020204020204" pitchFamily="34" charset="-122"/>
                    <a:cs typeface="Times New Roman" panose="02020603050405020304" pitchFamily="18" charset="0"/>
                  </a:rPr>
                  <a:t>对于 </a:t>
                </a:r>
                <a:r>
                  <a:rPr lang="en-US" altLang="zh-CN" sz="2800" dirty="0"/>
                  <a:t>MSD</a:t>
                </a:r>
                <a:r>
                  <a:rPr lang="zh-CN" altLang="en-US" sz="2800" dirty="0"/>
                  <a:t> </a:t>
                </a:r>
                <a:r>
                  <a:rPr lang="zh-CN" altLang="zh-CN" sz="2800" dirty="0"/>
                  <a:t>基数排序</a:t>
                </a:r>
                <a:r>
                  <a:rPr lang="zh-CN" altLang="en-US" sz="2800" dirty="0"/>
                  <a:t>，</a:t>
                </a:r>
                <a:r>
                  <a:rPr lang="zh-CN" altLang="zh-CN" sz="2800" dirty="0"/>
                  <a:t>不妨设前</a:t>
                </a:r>
                <a:r>
                  <a:rPr lang="zh-CN" altLang="en-US" sz="2800" dirty="0"/>
                  <a:t> </a:t>
                </a:r>
                <a14:m>
                  <m:oMath xmlns:m="http://schemas.openxmlformats.org/officeDocument/2006/math">
                    <m:d>
                      <m:dPr>
                        <m:begChr m:val="⌈"/>
                        <m:endChr m:val="⌉"/>
                        <m:ctrlPr>
                          <a:rPr lang="zh-CN" altLang="zh-CN" sz="2800" i="1">
                            <a:latin typeface="Cambria Math" panose="02040503050406030204" pitchFamily="18" charset="0"/>
                          </a:rPr>
                        </m:ctrlPr>
                      </m:dPr>
                      <m:e>
                        <m:func>
                          <m:funcPr>
                            <m:ctrlPr>
                              <a:rPr lang="zh-CN" altLang="zh-CN" sz="2800" i="1">
                                <a:latin typeface="Cambria Math" panose="02040503050406030204" pitchFamily="18" charset="0"/>
                              </a:rPr>
                            </m:ctrlPr>
                          </m:funcPr>
                          <m:fName>
                            <m:sSub>
                              <m:sSubPr>
                                <m:ctrlPr>
                                  <a:rPr lang="zh-CN" altLang="zh-CN" sz="2800" i="1">
                                    <a:latin typeface="Cambria Math" panose="02040503050406030204" pitchFamily="18" charset="0"/>
                                  </a:rPr>
                                </m:ctrlPr>
                              </m:sSubPr>
                              <m:e>
                                <m:r>
                                  <m:rPr>
                                    <m:sty m:val="p"/>
                                  </m:rPr>
                                  <a:rPr lang="en-US" altLang="zh-CN" sz="2800">
                                    <a:latin typeface="Cambria Math" panose="02040503050406030204" pitchFamily="18" charset="0"/>
                                  </a:rPr>
                                  <m:t>log</m:t>
                                </m:r>
                              </m:e>
                              <m:sub>
                                <m:r>
                                  <a:rPr lang="en-US" altLang="zh-CN" sz="2800" i="1">
                                    <a:latin typeface="Cambria Math" panose="02040503050406030204" pitchFamily="18" charset="0"/>
                                  </a:rPr>
                                  <m:t>𝑟𝑎𝑑𝑖𝑥</m:t>
                                </m:r>
                              </m:sub>
                            </m:sSub>
                          </m:fName>
                          <m:e>
                            <m:r>
                              <a:rPr lang="en-US" altLang="zh-CN" sz="2800" i="1">
                                <a:latin typeface="Cambria Math" panose="02040503050406030204" pitchFamily="18" charset="0"/>
                              </a:rPr>
                              <m:t>𝑛</m:t>
                            </m:r>
                          </m:e>
                        </m:func>
                      </m:e>
                    </m:d>
                  </m:oMath>
                </a14:m>
                <a:r>
                  <a:rPr lang="zh-CN" altLang="en-US" sz="2800" dirty="0"/>
                  <a:t> </a:t>
                </a:r>
                <a:r>
                  <a:rPr lang="zh-CN" altLang="zh-CN" sz="2800" dirty="0"/>
                  <a:t>轮划分将其分为</a:t>
                </a:r>
                <a:r>
                  <a:rPr lang="zh-CN" altLang="en-US" sz="2800" dirty="0"/>
                  <a:t> </a:t>
                </a:r>
                <a14:m>
                  <m:oMath xmlns:m="http://schemas.openxmlformats.org/officeDocument/2006/math">
                    <m:f>
                      <m:fPr>
                        <m:ctrlPr>
                          <a:rPr lang="zh-CN" altLang="zh-CN" sz="2800" i="1">
                            <a:latin typeface="Cambria Math" panose="02040503050406030204" pitchFamily="18" charset="0"/>
                          </a:rPr>
                        </m:ctrlPr>
                      </m:fPr>
                      <m:num>
                        <m:r>
                          <a:rPr lang="en-US" altLang="zh-CN" sz="2800" i="1">
                            <a:latin typeface="Cambria Math" panose="02040503050406030204" pitchFamily="18" charset="0"/>
                          </a:rPr>
                          <m:t>𝑛</m:t>
                        </m:r>
                      </m:num>
                      <m:den>
                        <m:r>
                          <a:rPr lang="en-US" altLang="zh-CN" sz="2800" i="1">
                            <a:latin typeface="Cambria Math" panose="02040503050406030204" pitchFamily="18" charset="0"/>
                          </a:rPr>
                          <m:t>2</m:t>
                        </m:r>
                      </m:den>
                    </m:f>
                  </m:oMath>
                </a14:m>
                <a:r>
                  <a:rPr lang="zh-CN" altLang="en-US" sz="2800" dirty="0"/>
                  <a:t> </a:t>
                </a:r>
                <a:r>
                  <a:rPr lang="zh-CN" altLang="zh-CN" sz="2800" dirty="0"/>
                  <a:t>个子序列，每个子序列长度为</a:t>
                </a:r>
                <a:r>
                  <a:rPr lang="zh-CN" altLang="en-US" sz="2800" dirty="0"/>
                  <a:t> </a:t>
                </a:r>
                <a14:m>
                  <m:oMath xmlns:m="http://schemas.openxmlformats.org/officeDocument/2006/math">
                    <m:r>
                      <a:rPr lang="en-US" altLang="zh-CN" sz="2800" i="1">
                        <a:latin typeface="Cambria Math" panose="02040503050406030204" pitchFamily="18" charset="0"/>
                      </a:rPr>
                      <m:t>2</m:t>
                    </m:r>
                  </m:oMath>
                </a14:m>
                <a:r>
                  <a:rPr lang="zh-CN" altLang="zh-CN" sz="2800" dirty="0"/>
                  <a:t>，且每个子序列中任意两个元素元组表示都相同。此时，只有计数位超过元组长度时</a:t>
                </a:r>
                <a:r>
                  <a:rPr lang="zh-CN" altLang="en-US" sz="2800" dirty="0"/>
                  <a:t> </a:t>
                </a:r>
                <a:r>
                  <a:rPr lang="en-US" altLang="zh-CN" sz="2800" dirty="0"/>
                  <a:t>MSD</a:t>
                </a:r>
                <a:r>
                  <a:rPr lang="zh-CN" altLang="en-US" sz="2800" dirty="0"/>
                  <a:t> </a:t>
                </a:r>
                <a:r>
                  <a:rPr lang="zh-CN" altLang="zh-CN" sz="2800" dirty="0"/>
                  <a:t>基数排序才会停止递归调用，因此</a:t>
                </a:r>
                <a:r>
                  <a:rPr lang="zh-CN" altLang="en-US" sz="2800" dirty="0"/>
                  <a:t> </a:t>
                </a:r>
                <a:r>
                  <a:rPr lang="en-US" altLang="zh-CN" sz="2800" dirty="0"/>
                  <a:t>MSD</a:t>
                </a:r>
                <a:r>
                  <a:rPr lang="zh-CN" altLang="en-US" sz="2800" dirty="0"/>
                  <a:t> </a:t>
                </a:r>
                <a:r>
                  <a:rPr lang="zh-CN" altLang="zh-CN" sz="2800" dirty="0"/>
                  <a:t>基数排序需要运行</a:t>
                </a:r>
                <a:r>
                  <a:rPr lang="zh-CN" altLang="en-US" sz="2800" dirty="0"/>
                  <a:t> </a:t>
                </a:r>
                <a14:m>
                  <m:oMath xmlns:m="http://schemas.openxmlformats.org/officeDocument/2006/math">
                    <m:r>
                      <a:rPr lang="en-US" altLang="zh-CN" sz="2800" i="1">
                        <a:latin typeface="Cambria Math" panose="02040503050406030204" pitchFamily="18" charset="0"/>
                      </a:rPr>
                      <m:t>𝑑</m:t>
                    </m:r>
                  </m:oMath>
                </a14:m>
                <a:r>
                  <a:rPr lang="zh-CN" altLang="en-US" sz="2800" dirty="0"/>
                  <a:t> </a:t>
                </a:r>
                <a:r>
                  <a:rPr lang="zh-CN" altLang="zh-CN" sz="2800" dirty="0"/>
                  <a:t>轮，总时间复杂度为</a:t>
                </a:r>
                <a:r>
                  <a:rPr lang="zh-CN" altLang="en-US" sz="2800" dirty="0"/>
                  <a:t> </a:t>
                </a:r>
                <a14:m>
                  <m:oMath xmlns:m="http://schemas.openxmlformats.org/officeDocument/2006/math">
                    <m:r>
                      <a:rPr lang="en-US" altLang="zh-CN" sz="2800" i="1">
                        <a:latin typeface="Cambria Math" panose="02040503050406030204" pitchFamily="18" charset="0"/>
                      </a:rPr>
                      <m:t>𝑂</m:t>
                    </m:r>
                    <m:d>
                      <m:dPr>
                        <m:ctrlPr>
                          <a:rPr lang="zh-CN" altLang="zh-CN" sz="2800" i="1">
                            <a:latin typeface="Cambria Math" panose="02040503050406030204" pitchFamily="18" charset="0"/>
                          </a:rPr>
                        </m:ctrlPr>
                      </m:dPr>
                      <m:e>
                        <m:r>
                          <a:rPr lang="en-US" altLang="zh-CN" sz="2800" i="1">
                            <a:latin typeface="Cambria Math" panose="02040503050406030204" pitchFamily="18" charset="0"/>
                          </a:rPr>
                          <m:t>𝑑𝑛</m:t>
                        </m:r>
                        <m:r>
                          <a:rPr lang="en-US" altLang="zh-CN" sz="2800" i="1">
                            <a:latin typeface="Cambria Math" panose="02040503050406030204" pitchFamily="18" charset="0"/>
                          </a:rPr>
                          <m:t>⋅</m:t>
                        </m:r>
                        <m:r>
                          <a:rPr lang="en-US" altLang="zh-CN" sz="2800" i="1">
                            <a:latin typeface="Cambria Math" panose="02040503050406030204" pitchFamily="18" charset="0"/>
                          </a:rPr>
                          <m:t>𝑟𝑎𝑑𝑖𝑥</m:t>
                        </m:r>
                      </m:e>
                    </m:d>
                  </m:oMath>
                </a14:m>
                <a:r>
                  <a:rPr lang="zh-CN" altLang="zh-CN" sz="2800" dirty="0"/>
                  <a:t>。</a:t>
                </a:r>
                <a:endParaRPr lang="en-US" altLang="zh-CN" sz="2800" dirty="0"/>
              </a:p>
              <a:p>
                <a:pPr marL="457200" indent="-457200">
                  <a:lnSpc>
                    <a:spcPct val="110000"/>
                  </a:lnSpc>
                  <a:buFont typeface="Arial" panose="020B0604020202020204" pitchFamily="34" charset="0"/>
                  <a:buChar char="•"/>
                </a:pPr>
                <a:r>
                  <a:rPr lang="zh-CN" altLang="zh-CN" sz="2800" dirty="0"/>
                  <a:t>对于</a:t>
                </a:r>
                <a:r>
                  <a:rPr lang="zh-CN" altLang="en-US" sz="2800" dirty="0"/>
                  <a:t> </a:t>
                </a:r>
                <a:r>
                  <a:rPr lang="en-US" altLang="zh-CN" sz="2800" dirty="0"/>
                  <a:t>LSD</a:t>
                </a:r>
                <a:r>
                  <a:rPr lang="zh-CN" altLang="en-US" sz="2800" dirty="0"/>
                  <a:t> </a:t>
                </a:r>
                <a:r>
                  <a:rPr lang="zh-CN" altLang="zh-CN" sz="2800" dirty="0"/>
                  <a:t>基数排序，相当于进行</a:t>
                </a:r>
                <a:r>
                  <a:rPr lang="zh-CN" altLang="en-US" sz="2800" dirty="0"/>
                  <a:t>了 </a:t>
                </a:r>
                <a14:m>
                  <m:oMath xmlns:m="http://schemas.openxmlformats.org/officeDocument/2006/math">
                    <m:r>
                      <a:rPr lang="en-US" altLang="zh-CN" sz="2800" i="1">
                        <a:latin typeface="Cambria Math" panose="02040503050406030204" pitchFamily="18" charset="0"/>
                      </a:rPr>
                      <m:t>𝑑</m:t>
                    </m:r>
                  </m:oMath>
                </a14:m>
                <a:r>
                  <a:rPr lang="zh-CN" altLang="en-US" sz="2800" dirty="0"/>
                  <a:t> </a:t>
                </a:r>
                <a:r>
                  <a:rPr lang="zh-CN" altLang="zh-CN" sz="2800" dirty="0"/>
                  <a:t>轮计数排序，时间复杂度为</a:t>
                </a:r>
                <a:r>
                  <a:rPr lang="zh-CN" altLang="en-US" sz="2800" dirty="0"/>
                  <a:t> </a:t>
                </a:r>
                <a14:m>
                  <m:oMath xmlns:m="http://schemas.openxmlformats.org/officeDocument/2006/math">
                    <m:r>
                      <a:rPr lang="en-US" altLang="zh-CN" sz="2800" i="1">
                        <a:latin typeface="Cambria Math" panose="02040503050406030204" pitchFamily="18" charset="0"/>
                      </a:rPr>
                      <m:t>𝑂</m:t>
                    </m:r>
                    <m:d>
                      <m:dPr>
                        <m:ctrlPr>
                          <a:rPr lang="zh-CN" altLang="zh-CN" sz="2800" i="1">
                            <a:latin typeface="Cambria Math" panose="02040503050406030204" pitchFamily="18" charset="0"/>
                          </a:rPr>
                        </m:ctrlPr>
                      </m:dPr>
                      <m:e>
                        <m:r>
                          <a:rPr lang="en-US" altLang="zh-CN" sz="2800" i="1">
                            <a:latin typeface="Cambria Math" panose="02040503050406030204" pitchFamily="18" charset="0"/>
                          </a:rPr>
                          <m:t>𝑑</m:t>
                        </m:r>
                        <m:d>
                          <m:dPr>
                            <m:ctrlPr>
                              <a:rPr lang="zh-CN" altLang="zh-CN" sz="2800" i="1">
                                <a:latin typeface="Cambria Math" panose="02040503050406030204" pitchFamily="18" charset="0"/>
                              </a:rPr>
                            </m:ctrlPr>
                          </m:dPr>
                          <m:e>
                            <m:r>
                              <a:rPr lang="en-US" altLang="zh-CN" sz="2800" i="1">
                                <a:latin typeface="Cambria Math" panose="02040503050406030204" pitchFamily="18" charset="0"/>
                              </a:rPr>
                              <m:t>𝑛</m:t>
                            </m:r>
                            <m:r>
                              <a:rPr lang="en-US" altLang="zh-CN" sz="2800" i="1">
                                <a:latin typeface="Cambria Math" panose="02040503050406030204" pitchFamily="18" charset="0"/>
                              </a:rPr>
                              <m:t>+</m:t>
                            </m:r>
                            <m:r>
                              <a:rPr lang="en-US" altLang="zh-CN" sz="2800" i="1">
                                <a:latin typeface="Cambria Math" panose="02040503050406030204" pitchFamily="18" charset="0"/>
                              </a:rPr>
                              <m:t>𝑟𝑎𝑑𝑖𝑥</m:t>
                            </m:r>
                          </m:e>
                        </m:d>
                      </m:e>
                    </m:d>
                  </m:oMath>
                </a14:m>
                <a:r>
                  <a:rPr lang="zh-CN" altLang="en-US" sz="2800" kern="100" dirty="0">
                    <a:effectLst/>
                    <a:latin typeface="Microsoft YaHei" panose="020B0503020204020204" pitchFamily="34" charset="-122"/>
                    <a:ea typeface="Microsoft YaHei" panose="020B0503020204020204" pitchFamily="34" charset="-122"/>
                    <a:cs typeface="Times New Roman" panose="02020603050405020304" pitchFamily="18" charset="0"/>
                  </a:rPr>
                  <a:t>。</a:t>
                </a:r>
                <a:endParaRPr lang="en-US" altLang="zh-CN" sz="28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p>
                <a:pPr>
                  <a:lnSpc>
                    <a:spcPct val="110000"/>
                  </a:lnSpc>
                </a:pPr>
                <a:r>
                  <a:rPr lang="zh-CN" altLang="en-US" sz="2800" b="1" kern="100" dirty="0">
                    <a:latin typeface="Microsoft YaHei" panose="020B0503020204020204" pitchFamily="34" charset="-122"/>
                    <a:ea typeface="Microsoft YaHei" panose="020B0503020204020204" pitchFamily="34" charset="-122"/>
                    <a:cs typeface="Times New Roman" panose="02020603050405020304" pitchFamily="18" charset="0"/>
                  </a:rPr>
                  <a:t>空间复杂度</a:t>
                </a:r>
                <a:r>
                  <a:rPr lang="zh-CN" altLang="en-US" sz="2800" kern="100" dirty="0">
                    <a:effectLst/>
                    <a:latin typeface="Microsoft YaHei" panose="020B0503020204020204" pitchFamily="34" charset="-122"/>
                    <a:ea typeface="Microsoft YaHei" panose="020B0503020204020204" pitchFamily="34" charset="-122"/>
                    <a:cs typeface="Times New Roman" panose="02020603050405020304" pitchFamily="18" charset="0"/>
                  </a:rPr>
                  <a:t>：</a:t>
                </a:r>
                <a:r>
                  <a:rPr lang="zh-CN" altLang="zh-CN" sz="2800" kern="100" dirty="0">
                    <a:effectLst/>
                    <a:latin typeface="Microsoft YaHei" panose="020B0503020204020204" pitchFamily="34" charset="-122"/>
                    <a:ea typeface="Microsoft YaHei" panose="020B0503020204020204" pitchFamily="34" charset="-122"/>
                    <a:cs typeface="Times New Roman" panose="02020603050405020304" pitchFamily="18" charset="0"/>
                  </a:rPr>
                  <a:t>两种基数排序的空间复杂度均为</a:t>
                </a:r>
                <a:r>
                  <a:rPr lang="zh-CN" altLang="en-US" sz="2800" kern="100" dirty="0">
                    <a:effectLst/>
                    <a:latin typeface="Microsoft YaHei" panose="020B0503020204020204" pitchFamily="34" charset="-122"/>
                    <a:ea typeface="Microsoft YaHei" panose="020B0503020204020204" pitchFamily="34" charset="-122"/>
                    <a:cs typeface="Times New Roman" panose="02020603050405020304" pitchFamily="18" charset="0"/>
                  </a:rPr>
                  <a:t> </a:t>
                </a:r>
                <a14:m>
                  <m:oMath xmlns:m="http://schemas.openxmlformats.org/officeDocument/2006/math">
                    <m:r>
                      <a:rPr lang="en-US" altLang="zh-CN" sz="2800" i="1" kern="100">
                        <a:effectLst/>
                        <a:latin typeface="Cambria Math" panose="02040503050406030204" pitchFamily="18" charset="0"/>
                        <a:ea typeface="宋体" panose="02010600030101010101" pitchFamily="2" charset="-122"/>
                        <a:cs typeface="Times New Roman" panose="02020603050405020304" pitchFamily="18" charset="0"/>
                      </a:rPr>
                      <m:t>𝑂</m:t>
                    </m:r>
                    <m:d>
                      <m:dPr>
                        <m:ctrlPr>
                          <a:rPr lang="zh-CN" altLang="zh-CN" sz="2800" i="1">
                            <a:effectLst/>
                            <a:latin typeface="Cambria Math" panose="02040503050406030204" pitchFamily="18" charset="0"/>
                            <a:ea typeface="Cambria Math" panose="02040503050406030204" pitchFamily="18" charset="0"/>
                          </a:rPr>
                        </m:ctrlPr>
                      </m:dPr>
                      <m:e>
                        <m:r>
                          <a:rPr lang="en-US" altLang="zh-CN" sz="2800" i="1" kern="100">
                            <a:effectLst/>
                            <a:latin typeface="Cambria Math" panose="02040503050406030204" pitchFamily="18" charset="0"/>
                            <a:ea typeface="宋体" panose="02010600030101010101" pitchFamily="2" charset="-122"/>
                            <a:cs typeface="Times New Roman" panose="02020603050405020304" pitchFamily="18" charset="0"/>
                          </a:rPr>
                          <m:t>𝑛</m:t>
                        </m:r>
                        <m:r>
                          <a:rPr lang="en-US" altLang="zh-CN" sz="28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800" i="1" kern="100">
                            <a:effectLst/>
                            <a:latin typeface="Cambria Math" panose="02040503050406030204" pitchFamily="18" charset="0"/>
                            <a:ea typeface="宋体" panose="02010600030101010101" pitchFamily="2" charset="-122"/>
                            <a:cs typeface="Times New Roman" panose="02020603050405020304" pitchFamily="18" charset="0"/>
                          </a:rPr>
                          <m:t>𝑟𝑎𝑑𝑖𝑥</m:t>
                        </m:r>
                      </m:e>
                    </m:d>
                  </m:oMath>
                </a14:m>
                <a:r>
                  <a:rPr lang="zh-CN" altLang="zh-CN" sz="2800" dirty="0">
                    <a:effectLst/>
                    <a:latin typeface="Microsoft YaHei" panose="020B0503020204020204" pitchFamily="34" charset="-122"/>
                    <a:ea typeface="Microsoft YaHei" panose="020B0503020204020204" pitchFamily="34" charset="-122"/>
                  </a:rPr>
                  <a:t> </a:t>
                </a:r>
                <a:r>
                  <a:rPr lang="zh-CN" altLang="en-US" sz="2800" dirty="0">
                    <a:effectLst/>
                    <a:latin typeface="Microsoft YaHei" panose="020B0503020204020204" pitchFamily="34" charset="-122"/>
                    <a:ea typeface="Microsoft YaHei" panose="020B0503020204020204" pitchFamily="34" charset="-122"/>
                  </a:rPr>
                  <a:t>。</a:t>
                </a:r>
                <a:endParaRPr lang="en-US" altLang="zh-CN" sz="2800" dirty="0">
                  <a:latin typeface="Microsoft YaHei" panose="020B0503020204020204" pitchFamily="34" charset="-122"/>
                  <a:ea typeface="Microsoft YaHei" panose="020B0503020204020204" pitchFamily="34" charset="-122"/>
                </a:endParaRPr>
              </a:p>
            </p:txBody>
          </p:sp>
        </mc:Choice>
        <mc:Fallback xmlns="">
          <p:sp>
            <p:nvSpPr>
              <p:cNvPr id="8" name="内容占位符 4">
                <a:extLst>
                  <a:ext uri="{FF2B5EF4-FFF2-40B4-BE49-F238E27FC236}">
                    <a16:creationId xmlns:a16="http://schemas.microsoft.com/office/drawing/2014/main" id="{8B65C46B-408F-2A6D-8831-37A57BB3E7C6}"/>
                  </a:ext>
                </a:extLst>
              </p:cNvPr>
              <p:cNvSpPr>
                <a:spLocks noGrp="1" noRot="1" noChangeAspect="1" noMove="1" noResize="1" noEditPoints="1" noAdjustHandles="1" noChangeArrowheads="1" noChangeShapeType="1" noTextEdit="1"/>
              </p:cNvSpPr>
              <p:nvPr>
                <p:ph idx="11"/>
              </p:nvPr>
            </p:nvSpPr>
            <p:spPr>
              <a:xfrm>
                <a:off x="584225" y="1349560"/>
                <a:ext cx="11055325" cy="5057775"/>
              </a:xfrm>
              <a:blipFill>
                <a:blip r:embed="rId3"/>
                <a:stretch>
                  <a:fillRect l="-1148" t="-1003" r="-574"/>
                </a:stretch>
              </a:blipFill>
              <a:ln>
                <a:noFill/>
                <a:prstDash val="dash"/>
              </a:ln>
            </p:spPr>
            <p:txBody>
              <a:bodyPr/>
              <a:lstStyle/>
              <a:p>
                <a:r>
                  <a:rPr lang="zh-CN" altLang="en-US">
                    <a:noFill/>
                  </a:rPr>
                  <a:t> </a:t>
                </a:r>
              </a:p>
            </p:txBody>
          </p:sp>
        </mc:Fallback>
      </mc:AlternateContent>
    </p:spTree>
    <p:extLst>
      <p:ext uri="{BB962C8B-B14F-4D97-AF65-F5344CB8AC3E}">
        <p14:creationId xmlns:p14="http://schemas.microsoft.com/office/powerpoint/2010/main" val="2388691386"/>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10.8  </a:t>
            </a:r>
            <a:r>
              <a:rPr lang="zh-CN" altLang="en-US" dirty="0"/>
              <a:t>索引排序</a:t>
            </a:r>
          </a:p>
        </p:txBody>
      </p:sp>
      <p:sp>
        <p:nvSpPr>
          <p:cNvPr id="3" name="副标题 2"/>
          <p:cNvSpPr>
            <a:spLocks noGrp="1"/>
          </p:cNvSpPr>
          <p:nvPr>
            <p:ph type="subTitle" idx="1"/>
          </p:nvPr>
        </p:nvSpPr>
        <p:spPr/>
        <p:txBody>
          <a:bodyPr/>
          <a:lstStyle/>
          <a:p>
            <a:r>
              <a:rPr lang="en-US" altLang="zh-CN" dirty="0"/>
              <a:t>10.8  </a:t>
            </a:r>
            <a:r>
              <a:rPr lang="zh-CN" altLang="en-US" dirty="0"/>
              <a:t>索引排序</a:t>
            </a:r>
          </a:p>
        </p:txBody>
      </p:sp>
      <p:sp>
        <p:nvSpPr>
          <p:cNvPr id="4" name="文本占位符 3"/>
          <p:cNvSpPr>
            <a:spLocks noGrp="1"/>
          </p:cNvSpPr>
          <p:nvPr>
            <p:ph type="body" idx="10"/>
          </p:nvPr>
        </p:nvSpPr>
        <p:spPr/>
        <p:txBody>
          <a:bodyPr/>
          <a:lstStyle/>
          <a:p>
            <a:r>
              <a:rPr lang="zh-CN" altLang="en-US" dirty="0"/>
              <a:t>数据结构</a:t>
            </a:r>
          </a:p>
        </p:txBody>
      </p:sp>
      <mc:AlternateContent xmlns:mc="http://schemas.openxmlformats.org/markup-compatibility/2006" xmlns:a14="http://schemas.microsoft.com/office/drawing/2010/main">
        <mc:Choice Requires="a14">
          <p:sp>
            <p:nvSpPr>
              <p:cNvPr id="5" name="内容占位符 4"/>
              <p:cNvSpPr>
                <a:spLocks noGrp="1"/>
              </p:cNvSpPr>
              <p:nvPr>
                <p:ph idx="11"/>
              </p:nvPr>
            </p:nvSpPr>
            <p:spPr/>
            <p:txBody>
              <a:bodyPr>
                <a:normAutofit/>
              </a:bodyPr>
              <a:lstStyle/>
              <a:p>
                <a:pPr>
                  <a:lnSpc>
                    <a:spcPct val="110000"/>
                  </a:lnSpc>
                </a:pPr>
                <a:r>
                  <a:rPr lang="zh-CN" altLang="en-US" sz="2400" dirty="0"/>
                  <a:t>在之前提到的排序算法中，不论是基于比较的排序还是基于分配的排序，都需要拷贝或移动序列中的元素。当元素移动和拷贝的代价很大时，需要尽可能减少元素移动和拷贝的次数。</a:t>
                </a:r>
                <a:endParaRPr lang="en-US" altLang="zh-CN" sz="2400" dirty="0"/>
              </a:p>
              <a:p>
                <a:pPr>
                  <a:lnSpc>
                    <a:spcPct val="110000"/>
                  </a:lnSpc>
                </a:pPr>
                <a:endParaRPr lang="en-US" altLang="zh-CN" sz="2400" b="1" dirty="0"/>
              </a:p>
              <a:p>
                <a:pPr>
                  <a:lnSpc>
                    <a:spcPct val="110000"/>
                  </a:lnSpc>
                </a:pPr>
                <a:r>
                  <a:rPr lang="zh-CN" altLang="en-US" sz="2400" b="1" dirty="0"/>
                  <a:t>核心思路</a:t>
                </a:r>
                <a:r>
                  <a:rPr lang="zh-CN" altLang="en-US" sz="2400" dirty="0"/>
                  <a:t>：创建一个</a:t>
                </a:r>
                <a:r>
                  <a:rPr lang="zh-CN" altLang="en-US" sz="2400" b="1" dirty="0">
                    <a:solidFill>
                      <a:srgbClr val="C00000"/>
                    </a:solidFill>
                  </a:rPr>
                  <a:t>索引序列</a:t>
                </a:r>
                <a14:m>
                  <m:oMath xmlns:m="http://schemas.openxmlformats.org/officeDocument/2006/math">
                    <m:r>
                      <a:rPr lang="en-US" altLang="zh-CN" sz="2400" b="1" i="1" dirty="0" smtClean="0">
                        <a:solidFill>
                          <a:srgbClr val="C00000"/>
                        </a:solidFill>
                        <a:latin typeface="Cambria Math" panose="02040503050406030204" pitchFamily="18" charset="0"/>
                      </a:rPr>
                      <m:t>𝒊𝒅𝒙</m:t>
                    </m:r>
                  </m:oMath>
                </a14:m>
                <a:r>
                  <a:rPr lang="zh-CN" altLang="en-US" sz="2400" dirty="0"/>
                  <a:t>，在排序时使用原序列元素进行比较，使用索引序列进行元素交换。最后，算法会给出</a:t>
                </a:r>
                <a:r>
                  <a:rPr lang="zh-CN" altLang="en-US" sz="2400" b="1" dirty="0">
                    <a:solidFill>
                      <a:srgbClr val="C00000"/>
                    </a:solidFill>
                  </a:rPr>
                  <a:t>排序后的索引序列</a:t>
                </a:r>
                <a:r>
                  <a:rPr lang="zh-CN" altLang="en-US" sz="2400" dirty="0"/>
                  <a:t>。</a:t>
                </a:r>
                <a:endParaRPr lang="en-US" altLang="zh-CN" sz="2400" dirty="0"/>
              </a:p>
            </p:txBody>
          </p:sp>
        </mc:Choice>
        <mc:Fallback xmlns="">
          <p:sp>
            <p:nvSpPr>
              <p:cNvPr id="5" name="内容占位符 4"/>
              <p:cNvSpPr>
                <a:spLocks noGrp="1" noRot="1" noChangeAspect="1" noMove="1" noResize="1" noEditPoints="1" noAdjustHandles="1" noChangeArrowheads="1" noChangeShapeType="1" noTextEdit="1"/>
              </p:cNvSpPr>
              <p:nvPr>
                <p:ph idx="11"/>
              </p:nvPr>
            </p:nvSpPr>
            <p:spPr>
              <a:blipFill>
                <a:blip r:embed="rId2"/>
                <a:stretch>
                  <a:fillRect l="-883" t="-723" r="-66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639340678"/>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基于插入排序的索引排序的伪代码</a:t>
            </a:r>
          </a:p>
        </p:txBody>
      </p:sp>
      <p:sp>
        <p:nvSpPr>
          <p:cNvPr id="3" name="副标题 2"/>
          <p:cNvSpPr>
            <a:spLocks noGrp="1"/>
          </p:cNvSpPr>
          <p:nvPr>
            <p:ph type="subTitle" idx="1"/>
          </p:nvPr>
        </p:nvSpPr>
        <p:spPr/>
        <p:txBody>
          <a:bodyPr/>
          <a:lstStyle/>
          <a:p>
            <a:r>
              <a:rPr lang="en-US" altLang="zh-CN" dirty="0"/>
              <a:t>10.8  </a:t>
            </a:r>
            <a:r>
              <a:rPr lang="zh-CN" altLang="en-US" dirty="0"/>
              <a:t>索引排序</a:t>
            </a:r>
          </a:p>
        </p:txBody>
      </p:sp>
      <p:sp>
        <p:nvSpPr>
          <p:cNvPr id="4" name="文本占位符 3"/>
          <p:cNvSpPr>
            <a:spLocks noGrp="1"/>
          </p:cNvSpPr>
          <p:nvPr>
            <p:ph type="body" idx="10"/>
          </p:nvPr>
        </p:nvSpPr>
        <p:spPr/>
        <p:txBody>
          <a:bodyPr/>
          <a:lstStyle/>
          <a:p>
            <a:r>
              <a:rPr lang="zh-CN" altLang="en-US" dirty="0"/>
              <a:t>数据结构</a:t>
            </a:r>
          </a:p>
        </p:txBody>
      </p:sp>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14C338E3-D9D8-4EF0-8F44-E8C538E46E4E}"/>
                  </a:ext>
                </a:extLst>
              </p:cNvPr>
              <p:cNvSpPr txBox="1"/>
              <p:nvPr/>
            </p:nvSpPr>
            <p:spPr>
              <a:xfrm>
                <a:off x="424543" y="1080908"/>
                <a:ext cx="9823862" cy="1471428"/>
              </a:xfrm>
              <a:prstGeom prst="rect">
                <a:avLst/>
              </a:prstGeom>
              <a:noFill/>
            </p:spPr>
            <p:txBody>
              <a:bodyPr wrap="square">
                <a:spAutoFit/>
              </a:bodyPr>
              <a:lstStyle/>
              <a:p>
                <a:pPr indent="127000" algn="just">
                  <a:lnSpc>
                    <a:spcPct val="150000"/>
                  </a:lnSpc>
                </a:pPr>
                <a:r>
                  <a:rPr lang="zh-CN" altLang="zh-CN" sz="2000" b="1" kern="100" dirty="0">
                    <a:effectLst/>
                    <a:latin typeface="Courier New" panose="02070309020205020404" pitchFamily="49" charset="0"/>
                    <a:ea typeface="楷体_GB2312"/>
                  </a:rPr>
                  <a:t>算法</a:t>
                </a:r>
                <a:r>
                  <a:rPr lang="en-US" altLang="zh-CN" sz="2000" b="1" kern="100" dirty="0">
                    <a:effectLst/>
                    <a:latin typeface="Courier New" panose="02070309020205020404" pitchFamily="49" charset="0"/>
                    <a:ea typeface="楷体_GB2312"/>
                    <a:cs typeface="Times New Roman" panose="02020603050405020304" pitchFamily="18" charset="0"/>
                  </a:rPr>
                  <a:t>10-19</a:t>
                </a:r>
                <a:r>
                  <a:rPr lang="zh-CN" altLang="zh-CN" sz="2000" b="1" kern="100" dirty="0">
                    <a:effectLst/>
                    <a:latin typeface="Courier New" panose="02070309020205020404" pitchFamily="49" charset="0"/>
                    <a:ea typeface="楷体_GB2312"/>
                  </a:rPr>
                  <a:t>：</a:t>
                </a:r>
                <a:r>
                  <a:rPr lang="zh-CN" altLang="zh-CN" sz="2000" kern="100" dirty="0">
                    <a:effectLst/>
                    <a:latin typeface="Courier New" panose="02070309020205020404" pitchFamily="49" charset="0"/>
                    <a:ea typeface="楷体_GB2312"/>
                  </a:rPr>
                  <a:t>基于插入排序的索引排序</a:t>
                </a:r>
                <a:r>
                  <a:rPr lang="zh-CN" altLang="zh-CN" sz="2000" i="1" kern="100" dirty="0">
                    <a:effectLst/>
                    <a:latin typeface="Times New Roman" panose="02020603050405020304" pitchFamily="18" charset="0"/>
                    <a:ea typeface="Cambria Math" panose="02040503050406030204" pitchFamily="18" charset="0"/>
                    <a:cs typeface="Cambria Math" panose="02040503050406030204" pitchFamily="18" charset="0"/>
                  </a:rPr>
                  <a:t> </a:t>
                </a:r>
                <a14:m>
                  <m:oMath xmlns:m="http://schemas.openxmlformats.org/officeDocument/2006/math">
                    <m:r>
                      <m:rPr>
                        <m:sty m:val="p"/>
                      </m:rPr>
                      <a:rPr lang="en-US" altLang="zh-CN" sz="2000" kern="100">
                        <a:effectLst/>
                        <a:latin typeface="Cambria Math" panose="02040503050406030204" pitchFamily="18" charset="0"/>
                        <a:ea typeface="楷体_GB2312"/>
                      </a:rPr>
                      <m:t>IndexedInsertionSort</m:t>
                    </m:r>
                    <m:d>
                      <m:dPr>
                        <m:ctrlPr>
                          <a:rPr lang="zh-CN" altLang="zh-CN" sz="2000" i="1" kern="100">
                            <a:effectLst/>
                            <a:latin typeface="Cambria Math" panose="02040503050406030204" pitchFamily="18" charset="0"/>
                            <a:ea typeface="Cambria Math" panose="02040503050406030204" pitchFamily="18" charset="0"/>
                          </a:rPr>
                        </m:ctrlPr>
                      </m:dPr>
                      <m:e>
                        <m:r>
                          <a:rPr lang="en-US" altLang="zh-CN" sz="2000" i="1" kern="100">
                            <a:effectLst/>
                            <a:latin typeface="Cambria Math" panose="02040503050406030204" pitchFamily="18" charset="0"/>
                            <a:ea typeface="楷体_GB2312"/>
                          </a:rPr>
                          <m:t>𝑎</m:t>
                        </m:r>
                        <m:r>
                          <a:rPr lang="en-US" altLang="zh-CN" sz="2000" i="1" kern="100">
                            <a:effectLst/>
                            <a:latin typeface="Cambria Math" panose="02040503050406030204" pitchFamily="18" charset="0"/>
                            <a:ea typeface="楷体_GB2312"/>
                          </a:rPr>
                          <m:t>, </m:t>
                        </m:r>
                        <m:r>
                          <a:rPr lang="en-US" altLang="zh-CN" sz="2000" i="1" kern="100">
                            <a:effectLst/>
                            <a:latin typeface="Cambria Math" panose="02040503050406030204" pitchFamily="18" charset="0"/>
                            <a:ea typeface="楷体_GB2312"/>
                          </a:rPr>
                          <m:t>𝑙</m:t>
                        </m:r>
                        <m:r>
                          <a:rPr lang="en-US" altLang="zh-CN" sz="2000" i="1" kern="100">
                            <a:effectLst/>
                            <a:latin typeface="Cambria Math" panose="02040503050406030204" pitchFamily="18" charset="0"/>
                            <a:ea typeface="楷体_GB2312"/>
                          </a:rPr>
                          <m:t>,</m:t>
                        </m:r>
                        <m:r>
                          <a:rPr lang="en-US" altLang="zh-CN" sz="2000" i="1" kern="100">
                            <a:effectLst/>
                            <a:latin typeface="Cambria Math" panose="02040503050406030204" pitchFamily="18" charset="0"/>
                            <a:ea typeface="楷体_GB2312"/>
                          </a:rPr>
                          <m:t>𝑟</m:t>
                        </m:r>
                      </m:e>
                    </m:d>
                  </m:oMath>
                </a14:m>
                <a:endParaRPr lang="zh-CN" altLang="zh-CN" sz="2000" kern="100" dirty="0">
                  <a:effectLst/>
                  <a:latin typeface="Times New Roman" panose="02020603050405020304" pitchFamily="18" charset="0"/>
                  <a:ea typeface="宋体" panose="02010600030101010101" pitchFamily="2" charset="-122"/>
                </a:endParaRPr>
              </a:p>
              <a:p>
                <a:pPr indent="127000" algn="just">
                  <a:lnSpc>
                    <a:spcPct val="150000"/>
                  </a:lnSpc>
                </a:pPr>
                <a:r>
                  <a:rPr lang="zh-CN" altLang="zh-CN" sz="2000" b="1" kern="100" dirty="0">
                    <a:effectLst/>
                    <a:latin typeface="Courier New" panose="02070309020205020404" pitchFamily="49" charset="0"/>
                    <a:ea typeface="楷体_GB2312"/>
                  </a:rPr>
                  <a:t>输入：</a:t>
                </a:r>
                <a:r>
                  <a:rPr lang="zh-CN" altLang="zh-CN" sz="2000" kern="100" dirty="0">
                    <a:effectLst/>
                    <a:latin typeface="Courier New" panose="02070309020205020404" pitchFamily="49" charset="0"/>
                    <a:ea typeface="楷体_GB2312"/>
                  </a:rPr>
                  <a:t>序列</a:t>
                </a:r>
                <a14:m>
                  <m:oMath xmlns:m="http://schemas.openxmlformats.org/officeDocument/2006/math">
                    <m:r>
                      <a:rPr lang="en-US" altLang="zh-CN" sz="2000" i="1" kern="100">
                        <a:effectLst/>
                        <a:latin typeface="Cambria Math" panose="02040503050406030204" pitchFamily="18" charset="0"/>
                        <a:ea typeface="楷体_GB2312"/>
                      </a:rPr>
                      <m:t>𝑎</m:t>
                    </m:r>
                  </m:oMath>
                </a14:m>
                <a:r>
                  <a:rPr lang="zh-CN" altLang="zh-CN" sz="2000" kern="100" dirty="0">
                    <a:effectLst/>
                    <a:latin typeface="Courier New" panose="02070309020205020404" pitchFamily="49" charset="0"/>
                    <a:ea typeface="楷体_GB2312"/>
                  </a:rPr>
                  <a:t>，左端点下标</a:t>
                </a:r>
                <a14:m>
                  <m:oMath xmlns:m="http://schemas.openxmlformats.org/officeDocument/2006/math">
                    <m:r>
                      <a:rPr lang="en-US" altLang="zh-CN" sz="2000" i="1" kern="100">
                        <a:effectLst/>
                        <a:latin typeface="Cambria Math" panose="02040503050406030204" pitchFamily="18" charset="0"/>
                        <a:ea typeface="楷体_GB2312"/>
                      </a:rPr>
                      <m:t>𝑙</m:t>
                    </m:r>
                  </m:oMath>
                </a14:m>
                <a:r>
                  <a:rPr lang="zh-CN" altLang="zh-CN" sz="2000" kern="100" dirty="0">
                    <a:effectLst/>
                    <a:latin typeface="Courier New" panose="02070309020205020404" pitchFamily="49" charset="0"/>
                    <a:ea typeface="楷体_GB2312"/>
                  </a:rPr>
                  <a:t>，右端点下标</a:t>
                </a:r>
                <a14:m>
                  <m:oMath xmlns:m="http://schemas.openxmlformats.org/officeDocument/2006/math">
                    <m:r>
                      <a:rPr lang="en-US" altLang="zh-CN" sz="2000" i="1" kern="100">
                        <a:effectLst/>
                        <a:latin typeface="Cambria Math" panose="02040503050406030204" pitchFamily="18" charset="0"/>
                        <a:ea typeface="楷体_GB2312"/>
                      </a:rPr>
                      <m:t>𝑟</m:t>
                    </m:r>
                  </m:oMath>
                </a14:m>
                <a:endParaRPr lang="zh-CN" altLang="zh-CN" sz="2000" kern="100" dirty="0">
                  <a:effectLst/>
                  <a:latin typeface="Times New Roman" panose="02020603050405020304" pitchFamily="18" charset="0"/>
                  <a:ea typeface="宋体" panose="02010600030101010101" pitchFamily="2" charset="-122"/>
                </a:endParaRPr>
              </a:p>
              <a:p>
                <a:pPr indent="127000" algn="just">
                  <a:lnSpc>
                    <a:spcPct val="150000"/>
                  </a:lnSpc>
                </a:pPr>
                <a:r>
                  <a:rPr lang="zh-CN" altLang="zh-CN" sz="2000" b="1" kern="100" dirty="0">
                    <a:effectLst/>
                    <a:latin typeface="Courier New" panose="02070309020205020404" pitchFamily="49" charset="0"/>
                    <a:ea typeface="楷体_GB2312"/>
                  </a:rPr>
                  <a:t>输出：</a:t>
                </a:r>
                <a:r>
                  <a:rPr lang="zh-CN" altLang="zh-CN" sz="2000" kern="100" dirty="0">
                    <a:effectLst/>
                    <a:latin typeface="Courier New" panose="02070309020205020404" pitchFamily="49" charset="0"/>
                    <a:ea typeface="楷体_GB2312"/>
                  </a:rPr>
                  <a:t>返回一个索引序列</a:t>
                </a:r>
                <a14:m>
                  <m:oMath xmlns:m="http://schemas.openxmlformats.org/officeDocument/2006/math">
                    <m:r>
                      <a:rPr lang="en-US" altLang="zh-CN" sz="2000" i="1" kern="100">
                        <a:effectLst/>
                        <a:latin typeface="Cambria Math" panose="02040503050406030204" pitchFamily="18" charset="0"/>
                        <a:ea typeface="楷体_GB2312"/>
                      </a:rPr>
                      <m:t>𝑖𝑑𝑥</m:t>
                    </m:r>
                  </m:oMath>
                </a14:m>
                <a:r>
                  <a:rPr lang="zh-CN" altLang="zh-CN" sz="2000" kern="100" dirty="0">
                    <a:effectLst/>
                    <a:latin typeface="Courier New" panose="02070309020205020404" pitchFamily="49" charset="0"/>
                    <a:ea typeface="楷体_GB2312"/>
                  </a:rPr>
                  <a:t>，</a:t>
                </a:r>
                <a14:m>
                  <m:oMath xmlns:m="http://schemas.openxmlformats.org/officeDocument/2006/math">
                    <m:r>
                      <a:rPr lang="en-US" altLang="zh-CN" sz="2000" b="0" i="1" kern="100" dirty="0" smtClean="0">
                        <a:effectLst/>
                        <a:latin typeface="Cambria Math" panose="02040503050406030204" pitchFamily="18" charset="0"/>
                        <a:ea typeface="楷体_GB2312"/>
                      </a:rPr>
                      <m:t>𝑖𝑑</m:t>
                    </m:r>
                    <m:sSub>
                      <m:sSubPr>
                        <m:ctrlPr>
                          <a:rPr lang="en-US" altLang="zh-CN" sz="2000" b="0" i="1" kern="100" dirty="0" smtClean="0">
                            <a:effectLst/>
                            <a:latin typeface="Cambria Math" panose="02040503050406030204" pitchFamily="18" charset="0"/>
                            <a:ea typeface="楷体_GB2312"/>
                          </a:rPr>
                        </m:ctrlPr>
                      </m:sSubPr>
                      <m:e>
                        <m:r>
                          <a:rPr lang="en-US" altLang="zh-CN" sz="2000" b="0" i="1" kern="100" dirty="0" smtClean="0">
                            <a:effectLst/>
                            <a:latin typeface="Cambria Math" panose="02040503050406030204" pitchFamily="18" charset="0"/>
                            <a:ea typeface="楷体_GB2312"/>
                          </a:rPr>
                          <m:t>𝑥</m:t>
                        </m:r>
                      </m:e>
                      <m:sub>
                        <m:r>
                          <a:rPr lang="en-US" altLang="zh-CN" sz="2000" b="0" i="1" kern="100" dirty="0" smtClean="0">
                            <a:effectLst/>
                            <a:latin typeface="Cambria Math" panose="02040503050406030204" pitchFamily="18" charset="0"/>
                            <a:ea typeface="楷体_GB2312"/>
                          </a:rPr>
                          <m:t>𝑖</m:t>
                        </m:r>
                      </m:sub>
                    </m:sSub>
                    <m:r>
                      <a:rPr lang="en-US" altLang="zh-CN" sz="2000" b="0" i="1" kern="100" dirty="0" smtClean="0">
                        <a:effectLst/>
                        <a:latin typeface="Cambria Math" panose="02040503050406030204" pitchFamily="18" charset="0"/>
                        <a:ea typeface="楷体_GB2312"/>
                      </a:rPr>
                      <m:t>=</m:t>
                    </m:r>
                    <m:r>
                      <a:rPr lang="en-US" altLang="zh-CN" sz="2000" b="0" i="1" kern="100" dirty="0" smtClean="0">
                        <a:effectLst/>
                        <a:latin typeface="Cambria Math" panose="02040503050406030204" pitchFamily="18" charset="0"/>
                        <a:ea typeface="楷体_GB2312"/>
                      </a:rPr>
                      <m:t>𝑝</m:t>
                    </m:r>
                  </m:oMath>
                </a14:m>
                <a:r>
                  <a:rPr lang="zh-CN" altLang="zh-CN" sz="2000" kern="100" dirty="0">
                    <a:effectLst/>
                    <a:latin typeface="Times New Roman" panose="02020603050405020304" pitchFamily="18" charset="0"/>
                    <a:ea typeface="楷体_GB2312"/>
                  </a:rPr>
                  <a:t>指</a:t>
                </a:r>
                <a14:m>
                  <m:oMath xmlns:m="http://schemas.openxmlformats.org/officeDocument/2006/math">
                    <m:sSub>
                      <m:sSubPr>
                        <m:ctrlPr>
                          <a:rPr lang="en-US" altLang="zh-CN" sz="2000" b="0" i="1" kern="100" dirty="0" smtClean="0">
                            <a:effectLst/>
                            <a:latin typeface="Cambria Math" panose="02040503050406030204" pitchFamily="18" charset="0"/>
                            <a:ea typeface="楷体_GB2312"/>
                          </a:rPr>
                        </m:ctrlPr>
                      </m:sSubPr>
                      <m:e>
                        <m:r>
                          <a:rPr lang="en-US" altLang="zh-CN" sz="2000" i="1" kern="100" dirty="0" smtClean="0">
                            <a:effectLst/>
                            <a:latin typeface="Cambria Math" panose="02040503050406030204" pitchFamily="18" charset="0"/>
                            <a:ea typeface="楷体_GB2312"/>
                          </a:rPr>
                          <m:t>𝑎</m:t>
                        </m:r>
                      </m:e>
                      <m:sub>
                        <m:r>
                          <a:rPr lang="en-US" altLang="zh-CN" sz="2000" b="0" i="1" kern="100" dirty="0" smtClean="0">
                            <a:effectLst/>
                            <a:latin typeface="Cambria Math" panose="02040503050406030204" pitchFamily="18" charset="0"/>
                            <a:ea typeface="楷体_GB2312"/>
                          </a:rPr>
                          <m:t>𝑝</m:t>
                        </m:r>
                      </m:sub>
                    </m:sSub>
                  </m:oMath>
                </a14:m>
                <a:r>
                  <a:rPr lang="zh-CN" altLang="zh-CN" sz="2000" kern="100" dirty="0">
                    <a:effectLst/>
                    <a:latin typeface="Courier New" panose="02070309020205020404" pitchFamily="49" charset="0"/>
                    <a:ea typeface="楷体_GB2312"/>
                  </a:rPr>
                  <a:t>是原序列中第</a:t>
                </a:r>
                <a14:m>
                  <m:oMath xmlns:m="http://schemas.openxmlformats.org/officeDocument/2006/math">
                    <m:r>
                      <a:rPr lang="en-US" altLang="zh-CN" sz="2000" i="1" kern="100" dirty="0" smtClean="0">
                        <a:effectLst/>
                        <a:latin typeface="Cambria Math" panose="02040503050406030204" pitchFamily="18" charset="0"/>
                        <a:ea typeface="楷体_GB2312"/>
                      </a:rPr>
                      <m:t>𝑖</m:t>
                    </m:r>
                  </m:oMath>
                </a14:m>
                <a:r>
                  <a:rPr lang="zh-CN" altLang="zh-CN" sz="2000" kern="100" dirty="0">
                    <a:effectLst/>
                    <a:latin typeface="Courier New" panose="02070309020205020404" pitchFamily="49" charset="0"/>
                    <a:ea typeface="楷体_GB2312"/>
                  </a:rPr>
                  <a:t>大的元素</a:t>
                </a:r>
                <a:endParaRPr lang="zh-CN" altLang="zh-CN" sz="2000" kern="100" dirty="0">
                  <a:effectLst/>
                  <a:latin typeface="Times New Roman" panose="02020603050405020304" pitchFamily="18" charset="0"/>
                  <a:ea typeface="宋体" panose="02010600030101010101" pitchFamily="2" charset="-122"/>
                </a:endParaRPr>
              </a:p>
            </p:txBody>
          </p:sp>
        </mc:Choice>
        <mc:Fallback xmlns="">
          <p:sp>
            <p:nvSpPr>
              <p:cNvPr id="8" name="文本框 7">
                <a:extLst>
                  <a:ext uri="{FF2B5EF4-FFF2-40B4-BE49-F238E27FC236}">
                    <a16:creationId xmlns:a16="http://schemas.microsoft.com/office/drawing/2014/main" id="{14C338E3-D9D8-4EF0-8F44-E8C538E46E4E}"/>
                  </a:ext>
                </a:extLst>
              </p:cNvPr>
              <p:cNvSpPr txBox="1">
                <a:spLocks noRot="1" noChangeAspect="1" noMove="1" noResize="1" noEditPoints="1" noAdjustHandles="1" noChangeArrowheads="1" noChangeShapeType="1" noTextEdit="1"/>
              </p:cNvSpPr>
              <p:nvPr/>
            </p:nvSpPr>
            <p:spPr>
              <a:xfrm>
                <a:off x="424543" y="1080908"/>
                <a:ext cx="9823862" cy="1471428"/>
              </a:xfrm>
              <a:prstGeom prst="rect">
                <a:avLst/>
              </a:prstGeom>
              <a:blipFill>
                <a:blip r:embed="rId2"/>
                <a:stretch>
                  <a:fillRect b="-4545"/>
                </a:stretch>
              </a:blipFill>
            </p:spPr>
            <p:txBody>
              <a:bodyPr/>
              <a:lstStyle/>
              <a:p>
                <a:r>
                  <a:rPr lang="zh-CN" altLang="en-US">
                    <a:noFill/>
                  </a:rPr>
                  <a:t> </a:t>
                </a:r>
              </a:p>
            </p:txBody>
          </p:sp>
        </mc:Fallback>
      </mc:AlternateContent>
      <p:sp>
        <p:nvSpPr>
          <p:cNvPr id="12" name="文本框 11">
            <a:extLst>
              <a:ext uri="{FF2B5EF4-FFF2-40B4-BE49-F238E27FC236}">
                <a16:creationId xmlns:a16="http://schemas.microsoft.com/office/drawing/2014/main" id="{8E29E517-7DC5-4A95-AD1F-9B395ACDDCB6}"/>
              </a:ext>
            </a:extLst>
          </p:cNvPr>
          <p:cNvSpPr txBox="1"/>
          <p:nvPr/>
        </p:nvSpPr>
        <p:spPr>
          <a:xfrm>
            <a:off x="1415144" y="2410317"/>
            <a:ext cx="6097978" cy="4247317"/>
          </a:xfrm>
          <a:prstGeom prst="rect">
            <a:avLst/>
          </a:prstGeom>
          <a:noFill/>
        </p:spPr>
        <p:txBody>
          <a:bodyPr wrap="square">
            <a:spAutoFit/>
          </a:bodyPr>
          <a:lstStyle/>
          <a:p>
            <a:pPr marL="342900" lvl="0" indent="-342900" algn="just">
              <a:buFont typeface="+mj-lt"/>
              <a:buAutoNum type="arabicPeriod"/>
              <a:tabLst>
                <a:tab pos="269875" algn="l"/>
              </a:tabLst>
            </a:pPr>
            <a:r>
              <a:rPr lang="en-US" altLang="zh-CN" sz="1800" b="1" kern="100" dirty="0">
                <a:effectLst/>
                <a:latin typeface="Times New Roman" panose="02020603050405020304" pitchFamily="18" charset="0"/>
                <a:ea typeface="楷体_GB2312"/>
              </a:rPr>
              <a:t>for</a:t>
            </a:r>
            <a:r>
              <a:rPr lang="en-US" altLang="zh-CN" sz="1800" kern="100" dirty="0">
                <a:effectLst/>
                <a:latin typeface="Times New Roman" panose="02020603050405020304" pitchFamily="18" charset="0"/>
                <a:ea typeface="楷体_GB2312"/>
              </a:rPr>
              <a:t> </a:t>
            </a:r>
            <a:r>
              <a:rPr lang="en-US" altLang="zh-CN" sz="1800" i="1" kern="100" dirty="0" err="1">
                <a:effectLst/>
                <a:latin typeface="Times New Roman" panose="02020603050405020304" pitchFamily="18" charset="0"/>
                <a:ea typeface="楷体_GB2312"/>
              </a:rPr>
              <a:t>i</a:t>
            </a:r>
            <a:r>
              <a:rPr lang="en-US" altLang="zh-CN" sz="1800" kern="100" dirty="0">
                <a:effectLst/>
                <a:latin typeface="Times New Roman" panose="02020603050405020304" pitchFamily="18" charset="0"/>
                <a:ea typeface="楷体_GB2312"/>
              </a:rPr>
              <a:t> ← </a:t>
            </a:r>
            <a:r>
              <a:rPr lang="en-US" altLang="zh-CN" sz="1800" i="1" kern="100" dirty="0">
                <a:effectLst/>
                <a:latin typeface="Times New Roman" panose="02020603050405020304" pitchFamily="18" charset="0"/>
                <a:ea typeface="楷体_GB2312"/>
              </a:rPr>
              <a:t>l+</a:t>
            </a:r>
            <a:r>
              <a:rPr lang="en-US" altLang="zh-CN" sz="1800" kern="100" dirty="0">
                <a:effectLst/>
                <a:latin typeface="Times New Roman" panose="02020603050405020304" pitchFamily="18" charset="0"/>
                <a:ea typeface="楷体_GB2312"/>
              </a:rPr>
              <a:t>1 </a:t>
            </a:r>
            <a:r>
              <a:rPr lang="en-US" altLang="zh-CN" sz="1800" b="1" kern="100" dirty="0">
                <a:effectLst/>
                <a:latin typeface="Times New Roman" panose="02020603050405020304" pitchFamily="18" charset="0"/>
                <a:ea typeface="楷体_GB2312"/>
              </a:rPr>
              <a:t>to</a:t>
            </a:r>
            <a:r>
              <a:rPr lang="en-US" altLang="zh-CN" sz="1800" kern="100" dirty="0">
                <a:effectLst/>
                <a:latin typeface="Times New Roman" panose="02020603050405020304" pitchFamily="18" charset="0"/>
                <a:ea typeface="楷体_GB2312"/>
              </a:rPr>
              <a:t> </a:t>
            </a:r>
            <a:r>
              <a:rPr lang="en-US" altLang="zh-CN" sz="1800" i="1" kern="100" dirty="0">
                <a:effectLst/>
                <a:latin typeface="Times New Roman" panose="02020603050405020304" pitchFamily="18" charset="0"/>
                <a:ea typeface="楷体_GB2312"/>
              </a:rPr>
              <a:t>r</a:t>
            </a:r>
            <a:r>
              <a:rPr lang="en-US" altLang="zh-CN" sz="1800" kern="100" dirty="0">
                <a:effectLst/>
                <a:latin typeface="Times New Roman" panose="02020603050405020304" pitchFamily="18" charset="0"/>
                <a:ea typeface="楷体_GB2312"/>
              </a:rPr>
              <a:t> </a:t>
            </a:r>
            <a:r>
              <a:rPr lang="en-US" altLang="zh-CN" sz="1800" b="1" kern="100" dirty="0">
                <a:effectLst/>
                <a:latin typeface="Times New Roman" panose="02020603050405020304" pitchFamily="18" charset="0"/>
                <a:ea typeface="楷体_GB2312"/>
              </a:rPr>
              <a:t>do</a:t>
            </a:r>
            <a:endParaRPr lang="zh-CN" altLang="zh-CN" sz="1800" kern="100" dirty="0">
              <a:effectLst/>
              <a:latin typeface="Times New Roman" panose="02020603050405020304" pitchFamily="18" charset="0"/>
              <a:ea typeface="宋体" panose="02010600030101010101" pitchFamily="2" charset="-122"/>
            </a:endParaRPr>
          </a:p>
          <a:p>
            <a:pPr marL="342900" lvl="0" indent="-342900" algn="just">
              <a:buFont typeface="+mj-lt"/>
              <a:buAutoNum type="arabicPeriod"/>
              <a:tabLst>
                <a:tab pos="269875" algn="l"/>
              </a:tabLst>
            </a:pPr>
            <a:r>
              <a:rPr lang="en-US" altLang="zh-CN" sz="1800" kern="100" dirty="0">
                <a:effectLst/>
                <a:latin typeface="Times New Roman" panose="02020603050405020304" pitchFamily="18" charset="0"/>
                <a:ea typeface="楷体_GB2312"/>
              </a:rPr>
              <a:t>|  </a:t>
            </a:r>
            <a:r>
              <a:rPr lang="en-US" altLang="zh-CN" sz="1800" i="1" kern="100" dirty="0">
                <a:effectLst/>
                <a:latin typeface="Times New Roman" panose="02020603050405020304" pitchFamily="18" charset="0"/>
                <a:ea typeface="楷体_GB2312"/>
              </a:rPr>
              <a:t>t ← </a:t>
            </a:r>
            <a:r>
              <a:rPr lang="en-US" altLang="zh-CN" sz="1800" i="1" kern="100" dirty="0" err="1">
                <a:effectLst/>
                <a:latin typeface="Times New Roman" panose="02020603050405020304" pitchFamily="18" charset="0"/>
                <a:ea typeface="楷体_GB2312"/>
              </a:rPr>
              <a:t>idx</a:t>
            </a:r>
            <a:r>
              <a:rPr lang="en-US" altLang="zh-CN" sz="1800" i="1" kern="100" baseline="-25000" dirty="0" err="1">
                <a:effectLst/>
                <a:latin typeface="Times New Roman" panose="02020603050405020304" pitchFamily="18" charset="0"/>
                <a:ea typeface="楷体_GB2312"/>
              </a:rPr>
              <a:t>i</a:t>
            </a:r>
            <a:endParaRPr lang="zh-CN" altLang="zh-CN" sz="1800" kern="100" dirty="0">
              <a:effectLst/>
              <a:latin typeface="Times New Roman" panose="02020603050405020304" pitchFamily="18" charset="0"/>
              <a:ea typeface="宋体" panose="02010600030101010101" pitchFamily="2" charset="-122"/>
            </a:endParaRPr>
          </a:p>
          <a:p>
            <a:pPr marL="342900" lvl="0" indent="-342900" algn="just">
              <a:buFont typeface="+mj-lt"/>
              <a:buAutoNum type="arabicPeriod"/>
              <a:tabLst>
                <a:tab pos="269875" algn="l"/>
              </a:tabLst>
            </a:pPr>
            <a:r>
              <a:rPr lang="en-US" altLang="zh-CN" sz="1800" kern="100" dirty="0">
                <a:effectLst/>
                <a:latin typeface="Times New Roman" panose="02020603050405020304" pitchFamily="18" charset="0"/>
                <a:ea typeface="楷体_GB2312"/>
              </a:rPr>
              <a:t>|  </a:t>
            </a:r>
            <a:r>
              <a:rPr lang="en-US" altLang="zh-CN" sz="1800" b="1" kern="100" dirty="0">
                <a:effectLst/>
                <a:latin typeface="Times New Roman" panose="02020603050405020304" pitchFamily="18" charset="0"/>
                <a:ea typeface="楷体_GB2312"/>
              </a:rPr>
              <a:t>for</a:t>
            </a:r>
            <a:r>
              <a:rPr lang="en-US" altLang="zh-CN" sz="1800" kern="100" dirty="0">
                <a:effectLst/>
                <a:latin typeface="Times New Roman" panose="02020603050405020304" pitchFamily="18" charset="0"/>
                <a:ea typeface="楷体_GB2312"/>
              </a:rPr>
              <a:t> </a:t>
            </a:r>
            <a:r>
              <a:rPr lang="en-US" altLang="zh-CN" sz="1800" i="1" kern="100" dirty="0">
                <a:effectLst/>
                <a:latin typeface="Times New Roman" panose="02020603050405020304" pitchFamily="18" charset="0"/>
                <a:ea typeface="楷体_GB2312"/>
              </a:rPr>
              <a:t>j</a:t>
            </a:r>
            <a:r>
              <a:rPr lang="zh-CN" altLang="en-US" sz="1800" i="1" kern="100" dirty="0">
                <a:effectLst/>
                <a:latin typeface="Times New Roman" panose="02020603050405020304" pitchFamily="18" charset="0"/>
                <a:ea typeface="楷体_GB2312"/>
              </a:rPr>
              <a:t> </a:t>
            </a:r>
            <a:r>
              <a:rPr lang="en-US" altLang="zh-CN" sz="1800" i="1" kern="100" dirty="0">
                <a:effectLst/>
                <a:latin typeface="Times New Roman" panose="02020603050405020304" pitchFamily="18" charset="0"/>
                <a:ea typeface="楷体_GB2312"/>
              </a:rPr>
              <a:t>←</a:t>
            </a:r>
            <a:r>
              <a:rPr lang="zh-CN" altLang="en-US" sz="1800" i="1" kern="100" dirty="0">
                <a:effectLst/>
                <a:latin typeface="Times New Roman" panose="02020603050405020304" pitchFamily="18" charset="0"/>
                <a:ea typeface="楷体_GB2312"/>
              </a:rPr>
              <a:t> </a:t>
            </a:r>
            <a:r>
              <a:rPr lang="en-US" altLang="zh-CN" sz="1800" i="1" kern="100" dirty="0">
                <a:effectLst/>
                <a:latin typeface="Times New Roman" panose="02020603050405020304" pitchFamily="18" charset="0"/>
                <a:ea typeface="楷体_GB2312"/>
              </a:rPr>
              <a:t>i</a:t>
            </a:r>
            <a:r>
              <a:rPr lang="en-US" altLang="zh-CN" sz="1800" kern="100" dirty="0">
                <a:effectLst/>
                <a:latin typeface="Times New Roman" panose="02020603050405020304" pitchFamily="18" charset="0"/>
                <a:ea typeface="楷体_GB2312"/>
              </a:rPr>
              <a:t>-1 </a:t>
            </a:r>
            <a:r>
              <a:rPr lang="en-US" altLang="zh-CN" sz="1800" b="1" kern="100" dirty="0" err="1">
                <a:effectLst/>
                <a:latin typeface="Times New Roman" panose="02020603050405020304" pitchFamily="18" charset="0"/>
                <a:ea typeface="楷体_GB2312"/>
              </a:rPr>
              <a:t>downto</a:t>
            </a:r>
            <a:r>
              <a:rPr lang="en-US" altLang="zh-CN" sz="1800" kern="100" dirty="0">
                <a:effectLst/>
                <a:latin typeface="Times New Roman" panose="02020603050405020304" pitchFamily="18" charset="0"/>
                <a:ea typeface="楷体_GB2312"/>
              </a:rPr>
              <a:t> </a:t>
            </a:r>
            <a:r>
              <a:rPr lang="en-US" altLang="zh-CN" sz="1800" i="1" kern="100" dirty="0">
                <a:effectLst/>
                <a:latin typeface="Times New Roman" panose="02020603050405020304" pitchFamily="18" charset="0"/>
                <a:ea typeface="楷体_GB2312"/>
              </a:rPr>
              <a:t>l </a:t>
            </a:r>
            <a:r>
              <a:rPr lang="en-US" altLang="zh-CN" sz="1800" b="1" kern="100" dirty="0">
                <a:effectLst/>
                <a:latin typeface="Times New Roman" panose="02020603050405020304" pitchFamily="18" charset="0"/>
                <a:ea typeface="楷体_GB2312"/>
              </a:rPr>
              <a:t>do</a:t>
            </a:r>
            <a:endParaRPr lang="zh-CN" altLang="zh-CN" sz="1800" kern="100" dirty="0">
              <a:effectLst/>
              <a:latin typeface="Times New Roman" panose="02020603050405020304" pitchFamily="18" charset="0"/>
              <a:ea typeface="宋体" panose="02010600030101010101" pitchFamily="2" charset="-122"/>
            </a:endParaRPr>
          </a:p>
          <a:p>
            <a:pPr marL="342900" lvl="0" indent="-342900" algn="just">
              <a:buFont typeface="+mj-lt"/>
              <a:buAutoNum type="arabicPeriod"/>
              <a:tabLst>
                <a:tab pos="269875" algn="l"/>
              </a:tabLst>
            </a:pPr>
            <a:r>
              <a:rPr lang="en-US" altLang="zh-CN" sz="1800" kern="100" dirty="0">
                <a:effectLst/>
                <a:latin typeface="Times New Roman" panose="02020603050405020304" pitchFamily="18" charset="0"/>
                <a:ea typeface="楷体_GB2312"/>
              </a:rPr>
              <a:t>|  |  </a:t>
            </a:r>
            <a:r>
              <a:rPr lang="en-US" altLang="zh-CN" sz="1800" b="1" kern="100" dirty="0">
                <a:effectLst/>
                <a:latin typeface="Times New Roman" panose="02020603050405020304" pitchFamily="18" charset="0"/>
                <a:ea typeface="楷体_GB2312"/>
              </a:rPr>
              <a:t>if</a:t>
            </a:r>
            <a:r>
              <a:rPr lang="en-US" altLang="zh-CN" sz="1800" kern="100" dirty="0">
                <a:effectLst/>
                <a:latin typeface="Times New Roman" panose="02020603050405020304" pitchFamily="18" charset="0"/>
                <a:ea typeface="楷体_GB2312"/>
              </a:rPr>
              <a:t> </a:t>
            </a:r>
            <a:r>
              <a:rPr lang="en-US" altLang="zh-CN" sz="1800" i="1" kern="100" dirty="0" err="1">
                <a:effectLst/>
                <a:latin typeface="Times New Roman" panose="02020603050405020304" pitchFamily="18" charset="0"/>
                <a:ea typeface="楷体_GB2312"/>
              </a:rPr>
              <a:t>a</a:t>
            </a:r>
            <a:r>
              <a:rPr lang="en-US" altLang="zh-CN" sz="1800" i="1" kern="100" baseline="-25000" dirty="0" err="1">
                <a:effectLst/>
                <a:latin typeface="Times New Roman" panose="02020603050405020304" pitchFamily="18" charset="0"/>
                <a:ea typeface="楷体_GB2312"/>
              </a:rPr>
              <a:t>idxj</a:t>
            </a:r>
            <a:r>
              <a:rPr lang="zh-CN" altLang="en-US" sz="1800" i="1" kern="100" baseline="-25000" dirty="0">
                <a:effectLst/>
                <a:latin typeface="Times New Roman" panose="02020603050405020304" pitchFamily="18" charset="0"/>
                <a:ea typeface="楷体_GB2312"/>
              </a:rPr>
              <a:t> </a:t>
            </a:r>
            <a:r>
              <a:rPr lang="en-US" altLang="zh-CN" sz="1800" i="1" kern="100" dirty="0">
                <a:effectLst/>
                <a:latin typeface="Times New Roman" panose="02020603050405020304" pitchFamily="18" charset="0"/>
                <a:ea typeface="楷体_GB2312"/>
              </a:rPr>
              <a:t>&gt;</a:t>
            </a:r>
            <a:r>
              <a:rPr lang="zh-CN" altLang="en-US" sz="1800" i="1" kern="100" dirty="0">
                <a:effectLst/>
                <a:latin typeface="Times New Roman" panose="02020603050405020304" pitchFamily="18" charset="0"/>
                <a:ea typeface="楷体_GB2312"/>
              </a:rPr>
              <a:t> </a:t>
            </a:r>
            <a:r>
              <a:rPr lang="en-US" altLang="zh-CN" sz="1800" i="1" kern="100" dirty="0">
                <a:effectLst/>
                <a:latin typeface="Times New Roman" panose="02020603050405020304" pitchFamily="18" charset="0"/>
                <a:ea typeface="楷体_GB2312"/>
              </a:rPr>
              <a:t>a</a:t>
            </a:r>
            <a:r>
              <a:rPr lang="en-US" altLang="zh-CN" sz="1800" i="1" kern="100" baseline="-25000" dirty="0">
                <a:effectLst/>
                <a:latin typeface="Times New Roman" panose="02020603050405020304" pitchFamily="18" charset="0"/>
                <a:ea typeface="楷体_GB2312"/>
              </a:rPr>
              <a:t>t</a:t>
            </a:r>
            <a:r>
              <a:rPr lang="en-US" altLang="zh-CN" sz="1800" kern="100" dirty="0">
                <a:effectLst/>
                <a:latin typeface="Times New Roman" panose="02020603050405020304" pitchFamily="18" charset="0"/>
                <a:ea typeface="楷体_GB2312"/>
              </a:rPr>
              <a:t> </a:t>
            </a:r>
            <a:r>
              <a:rPr lang="en-US" altLang="zh-CN" sz="1800" b="1" kern="100" dirty="0">
                <a:effectLst/>
                <a:latin typeface="Times New Roman" panose="02020603050405020304" pitchFamily="18" charset="0"/>
                <a:ea typeface="楷体_GB2312"/>
              </a:rPr>
              <a:t>then</a:t>
            </a:r>
            <a:endParaRPr lang="zh-CN" altLang="zh-CN" sz="1800" kern="100" dirty="0">
              <a:effectLst/>
              <a:latin typeface="Times New Roman" panose="02020603050405020304" pitchFamily="18" charset="0"/>
              <a:ea typeface="宋体" panose="02010600030101010101" pitchFamily="2" charset="-122"/>
            </a:endParaRPr>
          </a:p>
          <a:p>
            <a:pPr marL="342900" lvl="0" indent="-342900" algn="just">
              <a:buFont typeface="+mj-lt"/>
              <a:buAutoNum type="arabicPeriod"/>
              <a:tabLst>
                <a:tab pos="269875" algn="l"/>
              </a:tabLst>
            </a:pPr>
            <a:r>
              <a:rPr lang="en-US" altLang="zh-CN" sz="1800" kern="100" dirty="0">
                <a:effectLst/>
                <a:latin typeface="Times New Roman" panose="02020603050405020304" pitchFamily="18" charset="0"/>
                <a:ea typeface="楷体_GB2312"/>
              </a:rPr>
              <a:t>|  |  |  </a:t>
            </a:r>
            <a:r>
              <a:rPr lang="en-US" altLang="zh-CN" sz="1800" i="1" kern="100" dirty="0">
                <a:effectLst/>
                <a:latin typeface="Times New Roman" panose="02020603050405020304" pitchFamily="18" charset="0"/>
                <a:ea typeface="楷体_GB2312"/>
              </a:rPr>
              <a:t>idx</a:t>
            </a:r>
            <a:r>
              <a:rPr lang="en-US" altLang="zh-CN" sz="1800" i="1" kern="100" baseline="-25000" dirty="0">
                <a:effectLst/>
                <a:latin typeface="Times New Roman" panose="02020603050405020304" pitchFamily="18" charset="0"/>
                <a:ea typeface="楷体_GB2312"/>
              </a:rPr>
              <a:t>j</a:t>
            </a:r>
            <a:r>
              <a:rPr lang="en-US" altLang="zh-CN" sz="1800" kern="100" baseline="-25000" dirty="0">
                <a:effectLst/>
                <a:latin typeface="Times New Roman" panose="02020603050405020304" pitchFamily="18" charset="0"/>
                <a:ea typeface="楷体_GB2312"/>
              </a:rPr>
              <a:t>+1</a:t>
            </a:r>
            <a:r>
              <a:rPr lang="en-US" altLang="zh-CN" sz="1800" kern="100" dirty="0">
                <a:effectLst/>
                <a:latin typeface="Times New Roman" panose="02020603050405020304" pitchFamily="18" charset="0"/>
                <a:ea typeface="楷体_GB2312"/>
              </a:rPr>
              <a:t> ← </a:t>
            </a:r>
            <a:r>
              <a:rPr lang="en-US" altLang="zh-CN" sz="1800" i="1" kern="100" dirty="0" err="1">
                <a:effectLst/>
                <a:latin typeface="Times New Roman" panose="02020603050405020304" pitchFamily="18" charset="0"/>
                <a:ea typeface="楷体_GB2312"/>
              </a:rPr>
              <a:t>idx</a:t>
            </a:r>
            <a:r>
              <a:rPr lang="en-US" altLang="zh-CN" sz="1800" i="1" kern="100" baseline="-25000" dirty="0" err="1">
                <a:effectLst/>
                <a:latin typeface="Times New Roman" panose="02020603050405020304" pitchFamily="18" charset="0"/>
                <a:ea typeface="楷体_GB2312"/>
              </a:rPr>
              <a:t>j</a:t>
            </a:r>
            <a:endParaRPr lang="zh-CN" altLang="zh-CN" sz="1800" kern="100" dirty="0">
              <a:effectLst/>
              <a:latin typeface="Times New Roman" panose="02020603050405020304" pitchFamily="18" charset="0"/>
              <a:ea typeface="宋体" panose="02010600030101010101" pitchFamily="2" charset="-122"/>
            </a:endParaRPr>
          </a:p>
          <a:p>
            <a:pPr marL="342900" lvl="0" indent="-342900" algn="just">
              <a:buFont typeface="+mj-lt"/>
              <a:buAutoNum type="arabicPeriod"/>
              <a:tabLst>
                <a:tab pos="269875" algn="l"/>
              </a:tabLst>
            </a:pPr>
            <a:r>
              <a:rPr lang="en-US" altLang="zh-CN" sz="1800" kern="100" dirty="0">
                <a:effectLst/>
                <a:latin typeface="Times New Roman" panose="02020603050405020304" pitchFamily="18" charset="0"/>
                <a:ea typeface="楷体_GB2312"/>
              </a:rPr>
              <a:t>|  |  </a:t>
            </a:r>
            <a:r>
              <a:rPr lang="en-US" altLang="zh-CN" sz="1800" b="1" kern="100" dirty="0">
                <a:effectLst/>
                <a:latin typeface="Times New Roman" panose="02020603050405020304" pitchFamily="18" charset="0"/>
                <a:ea typeface="楷体_GB2312"/>
              </a:rPr>
              <a:t>else</a:t>
            </a:r>
            <a:endParaRPr lang="zh-CN" altLang="zh-CN" sz="1800" kern="100" dirty="0">
              <a:effectLst/>
              <a:latin typeface="Times New Roman" panose="02020603050405020304" pitchFamily="18" charset="0"/>
              <a:ea typeface="宋体" panose="02010600030101010101" pitchFamily="2" charset="-122"/>
            </a:endParaRPr>
          </a:p>
          <a:p>
            <a:pPr marL="342900" lvl="0" indent="-342900" algn="just">
              <a:buFont typeface="+mj-lt"/>
              <a:buAutoNum type="arabicPeriod"/>
              <a:tabLst>
                <a:tab pos="269875" algn="l"/>
              </a:tabLst>
            </a:pPr>
            <a:r>
              <a:rPr lang="en-US" altLang="zh-CN" sz="1800" kern="100" dirty="0">
                <a:effectLst/>
                <a:latin typeface="Times New Roman" panose="02020603050405020304" pitchFamily="18" charset="0"/>
                <a:ea typeface="楷体_GB2312"/>
              </a:rPr>
              <a:t>|  |  |  </a:t>
            </a:r>
            <a:r>
              <a:rPr lang="en-US" altLang="zh-CN" sz="1800" i="1" kern="100" dirty="0">
                <a:effectLst/>
                <a:latin typeface="Times New Roman" panose="02020603050405020304" pitchFamily="18" charset="0"/>
                <a:ea typeface="楷体_GB2312"/>
              </a:rPr>
              <a:t>idx</a:t>
            </a:r>
            <a:r>
              <a:rPr lang="en-US" altLang="zh-CN" sz="1800" i="1" kern="100" baseline="-25000" dirty="0">
                <a:effectLst/>
                <a:latin typeface="Times New Roman" panose="02020603050405020304" pitchFamily="18" charset="0"/>
                <a:ea typeface="楷体_GB2312"/>
              </a:rPr>
              <a:t>j</a:t>
            </a:r>
            <a:r>
              <a:rPr lang="en-US" altLang="zh-CN" sz="1800" kern="100" baseline="-25000" dirty="0">
                <a:effectLst/>
                <a:latin typeface="Times New Roman" panose="02020603050405020304" pitchFamily="18" charset="0"/>
                <a:ea typeface="楷体_GB2312"/>
              </a:rPr>
              <a:t>+1</a:t>
            </a:r>
            <a:r>
              <a:rPr lang="en-US" altLang="zh-CN" sz="1800" kern="100" dirty="0">
                <a:effectLst/>
                <a:latin typeface="Times New Roman" panose="02020603050405020304" pitchFamily="18" charset="0"/>
                <a:ea typeface="楷体_GB2312"/>
              </a:rPr>
              <a:t> ← </a:t>
            </a:r>
            <a:r>
              <a:rPr lang="en-US" altLang="zh-CN" sz="1800" i="1" kern="100" dirty="0">
                <a:effectLst/>
                <a:latin typeface="Times New Roman" panose="02020603050405020304" pitchFamily="18" charset="0"/>
                <a:ea typeface="楷体_GB2312"/>
              </a:rPr>
              <a:t>t</a:t>
            </a:r>
            <a:endParaRPr lang="zh-CN" altLang="zh-CN" sz="1800" kern="100" dirty="0">
              <a:effectLst/>
              <a:latin typeface="Times New Roman" panose="02020603050405020304" pitchFamily="18" charset="0"/>
              <a:ea typeface="宋体" panose="02010600030101010101" pitchFamily="2" charset="-122"/>
            </a:endParaRPr>
          </a:p>
          <a:p>
            <a:pPr marL="342900" lvl="0" indent="-342900" algn="just">
              <a:buFont typeface="+mj-lt"/>
              <a:buAutoNum type="arabicPeriod"/>
              <a:tabLst>
                <a:tab pos="269875" algn="l"/>
              </a:tabLst>
            </a:pPr>
            <a:r>
              <a:rPr lang="en-US" altLang="zh-CN" sz="1800" kern="100" dirty="0">
                <a:effectLst/>
                <a:latin typeface="Times New Roman" panose="02020603050405020304" pitchFamily="18" charset="0"/>
                <a:ea typeface="楷体_GB2312"/>
              </a:rPr>
              <a:t>|  |  |  </a:t>
            </a:r>
            <a:r>
              <a:rPr lang="en-US" altLang="zh-CN" sz="1800" b="1" kern="100" dirty="0">
                <a:effectLst/>
                <a:latin typeface="Times New Roman" panose="02020603050405020304" pitchFamily="18" charset="0"/>
                <a:ea typeface="楷体_GB2312"/>
              </a:rPr>
              <a:t>break</a:t>
            </a:r>
            <a:endParaRPr lang="zh-CN" altLang="zh-CN" sz="1800" kern="100" dirty="0">
              <a:effectLst/>
              <a:latin typeface="Times New Roman" panose="02020603050405020304" pitchFamily="18" charset="0"/>
              <a:ea typeface="宋体" panose="02010600030101010101" pitchFamily="2" charset="-122"/>
            </a:endParaRPr>
          </a:p>
          <a:p>
            <a:pPr marL="342900" lvl="0" indent="-342900" algn="just">
              <a:buFont typeface="+mj-lt"/>
              <a:buAutoNum type="arabicPeriod"/>
              <a:tabLst>
                <a:tab pos="269875" algn="l"/>
              </a:tabLst>
            </a:pPr>
            <a:r>
              <a:rPr lang="en-US" altLang="zh-CN" sz="1800" kern="100" dirty="0">
                <a:effectLst/>
                <a:latin typeface="Times New Roman" panose="02020603050405020304" pitchFamily="18" charset="0"/>
                <a:ea typeface="楷体_GB2312"/>
              </a:rPr>
              <a:t>|  |  </a:t>
            </a:r>
            <a:r>
              <a:rPr lang="en-US" altLang="zh-CN" sz="1800" b="1" kern="100" dirty="0">
                <a:effectLst/>
                <a:latin typeface="Times New Roman" panose="02020603050405020304" pitchFamily="18" charset="0"/>
                <a:ea typeface="楷体_GB2312"/>
              </a:rPr>
              <a:t>end</a:t>
            </a:r>
            <a:endParaRPr lang="zh-CN" altLang="zh-CN" sz="1800" kern="100" dirty="0">
              <a:effectLst/>
              <a:latin typeface="Times New Roman" panose="02020603050405020304" pitchFamily="18" charset="0"/>
              <a:ea typeface="宋体" panose="02010600030101010101" pitchFamily="2" charset="-122"/>
            </a:endParaRPr>
          </a:p>
          <a:p>
            <a:pPr marL="342900" lvl="0" indent="-342900" algn="just">
              <a:buFont typeface="+mj-lt"/>
              <a:buAutoNum type="arabicPeriod"/>
              <a:tabLst>
                <a:tab pos="269875" algn="l"/>
              </a:tabLst>
            </a:pPr>
            <a:r>
              <a:rPr lang="en-US" altLang="zh-CN" sz="1800" kern="100" dirty="0">
                <a:effectLst/>
                <a:latin typeface="Times New Roman" panose="02020603050405020304" pitchFamily="18" charset="0"/>
                <a:ea typeface="楷体_GB2312"/>
              </a:rPr>
              <a:t>|  </a:t>
            </a:r>
            <a:r>
              <a:rPr lang="en-US" altLang="zh-CN" sz="1800" b="1" kern="100" dirty="0">
                <a:effectLst/>
                <a:latin typeface="Times New Roman" panose="02020603050405020304" pitchFamily="18" charset="0"/>
                <a:ea typeface="楷体_GB2312"/>
              </a:rPr>
              <a:t>end</a:t>
            </a:r>
            <a:endParaRPr lang="zh-CN" altLang="zh-CN" sz="1800" kern="100" dirty="0">
              <a:effectLst/>
              <a:latin typeface="Times New Roman" panose="02020603050405020304" pitchFamily="18" charset="0"/>
              <a:ea typeface="宋体" panose="02010600030101010101" pitchFamily="2" charset="-122"/>
            </a:endParaRPr>
          </a:p>
          <a:p>
            <a:pPr marL="342900" lvl="0" indent="-342900" algn="just">
              <a:buFont typeface="+mj-lt"/>
              <a:buAutoNum type="arabicPeriod"/>
              <a:tabLst>
                <a:tab pos="269875" algn="l"/>
              </a:tabLst>
            </a:pPr>
            <a:r>
              <a:rPr lang="en-US" altLang="zh-CN" sz="1800" kern="100" dirty="0">
                <a:effectLst/>
                <a:latin typeface="Times New Roman" panose="02020603050405020304" pitchFamily="18" charset="0"/>
                <a:ea typeface="楷体_GB2312"/>
              </a:rPr>
              <a:t>|  </a:t>
            </a:r>
            <a:r>
              <a:rPr lang="en-US" altLang="zh-CN" sz="1800" b="1" kern="100" dirty="0">
                <a:effectLst/>
                <a:latin typeface="Times New Roman" panose="02020603050405020304" pitchFamily="18" charset="0"/>
                <a:ea typeface="楷体_GB2312"/>
              </a:rPr>
              <a:t>if</a:t>
            </a:r>
            <a:r>
              <a:rPr lang="en-US" altLang="zh-CN" sz="1800" kern="100" dirty="0">
                <a:effectLst/>
                <a:latin typeface="Times New Roman" panose="02020603050405020304" pitchFamily="18" charset="0"/>
                <a:ea typeface="楷体_GB2312"/>
              </a:rPr>
              <a:t> </a:t>
            </a:r>
            <a:r>
              <a:rPr lang="en-US" altLang="zh-CN" sz="1800" i="1" kern="100" dirty="0" err="1">
                <a:effectLst/>
                <a:latin typeface="Times New Roman" panose="02020603050405020304" pitchFamily="18" charset="0"/>
                <a:ea typeface="楷体_GB2312"/>
              </a:rPr>
              <a:t>a</a:t>
            </a:r>
            <a:r>
              <a:rPr lang="en-US" altLang="zh-CN" sz="1800" i="1" kern="100" baseline="-25000" dirty="0" err="1">
                <a:effectLst/>
                <a:latin typeface="Times New Roman" panose="02020603050405020304" pitchFamily="18" charset="0"/>
                <a:ea typeface="楷体_GB2312"/>
              </a:rPr>
              <a:t>idxl</a:t>
            </a:r>
            <a:r>
              <a:rPr lang="zh-CN" altLang="en-US" sz="1800" i="1" kern="100" baseline="-25000" dirty="0">
                <a:effectLst/>
                <a:latin typeface="Times New Roman" panose="02020603050405020304" pitchFamily="18" charset="0"/>
                <a:ea typeface="楷体_GB2312"/>
              </a:rPr>
              <a:t> </a:t>
            </a:r>
            <a:r>
              <a:rPr lang="en-US" altLang="zh-CN" sz="1800" i="1" kern="100" dirty="0">
                <a:effectLst/>
                <a:latin typeface="Times New Roman" panose="02020603050405020304" pitchFamily="18" charset="0"/>
                <a:ea typeface="楷体_GB2312"/>
              </a:rPr>
              <a:t>&gt;</a:t>
            </a:r>
            <a:r>
              <a:rPr lang="zh-CN" altLang="en-US" sz="1800" i="1" kern="100" dirty="0">
                <a:effectLst/>
                <a:latin typeface="Times New Roman" panose="02020603050405020304" pitchFamily="18" charset="0"/>
                <a:ea typeface="楷体_GB2312"/>
              </a:rPr>
              <a:t> </a:t>
            </a:r>
            <a:r>
              <a:rPr lang="en-US" altLang="zh-CN" sz="1800" i="1" kern="100" dirty="0">
                <a:effectLst/>
                <a:latin typeface="Times New Roman" panose="02020603050405020304" pitchFamily="18" charset="0"/>
                <a:ea typeface="楷体_GB2312"/>
              </a:rPr>
              <a:t>a</a:t>
            </a:r>
            <a:r>
              <a:rPr lang="en-US" altLang="zh-CN" sz="1800" i="1" kern="100" baseline="-25000" dirty="0">
                <a:effectLst/>
                <a:latin typeface="Times New Roman" panose="02020603050405020304" pitchFamily="18" charset="0"/>
                <a:ea typeface="楷体_GB2312"/>
              </a:rPr>
              <a:t>t</a:t>
            </a:r>
            <a:r>
              <a:rPr lang="en-US" altLang="zh-CN" sz="1800" kern="100" dirty="0">
                <a:effectLst/>
                <a:latin typeface="Times New Roman" panose="02020603050405020304" pitchFamily="18" charset="0"/>
                <a:ea typeface="楷体_GB2312"/>
              </a:rPr>
              <a:t> </a:t>
            </a:r>
            <a:r>
              <a:rPr lang="en-US" altLang="zh-CN" sz="1800" b="1" kern="100" dirty="0">
                <a:effectLst/>
                <a:latin typeface="Times New Roman" panose="02020603050405020304" pitchFamily="18" charset="0"/>
                <a:ea typeface="楷体_GB2312"/>
              </a:rPr>
              <a:t>then</a:t>
            </a:r>
            <a:endParaRPr lang="zh-CN" altLang="zh-CN" sz="1800" kern="100" dirty="0">
              <a:effectLst/>
              <a:latin typeface="Times New Roman" panose="02020603050405020304" pitchFamily="18" charset="0"/>
              <a:ea typeface="宋体" panose="02010600030101010101" pitchFamily="2" charset="-122"/>
            </a:endParaRPr>
          </a:p>
          <a:p>
            <a:pPr marL="342900" lvl="0" indent="-342900" algn="just">
              <a:buFont typeface="+mj-lt"/>
              <a:buAutoNum type="arabicPeriod"/>
              <a:tabLst>
                <a:tab pos="269875" algn="l"/>
              </a:tabLst>
            </a:pPr>
            <a:r>
              <a:rPr lang="en-US" altLang="zh-CN" sz="1800" kern="100" dirty="0">
                <a:effectLst/>
                <a:latin typeface="Times New Roman" panose="02020603050405020304" pitchFamily="18" charset="0"/>
                <a:ea typeface="楷体_GB2312"/>
              </a:rPr>
              <a:t>|  |  </a:t>
            </a:r>
            <a:r>
              <a:rPr lang="en-US" altLang="zh-CN" sz="1800" i="1" kern="100" dirty="0" err="1">
                <a:effectLst/>
                <a:latin typeface="Times New Roman" panose="02020603050405020304" pitchFamily="18" charset="0"/>
                <a:ea typeface="楷体_GB2312"/>
              </a:rPr>
              <a:t>idx</a:t>
            </a:r>
            <a:r>
              <a:rPr lang="en-US" altLang="zh-CN" sz="1800" i="1" kern="100" baseline="-25000" dirty="0" err="1">
                <a:effectLst/>
                <a:latin typeface="Times New Roman" panose="02020603050405020304" pitchFamily="18" charset="0"/>
                <a:ea typeface="楷体_GB2312"/>
              </a:rPr>
              <a:t>l</a:t>
            </a:r>
            <a:r>
              <a:rPr lang="en-US" altLang="zh-CN" sz="1800" i="1" kern="100" dirty="0">
                <a:effectLst/>
                <a:latin typeface="Times New Roman" panose="02020603050405020304" pitchFamily="18" charset="0"/>
                <a:ea typeface="楷体_GB2312"/>
              </a:rPr>
              <a:t> ← t</a:t>
            </a:r>
            <a:endParaRPr lang="zh-CN" altLang="zh-CN" sz="1800" kern="100" dirty="0">
              <a:effectLst/>
              <a:latin typeface="Times New Roman" panose="02020603050405020304" pitchFamily="18" charset="0"/>
              <a:ea typeface="宋体" panose="02010600030101010101" pitchFamily="2" charset="-122"/>
            </a:endParaRPr>
          </a:p>
          <a:p>
            <a:pPr marL="342900" lvl="0" indent="-342900" algn="just">
              <a:buFont typeface="+mj-lt"/>
              <a:buAutoNum type="arabicPeriod"/>
              <a:tabLst>
                <a:tab pos="269875" algn="l"/>
              </a:tabLst>
            </a:pPr>
            <a:r>
              <a:rPr lang="en-US" altLang="zh-CN" sz="1800" kern="100" dirty="0">
                <a:effectLst/>
                <a:latin typeface="Times New Roman" panose="02020603050405020304" pitchFamily="18" charset="0"/>
                <a:ea typeface="楷体_GB2312"/>
              </a:rPr>
              <a:t>|  </a:t>
            </a:r>
            <a:r>
              <a:rPr lang="en-US" altLang="zh-CN" sz="1800" b="1" kern="100" dirty="0">
                <a:effectLst/>
                <a:latin typeface="Times New Roman" panose="02020603050405020304" pitchFamily="18" charset="0"/>
                <a:ea typeface="楷体_GB2312"/>
              </a:rPr>
              <a:t>end</a:t>
            </a:r>
            <a:endParaRPr lang="zh-CN" altLang="zh-CN" sz="1800" kern="100" dirty="0">
              <a:effectLst/>
              <a:latin typeface="Times New Roman" panose="02020603050405020304" pitchFamily="18" charset="0"/>
              <a:ea typeface="宋体" panose="02010600030101010101" pitchFamily="2" charset="-122"/>
            </a:endParaRPr>
          </a:p>
          <a:p>
            <a:pPr marL="342900" lvl="0" indent="-342900" algn="just">
              <a:buFont typeface="+mj-lt"/>
              <a:buAutoNum type="arabicPeriod"/>
              <a:tabLst>
                <a:tab pos="269875" algn="l"/>
              </a:tabLst>
            </a:pPr>
            <a:r>
              <a:rPr lang="en-US" altLang="zh-CN" sz="1800" b="1" kern="100" dirty="0">
                <a:effectLst/>
                <a:latin typeface="Times New Roman" panose="02020603050405020304" pitchFamily="18" charset="0"/>
                <a:ea typeface="楷体_GB2312"/>
              </a:rPr>
              <a:t>end</a:t>
            </a:r>
            <a:endParaRPr lang="zh-CN" altLang="zh-CN" sz="1800" kern="100" dirty="0">
              <a:effectLst/>
              <a:latin typeface="Times New Roman" panose="02020603050405020304" pitchFamily="18" charset="0"/>
              <a:ea typeface="宋体" panose="02010600030101010101" pitchFamily="2" charset="-122"/>
            </a:endParaRPr>
          </a:p>
          <a:p>
            <a:pPr marL="342900" lvl="0" indent="-342900" algn="just">
              <a:buFont typeface="+mj-lt"/>
              <a:buAutoNum type="arabicPeriod"/>
              <a:tabLst>
                <a:tab pos="269875" algn="l"/>
              </a:tabLst>
            </a:pPr>
            <a:r>
              <a:rPr lang="en-US" altLang="zh-CN" sz="1800" b="1" kern="100" dirty="0">
                <a:effectLst/>
                <a:latin typeface="Times New Roman" panose="02020603050405020304" pitchFamily="18" charset="0"/>
                <a:ea typeface="楷体_GB2312"/>
              </a:rPr>
              <a:t>return</a:t>
            </a:r>
            <a:r>
              <a:rPr lang="en-US" altLang="zh-CN" sz="1800" kern="100" dirty="0">
                <a:effectLst/>
                <a:latin typeface="Times New Roman" panose="02020603050405020304" pitchFamily="18" charset="0"/>
                <a:ea typeface="楷体_GB2312"/>
              </a:rPr>
              <a:t> </a:t>
            </a:r>
            <a:r>
              <a:rPr lang="en-US" altLang="zh-CN" sz="1800" i="1" kern="100" dirty="0" err="1">
                <a:effectLst/>
                <a:latin typeface="Times New Roman" panose="02020603050405020304" pitchFamily="18" charset="0"/>
                <a:ea typeface="楷体_GB2312"/>
              </a:rPr>
              <a:t>idx</a:t>
            </a:r>
            <a:endParaRPr lang="zh-CN" altLang="zh-CN" sz="1800" kern="100" dirty="0">
              <a:effectLst/>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1690329949"/>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元素顺序调整</a:t>
            </a:r>
          </a:p>
        </p:txBody>
      </p:sp>
      <p:sp>
        <p:nvSpPr>
          <p:cNvPr id="3" name="副标题 2"/>
          <p:cNvSpPr>
            <a:spLocks noGrp="1"/>
          </p:cNvSpPr>
          <p:nvPr>
            <p:ph type="subTitle" idx="1"/>
          </p:nvPr>
        </p:nvSpPr>
        <p:spPr/>
        <p:txBody>
          <a:bodyPr/>
          <a:lstStyle/>
          <a:p>
            <a:r>
              <a:rPr lang="en-US" altLang="zh-CN" dirty="0"/>
              <a:t>10.8  </a:t>
            </a:r>
            <a:r>
              <a:rPr lang="zh-CN" altLang="en-US" dirty="0"/>
              <a:t>索引排序</a:t>
            </a:r>
          </a:p>
        </p:txBody>
      </p:sp>
      <p:sp>
        <p:nvSpPr>
          <p:cNvPr id="4" name="文本占位符 3"/>
          <p:cNvSpPr>
            <a:spLocks noGrp="1"/>
          </p:cNvSpPr>
          <p:nvPr>
            <p:ph type="body" idx="10"/>
          </p:nvPr>
        </p:nvSpPr>
        <p:spPr/>
        <p:txBody>
          <a:bodyPr/>
          <a:lstStyle/>
          <a:p>
            <a:r>
              <a:rPr lang="zh-CN" altLang="en-US" dirty="0"/>
              <a:t>数据结构</a:t>
            </a:r>
          </a:p>
        </p:txBody>
      </p:sp>
      <mc:AlternateContent xmlns:mc="http://schemas.openxmlformats.org/markup-compatibility/2006" xmlns:a14="http://schemas.microsoft.com/office/drawing/2010/main">
        <mc:Choice Requires="a14">
          <p:sp>
            <p:nvSpPr>
              <p:cNvPr id="5" name="内容占位符 4"/>
              <p:cNvSpPr>
                <a:spLocks noGrp="1"/>
              </p:cNvSpPr>
              <p:nvPr>
                <p:ph idx="11"/>
              </p:nvPr>
            </p:nvSpPr>
            <p:spPr/>
            <p:txBody>
              <a:bodyPr>
                <a:noAutofit/>
              </a:bodyPr>
              <a:lstStyle/>
              <a:p>
                <a:pPr>
                  <a:lnSpc>
                    <a:spcPct val="110000"/>
                  </a:lnSpc>
                </a:pPr>
                <a:r>
                  <a:rPr lang="zh-CN" altLang="zh-CN" sz="2400" dirty="0"/>
                  <a:t>在得到排序的索引序列以后，需要基于索引序列调整原序列中元素顺序使其有序。</a:t>
                </a:r>
                <a:endParaRPr lang="en-US" altLang="zh-CN" sz="2400" dirty="0"/>
              </a:p>
              <a:p>
                <a:pPr>
                  <a:lnSpc>
                    <a:spcPct val="110000"/>
                  </a:lnSpc>
                </a:pPr>
                <a:r>
                  <a:rPr lang="zh-CN" altLang="zh-CN" sz="2400" dirty="0"/>
                  <a:t>一种简单的方法是新建一个临时序列</a:t>
                </a:r>
                <a14:m>
                  <m:oMath xmlns:m="http://schemas.openxmlformats.org/officeDocument/2006/math">
                    <m:r>
                      <a:rPr lang="en-US" altLang="zh-CN" sz="2400">
                        <a:latin typeface="Cambria Math" panose="02040503050406030204" pitchFamily="18" charset="0"/>
                      </a:rPr>
                      <m:t>𝑡𝑚𝑝</m:t>
                    </m:r>
                  </m:oMath>
                </a14:m>
                <a:r>
                  <a:rPr lang="zh-CN" altLang="zh-CN" sz="2400" dirty="0"/>
                  <a:t>，令</a:t>
                </a:r>
                <a14:m>
                  <m:oMath xmlns:m="http://schemas.openxmlformats.org/officeDocument/2006/math">
                    <m:sSub>
                      <m:sSubPr>
                        <m:ctrlPr>
                          <a:rPr lang="zh-CN" altLang="zh-CN" sz="2400" i="1">
                            <a:latin typeface="Cambria Math" panose="02040503050406030204" pitchFamily="18" charset="0"/>
                          </a:rPr>
                        </m:ctrlPr>
                      </m:sSubPr>
                      <m:e>
                        <m:r>
                          <a:rPr lang="en-US" altLang="zh-CN" sz="2400">
                            <a:latin typeface="Cambria Math" panose="02040503050406030204" pitchFamily="18" charset="0"/>
                          </a:rPr>
                          <m:t>𝑡𝑚𝑝</m:t>
                        </m:r>
                      </m:e>
                      <m:sub>
                        <m:r>
                          <a:rPr lang="en-US" altLang="zh-CN" sz="2400">
                            <a:latin typeface="Cambria Math" panose="02040503050406030204" pitchFamily="18" charset="0"/>
                          </a:rPr>
                          <m:t>𝑖</m:t>
                        </m:r>
                      </m:sub>
                    </m:sSub>
                    <m:r>
                      <a:rPr lang="en-US" altLang="zh-CN" sz="2400">
                        <a:latin typeface="Cambria Math" panose="02040503050406030204" pitchFamily="18" charset="0"/>
                      </a:rPr>
                      <m:t>=</m:t>
                    </m:r>
                    <m:sSub>
                      <m:sSubPr>
                        <m:ctrlPr>
                          <a:rPr lang="zh-CN" altLang="zh-CN" sz="2400" i="1">
                            <a:latin typeface="Cambria Math" panose="02040503050406030204" pitchFamily="18" charset="0"/>
                          </a:rPr>
                        </m:ctrlPr>
                      </m:sSubPr>
                      <m:e>
                        <m:r>
                          <a:rPr lang="en-US" altLang="zh-CN" sz="2400">
                            <a:latin typeface="Cambria Math" panose="02040503050406030204" pitchFamily="18" charset="0"/>
                          </a:rPr>
                          <m:t>𝑎</m:t>
                        </m:r>
                      </m:e>
                      <m:sub>
                        <m:sSub>
                          <m:sSubPr>
                            <m:ctrlPr>
                              <a:rPr lang="zh-CN" altLang="zh-CN" sz="2400" i="1">
                                <a:latin typeface="Cambria Math" panose="02040503050406030204" pitchFamily="18" charset="0"/>
                              </a:rPr>
                            </m:ctrlPr>
                          </m:sSubPr>
                          <m:e>
                            <m:r>
                              <a:rPr lang="en-US" altLang="zh-CN" sz="2400">
                                <a:latin typeface="Cambria Math" panose="02040503050406030204" pitchFamily="18" charset="0"/>
                              </a:rPr>
                              <m:t>𝑖𝑑𝑥</m:t>
                            </m:r>
                          </m:e>
                          <m:sub>
                            <m:r>
                              <a:rPr lang="en-US" altLang="zh-CN" sz="2400">
                                <a:latin typeface="Cambria Math" panose="02040503050406030204" pitchFamily="18" charset="0"/>
                              </a:rPr>
                              <m:t>𝑖</m:t>
                            </m:r>
                          </m:sub>
                        </m:sSub>
                      </m:sub>
                    </m:sSub>
                  </m:oMath>
                </a14:m>
                <a:r>
                  <a:rPr lang="zh-CN" altLang="zh-CN" sz="2400" dirty="0"/>
                  <a:t>，然后将</a:t>
                </a:r>
                <a14:m>
                  <m:oMath xmlns:m="http://schemas.openxmlformats.org/officeDocument/2006/math">
                    <m:r>
                      <a:rPr lang="en-US" altLang="zh-CN" sz="2400">
                        <a:latin typeface="Cambria Math" panose="02040503050406030204" pitchFamily="18" charset="0"/>
                      </a:rPr>
                      <m:t>𝑡𝑚𝑝</m:t>
                    </m:r>
                  </m:oMath>
                </a14:m>
                <a:r>
                  <a:rPr lang="zh-CN" altLang="zh-CN" sz="2400" dirty="0"/>
                  <a:t>拷贝回</a:t>
                </a:r>
                <a14:m>
                  <m:oMath xmlns:m="http://schemas.openxmlformats.org/officeDocument/2006/math">
                    <m:r>
                      <a:rPr lang="en-US" altLang="zh-CN" sz="2400">
                        <a:latin typeface="Cambria Math" panose="02040503050406030204" pitchFamily="18" charset="0"/>
                      </a:rPr>
                      <m:t>𝑎</m:t>
                    </m:r>
                  </m:oMath>
                </a14:m>
                <a:r>
                  <a:rPr lang="zh-CN" altLang="zh-CN" sz="2400" dirty="0"/>
                  <a:t>。但是这种方法会使用较多的存储空间。实际上，</a:t>
                </a:r>
                <a:r>
                  <a:rPr lang="zh-CN" altLang="en-US" sz="2400" dirty="0"/>
                  <a:t>按照下述方法，</a:t>
                </a:r>
                <a:r>
                  <a:rPr lang="zh-CN" altLang="zh-CN" sz="2400" dirty="0"/>
                  <a:t>可以仅使用</a:t>
                </a:r>
                <a14:m>
                  <m:oMath xmlns:m="http://schemas.openxmlformats.org/officeDocument/2006/math">
                    <m:r>
                      <a:rPr lang="en-US" altLang="zh-CN" sz="2400" b="1" i="1" smtClean="0">
                        <a:solidFill>
                          <a:srgbClr val="C00000"/>
                        </a:solidFill>
                        <a:latin typeface="Cambria Math" panose="02040503050406030204" pitchFamily="18" charset="0"/>
                      </a:rPr>
                      <m:t>𝑶</m:t>
                    </m:r>
                    <m:r>
                      <a:rPr lang="en-US" altLang="zh-CN" sz="2400" b="1" i="1">
                        <a:solidFill>
                          <a:srgbClr val="C00000"/>
                        </a:solidFill>
                        <a:latin typeface="Cambria Math" panose="02040503050406030204" pitchFamily="18" charset="0"/>
                      </a:rPr>
                      <m:t>(</m:t>
                    </m:r>
                    <m:r>
                      <a:rPr lang="en-US" altLang="zh-CN" sz="2400" b="1" i="1">
                        <a:solidFill>
                          <a:srgbClr val="C00000"/>
                        </a:solidFill>
                        <a:latin typeface="Cambria Math" panose="02040503050406030204" pitchFamily="18" charset="0"/>
                      </a:rPr>
                      <m:t>𝟏</m:t>
                    </m:r>
                    <m:r>
                      <a:rPr lang="en-US" altLang="zh-CN" sz="2400" b="1" i="1">
                        <a:solidFill>
                          <a:srgbClr val="C00000"/>
                        </a:solidFill>
                        <a:latin typeface="Cambria Math" panose="02040503050406030204" pitchFamily="18" charset="0"/>
                      </a:rPr>
                      <m:t>)</m:t>
                    </m:r>
                  </m:oMath>
                </a14:m>
                <a:r>
                  <a:rPr lang="zh-CN" altLang="zh-CN" sz="2400" dirty="0"/>
                  <a:t>的空间和</a:t>
                </a:r>
                <a14:m>
                  <m:oMath xmlns:m="http://schemas.openxmlformats.org/officeDocument/2006/math">
                    <m:r>
                      <a:rPr lang="en-US" altLang="zh-CN" sz="2400" b="1" i="1" dirty="0" smtClean="0">
                        <a:solidFill>
                          <a:srgbClr val="C00000"/>
                        </a:solidFill>
                        <a:latin typeface="Cambria Math" panose="02040503050406030204" pitchFamily="18" charset="0"/>
                      </a:rPr>
                      <m:t>𝑶</m:t>
                    </m:r>
                    <m:r>
                      <a:rPr lang="en-US" altLang="zh-CN" sz="2400" b="1" i="1" dirty="0" smtClean="0">
                        <a:solidFill>
                          <a:srgbClr val="C00000"/>
                        </a:solidFill>
                        <a:latin typeface="Cambria Math" panose="02040503050406030204" pitchFamily="18" charset="0"/>
                      </a:rPr>
                      <m:t>(</m:t>
                    </m:r>
                    <m:r>
                      <a:rPr lang="en-US" altLang="zh-CN" sz="2400" b="1" i="1" dirty="0" smtClean="0">
                        <a:solidFill>
                          <a:srgbClr val="C00000"/>
                        </a:solidFill>
                        <a:latin typeface="Cambria Math" panose="02040503050406030204" pitchFamily="18" charset="0"/>
                      </a:rPr>
                      <m:t>𝒏</m:t>
                    </m:r>
                    <m:r>
                      <a:rPr lang="en-US" altLang="zh-CN" sz="2400" b="1" i="1" dirty="0" smtClean="0">
                        <a:solidFill>
                          <a:srgbClr val="C00000"/>
                        </a:solidFill>
                        <a:latin typeface="Cambria Math" panose="02040503050406030204" pitchFamily="18" charset="0"/>
                      </a:rPr>
                      <m:t>)</m:t>
                    </m:r>
                  </m:oMath>
                </a14:m>
                <a:r>
                  <a:rPr lang="zh-CN" altLang="zh-CN" sz="2400" dirty="0"/>
                  <a:t>的时间，在拥有排序的索引序列后调整原序列的元素顺序使其有序。</a:t>
                </a:r>
                <a:endParaRPr lang="en-US" altLang="zh-CN" sz="2400" dirty="0"/>
              </a:p>
              <a:p>
                <a:pPr marL="342900" indent="-342900">
                  <a:lnSpc>
                    <a:spcPct val="110000"/>
                  </a:lnSpc>
                  <a:buFont typeface="Arial" panose="020B0604020202020204" pitchFamily="34" charset="0"/>
                  <a:buChar char="•"/>
                </a:pPr>
                <a:r>
                  <a:rPr lang="zh-CN" altLang="en-US" sz="2400" dirty="0"/>
                  <a:t>检查第</a:t>
                </a:r>
                <a14:m>
                  <m:oMath xmlns:m="http://schemas.openxmlformats.org/officeDocument/2006/math">
                    <m:r>
                      <a:rPr lang="en-US" altLang="zh-CN" sz="2400" i="1" dirty="0" smtClean="0">
                        <a:latin typeface="Cambria Math" panose="02040503050406030204" pitchFamily="18" charset="0"/>
                      </a:rPr>
                      <m:t>𝑖</m:t>
                    </m:r>
                  </m:oMath>
                </a14:m>
                <a:r>
                  <a:rPr lang="zh-CN" altLang="en-US" sz="2400" dirty="0"/>
                  <a:t>个位置的元素位置是否正确</a:t>
                </a:r>
                <a:endParaRPr lang="en-US" altLang="zh-CN" sz="2400" dirty="0"/>
              </a:p>
              <a:p>
                <a:pPr marL="342900" indent="-342900">
                  <a:lnSpc>
                    <a:spcPct val="110000"/>
                  </a:lnSpc>
                  <a:buFont typeface="Arial" panose="020B0604020202020204" pitchFamily="34" charset="0"/>
                  <a:buChar char="•"/>
                </a:pPr>
                <a:r>
                  <a:rPr lang="zh-CN" altLang="en-US" sz="2400" dirty="0"/>
                  <a:t>如果位置不正确，将</a:t>
                </a:r>
                <a14:m>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𝑎</m:t>
                        </m:r>
                      </m:e>
                      <m:sub>
                        <m:r>
                          <a:rPr lang="en-US" altLang="zh-CN" sz="2400" b="0" i="1" smtClean="0">
                            <a:latin typeface="Cambria Math" panose="02040503050406030204" pitchFamily="18" charset="0"/>
                          </a:rPr>
                          <m:t>𝑖</m:t>
                        </m:r>
                      </m:sub>
                    </m:sSub>
                  </m:oMath>
                </a14:m>
                <a:r>
                  <a:rPr lang="zh-CN" altLang="en-US" sz="2400" b="1" dirty="0">
                    <a:solidFill>
                      <a:srgbClr val="C00000"/>
                    </a:solidFill>
                  </a:rPr>
                  <a:t>暂存</a:t>
                </a:r>
                <a:r>
                  <a:rPr lang="zh-CN" altLang="en-US" sz="2400" dirty="0"/>
                  <a:t>，并将应放的元素</a:t>
                </a:r>
                <a14:m>
                  <m:oMath xmlns:m="http://schemas.openxmlformats.org/officeDocument/2006/math">
                    <m:sSub>
                      <m:sSubPr>
                        <m:ctrlPr>
                          <a:rPr lang="en-US" altLang="zh-CN" sz="2400" b="1" i="1" smtClean="0">
                            <a:solidFill>
                              <a:srgbClr val="C00000"/>
                            </a:solidFill>
                            <a:latin typeface="Cambria Math" panose="02040503050406030204" pitchFamily="18" charset="0"/>
                          </a:rPr>
                        </m:ctrlPr>
                      </m:sSubPr>
                      <m:e>
                        <m:r>
                          <a:rPr lang="en-US" altLang="zh-CN" sz="2400" b="1" i="1" smtClean="0">
                            <a:solidFill>
                              <a:srgbClr val="C00000"/>
                            </a:solidFill>
                            <a:latin typeface="Cambria Math" panose="02040503050406030204" pitchFamily="18" charset="0"/>
                          </a:rPr>
                          <m:t>𝒂</m:t>
                        </m:r>
                      </m:e>
                      <m:sub>
                        <m:r>
                          <a:rPr lang="en-US" altLang="zh-CN" sz="2400" b="1" i="1" smtClean="0">
                            <a:solidFill>
                              <a:srgbClr val="C00000"/>
                            </a:solidFill>
                            <a:latin typeface="Cambria Math" panose="02040503050406030204" pitchFamily="18" charset="0"/>
                          </a:rPr>
                          <m:t>𝒊𝒅</m:t>
                        </m:r>
                        <m:sSub>
                          <m:sSubPr>
                            <m:ctrlPr>
                              <a:rPr lang="en-US" altLang="zh-CN" sz="2400" b="1" i="1" smtClean="0">
                                <a:solidFill>
                                  <a:srgbClr val="C00000"/>
                                </a:solidFill>
                                <a:latin typeface="Cambria Math" panose="02040503050406030204" pitchFamily="18" charset="0"/>
                              </a:rPr>
                            </m:ctrlPr>
                          </m:sSubPr>
                          <m:e>
                            <m:r>
                              <a:rPr lang="en-US" altLang="zh-CN" sz="2400" b="1" i="1" smtClean="0">
                                <a:solidFill>
                                  <a:srgbClr val="C00000"/>
                                </a:solidFill>
                                <a:latin typeface="Cambria Math" panose="02040503050406030204" pitchFamily="18" charset="0"/>
                              </a:rPr>
                              <m:t>𝒙</m:t>
                            </m:r>
                          </m:e>
                          <m:sub>
                            <m:r>
                              <a:rPr lang="en-US" altLang="zh-CN" sz="2400" b="1" i="1" smtClean="0">
                                <a:solidFill>
                                  <a:srgbClr val="C00000"/>
                                </a:solidFill>
                                <a:latin typeface="Cambria Math" panose="02040503050406030204" pitchFamily="18" charset="0"/>
                              </a:rPr>
                              <m:t>𝒊</m:t>
                            </m:r>
                          </m:sub>
                        </m:sSub>
                      </m:sub>
                    </m:sSub>
                  </m:oMath>
                </a14:m>
                <a:r>
                  <a:rPr lang="zh-CN" altLang="en-US" sz="2400" dirty="0"/>
                  <a:t>移至该位置，并记该元素当前所在位置</a:t>
                </a:r>
                <a14:m>
                  <m:oMath xmlns:m="http://schemas.openxmlformats.org/officeDocument/2006/math">
                    <m:r>
                      <a:rPr lang="en-US" altLang="zh-CN" sz="2400" b="1" i="1" smtClean="0">
                        <a:solidFill>
                          <a:srgbClr val="C00000"/>
                        </a:solidFill>
                        <a:latin typeface="Cambria Math" panose="02040503050406030204" pitchFamily="18" charset="0"/>
                      </a:rPr>
                      <m:t>𝒊𝒅</m:t>
                    </m:r>
                    <m:sSub>
                      <m:sSubPr>
                        <m:ctrlPr>
                          <a:rPr lang="en-US" altLang="zh-CN" sz="2400" b="1" i="1" smtClean="0">
                            <a:solidFill>
                              <a:srgbClr val="C00000"/>
                            </a:solidFill>
                            <a:latin typeface="Cambria Math" panose="02040503050406030204" pitchFamily="18" charset="0"/>
                          </a:rPr>
                        </m:ctrlPr>
                      </m:sSubPr>
                      <m:e>
                        <m:r>
                          <a:rPr lang="en-US" altLang="zh-CN" sz="2400" b="1" i="1" smtClean="0">
                            <a:solidFill>
                              <a:srgbClr val="C00000"/>
                            </a:solidFill>
                            <a:latin typeface="Cambria Math" panose="02040503050406030204" pitchFamily="18" charset="0"/>
                          </a:rPr>
                          <m:t>𝒙</m:t>
                        </m:r>
                      </m:e>
                      <m:sub>
                        <m:r>
                          <a:rPr lang="en-US" altLang="zh-CN" sz="2400" b="1" i="1" smtClean="0">
                            <a:solidFill>
                              <a:srgbClr val="C00000"/>
                            </a:solidFill>
                            <a:latin typeface="Cambria Math" panose="02040503050406030204" pitchFamily="18" charset="0"/>
                          </a:rPr>
                          <m:t>𝒊</m:t>
                        </m:r>
                      </m:sub>
                    </m:sSub>
                  </m:oMath>
                </a14:m>
                <a:r>
                  <a:rPr lang="zh-CN" altLang="en-US" sz="2400" b="1" dirty="0">
                    <a:solidFill>
                      <a:srgbClr val="C00000"/>
                    </a:solidFill>
                  </a:rPr>
                  <a:t>为</a:t>
                </a:r>
                <a14:m>
                  <m:oMath xmlns:m="http://schemas.openxmlformats.org/officeDocument/2006/math">
                    <m:r>
                      <a:rPr lang="en-US" altLang="zh-CN" sz="2400" b="1" i="1" dirty="0" smtClean="0">
                        <a:solidFill>
                          <a:srgbClr val="C00000"/>
                        </a:solidFill>
                        <a:latin typeface="Cambria Math" panose="02040503050406030204" pitchFamily="18" charset="0"/>
                      </a:rPr>
                      <m:t>𝒋</m:t>
                    </m:r>
                  </m:oMath>
                </a14:m>
                <a:r>
                  <a:rPr lang="zh-CN" altLang="en-US" sz="2400" dirty="0"/>
                  <a:t>。</a:t>
                </a:r>
                <a:endParaRPr lang="en-US" altLang="zh-CN" sz="2400" dirty="0"/>
              </a:p>
              <a:p>
                <a:pPr marL="342900" indent="-342900">
                  <a:lnSpc>
                    <a:spcPct val="110000"/>
                  </a:lnSpc>
                  <a:buFont typeface="Arial" panose="020B0604020202020204" pitchFamily="34" charset="0"/>
                  <a:buChar char="•"/>
                </a:pPr>
                <a:r>
                  <a:rPr lang="zh-CN" altLang="en-US" sz="2400" dirty="0"/>
                  <a:t>继续检查位置</a:t>
                </a:r>
                <a14:m>
                  <m:oMath xmlns:m="http://schemas.openxmlformats.org/officeDocument/2006/math">
                    <m:r>
                      <a:rPr lang="en-US" altLang="zh-CN" sz="2400" b="0" i="1" smtClean="0">
                        <a:latin typeface="Cambria Math" panose="02040503050406030204" pitchFamily="18" charset="0"/>
                      </a:rPr>
                      <m:t>𝑗</m:t>
                    </m:r>
                  </m:oMath>
                </a14:m>
                <a:r>
                  <a:rPr lang="zh-CN" altLang="en-US" sz="2400" dirty="0"/>
                  <a:t>是否正确，重复上述操作直到</a:t>
                </a:r>
                <a:r>
                  <a:rPr lang="zh-CN" altLang="en-US" sz="2400" b="1" dirty="0">
                    <a:solidFill>
                      <a:srgbClr val="C00000"/>
                    </a:solidFill>
                  </a:rPr>
                  <a:t>应放元素为</a:t>
                </a:r>
                <a14:m>
                  <m:oMath xmlns:m="http://schemas.openxmlformats.org/officeDocument/2006/math">
                    <m:sSub>
                      <m:sSubPr>
                        <m:ctrlPr>
                          <a:rPr lang="en-US" altLang="zh-CN" sz="2400" b="1" i="1" smtClean="0">
                            <a:solidFill>
                              <a:srgbClr val="C00000"/>
                            </a:solidFill>
                            <a:latin typeface="Cambria Math" panose="02040503050406030204" pitchFamily="18" charset="0"/>
                          </a:rPr>
                        </m:ctrlPr>
                      </m:sSubPr>
                      <m:e>
                        <m:r>
                          <a:rPr lang="en-US" altLang="zh-CN" sz="2400" b="1" i="1" smtClean="0">
                            <a:solidFill>
                              <a:srgbClr val="C00000"/>
                            </a:solidFill>
                            <a:latin typeface="Cambria Math" panose="02040503050406030204" pitchFamily="18" charset="0"/>
                          </a:rPr>
                          <m:t>𝒂</m:t>
                        </m:r>
                      </m:e>
                      <m:sub>
                        <m:r>
                          <a:rPr lang="en-US" altLang="zh-CN" sz="2400" b="1" i="1" smtClean="0">
                            <a:solidFill>
                              <a:srgbClr val="C00000"/>
                            </a:solidFill>
                            <a:latin typeface="Cambria Math" panose="02040503050406030204" pitchFamily="18" charset="0"/>
                          </a:rPr>
                          <m:t>𝒊</m:t>
                        </m:r>
                      </m:sub>
                    </m:sSub>
                    <m:r>
                      <a:rPr lang="zh-CN" altLang="en-US" sz="2400" i="1">
                        <a:latin typeface="Cambria Math" panose="02040503050406030204" pitchFamily="18" charset="0"/>
                      </a:rPr>
                      <m:t>为止</m:t>
                    </m:r>
                  </m:oMath>
                </a14:m>
                <a:r>
                  <a:rPr lang="zh-CN" altLang="en-US" sz="2400" dirty="0"/>
                  <a:t>。</a:t>
                </a:r>
                <a:endParaRPr lang="en-US" altLang="zh-CN" sz="2400" dirty="0"/>
              </a:p>
              <a:p>
                <a:pPr marL="342900" indent="-342900">
                  <a:lnSpc>
                    <a:spcPct val="110000"/>
                  </a:lnSpc>
                  <a:buFont typeface="Arial" panose="020B0604020202020204" pitchFamily="34" charset="0"/>
                  <a:buChar char="•"/>
                </a:pPr>
                <a:r>
                  <a:rPr lang="zh-CN" altLang="en-US" sz="2400" dirty="0"/>
                  <a:t>此时所有在循环中访问到的元素已归位，继续检查第</a:t>
                </a:r>
                <a14:m>
                  <m:oMath xmlns:m="http://schemas.openxmlformats.org/officeDocument/2006/math">
                    <m:r>
                      <a:rPr lang="en-US" altLang="zh-CN" sz="2400" b="1" i="1" smtClean="0">
                        <a:solidFill>
                          <a:srgbClr val="C00000"/>
                        </a:solidFill>
                        <a:latin typeface="Cambria Math" panose="02040503050406030204" pitchFamily="18" charset="0"/>
                      </a:rPr>
                      <m:t>𝒊</m:t>
                    </m:r>
                    <m:r>
                      <a:rPr lang="en-US" altLang="zh-CN" sz="2400" b="1" i="1" smtClean="0">
                        <a:solidFill>
                          <a:srgbClr val="C00000"/>
                        </a:solidFill>
                        <a:latin typeface="Cambria Math" panose="02040503050406030204" pitchFamily="18" charset="0"/>
                      </a:rPr>
                      <m:t>+</m:t>
                    </m:r>
                    <m:r>
                      <a:rPr lang="en-US" altLang="zh-CN" sz="2400" b="1" i="1" smtClean="0">
                        <a:solidFill>
                          <a:srgbClr val="C00000"/>
                        </a:solidFill>
                        <a:latin typeface="Cambria Math" panose="02040503050406030204" pitchFamily="18" charset="0"/>
                      </a:rPr>
                      <m:t>𝟏</m:t>
                    </m:r>
                  </m:oMath>
                </a14:m>
                <a:r>
                  <a:rPr lang="zh-CN" altLang="en-US" sz="2400" dirty="0"/>
                  <a:t>个位置的元素位置是否正确，直到所有元素归位。</a:t>
                </a:r>
                <a:endParaRPr lang="en-US" altLang="zh-CN" sz="2400" dirty="0"/>
              </a:p>
              <a:p>
                <a:pPr>
                  <a:lnSpc>
                    <a:spcPct val="110000"/>
                  </a:lnSpc>
                </a:pPr>
                <a:endParaRPr lang="zh-CN" altLang="zh-CN" sz="2400" dirty="0"/>
              </a:p>
            </p:txBody>
          </p:sp>
        </mc:Choice>
        <mc:Fallback xmlns="">
          <p:sp>
            <p:nvSpPr>
              <p:cNvPr id="5" name="内容占位符 4"/>
              <p:cNvSpPr>
                <a:spLocks noGrp="1" noRot="1" noChangeAspect="1" noMove="1" noResize="1" noEditPoints="1" noAdjustHandles="1" noChangeArrowheads="1" noChangeShapeType="1" noTextEdit="1"/>
              </p:cNvSpPr>
              <p:nvPr>
                <p:ph idx="11"/>
              </p:nvPr>
            </p:nvSpPr>
            <p:spPr>
              <a:blipFill>
                <a:blip r:embed="rId2"/>
                <a:stretch>
                  <a:fillRect l="-883" t="-723" r="-358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963800414"/>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元素顺序调整的伪代码</a:t>
            </a:r>
          </a:p>
        </p:txBody>
      </p:sp>
      <p:sp>
        <p:nvSpPr>
          <p:cNvPr id="3" name="副标题 2"/>
          <p:cNvSpPr>
            <a:spLocks noGrp="1"/>
          </p:cNvSpPr>
          <p:nvPr>
            <p:ph type="subTitle" idx="1"/>
          </p:nvPr>
        </p:nvSpPr>
        <p:spPr/>
        <p:txBody>
          <a:bodyPr/>
          <a:lstStyle/>
          <a:p>
            <a:r>
              <a:rPr lang="en-US" altLang="zh-CN" dirty="0"/>
              <a:t>10.8  </a:t>
            </a:r>
            <a:r>
              <a:rPr lang="zh-CN" altLang="en-US" dirty="0"/>
              <a:t>索引排序</a:t>
            </a:r>
          </a:p>
        </p:txBody>
      </p:sp>
      <p:sp>
        <p:nvSpPr>
          <p:cNvPr id="4" name="文本占位符 3"/>
          <p:cNvSpPr>
            <a:spLocks noGrp="1"/>
          </p:cNvSpPr>
          <p:nvPr>
            <p:ph type="body" idx="10"/>
          </p:nvPr>
        </p:nvSpPr>
        <p:spPr/>
        <p:txBody>
          <a:bodyPr/>
          <a:lstStyle/>
          <a:p>
            <a:r>
              <a:rPr lang="zh-CN" altLang="en-US" dirty="0"/>
              <a:t>数据结构</a:t>
            </a:r>
          </a:p>
        </p:txBody>
      </p:sp>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14C338E3-D9D8-4EF0-8F44-E8C538E46E4E}"/>
                  </a:ext>
                </a:extLst>
              </p:cNvPr>
              <p:cNvSpPr txBox="1"/>
              <p:nvPr/>
            </p:nvSpPr>
            <p:spPr>
              <a:xfrm>
                <a:off x="424543" y="1080908"/>
                <a:ext cx="9823862" cy="1471428"/>
              </a:xfrm>
              <a:prstGeom prst="rect">
                <a:avLst/>
              </a:prstGeom>
              <a:noFill/>
            </p:spPr>
            <p:txBody>
              <a:bodyPr wrap="square">
                <a:spAutoFit/>
              </a:bodyPr>
              <a:lstStyle/>
              <a:p>
                <a:pPr indent="127000" algn="just">
                  <a:lnSpc>
                    <a:spcPct val="150000"/>
                  </a:lnSpc>
                </a:pPr>
                <a:r>
                  <a:rPr lang="zh-CN" altLang="zh-CN" sz="2000" b="1" kern="100" dirty="0">
                    <a:effectLst/>
                    <a:latin typeface="Courier New" panose="02070309020205020404" pitchFamily="49" charset="0"/>
                    <a:ea typeface="楷体_GB2312"/>
                  </a:rPr>
                  <a:t>算法</a:t>
                </a:r>
                <a:r>
                  <a:rPr lang="en-US" altLang="zh-CN" sz="2000" b="1" kern="100" dirty="0">
                    <a:effectLst/>
                    <a:latin typeface="Courier New" panose="02070309020205020404" pitchFamily="49" charset="0"/>
                    <a:ea typeface="楷体_GB2312"/>
                    <a:cs typeface="Times New Roman" panose="02020603050405020304" pitchFamily="18" charset="0"/>
                  </a:rPr>
                  <a:t>10-19</a:t>
                </a:r>
                <a:r>
                  <a:rPr lang="zh-CN" altLang="zh-CN" sz="2000" b="1" kern="100" dirty="0">
                    <a:effectLst/>
                    <a:latin typeface="Courier New" panose="02070309020205020404" pitchFamily="49" charset="0"/>
                    <a:ea typeface="楷体_GB2312"/>
                  </a:rPr>
                  <a:t>：</a:t>
                </a:r>
                <a:r>
                  <a:rPr lang="zh-CN" altLang="zh-CN" sz="2000" kern="100" dirty="0">
                    <a:effectLst/>
                    <a:latin typeface="Courier New" panose="02070309020205020404" pitchFamily="49" charset="0"/>
                    <a:ea typeface="楷体_GB2312"/>
                  </a:rPr>
                  <a:t>基于插入排序的索引排序</a:t>
                </a:r>
                <a:r>
                  <a:rPr lang="zh-CN" altLang="zh-CN" sz="2000" i="1" kern="100" dirty="0">
                    <a:effectLst/>
                    <a:latin typeface="Times New Roman" panose="02020603050405020304" pitchFamily="18" charset="0"/>
                    <a:ea typeface="Cambria Math" panose="02040503050406030204" pitchFamily="18" charset="0"/>
                    <a:cs typeface="Cambria Math" panose="02040503050406030204" pitchFamily="18" charset="0"/>
                  </a:rPr>
                  <a:t> </a:t>
                </a:r>
                <a14:m>
                  <m:oMath xmlns:m="http://schemas.openxmlformats.org/officeDocument/2006/math">
                    <m:r>
                      <m:rPr>
                        <m:sty m:val="p"/>
                      </m:rPr>
                      <a:rPr lang="en-US" altLang="zh-CN" sz="2000" kern="100">
                        <a:effectLst/>
                        <a:latin typeface="Cambria Math" panose="02040503050406030204" pitchFamily="18" charset="0"/>
                        <a:ea typeface="楷体_GB2312"/>
                      </a:rPr>
                      <m:t>IndexedInsertionSort</m:t>
                    </m:r>
                    <m:d>
                      <m:dPr>
                        <m:ctrlPr>
                          <a:rPr lang="zh-CN" altLang="zh-CN" sz="2000" i="1" kern="100">
                            <a:effectLst/>
                            <a:latin typeface="Cambria Math" panose="02040503050406030204" pitchFamily="18" charset="0"/>
                            <a:ea typeface="Cambria Math" panose="02040503050406030204" pitchFamily="18" charset="0"/>
                          </a:rPr>
                        </m:ctrlPr>
                      </m:dPr>
                      <m:e>
                        <m:r>
                          <a:rPr lang="en-US" altLang="zh-CN" sz="2000" i="1" kern="100">
                            <a:effectLst/>
                            <a:latin typeface="Cambria Math" panose="02040503050406030204" pitchFamily="18" charset="0"/>
                            <a:ea typeface="楷体_GB2312"/>
                          </a:rPr>
                          <m:t>𝑎</m:t>
                        </m:r>
                        <m:r>
                          <a:rPr lang="en-US" altLang="zh-CN" sz="2000" i="1" kern="100">
                            <a:effectLst/>
                            <a:latin typeface="Cambria Math" panose="02040503050406030204" pitchFamily="18" charset="0"/>
                            <a:ea typeface="楷体_GB2312"/>
                          </a:rPr>
                          <m:t>, </m:t>
                        </m:r>
                        <m:r>
                          <a:rPr lang="en-US" altLang="zh-CN" sz="2000" i="1" kern="100">
                            <a:effectLst/>
                            <a:latin typeface="Cambria Math" panose="02040503050406030204" pitchFamily="18" charset="0"/>
                            <a:ea typeface="楷体_GB2312"/>
                          </a:rPr>
                          <m:t>𝑙</m:t>
                        </m:r>
                        <m:r>
                          <a:rPr lang="en-US" altLang="zh-CN" sz="2000" i="1" kern="100">
                            <a:effectLst/>
                            <a:latin typeface="Cambria Math" panose="02040503050406030204" pitchFamily="18" charset="0"/>
                            <a:ea typeface="楷体_GB2312"/>
                          </a:rPr>
                          <m:t>,</m:t>
                        </m:r>
                        <m:r>
                          <a:rPr lang="en-US" altLang="zh-CN" sz="2000" i="1" kern="100">
                            <a:effectLst/>
                            <a:latin typeface="Cambria Math" panose="02040503050406030204" pitchFamily="18" charset="0"/>
                            <a:ea typeface="楷体_GB2312"/>
                          </a:rPr>
                          <m:t>𝑟</m:t>
                        </m:r>
                      </m:e>
                    </m:d>
                  </m:oMath>
                </a14:m>
                <a:endParaRPr lang="zh-CN" altLang="zh-CN" sz="2000" kern="100" dirty="0">
                  <a:effectLst/>
                  <a:latin typeface="Times New Roman" panose="02020603050405020304" pitchFamily="18" charset="0"/>
                  <a:ea typeface="宋体" panose="02010600030101010101" pitchFamily="2" charset="-122"/>
                </a:endParaRPr>
              </a:p>
              <a:p>
                <a:pPr indent="127000" algn="just">
                  <a:lnSpc>
                    <a:spcPct val="150000"/>
                  </a:lnSpc>
                </a:pPr>
                <a:r>
                  <a:rPr lang="zh-CN" altLang="zh-CN" sz="2000" b="1" kern="100" dirty="0">
                    <a:effectLst/>
                    <a:latin typeface="Courier New" panose="02070309020205020404" pitchFamily="49" charset="0"/>
                    <a:ea typeface="楷体_GB2312"/>
                  </a:rPr>
                  <a:t>输入：</a:t>
                </a:r>
                <a:r>
                  <a:rPr lang="zh-CN" altLang="zh-CN" sz="2000" kern="100" dirty="0">
                    <a:effectLst/>
                    <a:latin typeface="Courier New" panose="02070309020205020404" pitchFamily="49" charset="0"/>
                    <a:ea typeface="楷体_GB2312"/>
                  </a:rPr>
                  <a:t>序列</a:t>
                </a:r>
                <a14:m>
                  <m:oMath xmlns:m="http://schemas.openxmlformats.org/officeDocument/2006/math">
                    <m:r>
                      <a:rPr lang="en-US" altLang="zh-CN" sz="2000" i="1" kern="100">
                        <a:effectLst/>
                        <a:latin typeface="Cambria Math" panose="02040503050406030204" pitchFamily="18" charset="0"/>
                        <a:ea typeface="楷体_GB2312"/>
                      </a:rPr>
                      <m:t>𝑎</m:t>
                    </m:r>
                  </m:oMath>
                </a14:m>
                <a:r>
                  <a:rPr lang="zh-CN" altLang="zh-CN" sz="2000" kern="100" dirty="0">
                    <a:effectLst/>
                    <a:latin typeface="Courier New" panose="02070309020205020404" pitchFamily="49" charset="0"/>
                    <a:ea typeface="楷体_GB2312"/>
                  </a:rPr>
                  <a:t>，左端点下标</a:t>
                </a:r>
                <a14:m>
                  <m:oMath xmlns:m="http://schemas.openxmlformats.org/officeDocument/2006/math">
                    <m:r>
                      <a:rPr lang="en-US" altLang="zh-CN" sz="2000" i="1" kern="100">
                        <a:effectLst/>
                        <a:latin typeface="Cambria Math" panose="02040503050406030204" pitchFamily="18" charset="0"/>
                        <a:ea typeface="楷体_GB2312"/>
                      </a:rPr>
                      <m:t>𝑙</m:t>
                    </m:r>
                  </m:oMath>
                </a14:m>
                <a:r>
                  <a:rPr lang="zh-CN" altLang="zh-CN" sz="2000" kern="100" dirty="0">
                    <a:effectLst/>
                    <a:latin typeface="Courier New" panose="02070309020205020404" pitchFamily="49" charset="0"/>
                    <a:ea typeface="楷体_GB2312"/>
                  </a:rPr>
                  <a:t>，右端点下标</a:t>
                </a:r>
                <a14:m>
                  <m:oMath xmlns:m="http://schemas.openxmlformats.org/officeDocument/2006/math">
                    <m:r>
                      <a:rPr lang="en-US" altLang="zh-CN" sz="2000" i="1" kern="100">
                        <a:effectLst/>
                        <a:latin typeface="Cambria Math" panose="02040503050406030204" pitchFamily="18" charset="0"/>
                        <a:ea typeface="楷体_GB2312"/>
                      </a:rPr>
                      <m:t>𝑟</m:t>
                    </m:r>
                  </m:oMath>
                </a14:m>
                <a:endParaRPr lang="zh-CN" altLang="zh-CN" sz="2000" kern="100" dirty="0">
                  <a:effectLst/>
                  <a:latin typeface="Times New Roman" panose="02020603050405020304" pitchFamily="18" charset="0"/>
                  <a:ea typeface="宋体" panose="02010600030101010101" pitchFamily="2" charset="-122"/>
                </a:endParaRPr>
              </a:p>
              <a:p>
                <a:pPr indent="127000" algn="just">
                  <a:lnSpc>
                    <a:spcPct val="150000"/>
                  </a:lnSpc>
                </a:pPr>
                <a:r>
                  <a:rPr lang="zh-CN" altLang="zh-CN" sz="2000" b="1" kern="100" dirty="0">
                    <a:effectLst/>
                    <a:latin typeface="Courier New" panose="02070309020205020404" pitchFamily="49" charset="0"/>
                    <a:ea typeface="楷体_GB2312"/>
                  </a:rPr>
                  <a:t>输出：</a:t>
                </a:r>
                <a:r>
                  <a:rPr lang="zh-CN" altLang="zh-CN" sz="2000" kern="100" dirty="0">
                    <a:effectLst/>
                    <a:latin typeface="Courier New" panose="02070309020205020404" pitchFamily="49" charset="0"/>
                    <a:ea typeface="楷体_GB2312"/>
                  </a:rPr>
                  <a:t>返回一个索引序列</a:t>
                </a:r>
                <a14:m>
                  <m:oMath xmlns:m="http://schemas.openxmlformats.org/officeDocument/2006/math">
                    <m:r>
                      <a:rPr lang="en-US" altLang="zh-CN" sz="2000" i="1" kern="100">
                        <a:effectLst/>
                        <a:latin typeface="Cambria Math" panose="02040503050406030204" pitchFamily="18" charset="0"/>
                        <a:ea typeface="楷体_GB2312"/>
                      </a:rPr>
                      <m:t>𝑖𝑑𝑥</m:t>
                    </m:r>
                  </m:oMath>
                </a14:m>
                <a:r>
                  <a:rPr lang="zh-CN" altLang="zh-CN" sz="2000" kern="100" dirty="0">
                    <a:effectLst/>
                    <a:latin typeface="Courier New" panose="02070309020205020404" pitchFamily="49" charset="0"/>
                    <a:ea typeface="楷体_GB2312"/>
                  </a:rPr>
                  <a:t>，</a:t>
                </a:r>
                <a14:m>
                  <m:oMath xmlns:m="http://schemas.openxmlformats.org/officeDocument/2006/math">
                    <m:r>
                      <a:rPr lang="en-US" altLang="zh-CN" sz="2000" b="0" i="1" kern="100" dirty="0" smtClean="0">
                        <a:effectLst/>
                        <a:latin typeface="Cambria Math" panose="02040503050406030204" pitchFamily="18" charset="0"/>
                        <a:ea typeface="楷体_GB2312"/>
                      </a:rPr>
                      <m:t>𝑖𝑑</m:t>
                    </m:r>
                    <m:sSub>
                      <m:sSubPr>
                        <m:ctrlPr>
                          <a:rPr lang="en-US" altLang="zh-CN" sz="2000" b="0" i="1" kern="100" dirty="0" smtClean="0">
                            <a:effectLst/>
                            <a:latin typeface="Cambria Math" panose="02040503050406030204" pitchFamily="18" charset="0"/>
                            <a:ea typeface="楷体_GB2312"/>
                          </a:rPr>
                        </m:ctrlPr>
                      </m:sSubPr>
                      <m:e>
                        <m:r>
                          <a:rPr lang="en-US" altLang="zh-CN" sz="2000" b="0" i="1" kern="100" dirty="0" smtClean="0">
                            <a:effectLst/>
                            <a:latin typeface="Cambria Math" panose="02040503050406030204" pitchFamily="18" charset="0"/>
                            <a:ea typeface="楷体_GB2312"/>
                          </a:rPr>
                          <m:t>𝑥</m:t>
                        </m:r>
                      </m:e>
                      <m:sub>
                        <m:r>
                          <a:rPr lang="en-US" altLang="zh-CN" sz="2000" b="0" i="1" kern="100" dirty="0" smtClean="0">
                            <a:effectLst/>
                            <a:latin typeface="Cambria Math" panose="02040503050406030204" pitchFamily="18" charset="0"/>
                            <a:ea typeface="楷体_GB2312"/>
                          </a:rPr>
                          <m:t>𝑖</m:t>
                        </m:r>
                      </m:sub>
                    </m:sSub>
                    <m:r>
                      <a:rPr lang="en-US" altLang="zh-CN" sz="2000" b="0" i="1" kern="100" dirty="0" smtClean="0">
                        <a:effectLst/>
                        <a:latin typeface="Cambria Math" panose="02040503050406030204" pitchFamily="18" charset="0"/>
                        <a:ea typeface="楷体_GB2312"/>
                      </a:rPr>
                      <m:t>=</m:t>
                    </m:r>
                    <m:r>
                      <a:rPr lang="en-US" altLang="zh-CN" sz="2000" b="0" i="1" kern="100" dirty="0" smtClean="0">
                        <a:effectLst/>
                        <a:latin typeface="Cambria Math" panose="02040503050406030204" pitchFamily="18" charset="0"/>
                        <a:ea typeface="楷体_GB2312"/>
                      </a:rPr>
                      <m:t>𝑝</m:t>
                    </m:r>
                  </m:oMath>
                </a14:m>
                <a:r>
                  <a:rPr lang="zh-CN" altLang="zh-CN" sz="2000" kern="100" dirty="0">
                    <a:effectLst/>
                    <a:latin typeface="Times New Roman" panose="02020603050405020304" pitchFamily="18" charset="0"/>
                    <a:ea typeface="楷体_GB2312"/>
                  </a:rPr>
                  <a:t>指</a:t>
                </a:r>
                <a14:m>
                  <m:oMath xmlns:m="http://schemas.openxmlformats.org/officeDocument/2006/math">
                    <m:sSub>
                      <m:sSubPr>
                        <m:ctrlPr>
                          <a:rPr lang="en-US" altLang="zh-CN" sz="2000" b="0" i="1" kern="100" dirty="0" smtClean="0">
                            <a:effectLst/>
                            <a:latin typeface="Cambria Math" panose="02040503050406030204" pitchFamily="18" charset="0"/>
                            <a:ea typeface="楷体_GB2312"/>
                          </a:rPr>
                        </m:ctrlPr>
                      </m:sSubPr>
                      <m:e>
                        <m:r>
                          <a:rPr lang="en-US" altLang="zh-CN" sz="2000" i="1" kern="100" dirty="0" smtClean="0">
                            <a:effectLst/>
                            <a:latin typeface="Cambria Math" panose="02040503050406030204" pitchFamily="18" charset="0"/>
                            <a:ea typeface="楷体_GB2312"/>
                          </a:rPr>
                          <m:t>𝑎</m:t>
                        </m:r>
                      </m:e>
                      <m:sub>
                        <m:r>
                          <a:rPr lang="en-US" altLang="zh-CN" sz="2000" b="0" i="1" kern="100" dirty="0" smtClean="0">
                            <a:effectLst/>
                            <a:latin typeface="Cambria Math" panose="02040503050406030204" pitchFamily="18" charset="0"/>
                            <a:ea typeface="楷体_GB2312"/>
                          </a:rPr>
                          <m:t>𝑝</m:t>
                        </m:r>
                      </m:sub>
                    </m:sSub>
                  </m:oMath>
                </a14:m>
                <a:r>
                  <a:rPr lang="zh-CN" altLang="zh-CN" sz="2000" kern="100" dirty="0">
                    <a:effectLst/>
                    <a:latin typeface="Courier New" panose="02070309020205020404" pitchFamily="49" charset="0"/>
                    <a:ea typeface="楷体_GB2312"/>
                  </a:rPr>
                  <a:t>是原序列中第</a:t>
                </a:r>
                <a14:m>
                  <m:oMath xmlns:m="http://schemas.openxmlformats.org/officeDocument/2006/math">
                    <m:r>
                      <a:rPr lang="en-US" altLang="zh-CN" sz="2000" i="1" kern="100" dirty="0" smtClean="0">
                        <a:effectLst/>
                        <a:latin typeface="Cambria Math" panose="02040503050406030204" pitchFamily="18" charset="0"/>
                        <a:ea typeface="楷体_GB2312"/>
                      </a:rPr>
                      <m:t>𝑖</m:t>
                    </m:r>
                  </m:oMath>
                </a14:m>
                <a:r>
                  <a:rPr lang="zh-CN" altLang="zh-CN" sz="2000" kern="100" dirty="0">
                    <a:effectLst/>
                    <a:latin typeface="Courier New" panose="02070309020205020404" pitchFamily="49" charset="0"/>
                    <a:ea typeface="楷体_GB2312"/>
                  </a:rPr>
                  <a:t>大的元素</a:t>
                </a:r>
                <a:endParaRPr lang="zh-CN" altLang="zh-CN" sz="2000" kern="100" dirty="0">
                  <a:effectLst/>
                  <a:latin typeface="Times New Roman" panose="02020603050405020304" pitchFamily="18" charset="0"/>
                  <a:ea typeface="宋体" panose="02010600030101010101" pitchFamily="2" charset="-122"/>
                </a:endParaRPr>
              </a:p>
            </p:txBody>
          </p:sp>
        </mc:Choice>
        <mc:Fallback xmlns="">
          <p:sp>
            <p:nvSpPr>
              <p:cNvPr id="8" name="文本框 7">
                <a:extLst>
                  <a:ext uri="{FF2B5EF4-FFF2-40B4-BE49-F238E27FC236}">
                    <a16:creationId xmlns:a16="http://schemas.microsoft.com/office/drawing/2014/main" id="{14C338E3-D9D8-4EF0-8F44-E8C538E46E4E}"/>
                  </a:ext>
                </a:extLst>
              </p:cNvPr>
              <p:cNvSpPr txBox="1">
                <a:spLocks noRot="1" noChangeAspect="1" noMove="1" noResize="1" noEditPoints="1" noAdjustHandles="1" noChangeArrowheads="1" noChangeShapeType="1" noTextEdit="1"/>
              </p:cNvSpPr>
              <p:nvPr/>
            </p:nvSpPr>
            <p:spPr>
              <a:xfrm>
                <a:off x="424543" y="1080908"/>
                <a:ext cx="9823862" cy="1471428"/>
              </a:xfrm>
              <a:prstGeom prst="rect">
                <a:avLst/>
              </a:prstGeom>
              <a:blipFill>
                <a:blip r:embed="rId2"/>
                <a:stretch>
                  <a:fillRect b="-4545"/>
                </a:stretch>
              </a:blipFill>
            </p:spPr>
            <p:txBody>
              <a:bodyPr/>
              <a:lstStyle/>
              <a:p>
                <a:r>
                  <a:rPr lang="zh-CN" altLang="en-US">
                    <a:noFill/>
                  </a:rPr>
                  <a:t> </a:t>
                </a:r>
              </a:p>
            </p:txBody>
          </p:sp>
        </mc:Fallback>
      </mc:AlternateContent>
      <p:sp>
        <p:nvSpPr>
          <p:cNvPr id="12" name="文本框 11">
            <a:extLst>
              <a:ext uri="{FF2B5EF4-FFF2-40B4-BE49-F238E27FC236}">
                <a16:creationId xmlns:a16="http://schemas.microsoft.com/office/drawing/2014/main" id="{8E29E517-7DC5-4A95-AD1F-9B395ACDDCB6}"/>
              </a:ext>
            </a:extLst>
          </p:cNvPr>
          <p:cNvSpPr txBox="1"/>
          <p:nvPr/>
        </p:nvSpPr>
        <p:spPr>
          <a:xfrm>
            <a:off x="1415144" y="2410317"/>
            <a:ext cx="6097978" cy="4247317"/>
          </a:xfrm>
          <a:prstGeom prst="rect">
            <a:avLst/>
          </a:prstGeom>
          <a:noFill/>
        </p:spPr>
        <p:txBody>
          <a:bodyPr wrap="square">
            <a:spAutoFit/>
          </a:bodyPr>
          <a:lstStyle/>
          <a:p>
            <a:pPr marL="342900" lvl="0" indent="-342900" algn="just">
              <a:buFont typeface="+mj-lt"/>
              <a:buAutoNum type="arabicPeriod"/>
              <a:tabLst>
                <a:tab pos="269875" algn="l"/>
              </a:tabLst>
            </a:pPr>
            <a:r>
              <a:rPr lang="en-US" altLang="zh-CN" sz="1800" b="1" kern="100" dirty="0">
                <a:effectLst/>
                <a:latin typeface="Times New Roman" panose="02020603050405020304" pitchFamily="18" charset="0"/>
                <a:ea typeface="楷体_GB2312"/>
              </a:rPr>
              <a:t>for</a:t>
            </a:r>
            <a:r>
              <a:rPr lang="en-US" altLang="zh-CN" sz="1800" kern="100" dirty="0">
                <a:effectLst/>
                <a:latin typeface="Times New Roman" panose="02020603050405020304" pitchFamily="18" charset="0"/>
                <a:ea typeface="楷体_GB2312"/>
              </a:rPr>
              <a:t> </a:t>
            </a:r>
            <a:r>
              <a:rPr lang="en-US" altLang="zh-CN" sz="1800" i="1" kern="100" dirty="0" err="1">
                <a:effectLst/>
                <a:latin typeface="Times New Roman" panose="02020603050405020304" pitchFamily="18" charset="0"/>
                <a:ea typeface="楷体_GB2312"/>
              </a:rPr>
              <a:t>i</a:t>
            </a:r>
            <a:r>
              <a:rPr lang="en-US" altLang="zh-CN" sz="1800" kern="100" dirty="0">
                <a:effectLst/>
                <a:latin typeface="Times New Roman" panose="02020603050405020304" pitchFamily="18" charset="0"/>
                <a:ea typeface="楷体_GB2312"/>
              </a:rPr>
              <a:t> ← </a:t>
            </a:r>
            <a:r>
              <a:rPr lang="en-US" altLang="zh-CN" sz="1800" i="1" kern="100" dirty="0">
                <a:effectLst/>
                <a:latin typeface="Times New Roman" panose="02020603050405020304" pitchFamily="18" charset="0"/>
                <a:ea typeface="楷体_GB2312"/>
              </a:rPr>
              <a:t>l+</a:t>
            </a:r>
            <a:r>
              <a:rPr lang="en-US" altLang="zh-CN" sz="1800" kern="100" dirty="0">
                <a:effectLst/>
                <a:latin typeface="Times New Roman" panose="02020603050405020304" pitchFamily="18" charset="0"/>
                <a:ea typeface="楷体_GB2312"/>
              </a:rPr>
              <a:t>1 </a:t>
            </a:r>
            <a:r>
              <a:rPr lang="en-US" altLang="zh-CN" sz="1800" b="1" kern="100" dirty="0">
                <a:effectLst/>
                <a:latin typeface="Times New Roman" panose="02020603050405020304" pitchFamily="18" charset="0"/>
                <a:ea typeface="楷体_GB2312"/>
              </a:rPr>
              <a:t>to</a:t>
            </a:r>
            <a:r>
              <a:rPr lang="en-US" altLang="zh-CN" sz="1800" kern="100" dirty="0">
                <a:effectLst/>
                <a:latin typeface="Times New Roman" panose="02020603050405020304" pitchFamily="18" charset="0"/>
                <a:ea typeface="楷体_GB2312"/>
              </a:rPr>
              <a:t> </a:t>
            </a:r>
            <a:r>
              <a:rPr lang="en-US" altLang="zh-CN" sz="1800" i="1" kern="100" dirty="0">
                <a:effectLst/>
                <a:latin typeface="Times New Roman" panose="02020603050405020304" pitchFamily="18" charset="0"/>
                <a:ea typeface="楷体_GB2312"/>
              </a:rPr>
              <a:t>r</a:t>
            </a:r>
            <a:r>
              <a:rPr lang="en-US" altLang="zh-CN" sz="1800" kern="100" dirty="0">
                <a:effectLst/>
                <a:latin typeface="Times New Roman" panose="02020603050405020304" pitchFamily="18" charset="0"/>
                <a:ea typeface="楷体_GB2312"/>
              </a:rPr>
              <a:t> </a:t>
            </a:r>
            <a:r>
              <a:rPr lang="en-US" altLang="zh-CN" sz="1800" b="1" kern="100" dirty="0">
                <a:effectLst/>
                <a:latin typeface="Times New Roman" panose="02020603050405020304" pitchFamily="18" charset="0"/>
                <a:ea typeface="楷体_GB2312"/>
              </a:rPr>
              <a:t>do</a:t>
            </a:r>
            <a:endParaRPr lang="zh-CN" altLang="zh-CN" sz="1800" kern="100" dirty="0">
              <a:effectLst/>
              <a:latin typeface="Times New Roman" panose="02020603050405020304" pitchFamily="18" charset="0"/>
              <a:ea typeface="宋体" panose="02010600030101010101" pitchFamily="2" charset="-122"/>
            </a:endParaRPr>
          </a:p>
          <a:p>
            <a:pPr marL="342900" lvl="0" indent="-342900" algn="just">
              <a:buFont typeface="+mj-lt"/>
              <a:buAutoNum type="arabicPeriod"/>
              <a:tabLst>
                <a:tab pos="269875" algn="l"/>
              </a:tabLst>
            </a:pPr>
            <a:r>
              <a:rPr lang="en-US" altLang="zh-CN" sz="1800" kern="100" dirty="0">
                <a:effectLst/>
                <a:latin typeface="Times New Roman" panose="02020603050405020304" pitchFamily="18" charset="0"/>
                <a:ea typeface="楷体_GB2312"/>
              </a:rPr>
              <a:t>|  </a:t>
            </a:r>
            <a:r>
              <a:rPr lang="en-US" altLang="zh-CN" sz="1800" i="1" kern="100" dirty="0">
                <a:effectLst/>
                <a:latin typeface="Times New Roman" panose="02020603050405020304" pitchFamily="18" charset="0"/>
                <a:ea typeface="楷体_GB2312"/>
              </a:rPr>
              <a:t>t ← </a:t>
            </a:r>
            <a:r>
              <a:rPr lang="en-US" altLang="zh-CN" sz="1800" i="1" kern="100" dirty="0" err="1">
                <a:effectLst/>
                <a:latin typeface="Times New Roman" panose="02020603050405020304" pitchFamily="18" charset="0"/>
                <a:ea typeface="楷体_GB2312"/>
              </a:rPr>
              <a:t>idx</a:t>
            </a:r>
            <a:r>
              <a:rPr lang="en-US" altLang="zh-CN" sz="1800" i="1" kern="100" baseline="-25000" dirty="0" err="1">
                <a:effectLst/>
                <a:latin typeface="Times New Roman" panose="02020603050405020304" pitchFamily="18" charset="0"/>
                <a:ea typeface="楷体_GB2312"/>
              </a:rPr>
              <a:t>i</a:t>
            </a:r>
            <a:endParaRPr lang="zh-CN" altLang="zh-CN" sz="1800" kern="100" dirty="0">
              <a:effectLst/>
              <a:latin typeface="Times New Roman" panose="02020603050405020304" pitchFamily="18" charset="0"/>
              <a:ea typeface="宋体" panose="02010600030101010101" pitchFamily="2" charset="-122"/>
            </a:endParaRPr>
          </a:p>
          <a:p>
            <a:pPr marL="342900" lvl="0" indent="-342900" algn="just">
              <a:buFont typeface="+mj-lt"/>
              <a:buAutoNum type="arabicPeriod"/>
              <a:tabLst>
                <a:tab pos="269875" algn="l"/>
              </a:tabLst>
            </a:pPr>
            <a:r>
              <a:rPr lang="en-US" altLang="zh-CN" sz="1800" kern="100" dirty="0">
                <a:effectLst/>
                <a:latin typeface="Times New Roman" panose="02020603050405020304" pitchFamily="18" charset="0"/>
                <a:ea typeface="楷体_GB2312"/>
              </a:rPr>
              <a:t>|  </a:t>
            </a:r>
            <a:r>
              <a:rPr lang="en-US" altLang="zh-CN" sz="1800" b="1" kern="100" dirty="0">
                <a:effectLst/>
                <a:latin typeface="Times New Roman" panose="02020603050405020304" pitchFamily="18" charset="0"/>
                <a:ea typeface="楷体_GB2312"/>
              </a:rPr>
              <a:t>for</a:t>
            </a:r>
            <a:r>
              <a:rPr lang="en-US" altLang="zh-CN" sz="1800" kern="100" dirty="0">
                <a:effectLst/>
                <a:latin typeface="Times New Roman" panose="02020603050405020304" pitchFamily="18" charset="0"/>
                <a:ea typeface="楷体_GB2312"/>
              </a:rPr>
              <a:t> </a:t>
            </a:r>
            <a:r>
              <a:rPr lang="en-US" altLang="zh-CN" sz="1800" i="1" kern="100" dirty="0">
                <a:effectLst/>
                <a:latin typeface="Times New Roman" panose="02020603050405020304" pitchFamily="18" charset="0"/>
                <a:ea typeface="楷体_GB2312"/>
              </a:rPr>
              <a:t>j←i</a:t>
            </a:r>
            <a:r>
              <a:rPr lang="en-US" altLang="zh-CN" sz="1800" kern="100" dirty="0">
                <a:effectLst/>
                <a:latin typeface="Times New Roman" panose="02020603050405020304" pitchFamily="18" charset="0"/>
                <a:ea typeface="楷体_GB2312"/>
              </a:rPr>
              <a:t>-1 </a:t>
            </a:r>
            <a:r>
              <a:rPr lang="en-US" altLang="zh-CN" sz="1800" b="1" kern="100" dirty="0" err="1">
                <a:effectLst/>
                <a:latin typeface="Times New Roman" panose="02020603050405020304" pitchFamily="18" charset="0"/>
                <a:ea typeface="楷体_GB2312"/>
              </a:rPr>
              <a:t>downto</a:t>
            </a:r>
            <a:r>
              <a:rPr lang="en-US" altLang="zh-CN" sz="1800" kern="100" dirty="0">
                <a:effectLst/>
                <a:latin typeface="Times New Roman" panose="02020603050405020304" pitchFamily="18" charset="0"/>
                <a:ea typeface="楷体_GB2312"/>
              </a:rPr>
              <a:t> </a:t>
            </a:r>
            <a:r>
              <a:rPr lang="en-US" altLang="zh-CN" sz="1800" i="1" kern="100" dirty="0">
                <a:effectLst/>
                <a:latin typeface="Times New Roman" panose="02020603050405020304" pitchFamily="18" charset="0"/>
                <a:ea typeface="楷体_GB2312"/>
              </a:rPr>
              <a:t>l </a:t>
            </a:r>
            <a:r>
              <a:rPr lang="en-US" altLang="zh-CN" sz="1800" b="1" kern="100" dirty="0">
                <a:effectLst/>
                <a:latin typeface="Times New Roman" panose="02020603050405020304" pitchFamily="18" charset="0"/>
                <a:ea typeface="楷体_GB2312"/>
              </a:rPr>
              <a:t>do</a:t>
            </a:r>
            <a:endParaRPr lang="zh-CN" altLang="zh-CN" sz="1800" kern="100" dirty="0">
              <a:effectLst/>
              <a:latin typeface="Times New Roman" panose="02020603050405020304" pitchFamily="18" charset="0"/>
              <a:ea typeface="宋体" panose="02010600030101010101" pitchFamily="2" charset="-122"/>
            </a:endParaRPr>
          </a:p>
          <a:p>
            <a:pPr marL="342900" lvl="0" indent="-342900" algn="just">
              <a:buFont typeface="+mj-lt"/>
              <a:buAutoNum type="arabicPeriod"/>
              <a:tabLst>
                <a:tab pos="269875" algn="l"/>
              </a:tabLst>
            </a:pPr>
            <a:r>
              <a:rPr lang="en-US" altLang="zh-CN" sz="1800" kern="100" dirty="0">
                <a:effectLst/>
                <a:latin typeface="Times New Roman" panose="02020603050405020304" pitchFamily="18" charset="0"/>
                <a:ea typeface="楷体_GB2312"/>
              </a:rPr>
              <a:t>|  |  </a:t>
            </a:r>
            <a:r>
              <a:rPr lang="en-US" altLang="zh-CN" sz="1800" b="1" kern="100" dirty="0">
                <a:effectLst/>
                <a:latin typeface="Times New Roman" panose="02020603050405020304" pitchFamily="18" charset="0"/>
                <a:ea typeface="楷体_GB2312"/>
              </a:rPr>
              <a:t>if</a:t>
            </a:r>
            <a:r>
              <a:rPr lang="en-US" altLang="zh-CN" sz="1800" kern="100" dirty="0">
                <a:effectLst/>
                <a:latin typeface="Times New Roman" panose="02020603050405020304" pitchFamily="18" charset="0"/>
                <a:ea typeface="楷体_GB2312"/>
              </a:rPr>
              <a:t> </a:t>
            </a:r>
            <a:r>
              <a:rPr lang="en-US" altLang="zh-CN" sz="1800" i="1" kern="100" dirty="0" err="1">
                <a:effectLst/>
                <a:latin typeface="Times New Roman" panose="02020603050405020304" pitchFamily="18" charset="0"/>
                <a:ea typeface="楷体_GB2312"/>
              </a:rPr>
              <a:t>a</a:t>
            </a:r>
            <a:r>
              <a:rPr lang="en-US" altLang="zh-CN" sz="1800" i="1" kern="100" baseline="-25000" dirty="0" err="1">
                <a:effectLst/>
                <a:latin typeface="Times New Roman" panose="02020603050405020304" pitchFamily="18" charset="0"/>
                <a:ea typeface="楷体_GB2312"/>
              </a:rPr>
              <a:t>idxj</a:t>
            </a:r>
            <a:r>
              <a:rPr lang="en-US" altLang="zh-CN" sz="1800" i="1" kern="100" dirty="0">
                <a:effectLst/>
                <a:latin typeface="Times New Roman" panose="02020603050405020304" pitchFamily="18" charset="0"/>
                <a:ea typeface="楷体_GB2312"/>
              </a:rPr>
              <a:t>&gt;a</a:t>
            </a:r>
            <a:r>
              <a:rPr lang="en-US" altLang="zh-CN" sz="1800" i="1" kern="100" baseline="-25000" dirty="0">
                <a:effectLst/>
                <a:latin typeface="Times New Roman" panose="02020603050405020304" pitchFamily="18" charset="0"/>
                <a:ea typeface="楷体_GB2312"/>
              </a:rPr>
              <a:t>t</a:t>
            </a:r>
            <a:r>
              <a:rPr lang="en-US" altLang="zh-CN" sz="1800" kern="100" dirty="0">
                <a:effectLst/>
                <a:latin typeface="Times New Roman" panose="02020603050405020304" pitchFamily="18" charset="0"/>
                <a:ea typeface="楷体_GB2312"/>
              </a:rPr>
              <a:t> </a:t>
            </a:r>
            <a:r>
              <a:rPr lang="en-US" altLang="zh-CN" sz="1800" b="1" kern="100" dirty="0">
                <a:effectLst/>
                <a:latin typeface="Times New Roman" panose="02020603050405020304" pitchFamily="18" charset="0"/>
                <a:ea typeface="楷体_GB2312"/>
              </a:rPr>
              <a:t>then</a:t>
            </a:r>
            <a:endParaRPr lang="zh-CN" altLang="zh-CN" sz="1800" kern="100" dirty="0">
              <a:effectLst/>
              <a:latin typeface="Times New Roman" panose="02020603050405020304" pitchFamily="18" charset="0"/>
              <a:ea typeface="宋体" panose="02010600030101010101" pitchFamily="2" charset="-122"/>
            </a:endParaRPr>
          </a:p>
          <a:p>
            <a:pPr marL="342900" lvl="0" indent="-342900" algn="just">
              <a:buFont typeface="+mj-lt"/>
              <a:buAutoNum type="arabicPeriod"/>
              <a:tabLst>
                <a:tab pos="269875" algn="l"/>
              </a:tabLst>
            </a:pPr>
            <a:r>
              <a:rPr lang="en-US" altLang="zh-CN" sz="1800" kern="100" dirty="0">
                <a:effectLst/>
                <a:latin typeface="Times New Roman" panose="02020603050405020304" pitchFamily="18" charset="0"/>
                <a:ea typeface="楷体_GB2312"/>
              </a:rPr>
              <a:t>|  |  |  </a:t>
            </a:r>
            <a:r>
              <a:rPr lang="en-US" altLang="zh-CN" sz="1800" i="1" kern="100" dirty="0">
                <a:effectLst/>
                <a:latin typeface="Times New Roman" panose="02020603050405020304" pitchFamily="18" charset="0"/>
                <a:ea typeface="楷体_GB2312"/>
              </a:rPr>
              <a:t>idx</a:t>
            </a:r>
            <a:r>
              <a:rPr lang="en-US" altLang="zh-CN" sz="1800" i="1" kern="100" baseline="-25000" dirty="0">
                <a:effectLst/>
                <a:latin typeface="Times New Roman" panose="02020603050405020304" pitchFamily="18" charset="0"/>
                <a:ea typeface="楷体_GB2312"/>
              </a:rPr>
              <a:t>j</a:t>
            </a:r>
            <a:r>
              <a:rPr lang="en-US" altLang="zh-CN" sz="1800" kern="100" baseline="-25000" dirty="0">
                <a:effectLst/>
                <a:latin typeface="Times New Roman" panose="02020603050405020304" pitchFamily="18" charset="0"/>
                <a:ea typeface="楷体_GB2312"/>
              </a:rPr>
              <a:t>+1</a:t>
            </a:r>
            <a:r>
              <a:rPr lang="en-US" altLang="zh-CN" sz="1800" kern="100" dirty="0">
                <a:effectLst/>
                <a:latin typeface="Times New Roman" panose="02020603050405020304" pitchFamily="18" charset="0"/>
                <a:ea typeface="楷体_GB2312"/>
              </a:rPr>
              <a:t> ← </a:t>
            </a:r>
            <a:r>
              <a:rPr lang="en-US" altLang="zh-CN" sz="1800" i="1" kern="100" dirty="0" err="1">
                <a:effectLst/>
                <a:latin typeface="Times New Roman" panose="02020603050405020304" pitchFamily="18" charset="0"/>
                <a:ea typeface="楷体_GB2312"/>
              </a:rPr>
              <a:t>idx</a:t>
            </a:r>
            <a:r>
              <a:rPr lang="en-US" altLang="zh-CN" sz="1800" i="1" kern="100" baseline="-25000" dirty="0" err="1">
                <a:effectLst/>
                <a:latin typeface="Times New Roman" panose="02020603050405020304" pitchFamily="18" charset="0"/>
                <a:ea typeface="楷体_GB2312"/>
              </a:rPr>
              <a:t>j</a:t>
            </a:r>
            <a:endParaRPr lang="zh-CN" altLang="zh-CN" sz="1800" kern="100" dirty="0">
              <a:effectLst/>
              <a:latin typeface="Times New Roman" panose="02020603050405020304" pitchFamily="18" charset="0"/>
              <a:ea typeface="宋体" panose="02010600030101010101" pitchFamily="2" charset="-122"/>
            </a:endParaRPr>
          </a:p>
          <a:p>
            <a:pPr marL="342900" lvl="0" indent="-342900" algn="just">
              <a:buFont typeface="+mj-lt"/>
              <a:buAutoNum type="arabicPeriod"/>
              <a:tabLst>
                <a:tab pos="269875" algn="l"/>
              </a:tabLst>
            </a:pPr>
            <a:r>
              <a:rPr lang="en-US" altLang="zh-CN" sz="1800" kern="100" dirty="0">
                <a:effectLst/>
                <a:latin typeface="Times New Roman" panose="02020603050405020304" pitchFamily="18" charset="0"/>
                <a:ea typeface="楷体_GB2312"/>
              </a:rPr>
              <a:t>|  |  </a:t>
            </a:r>
            <a:r>
              <a:rPr lang="en-US" altLang="zh-CN" sz="1800" b="1" kern="100" dirty="0">
                <a:effectLst/>
                <a:latin typeface="Times New Roman" panose="02020603050405020304" pitchFamily="18" charset="0"/>
                <a:ea typeface="楷体_GB2312"/>
              </a:rPr>
              <a:t>else</a:t>
            </a:r>
            <a:endParaRPr lang="zh-CN" altLang="zh-CN" sz="1800" kern="100" dirty="0">
              <a:effectLst/>
              <a:latin typeface="Times New Roman" panose="02020603050405020304" pitchFamily="18" charset="0"/>
              <a:ea typeface="宋体" panose="02010600030101010101" pitchFamily="2" charset="-122"/>
            </a:endParaRPr>
          </a:p>
          <a:p>
            <a:pPr marL="342900" lvl="0" indent="-342900" algn="just">
              <a:buFont typeface="+mj-lt"/>
              <a:buAutoNum type="arabicPeriod"/>
              <a:tabLst>
                <a:tab pos="269875" algn="l"/>
              </a:tabLst>
            </a:pPr>
            <a:r>
              <a:rPr lang="en-US" altLang="zh-CN" sz="1800" kern="100" dirty="0">
                <a:effectLst/>
                <a:latin typeface="Times New Roman" panose="02020603050405020304" pitchFamily="18" charset="0"/>
                <a:ea typeface="楷体_GB2312"/>
              </a:rPr>
              <a:t>|  |  |  </a:t>
            </a:r>
            <a:r>
              <a:rPr lang="en-US" altLang="zh-CN" sz="1800" i="1" kern="100" dirty="0">
                <a:effectLst/>
                <a:latin typeface="Times New Roman" panose="02020603050405020304" pitchFamily="18" charset="0"/>
                <a:ea typeface="楷体_GB2312"/>
              </a:rPr>
              <a:t>idx</a:t>
            </a:r>
            <a:r>
              <a:rPr lang="en-US" altLang="zh-CN" sz="1800" i="1" kern="100" baseline="-25000" dirty="0">
                <a:effectLst/>
                <a:latin typeface="Times New Roman" panose="02020603050405020304" pitchFamily="18" charset="0"/>
                <a:ea typeface="楷体_GB2312"/>
              </a:rPr>
              <a:t>j</a:t>
            </a:r>
            <a:r>
              <a:rPr lang="en-US" altLang="zh-CN" sz="1800" kern="100" baseline="-25000" dirty="0">
                <a:effectLst/>
                <a:latin typeface="Times New Roman" panose="02020603050405020304" pitchFamily="18" charset="0"/>
                <a:ea typeface="楷体_GB2312"/>
              </a:rPr>
              <a:t>+1</a:t>
            </a:r>
            <a:r>
              <a:rPr lang="en-US" altLang="zh-CN" sz="1800" kern="100" dirty="0">
                <a:effectLst/>
                <a:latin typeface="Times New Roman" panose="02020603050405020304" pitchFamily="18" charset="0"/>
                <a:ea typeface="楷体_GB2312"/>
              </a:rPr>
              <a:t> ← </a:t>
            </a:r>
            <a:r>
              <a:rPr lang="en-US" altLang="zh-CN" sz="1800" i="1" kern="100" dirty="0">
                <a:effectLst/>
                <a:latin typeface="Times New Roman" panose="02020603050405020304" pitchFamily="18" charset="0"/>
                <a:ea typeface="楷体_GB2312"/>
              </a:rPr>
              <a:t>t</a:t>
            </a:r>
            <a:endParaRPr lang="zh-CN" altLang="zh-CN" sz="1800" kern="100" dirty="0">
              <a:effectLst/>
              <a:latin typeface="Times New Roman" panose="02020603050405020304" pitchFamily="18" charset="0"/>
              <a:ea typeface="宋体" panose="02010600030101010101" pitchFamily="2" charset="-122"/>
            </a:endParaRPr>
          </a:p>
          <a:p>
            <a:pPr marL="342900" lvl="0" indent="-342900" algn="just">
              <a:buFont typeface="+mj-lt"/>
              <a:buAutoNum type="arabicPeriod"/>
              <a:tabLst>
                <a:tab pos="269875" algn="l"/>
              </a:tabLst>
            </a:pPr>
            <a:r>
              <a:rPr lang="en-US" altLang="zh-CN" sz="1800" kern="100" dirty="0">
                <a:effectLst/>
                <a:latin typeface="Times New Roman" panose="02020603050405020304" pitchFamily="18" charset="0"/>
                <a:ea typeface="楷体_GB2312"/>
              </a:rPr>
              <a:t>|  |  |  </a:t>
            </a:r>
            <a:r>
              <a:rPr lang="en-US" altLang="zh-CN" sz="1800" b="1" kern="100" dirty="0">
                <a:effectLst/>
                <a:latin typeface="Times New Roman" panose="02020603050405020304" pitchFamily="18" charset="0"/>
                <a:ea typeface="楷体_GB2312"/>
              </a:rPr>
              <a:t>break</a:t>
            </a:r>
            <a:endParaRPr lang="zh-CN" altLang="zh-CN" sz="1800" kern="100" dirty="0">
              <a:effectLst/>
              <a:latin typeface="Times New Roman" panose="02020603050405020304" pitchFamily="18" charset="0"/>
              <a:ea typeface="宋体" panose="02010600030101010101" pitchFamily="2" charset="-122"/>
            </a:endParaRPr>
          </a:p>
          <a:p>
            <a:pPr marL="342900" lvl="0" indent="-342900" algn="just">
              <a:buFont typeface="+mj-lt"/>
              <a:buAutoNum type="arabicPeriod"/>
              <a:tabLst>
                <a:tab pos="269875" algn="l"/>
              </a:tabLst>
            </a:pPr>
            <a:r>
              <a:rPr lang="en-US" altLang="zh-CN" sz="1800" kern="100" dirty="0">
                <a:effectLst/>
                <a:latin typeface="Times New Roman" panose="02020603050405020304" pitchFamily="18" charset="0"/>
                <a:ea typeface="楷体_GB2312"/>
              </a:rPr>
              <a:t>|  |  </a:t>
            </a:r>
            <a:r>
              <a:rPr lang="en-US" altLang="zh-CN" sz="1800" b="1" kern="100" dirty="0">
                <a:effectLst/>
                <a:latin typeface="Times New Roman" panose="02020603050405020304" pitchFamily="18" charset="0"/>
                <a:ea typeface="楷体_GB2312"/>
              </a:rPr>
              <a:t>end</a:t>
            </a:r>
            <a:endParaRPr lang="zh-CN" altLang="zh-CN" sz="1800" kern="100" dirty="0">
              <a:effectLst/>
              <a:latin typeface="Times New Roman" panose="02020603050405020304" pitchFamily="18" charset="0"/>
              <a:ea typeface="宋体" panose="02010600030101010101" pitchFamily="2" charset="-122"/>
            </a:endParaRPr>
          </a:p>
          <a:p>
            <a:pPr marL="342900" lvl="0" indent="-342900" algn="just">
              <a:buFont typeface="+mj-lt"/>
              <a:buAutoNum type="arabicPeriod"/>
              <a:tabLst>
                <a:tab pos="269875" algn="l"/>
              </a:tabLst>
            </a:pPr>
            <a:r>
              <a:rPr lang="en-US" altLang="zh-CN" sz="1800" kern="100" dirty="0">
                <a:effectLst/>
                <a:latin typeface="Times New Roman" panose="02020603050405020304" pitchFamily="18" charset="0"/>
                <a:ea typeface="楷体_GB2312"/>
              </a:rPr>
              <a:t>|  </a:t>
            </a:r>
            <a:r>
              <a:rPr lang="en-US" altLang="zh-CN" sz="1800" b="1" kern="100" dirty="0">
                <a:effectLst/>
                <a:latin typeface="Times New Roman" panose="02020603050405020304" pitchFamily="18" charset="0"/>
                <a:ea typeface="楷体_GB2312"/>
              </a:rPr>
              <a:t>end</a:t>
            </a:r>
            <a:endParaRPr lang="zh-CN" altLang="zh-CN" sz="1800" kern="100" dirty="0">
              <a:effectLst/>
              <a:latin typeface="Times New Roman" panose="02020603050405020304" pitchFamily="18" charset="0"/>
              <a:ea typeface="宋体" panose="02010600030101010101" pitchFamily="2" charset="-122"/>
            </a:endParaRPr>
          </a:p>
          <a:p>
            <a:pPr marL="342900" lvl="0" indent="-342900" algn="just">
              <a:buFont typeface="+mj-lt"/>
              <a:buAutoNum type="arabicPeriod"/>
              <a:tabLst>
                <a:tab pos="269875" algn="l"/>
              </a:tabLst>
            </a:pPr>
            <a:r>
              <a:rPr lang="en-US" altLang="zh-CN" sz="1800" kern="100" dirty="0">
                <a:effectLst/>
                <a:latin typeface="Times New Roman" panose="02020603050405020304" pitchFamily="18" charset="0"/>
                <a:ea typeface="楷体_GB2312"/>
              </a:rPr>
              <a:t>|  </a:t>
            </a:r>
            <a:r>
              <a:rPr lang="en-US" altLang="zh-CN" sz="1800" b="1" kern="100" dirty="0">
                <a:effectLst/>
                <a:latin typeface="Times New Roman" panose="02020603050405020304" pitchFamily="18" charset="0"/>
                <a:ea typeface="楷体_GB2312"/>
              </a:rPr>
              <a:t>if</a:t>
            </a:r>
            <a:r>
              <a:rPr lang="en-US" altLang="zh-CN" sz="1800" kern="100" dirty="0">
                <a:effectLst/>
                <a:latin typeface="Times New Roman" panose="02020603050405020304" pitchFamily="18" charset="0"/>
                <a:ea typeface="楷体_GB2312"/>
              </a:rPr>
              <a:t> </a:t>
            </a:r>
            <a:r>
              <a:rPr lang="en-US" altLang="zh-CN" sz="1800" i="1" kern="100" dirty="0" err="1">
                <a:effectLst/>
                <a:latin typeface="Times New Roman" panose="02020603050405020304" pitchFamily="18" charset="0"/>
                <a:ea typeface="楷体_GB2312"/>
              </a:rPr>
              <a:t>a</a:t>
            </a:r>
            <a:r>
              <a:rPr lang="en-US" altLang="zh-CN" sz="1800" i="1" kern="100" baseline="-25000" dirty="0" err="1">
                <a:effectLst/>
                <a:latin typeface="Times New Roman" panose="02020603050405020304" pitchFamily="18" charset="0"/>
                <a:ea typeface="楷体_GB2312"/>
              </a:rPr>
              <a:t>idxl</a:t>
            </a:r>
            <a:r>
              <a:rPr lang="en-US" altLang="zh-CN" sz="1800" i="1" kern="100" dirty="0">
                <a:effectLst/>
                <a:latin typeface="Times New Roman" panose="02020603050405020304" pitchFamily="18" charset="0"/>
                <a:ea typeface="楷体_GB2312"/>
              </a:rPr>
              <a:t>&gt;a</a:t>
            </a:r>
            <a:r>
              <a:rPr lang="en-US" altLang="zh-CN" sz="1800" i="1" kern="100" baseline="-25000" dirty="0">
                <a:effectLst/>
                <a:latin typeface="Times New Roman" panose="02020603050405020304" pitchFamily="18" charset="0"/>
                <a:ea typeface="楷体_GB2312"/>
              </a:rPr>
              <a:t>t</a:t>
            </a:r>
            <a:r>
              <a:rPr lang="en-US" altLang="zh-CN" sz="1800" kern="100" dirty="0">
                <a:effectLst/>
                <a:latin typeface="Times New Roman" panose="02020603050405020304" pitchFamily="18" charset="0"/>
                <a:ea typeface="楷体_GB2312"/>
              </a:rPr>
              <a:t> </a:t>
            </a:r>
            <a:r>
              <a:rPr lang="en-US" altLang="zh-CN" sz="1800" b="1" kern="100" dirty="0">
                <a:effectLst/>
                <a:latin typeface="Times New Roman" panose="02020603050405020304" pitchFamily="18" charset="0"/>
                <a:ea typeface="楷体_GB2312"/>
              </a:rPr>
              <a:t>then</a:t>
            </a:r>
            <a:endParaRPr lang="zh-CN" altLang="zh-CN" sz="1800" kern="100" dirty="0">
              <a:effectLst/>
              <a:latin typeface="Times New Roman" panose="02020603050405020304" pitchFamily="18" charset="0"/>
              <a:ea typeface="宋体" panose="02010600030101010101" pitchFamily="2" charset="-122"/>
            </a:endParaRPr>
          </a:p>
          <a:p>
            <a:pPr marL="342900" lvl="0" indent="-342900" algn="just">
              <a:buFont typeface="+mj-lt"/>
              <a:buAutoNum type="arabicPeriod"/>
              <a:tabLst>
                <a:tab pos="269875" algn="l"/>
              </a:tabLst>
            </a:pPr>
            <a:r>
              <a:rPr lang="en-US" altLang="zh-CN" sz="1800" kern="100" dirty="0">
                <a:effectLst/>
                <a:latin typeface="Times New Roman" panose="02020603050405020304" pitchFamily="18" charset="0"/>
                <a:ea typeface="楷体_GB2312"/>
              </a:rPr>
              <a:t>|  |  </a:t>
            </a:r>
            <a:r>
              <a:rPr lang="en-US" altLang="zh-CN" sz="1800" i="1" kern="100" dirty="0" err="1">
                <a:effectLst/>
                <a:latin typeface="Times New Roman" panose="02020603050405020304" pitchFamily="18" charset="0"/>
                <a:ea typeface="楷体_GB2312"/>
              </a:rPr>
              <a:t>idx</a:t>
            </a:r>
            <a:r>
              <a:rPr lang="en-US" altLang="zh-CN" sz="1800" i="1" kern="100" baseline="-25000" dirty="0" err="1">
                <a:effectLst/>
                <a:latin typeface="Times New Roman" panose="02020603050405020304" pitchFamily="18" charset="0"/>
                <a:ea typeface="楷体_GB2312"/>
              </a:rPr>
              <a:t>l</a:t>
            </a:r>
            <a:r>
              <a:rPr lang="en-US" altLang="zh-CN" sz="1800" i="1" kern="100" dirty="0">
                <a:effectLst/>
                <a:latin typeface="Times New Roman" panose="02020603050405020304" pitchFamily="18" charset="0"/>
                <a:ea typeface="楷体_GB2312"/>
              </a:rPr>
              <a:t> ← t</a:t>
            </a:r>
            <a:endParaRPr lang="zh-CN" altLang="zh-CN" sz="1800" kern="100" dirty="0">
              <a:effectLst/>
              <a:latin typeface="Times New Roman" panose="02020603050405020304" pitchFamily="18" charset="0"/>
              <a:ea typeface="宋体" panose="02010600030101010101" pitchFamily="2" charset="-122"/>
            </a:endParaRPr>
          </a:p>
          <a:p>
            <a:pPr marL="342900" lvl="0" indent="-342900" algn="just">
              <a:buFont typeface="+mj-lt"/>
              <a:buAutoNum type="arabicPeriod"/>
              <a:tabLst>
                <a:tab pos="269875" algn="l"/>
              </a:tabLst>
            </a:pPr>
            <a:r>
              <a:rPr lang="en-US" altLang="zh-CN" sz="1800" kern="100" dirty="0">
                <a:effectLst/>
                <a:latin typeface="Times New Roman" panose="02020603050405020304" pitchFamily="18" charset="0"/>
                <a:ea typeface="楷体_GB2312"/>
              </a:rPr>
              <a:t>|  </a:t>
            </a:r>
            <a:r>
              <a:rPr lang="en-US" altLang="zh-CN" sz="1800" b="1" kern="100" dirty="0">
                <a:effectLst/>
                <a:latin typeface="Times New Roman" panose="02020603050405020304" pitchFamily="18" charset="0"/>
                <a:ea typeface="楷体_GB2312"/>
              </a:rPr>
              <a:t>end</a:t>
            </a:r>
            <a:endParaRPr lang="zh-CN" altLang="zh-CN" sz="1800" kern="100" dirty="0">
              <a:effectLst/>
              <a:latin typeface="Times New Roman" panose="02020603050405020304" pitchFamily="18" charset="0"/>
              <a:ea typeface="宋体" panose="02010600030101010101" pitchFamily="2" charset="-122"/>
            </a:endParaRPr>
          </a:p>
          <a:p>
            <a:pPr marL="342900" lvl="0" indent="-342900" algn="just">
              <a:buFont typeface="+mj-lt"/>
              <a:buAutoNum type="arabicPeriod"/>
              <a:tabLst>
                <a:tab pos="269875" algn="l"/>
              </a:tabLst>
            </a:pPr>
            <a:r>
              <a:rPr lang="en-US" altLang="zh-CN" sz="1800" b="1" kern="100" dirty="0">
                <a:effectLst/>
                <a:latin typeface="Times New Roman" panose="02020603050405020304" pitchFamily="18" charset="0"/>
                <a:ea typeface="楷体_GB2312"/>
              </a:rPr>
              <a:t>end</a:t>
            </a:r>
            <a:endParaRPr lang="zh-CN" altLang="zh-CN" sz="1800" kern="100" dirty="0">
              <a:effectLst/>
              <a:latin typeface="Times New Roman" panose="02020603050405020304" pitchFamily="18" charset="0"/>
              <a:ea typeface="宋体" panose="02010600030101010101" pitchFamily="2" charset="-122"/>
            </a:endParaRPr>
          </a:p>
          <a:p>
            <a:pPr marL="342900" lvl="0" indent="-342900" algn="just">
              <a:buFont typeface="+mj-lt"/>
              <a:buAutoNum type="arabicPeriod"/>
              <a:tabLst>
                <a:tab pos="269875" algn="l"/>
              </a:tabLst>
            </a:pPr>
            <a:r>
              <a:rPr lang="en-US" altLang="zh-CN" sz="1800" b="1" kern="100" dirty="0">
                <a:effectLst/>
                <a:latin typeface="Times New Roman" panose="02020603050405020304" pitchFamily="18" charset="0"/>
                <a:ea typeface="楷体_GB2312"/>
              </a:rPr>
              <a:t>return</a:t>
            </a:r>
            <a:r>
              <a:rPr lang="en-US" altLang="zh-CN" sz="1800" kern="100" dirty="0">
                <a:effectLst/>
                <a:latin typeface="Times New Roman" panose="02020603050405020304" pitchFamily="18" charset="0"/>
                <a:ea typeface="楷体_GB2312"/>
              </a:rPr>
              <a:t> </a:t>
            </a:r>
            <a:r>
              <a:rPr lang="en-US" altLang="zh-CN" sz="1800" i="1" kern="100" dirty="0" err="1">
                <a:effectLst/>
                <a:latin typeface="Times New Roman" panose="02020603050405020304" pitchFamily="18" charset="0"/>
                <a:ea typeface="楷体_GB2312"/>
              </a:rPr>
              <a:t>idx</a:t>
            </a:r>
            <a:endParaRPr lang="zh-CN" altLang="zh-CN" sz="1800" kern="100" dirty="0">
              <a:effectLst/>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1795317706"/>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10.9  </a:t>
            </a:r>
            <a:r>
              <a:rPr lang="zh-CN" altLang="en-US" dirty="0"/>
              <a:t>拓展延伸</a:t>
            </a:r>
          </a:p>
        </p:txBody>
      </p:sp>
      <p:sp>
        <p:nvSpPr>
          <p:cNvPr id="3" name="副标题 2"/>
          <p:cNvSpPr>
            <a:spLocks noGrp="1"/>
          </p:cNvSpPr>
          <p:nvPr>
            <p:ph type="subTitle" idx="1"/>
          </p:nvPr>
        </p:nvSpPr>
        <p:spPr/>
        <p:txBody>
          <a:bodyPr/>
          <a:lstStyle/>
          <a:p>
            <a:r>
              <a:rPr lang="en-US" altLang="zh-CN" dirty="0"/>
              <a:t>10.9  </a:t>
            </a:r>
            <a:r>
              <a:rPr lang="zh-CN" altLang="en-US" dirty="0"/>
              <a:t>拓展延伸</a:t>
            </a:r>
          </a:p>
        </p:txBody>
      </p:sp>
      <p:sp>
        <p:nvSpPr>
          <p:cNvPr id="4" name="文本占位符 3"/>
          <p:cNvSpPr>
            <a:spLocks noGrp="1"/>
          </p:cNvSpPr>
          <p:nvPr>
            <p:ph type="body" idx="10"/>
          </p:nvPr>
        </p:nvSpPr>
        <p:spPr/>
        <p:txBody>
          <a:bodyPr/>
          <a:lstStyle/>
          <a:p>
            <a:r>
              <a:rPr lang="zh-CN" altLang="en-US" dirty="0"/>
              <a:t>数据结构</a:t>
            </a:r>
          </a:p>
        </p:txBody>
      </p:sp>
      <p:sp>
        <p:nvSpPr>
          <p:cNvPr id="5" name="内容占位符 4"/>
          <p:cNvSpPr>
            <a:spLocks noGrp="1"/>
          </p:cNvSpPr>
          <p:nvPr>
            <p:ph idx="11"/>
          </p:nvPr>
        </p:nvSpPr>
        <p:spPr/>
        <p:txBody>
          <a:bodyPr>
            <a:normAutofit/>
          </a:bodyPr>
          <a:lstStyle/>
          <a:p>
            <a:pPr>
              <a:lnSpc>
                <a:spcPct val="110000"/>
              </a:lnSpc>
            </a:pPr>
            <a:r>
              <a:rPr lang="zh-CN" altLang="en-US" sz="2400" dirty="0"/>
              <a:t>前面几节介绍了经典排序算法的原理和特点。本节从库函数实现的角度，介绍两个拓展算法：</a:t>
            </a:r>
            <a:endParaRPr lang="en-US" altLang="zh-CN" sz="2400" dirty="0"/>
          </a:p>
          <a:p>
            <a:pPr>
              <a:lnSpc>
                <a:spcPct val="110000"/>
              </a:lnSpc>
            </a:pPr>
            <a:endParaRPr lang="en-US" altLang="zh-CN" sz="2400" dirty="0"/>
          </a:p>
          <a:p>
            <a:pPr marL="342900" indent="-342900">
              <a:lnSpc>
                <a:spcPct val="110000"/>
              </a:lnSpc>
              <a:buFont typeface="Arial" panose="020B0604020202020204" pitchFamily="34" charset="0"/>
              <a:buChar char="•"/>
            </a:pPr>
            <a:r>
              <a:rPr lang="zh-CN" altLang="en-US" sz="2400" b="1" dirty="0">
                <a:solidFill>
                  <a:srgbClr val="C00000"/>
                </a:solidFill>
              </a:rPr>
              <a:t>内省排序</a:t>
            </a:r>
            <a:r>
              <a:rPr lang="zh-CN" altLang="en-US" sz="2400" dirty="0"/>
              <a:t>：</a:t>
            </a:r>
            <a:r>
              <a:rPr lang="en-US" altLang="zh-CN" sz="2400" dirty="0"/>
              <a:t>C++</a:t>
            </a:r>
            <a:r>
              <a:rPr lang="zh-CN" altLang="en-US" sz="2400" dirty="0"/>
              <a:t>语言中最常用的排序函数实现时采用的排序算法，它是快速排序的一种拓展，是以快速排序为主干，混合堆排序和插入排序的一种混合排序算法；</a:t>
            </a:r>
            <a:endParaRPr lang="en-US" altLang="zh-CN" sz="2400" dirty="0"/>
          </a:p>
          <a:p>
            <a:pPr marL="342900" indent="-342900">
              <a:lnSpc>
                <a:spcPct val="110000"/>
              </a:lnSpc>
              <a:buFont typeface="Arial" panose="020B0604020202020204" pitchFamily="34" charset="0"/>
              <a:buChar char="•"/>
            </a:pPr>
            <a:endParaRPr lang="en-US" altLang="zh-CN" sz="2400" dirty="0"/>
          </a:p>
          <a:p>
            <a:pPr marL="342900" indent="-342900">
              <a:lnSpc>
                <a:spcPct val="110000"/>
              </a:lnSpc>
              <a:buFont typeface="Arial" panose="020B0604020202020204" pitchFamily="34" charset="0"/>
              <a:buChar char="•"/>
            </a:pPr>
            <a:r>
              <a:rPr lang="zh-CN" altLang="en-US" sz="2400" b="1" dirty="0">
                <a:solidFill>
                  <a:srgbClr val="C00000"/>
                </a:solidFill>
              </a:rPr>
              <a:t>蒂姆排序</a:t>
            </a:r>
            <a:r>
              <a:rPr lang="zh-CN" altLang="en-US" sz="2400" dirty="0"/>
              <a:t>：</a:t>
            </a:r>
            <a:r>
              <a:rPr lang="en-US" altLang="zh-CN" sz="2400" dirty="0"/>
              <a:t>Java</a:t>
            </a:r>
            <a:r>
              <a:rPr lang="zh-CN" altLang="en-US" sz="2400" dirty="0"/>
              <a:t>和</a:t>
            </a:r>
            <a:r>
              <a:rPr lang="en-US" altLang="zh-CN" sz="2400" dirty="0"/>
              <a:t>Python</a:t>
            </a:r>
            <a:r>
              <a:rPr lang="zh-CN" altLang="en-US" sz="2400" dirty="0"/>
              <a:t>语言中最常用的排序函数实现时采用的排序算法，它是归并排序的一种拓展，主要思想是对序列中的有序（顺序或逆序）子序列进行利用以提高效率，同时混合了插入排序作为优化。</a:t>
            </a:r>
            <a:endParaRPr lang="en-US" altLang="zh-CN" sz="2400" dirty="0"/>
          </a:p>
        </p:txBody>
      </p:sp>
    </p:spTree>
    <p:extLst>
      <p:ext uri="{BB962C8B-B14F-4D97-AF65-F5344CB8AC3E}">
        <p14:creationId xmlns:p14="http://schemas.microsoft.com/office/powerpoint/2010/main" val="21963136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D08729-7FE7-6C84-2747-BDC8B0D4F014}"/>
              </a:ext>
            </a:extLst>
          </p:cNvPr>
          <p:cNvSpPr>
            <a:spLocks noGrp="1"/>
          </p:cNvSpPr>
          <p:nvPr>
            <p:ph type="title"/>
          </p:nvPr>
        </p:nvSpPr>
        <p:spPr/>
        <p:txBody>
          <a:bodyPr/>
          <a:lstStyle/>
          <a:p>
            <a:r>
              <a:rPr lang="zh-CN" altLang="en-US" dirty="0"/>
              <a:t>希尔排序性能分析</a:t>
            </a:r>
          </a:p>
        </p:txBody>
      </p:sp>
      <p:sp>
        <p:nvSpPr>
          <p:cNvPr id="3" name="副标题 2">
            <a:extLst>
              <a:ext uri="{FF2B5EF4-FFF2-40B4-BE49-F238E27FC236}">
                <a16:creationId xmlns:a16="http://schemas.microsoft.com/office/drawing/2014/main" id="{714465A5-6ED6-6076-F559-5CA567FFB480}"/>
              </a:ext>
            </a:extLst>
          </p:cNvPr>
          <p:cNvSpPr>
            <a:spLocks noGrp="1"/>
          </p:cNvSpPr>
          <p:nvPr>
            <p:ph type="subTitle" idx="1"/>
          </p:nvPr>
        </p:nvSpPr>
        <p:spPr/>
        <p:txBody>
          <a:bodyPr/>
          <a:lstStyle/>
          <a:p>
            <a:r>
              <a:rPr lang="en-US" altLang="zh-CN" dirty="0"/>
              <a:t>10.2.3 </a:t>
            </a:r>
            <a:r>
              <a:rPr lang="zh-CN" altLang="en-US" dirty="0"/>
              <a:t>希尔排序</a:t>
            </a:r>
          </a:p>
        </p:txBody>
      </p:sp>
      <p:sp>
        <p:nvSpPr>
          <p:cNvPr id="4" name="文本占位符 3">
            <a:extLst>
              <a:ext uri="{FF2B5EF4-FFF2-40B4-BE49-F238E27FC236}">
                <a16:creationId xmlns:a16="http://schemas.microsoft.com/office/drawing/2014/main" id="{6E1FC02A-5813-F087-3A57-ADC3FE3E2E01}"/>
              </a:ext>
            </a:extLst>
          </p:cNvPr>
          <p:cNvSpPr>
            <a:spLocks noGrp="1"/>
          </p:cNvSpPr>
          <p:nvPr>
            <p:ph type="body" idx="10"/>
          </p:nvPr>
        </p:nvSpPr>
        <p:spPr/>
        <p:txBody>
          <a:bodyPr/>
          <a:lstStyle/>
          <a:p>
            <a:endParaRPr lang="zh-CN" altLang="en-US"/>
          </a:p>
        </p:txBody>
      </p:sp>
      <p:sp>
        <p:nvSpPr>
          <p:cNvPr id="5" name="内容占位符 4">
            <a:extLst>
              <a:ext uri="{FF2B5EF4-FFF2-40B4-BE49-F238E27FC236}">
                <a16:creationId xmlns:a16="http://schemas.microsoft.com/office/drawing/2014/main" id="{90961ED6-686E-B748-C9C0-9B3B217999DC}"/>
              </a:ext>
            </a:extLst>
          </p:cNvPr>
          <p:cNvSpPr>
            <a:spLocks noGrp="1"/>
          </p:cNvSpPr>
          <p:nvPr>
            <p:ph idx="11"/>
          </p:nvPr>
        </p:nvSpPr>
        <p:spPr/>
        <p:txBody>
          <a:bodyPr>
            <a:normAutofit/>
          </a:bodyPr>
          <a:lstStyle/>
          <a:p>
            <a:pPr>
              <a:lnSpc>
                <a:spcPct val="120000"/>
              </a:lnSpc>
              <a:spcBef>
                <a:spcPct val="0"/>
              </a:spcBef>
            </a:pPr>
            <a:r>
              <a:rPr lang="zh-CN" altLang="en-US" sz="2400" b="1" dirty="0"/>
              <a:t>时间复杂度：</a:t>
            </a:r>
          </a:p>
          <a:p>
            <a:pPr lvl="1">
              <a:lnSpc>
                <a:spcPct val="120000"/>
              </a:lnSpc>
              <a:spcBef>
                <a:spcPct val="0"/>
              </a:spcBef>
            </a:pPr>
            <a:r>
              <a:rPr lang="zh-CN" altLang="en-US" sz="2400" dirty="0"/>
              <a:t>依赖于增量序列，没有确切结论</a:t>
            </a:r>
            <a:endParaRPr lang="en-US" altLang="zh-CN" sz="2400" dirty="0"/>
          </a:p>
          <a:p>
            <a:pPr lvl="1">
              <a:lnSpc>
                <a:spcPct val="120000"/>
              </a:lnSpc>
              <a:spcBef>
                <a:spcPct val="0"/>
              </a:spcBef>
            </a:pPr>
            <a:endParaRPr lang="en-US" altLang="zh-CN" sz="2400" dirty="0"/>
          </a:p>
          <a:p>
            <a:pPr lvl="1">
              <a:lnSpc>
                <a:spcPct val="120000"/>
              </a:lnSpc>
              <a:spcBef>
                <a:spcPct val="0"/>
              </a:spcBef>
            </a:pPr>
            <a:endParaRPr lang="en-US" altLang="zh-CN" sz="2400" dirty="0"/>
          </a:p>
          <a:p>
            <a:pPr lvl="1">
              <a:lnSpc>
                <a:spcPct val="120000"/>
              </a:lnSpc>
              <a:spcBef>
                <a:spcPct val="0"/>
              </a:spcBef>
            </a:pPr>
            <a:endParaRPr lang="en-US" altLang="zh-CN" sz="2400" dirty="0"/>
          </a:p>
          <a:p>
            <a:pPr lvl="1">
              <a:lnSpc>
                <a:spcPct val="120000"/>
              </a:lnSpc>
              <a:spcBef>
                <a:spcPct val="0"/>
              </a:spcBef>
            </a:pPr>
            <a:endParaRPr lang="en-US" altLang="zh-CN" sz="2400" dirty="0"/>
          </a:p>
          <a:p>
            <a:pPr lvl="1">
              <a:lnSpc>
                <a:spcPct val="120000"/>
              </a:lnSpc>
              <a:spcBef>
                <a:spcPct val="0"/>
              </a:spcBef>
            </a:pPr>
            <a:endParaRPr lang="zh-CN" altLang="en-US" sz="2400" dirty="0"/>
          </a:p>
          <a:p>
            <a:pPr>
              <a:lnSpc>
                <a:spcPct val="120000"/>
              </a:lnSpc>
              <a:spcBef>
                <a:spcPct val="0"/>
              </a:spcBef>
            </a:pPr>
            <a:endParaRPr lang="en-US" altLang="zh-CN" sz="2400" b="1" dirty="0"/>
          </a:p>
          <a:p>
            <a:pPr>
              <a:lnSpc>
                <a:spcPct val="120000"/>
              </a:lnSpc>
              <a:spcBef>
                <a:spcPct val="0"/>
              </a:spcBef>
            </a:pPr>
            <a:endParaRPr lang="en-US" altLang="zh-CN" sz="2400" b="1" dirty="0"/>
          </a:p>
          <a:p>
            <a:pPr>
              <a:lnSpc>
                <a:spcPct val="120000"/>
              </a:lnSpc>
              <a:spcBef>
                <a:spcPct val="0"/>
              </a:spcBef>
            </a:pPr>
            <a:endParaRPr lang="en-US" altLang="zh-CN" sz="2400" b="1" dirty="0"/>
          </a:p>
        </p:txBody>
      </p:sp>
      <p:graphicFrame>
        <p:nvGraphicFramePr>
          <p:cNvPr id="6" name="表格 5">
            <a:extLst>
              <a:ext uri="{FF2B5EF4-FFF2-40B4-BE49-F238E27FC236}">
                <a16:creationId xmlns:a16="http://schemas.microsoft.com/office/drawing/2014/main" id="{EC74AE0C-C28D-4237-8D26-B7BE4C4E5496}"/>
              </a:ext>
            </a:extLst>
          </p:cNvPr>
          <p:cNvGraphicFramePr>
            <a:graphicFrameLocks noGrp="1"/>
          </p:cNvGraphicFramePr>
          <p:nvPr>
            <p:extLst>
              <p:ext uri="{D42A27DB-BD31-4B8C-83A1-F6EECF244321}">
                <p14:modId xmlns:p14="http://schemas.microsoft.com/office/powerpoint/2010/main" val="2354275389"/>
              </p:ext>
            </p:extLst>
          </p:nvPr>
        </p:nvGraphicFramePr>
        <p:xfrm>
          <a:off x="2333068" y="2512814"/>
          <a:ext cx="6990686" cy="1463040"/>
        </p:xfrm>
        <a:graphic>
          <a:graphicData uri="http://schemas.openxmlformats.org/drawingml/2006/table">
            <a:tbl>
              <a:tblPr/>
              <a:tblGrid>
                <a:gridCol w="3495343">
                  <a:extLst>
                    <a:ext uri="{9D8B030D-6E8A-4147-A177-3AD203B41FA5}">
                      <a16:colId xmlns:a16="http://schemas.microsoft.com/office/drawing/2014/main" val="20000"/>
                    </a:ext>
                  </a:extLst>
                </a:gridCol>
                <a:gridCol w="3495343">
                  <a:extLst>
                    <a:ext uri="{9D8B030D-6E8A-4147-A177-3AD203B41FA5}">
                      <a16:colId xmlns:a16="http://schemas.microsoft.com/office/drawing/2014/main" val="20001"/>
                    </a:ext>
                  </a:extLst>
                </a:gridCol>
              </a:tblGrid>
              <a:tr h="293752">
                <a:tc>
                  <a:txBody>
                    <a:bodyPr/>
                    <a:lstStyle/>
                    <a:p>
                      <a:pPr algn="ctr"/>
                      <a:r>
                        <a:rPr lang="zh-CN" altLang="en-US" dirty="0">
                          <a:effectLst/>
                        </a:rPr>
                        <a:t>步长序列</a:t>
                      </a:r>
                    </a:p>
                  </a:txBody>
                  <a:tcPr marR="200025"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2F2F2"/>
                    </a:solidFill>
                  </a:tcPr>
                </a:tc>
                <a:tc>
                  <a:txBody>
                    <a:bodyPr/>
                    <a:lstStyle/>
                    <a:p>
                      <a:pPr algn="ctr"/>
                      <a:r>
                        <a:rPr lang="zh-CN" altLang="en-US" dirty="0">
                          <a:effectLst/>
                        </a:rPr>
                        <a:t>最坏情况下复杂度</a:t>
                      </a:r>
                    </a:p>
                  </a:txBody>
                  <a:tcPr marR="200025"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2F2F2"/>
                    </a:solidFill>
                  </a:tcPr>
                </a:tc>
                <a:extLst>
                  <a:ext uri="{0D108BD9-81ED-4DB2-BD59-A6C34878D82A}">
                    <a16:rowId xmlns:a16="http://schemas.microsoft.com/office/drawing/2014/main" val="10000"/>
                  </a:ext>
                </a:extLst>
              </a:tr>
              <a:tr h="293752">
                <a:tc>
                  <a:txBody>
                    <a:bodyPr/>
                    <a:lstStyle/>
                    <a:p>
                      <a:pPr algn="ctr"/>
                      <a:r>
                        <a:rPr lang="en-US" i="1" dirty="0">
                          <a:effectLst/>
                          <a:latin typeface="Times New Roman"/>
                        </a:rPr>
                        <a:t>n</a:t>
                      </a:r>
                      <a:r>
                        <a:rPr lang="en-US" dirty="0">
                          <a:effectLst/>
                          <a:latin typeface="Times New Roman"/>
                        </a:rPr>
                        <a:t> / 2</a:t>
                      </a:r>
                      <a:r>
                        <a:rPr lang="en-US" i="1" baseline="30000" dirty="0">
                          <a:effectLst/>
                          <a:latin typeface="Times New Roman"/>
                        </a:rPr>
                        <a:t>i</a:t>
                      </a:r>
                      <a:endParaRPr lang="en-US" dirty="0">
                        <a:effectLst/>
                      </a:endParaRPr>
                    </a:p>
                  </a:txBody>
                  <a:tcPr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pPr algn="ctr"/>
                      <a:r>
                        <a:rPr lang="en-US" dirty="0">
                          <a:effectLst/>
                          <a:latin typeface="Times New Roman"/>
                        </a:rPr>
                        <a:t>(</a:t>
                      </a:r>
                      <a:r>
                        <a:rPr lang="en-US" i="1" dirty="0">
                          <a:effectLst/>
                          <a:latin typeface="Times New Roman"/>
                        </a:rPr>
                        <a:t>n</a:t>
                      </a:r>
                      <a:r>
                        <a:rPr lang="en-US" baseline="30000" dirty="0">
                          <a:effectLst/>
                          <a:latin typeface="Times New Roman"/>
                        </a:rPr>
                        <a:t>2</a:t>
                      </a:r>
                      <a:r>
                        <a:rPr lang="en-US" dirty="0">
                          <a:effectLst/>
                          <a:latin typeface="Times New Roman"/>
                        </a:rPr>
                        <a:t>)</a:t>
                      </a:r>
                      <a:endParaRPr lang="en-US" dirty="0">
                        <a:effectLst/>
                      </a:endParaRPr>
                    </a:p>
                  </a:txBody>
                  <a:tcPr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extLst>
                  <a:ext uri="{0D108BD9-81ED-4DB2-BD59-A6C34878D82A}">
                    <a16:rowId xmlns:a16="http://schemas.microsoft.com/office/drawing/2014/main" val="10001"/>
                  </a:ext>
                </a:extLst>
              </a:tr>
              <a:tr h="293752">
                <a:tc>
                  <a:txBody>
                    <a:bodyPr/>
                    <a:lstStyle/>
                    <a:p>
                      <a:pPr algn="ctr"/>
                      <a:r>
                        <a:rPr lang="en-US" dirty="0">
                          <a:effectLst/>
                          <a:latin typeface="Times New Roman"/>
                        </a:rPr>
                        <a:t>2</a:t>
                      </a:r>
                      <a:r>
                        <a:rPr lang="en-US" i="1" baseline="30000" dirty="0">
                          <a:effectLst/>
                          <a:latin typeface="Times New Roman"/>
                        </a:rPr>
                        <a:t>k</a:t>
                      </a:r>
                      <a:r>
                        <a:rPr lang="en-US" dirty="0">
                          <a:effectLst/>
                          <a:latin typeface="Times New Roman"/>
                        </a:rPr>
                        <a:t> − 1</a:t>
                      </a:r>
                      <a:endParaRPr lang="en-US" dirty="0">
                        <a:effectLst/>
                      </a:endParaRPr>
                    </a:p>
                  </a:txBody>
                  <a:tcPr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pPr algn="ctr"/>
                      <a:r>
                        <a:rPr lang="en-US" dirty="0">
                          <a:effectLst/>
                          <a:latin typeface="Times New Roman"/>
                        </a:rPr>
                        <a:t>(</a:t>
                      </a:r>
                      <a:r>
                        <a:rPr lang="en-US" i="1" dirty="0">
                          <a:effectLst/>
                          <a:latin typeface="Times New Roman"/>
                        </a:rPr>
                        <a:t>n</a:t>
                      </a:r>
                      <a:r>
                        <a:rPr lang="en-US" baseline="30000" dirty="0">
                          <a:effectLst/>
                          <a:latin typeface="Times New Roman"/>
                        </a:rPr>
                        <a:t>3 / 2</a:t>
                      </a:r>
                      <a:r>
                        <a:rPr lang="en-US" dirty="0">
                          <a:effectLst/>
                          <a:latin typeface="Times New Roman"/>
                        </a:rPr>
                        <a:t>)</a:t>
                      </a:r>
                      <a:endParaRPr lang="en-US" dirty="0">
                        <a:effectLst/>
                      </a:endParaRPr>
                    </a:p>
                  </a:txBody>
                  <a:tcPr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293752">
                <a:tc>
                  <a:txBody>
                    <a:bodyPr/>
                    <a:lstStyle/>
                    <a:p>
                      <a:pPr algn="ctr"/>
                      <a:r>
                        <a:rPr lang="en-US">
                          <a:effectLst/>
                          <a:latin typeface="Times New Roman"/>
                        </a:rPr>
                        <a:t>2</a:t>
                      </a:r>
                      <a:r>
                        <a:rPr lang="en-US" i="1" baseline="30000">
                          <a:effectLst/>
                          <a:latin typeface="Times New Roman"/>
                        </a:rPr>
                        <a:t>i</a:t>
                      </a:r>
                      <a:r>
                        <a:rPr lang="en-US">
                          <a:effectLst/>
                          <a:latin typeface="Times New Roman"/>
                        </a:rPr>
                        <a:t>3</a:t>
                      </a:r>
                      <a:r>
                        <a:rPr lang="en-US" i="1" baseline="30000">
                          <a:effectLst/>
                          <a:latin typeface="Times New Roman"/>
                        </a:rPr>
                        <a:t>i</a:t>
                      </a:r>
                      <a:endParaRPr lang="en-US">
                        <a:effectLst/>
                      </a:endParaRPr>
                    </a:p>
                  </a:txBody>
                  <a:tcPr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pPr algn="ctr"/>
                      <a:r>
                        <a:rPr lang="en-US" b="1" dirty="0">
                          <a:effectLst/>
                          <a:latin typeface="Times New Roman"/>
                        </a:rPr>
                        <a:t>(</a:t>
                      </a:r>
                      <a:r>
                        <a:rPr lang="en-US" b="1" i="1" dirty="0" err="1">
                          <a:effectLst/>
                          <a:latin typeface="Times New Roman"/>
                        </a:rPr>
                        <a:t>n</a:t>
                      </a:r>
                      <a:r>
                        <a:rPr lang="en-US" b="1" dirty="0" err="1">
                          <a:effectLst/>
                          <a:latin typeface="Times New Roman"/>
                        </a:rPr>
                        <a:t>log</a:t>
                      </a:r>
                      <a:r>
                        <a:rPr lang="en-US" b="1" dirty="0">
                          <a:effectLst/>
                          <a:latin typeface="Times New Roman"/>
                        </a:rPr>
                        <a:t> </a:t>
                      </a:r>
                      <a:r>
                        <a:rPr lang="en-US" b="1" baseline="30000" dirty="0">
                          <a:effectLst/>
                          <a:latin typeface="Times New Roman"/>
                        </a:rPr>
                        <a:t>2</a:t>
                      </a:r>
                      <a:r>
                        <a:rPr lang="en-US" b="1" i="1" dirty="0">
                          <a:effectLst/>
                          <a:latin typeface="Times New Roman"/>
                        </a:rPr>
                        <a:t>n</a:t>
                      </a:r>
                      <a:r>
                        <a:rPr lang="en-US" b="1" dirty="0">
                          <a:effectLst/>
                          <a:latin typeface="Times New Roman"/>
                        </a:rPr>
                        <a:t>)</a:t>
                      </a:r>
                      <a:endParaRPr lang="en-US" b="1" dirty="0">
                        <a:effectLst/>
                      </a:endParaRPr>
                    </a:p>
                  </a:txBody>
                  <a:tcPr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bl>
          </a:graphicData>
        </a:graphic>
      </p:graphicFrame>
      <p:sp>
        <p:nvSpPr>
          <p:cNvPr id="7" name="矩形 6">
            <a:extLst>
              <a:ext uri="{FF2B5EF4-FFF2-40B4-BE49-F238E27FC236}">
                <a16:creationId xmlns:a16="http://schemas.microsoft.com/office/drawing/2014/main" id="{E18C6117-2192-4815-971B-EAE358C431FF}"/>
              </a:ext>
            </a:extLst>
          </p:cNvPr>
          <p:cNvSpPr/>
          <p:nvPr/>
        </p:nvSpPr>
        <p:spPr>
          <a:xfrm>
            <a:off x="9323754" y="2905780"/>
            <a:ext cx="2206053" cy="338554"/>
          </a:xfrm>
          <a:prstGeom prst="rect">
            <a:avLst/>
          </a:prstGeom>
        </p:spPr>
        <p:txBody>
          <a:bodyPr wrap="none">
            <a:spAutoFit/>
          </a:bodyPr>
          <a:lstStyle/>
          <a:p>
            <a:pPr marL="285750" indent="-285750">
              <a:buFont typeface="Arial" panose="020B0604020202020204" pitchFamily="34" charset="0"/>
              <a:buChar char="•"/>
            </a:pPr>
            <a:r>
              <a:rPr lang="en" altLang="zh-CN" sz="1600" dirty="0">
                <a:solidFill>
                  <a:srgbClr val="333333"/>
                </a:solidFill>
                <a:latin typeface="Helvetica Neue" panose="02000503000000020004" pitchFamily="2" charset="0"/>
              </a:rPr>
              <a:t>Shell-Metzner </a:t>
            </a:r>
            <a:r>
              <a:rPr lang="zh-CN" altLang="en-US" sz="1600" dirty="0">
                <a:solidFill>
                  <a:srgbClr val="333333"/>
                </a:solidFill>
                <a:latin typeface="Helvetica Neue" panose="02000503000000020004" pitchFamily="2" charset="0"/>
              </a:rPr>
              <a:t>算法</a:t>
            </a:r>
            <a:endParaRPr lang="zh-CN" altLang="en-US" sz="1600" dirty="0"/>
          </a:p>
        </p:txBody>
      </p:sp>
      <p:sp>
        <p:nvSpPr>
          <p:cNvPr id="8" name="矩形 7">
            <a:extLst>
              <a:ext uri="{FF2B5EF4-FFF2-40B4-BE49-F238E27FC236}">
                <a16:creationId xmlns:a16="http://schemas.microsoft.com/office/drawing/2014/main" id="{AE97557A-6706-45C2-947B-53D87FC4054C}"/>
              </a:ext>
            </a:extLst>
          </p:cNvPr>
          <p:cNvSpPr/>
          <p:nvPr/>
        </p:nvSpPr>
        <p:spPr>
          <a:xfrm>
            <a:off x="9323754" y="3276733"/>
            <a:ext cx="1685141" cy="369332"/>
          </a:xfrm>
          <a:prstGeom prst="rect">
            <a:avLst/>
          </a:prstGeom>
        </p:spPr>
        <p:txBody>
          <a:bodyPr wrap="none">
            <a:spAutoFit/>
          </a:bodyPr>
          <a:lstStyle/>
          <a:p>
            <a:pPr marL="285750" indent="-285750">
              <a:buFont typeface="Arial" panose="020B0604020202020204" pitchFamily="34" charset="0"/>
              <a:buChar char="•"/>
            </a:pPr>
            <a:r>
              <a:rPr lang="en-US" altLang="zh-CN" dirty="0"/>
              <a:t>Hibbard</a:t>
            </a:r>
            <a:r>
              <a:rPr lang="zh-CN" altLang="en-US" dirty="0"/>
              <a:t>间隔</a:t>
            </a:r>
          </a:p>
        </p:txBody>
      </p:sp>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72A448CB-DC91-481A-AC9D-196DD645FBFD}"/>
                  </a:ext>
                </a:extLst>
              </p:cNvPr>
              <p:cNvSpPr txBox="1"/>
              <p:nvPr/>
            </p:nvSpPr>
            <p:spPr>
              <a:xfrm>
                <a:off x="1932168" y="4308617"/>
                <a:ext cx="8062928" cy="961225"/>
              </a:xfrm>
              <a:prstGeom prst="rect">
                <a:avLst/>
              </a:prstGeom>
              <a:noFill/>
            </p:spPr>
            <p:txBody>
              <a:bodyPr wrap="square">
                <a:spAutoFit/>
              </a:bodyPr>
              <a:lstStyle/>
              <a:p>
                <a:pPr marL="285750" indent="-285750">
                  <a:lnSpc>
                    <a:spcPct val="150000"/>
                  </a:lnSpc>
                  <a:buFont typeface="Arial" panose="020B0604020202020204" pitchFamily="34" charset="0"/>
                  <a:buChar char="•"/>
                </a:pPr>
                <a:r>
                  <a:rPr lang="zh-CN" altLang="en-US" sz="2000" b="0" i="0" dirty="0">
                    <a:solidFill>
                      <a:srgbClr val="121212"/>
                    </a:solidFill>
                    <a:effectLst/>
                    <a:latin typeface="微软雅黑" panose="020B0503020204020204" pitchFamily="34" charset="-122"/>
                    <a:ea typeface="微软雅黑" panose="020B0503020204020204" pitchFamily="34" charset="-122"/>
                  </a:rPr>
                  <a:t>作为</a:t>
                </a:r>
                <a:r>
                  <a:rPr lang="zh-CN" altLang="en-US" sz="2000" b="0" i="0" dirty="0">
                    <a:solidFill>
                      <a:srgbClr val="FF0000"/>
                    </a:solidFill>
                    <a:effectLst/>
                    <a:latin typeface="微软雅黑" panose="020B0503020204020204" pitchFamily="34" charset="-122"/>
                    <a:ea typeface="微软雅黑" panose="020B0503020204020204" pitchFamily="34" charset="-122"/>
                  </a:rPr>
                  <a:t>最早突破 </a:t>
                </a:r>
                <a14:m>
                  <m:oMath xmlns:m="http://schemas.openxmlformats.org/officeDocument/2006/math">
                    <m:r>
                      <a:rPr lang="en-US" altLang="zh-CN" sz="2000" b="0" i="1" smtClean="0">
                        <a:solidFill>
                          <a:srgbClr val="FF0000"/>
                        </a:solidFill>
                        <a:effectLst/>
                        <a:latin typeface="Cambria Math" panose="02040503050406030204" pitchFamily="18" charset="0"/>
                      </a:rPr>
                      <m:t>𝑂</m:t>
                    </m:r>
                    <m:r>
                      <a:rPr lang="en-US" altLang="zh-CN" sz="2000" b="0" i="1" smtClean="0">
                        <a:solidFill>
                          <a:srgbClr val="FF0000"/>
                        </a:solidFill>
                        <a:effectLst/>
                        <a:latin typeface="Cambria Math" panose="02040503050406030204" pitchFamily="18" charset="0"/>
                      </a:rPr>
                      <m:t>(</m:t>
                    </m:r>
                    <m:sSup>
                      <m:sSupPr>
                        <m:ctrlPr>
                          <a:rPr lang="en-US" altLang="zh-CN" sz="2000" b="0" i="1" smtClean="0">
                            <a:solidFill>
                              <a:srgbClr val="FF0000"/>
                            </a:solidFill>
                            <a:effectLst/>
                            <a:latin typeface="Cambria Math" panose="02040503050406030204" pitchFamily="18" charset="0"/>
                          </a:rPr>
                        </m:ctrlPr>
                      </m:sSupPr>
                      <m:e>
                        <m:r>
                          <a:rPr lang="en-US" altLang="zh-CN" sz="2000" b="0" i="1" smtClean="0">
                            <a:solidFill>
                              <a:srgbClr val="FF0000"/>
                            </a:solidFill>
                            <a:effectLst/>
                            <a:latin typeface="Cambria Math" panose="02040503050406030204" pitchFamily="18" charset="0"/>
                          </a:rPr>
                          <m:t>𝑛</m:t>
                        </m:r>
                      </m:e>
                      <m:sup>
                        <m:r>
                          <a:rPr lang="en-US" altLang="zh-CN" sz="2000" b="0" i="1" smtClean="0">
                            <a:solidFill>
                              <a:srgbClr val="FF0000"/>
                            </a:solidFill>
                            <a:effectLst/>
                            <a:latin typeface="Cambria Math" panose="02040503050406030204" pitchFamily="18" charset="0"/>
                          </a:rPr>
                          <m:t>2</m:t>
                        </m:r>
                      </m:sup>
                    </m:sSup>
                    <m:r>
                      <a:rPr lang="en-US" altLang="zh-CN" sz="2000" b="0" i="1" smtClean="0">
                        <a:solidFill>
                          <a:srgbClr val="FF0000"/>
                        </a:solidFill>
                        <a:effectLst/>
                        <a:latin typeface="Cambria Math" panose="02040503050406030204" pitchFamily="18" charset="0"/>
                      </a:rPr>
                      <m:t>)</m:t>
                    </m:r>
                  </m:oMath>
                </a14:m>
                <a:r>
                  <a:rPr lang="zh-CN" altLang="en-US" sz="2000" b="0" i="0" dirty="0">
                    <a:solidFill>
                      <a:srgbClr val="FF0000"/>
                    </a:solidFill>
                    <a:effectLst/>
                    <a:latin typeface="微软雅黑" panose="020B0503020204020204" pitchFamily="34" charset="-122"/>
                    <a:ea typeface="微软雅黑" panose="020B0503020204020204" pitchFamily="34" charset="-122"/>
                  </a:rPr>
                  <a:t>复杂度</a:t>
                </a:r>
                <a:r>
                  <a:rPr lang="zh-CN" altLang="en-US" sz="2000" b="0" i="0" dirty="0">
                    <a:solidFill>
                      <a:srgbClr val="121212"/>
                    </a:solidFill>
                    <a:effectLst/>
                    <a:latin typeface="微软雅黑" panose="020B0503020204020204" pitchFamily="34" charset="-122"/>
                    <a:ea typeface="微软雅黑" panose="020B0503020204020204" pitchFamily="34" charset="-122"/>
                  </a:rPr>
                  <a:t>的排序算法之一，希尔排序一直是闪耀着</a:t>
                </a:r>
                <a:r>
                  <a:rPr lang="zh-CN" altLang="en-US" sz="2000" b="0" i="0" dirty="0">
                    <a:solidFill>
                      <a:srgbClr val="00B0F0"/>
                    </a:solidFill>
                    <a:effectLst/>
                    <a:latin typeface="微软雅黑" panose="020B0503020204020204" pitchFamily="34" charset="-122"/>
                    <a:ea typeface="微软雅黑" panose="020B0503020204020204" pitchFamily="34" charset="-122"/>
                  </a:rPr>
                  <a:t>编程艺术之美</a:t>
                </a:r>
                <a:r>
                  <a:rPr lang="zh-CN" altLang="en-US" sz="2000" b="0" i="0" dirty="0">
                    <a:solidFill>
                      <a:srgbClr val="121212"/>
                    </a:solidFill>
                    <a:effectLst/>
                    <a:latin typeface="微软雅黑" panose="020B0503020204020204" pitchFamily="34" charset="-122"/>
                    <a:ea typeface="微软雅黑" panose="020B0503020204020204" pitchFamily="34" charset="-122"/>
                  </a:rPr>
                  <a:t>的存在。</a:t>
                </a:r>
                <a:endParaRPr lang="zh-CN" altLang="en-US" sz="2000" dirty="0">
                  <a:latin typeface="微软雅黑" panose="020B0503020204020204" pitchFamily="34" charset="-122"/>
                  <a:ea typeface="微软雅黑" panose="020B0503020204020204" pitchFamily="34" charset="-122"/>
                </a:endParaRPr>
              </a:p>
            </p:txBody>
          </p:sp>
        </mc:Choice>
        <mc:Fallback xmlns="">
          <p:sp>
            <p:nvSpPr>
              <p:cNvPr id="9" name="文本框 8">
                <a:extLst>
                  <a:ext uri="{FF2B5EF4-FFF2-40B4-BE49-F238E27FC236}">
                    <a16:creationId xmlns:a16="http://schemas.microsoft.com/office/drawing/2014/main" id="{72A448CB-DC91-481A-AC9D-196DD645FBFD}"/>
                  </a:ext>
                </a:extLst>
              </p:cNvPr>
              <p:cNvSpPr txBox="1">
                <a:spLocks noRot="1" noChangeAspect="1" noMove="1" noResize="1" noEditPoints="1" noAdjustHandles="1" noChangeArrowheads="1" noChangeShapeType="1" noTextEdit="1"/>
              </p:cNvSpPr>
              <p:nvPr/>
            </p:nvSpPr>
            <p:spPr>
              <a:xfrm>
                <a:off x="1932168" y="4308617"/>
                <a:ext cx="8062928" cy="961225"/>
              </a:xfrm>
              <a:prstGeom prst="rect">
                <a:avLst/>
              </a:prstGeom>
              <a:blipFill>
                <a:blip r:embed="rId2"/>
                <a:stretch>
                  <a:fillRect l="-629" r="-629" b="-10526"/>
                </a:stretch>
              </a:blipFill>
            </p:spPr>
            <p:txBody>
              <a:bodyPr/>
              <a:lstStyle/>
              <a:p>
                <a:r>
                  <a:rPr lang="zh-CN" altLang="en-US">
                    <a:noFill/>
                  </a:rPr>
                  <a:t> </a:t>
                </a:r>
              </a:p>
            </p:txBody>
          </p:sp>
        </mc:Fallback>
      </mc:AlternateContent>
      <p:sp>
        <p:nvSpPr>
          <p:cNvPr id="10" name="文本框 9">
            <a:extLst>
              <a:ext uri="{FF2B5EF4-FFF2-40B4-BE49-F238E27FC236}">
                <a16:creationId xmlns:a16="http://schemas.microsoft.com/office/drawing/2014/main" id="{60468CDA-246A-4DF2-ADED-30EDAEF440D7}"/>
              </a:ext>
            </a:extLst>
          </p:cNvPr>
          <p:cNvSpPr txBox="1"/>
          <p:nvPr/>
        </p:nvSpPr>
        <p:spPr>
          <a:xfrm>
            <a:off x="4052600" y="5529523"/>
            <a:ext cx="5324646" cy="646331"/>
          </a:xfrm>
          <a:prstGeom prst="rect">
            <a:avLst/>
          </a:prstGeom>
          <a:noFill/>
        </p:spPr>
        <p:txBody>
          <a:bodyPr wrap="square">
            <a:spAutoFit/>
          </a:bodyPr>
          <a:lstStyle/>
          <a:p>
            <a:r>
              <a:rPr lang="en-US" altLang="zh-CN" b="0" i="0" dirty="0">
                <a:solidFill>
                  <a:srgbClr val="4D4D4D"/>
                </a:solidFill>
                <a:effectLst/>
                <a:latin typeface="-apple-system"/>
              </a:rPr>
              <a:t>---《</a:t>
            </a:r>
            <a:r>
              <a:rPr lang="zh-CN" altLang="en-US" b="0" i="0" dirty="0">
                <a:solidFill>
                  <a:srgbClr val="4D4D4D"/>
                </a:solidFill>
                <a:effectLst/>
                <a:latin typeface="-apple-system"/>
              </a:rPr>
              <a:t>计算机程序设计的艺术</a:t>
            </a:r>
            <a:r>
              <a:rPr lang="en-US" altLang="zh-CN" b="0" i="0" dirty="0">
                <a:solidFill>
                  <a:srgbClr val="4D4D4D"/>
                </a:solidFill>
                <a:effectLst/>
                <a:latin typeface="-apple-system"/>
              </a:rPr>
              <a:t>》</a:t>
            </a:r>
            <a:r>
              <a:rPr lang="en" altLang="zh-CN" b="0" i="0" dirty="0">
                <a:solidFill>
                  <a:srgbClr val="4D4D4D"/>
                </a:solidFill>
                <a:effectLst/>
                <a:latin typeface="-apple-system"/>
              </a:rPr>
              <a:t>The Art of Computer Programming</a:t>
            </a:r>
            <a:r>
              <a:rPr lang="zh-CN" altLang="en-US" b="0" i="0" dirty="0">
                <a:solidFill>
                  <a:srgbClr val="4D4D4D"/>
                </a:solidFill>
                <a:effectLst/>
                <a:latin typeface="-apple-system"/>
              </a:rPr>
              <a:t>， </a:t>
            </a:r>
            <a:r>
              <a:rPr lang="en" altLang="zh-CN" b="0" i="0" dirty="0">
                <a:solidFill>
                  <a:srgbClr val="4D4D4D"/>
                </a:solidFill>
                <a:effectLst/>
                <a:latin typeface="-apple-system"/>
              </a:rPr>
              <a:t>Donald E. Knuth</a:t>
            </a:r>
            <a:r>
              <a:rPr lang="zh-CN" altLang="en" b="0" i="0" dirty="0">
                <a:solidFill>
                  <a:srgbClr val="4D4D4D"/>
                </a:solidFill>
                <a:effectLst/>
                <a:latin typeface="-apple-system"/>
              </a:rPr>
              <a:t>著</a:t>
            </a:r>
            <a:endParaRPr lang="zh-CN" altLang="en-US" dirty="0"/>
          </a:p>
        </p:txBody>
      </p:sp>
    </p:spTree>
    <p:extLst>
      <p:ext uri="{BB962C8B-B14F-4D97-AF65-F5344CB8AC3E}">
        <p14:creationId xmlns:p14="http://schemas.microsoft.com/office/powerpoint/2010/main" val="2235425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10.9.1 </a:t>
            </a:r>
            <a:r>
              <a:rPr lang="zh-CN" altLang="en-US" dirty="0"/>
              <a:t>内省排序</a:t>
            </a:r>
          </a:p>
        </p:txBody>
      </p:sp>
      <p:sp>
        <p:nvSpPr>
          <p:cNvPr id="3" name="副标题 2"/>
          <p:cNvSpPr>
            <a:spLocks noGrp="1"/>
          </p:cNvSpPr>
          <p:nvPr>
            <p:ph type="subTitle" idx="1"/>
          </p:nvPr>
        </p:nvSpPr>
        <p:spPr/>
        <p:txBody>
          <a:bodyPr/>
          <a:lstStyle/>
          <a:p>
            <a:r>
              <a:rPr lang="en-US" altLang="zh-CN" dirty="0"/>
              <a:t>10.9.1 </a:t>
            </a:r>
            <a:r>
              <a:rPr lang="zh-CN" altLang="en-US" dirty="0"/>
              <a:t>内省排序</a:t>
            </a:r>
          </a:p>
        </p:txBody>
      </p:sp>
      <p:sp>
        <p:nvSpPr>
          <p:cNvPr id="4" name="文本占位符 3"/>
          <p:cNvSpPr>
            <a:spLocks noGrp="1"/>
          </p:cNvSpPr>
          <p:nvPr>
            <p:ph type="body" idx="10"/>
          </p:nvPr>
        </p:nvSpPr>
        <p:spPr/>
        <p:txBody>
          <a:bodyPr/>
          <a:lstStyle/>
          <a:p>
            <a:r>
              <a:rPr lang="zh-CN" altLang="en-US" dirty="0"/>
              <a:t>数据结构</a:t>
            </a:r>
          </a:p>
        </p:txBody>
      </p:sp>
      <mc:AlternateContent xmlns:mc="http://schemas.openxmlformats.org/markup-compatibility/2006" xmlns:a14="http://schemas.microsoft.com/office/drawing/2010/main">
        <mc:Choice Requires="a14">
          <p:sp>
            <p:nvSpPr>
              <p:cNvPr id="7" name="内容占位符 5">
                <a:extLst>
                  <a:ext uri="{FF2B5EF4-FFF2-40B4-BE49-F238E27FC236}">
                    <a16:creationId xmlns:a16="http://schemas.microsoft.com/office/drawing/2014/main" id="{AA1AFF64-6DAC-47B7-A914-B0D737BC340C}"/>
                  </a:ext>
                </a:extLst>
              </p:cNvPr>
              <p:cNvSpPr>
                <a:spLocks noGrp="1"/>
              </p:cNvSpPr>
              <p:nvPr>
                <p:ph idx="11"/>
              </p:nvPr>
            </p:nvSpPr>
            <p:spPr>
              <a:xfrm>
                <a:off x="584225" y="1276350"/>
                <a:ext cx="11055325" cy="5057775"/>
              </a:xfrm>
            </p:spPr>
            <p:txBody>
              <a:bodyPr>
                <a:normAutofit/>
              </a:bodyPr>
              <a:lstStyle/>
              <a:p>
                <a:r>
                  <a:rPr lang="zh-CN" altLang="en-US" sz="2400" dirty="0"/>
                  <a:t>在所有基于比较的排序中，</a:t>
                </a:r>
                <a:r>
                  <a:rPr lang="zh-CN" altLang="en-US" sz="2400" b="1" dirty="0">
                    <a:solidFill>
                      <a:srgbClr val="C00000"/>
                    </a:solidFill>
                  </a:rPr>
                  <a:t>快速排序</a:t>
                </a:r>
                <a:r>
                  <a:rPr lang="zh-CN" altLang="en-US" sz="2400" dirty="0"/>
                  <a:t>是平均运行速度最快的排序方法。然而，快速排序有其劣势，在某些情况下其表现不如其他排序算法。最坏时间复杂度会退化至</a:t>
                </a:r>
                <a14:m>
                  <m:oMath xmlns:m="http://schemas.openxmlformats.org/officeDocument/2006/math">
                    <m:r>
                      <a:rPr lang="en-US" altLang="zh-CN" sz="2400" b="1" i="1" dirty="0" smtClean="0">
                        <a:solidFill>
                          <a:srgbClr val="C00000"/>
                        </a:solidFill>
                        <a:latin typeface="Cambria Math" panose="02040503050406030204" pitchFamily="18" charset="0"/>
                      </a:rPr>
                      <m:t>𝑶</m:t>
                    </m:r>
                    <m:d>
                      <m:dPr>
                        <m:ctrlPr>
                          <a:rPr lang="en-US" altLang="zh-CN" sz="2400" b="1" i="1" dirty="0" smtClean="0">
                            <a:solidFill>
                              <a:srgbClr val="C00000"/>
                            </a:solidFill>
                            <a:latin typeface="Cambria Math" panose="02040503050406030204" pitchFamily="18" charset="0"/>
                          </a:rPr>
                        </m:ctrlPr>
                      </m:dPr>
                      <m:e>
                        <m:sSup>
                          <m:sSupPr>
                            <m:ctrlPr>
                              <a:rPr lang="en-US" altLang="zh-CN" sz="2400" b="1" i="1" dirty="0" smtClean="0">
                                <a:solidFill>
                                  <a:srgbClr val="C00000"/>
                                </a:solidFill>
                                <a:latin typeface="Cambria Math" panose="02040503050406030204" pitchFamily="18" charset="0"/>
                              </a:rPr>
                            </m:ctrlPr>
                          </m:sSupPr>
                          <m:e>
                            <m:r>
                              <a:rPr lang="en-US" altLang="zh-CN" sz="2400" b="1" i="1" dirty="0" smtClean="0">
                                <a:solidFill>
                                  <a:srgbClr val="C00000"/>
                                </a:solidFill>
                                <a:latin typeface="Cambria Math" panose="02040503050406030204" pitchFamily="18" charset="0"/>
                              </a:rPr>
                              <m:t>𝒏</m:t>
                            </m:r>
                          </m:e>
                          <m:sup>
                            <m:r>
                              <a:rPr lang="en-US" altLang="zh-CN" sz="2400" b="1" i="1" dirty="0" smtClean="0">
                                <a:solidFill>
                                  <a:srgbClr val="C00000"/>
                                </a:solidFill>
                                <a:latin typeface="Cambria Math" panose="02040503050406030204" pitchFamily="18" charset="0"/>
                              </a:rPr>
                              <m:t>𝟐</m:t>
                            </m:r>
                          </m:sup>
                        </m:sSup>
                      </m:e>
                    </m:d>
                  </m:oMath>
                </a14:m>
                <a:r>
                  <a:rPr lang="zh-CN" altLang="en-US" sz="2400" dirty="0"/>
                  <a:t>，这在一些情况下是不可接受的。例如在网络服务中，攻击者可以构造特殊的序列，使服务器需要花费普通序列更多的时间用于排序，从而使攻击者容易对服务器进行拒绝服务（</a:t>
                </a:r>
                <a:r>
                  <a:rPr lang="en-US" altLang="zh-CN" sz="2400" dirty="0"/>
                  <a:t>DoS</a:t>
                </a:r>
                <a:r>
                  <a:rPr lang="zh-CN" altLang="en-US" sz="2400" dirty="0"/>
                  <a:t>）攻击。为了提升排序算法的效率和稳定性，在快速排序的基础上，</a:t>
                </a:r>
                <a:r>
                  <a:rPr lang="en-US" altLang="zh-CN" sz="2400" dirty="0"/>
                  <a:t>David Musser</a:t>
                </a:r>
                <a:r>
                  <a:rPr lang="zh-CN" altLang="en-US" sz="2400" dirty="0"/>
                  <a:t>在</a:t>
                </a:r>
                <a:r>
                  <a:rPr lang="en-US" altLang="zh-CN" sz="2400" dirty="0"/>
                  <a:t>1997</a:t>
                </a:r>
                <a:r>
                  <a:rPr lang="zh-CN" altLang="en-US" sz="2400" dirty="0"/>
                  <a:t>年提出了内省排序算法。</a:t>
                </a:r>
                <a:endParaRPr lang="en-US" altLang="zh-CN" sz="2400" dirty="0"/>
              </a:p>
              <a:p>
                <a:r>
                  <a:rPr lang="zh-CN" altLang="en-US" sz="2400" dirty="0"/>
                  <a:t>内省排序算法是一种</a:t>
                </a:r>
                <a:r>
                  <a:rPr lang="zh-CN" altLang="en-US" sz="2400" b="1" dirty="0">
                    <a:solidFill>
                      <a:srgbClr val="C00000"/>
                    </a:solidFill>
                  </a:rPr>
                  <a:t>混合排序算法</a:t>
                </a:r>
                <a:r>
                  <a:rPr lang="zh-CN" altLang="en-US" sz="2400" dirty="0"/>
                  <a:t>，按照如下步骤避免快速排序退化，提升快速排序的效率：</a:t>
                </a:r>
                <a:endParaRPr lang="en-US" altLang="zh-CN" sz="2400" dirty="0"/>
              </a:p>
              <a:p>
                <a:pPr marL="342900" indent="-342900">
                  <a:buFont typeface="Arial" panose="020B0604020202020204" pitchFamily="34" charset="0"/>
                  <a:buChar char="•"/>
                </a:pPr>
                <a:r>
                  <a:rPr lang="zh-CN" altLang="en-US" sz="2400" dirty="0"/>
                  <a:t>算法会首先尝试使用</a:t>
                </a:r>
                <a:r>
                  <a:rPr lang="zh-CN" altLang="en-US" sz="2400" b="1" dirty="0">
                    <a:solidFill>
                      <a:srgbClr val="C00000"/>
                    </a:solidFill>
                  </a:rPr>
                  <a:t>快速排序</a:t>
                </a:r>
                <a:r>
                  <a:rPr lang="zh-CN" altLang="en-US" sz="2400" dirty="0"/>
                  <a:t>对序列进行排序。</a:t>
                </a:r>
                <a:endParaRPr lang="en-US" altLang="zh-CN" sz="2400" dirty="0"/>
              </a:p>
              <a:p>
                <a:pPr marL="342900" indent="-342900">
                  <a:buFont typeface="Arial" panose="020B0604020202020204" pitchFamily="34" charset="0"/>
                  <a:buChar char="•"/>
                </a:pPr>
                <a:r>
                  <a:rPr lang="zh-CN" altLang="en-US" sz="2400" dirty="0"/>
                  <a:t>当递归层数超过预先设定的深度阈值</a:t>
                </a:r>
                <a14:m>
                  <m:oMath xmlns:m="http://schemas.openxmlformats.org/officeDocument/2006/math">
                    <m:r>
                      <a:rPr lang="en-US" altLang="zh-CN" sz="2400" b="0" i="1" smtClean="0">
                        <a:latin typeface="Cambria Math" panose="02040503050406030204" pitchFamily="18" charset="0"/>
                      </a:rPr>
                      <m:t>𝐷</m:t>
                    </m:r>
                  </m:oMath>
                </a14:m>
                <a:r>
                  <a:rPr lang="zh-CN" altLang="en-US" sz="2400" dirty="0"/>
                  <a:t>后转为</a:t>
                </a:r>
                <a:r>
                  <a:rPr lang="zh-CN" altLang="en-US" sz="2400" b="1" dirty="0">
                    <a:solidFill>
                      <a:srgbClr val="C00000"/>
                    </a:solidFill>
                  </a:rPr>
                  <a:t>堆排序</a:t>
                </a:r>
                <a:r>
                  <a:rPr lang="zh-CN" altLang="en-US" sz="2400" dirty="0"/>
                  <a:t>。</a:t>
                </a:r>
                <a:endParaRPr lang="en-US" altLang="zh-CN" sz="2400" dirty="0"/>
              </a:p>
              <a:p>
                <a:pPr marL="342900" indent="-342900">
                  <a:buFont typeface="Arial" panose="020B0604020202020204" pitchFamily="34" charset="0"/>
                  <a:buChar char="•"/>
                </a:pPr>
                <a:r>
                  <a:rPr lang="zh-CN" altLang="en-US" sz="2400" dirty="0"/>
                  <a:t>如果剩余元素个数少于阈值</a:t>
                </a:r>
                <a:r>
                  <a:rPr lang="en-US" altLang="zh-CN" sz="2400" dirty="0" err="1"/>
                  <a:t>kThrLen</a:t>
                </a:r>
                <a:r>
                  <a:rPr lang="zh-CN" altLang="en-US" sz="2400" dirty="0"/>
                  <a:t>，则会采用</a:t>
                </a:r>
                <a:r>
                  <a:rPr lang="zh-CN" altLang="en-US" sz="2400" b="1" dirty="0">
                    <a:solidFill>
                      <a:srgbClr val="C00000"/>
                    </a:solidFill>
                  </a:rPr>
                  <a:t>插入排序</a:t>
                </a:r>
                <a:r>
                  <a:rPr lang="zh-CN" altLang="en-US" sz="2400" dirty="0"/>
                  <a:t>。</a:t>
                </a:r>
                <a:endParaRPr lang="en-US" altLang="zh-CN" sz="2400" dirty="0"/>
              </a:p>
              <a:p>
                <a:r>
                  <a:rPr lang="zh-CN" altLang="en-US" sz="2400" dirty="0"/>
                  <a:t>在目前的主流实现中，</a:t>
                </a:r>
                <a14:m>
                  <m:oMath xmlns:m="http://schemas.openxmlformats.org/officeDocument/2006/math">
                    <m:r>
                      <a:rPr lang="en-US" altLang="zh-CN" sz="2400" b="0" i="1" smtClean="0">
                        <a:latin typeface="Cambria Math" panose="02040503050406030204" pitchFamily="18" charset="0"/>
                      </a:rPr>
                      <m:t>𝐷</m:t>
                    </m:r>
                  </m:oMath>
                </a14:m>
                <a:r>
                  <a:rPr lang="zh-CN" altLang="en-US" sz="2400" dirty="0"/>
                  <a:t>取</a:t>
                </a:r>
                <a14:m>
                  <m:oMath xmlns:m="http://schemas.openxmlformats.org/officeDocument/2006/math">
                    <m:r>
                      <a:rPr lang="en-US" altLang="zh-CN" sz="2400" b="0" i="1" dirty="0" smtClean="0">
                        <a:latin typeface="Cambria Math" panose="02040503050406030204" pitchFamily="18" charset="0"/>
                      </a:rPr>
                      <m:t>1.5</m:t>
                    </m:r>
                    <m:func>
                      <m:funcPr>
                        <m:ctrlPr>
                          <a:rPr lang="en-US" altLang="zh-CN" sz="2400" b="0" i="1" dirty="0" smtClean="0">
                            <a:latin typeface="Cambria Math" panose="02040503050406030204" pitchFamily="18" charset="0"/>
                          </a:rPr>
                        </m:ctrlPr>
                      </m:funcPr>
                      <m:fName>
                        <m:r>
                          <m:rPr>
                            <m:sty m:val="p"/>
                          </m:rPr>
                          <a:rPr lang="en-US" altLang="zh-CN" sz="2400" b="0" i="0" dirty="0" smtClean="0">
                            <a:latin typeface="Cambria Math" panose="02040503050406030204" pitchFamily="18" charset="0"/>
                          </a:rPr>
                          <m:t>log</m:t>
                        </m:r>
                      </m:fName>
                      <m:e>
                        <m:r>
                          <a:rPr lang="en-US" altLang="zh-CN" sz="2400" b="0" i="1" dirty="0" smtClean="0">
                            <a:latin typeface="Cambria Math" panose="02040503050406030204" pitchFamily="18" charset="0"/>
                          </a:rPr>
                          <m:t>𝑛</m:t>
                        </m:r>
                      </m:e>
                    </m:func>
                    <m:r>
                      <a:rPr lang="en-US" altLang="zh-CN" sz="2400" b="0" i="1" dirty="0" smtClean="0">
                        <a:latin typeface="Cambria Math" panose="02040503050406030204" pitchFamily="18" charset="0"/>
                      </a:rPr>
                      <m:t>~2</m:t>
                    </m:r>
                    <m:func>
                      <m:funcPr>
                        <m:ctrlPr>
                          <a:rPr lang="en-US" altLang="zh-CN" sz="2400" b="0" i="1" dirty="0" smtClean="0">
                            <a:latin typeface="Cambria Math" panose="02040503050406030204" pitchFamily="18" charset="0"/>
                          </a:rPr>
                        </m:ctrlPr>
                      </m:funcPr>
                      <m:fName>
                        <m:r>
                          <m:rPr>
                            <m:sty m:val="p"/>
                          </m:rPr>
                          <a:rPr lang="en-US" altLang="zh-CN" sz="2400" b="0" i="0" dirty="0" smtClean="0">
                            <a:latin typeface="Cambria Math" panose="02040503050406030204" pitchFamily="18" charset="0"/>
                          </a:rPr>
                          <m:t>log</m:t>
                        </m:r>
                      </m:fName>
                      <m:e>
                        <m:r>
                          <a:rPr lang="en-US" altLang="zh-CN" sz="2400" b="0" i="1" dirty="0" smtClean="0">
                            <a:latin typeface="Cambria Math" panose="02040503050406030204" pitchFamily="18" charset="0"/>
                          </a:rPr>
                          <m:t>𝑛</m:t>
                        </m:r>
                      </m:e>
                    </m:func>
                  </m:oMath>
                </a14:m>
                <a:r>
                  <a:rPr lang="zh-CN" altLang="en-US" sz="2400" dirty="0"/>
                  <a:t>，</a:t>
                </a:r>
                <a:r>
                  <a:rPr lang="en-US" altLang="zh-CN" sz="2400" dirty="0" err="1"/>
                  <a:t>kThrLen</a:t>
                </a:r>
                <a:r>
                  <a:rPr lang="zh-CN" altLang="en-US" sz="2400" dirty="0"/>
                  <a:t>取</a:t>
                </a:r>
                <a14:m>
                  <m:oMath xmlns:m="http://schemas.openxmlformats.org/officeDocument/2006/math">
                    <m:r>
                      <a:rPr lang="en-US" altLang="zh-CN" sz="2400" b="0" i="1" smtClean="0">
                        <a:latin typeface="Cambria Math" panose="02040503050406030204" pitchFamily="18" charset="0"/>
                      </a:rPr>
                      <m:t>6~32</m:t>
                    </m:r>
                  </m:oMath>
                </a14:m>
                <a:r>
                  <a:rPr lang="zh-CN" altLang="en-US" sz="2400" dirty="0"/>
                  <a:t>之间。</a:t>
                </a:r>
                <a:endParaRPr lang="en-US" altLang="zh-CN" sz="2400" dirty="0"/>
              </a:p>
            </p:txBody>
          </p:sp>
        </mc:Choice>
        <mc:Fallback xmlns="">
          <p:sp>
            <p:nvSpPr>
              <p:cNvPr id="7" name="内容占位符 5">
                <a:extLst>
                  <a:ext uri="{FF2B5EF4-FFF2-40B4-BE49-F238E27FC236}">
                    <a16:creationId xmlns:a16="http://schemas.microsoft.com/office/drawing/2014/main" id="{AA1AFF64-6DAC-47B7-A914-B0D737BC340C}"/>
                  </a:ext>
                </a:extLst>
              </p:cNvPr>
              <p:cNvSpPr>
                <a:spLocks noGrp="1" noRot="1" noChangeAspect="1" noMove="1" noResize="1" noEditPoints="1" noAdjustHandles="1" noChangeArrowheads="1" noChangeShapeType="1" noTextEdit="1"/>
              </p:cNvSpPr>
              <p:nvPr>
                <p:ph idx="11"/>
              </p:nvPr>
            </p:nvSpPr>
            <p:spPr>
              <a:xfrm>
                <a:off x="584225" y="1276350"/>
                <a:ext cx="11055325" cy="5057775"/>
              </a:xfrm>
              <a:blipFill>
                <a:blip r:embed="rId2"/>
                <a:stretch>
                  <a:fillRect l="-918" t="-175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764774983"/>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内省排序的伪代码</a:t>
            </a:r>
          </a:p>
        </p:txBody>
      </p:sp>
      <p:sp>
        <p:nvSpPr>
          <p:cNvPr id="3" name="副标题 2"/>
          <p:cNvSpPr>
            <a:spLocks noGrp="1"/>
          </p:cNvSpPr>
          <p:nvPr>
            <p:ph type="subTitle" idx="1"/>
          </p:nvPr>
        </p:nvSpPr>
        <p:spPr/>
        <p:txBody>
          <a:bodyPr/>
          <a:lstStyle/>
          <a:p>
            <a:r>
              <a:rPr lang="en-US" altLang="zh-CN" dirty="0"/>
              <a:t>10.9.1 </a:t>
            </a:r>
            <a:r>
              <a:rPr lang="zh-CN" altLang="en-US" dirty="0"/>
              <a:t>内省排序</a:t>
            </a:r>
          </a:p>
        </p:txBody>
      </p:sp>
      <p:sp>
        <p:nvSpPr>
          <p:cNvPr id="4" name="文本占位符 3"/>
          <p:cNvSpPr>
            <a:spLocks noGrp="1"/>
          </p:cNvSpPr>
          <p:nvPr>
            <p:ph type="body" idx="10"/>
          </p:nvPr>
        </p:nvSpPr>
        <p:spPr/>
        <p:txBody>
          <a:bodyPr/>
          <a:lstStyle/>
          <a:p>
            <a:r>
              <a:rPr lang="zh-CN" altLang="en-US" dirty="0"/>
              <a:t>数据结构</a:t>
            </a:r>
          </a:p>
        </p:txBody>
      </p:sp>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14C338E3-D9D8-4EF0-8F44-E8C538E46E4E}"/>
                  </a:ext>
                </a:extLst>
              </p:cNvPr>
              <p:cNvSpPr txBox="1"/>
              <p:nvPr/>
            </p:nvSpPr>
            <p:spPr>
              <a:xfrm>
                <a:off x="424543" y="1000593"/>
                <a:ext cx="9823862" cy="1471428"/>
              </a:xfrm>
              <a:prstGeom prst="rect">
                <a:avLst/>
              </a:prstGeom>
              <a:noFill/>
            </p:spPr>
            <p:txBody>
              <a:bodyPr wrap="square">
                <a:spAutoFit/>
              </a:bodyPr>
              <a:lstStyle/>
              <a:p>
                <a:pPr indent="127000" algn="just">
                  <a:lnSpc>
                    <a:spcPct val="150000"/>
                  </a:lnSpc>
                </a:pPr>
                <a:r>
                  <a:rPr lang="zh-CN" altLang="zh-CN" sz="2000" b="1" kern="100" dirty="0">
                    <a:effectLst/>
                    <a:latin typeface="Courier New" panose="02070309020205020404" pitchFamily="49" charset="0"/>
                    <a:ea typeface="楷体_GB2312"/>
                  </a:rPr>
                  <a:t>算法</a:t>
                </a:r>
                <a:r>
                  <a:rPr lang="en-US" altLang="zh-CN" sz="2000" b="1" kern="100" dirty="0">
                    <a:effectLst/>
                    <a:latin typeface="Courier New" panose="02070309020205020404" pitchFamily="49" charset="0"/>
                    <a:ea typeface="楷体_GB2312"/>
                    <a:cs typeface="Times New Roman" panose="02020603050405020304" pitchFamily="18" charset="0"/>
                  </a:rPr>
                  <a:t>10-21</a:t>
                </a:r>
                <a:r>
                  <a:rPr lang="zh-CN" altLang="zh-CN" sz="2000" b="1" kern="100" dirty="0">
                    <a:effectLst/>
                    <a:latin typeface="Courier New" panose="02070309020205020404" pitchFamily="49" charset="0"/>
                    <a:ea typeface="楷体_GB2312"/>
                  </a:rPr>
                  <a:t>：</a:t>
                </a:r>
                <a:r>
                  <a:rPr lang="zh-CN" altLang="zh-CN" sz="2000" kern="100" dirty="0">
                    <a:effectLst/>
                    <a:latin typeface="Courier New" panose="02070309020205020404" pitchFamily="49" charset="0"/>
                    <a:ea typeface="楷体_GB2312"/>
                  </a:rPr>
                  <a:t>索引排序</a:t>
                </a:r>
                <a:r>
                  <a:rPr lang="zh-CN" altLang="zh-CN" sz="2000" i="1" kern="100" dirty="0">
                    <a:effectLst/>
                    <a:latin typeface="Times New Roman" panose="02020603050405020304" pitchFamily="18" charset="0"/>
                    <a:ea typeface="Cambria Math" panose="02040503050406030204" pitchFamily="18" charset="0"/>
                    <a:cs typeface="Cambria Math" panose="02040503050406030204" pitchFamily="18" charset="0"/>
                  </a:rPr>
                  <a:t> </a:t>
                </a:r>
                <a14:m>
                  <m:oMath xmlns:m="http://schemas.openxmlformats.org/officeDocument/2006/math">
                    <m:r>
                      <m:rPr>
                        <m:sty m:val="p"/>
                      </m:rPr>
                      <a:rPr lang="en-US" altLang="zh-CN" sz="2000" i="1" kern="100" dirty="0">
                        <a:latin typeface="Cambria Math" panose="02040503050406030204" pitchFamily="18" charset="0"/>
                        <a:ea typeface="Cambria Math" panose="02040503050406030204" pitchFamily="18" charset="0"/>
                      </a:rPr>
                      <m:t>Intro</m:t>
                    </m:r>
                    <m:r>
                      <m:rPr>
                        <m:sty m:val="p"/>
                      </m:rPr>
                      <a:rPr lang="en-US" altLang="zh-CN" sz="2000" kern="100">
                        <a:effectLst/>
                        <a:latin typeface="Cambria Math" panose="02040503050406030204" pitchFamily="18" charset="0"/>
                        <a:ea typeface="楷体_GB2312"/>
                      </a:rPr>
                      <m:t>Sort</m:t>
                    </m:r>
                    <m:d>
                      <m:dPr>
                        <m:ctrlPr>
                          <a:rPr lang="zh-CN" altLang="zh-CN" sz="2000" i="1" kern="100">
                            <a:effectLst/>
                            <a:latin typeface="Cambria Math" panose="02040503050406030204" pitchFamily="18" charset="0"/>
                            <a:ea typeface="Cambria Math" panose="02040503050406030204" pitchFamily="18" charset="0"/>
                          </a:rPr>
                        </m:ctrlPr>
                      </m:dPr>
                      <m:e>
                        <m:r>
                          <a:rPr lang="en-US" altLang="zh-CN" sz="2000" i="1" kern="100">
                            <a:effectLst/>
                            <a:latin typeface="Cambria Math" panose="02040503050406030204" pitchFamily="18" charset="0"/>
                            <a:ea typeface="楷体_GB2312"/>
                          </a:rPr>
                          <m:t>𝑎</m:t>
                        </m:r>
                        <m:r>
                          <a:rPr lang="en-US" altLang="zh-CN" sz="2000" i="1" kern="100">
                            <a:effectLst/>
                            <a:latin typeface="Cambria Math" panose="02040503050406030204" pitchFamily="18" charset="0"/>
                            <a:ea typeface="楷体_GB2312"/>
                          </a:rPr>
                          <m:t>, </m:t>
                        </m:r>
                        <m:r>
                          <a:rPr lang="en-US" altLang="zh-CN" sz="2000" i="1" kern="100">
                            <a:effectLst/>
                            <a:latin typeface="Cambria Math" panose="02040503050406030204" pitchFamily="18" charset="0"/>
                            <a:ea typeface="楷体_GB2312"/>
                          </a:rPr>
                          <m:t>𝑙</m:t>
                        </m:r>
                        <m:r>
                          <a:rPr lang="en-US" altLang="zh-CN" sz="2000" i="1" kern="100">
                            <a:effectLst/>
                            <a:latin typeface="Cambria Math" panose="02040503050406030204" pitchFamily="18" charset="0"/>
                            <a:ea typeface="楷体_GB2312"/>
                          </a:rPr>
                          <m:t>,</m:t>
                        </m:r>
                        <m:r>
                          <a:rPr lang="en-US" altLang="zh-CN" sz="2000" i="1" kern="100">
                            <a:effectLst/>
                            <a:latin typeface="Cambria Math" panose="02040503050406030204" pitchFamily="18" charset="0"/>
                            <a:ea typeface="楷体_GB2312"/>
                          </a:rPr>
                          <m:t>𝑟</m:t>
                        </m:r>
                      </m:e>
                    </m:d>
                  </m:oMath>
                </a14:m>
                <a:endParaRPr lang="zh-CN" altLang="zh-CN" sz="2000" kern="100" dirty="0">
                  <a:effectLst/>
                  <a:latin typeface="Times New Roman" panose="02020603050405020304" pitchFamily="18" charset="0"/>
                  <a:ea typeface="宋体" panose="02010600030101010101" pitchFamily="2" charset="-122"/>
                </a:endParaRPr>
              </a:p>
              <a:p>
                <a:pPr indent="127000" algn="just">
                  <a:lnSpc>
                    <a:spcPct val="150000"/>
                  </a:lnSpc>
                </a:pPr>
                <a:r>
                  <a:rPr lang="zh-CN" altLang="zh-CN" sz="2000" b="1" kern="100" dirty="0">
                    <a:effectLst/>
                    <a:latin typeface="Courier New" panose="02070309020205020404" pitchFamily="49" charset="0"/>
                    <a:ea typeface="楷体_GB2312"/>
                  </a:rPr>
                  <a:t>输入：</a:t>
                </a:r>
                <a:r>
                  <a:rPr lang="zh-CN" altLang="zh-CN" sz="2000" kern="100" dirty="0">
                    <a:effectLst/>
                    <a:latin typeface="Courier New" panose="02070309020205020404" pitchFamily="49" charset="0"/>
                    <a:ea typeface="楷体_GB2312"/>
                  </a:rPr>
                  <a:t>序列</a:t>
                </a:r>
                <a14:m>
                  <m:oMath xmlns:m="http://schemas.openxmlformats.org/officeDocument/2006/math">
                    <m:r>
                      <a:rPr lang="en-US" altLang="zh-CN" sz="2000" i="1" kern="100">
                        <a:effectLst/>
                        <a:latin typeface="Cambria Math" panose="02040503050406030204" pitchFamily="18" charset="0"/>
                        <a:ea typeface="楷体_GB2312"/>
                      </a:rPr>
                      <m:t>𝑎</m:t>
                    </m:r>
                  </m:oMath>
                </a14:m>
                <a:r>
                  <a:rPr lang="zh-CN" altLang="zh-CN" sz="2000" kern="100" dirty="0">
                    <a:effectLst/>
                    <a:latin typeface="Courier New" panose="02070309020205020404" pitchFamily="49" charset="0"/>
                    <a:ea typeface="楷体_GB2312"/>
                  </a:rPr>
                  <a:t>，左端点下标</a:t>
                </a:r>
                <a14:m>
                  <m:oMath xmlns:m="http://schemas.openxmlformats.org/officeDocument/2006/math">
                    <m:r>
                      <a:rPr lang="en-US" altLang="zh-CN" sz="2000" i="1" kern="100">
                        <a:effectLst/>
                        <a:latin typeface="Cambria Math" panose="02040503050406030204" pitchFamily="18" charset="0"/>
                        <a:ea typeface="楷体_GB2312"/>
                      </a:rPr>
                      <m:t>𝑙</m:t>
                    </m:r>
                  </m:oMath>
                </a14:m>
                <a:r>
                  <a:rPr lang="zh-CN" altLang="zh-CN" sz="2000" kern="100" dirty="0">
                    <a:effectLst/>
                    <a:latin typeface="Courier New" panose="02070309020205020404" pitchFamily="49" charset="0"/>
                    <a:ea typeface="楷体_GB2312"/>
                  </a:rPr>
                  <a:t>，右端点下标</a:t>
                </a:r>
                <a14:m>
                  <m:oMath xmlns:m="http://schemas.openxmlformats.org/officeDocument/2006/math">
                    <m:r>
                      <a:rPr lang="en-US" altLang="zh-CN" sz="2000" i="1" kern="100">
                        <a:effectLst/>
                        <a:latin typeface="Cambria Math" panose="02040503050406030204" pitchFamily="18" charset="0"/>
                        <a:ea typeface="楷体_GB2312"/>
                      </a:rPr>
                      <m:t>𝑟</m:t>
                    </m:r>
                  </m:oMath>
                </a14:m>
                <a:endParaRPr lang="zh-CN" altLang="zh-CN" sz="2000" kern="100" dirty="0">
                  <a:effectLst/>
                  <a:latin typeface="Times New Roman" panose="02020603050405020304" pitchFamily="18" charset="0"/>
                  <a:ea typeface="宋体" panose="02010600030101010101" pitchFamily="2" charset="-122"/>
                </a:endParaRPr>
              </a:p>
              <a:p>
                <a:pPr indent="127000" algn="just">
                  <a:lnSpc>
                    <a:spcPct val="150000"/>
                  </a:lnSpc>
                </a:pPr>
                <a:r>
                  <a:rPr lang="zh-CN" altLang="zh-CN" sz="2000" b="1" kern="100" dirty="0">
                    <a:effectLst/>
                    <a:latin typeface="Courier New" panose="02070309020205020404" pitchFamily="49" charset="0"/>
                    <a:ea typeface="楷体_GB2312"/>
                  </a:rPr>
                  <a:t>输出：</a:t>
                </a:r>
                <a:r>
                  <a:rPr lang="zh-CN" altLang="en-US" sz="2000" dirty="0">
                    <a:latin typeface="Courier New" panose="02070309020205020404" pitchFamily="49" charset="0"/>
                    <a:ea typeface="楷体_GB2312"/>
                    <a:cs typeface="Times New Roman" panose="02020603050405020304" pitchFamily="18" charset="0"/>
                  </a:rPr>
                  <a:t>调整</a:t>
                </a:r>
                <a14:m>
                  <m:oMath xmlns:m="http://schemas.openxmlformats.org/officeDocument/2006/math">
                    <m:sSub>
                      <m:sSubPr>
                        <m:ctrlPr>
                          <a:rPr lang="en-US" altLang="zh-CN" sz="2000" i="1" dirty="0">
                            <a:latin typeface="Cambria Math" panose="02040503050406030204" pitchFamily="18" charset="0"/>
                            <a:ea typeface="楷体_GB2312"/>
                            <a:cs typeface="Times New Roman" panose="02020603050405020304" pitchFamily="18" charset="0"/>
                          </a:rPr>
                        </m:ctrlPr>
                      </m:sSubPr>
                      <m:e>
                        <m:r>
                          <a:rPr lang="en-US" altLang="zh-CN" sz="2000" i="1" dirty="0">
                            <a:latin typeface="Cambria Math" panose="02040503050406030204" pitchFamily="18" charset="0"/>
                            <a:ea typeface="楷体_GB2312"/>
                            <a:cs typeface="Times New Roman" panose="02020603050405020304" pitchFamily="18" charset="0"/>
                          </a:rPr>
                          <m:t>𝑎</m:t>
                        </m:r>
                      </m:e>
                      <m:sub>
                        <m:r>
                          <a:rPr lang="en-US" altLang="zh-CN" sz="2000" i="1" dirty="0">
                            <a:latin typeface="Cambria Math" panose="02040503050406030204" pitchFamily="18" charset="0"/>
                            <a:ea typeface="楷体_GB2312"/>
                            <a:cs typeface="Times New Roman" panose="02020603050405020304" pitchFamily="18" charset="0"/>
                          </a:rPr>
                          <m:t>𝑙</m:t>
                        </m:r>
                      </m:sub>
                    </m:sSub>
                    <m:r>
                      <a:rPr lang="en-US" altLang="zh-CN" sz="2000" i="1" dirty="0">
                        <a:latin typeface="Cambria Math" panose="02040503050406030204" pitchFamily="18" charset="0"/>
                        <a:ea typeface="楷体_GB2312"/>
                        <a:cs typeface="Times New Roman" panose="02020603050405020304" pitchFamily="18" charset="0"/>
                      </a:rPr>
                      <m:t>,</m:t>
                    </m:r>
                    <m:sSub>
                      <m:sSubPr>
                        <m:ctrlPr>
                          <a:rPr lang="en-US" altLang="zh-CN" sz="2000" i="1" dirty="0">
                            <a:latin typeface="Cambria Math" panose="02040503050406030204" pitchFamily="18" charset="0"/>
                            <a:ea typeface="楷体_GB2312"/>
                            <a:cs typeface="Times New Roman" panose="02020603050405020304" pitchFamily="18" charset="0"/>
                          </a:rPr>
                        </m:ctrlPr>
                      </m:sSubPr>
                      <m:e>
                        <m:r>
                          <a:rPr lang="en-US" altLang="zh-CN" sz="2000" i="1" dirty="0">
                            <a:latin typeface="Cambria Math" panose="02040503050406030204" pitchFamily="18" charset="0"/>
                            <a:ea typeface="楷体_GB2312"/>
                            <a:cs typeface="Times New Roman" panose="02020603050405020304" pitchFamily="18" charset="0"/>
                          </a:rPr>
                          <m:t>𝑎</m:t>
                        </m:r>
                      </m:e>
                      <m:sub>
                        <m:r>
                          <a:rPr lang="en-US" altLang="zh-CN" sz="2000" i="1" dirty="0">
                            <a:latin typeface="Cambria Math" panose="02040503050406030204" pitchFamily="18" charset="0"/>
                            <a:ea typeface="楷体_GB2312"/>
                            <a:cs typeface="Times New Roman" panose="02020603050405020304" pitchFamily="18" charset="0"/>
                          </a:rPr>
                          <m:t>𝑙</m:t>
                        </m:r>
                        <m:r>
                          <a:rPr lang="en-US" altLang="zh-CN" sz="2000" i="1" dirty="0">
                            <a:latin typeface="Cambria Math" panose="02040503050406030204" pitchFamily="18" charset="0"/>
                            <a:ea typeface="楷体_GB2312"/>
                            <a:cs typeface="Times New Roman" panose="02020603050405020304" pitchFamily="18" charset="0"/>
                          </a:rPr>
                          <m:t>+1</m:t>
                        </m:r>
                      </m:sub>
                    </m:sSub>
                    <m:r>
                      <a:rPr lang="en-US" altLang="zh-CN" sz="2000" i="1" dirty="0">
                        <a:latin typeface="Cambria Math" panose="02040503050406030204" pitchFamily="18" charset="0"/>
                        <a:ea typeface="楷体_GB2312"/>
                        <a:cs typeface="Times New Roman" panose="02020603050405020304" pitchFamily="18" charset="0"/>
                      </a:rPr>
                      <m:t>,…,</m:t>
                    </m:r>
                    <m:sSub>
                      <m:sSubPr>
                        <m:ctrlPr>
                          <a:rPr lang="en-US" altLang="zh-CN" sz="2000" i="1" dirty="0">
                            <a:latin typeface="Cambria Math" panose="02040503050406030204" pitchFamily="18" charset="0"/>
                            <a:ea typeface="楷体_GB2312"/>
                            <a:cs typeface="Times New Roman" panose="02020603050405020304" pitchFamily="18" charset="0"/>
                          </a:rPr>
                        </m:ctrlPr>
                      </m:sSubPr>
                      <m:e>
                        <m:r>
                          <a:rPr lang="en-US" altLang="zh-CN" sz="2000" i="1" dirty="0" err="1">
                            <a:latin typeface="Cambria Math" panose="02040503050406030204" pitchFamily="18" charset="0"/>
                            <a:ea typeface="楷体_GB2312"/>
                            <a:cs typeface="Times New Roman" panose="02020603050405020304" pitchFamily="18" charset="0"/>
                          </a:rPr>
                          <m:t>𝑎</m:t>
                        </m:r>
                      </m:e>
                      <m:sub>
                        <m:r>
                          <a:rPr lang="en-US" altLang="zh-CN" sz="2000" i="1" dirty="0" err="1">
                            <a:latin typeface="Cambria Math" panose="02040503050406030204" pitchFamily="18" charset="0"/>
                            <a:ea typeface="楷体_GB2312"/>
                            <a:cs typeface="Times New Roman" panose="02020603050405020304" pitchFamily="18" charset="0"/>
                          </a:rPr>
                          <m:t>𝑟</m:t>
                        </m:r>
                      </m:sub>
                    </m:sSub>
                  </m:oMath>
                </a14:m>
                <a:r>
                  <a:rPr lang="zh-CN" altLang="en-US" sz="2000" dirty="0">
                    <a:latin typeface="Courier New" panose="02070309020205020404" pitchFamily="49" charset="0"/>
                    <a:ea typeface="楷体_GB2312"/>
                    <a:cs typeface="Times New Roman" panose="02020603050405020304" pitchFamily="18" charset="0"/>
                  </a:rPr>
                  <a:t>元素顺序，使元素按照非递减顺序排列</a:t>
                </a:r>
                <a:endParaRPr lang="zh-CN" altLang="zh-CN" sz="2000" kern="100" dirty="0">
                  <a:effectLst/>
                  <a:latin typeface="Times New Roman" panose="02020603050405020304" pitchFamily="18" charset="0"/>
                  <a:ea typeface="宋体" panose="02010600030101010101" pitchFamily="2" charset="-122"/>
                </a:endParaRPr>
              </a:p>
            </p:txBody>
          </p:sp>
        </mc:Choice>
        <mc:Fallback xmlns="">
          <p:sp>
            <p:nvSpPr>
              <p:cNvPr id="8" name="文本框 7">
                <a:extLst>
                  <a:ext uri="{FF2B5EF4-FFF2-40B4-BE49-F238E27FC236}">
                    <a16:creationId xmlns:a16="http://schemas.microsoft.com/office/drawing/2014/main" id="{14C338E3-D9D8-4EF0-8F44-E8C538E46E4E}"/>
                  </a:ext>
                </a:extLst>
              </p:cNvPr>
              <p:cNvSpPr txBox="1">
                <a:spLocks noRot="1" noChangeAspect="1" noMove="1" noResize="1" noEditPoints="1" noAdjustHandles="1" noChangeArrowheads="1" noChangeShapeType="1" noTextEdit="1"/>
              </p:cNvSpPr>
              <p:nvPr/>
            </p:nvSpPr>
            <p:spPr>
              <a:xfrm>
                <a:off x="424543" y="1000593"/>
                <a:ext cx="9823862" cy="1471428"/>
              </a:xfrm>
              <a:prstGeom prst="rect">
                <a:avLst/>
              </a:prstGeom>
              <a:blipFill>
                <a:blip r:embed="rId2"/>
                <a:stretch>
                  <a:fillRect b="-289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graphicFrame>
            <p:nvGraphicFramePr>
              <p:cNvPr id="6" name="表格 5">
                <a:extLst>
                  <a:ext uri="{FF2B5EF4-FFF2-40B4-BE49-F238E27FC236}">
                    <a16:creationId xmlns:a16="http://schemas.microsoft.com/office/drawing/2014/main" id="{62114B11-E97F-42BE-BD35-BD9EDBBE4DF7}"/>
                  </a:ext>
                </a:extLst>
              </p:cNvPr>
              <p:cNvGraphicFramePr>
                <a:graphicFrameLocks noGrp="1"/>
              </p:cNvGraphicFramePr>
              <p:nvPr>
                <p:extLst>
                  <p:ext uri="{D42A27DB-BD31-4B8C-83A1-F6EECF244321}">
                    <p14:modId xmlns:p14="http://schemas.microsoft.com/office/powerpoint/2010/main" val="3999534785"/>
                  </p:ext>
                </p:extLst>
              </p:nvPr>
            </p:nvGraphicFramePr>
            <p:xfrm>
              <a:off x="1524043" y="2405956"/>
              <a:ext cx="5274310" cy="4180840"/>
            </p:xfrm>
            <a:graphic>
              <a:graphicData uri="http://schemas.openxmlformats.org/drawingml/2006/table">
                <a:tbl>
                  <a:tblPr firstRow="1" firstCol="1" bandRow="1">
                    <a:tableStyleId>{5C22544A-7EE6-4342-B048-85BDC9FD1C3A}</a:tableStyleId>
                  </a:tblPr>
                  <a:tblGrid>
                    <a:gridCol w="471887">
                      <a:extLst>
                        <a:ext uri="{9D8B030D-6E8A-4147-A177-3AD203B41FA5}">
                          <a16:colId xmlns:a16="http://schemas.microsoft.com/office/drawing/2014/main" val="2677220343"/>
                        </a:ext>
                      </a:extLst>
                    </a:gridCol>
                    <a:gridCol w="4802423">
                      <a:extLst>
                        <a:ext uri="{9D8B030D-6E8A-4147-A177-3AD203B41FA5}">
                          <a16:colId xmlns:a16="http://schemas.microsoft.com/office/drawing/2014/main" val="112156278"/>
                        </a:ext>
                      </a:extLst>
                    </a:gridCol>
                  </a:tblGrid>
                  <a:tr h="0">
                    <a:tc>
                      <a:txBody>
                        <a:bodyPr/>
                        <a:lstStyle/>
                        <a:p>
                          <a:pPr indent="0" algn="just">
                            <a:lnSpc>
                              <a:spcPct val="150000"/>
                            </a:lnSpc>
                          </a:pPr>
                          <a:r>
                            <a:rPr lang="en-US" sz="2000" kern="100" dirty="0">
                              <a:solidFill>
                                <a:sysClr val="windowText" lastClr="000000"/>
                              </a:solidFill>
                              <a:effectLst/>
                            </a:rPr>
                            <a:t>1</a:t>
                          </a:r>
                          <a:endParaRPr lang="zh-CN" sz="2000" kern="100" dirty="0">
                            <a:solidFill>
                              <a:sysClr val="windowText" lastClr="000000"/>
                            </a:solidFill>
                            <a:effectLst/>
                            <a:latin typeface="Times New Roman" panose="02020603050405020304" pitchFamily="18" charset="0"/>
                            <a:ea typeface="宋体" panose="02010600030101010101" pitchFamily="2" charset="-122"/>
                          </a:endParaRPr>
                        </a:p>
                      </a:txBody>
                      <a:tcPr marL="68580" marR="68580" marT="0" marB="0">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indent="127000" algn="just">
                            <a:lnSpc>
                              <a:spcPct val="150000"/>
                            </a:lnSpc>
                          </a:pPr>
                          <a:r>
                            <a:rPr lang="en-US" sz="2000" b="0" kern="100" dirty="0">
                              <a:solidFill>
                                <a:sysClr val="windowText" lastClr="000000"/>
                              </a:solidFill>
                              <a:effectLst/>
                            </a:rPr>
                            <a:t>m</a:t>
                          </a:r>
                          <a14:m>
                            <m:oMath xmlns:m="http://schemas.openxmlformats.org/officeDocument/2006/math">
                              <m:r>
                                <a:rPr lang="zh-CN" altLang="en-US" sz="2000" b="0" i="0" kern="100" smtClean="0">
                                  <a:solidFill>
                                    <a:sysClr val="windowText" lastClr="000000"/>
                                  </a:solidFill>
                                  <a:effectLst/>
                                  <a:latin typeface="Cambria Math" panose="02040503050406030204" pitchFamily="18" charset="0"/>
                                </a:rPr>
                                <m:t> </m:t>
                              </m:r>
                              <m:r>
                                <a:rPr lang="en-US" sz="2000" b="0" kern="100">
                                  <a:solidFill>
                                    <a:sysClr val="windowText" lastClr="000000"/>
                                  </a:solidFill>
                                  <a:effectLst/>
                                  <a:latin typeface="Cambria Math" panose="02040503050406030204" pitchFamily="18" charset="0"/>
                                </a:rPr>
                                <m:t>←</m:t>
                              </m:r>
                            </m:oMath>
                          </a14:m>
                          <a:r>
                            <a:rPr lang="en-US" sz="2000" b="0" kern="100" dirty="0">
                              <a:solidFill>
                                <a:sysClr val="windowText" lastClr="000000"/>
                              </a:solidFill>
                              <a:effectLst/>
                            </a:rPr>
                            <a:t> </a:t>
                          </a:r>
                          <a:r>
                            <a:rPr lang="en-US" sz="2000" b="0" kern="100" dirty="0" err="1">
                              <a:solidFill>
                                <a:sysClr val="windowText" lastClr="000000"/>
                              </a:solidFill>
                              <a:effectLst/>
                            </a:rPr>
                            <a:t>kThrLen</a:t>
                          </a:r>
                          <a:r>
                            <a:rPr lang="en-US" sz="2000" b="0" kern="100" dirty="0">
                              <a:solidFill>
                                <a:sysClr val="windowText" lastClr="000000"/>
                              </a:solidFill>
                              <a:effectLst/>
                            </a:rPr>
                            <a:t> //</a:t>
                          </a:r>
                          <a:r>
                            <a:rPr lang="zh-CN" sz="2000" b="0" kern="100" dirty="0">
                              <a:solidFill>
                                <a:sysClr val="windowText" lastClr="000000"/>
                              </a:solidFill>
                              <a:effectLst/>
                            </a:rPr>
                            <a:t>设定短子序列的阈值</a:t>
                          </a:r>
                          <a:endParaRPr lang="zh-CN" sz="2000" b="0" kern="100" dirty="0">
                            <a:solidFill>
                              <a:sysClr val="windowText" lastClr="000000"/>
                            </a:solidFill>
                            <a:effectLst/>
                            <a:latin typeface="Times New Roman" panose="02020603050405020304" pitchFamily="18" charset="0"/>
                            <a:ea typeface="宋体" panose="02010600030101010101" pitchFamily="2" charset="-122"/>
                          </a:endParaRPr>
                        </a:p>
                      </a:txBody>
                      <a:tcPr marL="68580" marR="68580" marT="0" marB="0">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778856267"/>
                      </a:ext>
                    </a:extLst>
                  </a:tr>
                  <a:tr h="0">
                    <a:tc>
                      <a:txBody>
                        <a:bodyPr/>
                        <a:lstStyle/>
                        <a:p>
                          <a:pPr indent="0" algn="just">
                            <a:lnSpc>
                              <a:spcPct val="150000"/>
                            </a:lnSpc>
                          </a:pPr>
                          <a:r>
                            <a:rPr lang="en-US" sz="2000" kern="100">
                              <a:solidFill>
                                <a:sysClr val="windowText" lastClr="000000"/>
                              </a:solidFill>
                              <a:effectLst/>
                            </a:rPr>
                            <a:t>2</a:t>
                          </a:r>
                          <a:endParaRPr lang="zh-CN" sz="2000" kern="100">
                            <a:solidFill>
                              <a:sysClr val="windowText" lastClr="000000"/>
                            </a:solidFill>
                            <a:effectLst/>
                            <a:latin typeface="Times New Roman" panose="02020603050405020304" pitchFamily="18" charset="0"/>
                            <a:ea typeface="宋体" panose="02010600030101010101" pitchFamily="2" charset="-122"/>
                          </a:endParaRPr>
                        </a:p>
                      </a:txBody>
                      <a:tcPr marL="68580" marR="68580" marT="0" marB="0">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indent="127000" algn="just">
                            <a:lnSpc>
                              <a:spcPct val="150000"/>
                            </a:lnSpc>
                          </a:pPr>
                          <a14:m>
                            <m:oMath xmlns:m="http://schemas.openxmlformats.org/officeDocument/2006/math">
                              <m:r>
                                <a:rPr lang="en-US" altLang="zh-CN" sz="2000" b="1" i="0" kern="100" smtClean="0">
                                  <a:solidFill>
                                    <a:sysClr val="windowText" lastClr="000000"/>
                                  </a:solidFill>
                                  <a:effectLst/>
                                  <a:latin typeface="Cambria Math" panose="02040503050406030204" pitchFamily="18" charset="0"/>
                                  <a:ea typeface="宋体" panose="02010600030101010101" pitchFamily="2" charset="-122"/>
                                </a:rPr>
                                <m:t>𝐢𝐟</m:t>
                              </m:r>
                              <m:r>
                                <a:rPr lang="en-US" altLang="zh-CN" sz="2000" b="0" i="1" kern="100" smtClean="0">
                                  <a:solidFill>
                                    <a:sysClr val="windowText" lastClr="000000"/>
                                  </a:solidFill>
                                  <a:effectLst/>
                                  <a:latin typeface="Cambria Math" panose="02040503050406030204" pitchFamily="18" charset="0"/>
                                  <a:ea typeface="宋体" panose="02010600030101010101" pitchFamily="2" charset="-122"/>
                                </a:rPr>
                                <m:t> </m:t>
                              </m:r>
                              <m:r>
                                <a:rPr lang="en-US" altLang="zh-CN" sz="2000" b="0" i="1" kern="100" smtClean="0">
                                  <a:solidFill>
                                    <a:sysClr val="windowText" lastClr="000000"/>
                                  </a:solidFill>
                                  <a:effectLst/>
                                  <a:latin typeface="Cambria Math" panose="02040503050406030204" pitchFamily="18" charset="0"/>
                                  <a:ea typeface="宋体" panose="02010600030101010101" pitchFamily="2" charset="-122"/>
                                </a:rPr>
                                <m:t>𝑟</m:t>
                              </m:r>
                              <m:r>
                                <a:rPr lang="en-US" altLang="zh-CN" sz="2000" b="0" i="1" kern="100" smtClean="0">
                                  <a:solidFill>
                                    <a:sysClr val="windowText" lastClr="000000"/>
                                  </a:solidFill>
                                  <a:effectLst/>
                                  <a:latin typeface="Cambria Math" panose="02040503050406030204" pitchFamily="18" charset="0"/>
                                  <a:ea typeface="宋体" panose="02010600030101010101" pitchFamily="2" charset="-122"/>
                                </a:rPr>
                                <m:t>−</m:t>
                              </m:r>
                              <m:r>
                                <a:rPr lang="en-US" altLang="zh-CN" sz="2000" b="0" i="1" kern="100" smtClean="0">
                                  <a:solidFill>
                                    <a:sysClr val="windowText" lastClr="000000"/>
                                  </a:solidFill>
                                  <a:effectLst/>
                                  <a:latin typeface="Cambria Math" panose="02040503050406030204" pitchFamily="18" charset="0"/>
                                  <a:ea typeface="宋体" panose="02010600030101010101" pitchFamily="2" charset="-122"/>
                                </a:rPr>
                                <m:t>𝑙</m:t>
                              </m:r>
                              <m:r>
                                <a:rPr lang="en-US" altLang="zh-CN" sz="2000" b="0" i="1" kern="100" smtClean="0">
                                  <a:solidFill>
                                    <a:sysClr val="windowText" lastClr="000000"/>
                                  </a:solidFill>
                                  <a:effectLst/>
                                  <a:latin typeface="Cambria Math" panose="02040503050406030204" pitchFamily="18" charset="0"/>
                                  <a:ea typeface="宋体" panose="02010600030101010101" pitchFamily="2" charset="-122"/>
                                </a:rPr>
                                <m:t>&lt;</m:t>
                              </m:r>
                              <m:r>
                                <a:rPr lang="en-US" altLang="zh-CN" sz="2000" b="0" i="1" kern="100" smtClean="0">
                                  <a:solidFill>
                                    <a:sysClr val="windowText" lastClr="000000"/>
                                  </a:solidFill>
                                  <a:effectLst/>
                                  <a:latin typeface="Cambria Math" panose="02040503050406030204" pitchFamily="18" charset="0"/>
                                  <a:ea typeface="宋体" panose="02010600030101010101" pitchFamily="2" charset="-122"/>
                                </a:rPr>
                                <m:t>𝑚</m:t>
                              </m:r>
                              <m:r>
                                <a:rPr lang="en-US" altLang="zh-CN" sz="2000" b="0" i="1" kern="100" smtClean="0">
                                  <a:solidFill>
                                    <a:sysClr val="windowText" lastClr="000000"/>
                                  </a:solidFill>
                                  <a:effectLst/>
                                  <a:latin typeface="Cambria Math" panose="02040503050406030204" pitchFamily="18" charset="0"/>
                                  <a:ea typeface="宋体" panose="02010600030101010101" pitchFamily="2" charset="-122"/>
                                </a:rPr>
                                <m:t> </m:t>
                              </m:r>
                              <m:r>
                                <a:rPr lang="en-US" altLang="zh-CN" sz="2000" b="1" i="0" kern="100" smtClean="0">
                                  <a:solidFill>
                                    <a:sysClr val="windowText" lastClr="000000"/>
                                  </a:solidFill>
                                  <a:effectLst/>
                                  <a:latin typeface="Cambria Math" panose="02040503050406030204" pitchFamily="18" charset="0"/>
                                  <a:ea typeface="宋体" panose="02010600030101010101" pitchFamily="2" charset="-122"/>
                                </a:rPr>
                                <m:t>𝐭𝐡𝐞𝐧</m:t>
                              </m:r>
                            </m:oMath>
                          </a14:m>
                          <a:r>
                            <a:rPr lang="en-US" altLang="zh-CN" sz="2000" kern="100" dirty="0">
                              <a:solidFill>
                                <a:sysClr val="windowText" lastClr="000000"/>
                              </a:solidFill>
                              <a:effectLst/>
                              <a:latin typeface="Times New Roman" panose="02020603050405020304" pitchFamily="18" charset="0"/>
                              <a:ea typeface="宋体" panose="02010600030101010101" pitchFamily="2" charset="-122"/>
                            </a:rPr>
                            <a:t> </a:t>
                          </a:r>
                          <a:endParaRPr lang="zh-CN" sz="2000" kern="100" dirty="0">
                            <a:solidFill>
                              <a:sysClr val="windowText" lastClr="000000"/>
                            </a:solidFill>
                            <a:effectLst/>
                            <a:latin typeface="Times New Roman" panose="02020603050405020304" pitchFamily="18" charset="0"/>
                            <a:ea typeface="宋体" panose="02010600030101010101" pitchFamily="2" charset="-122"/>
                          </a:endParaRPr>
                        </a:p>
                      </a:txBody>
                      <a:tcPr marL="68580" marR="68580" marT="0" marB="0">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775995836"/>
                      </a:ext>
                    </a:extLst>
                  </a:tr>
                  <a:tr h="0">
                    <a:tc>
                      <a:txBody>
                        <a:bodyPr/>
                        <a:lstStyle/>
                        <a:p>
                          <a:pPr indent="0" algn="just">
                            <a:lnSpc>
                              <a:spcPct val="150000"/>
                            </a:lnSpc>
                          </a:pPr>
                          <a:r>
                            <a:rPr lang="en-US" sz="2000" kern="100" dirty="0">
                              <a:solidFill>
                                <a:sysClr val="windowText" lastClr="000000"/>
                              </a:solidFill>
                              <a:effectLst/>
                            </a:rPr>
                            <a:t>3</a:t>
                          </a:r>
                          <a:endParaRPr lang="zh-CN" sz="2000" kern="100" dirty="0">
                            <a:solidFill>
                              <a:sysClr val="windowText" lastClr="000000"/>
                            </a:solidFill>
                            <a:effectLst/>
                            <a:latin typeface="Times New Roman" panose="02020603050405020304" pitchFamily="18" charset="0"/>
                            <a:ea typeface="宋体" panose="02010600030101010101" pitchFamily="2" charset="-122"/>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indent="127000" algn="just">
                            <a:lnSpc>
                              <a:spcPct val="150000"/>
                            </a:lnSpc>
                          </a:pPr>
                          <a14:m>
                            <m:oMath xmlns:m="http://schemas.openxmlformats.org/officeDocument/2006/math">
                              <m:r>
                                <a:rPr lang="en-US" sz="2000" kern="100" smtClean="0">
                                  <a:solidFill>
                                    <a:sysClr val="windowText" lastClr="000000"/>
                                  </a:solidFill>
                                  <a:effectLst/>
                                  <a:latin typeface="Cambria Math" panose="02040503050406030204" pitchFamily="18" charset="0"/>
                                </a:rPr>
                                <m:t>|   </m:t>
                              </m:r>
                              <m:r>
                                <m:rPr>
                                  <m:sty m:val="p"/>
                                </m:rPr>
                                <a:rPr lang="en-US" sz="2000" kern="100" smtClean="0">
                                  <a:solidFill>
                                    <a:sysClr val="windowText" lastClr="000000"/>
                                  </a:solidFill>
                                  <a:effectLst/>
                                  <a:latin typeface="Cambria Math" panose="02040503050406030204" pitchFamily="18" charset="0"/>
                                </a:rPr>
                                <m:t>InsertSort</m:t>
                              </m:r>
                              <m:d>
                                <m:dPr>
                                  <m:ctrlPr>
                                    <a:rPr lang="zh-CN" sz="2000" i="1" kern="100">
                                      <a:solidFill>
                                        <a:sysClr val="windowText" lastClr="000000"/>
                                      </a:solidFill>
                                      <a:effectLst/>
                                      <a:latin typeface="Cambria Math" panose="02040503050406030204" pitchFamily="18" charset="0"/>
                                    </a:rPr>
                                  </m:ctrlPr>
                                </m:dPr>
                                <m:e>
                                  <m:r>
                                    <a:rPr lang="en-US" sz="2000" kern="100">
                                      <a:solidFill>
                                        <a:sysClr val="windowText" lastClr="000000"/>
                                      </a:solidFill>
                                      <a:effectLst/>
                                      <a:latin typeface="Cambria Math" panose="02040503050406030204" pitchFamily="18" charset="0"/>
                                    </a:rPr>
                                    <m:t>𝑎</m:t>
                                  </m:r>
                                  <m:r>
                                    <a:rPr lang="en-US" sz="2000" kern="100">
                                      <a:solidFill>
                                        <a:sysClr val="windowText" lastClr="000000"/>
                                      </a:solidFill>
                                      <a:effectLst/>
                                      <a:latin typeface="Cambria Math" panose="02040503050406030204" pitchFamily="18" charset="0"/>
                                    </a:rPr>
                                    <m:t>, </m:t>
                                  </m:r>
                                  <m:r>
                                    <a:rPr lang="en-US" sz="2000" kern="100">
                                      <a:solidFill>
                                        <a:sysClr val="windowText" lastClr="000000"/>
                                      </a:solidFill>
                                      <a:effectLst/>
                                      <a:latin typeface="Cambria Math" panose="02040503050406030204" pitchFamily="18" charset="0"/>
                                    </a:rPr>
                                    <m:t>𝑙</m:t>
                                  </m:r>
                                  <m:r>
                                    <a:rPr lang="en-US" sz="2000" kern="100">
                                      <a:solidFill>
                                        <a:sysClr val="windowText" lastClr="000000"/>
                                      </a:solidFill>
                                      <a:effectLst/>
                                      <a:latin typeface="Cambria Math" panose="02040503050406030204" pitchFamily="18" charset="0"/>
                                    </a:rPr>
                                    <m:t>, </m:t>
                                  </m:r>
                                  <m:r>
                                    <a:rPr lang="en-US" sz="2000" kern="100">
                                      <a:solidFill>
                                        <a:sysClr val="windowText" lastClr="000000"/>
                                      </a:solidFill>
                                      <a:effectLst/>
                                      <a:latin typeface="Cambria Math" panose="02040503050406030204" pitchFamily="18" charset="0"/>
                                    </a:rPr>
                                    <m:t>𝑟</m:t>
                                  </m:r>
                                </m:e>
                              </m:d>
                            </m:oMath>
                          </a14:m>
                          <a:r>
                            <a:rPr lang="en-US" sz="2000" kern="100">
                              <a:solidFill>
                                <a:sysClr val="windowText" lastClr="000000"/>
                              </a:solidFill>
                              <a:effectLst/>
                            </a:rPr>
                            <a:t> </a:t>
                          </a:r>
                          <a:endParaRPr lang="zh-CN" sz="2000" kern="100">
                            <a:solidFill>
                              <a:sysClr val="windowText" lastClr="000000"/>
                            </a:solidFill>
                            <a:effectLst/>
                            <a:latin typeface="Times New Roman" panose="02020603050405020304" pitchFamily="18" charset="0"/>
                            <a:ea typeface="宋体" panose="02010600030101010101" pitchFamily="2" charset="-122"/>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145346954"/>
                      </a:ext>
                    </a:extLst>
                  </a:tr>
                  <a:tr h="0">
                    <a:tc>
                      <a:txBody>
                        <a:bodyPr/>
                        <a:lstStyle/>
                        <a:p>
                          <a:pPr indent="0" algn="just">
                            <a:lnSpc>
                              <a:spcPct val="150000"/>
                            </a:lnSpc>
                          </a:pPr>
                          <a:r>
                            <a:rPr lang="en-US" sz="2000" kern="100">
                              <a:solidFill>
                                <a:sysClr val="windowText" lastClr="000000"/>
                              </a:solidFill>
                              <a:effectLst/>
                            </a:rPr>
                            <a:t>4</a:t>
                          </a:r>
                          <a:endParaRPr lang="zh-CN" sz="2000" kern="100">
                            <a:solidFill>
                              <a:sysClr val="windowText" lastClr="000000"/>
                            </a:solidFill>
                            <a:effectLst/>
                            <a:latin typeface="Times New Roman" panose="02020603050405020304" pitchFamily="18" charset="0"/>
                            <a:ea typeface="宋体" panose="02010600030101010101" pitchFamily="2" charset="-122"/>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indent="127000" algn="just">
                            <a:lnSpc>
                              <a:spcPct val="150000"/>
                            </a:lnSpc>
                          </a:pPr>
                          <a14:m>
                            <m:oMath xmlns:m="http://schemas.openxmlformats.org/officeDocument/2006/math">
                              <m:r>
                                <a:rPr lang="en-US" sz="2000" b="1" i="0" kern="100" dirty="0" smtClean="0">
                                  <a:solidFill>
                                    <a:sysClr val="windowText" lastClr="000000"/>
                                  </a:solidFill>
                                  <a:effectLst/>
                                  <a:latin typeface="Cambria Math" panose="02040503050406030204" pitchFamily="18" charset="0"/>
                                </a:rPr>
                                <m:t>𝐞𝐥𝐬𝐞</m:t>
                              </m:r>
                              <m:r>
                                <a:rPr lang="en-US" sz="2000" i="1" kern="100" dirty="0" smtClean="0">
                                  <a:solidFill>
                                    <a:sysClr val="windowText" lastClr="000000"/>
                                  </a:solidFill>
                                  <a:effectLst/>
                                  <a:latin typeface="Cambria Math" panose="02040503050406030204" pitchFamily="18" charset="0"/>
                                </a:rPr>
                                <m:t> </m:t>
                              </m:r>
                              <m:r>
                                <a:rPr lang="en-US" sz="2000" b="1" i="0" kern="100" dirty="0" smtClean="0">
                                  <a:solidFill>
                                    <a:sysClr val="windowText" lastClr="000000"/>
                                  </a:solidFill>
                                  <a:effectLst/>
                                  <a:latin typeface="Cambria Math" panose="02040503050406030204" pitchFamily="18" charset="0"/>
                                </a:rPr>
                                <m:t>𝐢𝐟</m:t>
                              </m:r>
                              <m:r>
                                <a:rPr lang="en-US" sz="2000" i="1" kern="100" dirty="0" smtClean="0">
                                  <a:solidFill>
                                    <a:sysClr val="windowText" lastClr="000000"/>
                                  </a:solidFill>
                                  <a:effectLst/>
                                  <a:latin typeface="Cambria Math" panose="02040503050406030204" pitchFamily="18" charset="0"/>
                                </a:rPr>
                                <m:t> </m:t>
                              </m:r>
                              <m:r>
                                <a:rPr lang="en-US" sz="2000" i="1" kern="100" dirty="0" smtClean="0">
                                  <a:solidFill>
                                    <a:sysClr val="windowText" lastClr="000000"/>
                                  </a:solidFill>
                                  <a:effectLst/>
                                  <a:latin typeface="Cambria Math" panose="02040503050406030204" pitchFamily="18" charset="0"/>
                                </a:rPr>
                                <m:t>𝑑</m:t>
                              </m:r>
                              <m:r>
                                <a:rPr lang="en-US" sz="2000" i="1" kern="100" dirty="0" smtClean="0">
                                  <a:solidFill>
                                    <a:sysClr val="windowText" lastClr="000000"/>
                                  </a:solidFill>
                                  <a:effectLst/>
                                  <a:latin typeface="Cambria Math" panose="02040503050406030204" pitchFamily="18" charset="0"/>
                                </a:rPr>
                                <m:t>=0 </m:t>
                              </m:r>
                              <m:r>
                                <a:rPr lang="en-US" sz="2000" b="1" i="0" kern="100" dirty="0" smtClean="0">
                                  <a:solidFill>
                                    <a:sysClr val="windowText" lastClr="000000"/>
                                  </a:solidFill>
                                  <a:effectLst/>
                                  <a:latin typeface="Cambria Math" panose="02040503050406030204" pitchFamily="18" charset="0"/>
                                </a:rPr>
                                <m:t>𝐭𝐡𝐞𝐧</m:t>
                              </m:r>
                            </m:oMath>
                          </a14:m>
                          <a:r>
                            <a:rPr lang="en-US" altLang="zh-CN" sz="2000" kern="100" dirty="0">
                              <a:solidFill>
                                <a:sysClr val="windowText" lastClr="000000"/>
                              </a:solidFill>
                              <a:effectLst/>
                              <a:latin typeface="Times New Roman" panose="02020603050405020304" pitchFamily="18" charset="0"/>
                              <a:ea typeface="宋体" panose="02010600030101010101" pitchFamily="2" charset="-122"/>
                            </a:rPr>
                            <a:t> </a:t>
                          </a:r>
                          <a:endParaRPr lang="zh-CN" sz="2000" kern="100" dirty="0">
                            <a:solidFill>
                              <a:sysClr val="windowText" lastClr="000000"/>
                            </a:solidFill>
                            <a:effectLst/>
                            <a:latin typeface="Times New Roman" panose="02020603050405020304" pitchFamily="18" charset="0"/>
                            <a:ea typeface="宋体" panose="02010600030101010101" pitchFamily="2" charset="-122"/>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706194888"/>
                      </a:ext>
                    </a:extLst>
                  </a:tr>
                  <a:tr h="0">
                    <a:tc>
                      <a:txBody>
                        <a:bodyPr/>
                        <a:lstStyle/>
                        <a:p>
                          <a:pPr indent="0" algn="just">
                            <a:lnSpc>
                              <a:spcPct val="150000"/>
                            </a:lnSpc>
                          </a:pPr>
                          <a:r>
                            <a:rPr lang="en-US" sz="2000" kern="100" dirty="0">
                              <a:solidFill>
                                <a:sysClr val="windowText" lastClr="000000"/>
                              </a:solidFill>
                              <a:effectLst/>
                            </a:rPr>
                            <a:t>5</a:t>
                          </a:r>
                          <a:endParaRPr lang="zh-CN" sz="2000" kern="100" dirty="0">
                            <a:solidFill>
                              <a:sysClr val="windowText" lastClr="000000"/>
                            </a:solidFill>
                            <a:effectLst/>
                            <a:latin typeface="Times New Roman" panose="02020603050405020304" pitchFamily="18" charset="0"/>
                            <a:ea typeface="宋体" panose="02010600030101010101" pitchFamily="2" charset="-122"/>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indent="127000" algn="just">
                            <a:lnSpc>
                              <a:spcPct val="150000"/>
                            </a:lnSpc>
                          </a:pPr>
                          <a14:m>
                            <m:oMath xmlns:m="http://schemas.openxmlformats.org/officeDocument/2006/math">
                              <m:r>
                                <a:rPr lang="en-US" sz="2000" kern="100" smtClean="0">
                                  <a:solidFill>
                                    <a:sysClr val="windowText" lastClr="000000"/>
                                  </a:solidFill>
                                  <a:effectLst/>
                                  <a:latin typeface="Cambria Math" panose="02040503050406030204" pitchFamily="18" charset="0"/>
                                </a:rPr>
                                <m:t>|   </m:t>
                              </m:r>
                              <m:r>
                                <m:rPr>
                                  <m:sty m:val="p"/>
                                </m:rPr>
                                <a:rPr lang="en-US" sz="2000" kern="100" smtClean="0">
                                  <a:solidFill>
                                    <a:sysClr val="windowText" lastClr="000000"/>
                                  </a:solidFill>
                                  <a:effectLst/>
                                  <a:latin typeface="Cambria Math" panose="02040503050406030204" pitchFamily="18" charset="0"/>
                                </a:rPr>
                                <m:t>HeapSort</m:t>
                              </m:r>
                              <m:d>
                                <m:dPr>
                                  <m:ctrlPr>
                                    <a:rPr lang="zh-CN" sz="2000" i="1" kern="100">
                                      <a:solidFill>
                                        <a:sysClr val="windowText" lastClr="000000"/>
                                      </a:solidFill>
                                      <a:effectLst/>
                                      <a:latin typeface="Cambria Math" panose="02040503050406030204" pitchFamily="18" charset="0"/>
                                    </a:rPr>
                                  </m:ctrlPr>
                                </m:dPr>
                                <m:e>
                                  <m:r>
                                    <a:rPr lang="en-US" sz="2000" kern="100">
                                      <a:solidFill>
                                        <a:sysClr val="windowText" lastClr="000000"/>
                                      </a:solidFill>
                                      <a:effectLst/>
                                      <a:latin typeface="Cambria Math" panose="02040503050406030204" pitchFamily="18" charset="0"/>
                                    </a:rPr>
                                    <m:t>𝑎</m:t>
                                  </m:r>
                                  <m:r>
                                    <a:rPr lang="en-US" sz="2000" kern="100">
                                      <a:solidFill>
                                        <a:sysClr val="windowText" lastClr="000000"/>
                                      </a:solidFill>
                                      <a:effectLst/>
                                      <a:latin typeface="Cambria Math" panose="02040503050406030204" pitchFamily="18" charset="0"/>
                                    </a:rPr>
                                    <m:t>, </m:t>
                                  </m:r>
                                  <m:r>
                                    <a:rPr lang="en-US" sz="2000" kern="100">
                                      <a:solidFill>
                                        <a:sysClr val="windowText" lastClr="000000"/>
                                      </a:solidFill>
                                      <a:effectLst/>
                                      <a:latin typeface="Cambria Math" panose="02040503050406030204" pitchFamily="18" charset="0"/>
                                    </a:rPr>
                                    <m:t>𝑙</m:t>
                                  </m:r>
                                  <m:r>
                                    <a:rPr lang="en-US" sz="2000" kern="100">
                                      <a:solidFill>
                                        <a:sysClr val="windowText" lastClr="000000"/>
                                      </a:solidFill>
                                      <a:effectLst/>
                                      <a:latin typeface="Cambria Math" panose="02040503050406030204" pitchFamily="18" charset="0"/>
                                    </a:rPr>
                                    <m:t>, </m:t>
                                  </m:r>
                                  <m:r>
                                    <a:rPr lang="en-US" sz="2000" kern="100">
                                      <a:solidFill>
                                        <a:sysClr val="windowText" lastClr="000000"/>
                                      </a:solidFill>
                                      <a:effectLst/>
                                      <a:latin typeface="Cambria Math" panose="02040503050406030204" pitchFamily="18" charset="0"/>
                                    </a:rPr>
                                    <m:t>𝑟</m:t>
                                  </m:r>
                                </m:e>
                              </m:d>
                            </m:oMath>
                          </a14:m>
                          <a:r>
                            <a:rPr lang="en-US" sz="2000" kern="100">
                              <a:solidFill>
                                <a:sysClr val="windowText" lastClr="000000"/>
                              </a:solidFill>
                              <a:effectLst/>
                            </a:rPr>
                            <a:t> </a:t>
                          </a:r>
                          <a:endParaRPr lang="zh-CN" sz="2000" kern="100">
                            <a:solidFill>
                              <a:sysClr val="windowText" lastClr="000000"/>
                            </a:solidFill>
                            <a:effectLst/>
                            <a:latin typeface="Times New Roman" panose="02020603050405020304" pitchFamily="18" charset="0"/>
                            <a:ea typeface="宋体" panose="02010600030101010101" pitchFamily="2" charset="-122"/>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10576121"/>
                      </a:ext>
                    </a:extLst>
                  </a:tr>
                  <a:tr h="0">
                    <a:tc>
                      <a:txBody>
                        <a:bodyPr/>
                        <a:lstStyle/>
                        <a:p>
                          <a:pPr indent="0" algn="just">
                            <a:lnSpc>
                              <a:spcPct val="150000"/>
                            </a:lnSpc>
                          </a:pPr>
                          <a:r>
                            <a:rPr lang="en-US" sz="2000" kern="100" dirty="0">
                              <a:solidFill>
                                <a:sysClr val="windowText" lastClr="000000"/>
                              </a:solidFill>
                              <a:effectLst/>
                            </a:rPr>
                            <a:t>6</a:t>
                          </a:r>
                          <a:endParaRPr lang="zh-CN" sz="2000" kern="100" dirty="0">
                            <a:solidFill>
                              <a:sysClr val="windowText" lastClr="000000"/>
                            </a:solidFill>
                            <a:effectLst/>
                          </a:endParaRPr>
                        </a:p>
                        <a:p>
                          <a:pPr indent="0" algn="just">
                            <a:lnSpc>
                              <a:spcPct val="150000"/>
                            </a:lnSpc>
                          </a:pPr>
                          <a:r>
                            <a:rPr lang="en-US" sz="2000" kern="100" dirty="0">
                              <a:solidFill>
                                <a:sysClr val="windowText" lastClr="000000"/>
                              </a:solidFill>
                              <a:effectLst/>
                            </a:rPr>
                            <a:t>7</a:t>
                          </a:r>
                          <a:endParaRPr lang="zh-CN" sz="2000" kern="100" dirty="0">
                            <a:solidFill>
                              <a:sysClr val="windowText" lastClr="000000"/>
                            </a:solidFill>
                            <a:effectLst/>
                            <a:latin typeface="Times New Roman" panose="02020603050405020304" pitchFamily="18" charset="0"/>
                            <a:ea typeface="宋体" panose="02010600030101010101" pitchFamily="2" charset="-122"/>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indent="127000" algn="just">
                            <a:lnSpc>
                              <a:spcPct val="150000"/>
                            </a:lnSpc>
                          </a:pPr>
                          <a14:m>
                            <m:oMath xmlns:m="http://schemas.openxmlformats.org/officeDocument/2006/math">
                              <m:r>
                                <a:rPr lang="en-US" sz="2000" b="1" i="0" kern="100" dirty="0" smtClean="0">
                                  <a:solidFill>
                                    <a:sysClr val="windowText" lastClr="000000"/>
                                  </a:solidFill>
                                  <a:effectLst/>
                                  <a:latin typeface="Cambria Math" panose="02040503050406030204" pitchFamily="18" charset="0"/>
                                </a:rPr>
                                <m:t>𝐞𝐥𝐬𝐞</m:t>
                              </m:r>
                            </m:oMath>
                          </a14:m>
                          <a:r>
                            <a:rPr lang="en-US" altLang="zh-CN" sz="2000" b="1" kern="100" dirty="0">
                              <a:solidFill>
                                <a:sysClr val="windowText" lastClr="000000"/>
                              </a:solidFill>
                              <a:effectLst/>
                            </a:rPr>
                            <a:t> </a:t>
                          </a:r>
                          <a:endParaRPr lang="zh-CN" sz="2000" b="1" kern="100" dirty="0">
                            <a:solidFill>
                              <a:sysClr val="windowText" lastClr="000000"/>
                            </a:solidFill>
                            <a:effectLst/>
                          </a:endParaRPr>
                        </a:p>
                        <a:p>
                          <a:pPr indent="127000" algn="just">
                            <a:lnSpc>
                              <a:spcPct val="150000"/>
                            </a:lnSpc>
                          </a:pPr>
                          <a:r>
                            <a:rPr lang="en-US" sz="2000" kern="100" dirty="0">
                              <a:solidFill>
                                <a:sysClr val="windowText" lastClr="000000"/>
                              </a:solidFill>
                              <a:effectLst/>
                            </a:rPr>
                            <a:t>|</a:t>
                          </a:r>
                          <a14:m>
                            <m:oMath xmlns:m="http://schemas.openxmlformats.org/officeDocument/2006/math">
                              <m:r>
                                <a:rPr lang="en-US" sz="2000" kern="100">
                                  <a:solidFill>
                                    <a:sysClr val="windowText" lastClr="000000"/>
                                  </a:solidFill>
                                  <a:effectLst/>
                                  <a:latin typeface="Cambria Math" panose="02040503050406030204" pitchFamily="18" charset="0"/>
                                </a:rPr>
                                <m:t>  </m:t>
                              </m:r>
                              <m:r>
                                <a:rPr lang="en-US" sz="2000" kern="100">
                                  <a:solidFill>
                                    <a:sysClr val="windowText" lastClr="000000"/>
                                  </a:solidFill>
                                  <a:effectLst/>
                                  <a:latin typeface="Cambria Math" panose="02040503050406030204" pitchFamily="18" charset="0"/>
                                </a:rPr>
                                <m:t>𝑖</m:t>
                              </m:r>
                              <m:r>
                                <a:rPr lang="en-US" sz="2000" kern="100">
                                  <a:solidFill>
                                    <a:sysClr val="windowText" lastClr="000000"/>
                                  </a:solidFill>
                                  <a:effectLst/>
                                  <a:latin typeface="Cambria Math" panose="02040503050406030204" pitchFamily="18" charset="0"/>
                                </a:rPr>
                                <m:t>←</m:t>
                              </m:r>
                              <m:r>
                                <m:rPr>
                                  <m:sty m:val="p"/>
                                </m:rPr>
                                <a:rPr lang="en-US" sz="2000" kern="100">
                                  <a:solidFill>
                                    <a:sysClr val="windowText" lastClr="000000"/>
                                  </a:solidFill>
                                  <a:effectLst/>
                                  <a:latin typeface="Cambria Math" panose="02040503050406030204" pitchFamily="18" charset="0"/>
                                </a:rPr>
                                <m:t>Partition</m:t>
                              </m:r>
                              <m:r>
                                <a:rPr lang="en-US" sz="2000" kern="100">
                                  <a:solidFill>
                                    <a:sysClr val="windowText" lastClr="000000"/>
                                  </a:solidFill>
                                  <a:effectLst/>
                                  <a:latin typeface="Cambria Math" panose="02040503050406030204" pitchFamily="18" charset="0"/>
                                </a:rPr>
                                <m:t>(</m:t>
                              </m:r>
                              <m:r>
                                <a:rPr lang="en-US" sz="2000" kern="100">
                                  <a:solidFill>
                                    <a:sysClr val="windowText" lastClr="000000"/>
                                  </a:solidFill>
                                  <a:effectLst/>
                                  <a:latin typeface="Cambria Math" panose="02040503050406030204" pitchFamily="18" charset="0"/>
                                </a:rPr>
                                <m:t>𝑎</m:t>
                              </m:r>
                              <m:r>
                                <a:rPr lang="en-US" sz="2000" kern="100">
                                  <a:solidFill>
                                    <a:sysClr val="windowText" lastClr="000000"/>
                                  </a:solidFill>
                                  <a:effectLst/>
                                  <a:latin typeface="Cambria Math" panose="02040503050406030204" pitchFamily="18" charset="0"/>
                                </a:rPr>
                                <m:t>, </m:t>
                              </m:r>
                              <m:r>
                                <a:rPr lang="en-US" sz="2000" kern="100">
                                  <a:solidFill>
                                    <a:sysClr val="windowText" lastClr="000000"/>
                                  </a:solidFill>
                                  <a:effectLst/>
                                  <a:latin typeface="Cambria Math" panose="02040503050406030204" pitchFamily="18" charset="0"/>
                                </a:rPr>
                                <m:t>𝑙</m:t>
                              </m:r>
                              <m:r>
                                <a:rPr lang="en-US" sz="2000" kern="100">
                                  <a:solidFill>
                                    <a:sysClr val="windowText" lastClr="000000"/>
                                  </a:solidFill>
                                  <a:effectLst/>
                                  <a:latin typeface="Cambria Math" panose="02040503050406030204" pitchFamily="18" charset="0"/>
                                </a:rPr>
                                <m:t>, </m:t>
                              </m:r>
                              <m:r>
                                <a:rPr lang="en-US" sz="2000" kern="100">
                                  <a:solidFill>
                                    <a:sysClr val="windowText" lastClr="000000"/>
                                  </a:solidFill>
                                  <a:effectLst/>
                                  <a:latin typeface="Cambria Math" panose="02040503050406030204" pitchFamily="18" charset="0"/>
                                </a:rPr>
                                <m:t>𝑟</m:t>
                              </m:r>
                              <m:r>
                                <a:rPr lang="en-US" sz="2000" kern="100">
                                  <a:solidFill>
                                    <a:sysClr val="windowText" lastClr="000000"/>
                                  </a:solidFill>
                                  <a:effectLst/>
                                  <a:latin typeface="Cambria Math" panose="02040503050406030204" pitchFamily="18" charset="0"/>
                                </a:rPr>
                                <m:t>)</m:t>
                              </m:r>
                            </m:oMath>
                          </a14:m>
                          <a:r>
                            <a:rPr lang="en-US" sz="2000" kern="100" dirty="0">
                              <a:solidFill>
                                <a:sysClr val="windowText" lastClr="000000"/>
                              </a:solidFill>
                              <a:effectLst/>
                            </a:rPr>
                            <a:t> </a:t>
                          </a:r>
                          <a:endParaRPr lang="zh-CN" sz="2000" kern="100" dirty="0">
                            <a:solidFill>
                              <a:sysClr val="windowText" lastClr="000000"/>
                            </a:solidFill>
                            <a:effectLst/>
                            <a:latin typeface="Times New Roman" panose="02020603050405020304" pitchFamily="18" charset="0"/>
                            <a:ea typeface="宋体" panose="02010600030101010101" pitchFamily="2" charset="-122"/>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835470079"/>
                      </a:ext>
                    </a:extLst>
                  </a:tr>
                  <a:tr h="0">
                    <a:tc>
                      <a:txBody>
                        <a:bodyPr/>
                        <a:lstStyle/>
                        <a:p>
                          <a:pPr indent="0" algn="just">
                            <a:lnSpc>
                              <a:spcPct val="150000"/>
                            </a:lnSpc>
                          </a:pPr>
                          <a:r>
                            <a:rPr lang="en-US" sz="2000" kern="100" dirty="0">
                              <a:solidFill>
                                <a:sysClr val="windowText" lastClr="000000"/>
                              </a:solidFill>
                              <a:effectLst/>
                            </a:rPr>
                            <a:t>8</a:t>
                          </a:r>
                          <a:endParaRPr lang="zh-CN" sz="2000" kern="100" dirty="0">
                            <a:solidFill>
                              <a:sysClr val="windowText" lastClr="000000"/>
                            </a:solidFill>
                            <a:effectLst/>
                            <a:latin typeface="Times New Roman" panose="02020603050405020304" pitchFamily="18" charset="0"/>
                            <a:ea typeface="宋体" panose="02010600030101010101" pitchFamily="2" charset="-122"/>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indent="127000" algn="just">
                            <a:lnSpc>
                              <a:spcPct val="150000"/>
                            </a:lnSpc>
                          </a:pPr>
                          <a:r>
                            <a:rPr lang="en-US" sz="2000" kern="100" dirty="0">
                              <a:solidFill>
                                <a:sysClr val="windowText" lastClr="000000"/>
                              </a:solidFill>
                              <a:effectLst/>
                            </a:rPr>
                            <a:t>|</a:t>
                          </a:r>
                          <a14:m>
                            <m:oMath xmlns:m="http://schemas.openxmlformats.org/officeDocument/2006/math">
                              <m:r>
                                <a:rPr lang="en-US" sz="2000" kern="100">
                                  <a:solidFill>
                                    <a:sysClr val="windowText" lastClr="000000"/>
                                  </a:solidFill>
                                  <a:effectLst/>
                                  <a:latin typeface="Cambria Math" panose="02040503050406030204" pitchFamily="18" charset="0"/>
                                </a:rPr>
                                <m:t>  </m:t>
                              </m:r>
                              <m:r>
                                <m:rPr>
                                  <m:sty m:val="p"/>
                                </m:rPr>
                                <a:rPr lang="en-US" sz="2000" kern="100">
                                  <a:solidFill>
                                    <a:sysClr val="windowText" lastClr="000000"/>
                                  </a:solidFill>
                                  <a:effectLst/>
                                  <a:latin typeface="Cambria Math" panose="02040503050406030204" pitchFamily="18" charset="0"/>
                                </a:rPr>
                                <m:t>IntroSort</m:t>
                              </m:r>
                              <m:r>
                                <a:rPr lang="en-US" sz="2000" kern="100">
                                  <a:solidFill>
                                    <a:sysClr val="windowText" lastClr="000000"/>
                                  </a:solidFill>
                                  <a:effectLst/>
                                  <a:latin typeface="Cambria Math" panose="02040503050406030204" pitchFamily="18" charset="0"/>
                                </a:rPr>
                                <m:t>(</m:t>
                              </m:r>
                              <m:r>
                                <a:rPr lang="en-US" sz="2000" kern="100">
                                  <a:solidFill>
                                    <a:sysClr val="windowText" lastClr="000000"/>
                                  </a:solidFill>
                                  <a:effectLst/>
                                  <a:latin typeface="Cambria Math" panose="02040503050406030204" pitchFamily="18" charset="0"/>
                                </a:rPr>
                                <m:t>𝑎</m:t>
                              </m:r>
                              <m:r>
                                <a:rPr lang="en-US" sz="2000" kern="100">
                                  <a:solidFill>
                                    <a:sysClr val="windowText" lastClr="000000"/>
                                  </a:solidFill>
                                  <a:effectLst/>
                                  <a:latin typeface="Cambria Math" panose="02040503050406030204" pitchFamily="18" charset="0"/>
                                </a:rPr>
                                <m:t>, </m:t>
                              </m:r>
                              <m:r>
                                <a:rPr lang="en-US" sz="2000" kern="100">
                                  <a:solidFill>
                                    <a:sysClr val="windowText" lastClr="000000"/>
                                  </a:solidFill>
                                  <a:effectLst/>
                                  <a:latin typeface="Cambria Math" panose="02040503050406030204" pitchFamily="18" charset="0"/>
                                </a:rPr>
                                <m:t>𝑙</m:t>
                              </m:r>
                              <m:r>
                                <a:rPr lang="en-US" sz="2000" kern="100">
                                  <a:solidFill>
                                    <a:sysClr val="windowText" lastClr="000000"/>
                                  </a:solidFill>
                                  <a:effectLst/>
                                  <a:latin typeface="Cambria Math" panose="02040503050406030204" pitchFamily="18" charset="0"/>
                                </a:rPr>
                                <m:t>, </m:t>
                              </m:r>
                              <m:r>
                                <a:rPr lang="en-US" sz="2000" kern="100">
                                  <a:solidFill>
                                    <a:sysClr val="windowText" lastClr="000000"/>
                                  </a:solidFill>
                                  <a:effectLst/>
                                  <a:latin typeface="Cambria Math" panose="02040503050406030204" pitchFamily="18" charset="0"/>
                                </a:rPr>
                                <m:t>𝑖</m:t>
                              </m:r>
                              <m:r>
                                <a:rPr lang="en-US" sz="2000" kern="100">
                                  <a:solidFill>
                                    <a:sysClr val="windowText" lastClr="000000"/>
                                  </a:solidFill>
                                  <a:effectLst/>
                                  <a:latin typeface="Cambria Math" panose="02040503050406030204" pitchFamily="18" charset="0"/>
                                </a:rPr>
                                <m:t>−1, </m:t>
                              </m:r>
                              <m:r>
                                <a:rPr lang="en-US" sz="2000" kern="100">
                                  <a:solidFill>
                                    <a:sysClr val="windowText" lastClr="000000"/>
                                  </a:solidFill>
                                  <a:effectLst/>
                                  <a:latin typeface="Cambria Math" panose="02040503050406030204" pitchFamily="18" charset="0"/>
                                </a:rPr>
                                <m:t>𝑑</m:t>
                              </m:r>
                              <m:r>
                                <a:rPr lang="en-US" sz="2000" kern="100">
                                  <a:solidFill>
                                    <a:sysClr val="windowText" lastClr="000000"/>
                                  </a:solidFill>
                                  <a:effectLst/>
                                  <a:latin typeface="Cambria Math" panose="02040503050406030204" pitchFamily="18" charset="0"/>
                                </a:rPr>
                                <m:t>−1)</m:t>
                              </m:r>
                            </m:oMath>
                          </a14:m>
                          <a:r>
                            <a:rPr lang="en-US" sz="2000" kern="100" dirty="0">
                              <a:solidFill>
                                <a:sysClr val="windowText" lastClr="000000"/>
                              </a:solidFill>
                              <a:effectLst/>
                            </a:rPr>
                            <a:t> </a:t>
                          </a:r>
                          <a:endParaRPr lang="zh-CN" sz="2000" kern="100" dirty="0">
                            <a:solidFill>
                              <a:sysClr val="windowText" lastClr="000000"/>
                            </a:solidFill>
                            <a:effectLst/>
                            <a:latin typeface="Times New Roman" panose="02020603050405020304" pitchFamily="18" charset="0"/>
                            <a:ea typeface="宋体" panose="02010600030101010101" pitchFamily="2" charset="-122"/>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555969335"/>
                      </a:ext>
                    </a:extLst>
                  </a:tr>
                  <a:tr h="0">
                    <a:tc>
                      <a:txBody>
                        <a:bodyPr/>
                        <a:lstStyle/>
                        <a:p>
                          <a:pPr indent="0" algn="just">
                            <a:lnSpc>
                              <a:spcPct val="150000"/>
                            </a:lnSpc>
                          </a:pPr>
                          <a:r>
                            <a:rPr lang="en-US" sz="2000" kern="100" dirty="0">
                              <a:solidFill>
                                <a:sysClr val="windowText" lastClr="000000"/>
                              </a:solidFill>
                              <a:effectLst/>
                            </a:rPr>
                            <a:t>9</a:t>
                          </a:r>
                          <a:endParaRPr lang="zh-CN" sz="2000" kern="100" dirty="0">
                            <a:solidFill>
                              <a:sysClr val="windowText" lastClr="000000"/>
                            </a:solidFill>
                            <a:effectLst/>
                          </a:endParaRPr>
                        </a:p>
                        <a:p>
                          <a:pPr indent="0" algn="just">
                            <a:lnSpc>
                              <a:spcPct val="150000"/>
                            </a:lnSpc>
                          </a:pPr>
                          <a:r>
                            <a:rPr lang="en-US" sz="2000" kern="100" dirty="0">
                              <a:solidFill>
                                <a:sysClr val="windowText" lastClr="000000"/>
                              </a:solidFill>
                              <a:effectLst/>
                            </a:rPr>
                            <a:t>10</a:t>
                          </a:r>
                          <a:endParaRPr lang="zh-CN" sz="2000" kern="100" dirty="0">
                            <a:solidFill>
                              <a:sysClr val="windowText" lastClr="000000"/>
                            </a:solidFill>
                            <a:effectLst/>
                            <a:latin typeface="Times New Roman" panose="02020603050405020304" pitchFamily="18" charset="0"/>
                            <a:ea typeface="宋体" panose="02010600030101010101" pitchFamily="2" charset="-122"/>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indent="127000" algn="just">
                            <a:lnSpc>
                              <a:spcPct val="150000"/>
                            </a:lnSpc>
                          </a:pPr>
                          <a:r>
                            <a:rPr lang="en-US" sz="2000" kern="100" dirty="0">
                              <a:solidFill>
                                <a:sysClr val="windowText" lastClr="000000"/>
                              </a:solidFill>
                              <a:effectLst/>
                            </a:rPr>
                            <a:t>|</a:t>
                          </a:r>
                          <a14:m>
                            <m:oMath xmlns:m="http://schemas.openxmlformats.org/officeDocument/2006/math">
                              <m:r>
                                <a:rPr lang="en-US" sz="2000" kern="100">
                                  <a:solidFill>
                                    <a:sysClr val="windowText" lastClr="000000"/>
                                  </a:solidFill>
                                  <a:effectLst/>
                                  <a:latin typeface="Cambria Math" panose="02040503050406030204" pitchFamily="18" charset="0"/>
                                </a:rPr>
                                <m:t>  </m:t>
                              </m:r>
                              <m:r>
                                <m:rPr>
                                  <m:sty m:val="p"/>
                                </m:rPr>
                                <a:rPr lang="en-US" sz="2000" kern="100">
                                  <a:solidFill>
                                    <a:sysClr val="windowText" lastClr="000000"/>
                                  </a:solidFill>
                                  <a:effectLst/>
                                  <a:latin typeface="Cambria Math" panose="02040503050406030204" pitchFamily="18" charset="0"/>
                                </a:rPr>
                                <m:t>IntroSort</m:t>
                              </m:r>
                              <m:r>
                                <a:rPr lang="en-US" sz="2000" kern="100">
                                  <a:solidFill>
                                    <a:sysClr val="windowText" lastClr="000000"/>
                                  </a:solidFill>
                                  <a:effectLst/>
                                  <a:latin typeface="Cambria Math" panose="02040503050406030204" pitchFamily="18" charset="0"/>
                                </a:rPr>
                                <m:t>(</m:t>
                              </m:r>
                              <m:r>
                                <a:rPr lang="en-US" sz="2000" kern="100">
                                  <a:solidFill>
                                    <a:sysClr val="windowText" lastClr="000000"/>
                                  </a:solidFill>
                                  <a:effectLst/>
                                  <a:latin typeface="Cambria Math" panose="02040503050406030204" pitchFamily="18" charset="0"/>
                                </a:rPr>
                                <m:t>𝑎</m:t>
                              </m:r>
                              <m:r>
                                <a:rPr lang="en-US" sz="2000" kern="100">
                                  <a:solidFill>
                                    <a:sysClr val="windowText" lastClr="000000"/>
                                  </a:solidFill>
                                  <a:effectLst/>
                                  <a:latin typeface="Cambria Math" panose="02040503050406030204" pitchFamily="18" charset="0"/>
                                </a:rPr>
                                <m:t>, </m:t>
                              </m:r>
                              <m:r>
                                <a:rPr lang="en-US" sz="2000" kern="100">
                                  <a:solidFill>
                                    <a:sysClr val="windowText" lastClr="000000"/>
                                  </a:solidFill>
                                  <a:effectLst/>
                                  <a:latin typeface="Cambria Math" panose="02040503050406030204" pitchFamily="18" charset="0"/>
                                </a:rPr>
                                <m:t>𝑖</m:t>
                              </m:r>
                              <m:r>
                                <a:rPr lang="en-US" sz="2000" kern="100">
                                  <a:solidFill>
                                    <a:sysClr val="windowText" lastClr="000000"/>
                                  </a:solidFill>
                                  <a:effectLst/>
                                  <a:latin typeface="Cambria Math" panose="02040503050406030204" pitchFamily="18" charset="0"/>
                                </a:rPr>
                                <m:t>+1,</m:t>
                              </m:r>
                              <m:r>
                                <a:rPr lang="en-US" sz="2000" kern="100">
                                  <a:solidFill>
                                    <a:sysClr val="windowText" lastClr="000000"/>
                                  </a:solidFill>
                                  <a:effectLst/>
                                  <a:latin typeface="Cambria Math" panose="02040503050406030204" pitchFamily="18" charset="0"/>
                                </a:rPr>
                                <m:t>𝑟</m:t>
                              </m:r>
                              <m:r>
                                <a:rPr lang="zh-CN" sz="2000" kern="100">
                                  <a:solidFill>
                                    <a:sysClr val="windowText" lastClr="000000"/>
                                  </a:solidFill>
                                  <a:effectLst/>
                                  <a:latin typeface="Cambria Math" panose="02040503050406030204" pitchFamily="18" charset="0"/>
                                </a:rPr>
                                <m:t>，</m:t>
                              </m:r>
                              <m:r>
                                <a:rPr lang="en-US" sz="2000" kern="100">
                                  <a:solidFill>
                                    <a:sysClr val="windowText" lastClr="000000"/>
                                  </a:solidFill>
                                  <a:effectLst/>
                                  <a:latin typeface="Cambria Math" panose="02040503050406030204" pitchFamily="18" charset="0"/>
                                </a:rPr>
                                <m:t>𝑑</m:t>
                              </m:r>
                              <m:r>
                                <a:rPr lang="en-US" sz="2000" kern="100">
                                  <a:solidFill>
                                    <a:sysClr val="windowText" lastClr="000000"/>
                                  </a:solidFill>
                                  <a:effectLst/>
                                  <a:latin typeface="Cambria Math" panose="02040503050406030204" pitchFamily="18" charset="0"/>
                                </a:rPr>
                                <m:t>−1)</m:t>
                              </m:r>
                            </m:oMath>
                          </a14:m>
                          <a:r>
                            <a:rPr lang="en-US" sz="2000" kern="100" dirty="0">
                              <a:solidFill>
                                <a:sysClr val="windowText" lastClr="000000"/>
                              </a:solidFill>
                              <a:effectLst/>
                            </a:rPr>
                            <a:t> </a:t>
                          </a:r>
                          <a:endParaRPr lang="zh-CN" sz="2000" kern="100" dirty="0">
                            <a:solidFill>
                              <a:sysClr val="windowText" lastClr="000000"/>
                            </a:solidFill>
                            <a:effectLst/>
                          </a:endParaRPr>
                        </a:p>
                        <a:p>
                          <a:pPr indent="127000" algn="just">
                            <a:lnSpc>
                              <a:spcPct val="150000"/>
                            </a:lnSpc>
                          </a:pPr>
                          <a14:m>
                            <m:oMath xmlns:m="http://schemas.openxmlformats.org/officeDocument/2006/math">
                              <m:r>
                                <a:rPr lang="en-US" sz="2000" b="1" i="0" kern="100" dirty="0" smtClean="0">
                                  <a:solidFill>
                                    <a:sysClr val="windowText" lastClr="000000"/>
                                  </a:solidFill>
                                  <a:effectLst/>
                                  <a:latin typeface="Cambria Math" panose="02040503050406030204" pitchFamily="18" charset="0"/>
                                </a:rPr>
                                <m:t>𝐞𝐧𝐝</m:t>
                              </m:r>
                            </m:oMath>
                          </a14:m>
                          <a:r>
                            <a:rPr lang="en-US" altLang="zh-CN" sz="2000" b="1" i="0" kern="100" dirty="0">
                              <a:solidFill>
                                <a:sysClr val="windowText" lastClr="000000"/>
                              </a:solidFill>
                              <a:effectLst/>
                              <a:latin typeface="Times New Roman" panose="02020603050405020304" pitchFamily="18" charset="0"/>
                              <a:ea typeface="宋体" panose="02010600030101010101" pitchFamily="2" charset="-122"/>
                            </a:rPr>
                            <a:t> </a:t>
                          </a:r>
                          <a:endParaRPr lang="zh-CN" sz="2000" b="1" i="0" kern="100" dirty="0">
                            <a:solidFill>
                              <a:sysClr val="windowText" lastClr="000000"/>
                            </a:solidFill>
                            <a:effectLst/>
                            <a:latin typeface="Times New Roman" panose="02020603050405020304" pitchFamily="18" charset="0"/>
                            <a:ea typeface="宋体" panose="02010600030101010101" pitchFamily="2" charset="-122"/>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223980795"/>
                      </a:ext>
                    </a:extLst>
                  </a:tr>
                </a:tbl>
              </a:graphicData>
            </a:graphic>
          </p:graphicFrame>
        </mc:Choice>
        <mc:Fallback xmlns="">
          <p:graphicFrame>
            <p:nvGraphicFramePr>
              <p:cNvPr id="6" name="表格 5">
                <a:extLst>
                  <a:ext uri="{FF2B5EF4-FFF2-40B4-BE49-F238E27FC236}">
                    <a16:creationId xmlns:a16="http://schemas.microsoft.com/office/drawing/2014/main" id="{62114B11-E97F-42BE-BD35-BD9EDBBE4DF7}"/>
                  </a:ext>
                </a:extLst>
              </p:cNvPr>
              <p:cNvGraphicFramePr>
                <a:graphicFrameLocks noGrp="1"/>
              </p:cNvGraphicFramePr>
              <p:nvPr>
                <p:extLst>
                  <p:ext uri="{D42A27DB-BD31-4B8C-83A1-F6EECF244321}">
                    <p14:modId xmlns:p14="http://schemas.microsoft.com/office/powerpoint/2010/main" val="3999534785"/>
                  </p:ext>
                </p:extLst>
              </p:nvPr>
            </p:nvGraphicFramePr>
            <p:xfrm>
              <a:off x="1524043" y="2405956"/>
              <a:ext cx="5274310" cy="4180840"/>
            </p:xfrm>
            <a:graphic>
              <a:graphicData uri="http://schemas.openxmlformats.org/drawingml/2006/table">
                <a:tbl>
                  <a:tblPr firstRow="1" firstCol="1" bandRow="1">
                    <a:tableStyleId>{5C22544A-7EE6-4342-B048-85BDC9FD1C3A}</a:tableStyleId>
                  </a:tblPr>
                  <a:tblGrid>
                    <a:gridCol w="471887">
                      <a:extLst>
                        <a:ext uri="{9D8B030D-6E8A-4147-A177-3AD203B41FA5}">
                          <a16:colId xmlns:a16="http://schemas.microsoft.com/office/drawing/2014/main" val="2677220343"/>
                        </a:ext>
                      </a:extLst>
                    </a:gridCol>
                    <a:gridCol w="4802423">
                      <a:extLst>
                        <a:ext uri="{9D8B030D-6E8A-4147-A177-3AD203B41FA5}">
                          <a16:colId xmlns:a16="http://schemas.microsoft.com/office/drawing/2014/main" val="112156278"/>
                        </a:ext>
                      </a:extLst>
                    </a:gridCol>
                  </a:tblGrid>
                  <a:tr h="408305">
                    <a:tc>
                      <a:txBody>
                        <a:bodyPr/>
                        <a:lstStyle/>
                        <a:p>
                          <a:pPr indent="0" algn="just">
                            <a:lnSpc>
                              <a:spcPct val="150000"/>
                            </a:lnSpc>
                          </a:pPr>
                          <a:r>
                            <a:rPr lang="en-US" sz="2000" kern="100" dirty="0">
                              <a:solidFill>
                                <a:sysClr val="windowText" lastClr="000000"/>
                              </a:solidFill>
                              <a:effectLst/>
                            </a:rPr>
                            <a:t>1</a:t>
                          </a:r>
                          <a:endParaRPr lang="zh-CN" sz="2000" kern="100" dirty="0">
                            <a:solidFill>
                              <a:sysClr val="windowText" lastClr="000000"/>
                            </a:solidFill>
                            <a:effectLst/>
                            <a:latin typeface="Times New Roman" panose="02020603050405020304" pitchFamily="18" charset="0"/>
                            <a:ea typeface="宋体" panose="02010600030101010101" pitchFamily="2" charset="-122"/>
                          </a:endParaRPr>
                        </a:p>
                      </a:txBody>
                      <a:tcPr marL="68580" marR="68580" marT="0" marB="0">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endParaRPr lang="zh-CN"/>
                        </a:p>
                      </a:txBody>
                      <a:tcPr marL="68580" marR="68580" marT="0" marB="0">
                        <a:lnL w="12700" cmpd="sng">
                          <a:noFill/>
                        </a:lnL>
                        <a:lnR w="12700" cmpd="sng">
                          <a:noFill/>
                        </a:lnR>
                        <a:lnT w="12700" cmpd="sng">
                          <a:noFill/>
                        </a:lnT>
                        <a:lnB w="38100" cmpd="sng">
                          <a:noFill/>
                        </a:lnB>
                        <a:lnTlToBr w="12700" cmpd="sng">
                          <a:noFill/>
                          <a:prstDash val="solid"/>
                        </a:lnTlToBr>
                        <a:lnBlToTr w="12700" cmpd="sng">
                          <a:noFill/>
                          <a:prstDash val="solid"/>
                        </a:lnBlToTr>
                        <a:blipFill>
                          <a:blip r:embed="rId3"/>
                          <a:stretch>
                            <a:fillRect l="-9763" b="-968750"/>
                          </a:stretch>
                        </a:blipFill>
                      </a:tcPr>
                    </a:tc>
                    <a:extLst>
                      <a:ext uri="{0D108BD9-81ED-4DB2-BD59-A6C34878D82A}">
                        <a16:rowId xmlns:a16="http://schemas.microsoft.com/office/drawing/2014/main" val="778856267"/>
                      </a:ext>
                    </a:extLst>
                  </a:tr>
                  <a:tr h="408305">
                    <a:tc>
                      <a:txBody>
                        <a:bodyPr/>
                        <a:lstStyle/>
                        <a:p>
                          <a:pPr indent="0" algn="just">
                            <a:lnSpc>
                              <a:spcPct val="150000"/>
                            </a:lnSpc>
                          </a:pPr>
                          <a:r>
                            <a:rPr lang="en-US" sz="2000" kern="100">
                              <a:solidFill>
                                <a:sysClr val="windowText" lastClr="000000"/>
                              </a:solidFill>
                              <a:effectLst/>
                            </a:rPr>
                            <a:t>2</a:t>
                          </a:r>
                          <a:endParaRPr lang="zh-CN" sz="2000" kern="100">
                            <a:solidFill>
                              <a:sysClr val="windowText" lastClr="000000"/>
                            </a:solidFill>
                            <a:effectLst/>
                            <a:latin typeface="Times New Roman" panose="02020603050405020304" pitchFamily="18" charset="0"/>
                            <a:ea typeface="宋体" panose="02010600030101010101" pitchFamily="2" charset="-122"/>
                          </a:endParaRPr>
                        </a:p>
                      </a:txBody>
                      <a:tcPr marL="68580" marR="68580" marT="0" marB="0">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endParaRPr lang="zh-CN"/>
                        </a:p>
                      </a:txBody>
                      <a:tcPr marL="68580" marR="68580" marT="0" marB="0">
                        <a:lnL w="12700" cmpd="sng">
                          <a:noFill/>
                        </a:lnL>
                        <a:lnR w="12700" cmpd="sng">
                          <a:noFill/>
                        </a:lnR>
                        <a:lnT w="38100" cmpd="sng">
                          <a:noFill/>
                        </a:lnT>
                        <a:lnB w="12700" cmpd="sng">
                          <a:noFill/>
                        </a:lnB>
                        <a:lnTlToBr w="12700" cmpd="sng">
                          <a:noFill/>
                          <a:prstDash val="solid"/>
                        </a:lnTlToBr>
                        <a:lnBlToTr w="12700" cmpd="sng">
                          <a:noFill/>
                          <a:prstDash val="solid"/>
                        </a:lnBlToTr>
                        <a:blipFill>
                          <a:blip r:embed="rId3"/>
                          <a:stretch>
                            <a:fillRect l="-9763" t="-100000" b="-868750"/>
                          </a:stretch>
                        </a:blipFill>
                      </a:tcPr>
                    </a:tc>
                    <a:extLst>
                      <a:ext uri="{0D108BD9-81ED-4DB2-BD59-A6C34878D82A}">
                        <a16:rowId xmlns:a16="http://schemas.microsoft.com/office/drawing/2014/main" val="1775995836"/>
                      </a:ext>
                    </a:extLst>
                  </a:tr>
                  <a:tr h="408305">
                    <a:tc>
                      <a:txBody>
                        <a:bodyPr/>
                        <a:lstStyle/>
                        <a:p>
                          <a:pPr indent="0" algn="just">
                            <a:lnSpc>
                              <a:spcPct val="150000"/>
                            </a:lnSpc>
                          </a:pPr>
                          <a:r>
                            <a:rPr lang="en-US" sz="2000" kern="100" dirty="0">
                              <a:solidFill>
                                <a:sysClr val="windowText" lastClr="000000"/>
                              </a:solidFill>
                              <a:effectLst/>
                            </a:rPr>
                            <a:t>3</a:t>
                          </a:r>
                          <a:endParaRPr lang="zh-CN" sz="2000" kern="100" dirty="0">
                            <a:solidFill>
                              <a:sysClr val="windowText" lastClr="000000"/>
                            </a:solidFill>
                            <a:effectLst/>
                            <a:latin typeface="Times New Roman" panose="02020603050405020304" pitchFamily="18" charset="0"/>
                            <a:ea typeface="宋体" panose="02010600030101010101" pitchFamily="2" charset="-122"/>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zh-CN"/>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3"/>
                          <a:stretch>
                            <a:fillRect l="-9763" t="-193939" b="-742424"/>
                          </a:stretch>
                        </a:blipFill>
                      </a:tcPr>
                    </a:tc>
                    <a:extLst>
                      <a:ext uri="{0D108BD9-81ED-4DB2-BD59-A6C34878D82A}">
                        <a16:rowId xmlns:a16="http://schemas.microsoft.com/office/drawing/2014/main" val="2145346954"/>
                      </a:ext>
                    </a:extLst>
                  </a:tr>
                  <a:tr h="408305">
                    <a:tc>
                      <a:txBody>
                        <a:bodyPr/>
                        <a:lstStyle/>
                        <a:p>
                          <a:pPr indent="0" algn="just">
                            <a:lnSpc>
                              <a:spcPct val="150000"/>
                            </a:lnSpc>
                          </a:pPr>
                          <a:r>
                            <a:rPr lang="en-US" sz="2000" kern="100">
                              <a:solidFill>
                                <a:sysClr val="windowText" lastClr="000000"/>
                              </a:solidFill>
                              <a:effectLst/>
                            </a:rPr>
                            <a:t>4</a:t>
                          </a:r>
                          <a:endParaRPr lang="zh-CN" sz="2000" kern="100">
                            <a:solidFill>
                              <a:sysClr val="windowText" lastClr="000000"/>
                            </a:solidFill>
                            <a:effectLst/>
                            <a:latin typeface="Times New Roman" panose="02020603050405020304" pitchFamily="18" charset="0"/>
                            <a:ea typeface="宋体" panose="02010600030101010101" pitchFamily="2" charset="-122"/>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zh-CN"/>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3"/>
                          <a:stretch>
                            <a:fillRect l="-9763" t="-303125" b="-665625"/>
                          </a:stretch>
                        </a:blipFill>
                      </a:tcPr>
                    </a:tc>
                    <a:extLst>
                      <a:ext uri="{0D108BD9-81ED-4DB2-BD59-A6C34878D82A}">
                        <a16:rowId xmlns:a16="http://schemas.microsoft.com/office/drawing/2014/main" val="2706194888"/>
                      </a:ext>
                    </a:extLst>
                  </a:tr>
                  <a:tr h="408305">
                    <a:tc>
                      <a:txBody>
                        <a:bodyPr/>
                        <a:lstStyle/>
                        <a:p>
                          <a:pPr indent="0" algn="just">
                            <a:lnSpc>
                              <a:spcPct val="150000"/>
                            </a:lnSpc>
                          </a:pPr>
                          <a:r>
                            <a:rPr lang="en-US" sz="2000" kern="100" dirty="0">
                              <a:solidFill>
                                <a:sysClr val="windowText" lastClr="000000"/>
                              </a:solidFill>
                              <a:effectLst/>
                            </a:rPr>
                            <a:t>5</a:t>
                          </a:r>
                          <a:endParaRPr lang="zh-CN" sz="2000" kern="100" dirty="0">
                            <a:solidFill>
                              <a:sysClr val="windowText" lastClr="000000"/>
                            </a:solidFill>
                            <a:effectLst/>
                            <a:latin typeface="Times New Roman" panose="02020603050405020304" pitchFamily="18" charset="0"/>
                            <a:ea typeface="宋体" panose="02010600030101010101" pitchFamily="2" charset="-122"/>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zh-CN"/>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3"/>
                          <a:stretch>
                            <a:fillRect l="-9763" t="-403125" b="-565625"/>
                          </a:stretch>
                        </a:blipFill>
                      </a:tcPr>
                    </a:tc>
                    <a:extLst>
                      <a:ext uri="{0D108BD9-81ED-4DB2-BD59-A6C34878D82A}">
                        <a16:rowId xmlns:a16="http://schemas.microsoft.com/office/drawing/2014/main" val="1010576121"/>
                      </a:ext>
                    </a:extLst>
                  </a:tr>
                  <a:tr h="865505">
                    <a:tc>
                      <a:txBody>
                        <a:bodyPr/>
                        <a:lstStyle/>
                        <a:p>
                          <a:pPr indent="0" algn="just">
                            <a:lnSpc>
                              <a:spcPct val="150000"/>
                            </a:lnSpc>
                          </a:pPr>
                          <a:r>
                            <a:rPr lang="en-US" sz="2000" kern="100" dirty="0">
                              <a:solidFill>
                                <a:sysClr val="windowText" lastClr="000000"/>
                              </a:solidFill>
                              <a:effectLst/>
                            </a:rPr>
                            <a:t>6</a:t>
                          </a:r>
                          <a:endParaRPr lang="zh-CN" sz="2000" kern="100" dirty="0">
                            <a:solidFill>
                              <a:sysClr val="windowText" lastClr="000000"/>
                            </a:solidFill>
                            <a:effectLst/>
                          </a:endParaRPr>
                        </a:p>
                        <a:p>
                          <a:pPr indent="0" algn="just">
                            <a:lnSpc>
                              <a:spcPct val="150000"/>
                            </a:lnSpc>
                          </a:pPr>
                          <a:r>
                            <a:rPr lang="en-US" sz="2000" kern="100" dirty="0">
                              <a:solidFill>
                                <a:sysClr val="windowText" lastClr="000000"/>
                              </a:solidFill>
                              <a:effectLst/>
                            </a:rPr>
                            <a:t>7</a:t>
                          </a:r>
                          <a:endParaRPr lang="zh-CN" sz="2000" kern="100" dirty="0">
                            <a:solidFill>
                              <a:sysClr val="windowText" lastClr="000000"/>
                            </a:solidFill>
                            <a:effectLst/>
                            <a:latin typeface="Times New Roman" panose="02020603050405020304" pitchFamily="18" charset="0"/>
                            <a:ea typeface="宋体" panose="02010600030101010101" pitchFamily="2" charset="-122"/>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zh-CN"/>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3"/>
                          <a:stretch>
                            <a:fillRect l="-9763" t="-236765" b="-166176"/>
                          </a:stretch>
                        </a:blipFill>
                      </a:tcPr>
                    </a:tc>
                    <a:extLst>
                      <a:ext uri="{0D108BD9-81ED-4DB2-BD59-A6C34878D82A}">
                        <a16:rowId xmlns:a16="http://schemas.microsoft.com/office/drawing/2014/main" val="835470079"/>
                      </a:ext>
                    </a:extLst>
                  </a:tr>
                  <a:tr h="408305">
                    <a:tc>
                      <a:txBody>
                        <a:bodyPr/>
                        <a:lstStyle/>
                        <a:p>
                          <a:pPr indent="0" algn="just">
                            <a:lnSpc>
                              <a:spcPct val="150000"/>
                            </a:lnSpc>
                          </a:pPr>
                          <a:r>
                            <a:rPr lang="en-US" sz="2000" kern="100" dirty="0">
                              <a:solidFill>
                                <a:sysClr val="windowText" lastClr="000000"/>
                              </a:solidFill>
                              <a:effectLst/>
                            </a:rPr>
                            <a:t>8</a:t>
                          </a:r>
                          <a:endParaRPr lang="zh-CN" sz="2000" kern="100" dirty="0">
                            <a:solidFill>
                              <a:sysClr val="windowText" lastClr="000000"/>
                            </a:solidFill>
                            <a:effectLst/>
                            <a:latin typeface="Times New Roman" panose="02020603050405020304" pitchFamily="18" charset="0"/>
                            <a:ea typeface="宋体" panose="02010600030101010101" pitchFamily="2" charset="-122"/>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zh-CN"/>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3"/>
                          <a:stretch>
                            <a:fillRect l="-9763" t="-693939" b="-242424"/>
                          </a:stretch>
                        </a:blipFill>
                      </a:tcPr>
                    </a:tc>
                    <a:extLst>
                      <a:ext uri="{0D108BD9-81ED-4DB2-BD59-A6C34878D82A}">
                        <a16:rowId xmlns:a16="http://schemas.microsoft.com/office/drawing/2014/main" val="555969335"/>
                      </a:ext>
                    </a:extLst>
                  </a:tr>
                  <a:tr h="865505">
                    <a:tc>
                      <a:txBody>
                        <a:bodyPr/>
                        <a:lstStyle/>
                        <a:p>
                          <a:pPr indent="0" algn="just">
                            <a:lnSpc>
                              <a:spcPct val="150000"/>
                            </a:lnSpc>
                          </a:pPr>
                          <a:r>
                            <a:rPr lang="en-US" sz="2000" kern="100" dirty="0">
                              <a:solidFill>
                                <a:sysClr val="windowText" lastClr="000000"/>
                              </a:solidFill>
                              <a:effectLst/>
                            </a:rPr>
                            <a:t>9</a:t>
                          </a:r>
                          <a:endParaRPr lang="zh-CN" sz="2000" kern="100" dirty="0">
                            <a:solidFill>
                              <a:sysClr val="windowText" lastClr="000000"/>
                            </a:solidFill>
                            <a:effectLst/>
                          </a:endParaRPr>
                        </a:p>
                        <a:p>
                          <a:pPr indent="0" algn="just">
                            <a:lnSpc>
                              <a:spcPct val="150000"/>
                            </a:lnSpc>
                          </a:pPr>
                          <a:r>
                            <a:rPr lang="en-US" sz="2000" kern="100" dirty="0">
                              <a:solidFill>
                                <a:sysClr val="windowText" lastClr="000000"/>
                              </a:solidFill>
                              <a:effectLst/>
                            </a:rPr>
                            <a:t>10</a:t>
                          </a:r>
                          <a:endParaRPr lang="zh-CN" sz="2000" kern="100" dirty="0">
                            <a:solidFill>
                              <a:sysClr val="windowText" lastClr="000000"/>
                            </a:solidFill>
                            <a:effectLst/>
                            <a:latin typeface="Times New Roman" panose="02020603050405020304" pitchFamily="18" charset="0"/>
                            <a:ea typeface="宋体" panose="02010600030101010101" pitchFamily="2" charset="-122"/>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zh-CN"/>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3"/>
                          <a:stretch>
                            <a:fillRect l="-9763" t="-385294" b="-17647"/>
                          </a:stretch>
                        </a:blipFill>
                      </a:tcPr>
                    </a:tc>
                    <a:extLst>
                      <a:ext uri="{0D108BD9-81ED-4DB2-BD59-A6C34878D82A}">
                        <a16:rowId xmlns:a16="http://schemas.microsoft.com/office/drawing/2014/main" val="3223980795"/>
                      </a:ext>
                    </a:extLst>
                  </a:tr>
                </a:tbl>
              </a:graphicData>
            </a:graphic>
          </p:graphicFrame>
        </mc:Fallback>
      </mc:AlternateContent>
    </p:spTree>
    <p:extLst>
      <p:ext uri="{BB962C8B-B14F-4D97-AF65-F5344CB8AC3E}">
        <p14:creationId xmlns:p14="http://schemas.microsoft.com/office/powerpoint/2010/main" val="340525044"/>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10.9.2</a:t>
            </a:r>
            <a:r>
              <a:rPr lang="zh-CN" altLang="en-US" dirty="0"/>
              <a:t>  蒂姆排序</a:t>
            </a:r>
          </a:p>
        </p:txBody>
      </p:sp>
      <p:sp>
        <p:nvSpPr>
          <p:cNvPr id="3" name="副标题 2"/>
          <p:cNvSpPr>
            <a:spLocks noGrp="1"/>
          </p:cNvSpPr>
          <p:nvPr>
            <p:ph type="subTitle" idx="1"/>
          </p:nvPr>
        </p:nvSpPr>
        <p:spPr/>
        <p:txBody>
          <a:bodyPr/>
          <a:lstStyle/>
          <a:p>
            <a:r>
              <a:rPr lang="en-US" altLang="zh-CN" dirty="0"/>
              <a:t>10.9.2</a:t>
            </a:r>
            <a:r>
              <a:rPr lang="zh-CN" altLang="en-US" dirty="0"/>
              <a:t> 蒂姆排序</a:t>
            </a:r>
          </a:p>
        </p:txBody>
      </p:sp>
      <p:sp>
        <p:nvSpPr>
          <p:cNvPr id="4" name="文本占位符 3"/>
          <p:cNvSpPr>
            <a:spLocks noGrp="1"/>
          </p:cNvSpPr>
          <p:nvPr>
            <p:ph type="body" idx="10"/>
          </p:nvPr>
        </p:nvSpPr>
        <p:spPr/>
        <p:txBody>
          <a:bodyPr/>
          <a:lstStyle/>
          <a:p>
            <a:r>
              <a:rPr lang="zh-CN" altLang="en-US" dirty="0"/>
              <a:t>数据结构</a:t>
            </a:r>
          </a:p>
        </p:txBody>
      </p:sp>
      <p:sp>
        <p:nvSpPr>
          <p:cNvPr id="8" name="内容占位符 4">
            <a:extLst>
              <a:ext uri="{FF2B5EF4-FFF2-40B4-BE49-F238E27FC236}">
                <a16:creationId xmlns:a16="http://schemas.microsoft.com/office/drawing/2014/main" id="{8B65C46B-408F-2A6D-8831-37A57BB3E7C6}"/>
              </a:ext>
            </a:extLst>
          </p:cNvPr>
          <p:cNvSpPr>
            <a:spLocks noGrp="1"/>
          </p:cNvSpPr>
          <p:nvPr>
            <p:ph idx="11"/>
          </p:nvPr>
        </p:nvSpPr>
        <p:spPr>
          <a:xfrm>
            <a:off x="584225" y="1349560"/>
            <a:ext cx="11055325" cy="5057775"/>
          </a:xfrm>
          <a:ln>
            <a:noFill/>
            <a:prstDash val="dash"/>
          </a:ln>
        </p:spPr>
        <p:txBody>
          <a:bodyPr>
            <a:noAutofit/>
          </a:bodyPr>
          <a:lstStyle/>
          <a:p>
            <a:pPr>
              <a:lnSpc>
                <a:spcPct val="110000"/>
              </a:lnSpc>
            </a:pPr>
            <a:r>
              <a:rPr lang="zh-CN" altLang="en-US" sz="2800" b="1" kern="100" dirty="0">
                <a:latin typeface="Microsoft YaHei" panose="020B0503020204020204" pitchFamily="34" charset="-122"/>
                <a:ea typeface="Microsoft YaHei" panose="020B0503020204020204" pitchFamily="34" charset="-122"/>
                <a:cs typeface="Times New Roman" panose="02020603050405020304" pitchFamily="18" charset="0"/>
              </a:rPr>
              <a:t>蒂姆排序</a:t>
            </a:r>
            <a:r>
              <a:rPr lang="zh-CN" altLang="en-US" sz="2800" kern="100" dirty="0">
                <a:latin typeface="Microsoft YaHei" panose="020B0503020204020204" pitchFamily="34" charset="-122"/>
                <a:ea typeface="Microsoft YaHei" panose="020B0503020204020204" pitchFamily="34" charset="-122"/>
                <a:cs typeface="Times New Roman" panose="02020603050405020304" pitchFamily="18" charset="0"/>
              </a:rPr>
              <a:t>：</a:t>
            </a:r>
            <a:r>
              <a:rPr lang="zh-CN" altLang="zh-CN" sz="2800" kern="100" dirty="0">
                <a:effectLst/>
                <a:latin typeface="Microsoft YaHei" panose="020B0503020204020204" pitchFamily="34" charset="-122"/>
                <a:ea typeface="Microsoft YaHei" panose="020B0503020204020204" pitchFamily="34" charset="-122"/>
                <a:cs typeface="Times New Roman" panose="02020603050405020304" pitchFamily="18" charset="0"/>
              </a:rPr>
              <a:t>蒂姆排序是一种混合、稳定的自适应排序算法，其结合了归并排序和插入排序的思想，旨在对真实情况下的数据有更好的排序效率</a:t>
            </a:r>
            <a:r>
              <a:rPr lang="zh-CN" altLang="en-US" sz="2800" kern="100" dirty="0">
                <a:latin typeface="Microsoft YaHei" panose="020B0503020204020204" pitchFamily="34" charset="-122"/>
                <a:ea typeface="Microsoft YaHei" panose="020B0503020204020204" pitchFamily="34" charset="-122"/>
                <a:cs typeface="Times New Roman" panose="02020603050405020304" pitchFamily="18" charset="0"/>
              </a:rPr>
              <a:t>。</a:t>
            </a:r>
            <a:endParaRPr lang="en-US" altLang="zh-CN" sz="2800" kern="100" dirty="0">
              <a:latin typeface="Microsoft YaHei" panose="020B0503020204020204" pitchFamily="34" charset="-122"/>
              <a:ea typeface="Microsoft YaHei" panose="020B0503020204020204" pitchFamily="34" charset="-122"/>
              <a:cs typeface="Times New Roman" panose="02020603050405020304" pitchFamily="18" charset="0"/>
            </a:endParaRPr>
          </a:p>
          <a:p>
            <a:pPr marL="457200" indent="-457200">
              <a:lnSpc>
                <a:spcPct val="110000"/>
              </a:lnSpc>
              <a:buFont typeface="Arial" panose="020B0604020202020204" pitchFamily="34" charset="0"/>
              <a:buChar char="•"/>
            </a:pPr>
            <a:r>
              <a:rPr lang="zh-CN" altLang="zh-CN" sz="2800" kern="100" dirty="0">
                <a:effectLst/>
                <a:latin typeface="Microsoft YaHei" panose="020B0503020204020204" pitchFamily="34" charset="-122"/>
                <a:ea typeface="Microsoft YaHei" panose="020B0503020204020204" pitchFamily="34" charset="-122"/>
              </a:rPr>
              <a:t>蒂姆排序由</a:t>
            </a:r>
            <a:r>
              <a:rPr lang="zh-CN" altLang="en-US" sz="2800" kern="100" dirty="0">
                <a:effectLst/>
                <a:latin typeface="Microsoft YaHei" panose="020B0503020204020204" pitchFamily="34" charset="-122"/>
                <a:ea typeface="Microsoft YaHei" panose="020B0503020204020204" pitchFamily="34" charset="-122"/>
              </a:rPr>
              <a:t> </a:t>
            </a:r>
            <a:r>
              <a:rPr lang="en-US" altLang="zh-CN" sz="2800" kern="100" dirty="0">
                <a:effectLst/>
                <a:latin typeface="Microsoft YaHei" panose="020B0503020204020204" pitchFamily="34" charset="-122"/>
                <a:ea typeface="Microsoft YaHei" panose="020B0503020204020204" pitchFamily="34" charset="-122"/>
              </a:rPr>
              <a:t>Tim Peters</a:t>
            </a:r>
            <a:r>
              <a:rPr lang="zh-CN" altLang="en-US" sz="2800" kern="100" dirty="0">
                <a:effectLst/>
                <a:latin typeface="Microsoft YaHei" panose="020B0503020204020204" pitchFamily="34" charset="-122"/>
                <a:ea typeface="Microsoft YaHei" panose="020B0503020204020204" pitchFamily="34" charset="-122"/>
              </a:rPr>
              <a:t> </a:t>
            </a:r>
            <a:r>
              <a:rPr lang="zh-CN" altLang="zh-CN" sz="2800" kern="100" dirty="0">
                <a:effectLst/>
                <a:latin typeface="Microsoft YaHei" panose="020B0503020204020204" pitchFamily="34" charset="-122"/>
                <a:ea typeface="Microsoft YaHei" panose="020B0503020204020204" pitchFamily="34" charset="-122"/>
              </a:rPr>
              <a:t>在</a:t>
            </a:r>
            <a:r>
              <a:rPr lang="zh-CN" altLang="en-US" sz="2800" kern="100" dirty="0">
                <a:effectLst/>
                <a:latin typeface="Microsoft YaHei" panose="020B0503020204020204" pitchFamily="34" charset="-122"/>
                <a:ea typeface="Microsoft YaHei" panose="020B0503020204020204" pitchFamily="34" charset="-122"/>
              </a:rPr>
              <a:t> </a:t>
            </a:r>
            <a:r>
              <a:rPr lang="en-US" altLang="zh-CN" sz="2800" kern="100" dirty="0">
                <a:effectLst/>
                <a:latin typeface="Microsoft YaHei" panose="020B0503020204020204" pitchFamily="34" charset="-122"/>
                <a:ea typeface="Microsoft YaHei" panose="020B0503020204020204" pitchFamily="34" charset="-122"/>
              </a:rPr>
              <a:t>2002</a:t>
            </a:r>
            <a:r>
              <a:rPr lang="zh-CN" altLang="en-US" sz="2800" kern="100" dirty="0">
                <a:effectLst/>
                <a:latin typeface="Microsoft YaHei" panose="020B0503020204020204" pitchFamily="34" charset="-122"/>
                <a:ea typeface="Microsoft YaHei" panose="020B0503020204020204" pitchFamily="34" charset="-122"/>
              </a:rPr>
              <a:t> </a:t>
            </a:r>
            <a:r>
              <a:rPr lang="zh-CN" altLang="zh-CN" sz="2800" kern="100" dirty="0">
                <a:effectLst/>
                <a:latin typeface="Microsoft YaHei" panose="020B0503020204020204" pitchFamily="34" charset="-122"/>
                <a:ea typeface="Microsoft YaHei" panose="020B0503020204020204" pitchFamily="34" charset="-122"/>
              </a:rPr>
              <a:t>年提出，并自</a:t>
            </a:r>
            <a:r>
              <a:rPr lang="zh-CN" altLang="en-US" sz="2800" kern="100" dirty="0">
                <a:effectLst/>
                <a:latin typeface="Microsoft YaHei" panose="020B0503020204020204" pitchFamily="34" charset="-122"/>
                <a:ea typeface="Microsoft YaHei" panose="020B0503020204020204" pitchFamily="34" charset="-122"/>
              </a:rPr>
              <a:t> </a:t>
            </a:r>
            <a:r>
              <a:rPr lang="en-US" altLang="zh-CN" sz="2800" kern="100" dirty="0">
                <a:effectLst/>
                <a:latin typeface="Microsoft YaHei" panose="020B0503020204020204" pitchFamily="34" charset="-122"/>
                <a:ea typeface="Microsoft YaHei" panose="020B0503020204020204" pitchFamily="34" charset="-122"/>
              </a:rPr>
              <a:t>Python2.3</a:t>
            </a:r>
            <a:r>
              <a:rPr lang="zh-CN" altLang="en-US" sz="2800" kern="100" dirty="0">
                <a:effectLst/>
                <a:latin typeface="Microsoft YaHei" panose="020B0503020204020204" pitchFamily="34" charset="-122"/>
                <a:ea typeface="Microsoft YaHei" panose="020B0503020204020204" pitchFamily="34" charset="-122"/>
              </a:rPr>
              <a:t> </a:t>
            </a:r>
            <a:r>
              <a:rPr lang="zh-CN" altLang="zh-CN" sz="2800" kern="100" dirty="0">
                <a:effectLst/>
                <a:latin typeface="Microsoft YaHei" panose="020B0503020204020204" pitchFamily="34" charset="-122"/>
                <a:ea typeface="Microsoft YaHei" panose="020B0503020204020204" pitchFamily="34" charset="-122"/>
              </a:rPr>
              <a:t>版本以来，一直作为其标准排序算法，并且在</a:t>
            </a:r>
            <a:r>
              <a:rPr lang="zh-CN" altLang="en-US" sz="2800" kern="100" dirty="0">
                <a:effectLst/>
                <a:latin typeface="Microsoft YaHei" panose="020B0503020204020204" pitchFamily="34" charset="-122"/>
                <a:ea typeface="Microsoft YaHei" panose="020B0503020204020204" pitchFamily="34" charset="-122"/>
              </a:rPr>
              <a:t> </a:t>
            </a:r>
            <a:r>
              <a:rPr lang="en-US" altLang="zh-CN" sz="2800" kern="100" dirty="0">
                <a:effectLst/>
                <a:latin typeface="Microsoft YaHei" panose="020B0503020204020204" pitchFamily="34" charset="-122"/>
                <a:ea typeface="Microsoft YaHei" panose="020B0503020204020204" pitchFamily="34" charset="-122"/>
              </a:rPr>
              <a:t>Java SE 7</a:t>
            </a:r>
            <a:r>
              <a:rPr lang="zh-CN" altLang="zh-CN" sz="2800" kern="100" dirty="0">
                <a:effectLst/>
                <a:latin typeface="Microsoft YaHei" panose="020B0503020204020204" pitchFamily="34" charset="-122"/>
                <a:ea typeface="Microsoft YaHei" panose="020B0503020204020204" pitchFamily="34" charset="-122"/>
              </a:rPr>
              <a:t>、</a:t>
            </a:r>
            <a:r>
              <a:rPr lang="en-US" altLang="zh-CN" sz="2800" kern="100" dirty="0">
                <a:effectLst/>
                <a:latin typeface="Microsoft YaHei" panose="020B0503020204020204" pitchFamily="34" charset="-122"/>
                <a:ea typeface="Microsoft YaHei" panose="020B0503020204020204" pitchFamily="34" charset="-122"/>
              </a:rPr>
              <a:t>Swift</a:t>
            </a:r>
            <a:r>
              <a:rPr lang="zh-CN" altLang="en-US" sz="2800" kern="100" dirty="0">
                <a:effectLst/>
                <a:latin typeface="Microsoft YaHei" panose="020B0503020204020204" pitchFamily="34" charset="-122"/>
                <a:ea typeface="Microsoft YaHei" panose="020B0503020204020204" pitchFamily="34" charset="-122"/>
              </a:rPr>
              <a:t> </a:t>
            </a:r>
            <a:r>
              <a:rPr lang="zh-CN" altLang="zh-CN" sz="2800" kern="100" dirty="0">
                <a:effectLst/>
                <a:latin typeface="Microsoft YaHei" panose="020B0503020204020204" pitchFamily="34" charset="-122"/>
                <a:ea typeface="Microsoft YaHei" panose="020B0503020204020204" pitchFamily="34" charset="-122"/>
              </a:rPr>
              <a:t>和</a:t>
            </a:r>
            <a:r>
              <a:rPr lang="zh-CN" altLang="en-US" sz="2800" kern="100" dirty="0">
                <a:effectLst/>
                <a:latin typeface="Microsoft YaHei" panose="020B0503020204020204" pitchFamily="34" charset="-122"/>
                <a:ea typeface="Microsoft YaHei" panose="020B0503020204020204" pitchFamily="34" charset="-122"/>
              </a:rPr>
              <a:t> </a:t>
            </a:r>
            <a:r>
              <a:rPr lang="en-US" altLang="zh-CN" sz="2800" kern="100" dirty="0">
                <a:effectLst/>
                <a:latin typeface="Microsoft YaHei" panose="020B0503020204020204" pitchFamily="34" charset="-122"/>
                <a:ea typeface="Microsoft YaHei" panose="020B0503020204020204" pitchFamily="34" charset="-122"/>
              </a:rPr>
              <a:t>Rust</a:t>
            </a:r>
            <a:r>
              <a:rPr lang="zh-CN" altLang="en-US" sz="2800" kern="100" dirty="0">
                <a:effectLst/>
                <a:latin typeface="Microsoft YaHei" panose="020B0503020204020204" pitchFamily="34" charset="-122"/>
                <a:ea typeface="Microsoft YaHei" panose="020B0503020204020204" pitchFamily="34" charset="-122"/>
              </a:rPr>
              <a:t> </a:t>
            </a:r>
            <a:r>
              <a:rPr lang="zh-CN" altLang="zh-CN" sz="2800" kern="100" dirty="0">
                <a:effectLst/>
                <a:latin typeface="Microsoft YaHei" panose="020B0503020204020204" pitchFamily="34" charset="-122"/>
                <a:ea typeface="Microsoft YaHei" panose="020B0503020204020204" pitchFamily="34" charset="-122"/>
              </a:rPr>
              <a:t>等语言中，使用它对非原始类型的数组进行排序。</a:t>
            </a:r>
            <a:endParaRPr lang="en-US" altLang="zh-CN" sz="2800" kern="100" dirty="0">
              <a:effectLst/>
              <a:latin typeface="Microsoft YaHei" panose="020B0503020204020204" pitchFamily="34" charset="-122"/>
              <a:ea typeface="Microsoft YaHei" panose="020B0503020204020204" pitchFamily="34" charset="-122"/>
            </a:endParaRPr>
          </a:p>
          <a:p>
            <a:pPr marL="457200" indent="-457200">
              <a:lnSpc>
                <a:spcPct val="110000"/>
              </a:lnSpc>
              <a:buFont typeface="Arial" panose="020B0604020202020204" pitchFamily="34" charset="0"/>
              <a:buChar char="•"/>
            </a:pPr>
            <a:r>
              <a:rPr lang="zh-CN" altLang="zh-CN" sz="2800" kern="100" dirty="0">
                <a:effectLst/>
                <a:latin typeface="Microsoft YaHei" panose="020B0503020204020204" pitchFamily="34" charset="-122"/>
                <a:ea typeface="Microsoft YaHei" panose="020B0503020204020204" pitchFamily="34" charset="-122"/>
              </a:rPr>
              <a:t>蒂姆排序的基本思想是：先找到输入数据中的</a:t>
            </a:r>
            <a:r>
              <a:rPr lang="zh-CN" altLang="zh-CN" sz="2800" kern="100" dirty="0">
                <a:solidFill>
                  <a:srgbClr val="00B0F0"/>
                </a:solidFill>
                <a:effectLst/>
                <a:latin typeface="Microsoft YaHei" panose="020B0503020204020204" pitchFamily="34" charset="-122"/>
                <a:ea typeface="Microsoft YaHei" panose="020B0503020204020204" pitchFamily="34" charset="-122"/>
              </a:rPr>
              <a:t>有序连续子序列</a:t>
            </a:r>
            <a:r>
              <a:rPr lang="zh-CN" altLang="zh-CN" sz="2800" kern="100" dirty="0">
                <a:effectLst/>
                <a:latin typeface="Microsoft YaHei" panose="020B0503020204020204" pitchFamily="34" charset="-122"/>
                <a:ea typeface="Microsoft YaHei" panose="020B0503020204020204" pitchFamily="34" charset="-122"/>
              </a:rPr>
              <a:t>（</a:t>
            </a:r>
            <a:r>
              <a:rPr lang="en-US" altLang="zh-CN" sz="2800" kern="100" dirty="0">
                <a:effectLst/>
                <a:latin typeface="Microsoft YaHei" panose="020B0503020204020204" pitchFamily="34" charset="-122"/>
                <a:ea typeface="Microsoft YaHei" panose="020B0503020204020204" pitchFamily="34" charset="-122"/>
              </a:rPr>
              <a:t>run</a:t>
            </a:r>
            <a:r>
              <a:rPr lang="zh-CN" altLang="zh-CN" sz="2800" kern="100" dirty="0">
                <a:effectLst/>
                <a:latin typeface="Microsoft YaHei" panose="020B0503020204020204" pitchFamily="34" charset="-122"/>
                <a:ea typeface="Microsoft YaHei" panose="020B0503020204020204" pitchFamily="34" charset="-122"/>
              </a:rPr>
              <a:t>），然后通过某种方式</a:t>
            </a:r>
            <a:r>
              <a:rPr lang="zh-CN" altLang="zh-CN" sz="2800" kern="100" dirty="0">
                <a:solidFill>
                  <a:srgbClr val="C00000"/>
                </a:solidFill>
                <a:effectLst/>
                <a:latin typeface="Microsoft YaHei" panose="020B0503020204020204" pitchFamily="34" charset="-122"/>
                <a:ea typeface="Microsoft YaHei" panose="020B0503020204020204" pitchFamily="34" charset="-122"/>
              </a:rPr>
              <a:t>归并</a:t>
            </a:r>
            <a:r>
              <a:rPr lang="zh-CN" altLang="zh-CN" sz="2800" kern="100" dirty="0">
                <a:effectLst/>
                <a:latin typeface="Microsoft YaHei" panose="020B0503020204020204" pitchFamily="34" charset="-122"/>
                <a:ea typeface="Microsoft YaHei" panose="020B0503020204020204" pitchFamily="34" charset="-122"/>
              </a:rPr>
              <a:t>这些子序列，以得到有序的数组。</a:t>
            </a:r>
          </a:p>
          <a:p>
            <a:pPr>
              <a:lnSpc>
                <a:spcPct val="110000"/>
              </a:lnSpc>
            </a:pPr>
            <a:endParaRPr lang="en-US" altLang="zh-CN" sz="28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939582410"/>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蒂姆排序算法步骤</a:t>
            </a:r>
          </a:p>
        </p:txBody>
      </p:sp>
      <p:sp>
        <p:nvSpPr>
          <p:cNvPr id="3" name="副标题 2"/>
          <p:cNvSpPr>
            <a:spLocks noGrp="1"/>
          </p:cNvSpPr>
          <p:nvPr>
            <p:ph type="subTitle" idx="1"/>
          </p:nvPr>
        </p:nvSpPr>
        <p:spPr/>
        <p:txBody>
          <a:bodyPr/>
          <a:lstStyle/>
          <a:p>
            <a:r>
              <a:rPr lang="en-US" altLang="zh-CN" dirty="0"/>
              <a:t>10.9.2</a:t>
            </a:r>
            <a:r>
              <a:rPr lang="zh-CN" altLang="en-US" dirty="0"/>
              <a:t> 蒂姆排序</a:t>
            </a:r>
          </a:p>
        </p:txBody>
      </p:sp>
      <p:sp>
        <p:nvSpPr>
          <p:cNvPr id="4" name="文本占位符 3"/>
          <p:cNvSpPr>
            <a:spLocks noGrp="1"/>
          </p:cNvSpPr>
          <p:nvPr>
            <p:ph type="body" idx="10"/>
          </p:nvPr>
        </p:nvSpPr>
        <p:spPr/>
        <p:txBody>
          <a:bodyPr/>
          <a:lstStyle/>
          <a:p>
            <a:r>
              <a:rPr lang="zh-CN" altLang="en-US" dirty="0"/>
              <a:t>数据结构</a:t>
            </a:r>
          </a:p>
        </p:txBody>
      </p:sp>
      <mc:AlternateContent xmlns:mc="http://schemas.openxmlformats.org/markup-compatibility/2006" xmlns:a14="http://schemas.microsoft.com/office/drawing/2010/main">
        <mc:Choice Requires="a14">
          <p:sp>
            <p:nvSpPr>
              <p:cNvPr id="8" name="内容占位符 4">
                <a:extLst>
                  <a:ext uri="{FF2B5EF4-FFF2-40B4-BE49-F238E27FC236}">
                    <a16:creationId xmlns:a16="http://schemas.microsoft.com/office/drawing/2014/main" id="{8B65C46B-408F-2A6D-8831-37A57BB3E7C6}"/>
                  </a:ext>
                </a:extLst>
              </p:cNvPr>
              <p:cNvSpPr>
                <a:spLocks noGrp="1"/>
              </p:cNvSpPr>
              <p:nvPr>
                <p:ph idx="11"/>
              </p:nvPr>
            </p:nvSpPr>
            <p:spPr>
              <a:xfrm>
                <a:off x="584225" y="1349560"/>
                <a:ext cx="11055325" cy="5057775"/>
              </a:xfrm>
              <a:ln>
                <a:noFill/>
                <a:prstDash val="dash"/>
              </a:ln>
            </p:spPr>
            <p:txBody>
              <a:bodyPr>
                <a:noAutofit/>
              </a:bodyPr>
              <a:lstStyle/>
              <a:p>
                <a:pPr marL="514350" indent="-514350">
                  <a:lnSpc>
                    <a:spcPct val="110000"/>
                  </a:lnSpc>
                  <a:buFont typeface="+mj-lt"/>
                  <a:buAutoNum type="arabicPeriod"/>
                </a:pPr>
                <a:r>
                  <a:rPr lang="zh-CN" altLang="zh-CN" sz="2800" kern="100" dirty="0">
                    <a:effectLst/>
                    <a:latin typeface="Microsoft YaHei" panose="020B0503020204020204" pitchFamily="34" charset="-122"/>
                    <a:ea typeface="Microsoft YaHei" panose="020B0503020204020204" pitchFamily="34" charset="-122"/>
                    <a:cs typeface="Times New Roman" panose="02020603050405020304" pitchFamily="18" charset="0"/>
                  </a:rPr>
                  <a:t>根据输入数</a:t>
                </a:r>
                <a:r>
                  <a:rPr lang="zh-CN" altLang="zh-CN" sz="2800" kern="100" dirty="0">
                    <a:solidFill>
                      <a:srgbClr val="000000"/>
                    </a:solidFill>
                    <a:effectLst/>
                    <a:latin typeface="Microsoft YaHei" panose="020B0503020204020204" pitchFamily="34" charset="-122"/>
                    <a:ea typeface="Microsoft YaHei" panose="020B0503020204020204" pitchFamily="34" charset="-122"/>
                    <a:cs typeface="Times New Roman" panose="02020603050405020304" pitchFamily="18" charset="0"/>
                  </a:rPr>
                  <a:t>组长度确定</a:t>
                </a:r>
                <a:r>
                  <a:rPr lang="zh-CN" altLang="zh-CN" sz="2800" kern="100" dirty="0">
                    <a:solidFill>
                      <a:srgbClr val="00B050"/>
                    </a:solidFill>
                    <a:effectLst/>
                    <a:latin typeface="Microsoft YaHei" panose="020B0503020204020204" pitchFamily="34" charset="-122"/>
                    <a:ea typeface="Microsoft YaHei" panose="020B0503020204020204" pitchFamily="34" charset="-122"/>
                    <a:cs typeface="Times New Roman" panose="02020603050405020304" pitchFamily="18" charset="0"/>
                  </a:rPr>
                  <a:t>最小有序子序列长度</a:t>
                </a:r>
                <a:r>
                  <a:rPr lang="zh-CN" altLang="en-US" sz="2800" kern="100" dirty="0">
                    <a:solidFill>
                      <a:srgbClr val="00B050"/>
                    </a:solidFill>
                    <a:effectLst/>
                    <a:latin typeface="Microsoft YaHei" panose="020B0503020204020204" pitchFamily="34" charset="-122"/>
                    <a:ea typeface="Microsoft YaHei" panose="020B0503020204020204" pitchFamily="34" charset="-122"/>
                    <a:cs typeface="Times New Roman" panose="02020603050405020304" pitchFamily="18" charset="0"/>
                  </a:rPr>
                  <a:t> </a:t>
                </a:r>
                <a:r>
                  <a:rPr lang="en-US" altLang="zh-CN" sz="2800" kern="100" dirty="0" err="1">
                    <a:solidFill>
                      <a:srgbClr val="000000"/>
                    </a:solidFill>
                    <a:effectLst/>
                    <a:latin typeface="Microsoft YaHei" panose="020B0503020204020204" pitchFamily="34" charset="-122"/>
                    <a:ea typeface="Microsoft YaHei" panose="020B0503020204020204" pitchFamily="34" charset="-122"/>
                    <a:cs typeface="Times New Roman" panose="02020603050405020304" pitchFamily="18" charset="0"/>
                  </a:rPr>
                  <a:t>minRun</a:t>
                </a:r>
                <a:r>
                  <a:rPr lang="zh-CN" altLang="zh-CN" sz="2800" kern="100" dirty="0">
                    <a:solidFill>
                      <a:srgbClr val="000000"/>
                    </a:solidFill>
                    <a:effectLst/>
                    <a:latin typeface="Microsoft YaHei" panose="020B0503020204020204" pitchFamily="34" charset="-122"/>
                    <a:ea typeface="Microsoft YaHei" panose="020B0503020204020204" pitchFamily="34" charset="-122"/>
                    <a:cs typeface="Times New Roman" panose="02020603050405020304" pitchFamily="18" charset="0"/>
                  </a:rPr>
                  <a:t>。</a:t>
                </a:r>
                <a:endParaRPr lang="zh-CN" altLang="zh-CN" sz="28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p>
                <a:pPr marL="514350" indent="-514350">
                  <a:lnSpc>
                    <a:spcPct val="110000"/>
                  </a:lnSpc>
                  <a:buFont typeface="+mj-lt"/>
                  <a:buAutoNum type="arabicPeriod"/>
                </a:pPr>
                <a:r>
                  <a:rPr lang="zh-CN" altLang="en-US" sz="2800" kern="100" dirty="0">
                    <a:solidFill>
                      <a:srgbClr val="000000"/>
                    </a:solidFill>
                    <a:effectLst/>
                    <a:latin typeface="Microsoft YaHei" panose="020B0503020204020204" pitchFamily="34" charset="-122"/>
                    <a:ea typeface="Microsoft YaHei" panose="020B0503020204020204" pitchFamily="34" charset="-122"/>
                    <a:cs typeface="Times New Roman" panose="02020603050405020304" pitchFamily="18" charset="0"/>
                  </a:rPr>
                  <a:t>将数组</a:t>
                </a:r>
                <a:r>
                  <a:rPr lang="zh-CN" altLang="zh-CN" sz="2800" kern="100" dirty="0">
                    <a:solidFill>
                      <a:srgbClr val="000000"/>
                    </a:solidFill>
                    <a:effectLst/>
                    <a:latin typeface="Microsoft YaHei" panose="020B0503020204020204" pitchFamily="34" charset="-122"/>
                    <a:ea typeface="Microsoft YaHei" panose="020B0503020204020204" pitchFamily="34" charset="-122"/>
                    <a:cs typeface="Times New Roman" panose="02020603050405020304" pitchFamily="18" charset="0"/>
                  </a:rPr>
                  <a:t>划分成长度不小于</a:t>
                </a:r>
                <a:r>
                  <a:rPr lang="zh-CN" altLang="en-US" sz="2800" kern="100" dirty="0">
                    <a:solidFill>
                      <a:srgbClr val="000000"/>
                    </a:solidFill>
                    <a:effectLst/>
                    <a:latin typeface="Microsoft YaHei" panose="020B0503020204020204" pitchFamily="34" charset="-122"/>
                    <a:ea typeface="Microsoft YaHei" panose="020B0503020204020204" pitchFamily="34" charset="-122"/>
                    <a:cs typeface="Times New Roman" panose="02020603050405020304" pitchFamily="18" charset="0"/>
                  </a:rPr>
                  <a:t> </a:t>
                </a:r>
                <a:r>
                  <a:rPr lang="en-US" altLang="zh-CN" sz="2800" kern="100" dirty="0" err="1">
                    <a:solidFill>
                      <a:srgbClr val="000000"/>
                    </a:solidFill>
                    <a:effectLst/>
                    <a:latin typeface="Microsoft YaHei" panose="020B0503020204020204" pitchFamily="34" charset="-122"/>
                    <a:ea typeface="Microsoft YaHei" panose="020B0503020204020204" pitchFamily="34" charset="-122"/>
                    <a:cs typeface="Times New Roman" panose="02020603050405020304" pitchFamily="18" charset="0"/>
                  </a:rPr>
                  <a:t>minRun</a:t>
                </a:r>
                <a:r>
                  <a:rPr lang="zh-CN" altLang="en-US" sz="2800" kern="100" dirty="0">
                    <a:solidFill>
                      <a:srgbClr val="000000"/>
                    </a:solidFill>
                    <a:effectLst/>
                    <a:latin typeface="Microsoft YaHei" panose="020B0503020204020204" pitchFamily="34" charset="-122"/>
                    <a:ea typeface="Microsoft YaHei" panose="020B0503020204020204" pitchFamily="34" charset="-122"/>
                    <a:cs typeface="Times New Roman" panose="02020603050405020304" pitchFamily="18" charset="0"/>
                  </a:rPr>
                  <a:t> </a:t>
                </a:r>
                <a:r>
                  <a:rPr lang="zh-CN" altLang="zh-CN" sz="2800" kern="100" dirty="0">
                    <a:solidFill>
                      <a:srgbClr val="000000"/>
                    </a:solidFill>
                    <a:effectLst/>
                    <a:latin typeface="Microsoft YaHei" panose="020B0503020204020204" pitchFamily="34" charset="-122"/>
                    <a:ea typeface="Microsoft YaHei" panose="020B0503020204020204" pitchFamily="34" charset="-122"/>
                    <a:cs typeface="Times New Roman" panose="02020603050405020304" pitchFamily="18" charset="0"/>
                  </a:rPr>
                  <a:t>的非递减或严格递减的连续子序列，即</a:t>
                </a:r>
                <a:r>
                  <a:rPr lang="zh-CN" altLang="en-US" sz="2800" kern="100" dirty="0">
                    <a:solidFill>
                      <a:srgbClr val="000000"/>
                    </a:solidFill>
                    <a:effectLst/>
                    <a:latin typeface="Microsoft YaHei" panose="020B0503020204020204" pitchFamily="34" charset="-122"/>
                    <a:ea typeface="Microsoft YaHei" panose="020B0503020204020204" pitchFamily="34" charset="-122"/>
                    <a:cs typeface="Times New Roman" panose="02020603050405020304" pitchFamily="18" charset="0"/>
                  </a:rPr>
                  <a:t> </a:t>
                </a:r>
                <a:r>
                  <a:rPr lang="en-US" altLang="zh-CN" sz="2800" kern="100" dirty="0">
                    <a:solidFill>
                      <a:srgbClr val="000000"/>
                    </a:solidFill>
                    <a:effectLst/>
                    <a:latin typeface="Microsoft YaHei" panose="020B0503020204020204" pitchFamily="34" charset="-122"/>
                    <a:ea typeface="Microsoft YaHei" panose="020B0503020204020204" pitchFamily="34" charset="-122"/>
                    <a:cs typeface="Times New Roman" panose="02020603050405020304" pitchFamily="18" charset="0"/>
                  </a:rPr>
                  <a:t>run</a:t>
                </a:r>
                <a:r>
                  <a:rPr lang="zh-CN" altLang="zh-CN" sz="2800" kern="100" dirty="0">
                    <a:solidFill>
                      <a:srgbClr val="000000"/>
                    </a:solidFill>
                    <a:effectLst/>
                    <a:latin typeface="Microsoft YaHei" panose="020B0503020204020204" pitchFamily="34" charset="-122"/>
                    <a:ea typeface="Microsoft YaHei" panose="020B0503020204020204" pitchFamily="34" charset="-122"/>
                    <a:cs typeface="Times New Roman" panose="02020603050405020304" pitchFamily="18" charset="0"/>
                  </a:rPr>
                  <a:t>。</a:t>
                </a:r>
                <a:r>
                  <a:rPr lang="zh-CN" altLang="en-US" sz="2800" kern="100" dirty="0">
                    <a:solidFill>
                      <a:srgbClr val="000000"/>
                    </a:solidFill>
                    <a:effectLst/>
                    <a:latin typeface="Microsoft YaHei" panose="020B0503020204020204" pitchFamily="34" charset="-122"/>
                    <a:ea typeface="Microsoft YaHei" panose="020B0503020204020204" pitchFamily="34" charset="-122"/>
                    <a:cs typeface="Times New Roman" panose="02020603050405020304" pitchFamily="18" charset="0"/>
                  </a:rPr>
                  <a:t>不足 </a:t>
                </a:r>
                <a:r>
                  <a:rPr lang="en-US" altLang="zh-CN" sz="2800" kern="100" dirty="0" err="1">
                    <a:solidFill>
                      <a:srgbClr val="000000"/>
                    </a:solidFill>
                    <a:effectLst/>
                    <a:latin typeface="Microsoft YaHei" panose="020B0503020204020204" pitchFamily="34" charset="-122"/>
                    <a:ea typeface="Microsoft YaHei" panose="020B0503020204020204" pitchFamily="34" charset="-122"/>
                    <a:cs typeface="Times New Roman" panose="02020603050405020304" pitchFamily="18" charset="0"/>
                  </a:rPr>
                  <a:t>minRun</a:t>
                </a:r>
                <a:r>
                  <a:rPr lang="zh-CN" altLang="en-US" sz="2800" kern="100" dirty="0">
                    <a:solidFill>
                      <a:srgbClr val="000000"/>
                    </a:solidFill>
                    <a:effectLst/>
                    <a:latin typeface="Microsoft YaHei" panose="020B0503020204020204" pitchFamily="34" charset="-122"/>
                    <a:ea typeface="Microsoft YaHei" panose="020B0503020204020204" pitchFamily="34" charset="-122"/>
                    <a:cs typeface="Times New Roman" panose="02020603050405020304" pitchFamily="18" charset="0"/>
                  </a:rPr>
                  <a:t> 的使用</a:t>
                </a:r>
                <a:r>
                  <a:rPr lang="zh-CN" altLang="en-US" sz="2800" kern="100" dirty="0">
                    <a:solidFill>
                      <a:srgbClr val="00B0F0"/>
                    </a:solidFill>
                    <a:effectLst/>
                    <a:latin typeface="Microsoft YaHei" panose="020B0503020204020204" pitchFamily="34" charset="-122"/>
                    <a:ea typeface="Microsoft YaHei" panose="020B0503020204020204" pitchFamily="34" charset="-122"/>
                    <a:cs typeface="Times New Roman" panose="02020603050405020304" pitchFamily="18" charset="0"/>
                  </a:rPr>
                  <a:t>插入排序</a:t>
                </a:r>
                <a:r>
                  <a:rPr lang="zh-CN" altLang="en-US" sz="2800" kern="100" dirty="0">
                    <a:solidFill>
                      <a:srgbClr val="000000"/>
                    </a:solidFill>
                    <a:effectLst/>
                    <a:latin typeface="Microsoft YaHei" panose="020B0503020204020204" pitchFamily="34" charset="-122"/>
                    <a:ea typeface="Microsoft YaHei" panose="020B0503020204020204" pitchFamily="34" charset="-122"/>
                    <a:cs typeface="Times New Roman" panose="02020603050405020304" pitchFamily="18" charset="0"/>
                  </a:rPr>
                  <a:t>补足。</a:t>
                </a:r>
                <a:r>
                  <a:rPr lang="zh-CN" altLang="zh-CN" sz="2800" kern="100" dirty="0">
                    <a:solidFill>
                      <a:srgbClr val="000000"/>
                    </a:solidFill>
                    <a:effectLst/>
                    <a:latin typeface="Microsoft YaHei" panose="020B0503020204020204" pitchFamily="34" charset="-122"/>
                    <a:ea typeface="Microsoft YaHei" panose="020B0503020204020204" pitchFamily="34" charset="-122"/>
                    <a:cs typeface="Times New Roman" panose="02020603050405020304" pitchFamily="18" charset="0"/>
                  </a:rPr>
                  <a:t>如果得到的</a:t>
                </a:r>
                <a:r>
                  <a:rPr lang="zh-CN" altLang="en-US" sz="2800" kern="100" dirty="0">
                    <a:solidFill>
                      <a:srgbClr val="000000"/>
                    </a:solidFill>
                    <a:effectLst/>
                    <a:latin typeface="Microsoft YaHei" panose="020B0503020204020204" pitchFamily="34" charset="-122"/>
                    <a:ea typeface="Microsoft YaHei" panose="020B0503020204020204" pitchFamily="34" charset="-122"/>
                    <a:cs typeface="Times New Roman" panose="02020603050405020304" pitchFamily="18" charset="0"/>
                  </a:rPr>
                  <a:t> </a:t>
                </a:r>
                <a:r>
                  <a:rPr lang="en-US" altLang="zh-CN" sz="2800" kern="100" dirty="0">
                    <a:solidFill>
                      <a:srgbClr val="000000"/>
                    </a:solidFill>
                    <a:effectLst/>
                    <a:latin typeface="Microsoft YaHei" panose="020B0503020204020204" pitchFamily="34" charset="-122"/>
                    <a:ea typeface="Microsoft YaHei" panose="020B0503020204020204" pitchFamily="34" charset="-122"/>
                    <a:cs typeface="Times New Roman" panose="02020603050405020304" pitchFamily="18" charset="0"/>
                  </a:rPr>
                  <a:t>run</a:t>
                </a:r>
                <a:r>
                  <a:rPr lang="zh-CN" altLang="en-US" sz="2800" kern="100" dirty="0">
                    <a:solidFill>
                      <a:srgbClr val="000000"/>
                    </a:solidFill>
                    <a:effectLst/>
                    <a:latin typeface="Microsoft YaHei" panose="020B0503020204020204" pitchFamily="34" charset="-122"/>
                    <a:ea typeface="Microsoft YaHei" panose="020B0503020204020204" pitchFamily="34" charset="-122"/>
                    <a:cs typeface="Times New Roman" panose="02020603050405020304" pitchFamily="18" charset="0"/>
                  </a:rPr>
                  <a:t> </a:t>
                </a:r>
                <a:r>
                  <a:rPr lang="zh-CN" altLang="zh-CN" sz="2800" kern="100" dirty="0">
                    <a:solidFill>
                      <a:srgbClr val="000000"/>
                    </a:solidFill>
                    <a:effectLst/>
                    <a:latin typeface="Microsoft YaHei" panose="020B0503020204020204" pitchFamily="34" charset="-122"/>
                    <a:ea typeface="Microsoft YaHei" panose="020B0503020204020204" pitchFamily="34" charset="-122"/>
                    <a:cs typeface="Times New Roman" panose="02020603050405020304" pitchFamily="18" charset="0"/>
                  </a:rPr>
                  <a:t>为严格递减的子序列，则将其进行翻转反序（即首尾两两交换）。</a:t>
                </a:r>
                <a:endParaRPr lang="en-US" altLang="zh-CN" sz="2800" kern="100" dirty="0">
                  <a:solidFill>
                    <a:srgbClr val="000000"/>
                  </a:solidFill>
                  <a:effectLst/>
                  <a:latin typeface="Microsoft YaHei" panose="020B0503020204020204" pitchFamily="34" charset="-122"/>
                  <a:ea typeface="Microsoft YaHei" panose="020B0503020204020204" pitchFamily="34" charset="-122"/>
                  <a:cs typeface="Times New Roman" panose="02020603050405020304" pitchFamily="18" charset="0"/>
                </a:endParaRPr>
              </a:p>
              <a:p>
                <a:pPr marL="514350" indent="-514350">
                  <a:lnSpc>
                    <a:spcPct val="110000"/>
                  </a:lnSpc>
                  <a:buFont typeface="+mj-lt"/>
                  <a:buAutoNum type="arabicPeriod"/>
                </a:pPr>
                <a:r>
                  <a:rPr lang="zh-CN" altLang="en-US" sz="2800" kern="100" dirty="0">
                    <a:solidFill>
                      <a:srgbClr val="000000"/>
                    </a:solidFill>
                    <a:effectLst/>
                    <a:latin typeface="Microsoft YaHei" panose="020B0503020204020204" pitchFamily="34" charset="-122"/>
                    <a:ea typeface="Microsoft YaHei" panose="020B0503020204020204" pitchFamily="34" charset="-122"/>
                    <a:cs typeface="Times New Roman" panose="02020603050405020304" pitchFamily="18" charset="0"/>
                  </a:rPr>
                  <a:t>对 </a:t>
                </a:r>
                <a:r>
                  <a:rPr lang="en-US" altLang="zh-CN" sz="2800" kern="100" dirty="0">
                    <a:solidFill>
                      <a:srgbClr val="000000"/>
                    </a:solidFill>
                    <a:effectLst/>
                    <a:latin typeface="Microsoft YaHei" panose="020B0503020204020204" pitchFamily="34" charset="-122"/>
                    <a:ea typeface="Microsoft YaHei" panose="020B0503020204020204" pitchFamily="34" charset="-122"/>
                    <a:cs typeface="Times New Roman" panose="02020603050405020304" pitchFamily="18" charset="0"/>
                  </a:rPr>
                  <a:t>run</a:t>
                </a:r>
                <a:r>
                  <a:rPr lang="zh-CN" altLang="en-US" sz="2800" kern="100" dirty="0">
                    <a:solidFill>
                      <a:srgbClr val="000000"/>
                    </a:solidFill>
                    <a:effectLst/>
                    <a:latin typeface="Microsoft YaHei" panose="020B0503020204020204" pitchFamily="34" charset="-122"/>
                    <a:ea typeface="Microsoft YaHei" panose="020B0503020204020204" pitchFamily="34" charset="-122"/>
                    <a:cs typeface="Times New Roman" panose="02020603050405020304" pitchFamily="18" charset="0"/>
                  </a:rPr>
                  <a:t> 进行合并。用</a:t>
                </a:r>
                <a:r>
                  <a:rPr lang="zh-CN" altLang="en-US" sz="2800" kern="100" dirty="0">
                    <a:solidFill>
                      <a:srgbClr val="C00000"/>
                    </a:solidFill>
                    <a:effectLst/>
                    <a:latin typeface="Microsoft YaHei" panose="020B0503020204020204" pitchFamily="34" charset="-122"/>
                    <a:ea typeface="Microsoft YaHei" panose="020B0503020204020204" pitchFamily="34" charset="-122"/>
                    <a:cs typeface="Times New Roman" panose="02020603050405020304" pitchFamily="18" charset="0"/>
                  </a:rPr>
                  <a:t>栈</a:t>
                </a:r>
                <a:r>
                  <a:rPr lang="zh-CN" altLang="en-US" sz="2800" kern="100" dirty="0">
                    <a:solidFill>
                      <a:srgbClr val="000000"/>
                    </a:solidFill>
                    <a:effectLst/>
                    <a:latin typeface="Microsoft YaHei" panose="020B0503020204020204" pitchFamily="34" charset="-122"/>
                    <a:ea typeface="Microsoft YaHei" panose="020B0503020204020204" pitchFamily="34" charset="-122"/>
                    <a:cs typeface="Times New Roman" panose="02020603050405020304" pitchFamily="18" charset="0"/>
                  </a:rPr>
                  <a:t>来依次存储 </a:t>
                </a:r>
                <a:r>
                  <a:rPr lang="en-US" altLang="zh-CN" sz="2800" kern="100" dirty="0">
                    <a:solidFill>
                      <a:srgbClr val="000000"/>
                    </a:solidFill>
                    <a:effectLst/>
                    <a:latin typeface="Microsoft YaHei" panose="020B0503020204020204" pitchFamily="34" charset="-122"/>
                    <a:ea typeface="Microsoft YaHei" panose="020B0503020204020204" pitchFamily="34" charset="-122"/>
                    <a:cs typeface="Times New Roman" panose="02020603050405020304" pitchFamily="18" charset="0"/>
                  </a:rPr>
                  <a:t>run</a:t>
                </a:r>
                <a:r>
                  <a:rPr lang="zh-CN" altLang="en-US" sz="2800" kern="100" dirty="0">
                    <a:solidFill>
                      <a:srgbClr val="000000"/>
                    </a:solidFill>
                    <a:effectLst/>
                    <a:latin typeface="Microsoft YaHei" panose="020B0503020204020204" pitchFamily="34" charset="-122"/>
                    <a:ea typeface="Microsoft YaHei" panose="020B0503020204020204" pitchFamily="34" charset="-122"/>
                    <a:cs typeface="Times New Roman" panose="02020603050405020304" pitchFamily="18" charset="0"/>
                  </a:rPr>
                  <a:t>，要求栈中</a:t>
                </a:r>
                <a:r>
                  <a:rPr lang="zh-CN" altLang="en-US" sz="2800" kern="100" dirty="0">
                    <a:solidFill>
                      <a:srgbClr val="009999"/>
                    </a:solidFill>
                    <a:effectLst/>
                    <a:latin typeface="Microsoft YaHei" panose="020B0503020204020204" pitchFamily="34" charset="-122"/>
                    <a:ea typeface="Microsoft YaHei" panose="020B0503020204020204" pitchFamily="34" charset="-122"/>
                    <a:cs typeface="Times New Roman" panose="02020603050405020304" pitchFamily="18" charset="0"/>
                  </a:rPr>
                  <a:t>任意三个连续的 </a:t>
                </a:r>
                <a:r>
                  <a:rPr lang="en-US" altLang="zh-CN" sz="2800" kern="100" dirty="0">
                    <a:solidFill>
                      <a:srgbClr val="009999"/>
                    </a:solidFill>
                    <a:effectLst/>
                    <a:latin typeface="Microsoft YaHei" panose="020B0503020204020204" pitchFamily="34" charset="-122"/>
                    <a:ea typeface="Microsoft YaHei" panose="020B0503020204020204" pitchFamily="34" charset="-122"/>
                    <a:cs typeface="Times New Roman" panose="02020603050405020304" pitchFamily="18" charset="0"/>
                  </a:rPr>
                  <a:t>run</a:t>
                </a:r>
                <a:r>
                  <a:rPr lang="zh-CN" altLang="en-US" sz="2800" kern="100" dirty="0">
                    <a:solidFill>
                      <a:srgbClr val="000000"/>
                    </a:solidFill>
                    <a:latin typeface="Microsoft YaHei" panose="020B0503020204020204" pitchFamily="34" charset="-122"/>
                    <a:ea typeface="Microsoft YaHei" panose="020B0503020204020204" pitchFamily="34" charset="-122"/>
                    <a:cs typeface="Times New Roman" panose="02020603050405020304" pitchFamily="18" charset="0"/>
                  </a:rPr>
                  <a:t>，</a:t>
                </a:r>
                <a14:m>
                  <m:oMath xmlns:m="http://schemas.openxmlformats.org/officeDocument/2006/math">
                    <m:sSub>
                      <m:sSubPr>
                        <m:ctrlPr>
                          <a:rPr lang="en-US" altLang="zh-CN" sz="2800" b="0" i="1" kern="100" smtClean="0">
                            <a:solidFill>
                              <a:srgbClr val="000000"/>
                            </a:solidFill>
                            <a:effectLst/>
                            <a:latin typeface="Cambria Math" panose="02040503050406030204" pitchFamily="18" charset="0"/>
                            <a:ea typeface="Microsoft YaHei" panose="020B0503020204020204" pitchFamily="34" charset="-122"/>
                            <a:cs typeface="Times New Roman" panose="02020603050405020304" pitchFamily="18" charset="0"/>
                          </a:rPr>
                        </m:ctrlPr>
                      </m:sSubPr>
                      <m:e>
                        <m:r>
                          <a:rPr lang="en-US" altLang="zh-CN" sz="2800" b="0" i="1" kern="100" smtClean="0">
                            <a:solidFill>
                              <a:srgbClr val="000000"/>
                            </a:solidFill>
                            <a:latin typeface="Cambria Math" panose="02040503050406030204" pitchFamily="18" charset="0"/>
                            <a:ea typeface="Microsoft YaHei" panose="020B0503020204020204" pitchFamily="34" charset="-122"/>
                            <a:cs typeface="Times New Roman" panose="02020603050405020304" pitchFamily="18" charset="0"/>
                          </a:rPr>
                          <m:t>𝑆</m:t>
                        </m:r>
                      </m:e>
                      <m:sub>
                        <m:r>
                          <a:rPr lang="en-US" altLang="zh-CN" sz="2800" b="0" i="1" kern="100" smtClean="0">
                            <a:solidFill>
                              <a:srgbClr val="000000"/>
                            </a:solidFill>
                            <a:latin typeface="Cambria Math" panose="02040503050406030204" pitchFamily="18" charset="0"/>
                            <a:ea typeface="Microsoft YaHei" panose="020B0503020204020204" pitchFamily="34" charset="-122"/>
                            <a:cs typeface="Times New Roman" panose="02020603050405020304" pitchFamily="18" charset="0"/>
                          </a:rPr>
                          <m:t>𝑥</m:t>
                        </m:r>
                      </m:sub>
                    </m:sSub>
                    <m:r>
                      <a:rPr lang="zh-CN" altLang="en-US" sz="2800" b="0" i="1" kern="100" smtClean="0">
                        <a:solidFill>
                          <a:srgbClr val="000000"/>
                        </a:solidFill>
                        <a:latin typeface="Cambria Math" panose="02040503050406030204" pitchFamily="18" charset="0"/>
                        <a:ea typeface="Microsoft YaHei" panose="020B0503020204020204" pitchFamily="34" charset="-122"/>
                        <a:cs typeface="Times New Roman" panose="02020603050405020304" pitchFamily="18" charset="0"/>
                      </a:rPr>
                      <m:t>、</m:t>
                    </m:r>
                    <m:sSub>
                      <m:sSubPr>
                        <m:ctrlPr>
                          <a:rPr lang="en-US" altLang="zh-CN" sz="2800" b="0" i="1" kern="100" smtClean="0">
                            <a:solidFill>
                              <a:srgbClr val="000000"/>
                            </a:solidFill>
                            <a:latin typeface="Cambria Math" panose="02040503050406030204" pitchFamily="18" charset="0"/>
                            <a:ea typeface="Microsoft YaHei" panose="020B0503020204020204" pitchFamily="34" charset="-122"/>
                            <a:cs typeface="Times New Roman" panose="02020603050405020304" pitchFamily="18" charset="0"/>
                          </a:rPr>
                        </m:ctrlPr>
                      </m:sSubPr>
                      <m:e>
                        <m:r>
                          <a:rPr lang="en-US" altLang="zh-CN" sz="2800" b="0" i="1" kern="100" smtClean="0">
                            <a:solidFill>
                              <a:srgbClr val="000000"/>
                            </a:solidFill>
                            <a:latin typeface="Cambria Math" panose="02040503050406030204" pitchFamily="18" charset="0"/>
                            <a:ea typeface="Microsoft YaHei" panose="020B0503020204020204" pitchFamily="34" charset="-122"/>
                            <a:cs typeface="Times New Roman" panose="02020603050405020304" pitchFamily="18" charset="0"/>
                          </a:rPr>
                          <m:t>𝑆</m:t>
                        </m:r>
                      </m:e>
                      <m:sub>
                        <m:r>
                          <a:rPr lang="en-US" altLang="zh-CN" sz="2800" b="0" i="1" kern="100" smtClean="0">
                            <a:solidFill>
                              <a:srgbClr val="000000"/>
                            </a:solidFill>
                            <a:latin typeface="Cambria Math" panose="02040503050406030204" pitchFamily="18" charset="0"/>
                            <a:ea typeface="Microsoft YaHei" panose="020B0503020204020204" pitchFamily="34" charset="-122"/>
                            <a:cs typeface="Times New Roman" panose="02020603050405020304" pitchFamily="18" charset="0"/>
                          </a:rPr>
                          <m:t>𝑥</m:t>
                        </m:r>
                        <m:r>
                          <a:rPr lang="en-US" altLang="zh-CN" sz="2800" b="0" i="1" kern="100" smtClean="0">
                            <a:solidFill>
                              <a:srgbClr val="000000"/>
                            </a:solidFill>
                            <a:latin typeface="Cambria Math" panose="02040503050406030204" pitchFamily="18" charset="0"/>
                            <a:ea typeface="Microsoft YaHei" panose="020B0503020204020204" pitchFamily="34" charset="-122"/>
                            <a:cs typeface="Times New Roman" panose="02020603050405020304" pitchFamily="18" charset="0"/>
                          </a:rPr>
                          <m:t>+1</m:t>
                        </m:r>
                      </m:sub>
                    </m:sSub>
                    <m:r>
                      <a:rPr lang="zh-CN" altLang="en-US" sz="2800" b="0" i="0" kern="100" smtClean="0">
                        <a:solidFill>
                          <a:srgbClr val="000000"/>
                        </a:solidFill>
                        <a:latin typeface="Cambria Math" panose="02040503050406030204" pitchFamily="18" charset="0"/>
                        <a:ea typeface="Microsoft YaHei" panose="020B0503020204020204" pitchFamily="34" charset="-122"/>
                        <a:cs typeface="Times New Roman" panose="02020603050405020304" pitchFamily="18" charset="0"/>
                      </a:rPr>
                      <m:t>、</m:t>
                    </m:r>
                    <m:sSub>
                      <m:sSubPr>
                        <m:ctrlPr>
                          <a:rPr lang="en-US" altLang="zh-CN" sz="2800" b="0" i="1" kern="100" smtClean="0">
                            <a:solidFill>
                              <a:srgbClr val="000000"/>
                            </a:solidFill>
                            <a:latin typeface="Cambria Math" panose="02040503050406030204" pitchFamily="18" charset="0"/>
                            <a:ea typeface="Microsoft YaHei" panose="020B0503020204020204" pitchFamily="34" charset="-122"/>
                            <a:cs typeface="Times New Roman" panose="02020603050405020304" pitchFamily="18" charset="0"/>
                          </a:rPr>
                        </m:ctrlPr>
                      </m:sSubPr>
                      <m:e>
                        <m:r>
                          <a:rPr lang="en-US" altLang="zh-CN" sz="2800" b="0" i="1" kern="100" smtClean="0">
                            <a:solidFill>
                              <a:srgbClr val="000000"/>
                            </a:solidFill>
                            <a:latin typeface="Cambria Math" panose="02040503050406030204" pitchFamily="18" charset="0"/>
                            <a:ea typeface="Microsoft YaHei" panose="020B0503020204020204" pitchFamily="34" charset="-122"/>
                            <a:cs typeface="Times New Roman" panose="02020603050405020304" pitchFamily="18" charset="0"/>
                          </a:rPr>
                          <m:t>𝑆</m:t>
                        </m:r>
                      </m:e>
                      <m:sub>
                        <m:r>
                          <a:rPr lang="en-US" altLang="zh-CN" sz="2800" b="0" i="1" kern="100" smtClean="0">
                            <a:solidFill>
                              <a:srgbClr val="000000"/>
                            </a:solidFill>
                            <a:latin typeface="Cambria Math" panose="02040503050406030204" pitchFamily="18" charset="0"/>
                            <a:ea typeface="Microsoft YaHei" panose="020B0503020204020204" pitchFamily="34" charset="-122"/>
                            <a:cs typeface="Times New Roman" panose="02020603050405020304" pitchFamily="18" charset="0"/>
                          </a:rPr>
                          <m:t>𝑥</m:t>
                        </m:r>
                        <m:r>
                          <a:rPr lang="en-US" altLang="zh-CN" sz="2800" b="0" i="1" kern="100" smtClean="0">
                            <a:solidFill>
                              <a:srgbClr val="000000"/>
                            </a:solidFill>
                            <a:latin typeface="Cambria Math" panose="02040503050406030204" pitchFamily="18" charset="0"/>
                            <a:ea typeface="Microsoft YaHei" panose="020B0503020204020204" pitchFamily="34" charset="-122"/>
                            <a:cs typeface="Times New Roman" panose="02020603050405020304" pitchFamily="18" charset="0"/>
                          </a:rPr>
                          <m:t>+2</m:t>
                        </m:r>
                      </m:sub>
                    </m:sSub>
                  </m:oMath>
                </a14:m>
                <a:r>
                  <a:rPr lang="zh-CN" altLang="en-US" sz="2800" i="1" dirty="0">
                    <a:latin typeface="Microsoft YaHei" panose="020B0503020204020204" pitchFamily="34" charset="-122"/>
                    <a:ea typeface="Microsoft YaHei" panose="020B0503020204020204" pitchFamily="34" charset="-122"/>
                  </a:rPr>
                  <a:t> </a:t>
                </a:r>
                <a:r>
                  <a:rPr lang="zh-CN" altLang="en-US" sz="2800" dirty="0">
                    <a:latin typeface="Microsoft YaHei" panose="020B0503020204020204" pitchFamily="34" charset="-122"/>
                    <a:ea typeface="Microsoft YaHei" panose="020B0503020204020204" pitchFamily="34" charset="-122"/>
                  </a:rPr>
                  <a:t>的长度满足限制</a:t>
                </a:r>
                <a:endParaRPr lang="en-US" altLang="zh-CN" sz="2800" dirty="0">
                  <a:latin typeface="Microsoft YaHei" panose="020B0503020204020204" pitchFamily="34" charset="-122"/>
                  <a:ea typeface="Microsoft YaHei" panose="020B0503020204020204" pitchFamily="34" charset="-122"/>
                </a:endParaRPr>
              </a:p>
              <a:p>
                <a:pPr marL="1200150" lvl="1" indent="-742950">
                  <a:lnSpc>
                    <a:spcPct val="110000"/>
                  </a:lnSpc>
                  <a:buFont typeface="+mj-ea"/>
                  <a:buAutoNum type="circleNumDbPlain"/>
                </a:pPr>
                <a14:m>
                  <m:oMath xmlns:m="http://schemas.openxmlformats.org/officeDocument/2006/math">
                    <m:d>
                      <m:dPr>
                        <m:begChr m:val="|"/>
                        <m:endChr m:val="|"/>
                        <m:ctrlPr>
                          <a:rPr lang="en-US" altLang="zh-CN" sz="2400" b="0" i="1" smtClean="0">
                            <a:latin typeface="Cambria Math" panose="02040503050406030204" pitchFamily="18" charset="0"/>
                            <a:ea typeface="Microsoft YaHei" panose="020B0503020204020204" pitchFamily="34" charset="-122"/>
                          </a:rPr>
                        </m:ctrlPr>
                      </m:dPr>
                      <m:e>
                        <m:sSub>
                          <m:sSubPr>
                            <m:ctrlPr>
                              <a:rPr lang="en-US" altLang="zh-CN" sz="2400" b="0" i="1" smtClean="0">
                                <a:latin typeface="Cambria Math" panose="02040503050406030204" pitchFamily="18" charset="0"/>
                                <a:ea typeface="Microsoft YaHei" panose="020B0503020204020204" pitchFamily="34" charset="-122"/>
                              </a:rPr>
                            </m:ctrlPr>
                          </m:sSubPr>
                          <m:e>
                            <m:r>
                              <a:rPr lang="en-US" altLang="zh-CN" sz="2400" b="0" i="1" smtClean="0">
                                <a:latin typeface="Cambria Math" panose="02040503050406030204" pitchFamily="18" charset="0"/>
                                <a:ea typeface="Microsoft YaHei" panose="020B0503020204020204" pitchFamily="34" charset="-122"/>
                              </a:rPr>
                              <m:t>𝑆</m:t>
                            </m:r>
                          </m:e>
                          <m:sub>
                            <m:r>
                              <a:rPr lang="en-US" altLang="zh-CN" sz="2400" b="0" i="1" smtClean="0">
                                <a:latin typeface="Cambria Math" panose="02040503050406030204" pitchFamily="18" charset="0"/>
                                <a:ea typeface="Microsoft YaHei" panose="020B0503020204020204" pitchFamily="34" charset="-122"/>
                              </a:rPr>
                              <m:t>𝑥</m:t>
                            </m:r>
                            <m:r>
                              <a:rPr lang="en-US" altLang="zh-CN" sz="2400" b="0" i="1" smtClean="0">
                                <a:latin typeface="Cambria Math" panose="02040503050406030204" pitchFamily="18" charset="0"/>
                                <a:ea typeface="Microsoft YaHei" panose="020B0503020204020204" pitchFamily="34" charset="-122"/>
                              </a:rPr>
                              <m:t>+2</m:t>
                            </m:r>
                          </m:sub>
                        </m:sSub>
                      </m:e>
                    </m:d>
                    <m:r>
                      <a:rPr lang="en-US" altLang="zh-CN" sz="2400" b="0" i="1" smtClean="0">
                        <a:latin typeface="Cambria Math" panose="02040503050406030204" pitchFamily="18" charset="0"/>
                        <a:ea typeface="Microsoft YaHei" panose="020B0503020204020204" pitchFamily="34" charset="-122"/>
                      </a:rPr>
                      <m:t>&gt;</m:t>
                    </m:r>
                    <m:d>
                      <m:dPr>
                        <m:begChr m:val="|"/>
                        <m:endChr m:val="|"/>
                        <m:ctrlPr>
                          <a:rPr lang="en-US" altLang="zh-CN" sz="2400" b="0" i="1" smtClean="0">
                            <a:latin typeface="Cambria Math" panose="02040503050406030204" pitchFamily="18" charset="0"/>
                            <a:ea typeface="Microsoft YaHei" panose="020B0503020204020204" pitchFamily="34" charset="-122"/>
                          </a:rPr>
                        </m:ctrlPr>
                      </m:dPr>
                      <m:e>
                        <m:sSub>
                          <m:sSubPr>
                            <m:ctrlPr>
                              <a:rPr lang="en-US" altLang="zh-CN" sz="2400" b="0" i="1" smtClean="0">
                                <a:latin typeface="Cambria Math" panose="02040503050406030204" pitchFamily="18" charset="0"/>
                                <a:ea typeface="Microsoft YaHei" panose="020B0503020204020204" pitchFamily="34" charset="-122"/>
                              </a:rPr>
                            </m:ctrlPr>
                          </m:sSubPr>
                          <m:e>
                            <m:r>
                              <a:rPr lang="en-US" altLang="zh-CN" sz="2400" b="0" i="1" smtClean="0">
                                <a:latin typeface="Cambria Math" panose="02040503050406030204" pitchFamily="18" charset="0"/>
                                <a:ea typeface="Microsoft YaHei" panose="020B0503020204020204" pitchFamily="34" charset="-122"/>
                              </a:rPr>
                              <m:t>𝑆</m:t>
                            </m:r>
                          </m:e>
                          <m:sub>
                            <m:r>
                              <a:rPr lang="en-US" altLang="zh-CN" sz="2400" b="0" i="1" smtClean="0">
                                <a:latin typeface="Cambria Math" panose="02040503050406030204" pitchFamily="18" charset="0"/>
                                <a:ea typeface="Microsoft YaHei" panose="020B0503020204020204" pitchFamily="34" charset="-122"/>
                              </a:rPr>
                              <m:t>𝑥</m:t>
                            </m:r>
                            <m:r>
                              <a:rPr lang="en-US" altLang="zh-CN" sz="2400" b="0" i="1" smtClean="0">
                                <a:latin typeface="Cambria Math" panose="02040503050406030204" pitchFamily="18" charset="0"/>
                                <a:ea typeface="Microsoft YaHei" panose="020B0503020204020204" pitchFamily="34" charset="-122"/>
                              </a:rPr>
                              <m:t>+1</m:t>
                            </m:r>
                          </m:sub>
                        </m:sSub>
                      </m:e>
                    </m:d>
                    <m:r>
                      <a:rPr lang="en-US" altLang="zh-CN" sz="2400" b="0" i="1" smtClean="0">
                        <a:latin typeface="Cambria Math" panose="02040503050406030204" pitchFamily="18" charset="0"/>
                        <a:ea typeface="Microsoft YaHei" panose="020B0503020204020204" pitchFamily="34" charset="-122"/>
                      </a:rPr>
                      <m:t>+</m:t>
                    </m:r>
                    <m:d>
                      <m:dPr>
                        <m:begChr m:val="|"/>
                        <m:endChr m:val="|"/>
                        <m:ctrlPr>
                          <a:rPr lang="en-US" altLang="zh-CN" sz="2400" b="0" i="1" smtClean="0">
                            <a:latin typeface="Cambria Math" panose="02040503050406030204" pitchFamily="18" charset="0"/>
                            <a:ea typeface="Microsoft YaHei" panose="020B0503020204020204" pitchFamily="34" charset="-122"/>
                          </a:rPr>
                        </m:ctrlPr>
                      </m:dPr>
                      <m:e>
                        <m:sSub>
                          <m:sSubPr>
                            <m:ctrlPr>
                              <a:rPr lang="en-US" altLang="zh-CN" sz="2400" b="0" i="1" smtClean="0">
                                <a:latin typeface="Cambria Math" panose="02040503050406030204" pitchFamily="18" charset="0"/>
                                <a:ea typeface="Microsoft YaHei" panose="020B0503020204020204" pitchFamily="34" charset="-122"/>
                              </a:rPr>
                            </m:ctrlPr>
                          </m:sSubPr>
                          <m:e>
                            <m:r>
                              <a:rPr lang="en-US" altLang="zh-CN" sz="2400" b="0" i="1" smtClean="0">
                                <a:latin typeface="Cambria Math" panose="02040503050406030204" pitchFamily="18" charset="0"/>
                                <a:ea typeface="Microsoft YaHei" panose="020B0503020204020204" pitchFamily="34" charset="-122"/>
                              </a:rPr>
                              <m:t>𝑆</m:t>
                            </m:r>
                          </m:e>
                          <m:sub>
                            <m:r>
                              <a:rPr lang="en-US" altLang="zh-CN" sz="2400" b="0" i="1" smtClean="0">
                                <a:latin typeface="Cambria Math" panose="02040503050406030204" pitchFamily="18" charset="0"/>
                                <a:ea typeface="Microsoft YaHei" panose="020B0503020204020204" pitchFamily="34" charset="-122"/>
                              </a:rPr>
                              <m:t>𝑥</m:t>
                            </m:r>
                          </m:sub>
                        </m:sSub>
                      </m:e>
                    </m:d>
                  </m:oMath>
                </a14:m>
                <a:endParaRPr lang="en-US" altLang="zh-CN" sz="2400" b="0" i="1" dirty="0">
                  <a:latin typeface="Microsoft YaHei" panose="020B0503020204020204" pitchFamily="34" charset="-122"/>
                  <a:ea typeface="Microsoft YaHei" panose="020B0503020204020204" pitchFamily="34" charset="-122"/>
                </a:endParaRPr>
              </a:p>
              <a:p>
                <a:pPr marL="1200150" lvl="1" indent="-742950">
                  <a:lnSpc>
                    <a:spcPct val="110000"/>
                  </a:lnSpc>
                  <a:buFont typeface="+mj-ea"/>
                  <a:buAutoNum type="circleNumDbPlain"/>
                </a:pPr>
                <a14:m>
                  <m:oMath xmlns:m="http://schemas.openxmlformats.org/officeDocument/2006/math">
                    <m:d>
                      <m:dPr>
                        <m:begChr m:val="|"/>
                        <m:endChr m:val="|"/>
                        <m:ctrlPr>
                          <a:rPr lang="en-US" altLang="zh-CN" sz="2400" b="0" i="1" smtClean="0">
                            <a:latin typeface="Cambria Math" panose="02040503050406030204" pitchFamily="18" charset="0"/>
                            <a:ea typeface="Microsoft YaHei" panose="020B0503020204020204" pitchFamily="34" charset="-122"/>
                          </a:rPr>
                        </m:ctrlPr>
                      </m:dPr>
                      <m:e>
                        <m:sSub>
                          <m:sSubPr>
                            <m:ctrlPr>
                              <a:rPr lang="en-US" altLang="zh-CN" sz="2400" b="0" i="1" smtClean="0">
                                <a:latin typeface="Cambria Math" panose="02040503050406030204" pitchFamily="18" charset="0"/>
                                <a:ea typeface="Microsoft YaHei" panose="020B0503020204020204" pitchFamily="34" charset="-122"/>
                              </a:rPr>
                            </m:ctrlPr>
                          </m:sSubPr>
                          <m:e>
                            <m:r>
                              <a:rPr lang="en-US" altLang="zh-CN" sz="2400" b="0" i="1" smtClean="0">
                                <a:latin typeface="Cambria Math" panose="02040503050406030204" pitchFamily="18" charset="0"/>
                                <a:ea typeface="Microsoft YaHei" panose="020B0503020204020204" pitchFamily="34" charset="-122"/>
                              </a:rPr>
                              <m:t>𝑆</m:t>
                            </m:r>
                          </m:e>
                          <m:sub>
                            <m:r>
                              <a:rPr lang="en-US" altLang="zh-CN" sz="2400" b="0" i="1" smtClean="0">
                                <a:latin typeface="Cambria Math" panose="02040503050406030204" pitchFamily="18" charset="0"/>
                                <a:ea typeface="Microsoft YaHei" panose="020B0503020204020204" pitchFamily="34" charset="-122"/>
                              </a:rPr>
                              <m:t>𝑥</m:t>
                            </m:r>
                            <m:r>
                              <a:rPr lang="en-US" altLang="zh-CN" sz="2400" b="0" i="1" smtClean="0">
                                <a:latin typeface="Cambria Math" panose="02040503050406030204" pitchFamily="18" charset="0"/>
                                <a:ea typeface="Microsoft YaHei" panose="020B0503020204020204" pitchFamily="34" charset="-122"/>
                              </a:rPr>
                              <m:t>+1</m:t>
                            </m:r>
                          </m:sub>
                        </m:sSub>
                      </m:e>
                    </m:d>
                    <m:r>
                      <a:rPr lang="en-US" altLang="zh-CN" sz="2400" b="0" i="1" smtClean="0">
                        <a:latin typeface="Cambria Math" panose="02040503050406030204" pitchFamily="18" charset="0"/>
                        <a:ea typeface="Microsoft YaHei" panose="020B0503020204020204" pitchFamily="34" charset="-122"/>
                      </a:rPr>
                      <m:t>&gt;|</m:t>
                    </m:r>
                    <m:sSub>
                      <m:sSubPr>
                        <m:ctrlPr>
                          <a:rPr lang="en-US" altLang="zh-CN" sz="2400" b="0" i="1" smtClean="0">
                            <a:latin typeface="Cambria Math" panose="02040503050406030204" pitchFamily="18" charset="0"/>
                            <a:ea typeface="Microsoft YaHei" panose="020B0503020204020204" pitchFamily="34" charset="-122"/>
                          </a:rPr>
                        </m:ctrlPr>
                      </m:sSubPr>
                      <m:e>
                        <m:r>
                          <a:rPr lang="en-US" altLang="zh-CN" sz="2400" b="0" i="1" smtClean="0">
                            <a:latin typeface="Cambria Math" panose="02040503050406030204" pitchFamily="18" charset="0"/>
                            <a:ea typeface="Microsoft YaHei" panose="020B0503020204020204" pitchFamily="34" charset="-122"/>
                          </a:rPr>
                          <m:t>𝑆</m:t>
                        </m:r>
                      </m:e>
                      <m:sub>
                        <m:r>
                          <a:rPr lang="en-US" altLang="zh-CN" sz="2400" b="0" i="1" smtClean="0">
                            <a:latin typeface="Cambria Math" panose="02040503050406030204" pitchFamily="18" charset="0"/>
                            <a:ea typeface="Microsoft YaHei" panose="020B0503020204020204" pitchFamily="34" charset="-122"/>
                          </a:rPr>
                          <m:t>𝑥</m:t>
                        </m:r>
                      </m:sub>
                    </m:sSub>
                    <m:r>
                      <a:rPr lang="en-US" altLang="zh-CN" sz="2400" b="0" i="1" smtClean="0">
                        <a:latin typeface="Cambria Math" panose="02040503050406030204" pitchFamily="18" charset="0"/>
                        <a:ea typeface="Microsoft YaHei" panose="020B0503020204020204" pitchFamily="34" charset="-122"/>
                      </a:rPr>
                      <m:t>|</m:t>
                    </m:r>
                  </m:oMath>
                </a14:m>
                <a:endParaRPr lang="en-US" altLang="zh-CN" sz="2400" i="1" dirty="0">
                  <a:latin typeface="Microsoft YaHei" panose="020B0503020204020204" pitchFamily="34" charset="-122"/>
                  <a:ea typeface="Microsoft YaHei" panose="020B0503020204020204" pitchFamily="34" charset="-122"/>
                </a:endParaRPr>
              </a:p>
              <a:p>
                <a:pPr marL="742950" indent="-742950">
                  <a:lnSpc>
                    <a:spcPct val="110000"/>
                  </a:lnSpc>
                  <a:buFont typeface="+mj-ea"/>
                  <a:buAutoNum type="arabicPeriod"/>
                </a:pPr>
                <a:r>
                  <a:rPr lang="zh-CN" altLang="en-US" sz="2800" dirty="0">
                    <a:latin typeface="Microsoft YaHei" panose="020B0503020204020204" pitchFamily="34" charset="-122"/>
                    <a:ea typeface="Microsoft YaHei" panose="020B0503020204020204" pitchFamily="34" charset="-122"/>
                  </a:rPr>
                  <a:t>从上到下依次归并所有的 </a:t>
                </a:r>
                <a:r>
                  <a:rPr lang="en-US" altLang="zh-CN" sz="2800" dirty="0">
                    <a:latin typeface="Microsoft YaHei" panose="020B0503020204020204" pitchFamily="34" charset="-122"/>
                    <a:ea typeface="Microsoft YaHei" panose="020B0503020204020204" pitchFamily="34" charset="-122"/>
                  </a:rPr>
                  <a:t>run</a:t>
                </a:r>
                <a:r>
                  <a:rPr lang="zh-CN" altLang="en-US" sz="2800" dirty="0">
                    <a:latin typeface="Microsoft YaHei" panose="020B0503020204020204" pitchFamily="34" charset="-122"/>
                    <a:ea typeface="Microsoft YaHei" panose="020B0503020204020204" pitchFamily="34" charset="-122"/>
                  </a:rPr>
                  <a:t>。</a:t>
                </a:r>
                <a:endParaRPr lang="en-US" altLang="zh-CN" sz="2800" dirty="0">
                  <a:latin typeface="Microsoft YaHei" panose="020B0503020204020204" pitchFamily="34" charset="-122"/>
                  <a:ea typeface="Microsoft YaHei" panose="020B0503020204020204" pitchFamily="34" charset="-122"/>
                </a:endParaRPr>
              </a:p>
            </p:txBody>
          </p:sp>
        </mc:Choice>
        <mc:Fallback xmlns="">
          <p:sp>
            <p:nvSpPr>
              <p:cNvPr id="8" name="内容占位符 4">
                <a:extLst>
                  <a:ext uri="{FF2B5EF4-FFF2-40B4-BE49-F238E27FC236}">
                    <a16:creationId xmlns:a16="http://schemas.microsoft.com/office/drawing/2014/main" id="{8B65C46B-408F-2A6D-8831-37A57BB3E7C6}"/>
                  </a:ext>
                </a:extLst>
              </p:cNvPr>
              <p:cNvSpPr>
                <a:spLocks noGrp="1" noRot="1" noChangeAspect="1" noMove="1" noResize="1" noEditPoints="1" noAdjustHandles="1" noChangeArrowheads="1" noChangeShapeType="1" noTextEdit="1"/>
              </p:cNvSpPr>
              <p:nvPr>
                <p:ph idx="11"/>
              </p:nvPr>
            </p:nvSpPr>
            <p:spPr>
              <a:xfrm>
                <a:off x="584225" y="1349560"/>
                <a:ext cx="11055325" cy="5057775"/>
              </a:xfrm>
              <a:blipFill>
                <a:blip r:embed="rId3"/>
                <a:stretch>
                  <a:fillRect l="-1378" t="-2005" r="-1148" b="-5263"/>
                </a:stretch>
              </a:blipFill>
              <a:ln>
                <a:noFill/>
                <a:prstDash val="dash"/>
              </a:ln>
            </p:spPr>
            <p:txBody>
              <a:bodyPr/>
              <a:lstStyle/>
              <a:p>
                <a:r>
                  <a:rPr lang="zh-CN" altLang="en-US">
                    <a:noFill/>
                  </a:rPr>
                  <a:t> </a:t>
                </a:r>
              </a:p>
            </p:txBody>
          </p:sp>
        </mc:Fallback>
      </mc:AlternateContent>
    </p:spTree>
    <p:extLst>
      <p:ext uri="{BB962C8B-B14F-4D97-AF65-F5344CB8AC3E}">
        <p14:creationId xmlns:p14="http://schemas.microsoft.com/office/powerpoint/2010/main" val="2086194827"/>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蒂姆排序执行过程示例</a:t>
            </a:r>
          </a:p>
        </p:txBody>
      </p:sp>
      <p:sp>
        <p:nvSpPr>
          <p:cNvPr id="3" name="副标题 2"/>
          <p:cNvSpPr>
            <a:spLocks noGrp="1"/>
          </p:cNvSpPr>
          <p:nvPr>
            <p:ph type="subTitle" idx="1"/>
          </p:nvPr>
        </p:nvSpPr>
        <p:spPr/>
        <p:txBody>
          <a:bodyPr/>
          <a:lstStyle/>
          <a:p>
            <a:r>
              <a:rPr lang="en-US" altLang="zh-CN" dirty="0"/>
              <a:t>10.9.2</a:t>
            </a:r>
            <a:r>
              <a:rPr lang="zh-CN" altLang="en-US" dirty="0"/>
              <a:t> 蒂姆排序</a:t>
            </a:r>
          </a:p>
        </p:txBody>
      </p:sp>
      <p:sp>
        <p:nvSpPr>
          <p:cNvPr id="4" name="文本占位符 3"/>
          <p:cNvSpPr>
            <a:spLocks noGrp="1"/>
          </p:cNvSpPr>
          <p:nvPr>
            <p:ph type="body" idx="10"/>
          </p:nvPr>
        </p:nvSpPr>
        <p:spPr/>
        <p:txBody>
          <a:bodyPr/>
          <a:lstStyle/>
          <a:p>
            <a:r>
              <a:rPr lang="zh-CN" altLang="en-US" dirty="0"/>
              <a:t>数据结构</a:t>
            </a:r>
          </a:p>
        </p:txBody>
      </p:sp>
      <p:pic>
        <p:nvPicPr>
          <p:cNvPr id="5" name="图片 4">
            <a:extLst>
              <a:ext uri="{FF2B5EF4-FFF2-40B4-BE49-F238E27FC236}">
                <a16:creationId xmlns:a16="http://schemas.microsoft.com/office/drawing/2014/main" id="{40CB2E59-4A8D-9A0B-D904-08A17E64FD00}"/>
              </a:ext>
            </a:extLst>
          </p:cNvPr>
          <p:cNvPicPr>
            <a:picLocks noChangeAspect="1"/>
          </p:cNvPicPr>
          <p:nvPr/>
        </p:nvPicPr>
        <p:blipFill>
          <a:blip r:embed="rId3"/>
          <a:stretch>
            <a:fillRect/>
          </a:stretch>
        </p:blipFill>
        <p:spPr>
          <a:xfrm>
            <a:off x="1385861" y="1377650"/>
            <a:ext cx="4468422" cy="1577090"/>
          </a:xfrm>
          <a:prstGeom prst="rect">
            <a:avLst/>
          </a:prstGeom>
        </p:spPr>
      </p:pic>
      <p:pic>
        <p:nvPicPr>
          <p:cNvPr id="6" name="图片 5">
            <a:extLst>
              <a:ext uri="{FF2B5EF4-FFF2-40B4-BE49-F238E27FC236}">
                <a16:creationId xmlns:a16="http://schemas.microsoft.com/office/drawing/2014/main" id="{AE537AD5-30FF-2E7E-58F4-45D32C361066}"/>
              </a:ext>
            </a:extLst>
          </p:cNvPr>
          <p:cNvPicPr>
            <a:picLocks noChangeAspect="1"/>
          </p:cNvPicPr>
          <p:nvPr/>
        </p:nvPicPr>
        <p:blipFill>
          <a:blip r:embed="rId4"/>
          <a:stretch>
            <a:fillRect/>
          </a:stretch>
        </p:blipFill>
        <p:spPr>
          <a:xfrm>
            <a:off x="6465758" y="1377650"/>
            <a:ext cx="4340381" cy="1578320"/>
          </a:xfrm>
          <a:prstGeom prst="rect">
            <a:avLst/>
          </a:prstGeom>
        </p:spPr>
      </p:pic>
      <p:sp>
        <p:nvSpPr>
          <p:cNvPr id="7" name="文本框 6">
            <a:extLst>
              <a:ext uri="{FF2B5EF4-FFF2-40B4-BE49-F238E27FC236}">
                <a16:creationId xmlns:a16="http://schemas.microsoft.com/office/drawing/2014/main" id="{4DA2266E-1171-AF8D-0BCB-5A4EC6F59D81}"/>
              </a:ext>
            </a:extLst>
          </p:cNvPr>
          <p:cNvSpPr txBox="1"/>
          <p:nvPr/>
        </p:nvSpPr>
        <p:spPr>
          <a:xfrm>
            <a:off x="2501817" y="3228945"/>
            <a:ext cx="2236510" cy="400110"/>
          </a:xfrm>
          <a:prstGeom prst="rect">
            <a:avLst/>
          </a:prstGeom>
          <a:noFill/>
        </p:spPr>
        <p:txBody>
          <a:bodyPr wrap="none" rtlCol="0">
            <a:spAutoFit/>
          </a:bodyPr>
          <a:lstStyle/>
          <a:p>
            <a:r>
              <a:rPr lang="zh-CN" altLang="en-US" sz="2000" dirty="0">
                <a:latin typeface="Microsoft YaHei" panose="020B0503020204020204" pitchFamily="34" charset="-122"/>
                <a:ea typeface="Microsoft YaHei" panose="020B0503020204020204" pitchFamily="34" charset="-122"/>
              </a:rPr>
              <a:t>初始数组和初始栈</a:t>
            </a:r>
            <a:endParaRPr kumimoji="1" lang="zh-CN" altLang="en-US" sz="2000" dirty="0">
              <a:latin typeface="Microsoft YaHei" panose="020B0503020204020204" pitchFamily="34" charset="-122"/>
              <a:ea typeface="Microsoft YaHei" panose="020B0503020204020204" pitchFamily="34" charset="-122"/>
            </a:endParaRPr>
          </a:p>
        </p:txBody>
      </p:sp>
      <p:sp>
        <p:nvSpPr>
          <p:cNvPr id="9" name="文本框 8">
            <a:extLst>
              <a:ext uri="{FF2B5EF4-FFF2-40B4-BE49-F238E27FC236}">
                <a16:creationId xmlns:a16="http://schemas.microsoft.com/office/drawing/2014/main" id="{1C1EFF6C-92A0-0448-E00C-7D80BD9F82AE}"/>
              </a:ext>
            </a:extLst>
          </p:cNvPr>
          <p:cNvSpPr txBox="1"/>
          <p:nvPr/>
        </p:nvSpPr>
        <p:spPr>
          <a:xfrm>
            <a:off x="7144193" y="3228945"/>
            <a:ext cx="2983509" cy="400110"/>
          </a:xfrm>
          <a:prstGeom prst="rect">
            <a:avLst/>
          </a:prstGeom>
          <a:noFill/>
        </p:spPr>
        <p:txBody>
          <a:bodyPr wrap="none" rtlCol="0">
            <a:spAutoFit/>
          </a:bodyPr>
          <a:lstStyle/>
          <a:p>
            <a:r>
              <a:rPr lang="zh-CN" altLang="en-US" sz="2000" dirty="0">
                <a:latin typeface="Microsoft YaHei" panose="020B0503020204020204" pitchFamily="34" charset="-122"/>
                <a:ea typeface="Microsoft YaHei" panose="020B0503020204020204" pitchFamily="34" charset="-122"/>
              </a:rPr>
              <a:t>插入排序生成第一个 </a:t>
            </a:r>
            <a:r>
              <a:rPr lang="en-US" altLang="zh-CN" sz="2000" dirty="0">
                <a:latin typeface="Microsoft YaHei" panose="020B0503020204020204" pitchFamily="34" charset="-122"/>
                <a:ea typeface="Microsoft YaHei" panose="020B0503020204020204" pitchFamily="34" charset="-122"/>
              </a:rPr>
              <a:t>run</a:t>
            </a:r>
            <a:endParaRPr kumimoji="1" lang="zh-CN" altLang="en-US" sz="2000" dirty="0">
              <a:latin typeface="Microsoft YaHei" panose="020B0503020204020204" pitchFamily="34" charset="-122"/>
              <a:ea typeface="Microsoft YaHei" panose="020B0503020204020204" pitchFamily="34" charset="-122"/>
            </a:endParaRPr>
          </a:p>
        </p:txBody>
      </p:sp>
      <p:pic>
        <p:nvPicPr>
          <p:cNvPr id="10" name="图片 9">
            <a:extLst>
              <a:ext uri="{FF2B5EF4-FFF2-40B4-BE49-F238E27FC236}">
                <a16:creationId xmlns:a16="http://schemas.microsoft.com/office/drawing/2014/main" id="{73147CFA-13CF-130A-0490-0E7C0C557DD0}"/>
              </a:ext>
            </a:extLst>
          </p:cNvPr>
          <p:cNvPicPr>
            <a:picLocks noChangeAspect="1"/>
          </p:cNvPicPr>
          <p:nvPr/>
        </p:nvPicPr>
        <p:blipFill>
          <a:blip r:embed="rId5"/>
          <a:stretch>
            <a:fillRect/>
          </a:stretch>
        </p:blipFill>
        <p:spPr>
          <a:xfrm>
            <a:off x="1376431" y="3903260"/>
            <a:ext cx="4756704" cy="1577089"/>
          </a:xfrm>
          <a:prstGeom prst="rect">
            <a:avLst/>
          </a:prstGeom>
        </p:spPr>
      </p:pic>
      <p:sp>
        <p:nvSpPr>
          <p:cNvPr id="11" name="文本框 10">
            <a:extLst>
              <a:ext uri="{FF2B5EF4-FFF2-40B4-BE49-F238E27FC236}">
                <a16:creationId xmlns:a16="http://schemas.microsoft.com/office/drawing/2014/main" id="{1FB2F125-9ECC-5891-53E9-4054C737E25B}"/>
              </a:ext>
            </a:extLst>
          </p:cNvPr>
          <p:cNvSpPr txBox="1"/>
          <p:nvPr/>
        </p:nvSpPr>
        <p:spPr>
          <a:xfrm>
            <a:off x="2650094" y="5574039"/>
            <a:ext cx="1939955" cy="400110"/>
          </a:xfrm>
          <a:prstGeom prst="rect">
            <a:avLst/>
          </a:prstGeom>
          <a:noFill/>
        </p:spPr>
        <p:txBody>
          <a:bodyPr wrap="none" rtlCol="0">
            <a:spAutoFit/>
          </a:bodyPr>
          <a:lstStyle/>
          <a:p>
            <a:r>
              <a:rPr kumimoji="1" lang="en-US" altLang="zh-CN" sz="2000" dirty="0">
                <a:latin typeface="Microsoft YaHei" panose="020B0503020204020204" pitchFamily="34" charset="-122"/>
                <a:ea typeface="Microsoft YaHei" panose="020B0503020204020204" pitchFamily="34" charset="-122"/>
              </a:rPr>
              <a:t>run</a:t>
            </a:r>
            <a:r>
              <a:rPr kumimoji="1" lang="en-US" altLang="zh-CN" sz="2000" baseline="-25000" dirty="0">
                <a:latin typeface="Microsoft YaHei" panose="020B0503020204020204" pitchFamily="34" charset="-122"/>
                <a:ea typeface="Microsoft YaHei" panose="020B0503020204020204" pitchFamily="34" charset="-122"/>
              </a:rPr>
              <a:t>0</a:t>
            </a:r>
            <a:r>
              <a:rPr kumimoji="1" lang="en-US" altLang="zh-CN" sz="2000" dirty="0">
                <a:latin typeface="Microsoft YaHei" panose="020B0503020204020204" pitchFamily="34" charset="-122"/>
                <a:ea typeface="Microsoft YaHei" panose="020B0503020204020204" pitchFamily="34" charset="-122"/>
              </a:rPr>
              <a:t>=(1, 9, 10)</a:t>
            </a:r>
            <a:endParaRPr kumimoji="1" lang="zh-CN" altLang="en-US" sz="2000" baseline="-25000" dirty="0">
              <a:latin typeface="Microsoft YaHei" panose="020B0503020204020204" pitchFamily="34" charset="-122"/>
              <a:ea typeface="Microsoft YaHei" panose="020B0503020204020204" pitchFamily="34" charset="-122"/>
            </a:endParaRPr>
          </a:p>
        </p:txBody>
      </p:sp>
      <p:pic>
        <p:nvPicPr>
          <p:cNvPr id="12" name="图片 11">
            <a:extLst>
              <a:ext uri="{FF2B5EF4-FFF2-40B4-BE49-F238E27FC236}">
                <a16:creationId xmlns:a16="http://schemas.microsoft.com/office/drawing/2014/main" id="{B475F4E6-EDCC-37EC-0FC2-6081761AA551}"/>
              </a:ext>
            </a:extLst>
          </p:cNvPr>
          <p:cNvPicPr>
            <a:picLocks noChangeAspect="1"/>
          </p:cNvPicPr>
          <p:nvPr/>
        </p:nvPicPr>
        <p:blipFill>
          <a:blip r:embed="rId6"/>
          <a:stretch>
            <a:fillRect/>
          </a:stretch>
        </p:blipFill>
        <p:spPr>
          <a:xfrm>
            <a:off x="6593061" y="3902030"/>
            <a:ext cx="4213078" cy="1577088"/>
          </a:xfrm>
          <a:prstGeom prst="rect">
            <a:avLst/>
          </a:prstGeom>
        </p:spPr>
      </p:pic>
      <p:sp>
        <p:nvSpPr>
          <p:cNvPr id="13" name="文本框 12">
            <a:extLst>
              <a:ext uri="{FF2B5EF4-FFF2-40B4-BE49-F238E27FC236}">
                <a16:creationId xmlns:a16="http://schemas.microsoft.com/office/drawing/2014/main" id="{22AC8760-E15B-C28C-BF13-74B9FA4935A8}"/>
              </a:ext>
            </a:extLst>
          </p:cNvPr>
          <p:cNvSpPr txBox="1"/>
          <p:nvPr/>
        </p:nvSpPr>
        <p:spPr>
          <a:xfrm>
            <a:off x="7144192" y="5574039"/>
            <a:ext cx="2970685" cy="400110"/>
          </a:xfrm>
          <a:prstGeom prst="rect">
            <a:avLst/>
          </a:prstGeom>
          <a:noFill/>
        </p:spPr>
        <p:txBody>
          <a:bodyPr wrap="none" rtlCol="0">
            <a:spAutoFit/>
          </a:bodyPr>
          <a:lstStyle/>
          <a:p>
            <a:r>
              <a:rPr lang="zh-CN" altLang="en-US" sz="2000" dirty="0">
                <a:latin typeface="Microsoft YaHei" panose="020B0503020204020204" pitchFamily="34" charset="-122"/>
                <a:ea typeface="Microsoft YaHei" panose="020B0503020204020204" pitchFamily="34" charset="-122"/>
              </a:rPr>
              <a:t>插入排序生成第二个 </a:t>
            </a:r>
            <a:r>
              <a:rPr lang="en-US" altLang="zh-CN" sz="2000" dirty="0">
                <a:latin typeface="Microsoft YaHei" panose="020B0503020204020204" pitchFamily="34" charset="-122"/>
                <a:ea typeface="Microsoft YaHei" panose="020B0503020204020204" pitchFamily="34" charset="-122"/>
              </a:rPr>
              <a:t>run</a:t>
            </a:r>
            <a:endParaRPr kumimoji="1" lang="zh-CN" altLang="en-US" sz="20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541758110"/>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蒂姆排序执行过程示例</a:t>
            </a:r>
          </a:p>
        </p:txBody>
      </p:sp>
      <p:sp>
        <p:nvSpPr>
          <p:cNvPr id="3" name="副标题 2"/>
          <p:cNvSpPr>
            <a:spLocks noGrp="1"/>
          </p:cNvSpPr>
          <p:nvPr>
            <p:ph type="subTitle" idx="1"/>
          </p:nvPr>
        </p:nvSpPr>
        <p:spPr/>
        <p:txBody>
          <a:bodyPr/>
          <a:lstStyle/>
          <a:p>
            <a:r>
              <a:rPr lang="en-US" altLang="zh-CN" dirty="0"/>
              <a:t>10.9.2</a:t>
            </a:r>
            <a:r>
              <a:rPr lang="zh-CN" altLang="en-US" dirty="0"/>
              <a:t> 蒂姆排序</a:t>
            </a:r>
          </a:p>
        </p:txBody>
      </p:sp>
      <p:sp>
        <p:nvSpPr>
          <p:cNvPr id="4" name="文本占位符 3"/>
          <p:cNvSpPr>
            <a:spLocks noGrp="1"/>
          </p:cNvSpPr>
          <p:nvPr>
            <p:ph type="body" idx="10"/>
          </p:nvPr>
        </p:nvSpPr>
        <p:spPr/>
        <p:txBody>
          <a:bodyPr/>
          <a:lstStyle/>
          <a:p>
            <a:r>
              <a:rPr lang="zh-CN" altLang="en-US" dirty="0"/>
              <a:t>数据结构</a:t>
            </a:r>
          </a:p>
        </p:txBody>
      </p:sp>
      <p:sp>
        <p:nvSpPr>
          <p:cNvPr id="7" name="文本框 6">
            <a:extLst>
              <a:ext uri="{FF2B5EF4-FFF2-40B4-BE49-F238E27FC236}">
                <a16:creationId xmlns:a16="http://schemas.microsoft.com/office/drawing/2014/main" id="{4DA2266E-1171-AF8D-0BCB-5A4EC6F59D81}"/>
              </a:ext>
            </a:extLst>
          </p:cNvPr>
          <p:cNvSpPr txBox="1"/>
          <p:nvPr/>
        </p:nvSpPr>
        <p:spPr>
          <a:xfrm>
            <a:off x="2028188" y="3236563"/>
            <a:ext cx="3453189" cy="400110"/>
          </a:xfrm>
          <a:prstGeom prst="rect">
            <a:avLst/>
          </a:prstGeom>
          <a:noFill/>
        </p:spPr>
        <p:txBody>
          <a:bodyPr wrap="none" rtlCol="0">
            <a:spAutoFit/>
          </a:bodyPr>
          <a:lstStyle/>
          <a:p>
            <a:r>
              <a:rPr lang="zh-CN" altLang="en-US" sz="2000" dirty="0">
                <a:latin typeface="Microsoft YaHei" panose="020B0503020204020204" pitchFamily="34" charset="-122"/>
                <a:ea typeface="Microsoft YaHei" panose="020B0503020204020204" pitchFamily="34" charset="-122"/>
              </a:rPr>
              <a:t>原地翻转得到 </a:t>
            </a:r>
            <a:r>
              <a:rPr lang="en-US" altLang="zh-CN" sz="2000" dirty="0">
                <a:latin typeface="Microsoft YaHei" panose="020B0503020204020204" pitchFamily="34" charset="-122"/>
                <a:ea typeface="Microsoft YaHei" panose="020B0503020204020204" pitchFamily="34" charset="-122"/>
              </a:rPr>
              <a:t>run</a:t>
            </a:r>
            <a:r>
              <a:rPr lang="en-US" altLang="zh-CN" sz="2000" baseline="-25000" dirty="0">
                <a:latin typeface="Microsoft YaHei" panose="020B0503020204020204" pitchFamily="34" charset="-122"/>
                <a:ea typeface="Microsoft YaHei" panose="020B0503020204020204" pitchFamily="34" charset="-122"/>
              </a:rPr>
              <a:t>1</a:t>
            </a:r>
            <a:r>
              <a:rPr lang="en-US" altLang="zh-CN" sz="2000" dirty="0">
                <a:latin typeface="Microsoft YaHei" panose="020B0503020204020204" pitchFamily="34" charset="-122"/>
                <a:ea typeface="Microsoft YaHei" panose="020B0503020204020204" pitchFamily="34" charset="-122"/>
              </a:rPr>
              <a:t>=(2, </a:t>
            </a:r>
            <a:r>
              <a:rPr lang="en-US" altLang="zh-CN" sz="2000" u="sng" dirty="0">
                <a:latin typeface="Microsoft YaHei" panose="020B0503020204020204" pitchFamily="34" charset="-122"/>
                <a:ea typeface="Microsoft YaHei" panose="020B0503020204020204" pitchFamily="34" charset="-122"/>
              </a:rPr>
              <a:t>2</a:t>
            </a:r>
            <a:r>
              <a:rPr lang="en-US" altLang="zh-CN" sz="2000" dirty="0">
                <a:latin typeface="Microsoft YaHei" panose="020B0503020204020204" pitchFamily="34" charset="-122"/>
                <a:ea typeface="Microsoft YaHei" panose="020B0503020204020204" pitchFamily="34" charset="-122"/>
              </a:rPr>
              <a:t>, 8)</a:t>
            </a:r>
            <a:endParaRPr kumimoji="1" lang="zh-CN" altLang="en-US" sz="2000" dirty="0">
              <a:latin typeface="Microsoft YaHei" panose="020B0503020204020204" pitchFamily="34" charset="-122"/>
              <a:ea typeface="Microsoft YaHei" panose="020B0503020204020204" pitchFamily="34" charset="-122"/>
            </a:endParaRPr>
          </a:p>
        </p:txBody>
      </p:sp>
      <p:sp>
        <p:nvSpPr>
          <p:cNvPr id="9" name="文本框 8">
            <a:extLst>
              <a:ext uri="{FF2B5EF4-FFF2-40B4-BE49-F238E27FC236}">
                <a16:creationId xmlns:a16="http://schemas.microsoft.com/office/drawing/2014/main" id="{1C1EFF6C-92A0-0448-E00C-7D80BD9F82AE}"/>
              </a:ext>
            </a:extLst>
          </p:cNvPr>
          <p:cNvSpPr txBox="1"/>
          <p:nvPr/>
        </p:nvSpPr>
        <p:spPr>
          <a:xfrm>
            <a:off x="7144193" y="3228945"/>
            <a:ext cx="2983509" cy="400110"/>
          </a:xfrm>
          <a:prstGeom prst="rect">
            <a:avLst/>
          </a:prstGeom>
          <a:noFill/>
        </p:spPr>
        <p:txBody>
          <a:bodyPr wrap="none" rtlCol="0">
            <a:spAutoFit/>
          </a:bodyPr>
          <a:lstStyle/>
          <a:p>
            <a:r>
              <a:rPr lang="zh-CN" altLang="en-US" sz="2000" dirty="0">
                <a:latin typeface="Microsoft YaHei" panose="020B0503020204020204" pitchFamily="34" charset="-122"/>
                <a:ea typeface="Microsoft YaHei" panose="020B0503020204020204" pitchFamily="34" charset="-122"/>
              </a:rPr>
              <a:t>插入排序生成第三个 </a:t>
            </a:r>
            <a:r>
              <a:rPr lang="en-US" altLang="zh-CN" sz="2000" dirty="0">
                <a:latin typeface="Microsoft YaHei" panose="020B0503020204020204" pitchFamily="34" charset="-122"/>
                <a:ea typeface="Microsoft YaHei" panose="020B0503020204020204" pitchFamily="34" charset="-122"/>
              </a:rPr>
              <a:t>run</a:t>
            </a:r>
            <a:endParaRPr kumimoji="1" lang="zh-CN" altLang="en-US" sz="2000" dirty="0">
              <a:latin typeface="Microsoft YaHei" panose="020B0503020204020204" pitchFamily="34" charset="-122"/>
              <a:ea typeface="Microsoft YaHei" panose="020B0503020204020204" pitchFamily="34" charset="-122"/>
            </a:endParaRPr>
          </a:p>
        </p:txBody>
      </p:sp>
      <p:sp>
        <p:nvSpPr>
          <p:cNvPr id="11" name="文本框 10">
            <a:extLst>
              <a:ext uri="{FF2B5EF4-FFF2-40B4-BE49-F238E27FC236}">
                <a16:creationId xmlns:a16="http://schemas.microsoft.com/office/drawing/2014/main" id="{1FB2F125-9ECC-5891-53E9-4054C737E25B}"/>
              </a:ext>
            </a:extLst>
          </p:cNvPr>
          <p:cNvSpPr txBox="1"/>
          <p:nvPr/>
        </p:nvSpPr>
        <p:spPr>
          <a:xfrm>
            <a:off x="2650094" y="5574039"/>
            <a:ext cx="1789272" cy="400110"/>
          </a:xfrm>
          <a:prstGeom prst="rect">
            <a:avLst/>
          </a:prstGeom>
          <a:noFill/>
        </p:spPr>
        <p:txBody>
          <a:bodyPr wrap="none" rtlCol="0">
            <a:spAutoFit/>
          </a:bodyPr>
          <a:lstStyle/>
          <a:p>
            <a:r>
              <a:rPr kumimoji="1" lang="en-US" altLang="zh-CN" sz="2000" dirty="0">
                <a:latin typeface="Microsoft YaHei" panose="020B0503020204020204" pitchFamily="34" charset="-122"/>
                <a:ea typeface="Microsoft YaHei" panose="020B0503020204020204" pitchFamily="34" charset="-122"/>
              </a:rPr>
              <a:t>run</a:t>
            </a:r>
            <a:r>
              <a:rPr kumimoji="1" lang="en-US" altLang="zh-CN" sz="2000" baseline="-25000" dirty="0">
                <a:latin typeface="Microsoft YaHei" panose="020B0503020204020204" pitchFamily="34" charset="-122"/>
                <a:ea typeface="Microsoft YaHei" panose="020B0503020204020204" pitchFamily="34" charset="-122"/>
              </a:rPr>
              <a:t>2</a:t>
            </a:r>
            <a:r>
              <a:rPr kumimoji="1" lang="en-US" altLang="zh-CN" sz="2000" dirty="0">
                <a:latin typeface="Microsoft YaHei" panose="020B0503020204020204" pitchFamily="34" charset="-122"/>
                <a:ea typeface="Microsoft YaHei" panose="020B0503020204020204" pitchFamily="34" charset="-122"/>
              </a:rPr>
              <a:t>=(4, 5, 6)</a:t>
            </a:r>
            <a:endParaRPr kumimoji="1" lang="zh-CN" altLang="en-US" sz="2000" baseline="-25000" dirty="0">
              <a:latin typeface="Microsoft YaHei" panose="020B0503020204020204" pitchFamily="34" charset="-122"/>
              <a:ea typeface="Microsoft YaHei" panose="020B0503020204020204" pitchFamily="34" charset="-122"/>
            </a:endParaRPr>
          </a:p>
        </p:txBody>
      </p:sp>
      <p:sp>
        <p:nvSpPr>
          <p:cNvPr id="13" name="文本框 12">
            <a:extLst>
              <a:ext uri="{FF2B5EF4-FFF2-40B4-BE49-F238E27FC236}">
                <a16:creationId xmlns:a16="http://schemas.microsoft.com/office/drawing/2014/main" id="{22AC8760-E15B-C28C-BF13-74B9FA4935A8}"/>
              </a:ext>
            </a:extLst>
          </p:cNvPr>
          <p:cNvSpPr txBox="1"/>
          <p:nvPr/>
        </p:nvSpPr>
        <p:spPr>
          <a:xfrm>
            <a:off x="7529714" y="5574039"/>
            <a:ext cx="2212465" cy="400110"/>
          </a:xfrm>
          <a:prstGeom prst="rect">
            <a:avLst/>
          </a:prstGeom>
          <a:noFill/>
        </p:spPr>
        <p:txBody>
          <a:bodyPr wrap="none" rtlCol="0">
            <a:spAutoFit/>
          </a:bodyPr>
          <a:lstStyle/>
          <a:p>
            <a:r>
              <a:rPr lang="zh-CN" altLang="en-US" sz="2000" dirty="0">
                <a:latin typeface="Microsoft YaHei" panose="020B0503020204020204" pitchFamily="34" charset="-122"/>
                <a:ea typeface="Microsoft YaHei" panose="020B0503020204020204" pitchFamily="34" charset="-122"/>
              </a:rPr>
              <a:t>归并 </a:t>
            </a:r>
            <a:r>
              <a:rPr lang="en-US" altLang="zh-CN" sz="2000" dirty="0">
                <a:latin typeface="Microsoft YaHei" panose="020B0503020204020204" pitchFamily="34" charset="-122"/>
                <a:ea typeface="Microsoft YaHei" panose="020B0503020204020204" pitchFamily="34" charset="-122"/>
              </a:rPr>
              <a:t>run</a:t>
            </a:r>
            <a:r>
              <a:rPr lang="en-US" altLang="zh-CN" sz="2000" baseline="-25000" dirty="0">
                <a:latin typeface="Microsoft YaHei" panose="020B0503020204020204" pitchFamily="34" charset="-122"/>
                <a:ea typeface="Microsoft YaHei" panose="020B0503020204020204" pitchFamily="34" charset="-122"/>
              </a:rPr>
              <a:t>2</a:t>
            </a:r>
            <a:r>
              <a:rPr lang="zh-CN" altLang="en-US" sz="2000" dirty="0">
                <a:latin typeface="Microsoft YaHei" panose="020B0503020204020204" pitchFamily="34" charset="-122"/>
                <a:ea typeface="Microsoft YaHei" panose="020B0503020204020204" pitchFamily="34" charset="-122"/>
              </a:rPr>
              <a:t> 和 </a:t>
            </a:r>
            <a:r>
              <a:rPr lang="en-US" altLang="zh-CN" sz="2000" dirty="0">
                <a:latin typeface="Microsoft YaHei" panose="020B0503020204020204" pitchFamily="34" charset="-122"/>
                <a:ea typeface="Microsoft YaHei" panose="020B0503020204020204" pitchFamily="34" charset="-122"/>
              </a:rPr>
              <a:t>run</a:t>
            </a:r>
            <a:r>
              <a:rPr lang="en-US" altLang="zh-CN" sz="2000" baseline="-25000" dirty="0">
                <a:latin typeface="Microsoft YaHei" panose="020B0503020204020204" pitchFamily="34" charset="-122"/>
                <a:ea typeface="Microsoft YaHei" panose="020B0503020204020204" pitchFamily="34" charset="-122"/>
              </a:rPr>
              <a:t>1</a:t>
            </a:r>
            <a:endParaRPr kumimoji="1" lang="zh-CN" altLang="en-US" sz="2000" baseline="-25000" dirty="0">
              <a:latin typeface="Microsoft YaHei" panose="020B0503020204020204" pitchFamily="34" charset="-122"/>
              <a:ea typeface="Microsoft YaHei" panose="020B0503020204020204" pitchFamily="34" charset="-122"/>
            </a:endParaRPr>
          </a:p>
        </p:txBody>
      </p:sp>
      <p:pic>
        <p:nvPicPr>
          <p:cNvPr id="8" name="图片 7">
            <a:extLst>
              <a:ext uri="{FF2B5EF4-FFF2-40B4-BE49-F238E27FC236}">
                <a16:creationId xmlns:a16="http://schemas.microsoft.com/office/drawing/2014/main" id="{053E7F9D-B7B9-3E9C-9EAF-443A387D27A4}"/>
              </a:ext>
            </a:extLst>
          </p:cNvPr>
          <p:cNvPicPr>
            <a:picLocks noChangeAspect="1"/>
          </p:cNvPicPr>
          <p:nvPr/>
        </p:nvPicPr>
        <p:blipFill>
          <a:blip r:embed="rId3"/>
          <a:stretch>
            <a:fillRect/>
          </a:stretch>
        </p:blipFill>
        <p:spPr>
          <a:xfrm>
            <a:off x="1339296" y="1489317"/>
            <a:ext cx="4756704" cy="1602526"/>
          </a:xfrm>
          <a:prstGeom prst="rect">
            <a:avLst/>
          </a:prstGeom>
        </p:spPr>
      </p:pic>
      <p:pic>
        <p:nvPicPr>
          <p:cNvPr id="14" name="图片 13">
            <a:extLst>
              <a:ext uri="{FF2B5EF4-FFF2-40B4-BE49-F238E27FC236}">
                <a16:creationId xmlns:a16="http://schemas.microsoft.com/office/drawing/2014/main" id="{3E506C92-6B4D-1046-B0F9-7C3CC6955C16}"/>
              </a:ext>
            </a:extLst>
          </p:cNvPr>
          <p:cNvPicPr>
            <a:picLocks noChangeAspect="1"/>
          </p:cNvPicPr>
          <p:nvPr/>
        </p:nvPicPr>
        <p:blipFill>
          <a:blip r:embed="rId4"/>
          <a:stretch>
            <a:fillRect/>
          </a:stretch>
        </p:blipFill>
        <p:spPr>
          <a:xfrm>
            <a:off x="6529408" y="1399911"/>
            <a:ext cx="4213078" cy="1577088"/>
          </a:xfrm>
          <a:prstGeom prst="rect">
            <a:avLst/>
          </a:prstGeom>
        </p:spPr>
      </p:pic>
      <p:pic>
        <p:nvPicPr>
          <p:cNvPr id="15" name="图片 14">
            <a:extLst>
              <a:ext uri="{FF2B5EF4-FFF2-40B4-BE49-F238E27FC236}">
                <a16:creationId xmlns:a16="http://schemas.microsoft.com/office/drawing/2014/main" id="{3EDAA258-B0B1-18A3-6399-F9AC4ECD7DD6}"/>
              </a:ext>
            </a:extLst>
          </p:cNvPr>
          <p:cNvPicPr>
            <a:picLocks noChangeAspect="1"/>
          </p:cNvPicPr>
          <p:nvPr/>
        </p:nvPicPr>
        <p:blipFill>
          <a:blip r:embed="rId5"/>
          <a:stretch>
            <a:fillRect/>
          </a:stretch>
        </p:blipFill>
        <p:spPr>
          <a:xfrm>
            <a:off x="1339296" y="3971513"/>
            <a:ext cx="4833425" cy="1602526"/>
          </a:xfrm>
          <a:prstGeom prst="rect">
            <a:avLst/>
          </a:prstGeom>
        </p:spPr>
      </p:pic>
      <p:pic>
        <p:nvPicPr>
          <p:cNvPr id="16" name="图片 15">
            <a:extLst>
              <a:ext uri="{FF2B5EF4-FFF2-40B4-BE49-F238E27FC236}">
                <a16:creationId xmlns:a16="http://schemas.microsoft.com/office/drawing/2014/main" id="{06557070-1AF9-9D6D-5FEA-93C88D4643EF}"/>
              </a:ext>
            </a:extLst>
          </p:cNvPr>
          <p:cNvPicPr>
            <a:picLocks noChangeAspect="1"/>
          </p:cNvPicPr>
          <p:nvPr/>
        </p:nvPicPr>
        <p:blipFill>
          <a:blip r:embed="rId6"/>
          <a:stretch>
            <a:fillRect/>
          </a:stretch>
        </p:blipFill>
        <p:spPr>
          <a:xfrm>
            <a:off x="6529408" y="3955642"/>
            <a:ext cx="4756698" cy="1577087"/>
          </a:xfrm>
          <a:prstGeom prst="rect">
            <a:avLst/>
          </a:prstGeom>
        </p:spPr>
      </p:pic>
    </p:spTree>
    <p:extLst>
      <p:ext uri="{BB962C8B-B14F-4D97-AF65-F5344CB8AC3E}">
        <p14:creationId xmlns:p14="http://schemas.microsoft.com/office/powerpoint/2010/main" val="3873478861"/>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蒂姆排序执行过程示例</a:t>
            </a:r>
          </a:p>
        </p:txBody>
      </p:sp>
      <p:sp>
        <p:nvSpPr>
          <p:cNvPr id="3" name="副标题 2"/>
          <p:cNvSpPr>
            <a:spLocks noGrp="1"/>
          </p:cNvSpPr>
          <p:nvPr>
            <p:ph type="subTitle" idx="1"/>
          </p:nvPr>
        </p:nvSpPr>
        <p:spPr/>
        <p:txBody>
          <a:bodyPr/>
          <a:lstStyle/>
          <a:p>
            <a:r>
              <a:rPr lang="en-US" altLang="zh-CN" dirty="0"/>
              <a:t>10.9.2</a:t>
            </a:r>
            <a:r>
              <a:rPr lang="zh-CN" altLang="en-US" dirty="0"/>
              <a:t> 蒂姆排序</a:t>
            </a:r>
          </a:p>
        </p:txBody>
      </p:sp>
      <p:sp>
        <p:nvSpPr>
          <p:cNvPr id="4" name="文本占位符 3"/>
          <p:cNvSpPr>
            <a:spLocks noGrp="1"/>
          </p:cNvSpPr>
          <p:nvPr>
            <p:ph type="body" idx="10"/>
          </p:nvPr>
        </p:nvSpPr>
        <p:spPr/>
        <p:txBody>
          <a:bodyPr/>
          <a:lstStyle/>
          <a:p>
            <a:r>
              <a:rPr lang="zh-CN" altLang="en-US" dirty="0"/>
              <a:t>数据结构</a:t>
            </a:r>
          </a:p>
        </p:txBody>
      </p:sp>
      <p:sp>
        <p:nvSpPr>
          <p:cNvPr id="7" name="文本框 6">
            <a:extLst>
              <a:ext uri="{FF2B5EF4-FFF2-40B4-BE49-F238E27FC236}">
                <a16:creationId xmlns:a16="http://schemas.microsoft.com/office/drawing/2014/main" id="{4DA2266E-1171-AF8D-0BCB-5A4EC6F59D81}"/>
              </a:ext>
            </a:extLst>
          </p:cNvPr>
          <p:cNvSpPr txBox="1"/>
          <p:nvPr/>
        </p:nvSpPr>
        <p:spPr>
          <a:xfrm>
            <a:off x="2438497" y="3228945"/>
            <a:ext cx="2212465" cy="400110"/>
          </a:xfrm>
          <a:prstGeom prst="rect">
            <a:avLst/>
          </a:prstGeom>
          <a:noFill/>
        </p:spPr>
        <p:txBody>
          <a:bodyPr wrap="none" rtlCol="0">
            <a:spAutoFit/>
          </a:bodyPr>
          <a:lstStyle/>
          <a:p>
            <a:r>
              <a:rPr lang="zh-CN" altLang="en-US" sz="2000" dirty="0">
                <a:latin typeface="Microsoft YaHei" panose="020B0503020204020204" pitchFamily="34" charset="-122"/>
                <a:ea typeface="Microsoft YaHei" panose="020B0503020204020204" pitchFamily="34" charset="-122"/>
              </a:rPr>
              <a:t>归并 </a:t>
            </a:r>
            <a:r>
              <a:rPr lang="en-US" altLang="zh-CN" sz="2000" dirty="0">
                <a:latin typeface="Microsoft YaHei" panose="020B0503020204020204" pitchFamily="34" charset="-122"/>
                <a:ea typeface="Microsoft YaHei" panose="020B0503020204020204" pitchFamily="34" charset="-122"/>
              </a:rPr>
              <a:t>run</a:t>
            </a:r>
            <a:r>
              <a:rPr lang="en-US" altLang="zh-CN" sz="2000" baseline="-25000" dirty="0">
                <a:latin typeface="Microsoft YaHei" panose="020B0503020204020204" pitchFamily="34" charset="-122"/>
                <a:ea typeface="Microsoft YaHei" panose="020B0503020204020204" pitchFamily="34" charset="-122"/>
              </a:rPr>
              <a:t>2</a:t>
            </a:r>
            <a:r>
              <a:rPr lang="zh-CN" altLang="en-US" sz="2000" dirty="0">
                <a:latin typeface="Microsoft YaHei" panose="020B0503020204020204" pitchFamily="34" charset="-122"/>
                <a:ea typeface="Microsoft YaHei" panose="020B0503020204020204" pitchFamily="34" charset="-122"/>
              </a:rPr>
              <a:t> 和 </a:t>
            </a:r>
            <a:r>
              <a:rPr lang="en-US" altLang="zh-CN" sz="2000" dirty="0">
                <a:latin typeface="Microsoft YaHei" panose="020B0503020204020204" pitchFamily="34" charset="-122"/>
                <a:ea typeface="Microsoft YaHei" panose="020B0503020204020204" pitchFamily="34" charset="-122"/>
              </a:rPr>
              <a:t>run</a:t>
            </a:r>
            <a:r>
              <a:rPr lang="en-US" altLang="zh-CN" sz="2000" baseline="-25000" dirty="0">
                <a:latin typeface="Microsoft YaHei" panose="020B0503020204020204" pitchFamily="34" charset="-122"/>
                <a:ea typeface="Microsoft YaHei" panose="020B0503020204020204" pitchFamily="34" charset="-122"/>
              </a:rPr>
              <a:t>0</a:t>
            </a:r>
            <a:endParaRPr kumimoji="1" lang="zh-CN" altLang="en-US" sz="2000" baseline="-25000" dirty="0">
              <a:latin typeface="Microsoft YaHei" panose="020B0503020204020204" pitchFamily="34" charset="-122"/>
              <a:ea typeface="Microsoft YaHei" panose="020B0503020204020204" pitchFamily="34" charset="-122"/>
            </a:endParaRPr>
          </a:p>
        </p:txBody>
      </p:sp>
      <p:sp>
        <p:nvSpPr>
          <p:cNvPr id="9" name="文本框 8">
            <a:extLst>
              <a:ext uri="{FF2B5EF4-FFF2-40B4-BE49-F238E27FC236}">
                <a16:creationId xmlns:a16="http://schemas.microsoft.com/office/drawing/2014/main" id="{1C1EFF6C-92A0-0448-E00C-7D80BD9F82AE}"/>
              </a:ext>
            </a:extLst>
          </p:cNvPr>
          <p:cNvSpPr txBox="1"/>
          <p:nvPr/>
        </p:nvSpPr>
        <p:spPr>
          <a:xfrm>
            <a:off x="7295675" y="3235005"/>
            <a:ext cx="2680542" cy="400110"/>
          </a:xfrm>
          <a:prstGeom prst="rect">
            <a:avLst/>
          </a:prstGeom>
          <a:noFill/>
        </p:spPr>
        <p:txBody>
          <a:bodyPr wrap="none" rtlCol="0">
            <a:spAutoFit/>
          </a:bodyPr>
          <a:lstStyle/>
          <a:p>
            <a:r>
              <a:rPr kumimoji="1" lang="en-US" altLang="zh-CN" sz="2000" dirty="0">
                <a:latin typeface="Microsoft YaHei" panose="020B0503020204020204" pitchFamily="34" charset="-122"/>
                <a:ea typeface="Microsoft YaHei" panose="020B0503020204020204" pitchFamily="34" charset="-122"/>
              </a:rPr>
              <a:t>run</a:t>
            </a:r>
            <a:r>
              <a:rPr kumimoji="1" lang="en-US" altLang="zh-CN" sz="2000" baseline="-25000" dirty="0">
                <a:latin typeface="Microsoft YaHei" panose="020B0503020204020204" pitchFamily="34" charset="-122"/>
                <a:ea typeface="Microsoft YaHei" panose="020B0503020204020204" pitchFamily="34" charset="-122"/>
              </a:rPr>
              <a:t>3</a:t>
            </a:r>
            <a:r>
              <a:rPr kumimoji="1" lang="en-US" altLang="zh-CN" sz="2000" dirty="0">
                <a:latin typeface="Microsoft YaHei" panose="020B0503020204020204" pitchFamily="34" charset="-122"/>
                <a:ea typeface="Microsoft YaHei" panose="020B0503020204020204" pitchFamily="34" charset="-122"/>
              </a:rPr>
              <a:t>=(11, 12, 13, 14)</a:t>
            </a:r>
            <a:endParaRPr kumimoji="1" lang="zh-CN" altLang="en-US" sz="2000" baseline="-25000" dirty="0">
              <a:latin typeface="Microsoft YaHei" panose="020B0503020204020204" pitchFamily="34" charset="-122"/>
              <a:ea typeface="Microsoft YaHei" panose="020B0503020204020204" pitchFamily="34" charset="-122"/>
            </a:endParaRPr>
          </a:p>
        </p:txBody>
      </p:sp>
      <p:sp>
        <p:nvSpPr>
          <p:cNvPr id="11" name="文本框 10">
            <a:extLst>
              <a:ext uri="{FF2B5EF4-FFF2-40B4-BE49-F238E27FC236}">
                <a16:creationId xmlns:a16="http://schemas.microsoft.com/office/drawing/2014/main" id="{1FB2F125-9ECC-5891-53E9-4054C737E25B}"/>
              </a:ext>
            </a:extLst>
          </p:cNvPr>
          <p:cNvSpPr txBox="1"/>
          <p:nvPr/>
        </p:nvSpPr>
        <p:spPr>
          <a:xfrm>
            <a:off x="3148685" y="5574039"/>
            <a:ext cx="1212191" cy="400110"/>
          </a:xfrm>
          <a:prstGeom prst="rect">
            <a:avLst/>
          </a:prstGeom>
          <a:noFill/>
        </p:spPr>
        <p:txBody>
          <a:bodyPr wrap="none" rtlCol="0">
            <a:spAutoFit/>
          </a:bodyPr>
          <a:lstStyle/>
          <a:p>
            <a:r>
              <a:rPr kumimoji="1" lang="en-US" altLang="zh-CN" sz="2000" dirty="0">
                <a:latin typeface="Microsoft YaHei" panose="020B0503020204020204" pitchFamily="34" charset="-122"/>
                <a:ea typeface="Microsoft YaHei" panose="020B0503020204020204" pitchFamily="34" charset="-122"/>
              </a:rPr>
              <a:t>run</a:t>
            </a:r>
            <a:r>
              <a:rPr kumimoji="1" lang="en-US" altLang="zh-CN" sz="2000" baseline="-25000" dirty="0">
                <a:latin typeface="Microsoft YaHei" panose="020B0503020204020204" pitchFamily="34" charset="-122"/>
                <a:ea typeface="Microsoft YaHei" panose="020B0503020204020204" pitchFamily="34" charset="-122"/>
              </a:rPr>
              <a:t>4</a:t>
            </a:r>
            <a:r>
              <a:rPr kumimoji="1" lang="en-US" altLang="zh-CN" sz="2000" dirty="0">
                <a:latin typeface="Microsoft YaHei" panose="020B0503020204020204" pitchFamily="34" charset="-122"/>
                <a:ea typeface="Microsoft YaHei" panose="020B0503020204020204" pitchFamily="34" charset="-122"/>
              </a:rPr>
              <a:t>=(7)</a:t>
            </a:r>
            <a:endParaRPr kumimoji="1" lang="zh-CN" altLang="en-US" sz="2000" baseline="-25000" dirty="0">
              <a:latin typeface="Microsoft YaHei" panose="020B0503020204020204" pitchFamily="34" charset="-122"/>
              <a:ea typeface="Microsoft YaHei" panose="020B0503020204020204" pitchFamily="34" charset="-122"/>
            </a:endParaRPr>
          </a:p>
        </p:txBody>
      </p:sp>
      <p:sp>
        <p:nvSpPr>
          <p:cNvPr id="13" name="文本框 12">
            <a:extLst>
              <a:ext uri="{FF2B5EF4-FFF2-40B4-BE49-F238E27FC236}">
                <a16:creationId xmlns:a16="http://schemas.microsoft.com/office/drawing/2014/main" id="{22AC8760-E15B-C28C-BF13-74B9FA4935A8}"/>
              </a:ext>
            </a:extLst>
          </p:cNvPr>
          <p:cNvSpPr txBox="1"/>
          <p:nvPr/>
        </p:nvSpPr>
        <p:spPr>
          <a:xfrm>
            <a:off x="7016928" y="5574039"/>
            <a:ext cx="3752950" cy="400110"/>
          </a:xfrm>
          <a:prstGeom prst="rect">
            <a:avLst/>
          </a:prstGeom>
          <a:noFill/>
        </p:spPr>
        <p:txBody>
          <a:bodyPr wrap="none" rtlCol="0">
            <a:spAutoFit/>
          </a:bodyPr>
          <a:lstStyle/>
          <a:p>
            <a:r>
              <a:rPr lang="zh-CN" altLang="en-US" sz="2000" dirty="0">
                <a:latin typeface="Microsoft YaHei" panose="020B0503020204020204" pitchFamily="34" charset="-122"/>
                <a:ea typeface="Microsoft YaHei" panose="020B0503020204020204" pitchFamily="34" charset="-122"/>
              </a:rPr>
              <a:t>由栈顶到栈底依次归并每个 </a:t>
            </a:r>
            <a:r>
              <a:rPr lang="en-US" altLang="zh-CN" sz="2000" dirty="0">
                <a:latin typeface="Microsoft YaHei" panose="020B0503020204020204" pitchFamily="34" charset="-122"/>
                <a:ea typeface="Microsoft YaHei" panose="020B0503020204020204" pitchFamily="34" charset="-122"/>
              </a:rPr>
              <a:t>run</a:t>
            </a:r>
            <a:endParaRPr kumimoji="1" lang="zh-CN" altLang="en-US" sz="2000" baseline="-25000" dirty="0">
              <a:latin typeface="Microsoft YaHei" panose="020B0503020204020204" pitchFamily="34" charset="-122"/>
              <a:ea typeface="Microsoft YaHei" panose="020B0503020204020204" pitchFamily="34" charset="-122"/>
            </a:endParaRPr>
          </a:p>
        </p:txBody>
      </p:sp>
      <p:pic>
        <p:nvPicPr>
          <p:cNvPr id="5" name="图片 4">
            <a:extLst>
              <a:ext uri="{FF2B5EF4-FFF2-40B4-BE49-F238E27FC236}">
                <a16:creationId xmlns:a16="http://schemas.microsoft.com/office/drawing/2014/main" id="{B08B17E2-2EF2-6E5C-D91D-B9AF70BCC68B}"/>
              </a:ext>
            </a:extLst>
          </p:cNvPr>
          <p:cNvPicPr>
            <a:picLocks noChangeAspect="1"/>
          </p:cNvPicPr>
          <p:nvPr/>
        </p:nvPicPr>
        <p:blipFill>
          <a:blip r:embed="rId3"/>
          <a:stretch>
            <a:fillRect/>
          </a:stretch>
        </p:blipFill>
        <p:spPr>
          <a:xfrm>
            <a:off x="1376431" y="1492055"/>
            <a:ext cx="4756701" cy="1577088"/>
          </a:xfrm>
          <a:prstGeom prst="rect">
            <a:avLst/>
          </a:prstGeom>
        </p:spPr>
      </p:pic>
      <p:pic>
        <p:nvPicPr>
          <p:cNvPr id="6" name="图片 5">
            <a:extLst>
              <a:ext uri="{FF2B5EF4-FFF2-40B4-BE49-F238E27FC236}">
                <a16:creationId xmlns:a16="http://schemas.microsoft.com/office/drawing/2014/main" id="{DBBF33DF-216B-A022-EDF5-24F6BB4B206F}"/>
              </a:ext>
            </a:extLst>
          </p:cNvPr>
          <p:cNvPicPr>
            <a:picLocks noChangeAspect="1"/>
          </p:cNvPicPr>
          <p:nvPr/>
        </p:nvPicPr>
        <p:blipFill>
          <a:blip r:embed="rId4"/>
          <a:stretch>
            <a:fillRect/>
          </a:stretch>
        </p:blipFill>
        <p:spPr>
          <a:xfrm>
            <a:off x="6452684" y="1503392"/>
            <a:ext cx="4833422" cy="1602525"/>
          </a:xfrm>
          <a:prstGeom prst="rect">
            <a:avLst/>
          </a:prstGeom>
        </p:spPr>
      </p:pic>
      <p:pic>
        <p:nvPicPr>
          <p:cNvPr id="10" name="图片 9">
            <a:extLst>
              <a:ext uri="{FF2B5EF4-FFF2-40B4-BE49-F238E27FC236}">
                <a16:creationId xmlns:a16="http://schemas.microsoft.com/office/drawing/2014/main" id="{95F3B648-F3A3-2EA0-51C1-A9841E24224B}"/>
              </a:ext>
            </a:extLst>
          </p:cNvPr>
          <p:cNvPicPr>
            <a:picLocks noChangeAspect="1"/>
          </p:cNvPicPr>
          <p:nvPr/>
        </p:nvPicPr>
        <p:blipFill>
          <a:blip r:embed="rId5"/>
          <a:stretch>
            <a:fillRect/>
          </a:stretch>
        </p:blipFill>
        <p:spPr>
          <a:xfrm>
            <a:off x="1671061" y="3955642"/>
            <a:ext cx="4608048" cy="1577086"/>
          </a:xfrm>
          <a:prstGeom prst="rect">
            <a:avLst/>
          </a:prstGeom>
        </p:spPr>
      </p:pic>
      <p:pic>
        <p:nvPicPr>
          <p:cNvPr id="12" name="图片 11">
            <a:extLst>
              <a:ext uri="{FF2B5EF4-FFF2-40B4-BE49-F238E27FC236}">
                <a16:creationId xmlns:a16="http://schemas.microsoft.com/office/drawing/2014/main" id="{38A50E5C-DEA3-3ACE-147A-67892F99943F}"/>
              </a:ext>
            </a:extLst>
          </p:cNvPr>
          <p:cNvPicPr>
            <a:picLocks noChangeAspect="1"/>
          </p:cNvPicPr>
          <p:nvPr/>
        </p:nvPicPr>
        <p:blipFill>
          <a:blip r:embed="rId6"/>
          <a:stretch>
            <a:fillRect/>
          </a:stretch>
        </p:blipFill>
        <p:spPr>
          <a:xfrm>
            <a:off x="6476068" y="3947945"/>
            <a:ext cx="4834670" cy="1577085"/>
          </a:xfrm>
          <a:prstGeom prst="rect">
            <a:avLst/>
          </a:prstGeom>
        </p:spPr>
      </p:pic>
    </p:spTree>
    <p:extLst>
      <p:ext uri="{BB962C8B-B14F-4D97-AF65-F5344CB8AC3E}">
        <p14:creationId xmlns:p14="http://schemas.microsoft.com/office/powerpoint/2010/main" val="1613312552"/>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蒂姆排序伪代码</a:t>
            </a:r>
          </a:p>
        </p:txBody>
      </p:sp>
      <p:sp>
        <p:nvSpPr>
          <p:cNvPr id="3" name="副标题 2"/>
          <p:cNvSpPr>
            <a:spLocks noGrp="1"/>
          </p:cNvSpPr>
          <p:nvPr>
            <p:ph type="subTitle" idx="1"/>
          </p:nvPr>
        </p:nvSpPr>
        <p:spPr/>
        <p:txBody>
          <a:bodyPr/>
          <a:lstStyle/>
          <a:p>
            <a:r>
              <a:rPr lang="en-US" altLang="zh-CN" dirty="0"/>
              <a:t>10.9.2</a:t>
            </a:r>
            <a:r>
              <a:rPr lang="zh-CN" altLang="en-US" dirty="0"/>
              <a:t> 蒂姆排序</a:t>
            </a:r>
          </a:p>
        </p:txBody>
      </p:sp>
      <p:sp>
        <p:nvSpPr>
          <p:cNvPr id="4" name="文本占位符 3"/>
          <p:cNvSpPr>
            <a:spLocks noGrp="1"/>
          </p:cNvSpPr>
          <p:nvPr>
            <p:ph type="body" idx="10"/>
          </p:nvPr>
        </p:nvSpPr>
        <p:spPr/>
        <p:txBody>
          <a:bodyPr/>
          <a:lstStyle/>
          <a:p>
            <a:r>
              <a:rPr lang="zh-CN" altLang="en-US" dirty="0"/>
              <a:t>数据结构</a:t>
            </a:r>
          </a:p>
        </p:txBody>
      </p:sp>
      <mc:AlternateContent xmlns:mc="http://schemas.openxmlformats.org/markup-compatibility/2006" xmlns:a14="http://schemas.microsoft.com/office/drawing/2010/main">
        <mc:Choice Requires="a14">
          <p:sp>
            <p:nvSpPr>
              <p:cNvPr id="8" name="内容占位符 4">
                <a:extLst>
                  <a:ext uri="{FF2B5EF4-FFF2-40B4-BE49-F238E27FC236}">
                    <a16:creationId xmlns:a16="http://schemas.microsoft.com/office/drawing/2014/main" id="{52497A22-C9EB-305A-BC13-B255A135B3F7}"/>
                  </a:ext>
                </a:extLst>
              </p:cNvPr>
              <p:cNvSpPr>
                <a:spLocks noGrp="1"/>
              </p:cNvSpPr>
              <p:nvPr>
                <p:ph idx="11"/>
              </p:nvPr>
            </p:nvSpPr>
            <p:spPr>
              <a:xfrm>
                <a:off x="568337" y="1124682"/>
                <a:ext cx="11055325" cy="5057775"/>
              </a:xfrm>
              <a:ln>
                <a:noFill/>
                <a:prstDash val="dash"/>
              </a:ln>
            </p:spPr>
            <p:txBody>
              <a:bodyPr>
                <a:normAutofit/>
              </a:bodyPr>
              <a:lstStyle/>
              <a:p>
                <a:pPr>
                  <a:lnSpc>
                    <a:spcPct val="110000"/>
                  </a:lnSpc>
                </a:pPr>
                <a:r>
                  <a:rPr lang="zh-CN" altLang="zh-CN" b="1" kern="100" dirty="0">
                    <a:effectLst/>
                    <a:latin typeface="Microsoft YaHei" panose="020B0503020204020204" pitchFamily="34" charset="-122"/>
                    <a:ea typeface="Microsoft YaHei" panose="020B0503020204020204" pitchFamily="34" charset="-122"/>
                    <a:cs typeface="Times New Roman" panose="02020603050405020304" pitchFamily="18" charset="0"/>
                  </a:rPr>
                  <a:t>算法</a:t>
                </a:r>
                <a:r>
                  <a:rPr lang="zh-CN" altLang="en-US" b="1" kern="100" dirty="0">
                    <a:effectLst/>
                    <a:latin typeface="Microsoft YaHei" panose="020B0503020204020204" pitchFamily="34" charset="-122"/>
                    <a:ea typeface="Microsoft YaHei" panose="020B0503020204020204" pitchFamily="34" charset="-122"/>
                    <a:cs typeface="Times New Roman" panose="02020603050405020304" pitchFamily="18" charset="0"/>
                  </a:rPr>
                  <a:t> </a:t>
                </a:r>
                <a:r>
                  <a:rPr lang="en-US" altLang="zh-CN" b="1" kern="100" dirty="0">
                    <a:effectLst/>
                    <a:latin typeface="Microsoft YaHei" panose="020B0503020204020204" pitchFamily="34" charset="-122"/>
                    <a:ea typeface="Microsoft YaHei" panose="020B0503020204020204" pitchFamily="34" charset="-122"/>
                  </a:rPr>
                  <a:t>10-22</a:t>
                </a:r>
                <a:r>
                  <a:rPr lang="zh-CN" altLang="en-US" b="1" kern="100" dirty="0">
                    <a:effectLst/>
                    <a:latin typeface="Microsoft YaHei" panose="020B0503020204020204" pitchFamily="34" charset="-122"/>
                    <a:ea typeface="Microsoft YaHei" panose="020B0503020204020204" pitchFamily="34" charset="-122"/>
                  </a:rPr>
                  <a:t> </a:t>
                </a:r>
                <a:r>
                  <a:rPr lang="zh-CN" altLang="zh-CN" dirty="0"/>
                  <a:t>蒂姆排序</a:t>
                </a:r>
                <a:r>
                  <a:rPr lang="zh-CN" altLang="zh-CN" i="1" dirty="0"/>
                  <a:t> </a:t>
                </a:r>
                <a14:m>
                  <m:oMath xmlns:m="http://schemas.openxmlformats.org/officeDocument/2006/math">
                    <m:r>
                      <m:rPr>
                        <m:sty m:val="p"/>
                      </m:rPr>
                      <a:rPr lang="en-US" altLang="zh-CN">
                        <a:latin typeface="Cambria Math" panose="02040503050406030204" pitchFamily="18" charset="0"/>
                      </a:rPr>
                      <m:t>TimSort</m:t>
                    </m:r>
                    <m:r>
                      <a:rPr lang="en-US" altLang="zh-CN" i="1">
                        <a:latin typeface="Cambria Math" panose="02040503050406030204" pitchFamily="18" charset="0"/>
                      </a:rPr>
                      <m:t>(</m:t>
                    </m:r>
                    <m:r>
                      <a:rPr lang="en-US" altLang="zh-CN" i="1">
                        <a:latin typeface="Cambria Math" panose="02040503050406030204" pitchFamily="18" charset="0"/>
                      </a:rPr>
                      <m:t>𝑎</m:t>
                    </m:r>
                    <m:r>
                      <a:rPr lang="en-US" altLang="zh-CN" i="1">
                        <a:latin typeface="Cambria Math" panose="02040503050406030204" pitchFamily="18" charset="0"/>
                      </a:rPr>
                      <m:t>, </m:t>
                    </m:r>
                    <m:r>
                      <a:rPr lang="en-US" altLang="zh-CN" i="1">
                        <a:latin typeface="Cambria Math" panose="02040503050406030204" pitchFamily="18" charset="0"/>
                      </a:rPr>
                      <m:t>𝑙</m:t>
                    </m:r>
                    <m:r>
                      <a:rPr lang="en-US" altLang="zh-CN" i="1">
                        <a:latin typeface="Cambria Math" panose="02040503050406030204" pitchFamily="18" charset="0"/>
                      </a:rPr>
                      <m:t>, </m:t>
                    </m:r>
                    <m:r>
                      <a:rPr lang="en-US" altLang="zh-CN" i="1">
                        <a:latin typeface="Cambria Math" panose="02040503050406030204" pitchFamily="18" charset="0"/>
                      </a:rPr>
                      <m:t>𝑟</m:t>
                    </m:r>
                    <m:r>
                      <a:rPr lang="en-US" altLang="zh-CN" i="1">
                        <a:latin typeface="Cambria Math" panose="02040503050406030204" pitchFamily="18" charset="0"/>
                      </a:rPr>
                      <m:t>)</m:t>
                    </m:r>
                  </m:oMath>
                </a14:m>
                <a:r>
                  <a:rPr lang="zh-CN" altLang="zh-CN" dirty="0">
                    <a:effectLst/>
                  </a:rPr>
                  <a:t> </a:t>
                </a:r>
                <a:r>
                  <a:rPr lang="zh-CN" altLang="zh-CN" dirty="0">
                    <a:effectLst/>
                    <a:latin typeface="Microsoft YaHei" panose="020B0503020204020204" pitchFamily="34" charset="-122"/>
                    <a:ea typeface="Microsoft YaHei" panose="020B0503020204020204" pitchFamily="34" charset="-122"/>
                  </a:rPr>
                  <a:t> </a:t>
                </a:r>
                <a:endParaRPr lang="en-US" altLang="zh-CN" dirty="0">
                  <a:latin typeface="Microsoft YaHei" panose="020B0503020204020204" pitchFamily="34" charset="-122"/>
                  <a:ea typeface="Microsoft YaHei" panose="020B0503020204020204" pitchFamily="34" charset="-122"/>
                </a:endParaRPr>
              </a:p>
              <a:p>
                <a:pPr>
                  <a:lnSpc>
                    <a:spcPct val="110000"/>
                  </a:lnSpc>
                </a:pPr>
                <a:r>
                  <a:rPr lang="zh-CN" altLang="zh-CN" b="1" kern="100" dirty="0">
                    <a:effectLst/>
                    <a:latin typeface="Microsoft YaHei" panose="020B0503020204020204" pitchFamily="34" charset="-122"/>
                    <a:ea typeface="Microsoft YaHei" panose="020B0503020204020204" pitchFamily="34" charset="-122"/>
                    <a:cs typeface="Times New Roman" panose="02020603050405020304" pitchFamily="18" charset="0"/>
                  </a:rPr>
                  <a:t>输入：</a:t>
                </a:r>
                <a:r>
                  <a:rPr lang="zh-CN" altLang="zh-CN" dirty="0"/>
                  <a:t>序列</a:t>
                </a:r>
                <a:r>
                  <a:rPr lang="zh-CN" altLang="en-US" dirty="0"/>
                  <a:t> </a:t>
                </a:r>
                <a14:m>
                  <m:oMath xmlns:m="http://schemas.openxmlformats.org/officeDocument/2006/math">
                    <m:r>
                      <a:rPr lang="en-US" altLang="zh-CN" i="1">
                        <a:latin typeface="Cambria Math" panose="02040503050406030204" pitchFamily="18" charset="0"/>
                      </a:rPr>
                      <m:t>𝑎</m:t>
                    </m:r>
                  </m:oMath>
                </a14:m>
                <a:r>
                  <a:rPr lang="zh-CN" altLang="zh-CN" dirty="0"/>
                  <a:t>，左端点下标</a:t>
                </a:r>
                <a:r>
                  <a:rPr lang="zh-CN" altLang="en-US" dirty="0"/>
                  <a:t> </a:t>
                </a:r>
                <a14:m>
                  <m:oMath xmlns:m="http://schemas.openxmlformats.org/officeDocument/2006/math">
                    <m:r>
                      <a:rPr lang="en-US" altLang="zh-CN" i="1">
                        <a:latin typeface="Cambria Math" panose="02040503050406030204" pitchFamily="18" charset="0"/>
                      </a:rPr>
                      <m:t>𝑙</m:t>
                    </m:r>
                  </m:oMath>
                </a14:m>
                <a:r>
                  <a:rPr lang="zh-CN" altLang="zh-CN" dirty="0"/>
                  <a:t>，右端点下标</a:t>
                </a:r>
                <a:r>
                  <a:rPr lang="zh-CN" altLang="en-US" dirty="0"/>
                  <a:t> </a:t>
                </a:r>
                <a14:m>
                  <m:oMath xmlns:m="http://schemas.openxmlformats.org/officeDocument/2006/math">
                    <m:r>
                      <a:rPr lang="en-US" altLang="zh-CN" i="1">
                        <a:latin typeface="Cambria Math" panose="02040503050406030204" pitchFamily="18" charset="0"/>
                      </a:rPr>
                      <m:t>𝑟</m:t>
                    </m:r>
                  </m:oMath>
                </a14:m>
                <a:endParaRPr lang="en-US" altLang="zh-CN" b="1"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p>
                <a:pPr>
                  <a:lnSpc>
                    <a:spcPct val="110000"/>
                  </a:lnSpc>
                </a:pPr>
                <a:r>
                  <a:rPr lang="zh-CN" altLang="zh-CN" b="1" kern="100" dirty="0">
                    <a:effectLst/>
                    <a:latin typeface="Microsoft YaHei" panose="020B0503020204020204" pitchFamily="34" charset="-122"/>
                    <a:ea typeface="Microsoft YaHei" panose="020B0503020204020204" pitchFamily="34" charset="-122"/>
                    <a:cs typeface="Times New Roman" panose="02020603050405020304" pitchFamily="18" charset="0"/>
                  </a:rPr>
                  <a:t>输出：</a:t>
                </a:r>
                <a:r>
                  <a:rPr lang="zh-CN" altLang="zh-CN" dirty="0"/>
                  <a:t>调整</a:t>
                </a:r>
                <a:r>
                  <a:rPr lang="zh-CN" altLang="en-US" dirty="0"/>
                  <a:t> </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𝑙</m:t>
                        </m:r>
                      </m:sub>
                    </m:sSub>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𝑙</m:t>
                        </m:r>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𝑟</m:t>
                        </m:r>
                      </m:sub>
                    </m:sSub>
                  </m:oMath>
                </a14:m>
                <a:r>
                  <a:rPr lang="zh-CN" altLang="en-US" dirty="0"/>
                  <a:t> </a:t>
                </a:r>
                <a:r>
                  <a:rPr lang="zh-CN" altLang="zh-CN" dirty="0"/>
                  <a:t>元素顺序，使元素按照非递减顺序排列</a:t>
                </a:r>
                <a:r>
                  <a:rPr lang="zh-CN" altLang="zh-CN" dirty="0">
                    <a:effectLst/>
                  </a:rPr>
                  <a:t> </a:t>
                </a:r>
                <a:endParaRPr lang="en-US" altLang="zh-CN" dirty="0">
                  <a:latin typeface="Microsoft YaHei" panose="020B0503020204020204" pitchFamily="34" charset="-122"/>
                  <a:ea typeface="Microsoft YaHei" panose="020B0503020204020204" pitchFamily="34" charset="-122"/>
                </a:endParaRPr>
              </a:p>
            </p:txBody>
          </p:sp>
        </mc:Choice>
        <mc:Fallback xmlns="">
          <p:sp>
            <p:nvSpPr>
              <p:cNvPr id="8" name="内容占位符 4">
                <a:extLst>
                  <a:ext uri="{FF2B5EF4-FFF2-40B4-BE49-F238E27FC236}">
                    <a16:creationId xmlns:a16="http://schemas.microsoft.com/office/drawing/2014/main" id="{52497A22-C9EB-305A-BC13-B255A135B3F7}"/>
                  </a:ext>
                </a:extLst>
              </p:cNvPr>
              <p:cNvSpPr>
                <a:spLocks noGrp="1" noRot="1" noChangeAspect="1" noMove="1" noResize="1" noEditPoints="1" noAdjustHandles="1" noChangeArrowheads="1" noChangeShapeType="1" noTextEdit="1"/>
              </p:cNvSpPr>
              <p:nvPr>
                <p:ph idx="11"/>
              </p:nvPr>
            </p:nvSpPr>
            <p:spPr>
              <a:xfrm>
                <a:off x="568337" y="1124682"/>
                <a:ext cx="11055325" cy="5057775"/>
              </a:xfrm>
              <a:blipFill>
                <a:blip r:embed="rId3"/>
                <a:stretch>
                  <a:fillRect l="-573" t="-501"/>
                </a:stretch>
              </a:blipFill>
              <a:ln>
                <a:noFill/>
                <a:prstDash val="dash"/>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graphicFrame>
            <p:nvGraphicFramePr>
              <p:cNvPr id="16" name="表格 15">
                <a:extLst>
                  <a:ext uri="{FF2B5EF4-FFF2-40B4-BE49-F238E27FC236}">
                    <a16:creationId xmlns:a16="http://schemas.microsoft.com/office/drawing/2014/main" id="{BAEA7741-4AD2-C790-E96B-1DAC0EC2B013}"/>
                  </a:ext>
                </a:extLst>
              </p:cNvPr>
              <p:cNvGraphicFramePr>
                <a:graphicFrameLocks noGrp="1"/>
              </p:cNvGraphicFramePr>
              <p:nvPr/>
            </p:nvGraphicFramePr>
            <p:xfrm>
              <a:off x="677547" y="2668113"/>
              <a:ext cx="6439660" cy="3514344"/>
            </p:xfrm>
            <a:graphic>
              <a:graphicData uri="http://schemas.openxmlformats.org/drawingml/2006/table">
                <a:tbl>
                  <a:tblPr firstRow="1" firstCol="1" bandRow="1"/>
                  <a:tblGrid>
                    <a:gridCol w="509666">
                      <a:extLst>
                        <a:ext uri="{9D8B030D-6E8A-4147-A177-3AD203B41FA5}">
                          <a16:colId xmlns:a16="http://schemas.microsoft.com/office/drawing/2014/main" val="3471348345"/>
                        </a:ext>
                      </a:extLst>
                    </a:gridCol>
                    <a:gridCol w="5929994">
                      <a:extLst>
                        <a:ext uri="{9D8B030D-6E8A-4147-A177-3AD203B41FA5}">
                          <a16:colId xmlns:a16="http://schemas.microsoft.com/office/drawing/2014/main" val="2814209521"/>
                        </a:ext>
                      </a:extLst>
                    </a:gridCol>
                  </a:tblGrid>
                  <a:tr h="0">
                    <a:tc>
                      <a:txBody>
                        <a:bodyPr/>
                        <a:lstStyle/>
                        <a:p>
                          <a:pPr indent="127000" algn="just">
                            <a:lnSpc>
                              <a:spcPct val="150000"/>
                            </a:lnSpc>
                          </a:pPr>
                          <a:r>
                            <a:rPr lang="en-US" sz="1400" kern="100">
                              <a:effectLst/>
                              <a:latin typeface="Courier New" panose="02070309020205020404" pitchFamily="49" charset="0"/>
                              <a:ea typeface="楷体_GB2312"/>
                              <a:cs typeface="Times New Roman" panose="02020603050405020304" pitchFamily="18" charset="0"/>
                            </a:rPr>
                            <a:t>1</a:t>
                          </a:r>
                          <a:endParaRPr lang="zh-CN" sz="1400" kern="100">
                            <a:effectLst/>
                            <a:latin typeface="Times New Roman" panose="02020603050405020304" pitchFamily="18" charset="0"/>
                            <a:ea typeface="宋体" panose="02010600030101010101" pitchFamily="2" charset="-122"/>
                          </a:endParaRPr>
                        </a:p>
                      </a:txBody>
                      <a:tcPr marL="68580" marR="68580" marT="0" marB="0">
                        <a:lnL>
                          <a:noFill/>
                        </a:lnL>
                        <a:lnR>
                          <a:noFill/>
                        </a:lnR>
                        <a:lnT>
                          <a:noFill/>
                        </a:lnT>
                        <a:lnB>
                          <a:noFill/>
                        </a:lnB>
                      </a:tcPr>
                    </a:tc>
                    <a:tc>
                      <a:txBody>
                        <a:bodyPr/>
                        <a:lstStyle/>
                        <a:p>
                          <a:pPr indent="127000" algn="just">
                            <a:lnSpc>
                              <a:spcPct val="150000"/>
                            </a:lnSpc>
                          </a:pPr>
                          <a14:m>
                            <m:oMath xmlns:m="http://schemas.openxmlformats.org/officeDocument/2006/math">
                              <m:d>
                                <m:dPr>
                                  <m:begChr m:val="〈"/>
                                  <m:endChr m:val="〉"/>
                                  <m:ctrlPr>
                                    <a:rPr lang="zh-CN" sz="1400" i="1" kern="0">
                                      <a:solidFill>
                                        <a:srgbClr val="333333"/>
                                      </a:solidFill>
                                      <a:effectLst/>
                                      <a:latin typeface="Cambria Math" panose="02040503050406030204" pitchFamily="18" charset="0"/>
                                      <a:ea typeface="Cambria Math" panose="02040503050406030204" pitchFamily="18" charset="0"/>
                                      <a:cs typeface="Courier New" panose="02070309020205020404" pitchFamily="49" charset="0"/>
                                    </a:rPr>
                                  </m:ctrlPr>
                                </m:dPr>
                                <m:e>
                                  <m:r>
                                    <a:rPr lang="en-US" sz="1400" i="1" kern="0">
                                      <a:solidFill>
                                        <a:srgbClr val="333333"/>
                                      </a:solidFill>
                                      <a:effectLst/>
                                      <a:latin typeface="Cambria Math" panose="02040503050406030204" pitchFamily="18" charset="0"/>
                                      <a:ea typeface="楷体" panose="02010609060101010101" pitchFamily="49" charset="-122"/>
                                      <a:cs typeface="Courier New" panose="02070309020205020404" pitchFamily="49" charset="0"/>
                                    </a:rPr>
                                    <m:t>𝑟𝑢</m:t>
                                  </m:r>
                                  <m:sSub>
                                    <m:sSubPr>
                                      <m:ctrlPr>
                                        <a:rPr lang="zh-CN" sz="1400" i="1" kern="0">
                                          <a:solidFill>
                                            <a:srgbClr val="333333"/>
                                          </a:solidFill>
                                          <a:effectLst/>
                                          <a:latin typeface="Cambria Math" panose="02040503050406030204" pitchFamily="18" charset="0"/>
                                          <a:ea typeface="Cambria Math" panose="02040503050406030204" pitchFamily="18" charset="0"/>
                                          <a:cs typeface="Courier New" panose="02070309020205020404" pitchFamily="49" charset="0"/>
                                        </a:rPr>
                                      </m:ctrlPr>
                                    </m:sSubPr>
                                    <m:e>
                                      <m:r>
                                        <a:rPr lang="en-US" sz="1400" i="1" kern="0">
                                          <a:solidFill>
                                            <a:srgbClr val="333333"/>
                                          </a:solidFill>
                                          <a:effectLst/>
                                          <a:latin typeface="Cambria Math" panose="02040503050406030204" pitchFamily="18" charset="0"/>
                                          <a:ea typeface="楷体" panose="02010609060101010101" pitchFamily="49" charset="-122"/>
                                          <a:cs typeface="Courier New" panose="02070309020205020404" pitchFamily="49" charset="0"/>
                                        </a:rPr>
                                        <m:t>𝑛</m:t>
                                      </m:r>
                                    </m:e>
                                    <m:sub>
                                      <m:r>
                                        <a:rPr lang="en-US" sz="1400" i="1" kern="0">
                                          <a:solidFill>
                                            <a:srgbClr val="333333"/>
                                          </a:solidFill>
                                          <a:effectLst/>
                                          <a:latin typeface="Cambria Math" panose="02040503050406030204" pitchFamily="18" charset="0"/>
                                          <a:ea typeface="楷体" panose="02010609060101010101" pitchFamily="49" charset="-122"/>
                                          <a:cs typeface="Courier New" panose="02070309020205020404" pitchFamily="49" charset="0"/>
                                        </a:rPr>
                                        <m:t>1</m:t>
                                      </m:r>
                                    </m:sub>
                                  </m:sSub>
                                  <m:r>
                                    <a:rPr lang="en-US" sz="1400" i="1" kern="0">
                                      <a:solidFill>
                                        <a:srgbClr val="333333"/>
                                      </a:solidFill>
                                      <a:effectLst/>
                                      <a:latin typeface="Cambria Math" panose="02040503050406030204" pitchFamily="18" charset="0"/>
                                      <a:ea typeface="楷体" panose="02010609060101010101" pitchFamily="49" charset="-122"/>
                                      <a:cs typeface="Courier New" panose="02070309020205020404" pitchFamily="49" charset="0"/>
                                    </a:rPr>
                                    <m:t>,</m:t>
                                  </m:r>
                                  <m:r>
                                    <a:rPr lang="zh-CN" sz="1400" i="1" kern="0">
                                      <a:solidFill>
                                        <a:srgbClr val="333333"/>
                                      </a:solidFill>
                                      <a:effectLst/>
                                      <a:latin typeface="Cambria Math" panose="02040503050406030204" pitchFamily="18" charset="0"/>
                                      <a:ea typeface="楷体" panose="02010609060101010101" pitchFamily="49" charset="-122"/>
                                      <a:cs typeface="Courier New" panose="02070309020205020404" pitchFamily="49" charset="0"/>
                                    </a:rPr>
                                    <m:t>…</m:t>
                                  </m:r>
                                  <m:r>
                                    <a:rPr lang="en-US" sz="1400" i="1" kern="0">
                                      <a:solidFill>
                                        <a:srgbClr val="333333"/>
                                      </a:solidFill>
                                      <a:effectLst/>
                                      <a:latin typeface="Cambria Math" panose="02040503050406030204" pitchFamily="18" charset="0"/>
                                      <a:ea typeface="楷体" panose="02010609060101010101" pitchFamily="49" charset="-122"/>
                                      <a:cs typeface="Courier New" panose="02070309020205020404" pitchFamily="49" charset="0"/>
                                    </a:rPr>
                                    <m:t>,</m:t>
                                  </m:r>
                                  <m:r>
                                    <a:rPr lang="en-US" sz="1400" i="1" kern="0">
                                      <a:solidFill>
                                        <a:srgbClr val="333333"/>
                                      </a:solidFill>
                                      <a:effectLst/>
                                      <a:latin typeface="Cambria Math" panose="02040503050406030204" pitchFamily="18" charset="0"/>
                                      <a:ea typeface="楷体" panose="02010609060101010101" pitchFamily="49" charset="-122"/>
                                      <a:cs typeface="Courier New" panose="02070309020205020404" pitchFamily="49" charset="0"/>
                                    </a:rPr>
                                    <m:t>𝑟𝑢</m:t>
                                  </m:r>
                                  <m:sSub>
                                    <m:sSubPr>
                                      <m:ctrlPr>
                                        <a:rPr lang="zh-CN" sz="1400" i="1" kern="0">
                                          <a:solidFill>
                                            <a:srgbClr val="333333"/>
                                          </a:solidFill>
                                          <a:effectLst/>
                                          <a:latin typeface="Cambria Math" panose="02040503050406030204" pitchFamily="18" charset="0"/>
                                          <a:ea typeface="Cambria Math" panose="02040503050406030204" pitchFamily="18" charset="0"/>
                                          <a:cs typeface="Courier New" panose="02070309020205020404" pitchFamily="49" charset="0"/>
                                        </a:rPr>
                                      </m:ctrlPr>
                                    </m:sSubPr>
                                    <m:e>
                                      <m:r>
                                        <a:rPr lang="en-US" sz="1400" i="1" kern="0">
                                          <a:solidFill>
                                            <a:srgbClr val="333333"/>
                                          </a:solidFill>
                                          <a:effectLst/>
                                          <a:latin typeface="Cambria Math" panose="02040503050406030204" pitchFamily="18" charset="0"/>
                                          <a:ea typeface="楷体" panose="02010609060101010101" pitchFamily="49" charset="-122"/>
                                          <a:cs typeface="Courier New" panose="02070309020205020404" pitchFamily="49" charset="0"/>
                                        </a:rPr>
                                        <m:t>𝑛</m:t>
                                      </m:r>
                                    </m:e>
                                    <m:sub>
                                      <m:r>
                                        <a:rPr lang="en-US" sz="1400" i="1" kern="0">
                                          <a:solidFill>
                                            <a:srgbClr val="333333"/>
                                          </a:solidFill>
                                          <a:effectLst/>
                                          <a:latin typeface="Cambria Math" panose="02040503050406030204" pitchFamily="18" charset="0"/>
                                          <a:ea typeface="楷体" panose="02010609060101010101" pitchFamily="49" charset="-122"/>
                                          <a:cs typeface="Courier New" panose="02070309020205020404" pitchFamily="49" charset="0"/>
                                        </a:rPr>
                                        <m:t>𝑘</m:t>
                                      </m:r>
                                    </m:sub>
                                  </m:sSub>
                                </m:e>
                              </m:d>
                              <m:r>
                                <a:rPr lang="zh-CN" sz="1400" i="1" kern="0">
                                  <a:solidFill>
                                    <a:srgbClr val="333333"/>
                                  </a:solidFill>
                                  <a:effectLst/>
                                  <a:latin typeface="Cambria Math" panose="02040503050406030204" pitchFamily="18" charset="0"/>
                                  <a:ea typeface="楷体" panose="02010609060101010101" pitchFamily="49" charset="-122"/>
                                  <a:cs typeface="Courier New" panose="02070309020205020404" pitchFamily="49" charset="0"/>
                                </a:rPr>
                                <m:t>←</m:t>
                              </m:r>
                            </m:oMath>
                          </a14:m>
                          <a:r>
                            <a:rPr lang="zh-CN" sz="1400" kern="0">
                              <a:solidFill>
                                <a:srgbClr val="333333"/>
                              </a:solidFill>
                              <a:effectLst/>
                              <a:latin typeface="Cambria Math" panose="02040503050406030204" pitchFamily="18" charset="0"/>
                              <a:ea typeface="楷体" panose="02010609060101010101" pitchFamily="49" charset="-122"/>
                              <a:cs typeface="Courier New" panose="02070309020205020404" pitchFamily="49" charset="0"/>
                            </a:rPr>
                            <a:t>待排序数组</a:t>
                          </a:r>
                          <a14:m>
                            <m:oMath xmlns:m="http://schemas.openxmlformats.org/officeDocument/2006/math">
                              <m:r>
                                <a:rPr lang="en-US" sz="1400" i="1" kern="0">
                                  <a:solidFill>
                                    <a:srgbClr val="333333"/>
                                  </a:solidFill>
                                  <a:effectLst/>
                                  <a:latin typeface="Cambria Math" panose="02040503050406030204" pitchFamily="18" charset="0"/>
                                  <a:ea typeface="楷体" panose="02010609060101010101" pitchFamily="49" charset="-122"/>
                                  <a:cs typeface="Courier New" panose="02070309020205020404" pitchFamily="49" charset="0"/>
                                </a:rPr>
                                <m:t>𝑎</m:t>
                              </m:r>
                            </m:oMath>
                          </a14:m>
                          <a:r>
                            <a:rPr lang="zh-CN" sz="1400" kern="0">
                              <a:solidFill>
                                <a:srgbClr val="333333"/>
                              </a:solidFill>
                              <a:effectLst/>
                              <a:latin typeface="Cambria Math" panose="02040503050406030204" pitchFamily="18" charset="0"/>
                              <a:ea typeface="楷体" panose="02010609060101010101" pitchFamily="49" charset="-122"/>
                              <a:cs typeface="Courier New" panose="02070309020205020404" pitchFamily="49" charset="0"/>
                            </a:rPr>
                            <a:t>的连续子序列分解</a:t>
                          </a:r>
                          <a:endParaRPr lang="zh-CN" sz="1400" kern="100">
                            <a:effectLst/>
                            <a:latin typeface="Times New Roman" panose="02020603050405020304" pitchFamily="18" charset="0"/>
                            <a:ea typeface="宋体" panose="02010600030101010101" pitchFamily="2" charset="-122"/>
                          </a:endParaRPr>
                        </a:p>
                      </a:txBody>
                      <a:tcPr marL="68580" marR="68580" marT="0" marB="0">
                        <a:lnL>
                          <a:noFill/>
                        </a:lnL>
                        <a:lnR>
                          <a:noFill/>
                        </a:lnR>
                        <a:lnT>
                          <a:noFill/>
                        </a:lnT>
                        <a:lnB>
                          <a:noFill/>
                        </a:lnB>
                      </a:tcPr>
                    </a:tc>
                    <a:extLst>
                      <a:ext uri="{0D108BD9-81ED-4DB2-BD59-A6C34878D82A}">
                        <a16:rowId xmlns:a16="http://schemas.microsoft.com/office/drawing/2014/main" val="3576749165"/>
                      </a:ext>
                    </a:extLst>
                  </a:tr>
                  <a:tr h="0">
                    <a:tc>
                      <a:txBody>
                        <a:bodyPr/>
                        <a:lstStyle/>
                        <a:p>
                          <a:pPr indent="127000" algn="just">
                            <a:lnSpc>
                              <a:spcPct val="150000"/>
                            </a:lnSpc>
                          </a:pPr>
                          <a:r>
                            <a:rPr lang="en-US" sz="1400" kern="100">
                              <a:effectLst/>
                              <a:latin typeface="Courier New" panose="02070309020205020404" pitchFamily="49" charset="0"/>
                              <a:ea typeface="楷体_GB2312"/>
                              <a:cs typeface="Times New Roman" panose="02020603050405020304" pitchFamily="18" charset="0"/>
                            </a:rPr>
                            <a:t>2</a:t>
                          </a:r>
                          <a:endParaRPr lang="zh-CN" sz="1400" kern="100">
                            <a:effectLst/>
                            <a:latin typeface="Times New Roman" panose="02020603050405020304" pitchFamily="18" charset="0"/>
                            <a:ea typeface="宋体" panose="02010600030101010101" pitchFamily="2" charset="-122"/>
                          </a:endParaRPr>
                        </a:p>
                      </a:txBody>
                      <a:tcPr marL="68580" marR="68580" marT="0" marB="0">
                        <a:lnL>
                          <a:noFill/>
                        </a:lnL>
                        <a:lnR>
                          <a:noFill/>
                        </a:lnR>
                        <a:lnT>
                          <a:noFill/>
                        </a:lnT>
                        <a:lnB>
                          <a:noFill/>
                        </a:lnB>
                      </a:tcPr>
                    </a:tc>
                    <a:tc>
                      <a:txBody>
                        <a:bodyPr/>
                        <a:lstStyle/>
                        <a:p>
                          <a:pPr indent="127000" algn="just">
                            <a:lnSpc>
                              <a:spcPct val="150000"/>
                            </a:lnSpc>
                          </a:pPr>
                          <a:r>
                            <a:rPr lang="en-US" sz="1400" kern="0">
                              <a:solidFill>
                                <a:srgbClr val="333333"/>
                              </a:solidFill>
                              <a:effectLst/>
                              <a:latin typeface="Cambria Math" panose="02040503050406030204" pitchFamily="18" charset="0"/>
                              <a:ea typeface="楷体" panose="02010609060101010101" pitchFamily="49" charset="-122"/>
                              <a:cs typeface="Cambria Math" panose="02040503050406030204" pitchFamily="18" charset="0"/>
                            </a:rPr>
                            <a:t>InitStack(</a:t>
                          </a:r>
                          <a14:m>
                            <m:oMath xmlns:m="http://schemas.openxmlformats.org/officeDocument/2006/math">
                              <m:r>
                                <a:rPr lang="en-US" sz="1400" i="1" kern="0">
                                  <a:solidFill>
                                    <a:srgbClr val="333333"/>
                                  </a:solidFill>
                                  <a:effectLst/>
                                  <a:latin typeface="Cambria Math" panose="02040503050406030204" pitchFamily="18" charset="0"/>
                                  <a:ea typeface="楷体" panose="02010609060101010101" pitchFamily="49" charset="-122"/>
                                  <a:cs typeface="Courier New" panose="02070309020205020404" pitchFamily="49" charset="0"/>
                                </a:rPr>
                                <m:t>𝑆</m:t>
                              </m:r>
                              <m:r>
                                <a:rPr lang="en-US" sz="1400" i="1" kern="0">
                                  <a:solidFill>
                                    <a:srgbClr val="333333"/>
                                  </a:solidFill>
                                  <a:effectLst/>
                                  <a:latin typeface="Cambria Math" panose="02040503050406030204" pitchFamily="18" charset="0"/>
                                  <a:ea typeface="楷体" panose="02010609060101010101" pitchFamily="49" charset="-122"/>
                                  <a:cs typeface="Courier New" panose="02070309020205020404" pitchFamily="49" charset="0"/>
                                </a:rPr>
                                <m:t>)</m:t>
                              </m:r>
                            </m:oMath>
                          </a14:m>
                          <a:r>
                            <a:rPr lang="en-US" sz="1400" kern="0">
                              <a:solidFill>
                                <a:srgbClr val="333333"/>
                              </a:solidFill>
                              <a:effectLst/>
                              <a:latin typeface="Cambria Math" panose="02040503050406030204" pitchFamily="18" charset="0"/>
                              <a:ea typeface="楷体" panose="02010609060101010101" pitchFamily="49" charset="-122"/>
                              <a:cs typeface="Courier New" panose="02070309020205020404" pitchFamily="49" charset="0"/>
                            </a:rPr>
                            <a:t>//</a:t>
                          </a:r>
                          <a:r>
                            <a:rPr lang="zh-CN" sz="1400" kern="100">
                              <a:effectLst/>
                              <a:latin typeface="Courier New" panose="02070309020205020404" pitchFamily="49" charset="0"/>
                              <a:ea typeface="楷体_GB2312"/>
                            </a:rPr>
                            <a:t>将栈内</a:t>
                          </a:r>
                          <a:r>
                            <a:rPr lang="en-US" sz="1400" kern="100">
                              <a:effectLst/>
                              <a:latin typeface="Courier New" panose="02070309020205020404" pitchFamily="49" charset="0"/>
                              <a:ea typeface="楷体_GB2312"/>
                              <a:cs typeface="Times New Roman" panose="02020603050405020304" pitchFamily="18" charset="0"/>
                            </a:rPr>
                            <a:t>run</a:t>
                          </a:r>
                          <a:r>
                            <a:rPr lang="zh-CN" sz="1400" kern="100">
                              <a:effectLst/>
                              <a:latin typeface="Courier New" panose="02070309020205020404" pitchFamily="49" charset="0"/>
                              <a:ea typeface="楷体_GB2312"/>
                            </a:rPr>
                            <a:t>按栈顶到栈底的顺序从</a:t>
                          </a:r>
                          <a14:m>
                            <m:oMath xmlns:m="http://schemas.openxmlformats.org/officeDocument/2006/math">
                              <m:sSub>
                                <m:sSubPr>
                                  <m:ctrlPr>
                                    <a:rPr lang="zh-CN" sz="1400" i="1" kern="100">
                                      <a:effectLst/>
                                      <a:latin typeface="Cambria Math" panose="02040503050406030204" pitchFamily="18" charset="0"/>
                                      <a:ea typeface="Cambria Math" panose="02040503050406030204" pitchFamily="18" charset="0"/>
                                    </a:rPr>
                                  </m:ctrlPr>
                                </m:sSubPr>
                                <m:e>
                                  <m:r>
                                    <a:rPr lang="en-US" sz="1400" i="1" kern="100">
                                      <a:effectLst/>
                                      <a:latin typeface="Cambria Math" panose="02040503050406030204" pitchFamily="18" charset="0"/>
                                      <a:ea typeface="楷体_GB2312"/>
                                    </a:rPr>
                                    <m:t>𝑆</m:t>
                                  </m:r>
                                </m:e>
                                <m:sub>
                                  <m:r>
                                    <a:rPr lang="en-US" sz="1400" i="1" kern="100">
                                      <a:effectLst/>
                                      <a:latin typeface="Cambria Math" panose="02040503050406030204" pitchFamily="18" charset="0"/>
                                      <a:ea typeface="楷体_GB2312"/>
                                    </a:rPr>
                                    <m:t>1</m:t>
                                  </m:r>
                                </m:sub>
                              </m:sSub>
                            </m:oMath>
                          </a14:m>
                          <a:r>
                            <a:rPr lang="zh-CN" sz="1400" kern="100">
                              <a:effectLst/>
                              <a:latin typeface="Courier New" panose="02070309020205020404" pitchFamily="49" charset="0"/>
                              <a:ea typeface="楷体_GB2312"/>
                            </a:rPr>
                            <a:t>开始编号</a:t>
                          </a:r>
                          <a:endParaRPr lang="zh-CN" sz="1400" kern="100">
                            <a:effectLst/>
                            <a:latin typeface="Times New Roman" panose="02020603050405020304" pitchFamily="18" charset="0"/>
                            <a:ea typeface="宋体" panose="02010600030101010101" pitchFamily="2" charset="-122"/>
                          </a:endParaRPr>
                        </a:p>
                      </a:txBody>
                      <a:tcPr marL="68580" marR="68580" marT="0" marB="0">
                        <a:lnL>
                          <a:noFill/>
                        </a:lnL>
                        <a:lnR>
                          <a:noFill/>
                        </a:lnR>
                        <a:lnT>
                          <a:noFill/>
                        </a:lnT>
                        <a:lnB>
                          <a:noFill/>
                        </a:lnB>
                      </a:tcPr>
                    </a:tc>
                    <a:extLst>
                      <a:ext uri="{0D108BD9-81ED-4DB2-BD59-A6C34878D82A}">
                        <a16:rowId xmlns:a16="http://schemas.microsoft.com/office/drawing/2014/main" val="1955339745"/>
                      </a:ext>
                    </a:extLst>
                  </a:tr>
                  <a:tr h="0">
                    <a:tc>
                      <a:txBody>
                        <a:bodyPr/>
                        <a:lstStyle/>
                        <a:p>
                          <a:pPr indent="127000" algn="just">
                            <a:lnSpc>
                              <a:spcPct val="150000"/>
                            </a:lnSpc>
                          </a:pPr>
                          <a:r>
                            <a:rPr lang="en-US" sz="1400" kern="100">
                              <a:effectLst/>
                              <a:latin typeface="Courier New" panose="02070309020205020404" pitchFamily="49" charset="0"/>
                              <a:ea typeface="楷体_GB2312"/>
                              <a:cs typeface="Times New Roman" panose="02020603050405020304" pitchFamily="18" charset="0"/>
                            </a:rPr>
                            <a:t>3</a:t>
                          </a:r>
                          <a:endParaRPr lang="zh-CN" sz="1400" kern="100">
                            <a:effectLst/>
                            <a:latin typeface="Times New Roman" panose="02020603050405020304" pitchFamily="18" charset="0"/>
                            <a:ea typeface="宋体" panose="02010600030101010101" pitchFamily="2" charset="-122"/>
                          </a:endParaRPr>
                        </a:p>
                      </a:txBody>
                      <a:tcPr marL="68580" marR="68580" marT="0" marB="0">
                        <a:lnL>
                          <a:noFill/>
                        </a:lnL>
                        <a:lnR>
                          <a:noFill/>
                        </a:lnR>
                        <a:lnT>
                          <a:noFill/>
                        </a:lnT>
                        <a:lnB>
                          <a:noFill/>
                        </a:lnB>
                      </a:tcPr>
                    </a:tc>
                    <a:tc>
                      <a:txBody>
                        <a:bodyPr/>
                        <a:lstStyle/>
                        <a:p>
                          <a:pPr indent="127000" algn="just">
                            <a:lnSpc>
                              <a:spcPct val="150000"/>
                            </a:lnSpc>
                          </a:pPr>
                          <a14:m>
                            <m:oMath xmlns:m="http://schemas.openxmlformats.org/officeDocument/2006/math">
                              <m:r>
                                <a:rPr lang="en-US" sz="1400" b="1" i="1" kern="0">
                                  <a:solidFill>
                                    <a:srgbClr val="333333"/>
                                  </a:solidFill>
                                  <a:effectLst/>
                                  <a:latin typeface="Cambria Math" panose="02040503050406030204" pitchFamily="18" charset="0"/>
                                  <a:ea typeface="楷体" panose="02010609060101010101" pitchFamily="49" charset="-122"/>
                                  <a:cs typeface="Courier New" panose="02070309020205020404" pitchFamily="49" charset="0"/>
                                </a:rPr>
                                <m:t>𝐟𝐨𝐫</m:t>
                              </m:r>
                              <m:r>
                                <a:rPr lang="en-US" sz="1400" i="1" kern="0">
                                  <a:solidFill>
                                    <a:srgbClr val="333333"/>
                                  </a:solidFill>
                                  <a:effectLst/>
                                  <a:latin typeface="Cambria Math" panose="02040503050406030204" pitchFamily="18" charset="0"/>
                                  <a:ea typeface="楷体" panose="02010609060101010101" pitchFamily="49" charset="-122"/>
                                  <a:cs typeface="Courier New" panose="02070309020205020404" pitchFamily="49" charset="0"/>
                                </a:rPr>
                                <m:t> </m:t>
                              </m:r>
                              <m:r>
                                <a:rPr lang="en-US" sz="1400" i="1" kern="0">
                                  <a:solidFill>
                                    <a:srgbClr val="333333"/>
                                  </a:solidFill>
                                  <a:effectLst/>
                                  <a:latin typeface="Cambria Math" panose="02040503050406030204" pitchFamily="18" charset="0"/>
                                  <a:ea typeface="楷体" panose="02010609060101010101" pitchFamily="49" charset="-122"/>
                                  <a:cs typeface="Courier New" panose="02070309020205020404" pitchFamily="49" charset="0"/>
                                </a:rPr>
                                <m:t>𝑖</m:t>
                              </m:r>
                              <m:r>
                                <a:rPr lang="zh-CN" sz="1400" i="1" kern="0">
                                  <a:solidFill>
                                    <a:srgbClr val="333333"/>
                                  </a:solidFill>
                                  <a:effectLst/>
                                  <a:latin typeface="Cambria Math" panose="02040503050406030204" pitchFamily="18" charset="0"/>
                                  <a:ea typeface="楷体" panose="02010609060101010101" pitchFamily="49" charset="-122"/>
                                  <a:cs typeface="Courier New" panose="02070309020205020404" pitchFamily="49" charset="0"/>
                                </a:rPr>
                                <m:t>←</m:t>
                              </m:r>
                              <m:r>
                                <a:rPr lang="en-US" sz="1400" i="1" kern="0">
                                  <a:solidFill>
                                    <a:srgbClr val="333333"/>
                                  </a:solidFill>
                                  <a:effectLst/>
                                  <a:latin typeface="Cambria Math" panose="02040503050406030204" pitchFamily="18" charset="0"/>
                                  <a:ea typeface="楷体" panose="02010609060101010101" pitchFamily="49" charset="-122"/>
                                  <a:cs typeface="Courier New" panose="02070309020205020404" pitchFamily="49" charset="0"/>
                                </a:rPr>
                                <m:t>1 </m:t>
                              </m:r>
                              <m:r>
                                <a:rPr lang="en-US" sz="1400" b="1" i="1" kern="0">
                                  <a:solidFill>
                                    <a:srgbClr val="333333"/>
                                  </a:solidFill>
                                  <a:effectLst/>
                                  <a:latin typeface="Cambria Math" panose="02040503050406030204" pitchFamily="18" charset="0"/>
                                  <a:ea typeface="楷体" panose="02010609060101010101" pitchFamily="49" charset="-122"/>
                                  <a:cs typeface="Courier New" panose="02070309020205020404" pitchFamily="49" charset="0"/>
                                </a:rPr>
                                <m:t>𝐭𝐨</m:t>
                              </m:r>
                              <m:r>
                                <a:rPr lang="en-US" sz="1400" i="1" kern="0">
                                  <a:solidFill>
                                    <a:srgbClr val="333333"/>
                                  </a:solidFill>
                                  <a:effectLst/>
                                  <a:latin typeface="Cambria Math" panose="02040503050406030204" pitchFamily="18" charset="0"/>
                                  <a:ea typeface="楷体" panose="02010609060101010101" pitchFamily="49" charset="-122"/>
                                  <a:cs typeface="Courier New" panose="02070309020205020404" pitchFamily="49" charset="0"/>
                                </a:rPr>
                                <m:t> </m:t>
                              </m:r>
                              <m:r>
                                <a:rPr lang="en-US" sz="1400" i="1" kern="0">
                                  <a:solidFill>
                                    <a:srgbClr val="333333"/>
                                  </a:solidFill>
                                  <a:effectLst/>
                                  <a:latin typeface="Cambria Math" panose="02040503050406030204" pitchFamily="18" charset="0"/>
                                  <a:ea typeface="楷体" panose="02010609060101010101" pitchFamily="49" charset="-122"/>
                                  <a:cs typeface="Courier New" panose="02070309020205020404" pitchFamily="49" charset="0"/>
                                </a:rPr>
                                <m:t>𝑘</m:t>
                              </m:r>
                              <m:r>
                                <a:rPr lang="en-US" sz="1400" i="1" kern="0">
                                  <a:solidFill>
                                    <a:srgbClr val="333333"/>
                                  </a:solidFill>
                                  <a:effectLst/>
                                  <a:latin typeface="Cambria Math" panose="02040503050406030204" pitchFamily="18" charset="0"/>
                                  <a:ea typeface="楷体" panose="02010609060101010101" pitchFamily="49" charset="-122"/>
                                  <a:cs typeface="Courier New" panose="02070309020205020404" pitchFamily="49" charset="0"/>
                                </a:rPr>
                                <m:t> </m:t>
                              </m:r>
                              <m:r>
                                <a:rPr lang="en-US" sz="1400" b="1" i="1" kern="0">
                                  <a:solidFill>
                                    <a:srgbClr val="333333"/>
                                  </a:solidFill>
                                  <a:effectLst/>
                                  <a:latin typeface="Cambria Math" panose="02040503050406030204" pitchFamily="18" charset="0"/>
                                  <a:ea typeface="楷体" panose="02010609060101010101" pitchFamily="49" charset="-122"/>
                                  <a:cs typeface="Courier New" panose="02070309020205020404" pitchFamily="49" charset="0"/>
                                </a:rPr>
                                <m:t>𝐝𝐨</m:t>
                              </m:r>
                            </m:oMath>
                          </a14:m>
                          <a:r>
                            <a:rPr lang="en-US" sz="1400" kern="0">
                              <a:solidFill>
                                <a:srgbClr val="333333"/>
                              </a:solidFill>
                              <a:effectLst/>
                              <a:latin typeface="Cambria Math" panose="02040503050406030204" pitchFamily="18" charset="0"/>
                              <a:ea typeface="楷体" panose="02010609060101010101" pitchFamily="49" charset="-122"/>
                              <a:cs typeface="Courier New" panose="02070309020205020404" pitchFamily="49" charset="0"/>
                            </a:rPr>
                            <a:t>       </a:t>
                          </a:r>
                          <a:endParaRPr lang="zh-CN" sz="1400" kern="100">
                            <a:effectLst/>
                            <a:latin typeface="Times New Roman" panose="02020603050405020304" pitchFamily="18" charset="0"/>
                            <a:ea typeface="宋体" panose="02010600030101010101" pitchFamily="2" charset="-122"/>
                          </a:endParaRPr>
                        </a:p>
                      </a:txBody>
                      <a:tcPr marL="68580" marR="68580" marT="0" marB="0">
                        <a:lnL>
                          <a:noFill/>
                        </a:lnL>
                        <a:lnR>
                          <a:noFill/>
                        </a:lnR>
                        <a:lnT>
                          <a:noFill/>
                        </a:lnT>
                        <a:lnB>
                          <a:noFill/>
                        </a:lnB>
                      </a:tcPr>
                    </a:tc>
                    <a:extLst>
                      <a:ext uri="{0D108BD9-81ED-4DB2-BD59-A6C34878D82A}">
                        <a16:rowId xmlns:a16="http://schemas.microsoft.com/office/drawing/2014/main" val="2327253033"/>
                      </a:ext>
                    </a:extLst>
                  </a:tr>
                  <a:tr h="0">
                    <a:tc>
                      <a:txBody>
                        <a:bodyPr/>
                        <a:lstStyle/>
                        <a:p>
                          <a:pPr indent="127000" algn="just">
                            <a:lnSpc>
                              <a:spcPct val="150000"/>
                            </a:lnSpc>
                          </a:pPr>
                          <a:r>
                            <a:rPr lang="en-US" sz="1400" kern="100">
                              <a:effectLst/>
                              <a:latin typeface="Courier New" panose="02070309020205020404" pitchFamily="49" charset="0"/>
                              <a:ea typeface="楷体_GB2312"/>
                              <a:cs typeface="Times New Roman" panose="02020603050405020304" pitchFamily="18" charset="0"/>
                            </a:rPr>
                            <a:t>4</a:t>
                          </a:r>
                          <a:endParaRPr lang="zh-CN" sz="1400" kern="100">
                            <a:effectLst/>
                            <a:latin typeface="Times New Roman" panose="02020603050405020304" pitchFamily="18" charset="0"/>
                            <a:ea typeface="宋体" panose="02010600030101010101" pitchFamily="2" charset="-122"/>
                          </a:endParaRPr>
                        </a:p>
                      </a:txBody>
                      <a:tcPr marL="68580" marR="68580" marT="0" marB="0">
                        <a:lnL>
                          <a:noFill/>
                        </a:lnL>
                        <a:lnR>
                          <a:noFill/>
                        </a:lnR>
                        <a:lnT>
                          <a:noFill/>
                        </a:lnT>
                        <a:lnB>
                          <a:noFill/>
                        </a:lnB>
                      </a:tcPr>
                    </a:tc>
                    <a:tc>
                      <a:txBody>
                        <a:bodyPr/>
                        <a:lstStyle/>
                        <a:p>
                          <a:pPr indent="127000" algn="just">
                            <a:lnSpc>
                              <a:spcPct val="150000"/>
                            </a:lnSpc>
                          </a:pPr>
                          <a14:m>
                            <m:oMath xmlns:m="http://schemas.openxmlformats.org/officeDocument/2006/math">
                              <m:r>
                                <a:rPr lang="en-US" sz="1400" i="1" kern="100">
                                  <a:effectLst/>
                                  <a:latin typeface="Cambria Math" panose="02040503050406030204" pitchFamily="18" charset="0"/>
                                  <a:ea typeface="楷体_GB2312"/>
                                </a:rPr>
                                <m:t>|   </m:t>
                              </m:r>
                            </m:oMath>
                          </a14:m>
                          <a:r>
                            <a:rPr lang="en-US" sz="1400" kern="100">
                              <a:effectLst/>
                              <a:latin typeface="Times New Roman" panose="02020603050405020304" pitchFamily="18" charset="0"/>
                              <a:ea typeface="楷体_GB2312"/>
                            </a:rPr>
                            <a:t>Push(</a:t>
                          </a:r>
                          <a:r>
                            <a:rPr lang="en-US" sz="1400" i="1" kern="100">
                              <a:effectLst/>
                              <a:latin typeface="Times New Roman" panose="02020603050405020304" pitchFamily="18" charset="0"/>
                              <a:ea typeface="楷体_GB2312"/>
                            </a:rPr>
                            <a:t>S, run</a:t>
                          </a:r>
                          <a:r>
                            <a:rPr lang="en-US" sz="1400" i="1" kern="100" baseline="-25000">
                              <a:effectLst/>
                              <a:latin typeface="Times New Roman" panose="02020603050405020304" pitchFamily="18" charset="0"/>
                              <a:ea typeface="楷体_GB2312"/>
                            </a:rPr>
                            <a:t>i</a:t>
                          </a:r>
                          <a:r>
                            <a:rPr lang="en-US" sz="1400" kern="100">
                              <a:effectLst/>
                              <a:latin typeface="Times New Roman" panose="02020603050405020304" pitchFamily="18" charset="0"/>
                              <a:ea typeface="楷体_GB2312"/>
                            </a:rPr>
                            <a:t>) //</a:t>
                          </a:r>
                          <a:r>
                            <a:rPr lang="zh-CN" sz="1400" kern="0">
                              <a:solidFill>
                                <a:srgbClr val="333333"/>
                              </a:solidFill>
                              <a:effectLst/>
                              <a:latin typeface="Times New Roman" panose="02020603050405020304" pitchFamily="18" charset="0"/>
                              <a:ea typeface="楷体" panose="02010609060101010101" pitchFamily="49" charset="-122"/>
                            </a:rPr>
                            <a:t>将</a:t>
                          </a:r>
                          <a14:m>
                            <m:oMath xmlns:m="http://schemas.openxmlformats.org/officeDocument/2006/math">
                              <m:r>
                                <a:rPr lang="en-US" sz="1400" i="1" kern="0">
                                  <a:solidFill>
                                    <a:srgbClr val="333333"/>
                                  </a:solidFill>
                                  <a:effectLst/>
                                  <a:latin typeface="Cambria Math" panose="02040503050406030204" pitchFamily="18" charset="0"/>
                                  <a:ea typeface="楷体" panose="02010609060101010101" pitchFamily="49" charset="-122"/>
                                </a:rPr>
                                <m:t>𝑟𝑢</m:t>
                              </m:r>
                              <m:sSub>
                                <m:sSubPr>
                                  <m:ctrlPr>
                                    <a:rPr lang="zh-CN" sz="1400" i="1" kern="0">
                                      <a:solidFill>
                                        <a:srgbClr val="333333"/>
                                      </a:solidFill>
                                      <a:effectLst/>
                                      <a:latin typeface="Cambria Math" panose="02040503050406030204" pitchFamily="18" charset="0"/>
                                      <a:ea typeface="Cambria Math" panose="02040503050406030204" pitchFamily="18" charset="0"/>
                                    </a:rPr>
                                  </m:ctrlPr>
                                </m:sSubPr>
                                <m:e>
                                  <m:r>
                                    <a:rPr lang="en-US" sz="1400" i="1" kern="0">
                                      <a:solidFill>
                                        <a:srgbClr val="333333"/>
                                      </a:solidFill>
                                      <a:effectLst/>
                                      <a:latin typeface="Cambria Math" panose="02040503050406030204" pitchFamily="18" charset="0"/>
                                      <a:ea typeface="楷体" panose="02010609060101010101" pitchFamily="49" charset="-122"/>
                                    </a:rPr>
                                    <m:t>𝑛</m:t>
                                  </m:r>
                                </m:e>
                                <m:sub>
                                  <m:r>
                                    <a:rPr lang="en-US" sz="1400" i="1" kern="0">
                                      <a:solidFill>
                                        <a:srgbClr val="333333"/>
                                      </a:solidFill>
                                      <a:effectLst/>
                                      <a:latin typeface="Cambria Math" panose="02040503050406030204" pitchFamily="18" charset="0"/>
                                      <a:ea typeface="楷体" panose="02010609060101010101" pitchFamily="49" charset="-122"/>
                                    </a:rPr>
                                    <m:t>𝑖</m:t>
                                  </m:r>
                                </m:sub>
                              </m:sSub>
                            </m:oMath>
                          </a14:m>
                          <a:r>
                            <a:rPr lang="zh-CN" sz="1400" kern="0">
                              <a:solidFill>
                                <a:srgbClr val="333333"/>
                              </a:solidFill>
                              <a:effectLst/>
                              <a:latin typeface="Times New Roman" panose="02020603050405020304" pitchFamily="18" charset="0"/>
                              <a:ea typeface="楷体" panose="02010609060101010101" pitchFamily="49" charset="-122"/>
                            </a:rPr>
                            <a:t>加入栈</a:t>
                          </a:r>
                          <a14:m>
                            <m:oMath xmlns:m="http://schemas.openxmlformats.org/officeDocument/2006/math">
                              <m:r>
                                <a:rPr lang="en-US" sz="1400" i="1" kern="0">
                                  <a:solidFill>
                                    <a:srgbClr val="333333"/>
                                  </a:solidFill>
                                  <a:effectLst/>
                                  <a:latin typeface="Cambria Math" panose="02040503050406030204" pitchFamily="18" charset="0"/>
                                  <a:ea typeface="楷体" panose="02010609060101010101" pitchFamily="49" charset="-122"/>
                                </a:rPr>
                                <m:t>𝑆</m:t>
                              </m:r>
                            </m:oMath>
                          </a14:m>
                          <a:r>
                            <a:rPr lang="zh-CN" sz="1400" kern="0">
                              <a:solidFill>
                                <a:srgbClr val="333333"/>
                              </a:solidFill>
                              <a:effectLst/>
                              <a:latin typeface="Times New Roman" panose="02020603050405020304" pitchFamily="18" charset="0"/>
                              <a:ea typeface="楷体" panose="02010609060101010101" pitchFamily="49" charset="-122"/>
                            </a:rPr>
                            <a:t>顶部</a:t>
                          </a:r>
                          <a:endParaRPr lang="zh-CN" sz="1400" kern="100">
                            <a:effectLst/>
                            <a:latin typeface="Times New Roman" panose="02020603050405020304" pitchFamily="18" charset="0"/>
                            <a:ea typeface="宋体" panose="02010600030101010101" pitchFamily="2" charset="-122"/>
                          </a:endParaRPr>
                        </a:p>
                      </a:txBody>
                      <a:tcPr marL="68580" marR="68580" marT="0" marB="0">
                        <a:lnL>
                          <a:noFill/>
                        </a:lnL>
                        <a:lnR>
                          <a:noFill/>
                        </a:lnR>
                        <a:lnT>
                          <a:noFill/>
                        </a:lnT>
                        <a:lnB>
                          <a:noFill/>
                        </a:lnB>
                      </a:tcPr>
                    </a:tc>
                    <a:extLst>
                      <a:ext uri="{0D108BD9-81ED-4DB2-BD59-A6C34878D82A}">
                        <a16:rowId xmlns:a16="http://schemas.microsoft.com/office/drawing/2014/main" val="2641653492"/>
                      </a:ext>
                    </a:extLst>
                  </a:tr>
                  <a:tr h="0">
                    <a:tc>
                      <a:txBody>
                        <a:bodyPr/>
                        <a:lstStyle/>
                        <a:p>
                          <a:pPr indent="127000" algn="just">
                            <a:lnSpc>
                              <a:spcPct val="150000"/>
                            </a:lnSpc>
                          </a:pPr>
                          <a:r>
                            <a:rPr lang="en-US" sz="1400" kern="100">
                              <a:effectLst/>
                              <a:latin typeface="Courier New" panose="02070309020205020404" pitchFamily="49" charset="0"/>
                              <a:ea typeface="楷体_GB2312"/>
                              <a:cs typeface="Times New Roman" panose="02020603050405020304" pitchFamily="18" charset="0"/>
                            </a:rPr>
                            <a:t>5</a:t>
                          </a:r>
                          <a:endParaRPr lang="zh-CN" sz="1400" kern="100">
                            <a:effectLst/>
                            <a:latin typeface="Times New Roman" panose="02020603050405020304" pitchFamily="18" charset="0"/>
                            <a:ea typeface="宋体" panose="02010600030101010101" pitchFamily="2" charset="-122"/>
                          </a:endParaRPr>
                        </a:p>
                      </a:txBody>
                      <a:tcPr marL="68580" marR="68580" marT="0" marB="0">
                        <a:lnL>
                          <a:noFill/>
                        </a:lnL>
                        <a:lnR>
                          <a:noFill/>
                        </a:lnR>
                        <a:lnT>
                          <a:noFill/>
                        </a:lnT>
                        <a:lnB>
                          <a:noFill/>
                        </a:lnB>
                      </a:tcPr>
                    </a:tc>
                    <a:tc>
                      <a:txBody>
                        <a:bodyPr/>
                        <a:lstStyle/>
                        <a:p>
                          <a:pPr indent="127000" algn="just">
                            <a:lnSpc>
                              <a:spcPct val="150000"/>
                            </a:lnSpc>
                          </a:pPr>
                          <a14:m>
                            <m:oMath xmlns:m="http://schemas.openxmlformats.org/officeDocument/2006/math">
                              <m:r>
                                <a:rPr lang="en-US" sz="1400" i="1" kern="100">
                                  <a:effectLst/>
                                  <a:latin typeface="Cambria Math" panose="02040503050406030204" pitchFamily="18" charset="0"/>
                                  <a:ea typeface="楷体_GB2312"/>
                                </a:rPr>
                                <m:t>|   </m:t>
                              </m:r>
                              <m:r>
                                <a:rPr lang="en-US" sz="1400" b="1" i="1" kern="0">
                                  <a:solidFill>
                                    <a:srgbClr val="333333"/>
                                  </a:solidFill>
                                  <a:effectLst/>
                                  <a:latin typeface="Cambria Math" panose="02040503050406030204" pitchFamily="18" charset="0"/>
                                  <a:ea typeface="楷体" panose="02010609060101010101" pitchFamily="49" charset="-122"/>
                                  <a:cs typeface="Courier New" panose="02070309020205020404" pitchFamily="49" charset="0"/>
                                </a:rPr>
                                <m:t>𝐰𝐡𝐢𝐥𝐞</m:t>
                              </m:r>
                              <m:r>
                                <a:rPr lang="en-US" sz="1400" b="1" i="1" kern="0">
                                  <a:solidFill>
                                    <a:srgbClr val="333333"/>
                                  </a:solidFill>
                                  <a:effectLst/>
                                  <a:latin typeface="Cambria Math" panose="02040503050406030204" pitchFamily="18" charset="0"/>
                                  <a:ea typeface="楷体" panose="02010609060101010101" pitchFamily="49" charset="-122"/>
                                  <a:cs typeface="Courier New" panose="02070309020205020404" pitchFamily="49" charset="0"/>
                                </a:rPr>
                                <m:t> </m:t>
                              </m:r>
                              <m:r>
                                <a:rPr lang="en-US" sz="1400" b="1" i="1" kern="0">
                                  <a:solidFill>
                                    <a:srgbClr val="333333"/>
                                  </a:solidFill>
                                  <a:effectLst/>
                                  <a:latin typeface="Cambria Math" panose="02040503050406030204" pitchFamily="18" charset="0"/>
                                  <a:ea typeface="楷体" panose="02010609060101010101" pitchFamily="49" charset="-122"/>
                                  <a:cs typeface="Courier New" panose="02070309020205020404" pitchFamily="49" charset="0"/>
                                </a:rPr>
                                <m:t>𝐭𝐫𝐮𝐞</m:t>
                              </m:r>
                              <m:r>
                                <a:rPr lang="en-US" sz="1400" b="1" i="1" kern="0">
                                  <a:solidFill>
                                    <a:srgbClr val="333333"/>
                                  </a:solidFill>
                                  <a:effectLst/>
                                  <a:latin typeface="Cambria Math" panose="02040503050406030204" pitchFamily="18" charset="0"/>
                                  <a:ea typeface="楷体" panose="02010609060101010101" pitchFamily="49" charset="-122"/>
                                  <a:cs typeface="Courier New" panose="02070309020205020404" pitchFamily="49" charset="0"/>
                                </a:rPr>
                                <m:t> </m:t>
                              </m:r>
                              <m:r>
                                <a:rPr lang="en-US" sz="1400" b="1" i="1" kern="0">
                                  <a:solidFill>
                                    <a:srgbClr val="333333"/>
                                  </a:solidFill>
                                  <a:effectLst/>
                                  <a:latin typeface="Cambria Math" panose="02040503050406030204" pitchFamily="18" charset="0"/>
                                  <a:ea typeface="楷体" panose="02010609060101010101" pitchFamily="49" charset="-122"/>
                                  <a:cs typeface="Courier New" panose="02070309020205020404" pitchFamily="49" charset="0"/>
                                </a:rPr>
                                <m:t>𝐝𝐨</m:t>
                              </m:r>
                            </m:oMath>
                          </a14:m>
                          <a:r>
                            <a:rPr lang="en-US" sz="1400" b="1" kern="0" dirty="0">
                              <a:solidFill>
                                <a:srgbClr val="333333"/>
                              </a:solidFill>
                              <a:effectLst/>
                              <a:latin typeface="Cambria Math" panose="02040503050406030204" pitchFamily="18" charset="0"/>
                              <a:ea typeface="楷体_GB2312"/>
                            </a:rPr>
                            <a:t> </a:t>
                          </a:r>
                          <a:endParaRPr lang="zh-CN" sz="1400" kern="100" dirty="0">
                            <a:effectLst/>
                            <a:latin typeface="Times New Roman" panose="02020603050405020304" pitchFamily="18" charset="0"/>
                            <a:ea typeface="宋体" panose="02010600030101010101" pitchFamily="2" charset="-122"/>
                          </a:endParaRPr>
                        </a:p>
                      </a:txBody>
                      <a:tcPr marL="68580" marR="68580" marT="0" marB="0">
                        <a:lnL>
                          <a:noFill/>
                        </a:lnL>
                        <a:lnR>
                          <a:noFill/>
                        </a:lnR>
                        <a:lnT>
                          <a:noFill/>
                        </a:lnT>
                        <a:lnB>
                          <a:noFill/>
                        </a:lnB>
                      </a:tcPr>
                    </a:tc>
                    <a:extLst>
                      <a:ext uri="{0D108BD9-81ED-4DB2-BD59-A6C34878D82A}">
                        <a16:rowId xmlns:a16="http://schemas.microsoft.com/office/drawing/2014/main" val="3783709979"/>
                      </a:ext>
                    </a:extLst>
                  </a:tr>
                  <a:tr h="0">
                    <a:tc>
                      <a:txBody>
                        <a:bodyPr/>
                        <a:lstStyle/>
                        <a:p>
                          <a:pPr indent="127000" algn="just">
                            <a:lnSpc>
                              <a:spcPct val="150000"/>
                            </a:lnSpc>
                          </a:pPr>
                          <a:r>
                            <a:rPr lang="en-US" sz="1400" kern="100">
                              <a:effectLst/>
                              <a:latin typeface="Courier New" panose="02070309020205020404" pitchFamily="49" charset="0"/>
                              <a:ea typeface="楷体_GB2312"/>
                              <a:cs typeface="Times New Roman" panose="02020603050405020304" pitchFamily="18" charset="0"/>
                            </a:rPr>
                            <a:t>6</a:t>
                          </a:r>
                          <a:endParaRPr lang="zh-CN" sz="1400" kern="100">
                            <a:effectLst/>
                            <a:latin typeface="Times New Roman" panose="02020603050405020304" pitchFamily="18" charset="0"/>
                            <a:ea typeface="宋体" panose="02010600030101010101" pitchFamily="2" charset="-122"/>
                          </a:endParaRPr>
                        </a:p>
                      </a:txBody>
                      <a:tcPr marL="68580" marR="68580" marT="0" marB="0">
                        <a:lnL>
                          <a:noFill/>
                        </a:lnL>
                        <a:lnR>
                          <a:noFill/>
                        </a:lnR>
                        <a:lnT>
                          <a:noFill/>
                        </a:lnT>
                        <a:lnB>
                          <a:noFill/>
                        </a:lnB>
                      </a:tcPr>
                    </a:tc>
                    <a:tc>
                      <a:txBody>
                        <a:bodyPr/>
                        <a:lstStyle/>
                        <a:p>
                          <a:pPr indent="127000" algn="just">
                            <a:lnSpc>
                              <a:spcPct val="150000"/>
                            </a:lnSpc>
                          </a:pPr>
                          <a14:m>
                            <m:oMath xmlns:m="http://schemas.openxmlformats.org/officeDocument/2006/math">
                              <m:r>
                                <a:rPr lang="en-US" sz="1400" i="1" kern="100">
                                  <a:effectLst/>
                                  <a:latin typeface="Cambria Math" panose="02040503050406030204" pitchFamily="18" charset="0"/>
                                  <a:ea typeface="楷体_GB2312"/>
                                </a:rPr>
                                <m:t>|   |   </m:t>
                              </m:r>
                              <m:r>
                                <a:rPr lang="en-US" sz="1400" b="1" i="1" kern="0">
                                  <a:solidFill>
                                    <a:srgbClr val="333333"/>
                                  </a:solidFill>
                                  <a:effectLst/>
                                  <a:latin typeface="Cambria Math" panose="02040503050406030204" pitchFamily="18" charset="0"/>
                                  <a:ea typeface="楷体" panose="02010609060101010101" pitchFamily="49" charset="-122"/>
                                  <a:cs typeface="Courier New" panose="02070309020205020404" pitchFamily="49" charset="0"/>
                                </a:rPr>
                                <m:t>𝐢𝐟</m:t>
                              </m:r>
                              <m:r>
                                <a:rPr lang="en-US" sz="1400" b="1" i="1" kern="0">
                                  <a:solidFill>
                                    <a:srgbClr val="333333"/>
                                  </a:solidFill>
                                  <a:effectLst/>
                                  <a:latin typeface="Cambria Math" panose="02040503050406030204" pitchFamily="18" charset="0"/>
                                  <a:ea typeface="楷体" panose="02010609060101010101" pitchFamily="49" charset="-122"/>
                                  <a:cs typeface="Courier New" panose="02070309020205020404" pitchFamily="49" charset="0"/>
                                </a:rPr>
                                <m:t> </m:t>
                              </m:r>
                              <m:d>
                                <m:dPr>
                                  <m:begChr m:val="|"/>
                                  <m:endChr m:val="|"/>
                                  <m:ctrlPr>
                                    <a:rPr lang="zh-CN" sz="1400" i="1" kern="0">
                                      <a:solidFill>
                                        <a:srgbClr val="333333"/>
                                      </a:solidFill>
                                      <a:effectLst/>
                                      <a:latin typeface="Cambria Math" panose="02040503050406030204" pitchFamily="18" charset="0"/>
                                      <a:ea typeface="Cambria Math" panose="02040503050406030204" pitchFamily="18" charset="0"/>
                                      <a:cs typeface="Courier New" panose="02070309020205020404" pitchFamily="49" charset="0"/>
                                    </a:rPr>
                                  </m:ctrlPr>
                                </m:dPr>
                                <m:e>
                                  <m:r>
                                    <a:rPr lang="en-US" sz="1400" i="1" kern="0">
                                      <a:solidFill>
                                        <a:srgbClr val="333333"/>
                                      </a:solidFill>
                                      <a:effectLst/>
                                      <a:latin typeface="Cambria Math" panose="02040503050406030204" pitchFamily="18" charset="0"/>
                                      <a:ea typeface="楷体" panose="02010609060101010101" pitchFamily="49" charset="-122"/>
                                      <a:cs typeface="Courier New" panose="02070309020205020404" pitchFamily="49" charset="0"/>
                                    </a:rPr>
                                    <m:t>𝑆</m:t>
                                  </m:r>
                                </m:e>
                              </m:d>
                              <m:r>
                                <a:rPr lang="zh-CN" sz="1400" i="1" kern="0">
                                  <a:solidFill>
                                    <a:srgbClr val="333333"/>
                                  </a:solidFill>
                                  <a:effectLst/>
                                  <a:latin typeface="Cambria Math" panose="02040503050406030204" pitchFamily="18" charset="0"/>
                                  <a:ea typeface="楷体" panose="02010609060101010101" pitchFamily="49" charset="-122"/>
                                  <a:cs typeface="Courier New" panose="02070309020205020404" pitchFamily="49" charset="0"/>
                                </a:rPr>
                                <m:t>≥</m:t>
                              </m:r>
                              <m:r>
                                <a:rPr lang="en-US" sz="1400" i="1" kern="0">
                                  <a:solidFill>
                                    <a:srgbClr val="333333"/>
                                  </a:solidFill>
                                  <a:effectLst/>
                                  <a:latin typeface="Cambria Math" panose="02040503050406030204" pitchFamily="18" charset="0"/>
                                  <a:ea typeface="楷体" panose="02010609060101010101" pitchFamily="49" charset="-122"/>
                                  <a:cs typeface="Courier New" panose="02070309020205020404" pitchFamily="49" charset="0"/>
                                </a:rPr>
                                <m:t>3 </m:t>
                              </m:r>
                              <m:r>
                                <a:rPr lang="zh-CN" sz="1400" kern="0">
                                  <a:solidFill>
                                    <a:srgbClr val="333333"/>
                                  </a:solidFill>
                                  <a:effectLst/>
                                  <a:latin typeface="Cambria Math" panose="02040503050406030204" pitchFamily="18" charset="0"/>
                                  <a:ea typeface="楷体" panose="02010609060101010101" pitchFamily="49" charset="-122"/>
                                  <a:cs typeface="Courier New" panose="02070309020205020404" pitchFamily="49" charset="0"/>
                                </a:rPr>
                                <m:t>且</m:t>
                              </m:r>
                              <m:r>
                                <a:rPr lang="zh-CN" sz="1400" i="1" kern="0">
                                  <a:solidFill>
                                    <a:srgbClr val="333333"/>
                                  </a:solidFill>
                                  <a:effectLst/>
                                  <a:latin typeface="Cambria Math" panose="02040503050406030204" pitchFamily="18" charset="0"/>
                                  <a:ea typeface="Cambria Math" panose="02040503050406030204" pitchFamily="18" charset="0"/>
                                  <a:cs typeface="Courier New" panose="02070309020205020404" pitchFamily="49" charset="0"/>
                                </a:rPr>
                                <m:t> </m:t>
                              </m:r>
                              <m:d>
                                <m:dPr>
                                  <m:begChr m:val="|"/>
                                  <m:endChr m:val="|"/>
                                  <m:ctrlPr>
                                    <a:rPr lang="zh-CN" sz="1400" i="1" kern="0">
                                      <a:solidFill>
                                        <a:srgbClr val="333333"/>
                                      </a:solidFill>
                                      <a:effectLst/>
                                      <a:latin typeface="Cambria Math" panose="02040503050406030204" pitchFamily="18" charset="0"/>
                                      <a:ea typeface="Cambria Math" panose="02040503050406030204" pitchFamily="18" charset="0"/>
                                      <a:cs typeface="Courier New" panose="02070309020205020404" pitchFamily="49" charset="0"/>
                                    </a:rPr>
                                  </m:ctrlPr>
                                </m:dPr>
                                <m:e>
                                  <m:sSub>
                                    <m:sSubPr>
                                      <m:ctrlPr>
                                        <a:rPr lang="zh-CN" sz="1400" i="1" kern="0">
                                          <a:solidFill>
                                            <a:srgbClr val="333333"/>
                                          </a:solidFill>
                                          <a:effectLst/>
                                          <a:latin typeface="Cambria Math" panose="02040503050406030204" pitchFamily="18" charset="0"/>
                                          <a:ea typeface="Cambria Math" panose="02040503050406030204" pitchFamily="18" charset="0"/>
                                          <a:cs typeface="Courier New" panose="02070309020205020404" pitchFamily="49" charset="0"/>
                                        </a:rPr>
                                      </m:ctrlPr>
                                    </m:sSubPr>
                                    <m:e>
                                      <m:r>
                                        <a:rPr lang="en-US" sz="1400" i="1" kern="0">
                                          <a:solidFill>
                                            <a:srgbClr val="333333"/>
                                          </a:solidFill>
                                          <a:effectLst/>
                                          <a:latin typeface="Cambria Math" panose="02040503050406030204" pitchFamily="18" charset="0"/>
                                          <a:ea typeface="楷体" panose="02010609060101010101" pitchFamily="49" charset="-122"/>
                                          <a:cs typeface="Courier New" panose="02070309020205020404" pitchFamily="49" charset="0"/>
                                        </a:rPr>
                                        <m:t>𝑆</m:t>
                                      </m:r>
                                    </m:e>
                                    <m:sub>
                                      <m:r>
                                        <a:rPr lang="en-US" sz="1400" i="1" kern="0">
                                          <a:solidFill>
                                            <a:srgbClr val="333333"/>
                                          </a:solidFill>
                                          <a:effectLst/>
                                          <a:latin typeface="Cambria Math" panose="02040503050406030204" pitchFamily="18" charset="0"/>
                                          <a:ea typeface="楷体" panose="02010609060101010101" pitchFamily="49" charset="-122"/>
                                          <a:cs typeface="Courier New" panose="02070309020205020404" pitchFamily="49" charset="0"/>
                                        </a:rPr>
                                        <m:t>1</m:t>
                                      </m:r>
                                    </m:sub>
                                  </m:sSub>
                                </m:e>
                              </m:d>
                              <m:r>
                                <a:rPr lang="en-US" sz="1400" i="1" kern="0">
                                  <a:solidFill>
                                    <a:srgbClr val="333333"/>
                                  </a:solidFill>
                                  <a:effectLst/>
                                  <a:latin typeface="Cambria Math" panose="02040503050406030204" pitchFamily="18" charset="0"/>
                                  <a:ea typeface="楷体" panose="02010609060101010101" pitchFamily="49" charset="-122"/>
                                  <a:cs typeface="Courier New" panose="02070309020205020404" pitchFamily="49" charset="0"/>
                                </a:rPr>
                                <m:t>&gt;</m:t>
                              </m:r>
                              <m:d>
                                <m:dPr>
                                  <m:begChr m:val="|"/>
                                  <m:endChr m:val="|"/>
                                  <m:ctrlPr>
                                    <a:rPr lang="zh-CN" sz="1400" i="1" kern="0">
                                      <a:solidFill>
                                        <a:srgbClr val="333333"/>
                                      </a:solidFill>
                                      <a:effectLst/>
                                      <a:latin typeface="Cambria Math" panose="02040503050406030204" pitchFamily="18" charset="0"/>
                                      <a:ea typeface="Cambria Math" panose="02040503050406030204" pitchFamily="18" charset="0"/>
                                      <a:cs typeface="Courier New" panose="02070309020205020404" pitchFamily="49" charset="0"/>
                                    </a:rPr>
                                  </m:ctrlPr>
                                </m:dPr>
                                <m:e>
                                  <m:sSub>
                                    <m:sSubPr>
                                      <m:ctrlPr>
                                        <a:rPr lang="zh-CN" sz="1400" i="1" kern="0">
                                          <a:solidFill>
                                            <a:srgbClr val="333333"/>
                                          </a:solidFill>
                                          <a:effectLst/>
                                          <a:latin typeface="Cambria Math" panose="02040503050406030204" pitchFamily="18" charset="0"/>
                                          <a:ea typeface="Cambria Math" panose="02040503050406030204" pitchFamily="18" charset="0"/>
                                          <a:cs typeface="Courier New" panose="02070309020205020404" pitchFamily="49" charset="0"/>
                                        </a:rPr>
                                      </m:ctrlPr>
                                    </m:sSubPr>
                                    <m:e>
                                      <m:r>
                                        <a:rPr lang="en-US" sz="1400" i="1" kern="0">
                                          <a:solidFill>
                                            <a:srgbClr val="333333"/>
                                          </a:solidFill>
                                          <a:effectLst/>
                                          <a:latin typeface="Cambria Math" panose="02040503050406030204" pitchFamily="18" charset="0"/>
                                          <a:ea typeface="楷体" panose="02010609060101010101" pitchFamily="49" charset="-122"/>
                                          <a:cs typeface="Courier New" panose="02070309020205020404" pitchFamily="49" charset="0"/>
                                        </a:rPr>
                                        <m:t>𝑆</m:t>
                                      </m:r>
                                    </m:e>
                                    <m:sub>
                                      <m:r>
                                        <a:rPr lang="en-US" sz="1400" i="1" kern="0">
                                          <a:solidFill>
                                            <a:srgbClr val="333333"/>
                                          </a:solidFill>
                                          <a:effectLst/>
                                          <a:latin typeface="Cambria Math" panose="02040503050406030204" pitchFamily="18" charset="0"/>
                                          <a:ea typeface="楷体" panose="02010609060101010101" pitchFamily="49" charset="-122"/>
                                          <a:cs typeface="Courier New" panose="02070309020205020404" pitchFamily="49" charset="0"/>
                                        </a:rPr>
                                        <m:t>3</m:t>
                                      </m:r>
                                    </m:sub>
                                  </m:sSub>
                                </m:e>
                              </m:d>
                              <m:r>
                                <a:rPr lang="en-US" sz="1400" b="1" i="1" kern="0">
                                  <a:solidFill>
                                    <a:srgbClr val="333333"/>
                                  </a:solidFill>
                                  <a:effectLst/>
                                  <a:latin typeface="Cambria Math" panose="02040503050406030204" pitchFamily="18" charset="0"/>
                                  <a:ea typeface="楷体" panose="02010609060101010101" pitchFamily="49" charset="-122"/>
                                  <a:cs typeface="Courier New" panose="02070309020205020404" pitchFamily="49" charset="0"/>
                                </a:rPr>
                                <m:t> </m:t>
                              </m:r>
                              <m:r>
                                <a:rPr lang="en-US" sz="1400" b="1" i="1" kern="0">
                                  <a:solidFill>
                                    <a:srgbClr val="333333"/>
                                  </a:solidFill>
                                  <a:effectLst/>
                                  <a:latin typeface="Cambria Math" panose="02040503050406030204" pitchFamily="18" charset="0"/>
                                  <a:ea typeface="楷体" panose="02010609060101010101" pitchFamily="49" charset="-122"/>
                                  <a:cs typeface="Courier New" panose="02070309020205020404" pitchFamily="49" charset="0"/>
                                </a:rPr>
                                <m:t>𝐭𝐡𝐞𝐧</m:t>
                              </m:r>
                            </m:oMath>
                          </a14:m>
                          <a:r>
                            <a:rPr lang="en-US" sz="1400" b="1" kern="0">
                              <a:solidFill>
                                <a:srgbClr val="333333"/>
                              </a:solidFill>
                              <a:effectLst/>
                              <a:latin typeface="Cambria Math" panose="02040503050406030204" pitchFamily="18" charset="0"/>
                              <a:ea typeface="楷体" panose="02010609060101010101" pitchFamily="49" charset="-122"/>
                              <a:cs typeface="Courier New" panose="02070309020205020404" pitchFamily="49" charset="0"/>
                            </a:rPr>
                            <a:t>  </a:t>
                          </a:r>
                          <a:r>
                            <a:rPr lang="en-US" sz="1400" kern="0">
                              <a:solidFill>
                                <a:srgbClr val="333333"/>
                              </a:solidFill>
                              <a:effectLst/>
                              <a:latin typeface="Cambria Math" panose="02040503050406030204" pitchFamily="18" charset="0"/>
                              <a:ea typeface="楷体" panose="02010609060101010101" pitchFamily="49" charset="-122"/>
                              <a:cs typeface="Courier New" panose="02070309020205020404" pitchFamily="49" charset="0"/>
                            </a:rPr>
                            <a:t>//</a:t>
                          </a:r>
                          <a:r>
                            <a:rPr lang="zh-CN" sz="1400" kern="0">
                              <a:solidFill>
                                <a:srgbClr val="333333"/>
                              </a:solidFill>
                              <a:effectLst/>
                              <a:latin typeface="Cambria Math" panose="02040503050406030204" pitchFamily="18" charset="0"/>
                              <a:ea typeface="楷体" panose="02010609060101010101" pitchFamily="49" charset="-122"/>
                              <a:cs typeface="Courier New" panose="02070309020205020404" pitchFamily="49" charset="0"/>
                            </a:rPr>
                            <a:t>不满足限制</a:t>
                          </a:r>
                          <a:endParaRPr lang="zh-CN" sz="1400" kern="100">
                            <a:effectLst/>
                            <a:latin typeface="Times New Roman" panose="02020603050405020304" pitchFamily="18" charset="0"/>
                            <a:ea typeface="宋体" panose="02010600030101010101" pitchFamily="2" charset="-122"/>
                          </a:endParaRPr>
                        </a:p>
                      </a:txBody>
                      <a:tcPr marL="68580" marR="68580" marT="0" marB="0">
                        <a:lnL>
                          <a:noFill/>
                        </a:lnL>
                        <a:lnR>
                          <a:noFill/>
                        </a:lnR>
                        <a:lnT>
                          <a:noFill/>
                        </a:lnT>
                        <a:lnB>
                          <a:noFill/>
                        </a:lnB>
                      </a:tcPr>
                    </a:tc>
                    <a:extLst>
                      <a:ext uri="{0D108BD9-81ED-4DB2-BD59-A6C34878D82A}">
                        <a16:rowId xmlns:a16="http://schemas.microsoft.com/office/drawing/2014/main" val="3850648925"/>
                      </a:ext>
                    </a:extLst>
                  </a:tr>
                  <a:tr h="0">
                    <a:tc>
                      <a:txBody>
                        <a:bodyPr/>
                        <a:lstStyle/>
                        <a:p>
                          <a:pPr indent="127000" algn="just">
                            <a:lnSpc>
                              <a:spcPct val="150000"/>
                            </a:lnSpc>
                          </a:pPr>
                          <a:r>
                            <a:rPr lang="en-US" sz="1400" kern="100">
                              <a:effectLst/>
                              <a:latin typeface="Courier New" panose="02070309020205020404" pitchFamily="49" charset="0"/>
                              <a:ea typeface="楷体_GB2312"/>
                              <a:cs typeface="Times New Roman" panose="02020603050405020304" pitchFamily="18" charset="0"/>
                            </a:rPr>
                            <a:t>7</a:t>
                          </a:r>
                          <a:endParaRPr lang="zh-CN" sz="1400" kern="100">
                            <a:effectLst/>
                            <a:latin typeface="Times New Roman" panose="02020603050405020304" pitchFamily="18" charset="0"/>
                            <a:ea typeface="宋体" panose="02010600030101010101" pitchFamily="2" charset="-122"/>
                          </a:endParaRPr>
                        </a:p>
                      </a:txBody>
                      <a:tcPr marL="68580" marR="68580" marT="0" marB="0">
                        <a:lnL>
                          <a:noFill/>
                        </a:lnL>
                        <a:lnR>
                          <a:noFill/>
                        </a:lnR>
                        <a:lnT>
                          <a:noFill/>
                        </a:lnT>
                        <a:lnB>
                          <a:noFill/>
                        </a:lnB>
                      </a:tcPr>
                    </a:tc>
                    <a:tc>
                      <a:txBody>
                        <a:bodyPr/>
                        <a:lstStyle/>
                        <a:p>
                          <a:pPr indent="127000" algn="just">
                            <a:lnSpc>
                              <a:spcPct val="150000"/>
                            </a:lnSpc>
                          </a:pPr>
                          <a14:m>
                            <m:oMath xmlns:m="http://schemas.openxmlformats.org/officeDocument/2006/math">
                              <m:r>
                                <a:rPr lang="en-US" sz="1400" i="1" kern="100">
                                  <a:effectLst/>
                                  <a:latin typeface="Cambria Math" panose="02040503050406030204" pitchFamily="18" charset="0"/>
                                  <a:ea typeface="楷体_GB2312"/>
                                </a:rPr>
                                <m:t>|   |   |   </m:t>
                              </m:r>
                              <m:r>
                                <m:rPr>
                                  <m:sty m:val="p"/>
                                </m:rPr>
                                <a:rPr lang="en-US" sz="1400" kern="100">
                                  <a:effectLst/>
                                  <a:latin typeface="Cambria Math" panose="02040503050406030204" pitchFamily="18" charset="0"/>
                                  <a:ea typeface="楷体_GB2312"/>
                                </a:rPr>
                                <m:t>Merge</m:t>
                              </m:r>
                              <m:r>
                                <a:rPr lang="en-US" sz="1400" kern="100">
                                  <a:effectLst/>
                                  <a:latin typeface="Cambria Math" panose="02040503050406030204" pitchFamily="18" charset="0"/>
                                  <a:ea typeface="楷体_GB2312"/>
                                </a:rPr>
                                <m:t>(</m:t>
                              </m:r>
                              <m:sSub>
                                <m:sSubPr>
                                  <m:ctrlPr>
                                    <a:rPr lang="zh-CN" sz="1400" i="1" kern="0">
                                      <a:solidFill>
                                        <a:srgbClr val="333333"/>
                                      </a:solidFill>
                                      <a:effectLst/>
                                      <a:latin typeface="Cambria Math" panose="02040503050406030204" pitchFamily="18" charset="0"/>
                                      <a:ea typeface="Cambria Math" panose="02040503050406030204" pitchFamily="18" charset="0"/>
                                      <a:cs typeface="Courier New" panose="02070309020205020404" pitchFamily="49" charset="0"/>
                                    </a:rPr>
                                  </m:ctrlPr>
                                </m:sSubPr>
                                <m:e>
                                  <m:r>
                                    <a:rPr lang="en-US" sz="1400" i="1" kern="0">
                                      <a:solidFill>
                                        <a:srgbClr val="333333"/>
                                      </a:solidFill>
                                      <a:effectLst/>
                                      <a:latin typeface="Cambria Math" panose="02040503050406030204" pitchFamily="18" charset="0"/>
                                      <a:ea typeface="楷体" panose="02010609060101010101" pitchFamily="49" charset="-122"/>
                                      <a:cs typeface="Courier New" panose="02070309020205020404" pitchFamily="49" charset="0"/>
                                    </a:rPr>
                                    <m:t>𝑆</m:t>
                                  </m:r>
                                </m:e>
                                <m:sub>
                                  <m:r>
                                    <a:rPr lang="en-US" sz="1400" i="1" kern="0">
                                      <a:solidFill>
                                        <a:srgbClr val="333333"/>
                                      </a:solidFill>
                                      <a:effectLst/>
                                      <a:latin typeface="Cambria Math" panose="02040503050406030204" pitchFamily="18" charset="0"/>
                                      <a:ea typeface="楷体" panose="02010609060101010101" pitchFamily="49" charset="-122"/>
                                      <a:cs typeface="Courier New" panose="02070309020205020404" pitchFamily="49" charset="0"/>
                                    </a:rPr>
                                    <m:t>2</m:t>
                                  </m:r>
                                </m:sub>
                              </m:sSub>
                              <m:r>
                                <a:rPr lang="en-US" sz="1400" i="1" kern="0">
                                  <a:solidFill>
                                    <a:srgbClr val="333333"/>
                                  </a:solidFill>
                                  <a:effectLst/>
                                  <a:latin typeface="Cambria Math" panose="02040503050406030204" pitchFamily="18" charset="0"/>
                                  <a:ea typeface="楷体" panose="02010609060101010101" pitchFamily="49" charset="-122"/>
                                  <a:cs typeface="Cambria Math" panose="02040503050406030204" pitchFamily="18" charset="0"/>
                                </a:rPr>
                                <m:t>, </m:t>
                              </m:r>
                              <m:sSub>
                                <m:sSubPr>
                                  <m:ctrlPr>
                                    <a:rPr lang="zh-CN" sz="1400" i="1" kern="0">
                                      <a:solidFill>
                                        <a:srgbClr val="333333"/>
                                      </a:solidFill>
                                      <a:effectLst/>
                                      <a:latin typeface="Cambria Math" panose="02040503050406030204" pitchFamily="18" charset="0"/>
                                      <a:ea typeface="Cambria Math" panose="02040503050406030204" pitchFamily="18" charset="0"/>
                                      <a:cs typeface="Courier New" panose="02070309020205020404" pitchFamily="49" charset="0"/>
                                    </a:rPr>
                                  </m:ctrlPr>
                                </m:sSubPr>
                                <m:e>
                                  <m:r>
                                    <a:rPr lang="en-US" sz="1400" i="1" kern="0">
                                      <a:solidFill>
                                        <a:srgbClr val="333333"/>
                                      </a:solidFill>
                                      <a:effectLst/>
                                      <a:latin typeface="Cambria Math" panose="02040503050406030204" pitchFamily="18" charset="0"/>
                                      <a:ea typeface="楷体" panose="02010609060101010101" pitchFamily="49" charset="-122"/>
                                      <a:cs typeface="Courier New" panose="02070309020205020404" pitchFamily="49" charset="0"/>
                                    </a:rPr>
                                    <m:t>𝑆</m:t>
                                  </m:r>
                                </m:e>
                                <m:sub>
                                  <m:r>
                                    <a:rPr lang="en-US" sz="1400" i="1" kern="0">
                                      <a:solidFill>
                                        <a:srgbClr val="333333"/>
                                      </a:solidFill>
                                      <a:effectLst/>
                                      <a:latin typeface="Cambria Math" panose="02040503050406030204" pitchFamily="18" charset="0"/>
                                      <a:ea typeface="楷体" panose="02010609060101010101" pitchFamily="49" charset="-122"/>
                                      <a:cs typeface="Courier New" panose="02070309020205020404" pitchFamily="49" charset="0"/>
                                    </a:rPr>
                                    <m:t>3</m:t>
                                  </m:r>
                                </m:sub>
                              </m:sSub>
                            </m:oMath>
                          </a14:m>
                          <a:r>
                            <a:rPr lang="en-US" sz="1400" kern="0">
                              <a:solidFill>
                                <a:srgbClr val="333333"/>
                              </a:solidFill>
                              <a:effectLst/>
                              <a:latin typeface="DengXian" panose="02010600030101010101" pitchFamily="2" charset="-122"/>
                              <a:ea typeface="楷体" panose="02010609060101010101" pitchFamily="49" charset="-122"/>
                              <a:cs typeface="Courier New" panose="02070309020205020404" pitchFamily="49" charset="0"/>
                            </a:rPr>
                            <a:t>)</a:t>
                          </a:r>
                          <a:endParaRPr lang="zh-CN" sz="1400" kern="100">
                            <a:effectLst/>
                            <a:latin typeface="Times New Roman" panose="02020603050405020304" pitchFamily="18" charset="0"/>
                            <a:ea typeface="宋体" panose="02010600030101010101" pitchFamily="2" charset="-122"/>
                          </a:endParaRPr>
                        </a:p>
                      </a:txBody>
                      <a:tcPr marL="68580" marR="68580" marT="0" marB="0">
                        <a:lnL>
                          <a:noFill/>
                        </a:lnL>
                        <a:lnR>
                          <a:noFill/>
                        </a:lnR>
                        <a:lnT>
                          <a:noFill/>
                        </a:lnT>
                        <a:lnB>
                          <a:noFill/>
                        </a:lnB>
                      </a:tcPr>
                    </a:tc>
                    <a:extLst>
                      <a:ext uri="{0D108BD9-81ED-4DB2-BD59-A6C34878D82A}">
                        <a16:rowId xmlns:a16="http://schemas.microsoft.com/office/drawing/2014/main" val="413331105"/>
                      </a:ext>
                    </a:extLst>
                  </a:tr>
                  <a:tr h="0">
                    <a:tc>
                      <a:txBody>
                        <a:bodyPr/>
                        <a:lstStyle/>
                        <a:p>
                          <a:pPr indent="127000" algn="just">
                            <a:lnSpc>
                              <a:spcPct val="150000"/>
                            </a:lnSpc>
                          </a:pPr>
                          <a:r>
                            <a:rPr lang="en-US" sz="1400" kern="100">
                              <a:effectLst/>
                              <a:latin typeface="Courier New" panose="02070309020205020404" pitchFamily="49" charset="0"/>
                              <a:ea typeface="楷体_GB2312"/>
                              <a:cs typeface="Times New Roman" panose="02020603050405020304" pitchFamily="18" charset="0"/>
                            </a:rPr>
                            <a:t>8</a:t>
                          </a:r>
                          <a:endParaRPr lang="zh-CN" sz="1400" kern="100">
                            <a:effectLst/>
                            <a:latin typeface="Times New Roman" panose="02020603050405020304" pitchFamily="18" charset="0"/>
                            <a:ea typeface="宋体" panose="02010600030101010101" pitchFamily="2" charset="-122"/>
                          </a:endParaRPr>
                        </a:p>
                      </a:txBody>
                      <a:tcPr marL="68580" marR="68580" marT="0" marB="0">
                        <a:lnL>
                          <a:noFill/>
                        </a:lnL>
                        <a:lnR>
                          <a:noFill/>
                        </a:lnR>
                        <a:lnT>
                          <a:noFill/>
                        </a:lnT>
                        <a:lnB>
                          <a:noFill/>
                        </a:lnB>
                      </a:tcPr>
                    </a:tc>
                    <a:tc>
                      <a:txBody>
                        <a:bodyPr/>
                        <a:lstStyle/>
                        <a:p>
                          <a:pPr indent="127000" algn="just">
                            <a:lnSpc>
                              <a:spcPct val="150000"/>
                            </a:lnSpc>
                          </a:pPr>
                          <a14:m>
                            <m:oMath xmlns:m="http://schemas.openxmlformats.org/officeDocument/2006/math">
                              <m:r>
                                <a:rPr lang="en-US" sz="1400" i="1" kern="100">
                                  <a:effectLst/>
                                  <a:latin typeface="Cambria Math" panose="02040503050406030204" pitchFamily="18" charset="0"/>
                                  <a:ea typeface="楷体_GB2312"/>
                                </a:rPr>
                                <m:t>|   |   </m:t>
                              </m:r>
                              <m:r>
                                <a:rPr lang="en-US" sz="1400" b="1" i="1" kern="100">
                                  <a:effectLst/>
                                  <a:latin typeface="Cambria Math" panose="02040503050406030204" pitchFamily="18" charset="0"/>
                                  <a:ea typeface="楷体_GB2312"/>
                                </a:rPr>
                                <m:t>𝐞𝐥𝐬𝐞</m:t>
                              </m:r>
                              <m:r>
                                <a:rPr lang="en-US" sz="1400" i="1" kern="100">
                                  <a:effectLst/>
                                  <a:latin typeface="Cambria Math" panose="02040503050406030204" pitchFamily="18" charset="0"/>
                                  <a:ea typeface="楷体_GB2312"/>
                                </a:rPr>
                                <m:t> </m:t>
                              </m:r>
                              <m:r>
                                <a:rPr lang="en-US" sz="1400" b="1" i="1" kern="0">
                                  <a:solidFill>
                                    <a:srgbClr val="333333"/>
                                  </a:solidFill>
                                  <a:effectLst/>
                                  <a:latin typeface="Cambria Math" panose="02040503050406030204" pitchFamily="18" charset="0"/>
                                  <a:ea typeface="楷体" panose="02010609060101010101" pitchFamily="49" charset="-122"/>
                                  <a:cs typeface="Courier New" panose="02070309020205020404" pitchFamily="49" charset="0"/>
                                </a:rPr>
                                <m:t>𝐢𝐟</m:t>
                              </m:r>
                              <m:r>
                                <a:rPr lang="en-US" sz="1400" b="1" i="1" kern="0">
                                  <a:solidFill>
                                    <a:srgbClr val="333333"/>
                                  </a:solidFill>
                                  <a:effectLst/>
                                  <a:latin typeface="Cambria Math" panose="02040503050406030204" pitchFamily="18" charset="0"/>
                                  <a:ea typeface="楷体" panose="02010609060101010101" pitchFamily="49" charset="-122"/>
                                  <a:cs typeface="Courier New" panose="02070309020205020404" pitchFamily="49" charset="0"/>
                                </a:rPr>
                                <m:t> </m:t>
                              </m:r>
                              <m:d>
                                <m:dPr>
                                  <m:begChr m:val="|"/>
                                  <m:endChr m:val="|"/>
                                  <m:ctrlPr>
                                    <a:rPr lang="zh-CN" sz="1400" i="1" kern="0">
                                      <a:solidFill>
                                        <a:srgbClr val="333333"/>
                                      </a:solidFill>
                                      <a:effectLst/>
                                      <a:latin typeface="Cambria Math" panose="02040503050406030204" pitchFamily="18" charset="0"/>
                                      <a:ea typeface="Cambria Math" panose="02040503050406030204" pitchFamily="18" charset="0"/>
                                      <a:cs typeface="Courier New" panose="02070309020205020404" pitchFamily="49" charset="0"/>
                                    </a:rPr>
                                  </m:ctrlPr>
                                </m:dPr>
                                <m:e>
                                  <m:r>
                                    <a:rPr lang="en-US" sz="1400" i="1" kern="0">
                                      <a:solidFill>
                                        <a:srgbClr val="333333"/>
                                      </a:solidFill>
                                      <a:effectLst/>
                                      <a:latin typeface="Cambria Math" panose="02040503050406030204" pitchFamily="18" charset="0"/>
                                      <a:ea typeface="楷体" panose="02010609060101010101" pitchFamily="49" charset="-122"/>
                                      <a:cs typeface="Courier New" panose="02070309020205020404" pitchFamily="49" charset="0"/>
                                    </a:rPr>
                                    <m:t>𝑆</m:t>
                                  </m:r>
                                </m:e>
                              </m:d>
                              <m:r>
                                <a:rPr lang="zh-CN" sz="1400" i="1" kern="0">
                                  <a:solidFill>
                                    <a:srgbClr val="333333"/>
                                  </a:solidFill>
                                  <a:effectLst/>
                                  <a:latin typeface="Cambria Math" panose="02040503050406030204" pitchFamily="18" charset="0"/>
                                  <a:ea typeface="楷体" panose="02010609060101010101" pitchFamily="49" charset="-122"/>
                                  <a:cs typeface="Courier New" panose="02070309020205020404" pitchFamily="49" charset="0"/>
                                </a:rPr>
                                <m:t>≥</m:t>
                              </m:r>
                              <m:r>
                                <a:rPr lang="en-US" sz="1400" i="1" kern="0">
                                  <a:solidFill>
                                    <a:srgbClr val="333333"/>
                                  </a:solidFill>
                                  <a:effectLst/>
                                  <a:latin typeface="Cambria Math" panose="02040503050406030204" pitchFamily="18" charset="0"/>
                                  <a:ea typeface="楷体" panose="02010609060101010101" pitchFamily="49" charset="-122"/>
                                  <a:cs typeface="Courier New" panose="02070309020205020404" pitchFamily="49" charset="0"/>
                                </a:rPr>
                                <m:t>2 </m:t>
                              </m:r>
                              <m:r>
                                <a:rPr lang="zh-CN" sz="1400" kern="0">
                                  <a:solidFill>
                                    <a:srgbClr val="333333"/>
                                  </a:solidFill>
                                  <a:effectLst/>
                                  <a:latin typeface="Cambria Math" panose="02040503050406030204" pitchFamily="18" charset="0"/>
                                  <a:ea typeface="楷体" panose="02010609060101010101" pitchFamily="49" charset="-122"/>
                                  <a:cs typeface="Courier New" panose="02070309020205020404" pitchFamily="49" charset="0"/>
                                </a:rPr>
                                <m:t>且</m:t>
                              </m:r>
                              <m:r>
                                <a:rPr lang="zh-CN" sz="1400" i="1" kern="0">
                                  <a:solidFill>
                                    <a:srgbClr val="333333"/>
                                  </a:solidFill>
                                  <a:effectLst/>
                                  <a:latin typeface="Cambria Math" panose="02040503050406030204" pitchFamily="18" charset="0"/>
                                  <a:ea typeface="Cambria Math" panose="02040503050406030204" pitchFamily="18" charset="0"/>
                                  <a:cs typeface="Courier New" panose="02070309020205020404" pitchFamily="49" charset="0"/>
                                </a:rPr>
                                <m:t> </m:t>
                              </m:r>
                              <m:d>
                                <m:dPr>
                                  <m:begChr m:val="|"/>
                                  <m:endChr m:val="|"/>
                                  <m:ctrlPr>
                                    <a:rPr lang="zh-CN" sz="1400" i="1" kern="0">
                                      <a:solidFill>
                                        <a:srgbClr val="333333"/>
                                      </a:solidFill>
                                      <a:effectLst/>
                                      <a:latin typeface="Cambria Math" panose="02040503050406030204" pitchFamily="18" charset="0"/>
                                      <a:ea typeface="Cambria Math" panose="02040503050406030204" pitchFamily="18" charset="0"/>
                                      <a:cs typeface="Courier New" panose="02070309020205020404" pitchFamily="49" charset="0"/>
                                    </a:rPr>
                                  </m:ctrlPr>
                                </m:dPr>
                                <m:e>
                                  <m:sSub>
                                    <m:sSubPr>
                                      <m:ctrlPr>
                                        <a:rPr lang="zh-CN" sz="1400" i="1" kern="0">
                                          <a:solidFill>
                                            <a:srgbClr val="333333"/>
                                          </a:solidFill>
                                          <a:effectLst/>
                                          <a:latin typeface="Cambria Math" panose="02040503050406030204" pitchFamily="18" charset="0"/>
                                          <a:ea typeface="Cambria Math" panose="02040503050406030204" pitchFamily="18" charset="0"/>
                                          <a:cs typeface="Courier New" panose="02070309020205020404" pitchFamily="49" charset="0"/>
                                        </a:rPr>
                                      </m:ctrlPr>
                                    </m:sSubPr>
                                    <m:e>
                                      <m:r>
                                        <a:rPr lang="en-US" sz="1400" i="1" kern="0">
                                          <a:solidFill>
                                            <a:srgbClr val="333333"/>
                                          </a:solidFill>
                                          <a:effectLst/>
                                          <a:latin typeface="Cambria Math" panose="02040503050406030204" pitchFamily="18" charset="0"/>
                                          <a:ea typeface="楷体" panose="02010609060101010101" pitchFamily="49" charset="-122"/>
                                          <a:cs typeface="Courier New" panose="02070309020205020404" pitchFamily="49" charset="0"/>
                                        </a:rPr>
                                        <m:t>𝑆</m:t>
                                      </m:r>
                                    </m:e>
                                    <m:sub>
                                      <m:r>
                                        <a:rPr lang="en-US" sz="1400" i="1" kern="0">
                                          <a:solidFill>
                                            <a:srgbClr val="333333"/>
                                          </a:solidFill>
                                          <a:effectLst/>
                                          <a:latin typeface="Cambria Math" panose="02040503050406030204" pitchFamily="18" charset="0"/>
                                          <a:ea typeface="楷体" panose="02010609060101010101" pitchFamily="49" charset="-122"/>
                                          <a:cs typeface="Courier New" panose="02070309020205020404" pitchFamily="49" charset="0"/>
                                        </a:rPr>
                                        <m:t>1</m:t>
                                      </m:r>
                                    </m:sub>
                                  </m:sSub>
                                </m:e>
                              </m:d>
                              <m:r>
                                <a:rPr lang="zh-CN" sz="1400" i="1" kern="0">
                                  <a:solidFill>
                                    <a:srgbClr val="333333"/>
                                  </a:solidFill>
                                  <a:effectLst/>
                                  <a:latin typeface="Cambria Math" panose="02040503050406030204" pitchFamily="18" charset="0"/>
                                  <a:ea typeface="楷体" panose="02010609060101010101" pitchFamily="49" charset="-122"/>
                                  <a:cs typeface="Courier New" panose="02070309020205020404" pitchFamily="49" charset="0"/>
                                </a:rPr>
                                <m:t>≥</m:t>
                              </m:r>
                              <m:d>
                                <m:dPr>
                                  <m:begChr m:val="|"/>
                                  <m:endChr m:val="|"/>
                                  <m:ctrlPr>
                                    <a:rPr lang="zh-CN" sz="1400" i="1" kern="0">
                                      <a:solidFill>
                                        <a:srgbClr val="333333"/>
                                      </a:solidFill>
                                      <a:effectLst/>
                                      <a:latin typeface="Cambria Math" panose="02040503050406030204" pitchFamily="18" charset="0"/>
                                      <a:ea typeface="Cambria Math" panose="02040503050406030204" pitchFamily="18" charset="0"/>
                                      <a:cs typeface="Courier New" panose="02070309020205020404" pitchFamily="49" charset="0"/>
                                    </a:rPr>
                                  </m:ctrlPr>
                                </m:dPr>
                                <m:e>
                                  <m:sSub>
                                    <m:sSubPr>
                                      <m:ctrlPr>
                                        <a:rPr lang="zh-CN" sz="1400" i="1" kern="0">
                                          <a:solidFill>
                                            <a:srgbClr val="333333"/>
                                          </a:solidFill>
                                          <a:effectLst/>
                                          <a:latin typeface="Cambria Math" panose="02040503050406030204" pitchFamily="18" charset="0"/>
                                          <a:ea typeface="Cambria Math" panose="02040503050406030204" pitchFamily="18" charset="0"/>
                                          <a:cs typeface="Courier New" panose="02070309020205020404" pitchFamily="49" charset="0"/>
                                        </a:rPr>
                                      </m:ctrlPr>
                                    </m:sSubPr>
                                    <m:e>
                                      <m:r>
                                        <a:rPr lang="en-US" sz="1400" i="1" kern="0">
                                          <a:solidFill>
                                            <a:srgbClr val="333333"/>
                                          </a:solidFill>
                                          <a:effectLst/>
                                          <a:latin typeface="Cambria Math" panose="02040503050406030204" pitchFamily="18" charset="0"/>
                                          <a:ea typeface="楷体" panose="02010609060101010101" pitchFamily="49" charset="-122"/>
                                          <a:cs typeface="Courier New" panose="02070309020205020404" pitchFamily="49" charset="0"/>
                                        </a:rPr>
                                        <m:t>𝑆</m:t>
                                      </m:r>
                                    </m:e>
                                    <m:sub>
                                      <m:r>
                                        <a:rPr lang="en-US" sz="1400" i="1" kern="0">
                                          <a:solidFill>
                                            <a:srgbClr val="333333"/>
                                          </a:solidFill>
                                          <a:effectLst/>
                                          <a:latin typeface="Cambria Math" panose="02040503050406030204" pitchFamily="18" charset="0"/>
                                          <a:ea typeface="楷体" panose="02010609060101010101" pitchFamily="49" charset="-122"/>
                                          <a:cs typeface="Courier New" panose="02070309020205020404" pitchFamily="49" charset="0"/>
                                        </a:rPr>
                                        <m:t>2</m:t>
                                      </m:r>
                                    </m:sub>
                                  </m:sSub>
                                </m:e>
                              </m:d>
                              <m:r>
                                <a:rPr lang="en-US" sz="1400" b="1" i="1" kern="0">
                                  <a:solidFill>
                                    <a:srgbClr val="333333"/>
                                  </a:solidFill>
                                  <a:effectLst/>
                                  <a:latin typeface="Cambria Math" panose="02040503050406030204" pitchFamily="18" charset="0"/>
                                  <a:ea typeface="楷体" panose="02010609060101010101" pitchFamily="49" charset="-122"/>
                                  <a:cs typeface="Courier New" panose="02070309020205020404" pitchFamily="49" charset="0"/>
                                </a:rPr>
                                <m:t> </m:t>
                              </m:r>
                              <m:r>
                                <a:rPr lang="en-US" sz="1400" b="1" i="1" kern="0">
                                  <a:solidFill>
                                    <a:srgbClr val="333333"/>
                                  </a:solidFill>
                                  <a:effectLst/>
                                  <a:latin typeface="Cambria Math" panose="02040503050406030204" pitchFamily="18" charset="0"/>
                                  <a:ea typeface="楷体" panose="02010609060101010101" pitchFamily="49" charset="-122"/>
                                  <a:cs typeface="Courier New" panose="02070309020205020404" pitchFamily="49" charset="0"/>
                                </a:rPr>
                                <m:t>𝐭𝐡𝐞𝐧</m:t>
                              </m:r>
                            </m:oMath>
                          </a14:m>
                          <a:r>
                            <a:rPr lang="en-US" sz="1400" b="1" kern="0">
                              <a:solidFill>
                                <a:srgbClr val="333333"/>
                              </a:solidFill>
                              <a:effectLst/>
                              <a:latin typeface="Cambria Math" panose="02040503050406030204" pitchFamily="18" charset="0"/>
                              <a:ea typeface="楷体" panose="02010609060101010101" pitchFamily="49" charset="-122"/>
                              <a:cs typeface="Courier New" panose="02070309020205020404" pitchFamily="49" charset="0"/>
                            </a:rPr>
                            <a:t>  </a:t>
                          </a:r>
                          <a:r>
                            <a:rPr lang="en-US" sz="1400" kern="0">
                              <a:solidFill>
                                <a:srgbClr val="333333"/>
                              </a:solidFill>
                              <a:effectLst/>
                              <a:latin typeface="Cambria Math" panose="02040503050406030204" pitchFamily="18" charset="0"/>
                              <a:ea typeface="楷体" panose="02010609060101010101" pitchFamily="49" charset="-122"/>
                              <a:cs typeface="Courier New" panose="02070309020205020404" pitchFamily="49" charset="0"/>
                            </a:rPr>
                            <a:t>//</a:t>
                          </a:r>
                          <a:r>
                            <a:rPr lang="zh-CN" sz="1400" kern="0">
                              <a:solidFill>
                                <a:srgbClr val="333333"/>
                              </a:solidFill>
                              <a:effectLst/>
                              <a:latin typeface="Cambria Math" panose="02040503050406030204" pitchFamily="18" charset="0"/>
                              <a:ea typeface="楷体" panose="02010609060101010101" pitchFamily="49" charset="-122"/>
                              <a:cs typeface="Courier New" panose="02070309020205020404" pitchFamily="49" charset="0"/>
                            </a:rPr>
                            <a:t>不满足限制</a:t>
                          </a:r>
                          <a:endParaRPr lang="zh-CN" sz="1400" kern="100">
                            <a:effectLst/>
                            <a:latin typeface="Times New Roman" panose="02020603050405020304" pitchFamily="18" charset="0"/>
                            <a:ea typeface="宋体" panose="02010600030101010101" pitchFamily="2" charset="-122"/>
                          </a:endParaRPr>
                        </a:p>
                      </a:txBody>
                      <a:tcPr marL="68580" marR="68580" marT="0" marB="0">
                        <a:lnL>
                          <a:noFill/>
                        </a:lnL>
                        <a:lnR>
                          <a:noFill/>
                        </a:lnR>
                        <a:lnT>
                          <a:noFill/>
                        </a:lnT>
                        <a:lnB>
                          <a:noFill/>
                        </a:lnB>
                      </a:tcPr>
                    </a:tc>
                    <a:extLst>
                      <a:ext uri="{0D108BD9-81ED-4DB2-BD59-A6C34878D82A}">
                        <a16:rowId xmlns:a16="http://schemas.microsoft.com/office/drawing/2014/main" val="102231748"/>
                      </a:ext>
                    </a:extLst>
                  </a:tr>
                  <a:tr h="0">
                    <a:tc>
                      <a:txBody>
                        <a:bodyPr/>
                        <a:lstStyle/>
                        <a:p>
                          <a:pPr indent="127000" algn="just">
                            <a:lnSpc>
                              <a:spcPct val="150000"/>
                            </a:lnSpc>
                          </a:pPr>
                          <a:r>
                            <a:rPr lang="en-US" sz="1400" kern="100">
                              <a:effectLst/>
                              <a:latin typeface="Courier New" panose="02070309020205020404" pitchFamily="49" charset="0"/>
                              <a:ea typeface="楷体_GB2312"/>
                              <a:cs typeface="Times New Roman" panose="02020603050405020304" pitchFamily="18" charset="0"/>
                            </a:rPr>
                            <a:t>9</a:t>
                          </a:r>
                          <a:endParaRPr lang="zh-CN" sz="1400" kern="100">
                            <a:effectLst/>
                            <a:latin typeface="Times New Roman" panose="02020603050405020304" pitchFamily="18" charset="0"/>
                            <a:ea typeface="宋体" panose="02010600030101010101" pitchFamily="2" charset="-122"/>
                          </a:endParaRPr>
                        </a:p>
                      </a:txBody>
                      <a:tcPr marL="68580" marR="68580" marT="0" marB="0">
                        <a:lnL>
                          <a:noFill/>
                        </a:lnL>
                        <a:lnR>
                          <a:noFill/>
                        </a:lnR>
                        <a:lnT>
                          <a:noFill/>
                        </a:lnT>
                        <a:lnB>
                          <a:noFill/>
                        </a:lnB>
                      </a:tcPr>
                    </a:tc>
                    <a:tc>
                      <a:txBody>
                        <a:bodyPr/>
                        <a:lstStyle/>
                        <a:p>
                          <a:pPr indent="127000" algn="just">
                            <a:lnSpc>
                              <a:spcPct val="150000"/>
                            </a:lnSpc>
                          </a:pPr>
                          <a14:m>
                            <m:oMath xmlns:m="http://schemas.openxmlformats.org/officeDocument/2006/math">
                              <m:r>
                                <a:rPr lang="en-US" sz="1400" i="1" kern="100">
                                  <a:effectLst/>
                                  <a:latin typeface="Cambria Math" panose="02040503050406030204" pitchFamily="18" charset="0"/>
                                  <a:ea typeface="楷体_GB2312"/>
                                </a:rPr>
                                <m:t>|   |   |   </m:t>
                              </m:r>
                              <m:r>
                                <m:rPr>
                                  <m:sty m:val="p"/>
                                </m:rPr>
                                <a:rPr lang="en-US" sz="1400" kern="100">
                                  <a:effectLst/>
                                  <a:latin typeface="Cambria Math" panose="02040503050406030204" pitchFamily="18" charset="0"/>
                                  <a:ea typeface="楷体_GB2312"/>
                                </a:rPr>
                                <m:t>Merge</m:t>
                              </m:r>
                              <m:r>
                                <a:rPr lang="en-US" sz="1400" kern="100">
                                  <a:effectLst/>
                                  <a:latin typeface="Cambria Math" panose="02040503050406030204" pitchFamily="18" charset="0"/>
                                  <a:ea typeface="楷体_GB2312"/>
                                </a:rPr>
                                <m:t>(</m:t>
                              </m:r>
                              <m:sSub>
                                <m:sSubPr>
                                  <m:ctrlPr>
                                    <a:rPr lang="zh-CN" sz="1400" i="1" kern="0">
                                      <a:solidFill>
                                        <a:srgbClr val="333333"/>
                                      </a:solidFill>
                                      <a:effectLst/>
                                      <a:latin typeface="Cambria Math" panose="02040503050406030204" pitchFamily="18" charset="0"/>
                                      <a:ea typeface="Cambria Math" panose="02040503050406030204" pitchFamily="18" charset="0"/>
                                      <a:cs typeface="Courier New" panose="02070309020205020404" pitchFamily="49" charset="0"/>
                                    </a:rPr>
                                  </m:ctrlPr>
                                </m:sSubPr>
                                <m:e>
                                  <m:r>
                                    <a:rPr lang="en-US" sz="1400" i="1" kern="0">
                                      <a:solidFill>
                                        <a:srgbClr val="333333"/>
                                      </a:solidFill>
                                      <a:effectLst/>
                                      <a:latin typeface="Cambria Math" panose="02040503050406030204" pitchFamily="18" charset="0"/>
                                      <a:ea typeface="楷体" panose="02010609060101010101" pitchFamily="49" charset="-122"/>
                                      <a:cs typeface="Courier New" panose="02070309020205020404" pitchFamily="49" charset="0"/>
                                    </a:rPr>
                                    <m:t>𝑆</m:t>
                                  </m:r>
                                </m:e>
                                <m:sub>
                                  <m:r>
                                    <a:rPr lang="en-US" sz="1400" i="1" kern="0">
                                      <a:solidFill>
                                        <a:srgbClr val="333333"/>
                                      </a:solidFill>
                                      <a:effectLst/>
                                      <a:latin typeface="Cambria Math" panose="02040503050406030204" pitchFamily="18" charset="0"/>
                                      <a:ea typeface="楷体" panose="02010609060101010101" pitchFamily="49" charset="-122"/>
                                      <a:cs typeface="Courier New" panose="02070309020205020404" pitchFamily="49" charset="0"/>
                                    </a:rPr>
                                    <m:t>1</m:t>
                                  </m:r>
                                </m:sub>
                              </m:sSub>
                              <m:r>
                                <a:rPr lang="en-US" sz="1400" i="1" kern="0">
                                  <a:solidFill>
                                    <a:srgbClr val="333333"/>
                                  </a:solidFill>
                                  <a:effectLst/>
                                  <a:latin typeface="Cambria Math" panose="02040503050406030204" pitchFamily="18" charset="0"/>
                                  <a:ea typeface="楷体" panose="02010609060101010101" pitchFamily="49" charset="-122"/>
                                  <a:cs typeface="Courier New" panose="02070309020205020404" pitchFamily="49" charset="0"/>
                                </a:rPr>
                                <m:t>, </m:t>
                              </m:r>
                              <m:sSub>
                                <m:sSubPr>
                                  <m:ctrlPr>
                                    <a:rPr lang="zh-CN" sz="1400" i="1" kern="0">
                                      <a:solidFill>
                                        <a:srgbClr val="333333"/>
                                      </a:solidFill>
                                      <a:effectLst/>
                                      <a:latin typeface="Cambria Math" panose="02040503050406030204" pitchFamily="18" charset="0"/>
                                      <a:ea typeface="Cambria Math" panose="02040503050406030204" pitchFamily="18" charset="0"/>
                                      <a:cs typeface="Courier New" panose="02070309020205020404" pitchFamily="49" charset="0"/>
                                    </a:rPr>
                                  </m:ctrlPr>
                                </m:sSubPr>
                                <m:e>
                                  <m:r>
                                    <a:rPr lang="en-US" sz="1400" i="1" kern="0">
                                      <a:solidFill>
                                        <a:srgbClr val="333333"/>
                                      </a:solidFill>
                                      <a:effectLst/>
                                      <a:latin typeface="Cambria Math" panose="02040503050406030204" pitchFamily="18" charset="0"/>
                                      <a:ea typeface="楷体" panose="02010609060101010101" pitchFamily="49" charset="-122"/>
                                      <a:cs typeface="Courier New" panose="02070309020205020404" pitchFamily="49" charset="0"/>
                                    </a:rPr>
                                    <m:t>𝑆</m:t>
                                  </m:r>
                                </m:e>
                                <m:sub>
                                  <m:r>
                                    <a:rPr lang="en-US" sz="1400" i="1" kern="0">
                                      <a:solidFill>
                                        <a:srgbClr val="333333"/>
                                      </a:solidFill>
                                      <a:effectLst/>
                                      <a:latin typeface="Cambria Math" panose="02040503050406030204" pitchFamily="18" charset="0"/>
                                      <a:ea typeface="楷体" panose="02010609060101010101" pitchFamily="49" charset="-122"/>
                                      <a:cs typeface="Courier New" panose="02070309020205020404" pitchFamily="49" charset="0"/>
                                    </a:rPr>
                                    <m:t>2</m:t>
                                  </m:r>
                                </m:sub>
                              </m:sSub>
                            </m:oMath>
                          </a14:m>
                          <a:r>
                            <a:rPr lang="en-US" sz="1400" kern="0">
                              <a:solidFill>
                                <a:srgbClr val="333333"/>
                              </a:solidFill>
                              <a:effectLst/>
                              <a:latin typeface="DengXian" panose="02010600030101010101" pitchFamily="2" charset="-122"/>
                              <a:ea typeface="楷体" panose="02010609060101010101" pitchFamily="49" charset="-122"/>
                              <a:cs typeface="Courier New" panose="02070309020205020404" pitchFamily="49" charset="0"/>
                            </a:rPr>
                            <a:t>)</a:t>
                          </a:r>
                          <a:endParaRPr lang="zh-CN" sz="1400" kern="100">
                            <a:effectLst/>
                            <a:latin typeface="Times New Roman" panose="02020603050405020304" pitchFamily="18" charset="0"/>
                            <a:ea typeface="宋体" panose="02010600030101010101" pitchFamily="2" charset="-122"/>
                          </a:endParaRPr>
                        </a:p>
                      </a:txBody>
                      <a:tcPr marL="68580" marR="68580" marT="0" marB="0">
                        <a:lnL>
                          <a:noFill/>
                        </a:lnL>
                        <a:lnR>
                          <a:noFill/>
                        </a:lnR>
                        <a:lnT>
                          <a:noFill/>
                        </a:lnT>
                        <a:lnB>
                          <a:noFill/>
                        </a:lnB>
                      </a:tcPr>
                    </a:tc>
                    <a:extLst>
                      <a:ext uri="{0D108BD9-81ED-4DB2-BD59-A6C34878D82A}">
                        <a16:rowId xmlns:a16="http://schemas.microsoft.com/office/drawing/2014/main" val="1454689343"/>
                      </a:ext>
                    </a:extLst>
                  </a:tr>
                  <a:tr h="0">
                    <a:tc>
                      <a:txBody>
                        <a:bodyPr/>
                        <a:lstStyle/>
                        <a:p>
                          <a:pPr indent="127000" algn="just">
                            <a:lnSpc>
                              <a:spcPct val="150000"/>
                            </a:lnSpc>
                          </a:pPr>
                          <a:r>
                            <a:rPr lang="en-US" sz="1400" kern="100" dirty="0">
                              <a:effectLst/>
                              <a:latin typeface="Courier New" panose="02070309020205020404" pitchFamily="49" charset="0"/>
                              <a:ea typeface="楷体_GB2312"/>
                              <a:cs typeface="Times New Roman" panose="02020603050405020304" pitchFamily="18" charset="0"/>
                            </a:rPr>
                            <a:t>10</a:t>
                          </a:r>
                          <a:endParaRPr lang="zh-CN" sz="1400" kern="100" dirty="0">
                            <a:effectLst/>
                            <a:latin typeface="Times New Roman" panose="02020603050405020304" pitchFamily="18" charset="0"/>
                            <a:ea typeface="宋体" panose="02010600030101010101" pitchFamily="2" charset="-122"/>
                          </a:endParaRPr>
                        </a:p>
                      </a:txBody>
                      <a:tcPr marL="68580" marR="68580" marT="0" marB="0">
                        <a:lnL>
                          <a:noFill/>
                        </a:lnL>
                        <a:lnR>
                          <a:noFill/>
                        </a:lnR>
                        <a:lnT>
                          <a:noFill/>
                        </a:lnT>
                        <a:lnB>
                          <a:noFill/>
                        </a:lnB>
                      </a:tcPr>
                    </a:tc>
                    <a:tc>
                      <a:txBody>
                        <a:bodyPr/>
                        <a:lstStyle/>
                        <a:p>
                          <a:pPr indent="127000" algn="just">
                            <a:lnSpc>
                              <a:spcPct val="150000"/>
                            </a:lnSpc>
                          </a:pPr>
                          <a14:m>
                            <m:oMath xmlns:m="http://schemas.openxmlformats.org/officeDocument/2006/math">
                              <m:d>
                                <m:dPr>
                                  <m:begChr m:val="|"/>
                                  <m:endChr m:val="|"/>
                                  <m:ctrlPr>
                                    <a:rPr lang="zh-CN" sz="1400" i="1" kern="100">
                                      <a:effectLst/>
                                      <a:latin typeface="Cambria Math" panose="02040503050406030204" pitchFamily="18" charset="0"/>
                                      <a:ea typeface="Cambria Math" panose="02040503050406030204" pitchFamily="18" charset="0"/>
                                    </a:rPr>
                                  </m:ctrlPr>
                                </m:dPr>
                                <m:e>
                                  <m:r>
                                    <a:rPr lang="en-US" sz="1400" i="1" kern="100">
                                      <a:effectLst/>
                                      <a:latin typeface="Cambria Math" panose="02040503050406030204" pitchFamily="18" charset="0"/>
                                      <a:ea typeface="楷体_GB2312"/>
                                    </a:rPr>
                                    <m:t>   </m:t>
                                  </m:r>
                                </m:e>
                              </m:d>
                              <m:r>
                                <a:rPr lang="en-US" sz="1400" i="1" kern="100">
                                  <a:effectLst/>
                                  <a:latin typeface="Cambria Math" panose="02040503050406030204" pitchFamily="18" charset="0"/>
                                  <a:ea typeface="楷体_GB2312"/>
                                </a:rPr>
                                <m:t>   </m:t>
                              </m:r>
                              <m:r>
                                <a:rPr lang="en-US" sz="1400" b="1" i="1" kern="100">
                                  <a:effectLst/>
                                  <a:latin typeface="Cambria Math" panose="02040503050406030204" pitchFamily="18" charset="0"/>
                                  <a:ea typeface="楷体_GB2312"/>
                                </a:rPr>
                                <m:t>𝐞𝐥𝐬𝐞</m:t>
                              </m:r>
                              <m:r>
                                <a:rPr lang="en-US" sz="1400" i="1" kern="100">
                                  <a:effectLst/>
                                  <a:latin typeface="Cambria Math" panose="02040503050406030204" pitchFamily="18" charset="0"/>
                                  <a:ea typeface="楷体_GB2312"/>
                                </a:rPr>
                                <m:t> </m:t>
                              </m:r>
                              <m:r>
                                <a:rPr lang="en-US" sz="1400" b="1" i="1" kern="0">
                                  <a:solidFill>
                                    <a:srgbClr val="333333"/>
                                  </a:solidFill>
                                  <a:effectLst/>
                                  <a:latin typeface="Cambria Math" panose="02040503050406030204" pitchFamily="18" charset="0"/>
                                  <a:ea typeface="楷体" panose="02010609060101010101" pitchFamily="49" charset="-122"/>
                                  <a:cs typeface="Courier New" panose="02070309020205020404" pitchFamily="49" charset="0"/>
                                </a:rPr>
                                <m:t>𝐢𝐟</m:t>
                              </m:r>
                              <m:r>
                                <a:rPr lang="en-US" sz="1400" b="1" i="1" kern="0">
                                  <a:solidFill>
                                    <a:srgbClr val="333333"/>
                                  </a:solidFill>
                                  <a:effectLst/>
                                  <a:latin typeface="Cambria Math" panose="02040503050406030204" pitchFamily="18" charset="0"/>
                                  <a:ea typeface="楷体" panose="02010609060101010101" pitchFamily="49" charset="-122"/>
                                  <a:cs typeface="Courier New" panose="02070309020205020404" pitchFamily="49" charset="0"/>
                                </a:rPr>
                                <m:t> </m:t>
                              </m:r>
                              <m:d>
                                <m:dPr>
                                  <m:begChr m:val="|"/>
                                  <m:endChr m:val="|"/>
                                  <m:ctrlPr>
                                    <a:rPr lang="zh-CN" sz="1400" i="1" kern="0">
                                      <a:solidFill>
                                        <a:srgbClr val="333333"/>
                                      </a:solidFill>
                                      <a:effectLst/>
                                      <a:latin typeface="Cambria Math" panose="02040503050406030204" pitchFamily="18" charset="0"/>
                                      <a:ea typeface="Cambria Math" panose="02040503050406030204" pitchFamily="18" charset="0"/>
                                      <a:cs typeface="Courier New" panose="02070309020205020404" pitchFamily="49" charset="0"/>
                                    </a:rPr>
                                  </m:ctrlPr>
                                </m:dPr>
                                <m:e>
                                  <m:r>
                                    <a:rPr lang="en-US" sz="1400" i="1" kern="0">
                                      <a:solidFill>
                                        <a:srgbClr val="333333"/>
                                      </a:solidFill>
                                      <a:effectLst/>
                                      <a:latin typeface="Cambria Math" panose="02040503050406030204" pitchFamily="18" charset="0"/>
                                      <a:ea typeface="楷体" panose="02010609060101010101" pitchFamily="49" charset="-122"/>
                                      <a:cs typeface="Courier New" panose="02070309020205020404" pitchFamily="49" charset="0"/>
                                    </a:rPr>
                                    <m:t>𝑆</m:t>
                                  </m:r>
                                </m:e>
                              </m:d>
                              <m:r>
                                <a:rPr lang="zh-CN" sz="1400" i="1" kern="0">
                                  <a:solidFill>
                                    <a:srgbClr val="333333"/>
                                  </a:solidFill>
                                  <a:effectLst/>
                                  <a:latin typeface="Cambria Math" panose="02040503050406030204" pitchFamily="18" charset="0"/>
                                  <a:ea typeface="楷体" panose="02010609060101010101" pitchFamily="49" charset="-122"/>
                                  <a:cs typeface="Courier New" panose="02070309020205020404" pitchFamily="49" charset="0"/>
                                </a:rPr>
                                <m:t>≥</m:t>
                              </m:r>
                              <m:r>
                                <a:rPr lang="en-US" sz="1400" i="1" kern="0">
                                  <a:solidFill>
                                    <a:srgbClr val="333333"/>
                                  </a:solidFill>
                                  <a:effectLst/>
                                  <a:latin typeface="Cambria Math" panose="02040503050406030204" pitchFamily="18" charset="0"/>
                                  <a:ea typeface="楷体" panose="02010609060101010101" pitchFamily="49" charset="-122"/>
                                  <a:cs typeface="Courier New" panose="02070309020205020404" pitchFamily="49" charset="0"/>
                                </a:rPr>
                                <m:t>3 </m:t>
                              </m:r>
                              <m:r>
                                <a:rPr lang="zh-CN" sz="1400" kern="0">
                                  <a:solidFill>
                                    <a:srgbClr val="333333"/>
                                  </a:solidFill>
                                  <a:effectLst/>
                                  <a:latin typeface="Cambria Math" panose="02040503050406030204" pitchFamily="18" charset="0"/>
                                  <a:ea typeface="楷体" panose="02010609060101010101" pitchFamily="49" charset="-122"/>
                                  <a:cs typeface="Courier New" panose="02070309020205020404" pitchFamily="49" charset="0"/>
                                </a:rPr>
                                <m:t>且</m:t>
                              </m:r>
                              <m:r>
                                <a:rPr lang="zh-CN" sz="1400" i="1" kern="0">
                                  <a:solidFill>
                                    <a:srgbClr val="333333"/>
                                  </a:solidFill>
                                  <a:effectLst/>
                                  <a:latin typeface="Cambria Math" panose="02040503050406030204" pitchFamily="18" charset="0"/>
                                  <a:ea typeface="Cambria Math" panose="02040503050406030204" pitchFamily="18" charset="0"/>
                                  <a:cs typeface="Courier New" panose="02070309020205020404" pitchFamily="49" charset="0"/>
                                </a:rPr>
                                <m:t> </m:t>
                              </m:r>
                              <m:d>
                                <m:dPr>
                                  <m:begChr m:val="|"/>
                                  <m:endChr m:val="|"/>
                                  <m:ctrlPr>
                                    <a:rPr lang="zh-CN" sz="1400" i="1" kern="0">
                                      <a:solidFill>
                                        <a:srgbClr val="333333"/>
                                      </a:solidFill>
                                      <a:effectLst/>
                                      <a:latin typeface="Cambria Math" panose="02040503050406030204" pitchFamily="18" charset="0"/>
                                      <a:ea typeface="Cambria Math" panose="02040503050406030204" pitchFamily="18" charset="0"/>
                                      <a:cs typeface="Courier New" panose="02070309020205020404" pitchFamily="49" charset="0"/>
                                    </a:rPr>
                                  </m:ctrlPr>
                                </m:dPr>
                                <m:e>
                                  <m:sSub>
                                    <m:sSubPr>
                                      <m:ctrlPr>
                                        <a:rPr lang="zh-CN" sz="1400" i="1" kern="0">
                                          <a:solidFill>
                                            <a:srgbClr val="333333"/>
                                          </a:solidFill>
                                          <a:effectLst/>
                                          <a:latin typeface="Cambria Math" panose="02040503050406030204" pitchFamily="18" charset="0"/>
                                          <a:ea typeface="Cambria Math" panose="02040503050406030204" pitchFamily="18" charset="0"/>
                                          <a:cs typeface="Courier New" panose="02070309020205020404" pitchFamily="49" charset="0"/>
                                        </a:rPr>
                                      </m:ctrlPr>
                                    </m:sSubPr>
                                    <m:e>
                                      <m:r>
                                        <a:rPr lang="en-US" sz="1400" i="1" kern="0">
                                          <a:solidFill>
                                            <a:srgbClr val="333333"/>
                                          </a:solidFill>
                                          <a:effectLst/>
                                          <a:latin typeface="Cambria Math" panose="02040503050406030204" pitchFamily="18" charset="0"/>
                                          <a:ea typeface="楷体" panose="02010609060101010101" pitchFamily="49" charset="-122"/>
                                          <a:cs typeface="Courier New" panose="02070309020205020404" pitchFamily="49" charset="0"/>
                                        </a:rPr>
                                        <m:t>𝑆</m:t>
                                      </m:r>
                                    </m:e>
                                    <m:sub>
                                      <m:r>
                                        <a:rPr lang="en-US" sz="1400" i="1" kern="0">
                                          <a:solidFill>
                                            <a:srgbClr val="333333"/>
                                          </a:solidFill>
                                          <a:effectLst/>
                                          <a:latin typeface="Cambria Math" panose="02040503050406030204" pitchFamily="18" charset="0"/>
                                          <a:ea typeface="楷体" panose="02010609060101010101" pitchFamily="49" charset="-122"/>
                                          <a:cs typeface="Courier New" panose="02070309020205020404" pitchFamily="49" charset="0"/>
                                        </a:rPr>
                                        <m:t>1</m:t>
                                      </m:r>
                                    </m:sub>
                                  </m:sSub>
                                </m:e>
                              </m:d>
                              <m:r>
                                <a:rPr lang="en-US" sz="1400" i="1" kern="0">
                                  <a:solidFill>
                                    <a:srgbClr val="333333"/>
                                  </a:solidFill>
                                  <a:effectLst/>
                                  <a:latin typeface="Cambria Math" panose="02040503050406030204" pitchFamily="18" charset="0"/>
                                  <a:ea typeface="楷体" panose="02010609060101010101" pitchFamily="49" charset="-122"/>
                                  <a:cs typeface="Courier New" panose="02070309020205020404" pitchFamily="49" charset="0"/>
                                </a:rPr>
                                <m:t>+</m:t>
                              </m:r>
                              <m:d>
                                <m:dPr>
                                  <m:begChr m:val="|"/>
                                  <m:endChr m:val="|"/>
                                  <m:ctrlPr>
                                    <a:rPr lang="zh-CN" sz="1400" i="1" kern="0">
                                      <a:solidFill>
                                        <a:srgbClr val="333333"/>
                                      </a:solidFill>
                                      <a:effectLst/>
                                      <a:latin typeface="Cambria Math" panose="02040503050406030204" pitchFamily="18" charset="0"/>
                                      <a:ea typeface="Cambria Math" panose="02040503050406030204" pitchFamily="18" charset="0"/>
                                      <a:cs typeface="Courier New" panose="02070309020205020404" pitchFamily="49" charset="0"/>
                                    </a:rPr>
                                  </m:ctrlPr>
                                </m:dPr>
                                <m:e>
                                  <m:sSub>
                                    <m:sSubPr>
                                      <m:ctrlPr>
                                        <a:rPr lang="zh-CN" sz="1400" i="1" kern="0">
                                          <a:solidFill>
                                            <a:srgbClr val="333333"/>
                                          </a:solidFill>
                                          <a:effectLst/>
                                          <a:latin typeface="Cambria Math" panose="02040503050406030204" pitchFamily="18" charset="0"/>
                                          <a:ea typeface="Cambria Math" panose="02040503050406030204" pitchFamily="18" charset="0"/>
                                          <a:cs typeface="Courier New" panose="02070309020205020404" pitchFamily="49" charset="0"/>
                                        </a:rPr>
                                      </m:ctrlPr>
                                    </m:sSubPr>
                                    <m:e>
                                      <m:r>
                                        <a:rPr lang="en-US" sz="1400" i="1" kern="0">
                                          <a:solidFill>
                                            <a:srgbClr val="333333"/>
                                          </a:solidFill>
                                          <a:effectLst/>
                                          <a:latin typeface="Cambria Math" panose="02040503050406030204" pitchFamily="18" charset="0"/>
                                          <a:ea typeface="楷体" panose="02010609060101010101" pitchFamily="49" charset="-122"/>
                                          <a:cs typeface="Courier New" panose="02070309020205020404" pitchFamily="49" charset="0"/>
                                        </a:rPr>
                                        <m:t>𝑆</m:t>
                                      </m:r>
                                    </m:e>
                                    <m:sub>
                                      <m:r>
                                        <a:rPr lang="en-US" sz="1400" i="1" kern="0">
                                          <a:solidFill>
                                            <a:srgbClr val="333333"/>
                                          </a:solidFill>
                                          <a:effectLst/>
                                          <a:latin typeface="Cambria Math" panose="02040503050406030204" pitchFamily="18" charset="0"/>
                                          <a:ea typeface="楷体" panose="02010609060101010101" pitchFamily="49" charset="-122"/>
                                          <a:cs typeface="Courier New" panose="02070309020205020404" pitchFamily="49" charset="0"/>
                                        </a:rPr>
                                        <m:t>2</m:t>
                                      </m:r>
                                    </m:sub>
                                  </m:sSub>
                                </m:e>
                              </m:d>
                              <m:r>
                                <a:rPr lang="zh-CN" sz="1400" i="1" kern="0">
                                  <a:solidFill>
                                    <a:srgbClr val="333333"/>
                                  </a:solidFill>
                                  <a:effectLst/>
                                  <a:latin typeface="Cambria Math" panose="02040503050406030204" pitchFamily="18" charset="0"/>
                                  <a:ea typeface="楷体" panose="02010609060101010101" pitchFamily="49" charset="-122"/>
                                  <a:cs typeface="Courier New" panose="02070309020205020404" pitchFamily="49" charset="0"/>
                                </a:rPr>
                                <m:t>≥</m:t>
                              </m:r>
                              <m:d>
                                <m:dPr>
                                  <m:begChr m:val="|"/>
                                  <m:endChr m:val="|"/>
                                  <m:ctrlPr>
                                    <a:rPr lang="zh-CN" sz="1400" i="1" kern="0">
                                      <a:solidFill>
                                        <a:srgbClr val="333333"/>
                                      </a:solidFill>
                                      <a:effectLst/>
                                      <a:latin typeface="Cambria Math" panose="02040503050406030204" pitchFamily="18" charset="0"/>
                                      <a:ea typeface="Cambria Math" panose="02040503050406030204" pitchFamily="18" charset="0"/>
                                      <a:cs typeface="Courier New" panose="02070309020205020404" pitchFamily="49" charset="0"/>
                                    </a:rPr>
                                  </m:ctrlPr>
                                </m:dPr>
                                <m:e>
                                  <m:sSub>
                                    <m:sSubPr>
                                      <m:ctrlPr>
                                        <a:rPr lang="zh-CN" sz="1400" i="1" kern="0">
                                          <a:solidFill>
                                            <a:srgbClr val="333333"/>
                                          </a:solidFill>
                                          <a:effectLst/>
                                          <a:latin typeface="Cambria Math" panose="02040503050406030204" pitchFamily="18" charset="0"/>
                                          <a:ea typeface="Cambria Math" panose="02040503050406030204" pitchFamily="18" charset="0"/>
                                          <a:cs typeface="Courier New" panose="02070309020205020404" pitchFamily="49" charset="0"/>
                                        </a:rPr>
                                      </m:ctrlPr>
                                    </m:sSubPr>
                                    <m:e>
                                      <m:r>
                                        <a:rPr lang="en-US" sz="1400" i="1" kern="0">
                                          <a:solidFill>
                                            <a:srgbClr val="333333"/>
                                          </a:solidFill>
                                          <a:effectLst/>
                                          <a:latin typeface="Cambria Math" panose="02040503050406030204" pitchFamily="18" charset="0"/>
                                          <a:ea typeface="楷体" panose="02010609060101010101" pitchFamily="49" charset="-122"/>
                                          <a:cs typeface="Courier New" panose="02070309020205020404" pitchFamily="49" charset="0"/>
                                        </a:rPr>
                                        <m:t>𝑆</m:t>
                                      </m:r>
                                    </m:e>
                                    <m:sub>
                                      <m:r>
                                        <a:rPr lang="en-US" sz="1400" i="1" kern="0">
                                          <a:solidFill>
                                            <a:srgbClr val="333333"/>
                                          </a:solidFill>
                                          <a:effectLst/>
                                          <a:latin typeface="Cambria Math" panose="02040503050406030204" pitchFamily="18" charset="0"/>
                                          <a:ea typeface="楷体" panose="02010609060101010101" pitchFamily="49" charset="-122"/>
                                          <a:cs typeface="Courier New" panose="02070309020205020404" pitchFamily="49" charset="0"/>
                                        </a:rPr>
                                        <m:t>3</m:t>
                                      </m:r>
                                    </m:sub>
                                  </m:sSub>
                                </m:e>
                              </m:d>
                              <m:r>
                                <a:rPr lang="en-US" sz="1400" b="1" i="1" kern="0">
                                  <a:solidFill>
                                    <a:srgbClr val="333333"/>
                                  </a:solidFill>
                                  <a:effectLst/>
                                  <a:latin typeface="Cambria Math" panose="02040503050406030204" pitchFamily="18" charset="0"/>
                                  <a:ea typeface="楷体" panose="02010609060101010101" pitchFamily="49" charset="-122"/>
                                  <a:cs typeface="Courier New" panose="02070309020205020404" pitchFamily="49" charset="0"/>
                                </a:rPr>
                                <m:t> </m:t>
                              </m:r>
                              <m:r>
                                <a:rPr lang="en-US" sz="1400" b="1" i="1" kern="0">
                                  <a:solidFill>
                                    <a:srgbClr val="333333"/>
                                  </a:solidFill>
                                  <a:effectLst/>
                                  <a:latin typeface="Cambria Math" panose="02040503050406030204" pitchFamily="18" charset="0"/>
                                  <a:ea typeface="楷体" panose="02010609060101010101" pitchFamily="49" charset="-122"/>
                                  <a:cs typeface="Courier New" panose="02070309020205020404" pitchFamily="49" charset="0"/>
                                </a:rPr>
                                <m:t>𝐭𝐡𝐞𝐧</m:t>
                              </m:r>
                            </m:oMath>
                          </a14:m>
                          <a:r>
                            <a:rPr lang="en-US" sz="1400" b="1" kern="0">
                              <a:solidFill>
                                <a:srgbClr val="333333"/>
                              </a:solidFill>
                              <a:effectLst/>
                              <a:latin typeface="Cambria Math" panose="02040503050406030204" pitchFamily="18" charset="0"/>
                              <a:ea typeface="楷体" panose="02010609060101010101" pitchFamily="49" charset="-122"/>
                              <a:cs typeface="Courier New" panose="02070309020205020404" pitchFamily="49" charset="0"/>
                            </a:rPr>
                            <a:t>  </a:t>
                          </a:r>
                          <a:r>
                            <a:rPr lang="en-US" sz="1400" kern="0">
                              <a:solidFill>
                                <a:srgbClr val="333333"/>
                              </a:solidFill>
                              <a:effectLst/>
                              <a:latin typeface="Cambria Math" panose="02040503050406030204" pitchFamily="18" charset="0"/>
                              <a:ea typeface="楷体" panose="02010609060101010101" pitchFamily="49" charset="-122"/>
                              <a:cs typeface="Courier New" panose="02070309020205020404" pitchFamily="49" charset="0"/>
                            </a:rPr>
                            <a:t>//</a:t>
                          </a:r>
                          <a:r>
                            <a:rPr lang="zh-CN" sz="1400" kern="0">
                              <a:solidFill>
                                <a:srgbClr val="333333"/>
                              </a:solidFill>
                              <a:effectLst/>
                              <a:latin typeface="Cambria Math" panose="02040503050406030204" pitchFamily="18" charset="0"/>
                              <a:ea typeface="楷体" panose="02010609060101010101" pitchFamily="49" charset="-122"/>
                              <a:cs typeface="Courier New" panose="02070309020205020404" pitchFamily="49" charset="0"/>
                            </a:rPr>
                            <a:t>不满足限制</a:t>
                          </a:r>
                          <a:endParaRPr lang="zh-CN" sz="1400" kern="100">
                            <a:effectLst/>
                            <a:latin typeface="Times New Roman" panose="02020603050405020304" pitchFamily="18" charset="0"/>
                            <a:ea typeface="宋体" panose="02010600030101010101" pitchFamily="2" charset="-122"/>
                          </a:endParaRPr>
                        </a:p>
                      </a:txBody>
                      <a:tcPr marL="68580" marR="68580" marT="0" marB="0">
                        <a:lnL>
                          <a:noFill/>
                        </a:lnL>
                        <a:lnR>
                          <a:noFill/>
                        </a:lnR>
                        <a:lnT>
                          <a:noFill/>
                        </a:lnT>
                        <a:lnB>
                          <a:noFill/>
                        </a:lnB>
                      </a:tcPr>
                    </a:tc>
                    <a:extLst>
                      <a:ext uri="{0D108BD9-81ED-4DB2-BD59-A6C34878D82A}">
                        <a16:rowId xmlns:a16="http://schemas.microsoft.com/office/drawing/2014/main" val="3430094709"/>
                      </a:ext>
                    </a:extLst>
                  </a:tr>
                  <a:tr h="0">
                    <a:tc>
                      <a:txBody>
                        <a:bodyPr/>
                        <a:lstStyle/>
                        <a:p>
                          <a:pPr indent="127000" algn="just">
                            <a:lnSpc>
                              <a:spcPct val="150000"/>
                            </a:lnSpc>
                          </a:pPr>
                          <a:r>
                            <a:rPr lang="en-US" sz="1400" kern="100">
                              <a:effectLst/>
                              <a:latin typeface="Courier New" panose="02070309020205020404" pitchFamily="49" charset="0"/>
                              <a:ea typeface="楷体_GB2312"/>
                              <a:cs typeface="Times New Roman" panose="02020603050405020304" pitchFamily="18" charset="0"/>
                            </a:rPr>
                            <a:t>11</a:t>
                          </a:r>
                          <a:endParaRPr lang="zh-CN" sz="1400" kern="100">
                            <a:effectLst/>
                            <a:latin typeface="Times New Roman" panose="02020603050405020304" pitchFamily="18" charset="0"/>
                            <a:ea typeface="宋体" panose="02010600030101010101" pitchFamily="2" charset="-122"/>
                          </a:endParaRPr>
                        </a:p>
                      </a:txBody>
                      <a:tcPr marL="68580" marR="68580" marT="0" marB="0">
                        <a:lnL>
                          <a:noFill/>
                        </a:lnL>
                        <a:lnR>
                          <a:noFill/>
                        </a:lnR>
                        <a:lnT>
                          <a:noFill/>
                        </a:lnT>
                        <a:lnB>
                          <a:noFill/>
                        </a:lnB>
                      </a:tcPr>
                    </a:tc>
                    <a:tc>
                      <a:txBody>
                        <a:bodyPr/>
                        <a:lstStyle/>
                        <a:p>
                          <a:pPr indent="127000" algn="just">
                            <a:lnSpc>
                              <a:spcPct val="150000"/>
                            </a:lnSpc>
                          </a:pPr>
                          <a14:m>
                            <m:oMath xmlns:m="http://schemas.openxmlformats.org/officeDocument/2006/math">
                              <m:r>
                                <a:rPr lang="en-US" sz="1400" i="1" kern="100">
                                  <a:effectLst/>
                                  <a:latin typeface="Cambria Math" panose="02040503050406030204" pitchFamily="18" charset="0"/>
                                  <a:ea typeface="楷体_GB2312"/>
                                </a:rPr>
                                <m:t>|   |   |   </m:t>
                              </m:r>
                              <m:r>
                                <m:rPr>
                                  <m:sty m:val="p"/>
                                </m:rPr>
                                <a:rPr lang="en-US" sz="1400" kern="100">
                                  <a:effectLst/>
                                  <a:latin typeface="Cambria Math" panose="02040503050406030204" pitchFamily="18" charset="0"/>
                                  <a:ea typeface="楷体_GB2312"/>
                                </a:rPr>
                                <m:t>Merge</m:t>
                              </m:r>
                              <m:r>
                                <a:rPr lang="en-US" sz="1400" kern="100">
                                  <a:effectLst/>
                                  <a:latin typeface="Cambria Math" panose="02040503050406030204" pitchFamily="18" charset="0"/>
                                  <a:ea typeface="楷体_GB2312"/>
                                </a:rPr>
                                <m:t>(</m:t>
                              </m:r>
                              <m:sSub>
                                <m:sSubPr>
                                  <m:ctrlPr>
                                    <a:rPr lang="zh-CN" sz="1400" i="1" kern="0">
                                      <a:solidFill>
                                        <a:srgbClr val="333333"/>
                                      </a:solidFill>
                                      <a:effectLst/>
                                      <a:latin typeface="Cambria Math" panose="02040503050406030204" pitchFamily="18" charset="0"/>
                                      <a:ea typeface="Cambria Math" panose="02040503050406030204" pitchFamily="18" charset="0"/>
                                      <a:cs typeface="Courier New" panose="02070309020205020404" pitchFamily="49" charset="0"/>
                                    </a:rPr>
                                  </m:ctrlPr>
                                </m:sSubPr>
                                <m:e>
                                  <m:r>
                                    <a:rPr lang="en-US" sz="1400" i="1" kern="0">
                                      <a:solidFill>
                                        <a:srgbClr val="333333"/>
                                      </a:solidFill>
                                      <a:effectLst/>
                                      <a:latin typeface="Cambria Math" panose="02040503050406030204" pitchFamily="18" charset="0"/>
                                      <a:ea typeface="楷体" panose="02010609060101010101" pitchFamily="49" charset="-122"/>
                                      <a:cs typeface="Courier New" panose="02070309020205020404" pitchFamily="49" charset="0"/>
                                    </a:rPr>
                                    <m:t>𝑆</m:t>
                                  </m:r>
                                </m:e>
                                <m:sub>
                                  <m:r>
                                    <a:rPr lang="en-US" sz="1400" i="1" kern="0">
                                      <a:solidFill>
                                        <a:srgbClr val="333333"/>
                                      </a:solidFill>
                                      <a:effectLst/>
                                      <a:latin typeface="Cambria Math" panose="02040503050406030204" pitchFamily="18" charset="0"/>
                                      <a:ea typeface="楷体" panose="02010609060101010101" pitchFamily="49" charset="-122"/>
                                      <a:cs typeface="Courier New" panose="02070309020205020404" pitchFamily="49" charset="0"/>
                                    </a:rPr>
                                    <m:t>1</m:t>
                                  </m:r>
                                </m:sub>
                              </m:sSub>
                              <m:r>
                                <a:rPr lang="en-US" sz="1400" i="1" kern="0">
                                  <a:solidFill>
                                    <a:srgbClr val="333333"/>
                                  </a:solidFill>
                                  <a:effectLst/>
                                  <a:latin typeface="Cambria Math" panose="02040503050406030204" pitchFamily="18" charset="0"/>
                                  <a:ea typeface="楷体" panose="02010609060101010101" pitchFamily="49" charset="-122"/>
                                  <a:cs typeface="Cambria Math" panose="02040503050406030204" pitchFamily="18" charset="0"/>
                                </a:rPr>
                                <m:t>, </m:t>
                              </m:r>
                              <m:sSub>
                                <m:sSubPr>
                                  <m:ctrlPr>
                                    <a:rPr lang="zh-CN" sz="1400" i="1" kern="0">
                                      <a:solidFill>
                                        <a:srgbClr val="333333"/>
                                      </a:solidFill>
                                      <a:effectLst/>
                                      <a:latin typeface="Cambria Math" panose="02040503050406030204" pitchFamily="18" charset="0"/>
                                      <a:ea typeface="Cambria Math" panose="02040503050406030204" pitchFamily="18" charset="0"/>
                                      <a:cs typeface="Courier New" panose="02070309020205020404" pitchFamily="49" charset="0"/>
                                    </a:rPr>
                                  </m:ctrlPr>
                                </m:sSubPr>
                                <m:e>
                                  <m:r>
                                    <a:rPr lang="en-US" sz="1400" i="1" kern="0">
                                      <a:solidFill>
                                        <a:srgbClr val="333333"/>
                                      </a:solidFill>
                                      <a:effectLst/>
                                      <a:latin typeface="Cambria Math" panose="02040503050406030204" pitchFamily="18" charset="0"/>
                                      <a:ea typeface="楷体" panose="02010609060101010101" pitchFamily="49" charset="-122"/>
                                      <a:cs typeface="Courier New" panose="02070309020205020404" pitchFamily="49" charset="0"/>
                                    </a:rPr>
                                    <m:t>𝑆</m:t>
                                  </m:r>
                                </m:e>
                                <m:sub>
                                  <m:r>
                                    <a:rPr lang="en-US" sz="1400" i="1" kern="0">
                                      <a:solidFill>
                                        <a:srgbClr val="333333"/>
                                      </a:solidFill>
                                      <a:effectLst/>
                                      <a:latin typeface="Cambria Math" panose="02040503050406030204" pitchFamily="18" charset="0"/>
                                      <a:ea typeface="楷体" panose="02010609060101010101" pitchFamily="49" charset="-122"/>
                                      <a:cs typeface="Courier New" panose="02070309020205020404" pitchFamily="49" charset="0"/>
                                    </a:rPr>
                                    <m:t>2</m:t>
                                  </m:r>
                                </m:sub>
                              </m:sSub>
                            </m:oMath>
                          </a14:m>
                          <a:r>
                            <a:rPr lang="en-US" sz="1400" kern="0">
                              <a:solidFill>
                                <a:srgbClr val="333333"/>
                              </a:solidFill>
                              <a:effectLst/>
                              <a:latin typeface="DengXian" panose="02010600030101010101" pitchFamily="2" charset="-122"/>
                              <a:ea typeface="楷体" panose="02010609060101010101" pitchFamily="49" charset="-122"/>
                              <a:cs typeface="Courier New" panose="02070309020205020404" pitchFamily="49" charset="0"/>
                            </a:rPr>
                            <a:t>)</a:t>
                          </a:r>
                          <a:endParaRPr lang="zh-CN" sz="1400" kern="100">
                            <a:effectLst/>
                            <a:latin typeface="Times New Roman" panose="02020603050405020304" pitchFamily="18" charset="0"/>
                            <a:ea typeface="宋体" panose="02010600030101010101" pitchFamily="2" charset="-122"/>
                          </a:endParaRPr>
                        </a:p>
                      </a:txBody>
                      <a:tcPr marL="68580" marR="68580" marT="0" marB="0">
                        <a:lnL>
                          <a:noFill/>
                        </a:lnL>
                        <a:lnR>
                          <a:noFill/>
                        </a:lnR>
                        <a:lnT>
                          <a:noFill/>
                        </a:lnT>
                        <a:lnB>
                          <a:noFill/>
                        </a:lnB>
                      </a:tcPr>
                    </a:tc>
                    <a:extLst>
                      <a:ext uri="{0D108BD9-81ED-4DB2-BD59-A6C34878D82A}">
                        <a16:rowId xmlns:a16="http://schemas.microsoft.com/office/drawing/2014/main" val="4199178428"/>
                      </a:ext>
                    </a:extLst>
                  </a:tr>
                  <a:tr h="0">
                    <a:tc>
                      <a:txBody>
                        <a:bodyPr/>
                        <a:lstStyle/>
                        <a:p>
                          <a:pPr indent="127000" algn="just">
                            <a:lnSpc>
                              <a:spcPct val="150000"/>
                            </a:lnSpc>
                          </a:pPr>
                          <a:r>
                            <a:rPr lang="en-US" sz="1400" kern="100" dirty="0">
                              <a:effectLst/>
                              <a:latin typeface="Courier New" panose="02070309020205020404" pitchFamily="49" charset="0"/>
                              <a:ea typeface="楷体_GB2312"/>
                              <a:cs typeface="Times New Roman" panose="02020603050405020304" pitchFamily="18" charset="0"/>
                            </a:rPr>
                            <a:t>12</a:t>
                          </a:r>
                          <a:endParaRPr lang="zh-CN" sz="1400" kern="100" dirty="0">
                            <a:effectLst/>
                            <a:latin typeface="Times New Roman" panose="02020603050405020304" pitchFamily="18" charset="0"/>
                            <a:ea typeface="宋体" panose="02010600030101010101" pitchFamily="2" charset="-122"/>
                          </a:endParaRPr>
                        </a:p>
                      </a:txBody>
                      <a:tcPr marL="68580" marR="68580" marT="0" marB="0">
                        <a:lnL>
                          <a:noFill/>
                        </a:lnL>
                        <a:lnR>
                          <a:noFill/>
                        </a:lnR>
                        <a:lnT>
                          <a:noFill/>
                        </a:lnT>
                        <a:lnB>
                          <a:noFill/>
                        </a:lnB>
                      </a:tcPr>
                    </a:tc>
                    <a:tc>
                      <a:txBody>
                        <a:bodyPr/>
                        <a:lstStyle/>
                        <a:p>
                          <a:pPr indent="127000" algn="just">
                            <a:lnSpc>
                              <a:spcPct val="150000"/>
                            </a:lnSpc>
                          </a:pPr>
                          <a14:m>
                            <m:oMath xmlns:m="http://schemas.openxmlformats.org/officeDocument/2006/math">
                              <m:r>
                                <a:rPr lang="en-US" sz="1400" i="1" kern="100">
                                  <a:effectLst/>
                                  <a:latin typeface="Cambria Math" panose="02040503050406030204" pitchFamily="18" charset="0"/>
                                  <a:ea typeface="楷体_GB2312"/>
                                </a:rPr>
                                <m:t>|   |   </m:t>
                              </m:r>
                              <m:r>
                                <a:rPr lang="en-US" sz="1400" b="1" i="1" kern="100">
                                  <a:effectLst/>
                                  <a:latin typeface="Cambria Math" panose="02040503050406030204" pitchFamily="18" charset="0"/>
                                  <a:ea typeface="楷体_GB2312"/>
                                </a:rPr>
                                <m:t>𝐞𝐥𝐬𝐞</m:t>
                              </m:r>
                              <m:r>
                                <a:rPr lang="en-US" sz="1400" i="1" kern="100">
                                  <a:effectLst/>
                                  <a:latin typeface="Cambria Math" panose="02040503050406030204" pitchFamily="18" charset="0"/>
                                  <a:ea typeface="楷体_GB2312"/>
                                </a:rPr>
                                <m:t> </m:t>
                              </m:r>
                              <m:r>
                                <a:rPr lang="en-US" sz="1400" b="1" i="1" kern="0">
                                  <a:solidFill>
                                    <a:srgbClr val="333333"/>
                                  </a:solidFill>
                                  <a:effectLst/>
                                  <a:latin typeface="Cambria Math" panose="02040503050406030204" pitchFamily="18" charset="0"/>
                                  <a:ea typeface="楷体" panose="02010609060101010101" pitchFamily="49" charset="-122"/>
                                  <a:cs typeface="Courier New" panose="02070309020205020404" pitchFamily="49" charset="0"/>
                                </a:rPr>
                                <m:t>𝐢𝐟</m:t>
                              </m:r>
                              <m:r>
                                <a:rPr lang="en-US" sz="1400" b="1" i="1" kern="0">
                                  <a:solidFill>
                                    <a:srgbClr val="333333"/>
                                  </a:solidFill>
                                  <a:effectLst/>
                                  <a:latin typeface="Cambria Math" panose="02040503050406030204" pitchFamily="18" charset="0"/>
                                  <a:ea typeface="楷体" panose="02010609060101010101" pitchFamily="49" charset="-122"/>
                                  <a:cs typeface="Courier New" panose="02070309020205020404" pitchFamily="49" charset="0"/>
                                </a:rPr>
                                <m:t> </m:t>
                              </m:r>
                              <m:d>
                                <m:dPr>
                                  <m:begChr m:val="|"/>
                                  <m:endChr m:val="|"/>
                                  <m:ctrlPr>
                                    <a:rPr lang="zh-CN" sz="1400" i="1" kern="0">
                                      <a:solidFill>
                                        <a:srgbClr val="333333"/>
                                      </a:solidFill>
                                      <a:effectLst/>
                                      <a:latin typeface="Cambria Math" panose="02040503050406030204" pitchFamily="18" charset="0"/>
                                      <a:ea typeface="Cambria Math" panose="02040503050406030204" pitchFamily="18" charset="0"/>
                                      <a:cs typeface="Courier New" panose="02070309020205020404" pitchFamily="49" charset="0"/>
                                    </a:rPr>
                                  </m:ctrlPr>
                                </m:dPr>
                                <m:e>
                                  <m:r>
                                    <a:rPr lang="en-US" sz="1400" i="1" kern="0">
                                      <a:solidFill>
                                        <a:srgbClr val="333333"/>
                                      </a:solidFill>
                                      <a:effectLst/>
                                      <a:latin typeface="Cambria Math" panose="02040503050406030204" pitchFamily="18" charset="0"/>
                                      <a:ea typeface="楷体" panose="02010609060101010101" pitchFamily="49" charset="-122"/>
                                      <a:cs typeface="Courier New" panose="02070309020205020404" pitchFamily="49" charset="0"/>
                                    </a:rPr>
                                    <m:t>𝑆</m:t>
                                  </m:r>
                                </m:e>
                              </m:d>
                              <m:r>
                                <a:rPr lang="zh-CN" sz="1400" i="1" kern="0">
                                  <a:solidFill>
                                    <a:srgbClr val="333333"/>
                                  </a:solidFill>
                                  <a:effectLst/>
                                  <a:latin typeface="Cambria Math" panose="02040503050406030204" pitchFamily="18" charset="0"/>
                                  <a:ea typeface="楷体" panose="02010609060101010101" pitchFamily="49" charset="-122"/>
                                  <a:cs typeface="Courier New" panose="02070309020205020404" pitchFamily="49" charset="0"/>
                                </a:rPr>
                                <m:t>≥</m:t>
                              </m:r>
                              <m:r>
                                <a:rPr lang="en-US" sz="1400" i="1" kern="0">
                                  <a:solidFill>
                                    <a:srgbClr val="333333"/>
                                  </a:solidFill>
                                  <a:effectLst/>
                                  <a:latin typeface="Cambria Math" panose="02040503050406030204" pitchFamily="18" charset="0"/>
                                  <a:ea typeface="楷体" panose="02010609060101010101" pitchFamily="49" charset="-122"/>
                                  <a:cs typeface="Courier New" panose="02070309020205020404" pitchFamily="49" charset="0"/>
                                </a:rPr>
                                <m:t>4 </m:t>
                              </m:r>
                              <m:r>
                                <a:rPr lang="zh-CN" sz="1400" kern="0">
                                  <a:solidFill>
                                    <a:srgbClr val="333333"/>
                                  </a:solidFill>
                                  <a:effectLst/>
                                  <a:latin typeface="Cambria Math" panose="02040503050406030204" pitchFamily="18" charset="0"/>
                                  <a:ea typeface="楷体" panose="02010609060101010101" pitchFamily="49" charset="-122"/>
                                  <a:cs typeface="Courier New" panose="02070309020205020404" pitchFamily="49" charset="0"/>
                                </a:rPr>
                                <m:t>且</m:t>
                              </m:r>
                              <m:r>
                                <a:rPr lang="zh-CN" sz="1400" i="1" kern="0">
                                  <a:solidFill>
                                    <a:srgbClr val="333333"/>
                                  </a:solidFill>
                                  <a:effectLst/>
                                  <a:latin typeface="Cambria Math" panose="02040503050406030204" pitchFamily="18" charset="0"/>
                                  <a:ea typeface="Cambria Math" panose="02040503050406030204" pitchFamily="18" charset="0"/>
                                  <a:cs typeface="Courier New" panose="02070309020205020404" pitchFamily="49" charset="0"/>
                                </a:rPr>
                                <m:t> </m:t>
                              </m:r>
                              <m:d>
                                <m:dPr>
                                  <m:begChr m:val="|"/>
                                  <m:endChr m:val="|"/>
                                  <m:ctrlPr>
                                    <a:rPr lang="zh-CN" sz="1400" i="1" kern="0">
                                      <a:solidFill>
                                        <a:srgbClr val="333333"/>
                                      </a:solidFill>
                                      <a:effectLst/>
                                      <a:latin typeface="Cambria Math" panose="02040503050406030204" pitchFamily="18" charset="0"/>
                                      <a:ea typeface="Cambria Math" panose="02040503050406030204" pitchFamily="18" charset="0"/>
                                      <a:cs typeface="Courier New" panose="02070309020205020404" pitchFamily="49" charset="0"/>
                                    </a:rPr>
                                  </m:ctrlPr>
                                </m:dPr>
                                <m:e>
                                  <m:sSub>
                                    <m:sSubPr>
                                      <m:ctrlPr>
                                        <a:rPr lang="zh-CN" sz="1400" i="1" kern="0">
                                          <a:solidFill>
                                            <a:srgbClr val="333333"/>
                                          </a:solidFill>
                                          <a:effectLst/>
                                          <a:latin typeface="Cambria Math" panose="02040503050406030204" pitchFamily="18" charset="0"/>
                                          <a:ea typeface="Cambria Math" panose="02040503050406030204" pitchFamily="18" charset="0"/>
                                          <a:cs typeface="Courier New" panose="02070309020205020404" pitchFamily="49" charset="0"/>
                                        </a:rPr>
                                      </m:ctrlPr>
                                    </m:sSubPr>
                                    <m:e>
                                      <m:r>
                                        <a:rPr lang="en-US" sz="1400" i="1" kern="0">
                                          <a:solidFill>
                                            <a:srgbClr val="333333"/>
                                          </a:solidFill>
                                          <a:effectLst/>
                                          <a:latin typeface="Cambria Math" panose="02040503050406030204" pitchFamily="18" charset="0"/>
                                          <a:ea typeface="楷体" panose="02010609060101010101" pitchFamily="49" charset="-122"/>
                                          <a:cs typeface="Courier New" panose="02070309020205020404" pitchFamily="49" charset="0"/>
                                        </a:rPr>
                                        <m:t>𝑆</m:t>
                                      </m:r>
                                    </m:e>
                                    <m:sub>
                                      <m:r>
                                        <a:rPr lang="en-US" sz="1400" i="1" kern="0">
                                          <a:solidFill>
                                            <a:srgbClr val="333333"/>
                                          </a:solidFill>
                                          <a:effectLst/>
                                          <a:latin typeface="Cambria Math" panose="02040503050406030204" pitchFamily="18" charset="0"/>
                                          <a:ea typeface="楷体" panose="02010609060101010101" pitchFamily="49" charset="-122"/>
                                          <a:cs typeface="Courier New" panose="02070309020205020404" pitchFamily="49" charset="0"/>
                                        </a:rPr>
                                        <m:t>2</m:t>
                                      </m:r>
                                    </m:sub>
                                  </m:sSub>
                                </m:e>
                              </m:d>
                              <m:r>
                                <a:rPr lang="en-US" sz="1400" i="1" kern="0">
                                  <a:solidFill>
                                    <a:srgbClr val="333333"/>
                                  </a:solidFill>
                                  <a:effectLst/>
                                  <a:latin typeface="Cambria Math" panose="02040503050406030204" pitchFamily="18" charset="0"/>
                                  <a:ea typeface="楷体" panose="02010609060101010101" pitchFamily="49" charset="-122"/>
                                  <a:cs typeface="Courier New" panose="02070309020205020404" pitchFamily="49" charset="0"/>
                                </a:rPr>
                                <m:t>+</m:t>
                              </m:r>
                              <m:d>
                                <m:dPr>
                                  <m:begChr m:val="|"/>
                                  <m:endChr m:val="|"/>
                                  <m:ctrlPr>
                                    <a:rPr lang="zh-CN" sz="1400" i="1" kern="0">
                                      <a:solidFill>
                                        <a:srgbClr val="333333"/>
                                      </a:solidFill>
                                      <a:effectLst/>
                                      <a:latin typeface="Cambria Math" panose="02040503050406030204" pitchFamily="18" charset="0"/>
                                      <a:ea typeface="Cambria Math" panose="02040503050406030204" pitchFamily="18" charset="0"/>
                                      <a:cs typeface="Courier New" panose="02070309020205020404" pitchFamily="49" charset="0"/>
                                    </a:rPr>
                                  </m:ctrlPr>
                                </m:dPr>
                                <m:e>
                                  <m:sSub>
                                    <m:sSubPr>
                                      <m:ctrlPr>
                                        <a:rPr lang="zh-CN" sz="1400" i="1" kern="0">
                                          <a:solidFill>
                                            <a:srgbClr val="333333"/>
                                          </a:solidFill>
                                          <a:effectLst/>
                                          <a:latin typeface="Cambria Math" panose="02040503050406030204" pitchFamily="18" charset="0"/>
                                          <a:ea typeface="Cambria Math" panose="02040503050406030204" pitchFamily="18" charset="0"/>
                                          <a:cs typeface="Courier New" panose="02070309020205020404" pitchFamily="49" charset="0"/>
                                        </a:rPr>
                                      </m:ctrlPr>
                                    </m:sSubPr>
                                    <m:e>
                                      <m:r>
                                        <a:rPr lang="en-US" sz="1400" i="1" kern="0">
                                          <a:solidFill>
                                            <a:srgbClr val="333333"/>
                                          </a:solidFill>
                                          <a:effectLst/>
                                          <a:latin typeface="Cambria Math" panose="02040503050406030204" pitchFamily="18" charset="0"/>
                                          <a:ea typeface="楷体" panose="02010609060101010101" pitchFamily="49" charset="-122"/>
                                          <a:cs typeface="Courier New" panose="02070309020205020404" pitchFamily="49" charset="0"/>
                                        </a:rPr>
                                        <m:t>𝑆</m:t>
                                      </m:r>
                                    </m:e>
                                    <m:sub>
                                      <m:r>
                                        <a:rPr lang="en-US" sz="1400" i="1" kern="0">
                                          <a:solidFill>
                                            <a:srgbClr val="333333"/>
                                          </a:solidFill>
                                          <a:effectLst/>
                                          <a:latin typeface="Cambria Math" panose="02040503050406030204" pitchFamily="18" charset="0"/>
                                          <a:ea typeface="楷体" panose="02010609060101010101" pitchFamily="49" charset="-122"/>
                                          <a:cs typeface="Courier New" panose="02070309020205020404" pitchFamily="49" charset="0"/>
                                        </a:rPr>
                                        <m:t>3</m:t>
                                      </m:r>
                                    </m:sub>
                                  </m:sSub>
                                </m:e>
                              </m:d>
                              <m:r>
                                <a:rPr lang="zh-CN" sz="1400" i="1" kern="0">
                                  <a:solidFill>
                                    <a:srgbClr val="333333"/>
                                  </a:solidFill>
                                  <a:effectLst/>
                                  <a:latin typeface="Cambria Math" panose="02040503050406030204" pitchFamily="18" charset="0"/>
                                  <a:ea typeface="楷体" panose="02010609060101010101" pitchFamily="49" charset="-122"/>
                                  <a:cs typeface="Courier New" panose="02070309020205020404" pitchFamily="49" charset="0"/>
                                </a:rPr>
                                <m:t>≥</m:t>
                              </m:r>
                              <m:d>
                                <m:dPr>
                                  <m:begChr m:val="|"/>
                                  <m:endChr m:val="|"/>
                                  <m:ctrlPr>
                                    <a:rPr lang="zh-CN" sz="1400" i="1" kern="0">
                                      <a:solidFill>
                                        <a:srgbClr val="333333"/>
                                      </a:solidFill>
                                      <a:effectLst/>
                                      <a:latin typeface="Cambria Math" panose="02040503050406030204" pitchFamily="18" charset="0"/>
                                      <a:ea typeface="Cambria Math" panose="02040503050406030204" pitchFamily="18" charset="0"/>
                                      <a:cs typeface="Courier New" panose="02070309020205020404" pitchFamily="49" charset="0"/>
                                    </a:rPr>
                                  </m:ctrlPr>
                                </m:dPr>
                                <m:e>
                                  <m:sSub>
                                    <m:sSubPr>
                                      <m:ctrlPr>
                                        <a:rPr lang="zh-CN" sz="1400" i="1" kern="0">
                                          <a:solidFill>
                                            <a:srgbClr val="333333"/>
                                          </a:solidFill>
                                          <a:effectLst/>
                                          <a:latin typeface="Cambria Math" panose="02040503050406030204" pitchFamily="18" charset="0"/>
                                          <a:ea typeface="Cambria Math" panose="02040503050406030204" pitchFamily="18" charset="0"/>
                                          <a:cs typeface="Courier New" panose="02070309020205020404" pitchFamily="49" charset="0"/>
                                        </a:rPr>
                                      </m:ctrlPr>
                                    </m:sSubPr>
                                    <m:e>
                                      <m:r>
                                        <a:rPr lang="en-US" sz="1400" i="1" kern="0">
                                          <a:solidFill>
                                            <a:srgbClr val="333333"/>
                                          </a:solidFill>
                                          <a:effectLst/>
                                          <a:latin typeface="Cambria Math" panose="02040503050406030204" pitchFamily="18" charset="0"/>
                                          <a:ea typeface="楷体" panose="02010609060101010101" pitchFamily="49" charset="-122"/>
                                          <a:cs typeface="Courier New" panose="02070309020205020404" pitchFamily="49" charset="0"/>
                                        </a:rPr>
                                        <m:t>𝑆</m:t>
                                      </m:r>
                                    </m:e>
                                    <m:sub>
                                      <m:r>
                                        <a:rPr lang="en-US" sz="1400" i="1" kern="0">
                                          <a:solidFill>
                                            <a:srgbClr val="333333"/>
                                          </a:solidFill>
                                          <a:effectLst/>
                                          <a:latin typeface="Cambria Math" panose="02040503050406030204" pitchFamily="18" charset="0"/>
                                          <a:ea typeface="楷体" panose="02010609060101010101" pitchFamily="49" charset="-122"/>
                                          <a:cs typeface="Courier New" panose="02070309020205020404" pitchFamily="49" charset="0"/>
                                        </a:rPr>
                                        <m:t>4</m:t>
                                      </m:r>
                                    </m:sub>
                                  </m:sSub>
                                </m:e>
                              </m:d>
                              <m:r>
                                <a:rPr lang="en-US" sz="1400" b="1" i="1" kern="0">
                                  <a:solidFill>
                                    <a:srgbClr val="333333"/>
                                  </a:solidFill>
                                  <a:effectLst/>
                                  <a:latin typeface="Cambria Math" panose="02040503050406030204" pitchFamily="18" charset="0"/>
                                  <a:ea typeface="楷体" panose="02010609060101010101" pitchFamily="49" charset="-122"/>
                                  <a:cs typeface="Courier New" panose="02070309020205020404" pitchFamily="49" charset="0"/>
                                </a:rPr>
                                <m:t> </m:t>
                              </m:r>
                              <m:r>
                                <a:rPr lang="en-US" sz="1400" b="1" i="1" kern="0">
                                  <a:solidFill>
                                    <a:srgbClr val="333333"/>
                                  </a:solidFill>
                                  <a:effectLst/>
                                  <a:latin typeface="Cambria Math" panose="02040503050406030204" pitchFamily="18" charset="0"/>
                                  <a:ea typeface="楷体" panose="02010609060101010101" pitchFamily="49" charset="-122"/>
                                  <a:cs typeface="Courier New" panose="02070309020205020404" pitchFamily="49" charset="0"/>
                                </a:rPr>
                                <m:t>𝐭𝐡𝐞𝐧</m:t>
                              </m:r>
                            </m:oMath>
                          </a14:m>
                          <a:r>
                            <a:rPr lang="en-US" sz="1400" b="1" kern="0" dirty="0">
                              <a:solidFill>
                                <a:srgbClr val="333333"/>
                              </a:solidFill>
                              <a:effectLst/>
                              <a:latin typeface="Cambria Math" panose="02040503050406030204" pitchFamily="18" charset="0"/>
                              <a:ea typeface="楷体" panose="02010609060101010101" pitchFamily="49" charset="-122"/>
                              <a:cs typeface="Courier New" panose="02070309020205020404" pitchFamily="49" charset="0"/>
                            </a:rPr>
                            <a:t>  </a:t>
                          </a:r>
                          <a:r>
                            <a:rPr lang="en-US" sz="1400" kern="0" dirty="0">
                              <a:solidFill>
                                <a:srgbClr val="333333"/>
                              </a:solidFill>
                              <a:effectLst/>
                              <a:latin typeface="Cambria Math" panose="02040503050406030204" pitchFamily="18" charset="0"/>
                              <a:ea typeface="楷体" panose="02010609060101010101" pitchFamily="49" charset="-122"/>
                              <a:cs typeface="Courier New" panose="02070309020205020404" pitchFamily="49" charset="0"/>
                            </a:rPr>
                            <a:t>//</a:t>
                          </a:r>
                          <a:r>
                            <a:rPr lang="zh-CN" sz="1400" kern="0" dirty="0">
                              <a:solidFill>
                                <a:srgbClr val="333333"/>
                              </a:solidFill>
                              <a:effectLst/>
                              <a:latin typeface="Cambria Math" panose="02040503050406030204" pitchFamily="18" charset="0"/>
                              <a:ea typeface="楷体" panose="02010609060101010101" pitchFamily="49" charset="-122"/>
                              <a:cs typeface="Courier New" panose="02070309020205020404" pitchFamily="49" charset="0"/>
                            </a:rPr>
                            <a:t>不满足限制</a:t>
                          </a:r>
                          <a:endParaRPr lang="zh-CN" sz="1400" kern="100" dirty="0">
                            <a:effectLst/>
                            <a:latin typeface="Times New Roman" panose="02020603050405020304" pitchFamily="18" charset="0"/>
                            <a:ea typeface="宋体" panose="02010600030101010101" pitchFamily="2" charset="-122"/>
                          </a:endParaRPr>
                        </a:p>
                      </a:txBody>
                      <a:tcPr marL="68580" marR="68580" marT="0" marB="0">
                        <a:lnL>
                          <a:noFill/>
                        </a:lnL>
                        <a:lnR>
                          <a:noFill/>
                        </a:lnR>
                        <a:lnT>
                          <a:noFill/>
                        </a:lnT>
                        <a:lnB>
                          <a:noFill/>
                        </a:lnB>
                      </a:tcPr>
                    </a:tc>
                    <a:extLst>
                      <a:ext uri="{0D108BD9-81ED-4DB2-BD59-A6C34878D82A}">
                        <a16:rowId xmlns:a16="http://schemas.microsoft.com/office/drawing/2014/main" val="4025811404"/>
                      </a:ext>
                    </a:extLst>
                  </a:tr>
                </a:tbl>
              </a:graphicData>
            </a:graphic>
          </p:graphicFrame>
        </mc:Choice>
        <mc:Fallback xmlns="">
          <p:graphicFrame>
            <p:nvGraphicFramePr>
              <p:cNvPr id="16" name="表格 15">
                <a:extLst>
                  <a:ext uri="{FF2B5EF4-FFF2-40B4-BE49-F238E27FC236}">
                    <a16:creationId xmlns:a16="http://schemas.microsoft.com/office/drawing/2014/main" id="{BAEA7741-4AD2-C790-E96B-1DAC0EC2B013}"/>
                  </a:ext>
                </a:extLst>
              </p:cNvPr>
              <p:cNvGraphicFramePr>
                <a:graphicFrameLocks noGrp="1"/>
              </p:cNvGraphicFramePr>
              <p:nvPr>
                <p:extLst>
                  <p:ext uri="{D42A27DB-BD31-4B8C-83A1-F6EECF244321}">
                    <p14:modId xmlns:p14="http://schemas.microsoft.com/office/powerpoint/2010/main" val="788617143"/>
                  </p:ext>
                </p:extLst>
              </p:nvPr>
            </p:nvGraphicFramePr>
            <p:xfrm>
              <a:off x="677547" y="2668113"/>
              <a:ext cx="6439660" cy="3514344"/>
            </p:xfrm>
            <a:graphic>
              <a:graphicData uri="http://schemas.openxmlformats.org/drawingml/2006/table">
                <a:tbl>
                  <a:tblPr firstRow="1" firstCol="1" bandRow="1"/>
                  <a:tblGrid>
                    <a:gridCol w="509666">
                      <a:extLst>
                        <a:ext uri="{9D8B030D-6E8A-4147-A177-3AD203B41FA5}">
                          <a16:colId xmlns:a16="http://schemas.microsoft.com/office/drawing/2014/main" val="3471348345"/>
                        </a:ext>
                      </a:extLst>
                    </a:gridCol>
                    <a:gridCol w="5929994">
                      <a:extLst>
                        <a:ext uri="{9D8B030D-6E8A-4147-A177-3AD203B41FA5}">
                          <a16:colId xmlns:a16="http://schemas.microsoft.com/office/drawing/2014/main" val="2814209521"/>
                        </a:ext>
                      </a:extLst>
                    </a:gridCol>
                  </a:tblGrid>
                  <a:tr h="292862">
                    <a:tc>
                      <a:txBody>
                        <a:bodyPr/>
                        <a:lstStyle/>
                        <a:p>
                          <a:pPr indent="127000" algn="just">
                            <a:lnSpc>
                              <a:spcPct val="150000"/>
                            </a:lnSpc>
                          </a:pPr>
                          <a:r>
                            <a:rPr lang="en-US" sz="1400" kern="100">
                              <a:effectLst/>
                              <a:latin typeface="Courier New" panose="02070309020205020404" pitchFamily="49" charset="0"/>
                              <a:ea typeface="楷体_GB2312"/>
                              <a:cs typeface="Times New Roman" panose="02020603050405020304" pitchFamily="18" charset="0"/>
                            </a:rPr>
                            <a:t>1</a:t>
                          </a:r>
                          <a:endParaRPr lang="zh-CN" sz="1400" kern="100">
                            <a:effectLst/>
                            <a:latin typeface="Times New Roman" panose="02020603050405020304" pitchFamily="18" charset="0"/>
                            <a:ea typeface="宋体" panose="02010600030101010101" pitchFamily="2" charset="-122"/>
                          </a:endParaRPr>
                        </a:p>
                      </a:txBody>
                      <a:tcPr marL="68580" marR="68580" marT="0" marB="0">
                        <a:lnL>
                          <a:noFill/>
                        </a:lnL>
                        <a:lnR>
                          <a:noFill/>
                        </a:lnR>
                        <a:lnT>
                          <a:noFill/>
                        </a:lnT>
                        <a:lnB>
                          <a:noFill/>
                        </a:lnB>
                      </a:tcPr>
                    </a:tc>
                    <a:tc>
                      <a:txBody>
                        <a:bodyPr/>
                        <a:lstStyle/>
                        <a:p>
                          <a:endParaRPr lang="zh-CN"/>
                        </a:p>
                      </a:txBody>
                      <a:tcPr marL="68580" marR="68580" marT="0" marB="0">
                        <a:lnL>
                          <a:noFill/>
                        </a:lnL>
                        <a:lnR>
                          <a:noFill/>
                        </a:lnR>
                        <a:lnT>
                          <a:noFill/>
                        </a:lnT>
                        <a:lnB>
                          <a:noFill/>
                        </a:lnB>
                        <a:blipFill>
                          <a:blip r:embed="rId4"/>
                          <a:stretch>
                            <a:fillRect l="-8547" t="-4348" b="-1143478"/>
                          </a:stretch>
                        </a:blipFill>
                      </a:tcPr>
                    </a:tc>
                    <a:extLst>
                      <a:ext uri="{0D108BD9-81ED-4DB2-BD59-A6C34878D82A}">
                        <a16:rowId xmlns:a16="http://schemas.microsoft.com/office/drawing/2014/main" val="3576749165"/>
                      </a:ext>
                    </a:extLst>
                  </a:tr>
                  <a:tr h="292862">
                    <a:tc>
                      <a:txBody>
                        <a:bodyPr/>
                        <a:lstStyle/>
                        <a:p>
                          <a:pPr indent="127000" algn="just">
                            <a:lnSpc>
                              <a:spcPct val="150000"/>
                            </a:lnSpc>
                          </a:pPr>
                          <a:r>
                            <a:rPr lang="en-US" sz="1400" kern="100">
                              <a:effectLst/>
                              <a:latin typeface="Courier New" panose="02070309020205020404" pitchFamily="49" charset="0"/>
                              <a:ea typeface="楷体_GB2312"/>
                              <a:cs typeface="Times New Roman" panose="02020603050405020304" pitchFamily="18" charset="0"/>
                            </a:rPr>
                            <a:t>2</a:t>
                          </a:r>
                          <a:endParaRPr lang="zh-CN" sz="1400" kern="100">
                            <a:effectLst/>
                            <a:latin typeface="Times New Roman" panose="02020603050405020304" pitchFamily="18" charset="0"/>
                            <a:ea typeface="宋体" panose="02010600030101010101" pitchFamily="2" charset="-122"/>
                          </a:endParaRPr>
                        </a:p>
                      </a:txBody>
                      <a:tcPr marL="68580" marR="68580" marT="0" marB="0">
                        <a:lnL>
                          <a:noFill/>
                        </a:lnL>
                        <a:lnR>
                          <a:noFill/>
                        </a:lnR>
                        <a:lnT>
                          <a:noFill/>
                        </a:lnT>
                        <a:lnB>
                          <a:noFill/>
                        </a:lnB>
                      </a:tcPr>
                    </a:tc>
                    <a:tc>
                      <a:txBody>
                        <a:bodyPr/>
                        <a:lstStyle/>
                        <a:p>
                          <a:endParaRPr lang="zh-CN"/>
                        </a:p>
                      </a:txBody>
                      <a:tcPr marL="68580" marR="68580" marT="0" marB="0">
                        <a:lnL>
                          <a:noFill/>
                        </a:lnL>
                        <a:lnR>
                          <a:noFill/>
                        </a:lnR>
                        <a:lnT>
                          <a:noFill/>
                        </a:lnT>
                        <a:lnB>
                          <a:noFill/>
                        </a:lnB>
                        <a:blipFill>
                          <a:blip r:embed="rId4"/>
                          <a:stretch>
                            <a:fillRect l="-8547" t="-104348" b="-1043478"/>
                          </a:stretch>
                        </a:blipFill>
                      </a:tcPr>
                    </a:tc>
                    <a:extLst>
                      <a:ext uri="{0D108BD9-81ED-4DB2-BD59-A6C34878D82A}">
                        <a16:rowId xmlns:a16="http://schemas.microsoft.com/office/drawing/2014/main" val="1955339745"/>
                      </a:ext>
                    </a:extLst>
                  </a:tr>
                  <a:tr h="292862">
                    <a:tc>
                      <a:txBody>
                        <a:bodyPr/>
                        <a:lstStyle/>
                        <a:p>
                          <a:pPr indent="127000" algn="just">
                            <a:lnSpc>
                              <a:spcPct val="150000"/>
                            </a:lnSpc>
                          </a:pPr>
                          <a:r>
                            <a:rPr lang="en-US" sz="1400" kern="100">
                              <a:effectLst/>
                              <a:latin typeface="Courier New" panose="02070309020205020404" pitchFamily="49" charset="0"/>
                              <a:ea typeface="楷体_GB2312"/>
                              <a:cs typeface="Times New Roman" panose="02020603050405020304" pitchFamily="18" charset="0"/>
                            </a:rPr>
                            <a:t>3</a:t>
                          </a:r>
                          <a:endParaRPr lang="zh-CN" sz="1400" kern="100">
                            <a:effectLst/>
                            <a:latin typeface="Times New Roman" panose="02020603050405020304" pitchFamily="18" charset="0"/>
                            <a:ea typeface="宋体" panose="02010600030101010101" pitchFamily="2" charset="-122"/>
                          </a:endParaRPr>
                        </a:p>
                      </a:txBody>
                      <a:tcPr marL="68580" marR="68580" marT="0" marB="0">
                        <a:lnL>
                          <a:noFill/>
                        </a:lnL>
                        <a:lnR>
                          <a:noFill/>
                        </a:lnR>
                        <a:lnT>
                          <a:noFill/>
                        </a:lnT>
                        <a:lnB>
                          <a:noFill/>
                        </a:lnB>
                      </a:tcPr>
                    </a:tc>
                    <a:tc>
                      <a:txBody>
                        <a:bodyPr/>
                        <a:lstStyle/>
                        <a:p>
                          <a:endParaRPr lang="zh-CN"/>
                        </a:p>
                      </a:txBody>
                      <a:tcPr marL="68580" marR="68580" marT="0" marB="0">
                        <a:lnL>
                          <a:noFill/>
                        </a:lnL>
                        <a:lnR>
                          <a:noFill/>
                        </a:lnR>
                        <a:lnT>
                          <a:noFill/>
                        </a:lnT>
                        <a:lnB>
                          <a:noFill/>
                        </a:lnB>
                        <a:blipFill>
                          <a:blip r:embed="rId4"/>
                          <a:stretch>
                            <a:fillRect l="-8547" t="-204348" b="-943478"/>
                          </a:stretch>
                        </a:blipFill>
                      </a:tcPr>
                    </a:tc>
                    <a:extLst>
                      <a:ext uri="{0D108BD9-81ED-4DB2-BD59-A6C34878D82A}">
                        <a16:rowId xmlns:a16="http://schemas.microsoft.com/office/drawing/2014/main" val="2327253033"/>
                      </a:ext>
                    </a:extLst>
                  </a:tr>
                  <a:tr h="292862">
                    <a:tc>
                      <a:txBody>
                        <a:bodyPr/>
                        <a:lstStyle/>
                        <a:p>
                          <a:pPr indent="127000" algn="just">
                            <a:lnSpc>
                              <a:spcPct val="150000"/>
                            </a:lnSpc>
                          </a:pPr>
                          <a:r>
                            <a:rPr lang="en-US" sz="1400" kern="100">
                              <a:effectLst/>
                              <a:latin typeface="Courier New" panose="02070309020205020404" pitchFamily="49" charset="0"/>
                              <a:ea typeface="楷体_GB2312"/>
                              <a:cs typeface="Times New Roman" panose="02020603050405020304" pitchFamily="18" charset="0"/>
                            </a:rPr>
                            <a:t>4</a:t>
                          </a:r>
                          <a:endParaRPr lang="zh-CN" sz="1400" kern="100">
                            <a:effectLst/>
                            <a:latin typeface="Times New Roman" panose="02020603050405020304" pitchFamily="18" charset="0"/>
                            <a:ea typeface="宋体" panose="02010600030101010101" pitchFamily="2" charset="-122"/>
                          </a:endParaRPr>
                        </a:p>
                      </a:txBody>
                      <a:tcPr marL="68580" marR="68580" marT="0" marB="0">
                        <a:lnL>
                          <a:noFill/>
                        </a:lnL>
                        <a:lnR>
                          <a:noFill/>
                        </a:lnR>
                        <a:lnT>
                          <a:noFill/>
                        </a:lnT>
                        <a:lnB>
                          <a:noFill/>
                        </a:lnB>
                      </a:tcPr>
                    </a:tc>
                    <a:tc>
                      <a:txBody>
                        <a:bodyPr/>
                        <a:lstStyle/>
                        <a:p>
                          <a:endParaRPr lang="zh-CN"/>
                        </a:p>
                      </a:txBody>
                      <a:tcPr marL="68580" marR="68580" marT="0" marB="0">
                        <a:lnL>
                          <a:noFill/>
                        </a:lnL>
                        <a:lnR>
                          <a:noFill/>
                        </a:lnR>
                        <a:lnT>
                          <a:noFill/>
                        </a:lnT>
                        <a:lnB>
                          <a:noFill/>
                        </a:lnB>
                        <a:blipFill>
                          <a:blip r:embed="rId4"/>
                          <a:stretch>
                            <a:fillRect l="-8547" t="-304348" b="-843478"/>
                          </a:stretch>
                        </a:blipFill>
                      </a:tcPr>
                    </a:tc>
                    <a:extLst>
                      <a:ext uri="{0D108BD9-81ED-4DB2-BD59-A6C34878D82A}">
                        <a16:rowId xmlns:a16="http://schemas.microsoft.com/office/drawing/2014/main" val="2641653492"/>
                      </a:ext>
                    </a:extLst>
                  </a:tr>
                  <a:tr h="292862">
                    <a:tc>
                      <a:txBody>
                        <a:bodyPr/>
                        <a:lstStyle/>
                        <a:p>
                          <a:pPr indent="127000" algn="just">
                            <a:lnSpc>
                              <a:spcPct val="150000"/>
                            </a:lnSpc>
                          </a:pPr>
                          <a:r>
                            <a:rPr lang="en-US" sz="1400" kern="100">
                              <a:effectLst/>
                              <a:latin typeface="Courier New" panose="02070309020205020404" pitchFamily="49" charset="0"/>
                              <a:ea typeface="楷体_GB2312"/>
                              <a:cs typeface="Times New Roman" panose="02020603050405020304" pitchFamily="18" charset="0"/>
                            </a:rPr>
                            <a:t>5</a:t>
                          </a:r>
                          <a:endParaRPr lang="zh-CN" sz="1400" kern="100">
                            <a:effectLst/>
                            <a:latin typeface="Times New Roman" panose="02020603050405020304" pitchFamily="18" charset="0"/>
                            <a:ea typeface="宋体" panose="02010600030101010101" pitchFamily="2" charset="-122"/>
                          </a:endParaRPr>
                        </a:p>
                      </a:txBody>
                      <a:tcPr marL="68580" marR="68580" marT="0" marB="0">
                        <a:lnL>
                          <a:noFill/>
                        </a:lnL>
                        <a:lnR>
                          <a:noFill/>
                        </a:lnR>
                        <a:lnT>
                          <a:noFill/>
                        </a:lnT>
                        <a:lnB>
                          <a:noFill/>
                        </a:lnB>
                      </a:tcPr>
                    </a:tc>
                    <a:tc>
                      <a:txBody>
                        <a:bodyPr/>
                        <a:lstStyle/>
                        <a:p>
                          <a:endParaRPr lang="zh-CN"/>
                        </a:p>
                      </a:txBody>
                      <a:tcPr marL="68580" marR="68580" marT="0" marB="0">
                        <a:lnL>
                          <a:noFill/>
                        </a:lnL>
                        <a:lnR>
                          <a:noFill/>
                        </a:lnR>
                        <a:lnT>
                          <a:noFill/>
                        </a:lnT>
                        <a:lnB>
                          <a:noFill/>
                        </a:lnB>
                        <a:blipFill>
                          <a:blip r:embed="rId4"/>
                          <a:stretch>
                            <a:fillRect l="-8547" t="-404348" b="-743478"/>
                          </a:stretch>
                        </a:blipFill>
                      </a:tcPr>
                    </a:tc>
                    <a:extLst>
                      <a:ext uri="{0D108BD9-81ED-4DB2-BD59-A6C34878D82A}">
                        <a16:rowId xmlns:a16="http://schemas.microsoft.com/office/drawing/2014/main" val="3783709979"/>
                      </a:ext>
                    </a:extLst>
                  </a:tr>
                  <a:tr h="292862">
                    <a:tc>
                      <a:txBody>
                        <a:bodyPr/>
                        <a:lstStyle/>
                        <a:p>
                          <a:pPr indent="127000" algn="just">
                            <a:lnSpc>
                              <a:spcPct val="150000"/>
                            </a:lnSpc>
                          </a:pPr>
                          <a:r>
                            <a:rPr lang="en-US" sz="1400" kern="100">
                              <a:effectLst/>
                              <a:latin typeface="Courier New" panose="02070309020205020404" pitchFamily="49" charset="0"/>
                              <a:ea typeface="楷体_GB2312"/>
                              <a:cs typeface="Times New Roman" panose="02020603050405020304" pitchFamily="18" charset="0"/>
                            </a:rPr>
                            <a:t>6</a:t>
                          </a:r>
                          <a:endParaRPr lang="zh-CN" sz="1400" kern="100">
                            <a:effectLst/>
                            <a:latin typeface="Times New Roman" panose="02020603050405020304" pitchFamily="18" charset="0"/>
                            <a:ea typeface="宋体" panose="02010600030101010101" pitchFamily="2" charset="-122"/>
                          </a:endParaRPr>
                        </a:p>
                      </a:txBody>
                      <a:tcPr marL="68580" marR="68580" marT="0" marB="0">
                        <a:lnL>
                          <a:noFill/>
                        </a:lnL>
                        <a:lnR>
                          <a:noFill/>
                        </a:lnR>
                        <a:lnT>
                          <a:noFill/>
                        </a:lnT>
                        <a:lnB>
                          <a:noFill/>
                        </a:lnB>
                      </a:tcPr>
                    </a:tc>
                    <a:tc>
                      <a:txBody>
                        <a:bodyPr/>
                        <a:lstStyle/>
                        <a:p>
                          <a:endParaRPr lang="zh-CN"/>
                        </a:p>
                      </a:txBody>
                      <a:tcPr marL="68580" marR="68580" marT="0" marB="0">
                        <a:lnL>
                          <a:noFill/>
                        </a:lnL>
                        <a:lnR>
                          <a:noFill/>
                        </a:lnR>
                        <a:lnT>
                          <a:noFill/>
                        </a:lnT>
                        <a:lnB>
                          <a:noFill/>
                        </a:lnB>
                        <a:blipFill>
                          <a:blip r:embed="rId4"/>
                          <a:stretch>
                            <a:fillRect l="-8547" t="-483333" b="-612500"/>
                          </a:stretch>
                        </a:blipFill>
                      </a:tcPr>
                    </a:tc>
                    <a:extLst>
                      <a:ext uri="{0D108BD9-81ED-4DB2-BD59-A6C34878D82A}">
                        <a16:rowId xmlns:a16="http://schemas.microsoft.com/office/drawing/2014/main" val="3850648925"/>
                      </a:ext>
                    </a:extLst>
                  </a:tr>
                  <a:tr h="292862">
                    <a:tc>
                      <a:txBody>
                        <a:bodyPr/>
                        <a:lstStyle/>
                        <a:p>
                          <a:pPr indent="127000" algn="just">
                            <a:lnSpc>
                              <a:spcPct val="150000"/>
                            </a:lnSpc>
                          </a:pPr>
                          <a:r>
                            <a:rPr lang="en-US" sz="1400" kern="100">
                              <a:effectLst/>
                              <a:latin typeface="Courier New" panose="02070309020205020404" pitchFamily="49" charset="0"/>
                              <a:ea typeface="楷体_GB2312"/>
                              <a:cs typeface="Times New Roman" panose="02020603050405020304" pitchFamily="18" charset="0"/>
                            </a:rPr>
                            <a:t>7</a:t>
                          </a:r>
                          <a:endParaRPr lang="zh-CN" sz="1400" kern="100">
                            <a:effectLst/>
                            <a:latin typeface="Times New Roman" panose="02020603050405020304" pitchFamily="18" charset="0"/>
                            <a:ea typeface="宋体" panose="02010600030101010101" pitchFamily="2" charset="-122"/>
                          </a:endParaRPr>
                        </a:p>
                      </a:txBody>
                      <a:tcPr marL="68580" marR="68580" marT="0" marB="0">
                        <a:lnL>
                          <a:noFill/>
                        </a:lnL>
                        <a:lnR>
                          <a:noFill/>
                        </a:lnR>
                        <a:lnT>
                          <a:noFill/>
                        </a:lnT>
                        <a:lnB>
                          <a:noFill/>
                        </a:lnB>
                      </a:tcPr>
                    </a:tc>
                    <a:tc>
                      <a:txBody>
                        <a:bodyPr/>
                        <a:lstStyle/>
                        <a:p>
                          <a:endParaRPr lang="zh-CN"/>
                        </a:p>
                      </a:txBody>
                      <a:tcPr marL="68580" marR="68580" marT="0" marB="0">
                        <a:lnL>
                          <a:noFill/>
                        </a:lnL>
                        <a:lnR>
                          <a:noFill/>
                        </a:lnR>
                        <a:lnT>
                          <a:noFill/>
                        </a:lnT>
                        <a:lnB>
                          <a:noFill/>
                        </a:lnB>
                        <a:blipFill>
                          <a:blip r:embed="rId4"/>
                          <a:stretch>
                            <a:fillRect l="-8547" t="-608696" b="-539130"/>
                          </a:stretch>
                        </a:blipFill>
                      </a:tcPr>
                    </a:tc>
                    <a:extLst>
                      <a:ext uri="{0D108BD9-81ED-4DB2-BD59-A6C34878D82A}">
                        <a16:rowId xmlns:a16="http://schemas.microsoft.com/office/drawing/2014/main" val="413331105"/>
                      </a:ext>
                    </a:extLst>
                  </a:tr>
                  <a:tr h="292862">
                    <a:tc>
                      <a:txBody>
                        <a:bodyPr/>
                        <a:lstStyle/>
                        <a:p>
                          <a:pPr indent="127000" algn="just">
                            <a:lnSpc>
                              <a:spcPct val="150000"/>
                            </a:lnSpc>
                          </a:pPr>
                          <a:r>
                            <a:rPr lang="en-US" sz="1400" kern="100">
                              <a:effectLst/>
                              <a:latin typeface="Courier New" panose="02070309020205020404" pitchFamily="49" charset="0"/>
                              <a:ea typeface="楷体_GB2312"/>
                              <a:cs typeface="Times New Roman" panose="02020603050405020304" pitchFamily="18" charset="0"/>
                            </a:rPr>
                            <a:t>8</a:t>
                          </a:r>
                          <a:endParaRPr lang="zh-CN" sz="1400" kern="100">
                            <a:effectLst/>
                            <a:latin typeface="Times New Roman" panose="02020603050405020304" pitchFamily="18" charset="0"/>
                            <a:ea typeface="宋体" panose="02010600030101010101" pitchFamily="2" charset="-122"/>
                          </a:endParaRPr>
                        </a:p>
                      </a:txBody>
                      <a:tcPr marL="68580" marR="68580" marT="0" marB="0">
                        <a:lnL>
                          <a:noFill/>
                        </a:lnL>
                        <a:lnR>
                          <a:noFill/>
                        </a:lnR>
                        <a:lnT>
                          <a:noFill/>
                        </a:lnT>
                        <a:lnB>
                          <a:noFill/>
                        </a:lnB>
                      </a:tcPr>
                    </a:tc>
                    <a:tc>
                      <a:txBody>
                        <a:bodyPr/>
                        <a:lstStyle/>
                        <a:p>
                          <a:endParaRPr lang="zh-CN"/>
                        </a:p>
                      </a:txBody>
                      <a:tcPr marL="68580" marR="68580" marT="0" marB="0">
                        <a:lnL>
                          <a:noFill/>
                        </a:lnL>
                        <a:lnR>
                          <a:noFill/>
                        </a:lnR>
                        <a:lnT>
                          <a:noFill/>
                        </a:lnT>
                        <a:lnB>
                          <a:noFill/>
                        </a:lnB>
                        <a:blipFill>
                          <a:blip r:embed="rId4"/>
                          <a:stretch>
                            <a:fillRect l="-8547" t="-708696" b="-439130"/>
                          </a:stretch>
                        </a:blipFill>
                      </a:tcPr>
                    </a:tc>
                    <a:extLst>
                      <a:ext uri="{0D108BD9-81ED-4DB2-BD59-A6C34878D82A}">
                        <a16:rowId xmlns:a16="http://schemas.microsoft.com/office/drawing/2014/main" val="102231748"/>
                      </a:ext>
                    </a:extLst>
                  </a:tr>
                  <a:tr h="292862">
                    <a:tc>
                      <a:txBody>
                        <a:bodyPr/>
                        <a:lstStyle/>
                        <a:p>
                          <a:pPr indent="127000" algn="just">
                            <a:lnSpc>
                              <a:spcPct val="150000"/>
                            </a:lnSpc>
                          </a:pPr>
                          <a:r>
                            <a:rPr lang="en-US" sz="1400" kern="100">
                              <a:effectLst/>
                              <a:latin typeface="Courier New" panose="02070309020205020404" pitchFamily="49" charset="0"/>
                              <a:ea typeface="楷体_GB2312"/>
                              <a:cs typeface="Times New Roman" panose="02020603050405020304" pitchFamily="18" charset="0"/>
                            </a:rPr>
                            <a:t>9</a:t>
                          </a:r>
                          <a:endParaRPr lang="zh-CN" sz="1400" kern="100">
                            <a:effectLst/>
                            <a:latin typeface="Times New Roman" panose="02020603050405020304" pitchFamily="18" charset="0"/>
                            <a:ea typeface="宋体" panose="02010600030101010101" pitchFamily="2" charset="-122"/>
                          </a:endParaRPr>
                        </a:p>
                      </a:txBody>
                      <a:tcPr marL="68580" marR="68580" marT="0" marB="0">
                        <a:lnL>
                          <a:noFill/>
                        </a:lnL>
                        <a:lnR>
                          <a:noFill/>
                        </a:lnR>
                        <a:lnT>
                          <a:noFill/>
                        </a:lnT>
                        <a:lnB>
                          <a:noFill/>
                        </a:lnB>
                      </a:tcPr>
                    </a:tc>
                    <a:tc>
                      <a:txBody>
                        <a:bodyPr/>
                        <a:lstStyle/>
                        <a:p>
                          <a:endParaRPr lang="zh-CN"/>
                        </a:p>
                      </a:txBody>
                      <a:tcPr marL="68580" marR="68580" marT="0" marB="0">
                        <a:lnL>
                          <a:noFill/>
                        </a:lnL>
                        <a:lnR>
                          <a:noFill/>
                        </a:lnR>
                        <a:lnT>
                          <a:noFill/>
                        </a:lnT>
                        <a:lnB>
                          <a:noFill/>
                        </a:lnB>
                        <a:blipFill>
                          <a:blip r:embed="rId4"/>
                          <a:stretch>
                            <a:fillRect l="-8547" t="-808696" b="-339130"/>
                          </a:stretch>
                        </a:blipFill>
                      </a:tcPr>
                    </a:tc>
                    <a:extLst>
                      <a:ext uri="{0D108BD9-81ED-4DB2-BD59-A6C34878D82A}">
                        <a16:rowId xmlns:a16="http://schemas.microsoft.com/office/drawing/2014/main" val="1454689343"/>
                      </a:ext>
                    </a:extLst>
                  </a:tr>
                  <a:tr h="292862">
                    <a:tc>
                      <a:txBody>
                        <a:bodyPr/>
                        <a:lstStyle/>
                        <a:p>
                          <a:pPr indent="127000" algn="just">
                            <a:lnSpc>
                              <a:spcPct val="150000"/>
                            </a:lnSpc>
                          </a:pPr>
                          <a:r>
                            <a:rPr lang="en-US" sz="1400" kern="100" dirty="0">
                              <a:effectLst/>
                              <a:latin typeface="Courier New" panose="02070309020205020404" pitchFamily="49" charset="0"/>
                              <a:ea typeface="楷体_GB2312"/>
                              <a:cs typeface="Times New Roman" panose="02020603050405020304" pitchFamily="18" charset="0"/>
                            </a:rPr>
                            <a:t>10</a:t>
                          </a:r>
                          <a:endParaRPr lang="zh-CN" sz="1400" kern="100" dirty="0">
                            <a:effectLst/>
                            <a:latin typeface="Times New Roman" panose="02020603050405020304" pitchFamily="18" charset="0"/>
                            <a:ea typeface="宋体" panose="02010600030101010101" pitchFamily="2" charset="-122"/>
                          </a:endParaRPr>
                        </a:p>
                      </a:txBody>
                      <a:tcPr marL="68580" marR="68580" marT="0" marB="0">
                        <a:lnL>
                          <a:noFill/>
                        </a:lnL>
                        <a:lnR>
                          <a:noFill/>
                        </a:lnR>
                        <a:lnT>
                          <a:noFill/>
                        </a:lnT>
                        <a:lnB>
                          <a:noFill/>
                        </a:lnB>
                      </a:tcPr>
                    </a:tc>
                    <a:tc>
                      <a:txBody>
                        <a:bodyPr/>
                        <a:lstStyle/>
                        <a:p>
                          <a:endParaRPr lang="zh-CN"/>
                        </a:p>
                      </a:txBody>
                      <a:tcPr marL="68580" marR="68580" marT="0" marB="0">
                        <a:lnL>
                          <a:noFill/>
                        </a:lnL>
                        <a:lnR>
                          <a:noFill/>
                        </a:lnR>
                        <a:lnT>
                          <a:noFill/>
                        </a:lnT>
                        <a:lnB>
                          <a:noFill/>
                        </a:lnB>
                        <a:blipFill>
                          <a:blip r:embed="rId4"/>
                          <a:stretch>
                            <a:fillRect l="-8547" t="-908696" b="-239130"/>
                          </a:stretch>
                        </a:blipFill>
                      </a:tcPr>
                    </a:tc>
                    <a:extLst>
                      <a:ext uri="{0D108BD9-81ED-4DB2-BD59-A6C34878D82A}">
                        <a16:rowId xmlns:a16="http://schemas.microsoft.com/office/drawing/2014/main" val="3430094709"/>
                      </a:ext>
                    </a:extLst>
                  </a:tr>
                  <a:tr h="292862">
                    <a:tc>
                      <a:txBody>
                        <a:bodyPr/>
                        <a:lstStyle/>
                        <a:p>
                          <a:pPr indent="127000" algn="just">
                            <a:lnSpc>
                              <a:spcPct val="150000"/>
                            </a:lnSpc>
                          </a:pPr>
                          <a:r>
                            <a:rPr lang="en-US" sz="1400" kern="100">
                              <a:effectLst/>
                              <a:latin typeface="Courier New" panose="02070309020205020404" pitchFamily="49" charset="0"/>
                              <a:ea typeface="楷体_GB2312"/>
                              <a:cs typeface="Times New Roman" panose="02020603050405020304" pitchFamily="18" charset="0"/>
                            </a:rPr>
                            <a:t>11</a:t>
                          </a:r>
                          <a:endParaRPr lang="zh-CN" sz="1400" kern="100">
                            <a:effectLst/>
                            <a:latin typeface="Times New Roman" panose="02020603050405020304" pitchFamily="18" charset="0"/>
                            <a:ea typeface="宋体" panose="02010600030101010101" pitchFamily="2" charset="-122"/>
                          </a:endParaRPr>
                        </a:p>
                      </a:txBody>
                      <a:tcPr marL="68580" marR="68580" marT="0" marB="0">
                        <a:lnL>
                          <a:noFill/>
                        </a:lnL>
                        <a:lnR>
                          <a:noFill/>
                        </a:lnR>
                        <a:lnT>
                          <a:noFill/>
                        </a:lnT>
                        <a:lnB>
                          <a:noFill/>
                        </a:lnB>
                      </a:tcPr>
                    </a:tc>
                    <a:tc>
                      <a:txBody>
                        <a:bodyPr/>
                        <a:lstStyle/>
                        <a:p>
                          <a:endParaRPr lang="zh-CN"/>
                        </a:p>
                      </a:txBody>
                      <a:tcPr marL="68580" marR="68580" marT="0" marB="0">
                        <a:lnL>
                          <a:noFill/>
                        </a:lnL>
                        <a:lnR>
                          <a:noFill/>
                        </a:lnR>
                        <a:lnT>
                          <a:noFill/>
                        </a:lnT>
                        <a:lnB>
                          <a:noFill/>
                        </a:lnB>
                        <a:blipFill>
                          <a:blip r:embed="rId4"/>
                          <a:stretch>
                            <a:fillRect l="-8547" t="-1008696" b="-139130"/>
                          </a:stretch>
                        </a:blipFill>
                      </a:tcPr>
                    </a:tc>
                    <a:extLst>
                      <a:ext uri="{0D108BD9-81ED-4DB2-BD59-A6C34878D82A}">
                        <a16:rowId xmlns:a16="http://schemas.microsoft.com/office/drawing/2014/main" val="4199178428"/>
                      </a:ext>
                    </a:extLst>
                  </a:tr>
                  <a:tr h="292862">
                    <a:tc>
                      <a:txBody>
                        <a:bodyPr/>
                        <a:lstStyle/>
                        <a:p>
                          <a:pPr indent="127000" algn="just">
                            <a:lnSpc>
                              <a:spcPct val="150000"/>
                            </a:lnSpc>
                          </a:pPr>
                          <a:r>
                            <a:rPr lang="en-US" sz="1400" kern="100" dirty="0">
                              <a:effectLst/>
                              <a:latin typeface="Courier New" panose="02070309020205020404" pitchFamily="49" charset="0"/>
                              <a:ea typeface="楷体_GB2312"/>
                              <a:cs typeface="Times New Roman" panose="02020603050405020304" pitchFamily="18" charset="0"/>
                            </a:rPr>
                            <a:t>12</a:t>
                          </a:r>
                          <a:endParaRPr lang="zh-CN" sz="1400" kern="100" dirty="0">
                            <a:effectLst/>
                            <a:latin typeface="Times New Roman" panose="02020603050405020304" pitchFamily="18" charset="0"/>
                            <a:ea typeface="宋体" panose="02010600030101010101" pitchFamily="2" charset="-122"/>
                          </a:endParaRPr>
                        </a:p>
                      </a:txBody>
                      <a:tcPr marL="68580" marR="68580" marT="0" marB="0">
                        <a:lnL>
                          <a:noFill/>
                        </a:lnL>
                        <a:lnR>
                          <a:noFill/>
                        </a:lnR>
                        <a:lnT>
                          <a:noFill/>
                        </a:lnT>
                        <a:lnB>
                          <a:noFill/>
                        </a:lnB>
                      </a:tcPr>
                    </a:tc>
                    <a:tc>
                      <a:txBody>
                        <a:bodyPr/>
                        <a:lstStyle/>
                        <a:p>
                          <a:endParaRPr lang="zh-CN"/>
                        </a:p>
                      </a:txBody>
                      <a:tcPr marL="68580" marR="68580" marT="0" marB="0">
                        <a:lnL>
                          <a:noFill/>
                        </a:lnL>
                        <a:lnR>
                          <a:noFill/>
                        </a:lnR>
                        <a:lnT>
                          <a:noFill/>
                        </a:lnT>
                        <a:lnB>
                          <a:noFill/>
                        </a:lnB>
                        <a:blipFill>
                          <a:blip r:embed="rId4"/>
                          <a:stretch>
                            <a:fillRect l="-8547" t="-1108696" b="-39130"/>
                          </a:stretch>
                        </a:blipFill>
                      </a:tcPr>
                    </a:tc>
                    <a:extLst>
                      <a:ext uri="{0D108BD9-81ED-4DB2-BD59-A6C34878D82A}">
                        <a16:rowId xmlns:a16="http://schemas.microsoft.com/office/drawing/2014/main" val="4025811404"/>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7" name="表格 16">
                <a:extLst>
                  <a:ext uri="{FF2B5EF4-FFF2-40B4-BE49-F238E27FC236}">
                    <a16:creationId xmlns:a16="http://schemas.microsoft.com/office/drawing/2014/main" id="{15F85BFC-73FB-FE5E-44A0-DA43FC5F4280}"/>
                  </a:ext>
                </a:extLst>
              </p:cNvPr>
              <p:cNvGraphicFramePr>
                <a:graphicFrameLocks noGrp="1"/>
              </p:cNvGraphicFramePr>
              <p:nvPr/>
            </p:nvGraphicFramePr>
            <p:xfrm>
              <a:off x="6095999" y="2738472"/>
              <a:ext cx="6177604" cy="3554580"/>
            </p:xfrm>
            <a:graphic>
              <a:graphicData uri="http://schemas.openxmlformats.org/drawingml/2006/table">
                <a:tbl>
                  <a:tblPr firstRow="1" firstCol="1" bandRow="1"/>
                  <a:tblGrid>
                    <a:gridCol w="861621">
                      <a:extLst>
                        <a:ext uri="{9D8B030D-6E8A-4147-A177-3AD203B41FA5}">
                          <a16:colId xmlns:a16="http://schemas.microsoft.com/office/drawing/2014/main" val="2220666814"/>
                        </a:ext>
                      </a:extLst>
                    </a:gridCol>
                    <a:gridCol w="5315983">
                      <a:extLst>
                        <a:ext uri="{9D8B030D-6E8A-4147-A177-3AD203B41FA5}">
                          <a16:colId xmlns:a16="http://schemas.microsoft.com/office/drawing/2014/main" val="3841445159"/>
                        </a:ext>
                      </a:extLst>
                    </a:gridCol>
                  </a:tblGrid>
                  <a:tr h="296215">
                    <a:tc>
                      <a:txBody>
                        <a:bodyPr/>
                        <a:lstStyle/>
                        <a:p>
                          <a:pPr indent="127000" algn="just">
                            <a:lnSpc>
                              <a:spcPct val="100000"/>
                            </a:lnSpc>
                          </a:pPr>
                          <a:r>
                            <a:rPr lang="en-US" sz="1400" kern="100" dirty="0">
                              <a:effectLst/>
                              <a:latin typeface="Courier New" panose="02070309020205020404" pitchFamily="49" charset="0"/>
                              <a:ea typeface="楷体_GB2312"/>
                              <a:cs typeface="Times New Roman" panose="02020603050405020304" pitchFamily="18" charset="0"/>
                            </a:rPr>
                            <a:t>13</a:t>
                          </a:r>
                          <a:endParaRPr lang="zh-CN" sz="1400" kern="100" dirty="0">
                            <a:effectLst/>
                            <a:latin typeface="Times New Roman" panose="02020603050405020304" pitchFamily="18" charset="0"/>
                            <a:ea typeface="宋体" panose="02010600030101010101" pitchFamily="2" charset="-122"/>
                          </a:endParaRPr>
                        </a:p>
                      </a:txBody>
                      <a:tcPr marL="54099" marR="54099" marT="0" marB="0">
                        <a:lnL>
                          <a:noFill/>
                        </a:lnL>
                        <a:lnR>
                          <a:noFill/>
                        </a:lnR>
                        <a:lnT>
                          <a:noFill/>
                        </a:lnT>
                        <a:lnB>
                          <a:noFill/>
                        </a:lnB>
                      </a:tcPr>
                    </a:tc>
                    <a:tc>
                      <a:txBody>
                        <a:bodyPr/>
                        <a:lstStyle/>
                        <a:p>
                          <a:pPr indent="127000" algn="just">
                            <a:lnSpc>
                              <a:spcPct val="100000"/>
                            </a:lnSpc>
                          </a:pPr>
                          <a14:m>
                            <m:oMath xmlns:m="http://schemas.openxmlformats.org/officeDocument/2006/math">
                              <m:r>
                                <a:rPr lang="en-US" sz="1400" i="1" kern="100">
                                  <a:effectLst/>
                                  <a:latin typeface="Cambria Math" panose="02040503050406030204" pitchFamily="18" charset="0"/>
                                  <a:ea typeface="楷体_GB2312"/>
                                </a:rPr>
                                <m:t>|   |   |   </m:t>
                              </m:r>
                              <m:r>
                                <m:rPr>
                                  <m:sty m:val="p"/>
                                </m:rPr>
                                <a:rPr lang="en-US" sz="1400" kern="100">
                                  <a:effectLst/>
                                  <a:latin typeface="Cambria Math" panose="02040503050406030204" pitchFamily="18" charset="0"/>
                                  <a:ea typeface="楷体_GB2312"/>
                                </a:rPr>
                                <m:t>Merge</m:t>
                              </m:r>
                              <m:r>
                                <a:rPr lang="en-US" sz="1400" kern="100">
                                  <a:effectLst/>
                                  <a:latin typeface="Cambria Math" panose="02040503050406030204" pitchFamily="18" charset="0"/>
                                  <a:ea typeface="楷体_GB2312"/>
                                </a:rPr>
                                <m:t>(</m:t>
                              </m:r>
                              <m:sSub>
                                <m:sSubPr>
                                  <m:ctrlPr>
                                    <a:rPr lang="zh-CN" sz="1400" i="1" kern="0">
                                      <a:solidFill>
                                        <a:srgbClr val="333333"/>
                                      </a:solidFill>
                                      <a:effectLst/>
                                      <a:latin typeface="Cambria Math" panose="02040503050406030204" pitchFamily="18" charset="0"/>
                                      <a:ea typeface="Cambria Math" panose="02040503050406030204" pitchFamily="18" charset="0"/>
                                      <a:cs typeface="Courier New" panose="02070309020205020404" pitchFamily="49" charset="0"/>
                                    </a:rPr>
                                  </m:ctrlPr>
                                </m:sSubPr>
                                <m:e>
                                  <m:r>
                                    <a:rPr lang="en-US" sz="1400" i="1" kern="0">
                                      <a:solidFill>
                                        <a:srgbClr val="333333"/>
                                      </a:solidFill>
                                      <a:effectLst/>
                                      <a:latin typeface="Cambria Math" panose="02040503050406030204" pitchFamily="18" charset="0"/>
                                      <a:ea typeface="楷体" panose="02010609060101010101" pitchFamily="49" charset="-122"/>
                                      <a:cs typeface="Courier New" panose="02070309020205020404" pitchFamily="49" charset="0"/>
                                    </a:rPr>
                                    <m:t>𝑆</m:t>
                                  </m:r>
                                </m:e>
                                <m:sub>
                                  <m:r>
                                    <a:rPr lang="en-US" sz="1400" i="1" kern="0">
                                      <a:solidFill>
                                        <a:srgbClr val="333333"/>
                                      </a:solidFill>
                                      <a:effectLst/>
                                      <a:latin typeface="Cambria Math" panose="02040503050406030204" pitchFamily="18" charset="0"/>
                                      <a:ea typeface="楷体" panose="02010609060101010101" pitchFamily="49" charset="-122"/>
                                      <a:cs typeface="Courier New" panose="02070309020205020404" pitchFamily="49" charset="0"/>
                                    </a:rPr>
                                    <m:t>1</m:t>
                                  </m:r>
                                </m:sub>
                              </m:sSub>
                              <m:r>
                                <a:rPr lang="en-US" sz="1400" i="1" kern="0">
                                  <a:solidFill>
                                    <a:srgbClr val="333333"/>
                                  </a:solidFill>
                                  <a:effectLst/>
                                  <a:latin typeface="Cambria Math" panose="02040503050406030204" pitchFamily="18" charset="0"/>
                                  <a:ea typeface="楷体" panose="02010609060101010101" pitchFamily="49" charset="-122"/>
                                  <a:cs typeface="Cambria Math" panose="02040503050406030204" pitchFamily="18" charset="0"/>
                                </a:rPr>
                                <m:t>, </m:t>
                              </m:r>
                              <m:sSub>
                                <m:sSubPr>
                                  <m:ctrlPr>
                                    <a:rPr lang="zh-CN" sz="1400" i="1" kern="0">
                                      <a:solidFill>
                                        <a:srgbClr val="333333"/>
                                      </a:solidFill>
                                      <a:effectLst/>
                                      <a:latin typeface="Cambria Math" panose="02040503050406030204" pitchFamily="18" charset="0"/>
                                      <a:ea typeface="Cambria Math" panose="02040503050406030204" pitchFamily="18" charset="0"/>
                                      <a:cs typeface="Courier New" panose="02070309020205020404" pitchFamily="49" charset="0"/>
                                    </a:rPr>
                                  </m:ctrlPr>
                                </m:sSubPr>
                                <m:e>
                                  <m:r>
                                    <a:rPr lang="en-US" sz="1400" i="1" kern="0">
                                      <a:solidFill>
                                        <a:srgbClr val="333333"/>
                                      </a:solidFill>
                                      <a:effectLst/>
                                      <a:latin typeface="Cambria Math" panose="02040503050406030204" pitchFamily="18" charset="0"/>
                                      <a:ea typeface="楷体" panose="02010609060101010101" pitchFamily="49" charset="-122"/>
                                      <a:cs typeface="Courier New" panose="02070309020205020404" pitchFamily="49" charset="0"/>
                                    </a:rPr>
                                    <m:t>𝑆</m:t>
                                  </m:r>
                                </m:e>
                                <m:sub>
                                  <m:r>
                                    <a:rPr lang="en-US" sz="1400" i="1" kern="0">
                                      <a:solidFill>
                                        <a:srgbClr val="333333"/>
                                      </a:solidFill>
                                      <a:effectLst/>
                                      <a:latin typeface="Cambria Math" panose="02040503050406030204" pitchFamily="18" charset="0"/>
                                      <a:ea typeface="楷体" panose="02010609060101010101" pitchFamily="49" charset="-122"/>
                                      <a:cs typeface="Courier New" panose="02070309020205020404" pitchFamily="49" charset="0"/>
                                    </a:rPr>
                                    <m:t>2</m:t>
                                  </m:r>
                                </m:sub>
                              </m:sSub>
                            </m:oMath>
                          </a14:m>
                          <a:r>
                            <a:rPr lang="en-US" sz="1400" kern="0">
                              <a:solidFill>
                                <a:srgbClr val="333333"/>
                              </a:solidFill>
                              <a:effectLst/>
                              <a:latin typeface="DengXian" panose="02010600030101010101" pitchFamily="2" charset="-122"/>
                              <a:ea typeface="楷体" panose="02010609060101010101" pitchFamily="49" charset="-122"/>
                              <a:cs typeface="Courier New" panose="02070309020205020404" pitchFamily="49" charset="0"/>
                            </a:rPr>
                            <a:t>)</a:t>
                          </a:r>
                          <a:endParaRPr lang="zh-CN" sz="1400" kern="100">
                            <a:effectLst/>
                            <a:latin typeface="Times New Roman" panose="02020603050405020304" pitchFamily="18" charset="0"/>
                            <a:ea typeface="宋体" panose="02010600030101010101" pitchFamily="2" charset="-122"/>
                          </a:endParaRPr>
                        </a:p>
                      </a:txBody>
                      <a:tcPr marL="54099" marR="54099" marT="0" marB="0">
                        <a:lnL>
                          <a:noFill/>
                        </a:lnL>
                        <a:lnR>
                          <a:noFill/>
                        </a:lnR>
                        <a:lnT>
                          <a:noFill/>
                        </a:lnT>
                        <a:lnB>
                          <a:noFill/>
                        </a:lnB>
                      </a:tcPr>
                    </a:tc>
                    <a:extLst>
                      <a:ext uri="{0D108BD9-81ED-4DB2-BD59-A6C34878D82A}">
                        <a16:rowId xmlns:a16="http://schemas.microsoft.com/office/drawing/2014/main" val="1071948914"/>
                      </a:ext>
                    </a:extLst>
                  </a:tr>
                  <a:tr h="296215">
                    <a:tc>
                      <a:txBody>
                        <a:bodyPr/>
                        <a:lstStyle/>
                        <a:p>
                          <a:pPr indent="127000" algn="just">
                            <a:lnSpc>
                              <a:spcPct val="100000"/>
                            </a:lnSpc>
                          </a:pPr>
                          <a:r>
                            <a:rPr lang="en-US" sz="1400" kern="100" dirty="0">
                              <a:effectLst/>
                              <a:latin typeface="Courier New" panose="02070309020205020404" pitchFamily="49" charset="0"/>
                              <a:ea typeface="楷体_GB2312"/>
                              <a:cs typeface="Times New Roman" panose="02020603050405020304" pitchFamily="18" charset="0"/>
                            </a:rPr>
                            <a:t>14</a:t>
                          </a:r>
                          <a:endParaRPr lang="zh-CN" sz="1400" kern="100" dirty="0">
                            <a:effectLst/>
                            <a:latin typeface="Times New Roman" panose="02020603050405020304" pitchFamily="18" charset="0"/>
                            <a:ea typeface="宋体" panose="02010600030101010101" pitchFamily="2" charset="-122"/>
                          </a:endParaRPr>
                        </a:p>
                      </a:txBody>
                      <a:tcPr marL="54099" marR="54099" marT="0" marB="0">
                        <a:lnL>
                          <a:noFill/>
                        </a:lnL>
                        <a:lnR>
                          <a:noFill/>
                        </a:lnR>
                        <a:lnT>
                          <a:noFill/>
                        </a:lnT>
                        <a:lnB>
                          <a:noFill/>
                        </a:lnB>
                      </a:tcPr>
                    </a:tc>
                    <a:tc>
                      <a:txBody>
                        <a:bodyPr/>
                        <a:lstStyle/>
                        <a:p>
                          <a:pPr indent="127000" algn="just">
                            <a:lnSpc>
                              <a:spcPct val="100000"/>
                            </a:lnSpc>
                          </a:pPr>
                          <a14:m>
                            <m:oMath xmlns:m="http://schemas.openxmlformats.org/officeDocument/2006/math">
                              <m:r>
                                <a:rPr lang="en-US" sz="1400" i="1" kern="100">
                                  <a:effectLst/>
                                  <a:latin typeface="Cambria Math" panose="02040503050406030204" pitchFamily="18" charset="0"/>
                                  <a:ea typeface="楷体_GB2312"/>
                                </a:rPr>
                                <m:t>|   |   </m:t>
                              </m:r>
                            </m:oMath>
                          </a14:m>
                          <a:r>
                            <a:rPr lang="en-US" sz="1400" b="1" kern="0" dirty="0">
                              <a:solidFill>
                                <a:srgbClr val="333333"/>
                              </a:solidFill>
                              <a:effectLst/>
                              <a:latin typeface="Cambria Math" panose="02040503050406030204" pitchFamily="18" charset="0"/>
                              <a:ea typeface="楷体" panose="02010609060101010101" pitchFamily="49" charset="-122"/>
                              <a:cs typeface="Courier New" panose="02070309020205020404" pitchFamily="49" charset="0"/>
                            </a:rPr>
                            <a:t>else</a:t>
                          </a:r>
                          <a:endParaRPr lang="zh-CN" sz="1400" kern="100" dirty="0">
                            <a:effectLst/>
                            <a:latin typeface="Times New Roman" panose="02020603050405020304" pitchFamily="18" charset="0"/>
                            <a:ea typeface="宋体" panose="02010600030101010101" pitchFamily="2" charset="-122"/>
                          </a:endParaRPr>
                        </a:p>
                      </a:txBody>
                      <a:tcPr marL="54099" marR="54099" marT="0" marB="0">
                        <a:lnL>
                          <a:noFill/>
                        </a:lnL>
                        <a:lnR>
                          <a:noFill/>
                        </a:lnR>
                        <a:lnT>
                          <a:noFill/>
                        </a:lnT>
                        <a:lnB>
                          <a:noFill/>
                        </a:lnB>
                      </a:tcPr>
                    </a:tc>
                    <a:extLst>
                      <a:ext uri="{0D108BD9-81ED-4DB2-BD59-A6C34878D82A}">
                        <a16:rowId xmlns:a16="http://schemas.microsoft.com/office/drawing/2014/main" val="2993831495"/>
                      </a:ext>
                    </a:extLst>
                  </a:tr>
                  <a:tr h="296215">
                    <a:tc>
                      <a:txBody>
                        <a:bodyPr/>
                        <a:lstStyle/>
                        <a:p>
                          <a:pPr indent="127000" algn="just">
                            <a:lnSpc>
                              <a:spcPct val="100000"/>
                            </a:lnSpc>
                          </a:pPr>
                          <a:r>
                            <a:rPr lang="en-US" sz="1400" kern="100">
                              <a:effectLst/>
                              <a:latin typeface="Courier New" panose="02070309020205020404" pitchFamily="49" charset="0"/>
                              <a:ea typeface="楷体_GB2312"/>
                              <a:cs typeface="Times New Roman" panose="02020603050405020304" pitchFamily="18" charset="0"/>
                            </a:rPr>
                            <a:t>15</a:t>
                          </a:r>
                          <a:endParaRPr lang="zh-CN" sz="1400" kern="100">
                            <a:effectLst/>
                            <a:latin typeface="Times New Roman" panose="02020603050405020304" pitchFamily="18" charset="0"/>
                            <a:ea typeface="宋体" panose="02010600030101010101" pitchFamily="2" charset="-122"/>
                          </a:endParaRPr>
                        </a:p>
                      </a:txBody>
                      <a:tcPr marL="54099" marR="54099" marT="0" marB="0">
                        <a:lnL>
                          <a:noFill/>
                        </a:lnL>
                        <a:lnR>
                          <a:noFill/>
                        </a:lnR>
                        <a:lnT>
                          <a:noFill/>
                        </a:lnT>
                        <a:lnB>
                          <a:noFill/>
                        </a:lnB>
                      </a:tcPr>
                    </a:tc>
                    <a:tc>
                      <a:txBody>
                        <a:bodyPr/>
                        <a:lstStyle/>
                        <a:p>
                          <a:pPr indent="127000" algn="just">
                            <a:lnSpc>
                              <a:spcPct val="100000"/>
                            </a:lnSpc>
                          </a:pPr>
                          <a14:m>
                            <m:oMath xmlns:m="http://schemas.openxmlformats.org/officeDocument/2006/math">
                              <m:r>
                                <a:rPr lang="en-US" sz="1400" i="1" kern="100">
                                  <a:effectLst/>
                                  <a:latin typeface="Cambria Math" panose="02040503050406030204" pitchFamily="18" charset="0"/>
                                  <a:ea typeface="楷体_GB2312"/>
                                </a:rPr>
                                <m:t>|   |   |   </m:t>
                              </m:r>
                              <m:r>
                                <a:rPr lang="en-US" sz="1400" b="1" i="1" kern="0">
                                  <a:solidFill>
                                    <a:srgbClr val="333333"/>
                                  </a:solidFill>
                                  <a:effectLst/>
                                  <a:latin typeface="Cambria Math" panose="02040503050406030204" pitchFamily="18" charset="0"/>
                                  <a:ea typeface="楷体" panose="02010609060101010101" pitchFamily="49" charset="-122"/>
                                  <a:cs typeface="Courier New" panose="02070309020205020404" pitchFamily="49" charset="0"/>
                                </a:rPr>
                                <m:t>𝐛𝐫𝐞𝐚𝐤</m:t>
                              </m:r>
                            </m:oMath>
                          </a14:m>
                          <a:r>
                            <a:rPr lang="en-US" sz="1400" kern="0" dirty="0">
                              <a:solidFill>
                                <a:srgbClr val="333333"/>
                              </a:solidFill>
                              <a:effectLst/>
                              <a:latin typeface="Courier New" panose="02070309020205020404" pitchFamily="49" charset="0"/>
                              <a:ea typeface="楷体_GB2312"/>
                              <a:cs typeface="Times New Roman" panose="02020603050405020304" pitchFamily="18" charset="0"/>
                            </a:rPr>
                            <a:t> </a:t>
                          </a:r>
                          <a:endParaRPr lang="zh-CN" sz="1400" kern="100" dirty="0">
                            <a:effectLst/>
                            <a:latin typeface="Times New Roman" panose="02020603050405020304" pitchFamily="18" charset="0"/>
                            <a:ea typeface="宋体" panose="02010600030101010101" pitchFamily="2" charset="-122"/>
                          </a:endParaRPr>
                        </a:p>
                      </a:txBody>
                      <a:tcPr marL="54099" marR="54099" marT="0" marB="0">
                        <a:lnL>
                          <a:noFill/>
                        </a:lnL>
                        <a:lnR>
                          <a:noFill/>
                        </a:lnR>
                        <a:lnT>
                          <a:noFill/>
                        </a:lnT>
                        <a:lnB>
                          <a:noFill/>
                        </a:lnB>
                      </a:tcPr>
                    </a:tc>
                    <a:extLst>
                      <a:ext uri="{0D108BD9-81ED-4DB2-BD59-A6C34878D82A}">
                        <a16:rowId xmlns:a16="http://schemas.microsoft.com/office/drawing/2014/main" val="720422715"/>
                      </a:ext>
                    </a:extLst>
                  </a:tr>
                  <a:tr h="296215">
                    <a:tc>
                      <a:txBody>
                        <a:bodyPr/>
                        <a:lstStyle/>
                        <a:p>
                          <a:pPr indent="127000" algn="just">
                            <a:lnSpc>
                              <a:spcPct val="100000"/>
                            </a:lnSpc>
                          </a:pPr>
                          <a:r>
                            <a:rPr lang="en-US" sz="1400" kern="100">
                              <a:effectLst/>
                              <a:latin typeface="Courier New" panose="02070309020205020404" pitchFamily="49" charset="0"/>
                              <a:ea typeface="楷体_GB2312"/>
                              <a:cs typeface="Times New Roman" panose="02020603050405020304" pitchFamily="18" charset="0"/>
                            </a:rPr>
                            <a:t>16</a:t>
                          </a:r>
                          <a:endParaRPr lang="zh-CN" sz="1400" kern="100">
                            <a:effectLst/>
                            <a:latin typeface="Times New Roman" panose="02020603050405020304" pitchFamily="18" charset="0"/>
                            <a:ea typeface="宋体" panose="02010600030101010101" pitchFamily="2" charset="-122"/>
                          </a:endParaRPr>
                        </a:p>
                      </a:txBody>
                      <a:tcPr marL="54099" marR="54099" marT="0" marB="0">
                        <a:lnL>
                          <a:noFill/>
                        </a:lnL>
                        <a:lnR>
                          <a:noFill/>
                        </a:lnR>
                        <a:lnT>
                          <a:noFill/>
                        </a:lnT>
                        <a:lnB>
                          <a:noFill/>
                        </a:lnB>
                      </a:tcPr>
                    </a:tc>
                    <a:tc>
                      <a:txBody>
                        <a:bodyPr/>
                        <a:lstStyle/>
                        <a:p>
                          <a:pPr indent="127000" algn="just">
                            <a:lnSpc>
                              <a:spcPct val="100000"/>
                            </a:lnSpc>
                          </a:pPr>
                          <a14:m>
                            <m:oMath xmlns:m="http://schemas.openxmlformats.org/officeDocument/2006/math">
                              <m:r>
                                <a:rPr lang="en-US" sz="1400" i="1" kern="100">
                                  <a:effectLst/>
                                  <a:latin typeface="Cambria Math" panose="02040503050406030204" pitchFamily="18" charset="0"/>
                                  <a:ea typeface="楷体_GB2312"/>
                                </a:rPr>
                                <m:t>|   |   </m:t>
                              </m:r>
                              <m:r>
                                <a:rPr lang="en-US" sz="1400" b="1" i="1" kern="100">
                                  <a:effectLst/>
                                  <a:latin typeface="Cambria Math" panose="02040503050406030204" pitchFamily="18" charset="0"/>
                                  <a:ea typeface="楷体_GB2312"/>
                                </a:rPr>
                                <m:t>𝐞𝐧𝐝</m:t>
                              </m:r>
                            </m:oMath>
                          </a14:m>
                          <a:r>
                            <a:rPr lang="en-US" sz="1400" b="1" kern="0" dirty="0">
                              <a:solidFill>
                                <a:srgbClr val="333333"/>
                              </a:solidFill>
                              <a:effectLst/>
                              <a:latin typeface="Cambria Math" panose="02040503050406030204" pitchFamily="18" charset="0"/>
                              <a:ea typeface="楷体" panose="02010609060101010101" pitchFamily="49" charset="-122"/>
                              <a:cs typeface="Courier New" panose="02070309020205020404" pitchFamily="49" charset="0"/>
                            </a:rPr>
                            <a:t> </a:t>
                          </a:r>
                          <a:endParaRPr lang="zh-CN" sz="1400" kern="100" dirty="0">
                            <a:effectLst/>
                            <a:latin typeface="Times New Roman" panose="02020603050405020304" pitchFamily="18" charset="0"/>
                            <a:ea typeface="宋体" panose="02010600030101010101" pitchFamily="2" charset="-122"/>
                          </a:endParaRPr>
                        </a:p>
                      </a:txBody>
                      <a:tcPr marL="54099" marR="54099" marT="0" marB="0">
                        <a:lnL>
                          <a:noFill/>
                        </a:lnL>
                        <a:lnR>
                          <a:noFill/>
                        </a:lnR>
                        <a:lnT>
                          <a:noFill/>
                        </a:lnT>
                        <a:lnB>
                          <a:noFill/>
                        </a:lnB>
                      </a:tcPr>
                    </a:tc>
                    <a:extLst>
                      <a:ext uri="{0D108BD9-81ED-4DB2-BD59-A6C34878D82A}">
                        <a16:rowId xmlns:a16="http://schemas.microsoft.com/office/drawing/2014/main" val="3456537750"/>
                      </a:ext>
                    </a:extLst>
                  </a:tr>
                  <a:tr h="296215">
                    <a:tc>
                      <a:txBody>
                        <a:bodyPr/>
                        <a:lstStyle/>
                        <a:p>
                          <a:pPr indent="127000" algn="just">
                            <a:lnSpc>
                              <a:spcPct val="100000"/>
                            </a:lnSpc>
                          </a:pPr>
                          <a:r>
                            <a:rPr lang="en-US" sz="1400" kern="100">
                              <a:effectLst/>
                              <a:latin typeface="Courier New" panose="02070309020205020404" pitchFamily="49" charset="0"/>
                              <a:ea typeface="楷体_GB2312"/>
                              <a:cs typeface="Times New Roman" panose="02020603050405020304" pitchFamily="18" charset="0"/>
                            </a:rPr>
                            <a:t>17</a:t>
                          </a:r>
                          <a:endParaRPr lang="zh-CN" sz="1400" kern="100">
                            <a:effectLst/>
                            <a:latin typeface="Times New Roman" panose="02020603050405020304" pitchFamily="18" charset="0"/>
                            <a:ea typeface="宋体" panose="02010600030101010101" pitchFamily="2" charset="-122"/>
                          </a:endParaRPr>
                        </a:p>
                      </a:txBody>
                      <a:tcPr marL="54099" marR="54099" marT="0" marB="0">
                        <a:lnL>
                          <a:noFill/>
                        </a:lnL>
                        <a:lnR>
                          <a:noFill/>
                        </a:lnR>
                        <a:lnT>
                          <a:noFill/>
                        </a:lnT>
                        <a:lnB>
                          <a:noFill/>
                        </a:lnB>
                      </a:tcPr>
                    </a:tc>
                    <a:tc>
                      <a:txBody>
                        <a:bodyPr/>
                        <a:lstStyle/>
                        <a:p>
                          <a:pPr indent="127000" algn="just">
                            <a:lnSpc>
                              <a:spcPct val="100000"/>
                            </a:lnSpc>
                          </a:pPr>
                          <a14:m>
                            <m:oMath xmlns:m="http://schemas.openxmlformats.org/officeDocument/2006/math">
                              <m:r>
                                <a:rPr lang="en-US" sz="1400" i="1" kern="100">
                                  <a:effectLst/>
                                  <a:latin typeface="Cambria Math" panose="02040503050406030204" pitchFamily="18" charset="0"/>
                                  <a:ea typeface="楷体_GB2312"/>
                                </a:rPr>
                                <m:t>|   </m:t>
                              </m:r>
                              <m:r>
                                <a:rPr lang="en-US" sz="1400" b="1" i="1" kern="100">
                                  <a:effectLst/>
                                  <a:latin typeface="Cambria Math" panose="02040503050406030204" pitchFamily="18" charset="0"/>
                                  <a:ea typeface="楷体_GB2312"/>
                                </a:rPr>
                                <m:t>𝐞𝐧𝐝</m:t>
                              </m:r>
                            </m:oMath>
                          </a14:m>
                          <a:r>
                            <a:rPr lang="en-US" sz="1400" kern="100" dirty="0">
                              <a:effectLst/>
                              <a:latin typeface="Courier New" panose="02070309020205020404" pitchFamily="49" charset="0"/>
                              <a:ea typeface="楷体_GB2312"/>
                              <a:cs typeface="Times New Roman" panose="02020603050405020304" pitchFamily="18" charset="0"/>
                            </a:rPr>
                            <a:t> </a:t>
                          </a:r>
                          <a:endParaRPr lang="zh-CN" sz="1400" kern="100" dirty="0">
                            <a:effectLst/>
                            <a:latin typeface="Times New Roman" panose="02020603050405020304" pitchFamily="18" charset="0"/>
                            <a:ea typeface="宋体" panose="02010600030101010101" pitchFamily="2" charset="-122"/>
                          </a:endParaRPr>
                        </a:p>
                      </a:txBody>
                      <a:tcPr marL="54099" marR="54099" marT="0" marB="0">
                        <a:lnL>
                          <a:noFill/>
                        </a:lnL>
                        <a:lnR>
                          <a:noFill/>
                        </a:lnR>
                        <a:lnT>
                          <a:noFill/>
                        </a:lnT>
                        <a:lnB>
                          <a:noFill/>
                        </a:lnB>
                      </a:tcPr>
                    </a:tc>
                    <a:extLst>
                      <a:ext uri="{0D108BD9-81ED-4DB2-BD59-A6C34878D82A}">
                        <a16:rowId xmlns:a16="http://schemas.microsoft.com/office/drawing/2014/main" val="2554486694"/>
                      </a:ext>
                    </a:extLst>
                  </a:tr>
                  <a:tr h="296215">
                    <a:tc>
                      <a:txBody>
                        <a:bodyPr/>
                        <a:lstStyle/>
                        <a:p>
                          <a:pPr indent="127000" algn="just">
                            <a:lnSpc>
                              <a:spcPct val="100000"/>
                            </a:lnSpc>
                          </a:pPr>
                          <a:r>
                            <a:rPr lang="en-US" sz="1400" kern="100">
                              <a:effectLst/>
                              <a:latin typeface="Courier New" panose="02070309020205020404" pitchFamily="49" charset="0"/>
                              <a:ea typeface="楷体_GB2312"/>
                              <a:cs typeface="Times New Roman" panose="02020603050405020304" pitchFamily="18" charset="0"/>
                            </a:rPr>
                            <a:t>18</a:t>
                          </a:r>
                          <a:endParaRPr lang="zh-CN" sz="1400" kern="100">
                            <a:effectLst/>
                            <a:latin typeface="Times New Roman" panose="02020603050405020304" pitchFamily="18" charset="0"/>
                            <a:ea typeface="宋体" panose="02010600030101010101" pitchFamily="2" charset="-122"/>
                          </a:endParaRPr>
                        </a:p>
                      </a:txBody>
                      <a:tcPr marL="54099" marR="54099" marT="0" marB="0">
                        <a:lnL>
                          <a:noFill/>
                        </a:lnL>
                        <a:lnR>
                          <a:noFill/>
                        </a:lnR>
                        <a:lnT>
                          <a:noFill/>
                        </a:lnT>
                        <a:lnB>
                          <a:noFill/>
                        </a:lnB>
                      </a:tcPr>
                    </a:tc>
                    <a:tc>
                      <a:txBody>
                        <a:bodyPr/>
                        <a:lstStyle/>
                        <a:p>
                          <a:pPr indent="127000" algn="just">
                            <a:lnSpc>
                              <a:spcPct val="100000"/>
                            </a:lnSpc>
                          </a:pPr>
                          <a14:m>
                            <m:oMath xmlns:m="http://schemas.openxmlformats.org/officeDocument/2006/math">
                              <m:r>
                                <a:rPr lang="en-US" sz="1400" b="1" i="1" kern="100">
                                  <a:effectLst/>
                                  <a:latin typeface="Cambria Math" panose="02040503050406030204" pitchFamily="18" charset="0"/>
                                  <a:ea typeface="楷体_GB2312"/>
                                </a:rPr>
                                <m:t>𝐞𝐧𝐝</m:t>
                              </m:r>
                            </m:oMath>
                          </a14:m>
                          <a:r>
                            <a:rPr lang="en-US" sz="1400" kern="100" dirty="0">
                              <a:effectLst/>
                              <a:latin typeface="Courier New" panose="02070309020205020404" pitchFamily="49" charset="0"/>
                              <a:ea typeface="楷体_GB2312"/>
                              <a:cs typeface="Times New Roman" panose="02020603050405020304" pitchFamily="18" charset="0"/>
                            </a:rPr>
                            <a:t> </a:t>
                          </a:r>
                          <a:endParaRPr lang="zh-CN" sz="1400" kern="100" dirty="0">
                            <a:effectLst/>
                            <a:latin typeface="Times New Roman" panose="02020603050405020304" pitchFamily="18" charset="0"/>
                            <a:ea typeface="宋体" panose="02010600030101010101" pitchFamily="2" charset="-122"/>
                          </a:endParaRPr>
                        </a:p>
                      </a:txBody>
                      <a:tcPr marL="54099" marR="54099" marT="0" marB="0">
                        <a:lnL>
                          <a:noFill/>
                        </a:lnL>
                        <a:lnR>
                          <a:noFill/>
                        </a:lnR>
                        <a:lnT>
                          <a:noFill/>
                        </a:lnT>
                        <a:lnB>
                          <a:noFill/>
                        </a:lnB>
                      </a:tcPr>
                    </a:tc>
                    <a:extLst>
                      <a:ext uri="{0D108BD9-81ED-4DB2-BD59-A6C34878D82A}">
                        <a16:rowId xmlns:a16="http://schemas.microsoft.com/office/drawing/2014/main" val="1288790914"/>
                      </a:ext>
                    </a:extLst>
                  </a:tr>
                  <a:tr h="296215">
                    <a:tc>
                      <a:txBody>
                        <a:bodyPr/>
                        <a:lstStyle/>
                        <a:p>
                          <a:pPr indent="127000" algn="just">
                            <a:lnSpc>
                              <a:spcPct val="100000"/>
                            </a:lnSpc>
                          </a:pPr>
                          <a:r>
                            <a:rPr lang="en-US" sz="1400" kern="100">
                              <a:effectLst/>
                              <a:latin typeface="Courier New" panose="02070309020205020404" pitchFamily="49" charset="0"/>
                              <a:ea typeface="楷体_GB2312"/>
                              <a:cs typeface="Times New Roman" panose="02020603050405020304" pitchFamily="18" charset="0"/>
                            </a:rPr>
                            <a:t>19</a:t>
                          </a:r>
                          <a:endParaRPr lang="zh-CN" sz="1400" kern="100">
                            <a:effectLst/>
                            <a:latin typeface="Times New Roman" panose="02020603050405020304" pitchFamily="18" charset="0"/>
                            <a:ea typeface="宋体" panose="02010600030101010101" pitchFamily="2" charset="-122"/>
                          </a:endParaRPr>
                        </a:p>
                      </a:txBody>
                      <a:tcPr marL="54099" marR="54099" marT="0" marB="0">
                        <a:lnL>
                          <a:noFill/>
                        </a:lnL>
                        <a:lnR>
                          <a:noFill/>
                        </a:lnR>
                        <a:lnT>
                          <a:noFill/>
                        </a:lnT>
                        <a:lnB>
                          <a:noFill/>
                        </a:lnB>
                      </a:tcPr>
                    </a:tc>
                    <a:tc>
                      <a:txBody>
                        <a:bodyPr/>
                        <a:lstStyle/>
                        <a:p>
                          <a:pPr indent="127000" algn="just">
                            <a:lnSpc>
                              <a:spcPct val="100000"/>
                            </a:lnSpc>
                          </a:pPr>
                          <a14:m>
                            <m:oMath xmlns:m="http://schemas.openxmlformats.org/officeDocument/2006/math">
                              <m:r>
                                <a:rPr lang="en-US" sz="1400" b="1" i="1" kern="0">
                                  <a:solidFill>
                                    <a:srgbClr val="333333"/>
                                  </a:solidFill>
                                  <a:effectLst/>
                                  <a:latin typeface="Cambria Math" panose="02040503050406030204" pitchFamily="18" charset="0"/>
                                  <a:ea typeface="楷体" panose="02010609060101010101" pitchFamily="49" charset="-122"/>
                                  <a:cs typeface="Courier New" panose="02070309020205020404" pitchFamily="49" charset="0"/>
                                </a:rPr>
                                <m:t>𝐰𝐡𝐢𝐥𝐞</m:t>
                              </m:r>
                              <m:r>
                                <a:rPr lang="en-US" sz="1400" b="1" kern="0">
                                  <a:solidFill>
                                    <a:srgbClr val="333333"/>
                                  </a:solidFill>
                                  <a:effectLst/>
                                  <a:latin typeface="Cambria Math" panose="02040503050406030204" pitchFamily="18" charset="0"/>
                                  <a:ea typeface="楷体" panose="02010609060101010101" pitchFamily="49" charset="-122"/>
                                  <a:cs typeface="Courier New" panose="02070309020205020404" pitchFamily="49" charset="0"/>
                                </a:rPr>
                                <m:t> </m:t>
                              </m:r>
                              <m:d>
                                <m:dPr>
                                  <m:begChr m:val="|"/>
                                  <m:endChr m:val="|"/>
                                  <m:ctrlPr>
                                    <a:rPr lang="zh-CN" sz="1400" i="1" kern="0">
                                      <a:solidFill>
                                        <a:srgbClr val="333333"/>
                                      </a:solidFill>
                                      <a:effectLst/>
                                      <a:latin typeface="Cambria Math" panose="02040503050406030204" pitchFamily="18" charset="0"/>
                                      <a:ea typeface="Cambria Math" panose="02040503050406030204" pitchFamily="18" charset="0"/>
                                      <a:cs typeface="Courier New" panose="02070309020205020404" pitchFamily="49" charset="0"/>
                                    </a:rPr>
                                  </m:ctrlPr>
                                </m:dPr>
                                <m:e>
                                  <m:r>
                                    <a:rPr lang="en-US" sz="1400" i="1" kern="0">
                                      <a:solidFill>
                                        <a:srgbClr val="333333"/>
                                      </a:solidFill>
                                      <a:effectLst/>
                                      <a:latin typeface="Cambria Math" panose="02040503050406030204" pitchFamily="18" charset="0"/>
                                      <a:ea typeface="楷体" panose="02010609060101010101" pitchFamily="49" charset="-122"/>
                                      <a:cs typeface="Courier New" panose="02070309020205020404" pitchFamily="49" charset="0"/>
                                    </a:rPr>
                                    <m:t>𝑆</m:t>
                                  </m:r>
                                </m:e>
                              </m:d>
                              <m:r>
                                <a:rPr lang="en-US" sz="1400" i="1" kern="0">
                                  <a:solidFill>
                                    <a:srgbClr val="333333"/>
                                  </a:solidFill>
                                  <a:effectLst/>
                                  <a:latin typeface="Cambria Math" panose="02040503050406030204" pitchFamily="18" charset="0"/>
                                  <a:ea typeface="楷体" panose="02010609060101010101" pitchFamily="49" charset="-122"/>
                                  <a:cs typeface="Courier New" panose="02070309020205020404" pitchFamily="49" charset="0"/>
                                </a:rPr>
                                <m:t>&gt;1</m:t>
                              </m:r>
                              <m:r>
                                <a:rPr lang="en-US" sz="1400" b="1" kern="0">
                                  <a:solidFill>
                                    <a:srgbClr val="333333"/>
                                  </a:solidFill>
                                  <a:effectLst/>
                                  <a:latin typeface="Cambria Math" panose="02040503050406030204" pitchFamily="18" charset="0"/>
                                  <a:ea typeface="楷体" panose="02010609060101010101" pitchFamily="49" charset="-122"/>
                                  <a:cs typeface="Courier New" panose="02070309020205020404" pitchFamily="49" charset="0"/>
                                </a:rPr>
                                <m:t> </m:t>
                              </m:r>
                              <m:r>
                                <a:rPr lang="en-US" sz="1400" b="1" i="1" kern="0">
                                  <a:solidFill>
                                    <a:srgbClr val="333333"/>
                                  </a:solidFill>
                                  <a:effectLst/>
                                  <a:latin typeface="Cambria Math" panose="02040503050406030204" pitchFamily="18" charset="0"/>
                                  <a:ea typeface="楷体" panose="02010609060101010101" pitchFamily="49" charset="-122"/>
                                  <a:cs typeface="Courier New" panose="02070309020205020404" pitchFamily="49" charset="0"/>
                                </a:rPr>
                                <m:t>𝐝𝐨</m:t>
                              </m:r>
                            </m:oMath>
                          </a14:m>
                          <a:r>
                            <a:rPr lang="en-US" sz="1400" b="1" kern="0" dirty="0">
                              <a:solidFill>
                                <a:srgbClr val="333333"/>
                              </a:solidFill>
                              <a:effectLst/>
                              <a:latin typeface="Cambria Math" panose="02040503050406030204" pitchFamily="18" charset="0"/>
                              <a:ea typeface="楷体_GB2312"/>
                            </a:rPr>
                            <a:t> </a:t>
                          </a:r>
                          <a:endParaRPr lang="zh-CN" sz="1400" kern="100" dirty="0">
                            <a:effectLst/>
                            <a:latin typeface="Times New Roman" panose="02020603050405020304" pitchFamily="18" charset="0"/>
                            <a:ea typeface="宋体" panose="02010600030101010101" pitchFamily="2" charset="-122"/>
                          </a:endParaRPr>
                        </a:p>
                      </a:txBody>
                      <a:tcPr marL="54099" marR="54099" marT="0" marB="0">
                        <a:lnL>
                          <a:noFill/>
                        </a:lnL>
                        <a:lnR>
                          <a:noFill/>
                        </a:lnR>
                        <a:lnT>
                          <a:noFill/>
                        </a:lnT>
                        <a:lnB>
                          <a:noFill/>
                        </a:lnB>
                      </a:tcPr>
                    </a:tc>
                    <a:extLst>
                      <a:ext uri="{0D108BD9-81ED-4DB2-BD59-A6C34878D82A}">
                        <a16:rowId xmlns:a16="http://schemas.microsoft.com/office/drawing/2014/main" val="3842496909"/>
                      </a:ext>
                    </a:extLst>
                  </a:tr>
                  <a:tr h="296215">
                    <a:tc>
                      <a:txBody>
                        <a:bodyPr/>
                        <a:lstStyle/>
                        <a:p>
                          <a:pPr indent="127000" algn="just">
                            <a:lnSpc>
                              <a:spcPct val="100000"/>
                            </a:lnSpc>
                          </a:pPr>
                          <a:r>
                            <a:rPr lang="en-US" sz="1400" kern="100">
                              <a:effectLst/>
                              <a:latin typeface="Courier New" panose="02070309020205020404" pitchFamily="49" charset="0"/>
                              <a:ea typeface="楷体_GB2312"/>
                              <a:cs typeface="Times New Roman" panose="02020603050405020304" pitchFamily="18" charset="0"/>
                            </a:rPr>
                            <a:t>20</a:t>
                          </a:r>
                          <a:endParaRPr lang="zh-CN" sz="1400" kern="100">
                            <a:effectLst/>
                            <a:latin typeface="Times New Roman" panose="02020603050405020304" pitchFamily="18" charset="0"/>
                            <a:ea typeface="宋体" panose="02010600030101010101" pitchFamily="2" charset="-122"/>
                          </a:endParaRPr>
                        </a:p>
                      </a:txBody>
                      <a:tcPr marL="54099" marR="54099" marT="0" marB="0">
                        <a:lnL>
                          <a:noFill/>
                        </a:lnL>
                        <a:lnR>
                          <a:noFill/>
                        </a:lnR>
                        <a:lnT>
                          <a:noFill/>
                        </a:lnT>
                        <a:lnB>
                          <a:noFill/>
                        </a:lnB>
                      </a:tcPr>
                    </a:tc>
                    <a:tc>
                      <a:txBody>
                        <a:bodyPr/>
                        <a:lstStyle/>
                        <a:p>
                          <a:pPr indent="127000" algn="just">
                            <a:lnSpc>
                              <a:spcPct val="100000"/>
                            </a:lnSpc>
                          </a:pPr>
                          <a14:m>
                            <m:oMath xmlns:m="http://schemas.openxmlformats.org/officeDocument/2006/math">
                              <m:r>
                                <a:rPr lang="en-US" sz="1400" i="1" kern="100">
                                  <a:effectLst/>
                                  <a:latin typeface="Cambria Math" panose="02040503050406030204" pitchFamily="18" charset="0"/>
                                  <a:ea typeface="楷体_GB2312"/>
                                </a:rPr>
                                <m:t>|   </m:t>
                              </m:r>
                              <m:r>
                                <m:rPr>
                                  <m:sty m:val="p"/>
                                </m:rPr>
                                <a:rPr lang="en-US" sz="1400" kern="100">
                                  <a:effectLst/>
                                  <a:latin typeface="Cambria Math" panose="02040503050406030204" pitchFamily="18" charset="0"/>
                                  <a:ea typeface="楷体_GB2312"/>
                                </a:rPr>
                                <m:t>Merge</m:t>
                              </m:r>
                              <m:r>
                                <a:rPr lang="en-US" sz="1400" kern="100">
                                  <a:effectLst/>
                                  <a:latin typeface="Cambria Math" panose="02040503050406030204" pitchFamily="18" charset="0"/>
                                  <a:ea typeface="楷体_GB2312"/>
                                </a:rPr>
                                <m:t>(</m:t>
                              </m:r>
                              <m:sSub>
                                <m:sSubPr>
                                  <m:ctrlPr>
                                    <a:rPr lang="zh-CN" sz="1400" i="1" kern="0">
                                      <a:solidFill>
                                        <a:srgbClr val="333333"/>
                                      </a:solidFill>
                                      <a:effectLst/>
                                      <a:latin typeface="Cambria Math" panose="02040503050406030204" pitchFamily="18" charset="0"/>
                                      <a:ea typeface="Cambria Math" panose="02040503050406030204" pitchFamily="18" charset="0"/>
                                      <a:cs typeface="Courier New" panose="02070309020205020404" pitchFamily="49" charset="0"/>
                                    </a:rPr>
                                  </m:ctrlPr>
                                </m:sSubPr>
                                <m:e>
                                  <m:r>
                                    <a:rPr lang="en-US" sz="1400" i="1" kern="0">
                                      <a:solidFill>
                                        <a:srgbClr val="333333"/>
                                      </a:solidFill>
                                      <a:effectLst/>
                                      <a:latin typeface="Cambria Math" panose="02040503050406030204" pitchFamily="18" charset="0"/>
                                      <a:ea typeface="楷体" panose="02010609060101010101" pitchFamily="49" charset="-122"/>
                                      <a:cs typeface="Courier New" panose="02070309020205020404" pitchFamily="49" charset="0"/>
                                    </a:rPr>
                                    <m:t>𝑆</m:t>
                                  </m:r>
                                </m:e>
                                <m:sub>
                                  <m:r>
                                    <a:rPr lang="en-US" sz="1400" i="1" kern="0">
                                      <a:solidFill>
                                        <a:srgbClr val="333333"/>
                                      </a:solidFill>
                                      <a:effectLst/>
                                      <a:latin typeface="Cambria Math" panose="02040503050406030204" pitchFamily="18" charset="0"/>
                                      <a:ea typeface="楷体" panose="02010609060101010101" pitchFamily="49" charset="-122"/>
                                      <a:cs typeface="Courier New" panose="02070309020205020404" pitchFamily="49" charset="0"/>
                                    </a:rPr>
                                    <m:t>1</m:t>
                                  </m:r>
                                </m:sub>
                              </m:sSub>
                              <m:r>
                                <a:rPr lang="en-US" sz="1400" i="1" kern="0">
                                  <a:solidFill>
                                    <a:srgbClr val="333333"/>
                                  </a:solidFill>
                                  <a:effectLst/>
                                  <a:latin typeface="Cambria Math" panose="02040503050406030204" pitchFamily="18" charset="0"/>
                                  <a:ea typeface="楷体" panose="02010609060101010101" pitchFamily="49" charset="-122"/>
                                  <a:cs typeface="Courier New" panose="02070309020205020404" pitchFamily="49" charset="0"/>
                                </a:rPr>
                                <m:t>, </m:t>
                              </m:r>
                              <m:sSub>
                                <m:sSubPr>
                                  <m:ctrlPr>
                                    <a:rPr lang="zh-CN" sz="1400" i="1" kern="0">
                                      <a:solidFill>
                                        <a:srgbClr val="333333"/>
                                      </a:solidFill>
                                      <a:effectLst/>
                                      <a:latin typeface="Cambria Math" panose="02040503050406030204" pitchFamily="18" charset="0"/>
                                      <a:ea typeface="Cambria Math" panose="02040503050406030204" pitchFamily="18" charset="0"/>
                                      <a:cs typeface="Courier New" panose="02070309020205020404" pitchFamily="49" charset="0"/>
                                    </a:rPr>
                                  </m:ctrlPr>
                                </m:sSubPr>
                                <m:e>
                                  <m:r>
                                    <a:rPr lang="en-US" sz="1400" i="1" kern="0">
                                      <a:solidFill>
                                        <a:srgbClr val="333333"/>
                                      </a:solidFill>
                                      <a:effectLst/>
                                      <a:latin typeface="Cambria Math" panose="02040503050406030204" pitchFamily="18" charset="0"/>
                                      <a:ea typeface="楷体" panose="02010609060101010101" pitchFamily="49" charset="-122"/>
                                      <a:cs typeface="Courier New" panose="02070309020205020404" pitchFamily="49" charset="0"/>
                                    </a:rPr>
                                    <m:t>𝑆</m:t>
                                  </m:r>
                                </m:e>
                                <m:sub>
                                  <m:r>
                                    <a:rPr lang="en-US" sz="1400" i="1" kern="0">
                                      <a:solidFill>
                                        <a:srgbClr val="333333"/>
                                      </a:solidFill>
                                      <a:effectLst/>
                                      <a:latin typeface="Cambria Math" panose="02040503050406030204" pitchFamily="18" charset="0"/>
                                      <a:ea typeface="楷体" panose="02010609060101010101" pitchFamily="49" charset="-122"/>
                                      <a:cs typeface="Courier New" panose="02070309020205020404" pitchFamily="49" charset="0"/>
                                    </a:rPr>
                                    <m:t>2</m:t>
                                  </m:r>
                                </m:sub>
                              </m:sSub>
                            </m:oMath>
                          </a14:m>
                          <a:r>
                            <a:rPr lang="en-US" sz="1400" kern="0" dirty="0">
                              <a:solidFill>
                                <a:srgbClr val="333333"/>
                              </a:solidFill>
                              <a:effectLst/>
                              <a:latin typeface="DengXian" panose="02010600030101010101" pitchFamily="2" charset="-122"/>
                              <a:ea typeface="楷体" panose="02010609060101010101" pitchFamily="49" charset="-122"/>
                              <a:cs typeface="Courier New" panose="02070309020205020404" pitchFamily="49" charset="0"/>
                            </a:rPr>
                            <a:t>)</a:t>
                          </a:r>
                          <a:endParaRPr lang="zh-CN" sz="1400" kern="100" dirty="0">
                            <a:effectLst/>
                            <a:latin typeface="Times New Roman" panose="02020603050405020304" pitchFamily="18" charset="0"/>
                            <a:ea typeface="宋体" panose="02010600030101010101" pitchFamily="2" charset="-122"/>
                          </a:endParaRPr>
                        </a:p>
                      </a:txBody>
                      <a:tcPr marL="54099" marR="54099" marT="0" marB="0">
                        <a:lnL>
                          <a:noFill/>
                        </a:lnL>
                        <a:lnR>
                          <a:noFill/>
                        </a:lnR>
                        <a:lnT>
                          <a:noFill/>
                        </a:lnT>
                        <a:lnB>
                          <a:noFill/>
                        </a:lnB>
                      </a:tcPr>
                    </a:tc>
                    <a:extLst>
                      <a:ext uri="{0D108BD9-81ED-4DB2-BD59-A6C34878D82A}">
                        <a16:rowId xmlns:a16="http://schemas.microsoft.com/office/drawing/2014/main" val="1274313053"/>
                      </a:ext>
                    </a:extLst>
                  </a:tr>
                  <a:tr h="296215">
                    <a:tc>
                      <a:txBody>
                        <a:bodyPr/>
                        <a:lstStyle/>
                        <a:p>
                          <a:pPr indent="127000" algn="just">
                            <a:lnSpc>
                              <a:spcPct val="100000"/>
                            </a:lnSpc>
                          </a:pPr>
                          <a:r>
                            <a:rPr lang="en-US" sz="1400" kern="100">
                              <a:effectLst/>
                              <a:latin typeface="Courier New" panose="02070309020205020404" pitchFamily="49" charset="0"/>
                              <a:ea typeface="楷体_GB2312"/>
                              <a:cs typeface="Times New Roman" panose="02020603050405020304" pitchFamily="18" charset="0"/>
                            </a:rPr>
                            <a:t>21</a:t>
                          </a:r>
                          <a:endParaRPr lang="zh-CN" sz="1400" kern="100">
                            <a:effectLst/>
                            <a:latin typeface="Times New Roman" panose="02020603050405020304" pitchFamily="18" charset="0"/>
                            <a:ea typeface="宋体" panose="02010600030101010101" pitchFamily="2" charset="-122"/>
                          </a:endParaRPr>
                        </a:p>
                      </a:txBody>
                      <a:tcPr marL="54099" marR="54099" marT="0" marB="0">
                        <a:lnL>
                          <a:noFill/>
                        </a:lnL>
                        <a:lnR>
                          <a:noFill/>
                        </a:lnR>
                        <a:lnT>
                          <a:noFill/>
                        </a:lnT>
                        <a:lnB>
                          <a:noFill/>
                        </a:lnB>
                      </a:tcPr>
                    </a:tc>
                    <a:tc>
                      <a:txBody>
                        <a:bodyPr/>
                        <a:lstStyle/>
                        <a:p>
                          <a:pPr indent="127000" algn="just">
                            <a:lnSpc>
                              <a:spcPct val="100000"/>
                            </a:lnSpc>
                          </a:pPr>
                          <a14:m>
                            <m:oMath xmlns:m="http://schemas.openxmlformats.org/officeDocument/2006/math">
                              <m:r>
                                <a:rPr lang="en-US" sz="1400" b="1" i="1" kern="100">
                                  <a:effectLst/>
                                  <a:latin typeface="Cambria Math" panose="02040503050406030204" pitchFamily="18" charset="0"/>
                                  <a:ea typeface="楷体_GB2312"/>
                                </a:rPr>
                                <m:t>𝐞𝐧𝐝</m:t>
                              </m:r>
                            </m:oMath>
                          </a14:m>
                          <a:r>
                            <a:rPr lang="en-US" sz="1400" kern="100" dirty="0">
                              <a:effectLst/>
                              <a:latin typeface="Courier New" panose="02070309020205020404" pitchFamily="49" charset="0"/>
                              <a:ea typeface="楷体_GB2312"/>
                              <a:cs typeface="Times New Roman" panose="02020603050405020304" pitchFamily="18" charset="0"/>
                            </a:rPr>
                            <a:t> </a:t>
                          </a:r>
                          <a:endParaRPr lang="zh-CN" sz="1400" kern="100" dirty="0">
                            <a:effectLst/>
                            <a:latin typeface="Times New Roman" panose="02020603050405020304" pitchFamily="18" charset="0"/>
                            <a:ea typeface="宋体" panose="02010600030101010101" pitchFamily="2" charset="-122"/>
                          </a:endParaRPr>
                        </a:p>
                      </a:txBody>
                      <a:tcPr marL="54099" marR="54099" marT="0" marB="0">
                        <a:lnL>
                          <a:noFill/>
                        </a:lnL>
                        <a:lnR>
                          <a:noFill/>
                        </a:lnR>
                        <a:lnT>
                          <a:noFill/>
                        </a:lnT>
                        <a:lnB>
                          <a:noFill/>
                        </a:lnB>
                      </a:tcPr>
                    </a:tc>
                    <a:extLst>
                      <a:ext uri="{0D108BD9-81ED-4DB2-BD59-A6C34878D82A}">
                        <a16:rowId xmlns:a16="http://schemas.microsoft.com/office/drawing/2014/main" val="1165260314"/>
                      </a:ext>
                    </a:extLst>
                  </a:tr>
                  <a:tr h="296215">
                    <a:tc>
                      <a:txBody>
                        <a:bodyPr/>
                        <a:lstStyle/>
                        <a:p>
                          <a:pPr indent="127000" algn="just">
                            <a:lnSpc>
                              <a:spcPct val="100000"/>
                            </a:lnSpc>
                          </a:pPr>
                          <a:r>
                            <a:rPr lang="en-US" sz="1400" kern="100">
                              <a:effectLst/>
                              <a:latin typeface="Courier New" panose="02070309020205020404" pitchFamily="49" charset="0"/>
                              <a:ea typeface="楷体_GB2312"/>
                              <a:cs typeface="Times New Roman" panose="02020603050405020304" pitchFamily="18" charset="0"/>
                            </a:rPr>
                            <a:t>22</a:t>
                          </a:r>
                          <a:endParaRPr lang="zh-CN" sz="1400" kern="100">
                            <a:effectLst/>
                            <a:latin typeface="Times New Roman" panose="02020603050405020304" pitchFamily="18" charset="0"/>
                            <a:ea typeface="宋体" panose="02010600030101010101" pitchFamily="2" charset="-122"/>
                          </a:endParaRPr>
                        </a:p>
                      </a:txBody>
                      <a:tcPr marL="54099" marR="54099" marT="0" marB="0">
                        <a:lnL>
                          <a:noFill/>
                        </a:lnL>
                        <a:lnR>
                          <a:noFill/>
                        </a:lnR>
                        <a:lnT>
                          <a:noFill/>
                        </a:lnT>
                        <a:lnB>
                          <a:noFill/>
                        </a:lnB>
                      </a:tcPr>
                    </a:tc>
                    <a:tc>
                      <a:txBody>
                        <a:bodyPr/>
                        <a:lstStyle/>
                        <a:p>
                          <a:pPr indent="127000" algn="just">
                            <a:lnSpc>
                              <a:spcPct val="100000"/>
                            </a:lnSpc>
                          </a:pPr>
                          <a14:m>
                            <m:oMath xmlns:m="http://schemas.openxmlformats.org/officeDocument/2006/math">
                              <m:r>
                                <a:rPr lang="en-US" sz="1400" b="1" i="1" kern="100">
                                  <a:effectLst/>
                                  <a:latin typeface="Cambria Math" panose="02040503050406030204" pitchFamily="18" charset="0"/>
                                  <a:ea typeface="楷体_GB2312"/>
                                </a:rPr>
                                <m:t>𝐟𝐨𝐫</m:t>
                              </m:r>
                              <m:r>
                                <a:rPr lang="en-US" sz="1400" b="1" i="1" kern="100">
                                  <a:effectLst/>
                                  <a:latin typeface="Cambria Math" panose="02040503050406030204" pitchFamily="18" charset="0"/>
                                  <a:ea typeface="楷体_GB2312"/>
                                </a:rPr>
                                <m:t> </m:t>
                              </m:r>
                              <m:r>
                                <a:rPr lang="en-US" sz="1400" i="1" kern="100">
                                  <a:effectLst/>
                                  <a:latin typeface="Cambria Math" panose="02040503050406030204" pitchFamily="18" charset="0"/>
                                  <a:ea typeface="楷体_GB2312"/>
                                </a:rPr>
                                <m:t>𝑖</m:t>
                              </m:r>
                              <m:r>
                                <a:rPr lang="zh-CN" sz="1400" i="1" kern="100">
                                  <a:effectLst/>
                                  <a:latin typeface="Cambria Math" panose="02040503050406030204" pitchFamily="18" charset="0"/>
                                  <a:ea typeface="楷体_GB2312"/>
                                </a:rPr>
                                <m:t>←</m:t>
                              </m:r>
                              <m:r>
                                <a:rPr lang="en-US" sz="1400" i="1" kern="100">
                                  <a:effectLst/>
                                  <a:latin typeface="Cambria Math" panose="02040503050406030204" pitchFamily="18" charset="0"/>
                                  <a:ea typeface="楷体_GB2312"/>
                                </a:rPr>
                                <m:t>𝑙</m:t>
                              </m:r>
                              <m:r>
                                <a:rPr lang="en-US" sz="1400" b="1" i="1" kern="100">
                                  <a:effectLst/>
                                  <a:latin typeface="Cambria Math" panose="02040503050406030204" pitchFamily="18" charset="0"/>
                                  <a:ea typeface="楷体_GB2312"/>
                                </a:rPr>
                                <m:t> </m:t>
                              </m:r>
                              <m:r>
                                <a:rPr lang="en-US" sz="1400" b="1" i="1" kern="100">
                                  <a:effectLst/>
                                  <a:latin typeface="Cambria Math" panose="02040503050406030204" pitchFamily="18" charset="0"/>
                                  <a:ea typeface="楷体_GB2312"/>
                                </a:rPr>
                                <m:t>𝐭𝐨</m:t>
                              </m:r>
                              <m:r>
                                <a:rPr lang="en-US" sz="1400" b="1" i="1" kern="100">
                                  <a:effectLst/>
                                  <a:latin typeface="Cambria Math" panose="02040503050406030204" pitchFamily="18" charset="0"/>
                                  <a:ea typeface="楷体_GB2312"/>
                                </a:rPr>
                                <m:t> </m:t>
                              </m:r>
                              <m:r>
                                <a:rPr lang="en-US" sz="1400" i="1" kern="100">
                                  <a:effectLst/>
                                  <a:latin typeface="Cambria Math" panose="02040503050406030204" pitchFamily="18" charset="0"/>
                                  <a:ea typeface="楷体_GB2312"/>
                                </a:rPr>
                                <m:t>𝑟</m:t>
                              </m:r>
                              <m:r>
                                <a:rPr lang="en-US" sz="1400" b="1" i="1" kern="100">
                                  <a:effectLst/>
                                  <a:latin typeface="Cambria Math" panose="02040503050406030204" pitchFamily="18" charset="0"/>
                                  <a:ea typeface="楷体_GB2312"/>
                                </a:rPr>
                                <m:t> </m:t>
                              </m:r>
                              <m:r>
                                <a:rPr lang="en-US" sz="1400" b="1" i="1" kern="100">
                                  <a:effectLst/>
                                  <a:latin typeface="Cambria Math" panose="02040503050406030204" pitchFamily="18" charset="0"/>
                                  <a:ea typeface="楷体_GB2312"/>
                                </a:rPr>
                                <m:t>𝐝𝐨</m:t>
                              </m:r>
                            </m:oMath>
                          </a14:m>
                          <a:r>
                            <a:rPr lang="en-US" sz="1400" b="1" kern="100" dirty="0">
                              <a:effectLst/>
                              <a:latin typeface="Courier New" panose="02070309020205020404" pitchFamily="49" charset="0"/>
                              <a:ea typeface="楷体_GB2312"/>
                              <a:cs typeface="Times New Roman" panose="02020603050405020304" pitchFamily="18" charset="0"/>
                            </a:rPr>
                            <a:t> </a:t>
                          </a:r>
                          <a:endParaRPr lang="zh-CN" sz="1400" kern="100" dirty="0">
                            <a:effectLst/>
                            <a:latin typeface="Times New Roman" panose="02020603050405020304" pitchFamily="18" charset="0"/>
                            <a:ea typeface="宋体" panose="02010600030101010101" pitchFamily="2" charset="-122"/>
                          </a:endParaRPr>
                        </a:p>
                      </a:txBody>
                      <a:tcPr marL="54099" marR="54099" marT="0" marB="0">
                        <a:lnL>
                          <a:noFill/>
                        </a:lnL>
                        <a:lnR>
                          <a:noFill/>
                        </a:lnR>
                        <a:lnT>
                          <a:noFill/>
                        </a:lnT>
                        <a:lnB>
                          <a:noFill/>
                        </a:lnB>
                      </a:tcPr>
                    </a:tc>
                    <a:extLst>
                      <a:ext uri="{0D108BD9-81ED-4DB2-BD59-A6C34878D82A}">
                        <a16:rowId xmlns:a16="http://schemas.microsoft.com/office/drawing/2014/main" val="1894553266"/>
                      </a:ext>
                    </a:extLst>
                  </a:tr>
                  <a:tr h="296215">
                    <a:tc>
                      <a:txBody>
                        <a:bodyPr/>
                        <a:lstStyle/>
                        <a:p>
                          <a:pPr indent="127000" algn="just">
                            <a:lnSpc>
                              <a:spcPct val="100000"/>
                            </a:lnSpc>
                          </a:pPr>
                          <a:r>
                            <a:rPr lang="en-US" sz="1400" kern="100">
                              <a:effectLst/>
                              <a:latin typeface="Courier New" panose="02070309020205020404" pitchFamily="49" charset="0"/>
                              <a:ea typeface="楷体_GB2312"/>
                              <a:cs typeface="Times New Roman" panose="02020603050405020304" pitchFamily="18" charset="0"/>
                            </a:rPr>
                            <a:t>23</a:t>
                          </a:r>
                          <a:endParaRPr lang="zh-CN" sz="1400" kern="100">
                            <a:effectLst/>
                            <a:latin typeface="Times New Roman" panose="02020603050405020304" pitchFamily="18" charset="0"/>
                            <a:ea typeface="宋体" panose="02010600030101010101" pitchFamily="2" charset="-122"/>
                          </a:endParaRPr>
                        </a:p>
                      </a:txBody>
                      <a:tcPr marL="54099" marR="54099" marT="0" marB="0">
                        <a:lnL>
                          <a:noFill/>
                        </a:lnL>
                        <a:lnR>
                          <a:noFill/>
                        </a:lnR>
                        <a:lnT>
                          <a:noFill/>
                        </a:lnT>
                        <a:lnB>
                          <a:noFill/>
                        </a:lnB>
                      </a:tcPr>
                    </a:tc>
                    <a:tc>
                      <a:txBody>
                        <a:bodyPr/>
                        <a:lstStyle/>
                        <a:p>
                          <a:pPr indent="127000" algn="just">
                            <a:lnSpc>
                              <a:spcPct val="100000"/>
                            </a:lnSpc>
                          </a:pPr>
                          <a14:m>
                            <m:oMath xmlns:m="http://schemas.openxmlformats.org/officeDocument/2006/math">
                              <m:r>
                                <a:rPr lang="en-US" sz="1400" b="1" i="1" kern="100">
                                  <a:effectLst/>
                                  <a:latin typeface="Cambria Math" panose="02040503050406030204" pitchFamily="18" charset="0"/>
                                  <a:ea typeface="楷体_GB2312"/>
                                </a:rPr>
                                <m:t>|   </m:t>
                              </m:r>
                              <m:sSub>
                                <m:sSubPr>
                                  <m:ctrlPr>
                                    <a:rPr lang="zh-CN" sz="1400" i="1" kern="100">
                                      <a:effectLst/>
                                      <a:latin typeface="Cambria Math" panose="02040503050406030204" pitchFamily="18" charset="0"/>
                                      <a:ea typeface="Cambria Math" panose="02040503050406030204" pitchFamily="18" charset="0"/>
                                    </a:rPr>
                                  </m:ctrlPr>
                                </m:sSubPr>
                                <m:e>
                                  <m:r>
                                    <a:rPr lang="en-US" sz="1400" i="1" kern="100">
                                      <a:effectLst/>
                                      <a:latin typeface="Cambria Math" panose="02040503050406030204" pitchFamily="18" charset="0"/>
                                      <a:ea typeface="楷体_GB2312"/>
                                    </a:rPr>
                                    <m:t>𝑎</m:t>
                                  </m:r>
                                </m:e>
                                <m:sub>
                                  <m:r>
                                    <a:rPr lang="en-US" sz="1400" i="1" kern="100">
                                      <a:effectLst/>
                                      <a:latin typeface="Cambria Math" panose="02040503050406030204" pitchFamily="18" charset="0"/>
                                      <a:ea typeface="楷体_GB2312"/>
                                    </a:rPr>
                                    <m:t>𝑖</m:t>
                                  </m:r>
                                </m:sub>
                              </m:sSub>
                              <m:r>
                                <a:rPr lang="zh-CN" sz="1400" i="1" kern="100">
                                  <a:effectLst/>
                                  <a:latin typeface="Cambria Math" panose="02040503050406030204" pitchFamily="18" charset="0"/>
                                  <a:ea typeface="楷体_GB2312"/>
                                </a:rPr>
                                <m:t>←</m:t>
                              </m:r>
                              <m:sSub>
                                <m:sSubPr>
                                  <m:ctrlPr>
                                    <a:rPr lang="zh-CN" sz="1400" i="1" kern="100">
                                      <a:effectLst/>
                                      <a:latin typeface="Cambria Math" panose="02040503050406030204" pitchFamily="18" charset="0"/>
                                      <a:ea typeface="Cambria Math" panose="02040503050406030204" pitchFamily="18" charset="0"/>
                                    </a:rPr>
                                  </m:ctrlPr>
                                </m:sSubPr>
                                <m:e>
                                  <m:r>
                                    <a:rPr lang="en-US" sz="1400" i="1" kern="100">
                                      <a:effectLst/>
                                      <a:latin typeface="Cambria Math" panose="02040503050406030204" pitchFamily="18" charset="0"/>
                                      <a:ea typeface="楷体_GB2312"/>
                                    </a:rPr>
                                    <m:t>𝑠</m:t>
                                  </m:r>
                                </m:e>
                                <m:sub>
                                  <m:r>
                                    <a:rPr lang="en-US" sz="1400" i="1" kern="100">
                                      <a:effectLst/>
                                      <a:latin typeface="Cambria Math" panose="02040503050406030204" pitchFamily="18" charset="0"/>
                                      <a:ea typeface="楷体_GB2312"/>
                                    </a:rPr>
                                    <m:t>1,</m:t>
                                  </m:r>
                                  <m:r>
                                    <a:rPr lang="en-US" sz="1400" i="1" kern="100">
                                      <a:effectLst/>
                                      <a:latin typeface="Cambria Math" panose="02040503050406030204" pitchFamily="18" charset="0"/>
                                      <a:ea typeface="楷体_GB2312"/>
                                    </a:rPr>
                                    <m:t>𝑖</m:t>
                                  </m:r>
                                  <m:r>
                                    <a:rPr lang="zh-CN" altLang="en-US" sz="1400" i="1" kern="100">
                                      <a:effectLst/>
                                      <a:latin typeface="Cambria Math" panose="02040503050406030204" pitchFamily="18" charset="0"/>
                                      <a:ea typeface="楷体_GB2312"/>
                                    </a:rPr>
                                    <m:t>−</m:t>
                                  </m:r>
                                  <m:r>
                                    <a:rPr lang="en-US" sz="1400" i="1" kern="100">
                                      <a:effectLst/>
                                      <a:latin typeface="Cambria Math" panose="02040503050406030204" pitchFamily="18" charset="0"/>
                                      <a:ea typeface="楷体_GB2312"/>
                                    </a:rPr>
                                    <m:t>𝑙</m:t>
                                  </m:r>
                                  <m:r>
                                    <a:rPr lang="en-US" sz="1400" i="1" kern="100">
                                      <a:effectLst/>
                                      <a:latin typeface="Cambria Math" panose="02040503050406030204" pitchFamily="18" charset="0"/>
                                      <a:ea typeface="楷体_GB2312"/>
                                    </a:rPr>
                                    <m:t>+1</m:t>
                                  </m:r>
                                </m:sub>
                              </m:sSub>
                            </m:oMath>
                          </a14:m>
                          <a:r>
                            <a:rPr lang="en-US" sz="1400" b="1" kern="100" dirty="0">
                              <a:effectLst/>
                              <a:latin typeface="Courier New" panose="02070309020205020404" pitchFamily="49" charset="0"/>
                              <a:ea typeface="楷体_GB2312"/>
                              <a:cs typeface="Times New Roman" panose="02020603050405020304" pitchFamily="18" charset="0"/>
                            </a:rPr>
                            <a:t> </a:t>
                          </a:r>
                          <a:endParaRPr lang="zh-CN" sz="1400" kern="100" dirty="0">
                            <a:effectLst/>
                            <a:latin typeface="Times New Roman" panose="02020603050405020304" pitchFamily="18" charset="0"/>
                            <a:ea typeface="宋体" panose="02010600030101010101" pitchFamily="2" charset="-122"/>
                          </a:endParaRPr>
                        </a:p>
                      </a:txBody>
                      <a:tcPr marL="54099" marR="54099" marT="0" marB="0">
                        <a:lnL>
                          <a:noFill/>
                        </a:lnL>
                        <a:lnR>
                          <a:noFill/>
                        </a:lnR>
                        <a:lnT>
                          <a:noFill/>
                        </a:lnT>
                        <a:lnB>
                          <a:noFill/>
                        </a:lnB>
                      </a:tcPr>
                    </a:tc>
                    <a:extLst>
                      <a:ext uri="{0D108BD9-81ED-4DB2-BD59-A6C34878D82A}">
                        <a16:rowId xmlns:a16="http://schemas.microsoft.com/office/drawing/2014/main" val="893505480"/>
                      </a:ext>
                    </a:extLst>
                  </a:tr>
                  <a:tr h="296215">
                    <a:tc>
                      <a:txBody>
                        <a:bodyPr/>
                        <a:lstStyle/>
                        <a:p>
                          <a:pPr indent="127000" algn="just">
                            <a:lnSpc>
                              <a:spcPct val="100000"/>
                            </a:lnSpc>
                          </a:pPr>
                          <a:r>
                            <a:rPr lang="en-US" sz="1400" kern="100">
                              <a:effectLst/>
                              <a:latin typeface="Courier New" panose="02070309020205020404" pitchFamily="49" charset="0"/>
                              <a:ea typeface="楷体_GB2312"/>
                              <a:cs typeface="Times New Roman" panose="02020603050405020304" pitchFamily="18" charset="0"/>
                            </a:rPr>
                            <a:t>24</a:t>
                          </a:r>
                          <a:endParaRPr lang="zh-CN" sz="1400" kern="100">
                            <a:effectLst/>
                            <a:latin typeface="Times New Roman" panose="02020603050405020304" pitchFamily="18" charset="0"/>
                            <a:ea typeface="宋体" panose="02010600030101010101" pitchFamily="2" charset="-122"/>
                          </a:endParaRPr>
                        </a:p>
                      </a:txBody>
                      <a:tcPr marL="54099" marR="54099" marT="0" marB="0">
                        <a:lnL>
                          <a:noFill/>
                        </a:lnL>
                        <a:lnR>
                          <a:noFill/>
                        </a:lnR>
                        <a:lnT>
                          <a:noFill/>
                        </a:lnT>
                        <a:lnB>
                          <a:noFill/>
                        </a:lnB>
                      </a:tcPr>
                    </a:tc>
                    <a:tc>
                      <a:txBody>
                        <a:bodyPr/>
                        <a:lstStyle/>
                        <a:p>
                          <a:pPr indent="127000" algn="just">
                            <a:lnSpc>
                              <a:spcPct val="100000"/>
                            </a:lnSpc>
                          </a:pPr>
                          <a14:m>
                            <m:oMath xmlns:m="http://schemas.openxmlformats.org/officeDocument/2006/math">
                              <m:r>
                                <a:rPr lang="en-US" sz="1400" b="1" i="1" kern="100">
                                  <a:effectLst/>
                                  <a:latin typeface="Cambria Math" panose="02040503050406030204" pitchFamily="18" charset="0"/>
                                  <a:ea typeface="楷体_GB2312"/>
                                </a:rPr>
                                <m:t>𝐞𝐧𝐝</m:t>
                              </m:r>
                            </m:oMath>
                          </a14:m>
                          <a:r>
                            <a:rPr lang="en-US" sz="1400" b="1" kern="100" dirty="0">
                              <a:effectLst/>
                              <a:latin typeface="Courier New" panose="02070309020205020404" pitchFamily="49" charset="0"/>
                              <a:ea typeface="楷体_GB2312"/>
                              <a:cs typeface="Times New Roman" panose="02020603050405020304" pitchFamily="18" charset="0"/>
                            </a:rPr>
                            <a:t> </a:t>
                          </a:r>
                          <a:endParaRPr lang="zh-CN" sz="1400" kern="100" dirty="0">
                            <a:effectLst/>
                            <a:latin typeface="Times New Roman" panose="02020603050405020304" pitchFamily="18" charset="0"/>
                            <a:ea typeface="宋体" panose="02010600030101010101" pitchFamily="2" charset="-122"/>
                          </a:endParaRPr>
                        </a:p>
                      </a:txBody>
                      <a:tcPr marL="54099" marR="54099" marT="0" marB="0">
                        <a:lnL>
                          <a:noFill/>
                        </a:lnL>
                        <a:lnR>
                          <a:noFill/>
                        </a:lnR>
                        <a:lnT>
                          <a:noFill/>
                        </a:lnT>
                        <a:lnB>
                          <a:noFill/>
                        </a:lnB>
                      </a:tcPr>
                    </a:tc>
                    <a:extLst>
                      <a:ext uri="{0D108BD9-81ED-4DB2-BD59-A6C34878D82A}">
                        <a16:rowId xmlns:a16="http://schemas.microsoft.com/office/drawing/2014/main" val="287161606"/>
                      </a:ext>
                    </a:extLst>
                  </a:tr>
                </a:tbl>
              </a:graphicData>
            </a:graphic>
          </p:graphicFrame>
        </mc:Choice>
        <mc:Fallback xmlns="">
          <p:graphicFrame>
            <p:nvGraphicFramePr>
              <p:cNvPr id="17" name="表格 16">
                <a:extLst>
                  <a:ext uri="{FF2B5EF4-FFF2-40B4-BE49-F238E27FC236}">
                    <a16:creationId xmlns:a16="http://schemas.microsoft.com/office/drawing/2014/main" id="{15F85BFC-73FB-FE5E-44A0-DA43FC5F4280}"/>
                  </a:ext>
                </a:extLst>
              </p:cNvPr>
              <p:cNvGraphicFramePr>
                <a:graphicFrameLocks noGrp="1"/>
              </p:cNvGraphicFramePr>
              <p:nvPr>
                <p:extLst>
                  <p:ext uri="{D42A27DB-BD31-4B8C-83A1-F6EECF244321}">
                    <p14:modId xmlns:p14="http://schemas.microsoft.com/office/powerpoint/2010/main" val="2464049803"/>
                  </p:ext>
                </p:extLst>
              </p:nvPr>
            </p:nvGraphicFramePr>
            <p:xfrm>
              <a:off x="6095999" y="2738472"/>
              <a:ext cx="6177604" cy="3554580"/>
            </p:xfrm>
            <a:graphic>
              <a:graphicData uri="http://schemas.openxmlformats.org/drawingml/2006/table">
                <a:tbl>
                  <a:tblPr firstRow="1" firstCol="1" bandRow="1"/>
                  <a:tblGrid>
                    <a:gridCol w="861621">
                      <a:extLst>
                        <a:ext uri="{9D8B030D-6E8A-4147-A177-3AD203B41FA5}">
                          <a16:colId xmlns:a16="http://schemas.microsoft.com/office/drawing/2014/main" val="2220666814"/>
                        </a:ext>
                      </a:extLst>
                    </a:gridCol>
                    <a:gridCol w="5315983">
                      <a:extLst>
                        <a:ext uri="{9D8B030D-6E8A-4147-A177-3AD203B41FA5}">
                          <a16:colId xmlns:a16="http://schemas.microsoft.com/office/drawing/2014/main" val="3841445159"/>
                        </a:ext>
                      </a:extLst>
                    </a:gridCol>
                  </a:tblGrid>
                  <a:tr h="296215">
                    <a:tc>
                      <a:txBody>
                        <a:bodyPr/>
                        <a:lstStyle/>
                        <a:p>
                          <a:pPr indent="127000" algn="just">
                            <a:lnSpc>
                              <a:spcPct val="100000"/>
                            </a:lnSpc>
                          </a:pPr>
                          <a:r>
                            <a:rPr lang="en-US" sz="1400" kern="100" dirty="0">
                              <a:effectLst/>
                              <a:latin typeface="Courier New" panose="02070309020205020404" pitchFamily="49" charset="0"/>
                              <a:ea typeface="楷体_GB2312"/>
                              <a:cs typeface="Times New Roman" panose="02020603050405020304" pitchFamily="18" charset="0"/>
                            </a:rPr>
                            <a:t>13</a:t>
                          </a:r>
                          <a:endParaRPr lang="zh-CN" sz="1400" kern="100" dirty="0">
                            <a:effectLst/>
                            <a:latin typeface="Times New Roman" panose="02020603050405020304" pitchFamily="18" charset="0"/>
                            <a:ea typeface="宋体" panose="02010600030101010101" pitchFamily="2" charset="-122"/>
                          </a:endParaRPr>
                        </a:p>
                      </a:txBody>
                      <a:tcPr marL="54099" marR="54099" marT="0" marB="0">
                        <a:lnL>
                          <a:noFill/>
                        </a:lnL>
                        <a:lnR>
                          <a:noFill/>
                        </a:lnR>
                        <a:lnT>
                          <a:noFill/>
                        </a:lnT>
                        <a:lnB>
                          <a:noFill/>
                        </a:lnB>
                      </a:tcPr>
                    </a:tc>
                    <a:tc>
                      <a:txBody>
                        <a:bodyPr/>
                        <a:lstStyle/>
                        <a:p>
                          <a:endParaRPr lang="zh-CN"/>
                        </a:p>
                      </a:txBody>
                      <a:tcPr marL="54099" marR="54099" marT="0" marB="0">
                        <a:lnL>
                          <a:noFill/>
                        </a:lnL>
                        <a:lnR>
                          <a:noFill/>
                        </a:lnR>
                        <a:lnT>
                          <a:noFill/>
                        </a:lnT>
                        <a:lnB>
                          <a:noFill/>
                        </a:lnB>
                        <a:blipFill>
                          <a:blip r:embed="rId5"/>
                          <a:stretch>
                            <a:fillRect l="-15952" t="-17391" b="-1130435"/>
                          </a:stretch>
                        </a:blipFill>
                      </a:tcPr>
                    </a:tc>
                    <a:extLst>
                      <a:ext uri="{0D108BD9-81ED-4DB2-BD59-A6C34878D82A}">
                        <a16:rowId xmlns:a16="http://schemas.microsoft.com/office/drawing/2014/main" val="1071948914"/>
                      </a:ext>
                    </a:extLst>
                  </a:tr>
                  <a:tr h="296215">
                    <a:tc>
                      <a:txBody>
                        <a:bodyPr/>
                        <a:lstStyle/>
                        <a:p>
                          <a:pPr indent="127000" algn="just">
                            <a:lnSpc>
                              <a:spcPct val="100000"/>
                            </a:lnSpc>
                          </a:pPr>
                          <a:r>
                            <a:rPr lang="en-US" sz="1400" kern="100" dirty="0">
                              <a:effectLst/>
                              <a:latin typeface="Courier New" panose="02070309020205020404" pitchFamily="49" charset="0"/>
                              <a:ea typeface="楷体_GB2312"/>
                              <a:cs typeface="Times New Roman" panose="02020603050405020304" pitchFamily="18" charset="0"/>
                            </a:rPr>
                            <a:t>14</a:t>
                          </a:r>
                          <a:endParaRPr lang="zh-CN" sz="1400" kern="100" dirty="0">
                            <a:effectLst/>
                            <a:latin typeface="Times New Roman" panose="02020603050405020304" pitchFamily="18" charset="0"/>
                            <a:ea typeface="宋体" panose="02010600030101010101" pitchFamily="2" charset="-122"/>
                          </a:endParaRPr>
                        </a:p>
                      </a:txBody>
                      <a:tcPr marL="54099" marR="54099" marT="0" marB="0">
                        <a:lnL>
                          <a:noFill/>
                        </a:lnL>
                        <a:lnR>
                          <a:noFill/>
                        </a:lnR>
                        <a:lnT>
                          <a:noFill/>
                        </a:lnT>
                        <a:lnB>
                          <a:noFill/>
                        </a:lnB>
                      </a:tcPr>
                    </a:tc>
                    <a:tc>
                      <a:txBody>
                        <a:bodyPr/>
                        <a:lstStyle/>
                        <a:p>
                          <a:endParaRPr lang="zh-CN"/>
                        </a:p>
                      </a:txBody>
                      <a:tcPr marL="54099" marR="54099" marT="0" marB="0">
                        <a:lnL>
                          <a:noFill/>
                        </a:lnL>
                        <a:lnR>
                          <a:noFill/>
                        </a:lnR>
                        <a:lnT>
                          <a:noFill/>
                        </a:lnT>
                        <a:lnB>
                          <a:noFill/>
                        </a:lnB>
                        <a:blipFill>
                          <a:blip r:embed="rId5"/>
                          <a:stretch>
                            <a:fillRect l="-15952" t="-112500" b="-983333"/>
                          </a:stretch>
                        </a:blipFill>
                      </a:tcPr>
                    </a:tc>
                    <a:extLst>
                      <a:ext uri="{0D108BD9-81ED-4DB2-BD59-A6C34878D82A}">
                        <a16:rowId xmlns:a16="http://schemas.microsoft.com/office/drawing/2014/main" val="2993831495"/>
                      </a:ext>
                    </a:extLst>
                  </a:tr>
                  <a:tr h="296215">
                    <a:tc>
                      <a:txBody>
                        <a:bodyPr/>
                        <a:lstStyle/>
                        <a:p>
                          <a:pPr indent="127000" algn="just">
                            <a:lnSpc>
                              <a:spcPct val="100000"/>
                            </a:lnSpc>
                          </a:pPr>
                          <a:r>
                            <a:rPr lang="en-US" sz="1400" kern="100">
                              <a:effectLst/>
                              <a:latin typeface="Courier New" panose="02070309020205020404" pitchFamily="49" charset="0"/>
                              <a:ea typeface="楷体_GB2312"/>
                              <a:cs typeface="Times New Roman" panose="02020603050405020304" pitchFamily="18" charset="0"/>
                            </a:rPr>
                            <a:t>15</a:t>
                          </a:r>
                          <a:endParaRPr lang="zh-CN" sz="1400" kern="100">
                            <a:effectLst/>
                            <a:latin typeface="Times New Roman" panose="02020603050405020304" pitchFamily="18" charset="0"/>
                            <a:ea typeface="宋体" panose="02010600030101010101" pitchFamily="2" charset="-122"/>
                          </a:endParaRPr>
                        </a:p>
                      </a:txBody>
                      <a:tcPr marL="54099" marR="54099" marT="0" marB="0">
                        <a:lnL>
                          <a:noFill/>
                        </a:lnL>
                        <a:lnR>
                          <a:noFill/>
                        </a:lnR>
                        <a:lnT>
                          <a:noFill/>
                        </a:lnT>
                        <a:lnB>
                          <a:noFill/>
                        </a:lnB>
                      </a:tcPr>
                    </a:tc>
                    <a:tc>
                      <a:txBody>
                        <a:bodyPr/>
                        <a:lstStyle/>
                        <a:p>
                          <a:endParaRPr lang="zh-CN"/>
                        </a:p>
                      </a:txBody>
                      <a:tcPr marL="54099" marR="54099" marT="0" marB="0">
                        <a:lnL>
                          <a:noFill/>
                        </a:lnL>
                        <a:lnR>
                          <a:noFill/>
                        </a:lnR>
                        <a:lnT>
                          <a:noFill/>
                        </a:lnT>
                        <a:lnB>
                          <a:noFill/>
                        </a:lnB>
                        <a:blipFill>
                          <a:blip r:embed="rId5"/>
                          <a:stretch>
                            <a:fillRect l="-15952" t="-221739" b="-926087"/>
                          </a:stretch>
                        </a:blipFill>
                      </a:tcPr>
                    </a:tc>
                    <a:extLst>
                      <a:ext uri="{0D108BD9-81ED-4DB2-BD59-A6C34878D82A}">
                        <a16:rowId xmlns:a16="http://schemas.microsoft.com/office/drawing/2014/main" val="720422715"/>
                      </a:ext>
                    </a:extLst>
                  </a:tr>
                  <a:tr h="296215">
                    <a:tc>
                      <a:txBody>
                        <a:bodyPr/>
                        <a:lstStyle/>
                        <a:p>
                          <a:pPr indent="127000" algn="just">
                            <a:lnSpc>
                              <a:spcPct val="100000"/>
                            </a:lnSpc>
                          </a:pPr>
                          <a:r>
                            <a:rPr lang="en-US" sz="1400" kern="100">
                              <a:effectLst/>
                              <a:latin typeface="Courier New" panose="02070309020205020404" pitchFamily="49" charset="0"/>
                              <a:ea typeface="楷体_GB2312"/>
                              <a:cs typeface="Times New Roman" panose="02020603050405020304" pitchFamily="18" charset="0"/>
                            </a:rPr>
                            <a:t>16</a:t>
                          </a:r>
                          <a:endParaRPr lang="zh-CN" sz="1400" kern="100">
                            <a:effectLst/>
                            <a:latin typeface="Times New Roman" panose="02020603050405020304" pitchFamily="18" charset="0"/>
                            <a:ea typeface="宋体" panose="02010600030101010101" pitchFamily="2" charset="-122"/>
                          </a:endParaRPr>
                        </a:p>
                      </a:txBody>
                      <a:tcPr marL="54099" marR="54099" marT="0" marB="0">
                        <a:lnL>
                          <a:noFill/>
                        </a:lnL>
                        <a:lnR>
                          <a:noFill/>
                        </a:lnR>
                        <a:lnT>
                          <a:noFill/>
                        </a:lnT>
                        <a:lnB>
                          <a:noFill/>
                        </a:lnB>
                      </a:tcPr>
                    </a:tc>
                    <a:tc>
                      <a:txBody>
                        <a:bodyPr/>
                        <a:lstStyle/>
                        <a:p>
                          <a:endParaRPr lang="zh-CN"/>
                        </a:p>
                      </a:txBody>
                      <a:tcPr marL="54099" marR="54099" marT="0" marB="0">
                        <a:lnL>
                          <a:noFill/>
                        </a:lnL>
                        <a:lnR>
                          <a:noFill/>
                        </a:lnR>
                        <a:lnT>
                          <a:noFill/>
                        </a:lnT>
                        <a:lnB>
                          <a:noFill/>
                        </a:lnB>
                        <a:blipFill>
                          <a:blip r:embed="rId5"/>
                          <a:stretch>
                            <a:fillRect l="-15952" t="-308333" b="-787500"/>
                          </a:stretch>
                        </a:blipFill>
                      </a:tcPr>
                    </a:tc>
                    <a:extLst>
                      <a:ext uri="{0D108BD9-81ED-4DB2-BD59-A6C34878D82A}">
                        <a16:rowId xmlns:a16="http://schemas.microsoft.com/office/drawing/2014/main" val="3456537750"/>
                      </a:ext>
                    </a:extLst>
                  </a:tr>
                  <a:tr h="296215">
                    <a:tc>
                      <a:txBody>
                        <a:bodyPr/>
                        <a:lstStyle/>
                        <a:p>
                          <a:pPr indent="127000" algn="just">
                            <a:lnSpc>
                              <a:spcPct val="100000"/>
                            </a:lnSpc>
                          </a:pPr>
                          <a:r>
                            <a:rPr lang="en-US" sz="1400" kern="100">
                              <a:effectLst/>
                              <a:latin typeface="Courier New" panose="02070309020205020404" pitchFamily="49" charset="0"/>
                              <a:ea typeface="楷体_GB2312"/>
                              <a:cs typeface="Times New Roman" panose="02020603050405020304" pitchFamily="18" charset="0"/>
                            </a:rPr>
                            <a:t>17</a:t>
                          </a:r>
                          <a:endParaRPr lang="zh-CN" sz="1400" kern="100">
                            <a:effectLst/>
                            <a:latin typeface="Times New Roman" panose="02020603050405020304" pitchFamily="18" charset="0"/>
                            <a:ea typeface="宋体" panose="02010600030101010101" pitchFamily="2" charset="-122"/>
                          </a:endParaRPr>
                        </a:p>
                      </a:txBody>
                      <a:tcPr marL="54099" marR="54099" marT="0" marB="0">
                        <a:lnL>
                          <a:noFill/>
                        </a:lnL>
                        <a:lnR>
                          <a:noFill/>
                        </a:lnR>
                        <a:lnT>
                          <a:noFill/>
                        </a:lnT>
                        <a:lnB>
                          <a:noFill/>
                        </a:lnB>
                      </a:tcPr>
                    </a:tc>
                    <a:tc>
                      <a:txBody>
                        <a:bodyPr/>
                        <a:lstStyle/>
                        <a:p>
                          <a:endParaRPr lang="zh-CN"/>
                        </a:p>
                      </a:txBody>
                      <a:tcPr marL="54099" marR="54099" marT="0" marB="0">
                        <a:lnL>
                          <a:noFill/>
                        </a:lnL>
                        <a:lnR>
                          <a:noFill/>
                        </a:lnR>
                        <a:lnT>
                          <a:noFill/>
                        </a:lnT>
                        <a:lnB>
                          <a:noFill/>
                        </a:lnB>
                        <a:blipFill>
                          <a:blip r:embed="rId5"/>
                          <a:stretch>
                            <a:fillRect l="-15952" t="-426087" b="-721739"/>
                          </a:stretch>
                        </a:blipFill>
                      </a:tcPr>
                    </a:tc>
                    <a:extLst>
                      <a:ext uri="{0D108BD9-81ED-4DB2-BD59-A6C34878D82A}">
                        <a16:rowId xmlns:a16="http://schemas.microsoft.com/office/drawing/2014/main" val="2554486694"/>
                      </a:ext>
                    </a:extLst>
                  </a:tr>
                  <a:tr h="296215">
                    <a:tc>
                      <a:txBody>
                        <a:bodyPr/>
                        <a:lstStyle/>
                        <a:p>
                          <a:pPr indent="127000" algn="just">
                            <a:lnSpc>
                              <a:spcPct val="100000"/>
                            </a:lnSpc>
                          </a:pPr>
                          <a:r>
                            <a:rPr lang="en-US" sz="1400" kern="100">
                              <a:effectLst/>
                              <a:latin typeface="Courier New" panose="02070309020205020404" pitchFamily="49" charset="0"/>
                              <a:ea typeface="楷体_GB2312"/>
                              <a:cs typeface="Times New Roman" panose="02020603050405020304" pitchFamily="18" charset="0"/>
                            </a:rPr>
                            <a:t>18</a:t>
                          </a:r>
                          <a:endParaRPr lang="zh-CN" sz="1400" kern="100">
                            <a:effectLst/>
                            <a:latin typeface="Times New Roman" panose="02020603050405020304" pitchFamily="18" charset="0"/>
                            <a:ea typeface="宋体" panose="02010600030101010101" pitchFamily="2" charset="-122"/>
                          </a:endParaRPr>
                        </a:p>
                      </a:txBody>
                      <a:tcPr marL="54099" marR="54099" marT="0" marB="0">
                        <a:lnL>
                          <a:noFill/>
                        </a:lnL>
                        <a:lnR>
                          <a:noFill/>
                        </a:lnR>
                        <a:lnT>
                          <a:noFill/>
                        </a:lnT>
                        <a:lnB>
                          <a:noFill/>
                        </a:lnB>
                      </a:tcPr>
                    </a:tc>
                    <a:tc>
                      <a:txBody>
                        <a:bodyPr/>
                        <a:lstStyle/>
                        <a:p>
                          <a:endParaRPr lang="zh-CN"/>
                        </a:p>
                      </a:txBody>
                      <a:tcPr marL="54099" marR="54099" marT="0" marB="0">
                        <a:lnL>
                          <a:noFill/>
                        </a:lnL>
                        <a:lnR>
                          <a:noFill/>
                        </a:lnR>
                        <a:lnT>
                          <a:noFill/>
                        </a:lnT>
                        <a:lnB>
                          <a:noFill/>
                        </a:lnB>
                        <a:blipFill>
                          <a:blip r:embed="rId5"/>
                          <a:stretch>
                            <a:fillRect l="-15952" t="-504167" b="-591667"/>
                          </a:stretch>
                        </a:blipFill>
                      </a:tcPr>
                    </a:tc>
                    <a:extLst>
                      <a:ext uri="{0D108BD9-81ED-4DB2-BD59-A6C34878D82A}">
                        <a16:rowId xmlns:a16="http://schemas.microsoft.com/office/drawing/2014/main" val="1288790914"/>
                      </a:ext>
                    </a:extLst>
                  </a:tr>
                  <a:tr h="296215">
                    <a:tc>
                      <a:txBody>
                        <a:bodyPr/>
                        <a:lstStyle/>
                        <a:p>
                          <a:pPr indent="127000" algn="just">
                            <a:lnSpc>
                              <a:spcPct val="100000"/>
                            </a:lnSpc>
                          </a:pPr>
                          <a:r>
                            <a:rPr lang="en-US" sz="1400" kern="100">
                              <a:effectLst/>
                              <a:latin typeface="Courier New" panose="02070309020205020404" pitchFamily="49" charset="0"/>
                              <a:ea typeface="楷体_GB2312"/>
                              <a:cs typeface="Times New Roman" panose="02020603050405020304" pitchFamily="18" charset="0"/>
                            </a:rPr>
                            <a:t>19</a:t>
                          </a:r>
                          <a:endParaRPr lang="zh-CN" sz="1400" kern="100">
                            <a:effectLst/>
                            <a:latin typeface="Times New Roman" panose="02020603050405020304" pitchFamily="18" charset="0"/>
                            <a:ea typeface="宋体" panose="02010600030101010101" pitchFamily="2" charset="-122"/>
                          </a:endParaRPr>
                        </a:p>
                      </a:txBody>
                      <a:tcPr marL="54099" marR="54099" marT="0" marB="0">
                        <a:lnL>
                          <a:noFill/>
                        </a:lnL>
                        <a:lnR>
                          <a:noFill/>
                        </a:lnR>
                        <a:lnT>
                          <a:noFill/>
                        </a:lnT>
                        <a:lnB>
                          <a:noFill/>
                        </a:lnB>
                      </a:tcPr>
                    </a:tc>
                    <a:tc>
                      <a:txBody>
                        <a:bodyPr/>
                        <a:lstStyle/>
                        <a:p>
                          <a:endParaRPr lang="zh-CN"/>
                        </a:p>
                      </a:txBody>
                      <a:tcPr marL="54099" marR="54099" marT="0" marB="0">
                        <a:lnL>
                          <a:noFill/>
                        </a:lnL>
                        <a:lnR>
                          <a:noFill/>
                        </a:lnR>
                        <a:lnT>
                          <a:noFill/>
                        </a:lnT>
                        <a:lnB>
                          <a:noFill/>
                        </a:lnB>
                        <a:blipFill>
                          <a:blip r:embed="rId5"/>
                          <a:stretch>
                            <a:fillRect l="-15952" t="-630435" b="-517391"/>
                          </a:stretch>
                        </a:blipFill>
                      </a:tcPr>
                    </a:tc>
                    <a:extLst>
                      <a:ext uri="{0D108BD9-81ED-4DB2-BD59-A6C34878D82A}">
                        <a16:rowId xmlns:a16="http://schemas.microsoft.com/office/drawing/2014/main" val="3842496909"/>
                      </a:ext>
                    </a:extLst>
                  </a:tr>
                  <a:tr h="296215">
                    <a:tc>
                      <a:txBody>
                        <a:bodyPr/>
                        <a:lstStyle/>
                        <a:p>
                          <a:pPr indent="127000" algn="just">
                            <a:lnSpc>
                              <a:spcPct val="100000"/>
                            </a:lnSpc>
                          </a:pPr>
                          <a:r>
                            <a:rPr lang="en-US" sz="1400" kern="100">
                              <a:effectLst/>
                              <a:latin typeface="Courier New" panose="02070309020205020404" pitchFamily="49" charset="0"/>
                              <a:ea typeface="楷体_GB2312"/>
                              <a:cs typeface="Times New Roman" panose="02020603050405020304" pitchFamily="18" charset="0"/>
                            </a:rPr>
                            <a:t>20</a:t>
                          </a:r>
                          <a:endParaRPr lang="zh-CN" sz="1400" kern="100">
                            <a:effectLst/>
                            <a:latin typeface="Times New Roman" panose="02020603050405020304" pitchFamily="18" charset="0"/>
                            <a:ea typeface="宋体" panose="02010600030101010101" pitchFamily="2" charset="-122"/>
                          </a:endParaRPr>
                        </a:p>
                      </a:txBody>
                      <a:tcPr marL="54099" marR="54099" marT="0" marB="0">
                        <a:lnL>
                          <a:noFill/>
                        </a:lnL>
                        <a:lnR>
                          <a:noFill/>
                        </a:lnR>
                        <a:lnT>
                          <a:noFill/>
                        </a:lnT>
                        <a:lnB>
                          <a:noFill/>
                        </a:lnB>
                      </a:tcPr>
                    </a:tc>
                    <a:tc>
                      <a:txBody>
                        <a:bodyPr/>
                        <a:lstStyle/>
                        <a:p>
                          <a:endParaRPr lang="zh-CN"/>
                        </a:p>
                      </a:txBody>
                      <a:tcPr marL="54099" marR="54099" marT="0" marB="0">
                        <a:lnL>
                          <a:noFill/>
                        </a:lnL>
                        <a:lnR>
                          <a:noFill/>
                        </a:lnR>
                        <a:lnT>
                          <a:noFill/>
                        </a:lnT>
                        <a:lnB>
                          <a:noFill/>
                        </a:lnB>
                        <a:blipFill>
                          <a:blip r:embed="rId5"/>
                          <a:stretch>
                            <a:fillRect l="-15952" t="-730435" b="-417391"/>
                          </a:stretch>
                        </a:blipFill>
                      </a:tcPr>
                    </a:tc>
                    <a:extLst>
                      <a:ext uri="{0D108BD9-81ED-4DB2-BD59-A6C34878D82A}">
                        <a16:rowId xmlns:a16="http://schemas.microsoft.com/office/drawing/2014/main" val="1274313053"/>
                      </a:ext>
                    </a:extLst>
                  </a:tr>
                  <a:tr h="296215">
                    <a:tc>
                      <a:txBody>
                        <a:bodyPr/>
                        <a:lstStyle/>
                        <a:p>
                          <a:pPr indent="127000" algn="just">
                            <a:lnSpc>
                              <a:spcPct val="100000"/>
                            </a:lnSpc>
                          </a:pPr>
                          <a:r>
                            <a:rPr lang="en-US" sz="1400" kern="100">
                              <a:effectLst/>
                              <a:latin typeface="Courier New" panose="02070309020205020404" pitchFamily="49" charset="0"/>
                              <a:ea typeface="楷体_GB2312"/>
                              <a:cs typeface="Times New Roman" panose="02020603050405020304" pitchFamily="18" charset="0"/>
                            </a:rPr>
                            <a:t>21</a:t>
                          </a:r>
                          <a:endParaRPr lang="zh-CN" sz="1400" kern="100">
                            <a:effectLst/>
                            <a:latin typeface="Times New Roman" panose="02020603050405020304" pitchFamily="18" charset="0"/>
                            <a:ea typeface="宋体" panose="02010600030101010101" pitchFamily="2" charset="-122"/>
                          </a:endParaRPr>
                        </a:p>
                      </a:txBody>
                      <a:tcPr marL="54099" marR="54099" marT="0" marB="0">
                        <a:lnL>
                          <a:noFill/>
                        </a:lnL>
                        <a:lnR>
                          <a:noFill/>
                        </a:lnR>
                        <a:lnT>
                          <a:noFill/>
                        </a:lnT>
                        <a:lnB>
                          <a:noFill/>
                        </a:lnB>
                      </a:tcPr>
                    </a:tc>
                    <a:tc>
                      <a:txBody>
                        <a:bodyPr/>
                        <a:lstStyle/>
                        <a:p>
                          <a:endParaRPr lang="zh-CN"/>
                        </a:p>
                      </a:txBody>
                      <a:tcPr marL="54099" marR="54099" marT="0" marB="0">
                        <a:lnL>
                          <a:noFill/>
                        </a:lnL>
                        <a:lnR>
                          <a:noFill/>
                        </a:lnR>
                        <a:lnT>
                          <a:noFill/>
                        </a:lnT>
                        <a:lnB>
                          <a:noFill/>
                        </a:lnB>
                        <a:blipFill>
                          <a:blip r:embed="rId5"/>
                          <a:stretch>
                            <a:fillRect l="-15952" t="-795833" b="-300000"/>
                          </a:stretch>
                        </a:blipFill>
                      </a:tcPr>
                    </a:tc>
                    <a:extLst>
                      <a:ext uri="{0D108BD9-81ED-4DB2-BD59-A6C34878D82A}">
                        <a16:rowId xmlns:a16="http://schemas.microsoft.com/office/drawing/2014/main" val="1165260314"/>
                      </a:ext>
                    </a:extLst>
                  </a:tr>
                  <a:tr h="296215">
                    <a:tc>
                      <a:txBody>
                        <a:bodyPr/>
                        <a:lstStyle/>
                        <a:p>
                          <a:pPr indent="127000" algn="just">
                            <a:lnSpc>
                              <a:spcPct val="100000"/>
                            </a:lnSpc>
                          </a:pPr>
                          <a:r>
                            <a:rPr lang="en-US" sz="1400" kern="100">
                              <a:effectLst/>
                              <a:latin typeface="Courier New" panose="02070309020205020404" pitchFamily="49" charset="0"/>
                              <a:ea typeface="楷体_GB2312"/>
                              <a:cs typeface="Times New Roman" panose="02020603050405020304" pitchFamily="18" charset="0"/>
                            </a:rPr>
                            <a:t>22</a:t>
                          </a:r>
                          <a:endParaRPr lang="zh-CN" sz="1400" kern="100">
                            <a:effectLst/>
                            <a:latin typeface="Times New Roman" panose="02020603050405020304" pitchFamily="18" charset="0"/>
                            <a:ea typeface="宋体" panose="02010600030101010101" pitchFamily="2" charset="-122"/>
                          </a:endParaRPr>
                        </a:p>
                      </a:txBody>
                      <a:tcPr marL="54099" marR="54099" marT="0" marB="0">
                        <a:lnL>
                          <a:noFill/>
                        </a:lnL>
                        <a:lnR>
                          <a:noFill/>
                        </a:lnR>
                        <a:lnT>
                          <a:noFill/>
                        </a:lnT>
                        <a:lnB>
                          <a:noFill/>
                        </a:lnB>
                      </a:tcPr>
                    </a:tc>
                    <a:tc>
                      <a:txBody>
                        <a:bodyPr/>
                        <a:lstStyle/>
                        <a:p>
                          <a:endParaRPr lang="zh-CN"/>
                        </a:p>
                      </a:txBody>
                      <a:tcPr marL="54099" marR="54099" marT="0" marB="0">
                        <a:lnL>
                          <a:noFill/>
                        </a:lnL>
                        <a:lnR>
                          <a:noFill/>
                        </a:lnR>
                        <a:lnT>
                          <a:noFill/>
                        </a:lnT>
                        <a:lnB>
                          <a:noFill/>
                        </a:lnB>
                        <a:blipFill>
                          <a:blip r:embed="rId5"/>
                          <a:stretch>
                            <a:fillRect l="-15952" t="-934783" b="-213043"/>
                          </a:stretch>
                        </a:blipFill>
                      </a:tcPr>
                    </a:tc>
                    <a:extLst>
                      <a:ext uri="{0D108BD9-81ED-4DB2-BD59-A6C34878D82A}">
                        <a16:rowId xmlns:a16="http://schemas.microsoft.com/office/drawing/2014/main" val="1894553266"/>
                      </a:ext>
                    </a:extLst>
                  </a:tr>
                  <a:tr h="296215">
                    <a:tc>
                      <a:txBody>
                        <a:bodyPr/>
                        <a:lstStyle/>
                        <a:p>
                          <a:pPr indent="127000" algn="just">
                            <a:lnSpc>
                              <a:spcPct val="100000"/>
                            </a:lnSpc>
                          </a:pPr>
                          <a:r>
                            <a:rPr lang="en-US" sz="1400" kern="100">
                              <a:effectLst/>
                              <a:latin typeface="Courier New" panose="02070309020205020404" pitchFamily="49" charset="0"/>
                              <a:ea typeface="楷体_GB2312"/>
                              <a:cs typeface="Times New Roman" panose="02020603050405020304" pitchFamily="18" charset="0"/>
                            </a:rPr>
                            <a:t>23</a:t>
                          </a:r>
                          <a:endParaRPr lang="zh-CN" sz="1400" kern="100">
                            <a:effectLst/>
                            <a:latin typeface="Times New Roman" panose="02020603050405020304" pitchFamily="18" charset="0"/>
                            <a:ea typeface="宋体" panose="02010600030101010101" pitchFamily="2" charset="-122"/>
                          </a:endParaRPr>
                        </a:p>
                      </a:txBody>
                      <a:tcPr marL="54099" marR="54099" marT="0" marB="0">
                        <a:lnL>
                          <a:noFill/>
                        </a:lnL>
                        <a:lnR>
                          <a:noFill/>
                        </a:lnR>
                        <a:lnT>
                          <a:noFill/>
                        </a:lnT>
                        <a:lnB>
                          <a:noFill/>
                        </a:lnB>
                      </a:tcPr>
                    </a:tc>
                    <a:tc>
                      <a:txBody>
                        <a:bodyPr/>
                        <a:lstStyle/>
                        <a:p>
                          <a:endParaRPr lang="zh-CN"/>
                        </a:p>
                      </a:txBody>
                      <a:tcPr marL="54099" marR="54099" marT="0" marB="0">
                        <a:lnL>
                          <a:noFill/>
                        </a:lnL>
                        <a:lnR>
                          <a:noFill/>
                        </a:lnR>
                        <a:lnT>
                          <a:noFill/>
                        </a:lnT>
                        <a:lnB>
                          <a:noFill/>
                        </a:lnB>
                        <a:blipFill>
                          <a:blip r:embed="rId5"/>
                          <a:stretch>
                            <a:fillRect l="-15952" t="-991667" b="-104167"/>
                          </a:stretch>
                        </a:blipFill>
                      </a:tcPr>
                    </a:tc>
                    <a:extLst>
                      <a:ext uri="{0D108BD9-81ED-4DB2-BD59-A6C34878D82A}">
                        <a16:rowId xmlns:a16="http://schemas.microsoft.com/office/drawing/2014/main" val="893505480"/>
                      </a:ext>
                    </a:extLst>
                  </a:tr>
                  <a:tr h="296215">
                    <a:tc>
                      <a:txBody>
                        <a:bodyPr/>
                        <a:lstStyle/>
                        <a:p>
                          <a:pPr indent="127000" algn="just">
                            <a:lnSpc>
                              <a:spcPct val="100000"/>
                            </a:lnSpc>
                          </a:pPr>
                          <a:r>
                            <a:rPr lang="en-US" sz="1400" kern="100">
                              <a:effectLst/>
                              <a:latin typeface="Courier New" panose="02070309020205020404" pitchFamily="49" charset="0"/>
                              <a:ea typeface="楷体_GB2312"/>
                              <a:cs typeface="Times New Roman" panose="02020603050405020304" pitchFamily="18" charset="0"/>
                            </a:rPr>
                            <a:t>24</a:t>
                          </a:r>
                          <a:endParaRPr lang="zh-CN" sz="1400" kern="100">
                            <a:effectLst/>
                            <a:latin typeface="Times New Roman" panose="02020603050405020304" pitchFamily="18" charset="0"/>
                            <a:ea typeface="宋体" panose="02010600030101010101" pitchFamily="2" charset="-122"/>
                          </a:endParaRPr>
                        </a:p>
                      </a:txBody>
                      <a:tcPr marL="54099" marR="54099" marT="0" marB="0">
                        <a:lnL>
                          <a:noFill/>
                        </a:lnL>
                        <a:lnR>
                          <a:noFill/>
                        </a:lnR>
                        <a:lnT>
                          <a:noFill/>
                        </a:lnT>
                        <a:lnB>
                          <a:noFill/>
                        </a:lnB>
                      </a:tcPr>
                    </a:tc>
                    <a:tc>
                      <a:txBody>
                        <a:bodyPr/>
                        <a:lstStyle/>
                        <a:p>
                          <a:endParaRPr lang="zh-CN"/>
                        </a:p>
                      </a:txBody>
                      <a:tcPr marL="54099" marR="54099" marT="0" marB="0">
                        <a:lnL>
                          <a:noFill/>
                        </a:lnL>
                        <a:lnR>
                          <a:noFill/>
                        </a:lnR>
                        <a:lnT>
                          <a:noFill/>
                        </a:lnT>
                        <a:lnB>
                          <a:noFill/>
                        </a:lnB>
                        <a:blipFill>
                          <a:blip r:embed="rId5"/>
                          <a:stretch>
                            <a:fillRect l="-15952" t="-1139130" b="-8696"/>
                          </a:stretch>
                        </a:blipFill>
                      </a:tcPr>
                    </a:tc>
                    <a:extLst>
                      <a:ext uri="{0D108BD9-81ED-4DB2-BD59-A6C34878D82A}">
                        <a16:rowId xmlns:a16="http://schemas.microsoft.com/office/drawing/2014/main" val="287161606"/>
                      </a:ext>
                    </a:extLst>
                  </a:tr>
                </a:tbl>
              </a:graphicData>
            </a:graphic>
          </p:graphicFrame>
        </mc:Fallback>
      </mc:AlternateContent>
    </p:spTree>
    <p:extLst>
      <p:ext uri="{BB962C8B-B14F-4D97-AF65-F5344CB8AC3E}">
        <p14:creationId xmlns:p14="http://schemas.microsoft.com/office/powerpoint/2010/main" val="4110066334"/>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蒂姆排序性能分析</a:t>
            </a:r>
          </a:p>
        </p:txBody>
      </p:sp>
      <p:sp>
        <p:nvSpPr>
          <p:cNvPr id="3" name="副标题 2"/>
          <p:cNvSpPr>
            <a:spLocks noGrp="1"/>
          </p:cNvSpPr>
          <p:nvPr>
            <p:ph type="subTitle" idx="1"/>
          </p:nvPr>
        </p:nvSpPr>
        <p:spPr/>
        <p:txBody>
          <a:bodyPr/>
          <a:lstStyle/>
          <a:p>
            <a:r>
              <a:rPr lang="en-US" altLang="zh-CN" dirty="0"/>
              <a:t>10.9.2</a:t>
            </a:r>
            <a:r>
              <a:rPr lang="zh-CN" altLang="en-US" dirty="0"/>
              <a:t> 蒂姆排序</a:t>
            </a:r>
          </a:p>
        </p:txBody>
      </p:sp>
      <p:sp>
        <p:nvSpPr>
          <p:cNvPr id="4" name="文本占位符 3"/>
          <p:cNvSpPr>
            <a:spLocks noGrp="1"/>
          </p:cNvSpPr>
          <p:nvPr>
            <p:ph type="body" idx="10"/>
          </p:nvPr>
        </p:nvSpPr>
        <p:spPr/>
        <p:txBody>
          <a:bodyPr/>
          <a:lstStyle/>
          <a:p>
            <a:r>
              <a:rPr lang="zh-CN" altLang="en-US" dirty="0"/>
              <a:t>数据结构</a:t>
            </a:r>
          </a:p>
        </p:txBody>
      </p:sp>
      <mc:AlternateContent xmlns:mc="http://schemas.openxmlformats.org/markup-compatibility/2006" xmlns:a14="http://schemas.microsoft.com/office/drawing/2010/main">
        <mc:Choice Requires="a14">
          <p:sp>
            <p:nvSpPr>
              <p:cNvPr id="7" name="内容占位符 4">
                <a:extLst>
                  <a:ext uri="{FF2B5EF4-FFF2-40B4-BE49-F238E27FC236}">
                    <a16:creationId xmlns:a16="http://schemas.microsoft.com/office/drawing/2014/main" id="{C05352D3-88FE-2016-2987-7A3756A55FDD}"/>
                  </a:ext>
                </a:extLst>
              </p:cNvPr>
              <p:cNvSpPr>
                <a:spLocks noGrp="1"/>
              </p:cNvSpPr>
              <p:nvPr>
                <p:ph idx="11"/>
              </p:nvPr>
            </p:nvSpPr>
            <p:spPr>
              <a:xfrm>
                <a:off x="584225" y="1349560"/>
                <a:ext cx="11055325" cy="5057775"/>
              </a:xfrm>
              <a:ln>
                <a:noFill/>
                <a:prstDash val="dash"/>
              </a:ln>
            </p:spPr>
            <p:txBody>
              <a:bodyPr>
                <a:noAutofit/>
              </a:bodyPr>
              <a:lstStyle/>
              <a:p>
                <a:pPr>
                  <a:lnSpc>
                    <a:spcPct val="110000"/>
                  </a:lnSpc>
                </a:pPr>
                <a:r>
                  <a:rPr lang="zh-CN" altLang="en-US" sz="2800" b="1" kern="100" dirty="0">
                    <a:latin typeface="Microsoft YaHei" panose="020B0503020204020204" pitchFamily="34" charset="-122"/>
                    <a:ea typeface="Microsoft YaHei" panose="020B0503020204020204" pitchFamily="34" charset="-122"/>
                    <a:cs typeface="Times New Roman" panose="02020603050405020304" pitchFamily="18" charset="0"/>
                  </a:rPr>
                  <a:t>时间复杂度</a:t>
                </a:r>
                <a:r>
                  <a:rPr lang="zh-CN" altLang="en-US" sz="2800" kern="100" dirty="0">
                    <a:latin typeface="Microsoft YaHei" panose="020B0503020204020204" pitchFamily="34" charset="-122"/>
                    <a:ea typeface="Microsoft YaHei" panose="020B0503020204020204" pitchFamily="34" charset="-122"/>
                    <a:cs typeface="Times New Roman" panose="02020603050405020304" pitchFamily="18" charset="0"/>
                  </a:rPr>
                  <a:t>：</a:t>
                </a:r>
                <a:r>
                  <a:rPr lang="zh-CN" altLang="zh-CN" sz="2800" kern="100" dirty="0">
                    <a:effectLst/>
                    <a:latin typeface="Microsoft YaHei" panose="020B0503020204020204" pitchFamily="34" charset="-122"/>
                    <a:ea typeface="Microsoft YaHei" panose="020B0503020204020204" pitchFamily="34" charset="-122"/>
                    <a:cs typeface="Times New Roman" panose="02020603050405020304" pitchFamily="18" charset="0"/>
                  </a:rPr>
                  <a:t>将数组分解成</a:t>
                </a:r>
                <a:r>
                  <a:rPr lang="zh-CN" altLang="en-US" sz="2800" kern="100" dirty="0">
                    <a:effectLst/>
                    <a:latin typeface="Microsoft YaHei" panose="020B0503020204020204" pitchFamily="34" charset="-122"/>
                    <a:ea typeface="Microsoft YaHei" panose="020B0503020204020204" pitchFamily="34" charset="-122"/>
                    <a:cs typeface="Times New Roman" panose="02020603050405020304" pitchFamily="18" charset="0"/>
                  </a:rPr>
                  <a:t> </a:t>
                </a:r>
                <a:r>
                  <a:rPr lang="en-US" altLang="zh-CN" sz="2800" kern="100" dirty="0">
                    <a:effectLst/>
                    <a:latin typeface="Microsoft YaHei" panose="020B0503020204020204" pitchFamily="34" charset="-122"/>
                    <a:ea typeface="Microsoft YaHei" panose="020B0503020204020204" pitchFamily="34" charset="-122"/>
                  </a:rPr>
                  <a:t>run</a:t>
                </a:r>
                <a:r>
                  <a:rPr lang="zh-CN" altLang="en-US" sz="2800" kern="100" dirty="0">
                    <a:effectLst/>
                    <a:latin typeface="Microsoft YaHei" panose="020B0503020204020204" pitchFamily="34" charset="-122"/>
                    <a:ea typeface="Microsoft YaHei" panose="020B0503020204020204" pitchFamily="34" charset="-122"/>
                  </a:rPr>
                  <a:t> </a:t>
                </a:r>
                <a:r>
                  <a:rPr lang="zh-CN" altLang="zh-CN" sz="2800" kern="100" dirty="0">
                    <a:effectLst/>
                    <a:latin typeface="Microsoft YaHei" panose="020B0503020204020204" pitchFamily="34" charset="-122"/>
                    <a:ea typeface="Microsoft YaHei" panose="020B0503020204020204" pitchFamily="34" charset="-122"/>
                    <a:cs typeface="Times New Roman" panose="02020603050405020304" pitchFamily="18" charset="0"/>
                  </a:rPr>
                  <a:t>可以在线性时间内完成。上述伪代码的主循环中最多需要</a:t>
                </a:r>
                <a:r>
                  <a:rPr lang="zh-CN" altLang="en-US" sz="2800" kern="100" dirty="0">
                    <a:effectLst/>
                    <a:latin typeface="Microsoft YaHei" panose="020B0503020204020204" pitchFamily="34" charset="-122"/>
                    <a:ea typeface="Microsoft YaHei" panose="020B0503020204020204" pitchFamily="34" charset="-122"/>
                    <a:cs typeface="Times New Roman" panose="02020603050405020304" pitchFamily="18" charset="0"/>
                  </a:rPr>
                  <a:t> </a:t>
                </a:r>
                <a14:m>
                  <m:oMath xmlns:m="http://schemas.openxmlformats.org/officeDocument/2006/math">
                    <m:r>
                      <a:rPr lang="en-US" altLang="zh-CN" sz="2800" i="1" kern="100">
                        <a:effectLst/>
                        <a:latin typeface="Cambria Math" panose="02040503050406030204" pitchFamily="18" charset="0"/>
                        <a:ea typeface="宋体" panose="02010600030101010101" pitchFamily="2" charset="-122"/>
                        <a:cs typeface="Times New Roman" panose="02020603050405020304" pitchFamily="18" charset="0"/>
                      </a:rPr>
                      <m:t>𝑂</m:t>
                    </m:r>
                    <m:d>
                      <m:dPr>
                        <m:ctrlPr>
                          <a:rPr lang="zh-CN" altLang="zh-CN" sz="2800" i="1">
                            <a:effectLst/>
                            <a:latin typeface="Cambria Math" panose="02040503050406030204" pitchFamily="18" charset="0"/>
                            <a:ea typeface="Cambria Math" panose="02040503050406030204" pitchFamily="18" charset="0"/>
                          </a:rPr>
                        </m:ctrlPr>
                      </m:dPr>
                      <m:e>
                        <m:r>
                          <a:rPr lang="en-US" altLang="zh-CN" sz="2800" i="1" kern="100">
                            <a:effectLst/>
                            <a:latin typeface="Cambria Math" panose="02040503050406030204" pitchFamily="18" charset="0"/>
                            <a:ea typeface="宋体" panose="02010600030101010101" pitchFamily="2" charset="-122"/>
                            <a:cs typeface="Times New Roman" panose="02020603050405020304" pitchFamily="18" charset="0"/>
                          </a:rPr>
                          <m:t>𝑛</m:t>
                        </m:r>
                        <m:sSub>
                          <m:sSubPr>
                            <m:ctrlPr>
                              <a:rPr lang="zh-CN" altLang="zh-CN" sz="2800" i="1">
                                <a:effectLst/>
                                <a:latin typeface="Cambria Math" panose="02040503050406030204" pitchFamily="18" charset="0"/>
                                <a:ea typeface="Cambria Math" panose="02040503050406030204" pitchFamily="18" charset="0"/>
                              </a:rPr>
                            </m:ctrlPr>
                          </m:sSubPr>
                          <m:e>
                            <m:d>
                              <m:dPr>
                                <m:begChr m:val="|"/>
                                <m:endChr m:val="|"/>
                                <m:ctrlPr>
                                  <a:rPr lang="zh-CN" altLang="zh-CN" sz="2800" i="1">
                                    <a:effectLst/>
                                    <a:latin typeface="Cambria Math" panose="02040503050406030204" pitchFamily="18" charset="0"/>
                                    <a:ea typeface="Cambria Math" panose="02040503050406030204" pitchFamily="18" charset="0"/>
                                  </a:rPr>
                                </m:ctrlPr>
                              </m:dPr>
                              <m:e>
                                <m:r>
                                  <a:rPr lang="en-US" altLang="zh-CN" sz="2800" i="1" kern="100">
                                    <a:effectLst/>
                                    <a:latin typeface="Cambria Math" panose="02040503050406030204" pitchFamily="18" charset="0"/>
                                    <a:ea typeface="宋体" panose="02010600030101010101" pitchFamily="2" charset="-122"/>
                                    <a:cs typeface="Times New Roman" panose="02020603050405020304" pitchFamily="18" charset="0"/>
                                  </a:rPr>
                                  <m:t>𝑆</m:t>
                                </m:r>
                              </m:e>
                            </m:d>
                          </m:e>
                          <m:sub>
                            <m:r>
                              <a:rPr lang="en-US" altLang="zh-CN" sz="2800" i="1" kern="100">
                                <a:effectLst/>
                                <a:latin typeface="Cambria Math" panose="02040503050406030204" pitchFamily="18" charset="0"/>
                                <a:ea typeface="宋体" panose="02010600030101010101" pitchFamily="2" charset="-122"/>
                                <a:cs typeface="Times New Roman" panose="02020603050405020304" pitchFamily="18" charset="0"/>
                              </a:rPr>
                              <m:t>𝑚𝑎𝑥</m:t>
                            </m:r>
                          </m:sub>
                        </m:sSub>
                      </m:e>
                    </m:d>
                  </m:oMath>
                </a14:m>
                <a:r>
                  <a:rPr lang="zh-CN" altLang="en-US" sz="2800" kern="100" dirty="0">
                    <a:effectLst/>
                    <a:latin typeface="Microsoft YaHei" panose="020B0503020204020204" pitchFamily="34" charset="-122"/>
                    <a:ea typeface="Microsoft YaHei" panose="020B0503020204020204" pitchFamily="34" charset="-122"/>
                    <a:cs typeface="Times New Roman" panose="02020603050405020304" pitchFamily="18" charset="0"/>
                  </a:rPr>
                  <a:t> </a:t>
                </a:r>
                <a:r>
                  <a:rPr lang="zh-CN" altLang="zh-CN" sz="2800" kern="100" dirty="0">
                    <a:effectLst/>
                    <a:latin typeface="Microsoft YaHei" panose="020B0503020204020204" pitchFamily="34" charset="-122"/>
                    <a:ea typeface="Microsoft YaHei" panose="020B0503020204020204" pitchFamily="34" charset="-122"/>
                    <a:cs typeface="Times New Roman" panose="02020603050405020304" pitchFamily="18" charset="0"/>
                  </a:rPr>
                  <a:t>次比较，其中</a:t>
                </a:r>
                <a:r>
                  <a:rPr lang="zh-CN" altLang="en-US" sz="2800" kern="100" dirty="0">
                    <a:effectLst/>
                    <a:latin typeface="Microsoft YaHei" panose="020B0503020204020204" pitchFamily="34" charset="-122"/>
                    <a:ea typeface="Microsoft YaHei" panose="020B0503020204020204" pitchFamily="34" charset="-122"/>
                    <a:cs typeface="Times New Roman" panose="02020603050405020304" pitchFamily="18" charset="0"/>
                  </a:rPr>
                  <a:t> </a:t>
                </a:r>
                <a14:m>
                  <m:oMath xmlns:m="http://schemas.openxmlformats.org/officeDocument/2006/math">
                    <m:sSub>
                      <m:sSubPr>
                        <m:ctrlPr>
                          <a:rPr lang="zh-CN" altLang="zh-CN" sz="2800" i="1">
                            <a:effectLst/>
                            <a:latin typeface="Cambria Math" panose="02040503050406030204" pitchFamily="18" charset="0"/>
                            <a:ea typeface="Cambria Math" panose="02040503050406030204" pitchFamily="18" charset="0"/>
                          </a:rPr>
                        </m:ctrlPr>
                      </m:sSubPr>
                      <m:e>
                        <m:d>
                          <m:dPr>
                            <m:begChr m:val="|"/>
                            <m:endChr m:val="|"/>
                            <m:ctrlPr>
                              <a:rPr lang="zh-CN" altLang="zh-CN" sz="2800" i="1">
                                <a:effectLst/>
                                <a:latin typeface="Cambria Math" panose="02040503050406030204" pitchFamily="18" charset="0"/>
                                <a:ea typeface="Cambria Math" panose="02040503050406030204" pitchFamily="18" charset="0"/>
                              </a:rPr>
                            </m:ctrlPr>
                          </m:dPr>
                          <m:e>
                            <m:r>
                              <a:rPr lang="en-US" altLang="zh-CN" sz="2800" i="1" kern="100">
                                <a:effectLst/>
                                <a:latin typeface="Cambria Math" panose="02040503050406030204" pitchFamily="18" charset="0"/>
                                <a:ea typeface="宋体" panose="02010600030101010101" pitchFamily="2" charset="-122"/>
                                <a:cs typeface="Times New Roman" panose="02020603050405020304" pitchFamily="18" charset="0"/>
                              </a:rPr>
                              <m:t>𝑆</m:t>
                            </m:r>
                          </m:e>
                        </m:d>
                      </m:e>
                      <m:sub>
                        <m:r>
                          <a:rPr lang="en-US" altLang="zh-CN" sz="2800" i="1" kern="100">
                            <a:effectLst/>
                            <a:latin typeface="Cambria Math" panose="02040503050406030204" pitchFamily="18" charset="0"/>
                            <a:ea typeface="宋体" panose="02010600030101010101" pitchFamily="2" charset="-122"/>
                            <a:cs typeface="Times New Roman" panose="02020603050405020304" pitchFamily="18" charset="0"/>
                          </a:rPr>
                          <m:t>𝑚𝑎𝑥</m:t>
                        </m:r>
                      </m:sub>
                    </m:sSub>
                  </m:oMath>
                </a14:m>
                <a:r>
                  <a:rPr lang="zh-CN" altLang="en-US" sz="2800" kern="100" dirty="0">
                    <a:effectLst/>
                    <a:latin typeface="Microsoft YaHei" panose="020B0503020204020204" pitchFamily="34" charset="-122"/>
                    <a:ea typeface="Microsoft YaHei" panose="020B0503020204020204" pitchFamily="34" charset="-122"/>
                    <a:cs typeface="Times New Roman" panose="02020603050405020304" pitchFamily="18" charset="0"/>
                  </a:rPr>
                  <a:t> </a:t>
                </a:r>
                <a:r>
                  <a:rPr lang="zh-CN" altLang="zh-CN" sz="2800" kern="100" dirty="0">
                    <a:effectLst/>
                    <a:latin typeface="Microsoft YaHei" panose="020B0503020204020204" pitchFamily="34" charset="-122"/>
                    <a:ea typeface="Microsoft YaHei" panose="020B0503020204020204" pitchFamily="34" charset="-122"/>
                    <a:cs typeface="Times New Roman" panose="02020603050405020304" pitchFamily="18" charset="0"/>
                  </a:rPr>
                  <a:t>为栈的最大高度，且满足</a:t>
                </a:r>
                <a:r>
                  <a:rPr lang="zh-CN" altLang="en-US" sz="2800" kern="100" dirty="0">
                    <a:effectLst/>
                    <a:latin typeface="Microsoft YaHei" panose="020B0503020204020204" pitchFamily="34" charset="-122"/>
                    <a:ea typeface="Microsoft YaHei" panose="020B0503020204020204" pitchFamily="34" charset="-122"/>
                    <a:cs typeface="Times New Roman" panose="02020603050405020304" pitchFamily="18" charset="0"/>
                  </a:rPr>
                  <a:t> </a:t>
                </a:r>
                <a14:m>
                  <m:oMath xmlns:m="http://schemas.openxmlformats.org/officeDocument/2006/math">
                    <m:sSub>
                      <m:sSubPr>
                        <m:ctrlPr>
                          <a:rPr lang="zh-CN" altLang="zh-CN" sz="2800" i="1">
                            <a:effectLst/>
                            <a:latin typeface="Cambria Math" panose="02040503050406030204" pitchFamily="18" charset="0"/>
                            <a:ea typeface="Cambria Math" panose="02040503050406030204" pitchFamily="18" charset="0"/>
                          </a:rPr>
                        </m:ctrlPr>
                      </m:sSubPr>
                      <m:e>
                        <m:d>
                          <m:dPr>
                            <m:begChr m:val="|"/>
                            <m:endChr m:val="|"/>
                            <m:ctrlPr>
                              <a:rPr lang="zh-CN" altLang="zh-CN" sz="2800" i="1">
                                <a:effectLst/>
                                <a:latin typeface="Cambria Math" panose="02040503050406030204" pitchFamily="18" charset="0"/>
                                <a:ea typeface="Cambria Math" panose="02040503050406030204" pitchFamily="18" charset="0"/>
                              </a:rPr>
                            </m:ctrlPr>
                          </m:dPr>
                          <m:e>
                            <m:r>
                              <a:rPr lang="en-US" altLang="zh-CN" sz="2800" i="1" kern="100">
                                <a:effectLst/>
                                <a:latin typeface="Cambria Math" panose="02040503050406030204" pitchFamily="18" charset="0"/>
                                <a:ea typeface="宋体" panose="02010600030101010101" pitchFamily="2" charset="-122"/>
                                <a:cs typeface="Times New Roman" panose="02020603050405020304" pitchFamily="18" charset="0"/>
                              </a:rPr>
                              <m:t>𝑆</m:t>
                            </m:r>
                          </m:e>
                        </m:d>
                      </m:e>
                      <m:sub>
                        <m:r>
                          <a:rPr lang="en-US" altLang="zh-CN" sz="2800" i="1" kern="100">
                            <a:effectLst/>
                            <a:latin typeface="Cambria Math" panose="02040503050406030204" pitchFamily="18" charset="0"/>
                            <a:ea typeface="宋体" panose="02010600030101010101" pitchFamily="2" charset="-122"/>
                            <a:cs typeface="Times New Roman" panose="02020603050405020304" pitchFamily="18" charset="0"/>
                          </a:rPr>
                          <m:t>𝑚𝑎𝑥</m:t>
                        </m:r>
                      </m:sub>
                    </m:sSub>
                    <m:r>
                      <a:rPr lang="en-US" altLang="zh-CN" sz="2800" i="1" kern="100">
                        <a:effectLst/>
                        <a:latin typeface="Cambria Math" panose="02040503050406030204" pitchFamily="18" charset="0"/>
                        <a:ea typeface="宋体" panose="02010600030101010101" pitchFamily="2" charset="-122"/>
                        <a:cs typeface="Times New Roman" panose="02020603050405020304" pitchFamily="18" charset="0"/>
                      </a:rPr>
                      <m:t>≤</m:t>
                    </m:r>
                    <m:func>
                      <m:funcPr>
                        <m:ctrlPr>
                          <a:rPr lang="zh-CN" altLang="zh-CN" sz="2800" i="1">
                            <a:effectLst/>
                            <a:latin typeface="Cambria Math" panose="02040503050406030204" pitchFamily="18" charset="0"/>
                            <a:ea typeface="Cambria Math" panose="02040503050406030204" pitchFamily="18" charset="0"/>
                          </a:rPr>
                        </m:ctrlPr>
                      </m:funcPr>
                      <m:fName>
                        <m:r>
                          <m:rPr>
                            <m:sty m:val="p"/>
                          </m:rPr>
                          <a:rPr lang="en-US" altLang="zh-CN" sz="2800" kern="100">
                            <a:effectLst/>
                            <a:latin typeface="Cambria Math" panose="02040503050406030204" pitchFamily="18" charset="0"/>
                            <a:ea typeface="宋体" panose="02010600030101010101" pitchFamily="2" charset="-122"/>
                            <a:cs typeface="Times New Roman" panose="02020603050405020304" pitchFamily="18" charset="0"/>
                          </a:rPr>
                          <m:t>log</m:t>
                        </m:r>
                      </m:fName>
                      <m:e>
                        <m:r>
                          <a:rPr lang="en-US" altLang="zh-CN" sz="2800" i="1" kern="100">
                            <a:effectLst/>
                            <a:latin typeface="Cambria Math" panose="02040503050406030204" pitchFamily="18" charset="0"/>
                            <a:ea typeface="宋体" panose="02010600030101010101" pitchFamily="2" charset="-122"/>
                            <a:cs typeface="Times New Roman" panose="02020603050405020304" pitchFamily="18" charset="0"/>
                          </a:rPr>
                          <m:t>𝑛</m:t>
                        </m:r>
                      </m:e>
                    </m:func>
                  </m:oMath>
                </a14:m>
                <a:r>
                  <a:rPr lang="zh-CN" altLang="zh-CN" sz="2800" kern="100" dirty="0">
                    <a:effectLst/>
                    <a:latin typeface="Microsoft YaHei" panose="020B0503020204020204" pitchFamily="34" charset="-122"/>
                    <a:ea typeface="Microsoft YaHei" panose="020B0503020204020204" pitchFamily="34" charset="-122"/>
                    <a:cs typeface="Times New Roman" panose="02020603050405020304" pitchFamily="18" charset="0"/>
                  </a:rPr>
                  <a:t>。最后的归并使用了启发式的从小长度到大长度的归并，时间复杂度为</a:t>
                </a:r>
                <a14:m>
                  <m:oMath xmlns:m="http://schemas.openxmlformats.org/officeDocument/2006/math">
                    <m:r>
                      <a:rPr lang="zh-CN" altLang="en-US" sz="2800" b="0" i="0" kern="100" smtClean="0">
                        <a:effectLst/>
                        <a:latin typeface="Cambria Math" panose="02040503050406030204" pitchFamily="18" charset="0"/>
                        <a:ea typeface="宋体" panose="02010600030101010101" pitchFamily="2" charset="-122"/>
                        <a:cs typeface="Times New Roman" panose="02020603050405020304" pitchFamily="18" charset="0"/>
                      </a:rPr>
                      <m:t> </m:t>
                    </m:r>
                    <m:r>
                      <a:rPr lang="en-US" altLang="zh-CN" sz="2800" i="1" kern="100">
                        <a:effectLst/>
                        <a:latin typeface="Cambria Math" panose="02040503050406030204" pitchFamily="18" charset="0"/>
                        <a:ea typeface="宋体" panose="02010600030101010101" pitchFamily="2" charset="-122"/>
                        <a:cs typeface="Times New Roman" panose="02020603050405020304" pitchFamily="18" charset="0"/>
                      </a:rPr>
                      <m:t>𝑂</m:t>
                    </m:r>
                    <m:d>
                      <m:dPr>
                        <m:ctrlPr>
                          <a:rPr lang="zh-CN" altLang="zh-CN" sz="2800" i="1">
                            <a:effectLst/>
                            <a:latin typeface="Cambria Math" panose="02040503050406030204" pitchFamily="18" charset="0"/>
                            <a:ea typeface="Cambria Math" panose="02040503050406030204" pitchFamily="18" charset="0"/>
                          </a:rPr>
                        </m:ctrlPr>
                      </m:dPr>
                      <m:e>
                        <m:r>
                          <a:rPr lang="en-US" altLang="zh-CN" sz="2800" i="1" kern="100">
                            <a:effectLst/>
                            <a:latin typeface="Cambria Math" panose="02040503050406030204" pitchFamily="18" charset="0"/>
                            <a:ea typeface="宋体" panose="02010600030101010101" pitchFamily="2" charset="-122"/>
                            <a:cs typeface="Times New Roman" panose="02020603050405020304" pitchFamily="18" charset="0"/>
                          </a:rPr>
                          <m:t>𝑛</m:t>
                        </m:r>
                        <m:func>
                          <m:funcPr>
                            <m:ctrlPr>
                              <a:rPr lang="zh-CN" altLang="zh-CN" sz="2800" i="1">
                                <a:effectLst/>
                                <a:latin typeface="Cambria Math" panose="02040503050406030204" pitchFamily="18" charset="0"/>
                                <a:ea typeface="Cambria Math" panose="02040503050406030204" pitchFamily="18" charset="0"/>
                              </a:rPr>
                            </m:ctrlPr>
                          </m:funcPr>
                          <m:fName>
                            <m:r>
                              <m:rPr>
                                <m:sty m:val="p"/>
                              </m:rPr>
                              <a:rPr lang="en-US" altLang="zh-CN" sz="2800" kern="100">
                                <a:effectLst/>
                                <a:latin typeface="Cambria Math" panose="02040503050406030204" pitchFamily="18" charset="0"/>
                                <a:ea typeface="宋体" panose="02010600030101010101" pitchFamily="2" charset="-122"/>
                                <a:cs typeface="Times New Roman" panose="02020603050405020304" pitchFamily="18" charset="0"/>
                              </a:rPr>
                              <m:t>log</m:t>
                            </m:r>
                          </m:fName>
                          <m:e>
                            <m:r>
                              <a:rPr lang="en-US" altLang="zh-CN" sz="2800" i="1" kern="100">
                                <a:effectLst/>
                                <a:latin typeface="Cambria Math" panose="02040503050406030204" pitchFamily="18" charset="0"/>
                                <a:ea typeface="宋体" panose="02010600030101010101" pitchFamily="2" charset="-122"/>
                                <a:cs typeface="Times New Roman" panose="02020603050405020304" pitchFamily="18" charset="0"/>
                              </a:rPr>
                              <m:t>𝑛</m:t>
                            </m:r>
                          </m:e>
                        </m:func>
                      </m:e>
                    </m:d>
                  </m:oMath>
                </a14:m>
                <a:r>
                  <a:rPr lang="zh-CN" altLang="zh-CN" sz="2800" kern="100" dirty="0">
                    <a:effectLst/>
                    <a:latin typeface="Microsoft YaHei" panose="020B0503020204020204" pitchFamily="34" charset="-122"/>
                    <a:ea typeface="Microsoft YaHei" panose="020B0503020204020204" pitchFamily="34" charset="-122"/>
                    <a:cs typeface="Times New Roman" panose="02020603050405020304" pitchFamily="18" charset="0"/>
                  </a:rPr>
                  <a:t>，故总体的时间复杂度为</a:t>
                </a:r>
                <a14:m>
                  <m:oMath xmlns:m="http://schemas.openxmlformats.org/officeDocument/2006/math">
                    <m:r>
                      <a:rPr lang="en-US" altLang="zh-CN" sz="2800" i="1" kern="100">
                        <a:effectLst/>
                        <a:latin typeface="Cambria Math" panose="02040503050406030204" pitchFamily="18" charset="0"/>
                        <a:ea typeface="宋体" panose="02010600030101010101" pitchFamily="2" charset="-122"/>
                        <a:cs typeface="Times New Roman" panose="02020603050405020304" pitchFamily="18" charset="0"/>
                      </a:rPr>
                      <m:t>𝑂</m:t>
                    </m:r>
                    <m:d>
                      <m:dPr>
                        <m:ctrlPr>
                          <a:rPr lang="zh-CN" altLang="zh-CN" sz="2800" i="1">
                            <a:effectLst/>
                            <a:latin typeface="Cambria Math" panose="02040503050406030204" pitchFamily="18" charset="0"/>
                            <a:ea typeface="Cambria Math" panose="02040503050406030204" pitchFamily="18" charset="0"/>
                          </a:rPr>
                        </m:ctrlPr>
                      </m:dPr>
                      <m:e>
                        <m:r>
                          <a:rPr lang="en-US" altLang="zh-CN" sz="2800" i="1" kern="100">
                            <a:effectLst/>
                            <a:latin typeface="Cambria Math" panose="02040503050406030204" pitchFamily="18" charset="0"/>
                            <a:ea typeface="宋体" panose="02010600030101010101" pitchFamily="2" charset="-122"/>
                            <a:cs typeface="Times New Roman" panose="02020603050405020304" pitchFamily="18" charset="0"/>
                          </a:rPr>
                          <m:t>𝑛</m:t>
                        </m:r>
                        <m:func>
                          <m:funcPr>
                            <m:ctrlPr>
                              <a:rPr lang="zh-CN" altLang="zh-CN" sz="2800" i="1">
                                <a:effectLst/>
                                <a:latin typeface="Cambria Math" panose="02040503050406030204" pitchFamily="18" charset="0"/>
                                <a:ea typeface="Cambria Math" panose="02040503050406030204" pitchFamily="18" charset="0"/>
                              </a:rPr>
                            </m:ctrlPr>
                          </m:funcPr>
                          <m:fName>
                            <m:r>
                              <m:rPr>
                                <m:sty m:val="p"/>
                              </m:rPr>
                              <a:rPr lang="en-US" altLang="zh-CN" sz="2800" kern="100">
                                <a:effectLst/>
                                <a:latin typeface="Cambria Math" panose="02040503050406030204" pitchFamily="18" charset="0"/>
                                <a:ea typeface="宋体" panose="02010600030101010101" pitchFamily="2" charset="-122"/>
                                <a:cs typeface="Times New Roman" panose="02020603050405020304" pitchFamily="18" charset="0"/>
                              </a:rPr>
                              <m:t>log</m:t>
                            </m:r>
                          </m:fName>
                          <m:e>
                            <m:r>
                              <a:rPr lang="en-US" altLang="zh-CN" sz="2800" i="1" kern="100">
                                <a:effectLst/>
                                <a:latin typeface="Cambria Math" panose="02040503050406030204" pitchFamily="18" charset="0"/>
                                <a:ea typeface="宋体" panose="02010600030101010101" pitchFamily="2" charset="-122"/>
                                <a:cs typeface="Times New Roman" panose="02020603050405020304" pitchFamily="18" charset="0"/>
                              </a:rPr>
                              <m:t>𝑛</m:t>
                            </m:r>
                          </m:e>
                        </m:func>
                      </m:e>
                    </m:d>
                  </m:oMath>
                </a14:m>
                <a:r>
                  <a:rPr lang="zh-CN" altLang="zh-CN" sz="2800" dirty="0">
                    <a:effectLst/>
                  </a:rPr>
                  <a:t> </a:t>
                </a:r>
                <a:r>
                  <a:rPr lang="zh-CN" altLang="en-US" sz="2800" dirty="0">
                    <a:effectLst/>
                  </a:rPr>
                  <a:t>。</a:t>
                </a:r>
                <a:endParaRPr lang="en-US" altLang="zh-CN" sz="2800" dirty="0">
                  <a:effectLst/>
                </a:endParaRPr>
              </a:p>
              <a:p>
                <a:pPr>
                  <a:lnSpc>
                    <a:spcPct val="110000"/>
                  </a:lnSpc>
                </a:pPr>
                <a:r>
                  <a:rPr lang="zh-CN" altLang="en-US" sz="2800" b="1" dirty="0">
                    <a:latin typeface="Microsoft YaHei" panose="020B0503020204020204" pitchFamily="34" charset="-122"/>
                    <a:ea typeface="Microsoft YaHei" panose="020B0503020204020204" pitchFamily="34" charset="-122"/>
                  </a:rPr>
                  <a:t>空间复杂度</a:t>
                </a:r>
                <a:r>
                  <a:rPr lang="zh-CN" altLang="en-US" sz="2800" dirty="0">
                    <a:latin typeface="Microsoft YaHei" panose="020B0503020204020204" pitchFamily="34" charset="-122"/>
                    <a:ea typeface="Microsoft YaHei" panose="020B0503020204020204" pitchFamily="34" charset="-122"/>
                  </a:rPr>
                  <a:t>：算法的空间复杂度为 </a:t>
                </a:r>
                <a14:m>
                  <m:oMath xmlns:m="http://schemas.openxmlformats.org/officeDocument/2006/math">
                    <m:r>
                      <a:rPr lang="en-US" altLang="zh-CN" sz="2800" b="0" i="1" smtClean="0">
                        <a:latin typeface="Cambria Math" panose="02040503050406030204" pitchFamily="18" charset="0"/>
                        <a:ea typeface="Microsoft YaHei" panose="020B0503020204020204" pitchFamily="34" charset="-122"/>
                      </a:rPr>
                      <m:t>𝑂</m:t>
                    </m:r>
                    <m:d>
                      <m:dPr>
                        <m:ctrlPr>
                          <a:rPr lang="en-US" altLang="zh-CN" sz="2800" b="0" i="1" smtClean="0">
                            <a:latin typeface="Cambria Math" panose="02040503050406030204" pitchFamily="18" charset="0"/>
                            <a:ea typeface="Microsoft YaHei" panose="020B0503020204020204" pitchFamily="34" charset="-122"/>
                          </a:rPr>
                        </m:ctrlPr>
                      </m:dPr>
                      <m:e>
                        <m:r>
                          <a:rPr lang="en-US" altLang="zh-CN" sz="2800" b="0" i="1" smtClean="0">
                            <a:latin typeface="Cambria Math" panose="02040503050406030204" pitchFamily="18" charset="0"/>
                            <a:ea typeface="Microsoft YaHei" panose="020B0503020204020204" pitchFamily="34" charset="-122"/>
                          </a:rPr>
                          <m:t>𝑛</m:t>
                        </m:r>
                      </m:e>
                    </m:d>
                  </m:oMath>
                </a14:m>
                <a:r>
                  <a:rPr lang="zh-CN" altLang="en-US" sz="2800" dirty="0">
                    <a:latin typeface="Microsoft YaHei" panose="020B0503020204020204" pitchFamily="34" charset="-122"/>
                    <a:ea typeface="Microsoft YaHei" panose="020B0503020204020204" pitchFamily="34" charset="-122"/>
                  </a:rPr>
                  <a:t>。</a:t>
                </a:r>
                <a:endParaRPr lang="en-US" altLang="zh-CN" sz="2800" dirty="0">
                  <a:latin typeface="Microsoft YaHei" panose="020B0503020204020204" pitchFamily="34" charset="-122"/>
                  <a:ea typeface="Microsoft YaHei" panose="020B0503020204020204" pitchFamily="34" charset="-122"/>
                </a:endParaRPr>
              </a:p>
            </p:txBody>
          </p:sp>
        </mc:Choice>
        <mc:Fallback xmlns="">
          <p:sp>
            <p:nvSpPr>
              <p:cNvPr id="7" name="内容占位符 4">
                <a:extLst>
                  <a:ext uri="{FF2B5EF4-FFF2-40B4-BE49-F238E27FC236}">
                    <a16:creationId xmlns:a16="http://schemas.microsoft.com/office/drawing/2014/main" id="{C05352D3-88FE-2016-2987-7A3756A55FDD}"/>
                  </a:ext>
                </a:extLst>
              </p:cNvPr>
              <p:cNvSpPr>
                <a:spLocks noGrp="1" noRot="1" noChangeAspect="1" noMove="1" noResize="1" noEditPoints="1" noAdjustHandles="1" noChangeArrowheads="1" noChangeShapeType="1" noTextEdit="1"/>
              </p:cNvSpPr>
              <p:nvPr>
                <p:ph idx="11"/>
              </p:nvPr>
            </p:nvSpPr>
            <p:spPr>
              <a:xfrm>
                <a:off x="584225" y="1349560"/>
                <a:ext cx="11055325" cy="5057775"/>
              </a:xfrm>
              <a:blipFill>
                <a:blip r:embed="rId3"/>
                <a:stretch>
                  <a:fillRect l="-1148" t="-1003" r="-804"/>
                </a:stretch>
              </a:blipFill>
              <a:ln>
                <a:noFill/>
                <a:prstDash val="dash"/>
              </a:ln>
            </p:spPr>
            <p:txBody>
              <a:bodyPr/>
              <a:lstStyle/>
              <a:p>
                <a:r>
                  <a:rPr lang="zh-CN" altLang="en-US">
                    <a:noFill/>
                  </a:rPr>
                  <a:t> </a:t>
                </a:r>
              </a:p>
            </p:txBody>
          </p:sp>
        </mc:Fallback>
      </mc:AlternateContent>
    </p:spTree>
    <p:extLst>
      <p:ext uri="{BB962C8B-B14F-4D97-AF65-F5344CB8AC3E}">
        <p14:creationId xmlns:p14="http://schemas.microsoft.com/office/powerpoint/2010/main" val="2900922577"/>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10.10  </a:t>
            </a:r>
            <a:r>
              <a:rPr lang="zh-CN" altLang="en-US" dirty="0"/>
              <a:t>应用场景：考试录取中的成绩排序</a:t>
            </a:r>
          </a:p>
        </p:txBody>
      </p:sp>
      <p:sp>
        <p:nvSpPr>
          <p:cNvPr id="3" name="副标题 2"/>
          <p:cNvSpPr>
            <a:spLocks noGrp="1"/>
          </p:cNvSpPr>
          <p:nvPr>
            <p:ph type="subTitle" idx="1"/>
          </p:nvPr>
        </p:nvSpPr>
        <p:spPr/>
        <p:txBody>
          <a:bodyPr/>
          <a:lstStyle/>
          <a:p>
            <a:r>
              <a:rPr lang="en-US" altLang="zh-CN" dirty="0"/>
              <a:t>10.10  </a:t>
            </a:r>
            <a:r>
              <a:rPr lang="zh-CN" altLang="en-US"/>
              <a:t>应用场景：考试录取中的成绩排序</a:t>
            </a:r>
            <a:endParaRPr lang="zh-CN" altLang="en-US" dirty="0"/>
          </a:p>
        </p:txBody>
      </p:sp>
      <p:sp>
        <p:nvSpPr>
          <p:cNvPr id="4" name="文本占位符 3"/>
          <p:cNvSpPr>
            <a:spLocks noGrp="1"/>
          </p:cNvSpPr>
          <p:nvPr>
            <p:ph type="body" idx="10"/>
          </p:nvPr>
        </p:nvSpPr>
        <p:spPr/>
        <p:txBody>
          <a:bodyPr/>
          <a:lstStyle/>
          <a:p>
            <a:r>
              <a:rPr lang="zh-CN" altLang="en-US" dirty="0"/>
              <a:t>数据结构</a:t>
            </a:r>
          </a:p>
        </p:txBody>
      </p:sp>
      <p:sp>
        <p:nvSpPr>
          <p:cNvPr id="5" name="内容占位符 4"/>
          <p:cNvSpPr>
            <a:spLocks noGrp="1"/>
          </p:cNvSpPr>
          <p:nvPr>
            <p:ph idx="11"/>
          </p:nvPr>
        </p:nvSpPr>
        <p:spPr/>
        <p:txBody>
          <a:bodyPr>
            <a:normAutofit/>
          </a:bodyPr>
          <a:lstStyle/>
          <a:p>
            <a:pPr>
              <a:lnSpc>
                <a:spcPct val="110000"/>
              </a:lnSpc>
            </a:pPr>
            <a:r>
              <a:rPr lang="zh-CN" altLang="en-US" sz="2400" dirty="0"/>
              <a:t>在考试录取工作中，考试和录取按省份分别开展，各省考试人数从</a:t>
            </a:r>
            <a:r>
              <a:rPr lang="zh-CN" altLang="en-US" sz="2400" b="1" dirty="0">
                <a:solidFill>
                  <a:srgbClr val="C00000"/>
                </a:solidFill>
              </a:rPr>
              <a:t>几万到一百多万</a:t>
            </a:r>
            <a:r>
              <a:rPr lang="zh-CN" altLang="en-US" sz="2400" dirty="0"/>
              <a:t>不等，这样规模的录取工作需要计算机来处理，其中最核心的步骤就是将考生按考分进行排序，</a:t>
            </a:r>
            <a:r>
              <a:rPr lang="zh-CN" altLang="en-US" sz="2400" b="1" dirty="0">
                <a:solidFill>
                  <a:srgbClr val="C00000"/>
                </a:solidFill>
              </a:rPr>
              <a:t>排序的效率</a:t>
            </a:r>
            <a:r>
              <a:rPr lang="zh-CN" altLang="en-US" sz="2400" dirty="0"/>
              <a:t>会直接决定录取工作的处理时长。</a:t>
            </a:r>
          </a:p>
          <a:p>
            <a:pPr>
              <a:lnSpc>
                <a:spcPct val="110000"/>
              </a:lnSpc>
            </a:pPr>
            <a:r>
              <a:rPr lang="zh-CN" altLang="en-US" sz="2400" dirty="0"/>
              <a:t>在高考这个实际的例子中，由于考生众多，很容易出现</a:t>
            </a:r>
            <a:r>
              <a:rPr lang="zh-CN" altLang="en-US" sz="2400" b="1" dirty="0">
                <a:solidFill>
                  <a:srgbClr val="C00000"/>
                </a:solidFill>
              </a:rPr>
              <a:t>总分同分</a:t>
            </a:r>
            <a:r>
              <a:rPr lang="zh-CN" altLang="en-US" sz="2400" dirty="0"/>
              <a:t>的现象。为了决定在总分同分时的录取顺序，还需要制定更详细的比较规则。以浙江省为例，在录取时会依次按文化总分、语文数学总分、语文或数学单科成绩、外语成绩、选考科目单科成绩由高到低，以及志愿号由小到大决定录取顺序。</a:t>
            </a:r>
            <a:endParaRPr lang="en-US" altLang="zh-CN" sz="2400" dirty="0"/>
          </a:p>
          <a:p>
            <a:pPr>
              <a:lnSpc>
                <a:spcPct val="110000"/>
              </a:lnSpc>
            </a:pPr>
            <a:r>
              <a:rPr lang="zh-CN" altLang="en-US" sz="2400" dirty="0"/>
              <a:t>从排序的角度来讲，文化总分是排序的</a:t>
            </a:r>
            <a:r>
              <a:rPr lang="zh-CN" altLang="en-US" sz="2400" b="1" dirty="0">
                <a:solidFill>
                  <a:srgbClr val="C00000"/>
                </a:solidFill>
              </a:rPr>
              <a:t>主关键字</a:t>
            </a:r>
            <a:r>
              <a:rPr lang="zh-CN" altLang="en-US" sz="2400" dirty="0"/>
              <a:t>（第一关键字），语文数学总分是</a:t>
            </a:r>
            <a:r>
              <a:rPr lang="zh-CN" altLang="en-US" sz="2400" b="1" dirty="0">
                <a:solidFill>
                  <a:srgbClr val="C00000"/>
                </a:solidFill>
              </a:rPr>
              <a:t>次关键字</a:t>
            </a:r>
            <a:r>
              <a:rPr lang="zh-CN" altLang="en-US" sz="2400" dirty="0"/>
              <a:t>（第二关键字），语文单科成绩是</a:t>
            </a:r>
            <a:r>
              <a:rPr lang="zh-CN" altLang="en-US" sz="2400" b="1" dirty="0">
                <a:solidFill>
                  <a:srgbClr val="C00000"/>
                </a:solidFill>
              </a:rPr>
              <a:t>第三关键字</a:t>
            </a:r>
            <a:r>
              <a:rPr lang="zh-CN" altLang="en-US" sz="2400" dirty="0"/>
              <a:t>，依次类推。这些比较项目全部相同的考生为同位次，当然出现这种情况的可能性就非常小了。</a:t>
            </a:r>
          </a:p>
        </p:txBody>
      </p:sp>
    </p:spTree>
    <p:extLst>
      <p:ext uri="{BB962C8B-B14F-4D97-AF65-F5344CB8AC3E}">
        <p14:creationId xmlns:p14="http://schemas.microsoft.com/office/powerpoint/2010/main" val="19767496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D08729-7FE7-6C84-2747-BDC8B0D4F014}"/>
              </a:ext>
            </a:extLst>
          </p:cNvPr>
          <p:cNvSpPr>
            <a:spLocks noGrp="1"/>
          </p:cNvSpPr>
          <p:nvPr>
            <p:ph type="title"/>
          </p:nvPr>
        </p:nvSpPr>
        <p:spPr/>
        <p:txBody>
          <a:bodyPr/>
          <a:lstStyle/>
          <a:p>
            <a:r>
              <a:rPr lang="en-US" altLang="zh-CN" dirty="0"/>
              <a:t>*</a:t>
            </a:r>
            <a:r>
              <a:rPr lang="zh-CN" altLang="en-US" dirty="0"/>
              <a:t>希尔排序性能分析</a:t>
            </a:r>
          </a:p>
        </p:txBody>
      </p:sp>
      <p:sp>
        <p:nvSpPr>
          <p:cNvPr id="3" name="副标题 2">
            <a:extLst>
              <a:ext uri="{FF2B5EF4-FFF2-40B4-BE49-F238E27FC236}">
                <a16:creationId xmlns:a16="http://schemas.microsoft.com/office/drawing/2014/main" id="{714465A5-6ED6-6076-F559-5CA567FFB480}"/>
              </a:ext>
            </a:extLst>
          </p:cNvPr>
          <p:cNvSpPr>
            <a:spLocks noGrp="1"/>
          </p:cNvSpPr>
          <p:nvPr>
            <p:ph type="subTitle" idx="1"/>
          </p:nvPr>
        </p:nvSpPr>
        <p:spPr/>
        <p:txBody>
          <a:bodyPr/>
          <a:lstStyle/>
          <a:p>
            <a:r>
              <a:rPr lang="en-US" altLang="zh-CN" dirty="0"/>
              <a:t>10.2.3 </a:t>
            </a:r>
            <a:r>
              <a:rPr lang="zh-CN" altLang="en-US" dirty="0"/>
              <a:t>希尔排序</a:t>
            </a:r>
          </a:p>
        </p:txBody>
      </p:sp>
      <p:sp>
        <p:nvSpPr>
          <p:cNvPr id="4" name="文本占位符 3">
            <a:extLst>
              <a:ext uri="{FF2B5EF4-FFF2-40B4-BE49-F238E27FC236}">
                <a16:creationId xmlns:a16="http://schemas.microsoft.com/office/drawing/2014/main" id="{6E1FC02A-5813-F087-3A57-ADC3FE3E2E01}"/>
              </a:ext>
            </a:extLst>
          </p:cNvPr>
          <p:cNvSpPr>
            <a:spLocks noGrp="1"/>
          </p:cNvSpPr>
          <p:nvPr>
            <p:ph type="body" idx="10"/>
          </p:nvPr>
        </p:nvSpPr>
        <p:spPr/>
        <p:txBody>
          <a:bodyPr/>
          <a:lstStyle/>
          <a:p>
            <a:endParaRPr lang="zh-CN" altLang="en-US"/>
          </a:p>
        </p:txBody>
      </p:sp>
      <p:sp>
        <p:nvSpPr>
          <p:cNvPr id="5" name="内容占位符 4">
            <a:extLst>
              <a:ext uri="{FF2B5EF4-FFF2-40B4-BE49-F238E27FC236}">
                <a16:creationId xmlns:a16="http://schemas.microsoft.com/office/drawing/2014/main" id="{90961ED6-686E-B748-C9C0-9B3B217999DC}"/>
              </a:ext>
            </a:extLst>
          </p:cNvPr>
          <p:cNvSpPr>
            <a:spLocks noGrp="1"/>
          </p:cNvSpPr>
          <p:nvPr>
            <p:ph idx="11"/>
          </p:nvPr>
        </p:nvSpPr>
        <p:spPr/>
        <p:txBody>
          <a:bodyPr>
            <a:normAutofit/>
          </a:bodyPr>
          <a:lstStyle/>
          <a:p>
            <a:pPr marL="342900" indent="-342900">
              <a:lnSpc>
                <a:spcPct val="120000"/>
              </a:lnSpc>
              <a:spcBef>
                <a:spcPct val="0"/>
              </a:spcBef>
              <a:buFont typeface="Arial" panose="020B0604020202020204" pitchFamily="34" charset="0"/>
              <a:buChar char="•"/>
            </a:pPr>
            <a:endParaRPr lang="en-US" altLang="zh-CN" sz="2400" b="1" dirty="0"/>
          </a:p>
          <a:p>
            <a:pPr marL="342900" indent="-342900">
              <a:lnSpc>
                <a:spcPct val="120000"/>
              </a:lnSpc>
              <a:spcBef>
                <a:spcPct val="0"/>
              </a:spcBef>
              <a:buFont typeface="Arial" panose="020B0604020202020204" pitchFamily="34" charset="0"/>
              <a:buChar char="•"/>
            </a:pPr>
            <a:r>
              <a:rPr lang="zh-CN" altLang="en-US" sz="2400" b="1" dirty="0"/>
              <a:t>希尔排序的基本原理：</a:t>
            </a:r>
            <a:endParaRPr lang="en-US" altLang="zh-CN" sz="2400" b="1" dirty="0"/>
          </a:p>
          <a:p>
            <a:pPr marL="342900" indent="-342900">
              <a:lnSpc>
                <a:spcPct val="120000"/>
              </a:lnSpc>
              <a:spcBef>
                <a:spcPct val="0"/>
              </a:spcBef>
              <a:buFont typeface="Arial" panose="020B0604020202020204" pitchFamily="34" charset="0"/>
              <a:buChar char="•"/>
            </a:pPr>
            <a:endParaRPr lang="en-US" altLang="zh-CN" sz="2400" b="1" dirty="0"/>
          </a:p>
          <a:p>
            <a:pPr marL="342900" indent="-342900">
              <a:lnSpc>
                <a:spcPct val="120000"/>
              </a:lnSpc>
              <a:spcBef>
                <a:spcPct val="0"/>
              </a:spcBef>
              <a:buFont typeface="Arial" panose="020B0604020202020204" pitchFamily="34" charset="0"/>
              <a:buChar char="•"/>
            </a:pPr>
            <a:endParaRPr lang="en-US" altLang="zh-CN" sz="2400" b="1" dirty="0"/>
          </a:p>
          <a:p>
            <a:pPr marL="342900" indent="-342900">
              <a:lnSpc>
                <a:spcPct val="120000"/>
              </a:lnSpc>
              <a:spcBef>
                <a:spcPct val="0"/>
              </a:spcBef>
              <a:buFont typeface="Arial" panose="020B0604020202020204" pitchFamily="34" charset="0"/>
              <a:buChar char="•"/>
            </a:pPr>
            <a:endParaRPr lang="en-US" altLang="zh-CN" sz="2400" b="1" dirty="0"/>
          </a:p>
          <a:p>
            <a:pPr marL="342900" indent="-342900">
              <a:lnSpc>
                <a:spcPct val="120000"/>
              </a:lnSpc>
              <a:spcBef>
                <a:spcPct val="0"/>
              </a:spcBef>
              <a:buFont typeface="Arial" panose="020B0604020202020204" pitchFamily="34" charset="0"/>
              <a:buChar char="•"/>
            </a:pPr>
            <a:endParaRPr lang="en-US" altLang="zh-CN" sz="2400" b="1" dirty="0"/>
          </a:p>
          <a:p>
            <a:pPr marL="342900" indent="-342900">
              <a:lnSpc>
                <a:spcPct val="120000"/>
              </a:lnSpc>
              <a:spcBef>
                <a:spcPct val="0"/>
              </a:spcBef>
              <a:buFont typeface="Arial" panose="020B0604020202020204" pitchFamily="34" charset="0"/>
              <a:buChar char="•"/>
            </a:pPr>
            <a:endParaRPr lang="en-US" altLang="zh-CN" sz="2400" b="1" dirty="0"/>
          </a:p>
          <a:p>
            <a:pPr marL="342900" indent="-342900">
              <a:lnSpc>
                <a:spcPct val="120000"/>
              </a:lnSpc>
              <a:spcBef>
                <a:spcPct val="0"/>
              </a:spcBef>
              <a:buFont typeface="Arial" panose="020B0604020202020204" pitchFamily="34" charset="0"/>
              <a:buChar char="•"/>
            </a:pPr>
            <a:r>
              <a:rPr lang="zh-CN" altLang="en-US" sz="2400" b="1" dirty="0"/>
              <a:t>原理证明所需的基本性质（</a:t>
            </a:r>
            <a:r>
              <a:rPr lang="zh-CN" altLang="en-US" sz="2400" b="1" dirty="0">
                <a:solidFill>
                  <a:schemeClr val="bg1">
                    <a:lumMod val="65000"/>
                  </a:schemeClr>
                </a:solidFill>
              </a:rPr>
              <a:t>一道有关序列的趣题！</a:t>
            </a:r>
            <a:r>
              <a:rPr lang="zh-CN" altLang="en-US" sz="2400" b="1" dirty="0"/>
              <a:t>）：</a:t>
            </a:r>
            <a:endParaRPr lang="en-US" altLang="zh-CN" sz="2400" b="1" dirty="0"/>
          </a:p>
          <a:p>
            <a:pPr>
              <a:lnSpc>
                <a:spcPct val="120000"/>
              </a:lnSpc>
              <a:spcBef>
                <a:spcPct val="0"/>
              </a:spcBef>
            </a:pPr>
            <a:endParaRPr lang="zh-CN" altLang="en-US" sz="2400" b="1" dirty="0"/>
          </a:p>
          <a:p>
            <a:pPr lvl="1">
              <a:lnSpc>
                <a:spcPct val="120000"/>
              </a:lnSpc>
              <a:spcBef>
                <a:spcPct val="0"/>
              </a:spcBef>
            </a:pPr>
            <a:endParaRPr lang="en-US" altLang="zh-CN" sz="2400" dirty="0"/>
          </a:p>
          <a:p>
            <a:pPr lvl="1">
              <a:lnSpc>
                <a:spcPct val="120000"/>
              </a:lnSpc>
              <a:spcBef>
                <a:spcPct val="0"/>
              </a:spcBef>
            </a:pPr>
            <a:endParaRPr lang="en-US" altLang="zh-CN" sz="2400" dirty="0"/>
          </a:p>
          <a:p>
            <a:pPr lvl="1">
              <a:lnSpc>
                <a:spcPct val="120000"/>
              </a:lnSpc>
              <a:spcBef>
                <a:spcPct val="0"/>
              </a:spcBef>
            </a:pPr>
            <a:endParaRPr lang="zh-CN" altLang="en-US" sz="2400" dirty="0"/>
          </a:p>
          <a:p>
            <a:pPr>
              <a:lnSpc>
                <a:spcPct val="120000"/>
              </a:lnSpc>
              <a:spcBef>
                <a:spcPct val="0"/>
              </a:spcBef>
            </a:pPr>
            <a:endParaRPr lang="en-US" altLang="zh-CN" sz="2400" b="1" dirty="0"/>
          </a:p>
          <a:p>
            <a:pPr>
              <a:lnSpc>
                <a:spcPct val="120000"/>
              </a:lnSpc>
              <a:spcBef>
                <a:spcPct val="0"/>
              </a:spcBef>
            </a:pPr>
            <a:endParaRPr lang="en-US" altLang="zh-CN" sz="2400" b="1" dirty="0"/>
          </a:p>
          <a:p>
            <a:pPr>
              <a:lnSpc>
                <a:spcPct val="120000"/>
              </a:lnSpc>
              <a:spcBef>
                <a:spcPct val="0"/>
              </a:spcBef>
            </a:pPr>
            <a:endParaRPr lang="en-US" altLang="zh-CN" sz="2400" b="1" dirty="0"/>
          </a:p>
        </p:txBody>
      </p:sp>
      <mc:AlternateContent xmlns:mc="http://schemas.openxmlformats.org/markup-compatibility/2006" xmlns:a14="http://schemas.microsoft.com/office/drawing/2010/main">
        <mc:Choice Requires="a14">
          <p:sp>
            <p:nvSpPr>
              <p:cNvPr id="11" name="任意多边形: 形状 10">
                <a:extLst>
                  <a:ext uri="{FF2B5EF4-FFF2-40B4-BE49-F238E27FC236}">
                    <a16:creationId xmlns:a16="http://schemas.microsoft.com/office/drawing/2014/main" id="{1E275C47-AB59-479C-A939-6C0F2166B587}"/>
                  </a:ext>
                </a:extLst>
              </p:cNvPr>
              <p:cNvSpPr/>
              <p:nvPr/>
            </p:nvSpPr>
            <p:spPr>
              <a:xfrm>
                <a:off x="4270246" y="1193999"/>
                <a:ext cx="5957670" cy="1903440"/>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r>
                  <a:rPr lang="zh-CN" altLang="en-US" sz="2000" dirty="0">
                    <a:latin typeface="微软雅黑" panose="020B0503020204020204" pitchFamily="34" charset="-122"/>
                    <a:ea typeface="微软雅黑" panose="020B0503020204020204" pitchFamily="34" charset="-122"/>
                  </a:rPr>
                  <a:t>对数组</a:t>
                </a:r>
                <a14:m>
                  <m:oMath xmlns:m="http://schemas.openxmlformats.org/officeDocument/2006/math">
                    <m:r>
                      <a:rPr lang="en-US" altLang="zh-CN" sz="2000" i="1">
                        <a:latin typeface="Cambria Math" panose="02040503050406030204" pitchFamily="18" charset="0"/>
                      </a:rPr>
                      <m:t>𝑎</m:t>
                    </m:r>
                    <m:r>
                      <a:rPr lang="en-US" altLang="zh-CN" sz="2000" i="1">
                        <a:latin typeface="Cambria Math" panose="02040503050406030204" pitchFamily="18" charset="0"/>
                      </a:rPr>
                      <m:t>[1,…,</m:t>
                    </m:r>
                    <m:r>
                      <a:rPr lang="en-US" altLang="zh-CN" sz="2000" i="1">
                        <a:latin typeface="Cambria Math" panose="02040503050406030204" pitchFamily="18" charset="0"/>
                      </a:rPr>
                      <m:t>𝑛</m:t>
                    </m:r>
                    <m:r>
                      <a:rPr lang="en-US" altLang="zh-CN" sz="2000" i="1">
                        <a:latin typeface="Cambria Math" panose="02040503050406030204" pitchFamily="18" charset="0"/>
                      </a:rPr>
                      <m:t>]</m:t>
                    </m:r>
                    <m:r>
                      <a:rPr lang="zh-CN" altLang="en-US" sz="2000" b="1" i="0">
                        <a:latin typeface="Cambria Math" panose="02040503050406030204" pitchFamily="18" charset="0"/>
                      </a:rPr>
                      <m:t>希尔</m:t>
                    </m:r>
                  </m:oMath>
                </a14:m>
                <a:r>
                  <a:rPr lang="zh-CN" altLang="en-US" sz="2000" dirty="0">
                    <a:latin typeface="微软雅黑" panose="020B0503020204020204" pitchFamily="34" charset="-122"/>
                    <a:ea typeface="微软雅黑" panose="020B0503020204020204" pitchFamily="34" charset="-122"/>
                  </a:rPr>
                  <a:t>排序：</a:t>
                </a:r>
                <a:endParaRPr lang="en-US" altLang="zh-CN" sz="2000" dirty="0">
                  <a:latin typeface="微软雅黑" panose="020B0503020204020204" pitchFamily="34" charset="-122"/>
                  <a:ea typeface="微软雅黑" panose="020B0503020204020204" pitchFamily="34" charset="-122"/>
                </a:endParaRPr>
              </a:p>
              <a:p>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1</a:t>
                </a:r>
                <a:r>
                  <a:rPr lang="zh-CN" altLang="en-US" sz="2000" dirty="0">
                    <a:latin typeface="微软雅黑" panose="020B0503020204020204" pitchFamily="34" charset="-122"/>
                    <a:ea typeface="微软雅黑" panose="020B0503020204020204" pitchFamily="34" charset="-122"/>
                  </a:rPr>
                  <a:t>）先用较大的间距</a:t>
                </a:r>
                <a:r>
                  <a:rPr lang="en-US" altLang="zh-CN" sz="2000" dirty="0">
                    <a:latin typeface="微软雅黑" panose="020B0503020204020204" pitchFamily="34" charset="-122"/>
                    <a:ea typeface="微软雅黑" panose="020B0503020204020204" pitchFamily="34" charset="-122"/>
                  </a:rPr>
                  <a:t>(increment) </a:t>
                </a:r>
                <a14:m>
                  <m:oMath xmlns:m="http://schemas.openxmlformats.org/officeDocument/2006/math">
                    <m:r>
                      <a:rPr lang="en-US" altLang="zh-CN" sz="2000" i="1">
                        <a:latin typeface="Cambria Math" panose="02040503050406030204" pitchFamily="18" charset="0"/>
                      </a:rPr>
                      <m:t>h</m:t>
                    </m:r>
                    <m:r>
                      <a:rPr lang="en-US" altLang="zh-CN" sz="2000" i="1">
                        <a:latin typeface="Cambria Math" panose="02040503050406030204" pitchFamily="18" charset="0"/>
                      </a:rPr>
                      <m:t> </m:t>
                    </m:r>
                    <m:r>
                      <a:rPr lang="zh-CN" altLang="en-US" sz="2000" i="1">
                        <a:latin typeface="Cambria Math" panose="02040503050406030204" pitchFamily="18" charset="0"/>
                      </a:rPr>
                      <m:t>插入</m:t>
                    </m:r>
                  </m:oMath>
                </a14:m>
                <a:r>
                  <a:rPr lang="zh-CN" altLang="en-US" sz="2000" dirty="0">
                    <a:latin typeface="微软雅黑" panose="020B0503020204020204" pitchFamily="34" charset="-122"/>
                    <a:ea typeface="微软雅黑" panose="020B0503020204020204" pitchFamily="34" charset="-122"/>
                  </a:rPr>
                  <a:t>排序，使</a:t>
                </a:r>
                <a:endParaRPr lang="en-US" altLang="zh-CN" sz="2000" dirty="0">
                  <a:latin typeface="微软雅黑" panose="020B0503020204020204" pitchFamily="34" charset="-122"/>
                  <a:ea typeface="微软雅黑" panose="020B0503020204020204" pitchFamily="34" charset="-122"/>
                </a:endParaRPr>
              </a:p>
              <a:p>
                <a:r>
                  <a:rPr lang="zh-CN" altLang="en-US" sz="20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2000">
                        <a:latin typeface="Cambria Math" panose="02040503050406030204" pitchFamily="18" charset="0"/>
                      </a:rPr>
                      <m:t>        </m:t>
                    </m:r>
                    <m:r>
                      <a:rPr lang="en-US" altLang="zh-CN" sz="2000" b="0" i="0" smtClean="0">
                        <a:latin typeface="Cambria Math" panose="02040503050406030204" pitchFamily="18" charset="0"/>
                      </a:rPr>
                      <m:t>       </m:t>
                    </m:r>
                    <m:r>
                      <a:rPr lang="en-US" altLang="zh-CN" sz="2000" i="1" smtClean="0">
                        <a:solidFill>
                          <a:srgbClr val="FFFF00"/>
                        </a:solidFill>
                        <a:latin typeface="Cambria Math" panose="02040503050406030204" pitchFamily="18" charset="0"/>
                      </a:rPr>
                      <m:t>∀</m:t>
                    </m:r>
                    <m:r>
                      <a:rPr lang="en-US" altLang="zh-CN" sz="2000" i="1" smtClean="0">
                        <a:solidFill>
                          <a:srgbClr val="FFFF00"/>
                        </a:solidFill>
                        <a:latin typeface="Cambria Math" panose="02040503050406030204" pitchFamily="18" charset="0"/>
                      </a:rPr>
                      <m:t>𝑖</m:t>
                    </m:r>
                    <m:r>
                      <a:rPr lang="en-US" altLang="zh-CN" sz="2000" i="1" smtClean="0">
                        <a:solidFill>
                          <a:srgbClr val="FFFF00"/>
                        </a:solidFill>
                        <a:latin typeface="Cambria Math" panose="02040503050406030204" pitchFamily="18" charset="0"/>
                      </a:rPr>
                      <m:t>∈</m:t>
                    </m:r>
                    <m:d>
                      <m:dPr>
                        <m:begChr m:val="["/>
                        <m:endChr m:val="]"/>
                        <m:ctrlPr>
                          <a:rPr lang="en-US" altLang="zh-CN" sz="2000" i="1">
                            <a:solidFill>
                              <a:srgbClr val="FFFF00"/>
                            </a:solidFill>
                            <a:latin typeface="Cambria Math" panose="02040503050406030204" pitchFamily="18" charset="0"/>
                          </a:rPr>
                        </m:ctrlPr>
                      </m:dPr>
                      <m:e>
                        <m:r>
                          <a:rPr lang="en-US" altLang="zh-CN" sz="2000" i="1">
                            <a:solidFill>
                              <a:srgbClr val="FFFF00"/>
                            </a:solidFill>
                            <a:latin typeface="Cambria Math" panose="02040503050406030204" pitchFamily="18" charset="0"/>
                          </a:rPr>
                          <m:t>1,</m:t>
                        </m:r>
                        <m:r>
                          <a:rPr lang="en-US" altLang="zh-CN" sz="2000" i="1">
                            <a:solidFill>
                              <a:srgbClr val="FFFF00"/>
                            </a:solidFill>
                            <a:latin typeface="Cambria Math" panose="02040503050406030204" pitchFamily="18" charset="0"/>
                          </a:rPr>
                          <m:t>𝑛</m:t>
                        </m:r>
                        <m:r>
                          <a:rPr lang="en-US" altLang="zh-CN" sz="2000" i="1">
                            <a:solidFill>
                              <a:srgbClr val="FFFF00"/>
                            </a:solidFill>
                            <a:latin typeface="Cambria Math" panose="02040503050406030204" pitchFamily="18" charset="0"/>
                          </a:rPr>
                          <m:t>−</m:t>
                        </m:r>
                        <m:r>
                          <a:rPr lang="en-US" altLang="zh-CN" sz="2000" i="1">
                            <a:solidFill>
                              <a:srgbClr val="FFFF00"/>
                            </a:solidFill>
                            <a:latin typeface="Cambria Math" panose="02040503050406030204" pitchFamily="18" charset="0"/>
                          </a:rPr>
                          <m:t>h</m:t>
                        </m:r>
                      </m:e>
                    </m:d>
                    <m:r>
                      <a:rPr lang="en-US" altLang="zh-CN" sz="2000" i="1">
                        <a:solidFill>
                          <a:srgbClr val="FFFF00"/>
                        </a:solidFill>
                        <a:latin typeface="Cambria Math" panose="02040503050406030204" pitchFamily="18" charset="0"/>
                      </a:rPr>
                      <m:t>:</m:t>
                    </m:r>
                    <m:r>
                      <a:rPr lang="en-US" altLang="zh-CN" sz="2000" i="1">
                        <a:solidFill>
                          <a:srgbClr val="FFFF00"/>
                        </a:solidFill>
                        <a:latin typeface="Cambria Math" panose="02040503050406030204" pitchFamily="18" charset="0"/>
                      </a:rPr>
                      <m:t>𝑎</m:t>
                    </m:r>
                    <m:d>
                      <m:dPr>
                        <m:begChr m:val="["/>
                        <m:endChr m:val="]"/>
                        <m:ctrlPr>
                          <a:rPr lang="en-US" altLang="zh-CN" sz="2000" i="1">
                            <a:solidFill>
                              <a:srgbClr val="FFFF00"/>
                            </a:solidFill>
                            <a:latin typeface="Cambria Math" panose="02040503050406030204" pitchFamily="18" charset="0"/>
                          </a:rPr>
                        </m:ctrlPr>
                      </m:dPr>
                      <m:e>
                        <m:r>
                          <a:rPr lang="en-US" altLang="zh-CN" sz="2000" i="1">
                            <a:solidFill>
                              <a:srgbClr val="FFFF00"/>
                            </a:solidFill>
                            <a:latin typeface="Cambria Math" panose="02040503050406030204" pitchFamily="18" charset="0"/>
                          </a:rPr>
                          <m:t>𝑖</m:t>
                        </m:r>
                      </m:e>
                    </m:d>
                    <m:r>
                      <a:rPr lang="en-US" altLang="zh-CN" sz="2000" i="1">
                        <a:solidFill>
                          <a:srgbClr val="FFFF00"/>
                        </a:solidFill>
                        <a:latin typeface="Cambria Math" panose="02040503050406030204" pitchFamily="18" charset="0"/>
                      </a:rPr>
                      <m:t>&lt;</m:t>
                    </m:r>
                    <m:r>
                      <a:rPr lang="en-US" altLang="zh-CN" sz="2000" i="1">
                        <a:solidFill>
                          <a:srgbClr val="FFFF00"/>
                        </a:solidFill>
                        <a:latin typeface="Cambria Math" panose="02040503050406030204" pitchFamily="18" charset="0"/>
                      </a:rPr>
                      <m:t>𝑎</m:t>
                    </m:r>
                    <m:r>
                      <a:rPr lang="en-US" altLang="zh-CN" sz="2000" i="1">
                        <a:solidFill>
                          <a:srgbClr val="FFFF00"/>
                        </a:solidFill>
                        <a:latin typeface="Cambria Math" panose="02040503050406030204" pitchFamily="18" charset="0"/>
                      </a:rPr>
                      <m:t>[</m:t>
                    </m:r>
                    <m:r>
                      <a:rPr lang="en-US" altLang="zh-CN" sz="2000" i="1">
                        <a:solidFill>
                          <a:srgbClr val="FFFF00"/>
                        </a:solidFill>
                        <a:latin typeface="Cambria Math" panose="02040503050406030204" pitchFamily="18" charset="0"/>
                      </a:rPr>
                      <m:t>𝑖</m:t>
                    </m:r>
                    <m:r>
                      <a:rPr lang="en-US" altLang="zh-CN" sz="2000" i="1">
                        <a:solidFill>
                          <a:srgbClr val="FFFF00"/>
                        </a:solidFill>
                        <a:latin typeface="Cambria Math" panose="02040503050406030204" pitchFamily="18" charset="0"/>
                      </a:rPr>
                      <m:t>+</m:t>
                    </m:r>
                    <m:r>
                      <a:rPr lang="en-US" altLang="zh-CN" sz="2000" i="1">
                        <a:solidFill>
                          <a:srgbClr val="FFFF00"/>
                        </a:solidFill>
                        <a:latin typeface="Cambria Math" panose="02040503050406030204" pitchFamily="18" charset="0"/>
                      </a:rPr>
                      <m:t>h</m:t>
                    </m:r>
                    <m:r>
                      <a:rPr lang="en-US" altLang="zh-CN" sz="2000" i="1">
                        <a:solidFill>
                          <a:srgbClr val="FFFF00"/>
                        </a:solidFill>
                        <a:latin typeface="Cambria Math" panose="02040503050406030204" pitchFamily="18" charset="0"/>
                      </a:rPr>
                      <m:t>]</m:t>
                    </m:r>
                  </m:oMath>
                </a14:m>
                <a:r>
                  <a:rPr lang="zh-CN" altLang="en-US" sz="2000" dirty="0">
                    <a:latin typeface="微软雅黑" panose="020B0503020204020204" pitchFamily="34" charset="-122"/>
                    <a:ea typeface="微软雅黑" panose="020B0503020204020204" pitchFamily="34" charset="-122"/>
                  </a:rPr>
                  <a:t>；</a:t>
                </a:r>
                <a:endParaRPr lang="en-US" altLang="zh-CN" sz="2000" dirty="0">
                  <a:latin typeface="微软雅黑" panose="020B0503020204020204" pitchFamily="34" charset="-122"/>
                  <a:ea typeface="微软雅黑" panose="020B0503020204020204" pitchFamily="34" charset="-122"/>
                </a:endParaRPr>
              </a:p>
              <a:p>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2</a:t>
                </a:r>
                <a:r>
                  <a:rPr lang="zh-CN" altLang="en-US" sz="2000" dirty="0">
                    <a:latin typeface="微软雅黑" panose="020B0503020204020204" pitchFamily="34" charset="-122"/>
                    <a:ea typeface="微软雅黑" panose="020B0503020204020204" pitchFamily="34" charset="-122"/>
                  </a:rPr>
                  <a:t>）再用较小的间距</a:t>
                </a:r>
                <a14:m>
                  <m:oMath xmlns:m="http://schemas.openxmlformats.org/officeDocument/2006/math">
                    <m:r>
                      <a:rPr lang="en-US" altLang="zh-CN" sz="2000">
                        <a:latin typeface="Cambria Math" panose="02040503050406030204" pitchFamily="18" charset="0"/>
                      </a:rPr>
                      <m:t> </m:t>
                    </m:r>
                    <m:r>
                      <a:rPr lang="en-US" altLang="zh-CN" sz="2000" i="1">
                        <a:latin typeface="Cambria Math" panose="02040503050406030204" pitchFamily="18" charset="0"/>
                      </a:rPr>
                      <m:t>𝑙</m:t>
                    </m:r>
                    <m:r>
                      <a:rPr lang="en-US" altLang="zh-CN" sz="2000" i="1">
                        <a:latin typeface="Cambria Math" panose="02040503050406030204" pitchFamily="18" charset="0"/>
                      </a:rPr>
                      <m:t> </m:t>
                    </m:r>
                    <m:r>
                      <a:rPr lang="zh-CN" altLang="en-US" sz="2000" i="1">
                        <a:latin typeface="Cambria Math" panose="02040503050406030204" pitchFamily="18" charset="0"/>
                      </a:rPr>
                      <m:t>插入</m:t>
                    </m:r>
                  </m:oMath>
                </a14:m>
                <a:r>
                  <a:rPr lang="zh-CN" altLang="en-US" sz="2000" dirty="0">
                    <a:latin typeface="微软雅黑" panose="020B0503020204020204" pitchFamily="34" charset="-122"/>
                    <a:ea typeface="微软雅黑" panose="020B0503020204020204" pitchFamily="34" charset="-122"/>
                  </a:rPr>
                  <a:t>排序 </a:t>
                </a:r>
                <a14:m>
                  <m:oMath xmlns:m="http://schemas.openxmlformats.org/officeDocument/2006/math">
                    <m:r>
                      <a:rPr lang="en-US" altLang="zh-CN" sz="2000" b="0" i="0" smtClean="0">
                        <a:latin typeface="Cambria Math" panose="02040503050406030204" pitchFamily="18" charset="0"/>
                      </a:rPr>
                      <m:t>(</m:t>
                    </m:r>
                    <m:r>
                      <a:rPr lang="en-US" altLang="zh-CN" sz="2000" b="0" i="1" smtClean="0">
                        <a:latin typeface="Cambria Math" panose="02040503050406030204" pitchFamily="18" charset="0"/>
                      </a:rPr>
                      <m:t>𝑙</m:t>
                    </m:r>
                    <m:r>
                      <a:rPr lang="en-US" altLang="zh-CN" sz="2000" b="0" i="1" smtClean="0">
                        <a:latin typeface="Cambria Math" panose="02040503050406030204" pitchFamily="18" charset="0"/>
                      </a:rPr>
                      <m:t>&lt;</m:t>
                    </m:r>
                    <m:r>
                      <a:rPr lang="en-US" altLang="zh-CN" sz="2000" b="0" i="1" smtClean="0">
                        <a:latin typeface="Cambria Math" panose="02040503050406030204" pitchFamily="18" charset="0"/>
                      </a:rPr>
                      <m:t>h</m:t>
                    </m:r>
                    <m:r>
                      <a:rPr lang="en-US" altLang="zh-CN" sz="2000" b="0" i="1" smtClean="0">
                        <a:latin typeface="Cambria Math" panose="02040503050406030204" pitchFamily="18" charset="0"/>
                      </a:rPr>
                      <m:t>)</m:t>
                    </m:r>
                  </m:oMath>
                </a14:m>
                <a:r>
                  <a:rPr lang="en-US" altLang="zh-CN" sz="2000" i="1" dirty="0">
                    <a:latin typeface="Cambria Math" panose="02040503050406030204" pitchFamily="18" charset="0"/>
                  </a:rPr>
                  <a:t>,</a:t>
                </a:r>
                <a:r>
                  <a:rPr lang="en-US" altLang="zh-CN" sz="2000" dirty="0">
                    <a:latin typeface="Cambria Math" panose="02040503050406030204" pitchFamily="18" charset="0"/>
                  </a:rPr>
                  <a:t> </a:t>
                </a:r>
                <a:r>
                  <a:rPr lang="zh-CN" altLang="en-US" sz="2000" dirty="0">
                    <a:latin typeface="微软雅黑" panose="020B0503020204020204" pitchFamily="34" charset="-122"/>
                    <a:ea typeface="微软雅黑" panose="020B0503020204020204" pitchFamily="34" charset="-122"/>
                  </a:rPr>
                  <a:t>同样可得</a:t>
                </a:r>
                <a:endParaRPr lang="en-US" altLang="zh-CN" sz="2000" i="1" dirty="0">
                  <a:latin typeface="微软雅黑" panose="020B0503020204020204" pitchFamily="34" charset="-122"/>
                  <a:ea typeface="微软雅黑" panose="020B0503020204020204" pitchFamily="34" charset="-122"/>
                </a:endParaRPr>
              </a:p>
              <a:p>
                <a:pPr/>
                <a14:m>
                  <m:oMathPara xmlns:m="http://schemas.openxmlformats.org/officeDocument/2006/math">
                    <m:oMathParaPr>
                      <m:jc m:val="centerGroup"/>
                    </m:oMathParaPr>
                    <m:oMath xmlns:m="http://schemas.openxmlformats.org/officeDocument/2006/math">
                      <m:r>
                        <a:rPr lang="en-US" altLang="zh-CN" sz="2000" i="1" smtClean="0">
                          <a:solidFill>
                            <a:srgbClr val="FFFF00"/>
                          </a:solidFill>
                          <a:latin typeface="Cambria Math" panose="02040503050406030204" pitchFamily="18" charset="0"/>
                        </a:rPr>
                        <m:t>∀</m:t>
                      </m:r>
                      <m:r>
                        <a:rPr lang="en-US" altLang="zh-CN" sz="2000" i="1" smtClean="0">
                          <a:solidFill>
                            <a:srgbClr val="FFFF00"/>
                          </a:solidFill>
                          <a:latin typeface="Cambria Math" panose="02040503050406030204" pitchFamily="18" charset="0"/>
                        </a:rPr>
                        <m:t>𝑗</m:t>
                      </m:r>
                      <m:r>
                        <a:rPr lang="en-US" altLang="zh-CN" sz="2000" i="1">
                          <a:solidFill>
                            <a:srgbClr val="FFFF00"/>
                          </a:solidFill>
                          <a:latin typeface="Cambria Math" panose="02040503050406030204" pitchFamily="18" charset="0"/>
                        </a:rPr>
                        <m:t>∈</m:t>
                      </m:r>
                      <m:d>
                        <m:dPr>
                          <m:begChr m:val="["/>
                          <m:endChr m:val="]"/>
                          <m:ctrlPr>
                            <a:rPr lang="en-US" altLang="zh-CN" sz="2000" i="1">
                              <a:solidFill>
                                <a:srgbClr val="FFFF00"/>
                              </a:solidFill>
                              <a:latin typeface="Cambria Math" panose="02040503050406030204" pitchFamily="18" charset="0"/>
                            </a:rPr>
                          </m:ctrlPr>
                        </m:dPr>
                        <m:e>
                          <m:r>
                            <a:rPr lang="en-US" altLang="zh-CN" sz="2000" i="1">
                              <a:solidFill>
                                <a:srgbClr val="FFFF00"/>
                              </a:solidFill>
                              <a:latin typeface="Cambria Math" panose="02040503050406030204" pitchFamily="18" charset="0"/>
                            </a:rPr>
                            <m:t>1,</m:t>
                          </m:r>
                          <m:r>
                            <a:rPr lang="en-US" altLang="zh-CN" sz="2000" i="1">
                              <a:solidFill>
                                <a:srgbClr val="FFFF00"/>
                              </a:solidFill>
                              <a:latin typeface="Cambria Math" panose="02040503050406030204" pitchFamily="18" charset="0"/>
                            </a:rPr>
                            <m:t>𝑛</m:t>
                          </m:r>
                          <m:r>
                            <a:rPr lang="en-US" altLang="zh-CN" sz="2000" i="1">
                              <a:solidFill>
                                <a:srgbClr val="FFFF00"/>
                              </a:solidFill>
                              <a:latin typeface="Cambria Math" panose="02040503050406030204" pitchFamily="18" charset="0"/>
                            </a:rPr>
                            <m:t>−</m:t>
                          </m:r>
                          <m:r>
                            <a:rPr lang="en-US" altLang="zh-CN" sz="2000" i="1">
                              <a:solidFill>
                                <a:srgbClr val="FFFF00"/>
                              </a:solidFill>
                              <a:latin typeface="Cambria Math" panose="02040503050406030204" pitchFamily="18" charset="0"/>
                            </a:rPr>
                            <m:t>𝑙</m:t>
                          </m:r>
                        </m:e>
                      </m:d>
                      <m:r>
                        <a:rPr lang="en-US" altLang="zh-CN" sz="2000" i="1">
                          <a:solidFill>
                            <a:srgbClr val="FFFF00"/>
                          </a:solidFill>
                          <a:latin typeface="Cambria Math" panose="02040503050406030204" pitchFamily="18" charset="0"/>
                        </a:rPr>
                        <m:t>:</m:t>
                      </m:r>
                      <m:r>
                        <a:rPr lang="en-US" altLang="zh-CN" sz="2000" i="1">
                          <a:solidFill>
                            <a:srgbClr val="FFFF00"/>
                          </a:solidFill>
                          <a:latin typeface="Cambria Math" panose="02040503050406030204" pitchFamily="18" charset="0"/>
                        </a:rPr>
                        <m:t>𝑎</m:t>
                      </m:r>
                      <m:d>
                        <m:dPr>
                          <m:begChr m:val="["/>
                          <m:endChr m:val="]"/>
                          <m:ctrlPr>
                            <a:rPr lang="en-US" altLang="zh-CN" sz="2000" i="1">
                              <a:solidFill>
                                <a:srgbClr val="FFFF00"/>
                              </a:solidFill>
                              <a:latin typeface="Cambria Math" panose="02040503050406030204" pitchFamily="18" charset="0"/>
                            </a:rPr>
                          </m:ctrlPr>
                        </m:dPr>
                        <m:e>
                          <m:r>
                            <a:rPr lang="en-US" altLang="zh-CN" sz="2000" i="1">
                              <a:solidFill>
                                <a:srgbClr val="FFFF00"/>
                              </a:solidFill>
                              <a:latin typeface="Cambria Math" panose="02040503050406030204" pitchFamily="18" charset="0"/>
                            </a:rPr>
                            <m:t>𝑗</m:t>
                          </m:r>
                        </m:e>
                      </m:d>
                      <m:r>
                        <a:rPr lang="en-US" altLang="zh-CN" sz="2000" i="1">
                          <a:solidFill>
                            <a:srgbClr val="FFFF00"/>
                          </a:solidFill>
                          <a:latin typeface="Cambria Math" panose="02040503050406030204" pitchFamily="18" charset="0"/>
                        </a:rPr>
                        <m:t>&lt;</m:t>
                      </m:r>
                      <m:r>
                        <a:rPr lang="en-US" altLang="zh-CN" sz="2000" i="1">
                          <a:solidFill>
                            <a:srgbClr val="FFFF00"/>
                          </a:solidFill>
                          <a:latin typeface="Cambria Math" panose="02040503050406030204" pitchFamily="18" charset="0"/>
                        </a:rPr>
                        <m:t>𝑎</m:t>
                      </m:r>
                      <m:r>
                        <a:rPr lang="en-US" altLang="zh-CN" sz="2000" i="1">
                          <a:solidFill>
                            <a:srgbClr val="FFFF00"/>
                          </a:solidFill>
                          <a:latin typeface="Cambria Math" panose="02040503050406030204" pitchFamily="18" charset="0"/>
                        </a:rPr>
                        <m:t>[</m:t>
                      </m:r>
                      <m:r>
                        <a:rPr lang="en-US" altLang="zh-CN" sz="2000" i="1">
                          <a:solidFill>
                            <a:srgbClr val="FFFF00"/>
                          </a:solidFill>
                          <a:latin typeface="Cambria Math" panose="02040503050406030204" pitchFamily="18" charset="0"/>
                        </a:rPr>
                        <m:t>𝑗</m:t>
                      </m:r>
                      <m:r>
                        <a:rPr lang="en-US" altLang="zh-CN" sz="2000" i="1">
                          <a:solidFill>
                            <a:srgbClr val="FFFF00"/>
                          </a:solidFill>
                          <a:latin typeface="Cambria Math" panose="02040503050406030204" pitchFamily="18" charset="0"/>
                        </a:rPr>
                        <m:t>+</m:t>
                      </m:r>
                      <m:r>
                        <a:rPr lang="en-US" altLang="zh-CN" sz="2000" i="1">
                          <a:solidFill>
                            <a:srgbClr val="FFFF00"/>
                          </a:solidFill>
                          <a:latin typeface="Cambria Math" panose="02040503050406030204" pitchFamily="18" charset="0"/>
                        </a:rPr>
                        <m:t>𝑙</m:t>
                      </m:r>
                      <m:r>
                        <a:rPr lang="en-US" altLang="zh-CN" sz="2000" i="1">
                          <a:solidFill>
                            <a:srgbClr val="FFFF00"/>
                          </a:solidFill>
                          <a:latin typeface="Cambria Math" panose="02040503050406030204" pitchFamily="18" charset="0"/>
                        </a:rPr>
                        <m:t>]</m:t>
                      </m:r>
                      <m:r>
                        <a:rPr lang="zh-CN" altLang="en-US" sz="2000" i="1">
                          <a:latin typeface="Cambria Math" panose="02040503050406030204" pitchFamily="18" charset="0"/>
                        </a:rPr>
                        <m:t>。</m:t>
                      </m:r>
                    </m:oMath>
                  </m:oMathPara>
                </a14:m>
                <a:endParaRPr lang="en-US" altLang="zh-CN" sz="2000" kern="1200" dirty="0">
                  <a:latin typeface="微软雅黑" panose="020B0503020204020204" pitchFamily="34" charset="-122"/>
                  <a:ea typeface="微软雅黑" panose="020B0503020204020204" pitchFamily="34" charset="-122"/>
                </a:endParaRPr>
              </a:p>
            </p:txBody>
          </p:sp>
        </mc:Choice>
        <mc:Fallback xmlns="">
          <p:sp>
            <p:nvSpPr>
              <p:cNvPr id="11" name="任意多边形: 形状 10">
                <a:extLst>
                  <a:ext uri="{FF2B5EF4-FFF2-40B4-BE49-F238E27FC236}">
                    <a16:creationId xmlns:a16="http://schemas.microsoft.com/office/drawing/2014/main" id="{1E275C47-AB59-479C-A939-6C0F2166B587}"/>
                  </a:ext>
                </a:extLst>
              </p:cNvPr>
              <p:cNvSpPr>
                <a:spLocks noRot="1" noChangeAspect="1" noMove="1" noResize="1" noEditPoints="1" noAdjustHandles="1" noChangeArrowheads="1" noChangeShapeType="1" noTextEdit="1"/>
              </p:cNvSpPr>
              <p:nvPr/>
            </p:nvSpPr>
            <p:spPr>
              <a:xfrm>
                <a:off x="4270246" y="1193999"/>
                <a:ext cx="5957670" cy="1903440"/>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6D44D15C-25DB-4D49-9587-64E32AA800A8}"/>
                  </a:ext>
                </a:extLst>
              </p:cNvPr>
              <p:cNvSpPr txBox="1"/>
              <p:nvPr/>
            </p:nvSpPr>
            <p:spPr>
              <a:xfrm>
                <a:off x="2953099" y="3482326"/>
                <a:ext cx="8154109" cy="40011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zh-CN" altLang="en-US" sz="2000" dirty="0">
                    <a:latin typeface="微软雅黑" panose="020B0503020204020204" pitchFamily="34" charset="-122"/>
                    <a:ea typeface="微软雅黑" panose="020B0503020204020204" pitchFamily="34" charset="-122"/>
                  </a:rPr>
                  <a:t>可以证明第（</a:t>
                </a:r>
                <a:r>
                  <a:rPr lang="en-US" altLang="zh-CN" sz="2000" dirty="0">
                    <a:latin typeface="微软雅黑" panose="020B0503020204020204" pitchFamily="34" charset="-122"/>
                    <a:ea typeface="微软雅黑" panose="020B0503020204020204" pitchFamily="34" charset="-122"/>
                  </a:rPr>
                  <a:t>2</a:t>
                </a:r>
                <a:r>
                  <a:rPr lang="zh-CN" altLang="en-US" sz="2000" dirty="0">
                    <a:latin typeface="微软雅黑" panose="020B0503020204020204" pitchFamily="34" charset="-122"/>
                    <a:ea typeface="微软雅黑" panose="020B0503020204020204" pitchFamily="34" charset="-122"/>
                  </a:rPr>
                  <a:t>）次排序后，</a:t>
                </a:r>
                <a:r>
                  <a:rPr lang="en-US" altLang="zh-CN" sz="20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2000" i="1" smtClean="0">
                        <a:solidFill>
                          <a:srgbClr val="FFFF00"/>
                        </a:solidFill>
                        <a:latin typeface="Cambria Math" panose="02040503050406030204" pitchFamily="18" charset="0"/>
                      </a:rPr>
                      <m:t>∀</m:t>
                    </m:r>
                    <m:r>
                      <a:rPr lang="en-US" altLang="zh-CN" sz="2000" i="1" smtClean="0">
                        <a:solidFill>
                          <a:srgbClr val="FFFF00"/>
                        </a:solidFill>
                        <a:latin typeface="Cambria Math" panose="02040503050406030204" pitchFamily="18" charset="0"/>
                      </a:rPr>
                      <m:t>𝑖</m:t>
                    </m:r>
                    <m:r>
                      <a:rPr lang="en-US" altLang="zh-CN" sz="2000" i="1" smtClean="0">
                        <a:solidFill>
                          <a:srgbClr val="FFFF00"/>
                        </a:solidFill>
                        <a:latin typeface="Cambria Math" panose="02040503050406030204" pitchFamily="18" charset="0"/>
                      </a:rPr>
                      <m:t>∈</m:t>
                    </m:r>
                    <m:d>
                      <m:dPr>
                        <m:begChr m:val="["/>
                        <m:endChr m:val="]"/>
                        <m:ctrlPr>
                          <a:rPr lang="en-US" altLang="zh-CN" sz="2000" i="1">
                            <a:solidFill>
                              <a:srgbClr val="FFFF00"/>
                            </a:solidFill>
                            <a:latin typeface="Cambria Math" panose="02040503050406030204" pitchFamily="18" charset="0"/>
                          </a:rPr>
                        </m:ctrlPr>
                      </m:dPr>
                      <m:e>
                        <m:r>
                          <a:rPr lang="en-US" altLang="zh-CN" sz="2000" i="1">
                            <a:solidFill>
                              <a:srgbClr val="FFFF00"/>
                            </a:solidFill>
                            <a:latin typeface="Cambria Math" panose="02040503050406030204" pitchFamily="18" charset="0"/>
                          </a:rPr>
                          <m:t>1,</m:t>
                        </m:r>
                        <m:r>
                          <a:rPr lang="en-US" altLang="zh-CN" sz="2000" i="1">
                            <a:solidFill>
                              <a:srgbClr val="FFFF00"/>
                            </a:solidFill>
                            <a:latin typeface="Cambria Math" panose="02040503050406030204" pitchFamily="18" charset="0"/>
                          </a:rPr>
                          <m:t>𝑛</m:t>
                        </m:r>
                        <m:r>
                          <a:rPr lang="en-US" altLang="zh-CN" sz="2000" i="1">
                            <a:solidFill>
                              <a:srgbClr val="FFFF00"/>
                            </a:solidFill>
                            <a:latin typeface="Cambria Math" panose="02040503050406030204" pitchFamily="18" charset="0"/>
                          </a:rPr>
                          <m:t>−</m:t>
                        </m:r>
                        <m:r>
                          <a:rPr lang="en-US" altLang="zh-CN" sz="2000" i="1">
                            <a:solidFill>
                              <a:srgbClr val="FFFF00"/>
                            </a:solidFill>
                            <a:latin typeface="Cambria Math" panose="02040503050406030204" pitchFamily="18" charset="0"/>
                          </a:rPr>
                          <m:t>h</m:t>
                        </m:r>
                      </m:e>
                    </m:d>
                    <m:r>
                      <a:rPr lang="en-US" altLang="zh-CN" sz="2000" i="1">
                        <a:solidFill>
                          <a:srgbClr val="FFFF00"/>
                        </a:solidFill>
                        <a:latin typeface="Cambria Math" panose="02040503050406030204" pitchFamily="18" charset="0"/>
                      </a:rPr>
                      <m:t>:</m:t>
                    </m:r>
                    <m:r>
                      <a:rPr lang="en-US" altLang="zh-CN" sz="2000" b="0" i="1" smtClean="0">
                        <a:solidFill>
                          <a:srgbClr val="FFFF00"/>
                        </a:solidFill>
                        <a:latin typeface="Cambria Math" panose="02040503050406030204" pitchFamily="18" charset="0"/>
                      </a:rPr>
                      <m:t> </m:t>
                    </m:r>
                    <m:r>
                      <a:rPr lang="en-US" altLang="zh-CN" sz="2000" i="1">
                        <a:solidFill>
                          <a:srgbClr val="FFFF00"/>
                        </a:solidFill>
                        <a:latin typeface="Cambria Math" panose="02040503050406030204" pitchFamily="18" charset="0"/>
                      </a:rPr>
                      <m:t>𝑎</m:t>
                    </m:r>
                    <m:d>
                      <m:dPr>
                        <m:begChr m:val="["/>
                        <m:endChr m:val="]"/>
                        <m:ctrlPr>
                          <a:rPr lang="en-US" altLang="zh-CN" sz="2000" i="1">
                            <a:solidFill>
                              <a:srgbClr val="FFFF00"/>
                            </a:solidFill>
                            <a:latin typeface="Cambria Math" panose="02040503050406030204" pitchFamily="18" charset="0"/>
                          </a:rPr>
                        </m:ctrlPr>
                      </m:dPr>
                      <m:e>
                        <m:r>
                          <a:rPr lang="en-US" altLang="zh-CN" sz="2000" i="1">
                            <a:solidFill>
                              <a:srgbClr val="FFFF00"/>
                            </a:solidFill>
                            <a:latin typeface="Cambria Math" panose="02040503050406030204" pitchFamily="18" charset="0"/>
                          </a:rPr>
                          <m:t>𝑖</m:t>
                        </m:r>
                      </m:e>
                    </m:d>
                    <m:r>
                      <a:rPr lang="en-US" altLang="zh-CN" sz="2000" i="1">
                        <a:solidFill>
                          <a:srgbClr val="FFFF00"/>
                        </a:solidFill>
                        <a:latin typeface="Cambria Math" panose="02040503050406030204" pitchFamily="18" charset="0"/>
                      </a:rPr>
                      <m:t>&lt;</m:t>
                    </m:r>
                    <m:r>
                      <a:rPr lang="en-US" altLang="zh-CN" sz="2000" i="1">
                        <a:solidFill>
                          <a:srgbClr val="FFFF00"/>
                        </a:solidFill>
                        <a:latin typeface="Cambria Math" panose="02040503050406030204" pitchFamily="18" charset="0"/>
                      </a:rPr>
                      <m:t>𝑎</m:t>
                    </m:r>
                    <m:d>
                      <m:dPr>
                        <m:begChr m:val="["/>
                        <m:endChr m:val="]"/>
                        <m:ctrlPr>
                          <a:rPr lang="en-US" altLang="zh-CN" sz="2000" i="1">
                            <a:solidFill>
                              <a:srgbClr val="FFFF00"/>
                            </a:solidFill>
                            <a:latin typeface="Cambria Math" panose="02040503050406030204" pitchFamily="18" charset="0"/>
                          </a:rPr>
                        </m:ctrlPr>
                      </m:dPr>
                      <m:e>
                        <m:r>
                          <a:rPr lang="en-US" altLang="zh-CN" sz="2000" i="1">
                            <a:solidFill>
                              <a:srgbClr val="FFFF00"/>
                            </a:solidFill>
                            <a:latin typeface="Cambria Math" panose="02040503050406030204" pitchFamily="18" charset="0"/>
                          </a:rPr>
                          <m:t>𝑖</m:t>
                        </m:r>
                        <m:r>
                          <a:rPr lang="en-US" altLang="zh-CN" sz="2000" i="1">
                            <a:solidFill>
                              <a:srgbClr val="FFFF00"/>
                            </a:solidFill>
                            <a:latin typeface="Cambria Math" panose="02040503050406030204" pitchFamily="18" charset="0"/>
                          </a:rPr>
                          <m:t>+</m:t>
                        </m:r>
                        <m:r>
                          <a:rPr lang="en-US" altLang="zh-CN" sz="2000" i="1">
                            <a:solidFill>
                              <a:srgbClr val="FFFF00"/>
                            </a:solidFill>
                            <a:latin typeface="Cambria Math" panose="02040503050406030204" pitchFamily="18" charset="0"/>
                          </a:rPr>
                          <m:t>h</m:t>
                        </m:r>
                      </m:e>
                    </m:d>
                    <m:r>
                      <a:rPr lang="en-US" altLang="zh-CN" sz="2000" b="0" i="1" smtClean="0">
                        <a:solidFill>
                          <a:srgbClr val="0070C0"/>
                        </a:solidFill>
                        <a:latin typeface="Cambria Math" panose="02040503050406030204" pitchFamily="18" charset="0"/>
                      </a:rPr>
                      <m:t> </m:t>
                    </m:r>
                  </m:oMath>
                </a14:m>
                <a:r>
                  <a:rPr lang="zh-CN" altLang="en-US" sz="2000" dirty="0">
                    <a:latin typeface="微软雅黑" panose="020B0503020204020204" pitchFamily="34" charset="-122"/>
                    <a:ea typeface="微软雅黑" panose="020B0503020204020204" pitchFamily="34" charset="-122"/>
                  </a:rPr>
                  <a:t>依然成立！</a:t>
                </a:r>
              </a:p>
            </p:txBody>
          </p:sp>
        </mc:Choice>
        <mc:Fallback xmlns="">
          <p:sp>
            <p:nvSpPr>
              <p:cNvPr id="12" name="文本框 11">
                <a:extLst>
                  <a:ext uri="{FF2B5EF4-FFF2-40B4-BE49-F238E27FC236}">
                    <a16:creationId xmlns:a16="http://schemas.microsoft.com/office/drawing/2014/main" id="{6D44D15C-25DB-4D49-9587-64E32AA800A8}"/>
                  </a:ext>
                </a:extLst>
              </p:cNvPr>
              <p:cNvSpPr txBox="1">
                <a:spLocks noRot="1" noChangeAspect="1" noMove="1" noResize="1" noEditPoints="1" noAdjustHandles="1" noChangeArrowheads="1" noChangeShapeType="1" noTextEdit="1"/>
              </p:cNvSpPr>
              <p:nvPr/>
            </p:nvSpPr>
            <p:spPr>
              <a:xfrm>
                <a:off x="2953099" y="3482326"/>
                <a:ext cx="8154109" cy="400110"/>
              </a:xfrm>
              <a:prstGeom prst="rect">
                <a:avLst/>
              </a:prstGeom>
              <a:blipFill>
                <a:blip r:embed="rId3"/>
                <a:stretch>
                  <a:fillRect l="-747" t="-7576" r="-523" b="-25758"/>
                </a:stretch>
              </a:blipFill>
              <a:ln>
                <a:noFill/>
              </a:ln>
            </p:spPr>
            <p:txBody>
              <a:bodyPr/>
              <a:lstStyle/>
              <a:p>
                <a:r>
                  <a:rPr lang="zh-CN" altLang="en-US">
                    <a:noFill/>
                  </a:rPr>
                  <a:t> </a:t>
                </a:r>
              </a:p>
            </p:txBody>
          </p:sp>
        </mc:Fallback>
      </mc:AlternateContent>
      <p:sp>
        <p:nvSpPr>
          <p:cNvPr id="13" name="箭头: 下 12">
            <a:extLst>
              <a:ext uri="{FF2B5EF4-FFF2-40B4-BE49-F238E27FC236}">
                <a16:creationId xmlns:a16="http://schemas.microsoft.com/office/drawing/2014/main" id="{8C4F9F41-B867-4ACE-848F-623EF8AA8C71}"/>
              </a:ext>
            </a:extLst>
          </p:cNvPr>
          <p:cNvSpPr/>
          <p:nvPr/>
        </p:nvSpPr>
        <p:spPr>
          <a:xfrm>
            <a:off x="6725058" y="3154481"/>
            <a:ext cx="1230923" cy="270803"/>
          </a:xfrm>
          <a:prstGeom prst="down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a:extLst>
              <a:ext uri="{FF2B5EF4-FFF2-40B4-BE49-F238E27FC236}">
                <a16:creationId xmlns:a16="http://schemas.microsoft.com/office/drawing/2014/main" id="{93041EFD-004D-4C18-ABCD-CC4A7A6890C4}"/>
              </a:ext>
            </a:extLst>
          </p:cNvPr>
          <p:cNvSpPr txBox="1"/>
          <p:nvPr/>
        </p:nvSpPr>
        <p:spPr>
          <a:xfrm>
            <a:off x="3147927" y="3939478"/>
            <a:ext cx="8205873" cy="369332"/>
          </a:xfrm>
          <a:prstGeom prst="rect">
            <a:avLst/>
          </a:prstGeom>
          <a:noFill/>
        </p:spPr>
        <p:txBody>
          <a:bodyPr wrap="square">
            <a:spAutoFit/>
          </a:bodyPr>
          <a:lstStyle/>
          <a:p>
            <a:pPr marL="285750" indent="-285750">
              <a:buFont typeface="Wingdings" panose="05000000000000000000" pitchFamily="2" charset="2"/>
              <a:buChar char="u"/>
            </a:pPr>
            <a:r>
              <a:rPr lang="zh-CN" altLang="en-US" dirty="0">
                <a:solidFill>
                  <a:srgbClr val="4D4D4D"/>
                </a:solidFill>
                <a:latin typeface="-apple-system"/>
              </a:rPr>
              <a:t>完整的证明可见</a:t>
            </a:r>
            <a:r>
              <a:rPr lang="en-US" altLang="zh-CN" b="0" i="0" dirty="0">
                <a:solidFill>
                  <a:srgbClr val="4D4D4D"/>
                </a:solidFill>
                <a:effectLst/>
                <a:latin typeface="-apple-system"/>
              </a:rPr>
              <a:t>《</a:t>
            </a:r>
            <a:r>
              <a:rPr lang="en" altLang="zh-CN" b="0" i="0" dirty="0">
                <a:solidFill>
                  <a:srgbClr val="4D4D4D"/>
                </a:solidFill>
                <a:effectLst/>
                <a:latin typeface="-apple-system"/>
              </a:rPr>
              <a:t>The Art of Computer Programming</a:t>
            </a:r>
            <a:r>
              <a:rPr lang="en-US" altLang="zh-CN" b="0" i="0" dirty="0">
                <a:solidFill>
                  <a:srgbClr val="4D4D4D"/>
                </a:solidFill>
                <a:effectLst/>
                <a:latin typeface="-apple-system"/>
              </a:rPr>
              <a:t>》</a:t>
            </a:r>
            <a:r>
              <a:rPr lang="zh-CN" altLang="en-US" b="0" i="0" dirty="0">
                <a:solidFill>
                  <a:srgbClr val="4D4D4D"/>
                </a:solidFill>
                <a:effectLst/>
                <a:latin typeface="-apple-system"/>
              </a:rPr>
              <a:t>， </a:t>
            </a:r>
            <a:r>
              <a:rPr lang="en" altLang="zh-CN" b="0" i="0" dirty="0">
                <a:solidFill>
                  <a:srgbClr val="4D4D4D"/>
                </a:solidFill>
                <a:effectLst/>
                <a:latin typeface="-apple-system"/>
              </a:rPr>
              <a:t>Donald E. Knuth</a:t>
            </a:r>
            <a:r>
              <a:rPr lang="zh-CN" altLang="en" b="0" i="0" dirty="0">
                <a:solidFill>
                  <a:srgbClr val="4D4D4D"/>
                </a:solidFill>
                <a:effectLst/>
                <a:latin typeface="-apple-system"/>
              </a:rPr>
              <a:t>著</a:t>
            </a:r>
            <a:endParaRPr lang="zh-CN" altLang="en-US" dirty="0"/>
          </a:p>
        </p:txBody>
      </p:sp>
      <p:sp>
        <p:nvSpPr>
          <p:cNvPr id="23" name="箭头: 右 22">
            <a:extLst>
              <a:ext uri="{FF2B5EF4-FFF2-40B4-BE49-F238E27FC236}">
                <a16:creationId xmlns:a16="http://schemas.microsoft.com/office/drawing/2014/main" id="{FB36ACD0-4AC8-4BFE-B673-09213F3A1139}"/>
              </a:ext>
            </a:extLst>
          </p:cNvPr>
          <p:cNvSpPr/>
          <p:nvPr/>
        </p:nvSpPr>
        <p:spPr>
          <a:xfrm>
            <a:off x="5813633" y="4955535"/>
            <a:ext cx="788350" cy="568586"/>
          </a:xfrm>
          <a:prstGeom prst="right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排序</a:t>
            </a:r>
          </a:p>
        </p:txBody>
      </p:sp>
      <p:sp>
        <p:nvSpPr>
          <p:cNvPr id="24" name="箭头: 右 23">
            <a:extLst>
              <a:ext uri="{FF2B5EF4-FFF2-40B4-BE49-F238E27FC236}">
                <a16:creationId xmlns:a16="http://schemas.microsoft.com/office/drawing/2014/main" id="{C6D820FA-6B29-4A5F-B28D-3647721717BC}"/>
              </a:ext>
            </a:extLst>
          </p:cNvPr>
          <p:cNvSpPr/>
          <p:nvPr/>
        </p:nvSpPr>
        <p:spPr>
          <a:xfrm>
            <a:off x="5813633" y="5748492"/>
            <a:ext cx="788350" cy="568586"/>
          </a:xfrm>
          <a:prstGeom prst="right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排序</a:t>
            </a:r>
          </a:p>
        </p:txBody>
      </p:sp>
      <p:grpSp>
        <p:nvGrpSpPr>
          <p:cNvPr id="37" name="组合 36">
            <a:extLst>
              <a:ext uri="{FF2B5EF4-FFF2-40B4-BE49-F238E27FC236}">
                <a16:creationId xmlns:a16="http://schemas.microsoft.com/office/drawing/2014/main" id="{5F2381C7-A549-4CA6-9A9F-93F3F2665E34}"/>
              </a:ext>
            </a:extLst>
          </p:cNvPr>
          <p:cNvGrpSpPr/>
          <p:nvPr/>
        </p:nvGrpSpPr>
        <p:grpSpPr>
          <a:xfrm>
            <a:off x="1211510" y="5013064"/>
            <a:ext cx="4237074" cy="1242328"/>
            <a:chOff x="1211510" y="5013064"/>
            <a:chExt cx="4237074" cy="1242328"/>
          </a:xfrm>
        </p:grpSpPr>
        <p:cxnSp>
          <p:nvCxnSpPr>
            <p:cNvPr id="26" name="直接连接符 25">
              <a:extLst>
                <a:ext uri="{FF2B5EF4-FFF2-40B4-BE49-F238E27FC236}">
                  <a16:creationId xmlns:a16="http://schemas.microsoft.com/office/drawing/2014/main" id="{A512BB89-0B84-4509-8FA9-2E5338F27A2F}"/>
                </a:ext>
              </a:extLst>
            </p:cNvPr>
            <p:cNvCxnSpPr>
              <a:stCxn id="18" idx="2"/>
              <a:endCxn id="20" idx="2"/>
            </p:cNvCxnSpPr>
            <p:nvPr/>
          </p:nvCxnSpPr>
          <p:spPr>
            <a:xfrm>
              <a:off x="3056831" y="5648405"/>
              <a:ext cx="1486410" cy="0"/>
            </a:xfrm>
            <a:prstGeom prst="line">
              <a:avLst/>
            </a:prstGeom>
            <a:ln w="28575">
              <a:solidFill>
                <a:schemeClr val="accent1"/>
              </a:solidFill>
              <a:prstDash val="sys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0D255656-4F9C-43A0-A40C-67D42185EA5D}"/>
                    </a:ext>
                  </a:extLst>
                </p:cNvPr>
                <p:cNvSpPr txBox="1"/>
                <p:nvPr/>
              </p:nvSpPr>
              <p:spPr>
                <a:xfrm rot="5400000">
                  <a:off x="2674470" y="5458981"/>
                  <a:ext cx="434734"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000" b="1" i="0" smtClean="0">
                            <a:solidFill>
                              <a:srgbClr val="0070C0"/>
                            </a:solidFill>
                            <a:latin typeface="Cambria Math" panose="02040503050406030204" pitchFamily="18" charset="0"/>
                          </a:rPr>
                          <m:t>≤</m:t>
                        </m:r>
                      </m:oMath>
                    </m:oMathPara>
                  </a14:m>
                  <a:endParaRPr lang="zh-CN" altLang="en-US" sz="2000" b="1" dirty="0">
                    <a:solidFill>
                      <a:srgbClr val="0070C0"/>
                    </a:solidFill>
                  </a:endParaRPr>
                </a:p>
              </p:txBody>
            </p:sp>
          </mc:Choice>
          <mc:Fallback xmlns="">
            <p:sp>
              <p:nvSpPr>
                <p:cNvPr id="17" name="文本框 16">
                  <a:extLst>
                    <a:ext uri="{FF2B5EF4-FFF2-40B4-BE49-F238E27FC236}">
                      <a16:creationId xmlns:a16="http://schemas.microsoft.com/office/drawing/2014/main" id="{0D255656-4F9C-43A0-A40C-67D42185EA5D}"/>
                    </a:ext>
                  </a:extLst>
                </p:cNvPr>
                <p:cNvSpPr txBox="1">
                  <a:spLocks noRot="1" noChangeAspect="1" noMove="1" noResize="1" noEditPoints="1" noAdjustHandles="1" noChangeArrowheads="1" noChangeShapeType="1" noTextEdit="1"/>
                </p:cNvSpPr>
                <p:nvPr/>
              </p:nvSpPr>
              <p:spPr>
                <a:xfrm rot="5400000">
                  <a:off x="2674470" y="5458981"/>
                  <a:ext cx="434734" cy="400110"/>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C4C4554C-DB2D-41D6-A7FD-DC9311035B0D}"/>
                    </a:ext>
                  </a:extLst>
                </p:cNvPr>
                <p:cNvSpPr txBox="1"/>
                <p:nvPr/>
              </p:nvSpPr>
              <p:spPr>
                <a:xfrm rot="5400000">
                  <a:off x="3039519" y="5448350"/>
                  <a:ext cx="434734" cy="400110"/>
                </a:xfrm>
                <a:prstGeom prst="rect">
                  <a:avLst/>
                </a:prstGeom>
                <a:solidFill>
                  <a:schemeClr val="bg1"/>
                </a:solid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000" b="1" i="0" smtClean="0">
                            <a:solidFill>
                              <a:srgbClr val="0070C0"/>
                            </a:solidFill>
                            <a:latin typeface="Cambria Math" panose="02040503050406030204" pitchFamily="18" charset="0"/>
                          </a:rPr>
                          <m:t>≤</m:t>
                        </m:r>
                      </m:oMath>
                    </m:oMathPara>
                  </a14:m>
                  <a:endParaRPr lang="zh-CN" altLang="en-US" sz="2000" b="1" dirty="0">
                    <a:solidFill>
                      <a:srgbClr val="0070C0"/>
                    </a:solidFill>
                  </a:endParaRPr>
                </a:p>
              </p:txBody>
            </p:sp>
          </mc:Choice>
          <mc:Fallback xmlns="">
            <p:sp>
              <p:nvSpPr>
                <p:cNvPr id="18" name="文本框 17">
                  <a:extLst>
                    <a:ext uri="{FF2B5EF4-FFF2-40B4-BE49-F238E27FC236}">
                      <a16:creationId xmlns:a16="http://schemas.microsoft.com/office/drawing/2014/main" id="{C4C4554C-DB2D-41D6-A7FD-DC9311035B0D}"/>
                    </a:ext>
                  </a:extLst>
                </p:cNvPr>
                <p:cNvSpPr txBox="1">
                  <a:spLocks noRot="1" noChangeAspect="1" noMove="1" noResize="1" noEditPoints="1" noAdjustHandles="1" noChangeArrowheads="1" noChangeShapeType="1" noTextEdit="1"/>
                </p:cNvSpPr>
                <p:nvPr/>
              </p:nvSpPr>
              <p:spPr>
                <a:xfrm rot="5400000">
                  <a:off x="3039519" y="5448350"/>
                  <a:ext cx="434734" cy="400110"/>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1B4AEA0F-3773-4F34-907A-40113252C460}"/>
                    </a:ext>
                  </a:extLst>
                </p:cNvPr>
                <p:cNvSpPr txBox="1"/>
                <p:nvPr/>
              </p:nvSpPr>
              <p:spPr>
                <a:xfrm rot="5400000">
                  <a:off x="3744807" y="5444808"/>
                  <a:ext cx="434734" cy="400110"/>
                </a:xfrm>
                <a:prstGeom prst="rect">
                  <a:avLst/>
                </a:prstGeom>
                <a:solidFill>
                  <a:schemeClr val="bg1"/>
                </a:solid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000" b="1" i="0" smtClean="0">
                            <a:solidFill>
                              <a:srgbClr val="0070C0"/>
                            </a:solidFill>
                            <a:latin typeface="Cambria Math" panose="02040503050406030204" pitchFamily="18" charset="0"/>
                          </a:rPr>
                          <m:t>≤</m:t>
                        </m:r>
                      </m:oMath>
                    </m:oMathPara>
                  </a14:m>
                  <a:endParaRPr lang="zh-CN" altLang="en-US" sz="2000" b="1" dirty="0">
                    <a:solidFill>
                      <a:srgbClr val="0070C0"/>
                    </a:solidFill>
                  </a:endParaRPr>
                </a:p>
              </p:txBody>
            </p:sp>
          </mc:Choice>
          <mc:Fallback xmlns="">
            <p:sp>
              <p:nvSpPr>
                <p:cNvPr id="19" name="文本框 18">
                  <a:extLst>
                    <a:ext uri="{FF2B5EF4-FFF2-40B4-BE49-F238E27FC236}">
                      <a16:creationId xmlns:a16="http://schemas.microsoft.com/office/drawing/2014/main" id="{1B4AEA0F-3773-4F34-907A-40113252C460}"/>
                    </a:ext>
                  </a:extLst>
                </p:cNvPr>
                <p:cNvSpPr txBox="1">
                  <a:spLocks noRot="1" noChangeAspect="1" noMove="1" noResize="1" noEditPoints="1" noAdjustHandles="1" noChangeArrowheads="1" noChangeShapeType="1" noTextEdit="1"/>
                </p:cNvSpPr>
                <p:nvPr/>
              </p:nvSpPr>
              <p:spPr>
                <a:xfrm rot="5400000">
                  <a:off x="3744807" y="5444808"/>
                  <a:ext cx="434734" cy="400110"/>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7DC987B6-5695-424D-9652-E50C57E86A50}"/>
                    </a:ext>
                  </a:extLst>
                </p:cNvPr>
                <p:cNvSpPr txBox="1"/>
                <p:nvPr/>
              </p:nvSpPr>
              <p:spPr>
                <a:xfrm rot="5400000">
                  <a:off x="4525929" y="5448350"/>
                  <a:ext cx="434734"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000" b="1" i="0" smtClean="0">
                            <a:solidFill>
                              <a:srgbClr val="0070C0"/>
                            </a:solidFill>
                            <a:latin typeface="Cambria Math" panose="02040503050406030204" pitchFamily="18" charset="0"/>
                          </a:rPr>
                          <m:t>≤</m:t>
                        </m:r>
                      </m:oMath>
                    </m:oMathPara>
                  </a14:m>
                  <a:endParaRPr lang="zh-CN" altLang="en-US" sz="2000" b="1" dirty="0">
                    <a:solidFill>
                      <a:srgbClr val="0070C0"/>
                    </a:solidFill>
                  </a:endParaRPr>
                </a:p>
              </p:txBody>
            </p:sp>
          </mc:Choice>
          <mc:Fallback xmlns="">
            <p:sp>
              <p:nvSpPr>
                <p:cNvPr id="20" name="文本框 19">
                  <a:extLst>
                    <a:ext uri="{FF2B5EF4-FFF2-40B4-BE49-F238E27FC236}">
                      <a16:creationId xmlns:a16="http://schemas.microsoft.com/office/drawing/2014/main" id="{7DC987B6-5695-424D-9652-E50C57E86A50}"/>
                    </a:ext>
                  </a:extLst>
                </p:cNvPr>
                <p:cNvSpPr txBox="1">
                  <a:spLocks noRot="1" noChangeAspect="1" noMove="1" noResize="1" noEditPoints="1" noAdjustHandles="1" noChangeArrowheads="1" noChangeShapeType="1" noTextEdit="1"/>
                </p:cNvSpPr>
                <p:nvPr/>
              </p:nvSpPr>
              <p:spPr>
                <a:xfrm rot="5400000">
                  <a:off x="4525929" y="5448350"/>
                  <a:ext cx="434734" cy="400110"/>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任意多边形: 形状 14">
                  <a:extLst>
                    <a:ext uri="{FF2B5EF4-FFF2-40B4-BE49-F238E27FC236}">
                      <a16:creationId xmlns:a16="http://schemas.microsoft.com/office/drawing/2014/main" id="{2D13A635-82D0-4AF4-BDD0-31A7829FDEEA}"/>
                    </a:ext>
                  </a:extLst>
                </p:cNvPr>
                <p:cNvSpPr/>
                <p:nvPr/>
              </p:nvSpPr>
              <p:spPr>
                <a:xfrm>
                  <a:off x="1211510" y="5013064"/>
                  <a:ext cx="4237074" cy="453528"/>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algn="ctr"/>
                  <a:r>
                    <a:rPr kumimoji="1" lang="zh-CN" altLang="en-US" sz="2000" dirty="0">
                      <a:latin typeface="微软雅黑" panose="020B0503020204020204" pitchFamily="34" charset="-122"/>
                      <a:ea typeface="微软雅黑" panose="020B0503020204020204" pitchFamily="34" charset="-122"/>
                    </a:rPr>
                    <a:t>序列</a:t>
                  </a:r>
                  <a14:m>
                    <m:oMath xmlns:m="http://schemas.openxmlformats.org/officeDocument/2006/math">
                      <m:r>
                        <m:rPr>
                          <m:sty m:val="p"/>
                        </m:rPr>
                        <a:rPr kumimoji="1" lang="en-US" altLang="zh-CN" sz="2400" i="0">
                          <a:latin typeface="Cambria Math" panose="02040503050406030204" pitchFamily="18" charset="0"/>
                        </a:rPr>
                        <m:t>X</m:t>
                      </m:r>
                      <m:r>
                        <a:rPr kumimoji="1" lang="en-US" altLang="zh-CN" sz="2400" i="1">
                          <a:latin typeface="Cambria Math" panose="02040503050406030204" pitchFamily="18" charset="0"/>
                        </a:rPr>
                        <m:t>=&lt;</m:t>
                      </m:r>
                      <m:sSub>
                        <m:sSubPr>
                          <m:ctrlPr>
                            <a:rPr kumimoji="1" lang="en-US" altLang="zh-CN" sz="2400" i="1">
                              <a:latin typeface="Cambria Math" panose="02040503050406030204" pitchFamily="18" charset="0"/>
                            </a:rPr>
                          </m:ctrlPr>
                        </m:sSubPr>
                        <m:e>
                          <m:r>
                            <a:rPr kumimoji="1" lang="en-US" altLang="zh-CN" sz="2400" i="1">
                              <a:latin typeface="Cambria Math" panose="02040503050406030204" pitchFamily="18" charset="0"/>
                            </a:rPr>
                            <m:t>𝑥</m:t>
                          </m:r>
                        </m:e>
                        <m:sub>
                          <m:r>
                            <a:rPr kumimoji="1" lang="en-US" altLang="zh-CN" sz="2400" i="1">
                              <a:latin typeface="Cambria Math" panose="02040503050406030204" pitchFamily="18" charset="0"/>
                            </a:rPr>
                            <m:t>1</m:t>
                          </m:r>
                        </m:sub>
                      </m:sSub>
                      <m:r>
                        <a:rPr kumimoji="1" lang="en-US" altLang="zh-CN" sz="2400" i="1">
                          <a:latin typeface="Cambria Math" panose="02040503050406030204" pitchFamily="18" charset="0"/>
                        </a:rPr>
                        <m:t>,</m:t>
                      </m:r>
                      <m:sSub>
                        <m:sSubPr>
                          <m:ctrlPr>
                            <a:rPr kumimoji="1" lang="en-US" altLang="zh-CN" sz="2400" i="1">
                              <a:latin typeface="Cambria Math" panose="02040503050406030204" pitchFamily="18" charset="0"/>
                            </a:rPr>
                          </m:ctrlPr>
                        </m:sSubPr>
                        <m:e>
                          <m:r>
                            <a:rPr kumimoji="1" lang="en-US" altLang="zh-CN" sz="2400" i="1">
                              <a:latin typeface="Cambria Math" panose="02040503050406030204" pitchFamily="18" charset="0"/>
                            </a:rPr>
                            <m:t>𝑥</m:t>
                          </m:r>
                        </m:e>
                        <m:sub>
                          <m:r>
                            <a:rPr kumimoji="1" lang="en-US" altLang="zh-CN" sz="2400" i="1">
                              <a:latin typeface="Cambria Math" panose="02040503050406030204" pitchFamily="18" charset="0"/>
                            </a:rPr>
                            <m:t>2</m:t>
                          </m:r>
                        </m:sub>
                      </m:sSub>
                      <m:r>
                        <a:rPr kumimoji="1" lang="en-US" altLang="zh-CN" sz="2400" i="1">
                          <a:latin typeface="Cambria Math" panose="02040503050406030204" pitchFamily="18" charset="0"/>
                        </a:rPr>
                        <m:t>,…</m:t>
                      </m:r>
                      <m:sSub>
                        <m:sSubPr>
                          <m:ctrlPr>
                            <a:rPr kumimoji="1" lang="en-US" altLang="zh-CN" sz="2400" i="1">
                              <a:latin typeface="Cambria Math" panose="02040503050406030204" pitchFamily="18" charset="0"/>
                            </a:rPr>
                          </m:ctrlPr>
                        </m:sSubPr>
                        <m:e>
                          <m:r>
                            <a:rPr kumimoji="1" lang="en-US" altLang="zh-CN" sz="2400" i="1">
                              <a:latin typeface="Cambria Math" panose="02040503050406030204" pitchFamily="18" charset="0"/>
                            </a:rPr>
                            <m:t>𝑥</m:t>
                          </m:r>
                        </m:e>
                        <m:sub>
                          <m:r>
                            <a:rPr kumimoji="1" lang="en-US" altLang="zh-CN" sz="2400" i="1">
                              <a:latin typeface="Cambria Math" panose="02040503050406030204" pitchFamily="18" charset="0"/>
                            </a:rPr>
                            <m:t>𝑖</m:t>
                          </m:r>
                        </m:sub>
                      </m:sSub>
                      <m:r>
                        <a:rPr kumimoji="1" lang="en-US" altLang="zh-CN" sz="2400" i="1">
                          <a:latin typeface="Cambria Math" panose="02040503050406030204" pitchFamily="18" charset="0"/>
                        </a:rPr>
                        <m:t>,…,</m:t>
                      </m:r>
                      <m:sSub>
                        <m:sSubPr>
                          <m:ctrlPr>
                            <a:rPr kumimoji="1" lang="en-US" altLang="zh-CN" sz="2400" i="1">
                              <a:latin typeface="Cambria Math" panose="02040503050406030204" pitchFamily="18" charset="0"/>
                            </a:rPr>
                          </m:ctrlPr>
                        </m:sSubPr>
                        <m:e>
                          <m:r>
                            <a:rPr kumimoji="1" lang="en-US" altLang="zh-CN" sz="2400" i="1">
                              <a:latin typeface="Cambria Math" panose="02040503050406030204" pitchFamily="18" charset="0"/>
                            </a:rPr>
                            <m:t>𝑥</m:t>
                          </m:r>
                        </m:e>
                        <m:sub>
                          <m:r>
                            <a:rPr kumimoji="1" lang="en-US" altLang="zh-CN" sz="2400" i="1">
                              <a:latin typeface="Cambria Math" panose="02040503050406030204" pitchFamily="18" charset="0"/>
                            </a:rPr>
                            <m:t>𝑛</m:t>
                          </m:r>
                        </m:sub>
                      </m:sSub>
                      <m:r>
                        <a:rPr kumimoji="1" lang="en-US" altLang="zh-CN" sz="2400" i="1">
                          <a:latin typeface="Cambria Math" panose="02040503050406030204" pitchFamily="18" charset="0"/>
                        </a:rPr>
                        <m:t>&gt;</m:t>
                      </m:r>
                    </m:oMath>
                  </a14:m>
                  <a:endParaRPr kumimoji="1" lang="zh-CN" altLang="en-US" sz="2000" dirty="0"/>
                </a:p>
              </p:txBody>
            </p:sp>
          </mc:Choice>
          <mc:Fallback xmlns="">
            <p:sp>
              <p:nvSpPr>
                <p:cNvPr id="15" name="任意多边形: 形状 14">
                  <a:extLst>
                    <a:ext uri="{FF2B5EF4-FFF2-40B4-BE49-F238E27FC236}">
                      <a16:creationId xmlns:a16="http://schemas.microsoft.com/office/drawing/2014/main" id="{2D13A635-82D0-4AF4-BDD0-31A7829FDEEA}"/>
                    </a:ext>
                  </a:extLst>
                </p:cNvPr>
                <p:cNvSpPr>
                  <a:spLocks noRot="1" noChangeAspect="1" noMove="1" noResize="1" noEditPoints="1" noAdjustHandles="1" noChangeArrowheads="1" noChangeShapeType="1" noTextEdit="1"/>
                </p:cNvSpPr>
                <p:nvPr/>
              </p:nvSpPr>
              <p:spPr>
                <a:xfrm>
                  <a:off x="1211510" y="5013064"/>
                  <a:ext cx="4237074" cy="453528"/>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blipFill>
                  <a:blip r:embed="rId8"/>
                  <a:stretch>
                    <a:fillRect b="-1818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任意多边形: 形状 15">
                  <a:extLst>
                    <a:ext uri="{FF2B5EF4-FFF2-40B4-BE49-F238E27FC236}">
                      <a16:creationId xmlns:a16="http://schemas.microsoft.com/office/drawing/2014/main" id="{F0AA6912-AFF8-4399-B508-6E0E42DDFC71}"/>
                    </a:ext>
                  </a:extLst>
                </p:cNvPr>
                <p:cNvSpPr/>
                <p:nvPr/>
              </p:nvSpPr>
              <p:spPr>
                <a:xfrm>
                  <a:off x="1211510" y="5801864"/>
                  <a:ext cx="4237074" cy="453528"/>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algn="ctr"/>
                  <a:r>
                    <a:rPr kumimoji="1" lang="zh-CN" altLang="en-US" sz="2000" dirty="0">
                      <a:latin typeface="微软雅黑" panose="020B0503020204020204" pitchFamily="34" charset="-122"/>
                      <a:ea typeface="微软雅黑" panose="020B0503020204020204" pitchFamily="34" charset="-122"/>
                    </a:rPr>
                    <a:t>序列</a:t>
                  </a:r>
                  <a14:m>
                    <m:oMath xmlns:m="http://schemas.openxmlformats.org/officeDocument/2006/math">
                      <m:r>
                        <a:rPr kumimoji="1" lang="en-US" altLang="zh-CN" sz="2400" i="1" smtClean="0">
                          <a:latin typeface="Cambria Math" panose="02040503050406030204" pitchFamily="18" charset="0"/>
                        </a:rPr>
                        <m:t> </m:t>
                      </m:r>
                      <m:r>
                        <m:rPr>
                          <m:sty m:val="p"/>
                        </m:rPr>
                        <a:rPr kumimoji="1" lang="en-US" altLang="zh-CN" sz="2400" i="1">
                          <a:latin typeface="Cambria Math" panose="02040503050406030204" pitchFamily="18" charset="0"/>
                        </a:rPr>
                        <m:t>Y</m:t>
                      </m:r>
                      <m:r>
                        <a:rPr kumimoji="1" lang="en-US" altLang="zh-CN" sz="2400" i="1">
                          <a:latin typeface="Cambria Math" panose="02040503050406030204" pitchFamily="18" charset="0"/>
                        </a:rPr>
                        <m:t>=&lt;</m:t>
                      </m:r>
                      <m:sSub>
                        <m:sSubPr>
                          <m:ctrlPr>
                            <a:rPr kumimoji="1" lang="en-US" altLang="zh-CN" sz="2400" i="1">
                              <a:latin typeface="Cambria Math" panose="02040503050406030204" pitchFamily="18" charset="0"/>
                            </a:rPr>
                          </m:ctrlPr>
                        </m:sSubPr>
                        <m:e>
                          <m:r>
                            <a:rPr kumimoji="1" lang="en-US" altLang="zh-CN" sz="2400" i="1">
                              <a:latin typeface="Cambria Math" panose="02040503050406030204" pitchFamily="18" charset="0"/>
                            </a:rPr>
                            <m:t>𝑦</m:t>
                          </m:r>
                        </m:e>
                        <m:sub>
                          <m:r>
                            <a:rPr kumimoji="1" lang="en-US" altLang="zh-CN" sz="2400" i="1">
                              <a:latin typeface="Cambria Math" panose="02040503050406030204" pitchFamily="18" charset="0"/>
                            </a:rPr>
                            <m:t>1</m:t>
                          </m:r>
                        </m:sub>
                      </m:sSub>
                      <m:r>
                        <a:rPr kumimoji="1" lang="en-US" altLang="zh-CN" sz="2400" i="1">
                          <a:latin typeface="Cambria Math" panose="02040503050406030204" pitchFamily="18" charset="0"/>
                        </a:rPr>
                        <m:t>,</m:t>
                      </m:r>
                      <m:sSub>
                        <m:sSubPr>
                          <m:ctrlPr>
                            <a:rPr kumimoji="1" lang="en-US" altLang="zh-CN" sz="2400" i="1">
                              <a:latin typeface="Cambria Math" panose="02040503050406030204" pitchFamily="18" charset="0"/>
                            </a:rPr>
                          </m:ctrlPr>
                        </m:sSubPr>
                        <m:e>
                          <m:r>
                            <a:rPr kumimoji="1" lang="en-US" altLang="zh-CN" sz="2400" i="1">
                              <a:latin typeface="Cambria Math" panose="02040503050406030204" pitchFamily="18" charset="0"/>
                            </a:rPr>
                            <m:t>𝑦</m:t>
                          </m:r>
                        </m:e>
                        <m:sub>
                          <m:r>
                            <a:rPr kumimoji="1" lang="en-US" altLang="zh-CN" sz="2400" i="1">
                              <a:latin typeface="Cambria Math" panose="02040503050406030204" pitchFamily="18" charset="0"/>
                            </a:rPr>
                            <m:t>2</m:t>
                          </m:r>
                        </m:sub>
                      </m:sSub>
                      <m:r>
                        <a:rPr kumimoji="1" lang="en-US" altLang="zh-CN" sz="2400" i="1">
                          <a:latin typeface="Cambria Math" panose="02040503050406030204" pitchFamily="18" charset="0"/>
                        </a:rPr>
                        <m:t>,…</m:t>
                      </m:r>
                      <m:sSub>
                        <m:sSubPr>
                          <m:ctrlPr>
                            <a:rPr kumimoji="1" lang="en-US" altLang="zh-CN" sz="2400" i="1">
                              <a:latin typeface="Cambria Math" panose="02040503050406030204" pitchFamily="18" charset="0"/>
                            </a:rPr>
                          </m:ctrlPr>
                        </m:sSubPr>
                        <m:e>
                          <m:r>
                            <a:rPr kumimoji="1" lang="en-US" altLang="zh-CN" sz="2400" i="1">
                              <a:latin typeface="Cambria Math" panose="02040503050406030204" pitchFamily="18" charset="0"/>
                            </a:rPr>
                            <m:t>𝑦</m:t>
                          </m:r>
                        </m:e>
                        <m:sub>
                          <m:r>
                            <a:rPr kumimoji="1" lang="en-US" altLang="zh-CN" sz="2400" i="1">
                              <a:latin typeface="Cambria Math" panose="02040503050406030204" pitchFamily="18" charset="0"/>
                            </a:rPr>
                            <m:t>𝑖</m:t>
                          </m:r>
                        </m:sub>
                      </m:sSub>
                      <m:r>
                        <a:rPr kumimoji="1" lang="en-US" altLang="zh-CN" sz="2400" i="1">
                          <a:latin typeface="Cambria Math" panose="02040503050406030204" pitchFamily="18" charset="0"/>
                        </a:rPr>
                        <m:t>,…,</m:t>
                      </m:r>
                      <m:sSub>
                        <m:sSubPr>
                          <m:ctrlPr>
                            <a:rPr kumimoji="1" lang="en-US" altLang="zh-CN" sz="2400" i="1">
                              <a:latin typeface="Cambria Math" panose="02040503050406030204" pitchFamily="18" charset="0"/>
                            </a:rPr>
                          </m:ctrlPr>
                        </m:sSubPr>
                        <m:e>
                          <m:r>
                            <a:rPr kumimoji="1" lang="en-US" altLang="zh-CN" sz="2400" i="1">
                              <a:latin typeface="Cambria Math" panose="02040503050406030204" pitchFamily="18" charset="0"/>
                            </a:rPr>
                            <m:t>𝑦</m:t>
                          </m:r>
                        </m:e>
                        <m:sub>
                          <m:r>
                            <a:rPr kumimoji="1" lang="en-US" altLang="zh-CN" sz="2400" i="1">
                              <a:latin typeface="Cambria Math" panose="02040503050406030204" pitchFamily="18" charset="0"/>
                            </a:rPr>
                            <m:t>𝑛</m:t>
                          </m:r>
                        </m:sub>
                      </m:sSub>
                      <m:r>
                        <a:rPr kumimoji="1" lang="en-US" altLang="zh-CN" sz="2400" i="1">
                          <a:latin typeface="Cambria Math" panose="02040503050406030204" pitchFamily="18" charset="0"/>
                        </a:rPr>
                        <m:t>&gt;</m:t>
                      </m:r>
                    </m:oMath>
                  </a14:m>
                  <a:endParaRPr kumimoji="1" lang="zh-CN" altLang="en-US" sz="2000" dirty="0"/>
                </a:p>
              </p:txBody>
            </p:sp>
          </mc:Choice>
          <mc:Fallback xmlns="">
            <p:sp>
              <p:nvSpPr>
                <p:cNvPr id="16" name="任意多边形: 形状 15">
                  <a:extLst>
                    <a:ext uri="{FF2B5EF4-FFF2-40B4-BE49-F238E27FC236}">
                      <a16:creationId xmlns:a16="http://schemas.microsoft.com/office/drawing/2014/main" id="{F0AA6912-AFF8-4399-B508-6E0E42DDFC71}"/>
                    </a:ext>
                  </a:extLst>
                </p:cNvPr>
                <p:cNvSpPr>
                  <a:spLocks noRot="1" noChangeAspect="1" noMove="1" noResize="1" noEditPoints="1" noAdjustHandles="1" noChangeArrowheads="1" noChangeShapeType="1" noTextEdit="1"/>
                </p:cNvSpPr>
                <p:nvPr/>
              </p:nvSpPr>
              <p:spPr>
                <a:xfrm>
                  <a:off x="1211510" y="5801864"/>
                  <a:ext cx="4237074" cy="453528"/>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blipFill>
                  <a:blip r:embed="rId9"/>
                  <a:stretch>
                    <a:fillRect b="-18421"/>
                  </a:stretch>
                </a:blipFill>
              </p:spPr>
              <p:txBody>
                <a:bodyPr/>
                <a:lstStyle/>
                <a:p>
                  <a:r>
                    <a:rPr lang="zh-CN" altLang="en-US">
                      <a:noFill/>
                    </a:rPr>
                    <a:t> </a:t>
                  </a:r>
                </a:p>
              </p:txBody>
            </p:sp>
          </mc:Fallback>
        </mc:AlternateContent>
      </p:grpSp>
      <p:grpSp>
        <p:nvGrpSpPr>
          <p:cNvPr id="38" name="组合 37">
            <a:extLst>
              <a:ext uri="{FF2B5EF4-FFF2-40B4-BE49-F238E27FC236}">
                <a16:creationId xmlns:a16="http://schemas.microsoft.com/office/drawing/2014/main" id="{79C626A7-93C1-4AF9-8820-7F018E2558E8}"/>
              </a:ext>
            </a:extLst>
          </p:cNvPr>
          <p:cNvGrpSpPr/>
          <p:nvPr/>
        </p:nvGrpSpPr>
        <p:grpSpPr>
          <a:xfrm>
            <a:off x="7721135" y="5422697"/>
            <a:ext cx="2515971" cy="459542"/>
            <a:chOff x="7721135" y="5422697"/>
            <a:chExt cx="2515971" cy="459542"/>
          </a:xfrm>
        </p:grpSpPr>
        <mc:AlternateContent xmlns:mc="http://schemas.openxmlformats.org/markup-compatibility/2006" xmlns:a14="http://schemas.microsoft.com/office/drawing/2010/main">
          <mc:Choice Requires="a14">
            <p:sp>
              <p:nvSpPr>
                <p:cNvPr id="27" name="文本框 26">
                  <a:extLst>
                    <a:ext uri="{FF2B5EF4-FFF2-40B4-BE49-F238E27FC236}">
                      <a16:creationId xmlns:a16="http://schemas.microsoft.com/office/drawing/2014/main" id="{CA8642E4-9413-4FD8-9BDC-6C00706984C0}"/>
                    </a:ext>
                  </a:extLst>
                </p:cNvPr>
                <p:cNvSpPr txBox="1"/>
                <p:nvPr/>
              </p:nvSpPr>
              <p:spPr>
                <a:xfrm rot="5400000">
                  <a:off x="7703823" y="5464817"/>
                  <a:ext cx="434734"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000" b="1" i="0" smtClean="0">
                            <a:solidFill>
                              <a:srgbClr val="FF0000"/>
                            </a:solidFill>
                            <a:latin typeface="Cambria Math" panose="02040503050406030204" pitchFamily="18" charset="0"/>
                          </a:rPr>
                          <m:t>≤</m:t>
                        </m:r>
                      </m:oMath>
                    </m:oMathPara>
                  </a14:m>
                  <a:endParaRPr lang="zh-CN" altLang="en-US" sz="2000" b="1" dirty="0">
                    <a:solidFill>
                      <a:srgbClr val="FF0000"/>
                    </a:solidFill>
                  </a:endParaRPr>
                </a:p>
              </p:txBody>
            </p:sp>
          </mc:Choice>
          <mc:Fallback xmlns="">
            <p:sp>
              <p:nvSpPr>
                <p:cNvPr id="27" name="文本框 26">
                  <a:extLst>
                    <a:ext uri="{FF2B5EF4-FFF2-40B4-BE49-F238E27FC236}">
                      <a16:creationId xmlns:a16="http://schemas.microsoft.com/office/drawing/2014/main" id="{CA8642E4-9413-4FD8-9BDC-6C00706984C0}"/>
                    </a:ext>
                  </a:extLst>
                </p:cNvPr>
                <p:cNvSpPr txBox="1">
                  <a:spLocks noRot="1" noChangeAspect="1" noMove="1" noResize="1" noEditPoints="1" noAdjustHandles="1" noChangeArrowheads="1" noChangeShapeType="1" noTextEdit="1"/>
                </p:cNvSpPr>
                <p:nvPr/>
              </p:nvSpPr>
              <p:spPr>
                <a:xfrm rot="5400000">
                  <a:off x="7703823" y="5464817"/>
                  <a:ext cx="434734" cy="400110"/>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 name="文本框 27">
                  <a:extLst>
                    <a:ext uri="{FF2B5EF4-FFF2-40B4-BE49-F238E27FC236}">
                      <a16:creationId xmlns:a16="http://schemas.microsoft.com/office/drawing/2014/main" id="{38FE6641-82A2-4085-B00D-61B6B4BF5463}"/>
                    </a:ext>
                  </a:extLst>
                </p:cNvPr>
                <p:cNvSpPr txBox="1"/>
                <p:nvPr/>
              </p:nvSpPr>
              <p:spPr>
                <a:xfrm rot="5400000">
                  <a:off x="8203548" y="5454186"/>
                  <a:ext cx="434734" cy="400110"/>
                </a:xfrm>
                <a:prstGeom prst="rect">
                  <a:avLst/>
                </a:prstGeom>
                <a:solidFill>
                  <a:schemeClr val="bg1"/>
                </a:solid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000" b="1" i="0" smtClean="0">
                            <a:solidFill>
                              <a:srgbClr val="FF0000"/>
                            </a:solidFill>
                            <a:latin typeface="Cambria Math" panose="02040503050406030204" pitchFamily="18" charset="0"/>
                          </a:rPr>
                          <m:t>≤</m:t>
                        </m:r>
                      </m:oMath>
                    </m:oMathPara>
                  </a14:m>
                  <a:endParaRPr lang="zh-CN" altLang="en-US" sz="2000" b="1" dirty="0">
                    <a:solidFill>
                      <a:srgbClr val="FF0000"/>
                    </a:solidFill>
                  </a:endParaRPr>
                </a:p>
              </p:txBody>
            </p:sp>
          </mc:Choice>
          <mc:Fallback xmlns="">
            <p:sp>
              <p:nvSpPr>
                <p:cNvPr id="28" name="文本框 27">
                  <a:extLst>
                    <a:ext uri="{FF2B5EF4-FFF2-40B4-BE49-F238E27FC236}">
                      <a16:creationId xmlns:a16="http://schemas.microsoft.com/office/drawing/2014/main" id="{38FE6641-82A2-4085-B00D-61B6B4BF5463}"/>
                    </a:ext>
                  </a:extLst>
                </p:cNvPr>
                <p:cNvSpPr txBox="1">
                  <a:spLocks noRot="1" noChangeAspect="1" noMove="1" noResize="1" noEditPoints="1" noAdjustHandles="1" noChangeArrowheads="1" noChangeShapeType="1" noTextEdit="1"/>
                </p:cNvSpPr>
                <p:nvPr/>
              </p:nvSpPr>
              <p:spPr>
                <a:xfrm rot="5400000">
                  <a:off x="8203548" y="5454186"/>
                  <a:ext cx="434734" cy="400110"/>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文本框 29">
                  <a:extLst>
                    <a:ext uri="{FF2B5EF4-FFF2-40B4-BE49-F238E27FC236}">
                      <a16:creationId xmlns:a16="http://schemas.microsoft.com/office/drawing/2014/main" id="{8CF7C533-14C4-4545-BC38-218407577B54}"/>
                    </a:ext>
                  </a:extLst>
                </p:cNvPr>
                <p:cNvSpPr txBox="1"/>
                <p:nvPr/>
              </p:nvSpPr>
              <p:spPr>
                <a:xfrm rot="5400000">
                  <a:off x="9819684" y="5440009"/>
                  <a:ext cx="434734"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000" b="1" i="0" smtClean="0">
                            <a:solidFill>
                              <a:srgbClr val="FF0000"/>
                            </a:solidFill>
                            <a:latin typeface="Cambria Math" panose="02040503050406030204" pitchFamily="18" charset="0"/>
                          </a:rPr>
                          <m:t>≤</m:t>
                        </m:r>
                      </m:oMath>
                    </m:oMathPara>
                  </a14:m>
                  <a:endParaRPr lang="zh-CN" altLang="en-US" sz="2000" b="1" dirty="0">
                    <a:solidFill>
                      <a:srgbClr val="FF0000"/>
                    </a:solidFill>
                  </a:endParaRPr>
                </a:p>
              </p:txBody>
            </p:sp>
          </mc:Choice>
          <mc:Fallback xmlns="">
            <p:sp>
              <p:nvSpPr>
                <p:cNvPr id="30" name="文本框 29">
                  <a:extLst>
                    <a:ext uri="{FF2B5EF4-FFF2-40B4-BE49-F238E27FC236}">
                      <a16:creationId xmlns:a16="http://schemas.microsoft.com/office/drawing/2014/main" id="{8CF7C533-14C4-4545-BC38-218407577B54}"/>
                    </a:ext>
                  </a:extLst>
                </p:cNvPr>
                <p:cNvSpPr txBox="1">
                  <a:spLocks noRot="1" noChangeAspect="1" noMove="1" noResize="1" noEditPoints="1" noAdjustHandles="1" noChangeArrowheads="1" noChangeShapeType="1" noTextEdit="1"/>
                </p:cNvSpPr>
                <p:nvPr/>
              </p:nvSpPr>
              <p:spPr>
                <a:xfrm rot="5400000">
                  <a:off x="9819684" y="5440009"/>
                  <a:ext cx="434734" cy="400110"/>
                </a:xfrm>
                <a:prstGeom prst="rect">
                  <a:avLst/>
                </a:prstGeom>
                <a:blipFill>
                  <a:blip r:embed="rId12"/>
                  <a:stretch>
                    <a:fillRect/>
                  </a:stretch>
                </a:blipFill>
              </p:spPr>
              <p:txBody>
                <a:bodyPr/>
                <a:lstStyle/>
                <a:p>
                  <a:r>
                    <a:rPr lang="zh-CN" altLang="en-US">
                      <a:noFill/>
                    </a:rPr>
                    <a:t> </a:t>
                  </a:r>
                </a:p>
              </p:txBody>
            </p:sp>
          </mc:Fallback>
        </mc:AlternateContent>
        <p:cxnSp>
          <p:nvCxnSpPr>
            <p:cNvPr id="36" name="直接连接符 35">
              <a:extLst>
                <a:ext uri="{FF2B5EF4-FFF2-40B4-BE49-F238E27FC236}">
                  <a16:creationId xmlns:a16="http://schemas.microsoft.com/office/drawing/2014/main" id="{A7A7B438-5694-47E1-B134-22F3F4515ECD}"/>
                </a:ext>
              </a:extLst>
            </p:cNvPr>
            <p:cNvCxnSpPr>
              <a:stCxn id="28" idx="0"/>
              <a:endCxn id="30" idx="2"/>
            </p:cNvCxnSpPr>
            <p:nvPr/>
          </p:nvCxnSpPr>
          <p:spPr>
            <a:xfrm flipV="1">
              <a:off x="8620970" y="5640064"/>
              <a:ext cx="1216026" cy="14177"/>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文本框 28">
                  <a:extLst>
                    <a:ext uri="{FF2B5EF4-FFF2-40B4-BE49-F238E27FC236}">
                      <a16:creationId xmlns:a16="http://schemas.microsoft.com/office/drawing/2014/main" id="{82A18901-3C9D-4463-9DBE-2098D0EC6D86}"/>
                    </a:ext>
                  </a:extLst>
                </p:cNvPr>
                <p:cNvSpPr txBox="1"/>
                <p:nvPr/>
              </p:nvSpPr>
              <p:spPr>
                <a:xfrm rot="5400000">
                  <a:off x="8993897" y="5450644"/>
                  <a:ext cx="434734" cy="400110"/>
                </a:xfrm>
                <a:prstGeom prst="rect">
                  <a:avLst/>
                </a:prstGeom>
                <a:solidFill>
                  <a:schemeClr val="bg1"/>
                </a:solid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000" b="1" i="0" smtClean="0">
                            <a:solidFill>
                              <a:srgbClr val="FF0000"/>
                            </a:solidFill>
                            <a:latin typeface="Cambria Math" panose="02040503050406030204" pitchFamily="18" charset="0"/>
                          </a:rPr>
                          <m:t>≤</m:t>
                        </m:r>
                      </m:oMath>
                    </m:oMathPara>
                  </a14:m>
                  <a:endParaRPr lang="zh-CN" altLang="en-US" sz="2000" b="1" dirty="0">
                    <a:solidFill>
                      <a:srgbClr val="FF0000"/>
                    </a:solidFill>
                  </a:endParaRPr>
                </a:p>
              </p:txBody>
            </p:sp>
          </mc:Choice>
          <mc:Fallback xmlns="">
            <p:sp>
              <p:nvSpPr>
                <p:cNvPr id="29" name="文本框 28">
                  <a:extLst>
                    <a:ext uri="{FF2B5EF4-FFF2-40B4-BE49-F238E27FC236}">
                      <a16:creationId xmlns:a16="http://schemas.microsoft.com/office/drawing/2014/main" id="{82A18901-3C9D-4463-9DBE-2098D0EC6D86}"/>
                    </a:ext>
                  </a:extLst>
                </p:cNvPr>
                <p:cNvSpPr txBox="1">
                  <a:spLocks noRot="1" noChangeAspect="1" noMove="1" noResize="1" noEditPoints="1" noAdjustHandles="1" noChangeArrowheads="1" noChangeShapeType="1" noTextEdit="1"/>
                </p:cNvSpPr>
                <p:nvPr/>
              </p:nvSpPr>
              <p:spPr>
                <a:xfrm rot="5400000">
                  <a:off x="8993897" y="5450644"/>
                  <a:ext cx="434734" cy="400110"/>
                </a:xfrm>
                <a:prstGeom prst="rect">
                  <a:avLst/>
                </a:prstGeom>
                <a:blipFill>
                  <a:blip r:embed="rId13"/>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21" name="任意多边形: 形状 20">
                <a:extLst>
                  <a:ext uri="{FF2B5EF4-FFF2-40B4-BE49-F238E27FC236}">
                    <a16:creationId xmlns:a16="http://schemas.microsoft.com/office/drawing/2014/main" id="{AE3C2B0C-1423-4B7F-9C90-C9B0D2E0563C}"/>
                  </a:ext>
                </a:extLst>
              </p:cNvPr>
              <p:cNvSpPr/>
              <p:nvPr/>
            </p:nvSpPr>
            <p:spPr>
              <a:xfrm>
                <a:off x="6707934" y="5013064"/>
                <a:ext cx="4154097" cy="453528"/>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algn="ctr"/>
                <a14:m>
                  <m:oMathPara xmlns:m="http://schemas.openxmlformats.org/officeDocument/2006/math">
                    <m:oMathParaPr>
                      <m:jc m:val="centerGroup"/>
                    </m:oMathParaPr>
                    <m:oMath xmlns:m="http://schemas.openxmlformats.org/officeDocument/2006/math">
                      <m:r>
                        <m:rPr>
                          <m:sty m:val="p"/>
                        </m:rPr>
                        <a:rPr kumimoji="1" lang="en-US" altLang="zh-CN" sz="2400" b="0" i="0" smtClean="0">
                          <a:latin typeface="Cambria Math" panose="02040503050406030204" pitchFamily="18" charset="0"/>
                        </a:rPr>
                        <m:t>X</m:t>
                      </m:r>
                      <m:r>
                        <a:rPr kumimoji="1" lang="en-US" altLang="zh-CN" sz="2400" b="0" i="0" smtClean="0">
                          <a:latin typeface="Cambria Math" panose="02040503050406030204" pitchFamily="18" charset="0"/>
                        </a:rPr>
                        <m:t>′</m:t>
                      </m:r>
                      <m:r>
                        <a:rPr kumimoji="1" lang="en-US" altLang="zh-CN" sz="2400" i="1">
                          <a:latin typeface="Cambria Math" panose="02040503050406030204" pitchFamily="18" charset="0"/>
                        </a:rPr>
                        <m:t>=&lt;</m:t>
                      </m:r>
                      <m:sSub>
                        <m:sSubPr>
                          <m:ctrlPr>
                            <a:rPr kumimoji="1" lang="en-US" altLang="zh-CN" sz="2400" i="1">
                              <a:latin typeface="Cambria Math" panose="02040503050406030204" pitchFamily="18" charset="0"/>
                            </a:rPr>
                          </m:ctrlPr>
                        </m:sSubPr>
                        <m:e>
                          <m:r>
                            <a:rPr kumimoji="1" lang="en-US" altLang="zh-CN" sz="2400" i="1">
                              <a:latin typeface="Cambria Math" panose="02040503050406030204" pitchFamily="18" charset="0"/>
                            </a:rPr>
                            <m:t>𝑥</m:t>
                          </m:r>
                          <m:r>
                            <a:rPr kumimoji="1" lang="en-US" altLang="zh-CN" sz="2400" b="0" i="1" smtClean="0">
                              <a:latin typeface="Cambria Math" panose="02040503050406030204" pitchFamily="18" charset="0"/>
                            </a:rPr>
                            <m:t>′</m:t>
                          </m:r>
                        </m:e>
                        <m:sub>
                          <m:r>
                            <a:rPr kumimoji="1" lang="en-US" altLang="zh-CN" sz="2400" i="1">
                              <a:latin typeface="Cambria Math" panose="02040503050406030204" pitchFamily="18" charset="0"/>
                            </a:rPr>
                            <m:t>1</m:t>
                          </m:r>
                        </m:sub>
                      </m:sSub>
                      <m:r>
                        <a:rPr kumimoji="1" lang="en-US" altLang="zh-CN" sz="2400" i="1">
                          <a:latin typeface="Cambria Math" panose="02040503050406030204" pitchFamily="18" charset="0"/>
                        </a:rPr>
                        <m:t>,</m:t>
                      </m:r>
                      <m:sSub>
                        <m:sSubPr>
                          <m:ctrlPr>
                            <a:rPr kumimoji="1" lang="en-US" altLang="zh-CN" sz="2400" i="1">
                              <a:latin typeface="Cambria Math" panose="02040503050406030204" pitchFamily="18" charset="0"/>
                            </a:rPr>
                          </m:ctrlPr>
                        </m:sSubPr>
                        <m:e>
                          <m:r>
                            <a:rPr kumimoji="1" lang="en-US" altLang="zh-CN" sz="2400" i="1">
                              <a:latin typeface="Cambria Math" panose="02040503050406030204" pitchFamily="18" charset="0"/>
                            </a:rPr>
                            <m:t>𝑥</m:t>
                          </m:r>
                          <m:r>
                            <a:rPr kumimoji="1" lang="en-US" altLang="zh-CN" sz="2400" b="0" i="1" smtClean="0">
                              <a:latin typeface="Cambria Math" panose="02040503050406030204" pitchFamily="18" charset="0"/>
                            </a:rPr>
                            <m:t>′</m:t>
                          </m:r>
                        </m:e>
                        <m:sub>
                          <m:r>
                            <a:rPr kumimoji="1" lang="en-US" altLang="zh-CN" sz="2400" i="1">
                              <a:latin typeface="Cambria Math" panose="02040503050406030204" pitchFamily="18" charset="0"/>
                            </a:rPr>
                            <m:t>2</m:t>
                          </m:r>
                        </m:sub>
                      </m:sSub>
                      <m:r>
                        <a:rPr kumimoji="1" lang="en-US" altLang="zh-CN" sz="2400" i="1">
                          <a:latin typeface="Cambria Math" panose="02040503050406030204" pitchFamily="18" charset="0"/>
                        </a:rPr>
                        <m:t>,…</m:t>
                      </m:r>
                      <m:sSub>
                        <m:sSubPr>
                          <m:ctrlPr>
                            <a:rPr kumimoji="1" lang="en-US" altLang="zh-CN" sz="2400" i="1">
                              <a:latin typeface="Cambria Math" panose="02040503050406030204" pitchFamily="18" charset="0"/>
                            </a:rPr>
                          </m:ctrlPr>
                        </m:sSubPr>
                        <m:e>
                          <m:r>
                            <a:rPr kumimoji="1" lang="en-US" altLang="zh-CN" sz="2400" i="1">
                              <a:latin typeface="Cambria Math" panose="02040503050406030204" pitchFamily="18" charset="0"/>
                            </a:rPr>
                            <m:t>𝑥</m:t>
                          </m:r>
                          <m:r>
                            <a:rPr kumimoji="1" lang="en-US" altLang="zh-CN" sz="2400" b="0" i="1" smtClean="0">
                              <a:latin typeface="Cambria Math" panose="02040503050406030204" pitchFamily="18" charset="0"/>
                            </a:rPr>
                            <m:t>′</m:t>
                          </m:r>
                        </m:e>
                        <m:sub>
                          <m:r>
                            <a:rPr kumimoji="1" lang="en-US" altLang="zh-CN" sz="2400" i="1">
                              <a:latin typeface="Cambria Math" panose="02040503050406030204" pitchFamily="18" charset="0"/>
                            </a:rPr>
                            <m:t>𝑖</m:t>
                          </m:r>
                        </m:sub>
                      </m:sSub>
                      <m:r>
                        <a:rPr kumimoji="1" lang="en-US" altLang="zh-CN" sz="2400" i="1">
                          <a:latin typeface="Cambria Math" panose="02040503050406030204" pitchFamily="18" charset="0"/>
                        </a:rPr>
                        <m:t>,…,</m:t>
                      </m:r>
                      <m:sSub>
                        <m:sSubPr>
                          <m:ctrlPr>
                            <a:rPr kumimoji="1" lang="en-US" altLang="zh-CN" sz="2400" i="1">
                              <a:latin typeface="Cambria Math" panose="02040503050406030204" pitchFamily="18" charset="0"/>
                            </a:rPr>
                          </m:ctrlPr>
                        </m:sSubPr>
                        <m:e>
                          <m:r>
                            <a:rPr kumimoji="1" lang="en-US" altLang="zh-CN" sz="2400" i="1">
                              <a:latin typeface="Cambria Math" panose="02040503050406030204" pitchFamily="18" charset="0"/>
                            </a:rPr>
                            <m:t>𝑥</m:t>
                          </m:r>
                          <m:r>
                            <a:rPr kumimoji="1" lang="en-US" altLang="zh-CN" sz="2400" b="0" i="1" smtClean="0">
                              <a:latin typeface="Cambria Math" panose="02040503050406030204" pitchFamily="18" charset="0"/>
                            </a:rPr>
                            <m:t>′</m:t>
                          </m:r>
                        </m:e>
                        <m:sub>
                          <m:r>
                            <a:rPr kumimoji="1" lang="en-US" altLang="zh-CN" sz="2400" i="1">
                              <a:latin typeface="Cambria Math" panose="02040503050406030204" pitchFamily="18" charset="0"/>
                            </a:rPr>
                            <m:t>𝑛</m:t>
                          </m:r>
                        </m:sub>
                      </m:sSub>
                      <m:r>
                        <a:rPr kumimoji="1" lang="en-US" altLang="zh-CN" sz="2400" i="1">
                          <a:latin typeface="Cambria Math" panose="02040503050406030204" pitchFamily="18" charset="0"/>
                        </a:rPr>
                        <m:t>&gt;</m:t>
                      </m:r>
                    </m:oMath>
                  </m:oMathPara>
                </a14:m>
                <a:endParaRPr kumimoji="1" lang="zh-CN" altLang="en-US" sz="2000" dirty="0"/>
              </a:p>
            </p:txBody>
          </p:sp>
        </mc:Choice>
        <mc:Fallback xmlns="">
          <p:sp>
            <p:nvSpPr>
              <p:cNvPr id="21" name="任意多边形: 形状 20">
                <a:extLst>
                  <a:ext uri="{FF2B5EF4-FFF2-40B4-BE49-F238E27FC236}">
                    <a16:creationId xmlns:a16="http://schemas.microsoft.com/office/drawing/2014/main" id="{AE3C2B0C-1423-4B7F-9C90-C9B0D2E0563C}"/>
                  </a:ext>
                </a:extLst>
              </p:cNvPr>
              <p:cNvSpPr>
                <a:spLocks noRot="1" noChangeAspect="1" noMove="1" noResize="1" noEditPoints="1" noAdjustHandles="1" noChangeArrowheads="1" noChangeShapeType="1" noTextEdit="1"/>
              </p:cNvSpPr>
              <p:nvPr/>
            </p:nvSpPr>
            <p:spPr>
              <a:xfrm>
                <a:off x="6707934" y="5013064"/>
                <a:ext cx="4154097" cy="453528"/>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blipFill>
                <a:blip r:embed="rId14"/>
                <a:stretch>
                  <a:fillRect b="-259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任意多边形: 形状 21">
                <a:extLst>
                  <a:ext uri="{FF2B5EF4-FFF2-40B4-BE49-F238E27FC236}">
                    <a16:creationId xmlns:a16="http://schemas.microsoft.com/office/drawing/2014/main" id="{FA2527EF-E4E8-4577-BD0D-C3814C371C6A}"/>
                  </a:ext>
                </a:extLst>
              </p:cNvPr>
              <p:cNvSpPr/>
              <p:nvPr/>
            </p:nvSpPr>
            <p:spPr>
              <a:xfrm>
                <a:off x="6707934" y="5801864"/>
                <a:ext cx="4237074" cy="453528"/>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algn="ctr"/>
                <a14:m>
                  <m:oMathPara xmlns:m="http://schemas.openxmlformats.org/officeDocument/2006/math">
                    <m:oMathParaPr>
                      <m:jc m:val="centerGroup"/>
                    </m:oMathParaPr>
                    <m:oMath xmlns:m="http://schemas.openxmlformats.org/officeDocument/2006/math">
                      <m:r>
                        <m:rPr>
                          <m:sty m:val="p"/>
                        </m:rPr>
                        <a:rPr kumimoji="1" lang="en-US" altLang="zh-CN" sz="2400" i="1" smtClean="0">
                          <a:latin typeface="Cambria Math" panose="02040503050406030204" pitchFamily="18" charset="0"/>
                        </a:rPr>
                        <m:t>Y</m:t>
                      </m:r>
                      <m:r>
                        <a:rPr kumimoji="1" lang="en-US" altLang="zh-CN" sz="2400" b="0" i="1" smtClean="0">
                          <a:latin typeface="Cambria Math" panose="02040503050406030204" pitchFamily="18" charset="0"/>
                        </a:rPr>
                        <m:t>′</m:t>
                      </m:r>
                      <m:r>
                        <a:rPr kumimoji="1" lang="en-US" altLang="zh-CN" sz="2400" i="1">
                          <a:latin typeface="Cambria Math" panose="02040503050406030204" pitchFamily="18" charset="0"/>
                        </a:rPr>
                        <m:t>=&lt;</m:t>
                      </m:r>
                      <m:sSub>
                        <m:sSubPr>
                          <m:ctrlPr>
                            <a:rPr kumimoji="1" lang="en-US" altLang="zh-CN" sz="2400" i="1">
                              <a:latin typeface="Cambria Math" panose="02040503050406030204" pitchFamily="18" charset="0"/>
                            </a:rPr>
                          </m:ctrlPr>
                        </m:sSubPr>
                        <m:e>
                          <m:r>
                            <a:rPr kumimoji="1" lang="en-US" altLang="zh-CN" sz="2400" i="1">
                              <a:latin typeface="Cambria Math" panose="02040503050406030204" pitchFamily="18" charset="0"/>
                            </a:rPr>
                            <m:t>𝑦</m:t>
                          </m:r>
                          <m:r>
                            <a:rPr kumimoji="1" lang="en-US" altLang="zh-CN" sz="2400" b="0" i="1" smtClean="0">
                              <a:latin typeface="Cambria Math" panose="02040503050406030204" pitchFamily="18" charset="0"/>
                            </a:rPr>
                            <m:t>′</m:t>
                          </m:r>
                        </m:e>
                        <m:sub>
                          <m:r>
                            <a:rPr kumimoji="1" lang="en-US" altLang="zh-CN" sz="2400" i="1">
                              <a:latin typeface="Cambria Math" panose="02040503050406030204" pitchFamily="18" charset="0"/>
                            </a:rPr>
                            <m:t>1</m:t>
                          </m:r>
                        </m:sub>
                      </m:sSub>
                      <m:r>
                        <a:rPr kumimoji="1" lang="en-US" altLang="zh-CN" sz="2400" i="1">
                          <a:latin typeface="Cambria Math" panose="02040503050406030204" pitchFamily="18" charset="0"/>
                        </a:rPr>
                        <m:t>,</m:t>
                      </m:r>
                      <m:sSub>
                        <m:sSubPr>
                          <m:ctrlPr>
                            <a:rPr kumimoji="1" lang="en-US" altLang="zh-CN" sz="2400" i="1">
                              <a:latin typeface="Cambria Math" panose="02040503050406030204" pitchFamily="18" charset="0"/>
                            </a:rPr>
                          </m:ctrlPr>
                        </m:sSubPr>
                        <m:e>
                          <m:r>
                            <a:rPr kumimoji="1" lang="en-US" altLang="zh-CN" sz="2400" i="1">
                              <a:latin typeface="Cambria Math" panose="02040503050406030204" pitchFamily="18" charset="0"/>
                            </a:rPr>
                            <m:t>𝑦</m:t>
                          </m:r>
                          <m:r>
                            <a:rPr kumimoji="1" lang="en-US" altLang="zh-CN" sz="2400" b="0" i="1" smtClean="0">
                              <a:latin typeface="Cambria Math" panose="02040503050406030204" pitchFamily="18" charset="0"/>
                            </a:rPr>
                            <m:t>′</m:t>
                          </m:r>
                        </m:e>
                        <m:sub>
                          <m:r>
                            <a:rPr kumimoji="1" lang="en-US" altLang="zh-CN" sz="2400" i="1">
                              <a:latin typeface="Cambria Math" panose="02040503050406030204" pitchFamily="18" charset="0"/>
                            </a:rPr>
                            <m:t>2</m:t>
                          </m:r>
                        </m:sub>
                      </m:sSub>
                      <m:r>
                        <a:rPr kumimoji="1" lang="en-US" altLang="zh-CN" sz="2400" i="1">
                          <a:latin typeface="Cambria Math" panose="02040503050406030204" pitchFamily="18" charset="0"/>
                        </a:rPr>
                        <m:t>,…</m:t>
                      </m:r>
                      <m:sSub>
                        <m:sSubPr>
                          <m:ctrlPr>
                            <a:rPr kumimoji="1" lang="en-US" altLang="zh-CN" sz="2400" i="1">
                              <a:latin typeface="Cambria Math" panose="02040503050406030204" pitchFamily="18" charset="0"/>
                            </a:rPr>
                          </m:ctrlPr>
                        </m:sSubPr>
                        <m:e>
                          <m:r>
                            <a:rPr kumimoji="1" lang="en-US" altLang="zh-CN" sz="2400" i="1">
                              <a:latin typeface="Cambria Math" panose="02040503050406030204" pitchFamily="18" charset="0"/>
                            </a:rPr>
                            <m:t>𝑦</m:t>
                          </m:r>
                          <m:r>
                            <a:rPr kumimoji="1" lang="en-US" altLang="zh-CN" sz="2400" b="0" i="1" smtClean="0">
                              <a:latin typeface="Cambria Math" panose="02040503050406030204" pitchFamily="18" charset="0"/>
                            </a:rPr>
                            <m:t>′</m:t>
                          </m:r>
                        </m:e>
                        <m:sub>
                          <m:r>
                            <a:rPr kumimoji="1" lang="en-US" altLang="zh-CN" sz="2400" i="1">
                              <a:latin typeface="Cambria Math" panose="02040503050406030204" pitchFamily="18" charset="0"/>
                            </a:rPr>
                            <m:t>𝑖</m:t>
                          </m:r>
                        </m:sub>
                      </m:sSub>
                      <m:r>
                        <a:rPr kumimoji="1" lang="en-US" altLang="zh-CN" sz="2400" i="1">
                          <a:latin typeface="Cambria Math" panose="02040503050406030204" pitchFamily="18" charset="0"/>
                        </a:rPr>
                        <m:t>,…,</m:t>
                      </m:r>
                      <m:sSub>
                        <m:sSubPr>
                          <m:ctrlPr>
                            <a:rPr kumimoji="1" lang="en-US" altLang="zh-CN" sz="2400" i="1">
                              <a:latin typeface="Cambria Math" panose="02040503050406030204" pitchFamily="18" charset="0"/>
                            </a:rPr>
                          </m:ctrlPr>
                        </m:sSubPr>
                        <m:e>
                          <m:r>
                            <a:rPr kumimoji="1" lang="en-US" altLang="zh-CN" sz="2400" i="1">
                              <a:latin typeface="Cambria Math" panose="02040503050406030204" pitchFamily="18" charset="0"/>
                            </a:rPr>
                            <m:t>𝑦</m:t>
                          </m:r>
                          <m:r>
                            <a:rPr kumimoji="1" lang="en-US" altLang="zh-CN" sz="2400" b="0" i="1" smtClean="0">
                              <a:latin typeface="Cambria Math" panose="02040503050406030204" pitchFamily="18" charset="0"/>
                            </a:rPr>
                            <m:t>′</m:t>
                          </m:r>
                        </m:e>
                        <m:sub>
                          <m:r>
                            <a:rPr kumimoji="1" lang="en-US" altLang="zh-CN" sz="2400" i="1">
                              <a:latin typeface="Cambria Math" panose="02040503050406030204" pitchFamily="18" charset="0"/>
                            </a:rPr>
                            <m:t>𝑛</m:t>
                          </m:r>
                        </m:sub>
                      </m:sSub>
                      <m:r>
                        <a:rPr kumimoji="1" lang="en-US" altLang="zh-CN" sz="2400" i="1">
                          <a:latin typeface="Cambria Math" panose="02040503050406030204" pitchFamily="18" charset="0"/>
                        </a:rPr>
                        <m:t>&gt;</m:t>
                      </m:r>
                    </m:oMath>
                  </m:oMathPara>
                </a14:m>
                <a:endParaRPr kumimoji="1" lang="zh-CN" altLang="en-US" sz="2000" dirty="0"/>
              </a:p>
            </p:txBody>
          </p:sp>
        </mc:Choice>
        <mc:Fallback xmlns="">
          <p:sp>
            <p:nvSpPr>
              <p:cNvPr id="22" name="任意多边形: 形状 21">
                <a:extLst>
                  <a:ext uri="{FF2B5EF4-FFF2-40B4-BE49-F238E27FC236}">
                    <a16:creationId xmlns:a16="http://schemas.microsoft.com/office/drawing/2014/main" id="{FA2527EF-E4E8-4577-BD0D-C3814C371C6A}"/>
                  </a:ext>
                </a:extLst>
              </p:cNvPr>
              <p:cNvSpPr>
                <a:spLocks noRot="1" noChangeAspect="1" noMove="1" noResize="1" noEditPoints="1" noAdjustHandles="1" noChangeArrowheads="1" noChangeShapeType="1" noTextEdit="1"/>
              </p:cNvSpPr>
              <p:nvPr/>
            </p:nvSpPr>
            <p:spPr>
              <a:xfrm>
                <a:off x="6707934" y="5801864"/>
                <a:ext cx="4237074" cy="453528"/>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blipFill>
                <a:blip r:embed="rId15"/>
                <a:stretch>
                  <a:fillRect b="-1052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68222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24"/>
                                        </p:tgtEl>
                                        <p:attrNameLst>
                                          <p:attrName>style.visibility</p:attrName>
                                        </p:attrNameLst>
                                      </p:cBhvr>
                                      <p:to>
                                        <p:strVal val="visible"/>
                                      </p:to>
                                    </p:set>
                                    <p:animEffect transition="in" filter="fade">
                                      <p:cBhvr>
                                        <p:cTn id="31" dur="1000"/>
                                        <p:tgtEl>
                                          <p:spTgt spid="24"/>
                                        </p:tgtEl>
                                      </p:cBhvr>
                                    </p:animEffect>
                                    <p:anim calcmode="lin" valueType="num">
                                      <p:cBhvr>
                                        <p:cTn id="32" dur="1000" fill="hold"/>
                                        <p:tgtEl>
                                          <p:spTgt spid="24"/>
                                        </p:tgtEl>
                                        <p:attrNameLst>
                                          <p:attrName>ppt_x</p:attrName>
                                        </p:attrNameLst>
                                      </p:cBhvr>
                                      <p:tavLst>
                                        <p:tav tm="0">
                                          <p:val>
                                            <p:strVal val="#ppt_x"/>
                                          </p:val>
                                        </p:tav>
                                        <p:tav tm="100000">
                                          <p:val>
                                            <p:strVal val="#ppt_x"/>
                                          </p:val>
                                        </p:tav>
                                      </p:tavLst>
                                    </p:anim>
                                    <p:anim calcmode="lin" valueType="num">
                                      <p:cBhvr>
                                        <p:cTn id="33" dur="1000" fill="hold"/>
                                        <p:tgtEl>
                                          <p:spTgt spid="24"/>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22"/>
                                        </p:tgtEl>
                                        <p:attrNameLst>
                                          <p:attrName>style.visibility</p:attrName>
                                        </p:attrNameLst>
                                      </p:cBhvr>
                                      <p:to>
                                        <p:strVal val="visible"/>
                                      </p:to>
                                    </p:set>
                                    <p:animEffect transition="in" filter="fade">
                                      <p:cBhvr>
                                        <p:cTn id="36" dur="1000"/>
                                        <p:tgtEl>
                                          <p:spTgt spid="22"/>
                                        </p:tgtEl>
                                      </p:cBhvr>
                                    </p:animEffect>
                                    <p:anim calcmode="lin" valueType="num">
                                      <p:cBhvr>
                                        <p:cTn id="37" dur="1000" fill="hold"/>
                                        <p:tgtEl>
                                          <p:spTgt spid="22"/>
                                        </p:tgtEl>
                                        <p:attrNameLst>
                                          <p:attrName>ppt_x</p:attrName>
                                        </p:attrNameLst>
                                      </p:cBhvr>
                                      <p:tavLst>
                                        <p:tav tm="0">
                                          <p:val>
                                            <p:strVal val="#ppt_x"/>
                                          </p:val>
                                        </p:tav>
                                        <p:tav tm="100000">
                                          <p:val>
                                            <p:strVal val="#ppt_x"/>
                                          </p:val>
                                        </p:tav>
                                      </p:tavLst>
                                    </p:anim>
                                    <p:anim calcmode="lin" valueType="num">
                                      <p:cBhvr>
                                        <p:cTn id="38"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38"/>
                                        </p:tgtEl>
                                        <p:attrNameLst>
                                          <p:attrName>style.visibility</p:attrName>
                                        </p:attrNameLst>
                                      </p:cBhvr>
                                      <p:to>
                                        <p:strVal val="visible"/>
                                      </p:to>
                                    </p:set>
                                    <p:anim calcmode="lin" valueType="num">
                                      <p:cBhvr additive="base">
                                        <p:cTn id="43" dur="500" fill="hold"/>
                                        <p:tgtEl>
                                          <p:spTgt spid="38"/>
                                        </p:tgtEl>
                                        <p:attrNameLst>
                                          <p:attrName>ppt_x</p:attrName>
                                        </p:attrNameLst>
                                      </p:cBhvr>
                                      <p:tavLst>
                                        <p:tav tm="0">
                                          <p:val>
                                            <p:strVal val="#ppt_x"/>
                                          </p:val>
                                        </p:tav>
                                        <p:tav tm="100000">
                                          <p:val>
                                            <p:strVal val="#ppt_x"/>
                                          </p:val>
                                        </p:tav>
                                      </p:tavLst>
                                    </p:anim>
                                    <p:anim calcmode="lin" valueType="num">
                                      <p:cBhvr additive="base">
                                        <p:cTn id="44" dur="500" fill="hold"/>
                                        <p:tgtEl>
                                          <p:spTgt spid="3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p:bldP spid="23" grpId="0" animBg="1"/>
      <p:bldP spid="24" grpId="0" animBg="1"/>
      <p:bldP spid="21" grpId="0" animBg="1"/>
      <p:bldP spid="22" grpId="0" animBg="1"/>
    </p:bld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2"/>
          <p:cNvSpPr>
            <a:spLocks noGrp="1"/>
          </p:cNvSpPr>
          <p:nvPr>
            <p:ph type="title"/>
          </p:nvPr>
        </p:nvSpPr>
        <p:spPr/>
        <p:txBody>
          <a:bodyPr>
            <a:normAutofit/>
          </a:bodyPr>
          <a:lstStyle/>
          <a:p>
            <a:r>
              <a:rPr lang="en-US" altLang="zh-CN" sz="2800" dirty="0"/>
              <a:t>10.11  </a:t>
            </a:r>
            <a:r>
              <a:rPr lang="zh-CN" altLang="en-US" sz="2800" dirty="0"/>
              <a:t>小结</a:t>
            </a:r>
          </a:p>
        </p:txBody>
      </p:sp>
      <p:sp>
        <p:nvSpPr>
          <p:cNvPr id="14" name="副标题 13"/>
          <p:cNvSpPr>
            <a:spLocks noGrp="1"/>
          </p:cNvSpPr>
          <p:nvPr>
            <p:ph type="subTitle" idx="1"/>
          </p:nvPr>
        </p:nvSpPr>
        <p:spPr/>
        <p:txBody>
          <a:bodyPr/>
          <a:lstStyle/>
          <a:p>
            <a:r>
              <a:rPr lang="en-US" altLang="zh-CN" dirty="0"/>
              <a:t>10.11  </a:t>
            </a:r>
            <a:r>
              <a:rPr lang="zh-CN" altLang="en-US" dirty="0"/>
              <a:t>小结</a:t>
            </a:r>
          </a:p>
        </p:txBody>
      </p:sp>
      <p:sp>
        <p:nvSpPr>
          <p:cNvPr id="15" name="文本占位符 14"/>
          <p:cNvSpPr>
            <a:spLocks noGrp="1"/>
          </p:cNvSpPr>
          <p:nvPr>
            <p:ph type="body" idx="10"/>
          </p:nvPr>
        </p:nvSpPr>
        <p:spPr/>
        <p:txBody>
          <a:bodyPr/>
          <a:lstStyle/>
          <a:p>
            <a:r>
              <a:rPr lang="zh-CN" altLang="en-US" dirty="0"/>
              <a:t>数据结构</a:t>
            </a:r>
          </a:p>
        </p:txBody>
      </p:sp>
      <p:sp>
        <p:nvSpPr>
          <p:cNvPr id="16" name="内容占位符 15"/>
          <p:cNvSpPr>
            <a:spLocks noGrp="1"/>
          </p:cNvSpPr>
          <p:nvPr>
            <p:ph idx="11"/>
          </p:nvPr>
        </p:nvSpPr>
        <p:spPr>
          <a:xfrm>
            <a:off x="584225" y="1276350"/>
            <a:ext cx="11055325" cy="4922227"/>
          </a:xfrm>
        </p:spPr>
        <p:txBody>
          <a:bodyPr>
            <a:normAutofit/>
          </a:bodyPr>
          <a:lstStyle/>
          <a:p>
            <a:pPr eaLnBrk="0" fontAlgn="base" hangingPunct="0">
              <a:lnSpc>
                <a:spcPct val="110000"/>
              </a:lnSpc>
              <a:spcAft>
                <a:spcPct val="0"/>
              </a:spcAft>
            </a:pPr>
            <a:r>
              <a:rPr lang="zh-CN" altLang="en-US" sz="2400" dirty="0"/>
              <a:t>本章我们介绍了若干经典的排序方法，包括：插入排序、冒泡排序、选择排序、归并排序、快速排序、堆排序、希尔排序、计数排序、基数排序、桶排序，还扩展介绍了</a:t>
            </a:r>
            <a:r>
              <a:rPr lang="en-US" altLang="zh-CN" sz="2400" dirty="0"/>
              <a:t>C++</a:t>
            </a:r>
            <a:r>
              <a:rPr lang="zh-CN" altLang="en-US" sz="2400" dirty="0"/>
              <a:t>、</a:t>
            </a:r>
            <a:r>
              <a:rPr lang="en-US" altLang="zh-CN" sz="2400" dirty="0"/>
              <a:t>Java</a:t>
            </a:r>
            <a:r>
              <a:rPr lang="zh-CN" altLang="en-US" sz="2400" dirty="0"/>
              <a:t>和</a:t>
            </a:r>
            <a:r>
              <a:rPr lang="en-US" altLang="zh-CN" sz="2400" dirty="0"/>
              <a:t>Python</a:t>
            </a:r>
            <a:r>
              <a:rPr lang="zh-CN" altLang="en-US" sz="2400" dirty="0"/>
              <a:t>的库函数中实现的内省排序和蒂姆排序。</a:t>
            </a:r>
            <a:endParaRPr lang="en-US" altLang="zh-CN" sz="2400" dirty="0"/>
          </a:p>
        </p:txBody>
      </p:sp>
      <mc:AlternateContent xmlns:mc="http://schemas.openxmlformats.org/markup-compatibility/2006" xmlns:a14="http://schemas.microsoft.com/office/drawing/2010/main">
        <mc:Choice Requires="a14">
          <p:graphicFrame>
            <p:nvGraphicFramePr>
              <p:cNvPr id="7" name="表格 6">
                <a:extLst>
                  <a:ext uri="{FF2B5EF4-FFF2-40B4-BE49-F238E27FC236}">
                    <a16:creationId xmlns:a16="http://schemas.microsoft.com/office/drawing/2014/main" id="{363202E0-AEB0-4B2C-97D5-379F3F3C866B}"/>
                  </a:ext>
                </a:extLst>
              </p:cNvPr>
              <p:cNvGraphicFramePr>
                <a:graphicFrameLocks noGrp="1"/>
              </p:cNvGraphicFramePr>
              <p:nvPr>
                <p:extLst>
                  <p:ext uri="{D42A27DB-BD31-4B8C-83A1-F6EECF244321}">
                    <p14:modId xmlns:p14="http://schemas.microsoft.com/office/powerpoint/2010/main" val="3586069407"/>
                  </p:ext>
                </p:extLst>
              </p:nvPr>
            </p:nvGraphicFramePr>
            <p:xfrm>
              <a:off x="1216036" y="2541593"/>
              <a:ext cx="9791701" cy="3881175"/>
            </p:xfrm>
            <a:graphic>
              <a:graphicData uri="http://schemas.openxmlformats.org/drawingml/2006/table">
                <a:tbl>
                  <a:tblPr firstRow="1" firstCol="1" bandRow="1">
                    <a:tableStyleId>{5C22544A-7EE6-4342-B048-85BDC9FD1C3A}</a:tableStyleId>
                  </a:tblPr>
                  <a:tblGrid>
                    <a:gridCol w="1539101">
                      <a:extLst>
                        <a:ext uri="{9D8B030D-6E8A-4147-A177-3AD203B41FA5}">
                          <a16:colId xmlns:a16="http://schemas.microsoft.com/office/drawing/2014/main" val="1863324230"/>
                        </a:ext>
                      </a:extLst>
                    </a:gridCol>
                    <a:gridCol w="2156393">
                      <a:extLst>
                        <a:ext uri="{9D8B030D-6E8A-4147-A177-3AD203B41FA5}">
                          <a16:colId xmlns:a16="http://schemas.microsoft.com/office/drawing/2014/main" val="1820829048"/>
                        </a:ext>
                      </a:extLst>
                    </a:gridCol>
                    <a:gridCol w="1926236">
                      <a:extLst>
                        <a:ext uri="{9D8B030D-6E8A-4147-A177-3AD203B41FA5}">
                          <a16:colId xmlns:a16="http://schemas.microsoft.com/office/drawing/2014/main" val="3275180496"/>
                        </a:ext>
                      </a:extLst>
                    </a:gridCol>
                    <a:gridCol w="2233112">
                      <a:extLst>
                        <a:ext uri="{9D8B030D-6E8A-4147-A177-3AD203B41FA5}">
                          <a16:colId xmlns:a16="http://schemas.microsoft.com/office/drawing/2014/main" val="3778329565"/>
                        </a:ext>
                      </a:extLst>
                    </a:gridCol>
                    <a:gridCol w="1936859">
                      <a:extLst>
                        <a:ext uri="{9D8B030D-6E8A-4147-A177-3AD203B41FA5}">
                          <a16:colId xmlns:a16="http://schemas.microsoft.com/office/drawing/2014/main" val="1834268875"/>
                        </a:ext>
                      </a:extLst>
                    </a:gridCol>
                  </a:tblGrid>
                  <a:tr h="263766">
                    <a:tc>
                      <a:txBody>
                        <a:bodyPr/>
                        <a:lstStyle/>
                        <a:p>
                          <a:pPr indent="0" algn="ctr">
                            <a:lnSpc>
                              <a:spcPct val="150000"/>
                            </a:lnSpc>
                          </a:pPr>
                          <a:r>
                            <a:rPr lang="zh-CN" sz="1200" kern="100">
                              <a:effectLst/>
                            </a:rPr>
                            <a:t>排序方法</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0" algn="ctr">
                            <a:lnSpc>
                              <a:spcPct val="150000"/>
                            </a:lnSpc>
                          </a:pPr>
                          <a:r>
                            <a:rPr lang="zh-CN" sz="1200" kern="100">
                              <a:effectLst/>
                            </a:rPr>
                            <a:t>平均时间复杂度</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0" algn="ctr">
                            <a:lnSpc>
                              <a:spcPct val="150000"/>
                            </a:lnSpc>
                          </a:pPr>
                          <a:r>
                            <a:rPr lang="zh-CN" sz="1200" kern="100" dirty="0">
                              <a:effectLst/>
                            </a:rPr>
                            <a:t>最坏时间复杂度</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0" algn="ctr">
                            <a:lnSpc>
                              <a:spcPct val="150000"/>
                            </a:lnSpc>
                          </a:pPr>
                          <a:r>
                            <a:rPr lang="zh-CN" sz="1200" kern="100">
                              <a:effectLst/>
                            </a:rPr>
                            <a:t>最坏辅助空间复杂度</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0" algn="ctr">
                            <a:lnSpc>
                              <a:spcPct val="150000"/>
                            </a:lnSpc>
                          </a:pPr>
                          <a:r>
                            <a:rPr lang="zh-CN" sz="1200" kern="100">
                              <a:effectLst/>
                            </a:rPr>
                            <a:t>稳定性</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2175040966"/>
                      </a:ext>
                    </a:extLst>
                  </a:tr>
                  <a:tr h="308832">
                    <a:tc>
                      <a:txBody>
                        <a:bodyPr/>
                        <a:lstStyle/>
                        <a:p>
                          <a:pPr indent="0" algn="ctr">
                            <a:lnSpc>
                              <a:spcPct val="150000"/>
                            </a:lnSpc>
                          </a:pPr>
                          <a:r>
                            <a:rPr lang="zh-CN" sz="1200" kern="100">
                              <a:effectLst/>
                            </a:rPr>
                            <a:t>插入排序</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0" algn="ctr">
                            <a:lnSpc>
                              <a:spcPct val="150000"/>
                            </a:lnSpc>
                          </a:pPr>
                          <a14:m>
                            <m:oMathPara xmlns:m="http://schemas.openxmlformats.org/officeDocument/2006/math">
                              <m:oMathParaPr>
                                <m:jc m:val="centerGroup"/>
                              </m:oMathParaPr>
                              <m:oMath xmlns:m="http://schemas.openxmlformats.org/officeDocument/2006/math">
                                <m:r>
                                  <a:rPr lang="en-US" sz="1200" kern="100">
                                    <a:effectLst/>
                                    <a:latin typeface="Cambria Math" panose="02040503050406030204" pitchFamily="18" charset="0"/>
                                  </a:rPr>
                                  <m:t>𝑂</m:t>
                                </m:r>
                                <m:r>
                                  <a:rPr lang="en-US" sz="1200" kern="100">
                                    <a:effectLst/>
                                    <a:latin typeface="Cambria Math" panose="02040503050406030204" pitchFamily="18" charset="0"/>
                                  </a:rPr>
                                  <m:t>(</m:t>
                                </m:r>
                                <m:sSup>
                                  <m:sSupPr>
                                    <m:ctrlPr>
                                      <a:rPr lang="zh-CN" sz="1200" i="1" kern="100">
                                        <a:effectLst/>
                                        <a:latin typeface="Cambria Math" panose="02040503050406030204" pitchFamily="18" charset="0"/>
                                      </a:rPr>
                                    </m:ctrlPr>
                                  </m:sSupPr>
                                  <m:e>
                                    <m:r>
                                      <a:rPr lang="en-US" sz="1200" kern="100">
                                        <a:effectLst/>
                                        <a:latin typeface="Cambria Math" panose="02040503050406030204" pitchFamily="18" charset="0"/>
                                      </a:rPr>
                                      <m:t>𝑛</m:t>
                                    </m:r>
                                  </m:e>
                                  <m:sup>
                                    <m:r>
                                      <a:rPr lang="en-US" sz="1200" kern="100">
                                        <a:effectLst/>
                                        <a:latin typeface="Cambria Math" panose="02040503050406030204" pitchFamily="18" charset="0"/>
                                      </a:rPr>
                                      <m:t>2</m:t>
                                    </m:r>
                                  </m:sup>
                                </m:sSup>
                                <m:r>
                                  <a:rPr lang="en-US" sz="1200" kern="100">
                                    <a:effectLst/>
                                    <a:latin typeface="Cambria Math" panose="02040503050406030204" pitchFamily="18" charset="0"/>
                                  </a:rPr>
                                  <m:t>)</m:t>
                                </m:r>
                              </m:oMath>
                            </m:oMathPara>
                          </a14:m>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0" algn="ctr">
                            <a:lnSpc>
                              <a:spcPct val="150000"/>
                            </a:lnSpc>
                          </a:pPr>
                          <a14:m>
                            <m:oMathPara xmlns:m="http://schemas.openxmlformats.org/officeDocument/2006/math">
                              <m:oMathParaPr>
                                <m:jc m:val="centerGroup"/>
                              </m:oMathParaPr>
                              <m:oMath xmlns:m="http://schemas.openxmlformats.org/officeDocument/2006/math">
                                <m:r>
                                  <a:rPr lang="en-US" sz="1200" kern="100">
                                    <a:effectLst/>
                                    <a:latin typeface="Cambria Math" panose="02040503050406030204" pitchFamily="18" charset="0"/>
                                  </a:rPr>
                                  <m:t>𝑂</m:t>
                                </m:r>
                                <m:r>
                                  <a:rPr lang="en-US" sz="1200" kern="100">
                                    <a:effectLst/>
                                    <a:latin typeface="Cambria Math" panose="02040503050406030204" pitchFamily="18" charset="0"/>
                                  </a:rPr>
                                  <m:t>(</m:t>
                                </m:r>
                                <m:sSup>
                                  <m:sSupPr>
                                    <m:ctrlPr>
                                      <a:rPr lang="zh-CN" sz="1200" i="1" kern="100">
                                        <a:effectLst/>
                                        <a:latin typeface="Cambria Math" panose="02040503050406030204" pitchFamily="18" charset="0"/>
                                      </a:rPr>
                                    </m:ctrlPr>
                                  </m:sSupPr>
                                  <m:e>
                                    <m:r>
                                      <a:rPr lang="en-US" sz="1200" kern="100">
                                        <a:effectLst/>
                                        <a:latin typeface="Cambria Math" panose="02040503050406030204" pitchFamily="18" charset="0"/>
                                      </a:rPr>
                                      <m:t>𝑛</m:t>
                                    </m:r>
                                  </m:e>
                                  <m:sup>
                                    <m:r>
                                      <a:rPr lang="en-US" sz="1200" kern="100">
                                        <a:effectLst/>
                                        <a:latin typeface="Cambria Math" panose="02040503050406030204" pitchFamily="18" charset="0"/>
                                      </a:rPr>
                                      <m:t>2</m:t>
                                    </m:r>
                                  </m:sup>
                                </m:sSup>
                                <m:r>
                                  <a:rPr lang="en-US" sz="1200" kern="100">
                                    <a:effectLst/>
                                    <a:latin typeface="Cambria Math" panose="02040503050406030204" pitchFamily="18" charset="0"/>
                                  </a:rPr>
                                  <m:t>)</m:t>
                                </m:r>
                              </m:oMath>
                            </m:oMathPara>
                          </a14:m>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0" algn="ctr">
                            <a:lnSpc>
                              <a:spcPct val="150000"/>
                            </a:lnSpc>
                          </a:pPr>
                          <a14:m>
                            <m:oMathPara xmlns:m="http://schemas.openxmlformats.org/officeDocument/2006/math">
                              <m:oMathParaPr>
                                <m:jc m:val="centerGroup"/>
                              </m:oMathParaPr>
                              <m:oMath xmlns:m="http://schemas.openxmlformats.org/officeDocument/2006/math">
                                <m:r>
                                  <a:rPr lang="en-US" sz="1200" kern="100">
                                    <a:effectLst/>
                                    <a:latin typeface="Cambria Math" panose="02040503050406030204" pitchFamily="18" charset="0"/>
                                  </a:rPr>
                                  <m:t>𝑂</m:t>
                                </m:r>
                                <m:r>
                                  <a:rPr lang="en-US" sz="1200" kern="100">
                                    <a:effectLst/>
                                    <a:latin typeface="Cambria Math" panose="02040503050406030204" pitchFamily="18" charset="0"/>
                                  </a:rPr>
                                  <m:t>(1)</m:t>
                                </m:r>
                              </m:oMath>
                            </m:oMathPara>
                          </a14:m>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0" algn="ctr">
                            <a:lnSpc>
                              <a:spcPct val="150000"/>
                            </a:lnSpc>
                          </a:pPr>
                          <a:r>
                            <a:rPr lang="zh-CN" sz="1200" kern="100">
                              <a:effectLst/>
                            </a:rPr>
                            <a:t>稳定</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3579162229"/>
                      </a:ext>
                    </a:extLst>
                  </a:tr>
                  <a:tr h="308832">
                    <a:tc>
                      <a:txBody>
                        <a:bodyPr/>
                        <a:lstStyle/>
                        <a:p>
                          <a:pPr indent="0" algn="ctr">
                            <a:lnSpc>
                              <a:spcPct val="150000"/>
                            </a:lnSpc>
                          </a:pPr>
                          <a:r>
                            <a:rPr lang="zh-CN" sz="1200" kern="100">
                              <a:effectLst/>
                            </a:rPr>
                            <a:t>冒泡排序</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0" algn="ctr">
                            <a:lnSpc>
                              <a:spcPct val="150000"/>
                            </a:lnSpc>
                          </a:pPr>
                          <a14:m>
                            <m:oMathPara xmlns:m="http://schemas.openxmlformats.org/officeDocument/2006/math">
                              <m:oMathParaPr>
                                <m:jc m:val="centerGroup"/>
                              </m:oMathParaPr>
                              <m:oMath xmlns:m="http://schemas.openxmlformats.org/officeDocument/2006/math">
                                <m:r>
                                  <a:rPr lang="en-US" sz="1200" kern="100">
                                    <a:effectLst/>
                                    <a:latin typeface="Cambria Math" panose="02040503050406030204" pitchFamily="18" charset="0"/>
                                  </a:rPr>
                                  <m:t>𝑂</m:t>
                                </m:r>
                                <m:r>
                                  <a:rPr lang="en-US" sz="1200" kern="100">
                                    <a:effectLst/>
                                    <a:latin typeface="Cambria Math" panose="02040503050406030204" pitchFamily="18" charset="0"/>
                                  </a:rPr>
                                  <m:t>(</m:t>
                                </m:r>
                                <m:sSup>
                                  <m:sSupPr>
                                    <m:ctrlPr>
                                      <a:rPr lang="zh-CN" sz="1200" i="1" kern="100">
                                        <a:effectLst/>
                                        <a:latin typeface="Cambria Math" panose="02040503050406030204" pitchFamily="18" charset="0"/>
                                      </a:rPr>
                                    </m:ctrlPr>
                                  </m:sSupPr>
                                  <m:e>
                                    <m:r>
                                      <a:rPr lang="en-US" sz="1200" kern="100">
                                        <a:effectLst/>
                                        <a:latin typeface="Cambria Math" panose="02040503050406030204" pitchFamily="18" charset="0"/>
                                      </a:rPr>
                                      <m:t>𝑛</m:t>
                                    </m:r>
                                  </m:e>
                                  <m:sup>
                                    <m:r>
                                      <a:rPr lang="en-US" sz="1200" kern="100">
                                        <a:effectLst/>
                                        <a:latin typeface="Cambria Math" panose="02040503050406030204" pitchFamily="18" charset="0"/>
                                      </a:rPr>
                                      <m:t>2</m:t>
                                    </m:r>
                                  </m:sup>
                                </m:sSup>
                                <m:r>
                                  <a:rPr lang="en-US" sz="1200" kern="100">
                                    <a:effectLst/>
                                    <a:latin typeface="Cambria Math" panose="02040503050406030204" pitchFamily="18" charset="0"/>
                                  </a:rPr>
                                  <m:t>)</m:t>
                                </m:r>
                              </m:oMath>
                            </m:oMathPara>
                          </a14:m>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0" algn="ctr">
                            <a:lnSpc>
                              <a:spcPct val="150000"/>
                            </a:lnSpc>
                          </a:pPr>
                          <a14:m>
                            <m:oMathPara xmlns:m="http://schemas.openxmlformats.org/officeDocument/2006/math">
                              <m:oMathParaPr>
                                <m:jc m:val="centerGroup"/>
                              </m:oMathParaPr>
                              <m:oMath xmlns:m="http://schemas.openxmlformats.org/officeDocument/2006/math">
                                <m:r>
                                  <a:rPr lang="en-US" sz="1200" kern="100">
                                    <a:effectLst/>
                                    <a:latin typeface="Cambria Math" panose="02040503050406030204" pitchFamily="18" charset="0"/>
                                  </a:rPr>
                                  <m:t>𝑂</m:t>
                                </m:r>
                                <m:r>
                                  <a:rPr lang="en-US" sz="1200" kern="100">
                                    <a:effectLst/>
                                    <a:latin typeface="Cambria Math" panose="02040503050406030204" pitchFamily="18" charset="0"/>
                                  </a:rPr>
                                  <m:t>(</m:t>
                                </m:r>
                                <m:sSup>
                                  <m:sSupPr>
                                    <m:ctrlPr>
                                      <a:rPr lang="zh-CN" sz="1200" i="1" kern="100">
                                        <a:effectLst/>
                                        <a:latin typeface="Cambria Math" panose="02040503050406030204" pitchFamily="18" charset="0"/>
                                      </a:rPr>
                                    </m:ctrlPr>
                                  </m:sSupPr>
                                  <m:e>
                                    <m:r>
                                      <a:rPr lang="en-US" sz="1200" kern="100">
                                        <a:effectLst/>
                                        <a:latin typeface="Cambria Math" panose="02040503050406030204" pitchFamily="18" charset="0"/>
                                      </a:rPr>
                                      <m:t>𝑛</m:t>
                                    </m:r>
                                  </m:e>
                                  <m:sup>
                                    <m:r>
                                      <a:rPr lang="en-US" sz="1200" kern="100">
                                        <a:effectLst/>
                                        <a:latin typeface="Cambria Math" panose="02040503050406030204" pitchFamily="18" charset="0"/>
                                      </a:rPr>
                                      <m:t>2</m:t>
                                    </m:r>
                                  </m:sup>
                                </m:sSup>
                                <m:r>
                                  <a:rPr lang="en-US" sz="1200" kern="100">
                                    <a:effectLst/>
                                    <a:latin typeface="Cambria Math" panose="02040503050406030204" pitchFamily="18" charset="0"/>
                                  </a:rPr>
                                  <m:t>)</m:t>
                                </m:r>
                              </m:oMath>
                            </m:oMathPara>
                          </a14:m>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0" algn="ctr">
                            <a:lnSpc>
                              <a:spcPct val="150000"/>
                            </a:lnSpc>
                          </a:pPr>
                          <a14:m>
                            <m:oMathPara xmlns:m="http://schemas.openxmlformats.org/officeDocument/2006/math">
                              <m:oMathParaPr>
                                <m:jc m:val="centerGroup"/>
                              </m:oMathParaPr>
                              <m:oMath xmlns:m="http://schemas.openxmlformats.org/officeDocument/2006/math">
                                <m:r>
                                  <a:rPr lang="en-US" sz="1200" kern="100">
                                    <a:effectLst/>
                                    <a:latin typeface="Cambria Math" panose="02040503050406030204" pitchFamily="18" charset="0"/>
                                  </a:rPr>
                                  <m:t>𝑂</m:t>
                                </m:r>
                                <m:r>
                                  <a:rPr lang="en-US" sz="1200" kern="100">
                                    <a:effectLst/>
                                    <a:latin typeface="Cambria Math" panose="02040503050406030204" pitchFamily="18" charset="0"/>
                                  </a:rPr>
                                  <m:t>(1)</m:t>
                                </m:r>
                              </m:oMath>
                            </m:oMathPara>
                          </a14:m>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0" algn="ctr">
                            <a:lnSpc>
                              <a:spcPct val="150000"/>
                            </a:lnSpc>
                          </a:pPr>
                          <a:r>
                            <a:rPr lang="zh-CN" sz="1200" kern="100">
                              <a:effectLst/>
                            </a:rPr>
                            <a:t>稳定</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2169742387"/>
                      </a:ext>
                    </a:extLst>
                  </a:tr>
                  <a:tr h="308832">
                    <a:tc>
                      <a:txBody>
                        <a:bodyPr/>
                        <a:lstStyle/>
                        <a:p>
                          <a:pPr indent="0" algn="ctr">
                            <a:lnSpc>
                              <a:spcPct val="150000"/>
                            </a:lnSpc>
                          </a:pPr>
                          <a:r>
                            <a:rPr lang="zh-CN" sz="1200" kern="100">
                              <a:effectLst/>
                            </a:rPr>
                            <a:t>选择排序</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0" algn="ctr">
                            <a:lnSpc>
                              <a:spcPct val="150000"/>
                            </a:lnSpc>
                          </a:pPr>
                          <a14:m>
                            <m:oMathPara xmlns:m="http://schemas.openxmlformats.org/officeDocument/2006/math">
                              <m:oMathParaPr>
                                <m:jc m:val="centerGroup"/>
                              </m:oMathParaPr>
                              <m:oMath xmlns:m="http://schemas.openxmlformats.org/officeDocument/2006/math">
                                <m:r>
                                  <a:rPr lang="en-US" sz="1200" kern="100">
                                    <a:effectLst/>
                                    <a:latin typeface="Cambria Math" panose="02040503050406030204" pitchFamily="18" charset="0"/>
                                  </a:rPr>
                                  <m:t>𝑂</m:t>
                                </m:r>
                                <m:r>
                                  <a:rPr lang="en-US" sz="1200" kern="100">
                                    <a:effectLst/>
                                    <a:latin typeface="Cambria Math" panose="02040503050406030204" pitchFamily="18" charset="0"/>
                                  </a:rPr>
                                  <m:t>(</m:t>
                                </m:r>
                                <m:sSup>
                                  <m:sSupPr>
                                    <m:ctrlPr>
                                      <a:rPr lang="zh-CN" sz="1200" i="1" kern="100">
                                        <a:effectLst/>
                                        <a:latin typeface="Cambria Math" panose="02040503050406030204" pitchFamily="18" charset="0"/>
                                      </a:rPr>
                                    </m:ctrlPr>
                                  </m:sSupPr>
                                  <m:e>
                                    <m:r>
                                      <a:rPr lang="en-US" sz="1200" kern="100">
                                        <a:effectLst/>
                                        <a:latin typeface="Cambria Math" panose="02040503050406030204" pitchFamily="18" charset="0"/>
                                      </a:rPr>
                                      <m:t>𝑛</m:t>
                                    </m:r>
                                  </m:e>
                                  <m:sup>
                                    <m:r>
                                      <a:rPr lang="en-US" sz="1200" kern="100">
                                        <a:effectLst/>
                                        <a:latin typeface="Cambria Math" panose="02040503050406030204" pitchFamily="18" charset="0"/>
                                      </a:rPr>
                                      <m:t>2</m:t>
                                    </m:r>
                                  </m:sup>
                                </m:sSup>
                                <m:r>
                                  <a:rPr lang="en-US" sz="1200" kern="100">
                                    <a:effectLst/>
                                    <a:latin typeface="Cambria Math" panose="02040503050406030204" pitchFamily="18" charset="0"/>
                                  </a:rPr>
                                  <m:t>)</m:t>
                                </m:r>
                              </m:oMath>
                            </m:oMathPara>
                          </a14:m>
                          <a:endParaRPr lang="zh-CN" sz="160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0" algn="ctr">
                            <a:lnSpc>
                              <a:spcPct val="150000"/>
                            </a:lnSpc>
                          </a:pPr>
                          <a14:m>
                            <m:oMathPara xmlns:m="http://schemas.openxmlformats.org/officeDocument/2006/math">
                              <m:oMathParaPr>
                                <m:jc m:val="centerGroup"/>
                              </m:oMathParaPr>
                              <m:oMath xmlns:m="http://schemas.openxmlformats.org/officeDocument/2006/math">
                                <m:r>
                                  <a:rPr lang="en-US" sz="1200" kern="100">
                                    <a:effectLst/>
                                    <a:latin typeface="Cambria Math" panose="02040503050406030204" pitchFamily="18" charset="0"/>
                                  </a:rPr>
                                  <m:t>𝑂</m:t>
                                </m:r>
                                <m:r>
                                  <a:rPr lang="en-US" sz="1200" kern="100">
                                    <a:effectLst/>
                                    <a:latin typeface="Cambria Math" panose="02040503050406030204" pitchFamily="18" charset="0"/>
                                  </a:rPr>
                                  <m:t>(</m:t>
                                </m:r>
                                <m:sSup>
                                  <m:sSupPr>
                                    <m:ctrlPr>
                                      <a:rPr lang="zh-CN" sz="1200" i="1" kern="100">
                                        <a:effectLst/>
                                        <a:latin typeface="Cambria Math" panose="02040503050406030204" pitchFamily="18" charset="0"/>
                                      </a:rPr>
                                    </m:ctrlPr>
                                  </m:sSupPr>
                                  <m:e>
                                    <m:r>
                                      <a:rPr lang="en-US" sz="1200" kern="100">
                                        <a:effectLst/>
                                        <a:latin typeface="Cambria Math" panose="02040503050406030204" pitchFamily="18" charset="0"/>
                                      </a:rPr>
                                      <m:t>𝑛</m:t>
                                    </m:r>
                                  </m:e>
                                  <m:sup>
                                    <m:r>
                                      <a:rPr lang="en-US" sz="1200" kern="100">
                                        <a:effectLst/>
                                        <a:latin typeface="Cambria Math" panose="02040503050406030204" pitchFamily="18" charset="0"/>
                                      </a:rPr>
                                      <m:t>2</m:t>
                                    </m:r>
                                  </m:sup>
                                </m:sSup>
                                <m:r>
                                  <a:rPr lang="en-US" sz="1200" kern="100">
                                    <a:effectLst/>
                                    <a:latin typeface="Cambria Math" panose="02040503050406030204" pitchFamily="18" charset="0"/>
                                  </a:rPr>
                                  <m:t>)</m:t>
                                </m:r>
                              </m:oMath>
                            </m:oMathPara>
                          </a14:m>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0" algn="ctr">
                            <a:lnSpc>
                              <a:spcPct val="150000"/>
                            </a:lnSpc>
                          </a:pPr>
                          <a14:m>
                            <m:oMathPara xmlns:m="http://schemas.openxmlformats.org/officeDocument/2006/math">
                              <m:oMathParaPr>
                                <m:jc m:val="centerGroup"/>
                              </m:oMathParaPr>
                              <m:oMath xmlns:m="http://schemas.openxmlformats.org/officeDocument/2006/math">
                                <m:r>
                                  <a:rPr lang="en-US" sz="1200" kern="100">
                                    <a:effectLst/>
                                    <a:latin typeface="Cambria Math" panose="02040503050406030204" pitchFamily="18" charset="0"/>
                                  </a:rPr>
                                  <m:t>𝑂</m:t>
                                </m:r>
                                <m:r>
                                  <a:rPr lang="en-US" sz="1200" kern="100">
                                    <a:effectLst/>
                                    <a:latin typeface="Cambria Math" panose="02040503050406030204" pitchFamily="18" charset="0"/>
                                  </a:rPr>
                                  <m:t>(1)</m:t>
                                </m:r>
                              </m:oMath>
                            </m:oMathPara>
                          </a14:m>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0" algn="ctr">
                            <a:lnSpc>
                              <a:spcPct val="150000"/>
                            </a:lnSpc>
                          </a:pPr>
                          <a:r>
                            <a:rPr lang="zh-CN" sz="1200" kern="100">
                              <a:effectLst/>
                            </a:rPr>
                            <a:t>不稳定</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3974091037"/>
                      </a:ext>
                    </a:extLst>
                  </a:tr>
                  <a:tr h="301968">
                    <a:tc>
                      <a:txBody>
                        <a:bodyPr/>
                        <a:lstStyle/>
                        <a:p>
                          <a:pPr indent="0" algn="ctr">
                            <a:lnSpc>
                              <a:spcPct val="150000"/>
                            </a:lnSpc>
                          </a:pPr>
                          <a:r>
                            <a:rPr lang="zh-CN" sz="1200" kern="100" dirty="0">
                              <a:effectLst/>
                            </a:rPr>
                            <a:t>归并排序</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0" algn="ctr">
                            <a:lnSpc>
                              <a:spcPct val="150000"/>
                            </a:lnSpc>
                          </a:pPr>
                          <a14:m>
                            <m:oMathPara xmlns:m="http://schemas.openxmlformats.org/officeDocument/2006/math">
                              <m:oMathParaPr>
                                <m:jc m:val="centerGroup"/>
                              </m:oMathParaPr>
                              <m:oMath xmlns:m="http://schemas.openxmlformats.org/officeDocument/2006/math">
                                <m:r>
                                  <a:rPr lang="en-US" sz="1200" kern="100">
                                    <a:effectLst/>
                                    <a:latin typeface="Cambria Math" panose="02040503050406030204" pitchFamily="18" charset="0"/>
                                  </a:rPr>
                                  <m:t>𝑂</m:t>
                                </m:r>
                                <m:r>
                                  <a:rPr lang="en-US" sz="1200" kern="100">
                                    <a:effectLst/>
                                    <a:latin typeface="Cambria Math" panose="02040503050406030204" pitchFamily="18" charset="0"/>
                                  </a:rPr>
                                  <m:t>(</m:t>
                                </m:r>
                                <m:r>
                                  <a:rPr lang="en-US" sz="1200" kern="100">
                                    <a:effectLst/>
                                    <a:latin typeface="Cambria Math" panose="02040503050406030204" pitchFamily="18" charset="0"/>
                                  </a:rPr>
                                  <m:t>𝑛𝑙𝑜𝑔𝑛</m:t>
                                </m:r>
                                <m:r>
                                  <a:rPr lang="en-US" sz="1200" kern="100">
                                    <a:effectLst/>
                                    <a:latin typeface="Cambria Math" panose="02040503050406030204" pitchFamily="18" charset="0"/>
                                  </a:rPr>
                                  <m:t>)</m:t>
                                </m:r>
                              </m:oMath>
                            </m:oMathPara>
                          </a14:m>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0" algn="ctr">
                            <a:lnSpc>
                              <a:spcPct val="150000"/>
                            </a:lnSpc>
                          </a:pPr>
                          <a14:m>
                            <m:oMathPara xmlns:m="http://schemas.openxmlformats.org/officeDocument/2006/math">
                              <m:oMathParaPr>
                                <m:jc m:val="centerGroup"/>
                              </m:oMathParaPr>
                              <m:oMath xmlns:m="http://schemas.openxmlformats.org/officeDocument/2006/math">
                                <m:r>
                                  <a:rPr lang="en-US" sz="1200" kern="100">
                                    <a:effectLst/>
                                    <a:latin typeface="Cambria Math" panose="02040503050406030204" pitchFamily="18" charset="0"/>
                                  </a:rPr>
                                  <m:t>𝑂</m:t>
                                </m:r>
                                <m:r>
                                  <a:rPr lang="en-US" sz="1200" kern="100">
                                    <a:effectLst/>
                                    <a:latin typeface="Cambria Math" panose="02040503050406030204" pitchFamily="18" charset="0"/>
                                  </a:rPr>
                                  <m:t>(</m:t>
                                </m:r>
                                <m:r>
                                  <a:rPr lang="en-US" sz="1200" kern="100">
                                    <a:effectLst/>
                                    <a:latin typeface="Cambria Math" panose="02040503050406030204" pitchFamily="18" charset="0"/>
                                  </a:rPr>
                                  <m:t>𝑛𝑙𝑜𝑔𝑛</m:t>
                                </m:r>
                                <m:r>
                                  <a:rPr lang="en-US" sz="1200" kern="100">
                                    <a:effectLst/>
                                    <a:latin typeface="Cambria Math" panose="02040503050406030204" pitchFamily="18" charset="0"/>
                                  </a:rPr>
                                  <m:t>)</m:t>
                                </m:r>
                              </m:oMath>
                            </m:oMathPara>
                          </a14:m>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0" algn="ctr">
                            <a:lnSpc>
                              <a:spcPct val="150000"/>
                            </a:lnSpc>
                          </a:pPr>
                          <a14:m>
                            <m:oMathPara xmlns:m="http://schemas.openxmlformats.org/officeDocument/2006/math">
                              <m:oMathParaPr>
                                <m:jc m:val="centerGroup"/>
                              </m:oMathParaPr>
                              <m:oMath xmlns:m="http://schemas.openxmlformats.org/officeDocument/2006/math">
                                <m:r>
                                  <a:rPr lang="en-US" sz="1200" kern="100">
                                    <a:effectLst/>
                                    <a:latin typeface="Cambria Math" panose="02040503050406030204" pitchFamily="18" charset="0"/>
                                  </a:rPr>
                                  <m:t>𝑂</m:t>
                                </m:r>
                                <m:r>
                                  <a:rPr lang="en-US" sz="1200" kern="100">
                                    <a:effectLst/>
                                    <a:latin typeface="Cambria Math" panose="02040503050406030204" pitchFamily="18" charset="0"/>
                                  </a:rPr>
                                  <m:t>(</m:t>
                                </m:r>
                                <m:r>
                                  <a:rPr lang="en-US" sz="1200" kern="100">
                                    <a:effectLst/>
                                    <a:latin typeface="Cambria Math" panose="02040503050406030204" pitchFamily="18" charset="0"/>
                                  </a:rPr>
                                  <m:t>𝑛</m:t>
                                </m:r>
                                <m:r>
                                  <a:rPr lang="en-US" sz="1200" kern="100">
                                    <a:effectLst/>
                                    <a:latin typeface="Cambria Math" panose="02040503050406030204" pitchFamily="18" charset="0"/>
                                  </a:rPr>
                                  <m:t>)</m:t>
                                </m:r>
                              </m:oMath>
                            </m:oMathPara>
                          </a14:m>
                          <a:endParaRPr lang="zh-CN" sz="160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0" algn="ctr">
                            <a:lnSpc>
                              <a:spcPct val="150000"/>
                            </a:lnSpc>
                          </a:pPr>
                          <a:r>
                            <a:rPr lang="zh-CN" sz="1200" kern="100">
                              <a:effectLst/>
                            </a:rPr>
                            <a:t>稳定</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2891361208"/>
                      </a:ext>
                    </a:extLst>
                  </a:tr>
                  <a:tr h="301968">
                    <a:tc>
                      <a:txBody>
                        <a:bodyPr/>
                        <a:lstStyle/>
                        <a:p>
                          <a:pPr indent="0" algn="ctr">
                            <a:lnSpc>
                              <a:spcPct val="150000"/>
                            </a:lnSpc>
                          </a:pPr>
                          <a:r>
                            <a:rPr lang="zh-CN" sz="1200" kern="100">
                              <a:effectLst/>
                            </a:rPr>
                            <a:t>快速排序</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0" algn="ctr">
                            <a:lnSpc>
                              <a:spcPct val="150000"/>
                            </a:lnSpc>
                          </a:pPr>
                          <a14:m>
                            <m:oMathPara xmlns:m="http://schemas.openxmlformats.org/officeDocument/2006/math">
                              <m:oMathParaPr>
                                <m:jc m:val="centerGroup"/>
                              </m:oMathParaPr>
                              <m:oMath xmlns:m="http://schemas.openxmlformats.org/officeDocument/2006/math">
                                <m:r>
                                  <a:rPr lang="en-US" sz="1200" kern="100">
                                    <a:effectLst/>
                                    <a:latin typeface="Cambria Math" panose="02040503050406030204" pitchFamily="18" charset="0"/>
                                  </a:rPr>
                                  <m:t>𝑂</m:t>
                                </m:r>
                                <m:r>
                                  <a:rPr lang="en-US" sz="1200" kern="100">
                                    <a:effectLst/>
                                    <a:latin typeface="Cambria Math" panose="02040503050406030204" pitchFamily="18" charset="0"/>
                                  </a:rPr>
                                  <m:t>(</m:t>
                                </m:r>
                                <m:r>
                                  <a:rPr lang="en-US" sz="1200" kern="100">
                                    <a:effectLst/>
                                    <a:latin typeface="Cambria Math" panose="02040503050406030204" pitchFamily="18" charset="0"/>
                                  </a:rPr>
                                  <m:t>𝑛𝑙𝑜𝑔𝑛</m:t>
                                </m:r>
                                <m:r>
                                  <a:rPr lang="en-US" sz="1200" kern="100">
                                    <a:effectLst/>
                                    <a:latin typeface="Cambria Math" panose="02040503050406030204" pitchFamily="18" charset="0"/>
                                  </a:rPr>
                                  <m:t>)</m:t>
                                </m:r>
                              </m:oMath>
                            </m:oMathPara>
                          </a14:m>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0" algn="ctr">
                            <a:lnSpc>
                              <a:spcPct val="150000"/>
                            </a:lnSpc>
                          </a:pPr>
                          <a14:m>
                            <m:oMathPara xmlns:m="http://schemas.openxmlformats.org/officeDocument/2006/math">
                              <m:oMathParaPr>
                                <m:jc m:val="centerGroup"/>
                              </m:oMathParaPr>
                              <m:oMath xmlns:m="http://schemas.openxmlformats.org/officeDocument/2006/math">
                                <m:r>
                                  <a:rPr lang="en-US" sz="1200" kern="100">
                                    <a:effectLst/>
                                    <a:latin typeface="Cambria Math" panose="02040503050406030204" pitchFamily="18" charset="0"/>
                                  </a:rPr>
                                  <m:t>𝑂</m:t>
                                </m:r>
                                <m:r>
                                  <a:rPr lang="en-US" sz="1200" kern="100">
                                    <a:effectLst/>
                                    <a:latin typeface="Cambria Math" panose="02040503050406030204" pitchFamily="18" charset="0"/>
                                  </a:rPr>
                                  <m:t>(</m:t>
                                </m:r>
                                <m:sSup>
                                  <m:sSupPr>
                                    <m:ctrlPr>
                                      <a:rPr lang="zh-CN" sz="1200" i="1" kern="100" baseline="30000">
                                        <a:effectLst/>
                                        <a:latin typeface="Cambria Math" panose="02040503050406030204" pitchFamily="18" charset="0"/>
                                      </a:rPr>
                                    </m:ctrlPr>
                                  </m:sSupPr>
                                  <m:e>
                                    <m:r>
                                      <a:rPr lang="en-US" sz="1200" kern="100" baseline="30000">
                                        <a:effectLst/>
                                        <a:latin typeface="Cambria Math" panose="02040503050406030204" pitchFamily="18" charset="0"/>
                                      </a:rPr>
                                      <m:t>𝑛</m:t>
                                    </m:r>
                                  </m:e>
                                  <m:sup>
                                    <m:r>
                                      <a:rPr lang="en-US" sz="1200" kern="100" baseline="30000">
                                        <a:effectLst/>
                                        <a:latin typeface="Cambria Math" panose="02040503050406030204" pitchFamily="18" charset="0"/>
                                      </a:rPr>
                                      <m:t>2</m:t>
                                    </m:r>
                                  </m:sup>
                                </m:sSup>
                                <m:r>
                                  <a:rPr lang="en-US" sz="1200" kern="100">
                                    <a:effectLst/>
                                    <a:latin typeface="Cambria Math" panose="02040503050406030204" pitchFamily="18" charset="0"/>
                                  </a:rPr>
                                  <m:t>)</m:t>
                                </m:r>
                              </m:oMath>
                            </m:oMathPara>
                          </a14:m>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0" algn="ctr">
                            <a:lnSpc>
                              <a:spcPct val="150000"/>
                            </a:lnSpc>
                          </a:pPr>
                          <a14:m>
                            <m:oMathPara xmlns:m="http://schemas.openxmlformats.org/officeDocument/2006/math">
                              <m:oMathParaPr>
                                <m:jc m:val="centerGroup"/>
                              </m:oMathParaPr>
                              <m:oMath xmlns:m="http://schemas.openxmlformats.org/officeDocument/2006/math">
                                <m:r>
                                  <a:rPr lang="en-US" sz="1200" kern="100">
                                    <a:effectLst/>
                                    <a:latin typeface="Cambria Math" panose="02040503050406030204" pitchFamily="18" charset="0"/>
                                  </a:rPr>
                                  <m:t>𝑂</m:t>
                                </m:r>
                                <m:r>
                                  <a:rPr lang="en-US" sz="1200" kern="100">
                                    <a:effectLst/>
                                    <a:latin typeface="Cambria Math" panose="02040503050406030204" pitchFamily="18" charset="0"/>
                                  </a:rPr>
                                  <m:t>(</m:t>
                                </m:r>
                                <m:r>
                                  <a:rPr lang="en-US" sz="1200" kern="100">
                                    <a:effectLst/>
                                    <a:latin typeface="Cambria Math" panose="02040503050406030204" pitchFamily="18" charset="0"/>
                                  </a:rPr>
                                  <m:t>𝑛</m:t>
                                </m:r>
                                <m:r>
                                  <a:rPr lang="en-US" sz="1200" kern="100">
                                    <a:effectLst/>
                                    <a:latin typeface="Cambria Math" panose="02040503050406030204" pitchFamily="18" charset="0"/>
                                  </a:rPr>
                                  <m:t>)</m:t>
                                </m:r>
                              </m:oMath>
                            </m:oMathPara>
                          </a14:m>
                          <a:endParaRPr lang="zh-CN" sz="160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0" algn="ctr">
                            <a:lnSpc>
                              <a:spcPct val="150000"/>
                            </a:lnSpc>
                          </a:pPr>
                          <a:r>
                            <a:rPr lang="zh-CN" sz="1200" kern="100">
                              <a:effectLst/>
                            </a:rPr>
                            <a:t>不稳定</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933063246"/>
                      </a:ext>
                    </a:extLst>
                  </a:tr>
                  <a:tr h="301968">
                    <a:tc>
                      <a:txBody>
                        <a:bodyPr/>
                        <a:lstStyle/>
                        <a:p>
                          <a:pPr indent="0" algn="ctr">
                            <a:lnSpc>
                              <a:spcPct val="150000"/>
                            </a:lnSpc>
                          </a:pPr>
                          <a:r>
                            <a:rPr lang="zh-CN" sz="1200" kern="100">
                              <a:effectLst/>
                            </a:rPr>
                            <a:t>堆排序</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0" algn="ctr">
                            <a:lnSpc>
                              <a:spcPct val="150000"/>
                            </a:lnSpc>
                          </a:pPr>
                          <a14:m>
                            <m:oMathPara xmlns:m="http://schemas.openxmlformats.org/officeDocument/2006/math">
                              <m:oMathParaPr>
                                <m:jc m:val="centerGroup"/>
                              </m:oMathParaPr>
                              <m:oMath xmlns:m="http://schemas.openxmlformats.org/officeDocument/2006/math">
                                <m:r>
                                  <a:rPr lang="en-US" sz="1200" kern="100">
                                    <a:effectLst/>
                                    <a:latin typeface="Cambria Math" panose="02040503050406030204" pitchFamily="18" charset="0"/>
                                  </a:rPr>
                                  <m:t>𝑂</m:t>
                                </m:r>
                                <m:r>
                                  <a:rPr lang="en-US" sz="1200" kern="100">
                                    <a:effectLst/>
                                    <a:latin typeface="Cambria Math" panose="02040503050406030204" pitchFamily="18" charset="0"/>
                                  </a:rPr>
                                  <m:t>(</m:t>
                                </m:r>
                                <m:r>
                                  <a:rPr lang="en-US" sz="1200" kern="100">
                                    <a:effectLst/>
                                    <a:latin typeface="Cambria Math" panose="02040503050406030204" pitchFamily="18" charset="0"/>
                                  </a:rPr>
                                  <m:t>𝑛𝑙𝑜𝑔𝑛</m:t>
                                </m:r>
                                <m:r>
                                  <a:rPr lang="en-US" sz="1200" kern="100">
                                    <a:effectLst/>
                                    <a:latin typeface="Cambria Math" panose="02040503050406030204" pitchFamily="18" charset="0"/>
                                  </a:rPr>
                                  <m:t>)</m:t>
                                </m:r>
                              </m:oMath>
                            </m:oMathPara>
                          </a14:m>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0" algn="ctr">
                            <a:lnSpc>
                              <a:spcPct val="150000"/>
                            </a:lnSpc>
                          </a:pPr>
                          <a14:m>
                            <m:oMathPara xmlns:m="http://schemas.openxmlformats.org/officeDocument/2006/math">
                              <m:oMathParaPr>
                                <m:jc m:val="centerGroup"/>
                              </m:oMathParaPr>
                              <m:oMath xmlns:m="http://schemas.openxmlformats.org/officeDocument/2006/math">
                                <m:r>
                                  <a:rPr lang="en-US" sz="1200" kern="100">
                                    <a:effectLst/>
                                    <a:latin typeface="Cambria Math" panose="02040503050406030204" pitchFamily="18" charset="0"/>
                                  </a:rPr>
                                  <m:t>𝑂</m:t>
                                </m:r>
                                <m:r>
                                  <a:rPr lang="en-US" sz="1200" kern="100">
                                    <a:effectLst/>
                                    <a:latin typeface="Cambria Math" panose="02040503050406030204" pitchFamily="18" charset="0"/>
                                  </a:rPr>
                                  <m:t>(</m:t>
                                </m:r>
                                <m:r>
                                  <a:rPr lang="en-US" sz="1200" kern="100">
                                    <a:effectLst/>
                                    <a:latin typeface="Cambria Math" panose="02040503050406030204" pitchFamily="18" charset="0"/>
                                  </a:rPr>
                                  <m:t>𝑛𝑙𝑜𝑔𝑛</m:t>
                                </m:r>
                                <m:r>
                                  <a:rPr lang="en-US" sz="1200" kern="100">
                                    <a:effectLst/>
                                    <a:latin typeface="Cambria Math" panose="02040503050406030204" pitchFamily="18" charset="0"/>
                                  </a:rPr>
                                  <m:t>)</m:t>
                                </m:r>
                              </m:oMath>
                            </m:oMathPara>
                          </a14:m>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0" algn="ctr">
                            <a:lnSpc>
                              <a:spcPct val="150000"/>
                            </a:lnSpc>
                          </a:pPr>
                          <a14:m>
                            <m:oMathPara xmlns:m="http://schemas.openxmlformats.org/officeDocument/2006/math">
                              <m:oMathParaPr>
                                <m:jc m:val="centerGroup"/>
                              </m:oMathParaPr>
                              <m:oMath xmlns:m="http://schemas.openxmlformats.org/officeDocument/2006/math">
                                <m:r>
                                  <a:rPr lang="en-US" sz="1200" kern="100">
                                    <a:effectLst/>
                                    <a:latin typeface="Cambria Math" panose="02040503050406030204" pitchFamily="18" charset="0"/>
                                  </a:rPr>
                                  <m:t>𝑂</m:t>
                                </m:r>
                                <m:r>
                                  <a:rPr lang="en-US" sz="1200" kern="100">
                                    <a:effectLst/>
                                    <a:latin typeface="Cambria Math" panose="02040503050406030204" pitchFamily="18" charset="0"/>
                                  </a:rPr>
                                  <m:t>(1)</m:t>
                                </m:r>
                              </m:oMath>
                            </m:oMathPara>
                          </a14:m>
                          <a:endParaRPr lang="zh-CN" sz="160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0" algn="ctr">
                            <a:lnSpc>
                              <a:spcPct val="150000"/>
                            </a:lnSpc>
                          </a:pPr>
                          <a:r>
                            <a:rPr lang="zh-CN" sz="1200" kern="100">
                              <a:effectLst/>
                            </a:rPr>
                            <a:t>不稳定</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76279902"/>
                      </a:ext>
                    </a:extLst>
                  </a:tr>
                  <a:tr h="301968">
                    <a:tc>
                      <a:txBody>
                        <a:bodyPr/>
                        <a:lstStyle/>
                        <a:p>
                          <a:pPr indent="0" algn="ctr">
                            <a:lnSpc>
                              <a:spcPct val="150000"/>
                            </a:lnSpc>
                          </a:pPr>
                          <a:r>
                            <a:rPr lang="zh-CN" sz="1200" kern="100">
                              <a:effectLst/>
                            </a:rPr>
                            <a:t>计数排序</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0" algn="ctr">
                            <a:lnSpc>
                              <a:spcPct val="150000"/>
                            </a:lnSpc>
                          </a:pPr>
                          <a14:m>
                            <m:oMathPara xmlns:m="http://schemas.openxmlformats.org/officeDocument/2006/math">
                              <m:oMathParaPr>
                                <m:jc m:val="centerGroup"/>
                              </m:oMathParaPr>
                              <m:oMath xmlns:m="http://schemas.openxmlformats.org/officeDocument/2006/math">
                                <m:r>
                                  <a:rPr lang="en-US" sz="1200" kern="100">
                                    <a:effectLst/>
                                    <a:latin typeface="Cambria Math" panose="02040503050406030204" pitchFamily="18" charset="0"/>
                                  </a:rPr>
                                  <m:t>𝑂</m:t>
                                </m:r>
                                <m:r>
                                  <a:rPr lang="en-US" sz="1200" kern="100">
                                    <a:effectLst/>
                                    <a:latin typeface="Cambria Math" panose="02040503050406030204" pitchFamily="18" charset="0"/>
                                  </a:rPr>
                                  <m:t>(</m:t>
                                </m:r>
                                <m:r>
                                  <a:rPr lang="en-US" sz="1200" kern="100">
                                    <a:effectLst/>
                                    <a:latin typeface="Cambria Math" panose="02040503050406030204" pitchFamily="18" charset="0"/>
                                  </a:rPr>
                                  <m:t>𝑛</m:t>
                                </m:r>
                                <m:r>
                                  <a:rPr lang="en-US" sz="1200" kern="100">
                                    <a:effectLst/>
                                    <a:latin typeface="Cambria Math" panose="02040503050406030204" pitchFamily="18" charset="0"/>
                                  </a:rPr>
                                  <m:t>+</m:t>
                                </m:r>
                                <m:r>
                                  <a:rPr lang="en-US" sz="1200" kern="100">
                                    <a:effectLst/>
                                    <a:latin typeface="Cambria Math" panose="02040503050406030204" pitchFamily="18" charset="0"/>
                                  </a:rPr>
                                  <m:t>𝑘</m:t>
                                </m:r>
                                <m:r>
                                  <a:rPr lang="en-US" sz="1200" kern="100">
                                    <a:effectLst/>
                                    <a:latin typeface="Cambria Math" panose="02040503050406030204" pitchFamily="18" charset="0"/>
                                  </a:rPr>
                                  <m:t>)</m:t>
                                </m:r>
                              </m:oMath>
                            </m:oMathPara>
                          </a14:m>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0" algn="ctr">
                            <a:lnSpc>
                              <a:spcPct val="150000"/>
                            </a:lnSpc>
                          </a:pPr>
                          <a14:m>
                            <m:oMathPara xmlns:m="http://schemas.openxmlformats.org/officeDocument/2006/math">
                              <m:oMathParaPr>
                                <m:jc m:val="centerGroup"/>
                              </m:oMathParaPr>
                              <m:oMath xmlns:m="http://schemas.openxmlformats.org/officeDocument/2006/math">
                                <m:r>
                                  <a:rPr lang="en-US" sz="1200" kern="100">
                                    <a:effectLst/>
                                    <a:latin typeface="Cambria Math" panose="02040503050406030204" pitchFamily="18" charset="0"/>
                                  </a:rPr>
                                  <m:t>𝑂</m:t>
                                </m:r>
                                <m:r>
                                  <a:rPr lang="en-US" sz="1200" kern="100">
                                    <a:effectLst/>
                                    <a:latin typeface="Cambria Math" panose="02040503050406030204" pitchFamily="18" charset="0"/>
                                  </a:rPr>
                                  <m:t>(</m:t>
                                </m:r>
                                <m:r>
                                  <a:rPr lang="en-US" sz="1200" kern="100">
                                    <a:effectLst/>
                                    <a:latin typeface="Cambria Math" panose="02040503050406030204" pitchFamily="18" charset="0"/>
                                  </a:rPr>
                                  <m:t>𝑛</m:t>
                                </m:r>
                                <m:r>
                                  <a:rPr lang="en-US" sz="1200" kern="100">
                                    <a:effectLst/>
                                    <a:latin typeface="Cambria Math" panose="02040503050406030204" pitchFamily="18" charset="0"/>
                                  </a:rPr>
                                  <m:t>+</m:t>
                                </m:r>
                                <m:r>
                                  <a:rPr lang="en-US" sz="1200" kern="100">
                                    <a:effectLst/>
                                    <a:latin typeface="Cambria Math" panose="02040503050406030204" pitchFamily="18" charset="0"/>
                                  </a:rPr>
                                  <m:t>𝑘</m:t>
                                </m:r>
                                <m:r>
                                  <a:rPr lang="en-US" sz="1200" kern="100">
                                    <a:effectLst/>
                                    <a:latin typeface="Cambria Math" panose="02040503050406030204" pitchFamily="18" charset="0"/>
                                  </a:rPr>
                                  <m:t>)</m:t>
                                </m:r>
                              </m:oMath>
                            </m:oMathPara>
                          </a14:m>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0" algn="ctr">
                            <a:lnSpc>
                              <a:spcPct val="150000"/>
                            </a:lnSpc>
                          </a:pPr>
                          <a14:m>
                            <m:oMathPara xmlns:m="http://schemas.openxmlformats.org/officeDocument/2006/math">
                              <m:oMathParaPr>
                                <m:jc m:val="centerGroup"/>
                              </m:oMathParaPr>
                              <m:oMath xmlns:m="http://schemas.openxmlformats.org/officeDocument/2006/math">
                                <m:r>
                                  <a:rPr lang="en-US" sz="1200" kern="100">
                                    <a:effectLst/>
                                    <a:latin typeface="Cambria Math" panose="02040503050406030204" pitchFamily="18" charset="0"/>
                                  </a:rPr>
                                  <m:t>𝑂</m:t>
                                </m:r>
                                <m:r>
                                  <a:rPr lang="en-US" sz="1200" kern="100">
                                    <a:effectLst/>
                                    <a:latin typeface="Cambria Math" panose="02040503050406030204" pitchFamily="18" charset="0"/>
                                  </a:rPr>
                                  <m:t>(</m:t>
                                </m:r>
                                <m:r>
                                  <a:rPr lang="en-US" sz="1200" kern="100">
                                    <a:effectLst/>
                                    <a:latin typeface="Cambria Math" panose="02040503050406030204" pitchFamily="18" charset="0"/>
                                  </a:rPr>
                                  <m:t>𝑛</m:t>
                                </m:r>
                                <m:r>
                                  <a:rPr lang="en-US" sz="1200" kern="100">
                                    <a:effectLst/>
                                    <a:latin typeface="Cambria Math" panose="02040503050406030204" pitchFamily="18" charset="0"/>
                                  </a:rPr>
                                  <m:t>+</m:t>
                                </m:r>
                                <m:r>
                                  <a:rPr lang="en-US" sz="1200" kern="100">
                                    <a:effectLst/>
                                    <a:latin typeface="Cambria Math" panose="02040503050406030204" pitchFamily="18" charset="0"/>
                                  </a:rPr>
                                  <m:t>𝑘</m:t>
                                </m:r>
                                <m:r>
                                  <a:rPr lang="en-US" sz="1200" kern="100">
                                    <a:effectLst/>
                                    <a:latin typeface="Cambria Math" panose="02040503050406030204" pitchFamily="18" charset="0"/>
                                  </a:rPr>
                                  <m:t>)</m:t>
                                </m:r>
                              </m:oMath>
                            </m:oMathPara>
                          </a14:m>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0" algn="ctr">
                            <a:lnSpc>
                              <a:spcPct val="150000"/>
                            </a:lnSpc>
                          </a:pPr>
                          <a:r>
                            <a:rPr lang="zh-CN" sz="1200" kern="100">
                              <a:effectLst/>
                            </a:rPr>
                            <a:t>稳定</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4208711814"/>
                      </a:ext>
                    </a:extLst>
                  </a:tr>
                  <a:tr h="313916">
                    <a:tc>
                      <a:txBody>
                        <a:bodyPr/>
                        <a:lstStyle/>
                        <a:p>
                          <a:pPr indent="0" algn="ctr">
                            <a:lnSpc>
                              <a:spcPct val="150000"/>
                            </a:lnSpc>
                          </a:pPr>
                          <a:r>
                            <a:rPr lang="zh-CN" sz="1200" kern="100">
                              <a:effectLst/>
                            </a:rPr>
                            <a:t>基数排序（</a:t>
                          </a:r>
                          <a:r>
                            <a:rPr lang="en-US" sz="1200" kern="100">
                              <a:effectLst/>
                            </a:rPr>
                            <a:t>LSD</a:t>
                          </a:r>
                          <a:r>
                            <a:rPr lang="zh-CN" sz="1200" kern="100">
                              <a:effectLst/>
                            </a:rPr>
                            <a:t>）</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0" algn="ctr">
                            <a:lnSpc>
                              <a:spcPct val="150000"/>
                            </a:lnSpc>
                          </a:pPr>
                          <a14:m>
                            <m:oMathPara xmlns:m="http://schemas.openxmlformats.org/officeDocument/2006/math">
                              <m:oMathParaPr>
                                <m:jc m:val="centerGroup"/>
                              </m:oMathParaPr>
                              <m:oMath xmlns:m="http://schemas.openxmlformats.org/officeDocument/2006/math">
                                <m:r>
                                  <a:rPr lang="en-US" sz="1200" kern="100">
                                    <a:effectLst/>
                                    <a:latin typeface="Cambria Math" panose="02040503050406030204" pitchFamily="18" charset="0"/>
                                  </a:rPr>
                                  <m:t>𝑂</m:t>
                                </m:r>
                                <m:d>
                                  <m:dPr>
                                    <m:ctrlPr>
                                      <a:rPr lang="zh-CN" sz="1200" i="1" kern="100">
                                        <a:effectLst/>
                                        <a:latin typeface="Cambria Math" panose="02040503050406030204" pitchFamily="18" charset="0"/>
                                      </a:rPr>
                                    </m:ctrlPr>
                                  </m:dPr>
                                  <m:e>
                                    <m:r>
                                      <a:rPr lang="en-US" sz="1200" kern="100">
                                        <a:effectLst/>
                                        <a:latin typeface="Cambria Math" panose="02040503050406030204" pitchFamily="18" charset="0"/>
                                      </a:rPr>
                                      <m:t>𝑑</m:t>
                                    </m:r>
                                    <m:d>
                                      <m:dPr>
                                        <m:ctrlPr>
                                          <a:rPr lang="zh-CN" sz="1200" i="1" kern="100">
                                            <a:effectLst/>
                                            <a:latin typeface="Cambria Math" panose="02040503050406030204" pitchFamily="18" charset="0"/>
                                          </a:rPr>
                                        </m:ctrlPr>
                                      </m:dPr>
                                      <m:e>
                                        <m:r>
                                          <a:rPr lang="en-US" sz="1200" kern="100">
                                            <a:effectLst/>
                                            <a:latin typeface="Cambria Math" panose="02040503050406030204" pitchFamily="18" charset="0"/>
                                          </a:rPr>
                                          <m:t>𝑛</m:t>
                                        </m:r>
                                        <m:r>
                                          <a:rPr lang="en-US" sz="1200" kern="100">
                                            <a:effectLst/>
                                            <a:latin typeface="Cambria Math" panose="02040503050406030204" pitchFamily="18" charset="0"/>
                                          </a:rPr>
                                          <m:t>+</m:t>
                                        </m:r>
                                        <m:r>
                                          <a:rPr lang="en-US" sz="1200" kern="100">
                                            <a:effectLst/>
                                            <a:latin typeface="Cambria Math" panose="02040503050406030204" pitchFamily="18" charset="0"/>
                                          </a:rPr>
                                          <m:t>𝑟𝑎𝑑𝑖𝑥</m:t>
                                        </m:r>
                                      </m:e>
                                    </m:d>
                                  </m:e>
                                </m:d>
                              </m:oMath>
                            </m:oMathPara>
                          </a14:m>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0" algn="ctr">
                            <a:lnSpc>
                              <a:spcPct val="150000"/>
                            </a:lnSpc>
                          </a:pPr>
                          <a14:m>
                            <m:oMathPara xmlns:m="http://schemas.openxmlformats.org/officeDocument/2006/math">
                              <m:oMathParaPr>
                                <m:jc m:val="centerGroup"/>
                              </m:oMathParaPr>
                              <m:oMath xmlns:m="http://schemas.openxmlformats.org/officeDocument/2006/math">
                                <m:r>
                                  <a:rPr lang="en-US" sz="1200" kern="100">
                                    <a:effectLst/>
                                    <a:latin typeface="Cambria Math" panose="02040503050406030204" pitchFamily="18" charset="0"/>
                                  </a:rPr>
                                  <m:t>𝑂</m:t>
                                </m:r>
                                <m:d>
                                  <m:dPr>
                                    <m:ctrlPr>
                                      <a:rPr lang="zh-CN" sz="1200" i="1" kern="100">
                                        <a:effectLst/>
                                        <a:latin typeface="Cambria Math" panose="02040503050406030204" pitchFamily="18" charset="0"/>
                                      </a:rPr>
                                    </m:ctrlPr>
                                  </m:dPr>
                                  <m:e>
                                    <m:r>
                                      <a:rPr lang="en-US" sz="1200" kern="100">
                                        <a:effectLst/>
                                        <a:latin typeface="Cambria Math" panose="02040503050406030204" pitchFamily="18" charset="0"/>
                                      </a:rPr>
                                      <m:t>𝑑</m:t>
                                    </m:r>
                                    <m:d>
                                      <m:dPr>
                                        <m:ctrlPr>
                                          <a:rPr lang="zh-CN" sz="1200" i="1" kern="100">
                                            <a:effectLst/>
                                            <a:latin typeface="Cambria Math" panose="02040503050406030204" pitchFamily="18" charset="0"/>
                                          </a:rPr>
                                        </m:ctrlPr>
                                      </m:dPr>
                                      <m:e>
                                        <m:r>
                                          <a:rPr lang="en-US" sz="1200" kern="100">
                                            <a:effectLst/>
                                            <a:latin typeface="Cambria Math" panose="02040503050406030204" pitchFamily="18" charset="0"/>
                                          </a:rPr>
                                          <m:t>𝑛</m:t>
                                        </m:r>
                                        <m:r>
                                          <a:rPr lang="en-US" sz="1200" kern="100">
                                            <a:effectLst/>
                                            <a:latin typeface="Cambria Math" panose="02040503050406030204" pitchFamily="18" charset="0"/>
                                          </a:rPr>
                                          <m:t>+</m:t>
                                        </m:r>
                                        <m:r>
                                          <a:rPr lang="en-US" sz="1200" kern="100">
                                            <a:effectLst/>
                                            <a:latin typeface="Cambria Math" panose="02040503050406030204" pitchFamily="18" charset="0"/>
                                          </a:rPr>
                                          <m:t>𝑟𝑎𝑑𝑖𝑥</m:t>
                                        </m:r>
                                      </m:e>
                                    </m:d>
                                  </m:e>
                                </m:d>
                              </m:oMath>
                            </m:oMathPara>
                          </a14:m>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0" algn="ctr">
                            <a:lnSpc>
                              <a:spcPct val="150000"/>
                            </a:lnSpc>
                          </a:pPr>
                          <a14:m>
                            <m:oMathPara xmlns:m="http://schemas.openxmlformats.org/officeDocument/2006/math">
                              <m:oMathParaPr>
                                <m:jc m:val="centerGroup"/>
                              </m:oMathParaPr>
                              <m:oMath xmlns:m="http://schemas.openxmlformats.org/officeDocument/2006/math">
                                <m:r>
                                  <a:rPr lang="en-US" sz="1200" kern="100">
                                    <a:effectLst/>
                                    <a:latin typeface="Cambria Math" panose="02040503050406030204" pitchFamily="18" charset="0"/>
                                  </a:rPr>
                                  <m:t>𝑂</m:t>
                                </m:r>
                                <m:d>
                                  <m:dPr>
                                    <m:ctrlPr>
                                      <a:rPr lang="zh-CN" sz="1200" i="1" kern="100">
                                        <a:effectLst/>
                                        <a:latin typeface="Cambria Math" panose="02040503050406030204" pitchFamily="18" charset="0"/>
                                      </a:rPr>
                                    </m:ctrlPr>
                                  </m:dPr>
                                  <m:e>
                                    <m:r>
                                      <a:rPr lang="en-US" sz="1200" kern="100">
                                        <a:effectLst/>
                                        <a:latin typeface="Cambria Math" panose="02040503050406030204" pitchFamily="18" charset="0"/>
                                      </a:rPr>
                                      <m:t>𝑛</m:t>
                                    </m:r>
                                    <m:r>
                                      <a:rPr lang="en-US" sz="1200" kern="100">
                                        <a:effectLst/>
                                        <a:latin typeface="Cambria Math" panose="02040503050406030204" pitchFamily="18" charset="0"/>
                                      </a:rPr>
                                      <m:t>+</m:t>
                                    </m:r>
                                    <m:r>
                                      <a:rPr lang="en-US" sz="1200" kern="100">
                                        <a:effectLst/>
                                        <a:latin typeface="Cambria Math" panose="02040503050406030204" pitchFamily="18" charset="0"/>
                                      </a:rPr>
                                      <m:t>𝑟𝑎𝑑𝑖𝑥</m:t>
                                    </m:r>
                                  </m:e>
                                </m:d>
                              </m:oMath>
                            </m:oMathPara>
                          </a14:m>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0" algn="ctr">
                            <a:lnSpc>
                              <a:spcPct val="150000"/>
                            </a:lnSpc>
                          </a:pPr>
                          <a:r>
                            <a:rPr lang="zh-CN" sz="1200" kern="100">
                              <a:effectLst/>
                            </a:rPr>
                            <a:t>稳定</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1473857705"/>
                      </a:ext>
                    </a:extLst>
                  </a:tr>
                  <a:tr h="565189">
                    <a:tc>
                      <a:txBody>
                        <a:bodyPr/>
                        <a:lstStyle/>
                        <a:p>
                          <a:pPr indent="0" algn="ctr">
                            <a:lnSpc>
                              <a:spcPct val="150000"/>
                            </a:lnSpc>
                          </a:pPr>
                          <a:r>
                            <a:rPr lang="zh-CN" sz="1200" kern="100">
                              <a:effectLst/>
                            </a:rPr>
                            <a:t>桶排序</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0" algn="ctr">
                            <a:lnSpc>
                              <a:spcPct val="150000"/>
                            </a:lnSpc>
                          </a:pPr>
                          <a14:m>
                            <m:oMathPara xmlns:m="http://schemas.openxmlformats.org/officeDocument/2006/math">
                              <m:oMathParaPr>
                                <m:jc m:val="centerGroup"/>
                              </m:oMathParaPr>
                              <m:oMath xmlns:m="http://schemas.openxmlformats.org/officeDocument/2006/math">
                                <m:r>
                                  <a:rPr lang="en-US" sz="1200" kern="100">
                                    <a:effectLst/>
                                    <a:latin typeface="Cambria Math" panose="02040503050406030204" pitchFamily="18" charset="0"/>
                                  </a:rPr>
                                  <m:t>𝑂</m:t>
                                </m:r>
                                <m:r>
                                  <a:rPr lang="en-US" sz="1200" kern="100">
                                    <a:effectLst/>
                                    <a:latin typeface="Cambria Math" panose="02040503050406030204" pitchFamily="18" charset="0"/>
                                  </a:rPr>
                                  <m:t>(</m:t>
                                </m:r>
                                <m:r>
                                  <a:rPr lang="en-US" sz="1200" kern="100">
                                    <a:effectLst/>
                                    <a:latin typeface="Cambria Math" panose="02040503050406030204" pitchFamily="18" charset="0"/>
                                  </a:rPr>
                                  <m:t>𝑛</m:t>
                                </m:r>
                                <m:r>
                                  <a:rPr lang="en-US" sz="1200" kern="100">
                                    <a:effectLst/>
                                    <a:latin typeface="Cambria Math" panose="02040503050406030204" pitchFamily="18" charset="0"/>
                                  </a:rPr>
                                  <m:t>+</m:t>
                                </m:r>
                                <m:r>
                                  <a:rPr lang="en-US" sz="1200" kern="100">
                                    <a:effectLst/>
                                    <a:latin typeface="Cambria Math" panose="02040503050406030204" pitchFamily="18" charset="0"/>
                                  </a:rPr>
                                  <m:t>𝑘</m:t>
                                </m:r>
                                <m:r>
                                  <a:rPr lang="en-US" sz="1200" kern="100">
                                    <a:effectLst/>
                                    <a:latin typeface="Cambria Math" panose="02040503050406030204" pitchFamily="18" charset="0"/>
                                  </a:rPr>
                                  <m:t>+</m:t>
                                </m:r>
                                <m:f>
                                  <m:fPr>
                                    <m:ctrlPr>
                                      <a:rPr lang="zh-CN" sz="1200" i="1" kern="100">
                                        <a:effectLst/>
                                        <a:latin typeface="Cambria Math" panose="02040503050406030204" pitchFamily="18" charset="0"/>
                                      </a:rPr>
                                    </m:ctrlPr>
                                  </m:fPr>
                                  <m:num>
                                    <m:sSup>
                                      <m:sSupPr>
                                        <m:ctrlPr>
                                          <a:rPr lang="zh-CN" sz="1200" i="1" kern="100">
                                            <a:effectLst/>
                                            <a:latin typeface="Cambria Math" panose="02040503050406030204" pitchFamily="18" charset="0"/>
                                          </a:rPr>
                                        </m:ctrlPr>
                                      </m:sSupPr>
                                      <m:e>
                                        <m:r>
                                          <a:rPr lang="en-US" sz="1200" kern="100">
                                            <a:effectLst/>
                                            <a:latin typeface="Cambria Math" panose="02040503050406030204" pitchFamily="18" charset="0"/>
                                          </a:rPr>
                                          <m:t>𝑛</m:t>
                                        </m:r>
                                      </m:e>
                                      <m:sup>
                                        <m:r>
                                          <a:rPr lang="en-US" sz="1200" kern="100">
                                            <a:effectLst/>
                                            <a:latin typeface="Cambria Math" panose="02040503050406030204" pitchFamily="18" charset="0"/>
                                          </a:rPr>
                                          <m:t>2</m:t>
                                        </m:r>
                                      </m:sup>
                                    </m:sSup>
                                  </m:num>
                                  <m:den>
                                    <m:r>
                                      <a:rPr lang="en-US" sz="1200" kern="100">
                                        <a:effectLst/>
                                        <a:latin typeface="Cambria Math" panose="02040503050406030204" pitchFamily="18" charset="0"/>
                                      </a:rPr>
                                      <m:t>𝑘</m:t>
                                    </m:r>
                                  </m:den>
                                </m:f>
                                <m:r>
                                  <a:rPr lang="en-US" sz="1200" kern="100">
                                    <a:effectLst/>
                                    <a:latin typeface="Cambria Math" panose="02040503050406030204" pitchFamily="18" charset="0"/>
                                  </a:rPr>
                                  <m:t>)</m:t>
                                </m:r>
                              </m:oMath>
                            </m:oMathPara>
                          </a14:m>
                          <a:endParaRPr lang="zh-CN" sz="160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0" algn="ctr">
                            <a:lnSpc>
                              <a:spcPct val="150000"/>
                            </a:lnSpc>
                          </a:pPr>
                          <a14:m>
                            <m:oMathPara xmlns:m="http://schemas.openxmlformats.org/officeDocument/2006/math">
                              <m:oMathParaPr>
                                <m:jc m:val="centerGroup"/>
                              </m:oMathParaPr>
                              <m:oMath xmlns:m="http://schemas.openxmlformats.org/officeDocument/2006/math">
                                <m:r>
                                  <a:rPr lang="en-US" sz="1200" kern="100">
                                    <a:effectLst/>
                                    <a:latin typeface="Cambria Math" panose="02040503050406030204" pitchFamily="18" charset="0"/>
                                  </a:rPr>
                                  <m:t>𝑂</m:t>
                                </m:r>
                                <m:d>
                                  <m:dPr>
                                    <m:ctrlPr>
                                      <a:rPr lang="zh-CN" sz="1200" i="1" kern="100">
                                        <a:effectLst/>
                                        <a:latin typeface="Cambria Math" panose="02040503050406030204" pitchFamily="18" charset="0"/>
                                      </a:rPr>
                                    </m:ctrlPr>
                                  </m:dPr>
                                  <m:e>
                                    <m:sSup>
                                      <m:sSupPr>
                                        <m:ctrlPr>
                                          <a:rPr lang="zh-CN" sz="1200" i="1" kern="100">
                                            <a:effectLst/>
                                            <a:latin typeface="Cambria Math" panose="02040503050406030204" pitchFamily="18" charset="0"/>
                                          </a:rPr>
                                        </m:ctrlPr>
                                      </m:sSupPr>
                                      <m:e>
                                        <m:r>
                                          <a:rPr lang="en-US" sz="1200" kern="100">
                                            <a:effectLst/>
                                            <a:latin typeface="Cambria Math" panose="02040503050406030204" pitchFamily="18" charset="0"/>
                                          </a:rPr>
                                          <m:t>𝑛</m:t>
                                        </m:r>
                                      </m:e>
                                      <m:sup>
                                        <m:r>
                                          <a:rPr lang="en-US" sz="1200" kern="100">
                                            <a:effectLst/>
                                            <a:latin typeface="Cambria Math" panose="02040503050406030204" pitchFamily="18" charset="0"/>
                                          </a:rPr>
                                          <m:t>2</m:t>
                                        </m:r>
                                      </m:sup>
                                    </m:sSup>
                                    <m:r>
                                      <a:rPr lang="en-US" sz="1200" kern="100">
                                        <a:effectLst/>
                                        <a:latin typeface="Cambria Math" panose="02040503050406030204" pitchFamily="18" charset="0"/>
                                      </a:rPr>
                                      <m:t>+</m:t>
                                    </m:r>
                                    <m:r>
                                      <a:rPr lang="en-US" sz="1200" kern="100">
                                        <a:effectLst/>
                                        <a:latin typeface="Cambria Math" panose="02040503050406030204" pitchFamily="18" charset="0"/>
                                      </a:rPr>
                                      <m:t>𝑘</m:t>
                                    </m:r>
                                  </m:e>
                                </m:d>
                              </m:oMath>
                            </m:oMathPara>
                          </a14:m>
                          <a:endParaRPr lang="zh-CN" sz="160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0" algn="ctr">
                            <a:lnSpc>
                              <a:spcPct val="150000"/>
                            </a:lnSpc>
                          </a:pPr>
                          <a14:m>
                            <m:oMathPara xmlns:m="http://schemas.openxmlformats.org/officeDocument/2006/math">
                              <m:oMathParaPr>
                                <m:jc m:val="centerGroup"/>
                              </m:oMathParaPr>
                              <m:oMath xmlns:m="http://schemas.openxmlformats.org/officeDocument/2006/math">
                                <m:r>
                                  <a:rPr lang="en-US" sz="1200" kern="100">
                                    <a:effectLst/>
                                    <a:latin typeface="Cambria Math" panose="02040503050406030204" pitchFamily="18" charset="0"/>
                                  </a:rPr>
                                  <m:t>𝑂</m:t>
                                </m:r>
                                <m:r>
                                  <a:rPr lang="en-US" sz="1200" kern="100">
                                    <a:effectLst/>
                                    <a:latin typeface="Cambria Math" panose="02040503050406030204" pitchFamily="18" charset="0"/>
                                  </a:rPr>
                                  <m:t>(</m:t>
                                </m:r>
                                <m:r>
                                  <a:rPr lang="en-US" sz="1200" kern="100">
                                    <a:effectLst/>
                                    <a:latin typeface="Cambria Math" panose="02040503050406030204" pitchFamily="18" charset="0"/>
                                  </a:rPr>
                                  <m:t>𝑛</m:t>
                                </m:r>
                                <m:r>
                                  <a:rPr lang="en-US" sz="1200" kern="100">
                                    <a:effectLst/>
                                    <a:latin typeface="Cambria Math" panose="02040503050406030204" pitchFamily="18" charset="0"/>
                                  </a:rPr>
                                  <m:t>+</m:t>
                                </m:r>
                                <m:r>
                                  <a:rPr lang="en-US" sz="1200" kern="100">
                                    <a:effectLst/>
                                    <a:latin typeface="Cambria Math" panose="02040503050406030204" pitchFamily="18" charset="0"/>
                                  </a:rPr>
                                  <m:t>𝑘</m:t>
                                </m:r>
                                <m:r>
                                  <a:rPr lang="en-US" sz="1200" kern="100">
                                    <a:effectLst/>
                                    <a:latin typeface="Cambria Math" panose="02040503050406030204" pitchFamily="18" charset="0"/>
                                  </a:rPr>
                                  <m:t>)</m:t>
                                </m:r>
                              </m:oMath>
                            </m:oMathPara>
                          </a14:m>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0" algn="ctr">
                            <a:lnSpc>
                              <a:spcPct val="150000"/>
                            </a:lnSpc>
                          </a:pPr>
                          <a:r>
                            <a:rPr lang="zh-CN" sz="1200" kern="100">
                              <a:effectLst/>
                            </a:rPr>
                            <a:t>稳定</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3135788598"/>
                      </a:ext>
                    </a:extLst>
                  </a:tr>
                  <a:tr h="301968">
                    <a:tc>
                      <a:txBody>
                        <a:bodyPr/>
                        <a:lstStyle/>
                        <a:p>
                          <a:pPr indent="0" algn="ctr">
                            <a:lnSpc>
                              <a:spcPct val="150000"/>
                            </a:lnSpc>
                          </a:pPr>
                          <a:r>
                            <a:rPr lang="zh-CN" sz="1200" kern="100">
                              <a:effectLst/>
                            </a:rPr>
                            <a:t>内省排序</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0" algn="ctr">
                            <a:lnSpc>
                              <a:spcPct val="150000"/>
                            </a:lnSpc>
                          </a:pPr>
                          <a14:m>
                            <m:oMathPara xmlns:m="http://schemas.openxmlformats.org/officeDocument/2006/math">
                              <m:oMathParaPr>
                                <m:jc m:val="centerGroup"/>
                              </m:oMathParaPr>
                              <m:oMath xmlns:m="http://schemas.openxmlformats.org/officeDocument/2006/math">
                                <m:r>
                                  <a:rPr lang="en-US" sz="1200" kern="100">
                                    <a:effectLst/>
                                    <a:latin typeface="Cambria Math" panose="02040503050406030204" pitchFamily="18" charset="0"/>
                                  </a:rPr>
                                  <m:t>𝑂</m:t>
                                </m:r>
                                <m:r>
                                  <a:rPr lang="en-US" sz="1200" kern="100">
                                    <a:effectLst/>
                                    <a:latin typeface="Cambria Math" panose="02040503050406030204" pitchFamily="18" charset="0"/>
                                  </a:rPr>
                                  <m:t>(</m:t>
                                </m:r>
                                <m:r>
                                  <a:rPr lang="en-US" sz="1200" kern="100">
                                    <a:effectLst/>
                                    <a:latin typeface="Cambria Math" panose="02040503050406030204" pitchFamily="18" charset="0"/>
                                  </a:rPr>
                                  <m:t>𝑛𝑙𝑜𝑔𝑛</m:t>
                                </m:r>
                                <m:r>
                                  <a:rPr lang="en-US" sz="1200" kern="100">
                                    <a:effectLst/>
                                    <a:latin typeface="Cambria Math" panose="02040503050406030204" pitchFamily="18" charset="0"/>
                                  </a:rPr>
                                  <m:t>)</m:t>
                                </m:r>
                              </m:oMath>
                            </m:oMathPara>
                          </a14:m>
                          <a:endParaRPr lang="zh-CN" sz="160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0" algn="ctr">
                            <a:lnSpc>
                              <a:spcPct val="150000"/>
                            </a:lnSpc>
                          </a:pPr>
                          <a14:m>
                            <m:oMathPara xmlns:m="http://schemas.openxmlformats.org/officeDocument/2006/math">
                              <m:oMathParaPr>
                                <m:jc m:val="centerGroup"/>
                              </m:oMathParaPr>
                              <m:oMath xmlns:m="http://schemas.openxmlformats.org/officeDocument/2006/math">
                                <m:r>
                                  <a:rPr lang="en-US" sz="1200" kern="100">
                                    <a:effectLst/>
                                    <a:latin typeface="Cambria Math" panose="02040503050406030204" pitchFamily="18" charset="0"/>
                                  </a:rPr>
                                  <m:t>𝑂</m:t>
                                </m:r>
                                <m:r>
                                  <a:rPr lang="en-US" sz="1200" kern="100">
                                    <a:effectLst/>
                                    <a:latin typeface="Cambria Math" panose="02040503050406030204" pitchFamily="18" charset="0"/>
                                  </a:rPr>
                                  <m:t>(</m:t>
                                </m:r>
                                <m:r>
                                  <a:rPr lang="en-US" sz="1200" kern="100">
                                    <a:effectLst/>
                                    <a:latin typeface="Cambria Math" panose="02040503050406030204" pitchFamily="18" charset="0"/>
                                  </a:rPr>
                                  <m:t>𝑛𝑙𝑜𝑔𝑛</m:t>
                                </m:r>
                                <m:r>
                                  <a:rPr lang="en-US" sz="1200" kern="100">
                                    <a:effectLst/>
                                    <a:latin typeface="Cambria Math" panose="02040503050406030204" pitchFamily="18" charset="0"/>
                                  </a:rPr>
                                  <m:t>)</m:t>
                                </m:r>
                              </m:oMath>
                            </m:oMathPara>
                          </a14:m>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0" algn="ctr">
                            <a:lnSpc>
                              <a:spcPct val="150000"/>
                            </a:lnSpc>
                          </a:pPr>
                          <a14:m>
                            <m:oMathPara xmlns:m="http://schemas.openxmlformats.org/officeDocument/2006/math">
                              <m:oMathParaPr>
                                <m:jc m:val="centerGroup"/>
                              </m:oMathParaPr>
                              <m:oMath xmlns:m="http://schemas.openxmlformats.org/officeDocument/2006/math">
                                <m:r>
                                  <a:rPr lang="en-US" sz="1200" kern="100">
                                    <a:effectLst/>
                                    <a:latin typeface="Cambria Math" panose="02040503050406030204" pitchFamily="18" charset="0"/>
                                  </a:rPr>
                                  <m:t>𝑂</m:t>
                                </m:r>
                                <m:r>
                                  <a:rPr lang="en-US" sz="1200" kern="100">
                                    <a:effectLst/>
                                    <a:latin typeface="Cambria Math" panose="02040503050406030204" pitchFamily="18" charset="0"/>
                                  </a:rPr>
                                  <m:t>(</m:t>
                                </m:r>
                                <m:r>
                                  <a:rPr lang="en-US" sz="1200" kern="100">
                                    <a:effectLst/>
                                    <a:latin typeface="Cambria Math" panose="02040503050406030204" pitchFamily="18" charset="0"/>
                                  </a:rPr>
                                  <m:t>𝑙𝑜𝑔𝑛</m:t>
                                </m:r>
                                <m:r>
                                  <a:rPr lang="en-US" sz="1200" kern="100">
                                    <a:effectLst/>
                                    <a:latin typeface="Cambria Math" panose="02040503050406030204" pitchFamily="18" charset="0"/>
                                  </a:rPr>
                                  <m:t>)</m:t>
                                </m:r>
                              </m:oMath>
                            </m:oMathPara>
                          </a14:m>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0" algn="ctr">
                            <a:lnSpc>
                              <a:spcPct val="150000"/>
                            </a:lnSpc>
                          </a:pPr>
                          <a:r>
                            <a:rPr lang="zh-CN" sz="1200" kern="100">
                              <a:effectLst/>
                            </a:rPr>
                            <a:t>不稳定</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922724736"/>
                      </a:ext>
                    </a:extLst>
                  </a:tr>
                  <a:tr h="301968">
                    <a:tc>
                      <a:txBody>
                        <a:bodyPr/>
                        <a:lstStyle/>
                        <a:p>
                          <a:pPr indent="0" algn="ctr">
                            <a:lnSpc>
                              <a:spcPct val="150000"/>
                            </a:lnSpc>
                          </a:pPr>
                          <a:r>
                            <a:rPr lang="zh-CN" sz="1200" kern="100">
                              <a:effectLst/>
                            </a:rPr>
                            <a:t>蒂姆排序</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0" algn="ctr">
                            <a:lnSpc>
                              <a:spcPct val="150000"/>
                            </a:lnSpc>
                          </a:pPr>
                          <a14:m>
                            <m:oMathPara xmlns:m="http://schemas.openxmlformats.org/officeDocument/2006/math">
                              <m:oMathParaPr>
                                <m:jc m:val="centerGroup"/>
                              </m:oMathParaPr>
                              <m:oMath xmlns:m="http://schemas.openxmlformats.org/officeDocument/2006/math">
                                <m:r>
                                  <a:rPr lang="en-US" sz="1200" kern="100">
                                    <a:effectLst/>
                                    <a:latin typeface="Cambria Math" panose="02040503050406030204" pitchFamily="18" charset="0"/>
                                  </a:rPr>
                                  <m:t>𝑂</m:t>
                                </m:r>
                                <m:r>
                                  <a:rPr lang="en-US" sz="1200" kern="100">
                                    <a:effectLst/>
                                    <a:latin typeface="Cambria Math" panose="02040503050406030204" pitchFamily="18" charset="0"/>
                                  </a:rPr>
                                  <m:t>(</m:t>
                                </m:r>
                                <m:r>
                                  <a:rPr lang="en-US" sz="1200" kern="100">
                                    <a:effectLst/>
                                    <a:latin typeface="Cambria Math" panose="02040503050406030204" pitchFamily="18" charset="0"/>
                                  </a:rPr>
                                  <m:t>𝑛𝑙𝑜𝑔𝑛</m:t>
                                </m:r>
                                <m:r>
                                  <a:rPr lang="en-US" sz="1200" kern="100">
                                    <a:effectLst/>
                                    <a:latin typeface="Cambria Math" panose="02040503050406030204" pitchFamily="18" charset="0"/>
                                  </a:rPr>
                                  <m:t>)</m:t>
                                </m:r>
                              </m:oMath>
                            </m:oMathPara>
                          </a14:m>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0" algn="ctr">
                            <a:lnSpc>
                              <a:spcPct val="150000"/>
                            </a:lnSpc>
                          </a:pPr>
                          <a14:m>
                            <m:oMathPara xmlns:m="http://schemas.openxmlformats.org/officeDocument/2006/math">
                              <m:oMathParaPr>
                                <m:jc m:val="centerGroup"/>
                              </m:oMathParaPr>
                              <m:oMath xmlns:m="http://schemas.openxmlformats.org/officeDocument/2006/math">
                                <m:r>
                                  <a:rPr lang="en-US" sz="1200" kern="100">
                                    <a:effectLst/>
                                    <a:latin typeface="Cambria Math" panose="02040503050406030204" pitchFamily="18" charset="0"/>
                                  </a:rPr>
                                  <m:t>𝑂</m:t>
                                </m:r>
                                <m:r>
                                  <a:rPr lang="en-US" sz="1200" kern="100">
                                    <a:effectLst/>
                                    <a:latin typeface="Cambria Math" panose="02040503050406030204" pitchFamily="18" charset="0"/>
                                  </a:rPr>
                                  <m:t>(</m:t>
                                </m:r>
                                <m:r>
                                  <a:rPr lang="en-US" sz="1200" kern="100">
                                    <a:effectLst/>
                                    <a:latin typeface="Cambria Math" panose="02040503050406030204" pitchFamily="18" charset="0"/>
                                  </a:rPr>
                                  <m:t>𝑛𝑙𝑜𝑔𝑛</m:t>
                                </m:r>
                                <m:r>
                                  <a:rPr lang="en-US" sz="1200" kern="100">
                                    <a:effectLst/>
                                    <a:latin typeface="Cambria Math" panose="02040503050406030204" pitchFamily="18" charset="0"/>
                                  </a:rPr>
                                  <m:t>)</m:t>
                                </m:r>
                              </m:oMath>
                            </m:oMathPara>
                          </a14:m>
                          <a:endParaRPr lang="zh-CN" sz="160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0" algn="ctr">
                            <a:lnSpc>
                              <a:spcPct val="150000"/>
                            </a:lnSpc>
                          </a:pPr>
                          <a14:m>
                            <m:oMathPara xmlns:m="http://schemas.openxmlformats.org/officeDocument/2006/math">
                              <m:oMathParaPr>
                                <m:jc m:val="centerGroup"/>
                              </m:oMathParaPr>
                              <m:oMath xmlns:m="http://schemas.openxmlformats.org/officeDocument/2006/math">
                                <m:r>
                                  <a:rPr lang="en-US" sz="1200" kern="100">
                                    <a:effectLst/>
                                    <a:latin typeface="Cambria Math" panose="02040503050406030204" pitchFamily="18" charset="0"/>
                                  </a:rPr>
                                  <m:t>𝑂</m:t>
                                </m:r>
                                <m:r>
                                  <a:rPr lang="en-US" sz="1200" kern="100">
                                    <a:effectLst/>
                                    <a:latin typeface="Cambria Math" panose="02040503050406030204" pitchFamily="18" charset="0"/>
                                  </a:rPr>
                                  <m:t>(</m:t>
                                </m:r>
                                <m:r>
                                  <a:rPr lang="en-US" sz="1200" kern="100">
                                    <a:effectLst/>
                                    <a:latin typeface="Cambria Math" panose="02040503050406030204" pitchFamily="18" charset="0"/>
                                  </a:rPr>
                                  <m:t>𝑛</m:t>
                                </m:r>
                                <m:r>
                                  <a:rPr lang="en-US" sz="1200" kern="100">
                                    <a:effectLst/>
                                    <a:latin typeface="Cambria Math" panose="02040503050406030204" pitchFamily="18" charset="0"/>
                                  </a:rPr>
                                  <m:t>)</m:t>
                                </m:r>
                              </m:oMath>
                            </m:oMathPara>
                          </a14:m>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0" algn="ctr">
                            <a:lnSpc>
                              <a:spcPct val="150000"/>
                            </a:lnSpc>
                          </a:pPr>
                          <a:r>
                            <a:rPr lang="zh-CN" sz="1200" kern="100" dirty="0">
                              <a:effectLst/>
                            </a:rPr>
                            <a:t>稳定</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1650545560"/>
                      </a:ext>
                    </a:extLst>
                  </a:tr>
                </a:tbl>
              </a:graphicData>
            </a:graphic>
          </p:graphicFrame>
        </mc:Choice>
        <mc:Fallback xmlns="">
          <p:graphicFrame>
            <p:nvGraphicFramePr>
              <p:cNvPr id="7" name="表格 6">
                <a:extLst>
                  <a:ext uri="{FF2B5EF4-FFF2-40B4-BE49-F238E27FC236}">
                    <a16:creationId xmlns:a16="http://schemas.microsoft.com/office/drawing/2014/main" id="{363202E0-AEB0-4B2C-97D5-379F3F3C866B}"/>
                  </a:ext>
                </a:extLst>
              </p:cNvPr>
              <p:cNvGraphicFramePr>
                <a:graphicFrameLocks noGrp="1"/>
              </p:cNvGraphicFramePr>
              <p:nvPr>
                <p:extLst>
                  <p:ext uri="{D42A27DB-BD31-4B8C-83A1-F6EECF244321}">
                    <p14:modId xmlns:p14="http://schemas.microsoft.com/office/powerpoint/2010/main" val="3586069407"/>
                  </p:ext>
                </p:extLst>
              </p:nvPr>
            </p:nvGraphicFramePr>
            <p:xfrm>
              <a:off x="1216036" y="2541593"/>
              <a:ext cx="9791701" cy="3881175"/>
            </p:xfrm>
            <a:graphic>
              <a:graphicData uri="http://schemas.openxmlformats.org/drawingml/2006/table">
                <a:tbl>
                  <a:tblPr firstRow="1" firstCol="1" bandRow="1">
                    <a:tableStyleId>{5C22544A-7EE6-4342-B048-85BDC9FD1C3A}</a:tableStyleId>
                  </a:tblPr>
                  <a:tblGrid>
                    <a:gridCol w="1539101">
                      <a:extLst>
                        <a:ext uri="{9D8B030D-6E8A-4147-A177-3AD203B41FA5}">
                          <a16:colId xmlns:a16="http://schemas.microsoft.com/office/drawing/2014/main" val="1863324230"/>
                        </a:ext>
                      </a:extLst>
                    </a:gridCol>
                    <a:gridCol w="2156393">
                      <a:extLst>
                        <a:ext uri="{9D8B030D-6E8A-4147-A177-3AD203B41FA5}">
                          <a16:colId xmlns:a16="http://schemas.microsoft.com/office/drawing/2014/main" val="1820829048"/>
                        </a:ext>
                      </a:extLst>
                    </a:gridCol>
                    <a:gridCol w="1926236">
                      <a:extLst>
                        <a:ext uri="{9D8B030D-6E8A-4147-A177-3AD203B41FA5}">
                          <a16:colId xmlns:a16="http://schemas.microsoft.com/office/drawing/2014/main" val="3275180496"/>
                        </a:ext>
                      </a:extLst>
                    </a:gridCol>
                    <a:gridCol w="2233112">
                      <a:extLst>
                        <a:ext uri="{9D8B030D-6E8A-4147-A177-3AD203B41FA5}">
                          <a16:colId xmlns:a16="http://schemas.microsoft.com/office/drawing/2014/main" val="3778329565"/>
                        </a:ext>
                      </a:extLst>
                    </a:gridCol>
                    <a:gridCol w="1936859">
                      <a:extLst>
                        <a:ext uri="{9D8B030D-6E8A-4147-A177-3AD203B41FA5}">
                          <a16:colId xmlns:a16="http://schemas.microsoft.com/office/drawing/2014/main" val="1834268875"/>
                        </a:ext>
                      </a:extLst>
                    </a:gridCol>
                  </a:tblGrid>
                  <a:tr h="263766">
                    <a:tc>
                      <a:txBody>
                        <a:bodyPr/>
                        <a:lstStyle/>
                        <a:p>
                          <a:pPr indent="0" algn="ctr">
                            <a:lnSpc>
                              <a:spcPct val="150000"/>
                            </a:lnSpc>
                          </a:pPr>
                          <a:r>
                            <a:rPr lang="zh-CN" sz="1200" kern="100">
                              <a:effectLst/>
                            </a:rPr>
                            <a:t>排序方法</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0" algn="ctr">
                            <a:lnSpc>
                              <a:spcPct val="150000"/>
                            </a:lnSpc>
                          </a:pPr>
                          <a:r>
                            <a:rPr lang="zh-CN" sz="1200" kern="100">
                              <a:effectLst/>
                            </a:rPr>
                            <a:t>平均时间复杂度</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0" algn="ctr">
                            <a:lnSpc>
                              <a:spcPct val="150000"/>
                            </a:lnSpc>
                          </a:pPr>
                          <a:r>
                            <a:rPr lang="zh-CN" sz="1200" kern="100" dirty="0">
                              <a:effectLst/>
                            </a:rPr>
                            <a:t>最坏时间复杂度</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0" algn="ctr">
                            <a:lnSpc>
                              <a:spcPct val="150000"/>
                            </a:lnSpc>
                          </a:pPr>
                          <a:r>
                            <a:rPr lang="zh-CN" sz="1200" kern="100">
                              <a:effectLst/>
                            </a:rPr>
                            <a:t>最坏辅助空间复杂度</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0" algn="ctr">
                            <a:lnSpc>
                              <a:spcPct val="150000"/>
                            </a:lnSpc>
                          </a:pPr>
                          <a:r>
                            <a:rPr lang="zh-CN" sz="1200" kern="100">
                              <a:effectLst/>
                            </a:rPr>
                            <a:t>稳定性</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2175040966"/>
                      </a:ext>
                    </a:extLst>
                  </a:tr>
                  <a:tr h="308832">
                    <a:tc>
                      <a:txBody>
                        <a:bodyPr/>
                        <a:lstStyle/>
                        <a:p>
                          <a:pPr indent="0" algn="ctr">
                            <a:lnSpc>
                              <a:spcPct val="150000"/>
                            </a:lnSpc>
                          </a:pPr>
                          <a:r>
                            <a:rPr lang="zh-CN" sz="1200" kern="100">
                              <a:effectLst/>
                            </a:rPr>
                            <a:t>插入排序</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endParaRPr lang="zh-CN"/>
                        </a:p>
                      </a:txBody>
                      <a:tcPr marL="68580" marR="68580" marT="0" marB="0" anchor="ctr">
                        <a:blipFill>
                          <a:blip r:embed="rId2"/>
                          <a:stretch>
                            <a:fillRect l="-71955" t="-86275" r="-284703" b="-1086275"/>
                          </a:stretch>
                        </a:blipFill>
                      </a:tcPr>
                    </a:tc>
                    <a:tc>
                      <a:txBody>
                        <a:bodyPr/>
                        <a:lstStyle/>
                        <a:p>
                          <a:endParaRPr lang="zh-CN"/>
                        </a:p>
                      </a:txBody>
                      <a:tcPr marL="68580" marR="68580" marT="0" marB="0" anchor="ctr">
                        <a:blipFill>
                          <a:blip r:embed="rId2"/>
                          <a:stretch>
                            <a:fillRect l="-191483" t="-86275" r="-217035" b="-1086275"/>
                          </a:stretch>
                        </a:blipFill>
                      </a:tcPr>
                    </a:tc>
                    <a:tc>
                      <a:txBody>
                        <a:bodyPr/>
                        <a:lstStyle/>
                        <a:p>
                          <a:endParaRPr lang="zh-CN"/>
                        </a:p>
                      </a:txBody>
                      <a:tcPr marL="68580" marR="68580" marT="0" marB="0" anchor="ctr">
                        <a:blipFill>
                          <a:blip r:embed="rId2"/>
                          <a:stretch>
                            <a:fillRect l="-252459" t="-86275" r="-87978" b="-1086275"/>
                          </a:stretch>
                        </a:blipFill>
                      </a:tcPr>
                    </a:tc>
                    <a:tc>
                      <a:txBody>
                        <a:bodyPr/>
                        <a:lstStyle/>
                        <a:p>
                          <a:pPr indent="0" algn="ctr">
                            <a:lnSpc>
                              <a:spcPct val="150000"/>
                            </a:lnSpc>
                          </a:pPr>
                          <a:r>
                            <a:rPr lang="zh-CN" sz="1200" kern="100">
                              <a:effectLst/>
                            </a:rPr>
                            <a:t>稳定</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3579162229"/>
                      </a:ext>
                    </a:extLst>
                  </a:tr>
                  <a:tr h="308832">
                    <a:tc>
                      <a:txBody>
                        <a:bodyPr/>
                        <a:lstStyle/>
                        <a:p>
                          <a:pPr indent="0" algn="ctr">
                            <a:lnSpc>
                              <a:spcPct val="150000"/>
                            </a:lnSpc>
                          </a:pPr>
                          <a:r>
                            <a:rPr lang="zh-CN" sz="1200" kern="100">
                              <a:effectLst/>
                            </a:rPr>
                            <a:t>冒泡排序</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endParaRPr lang="zh-CN"/>
                        </a:p>
                      </a:txBody>
                      <a:tcPr marL="68580" marR="68580" marT="0" marB="0" anchor="ctr">
                        <a:blipFill>
                          <a:blip r:embed="rId2"/>
                          <a:stretch>
                            <a:fillRect l="-71955" t="-186275" r="-284703" b="-986275"/>
                          </a:stretch>
                        </a:blipFill>
                      </a:tcPr>
                    </a:tc>
                    <a:tc>
                      <a:txBody>
                        <a:bodyPr/>
                        <a:lstStyle/>
                        <a:p>
                          <a:endParaRPr lang="zh-CN"/>
                        </a:p>
                      </a:txBody>
                      <a:tcPr marL="68580" marR="68580" marT="0" marB="0" anchor="ctr">
                        <a:blipFill>
                          <a:blip r:embed="rId2"/>
                          <a:stretch>
                            <a:fillRect l="-191483" t="-186275" r="-217035" b="-986275"/>
                          </a:stretch>
                        </a:blipFill>
                      </a:tcPr>
                    </a:tc>
                    <a:tc>
                      <a:txBody>
                        <a:bodyPr/>
                        <a:lstStyle/>
                        <a:p>
                          <a:endParaRPr lang="zh-CN"/>
                        </a:p>
                      </a:txBody>
                      <a:tcPr marL="68580" marR="68580" marT="0" marB="0" anchor="ctr">
                        <a:blipFill>
                          <a:blip r:embed="rId2"/>
                          <a:stretch>
                            <a:fillRect l="-252459" t="-186275" r="-87978" b="-986275"/>
                          </a:stretch>
                        </a:blipFill>
                      </a:tcPr>
                    </a:tc>
                    <a:tc>
                      <a:txBody>
                        <a:bodyPr/>
                        <a:lstStyle/>
                        <a:p>
                          <a:pPr indent="0" algn="ctr">
                            <a:lnSpc>
                              <a:spcPct val="150000"/>
                            </a:lnSpc>
                          </a:pPr>
                          <a:r>
                            <a:rPr lang="zh-CN" sz="1200" kern="100">
                              <a:effectLst/>
                            </a:rPr>
                            <a:t>稳定</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2169742387"/>
                      </a:ext>
                    </a:extLst>
                  </a:tr>
                  <a:tr h="308832">
                    <a:tc>
                      <a:txBody>
                        <a:bodyPr/>
                        <a:lstStyle/>
                        <a:p>
                          <a:pPr indent="0" algn="ctr">
                            <a:lnSpc>
                              <a:spcPct val="150000"/>
                            </a:lnSpc>
                          </a:pPr>
                          <a:r>
                            <a:rPr lang="zh-CN" sz="1200" kern="100">
                              <a:effectLst/>
                            </a:rPr>
                            <a:t>选择排序</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endParaRPr lang="zh-CN"/>
                        </a:p>
                      </a:txBody>
                      <a:tcPr marL="68580" marR="68580" marT="0" marB="0" anchor="ctr">
                        <a:blipFill>
                          <a:blip r:embed="rId2"/>
                          <a:stretch>
                            <a:fillRect l="-71955" t="-286275" r="-284703" b="-886275"/>
                          </a:stretch>
                        </a:blipFill>
                      </a:tcPr>
                    </a:tc>
                    <a:tc>
                      <a:txBody>
                        <a:bodyPr/>
                        <a:lstStyle/>
                        <a:p>
                          <a:endParaRPr lang="zh-CN"/>
                        </a:p>
                      </a:txBody>
                      <a:tcPr marL="68580" marR="68580" marT="0" marB="0" anchor="ctr">
                        <a:blipFill>
                          <a:blip r:embed="rId2"/>
                          <a:stretch>
                            <a:fillRect l="-191483" t="-286275" r="-217035" b="-886275"/>
                          </a:stretch>
                        </a:blipFill>
                      </a:tcPr>
                    </a:tc>
                    <a:tc>
                      <a:txBody>
                        <a:bodyPr/>
                        <a:lstStyle/>
                        <a:p>
                          <a:endParaRPr lang="zh-CN"/>
                        </a:p>
                      </a:txBody>
                      <a:tcPr marL="68580" marR="68580" marT="0" marB="0" anchor="ctr">
                        <a:blipFill>
                          <a:blip r:embed="rId2"/>
                          <a:stretch>
                            <a:fillRect l="-252459" t="-286275" r="-87978" b="-886275"/>
                          </a:stretch>
                        </a:blipFill>
                      </a:tcPr>
                    </a:tc>
                    <a:tc>
                      <a:txBody>
                        <a:bodyPr/>
                        <a:lstStyle/>
                        <a:p>
                          <a:pPr indent="0" algn="ctr">
                            <a:lnSpc>
                              <a:spcPct val="150000"/>
                            </a:lnSpc>
                          </a:pPr>
                          <a:r>
                            <a:rPr lang="zh-CN" sz="1200" kern="100">
                              <a:effectLst/>
                            </a:rPr>
                            <a:t>不稳定</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3974091037"/>
                      </a:ext>
                    </a:extLst>
                  </a:tr>
                  <a:tr h="301968">
                    <a:tc>
                      <a:txBody>
                        <a:bodyPr/>
                        <a:lstStyle/>
                        <a:p>
                          <a:pPr indent="0" algn="ctr">
                            <a:lnSpc>
                              <a:spcPct val="150000"/>
                            </a:lnSpc>
                          </a:pPr>
                          <a:r>
                            <a:rPr lang="zh-CN" sz="1200" kern="100" dirty="0">
                              <a:effectLst/>
                            </a:rPr>
                            <a:t>归并排序</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endParaRPr lang="zh-CN"/>
                        </a:p>
                      </a:txBody>
                      <a:tcPr marL="68580" marR="68580" marT="0" marB="0" anchor="ctr">
                        <a:blipFill>
                          <a:blip r:embed="rId2"/>
                          <a:stretch>
                            <a:fillRect l="-71955" t="-402041" r="-284703" b="-822449"/>
                          </a:stretch>
                        </a:blipFill>
                      </a:tcPr>
                    </a:tc>
                    <a:tc>
                      <a:txBody>
                        <a:bodyPr/>
                        <a:lstStyle/>
                        <a:p>
                          <a:endParaRPr lang="zh-CN"/>
                        </a:p>
                      </a:txBody>
                      <a:tcPr marL="68580" marR="68580" marT="0" marB="0" anchor="ctr">
                        <a:blipFill>
                          <a:blip r:embed="rId2"/>
                          <a:stretch>
                            <a:fillRect l="-191483" t="-402041" r="-217035" b="-822449"/>
                          </a:stretch>
                        </a:blipFill>
                      </a:tcPr>
                    </a:tc>
                    <a:tc>
                      <a:txBody>
                        <a:bodyPr/>
                        <a:lstStyle/>
                        <a:p>
                          <a:endParaRPr lang="zh-CN"/>
                        </a:p>
                      </a:txBody>
                      <a:tcPr marL="68580" marR="68580" marT="0" marB="0" anchor="ctr">
                        <a:blipFill>
                          <a:blip r:embed="rId2"/>
                          <a:stretch>
                            <a:fillRect l="-252459" t="-402041" r="-87978" b="-822449"/>
                          </a:stretch>
                        </a:blipFill>
                      </a:tcPr>
                    </a:tc>
                    <a:tc>
                      <a:txBody>
                        <a:bodyPr/>
                        <a:lstStyle/>
                        <a:p>
                          <a:pPr indent="0" algn="ctr">
                            <a:lnSpc>
                              <a:spcPct val="150000"/>
                            </a:lnSpc>
                          </a:pPr>
                          <a:r>
                            <a:rPr lang="zh-CN" sz="1200" kern="100">
                              <a:effectLst/>
                            </a:rPr>
                            <a:t>稳定</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2891361208"/>
                      </a:ext>
                    </a:extLst>
                  </a:tr>
                  <a:tr h="301968">
                    <a:tc>
                      <a:txBody>
                        <a:bodyPr/>
                        <a:lstStyle/>
                        <a:p>
                          <a:pPr indent="0" algn="ctr">
                            <a:lnSpc>
                              <a:spcPct val="150000"/>
                            </a:lnSpc>
                          </a:pPr>
                          <a:r>
                            <a:rPr lang="zh-CN" sz="1200" kern="100">
                              <a:effectLst/>
                            </a:rPr>
                            <a:t>快速排序</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endParaRPr lang="zh-CN"/>
                        </a:p>
                      </a:txBody>
                      <a:tcPr marL="68580" marR="68580" marT="0" marB="0" anchor="ctr">
                        <a:blipFill>
                          <a:blip r:embed="rId2"/>
                          <a:stretch>
                            <a:fillRect l="-71955" t="-492000" r="-284703" b="-706000"/>
                          </a:stretch>
                        </a:blipFill>
                      </a:tcPr>
                    </a:tc>
                    <a:tc>
                      <a:txBody>
                        <a:bodyPr/>
                        <a:lstStyle/>
                        <a:p>
                          <a:endParaRPr lang="zh-CN"/>
                        </a:p>
                      </a:txBody>
                      <a:tcPr marL="68580" marR="68580" marT="0" marB="0" anchor="ctr">
                        <a:blipFill>
                          <a:blip r:embed="rId2"/>
                          <a:stretch>
                            <a:fillRect l="-191483" t="-492000" r="-217035" b="-706000"/>
                          </a:stretch>
                        </a:blipFill>
                      </a:tcPr>
                    </a:tc>
                    <a:tc>
                      <a:txBody>
                        <a:bodyPr/>
                        <a:lstStyle/>
                        <a:p>
                          <a:endParaRPr lang="zh-CN"/>
                        </a:p>
                      </a:txBody>
                      <a:tcPr marL="68580" marR="68580" marT="0" marB="0" anchor="ctr">
                        <a:blipFill>
                          <a:blip r:embed="rId2"/>
                          <a:stretch>
                            <a:fillRect l="-252459" t="-492000" r="-87978" b="-706000"/>
                          </a:stretch>
                        </a:blipFill>
                      </a:tcPr>
                    </a:tc>
                    <a:tc>
                      <a:txBody>
                        <a:bodyPr/>
                        <a:lstStyle/>
                        <a:p>
                          <a:pPr indent="0" algn="ctr">
                            <a:lnSpc>
                              <a:spcPct val="150000"/>
                            </a:lnSpc>
                          </a:pPr>
                          <a:r>
                            <a:rPr lang="zh-CN" sz="1200" kern="100">
                              <a:effectLst/>
                            </a:rPr>
                            <a:t>不稳定</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933063246"/>
                      </a:ext>
                    </a:extLst>
                  </a:tr>
                  <a:tr h="301968">
                    <a:tc>
                      <a:txBody>
                        <a:bodyPr/>
                        <a:lstStyle/>
                        <a:p>
                          <a:pPr indent="0" algn="ctr">
                            <a:lnSpc>
                              <a:spcPct val="150000"/>
                            </a:lnSpc>
                          </a:pPr>
                          <a:r>
                            <a:rPr lang="zh-CN" sz="1200" kern="100">
                              <a:effectLst/>
                            </a:rPr>
                            <a:t>堆排序</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endParaRPr lang="zh-CN"/>
                        </a:p>
                      </a:txBody>
                      <a:tcPr marL="68580" marR="68580" marT="0" marB="0" anchor="ctr">
                        <a:blipFill>
                          <a:blip r:embed="rId2"/>
                          <a:stretch>
                            <a:fillRect l="-71955" t="-592000" r="-284703" b="-606000"/>
                          </a:stretch>
                        </a:blipFill>
                      </a:tcPr>
                    </a:tc>
                    <a:tc>
                      <a:txBody>
                        <a:bodyPr/>
                        <a:lstStyle/>
                        <a:p>
                          <a:endParaRPr lang="zh-CN"/>
                        </a:p>
                      </a:txBody>
                      <a:tcPr marL="68580" marR="68580" marT="0" marB="0" anchor="ctr">
                        <a:blipFill>
                          <a:blip r:embed="rId2"/>
                          <a:stretch>
                            <a:fillRect l="-191483" t="-592000" r="-217035" b="-606000"/>
                          </a:stretch>
                        </a:blipFill>
                      </a:tcPr>
                    </a:tc>
                    <a:tc>
                      <a:txBody>
                        <a:bodyPr/>
                        <a:lstStyle/>
                        <a:p>
                          <a:endParaRPr lang="zh-CN"/>
                        </a:p>
                      </a:txBody>
                      <a:tcPr marL="68580" marR="68580" marT="0" marB="0" anchor="ctr">
                        <a:blipFill>
                          <a:blip r:embed="rId2"/>
                          <a:stretch>
                            <a:fillRect l="-252459" t="-592000" r="-87978" b="-606000"/>
                          </a:stretch>
                        </a:blipFill>
                      </a:tcPr>
                    </a:tc>
                    <a:tc>
                      <a:txBody>
                        <a:bodyPr/>
                        <a:lstStyle/>
                        <a:p>
                          <a:pPr indent="0" algn="ctr">
                            <a:lnSpc>
                              <a:spcPct val="150000"/>
                            </a:lnSpc>
                          </a:pPr>
                          <a:r>
                            <a:rPr lang="zh-CN" sz="1200" kern="100">
                              <a:effectLst/>
                            </a:rPr>
                            <a:t>不稳定</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76279902"/>
                      </a:ext>
                    </a:extLst>
                  </a:tr>
                  <a:tr h="301968">
                    <a:tc>
                      <a:txBody>
                        <a:bodyPr/>
                        <a:lstStyle/>
                        <a:p>
                          <a:pPr indent="0" algn="ctr">
                            <a:lnSpc>
                              <a:spcPct val="150000"/>
                            </a:lnSpc>
                          </a:pPr>
                          <a:r>
                            <a:rPr lang="zh-CN" sz="1200" kern="100">
                              <a:effectLst/>
                            </a:rPr>
                            <a:t>计数排序</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endParaRPr lang="zh-CN"/>
                        </a:p>
                      </a:txBody>
                      <a:tcPr marL="68580" marR="68580" marT="0" marB="0" anchor="ctr">
                        <a:blipFill>
                          <a:blip r:embed="rId2"/>
                          <a:stretch>
                            <a:fillRect l="-71955" t="-706122" r="-284703" b="-518367"/>
                          </a:stretch>
                        </a:blipFill>
                      </a:tcPr>
                    </a:tc>
                    <a:tc>
                      <a:txBody>
                        <a:bodyPr/>
                        <a:lstStyle/>
                        <a:p>
                          <a:endParaRPr lang="zh-CN"/>
                        </a:p>
                      </a:txBody>
                      <a:tcPr marL="68580" marR="68580" marT="0" marB="0" anchor="ctr">
                        <a:blipFill>
                          <a:blip r:embed="rId2"/>
                          <a:stretch>
                            <a:fillRect l="-191483" t="-706122" r="-217035" b="-518367"/>
                          </a:stretch>
                        </a:blipFill>
                      </a:tcPr>
                    </a:tc>
                    <a:tc>
                      <a:txBody>
                        <a:bodyPr/>
                        <a:lstStyle/>
                        <a:p>
                          <a:endParaRPr lang="zh-CN"/>
                        </a:p>
                      </a:txBody>
                      <a:tcPr marL="68580" marR="68580" marT="0" marB="0" anchor="ctr">
                        <a:blipFill>
                          <a:blip r:embed="rId2"/>
                          <a:stretch>
                            <a:fillRect l="-252459" t="-706122" r="-87978" b="-518367"/>
                          </a:stretch>
                        </a:blipFill>
                      </a:tcPr>
                    </a:tc>
                    <a:tc>
                      <a:txBody>
                        <a:bodyPr/>
                        <a:lstStyle/>
                        <a:p>
                          <a:pPr indent="0" algn="ctr">
                            <a:lnSpc>
                              <a:spcPct val="150000"/>
                            </a:lnSpc>
                          </a:pPr>
                          <a:r>
                            <a:rPr lang="zh-CN" sz="1200" kern="100">
                              <a:effectLst/>
                            </a:rPr>
                            <a:t>稳定</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4208711814"/>
                      </a:ext>
                    </a:extLst>
                  </a:tr>
                  <a:tr h="313916">
                    <a:tc>
                      <a:txBody>
                        <a:bodyPr/>
                        <a:lstStyle/>
                        <a:p>
                          <a:pPr indent="0" algn="ctr">
                            <a:lnSpc>
                              <a:spcPct val="150000"/>
                            </a:lnSpc>
                          </a:pPr>
                          <a:r>
                            <a:rPr lang="zh-CN" sz="1200" kern="100">
                              <a:effectLst/>
                            </a:rPr>
                            <a:t>基数排序（</a:t>
                          </a:r>
                          <a:r>
                            <a:rPr lang="en-US" sz="1200" kern="100">
                              <a:effectLst/>
                            </a:rPr>
                            <a:t>LSD</a:t>
                          </a:r>
                          <a:r>
                            <a:rPr lang="zh-CN" sz="1200" kern="100">
                              <a:effectLst/>
                            </a:rPr>
                            <a:t>）</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endParaRPr lang="zh-CN"/>
                        </a:p>
                      </a:txBody>
                      <a:tcPr marL="68580" marR="68580" marT="0" marB="0" anchor="ctr">
                        <a:blipFill>
                          <a:blip r:embed="rId2"/>
                          <a:stretch>
                            <a:fillRect l="-71955" t="-759615" r="-284703" b="-388462"/>
                          </a:stretch>
                        </a:blipFill>
                      </a:tcPr>
                    </a:tc>
                    <a:tc>
                      <a:txBody>
                        <a:bodyPr/>
                        <a:lstStyle/>
                        <a:p>
                          <a:endParaRPr lang="zh-CN"/>
                        </a:p>
                      </a:txBody>
                      <a:tcPr marL="68580" marR="68580" marT="0" marB="0" anchor="ctr">
                        <a:blipFill>
                          <a:blip r:embed="rId2"/>
                          <a:stretch>
                            <a:fillRect l="-191483" t="-759615" r="-217035" b="-388462"/>
                          </a:stretch>
                        </a:blipFill>
                      </a:tcPr>
                    </a:tc>
                    <a:tc>
                      <a:txBody>
                        <a:bodyPr/>
                        <a:lstStyle/>
                        <a:p>
                          <a:endParaRPr lang="zh-CN"/>
                        </a:p>
                      </a:txBody>
                      <a:tcPr marL="68580" marR="68580" marT="0" marB="0" anchor="ctr">
                        <a:blipFill>
                          <a:blip r:embed="rId2"/>
                          <a:stretch>
                            <a:fillRect l="-252459" t="-759615" r="-87978" b="-388462"/>
                          </a:stretch>
                        </a:blipFill>
                      </a:tcPr>
                    </a:tc>
                    <a:tc>
                      <a:txBody>
                        <a:bodyPr/>
                        <a:lstStyle/>
                        <a:p>
                          <a:pPr indent="0" algn="ctr">
                            <a:lnSpc>
                              <a:spcPct val="150000"/>
                            </a:lnSpc>
                          </a:pPr>
                          <a:r>
                            <a:rPr lang="zh-CN" sz="1200" kern="100">
                              <a:effectLst/>
                            </a:rPr>
                            <a:t>稳定</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1473857705"/>
                      </a:ext>
                    </a:extLst>
                  </a:tr>
                  <a:tr h="565189">
                    <a:tc>
                      <a:txBody>
                        <a:bodyPr/>
                        <a:lstStyle/>
                        <a:p>
                          <a:pPr indent="0" algn="ctr">
                            <a:lnSpc>
                              <a:spcPct val="150000"/>
                            </a:lnSpc>
                          </a:pPr>
                          <a:r>
                            <a:rPr lang="zh-CN" sz="1200" kern="100">
                              <a:effectLst/>
                            </a:rPr>
                            <a:t>桶排序</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endParaRPr lang="zh-CN"/>
                        </a:p>
                      </a:txBody>
                      <a:tcPr marL="68580" marR="68580" marT="0" marB="0" anchor="ctr">
                        <a:blipFill>
                          <a:blip r:embed="rId2"/>
                          <a:stretch>
                            <a:fillRect l="-71955" t="-480645" r="-284703" b="-117204"/>
                          </a:stretch>
                        </a:blipFill>
                      </a:tcPr>
                    </a:tc>
                    <a:tc>
                      <a:txBody>
                        <a:bodyPr/>
                        <a:lstStyle/>
                        <a:p>
                          <a:endParaRPr lang="zh-CN"/>
                        </a:p>
                      </a:txBody>
                      <a:tcPr marL="68580" marR="68580" marT="0" marB="0" anchor="ctr">
                        <a:blipFill>
                          <a:blip r:embed="rId2"/>
                          <a:stretch>
                            <a:fillRect l="-191483" t="-480645" r="-217035" b="-117204"/>
                          </a:stretch>
                        </a:blipFill>
                      </a:tcPr>
                    </a:tc>
                    <a:tc>
                      <a:txBody>
                        <a:bodyPr/>
                        <a:lstStyle/>
                        <a:p>
                          <a:endParaRPr lang="zh-CN"/>
                        </a:p>
                      </a:txBody>
                      <a:tcPr marL="68580" marR="68580" marT="0" marB="0" anchor="ctr">
                        <a:blipFill>
                          <a:blip r:embed="rId2"/>
                          <a:stretch>
                            <a:fillRect l="-252459" t="-480645" r="-87978" b="-117204"/>
                          </a:stretch>
                        </a:blipFill>
                      </a:tcPr>
                    </a:tc>
                    <a:tc>
                      <a:txBody>
                        <a:bodyPr/>
                        <a:lstStyle/>
                        <a:p>
                          <a:pPr indent="0" algn="ctr">
                            <a:lnSpc>
                              <a:spcPct val="150000"/>
                            </a:lnSpc>
                          </a:pPr>
                          <a:r>
                            <a:rPr lang="zh-CN" sz="1200" kern="100">
                              <a:effectLst/>
                            </a:rPr>
                            <a:t>稳定</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3135788598"/>
                      </a:ext>
                    </a:extLst>
                  </a:tr>
                  <a:tr h="301968">
                    <a:tc>
                      <a:txBody>
                        <a:bodyPr/>
                        <a:lstStyle/>
                        <a:p>
                          <a:pPr indent="0" algn="ctr">
                            <a:lnSpc>
                              <a:spcPct val="150000"/>
                            </a:lnSpc>
                          </a:pPr>
                          <a:r>
                            <a:rPr lang="zh-CN" sz="1200" kern="100">
                              <a:effectLst/>
                            </a:rPr>
                            <a:t>内省排序</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endParaRPr lang="zh-CN"/>
                        </a:p>
                      </a:txBody>
                      <a:tcPr marL="68580" marR="68580" marT="0" marB="0" anchor="ctr">
                        <a:blipFill>
                          <a:blip r:embed="rId2"/>
                          <a:stretch>
                            <a:fillRect l="-71955" t="-1102041" r="-284703" b="-122449"/>
                          </a:stretch>
                        </a:blipFill>
                      </a:tcPr>
                    </a:tc>
                    <a:tc>
                      <a:txBody>
                        <a:bodyPr/>
                        <a:lstStyle/>
                        <a:p>
                          <a:endParaRPr lang="zh-CN"/>
                        </a:p>
                      </a:txBody>
                      <a:tcPr marL="68580" marR="68580" marT="0" marB="0" anchor="ctr">
                        <a:blipFill>
                          <a:blip r:embed="rId2"/>
                          <a:stretch>
                            <a:fillRect l="-191483" t="-1102041" r="-217035" b="-122449"/>
                          </a:stretch>
                        </a:blipFill>
                      </a:tcPr>
                    </a:tc>
                    <a:tc>
                      <a:txBody>
                        <a:bodyPr/>
                        <a:lstStyle/>
                        <a:p>
                          <a:endParaRPr lang="zh-CN"/>
                        </a:p>
                      </a:txBody>
                      <a:tcPr marL="68580" marR="68580" marT="0" marB="0" anchor="ctr">
                        <a:blipFill>
                          <a:blip r:embed="rId2"/>
                          <a:stretch>
                            <a:fillRect l="-252459" t="-1102041" r="-87978" b="-122449"/>
                          </a:stretch>
                        </a:blipFill>
                      </a:tcPr>
                    </a:tc>
                    <a:tc>
                      <a:txBody>
                        <a:bodyPr/>
                        <a:lstStyle/>
                        <a:p>
                          <a:pPr indent="0" algn="ctr">
                            <a:lnSpc>
                              <a:spcPct val="150000"/>
                            </a:lnSpc>
                          </a:pPr>
                          <a:r>
                            <a:rPr lang="zh-CN" sz="1200" kern="100">
                              <a:effectLst/>
                            </a:rPr>
                            <a:t>不稳定</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922724736"/>
                      </a:ext>
                    </a:extLst>
                  </a:tr>
                  <a:tr h="301968">
                    <a:tc>
                      <a:txBody>
                        <a:bodyPr/>
                        <a:lstStyle/>
                        <a:p>
                          <a:pPr indent="0" algn="ctr">
                            <a:lnSpc>
                              <a:spcPct val="150000"/>
                            </a:lnSpc>
                          </a:pPr>
                          <a:r>
                            <a:rPr lang="zh-CN" sz="1200" kern="100">
                              <a:effectLst/>
                            </a:rPr>
                            <a:t>蒂姆排序</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endParaRPr lang="zh-CN"/>
                        </a:p>
                      </a:txBody>
                      <a:tcPr marL="68580" marR="68580" marT="0" marB="0" anchor="ctr">
                        <a:blipFill>
                          <a:blip r:embed="rId2"/>
                          <a:stretch>
                            <a:fillRect l="-71955" t="-1178000" r="-284703" b="-20000"/>
                          </a:stretch>
                        </a:blipFill>
                      </a:tcPr>
                    </a:tc>
                    <a:tc>
                      <a:txBody>
                        <a:bodyPr/>
                        <a:lstStyle/>
                        <a:p>
                          <a:endParaRPr lang="zh-CN"/>
                        </a:p>
                      </a:txBody>
                      <a:tcPr marL="68580" marR="68580" marT="0" marB="0" anchor="ctr">
                        <a:blipFill>
                          <a:blip r:embed="rId2"/>
                          <a:stretch>
                            <a:fillRect l="-191483" t="-1178000" r="-217035" b="-20000"/>
                          </a:stretch>
                        </a:blipFill>
                      </a:tcPr>
                    </a:tc>
                    <a:tc>
                      <a:txBody>
                        <a:bodyPr/>
                        <a:lstStyle/>
                        <a:p>
                          <a:endParaRPr lang="zh-CN"/>
                        </a:p>
                      </a:txBody>
                      <a:tcPr marL="68580" marR="68580" marT="0" marB="0" anchor="ctr">
                        <a:blipFill>
                          <a:blip r:embed="rId2"/>
                          <a:stretch>
                            <a:fillRect l="-252459" t="-1178000" r="-87978" b="-20000"/>
                          </a:stretch>
                        </a:blipFill>
                      </a:tcPr>
                    </a:tc>
                    <a:tc>
                      <a:txBody>
                        <a:bodyPr/>
                        <a:lstStyle/>
                        <a:p>
                          <a:pPr indent="0" algn="ctr">
                            <a:lnSpc>
                              <a:spcPct val="150000"/>
                            </a:lnSpc>
                          </a:pPr>
                          <a:r>
                            <a:rPr lang="zh-CN" sz="1200" kern="100" dirty="0">
                              <a:effectLst/>
                            </a:rPr>
                            <a:t>稳定</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1650545560"/>
                      </a:ext>
                    </a:extLst>
                  </a:tr>
                </a:tbl>
              </a:graphicData>
            </a:graphic>
          </p:graphicFrame>
        </mc:Fallback>
      </mc:AlternateContent>
    </p:spTree>
    <p:extLst>
      <p:ext uri="{BB962C8B-B14F-4D97-AF65-F5344CB8AC3E}">
        <p14:creationId xmlns:p14="http://schemas.microsoft.com/office/powerpoint/2010/main" val="2701020150"/>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3" cstate="print">
            <a:extLst>
              <a:ext uri="{28A0092B-C50C-407E-A947-70E740481C1C}">
                <a14:useLocalDpi xmlns:a14="http://schemas.microsoft.com/office/drawing/2010/main" val="0"/>
              </a:ext>
            </a:extLst>
          </a:blip>
          <a:srcRect l="20226" t="32053" r="20333"/>
          <a:stretch>
            <a:fillRect/>
          </a:stretch>
        </p:blipFill>
        <p:spPr>
          <a:xfrm>
            <a:off x="-38911" y="-77822"/>
            <a:ext cx="7247108" cy="3570513"/>
          </a:xfrm>
          <a:prstGeom prst="rect">
            <a:avLst/>
          </a:prstGeom>
        </p:spPr>
      </p:pic>
      <p:pic>
        <p:nvPicPr>
          <p:cNvPr id="3" name="图片 2"/>
          <p:cNvPicPr>
            <a:picLocks noChangeAspect="1"/>
          </p:cNvPicPr>
          <p:nvPr/>
        </p:nvPicPr>
        <p:blipFill rotWithShape="1">
          <a:blip r:embed="rId4" cstate="print">
            <a:extLst>
              <a:ext uri="{28A0092B-C50C-407E-A947-70E740481C1C}">
                <a14:useLocalDpi xmlns:a14="http://schemas.microsoft.com/office/drawing/2010/main" val="0"/>
              </a:ext>
            </a:extLst>
          </a:blip>
          <a:srcRect t="54756" r="67172"/>
          <a:stretch>
            <a:fillRect/>
          </a:stretch>
        </p:blipFill>
        <p:spPr>
          <a:xfrm>
            <a:off x="8244776" y="-48638"/>
            <a:ext cx="4002347" cy="2377520"/>
          </a:xfrm>
          <a:prstGeom prst="rect">
            <a:avLst/>
          </a:prstGeom>
        </p:spPr>
      </p:pic>
      <p:pic>
        <p:nvPicPr>
          <p:cNvPr id="4" name="图片 3"/>
          <p:cNvPicPr>
            <a:picLocks noChangeAspect="1"/>
          </p:cNvPicPr>
          <p:nvPr/>
        </p:nvPicPr>
        <p:blipFill rotWithShape="1">
          <a:blip r:embed="rId5" cstate="print">
            <a:extLst>
              <a:ext uri="{28A0092B-C50C-407E-A947-70E740481C1C}">
                <a14:useLocalDpi xmlns:a14="http://schemas.microsoft.com/office/drawing/2010/main" val="0"/>
              </a:ext>
            </a:extLst>
          </a:blip>
          <a:srcRect l="24826" b="55447"/>
          <a:stretch>
            <a:fillRect/>
          </a:stretch>
        </p:blipFill>
        <p:spPr>
          <a:xfrm>
            <a:off x="-24384" y="4587109"/>
            <a:ext cx="9165288" cy="2546903"/>
          </a:xfrm>
          <a:prstGeom prst="rect">
            <a:avLst/>
          </a:prstGeom>
        </p:spPr>
      </p:pic>
      <p:grpSp>
        <p:nvGrpSpPr>
          <p:cNvPr id="14" name="组合 13"/>
          <p:cNvGrpSpPr/>
          <p:nvPr/>
        </p:nvGrpSpPr>
        <p:grpSpPr>
          <a:xfrm>
            <a:off x="-875295" y="-875664"/>
            <a:ext cx="2974038" cy="2745105"/>
            <a:chOff x="6175344" y="342254"/>
            <a:chExt cx="7829785" cy="7227071"/>
          </a:xfrm>
        </p:grpSpPr>
        <p:sp>
          <p:nvSpPr>
            <p:cNvPr id="15" name="六边形 14"/>
            <p:cNvSpPr/>
            <p:nvPr/>
          </p:nvSpPr>
          <p:spPr>
            <a:xfrm rot="5400000">
              <a:off x="5847446" y="670152"/>
              <a:ext cx="7227071" cy="6571275"/>
            </a:xfrm>
            <a:prstGeom prst="hexagon">
              <a:avLst>
                <a:gd name="adj" fmla="val 30493"/>
                <a:gd name="vf" fmla="val 115470"/>
              </a:avLst>
            </a:prstGeom>
            <a:gradFill>
              <a:gsLst>
                <a:gs pos="56000">
                  <a:srgbClr val="016773"/>
                </a:gs>
                <a:gs pos="84000">
                  <a:srgbClr val="007684"/>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平行四边形 15"/>
            <p:cNvSpPr/>
            <p:nvPr/>
          </p:nvSpPr>
          <p:spPr>
            <a:xfrm rot="19714174">
              <a:off x="8276456" y="3241383"/>
              <a:ext cx="5728673" cy="3087560"/>
            </a:xfrm>
            <a:prstGeom prst="parallelogram">
              <a:avLst>
                <a:gd name="adj" fmla="val 61032"/>
              </a:avLst>
            </a:prstGeom>
            <a:gradFill>
              <a:gsLst>
                <a:gs pos="0">
                  <a:srgbClr val="00ABA5"/>
                </a:gs>
                <a:gs pos="65000">
                  <a:srgbClr val="0093A2"/>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7" name="组合 16"/>
          <p:cNvGrpSpPr/>
          <p:nvPr/>
        </p:nvGrpSpPr>
        <p:grpSpPr>
          <a:xfrm>
            <a:off x="1259840" y="635784"/>
            <a:ext cx="823697" cy="760292"/>
            <a:chOff x="6175344" y="342254"/>
            <a:chExt cx="7829785" cy="7227071"/>
          </a:xfrm>
        </p:grpSpPr>
        <p:sp>
          <p:nvSpPr>
            <p:cNvPr id="18" name="六边形 17"/>
            <p:cNvSpPr/>
            <p:nvPr/>
          </p:nvSpPr>
          <p:spPr>
            <a:xfrm rot="5400000">
              <a:off x="5847446" y="670152"/>
              <a:ext cx="7227071" cy="6571275"/>
            </a:xfrm>
            <a:prstGeom prst="hexagon">
              <a:avLst>
                <a:gd name="adj" fmla="val 30493"/>
                <a:gd name="vf" fmla="val 115470"/>
              </a:avLst>
            </a:prstGeom>
            <a:gradFill>
              <a:gsLst>
                <a:gs pos="56000">
                  <a:srgbClr val="016773"/>
                </a:gs>
                <a:gs pos="84000">
                  <a:srgbClr val="007684"/>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平行四边形 18"/>
            <p:cNvSpPr/>
            <p:nvPr/>
          </p:nvSpPr>
          <p:spPr>
            <a:xfrm rot="19714174">
              <a:off x="8276456" y="3241383"/>
              <a:ext cx="5728673" cy="3087560"/>
            </a:xfrm>
            <a:prstGeom prst="parallelogram">
              <a:avLst>
                <a:gd name="adj" fmla="val 61032"/>
              </a:avLst>
            </a:prstGeom>
            <a:gradFill>
              <a:gsLst>
                <a:gs pos="0">
                  <a:srgbClr val="00ABA5"/>
                </a:gs>
                <a:gs pos="65000">
                  <a:srgbClr val="0093A2"/>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 name="矩形: 圆角 7"/>
          <p:cNvSpPr/>
          <p:nvPr/>
        </p:nvSpPr>
        <p:spPr>
          <a:xfrm>
            <a:off x="2421652" y="2038221"/>
            <a:ext cx="7054775" cy="3118500"/>
          </a:xfrm>
          <a:prstGeom prst="roundRect">
            <a:avLst>
              <a:gd name="adj" fmla="val 0"/>
            </a:avLst>
          </a:prstGeom>
          <a:solidFill>
            <a:schemeClr val="tx1">
              <a:lumMod val="95000"/>
              <a:lumOff val="5000"/>
              <a:alpha val="5000"/>
            </a:schemeClr>
          </a:solidFill>
          <a:ln>
            <a:solidFill>
              <a:schemeClr val="bg1"/>
            </a:solidFill>
          </a:ln>
          <a:effectLst>
            <a:outerShdw blurRad="1524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37" name="组合 36"/>
          <p:cNvGrpSpPr/>
          <p:nvPr/>
        </p:nvGrpSpPr>
        <p:grpSpPr>
          <a:xfrm>
            <a:off x="7558543" y="954064"/>
            <a:ext cx="5262302" cy="5007863"/>
            <a:chOff x="6175345" y="153244"/>
            <a:chExt cx="7792878" cy="7416082"/>
          </a:xfrm>
        </p:grpSpPr>
        <p:grpSp>
          <p:nvGrpSpPr>
            <p:cNvPr id="32" name="组合 31"/>
            <p:cNvGrpSpPr/>
            <p:nvPr/>
          </p:nvGrpSpPr>
          <p:grpSpPr>
            <a:xfrm>
              <a:off x="6175345" y="342257"/>
              <a:ext cx="7792878" cy="7227069"/>
              <a:chOff x="5983104" y="1708488"/>
              <a:chExt cx="4080721" cy="3784437"/>
            </a:xfrm>
          </p:grpSpPr>
          <p:sp>
            <p:nvSpPr>
              <p:cNvPr id="33" name="六边形 32"/>
              <p:cNvSpPr/>
              <p:nvPr/>
            </p:nvSpPr>
            <p:spPr>
              <a:xfrm rot="5400000">
                <a:off x="5811401" y="1880191"/>
                <a:ext cx="3784437" cy="3441032"/>
              </a:xfrm>
              <a:prstGeom prst="hexagon">
                <a:avLst>
                  <a:gd name="adj" fmla="val 30493"/>
                  <a:gd name="vf" fmla="val 115470"/>
                </a:avLst>
              </a:prstGeom>
              <a:gradFill>
                <a:gsLst>
                  <a:gs pos="77000">
                    <a:srgbClr val="016773"/>
                  </a:gs>
                  <a:gs pos="100000">
                    <a:srgbClr val="007684"/>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平行四边形 33"/>
              <p:cNvSpPr/>
              <p:nvPr/>
            </p:nvSpPr>
            <p:spPr>
              <a:xfrm rot="19714174">
                <a:off x="7064019" y="3212601"/>
                <a:ext cx="2999806" cy="1616793"/>
              </a:xfrm>
              <a:prstGeom prst="parallelogram">
                <a:avLst>
                  <a:gd name="adj" fmla="val 61032"/>
                </a:avLst>
              </a:prstGeom>
              <a:solidFill>
                <a:srgbClr val="00AB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6" name="文本框 35"/>
            <p:cNvSpPr txBox="1"/>
            <p:nvPr/>
          </p:nvSpPr>
          <p:spPr>
            <a:xfrm rot="1849986">
              <a:off x="8151150" y="153244"/>
              <a:ext cx="4944370" cy="2163608"/>
            </a:xfrm>
            <a:prstGeom prst="rect">
              <a:avLst/>
            </a:prstGeom>
            <a:noFill/>
          </p:spPr>
          <p:txBody>
            <a:bodyPr wrap="square" rtlCol="0">
              <a:noAutofit/>
              <a:scene3d>
                <a:camera prst="isometricTopUp">
                  <a:rot lat="19176265" lon="2388000" rev="19890000"/>
                </a:camera>
                <a:lightRig rig="threePt" dir="t"/>
              </a:scene3d>
            </a:bodyPr>
            <a:lstStyle/>
            <a:p>
              <a:pPr algn="ctr"/>
              <a:r>
                <a:rPr lang="en-US" altLang="zh-CN" sz="11500" b="1" dirty="0">
                  <a:gradFill>
                    <a:gsLst>
                      <a:gs pos="30000">
                        <a:srgbClr val="007684"/>
                      </a:gs>
                      <a:gs pos="83000">
                        <a:srgbClr val="016773"/>
                      </a:gs>
                    </a:gsLst>
                    <a:lin ang="5400000" scaled="0"/>
                  </a:gradFill>
                  <a:latin typeface="Bauhaus 93" panose="04030905020B02020C02" pitchFamily="82" charset="0"/>
                  <a:ea typeface="Segoe UI Black" panose="020B0A02040204020203" pitchFamily="34" charset="0"/>
                </a:rPr>
                <a:t>101</a:t>
              </a:r>
              <a:endParaRPr lang="zh-CN" altLang="en-US" sz="11500" b="1" dirty="0">
                <a:gradFill>
                  <a:gsLst>
                    <a:gs pos="30000">
                      <a:srgbClr val="007684"/>
                    </a:gs>
                    <a:gs pos="83000">
                      <a:srgbClr val="016773"/>
                    </a:gs>
                  </a:gsLst>
                  <a:lin ang="5400000" scaled="0"/>
                </a:gradFill>
                <a:latin typeface="Bauhaus 93" panose="04030905020B02020C02" pitchFamily="82" charset="0"/>
              </a:endParaRPr>
            </a:p>
          </p:txBody>
        </p:sp>
      </p:grpSp>
      <p:grpSp>
        <p:nvGrpSpPr>
          <p:cNvPr id="23" name="组合 22"/>
          <p:cNvGrpSpPr/>
          <p:nvPr/>
        </p:nvGrpSpPr>
        <p:grpSpPr>
          <a:xfrm>
            <a:off x="3774000" y="4177005"/>
            <a:ext cx="4644000" cy="124808"/>
            <a:chOff x="3774000" y="4177005"/>
            <a:chExt cx="4644000" cy="124808"/>
          </a:xfrm>
        </p:grpSpPr>
        <p:pic>
          <p:nvPicPr>
            <p:cNvPr id="24" name="图片 23"/>
            <p:cNvPicPr>
              <a:picLocks noChangeAspect="1" noChangeArrowheads="1"/>
            </p:cNvPicPr>
            <p:nvPr/>
          </p:nvPicPr>
          <p:blipFill>
            <a:blip r:embed="rId6">
              <a:biLevel thresh="50000"/>
              <a:grayscl/>
              <a:extLst>
                <a:ext uri="{28A0092B-C50C-407E-A947-70E740481C1C}">
                  <a14:useLocalDpi xmlns:a14="http://schemas.microsoft.com/office/drawing/2010/main" val="0"/>
                </a:ext>
              </a:extLst>
            </a:blip>
            <a:srcRect l="88019" t="22713" r="2956" b="25211"/>
            <a:stretch>
              <a:fillRect/>
            </a:stretch>
          </p:blipFill>
          <p:spPr bwMode="auto">
            <a:xfrm rot="5400000">
              <a:off x="6033596" y="1917409"/>
              <a:ext cx="124808" cy="464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pic>
        <p:cxnSp>
          <p:nvCxnSpPr>
            <p:cNvPr id="25" name="直接连接符 24"/>
            <p:cNvCxnSpPr/>
            <p:nvPr/>
          </p:nvCxnSpPr>
          <p:spPr>
            <a:xfrm>
              <a:off x="3936000" y="4177005"/>
              <a:ext cx="4320000" cy="0"/>
            </a:xfrm>
            <a:prstGeom prst="line">
              <a:avLst/>
            </a:prstGeom>
            <a:ln w="12700">
              <a:gradFill>
                <a:gsLst>
                  <a:gs pos="0">
                    <a:schemeClr val="accent1">
                      <a:lumMod val="5000"/>
                      <a:lumOff val="95000"/>
                      <a:alpha val="0"/>
                    </a:schemeClr>
                  </a:gs>
                  <a:gs pos="69000">
                    <a:schemeClr val="bg1"/>
                  </a:gs>
                  <a:gs pos="100000">
                    <a:schemeClr val="bg1">
                      <a:alpha val="0"/>
                    </a:schemeClr>
                  </a:gs>
                  <a:gs pos="40000">
                    <a:schemeClr val="bg1"/>
                  </a:gs>
                </a:gsLst>
                <a:lin ang="0" scaled="0"/>
              </a:gradFill>
            </a:ln>
          </p:spPr>
          <p:style>
            <a:lnRef idx="1">
              <a:schemeClr val="accent1"/>
            </a:lnRef>
            <a:fillRef idx="0">
              <a:schemeClr val="accent1"/>
            </a:fillRef>
            <a:effectRef idx="0">
              <a:schemeClr val="accent1"/>
            </a:effectRef>
            <a:fontRef idx="minor">
              <a:schemeClr val="tx1"/>
            </a:fontRef>
          </p:style>
        </p:cxnSp>
      </p:grpSp>
      <p:grpSp>
        <p:nvGrpSpPr>
          <p:cNvPr id="5" name="组合 4"/>
          <p:cNvGrpSpPr/>
          <p:nvPr/>
        </p:nvGrpSpPr>
        <p:grpSpPr>
          <a:xfrm>
            <a:off x="890173" y="4315438"/>
            <a:ext cx="2268815" cy="2101347"/>
            <a:chOff x="6175344" y="342254"/>
            <a:chExt cx="7803037" cy="7227071"/>
          </a:xfrm>
        </p:grpSpPr>
        <p:sp>
          <p:nvSpPr>
            <p:cNvPr id="6" name="六边形 5"/>
            <p:cNvSpPr/>
            <p:nvPr/>
          </p:nvSpPr>
          <p:spPr>
            <a:xfrm rot="5400000">
              <a:off x="5847446" y="670152"/>
              <a:ext cx="7227071" cy="6571275"/>
            </a:xfrm>
            <a:prstGeom prst="hexagon">
              <a:avLst>
                <a:gd name="adj" fmla="val 30493"/>
                <a:gd name="vf" fmla="val 115470"/>
              </a:avLst>
            </a:prstGeom>
            <a:gradFill>
              <a:gsLst>
                <a:gs pos="56000">
                  <a:srgbClr val="016773"/>
                </a:gs>
                <a:gs pos="84000">
                  <a:srgbClr val="007684"/>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平行四边形 6"/>
            <p:cNvSpPr/>
            <p:nvPr/>
          </p:nvSpPr>
          <p:spPr>
            <a:xfrm rot="19714174">
              <a:off x="8249707" y="3214634"/>
              <a:ext cx="5728674" cy="3087560"/>
            </a:xfrm>
            <a:prstGeom prst="parallelogram">
              <a:avLst>
                <a:gd name="adj" fmla="val 61032"/>
              </a:avLst>
            </a:prstGeom>
            <a:solidFill>
              <a:srgbClr val="00AB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 name="组合 10"/>
          <p:cNvGrpSpPr/>
          <p:nvPr/>
        </p:nvGrpSpPr>
        <p:grpSpPr>
          <a:xfrm>
            <a:off x="174548" y="5375868"/>
            <a:ext cx="1123874" cy="1040917"/>
            <a:chOff x="6175344" y="342254"/>
            <a:chExt cx="7803037" cy="7227071"/>
          </a:xfrm>
        </p:grpSpPr>
        <p:sp>
          <p:nvSpPr>
            <p:cNvPr id="12" name="六边形 11"/>
            <p:cNvSpPr/>
            <p:nvPr/>
          </p:nvSpPr>
          <p:spPr>
            <a:xfrm rot="5400000">
              <a:off x="5847446" y="670152"/>
              <a:ext cx="7227071" cy="6571275"/>
            </a:xfrm>
            <a:prstGeom prst="hexagon">
              <a:avLst>
                <a:gd name="adj" fmla="val 30493"/>
                <a:gd name="vf" fmla="val 115470"/>
              </a:avLst>
            </a:prstGeom>
            <a:gradFill>
              <a:gsLst>
                <a:gs pos="56000">
                  <a:srgbClr val="016773"/>
                </a:gs>
                <a:gs pos="84000">
                  <a:srgbClr val="007684"/>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平行四边形 12"/>
            <p:cNvSpPr/>
            <p:nvPr/>
          </p:nvSpPr>
          <p:spPr>
            <a:xfrm rot="19714174">
              <a:off x="8249707" y="3214634"/>
              <a:ext cx="5728674" cy="3087560"/>
            </a:xfrm>
            <a:prstGeom prst="parallelogram">
              <a:avLst>
                <a:gd name="adj" fmla="val 61032"/>
              </a:avLst>
            </a:prstGeom>
            <a:solidFill>
              <a:srgbClr val="00AB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4" name="组合 43"/>
          <p:cNvGrpSpPr/>
          <p:nvPr/>
        </p:nvGrpSpPr>
        <p:grpSpPr>
          <a:xfrm>
            <a:off x="10709077" y="4985964"/>
            <a:ext cx="1077639" cy="994687"/>
            <a:chOff x="6175344" y="342254"/>
            <a:chExt cx="7829785" cy="7227071"/>
          </a:xfrm>
        </p:grpSpPr>
        <p:sp>
          <p:nvSpPr>
            <p:cNvPr id="45" name="六边形 44"/>
            <p:cNvSpPr/>
            <p:nvPr/>
          </p:nvSpPr>
          <p:spPr>
            <a:xfrm rot="5400000">
              <a:off x="5847446" y="670152"/>
              <a:ext cx="7227071" cy="6571275"/>
            </a:xfrm>
            <a:prstGeom prst="hexagon">
              <a:avLst>
                <a:gd name="adj" fmla="val 30493"/>
                <a:gd name="vf" fmla="val 115470"/>
              </a:avLst>
            </a:prstGeom>
            <a:gradFill>
              <a:gsLst>
                <a:gs pos="56000">
                  <a:srgbClr val="016773"/>
                </a:gs>
                <a:gs pos="84000">
                  <a:srgbClr val="007684"/>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平行四边形 45"/>
            <p:cNvSpPr/>
            <p:nvPr/>
          </p:nvSpPr>
          <p:spPr>
            <a:xfrm rot="19714174">
              <a:off x="8276456" y="3241383"/>
              <a:ext cx="5728673" cy="3087560"/>
            </a:xfrm>
            <a:prstGeom prst="parallelogram">
              <a:avLst>
                <a:gd name="adj" fmla="val 61032"/>
              </a:avLst>
            </a:prstGeom>
            <a:gradFill>
              <a:gsLst>
                <a:gs pos="0">
                  <a:srgbClr val="00ABA5"/>
                </a:gs>
                <a:gs pos="65000">
                  <a:srgbClr val="0093A2"/>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5" name="文本框 34"/>
          <p:cNvSpPr txBox="1"/>
          <p:nvPr/>
        </p:nvSpPr>
        <p:spPr>
          <a:xfrm>
            <a:off x="4453603" y="2835325"/>
            <a:ext cx="757461" cy="1054024"/>
          </a:xfrm>
          <a:custGeom>
            <a:avLst/>
            <a:gdLst/>
            <a:ahLst/>
            <a:cxnLst/>
            <a:rect l="l" t="t" r="r" b="b"/>
            <a:pathLst>
              <a:path w="757461" h="1054024">
                <a:moveTo>
                  <a:pt x="339552" y="504974"/>
                </a:moveTo>
                <a:lnTo>
                  <a:pt x="339552" y="583332"/>
                </a:lnTo>
                <a:lnTo>
                  <a:pt x="404850" y="583332"/>
                </a:lnTo>
                <a:lnTo>
                  <a:pt x="404850" y="504974"/>
                </a:lnTo>
                <a:close/>
                <a:moveTo>
                  <a:pt x="513681" y="422263"/>
                </a:moveTo>
                <a:cubicBezTo>
                  <a:pt x="563017" y="471599"/>
                  <a:pt x="587685" y="528191"/>
                  <a:pt x="587685" y="592038"/>
                </a:cubicBezTo>
                <a:cubicBezTo>
                  <a:pt x="587685" y="623962"/>
                  <a:pt x="578979" y="642826"/>
                  <a:pt x="561566" y="648630"/>
                </a:cubicBezTo>
                <a:cubicBezTo>
                  <a:pt x="526740" y="654434"/>
                  <a:pt x="510778" y="638473"/>
                  <a:pt x="513681" y="600745"/>
                </a:cubicBezTo>
                <a:cubicBezTo>
                  <a:pt x="519485" y="545604"/>
                  <a:pt x="516583" y="487561"/>
                  <a:pt x="504974" y="426616"/>
                </a:cubicBezTo>
                <a:close/>
                <a:moveTo>
                  <a:pt x="339552" y="365671"/>
                </a:moveTo>
                <a:lnTo>
                  <a:pt x="339552" y="439675"/>
                </a:lnTo>
                <a:lnTo>
                  <a:pt x="404850" y="439675"/>
                </a:lnTo>
                <a:lnTo>
                  <a:pt x="404850" y="365671"/>
                </a:lnTo>
                <a:close/>
                <a:moveTo>
                  <a:pt x="104478" y="252487"/>
                </a:moveTo>
                <a:lnTo>
                  <a:pt x="222015" y="296019"/>
                </a:lnTo>
                <a:lnTo>
                  <a:pt x="187189" y="339551"/>
                </a:lnTo>
                <a:lnTo>
                  <a:pt x="187189" y="796640"/>
                </a:lnTo>
                <a:cubicBezTo>
                  <a:pt x="204602" y="785031"/>
                  <a:pt x="230721" y="766167"/>
                  <a:pt x="265547" y="740048"/>
                </a:cubicBezTo>
                <a:lnTo>
                  <a:pt x="274253" y="748754"/>
                </a:lnTo>
                <a:cubicBezTo>
                  <a:pt x="227819" y="861938"/>
                  <a:pt x="162521" y="949003"/>
                  <a:pt x="78358" y="1009948"/>
                </a:cubicBezTo>
                <a:cubicBezTo>
                  <a:pt x="63848" y="969318"/>
                  <a:pt x="49337" y="927236"/>
                  <a:pt x="34826" y="883704"/>
                </a:cubicBezTo>
                <a:cubicBezTo>
                  <a:pt x="40630" y="880802"/>
                  <a:pt x="49337" y="876449"/>
                  <a:pt x="60946" y="870645"/>
                </a:cubicBezTo>
                <a:cubicBezTo>
                  <a:pt x="66750" y="864840"/>
                  <a:pt x="71103" y="861938"/>
                  <a:pt x="74005" y="861938"/>
                </a:cubicBezTo>
                <a:lnTo>
                  <a:pt x="74005" y="378730"/>
                </a:lnTo>
                <a:lnTo>
                  <a:pt x="0" y="378730"/>
                </a:lnTo>
                <a:lnTo>
                  <a:pt x="0" y="304726"/>
                </a:lnTo>
                <a:lnTo>
                  <a:pt x="65299" y="304726"/>
                </a:lnTo>
                <a:close/>
                <a:moveTo>
                  <a:pt x="339552" y="226368"/>
                </a:moveTo>
                <a:lnTo>
                  <a:pt x="339552" y="291666"/>
                </a:lnTo>
                <a:lnTo>
                  <a:pt x="404850" y="291666"/>
                </a:lnTo>
                <a:lnTo>
                  <a:pt x="404850" y="226368"/>
                </a:lnTo>
                <a:close/>
                <a:moveTo>
                  <a:pt x="605098" y="4353"/>
                </a:moveTo>
                <a:lnTo>
                  <a:pt x="713929" y="4353"/>
                </a:lnTo>
                <a:lnTo>
                  <a:pt x="713929" y="252487"/>
                </a:lnTo>
                <a:lnTo>
                  <a:pt x="757461" y="252487"/>
                </a:lnTo>
                <a:lnTo>
                  <a:pt x="757461" y="330845"/>
                </a:lnTo>
                <a:lnTo>
                  <a:pt x="713929" y="330845"/>
                </a:lnTo>
                <a:lnTo>
                  <a:pt x="713929" y="983828"/>
                </a:lnTo>
                <a:cubicBezTo>
                  <a:pt x="713929" y="1027361"/>
                  <a:pt x="670397" y="1050578"/>
                  <a:pt x="583332" y="1053480"/>
                </a:cubicBezTo>
                <a:cubicBezTo>
                  <a:pt x="568821" y="1053480"/>
                  <a:pt x="561566" y="1047676"/>
                  <a:pt x="561566" y="1036067"/>
                </a:cubicBezTo>
                <a:cubicBezTo>
                  <a:pt x="561566" y="998339"/>
                  <a:pt x="544153" y="975122"/>
                  <a:pt x="509327" y="966415"/>
                </a:cubicBezTo>
                <a:lnTo>
                  <a:pt x="509327" y="953356"/>
                </a:lnTo>
                <a:cubicBezTo>
                  <a:pt x="578979" y="962062"/>
                  <a:pt x="610903" y="956258"/>
                  <a:pt x="605098" y="935943"/>
                </a:cubicBezTo>
                <a:lnTo>
                  <a:pt x="605098" y="330845"/>
                </a:lnTo>
                <a:lnTo>
                  <a:pt x="509327" y="330845"/>
                </a:lnTo>
                <a:lnTo>
                  <a:pt x="509327" y="252487"/>
                </a:lnTo>
                <a:lnTo>
                  <a:pt x="605098" y="252487"/>
                </a:lnTo>
                <a:close/>
                <a:moveTo>
                  <a:pt x="56592" y="4353"/>
                </a:moveTo>
                <a:cubicBezTo>
                  <a:pt x="134950" y="24668"/>
                  <a:pt x="182836" y="62396"/>
                  <a:pt x="200249" y="117537"/>
                </a:cubicBezTo>
                <a:cubicBezTo>
                  <a:pt x="214759" y="158167"/>
                  <a:pt x="201700" y="187189"/>
                  <a:pt x="161070" y="204601"/>
                </a:cubicBezTo>
                <a:cubicBezTo>
                  <a:pt x="123342" y="216210"/>
                  <a:pt x="100125" y="203150"/>
                  <a:pt x="91418" y="165422"/>
                </a:cubicBezTo>
                <a:cubicBezTo>
                  <a:pt x="85614" y="98673"/>
                  <a:pt x="71103" y="46434"/>
                  <a:pt x="47886" y="8706"/>
                </a:cubicBezTo>
                <a:close/>
                <a:moveTo>
                  <a:pt x="313432" y="0"/>
                </a:moveTo>
                <a:lnTo>
                  <a:pt x="430969" y="0"/>
                </a:lnTo>
                <a:cubicBezTo>
                  <a:pt x="413556" y="72554"/>
                  <a:pt x="383084" y="124792"/>
                  <a:pt x="339552" y="156716"/>
                </a:cubicBezTo>
                <a:lnTo>
                  <a:pt x="400497" y="156716"/>
                </a:lnTo>
                <a:lnTo>
                  <a:pt x="426616" y="117537"/>
                </a:lnTo>
                <a:lnTo>
                  <a:pt x="535447" y="152363"/>
                </a:lnTo>
                <a:lnTo>
                  <a:pt x="496268" y="204601"/>
                </a:lnTo>
                <a:lnTo>
                  <a:pt x="496268" y="975122"/>
                </a:lnTo>
                <a:cubicBezTo>
                  <a:pt x="499170" y="1024458"/>
                  <a:pt x="455638" y="1050578"/>
                  <a:pt x="365671" y="1053480"/>
                </a:cubicBezTo>
                <a:cubicBezTo>
                  <a:pt x="348258" y="1056382"/>
                  <a:pt x="341003" y="1047676"/>
                  <a:pt x="343905" y="1027361"/>
                </a:cubicBezTo>
                <a:cubicBezTo>
                  <a:pt x="343905" y="992535"/>
                  <a:pt x="322139" y="972220"/>
                  <a:pt x="278607" y="966415"/>
                </a:cubicBezTo>
                <a:lnTo>
                  <a:pt x="278607" y="953356"/>
                </a:lnTo>
                <a:cubicBezTo>
                  <a:pt x="371475" y="959160"/>
                  <a:pt x="413556" y="951905"/>
                  <a:pt x="404850" y="931590"/>
                </a:cubicBezTo>
                <a:lnTo>
                  <a:pt x="404850" y="766167"/>
                </a:lnTo>
                <a:cubicBezTo>
                  <a:pt x="341003" y="853232"/>
                  <a:pt x="272802" y="912726"/>
                  <a:pt x="200249" y="944649"/>
                </a:cubicBezTo>
                <a:lnTo>
                  <a:pt x="195895" y="935943"/>
                </a:lnTo>
                <a:cubicBezTo>
                  <a:pt x="245232" y="877900"/>
                  <a:pt x="294568" y="782129"/>
                  <a:pt x="343905" y="648630"/>
                </a:cubicBezTo>
                <a:lnTo>
                  <a:pt x="213308" y="648630"/>
                </a:lnTo>
                <a:lnTo>
                  <a:pt x="213308" y="583332"/>
                </a:lnTo>
                <a:lnTo>
                  <a:pt x="248134" y="583332"/>
                </a:lnTo>
                <a:lnTo>
                  <a:pt x="248134" y="130597"/>
                </a:lnTo>
                <a:lnTo>
                  <a:pt x="300373" y="130597"/>
                </a:lnTo>
                <a:cubicBezTo>
                  <a:pt x="311981" y="84162"/>
                  <a:pt x="316335" y="40630"/>
                  <a:pt x="313432" y="0"/>
                </a:cubicBezTo>
                <a:close/>
              </a:path>
            </a:pathLst>
          </a:custGeom>
          <a:gradFill flip="none" rotWithShape="1">
            <a:gsLst>
              <a:gs pos="100000">
                <a:schemeClr val="bg1">
                  <a:alpha val="0"/>
                </a:schemeClr>
              </a:gs>
              <a:gs pos="54000">
                <a:schemeClr val="bg1"/>
              </a:gs>
            </a:gsLst>
            <a:lin ang="0" scaled="0"/>
            <a:tileRect/>
          </a:gra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gn="ctr"/>
            <a:endParaRPr lang="zh-CN" altLang="en-US" sz="8800" spc="-300" dirty="0">
              <a:gradFill flip="none" rotWithShape="1">
                <a:gsLst>
                  <a:gs pos="100000">
                    <a:schemeClr val="bg1">
                      <a:alpha val="0"/>
                    </a:schemeClr>
                  </a:gs>
                  <a:gs pos="54000">
                    <a:schemeClr val="bg1"/>
                  </a:gs>
                </a:gsLst>
                <a:lin ang="0" scaled="0"/>
                <a:tileRect/>
              </a:gradFill>
              <a:latin typeface="方正美黑简体" panose="03000509000000000000" pitchFamily="65" charset="-122"/>
              <a:ea typeface="方正美黑简体" panose="03000509000000000000" pitchFamily="65" charset="-122"/>
            </a:endParaRPr>
          </a:p>
        </p:txBody>
      </p:sp>
      <p:sp>
        <p:nvSpPr>
          <p:cNvPr id="38" name="文本框 37"/>
          <p:cNvSpPr txBox="1"/>
          <p:nvPr/>
        </p:nvSpPr>
        <p:spPr>
          <a:xfrm>
            <a:off x="5307690" y="2835325"/>
            <a:ext cx="757461" cy="1054024"/>
          </a:xfrm>
          <a:custGeom>
            <a:avLst/>
            <a:gdLst/>
            <a:ahLst/>
            <a:cxnLst/>
            <a:rect l="l" t="t" r="r" b="b"/>
            <a:pathLst>
              <a:path w="757461" h="1054024">
                <a:moveTo>
                  <a:pt x="339552" y="504974"/>
                </a:moveTo>
                <a:lnTo>
                  <a:pt x="339552" y="583332"/>
                </a:lnTo>
                <a:lnTo>
                  <a:pt x="404850" y="583332"/>
                </a:lnTo>
                <a:lnTo>
                  <a:pt x="404850" y="504974"/>
                </a:lnTo>
                <a:close/>
                <a:moveTo>
                  <a:pt x="513681" y="422263"/>
                </a:moveTo>
                <a:cubicBezTo>
                  <a:pt x="563017" y="471599"/>
                  <a:pt x="587685" y="528191"/>
                  <a:pt x="587685" y="592038"/>
                </a:cubicBezTo>
                <a:cubicBezTo>
                  <a:pt x="587685" y="623962"/>
                  <a:pt x="578979" y="642826"/>
                  <a:pt x="561566" y="648630"/>
                </a:cubicBezTo>
                <a:cubicBezTo>
                  <a:pt x="526740" y="654434"/>
                  <a:pt x="510778" y="638473"/>
                  <a:pt x="513681" y="600745"/>
                </a:cubicBezTo>
                <a:cubicBezTo>
                  <a:pt x="519485" y="545604"/>
                  <a:pt x="516583" y="487561"/>
                  <a:pt x="504974" y="426616"/>
                </a:cubicBezTo>
                <a:close/>
                <a:moveTo>
                  <a:pt x="339552" y="365671"/>
                </a:moveTo>
                <a:lnTo>
                  <a:pt x="339552" y="439675"/>
                </a:lnTo>
                <a:lnTo>
                  <a:pt x="404850" y="439675"/>
                </a:lnTo>
                <a:lnTo>
                  <a:pt x="404850" y="365671"/>
                </a:lnTo>
                <a:close/>
                <a:moveTo>
                  <a:pt x="104478" y="252487"/>
                </a:moveTo>
                <a:lnTo>
                  <a:pt x="222015" y="296019"/>
                </a:lnTo>
                <a:lnTo>
                  <a:pt x="187189" y="339551"/>
                </a:lnTo>
                <a:lnTo>
                  <a:pt x="187189" y="796640"/>
                </a:lnTo>
                <a:cubicBezTo>
                  <a:pt x="204602" y="785031"/>
                  <a:pt x="230721" y="766167"/>
                  <a:pt x="265547" y="740048"/>
                </a:cubicBezTo>
                <a:lnTo>
                  <a:pt x="274253" y="748754"/>
                </a:lnTo>
                <a:cubicBezTo>
                  <a:pt x="227819" y="861938"/>
                  <a:pt x="162521" y="949003"/>
                  <a:pt x="78358" y="1009948"/>
                </a:cubicBezTo>
                <a:cubicBezTo>
                  <a:pt x="63848" y="969318"/>
                  <a:pt x="49337" y="927236"/>
                  <a:pt x="34826" y="883704"/>
                </a:cubicBezTo>
                <a:cubicBezTo>
                  <a:pt x="40630" y="880802"/>
                  <a:pt x="49337" y="876449"/>
                  <a:pt x="60946" y="870645"/>
                </a:cubicBezTo>
                <a:cubicBezTo>
                  <a:pt x="66750" y="864840"/>
                  <a:pt x="71103" y="861938"/>
                  <a:pt x="74005" y="861938"/>
                </a:cubicBezTo>
                <a:lnTo>
                  <a:pt x="74005" y="378730"/>
                </a:lnTo>
                <a:lnTo>
                  <a:pt x="0" y="378730"/>
                </a:lnTo>
                <a:lnTo>
                  <a:pt x="0" y="304726"/>
                </a:lnTo>
                <a:lnTo>
                  <a:pt x="65299" y="304726"/>
                </a:lnTo>
                <a:close/>
                <a:moveTo>
                  <a:pt x="339552" y="226368"/>
                </a:moveTo>
                <a:lnTo>
                  <a:pt x="339552" y="291666"/>
                </a:lnTo>
                <a:lnTo>
                  <a:pt x="404850" y="291666"/>
                </a:lnTo>
                <a:lnTo>
                  <a:pt x="404850" y="226368"/>
                </a:lnTo>
                <a:close/>
                <a:moveTo>
                  <a:pt x="605098" y="4353"/>
                </a:moveTo>
                <a:lnTo>
                  <a:pt x="713929" y="4353"/>
                </a:lnTo>
                <a:lnTo>
                  <a:pt x="713929" y="252487"/>
                </a:lnTo>
                <a:lnTo>
                  <a:pt x="757461" y="252487"/>
                </a:lnTo>
                <a:lnTo>
                  <a:pt x="757461" y="330845"/>
                </a:lnTo>
                <a:lnTo>
                  <a:pt x="713929" y="330845"/>
                </a:lnTo>
                <a:lnTo>
                  <a:pt x="713929" y="983828"/>
                </a:lnTo>
                <a:cubicBezTo>
                  <a:pt x="713929" y="1027361"/>
                  <a:pt x="670397" y="1050578"/>
                  <a:pt x="583332" y="1053480"/>
                </a:cubicBezTo>
                <a:cubicBezTo>
                  <a:pt x="568821" y="1053480"/>
                  <a:pt x="561566" y="1047676"/>
                  <a:pt x="561566" y="1036067"/>
                </a:cubicBezTo>
                <a:cubicBezTo>
                  <a:pt x="561566" y="998339"/>
                  <a:pt x="544153" y="975122"/>
                  <a:pt x="509327" y="966415"/>
                </a:cubicBezTo>
                <a:lnTo>
                  <a:pt x="509327" y="953356"/>
                </a:lnTo>
                <a:cubicBezTo>
                  <a:pt x="578979" y="962062"/>
                  <a:pt x="610903" y="956258"/>
                  <a:pt x="605098" y="935943"/>
                </a:cubicBezTo>
                <a:lnTo>
                  <a:pt x="605098" y="330845"/>
                </a:lnTo>
                <a:lnTo>
                  <a:pt x="509327" y="330845"/>
                </a:lnTo>
                <a:lnTo>
                  <a:pt x="509327" y="252487"/>
                </a:lnTo>
                <a:lnTo>
                  <a:pt x="605098" y="252487"/>
                </a:lnTo>
                <a:close/>
                <a:moveTo>
                  <a:pt x="56592" y="4353"/>
                </a:moveTo>
                <a:cubicBezTo>
                  <a:pt x="134950" y="24668"/>
                  <a:pt x="182836" y="62396"/>
                  <a:pt x="200249" y="117537"/>
                </a:cubicBezTo>
                <a:cubicBezTo>
                  <a:pt x="214759" y="158167"/>
                  <a:pt x="201700" y="187189"/>
                  <a:pt x="161070" y="204601"/>
                </a:cubicBezTo>
                <a:cubicBezTo>
                  <a:pt x="123342" y="216210"/>
                  <a:pt x="100125" y="203150"/>
                  <a:pt x="91418" y="165422"/>
                </a:cubicBezTo>
                <a:cubicBezTo>
                  <a:pt x="85614" y="98673"/>
                  <a:pt x="71103" y="46434"/>
                  <a:pt x="47886" y="8706"/>
                </a:cubicBezTo>
                <a:close/>
                <a:moveTo>
                  <a:pt x="313432" y="0"/>
                </a:moveTo>
                <a:lnTo>
                  <a:pt x="430969" y="0"/>
                </a:lnTo>
                <a:cubicBezTo>
                  <a:pt x="413556" y="72554"/>
                  <a:pt x="383084" y="124792"/>
                  <a:pt x="339552" y="156716"/>
                </a:cubicBezTo>
                <a:lnTo>
                  <a:pt x="400497" y="156716"/>
                </a:lnTo>
                <a:lnTo>
                  <a:pt x="426616" y="117537"/>
                </a:lnTo>
                <a:lnTo>
                  <a:pt x="535447" y="152363"/>
                </a:lnTo>
                <a:lnTo>
                  <a:pt x="496268" y="204601"/>
                </a:lnTo>
                <a:lnTo>
                  <a:pt x="496268" y="975122"/>
                </a:lnTo>
                <a:cubicBezTo>
                  <a:pt x="499170" y="1024458"/>
                  <a:pt x="455638" y="1050578"/>
                  <a:pt x="365671" y="1053480"/>
                </a:cubicBezTo>
                <a:cubicBezTo>
                  <a:pt x="348258" y="1056382"/>
                  <a:pt x="341003" y="1047676"/>
                  <a:pt x="343905" y="1027361"/>
                </a:cubicBezTo>
                <a:cubicBezTo>
                  <a:pt x="343905" y="992535"/>
                  <a:pt x="322139" y="972220"/>
                  <a:pt x="278607" y="966415"/>
                </a:cubicBezTo>
                <a:lnTo>
                  <a:pt x="278607" y="953356"/>
                </a:lnTo>
                <a:cubicBezTo>
                  <a:pt x="371475" y="959160"/>
                  <a:pt x="413556" y="951905"/>
                  <a:pt x="404850" y="931590"/>
                </a:cubicBezTo>
                <a:lnTo>
                  <a:pt x="404850" y="766167"/>
                </a:lnTo>
                <a:cubicBezTo>
                  <a:pt x="341003" y="853232"/>
                  <a:pt x="272802" y="912726"/>
                  <a:pt x="200249" y="944649"/>
                </a:cubicBezTo>
                <a:lnTo>
                  <a:pt x="195895" y="935943"/>
                </a:lnTo>
                <a:cubicBezTo>
                  <a:pt x="245232" y="877900"/>
                  <a:pt x="294568" y="782129"/>
                  <a:pt x="343905" y="648630"/>
                </a:cubicBezTo>
                <a:lnTo>
                  <a:pt x="213308" y="648630"/>
                </a:lnTo>
                <a:lnTo>
                  <a:pt x="213308" y="583332"/>
                </a:lnTo>
                <a:lnTo>
                  <a:pt x="248134" y="583332"/>
                </a:lnTo>
                <a:lnTo>
                  <a:pt x="248134" y="130597"/>
                </a:lnTo>
                <a:lnTo>
                  <a:pt x="300373" y="130597"/>
                </a:lnTo>
                <a:cubicBezTo>
                  <a:pt x="311981" y="84162"/>
                  <a:pt x="316335" y="40630"/>
                  <a:pt x="313432" y="0"/>
                </a:cubicBezTo>
                <a:close/>
              </a:path>
            </a:pathLst>
          </a:custGeom>
          <a:gradFill flip="none" rotWithShape="1">
            <a:gsLst>
              <a:gs pos="100000">
                <a:schemeClr val="bg1">
                  <a:alpha val="0"/>
                </a:schemeClr>
              </a:gs>
              <a:gs pos="54000">
                <a:schemeClr val="bg1"/>
              </a:gs>
            </a:gsLst>
            <a:lin ang="0" scaled="0"/>
            <a:tileRect/>
          </a:gra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gn="ctr"/>
            <a:endParaRPr lang="zh-CN" altLang="en-US" sz="8800" spc="-300" dirty="0">
              <a:gradFill flip="none" rotWithShape="1">
                <a:gsLst>
                  <a:gs pos="100000">
                    <a:schemeClr val="bg1">
                      <a:alpha val="0"/>
                    </a:schemeClr>
                  </a:gs>
                  <a:gs pos="54000">
                    <a:schemeClr val="bg1"/>
                  </a:gs>
                </a:gsLst>
                <a:lin ang="0" scaled="0"/>
                <a:tileRect/>
              </a:gradFill>
              <a:latin typeface="方正美黑简体" panose="03000509000000000000" pitchFamily="65" charset="-122"/>
              <a:ea typeface="方正美黑简体" panose="03000509000000000000" pitchFamily="65" charset="-122"/>
            </a:endParaRPr>
          </a:p>
        </p:txBody>
      </p:sp>
      <p:sp>
        <p:nvSpPr>
          <p:cNvPr id="40" name="文本框 39"/>
          <p:cNvSpPr txBox="1"/>
          <p:nvPr/>
        </p:nvSpPr>
        <p:spPr>
          <a:xfrm>
            <a:off x="6148718" y="2830973"/>
            <a:ext cx="766167" cy="1054879"/>
          </a:xfrm>
          <a:custGeom>
            <a:avLst/>
            <a:gdLst/>
            <a:ahLst/>
            <a:cxnLst/>
            <a:rect l="l" t="t" r="r" b="b"/>
            <a:pathLst>
              <a:path w="766167" h="1054879">
                <a:moveTo>
                  <a:pt x="478854" y="261193"/>
                </a:moveTo>
                <a:lnTo>
                  <a:pt x="578978" y="261193"/>
                </a:lnTo>
                <a:lnTo>
                  <a:pt x="578978" y="470148"/>
                </a:lnTo>
                <a:cubicBezTo>
                  <a:pt x="578978" y="548506"/>
                  <a:pt x="570272" y="619608"/>
                  <a:pt x="552859" y="683456"/>
                </a:cubicBezTo>
                <a:lnTo>
                  <a:pt x="635570" y="683456"/>
                </a:lnTo>
                <a:lnTo>
                  <a:pt x="635570" y="914177"/>
                </a:lnTo>
                <a:cubicBezTo>
                  <a:pt x="635570" y="922883"/>
                  <a:pt x="638472" y="927236"/>
                  <a:pt x="644277" y="927236"/>
                </a:cubicBezTo>
                <a:cubicBezTo>
                  <a:pt x="650081" y="927236"/>
                  <a:pt x="655885" y="924334"/>
                  <a:pt x="661690" y="918530"/>
                </a:cubicBezTo>
                <a:cubicBezTo>
                  <a:pt x="687809" y="874998"/>
                  <a:pt x="712477" y="824210"/>
                  <a:pt x="735694" y="766167"/>
                </a:cubicBezTo>
                <a:lnTo>
                  <a:pt x="748754" y="770520"/>
                </a:lnTo>
                <a:cubicBezTo>
                  <a:pt x="716830" y="854682"/>
                  <a:pt x="718281" y="908372"/>
                  <a:pt x="753107" y="931589"/>
                </a:cubicBezTo>
                <a:cubicBezTo>
                  <a:pt x="761814" y="937394"/>
                  <a:pt x="764716" y="941747"/>
                  <a:pt x="761814" y="944649"/>
                </a:cubicBezTo>
                <a:cubicBezTo>
                  <a:pt x="735694" y="1020105"/>
                  <a:pt x="690711" y="1056382"/>
                  <a:pt x="626864" y="1053480"/>
                </a:cubicBezTo>
                <a:cubicBezTo>
                  <a:pt x="539799" y="1062186"/>
                  <a:pt x="499169" y="1030262"/>
                  <a:pt x="504973" y="957709"/>
                </a:cubicBezTo>
                <a:lnTo>
                  <a:pt x="504973" y="792286"/>
                </a:lnTo>
                <a:cubicBezTo>
                  <a:pt x="458539" y="885155"/>
                  <a:pt x="358415" y="972220"/>
                  <a:pt x="204601" y="1053480"/>
                </a:cubicBezTo>
                <a:lnTo>
                  <a:pt x="200248" y="1040420"/>
                </a:lnTo>
                <a:cubicBezTo>
                  <a:pt x="385985" y="895313"/>
                  <a:pt x="478854" y="705222"/>
                  <a:pt x="478854" y="470148"/>
                </a:cubicBezTo>
                <a:close/>
                <a:moveTo>
                  <a:pt x="644277" y="0"/>
                </a:moveTo>
                <a:lnTo>
                  <a:pt x="766167" y="47885"/>
                </a:lnTo>
                <a:lnTo>
                  <a:pt x="726988" y="100124"/>
                </a:lnTo>
                <a:lnTo>
                  <a:pt x="726988" y="626864"/>
                </a:lnTo>
                <a:lnTo>
                  <a:pt x="605098" y="626864"/>
                </a:lnTo>
                <a:lnTo>
                  <a:pt x="605098" y="134950"/>
                </a:lnTo>
                <a:lnTo>
                  <a:pt x="452735" y="134950"/>
                </a:lnTo>
                <a:lnTo>
                  <a:pt x="452735" y="622511"/>
                </a:lnTo>
                <a:lnTo>
                  <a:pt x="335198" y="622511"/>
                </a:lnTo>
                <a:lnTo>
                  <a:pt x="330845" y="626864"/>
                </a:lnTo>
                <a:lnTo>
                  <a:pt x="330845" y="69651"/>
                </a:lnTo>
                <a:lnTo>
                  <a:pt x="300372" y="117537"/>
                </a:lnTo>
                <a:cubicBezTo>
                  <a:pt x="300372" y="280057"/>
                  <a:pt x="284410" y="415007"/>
                  <a:pt x="252487" y="522386"/>
                </a:cubicBezTo>
                <a:cubicBezTo>
                  <a:pt x="301823" y="618157"/>
                  <a:pt x="327942" y="703771"/>
                  <a:pt x="330845" y="779227"/>
                </a:cubicBezTo>
                <a:cubicBezTo>
                  <a:pt x="330845" y="837270"/>
                  <a:pt x="314883" y="872095"/>
                  <a:pt x="282959" y="883704"/>
                </a:cubicBezTo>
                <a:cubicBezTo>
                  <a:pt x="242329" y="889508"/>
                  <a:pt x="217661" y="866291"/>
                  <a:pt x="208954" y="814052"/>
                </a:cubicBezTo>
                <a:cubicBezTo>
                  <a:pt x="203150" y="767618"/>
                  <a:pt x="197346" y="726988"/>
                  <a:pt x="191541" y="692162"/>
                </a:cubicBezTo>
                <a:cubicBezTo>
                  <a:pt x="142205" y="790835"/>
                  <a:pt x="81260" y="869193"/>
                  <a:pt x="8706" y="927236"/>
                </a:cubicBezTo>
                <a:lnTo>
                  <a:pt x="0" y="922883"/>
                </a:lnTo>
                <a:cubicBezTo>
                  <a:pt x="63847" y="812601"/>
                  <a:pt x="111732" y="679102"/>
                  <a:pt x="143656" y="522386"/>
                </a:cubicBezTo>
                <a:cubicBezTo>
                  <a:pt x="120439" y="444028"/>
                  <a:pt x="87064" y="351160"/>
                  <a:pt x="43532" y="243780"/>
                </a:cubicBezTo>
                <a:cubicBezTo>
                  <a:pt x="40630" y="235074"/>
                  <a:pt x="37728" y="229269"/>
                  <a:pt x="34826" y="226367"/>
                </a:cubicBezTo>
                <a:lnTo>
                  <a:pt x="43532" y="217661"/>
                </a:lnTo>
                <a:cubicBezTo>
                  <a:pt x="84162" y="261193"/>
                  <a:pt x="126243" y="316334"/>
                  <a:pt x="169775" y="383083"/>
                </a:cubicBezTo>
                <a:cubicBezTo>
                  <a:pt x="181384" y="296019"/>
                  <a:pt x="187188" y="216210"/>
                  <a:pt x="187188" y="143656"/>
                </a:cubicBezTo>
                <a:lnTo>
                  <a:pt x="17413" y="143656"/>
                </a:lnTo>
                <a:lnTo>
                  <a:pt x="17413" y="65298"/>
                </a:lnTo>
                <a:lnTo>
                  <a:pt x="187188" y="65298"/>
                </a:lnTo>
                <a:lnTo>
                  <a:pt x="226367" y="13059"/>
                </a:lnTo>
                <a:lnTo>
                  <a:pt x="330845" y="56592"/>
                </a:lnTo>
                <a:lnTo>
                  <a:pt x="330845" y="8706"/>
                </a:lnTo>
                <a:lnTo>
                  <a:pt x="452735" y="8706"/>
                </a:lnTo>
                <a:lnTo>
                  <a:pt x="452735" y="56592"/>
                </a:lnTo>
                <a:lnTo>
                  <a:pt x="600744" y="56592"/>
                </a:lnTo>
                <a:close/>
              </a:path>
            </a:pathLst>
          </a:custGeom>
          <a:gradFill flip="none" rotWithShape="1">
            <a:gsLst>
              <a:gs pos="100000">
                <a:schemeClr val="bg1">
                  <a:alpha val="0"/>
                </a:schemeClr>
              </a:gs>
              <a:gs pos="54000">
                <a:schemeClr val="bg1"/>
              </a:gs>
            </a:gsLst>
            <a:lin ang="0" scaled="0"/>
            <a:tileRect/>
          </a:gra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gn="ctr"/>
            <a:endParaRPr lang="zh-CN" altLang="en-US" sz="8800" spc="-300" dirty="0">
              <a:gradFill flip="none" rotWithShape="1">
                <a:gsLst>
                  <a:gs pos="100000">
                    <a:schemeClr val="bg1">
                      <a:alpha val="0"/>
                    </a:schemeClr>
                  </a:gs>
                  <a:gs pos="54000">
                    <a:schemeClr val="bg1"/>
                  </a:gs>
                </a:gsLst>
                <a:lin ang="0" scaled="0"/>
                <a:tileRect/>
              </a:gradFill>
              <a:latin typeface="方正美黑简体" panose="03000509000000000000" pitchFamily="65" charset="-122"/>
              <a:ea typeface="方正美黑简体" panose="03000509000000000000" pitchFamily="65" charset="-122"/>
            </a:endParaRPr>
          </a:p>
        </p:txBody>
      </p:sp>
      <p:sp>
        <p:nvSpPr>
          <p:cNvPr id="42" name="文本框 41"/>
          <p:cNvSpPr txBox="1"/>
          <p:nvPr/>
        </p:nvSpPr>
        <p:spPr>
          <a:xfrm>
            <a:off x="7011511" y="2830973"/>
            <a:ext cx="757461" cy="1057833"/>
          </a:xfrm>
          <a:custGeom>
            <a:avLst/>
            <a:gdLst/>
            <a:ahLst/>
            <a:cxnLst/>
            <a:rect l="l" t="t" r="r" b="b"/>
            <a:pathLst>
              <a:path w="757461" h="1057833">
                <a:moveTo>
                  <a:pt x="252487" y="892410"/>
                </a:moveTo>
                <a:lnTo>
                  <a:pt x="252487" y="940296"/>
                </a:lnTo>
                <a:lnTo>
                  <a:pt x="531093" y="940296"/>
                </a:lnTo>
                <a:lnTo>
                  <a:pt x="531093" y="892410"/>
                </a:lnTo>
                <a:close/>
                <a:moveTo>
                  <a:pt x="252487" y="761814"/>
                </a:moveTo>
                <a:lnTo>
                  <a:pt x="252487" y="818406"/>
                </a:lnTo>
                <a:lnTo>
                  <a:pt x="531093" y="818406"/>
                </a:lnTo>
                <a:lnTo>
                  <a:pt x="531093" y="761814"/>
                </a:lnTo>
                <a:close/>
                <a:moveTo>
                  <a:pt x="252487" y="635570"/>
                </a:moveTo>
                <a:lnTo>
                  <a:pt x="252487" y="692162"/>
                </a:lnTo>
                <a:lnTo>
                  <a:pt x="531093" y="692162"/>
                </a:lnTo>
                <a:lnTo>
                  <a:pt x="531093" y="635570"/>
                </a:lnTo>
                <a:close/>
                <a:moveTo>
                  <a:pt x="565919" y="0"/>
                </a:moveTo>
                <a:lnTo>
                  <a:pt x="687809" y="100124"/>
                </a:lnTo>
                <a:cubicBezTo>
                  <a:pt x="609451" y="123341"/>
                  <a:pt x="525289" y="136401"/>
                  <a:pt x="435322" y="139303"/>
                </a:cubicBezTo>
                <a:cubicBezTo>
                  <a:pt x="435322" y="145107"/>
                  <a:pt x="433871" y="155265"/>
                  <a:pt x="430969" y="169775"/>
                </a:cubicBezTo>
                <a:cubicBezTo>
                  <a:pt x="428067" y="187188"/>
                  <a:pt x="425165" y="198797"/>
                  <a:pt x="422263" y="204601"/>
                </a:cubicBezTo>
                <a:lnTo>
                  <a:pt x="692163" y="204601"/>
                </a:lnTo>
                <a:lnTo>
                  <a:pt x="692163" y="282959"/>
                </a:lnTo>
                <a:lnTo>
                  <a:pt x="400497" y="282959"/>
                </a:lnTo>
                <a:cubicBezTo>
                  <a:pt x="397594" y="291666"/>
                  <a:pt x="391790" y="306176"/>
                  <a:pt x="383084" y="326491"/>
                </a:cubicBezTo>
                <a:cubicBezTo>
                  <a:pt x="374377" y="349709"/>
                  <a:pt x="368573" y="365670"/>
                  <a:pt x="365671" y="374377"/>
                </a:cubicBezTo>
                <a:lnTo>
                  <a:pt x="757461" y="374377"/>
                </a:lnTo>
                <a:lnTo>
                  <a:pt x="757461" y="448382"/>
                </a:lnTo>
                <a:lnTo>
                  <a:pt x="326492" y="448382"/>
                </a:lnTo>
                <a:cubicBezTo>
                  <a:pt x="300372" y="489012"/>
                  <a:pt x="271351" y="526740"/>
                  <a:pt x="239427" y="561565"/>
                </a:cubicBezTo>
                <a:lnTo>
                  <a:pt x="522387" y="561565"/>
                </a:lnTo>
                <a:lnTo>
                  <a:pt x="557213" y="509327"/>
                </a:lnTo>
                <a:lnTo>
                  <a:pt x="692163" y="548506"/>
                </a:lnTo>
                <a:lnTo>
                  <a:pt x="657337" y="600744"/>
                </a:lnTo>
                <a:lnTo>
                  <a:pt x="657337" y="1057833"/>
                </a:lnTo>
                <a:lnTo>
                  <a:pt x="531093" y="1057833"/>
                </a:lnTo>
                <a:lnTo>
                  <a:pt x="531093" y="1009947"/>
                </a:lnTo>
                <a:lnTo>
                  <a:pt x="252487" y="1009947"/>
                </a:lnTo>
                <a:lnTo>
                  <a:pt x="252487" y="1057833"/>
                </a:lnTo>
                <a:lnTo>
                  <a:pt x="126244" y="1057833"/>
                </a:lnTo>
                <a:lnTo>
                  <a:pt x="126244" y="661690"/>
                </a:lnTo>
                <a:cubicBezTo>
                  <a:pt x="120439" y="664592"/>
                  <a:pt x="110282" y="670396"/>
                  <a:pt x="95771" y="679102"/>
                </a:cubicBezTo>
                <a:cubicBezTo>
                  <a:pt x="63847" y="699418"/>
                  <a:pt x="33375" y="716830"/>
                  <a:pt x="4353" y="731341"/>
                </a:cubicBezTo>
                <a:lnTo>
                  <a:pt x="0" y="722635"/>
                </a:lnTo>
                <a:cubicBezTo>
                  <a:pt x="84162" y="635570"/>
                  <a:pt x="149461" y="544153"/>
                  <a:pt x="195895" y="448382"/>
                </a:cubicBezTo>
                <a:lnTo>
                  <a:pt x="8707" y="448382"/>
                </a:lnTo>
                <a:lnTo>
                  <a:pt x="8707" y="374377"/>
                </a:lnTo>
                <a:lnTo>
                  <a:pt x="230721" y="374377"/>
                </a:lnTo>
                <a:cubicBezTo>
                  <a:pt x="242330" y="342453"/>
                  <a:pt x="253938" y="311981"/>
                  <a:pt x="265547" y="282959"/>
                </a:cubicBezTo>
                <a:lnTo>
                  <a:pt x="74005" y="282959"/>
                </a:lnTo>
                <a:lnTo>
                  <a:pt x="74005" y="204601"/>
                </a:lnTo>
                <a:lnTo>
                  <a:pt x="287313" y="204601"/>
                </a:lnTo>
                <a:cubicBezTo>
                  <a:pt x="287313" y="198797"/>
                  <a:pt x="290215" y="184286"/>
                  <a:pt x="296019" y="161069"/>
                </a:cubicBezTo>
                <a:cubicBezTo>
                  <a:pt x="298921" y="152363"/>
                  <a:pt x="300372" y="145107"/>
                  <a:pt x="300372" y="139303"/>
                </a:cubicBezTo>
                <a:cubicBezTo>
                  <a:pt x="236525" y="136401"/>
                  <a:pt x="153814" y="124792"/>
                  <a:pt x="52239" y="104477"/>
                </a:cubicBezTo>
                <a:lnTo>
                  <a:pt x="52239" y="91417"/>
                </a:lnTo>
                <a:cubicBezTo>
                  <a:pt x="240878" y="82711"/>
                  <a:pt x="412105" y="52238"/>
                  <a:pt x="565919" y="0"/>
                </a:cubicBezTo>
                <a:close/>
              </a:path>
            </a:pathLst>
          </a:custGeom>
          <a:gradFill flip="none" rotWithShape="1">
            <a:gsLst>
              <a:gs pos="100000">
                <a:schemeClr val="bg1">
                  <a:alpha val="0"/>
                </a:schemeClr>
              </a:gs>
              <a:gs pos="54000">
                <a:schemeClr val="bg1"/>
              </a:gs>
            </a:gsLst>
            <a:lin ang="0" scaled="0"/>
            <a:tileRect/>
          </a:gra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gn="ctr"/>
            <a:endParaRPr lang="zh-CN" altLang="en-US" sz="8800" spc="-300" dirty="0">
              <a:gradFill flip="none" rotWithShape="1">
                <a:gsLst>
                  <a:gs pos="100000">
                    <a:schemeClr val="bg1">
                      <a:alpha val="0"/>
                    </a:schemeClr>
                  </a:gs>
                  <a:gs pos="54000">
                    <a:schemeClr val="bg1"/>
                  </a:gs>
                </a:gsLst>
                <a:lin ang="0" scaled="0"/>
                <a:tileRect/>
              </a:gradFill>
              <a:latin typeface="方正美黑简体" panose="03000509000000000000" pitchFamily="65" charset="-122"/>
              <a:ea typeface="方正美黑简体" panose="03000509000000000000" pitchFamily="65"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500"/>
                                  </p:stCondLst>
                                  <p:childTnLst>
                                    <p:set>
                                      <p:cBhvr>
                                        <p:cTn id="6" dur="1" fill="hold">
                                          <p:stCondLst>
                                            <p:cond delay="0"/>
                                          </p:stCondLst>
                                        </p:cTn>
                                        <p:tgtEl>
                                          <p:spTgt spid="23"/>
                                        </p:tgtEl>
                                        <p:attrNameLst>
                                          <p:attrName>style.visibility</p:attrName>
                                        </p:attrNameLst>
                                      </p:cBhvr>
                                      <p:to>
                                        <p:strVal val="visible"/>
                                      </p:to>
                                    </p:set>
                                    <p:animEffect transition="in" filter="barn(outVertical)">
                                      <p:cBhvr>
                                        <p:cTn id="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D08729-7FE7-6C84-2747-BDC8B0D4F014}"/>
              </a:ext>
            </a:extLst>
          </p:cNvPr>
          <p:cNvSpPr>
            <a:spLocks noGrp="1"/>
          </p:cNvSpPr>
          <p:nvPr>
            <p:ph type="title"/>
          </p:nvPr>
        </p:nvSpPr>
        <p:spPr/>
        <p:txBody>
          <a:bodyPr/>
          <a:lstStyle/>
          <a:p>
            <a:r>
              <a:rPr lang="zh-CN" altLang="en-US" dirty="0"/>
              <a:t>希尔排序性能分析</a:t>
            </a:r>
          </a:p>
        </p:txBody>
      </p:sp>
      <p:sp>
        <p:nvSpPr>
          <p:cNvPr id="3" name="副标题 2">
            <a:extLst>
              <a:ext uri="{FF2B5EF4-FFF2-40B4-BE49-F238E27FC236}">
                <a16:creationId xmlns:a16="http://schemas.microsoft.com/office/drawing/2014/main" id="{714465A5-6ED6-6076-F559-5CA567FFB480}"/>
              </a:ext>
            </a:extLst>
          </p:cNvPr>
          <p:cNvSpPr>
            <a:spLocks noGrp="1"/>
          </p:cNvSpPr>
          <p:nvPr>
            <p:ph type="subTitle" idx="1"/>
          </p:nvPr>
        </p:nvSpPr>
        <p:spPr/>
        <p:txBody>
          <a:bodyPr/>
          <a:lstStyle/>
          <a:p>
            <a:r>
              <a:rPr lang="en-US" altLang="zh-CN" dirty="0"/>
              <a:t>10.2.3 </a:t>
            </a:r>
            <a:r>
              <a:rPr lang="zh-CN" altLang="en-US" dirty="0"/>
              <a:t>希尔排序</a:t>
            </a:r>
          </a:p>
        </p:txBody>
      </p:sp>
      <p:sp>
        <p:nvSpPr>
          <p:cNvPr id="4" name="文本占位符 3">
            <a:extLst>
              <a:ext uri="{FF2B5EF4-FFF2-40B4-BE49-F238E27FC236}">
                <a16:creationId xmlns:a16="http://schemas.microsoft.com/office/drawing/2014/main" id="{6E1FC02A-5813-F087-3A57-ADC3FE3E2E01}"/>
              </a:ext>
            </a:extLst>
          </p:cNvPr>
          <p:cNvSpPr>
            <a:spLocks noGrp="1"/>
          </p:cNvSpPr>
          <p:nvPr>
            <p:ph type="body" idx="10"/>
          </p:nvPr>
        </p:nvSpPr>
        <p:spPr/>
        <p:txBody>
          <a:bodyPr/>
          <a:lstStyle/>
          <a:p>
            <a:endParaRPr lang="zh-CN" altLang="en-US"/>
          </a:p>
        </p:txBody>
      </p:sp>
      <mc:AlternateContent xmlns:mc="http://schemas.openxmlformats.org/markup-compatibility/2006" xmlns:a14="http://schemas.microsoft.com/office/drawing/2010/main">
        <mc:Choice Requires="a14">
          <p:sp>
            <p:nvSpPr>
              <p:cNvPr id="5" name="内容占位符 4">
                <a:extLst>
                  <a:ext uri="{FF2B5EF4-FFF2-40B4-BE49-F238E27FC236}">
                    <a16:creationId xmlns:a16="http://schemas.microsoft.com/office/drawing/2014/main" id="{90961ED6-686E-B748-C9C0-9B3B217999DC}"/>
                  </a:ext>
                </a:extLst>
              </p:cNvPr>
              <p:cNvSpPr>
                <a:spLocks noGrp="1"/>
              </p:cNvSpPr>
              <p:nvPr>
                <p:ph idx="11"/>
              </p:nvPr>
            </p:nvSpPr>
            <p:spPr/>
            <p:txBody>
              <a:bodyPr>
                <a:normAutofit lnSpcReduction="10000"/>
              </a:bodyPr>
              <a:lstStyle/>
              <a:p>
                <a:pPr>
                  <a:lnSpc>
                    <a:spcPct val="120000"/>
                  </a:lnSpc>
                  <a:spcBef>
                    <a:spcPct val="0"/>
                  </a:spcBef>
                </a:pPr>
                <a:r>
                  <a:rPr lang="zh-CN" altLang="en-US" sz="2400" b="1" dirty="0"/>
                  <a:t>时间复杂度：</a:t>
                </a:r>
              </a:p>
              <a:p>
                <a:pPr lvl="1">
                  <a:lnSpc>
                    <a:spcPct val="120000"/>
                  </a:lnSpc>
                  <a:spcBef>
                    <a:spcPct val="0"/>
                  </a:spcBef>
                </a:pPr>
                <a:r>
                  <a:rPr lang="zh-CN" altLang="en-US" sz="2400" dirty="0"/>
                  <a:t>依赖于增量序列，没有确切结论</a:t>
                </a:r>
                <a:endParaRPr lang="en-US" altLang="zh-CN" sz="2400" dirty="0"/>
              </a:p>
              <a:p>
                <a:pPr lvl="1">
                  <a:lnSpc>
                    <a:spcPct val="120000"/>
                  </a:lnSpc>
                  <a:spcBef>
                    <a:spcPct val="0"/>
                  </a:spcBef>
                </a:pPr>
                <a:endParaRPr lang="en-US" altLang="zh-CN" sz="2400" dirty="0"/>
              </a:p>
              <a:p>
                <a:pPr lvl="1">
                  <a:lnSpc>
                    <a:spcPct val="120000"/>
                  </a:lnSpc>
                  <a:spcBef>
                    <a:spcPct val="0"/>
                  </a:spcBef>
                </a:pPr>
                <a:endParaRPr lang="en-US" altLang="zh-CN" sz="2400" dirty="0"/>
              </a:p>
              <a:p>
                <a:pPr lvl="1">
                  <a:lnSpc>
                    <a:spcPct val="120000"/>
                  </a:lnSpc>
                  <a:spcBef>
                    <a:spcPct val="0"/>
                  </a:spcBef>
                </a:pPr>
                <a:endParaRPr lang="en-US" altLang="zh-CN" sz="2400" dirty="0"/>
              </a:p>
              <a:p>
                <a:pPr lvl="1">
                  <a:lnSpc>
                    <a:spcPct val="120000"/>
                  </a:lnSpc>
                  <a:spcBef>
                    <a:spcPct val="0"/>
                  </a:spcBef>
                </a:pPr>
                <a:endParaRPr lang="en-US" altLang="zh-CN" sz="2400" dirty="0"/>
              </a:p>
              <a:p>
                <a:pPr lvl="1">
                  <a:lnSpc>
                    <a:spcPct val="120000"/>
                  </a:lnSpc>
                  <a:spcBef>
                    <a:spcPct val="0"/>
                  </a:spcBef>
                </a:pPr>
                <a:endParaRPr lang="zh-CN" altLang="en-US" sz="2400" dirty="0"/>
              </a:p>
              <a:p>
                <a:pPr>
                  <a:lnSpc>
                    <a:spcPct val="120000"/>
                  </a:lnSpc>
                  <a:spcBef>
                    <a:spcPct val="0"/>
                  </a:spcBef>
                </a:pPr>
                <a:endParaRPr lang="en-US" altLang="zh-CN" sz="2400" b="1" dirty="0"/>
              </a:p>
              <a:p>
                <a:pPr>
                  <a:lnSpc>
                    <a:spcPct val="120000"/>
                  </a:lnSpc>
                  <a:spcBef>
                    <a:spcPct val="0"/>
                  </a:spcBef>
                </a:pPr>
                <a:endParaRPr lang="en-US" altLang="zh-CN" sz="2400" b="1" dirty="0"/>
              </a:p>
              <a:p>
                <a:pPr>
                  <a:lnSpc>
                    <a:spcPct val="120000"/>
                  </a:lnSpc>
                  <a:spcBef>
                    <a:spcPct val="0"/>
                  </a:spcBef>
                </a:pPr>
                <a:endParaRPr lang="en-US" altLang="zh-CN" sz="2400" b="1" dirty="0"/>
              </a:p>
              <a:p>
                <a:pPr>
                  <a:lnSpc>
                    <a:spcPct val="120000"/>
                  </a:lnSpc>
                  <a:spcBef>
                    <a:spcPct val="0"/>
                  </a:spcBef>
                </a:pPr>
                <a:r>
                  <a:rPr lang="zh-CN" altLang="en-US" sz="2400" b="1" dirty="0"/>
                  <a:t>空间复杂度：</a:t>
                </a:r>
                <a14:m>
                  <m:oMath xmlns:m="http://schemas.openxmlformats.org/officeDocument/2006/math">
                    <m:r>
                      <a:rPr lang="en-US" altLang="zh-CN" sz="2400" b="1" i="1" dirty="0" smtClean="0">
                        <a:solidFill>
                          <a:srgbClr val="C00000"/>
                        </a:solidFill>
                        <a:latin typeface="Cambria Math" panose="02040503050406030204" pitchFamily="18" charset="0"/>
                      </a:rPr>
                      <m:t>𝑶</m:t>
                    </m:r>
                    <m:r>
                      <a:rPr lang="en-US" altLang="zh-CN" sz="2400" b="1" i="1" dirty="0" smtClean="0">
                        <a:solidFill>
                          <a:srgbClr val="C00000"/>
                        </a:solidFill>
                        <a:latin typeface="Cambria Math" panose="02040503050406030204" pitchFamily="18" charset="0"/>
                      </a:rPr>
                      <m:t>(</m:t>
                    </m:r>
                    <m:r>
                      <a:rPr lang="en-US" altLang="zh-CN" sz="2400" b="1" i="1" dirty="0" smtClean="0">
                        <a:solidFill>
                          <a:srgbClr val="C00000"/>
                        </a:solidFill>
                        <a:latin typeface="Cambria Math" panose="02040503050406030204" pitchFamily="18" charset="0"/>
                      </a:rPr>
                      <m:t>𝟏</m:t>
                    </m:r>
                    <m:r>
                      <a:rPr lang="en-US" altLang="zh-CN" sz="2400" b="1" i="1" dirty="0" smtClean="0">
                        <a:solidFill>
                          <a:srgbClr val="C00000"/>
                        </a:solidFill>
                        <a:latin typeface="Cambria Math" panose="02040503050406030204" pitchFamily="18" charset="0"/>
                      </a:rPr>
                      <m:t>)</m:t>
                    </m:r>
                  </m:oMath>
                </a14:m>
                <a:endParaRPr lang="en-US" altLang="zh-CN" sz="2400" b="1" dirty="0"/>
              </a:p>
              <a:p>
                <a:pPr>
                  <a:lnSpc>
                    <a:spcPct val="120000"/>
                  </a:lnSpc>
                  <a:spcBef>
                    <a:spcPct val="0"/>
                  </a:spcBef>
                </a:pPr>
                <a:r>
                  <a:rPr lang="zh-CN" altLang="en-US" sz="2400" b="1" dirty="0"/>
                  <a:t>稳定性分析：</a:t>
                </a:r>
                <a:r>
                  <a:rPr lang="zh-CN" altLang="en-US" sz="2400" b="1" dirty="0">
                    <a:solidFill>
                      <a:srgbClr val="C00000"/>
                    </a:solidFill>
                  </a:rPr>
                  <a:t>不稳定</a:t>
                </a:r>
                <a:r>
                  <a:rPr lang="en-US" altLang="zh-CN" sz="2400" b="1" dirty="0">
                    <a:solidFill>
                      <a:srgbClr val="C00000"/>
                    </a:solidFill>
                  </a:rPr>
                  <a:t> </a:t>
                </a:r>
                <a:r>
                  <a:rPr lang="zh-CN" altLang="en-US" sz="2400" b="1" dirty="0">
                    <a:solidFill>
                      <a:srgbClr val="C00000"/>
                    </a:solidFill>
                  </a:rPr>
                  <a:t>（</a:t>
                </a:r>
                <a:r>
                  <a:rPr lang="en-US" altLang="zh-CN" sz="2400" b="1" dirty="0">
                    <a:solidFill>
                      <a:srgbClr val="C00000"/>
                    </a:solidFill>
                  </a:rPr>
                  <a:t>?</a:t>
                </a:r>
                <a:r>
                  <a:rPr lang="zh-CN" altLang="en-US" sz="2400" b="1" dirty="0">
                    <a:solidFill>
                      <a:srgbClr val="C00000"/>
                    </a:solidFill>
                  </a:rPr>
                  <a:t>）</a:t>
                </a:r>
                <a:endParaRPr lang="en-US" altLang="zh-CN" sz="2400" b="1" dirty="0">
                  <a:solidFill>
                    <a:srgbClr val="C00000"/>
                  </a:solidFill>
                </a:endParaRPr>
              </a:p>
            </p:txBody>
          </p:sp>
        </mc:Choice>
        <mc:Fallback xmlns="">
          <p:sp>
            <p:nvSpPr>
              <p:cNvPr id="5" name="内容占位符 4">
                <a:extLst>
                  <a:ext uri="{FF2B5EF4-FFF2-40B4-BE49-F238E27FC236}">
                    <a16:creationId xmlns:a16="http://schemas.microsoft.com/office/drawing/2014/main" id="{90961ED6-686E-B748-C9C0-9B3B217999DC}"/>
                  </a:ext>
                </a:extLst>
              </p:cNvPr>
              <p:cNvSpPr>
                <a:spLocks noGrp="1" noRot="1" noChangeAspect="1" noMove="1" noResize="1" noEditPoints="1" noAdjustHandles="1" noChangeArrowheads="1" noChangeShapeType="1" noTextEdit="1"/>
              </p:cNvSpPr>
              <p:nvPr>
                <p:ph idx="11"/>
              </p:nvPr>
            </p:nvSpPr>
            <p:spPr>
              <a:blipFill>
                <a:blip r:embed="rId2"/>
                <a:stretch>
                  <a:fillRect l="-883" t="-723"/>
                </a:stretch>
              </a:blipFill>
            </p:spPr>
            <p:txBody>
              <a:bodyPr/>
              <a:lstStyle/>
              <a:p>
                <a:r>
                  <a:rPr lang="zh-CN" altLang="en-US">
                    <a:noFill/>
                  </a:rPr>
                  <a:t> </a:t>
                </a:r>
              </a:p>
            </p:txBody>
          </p:sp>
        </mc:Fallback>
      </mc:AlternateContent>
      <p:graphicFrame>
        <p:nvGraphicFramePr>
          <p:cNvPr id="6" name="表格 5">
            <a:extLst>
              <a:ext uri="{FF2B5EF4-FFF2-40B4-BE49-F238E27FC236}">
                <a16:creationId xmlns:a16="http://schemas.microsoft.com/office/drawing/2014/main" id="{EC74AE0C-C28D-4237-8D26-B7BE4C4E5496}"/>
              </a:ext>
            </a:extLst>
          </p:cNvPr>
          <p:cNvGraphicFramePr>
            <a:graphicFrameLocks noGrp="1"/>
          </p:cNvGraphicFramePr>
          <p:nvPr/>
        </p:nvGraphicFramePr>
        <p:xfrm>
          <a:off x="2333068" y="2512814"/>
          <a:ext cx="6990686" cy="1463040"/>
        </p:xfrm>
        <a:graphic>
          <a:graphicData uri="http://schemas.openxmlformats.org/drawingml/2006/table">
            <a:tbl>
              <a:tblPr/>
              <a:tblGrid>
                <a:gridCol w="3495343">
                  <a:extLst>
                    <a:ext uri="{9D8B030D-6E8A-4147-A177-3AD203B41FA5}">
                      <a16:colId xmlns:a16="http://schemas.microsoft.com/office/drawing/2014/main" val="20000"/>
                    </a:ext>
                  </a:extLst>
                </a:gridCol>
                <a:gridCol w="3495343">
                  <a:extLst>
                    <a:ext uri="{9D8B030D-6E8A-4147-A177-3AD203B41FA5}">
                      <a16:colId xmlns:a16="http://schemas.microsoft.com/office/drawing/2014/main" val="20001"/>
                    </a:ext>
                  </a:extLst>
                </a:gridCol>
              </a:tblGrid>
              <a:tr h="293752">
                <a:tc>
                  <a:txBody>
                    <a:bodyPr/>
                    <a:lstStyle/>
                    <a:p>
                      <a:pPr algn="ctr"/>
                      <a:r>
                        <a:rPr lang="zh-CN" altLang="en-US" dirty="0">
                          <a:effectLst/>
                        </a:rPr>
                        <a:t>步长序列</a:t>
                      </a:r>
                    </a:p>
                  </a:txBody>
                  <a:tcPr marR="200025"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2F2F2"/>
                    </a:solidFill>
                  </a:tcPr>
                </a:tc>
                <a:tc>
                  <a:txBody>
                    <a:bodyPr/>
                    <a:lstStyle/>
                    <a:p>
                      <a:pPr algn="ctr"/>
                      <a:r>
                        <a:rPr lang="zh-CN" altLang="en-US" dirty="0">
                          <a:effectLst/>
                        </a:rPr>
                        <a:t>最坏情况下复杂度</a:t>
                      </a:r>
                    </a:p>
                  </a:txBody>
                  <a:tcPr marR="200025"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2F2F2"/>
                    </a:solidFill>
                  </a:tcPr>
                </a:tc>
                <a:extLst>
                  <a:ext uri="{0D108BD9-81ED-4DB2-BD59-A6C34878D82A}">
                    <a16:rowId xmlns:a16="http://schemas.microsoft.com/office/drawing/2014/main" val="10000"/>
                  </a:ext>
                </a:extLst>
              </a:tr>
              <a:tr h="293752">
                <a:tc>
                  <a:txBody>
                    <a:bodyPr/>
                    <a:lstStyle/>
                    <a:p>
                      <a:pPr algn="ctr"/>
                      <a:r>
                        <a:rPr lang="en-US" i="1" dirty="0">
                          <a:effectLst/>
                          <a:latin typeface="Times New Roman"/>
                        </a:rPr>
                        <a:t>n</a:t>
                      </a:r>
                      <a:r>
                        <a:rPr lang="en-US" dirty="0">
                          <a:effectLst/>
                          <a:latin typeface="Times New Roman"/>
                        </a:rPr>
                        <a:t> / 2</a:t>
                      </a:r>
                      <a:r>
                        <a:rPr lang="en-US" i="1" baseline="30000" dirty="0">
                          <a:effectLst/>
                          <a:latin typeface="Times New Roman"/>
                        </a:rPr>
                        <a:t>i</a:t>
                      </a:r>
                      <a:endParaRPr lang="en-US" dirty="0">
                        <a:effectLst/>
                      </a:endParaRPr>
                    </a:p>
                  </a:txBody>
                  <a:tcPr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pPr algn="ctr"/>
                      <a:r>
                        <a:rPr lang="en-US" dirty="0">
                          <a:effectLst/>
                          <a:latin typeface="Times New Roman"/>
                        </a:rPr>
                        <a:t>(</a:t>
                      </a:r>
                      <a:r>
                        <a:rPr lang="en-US" i="1" dirty="0">
                          <a:effectLst/>
                          <a:latin typeface="Times New Roman"/>
                        </a:rPr>
                        <a:t>n</a:t>
                      </a:r>
                      <a:r>
                        <a:rPr lang="en-US" baseline="30000" dirty="0">
                          <a:effectLst/>
                          <a:latin typeface="Times New Roman"/>
                        </a:rPr>
                        <a:t>2</a:t>
                      </a:r>
                      <a:r>
                        <a:rPr lang="en-US" dirty="0">
                          <a:effectLst/>
                          <a:latin typeface="Times New Roman"/>
                        </a:rPr>
                        <a:t>)</a:t>
                      </a:r>
                      <a:endParaRPr lang="en-US" dirty="0">
                        <a:effectLst/>
                      </a:endParaRPr>
                    </a:p>
                  </a:txBody>
                  <a:tcPr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extLst>
                  <a:ext uri="{0D108BD9-81ED-4DB2-BD59-A6C34878D82A}">
                    <a16:rowId xmlns:a16="http://schemas.microsoft.com/office/drawing/2014/main" val="10001"/>
                  </a:ext>
                </a:extLst>
              </a:tr>
              <a:tr h="293752">
                <a:tc>
                  <a:txBody>
                    <a:bodyPr/>
                    <a:lstStyle/>
                    <a:p>
                      <a:pPr algn="ctr"/>
                      <a:r>
                        <a:rPr lang="en-US" dirty="0">
                          <a:effectLst/>
                          <a:latin typeface="Times New Roman"/>
                        </a:rPr>
                        <a:t>2</a:t>
                      </a:r>
                      <a:r>
                        <a:rPr lang="en-US" i="1" baseline="30000" dirty="0">
                          <a:effectLst/>
                          <a:latin typeface="Times New Roman"/>
                        </a:rPr>
                        <a:t>k</a:t>
                      </a:r>
                      <a:r>
                        <a:rPr lang="en-US" dirty="0">
                          <a:effectLst/>
                          <a:latin typeface="Times New Roman"/>
                        </a:rPr>
                        <a:t> − 1</a:t>
                      </a:r>
                      <a:endParaRPr lang="en-US" dirty="0">
                        <a:effectLst/>
                      </a:endParaRPr>
                    </a:p>
                  </a:txBody>
                  <a:tcPr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pPr algn="ctr"/>
                      <a:r>
                        <a:rPr lang="en-US" dirty="0">
                          <a:effectLst/>
                          <a:latin typeface="Times New Roman"/>
                        </a:rPr>
                        <a:t>(</a:t>
                      </a:r>
                      <a:r>
                        <a:rPr lang="en-US" i="1" dirty="0">
                          <a:effectLst/>
                          <a:latin typeface="Times New Roman"/>
                        </a:rPr>
                        <a:t>n</a:t>
                      </a:r>
                      <a:r>
                        <a:rPr lang="en-US" baseline="30000" dirty="0">
                          <a:effectLst/>
                          <a:latin typeface="Times New Roman"/>
                        </a:rPr>
                        <a:t>3 / 2</a:t>
                      </a:r>
                      <a:r>
                        <a:rPr lang="en-US" dirty="0">
                          <a:effectLst/>
                          <a:latin typeface="Times New Roman"/>
                        </a:rPr>
                        <a:t>)</a:t>
                      </a:r>
                      <a:endParaRPr lang="en-US" dirty="0">
                        <a:effectLst/>
                      </a:endParaRPr>
                    </a:p>
                  </a:txBody>
                  <a:tcPr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293752">
                <a:tc>
                  <a:txBody>
                    <a:bodyPr/>
                    <a:lstStyle/>
                    <a:p>
                      <a:pPr algn="ctr"/>
                      <a:r>
                        <a:rPr lang="en-US">
                          <a:effectLst/>
                          <a:latin typeface="Times New Roman"/>
                        </a:rPr>
                        <a:t>2</a:t>
                      </a:r>
                      <a:r>
                        <a:rPr lang="en-US" i="1" baseline="30000">
                          <a:effectLst/>
                          <a:latin typeface="Times New Roman"/>
                        </a:rPr>
                        <a:t>i</a:t>
                      </a:r>
                      <a:r>
                        <a:rPr lang="en-US">
                          <a:effectLst/>
                          <a:latin typeface="Times New Roman"/>
                        </a:rPr>
                        <a:t>3</a:t>
                      </a:r>
                      <a:r>
                        <a:rPr lang="en-US" i="1" baseline="30000">
                          <a:effectLst/>
                          <a:latin typeface="Times New Roman"/>
                        </a:rPr>
                        <a:t>i</a:t>
                      </a:r>
                      <a:endParaRPr lang="en-US">
                        <a:effectLst/>
                      </a:endParaRPr>
                    </a:p>
                  </a:txBody>
                  <a:tcPr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pPr algn="ctr"/>
                      <a:r>
                        <a:rPr lang="en-US" b="1" dirty="0">
                          <a:effectLst/>
                          <a:latin typeface="Times New Roman"/>
                        </a:rPr>
                        <a:t>(</a:t>
                      </a:r>
                      <a:r>
                        <a:rPr lang="en-US" b="1" i="1" dirty="0" err="1">
                          <a:effectLst/>
                          <a:latin typeface="Times New Roman"/>
                        </a:rPr>
                        <a:t>n</a:t>
                      </a:r>
                      <a:r>
                        <a:rPr lang="en-US" b="1" dirty="0" err="1">
                          <a:effectLst/>
                          <a:latin typeface="Times New Roman"/>
                        </a:rPr>
                        <a:t>log</a:t>
                      </a:r>
                      <a:r>
                        <a:rPr lang="en-US" b="1" dirty="0">
                          <a:effectLst/>
                          <a:latin typeface="Times New Roman"/>
                        </a:rPr>
                        <a:t> </a:t>
                      </a:r>
                      <a:r>
                        <a:rPr lang="en-US" b="1" baseline="30000" dirty="0">
                          <a:effectLst/>
                          <a:latin typeface="Times New Roman"/>
                        </a:rPr>
                        <a:t>2</a:t>
                      </a:r>
                      <a:r>
                        <a:rPr lang="en-US" b="1" i="1" dirty="0">
                          <a:effectLst/>
                          <a:latin typeface="Times New Roman"/>
                        </a:rPr>
                        <a:t>n</a:t>
                      </a:r>
                      <a:r>
                        <a:rPr lang="en-US" b="1" dirty="0">
                          <a:effectLst/>
                          <a:latin typeface="Times New Roman"/>
                        </a:rPr>
                        <a:t>)</a:t>
                      </a:r>
                      <a:endParaRPr lang="en-US" b="1" dirty="0">
                        <a:effectLst/>
                      </a:endParaRPr>
                    </a:p>
                  </a:txBody>
                  <a:tcPr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bl>
          </a:graphicData>
        </a:graphic>
      </p:graphicFrame>
      <p:sp>
        <p:nvSpPr>
          <p:cNvPr id="7" name="矩形 6">
            <a:extLst>
              <a:ext uri="{FF2B5EF4-FFF2-40B4-BE49-F238E27FC236}">
                <a16:creationId xmlns:a16="http://schemas.microsoft.com/office/drawing/2014/main" id="{E18C6117-2192-4815-971B-EAE358C431FF}"/>
              </a:ext>
            </a:extLst>
          </p:cNvPr>
          <p:cNvSpPr/>
          <p:nvPr/>
        </p:nvSpPr>
        <p:spPr>
          <a:xfrm>
            <a:off x="9323754" y="2905780"/>
            <a:ext cx="2206053" cy="338554"/>
          </a:xfrm>
          <a:prstGeom prst="rect">
            <a:avLst/>
          </a:prstGeom>
        </p:spPr>
        <p:txBody>
          <a:bodyPr wrap="none">
            <a:spAutoFit/>
          </a:bodyPr>
          <a:lstStyle/>
          <a:p>
            <a:pPr marL="285750" indent="-285750">
              <a:buFont typeface="Arial" panose="020B0604020202020204" pitchFamily="34" charset="0"/>
              <a:buChar char="•"/>
            </a:pPr>
            <a:r>
              <a:rPr lang="en" altLang="zh-CN" sz="1600" dirty="0">
                <a:solidFill>
                  <a:srgbClr val="333333"/>
                </a:solidFill>
                <a:latin typeface="Helvetica Neue" panose="02000503000000020004" pitchFamily="2" charset="0"/>
              </a:rPr>
              <a:t>Shell-Metzner </a:t>
            </a:r>
            <a:r>
              <a:rPr lang="zh-CN" altLang="en-US" sz="1600" dirty="0">
                <a:solidFill>
                  <a:srgbClr val="333333"/>
                </a:solidFill>
                <a:latin typeface="Helvetica Neue" panose="02000503000000020004" pitchFamily="2" charset="0"/>
              </a:rPr>
              <a:t>算法</a:t>
            </a:r>
            <a:endParaRPr lang="zh-CN" altLang="en-US" sz="1600" dirty="0"/>
          </a:p>
        </p:txBody>
      </p:sp>
      <p:sp>
        <p:nvSpPr>
          <p:cNvPr id="8" name="矩形 7">
            <a:extLst>
              <a:ext uri="{FF2B5EF4-FFF2-40B4-BE49-F238E27FC236}">
                <a16:creationId xmlns:a16="http://schemas.microsoft.com/office/drawing/2014/main" id="{AE97557A-6706-45C2-947B-53D87FC4054C}"/>
              </a:ext>
            </a:extLst>
          </p:cNvPr>
          <p:cNvSpPr/>
          <p:nvPr/>
        </p:nvSpPr>
        <p:spPr>
          <a:xfrm>
            <a:off x="9323754" y="3276733"/>
            <a:ext cx="1685141" cy="369332"/>
          </a:xfrm>
          <a:prstGeom prst="rect">
            <a:avLst/>
          </a:prstGeom>
        </p:spPr>
        <p:txBody>
          <a:bodyPr wrap="none">
            <a:spAutoFit/>
          </a:bodyPr>
          <a:lstStyle/>
          <a:p>
            <a:pPr marL="285750" indent="-285750">
              <a:buFont typeface="Arial" panose="020B0604020202020204" pitchFamily="34" charset="0"/>
              <a:buChar char="•"/>
            </a:pPr>
            <a:r>
              <a:rPr lang="en-US" altLang="zh-CN" dirty="0"/>
              <a:t>Hibbard</a:t>
            </a:r>
            <a:r>
              <a:rPr lang="zh-CN" altLang="en-US" dirty="0"/>
              <a:t>间隔</a:t>
            </a:r>
          </a:p>
        </p:txBody>
      </p:sp>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72A448CB-DC91-481A-AC9D-196DD645FBFD}"/>
                  </a:ext>
                </a:extLst>
              </p:cNvPr>
              <p:cNvSpPr txBox="1"/>
              <p:nvPr/>
            </p:nvSpPr>
            <p:spPr>
              <a:xfrm>
                <a:off x="3946975" y="4244789"/>
                <a:ext cx="7138368" cy="961225"/>
              </a:xfrm>
              <a:prstGeom prst="rect">
                <a:avLst/>
              </a:prstGeom>
              <a:noFill/>
            </p:spPr>
            <p:txBody>
              <a:bodyPr wrap="square">
                <a:spAutoFit/>
              </a:bodyPr>
              <a:lstStyle/>
              <a:p>
                <a:pPr marL="285750" indent="-285750">
                  <a:lnSpc>
                    <a:spcPct val="150000"/>
                  </a:lnSpc>
                  <a:buFont typeface="Arial" panose="020B0604020202020204" pitchFamily="34" charset="0"/>
                  <a:buChar char="•"/>
                </a:pPr>
                <a:r>
                  <a:rPr lang="zh-CN" altLang="en-US" sz="2000" b="0" i="0" dirty="0">
                    <a:solidFill>
                      <a:srgbClr val="121212"/>
                    </a:solidFill>
                    <a:effectLst/>
                    <a:latin typeface="微软雅黑" panose="020B0503020204020204" pitchFamily="34" charset="-122"/>
                    <a:ea typeface="微软雅黑" panose="020B0503020204020204" pitchFamily="34" charset="-122"/>
                  </a:rPr>
                  <a:t>作为</a:t>
                </a:r>
                <a:r>
                  <a:rPr lang="zh-CN" altLang="en-US" sz="2000" b="0" i="0" dirty="0">
                    <a:solidFill>
                      <a:srgbClr val="FF0000"/>
                    </a:solidFill>
                    <a:effectLst/>
                    <a:latin typeface="微软雅黑" panose="020B0503020204020204" pitchFamily="34" charset="-122"/>
                    <a:ea typeface="微软雅黑" panose="020B0503020204020204" pitchFamily="34" charset="-122"/>
                  </a:rPr>
                  <a:t>最早突破 </a:t>
                </a:r>
                <a14:m>
                  <m:oMath xmlns:m="http://schemas.openxmlformats.org/officeDocument/2006/math">
                    <m:r>
                      <a:rPr lang="en-US" altLang="zh-CN" sz="2000" b="0" i="1" smtClean="0">
                        <a:solidFill>
                          <a:srgbClr val="FF0000"/>
                        </a:solidFill>
                        <a:effectLst/>
                        <a:latin typeface="Cambria Math" panose="02040503050406030204" pitchFamily="18" charset="0"/>
                      </a:rPr>
                      <m:t>𝑂</m:t>
                    </m:r>
                    <m:r>
                      <a:rPr lang="en-US" altLang="zh-CN" sz="2000" b="0" i="1" smtClean="0">
                        <a:solidFill>
                          <a:srgbClr val="FF0000"/>
                        </a:solidFill>
                        <a:effectLst/>
                        <a:latin typeface="Cambria Math" panose="02040503050406030204" pitchFamily="18" charset="0"/>
                      </a:rPr>
                      <m:t>(</m:t>
                    </m:r>
                    <m:sSup>
                      <m:sSupPr>
                        <m:ctrlPr>
                          <a:rPr lang="en-US" altLang="zh-CN" sz="2000" b="0" i="1" smtClean="0">
                            <a:solidFill>
                              <a:srgbClr val="FF0000"/>
                            </a:solidFill>
                            <a:effectLst/>
                            <a:latin typeface="Cambria Math" panose="02040503050406030204" pitchFamily="18" charset="0"/>
                          </a:rPr>
                        </m:ctrlPr>
                      </m:sSupPr>
                      <m:e>
                        <m:r>
                          <a:rPr lang="en-US" altLang="zh-CN" sz="2000" b="0" i="1" smtClean="0">
                            <a:solidFill>
                              <a:srgbClr val="FF0000"/>
                            </a:solidFill>
                            <a:effectLst/>
                            <a:latin typeface="Cambria Math" panose="02040503050406030204" pitchFamily="18" charset="0"/>
                          </a:rPr>
                          <m:t>𝑛</m:t>
                        </m:r>
                      </m:e>
                      <m:sup>
                        <m:r>
                          <a:rPr lang="en-US" altLang="zh-CN" sz="2000" b="0" i="1" smtClean="0">
                            <a:solidFill>
                              <a:srgbClr val="FF0000"/>
                            </a:solidFill>
                            <a:effectLst/>
                            <a:latin typeface="Cambria Math" panose="02040503050406030204" pitchFamily="18" charset="0"/>
                          </a:rPr>
                          <m:t>2</m:t>
                        </m:r>
                      </m:sup>
                    </m:sSup>
                    <m:r>
                      <a:rPr lang="en-US" altLang="zh-CN" sz="2000" b="0" i="1" smtClean="0">
                        <a:solidFill>
                          <a:srgbClr val="FF0000"/>
                        </a:solidFill>
                        <a:effectLst/>
                        <a:latin typeface="Cambria Math" panose="02040503050406030204" pitchFamily="18" charset="0"/>
                      </a:rPr>
                      <m:t>)</m:t>
                    </m:r>
                  </m:oMath>
                </a14:m>
                <a:r>
                  <a:rPr lang="zh-CN" altLang="en-US" sz="2000" b="0" i="0" dirty="0">
                    <a:solidFill>
                      <a:srgbClr val="FF0000"/>
                    </a:solidFill>
                    <a:effectLst/>
                    <a:latin typeface="微软雅黑" panose="020B0503020204020204" pitchFamily="34" charset="-122"/>
                    <a:ea typeface="微软雅黑" panose="020B0503020204020204" pitchFamily="34" charset="-122"/>
                  </a:rPr>
                  <a:t>复杂度</a:t>
                </a:r>
                <a:r>
                  <a:rPr lang="zh-CN" altLang="en-US" sz="2000" b="0" i="0" dirty="0">
                    <a:solidFill>
                      <a:srgbClr val="121212"/>
                    </a:solidFill>
                    <a:effectLst/>
                    <a:latin typeface="微软雅黑" panose="020B0503020204020204" pitchFamily="34" charset="-122"/>
                    <a:ea typeface="微软雅黑" panose="020B0503020204020204" pitchFamily="34" charset="-122"/>
                  </a:rPr>
                  <a:t>的排序算法之一，希尔排序一直是闪耀着</a:t>
                </a:r>
                <a:r>
                  <a:rPr lang="zh-CN" altLang="en-US" sz="2000" b="0" i="0" dirty="0">
                    <a:solidFill>
                      <a:srgbClr val="00B0F0"/>
                    </a:solidFill>
                    <a:effectLst/>
                    <a:latin typeface="微软雅黑" panose="020B0503020204020204" pitchFamily="34" charset="-122"/>
                    <a:ea typeface="微软雅黑" panose="020B0503020204020204" pitchFamily="34" charset="-122"/>
                  </a:rPr>
                  <a:t>编程艺术之美</a:t>
                </a:r>
                <a:r>
                  <a:rPr lang="zh-CN" altLang="en-US" sz="2000" b="0" i="0" dirty="0">
                    <a:solidFill>
                      <a:srgbClr val="121212"/>
                    </a:solidFill>
                    <a:effectLst/>
                    <a:latin typeface="微软雅黑" panose="020B0503020204020204" pitchFamily="34" charset="-122"/>
                    <a:ea typeface="微软雅黑" panose="020B0503020204020204" pitchFamily="34" charset="-122"/>
                  </a:rPr>
                  <a:t>的存在。</a:t>
                </a:r>
                <a:endParaRPr lang="zh-CN" altLang="en-US" sz="2000" dirty="0">
                  <a:latin typeface="微软雅黑" panose="020B0503020204020204" pitchFamily="34" charset="-122"/>
                  <a:ea typeface="微软雅黑" panose="020B0503020204020204" pitchFamily="34" charset="-122"/>
                </a:endParaRPr>
              </a:p>
            </p:txBody>
          </p:sp>
        </mc:Choice>
        <mc:Fallback xmlns="">
          <p:sp>
            <p:nvSpPr>
              <p:cNvPr id="9" name="文本框 8">
                <a:extLst>
                  <a:ext uri="{FF2B5EF4-FFF2-40B4-BE49-F238E27FC236}">
                    <a16:creationId xmlns:a16="http://schemas.microsoft.com/office/drawing/2014/main" id="{72A448CB-DC91-481A-AC9D-196DD645FBFD}"/>
                  </a:ext>
                </a:extLst>
              </p:cNvPr>
              <p:cNvSpPr txBox="1">
                <a:spLocks noRot="1" noChangeAspect="1" noMove="1" noResize="1" noEditPoints="1" noAdjustHandles="1" noChangeArrowheads="1" noChangeShapeType="1" noTextEdit="1"/>
              </p:cNvSpPr>
              <p:nvPr/>
            </p:nvSpPr>
            <p:spPr>
              <a:xfrm>
                <a:off x="3946975" y="4244789"/>
                <a:ext cx="7138368" cy="961225"/>
              </a:xfrm>
              <a:prstGeom prst="rect">
                <a:avLst/>
              </a:prstGeom>
              <a:blipFill>
                <a:blip r:embed="rId3"/>
                <a:stretch>
                  <a:fillRect l="-710" b="-11842"/>
                </a:stretch>
              </a:blipFill>
            </p:spPr>
            <p:txBody>
              <a:bodyPr/>
              <a:lstStyle/>
              <a:p>
                <a:r>
                  <a:rPr lang="zh-CN" altLang="en-US">
                    <a:noFill/>
                  </a:rPr>
                  <a:t> </a:t>
                </a:r>
              </a:p>
            </p:txBody>
          </p:sp>
        </mc:Fallback>
      </mc:AlternateContent>
      <p:sp>
        <p:nvSpPr>
          <p:cNvPr id="10" name="文本框 9">
            <a:extLst>
              <a:ext uri="{FF2B5EF4-FFF2-40B4-BE49-F238E27FC236}">
                <a16:creationId xmlns:a16="http://schemas.microsoft.com/office/drawing/2014/main" id="{60468CDA-246A-4DF2-ADED-30EDAEF440D7}"/>
              </a:ext>
            </a:extLst>
          </p:cNvPr>
          <p:cNvSpPr txBox="1"/>
          <p:nvPr/>
        </p:nvSpPr>
        <p:spPr>
          <a:xfrm>
            <a:off x="5828411" y="5282118"/>
            <a:ext cx="5324646" cy="646331"/>
          </a:xfrm>
          <a:prstGeom prst="rect">
            <a:avLst/>
          </a:prstGeom>
          <a:noFill/>
        </p:spPr>
        <p:txBody>
          <a:bodyPr wrap="square">
            <a:spAutoFit/>
          </a:bodyPr>
          <a:lstStyle/>
          <a:p>
            <a:r>
              <a:rPr lang="en-US" altLang="zh-CN" b="0" i="0" dirty="0">
                <a:solidFill>
                  <a:srgbClr val="4D4D4D"/>
                </a:solidFill>
                <a:effectLst/>
                <a:latin typeface="-apple-system"/>
              </a:rPr>
              <a:t>---《</a:t>
            </a:r>
            <a:r>
              <a:rPr lang="zh-CN" altLang="en-US" b="0" i="0" dirty="0">
                <a:solidFill>
                  <a:srgbClr val="4D4D4D"/>
                </a:solidFill>
                <a:effectLst/>
                <a:latin typeface="-apple-system"/>
              </a:rPr>
              <a:t>计算机程序设计的艺术</a:t>
            </a:r>
            <a:r>
              <a:rPr lang="en-US" altLang="zh-CN" b="0" i="0" dirty="0">
                <a:solidFill>
                  <a:srgbClr val="4D4D4D"/>
                </a:solidFill>
                <a:effectLst/>
                <a:latin typeface="-apple-system"/>
              </a:rPr>
              <a:t>》</a:t>
            </a:r>
            <a:r>
              <a:rPr lang="en" altLang="zh-CN" b="0" i="0" dirty="0">
                <a:solidFill>
                  <a:srgbClr val="4D4D4D"/>
                </a:solidFill>
                <a:effectLst/>
                <a:latin typeface="-apple-system"/>
              </a:rPr>
              <a:t>The Art of Computer Programming</a:t>
            </a:r>
            <a:r>
              <a:rPr lang="zh-CN" altLang="en-US" b="0" i="0" dirty="0">
                <a:solidFill>
                  <a:srgbClr val="4D4D4D"/>
                </a:solidFill>
                <a:effectLst/>
                <a:latin typeface="-apple-system"/>
              </a:rPr>
              <a:t>， </a:t>
            </a:r>
            <a:r>
              <a:rPr lang="en" altLang="zh-CN" b="0" i="0" dirty="0">
                <a:solidFill>
                  <a:srgbClr val="4D4D4D"/>
                </a:solidFill>
                <a:effectLst/>
                <a:latin typeface="-apple-system"/>
              </a:rPr>
              <a:t>Donald E. Knuth</a:t>
            </a:r>
            <a:r>
              <a:rPr lang="zh-CN" altLang="en" b="0" i="0" dirty="0">
                <a:solidFill>
                  <a:srgbClr val="4D4D4D"/>
                </a:solidFill>
                <a:effectLst/>
                <a:latin typeface="-apple-system"/>
              </a:rPr>
              <a:t>著</a:t>
            </a:r>
            <a:endParaRPr lang="zh-CN" altLang="en-US" dirty="0"/>
          </a:p>
        </p:txBody>
      </p:sp>
    </p:spTree>
    <p:extLst>
      <p:ext uri="{BB962C8B-B14F-4D97-AF65-F5344CB8AC3E}">
        <p14:creationId xmlns:p14="http://schemas.microsoft.com/office/powerpoint/2010/main" val="15500425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D08729-7FE7-6C84-2747-BDC8B0D4F014}"/>
              </a:ext>
            </a:extLst>
          </p:cNvPr>
          <p:cNvSpPr>
            <a:spLocks noGrp="1"/>
          </p:cNvSpPr>
          <p:nvPr>
            <p:ph type="title"/>
          </p:nvPr>
        </p:nvSpPr>
        <p:spPr/>
        <p:txBody>
          <a:bodyPr/>
          <a:lstStyle/>
          <a:p>
            <a:r>
              <a:rPr lang="en-US" altLang="zh-CN" dirty="0"/>
              <a:t>10.3 </a:t>
            </a:r>
            <a:r>
              <a:rPr lang="zh-CN" altLang="en-US" dirty="0"/>
              <a:t>选择排序</a:t>
            </a:r>
          </a:p>
        </p:txBody>
      </p:sp>
      <p:sp>
        <p:nvSpPr>
          <p:cNvPr id="3" name="副标题 2">
            <a:extLst>
              <a:ext uri="{FF2B5EF4-FFF2-40B4-BE49-F238E27FC236}">
                <a16:creationId xmlns:a16="http://schemas.microsoft.com/office/drawing/2014/main" id="{714465A5-6ED6-6076-F559-5CA567FFB480}"/>
              </a:ext>
            </a:extLst>
          </p:cNvPr>
          <p:cNvSpPr>
            <a:spLocks noGrp="1"/>
          </p:cNvSpPr>
          <p:nvPr>
            <p:ph type="subTitle" idx="1"/>
          </p:nvPr>
        </p:nvSpPr>
        <p:spPr/>
        <p:txBody>
          <a:bodyPr/>
          <a:lstStyle/>
          <a:p>
            <a:r>
              <a:rPr lang="en-US" altLang="zh-CN" dirty="0"/>
              <a:t>10.3 </a:t>
            </a:r>
            <a:r>
              <a:rPr lang="zh-CN" altLang="en-US" dirty="0"/>
              <a:t>选择排序</a:t>
            </a:r>
          </a:p>
        </p:txBody>
      </p:sp>
      <p:sp>
        <p:nvSpPr>
          <p:cNvPr id="4" name="文本占位符 3">
            <a:extLst>
              <a:ext uri="{FF2B5EF4-FFF2-40B4-BE49-F238E27FC236}">
                <a16:creationId xmlns:a16="http://schemas.microsoft.com/office/drawing/2014/main" id="{6E1FC02A-5813-F087-3A57-ADC3FE3E2E01}"/>
              </a:ext>
            </a:extLst>
          </p:cNvPr>
          <p:cNvSpPr>
            <a:spLocks noGrp="1"/>
          </p:cNvSpPr>
          <p:nvPr>
            <p:ph type="body" idx="10"/>
          </p:nvPr>
        </p:nvSpPr>
        <p:spPr/>
        <p:txBody>
          <a:bodyPr/>
          <a:lstStyle/>
          <a:p>
            <a:endParaRPr lang="zh-CN" altLang="en-US"/>
          </a:p>
        </p:txBody>
      </p:sp>
      <mc:AlternateContent xmlns:mc="http://schemas.openxmlformats.org/markup-compatibility/2006" xmlns:a14="http://schemas.microsoft.com/office/drawing/2010/main">
        <mc:Choice Requires="a14">
          <p:sp>
            <p:nvSpPr>
              <p:cNvPr id="5" name="内容占位符 4">
                <a:extLst>
                  <a:ext uri="{FF2B5EF4-FFF2-40B4-BE49-F238E27FC236}">
                    <a16:creationId xmlns:a16="http://schemas.microsoft.com/office/drawing/2014/main" id="{90961ED6-686E-B748-C9C0-9B3B217999DC}"/>
                  </a:ext>
                </a:extLst>
              </p:cNvPr>
              <p:cNvSpPr>
                <a:spLocks noGrp="1"/>
              </p:cNvSpPr>
              <p:nvPr>
                <p:ph idx="11"/>
              </p:nvPr>
            </p:nvSpPr>
            <p:spPr/>
            <p:txBody>
              <a:bodyPr>
                <a:normAutofit/>
              </a:bodyPr>
              <a:lstStyle/>
              <a:p>
                <a:pPr>
                  <a:lnSpc>
                    <a:spcPct val="120000"/>
                  </a:lnSpc>
                </a:pPr>
                <a:r>
                  <a:rPr lang="zh-CN" altLang="en-US" sz="2400" dirty="0"/>
                  <a:t>基本思想：首先选出键值</a:t>
                </a:r>
                <a:r>
                  <a:rPr lang="zh-CN" altLang="en-US" sz="2400" b="1" dirty="0">
                    <a:solidFill>
                      <a:srgbClr val="C00000"/>
                    </a:solidFill>
                  </a:rPr>
                  <a:t>最小</a:t>
                </a:r>
                <a:r>
                  <a:rPr lang="zh-CN" altLang="en-US" sz="2400" dirty="0"/>
                  <a:t>的项，将它与</a:t>
                </a:r>
                <a:r>
                  <a:rPr lang="zh-CN" altLang="en-US" sz="2400" b="1" dirty="0">
                    <a:solidFill>
                      <a:srgbClr val="C00000"/>
                    </a:solidFill>
                  </a:rPr>
                  <a:t>第一个项</a:t>
                </a:r>
                <a:r>
                  <a:rPr lang="zh-CN" altLang="en-US" sz="2400" dirty="0"/>
                  <a:t>交换位置；然后选出键值</a:t>
                </a:r>
                <a:r>
                  <a:rPr lang="zh-CN" altLang="en-US" sz="2400" b="1" dirty="0">
                    <a:solidFill>
                      <a:srgbClr val="C00000"/>
                    </a:solidFill>
                  </a:rPr>
                  <a:t>次小</a:t>
                </a:r>
                <a:r>
                  <a:rPr lang="zh-CN" altLang="en-US" sz="2400" dirty="0"/>
                  <a:t>的项，将其与</a:t>
                </a:r>
                <a:r>
                  <a:rPr lang="zh-CN" altLang="en-US" sz="2400" b="1" dirty="0">
                    <a:solidFill>
                      <a:srgbClr val="C00000"/>
                    </a:solidFill>
                  </a:rPr>
                  <a:t>第二个项</a:t>
                </a:r>
                <a:r>
                  <a:rPr lang="zh-CN" altLang="en-US" sz="2400" dirty="0"/>
                  <a:t>交换位置；</a:t>
                </a:r>
                <a:r>
                  <a:rPr lang="en-US" altLang="zh-CN" sz="2400" dirty="0"/>
                  <a:t>…</a:t>
                </a:r>
                <a:r>
                  <a:rPr lang="zh-CN" altLang="en-US" sz="2400" dirty="0"/>
                  <a:t>；直到整个序列完成排序。</a:t>
                </a:r>
                <a:endParaRPr lang="en-US" altLang="zh-CN" sz="2400" dirty="0"/>
              </a:p>
              <a:p>
                <a:pPr>
                  <a:lnSpc>
                    <a:spcPct val="120000"/>
                  </a:lnSpc>
                </a:pPr>
                <a:r>
                  <a:rPr lang="zh-CN" altLang="en-US" sz="2400" dirty="0"/>
                  <a:t>步骤：</a:t>
                </a:r>
                <a:endParaRPr lang="en-US" altLang="zh-CN" sz="2400" dirty="0"/>
              </a:p>
              <a:p>
                <a:pPr marL="342900" indent="-342900">
                  <a:lnSpc>
                    <a:spcPct val="120000"/>
                  </a:lnSpc>
                  <a:buFont typeface="Arial" panose="020B0604020202020204" pitchFamily="34" charset="0"/>
                  <a:buChar char="•"/>
                </a:pPr>
                <a:r>
                  <a:rPr lang="zh-CN" altLang="en-US" sz="2400" dirty="0"/>
                  <a:t>假设待排序的序列为</a:t>
                </a:r>
                <a14:m>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𝑎</m:t>
                        </m:r>
                      </m:e>
                      <m:sub>
                        <m:r>
                          <a:rPr lang="en-US" altLang="zh-CN" sz="2400" b="0" i="1" smtClean="0">
                            <a:latin typeface="Cambria Math" panose="02040503050406030204" pitchFamily="18" charset="0"/>
                          </a:rPr>
                          <m:t>0</m:t>
                        </m:r>
                      </m:sub>
                    </m:sSub>
                    <m:r>
                      <a:rPr lang="en-US" altLang="zh-CN" sz="2400" b="0" i="1" smtClean="0">
                        <a:latin typeface="Cambria Math" panose="02040503050406030204" pitchFamily="18" charset="0"/>
                      </a:rPr>
                      <m:t>,  </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𝑎</m:t>
                        </m:r>
                      </m:e>
                      <m:sub>
                        <m:r>
                          <a:rPr lang="en-US" altLang="zh-CN" sz="2400" b="0" i="1" smtClean="0">
                            <a:latin typeface="Cambria Math" panose="02040503050406030204" pitchFamily="18" charset="0"/>
                          </a:rPr>
                          <m:t>1</m:t>
                        </m:r>
                      </m:sub>
                    </m:sSub>
                    <m:r>
                      <a:rPr lang="en-US" altLang="zh-CN" sz="2400" b="0" i="1" smtClean="0">
                        <a:latin typeface="Cambria Math" panose="02040503050406030204" pitchFamily="18" charset="0"/>
                      </a:rPr>
                      <m:t>,  </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𝑎</m:t>
                        </m:r>
                      </m:e>
                      <m:sub>
                        <m:r>
                          <a:rPr lang="en-US" altLang="zh-CN" sz="2400" b="0" i="1" smtClean="0">
                            <a:latin typeface="Cambria Math" panose="02040503050406030204" pitchFamily="18" charset="0"/>
                          </a:rPr>
                          <m:t>2</m:t>
                        </m:r>
                      </m:sub>
                    </m:sSub>
                    <m:r>
                      <a:rPr lang="en-US" altLang="zh-CN" sz="2400" b="0" i="1" smtClean="0">
                        <a:latin typeface="Cambria Math" panose="02040503050406030204" pitchFamily="18" charset="0"/>
                      </a:rPr>
                      <m:t>,  </m:t>
                    </m:r>
                    <m:r>
                      <a:rPr lang="en-US" altLang="zh-CN" sz="2400" b="0" i="1" smtClean="0">
                        <a:latin typeface="Cambria Math" panose="02040503050406030204" pitchFamily="18" charset="0"/>
                        <a:ea typeface="Cambria Math" panose="02040503050406030204" pitchFamily="18" charset="0"/>
                      </a:rPr>
                      <m:t>⋯,  </m:t>
                    </m:r>
                    <m:sSub>
                      <m:sSubPr>
                        <m:ctrlPr>
                          <a:rPr lang="en-US" altLang="zh-CN" sz="2400" b="0" i="1" smtClean="0">
                            <a:latin typeface="Cambria Math" panose="02040503050406030204" pitchFamily="18" charset="0"/>
                            <a:ea typeface="Cambria Math" panose="02040503050406030204" pitchFamily="18" charset="0"/>
                          </a:rPr>
                        </m:ctrlPr>
                      </m:sSubPr>
                      <m:e>
                        <m:r>
                          <a:rPr lang="en-US" altLang="zh-CN" sz="2400" b="0" i="1" smtClean="0">
                            <a:latin typeface="Cambria Math" panose="02040503050406030204" pitchFamily="18" charset="0"/>
                            <a:ea typeface="Cambria Math" panose="02040503050406030204" pitchFamily="18" charset="0"/>
                          </a:rPr>
                          <m:t>𝑎</m:t>
                        </m:r>
                      </m:e>
                      <m:sub>
                        <m:r>
                          <a:rPr lang="en-US" altLang="zh-CN" sz="2400" b="0" i="1" smtClean="0">
                            <a:latin typeface="Cambria Math" panose="02040503050406030204" pitchFamily="18" charset="0"/>
                            <a:ea typeface="Cambria Math" panose="02040503050406030204" pitchFamily="18" charset="0"/>
                          </a:rPr>
                          <m:t>𝑛</m:t>
                        </m:r>
                        <m:r>
                          <a:rPr lang="en-US" altLang="zh-CN" sz="2400" b="0" i="1" smtClean="0">
                            <a:latin typeface="Cambria Math" panose="02040503050406030204" pitchFamily="18" charset="0"/>
                            <a:ea typeface="Cambria Math" panose="02040503050406030204" pitchFamily="18" charset="0"/>
                          </a:rPr>
                          <m:t>−1</m:t>
                        </m:r>
                      </m:sub>
                    </m:sSub>
                  </m:oMath>
                </a14:m>
                <a:endParaRPr lang="en-US" altLang="zh-CN" sz="2400" dirty="0"/>
              </a:p>
              <a:p>
                <a:pPr marL="342900" indent="-342900">
                  <a:lnSpc>
                    <a:spcPct val="120000"/>
                  </a:lnSpc>
                  <a:buFont typeface="Arial" panose="020B0604020202020204" pitchFamily="34" charset="0"/>
                  <a:buChar char="•"/>
                </a:pPr>
                <a:r>
                  <a:rPr lang="zh-CN" altLang="en-US" sz="2400" dirty="0"/>
                  <a:t>依次对</a:t>
                </a:r>
                <a14:m>
                  <m:oMath xmlns:m="http://schemas.openxmlformats.org/officeDocument/2006/math">
                    <m:r>
                      <a:rPr lang="en-US" altLang="zh-CN" sz="2400" b="0" i="1" smtClean="0">
                        <a:latin typeface="Cambria Math" panose="02040503050406030204" pitchFamily="18" charset="0"/>
                      </a:rPr>
                      <m:t>𝑖</m:t>
                    </m:r>
                    <m:r>
                      <a:rPr lang="en-US" altLang="zh-CN" sz="2400" b="0" i="1" smtClean="0">
                        <a:latin typeface="Cambria Math" panose="02040503050406030204" pitchFamily="18" charset="0"/>
                      </a:rPr>
                      <m:t>=0,  1,  ⋯,  </m:t>
                    </m:r>
                    <m:r>
                      <a:rPr lang="en-US" altLang="zh-CN" sz="2400" b="0" i="1" smtClean="0">
                        <a:latin typeface="Cambria Math" panose="02040503050406030204" pitchFamily="18" charset="0"/>
                        <a:ea typeface="Cambria Math" panose="02040503050406030204" pitchFamily="18" charset="0"/>
                      </a:rPr>
                      <m:t>𝑛</m:t>
                    </m:r>
                    <m:r>
                      <a:rPr lang="en-US" altLang="zh-CN" sz="2400" b="0" i="1" smtClean="0">
                        <a:latin typeface="Cambria Math" panose="02040503050406030204" pitchFamily="18" charset="0"/>
                        <a:ea typeface="Cambria Math" panose="02040503050406030204" pitchFamily="18" charset="0"/>
                      </a:rPr>
                      <m:t>−2 </m:t>
                    </m:r>
                  </m:oMath>
                </a14:m>
                <a:r>
                  <a:rPr lang="zh-CN" altLang="en-US" sz="2400" dirty="0"/>
                  <a:t>执行如下步骤：</a:t>
                </a:r>
                <a:endParaRPr lang="en-US" altLang="zh-CN" sz="2400" dirty="0"/>
              </a:p>
              <a:p>
                <a:pPr marL="800100" lvl="1" indent="-342900">
                  <a:lnSpc>
                    <a:spcPct val="120000"/>
                  </a:lnSpc>
                  <a:buFont typeface="Arial" panose="020B0604020202020204" pitchFamily="34" charset="0"/>
                  <a:buChar char="•"/>
                </a:pPr>
                <a:r>
                  <a:rPr lang="zh-CN" altLang="en-US" sz="2400" dirty="0"/>
                  <a:t>在</a:t>
                </a:r>
                <a14:m>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 </m:t>
                        </m:r>
                        <m:r>
                          <a:rPr lang="en-US" altLang="zh-CN" sz="2400" b="0" i="1" smtClean="0">
                            <a:latin typeface="Cambria Math" panose="02040503050406030204" pitchFamily="18" charset="0"/>
                          </a:rPr>
                          <m:t>𝑎</m:t>
                        </m:r>
                      </m:e>
                      <m:sub>
                        <m:r>
                          <a:rPr lang="en-US" altLang="zh-CN" sz="2400" b="0" i="1" smtClean="0">
                            <a:latin typeface="Cambria Math" panose="02040503050406030204" pitchFamily="18" charset="0"/>
                          </a:rPr>
                          <m:t>𝑖</m:t>
                        </m:r>
                      </m:sub>
                    </m:sSub>
                    <m:r>
                      <a:rPr lang="en-US" altLang="zh-CN" sz="2400" b="0" i="1" smtClean="0">
                        <a:latin typeface="Cambria Math" panose="02040503050406030204" pitchFamily="18" charset="0"/>
                      </a:rPr>
                      <m:t>, </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 </m:t>
                        </m:r>
                        <m:r>
                          <a:rPr lang="en-US" altLang="zh-CN" sz="2400" b="0" i="1" smtClean="0">
                            <a:latin typeface="Cambria Math" panose="02040503050406030204" pitchFamily="18" charset="0"/>
                          </a:rPr>
                          <m:t>𝑎</m:t>
                        </m:r>
                      </m:e>
                      <m:sub>
                        <m:r>
                          <a:rPr lang="en-US" altLang="zh-CN" sz="2400" b="0" i="1" smtClean="0">
                            <a:latin typeface="Cambria Math" panose="02040503050406030204" pitchFamily="18" charset="0"/>
                          </a:rPr>
                          <m:t>𝑖</m:t>
                        </m:r>
                        <m:r>
                          <a:rPr lang="en-US" altLang="zh-CN" sz="2400" b="0" i="1" smtClean="0">
                            <a:latin typeface="Cambria Math" panose="02040503050406030204" pitchFamily="18" charset="0"/>
                          </a:rPr>
                          <m:t>+1</m:t>
                        </m:r>
                      </m:sub>
                    </m:sSub>
                    <m:r>
                      <a:rPr lang="en-US" altLang="zh-CN" sz="2400" b="0" i="1" smtClean="0">
                        <a:latin typeface="Cambria Math" panose="02040503050406030204" pitchFamily="18" charset="0"/>
                      </a:rPr>
                      <m:t>,  </m:t>
                    </m:r>
                    <m:r>
                      <a:rPr lang="en-US" altLang="zh-CN" sz="2400" b="0" i="1" smtClean="0">
                        <a:latin typeface="Cambria Math" panose="02040503050406030204" pitchFamily="18" charset="0"/>
                        <a:ea typeface="Cambria Math" panose="02040503050406030204" pitchFamily="18" charset="0"/>
                      </a:rPr>
                      <m:t>⋯,  </m:t>
                    </m:r>
                    <m:sSub>
                      <m:sSubPr>
                        <m:ctrlPr>
                          <a:rPr lang="en-US" altLang="zh-CN" sz="2400" b="0" i="1" smtClean="0">
                            <a:latin typeface="Cambria Math" panose="02040503050406030204" pitchFamily="18" charset="0"/>
                            <a:ea typeface="Cambria Math" panose="02040503050406030204" pitchFamily="18" charset="0"/>
                          </a:rPr>
                        </m:ctrlPr>
                      </m:sSubPr>
                      <m:e>
                        <m:r>
                          <a:rPr lang="en-US" altLang="zh-CN" sz="2400" b="0" i="1" smtClean="0">
                            <a:latin typeface="Cambria Math" panose="02040503050406030204" pitchFamily="18" charset="0"/>
                            <a:ea typeface="Cambria Math" panose="02040503050406030204" pitchFamily="18" charset="0"/>
                          </a:rPr>
                          <m:t>𝑎</m:t>
                        </m:r>
                      </m:e>
                      <m:sub>
                        <m:r>
                          <a:rPr lang="en-US" altLang="zh-CN" sz="2400" b="0" i="1" smtClean="0">
                            <a:latin typeface="Cambria Math" panose="02040503050406030204" pitchFamily="18" charset="0"/>
                            <a:ea typeface="Cambria Math" panose="02040503050406030204" pitchFamily="18" charset="0"/>
                          </a:rPr>
                          <m:t>𝑛</m:t>
                        </m:r>
                        <m:r>
                          <a:rPr lang="en-US" altLang="zh-CN" sz="2400" b="0" i="1" smtClean="0">
                            <a:latin typeface="Cambria Math" panose="02040503050406030204" pitchFamily="18" charset="0"/>
                            <a:ea typeface="Cambria Math" panose="02040503050406030204" pitchFamily="18" charset="0"/>
                          </a:rPr>
                          <m:t>−1</m:t>
                        </m:r>
                      </m:sub>
                    </m:sSub>
                  </m:oMath>
                </a14:m>
                <a:r>
                  <a:rPr lang="zh-CN" altLang="en-US" sz="2400" dirty="0"/>
                  <a:t> 中选择一个键值最小的项</a:t>
                </a:r>
                <a14:m>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𝑎</m:t>
                        </m:r>
                      </m:e>
                      <m:sub>
                        <m:r>
                          <a:rPr lang="en-US" altLang="zh-CN" sz="2400" b="0" i="1" smtClean="0">
                            <a:latin typeface="Cambria Math" panose="02040503050406030204" pitchFamily="18" charset="0"/>
                          </a:rPr>
                          <m:t>𝑘</m:t>
                        </m:r>
                      </m:sub>
                    </m:sSub>
                  </m:oMath>
                </a14:m>
                <a:endParaRPr lang="en-US" altLang="zh-CN" sz="2400" dirty="0"/>
              </a:p>
              <a:p>
                <a:pPr marL="800100" lvl="1" indent="-342900">
                  <a:lnSpc>
                    <a:spcPct val="120000"/>
                  </a:lnSpc>
                  <a:buFont typeface="Arial" panose="020B0604020202020204" pitchFamily="34" charset="0"/>
                  <a:buChar char="•"/>
                </a:pPr>
                <a:r>
                  <a:rPr lang="zh-CN" altLang="en-US" sz="2400" dirty="0"/>
                  <a:t>将</a:t>
                </a:r>
                <a14:m>
                  <m:oMath xmlns:m="http://schemas.openxmlformats.org/officeDocument/2006/math">
                    <m:sSub>
                      <m:sSubPr>
                        <m:ctrlPr>
                          <a:rPr lang="en-US" altLang="zh-CN" sz="2400" b="0" i="1" dirty="0" smtClean="0">
                            <a:latin typeface="Cambria Math" panose="02040503050406030204" pitchFamily="18" charset="0"/>
                          </a:rPr>
                        </m:ctrlPr>
                      </m:sSubPr>
                      <m:e>
                        <m:r>
                          <a:rPr lang="en-US" altLang="zh-CN" sz="2400" b="0" i="1" dirty="0" smtClean="0">
                            <a:latin typeface="Cambria Math" panose="02040503050406030204" pitchFamily="18" charset="0"/>
                          </a:rPr>
                          <m:t> </m:t>
                        </m:r>
                        <m:r>
                          <a:rPr lang="en-US" altLang="zh-CN" sz="2400" b="0" i="1" dirty="0" smtClean="0">
                            <a:latin typeface="Cambria Math" panose="02040503050406030204" pitchFamily="18" charset="0"/>
                          </a:rPr>
                          <m:t>𝑎</m:t>
                        </m:r>
                      </m:e>
                      <m:sub>
                        <m:r>
                          <a:rPr lang="en-US" altLang="zh-CN" sz="2400" b="0" i="1" dirty="0" smtClean="0">
                            <a:latin typeface="Cambria Math" panose="02040503050406030204" pitchFamily="18" charset="0"/>
                          </a:rPr>
                          <m:t>𝑖</m:t>
                        </m:r>
                      </m:sub>
                    </m:sSub>
                    <m:r>
                      <a:rPr lang="en-US" altLang="zh-CN" sz="2400" b="0" i="1" dirty="0" smtClean="0">
                        <a:latin typeface="Cambria Math" panose="02040503050406030204" pitchFamily="18" charset="0"/>
                      </a:rPr>
                      <m:t> </m:t>
                    </m:r>
                    <m:r>
                      <a:rPr lang="zh-CN" altLang="en-US" sz="2400" i="1" dirty="0">
                        <a:latin typeface="Cambria Math" panose="02040503050406030204" pitchFamily="18" charset="0"/>
                      </a:rPr>
                      <m:t>与</m:t>
                    </m:r>
                    <m:r>
                      <a:rPr lang="en-US" altLang="zh-CN" sz="2400" b="0" i="1" dirty="0" smtClean="0">
                        <a:latin typeface="Cambria Math" panose="02040503050406030204" pitchFamily="18" charset="0"/>
                      </a:rPr>
                      <m:t> </m:t>
                    </m:r>
                    <m:sSub>
                      <m:sSubPr>
                        <m:ctrlPr>
                          <a:rPr lang="en-US" altLang="zh-CN" sz="2400" b="0" i="1" dirty="0" smtClean="0">
                            <a:latin typeface="Cambria Math" panose="02040503050406030204" pitchFamily="18" charset="0"/>
                          </a:rPr>
                        </m:ctrlPr>
                      </m:sSubPr>
                      <m:e>
                        <m:r>
                          <a:rPr lang="en-US" altLang="zh-CN" sz="2400" b="0" i="1" dirty="0" smtClean="0">
                            <a:latin typeface="Cambria Math" panose="02040503050406030204" pitchFamily="18" charset="0"/>
                          </a:rPr>
                          <m:t>𝑎</m:t>
                        </m:r>
                      </m:e>
                      <m:sub>
                        <m:r>
                          <a:rPr lang="en-US" altLang="zh-CN" sz="2400" b="0" i="1" dirty="0" smtClean="0">
                            <a:latin typeface="Cambria Math" panose="02040503050406030204" pitchFamily="18" charset="0"/>
                          </a:rPr>
                          <m:t>𝑘</m:t>
                        </m:r>
                        <m:r>
                          <a:rPr lang="en-US" altLang="zh-CN" sz="2400" b="0" i="1" dirty="0" smtClean="0">
                            <a:latin typeface="Cambria Math" panose="02040503050406030204" pitchFamily="18" charset="0"/>
                          </a:rPr>
                          <m:t> </m:t>
                        </m:r>
                      </m:sub>
                    </m:sSub>
                    <m:r>
                      <a:rPr lang="zh-CN" altLang="en-US" sz="2400" i="1" dirty="0">
                        <a:latin typeface="Cambria Math" panose="02040503050406030204" pitchFamily="18" charset="0"/>
                      </a:rPr>
                      <m:t>交换</m:t>
                    </m:r>
                  </m:oMath>
                </a14:m>
                <a:r>
                  <a:rPr lang="zh-CN" altLang="en-US" sz="2400" dirty="0"/>
                  <a:t>。</a:t>
                </a:r>
                <a:endParaRPr lang="en-US" altLang="zh-CN" sz="2400" dirty="0"/>
              </a:p>
              <a:p>
                <a:pPr>
                  <a:lnSpc>
                    <a:spcPct val="120000"/>
                  </a:lnSpc>
                </a:pPr>
                <a:endParaRPr lang="zh-CN" altLang="en-US" sz="2400" dirty="0"/>
              </a:p>
            </p:txBody>
          </p:sp>
        </mc:Choice>
        <mc:Fallback xmlns="">
          <p:sp>
            <p:nvSpPr>
              <p:cNvPr id="5" name="内容占位符 4">
                <a:extLst>
                  <a:ext uri="{FF2B5EF4-FFF2-40B4-BE49-F238E27FC236}">
                    <a16:creationId xmlns:a16="http://schemas.microsoft.com/office/drawing/2014/main" id="{90961ED6-686E-B748-C9C0-9B3B217999DC}"/>
                  </a:ext>
                </a:extLst>
              </p:cNvPr>
              <p:cNvSpPr>
                <a:spLocks noGrp="1" noRot="1" noChangeAspect="1" noMove="1" noResize="1" noEditPoints="1" noAdjustHandles="1" noChangeArrowheads="1" noChangeShapeType="1" noTextEdit="1"/>
              </p:cNvSpPr>
              <p:nvPr>
                <p:ph idx="11"/>
              </p:nvPr>
            </p:nvSpPr>
            <p:spPr>
              <a:blipFill>
                <a:blip r:embed="rId2"/>
                <a:stretch>
                  <a:fillRect l="-883" t="-24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2436847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D08729-7FE7-6C84-2747-BDC8B0D4F014}"/>
              </a:ext>
            </a:extLst>
          </p:cNvPr>
          <p:cNvSpPr>
            <a:spLocks noGrp="1"/>
          </p:cNvSpPr>
          <p:nvPr>
            <p:ph type="title"/>
          </p:nvPr>
        </p:nvSpPr>
        <p:spPr/>
        <p:txBody>
          <a:bodyPr/>
          <a:lstStyle/>
          <a:p>
            <a:r>
              <a:rPr lang="en-US" altLang="zh-CN" dirty="0"/>
              <a:t>10.3.1 </a:t>
            </a:r>
            <a:r>
              <a:rPr lang="zh-CN" altLang="en-US" dirty="0"/>
              <a:t>简单选择排序</a:t>
            </a:r>
          </a:p>
        </p:txBody>
      </p:sp>
      <p:sp>
        <p:nvSpPr>
          <p:cNvPr id="3" name="副标题 2">
            <a:extLst>
              <a:ext uri="{FF2B5EF4-FFF2-40B4-BE49-F238E27FC236}">
                <a16:creationId xmlns:a16="http://schemas.microsoft.com/office/drawing/2014/main" id="{714465A5-6ED6-6076-F559-5CA567FFB480}"/>
              </a:ext>
            </a:extLst>
          </p:cNvPr>
          <p:cNvSpPr>
            <a:spLocks noGrp="1"/>
          </p:cNvSpPr>
          <p:nvPr>
            <p:ph type="subTitle" idx="1"/>
          </p:nvPr>
        </p:nvSpPr>
        <p:spPr/>
        <p:txBody>
          <a:bodyPr/>
          <a:lstStyle/>
          <a:p>
            <a:r>
              <a:rPr lang="en-US" altLang="zh-CN" dirty="0"/>
              <a:t>10.3.1 </a:t>
            </a:r>
            <a:r>
              <a:rPr lang="zh-CN" altLang="en-US" dirty="0"/>
              <a:t>简单选择排序</a:t>
            </a:r>
          </a:p>
        </p:txBody>
      </p:sp>
      <p:sp>
        <p:nvSpPr>
          <p:cNvPr id="4" name="文本占位符 3">
            <a:extLst>
              <a:ext uri="{FF2B5EF4-FFF2-40B4-BE49-F238E27FC236}">
                <a16:creationId xmlns:a16="http://schemas.microsoft.com/office/drawing/2014/main" id="{6E1FC02A-5813-F087-3A57-ADC3FE3E2E01}"/>
              </a:ext>
            </a:extLst>
          </p:cNvPr>
          <p:cNvSpPr>
            <a:spLocks noGrp="1"/>
          </p:cNvSpPr>
          <p:nvPr>
            <p:ph type="body" idx="10"/>
          </p:nvPr>
        </p:nvSpPr>
        <p:spPr/>
        <p:txBody>
          <a:bodyPr/>
          <a:lstStyle/>
          <a:p>
            <a:endParaRPr lang="zh-CN" altLang="en-US"/>
          </a:p>
        </p:txBody>
      </p:sp>
      <p:sp>
        <p:nvSpPr>
          <p:cNvPr id="5" name="内容占位符 4">
            <a:extLst>
              <a:ext uri="{FF2B5EF4-FFF2-40B4-BE49-F238E27FC236}">
                <a16:creationId xmlns:a16="http://schemas.microsoft.com/office/drawing/2014/main" id="{90961ED6-686E-B748-C9C0-9B3B217999DC}"/>
              </a:ext>
            </a:extLst>
          </p:cNvPr>
          <p:cNvSpPr>
            <a:spLocks noGrp="1"/>
          </p:cNvSpPr>
          <p:nvPr>
            <p:ph idx="11"/>
          </p:nvPr>
        </p:nvSpPr>
        <p:spPr/>
        <p:txBody>
          <a:bodyPr>
            <a:normAutofit/>
          </a:bodyPr>
          <a:lstStyle/>
          <a:p>
            <a:pPr>
              <a:lnSpc>
                <a:spcPct val="120000"/>
              </a:lnSpc>
            </a:pPr>
            <a:r>
              <a:rPr lang="zh-CN" altLang="zh-CN" dirty="0"/>
              <a:t>简单选择排序在从待排序序列中选出键值最小的项时，所用的策略是简单的逐个枚举法。</a:t>
            </a:r>
            <a:endParaRPr lang="zh-CN" altLang="en-US" sz="2400" dirty="0"/>
          </a:p>
        </p:txBody>
      </p:sp>
      <p:pic>
        <p:nvPicPr>
          <p:cNvPr id="6" name="图片 5">
            <a:extLst>
              <a:ext uri="{FF2B5EF4-FFF2-40B4-BE49-F238E27FC236}">
                <a16:creationId xmlns:a16="http://schemas.microsoft.com/office/drawing/2014/main" id="{B6196047-E6ED-4A79-B9E8-3A3C4E780BD2}"/>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4046234" y="1980864"/>
            <a:ext cx="4099532" cy="4032764"/>
          </a:xfrm>
          <a:prstGeom prst="rect">
            <a:avLst/>
          </a:prstGeom>
          <a:noFill/>
          <a:ln>
            <a:noFill/>
          </a:ln>
        </p:spPr>
      </p:pic>
      <p:sp>
        <p:nvSpPr>
          <p:cNvPr id="7" name="文本框 6">
            <a:extLst>
              <a:ext uri="{FF2B5EF4-FFF2-40B4-BE49-F238E27FC236}">
                <a16:creationId xmlns:a16="http://schemas.microsoft.com/office/drawing/2014/main" id="{847C4717-7631-4114-9823-CDAB4DA914B0}"/>
              </a:ext>
            </a:extLst>
          </p:cNvPr>
          <p:cNvSpPr txBox="1"/>
          <p:nvPr/>
        </p:nvSpPr>
        <p:spPr>
          <a:xfrm>
            <a:off x="5044440" y="6013628"/>
            <a:ext cx="2103120" cy="369332"/>
          </a:xfrm>
          <a:prstGeom prst="rect">
            <a:avLst/>
          </a:prstGeom>
          <a:noFill/>
        </p:spPr>
        <p:txBody>
          <a:bodyPr wrap="square" rtlCol="0">
            <a:spAutoFit/>
          </a:bodyPr>
          <a:lstStyle/>
          <a:p>
            <a:r>
              <a:rPr lang="zh-CN" altLang="en-US" b="1" dirty="0"/>
              <a:t>简单选择排序过程</a:t>
            </a:r>
          </a:p>
        </p:txBody>
      </p:sp>
    </p:spTree>
    <p:extLst>
      <p:ext uri="{BB962C8B-B14F-4D97-AF65-F5344CB8AC3E}">
        <p14:creationId xmlns:p14="http://schemas.microsoft.com/office/powerpoint/2010/main" val="14665541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D08729-7FE7-6C84-2747-BDC8B0D4F014}"/>
              </a:ext>
            </a:extLst>
          </p:cNvPr>
          <p:cNvSpPr>
            <a:spLocks noGrp="1"/>
          </p:cNvSpPr>
          <p:nvPr>
            <p:ph type="title"/>
          </p:nvPr>
        </p:nvSpPr>
        <p:spPr/>
        <p:txBody>
          <a:bodyPr/>
          <a:lstStyle/>
          <a:p>
            <a:r>
              <a:rPr lang="zh-CN" altLang="en-US" dirty="0"/>
              <a:t>简单选择排序伪代码</a:t>
            </a:r>
          </a:p>
        </p:txBody>
      </p:sp>
      <p:sp>
        <p:nvSpPr>
          <p:cNvPr id="3" name="副标题 2">
            <a:extLst>
              <a:ext uri="{FF2B5EF4-FFF2-40B4-BE49-F238E27FC236}">
                <a16:creationId xmlns:a16="http://schemas.microsoft.com/office/drawing/2014/main" id="{714465A5-6ED6-6076-F559-5CA567FFB480}"/>
              </a:ext>
            </a:extLst>
          </p:cNvPr>
          <p:cNvSpPr>
            <a:spLocks noGrp="1"/>
          </p:cNvSpPr>
          <p:nvPr>
            <p:ph type="subTitle" idx="1"/>
          </p:nvPr>
        </p:nvSpPr>
        <p:spPr/>
        <p:txBody>
          <a:bodyPr/>
          <a:lstStyle/>
          <a:p>
            <a:r>
              <a:rPr lang="en-US" altLang="zh-CN" dirty="0"/>
              <a:t>10.3.1 </a:t>
            </a:r>
            <a:r>
              <a:rPr lang="zh-CN" altLang="en-US" dirty="0"/>
              <a:t>简单选择排序</a:t>
            </a:r>
          </a:p>
        </p:txBody>
      </p:sp>
      <p:sp>
        <p:nvSpPr>
          <p:cNvPr id="4" name="文本占位符 3">
            <a:extLst>
              <a:ext uri="{FF2B5EF4-FFF2-40B4-BE49-F238E27FC236}">
                <a16:creationId xmlns:a16="http://schemas.microsoft.com/office/drawing/2014/main" id="{6E1FC02A-5813-F087-3A57-ADC3FE3E2E01}"/>
              </a:ext>
            </a:extLst>
          </p:cNvPr>
          <p:cNvSpPr>
            <a:spLocks noGrp="1"/>
          </p:cNvSpPr>
          <p:nvPr>
            <p:ph type="body" idx="10"/>
          </p:nvPr>
        </p:nvSpPr>
        <p:spPr/>
        <p:txBody>
          <a:bodyPr/>
          <a:lstStyle/>
          <a:p>
            <a:endParaRPr lang="zh-CN" altLang="en-US"/>
          </a:p>
        </p:txBody>
      </p:sp>
      <mc:AlternateContent xmlns:mc="http://schemas.openxmlformats.org/markup-compatibility/2006" xmlns:a14="http://schemas.microsoft.com/office/drawing/2010/main">
        <mc:Choice Requires="a14">
          <p:sp>
            <p:nvSpPr>
              <p:cNvPr id="5" name="内容占位符 4">
                <a:extLst>
                  <a:ext uri="{FF2B5EF4-FFF2-40B4-BE49-F238E27FC236}">
                    <a16:creationId xmlns:a16="http://schemas.microsoft.com/office/drawing/2014/main" id="{90961ED6-686E-B748-C9C0-9B3B217999DC}"/>
                  </a:ext>
                </a:extLst>
              </p:cNvPr>
              <p:cNvSpPr>
                <a:spLocks noGrp="1"/>
              </p:cNvSpPr>
              <p:nvPr>
                <p:ph idx="11"/>
              </p:nvPr>
            </p:nvSpPr>
            <p:spPr/>
            <p:txBody>
              <a:bodyPr>
                <a:normAutofit/>
              </a:bodyPr>
              <a:lstStyle/>
              <a:p>
                <a:r>
                  <a:rPr lang="zh-CN" altLang="en-US" b="1" dirty="0"/>
                  <a:t>算法</a:t>
                </a:r>
                <a:r>
                  <a:rPr lang="en-US" altLang="zh-CN" b="1" dirty="0"/>
                  <a:t>10-3</a:t>
                </a:r>
                <a:r>
                  <a:rPr lang="en-US" altLang="zh-CN" dirty="0"/>
                  <a:t> </a:t>
                </a:r>
                <a:r>
                  <a:rPr lang="zh-CN" altLang="en-US" dirty="0"/>
                  <a:t>简单选择</a:t>
                </a:r>
                <a14:m>
                  <m:oMath xmlns:m="http://schemas.openxmlformats.org/officeDocument/2006/math">
                    <m:r>
                      <a:rPr lang="zh-CN" altLang="en-US" i="1" dirty="0" smtClean="0">
                        <a:latin typeface="Cambria Math" panose="02040503050406030204" pitchFamily="18" charset="0"/>
                      </a:rPr>
                      <m:t>排序</m:t>
                    </m:r>
                    <m:r>
                      <a:rPr lang="zh-CN" altLang="en-US" i="1" dirty="0" smtClean="0">
                        <a:latin typeface="Cambria Math" panose="02040503050406030204" pitchFamily="18" charset="0"/>
                      </a:rPr>
                      <m:t> </m:t>
                    </m:r>
                    <m:r>
                      <a:rPr lang="en-US" altLang="zh-CN" i="1" dirty="0" err="1">
                        <a:latin typeface="Cambria Math" panose="02040503050406030204" pitchFamily="18" charset="0"/>
                      </a:rPr>
                      <m:t>𝑆𝑒𝑙𝑒𝑐𝑡𝑖𝑜𝑛𝑆𝑜𝑟𝑡</m:t>
                    </m:r>
                    <m:r>
                      <a:rPr lang="en-US" altLang="zh-CN" i="1" dirty="0">
                        <a:latin typeface="Cambria Math" panose="02040503050406030204" pitchFamily="18" charset="0"/>
                      </a:rPr>
                      <m:t>(</m:t>
                    </m:r>
                    <m:r>
                      <a:rPr lang="en-US" altLang="zh-CN" i="1" dirty="0" err="1">
                        <a:latin typeface="Cambria Math" panose="02040503050406030204" pitchFamily="18" charset="0"/>
                      </a:rPr>
                      <m:t>𝑎</m:t>
                    </m:r>
                    <m:r>
                      <a:rPr lang="en-US" altLang="zh-CN" i="1" dirty="0" err="1">
                        <a:latin typeface="Cambria Math" panose="02040503050406030204" pitchFamily="18" charset="0"/>
                      </a:rPr>
                      <m:t>,</m:t>
                    </m:r>
                    <m:r>
                      <a:rPr lang="en-US" altLang="zh-CN" i="1" dirty="0" err="1">
                        <a:latin typeface="Cambria Math" panose="02040503050406030204" pitchFamily="18" charset="0"/>
                      </a:rPr>
                      <m:t>𝑙</m:t>
                    </m:r>
                    <m:r>
                      <a:rPr lang="en-US" altLang="zh-CN" i="1" dirty="0" err="1">
                        <a:latin typeface="Cambria Math" panose="02040503050406030204" pitchFamily="18" charset="0"/>
                      </a:rPr>
                      <m:t>,</m:t>
                    </m:r>
                    <m:r>
                      <a:rPr lang="en-US" altLang="zh-CN" i="1" dirty="0" err="1">
                        <a:latin typeface="Cambria Math" panose="02040503050406030204" pitchFamily="18" charset="0"/>
                      </a:rPr>
                      <m:t>𝑟</m:t>
                    </m:r>
                    <m:r>
                      <a:rPr lang="en-US" altLang="zh-CN" i="1" dirty="0" smtClean="0">
                        <a:latin typeface="Cambria Math" panose="02040503050406030204" pitchFamily="18" charset="0"/>
                      </a:rPr>
                      <m:t>)</m:t>
                    </m:r>
                  </m:oMath>
                </a14:m>
                <a:endParaRPr lang="en-US" altLang="zh-CN" dirty="0"/>
              </a:p>
              <a:p>
                <a:r>
                  <a:rPr lang="zh-CN" altLang="en-US" dirty="0"/>
                  <a:t>输入：序列</a:t>
                </a:r>
                <a14:m>
                  <m:oMath xmlns:m="http://schemas.openxmlformats.org/officeDocument/2006/math">
                    <m:r>
                      <a:rPr lang="en-US" altLang="zh-CN" i="1" dirty="0" smtClean="0">
                        <a:latin typeface="Cambria Math" panose="02040503050406030204" pitchFamily="18" charset="0"/>
                      </a:rPr>
                      <m:t>𝑎</m:t>
                    </m:r>
                  </m:oMath>
                </a14:m>
                <a:r>
                  <a:rPr lang="zh-CN" altLang="en-US" dirty="0"/>
                  <a:t>，左端点下标</a:t>
                </a:r>
                <a14:m>
                  <m:oMath xmlns:m="http://schemas.openxmlformats.org/officeDocument/2006/math">
                    <m:r>
                      <a:rPr lang="en-US" altLang="zh-CN" i="1" dirty="0" smtClean="0">
                        <a:latin typeface="Cambria Math" panose="02040503050406030204" pitchFamily="18" charset="0"/>
                      </a:rPr>
                      <m:t>𝑙</m:t>
                    </m:r>
                  </m:oMath>
                </a14:m>
                <a:r>
                  <a:rPr lang="zh-CN" altLang="en-US" dirty="0"/>
                  <a:t>，右端点下标</a:t>
                </a:r>
                <a14:m>
                  <m:oMath xmlns:m="http://schemas.openxmlformats.org/officeDocument/2006/math">
                    <m:r>
                      <a:rPr lang="en-US" altLang="zh-CN" i="1" dirty="0" smtClean="0">
                        <a:latin typeface="Cambria Math" panose="02040503050406030204" pitchFamily="18" charset="0"/>
                      </a:rPr>
                      <m:t>𝑟</m:t>
                    </m:r>
                  </m:oMath>
                </a14:m>
                <a:endParaRPr lang="en-US" altLang="zh-CN" dirty="0"/>
              </a:p>
              <a:p>
                <a:r>
                  <a:rPr lang="zh-CN" altLang="en-US" dirty="0"/>
                  <a:t>输出：调整</a:t>
                </a:r>
                <a14:m>
                  <m:oMath xmlns:m="http://schemas.openxmlformats.org/officeDocument/2006/math">
                    <m:sSub>
                      <m:sSubPr>
                        <m:ctrlPr>
                          <a:rPr lang="en-US" altLang="zh-CN" i="1" dirty="0" smtClean="0">
                            <a:latin typeface="Cambria Math" panose="02040503050406030204" pitchFamily="18" charset="0"/>
                          </a:rPr>
                        </m:ctrlPr>
                      </m:sSubPr>
                      <m:e>
                        <m:r>
                          <a:rPr lang="en-US" altLang="zh-CN" i="1" dirty="0" smtClean="0">
                            <a:latin typeface="Cambria Math" panose="02040503050406030204" pitchFamily="18" charset="0"/>
                          </a:rPr>
                          <m:t>𝑎</m:t>
                        </m:r>
                      </m:e>
                      <m:sub>
                        <m:r>
                          <a:rPr lang="en-US" altLang="zh-CN" i="1" dirty="0" smtClean="0">
                            <a:latin typeface="Cambria Math" panose="02040503050406030204" pitchFamily="18" charset="0"/>
                          </a:rPr>
                          <m:t>𝑙</m:t>
                        </m:r>
                      </m:sub>
                    </m:sSub>
                    <m:r>
                      <a:rPr lang="en-US" altLang="zh-CN" i="1" dirty="0" smtClean="0">
                        <a:latin typeface="Cambria Math" panose="02040503050406030204" pitchFamily="18" charset="0"/>
                      </a:rPr>
                      <m:t>,</m:t>
                    </m:r>
                    <m:sSub>
                      <m:sSubPr>
                        <m:ctrlPr>
                          <a:rPr lang="en-US" altLang="zh-CN" i="1" dirty="0">
                            <a:latin typeface="Cambria Math" panose="02040503050406030204" pitchFamily="18" charset="0"/>
                          </a:rPr>
                        </m:ctrlPr>
                      </m:sSubPr>
                      <m:e>
                        <m:r>
                          <a:rPr lang="en-US" altLang="zh-CN" i="1" dirty="0" smtClean="0">
                            <a:latin typeface="Cambria Math" panose="02040503050406030204" pitchFamily="18" charset="0"/>
                          </a:rPr>
                          <m:t>𝑎</m:t>
                        </m:r>
                      </m:e>
                      <m:sub>
                        <m:r>
                          <a:rPr lang="en-US" altLang="zh-CN" i="1" dirty="0">
                            <a:latin typeface="Cambria Math" panose="02040503050406030204" pitchFamily="18" charset="0"/>
                          </a:rPr>
                          <m:t>𝑙</m:t>
                        </m:r>
                        <m:r>
                          <a:rPr lang="en-US" altLang="zh-CN" i="1" dirty="0">
                            <a:latin typeface="Cambria Math" panose="02040503050406030204" pitchFamily="18" charset="0"/>
                          </a:rPr>
                          <m:t>+1</m:t>
                        </m:r>
                      </m:sub>
                    </m:sSub>
                    <m:r>
                      <a:rPr lang="en-US" altLang="zh-CN" i="1" dirty="0">
                        <a:latin typeface="Cambria Math" panose="02040503050406030204" pitchFamily="18" charset="0"/>
                      </a:rPr>
                      <m:t>,…,</m:t>
                    </m:r>
                    <m:sSub>
                      <m:sSubPr>
                        <m:ctrlPr>
                          <a:rPr lang="en-US" altLang="zh-CN" i="1" dirty="0" err="1">
                            <a:latin typeface="Cambria Math" panose="02040503050406030204" pitchFamily="18" charset="0"/>
                          </a:rPr>
                        </m:ctrlPr>
                      </m:sSubPr>
                      <m:e>
                        <m:r>
                          <a:rPr lang="en-US" altLang="zh-CN" i="1" dirty="0" err="1">
                            <a:latin typeface="Cambria Math" panose="02040503050406030204" pitchFamily="18" charset="0"/>
                          </a:rPr>
                          <m:t>𝑎</m:t>
                        </m:r>
                      </m:e>
                      <m:sub>
                        <m:r>
                          <a:rPr lang="en-US" altLang="zh-CN" i="1" dirty="0" err="1">
                            <a:latin typeface="Cambria Math" panose="02040503050406030204" pitchFamily="18" charset="0"/>
                          </a:rPr>
                          <m:t>𝑟</m:t>
                        </m:r>
                      </m:sub>
                    </m:sSub>
                  </m:oMath>
                </a14:m>
                <a:r>
                  <a:rPr lang="zh-CN" altLang="en-US" dirty="0"/>
                  <a:t>元素顺序，使元素按照非递减顺序排列</a:t>
                </a:r>
              </a:p>
              <a:p>
                <a:endParaRPr lang="en-US" altLang="zh-CN" dirty="0"/>
              </a:p>
            </p:txBody>
          </p:sp>
        </mc:Choice>
        <mc:Fallback xmlns="">
          <p:sp>
            <p:nvSpPr>
              <p:cNvPr id="5" name="内容占位符 4">
                <a:extLst>
                  <a:ext uri="{FF2B5EF4-FFF2-40B4-BE49-F238E27FC236}">
                    <a16:creationId xmlns:a16="http://schemas.microsoft.com/office/drawing/2014/main" id="{90961ED6-686E-B748-C9C0-9B3B217999DC}"/>
                  </a:ext>
                </a:extLst>
              </p:cNvPr>
              <p:cNvSpPr>
                <a:spLocks noGrp="1" noRot="1" noChangeAspect="1" noMove="1" noResize="1" noEditPoints="1" noAdjustHandles="1" noChangeArrowheads="1" noChangeShapeType="1" noTextEdit="1"/>
              </p:cNvSpPr>
              <p:nvPr>
                <p:ph idx="11"/>
              </p:nvPr>
            </p:nvSpPr>
            <p:spPr>
              <a:blipFill>
                <a:blip r:embed="rId2"/>
                <a:stretch>
                  <a:fillRect l="-607" t="-108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graphicFrame>
            <p:nvGraphicFramePr>
              <p:cNvPr id="7" name="表格 6">
                <a:extLst>
                  <a:ext uri="{FF2B5EF4-FFF2-40B4-BE49-F238E27FC236}">
                    <a16:creationId xmlns:a16="http://schemas.microsoft.com/office/drawing/2014/main" id="{07CC9C2C-E7CF-4867-AB60-1C0CC7C9D6D5}"/>
                  </a:ext>
                </a:extLst>
              </p:cNvPr>
              <p:cNvGraphicFramePr>
                <a:graphicFrameLocks noGrp="1"/>
              </p:cNvGraphicFramePr>
              <p:nvPr>
                <p:extLst>
                  <p:ext uri="{D42A27DB-BD31-4B8C-83A1-F6EECF244321}">
                    <p14:modId xmlns:p14="http://schemas.microsoft.com/office/powerpoint/2010/main" val="3813703841"/>
                  </p:ext>
                </p:extLst>
              </p:nvPr>
            </p:nvGraphicFramePr>
            <p:xfrm>
              <a:off x="584224" y="2491032"/>
              <a:ext cx="8294305" cy="4274025"/>
            </p:xfrm>
            <a:graphic>
              <a:graphicData uri="http://schemas.openxmlformats.org/drawingml/2006/table">
                <a:tbl>
                  <a:tblPr firstRow="1" firstCol="1" bandRow="1"/>
                  <a:tblGrid>
                    <a:gridCol w="672072">
                      <a:extLst>
                        <a:ext uri="{9D8B030D-6E8A-4147-A177-3AD203B41FA5}">
                          <a16:colId xmlns:a16="http://schemas.microsoft.com/office/drawing/2014/main" val="1756662735"/>
                        </a:ext>
                      </a:extLst>
                    </a:gridCol>
                    <a:gridCol w="7622233">
                      <a:extLst>
                        <a:ext uri="{9D8B030D-6E8A-4147-A177-3AD203B41FA5}">
                          <a16:colId xmlns:a16="http://schemas.microsoft.com/office/drawing/2014/main" val="1151214975"/>
                        </a:ext>
                      </a:extLst>
                    </a:gridCol>
                  </a:tblGrid>
                  <a:tr h="309818">
                    <a:tc>
                      <a:txBody>
                        <a:bodyPr/>
                        <a:lstStyle/>
                        <a:p>
                          <a:pPr marL="0" indent="0" algn="just" defTabSz="914400" rtl="0" eaLnBrk="1" latinLnBrk="0" hangingPunct="1">
                            <a:lnSpc>
                              <a:spcPct val="150000"/>
                            </a:lnSpc>
                            <a:spcAft>
                              <a:spcPts val="0"/>
                            </a:spcAft>
                          </a:pPr>
                          <a:r>
                            <a:rPr lang="en-US" sz="1600" b="1" kern="100" dirty="0">
                              <a:solidFill>
                                <a:sysClr val="windowText" lastClr="000000"/>
                              </a:solidFill>
                              <a:effectLst/>
                              <a:latin typeface="微软雅黑" panose="020B0503020204020204" pitchFamily="34" charset="-122"/>
                              <a:ea typeface="微软雅黑" panose="020B0503020204020204" pitchFamily="34" charset="-122"/>
                              <a:cs typeface="+mn-cs"/>
                            </a:rPr>
                            <a:t>1</a:t>
                          </a:r>
                          <a:endParaRPr lang="zh-CN" altLang="en-US" sz="1600" b="1" kern="100" dirty="0">
                            <a:solidFill>
                              <a:sysClr val="windowText" lastClr="000000"/>
                            </a:solidFill>
                            <a:effectLst/>
                            <a:latin typeface="微软雅黑" panose="020B0503020204020204" pitchFamily="34" charset="-122"/>
                            <a:ea typeface="微软雅黑" panose="020B0503020204020204" pitchFamily="34" charset="-122"/>
                            <a:cs typeface="+mn-cs"/>
                          </a:endParaRPr>
                        </a:p>
                      </a:txBody>
                      <a:tcPr marL="68580" marR="68580" marT="0" marB="0">
                        <a:lnL>
                          <a:noFill/>
                        </a:lnL>
                        <a:lnR>
                          <a:noFill/>
                        </a:lnR>
                        <a:lnT>
                          <a:noFill/>
                        </a:lnT>
                        <a:lnB>
                          <a:noFill/>
                        </a:lnB>
                      </a:tcPr>
                    </a:tc>
                    <a:tc>
                      <a:txBody>
                        <a:bodyPr/>
                        <a:lstStyle/>
                        <a:p>
                          <a:pPr marL="0" indent="127000" algn="just" defTabSz="914400" rtl="0" eaLnBrk="1" latinLnBrk="0" hangingPunct="1">
                            <a:lnSpc>
                              <a:spcPct val="150000"/>
                            </a:lnSpc>
                            <a:spcAft>
                              <a:spcPts val="0"/>
                            </a:spcAft>
                          </a:pPr>
                          <a14:m>
                            <m:oMath xmlns:m="http://schemas.openxmlformats.org/officeDocument/2006/math">
                              <m:r>
                                <a:rPr lang="en-US" sz="1600" b="1" kern="100">
                                  <a:solidFill>
                                    <a:sysClr val="windowText" lastClr="000000"/>
                                  </a:solidFill>
                                  <a:effectLst/>
                                  <a:latin typeface="Cambria Math" panose="02040503050406030204" pitchFamily="18" charset="0"/>
                                  <a:ea typeface="+mn-ea"/>
                                  <a:cs typeface="+mn-cs"/>
                                </a:rPr>
                                <m:t>𝐟𝐨𝐫</m:t>
                              </m:r>
                              <m:r>
                                <a:rPr lang="en-US" sz="1600" b="1" kern="100">
                                  <a:solidFill>
                                    <a:sysClr val="windowText" lastClr="000000"/>
                                  </a:solidFill>
                                  <a:effectLst/>
                                  <a:latin typeface="Cambria Math" panose="02040503050406030204" pitchFamily="18" charset="0"/>
                                  <a:ea typeface="+mn-ea"/>
                                  <a:cs typeface="+mn-cs"/>
                                </a:rPr>
                                <m:t> </m:t>
                              </m:r>
                              <m:r>
                                <a:rPr lang="en-US" sz="1600" b="1" kern="100">
                                  <a:solidFill>
                                    <a:sysClr val="windowText" lastClr="000000"/>
                                  </a:solidFill>
                                  <a:effectLst/>
                                  <a:latin typeface="Cambria Math" panose="02040503050406030204" pitchFamily="18" charset="0"/>
                                  <a:ea typeface="+mn-ea"/>
                                  <a:cs typeface="+mn-cs"/>
                                </a:rPr>
                                <m:t>𝑖</m:t>
                              </m:r>
                              <m:r>
                                <a:rPr lang="zh-CN" sz="1600" b="1" kern="100">
                                  <a:solidFill>
                                    <a:sysClr val="windowText" lastClr="000000"/>
                                  </a:solidFill>
                                  <a:effectLst/>
                                  <a:latin typeface="Cambria Math" panose="02040503050406030204" pitchFamily="18" charset="0"/>
                                  <a:ea typeface="+mn-ea"/>
                                  <a:cs typeface="+mn-cs"/>
                                </a:rPr>
                                <m:t>←</m:t>
                              </m:r>
                              <m:r>
                                <a:rPr lang="en-US" sz="1600" b="1" kern="100">
                                  <a:solidFill>
                                    <a:sysClr val="windowText" lastClr="000000"/>
                                  </a:solidFill>
                                  <a:effectLst/>
                                  <a:latin typeface="Cambria Math" panose="02040503050406030204" pitchFamily="18" charset="0"/>
                                  <a:ea typeface="+mn-ea"/>
                                  <a:cs typeface="+mn-cs"/>
                                </a:rPr>
                                <m:t>𝑙</m:t>
                              </m:r>
                              <m:r>
                                <a:rPr lang="en-US" sz="1600" b="1" kern="100">
                                  <a:solidFill>
                                    <a:sysClr val="windowText" lastClr="000000"/>
                                  </a:solidFill>
                                  <a:effectLst/>
                                  <a:latin typeface="Cambria Math" panose="02040503050406030204" pitchFamily="18" charset="0"/>
                                  <a:ea typeface="+mn-ea"/>
                                  <a:cs typeface="+mn-cs"/>
                                </a:rPr>
                                <m:t> </m:t>
                              </m:r>
                              <m:r>
                                <m:rPr>
                                  <m:sty m:val="p"/>
                                </m:rPr>
                                <a:rPr lang="en-US" sz="1600" b="1" kern="100">
                                  <a:solidFill>
                                    <a:sysClr val="windowText" lastClr="000000"/>
                                  </a:solidFill>
                                  <a:effectLst/>
                                  <a:latin typeface="Cambria Math" panose="02040503050406030204" pitchFamily="18" charset="0"/>
                                  <a:ea typeface="+mn-ea"/>
                                  <a:cs typeface="+mn-cs"/>
                                </a:rPr>
                                <m:t>to</m:t>
                              </m:r>
                              <m:r>
                                <a:rPr lang="en-US" sz="1600" b="1" kern="100">
                                  <a:solidFill>
                                    <a:sysClr val="windowText" lastClr="000000"/>
                                  </a:solidFill>
                                  <a:effectLst/>
                                  <a:latin typeface="Cambria Math" panose="02040503050406030204" pitchFamily="18" charset="0"/>
                                  <a:ea typeface="+mn-ea"/>
                                  <a:cs typeface="+mn-cs"/>
                                </a:rPr>
                                <m:t> </m:t>
                              </m:r>
                              <m:r>
                                <a:rPr lang="en-US" sz="1600" b="1" kern="100">
                                  <a:solidFill>
                                    <a:sysClr val="windowText" lastClr="000000"/>
                                  </a:solidFill>
                                  <a:effectLst/>
                                  <a:latin typeface="Cambria Math" panose="02040503050406030204" pitchFamily="18" charset="0"/>
                                  <a:ea typeface="+mn-ea"/>
                                  <a:cs typeface="+mn-cs"/>
                                </a:rPr>
                                <m:t>𝑟</m:t>
                              </m:r>
                              <m:r>
                                <a:rPr lang="zh-CN" altLang="en-US" sz="1600" b="1" kern="100">
                                  <a:solidFill>
                                    <a:sysClr val="windowText" lastClr="000000"/>
                                  </a:solidFill>
                                  <a:effectLst/>
                                  <a:latin typeface="Cambria Math" panose="02040503050406030204" pitchFamily="18" charset="0"/>
                                  <a:ea typeface="+mn-ea"/>
                                  <a:cs typeface="+mn-cs"/>
                                </a:rPr>
                                <m:t>−</m:t>
                              </m:r>
                              <m:r>
                                <a:rPr lang="en-US" sz="1600" b="1" kern="100">
                                  <a:solidFill>
                                    <a:sysClr val="windowText" lastClr="000000"/>
                                  </a:solidFill>
                                  <a:effectLst/>
                                  <a:latin typeface="Cambria Math" panose="02040503050406030204" pitchFamily="18" charset="0"/>
                                  <a:ea typeface="+mn-ea"/>
                                  <a:cs typeface="+mn-cs"/>
                                </a:rPr>
                                <m:t>1 </m:t>
                              </m:r>
                              <m:r>
                                <a:rPr lang="en-US" sz="1600" b="1" kern="100">
                                  <a:solidFill>
                                    <a:sysClr val="windowText" lastClr="000000"/>
                                  </a:solidFill>
                                  <a:effectLst/>
                                  <a:latin typeface="Cambria Math" panose="02040503050406030204" pitchFamily="18" charset="0"/>
                                  <a:ea typeface="+mn-ea"/>
                                  <a:cs typeface="+mn-cs"/>
                                </a:rPr>
                                <m:t>𝐝𝐨</m:t>
                              </m:r>
                            </m:oMath>
                          </a14:m>
                          <a:r>
                            <a:rPr lang="en-US" sz="1600" b="1" kern="100" dirty="0">
                              <a:solidFill>
                                <a:sysClr val="windowText" lastClr="000000"/>
                              </a:solidFill>
                              <a:effectLst/>
                              <a:latin typeface="Cambria Math" panose="02040503050406030204" pitchFamily="18" charset="0"/>
                              <a:ea typeface="+mn-ea"/>
                              <a:cs typeface="+mn-cs"/>
                            </a:rPr>
                            <a:t> //</a:t>
                          </a:r>
                          <a:r>
                            <a:rPr lang="zh-CN" sz="1600" b="1" kern="100" dirty="0">
                              <a:solidFill>
                                <a:sysClr val="windowText" lastClr="000000"/>
                              </a:solidFill>
                              <a:effectLst/>
                              <a:latin typeface="Cambria Math" panose="02040503050406030204" pitchFamily="18" charset="0"/>
                              <a:ea typeface="+mn-ea"/>
                              <a:cs typeface="+mn-cs"/>
                            </a:rPr>
                            <a:t>依次从剩余未排序序列中选取一个最小的记录</a:t>
                          </a:r>
                        </a:p>
                      </a:txBody>
                      <a:tcPr marL="68580" marR="68580" marT="0" marB="0">
                        <a:lnL>
                          <a:noFill/>
                        </a:lnL>
                        <a:lnR>
                          <a:noFill/>
                        </a:lnR>
                        <a:lnT>
                          <a:noFill/>
                        </a:lnT>
                        <a:lnB>
                          <a:noFill/>
                        </a:lnB>
                      </a:tcPr>
                    </a:tc>
                    <a:extLst>
                      <a:ext uri="{0D108BD9-81ED-4DB2-BD59-A6C34878D82A}">
                        <a16:rowId xmlns:a16="http://schemas.microsoft.com/office/drawing/2014/main" val="3171147096"/>
                      </a:ext>
                    </a:extLst>
                  </a:tr>
                  <a:tr h="309818">
                    <a:tc>
                      <a:txBody>
                        <a:bodyPr/>
                        <a:lstStyle/>
                        <a:p>
                          <a:pPr marL="0" indent="0" algn="just" defTabSz="914400" rtl="0" eaLnBrk="1" latinLnBrk="0" hangingPunct="1">
                            <a:lnSpc>
                              <a:spcPct val="150000"/>
                            </a:lnSpc>
                            <a:spcAft>
                              <a:spcPts val="0"/>
                            </a:spcAft>
                          </a:pPr>
                          <a:r>
                            <a:rPr lang="en-US" sz="1600" b="1" kern="100" dirty="0">
                              <a:solidFill>
                                <a:sysClr val="windowText" lastClr="000000"/>
                              </a:solidFill>
                              <a:effectLst/>
                              <a:latin typeface="微软雅黑" panose="020B0503020204020204" pitchFamily="34" charset="-122"/>
                              <a:ea typeface="微软雅黑" panose="020B0503020204020204" pitchFamily="34" charset="-122"/>
                              <a:cs typeface="+mn-cs"/>
                            </a:rPr>
                            <a:t>2</a:t>
                          </a:r>
                          <a:endParaRPr lang="zh-CN" altLang="en-US" sz="1600" b="1" kern="100" dirty="0">
                            <a:solidFill>
                              <a:sysClr val="windowText" lastClr="000000"/>
                            </a:solidFill>
                            <a:effectLst/>
                            <a:latin typeface="微软雅黑" panose="020B0503020204020204" pitchFamily="34" charset="-122"/>
                            <a:ea typeface="微软雅黑" panose="020B0503020204020204" pitchFamily="34" charset="-122"/>
                            <a:cs typeface="+mn-cs"/>
                          </a:endParaRPr>
                        </a:p>
                      </a:txBody>
                      <a:tcPr marL="68580" marR="68580" marT="0" marB="0">
                        <a:lnL>
                          <a:noFill/>
                        </a:lnL>
                        <a:lnR>
                          <a:noFill/>
                        </a:lnR>
                        <a:lnT>
                          <a:noFill/>
                        </a:lnT>
                        <a:lnB>
                          <a:noFill/>
                        </a:lnB>
                      </a:tcPr>
                    </a:tc>
                    <a:tc>
                      <a:txBody>
                        <a:bodyPr/>
                        <a:lstStyle/>
                        <a:p>
                          <a:pPr marL="0" indent="127000" algn="just" defTabSz="914400" rtl="0" eaLnBrk="1" latinLnBrk="0" hangingPunct="1">
                            <a:lnSpc>
                              <a:spcPct val="150000"/>
                            </a:lnSpc>
                            <a:spcAft>
                              <a:spcPts val="0"/>
                            </a:spcAft>
                          </a:pPr>
                          <a14:m>
                            <m:oMath xmlns:m="http://schemas.openxmlformats.org/officeDocument/2006/math">
                              <m:r>
                                <a:rPr lang="en-US" sz="1600" b="1" kern="100">
                                  <a:solidFill>
                                    <a:sysClr val="windowText" lastClr="000000"/>
                                  </a:solidFill>
                                  <a:effectLst/>
                                  <a:latin typeface="Cambria Math" panose="02040503050406030204" pitchFamily="18" charset="0"/>
                                  <a:ea typeface="+mn-ea"/>
                                  <a:cs typeface="+mn-cs"/>
                                </a:rPr>
                                <m:t>|   </m:t>
                              </m:r>
                              <m:r>
                                <a:rPr lang="en-US" sz="1600" b="1" kern="100">
                                  <a:solidFill>
                                    <a:sysClr val="windowText" lastClr="000000"/>
                                  </a:solidFill>
                                  <a:effectLst/>
                                  <a:latin typeface="Cambria Math" panose="02040503050406030204" pitchFamily="18" charset="0"/>
                                  <a:ea typeface="+mn-ea"/>
                                  <a:cs typeface="+mn-cs"/>
                                </a:rPr>
                                <m:t>𝑚𝑖𝑛</m:t>
                              </m:r>
                              <m:r>
                                <a:rPr lang="zh-CN" sz="1600" b="1" kern="100">
                                  <a:solidFill>
                                    <a:sysClr val="windowText" lastClr="000000"/>
                                  </a:solidFill>
                                  <a:effectLst/>
                                  <a:latin typeface="Cambria Math" panose="02040503050406030204" pitchFamily="18" charset="0"/>
                                  <a:ea typeface="+mn-ea"/>
                                  <a:cs typeface="+mn-cs"/>
                                </a:rPr>
                                <m:t>←</m:t>
                              </m:r>
                              <m:r>
                                <a:rPr lang="en-US" sz="1600" b="1" kern="100">
                                  <a:solidFill>
                                    <a:sysClr val="windowText" lastClr="000000"/>
                                  </a:solidFill>
                                  <a:effectLst/>
                                  <a:latin typeface="Cambria Math" panose="02040503050406030204" pitchFamily="18" charset="0"/>
                                  <a:ea typeface="+mn-ea"/>
                                  <a:cs typeface="+mn-cs"/>
                                </a:rPr>
                                <m:t>𝑖</m:t>
                              </m:r>
                            </m:oMath>
                          </a14:m>
                          <a:r>
                            <a:rPr lang="en-US" sz="1600" b="1" kern="100" dirty="0">
                              <a:solidFill>
                                <a:sysClr val="windowText" lastClr="000000"/>
                              </a:solidFill>
                              <a:effectLst/>
                              <a:latin typeface="Cambria Math" panose="02040503050406030204" pitchFamily="18" charset="0"/>
                              <a:ea typeface="+mn-ea"/>
                              <a:cs typeface="+mn-cs"/>
                            </a:rPr>
                            <a:t> </a:t>
                          </a:r>
                          <a:endParaRPr lang="zh-CN" sz="1600" b="1" kern="100" dirty="0">
                            <a:solidFill>
                              <a:sysClr val="windowText" lastClr="000000"/>
                            </a:solidFill>
                            <a:effectLst/>
                            <a:latin typeface="Cambria Math" panose="02040503050406030204" pitchFamily="18" charset="0"/>
                            <a:ea typeface="+mn-ea"/>
                            <a:cs typeface="+mn-cs"/>
                          </a:endParaRPr>
                        </a:p>
                      </a:txBody>
                      <a:tcPr marL="68580" marR="68580" marT="0" marB="0">
                        <a:lnL>
                          <a:noFill/>
                        </a:lnL>
                        <a:lnR>
                          <a:noFill/>
                        </a:lnR>
                        <a:lnT>
                          <a:noFill/>
                        </a:lnT>
                        <a:lnB>
                          <a:noFill/>
                        </a:lnB>
                      </a:tcPr>
                    </a:tc>
                    <a:extLst>
                      <a:ext uri="{0D108BD9-81ED-4DB2-BD59-A6C34878D82A}">
                        <a16:rowId xmlns:a16="http://schemas.microsoft.com/office/drawing/2014/main" val="833813626"/>
                      </a:ext>
                    </a:extLst>
                  </a:tr>
                  <a:tr h="309818">
                    <a:tc>
                      <a:txBody>
                        <a:bodyPr/>
                        <a:lstStyle/>
                        <a:p>
                          <a:pPr marL="0" indent="0" algn="just" defTabSz="914400" rtl="0" eaLnBrk="1" latinLnBrk="0" hangingPunct="1">
                            <a:lnSpc>
                              <a:spcPct val="150000"/>
                            </a:lnSpc>
                            <a:spcAft>
                              <a:spcPts val="0"/>
                            </a:spcAft>
                          </a:pPr>
                          <a:r>
                            <a:rPr lang="en-US" sz="1600" b="1" kern="100" dirty="0">
                              <a:solidFill>
                                <a:sysClr val="windowText" lastClr="000000"/>
                              </a:solidFill>
                              <a:effectLst/>
                              <a:latin typeface="微软雅黑" panose="020B0503020204020204" pitchFamily="34" charset="-122"/>
                              <a:ea typeface="微软雅黑" panose="020B0503020204020204" pitchFamily="34" charset="-122"/>
                              <a:cs typeface="+mn-cs"/>
                            </a:rPr>
                            <a:t>3</a:t>
                          </a:r>
                          <a:endParaRPr lang="zh-CN" altLang="en-US" sz="1600" b="1" kern="100" dirty="0">
                            <a:solidFill>
                              <a:sysClr val="windowText" lastClr="000000"/>
                            </a:solidFill>
                            <a:effectLst/>
                            <a:latin typeface="微软雅黑" panose="020B0503020204020204" pitchFamily="34" charset="-122"/>
                            <a:ea typeface="微软雅黑" panose="020B0503020204020204" pitchFamily="34" charset="-122"/>
                            <a:cs typeface="+mn-cs"/>
                          </a:endParaRPr>
                        </a:p>
                      </a:txBody>
                      <a:tcPr marL="68580" marR="68580" marT="0" marB="0">
                        <a:lnL>
                          <a:noFill/>
                        </a:lnL>
                        <a:lnR>
                          <a:noFill/>
                        </a:lnR>
                        <a:lnT>
                          <a:noFill/>
                        </a:lnT>
                        <a:lnB>
                          <a:noFill/>
                        </a:lnB>
                      </a:tcPr>
                    </a:tc>
                    <a:tc>
                      <a:txBody>
                        <a:bodyPr/>
                        <a:lstStyle/>
                        <a:p>
                          <a:pPr marL="0" indent="127000" algn="just" defTabSz="914400" rtl="0" eaLnBrk="1" latinLnBrk="0" hangingPunct="1">
                            <a:lnSpc>
                              <a:spcPct val="150000"/>
                            </a:lnSpc>
                            <a:spcAft>
                              <a:spcPts val="0"/>
                            </a:spcAft>
                          </a:pPr>
                          <a14:m>
                            <m:oMath xmlns:m="http://schemas.openxmlformats.org/officeDocument/2006/math">
                              <m:r>
                                <a:rPr lang="en-US" sz="1600" b="1" kern="100">
                                  <a:solidFill>
                                    <a:sysClr val="windowText" lastClr="000000"/>
                                  </a:solidFill>
                                  <a:effectLst/>
                                  <a:latin typeface="Cambria Math" panose="02040503050406030204" pitchFamily="18" charset="0"/>
                                  <a:ea typeface="+mn-ea"/>
                                  <a:cs typeface="+mn-cs"/>
                                </a:rPr>
                                <m:t>|   </m:t>
                              </m:r>
                              <m:r>
                                <a:rPr lang="en-US" sz="1600" b="1" kern="100">
                                  <a:solidFill>
                                    <a:sysClr val="windowText" lastClr="000000"/>
                                  </a:solidFill>
                                  <a:effectLst/>
                                  <a:latin typeface="Cambria Math" panose="02040503050406030204" pitchFamily="18" charset="0"/>
                                  <a:ea typeface="+mn-ea"/>
                                  <a:cs typeface="+mn-cs"/>
                                </a:rPr>
                                <m:t>𝐟𝐨𝐫</m:t>
                              </m:r>
                              <m:r>
                                <a:rPr lang="en-US" sz="1600" b="1" kern="100">
                                  <a:solidFill>
                                    <a:sysClr val="windowText" lastClr="000000"/>
                                  </a:solidFill>
                                  <a:effectLst/>
                                  <a:latin typeface="Cambria Math" panose="02040503050406030204" pitchFamily="18" charset="0"/>
                                  <a:ea typeface="+mn-ea"/>
                                  <a:cs typeface="+mn-cs"/>
                                </a:rPr>
                                <m:t> </m:t>
                              </m:r>
                              <m:r>
                                <a:rPr lang="en-US" sz="1600" b="1" kern="100">
                                  <a:solidFill>
                                    <a:sysClr val="windowText" lastClr="000000"/>
                                  </a:solidFill>
                                  <a:effectLst/>
                                  <a:latin typeface="Cambria Math" panose="02040503050406030204" pitchFamily="18" charset="0"/>
                                  <a:ea typeface="+mn-ea"/>
                                  <a:cs typeface="+mn-cs"/>
                                </a:rPr>
                                <m:t>𝑗</m:t>
                              </m:r>
                              <m:r>
                                <a:rPr lang="zh-CN" sz="1600" b="1" kern="100">
                                  <a:solidFill>
                                    <a:sysClr val="windowText" lastClr="000000"/>
                                  </a:solidFill>
                                  <a:effectLst/>
                                  <a:latin typeface="Cambria Math" panose="02040503050406030204" pitchFamily="18" charset="0"/>
                                  <a:ea typeface="+mn-ea"/>
                                  <a:cs typeface="+mn-cs"/>
                                </a:rPr>
                                <m:t>←</m:t>
                              </m:r>
                              <m:r>
                                <a:rPr lang="en-US" sz="1600" b="1" kern="100">
                                  <a:solidFill>
                                    <a:sysClr val="windowText" lastClr="000000"/>
                                  </a:solidFill>
                                  <a:effectLst/>
                                  <a:latin typeface="Cambria Math" panose="02040503050406030204" pitchFamily="18" charset="0"/>
                                  <a:ea typeface="+mn-ea"/>
                                  <a:cs typeface="+mn-cs"/>
                                </a:rPr>
                                <m:t>𝑖</m:t>
                              </m:r>
                              <m:r>
                                <a:rPr lang="en-US" sz="1600" b="1" kern="100">
                                  <a:solidFill>
                                    <a:sysClr val="windowText" lastClr="000000"/>
                                  </a:solidFill>
                                  <a:effectLst/>
                                  <a:latin typeface="Cambria Math" panose="02040503050406030204" pitchFamily="18" charset="0"/>
                                  <a:ea typeface="+mn-ea"/>
                                  <a:cs typeface="+mn-cs"/>
                                </a:rPr>
                                <m:t>+1 </m:t>
                              </m:r>
                              <m:r>
                                <m:rPr>
                                  <m:sty m:val="p"/>
                                </m:rPr>
                                <a:rPr lang="en-US" sz="1600" b="1" kern="100">
                                  <a:solidFill>
                                    <a:sysClr val="windowText" lastClr="000000"/>
                                  </a:solidFill>
                                  <a:effectLst/>
                                  <a:latin typeface="Cambria Math" panose="02040503050406030204" pitchFamily="18" charset="0"/>
                                  <a:ea typeface="+mn-ea"/>
                                  <a:cs typeface="+mn-cs"/>
                                </a:rPr>
                                <m:t>to</m:t>
                              </m:r>
                              <m:r>
                                <a:rPr lang="en-US" sz="1600" b="1" kern="100">
                                  <a:solidFill>
                                    <a:sysClr val="windowText" lastClr="000000"/>
                                  </a:solidFill>
                                  <a:effectLst/>
                                  <a:latin typeface="Cambria Math" panose="02040503050406030204" pitchFamily="18" charset="0"/>
                                  <a:ea typeface="+mn-ea"/>
                                  <a:cs typeface="+mn-cs"/>
                                </a:rPr>
                                <m:t> </m:t>
                              </m:r>
                              <m:r>
                                <a:rPr lang="en-US" sz="1600" b="1" kern="100">
                                  <a:solidFill>
                                    <a:sysClr val="windowText" lastClr="000000"/>
                                  </a:solidFill>
                                  <a:effectLst/>
                                  <a:latin typeface="Cambria Math" panose="02040503050406030204" pitchFamily="18" charset="0"/>
                                  <a:ea typeface="+mn-ea"/>
                                  <a:cs typeface="+mn-cs"/>
                                </a:rPr>
                                <m:t>𝑟</m:t>
                              </m:r>
                              <m:r>
                                <a:rPr lang="en-US" sz="1600" b="1" kern="100">
                                  <a:solidFill>
                                    <a:sysClr val="windowText" lastClr="000000"/>
                                  </a:solidFill>
                                  <a:effectLst/>
                                  <a:latin typeface="Cambria Math" panose="02040503050406030204" pitchFamily="18" charset="0"/>
                                  <a:ea typeface="+mn-ea"/>
                                  <a:cs typeface="+mn-cs"/>
                                </a:rPr>
                                <m:t> </m:t>
                              </m:r>
                              <m:r>
                                <a:rPr lang="en-US" sz="1600" b="1" kern="100">
                                  <a:solidFill>
                                    <a:sysClr val="windowText" lastClr="000000"/>
                                  </a:solidFill>
                                  <a:effectLst/>
                                  <a:latin typeface="Cambria Math" panose="02040503050406030204" pitchFamily="18" charset="0"/>
                                  <a:ea typeface="+mn-ea"/>
                                  <a:cs typeface="+mn-cs"/>
                                </a:rPr>
                                <m:t>𝐝𝐨</m:t>
                              </m:r>
                            </m:oMath>
                          </a14:m>
                          <a:r>
                            <a:rPr lang="en-US" sz="1600" b="1" kern="100" dirty="0">
                              <a:solidFill>
                                <a:sysClr val="windowText" lastClr="000000"/>
                              </a:solidFill>
                              <a:effectLst/>
                              <a:latin typeface="Cambria Math" panose="02040503050406030204" pitchFamily="18" charset="0"/>
                              <a:ea typeface="+mn-ea"/>
                              <a:cs typeface="+mn-cs"/>
                            </a:rPr>
                            <a:t> </a:t>
                          </a:r>
                          <a:endParaRPr lang="zh-CN" sz="1600" b="1" kern="100" dirty="0">
                            <a:solidFill>
                              <a:sysClr val="windowText" lastClr="000000"/>
                            </a:solidFill>
                            <a:effectLst/>
                            <a:latin typeface="Cambria Math" panose="02040503050406030204" pitchFamily="18" charset="0"/>
                            <a:ea typeface="+mn-ea"/>
                            <a:cs typeface="+mn-cs"/>
                          </a:endParaRPr>
                        </a:p>
                      </a:txBody>
                      <a:tcPr marL="68580" marR="68580" marT="0" marB="0">
                        <a:lnL>
                          <a:noFill/>
                        </a:lnL>
                        <a:lnR>
                          <a:noFill/>
                        </a:lnR>
                        <a:lnT>
                          <a:noFill/>
                        </a:lnT>
                        <a:lnB>
                          <a:noFill/>
                        </a:lnB>
                      </a:tcPr>
                    </a:tc>
                    <a:extLst>
                      <a:ext uri="{0D108BD9-81ED-4DB2-BD59-A6C34878D82A}">
                        <a16:rowId xmlns:a16="http://schemas.microsoft.com/office/drawing/2014/main" val="1235551881"/>
                      </a:ext>
                    </a:extLst>
                  </a:tr>
                  <a:tr h="347859">
                    <a:tc>
                      <a:txBody>
                        <a:bodyPr/>
                        <a:lstStyle/>
                        <a:p>
                          <a:pPr marL="0" indent="0" algn="just" defTabSz="914400" rtl="0" eaLnBrk="1" latinLnBrk="0" hangingPunct="1">
                            <a:lnSpc>
                              <a:spcPct val="150000"/>
                            </a:lnSpc>
                            <a:spcAft>
                              <a:spcPts val="0"/>
                            </a:spcAft>
                          </a:pPr>
                          <a:r>
                            <a:rPr lang="en-US" sz="1600" b="1" kern="100" dirty="0">
                              <a:solidFill>
                                <a:sysClr val="windowText" lastClr="000000"/>
                              </a:solidFill>
                              <a:effectLst/>
                              <a:latin typeface="微软雅黑" panose="020B0503020204020204" pitchFamily="34" charset="-122"/>
                              <a:ea typeface="微软雅黑" panose="020B0503020204020204" pitchFamily="34" charset="-122"/>
                              <a:cs typeface="+mn-cs"/>
                            </a:rPr>
                            <a:t>4</a:t>
                          </a:r>
                          <a:endParaRPr lang="zh-CN" altLang="en-US" sz="1600" b="1" kern="100" dirty="0">
                            <a:solidFill>
                              <a:sysClr val="windowText" lastClr="000000"/>
                            </a:solidFill>
                            <a:effectLst/>
                            <a:latin typeface="微软雅黑" panose="020B0503020204020204" pitchFamily="34" charset="-122"/>
                            <a:ea typeface="微软雅黑" panose="020B0503020204020204" pitchFamily="34" charset="-122"/>
                            <a:cs typeface="+mn-cs"/>
                          </a:endParaRPr>
                        </a:p>
                      </a:txBody>
                      <a:tcPr marL="68580" marR="68580" marT="0" marB="0">
                        <a:lnL>
                          <a:noFill/>
                        </a:lnL>
                        <a:lnR>
                          <a:noFill/>
                        </a:lnR>
                        <a:lnT>
                          <a:noFill/>
                        </a:lnT>
                        <a:lnB>
                          <a:noFill/>
                        </a:lnB>
                      </a:tcPr>
                    </a:tc>
                    <a:tc>
                      <a:txBody>
                        <a:bodyPr/>
                        <a:lstStyle/>
                        <a:p>
                          <a:pPr marL="0" indent="127000" algn="just" defTabSz="914400" rtl="0" eaLnBrk="1" latinLnBrk="0" hangingPunct="1">
                            <a:lnSpc>
                              <a:spcPct val="150000"/>
                            </a:lnSpc>
                            <a:spcAft>
                              <a:spcPts val="0"/>
                            </a:spcAft>
                          </a:pPr>
                          <a14:m>
                            <m:oMath xmlns:m="http://schemas.openxmlformats.org/officeDocument/2006/math">
                              <m:d>
                                <m:dPr>
                                  <m:begChr m:val="|"/>
                                  <m:endChr m:val="|"/>
                                  <m:ctrlPr>
                                    <a:rPr lang="zh-CN" sz="1600" b="1" i="1" kern="100">
                                      <a:solidFill>
                                        <a:sysClr val="windowText" lastClr="000000"/>
                                      </a:solidFill>
                                      <a:effectLst/>
                                      <a:latin typeface="Cambria Math" panose="02040503050406030204" pitchFamily="18" charset="0"/>
                                      <a:ea typeface="+mn-ea"/>
                                      <a:cs typeface="+mn-cs"/>
                                    </a:rPr>
                                  </m:ctrlPr>
                                </m:dPr>
                                <m:e>
                                  <m:r>
                                    <a:rPr lang="en-US" sz="1600" b="1" kern="100">
                                      <a:solidFill>
                                        <a:sysClr val="windowText" lastClr="000000"/>
                                      </a:solidFill>
                                      <a:effectLst/>
                                      <a:latin typeface="Cambria Math" panose="02040503050406030204" pitchFamily="18" charset="0"/>
                                      <a:ea typeface="+mn-ea"/>
                                      <a:cs typeface="+mn-cs"/>
                                    </a:rPr>
                                    <m:t>   </m:t>
                                  </m:r>
                                </m:e>
                              </m:d>
                              <m:r>
                                <a:rPr lang="en-US" sz="1600" b="1" kern="100">
                                  <a:solidFill>
                                    <a:sysClr val="windowText" lastClr="000000"/>
                                  </a:solidFill>
                                  <a:effectLst/>
                                  <a:latin typeface="Cambria Math" panose="02040503050406030204" pitchFamily="18" charset="0"/>
                                  <a:ea typeface="+mn-ea"/>
                                  <a:cs typeface="+mn-cs"/>
                                </a:rPr>
                                <m:t>   </m:t>
                              </m:r>
                              <m:r>
                                <a:rPr lang="en-US" sz="1600" b="1" kern="100">
                                  <a:solidFill>
                                    <a:sysClr val="windowText" lastClr="000000"/>
                                  </a:solidFill>
                                  <a:effectLst/>
                                  <a:latin typeface="Cambria Math" panose="02040503050406030204" pitchFamily="18" charset="0"/>
                                  <a:ea typeface="+mn-ea"/>
                                  <a:cs typeface="+mn-cs"/>
                                </a:rPr>
                                <m:t>𝐢𝐟</m:t>
                              </m:r>
                              <m:r>
                                <a:rPr lang="en-US" sz="1600" b="1" kern="100">
                                  <a:solidFill>
                                    <a:sysClr val="windowText" lastClr="000000"/>
                                  </a:solidFill>
                                  <a:effectLst/>
                                  <a:latin typeface="Cambria Math" panose="02040503050406030204" pitchFamily="18" charset="0"/>
                                  <a:ea typeface="+mn-ea"/>
                                  <a:cs typeface="+mn-cs"/>
                                </a:rPr>
                                <m:t> </m:t>
                              </m:r>
                              <m:sSub>
                                <m:sSubPr>
                                  <m:ctrlPr>
                                    <a:rPr lang="zh-CN" sz="1600" b="1" i="1" kern="100">
                                      <a:solidFill>
                                        <a:sysClr val="windowText" lastClr="000000"/>
                                      </a:solidFill>
                                      <a:effectLst/>
                                      <a:latin typeface="Cambria Math" panose="02040503050406030204" pitchFamily="18" charset="0"/>
                                      <a:ea typeface="+mn-ea"/>
                                      <a:cs typeface="+mn-cs"/>
                                    </a:rPr>
                                  </m:ctrlPr>
                                </m:sSubPr>
                                <m:e>
                                  <m:r>
                                    <a:rPr lang="en-US" sz="1600" b="1" kern="100">
                                      <a:solidFill>
                                        <a:sysClr val="windowText" lastClr="000000"/>
                                      </a:solidFill>
                                      <a:effectLst/>
                                      <a:latin typeface="Cambria Math" panose="02040503050406030204" pitchFamily="18" charset="0"/>
                                      <a:ea typeface="+mn-ea"/>
                                      <a:cs typeface="+mn-cs"/>
                                    </a:rPr>
                                    <m:t>𝑎</m:t>
                                  </m:r>
                                </m:e>
                                <m:sub>
                                  <m:r>
                                    <a:rPr lang="en-US" sz="1600" b="1" kern="100">
                                      <a:solidFill>
                                        <a:sysClr val="windowText" lastClr="000000"/>
                                      </a:solidFill>
                                      <a:effectLst/>
                                      <a:latin typeface="Cambria Math" panose="02040503050406030204" pitchFamily="18" charset="0"/>
                                      <a:ea typeface="+mn-ea"/>
                                      <a:cs typeface="+mn-cs"/>
                                    </a:rPr>
                                    <m:t>𝑗</m:t>
                                  </m:r>
                                </m:sub>
                              </m:sSub>
                              <m:r>
                                <a:rPr lang="en-US" sz="1600" b="1" kern="100">
                                  <a:solidFill>
                                    <a:sysClr val="windowText" lastClr="000000"/>
                                  </a:solidFill>
                                  <a:effectLst/>
                                  <a:latin typeface="Cambria Math" panose="02040503050406030204" pitchFamily="18" charset="0"/>
                                  <a:ea typeface="+mn-ea"/>
                                  <a:cs typeface="+mn-cs"/>
                                </a:rPr>
                                <m:t>&lt;</m:t>
                              </m:r>
                              <m:sSub>
                                <m:sSubPr>
                                  <m:ctrlPr>
                                    <a:rPr lang="zh-CN" sz="1600" b="1" i="1" kern="100">
                                      <a:solidFill>
                                        <a:sysClr val="windowText" lastClr="000000"/>
                                      </a:solidFill>
                                      <a:effectLst/>
                                      <a:latin typeface="Cambria Math" panose="02040503050406030204" pitchFamily="18" charset="0"/>
                                      <a:ea typeface="+mn-ea"/>
                                      <a:cs typeface="+mn-cs"/>
                                    </a:rPr>
                                  </m:ctrlPr>
                                </m:sSubPr>
                                <m:e>
                                  <m:r>
                                    <a:rPr lang="en-US" sz="1600" b="1" kern="100">
                                      <a:solidFill>
                                        <a:sysClr val="windowText" lastClr="000000"/>
                                      </a:solidFill>
                                      <a:effectLst/>
                                      <a:latin typeface="Cambria Math" panose="02040503050406030204" pitchFamily="18" charset="0"/>
                                      <a:ea typeface="+mn-ea"/>
                                      <a:cs typeface="+mn-cs"/>
                                    </a:rPr>
                                    <m:t>𝑎</m:t>
                                  </m:r>
                                </m:e>
                                <m:sub>
                                  <m:r>
                                    <a:rPr lang="en-US" sz="1600" b="1" kern="100">
                                      <a:solidFill>
                                        <a:sysClr val="windowText" lastClr="000000"/>
                                      </a:solidFill>
                                      <a:effectLst/>
                                      <a:latin typeface="Cambria Math" panose="02040503050406030204" pitchFamily="18" charset="0"/>
                                      <a:ea typeface="+mn-ea"/>
                                      <a:cs typeface="+mn-cs"/>
                                    </a:rPr>
                                    <m:t>𝑚𝑖𝑛</m:t>
                                  </m:r>
                                </m:sub>
                              </m:sSub>
                              <m:r>
                                <a:rPr lang="en-US" sz="1600" b="1" kern="100">
                                  <a:solidFill>
                                    <a:sysClr val="windowText" lastClr="000000"/>
                                  </a:solidFill>
                                  <a:effectLst/>
                                  <a:latin typeface="Cambria Math" panose="02040503050406030204" pitchFamily="18" charset="0"/>
                                  <a:ea typeface="+mn-ea"/>
                                  <a:cs typeface="+mn-cs"/>
                                </a:rPr>
                                <m:t> </m:t>
                              </m:r>
                              <m:r>
                                <a:rPr lang="en-US" sz="1600" b="1" kern="100">
                                  <a:solidFill>
                                    <a:sysClr val="windowText" lastClr="000000"/>
                                  </a:solidFill>
                                  <a:effectLst/>
                                  <a:latin typeface="Cambria Math" panose="02040503050406030204" pitchFamily="18" charset="0"/>
                                  <a:ea typeface="+mn-ea"/>
                                  <a:cs typeface="+mn-cs"/>
                                </a:rPr>
                                <m:t>𝐭𝐡𝐞𝐧</m:t>
                              </m:r>
                            </m:oMath>
                          </a14:m>
                          <a:r>
                            <a:rPr lang="en-US" sz="1600" b="1" kern="100" dirty="0">
                              <a:solidFill>
                                <a:sysClr val="windowText" lastClr="000000"/>
                              </a:solidFill>
                              <a:effectLst/>
                              <a:latin typeface="Cambria Math" panose="02040503050406030204" pitchFamily="18" charset="0"/>
                              <a:ea typeface="+mn-ea"/>
                              <a:cs typeface="+mn-cs"/>
                            </a:rPr>
                            <a:t> </a:t>
                          </a:r>
                          <a:endParaRPr lang="zh-CN" sz="1600" b="1" kern="100" dirty="0">
                            <a:solidFill>
                              <a:sysClr val="windowText" lastClr="000000"/>
                            </a:solidFill>
                            <a:effectLst/>
                            <a:latin typeface="Cambria Math" panose="02040503050406030204" pitchFamily="18" charset="0"/>
                            <a:ea typeface="+mn-ea"/>
                            <a:cs typeface="+mn-cs"/>
                          </a:endParaRPr>
                        </a:p>
                      </a:txBody>
                      <a:tcPr marL="68580" marR="68580" marT="0" marB="0">
                        <a:lnL>
                          <a:noFill/>
                        </a:lnL>
                        <a:lnR>
                          <a:noFill/>
                        </a:lnR>
                        <a:lnT>
                          <a:noFill/>
                        </a:lnT>
                        <a:lnB>
                          <a:noFill/>
                        </a:lnB>
                      </a:tcPr>
                    </a:tc>
                    <a:extLst>
                      <a:ext uri="{0D108BD9-81ED-4DB2-BD59-A6C34878D82A}">
                        <a16:rowId xmlns:a16="http://schemas.microsoft.com/office/drawing/2014/main" val="1002705569"/>
                      </a:ext>
                    </a:extLst>
                  </a:tr>
                  <a:tr h="309818">
                    <a:tc>
                      <a:txBody>
                        <a:bodyPr/>
                        <a:lstStyle/>
                        <a:p>
                          <a:pPr marL="0" indent="0" algn="just" defTabSz="914400" rtl="0" eaLnBrk="1" latinLnBrk="0" hangingPunct="1">
                            <a:lnSpc>
                              <a:spcPct val="150000"/>
                            </a:lnSpc>
                            <a:spcAft>
                              <a:spcPts val="0"/>
                            </a:spcAft>
                          </a:pPr>
                          <a:r>
                            <a:rPr lang="en-US" sz="1600" b="1" kern="100" dirty="0">
                              <a:solidFill>
                                <a:sysClr val="windowText" lastClr="000000"/>
                              </a:solidFill>
                              <a:effectLst/>
                              <a:latin typeface="微软雅黑" panose="020B0503020204020204" pitchFamily="34" charset="-122"/>
                              <a:ea typeface="微软雅黑" panose="020B0503020204020204" pitchFamily="34" charset="-122"/>
                              <a:cs typeface="+mn-cs"/>
                            </a:rPr>
                            <a:t>5</a:t>
                          </a:r>
                          <a:endParaRPr lang="zh-CN" altLang="en-US" sz="1600" b="1" kern="100" dirty="0">
                            <a:solidFill>
                              <a:sysClr val="windowText" lastClr="000000"/>
                            </a:solidFill>
                            <a:effectLst/>
                            <a:latin typeface="微软雅黑" panose="020B0503020204020204" pitchFamily="34" charset="-122"/>
                            <a:ea typeface="微软雅黑" panose="020B0503020204020204" pitchFamily="34" charset="-122"/>
                            <a:cs typeface="+mn-cs"/>
                          </a:endParaRPr>
                        </a:p>
                      </a:txBody>
                      <a:tcPr marL="68580" marR="68580" marT="0" marB="0">
                        <a:lnL>
                          <a:noFill/>
                        </a:lnL>
                        <a:lnR>
                          <a:noFill/>
                        </a:lnR>
                        <a:lnT>
                          <a:noFill/>
                        </a:lnT>
                        <a:lnB>
                          <a:noFill/>
                        </a:lnB>
                      </a:tcPr>
                    </a:tc>
                    <a:tc>
                      <a:txBody>
                        <a:bodyPr/>
                        <a:lstStyle/>
                        <a:p>
                          <a:pPr marL="0" indent="127000" algn="just" defTabSz="914400" rtl="0" eaLnBrk="1" latinLnBrk="0" hangingPunct="1">
                            <a:lnSpc>
                              <a:spcPct val="150000"/>
                            </a:lnSpc>
                            <a:spcAft>
                              <a:spcPts val="0"/>
                            </a:spcAft>
                          </a:pPr>
                          <a14:m>
                            <m:oMath xmlns:m="http://schemas.openxmlformats.org/officeDocument/2006/math">
                              <m:r>
                                <a:rPr lang="en-US" sz="1600" b="1" kern="100">
                                  <a:solidFill>
                                    <a:sysClr val="windowText" lastClr="000000"/>
                                  </a:solidFill>
                                  <a:effectLst/>
                                  <a:latin typeface="Cambria Math" panose="02040503050406030204" pitchFamily="18" charset="0"/>
                                  <a:ea typeface="+mn-ea"/>
                                  <a:cs typeface="+mn-cs"/>
                                </a:rPr>
                                <m:t>|   |   |   </m:t>
                              </m:r>
                              <m:r>
                                <a:rPr lang="en-US" sz="1600" b="1" kern="100">
                                  <a:solidFill>
                                    <a:sysClr val="windowText" lastClr="000000"/>
                                  </a:solidFill>
                                  <a:effectLst/>
                                  <a:latin typeface="Cambria Math" panose="02040503050406030204" pitchFamily="18" charset="0"/>
                                  <a:ea typeface="+mn-ea"/>
                                  <a:cs typeface="+mn-cs"/>
                                </a:rPr>
                                <m:t>𝑚𝑖𝑛</m:t>
                              </m:r>
                              <m:r>
                                <a:rPr lang="zh-CN" sz="1600" b="1" kern="100">
                                  <a:solidFill>
                                    <a:sysClr val="windowText" lastClr="000000"/>
                                  </a:solidFill>
                                  <a:effectLst/>
                                  <a:latin typeface="Cambria Math" panose="02040503050406030204" pitchFamily="18" charset="0"/>
                                  <a:ea typeface="+mn-ea"/>
                                  <a:cs typeface="+mn-cs"/>
                                </a:rPr>
                                <m:t>←</m:t>
                              </m:r>
                              <m:r>
                                <a:rPr lang="en-US" sz="1600" b="1" kern="100">
                                  <a:solidFill>
                                    <a:sysClr val="windowText" lastClr="000000"/>
                                  </a:solidFill>
                                  <a:effectLst/>
                                  <a:latin typeface="Cambria Math" panose="02040503050406030204" pitchFamily="18" charset="0"/>
                                  <a:ea typeface="+mn-ea"/>
                                  <a:cs typeface="+mn-cs"/>
                                </a:rPr>
                                <m:t>𝑗</m:t>
                              </m:r>
                            </m:oMath>
                          </a14:m>
                          <a:r>
                            <a:rPr lang="en-US" sz="1600" b="1" kern="100" dirty="0">
                              <a:solidFill>
                                <a:sysClr val="windowText" lastClr="000000"/>
                              </a:solidFill>
                              <a:effectLst/>
                              <a:latin typeface="Cambria Math" panose="02040503050406030204" pitchFamily="18" charset="0"/>
                              <a:ea typeface="+mn-ea"/>
                              <a:cs typeface="+mn-cs"/>
                            </a:rPr>
                            <a:t> </a:t>
                          </a:r>
                          <a:endParaRPr lang="zh-CN" sz="1600" b="1" kern="100" dirty="0">
                            <a:solidFill>
                              <a:sysClr val="windowText" lastClr="000000"/>
                            </a:solidFill>
                            <a:effectLst/>
                            <a:latin typeface="Cambria Math" panose="02040503050406030204" pitchFamily="18" charset="0"/>
                            <a:ea typeface="+mn-ea"/>
                            <a:cs typeface="+mn-cs"/>
                          </a:endParaRPr>
                        </a:p>
                      </a:txBody>
                      <a:tcPr marL="68580" marR="68580" marT="0" marB="0">
                        <a:lnL>
                          <a:noFill/>
                        </a:lnL>
                        <a:lnR>
                          <a:noFill/>
                        </a:lnR>
                        <a:lnT>
                          <a:noFill/>
                        </a:lnT>
                        <a:lnB>
                          <a:noFill/>
                        </a:lnB>
                      </a:tcPr>
                    </a:tc>
                    <a:extLst>
                      <a:ext uri="{0D108BD9-81ED-4DB2-BD59-A6C34878D82A}">
                        <a16:rowId xmlns:a16="http://schemas.microsoft.com/office/drawing/2014/main" val="831603791"/>
                      </a:ext>
                    </a:extLst>
                  </a:tr>
                  <a:tr h="309818">
                    <a:tc>
                      <a:txBody>
                        <a:bodyPr/>
                        <a:lstStyle/>
                        <a:p>
                          <a:pPr marL="0" indent="0" algn="just" defTabSz="914400" rtl="0" eaLnBrk="1" latinLnBrk="0" hangingPunct="1">
                            <a:lnSpc>
                              <a:spcPct val="150000"/>
                            </a:lnSpc>
                            <a:spcAft>
                              <a:spcPts val="0"/>
                            </a:spcAft>
                          </a:pPr>
                          <a:r>
                            <a:rPr lang="en-US" sz="1600" b="1" kern="100" dirty="0">
                              <a:solidFill>
                                <a:sysClr val="windowText" lastClr="000000"/>
                              </a:solidFill>
                              <a:effectLst/>
                              <a:latin typeface="微软雅黑" panose="020B0503020204020204" pitchFamily="34" charset="-122"/>
                              <a:ea typeface="微软雅黑" panose="020B0503020204020204" pitchFamily="34" charset="-122"/>
                              <a:cs typeface="+mn-cs"/>
                            </a:rPr>
                            <a:t>6</a:t>
                          </a:r>
                        </a:p>
                        <a:p>
                          <a:pPr marL="0" indent="0" algn="just" defTabSz="914400" rtl="0" eaLnBrk="1" latinLnBrk="0" hangingPunct="1">
                            <a:lnSpc>
                              <a:spcPct val="150000"/>
                            </a:lnSpc>
                            <a:spcAft>
                              <a:spcPts val="0"/>
                            </a:spcAft>
                          </a:pPr>
                          <a:r>
                            <a:rPr lang="en-US" altLang="zh-CN" sz="1600" b="1" kern="100" dirty="0">
                              <a:solidFill>
                                <a:sysClr val="windowText" lastClr="000000"/>
                              </a:solidFill>
                              <a:effectLst/>
                              <a:latin typeface="微软雅黑" panose="020B0503020204020204" pitchFamily="34" charset="-122"/>
                              <a:ea typeface="微软雅黑" panose="020B0503020204020204" pitchFamily="34" charset="-122"/>
                              <a:cs typeface="+mn-cs"/>
                            </a:rPr>
                            <a:t>7</a:t>
                          </a:r>
                          <a:endParaRPr lang="zh-CN" altLang="en-US" sz="1600" b="1" kern="100" dirty="0">
                            <a:solidFill>
                              <a:sysClr val="windowText" lastClr="000000"/>
                            </a:solidFill>
                            <a:effectLst/>
                            <a:latin typeface="微软雅黑" panose="020B0503020204020204" pitchFamily="34" charset="-122"/>
                            <a:ea typeface="微软雅黑" panose="020B0503020204020204" pitchFamily="34" charset="-122"/>
                            <a:cs typeface="+mn-cs"/>
                          </a:endParaRPr>
                        </a:p>
                      </a:txBody>
                      <a:tcPr marL="68580" marR="68580" marT="0" marB="0">
                        <a:lnL>
                          <a:noFill/>
                        </a:lnL>
                        <a:lnR>
                          <a:noFill/>
                        </a:lnR>
                        <a:lnT>
                          <a:noFill/>
                        </a:lnT>
                        <a:lnB>
                          <a:noFill/>
                        </a:lnB>
                      </a:tcPr>
                    </a:tc>
                    <a:tc>
                      <a:txBody>
                        <a:bodyPr/>
                        <a:lstStyle/>
                        <a:p>
                          <a:pPr marL="0" indent="127000" algn="just" defTabSz="914400" rtl="0" eaLnBrk="1" latinLnBrk="0" hangingPunct="1">
                            <a:lnSpc>
                              <a:spcPct val="150000"/>
                            </a:lnSpc>
                            <a:spcAft>
                              <a:spcPts val="0"/>
                            </a:spcAft>
                          </a:pPr>
                          <a14:m>
                            <m:oMath xmlns:m="http://schemas.openxmlformats.org/officeDocument/2006/math">
                              <m:r>
                                <a:rPr lang="en-US" sz="1600" b="1" kern="100">
                                  <a:solidFill>
                                    <a:sysClr val="windowText" lastClr="000000"/>
                                  </a:solidFill>
                                  <a:effectLst/>
                                  <a:latin typeface="Cambria Math" panose="02040503050406030204" pitchFamily="18" charset="0"/>
                                  <a:ea typeface="+mn-ea"/>
                                  <a:cs typeface="+mn-cs"/>
                                </a:rPr>
                                <m:t>|   |   </m:t>
                              </m:r>
                              <m:r>
                                <a:rPr lang="en-US" sz="1600" b="1" kern="100">
                                  <a:solidFill>
                                    <a:sysClr val="windowText" lastClr="000000"/>
                                  </a:solidFill>
                                  <a:effectLst/>
                                  <a:latin typeface="Cambria Math" panose="02040503050406030204" pitchFamily="18" charset="0"/>
                                  <a:ea typeface="+mn-ea"/>
                                  <a:cs typeface="+mn-cs"/>
                                </a:rPr>
                                <m:t>𝐞𝐧𝐝</m:t>
                              </m:r>
                            </m:oMath>
                          </a14:m>
                          <a:r>
                            <a:rPr lang="en-US" sz="1600" b="1" kern="100" dirty="0">
                              <a:solidFill>
                                <a:sysClr val="windowText" lastClr="000000"/>
                              </a:solidFill>
                              <a:effectLst/>
                              <a:latin typeface="Cambria Math" panose="02040503050406030204" pitchFamily="18" charset="0"/>
                              <a:ea typeface="+mn-ea"/>
                              <a:cs typeface="+mn-cs"/>
                            </a:rPr>
                            <a:t> </a:t>
                          </a:r>
                        </a:p>
                        <a:p>
                          <a:pPr marL="0" indent="127000" algn="just" defTabSz="914400" rtl="0" eaLnBrk="1" latinLnBrk="0" hangingPunct="1">
                            <a:lnSpc>
                              <a:spcPct val="150000"/>
                            </a:lnSpc>
                            <a:spcAft>
                              <a:spcPts val="0"/>
                            </a:spcAft>
                          </a:pPr>
                          <a:r>
                            <a:rPr lang="en-US" altLang="zh-CN" sz="1600" b="1" kern="100" dirty="0">
                              <a:solidFill>
                                <a:sysClr val="windowText" lastClr="000000"/>
                              </a:solidFill>
                              <a:effectLst/>
                              <a:latin typeface="Cambria Math" panose="02040503050406030204" pitchFamily="18" charset="0"/>
                              <a:ea typeface="+mn-ea"/>
                              <a:cs typeface="+mn-cs"/>
                            </a:rPr>
                            <a:t>|</a:t>
                          </a:r>
                          <a:r>
                            <a:rPr lang="zh-CN" altLang="en-US" sz="1600" b="1" kern="100" dirty="0">
                              <a:solidFill>
                                <a:sysClr val="windowText" lastClr="000000"/>
                              </a:solidFill>
                              <a:effectLst/>
                              <a:latin typeface="Cambria Math" panose="02040503050406030204" pitchFamily="18" charset="0"/>
                              <a:ea typeface="+mn-ea"/>
                              <a:cs typeface="+mn-cs"/>
                            </a:rPr>
                            <a:t>   </a:t>
                          </a:r>
                          <a:r>
                            <a:rPr lang="en-US" altLang="zh-CN" sz="1600" b="1" kern="100" dirty="0">
                              <a:solidFill>
                                <a:sysClr val="windowText" lastClr="000000"/>
                              </a:solidFill>
                              <a:effectLst/>
                              <a:latin typeface="Cambria Math" panose="02040503050406030204" pitchFamily="18" charset="0"/>
                              <a:ea typeface="+mn-ea"/>
                              <a:cs typeface="+mn-cs"/>
                            </a:rPr>
                            <a:t>end</a:t>
                          </a:r>
                          <a:endParaRPr lang="en-US" sz="1600" b="1" kern="100" dirty="0">
                            <a:solidFill>
                              <a:sysClr val="windowText" lastClr="000000"/>
                            </a:solidFill>
                            <a:effectLst/>
                            <a:latin typeface="Cambria Math" panose="02040503050406030204" pitchFamily="18" charset="0"/>
                            <a:ea typeface="+mn-ea"/>
                            <a:cs typeface="+mn-cs"/>
                          </a:endParaRPr>
                        </a:p>
                      </a:txBody>
                      <a:tcPr marL="68580" marR="68580" marT="0" marB="0">
                        <a:lnL>
                          <a:noFill/>
                        </a:lnL>
                        <a:lnR>
                          <a:noFill/>
                        </a:lnR>
                        <a:lnT>
                          <a:noFill/>
                        </a:lnT>
                        <a:lnB>
                          <a:noFill/>
                        </a:lnB>
                      </a:tcPr>
                    </a:tc>
                    <a:extLst>
                      <a:ext uri="{0D108BD9-81ED-4DB2-BD59-A6C34878D82A}">
                        <a16:rowId xmlns:a16="http://schemas.microsoft.com/office/drawing/2014/main" val="2765342889"/>
                      </a:ext>
                    </a:extLst>
                  </a:tr>
                  <a:tr h="309818">
                    <a:tc>
                      <a:txBody>
                        <a:bodyPr/>
                        <a:lstStyle/>
                        <a:p>
                          <a:pPr marL="0" indent="0" algn="just" defTabSz="914400" rtl="0" eaLnBrk="1" latinLnBrk="0" hangingPunct="1">
                            <a:lnSpc>
                              <a:spcPct val="150000"/>
                            </a:lnSpc>
                            <a:spcAft>
                              <a:spcPts val="0"/>
                            </a:spcAft>
                          </a:pPr>
                          <a:r>
                            <a:rPr lang="en-US" altLang="zh-CN" sz="1600" b="1" kern="100" dirty="0">
                              <a:solidFill>
                                <a:sysClr val="windowText" lastClr="000000"/>
                              </a:solidFill>
                              <a:effectLst/>
                              <a:latin typeface="微软雅黑" panose="020B0503020204020204" pitchFamily="34" charset="-122"/>
                              <a:ea typeface="微软雅黑" panose="020B0503020204020204" pitchFamily="34" charset="-122"/>
                              <a:cs typeface="+mn-cs"/>
                            </a:rPr>
                            <a:t>8</a:t>
                          </a:r>
                          <a:endParaRPr lang="zh-CN" altLang="en-US" sz="1600" b="1" kern="100" dirty="0">
                            <a:solidFill>
                              <a:sysClr val="windowText" lastClr="000000"/>
                            </a:solidFill>
                            <a:effectLst/>
                            <a:latin typeface="微软雅黑" panose="020B0503020204020204" pitchFamily="34" charset="-122"/>
                            <a:ea typeface="微软雅黑" panose="020B0503020204020204" pitchFamily="34" charset="-122"/>
                            <a:cs typeface="+mn-cs"/>
                          </a:endParaRPr>
                        </a:p>
                      </a:txBody>
                      <a:tcPr marL="68580" marR="68580" marT="0" marB="0">
                        <a:lnL>
                          <a:noFill/>
                        </a:lnL>
                        <a:lnR>
                          <a:noFill/>
                        </a:lnR>
                        <a:lnT>
                          <a:noFill/>
                        </a:lnT>
                        <a:lnB>
                          <a:noFill/>
                        </a:lnB>
                      </a:tcPr>
                    </a:tc>
                    <a:tc>
                      <a:txBody>
                        <a:bodyPr/>
                        <a:lstStyle/>
                        <a:p>
                          <a:pPr marL="0" indent="127000" algn="just" defTabSz="914400" rtl="0" eaLnBrk="1" latinLnBrk="0" hangingPunct="1">
                            <a:lnSpc>
                              <a:spcPct val="150000"/>
                            </a:lnSpc>
                            <a:spcAft>
                              <a:spcPts val="0"/>
                            </a:spcAft>
                          </a:pPr>
                          <a14:m>
                            <m:oMath xmlns:m="http://schemas.openxmlformats.org/officeDocument/2006/math">
                              <m:r>
                                <a:rPr lang="en-US" sz="1600" b="1" kern="100" smtClean="0">
                                  <a:solidFill>
                                    <a:sysClr val="windowText" lastClr="000000"/>
                                  </a:solidFill>
                                  <a:effectLst/>
                                  <a:latin typeface="Cambria Math" panose="02040503050406030204" pitchFamily="18" charset="0"/>
                                  <a:ea typeface="+mn-ea"/>
                                  <a:cs typeface="+mn-cs"/>
                                </a:rPr>
                                <m:t>|  </m:t>
                              </m:r>
                              <m:r>
                                <a:rPr lang="zh-CN" altLang="en-US" sz="1600" b="1" i="0" kern="100" smtClean="0">
                                  <a:solidFill>
                                    <a:sysClr val="windowText" lastClr="000000"/>
                                  </a:solidFill>
                                  <a:effectLst/>
                                  <a:latin typeface="Cambria Math" panose="02040503050406030204" pitchFamily="18" charset="0"/>
                                  <a:ea typeface="+mn-ea"/>
                                  <a:cs typeface="+mn-cs"/>
                                </a:rPr>
                                <m:t> </m:t>
                              </m:r>
                              <m:r>
                                <a:rPr lang="en-US" sz="1600" b="1" kern="100">
                                  <a:solidFill>
                                    <a:sysClr val="windowText" lastClr="000000"/>
                                  </a:solidFill>
                                  <a:effectLst/>
                                  <a:latin typeface="Cambria Math" panose="02040503050406030204" pitchFamily="18" charset="0"/>
                                  <a:ea typeface="+mn-ea"/>
                                  <a:cs typeface="+mn-cs"/>
                                </a:rPr>
                                <m:t>𝑡</m:t>
                              </m:r>
                              <m:r>
                                <a:rPr lang="zh-CN" sz="1600" b="1" kern="100">
                                  <a:solidFill>
                                    <a:sysClr val="windowText" lastClr="000000"/>
                                  </a:solidFill>
                                  <a:effectLst/>
                                  <a:latin typeface="Cambria Math" panose="02040503050406030204" pitchFamily="18" charset="0"/>
                                  <a:ea typeface="+mn-ea"/>
                                  <a:cs typeface="+mn-cs"/>
                                </a:rPr>
                                <m:t>←</m:t>
                              </m:r>
                              <m:sSub>
                                <m:sSubPr>
                                  <m:ctrlPr>
                                    <a:rPr lang="zh-CN" sz="1600" b="1" i="1" kern="100">
                                      <a:solidFill>
                                        <a:sysClr val="windowText" lastClr="000000"/>
                                      </a:solidFill>
                                      <a:effectLst/>
                                      <a:latin typeface="Cambria Math" panose="02040503050406030204" pitchFamily="18" charset="0"/>
                                      <a:ea typeface="+mn-ea"/>
                                      <a:cs typeface="+mn-cs"/>
                                    </a:rPr>
                                  </m:ctrlPr>
                                </m:sSubPr>
                                <m:e>
                                  <m:r>
                                    <a:rPr lang="en-US" sz="1600" b="1" kern="100">
                                      <a:solidFill>
                                        <a:sysClr val="windowText" lastClr="000000"/>
                                      </a:solidFill>
                                      <a:effectLst/>
                                      <a:latin typeface="Cambria Math" panose="02040503050406030204" pitchFamily="18" charset="0"/>
                                      <a:ea typeface="+mn-ea"/>
                                      <a:cs typeface="+mn-cs"/>
                                    </a:rPr>
                                    <m:t>𝑎</m:t>
                                  </m:r>
                                </m:e>
                                <m:sub>
                                  <m:r>
                                    <a:rPr lang="en-US" sz="1600" b="1" kern="100">
                                      <a:solidFill>
                                        <a:sysClr val="windowText" lastClr="000000"/>
                                      </a:solidFill>
                                      <a:effectLst/>
                                      <a:latin typeface="Cambria Math" panose="02040503050406030204" pitchFamily="18" charset="0"/>
                                      <a:ea typeface="+mn-ea"/>
                                      <a:cs typeface="+mn-cs"/>
                                    </a:rPr>
                                    <m:t>𝑖</m:t>
                                  </m:r>
                                </m:sub>
                              </m:sSub>
                            </m:oMath>
                          </a14:m>
                          <a:r>
                            <a:rPr lang="en-US" sz="1600" b="1" kern="100" dirty="0">
                              <a:solidFill>
                                <a:sysClr val="windowText" lastClr="000000"/>
                              </a:solidFill>
                              <a:effectLst/>
                              <a:latin typeface="Cambria Math" panose="02040503050406030204" pitchFamily="18" charset="0"/>
                              <a:ea typeface="+mn-ea"/>
                              <a:cs typeface="+mn-cs"/>
                            </a:rPr>
                            <a:t> //</a:t>
                          </a:r>
                          <a:r>
                            <a:rPr lang="zh-CN" sz="1600" b="1" kern="100" dirty="0">
                              <a:solidFill>
                                <a:sysClr val="windowText" lastClr="000000"/>
                              </a:solidFill>
                              <a:effectLst/>
                              <a:latin typeface="Cambria Math" panose="02040503050406030204" pitchFamily="18" charset="0"/>
                              <a:ea typeface="+mn-ea"/>
                              <a:cs typeface="+mn-cs"/>
                            </a:rPr>
                            <a:t>将当前的最小记录放入已排序好的队列的</a:t>
                          </a:r>
                          <a:r>
                            <a:rPr lang="zh-CN" altLang="en-US" sz="1600" b="1" kern="100" dirty="0">
                              <a:solidFill>
                                <a:srgbClr val="FF0000"/>
                              </a:solidFill>
                              <a:effectLst/>
                              <a:latin typeface="Cambria Math" panose="02040503050406030204" pitchFamily="18" charset="0"/>
                              <a:ea typeface="+mn-ea"/>
                              <a:cs typeface="+mn-cs"/>
                            </a:rPr>
                            <a:t>前端</a:t>
                          </a:r>
                          <a:endParaRPr lang="zh-CN" sz="1600" b="1" kern="100" dirty="0">
                            <a:solidFill>
                              <a:srgbClr val="FF0000"/>
                            </a:solidFill>
                            <a:effectLst/>
                            <a:latin typeface="Cambria Math" panose="02040503050406030204" pitchFamily="18" charset="0"/>
                            <a:ea typeface="+mn-ea"/>
                            <a:cs typeface="+mn-cs"/>
                          </a:endParaRPr>
                        </a:p>
                      </a:txBody>
                      <a:tcPr marL="68580" marR="68580" marT="0" marB="0">
                        <a:lnL>
                          <a:noFill/>
                        </a:lnL>
                        <a:lnR>
                          <a:noFill/>
                        </a:lnR>
                        <a:lnT>
                          <a:noFill/>
                        </a:lnT>
                        <a:lnB>
                          <a:noFill/>
                        </a:lnB>
                      </a:tcPr>
                    </a:tc>
                    <a:extLst>
                      <a:ext uri="{0D108BD9-81ED-4DB2-BD59-A6C34878D82A}">
                        <a16:rowId xmlns:a16="http://schemas.microsoft.com/office/drawing/2014/main" val="2988744752"/>
                      </a:ext>
                    </a:extLst>
                  </a:tr>
                  <a:tr h="309818">
                    <a:tc>
                      <a:txBody>
                        <a:bodyPr/>
                        <a:lstStyle/>
                        <a:p>
                          <a:pPr marL="0" indent="0" algn="just" defTabSz="914400" rtl="0" eaLnBrk="1" latinLnBrk="0" hangingPunct="1">
                            <a:lnSpc>
                              <a:spcPct val="150000"/>
                            </a:lnSpc>
                            <a:spcAft>
                              <a:spcPts val="0"/>
                            </a:spcAft>
                          </a:pPr>
                          <a:r>
                            <a:rPr lang="en-US" altLang="zh-CN" sz="1600" b="1" kern="100" dirty="0">
                              <a:solidFill>
                                <a:sysClr val="windowText" lastClr="000000"/>
                              </a:solidFill>
                              <a:effectLst/>
                              <a:latin typeface="微软雅黑" panose="020B0503020204020204" pitchFamily="34" charset="-122"/>
                              <a:ea typeface="微软雅黑" panose="020B0503020204020204" pitchFamily="34" charset="-122"/>
                              <a:cs typeface="+mn-cs"/>
                            </a:rPr>
                            <a:t>9</a:t>
                          </a:r>
                          <a:endParaRPr lang="zh-CN" altLang="en-US" sz="1600" b="1" kern="100" dirty="0">
                            <a:solidFill>
                              <a:sysClr val="windowText" lastClr="000000"/>
                            </a:solidFill>
                            <a:effectLst/>
                            <a:latin typeface="微软雅黑" panose="020B0503020204020204" pitchFamily="34" charset="-122"/>
                            <a:ea typeface="微软雅黑" panose="020B0503020204020204" pitchFamily="34" charset="-122"/>
                            <a:cs typeface="+mn-cs"/>
                          </a:endParaRPr>
                        </a:p>
                      </a:txBody>
                      <a:tcPr marL="68580" marR="68580" marT="0" marB="0">
                        <a:lnL>
                          <a:noFill/>
                        </a:lnL>
                        <a:lnR>
                          <a:noFill/>
                        </a:lnR>
                        <a:lnT>
                          <a:noFill/>
                        </a:lnT>
                        <a:lnB>
                          <a:noFill/>
                        </a:lnB>
                      </a:tcPr>
                    </a:tc>
                    <a:tc>
                      <a:txBody>
                        <a:bodyPr/>
                        <a:lstStyle/>
                        <a:p>
                          <a:pPr marL="0" indent="127000" algn="just" defTabSz="914400" rtl="0" eaLnBrk="1" latinLnBrk="0" hangingPunct="1">
                            <a:lnSpc>
                              <a:spcPct val="150000"/>
                            </a:lnSpc>
                            <a:spcAft>
                              <a:spcPts val="0"/>
                            </a:spcAft>
                          </a:pPr>
                          <a14:m>
                            <m:oMath xmlns:m="http://schemas.openxmlformats.org/officeDocument/2006/math">
                              <m:r>
                                <a:rPr lang="en-US" sz="1600" b="1" kern="100">
                                  <a:solidFill>
                                    <a:sysClr val="windowText" lastClr="000000"/>
                                  </a:solidFill>
                                  <a:effectLst/>
                                  <a:latin typeface="Cambria Math" panose="02040503050406030204" pitchFamily="18" charset="0"/>
                                  <a:ea typeface="+mn-ea"/>
                                  <a:cs typeface="+mn-cs"/>
                                </a:rPr>
                                <m:t>|   </m:t>
                              </m:r>
                              <m:sSub>
                                <m:sSubPr>
                                  <m:ctrlPr>
                                    <a:rPr lang="zh-CN" sz="1600" b="1" i="1" kern="100" smtClean="0">
                                      <a:solidFill>
                                        <a:sysClr val="windowText" lastClr="000000"/>
                                      </a:solidFill>
                                      <a:effectLst/>
                                      <a:latin typeface="Cambria Math" panose="02040503050406030204" pitchFamily="18" charset="0"/>
                                      <a:ea typeface="+mn-ea"/>
                                      <a:cs typeface="+mn-cs"/>
                                    </a:rPr>
                                  </m:ctrlPr>
                                </m:sSubPr>
                                <m:e>
                                  <m:r>
                                    <a:rPr lang="en-US" sz="1600" b="1" kern="100">
                                      <a:solidFill>
                                        <a:sysClr val="windowText" lastClr="000000"/>
                                      </a:solidFill>
                                      <a:effectLst/>
                                      <a:latin typeface="Cambria Math" panose="02040503050406030204" pitchFamily="18" charset="0"/>
                                      <a:ea typeface="+mn-ea"/>
                                      <a:cs typeface="+mn-cs"/>
                                    </a:rPr>
                                    <m:t>𝑎</m:t>
                                  </m:r>
                                </m:e>
                                <m:sub>
                                  <m:r>
                                    <a:rPr lang="en-US" sz="1600" b="1" kern="100">
                                      <a:solidFill>
                                        <a:sysClr val="windowText" lastClr="000000"/>
                                      </a:solidFill>
                                      <a:effectLst/>
                                      <a:latin typeface="Cambria Math" panose="02040503050406030204" pitchFamily="18" charset="0"/>
                                      <a:ea typeface="+mn-ea"/>
                                      <a:cs typeface="+mn-cs"/>
                                    </a:rPr>
                                    <m:t>𝑖</m:t>
                                  </m:r>
                                </m:sub>
                              </m:sSub>
                              <m:r>
                                <a:rPr lang="zh-CN" sz="1600" b="1" kern="100">
                                  <a:solidFill>
                                    <a:sysClr val="windowText" lastClr="000000"/>
                                  </a:solidFill>
                                  <a:effectLst/>
                                  <a:latin typeface="Cambria Math" panose="02040503050406030204" pitchFamily="18" charset="0"/>
                                  <a:ea typeface="+mn-ea"/>
                                  <a:cs typeface="+mn-cs"/>
                                </a:rPr>
                                <m:t>←</m:t>
                              </m:r>
                              <m:sSub>
                                <m:sSubPr>
                                  <m:ctrlPr>
                                    <a:rPr lang="zh-CN" sz="1600" b="1" i="1" kern="100">
                                      <a:solidFill>
                                        <a:sysClr val="windowText" lastClr="000000"/>
                                      </a:solidFill>
                                      <a:effectLst/>
                                      <a:latin typeface="Cambria Math" panose="02040503050406030204" pitchFamily="18" charset="0"/>
                                      <a:ea typeface="+mn-ea"/>
                                      <a:cs typeface="+mn-cs"/>
                                    </a:rPr>
                                  </m:ctrlPr>
                                </m:sSubPr>
                                <m:e>
                                  <m:r>
                                    <a:rPr lang="en-US" sz="1600" b="1" kern="100">
                                      <a:solidFill>
                                        <a:sysClr val="windowText" lastClr="000000"/>
                                      </a:solidFill>
                                      <a:effectLst/>
                                      <a:latin typeface="Cambria Math" panose="02040503050406030204" pitchFamily="18" charset="0"/>
                                      <a:ea typeface="+mn-ea"/>
                                      <a:cs typeface="+mn-cs"/>
                                    </a:rPr>
                                    <m:t>𝑎</m:t>
                                  </m:r>
                                </m:e>
                                <m:sub>
                                  <m:r>
                                    <a:rPr lang="en-US" sz="1600" b="1" kern="100">
                                      <a:solidFill>
                                        <a:sysClr val="windowText" lastClr="000000"/>
                                      </a:solidFill>
                                      <a:effectLst/>
                                      <a:latin typeface="Cambria Math" panose="02040503050406030204" pitchFamily="18" charset="0"/>
                                      <a:ea typeface="+mn-ea"/>
                                      <a:cs typeface="+mn-cs"/>
                                    </a:rPr>
                                    <m:t>𝑚𝑖𝑛</m:t>
                                  </m:r>
                                </m:sub>
                              </m:sSub>
                            </m:oMath>
                          </a14:m>
                          <a:r>
                            <a:rPr lang="en-US" sz="1600" b="1" kern="100" dirty="0">
                              <a:solidFill>
                                <a:sysClr val="windowText" lastClr="000000"/>
                              </a:solidFill>
                              <a:effectLst/>
                              <a:latin typeface="Cambria Math" panose="02040503050406030204" pitchFamily="18" charset="0"/>
                              <a:ea typeface="+mn-ea"/>
                              <a:cs typeface="+mn-cs"/>
                            </a:rPr>
                            <a:t> </a:t>
                          </a:r>
                          <a:endParaRPr lang="zh-CN" sz="1600" b="1" kern="100" dirty="0">
                            <a:solidFill>
                              <a:sysClr val="windowText" lastClr="000000"/>
                            </a:solidFill>
                            <a:effectLst/>
                            <a:latin typeface="Cambria Math" panose="02040503050406030204" pitchFamily="18" charset="0"/>
                            <a:ea typeface="+mn-ea"/>
                            <a:cs typeface="+mn-cs"/>
                          </a:endParaRPr>
                        </a:p>
                      </a:txBody>
                      <a:tcPr marL="68580" marR="68580" marT="0" marB="0">
                        <a:lnL>
                          <a:noFill/>
                        </a:lnL>
                        <a:lnR>
                          <a:noFill/>
                        </a:lnR>
                        <a:lnT>
                          <a:noFill/>
                        </a:lnT>
                        <a:lnB>
                          <a:noFill/>
                        </a:lnB>
                      </a:tcPr>
                    </a:tc>
                    <a:extLst>
                      <a:ext uri="{0D108BD9-81ED-4DB2-BD59-A6C34878D82A}">
                        <a16:rowId xmlns:a16="http://schemas.microsoft.com/office/drawing/2014/main" val="1143777896"/>
                      </a:ext>
                    </a:extLst>
                  </a:tr>
                  <a:tr h="309818">
                    <a:tc>
                      <a:txBody>
                        <a:bodyPr/>
                        <a:lstStyle/>
                        <a:p>
                          <a:pPr marL="0" indent="0" algn="just" defTabSz="914400" rtl="0" eaLnBrk="1" latinLnBrk="0" hangingPunct="1">
                            <a:lnSpc>
                              <a:spcPct val="150000"/>
                            </a:lnSpc>
                            <a:spcAft>
                              <a:spcPts val="0"/>
                            </a:spcAft>
                          </a:pPr>
                          <a:r>
                            <a:rPr lang="en-US" altLang="zh-CN" sz="1600" b="1" kern="100" dirty="0">
                              <a:solidFill>
                                <a:sysClr val="windowText" lastClr="000000"/>
                              </a:solidFill>
                              <a:effectLst/>
                              <a:latin typeface="微软雅黑" panose="020B0503020204020204" pitchFamily="34" charset="-122"/>
                              <a:ea typeface="微软雅黑" panose="020B0503020204020204" pitchFamily="34" charset="-122"/>
                              <a:cs typeface="+mn-cs"/>
                            </a:rPr>
                            <a:t>10</a:t>
                          </a:r>
                          <a:endParaRPr lang="zh-CN" altLang="en-US" sz="1600" b="1" kern="100" dirty="0">
                            <a:solidFill>
                              <a:sysClr val="windowText" lastClr="000000"/>
                            </a:solidFill>
                            <a:effectLst/>
                            <a:latin typeface="微软雅黑" panose="020B0503020204020204" pitchFamily="34" charset="-122"/>
                            <a:ea typeface="微软雅黑" panose="020B0503020204020204" pitchFamily="34" charset="-122"/>
                            <a:cs typeface="+mn-cs"/>
                          </a:endParaRPr>
                        </a:p>
                      </a:txBody>
                      <a:tcPr marL="68580" marR="68580" marT="0" marB="0">
                        <a:lnL>
                          <a:noFill/>
                        </a:lnL>
                        <a:lnR>
                          <a:noFill/>
                        </a:lnR>
                        <a:lnT>
                          <a:noFill/>
                        </a:lnT>
                        <a:lnB>
                          <a:noFill/>
                        </a:lnB>
                      </a:tcPr>
                    </a:tc>
                    <a:tc>
                      <a:txBody>
                        <a:bodyPr/>
                        <a:lstStyle/>
                        <a:p>
                          <a:pPr marL="0" indent="127000" algn="just" defTabSz="914400" rtl="0" eaLnBrk="1" latinLnBrk="0" hangingPunct="1">
                            <a:lnSpc>
                              <a:spcPct val="150000"/>
                            </a:lnSpc>
                            <a:spcAft>
                              <a:spcPts val="0"/>
                            </a:spcAft>
                          </a:pPr>
                          <a14:m>
                            <m:oMath xmlns:m="http://schemas.openxmlformats.org/officeDocument/2006/math">
                              <m:r>
                                <a:rPr lang="en-US" sz="1600" b="1" kern="100">
                                  <a:solidFill>
                                    <a:sysClr val="windowText" lastClr="000000"/>
                                  </a:solidFill>
                                  <a:effectLst/>
                                  <a:latin typeface="Cambria Math" panose="02040503050406030204" pitchFamily="18" charset="0"/>
                                  <a:ea typeface="+mn-ea"/>
                                  <a:cs typeface="+mn-cs"/>
                                </a:rPr>
                                <m:t>|   </m:t>
                              </m:r>
                              <m:sSub>
                                <m:sSubPr>
                                  <m:ctrlPr>
                                    <a:rPr lang="zh-CN" sz="1600" b="1" i="1" kern="100">
                                      <a:solidFill>
                                        <a:sysClr val="windowText" lastClr="000000"/>
                                      </a:solidFill>
                                      <a:effectLst/>
                                      <a:latin typeface="Cambria Math" panose="02040503050406030204" pitchFamily="18" charset="0"/>
                                      <a:ea typeface="+mn-ea"/>
                                      <a:cs typeface="+mn-cs"/>
                                    </a:rPr>
                                  </m:ctrlPr>
                                </m:sSubPr>
                                <m:e>
                                  <m:r>
                                    <a:rPr lang="en-US" sz="1600" b="1" kern="100">
                                      <a:solidFill>
                                        <a:sysClr val="windowText" lastClr="000000"/>
                                      </a:solidFill>
                                      <a:effectLst/>
                                      <a:latin typeface="Cambria Math" panose="02040503050406030204" pitchFamily="18" charset="0"/>
                                      <a:ea typeface="+mn-ea"/>
                                      <a:cs typeface="+mn-cs"/>
                                    </a:rPr>
                                    <m:t>𝑎</m:t>
                                  </m:r>
                                </m:e>
                                <m:sub>
                                  <m:r>
                                    <a:rPr lang="en-US" sz="1600" b="1" kern="100">
                                      <a:solidFill>
                                        <a:sysClr val="windowText" lastClr="000000"/>
                                      </a:solidFill>
                                      <a:effectLst/>
                                      <a:latin typeface="Cambria Math" panose="02040503050406030204" pitchFamily="18" charset="0"/>
                                      <a:ea typeface="+mn-ea"/>
                                      <a:cs typeface="+mn-cs"/>
                                    </a:rPr>
                                    <m:t>𝑚𝑖𝑛</m:t>
                                  </m:r>
                                </m:sub>
                              </m:sSub>
                              <m:r>
                                <a:rPr lang="zh-CN" sz="1600" b="1" kern="100">
                                  <a:solidFill>
                                    <a:sysClr val="windowText" lastClr="000000"/>
                                  </a:solidFill>
                                  <a:effectLst/>
                                  <a:latin typeface="Cambria Math" panose="02040503050406030204" pitchFamily="18" charset="0"/>
                                  <a:ea typeface="+mn-ea"/>
                                  <a:cs typeface="+mn-cs"/>
                                </a:rPr>
                                <m:t>←</m:t>
                              </m:r>
                              <m:r>
                                <a:rPr lang="en-US" sz="1600" b="1" kern="100">
                                  <a:solidFill>
                                    <a:sysClr val="windowText" lastClr="000000"/>
                                  </a:solidFill>
                                  <a:effectLst/>
                                  <a:latin typeface="Cambria Math" panose="02040503050406030204" pitchFamily="18" charset="0"/>
                                  <a:ea typeface="+mn-ea"/>
                                  <a:cs typeface="+mn-cs"/>
                                </a:rPr>
                                <m:t>𝑡</m:t>
                              </m:r>
                            </m:oMath>
                          </a14:m>
                          <a:r>
                            <a:rPr lang="en-US" sz="1600" b="1" kern="100" dirty="0">
                              <a:solidFill>
                                <a:sysClr val="windowText" lastClr="000000"/>
                              </a:solidFill>
                              <a:effectLst/>
                              <a:latin typeface="Cambria Math" panose="02040503050406030204" pitchFamily="18" charset="0"/>
                              <a:ea typeface="+mn-ea"/>
                              <a:cs typeface="+mn-cs"/>
                            </a:rPr>
                            <a:t> </a:t>
                          </a:r>
                          <a:endParaRPr lang="zh-CN" sz="1600" b="1" kern="100" dirty="0">
                            <a:solidFill>
                              <a:sysClr val="windowText" lastClr="000000"/>
                            </a:solidFill>
                            <a:effectLst/>
                            <a:latin typeface="Cambria Math" panose="02040503050406030204" pitchFamily="18" charset="0"/>
                            <a:ea typeface="+mn-ea"/>
                            <a:cs typeface="+mn-cs"/>
                          </a:endParaRPr>
                        </a:p>
                      </a:txBody>
                      <a:tcPr marL="68580" marR="68580" marT="0" marB="0">
                        <a:lnL>
                          <a:noFill/>
                        </a:lnL>
                        <a:lnR>
                          <a:noFill/>
                        </a:lnR>
                        <a:lnT>
                          <a:noFill/>
                        </a:lnT>
                        <a:lnB>
                          <a:noFill/>
                        </a:lnB>
                      </a:tcPr>
                    </a:tc>
                    <a:extLst>
                      <a:ext uri="{0D108BD9-81ED-4DB2-BD59-A6C34878D82A}">
                        <a16:rowId xmlns:a16="http://schemas.microsoft.com/office/drawing/2014/main" val="546223675"/>
                      </a:ext>
                    </a:extLst>
                  </a:tr>
                  <a:tr h="383490">
                    <a:tc>
                      <a:txBody>
                        <a:bodyPr/>
                        <a:lstStyle/>
                        <a:p>
                          <a:pPr marL="0" indent="0" algn="just" defTabSz="914400" rtl="0" eaLnBrk="1" latinLnBrk="0" hangingPunct="1">
                            <a:lnSpc>
                              <a:spcPct val="150000"/>
                            </a:lnSpc>
                            <a:spcAft>
                              <a:spcPts val="0"/>
                            </a:spcAft>
                          </a:pPr>
                          <a:r>
                            <a:rPr lang="en-US" sz="1600" b="1" kern="100" dirty="0">
                              <a:solidFill>
                                <a:sysClr val="windowText" lastClr="000000"/>
                              </a:solidFill>
                              <a:effectLst/>
                              <a:latin typeface="微软雅黑" panose="020B0503020204020204" pitchFamily="34" charset="-122"/>
                              <a:ea typeface="微软雅黑" panose="020B0503020204020204" pitchFamily="34" charset="-122"/>
                              <a:cs typeface="+mn-cs"/>
                            </a:rPr>
                            <a:t>10</a:t>
                          </a:r>
                          <a:endParaRPr lang="zh-CN" altLang="en-US" sz="1600" b="1" kern="100" dirty="0">
                            <a:solidFill>
                              <a:sysClr val="windowText" lastClr="000000"/>
                            </a:solidFill>
                            <a:effectLst/>
                            <a:latin typeface="微软雅黑" panose="020B0503020204020204" pitchFamily="34" charset="-122"/>
                            <a:ea typeface="微软雅黑" panose="020B0503020204020204" pitchFamily="34" charset="-122"/>
                            <a:cs typeface="+mn-cs"/>
                          </a:endParaRPr>
                        </a:p>
                      </a:txBody>
                      <a:tcPr marL="68580" marR="68580" marT="0" marB="0">
                        <a:lnL>
                          <a:noFill/>
                        </a:lnL>
                        <a:lnR>
                          <a:noFill/>
                        </a:lnR>
                        <a:lnT>
                          <a:noFill/>
                        </a:lnT>
                        <a:lnB>
                          <a:noFill/>
                        </a:lnB>
                      </a:tcPr>
                    </a:tc>
                    <a:tc>
                      <a:txBody>
                        <a:bodyPr/>
                        <a:lstStyle/>
                        <a:p>
                          <a:pPr marL="0" indent="127000" algn="just" defTabSz="914400" rtl="0" eaLnBrk="1" latinLnBrk="0" hangingPunct="1">
                            <a:lnSpc>
                              <a:spcPct val="150000"/>
                            </a:lnSpc>
                            <a:spcAft>
                              <a:spcPts val="0"/>
                            </a:spcAft>
                          </a:pPr>
                          <a:r>
                            <a:rPr lang="en-US" altLang="zh-CN" sz="1600" b="1" kern="100" dirty="0">
                              <a:solidFill>
                                <a:sysClr val="windowText" lastClr="000000"/>
                              </a:solidFill>
                              <a:effectLst/>
                              <a:latin typeface="Cambria Math" panose="02040503050406030204" pitchFamily="18" charset="0"/>
                              <a:ea typeface="+mn-ea"/>
                              <a:cs typeface="+mn-cs"/>
                            </a:rPr>
                            <a:t>end</a:t>
                          </a:r>
                          <a:endParaRPr lang="zh-CN" sz="1600" b="1" kern="100" dirty="0">
                            <a:solidFill>
                              <a:sysClr val="windowText" lastClr="000000"/>
                            </a:solidFill>
                            <a:effectLst/>
                            <a:latin typeface="Cambria Math" panose="02040503050406030204" pitchFamily="18" charset="0"/>
                            <a:ea typeface="+mn-ea"/>
                            <a:cs typeface="+mn-cs"/>
                          </a:endParaRPr>
                        </a:p>
                      </a:txBody>
                      <a:tcPr marL="68580" marR="68580" marT="0" marB="0">
                        <a:lnL>
                          <a:noFill/>
                        </a:lnL>
                        <a:lnR>
                          <a:noFill/>
                        </a:lnR>
                        <a:lnT>
                          <a:noFill/>
                        </a:lnT>
                        <a:lnB>
                          <a:noFill/>
                        </a:lnB>
                      </a:tcPr>
                    </a:tc>
                    <a:extLst>
                      <a:ext uri="{0D108BD9-81ED-4DB2-BD59-A6C34878D82A}">
                        <a16:rowId xmlns:a16="http://schemas.microsoft.com/office/drawing/2014/main" val="200100881"/>
                      </a:ext>
                    </a:extLst>
                  </a:tr>
                  <a:tr h="546494">
                    <a:tc>
                      <a:txBody>
                        <a:bodyPr/>
                        <a:lstStyle/>
                        <a:p>
                          <a:pPr marL="0" indent="0" algn="just" defTabSz="914400" rtl="0" eaLnBrk="1" latinLnBrk="0" hangingPunct="1">
                            <a:lnSpc>
                              <a:spcPct val="150000"/>
                            </a:lnSpc>
                            <a:spcAft>
                              <a:spcPts val="0"/>
                            </a:spcAft>
                          </a:pPr>
                          <a:endParaRPr lang="zh-CN" altLang="en-US" sz="1600" b="1" kern="100" dirty="0">
                            <a:solidFill>
                              <a:sysClr val="windowText" lastClr="000000"/>
                            </a:solidFill>
                            <a:effectLst/>
                            <a:latin typeface="微软雅黑" panose="020B0503020204020204" pitchFamily="34" charset="-122"/>
                            <a:ea typeface="微软雅黑" panose="020B0503020204020204" pitchFamily="34" charset="-122"/>
                            <a:cs typeface="+mn-cs"/>
                          </a:endParaRPr>
                        </a:p>
                      </a:txBody>
                      <a:tcPr marL="68580" marR="68580" marT="0" marB="0">
                        <a:lnL>
                          <a:noFill/>
                        </a:lnL>
                        <a:lnR>
                          <a:noFill/>
                        </a:lnR>
                        <a:lnT>
                          <a:noFill/>
                        </a:lnT>
                        <a:lnB>
                          <a:noFill/>
                        </a:lnB>
                      </a:tcPr>
                    </a:tc>
                    <a:tc>
                      <a:txBody>
                        <a:bodyPr/>
                        <a:lstStyle/>
                        <a:p>
                          <a:pPr marL="0" indent="127000" algn="just" defTabSz="914400" rtl="0" eaLnBrk="1" latinLnBrk="0" hangingPunct="1">
                            <a:lnSpc>
                              <a:spcPct val="150000"/>
                            </a:lnSpc>
                            <a:spcAft>
                              <a:spcPts val="0"/>
                            </a:spcAft>
                          </a:pPr>
                          <a:endParaRPr lang="zh-CN" sz="1600" b="1" kern="100" dirty="0">
                            <a:solidFill>
                              <a:sysClr val="windowText" lastClr="000000"/>
                            </a:solidFill>
                            <a:effectLst/>
                            <a:latin typeface="Cambria Math" panose="02040503050406030204" pitchFamily="18" charset="0"/>
                            <a:ea typeface="+mn-ea"/>
                            <a:cs typeface="+mn-cs"/>
                          </a:endParaRPr>
                        </a:p>
                      </a:txBody>
                      <a:tcPr marL="68580" marR="68580" marT="0" marB="0">
                        <a:lnL>
                          <a:noFill/>
                        </a:lnL>
                        <a:lnR>
                          <a:noFill/>
                        </a:lnR>
                        <a:lnT>
                          <a:noFill/>
                        </a:lnT>
                        <a:lnB>
                          <a:noFill/>
                        </a:lnB>
                      </a:tcPr>
                    </a:tc>
                    <a:extLst>
                      <a:ext uri="{0D108BD9-81ED-4DB2-BD59-A6C34878D82A}">
                        <a16:rowId xmlns:a16="http://schemas.microsoft.com/office/drawing/2014/main" val="338168348"/>
                      </a:ext>
                    </a:extLst>
                  </a:tr>
                </a:tbl>
              </a:graphicData>
            </a:graphic>
          </p:graphicFrame>
        </mc:Choice>
        <mc:Fallback xmlns="">
          <p:graphicFrame>
            <p:nvGraphicFramePr>
              <p:cNvPr id="7" name="表格 6">
                <a:extLst>
                  <a:ext uri="{FF2B5EF4-FFF2-40B4-BE49-F238E27FC236}">
                    <a16:creationId xmlns:a16="http://schemas.microsoft.com/office/drawing/2014/main" id="{07CC9C2C-E7CF-4867-AB60-1C0CC7C9D6D5}"/>
                  </a:ext>
                </a:extLst>
              </p:cNvPr>
              <p:cNvGraphicFramePr>
                <a:graphicFrameLocks noGrp="1"/>
              </p:cNvGraphicFramePr>
              <p:nvPr>
                <p:extLst>
                  <p:ext uri="{D42A27DB-BD31-4B8C-83A1-F6EECF244321}">
                    <p14:modId xmlns:p14="http://schemas.microsoft.com/office/powerpoint/2010/main" val="3813703841"/>
                  </p:ext>
                </p:extLst>
              </p:nvPr>
            </p:nvGraphicFramePr>
            <p:xfrm>
              <a:off x="584224" y="2491032"/>
              <a:ext cx="8294305" cy="4239731"/>
            </p:xfrm>
            <a:graphic>
              <a:graphicData uri="http://schemas.openxmlformats.org/drawingml/2006/table">
                <a:tbl>
                  <a:tblPr firstRow="1" firstCol="1" bandRow="1"/>
                  <a:tblGrid>
                    <a:gridCol w="672072">
                      <a:extLst>
                        <a:ext uri="{9D8B030D-6E8A-4147-A177-3AD203B41FA5}">
                          <a16:colId xmlns:a16="http://schemas.microsoft.com/office/drawing/2014/main" val="1756662735"/>
                        </a:ext>
                      </a:extLst>
                    </a:gridCol>
                    <a:gridCol w="7622233">
                      <a:extLst>
                        <a:ext uri="{9D8B030D-6E8A-4147-A177-3AD203B41FA5}">
                          <a16:colId xmlns:a16="http://schemas.microsoft.com/office/drawing/2014/main" val="1151214975"/>
                        </a:ext>
                      </a:extLst>
                    </a:gridCol>
                  </a:tblGrid>
                  <a:tr h="322707">
                    <a:tc>
                      <a:txBody>
                        <a:bodyPr/>
                        <a:lstStyle/>
                        <a:p>
                          <a:pPr marL="0" indent="0" algn="just" defTabSz="914400" rtl="0" eaLnBrk="1" latinLnBrk="0" hangingPunct="1">
                            <a:lnSpc>
                              <a:spcPct val="150000"/>
                            </a:lnSpc>
                            <a:spcAft>
                              <a:spcPts val="0"/>
                            </a:spcAft>
                          </a:pPr>
                          <a:r>
                            <a:rPr lang="en-US" sz="1600" b="1" kern="100" dirty="0">
                              <a:solidFill>
                                <a:sysClr val="windowText" lastClr="000000"/>
                              </a:solidFill>
                              <a:effectLst/>
                              <a:latin typeface="微软雅黑" panose="020B0503020204020204" pitchFamily="34" charset="-122"/>
                              <a:ea typeface="微软雅黑" panose="020B0503020204020204" pitchFamily="34" charset="-122"/>
                              <a:cs typeface="+mn-cs"/>
                            </a:rPr>
                            <a:t>1</a:t>
                          </a:r>
                          <a:endParaRPr lang="zh-CN" altLang="en-US" sz="1600" b="1" kern="100" dirty="0">
                            <a:solidFill>
                              <a:sysClr val="windowText" lastClr="000000"/>
                            </a:solidFill>
                            <a:effectLst/>
                            <a:latin typeface="微软雅黑" panose="020B0503020204020204" pitchFamily="34" charset="-122"/>
                            <a:ea typeface="微软雅黑" panose="020B0503020204020204" pitchFamily="34" charset="-122"/>
                            <a:cs typeface="+mn-cs"/>
                          </a:endParaRPr>
                        </a:p>
                      </a:txBody>
                      <a:tcPr marL="68580" marR="68580" marT="0" marB="0">
                        <a:lnL>
                          <a:noFill/>
                        </a:lnL>
                        <a:lnR>
                          <a:noFill/>
                        </a:lnR>
                        <a:lnT>
                          <a:noFill/>
                        </a:lnT>
                        <a:lnB>
                          <a:noFill/>
                        </a:lnB>
                      </a:tcPr>
                    </a:tc>
                    <a:tc>
                      <a:txBody>
                        <a:bodyPr/>
                        <a:lstStyle/>
                        <a:p>
                          <a:endParaRPr lang="zh-CN"/>
                        </a:p>
                      </a:txBody>
                      <a:tcPr marL="68580" marR="68580" marT="0" marB="0">
                        <a:lnL>
                          <a:noFill/>
                        </a:lnL>
                        <a:lnR>
                          <a:noFill/>
                        </a:lnR>
                        <a:lnT>
                          <a:noFill/>
                        </a:lnT>
                        <a:lnB>
                          <a:noFill/>
                        </a:lnB>
                        <a:blipFill>
                          <a:blip r:embed="rId3"/>
                          <a:stretch>
                            <a:fillRect l="-8786" b="-1215094"/>
                          </a:stretch>
                        </a:blipFill>
                      </a:tcPr>
                    </a:tc>
                    <a:extLst>
                      <a:ext uri="{0D108BD9-81ED-4DB2-BD59-A6C34878D82A}">
                        <a16:rowId xmlns:a16="http://schemas.microsoft.com/office/drawing/2014/main" val="3171147096"/>
                      </a:ext>
                    </a:extLst>
                  </a:tr>
                  <a:tr h="322707">
                    <a:tc>
                      <a:txBody>
                        <a:bodyPr/>
                        <a:lstStyle/>
                        <a:p>
                          <a:pPr marL="0" indent="0" algn="just" defTabSz="914400" rtl="0" eaLnBrk="1" latinLnBrk="0" hangingPunct="1">
                            <a:lnSpc>
                              <a:spcPct val="150000"/>
                            </a:lnSpc>
                            <a:spcAft>
                              <a:spcPts val="0"/>
                            </a:spcAft>
                          </a:pPr>
                          <a:r>
                            <a:rPr lang="en-US" sz="1600" b="1" kern="100" dirty="0">
                              <a:solidFill>
                                <a:sysClr val="windowText" lastClr="000000"/>
                              </a:solidFill>
                              <a:effectLst/>
                              <a:latin typeface="微软雅黑" panose="020B0503020204020204" pitchFamily="34" charset="-122"/>
                              <a:ea typeface="微软雅黑" panose="020B0503020204020204" pitchFamily="34" charset="-122"/>
                              <a:cs typeface="+mn-cs"/>
                            </a:rPr>
                            <a:t>2</a:t>
                          </a:r>
                          <a:endParaRPr lang="zh-CN" altLang="en-US" sz="1600" b="1" kern="100" dirty="0">
                            <a:solidFill>
                              <a:sysClr val="windowText" lastClr="000000"/>
                            </a:solidFill>
                            <a:effectLst/>
                            <a:latin typeface="微软雅黑" panose="020B0503020204020204" pitchFamily="34" charset="-122"/>
                            <a:ea typeface="微软雅黑" panose="020B0503020204020204" pitchFamily="34" charset="-122"/>
                            <a:cs typeface="+mn-cs"/>
                          </a:endParaRPr>
                        </a:p>
                      </a:txBody>
                      <a:tcPr marL="68580" marR="68580" marT="0" marB="0">
                        <a:lnL>
                          <a:noFill/>
                        </a:lnL>
                        <a:lnR>
                          <a:noFill/>
                        </a:lnR>
                        <a:lnT>
                          <a:noFill/>
                        </a:lnT>
                        <a:lnB>
                          <a:noFill/>
                        </a:lnB>
                      </a:tcPr>
                    </a:tc>
                    <a:tc>
                      <a:txBody>
                        <a:bodyPr/>
                        <a:lstStyle/>
                        <a:p>
                          <a:endParaRPr lang="zh-CN"/>
                        </a:p>
                      </a:txBody>
                      <a:tcPr marL="68580" marR="68580" marT="0" marB="0">
                        <a:lnL>
                          <a:noFill/>
                        </a:lnL>
                        <a:lnR>
                          <a:noFill/>
                        </a:lnR>
                        <a:lnT>
                          <a:noFill/>
                        </a:lnT>
                        <a:lnB>
                          <a:noFill/>
                        </a:lnB>
                        <a:blipFill>
                          <a:blip r:embed="rId3"/>
                          <a:stretch>
                            <a:fillRect l="-8786" t="-100000" b="-1115094"/>
                          </a:stretch>
                        </a:blipFill>
                      </a:tcPr>
                    </a:tc>
                    <a:extLst>
                      <a:ext uri="{0D108BD9-81ED-4DB2-BD59-A6C34878D82A}">
                        <a16:rowId xmlns:a16="http://schemas.microsoft.com/office/drawing/2014/main" val="833813626"/>
                      </a:ext>
                    </a:extLst>
                  </a:tr>
                  <a:tr h="322707">
                    <a:tc>
                      <a:txBody>
                        <a:bodyPr/>
                        <a:lstStyle/>
                        <a:p>
                          <a:pPr marL="0" indent="0" algn="just" defTabSz="914400" rtl="0" eaLnBrk="1" latinLnBrk="0" hangingPunct="1">
                            <a:lnSpc>
                              <a:spcPct val="150000"/>
                            </a:lnSpc>
                            <a:spcAft>
                              <a:spcPts val="0"/>
                            </a:spcAft>
                          </a:pPr>
                          <a:r>
                            <a:rPr lang="en-US" sz="1600" b="1" kern="100" dirty="0">
                              <a:solidFill>
                                <a:sysClr val="windowText" lastClr="000000"/>
                              </a:solidFill>
                              <a:effectLst/>
                              <a:latin typeface="微软雅黑" panose="020B0503020204020204" pitchFamily="34" charset="-122"/>
                              <a:ea typeface="微软雅黑" panose="020B0503020204020204" pitchFamily="34" charset="-122"/>
                              <a:cs typeface="+mn-cs"/>
                            </a:rPr>
                            <a:t>3</a:t>
                          </a:r>
                          <a:endParaRPr lang="zh-CN" altLang="en-US" sz="1600" b="1" kern="100" dirty="0">
                            <a:solidFill>
                              <a:sysClr val="windowText" lastClr="000000"/>
                            </a:solidFill>
                            <a:effectLst/>
                            <a:latin typeface="微软雅黑" panose="020B0503020204020204" pitchFamily="34" charset="-122"/>
                            <a:ea typeface="微软雅黑" panose="020B0503020204020204" pitchFamily="34" charset="-122"/>
                            <a:cs typeface="+mn-cs"/>
                          </a:endParaRPr>
                        </a:p>
                      </a:txBody>
                      <a:tcPr marL="68580" marR="68580" marT="0" marB="0">
                        <a:lnL>
                          <a:noFill/>
                        </a:lnL>
                        <a:lnR>
                          <a:noFill/>
                        </a:lnR>
                        <a:lnT>
                          <a:noFill/>
                        </a:lnT>
                        <a:lnB>
                          <a:noFill/>
                        </a:lnB>
                      </a:tcPr>
                    </a:tc>
                    <a:tc>
                      <a:txBody>
                        <a:bodyPr/>
                        <a:lstStyle/>
                        <a:p>
                          <a:endParaRPr lang="zh-CN"/>
                        </a:p>
                      </a:txBody>
                      <a:tcPr marL="68580" marR="68580" marT="0" marB="0">
                        <a:lnL>
                          <a:noFill/>
                        </a:lnL>
                        <a:lnR>
                          <a:noFill/>
                        </a:lnR>
                        <a:lnT>
                          <a:noFill/>
                        </a:lnT>
                        <a:lnB>
                          <a:noFill/>
                        </a:lnB>
                        <a:blipFill>
                          <a:blip r:embed="rId3"/>
                          <a:stretch>
                            <a:fillRect l="-8786" t="-200000" b="-1015094"/>
                          </a:stretch>
                        </a:blipFill>
                      </a:tcPr>
                    </a:tc>
                    <a:extLst>
                      <a:ext uri="{0D108BD9-81ED-4DB2-BD59-A6C34878D82A}">
                        <a16:rowId xmlns:a16="http://schemas.microsoft.com/office/drawing/2014/main" val="1235551881"/>
                      </a:ext>
                    </a:extLst>
                  </a:tr>
                  <a:tr h="362331">
                    <a:tc>
                      <a:txBody>
                        <a:bodyPr/>
                        <a:lstStyle/>
                        <a:p>
                          <a:pPr marL="0" indent="0" algn="just" defTabSz="914400" rtl="0" eaLnBrk="1" latinLnBrk="0" hangingPunct="1">
                            <a:lnSpc>
                              <a:spcPct val="150000"/>
                            </a:lnSpc>
                            <a:spcAft>
                              <a:spcPts val="0"/>
                            </a:spcAft>
                          </a:pPr>
                          <a:r>
                            <a:rPr lang="en-US" sz="1600" b="1" kern="100" dirty="0">
                              <a:solidFill>
                                <a:sysClr val="windowText" lastClr="000000"/>
                              </a:solidFill>
                              <a:effectLst/>
                              <a:latin typeface="微软雅黑" panose="020B0503020204020204" pitchFamily="34" charset="-122"/>
                              <a:ea typeface="微软雅黑" panose="020B0503020204020204" pitchFamily="34" charset="-122"/>
                              <a:cs typeface="+mn-cs"/>
                            </a:rPr>
                            <a:t>4</a:t>
                          </a:r>
                          <a:endParaRPr lang="zh-CN" altLang="en-US" sz="1600" b="1" kern="100" dirty="0">
                            <a:solidFill>
                              <a:sysClr val="windowText" lastClr="000000"/>
                            </a:solidFill>
                            <a:effectLst/>
                            <a:latin typeface="微软雅黑" panose="020B0503020204020204" pitchFamily="34" charset="-122"/>
                            <a:ea typeface="微软雅黑" panose="020B0503020204020204" pitchFamily="34" charset="-122"/>
                            <a:cs typeface="+mn-cs"/>
                          </a:endParaRPr>
                        </a:p>
                      </a:txBody>
                      <a:tcPr marL="68580" marR="68580" marT="0" marB="0">
                        <a:lnL>
                          <a:noFill/>
                        </a:lnL>
                        <a:lnR>
                          <a:noFill/>
                        </a:lnR>
                        <a:lnT>
                          <a:noFill/>
                        </a:lnT>
                        <a:lnB>
                          <a:noFill/>
                        </a:lnB>
                      </a:tcPr>
                    </a:tc>
                    <a:tc>
                      <a:txBody>
                        <a:bodyPr/>
                        <a:lstStyle/>
                        <a:p>
                          <a:endParaRPr lang="zh-CN"/>
                        </a:p>
                      </a:txBody>
                      <a:tcPr marL="68580" marR="68580" marT="0" marB="0">
                        <a:lnL>
                          <a:noFill/>
                        </a:lnL>
                        <a:lnR>
                          <a:noFill/>
                        </a:lnR>
                        <a:lnT>
                          <a:noFill/>
                        </a:lnT>
                        <a:lnB>
                          <a:noFill/>
                        </a:lnB>
                        <a:blipFill>
                          <a:blip r:embed="rId3"/>
                          <a:stretch>
                            <a:fillRect l="-8786" t="-265000" b="-796667"/>
                          </a:stretch>
                        </a:blipFill>
                      </a:tcPr>
                    </a:tc>
                    <a:extLst>
                      <a:ext uri="{0D108BD9-81ED-4DB2-BD59-A6C34878D82A}">
                        <a16:rowId xmlns:a16="http://schemas.microsoft.com/office/drawing/2014/main" val="1002705569"/>
                      </a:ext>
                    </a:extLst>
                  </a:tr>
                  <a:tr h="322707">
                    <a:tc>
                      <a:txBody>
                        <a:bodyPr/>
                        <a:lstStyle/>
                        <a:p>
                          <a:pPr marL="0" indent="0" algn="just" defTabSz="914400" rtl="0" eaLnBrk="1" latinLnBrk="0" hangingPunct="1">
                            <a:lnSpc>
                              <a:spcPct val="150000"/>
                            </a:lnSpc>
                            <a:spcAft>
                              <a:spcPts val="0"/>
                            </a:spcAft>
                          </a:pPr>
                          <a:r>
                            <a:rPr lang="en-US" sz="1600" b="1" kern="100" dirty="0">
                              <a:solidFill>
                                <a:sysClr val="windowText" lastClr="000000"/>
                              </a:solidFill>
                              <a:effectLst/>
                              <a:latin typeface="微软雅黑" panose="020B0503020204020204" pitchFamily="34" charset="-122"/>
                              <a:ea typeface="微软雅黑" panose="020B0503020204020204" pitchFamily="34" charset="-122"/>
                              <a:cs typeface="+mn-cs"/>
                            </a:rPr>
                            <a:t>5</a:t>
                          </a:r>
                          <a:endParaRPr lang="zh-CN" altLang="en-US" sz="1600" b="1" kern="100" dirty="0">
                            <a:solidFill>
                              <a:sysClr val="windowText" lastClr="000000"/>
                            </a:solidFill>
                            <a:effectLst/>
                            <a:latin typeface="微软雅黑" panose="020B0503020204020204" pitchFamily="34" charset="-122"/>
                            <a:ea typeface="微软雅黑" panose="020B0503020204020204" pitchFamily="34" charset="-122"/>
                            <a:cs typeface="+mn-cs"/>
                          </a:endParaRPr>
                        </a:p>
                      </a:txBody>
                      <a:tcPr marL="68580" marR="68580" marT="0" marB="0">
                        <a:lnL>
                          <a:noFill/>
                        </a:lnL>
                        <a:lnR>
                          <a:noFill/>
                        </a:lnR>
                        <a:lnT>
                          <a:noFill/>
                        </a:lnT>
                        <a:lnB>
                          <a:noFill/>
                        </a:lnB>
                      </a:tcPr>
                    </a:tc>
                    <a:tc>
                      <a:txBody>
                        <a:bodyPr/>
                        <a:lstStyle/>
                        <a:p>
                          <a:endParaRPr lang="zh-CN"/>
                        </a:p>
                      </a:txBody>
                      <a:tcPr marL="68580" marR="68580" marT="0" marB="0">
                        <a:lnL>
                          <a:noFill/>
                        </a:lnL>
                        <a:lnR>
                          <a:noFill/>
                        </a:lnR>
                        <a:lnT>
                          <a:noFill/>
                        </a:lnT>
                        <a:lnB>
                          <a:noFill/>
                        </a:lnB>
                        <a:blipFill>
                          <a:blip r:embed="rId3"/>
                          <a:stretch>
                            <a:fillRect l="-8786" t="-413208" b="-801887"/>
                          </a:stretch>
                        </a:blipFill>
                      </a:tcPr>
                    </a:tc>
                    <a:extLst>
                      <a:ext uri="{0D108BD9-81ED-4DB2-BD59-A6C34878D82A}">
                        <a16:rowId xmlns:a16="http://schemas.microsoft.com/office/drawing/2014/main" val="831603791"/>
                      </a:ext>
                    </a:extLst>
                  </a:tr>
                  <a:tr h="688467">
                    <a:tc>
                      <a:txBody>
                        <a:bodyPr/>
                        <a:lstStyle/>
                        <a:p>
                          <a:pPr marL="0" indent="0" algn="just" defTabSz="914400" rtl="0" eaLnBrk="1" latinLnBrk="0" hangingPunct="1">
                            <a:lnSpc>
                              <a:spcPct val="150000"/>
                            </a:lnSpc>
                            <a:spcAft>
                              <a:spcPts val="0"/>
                            </a:spcAft>
                          </a:pPr>
                          <a:r>
                            <a:rPr lang="en-US" sz="1600" b="1" kern="100" dirty="0">
                              <a:solidFill>
                                <a:sysClr val="windowText" lastClr="000000"/>
                              </a:solidFill>
                              <a:effectLst/>
                              <a:latin typeface="微软雅黑" panose="020B0503020204020204" pitchFamily="34" charset="-122"/>
                              <a:ea typeface="微软雅黑" panose="020B0503020204020204" pitchFamily="34" charset="-122"/>
                              <a:cs typeface="+mn-cs"/>
                            </a:rPr>
                            <a:t>6</a:t>
                          </a:r>
                        </a:p>
                        <a:p>
                          <a:pPr marL="0" indent="0" algn="just" defTabSz="914400" rtl="0" eaLnBrk="1" latinLnBrk="0" hangingPunct="1">
                            <a:lnSpc>
                              <a:spcPct val="150000"/>
                            </a:lnSpc>
                            <a:spcAft>
                              <a:spcPts val="0"/>
                            </a:spcAft>
                          </a:pPr>
                          <a:r>
                            <a:rPr lang="en-US" altLang="zh-CN" sz="1600" b="1" kern="100" dirty="0">
                              <a:solidFill>
                                <a:sysClr val="windowText" lastClr="000000"/>
                              </a:solidFill>
                              <a:effectLst/>
                              <a:latin typeface="微软雅黑" panose="020B0503020204020204" pitchFamily="34" charset="-122"/>
                              <a:ea typeface="微软雅黑" panose="020B0503020204020204" pitchFamily="34" charset="-122"/>
                              <a:cs typeface="+mn-cs"/>
                            </a:rPr>
                            <a:t>7</a:t>
                          </a:r>
                          <a:endParaRPr lang="zh-CN" altLang="en-US" sz="1600" b="1" kern="100" dirty="0">
                            <a:solidFill>
                              <a:sysClr val="windowText" lastClr="000000"/>
                            </a:solidFill>
                            <a:effectLst/>
                            <a:latin typeface="微软雅黑" panose="020B0503020204020204" pitchFamily="34" charset="-122"/>
                            <a:ea typeface="微软雅黑" panose="020B0503020204020204" pitchFamily="34" charset="-122"/>
                            <a:cs typeface="+mn-cs"/>
                          </a:endParaRPr>
                        </a:p>
                      </a:txBody>
                      <a:tcPr marL="68580" marR="68580" marT="0" marB="0">
                        <a:lnL>
                          <a:noFill/>
                        </a:lnL>
                        <a:lnR>
                          <a:noFill/>
                        </a:lnR>
                        <a:lnT>
                          <a:noFill/>
                        </a:lnT>
                        <a:lnB>
                          <a:noFill/>
                        </a:lnB>
                      </a:tcPr>
                    </a:tc>
                    <a:tc>
                      <a:txBody>
                        <a:bodyPr/>
                        <a:lstStyle/>
                        <a:p>
                          <a:endParaRPr lang="zh-CN"/>
                        </a:p>
                      </a:txBody>
                      <a:tcPr marL="68580" marR="68580" marT="0" marB="0">
                        <a:lnL>
                          <a:noFill/>
                        </a:lnL>
                        <a:lnR>
                          <a:noFill/>
                        </a:lnR>
                        <a:lnT>
                          <a:noFill/>
                        </a:lnT>
                        <a:lnB>
                          <a:noFill/>
                        </a:lnB>
                        <a:blipFill>
                          <a:blip r:embed="rId3"/>
                          <a:stretch>
                            <a:fillRect l="-8786" t="-240708" b="-276106"/>
                          </a:stretch>
                        </a:blipFill>
                      </a:tcPr>
                    </a:tc>
                    <a:extLst>
                      <a:ext uri="{0D108BD9-81ED-4DB2-BD59-A6C34878D82A}">
                        <a16:rowId xmlns:a16="http://schemas.microsoft.com/office/drawing/2014/main" val="2765342889"/>
                      </a:ext>
                    </a:extLst>
                  </a:tr>
                  <a:tr h="322707">
                    <a:tc>
                      <a:txBody>
                        <a:bodyPr/>
                        <a:lstStyle/>
                        <a:p>
                          <a:pPr marL="0" indent="0" algn="just" defTabSz="914400" rtl="0" eaLnBrk="1" latinLnBrk="0" hangingPunct="1">
                            <a:lnSpc>
                              <a:spcPct val="150000"/>
                            </a:lnSpc>
                            <a:spcAft>
                              <a:spcPts val="0"/>
                            </a:spcAft>
                          </a:pPr>
                          <a:r>
                            <a:rPr lang="en-US" altLang="zh-CN" sz="1600" b="1" kern="100" dirty="0">
                              <a:solidFill>
                                <a:sysClr val="windowText" lastClr="000000"/>
                              </a:solidFill>
                              <a:effectLst/>
                              <a:latin typeface="微软雅黑" panose="020B0503020204020204" pitchFamily="34" charset="-122"/>
                              <a:ea typeface="微软雅黑" panose="020B0503020204020204" pitchFamily="34" charset="-122"/>
                              <a:cs typeface="+mn-cs"/>
                            </a:rPr>
                            <a:t>8</a:t>
                          </a:r>
                          <a:endParaRPr lang="zh-CN" altLang="en-US" sz="1600" b="1" kern="100" dirty="0">
                            <a:solidFill>
                              <a:sysClr val="windowText" lastClr="000000"/>
                            </a:solidFill>
                            <a:effectLst/>
                            <a:latin typeface="微软雅黑" panose="020B0503020204020204" pitchFamily="34" charset="-122"/>
                            <a:ea typeface="微软雅黑" panose="020B0503020204020204" pitchFamily="34" charset="-122"/>
                            <a:cs typeface="+mn-cs"/>
                          </a:endParaRPr>
                        </a:p>
                      </a:txBody>
                      <a:tcPr marL="68580" marR="68580" marT="0" marB="0">
                        <a:lnL>
                          <a:noFill/>
                        </a:lnL>
                        <a:lnR>
                          <a:noFill/>
                        </a:lnR>
                        <a:lnT>
                          <a:noFill/>
                        </a:lnT>
                        <a:lnB>
                          <a:noFill/>
                        </a:lnB>
                      </a:tcPr>
                    </a:tc>
                    <a:tc>
                      <a:txBody>
                        <a:bodyPr/>
                        <a:lstStyle/>
                        <a:p>
                          <a:endParaRPr lang="zh-CN"/>
                        </a:p>
                      </a:txBody>
                      <a:tcPr marL="68580" marR="68580" marT="0" marB="0">
                        <a:lnL>
                          <a:noFill/>
                        </a:lnL>
                        <a:lnR>
                          <a:noFill/>
                        </a:lnR>
                        <a:lnT>
                          <a:noFill/>
                        </a:lnT>
                        <a:lnB>
                          <a:noFill/>
                        </a:lnB>
                        <a:blipFill>
                          <a:blip r:embed="rId3"/>
                          <a:stretch>
                            <a:fillRect l="-8786" t="-726415" b="-488679"/>
                          </a:stretch>
                        </a:blipFill>
                      </a:tcPr>
                    </a:tc>
                    <a:extLst>
                      <a:ext uri="{0D108BD9-81ED-4DB2-BD59-A6C34878D82A}">
                        <a16:rowId xmlns:a16="http://schemas.microsoft.com/office/drawing/2014/main" val="2988744752"/>
                      </a:ext>
                    </a:extLst>
                  </a:tr>
                  <a:tr h="322707">
                    <a:tc>
                      <a:txBody>
                        <a:bodyPr/>
                        <a:lstStyle/>
                        <a:p>
                          <a:pPr marL="0" indent="0" algn="just" defTabSz="914400" rtl="0" eaLnBrk="1" latinLnBrk="0" hangingPunct="1">
                            <a:lnSpc>
                              <a:spcPct val="150000"/>
                            </a:lnSpc>
                            <a:spcAft>
                              <a:spcPts val="0"/>
                            </a:spcAft>
                          </a:pPr>
                          <a:r>
                            <a:rPr lang="en-US" altLang="zh-CN" sz="1600" b="1" kern="100" dirty="0">
                              <a:solidFill>
                                <a:sysClr val="windowText" lastClr="000000"/>
                              </a:solidFill>
                              <a:effectLst/>
                              <a:latin typeface="微软雅黑" panose="020B0503020204020204" pitchFamily="34" charset="-122"/>
                              <a:ea typeface="微软雅黑" panose="020B0503020204020204" pitchFamily="34" charset="-122"/>
                              <a:cs typeface="+mn-cs"/>
                            </a:rPr>
                            <a:t>9</a:t>
                          </a:r>
                          <a:endParaRPr lang="zh-CN" altLang="en-US" sz="1600" b="1" kern="100" dirty="0">
                            <a:solidFill>
                              <a:sysClr val="windowText" lastClr="000000"/>
                            </a:solidFill>
                            <a:effectLst/>
                            <a:latin typeface="微软雅黑" panose="020B0503020204020204" pitchFamily="34" charset="-122"/>
                            <a:ea typeface="微软雅黑" panose="020B0503020204020204" pitchFamily="34" charset="-122"/>
                            <a:cs typeface="+mn-cs"/>
                          </a:endParaRPr>
                        </a:p>
                      </a:txBody>
                      <a:tcPr marL="68580" marR="68580" marT="0" marB="0">
                        <a:lnL>
                          <a:noFill/>
                        </a:lnL>
                        <a:lnR>
                          <a:noFill/>
                        </a:lnR>
                        <a:lnT>
                          <a:noFill/>
                        </a:lnT>
                        <a:lnB>
                          <a:noFill/>
                        </a:lnB>
                      </a:tcPr>
                    </a:tc>
                    <a:tc>
                      <a:txBody>
                        <a:bodyPr/>
                        <a:lstStyle/>
                        <a:p>
                          <a:endParaRPr lang="zh-CN"/>
                        </a:p>
                      </a:txBody>
                      <a:tcPr marL="68580" marR="68580" marT="0" marB="0">
                        <a:lnL>
                          <a:noFill/>
                        </a:lnL>
                        <a:lnR>
                          <a:noFill/>
                        </a:lnR>
                        <a:lnT>
                          <a:noFill/>
                        </a:lnT>
                        <a:lnB>
                          <a:noFill/>
                        </a:lnB>
                        <a:blipFill>
                          <a:blip r:embed="rId3"/>
                          <a:stretch>
                            <a:fillRect l="-8786" t="-826415" b="-388679"/>
                          </a:stretch>
                        </a:blipFill>
                      </a:tcPr>
                    </a:tc>
                    <a:extLst>
                      <a:ext uri="{0D108BD9-81ED-4DB2-BD59-A6C34878D82A}">
                        <a16:rowId xmlns:a16="http://schemas.microsoft.com/office/drawing/2014/main" val="1143777896"/>
                      </a:ext>
                    </a:extLst>
                  </a:tr>
                  <a:tr h="322707">
                    <a:tc>
                      <a:txBody>
                        <a:bodyPr/>
                        <a:lstStyle/>
                        <a:p>
                          <a:pPr marL="0" indent="0" algn="just" defTabSz="914400" rtl="0" eaLnBrk="1" latinLnBrk="0" hangingPunct="1">
                            <a:lnSpc>
                              <a:spcPct val="150000"/>
                            </a:lnSpc>
                            <a:spcAft>
                              <a:spcPts val="0"/>
                            </a:spcAft>
                          </a:pPr>
                          <a:r>
                            <a:rPr lang="en-US" altLang="zh-CN" sz="1600" b="1" kern="100" dirty="0">
                              <a:solidFill>
                                <a:sysClr val="windowText" lastClr="000000"/>
                              </a:solidFill>
                              <a:effectLst/>
                              <a:latin typeface="微软雅黑" panose="020B0503020204020204" pitchFamily="34" charset="-122"/>
                              <a:ea typeface="微软雅黑" panose="020B0503020204020204" pitchFamily="34" charset="-122"/>
                              <a:cs typeface="+mn-cs"/>
                            </a:rPr>
                            <a:t>10</a:t>
                          </a:r>
                          <a:endParaRPr lang="zh-CN" altLang="en-US" sz="1600" b="1" kern="100" dirty="0">
                            <a:solidFill>
                              <a:sysClr val="windowText" lastClr="000000"/>
                            </a:solidFill>
                            <a:effectLst/>
                            <a:latin typeface="微软雅黑" panose="020B0503020204020204" pitchFamily="34" charset="-122"/>
                            <a:ea typeface="微软雅黑" panose="020B0503020204020204" pitchFamily="34" charset="-122"/>
                            <a:cs typeface="+mn-cs"/>
                          </a:endParaRPr>
                        </a:p>
                      </a:txBody>
                      <a:tcPr marL="68580" marR="68580" marT="0" marB="0">
                        <a:lnL>
                          <a:noFill/>
                        </a:lnL>
                        <a:lnR>
                          <a:noFill/>
                        </a:lnR>
                        <a:lnT>
                          <a:noFill/>
                        </a:lnT>
                        <a:lnB>
                          <a:noFill/>
                        </a:lnB>
                      </a:tcPr>
                    </a:tc>
                    <a:tc>
                      <a:txBody>
                        <a:bodyPr/>
                        <a:lstStyle/>
                        <a:p>
                          <a:endParaRPr lang="zh-CN"/>
                        </a:p>
                      </a:txBody>
                      <a:tcPr marL="68580" marR="68580" marT="0" marB="0">
                        <a:lnL>
                          <a:noFill/>
                        </a:lnL>
                        <a:lnR>
                          <a:noFill/>
                        </a:lnR>
                        <a:lnT>
                          <a:noFill/>
                        </a:lnT>
                        <a:lnB>
                          <a:noFill/>
                        </a:lnB>
                        <a:blipFill>
                          <a:blip r:embed="rId3"/>
                          <a:stretch>
                            <a:fillRect l="-8786" t="-926415" b="-288679"/>
                          </a:stretch>
                        </a:blipFill>
                      </a:tcPr>
                    </a:tc>
                    <a:extLst>
                      <a:ext uri="{0D108BD9-81ED-4DB2-BD59-A6C34878D82A}">
                        <a16:rowId xmlns:a16="http://schemas.microsoft.com/office/drawing/2014/main" val="546223675"/>
                      </a:ext>
                    </a:extLst>
                  </a:tr>
                  <a:tr h="383490">
                    <a:tc>
                      <a:txBody>
                        <a:bodyPr/>
                        <a:lstStyle/>
                        <a:p>
                          <a:pPr marL="0" indent="0" algn="just" defTabSz="914400" rtl="0" eaLnBrk="1" latinLnBrk="0" hangingPunct="1">
                            <a:lnSpc>
                              <a:spcPct val="150000"/>
                            </a:lnSpc>
                            <a:spcAft>
                              <a:spcPts val="0"/>
                            </a:spcAft>
                          </a:pPr>
                          <a:r>
                            <a:rPr lang="en-US" sz="1600" b="1" kern="100" dirty="0">
                              <a:solidFill>
                                <a:sysClr val="windowText" lastClr="000000"/>
                              </a:solidFill>
                              <a:effectLst/>
                              <a:latin typeface="微软雅黑" panose="020B0503020204020204" pitchFamily="34" charset="-122"/>
                              <a:ea typeface="微软雅黑" panose="020B0503020204020204" pitchFamily="34" charset="-122"/>
                              <a:cs typeface="+mn-cs"/>
                            </a:rPr>
                            <a:t>10</a:t>
                          </a:r>
                          <a:endParaRPr lang="zh-CN" altLang="en-US" sz="1600" b="1" kern="100" dirty="0">
                            <a:solidFill>
                              <a:sysClr val="windowText" lastClr="000000"/>
                            </a:solidFill>
                            <a:effectLst/>
                            <a:latin typeface="微软雅黑" panose="020B0503020204020204" pitchFamily="34" charset="-122"/>
                            <a:ea typeface="微软雅黑" panose="020B0503020204020204" pitchFamily="34" charset="-122"/>
                            <a:cs typeface="+mn-cs"/>
                          </a:endParaRPr>
                        </a:p>
                      </a:txBody>
                      <a:tcPr marL="68580" marR="68580" marT="0" marB="0">
                        <a:lnL>
                          <a:noFill/>
                        </a:lnL>
                        <a:lnR>
                          <a:noFill/>
                        </a:lnR>
                        <a:lnT>
                          <a:noFill/>
                        </a:lnT>
                        <a:lnB>
                          <a:noFill/>
                        </a:lnB>
                      </a:tcPr>
                    </a:tc>
                    <a:tc>
                      <a:txBody>
                        <a:bodyPr/>
                        <a:lstStyle/>
                        <a:p>
                          <a:pPr marL="0" indent="127000" algn="just" defTabSz="914400" rtl="0" eaLnBrk="1" latinLnBrk="0" hangingPunct="1">
                            <a:lnSpc>
                              <a:spcPct val="150000"/>
                            </a:lnSpc>
                            <a:spcAft>
                              <a:spcPts val="0"/>
                            </a:spcAft>
                          </a:pPr>
                          <a:r>
                            <a:rPr lang="en-US" altLang="zh-CN" sz="1600" b="1" kern="100" dirty="0">
                              <a:solidFill>
                                <a:sysClr val="windowText" lastClr="000000"/>
                              </a:solidFill>
                              <a:effectLst/>
                              <a:latin typeface="Cambria Math" panose="02040503050406030204" pitchFamily="18" charset="0"/>
                              <a:ea typeface="+mn-ea"/>
                              <a:cs typeface="+mn-cs"/>
                            </a:rPr>
                            <a:t>end</a:t>
                          </a:r>
                          <a:endParaRPr lang="zh-CN" sz="1600" b="1" kern="100" dirty="0">
                            <a:solidFill>
                              <a:sysClr val="windowText" lastClr="000000"/>
                            </a:solidFill>
                            <a:effectLst/>
                            <a:latin typeface="Cambria Math" panose="02040503050406030204" pitchFamily="18" charset="0"/>
                            <a:ea typeface="+mn-ea"/>
                            <a:cs typeface="+mn-cs"/>
                          </a:endParaRPr>
                        </a:p>
                      </a:txBody>
                      <a:tcPr marL="68580" marR="68580" marT="0" marB="0">
                        <a:lnL>
                          <a:noFill/>
                        </a:lnL>
                        <a:lnR>
                          <a:noFill/>
                        </a:lnR>
                        <a:lnT>
                          <a:noFill/>
                        </a:lnT>
                        <a:lnB>
                          <a:noFill/>
                        </a:lnB>
                      </a:tcPr>
                    </a:tc>
                    <a:extLst>
                      <a:ext uri="{0D108BD9-81ED-4DB2-BD59-A6C34878D82A}">
                        <a16:rowId xmlns:a16="http://schemas.microsoft.com/office/drawing/2014/main" val="200100881"/>
                      </a:ext>
                    </a:extLst>
                  </a:tr>
                  <a:tr h="546494">
                    <a:tc>
                      <a:txBody>
                        <a:bodyPr/>
                        <a:lstStyle/>
                        <a:p>
                          <a:pPr marL="0" indent="0" algn="just" defTabSz="914400" rtl="0" eaLnBrk="1" latinLnBrk="0" hangingPunct="1">
                            <a:lnSpc>
                              <a:spcPct val="150000"/>
                            </a:lnSpc>
                            <a:spcAft>
                              <a:spcPts val="0"/>
                            </a:spcAft>
                          </a:pPr>
                          <a:endParaRPr lang="zh-CN" altLang="en-US" sz="1600" b="1" kern="100" dirty="0">
                            <a:solidFill>
                              <a:sysClr val="windowText" lastClr="000000"/>
                            </a:solidFill>
                            <a:effectLst/>
                            <a:latin typeface="微软雅黑" panose="020B0503020204020204" pitchFamily="34" charset="-122"/>
                            <a:ea typeface="微软雅黑" panose="020B0503020204020204" pitchFamily="34" charset="-122"/>
                            <a:cs typeface="+mn-cs"/>
                          </a:endParaRPr>
                        </a:p>
                      </a:txBody>
                      <a:tcPr marL="68580" marR="68580" marT="0" marB="0">
                        <a:lnL>
                          <a:noFill/>
                        </a:lnL>
                        <a:lnR>
                          <a:noFill/>
                        </a:lnR>
                        <a:lnT>
                          <a:noFill/>
                        </a:lnT>
                        <a:lnB>
                          <a:noFill/>
                        </a:lnB>
                      </a:tcPr>
                    </a:tc>
                    <a:tc>
                      <a:txBody>
                        <a:bodyPr/>
                        <a:lstStyle/>
                        <a:p>
                          <a:pPr marL="0" indent="127000" algn="just" defTabSz="914400" rtl="0" eaLnBrk="1" latinLnBrk="0" hangingPunct="1">
                            <a:lnSpc>
                              <a:spcPct val="150000"/>
                            </a:lnSpc>
                            <a:spcAft>
                              <a:spcPts val="0"/>
                            </a:spcAft>
                          </a:pPr>
                          <a:endParaRPr lang="zh-CN" sz="1600" b="1" kern="100" dirty="0">
                            <a:solidFill>
                              <a:sysClr val="windowText" lastClr="000000"/>
                            </a:solidFill>
                            <a:effectLst/>
                            <a:latin typeface="Cambria Math" panose="02040503050406030204" pitchFamily="18" charset="0"/>
                            <a:ea typeface="+mn-ea"/>
                            <a:cs typeface="+mn-cs"/>
                          </a:endParaRPr>
                        </a:p>
                      </a:txBody>
                      <a:tcPr marL="68580" marR="68580" marT="0" marB="0">
                        <a:lnL>
                          <a:noFill/>
                        </a:lnL>
                        <a:lnR>
                          <a:noFill/>
                        </a:lnR>
                        <a:lnT>
                          <a:noFill/>
                        </a:lnT>
                        <a:lnB>
                          <a:noFill/>
                        </a:lnB>
                      </a:tcPr>
                    </a:tc>
                    <a:extLst>
                      <a:ext uri="{0D108BD9-81ED-4DB2-BD59-A6C34878D82A}">
                        <a16:rowId xmlns:a16="http://schemas.microsoft.com/office/drawing/2014/main" val="338168348"/>
                      </a:ext>
                    </a:extLst>
                  </a:tr>
                </a:tbl>
              </a:graphicData>
            </a:graphic>
          </p:graphicFrame>
        </mc:Fallback>
      </mc:AlternateContent>
    </p:spTree>
    <p:extLst>
      <p:ext uri="{BB962C8B-B14F-4D97-AF65-F5344CB8AC3E}">
        <p14:creationId xmlns:p14="http://schemas.microsoft.com/office/powerpoint/2010/main" val="18488127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D08729-7FE7-6C84-2747-BDC8B0D4F014}"/>
              </a:ext>
            </a:extLst>
          </p:cNvPr>
          <p:cNvSpPr>
            <a:spLocks noGrp="1"/>
          </p:cNvSpPr>
          <p:nvPr>
            <p:ph type="title"/>
          </p:nvPr>
        </p:nvSpPr>
        <p:spPr/>
        <p:txBody>
          <a:bodyPr/>
          <a:lstStyle/>
          <a:p>
            <a:r>
              <a:rPr lang="zh-CN" altLang="en-US" dirty="0"/>
              <a:t>简单选择排序性能分析</a:t>
            </a:r>
          </a:p>
        </p:txBody>
      </p:sp>
      <p:sp>
        <p:nvSpPr>
          <p:cNvPr id="3" name="副标题 2">
            <a:extLst>
              <a:ext uri="{FF2B5EF4-FFF2-40B4-BE49-F238E27FC236}">
                <a16:creationId xmlns:a16="http://schemas.microsoft.com/office/drawing/2014/main" id="{714465A5-6ED6-6076-F559-5CA567FFB480}"/>
              </a:ext>
            </a:extLst>
          </p:cNvPr>
          <p:cNvSpPr>
            <a:spLocks noGrp="1"/>
          </p:cNvSpPr>
          <p:nvPr>
            <p:ph type="subTitle" idx="1"/>
          </p:nvPr>
        </p:nvSpPr>
        <p:spPr/>
        <p:txBody>
          <a:bodyPr/>
          <a:lstStyle/>
          <a:p>
            <a:r>
              <a:rPr lang="en-US" altLang="zh-CN" dirty="0"/>
              <a:t>10.3.1 </a:t>
            </a:r>
            <a:r>
              <a:rPr lang="zh-CN" altLang="en-US" dirty="0"/>
              <a:t>简单选择排序</a:t>
            </a:r>
          </a:p>
        </p:txBody>
      </p:sp>
      <p:sp>
        <p:nvSpPr>
          <p:cNvPr id="4" name="文本占位符 3">
            <a:extLst>
              <a:ext uri="{FF2B5EF4-FFF2-40B4-BE49-F238E27FC236}">
                <a16:creationId xmlns:a16="http://schemas.microsoft.com/office/drawing/2014/main" id="{6E1FC02A-5813-F087-3A57-ADC3FE3E2E01}"/>
              </a:ext>
            </a:extLst>
          </p:cNvPr>
          <p:cNvSpPr>
            <a:spLocks noGrp="1"/>
          </p:cNvSpPr>
          <p:nvPr>
            <p:ph type="body" idx="10"/>
          </p:nvPr>
        </p:nvSpPr>
        <p:spPr/>
        <p:txBody>
          <a:bodyPr/>
          <a:lstStyle/>
          <a:p>
            <a:endParaRPr lang="zh-CN" altLang="en-US"/>
          </a:p>
        </p:txBody>
      </p:sp>
      <mc:AlternateContent xmlns:mc="http://schemas.openxmlformats.org/markup-compatibility/2006" xmlns:a14="http://schemas.microsoft.com/office/drawing/2010/main">
        <mc:Choice Requires="a14">
          <p:sp>
            <p:nvSpPr>
              <p:cNvPr id="5" name="内容占位符 4">
                <a:extLst>
                  <a:ext uri="{FF2B5EF4-FFF2-40B4-BE49-F238E27FC236}">
                    <a16:creationId xmlns:a16="http://schemas.microsoft.com/office/drawing/2014/main" id="{90961ED6-686E-B748-C9C0-9B3B217999DC}"/>
                  </a:ext>
                </a:extLst>
              </p:cNvPr>
              <p:cNvSpPr>
                <a:spLocks noGrp="1"/>
              </p:cNvSpPr>
              <p:nvPr>
                <p:ph idx="11"/>
              </p:nvPr>
            </p:nvSpPr>
            <p:spPr/>
            <p:txBody>
              <a:bodyPr>
                <a:normAutofit/>
              </a:bodyPr>
              <a:lstStyle/>
              <a:p>
                <a:r>
                  <a:rPr lang="zh-CN" altLang="en-US" sz="2400" b="1" dirty="0"/>
                  <a:t>时间复杂度：</a:t>
                </a:r>
                <a:endParaRPr lang="en-US" altLang="zh-CN" sz="2400" b="1" dirty="0"/>
              </a:p>
              <a:p>
                <a:pPr>
                  <a:lnSpc>
                    <a:spcPct val="120000"/>
                  </a:lnSpc>
                </a:pPr>
                <a:r>
                  <a:rPr lang="zh-CN" altLang="en-US" sz="2400" dirty="0"/>
                  <a:t>最佳情况（有序）：</a:t>
                </a:r>
                <a14:m>
                  <m:oMath xmlns:m="http://schemas.openxmlformats.org/officeDocument/2006/math">
                    <m:r>
                      <a:rPr lang="en-US" altLang="zh-CN" sz="2400" b="1" i="1" dirty="0" smtClean="0">
                        <a:solidFill>
                          <a:srgbClr val="C00000"/>
                        </a:solidFill>
                        <a:latin typeface="Cambria Math" panose="02040503050406030204" pitchFamily="18" charset="0"/>
                      </a:rPr>
                      <m:t>𝑶</m:t>
                    </m:r>
                    <m:r>
                      <a:rPr lang="en-US" altLang="zh-CN" sz="2400" b="1" i="1" dirty="0" smtClean="0">
                        <a:solidFill>
                          <a:srgbClr val="C00000"/>
                        </a:solidFill>
                        <a:latin typeface="Cambria Math" panose="02040503050406030204" pitchFamily="18" charset="0"/>
                      </a:rPr>
                      <m:t>(</m:t>
                    </m:r>
                    <m:sSup>
                      <m:sSupPr>
                        <m:ctrlPr>
                          <a:rPr lang="en-US" altLang="zh-CN" sz="2400" b="1" i="1" dirty="0" smtClean="0">
                            <a:solidFill>
                              <a:srgbClr val="C00000"/>
                            </a:solidFill>
                            <a:latin typeface="Cambria Math" panose="02040503050406030204" pitchFamily="18" charset="0"/>
                          </a:rPr>
                        </m:ctrlPr>
                      </m:sSupPr>
                      <m:e>
                        <m:r>
                          <a:rPr lang="en-US" altLang="zh-CN" sz="2400" b="1" i="1" dirty="0" smtClean="0">
                            <a:solidFill>
                              <a:srgbClr val="C00000"/>
                            </a:solidFill>
                            <a:latin typeface="Cambria Math" panose="02040503050406030204" pitchFamily="18" charset="0"/>
                          </a:rPr>
                          <m:t>𝒏</m:t>
                        </m:r>
                      </m:e>
                      <m:sup>
                        <m:r>
                          <a:rPr lang="en-US" altLang="zh-CN" sz="2400" b="1" i="1" dirty="0" smtClean="0">
                            <a:solidFill>
                              <a:srgbClr val="C00000"/>
                            </a:solidFill>
                            <a:latin typeface="Cambria Math" panose="02040503050406030204" pitchFamily="18" charset="0"/>
                          </a:rPr>
                          <m:t>𝟐</m:t>
                        </m:r>
                      </m:sup>
                    </m:sSup>
                    <m:r>
                      <a:rPr lang="en-US" altLang="zh-CN" sz="2400" b="1" i="1" dirty="0">
                        <a:solidFill>
                          <a:srgbClr val="C00000"/>
                        </a:solidFill>
                        <a:latin typeface="Cambria Math" panose="02040503050406030204" pitchFamily="18" charset="0"/>
                      </a:rPr>
                      <m:t>)</m:t>
                    </m:r>
                  </m:oMath>
                </a14:m>
                <a:endParaRPr lang="en-US" altLang="zh-CN" sz="2400" b="1" dirty="0">
                  <a:solidFill>
                    <a:srgbClr val="C00000"/>
                  </a:solidFill>
                </a:endParaRPr>
              </a:p>
              <a:p>
                <a:pPr marL="800100" lvl="1" indent="-342900">
                  <a:lnSpc>
                    <a:spcPct val="120000"/>
                  </a:lnSpc>
                  <a:buFont typeface="Arial" panose="020B0604020202020204" pitchFamily="34" charset="0"/>
                  <a:buChar char="•"/>
                </a:pPr>
                <a14:m>
                  <m:oMath xmlns:m="http://schemas.openxmlformats.org/officeDocument/2006/math">
                    <m:f>
                      <m:fPr>
                        <m:ctrlPr>
                          <a:rPr lang="en-US" altLang="zh-CN" sz="2400" i="1" smtClean="0">
                            <a:latin typeface="Cambria Math" panose="02040503050406030204" pitchFamily="18" charset="0"/>
                          </a:rPr>
                        </m:ctrlPr>
                      </m:fPr>
                      <m:num>
                        <m:r>
                          <a:rPr lang="en-US" altLang="zh-CN" sz="2400" b="0" i="1" smtClean="0">
                            <a:latin typeface="Cambria Math" panose="02040503050406030204" pitchFamily="18" charset="0"/>
                          </a:rPr>
                          <m:t>𝑛</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𝑛</m:t>
                        </m:r>
                        <m:r>
                          <a:rPr lang="en-US" altLang="zh-CN" sz="2400" b="0" i="1" smtClean="0">
                            <a:latin typeface="Cambria Math" panose="02040503050406030204" pitchFamily="18" charset="0"/>
                          </a:rPr>
                          <m:t>−1)</m:t>
                        </m:r>
                      </m:num>
                      <m:den>
                        <m:r>
                          <a:rPr lang="en-US" altLang="zh-CN" sz="2400" b="0" i="1" smtClean="0">
                            <a:latin typeface="Cambria Math" panose="02040503050406030204" pitchFamily="18" charset="0"/>
                          </a:rPr>
                          <m:t>2</m:t>
                        </m:r>
                      </m:den>
                    </m:f>
                    <m:r>
                      <a:rPr lang="en-US" altLang="zh-CN" sz="2400" b="0" i="1" smtClean="0">
                        <a:latin typeface="Cambria Math" panose="02040503050406030204" pitchFamily="18" charset="0"/>
                      </a:rPr>
                      <m:t> </m:t>
                    </m:r>
                    <m:r>
                      <a:rPr lang="zh-CN" altLang="en-US" sz="2400" i="1">
                        <a:latin typeface="Cambria Math" panose="02040503050406030204" pitchFamily="18" charset="0"/>
                      </a:rPr>
                      <m:t>次</m:t>
                    </m:r>
                  </m:oMath>
                </a14:m>
                <a:r>
                  <a:rPr lang="zh-CN" altLang="en-US" sz="2400" dirty="0"/>
                  <a:t>比较，</a:t>
                </a:r>
                <a14:m>
                  <m:oMath xmlns:m="http://schemas.openxmlformats.org/officeDocument/2006/math">
                    <m:r>
                      <a:rPr lang="en-US" altLang="zh-CN" sz="2400" i="1" dirty="0" smtClean="0">
                        <a:latin typeface="Cambria Math" panose="02040503050406030204" pitchFamily="18" charset="0"/>
                      </a:rPr>
                      <m:t>0</m:t>
                    </m:r>
                  </m:oMath>
                </a14:m>
                <a:r>
                  <a:rPr lang="zh-CN" altLang="en-US" sz="2400" dirty="0"/>
                  <a:t> 次移动</a:t>
                </a:r>
                <a:r>
                  <a:rPr lang="en-US" altLang="zh-CN" sz="2400" dirty="0"/>
                  <a:t>. </a:t>
                </a:r>
              </a:p>
              <a:p>
                <a:pPr>
                  <a:lnSpc>
                    <a:spcPct val="120000"/>
                  </a:lnSpc>
                </a:pPr>
                <a:r>
                  <a:rPr lang="zh-CN" altLang="en-US" sz="2400" dirty="0"/>
                  <a:t>最坏情况（逆序）：</a:t>
                </a:r>
                <a:r>
                  <a:rPr lang="en-US" altLang="zh-CN" sz="2400" b="1" dirty="0">
                    <a:solidFill>
                      <a:srgbClr val="C00000"/>
                    </a:solidFill>
                  </a:rPr>
                  <a:t> </a:t>
                </a:r>
                <a14:m>
                  <m:oMath xmlns:m="http://schemas.openxmlformats.org/officeDocument/2006/math">
                    <m:r>
                      <a:rPr lang="en-US" altLang="zh-CN" sz="2400" b="1" i="1" dirty="0" smtClean="0">
                        <a:solidFill>
                          <a:srgbClr val="C00000"/>
                        </a:solidFill>
                        <a:latin typeface="Cambria Math" panose="02040503050406030204" pitchFamily="18" charset="0"/>
                      </a:rPr>
                      <m:t>𝑶</m:t>
                    </m:r>
                    <m:r>
                      <a:rPr lang="en-US" altLang="zh-CN" sz="2400" b="1" i="1" dirty="0" smtClean="0">
                        <a:solidFill>
                          <a:srgbClr val="C00000"/>
                        </a:solidFill>
                        <a:latin typeface="Cambria Math" panose="02040503050406030204" pitchFamily="18" charset="0"/>
                      </a:rPr>
                      <m:t>(</m:t>
                    </m:r>
                    <m:sSup>
                      <m:sSupPr>
                        <m:ctrlPr>
                          <a:rPr lang="en-US" altLang="zh-CN" sz="2400" b="1" i="1" dirty="0" smtClean="0">
                            <a:solidFill>
                              <a:srgbClr val="C00000"/>
                            </a:solidFill>
                            <a:latin typeface="Cambria Math" panose="02040503050406030204" pitchFamily="18" charset="0"/>
                          </a:rPr>
                        </m:ctrlPr>
                      </m:sSupPr>
                      <m:e>
                        <m:r>
                          <a:rPr lang="en-US" altLang="zh-CN" sz="2400" b="1" i="1" dirty="0" smtClean="0">
                            <a:solidFill>
                              <a:srgbClr val="C00000"/>
                            </a:solidFill>
                            <a:latin typeface="Cambria Math" panose="02040503050406030204" pitchFamily="18" charset="0"/>
                          </a:rPr>
                          <m:t>𝒏</m:t>
                        </m:r>
                      </m:e>
                      <m:sup>
                        <m:r>
                          <a:rPr lang="en-US" altLang="zh-CN" sz="2400" b="1" i="1" dirty="0" smtClean="0">
                            <a:solidFill>
                              <a:srgbClr val="C00000"/>
                            </a:solidFill>
                            <a:latin typeface="Cambria Math" panose="02040503050406030204" pitchFamily="18" charset="0"/>
                          </a:rPr>
                          <m:t>𝟐</m:t>
                        </m:r>
                      </m:sup>
                    </m:sSup>
                    <m:r>
                      <a:rPr lang="en-US" altLang="zh-CN" sz="2400" b="1" i="1" dirty="0">
                        <a:solidFill>
                          <a:srgbClr val="C00000"/>
                        </a:solidFill>
                        <a:latin typeface="Cambria Math" panose="02040503050406030204" pitchFamily="18" charset="0"/>
                      </a:rPr>
                      <m:t>)</m:t>
                    </m:r>
                  </m:oMath>
                </a14:m>
                <a:endParaRPr lang="en-US" altLang="zh-CN" sz="2400" dirty="0"/>
              </a:p>
              <a:p>
                <a:pPr marL="800100" lvl="1" indent="-342900">
                  <a:lnSpc>
                    <a:spcPct val="120000"/>
                  </a:lnSpc>
                  <a:buFont typeface="Arial" panose="020B0604020202020204" pitchFamily="34" charset="0"/>
                  <a:buChar char="•"/>
                </a:pPr>
                <a14:m>
                  <m:oMath xmlns:m="http://schemas.openxmlformats.org/officeDocument/2006/math">
                    <m:f>
                      <m:fPr>
                        <m:ctrlPr>
                          <a:rPr lang="en-US" altLang="zh-CN" sz="2400" i="1" smtClean="0">
                            <a:latin typeface="Cambria Math" panose="02040503050406030204" pitchFamily="18" charset="0"/>
                          </a:rPr>
                        </m:ctrlPr>
                      </m:fPr>
                      <m:num>
                        <m:r>
                          <a:rPr lang="en-US" altLang="zh-CN" sz="2400" b="0" i="1" smtClean="0">
                            <a:latin typeface="Cambria Math" panose="02040503050406030204" pitchFamily="18" charset="0"/>
                          </a:rPr>
                          <m:t>𝑛</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𝑛</m:t>
                        </m:r>
                        <m:r>
                          <a:rPr lang="en-US" altLang="zh-CN" sz="2400" b="0" i="1" smtClean="0">
                            <a:latin typeface="Cambria Math" panose="02040503050406030204" pitchFamily="18" charset="0"/>
                          </a:rPr>
                          <m:t>−1)</m:t>
                        </m:r>
                      </m:num>
                      <m:den>
                        <m:r>
                          <a:rPr lang="en-US" altLang="zh-CN" sz="2400" b="0" i="1" smtClean="0">
                            <a:latin typeface="Cambria Math" panose="02040503050406030204" pitchFamily="18" charset="0"/>
                          </a:rPr>
                          <m:t>2</m:t>
                        </m:r>
                      </m:den>
                    </m:f>
                    <m:r>
                      <a:rPr lang="en-US" altLang="zh-CN" sz="2400" b="0" i="1" smtClean="0">
                        <a:latin typeface="Cambria Math" panose="02040503050406030204" pitchFamily="18" charset="0"/>
                      </a:rPr>
                      <m:t> </m:t>
                    </m:r>
                    <m:r>
                      <a:rPr lang="zh-CN" altLang="en-US" sz="2400" i="1">
                        <a:latin typeface="Cambria Math" panose="02040503050406030204" pitchFamily="18" charset="0"/>
                      </a:rPr>
                      <m:t>次</m:t>
                    </m:r>
                  </m:oMath>
                </a14:m>
                <a:r>
                  <a:rPr lang="zh-CN" altLang="en-US" sz="2400" dirty="0"/>
                  <a:t>比较，</a:t>
                </a:r>
                <a:r>
                  <a:rPr lang="en-US" altLang="zh-CN" sz="2400" dirty="0"/>
                  <a:t> </a:t>
                </a:r>
                <a14:m>
                  <m:oMath xmlns:m="http://schemas.openxmlformats.org/officeDocument/2006/math">
                    <m:r>
                      <a:rPr lang="en-US" altLang="zh-CN" sz="2400" b="0" i="1" dirty="0" smtClean="0">
                        <a:latin typeface="Cambria Math" panose="02040503050406030204" pitchFamily="18" charset="0"/>
                      </a:rPr>
                      <m:t>𝑛</m:t>
                    </m:r>
                    <m:r>
                      <a:rPr lang="en-US" altLang="zh-CN" sz="2400" b="0" i="1" dirty="0" smtClean="0">
                        <a:latin typeface="Cambria Math" panose="02040503050406030204" pitchFamily="18" charset="0"/>
                      </a:rPr>
                      <m:t>−1 </m:t>
                    </m:r>
                    <m:r>
                      <a:rPr lang="zh-CN" altLang="en-US" sz="2400" i="1">
                        <a:latin typeface="Cambria Math" panose="02040503050406030204" pitchFamily="18" charset="0"/>
                      </a:rPr>
                      <m:t>次</m:t>
                    </m:r>
                  </m:oMath>
                </a14:m>
                <a:r>
                  <a:rPr lang="zh-CN" altLang="en-US" sz="2400" dirty="0"/>
                  <a:t>移动</a:t>
                </a:r>
                <a:r>
                  <a:rPr lang="en-US" altLang="zh-CN" sz="2400" dirty="0"/>
                  <a:t>.</a:t>
                </a:r>
              </a:p>
              <a:p>
                <a:pPr>
                  <a:lnSpc>
                    <a:spcPct val="120000"/>
                  </a:lnSpc>
                </a:pPr>
                <a:r>
                  <a:rPr lang="zh-CN" altLang="en-US" sz="2400" dirty="0"/>
                  <a:t>平均情况：</a:t>
                </a:r>
                <a14:m>
                  <m:oMath xmlns:m="http://schemas.openxmlformats.org/officeDocument/2006/math">
                    <m:r>
                      <a:rPr lang="en-US" altLang="zh-CN" sz="2400" b="1" i="1" dirty="0" smtClean="0">
                        <a:solidFill>
                          <a:srgbClr val="C00000"/>
                        </a:solidFill>
                        <a:latin typeface="Cambria Math" panose="02040503050406030204" pitchFamily="18" charset="0"/>
                      </a:rPr>
                      <m:t>𝑶</m:t>
                    </m:r>
                    <m:r>
                      <a:rPr lang="en-US" altLang="zh-CN" sz="2400" b="1" i="1" dirty="0" smtClean="0">
                        <a:solidFill>
                          <a:srgbClr val="C00000"/>
                        </a:solidFill>
                        <a:latin typeface="Cambria Math" panose="02040503050406030204" pitchFamily="18" charset="0"/>
                      </a:rPr>
                      <m:t>(</m:t>
                    </m:r>
                    <m:sSup>
                      <m:sSupPr>
                        <m:ctrlPr>
                          <a:rPr lang="en-US" altLang="zh-CN" sz="2400" b="1" i="1" dirty="0" smtClean="0">
                            <a:solidFill>
                              <a:srgbClr val="C00000"/>
                            </a:solidFill>
                            <a:latin typeface="Cambria Math" panose="02040503050406030204" pitchFamily="18" charset="0"/>
                          </a:rPr>
                        </m:ctrlPr>
                      </m:sSupPr>
                      <m:e>
                        <m:r>
                          <a:rPr lang="en-US" altLang="zh-CN" sz="2400" b="1" i="1" dirty="0" smtClean="0">
                            <a:solidFill>
                              <a:srgbClr val="C00000"/>
                            </a:solidFill>
                            <a:latin typeface="Cambria Math" panose="02040503050406030204" pitchFamily="18" charset="0"/>
                          </a:rPr>
                          <m:t>𝒏</m:t>
                        </m:r>
                      </m:e>
                      <m:sup>
                        <m:r>
                          <a:rPr lang="en-US" altLang="zh-CN" sz="2400" b="1" i="1" dirty="0" smtClean="0">
                            <a:solidFill>
                              <a:srgbClr val="C00000"/>
                            </a:solidFill>
                            <a:latin typeface="Cambria Math" panose="02040503050406030204" pitchFamily="18" charset="0"/>
                          </a:rPr>
                          <m:t>𝟐</m:t>
                        </m:r>
                      </m:sup>
                    </m:sSup>
                    <m:r>
                      <a:rPr lang="en-US" altLang="zh-CN" sz="2400" b="1" i="1" dirty="0">
                        <a:solidFill>
                          <a:srgbClr val="C00000"/>
                        </a:solidFill>
                        <a:latin typeface="Cambria Math" panose="02040503050406030204" pitchFamily="18" charset="0"/>
                      </a:rPr>
                      <m:t>)</m:t>
                    </m:r>
                  </m:oMath>
                </a14:m>
                <a:endParaRPr lang="en-US" altLang="zh-CN" sz="2400" dirty="0"/>
              </a:p>
              <a:p>
                <a:pPr marL="800100" lvl="1" indent="-342900">
                  <a:lnSpc>
                    <a:spcPct val="120000"/>
                  </a:lnSpc>
                  <a:buFont typeface="Arial" panose="020B0604020202020204" pitchFamily="34" charset="0"/>
                  <a:buChar char="•"/>
                </a:pPr>
                <a14:m>
                  <m:oMath xmlns:m="http://schemas.openxmlformats.org/officeDocument/2006/math">
                    <m:r>
                      <a:rPr lang="en-US" altLang="zh-CN" sz="2400" b="0" i="1" dirty="0" smtClean="0">
                        <a:solidFill>
                          <a:schemeClr val="tx1"/>
                        </a:solidFill>
                        <a:latin typeface="Cambria Math" panose="02040503050406030204" pitchFamily="18" charset="0"/>
                      </a:rPr>
                      <m:t>𝑂</m:t>
                    </m:r>
                    <m:r>
                      <a:rPr lang="en-US" altLang="zh-CN" sz="2400" b="0" i="1" dirty="0" smtClean="0">
                        <a:solidFill>
                          <a:schemeClr val="tx1"/>
                        </a:solidFill>
                        <a:latin typeface="Cambria Math" panose="02040503050406030204" pitchFamily="18" charset="0"/>
                      </a:rPr>
                      <m:t>(</m:t>
                    </m:r>
                    <m:sSup>
                      <m:sSupPr>
                        <m:ctrlPr>
                          <a:rPr lang="en-US" altLang="zh-CN" sz="2400" i="1" dirty="0" smtClean="0">
                            <a:solidFill>
                              <a:schemeClr val="tx1"/>
                            </a:solidFill>
                            <a:latin typeface="Cambria Math" panose="02040503050406030204" pitchFamily="18" charset="0"/>
                          </a:rPr>
                        </m:ctrlPr>
                      </m:sSupPr>
                      <m:e>
                        <m:r>
                          <a:rPr lang="en-US" altLang="zh-CN" sz="2400" b="0" i="1" dirty="0" smtClean="0">
                            <a:solidFill>
                              <a:schemeClr val="tx1"/>
                            </a:solidFill>
                            <a:latin typeface="Cambria Math" panose="02040503050406030204" pitchFamily="18" charset="0"/>
                          </a:rPr>
                          <m:t>𝑛</m:t>
                        </m:r>
                      </m:e>
                      <m:sup>
                        <m:r>
                          <a:rPr lang="en-US" altLang="zh-CN" sz="2400" b="0" i="1" dirty="0" smtClean="0">
                            <a:solidFill>
                              <a:schemeClr val="tx1"/>
                            </a:solidFill>
                            <a:latin typeface="Cambria Math" panose="02040503050406030204" pitchFamily="18" charset="0"/>
                          </a:rPr>
                          <m:t>2</m:t>
                        </m:r>
                      </m:sup>
                    </m:sSup>
                    <m:r>
                      <a:rPr lang="en-US" altLang="zh-CN" sz="2400" b="0" i="1" dirty="0">
                        <a:solidFill>
                          <a:schemeClr val="tx1"/>
                        </a:solidFill>
                        <a:latin typeface="Cambria Math" panose="02040503050406030204" pitchFamily="18" charset="0"/>
                      </a:rPr>
                      <m:t>)</m:t>
                    </m:r>
                  </m:oMath>
                </a14:m>
                <a:r>
                  <a:rPr lang="zh-CN" altLang="en-US" sz="2400" dirty="0">
                    <a:solidFill>
                      <a:schemeClr val="tx1"/>
                    </a:solidFill>
                  </a:rPr>
                  <a:t> 次比较，</a:t>
                </a:r>
                <a14:m>
                  <m:oMath xmlns:m="http://schemas.openxmlformats.org/officeDocument/2006/math">
                    <m:r>
                      <a:rPr lang="en-US" altLang="zh-CN" sz="2400" b="0" i="1" dirty="0">
                        <a:solidFill>
                          <a:schemeClr val="tx1"/>
                        </a:solidFill>
                        <a:latin typeface="Cambria Math" panose="02040503050406030204" pitchFamily="18" charset="0"/>
                      </a:rPr>
                      <m:t>𝑂</m:t>
                    </m:r>
                    <m:r>
                      <a:rPr lang="en-US" altLang="zh-CN" sz="2400" b="0" i="1" dirty="0">
                        <a:solidFill>
                          <a:schemeClr val="tx1"/>
                        </a:solidFill>
                        <a:latin typeface="Cambria Math" panose="02040503050406030204" pitchFamily="18" charset="0"/>
                      </a:rPr>
                      <m:t>(</m:t>
                    </m:r>
                    <m:r>
                      <a:rPr lang="en-US" altLang="zh-CN" sz="2400" b="0" i="1" dirty="0" smtClean="0">
                        <a:solidFill>
                          <a:schemeClr val="tx1"/>
                        </a:solidFill>
                        <a:latin typeface="Cambria Math" panose="02040503050406030204" pitchFamily="18" charset="0"/>
                      </a:rPr>
                      <m:t>𝑛</m:t>
                    </m:r>
                    <m:r>
                      <a:rPr lang="en-US" altLang="zh-CN" sz="2400" b="0" i="1" dirty="0">
                        <a:solidFill>
                          <a:schemeClr val="tx1"/>
                        </a:solidFill>
                        <a:latin typeface="Cambria Math" panose="02040503050406030204" pitchFamily="18" charset="0"/>
                      </a:rPr>
                      <m:t>)</m:t>
                    </m:r>
                  </m:oMath>
                </a14:m>
                <a:r>
                  <a:rPr lang="zh-CN" altLang="en-US" sz="2400" dirty="0">
                    <a:solidFill>
                      <a:schemeClr val="tx1"/>
                    </a:solidFill>
                  </a:rPr>
                  <a:t> 次移动</a:t>
                </a:r>
                <a:endParaRPr lang="en-US" altLang="zh-CN" sz="2400" dirty="0"/>
              </a:p>
              <a:p>
                <a:endParaRPr lang="en-US" altLang="zh-CN" dirty="0"/>
              </a:p>
            </p:txBody>
          </p:sp>
        </mc:Choice>
        <mc:Fallback xmlns="">
          <p:sp>
            <p:nvSpPr>
              <p:cNvPr id="5" name="内容占位符 4">
                <a:extLst>
                  <a:ext uri="{FF2B5EF4-FFF2-40B4-BE49-F238E27FC236}">
                    <a16:creationId xmlns:a16="http://schemas.microsoft.com/office/drawing/2014/main" id="{90961ED6-686E-B748-C9C0-9B3B217999DC}"/>
                  </a:ext>
                </a:extLst>
              </p:cNvPr>
              <p:cNvSpPr>
                <a:spLocks noGrp="1" noRot="1" noChangeAspect="1" noMove="1" noResize="1" noEditPoints="1" noAdjustHandles="1" noChangeArrowheads="1" noChangeShapeType="1" noTextEdit="1"/>
              </p:cNvSpPr>
              <p:nvPr>
                <p:ph idx="11"/>
              </p:nvPr>
            </p:nvSpPr>
            <p:spPr>
              <a:blipFill>
                <a:blip r:embed="rId2"/>
                <a:stretch>
                  <a:fillRect l="-883" t="-168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2150171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D08729-7FE7-6C84-2747-BDC8B0D4F014}"/>
              </a:ext>
            </a:extLst>
          </p:cNvPr>
          <p:cNvSpPr>
            <a:spLocks noGrp="1"/>
          </p:cNvSpPr>
          <p:nvPr>
            <p:ph type="title"/>
          </p:nvPr>
        </p:nvSpPr>
        <p:spPr/>
        <p:txBody>
          <a:bodyPr/>
          <a:lstStyle/>
          <a:p>
            <a:r>
              <a:rPr lang="zh-CN" altLang="en-US" dirty="0"/>
              <a:t>简单选择排序性能分析</a:t>
            </a:r>
          </a:p>
        </p:txBody>
      </p:sp>
      <p:sp>
        <p:nvSpPr>
          <p:cNvPr id="3" name="副标题 2">
            <a:extLst>
              <a:ext uri="{FF2B5EF4-FFF2-40B4-BE49-F238E27FC236}">
                <a16:creationId xmlns:a16="http://schemas.microsoft.com/office/drawing/2014/main" id="{714465A5-6ED6-6076-F559-5CA567FFB480}"/>
              </a:ext>
            </a:extLst>
          </p:cNvPr>
          <p:cNvSpPr>
            <a:spLocks noGrp="1"/>
          </p:cNvSpPr>
          <p:nvPr>
            <p:ph type="subTitle" idx="1"/>
          </p:nvPr>
        </p:nvSpPr>
        <p:spPr/>
        <p:txBody>
          <a:bodyPr/>
          <a:lstStyle/>
          <a:p>
            <a:r>
              <a:rPr lang="en-US" altLang="zh-CN" dirty="0"/>
              <a:t>10.3.1 </a:t>
            </a:r>
            <a:r>
              <a:rPr lang="zh-CN" altLang="en-US" dirty="0"/>
              <a:t>简单选择排序</a:t>
            </a:r>
          </a:p>
        </p:txBody>
      </p:sp>
      <p:sp>
        <p:nvSpPr>
          <p:cNvPr id="4" name="文本占位符 3">
            <a:extLst>
              <a:ext uri="{FF2B5EF4-FFF2-40B4-BE49-F238E27FC236}">
                <a16:creationId xmlns:a16="http://schemas.microsoft.com/office/drawing/2014/main" id="{6E1FC02A-5813-F087-3A57-ADC3FE3E2E01}"/>
              </a:ext>
            </a:extLst>
          </p:cNvPr>
          <p:cNvSpPr>
            <a:spLocks noGrp="1"/>
          </p:cNvSpPr>
          <p:nvPr>
            <p:ph type="body" idx="10"/>
          </p:nvPr>
        </p:nvSpPr>
        <p:spPr/>
        <p:txBody>
          <a:bodyPr/>
          <a:lstStyle/>
          <a:p>
            <a:endParaRPr lang="zh-CN" altLang="en-US"/>
          </a:p>
        </p:txBody>
      </p:sp>
      <mc:AlternateContent xmlns:mc="http://schemas.openxmlformats.org/markup-compatibility/2006" xmlns:a14="http://schemas.microsoft.com/office/drawing/2010/main">
        <mc:Choice Requires="a14">
          <p:sp>
            <p:nvSpPr>
              <p:cNvPr id="5" name="内容占位符 4">
                <a:extLst>
                  <a:ext uri="{FF2B5EF4-FFF2-40B4-BE49-F238E27FC236}">
                    <a16:creationId xmlns:a16="http://schemas.microsoft.com/office/drawing/2014/main" id="{90961ED6-686E-B748-C9C0-9B3B217999DC}"/>
                  </a:ext>
                </a:extLst>
              </p:cNvPr>
              <p:cNvSpPr>
                <a:spLocks noGrp="1"/>
              </p:cNvSpPr>
              <p:nvPr>
                <p:ph idx="11"/>
              </p:nvPr>
            </p:nvSpPr>
            <p:spPr>
              <a:xfrm>
                <a:off x="584225" y="1276351"/>
                <a:ext cx="11055325" cy="1713340"/>
              </a:xfrm>
            </p:spPr>
            <p:txBody>
              <a:bodyPr>
                <a:noAutofit/>
              </a:bodyPr>
              <a:lstStyle/>
              <a:p>
                <a:pPr>
                  <a:lnSpc>
                    <a:spcPct val="120000"/>
                  </a:lnSpc>
                </a:pPr>
                <a:r>
                  <a:rPr lang="zh-CN" altLang="en-US" sz="2400" b="1" dirty="0"/>
                  <a:t>空间复杂度：</a:t>
                </a:r>
                <a14:m>
                  <m:oMath xmlns:m="http://schemas.openxmlformats.org/officeDocument/2006/math">
                    <m:r>
                      <a:rPr lang="en-US" altLang="zh-CN" sz="2400" b="1" i="1" dirty="0">
                        <a:solidFill>
                          <a:srgbClr val="C00000"/>
                        </a:solidFill>
                        <a:latin typeface="Cambria Math" panose="02040503050406030204" pitchFamily="18" charset="0"/>
                      </a:rPr>
                      <m:t>𝑶</m:t>
                    </m:r>
                    <m:r>
                      <a:rPr lang="en-US" altLang="zh-CN" sz="2400" b="1" i="1" dirty="0">
                        <a:solidFill>
                          <a:srgbClr val="C00000"/>
                        </a:solidFill>
                        <a:latin typeface="Cambria Math" panose="02040503050406030204" pitchFamily="18" charset="0"/>
                      </a:rPr>
                      <m:t>(</m:t>
                    </m:r>
                    <m:r>
                      <a:rPr lang="en-US" altLang="zh-CN" sz="2400" b="1" i="1" dirty="0">
                        <a:solidFill>
                          <a:srgbClr val="C00000"/>
                        </a:solidFill>
                        <a:latin typeface="Cambria Math" panose="02040503050406030204" pitchFamily="18" charset="0"/>
                      </a:rPr>
                      <m:t>𝟏</m:t>
                    </m:r>
                    <m:r>
                      <a:rPr lang="en-US" altLang="zh-CN" sz="2400" b="1" i="1" dirty="0">
                        <a:solidFill>
                          <a:srgbClr val="C00000"/>
                        </a:solidFill>
                        <a:latin typeface="Cambria Math" panose="02040503050406030204" pitchFamily="18" charset="0"/>
                      </a:rPr>
                      <m:t>)</m:t>
                    </m:r>
                  </m:oMath>
                </a14:m>
                <a:endParaRPr lang="en-US" altLang="zh-CN" sz="2400" dirty="0"/>
              </a:p>
              <a:p>
                <a:pPr>
                  <a:lnSpc>
                    <a:spcPct val="120000"/>
                  </a:lnSpc>
                </a:pPr>
                <a:r>
                  <a:rPr lang="zh-CN" altLang="en-US" sz="2400" dirty="0"/>
                  <a:t>排序时仅交换未排序序列中最值与未排序序列起始位置，不涉及额外空间的使用。</a:t>
                </a:r>
                <a:endParaRPr lang="en-US" altLang="zh-CN" sz="2400" dirty="0"/>
              </a:p>
              <a:p>
                <a:pPr>
                  <a:lnSpc>
                    <a:spcPct val="120000"/>
                  </a:lnSpc>
                </a:pPr>
                <a:r>
                  <a:rPr lang="zh-CN" altLang="en-US" sz="2400" b="1" dirty="0"/>
                  <a:t>稳定性分析：</a:t>
                </a:r>
                <a:endParaRPr lang="en-US" altLang="zh-CN" sz="2400" b="1" dirty="0"/>
              </a:p>
            </p:txBody>
          </p:sp>
        </mc:Choice>
        <mc:Fallback xmlns="">
          <p:sp>
            <p:nvSpPr>
              <p:cNvPr id="5" name="内容占位符 4">
                <a:extLst>
                  <a:ext uri="{FF2B5EF4-FFF2-40B4-BE49-F238E27FC236}">
                    <a16:creationId xmlns:a16="http://schemas.microsoft.com/office/drawing/2014/main" id="{90961ED6-686E-B748-C9C0-9B3B217999DC}"/>
                  </a:ext>
                </a:extLst>
              </p:cNvPr>
              <p:cNvSpPr>
                <a:spLocks noGrp="1" noRot="1" noChangeAspect="1" noMove="1" noResize="1" noEditPoints="1" noAdjustHandles="1" noChangeArrowheads="1" noChangeShapeType="1" noTextEdit="1"/>
              </p:cNvSpPr>
              <p:nvPr>
                <p:ph idx="11"/>
              </p:nvPr>
            </p:nvSpPr>
            <p:spPr>
              <a:xfrm>
                <a:off x="584225" y="1276351"/>
                <a:ext cx="11055325" cy="1713340"/>
              </a:xfrm>
              <a:blipFill>
                <a:blip r:embed="rId2"/>
                <a:stretch>
                  <a:fillRect l="-883" t="-712" r="-1765" b="-3203"/>
                </a:stretch>
              </a:blipFill>
            </p:spPr>
            <p:txBody>
              <a:bodyPr/>
              <a:lstStyle/>
              <a:p>
                <a:r>
                  <a:rPr lang="zh-CN" altLang="en-US">
                    <a:noFill/>
                  </a:rPr>
                  <a:t> </a:t>
                </a:r>
              </a:p>
            </p:txBody>
          </p:sp>
        </mc:Fallback>
      </mc:AlternateContent>
      <p:graphicFrame>
        <p:nvGraphicFramePr>
          <p:cNvPr id="6" name="表格 5">
            <a:extLst>
              <a:ext uri="{FF2B5EF4-FFF2-40B4-BE49-F238E27FC236}">
                <a16:creationId xmlns:a16="http://schemas.microsoft.com/office/drawing/2014/main" id="{4E57880F-0A77-4B2D-A5E0-140A50D99349}"/>
              </a:ext>
            </a:extLst>
          </p:cNvPr>
          <p:cNvGraphicFramePr>
            <a:graphicFrameLocks noGrp="1"/>
          </p:cNvGraphicFramePr>
          <p:nvPr>
            <p:extLst>
              <p:ext uri="{D42A27DB-BD31-4B8C-83A1-F6EECF244321}">
                <p14:modId xmlns:p14="http://schemas.microsoft.com/office/powerpoint/2010/main" val="3937961598"/>
              </p:ext>
            </p:extLst>
          </p:nvPr>
        </p:nvGraphicFramePr>
        <p:xfrm>
          <a:off x="416103" y="3741870"/>
          <a:ext cx="2500242" cy="370840"/>
        </p:xfrm>
        <a:graphic>
          <a:graphicData uri="http://schemas.openxmlformats.org/drawingml/2006/table">
            <a:tbl>
              <a:tblPr firstRow="1" bandRow="1">
                <a:tableStyleId>{5C22544A-7EE6-4342-B048-85BDC9FD1C3A}</a:tableStyleId>
              </a:tblPr>
              <a:tblGrid>
                <a:gridCol w="416707">
                  <a:extLst>
                    <a:ext uri="{9D8B030D-6E8A-4147-A177-3AD203B41FA5}">
                      <a16:colId xmlns:a16="http://schemas.microsoft.com/office/drawing/2014/main" val="2634599065"/>
                    </a:ext>
                  </a:extLst>
                </a:gridCol>
                <a:gridCol w="416707">
                  <a:extLst>
                    <a:ext uri="{9D8B030D-6E8A-4147-A177-3AD203B41FA5}">
                      <a16:colId xmlns:a16="http://schemas.microsoft.com/office/drawing/2014/main" val="1236006954"/>
                    </a:ext>
                  </a:extLst>
                </a:gridCol>
                <a:gridCol w="416707">
                  <a:extLst>
                    <a:ext uri="{9D8B030D-6E8A-4147-A177-3AD203B41FA5}">
                      <a16:colId xmlns:a16="http://schemas.microsoft.com/office/drawing/2014/main" val="4093235342"/>
                    </a:ext>
                  </a:extLst>
                </a:gridCol>
                <a:gridCol w="416707">
                  <a:extLst>
                    <a:ext uri="{9D8B030D-6E8A-4147-A177-3AD203B41FA5}">
                      <a16:colId xmlns:a16="http://schemas.microsoft.com/office/drawing/2014/main" val="2338326211"/>
                    </a:ext>
                  </a:extLst>
                </a:gridCol>
                <a:gridCol w="416707">
                  <a:extLst>
                    <a:ext uri="{9D8B030D-6E8A-4147-A177-3AD203B41FA5}">
                      <a16:colId xmlns:a16="http://schemas.microsoft.com/office/drawing/2014/main" val="292972742"/>
                    </a:ext>
                  </a:extLst>
                </a:gridCol>
                <a:gridCol w="416707">
                  <a:extLst>
                    <a:ext uri="{9D8B030D-6E8A-4147-A177-3AD203B41FA5}">
                      <a16:colId xmlns:a16="http://schemas.microsoft.com/office/drawing/2014/main" val="1636152094"/>
                    </a:ext>
                  </a:extLst>
                </a:gridCol>
              </a:tblGrid>
              <a:tr h="370840">
                <a:tc>
                  <a:txBody>
                    <a:bodyPr/>
                    <a:lstStyle/>
                    <a:p>
                      <a:pPr algn="ctr"/>
                      <a:r>
                        <a:rPr lang="en-US" altLang="zh-CN" dirty="0">
                          <a:solidFill>
                            <a:srgbClr val="FFFF00"/>
                          </a:solidFill>
                        </a:rPr>
                        <a:t>1</a:t>
                      </a:r>
                      <a:endParaRPr lang="zh-CN" altLang="en-US" dirty="0">
                        <a:solidFill>
                          <a:srgbClr val="FFFF00"/>
                        </a:solidFill>
                      </a:endParaRPr>
                    </a:p>
                  </a:txBody>
                  <a:tcPr/>
                </a:tc>
                <a:tc>
                  <a:txBody>
                    <a:bodyPr/>
                    <a:lstStyle/>
                    <a:p>
                      <a:pPr algn="ctr"/>
                      <a:r>
                        <a:rPr lang="en-US" altLang="zh-CN" dirty="0">
                          <a:solidFill>
                            <a:srgbClr val="FFFF00"/>
                          </a:solidFill>
                        </a:rPr>
                        <a:t>3</a:t>
                      </a:r>
                      <a:endParaRPr lang="zh-CN" altLang="en-US" dirty="0">
                        <a:solidFill>
                          <a:srgbClr val="FFFF00"/>
                        </a:solidFill>
                      </a:endParaRPr>
                    </a:p>
                  </a:txBody>
                  <a:tcPr/>
                </a:tc>
                <a:tc>
                  <a:txBody>
                    <a:bodyPr/>
                    <a:lstStyle/>
                    <a:p>
                      <a:pPr algn="ctr"/>
                      <a:r>
                        <a:rPr lang="en-US" altLang="zh-CN" dirty="0"/>
                        <a:t>8</a:t>
                      </a:r>
                      <a:endParaRPr lang="zh-CN" altLang="en-US" dirty="0"/>
                    </a:p>
                  </a:txBody>
                  <a:tcPr/>
                </a:tc>
                <a:tc>
                  <a:txBody>
                    <a:bodyPr/>
                    <a:lstStyle/>
                    <a:p>
                      <a:pPr algn="ctr"/>
                      <a:r>
                        <a:rPr lang="en-US" altLang="zh-CN" dirty="0"/>
                        <a:t>5</a:t>
                      </a:r>
                      <a:endParaRPr lang="zh-CN" altLang="en-US" dirty="0"/>
                    </a:p>
                  </a:txBody>
                  <a:tcPr/>
                </a:tc>
                <a:tc>
                  <a:txBody>
                    <a:bodyPr/>
                    <a:lstStyle/>
                    <a:p>
                      <a:pPr algn="ctr"/>
                      <a:r>
                        <a:rPr lang="en-US" altLang="zh-CN" dirty="0"/>
                        <a:t>6</a:t>
                      </a:r>
                      <a:endParaRPr lang="zh-CN" altLang="en-US" dirty="0"/>
                    </a:p>
                  </a:txBody>
                  <a:tcPr/>
                </a:tc>
                <a:tc>
                  <a:txBody>
                    <a:bodyPr/>
                    <a:lstStyle/>
                    <a:p>
                      <a:pPr algn="ctr"/>
                      <a:r>
                        <a:rPr lang="en-US" altLang="zh-CN" dirty="0"/>
                        <a:t>5`</a:t>
                      </a:r>
                      <a:endParaRPr lang="zh-CN" altLang="en-US" dirty="0"/>
                    </a:p>
                  </a:txBody>
                  <a:tcPr/>
                </a:tc>
                <a:extLst>
                  <a:ext uri="{0D108BD9-81ED-4DB2-BD59-A6C34878D82A}">
                    <a16:rowId xmlns:a16="http://schemas.microsoft.com/office/drawing/2014/main" val="1468625939"/>
                  </a:ext>
                </a:extLst>
              </a:tr>
            </a:tbl>
          </a:graphicData>
        </a:graphic>
      </p:graphicFrame>
      <p:sp>
        <p:nvSpPr>
          <p:cNvPr id="7" name="文本框 6">
            <a:extLst>
              <a:ext uri="{FF2B5EF4-FFF2-40B4-BE49-F238E27FC236}">
                <a16:creationId xmlns:a16="http://schemas.microsoft.com/office/drawing/2014/main" id="{235DF8EF-0855-4AA7-9CAE-71BE56C21B7B}"/>
              </a:ext>
            </a:extLst>
          </p:cNvPr>
          <p:cNvSpPr txBox="1"/>
          <p:nvPr/>
        </p:nvSpPr>
        <p:spPr>
          <a:xfrm>
            <a:off x="332172" y="3182890"/>
            <a:ext cx="1107996" cy="369332"/>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已排好序</a:t>
            </a:r>
          </a:p>
        </p:txBody>
      </p:sp>
      <p:sp>
        <p:nvSpPr>
          <p:cNvPr id="8" name="右大括号 7">
            <a:extLst>
              <a:ext uri="{FF2B5EF4-FFF2-40B4-BE49-F238E27FC236}">
                <a16:creationId xmlns:a16="http://schemas.microsoft.com/office/drawing/2014/main" id="{E81F0C93-791A-4E17-AC2E-F867C057A40B}"/>
              </a:ext>
            </a:extLst>
          </p:cNvPr>
          <p:cNvSpPr/>
          <p:nvPr/>
        </p:nvSpPr>
        <p:spPr>
          <a:xfrm rot="16200000">
            <a:off x="721787" y="3381269"/>
            <a:ext cx="159026" cy="500932"/>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739D898F-69B0-4A33-944A-410A870C8F0F}"/>
              </a:ext>
            </a:extLst>
          </p:cNvPr>
          <p:cNvSpPr txBox="1"/>
          <p:nvPr/>
        </p:nvSpPr>
        <p:spPr>
          <a:xfrm>
            <a:off x="1560756" y="4616725"/>
            <a:ext cx="1455648" cy="923330"/>
          </a:xfrm>
          <a:prstGeom prst="rect">
            <a:avLst/>
          </a:prstGeom>
          <a:noFill/>
        </p:spPr>
        <p:txBody>
          <a:bodyPr wrap="square" rtlCol="0">
            <a:spAutoFit/>
          </a:bodyPr>
          <a:lstStyle/>
          <a:p>
            <a:r>
              <a:rPr lang="zh-CN" altLang="en-US" dirty="0">
                <a:solidFill>
                  <a:srgbClr val="0070C0"/>
                </a:solidFill>
                <a:latin typeface="微软雅黑" panose="020B0503020204020204" pitchFamily="34" charset="-122"/>
                <a:ea typeface="微软雅黑" panose="020B0503020204020204" pitchFamily="34" charset="-122"/>
              </a:rPr>
              <a:t>未排序序列中的最小值</a:t>
            </a:r>
            <a:endParaRPr lang="zh-CN" altLang="en-US" dirty="0">
              <a:solidFill>
                <a:srgbClr val="0070C0"/>
              </a:solidFill>
            </a:endParaRPr>
          </a:p>
          <a:p>
            <a:endParaRPr lang="zh-CN" altLang="en-US" dirty="0">
              <a:solidFill>
                <a:srgbClr val="0070C0"/>
              </a:solidFill>
              <a:latin typeface="微软雅黑" panose="020B0503020204020204" pitchFamily="34" charset="-122"/>
              <a:ea typeface="微软雅黑" panose="020B0503020204020204" pitchFamily="34" charset="-122"/>
            </a:endParaRPr>
          </a:p>
        </p:txBody>
      </p:sp>
      <p:graphicFrame>
        <p:nvGraphicFramePr>
          <p:cNvPr id="11" name="表格 10">
            <a:extLst>
              <a:ext uri="{FF2B5EF4-FFF2-40B4-BE49-F238E27FC236}">
                <a16:creationId xmlns:a16="http://schemas.microsoft.com/office/drawing/2014/main" id="{049544B2-F50F-4A8D-A1E1-792FFB347E95}"/>
              </a:ext>
            </a:extLst>
          </p:cNvPr>
          <p:cNvGraphicFramePr>
            <a:graphicFrameLocks noGrp="1"/>
          </p:cNvGraphicFramePr>
          <p:nvPr>
            <p:extLst>
              <p:ext uri="{D42A27DB-BD31-4B8C-83A1-F6EECF244321}">
                <p14:modId xmlns:p14="http://schemas.microsoft.com/office/powerpoint/2010/main" val="928171461"/>
              </p:ext>
            </p:extLst>
          </p:nvPr>
        </p:nvGraphicFramePr>
        <p:xfrm>
          <a:off x="9513765" y="3737507"/>
          <a:ext cx="2500242" cy="370840"/>
        </p:xfrm>
        <a:graphic>
          <a:graphicData uri="http://schemas.openxmlformats.org/drawingml/2006/table">
            <a:tbl>
              <a:tblPr firstRow="1" bandRow="1">
                <a:tableStyleId>{5C22544A-7EE6-4342-B048-85BDC9FD1C3A}</a:tableStyleId>
              </a:tblPr>
              <a:tblGrid>
                <a:gridCol w="416707">
                  <a:extLst>
                    <a:ext uri="{9D8B030D-6E8A-4147-A177-3AD203B41FA5}">
                      <a16:colId xmlns:a16="http://schemas.microsoft.com/office/drawing/2014/main" val="2634599065"/>
                    </a:ext>
                  </a:extLst>
                </a:gridCol>
                <a:gridCol w="416707">
                  <a:extLst>
                    <a:ext uri="{9D8B030D-6E8A-4147-A177-3AD203B41FA5}">
                      <a16:colId xmlns:a16="http://schemas.microsoft.com/office/drawing/2014/main" val="1236006954"/>
                    </a:ext>
                  </a:extLst>
                </a:gridCol>
                <a:gridCol w="416707">
                  <a:extLst>
                    <a:ext uri="{9D8B030D-6E8A-4147-A177-3AD203B41FA5}">
                      <a16:colId xmlns:a16="http://schemas.microsoft.com/office/drawing/2014/main" val="4093235342"/>
                    </a:ext>
                  </a:extLst>
                </a:gridCol>
                <a:gridCol w="416707">
                  <a:extLst>
                    <a:ext uri="{9D8B030D-6E8A-4147-A177-3AD203B41FA5}">
                      <a16:colId xmlns:a16="http://schemas.microsoft.com/office/drawing/2014/main" val="2338326211"/>
                    </a:ext>
                  </a:extLst>
                </a:gridCol>
                <a:gridCol w="416707">
                  <a:extLst>
                    <a:ext uri="{9D8B030D-6E8A-4147-A177-3AD203B41FA5}">
                      <a16:colId xmlns:a16="http://schemas.microsoft.com/office/drawing/2014/main" val="292972742"/>
                    </a:ext>
                  </a:extLst>
                </a:gridCol>
                <a:gridCol w="416707">
                  <a:extLst>
                    <a:ext uri="{9D8B030D-6E8A-4147-A177-3AD203B41FA5}">
                      <a16:colId xmlns:a16="http://schemas.microsoft.com/office/drawing/2014/main" val="1636152094"/>
                    </a:ext>
                  </a:extLst>
                </a:gridCol>
              </a:tblGrid>
              <a:tr h="370840">
                <a:tc>
                  <a:txBody>
                    <a:bodyPr/>
                    <a:lstStyle/>
                    <a:p>
                      <a:pPr algn="ctr"/>
                      <a:r>
                        <a:rPr lang="en-US" altLang="zh-CN" dirty="0">
                          <a:solidFill>
                            <a:srgbClr val="FFFF00"/>
                          </a:solidFill>
                        </a:rPr>
                        <a:t>1</a:t>
                      </a:r>
                      <a:endParaRPr lang="zh-CN" altLang="en-US" dirty="0">
                        <a:solidFill>
                          <a:srgbClr val="FFFF00"/>
                        </a:solidFill>
                      </a:endParaRPr>
                    </a:p>
                  </a:txBody>
                  <a:tcPr/>
                </a:tc>
                <a:tc>
                  <a:txBody>
                    <a:bodyPr/>
                    <a:lstStyle/>
                    <a:p>
                      <a:pPr algn="ctr"/>
                      <a:r>
                        <a:rPr lang="en-US" altLang="zh-CN" dirty="0">
                          <a:solidFill>
                            <a:srgbClr val="FFFF00"/>
                          </a:solidFill>
                        </a:rPr>
                        <a:t>3</a:t>
                      </a:r>
                      <a:endParaRPr lang="zh-CN" altLang="en-US" dirty="0">
                        <a:solidFill>
                          <a:srgbClr val="FFFF00"/>
                        </a:solidFill>
                      </a:endParaRPr>
                    </a:p>
                  </a:txBody>
                  <a:tcPr/>
                </a:tc>
                <a:tc>
                  <a:txBody>
                    <a:bodyPr/>
                    <a:lstStyle/>
                    <a:p>
                      <a:pPr algn="ctr"/>
                      <a:r>
                        <a:rPr lang="en-US" altLang="zh-CN" dirty="0">
                          <a:solidFill>
                            <a:srgbClr val="FFFF00"/>
                          </a:solidFill>
                        </a:rPr>
                        <a:t>5</a:t>
                      </a:r>
                      <a:endParaRPr lang="zh-CN" altLang="en-US" dirty="0">
                        <a:solidFill>
                          <a:srgbClr val="FFFF00"/>
                        </a:solidFill>
                      </a:endParaRPr>
                    </a:p>
                  </a:txBody>
                  <a:tcPr/>
                </a:tc>
                <a:tc>
                  <a:txBody>
                    <a:bodyPr/>
                    <a:lstStyle/>
                    <a:p>
                      <a:pPr algn="ctr"/>
                      <a:r>
                        <a:rPr lang="en-US" altLang="zh-CN" dirty="0">
                          <a:solidFill>
                            <a:srgbClr val="FFFF00"/>
                          </a:solidFill>
                        </a:rPr>
                        <a:t>5`</a:t>
                      </a:r>
                      <a:endParaRPr lang="zh-CN" altLang="en-US" dirty="0">
                        <a:solidFill>
                          <a:srgbClr val="FFFF00"/>
                        </a:solidFill>
                      </a:endParaRPr>
                    </a:p>
                  </a:txBody>
                  <a:tcPr/>
                </a:tc>
                <a:tc>
                  <a:txBody>
                    <a:bodyPr/>
                    <a:lstStyle/>
                    <a:p>
                      <a:pPr algn="ctr"/>
                      <a:r>
                        <a:rPr lang="en-US" altLang="zh-CN" dirty="0"/>
                        <a:t>6</a:t>
                      </a:r>
                      <a:endParaRPr lang="zh-CN" altLang="en-US" dirty="0"/>
                    </a:p>
                  </a:txBody>
                  <a:tcPr/>
                </a:tc>
                <a:tc>
                  <a:txBody>
                    <a:bodyPr/>
                    <a:lstStyle/>
                    <a:p>
                      <a:pPr algn="ctr"/>
                      <a:r>
                        <a:rPr lang="en-US" altLang="zh-CN" dirty="0"/>
                        <a:t>8</a:t>
                      </a:r>
                      <a:endParaRPr lang="zh-CN" altLang="en-US" dirty="0"/>
                    </a:p>
                  </a:txBody>
                  <a:tcPr/>
                </a:tc>
                <a:extLst>
                  <a:ext uri="{0D108BD9-81ED-4DB2-BD59-A6C34878D82A}">
                    <a16:rowId xmlns:a16="http://schemas.microsoft.com/office/drawing/2014/main" val="1468625939"/>
                  </a:ext>
                </a:extLst>
              </a:tr>
            </a:tbl>
          </a:graphicData>
        </a:graphic>
      </p:graphicFrame>
      <p:sp>
        <p:nvSpPr>
          <p:cNvPr id="12" name="箭头: 右 11">
            <a:extLst>
              <a:ext uri="{FF2B5EF4-FFF2-40B4-BE49-F238E27FC236}">
                <a16:creationId xmlns:a16="http://schemas.microsoft.com/office/drawing/2014/main" id="{AD10DB2F-676B-4E7A-89D5-438C6ADE0CF7}"/>
              </a:ext>
            </a:extLst>
          </p:cNvPr>
          <p:cNvSpPr/>
          <p:nvPr/>
        </p:nvSpPr>
        <p:spPr>
          <a:xfrm>
            <a:off x="3278557" y="3623999"/>
            <a:ext cx="1566407" cy="597856"/>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微软雅黑" panose="020B0503020204020204" pitchFamily="34" charset="-122"/>
                <a:ea typeface="微软雅黑" panose="020B0503020204020204" pitchFamily="34" charset="-122"/>
              </a:rPr>
              <a:t>选择排序</a:t>
            </a:r>
          </a:p>
        </p:txBody>
      </p:sp>
      <p:sp>
        <p:nvSpPr>
          <p:cNvPr id="13" name="文本框 12">
            <a:extLst>
              <a:ext uri="{FF2B5EF4-FFF2-40B4-BE49-F238E27FC236}">
                <a16:creationId xmlns:a16="http://schemas.microsoft.com/office/drawing/2014/main" id="{F2D9402C-74D8-40FD-9DAB-553F408A941A}"/>
              </a:ext>
            </a:extLst>
          </p:cNvPr>
          <p:cNvSpPr txBox="1"/>
          <p:nvPr/>
        </p:nvSpPr>
        <p:spPr>
          <a:xfrm>
            <a:off x="4173736" y="5713409"/>
            <a:ext cx="2755210" cy="400110"/>
          </a:xfrm>
          <a:prstGeom prst="rect">
            <a:avLst/>
          </a:prstGeom>
          <a:solidFill>
            <a:srgbClr val="009999"/>
          </a:solidFill>
        </p:spPr>
        <p:txBody>
          <a:bodyPr wrap="square" rtlCol="0">
            <a:spAutoFit/>
          </a:bodyPr>
          <a:lstStyle/>
          <a:p>
            <a:r>
              <a:rPr lang="zh-CN" altLang="en-US" sz="2000" dirty="0">
                <a:solidFill>
                  <a:schemeClr val="bg1"/>
                </a:solidFill>
                <a:latin typeface="微软雅黑" panose="020B0503020204020204" pitchFamily="34" charset="-122"/>
                <a:ea typeface="微软雅黑" panose="020B0503020204020204" pitchFamily="34" charset="-122"/>
              </a:rPr>
              <a:t>问：选择排序稳定吗？</a:t>
            </a:r>
          </a:p>
        </p:txBody>
      </p:sp>
      <p:graphicFrame>
        <p:nvGraphicFramePr>
          <p:cNvPr id="14" name="表格 13">
            <a:extLst>
              <a:ext uri="{FF2B5EF4-FFF2-40B4-BE49-F238E27FC236}">
                <a16:creationId xmlns:a16="http://schemas.microsoft.com/office/drawing/2014/main" id="{0276701B-0D71-4F11-9924-6789A8B306F1}"/>
              </a:ext>
            </a:extLst>
          </p:cNvPr>
          <p:cNvGraphicFramePr>
            <a:graphicFrameLocks noGrp="1"/>
          </p:cNvGraphicFramePr>
          <p:nvPr>
            <p:extLst>
              <p:ext uri="{D42A27DB-BD31-4B8C-83A1-F6EECF244321}">
                <p14:modId xmlns:p14="http://schemas.microsoft.com/office/powerpoint/2010/main" val="1298336410"/>
              </p:ext>
            </p:extLst>
          </p:nvPr>
        </p:nvGraphicFramePr>
        <p:xfrm>
          <a:off x="5207176" y="3737507"/>
          <a:ext cx="2500242" cy="370840"/>
        </p:xfrm>
        <a:graphic>
          <a:graphicData uri="http://schemas.openxmlformats.org/drawingml/2006/table">
            <a:tbl>
              <a:tblPr firstRow="1" bandRow="1">
                <a:tableStyleId>{5C22544A-7EE6-4342-B048-85BDC9FD1C3A}</a:tableStyleId>
              </a:tblPr>
              <a:tblGrid>
                <a:gridCol w="416707">
                  <a:extLst>
                    <a:ext uri="{9D8B030D-6E8A-4147-A177-3AD203B41FA5}">
                      <a16:colId xmlns:a16="http://schemas.microsoft.com/office/drawing/2014/main" val="2634599065"/>
                    </a:ext>
                  </a:extLst>
                </a:gridCol>
                <a:gridCol w="416707">
                  <a:extLst>
                    <a:ext uri="{9D8B030D-6E8A-4147-A177-3AD203B41FA5}">
                      <a16:colId xmlns:a16="http://schemas.microsoft.com/office/drawing/2014/main" val="1236006954"/>
                    </a:ext>
                  </a:extLst>
                </a:gridCol>
                <a:gridCol w="416707">
                  <a:extLst>
                    <a:ext uri="{9D8B030D-6E8A-4147-A177-3AD203B41FA5}">
                      <a16:colId xmlns:a16="http://schemas.microsoft.com/office/drawing/2014/main" val="4093235342"/>
                    </a:ext>
                  </a:extLst>
                </a:gridCol>
                <a:gridCol w="416707">
                  <a:extLst>
                    <a:ext uri="{9D8B030D-6E8A-4147-A177-3AD203B41FA5}">
                      <a16:colId xmlns:a16="http://schemas.microsoft.com/office/drawing/2014/main" val="2338326211"/>
                    </a:ext>
                  </a:extLst>
                </a:gridCol>
                <a:gridCol w="416707">
                  <a:extLst>
                    <a:ext uri="{9D8B030D-6E8A-4147-A177-3AD203B41FA5}">
                      <a16:colId xmlns:a16="http://schemas.microsoft.com/office/drawing/2014/main" val="292972742"/>
                    </a:ext>
                  </a:extLst>
                </a:gridCol>
                <a:gridCol w="416707">
                  <a:extLst>
                    <a:ext uri="{9D8B030D-6E8A-4147-A177-3AD203B41FA5}">
                      <a16:colId xmlns:a16="http://schemas.microsoft.com/office/drawing/2014/main" val="1636152094"/>
                    </a:ext>
                  </a:extLst>
                </a:gridCol>
              </a:tblGrid>
              <a:tr h="370840">
                <a:tc>
                  <a:txBody>
                    <a:bodyPr/>
                    <a:lstStyle/>
                    <a:p>
                      <a:pPr algn="ctr"/>
                      <a:r>
                        <a:rPr lang="en-US" altLang="zh-CN" dirty="0">
                          <a:solidFill>
                            <a:srgbClr val="FFFF00"/>
                          </a:solidFill>
                        </a:rPr>
                        <a:t>1</a:t>
                      </a:r>
                      <a:endParaRPr lang="zh-CN" altLang="en-US" dirty="0">
                        <a:solidFill>
                          <a:srgbClr val="FFFF00"/>
                        </a:solidFill>
                      </a:endParaRPr>
                    </a:p>
                  </a:txBody>
                  <a:tcPr/>
                </a:tc>
                <a:tc>
                  <a:txBody>
                    <a:bodyPr/>
                    <a:lstStyle/>
                    <a:p>
                      <a:pPr algn="ctr"/>
                      <a:r>
                        <a:rPr lang="en-US" altLang="zh-CN" dirty="0">
                          <a:solidFill>
                            <a:srgbClr val="FFFF00"/>
                          </a:solidFill>
                        </a:rPr>
                        <a:t>3</a:t>
                      </a:r>
                      <a:endParaRPr lang="zh-CN" altLang="en-US" dirty="0">
                        <a:solidFill>
                          <a:srgbClr val="FFFF00"/>
                        </a:solidFill>
                      </a:endParaRPr>
                    </a:p>
                  </a:txBody>
                  <a:tcPr/>
                </a:tc>
                <a:tc>
                  <a:txBody>
                    <a:bodyPr/>
                    <a:lstStyle/>
                    <a:p>
                      <a:pPr algn="ctr"/>
                      <a:r>
                        <a:rPr lang="en-US" altLang="zh-CN" dirty="0">
                          <a:solidFill>
                            <a:srgbClr val="FFFF00"/>
                          </a:solidFill>
                        </a:rPr>
                        <a:t>5</a:t>
                      </a:r>
                      <a:endParaRPr lang="zh-CN" altLang="en-US" dirty="0">
                        <a:solidFill>
                          <a:srgbClr val="FFFF00"/>
                        </a:solidFill>
                      </a:endParaRPr>
                    </a:p>
                  </a:txBody>
                  <a:tcPr/>
                </a:tc>
                <a:tc>
                  <a:txBody>
                    <a:bodyPr/>
                    <a:lstStyle/>
                    <a:p>
                      <a:pPr algn="ctr"/>
                      <a:r>
                        <a:rPr lang="en-US" altLang="zh-CN" dirty="0"/>
                        <a:t>8</a:t>
                      </a:r>
                      <a:endParaRPr lang="zh-CN" altLang="en-US" dirty="0"/>
                    </a:p>
                  </a:txBody>
                  <a:tcPr/>
                </a:tc>
                <a:tc>
                  <a:txBody>
                    <a:bodyPr/>
                    <a:lstStyle/>
                    <a:p>
                      <a:pPr algn="ctr"/>
                      <a:r>
                        <a:rPr lang="en-US" altLang="zh-CN" dirty="0"/>
                        <a:t>6</a:t>
                      </a:r>
                      <a:endParaRPr lang="zh-CN" alt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t>5`</a:t>
                      </a:r>
                      <a:endParaRPr lang="zh-CN" altLang="en-US" dirty="0"/>
                    </a:p>
                  </a:txBody>
                  <a:tcPr/>
                </a:tc>
                <a:extLst>
                  <a:ext uri="{0D108BD9-81ED-4DB2-BD59-A6C34878D82A}">
                    <a16:rowId xmlns:a16="http://schemas.microsoft.com/office/drawing/2014/main" val="1468625939"/>
                  </a:ext>
                </a:extLst>
              </a:tr>
            </a:tbl>
          </a:graphicData>
        </a:graphic>
      </p:graphicFrame>
      <p:sp>
        <p:nvSpPr>
          <p:cNvPr id="15" name="文本框 14">
            <a:extLst>
              <a:ext uri="{FF2B5EF4-FFF2-40B4-BE49-F238E27FC236}">
                <a16:creationId xmlns:a16="http://schemas.microsoft.com/office/drawing/2014/main" id="{F69715C7-3618-490A-98F3-8D48C5277837}"/>
              </a:ext>
            </a:extLst>
          </p:cNvPr>
          <p:cNvSpPr txBox="1"/>
          <p:nvPr/>
        </p:nvSpPr>
        <p:spPr>
          <a:xfrm>
            <a:off x="2916345" y="2628892"/>
            <a:ext cx="2096542" cy="923330"/>
          </a:xfrm>
          <a:prstGeom prst="rect">
            <a:avLst/>
          </a:prstGeom>
          <a:solidFill>
            <a:srgbClr val="009999"/>
          </a:solidFill>
        </p:spPr>
        <p:txBody>
          <a:bodyPr wrap="square" rtlCol="0">
            <a:spAutoFit/>
          </a:bodyPr>
          <a:lstStyle/>
          <a:p>
            <a:r>
              <a:rPr lang="zh-CN" altLang="en-US" b="1" dirty="0">
                <a:solidFill>
                  <a:schemeClr val="bg1"/>
                </a:solidFill>
                <a:latin typeface="微软雅黑" panose="020B0503020204020204" pitchFamily="34" charset="-122"/>
                <a:ea typeface="微软雅黑" panose="020B0503020204020204" pitchFamily="34" charset="-122"/>
              </a:rPr>
              <a:t>规则</a:t>
            </a:r>
            <a:r>
              <a:rPr lang="zh-CN" altLang="en-US" dirty="0">
                <a:solidFill>
                  <a:schemeClr val="bg1"/>
                </a:solidFill>
                <a:latin typeface="微软雅黑" panose="020B0503020204020204" pitchFamily="34" charset="-122"/>
                <a:ea typeface="微软雅黑" panose="020B0503020204020204" pitchFamily="34" charset="-122"/>
              </a:rPr>
              <a:t>：若有多个最小值，优先选</a:t>
            </a:r>
            <a:r>
              <a:rPr lang="zh-CN" altLang="en-US" dirty="0">
                <a:solidFill>
                  <a:srgbClr val="FFFF00"/>
                </a:solidFill>
                <a:latin typeface="微软雅黑" panose="020B0503020204020204" pitchFamily="34" charset="-122"/>
                <a:ea typeface="微软雅黑" panose="020B0503020204020204" pitchFamily="34" charset="-122"/>
              </a:rPr>
              <a:t>排在最前面</a:t>
            </a:r>
            <a:r>
              <a:rPr lang="zh-CN" altLang="en-US" dirty="0">
                <a:solidFill>
                  <a:schemeClr val="bg1"/>
                </a:solidFill>
                <a:latin typeface="微软雅黑" panose="020B0503020204020204" pitchFamily="34" charset="-122"/>
                <a:ea typeface="微软雅黑" panose="020B0503020204020204" pitchFamily="34" charset="-122"/>
              </a:rPr>
              <a:t>的最小值</a:t>
            </a:r>
          </a:p>
        </p:txBody>
      </p:sp>
      <p:sp>
        <p:nvSpPr>
          <p:cNvPr id="18" name="箭头: 右 17">
            <a:extLst>
              <a:ext uri="{FF2B5EF4-FFF2-40B4-BE49-F238E27FC236}">
                <a16:creationId xmlns:a16="http://schemas.microsoft.com/office/drawing/2014/main" id="{DA40971C-A93F-43F8-B7DF-D6949285DE10}"/>
              </a:ext>
            </a:extLst>
          </p:cNvPr>
          <p:cNvSpPr/>
          <p:nvPr/>
        </p:nvSpPr>
        <p:spPr>
          <a:xfrm>
            <a:off x="7827388" y="3613429"/>
            <a:ext cx="1566407" cy="597856"/>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微软雅黑" panose="020B0503020204020204" pitchFamily="34" charset="-122"/>
                <a:ea typeface="微软雅黑" panose="020B0503020204020204" pitchFamily="34" charset="-122"/>
              </a:rPr>
              <a:t>选择排序</a:t>
            </a:r>
          </a:p>
        </p:txBody>
      </p:sp>
      <p:cxnSp>
        <p:nvCxnSpPr>
          <p:cNvPr id="20" name="直接箭头连接符 19">
            <a:extLst>
              <a:ext uri="{FF2B5EF4-FFF2-40B4-BE49-F238E27FC236}">
                <a16:creationId xmlns:a16="http://schemas.microsoft.com/office/drawing/2014/main" id="{297A2F4D-DFA6-458E-9189-F1D436A76CBC}"/>
              </a:ext>
            </a:extLst>
          </p:cNvPr>
          <p:cNvCxnSpPr/>
          <p:nvPr/>
        </p:nvCxnSpPr>
        <p:spPr>
          <a:xfrm flipV="1">
            <a:off x="7488621" y="4143332"/>
            <a:ext cx="0" cy="405020"/>
          </a:xfrm>
          <a:prstGeom prst="straightConnector1">
            <a:avLst/>
          </a:prstGeom>
          <a:ln w="28575">
            <a:tailEnd type="triangle"/>
          </a:ln>
        </p:spPr>
        <p:style>
          <a:lnRef idx="1">
            <a:schemeClr val="accent4"/>
          </a:lnRef>
          <a:fillRef idx="0">
            <a:schemeClr val="accent4"/>
          </a:fillRef>
          <a:effectRef idx="0">
            <a:schemeClr val="accent4"/>
          </a:effectRef>
          <a:fontRef idx="minor">
            <a:schemeClr val="tx1"/>
          </a:fontRef>
        </p:style>
      </p:cxnSp>
      <p:sp>
        <p:nvSpPr>
          <p:cNvPr id="21" name="文本框 20">
            <a:extLst>
              <a:ext uri="{FF2B5EF4-FFF2-40B4-BE49-F238E27FC236}">
                <a16:creationId xmlns:a16="http://schemas.microsoft.com/office/drawing/2014/main" id="{36D0F1E8-3249-46B8-A583-14E3255299CA}"/>
              </a:ext>
            </a:extLst>
          </p:cNvPr>
          <p:cNvSpPr txBox="1"/>
          <p:nvPr/>
        </p:nvSpPr>
        <p:spPr>
          <a:xfrm>
            <a:off x="7127020" y="4616725"/>
            <a:ext cx="921273" cy="646331"/>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最小值</a:t>
            </a:r>
            <a:endParaRPr lang="zh-CN" altLang="en-US" dirty="0"/>
          </a:p>
          <a:p>
            <a:endParaRPr lang="zh-CN" altLang="en-US" dirty="0">
              <a:latin typeface="微软雅黑" panose="020B0503020204020204" pitchFamily="34" charset="-122"/>
              <a:ea typeface="微软雅黑" panose="020B0503020204020204" pitchFamily="34" charset="-122"/>
            </a:endParaRPr>
          </a:p>
        </p:txBody>
      </p:sp>
      <p:cxnSp>
        <p:nvCxnSpPr>
          <p:cNvPr id="22" name="直接箭头连接符 21">
            <a:extLst>
              <a:ext uri="{FF2B5EF4-FFF2-40B4-BE49-F238E27FC236}">
                <a16:creationId xmlns:a16="http://schemas.microsoft.com/office/drawing/2014/main" id="{4578D25B-8C29-42F1-B887-68CBDF655653}"/>
              </a:ext>
            </a:extLst>
          </p:cNvPr>
          <p:cNvCxnSpPr/>
          <p:nvPr/>
        </p:nvCxnSpPr>
        <p:spPr>
          <a:xfrm flipV="1">
            <a:off x="1855076" y="4137216"/>
            <a:ext cx="0" cy="405020"/>
          </a:xfrm>
          <a:prstGeom prst="straightConnector1">
            <a:avLst/>
          </a:prstGeom>
          <a:ln w="28575">
            <a:tailEnd type="triangle"/>
          </a:ln>
        </p:spPr>
        <p:style>
          <a:lnRef idx="1">
            <a:schemeClr val="accent4"/>
          </a:lnRef>
          <a:fillRef idx="0">
            <a:schemeClr val="accent4"/>
          </a:fillRef>
          <a:effectRef idx="0">
            <a:schemeClr val="accent4"/>
          </a:effectRef>
          <a:fontRef idx="minor">
            <a:schemeClr val="tx1"/>
          </a:fontRef>
        </p:style>
      </p:cxnSp>
      <p:cxnSp>
        <p:nvCxnSpPr>
          <p:cNvPr id="23" name="直接箭头连接符 22">
            <a:extLst>
              <a:ext uri="{FF2B5EF4-FFF2-40B4-BE49-F238E27FC236}">
                <a16:creationId xmlns:a16="http://schemas.microsoft.com/office/drawing/2014/main" id="{205391D4-9490-45F5-8073-12A66EBA7345}"/>
              </a:ext>
            </a:extLst>
          </p:cNvPr>
          <p:cNvCxnSpPr/>
          <p:nvPr/>
        </p:nvCxnSpPr>
        <p:spPr>
          <a:xfrm flipV="1">
            <a:off x="2669628" y="4137216"/>
            <a:ext cx="0" cy="405020"/>
          </a:xfrm>
          <a:prstGeom prst="straightConnector1">
            <a:avLst/>
          </a:prstGeom>
          <a:ln w="28575">
            <a:tailEnd type="triangle"/>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3004629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500"/>
                                        <p:tgtEl>
                                          <p:spTgt spid="18"/>
                                        </p:tgtEl>
                                      </p:cBhvr>
                                    </p:animEffect>
                                  </p:childTnLst>
                                </p:cTn>
                              </p:par>
                              <p:par>
                                <p:cTn id="24" presetID="10" presetClass="entr" presetSubtype="0" fill="hold" nodeType="with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500"/>
                                        <p:tgtEl>
                                          <p:spTgt spid="11"/>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5" grpId="0" animBg="1"/>
      <p:bldP spid="18" grpId="0" animBg="1"/>
      <p:bldP spid="21"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11ECBD-6FE1-CDF7-489D-588E62940C0B}"/>
              </a:ext>
            </a:extLst>
          </p:cNvPr>
          <p:cNvSpPr>
            <a:spLocks noGrp="1"/>
          </p:cNvSpPr>
          <p:nvPr>
            <p:ph type="title"/>
          </p:nvPr>
        </p:nvSpPr>
        <p:spPr/>
        <p:txBody>
          <a:bodyPr/>
          <a:lstStyle/>
          <a:p>
            <a:r>
              <a:rPr lang="en-US" altLang="zh-CN" dirty="0"/>
              <a:t>10.1 </a:t>
            </a:r>
            <a:r>
              <a:rPr lang="zh-CN" altLang="en-US" dirty="0"/>
              <a:t>问题引入</a:t>
            </a:r>
          </a:p>
        </p:txBody>
      </p:sp>
      <p:sp>
        <p:nvSpPr>
          <p:cNvPr id="3" name="副标题 2">
            <a:extLst>
              <a:ext uri="{FF2B5EF4-FFF2-40B4-BE49-F238E27FC236}">
                <a16:creationId xmlns:a16="http://schemas.microsoft.com/office/drawing/2014/main" id="{98B4022E-75B3-E378-3549-CA33ED4D7D6C}"/>
              </a:ext>
            </a:extLst>
          </p:cNvPr>
          <p:cNvSpPr>
            <a:spLocks noGrp="1"/>
          </p:cNvSpPr>
          <p:nvPr>
            <p:ph type="subTitle" idx="1"/>
          </p:nvPr>
        </p:nvSpPr>
        <p:spPr/>
        <p:txBody>
          <a:bodyPr/>
          <a:lstStyle/>
          <a:p>
            <a:r>
              <a:rPr lang="en-US" altLang="zh-CN" dirty="0"/>
              <a:t>10.1 </a:t>
            </a:r>
            <a:r>
              <a:rPr lang="zh-CN" altLang="en-US" dirty="0"/>
              <a:t>问题引入</a:t>
            </a:r>
          </a:p>
        </p:txBody>
      </p:sp>
      <p:sp>
        <p:nvSpPr>
          <p:cNvPr id="4" name="文本占位符 3">
            <a:extLst>
              <a:ext uri="{FF2B5EF4-FFF2-40B4-BE49-F238E27FC236}">
                <a16:creationId xmlns:a16="http://schemas.microsoft.com/office/drawing/2014/main" id="{11E6688F-C06A-19EC-177A-D9BCA355E945}"/>
              </a:ext>
            </a:extLst>
          </p:cNvPr>
          <p:cNvSpPr>
            <a:spLocks noGrp="1"/>
          </p:cNvSpPr>
          <p:nvPr>
            <p:ph type="body" idx="10"/>
          </p:nvPr>
        </p:nvSpPr>
        <p:spPr/>
        <p:txBody>
          <a:bodyPr/>
          <a:lstStyle/>
          <a:p>
            <a:endParaRPr lang="zh-CN" altLang="en-US"/>
          </a:p>
        </p:txBody>
      </p:sp>
      <p:sp>
        <p:nvSpPr>
          <p:cNvPr id="5" name="内容占位符 4">
            <a:extLst>
              <a:ext uri="{FF2B5EF4-FFF2-40B4-BE49-F238E27FC236}">
                <a16:creationId xmlns:a16="http://schemas.microsoft.com/office/drawing/2014/main" id="{7E68E866-A8CA-31EE-A5E8-F49650B8365E}"/>
              </a:ext>
            </a:extLst>
          </p:cNvPr>
          <p:cNvSpPr>
            <a:spLocks noGrp="1"/>
          </p:cNvSpPr>
          <p:nvPr>
            <p:ph idx="11"/>
          </p:nvPr>
        </p:nvSpPr>
        <p:spPr/>
        <p:txBody>
          <a:bodyPr>
            <a:normAutofit/>
          </a:bodyPr>
          <a:lstStyle/>
          <a:p>
            <a:pPr>
              <a:lnSpc>
                <a:spcPct val="120000"/>
              </a:lnSpc>
            </a:pPr>
            <a:r>
              <a:rPr lang="zh-CN" altLang="en-US" sz="2400" dirty="0"/>
              <a:t>排序是指将数据按照</a:t>
            </a:r>
            <a:r>
              <a:rPr lang="zh-CN" altLang="en-US" sz="2400" dirty="0">
                <a:solidFill>
                  <a:srgbClr val="FF0000"/>
                </a:solidFill>
              </a:rPr>
              <a:t>关键字</a:t>
            </a:r>
            <a:r>
              <a:rPr lang="zh-CN" altLang="en-US" sz="2400" dirty="0"/>
              <a:t>重新排列为升序（从小到大）或降序（从大到小）的处理。</a:t>
            </a:r>
            <a:endParaRPr lang="en-US" altLang="zh-CN" sz="2400" dirty="0"/>
          </a:p>
          <a:p>
            <a:pPr marL="342900" indent="-342900">
              <a:lnSpc>
                <a:spcPct val="120000"/>
              </a:lnSpc>
              <a:buFont typeface="Arial" panose="020B0604020202020204" pitchFamily="34" charset="0"/>
              <a:buChar char="•"/>
            </a:pPr>
            <a:r>
              <a:rPr lang="zh-CN" altLang="en-US" sz="2400" dirty="0"/>
              <a:t>升序：关键字从小到大</a:t>
            </a:r>
            <a:endParaRPr lang="en-US" altLang="zh-CN" sz="2400" dirty="0"/>
          </a:p>
          <a:p>
            <a:pPr marL="342900" indent="-342900">
              <a:lnSpc>
                <a:spcPct val="120000"/>
              </a:lnSpc>
              <a:buFont typeface="Arial" panose="020B0604020202020204" pitchFamily="34" charset="0"/>
              <a:buChar char="•"/>
            </a:pPr>
            <a:r>
              <a:rPr lang="zh-CN" altLang="en-US" sz="2400" dirty="0"/>
              <a:t>降序：关键字从大到小</a:t>
            </a:r>
            <a:endParaRPr lang="en-US" altLang="zh-CN" sz="2400" dirty="0"/>
          </a:p>
          <a:p>
            <a:pPr>
              <a:lnSpc>
                <a:spcPct val="120000"/>
              </a:lnSpc>
            </a:pPr>
            <a:r>
              <a:rPr lang="zh-CN" altLang="en-US" sz="2400" dirty="0"/>
              <a:t>示例：</a:t>
            </a:r>
          </a:p>
          <a:p>
            <a:pPr>
              <a:lnSpc>
                <a:spcPct val="120000"/>
              </a:lnSpc>
            </a:pPr>
            <a:r>
              <a:rPr lang="en-US" altLang="zh-CN" sz="2400" dirty="0"/>
              <a:t>		</a:t>
            </a:r>
            <a:endParaRPr lang="zh-CN" altLang="en-US" sz="2400" dirty="0"/>
          </a:p>
        </p:txBody>
      </p:sp>
      <p:sp>
        <p:nvSpPr>
          <p:cNvPr id="7" name="文本框 6">
            <a:extLst>
              <a:ext uri="{FF2B5EF4-FFF2-40B4-BE49-F238E27FC236}">
                <a16:creationId xmlns:a16="http://schemas.microsoft.com/office/drawing/2014/main" id="{7A9FB976-1247-483C-B288-F8B9C0737B6E}"/>
              </a:ext>
            </a:extLst>
          </p:cNvPr>
          <p:cNvSpPr txBox="1"/>
          <p:nvPr/>
        </p:nvSpPr>
        <p:spPr>
          <a:xfrm>
            <a:off x="1894114" y="4256314"/>
            <a:ext cx="4442242" cy="1384353"/>
          </a:xfrm>
          <a:prstGeom prst="rect">
            <a:avLst/>
          </a:prstGeom>
          <a:noFill/>
        </p:spPr>
        <p:txBody>
          <a:bodyPr wrap="none" rtlCol="0">
            <a:spAutoFit/>
          </a:bodyPr>
          <a:lstStyle/>
          <a:p>
            <a:pPr>
              <a:lnSpc>
                <a:spcPct val="120000"/>
              </a:lnSpc>
            </a:pPr>
            <a:r>
              <a:rPr lang="zh-CN" altLang="en-US" sz="2400" dirty="0">
                <a:latin typeface="微软雅黑" panose="020B0503020204020204" pitchFamily="34" charset="-122"/>
                <a:ea typeface="微软雅黑" panose="020B0503020204020204" pitchFamily="34" charset="-122"/>
              </a:rPr>
              <a:t>待排序列：</a:t>
            </a:r>
            <a:r>
              <a:rPr lang="en-US" altLang="zh-CN" sz="2400" dirty="0">
                <a:latin typeface="微软雅黑" panose="020B0503020204020204" pitchFamily="34" charset="-122"/>
                <a:ea typeface="微软雅黑" panose="020B0503020204020204" pitchFamily="34" charset="-122"/>
              </a:rPr>
              <a:t>34  12  34</a:t>
            </a:r>
            <a:r>
              <a:rPr lang="en-US" altLang="zh-CN" sz="2400" dirty="0">
                <a:latin typeface="等线" panose="02010600030101010101" pitchFamily="2" charset="-122"/>
                <a:ea typeface="等线" panose="02010600030101010101" pitchFamily="2" charset="-122"/>
              </a:rPr>
              <a:t>’</a:t>
            </a:r>
            <a:r>
              <a:rPr lang="en-US" altLang="zh-CN" sz="2400" dirty="0">
                <a:latin typeface="微软雅黑" panose="020B0503020204020204" pitchFamily="34" charset="-122"/>
                <a:ea typeface="微软雅黑" panose="020B0503020204020204" pitchFamily="34" charset="-122"/>
              </a:rPr>
              <a:t>  08  96</a:t>
            </a:r>
          </a:p>
          <a:p>
            <a:pPr>
              <a:lnSpc>
                <a:spcPct val="120000"/>
              </a:lnSpc>
            </a:pPr>
            <a:r>
              <a:rPr lang="zh-CN" altLang="en-US" sz="2400" dirty="0">
                <a:latin typeface="微软雅黑" panose="020B0503020204020204" pitchFamily="34" charset="-122"/>
                <a:ea typeface="微软雅黑" panose="020B0503020204020204" pitchFamily="34" charset="-122"/>
              </a:rPr>
              <a:t>升序：       </a:t>
            </a:r>
            <a:r>
              <a:rPr lang="en-US" altLang="zh-CN" sz="2400" dirty="0">
                <a:latin typeface="微软雅黑" panose="020B0503020204020204" pitchFamily="34" charset="-122"/>
                <a:ea typeface="微软雅黑" panose="020B0503020204020204" pitchFamily="34" charset="-122"/>
              </a:rPr>
              <a:t>08  12  34</a:t>
            </a:r>
            <a:r>
              <a:rPr lang="en-US" altLang="zh-CN" sz="2400" dirty="0">
                <a:latin typeface="等线" panose="02010600030101010101" pitchFamily="2" charset="-122"/>
                <a:ea typeface="等线" panose="02010600030101010101" pitchFamily="2" charset="-122"/>
              </a:rPr>
              <a:t>’</a:t>
            </a:r>
            <a:r>
              <a:rPr lang="en-US" altLang="zh-CN" sz="2400" dirty="0">
                <a:latin typeface="微软雅黑" panose="020B0503020204020204" pitchFamily="34" charset="-122"/>
                <a:ea typeface="微软雅黑" panose="020B0503020204020204" pitchFamily="34" charset="-122"/>
              </a:rPr>
              <a:t>  34  96</a:t>
            </a:r>
          </a:p>
          <a:p>
            <a:pPr>
              <a:lnSpc>
                <a:spcPct val="120000"/>
              </a:lnSpc>
            </a:pPr>
            <a:r>
              <a:rPr lang="zh-CN" altLang="en-US" sz="2400" dirty="0">
                <a:latin typeface="微软雅黑" panose="020B0503020204020204" pitchFamily="34" charset="-122"/>
                <a:ea typeface="微软雅黑" panose="020B0503020204020204" pitchFamily="34" charset="-122"/>
              </a:rPr>
              <a:t>降序：       </a:t>
            </a:r>
            <a:r>
              <a:rPr lang="en-US" altLang="zh-CN" sz="2400" dirty="0">
                <a:latin typeface="微软雅黑" panose="020B0503020204020204" pitchFamily="34" charset="-122"/>
                <a:ea typeface="微软雅黑" panose="020B0503020204020204" pitchFamily="34" charset="-122"/>
              </a:rPr>
              <a:t>96  34  34</a:t>
            </a:r>
            <a:r>
              <a:rPr lang="en-US" altLang="zh-CN" sz="2400" dirty="0">
                <a:latin typeface="等线" panose="02010600030101010101" pitchFamily="2" charset="-122"/>
                <a:ea typeface="等线" panose="02010600030101010101" pitchFamily="2" charset="-122"/>
              </a:rPr>
              <a:t>’</a:t>
            </a:r>
            <a:r>
              <a:rPr lang="en-US" altLang="zh-CN" sz="2400" dirty="0">
                <a:latin typeface="微软雅黑" panose="020B0503020204020204" pitchFamily="34" charset="-122"/>
                <a:ea typeface="微软雅黑" panose="020B0503020204020204" pitchFamily="34" charset="-122"/>
              </a:rPr>
              <a:t>  12  08</a:t>
            </a:r>
            <a:endParaRPr lang="zh-CN" altLang="en-US" sz="24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0833905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a:extLst>
              <a:ext uri="{FF2B5EF4-FFF2-40B4-BE49-F238E27FC236}">
                <a16:creationId xmlns:a16="http://schemas.microsoft.com/office/drawing/2014/main" id="{16323794-1BA2-4086-817A-6398F9E12B99}"/>
              </a:ext>
            </a:extLst>
          </p:cNvPr>
          <p:cNvSpPr txBox="1"/>
          <p:nvPr>
            <p:custDataLst>
              <p:tags r:id="rId2"/>
            </p:custDataLst>
          </p:nvPr>
        </p:nvSpPr>
        <p:spPr>
          <a:xfrm>
            <a:off x="1219200" y="635000"/>
            <a:ext cx="9753600" cy="2143125"/>
          </a:xfrm>
          <a:prstGeom prst="rect">
            <a:avLst/>
          </a:prstGeom>
          <a:noFill/>
        </p:spPr>
        <p:txBody>
          <a:bodyPr vert="horz" wrap="square"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选择排序是稳定的排序法吗？</a:t>
            </a:r>
          </a:p>
        </p:txBody>
      </p:sp>
      <p:sp>
        <p:nvSpPr>
          <p:cNvPr id="9" name="文本框 8">
            <a:extLst>
              <a:ext uri="{FF2B5EF4-FFF2-40B4-BE49-F238E27FC236}">
                <a16:creationId xmlns:a16="http://schemas.microsoft.com/office/drawing/2014/main" id="{B7B8FCEC-A8EB-48B9-9A35-5CCDF82B6C60}"/>
              </a:ext>
            </a:extLst>
          </p:cNvPr>
          <p:cNvSpPr txBox="1"/>
          <p:nvPr>
            <p:custDataLst>
              <p:tags r:id="rId3"/>
            </p:custDataLst>
          </p:nvPr>
        </p:nvSpPr>
        <p:spPr>
          <a:xfrm>
            <a:off x="2438400" y="2786063"/>
            <a:ext cx="85344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是</a:t>
            </a:r>
          </a:p>
        </p:txBody>
      </p:sp>
      <p:sp>
        <p:nvSpPr>
          <p:cNvPr id="10" name="文本框 9">
            <a:extLst>
              <a:ext uri="{FF2B5EF4-FFF2-40B4-BE49-F238E27FC236}">
                <a16:creationId xmlns:a16="http://schemas.microsoft.com/office/drawing/2014/main" id="{59CEAC4E-E502-4FE0-B5B7-964D6312A62D}"/>
              </a:ext>
            </a:extLst>
          </p:cNvPr>
          <p:cNvSpPr txBox="1"/>
          <p:nvPr>
            <p:custDataLst>
              <p:tags r:id="rId4"/>
            </p:custDataLst>
          </p:nvPr>
        </p:nvSpPr>
        <p:spPr>
          <a:xfrm>
            <a:off x="2438400" y="3643313"/>
            <a:ext cx="85344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不是</a:t>
            </a:r>
          </a:p>
        </p:txBody>
      </p:sp>
      <p:sp>
        <p:nvSpPr>
          <p:cNvPr id="13" name="椭圆 12">
            <a:extLst>
              <a:ext uri="{FF2B5EF4-FFF2-40B4-BE49-F238E27FC236}">
                <a16:creationId xmlns:a16="http://schemas.microsoft.com/office/drawing/2014/main" id="{4D63CDC1-2973-4A9A-A44D-61359EA24A9B}"/>
              </a:ext>
            </a:extLst>
          </p:cNvPr>
          <p:cNvSpPr>
            <a:spLocks noChangeAspect="1"/>
          </p:cNvSpPr>
          <p:nvPr>
            <p:custDataLst>
              <p:tags r:id="rId5"/>
            </p:custDataLst>
          </p:nvPr>
        </p:nvSpPr>
        <p:spPr>
          <a:xfrm>
            <a:off x="1571625" y="2850356"/>
            <a:ext cx="514350" cy="514350"/>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4" name="椭圆 13">
            <a:extLst>
              <a:ext uri="{FF2B5EF4-FFF2-40B4-BE49-F238E27FC236}">
                <a16:creationId xmlns:a16="http://schemas.microsoft.com/office/drawing/2014/main" id="{F19DCA05-24BA-47BA-B3F4-4DBCCA0E8BF0}"/>
              </a:ext>
            </a:extLst>
          </p:cNvPr>
          <p:cNvSpPr>
            <a:spLocks noChangeAspect="1"/>
          </p:cNvSpPr>
          <p:nvPr>
            <p:custDataLst>
              <p:tags r:id="rId6"/>
            </p:custDataLst>
          </p:nvPr>
        </p:nvSpPr>
        <p:spPr>
          <a:xfrm>
            <a:off x="1571625" y="3707606"/>
            <a:ext cx="514350" cy="514350"/>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7" name="矩形: 圆角 16">
            <a:extLst>
              <a:ext uri="{FF2B5EF4-FFF2-40B4-BE49-F238E27FC236}">
                <a16:creationId xmlns:a16="http://schemas.microsoft.com/office/drawing/2014/main" id="{AE890E97-F3A6-4C01-AB4F-47E4295662FC}"/>
              </a:ext>
            </a:extLst>
          </p:cNvPr>
          <p:cNvSpPr/>
          <p:nvPr>
            <p:custDataLst>
              <p:tags r:id="rId7"/>
            </p:custDataLst>
          </p:nvPr>
        </p:nvSpPr>
        <p:spPr>
          <a:xfrm>
            <a:off x="89154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grpSp>
        <p:nvGrpSpPr>
          <p:cNvPr id="22" name="组合 21">
            <a:extLst>
              <a:ext uri="{FF2B5EF4-FFF2-40B4-BE49-F238E27FC236}">
                <a16:creationId xmlns:a16="http://schemas.microsoft.com/office/drawing/2014/main" id="{3D189A72-E57C-4C75-B983-3BC44B3A950A}"/>
              </a:ext>
            </a:extLst>
          </p:cNvPr>
          <p:cNvGrpSpPr/>
          <p:nvPr>
            <p:custDataLst>
              <p:tags r:id="rId8"/>
            </p:custDataLst>
          </p:nvPr>
        </p:nvGrpSpPr>
        <p:grpSpPr>
          <a:xfrm>
            <a:off x="0" y="0"/>
            <a:ext cx="12192000" cy="635000"/>
            <a:chOff x="0" y="0"/>
            <a:chExt cx="12192000" cy="635000"/>
          </a:xfrm>
        </p:grpSpPr>
        <p:sp>
          <p:nvSpPr>
            <p:cNvPr id="18" name="TitleBackground">
              <a:extLst>
                <a:ext uri="{FF2B5EF4-FFF2-40B4-BE49-F238E27FC236}">
                  <a16:creationId xmlns:a16="http://schemas.microsoft.com/office/drawing/2014/main" id="{5124A352-C242-4904-8CE3-DCAC3F4BBBE8}"/>
                </a:ext>
              </a:extLst>
            </p:cNvPr>
            <p:cNvSpPr/>
            <p:nvPr>
              <p:custDataLst>
                <p:tags r:id="rId10"/>
              </p:custDataLst>
            </p:nvPr>
          </p:nvSpPr>
          <p:spPr>
            <a:xfrm>
              <a:off x="0" y="0"/>
              <a:ext cx="12192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ColorBlock">
              <a:extLst>
                <a:ext uri="{FF2B5EF4-FFF2-40B4-BE49-F238E27FC236}">
                  <a16:creationId xmlns:a16="http://schemas.microsoft.com/office/drawing/2014/main" id="{362FE679-E517-4F4C-8543-A4170088CB6E}"/>
                </a:ext>
              </a:extLst>
            </p:cNvPr>
            <p:cNvSpPr/>
            <p:nvPr>
              <p:custDataLst>
                <p:tags r:id="rId11"/>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TypeText">
              <a:extLst>
                <a:ext uri="{FF2B5EF4-FFF2-40B4-BE49-F238E27FC236}">
                  <a16:creationId xmlns:a16="http://schemas.microsoft.com/office/drawing/2014/main" id="{DF3E58A2-4E3E-4570-A758-64D5BB729E74}"/>
                </a:ext>
              </a:extLst>
            </p:cNvPr>
            <p:cNvSpPr txBox="1"/>
            <p:nvPr>
              <p:custDataLst>
                <p:tags r:id="rId12"/>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p>
          </p:txBody>
        </p:sp>
        <p:sp>
          <p:nvSpPr>
            <p:cNvPr id="21" name="TipText">
              <a:extLst>
                <a:ext uri="{FF2B5EF4-FFF2-40B4-BE49-F238E27FC236}">
                  <a16:creationId xmlns:a16="http://schemas.microsoft.com/office/drawing/2014/main" id="{8D1F4AF6-B0F9-4133-96E5-BD11D17A9711}"/>
                </a:ext>
              </a:extLst>
            </p:cNvPr>
            <p:cNvSpPr txBox="1"/>
            <p:nvPr>
              <p:custDataLst>
                <p:tags r:id="rId13"/>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7" name="图片 6">
            <a:extLst>
              <a:ext uri="{FF2B5EF4-FFF2-40B4-BE49-F238E27FC236}">
                <a16:creationId xmlns:a16="http://schemas.microsoft.com/office/drawing/2014/main" id="{908ED5CB-DE2D-4398-8302-DC3FC2107902}"/>
              </a:ext>
            </a:extLst>
          </p:cNvPr>
          <p:cNvPicPr>
            <a:picLocks/>
          </p:cNvPicPr>
          <p:nvPr>
            <p:custDataLst>
              <p:tags r:id="rId9"/>
            </p:custDataLst>
          </p:nvPr>
        </p:nvPicPr>
        <p:blipFill>
          <a:blip r:embed="rId15">
            <a:extLst>
              <a:ext uri="{28A0092B-C50C-407E-A947-70E740481C1C}">
                <a14:useLocalDpi xmlns:a14="http://schemas.microsoft.com/office/drawing/2010/main" val="0"/>
              </a:ext>
            </a:extLst>
          </a:blip>
          <a:stretch>
            <a:fillRect/>
          </a:stretch>
        </p:blipFill>
        <p:spPr>
          <a:xfrm>
            <a:off x="10642600" y="63500"/>
            <a:ext cx="1422400" cy="508000"/>
          </a:xfrm>
          <a:prstGeom prst="rect">
            <a:avLst/>
          </a:prstGeom>
        </p:spPr>
      </p:pic>
    </p:spTree>
    <p:custDataLst>
      <p:tags r:id="rId1"/>
    </p:custDataLst>
    <p:extLst>
      <p:ext uri="{BB962C8B-B14F-4D97-AF65-F5344CB8AC3E}">
        <p14:creationId xmlns:p14="http://schemas.microsoft.com/office/powerpoint/2010/main" val="324260297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D08729-7FE7-6C84-2747-BDC8B0D4F014}"/>
              </a:ext>
            </a:extLst>
          </p:cNvPr>
          <p:cNvSpPr>
            <a:spLocks noGrp="1"/>
          </p:cNvSpPr>
          <p:nvPr>
            <p:ph type="title"/>
          </p:nvPr>
        </p:nvSpPr>
        <p:spPr/>
        <p:txBody>
          <a:bodyPr/>
          <a:lstStyle/>
          <a:p>
            <a:r>
              <a:rPr lang="zh-CN" altLang="en-US" dirty="0"/>
              <a:t>简单选择排序性能分析</a:t>
            </a:r>
          </a:p>
        </p:txBody>
      </p:sp>
      <p:sp>
        <p:nvSpPr>
          <p:cNvPr id="3" name="副标题 2">
            <a:extLst>
              <a:ext uri="{FF2B5EF4-FFF2-40B4-BE49-F238E27FC236}">
                <a16:creationId xmlns:a16="http://schemas.microsoft.com/office/drawing/2014/main" id="{714465A5-6ED6-6076-F559-5CA567FFB480}"/>
              </a:ext>
            </a:extLst>
          </p:cNvPr>
          <p:cNvSpPr>
            <a:spLocks noGrp="1"/>
          </p:cNvSpPr>
          <p:nvPr>
            <p:ph type="subTitle" idx="1"/>
          </p:nvPr>
        </p:nvSpPr>
        <p:spPr/>
        <p:txBody>
          <a:bodyPr/>
          <a:lstStyle/>
          <a:p>
            <a:r>
              <a:rPr lang="en-US" altLang="zh-CN" dirty="0"/>
              <a:t>10.3.1 </a:t>
            </a:r>
            <a:r>
              <a:rPr lang="zh-CN" altLang="en-US" dirty="0"/>
              <a:t>简单选择排序</a:t>
            </a:r>
          </a:p>
        </p:txBody>
      </p:sp>
      <p:sp>
        <p:nvSpPr>
          <p:cNvPr id="4" name="文本占位符 3">
            <a:extLst>
              <a:ext uri="{FF2B5EF4-FFF2-40B4-BE49-F238E27FC236}">
                <a16:creationId xmlns:a16="http://schemas.microsoft.com/office/drawing/2014/main" id="{6E1FC02A-5813-F087-3A57-ADC3FE3E2E01}"/>
              </a:ext>
            </a:extLst>
          </p:cNvPr>
          <p:cNvSpPr>
            <a:spLocks noGrp="1"/>
          </p:cNvSpPr>
          <p:nvPr>
            <p:ph type="body" idx="10"/>
          </p:nvPr>
        </p:nvSpPr>
        <p:spPr/>
        <p:txBody>
          <a:bodyPr/>
          <a:lstStyle/>
          <a:p>
            <a:endParaRPr lang="zh-CN" altLang="en-US"/>
          </a:p>
        </p:txBody>
      </p:sp>
      <mc:AlternateContent xmlns:mc="http://schemas.openxmlformats.org/markup-compatibility/2006" xmlns:a14="http://schemas.microsoft.com/office/drawing/2010/main">
        <mc:Choice Requires="a14">
          <p:sp>
            <p:nvSpPr>
              <p:cNvPr id="5" name="内容占位符 4">
                <a:extLst>
                  <a:ext uri="{FF2B5EF4-FFF2-40B4-BE49-F238E27FC236}">
                    <a16:creationId xmlns:a16="http://schemas.microsoft.com/office/drawing/2014/main" id="{90961ED6-686E-B748-C9C0-9B3B217999DC}"/>
                  </a:ext>
                </a:extLst>
              </p:cNvPr>
              <p:cNvSpPr>
                <a:spLocks noGrp="1"/>
              </p:cNvSpPr>
              <p:nvPr>
                <p:ph idx="11"/>
              </p:nvPr>
            </p:nvSpPr>
            <p:spPr>
              <a:xfrm>
                <a:off x="584225" y="1276351"/>
                <a:ext cx="11055325" cy="1713340"/>
              </a:xfrm>
            </p:spPr>
            <p:txBody>
              <a:bodyPr>
                <a:noAutofit/>
              </a:bodyPr>
              <a:lstStyle/>
              <a:p>
                <a:pPr>
                  <a:lnSpc>
                    <a:spcPct val="120000"/>
                  </a:lnSpc>
                </a:pPr>
                <a:r>
                  <a:rPr lang="zh-CN" altLang="en-US" sz="2400" b="1" dirty="0"/>
                  <a:t>空间复杂度：</a:t>
                </a:r>
                <a14:m>
                  <m:oMath xmlns:m="http://schemas.openxmlformats.org/officeDocument/2006/math">
                    <m:r>
                      <a:rPr lang="en-US" altLang="zh-CN" sz="2400" b="1" i="1" dirty="0">
                        <a:solidFill>
                          <a:srgbClr val="C00000"/>
                        </a:solidFill>
                        <a:latin typeface="Cambria Math" panose="02040503050406030204" pitchFamily="18" charset="0"/>
                      </a:rPr>
                      <m:t>𝑶</m:t>
                    </m:r>
                    <m:r>
                      <a:rPr lang="en-US" altLang="zh-CN" sz="2400" b="1" i="1" dirty="0">
                        <a:solidFill>
                          <a:srgbClr val="C00000"/>
                        </a:solidFill>
                        <a:latin typeface="Cambria Math" panose="02040503050406030204" pitchFamily="18" charset="0"/>
                      </a:rPr>
                      <m:t>(</m:t>
                    </m:r>
                    <m:r>
                      <a:rPr lang="en-US" altLang="zh-CN" sz="2400" b="1" i="1" dirty="0">
                        <a:solidFill>
                          <a:srgbClr val="C00000"/>
                        </a:solidFill>
                        <a:latin typeface="Cambria Math" panose="02040503050406030204" pitchFamily="18" charset="0"/>
                      </a:rPr>
                      <m:t>𝟏</m:t>
                    </m:r>
                    <m:r>
                      <a:rPr lang="en-US" altLang="zh-CN" sz="2400" b="1" i="1" dirty="0">
                        <a:solidFill>
                          <a:srgbClr val="C00000"/>
                        </a:solidFill>
                        <a:latin typeface="Cambria Math" panose="02040503050406030204" pitchFamily="18" charset="0"/>
                      </a:rPr>
                      <m:t>)</m:t>
                    </m:r>
                  </m:oMath>
                </a14:m>
                <a:endParaRPr lang="en-US" altLang="zh-CN" sz="2400" dirty="0"/>
              </a:p>
              <a:p>
                <a:pPr>
                  <a:lnSpc>
                    <a:spcPct val="120000"/>
                  </a:lnSpc>
                </a:pPr>
                <a:r>
                  <a:rPr lang="zh-CN" altLang="en-US" sz="2400" dirty="0"/>
                  <a:t>排序时仅交换未排序序列中最值与未排序序列起始位置，不涉及额外空间的使用。</a:t>
                </a:r>
                <a:endParaRPr lang="en-US" altLang="zh-CN" sz="2400" dirty="0"/>
              </a:p>
              <a:p>
                <a:pPr>
                  <a:lnSpc>
                    <a:spcPct val="120000"/>
                  </a:lnSpc>
                </a:pPr>
                <a:r>
                  <a:rPr lang="zh-CN" altLang="en-US" sz="2400" b="1" dirty="0"/>
                  <a:t>稳定性分析：</a:t>
                </a:r>
                <a:endParaRPr lang="en-US" altLang="zh-CN" sz="2400" b="1" dirty="0"/>
              </a:p>
            </p:txBody>
          </p:sp>
        </mc:Choice>
        <mc:Fallback xmlns="">
          <p:sp>
            <p:nvSpPr>
              <p:cNvPr id="5" name="内容占位符 4">
                <a:extLst>
                  <a:ext uri="{FF2B5EF4-FFF2-40B4-BE49-F238E27FC236}">
                    <a16:creationId xmlns:a16="http://schemas.microsoft.com/office/drawing/2014/main" id="{90961ED6-686E-B748-C9C0-9B3B217999DC}"/>
                  </a:ext>
                </a:extLst>
              </p:cNvPr>
              <p:cNvSpPr>
                <a:spLocks noGrp="1" noRot="1" noChangeAspect="1" noMove="1" noResize="1" noEditPoints="1" noAdjustHandles="1" noChangeArrowheads="1" noChangeShapeType="1" noTextEdit="1"/>
              </p:cNvSpPr>
              <p:nvPr>
                <p:ph idx="11"/>
              </p:nvPr>
            </p:nvSpPr>
            <p:spPr>
              <a:xfrm>
                <a:off x="584225" y="1276351"/>
                <a:ext cx="11055325" cy="1713340"/>
              </a:xfrm>
              <a:blipFill>
                <a:blip r:embed="rId2"/>
                <a:stretch>
                  <a:fillRect l="-883" t="-712" r="-1765" b="-3203"/>
                </a:stretch>
              </a:blipFill>
            </p:spPr>
            <p:txBody>
              <a:bodyPr/>
              <a:lstStyle/>
              <a:p>
                <a:r>
                  <a:rPr lang="zh-CN" altLang="en-US">
                    <a:noFill/>
                  </a:rPr>
                  <a:t> </a:t>
                </a:r>
              </a:p>
            </p:txBody>
          </p:sp>
        </mc:Fallback>
      </mc:AlternateContent>
      <p:graphicFrame>
        <p:nvGraphicFramePr>
          <p:cNvPr id="6" name="表格 5">
            <a:extLst>
              <a:ext uri="{FF2B5EF4-FFF2-40B4-BE49-F238E27FC236}">
                <a16:creationId xmlns:a16="http://schemas.microsoft.com/office/drawing/2014/main" id="{4E57880F-0A77-4B2D-A5E0-140A50D99349}"/>
              </a:ext>
            </a:extLst>
          </p:cNvPr>
          <p:cNvGraphicFramePr>
            <a:graphicFrameLocks noGrp="1"/>
          </p:cNvGraphicFramePr>
          <p:nvPr>
            <p:extLst>
              <p:ext uri="{D42A27DB-BD31-4B8C-83A1-F6EECF244321}">
                <p14:modId xmlns:p14="http://schemas.microsoft.com/office/powerpoint/2010/main" val="1700344729"/>
              </p:ext>
            </p:extLst>
          </p:nvPr>
        </p:nvGraphicFramePr>
        <p:xfrm>
          <a:off x="1014233" y="3868310"/>
          <a:ext cx="2500242" cy="370840"/>
        </p:xfrm>
        <a:graphic>
          <a:graphicData uri="http://schemas.openxmlformats.org/drawingml/2006/table">
            <a:tbl>
              <a:tblPr firstRow="1" bandRow="1">
                <a:tableStyleId>{5C22544A-7EE6-4342-B048-85BDC9FD1C3A}</a:tableStyleId>
              </a:tblPr>
              <a:tblGrid>
                <a:gridCol w="416707">
                  <a:extLst>
                    <a:ext uri="{9D8B030D-6E8A-4147-A177-3AD203B41FA5}">
                      <a16:colId xmlns:a16="http://schemas.microsoft.com/office/drawing/2014/main" val="2634599065"/>
                    </a:ext>
                  </a:extLst>
                </a:gridCol>
                <a:gridCol w="416707">
                  <a:extLst>
                    <a:ext uri="{9D8B030D-6E8A-4147-A177-3AD203B41FA5}">
                      <a16:colId xmlns:a16="http://schemas.microsoft.com/office/drawing/2014/main" val="1236006954"/>
                    </a:ext>
                  </a:extLst>
                </a:gridCol>
                <a:gridCol w="416707">
                  <a:extLst>
                    <a:ext uri="{9D8B030D-6E8A-4147-A177-3AD203B41FA5}">
                      <a16:colId xmlns:a16="http://schemas.microsoft.com/office/drawing/2014/main" val="4093235342"/>
                    </a:ext>
                  </a:extLst>
                </a:gridCol>
                <a:gridCol w="416707">
                  <a:extLst>
                    <a:ext uri="{9D8B030D-6E8A-4147-A177-3AD203B41FA5}">
                      <a16:colId xmlns:a16="http://schemas.microsoft.com/office/drawing/2014/main" val="2338326211"/>
                    </a:ext>
                  </a:extLst>
                </a:gridCol>
                <a:gridCol w="416707">
                  <a:extLst>
                    <a:ext uri="{9D8B030D-6E8A-4147-A177-3AD203B41FA5}">
                      <a16:colId xmlns:a16="http://schemas.microsoft.com/office/drawing/2014/main" val="292972742"/>
                    </a:ext>
                  </a:extLst>
                </a:gridCol>
                <a:gridCol w="416707">
                  <a:extLst>
                    <a:ext uri="{9D8B030D-6E8A-4147-A177-3AD203B41FA5}">
                      <a16:colId xmlns:a16="http://schemas.microsoft.com/office/drawing/2014/main" val="1636152094"/>
                    </a:ext>
                  </a:extLst>
                </a:gridCol>
              </a:tblGrid>
              <a:tr h="370840">
                <a:tc>
                  <a:txBody>
                    <a:bodyPr/>
                    <a:lstStyle/>
                    <a:p>
                      <a:pPr algn="ctr"/>
                      <a:r>
                        <a:rPr lang="en-US" altLang="zh-CN" dirty="0">
                          <a:solidFill>
                            <a:srgbClr val="FFFF00"/>
                          </a:solidFill>
                        </a:rPr>
                        <a:t>1</a:t>
                      </a:r>
                      <a:endParaRPr lang="zh-CN" altLang="en-US" dirty="0">
                        <a:solidFill>
                          <a:srgbClr val="FFFF00"/>
                        </a:solidFill>
                      </a:endParaRPr>
                    </a:p>
                  </a:txBody>
                  <a:tcPr/>
                </a:tc>
                <a:tc>
                  <a:txBody>
                    <a:bodyPr/>
                    <a:lstStyle/>
                    <a:p>
                      <a:pPr algn="ctr"/>
                      <a:r>
                        <a:rPr lang="en-US" altLang="zh-CN" dirty="0">
                          <a:solidFill>
                            <a:srgbClr val="FFFF00"/>
                          </a:solidFill>
                        </a:rPr>
                        <a:t>3</a:t>
                      </a:r>
                      <a:endParaRPr lang="zh-CN" altLang="en-US" dirty="0">
                        <a:solidFill>
                          <a:srgbClr val="FFFF00"/>
                        </a:solidFill>
                      </a:endParaRPr>
                    </a:p>
                  </a:txBody>
                  <a:tcPr/>
                </a:tc>
                <a:tc>
                  <a:txBody>
                    <a:bodyPr/>
                    <a:lstStyle/>
                    <a:p>
                      <a:pPr algn="ctr"/>
                      <a:r>
                        <a:rPr lang="en-US" altLang="zh-CN" dirty="0"/>
                        <a:t>8</a:t>
                      </a:r>
                      <a:endParaRPr lang="zh-CN" altLang="en-US" dirty="0"/>
                    </a:p>
                  </a:txBody>
                  <a:tcPr/>
                </a:tc>
                <a:tc>
                  <a:txBody>
                    <a:bodyPr/>
                    <a:lstStyle/>
                    <a:p>
                      <a:pPr algn="ctr"/>
                      <a:r>
                        <a:rPr lang="en-US" altLang="zh-CN" dirty="0"/>
                        <a:t>5</a:t>
                      </a:r>
                      <a:endParaRPr lang="zh-CN" altLang="en-US" dirty="0"/>
                    </a:p>
                  </a:txBody>
                  <a:tcPr/>
                </a:tc>
                <a:tc>
                  <a:txBody>
                    <a:bodyPr/>
                    <a:lstStyle/>
                    <a:p>
                      <a:pPr algn="ctr"/>
                      <a:r>
                        <a:rPr lang="en-US" altLang="zh-CN" dirty="0"/>
                        <a:t>8`</a:t>
                      </a:r>
                      <a:endParaRPr lang="zh-CN" altLang="en-US" dirty="0"/>
                    </a:p>
                  </a:txBody>
                  <a:tcPr/>
                </a:tc>
                <a:tc>
                  <a:txBody>
                    <a:bodyPr/>
                    <a:lstStyle/>
                    <a:p>
                      <a:pPr algn="ctr"/>
                      <a:r>
                        <a:rPr lang="en-US" altLang="zh-CN" dirty="0"/>
                        <a:t>5`</a:t>
                      </a:r>
                      <a:endParaRPr lang="zh-CN" altLang="en-US" dirty="0"/>
                    </a:p>
                  </a:txBody>
                  <a:tcPr/>
                </a:tc>
                <a:extLst>
                  <a:ext uri="{0D108BD9-81ED-4DB2-BD59-A6C34878D82A}">
                    <a16:rowId xmlns:a16="http://schemas.microsoft.com/office/drawing/2014/main" val="1468625939"/>
                  </a:ext>
                </a:extLst>
              </a:tr>
            </a:tbl>
          </a:graphicData>
        </a:graphic>
      </p:graphicFrame>
      <p:sp>
        <p:nvSpPr>
          <p:cNvPr id="7" name="文本框 6">
            <a:extLst>
              <a:ext uri="{FF2B5EF4-FFF2-40B4-BE49-F238E27FC236}">
                <a16:creationId xmlns:a16="http://schemas.microsoft.com/office/drawing/2014/main" id="{235DF8EF-0855-4AA7-9CAE-71BE56C21B7B}"/>
              </a:ext>
            </a:extLst>
          </p:cNvPr>
          <p:cNvSpPr txBox="1"/>
          <p:nvPr/>
        </p:nvSpPr>
        <p:spPr>
          <a:xfrm>
            <a:off x="930302" y="3309330"/>
            <a:ext cx="1107996" cy="369332"/>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已排好序</a:t>
            </a:r>
          </a:p>
        </p:txBody>
      </p:sp>
      <p:sp>
        <p:nvSpPr>
          <p:cNvPr id="8" name="右大括号 7">
            <a:extLst>
              <a:ext uri="{FF2B5EF4-FFF2-40B4-BE49-F238E27FC236}">
                <a16:creationId xmlns:a16="http://schemas.microsoft.com/office/drawing/2014/main" id="{E81F0C93-791A-4E17-AC2E-F867C057A40B}"/>
              </a:ext>
            </a:extLst>
          </p:cNvPr>
          <p:cNvSpPr/>
          <p:nvPr/>
        </p:nvSpPr>
        <p:spPr>
          <a:xfrm rot="16200000">
            <a:off x="1319917" y="3507709"/>
            <a:ext cx="159026" cy="500932"/>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2" name="箭头: 右 11">
            <a:extLst>
              <a:ext uri="{FF2B5EF4-FFF2-40B4-BE49-F238E27FC236}">
                <a16:creationId xmlns:a16="http://schemas.microsoft.com/office/drawing/2014/main" id="{AD10DB2F-676B-4E7A-89D5-438C6ADE0CF7}"/>
              </a:ext>
            </a:extLst>
          </p:cNvPr>
          <p:cNvSpPr/>
          <p:nvPr/>
        </p:nvSpPr>
        <p:spPr>
          <a:xfrm>
            <a:off x="3796745" y="3741870"/>
            <a:ext cx="862717" cy="597856"/>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graphicFrame>
        <p:nvGraphicFramePr>
          <p:cNvPr id="14" name="表格 13">
            <a:extLst>
              <a:ext uri="{FF2B5EF4-FFF2-40B4-BE49-F238E27FC236}">
                <a16:creationId xmlns:a16="http://schemas.microsoft.com/office/drawing/2014/main" id="{BCAD4C51-6E3B-4AC4-8E24-715C78C24A2C}"/>
              </a:ext>
            </a:extLst>
          </p:cNvPr>
          <p:cNvGraphicFramePr>
            <a:graphicFrameLocks noGrp="1"/>
          </p:cNvGraphicFramePr>
          <p:nvPr>
            <p:extLst>
              <p:ext uri="{D42A27DB-BD31-4B8C-83A1-F6EECF244321}">
                <p14:modId xmlns:p14="http://schemas.microsoft.com/office/powerpoint/2010/main" val="3651256571"/>
              </p:ext>
            </p:extLst>
          </p:nvPr>
        </p:nvGraphicFramePr>
        <p:xfrm>
          <a:off x="4921859" y="3868310"/>
          <a:ext cx="2500242" cy="370840"/>
        </p:xfrm>
        <a:graphic>
          <a:graphicData uri="http://schemas.openxmlformats.org/drawingml/2006/table">
            <a:tbl>
              <a:tblPr firstRow="1" bandRow="1">
                <a:tableStyleId>{5C22544A-7EE6-4342-B048-85BDC9FD1C3A}</a:tableStyleId>
              </a:tblPr>
              <a:tblGrid>
                <a:gridCol w="416707">
                  <a:extLst>
                    <a:ext uri="{9D8B030D-6E8A-4147-A177-3AD203B41FA5}">
                      <a16:colId xmlns:a16="http://schemas.microsoft.com/office/drawing/2014/main" val="2634599065"/>
                    </a:ext>
                  </a:extLst>
                </a:gridCol>
                <a:gridCol w="416707">
                  <a:extLst>
                    <a:ext uri="{9D8B030D-6E8A-4147-A177-3AD203B41FA5}">
                      <a16:colId xmlns:a16="http://schemas.microsoft.com/office/drawing/2014/main" val="1236006954"/>
                    </a:ext>
                  </a:extLst>
                </a:gridCol>
                <a:gridCol w="416707">
                  <a:extLst>
                    <a:ext uri="{9D8B030D-6E8A-4147-A177-3AD203B41FA5}">
                      <a16:colId xmlns:a16="http://schemas.microsoft.com/office/drawing/2014/main" val="4093235342"/>
                    </a:ext>
                  </a:extLst>
                </a:gridCol>
                <a:gridCol w="416707">
                  <a:extLst>
                    <a:ext uri="{9D8B030D-6E8A-4147-A177-3AD203B41FA5}">
                      <a16:colId xmlns:a16="http://schemas.microsoft.com/office/drawing/2014/main" val="2338326211"/>
                    </a:ext>
                  </a:extLst>
                </a:gridCol>
                <a:gridCol w="416707">
                  <a:extLst>
                    <a:ext uri="{9D8B030D-6E8A-4147-A177-3AD203B41FA5}">
                      <a16:colId xmlns:a16="http://schemas.microsoft.com/office/drawing/2014/main" val="292972742"/>
                    </a:ext>
                  </a:extLst>
                </a:gridCol>
                <a:gridCol w="416707">
                  <a:extLst>
                    <a:ext uri="{9D8B030D-6E8A-4147-A177-3AD203B41FA5}">
                      <a16:colId xmlns:a16="http://schemas.microsoft.com/office/drawing/2014/main" val="1636152094"/>
                    </a:ext>
                  </a:extLst>
                </a:gridCol>
              </a:tblGrid>
              <a:tr h="370840">
                <a:tc>
                  <a:txBody>
                    <a:bodyPr/>
                    <a:lstStyle/>
                    <a:p>
                      <a:pPr algn="ctr"/>
                      <a:r>
                        <a:rPr lang="en-US" altLang="zh-CN" dirty="0">
                          <a:solidFill>
                            <a:srgbClr val="FFFF00"/>
                          </a:solidFill>
                        </a:rPr>
                        <a:t>1</a:t>
                      </a:r>
                      <a:endParaRPr lang="zh-CN" altLang="en-US" dirty="0">
                        <a:solidFill>
                          <a:srgbClr val="FFFF00"/>
                        </a:solidFill>
                      </a:endParaRPr>
                    </a:p>
                  </a:txBody>
                  <a:tcPr/>
                </a:tc>
                <a:tc>
                  <a:txBody>
                    <a:bodyPr/>
                    <a:lstStyle/>
                    <a:p>
                      <a:pPr algn="ctr"/>
                      <a:r>
                        <a:rPr lang="en-US" altLang="zh-CN" dirty="0">
                          <a:solidFill>
                            <a:srgbClr val="FFFF00"/>
                          </a:solidFill>
                        </a:rPr>
                        <a:t>3</a:t>
                      </a:r>
                      <a:endParaRPr lang="zh-CN" altLang="en-US" dirty="0">
                        <a:solidFill>
                          <a:srgbClr val="FFFF00"/>
                        </a:solidFill>
                      </a:endParaRPr>
                    </a:p>
                  </a:txBody>
                  <a:tcPr/>
                </a:tc>
                <a:tc>
                  <a:txBody>
                    <a:bodyPr/>
                    <a:lstStyle/>
                    <a:p>
                      <a:pPr algn="ctr"/>
                      <a:r>
                        <a:rPr lang="en-US" altLang="zh-CN" dirty="0"/>
                        <a:t>5</a:t>
                      </a:r>
                      <a:endParaRPr lang="zh-CN" altLang="en-US" dirty="0"/>
                    </a:p>
                  </a:txBody>
                  <a:tcPr/>
                </a:tc>
                <a:tc>
                  <a:txBody>
                    <a:bodyPr/>
                    <a:lstStyle/>
                    <a:p>
                      <a:pPr algn="ctr"/>
                      <a:r>
                        <a:rPr lang="en-US" altLang="zh-CN" dirty="0"/>
                        <a:t>8</a:t>
                      </a:r>
                      <a:endParaRPr lang="zh-CN" altLang="en-US" dirty="0"/>
                    </a:p>
                  </a:txBody>
                  <a:tcPr/>
                </a:tc>
                <a:tc>
                  <a:txBody>
                    <a:bodyPr/>
                    <a:lstStyle/>
                    <a:p>
                      <a:pPr algn="ctr"/>
                      <a:r>
                        <a:rPr lang="en-US" altLang="zh-CN" dirty="0"/>
                        <a:t>8`</a:t>
                      </a:r>
                      <a:endParaRPr lang="zh-CN" altLang="en-US" dirty="0"/>
                    </a:p>
                  </a:txBody>
                  <a:tcPr/>
                </a:tc>
                <a:tc>
                  <a:txBody>
                    <a:bodyPr/>
                    <a:lstStyle/>
                    <a:p>
                      <a:pPr algn="ctr"/>
                      <a:r>
                        <a:rPr lang="en-US" altLang="zh-CN" dirty="0"/>
                        <a:t>5`</a:t>
                      </a:r>
                      <a:endParaRPr lang="zh-CN" altLang="en-US" dirty="0"/>
                    </a:p>
                  </a:txBody>
                  <a:tcPr/>
                </a:tc>
                <a:extLst>
                  <a:ext uri="{0D108BD9-81ED-4DB2-BD59-A6C34878D82A}">
                    <a16:rowId xmlns:a16="http://schemas.microsoft.com/office/drawing/2014/main" val="1468625939"/>
                  </a:ext>
                </a:extLst>
              </a:tr>
            </a:tbl>
          </a:graphicData>
        </a:graphic>
      </p:graphicFrame>
      <p:sp>
        <p:nvSpPr>
          <p:cNvPr id="15" name="箭头: 右 14">
            <a:extLst>
              <a:ext uri="{FF2B5EF4-FFF2-40B4-BE49-F238E27FC236}">
                <a16:creationId xmlns:a16="http://schemas.microsoft.com/office/drawing/2014/main" id="{2188AD17-9FE9-4A03-BA6E-ACB9759B2A09}"/>
              </a:ext>
            </a:extLst>
          </p:cNvPr>
          <p:cNvSpPr/>
          <p:nvPr/>
        </p:nvSpPr>
        <p:spPr>
          <a:xfrm>
            <a:off x="7684498" y="3741870"/>
            <a:ext cx="862717" cy="597856"/>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graphicFrame>
        <p:nvGraphicFramePr>
          <p:cNvPr id="16" name="表格 15">
            <a:extLst>
              <a:ext uri="{FF2B5EF4-FFF2-40B4-BE49-F238E27FC236}">
                <a16:creationId xmlns:a16="http://schemas.microsoft.com/office/drawing/2014/main" id="{615B59E7-D409-411A-9A88-BC20052B23E0}"/>
              </a:ext>
            </a:extLst>
          </p:cNvPr>
          <p:cNvGraphicFramePr>
            <a:graphicFrameLocks noGrp="1"/>
          </p:cNvGraphicFramePr>
          <p:nvPr>
            <p:extLst>
              <p:ext uri="{D42A27DB-BD31-4B8C-83A1-F6EECF244321}">
                <p14:modId xmlns:p14="http://schemas.microsoft.com/office/powerpoint/2010/main" val="275403060"/>
              </p:ext>
            </p:extLst>
          </p:nvPr>
        </p:nvGraphicFramePr>
        <p:xfrm>
          <a:off x="8809612" y="3868310"/>
          <a:ext cx="2500242" cy="370840"/>
        </p:xfrm>
        <a:graphic>
          <a:graphicData uri="http://schemas.openxmlformats.org/drawingml/2006/table">
            <a:tbl>
              <a:tblPr firstRow="1" bandRow="1">
                <a:tableStyleId>{5C22544A-7EE6-4342-B048-85BDC9FD1C3A}</a:tableStyleId>
              </a:tblPr>
              <a:tblGrid>
                <a:gridCol w="416707">
                  <a:extLst>
                    <a:ext uri="{9D8B030D-6E8A-4147-A177-3AD203B41FA5}">
                      <a16:colId xmlns:a16="http://schemas.microsoft.com/office/drawing/2014/main" val="2634599065"/>
                    </a:ext>
                  </a:extLst>
                </a:gridCol>
                <a:gridCol w="416707">
                  <a:extLst>
                    <a:ext uri="{9D8B030D-6E8A-4147-A177-3AD203B41FA5}">
                      <a16:colId xmlns:a16="http://schemas.microsoft.com/office/drawing/2014/main" val="1236006954"/>
                    </a:ext>
                  </a:extLst>
                </a:gridCol>
                <a:gridCol w="416707">
                  <a:extLst>
                    <a:ext uri="{9D8B030D-6E8A-4147-A177-3AD203B41FA5}">
                      <a16:colId xmlns:a16="http://schemas.microsoft.com/office/drawing/2014/main" val="4093235342"/>
                    </a:ext>
                  </a:extLst>
                </a:gridCol>
                <a:gridCol w="416707">
                  <a:extLst>
                    <a:ext uri="{9D8B030D-6E8A-4147-A177-3AD203B41FA5}">
                      <a16:colId xmlns:a16="http://schemas.microsoft.com/office/drawing/2014/main" val="2338326211"/>
                    </a:ext>
                  </a:extLst>
                </a:gridCol>
                <a:gridCol w="416707">
                  <a:extLst>
                    <a:ext uri="{9D8B030D-6E8A-4147-A177-3AD203B41FA5}">
                      <a16:colId xmlns:a16="http://schemas.microsoft.com/office/drawing/2014/main" val="292972742"/>
                    </a:ext>
                  </a:extLst>
                </a:gridCol>
                <a:gridCol w="416707">
                  <a:extLst>
                    <a:ext uri="{9D8B030D-6E8A-4147-A177-3AD203B41FA5}">
                      <a16:colId xmlns:a16="http://schemas.microsoft.com/office/drawing/2014/main" val="1636152094"/>
                    </a:ext>
                  </a:extLst>
                </a:gridCol>
              </a:tblGrid>
              <a:tr h="370840">
                <a:tc>
                  <a:txBody>
                    <a:bodyPr/>
                    <a:lstStyle/>
                    <a:p>
                      <a:pPr algn="ctr"/>
                      <a:r>
                        <a:rPr lang="en-US" altLang="zh-CN" dirty="0">
                          <a:solidFill>
                            <a:srgbClr val="FFFF00"/>
                          </a:solidFill>
                        </a:rPr>
                        <a:t>1</a:t>
                      </a:r>
                      <a:endParaRPr lang="zh-CN" altLang="en-US" dirty="0">
                        <a:solidFill>
                          <a:srgbClr val="FFFF00"/>
                        </a:solidFill>
                      </a:endParaRPr>
                    </a:p>
                  </a:txBody>
                  <a:tcPr/>
                </a:tc>
                <a:tc>
                  <a:txBody>
                    <a:bodyPr/>
                    <a:lstStyle/>
                    <a:p>
                      <a:pPr algn="ctr"/>
                      <a:r>
                        <a:rPr lang="en-US" altLang="zh-CN" dirty="0">
                          <a:solidFill>
                            <a:srgbClr val="FFFF00"/>
                          </a:solidFill>
                        </a:rPr>
                        <a:t>3</a:t>
                      </a:r>
                      <a:endParaRPr lang="zh-CN" altLang="en-US" dirty="0">
                        <a:solidFill>
                          <a:srgbClr val="FFFF00"/>
                        </a:solidFill>
                      </a:endParaRPr>
                    </a:p>
                  </a:txBody>
                  <a:tcPr/>
                </a:tc>
                <a:tc>
                  <a:txBody>
                    <a:bodyPr/>
                    <a:lstStyle/>
                    <a:p>
                      <a:pPr algn="ctr"/>
                      <a:r>
                        <a:rPr lang="en-US" altLang="zh-CN" dirty="0"/>
                        <a:t>5</a:t>
                      </a:r>
                      <a:endParaRPr lang="zh-CN" altLang="en-US" dirty="0"/>
                    </a:p>
                  </a:txBody>
                  <a:tcPr/>
                </a:tc>
                <a:tc>
                  <a:txBody>
                    <a:bodyPr/>
                    <a:lstStyle/>
                    <a:p>
                      <a:pPr algn="ctr"/>
                      <a:r>
                        <a:rPr lang="en-US" altLang="zh-CN" dirty="0"/>
                        <a:t>5`</a:t>
                      </a:r>
                      <a:endParaRPr lang="zh-CN" altLang="en-US" dirty="0"/>
                    </a:p>
                  </a:txBody>
                  <a:tcPr/>
                </a:tc>
                <a:tc>
                  <a:txBody>
                    <a:bodyPr/>
                    <a:lstStyle/>
                    <a:p>
                      <a:pPr algn="ctr"/>
                      <a:r>
                        <a:rPr lang="en-US" altLang="zh-CN" dirty="0"/>
                        <a:t>8`</a:t>
                      </a:r>
                      <a:endParaRPr lang="zh-CN" altLang="en-US" dirty="0"/>
                    </a:p>
                  </a:txBody>
                  <a:tcPr/>
                </a:tc>
                <a:tc>
                  <a:txBody>
                    <a:bodyPr/>
                    <a:lstStyle/>
                    <a:p>
                      <a:pPr algn="ctr"/>
                      <a:r>
                        <a:rPr lang="en-US" altLang="zh-CN" dirty="0"/>
                        <a:t>8</a:t>
                      </a:r>
                      <a:endParaRPr lang="zh-CN" altLang="en-US" dirty="0"/>
                    </a:p>
                  </a:txBody>
                  <a:tcPr/>
                </a:tc>
                <a:extLst>
                  <a:ext uri="{0D108BD9-81ED-4DB2-BD59-A6C34878D82A}">
                    <a16:rowId xmlns:a16="http://schemas.microsoft.com/office/drawing/2014/main" val="1468625939"/>
                  </a:ext>
                </a:extLst>
              </a:tr>
            </a:tbl>
          </a:graphicData>
        </a:graphic>
      </p:graphicFrame>
      <p:sp>
        <p:nvSpPr>
          <p:cNvPr id="18" name="右大括号 17">
            <a:extLst>
              <a:ext uri="{FF2B5EF4-FFF2-40B4-BE49-F238E27FC236}">
                <a16:creationId xmlns:a16="http://schemas.microsoft.com/office/drawing/2014/main" id="{0EECBA4D-6AC9-438F-8C3E-A82E9E9B0628}"/>
              </a:ext>
            </a:extLst>
          </p:cNvPr>
          <p:cNvSpPr/>
          <p:nvPr/>
        </p:nvSpPr>
        <p:spPr>
          <a:xfrm rot="16200000" flipH="1">
            <a:off x="10793257" y="4077059"/>
            <a:ext cx="155003" cy="500932"/>
          </a:xfrm>
          <a:prstGeom prst="righ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9" name="文本框 18">
            <a:extLst>
              <a:ext uri="{FF2B5EF4-FFF2-40B4-BE49-F238E27FC236}">
                <a16:creationId xmlns:a16="http://schemas.microsoft.com/office/drawing/2014/main" id="{C65777B0-F01C-4098-8863-E824DEDC97B1}"/>
              </a:ext>
            </a:extLst>
          </p:cNvPr>
          <p:cNvSpPr txBox="1"/>
          <p:nvPr/>
        </p:nvSpPr>
        <p:spPr>
          <a:xfrm>
            <a:off x="10400305" y="4683319"/>
            <a:ext cx="1107996" cy="369332"/>
          </a:xfrm>
          <a:prstGeom prst="rect">
            <a:avLst/>
          </a:prstGeom>
          <a:noFill/>
        </p:spPr>
        <p:txBody>
          <a:bodyPr wrap="none" rtlCol="0">
            <a:spAutoFit/>
          </a:bodyPr>
          <a:lstStyle/>
          <a:p>
            <a:r>
              <a:rPr lang="zh-CN" altLang="en-US" dirty="0"/>
              <a:t>不稳定！</a:t>
            </a:r>
          </a:p>
        </p:txBody>
      </p:sp>
    </p:spTree>
    <p:extLst>
      <p:ext uri="{BB962C8B-B14F-4D97-AF65-F5344CB8AC3E}">
        <p14:creationId xmlns:p14="http://schemas.microsoft.com/office/powerpoint/2010/main" val="3198571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barn(inVertical)">
                                      <p:cBhvr>
                                        <p:cTn id="19" dur="500"/>
                                        <p:tgtEl>
                                          <p:spTgt spid="18"/>
                                        </p:tgtEl>
                                      </p:cBhvr>
                                    </p:animEffect>
                                  </p:childTnLst>
                                </p:cTn>
                              </p:par>
                              <p:par>
                                <p:cTn id="20" presetID="16" presetClass="entr" presetSubtype="21" fill="hold" grpId="0" nodeType="with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barn(inVertical)">
                                      <p:cBhvr>
                                        <p:cTn id="2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5" grpId="0" animBg="1"/>
      <p:bldP spid="18" grpId="0" animBg="1"/>
      <p:bldP spid="19"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D08729-7FE7-6C84-2747-BDC8B0D4F014}"/>
              </a:ext>
            </a:extLst>
          </p:cNvPr>
          <p:cNvSpPr>
            <a:spLocks noGrp="1"/>
          </p:cNvSpPr>
          <p:nvPr>
            <p:ph type="title"/>
          </p:nvPr>
        </p:nvSpPr>
        <p:spPr/>
        <p:txBody>
          <a:bodyPr/>
          <a:lstStyle/>
          <a:p>
            <a:r>
              <a:rPr lang="zh-CN" altLang="en-US" dirty="0"/>
              <a:t>简单选择排序性能分析</a:t>
            </a:r>
          </a:p>
        </p:txBody>
      </p:sp>
      <p:sp>
        <p:nvSpPr>
          <p:cNvPr id="3" name="副标题 2">
            <a:extLst>
              <a:ext uri="{FF2B5EF4-FFF2-40B4-BE49-F238E27FC236}">
                <a16:creationId xmlns:a16="http://schemas.microsoft.com/office/drawing/2014/main" id="{714465A5-6ED6-6076-F559-5CA567FFB480}"/>
              </a:ext>
            </a:extLst>
          </p:cNvPr>
          <p:cNvSpPr>
            <a:spLocks noGrp="1"/>
          </p:cNvSpPr>
          <p:nvPr>
            <p:ph type="subTitle" idx="1"/>
          </p:nvPr>
        </p:nvSpPr>
        <p:spPr/>
        <p:txBody>
          <a:bodyPr/>
          <a:lstStyle/>
          <a:p>
            <a:r>
              <a:rPr lang="en-US" altLang="zh-CN" dirty="0"/>
              <a:t>10.3.1 </a:t>
            </a:r>
            <a:r>
              <a:rPr lang="zh-CN" altLang="en-US" dirty="0"/>
              <a:t>简单选择排序</a:t>
            </a:r>
          </a:p>
        </p:txBody>
      </p:sp>
      <p:sp>
        <p:nvSpPr>
          <p:cNvPr id="4" name="文本占位符 3">
            <a:extLst>
              <a:ext uri="{FF2B5EF4-FFF2-40B4-BE49-F238E27FC236}">
                <a16:creationId xmlns:a16="http://schemas.microsoft.com/office/drawing/2014/main" id="{6E1FC02A-5813-F087-3A57-ADC3FE3E2E01}"/>
              </a:ext>
            </a:extLst>
          </p:cNvPr>
          <p:cNvSpPr>
            <a:spLocks noGrp="1"/>
          </p:cNvSpPr>
          <p:nvPr>
            <p:ph type="body" idx="10"/>
          </p:nvPr>
        </p:nvSpPr>
        <p:spPr/>
        <p:txBody>
          <a:bodyPr/>
          <a:lstStyle/>
          <a:p>
            <a:endParaRPr lang="zh-CN" altLang="en-US"/>
          </a:p>
        </p:txBody>
      </p:sp>
      <mc:AlternateContent xmlns:mc="http://schemas.openxmlformats.org/markup-compatibility/2006" xmlns:a14="http://schemas.microsoft.com/office/drawing/2010/main">
        <mc:Choice Requires="a14">
          <p:sp>
            <p:nvSpPr>
              <p:cNvPr id="5" name="内容占位符 4">
                <a:extLst>
                  <a:ext uri="{FF2B5EF4-FFF2-40B4-BE49-F238E27FC236}">
                    <a16:creationId xmlns:a16="http://schemas.microsoft.com/office/drawing/2014/main" id="{90961ED6-686E-B748-C9C0-9B3B217999DC}"/>
                  </a:ext>
                </a:extLst>
              </p:cNvPr>
              <p:cNvSpPr>
                <a:spLocks noGrp="1"/>
              </p:cNvSpPr>
              <p:nvPr>
                <p:ph idx="11"/>
              </p:nvPr>
            </p:nvSpPr>
            <p:spPr/>
            <p:txBody>
              <a:bodyPr>
                <a:noAutofit/>
              </a:bodyPr>
              <a:lstStyle/>
              <a:p>
                <a:pPr>
                  <a:lnSpc>
                    <a:spcPct val="120000"/>
                  </a:lnSpc>
                </a:pPr>
                <a:r>
                  <a:rPr lang="zh-CN" altLang="en-US" sz="2400" b="1" dirty="0"/>
                  <a:t>空间复杂度：</a:t>
                </a:r>
                <a14:m>
                  <m:oMath xmlns:m="http://schemas.openxmlformats.org/officeDocument/2006/math">
                    <m:r>
                      <a:rPr lang="en-US" altLang="zh-CN" sz="2400" b="1" i="1" dirty="0">
                        <a:solidFill>
                          <a:srgbClr val="C00000"/>
                        </a:solidFill>
                        <a:latin typeface="Cambria Math" panose="02040503050406030204" pitchFamily="18" charset="0"/>
                      </a:rPr>
                      <m:t>𝑶</m:t>
                    </m:r>
                    <m:r>
                      <a:rPr lang="en-US" altLang="zh-CN" sz="2400" b="1" i="1" dirty="0">
                        <a:solidFill>
                          <a:srgbClr val="C00000"/>
                        </a:solidFill>
                        <a:latin typeface="Cambria Math" panose="02040503050406030204" pitchFamily="18" charset="0"/>
                      </a:rPr>
                      <m:t>(</m:t>
                    </m:r>
                    <m:r>
                      <a:rPr lang="en-US" altLang="zh-CN" sz="2400" b="1" i="1" dirty="0">
                        <a:solidFill>
                          <a:srgbClr val="C00000"/>
                        </a:solidFill>
                        <a:latin typeface="Cambria Math" panose="02040503050406030204" pitchFamily="18" charset="0"/>
                      </a:rPr>
                      <m:t>𝟏</m:t>
                    </m:r>
                    <m:r>
                      <a:rPr lang="en-US" altLang="zh-CN" sz="2400" b="1" i="1" dirty="0">
                        <a:solidFill>
                          <a:srgbClr val="C00000"/>
                        </a:solidFill>
                        <a:latin typeface="Cambria Math" panose="02040503050406030204" pitchFamily="18" charset="0"/>
                      </a:rPr>
                      <m:t>)</m:t>
                    </m:r>
                  </m:oMath>
                </a14:m>
                <a:endParaRPr lang="en-US" altLang="zh-CN" sz="2400" dirty="0"/>
              </a:p>
              <a:p>
                <a:pPr>
                  <a:lnSpc>
                    <a:spcPct val="120000"/>
                  </a:lnSpc>
                </a:pPr>
                <a:r>
                  <a:rPr lang="zh-CN" altLang="en-US" sz="2400" dirty="0"/>
                  <a:t>排序时仅交换未排序序列中最值与未排序序列起始位置，不涉及额外空间的使用。</a:t>
                </a:r>
                <a:endParaRPr lang="en-US" altLang="zh-CN" sz="2400" dirty="0"/>
              </a:p>
              <a:p>
                <a:pPr>
                  <a:lnSpc>
                    <a:spcPct val="120000"/>
                  </a:lnSpc>
                </a:pPr>
                <a:r>
                  <a:rPr lang="zh-CN" altLang="en-US" sz="2400" b="1" dirty="0"/>
                  <a:t>稳定性分析：</a:t>
                </a:r>
                <a:r>
                  <a:rPr lang="zh-CN" altLang="en-US" sz="2400" b="1" dirty="0">
                    <a:solidFill>
                      <a:srgbClr val="C00000"/>
                    </a:solidFill>
                  </a:rPr>
                  <a:t>不稳定</a:t>
                </a:r>
                <a:r>
                  <a:rPr lang="zh-CN" altLang="en-US" sz="2400" dirty="0"/>
                  <a:t>    </a:t>
                </a:r>
                <a:endParaRPr lang="en-US" altLang="zh-CN" sz="2400" dirty="0"/>
              </a:p>
              <a:p>
                <a:pPr>
                  <a:lnSpc>
                    <a:spcPct val="120000"/>
                  </a:lnSpc>
                </a:pPr>
                <a:r>
                  <a:rPr lang="zh-CN" altLang="en-US" sz="2400" dirty="0"/>
                  <a:t>交换操作时可能会破坏具有相同</a:t>
                </a:r>
                <a:r>
                  <a:rPr lang="en-US" altLang="zh-CN" sz="2400" dirty="0"/>
                  <a:t>key</a:t>
                </a:r>
                <a:r>
                  <a:rPr lang="zh-CN" altLang="en-US" sz="2400" dirty="0"/>
                  <a:t>值元素的相对位置。因此选择排序为不稳定排序。</a:t>
                </a:r>
                <a:endParaRPr lang="en-US" altLang="zh-CN" sz="2400" dirty="0"/>
              </a:p>
              <a:p>
                <a:pPr>
                  <a:lnSpc>
                    <a:spcPct val="120000"/>
                  </a:lnSpc>
                </a:pPr>
                <a:r>
                  <a:rPr lang="zh-CN" altLang="en-US" sz="2400" b="1" dirty="0"/>
                  <a:t>运行时间与记录顺序关系很小 </a:t>
                </a:r>
                <a:endParaRPr lang="en-US" altLang="zh-CN" sz="2400" b="1" dirty="0"/>
              </a:p>
              <a:p>
                <a:pPr>
                  <a:lnSpc>
                    <a:spcPct val="120000"/>
                  </a:lnSpc>
                </a:pPr>
                <a:r>
                  <a:rPr lang="zh-CN" altLang="en-US" sz="2400" b="1" dirty="0"/>
                  <a:t>交换次数很少 </a:t>
                </a:r>
                <a:endParaRPr lang="en-US" altLang="zh-CN" sz="2400" dirty="0"/>
              </a:p>
              <a:p>
                <a:pPr>
                  <a:lnSpc>
                    <a:spcPct val="120000"/>
                  </a:lnSpc>
                </a:pPr>
                <a:endParaRPr lang="en-US" altLang="zh-CN" sz="2400" b="1" dirty="0"/>
              </a:p>
            </p:txBody>
          </p:sp>
        </mc:Choice>
        <mc:Fallback xmlns="">
          <p:sp>
            <p:nvSpPr>
              <p:cNvPr id="5" name="内容占位符 4">
                <a:extLst>
                  <a:ext uri="{FF2B5EF4-FFF2-40B4-BE49-F238E27FC236}">
                    <a16:creationId xmlns:a16="http://schemas.microsoft.com/office/drawing/2014/main" id="{90961ED6-686E-B748-C9C0-9B3B217999DC}"/>
                  </a:ext>
                </a:extLst>
              </p:cNvPr>
              <p:cNvSpPr>
                <a:spLocks noGrp="1" noRot="1" noChangeAspect="1" noMove="1" noResize="1" noEditPoints="1" noAdjustHandles="1" noChangeArrowheads="1" noChangeShapeType="1" noTextEdit="1"/>
              </p:cNvSpPr>
              <p:nvPr>
                <p:ph idx="11"/>
              </p:nvPr>
            </p:nvSpPr>
            <p:spPr>
              <a:blipFill>
                <a:blip r:embed="rId2"/>
                <a:stretch>
                  <a:fillRect l="-883" t="-241" r="-176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6041907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D08729-7FE7-6C84-2747-BDC8B0D4F014}"/>
              </a:ext>
            </a:extLst>
          </p:cNvPr>
          <p:cNvSpPr>
            <a:spLocks noGrp="1"/>
          </p:cNvSpPr>
          <p:nvPr>
            <p:ph type="title"/>
          </p:nvPr>
        </p:nvSpPr>
        <p:spPr/>
        <p:txBody>
          <a:bodyPr/>
          <a:lstStyle/>
          <a:p>
            <a:r>
              <a:rPr lang="zh-CN" altLang="en-US" dirty="0"/>
              <a:t>简单选择排序的应用：煎饼排序（</a:t>
            </a:r>
            <a:r>
              <a:rPr lang="en-US" altLang="zh-CN" dirty="0" err="1"/>
              <a:t>LeetCode</a:t>
            </a:r>
            <a:r>
              <a:rPr lang="zh-CN" altLang="en-US" dirty="0"/>
              <a:t> </a:t>
            </a:r>
            <a:r>
              <a:rPr lang="en-US" altLang="zh-CN" dirty="0"/>
              <a:t>969)</a:t>
            </a:r>
            <a:endParaRPr lang="zh-CN" altLang="en-US" dirty="0"/>
          </a:p>
        </p:txBody>
      </p:sp>
      <p:sp>
        <p:nvSpPr>
          <p:cNvPr id="3" name="副标题 2">
            <a:extLst>
              <a:ext uri="{FF2B5EF4-FFF2-40B4-BE49-F238E27FC236}">
                <a16:creationId xmlns:a16="http://schemas.microsoft.com/office/drawing/2014/main" id="{714465A5-6ED6-6076-F559-5CA567FFB480}"/>
              </a:ext>
            </a:extLst>
          </p:cNvPr>
          <p:cNvSpPr>
            <a:spLocks noGrp="1"/>
          </p:cNvSpPr>
          <p:nvPr>
            <p:ph type="subTitle" idx="1"/>
          </p:nvPr>
        </p:nvSpPr>
        <p:spPr/>
        <p:txBody>
          <a:bodyPr/>
          <a:lstStyle/>
          <a:p>
            <a:r>
              <a:rPr lang="en-US" altLang="zh-CN" dirty="0"/>
              <a:t>10.3.1 </a:t>
            </a:r>
            <a:r>
              <a:rPr lang="zh-CN" altLang="en-US" dirty="0"/>
              <a:t>简单选择排序</a:t>
            </a:r>
          </a:p>
        </p:txBody>
      </p:sp>
      <p:sp>
        <p:nvSpPr>
          <p:cNvPr id="4" name="文本占位符 3">
            <a:extLst>
              <a:ext uri="{FF2B5EF4-FFF2-40B4-BE49-F238E27FC236}">
                <a16:creationId xmlns:a16="http://schemas.microsoft.com/office/drawing/2014/main" id="{6E1FC02A-5813-F087-3A57-ADC3FE3E2E01}"/>
              </a:ext>
            </a:extLst>
          </p:cNvPr>
          <p:cNvSpPr>
            <a:spLocks noGrp="1"/>
          </p:cNvSpPr>
          <p:nvPr>
            <p:ph type="body" idx="10"/>
          </p:nvPr>
        </p:nvSpPr>
        <p:spPr/>
        <p:txBody>
          <a:bodyPr/>
          <a:lstStyle/>
          <a:p>
            <a:endParaRPr lang="zh-CN" altLang="en-US"/>
          </a:p>
        </p:txBody>
      </p:sp>
      <mc:AlternateContent xmlns:mc="http://schemas.openxmlformats.org/markup-compatibility/2006" xmlns:a14="http://schemas.microsoft.com/office/drawing/2010/main">
        <mc:Choice Requires="a14">
          <p:sp>
            <p:nvSpPr>
              <p:cNvPr id="5" name="内容占位符 4">
                <a:extLst>
                  <a:ext uri="{FF2B5EF4-FFF2-40B4-BE49-F238E27FC236}">
                    <a16:creationId xmlns:a16="http://schemas.microsoft.com/office/drawing/2014/main" id="{90961ED6-686E-B748-C9C0-9B3B217999DC}"/>
                  </a:ext>
                </a:extLst>
              </p:cNvPr>
              <p:cNvSpPr>
                <a:spLocks noGrp="1"/>
              </p:cNvSpPr>
              <p:nvPr>
                <p:ph idx="11"/>
              </p:nvPr>
            </p:nvSpPr>
            <p:spPr/>
            <p:txBody>
              <a:bodyPr>
                <a:noAutofit/>
              </a:bodyPr>
              <a:lstStyle/>
              <a:p>
                <a:pPr>
                  <a:lnSpc>
                    <a:spcPct val="120000"/>
                  </a:lnSpc>
                </a:pPr>
                <a:r>
                  <a:rPr lang="zh-CN" altLang="en-US" sz="2400" b="1" dirty="0"/>
                  <a:t>问题描述：</a:t>
                </a:r>
                <a:endParaRPr lang="en-US" altLang="zh-CN" sz="2400" dirty="0"/>
              </a:p>
              <a:p>
                <a:pPr>
                  <a:lnSpc>
                    <a:spcPct val="120000"/>
                  </a:lnSpc>
                </a:pPr>
                <a:r>
                  <a:rPr lang="zh-CN" altLang="en-US" sz="2400" dirty="0"/>
                  <a:t>给定长度为</a:t>
                </a:r>
                <a:r>
                  <a:rPr lang="en-US" altLang="zh-CN" sz="2400" dirty="0"/>
                  <a:t>n</a:t>
                </a:r>
                <a:r>
                  <a:rPr lang="zh-CN" altLang="en-US" sz="2400" dirty="0"/>
                  <a:t>的正整数序列，且序列中所有元素互异。使用下面</a:t>
                </a:r>
                <a:r>
                  <a:rPr lang="zh-CN" altLang="en-US" sz="2400" dirty="0">
                    <a:solidFill>
                      <a:srgbClr val="00B0F0"/>
                    </a:solidFill>
                  </a:rPr>
                  <a:t>翻煎饼的手法</a:t>
                </a:r>
                <a:r>
                  <a:rPr lang="en-US" altLang="zh-CN" sz="2400" dirty="0">
                    <a:solidFill>
                      <a:srgbClr val="00B0F0"/>
                    </a:solidFill>
                  </a:rPr>
                  <a:t>(?)</a:t>
                </a:r>
                <a:r>
                  <a:rPr lang="zh-CN" altLang="en-US" sz="2400" dirty="0"/>
                  <a:t>对序列排序。设当前序列为</a:t>
                </a:r>
                <a14:m>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𝑎</m:t>
                        </m:r>
                      </m:e>
                      <m:sub>
                        <m:r>
                          <a:rPr lang="en-US" altLang="zh-CN" sz="2400" b="0" i="1" smtClean="0">
                            <a:latin typeface="Cambria Math" panose="02040503050406030204" pitchFamily="18" charset="0"/>
                          </a:rPr>
                          <m:t>1</m:t>
                        </m:r>
                      </m:sub>
                    </m:sSub>
                    <m:r>
                      <a:rPr lang="en-US" altLang="zh-CN" sz="2400" b="0" i="1" smtClean="0">
                        <a:latin typeface="Cambria Math" panose="02040503050406030204" pitchFamily="18" charset="0"/>
                      </a:rPr>
                      <m:t>,</m:t>
                    </m:r>
                    <m:r>
                      <a:rPr lang="zh-CN" altLang="en-US" sz="2400" b="0" i="1" smtClean="0">
                        <a:latin typeface="Cambria Math" panose="02040503050406030204" pitchFamily="18" charset="0"/>
                      </a:rPr>
                      <m:t> </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𝑎</m:t>
                        </m:r>
                      </m:e>
                      <m:sub>
                        <m:r>
                          <a:rPr lang="en-US" altLang="zh-CN" sz="2400" b="0" i="1" smtClean="0">
                            <a:latin typeface="Cambria Math" panose="02040503050406030204" pitchFamily="18" charset="0"/>
                          </a:rPr>
                          <m:t>2</m:t>
                        </m:r>
                      </m:sub>
                    </m:sSub>
                    <m:r>
                      <a:rPr lang="en-US" altLang="zh-CN" sz="2400" b="0" i="1" smtClean="0">
                        <a:latin typeface="Cambria Math" panose="02040503050406030204" pitchFamily="18" charset="0"/>
                      </a:rPr>
                      <m:t>,…,</m:t>
                    </m:r>
                    <m:r>
                      <a:rPr lang="zh-CN" altLang="en-US" sz="2400" b="0" i="1" smtClean="0">
                        <a:latin typeface="Cambria Math" panose="02040503050406030204" pitchFamily="18" charset="0"/>
                      </a:rPr>
                      <m:t> </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𝑎</m:t>
                        </m:r>
                      </m:e>
                      <m:sub>
                        <m:r>
                          <a:rPr lang="en-US" altLang="zh-CN" sz="2400" b="0" i="1" smtClean="0">
                            <a:latin typeface="Cambria Math" panose="02040503050406030204" pitchFamily="18" charset="0"/>
                          </a:rPr>
                          <m:t>𝑛</m:t>
                        </m:r>
                      </m:sub>
                    </m:sSub>
                  </m:oMath>
                </a14:m>
                <a:r>
                  <a:rPr lang="zh-CN" altLang="en-US" sz="2400" dirty="0"/>
                  <a:t>：</a:t>
                </a:r>
                <a:endParaRPr lang="en-US" altLang="zh-CN" sz="2400" dirty="0"/>
              </a:p>
              <a:p>
                <a:pPr>
                  <a:lnSpc>
                    <a:spcPct val="120000"/>
                  </a:lnSpc>
                </a:pPr>
                <a:r>
                  <a:rPr lang="zh-CN" altLang="en-US" sz="2400" dirty="0"/>
                  <a:t>（</a:t>
                </a:r>
                <a:r>
                  <a:rPr lang="en-US" altLang="zh-CN" sz="2400" dirty="0"/>
                  <a:t>1</a:t>
                </a:r>
                <a:r>
                  <a:rPr lang="zh-CN" altLang="en-US" sz="2400" dirty="0"/>
                  <a:t>）选择一个整数</a:t>
                </a:r>
                <a:r>
                  <a:rPr lang="en-US" altLang="zh-CN" sz="2400" dirty="0"/>
                  <a:t>k,</a:t>
                </a:r>
                <a:r>
                  <a:rPr lang="zh-CN" altLang="en-US" sz="2400" dirty="0"/>
                  <a:t> 满足</a:t>
                </a:r>
                <a14:m>
                  <m:oMath xmlns:m="http://schemas.openxmlformats.org/officeDocument/2006/math">
                    <m:r>
                      <a:rPr lang="en-US" altLang="zh-CN" sz="2400" b="0" i="1" smtClean="0">
                        <a:latin typeface="Cambria Math" panose="02040503050406030204" pitchFamily="18" charset="0"/>
                      </a:rPr>
                      <m:t>1≤</m:t>
                    </m:r>
                    <m:r>
                      <a:rPr lang="en-US" altLang="zh-CN" sz="2400" b="0" i="1" smtClean="0">
                        <a:latin typeface="Cambria Math" panose="02040503050406030204" pitchFamily="18" charset="0"/>
                      </a:rPr>
                      <m:t>𝑘</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𝑛</m:t>
                    </m:r>
                  </m:oMath>
                </a14:m>
                <a:endParaRPr lang="en-US" altLang="zh-CN" sz="2400" b="0" dirty="0"/>
              </a:p>
              <a:p>
                <a:pPr>
                  <a:lnSpc>
                    <a:spcPct val="120000"/>
                  </a:lnSpc>
                </a:pPr>
                <a:r>
                  <a:rPr lang="zh-CN" altLang="en-US" sz="2400" dirty="0"/>
                  <a:t>（</a:t>
                </a:r>
                <a:r>
                  <a:rPr lang="en-US" altLang="zh-CN" sz="2400" dirty="0"/>
                  <a:t>2</a:t>
                </a:r>
                <a:r>
                  <a:rPr lang="zh-CN" altLang="en-US" sz="2400" dirty="0"/>
                  <a:t>）反转序列前</a:t>
                </a:r>
                <a:r>
                  <a:rPr lang="en-US" altLang="zh-CN" sz="2400" dirty="0"/>
                  <a:t>k</a:t>
                </a:r>
                <a:r>
                  <a:rPr lang="zh-CN" altLang="en-US" sz="2400" dirty="0"/>
                  <a:t>个元素的子串 </a:t>
                </a:r>
                <a14:m>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𝑎</m:t>
                        </m:r>
                      </m:e>
                      <m:sub>
                        <m:r>
                          <a:rPr lang="en-US" altLang="zh-CN" sz="2400" b="0" i="1" smtClean="0">
                            <a:latin typeface="Cambria Math" panose="02040503050406030204" pitchFamily="18" charset="0"/>
                          </a:rPr>
                          <m:t>1</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𝑎</m:t>
                        </m:r>
                      </m:e>
                      <m:sub>
                        <m:r>
                          <a:rPr lang="en-US" altLang="zh-CN" sz="2400" b="0" i="1" smtClean="0">
                            <a:latin typeface="Cambria Math" panose="02040503050406030204" pitchFamily="18" charset="0"/>
                          </a:rPr>
                          <m:t>𝑘</m:t>
                        </m:r>
                      </m:sub>
                    </m:sSub>
                  </m:oMath>
                </a14:m>
                <a:endParaRPr lang="en-US" altLang="zh-CN" sz="2400" dirty="0"/>
              </a:p>
              <a:p>
                <a:pPr>
                  <a:lnSpc>
                    <a:spcPct val="120000"/>
                  </a:lnSpc>
                </a:pPr>
                <a:r>
                  <a:rPr lang="zh-CN" altLang="en-US" sz="2400" dirty="0"/>
                  <a:t>持续上述操作，直到序列从小到大排好序为止，输出每次反转</a:t>
                </a:r>
                <a:r>
                  <a:rPr lang="zh-CN" altLang="en-US" sz="2400" dirty="0">
                    <a:solidFill>
                      <a:srgbClr val="00B0F0"/>
                    </a:solidFill>
                  </a:rPr>
                  <a:t>选择</a:t>
                </a:r>
                <a:r>
                  <a:rPr lang="zh-CN" altLang="en-US" sz="2400" dirty="0"/>
                  <a:t>的</a:t>
                </a:r>
                <a:r>
                  <a:rPr lang="en-US" altLang="zh-CN" sz="2400" dirty="0"/>
                  <a:t>k</a:t>
                </a:r>
                <a:r>
                  <a:rPr lang="zh-CN" altLang="en-US" sz="2400" dirty="0"/>
                  <a:t>值。</a:t>
                </a:r>
                <a:endParaRPr lang="en-US" altLang="zh-CN" sz="2400" dirty="0"/>
              </a:p>
              <a:p>
                <a:pPr>
                  <a:lnSpc>
                    <a:spcPct val="120000"/>
                  </a:lnSpc>
                </a:pPr>
                <a:endParaRPr lang="en-US" altLang="zh-CN" sz="2400" b="1" dirty="0"/>
              </a:p>
            </p:txBody>
          </p:sp>
        </mc:Choice>
        <mc:Fallback xmlns="">
          <p:sp>
            <p:nvSpPr>
              <p:cNvPr id="5" name="内容占位符 4">
                <a:extLst>
                  <a:ext uri="{FF2B5EF4-FFF2-40B4-BE49-F238E27FC236}">
                    <a16:creationId xmlns:a16="http://schemas.microsoft.com/office/drawing/2014/main" id="{90961ED6-686E-B748-C9C0-9B3B217999DC}"/>
                  </a:ext>
                </a:extLst>
              </p:cNvPr>
              <p:cNvSpPr>
                <a:spLocks noGrp="1" noRot="1" noChangeAspect="1" noMove="1" noResize="1" noEditPoints="1" noAdjustHandles="1" noChangeArrowheads="1" noChangeShapeType="1" noTextEdit="1"/>
              </p:cNvSpPr>
              <p:nvPr>
                <p:ph idx="11"/>
              </p:nvPr>
            </p:nvSpPr>
            <p:spPr>
              <a:blipFill>
                <a:blip r:embed="rId2"/>
                <a:stretch>
                  <a:fillRect l="-883" t="-241"/>
                </a:stretch>
              </a:blipFill>
            </p:spPr>
            <p:txBody>
              <a:bodyPr/>
              <a:lstStyle/>
              <a:p>
                <a:r>
                  <a:rPr lang="zh-CN" altLang="en-US">
                    <a:noFill/>
                  </a:rPr>
                  <a:t> </a:t>
                </a:r>
              </a:p>
            </p:txBody>
          </p:sp>
        </mc:Fallback>
      </mc:AlternateContent>
      <p:sp>
        <p:nvSpPr>
          <p:cNvPr id="6" name="文本框 5">
            <a:extLst>
              <a:ext uri="{FF2B5EF4-FFF2-40B4-BE49-F238E27FC236}">
                <a16:creationId xmlns:a16="http://schemas.microsoft.com/office/drawing/2014/main" id="{76C38DD1-A4EE-55B8-6781-F0938B10B033}"/>
              </a:ext>
            </a:extLst>
          </p:cNvPr>
          <p:cNvSpPr txBox="1"/>
          <p:nvPr/>
        </p:nvSpPr>
        <p:spPr>
          <a:xfrm>
            <a:off x="1387432" y="5200602"/>
            <a:ext cx="1835759" cy="461665"/>
          </a:xfrm>
          <a:prstGeom prst="rect">
            <a:avLst/>
          </a:prstGeom>
          <a:noFill/>
        </p:spPr>
        <p:txBody>
          <a:bodyPr wrap="none" rtlCol="0">
            <a:spAutoFit/>
          </a:bodyPr>
          <a:lstStyle/>
          <a:p>
            <a:r>
              <a:rPr kumimoji="1" lang="zh-CN" altLang="en-US" sz="2400" dirty="0"/>
              <a:t>例：</a:t>
            </a:r>
            <a:r>
              <a:rPr kumimoji="1" lang="en-US" altLang="zh-CN" sz="2400" dirty="0"/>
              <a:t>3</a:t>
            </a:r>
            <a:r>
              <a:rPr kumimoji="1" lang="zh-CN" altLang="en-US" sz="2400" dirty="0"/>
              <a:t>  </a:t>
            </a:r>
            <a:r>
              <a:rPr kumimoji="1" lang="en-US" altLang="zh-CN" sz="2400" dirty="0"/>
              <a:t>2</a:t>
            </a:r>
            <a:r>
              <a:rPr kumimoji="1" lang="zh-CN" altLang="en-US" sz="2400" dirty="0"/>
              <a:t>  </a:t>
            </a:r>
            <a:r>
              <a:rPr kumimoji="1" lang="en-US" altLang="zh-CN" sz="2400" dirty="0"/>
              <a:t>4</a:t>
            </a:r>
            <a:r>
              <a:rPr kumimoji="1" lang="zh-CN" altLang="en-US" sz="2400" dirty="0"/>
              <a:t>  </a:t>
            </a:r>
            <a:r>
              <a:rPr kumimoji="1" lang="en-US" altLang="zh-CN" sz="2400" dirty="0"/>
              <a:t>1</a:t>
            </a:r>
            <a:endParaRPr kumimoji="1" lang="zh-CN" altLang="en-US" sz="2400" dirty="0"/>
          </a:p>
        </p:txBody>
      </p:sp>
      <p:cxnSp>
        <p:nvCxnSpPr>
          <p:cNvPr id="9" name="直线连接符 8">
            <a:extLst>
              <a:ext uri="{FF2B5EF4-FFF2-40B4-BE49-F238E27FC236}">
                <a16:creationId xmlns:a16="http://schemas.microsoft.com/office/drawing/2014/main" id="{61EA3E51-AA65-77C4-DD4B-07AE3EF83DB4}"/>
              </a:ext>
            </a:extLst>
          </p:cNvPr>
          <p:cNvCxnSpPr>
            <a:cxnSpLocks/>
          </p:cNvCxnSpPr>
          <p:nvPr/>
        </p:nvCxnSpPr>
        <p:spPr>
          <a:xfrm>
            <a:off x="2071169" y="5706825"/>
            <a:ext cx="967451"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0" name="文本框 9">
            <a:extLst>
              <a:ext uri="{FF2B5EF4-FFF2-40B4-BE49-F238E27FC236}">
                <a16:creationId xmlns:a16="http://schemas.microsoft.com/office/drawing/2014/main" id="{7FEC51B9-1A0A-9E7A-4C90-625A5A74FFCA}"/>
              </a:ext>
            </a:extLst>
          </p:cNvPr>
          <p:cNvSpPr txBox="1"/>
          <p:nvPr/>
        </p:nvSpPr>
        <p:spPr>
          <a:xfrm>
            <a:off x="2263107" y="5802406"/>
            <a:ext cx="675185" cy="400110"/>
          </a:xfrm>
          <a:prstGeom prst="rect">
            <a:avLst/>
          </a:prstGeom>
          <a:noFill/>
        </p:spPr>
        <p:txBody>
          <a:bodyPr wrap="none" rtlCol="0">
            <a:spAutoFit/>
          </a:bodyPr>
          <a:lstStyle/>
          <a:p>
            <a:r>
              <a:rPr kumimoji="1" lang="en-US" altLang="zh-CN" sz="2000" dirty="0"/>
              <a:t>k</a:t>
            </a:r>
            <a:r>
              <a:rPr kumimoji="1" lang="zh-CN" altLang="en-US" sz="2000" dirty="0"/>
              <a:t> </a:t>
            </a:r>
            <a:r>
              <a:rPr kumimoji="1" lang="en-US" altLang="zh-CN" sz="2000" dirty="0"/>
              <a:t>=</a:t>
            </a:r>
            <a:r>
              <a:rPr kumimoji="1" lang="zh-CN" altLang="en-US" sz="2000" dirty="0"/>
              <a:t> </a:t>
            </a:r>
            <a:r>
              <a:rPr kumimoji="1" lang="en-US" altLang="zh-CN" sz="2000" dirty="0"/>
              <a:t>4</a:t>
            </a:r>
            <a:endParaRPr kumimoji="1" lang="zh-CN" altLang="en-US" sz="2000" dirty="0"/>
          </a:p>
        </p:txBody>
      </p:sp>
      <p:sp>
        <p:nvSpPr>
          <p:cNvPr id="12" name="右箭头 11">
            <a:extLst>
              <a:ext uri="{FF2B5EF4-FFF2-40B4-BE49-F238E27FC236}">
                <a16:creationId xmlns:a16="http://schemas.microsoft.com/office/drawing/2014/main" id="{2C05960E-1921-1373-35B7-543EBC15EB3F}"/>
              </a:ext>
            </a:extLst>
          </p:cNvPr>
          <p:cNvSpPr/>
          <p:nvPr/>
        </p:nvSpPr>
        <p:spPr>
          <a:xfrm>
            <a:off x="3421584" y="5269851"/>
            <a:ext cx="418641" cy="323166"/>
          </a:xfrm>
          <a:prstGeom prst="rightArrow">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5" name="直线连接符 14">
            <a:extLst>
              <a:ext uri="{FF2B5EF4-FFF2-40B4-BE49-F238E27FC236}">
                <a16:creationId xmlns:a16="http://schemas.microsoft.com/office/drawing/2014/main" id="{E19F2C58-4FAB-BF39-F23B-B177DA42BA74}"/>
              </a:ext>
            </a:extLst>
          </p:cNvPr>
          <p:cNvCxnSpPr>
            <a:cxnSpLocks/>
          </p:cNvCxnSpPr>
          <p:nvPr/>
        </p:nvCxnSpPr>
        <p:spPr>
          <a:xfrm>
            <a:off x="4099099" y="5706825"/>
            <a:ext cx="547313"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6" name="文本框 15">
            <a:extLst>
              <a:ext uri="{FF2B5EF4-FFF2-40B4-BE49-F238E27FC236}">
                <a16:creationId xmlns:a16="http://schemas.microsoft.com/office/drawing/2014/main" id="{46EBA438-36CB-B8B8-A9AF-C7EA2B6645A4}"/>
              </a:ext>
            </a:extLst>
          </p:cNvPr>
          <p:cNvSpPr txBox="1"/>
          <p:nvPr/>
        </p:nvSpPr>
        <p:spPr>
          <a:xfrm>
            <a:off x="4056895" y="5802406"/>
            <a:ext cx="675185" cy="400110"/>
          </a:xfrm>
          <a:prstGeom prst="rect">
            <a:avLst/>
          </a:prstGeom>
          <a:noFill/>
        </p:spPr>
        <p:txBody>
          <a:bodyPr wrap="none" rtlCol="0">
            <a:spAutoFit/>
          </a:bodyPr>
          <a:lstStyle/>
          <a:p>
            <a:r>
              <a:rPr kumimoji="1" lang="en-US" altLang="zh-CN" sz="2000" dirty="0"/>
              <a:t>k</a:t>
            </a:r>
            <a:r>
              <a:rPr kumimoji="1" lang="zh-CN" altLang="en-US" sz="2000" dirty="0"/>
              <a:t> </a:t>
            </a:r>
            <a:r>
              <a:rPr kumimoji="1" lang="en-US" altLang="zh-CN" sz="2000" dirty="0"/>
              <a:t>=</a:t>
            </a:r>
            <a:r>
              <a:rPr kumimoji="1" lang="zh-CN" altLang="en-US" sz="2000" dirty="0"/>
              <a:t> </a:t>
            </a:r>
            <a:r>
              <a:rPr kumimoji="1" lang="en-US" altLang="zh-CN" sz="2000" dirty="0"/>
              <a:t>2</a:t>
            </a:r>
            <a:endParaRPr kumimoji="1" lang="zh-CN" altLang="en-US" sz="2000" dirty="0"/>
          </a:p>
        </p:txBody>
      </p:sp>
      <p:sp>
        <p:nvSpPr>
          <p:cNvPr id="18" name="文本框 17">
            <a:extLst>
              <a:ext uri="{FF2B5EF4-FFF2-40B4-BE49-F238E27FC236}">
                <a16:creationId xmlns:a16="http://schemas.microsoft.com/office/drawing/2014/main" id="{9095045E-8966-7E83-1CB5-EFA72F46448C}"/>
              </a:ext>
            </a:extLst>
          </p:cNvPr>
          <p:cNvSpPr txBox="1"/>
          <p:nvPr/>
        </p:nvSpPr>
        <p:spPr>
          <a:xfrm>
            <a:off x="4055340" y="5200602"/>
            <a:ext cx="1220206" cy="461665"/>
          </a:xfrm>
          <a:prstGeom prst="rect">
            <a:avLst/>
          </a:prstGeom>
          <a:noFill/>
        </p:spPr>
        <p:txBody>
          <a:bodyPr wrap="none" rtlCol="0">
            <a:spAutoFit/>
          </a:bodyPr>
          <a:lstStyle/>
          <a:p>
            <a:r>
              <a:rPr kumimoji="1" lang="en-US" altLang="zh-CN" sz="2400" dirty="0">
                <a:solidFill>
                  <a:srgbClr val="FF0000"/>
                </a:solidFill>
              </a:rPr>
              <a:t>1</a:t>
            </a:r>
            <a:r>
              <a:rPr kumimoji="1" lang="zh-CN" altLang="en-US" sz="2400" dirty="0">
                <a:solidFill>
                  <a:srgbClr val="FF0000"/>
                </a:solidFill>
              </a:rPr>
              <a:t>  </a:t>
            </a:r>
            <a:r>
              <a:rPr kumimoji="1" lang="en-US" altLang="zh-CN" sz="2400" dirty="0">
                <a:solidFill>
                  <a:srgbClr val="FF0000"/>
                </a:solidFill>
              </a:rPr>
              <a:t>4</a:t>
            </a:r>
            <a:r>
              <a:rPr kumimoji="1" lang="zh-CN" altLang="en-US" sz="2400" dirty="0">
                <a:solidFill>
                  <a:srgbClr val="FF0000"/>
                </a:solidFill>
              </a:rPr>
              <a:t>  </a:t>
            </a:r>
            <a:r>
              <a:rPr kumimoji="1" lang="en-US" altLang="zh-CN" sz="2400" dirty="0">
                <a:solidFill>
                  <a:srgbClr val="FF0000"/>
                </a:solidFill>
              </a:rPr>
              <a:t>2</a:t>
            </a:r>
            <a:r>
              <a:rPr kumimoji="1" lang="zh-CN" altLang="en-US" sz="2400" dirty="0">
                <a:solidFill>
                  <a:srgbClr val="FF0000"/>
                </a:solidFill>
              </a:rPr>
              <a:t>  </a:t>
            </a:r>
            <a:r>
              <a:rPr kumimoji="1" lang="en-US" altLang="zh-CN" sz="2400" dirty="0">
                <a:solidFill>
                  <a:srgbClr val="FF0000"/>
                </a:solidFill>
              </a:rPr>
              <a:t>3</a:t>
            </a:r>
            <a:endParaRPr kumimoji="1" lang="zh-CN" altLang="en-US" sz="2400" dirty="0"/>
          </a:p>
        </p:txBody>
      </p:sp>
      <p:sp>
        <p:nvSpPr>
          <p:cNvPr id="22" name="右箭头 21">
            <a:extLst>
              <a:ext uri="{FF2B5EF4-FFF2-40B4-BE49-F238E27FC236}">
                <a16:creationId xmlns:a16="http://schemas.microsoft.com/office/drawing/2014/main" id="{A3F87732-C59F-A973-3981-6908B255B1F4}"/>
              </a:ext>
            </a:extLst>
          </p:cNvPr>
          <p:cNvSpPr/>
          <p:nvPr/>
        </p:nvSpPr>
        <p:spPr>
          <a:xfrm>
            <a:off x="5370302" y="5269851"/>
            <a:ext cx="418641" cy="323166"/>
          </a:xfrm>
          <a:prstGeom prst="rightArrow">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3" name="文本框 22">
            <a:extLst>
              <a:ext uri="{FF2B5EF4-FFF2-40B4-BE49-F238E27FC236}">
                <a16:creationId xmlns:a16="http://schemas.microsoft.com/office/drawing/2014/main" id="{D2F3D1EE-D26D-22CE-950A-A8371DEBD88F}"/>
              </a:ext>
            </a:extLst>
          </p:cNvPr>
          <p:cNvSpPr txBox="1"/>
          <p:nvPr/>
        </p:nvSpPr>
        <p:spPr>
          <a:xfrm>
            <a:off x="6076515" y="5200602"/>
            <a:ext cx="1220206" cy="461665"/>
          </a:xfrm>
          <a:prstGeom prst="rect">
            <a:avLst/>
          </a:prstGeom>
          <a:noFill/>
        </p:spPr>
        <p:txBody>
          <a:bodyPr wrap="none" rtlCol="0">
            <a:spAutoFit/>
          </a:bodyPr>
          <a:lstStyle/>
          <a:p>
            <a:r>
              <a:rPr kumimoji="1" lang="en-US" altLang="zh-CN" sz="2400" dirty="0">
                <a:solidFill>
                  <a:srgbClr val="FF0000"/>
                </a:solidFill>
              </a:rPr>
              <a:t>4</a:t>
            </a:r>
            <a:r>
              <a:rPr kumimoji="1" lang="zh-CN" altLang="en-US" sz="2400" dirty="0">
                <a:solidFill>
                  <a:srgbClr val="FF0000"/>
                </a:solidFill>
              </a:rPr>
              <a:t>  </a:t>
            </a:r>
            <a:r>
              <a:rPr kumimoji="1" lang="en-US" altLang="zh-CN" sz="2400" dirty="0">
                <a:solidFill>
                  <a:srgbClr val="FF0000"/>
                </a:solidFill>
              </a:rPr>
              <a:t>1</a:t>
            </a:r>
            <a:r>
              <a:rPr kumimoji="1" lang="zh-CN" altLang="en-US" sz="2400" dirty="0">
                <a:solidFill>
                  <a:srgbClr val="FF0000"/>
                </a:solidFill>
              </a:rPr>
              <a:t>  </a:t>
            </a:r>
            <a:r>
              <a:rPr kumimoji="1" lang="en-US" altLang="zh-CN" sz="2400" dirty="0"/>
              <a:t>2</a:t>
            </a:r>
            <a:r>
              <a:rPr kumimoji="1" lang="zh-CN" altLang="en-US" sz="2400" dirty="0"/>
              <a:t>  </a:t>
            </a:r>
            <a:r>
              <a:rPr kumimoji="1" lang="en-US" altLang="zh-CN" sz="2400" dirty="0"/>
              <a:t>3</a:t>
            </a:r>
            <a:endParaRPr kumimoji="1" lang="zh-CN" altLang="en-US" sz="2400" dirty="0"/>
          </a:p>
        </p:txBody>
      </p:sp>
      <p:cxnSp>
        <p:nvCxnSpPr>
          <p:cNvPr id="24" name="直线连接符 23">
            <a:extLst>
              <a:ext uri="{FF2B5EF4-FFF2-40B4-BE49-F238E27FC236}">
                <a16:creationId xmlns:a16="http://schemas.microsoft.com/office/drawing/2014/main" id="{A5F80D7B-F795-115F-EAE0-A99DF88ECBE8}"/>
              </a:ext>
            </a:extLst>
          </p:cNvPr>
          <p:cNvCxnSpPr>
            <a:cxnSpLocks/>
          </p:cNvCxnSpPr>
          <p:nvPr/>
        </p:nvCxnSpPr>
        <p:spPr>
          <a:xfrm>
            <a:off x="6180220" y="5706825"/>
            <a:ext cx="994303"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5" name="文本框 24">
            <a:extLst>
              <a:ext uri="{FF2B5EF4-FFF2-40B4-BE49-F238E27FC236}">
                <a16:creationId xmlns:a16="http://schemas.microsoft.com/office/drawing/2014/main" id="{158F59EB-ADB4-069A-906D-D1F08B28A76D}"/>
              </a:ext>
            </a:extLst>
          </p:cNvPr>
          <p:cNvSpPr txBox="1"/>
          <p:nvPr/>
        </p:nvSpPr>
        <p:spPr>
          <a:xfrm>
            <a:off x="6330866" y="5802406"/>
            <a:ext cx="675185" cy="400110"/>
          </a:xfrm>
          <a:prstGeom prst="rect">
            <a:avLst/>
          </a:prstGeom>
          <a:noFill/>
        </p:spPr>
        <p:txBody>
          <a:bodyPr wrap="none" rtlCol="0">
            <a:spAutoFit/>
          </a:bodyPr>
          <a:lstStyle/>
          <a:p>
            <a:r>
              <a:rPr kumimoji="1" lang="en-US" altLang="zh-CN" sz="2000" dirty="0"/>
              <a:t>k</a:t>
            </a:r>
            <a:r>
              <a:rPr kumimoji="1" lang="zh-CN" altLang="en-US" sz="2000" dirty="0"/>
              <a:t> </a:t>
            </a:r>
            <a:r>
              <a:rPr kumimoji="1" lang="en-US" altLang="zh-CN" sz="2000" dirty="0"/>
              <a:t>=</a:t>
            </a:r>
            <a:r>
              <a:rPr kumimoji="1" lang="zh-CN" altLang="en-US" sz="2000" dirty="0"/>
              <a:t> </a:t>
            </a:r>
            <a:r>
              <a:rPr kumimoji="1" lang="en-US" altLang="zh-CN" sz="2000" dirty="0"/>
              <a:t>4</a:t>
            </a:r>
            <a:endParaRPr kumimoji="1" lang="zh-CN" altLang="en-US" sz="2000" dirty="0"/>
          </a:p>
        </p:txBody>
      </p:sp>
      <p:sp>
        <p:nvSpPr>
          <p:cNvPr id="28" name="右箭头 27">
            <a:extLst>
              <a:ext uri="{FF2B5EF4-FFF2-40B4-BE49-F238E27FC236}">
                <a16:creationId xmlns:a16="http://schemas.microsoft.com/office/drawing/2014/main" id="{6D7177CE-52C3-5061-D062-501C7EBFB3FB}"/>
              </a:ext>
            </a:extLst>
          </p:cNvPr>
          <p:cNvSpPr/>
          <p:nvPr/>
        </p:nvSpPr>
        <p:spPr>
          <a:xfrm>
            <a:off x="7468178" y="5269851"/>
            <a:ext cx="418641" cy="323166"/>
          </a:xfrm>
          <a:prstGeom prst="rightArrow">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9" name="文本框 28">
            <a:extLst>
              <a:ext uri="{FF2B5EF4-FFF2-40B4-BE49-F238E27FC236}">
                <a16:creationId xmlns:a16="http://schemas.microsoft.com/office/drawing/2014/main" id="{CAE19344-C670-702D-ABFE-EC2BDA3692BB}"/>
              </a:ext>
            </a:extLst>
          </p:cNvPr>
          <p:cNvSpPr txBox="1"/>
          <p:nvPr/>
        </p:nvSpPr>
        <p:spPr>
          <a:xfrm>
            <a:off x="8174391" y="5200602"/>
            <a:ext cx="1220206" cy="461665"/>
          </a:xfrm>
          <a:prstGeom prst="rect">
            <a:avLst/>
          </a:prstGeom>
          <a:noFill/>
        </p:spPr>
        <p:txBody>
          <a:bodyPr wrap="none" rtlCol="0">
            <a:spAutoFit/>
          </a:bodyPr>
          <a:lstStyle/>
          <a:p>
            <a:r>
              <a:rPr kumimoji="1" lang="en-US" altLang="zh-CN" sz="2400" dirty="0">
                <a:solidFill>
                  <a:srgbClr val="FF0000"/>
                </a:solidFill>
              </a:rPr>
              <a:t>3</a:t>
            </a:r>
            <a:r>
              <a:rPr kumimoji="1" lang="zh-CN" altLang="en-US" sz="2400" dirty="0">
                <a:solidFill>
                  <a:srgbClr val="FF0000"/>
                </a:solidFill>
              </a:rPr>
              <a:t>  </a:t>
            </a:r>
            <a:r>
              <a:rPr kumimoji="1" lang="en-US" altLang="zh-CN" sz="2400" dirty="0">
                <a:solidFill>
                  <a:srgbClr val="FF0000"/>
                </a:solidFill>
              </a:rPr>
              <a:t>2</a:t>
            </a:r>
            <a:r>
              <a:rPr kumimoji="1" lang="zh-CN" altLang="en-US" sz="2400" dirty="0">
                <a:solidFill>
                  <a:srgbClr val="FF0000"/>
                </a:solidFill>
              </a:rPr>
              <a:t>  </a:t>
            </a:r>
            <a:r>
              <a:rPr kumimoji="1" lang="en-US" altLang="zh-CN" sz="2400" dirty="0">
                <a:solidFill>
                  <a:srgbClr val="FF0000"/>
                </a:solidFill>
              </a:rPr>
              <a:t>1</a:t>
            </a:r>
            <a:r>
              <a:rPr kumimoji="1" lang="zh-CN" altLang="en-US" sz="2400" dirty="0"/>
              <a:t>  </a:t>
            </a:r>
            <a:r>
              <a:rPr kumimoji="1" lang="en-US" altLang="zh-CN" sz="2400" dirty="0">
                <a:solidFill>
                  <a:srgbClr val="FF0000"/>
                </a:solidFill>
              </a:rPr>
              <a:t>4</a:t>
            </a:r>
            <a:endParaRPr kumimoji="1" lang="zh-CN" altLang="en-US" sz="2400" dirty="0">
              <a:solidFill>
                <a:srgbClr val="FF0000"/>
              </a:solidFill>
            </a:endParaRPr>
          </a:p>
        </p:txBody>
      </p:sp>
      <p:cxnSp>
        <p:nvCxnSpPr>
          <p:cNvPr id="32" name="直线连接符 31">
            <a:extLst>
              <a:ext uri="{FF2B5EF4-FFF2-40B4-BE49-F238E27FC236}">
                <a16:creationId xmlns:a16="http://schemas.microsoft.com/office/drawing/2014/main" id="{D0D88D75-14F2-2FDE-0283-B560164406EC}"/>
              </a:ext>
            </a:extLst>
          </p:cNvPr>
          <p:cNvCxnSpPr>
            <a:cxnSpLocks/>
          </p:cNvCxnSpPr>
          <p:nvPr/>
        </p:nvCxnSpPr>
        <p:spPr>
          <a:xfrm>
            <a:off x="8215367" y="5706825"/>
            <a:ext cx="803217"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3" name="文本框 32">
            <a:extLst>
              <a:ext uri="{FF2B5EF4-FFF2-40B4-BE49-F238E27FC236}">
                <a16:creationId xmlns:a16="http://schemas.microsoft.com/office/drawing/2014/main" id="{0AEF5905-E2C3-53AB-8FA9-58C2EFC6CC35}"/>
              </a:ext>
            </a:extLst>
          </p:cNvPr>
          <p:cNvSpPr txBox="1"/>
          <p:nvPr/>
        </p:nvSpPr>
        <p:spPr>
          <a:xfrm>
            <a:off x="8261223" y="5802406"/>
            <a:ext cx="675185" cy="400110"/>
          </a:xfrm>
          <a:prstGeom prst="rect">
            <a:avLst/>
          </a:prstGeom>
          <a:noFill/>
        </p:spPr>
        <p:txBody>
          <a:bodyPr wrap="none" rtlCol="0">
            <a:spAutoFit/>
          </a:bodyPr>
          <a:lstStyle/>
          <a:p>
            <a:r>
              <a:rPr kumimoji="1" lang="en-US" altLang="zh-CN" sz="2000" dirty="0"/>
              <a:t>k</a:t>
            </a:r>
            <a:r>
              <a:rPr kumimoji="1" lang="zh-CN" altLang="en-US" sz="2000" dirty="0"/>
              <a:t> </a:t>
            </a:r>
            <a:r>
              <a:rPr kumimoji="1" lang="en-US" altLang="zh-CN" sz="2000" dirty="0"/>
              <a:t>=</a:t>
            </a:r>
            <a:r>
              <a:rPr kumimoji="1" lang="zh-CN" altLang="en-US" sz="2000" dirty="0"/>
              <a:t> </a:t>
            </a:r>
            <a:r>
              <a:rPr kumimoji="1" lang="en-US" altLang="zh-CN" sz="2000" dirty="0"/>
              <a:t>3</a:t>
            </a:r>
            <a:endParaRPr kumimoji="1" lang="zh-CN" altLang="en-US" sz="2000" dirty="0"/>
          </a:p>
        </p:txBody>
      </p:sp>
      <p:sp>
        <p:nvSpPr>
          <p:cNvPr id="35" name="右箭头 34">
            <a:extLst>
              <a:ext uri="{FF2B5EF4-FFF2-40B4-BE49-F238E27FC236}">
                <a16:creationId xmlns:a16="http://schemas.microsoft.com/office/drawing/2014/main" id="{0AE545B5-7838-CE77-B889-42011C1CC51A}"/>
              </a:ext>
            </a:extLst>
          </p:cNvPr>
          <p:cNvSpPr/>
          <p:nvPr/>
        </p:nvSpPr>
        <p:spPr>
          <a:xfrm>
            <a:off x="9503811" y="5269851"/>
            <a:ext cx="418641" cy="323166"/>
          </a:xfrm>
          <a:prstGeom prst="rightArrow">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6" name="文本框 35">
            <a:extLst>
              <a:ext uri="{FF2B5EF4-FFF2-40B4-BE49-F238E27FC236}">
                <a16:creationId xmlns:a16="http://schemas.microsoft.com/office/drawing/2014/main" id="{7F622B47-24DA-A524-2CD3-85E99C6C6C4A}"/>
              </a:ext>
            </a:extLst>
          </p:cNvPr>
          <p:cNvSpPr txBox="1"/>
          <p:nvPr/>
        </p:nvSpPr>
        <p:spPr>
          <a:xfrm>
            <a:off x="10210024" y="5200602"/>
            <a:ext cx="1220206" cy="461665"/>
          </a:xfrm>
          <a:prstGeom prst="rect">
            <a:avLst/>
          </a:prstGeom>
          <a:noFill/>
        </p:spPr>
        <p:txBody>
          <a:bodyPr wrap="none" rtlCol="0">
            <a:spAutoFit/>
          </a:bodyPr>
          <a:lstStyle/>
          <a:p>
            <a:r>
              <a:rPr kumimoji="1" lang="en-US" altLang="zh-CN" sz="2400" dirty="0">
                <a:solidFill>
                  <a:srgbClr val="FF0000"/>
                </a:solidFill>
              </a:rPr>
              <a:t>1</a:t>
            </a:r>
            <a:r>
              <a:rPr kumimoji="1" lang="zh-CN" altLang="en-US" sz="2400" dirty="0">
                <a:solidFill>
                  <a:srgbClr val="FF0000"/>
                </a:solidFill>
              </a:rPr>
              <a:t>  </a:t>
            </a:r>
            <a:r>
              <a:rPr kumimoji="1" lang="en-US" altLang="zh-CN" sz="2400" dirty="0">
                <a:solidFill>
                  <a:srgbClr val="FF0000"/>
                </a:solidFill>
              </a:rPr>
              <a:t>2</a:t>
            </a:r>
            <a:r>
              <a:rPr kumimoji="1" lang="zh-CN" altLang="en-US" sz="2400" dirty="0">
                <a:solidFill>
                  <a:srgbClr val="FF0000"/>
                </a:solidFill>
              </a:rPr>
              <a:t>  </a:t>
            </a:r>
            <a:r>
              <a:rPr kumimoji="1" lang="en-US" altLang="zh-CN" sz="2400" dirty="0">
                <a:solidFill>
                  <a:srgbClr val="FF0000"/>
                </a:solidFill>
              </a:rPr>
              <a:t>3</a:t>
            </a:r>
            <a:r>
              <a:rPr kumimoji="1" lang="zh-CN" altLang="en-US" sz="2400" dirty="0"/>
              <a:t>  </a:t>
            </a:r>
            <a:r>
              <a:rPr kumimoji="1" lang="en-US" altLang="zh-CN" sz="2400" dirty="0"/>
              <a:t>4</a:t>
            </a:r>
            <a:endParaRPr kumimoji="1" lang="zh-CN" altLang="en-US" sz="2400" dirty="0"/>
          </a:p>
        </p:txBody>
      </p:sp>
    </p:spTree>
    <p:extLst>
      <p:ext uri="{BB962C8B-B14F-4D97-AF65-F5344CB8AC3E}">
        <p14:creationId xmlns:p14="http://schemas.microsoft.com/office/powerpoint/2010/main" val="1443849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3"/>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3" presetClass="entr" presetSubtype="10" fill="hold" grpId="0" nodeType="clickEffect">
                                  <p:stCondLst>
                                    <p:cond delay="0"/>
                                  </p:stCondLst>
                                  <p:childTnLst>
                                    <p:set>
                                      <p:cBhvr>
                                        <p:cTn id="52" dur="1" fill="hold">
                                          <p:stCondLst>
                                            <p:cond delay="0"/>
                                          </p:stCondLst>
                                        </p:cTn>
                                        <p:tgtEl>
                                          <p:spTgt spid="35"/>
                                        </p:tgtEl>
                                        <p:attrNameLst>
                                          <p:attrName>style.visibility</p:attrName>
                                        </p:attrNameLst>
                                      </p:cBhvr>
                                      <p:to>
                                        <p:strVal val="visible"/>
                                      </p:to>
                                    </p:set>
                                    <p:animEffect transition="in" filter="blinds(horizontal)">
                                      <p:cBhvr>
                                        <p:cTn id="53" dur="500"/>
                                        <p:tgtEl>
                                          <p:spTgt spid="35"/>
                                        </p:tgtEl>
                                      </p:cBhvr>
                                    </p:animEffect>
                                  </p:childTnLst>
                                </p:cTn>
                              </p:par>
                              <p:par>
                                <p:cTn id="54" presetID="3" presetClass="entr" presetSubtype="10" fill="hold" grpId="0" nodeType="withEffect">
                                  <p:stCondLst>
                                    <p:cond delay="0"/>
                                  </p:stCondLst>
                                  <p:childTnLst>
                                    <p:set>
                                      <p:cBhvr>
                                        <p:cTn id="55" dur="1" fill="hold">
                                          <p:stCondLst>
                                            <p:cond delay="0"/>
                                          </p:stCondLst>
                                        </p:cTn>
                                        <p:tgtEl>
                                          <p:spTgt spid="36"/>
                                        </p:tgtEl>
                                        <p:attrNameLst>
                                          <p:attrName>style.visibility</p:attrName>
                                        </p:attrNameLst>
                                      </p:cBhvr>
                                      <p:to>
                                        <p:strVal val="visible"/>
                                      </p:to>
                                    </p:set>
                                    <p:animEffect transition="in" filter="blinds(horizontal)">
                                      <p:cBhvr>
                                        <p:cTn id="56"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12" grpId="0" animBg="1"/>
      <p:bldP spid="16" grpId="0"/>
      <p:bldP spid="18" grpId="0"/>
      <p:bldP spid="22" grpId="0" animBg="1"/>
      <p:bldP spid="23" grpId="0"/>
      <p:bldP spid="25" grpId="0"/>
      <p:bldP spid="28" grpId="0" animBg="1"/>
      <p:bldP spid="29" grpId="0"/>
      <p:bldP spid="33" grpId="0"/>
      <p:bldP spid="35" grpId="0" animBg="1"/>
      <p:bldP spid="36"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D08729-7FE7-6C84-2747-BDC8B0D4F014}"/>
              </a:ext>
            </a:extLst>
          </p:cNvPr>
          <p:cNvSpPr>
            <a:spLocks noGrp="1"/>
          </p:cNvSpPr>
          <p:nvPr>
            <p:ph type="title"/>
          </p:nvPr>
        </p:nvSpPr>
        <p:spPr/>
        <p:txBody>
          <a:bodyPr/>
          <a:lstStyle/>
          <a:p>
            <a:r>
              <a:rPr lang="zh-CN" altLang="en-US" dirty="0"/>
              <a:t>简单选择排序的应用：煎饼排序（</a:t>
            </a:r>
            <a:r>
              <a:rPr lang="en-US" altLang="zh-CN" dirty="0" err="1"/>
              <a:t>LeetCode</a:t>
            </a:r>
            <a:r>
              <a:rPr lang="zh-CN" altLang="en-US" dirty="0"/>
              <a:t> </a:t>
            </a:r>
            <a:r>
              <a:rPr lang="en-US" altLang="zh-CN" dirty="0"/>
              <a:t>969)</a:t>
            </a:r>
            <a:endParaRPr lang="zh-CN" altLang="en-US" dirty="0"/>
          </a:p>
        </p:txBody>
      </p:sp>
      <p:sp>
        <p:nvSpPr>
          <p:cNvPr id="3" name="副标题 2">
            <a:extLst>
              <a:ext uri="{FF2B5EF4-FFF2-40B4-BE49-F238E27FC236}">
                <a16:creationId xmlns:a16="http://schemas.microsoft.com/office/drawing/2014/main" id="{714465A5-6ED6-6076-F559-5CA567FFB480}"/>
              </a:ext>
            </a:extLst>
          </p:cNvPr>
          <p:cNvSpPr>
            <a:spLocks noGrp="1"/>
          </p:cNvSpPr>
          <p:nvPr>
            <p:ph type="subTitle" idx="1"/>
          </p:nvPr>
        </p:nvSpPr>
        <p:spPr/>
        <p:txBody>
          <a:bodyPr/>
          <a:lstStyle/>
          <a:p>
            <a:r>
              <a:rPr lang="en-US" altLang="zh-CN" dirty="0"/>
              <a:t>10.3.1 </a:t>
            </a:r>
            <a:r>
              <a:rPr lang="zh-CN" altLang="en-US" dirty="0"/>
              <a:t>简单选择排序</a:t>
            </a:r>
          </a:p>
        </p:txBody>
      </p:sp>
      <p:sp>
        <p:nvSpPr>
          <p:cNvPr id="4" name="文本占位符 3">
            <a:extLst>
              <a:ext uri="{FF2B5EF4-FFF2-40B4-BE49-F238E27FC236}">
                <a16:creationId xmlns:a16="http://schemas.microsoft.com/office/drawing/2014/main" id="{6E1FC02A-5813-F087-3A57-ADC3FE3E2E01}"/>
              </a:ext>
            </a:extLst>
          </p:cNvPr>
          <p:cNvSpPr>
            <a:spLocks noGrp="1"/>
          </p:cNvSpPr>
          <p:nvPr>
            <p:ph type="body" idx="10"/>
          </p:nvPr>
        </p:nvSpPr>
        <p:spPr/>
        <p:txBody>
          <a:bodyPr/>
          <a:lstStyle/>
          <a:p>
            <a:endParaRPr lang="zh-CN" altLang="en-US"/>
          </a:p>
        </p:txBody>
      </p:sp>
      <mc:AlternateContent xmlns:mc="http://schemas.openxmlformats.org/markup-compatibility/2006" xmlns:a14="http://schemas.microsoft.com/office/drawing/2010/main">
        <mc:Choice Requires="a14">
          <p:sp>
            <p:nvSpPr>
              <p:cNvPr id="5" name="内容占位符 4">
                <a:extLst>
                  <a:ext uri="{FF2B5EF4-FFF2-40B4-BE49-F238E27FC236}">
                    <a16:creationId xmlns:a16="http://schemas.microsoft.com/office/drawing/2014/main" id="{90961ED6-686E-B748-C9C0-9B3B217999DC}"/>
                  </a:ext>
                </a:extLst>
              </p:cNvPr>
              <p:cNvSpPr>
                <a:spLocks noGrp="1"/>
              </p:cNvSpPr>
              <p:nvPr>
                <p:ph idx="11"/>
              </p:nvPr>
            </p:nvSpPr>
            <p:spPr>
              <a:xfrm>
                <a:off x="568335" y="1079876"/>
                <a:ext cx="11055325" cy="2152650"/>
              </a:xfrm>
            </p:spPr>
            <p:txBody>
              <a:bodyPr>
                <a:noAutofit/>
              </a:bodyPr>
              <a:lstStyle/>
              <a:p>
                <a:pPr>
                  <a:lnSpc>
                    <a:spcPct val="120000"/>
                  </a:lnSpc>
                </a:pPr>
                <a:r>
                  <a:rPr lang="zh-CN" altLang="en-US" sz="1600" b="1" dirty="0"/>
                  <a:t>问题描述：</a:t>
                </a:r>
                <a:endParaRPr lang="en-US" altLang="zh-CN" sz="1600" dirty="0"/>
              </a:p>
              <a:p>
                <a:pPr>
                  <a:lnSpc>
                    <a:spcPct val="120000"/>
                  </a:lnSpc>
                </a:pPr>
                <a:r>
                  <a:rPr lang="zh-CN" altLang="en-US" sz="1600" dirty="0"/>
                  <a:t>给定长度为</a:t>
                </a:r>
                <a:r>
                  <a:rPr lang="en-US" altLang="zh-CN" sz="1600" dirty="0"/>
                  <a:t>n</a:t>
                </a:r>
                <a:r>
                  <a:rPr lang="zh-CN" altLang="en-US" sz="1600" dirty="0"/>
                  <a:t>的正整数序列，且序列中所有元素互异。使用下面</a:t>
                </a:r>
                <a:r>
                  <a:rPr lang="zh-CN" altLang="en-US" sz="1600" dirty="0">
                    <a:solidFill>
                      <a:srgbClr val="00B0F0"/>
                    </a:solidFill>
                  </a:rPr>
                  <a:t>翻煎饼的手法</a:t>
                </a:r>
                <a:r>
                  <a:rPr lang="en-US" altLang="zh-CN" sz="1600" dirty="0">
                    <a:solidFill>
                      <a:srgbClr val="00B0F0"/>
                    </a:solidFill>
                  </a:rPr>
                  <a:t>(?)</a:t>
                </a:r>
                <a:r>
                  <a:rPr lang="zh-CN" altLang="en-US" sz="1600" dirty="0"/>
                  <a:t>对序列排序。设当前序列为</a:t>
                </a:r>
                <a14:m>
                  <m:oMath xmlns:m="http://schemas.openxmlformats.org/officeDocument/2006/math">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𝑎</m:t>
                        </m:r>
                      </m:e>
                      <m:sub>
                        <m:r>
                          <a:rPr lang="en-US" altLang="zh-CN" sz="1600" i="1">
                            <a:latin typeface="Cambria Math" panose="02040503050406030204" pitchFamily="18" charset="0"/>
                          </a:rPr>
                          <m:t>1</m:t>
                        </m:r>
                      </m:sub>
                    </m:sSub>
                    <m:r>
                      <a:rPr lang="en-US" altLang="zh-CN" sz="1600" i="1">
                        <a:latin typeface="Cambria Math" panose="02040503050406030204" pitchFamily="18" charset="0"/>
                      </a:rPr>
                      <m:t>,</m:t>
                    </m:r>
                    <m:r>
                      <a:rPr lang="zh-CN" altLang="en-US" sz="1600" i="1">
                        <a:latin typeface="Cambria Math" panose="02040503050406030204" pitchFamily="18" charset="0"/>
                      </a:rPr>
                      <m:t> </m:t>
                    </m:r>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𝑎</m:t>
                        </m:r>
                      </m:e>
                      <m:sub>
                        <m:r>
                          <a:rPr lang="en-US" altLang="zh-CN" sz="1600" i="1">
                            <a:latin typeface="Cambria Math" panose="02040503050406030204" pitchFamily="18" charset="0"/>
                          </a:rPr>
                          <m:t>2</m:t>
                        </m:r>
                      </m:sub>
                    </m:sSub>
                    <m:r>
                      <a:rPr lang="en-US" altLang="zh-CN" sz="1600" i="1">
                        <a:latin typeface="Cambria Math" panose="02040503050406030204" pitchFamily="18" charset="0"/>
                      </a:rPr>
                      <m:t>,…,</m:t>
                    </m:r>
                    <m:r>
                      <a:rPr lang="zh-CN" altLang="en-US" sz="1600" i="1">
                        <a:latin typeface="Cambria Math" panose="02040503050406030204" pitchFamily="18" charset="0"/>
                      </a:rPr>
                      <m:t> </m:t>
                    </m:r>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𝑎</m:t>
                        </m:r>
                      </m:e>
                      <m:sub>
                        <m:r>
                          <a:rPr lang="en-US" altLang="zh-CN" sz="1600" i="1">
                            <a:latin typeface="Cambria Math" panose="02040503050406030204" pitchFamily="18" charset="0"/>
                          </a:rPr>
                          <m:t>𝑛</m:t>
                        </m:r>
                      </m:sub>
                    </m:sSub>
                  </m:oMath>
                </a14:m>
                <a:r>
                  <a:rPr lang="zh-CN" altLang="en-US" sz="1600" dirty="0"/>
                  <a:t>：</a:t>
                </a:r>
                <a:endParaRPr lang="en-US" altLang="zh-CN" sz="1600" dirty="0"/>
              </a:p>
              <a:p>
                <a:pPr>
                  <a:lnSpc>
                    <a:spcPct val="120000"/>
                  </a:lnSpc>
                </a:pPr>
                <a:r>
                  <a:rPr lang="zh-CN" altLang="en-US" sz="1600" dirty="0"/>
                  <a:t>（</a:t>
                </a:r>
                <a:r>
                  <a:rPr lang="en-US" altLang="zh-CN" sz="1600" dirty="0"/>
                  <a:t>1</a:t>
                </a:r>
                <a:r>
                  <a:rPr lang="zh-CN" altLang="en-US" sz="1600" dirty="0"/>
                  <a:t>）选择一个整数</a:t>
                </a:r>
                <a:r>
                  <a:rPr lang="en-US" altLang="zh-CN" sz="1600" dirty="0"/>
                  <a:t>k,</a:t>
                </a:r>
                <a:r>
                  <a:rPr lang="zh-CN" altLang="en-US" sz="1600" dirty="0"/>
                  <a:t> 满足</a:t>
                </a:r>
                <a14:m>
                  <m:oMath xmlns:m="http://schemas.openxmlformats.org/officeDocument/2006/math">
                    <m:r>
                      <a:rPr lang="en-US" altLang="zh-CN" sz="1600" i="1">
                        <a:latin typeface="Cambria Math" panose="02040503050406030204" pitchFamily="18" charset="0"/>
                      </a:rPr>
                      <m:t>1≤</m:t>
                    </m:r>
                    <m:r>
                      <a:rPr lang="en-US" altLang="zh-CN" sz="1600" i="1">
                        <a:latin typeface="Cambria Math" panose="02040503050406030204" pitchFamily="18" charset="0"/>
                      </a:rPr>
                      <m:t>𝑘</m:t>
                    </m:r>
                    <m:r>
                      <a:rPr lang="en-US" altLang="zh-CN" sz="1600" i="1">
                        <a:latin typeface="Cambria Math" panose="02040503050406030204" pitchFamily="18" charset="0"/>
                      </a:rPr>
                      <m:t>≤</m:t>
                    </m:r>
                    <m:r>
                      <a:rPr lang="en-US" altLang="zh-CN" sz="1600" i="1">
                        <a:latin typeface="Cambria Math" panose="02040503050406030204" pitchFamily="18" charset="0"/>
                      </a:rPr>
                      <m:t>𝑛</m:t>
                    </m:r>
                  </m:oMath>
                </a14:m>
                <a:endParaRPr lang="en-US" altLang="zh-CN" sz="1600" dirty="0"/>
              </a:p>
              <a:p>
                <a:pPr>
                  <a:lnSpc>
                    <a:spcPct val="120000"/>
                  </a:lnSpc>
                </a:pPr>
                <a:r>
                  <a:rPr lang="zh-CN" altLang="en-US" sz="1600" dirty="0"/>
                  <a:t>（</a:t>
                </a:r>
                <a:r>
                  <a:rPr lang="en-US" altLang="zh-CN" sz="1600" dirty="0"/>
                  <a:t>2</a:t>
                </a:r>
                <a:r>
                  <a:rPr lang="zh-CN" altLang="en-US" sz="1600" dirty="0"/>
                  <a:t>）反转序列前</a:t>
                </a:r>
                <a:r>
                  <a:rPr lang="en-US" altLang="zh-CN" sz="1600" dirty="0"/>
                  <a:t>k</a:t>
                </a:r>
                <a:r>
                  <a:rPr lang="zh-CN" altLang="en-US" sz="1600" dirty="0"/>
                  <a:t>个元素的子串 </a:t>
                </a:r>
                <a14:m>
                  <m:oMath xmlns:m="http://schemas.openxmlformats.org/officeDocument/2006/math">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𝑎</m:t>
                        </m:r>
                      </m:e>
                      <m:sub>
                        <m:r>
                          <a:rPr lang="en-US" altLang="zh-CN" sz="1600" i="1">
                            <a:latin typeface="Cambria Math" panose="02040503050406030204" pitchFamily="18" charset="0"/>
                          </a:rPr>
                          <m:t>1</m:t>
                        </m:r>
                      </m:sub>
                    </m:sSub>
                    <m:r>
                      <a:rPr lang="en-US" altLang="zh-CN" sz="1600" i="1">
                        <a:latin typeface="Cambria Math" panose="02040503050406030204" pitchFamily="18" charset="0"/>
                      </a:rPr>
                      <m:t>,…,</m:t>
                    </m:r>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𝑎</m:t>
                        </m:r>
                      </m:e>
                      <m:sub>
                        <m:r>
                          <a:rPr lang="en-US" altLang="zh-CN" sz="1600" i="1">
                            <a:latin typeface="Cambria Math" panose="02040503050406030204" pitchFamily="18" charset="0"/>
                          </a:rPr>
                          <m:t>𝑘</m:t>
                        </m:r>
                      </m:sub>
                    </m:sSub>
                  </m:oMath>
                </a14:m>
                <a:endParaRPr lang="en-US" altLang="zh-CN" sz="1600" dirty="0"/>
              </a:p>
              <a:p>
                <a:pPr>
                  <a:lnSpc>
                    <a:spcPct val="120000"/>
                  </a:lnSpc>
                </a:pPr>
                <a:r>
                  <a:rPr lang="zh-CN" altLang="en-US" sz="1600" dirty="0"/>
                  <a:t>持续上述操作，直到序列从小到大排好序为止，输出每次反转</a:t>
                </a:r>
                <a:r>
                  <a:rPr lang="zh-CN" altLang="en-US" sz="1600" dirty="0">
                    <a:solidFill>
                      <a:srgbClr val="00B0F0"/>
                    </a:solidFill>
                  </a:rPr>
                  <a:t>选择</a:t>
                </a:r>
                <a:r>
                  <a:rPr lang="zh-CN" altLang="en-US" sz="1600" dirty="0"/>
                  <a:t>的</a:t>
                </a:r>
                <a:r>
                  <a:rPr lang="en-US" altLang="zh-CN" sz="1600" dirty="0"/>
                  <a:t>k</a:t>
                </a:r>
                <a:r>
                  <a:rPr lang="zh-CN" altLang="en-US" sz="1600" dirty="0"/>
                  <a:t>值。</a:t>
                </a:r>
                <a:endParaRPr lang="en-US" altLang="zh-CN" sz="1600" dirty="0"/>
              </a:p>
              <a:p>
                <a:pPr>
                  <a:lnSpc>
                    <a:spcPct val="120000"/>
                  </a:lnSpc>
                </a:pPr>
                <a:endParaRPr lang="en-US" altLang="zh-CN" sz="1600" b="1" dirty="0"/>
              </a:p>
            </p:txBody>
          </p:sp>
        </mc:Choice>
        <mc:Fallback xmlns="">
          <p:sp>
            <p:nvSpPr>
              <p:cNvPr id="5" name="内容占位符 4">
                <a:extLst>
                  <a:ext uri="{FF2B5EF4-FFF2-40B4-BE49-F238E27FC236}">
                    <a16:creationId xmlns:a16="http://schemas.microsoft.com/office/drawing/2014/main" id="{90961ED6-686E-B748-C9C0-9B3B217999DC}"/>
                  </a:ext>
                </a:extLst>
              </p:cNvPr>
              <p:cNvSpPr>
                <a:spLocks noGrp="1" noRot="1" noChangeAspect="1" noMove="1" noResize="1" noEditPoints="1" noAdjustHandles="1" noChangeArrowheads="1" noChangeShapeType="1" noTextEdit="1"/>
              </p:cNvSpPr>
              <p:nvPr>
                <p:ph idx="11"/>
              </p:nvPr>
            </p:nvSpPr>
            <p:spPr>
              <a:xfrm>
                <a:off x="568335" y="1079876"/>
                <a:ext cx="11055325" cy="2152650"/>
              </a:xfrm>
              <a:blipFill>
                <a:blip r:embed="rId2"/>
                <a:stretch>
                  <a:fillRect l="-276"/>
                </a:stretch>
              </a:blipFill>
            </p:spPr>
            <p:txBody>
              <a:bodyPr/>
              <a:lstStyle/>
              <a:p>
                <a:r>
                  <a:rPr lang="zh-CN" altLang="en-US">
                    <a:noFill/>
                  </a:rPr>
                  <a:t> </a:t>
                </a:r>
              </a:p>
            </p:txBody>
          </p:sp>
        </mc:Fallback>
      </mc:AlternateContent>
      <p:sp>
        <p:nvSpPr>
          <p:cNvPr id="8" name="圆角矩形 7">
            <a:extLst>
              <a:ext uri="{FF2B5EF4-FFF2-40B4-BE49-F238E27FC236}">
                <a16:creationId xmlns:a16="http://schemas.microsoft.com/office/drawing/2014/main" id="{89512014-E6B3-3F89-A5B6-B73409491735}"/>
              </a:ext>
            </a:extLst>
          </p:cNvPr>
          <p:cNvSpPr/>
          <p:nvPr/>
        </p:nvSpPr>
        <p:spPr>
          <a:xfrm>
            <a:off x="1402050" y="3171948"/>
            <a:ext cx="9687981" cy="787791"/>
          </a:xfrm>
          <a:prstGeom prst="roundRect">
            <a:avLst/>
          </a:prstGeom>
          <a:solidFill>
            <a:srgbClr val="51ADB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2000" dirty="0">
                <a:latin typeface="Microsoft YaHei" panose="020B0503020204020204" pitchFamily="34" charset="-122"/>
                <a:ea typeface="Microsoft YaHei" panose="020B0503020204020204" pitchFamily="34" charset="-122"/>
              </a:rPr>
              <a:t>基于选择排序的算法思路：从后往前排</a:t>
            </a:r>
            <a:r>
              <a:rPr kumimoji="1" lang="en-US" altLang="zh-CN" sz="2000" dirty="0">
                <a:latin typeface="Microsoft YaHei" panose="020B0503020204020204" pitchFamily="34" charset="-122"/>
                <a:ea typeface="Microsoft YaHei" panose="020B0503020204020204" pitchFamily="34" charset="-122"/>
              </a:rPr>
              <a:t>(why</a:t>
            </a:r>
            <a:r>
              <a:rPr kumimoji="1" lang="zh-CN" altLang="en-US" sz="2000" dirty="0">
                <a:latin typeface="Microsoft YaHei" panose="020B0503020204020204" pitchFamily="34" charset="-122"/>
                <a:ea typeface="Microsoft YaHei" panose="020B0503020204020204" pitchFamily="34" charset="-122"/>
              </a:rPr>
              <a:t>？</a:t>
            </a:r>
            <a:r>
              <a:rPr kumimoji="1" lang="en-US" altLang="zh-CN" sz="2000" dirty="0">
                <a:latin typeface="Microsoft YaHei" panose="020B0503020204020204" pitchFamily="34" charset="-122"/>
                <a:ea typeface="Microsoft YaHei" panose="020B0503020204020204" pitchFamily="34" charset="-122"/>
              </a:rPr>
              <a:t>)</a:t>
            </a:r>
            <a:r>
              <a:rPr kumimoji="1" lang="zh-CN" altLang="en-US" sz="2000" dirty="0">
                <a:latin typeface="Microsoft YaHei" panose="020B0503020204020204" pitchFamily="34" charset="-122"/>
                <a:ea typeface="Microsoft YaHei" panose="020B0503020204020204" pitchFamily="34" charset="-122"/>
              </a:rPr>
              <a:t>，依次将序列前段</a:t>
            </a:r>
            <a:r>
              <a:rPr kumimoji="1" lang="zh-CN" altLang="en-US" sz="2000" dirty="0">
                <a:solidFill>
                  <a:srgbClr val="FFFF00"/>
                </a:solidFill>
                <a:latin typeface="Microsoft YaHei" panose="020B0503020204020204" pitchFamily="34" charset="-122"/>
                <a:ea typeface="Microsoft YaHei" panose="020B0503020204020204" pitchFamily="34" charset="-122"/>
              </a:rPr>
              <a:t>未排好序</a:t>
            </a:r>
            <a:r>
              <a:rPr kumimoji="1" lang="zh-CN" altLang="en-US" sz="2000" dirty="0">
                <a:solidFill>
                  <a:schemeClr val="bg1"/>
                </a:solidFill>
                <a:latin typeface="Microsoft YaHei" panose="020B0503020204020204" pitchFamily="34" charset="-122"/>
                <a:ea typeface="Microsoft YaHei" panose="020B0503020204020204" pitchFamily="34" charset="-122"/>
              </a:rPr>
              <a:t>序列</a:t>
            </a:r>
            <a:r>
              <a:rPr kumimoji="1" lang="zh-CN" altLang="en-US" sz="2000" dirty="0">
                <a:latin typeface="Microsoft YaHei" panose="020B0503020204020204" pitchFamily="34" charset="-122"/>
                <a:ea typeface="Microsoft YaHei" panose="020B0503020204020204" pitchFamily="34" charset="-122"/>
              </a:rPr>
              <a:t>中的</a:t>
            </a:r>
            <a:r>
              <a:rPr kumimoji="1" lang="zh-CN" altLang="en-US" sz="2000" dirty="0">
                <a:solidFill>
                  <a:srgbClr val="FFFF00"/>
                </a:solidFill>
                <a:latin typeface="Microsoft YaHei" panose="020B0503020204020204" pitchFamily="34" charset="-122"/>
                <a:ea typeface="Microsoft YaHei" panose="020B0503020204020204" pitchFamily="34" charset="-122"/>
              </a:rPr>
              <a:t>最大值</a:t>
            </a:r>
            <a:r>
              <a:rPr kumimoji="1" lang="zh-CN" altLang="en-US" sz="2000" dirty="0">
                <a:solidFill>
                  <a:schemeClr val="bg1"/>
                </a:solidFill>
                <a:latin typeface="Microsoft YaHei" panose="020B0503020204020204" pitchFamily="34" charset="-122"/>
                <a:ea typeface="Microsoft YaHei" panose="020B0503020204020204" pitchFamily="34" charset="-122"/>
              </a:rPr>
              <a:t>通过反转移</a:t>
            </a:r>
            <a:r>
              <a:rPr kumimoji="1" lang="zh-CN" altLang="en-US" sz="2000" dirty="0">
                <a:latin typeface="Microsoft YaHei" panose="020B0503020204020204" pitchFamily="34" charset="-122"/>
                <a:ea typeface="Microsoft YaHei" panose="020B0503020204020204" pitchFamily="34" charset="-122"/>
              </a:rPr>
              <a:t>到</a:t>
            </a:r>
            <a:r>
              <a:rPr kumimoji="1" lang="zh-CN" altLang="en-US" sz="2000" dirty="0">
                <a:solidFill>
                  <a:schemeClr val="bg1"/>
                </a:solidFill>
                <a:latin typeface="Microsoft YaHei" panose="020B0503020204020204" pitchFamily="34" charset="-122"/>
                <a:ea typeface="Microsoft YaHei" panose="020B0503020204020204" pitchFamily="34" charset="-122"/>
              </a:rPr>
              <a:t>未排好序序列的</a:t>
            </a:r>
            <a:r>
              <a:rPr kumimoji="1" lang="zh-CN" altLang="en-US" sz="2000" dirty="0">
                <a:solidFill>
                  <a:srgbClr val="FFFF00"/>
                </a:solidFill>
                <a:latin typeface="Microsoft YaHei" panose="020B0503020204020204" pitchFamily="34" charset="-122"/>
                <a:ea typeface="Microsoft YaHei" panose="020B0503020204020204" pitchFamily="34" charset="-122"/>
              </a:rPr>
              <a:t>末尾</a:t>
            </a:r>
            <a:r>
              <a:rPr kumimoji="1" lang="zh-CN" altLang="en-US" sz="2000" dirty="0">
                <a:latin typeface="Microsoft YaHei" panose="020B0503020204020204" pitchFamily="34" charset="-122"/>
                <a:ea typeface="Microsoft YaHei" panose="020B0503020204020204" pitchFamily="34" charset="-122"/>
              </a:rPr>
              <a:t>位置！</a:t>
            </a:r>
          </a:p>
        </p:txBody>
      </p:sp>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5A98BB8A-1EFF-5294-A8D8-F7645A9D2CF6}"/>
                  </a:ext>
                </a:extLst>
              </p:cNvPr>
              <p:cNvSpPr txBox="1"/>
              <p:nvPr/>
            </p:nvSpPr>
            <p:spPr>
              <a:xfrm>
                <a:off x="1402051" y="4079700"/>
                <a:ext cx="10064358" cy="503728"/>
              </a:xfrm>
              <a:prstGeom prst="rect">
                <a:avLst/>
              </a:prstGeom>
              <a:noFill/>
            </p:spPr>
            <p:txBody>
              <a:bodyPr wrap="none" rtlCol="0">
                <a:spAutoFit/>
              </a:bodyPr>
              <a:lstStyle/>
              <a:p>
                <a:pPr marL="342900" indent="-342900">
                  <a:buFont typeface="Arial" panose="020B0604020202020204" pitchFamily="34" charset="0"/>
                  <a:buChar char="•"/>
                </a:pPr>
                <a:r>
                  <a:rPr kumimoji="1" lang="zh-CN" altLang="en-US" sz="2400" dirty="0">
                    <a:latin typeface="Microsoft YaHei" panose="020B0503020204020204" pitchFamily="34" charset="-122"/>
                    <a:ea typeface="Microsoft YaHei" panose="020B0503020204020204" pitchFamily="34" charset="-122"/>
                  </a:rPr>
                  <a:t>假设当前序列为：</a:t>
                </a:r>
                <a14:m>
                  <m:oMath xmlns:m="http://schemas.openxmlformats.org/officeDocument/2006/math">
                    <m:sSub>
                      <m:sSubPr>
                        <m:ctrlPr>
                          <a:rPr kumimoji="1" lang="en-US" altLang="zh-CN" sz="2400" b="0" i="1" smtClean="0">
                            <a:latin typeface="Cambria Math" panose="02040503050406030204" pitchFamily="18" charset="0"/>
                          </a:rPr>
                        </m:ctrlPr>
                      </m:sSubPr>
                      <m:e>
                        <m:r>
                          <a:rPr kumimoji="1" lang="en-US" altLang="zh-CN" sz="2400" b="0" i="1" smtClean="0">
                            <a:latin typeface="Cambria Math" panose="02040503050406030204" pitchFamily="18" charset="0"/>
                          </a:rPr>
                          <m:t>𝑎</m:t>
                        </m:r>
                      </m:e>
                      <m:sub>
                        <m:r>
                          <a:rPr kumimoji="1" lang="en-US" altLang="zh-CN" sz="2400" b="0" i="1" smtClean="0">
                            <a:latin typeface="Cambria Math" panose="02040503050406030204" pitchFamily="18" charset="0"/>
                          </a:rPr>
                          <m:t>1</m:t>
                        </m:r>
                      </m:sub>
                    </m:sSub>
                    <m:r>
                      <a:rPr kumimoji="1" lang="en-US" altLang="zh-CN" sz="2400" b="0" i="1" smtClean="0">
                        <a:latin typeface="Cambria Math" panose="02040503050406030204" pitchFamily="18" charset="0"/>
                      </a:rPr>
                      <m:t>,</m:t>
                    </m:r>
                    <m:sSub>
                      <m:sSubPr>
                        <m:ctrlPr>
                          <a:rPr kumimoji="1" lang="en-US" altLang="zh-CN" sz="2400" b="0" i="1" smtClean="0">
                            <a:latin typeface="Cambria Math" panose="02040503050406030204" pitchFamily="18" charset="0"/>
                          </a:rPr>
                        </m:ctrlPr>
                      </m:sSubPr>
                      <m:e>
                        <m:r>
                          <a:rPr kumimoji="1" lang="en-US" altLang="zh-CN" sz="2400" b="0" i="1" smtClean="0">
                            <a:latin typeface="Cambria Math" panose="02040503050406030204" pitchFamily="18" charset="0"/>
                          </a:rPr>
                          <m:t>𝑎</m:t>
                        </m:r>
                      </m:e>
                      <m:sub>
                        <m:r>
                          <a:rPr kumimoji="1" lang="en-US" altLang="zh-CN" sz="2400" b="0" i="1" smtClean="0">
                            <a:latin typeface="Cambria Math" panose="02040503050406030204" pitchFamily="18" charset="0"/>
                          </a:rPr>
                          <m:t>2</m:t>
                        </m:r>
                      </m:sub>
                    </m:sSub>
                    <m:r>
                      <a:rPr kumimoji="1" lang="en-US" altLang="zh-CN" sz="2400" b="0" i="1" smtClean="0">
                        <a:latin typeface="Cambria Math" panose="02040503050406030204" pitchFamily="18" charset="0"/>
                      </a:rPr>
                      <m:t>,…,</m:t>
                    </m:r>
                    <m:sSub>
                      <m:sSubPr>
                        <m:ctrlPr>
                          <a:rPr kumimoji="1" lang="en-US" altLang="zh-CN" sz="2400" b="0" i="1" smtClean="0">
                            <a:latin typeface="Cambria Math" panose="02040503050406030204" pitchFamily="18" charset="0"/>
                          </a:rPr>
                        </m:ctrlPr>
                      </m:sSubPr>
                      <m:e>
                        <m:r>
                          <a:rPr kumimoji="1" lang="en-US" altLang="zh-CN" sz="2400" b="0" i="1" smtClean="0">
                            <a:latin typeface="Cambria Math" panose="02040503050406030204" pitchFamily="18" charset="0"/>
                          </a:rPr>
                          <m:t>𝑎</m:t>
                        </m:r>
                      </m:e>
                      <m:sub>
                        <m:r>
                          <a:rPr kumimoji="1" lang="en-US" altLang="zh-CN" sz="2400" b="0" i="1" smtClean="0">
                            <a:latin typeface="Cambria Math" panose="02040503050406030204" pitchFamily="18" charset="0"/>
                          </a:rPr>
                          <m:t>𝑗</m:t>
                        </m:r>
                      </m:sub>
                    </m:sSub>
                    <m:r>
                      <a:rPr kumimoji="1" lang="en-US" altLang="zh-CN" sz="2400" b="0" i="1" smtClean="0">
                        <a:latin typeface="Cambria Math" panose="02040503050406030204" pitchFamily="18" charset="0"/>
                      </a:rPr>
                      <m:t>,</m:t>
                    </m:r>
                    <m:sSubSup>
                      <m:sSubSupPr>
                        <m:ctrlPr>
                          <a:rPr kumimoji="1" lang="en-US" altLang="zh-CN" sz="2400" b="0" i="1" smtClean="0">
                            <a:solidFill>
                              <a:srgbClr val="00B050"/>
                            </a:solidFill>
                            <a:latin typeface="Cambria Math" panose="02040503050406030204" pitchFamily="18" charset="0"/>
                          </a:rPr>
                        </m:ctrlPr>
                      </m:sSubSupPr>
                      <m:e>
                        <m:r>
                          <a:rPr kumimoji="1" lang="en-US" altLang="zh-CN" sz="2400" b="0" i="1" smtClean="0">
                            <a:solidFill>
                              <a:srgbClr val="00B050"/>
                            </a:solidFill>
                            <a:latin typeface="Cambria Math" panose="02040503050406030204" pitchFamily="18" charset="0"/>
                          </a:rPr>
                          <m:t>𝑎</m:t>
                        </m:r>
                      </m:e>
                      <m:sub>
                        <m:r>
                          <a:rPr kumimoji="1" lang="en-US" altLang="zh-CN" sz="2400" b="0" i="1" smtClean="0">
                            <a:solidFill>
                              <a:srgbClr val="00B050"/>
                            </a:solidFill>
                            <a:latin typeface="Cambria Math" panose="02040503050406030204" pitchFamily="18" charset="0"/>
                          </a:rPr>
                          <m:t>𝑗</m:t>
                        </m:r>
                        <m:r>
                          <a:rPr kumimoji="1" lang="en-US" altLang="zh-CN" sz="2400" b="0" i="1" smtClean="0">
                            <a:solidFill>
                              <a:srgbClr val="00B050"/>
                            </a:solidFill>
                            <a:latin typeface="Cambria Math" panose="02040503050406030204" pitchFamily="18" charset="0"/>
                          </a:rPr>
                          <m:t>+1</m:t>
                        </m:r>
                      </m:sub>
                      <m:sup>
                        <m:r>
                          <a:rPr kumimoji="1" lang="en-US" altLang="zh-CN" sz="2400" b="0" i="1" smtClean="0">
                            <a:solidFill>
                              <a:srgbClr val="00B050"/>
                            </a:solidFill>
                            <a:latin typeface="Cambria Math" panose="02040503050406030204" pitchFamily="18" charset="0"/>
                          </a:rPr>
                          <m:t>′</m:t>
                        </m:r>
                      </m:sup>
                    </m:sSubSup>
                    <m:r>
                      <a:rPr kumimoji="1" lang="en-US" altLang="zh-CN" sz="2400" b="0" i="1" smtClean="0">
                        <a:solidFill>
                          <a:srgbClr val="00B050"/>
                        </a:solidFill>
                        <a:latin typeface="Cambria Math" panose="02040503050406030204" pitchFamily="18" charset="0"/>
                      </a:rPr>
                      <m:t>,…,</m:t>
                    </m:r>
                    <m:sSubSup>
                      <m:sSubSupPr>
                        <m:ctrlPr>
                          <a:rPr kumimoji="1" lang="en-US" altLang="zh-CN" sz="2400" b="0" i="1" smtClean="0">
                            <a:solidFill>
                              <a:srgbClr val="00B050"/>
                            </a:solidFill>
                            <a:latin typeface="Cambria Math" panose="02040503050406030204" pitchFamily="18" charset="0"/>
                          </a:rPr>
                        </m:ctrlPr>
                      </m:sSubSupPr>
                      <m:e>
                        <m:r>
                          <a:rPr kumimoji="1" lang="en-US" altLang="zh-CN" sz="2400" b="0" i="1" smtClean="0">
                            <a:solidFill>
                              <a:srgbClr val="00B050"/>
                            </a:solidFill>
                            <a:latin typeface="Cambria Math" panose="02040503050406030204" pitchFamily="18" charset="0"/>
                          </a:rPr>
                          <m:t>𝑎</m:t>
                        </m:r>
                      </m:e>
                      <m:sub>
                        <m:r>
                          <a:rPr kumimoji="1" lang="en-US" altLang="zh-CN" sz="2400" b="0" i="1" smtClean="0">
                            <a:solidFill>
                              <a:srgbClr val="00B050"/>
                            </a:solidFill>
                            <a:latin typeface="Cambria Math" panose="02040503050406030204" pitchFamily="18" charset="0"/>
                          </a:rPr>
                          <m:t>𝑛</m:t>
                        </m:r>
                      </m:sub>
                      <m:sup>
                        <m:r>
                          <a:rPr kumimoji="1" lang="en-US" altLang="zh-CN" sz="2400" b="0" i="1" smtClean="0">
                            <a:solidFill>
                              <a:srgbClr val="00B050"/>
                            </a:solidFill>
                            <a:latin typeface="Cambria Math" panose="02040503050406030204" pitchFamily="18" charset="0"/>
                          </a:rPr>
                          <m:t>′</m:t>
                        </m:r>
                      </m:sup>
                    </m:sSubSup>
                  </m:oMath>
                </a14:m>
                <a:r>
                  <a:rPr kumimoji="1" lang="en-US" altLang="zh-CN" sz="2400" dirty="0">
                    <a:latin typeface="Microsoft YaHei" panose="020B0503020204020204" pitchFamily="34" charset="-122"/>
                    <a:ea typeface="Microsoft YaHei" panose="020B0503020204020204" pitchFamily="34" charset="-122"/>
                  </a:rPr>
                  <a:t>,</a:t>
                </a:r>
                <a:r>
                  <a:rPr kumimoji="1" lang="zh-CN" altLang="en-US" sz="2400" dirty="0">
                    <a:latin typeface="Microsoft YaHei" panose="020B0503020204020204" pitchFamily="34" charset="-122"/>
                    <a:ea typeface="Microsoft YaHei" panose="020B0503020204020204" pitchFamily="34" charset="-122"/>
                  </a:rPr>
                  <a:t> 其中</a:t>
                </a:r>
                <a14:m>
                  <m:oMath xmlns:m="http://schemas.openxmlformats.org/officeDocument/2006/math">
                    <m:sSubSup>
                      <m:sSubSupPr>
                        <m:ctrlPr>
                          <a:rPr kumimoji="1" lang="en-US" altLang="zh-CN" sz="2400" i="1" smtClean="0">
                            <a:solidFill>
                              <a:srgbClr val="00B050"/>
                            </a:solidFill>
                            <a:latin typeface="Cambria Math" panose="02040503050406030204" pitchFamily="18" charset="0"/>
                          </a:rPr>
                        </m:ctrlPr>
                      </m:sSubSupPr>
                      <m:e>
                        <m:r>
                          <a:rPr kumimoji="1" lang="en-US" altLang="zh-CN" sz="2400" i="1">
                            <a:solidFill>
                              <a:srgbClr val="00B050"/>
                            </a:solidFill>
                            <a:latin typeface="Cambria Math" panose="02040503050406030204" pitchFamily="18" charset="0"/>
                          </a:rPr>
                          <m:t>𝑎</m:t>
                        </m:r>
                      </m:e>
                      <m:sub>
                        <m:r>
                          <a:rPr kumimoji="1" lang="en-US" altLang="zh-CN" sz="2400" i="1">
                            <a:solidFill>
                              <a:srgbClr val="00B050"/>
                            </a:solidFill>
                            <a:latin typeface="Cambria Math" panose="02040503050406030204" pitchFamily="18" charset="0"/>
                          </a:rPr>
                          <m:t>𝑗</m:t>
                        </m:r>
                        <m:r>
                          <a:rPr kumimoji="1" lang="en-US" altLang="zh-CN" sz="2400" i="1">
                            <a:solidFill>
                              <a:srgbClr val="00B050"/>
                            </a:solidFill>
                            <a:latin typeface="Cambria Math" panose="02040503050406030204" pitchFamily="18" charset="0"/>
                          </a:rPr>
                          <m:t>+1</m:t>
                        </m:r>
                      </m:sub>
                      <m:sup>
                        <m:r>
                          <a:rPr kumimoji="1" lang="en-US" altLang="zh-CN" sz="2400" i="1">
                            <a:solidFill>
                              <a:srgbClr val="00B050"/>
                            </a:solidFill>
                            <a:latin typeface="Cambria Math" panose="02040503050406030204" pitchFamily="18" charset="0"/>
                          </a:rPr>
                          <m:t>′</m:t>
                        </m:r>
                      </m:sup>
                    </m:sSubSup>
                    <m:r>
                      <a:rPr kumimoji="1" lang="en-US" altLang="zh-CN" sz="2400" i="1">
                        <a:solidFill>
                          <a:srgbClr val="00B050"/>
                        </a:solidFill>
                        <a:latin typeface="Cambria Math" panose="02040503050406030204" pitchFamily="18" charset="0"/>
                      </a:rPr>
                      <m:t>,…,</m:t>
                    </m:r>
                    <m:sSubSup>
                      <m:sSubSupPr>
                        <m:ctrlPr>
                          <a:rPr kumimoji="1" lang="en-US" altLang="zh-CN" sz="2400" i="1">
                            <a:solidFill>
                              <a:srgbClr val="00B050"/>
                            </a:solidFill>
                            <a:latin typeface="Cambria Math" panose="02040503050406030204" pitchFamily="18" charset="0"/>
                          </a:rPr>
                        </m:ctrlPr>
                      </m:sSubSupPr>
                      <m:e>
                        <m:r>
                          <a:rPr kumimoji="1" lang="en-US" altLang="zh-CN" sz="2400" i="1">
                            <a:solidFill>
                              <a:srgbClr val="00B050"/>
                            </a:solidFill>
                            <a:latin typeface="Cambria Math" panose="02040503050406030204" pitchFamily="18" charset="0"/>
                          </a:rPr>
                          <m:t>𝑎</m:t>
                        </m:r>
                      </m:e>
                      <m:sub>
                        <m:r>
                          <a:rPr kumimoji="1" lang="en-US" altLang="zh-CN" sz="2400" i="1">
                            <a:solidFill>
                              <a:srgbClr val="00B050"/>
                            </a:solidFill>
                            <a:latin typeface="Cambria Math" panose="02040503050406030204" pitchFamily="18" charset="0"/>
                          </a:rPr>
                          <m:t>𝑛</m:t>
                        </m:r>
                      </m:sub>
                      <m:sup>
                        <m:r>
                          <a:rPr kumimoji="1" lang="en-US" altLang="zh-CN" sz="2400" i="1">
                            <a:solidFill>
                              <a:srgbClr val="00B050"/>
                            </a:solidFill>
                            <a:latin typeface="Cambria Math" panose="02040503050406030204" pitchFamily="18" charset="0"/>
                          </a:rPr>
                          <m:t>′</m:t>
                        </m:r>
                      </m:sup>
                    </m:sSubSup>
                  </m:oMath>
                </a14:m>
                <a:r>
                  <a:rPr kumimoji="1" lang="zh-CN" altLang="en-US" sz="2400" dirty="0">
                    <a:latin typeface="Microsoft YaHei" panose="020B0503020204020204" pitchFamily="34" charset="-122"/>
                    <a:ea typeface="Microsoft YaHei" panose="020B0503020204020204" pitchFamily="34" charset="-122"/>
                  </a:rPr>
                  <a:t>已排好序！</a:t>
                </a:r>
              </a:p>
            </p:txBody>
          </p:sp>
        </mc:Choice>
        <mc:Fallback xmlns="">
          <p:sp>
            <p:nvSpPr>
              <p:cNvPr id="11" name="文本框 10">
                <a:extLst>
                  <a:ext uri="{FF2B5EF4-FFF2-40B4-BE49-F238E27FC236}">
                    <a16:creationId xmlns:a16="http://schemas.microsoft.com/office/drawing/2014/main" id="{5A98BB8A-1EFF-5294-A8D8-F7645A9D2CF6}"/>
                  </a:ext>
                </a:extLst>
              </p:cNvPr>
              <p:cNvSpPr txBox="1">
                <a:spLocks noRot="1" noChangeAspect="1" noMove="1" noResize="1" noEditPoints="1" noAdjustHandles="1" noChangeArrowheads="1" noChangeShapeType="1" noTextEdit="1"/>
              </p:cNvSpPr>
              <p:nvPr/>
            </p:nvSpPr>
            <p:spPr>
              <a:xfrm>
                <a:off x="1402051" y="4079700"/>
                <a:ext cx="10064358" cy="503728"/>
              </a:xfrm>
              <a:prstGeom prst="rect">
                <a:avLst/>
              </a:prstGeom>
              <a:blipFill>
                <a:blip r:embed="rId3"/>
                <a:stretch>
                  <a:fillRect l="-848" t="-9639" b="-1807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43AC2AFA-5E60-FBDA-8AE6-809CC4534571}"/>
                  </a:ext>
                </a:extLst>
              </p:cNvPr>
              <p:cNvSpPr txBox="1"/>
              <p:nvPr/>
            </p:nvSpPr>
            <p:spPr>
              <a:xfrm>
                <a:off x="822526" y="5588814"/>
                <a:ext cx="3135987" cy="435119"/>
              </a:xfrm>
              <a:prstGeom prst="rect">
                <a:avLst/>
              </a:prstGeom>
              <a:noFill/>
            </p:spPr>
            <p:txBody>
              <a:bodyPr wrap="none" rtlCol="0">
                <a:spAutoFit/>
              </a:bodyPr>
              <a:lstStyle/>
              <a:p>
                <a14:m>
                  <m:oMath xmlns:m="http://schemas.openxmlformats.org/officeDocument/2006/math">
                    <m:sSub>
                      <m:sSubPr>
                        <m:ctrlPr>
                          <a:rPr kumimoji="1" lang="en-US" altLang="zh-CN" sz="2000" b="0" i="1" smtClean="0">
                            <a:latin typeface="Cambria Math" panose="02040503050406030204" pitchFamily="18" charset="0"/>
                          </a:rPr>
                        </m:ctrlPr>
                      </m:sSubPr>
                      <m:e>
                        <m:r>
                          <a:rPr kumimoji="1" lang="en-US" altLang="zh-CN" sz="2000" b="0" i="1" smtClean="0">
                            <a:latin typeface="Cambria Math" panose="02040503050406030204" pitchFamily="18" charset="0"/>
                          </a:rPr>
                          <m:t>𝑎</m:t>
                        </m:r>
                      </m:e>
                      <m:sub>
                        <m:r>
                          <a:rPr kumimoji="1" lang="en-US" altLang="zh-CN" sz="2000" b="0" i="1" smtClean="0">
                            <a:latin typeface="Cambria Math" panose="02040503050406030204" pitchFamily="18" charset="0"/>
                          </a:rPr>
                          <m:t>1</m:t>
                        </m:r>
                      </m:sub>
                    </m:sSub>
                    <m:r>
                      <a:rPr kumimoji="1" lang="en-US" altLang="zh-CN" sz="2000" b="0" i="1" smtClean="0">
                        <a:latin typeface="Cambria Math" panose="02040503050406030204" pitchFamily="18" charset="0"/>
                      </a:rPr>
                      <m:t>,…,</m:t>
                    </m:r>
                    <m:sSub>
                      <m:sSubPr>
                        <m:ctrlPr>
                          <a:rPr kumimoji="1" lang="en-US" altLang="zh-CN" sz="2000" b="0" i="1" smtClean="0">
                            <a:latin typeface="Cambria Math" panose="02040503050406030204" pitchFamily="18" charset="0"/>
                          </a:rPr>
                        </m:ctrlPr>
                      </m:sSubPr>
                      <m:e>
                        <m:r>
                          <a:rPr kumimoji="1" lang="en-US" altLang="zh-CN" sz="2000" b="0" i="1" smtClean="0">
                            <a:latin typeface="Cambria Math" panose="02040503050406030204" pitchFamily="18" charset="0"/>
                          </a:rPr>
                          <m:t>𝑎</m:t>
                        </m:r>
                      </m:e>
                      <m:sub>
                        <m:r>
                          <a:rPr kumimoji="1" lang="en-US" altLang="zh-CN" sz="2000" b="0" i="1" smtClean="0">
                            <a:latin typeface="Cambria Math" panose="02040503050406030204" pitchFamily="18" charset="0"/>
                          </a:rPr>
                          <m:t>𝑚</m:t>
                        </m:r>
                      </m:sub>
                    </m:sSub>
                    <m:r>
                      <a:rPr kumimoji="1" lang="en-US" altLang="zh-CN" sz="2000" b="0" i="1" smtClean="0">
                        <a:latin typeface="Cambria Math" panose="02040503050406030204" pitchFamily="18" charset="0"/>
                      </a:rPr>
                      <m:t>,…,</m:t>
                    </m:r>
                    <m:sSub>
                      <m:sSubPr>
                        <m:ctrlPr>
                          <a:rPr kumimoji="1" lang="en-US" altLang="zh-CN" sz="2000" b="0" i="1" smtClean="0">
                            <a:latin typeface="Cambria Math" panose="02040503050406030204" pitchFamily="18" charset="0"/>
                          </a:rPr>
                        </m:ctrlPr>
                      </m:sSubPr>
                      <m:e>
                        <m:r>
                          <a:rPr kumimoji="1" lang="en-US" altLang="zh-CN" sz="2000" b="0" i="1" smtClean="0">
                            <a:latin typeface="Cambria Math" panose="02040503050406030204" pitchFamily="18" charset="0"/>
                          </a:rPr>
                          <m:t>𝑎</m:t>
                        </m:r>
                      </m:e>
                      <m:sub>
                        <m:r>
                          <a:rPr kumimoji="1" lang="en-US" altLang="zh-CN" sz="2000" b="0" i="1" smtClean="0">
                            <a:latin typeface="Cambria Math" panose="02040503050406030204" pitchFamily="18" charset="0"/>
                          </a:rPr>
                          <m:t>𝑗</m:t>
                        </m:r>
                      </m:sub>
                    </m:sSub>
                    <m:r>
                      <a:rPr kumimoji="1" lang="en-US" altLang="zh-CN" sz="2000" b="0" i="1" smtClean="0">
                        <a:latin typeface="Cambria Math" panose="02040503050406030204" pitchFamily="18" charset="0"/>
                      </a:rPr>
                      <m:t>,</m:t>
                    </m:r>
                  </m:oMath>
                </a14:m>
                <a:r>
                  <a:rPr kumimoji="1" lang="en-US" altLang="zh-CN" sz="2000" dirty="0">
                    <a:solidFill>
                      <a:srgbClr val="0070C0"/>
                    </a:solidFill>
                  </a:rPr>
                  <a:t> </a:t>
                </a:r>
                <a14:m>
                  <m:oMath xmlns:m="http://schemas.openxmlformats.org/officeDocument/2006/math">
                    <m:sSubSup>
                      <m:sSubSupPr>
                        <m:ctrlPr>
                          <a:rPr kumimoji="1" lang="en-US" altLang="zh-CN" sz="2000" i="1" smtClean="0">
                            <a:solidFill>
                              <a:srgbClr val="00B050"/>
                            </a:solidFill>
                            <a:latin typeface="Cambria Math" panose="02040503050406030204" pitchFamily="18" charset="0"/>
                          </a:rPr>
                        </m:ctrlPr>
                      </m:sSubSupPr>
                      <m:e>
                        <m:r>
                          <a:rPr kumimoji="1" lang="en-US" altLang="zh-CN" sz="2000" i="1">
                            <a:solidFill>
                              <a:srgbClr val="00B050"/>
                            </a:solidFill>
                            <a:latin typeface="Cambria Math" panose="02040503050406030204" pitchFamily="18" charset="0"/>
                          </a:rPr>
                          <m:t>𝑎</m:t>
                        </m:r>
                      </m:e>
                      <m:sub>
                        <m:r>
                          <a:rPr kumimoji="1" lang="en-US" altLang="zh-CN" sz="2000" i="1">
                            <a:solidFill>
                              <a:srgbClr val="00B050"/>
                            </a:solidFill>
                            <a:latin typeface="Cambria Math" panose="02040503050406030204" pitchFamily="18" charset="0"/>
                          </a:rPr>
                          <m:t>𝑗</m:t>
                        </m:r>
                        <m:r>
                          <a:rPr kumimoji="1" lang="en-US" altLang="zh-CN" sz="2000" i="1">
                            <a:solidFill>
                              <a:srgbClr val="00B050"/>
                            </a:solidFill>
                            <a:latin typeface="Cambria Math" panose="02040503050406030204" pitchFamily="18" charset="0"/>
                          </a:rPr>
                          <m:t>+1</m:t>
                        </m:r>
                      </m:sub>
                      <m:sup>
                        <m:r>
                          <a:rPr kumimoji="1" lang="en-US" altLang="zh-CN" sz="2000" i="1">
                            <a:solidFill>
                              <a:srgbClr val="00B050"/>
                            </a:solidFill>
                            <a:latin typeface="Cambria Math" panose="02040503050406030204" pitchFamily="18" charset="0"/>
                          </a:rPr>
                          <m:t>′</m:t>
                        </m:r>
                      </m:sup>
                    </m:sSubSup>
                    <m:r>
                      <a:rPr kumimoji="1" lang="en-US" altLang="zh-CN" sz="2000" i="1">
                        <a:solidFill>
                          <a:srgbClr val="00B050"/>
                        </a:solidFill>
                        <a:latin typeface="Cambria Math" panose="02040503050406030204" pitchFamily="18" charset="0"/>
                      </a:rPr>
                      <m:t>,…,</m:t>
                    </m:r>
                    <m:sSubSup>
                      <m:sSubSupPr>
                        <m:ctrlPr>
                          <a:rPr kumimoji="1" lang="en-US" altLang="zh-CN" sz="2000" i="1">
                            <a:solidFill>
                              <a:srgbClr val="00B050"/>
                            </a:solidFill>
                            <a:latin typeface="Cambria Math" panose="02040503050406030204" pitchFamily="18" charset="0"/>
                          </a:rPr>
                        </m:ctrlPr>
                      </m:sSubSupPr>
                      <m:e>
                        <m:r>
                          <a:rPr kumimoji="1" lang="en-US" altLang="zh-CN" sz="2000" i="1">
                            <a:solidFill>
                              <a:srgbClr val="00B050"/>
                            </a:solidFill>
                            <a:latin typeface="Cambria Math" panose="02040503050406030204" pitchFamily="18" charset="0"/>
                          </a:rPr>
                          <m:t>𝑎</m:t>
                        </m:r>
                      </m:e>
                      <m:sub>
                        <m:r>
                          <a:rPr kumimoji="1" lang="en-US" altLang="zh-CN" sz="2000" i="1">
                            <a:solidFill>
                              <a:srgbClr val="00B050"/>
                            </a:solidFill>
                            <a:latin typeface="Cambria Math" panose="02040503050406030204" pitchFamily="18" charset="0"/>
                          </a:rPr>
                          <m:t>𝑛</m:t>
                        </m:r>
                      </m:sub>
                      <m:sup>
                        <m:r>
                          <a:rPr kumimoji="1" lang="en-US" altLang="zh-CN" sz="2000" i="1">
                            <a:solidFill>
                              <a:srgbClr val="00B050"/>
                            </a:solidFill>
                            <a:latin typeface="Cambria Math" panose="02040503050406030204" pitchFamily="18" charset="0"/>
                          </a:rPr>
                          <m:t>′</m:t>
                        </m:r>
                      </m:sup>
                    </m:sSubSup>
                  </m:oMath>
                </a14:m>
                <a:endParaRPr kumimoji="1" lang="zh-CN" altLang="en-US" sz="2000" dirty="0"/>
              </a:p>
            </p:txBody>
          </p:sp>
        </mc:Choice>
        <mc:Fallback xmlns="">
          <p:sp>
            <p:nvSpPr>
              <p:cNvPr id="14" name="文本框 13">
                <a:extLst>
                  <a:ext uri="{FF2B5EF4-FFF2-40B4-BE49-F238E27FC236}">
                    <a16:creationId xmlns:a16="http://schemas.microsoft.com/office/drawing/2014/main" id="{43AC2AFA-5E60-FBDA-8AE6-809CC4534571}"/>
                  </a:ext>
                </a:extLst>
              </p:cNvPr>
              <p:cNvSpPr txBox="1">
                <a:spLocks noRot="1" noChangeAspect="1" noMove="1" noResize="1" noEditPoints="1" noAdjustHandles="1" noChangeArrowheads="1" noChangeShapeType="1" noTextEdit="1"/>
              </p:cNvSpPr>
              <p:nvPr/>
            </p:nvSpPr>
            <p:spPr>
              <a:xfrm>
                <a:off x="822526" y="5588814"/>
                <a:ext cx="3135987" cy="435119"/>
              </a:xfrm>
              <a:prstGeom prst="rect">
                <a:avLst/>
              </a:prstGeom>
              <a:blipFill>
                <a:blip r:embed="rId4"/>
                <a:stretch>
                  <a:fillRect b="-9859"/>
                </a:stretch>
              </a:blipFill>
            </p:spPr>
            <p:txBody>
              <a:bodyPr/>
              <a:lstStyle/>
              <a:p>
                <a:r>
                  <a:rPr lang="zh-CN" altLang="en-US">
                    <a:noFill/>
                  </a:rPr>
                  <a:t> </a:t>
                </a:r>
              </a:p>
            </p:txBody>
          </p:sp>
        </mc:Fallback>
      </mc:AlternateContent>
      <p:cxnSp>
        <p:nvCxnSpPr>
          <p:cNvPr id="17" name="直线连接符 16">
            <a:extLst>
              <a:ext uri="{FF2B5EF4-FFF2-40B4-BE49-F238E27FC236}">
                <a16:creationId xmlns:a16="http://schemas.microsoft.com/office/drawing/2014/main" id="{734D07C8-FBA8-39CE-2BE8-A4D7429BB29F}"/>
              </a:ext>
            </a:extLst>
          </p:cNvPr>
          <p:cNvCxnSpPr>
            <a:cxnSpLocks/>
          </p:cNvCxnSpPr>
          <p:nvPr/>
        </p:nvCxnSpPr>
        <p:spPr>
          <a:xfrm>
            <a:off x="822526" y="6049867"/>
            <a:ext cx="1089001"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9" name="文本框 18">
            <a:extLst>
              <a:ext uri="{FF2B5EF4-FFF2-40B4-BE49-F238E27FC236}">
                <a16:creationId xmlns:a16="http://schemas.microsoft.com/office/drawing/2014/main" id="{09C840E1-EBF2-ECEC-3B49-A3139A924EB4}"/>
              </a:ext>
            </a:extLst>
          </p:cNvPr>
          <p:cNvSpPr txBox="1"/>
          <p:nvPr/>
        </p:nvSpPr>
        <p:spPr>
          <a:xfrm>
            <a:off x="961004" y="6096749"/>
            <a:ext cx="882094" cy="400110"/>
          </a:xfrm>
          <a:prstGeom prst="rect">
            <a:avLst/>
          </a:prstGeom>
          <a:noFill/>
        </p:spPr>
        <p:txBody>
          <a:bodyPr wrap="square" rtlCol="0">
            <a:spAutoFit/>
          </a:bodyPr>
          <a:lstStyle/>
          <a:p>
            <a:r>
              <a:rPr kumimoji="1" lang="en-US" altLang="zh-CN" sz="2000" dirty="0"/>
              <a:t>k</a:t>
            </a:r>
            <a:r>
              <a:rPr kumimoji="1" lang="zh-CN" altLang="en-US" sz="2000" dirty="0"/>
              <a:t> </a:t>
            </a:r>
            <a:r>
              <a:rPr kumimoji="1" lang="en-US" altLang="zh-CN" sz="2000" dirty="0"/>
              <a:t>=</a:t>
            </a:r>
            <a:r>
              <a:rPr kumimoji="1" lang="zh-CN" altLang="en-US" sz="2000" dirty="0"/>
              <a:t> </a:t>
            </a:r>
            <a:r>
              <a:rPr kumimoji="1" lang="en-US" altLang="zh-CN" sz="2000" dirty="0"/>
              <a:t>m</a:t>
            </a:r>
            <a:endParaRPr kumimoji="1" lang="zh-CN" altLang="en-US" sz="2000" dirty="0"/>
          </a:p>
        </p:txBody>
      </p:sp>
      <p:sp>
        <p:nvSpPr>
          <p:cNvPr id="21" name="右箭头 20">
            <a:extLst>
              <a:ext uri="{FF2B5EF4-FFF2-40B4-BE49-F238E27FC236}">
                <a16:creationId xmlns:a16="http://schemas.microsoft.com/office/drawing/2014/main" id="{C3514314-626D-316B-5D5F-578D04C5823F}"/>
              </a:ext>
            </a:extLst>
          </p:cNvPr>
          <p:cNvSpPr/>
          <p:nvPr/>
        </p:nvSpPr>
        <p:spPr>
          <a:xfrm>
            <a:off x="4013683" y="5505481"/>
            <a:ext cx="748498" cy="657634"/>
          </a:xfrm>
          <a:prstGeom prst="rightArrow">
            <a:avLst>
              <a:gd name="adj1" fmla="val 50000"/>
              <a:gd name="adj2" fmla="val 39304"/>
            </a:avLst>
          </a:prstGeom>
          <a:solidFill>
            <a:srgbClr val="51ADB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1600" dirty="0"/>
              <a:t>反转</a:t>
            </a:r>
          </a:p>
        </p:txBody>
      </p:sp>
      <p:cxnSp>
        <p:nvCxnSpPr>
          <p:cNvPr id="27" name="直线连接符 26">
            <a:extLst>
              <a:ext uri="{FF2B5EF4-FFF2-40B4-BE49-F238E27FC236}">
                <a16:creationId xmlns:a16="http://schemas.microsoft.com/office/drawing/2014/main" id="{1F4E946A-FF8E-BD1D-B034-386C8F5F3A12}"/>
              </a:ext>
            </a:extLst>
          </p:cNvPr>
          <p:cNvCxnSpPr>
            <a:cxnSpLocks/>
          </p:cNvCxnSpPr>
          <p:nvPr/>
        </p:nvCxnSpPr>
        <p:spPr>
          <a:xfrm>
            <a:off x="4927650" y="6049867"/>
            <a:ext cx="1618512"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4" name="文本框 33">
            <a:extLst>
              <a:ext uri="{FF2B5EF4-FFF2-40B4-BE49-F238E27FC236}">
                <a16:creationId xmlns:a16="http://schemas.microsoft.com/office/drawing/2014/main" id="{06FC5140-DED5-93CB-3B1F-AB6EA42F1EB0}"/>
              </a:ext>
            </a:extLst>
          </p:cNvPr>
          <p:cNvSpPr txBox="1"/>
          <p:nvPr/>
        </p:nvSpPr>
        <p:spPr>
          <a:xfrm>
            <a:off x="5419960" y="6069821"/>
            <a:ext cx="882094" cy="400110"/>
          </a:xfrm>
          <a:prstGeom prst="rect">
            <a:avLst/>
          </a:prstGeom>
          <a:noFill/>
        </p:spPr>
        <p:txBody>
          <a:bodyPr wrap="square" rtlCol="0">
            <a:spAutoFit/>
          </a:bodyPr>
          <a:lstStyle/>
          <a:p>
            <a:r>
              <a:rPr kumimoji="1" lang="en-US" altLang="zh-CN" sz="2000" dirty="0"/>
              <a:t>k</a:t>
            </a:r>
            <a:r>
              <a:rPr kumimoji="1" lang="zh-CN" altLang="en-US" sz="2000" dirty="0"/>
              <a:t> </a:t>
            </a:r>
            <a:r>
              <a:rPr kumimoji="1" lang="en-US" altLang="zh-CN" sz="2000" dirty="0"/>
              <a:t>=</a:t>
            </a:r>
            <a:r>
              <a:rPr kumimoji="1" lang="zh-CN" altLang="en-US" sz="2000" dirty="0"/>
              <a:t> </a:t>
            </a:r>
            <a:r>
              <a:rPr kumimoji="1" lang="en-US" altLang="zh-CN" sz="2000" dirty="0"/>
              <a:t>j</a:t>
            </a:r>
            <a:endParaRPr kumimoji="1" lang="zh-CN" altLang="en-US" sz="2000" dirty="0"/>
          </a:p>
        </p:txBody>
      </p:sp>
      <mc:AlternateContent xmlns:mc="http://schemas.openxmlformats.org/markup-compatibility/2006" xmlns:a14="http://schemas.microsoft.com/office/drawing/2010/main">
        <mc:Choice Requires="a14">
          <p:sp>
            <p:nvSpPr>
              <p:cNvPr id="39" name="文本框 38">
                <a:extLst>
                  <a:ext uri="{FF2B5EF4-FFF2-40B4-BE49-F238E27FC236}">
                    <a16:creationId xmlns:a16="http://schemas.microsoft.com/office/drawing/2014/main" id="{AA2EB7B2-4AB9-38A4-7084-3842C5B0D7B9}"/>
                  </a:ext>
                </a:extLst>
              </p:cNvPr>
              <p:cNvSpPr txBox="1"/>
              <p:nvPr/>
            </p:nvSpPr>
            <p:spPr>
              <a:xfrm>
                <a:off x="10205729" y="4943598"/>
                <a:ext cx="525528" cy="50372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zh-CN" sz="2400" b="0" i="1" smtClean="0">
                              <a:solidFill>
                                <a:srgbClr val="00B050"/>
                              </a:solidFill>
                              <a:latin typeface="Cambria Math" panose="02040503050406030204" pitchFamily="18" charset="0"/>
                            </a:rPr>
                          </m:ctrlPr>
                        </m:sSubSupPr>
                        <m:e>
                          <m:r>
                            <a:rPr kumimoji="1" lang="en-US" altLang="zh-CN" sz="2400" b="0" i="1" smtClean="0">
                              <a:solidFill>
                                <a:srgbClr val="00B050"/>
                              </a:solidFill>
                              <a:latin typeface="Cambria Math" panose="02040503050406030204" pitchFamily="18" charset="0"/>
                            </a:rPr>
                            <m:t>𝑎</m:t>
                          </m:r>
                        </m:e>
                        <m:sub>
                          <m:r>
                            <a:rPr kumimoji="1" lang="en-US" altLang="zh-CN" sz="2400" b="0" i="1" smtClean="0">
                              <a:solidFill>
                                <a:srgbClr val="00B050"/>
                              </a:solidFill>
                              <a:latin typeface="Cambria Math" panose="02040503050406030204" pitchFamily="18" charset="0"/>
                            </a:rPr>
                            <m:t>𝑗</m:t>
                          </m:r>
                        </m:sub>
                        <m:sup>
                          <m:r>
                            <a:rPr kumimoji="1" lang="en-US" altLang="zh-CN" sz="2400" b="0" i="1" smtClean="0">
                              <a:solidFill>
                                <a:srgbClr val="00B050"/>
                              </a:solidFill>
                              <a:latin typeface="Cambria Math" panose="02040503050406030204" pitchFamily="18" charset="0"/>
                            </a:rPr>
                            <m:t>′</m:t>
                          </m:r>
                        </m:sup>
                      </m:sSubSup>
                    </m:oMath>
                  </m:oMathPara>
                </a14:m>
                <a:endParaRPr kumimoji="1" lang="zh-CN" altLang="en-US" sz="2400" dirty="0"/>
              </a:p>
            </p:txBody>
          </p:sp>
        </mc:Choice>
        <mc:Fallback xmlns="">
          <p:sp>
            <p:nvSpPr>
              <p:cNvPr id="39" name="文本框 38">
                <a:extLst>
                  <a:ext uri="{FF2B5EF4-FFF2-40B4-BE49-F238E27FC236}">
                    <a16:creationId xmlns:a16="http://schemas.microsoft.com/office/drawing/2014/main" id="{AA2EB7B2-4AB9-38A4-7084-3842C5B0D7B9}"/>
                  </a:ext>
                </a:extLst>
              </p:cNvPr>
              <p:cNvSpPr txBox="1">
                <a:spLocks noRot="1" noChangeAspect="1" noMove="1" noResize="1" noEditPoints="1" noAdjustHandles="1" noChangeArrowheads="1" noChangeShapeType="1" noTextEdit="1"/>
              </p:cNvSpPr>
              <p:nvPr/>
            </p:nvSpPr>
            <p:spPr>
              <a:xfrm>
                <a:off x="10205729" y="4943598"/>
                <a:ext cx="525528" cy="503728"/>
              </a:xfrm>
              <a:prstGeom prst="rect">
                <a:avLst/>
              </a:prstGeom>
              <a:blipFill>
                <a:blip r:embed="rId5"/>
                <a:stretch>
                  <a:fillRect b="-9639"/>
                </a:stretch>
              </a:blipFill>
            </p:spPr>
            <p:txBody>
              <a:bodyPr/>
              <a:lstStyle/>
              <a:p>
                <a:r>
                  <a:rPr lang="zh-CN" altLang="en-US">
                    <a:noFill/>
                  </a:rPr>
                  <a:t> </a:t>
                </a:r>
              </a:p>
            </p:txBody>
          </p:sp>
        </mc:Fallback>
      </mc:AlternateContent>
      <p:sp>
        <p:nvSpPr>
          <p:cNvPr id="40" name="文本框 39">
            <a:extLst>
              <a:ext uri="{FF2B5EF4-FFF2-40B4-BE49-F238E27FC236}">
                <a16:creationId xmlns:a16="http://schemas.microsoft.com/office/drawing/2014/main" id="{51113AAF-0A31-9405-3DA6-0DD1AD501C08}"/>
              </a:ext>
            </a:extLst>
          </p:cNvPr>
          <p:cNvSpPr txBox="1"/>
          <p:nvPr/>
        </p:nvSpPr>
        <p:spPr>
          <a:xfrm rot="16200000">
            <a:off x="10249124" y="5290811"/>
            <a:ext cx="389850" cy="584775"/>
          </a:xfrm>
          <a:prstGeom prst="rect">
            <a:avLst/>
          </a:prstGeom>
          <a:noFill/>
        </p:spPr>
        <p:txBody>
          <a:bodyPr wrap="none" rtlCol="0">
            <a:spAutoFit/>
          </a:bodyPr>
          <a:lstStyle/>
          <a:p>
            <a:r>
              <a:rPr kumimoji="1" lang="en-US" altLang="zh-CN" sz="3200" dirty="0"/>
              <a:t>=</a:t>
            </a:r>
            <a:endParaRPr kumimoji="1" lang="zh-CN" altLang="en-US" sz="3200" dirty="0"/>
          </a:p>
        </p:txBody>
      </p:sp>
      <p:sp>
        <p:nvSpPr>
          <p:cNvPr id="6" name="文本框 5">
            <a:extLst>
              <a:ext uri="{FF2B5EF4-FFF2-40B4-BE49-F238E27FC236}">
                <a16:creationId xmlns:a16="http://schemas.microsoft.com/office/drawing/2014/main" id="{C8A7E8E2-7C2B-4B59-ACA0-91A01728C9FC}"/>
              </a:ext>
            </a:extLst>
          </p:cNvPr>
          <p:cNvSpPr txBox="1"/>
          <p:nvPr/>
        </p:nvSpPr>
        <p:spPr>
          <a:xfrm>
            <a:off x="446903" y="5604809"/>
            <a:ext cx="420308" cy="400110"/>
          </a:xfrm>
          <a:prstGeom prst="rect">
            <a:avLst/>
          </a:prstGeom>
          <a:noFill/>
        </p:spPr>
        <p:txBody>
          <a:bodyPr wrap="none" rtlCol="0">
            <a:spAutoFit/>
          </a:bodyPr>
          <a:lstStyle/>
          <a:p>
            <a:r>
              <a:rPr lang="en-US" altLang="zh-CN" sz="2000" dirty="0">
                <a:latin typeface="微软雅黑" panose="020B0503020204020204" pitchFamily="34" charset="-122"/>
                <a:ea typeface="微软雅黑" panose="020B0503020204020204" pitchFamily="34" charset="-122"/>
              </a:rPr>
              <a:t>2)</a:t>
            </a:r>
            <a:endParaRPr lang="zh-CN" altLang="en-US" sz="2000" dirty="0">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22" name="文本框 21">
                <a:extLst>
                  <a:ext uri="{FF2B5EF4-FFF2-40B4-BE49-F238E27FC236}">
                    <a16:creationId xmlns:a16="http://schemas.microsoft.com/office/drawing/2014/main" id="{9CC5E2C1-81E8-4B3E-B497-AAE8AE0A3C47}"/>
                  </a:ext>
                </a:extLst>
              </p:cNvPr>
              <p:cNvSpPr txBox="1"/>
              <p:nvPr/>
            </p:nvSpPr>
            <p:spPr>
              <a:xfrm>
                <a:off x="4816255" y="5588814"/>
                <a:ext cx="3135987" cy="435119"/>
              </a:xfrm>
              <a:prstGeom prst="rect">
                <a:avLst/>
              </a:prstGeom>
              <a:noFill/>
            </p:spPr>
            <p:txBody>
              <a:bodyPr wrap="none" rtlCol="0">
                <a:spAutoFit/>
              </a:bodyPr>
              <a:lstStyle/>
              <a:p>
                <a14:m>
                  <m:oMath xmlns:m="http://schemas.openxmlformats.org/officeDocument/2006/math">
                    <m:sSub>
                      <m:sSubPr>
                        <m:ctrlPr>
                          <a:rPr kumimoji="1" lang="en-US" altLang="zh-CN" sz="2000" b="0" i="1" smtClean="0">
                            <a:solidFill>
                              <a:srgbClr val="FF0000"/>
                            </a:solidFill>
                            <a:latin typeface="Cambria Math" panose="02040503050406030204" pitchFamily="18" charset="0"/>
                          </a:rPr>
                        </m:ctrlPr>
                      </m:sSubPr>
                      <m:e>
                        <m:r>
                          <a:rPr kumimoji="1" lang="en-US" altLang="zh-CN" sz="2000" b="0" i="1" smtClean="0">
                            <a:solidFill>
                              <a:srgbClr val="FF0000"/>
                            </a:solidFill>
                            <a:latin typeface="Cambria Math" panose="02040503050406030204" pitchFamily="18" charset="0"/>
                          </a:rPr>
                          <m:t>𝑎</m:t>
                        </m:r>
                      </m:e>
                      <m:sub>
                        <m:r>
                          <a:rPr kumimoji="1" lang="en-US" altLang="zh-CN" sz="2000" b="0" i="1" smtClean="0">
                            <a:solidFill>
                              <a:srgbClr val="FF0000"/>
                            </a:solidFill>
                            <a:latin typeface="Cambria Math" panose="02040503050406030204" pitchFamily="18" charset="0"/>
                          </a:rPr>
                          <m:t>𝑚</m:t>
                        </m:r>
                      </m:sub>
                    </m:sSub>
                    <m:r>
                      <a:rPr kumimoji="1" lang="en-US" altLang="zh-CN" sz="2000" b="0" i="1" smtClean="0">
                        <a:solidFill>
                          <a:srgbClr val="FF0000"/>
                        </a:solidFill>
                        <a:latin typeface="Cambria Math" panose="02040503050406030204" pitchFamily="18" charset="0"/>
                      </a:rPr>
                      <m:t>,…,</m:t>
                    </m:r>
                    <m:sSub>
                      <m:sSubPr>
                        <m:ctrlPr>
                          <a:rPr kumimoji="1" lang="en-US" altLang="zh-CN" sz="2000" b="0" i="1" smtClean="0">
                            <a:solidFill>
                              <a:srgbClr val="FF0000"/>
                            </a:solidFill>
                            <a:latin typeface="Cambria Math" panose="02040503050406030204" pitchFamily="18" charset="0"/>
                          </a:rPr>
                        </m:ctrlPr>
                      </m:sSubPr>
                      <m:e>
                        <m:r>
                          <a:rPr kumimoji="1" lang="en-US" altLang="zh-CN" sz="2000" b="0" i="1" smtClean="0">
                            <a:solidFill>
                              <a:srgbClr val="FF0000"/>
                            </a:solidFill>
                            <a:latin typeface="Cambria Math" panose="02040503050406030204" pitchFamily="18" charset="0"/>
                          </a:rPr>
                          <m:t>𝑎</m:t>
                        </m:r>
                      </m:e>
                      <m:sub>
                        <m:r>
                          <a:rPr kumimoji="1" lang="en-US" altLang="zh-CN" sz="2000" b="0" i="1" smtClean="0">
                            <a:solidFill>
                              <a:srgbClr val="FF0000"/>
                            </a:solidFill>
                            <a:latin typeface="Cambria Math" panose="02040503050406030204" pitchFamily="18" charset="0"/>
                          </a:rPr>
                          <m:t>1</m:t>
                        </m:r>
                      </m:sub>
                    </m:sSub>
                    <m:r>
                      <a:rPr kumimoji="1" lang="en-US" altLang="zh-CN" sz="2000" b="0" i="1" smtClean="0">
                        <a:latin typeface="Cambria Math" panose="02040503050406030204" pitchFamily="18" charset="0"/>
                      </a:rPr>
                      <m:t>,…,</m:t>
                    </m:r>
                    <m:sSub>
                      <m:sSubPr>
                        <m:ctrlPr>
                          <a:rPr kumimoji="1" lang="en-US" altLang="zh-CN" sz="2000" b="0" i="1" smtClean="0">
                            <a:latin typeface="Cambria Math" panose="02040503050406030204" pitchFamily="18" charset="0"/>
                          </a:rPr>
                        </m:ctrlPr>
                      </m:sSubPr>
                      <m:e>
                        <m:r>
                          <a:rPr kumimoji="1" lang="en-US" altLang="zh-CN" sz="2000" b="0" i="1" smtClean="0">
                            <a:latin typeface="Cambria Math" panose="02040503050406030204" pitchFamily="18" charset="0"/>
                          </a:rPr>
                          <m:t>𝑎</m:t>
                        </m:r>
                      </m:e>
                      <m:sub>
                        <m:r>
                          <a:rPr kumimoji="1" lang="en-US" altLang="zh-CN" sz="2000" b="0" i="1" smtClean="0">
                            <a:latin typeface="Cambria Math" panose="02040503050406030204" pitchFamily="18" charset="0"/>
                          </a:rPr>
                          <m:t>𝑗</m:t>
                        </m:r>
                      </m:sub>
                    </m:sSub>
                    <m:r>
                      <a:rPr kumimoji="1" lang="en-US" altLang="zh-CN" sz="2000" b="0" i="1" smtClean="0">
                        <a:latin typeface="Cambria Math" panose="02040503050406030204" pitchFamily="18" charset="0"/>
                      </a:rPr>
                      <m:t>,</m:t>
                    </m:r>
                  </m:oMath>
                </a14:m>
                <a:r>
                  <a:rPr kumimoji="1" lang="en-US" altLang="zh-CN" sz="2000" dirty="0">
                    <a:solidFill>
                      <a:srgbClr val="0070C0"/>
                    </a:solidFill>
                  </a:rPr>
                  <a:t> </a:t>
                </a:r>
                <a14:m>
                  <m:oMath xmlns:m="http://schemas.openxmlformats.org/officeDocument/2006/math">
                    <m:sSubSup>
                      <m:sSubSupPr>
                        <m:ctrlPr>
                          <a:rPr kumimoji="1" lang="en-US" altLang="zh-CN" sz="2000" i="1" smtClean="0">
                            <a:solidFill>
                              <a:srgbClr val="00B050"/>
                            </a:solidFill>
                            <a:latin typeface="Cambria Math" panose="02040503050406030204" pitchFamily="18" charset="0"/>
                          </a:rPr>
                        </m:ctrlPr>
                      </m:sSubSupPr>
                      <m:e>
                        <m:r>
                          <a:rPr kumimoji="1" lang="en-US" altLang="zh-CN" sz="2000" i="1">
                            <a:solidFill>
                              <a:srgbClr val="00B050"/>
                            </a:solidFill>
                            <a:latin typeface="Cambria Math" panose="02040503050406030204" pitchFamily="18" charset="0"/>
                          </a:rPr>
                          <m:t>𝑎</m:t>
                        </m:r>
                      </m:e>
                      <m:sub>
                        <m:r>
                          <a:rPr kumimoji="1" lang="en-US" altLang="zh-CN" sz="2000" i="1">
                            <a:solidFill>
                              <a:srgbClr val="00B050"/>
                            </a:solidFill>
                            <a:latin typeface="Cambria Math" panose="02040503050406030204" pitchFamily="18" charset="0"/>
                          </a:rPr>
                          <m:t>𝑗</m:t>
                        </m:r>
                        <m:r>
                          <a:rPr kumimoji="1" lang="en-US" altLang="zh-CN" sz="2000" i="1">
                            <a:solidFill>
                              <a:srgbClr val="00B050"/>
                            </a:solidFill>
                            <a:latin typeface="Cambria Math" panose="02040503050406030204" pitchFamily="18" charset="0"/>
                          </a:rPr>
                          <m:t>+1</m:t>
                        </m:r>
                      </m:sub>
                      <m:sup>
                        <m:r>
                          <a:rPr kumimoji="1" lang="en-US" altLang="zh-CN" sz="2000" i="1">
                            <a:solidFill>
                              <a:srgbClr val="00B050"/>
                            </a:solidFill>
                            <a:latin typeface="Cambria Math" panose="02040503050406030204" pitchFamily="18" charset="0"/>
                          </a:rPr>
                          <m:t>′</m:t>
                        </m:r>
                      </m:sup>
                    </m:sSubSup>
                    <m:r>
                      <a:rPr kumimoji="1" lang="en-US" altLang="zh-CN" sz="2000" i="1">
                        <a:solidFill>
                          <a:srgbClr val="00B050"/>
                        </a:solidFill>
                        <a:latin typeface="Cambria Math" panose="02040503050406030204" pitchFamily="18" charset="0"/>
                      </a:rPr>
                      <m:t>,…,</m:t>
                    </m:r>
                    <m:sSubSup>
                      <m:sSubSupPr>
                        <m:ctrlPr>
                          <a:rPr kumimoji="1" lang="en-US" altLang="zh-CN" sz="2000" i="1">
                            <a:solidFill>
                              <a:srgbClr val="00B050"/>
                            </a:solidFill>
                            <a:latin typeface="Cambria Math" panose="02040503050406030204" pitchFamily="18" charset="0"/>
                          </a:rPr>
                        </m:ctrlPr>
                      </m:sSubSupPr>
                      <m:e>
                        <m:r>
                          <a:rPr kumimoji="1" lang="en-US" altLang="zh-CN" sz="2000" i="1">
                            <a:solidFill>
                              <a:srgbClr val="00B050"/>
                            </a:solidFill>
                            <a:latin typeface="Cambria Math" panose="02040503050406030204" pitchFamily="18" charset="0"/>
                          </a:rPr>
                          <m:t>𝑎</m:t>
                        </m:r>
                      </m:e>
                      <m:sub>
                        <m:r>
                          <a:rPr kumimoji="1" lang="en-US" altLang="zh-CN" sz="2000" i="1">
                            <a:solidFill>
                              <a:srgbClr val="00B050"/>
                            </a:solidFill>
                            <a:latin typeface="Cambria Math" panose="02040503050406030204" pitchFamily="18" charset="0"/>
                          </a:rPr>
                          <m:t>𝑛</m:t>
                        </m:r>
                      </m:sub>
                      <m:sup>
                        <m:r>
                          <a:rPr kumimoji="1" lang="en-US" altLang="zh-CN" sz="2000" i="1">
                            <a:solidFill>
                              <a:srgbClr val="00B050"/>
                            </a:solidFill>
                            <a:latin typeface="Cambria Math" panose="02040503050406030204" pitchFamily="18" charset="0"/>
                          </a:rPr>
                          <m:t>′</m:t>
                        </m:r>
                      </m:sup>
                    </m:sSubSup>
                  </m:oMath>
                </a14:m>
                <a:endParaRPr kumimoji="1" lang="zh-CN" altLang="en-US" sz="2000" dirty="0"/>
              </a:p>
            </p:txBody>
          </p:sp>
        </mc:Choice>
        <mc:Fallback xmlns="">
          <p:sp>
            <p:nvSpPr>
              <p:cNvPr id="22" name="文本框 21">
                <a:extLst>
                  <a:ext uri="{FF2B5EF4-FFF2-40B4-BE49-F238E27FC236}">
                    <a16:creationId xmlns:a16="http://schemas.microsoft.com/office/drawing/2014/main" id="{9CC5E2C1-81E8-4B3E-B497-AAE8AE0A3C47}"/>
                  </a:ext>
                </a:extLst>
              </p:cNvPr>
              <p:cNvSpPr txBox="1">
                <a:spLocks noRot="1" noChangeAspect="1" noMove="1" noResize="1" noEditPoints="1" noAdjustHandles="1" noChangeArrowheads="1" noChangeShapeType="1" noTextEdit="1"/>
              </p:cNvSpPr>
              <p:nvPr/>
            </p:nvSpPr>
            <p:spPr>
              <a:xfrm>
                <a:off x="4816255" y="5588814"/>
                <a:ext cx="3135987" cy="435119"/>
              </a:xfrm>
              <a:prstGeom prst="rect">
                <a:avLst/>
              </a:prstGeom>
              <a:blipFill>
                <a:blip r:embed="rId6"/>
                <a:stretch>
                  <a:fillRect b="-9859"/>
                </a:stretch>
              </a:blipFill>
            </p:spPr>
            <p:txBody>
              <a:bodyPr/>
              <a:lstStyle/>
              <a:p>
                <a:r>
                  <a:rPr lang="zh-CN" altLang="en-US">
                    <a:noFill/>
                  </a:rPr>
                  <a:t> </a:t>
                </a:r>
              </a:p>
            </p:txBody>
          </p:sp>
        </mc:Fallback>
      </mc:AlternateContent>
      <p:sp>
        <p:nvSpPr>
          <p:cNvPr id="23" name="右箭头 20">
            <a:extLst>
              <a:ext uri="{FF2B5EF4-FFF2-40B4-BE49-F238E27FC236}">
                <a16:creationId xmlns:a16="http://schemas.microsoft.com/office/drawing/2014/main" id="{CB92727A-A0C7-4D56-9995-5C2A41177526}"/>
              </a:ext>
            </a:extLst>
          </p:cNvPr>
          <p:cNvSpPr/>
          <p:nvPr/>
        </p:nvSpPr>
        <p:spPr>
          <a:xfrm>
            <a:off x="8006316" y="5508472"/>
            <a:ext cx="748498" cy="657634"/>
          </a:xfrm>
          <a:prstGeom prst="rightArrow">
            <a:avLst>
              <a:gd name="adj1" fmla="val 50000"/>
              <a:gd name="adj2" fmla="val 39304"/>
            </a:avLst>
          </a:prstGeom>
          <a:solidFill>
            <a:srgbClr val="51ADB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1600" dirty="0"/>
              <a:t>反转</a:t>
            </a:r>
          </a:p>
        </p:txBody>
      </p:sp>
      <mc:AlternateContent xmlns:mc="http://schemas.openxmlformats.org/markup-compatibility/2006" xmlns:a14="http://schemas.microsoft.com/office/drawing/2010/main">
        <mc:Choice Requires="a14">
          <p:sp>
            <p:nvSpPr>
              <p:cNvPr id="24" name="文本框 23">
                <a:extLst>
                  <a:ext uri="{FF2B5EF4-FFF2-40B4-BE49-F238E27FC236}">
                    <a16:creationId xmlns:a16="http://schemas.microsoft.com/office/drawing/2014/main" id="{1D8BC2DD-CD36-431B-813B-494219797CA4}"/>
                  </a:ext>
                </a:extLst>
              </p:cNvPr>
              <p:cNvSpPr txBox="1"/>
              <p:nvPr/>
            </p:nvSpPr>
            <p:spPr>
              <a:xfrm>
                <a:off x="8848565" y="5588814"/>
                <a:ext cx="3201326" cy="435119"/>
              </a:xfrm>
              <a:prstGeom prst="rect">
                <a:avLst/>
              </a:prstGeom>
              <a:noFill/>
            </p:spPr>
            <p:txBody>
              <a:bodyPr wrap="none" rtlCol="0">
                <a:spAutoFit/>
              </a:bodyPr>
              <a:lstStyle/>
              <a:p>
                <a14:m>
                  <m:oMath xmlns:m="http://schemas.openxmlformats.org/officeDocument/2006/math">
                    <m:sSub>
                      <m:sSubPr>
                        <m:ctrlPr>
                          <a:rPr kumimoji="1" lang="en-US" altLang="zh-CN" sz="2000" b="0" i="1" smtClean="0">
                            <a:solidFill>
                              <a:srgbClr val="FF0000"/>
                            </a:solidFill>
                            <a:latin typeface="Cambria Math" panose="02040503050406030204" pitchFamily="18" charset="0"/>
                          </a:rPr>
                        </m:ctrlPr>
                      </m:sSubPr>
                      <m:e>
                        <m:r>
                          <a:rPr kumimoji="1" lang="en-US" altLang="zh-CN" sz="2000" b="0" i="1" smtClean="0">
                            <a:solidFill>
                              <a:srgbClr val="FF0000"/>
                            </a:solidFill>
                            <a:latin typeface="Cambria Math" panose="02040503050406030204" pitchFamily="18" charset="0"/>
                          </a:rPr>
                          <m:t>𝑎</m:t>
                        </m:r>
                      </m:e>
                      <m:sub>
                        <m:r>
                          <a:rPr kumimoji="1" lang="en-US" altLang="zh-CN" sz="2000" b="0" i="1" smtClean="0">
                            <a:solidFill>
                              <a:srgbClr val="FF0000"/>
                            </a:solidFill>
                            <a:latin typeface="Cambria Math" panose="02040503050406030204" pitchFamily="18" charset="0"/>
                          </a:rPr>
                          <m:t>𝑗</m:t>
                        </m:r>
                      </m:sub>
                    </m:sSub>
                    <m:r>
                      <a:rPr kumimoji="1" lang="en-US" altLang="zh-CN" sz="2000" b="0" i="1" smtClean="0">
                        <a:solidFill>
                          <a:srgbClr val="FF0000"/>
                        </a:solidFill>
                        <a:latin typeface="Cambria Math" panose="02040503050406030204" pitchFamily="18" charset="0"/>
                      </a:rPr>
                      <m:t>,…,</m:t>
                    </m:r>
                    <m:sSub>
                      <m:sSubPr>
                        <m:ctrlPr>
                          <a:rPr kumimoji="1" lang="en-US" altLang="zh-CN" sz="2000" b="0" i="1" smtClean="0">
                            <a:solidFill>
                              <a:srgbClr val="FF0000"/>
                            </a:solidFill>
                            <a:latin typeface="Cambria Math" panose="02040503050406030204" pitchFamily="18" charset="0"/>
                          </a:rPr>
                        </m:ctrlPr>
                      </m:sSubPr>
                      <m:e>
                        <m:r>
                          <a:rPr kumimoji="1" lang="en-US" altLang="zh-CN" sz="2000" b="0" i="1" smtClean="0">
                            <a:solidFill>
                              <a:srgbClr val="FF0000"/>
                            </a:solidFill>
                            <a:latin typeface="Cambria Math" panose="02040503050406030204" pitchFamily="18" charset="0"/>
                          </a:rPr>
                          <m:t>𝑎</m:t>
                        </m:r>
                      </m:e>
                      <m:sub>
                        <m:r>
                          <a:rPr kumimoji="1" lang="en-US" altLang="zh-CN" sz="2000" b="0" i="1" smtClean="0">
                            <a:solidFill>
                              <a:srgbClr val="FF0000"/>
                            </a:solidFill>
                            <a:latin typeface="Cambria Math" panose="02040503050406030204" pitchFamily="18" charset="0"/>
                          </a:rPr>
                          <m:t>1</m:t>
                        </m:r>
                      </m:sub>
                    </m:sSub>
                    <m:r>
                      <a:rPr kumimoji="1" lang="en-US" altLang="zh-CN" sz="2000" b="0" i="1" smtClean="0">
                        <a:solidFill>
                          <a:srgbClr val="FF0000"/>
                        </a:solidFill>
                        <a:latin typeface="Cambria Math" panose="02040503050406030204" pitchFamily="18" charset="0"/>
                      </a:rPr>
                      <m:t>,…,</m:t>
                    </m:r>
                    <m:sSub>
                      <m:sSubPr>
                        <m:ctrlPr>
                          <a:rPr kumimoji="1" lang="en-US" altLang="zh-CN" sz="2000" b="0" i="1" smtClean="0">
                            <a:solidFill>
                              <a:srgbClr val="FF0000"/>
                            </a:solidFill>
                            <a:latin typeface="Cambria Math" panose="02040503050406030204" pitchFamily="18" charset="0"/>
                          </a:rPr>
                        </m:ctrlPr>
                      </m:sSubPr>
                      <m:e>
                        <m:r>
                          <a:rPr kumimoji="1" lang="en-US" altLang="zh-CN" sz="2000" b="0" i="1" smtClean="0">
                            <a:solidFill>
                              <a:srgbClr val="FF0000"/>
                            </a:solidFill>
                            <a:latin typeface="Cambria Math" panose="02040503050406030204" pitchFamily="18" charset="0"/>
                          </a:rPr>
                          <m:t>𝑎</m:t>
                        </m:r>
                      </m:e>
                      <m:sub>
                        <m:r>
                          <a:rPr kumimoji="1" lang="en-US" altLang="zh-CN" sz="2000" b="0" i="1" smtClean="0">
                            <a:solidFill>
                              <a:srgbClr val="FF0000"/>
                            </a:solidFill>
                            <a:latin typeface="Cambria Math" panose="02040503050406030204" pitchFamily="18" charset="0"/>
                          </a:rPr>
                          <m:t>𝑚</m:t>
                        </m:r>
                      </m:sub>
                    </m:sSub>
                    <m:r>
                      <a:rPr kumimoji="1" lang="en-US" altLang="zh-CN" sz="2000" b="0" i="1" smtClean="0">
                        <a:latin typeface="Cambria Math" panose="02040503050406030204" pitchFamily="18" charset="0"/>
                      </a:rPr>
                      <m:t>,</m:t>
                    </m:r>
                  </m:oMath>
                </a14:m>
                <a:r>
                  <a:rPr kumimoji="1" lang="en-US" altLang="zh-CN" sz="2000" dirty="0">
                    <a:solidFill>
                      <a:srgbClr val="0070C0"/>
                    </a:solidFill>
                  </a:rPr>
                  <a:t> </a:t>
                </a:r>
                <a14:m>
                  <m:oMath xmlns:m="http://schemas.openxmlformats.org/officeDocument/2006/math">
                    <m:sSubSup>
                      <m:sSubSupPr>
                        <m:ctrlPr>
                          <a:rPr kumimoji="1" lang="en-US" altLang="zh-CN" sz="2000" i="1" smtClean="0">
                            <a:solidFill>
                              <a:srgbClr val="00B050"/>
                            </a:solidFill>
                            <a:latin typeface="Cambria Math" panose="02040503050406030204" pitchFamily="18" charset="0"/>
                          </a:rPr>
                        </m:ctrlPr>
                      </m:sSubSupPr>
                      <m:e>
                        <m:r>
                          <a:rPr kumimoji="1" lang="en-US" altLang="zh-CN" sz="2000" i="1">
                            <a:solidFill>
                              <a:srgbClr val="00B050"/>
                            </a:solidFill>
                            <a:latin typeface="Cambria Math" panose="02040503050406030204" pitchFamily="18" charset="0"/>
                          </a:rPr>
                          <m:t>𝑎</m:t>
                        </m:r>
                      </m:e>
                      <m:sub>
                        <m:r>
                          <a:rPr kumimoji="1" lang="en-US" altLang="zh-CN" sz="2000" i="1">
                            <a:solidFill>
                              <a:srgbClr val="00B050"/>
                            </a:solidFill>
                            <a:latin typeface="Cambria Math" panose="02040503050406030204" pitchFamily="18" charset="0"/>
                          </a:rPr>
                          <m:t>𝑗</m:t>
                        </m:r>
                        <m:r>
                          <a:rPr kumimoji="1" lang="en-US" altLang="zh-CN" sz="2000" i="1">
                            <a:solidFill>
                              <a:srgbClr val="00B050"/>
                            </a:solidFill>
                            <a:latin typeface="Cambria Math" panose="02040503050406030204" pitchFamily="18" charset="0"/>
                          </a:rPr>
                          <m:t>+1</m:t>
                        </m:r>
                      </m:sub>
                      <m:sup>
                        <m:r>
                          <a:rPr kumimoji="1" lang="en-US" altLang="zh-CN" sz="2000" i="1">
                            <a:solidFill>
                              <a:srgbClr val="00B050"/>
                            </a:solidFill>
                            <a:latin typeface="Cambria Math" panose="02040503050406030204" pitchFamily="18" charset="0"/>
                          </a:rPr>
                          <m:t>′</m:t>
                        </m:r>
                      </m:sup>
                    </m:sSubSup>
                    <m:r>
                      <a:rPr kumimoji="1" lang="en-US" altLang="zh-CN" sz="2000" i="1">
                        <a:solidFill>
                          <a:srgbClr val="00B050"/>
                        </a:solidFill>
                        <a:latin typeface="Cambria Math" panose="02040503050406030204" pitchFamily="18" charset="0"/>
                      </a:rPr>
                      <m:t>,…,</m:t>
                    </m:r>
                    <m:sSubSup>
                      <m:sSubSupPr>
                        <m:ctrlPr>
                          <a:rPr kumimoji="1" lang="en-US" altLang="zh-CN" sz="2000" i="1">
                            <a:solidFill>
                              <a:srgbClr val="00B050"/>
                            </a:solidFill>
                            <a:latin typeface="Cambria Math" panose="02040503050406030204" pitchFamily="18" charset="0"/>
                          </a:rPr>
                        </m:ctrlPr>
                      </m:sSubSupPr>
                      <m:e>
                        <m:r>
                          <a:rPr kumimoji="1" lang="en-US" altLang="zh-CN" sz="2000" i="1">
                            <a:solidFill>
                              <a:srgbClr val="00B050"/>
                            </a:solidFill>
                            <a:latin typeface="Cambria Math" panose="02040503050406030204" pitchFamily="18" charset="0"/>
                          </a:rPr>
                          <m:t>𝑎</m:t>
                        </m:r>
                      </m:e>
                      <m:sub>
                        <m:r>
                          <a:rPr kumimoji="1" lang="en-US" altLang="zh-CN" sz="2000" i="1">
                            <a:solidFill>
                              <a:srgbClr val="00B050"/>
                            </a:solidFill>
                            <a:latin typeface="Cambria Math" panose="02040503050406030204" pitchFamily="18" charset="0"/>
                          </a:rPr>
                          <m:t>𝑛</m:t>
                        </m:r>
                      </m:sub>
                      <m:sup>
                        <m:r>
                          <a:rPr kumimoji="1" lang="en-US" altLang="zh-CN" sz="2000" i="1">
                            <a:solidFill>
                              <a:srgbClr val="00B050"/>
                            </a:solidFill>
                            <a:latin typeface="Cambria Math" panose="02040503050406030204" pitchFamily="18" charset="0"/>
                          </a:rPr>
                          <m:t>′</m:t>
                        </m:r>
                      </m:sup>
                    </m:sSubSup>
                  </m:oMath>
                </a14:m>
                <a:endParaRPr kumimoji="1" lang="zh-CN" altLang="en-US" sz="2000" dirty="0"/>
              </a:p>
            </p:txBody>
          </p:sp>
        </mc:Choice>
        <mc:Fallback xmlns="">
          <p:sp>
            <p:nvSpPr>
              <p:cNvPr id="24" name="文本框 23">
                <a:extLst>
                  <a:ext uri="{FF2B5EF4-FFF2-40B4-BE49-F238E27FC236}">
                    <a16:creationId xmlns:a16="http://schemas.microsoft.com/office/drawing/2014/main" id="{1D8BC2DD-CD36-431B-813B-494219797CA4}"/>
                  </a:ext>
                </a:extLst>
              </p:cNvPr>
              <p:cNvSpPr txBox="1">
                <a:spLocks noRot="1" noChangeAspect="1" noMove="1" noResize="1" noEditPoints="1" noAdjustHandles="1" noChangeArrowheads="1" noChangeShapeType="1" noTextEdit="1"/>
              </p:cNvSpPr>
              <p:nvPr/>
            </p:nvSpPr>
            <p:spPr>
              <a:xfrm>
                <a:off x="8848565" y="5588814"/>
                <a:ext cx="3201326" cy="435119"/>
              </a:xfrm>
              <a:prstGeom prst="rect">
                <a:avLst/>
              </a:prstGeom>
              <a:blipFill>
                <a:blip r:embed="rId7"/>
                <a:stretch>
                  <a:fillRect b="-985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圆角矩形 7">
                <a:extLst>
                  <a:ext uri="{FF2B5EF4-FFF2-40B4-BE49-F238E27FC236}">
                    <a16:creationId xmlns:a16="http://schemas.microsoft.com/office/drawing/2014/main" id="{0B7C3C6D-6C58-4373-893F-C9726ECDC17E}"/>
                  </a:ext>
                </a:extLst>
              </p:cNvPr>
              <p:cNvSpPr/>
              <p:nvPr/>
            </p:nvSpPr>
            <p:spPr>
              <a:xfrm>
                <a:off x="2099600" y="4756057"/>
                <a:ext cx="7328561" cy="451240"/>
              </a:xfrm>
              <a:prstGeom prst="roundRect">
                <a:avLst/>
              </a:prstGeom>
              <a:solidFill>
                <a:srgbClr val="51ADB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en-US" altLang="zh-CN" sz="2000" dirty="0">
                    <a:latin typeface="微软雅黑" panose="020B0503020204020204" pitchFamily="34" charset="-122"/>
                    <a:ea typeface="微软雅黑" panose="020B0503020204020204" pitchFamily="34" charset="-122"/>
                  </a:rPr>
                  <a:t>1) </a:t>
                </a:r>
                <a:r>
                  <a:rPr kumimoji="1" lang="zh-CN" altLang="en-US" sz="2000" dirty="0">
                    <a:latin typeface="微软雅黑" panose="020B0503020204020204" pitchFamily="34" charset="-122"/>
                    <a:ea typeface="微软雅黑" panose="020B0503020204020204" pitchFamily="34" charset="-122"/>
                  </a:rPr>
                  <a:t>查找</a:t>
                </a:r>
                <a14:m>
                  <m:oMath xmlns:m="http://schemas.openxmlformats.org/officeDocument/2006/math">
                    <m:sSub>
                      <m:sSubPr>
                        <m:ctrlPr>
                          <a:rPr kumimoji="1" lang="en-US" altLang="zh-CN" sz="2000" i="1">
                            <a:latin typeface="Cambria Math" panose="02040503050406030204" pitchFamily="18" charset="0"/>
                          </a:rPr>
                        </m:ctrlPr>
                      </m:sSubPr>
                      <m:e>
                        <m:r>
                          <a:rPr kumimoji="1" lang="en-US" altLang="zh-CN" sz="2000" i="1">
                            <a:latin typeface="Cambria Math" panose="02040503050406030204" pitchFamily="18" charset="0"/>
                          </a:rPr>
                          <m:t>𝑎</m:t>
                        </m:r>
                      </m:e>
                      <m:sub>
                        <m:r>
                          <a:rPr kumimoji="1" lang="en-US" altLang="zh-CN" sz="2000" i="1">
                            <a:latin typeface="Cambria Math" panose="02040503050406030204" pitchFamily="18" charset="0"/>
                          </a:rPr>
                          <m:t>1</m:t>
                        </m:r>
                      </m:sub>
                    </m:sSub>
                    <m:r>
                      <a:rPr kumimoji="1" lang="en-US" altLang="zh-CN" sz="2000" i="1">
                        <a:latin typeface="Cambria Math" panose="02040503050406030204" pitchFamily="18" charset="0"/>
                      </a:rPr>
                      <m:t>,</m:t>
                    </m:r>
                    <m:sSub>
                      <m:sSubPr>
                        <m:ctrlPr>
                          <a:rPr kumimoji="1" lang="en-US" altLang="zh-CN" sz="2000" i="1">
                            <a:latin typeface="Cambria Math" panose="02040503050406030204" pitchFamily="18" charset="0"/>
                          </a:rPr>
                        </m:ctrlPr>
                      </m:sSubPr>
                      <m:e>
                        <m:r>
                          <a:rPr kumimoji="1" lang="en-US" altLang="zh-CN" sz="2000" i="1">
                            <a:latin typeface="Cambria Math" panose="02040503050406030204" pitchFamily="18" charset="0"/>
                          </a:rPr>
                          <m:t>𝑎</m:t>
                        </m:r>
                      </m:e>
                      <m:sub>
                        <m:r>
                          <a:rPr kumimoji="1" lang="en-US" altLang="zh-CN" sz="2000" i="1">
                            <a:latin typeface="Cambria Math" panose="02040503050406030204" pitchFamily="18" charset="0"/>
                          </a:rPr>
                          <m:t>2</m:t>
                        </m:r>
                      </m:sub>
                    </m:sSub>
                    <m:r>
                      <a:rPr kumimoji="1" lang="en-US" altLang="zh-CN" sz="2000" i="1">
                        <a:latin typeface="Cambria Math" panose="02040503050406030204" pitchFamily="18" charset="0"/>
                      </a:rPr>
                      <m:t>,…,</m:t>
                    </m:r>
                    <m:sSub>
                      <m:sSubPr>
                        <m:ctrlPr>
                          <a:rPr kumimoji="1" lang="en-US" altLang="zh-CN" sz="2000" i="1">
                            <a:latin typeface="Cambria Math" panose="02040503050406030204" pitchFamily="18" charset="0"/>
                          </a:rPr>
                        </m:ctrlPr>
                      </m:sSubPr>
                      <m:e>
                        <m:r>
                          <a:rPr kumimoji="1" lang="en-US" altLang="zh-CN" sz="2000" i="1">
                            <a:latin typeface="Cambria Math" panose="02040503050406030204" pitchFamily="18" charset="0"/>
                          </a:rPr>
                          <m:t>𝑎</m:t>
                        </m:r>
                      </m:e>
                      <m:sub>
                        <m:r>
                          <a:rPr kumimoji="1" lang="en-US" altLang="zh-CN" sz="2000" i="1">
                            <a:latin typeface="Cambria Math" panose="02040503050406030204" pitchFamily="18" charset="0"/>
                          </a:rPr>
                          <m:t>𝑗</m:t>
                        </m:r>
                      </m:sub>
                    </m:sSub>
                  </m:oMath>
                </a14:m>
                <a:r>
                  <a:rPr kumimoji="1" lang="zh-CN" altLang="en-US" sz="2000" dirty="0">
                    <a:latin typeface="Microsoft YaHei" panose="020B0503020204020204" pitchFamily="34" charset="-122"/>
                    <a:ea typeface="Microsoft YaHei" panose="020B0503020204020204" pitchFamily="34" charset="-122"/>
                  </a:rPr>
                  <a:t>中的</a:t>
                </a:r>
                <a:r>
                  <a:rPr kumimoji="1" lang="zh-CN" altLang="en-US" sz="2000" dirty="0">
                    <a:solidFill>
                      <a:srgbClr val="FFFF00"/>
                    </a:solidFill>
                    <a:latin typeface="Microsoft YaHei" panose="020B0503020204020204" pitchFamily="34" charset="-122"/>
                    <a:ea typeface="Microsoft YaHei" panose="020B0503020204020204" pitchFamily="34" charset="-122"/>
                  </a:rPr>
                  <a:t>最大值 </a:t>
                </a:r>
                <a14:m>
                  <m:oMath xmlns:m="http://schemas.openxmlformats.org/officeDocument/2006/math">
                    <m:sSub>
                      <m:sSubPr>
                        <m:ctrlPr>
                          <a:rPr kumimoji="1" lang="en-US" altLang="zh-CN" sz="2000" i="1">
                            <a:solidFill>
                              <a:srgbClr val="FFFF00"/>
                            </a:solidFill>
                            <a:latin typeface="Cambria Math" panose="02040503050406030204" pitchFamily="18" charset="0"/>
                            <a:ea typeface="Microsoft YaHei" panose="020B0503020204020204" pitchFamily="34" charset="-122"/>
                          </a:rPr>
                        </m:ctrlPr>
                      </m:sSubPr>
                      <m:e>
                        <m:r>
                          <a:rPr kumimoji="1" lang="en-US" altLang="zh-CN" sz="2000" i="1">
                            <a:solidFill>
                              <a:srgbClr val="FFFF00"/>
                            </a:solidFill>
                            <a:latin typeface="Cambria Math" panose="02040503050406030204" pitchFamily="18" charset="0"/>
                            <a:ea typeface="Microsoft YaHei" panose="020B0503020204020204" pitchFamily="34" charset="-122"/>
                          </a:rPr>
                          <m:t>𝑎</m:t>
                        </m:r>
                      </m:e>
                      <m:sub>
                        <m:r>
                          <a:rPr kumimoji="1" lang="en-US" altLang="zh-CN" sz="2000" i="1">
                            <a:solidFill>
                              <a:srgbClr val="FFFF00"/>
                            </a:solidFill>
                            <a:latin typeface="Cambria Math" panose="02040503050406030204" pitchFamily="18" charset="0"/>
                            <a:ea typeface="Microsoft YaHei" panose="020B0503020204020204" pitchFamily="34" charset="-122"/>
                          </a:rPr>
                          <m:t>𝑚</m:t>
                        </m:r>
                      </m:sub>
                    </m:sSub>
                    <m:r>
                      <a:rPr kumimoji="1" lang="en-US" altLang="zh-CN" sz="2000" i="1">
                        <a:latin typeface="Cambria Math" panose="02040503050406030204" pitchFamily="18" charset="0"/>
                        <a:ea typeface="Microsoft YaHei" panose="020B0503020204020204" pitchFamily="34" charset="-122"/>
                      </a:rPr>
                      <m:t>=</m:t>
                    </m:r>
                    <m:func>
                      <m:funcPr>
                        <m:ctrlPr>
                          <a:rPr kumimoji="1" lang="zh-CN" altLang="en-US" sz="2000" i="1">
                            <a:latin typeface="Cambria Math" panose="02040503050406030204" pitchFamily="18" charset="0"/>
                            <a:ea typeface="Microsoft YaHei" panose="020B0503020204020204" pitchFamily="34" charset="-122"/>
                          </a:rPr>
                        </m:ctrlPr>
                      </m:funcPr>
                      <m:fName>
                        <m:r>
                          <m:rPr>
                            <m:sty m:val="p"/>
                          </m:rPr>
                          <a:rPr kumimoji="1" lang="en-US" altLang="zh-CN" sz="2000">
                            <a:latin typeface="Cambria Math" panose="02040503050406030204" pitchFamily="18" charset="0"/>
                            <a:ea typeface="Microsoft YaHei" panose="020B0503020204020204" pitchFamily="34" charset="-122"/>
                          </a:rPr>
                          <m:t>max</m:t>
                        </m:r>
                      </m:fName>
                      <m:e>
                        <m:r>
                          <a:rPr kumimoji="1" lang="en-US" altLang="zh-CN" sz="2000" i="1">
                            <a:latin typeface="Cambria Math" panose="02040503050406030204" pitchFamily="18" charset="0"/>
                            <a:ea typeface="Microsoft YaHei" panose="020B0503020204020204" pitchFamily="34" charset="-122"/>
                          </a:rPr>
                          <m:t>{</m:t>
                        </m:r>
                      </m:e>
                    </m:func>
                    <m:sSub>
                      <m:sSubPr>
                        <m:ctrlPr>
                          <a:rPr kumimoji="1" lang="en-US" altLang="zh-CN" sz="2000" i="1">
                            <a:latin typeface="Cambria Math" panose="02040503050406030204" pitchFamily="18" charset="0"/>
                            <a:ea typeface="Microsoft YaHei" panose="020B0503020204020204" pitchFamily="34" charset="-122"/>
                          </a:rPr>
                        </m:ctrlPr>
                      </m:sSubPr>
                      <m:e>
                        <m:r>
                          <a:rPr kumimoji="1" lang="en-US" altLang="zh-CN" sz="2000" i="1">
                            <a:latin typeface="Cambria Math" panose="02040503050406030204" pitchFamily="18" charset="0"/>
                            <a:ea typeface="Microsoft YaHei" panose="020B0503020204020204" pitchFamily="34" charset="-122"/>
                          </a:rPr>
                          <m:t>𝑎</m:t>
                        </m:r>
                      </m:e>
                      <m:sub>
                        <m:r>
                          <a:rPr kumimoji="1" lang="en-US" altLang="zh-CN" sz="2000" i="1">
                            <a:latin typeface="Cambria Math" panose="02040503050406030204" pitchFamily="18" charset="0"/>
                            <a:ea typeface="Microsoft YaHei" panose="020B0503020204020204" pitchFamily="34" charset="-122"/>
                          </a:rPr>
                          <m:t>1</m:t>
                        </m:r>
                      </m:sub>
                    </m:sSub>
                    <m:r>
                      <a:rPr kumimoji="1" lang="en-US" altLang="zh-CN" sz="2000" i="1">
                        <a:latin typeface="Cambria Math" panose="02040503050406030204" pitchFamily="18" charset="0"/>
                        <a:ea typeface="Microsoft YaHei" panose="020B0503020204020204" pitchFamily="34" charset="-122"/>
                      </a:rPr>
                      <m:t>,…,</m:t>
                    </m:r>
                    <m:sSub>
                      <m:sSubPr>
                        <m:ctrlPr>
                          <a:rPr kumimoji="1" lang="en-US" altLang="zh-CN" sz="2000" i="1">
                            <a:latin typeface="Cambria Math" panose="02040503050406030204" pitchFamily="18" charset="0"/>
                            <a:ea typeface="Microsoft YaHei" panose="020B0503020204020204" pitchFamily="34" charset="-122"/>
                          </a:rPr>
                        </m:ctrlPr>
                      </m:sSubPr>
                      <m:e>
                        <m:r>
                          <a:rPr kumimoji="1" lang="en-US" altLang="zh-CN" sz="2000" i="1">
                            <a:latin typeface="Cambria Math" panose="02040503050406030204" pitchFamily="18" charset="0"/>
                            <a:ea typeface="Microsoft YaHei" panose="020B0503020204020204" pitchFamily="34" charset="-122"/>
                          </a:rPr>
                          <m:t>𝑎</m:t>
                        </m:r>
                      </m:e>
                      <m:sub>
                        <m:r>
                          <a:rPr kumimoji="1" lang="en-US" altLang="zh-CN" sz="2000" i="1">
                            <a:latin typeface="Cambria Math" panose="02040503050406030204" pitchFamily="18" charset="0"/>
                            <a:ea typeface="Microsoft YaHei" panose="020B0503020204020204" pitchFamily="34" charset="-122"/>
                          </a:rPr>
                          <m:t>𝑗</m:t>
                        </m:r>
                      </m:sub>
                    </m:sSub>
                    <m:r>
                      <a:rPr kumimoji="1" lang="en-US" altLang="zh-CN" sz="2000" i="1">
                        <a:latin typeface="Cambria Math" panose="02040503050406030204" pitchFamily="18" charset="0"/>
                        <a:ea typeface="Microsoft YaHei" panose="020B0503020204020204" pitchFamily="34" charset="-122"/>
                      </a:rPr>
                      <m:t>} (1≤</m:t>
                    </m:r>
                    <m:r>
                      <a:rPr kumimoji="1" lang="en-US" altLang="zh-CN" sz="2000" i="1">
                        <a:latin typeface="Cambria Math" panose="02040503050406030204" pitchFamily="18" charset="0"/>
                        <a:ea typeface="Microsoft YaHei" panose="020B0503020204020204" pitchFamily="34" charset="-122"/>
                      </a:rPr>
                      <m:t>𝑚</m:t>
                    </m:r>
                    <m:r>
                      <a:rPr kumimoji="1" lang="en-US" altLang="zh-CN" sz="2000" i="1">
                        <a:latin typeface="Cambria Math" panose="02040503050406030204" pitchFamily="18" charset="0"/>
                        <a:ea typeface="Microsoft YaHei" panose="020B0503020204020204" pitchFamily="34" charset="-122"/>
                      </a:rPr>
                      <m:t>≤</m:t>
                    </m:r>
                    <m:r>
                      <a:rPr kumimoji="1" lang="en-US" altLang="zh-CN" sz="2000" i="1">
                        <a:latin typeface="Cambria Math" panose="02040503050406030204" pitchFamily="18" charset="0"/>
                        <a:ea typeface="Microsoft YaHei" panose="020B0503020204020204" pitchFamily="34" charset="-122"/>
                      </a:rPr>
                      <m:t>𝑗</m:t>
                    </m:r>
                    <m:r>
                      <a:rPr kumimoji="1" lang="en-US" altLang="zh-CN" sz="2000" i="1">
                        <a:latin typeface="Cambria Math" panose="02040503050406030204" pitchFamily="18" charset="0"/>
                        <a:ea typeface="Microsoft YaHei" panose="020B0503020204020204" pitchFamily="34" charset="-122"/>
                      </a:rPr>
                      <m:t>)</m:t>
                    </m:r>
                  </m:oMath>
                </a14:m>
                <a:endParaRPr kumimoji="1" lang="zh-CN" altLang="en-US" sz="2000" dirty="0">
                  <a:latin typeface="Microsoft YaHei" panose="020B0503020204020204" pitchFamily="34" charset="-122"/>
                  <a:ea typeface="Microsoft YaHei" panose="020B0503020204020204" pitchFamily="34" charset="-122"/>
                </a:endParaRPr>
              </a:p>
            </p:txBody>
          </p:sp>
        </mc:Choice>
        <mc:Fallback xmlns="">
          <p:sp>
            <p:nvSpPr>
              <p:cNvPr id="25" name="圆角矩形 7">
                <a:extLst>
                  <a:ext uri="{FF2B5EF4-FFF2-40B4-BE49-F238E27FC236}">
                    <a16:creationId xmlns:a16="http://schemas.microsoft.com/office/drawing/2014/main" id="{0B7C3C6D-6C58-4373-893F-C9726ECDC17E}"/>
                  </a:ext>
                </a:extLst>
              </p:cNvPr>
              <p:cNvSpPr>
                <a:spLocks noRot="1" noChangeAspect="1" noMove="1" noResize="1" noEditPoints="1" noAdjustHandles="1" noChangeArrowheads="1" noChangeShapeType="1" noTextEdit="1"/>
              </p:cNvSpPr>
              <p:nvPr/>
            </p:nvSpPr>
            <p:spPr>
              <a:xfrm>
                <a:off x="2099600" y="4756057"/>
                <a:ext cx="7328561" cy="451240"/>
              </a:xfrm>
              <a:prstGeom prst="roundRect">
                <a:avLst/>
              </a:prstGeom>
              <a:blipFill>
                <a:blip r:embed="rId8"/>
                <a:stretch>
                  <a:fillRect l="-415" t="-2632" b="-14474"/>
                </a:stretch>
              </a:blipFill>
            </p:spPr>
            <p:txBody>
              <a:bodyPr/>
              <a:lstStyle/>
              <a:p>
                <a:r>
                  <a:rPr lang="zh-CN" altLang="en-US">
                    <a:noFill/>
                  </a:rPr>
                  <a:t> </a:t>
                </a:r>
              </a:p>
            </p:txBody>
          </p:sp>
        </mc:Fallback>
      </mc:AlternateContent>
      <p:sp>
        <p:nvSpPr>
          <p:cNvPr id="9" name="文本框 8">
            <a:extLst>
              <a:ext uri="{FF2B5EF4-FFF2-40B4-BE49-F238E27FC236}">
                <a16:creationId xmlns:a16="http://schemas.microsoft.com/office/drawing/2014/main" id="{359C5A8B-D40E-46FE-A801-DF079AC5BB70}"/>
              </a:ext>
            </a:extLst>
          </p:cNvPr>
          <p:cNvSpPr txBox="1"/>
          <p:nvPr/>
        </p:nvSpPr>
        <p:spPr>
          <a:xfrm>
            <a:off x="6959833" y="6269876"/>
            <a:ext cx="4918334" cy="369332"/>
          </a:xfrm>
          <a:prstGeom prst="rect">
            <a:avLst/>
          </a:prstGeom>
          <a:noFill/>
        </p:spPr>
        <p:txBody>
          <a:bodyPr wrap="none" rtlCol="0">
            <a:spAutoFit/>
          </a:bodyPr>
          <a:lstStyle/>
          <a:p>
            <a:r>
              <a:rPr lang="zh-CN" altLang="en-US" dirty="0">
                <a:solidFill>
                  <a:srgbClr val="00B0F0"/>
                </a:solidFill>
                <a:latin typeface="微软雅黑" panose="020B0503020204020204" pitchFamily="34" charset="-122"/>
                <a:ea typeface="微软雅黑" panose="020B0503020204020204" pitchFamily="34" charset="-122"/>
              </a:rPr>
              <a:t>思考：什么情况下，不需要反转或只反转</a:t>
            </a:r>
            <a:r>
              <a:rPr lang="en-US" altLang="zh-CN" dirty="0">
                <a:solidFill>
                  <a:srgbClr val="00B0F0"/>
                </a:solidFill>
                <a:latin typeface="微软雅黑" panose="020B0503020204020204" pitchFamily="34" charset="-122"/>
                <a:ea typeface="微软雅黑" panose="020B0503020204020204" pitchFamily="34" charset="-122"/>
              </a:rPr>
              <a:t>1</a:t>
            </a:r>
            <a:r>
              <a:rPr lang="zh-CN" altLang="en-US" dirty="0">
                <a:solidFill>
                  <a:srgbClr val="00B0F0"/>
                </a:solidFill>
                <a:latin typeface="微软雅黑" panose="020B0503020204020204" pitchFamily="34" charset="-122"/>
                <a:ea typeface="微软雅黑" panose="020B0503020204020204" pitchFamily="34" charset="-122"/>
              </a:rPr>
              <a:t>次？</a:t>
            </a:r>
          </a:p>
        </p:txBody>
      </p:sp>
    </p:spTree>
    <p:extLst>
      <p:ext uri="{BB962C8B-B14F-4D97-AF65-F5344CB8AC3E}">
        <p14:creationId xmlns:p14="http://schemas.microsoft.com/office/powerpoint/2010/main" val="2522788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blinds(horizontal)">
                                      <p:cBhvr>
                                        <p:cTn id="11" dur="500"/>
                                        <p:tgtEl>
                                          <p:spTgt spid="11"/>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25"/>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6"/>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14"/>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17"/>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19"/>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grpId="0" nodeType="clickEffect">
                                  <p:stCondLst>
                                    <p:cond delay="0"/>
                                  </p:stCondLst>
                                  <p:childTnLst>
                                    <p:set>
                                      <p:cBhvr>
                                        <p:cTn id="31" dur="1" fill="hold">
                                          <p:stCondLst>
                                            <p:cond delay="0"/>
                                          </p:stCondLst>
                                        </p:cTn>
                                        <p:tgtEl>
                                          <p:spTgt spid="21"/>
                                        </p:tgtEl>
                                        <p:attrNameLst>
                                          <p:attrName>style.visibility</p:attrName>
                                        </p:attrNameLst>
                                      </p:cBhvr>
                                      <p:to>
                                        <p:strVal val="visible"/>
                                      </p:to>
                                    </p:set>
                                    <p:animEffect transition="in" filter="fade">
                                      <p:cBhvr>
                                        <p:cTn id="32" dur="1000"/>
                                        <p:tgtEl>
                                          <p:spTgt spid="21"/>
                                        </p:tgtEl>
                                      </p:cBhvr>
                                    </p:animEffect>
                                    <p:anim calcmode="lin" valueType="num">
                                      <p:cBhvr>
                                        <p:cTn id="33" dur="1000" fill="hold"/>
                                        <p:tgtEl>
                                          <p:spTgt spid="21"/>
                                        </p:tgtEl>
                                        <p:attrNameLst>
                                          <p:attrName>ppt_x</p:attrName>
                                        </p:attrNameLst>
                                      </p:cBhvr>
                                      <p:tavLst>
                                        <p:tav tm="0">
                                          <p:val>
                                            <p:strVal val="#ppt_x"/>
                                          </p:val>
                                        </p:tav>
                                        <p:tav tm="100000">
                                          <p:val>
                                            <p:strVal val="#ppt_x"/>
                                          </p:val>
                                        </p:tav>
                                      </p:tavLst>
                                    </p:anim>
                                    <p:anim calcmode="lin" valueType="num">
                                      <p:cBhvr>
                                        <p:cTn id="34" dur="1000" fill="hold"/>
                                        <p:tgtEl>
                                          <p:spTgt spid="21"/>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22"/>
                                        </p:tgtEl>
                                        <p:attrNameLst>
                                          <p:attrName>style.visibility</p:attrName>
                                        </p:attrNameLst>
                                      </p:cBhvr>
                                      <p:to>
                                        <p:strVal val="visible"/>
                                      </p:to>
                                    </p:set>
                                    <p:animEffect transition="in" filter="fade">
                                      <p:cBhvr>
                                        <p:cTn id="37" dur="1000"/>
                                        <p:tgtEl>
                                          <p:spTgt spid="22"/>
                                        </p:tgtEl>
                                      </p:cBhvr>
                                    </p:animEffect>
                                    <p:anim calcmode="lin" valueType="num">
                                      <p:cBhvr>
                                        <p:cTn id="38" dur="1000" fill="hold"/>
                                        <p:tgtEl>
                                          <p:spTgt spid="22"/>
                                        </p:tgtEl>
                                        <p:attrNameLst>
                                          <p:attrName>ppt_x</p:attrName>
                                        </p:attrNameLst>
                                      </p:cBhvr>
                                      <p:tavLst>
                                        <p:tav tm="0">
                                          <p:val>
                                            <p:strVal val="#ppt_x"/>
                                          </p:val>
                                        </p:tav>
                                        <p:tav tm="100000">
                                          <p:val>
                                            <p:strVal val="#ppt_x"/>
                                          </p:val>
                                        </p:tav>
                                      </p:tavLst>
                                    </p:anim>
                                    <p:anim calcmode="lin" valueType="num">
                                      <p:cBhvr>
                                        <p:cTn id="39"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34"/>
                                        </p:tgtEl>
                                        <p:attrNameLst>
                                          <p:attrName>style.visibility</p:attrName>
                                        </p:attrNameLst>
                                      </p:cBhvr>
                                      <p:to>
                                        <p:strVal val="visible"/>
                                      </p:to>
                                    </p:set>
                                  </p:childTnLst>
                                </p:cTn>
                              </p:par>
                              <p:par>
                                <p:cTn id="44" presetID="1" presetClass="entr" presetSubtype="0" fill="hold" nodeType="withEffect">
                                  <p:stCondLst>
                                    <p:cond delay="0"/>
                                  </p:stCondLst>
                                  <p:childTnLst>
                                    <p:set>
                                      <p:cBhvr>
                                        <p:cTn id="45" dur="1" fill="hold">
                                          <p:stCondLst>
                                            <p:cond delay="0"/>
                                          </p:stCondLst>
                                        </p:cTn>
                                        <p:tgtEl>
                                          <p:spTgt spid="27"/>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grpId="0" nodeType="clickEffect">
                                  <p:stCondLst>
                                    <p:cond delay="0"/>
                                  </p:stCondLst>
                                  <p:childTnLst>
                                    <p:set>
                                      <p:cBhvr>
                                        <p:cTn id="49" dur="1" fill="hold">
                                          <p:stCondLst>
                                            <p:cond delay="0"/>
                                          </p:stCondLst>
                                        </p:cTn>
                                        <p:tgtEl>
                                          <p:spTgt spid="23"/>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2" presetClass="entr" presetSubtype="4" fill="hold" grpId="0" nodeType="clickEffect">
                                  <p:stCondLst>
                                    <p:cond delay="0"/>
                                  </p:stCondLst>
                                  <p:childTnLst>
                                    <p:set>
                                      <p:cBhvr>
                                        <p:cTn id="53" dur="1" fill="hold">
                                          <p:stCondLst>
                                            <p:cond delay="0"/>
                                          </p:stCondLst>
                                        </p:cTn>
                                        <p:tgtEl>
                                          <p:spTgt spid="24"/>
                                        </p:tgtEl>
                                        <p:attrNameLst>
                                          <p:attrName>style.visibility</p:attrName>
                                        </p:attrNameLst>
                                      </p:cBhvr>
                                      <p:to>
                                        <p:strVal val="visible"/>
                                      </p:to>
                                    </p:set>
                                    <p:anim calcmode="lin" valueType="num">
                                      <p:cBhvr additive="base">
                                        <p:cTn id="54" dur="500" fill="hold"/>
                                        <p:tgtEl>
                                          <p:spTgt spid="24"/>
                                        </p:tgtEl>
                                        <p:attrNameLst>
                                          <p:attrName>ppt_x</p:attrName>
                                        </p:attrNameLst>
                                      </p:cBhvr>
                                      <p:tavLst>
                                        <p:tav tm="0">
                                          <p:val>
                                            <p:strVal val="#ppt_x"/>
                                          </p:val>
                                        </p:tav>
                                        <p:tav tm="100000">
                                          <p:val>
                                            <p:strVal val="#ppt_x"/>
                                          </p:val>
                                        </p:tav>
                                      </p:tavLst>
                                    </p:anim>
                                    <p:anim calcmode="lin" valueType="num">
                                      <p:cBhvr additive="base">
                                        <p:cTn id="55"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grpId="0" nodeType="clickEffect">
                                  <p:stCondLst>
                                    <p:cond delay="0"/>
                                  </p:stCondLst>
                                  <p:childTnLst>
                                    <p:set>
                                      <p:cBhvr>
                                        <p:cTn id="59" dur="1" fill="hold">
                                          <p:stCondLst>
                                            <p:cond delay="0"/>
                                          </p:stCondLst>
                                        </p:cTn>
                                        <p:tgtEl>
                                          <p:spTgt spid="40"/>
                                        </p:tgtEl>
                                        <p:attrNameLst>
                                          <p:attrName>style.visibility</p:attrName>
                                        </p:attrNameLst>
                                      </p:cBhvr>
                                      <p:to>
                                        <p:strVal val="visible"/>
                                      </p:to>
                                    </p:set>
                                  </p:childTnLst>
                                </p:cTn>
                              </p:par>
                              <p:par>
                                <p:cTn id="60" presetID="1" presetClass="entr" presetSubtype="0" fill="hold" grpId="0" nodeType="withEffect">
                                  <p:stCondLst>
                                    <p:cond delay="0"/>
                                  </p:stCondLst>
                                  <p:childTnLst>
                                    <p:set>
                                      <p:cBhvr>
                                        <p:cTn id="61" dur="1" fill="hold">
                                          <p:stCondLst>
                                            <p:cond delay="0"/>
                                          </p:stCondLst>
                                        </p:cTn>
                                        <p:tgtEl>
                                          <p:spTgt spid="39"/>
                                        </p:tgtEl>
                                        <p:attrNameLst>
                                          <p:attrName>style.visibility</p:attrName>
                                        </p:attrNameLst>
                                      </p:cBhvr>
                                      <p:to>
                                        <p:strVal val="visible"/>
                                      </p:to>
                                    </p:set>
                                  </p:childTnLst>
                                </p:cTn>
                              </p:par>
                            </p:childTnLst>
                          </p:cTn>
                        </p:par>
                      </p:childTnLst>
                    </p:cTn>
                  </p:par>
                  <p:par>
                    <p:cTn id="62" fill="hold">
                      <p:stCondLst>
                        <p:cond delay="indefinite"/>
                      </p:stCondLst>
                      <p:childTnLst>
                        <p:par>
                          <p:cTn id="63" fill="hold">
                            <p:stCondLst>
                              <p:cond delay="0"/>
                            </p:stCondLst>
                            <p:childTnLst>
                              <p:par>
                                <p:cTn id="64" presetID="1" presetClass="entr" presetSubtype="0" fill="hold" grpId="0" nodeType="clickEffect">
                                  <p:stCondLst>
                                    <p:cond delay="0"/>
                                  </p:stCondLst>
                                  <p:childTnLst>
                                    <p:set>
                                      <p:cBhvr>
                                        <p:cTn id="65"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p:bldP spid="14" grpId="0"/>
      <p:bldP spid="19" grpId="0"/>
      <p:bldP spid="21" grpId="0" animBg="1"/>
      <p:bldP spid="34" grpId="0"/>
      <p:bldP spid="39" grpId="0"/>
      <p:bldP spid="40" grpId="0"/>
      <p:bldP spid="6" grpId="0"/>
      <p:bldP spid="22" grpId="0"/>
      <p:bldP spid="23" grpId="0" animBg="1"/>
      <p:bldP spid="24" grpId="0"/>
      <p:bldP spid="25" grpId="0" animBg="1"/>
      <p:bldP spid="9"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D08729-7FE7-6C84-2747-BDC8B0D4F014}"/>
              </a:ext>
            </a:extLst>
          </p:cNvPr>
          <p:cNvSpPr>
            <a:spLocks noGrp="1"/>
          </p:cNvSpPr>
          <p:nvPr>
            <p:ph type="title"/>
          </p:nvPr>
        </p:nvSpPr>
        <p:spPr/>
        <p:txBody>
          <a:bodyPr/>
          <a:lstStyle/>
          <a:p>
            <a:r>
              <a:rPr lang="zh-CN" altLang="en-US" dirty="0"/>
              <a:t>简单选择排序的应用：煎饼排序（</a:t>
            </a:r>
            <a:r>
              <a:rPr lang="en-US" altLang="zh-CN" dirty="0" err="1"/>
              <a:t>LeetCode</a:t>
            </a:r>
            <a:r>
              <a:rPr lang="zh-CN" altLang="en-US" dirty="0"/>
              <a:t> </a:t>
            </a:r>
            <a:r>
              <a:rPr lang="en-US" altLang="zh-CN" dirty="0"/>
              <a:t>969)</a:t>
            </a:r>
            <a:endParaRPr lang="zh-CN" altLang="en-US" dirty="0"/>
          </a:p>
        </p:txBody>
      </p:sp>
      <p:sp>
        <p:nvSpPr>
          <p:cNvPr id="3" name="副标题 2">
            <a:extLst>
              <a:ext uri="{FF2B5EF4-FFF2-40B4-BE49-F238E27FC236}">
                <a16:creationId xmlns:a16="http://schemas.microsoft.com/office/drawing/2014/main" id="{714465A5-6ED6-6076-F559-5CA567FFB480}"/>
              </a:ext>
            </a:extLst>
          </p:cNvPr>
          <p:cNvSpPr>
            <a:spLocks noGrp="1"/>
          </p:cNvSpPr>
          <p:nvPr>
            <p:ph type="subTitle" idx="1"/>
          </p:nvPr>
        </p:nvSpPr>
        <p:spPr/>
        <p:txBody>
          <a:bodyPr/>
          <a:lstStyle/>
          <a:p>
            <a:r>
              <a:rPr lang="en-US" altLang="zh-CN" dirty="0"/>
              <a:t>10.3.1 </a:t>
            </a:r>
            <a:r>
              <a:rPr lang="zh-CN" altLang="en-US" dirty="0"/>
              <a:t>简单选择排序</a:t>
            </a:r>
          </a:p>
        </p:txBody>
      </p:sp>
      <p:sp>
        <p:nvSpPr>
          <p:cNvPr id="4" name="文本占位符 3">
            <a:extLst>
              <a:ext uri="{FF2B5EF4-FFF2-40B4-BE49-F238E27FC236}">
                <a16:creationId xmlns:a16="http://schemas.microsoft.com/office/drawing/2014/main" id="{6E1FC02A-5813-F087-3A57-ADC3FE3E2E01}"/>
              </a:ext>
            </a:extLst>
          </p:cNvPr>
          <p:cNvSpPr>
            <a:spLocks noGrp="1"/>
          </p:cNvSpPr>
          <p:nvPr>
            <p:ph type="body" idx="10"/>
          </p:nvPr>
        </p:nvSpPr>
        <p:spPr/>
        <p:txBody>
          <a:bodyPr/>
          <a:lstStyle/>
          <a:p>
            <a:endParaRPr lang="zh-CN" altLang="en-US"/>
          </a:p>
        </p:txBody>
      </p:sp>
      <mc:AlternateContent xmlns:mc="http://schemas.openxmlformats.org/markup-compatibility/2006" xmlns:a14="http://schemas.microsoft.com/office/drawing/2010/main">
        <mc:Choice Requires="a14">
          <p:sp>
            <p:nvSpPr>
              <p:cNvPr id="5" name="内容占位符 4">
                <a:extLst>
                  <a:ext uri="{FF2B5EF4-FFF2-40B4-BE49-F238E27FC236}">
                    <a16:creationId xmlns:a16="http://schemas.microsoft.com/office/drawing/2014/main" id="{90961ED6-686E-B748-C9C0-9B3B217999DC}"/>
                  </a:ext>
                </a:extLst>
              </p:cNvPr>
              <p:cNvSpPr>
                <a:spLocks noGrp="1"/>
              </p:cNvSpPr>
              <p:nvPr>
                <p:ph idx="11"/>
              </p:nvPr>
            </p:nvSpPr>
            <p:spPr>
              <a:xfrm>
                <a:off x="568335" y="1079876"/>
                <a:ext cx="11055325" cy="2152650"/>
              </a:xfrm>
            </p:spPr>
            <p:txBody>
              <a:bodyPr>
                <a:noAutofit/>
              </a:bodyPr>
              <a:lstStyle/>
              <a:p>
                <a:pPr>
                  <a:lnSpc>
                    <a:spcPct val="120000"/>
                  </a:lnSpc>
                </a:pPr>
                <a:r>
                  <a:rPr lang="zh-CN" altLang="en-US" sz="1600" b="1" dirty="0"/>
                  <a:t>问题描述：</a:t>
                </a:r>
                <a:endParaRPr lang="en-US" altLang="zh-CN" sz="1600" dirty="0"/>
              </a:p>
              <a:p>
                <a:pPr>
                  <a:lnSpc>
                    <a:spcPct val="120000"/>
                  </a:lnSpc>
                </a:pPr>
                <a:r>
                  <a:rPr lang="zh-CN" altLang="en-US" sz="1600" dirty="0"/>
                  <a:t>给定长度为</a:t>
                </a:r>
                <a:r>
                  <a:rPr lang="en-US" altLang="zh-CN" sz="1600" dirty="0"/>
                  <a:t>n</a:t>
                </a:r>
                <a:r>
                  <a:rPr lang="zh-CN" altLang="en-US" sz="1600" dirty="0"/>
                  <a:t>的正整数序列，且序列中所有元素互异。使用下面</a:t>
                </a:r>
                <a:r>
                  <a:rPr lang="zh-CN" altLang="en-US" sz="1600" dirty="0">
                    <a:solidFill>
                      <a:srgbClr val="00B0F0"/>
                    </a:solidFill>
                  </a:rPr>
                  <a:t>翻煎饼的方式</a:t>
                </a:r>
                <a:r>
                  <a:rPr lang="en-US" altLang="zh-CN" sz="1600" dirty="0">
                    <a:solidFill>
                      <a:srgbClr val="00B0F0"/>
                    </a:solidFill>
                  </a:rPr>
                  <a:t>(?)</a:t>
                </a:r>
                <a:r>
                  <a:rPr lang="zh-CN" altLang="en-US" sz="1600" dirty="0"/>
                  <a:t>对序列排序。设当前序列为</a:t>
                </a:r>
                <a14:m>
                  <m:oMath xmlns:m="http://schemas.openxmlformats.org/officeDocument/2006/math">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𝑎</m:t>
                        </m:r>
                      </m:e>
                      <m:sub>
                        <m:r>
                          <a:rPr lang="en-US" altLang="zh-CN" sz="1600" i="1">
                            <a:latin typeface="Cambria Math" panose="02040503050406030204" pitchFamily="18" charset="0"/>
                          </a:rPr>
                          <m:t>1</m:t>
                        </m:r>
                      </m:sub>
                    </m:sSub>
                    <m:r>
                      <a:rPr lang="en-US" altLang="zh-CN" sz="1600" i="1">
                        <a:latin typeface="Cambria Math" panose="02040503050406030204" pitchFamily="18" charset="0"/>
                      </a:rPr>
                      <m:t>,</m:t>
                    </m:r>
                    <m:r>
                      <a:rPr lang="zh-CN" altLang="en-US" sz="1600" i="1">
                        <a:latin typeface="Cambria Math" panose="02040503050406030204" pitchFamily="18" charset="0"/>
                      </a:rPr>
                      <m:t> </m:t>
                    </m:r>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𝑎</m:t>
                        </m:r>
                      </m:e>
                      <m:sub>
                        <m:r>
                          <a:rPr lang="en-US" altLang="zh-CN" sz="1600" i="1">
                            <a:latin typeface="Cambria Math" panose="02040503050406030204" pitchFamily="18" charset="0"/>
                          </a:rPr>
                          <m:t>2</m:t>
                        </m:r>
                      </m:sub>
                    </m:sSub>
                    <m:r>
                      <a:rPr lang="en-US" altLang="zh-CN" sz="1600" i="1">
                        <a:latin typeface="Cambria Math" panose="02040503050406030204" pitchFamily="18" charset="0"/>
                      </a:rPr>
                      <m:t>,…,</m:t>
                    </m:r>
                    <m:r>
                      <a:rPr lang="zh-CN" altLang="en-US" sz="1600" i="1">
                        <a:latin typeface="Cambria Math" panose="02040503050406030204" pitchFamily="18" charset="0"/>
                      </a:rPr>
                      <m:t> </m:t>
                    </m:r>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𝑎</m:t>
                        </m:r>
                      </m:e>
                      <m:sub>
                        <m:r>
                          <a:rPr lang="en-US" altLang="zh-CN" sz="1600" i="1">
                            <a:latin typeface="Cambria Math" panose="02040503050406030204" pitchFamily="18" charset="0"/>
                          </a:rPr>
                          <m:t>𝑛</m:t>
                        </m:r>
                      </m:sub>
                    </m:sSub>
                  </m:oMath>
                </a14:m>
                <a:r>
                  <a:rPr lang="zh-CN" altLang="en-US" sz="1600" dirty="0"/>
                  <a:t>：</a:t>
                </a:r>
                <a:endParaRPr lang="en-US" altLang="zh-CN" sz="1600" dirty="0"/>
              </a:p>
              <a:p>
                <a:pPr>
                  <a:lnSpc>
                    <a:spcPct val="120000"/>
                  </a:lnSpc>
                </a:pPr>
                <a:r>
                  <a:rPr lang="zh-CN" altLang="en-US" sz="1600" dirty="0"/>
                  <a:t>（</a:t>
                </a:r>
                <a:r>
                  <a:rPr lang="en-US" altLang="zh-CN" sz="1600" dirty="0"/>
                  <a:t>1</a:t>
                </a:r>
                <a:r>
                  <a:rPr lang="zh-CN" altLang="en-US" sz="1600" dirty="0"/>
                  <a:t>）选择一个整数</a:t>
                </a:r>
                <a:r>
                  <a:rPr lang="en-US" altLang="zh-CN" sz="1600" dirty="0"/>
                  <a:t>k,</a:t>
                </a:r>
                <a:r>
                  <a:rPr lang="zh-CN" altLang="en-US" sz="1600" dirty="0"/>
                  <a:t> 满足</a:t>
                </a:r>
                <a14:m>
                  <m:oMath xmlns:m="http://schemas.openxmlformats.org/officeDocument/2006/math">
                    <m:r>
                      <a:rPr lang="en-US" altLang="zh-CN" sz="1600" i="1">
                        <a:latin typeface="Cambria Math" panose="02040503050406030204" pitchFamily="18" charset="0"/>
                      </a:rPr>
                      <m:t>1≤</m:t>
                    </m:r>
                    <m:r>
                      <a:rPr lang="en-US" altLang="zh-CN" sz="1600" i="1">
                        <a:latin typeface="Cambria Math" panose="02040503050406030204" pitchFamily="18" charset="0"/>
                      </a:rPr>
                      <m:t>𝑘</m:t>
                    </m:r>
                    <m:r>
                      <a:rPr lang="en-US" altLang="zh-CN" sz="1600" i="1">
                        <a:latin typeface="Cambria Math" panose="02040503050406030204" pitchFamily="18" charset="0"/>
                      </a:rPr>
                      <m:t>≤</m:t>
                    </m:r>
                    <m:r>
                      <a:rPr lang="en-US" altLang="zh-CN" sz="1600" i="1">
                        <a:latin typeface="Cambria Math" panose="02040503050406030204" pitchFamily="18" charset="0"/>
                      </a:rPr>
                      <m:t>𝑛</m:t>
                    </m:r>
                  </m:oMath>
                </a14:m>
                <a:endParaRPr lang="en-US" altLang="zh-CN" sz="1600" dirty="0"/>
              </a:p>
              <a:p>
                <a:pPr>
                  <a:lnSpc>
                    <a:spcPct val="120000"/>
                  </a:lnSpc>
                </a:pPr>
                <a:r>
                  <a:rPr lang="zh-CN" altLang="en-US" sz="1600" dirty="0"/>
                  <a:t>（</a:t>
                </a:r>
                <a:r>
                  <a:rPr lang="en-US" altLang="zh-CN" sz="1600" dirty="0"/>
                  <a:t>2</a:t>
                </a:r>
                <a:r>
                  <a:rPr lang="zh-CN" altLang="en-US" sz="1600" dirty="0"/>
                  <a:t>）反转序列前</a:t>
                </a:r>
                <a:r>
                  <a:rPr lang="en-US" altLang="zh-CN" sz="1600" dirty="0"/>
                  <a:t>k</a:t>
                </a:r>
                <a:r>
                  <a:rPr lang="zh-CN" altLang="en-US" sz="1600" dirty="0"/>
                  <a:t>个元素的子串 </a:t>
                </a:r>
                <a14:m>
                  <m:oMath xmlns:m="http://schemas.openxmlformats.org/officeDocument/2006/math">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𝑎</m:t>
                        </m:r>
                      </m:e>
                      <m:sub>
                        <m:r>
                          <a:rPr lang="en-US" altLang="zh-CN" sz="1600" i="1">
                            <a:latin typeface="Cambria Math" panose="02040503050406030204" pitchFamily="18" charset="0"/>
                          </a:rPr>
                          <m:t>1</m:t>
                        </m:r>
                      </m:sub>
                    </m:sSub>
                    <m:r>
                      <a:rPr lang="en-US" altLang="zh-CN" sz="1600" i="1">
                        <a:latin typeface="Cambria Math" panose="02040503050406030204" pitchFamily="18" charset="0"/>
                      </a:rPr>
                      <m:t>,…,</m:t>
                    </m:r>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𝑎</m:t>
                        </m:r>
                      </m:e>
                      <m:sub>
                        <m:r>
                          <a:rPr lang="en-US" altLang="zh-CN" sz="1600" i="1">
                            <a:latin typeface="Cambria Math" panose="02040503050406030204" pitchFamily="18" charset="0"/>
                          </a:rPr>
                          <m:t>𝑘</m:t>
                        </m:r>
                      </m:sub>
                    </m:sSub>
                  </m:oMath>
                </a14:m>
                <a:endParaRPr lang="en-US" altLang="zh-CN" sz="1600" dirty="0"/>
              </a:p>
              <a:p>
                <a:pPr>
                  <a:lnSpc>
                    <a:spcPct val="120000"/>
                  </a:lnSpc>
                </a:pPr>
                <a:r>
                  <a:rPr lang="zh-CN" altLang="en-US" sz="1600" dirty="0"/>
                  <a:t>持续上述操作，直到序列从小到大排好序为止，输出每次反转</a:t>
                </a:r>
                <a:r>
                  <a:rPr lang="zh-CN" altLang="en-US" sz="1600" dirty="0">
                    <a:solidFill>
                      <a:srgbClr val="00B0F0"/>
                    </a:solidFill>
                  </a:rPr>
                  <a:t>选择</a:t>
                </a:r>
                <a:r>
                  <a:rPr lang="zh-CN" altLang="en-US" sz="1600" dirty="0"/>
                  <a:t>的</a:t>
                </a:r>
                <a:r>
                  <a:rPr lang="en-US" altLang="zh-CN" sz="1600" dirty="0"/>
                  <a:t>k</a:t>
                </a:r>
                <a:r>
                  <a:rPr lang="zh-CN" altLang="en-US" sz="1600" dirty="0"/>
                  <a:t>值。</a:t>
                </a:r>
                <a:endParaRPr lang="en-US" altLang="zh-CN" sz="1600" dirty="0"/>
              </a:p>
              <a:p>
                <a:pPr>
                  <a:lnSpc>
                    <a:spcPct val="120000"/>
                  </a:lnSpc>
                </a:pPr>
                <a:endParaRPr lang="en-US" altLang="zh-CN" sz="1600" b="1" dirty="0"/>
              </a:p>
            </p:txBody>
          </p:sp>
        </mc:Choice>
        <mc:Fallback xmlns="">
          <p:sp>
            <p:nvSpPr>
              <p:cNvPr id="5" name="内容占位符 4">
                <a:extLst>
                  <a:ext uri="{FF2B5EF4-FFF2-40B4-BE49-F238E27FC236}">
                    <a16:creationId xmlns:a16="http://schemas.microsoft.com/office/drawing/2014/main" id="{90961ED6-686E-B748-C9C0-9B3B217999DC}"/>
                  </a:ext>
                </a:extLst>
              </p:cNvPr>
              <p:cNvSpPr>
                <a:spLocks noGrp="1" noRot="1" noChangeAspect="1" noMove="1" noResize="1" noEditPoints="1" noAdjustHandles="1" noChangeArrowheads="1" noChangeShapeType="1" noTextEdit="1"/>
              </p:cNvSpPr>
              <p:nvPr>
                <p:ph idx="11"/>
              </p:nvPr>
            </p:nvSpPr>
            <p:spPr>
              <a:xfrm>
                <a:off x="568335" y="1079876"/>
                <a:ext cx="11055325" cy="2152650"/>
              </a:xfrm>
              <a:blipFill>
                <a:blip r:embed="rId2"/>
                <a:stretch>
                  <a:fillRect l="-276"/>
                </a:stretch>
              </a:blipFill>
            </p:spPr>
            <p:txBody>
              <a:bodyPr/>
              <a:lstStyle/>
              <a:p>
                <a:r>
                  <a:rPr lang="zh-CN" altLang="en-US">
                    <a:noFill/>
                  </a:rPr>
                  <a:t> </a:t>
                </a:r>
              </a:p>
            </p:txBody>
          </p:sp>
        </mc:Fallback>
      </mc:AlternateContent>
      <p:sp>
        <p:nvSpPr>
          <p:cNvPr id="26" name="文本框 25">
            <a:extLst>
              <a:ext uri="{FF2B5EF4-FFF2-40B4-BE49-F238E27FC236}">
                <a16:creationId xmlns:a16="http://schemas.microsoft.com/office/drawing/2014/main" id="{58532420-D368-4931-ACAB-AAFA9C32B103}"/>
              </a:ext>
            </a:extLst>
          </p:cNvPr>
          <p:cNvSpPr txBox="1"/>
          <p:nvPr/>
        </p:nvSpPr>
        <p:spPr>
          <a:xfrm>
            <a:off x="259862" y="4442510"/>
            <a:ext cx="1835759" cy="461665"/>
          </a:xfrm>
          <a:prstGeom prst="rect">
            <a:avLst/>
          </a:prstGeom>
          <a:noFill/>
        </p:spPr>
        <p:txBody>
          <a:bodyPr wrap="none" rtlCol="0">
            <a:spAutoFit/>
          </a:bodyPr>
          <a:lstStyle/>
          <a:p>
            <a:r>
              <a:rPr kumimoji="1" lang="zh-CN" altLang="en-US" sz="2400" dirty="0"/>
              <a:t>例：</a:t>
            </a:r>
            <a:r>
              <a:rPr kumimoji="1" lang="en-US" altLang="zh-CN" sz="2400" dirty="0"/>
              <a:t>3</a:t>
            </a:r>
            <a:r>
              <a:rPr kumimoji="1" lang="zh-CN" altLang="en-US" sz="2400" dirty="0"/>
              <a:t>  </a:t>
            </a:r>
            <a:r>
              <a:rPr kumimoji="1" lang="en-US" altLang="zh-CN" sz="2400" dirty="0"/>
              <a:t>2</a:t>
            </a:r>
            <a:r>
              <a:rPr kumimoji="1" lang="zh-CN" altLang="en-US" sz="2400" dirty="0"/>
              <a:t>  </a:t>
            </a:r>
            <a:r>
              <a:rPr kumimoji="1" lang="en-US" altLang="zh-CN" sz="2400" dirty="0"/>
              <a:t>4</a:t>
            </a:r>
            <a:r>
              <a:rPr kumimoji="1" lang="zh-CN" altLang="en-US" sz="2400" dirty="0"/>
              <a:t>  </a:t>
            </a:r>
            <a:r>
              <a:rPr kumimoji="1" lang="en-US" altLang="zh-CN" sz="2400" dirty="0"/>
              <a:t>1</a:t>
            </a:r>
            <a:endParaRPr kumimoji="1" lang="zh-CN" altLang="en-US" sz="2400" dirty="0"/>
          </a:p>
        </p:txBody>
      </p:sp>
      <p:cxnSp>
        <p:nvCxnSpPr>
          <p:cNvPr id="28" name="直线连接符 8">
            <a:extLst>
              <a:ext uri="{FF2B5EF4-FFF2-40B4-BE49-F238E27FC236}">
                <a16:creationId xmlns:a16="http://schemas.microsoft.com/office/drawing/2014/main" id="{B4F05598-B5D2-4936-AC83-79FDEFED98E9}"/>
              </a:ext>
            </a:extLst>
          </p:cNvPr>
          <p:cNvCxnSpPr>
            <a:cxnSpLocks/>
          </p:cNvCxnSpPr>
          <p:nvPr/>
        </p:nvCxnSpPr>
        <p:spPr>
          <a:xfrm>
            <a:off x="943599" y="4948733"/>
            <a:ext cx="713263"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9" name="文本框 28">
            <a:extLst>
              <a:ext uri="{FF2B5EF4-FFF2-40B4-BE49-F238E27FC236}">
                <a16:creationId xmlns:a16="http://schemas.microsoft.com/office/drawing/2014/main" id="{70A6803B-BEEC-4CE6-B0D1-E3D4ED9AE76A}"/>
              </a:ext>
            </a:extLst>
          </p:cNvPr>
          <p:cNvSpPr txBox="1"/>
          <p:nvPr/>
        </p:nvSpPr>
        <p:spPr>
          <a:xfrm>
            <a:off x="981677" y="4998208"/>
            <a:ext cx="675185" cy="400110"/>
          </a:xfrm>
          <a:prstGeom prst="rect">
            <a:avLst/>
          </a:prstGeom>
          <a:noFill/>
        </p:spPr>
        <p:txBody>
          <a:bodyPr wrap="none" rtlCol="0">
            <a:spAutoFit/>
          </a:bodyPr>
          <a:lstStyle/>
          <a:p>
            <a:r>
              <a:rPr kumimoji="1" lang="en-US" altLang="zh-CN" sz="2000" dirty="0"/>
              <a:t>k</a:t>
            </a:r>
            <a:r>
              <a:rPr kumimoji="1" lang="zh-CN" altLang="en-US" sz="2000" dirty="0"/>
              <a:t> </a:t>
            </a:r>
            <a:r>
              <a:rPr kumimoji="1" lang="en-US" altLang="zh-CN" sz="2000" dirty="0"/>
              <a:t>=</a:t>
            </a:r>
            <a:r>
              <a:rPr kumimoji="1" lang="zh-CN" altLang="en-US" sz="2000" dirty="0"/>
              <a:t> </a:t>
            </a:r>
            <a:r>
              <a:rPr kumimoji="1" lang="en-US" altLang="zh-CN" sz="2000" dirty="0"/>
              <a:t>3</a:t>
            </a:r>
            <a:endParaRPr kumimoji="1" lang="zh-CN" altLang="en-US" sz="2000" dirty="0"/>
          </a:p>
        </p:txBody>
      </p:sp>
      <p:sp>
        <p:nvSpPr>
          <p:cNvPr id="30" name="右箭头 11">
            <a:extLst>
              <a:ext uri="{FF2B5EF4-FFF2-40B4-BE49-F238E27FC236}">
                <a16:creationId xmlns:a16="http://schemas.microsoft.com/office/drawing/2014/main" id="{A535B71D-EF78-4736-9EA5-0CB8609185FD}"/>
              </a:ext>
            </a:extLst>
          </p:cNvPr>
          <p:cNvSpPr/>
          <p:nvPr/>
        </p:nvSpPr>
        <p:spPr>
          <a:xfrm>
            <a:off x="2204835" y="4541674"/>
            <a:ext cx="346184" cy="323166"/>
          </a:xfrm>
          <a:prstGeom prst="rightArrow">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31" name="直线连接符 14">
            <a:extLst>
              <a:ext uri="{FF2B5EF4-FFF2-40B4-BE49-F238E27FC236}">
                <a16:creationId xmlns:a16="http://schemas.microsoft.com/office/drawing/2014/main" id="{8957C000-47CE-40D8-969D-257AA14EB472}"/>
              </a:ext>
            </a:extLst>
          </p:cNvPr>
          <p:cNvCxnSpPr>
            <a:cxnSpLocks/>
          </p:cNvCxnSpPr>
          <p:nvPr/>
        </p:nvCxnSpPr>
        <p:spPr>
          <a:xfrm>
            <a:off x="2830552" y="4948733"/>
            <a:ext cx="944280"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2" name="文本框 31">
            <a:extLst>
              <a:ext uri="{FF2B5EF4-FFF2-40B4-BE49-F238E27FC236}">
                <a16:creationId xmlns:a16="http://schemas.microsoft.com/office/drawing/2014/main" id="{808E6072-419D-451A-A249-95B913454DE7}"/>
              </a:ext>
            </a:extLst>
          </p:cNvPr>
          <p:cNvSpPr txBox="1"/>
          <p:nvPr/>
        </p:nvSpPr>
        <p:spPr>
          <a:xfrm>
            <a:off x="2965099" y="5039890"/>
            <a:ext cx="675185" cy="400110"/>
          </a:xfrm>
          <a:prstGeom prst="rect">
            <a:avLst/>
          </a:prstGeom>
          <a:noFill/>
        </p:spPr>
        <p:txBody>
          <a:bodyPr wrap="none" rtlCol="0">
            <a:spAutoFit/>
          </a:bodyPr>
          <a:lstStyle/>
          <a:p>
            <a:r>
              <a:rPr kumimoji="1" lang="en-US" altLang="zh-CN" sz="2000" dirty="0"/>
              <a:t>k</a:t>
            </a:r>
            <a:r>
              <a:rPr kumimoji="1" lang="zh-CN" altLang="en-US" sz="2000" dirty="0"/>
              <a:t> </a:t>
            </a:r>
            <a:r>
              <a:rPr kumimoji="1" lang="en-US" altLang="zh-CN" sz="2000" dirty="0"/>
              <a:t>=</a:t>
            </a:r>
            <a:r>
              <a:rPr kumimoji="1" lang="zh-CN" altLang="en-US" sz="2000" dirty="0"/>
              <a:t> </a:t>
            </a:r>
            <a:r>
              <a:rPr kumimoji="1" lang="en-US" altLang="zh-CN" sz="2000" dirty="0"/>
              <a:t>4</a:t>
            </a:r>
            <a:endParaRPr kumimoji="1" lang="zh-CN" altLang="en-US" sz="2000" dirty="0"/>
          </a:p>
        </p:txBody>
      </p:sp>
      <p:sp>
        <p:nvSpPr>
          <p:cNvPr id="33" name="文本框 32">
            <a:extLst>
              <a:ext uri="{FF2B5EF4-FFF2-40B4-BE49-F238E27FC236}">
                <a16:creationId xmlns:a16="http://schemas.microsoft.com/office/drawing/2014/main" id="{A5D92D5E-9761-45AF-AFD2-961AA51B2797}"/>
              </a:ext>
            </a:extLst>
          </p:cNvPr>
          <p:cNvSpPr txBox="1"/>
          <p:nvPr/>
        </p:nvSpPr>
        <p:spPr>
          <a:xfrm>
            <a:off x="2701125" y="4442510"/>
            <a:ext cx="1220206" cy="461665"/>
          </a:xfrm>
          <a:prstGeom prst="rect">
            <a:avLst/>
          </a:prstGeom>
          <a:noFill/>
        </p:spPr>
        <p:txBody>
          <a:bodyPr wrap="none" rtlCol="0">
            <a:spAutoFit/>
          </a:bodyPr>
          <a:lstStyle/>
          <a:p>
            <a:r>
              <a:rPr kumimoji="1" lang="en-US" altLang="zh-CN" sz="2400" dirty="0">
                <a:solidFill>
                  <a:srgbClr val="FF0000"/>
                </a:solidFill>
              </a:rPr>
              <a:t>4</a:t>
            </a:r>
            <a:r>
              <a:rPr kumimoji="1" lang="zh-CN" altLang="en-US" sz="2400" dirty="0">
                <a:solidFill>
                  <a:srgbClr val="FF0000"/>
                </a:solidFill>
              </a:rPr>
              <a:t>  </a:t>
            </a:r>
            <a:r>
              <a:rPr kumimoji="1" lang="en-US" altLang="zh-CN" sz="2400" dirty="0">
                <a:solidFill>
                  <a:srgbClr val="FF0000"/>
                </a:solidFill>
              </a:rPr>
              <a:t>2</a:t>
            </a:r>
            <a:r>
              <a:rPr kumimoji="1" lang="zh-CN" altLang="en-US" sz="2400" dirty="0">
                <a:solidFill>
                  <a:srgbClr val="FF0000"/>
                </a:solidFill>
              </a:rPr>
              <a:t>  </a:t>
            </a:r>
            <a:r>
              <a:rPr kumimoji="1" lang="en-US" altLang="zh-CN" sz="2400" dirty="0">
                <a:solidFill>
                  <a:srgbClr val="FF0000"/>
                </a:solidFill>
              </a:rPr>
              <a:t>3</a:t>
            </a:r>
            <a:r>
              <a:rPr kumimoji="1" lang="zh-CN" altLang="en-US" sz="2400" dirty="0">
                <a:solidFill>
                  <a:srgbClr val="FF0000"/>
                </a:solidFill>
              </a:rPr>
              <a:t>  </a:t>
            </a:r>
            <a:r>
              <a:rPr kumimoji="1" lang="en-US" altLang="zh-CN" sz="2400" dirty="0"/>
              <a:t>1</a:t>
            </a:r>
            <a:endParaRPr kumimoji="1" lang="zh-CN" altLang="en-US" sz="2400" dirty="0"/>
          </a:p>
        </p:txBody>
      </p:sp>
      <p:sp>
        <p:nvSpPr>
          <p:cNvPr id="35" name="右箭头 21">
            <a:extLst>
              <a:ext uri="{FF2B5EF4-FFF2-40B4-BE49-F238E27FC236}">
                <a16:creationId xmlns:a16="http://schemas.microsoft.com/office/drawing/2014/main" id="{B7626652-886F-427A-AF75-71649D16695E}"/>
              </a:ext>
            </a:extLst>
          </p:cNvPr>
          <p:cNvSpPr/>
          <p:nvPr/>
        </p:nvSpPr>
        <p:spPr>
          <a:xfrm>
            <a:off x="4023910" y="4511759"/>
            <a:ext cx="344899" cy="323166"/>
          </a:xfrm>
          <a:prstGeom prst="rightArrow">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6" name="文本框 35">
            <a:extLst>
              <a:ext uri="{FF2B5EF4-FFF2-40B4-BE49-F238E27FC236}">
                <a16:creationId xmlns:a16="http://schemas.microsoft.com/office/drawing/2014/main" id="{472E40D3-C4B5-4B9D-87FE-7E77C156C6BB}"/>
              </a:ext>
            </a:extLst>
          </p:cNvPr>
          <p:cNvSpPr txBox="1"/>
          <p:nvPr/>
        </p:nvSpPr>
        <p:spPr>
          <a:xfrm>
            <a:off x="4542545" y="4442510"/>
            <a:ext cx="1220206" cy="461665"/>
          </a:xfrm>
          <a:prstGeom prst="rect">
            <a:avLst/>
          </a:prstGeom>
          <a:noFill/>
        </p:spPr>
        <p:txBody>
          <a:bodyPr wrap="none" rtlCol="0">
            <a:spAutoFit/>
          </a:bodyPr>
          <a:lstStyle/>
          <a:p>
            <a:r>
              <a:rPr kumimoji="1" lang="en-US" altLang="zh-CN" sz="2400" dirty="0">
                <a:solidFill>
                  <a:srgbClr val="FF0000"/>
                </a:solidFill>
              </a:rPr>
              <a:t>1</a:t>
            </a:r>
            <a:r>
              <a:rPr kumimoji="1" lang="zh-CN" altLang="en-US" sz="2400" dirty="0">
                <a:solidFill>
                  <a:srgbClr val="FF0000"/>
                </a:solidFill>
              </a:rPr>
              <a:t>  </a:t>
            </a:r>
            <a:r>
              <a:rPr kumimoji="1" lang="en-US" altLang="zh-CN" sz="2400" dirty="0">
                <a:solidFill>
                  <a:srgbClr val="FF0000"/>
                </a:solidFill>
              </a:rPr>
              <a:t>3</a:t>
            </a:r>
            <a:r>
              <a:rPr kumimoji="1" lang="zh-CN" altLang="en-US" sz="2400" dirty="0">
                <a:solidFill>
                  <a:srgbClr val="FF0000"/>
                </a:solidFill>
              </a:rPr>
              <a:t>  </a:t>
            </a:r>
            <a:r>
              <a:rPr kumimoji="1" lang="en-US" altLang="zh-CN" sz="2400" dirty="0">
                <a:solidFill>
                  <a:srgbClr val="FF0000"/>
                </a:solidFill>
              </a:rPr>
              <a:t>2</a:t>
            </a:r>
            <a:r>
              <a:rPr kumimoji="1" lang="zh-CN" altLang="en-US" sz="2400" dirty="0">
                <a:solidFill>
                  <a:srgbClr val="FF0000"/>
                </a:solidFill>
              </a:rPr>
              <a:t>  </a:t>
            </a:r>
            <a:r>
              <a:rPr kumimoji="1" lang="en-US" altLang="zh-CN" sz="2400" dirty="0">
                <a:solidFill>
                  <a:srgbClr val="FF0000"/>
                </a:solidFill>
              </a:rPr>
              <a:t>4</a:t>
            </a:r>
            <a:endParaRPr kumimoji="1" lang="zh-CN" altLang="en-US" sz="2400" dirty="0">
              <a:solidFill>
                <a:srgbClr val="FF0000"/>
              </a:solidFill>
            </a:endParaRPr>
          </a:p>
        </p:txBody>
      </p:sp>
      <p:cxnSp>
        <p:nvCxnSpPr>
          <p:cNvPr id="37" name="直线连接符 23">
            <a:extLst>
              <a:ext uri="{FF2B5EF4-FFF2-40B4-BE49-F238E27FC236}">
                <a16:creationId xmlns:a16="http://schemas.microsoft.com/office/drawing/2014/main" id="{7291F9FF-FD43-4A4D-8216-414ABEE0A519}"/>
              </a:ext>
            </a:extLst>
          </p:cNvPr>
          <p:cNvCxnSpPr>
            <a:cxnSpLocks/>
          </p:cNvCxnSpPr>
          <p:nvPr/>
        </p:nvCxnSpPr>
        <p:spPr>
          <a:xfrm>
            <a:off x="4646250" y="4948733"/>
            <a:ext cx="465009"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8" name="文本框 37">
            <a:extLst>
              <a:ext uri="{FF2B5EF4-FFF2-40B4-BE49-F238E27FC236}">
                <a16:creationId xmlns:a16="http://schemas.microsoft.com/office/drawing/2014/main" id="{6F1A4553-A11C-4FB2-B5EC-554000C9A6F0}"/>
              </a:ext>
            </a:extLst>
          </p:cNvPr>
          <p:cNvSpPr txBox="1"/>
          <p:nvPr/>
        </p:nvSpPr>
        <p:spPr>
          <a:xfrm>
            <a:off x="4541161" y="5038857"/>
            <a:ext cx="675185" cy="400110"/>
          </a:xfrm>
          <a:prstGeom prst="rect">
            <a:avLst/>
          </a:prstGeom>
          <a:noFill/>
        </p:spPr>
        <p:txBody>
          <a:bodyPr wrap="none" rtlCol="0">
            <a:spAutoFit/>
          </a:bodyPr>
          <a:lstStyle/>
          <a:p>
            <a:r>
              <a:rPr kumimoji="1" lang="en-US" altLang="zh-CN" sz="2000" dirty="0"/>
              <a:t>k</a:t>
            </a:r>
            <a:r>
              <a:rPr kumimoji="1" lang="zh-CN" altLang="en-US" sz="2000" dirty="0"/>
              <a:t> </a:t>
            </a:r>
            <a:r>
              <a:rPr kumimoji="1" lang="en-US" altLang="zh-CN" sz="2000" dirty="0"/>
              <a:t>=</a:t>
            </a:r>
            <a:r>
              <a:rPr kumimoji="1" lang="zh-CN" altLang="en-US" sz="2000" dirty="0"/>
              <a:t> </a:t>
            </a:r>
            <a:r>
              <a:rPr kumimoji="1" lang="en-US" altLang="zh-CN" sz="2000" dirty="0"/>
              <a:t>2</a:t>
            </a:r>
            <a:endParaRPr kumimoji="1" lang="zh-CN" altLang="en-US" sz="2000" dirty="0"/>
          </a:p>
        </p:txBody>
      </p:sp>
      <p:sp>
        <p:nvSpPr>
          <p:cNvPr id="41" name="右箭头 27">
            <a:extLst>
              <a:ext uri="{FF2B5EF4-FFF2-40B4-BE49-F238E27FC236}">
                <a16:creationId xmlns:a16="http://schemas.microsoft.com/office/drawing/2014/main" id="{9E6456D8-A974-48B0-A36F-8FF2C22033AB}"/>
              </a:ext>
            </a:extLst>
          </p:cNvPr>
          <p:cNvSpPr/>
          <p:nvPr/>
        </p:nvSpPr>
        <p:spPr>
          <a:xfrm>
            <a:off x="5856057" y="4511759"/>
            <a:ext cx="318100" cy="323166"/>
          </a:xfrm>
          <a:prstGeom prst="rightArrow">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2" name="文本框 41">
            <a:extLst>
              <a:ext uri="{FF2B5EF4-FFF2-40B4-BE49-F238E27FC236}">
                <a16:creationId xmlns:a16="http://schemas.microsoft.com/office/drawing/2014/main" id="{CDCAAAF2-BFAE-4A9E-903B-B327B3F95F2F}"/>
              </a:ext>
            </a:extLst>
          </p:cNvPr>
          <p:cNvSpPr txBox="1"/>
          <p:nvPr/>
        </p:nvSpPr>
        <p:spPr>
          <a:xfrm>
            <a:off x="6382521" y="4442510"/>
            <a:ext cx="1220206" cy="461665"/>
          </a:xfrm>
          <a:prstGeom prst="rect">
            <a:avLst/>
          </a:prstGeom>
          <a:noFill/>
        </p:spPr>
        <p:txBody>
          <a:bodyPr wrap="none" rtlCol="0">
            <a:spAutoFit/>
          </a:bodyPr>
          <a:lstStyle/>
          <a:p>
            <a:r>
              <a:rPr kumimoji="1" lang="en-US" altLang="zh-CN" sz="2400" dirty="0">
                <a:solidFill>
                  <a:srgbClr val="FF0000"/>
                </a:solidFill>
              </a:rPr>
              <a:t>3</a:t>
            </a:r>
            <a:r>
              <a:rPr kumimoji="1" lang="zh-CN" altLang="en-US" sz="2400" dirty="0">
                <a:solidFill>
                  <a:srgbClr val="FF0000"/>
                </a:solidFill>
              </a:rPr>
              <a:t>  </a:t>
            </a:r>
            <a:r>
              <a:rPr kumimoji="1" lang="en-US" altLang="zh-CN" sz="2400" dirty="0">
                <a:solidFill>
                  <a:srgbClr val="FF0000"/>
                </a:solidFill>
              </a:rPr>
              <a:t>1</a:t>
            </a:r>
            <a:r>
              <a:rPr kumimoji="1" lang="zh-CN" altLang="en-US" sz="2400" dirty="0">
                <a:solidFill>
                  <a:srgbClr val="FF0000"/>
                </a:solidFill>
              </a:rPr>
              <a:t>  </a:t>
            </a:r>
            <a:r>
              <a:rPr kumimoji="1" lang="en-US" altLang="zh-CN" sz="2400" dirty="0"/>
              <a:t>2</a:t>
            </a:r>
            <a:r>
              <a:rPr kumimoji="1" lang="zh-CN" altLang="en-US" sz="2400" dirty="0"/>
              <a:t>  </a:t>
            </a:r>
            <a:r>
              <a:rPr kumimoji="1" lang="en-US" altLang="zh-CN" sz="2400" dirty="0"/>
              <a:t>4</a:t>
            </a:r>
            <a:endParaRPr kumimoji="1" lang="zh-CN" altLang="en-US" sz="2400" dirty="0"/>
          </a:p>
        </p:txBody>
      </p:sp>
      <p:cxnSp>
        <p:nvCxnSpPr>
          <p:cNvPr id="43" name="直线连接符 31">
            <a:extLst>
              <a:ext uri="{FF2B5EF4-FFF2-40B4-BE49-F238E27FC236}">
                <a16:creationId xmlns:a16="http://schemas.microsoft.com/office/drawing/2014/main" id="{8D941FA1-C85B-4C5F-9115-ACDF774DCD83}"/>
              </a:ext>
            </a:extLst>
          </p:cNvPr>
          <p:cNvCxnSpPr>
            <a:cxnSpLocks/>
          </p:cNvCxnSpPr>
          <p:nvPr/>
        </p:nvCxnSpPr>
        <p:spPr>
          <a:xfrm>
            <a:off x="6423497" y="4948733"/>
            <a:ext cx="803217"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44" name="文本框 43">
            <a:extLst>
              <a:ext uri="{FF2B5EF4-FFF2-40B4-BE49-F238E27FC236}">
                <a16:creationId xmlns:a16="http://schemas.microsoft.com/office/drawing/2014/main" id="{9B73B928-B37F-4C1F-9D11-98E9DB61D177}"/>
              </a:ext>
            </a:extLst>
          </p:cNvPr>
          <p:cNvSpPr txBox="1"/>
          <p:nvPr/>
        </p:nvSpPr>
        <p:spPr>
          <a:xfrm>
            <a:off x="6469353" y="5044314"/>
            <a:ext cx="675185" cy="400110"/>
          </a:xfrm>
          <a:prstGeom prst="rect">
            <a:avLst/>
          </a:prstGeom>
          <a:noFill/>
        </p:spPr>
        <p:txBody>
          <a:bodyPr wrap="none" rtlCol="0">
            <a:spAutoFit/>
          </a:bodyPr>
          <a:lstStyle/>
          <a:p>
            <a:r>
              <a:rPr kumimoji="1" lang="en-US" altLang="zh-CN" sz="2000" dirty="0"/>
              <a:t>k</a:t>
            </a:r>
            <a:r>
              <a:rPr kumimoji="1" lang="zh-CN" altLang="en-US" sz="2000" dirty="0"/>
              <a:t> </a:t>
            </a:r>
            <a:r>
              <a:rPr kumimoji="1" lang="en-US" altLang="zh-CN" sz="2000" dirty="0"/>
              <a:t>=</a:t>
            </a:r>
            <a:r>
              <a:rPr kumimoji="1" lang="zh-CN" altLang="en-US" sz="2000" dirty="0"/>
              <a:t> </a:t>
            </a:r>
            <a:r>
              <a:rPr kumimoji="1" lang="en-US" altLang="zh-CN" sz="2000" dirty="0"/>
              <a:t>3</a:t>
            </a:r>
            <a:endParaRPr kumimoji="1" lang="zh-CN" altLang="en-US" sz="2000" dirty="0"/>
          </a:p>
        </p:txBody>
      </p:sp>
      <p:sp>
        <p:nvSpPr>
          <p:cNvPr id="45" name="右箭头 34">
            <a:extLst>
              <a:ext uri="{FF2B5EF4-FFF2-40B4-BE49-F238E27FC236}">
                <a16:creationId xmlns:a16="http://schemas.microsoft.com/office/drawing/2014/main" id="{579A3E54-CCAF-40DD-8F0E-E9426034A5C4}"/>
              </a:ext>
            </a:extLst>
          </p:cNvPr>
          <p:cNvSpPr/>
          <p:nvPr/>
        </p:nvSpPr>
        <p:spPr>
          <a:xfrm>
            <a:off x="7782278" y="4511759"/>
            <a:ext cx="337913" cy="323166"/>
          </a:xfrm>
          <a:prstGeom prst="rightArrow">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6" name="文本框 45">
            <a:extLst>
              <a:ext uri="{FF2B5EF4-FFF2-40B4-BE49-F238E27FC236}">
                <a16:creationId xmlns:a16="http://schemas.microsoft.com/office/drawing/2014/main" id="{9385DC33-8829-4D67-BBF3-7E5DA7D3B2FD}"/>
              </a:ext>
            </a:extLst>
          </p:cNvPr>
          <p:cNvSpPr txBox="1"/>
          <p:nvPr/>
        </p:nvSpPr>
        <p:spPr>
          <a:xfrm>
            <a:off x="8394711" y="4442510"/>
            <a:ext cx="1220206" cy="461665"/>
          </a:xfrm>
          <a:prstGeom prst="rect">
            <a:avLst/>
          </a:prstGeom>
          <a:noFill/>
        </p:spPr>
        <p:txBody>
          <a:bodyPr wrap="none" rtlCol="0">
            <a:spAutoFit/>
          </a:bodyPr>
          <a:lstStyle/>
          <a:p>
            <a:r>
              <a:rPr kumimoji="1" lang="en-US" altLang="zh-CN" sz="2400" dirty="0">
                <a:solidFill>
                  <a:srgbClr val="FF0000"/>
                </a:solidFill>
              </a:rPr>
              <a:t>2</a:t>
            </a:r>
            <a:r>
              <a:rPr kumimoji="1" lang="zh-CN" altLang="en-US" sz="2400" dirty="0">
                <a:solidFill>
                  <a:srgbClr val="FF0000"/>
                </a:solidFill>
              </a:rPr>
              <a:t>  </a:t>
            </a:r>
            <a:r>
              <a:rPr kumimoji="1" lang="en-US" altLang="zh-CN" sz="2400" dirty="0">
                <a:solidFill>
                  <a:srgbClr val="FF0000"/>
                </a:solidFill>
              </a:rPr>
              <a:t>1</a:t>
            </a:r>
            <a:r>
              <a:rPr kumimoji="1" lang="zh-CN" altLang="en-US" sz="2400" dirty="0">
                <a:solidFill>
                  <a:srgbClr val="FF0000"/>
                </a:solidFill>
              </a:rPr>
              <a:t>  </a:t>
            </a:r>
            <a:r>
              <a:rPr kumimoji="1" lang="en-US" altLang="zh-CN" sz="2400" dirty="0">
                <a:solidFill>
                  <a:srgbClr val="FF0000"/>
                </a:solidFill>
              </a:rPr>
              <a:t>3</a:t>
            </a:r>
            <a:r>
              <a:rPr kumimoji="1" lang="zh-CN" altLang="en-US" sz="2400" dirty="0"/>
              <a:t>  </a:t>
            </a:r>
            <a:r>
              <a:rPr kumimoji="1" lang="en-US" altLang="zh-CN" sz="2400" dirty="0"/>
              <a:t>4</a:t>
            </a:r>
            <a:endParaRPr kumimoji="1" lang="zh-CN" altLang="en-US" sz="2400" dirty="0"/>
          </a:p>
        </p:txBody>
      </p:sp>
      <p:cxnSp>
        <p:nvCxnSpPr>
          <p:cNvPr id="47" name="直线连接符 31">
            <a:extLst>
              <a:ext uri="{FF2B5EF4-FFF2-40B4-BE49-F238E27FC236}">
                <a16:creationId xmlns:a16="http://schemas.microsoft.com/office/drawing/2014/main" id="{68041CCC-233E-454A-9C9A-E65557CCCBAA}"/>
              </a:ext>
            </a:extLst>
          </p:cNvPr>
          <p:cNvCxnSpPr>
            <a:cxnSpLocks/>
          </p:cNvCxnSpPr>
          <p:nvPr/>
        </p:nvCxnSpPr>
        <p:spPr>
          <a:xfrm>
            <a:off x="8490669" y="4941210"/>
            <a:ext cx="418881"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48" name="文本框 47">
            <a:extLst>
              <a:ext uri="{FF2B5EF4-FFF2-40B4-BE49-F238E27FC236}">
                <a16:creationId xmlns:a16="http://schemas.microsoft.com/office/drawing/2014/main" id="{42B006C7-035B-44F7-9A2C-B8A1C5CADA30}"/>
              </a:ext>
            </a:extLst>
          </p:cNvPr>
          <p:cNvSpPr txBox="1"/>
          <p:nvPr/>
        </p:nvSpPr>
        <p:spPr>
          <a:xfrm>
            <a:off x="8394711" y="5036791"/>
            <a:ext cx="675185" cy="400110"/>
          </a:xfrm>
          <a:prstGeom prst="rect">
            <a:avLst/>
          </a:prstGeom>
          <a:noFill/>
        </p:spPr>
        <p:txBody>
          <a:bodyPr wrap="square" rtlCol="0">
            <a:spAutoFit/>
          </a:bodyPr>
          <a:lstStyle/>
          <a:p>
            <a:r>
              <a:rPr kumimoji="1" lang="en-US" altLang="zh-CN" sz="2000" dirty="0"/>
              <a:t>k</a:t>
            </a:r>
            <a:r>
              <a:rPr kumimoji="1" lang="zh-CN" altLang="en-US" sz="2000" dirty="0"/>
              <a:t> </a:t>
            </a:r>
            <a:r>
              <a:rPr kumimoji="1" lang="en-US" altLang="zh-CN" sz="2000" dirty="0"/>
              <a:t>=</a:t>
            </a:r>
            <a:r>
              <a:rPr kumimoji="1" lang="zh-CN" altLang="en-US" sz="2000" dirty="0"/>
              <a:t> </a:t>
            </a:r>
            <a:r>
              <a:rPr kumimoji="1" lang="en-US" altLang="zh-CN" sz="2000" dirty="0"/>
              <a:t>2</a:t>
            </a:r>
            <a:endParaRPr kumimoji="1" lang="zh-CN" altLang="en-US" sz="2000" dirty="0"/>
          </a:p>
        </p:txBody>
      </p:sp>
      <p:sp>
        <p:nvSpPr>
          <p:cNvPr id="49" name="右箭头 34">
            <a:extLst>
              <a:ext uri="{FF2B5EF4-FFF2-40B4-BE49-F238E27FC236}">
                <a16:creationId xmlns:a16="http://schemas.microsoft.com/office/drawing/2014/main" id="{59D1974B-481C-4015-A3D6-1E3D93391E59}"/>
              </a:ext>
            </a:extLst>
          </p:cNvPr>
          <p:cNvSpPr/>
          <p:nvPr/>
        </p:nvSpPr>
        <p:spPr>
          <a:xfrm>
            <a:off x="9716586" y="4548794"/>
            <a:ext cx="337913" cy="323166"/>
          </a:xfrm>
          <a:prstGeom prst="rightArrow">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0" name="文本框 49">
            <a:extLst>
              <a:ext uri="{FF2B5EF4-FFF2-40B4-BE49-F238E27FC236}">
                <a16:creationId xmlns:a16="http://schemas.microsoft.com/office/drawing/2014/main" id="{55128F11-DE7F-4E65-9834-777C55F4E32C}"/>
              </a:ext>
            </a:extLst>
          </p:cNvPr>
          <p:cNvSpPr txBox="1"/>
          <p:nvPr/>
        </p:nvSpPr>
        <p:spPr>
          <a:xfrm>
            <a:off x="10329019" y="4479545"/>
            <a:ext cx="1220206" cy="461665"/>
          </a:xfrm>
          <a:prstGeom prst="rect">
            <a:avLst/>
          </a:prstGeom>
          <a:noFill/>
        </p:spPr>
        <p:txBody>
          <a:bodyPr wrap="none" rtlCol="0">
            <a:spAutoFit/>
          </a:bodyPr>
          <a:lstStyle/>
          <a:p>
            <a:r>
              <a:rPr kumimoji="1" lang="en-US" altLang="zh-CN" sz="2400" dirty="0">
                <a:solidFill>
                  <a:srgbClr val="FF0000"/>
                </a:solidFill>
              </a:rPr>
              <a:t>1</a:t>
            </a:r>
            <a:r>
              <a:rPr kumimoji="1" lang="zh-CN" altLang="en-US" sz="2400" dirty="0">
                <a:solidFill>
                  <a:srgbClr val="FF0000"/>
                </a:solidFill>
              </a:rPr>
              <a:t>  </a:t>
            </a:r>
            <a:r>
              <a:rPr kumimoji="1" lang="en-US" altLang="zh-CN" sz="2400" dirty="0">
                <a:solidFill>
                  <a:srgbClr val="FF0000"/>
                </a:solidFill>
              </a:rPr>
              <a:t>2</a:t>
            </a:r>
            <a:r>
              <a:rPr kumimoji="1" lang="zh-CN" altLang="en-US" sz="2400" dirty="0">
                <a:solidFill>
                  <a:srgbClr val="FF0000"/>
                </a:solidFill>
              </a:rPr>
              <a:t>  </a:t>
            </a:r>
            <a:r>
              <a:rPr kumimoji="1" lang="en-US" altLang="zh-CN" sz="2400" dirty="0"/>
              <a:t>3</a:t>
            </a:r>
            <a:r>
              <a:rPr kumimoji="1" lang="zh-CN" altLang="en-US" sz="2400" dirty="0"/>
              <a:t>  </a:t>
            </a:r>
            <a:r>
              <a:rPr kumimoji="1" lang="en-US" altLang="zh-CN" sz="2400" dirty="0"/>
              <a:t>4</a:t>
            </a:r>
            <a:endParaRPr kumimoji="1" lang="zh-CN" altLang="en-US" sz="2400" dirty="0"/>
          </a:p>
        </p:txBody>
      </p:sp>
      <p:sp>
        <p:nvSpPr>
          <p:cNvPr id="51" name="圆角矩形 7">
            <a:extLst>
              <a:ext uri="{FF2B5EF4-FFF2-40B4-BE49-F238E27FC236}">
                <a16:creationId xmlns:a16="http://schemas.microsoft.com/office/drawing/2014/main" id="{016719AC-EEEE-49DB-BFF9-4DB7AC154756}"/>
              </a:ext>
            </a:extLst>
          </p:cNvPr>
          <p:cNvSpPr/>
          <p:nvPr/>
        </p:nvSpPr>
        <p:spPr>
          <a:xfrm>
            <a:off x="4568338" y="5802232"/>
            <a:ext cx="2658376" cy="451240"/>
          </a:xfrm>
          <a:prstGeom prst="roundRect">
            <a:avLst/>
          </a:prstGeom>
          <a:solidFill>
            <a:srgbClr val="51ADB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42900" indent="-342900">
              <a:buFont typeface="Arial" panose="020B0604020202020204" pitchFamily="34" charset="0"/>
              <a:buChar char="•"/>
            </a:pPr>
            <a:r>
              <a:rPr kumimoji="1" lang="zh-CN" altLang="en-US" sz="2000" dirty="0">
                <a:latin typeface="Microsoft YaHei" panose="020B0503020204020204" pitchFamily="34" charset="-122"/>
                <a:ea typeface="Microsoft YaHei" panose="020B0503020204020204" pitchFamily="34" charset="-122"/>
              </a:rPr>
              <a:t>不是最优算法！！！</a:t>
            </a:r>
          </a:p>
        </p:txBody>
      </p:sp>
      <p:sp>
        <p:nvSpPr>
          <p:cNvPr id="34" name="圆角矩形 7">
            <a:extLst>
              <a:ext uri="{FF2B5EF4-FFF2-40B4-BE49-F238E27FC236}">
                <a16:creationId xmlns:a16="http://schemas.microsoft.com/office/drawing/2014/main" id="{01AC7914-384F-483A-B856-CB19A4575377}"/>
              </a:ext>
            </a:extLst>
          </p:cNvPr>
          <p:cNvSpPr/>
          <p:nvPr/>
        </p:nvSpPr>
        <p:spPr>
          <a:xfrm>
            <a:off x="1402050" y="3171948"/>
            <a:ext cx="9687981" cy="787791"/>
          </a:xfrm>
          <a:prstGeom prst="roundRect">
            <a:avLst/>
          </a:prstGeom>
          <a:solidFill>
            <a:srgbClr val="51ADB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2000" dirty="0">
                <a:latin typeface="Microsoft YaHei" panose="020B0503020204020204" pitchFamily="34" charset="-122"/>
                <a:ea typeface="Microsoft YaHei" panose="020B0503020204020204" pitchFamily="34" charset="-122"/>
              </a:rPr>
              <a:t>基于选择排序的算法思路：从后往前排</a:t>
            </a:r>
            <a:r>
              <a:rPr kumimoji="1" lang="en-US" altLang="zh-CN" sz="2000" dirty="0">
                <a:latin typeface="Microsoft YaHei" panose="020B0503020204020204" pitchFamily="34" charset="-122"/>
                <a:ea typeface="Microsoft YaHei" panose="020B0503020204020204" pitchFamily="34" charset="-122"/>
              </a:rPr>
              <a:t>(why</a:t>
            </a:r>
            <a:r>
              <a:rPr kumimoji="1" lang="zh-CN" altLang="en-US" sz="2000" dirty="0">
                <a:latin typeface="Microsoft YaHei" panose="020B0503020204020204" pitchFamily="34" charset="-122"/>
                <a:ea typeface="Microsoft YaHei" panose="020B0503020204020204" pitchFamily="34" charset="-122"/>
              </a:rPr>
              <a:t>？</a:t>
            </a:r>
            <a:r>
              <a:rPr kumimoji="1" lang="en-US" altLang="zh-CN" sz="2000" dirty="0">
                <a:latin typeface="Microsoft YaHei" panose="020B0503020204020204" pitchFamily="34" charset="-122"/>
                <a:ea typeface="Microsoft YaHei" panose="020B0503020204020204" pitchFamily="34" charset="-122"/>
              </a:rPr>
              <a:t>)</a:t>
            </a:r>
            <a:r>
              <a:rPr kumimoji="1" lang="zh-CN" altLang="en-US" sz="2000" dirty="0">
                <a:latin typeface="Microsoft YaHei" panose="020B0503020204020204" pitchFamily="34" charset="-122"/>
                <a:ea typeface="Microsoft YaHei" panose="020B0503020204020204" pitchFamily="34" charset="-122"/>
              </a:rPr>
              <a:t>，依次将序列前段</a:t>
            </a:r>
            <a:r>
              <a:rPr kumimoji="1" lang="zh-CN" altLang="en-US" sz="2000" dirty="0">
                <a:solidFill>
                  <a:srgbClr val="FFFF00"/>
                </a:solidFill>
                <a:latin typeface="Microsoft YaHei" panose="020B0503020204020204" pitchFamily="34" charset="-122"/>
                <a:ea typeface="Microsoft YaHei" panose="020B0503020204020204" pitchFamily="34" charset="-122"/>
              </a:rPr>
              <a:t>未排好序</a:t>
            </a:r>
            <a:r>
              <a:rPr kumimoji="1" lang="zh-CN" altLang="en-US" sz="2000" dirty="0">
                <a:solidFill>
                  <a:schemeClr val="bg1"/>
                </a:solidFill>
                <a:latin typeface="Microsoft YaHei" panose="020B0503020204020204" pitchFamily="34" charset="-122"/>
                <a:ea typeface="Microsoft YaHei" panose="020B0503020204020204" pitchFamily="34" charset="-122"/>
              </a:rPr>
              <a:t>序列</a:t>
            </a:r>
            <a:r>
              <a:rPr kumimoji="1" lang="zh-CN" altLang="en-US" sz="2000" dirty="0">
                <a:latin typeface="Microsoft YaHei" panose="020B0503020204020204" pitchFamily="34" charset="-122"/>
                <a:ea typeface="Microsoft YaHei" panose="020B0503020204020204" pitchFamily="34" charset="-122"/>
              </a:rPr>
              <a:t>中的</a:t>
            </a:r>
            <a:r>
              <a:rPr kumimoji="1" lang="zh-CN" altLang="en-US" sz="2000" dirty="0">
                <a:solidFill>
                  <a:srgbClr val="FFFF00"/>
                </a:solidFill>
                <a:latin typeface="Microsoft YaHei" panose="020B0503020204020204" pitchFamily="34" charset="-122"/>
                <a:ea typeface="Microsoft YaHei" panose="020B0503020204020204" pitchFamily="34" charset="-122"/>
              </a:rPr>
              <a:t>最大值</a:t>
            </a:r>
            <a:r>
              <a:rPr kumimoji="1" lang="zh-CN" altLang="en-US" sz="2000" dirty="0">
                <a:solidFill>
                  <a:schemeClr val="bg1"/>
                </a:solidFill>
                <a:latin typeface="Microsoft YaHei" panose="020B0503020204020204" pitchFamily="34" charset="-122"/>
                <a:ea typeface="Microsoft YaHei" panose="020B0503020204020204" pitchFamily="34" charset="-122"/>
              </a:rPr>
              <a:t>通过反转移</a:t>
            </a:r>
            <a:r>
              <a:rPr kumimoji="1" lang="zh-CN" altLang="en-US" sz="2000" dirty="0">
                <a:latin typeface="Microsoft YaHei" panose="020B0503020204020204" pitchFamily="34" charset="-122"/>
                <a:ea typeface="Microsoft YaHei" panose="020B0503020204020204" pitchFamily="34" charset="-122"/>
              </a:rPr>
              <a:t>到</a:t>
            </a:r>
            <a:r>
              <a:rPr kumimoji="1" lang="zh-CN" altLang="en-US" sz="2000" dirty="0">
                <a:solidFill>
                  <a:schemeClr val="bg1"/>
                </a:solidFill>
                <a:latin typeface="Microsoft YaHei" panose="020B0503020204020204" pitchFamily="34" charset="-122"/>
                <a:ea typeface="Microsoft YaHei" panose="020B0503020204020204" pitchFamily="34" charset="-122"/>
              </a:rPr>
              <a:t>未排好序序列的</a:t>
            </a:r>
            <a:r>
              <a:rPr kumimoji="1" lang="zh-CN" altLang="en-US" sz="2000" dirty="0">
                <a:solidFill>
                  <a:srgbClr val="FFFF00"/>
                </a:solidFill>
                <a:latin typeface="Microsoft YaHei" panose="020B0503020204020204" pitchFamily="34" charset="-122"/>
                <a:ea typeface="Microsoft YaHei" panose="020B0503020204020204" pitchFamily="34" charset="-122"/>
              </a:rPr>
              <a:t>末尾</a:t>
            </a:r>
            <a:r>
              <a:rPr kumimoji="1" lang="zh-CN" altLang="en-US" sz="2000" dirty="0">
                <a:latin typeface="Microsoft YaHei" panose="020B0503020204020204" pitchFamily="34" charset="-122"/>
                <a:ea typeface="Microsoft YaHei" panose="020B0503020204020204" pitchFamily="34" charset="-122"/>
              </a:rPr>
              <a:t>位置！</a:t>
            </a:r>
          </a:p>
        </p:txBody>
      </p:sp>
    </p:spTree>
    <p:extLst>
      <p:ext uri="{BB962C8B-B14F-4D97-AF65-F5344CB8AC3E}">
        <p14:creationId xmlns:p14="http://schemas.microsoft.com/office/powerpoint/2010/main" val="4207185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4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3"/>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4"/>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3" presetClass="entr" presetSubtype="10" fill="hold" grpId="0" nodeType="clickEffect">
                                  <p:stCondLst>
                                    <p:cond delay="0"/>
                                  </p:stCondLst>
                                  <p:childTnLst>
                                    <p:set>
                                      <p:cBhvr>
                                        <p:cTn id="52" dur="1" fill="hold">
                                          <p:stCondLst>
                                            <p:cond delay="0"/>
                                          </p:stCondLst>
                                        </p:cTn>
                                        <p:tgtEl>
                                          <p:spTgt spid="45"/>
                                        </p:tgtEl>
                                        <p:attrNameLst>
                                          <p:attrName>style.visibility</p:attrName>
                                        </p:attrNameLst>
                                      </p:cBhvr>
                                      <p:to>
                                        <p:strVal val="visible"/>
                                      </p:to>
                                    </p:set>
                                    <p:animEffect transition="in" filter="blinds(horizontal)">
                                      <p:cBhvr>
                                        <p:cTn id="53" dur="500"/>
                                        <p:tgtEl>
                                          <p:spTgt spid="45"/>
                                        </p:tgtEl>
                                      </p:cBhvr>
                                    </p:animEffect>
                                  </p:childTnLst>
                                </p:cTn>
                              </p:par>
                              <p:par>
                                <p:cTn id="54" presetID="3" presetClass="entr" presetSubtype="10" fill="hold" grpId="0" nodeType="withEffect">
                                  <p:stCondLst>
                                    <p:cond delay="0"/>
                                  </p:stCondLst>
                                  <p:childTnLst>
                                    <p:set>
                                      <p:cBhvr>
                                        <p:cTn id="55" dur="1" fill="hold">
                                          <p:stCondLst>
                                            <p:cond delay="0"/>
                                          </p:stCondLst>
                                        </p:cTn>
                                        <p:tgtEl>
                                          <p:spTgt spid="46"/>
                                        </p:tgtEl>
                                        <p:attrNameLst>
                                          <p:attrName>style.visibility</p:attrName>
                                        </p:attrNameLst>
                                      </p:cBhvr>
                                      <p:to>
                                        <p:strVal val="visible"/>
                                      </p:to>
                                    </p:set>
                                    <p:animEffect transition="in" filter="blinds(horizontal)">
                                      <p:cBhvr>
                                        <p:cTn id="56" dur="500"/>
                                        <p:tgtEl>
                                          <p:spTgt spid="46"/>
                                        </p:tgtEl>
                                      </p:cBhvr>
                                    </p:animEffec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47"/>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48"/>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3" presetClass="entr" presetSubtype="10" fill="hold" grpId="0" nodeType="clickEffect">
                                  <p:stCondLst>
                                    <p:cond delay="0"/>
                                  </p:stCondLst>
                                  <p:childTnLst>
                                    <p:set>
                                      <p:cBhvr>
                                        <p:cTn id="66" dur="1" fill="hold">
                                          <p:stCondLst>
                                            <p:cond delay="0"/>
                                          </p:stCondLst>
                                        </p:cTn>
                                        <p:tgtEl>
                                          <p:spTgt spid="49"/>
                                        </p:tgtEl>
                                        <p:attrNameLst>
                                          <p:attrName>style.visibility</p:attrName>
                                        </p:attrNameLst>
                                      </p:cBhvr>
                                      <p:to>
                                        <p:strVal val="visible"/>
                                      </p:to>
                                    </p:set>
                                    <p:animEffect transition="in" filter="blinds(horizontal)">
                                      <p:cBhvr>
                                        <p:cTn id="67" dur="500"/>
                                        <p:tgtEl>
                                          <p:spTgt spid="49"/>
                                        </p:tgtEl>
                                      </p:cBhvr>
                                    </p:animEffect>
                                  </p:childTnLst>
                                </p:cTn>
                              </p:par>
                              <p:par>
                                <p:cTn id="68" presetID="3" presetClass="entr" presetSubtype="10" fill="hold" grpId="0" nodeType="withEffect">
                                  <p:stCondLst>
                                    <p:cond delay="0"/>
                                  </p:stCondLst>
                                  <p:childTnLst>
                                    <p:set>
                                      <p:cBhvr>
                                        <p:cTn id="69" dur="1" fill="hold">
                                          <p:stCondLst>
                                            <p:cond delay="0"/>
                                          </p:stCondLst>
                                        </p:cTn>
                                        <p:tgtEl>
                                          <p:spTgt spid="50"/>
                                        </p:tgtEl>
                                        <p:attrNameLst>
                                          <p:attrName>style.visibility</p:attrName>
                                        </p:attrNameLst>
                                      </p:cBhvr>
                                      <p:to>
                                        <p:strVal val="visible"/>
                                      </p:to>
                                    </p:set>
                                    <p:animEffect transition="in" filter="blinds(horizontal)">
                                      <p:cBhvr>
                                        <p:cTn id="70" dur="500"/>
                                        <p:tgtEl>
                                          <p:spTgt spid="50"/>
                                        </p:tgtEl>
                                      </p:cBhvr>
                                    </p:animEffec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51"/>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9" grpId="0"/>
      <p:bldP spid="30" grpId="0" animBg="1"/>
      <p:bldP spid="32" grpId="0"/>
      <p:bldP spid="33" grpId="0"/>
      <p:bldP spid="35" grpId="0" animBg="1"/>
      <p:bldP spid="36" grpId="0"/>
      <p:bldP spid="38" grpId="0"/>
      <p:bldP spid="41" grpId="0" animBg="1"/>
      <p:bldP spid="42" grpId="0"/>
      <p:bldP spid="44" grpId="0"/>
      <p:bldP spid="45" grpId="0" animBg="1"/>
      <p:bldP spid="46" grpId="0"/>
      <p:bldP spid="48" grpId="0"/>
      <p:bldP spid="49" grpId="0" animBg="1"/>
      <p:bldP spid="50" grpId="0"/>
      <p:bldP spid="51" grpId="0" animBg="1"/>
      <p:bldP spid="34"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a:extLst>
              <a:ext uri="{FF2B5EF4-FFF2-40B4-BE49-F238E27FC236}">
                <a16:creationId xmlns:a16="http://schemas.microsoft.com/office/drawing/2014/main" id="{FDE0D1B3-F0E0-4387-AF0B-874460CF701D}"/>
              </a:ext>
            </a:extLst>
          </p:cNvPr>
          <p:cNvSpPr txBox="1"/>
          <p:nvPr>
            <p:custDataLst>
              <p:tags r:id="rId2"/>
            </p:custDataLst>
          </p:nvPr>
        </p:nvSpPr>
        <p:spPr>
          <a:xfrm>
            <a:off x="1219200" y="635000"/>
            <a:ext cx="9753600" cy="2143125"/>
          </a:xfrm>
          <a:prstGeom prst="rect">
            <a:avLst/>
          </a:prstGeom>
          <a:noFill/>
        </p:spPr>
        <p:txBody>
          <a:bodyPr vert="horz" wrap="square"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煎饼排序长度</a:t>
            </a:r>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n</a:t>
            </a: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的序列，反转次数的最大值和最小值分别是：</a:t>
            </a:r>
          </a:p>
        </p:txBody>
      </p:sp>
      <p:sp>
        <p:nvSpPr>
          <p:cNvPr id="9" name="文本框 8">
            <a:extLst>
              <a:ext uri="{FF2B5EF4-FFF2-40B4-BE49-F238E27FC236}">
                <a16:creationId xmlns:a16="http://schemas.microsoft.com/office/drawing/2014/main" id="{7E1C445F-7DEF-4510-BF02-4717E4EEE281}"/>
              </a:ext>
            </a:extLst>
          </p:cNvPr>
          <p:cNvSpPr txBox="1"/>
          <p:nvPr>
            <p:custDataLst>
              <p:tags r:id="rId3"/>
            </p:custDataLst>
          </p:nvPr>
        </p:nvSpPr>
        <p:spPr>
          <a:xfrm>
            <a:off x="2438400" y="2786063"/>
            <a:ext cx="8534400" cy="642938"/>
          </a:xfrm>
          <a:prstGeom prst="rect">
            <a:avLst/>
          </a:prstGeom>
          <a:noFill/>
        </p:spPr>
        <p:txBody>
          <a:bodyPr vert="horz" rtlCol="0" anchor="ctr" anchorCtr="0">
            <a:noAutofit/>
          </a:bodyPr>
          <a:lstStyle/>
          <a:p>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2n </a:t>
            </a: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和 </a:t>
            </a:r>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0</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0" name="文本框 9">
            <a:extLst>
              <a:ext uri="{FF2B5EF4-FFF2-40B4-BE49-F238E27FC236}">
                <a16:creationId xmlns:a16="http://schemas.microsoft.com/office/drawing/2014/main" id="{F4918F30-8E85-4824-8415-157FDBBE4CE4}"/>
              </a:ext>
            </a:extLst>
          </p:cNvPr>
          <p:cNvSpPr txBox="1"/>
          <p:nvPr>
            <p:custDataLst>
              <p:tags r:id="rId4"/>
            </p:custDataLst>
          </p:nvPr>
        </p:nvSpPr>
        <p:spPr>
          <a:xfrm>
            <a:off x="2438400" y="3643313"/>
            <a:ext cx="8534400" cy="642938"/>
          </a:xfrm>
          <a:prstGeom prst="rect">
            <a:avLst/>
          </a:prstGeom>
          <a:noFill/>
        </p:spPr>
        <p:txBody>
          <a:bodyPr vert="horz" rtlCol="0" anchor="ctr" anchorCtr="0">
            <a:noAutofit/>
          </a:bodyPr>
          <a:lstStyle/>
          <a:p>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2n-1</a:t>
            </a: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 和 </a:t>
            </a:r>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0</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文本框 10">
            <a:extLst>
              <a:ext uri="{FF2B5EF4-FFF2-40B4-BE49-F238E27FC236}">
                <a16:creationId xmlns:a16="http://schemas.microsoft.com/office/drawing/2014/main" id="{AA423367-2888-4909-8427-AE5FEEB66F3C}"/>
              </a:ext>
            </a:extLst>
          </p:cNvPr>
          <p:cNvSpPr txBox="1"/>
          <p:nvPr>
            <p:custDataLst>
              <p:tags r:id="rId5"/>
            </p:custDataLst>
          </p:nvPr>
        </p:nvSpPr>
        <p:spPr>
          <a:xfrm>
            <a:off x="2438400" y="4500563"/>
            <a:ext cx="8534400" cy="642938"/>
          </a:xfrm>
          <a:prstGeom prst="rect">
            <a:avLst/>
          </a:prstGeom>
          <a:noFill/>
        </p:spPr>
        <p:txBody>
          <a:bodyPr vert="horz" rtlCol="0" anchor="ctr" anchorCtr="0">
            <a:noAutofit/>
          </a:bodyPr>
          <a:lstStyle/>
          <a:p>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2n-2 </a:t>
            </a: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和 </a:t>
            </a:r>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0</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文本框 11">
            <a:extLst>
              <a:ext uri="{FF2B5EF4-FFF2-40B4-BE49-F238E27FC236}">
                <a16:creationId xmlns:a16="http://schemas.microsoft.com/office/drawing/2014/main" id="{4D225ECA-F34E-46CE-BAAB-B1DA5A52B4CF}"/>
              </a:ext>
            </a:extLst>
          </p:cNvPr>
          <p:cNvSpPr txBox="1"/>
          <p:nvPr>
            <p:custDataLst>
              <p:tags r:id="rId6"/>
            </p:custDataLst>
          </p:nvPr>
        </p:nvSpPr>
        <p:spPr>
          <a:xfrm>
            <a:off x="2438400" y="5357813"/>
            <a:ext cx="8534400" cy="642938"/>
          </a:xfrm>
          <a:prstGeom prst="rect">
            <a:avLst/>
          </a:prstGeom>
          <a:noFill/>
        </p:spPr>
        <p:txBody>
          <a:bodyPr vert="horz" rtlCol="0" anchor="ctr" anchorCtr="0">
            <a:noAutofit/>
          </a:bodyPr>
          <a:lstStyle/>
          <a:p>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2n-3 </a:t>
            </a: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和 </a:t>
            </a:r>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0</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椭圆 12">
            <a:extLst>
              <a:ext uri="{FF2B5EF4-FFF2-40B4-BE49-F238E27FC236}">
                <a16:creationId xmlns:a16="http://schemas.microsoft.com/office/drawing/2014/main" id="{1A91D055-0606-4F43-848D-0877F65115BF}"/>
              </a:ext>
            </a:extLst>
          </p:cNvPr>
          <p:cNvSpPr>
            <a:spLocks noChangeAspect="1"/>
          </p:cNvSpPr>
          <p:nvPr>
            <p:custDataLst>
              <p:tags r:id="rId7"/>
            </p:custDataLst>
          </p:nvPr>
        </p:nvSpPr>
        <p:spPr>
          <a:xfrm>
            <a:off x="1571625" y="2850356"/>
            <a:ext cx="514350" cy="514350"/>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4" name="椭圆 13">
            <a:extLst>
              <a:ext uri="{FF2B5EF4-FFF2-40B4-BE49-F238E27FC236}">
                <a16:creationId xmlns:a16="http://schemas.microsoft.com/office/drawing/2014/main" id="{C02C54BE-6A10-40F9-AE28-B60F9E0EB003}"/>
              </a:ext>
            </a:extLst>
          </p:cNvPr>
          <p:cNvSpPr>
            <a:spLocks noChangeAspect="1"/>
          </p:cNvSpPr>
          <p:nvPr>
            <p:custDataLst>
              <p:tags r:id="rId8"/>
            </p:custDataLst>
          </p:nvPr>
        </p:nvSpPr>
        <p:spPr>
          <a:xfrm>
            <a:off x="1571625" y="3707606"/>
            <a:ext cx="514350" cy="514350"/>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5" name="椭圆 14">
            <a:extLst>
              <a:ext uri="{FF2B5EF4-FFF2-40B4-BE49-F238E27FC236}">
                <a16:creationId xmlns:a16="http://schemas.microsoft.com/office/drawing/2014/main" id="{B2CDB41E-02B5-4298-B50E-B6D9FF7BA527}"/>
              </a:ext>
            </a:extLst>
          </p:cNvPr>
          <p:cNvSpPr>
            <a:spLocks noChangeAspect="1"/>
          </p:cNvSpPr>
          <p:nvPr>
            <p:custDataLst>
              <p:tags r:id="rId9"/>
            </p:custDataLst>
          </p:nvPr>
        </p:nvSpPr>
        <p:spPr>
          <a:xfrm>
            <a:off x="1571625" y="4564856"/>
            <a:ext cx="514350" cy="514350"/>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6" name="椭圆 15">
            <a:extLst>
              <a:ext uri="{FF2B5EF4-FFF2-40B4-BE49-F238E27FC236}">
                <a16:creationId xmlns:a16="http://schemas.microsoft.com/office/drawing/2014/main" id="{457CFAF1-63D5-4209-AD29-08E5B6918A7E}"/>
              </a:ext>
            </a:extLst>
          </p:cNvPr>
          <p:cNvSpPr>
            <a:spLocks noChangeAspect="1"/>
          </p:cNvSpPr>
          <p:nvPr>
            <p:custDataLst>
              <p:tags r:id="rId10"/>
            </p:custDataLst>
          </p:nvPr>
        </p:nvSpPr>
        <p:spPr>
          <a:xfrm>
            <a:off x="1571625" y="5422106"/>
            <a:ext cx="514350" cy="514350"/>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D</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7" name="矩形: 圆角 16">
            <a:extLst>
              <a:ext uri="{FF2B5EF4-FFF2-40B4-BE49-F238E27FC236}">
                <a16:creationId xmlns:a16="http://schemas.microsoft.com/office/drawing/2014/main" id="{472D9AF6-7CFD-46C3-854C-6F3B27CF23F0}"/>
              </a:ext>
            </a:extLst>
          </p:cNvPr>
          <p:cNvSpPr/>
          <p:nvPr>
            <p:custDataLst>
              <p:tags r:id="rId11"/>
            </p:custDataLst>
          </p:nvPr>
        </p:nvSpPr>
        <p:spPr>
          <a:xfrm>
            <a:off x="89154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grpSp>
        <p:nvGrpSpPr>
          <p:cNvPr id="22" name="组合 21">
            <a:extLst>
              <a:ext uri="{FF2B5EF4-FFF2-40B4-BE49-F238E27FC236}">
                <a16:creationId xmlns:a16="http://schemas.microsoft.com/office/drawing/2014/main" id="{AA952538-479C-4476-B065-D3E1A3BEF52F}"/>
              </a:ext>
            </a:extLst>
          </p:cNvPr>
          <p:cNvGrpSpPr/>
          <p:nvPr>
            <p:custDataLst>
              <p:tags r:id="rId12"/>
            </p:custDataLst>
          </p:nvPr>
        </p:nvGrpSpPr>
        <p:grpSpPr>
          <a:xfrm>
            <a:off x="0" y="0"/>
            <a:ext cx="12192000" cy="635000"/>
            <a:chOff x="0" y="0"/>
            <a:chExt cx="12192000" cy="635000"/>
          </a:xfrm>
        </p:grpSpPr>
        <p:sp>
          <p:nvSpPr>
            <p:cNvPr id="18" name="TitleBackground">
              <a:extLst>
                <a:ext uri="{FF2B5EF4-FFF2-40B4-BE49-F238E27FC236}">
                  <a16:creationId xmlns:a16="http://schemas.microsoft.com/office/drawing/2014/main" id="{1512F89D-763F-4549-94D0-7517476207D4}"/>
                </a:ext>
              </a:extLst>
            </p:cNvPr>
            <p:cNvSpPr/>
            <p:nvPr>
              <p:custDataLst>
                <p:tags r:id="rId14"/>
              </p:custDataLst>
            </p:nvPr>
          </p:nvSpPr>
          <p:spPr>
            <a:xfrm>
              <a:off x="0" y="0"/>
              <a:ext cx="12192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ColorBlock">
              <a:extLst>
                <a:ext uri="{FF2B5EF4-FFF2-40B4-BE49-F238E27FC236}">
                  <a16:creationId xmlns:a16="http://schemas.microsoft.com/office/drawing/2014/main" id="{ACC3E54D-794E-4E3A-80AD-9187A4E3BBB3}"/>
                </a:ext>
              </a:extLst>
            </p:cNvPr>
            <p:cNvSpPr/>
            <p:nvPr>
              <p:custDataLst>
                <p:tags r:id="rId15"/>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TypeText">
              <a:extLst>
                <a:ext uri="{FF2B5EF4-FFF2-40B4-BE49-F238E27FC236}">
                  <a16:creationId xmlns:a16="http://schemas.microsoft.com/office/drawing/2014/main" id="{E0A58A9F-D6D4-4B9A-8BDB-573CA39D0509}"/>
                </a:ext>
              </a:extLst>
            </p:cNvPr>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p>
          </p:txBody>
        </p:sp>
        <p:sp>
          <p:nvSpPr>
            <p:cNvPr id="21" name="TipText">
              <a:extLst>
                <a:ext uri="{FF2B5EF4-FFF2-40B4-BE49-F238E27FC236}">
                  <a16:creationId xmlns:a16="http://schemas.microsoft.com/office/drawing/2014/main" id="{6DC09AE4-82C1-448B-B822-FC7DD4DEB8EF}"/>
                </a:ext>
              </a:extLst>
            </p:cNvPr>
            <p:cNvSpPr txBox="1"/>
            <p:nvPr>
              <p:custDataLst>
                <p:tags r:id="rId17"/>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7" name="图片 6">
            <a:extLst>
              <a:ext uri="{FF2B5EF4-FFF2-40B4-BE49-F238E27FC236}">
                <a16:creationId xmlns:a16="http://schemas.microsoft.com/office/drawing/2014/main" id="{71870824-869E-4C19-9BF3-68F436B14D37}"/>
              </a:ext>
            </a:extLst>
          </p:cNvPr>
          <p:cNvPicPr>
            <a:picLocks/>
          </p:cNvPicPr>
          <p:nvPr>
            <p:custDataLst>
              <p:tags r:id="rId13"/>
            </p:custDataLst>
          </p:nvPr>
        </p:nvPicPr>
        <p:blipFill>
          <a:blip r:embed="rId19">
            <a:extLst>
              <a:ext uri="{28A0092B-C50C-407E-A947-70E740481C1C}">
                <a14:useLocalDpi xmlns:a14="http://schemas.microsoft.com/office/drawing/2010/main" val="0"/>
              </a:ext>
            </a:extLst>
          </a:blip>
          <a:stretch>
            <a:fillRect/>
          </a:stretch>
        </p:blipFill>
        <p:spPr>
          <a:xfrm>
            <a:off x="10642600" y="63500"/>
            <a:ext cx="1422400" cy="508000"/>
          </a:xfrm>
          <a:prstGeom prst="rect">
            <a:avLst/>
          </a:prstGeom>
        </p:spPr>
      </p:pic>
    </p:spTree>
    <p:custDataLst>
      <p:tags r:id="rId1"/>
    </p:custDataLst>
    <p:extLst>
      <p:ext uri="{BB962C8B-B14F-4D97-AF65-F5344CB8AC3E}">
        <p14:creationId xmlns:p14="http://schemas.microsoft.com/office/powerpoint/2010/main" val="236365518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D08729-7FE7-6C84-2747-BDC8B0D4F014}"/>
              </a:ext>
            </a:extLst>
          </p:cNvPr>
          <p:cNvSpPr>
            <a:spLocks noGrp="1"/>
          </p:cNvSpPr>
          <p:nvPr>
            <p:ph type="title"/>
          </p:nvPr>
        </p:nvSpPr>
        <p:spPr/>
        <p:txBody>
          <a:bodyPr/>
          <a:lstStyle/>
          <a:p>
            <a:r>
              <a:rPr lang="en-US" altLang="zh-CN" dirty="0"/>
              <a:t>10.3.2 </a:t>
            </a:r>
            <a:r>
              <a:rPr lang="zh-CN" altLang="en-US" dirty="0"/>
              <a:t>堆排序</a:t>
            </a:r>
          </a:p>
        </p:txBody>
      </p:sp>
      <p:sp>
        <p:nvSpPr>
          <p:cNvPr id="3" name="副标题 2">
            <a:extLst>
              <a:ext uri="{FF2B5EF4-FFF2-40B4-BE49-F238E27FC236}">
                <a16:creationId xmlns:a16="http://schemas.microsoft.com/office/drawing/2014/main" id="{714465A5-6ED6-6076-F559-5CA567FFB480}"/>
              </a:ext>
            </a:extLst>
          </p:cNvPr>
          <p:cNvSpPr>
            <a:spLocks noGrp="1"/>
          </p:cNvSpPr>
          <p:nvPr>
            <p:ph type="subTitle" idx="1"/>
          </p:nvPr>
        </p:nvSpPr>
        <p:spPr/>
        <p:txBody>
          <a:bodyPr/>
          <a:lstStyle/>
          <a:p>
            <a:r>
              <a:rPr lang="en-US" altLang="zh-CN" dirty="0"/>
              <a:t>10.3.2 </a:t>
            </a:r>
            <a:r>
              <a:rPr lang="zh-CN" altLang="en-US" dirty="0"/>
              <a:t>堆排序</a:t>
            </a:r>
          </a:p>
        </p:txBody>
      </p:sp>
      <p:sp>
        <p:nvSpPr>
          <p:cNvPr id="4" name="文本占位符 3">
            <a:extLst>
              <a:ext uri="{FF2B5EF4-FFF2-40B4-BE49-F238E27FC236}">
                <a16:creationId xmlns:a16="http://schemas.microsoft.com/office/drawing/2014/main" id="{6E1FC02A-5813-F087-3A57-ADC3FE3E2E01}"/>
              </a:ext>
            </a:extLst>
          </p:cNvPr>
          <p:cNvSpPr>
            <a:spLocks noGrp="1"/>
          </p:cNvSpPr>
          <p:nvPr>
            <p:ph type="body" idx="10"/>
          </p:nvPr>
        </p:nvSpPr>
        <p:spPr/>
        <p:txBody>
          <a:bodyPr/>
          <a:lstStyle/>
          <a:p>
            <a:endParaRPr lang="zh-CN" altLang="en-US"/>
          </a:p>
        </p:txBody>
      </p:sp>
      <mc:AlternateContent xmlns:mc="http://schemas.openxmlformats.org/markup-compatibility/2006" xmlns:a14="http://schemas.microsoft.com/office/drawing/2010/main">
        <mc:Choice Requires="a14">
          <p:sp>
            <p:nvSpPr>
              <p:cNvPr id="5" name="内容占位符 4">
                <a:extLst>
                  <a:ext uri="{FF2B5EF4-FFF2-40B4-BE49-F238E27FC236}">
                    <a16:creationId xmlns:a16="http://schemas.microsoft.com/office/drawing/2014/main" id="{90961ED6-686E-B748-C9C0-9B3B217999DC}"/>
                  </a:ext>
                </a:extLst>
              </p:cNvPr>
              <p:cNvSpPr>
                <a:spLocks noGrp="1"/>
              </p:cNvSpPr>
              <p:nvPr>
                <p:ph idx="11"/>
              </p:nvPr>
            </p:nvSpPr>
            <p:spPr/>
            <p:txBody>
              <a:bodyPr>
                <a:noAutofit/>
              </a:bodyPr>
              <a:lstStyle/>
              <a:p>
                <a:pPr>
                  <a:lnSpc>
                    <a:spcPct val="120000"/>
                  </a:lnSpc>
                </a:pPr>
                <a:r>
                  <a:rPr lang="zh-CN" altLang="en-US" sz="2400" b="1" dirty="0"/>
                  <a:t>基本思想：</a:t>
                </a:r>
                <a:r>
                  <a:rPr lang="zh-CN" altLang="zh-CN" sz="2400" dirty="0"/>
                  <a:t>在简单选择排序中，从长度为</a:t>
                </a:r>
                <a14:m>
                  <m:oMath xmlns:m="http://schemas.openxmlformats.org/officeDocument/2006/math">
                    <m:r>
                      <a:rPr lang="en-US" altLang="zh-CN" sz="2400" i="1" dirty="0" smtClean="0">
                        <a:latin typeface="Cambria Math" panose="02040503050406030204" pitchFamily="18" charset="0"/>
                      </a:rPr>
                      <m:t>𝑘</m:t>
                    </m:r>
                  </m:oMath>
                </a14:m>
                <a:r>
                  <a:rPr lang="zh-CN" altLang="zh-CN" sz="2400" dirty="0"/>
                  <a:t>的待排序序列中选出键值最小的项时，所需的时间复杂度为</a:t>
                </a:r>
                <a14:m>
                  <m:oMath xmlns:m="http://schemas.openxmlformats.org/officeDocument/2006/math">
                    <m:r>
                      <a:rPr lang="en-US" altLang="zh-CN" sz="2400" i="1">
                        <a:latin typeface="Cambria Math" panose="02040503050406030204" pitchFamily="18" charset="0"/>
                      </a:rPr>
                      <m:t>𝑂</m:t>
                    </m:r>
                    <m:d>
                      <m:dPr>
                        <m:ctrlPr>
                          <a:rPr lang="zh-CN" altLang="zh-CN" sz="2400" i="1">
                            <a:latin typeface="Cambria Math" panose="02040503050406030204" pitchFamily="18" charset="0"/>
                          </a:rPr>
                        </m:ctrlPr>
                      </m:dPr>
                      <m:e>
                        <m:r>
                          <a:rPr lang="en-US" altLang="zh-CN" sz="2400" i="1">
                            <a:latin typeface="Cambria Math" panose="02040503050406030204" pitchFamily="18" charset="0"/>
                          </a:rPr>
                          <m:t>𝑘</m:t>
                        </m:r>
                      </m:e>
                    </m:d>
                  </m:oMath>
                </a14:m>
                <a:r>
                  <a:rPr lang="zh-CN" altLang="en-US" sz="2400" b="1" dirty="0"/>
                  <a:t>。</a:t>
                </a:r>
                <a:r>
                  <a:rPr lang="zh-CN" altLang="zh-CN" sz="2400" dirty="0"/>
                  <a:t>将待排序序列组成优先级队列，则可以优化这一步骤</a:t>
                </a:r>
                <a:endParaRPr lang="en-US" altLang="zh-CN" sz="2400" b="1" dirty="0"/>
              </a:p>
              <a:p>
                <a:pPr>
                  <a:lnSpc>
                    <a:spcPct val="120000"/>
                  </a:lnSpc>
                </a:pPr>
                <a:r>
                  <a:rPr lang="zh-CN" altLang="en-US" sz="2400" b="1" dirty="0"/>
                  <a:t>排序步骤：</a:t>
                </a:r>
                <a:r>
                  <a:rPr lang="zh-CN" altLang="zh-CN" sz="2400" dirty="0"/>
                  <a:t>假设待排序序列为已经建好堆的序列</a:t>
                </a:r>
                <a14:m>
                  <m:oMath xmlns:m="http://schemas.openxmlformats.org/officeDocument/2006/math">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𝑎</m:t>
                        </m:r>
                      </m:e>
                      <m:sub>
                        <m:r>
                          <a:rPr lang="en-US" altLang="zh-CN" sz="2400" i="1">
                            <a:latin typeface="Cambria Math" panose="02040503050406030204" pitchFamily="18" charset="0"/>
                          </a:rPr>
                          <m:t>1</m:t>
                        </m:r>
                      </m:sub>
                    </m:sSub>
                    <m:r>
                      <a:rPr lang="en-US" altLang="zh-CN" sz="2400" i="1">
                        <a:latin typeface="Cambria Math" panose="02040503050406030204" pitchFamily="18" charset="0"/>
                      </a:rPr>
                      <m:t>,</m:t>
                    </m:r>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𝑎</m:t>
                        </m:r>
                      </m:e>
                      <m:sub>
                        <m:r>
                          <a:rPr lang="en-US" altLang="zh-CN" sz="2400" i="1">
                            <a:latin typeface="Cambria Math" panose="02040503050406030204" pitchFamily="18" charset="0"/>
                          </a:rPr>
                          <m:t>2</m:t>
                        </m:r>
                      </m:sub>
                    </m:sSub>
                    <m:r>
                      <a:rPr lang="en-US" altLang="zh-CN" sz="2400" i="1">
                        <a:latin typeface="Cambria Math" panose="02040503050406030204" pitchFamily="18" charset="0"/>
                      </a:rPr>
                      <m:t>,…,</m:t>
                    </m:r>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𝑎</m:t>
                        </m:r>
                      </m:e>
                      <m:sub>
                        <m:r>
                          <a:rPr lang="en-US" altLang="zh-CN" sz="2400" i="1">
                            <a:latin typeface="Cambria Math" panose="02040503050406030204" pitchFamily="18" charset="0"/>
                          </a:rPr>
                          <m:t>𝑛</m:t>
                        </m:r>
                      </m:sub>
                    </m:sSub>
                  </m:oMath>
                </a14:m>
                <a:r>
                  <a:rPr lang="zh-CN" altLang="zh-CN" sz="2400" dirty="0"/>
                  <a:t>，依次对</a:t>
                </a:r>
                <a14:m>
                  <m:oMath xmlns:m="http://schemas.openxmlformats.org/officeDocument/2006/math">
                    <m:r>
                      <a:rPr lang="en-US" altLang="zh-CN" sz="2400" i="1">
                        <a:latin typeface="Cambria Math" panose="02040503050406030204" pitchFamily="18" charset="0"/>
                      </a:rPr>
                      <m:t>𝑖</m:t>
                    </m:r>
                    <m:r>
                      <a:rPr lang="en-US" altLang="zh-CN" sz="2400" i="1">
                        <a:latin typeface="Cambria Math" panose="02040503050406030204" pitchFamily="18" charset="0"/>
                      </a:rPr>
                      <m:t>=</m:t>
                    </m:r>
                    <m:r>
                      <a:rPr lang="en-US" altLang="zh-CN" sz="2400" i="1">
                        <a:latin typeface="Cambria Math" panose="02040503050406030204" pitchFamily="18" charset="0"/>
                      </a:rPr>
                      <m:t>𝑛</m:t>
                    </m:r>
                    <m:r>
                      <a:rPr lang="en-US" altLang="zh-CN" sz="2400" i="1">
                        <a:latin typeface="Cambria Math" panose="02040503050406030204" pitchFamily="18" charset="0"/>
                      </a:rPr>
                      <m:t>,</m:t>
                    </m:r>
                    <m:r>
                      <a:rPr lang="en-US" altLang="zh-CN" sz="2400" i="1">
                        <a:latin typeface="Cambria Math" panose="02040503050406030204" pitchFamily="18" charset="0"/>
                      </a:rPr>
                      <m:t>𝑛</m:t>
                    </m:r>
                    <m:r>
                      <a:rPr lang="en-US" altLang="zh-CN" sz="2400" i="1">
                        <a:latin typeface="Cambria Math" panose="02040503050406030204" pitchFamily="18" charset="0"/>
                      </a:rPr>
                      <m:t>−1,…,2</m:t>
                    </m:r>
                  </m:oMath>
                </a14:m>
                <a:r>
                  <a:rPr lang="zh-CN" altLang="zh-CN" sz="2400" dirty="0"/>
                  <a:t>分别执行如下的选择步骤：在</a:t>
                </a:r>
                <a14:m>
                  <m:oMath xmlns:m="http://schemas.openxmlformats.org/officeDocument/2006/math">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𝑎</m:t>
                        </m:r>
                      </m:e>
                      <m:sub>
                        <m:r>
                          <a:rPr lang="en-US" altLang="zh-CN" sz="2400" i="1">
                            <a:latin typeface="Cambria Math" panose="02040503050406030204" pitchFamily="18" charset="0"/>
                          </a:rPr>
                          <m:t>1</m:t>
                        </m:r>
                      </m:sub>
                    </m:sSub>
                    <m:r>
                      <a:rPr lang="en-US" altLang="zh-CN" sz="2400" i="1">
                        <a:latin typeface="Cambria Math" panose="02040503050406030204" pitchFamily="18" charset="0"/>
                      </a:rPr>
                      <m:t>,</m:t>
                    </m:r>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𝑎</m:t>
                        </m:r>
                      </m:e>
                      <m:sub>
                        <m:r>
                          <a:rPr lang="en-US" altLang="zh-CN" sz="2400" i="1">
                            <a:latin typeface="Cambria Math" panose="02040503050406030204" pitchFamily="18" charset="0"/>
                          </a:rPr>
                          <m:t>2</m:t>
                        </m:r>
                      </m:sub>
                    </m:sSub>
                    <m:r>
                      <a:rPr lang="en-US" altLang="zh-CN" sz="2400" i="1">
                        <a:latin typeface="Cambria Math" panose="02040503050406030204" pitchFamily="18" charset="0"/>
                      </a:rPr>
                      <m:t>,…,</m:t>
                    </m:r>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𝑎</m:t>
                        </m:r>
                      </m:e>
                      <m:sub>
                        <m:r>
                          <a:rPr lang="en-US" altLang="zh-CN" sz="2400" i="1">
                            <a:latin typeface="Cambria Math" panose="02040503050406030204" pitchFamily="18" charset="0"/>
                          </a:rPr>
                          <m:t>𝑖</m:t>
                        </m:r>
                      </m:sub>
                    </m:sSub>
                  </m:oMath>
                </a14:m>
                <a:r>
                  <a:rPr lang="zh-CN" altLang="zh-CN" sz="2400" dirty="0"/>
                  <a:t>中选择一个键值最大的项</a:t>
                </a:r>
                <a14:m>
                  <m:oMath xmlns:m="http://schemas.openxmlformats.org/officeDocument/2006/math">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𝑎</m:t>
                        </m:r>
                      </m:e>
                      <m:sub>
                        <m:r>
                          <a:rPr lang="en-US" altLang="zh-CN" sz="2400" i="1">
                            <a:latin typeface="Cambria Math" panose="02040503050406030204" pitchFamily="18" charset="0"/>
                          </a:rPr>
                          <m:t>1</m:t>
                        </m:r>
                      </m:sub>
                    </m:sSub>
                  </m:oMath>
                </a14:m>
                <a:r>
                  <a:rPr lang="zh-CN" altLang="zh-CN" sz="2400" dirty="0"/>
                  <a:t>（堆顶），然后将</a:t>
                </a:r>
                <a14:m>
                  <m:oMath xmlns:m="http://schemas.openxmlformats.org/officeDocument/2006/math">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𝑎</m:t>
                        </m:r>
                      </m:e>
                      <m:sub>
                        <m:r>
                          <a:rPr lang="en-US" altLang="zh-CN" sz="2400" i="1">
                            <a:latin typeface="Cambria Math" panose="02040503050406030204" pitchFamily="18" charset="0"/>
                          </a:rPr>
                          <m:t>𝑖</m:t>
                        </m:r>
                      </m:sub>
                    </m:sSub>
                  </m:oMath>
                </a14:m>
                <a:r>
                  <a:rPr lang="zh-CN" altLang="zh-CN" sz="2400" dirty="0"/>
                  <a:t>与</a:t>
                </a:r>
                <a14:m>
                  <m:oMath xmlns:m="http://schemas.openxmlformats.org/officeDocument/2006/math">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𝑎</m:t>
                        </m:r>
                      </m:e>
                      <m:sub>
                        <m:r>
                          <a:rPr lang="en-US" altLang="zh-CN" sz="2400" i="1">
                            <a:latin typeface="Cambria Math" panose="02040503050406030204" pitchFamily="18" charset="0"/>
                          </a:rPr>
                          <m:t>1</m:t>
                        </m:r>
                      </m:sub>
                    </m:sSub>
                  </m:oMath>
                </a14:m>
                <a:r>
                  <a:rPr lang="zh-CN" altLang="zh-CN" sz="2400" dirty="0"/>
                  <a:t>交换并修复堆。</a:t>
                </a:r>
              </a:p>
              <a:p>
                <a:pPr>
                  <a:lnSpc>
                    <a:spcPct val="120000"/>
                  </a:lnSpc>
                </a:pPr>
                <a:r>
                  <a:rPr lang="zh-CN" altLang="en-US" sz="2400" b="1" dirty="0"/>
                  <a:t> </a:t>
                </a:r>
                <a:endParaRPr lang="en-US" altLang="zh-CN" sz="2400" b="1" dirty="0"/>
              </a:p>
            </p:txBody>
          </p:sp>
        </mc:Choice>
        <mc:Fallback xmlns="">
          <p:sp>
            <p:nvSpPr>
              <p:cNvPr id="5" name="内容占位符 4">
                <a:extLst>
                  <a:ext uri="{FF2B5EF4-FFF2-40B4-BE49-F238E27FC236}">
                    <a16:creationId xmlns:a16="http://schemas.microsoft.com/office/drawing/2014/main" id="{90961ED6-686E-B748-C9C0-9B3B217999DC}"/>
                  </a:ext>
                </a:extLst>
              </p:cNvPr>
              <p:cNvSpPr>
                <a:spLocks noGrp="1" noRot="1" noChangeAspect="1" noMove="1" noResize="1" noEditPoints="1" noAdjustHandles="1" noChangeArrowheads="1" noChangeShapeType="1" noTextEdit="1"/>
              </p:cNvSpPr>
              <p:nvPr>
                <p:ph idx="11"/>
              </p:nvPr>
            </p:nvSpPr>
            <p:spPr>
              <a:blipFill>
                <a:blip r:embed="rId2"/>
                <a:stretch>
                  <a:fillRect l="-883" t="-241" r="-60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16141204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D08729-7FE7-6C84-2747-BDC8B0D4F014}"/>
              </a:ext>
            </a:extLst>
          </p:cNvPr>
          <p:cNvSpPr>
            <a:spLocks noGrp="1"/>
          </p:cNvSpPr>
          <p:nvPr>
            <p:ph type="title"/>
          </p:nvPr>
        </p:nvSpPr>
        <p:spPr/>
        <p:txBody>
          <a:bodyPr/>
          <a:lstStyle/>
          <a:p>
            <a:r>
              <a:rPr lang="zh-CN" altLang="en-US" dirty="0"/>
              <a:t>初始堆建立过程</a:t>
            </a:r>
          </a:p>
        </p:txBody>
      </p:sp>
      <p:sp>
        <p:nvSpPr>
          <p:cNvPr id="3" name="副标题 2">
            <a:extLst>
              <a:ext uri="{FF2B5EF4-FFF2-40B4-BE49-F238E27FC236}">
                <a16:creationId xmlns:a16="http://schemas.microsoft.com/office/drawing/2014/main" id="{714465A5-6ED6-6076-F559-5CA567FFB480}"/>
              </a:ext>
            </a:extLst>
          </p:cNvPr>
          <p:cNvSpPr>
            <a:spLocks noGrp="1"/>
          </p:cNvSpPr>
          <p:nvPr>
            <p:ph type="subTitle" idx="1"/>
          </p:nvPr>
        </p:nvSpPr>
        <p:spPr/>
        <p:txBody>
          <a:bodyPr/>
          <a:lstStyle/>
          <a:p>
            <a:r>
              <a:rPr lang="en-US" altLang="zh-CN" dirty="0"/>
              <a:t>10.3.2 </a:t>
            </a:r>
            <a:r>
              <a:rPr lang="zh-CN" altLang="en-US" dirty="0"/>
              <a:t>堆排序</a:t>
            </a:r>
          </a:p>
        </p:txBody>
      </p:sp>
      <p:sp>
        <p:nvSpPr>
          <p:cNvPr id="4" name="文本占位符 3">
            <a:extLst>
              <a:ext uri="{FF2B5EF4-FFF2-40B4-BE49-F238E27FC236}">
                <a16:creationId xmlns:a16="http://schemas.microsoft.com/office/drawing/2014/main" id="{6E1FC02A-5813-F087-3A57-ADC3FE3E2E01}"/>
              </a:ext>
            </a:extLst>
          </p:cNvPr>
          <p:cNvSpPr>
            <a:spLocks noGrp="1"/>
          </p:cNvSpPr>
          <p:nvPr>
            <p:ph type="body" idx="10"/>
          </p:nvPr>
        </p:nvSpPr>
        <p:spPr/>
        <p:txBody>
          <a:bodyPr/>
          <a:lstStyle/>
          <a:p>
            <a:endParaRPr lang="zh-CN" altLang="en-US"/>
          </a:p>
        </p:txBody>
      </p:sp>
      <p:sp>
        <p:nvSpPr>
          <p:cNvPr id="5" name="内容占位符 4">
            <a:extLst>
              <a:ext uri="{FF2B5EF4-FFF2-40B4-BE49-F238E27FC236}">
                <a16:creationId xmlns:a16="http://schemas.microsoft.com/office/drawing/2014/main" id="{90961ED6-686E-B748-C9C0-9B3B217999DC}"/>
              </a:ext>
            </a:extLst>
          </p:cNvPr>
          <p:cNvSpPr>
            <a:spLocks noGrp="1"/>
          </p:cNvSpPr>
          <p:nvPr>
            <p:ph idx="11"/>
          </p:nvPr>
        </p:nvSpPr>
        <p:spPr>
          <a:xfrm>
            <a:off x="584225" y="1276350"/>
            <a:ext cx="11055325" cy="5057775"/>
          </a:xfrm>
        </p:spPr>
        <p:txBody>
          <a:bodyPr>
            <a:noAutofit/>
          </a:bodyPr>
          <a:lstStyle/>
          <a:p>
            <a:pPr>
              <a:lnSpc>
                <a:spcPct val="120000"/>
              </a:lnSpc>
            </a:pPr>
            <a:r>
              <a:rPr lang="zh-CN" altLang="en-US" sz="2400" b="1" dirty="0"/>
              <a:t> </a:t>
            </a:r>
            <a:endParaRPr lang="en-US" altLang="zh-CN" sz="2400" b="1" dirty="0"/>
          </a:p>
        </p:txBody>
      </p:sp>
      <p:pic>
        <p:nvPicPr>
          <p:cNvPr id="12" name="图片 11">
            <a:extLst>
              <a:ext uri="{FF2B5EF4-FFF2-40B4-BE49-F238E27FC236}">
                <a16:creationId xmlns:a16="http://schemas.microsoft.com/office/drawing/2014/main" id="{41229F97-7EB1-46B7-9932-9A3BB31F0536}"/>
              </a:ext>
            </a:extLst>
          </p:cNvPr>
          <p:cNvPicPr>
            <a:picLocks noChangeAspect="1"/>
          </p:cNvPicPr>
          <p:nvPr/>
        </p:nvPicPr>
        <p:blipFill>
          <a:blip r:embed="rId2"/>
          <a:stretch>
            <a:fillRect/>
          </a:stretch>
        </p:blipFill>
        <p:spPr>
          <a:xfrm>
            <a:off x="1080000" y="1799999"/>
            <a:ext cx="4498204" cy="3600000"/>
          </a:xfrm>
          <a:prstGeom prst="rect">
            <a:avLst/>
          </a:prstGeom>
        </p:spPr>
      </p:pic>
      <p:sp>
        <p:nvSpPr>
          <p:cNvPr id="8" name="文本框 7">
            <a:extLst>
              <a:ext uri="{FF2B5EF4-FFF2-40B4-BE49-F238E27FC236}">
                <a16:creationId xmlns:a16="http://schemas.microsoft.com/office/drawing/2014/main" id="{FE86779B-3723-40F5-BA1F-9C446BB08329}"/>
              </a:ext>
            </a:extLst>
          </p:cNvPr>
          <p:cNvSpPr txBox="1"/>
          <p:nvPr/>
        </p:nvSpPr>
        <p:spPr>
          <a:xfrm>
            <a:off x="2449560" y="5400000"/>
            <a:ext cx="1674495" cy="369332"/>
          </a:xfrm>
          <a:prstGeom prst="rect">
            <a:avLst/>
          </a:prstGeom>
          <a:noFill/>
        </p:spPr>
        <p:txBody>
          <a:bodyPr wrap="square" rtlCol="0">
            <a:spAutoFit/>
          </a:bodyPr>
          <a:lstStyle/>
          <a:p>
            <a:r>
              <a:rPr lang="zh-CN" altLang="zh-CN" dirty="0"/>
              <a:t>（</a:t>
            </a:r>
            <a:r>
              <a:rPr lang="en-US" altLang="zh-CN" dirty="0"/>
              <a:t>0</a:t>
            </a:r>
            <a:r>
              <a:rPr lang="zh-CN" altLang="zh-CN" dirty="0"/>
              <a:t>）初始状态</a:t>
            </a:r>
            <a:endParaRPr lang="zh-CN" altLang="en-US" dirty="0"/>
          </a:p>
        </p:txBody>
      </p:sp>
      <p:pic>
        <p:nvPicPr>
          <p:cNvPr id="14" name="图片 13">
            <a:extLst>
              <a:ext uri="{FF2B5EF4-FFF2-40B4-BE49-F238E27FC236}">
                <a16:creationId xmlns:a16="http://schemas.microsoft.com/office/drawing/2014/main" id="{B477A660-1D49-49F2-B362-38319AA466EE}"/>
              </a:ext>
            </a:extLst>
          </p:cNvPr>
          <p:cNvPicPr>
            <a:picLocks noChangeAspect="1"/>
          </p:cNvPicPr>
          <p:nvPr/>
        </p:nvPicPr>
        <p:blipFill>
          <a:blip r:embed="rId3"/>
          <a:stretch>
            <a:fillRect/>
          </a:stretch>
        </p:blipFill>
        <p:spPr>
          <a:xfrm>
            <a:off x="6480000" y="1799999"/>
            <a:ext cx="4635564" cy="3600000"/>
          </a:xfrm>
          <a:prstGeom prst="rect">
            <a:avLst/>
          </a:prstGeom>
        </p:spPr>
      </p:pic>
      <p:sp>
        <p:nvSpPr>
          <p:cNvPr id="15" name="文本框 14">
            <a:extLst>
              <a:ext uri="{FF2B5EF4-FFF2-40B4-BE49-F238E27FC236}">
                <a16:creationId xmlns:a16="http://schemas.microsoft.com/office/drawing/2014/main" id="{B2DFE811-F6A5-4574-B7BE-7CAB2F0861AD}"/>
              </a:ext>
            </a:extLst>
          </p:cNvPr>
          <p:cNvSpPr txBox="1"/>
          <p:nvPr/>
        </p:nvSpPr>
        <p:spPr>
          <a:xfrm>
            <a:off x="7758742" y="5400000"/>
            <a:ext cx="2386911" cy="369332"/>
          </a:xfrm>
          <a:prstGeom prst="rect">
            <a:avLst/>
          </a:prstGeom>
          <a:noFill/>
        </p:spPr>
        <p:txBody>
          <a:bodyPr wrap="square" rtlCol="0">
            <a:spAutoFit/>
          </a:bodyPr>
          <a:lstStyle/>
          <a:p>
            <a:r>
              <a:rPr lang="zh-CN" altLang="zh-CN" dirty="0"/>
              <a:t>（</a:t>
            </a:r>
            <a:r>
              <a:rPr lang="en-US" altLang="zh-CN" dirty="0"/>
              <a:t>1</a:t>
            </a:r>
            <a:r>
              <a:rPr lang="zh-CN" altLang="zh-CN" dirty="0"/>
              <a:t>）堆修复：无动作</a:t>
            </a:r>
            <a:endParaRPr lang="zh-CN" altLang="en-US" dirty="0"/>
          </a:p>
        </p:txBody>
      </p:sp>
    </p:spTree>
    <p:extLst>
      <p:ext uri="{BB962C8B-B14F-4D97-AF65-F5344CB8AC3E}">
        <p14:creationId xmlns:p14="http://schemas.microsoft.com/office/powerpoint/2010/main" val="224167372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D08729-7FE7-6C84-2747-BDC8B0D4F014}"/>
              </a:ext>
            </a:extLst>
          </p:cNvPr>
          <p:cNvSpPr>
            <a:spLocks noGrp="1"/>
          </p:cNvSpPr>
          <p:nvPr>
            <p:ph type="title"/>
          </p:nvPr>
        </p:nvSpPr>
        <p:spPr/>
        <p:txBody>
          <a:bodyPr>
            <a:normAutofit/>
          </a:bodyPr>
          <a:lstStyle/>
          <a:p>
            <a:r>
              <a:rPr lang="zh-CN" altLang="en-US" dirty="0"/>
              <a:t>初始堆建立过程</a:t>
            </a:r>
          </a:p>
        </p:txBody>
      </p:sp>
      <p:sp>
        <p:nvSpPr>
          <p:cNvPr id="3" name="副标题 2">
            <a:extLst>
              <a:ext uri="{FF2B5EF4-FFF2-40B4-BE49-F238E27FC236}">
                <a16:creationId xmlns:a16="http://schemas.microsoft.com/office/drawing/2014/main" id="{714465A5-6ED6-6076-F559-5CA567FFB480}"/>
              </a:ext>
            </a:extLst>
          </p:cNvPr>
          <p:cNvSpPr>
            <a:spLocks noGrp="1"/>
          </p:cNvSpPr>
          <p:nvPr>
            <p:ph type="subTitle" idx="1"/>
          </p:nvPr>
        </p:nvSpPr>
        <p:spPr/>
        <p:txBody>
          <a:bodyPr/>
          <a:lstStyle/>
          <a:p>
            <a:r>
              <a:rPr lang="en-US" altLang="zh-CN" dirty="0"/>
              <a:t>10.3.2 </a:t>
            </a:r>
            <a:r>
              <a:rPr lang="zh-CN" altLang="en-US" dirty="0"/>
              <a:t>堆排序</a:t>
            </a:r>
          </a:p>
        </p:txBody>
      </p:sp>
      <p:sp>
        <p:nvSpPr>
          <p:cNvPr id="4" name="文本占位符 3">
            <a:extLst>
              <a:ext uri="{FF2B5EF4-FFF2-40B4-BE49-F238E27FC236}">
                <a16:creationId xmlns:a16="http://schemas.microsoft.com/office/drawing/2014/main" id="{6E1FC02A-5813-F087-3A57-ADC3FE3E2E01}"/>
              </a:ext>
            </a:extLst>
          </p:cNvPr>
          <p:cNvSpPr>
            <a:spLocks noGrp="1"/>
          </p:cNvSpPr>
          <p:nvPr>
            <p:ph type="body" idx="10"/>
          </p:nvPr>
        </p:nvSpPr>
        <p:spPr/>
        <p:txBody>
          <a:bodyPr/>
          <a:lstStyle/>
          <a:p>
            <a:endParaRPr lang="zh-CN" altLang="en-US"/>
          </a:p>
        </p:txBody>
      </p:sp>
      <p:sp>
        <p:nvSpPr>
          <p:cNvPr id="5" name="内容占位符 4">
            <a:extLst>
              <a:ext uri="{FF2B5EF4-FFF2-40B4-BE49-F238E27FC236}">
                <a16:creationId xmlns:a16="http://schemas.microsoft.com/office/drawing/2014/main" id="{90961ED6-686E-B748-C9C0-9B3B217999DC}"/>
              </a:ext>
            </a:extLst>
          </p:cNvPr>
          <p:cNvSpPr>
            <a:spLocks noGrp="1"/>
          </p:cNvSpPr>
          <p:nvPr>
            <p:ph idx="11"/>
          </p:nvPr>
        </p:nvSpPr>
        <p:spPr>
          <a:xfrm>
            <a:off x="584225" y="1276350"/>
            <a:ext cx="11055325" cy="5057775"/>
          </a:xfrm>
        </p:spPr>
        <p:txBody>
          <a:bodyPr>
            <a:noAutofit/>
          </a:bodyPr>
          <a:lstStyle/>
          <a:p>
            <a:pPr>
              <a:lnSpc>
                <a:spcPct val="120000"/>
              </a:lnSpc>
            </a:pPr>
            <a:r>
              <a:rPr lang="zh-CN" altLang="en-US" sz="2400" b="1" dirty="0"/>
              <a:t> </a:t>
            </a:r>
            <a:endParaRPr lang="en-US" altLang="zh-CN" sz="2400" b="1" dirty="0"/>
          </a:p>
        </p:txBody>
      </p:sp>
      <p:sp>
        <p:nvSpPr>
          <p:cNvPr id="8" name="文本框 7">
            <a:extLst>
              <a:ext uri="{FF2B5EF4-FFF2-40B4-BE49-F238E27FC236}">
                <a16:creationId xmlns:a16="http://schemas.microsoft.com/office/drawing/2014/main" id="{FE86779B-3723-40F5-BA1F-9C446BB08329}"/>
              </a:ext>
            </a:extLst>
          </p:cNvPr>
          <p:cNvSpPr txBox="1"/>
          <p:nvPr/>
        </p:nvSpPr>
        <p:spPr>
          <a:xfrm>
            <a:off x="2160000" y="5400000"/>
            <a:ext cx="2589677" cy="369332"/>
          </a:xfrm>
          <a:prstGeom prst="rect">
            <a:avLst/>
          </a:prstGeom>
          <a:noFill/>
        </p:spPr>
        <p:txBody>
          <a:bodyPr wrap="square" rtlCol="0">
            <a:spAutoFit/>
          </a:bodyPr>
          <a:lstStyle/>
          <a:p>
            <a:r>
              <a:rPr lang="zh-CN" altLang="zh-CN" dirty="0"/>
              <a:t>（</a:t>
            </a:r>
            <a:r>
              <a:rPr lang="en-US" altLang="zh-CN" dirty="0"/>
              <a:t>2</a:t>
            </a:r>
            <a:r>
              <a:rPr lang="zh-CN" altLang="zh-CN" dirty="0"/>
              <a:t>）堆修复：调整堆顶</a:t>
            </a:r>
            <a:endParaRPr lang="zh-CN" altLang="en-US" dirty="0"/>
          </a:p>
        </p:txBody>
      </p:sp>
      <p:sp>
        <p:nvSpPr>
          <p:cNvPr id="15" name="文本框 14">
            <a:extLst>
              <a:ext uri="{FF2B5EF4-FFF2-40B4-BE49-F238E27FC236}">
                <a16:creationId xmlns:a16="http://schemas.microsoft.com/office/drawing/2014/main" id="{B2DFE811-F6A5-4574-B7BE-7CAB2F0861AD}"/>
              </a:ext>
            </a:extLst>
          </p:cNvPr>
          <p:cNvSpPr txBox="1"/>
          <p:nvPr/>
        </p:nvSpPr>
        <p:spPr>
          <a:xfrm>
            <a:off x="7560000" y="5400000"/>
            <a:ext cx="2650178" cy="369332"/>
          </a:xfrm>
          <a:prstGeom prst="rect">
            <a:avLst/>
          </a:prstGeom>
          <a:noFill/>
        </p:spPr>
        <p:txBody>
          <a:bodyPr wrap="square" rtlCol="0">
            <a:spAutoFit/>
          </a:bodyPr>
          <a:lstStyle/>
          <a:p>
            <a:r>
              <a:rPr lang="zh-CN" altLang="zh-CN" dirty="0"/>
              <a:t>（</a:t>
            </a:r>
            <a:r>
              <a:rPr lang="en-US" altLang="zh-CN" dirty="0"/>
              <a:t>3</a:t>
            </a:r>
            <a:r>
              <a:rPr lang="zh-CN" altLang="zh-CN" dirty="0"/>
              <a:t>）堆修复：调整堆顶</a:t>
            </a:r>
            <a:endParaRPr lang="zh-CN" altLang="en-US" dirty="0"/>
          </a:p>
        </p:txBody>
      </p:sp>
      <p:pic>
        <p:nvPicPr>
          <p:cNvPr id="10" name="图片 9">
            <a:extLst>
              <a:ext uri="{FF2B5EF4-FFF2-40B4-BE49-F238E27FC236}">
                <a16:creationId xmlns:a16="http://schemas.microsoft.com/office/drawing/2014/main" id="{51269E6A-63E9-4A58-B150-79B91DAA4DF3}"/>
              </a:ext>
            </a:extLst>
          </p:cNvPr>
          <p:cNvPicPr>
            <a:picLocks noChangeAspect="1"/>
          </p:cNvPicPr>
          <p:nvPr/>
        </p:nvPicPr>
        <p:blipFill>
          <a:blip r:embed="rId2"/>
          <a:stretch>
            <a:fillRect/>
          </a:stretch>
        </p:blipFill>
        <p:spPr>
          <a:xfrm>
            <a:off x="1080000" y="1799999"/>
            <a:ext cx="4656717" cy="3600000"/>
          </a:xfrm>
          <a:prstGeom prst="rect">
            <a:avLst/>
          </a:prstGeom>
        </p:spPr>
      </p:pic>
      <p:pic>
        <p:nvPicPr>
          <p:cNvPr id="11" name="图片 10">
            <a:extLst>
              <a:ext uri="{FF2B5EF4-FFF2-40B4-BE49-F238E27FC236}">
                <a16:creationId xmlns:a16="http://schemas.microsoft.com/office/drawing/2014/main" id="{11C11BE7-0D1E-4C22-A415-8A0A0D09E0B8}"/>
              </a:ext>
            </a:extLst>
          </p:cNvPr>
          <p:cNvPicPr/>
          <p:nvPr/>
        </p:nvPicPr>
        <p:blipFill>
          <a:blip r:embed="rId3"/>
          <a:stretch>
            <a:fillRect/>
          </a:stretch>
        </p:blipFill>
        <p:spPr>
          <a:xfrm>
            <a:off x="6480000" y="1800000"/>
            <a:ext cx="4568038" cy="3600000"/>
          </a:xfrm>
          <a:prstGeom prst="rect">
            <a:avLst/>
          </a:prstGeom>
        </p:spPr>
      </p:pic>
    </p:spTree>
    <p:extLst>
      <p:ext uri="{BB962C8B-B14F-4D97-AF65-F5344CB8AC3E}">
        <p14:creationId xmlns:p14="http://schemas.microsoft.com/office/powerpoint/2010/main" val="5700916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11ECBD-6FE1-CDF7-489D-588E62940C0B}"/>
              </a:ext>
            </a:extLst>
          </p:cNvPr>
          <p:cNvSpPr>
            <a:spLocks noGrp="1"/>
          </p:cNvSpPr>
          <p:nvPr>
            <p:ph type="title"/>
          </p:nvPr>
        </p:nvSpPr>
        <p:spPr/>
        <p:txBody>
          <a:bodyPr/>
          <a:lstStyle/>
          <a:p>
            <a:r>
              <a:rPr lang="zh-CN" altLang="en-US" dirty="0"/>
              <a:t>排序的稳定性</a:t>
            </a:r>
          </a:p>
        </p:txBody>
      </p:sp>
      <p:sp>
        <p:nvSpPr>
          <p:cNvPr id="3" name="副标题 2">
            <a:extLst>
              <a:ext uri="{FF2B5EF4-FFF2-40B4-BE49-F238E27FC236}">
                <a16:creationId xmlns:a16="http://schemas.microsoft.com/office/drawing/2014/main" id="{98B4022E-75B3-E378-3549-CA33ED4D7D6C}"/>
              </a:ext>
            </a:extLst>
          </p:cNvPr>
          <p:cNvSpPr>
            <a:spLocks noGrp="1"/>
          </p:cNvSpPr>
          <p:nvPr>
            <p:ph type="subTitle" idx="1"/>
          </p:nvPr>
        </p:nvSpPr>
        <p:spPr/>
        <p:txBody>
          <a:bodyPr/>
          <a:lstStyle/>
          <a:p>
            <a:r>
              <a:rPr lang="en-US" altLang="zh-CN" dirty="0"/>
              <a:t>10.1 </a:t>
            </a:r>
            <a:r>
              <a:rPr lang="zh-CN" altLang="en-US" dirty="0"/>
              <a:t>问题引入</a:t>
            </a:r>
          </a:p>
        </p:txBody>
      </p:sp>
      <p:sp>
        <p:nvSpPr>
          <p:cNvPr id="4" name="文本占位符 3">
            <a:extLst>
              <a:ext uri="{FF2B5EF4-FFF2-40B4-BE49-F238E27FC236}">
                <a16:creationId xmlns:a16="http://schemas.microsoft.com/office/drawing/2014/main" id="{11E6688F-C06A-19EC-177A-D9BCA355E945}"/>
              </a:ext>
            </a:extLst>
          </p:cNvPr>
          <p:cNvSpPr>
            <a:spLocks noGrp="1"/>
          </p:cNvSpPr>
          <p:nvPr>
            <p:ph type="body" idx="10"/>
          </p:nvPr>
        </p:nvSpPr>
        <p:spPr/>
        <p:txBody>
          <a:bodyPr/>
          <a:lstStyle/>
          <a:p>
            <a:endParaRPr lang="zh-CN" altLang="en-US"/>
          </a:p>
        </p:txBody>
      </p:sp>
      <p:sp>
        <p:nvSpPr>
          <p:cNvPr id="5" name="内容占位符 4">
            <a:extLst>
              <a:ext uri="{FF2B5EF4-FFF2-40B4-BE49-F238E27FC236}">
                <a16:creationId xmlns:a16="http://schemas.microsoft.com/office/drawing/2014/main" id="{7E68E866-A8CA-31EE-A5E8-F49650B8365E}"/>
              </a:ext>
            </a:extLst>
          </p:cNvPr>
          <p:cNvSpPr>
            <a:spLocks noGrp="1"/>
          </p:cNvSpPr>
          <p:nvPr>
            <p:ph idx="11"/>
          </p:nvPr>
        </p:nvSpPr>
        <p:spPr/>
        <p:txBody>
          <a:bodyPr>
            <a:normAutofit/>
          </a:bodyPr>
          <a:lstStyle/>
          <a:p>
            <a:pPr>
              <a:lnSpc>
                <a:spcPct val="110000"/>
              </a:lnSpc>
            </a:pPr>
            <a:r>
              <a:rPr lang="zh-CN" altLang="en-US" sz="2400" dirty="0"/>
              <a:t>若序列中</a:t>
            </a:r>
            <a:r>
              <a:rPr lang="zh-CN" altLang="en-US" sz="2400" dirty="0">
                <a:solidFill>
                  <a:srgbClr val="C00000"/>
                </a:solidFill>
              </a:rPr>
              <a:t>关键字值相等</a:t>
            </a:r>
            <a:r>
              <a:rPr lang="zh-CN" altLang="en-US" sz="2400" dirty="0"/>
              <a:t>的节点经过某种排序方法进行排序之后，仍能</a:t>
            </a:r>
            <a:r>
              <a:rPr lang="zh-CN" altLang="en-US" sz="2400" dirty="0">
                <a:solidFill>
                  <a:srgbClr val="C00000"/>
                </a:solidFill>
              </a:rPr>
              <a:t>保持它们在排序前的相对顺序</a:t>
            </a:r>
            <a:r>
              <a:rPr lang="zh-CN" altLang="en-US" sz="2400" dirty="0"/>
              <a:t>，则称这种排序方法是</a:t>
            </a:r>
            <a:r>
              <a:rPr lang="zh-CN" altLang="en-US" sz="2400" dirty="0">
                <a:solidFill>
                  <a:srgbClr val="C00000"/>
                </a:solidFill>
              </a:rPr>
              <a:t>稳定</a:t>
            </a:r>
            <a:r>
              <a:rPr lang="zh-CN" altLang="en-US" sz="2400" dirty="0"/>
              <a:t>的；否则，称这种排序方法是</a:t>
            </a:r>
            <a:r>
              <a:rPr lang="zh-CN" altLang="en-US" sz="2400" dirty="0">
                <a:solidFill>
                  <a:srgbClr val="C00000"/>
                </a:solidFill>
              </a:rPr>
              <a:t>不稳定</a:t>
            </a:r>
            <a:r>
              <a:rPr lang="zh-CN" altLang="en-US" sz="2400" dirty="0"/>
              <a:t>的。</a:t>
            </a:r>
            <a:endParaRPr lang="en-US" altLang="zh-CN" sz="2400" dirty="0"/>
          </a:p>
          <a:p>
            <a:pPr>
              <a:lnSpc>
                <a:spcPct val="110000"/>
              </a:lnSpc>
            </a:pPr>
            <a:r>
              <a:rPr lang="zh-CN" altLang="en-US" sz="2400" dirty="0"/>
              <a:t>稳定的排序算法有：</a:t>
            </a:r>
            <a:endParaRPr lang="en-US" altLang="zh-CN" sz="2400" dirty="0"/>
          </a:p>
          <a:p>
            <a:pPr marL="800100" lvl="1" indent="-342900">
              <a:lnSpc>
                <a:spcPct val="110000"/>
              </a:lnSpc>
              <a:buFont typeface="Arial" panose="020B0604020202020204" pitchFamily="34" charset="0"/>
              <a:buChar char="•"/>
            </a:pPr>
            <a:r>
              <a:rPr lang="zh-CN" altLang="en-US" sz="2400" dirty="0"/>
              <a:t>插入排序、冒泡排序、归并排序</a:t>
            </a:r>
            <a:endParaRPr lang="en-US" altLang="zh-CN" sz="2400" dirty="0"/>
          </a:p>
          <a:p>
            <a:pPr>
              <a:lnSpc>
                <a:spcPct val="110000"/>
              </a:lnSpc>
            </a:pPr>
            <a:r>
              <a:rPr lang="zh-CN" altLang="en-US" sz="2400" dirty="0"/>
              <a:t>不稳定的排序算法：</a:t>
            </a:r>
            <a:endParaRPr lang="en-US" altLang="zh-CN" sz="2400" dirty="0"/>
          </a:p>
          <a:p>
            <a:pPr marL="800100" lvl="1" indent="-342900">
              <a:lnSpc>
                <a:spcPct val="110000"/>
              </a:lnSpc>
              <a:buFont typeface="Arial" panose="020B0604020202020204" pitchFamily="34" charset="0"/>
              <a:buChar char="•"/>
            </a:pPr>
            <a:r>
              <a:rPr lang="zh-CN" altLang="en-US" sz="2400" dirty="0"/>
              <a:t>选择排序、快速排序、堆排序</a:t>
            </a:r>
            <a:endParaRPr lang="en-US" altLang="zh-CN" sz="2400" dirty="0"/>
          </a:p>
          <a:p>
            <a:pPr>
              <a:lnSpc>
                <a:spcPct val="110000"/>
              </a:lnSpc>
            </a:pPr>
            <a:r>
              <a:rPr lang="zh-CN" altLang="en-US" sz="2400" dirty="0"/>
              <a:t>示例：</a:t>
            </a:r>
          </a:p>
          <a:p>
            <a:pPr>
              <a:lnSpc>
                <a:spcPct val="110000"/>
              </a:lnSpc>
            </a:pPr>
            <a:endParaRPr lang="zh-CN" altLang="en-US" sz="2400" dirty="0"/>
          </a:p>
        </p:txBody>
      </p:sp>
      <p:sp>
        <p:nvSpPr>
          <p:cNvPr id="6" name="文本框 5">
            <a:extLst>
              <a:ext uri="{FF2B5EF4-FFF2-40B4-BE49-F238E27FC236}">
                <a16:creationId xmlns:a16="http://schemas.microsoft.com/office/drawing/2014/main" id="{E3C064E5-29A8-4FC8-AA42-86A4A3187ABF}"/>
              </a:ext>
            </a:extLst>
          </p:cNvPr>
          <p:cNvSpPr txBox="1"/>
          <p:nvPr/>
        </p:nvSpPr>
        <p:spPr>
          <a:xfrm>
            <a:off x="2541308" y="4949772"/>
            <a:ext cx="1723549" cy="1384353"/>
          </a:xfrm>
          <a:prstGeom prst="rect">
            <a:avLst/>
          </a:prstGeom>
          <a:noFill/>
        </p:spPr>
        <p:txBody>
          <a:bodyPr wrap="none" rtlCol="0">
            <a:spAutoFit/>
          </a:bodyPr>
          <a:lstStyle/>
          <a:p>
            <a:pPr>
              <a:lnSpc>
                <a:spcPct val="120000"/>
              </a:lnSpc>
            </a:pPr>
            <a:r>
              <a:rPr lang="zh-CN" altLang="en-US" sz="2400" dirty="0">
                <a:latin typeface="微软雅黑" panose="020B0503020204020204" pitchFamily="34" charset="-122"/>
                <a:ea typeface="微软雅黑" panose="020B0503020204020204" pitchFamily="34" charset="-122"/>
              </a:rPr>
              <a:t>待排序列：</a:t>
            </a:r>
            <a:endParaRPr lang="en-US" altLang="zh-CN" sz="2400" dirty="0">
              <a:latin typeface="微软雅黑" panose="020B0503020204020204" pitchFamily="34" charset="-122"/>
              <a:ea typeface="微软雅黑" panose="020B0503020204020204" pitchFamily="34" charset="-122"/>
            </a:endParaRPr>
          </a:p>
          <a:p>
            <a:pPr>
              <a:lnSpc>
                <a:spcPct val="120000"/>
              </a:lnSpc>
            </a:pPr>
            <a:r>
              <a:rPr lang="zh-CN" altLang="en-US" sz="2400" dirty="0">
                <a:latin typeface="微软雅黑" panose="020B0503020204020204" pitchFamily="34" charset="-122"/>
                <a:ea typeface="微软雅黑" panose="020B0503020204020204" pitchFamily="34" charset="-122"/>
              </a:rPr>
              <a:t>稳定：</a:t>
            </a:r>
            <a:endParaRPr lang="en-US" altLang="zh-CN" sz="2400" dirty="0">
              <a:latin typeface="微软雅黑" panose="020B0503020204020204" pitchFamily="34" charset="-122"/>
              <a:ea typeface="微软雅黑" panose="020B0503020204020204" pitchFamily="34" charset="-122"/>
            </a:endParaRPr>
          </a:p>
          <a:p>
            <a:pPr>
              <a:lnSpc>
                <a:spcPct val="120000"/>
              </a:lnSpc>
            </a:pPr>
            <a:r>
              <a:rPr lang="zh-CN" altLang="en-US" sz="2400" dirty="0">
                <a:latin typeface="微软雅黑" panose="020B0503020204020204" pitchFamily="34" charset="-122"/>
                <a:ea typeface="微软雅黑" panose="020B0503020204020204" pitchFamily="34" charset="-122"/>
              </a:rPr>
              <a:t>不稳定：</a:t>
            </a:r>
          </a:p>
        </p:txBody>
      </p:sp>
      <p:sp>
        <p:nvSpPr>
          <p:cNvPr id="7" name="文本框 6">
            <a:extLst>
              <a:ext uri="{FF2B5EF4-FFF2-40B4-BE49-F238E27FC236}">
                <a16:creationId xmlns:a16="http://schemas.microsoft.com/office/drawing/2014/main" id="{2AF4B353-D352-4533-8885-A1D31EC3D355}"/>
              </a:ext>
            </a:extLst>
          </p:cNvPr>
          <p:cNvSpPr txBox="1"/>
          <p:nvPr/>
        </p:nvSpPr>
        <p:spPr>
          <a:xfrm>
            <a:off x="4093775" y="4949772"/>
            <a:ext cx="5649684" cy="1698927"/>
          </a:xfrm>
          <a:prstGeom prst="rect">
            <a:avLst/>
          </a:prstGeom>
          <a:noFill/>
        </p:spPr>
        <p:txBody>
          <a:bodyPr wrap="square">
            <a:spAutoFit/>
          </a:bodyPr>
          <a:lstStyle/>
          <a:p>
            <a:pPr>
              <a:lnSpc>
                <a:spcPct val="120000"/>
              </a:lnSpc>
            </a:pPr>
            <a:r>
              <a:rPr lang="en-US" altLang="zh-CN" sz="2400" dirty="0">
                <a:solidFill>
                  <a:srgbClr val="C00000"/>
                </a:solidFill>
                <a:latin typeface="微软雅黑" panose="020B0503020204020204" pitchFamily="34" charset="-122"/>
                <a:ea typeface="微软雅黑" panose="020B0503020204020204" pitchFamily="34" charset="-122"/>
              </a:rPr>
              <a:t>34</a:t>
            </a:r>
            <a:r>
              <a:rPr lang="en-US" altLang="zh-CN" sz="2400" dirty="0">
                <a:latin typeface="微软雅黑" panose="020B0503020204020204" pitchFamily="34" charset="-122"/>
                <a:ea typeface="微软雅黑" panose="020B0503020204020204" pitchFamily="34" charset="-122"/>
              </a:rPr>
              <a:t>   12   </a:t>
            </a:r>
            <a:r>
              <a:rPr lang="en-US" altLang="zh-CN" sz="2400" dirty="0">
                <a:solidFill>
                  <a:srgbClr val="00B0F0"/>
                </a:solidFill>
                <a:latin typeface="微软雅黑" panose="020B0503020204020204" pitchFamily="34" charset="-122"/>
                <a:ea typeface="微软雅黑" panose="020B0503020204020204" pitchFamily="34" charset="-122"/>
              </a:rPr>
              <a:t>34</a:t>
            </a:r>
            <a:r>
              <a:rPr lang="en-US" altLang="zh-CN" sz="2400" dirty="0">
                <a:solidFill>
                  <a:srgbClr val="00B0F0"/>
                </a:solidFill>
                <a:latin typeface="等线" panose="02010600030101010101" pitchFamily="2" charset="-122"/>
                <a:ea typeface="等线" panose="02010600030101010101" pitchFamily="2" charset="-122"/>
              </a:rPr>
              <a:t>’</a:t>
            </a:r>
            <a:r>
              <a:rPr lang="en-US" altLang="zh-CN" sz="2400" dirty="0">
                <a:latin typeface="微软雅黑" panose="020B0503020204020204" pitchFamily="34" charset="-122"/>
                <a:ea typeface="微软雅黑" panose="020B0503020204020204" pitchFamily="34" charset="-122"/>
              </a:rPr>
              <a:t>  08   96</a:t>
            </a:r>
          </a:p>
          <a:p>
            <a:pPr>
              <a:lnSpc>
                <a:spcPct val="120000"/>
              </a:lnSpc>
            </a:pPr>
            <a:r>
              <a:rPr lang="en-US" altLang="zh-CN" sz="2400" dirty="0">
                <a:latin typeface="微软雅黑" panose="020B0503020204020204" pitchFamily="34" charset="-122"/>
                <a:ea typeface="微软雅黑" panose="020B0503020204020204" pitchFamily="34" charset="-122"/>
              </a:rPr>
              <a:t>08   12   </a:t>
            </a:r>
            <a:r>
              <a:rPr lang="en-US" altLang="zh-CN" sz="2400" dirty="0">
                <a:solidFill>
                  <a:srgbClr val="C00000"/>
                </a:solidFill>
                <a:latin typeface="微软雅黑" panose="020B0503020204020204" pitchFamily="34" charset="-122"/>
                <a:ea typeface="微软雅黑" panose="020B0503020204020204" pitchFamily="34" charset="-122"/>
              </a:rPr>
              <a:t>34</a:t>
            </a:r>
            <a:r>
              <a:rPr lang="en-US" altLang="zh-CN" sz="2400" dirty="0">
                <a:latin typeface="微软雅黑" panose="020B0503020204020204" pitchFamily="34" charset="-122"/>
                <a:ea typeface="微软雅黑" panose="020B0503020204020204" pitchFamily="34" charset="-122"/>
              </a:rPr>
              <a:t>   </a:t>
            </a:r>
            <a:r>
              <a:rPr lang="en-US" altLang="zh-CN" sz="2400" dirty="0">
                <a:solidFill>
                  <a:srgbClr val="00B0F0"/>
                </a:solidFill>
                <a:latin typeface="微软雅黑" panose="020B0503020204020204" pitchFamily="34" charset="-122"/>
                <a:ea typeface="微软雅黑" panose="020B0503020204020204" pitchFamily="34" charset="-122"/>
              </a:rPr>
              <a:t>34</a:t>
            </a:r>
            <a:r>
              <a:rPr lang="en-US" altLang="zh-CN" sz="2400" dirty="0">
                <a:solidFill>
                  <a:srgbClr val="00B0F0"/>
                </a:solidFill>
                <a:latin typeface="等线" panose="02010600030101010101" pitchFamily="2" charset="-122"/>
                <a:ea typeface="等线" panose="02010600030101010101" pitchFamily="2" charset="-122"/>
              </a:rPr>
              <a:t>’</a:t>
            </a:r>
            <a:r>
              <a:rPr lang="en-US" altLang="zh-CN" sz="2400" dirty="0">
                <a:solidFill>
                  <a:srgbClr val="00B0F0"/>
                </a:solidFill>
                <a:latin typeface="微软雅黑" panose="020B0503020204020204" pitchFamily="34" charset="-122"/>
                <a:ea typeface="微软雅黑" panose="020B0503020204020204" pitchFamily="34" charset="-122"/>
              </a:rPr>
              <a:t> </a:t>
            </a:r>
            <a:r>
              <a:rPr lang="en-US" altLang="zh-CN" sz="2400" dirty="0">
                <a:latin typeface="微软雅黑" panose="020B0503020204020204" pitchFamily="34" charset="-122"/>
                <a:ea typeface="微软雅黑" panose="020B0503020204020204" pitchFamily="34" charset="-122"/>
              </a:rPr>
              <a:t> 96</a:t>
            </a:r>
          </a:p>
          <a:p>
            <a:pPr>
              <a:lnSpc>
                <a:spcPct val="120000"/>
              </a:lnSpc>
            </a:pPr>
            <a:r>
              <a:rPr lang="en-US" altLang="zh-CN" sz="2400" dirty="0">
                <a:latin typeface="微软雅黑" panose="020B0503020204020204" pitchFamily="34" charset="-122"/>
                <a:ea typeface="微软雅黑" panose="020B0503020204020204" pitchFamily="34" charset="-122"/>
              </a:rPr>
              <a:t>08   12   </a:t>
            </a:r>
            <a:r>
              <a:rPr lang="en-US" altLang="zh-CN" sz="2400" dirty="0">
                <a:solidFill>
                  <a:srgbClr val="00B0F0"/>
                </a:solidFill>
                <a:latin typeface="微软雅黑" panose="020B0503020204020204" pitchFamily="34" charset="-122"/>
                <a:ea typeface="微软雅黑" panose="020B0503020204020204" pitchFamily="34" charset="-122"/>
              </a:rPr>
              <a:t>34</a:t>
            </a:r>
            <a:r>
              <a:rPr lang="en-US" altLang="zh-CN" sz="2400" dirty="0">
                <a:solidFill>
                  <a:srgbClr val="00B0F0"/>
                </a:solidFill>
                <a:latin typeface="等线" panose="02010600030101010101" pitchFamily="2" charset="-122"/>
                <a:ea typeface="等线" panose="02010600030101010101" pitchFamily="2" charset="-122"/>
              </a:rPr>
              <a:t>’</a:t>
            </a:r>
            <a:r>
              <a:rPr lang="en-US" altLang="zh-CN" sz="2400" dirty="0">
                <a:latin typeface="微软雅黑" panose="020B0503020204020204" pitchFamily="34" charset="-122"/>
                <a:ea typeface="微软雅黑" panose="020B0503020204020204" pitchFamily="34" charset="-122"/>
              </a:rPr>
              <a:t>  </a:t>
            </a:r>
            <a:r>
              <a:rPr lang="en-US" altLang="zh-CN" sz="2400" dirty="0">
                <a:solidFill>
                  <a:srgbClr val="C00000"/>
                </a:solidFill>
                <a:latin typeface="微软雅黑" panose="020B0503020204020204" pitchFamily="34" charset="-122"/>
                <a:ea typeface="微软雅黑" panose="020B0503020204020204" pitchFamily="34" charset="-122"/>
              </a:rPr>
              <a:t>34</a:t>
            </a:r>
            <a:r>
              <a:rPr lang="en-US" altLang="zh-CN" sz="2400" dirty="0">
                <a:latin typeface="微软雅黑" panose="020B0503020204020204" pitchFamily="34" charset="-122"/>
                <a:ea typeface="微软雅黑" panose="020B0503020204020204" pitchFamily="34" charset="-122"/>
              </a:rPr>
              <a:t>   96</a:t>
            </a:r>
            <a:endParaRPr lang="zh-CN" altLang="en-US" sz="2400" dirty="0">
              <a:latin typeface="微软雅黑" panose="020B0503020204020204" pitchFamily="34" charset="-122"/>
              <a:ea typeface="微软雅黑" panose="020B0503020204020204" pitchFamily="34" charset="-122"/>
            </a:endParaRPr>
          </a:p>
          <a:p>
            <a:endParaRPr lang="zh-CN" altLang="en-US" dirty="0"/>
          </a:p>
        </p:txBody>
      </p:sp>
    </p:spTree>
    <p:extLst>
      <p:ext uri="{BB962C8B-B14F-4D97-AF65-F5344CB8AC3E}">
        <p14:creationId xmlns:p14="http://schemas.microsoft.com/office/powerpoint/2010/main" val="275774067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D08729-7FE7-6C84-2747-BDC8B0D4F014}"/>
              </a:ext>
            </a:extLst>
          </p:cNvPr>
          <p:cNvSpPr>
            <a:spLocks noGrp="1"/>
          </p:cNvSpPr>
          <p:nvPr>
            <p:ph type="title"/>
          </p:nvPr>
        </p:nvSpPr>
        <p:spPr/>
        <p:txBody>
          <a:bodyPr/>
          <a:lstStyle/>
          <a:p>
            <a:r>
              <a:rPr lang="zh-CN" altLang="en-US" dirty="0"/>
              <a:t>初始堆建立过程</a:t>
            </a:r>
          </a:p>
        </p:txBody>
      </p:sp>
      <p:sp>
        <p:nvSpPr>
          <p:cNvPr id="3" name="副标题 2">
            <a:extLst>
              <a:ext uri="{FF2B5EF4-FFF2-40B4-BE49-F238E27FC236}">
                <a16:creationId xmlns:a16="http://schemas.microsoft.com/office/drawing/2014/main" id="{714465A5-6ED6-6076-F559-5CA567FFB480}"/>
              </a:ext>
            </a:extLst>
          </p:cNvPr>
          <p:cNvSpPr>
            <a:spLocks noGrp="1"/>
          </p:cNvSpPr>
          <p:nvPr>
            <p:ph type="subTitle" idx="1"/>
          </p:nvPr>
        </p:nvSpPr>
        <p:spPr/>
        <p:txBody>
          <a:bodyPr/>
          <a:lstStyle/>
          <a:p>
            <a:r>
              <a:rPr lang="en-US" altLang="zh-CN" dirty="0"/>
              <a:t>10.3.2 </a:t>
            </a:r>
            <a:r>
              <a:rPr lang="zh-CN" altLang="en-US" dirty="0"/>
              <a:t>堆排序</a:t>
            </a:r>
          </a:p>
        </p:txBody>
      </p:sp>
      <p:sp>
        <p:nvSpPr>
          <p:cNvPr id="4" name="文本占位符 3">
            <a:extLst>
              <a:ext uri="{FF2B5EF4-FFF2-40B4-BE49-F238E27FC236}">
                <a16:creationId xmlns:a16="http://schemas.microsoft.com/office/drawing/2014/main" id="{6E1FC02A-5813-F087-3A57-ADC3FE3E2E01}"/>
              </a:ext>
            </a:extLst>
          </p:cNvPr>
          <p:cNvSpPr>
            <a:spLocks noGrp="1"/>
          </p:cNvSpPr>
          <p:nvPr>
            <p:ph type="body" idx="10"/>
          </p:nvPr>
        </p:nvSpPr>
        <p:spPr/>
        <p:txBody>
          <a:bodyPr/>
          <a:lstStyle/>
          <a:p>
            <a:endParaRPr lang="zh-CN" altLang="en-US"/>
          </a:p>
        </p:txBody>
      </p:sp>
      <p:sp>
        <p:nvSpPr>
          <p:cNvPr id="5" name="内容占位符 4">
            <a:extLst>
              <a:ext uri="{FF2B5EF4-FFF2-40B4-BE49-F238E27FC236}">
                <a16:creationId xmlns:a16="http://schemas.microsoft.com/office/drawing/2014/main" id="{90961ED6-686E-B748-C9C0-9B3B217999DC}"/>
              </a:ext>
            </a:extLst>
          </p:cNvPr>
          <p:cNvSpPr>
            <a:spLocks noGrp="1"/>
          </p:cNvSpPr>
          <p:nvPr>
            <p:ph idx="11"/>
          </p:nvPr>
        </p:nvSpPr>
        <p:spPr>
          <a:xfrm>
            <a:off x="584225" y="1276350"/>
            <a:ext cx="11055325" cy="5057775"/>
          </a:xfrm>
        </p:spPr>
        <p:txBody>
          <a:bodyPr>
            <a:noAutofit/>
          </a:bodyPr>
          <a:lstStyle/>
          <a:p>
            <a:pPr>
              <a:lnSpc>
                <a:spcPct val="120000"/>
              </a:lnSpc>
            </a:pPr>
            <a:r>
              <a:rPr lang="zh-CN" altLang="en-US" sz="2400" b="1" dirty="0"/>
              <a:t> </a:t>
            </a:r>
            <a:endParaRPr lang="en-US" altLang="zh-CN" sz="2400" b="1" dirty="0"/>
          </a:p>
        </p:txBody>
      </p:sp>
      <p:sp>
        <p:nvSpPr>
          <p:cNvPr id="8" name="文本框 7">
            <a:extLst>
              <a:ext uri="{FF2B5EF4-FFF2-40B4-BE49-F238E27FC236}">
                <a16:creationId xmlns:a16="http://schemas.microsoft.com/office/drawing/2014/main" id="{FE86779B-3723-40F5-BA1F-9C446BB08329}"/>
              </a:ext>
            </a:extLst>
          </p:cNvPr>
          <p:cNvSpPr txBox="1"/>
          <p:nvPr/>
        </p:nvSpPr>
        <p:spPr>
          <a:xfrm>
            <a:off x="2271883" y="5400000"/>
            <a:ext cx="2714220" cy="369332"/>
          </a:xfrm>
          <a:prstGeom prst="rect">
            <a:avLst/>
          </a:prstGeom>
          <a:noFill/>
        </p:spPr>
        <p:txBody>
          <a:bodyPr wrap="square" rtlCol="0">
            <a:spAutoFit/>
          </a:bodyPr>
          <a:lstStyle/>
          <a:p>
            <a:r>
              <a:rPr lang="zh-CN" altLang="zh-CN" dirty="0"/>
              <a:t>（</a:t>
            </a:r>
            <a:r>
              <a:rPr lang="en-US" altLang="zh-CN" dirty="0"/>
              <a:t>4</a:t>
            </a:r>
            <a:r>
              <a:rPr lang="zh-CN" altLang="zh-CN" dirty="0"/>
              <a:t>）堆修复：无动作</a:t>
            </a:r>
            <a:endParaRPr lang="zh-CN" altLang="en-US" dirty="0"/>
          </a:p>
        </p:txBody>
      </p:sp>
      <p:sp>
        <p:nvSpPr>
          <p:cNvPr id="15" name="文本框 14">
            <a:extLst>
              <a:ext uri="{FF2B5EF4-FFF2-40B4-BE49-F238E27FC236}">
                <a16:creationId xmlns:a16="http://schemas.microsoft.com/office/drawing/2014/main" id="{B2DFE811-F6A5-4574-B7BE-7CAB2F0861AD}"/>
              </a:ext>
            </a:extLst>
          </p:cNvPr>
          <p:cNvSpPr txBox="1"/>
          <p:nvPr/>
        </p:nvSpPr>
        <p:spPr>
          <a:xfrm>
            <a:off x="6905302" y="5400000"/>
            <a:ext cx="3849033" cy="369332"/>
          </a:xfrm>
          <a:prstGeom prst="rect">
            <a:avLst/>
          </a:prstGeom>
          <a:noFill/>
        </p:spPr>
        <p:txBody>
          <a:bodyPr wrap="square" rtlCol="0">
            <a:spAutoFit/>
          </a:bodyPr>
          <a:lstStyle/>
          <a:p>
            <a:r>
              <a:rPr lang="zh-CN" altLang="zh-CN" dirty="0"/>
              <a:t>（</a:t>
            </a:r>
            <a:r>
              <a:rPr lang="en-US" altLang="zh-CN" dirty="0"/>
              <a:t>5</a:t>
            </a:r>
            <a:r>
              <a:rPr lang="zh-CN" altLang="zh-CN" dirty="0"/>
              <a:t>）堆修复：调整堆顶和堆内修复</a:t>
            </a:r>
            <a:endParaRPr lang="zh-CN" altLang="en-US" dirty="0"/>
          </a:p>
        </p:txBody>
      </p:sp>
      <p:pic>
        <p:nvPicPr>
          <p:cNvPr id="10" name="图片 9">
            <a:extLst>
              <a:ext uri="{FF2B5EF4-FFF2-40B4-BE49-F238E27FC236}">
                <a16:creationId xmlns:a16="http://schemas.microsoft.com/office/drawing/2014/main" id="{A98E3EAE-EE6E-44AC-B49C-D6A49F245D71}"/>
              </a:ext>
            </a:extLst>
          </p:cNvPr>
          <p:cNvPicPr>
            <a:picLocks noChangeAspect="1"/>
          </p:cNvPicPr>
          <p:nvPr/>
        </p:nvPicPr>
        <p:blipFill>
          <a:blip r:embed="rId2"/>
          <a:stretch>
            <a:fillRect/>
          </a:stretch>
        </p:blipFill>
        <p:spPr>
          <a:xfrm>
            <a:off x="1080000" y="1800000"/>
            <a:ext cx="4663501" cy="3600000"/>
          </a:xfrm>
          <a:prstGeom prst="rect">
            <a:avLst/>
          </a:prstGeom>
        </p:spPr>
      </p:pic>
      <p:pic>
        <p:nvPicPr>
          <p:cNvPr id="11" name="图片 10">
            <a:extLst>
              <a:ext uri="{FF2B5EF4-FFF2-40B4-BE49-F238E27FC236}">
                <a16:creationId xmlns:a16="http://schemas.microsoft.com/office/drawing/2014/main" id="{8F5C25A9-FAD7-410E-B0B3-410E262FD8E7}"/>
              </a:ext>
            </a:extLst>
          </p:cNvPr>
          <p:cNvPicPr>
            <a:picLocks noChangeAspect="1"/>
          </p:cNvPicPr>
          <p:nvPr/>
        </p:nvPicPr>
        <p:blipFill>
          <a:blip r:embed="rId3"/>
          <a:stretch>
            <a:fillRect/>
          </a:stretch>
        </p:blipFill>
        <p:spPr>
          <a:xfrm>
            <a:off x="6480000" y="1800000"/>
            <a:ext cx="4628571" cy="3600000"/>
          </a:xfrm>
          <a:prstGeom prst="rect">
            <a:avLst/>
          </a:prstGeom>
        </p:spPr>
      </p:pic>
    </p:spTree>
    <p:extLst>
      <p:ext uri="{BB962C8B-B14F-4D97-AF65-F5344CB8AC3E}">
        <p14:creationId xmlns:p14="http://schemas.microsoft.com/office/powerpoint/2010/main" val="218946448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D08729-7FE7-6C84-2747-BDC8B0D4F014}"/>
              </a:ext>
            </a:extLst>
          </p:cNvPr>
          <p:cNvSpPr>
            <a:spLocks noGrp="1"/>
          </p:cNvSpPr>
          <p:nvPr>
            <p:ph type="title"/>
          </p:nvPr>
        </p:nvSpPr>
        <p:spPr/>
        <p:txBody>
          <a:bodyPr/>
          <a:lstStyle/>
          <a:p>
            <a:r>
              <a:rPr lang="zh-CN" altLang="en-US" dirty="0"/>
              <a:t>初始堆建立过程</a:t>
            </a:r>
          </a:p>
        </p:txBody>
      </p:sp>
      <p:sp>
        <p:nvSpPr>
          <p:cNvPr id="3" name="副标题 2">
            <a:extLst>
              <a:ext uri="{FF2B5EF4-FFF2-40B4-BE49-F238E27FC236}">
                <a16:creationId xmlns:a16="http://schemas.microsoft.com/office/drawing/2014/main" id="{714465A5-6ED6-6076-F559-5CA567FFB480}"/>
              </a:ext>
            </a:extLst>
          </p:cNvPr>
          <p:cNvSpPr>
            <a:spLocks noGrp="1"/>
          </p:cNvSpPr>
          <p:nvPr>
            <p:ph type="subTitle" idx="1"/>
          </p:nvPr>
        </p:nvSpPr>
        <p:spPr/>
        <p:txBody>
          <a:bodyPr/>
          <a:lstStyle/>
          <a:p>
            <a:r>
              <a:rPr lang="en-US" altLang="zh-CN" dirty="0"/>
              <a:t>10.3.2 </a:t>
            </a:r>
            <a:r>
              <a:rPr lang="zh-CN" altLang="en-US" dirty="0"/>
              <a:t>堆排序</a:t>
            </a:r>
          </a:p>
        </p:txBody>
      </p:sp>
      <p:sp>
        <p:nvSpPr>
          <p:cNvPr id="4" name="文本占位符 3">
            <a:extLst>
              <a:ext uri="{FF2B5EF4-FFF2-40B4-BE49-F238E27FC236}">
                <a16:creationId xmlns:a16="http://schemas.microsoft.com/office/drawing/2014/main" id="{6E1FC02A-5813-F087-3A57-ADC3FE3E2E01}"/>
              </a:ext>
            </a:extLst>
          </p:cNvPr>
          <p:cNvSpPr>
            <a:spLocks noGrp="1"/>
          </p:cNvSpPr>
          <p:nvPr>
            <p:ph type="body" idx="10"/>
          </p:nvPr>
        </p:nvSpPr>
        <p:spPr/>
        <p:txBody>
          <a:bodyPr/>
          <a:lstStyle/>
          <a:p>
            <a:endParaRPr lang="zh-CN" altLang="en-US"/>
          </a:p>
        </p:txBody>
      </p:sp>
      <p:sp>
        <p:nvSpPr>
          <p:cNvPr id="5" name="内容占位符 4">
            <a:extLst>
              <a:ext uri="{FF2B5EF4-FFF2-40B4-BE49-F238E27FC236}">
                <a16:creationId xmlns:a16="http://schemas.microsoft.com/office/drawing/2014/main" id="{90961ED6-686E-B748-C9C0-9B3B217999DC}"/>
              </a:ext>
            </a:extLst>
          </p:cNvPr>
          <p:cNvSpPr>
            <a:spLocks noGrp="1"/>
          </p:cNvSpPr>
          <p:nvPr>
            <p:ph idx="11"/>
          </p:nvPr>
        </p:nvSpPr>
        <p:spPr>
          <a:xfrm>
            <a:off x="584225" y="1276350"/>
            <a:ext cx="11055325" cy="5057775"/>
          </a:xfrm>
        </p:spPr>
        <p:txBody>
          <a:bodyPr>
            <a:noAutofit/>
          </a:bodyPr>
          <a:lstStyle/>
          <a:p>
            <a:pPr>
              <a:lnSpc>
                <a:spcPct val="120000"/>
              </a:lnSpc>
            </a:pPr>
            <a:r>
              <a:rPr lang="zh-CN" altLang="en-US" sz="2400" b="1" dirty="0"/>
              <a:t> </a:t>
            </a:r>
            <a:endParaRPr lang="en-US" altLang="zh-CN" sz="2400" b="1" dirty="0"/>
          </a:p>
        </p:txBody>
      </p:sp>
      <p:sp>
        <p:nvSpPr>
          <p:cNvPr id="8" name="文本框 7">
            <a:extLst>
              <a:ext uri="{FF2B5EF4-FFF2-40B4-BE49-F238E27FC236}">
                <a16:creationId xmlns:a16="http://schemas.microsoft.com/office/drawing/2014/main" id="{FE86779B-3723-40F5-BA1F-9C446BB08329}"/>
              </a:ext>
            </a:extLst>
          </p:cNvPr>
          <p:cNvSpPr txBox="1"/>
          <p:nvPr/>
        </p:nvSpPr>
        <p:spPr>
          <a:xfrm>
            <a:off x="1563223" y="5400000"/>
            <a:ext cx="3824117" cy="369332"/>
          </a:xfrm>
          <a:prstGeom prst="rect">
            <a:avLst/>
          </a:prstGeom>
          <a:noFill/>
        </p:spPr>
        <p:txBody>
          <a:bodyPr wrap="square" rtlCol="0">
            <a:spAutoFit/>
          </a:bodyPr>
          <a:lstStyle/>
          <a:p>
            <a:r>
              <a:rPr lang="zh-CN" altLang="zh-CN" dirty="0"/>
              <a:t>（</a:t>
            </a:r>
            <a:r>
              <a:rPr lang="en-US" altLang="zh-CN" dirty="0"/>
              <a:t>6</a:t>
            </a:r>
            <a:r>
              <a:rPr lang="zh-CN" altLang="zh-CN" dirty="0"/>
              <a:t>）堆修复：调整堆顶和堆内修复</a:t>
            </a:r>
            <a:endParaRPr lang="zh-CN" altLang="en-US" dirty="0"/>
          </a:p>
        </p:txBody>
      </p:sp>
      <p:sp>
        <p:nvSpPr>
          <p:cNvPr id="15" name="文本框 14">
            <a:extLst>
              <a:ext uri="{FF2B5EF4-FFF2-40B4-BE49-F238E27FC236}">
                <a16:creationId xmlns:a16="http://schemas.microsoft.com/office/drawing/2014/main" id="{B2DFE811-F6A5-4574-B7BE-7CAB2F0861AD}"/>
              </a:ext>
            </a:extLst>
          </p:cNvPr>
          <p:cNvSpPr txBox="1"/>
          <p:nvPr/>
        </p:nvSpPr>
        <p:spPr>
          <a:xfrm>
            <a:off x="7354882" y="5400000"/>
            <a:ext cx="4433258" cy="369332"/>
          </a:xfrm>
          <a:prstGeom prst="rect">
            <a:avLst/>
          </a:prstGeom>
          <a:noFill/>
        </p:spPr>
        <p:txBody>
          <a:bodyPr wrap="square" rtlCol="0">
            <a:spAutoFit/>
          </a:bodyPr>
          <a:lstStyle/>
          <a:p>
            <a:r>
              <a:rPr lang="zh-CN" altLang="zh-CN" dirty="0"/>
              <a:t>（</a:t>
            </a:r>
            <a:r>
              <a:rPr lang="en-US" altLang="zh-CN" dirty="0"/>
              <a:t>7</a:t>
            </a:r>
            <a:r>
              <a:rPr lang="zh-CN" altLang="zh-CN" dirty="0"/>
              <a:t>）修复完成，获得最终状态</a:t>
            </a:r>
            <a:endParaRPr lang="zh-CN" altLang="en-US" dirty="0"/>
          </a:p>
        </p:txBody>
      </p:sp>
      <p:pic>
        <p:nvPicPr>
          <p:cNvPr id="10" name="图片 9">
            <a:extLst>
              <a:ext uri="{FF2B5EF4-FFF2-40B4-BE49-F238E27FC236}">
                <a16:creationId xmlns:a16="http://schemas.microsoft.com/office/drawing/2014/main" id="{AE49F82A-727F-4BCA-810B-87EFE8D633A4}"/>
              </a:ext>
            </a:extLst>
          </p:cNvPr>
          <p:cNvPicPr>
            <a:picLocks noChangeAspect="1"/>
          </p:cNvPicPr>
          <p:nvPr/>
        </p:nvPicPr>
        <p:blipFill>
          <a:blip r:embed="rId2"/>
          <a:stretch>
            <a:fillRect/>
          </a:stretch>
        </p:blipFill>
        <p:spPr>
          <a:xfrm>
            <a:off x="1080000" y="1800000"/>
            <a:ext cx="4591169" cy="3600000"/>
          </a:xfrm>
          <a:prstGeom prst="rect">
            <a:avLst/>
          </a:prstGeom>
        </p:spPr>
      </p:pic>
      <p:pic>
        <p:nvPicPr>
          <p:cNvPr id="11" name="图片 10">
            <a:extLst>
              <a:ext uri="{FF2B5EF4-FFF2-40B4-BE49-F238E27FC236}">
                <a16:creationId xmlns:a16="http://schemas.microsoft.com/office/drawing/2014/main" id="{4B2D10C0-C01B-469E-98C3-64FC688DB7B8}"/>
              </a:ext>
            </a:extLst>
          </p:cNvPr>
          <p:cNvPicPr>
            <a:picLocks noChangeAspect="1"/>
          </p:cNvPicPr>
          <p:nvPr/>
        </p:nvPicPr>
        <p:blipFill>
          <a:blip r:embed="rId3"/>
          <a:stretch>
            <a:fillRect/>
          </a:stretch>
        </p:blipFill>
        <p:spPr>
          <a:xfrm>
            <a:off x="6480000" y="1800000"/>
            <a:ext cx="4628403" cy="3600000"/>
          </a:xfrm>
          <a:prstGeom prst="rect">
            <a:avLst/>
          </a:prstGeom>
        </p:spPr>
      </p:pic>
    </p:spTree>
    <p:extLst>
      <p:ext uri="{BB962C8B-B14F-4D97-AF65-F5344CB8AC3E}">
        <p14:creationId xmlns:p14="http://schemas.microsoft.com/office/powerpoint/2010/main" val="176804878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D08729-7FE7-6C84-2747-BDC8B0D4F014}"/>
              </a:ext>
            </a:extLst>
          </p:cNvPr>
          <p:cNvSpPr>
            <a:spLocks noGrp="1"/>
          </p:cNvSpPr>
          <p:nvPr>
            <p:ph type="title"/>
          </p:nvPr>
        </p:nvSpPr>
        <p:spPr/>
        <p:txBody>
          <a:bodyPr/>
          <a:lstStyle/>
          <a:p>
            <a:r>
              <a:rPr lang="zh-CN" altLang="en-US" dirty="0"/>
              <a:t>堆排序过程</a:t>
            </a:r>
          </a:p>
        </p:txBody>
      </p:sp>
      <p:sp>
        <p:nvSpPr>
          <p:cNvPr id="3" name="副标题 2">
            <a:extLst>
              <a:ext uri="{FF2B5EF4-FFF2-40B4-BE49-F238E27FC236}">
                <a16:creationId xmlns:a16="http://schemas.microsoft.com/office/drawing/2014/main" id="{714465A5-6ED6-6076-F559-5CA567FFB480}"/>
              </a:ext>
            </a:extLst>
          </p:cNvPr>
          <p:cNvSpPr>
            <a:spLocks noGrp="1"/>
          </p:cNvSpPr>
          <p:nvPr>
            <p:ph type="subTitle" idx="1"/>
          </p:nvPr>
        </p:nvSpPr>
        <p:spPr/>
        <p:txBody>
          <a:bodyPr/>
          <a:lstStyle/>
          <a:p>
            <a:r>
              <a:rPr lang="en-US" altLang="zh-CN" dirty="0"/>
              <a:t>10.3.2 </a:t>
            </a:r>
            <a:r>
              <a:rPr lang="zh-CN" altLang="en-US" dirty="0"/>
              <a:t>堆排序</a:t>
            </a:r>
          </a:p>
        </p:txBody>
      </p:sp>
      <p:sp>
        <p:nvSpPr>
          <p:cNvPr id="4" name="文本占位符 3">
            <a:extLst>
              <a:ext uri="{FF2B5EF4-FFF2-40B4-BE49-F238E27FC236}">
                <a16:creationId xmlns:a16="http://schemas.microsoft.com/office/drawing/2014/main" id="{6E1FC02A-5813-F087-3A57-ADC3FE3E2E01}"/>
              </a:ext>
            </a:extLst>
          </p:cNvPr>
          <p:cNvSpPr>
            <a:spLocks noGrp="1"/>
          </p:cNvSpPr>
          <p:nvPr>
            <p:ph type="body" idx="10"/>
          </p:nvPr>
        </p:nvSpPr>
        <p:spPr/>
        <p:txBody>
          <a:bodyPr/>
          <a:lstStyle/>
          <a:p>
            <a:endParaRPr lang="zh-CN" altLang="en-US"/>
          </a:p>
        </p:txBody>
      </p:sp>
      <p:sp>
        <p:nvSpPr>
          <p:cNvPr id="5" name="内容占位符 4">
            <a:extLst>
              <a:ext uri="{FF2B5EF4-FFF2-40B4-BE49-F238E27FC236}">
                <a16:creationId xmlns:a16="http://schemas.microsoft.com/office/drawing/2014/main" id="{90961ED6-686E-B748-C9C0-9B3B217999DC}"/>
              </a:ext>
            </a:extLst>
          </p:cNvPr>
          <p:cNvSpPr>
            <a:spLocks noGrp="1"/>
          </p:cNvSpPr>
          <p:nvPr>
            <p:ph idx="11"/>
          </p:nvPr>
        </p:nvSpPr>
        <p:spPr>
          <a:xfrm>
            <a:off x="584225" y="1276350"/>
            <a:ext cx="11055325" cy="5057775"/>
          </a:xfrm>
        </p:spPr>
        <p:txBody>
          <a:bodyPr>
            <a:noAutofit/>
          </a:bodyPr>
          <a:lstStyle/>
          <a:p>
            <a:pPr>
              <a:lnSpc>
                <a:spcPct val="120000"/>
              </a:lnSpc>
            </a:pPr>
            <a:r>
              <a:rPr lang="zh-CN" altLang="en-US" sz="2400" b="1" dirty="0"/>
              <a:t> </a:t>
            </a:r>
            <a:endParaRPr lang="en-US" altLang="zh-CN" sz="2400" b="1" dirty="0"/>
          </a:p>
        </p:txBody>
      </p:sp>
      <p:sp>
        <p:nvSpPr>
          <p:cNvPr id="8" name="文本框 7">
            <a:extLst>
              <a:ext uri="{FF2B5EF4-FFF2-40B4-BE49-F238E27FC236}">
                <a16:creationId xmlns:a16="http://schemas.microsoft.com/office/drawing/2014/main" id="{FE86779B-3723-40F5-BA1F-9C446BB08329}"/>
              </a:ext>
            </a:extLst>
          </p:cNvPr>
          <p:cNvSpPr txBox="1"/>
          <p:nvPr/>
        </p:nvSpPr>
        <p:spPr>
          <a:xfrm>
            <a:off x="2584303" y="5400000"/>
            <a:ext cx="1690517" cy="369332"/>
          </a:xfrm>
          <a:prstGeom prst="rect">
            <a:avLst/>
          </a:prstGeom>
          <a:noFill/>
        </p:spPr>
        <p:txBody>
          <a:bodyPr wrap="square" rtlCol="0">
            <a:spAutoFit/>
          </a:bodyPr>
          <a:lstStyle/>
          <a:p>
            <a:r>
              <a:rPr lang="zh-CN" altLang="zh-CN" dirty="0"/>
              <a:t>（</a:t>
            </a:r>
            <a:r>
              <a:rPr lang="en-US" altLang="zh-CN" dirty="0"/>
              <a:t>0</a:t>
            </a:r>
            <a:r>
              <a:rPr lang="zh-CN" altLang="zh-CN" dirty="0"/>
              <a:t>）初始状态</a:t>
            </a:r>
            <a:endParaRPr lang="zh-CN" altLang="en-US" dirty="0"/>
          </a:p>
        </p:txBody>
      </p:sp>
      <p:sp>
        <p:nvSpPr>
          <p:cNvPr id="15" name="文本框 14">
            <a:extLst>
              <a:ext uri="{FF2B5EF4-FFF2-40B4-BE49-F238E27FC236}">
                <a16:creationId xmlns:a16="http://schemas.microsoft.com/office/drawing/2014/main" id="{B2DFE811-F6A5-4574-B7BE-7CAB2F0861AD}"/>
              </a:ext>
            </a:extLst>
          </p:cNvPr>
          <p:cNvSpPr txBox="1"/>
          <p:nvPr/>
        </p:nvSpPr>
        <p:spPr>
          <a:xfrm>
            <a:off x="8055922" y="5400000"/>
            <a:ext cx="1751018" cy="369332"/>
          </a:xfrm>
          <a:prstGeom prst="rect">
            <a:avLst/>
          </a:prstGeom>
          <a:noFill/>
        </p:spPr>
        <p:txBody>
          <a:bodyPr wrap="square" rtlCol="0">
            <a:spAutoFit/>
          </a:bodyPr>
          <a:lstStyle/>
          <a:p>
            <a:r>
              <a:rPr lang="zh-CN" altLang="zh-CN" dirty="0"/>
              <a:t>（</a:t>
            </a:r>
            <a:r>
              <a:rPr lang="en-US" altLang="zh-CN" dirty="0"/>
              <a:t>1</a:t>
            </a:r>
            <a:r>
              <a:rPr lang="zh-CN" altLang="zh-CN" dirty="0"/>
              <a:t>）堆顶调整</a:t>
            </a:r>
            <a:endParaRPr lang="zh-CN" altLang="en-US" dirty="0"/>
          </a:p>
        </p:txBody>
      </p:sp>
      <p:pic>
        <p:nvPicPr>
          <p:cNvPr id="11266" name="Picture 2">
            <a:extLst>
              <a:ext uri="{FF2B5EF4-FFF2-40B4-BE49-F238E27FC236}">
                <a16:creationId xmlns:a16="http://schemas.microsoft.com/office/drawing/2014/main" id="{89339D64-9F6B-43EE-BB1D-AB388AE9D2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0000" y="1800000"/>
            <a:ext cx="4675126" cy="360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图片 11">
            <a:extLst>
              <a:ext uri="{FF2B5EF4-FFF2-40B4-BE49-F238E27FC236}">
                <a16:creationId xmlns:a16="http://schemas.microsoft.com/office/drawing/2014/main" id="{C1A381BE-312F-4F15-9CC9-A0DA23529C84}"/>
              </a:ext>
            </a:extLst>
          </p:cNvPr>
          <p:cNvPicPr>
            <a:picLocks noChangeAspect="1"/>
          </p:cNvPicPr>
          <p:nvPr/>
        </p:nvPicPr>
        <p:blipFill>
          <a:blip r:embed="rId3"/>
          <a:stretch>
            <a:fillRect/>
          </a:stretch>
        </p:blipFill>
        <p:spPr>
          <a:xfrm>
            <a:off x="6480000" y="1800000"/>
            <a:ext cx="4563560" cy="3600000"/>
          </a:xfrm>
          <a:prstGeom prst="rect">
            <a:avLst/>
          </a:prstGeom>
        </p:spPr>
      </p:pic>
    </p:spTree>
    <p:extLst>
      <p:ext uri="{BB962C8B-B14F-4D97-AF65-F5344CB8AC3E}">
        <p14:creationId xmlns:p14="http://schemas.microsoft.com/office/powerpoint/2010/main" val="370232018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D08729-7FE7-6C84-2747-BDC8B0D4F014}"/>
              </a:ext>
            </a:extLst>
          </p:cNvPr>
          <p:cNvSpPr>
            <a:spLocks noGrp="1"/>
          </p:cNvSpPr>
          <p:nvPr>
            <p:ph type="title"/>
          </p:nvPr>
        </p:nvSpPr>
        <p:spPr/>
        <p:txBody>
          <a:bodyPr/>
          <a:lstStyle/>
          <a:p>
            <a:r>
              <a:rPr lang="zh-CN" altLang="en-US" dirty="0"/>
              <a:t>堆排序过程</a:t>
            </a:r>
          </a:p>
        </p:txBody>
      </p:sp>
      <p:sp>
        <p:nvSpPr>
          <p:cNvPr id="3" name="副标题 2">
            <a:extLst>
              <a:ext uri="{FF2B5EF4-FFF2-40B4-BE49-F238E27FC236}">
                <a16:creationId xmlns:a16="http://schemas.microsoft.com/office/drawing/2014/main" id="{714465A5-6ED6-6076-F559-5CA567FFB480}"/>
              </a:ext>
            </a:extLst>
          </p:cNvPr>
          <p:cNvSpPr>
            <a:spLocks noGrp="1"/>
          </p:cNvSpPr>
          <p:nvPr>
            <p:ph type="subTitle" idx="1"/>
          </p:nvPr>
        </p:nvSpPr>
        <p:spPr/>
        <p:txBody>
          <a:bodyPr/>
          <a:lstStyle/>
          <a:p>
            <a:r>
              <a:rPr lang="en-US" altLang="zh-CN" dirty="0"/>
              <a:t>10.3.2 </a:t>
            </a:r>
            <a:r>
              <a:rPr lang="zh-CN" altLang="en-US" dirty="0"/>
              <a:t>堆排序</a:t>
            </a:r>
          </a:p>
        </p:txBody>
      </p:sp>
      <p:sp>
        <p:nvSpPr>
          <p:cNvPr id="4" name="文本占位符 3">
            <a:extLst>
              <a:ext uri="{FF2B5EF4-FFF2-40B4-BE49-F238E27FC236}">
                <a16:creationId xmlns:a16="http://schemas.microsoft.com/office/drawing/2014/main" id="{6E1FC02A-5813-F087-3A57-ADC3FE3E2E01}"/>
              </a:ext>
            </a:extLst>
          </p:cNvPr>
          <p:cNvSpPr>
            <a:spLocks noGrp="1"/>
          </p:cNvSpPr>
          <p:nvPr>
            <p:ph type="body" idx="10"/>
          </p:nvPr>
        </p:nvSpPr>
        <p:spPr/>
        <p:txBody>
          <a:bodyPr/>
          <a:lstStyle/>
          <a:p>
            <a:endParaRPr lang="zh-CN" altLang="en-US"/>
          </a:p>
        </p:txBody>
      </p:sp>
      <p:sp>
        <p:nvSpPr>
          <p:cNvPr id="5" name="内容占位符 4">
            <a:extLst>
              <a:ext uri="{FF2B5EF4-FFF2-40B4-BE49-F238E27FC236}">
                <a16:creationId xmlns:a16="http://schemas.microsoft.com/office/drawing/2014/main" id="{90961ED6-686E-B748-C9C0-9B3B217999DC}"/>
              </a:ext>
            </a:extLst>
          </p:cNvPr>
          <p:cNvSpPr>
            <a:spLocks noGrp="1"/>
          </p:cNvSpPr>
          <p:nvPr>
            <p:ph idx="11"/>
          </p:nvPr>
        </p:nvSpPr>
        <p:spPr>
          <a:xfrm>
            <a:off x="584225" y="1276350"/>
            <a:ext cx="11055325" cy="5057775"/>
          </a:xfrm>
        </p:spPr>
        <p:txBody>
          <a:bodyPr>
            <a:noAutofit/>
          </a:bodyPr>
          <a:lstStyle/>
          <a:p>
            <a:pPr>
              <a:lnSpc>
                <a:spcPct val="120000"/>
              </a:lnSpc>
            </a:pPr>
            <a:r>
              <a:rPr lang="zh-CN" altLang="en-US" sz="2400" b="1" dirty="0"/>
              <a:t> </a:t>
            </a:r>
            <a:endParaRPr lang="en-US" altLang="zh-CN" sz="2400" b="1" dirty="0"/>
          </a:p>
        </p:txBody>
      </p:sp>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FE86779B-3723-40F5-BA1F-9C446BB08329}"/>
                  </a:ext>
                </a:extLst>
              </p:cNvPr>
              <p:cNvSpPr txBox="1"/>
              <p:nvPr/>
            </p:nvSpPr>
            <p:spPr>
              <a:xfrm>
                <a:off x="1898503" y="5400000"/>
                <a:ext cx="3113879" cy="369332"/>
              </a:xfrm>
              <a:prstGeom prst="rect">
                <a:avLst/>
              </a:prstGeom>
              <a:noFill/>
            </p:spPr>
            <p:txBody>
              <a:bodyPr wrap="square" rtlCol="0">
                <a:spAutoFit/>
              </a:bodyPr>
              <a:lstStyle/>
              <a:p>
                <a:r>
                  <a:rPr lang="zh-CN" altLang="zh-CN" dirty="0"/>
                  <a:t>（</a:t>
                </a:r>
                <a:r>
                  <a:rPr lang="en-US" altLang="zh-CN" dirty="0"/>
                  <a:t>2</a:t>
                </a:r>
                <a:r>
                  <a:rPr lang="zh-CN" altLang="zh-CN" dirty="0"/>
                  <a:t>）堆修复 范围</a:t>
                </a:r>
                <a14:m>
                  <m:oMath xmlns:m="http://schemas.openxmlformats.org/officeDocument/2006/math">
                    <m:r>
                      <a:rPr lang="en-US" altLang="zh-CN" i="1">
                        <a:latin typeface="Cambria Math" panose="02040503050406030204" pitchFamily="18" charset="0"/>
                      </a:rPr>
                      <m:t>1~</m:t>
                    </m:r>
                    <m:r>
                      <a:rPr lang="en-US" altLang="zh-CN" i="1">
                        <a:latin typeface="Cambria Math" panose="02040503050406030204" pitchFamily="18" charset="0"/>
                      </a:rPr>
                      <m:t>𝑁</m:t>
                    </m:r>
                    <m:r>
                      <a:rPr lang="zh-CN" altLang="en-US" i="1">
                        <a:latin typeface="Cambria Math" panose="02040503050406030204" pitchFamily="18" charset="0"/>
                      </a:rPr>
                      <m:t>−</m:t>
                    </m:r>
                    <m:r>
                      <a:rPr lang="en-US" altLang="zh-CN" i="1">
                        <a:latin typeface="Cambria Math" panose="02040503050406030204" pitchFamily="18" charset="0"/>
                      </a:rPr>
                      <m:t>1</m:t>
                    </m:r>
                  </m:oMath>
                </a14:m>
                <a:endParaRPr lang="zh-CN" altLang="en-US" dirty="0"/>
              </a:p>
            </p:txBody>
          </p:sp>
        </mc:Choice>
        <mc:Fallback xmlns="">
          <p:sp>
            <p:nvSpPr>
              <p:cNvPr id="8" name="文本框 7">
                <a:extLst>
                  <a:ext uri="{FF2B5EF4-FFF2-40B4-BE49-F238E27FC236}">
                    <a16:creationId xmlns:a16="http://schemas.microsoft.com/office/drawing/2014/main" id="{FE86779B-3723-40F5-BA1F-9C446BB08329}"/>
                  </a:ext>
                </a:extLst>
              </p:cNvPr>
              <p:cNvSpPr txBox="1">
                <a:spLocks noRot="1" noChangeAspect="1" noMove="1" noResize="1" noEditPoints="1" noAdjustHandles="1" noChangeArrowheads="1" noChangeShapeType="1" noTextEdit="1"/>
              </p:cNvSpPr>
              <p:nvPr/>
            </p:nvSpPr>
            <p:spPr>
              <a:xfrm>
                <a:off x="1898503" y="5400000"/>
                <a:ext cx="3113879" cy="369332"/>
              </a:xfrm>
              <a:prstGeom prst="rect">
                <a:avLst/>
              </a:prstGeom>
              <a:blipFill>
                <a:blip r:embed="rId2"/>
                <a:stretch>
                  <a:fillRect l="-1566" t="-15000" b="-28333"/>
                </a:stretch>
              </a:blipFill>
            </p:spPr>
            <p:txBody>
              <a:bodyPr/>
              <a:lstStyle/>
              <a:p>
                <a:r>
                  <a:rPr lang="zh-CN" altLang="en-US">
                    <a:noFill/>
                  </a:rPr>
                  <a:t> </a:t>
                </a:r>
              </a:p>
            </p:txBody>
          </p:sp>
        </mc:Fallback>
      </mc:AlternateContent>
      <p:sp>
        <p:nvSpPr>
          <p:cNvPr id="15" name="文本框 14">
            <a:extLst>
              <a:ext uri="{FF2B5EF4-FFF2-40B4-BE49-F238E27FC236}">
                <a16:creationId xmlns:a16="http://schemas.microsoft.com/office/drawing/2014/main" id="{B2DFE811-F6A5-4574-B7BE-7CAB2F0861AD}"/>
              </a:ext>
            </a:extLst>
          </p:cNvPr>
          <p:cNvSpPr txBox="1"/>
          <p:nvPr/>
        </p:nvSpPr>
        <p:spPr>
          <a:xfrm>
            <a:off x="8055922" y="5400000"/>
            <a:ext cx="1751018" cy="369332"/>
          </a:xfrm>
          <a:prstGeom prst="rect">
            <a:avLst/>
          </a:prstGeom>
          <a:noFill/>
        </p:spPr>
        <p:txBody>
          <a:bodyPr wrap="square" rtlCol="0">
            <a:spAutoFit/>
          </a:bodyPr>
          <a:lstStyle/>
          <a:p>
            <a:r>
              <a:rPr lang="zh-CN" altLang="zh-CN" dirty="0"/>
              <a:t>（</a:t>
            </a:r>
            <a:r>
              <a:rPr lang="en-US" altLang="zh-CN" dirty="0"/>
              <a:t>3</a:t>
            </a:r>
            <a:r>
              <a:rPr lang="zh-CN" altLang="zh-CN" dirty="0"/>
              <a:t>）堆顶调整</a:t>
            </a:r>
            <a:endParaRPr lang="zh-CN" altLang="en-US" dirty="0"/>
          </a:p>
        </p:txBody>
      </p:sp>
      <p:pic>
        <p:nvPicPr>
          <p:cNvPr id="10" name="图片 9">
            <a:extLst>
              <a:ext uri="{FF2B5EF4-FFF2-40B4-BE49-F238E27FC236}">
                <a16:creationId xmlns:a16="http://schemas.microsoft.com/office/drawing/2014/main" id="{8C8C1669-77B4-4801-B99D-BC97E01D6487}"/>
              </a:ext>
            </a:extLst>
          </p:cNvPr>
          <p:cNvPicPr>
            <a:picLocks noChangeAspect="1"/>
          </p:cNvPicPr>
          <p:nvPr/>
        </p:nvPicPr>
        <p:blipFill>
          <a:blip r:embed="rId3"/>
          <a:stretch>
            <a:fillRect/>
          </a:stretch>
        </p:blipFill>
        <p:spPr>
          <a:xfrm>
            <a:off x="1080000" y="1800000"/>
            <a:ext cx="4618182" cy="3600000"/>
          </a:xfrm>
          <a:prstGeom prst="rect">
            <a:avLst/>
          </a:prstGeom>
        </p:spPr>
      </p:pic>
      <p:pic>
        <p:nvPicPr>
          <p:cNvPr id="11" name="图片 10">
            <a:extLst>
              <a:ext uri="{FF2B5EF4-FFF2-40B4-BE49-F238E27FC236}">
                <a16:creationId xmlns:a16="http://schemas.microsoft.com/office/drawing/2014/main" id="{242573C1-D74C-4B09-B63F-99809A5925BA}"/>
              </a:ext>
            </a:extLst>
          </p:cNvPr>
          <p:cNvPicPr>
            <a:picLocks noChangeAspect="1"/>
          </p:cNvPicPr>
          <p:nvPr/>
        </p:nvPicPr>
        <p:blipFill>
          <a:blip r:embed="rId4"/>
          <a:stretch>
            <a:fillRect/>
          </a:stretch>
        </p:blipFill>
        <p:spPr>
          <a:xfrm>
            <a:off x="6480000" y="1800000"/>
            <a:ext cx="4636364" cy="3600000"/>
          </a:xfrm>
          <a:prstGeom prst="rect">
            <a:avLst/>
          </a:prstGeom>
        </p:spPr>
      </p:pic>
    </p:spTree>
    <p:extLst>
      <p:ext uri="{BB962C8B-B14F-4D97-AF65-F5344CB8AC3E}">
        <p14:creationId xmlns:p14="http://schemas.microsoft.com/office/powerpoint/2010/main" val="368076500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D08729-7FE7-6C84-2747-BDC8B0D4F014}"/>
              </a:ext>
            </a:extLst>
          </p:cNvPr>
          <p:cNvSpPr>
            <a:spLocks noGrp="1"/>
          </p:cNvSpPr>
          <p:nvPr>
            <p:ph type="title"/>
          </p:nvPr>
        </p:nvSpPr>
        <p:spPr/>
        <p:txBody>
          <a:bodyPr/>
          <a:lstStyle/>
          <a:p>
            <a:r>
              <a:rPr lang="zh-CN" altLang="en-US" dirty="0"/>
              <a:t>堆排序过程</a:t>
            </a:r>
          </a:p>
        </p:txBody>
      </p:sp>
      <p:sp>
        <p:nvSpPr>
          <p:cNvPr id="3" name="副标题 2">
            <a:extLst>
              <a:ext uri="{FF2B5EF4-FFF2-40B4-BE49-F238E27FC236}">
                <a16:creationId xmlns:a16="http://schemas.microsoft.com/office/drawing/2014/main" id="{714465A5-6ED6-6076-F559-5CA567FFB480}"/>
              </a:ext>
            </a:extLst>
          </p:cNvPr>
          <p:cNvSpPr>
            <a:spLocks noGrp="1"/>
          </p:cNvSpPr>
          <p:nvPr>
            <p:ph type="subTitle" idx="1"/>
          </p:nvPr>
        </p:nvSpPr>
        <p:spPr/>
        <p:txBody>
          <a:bodyPr/>
          <a:lstStyle/>
          <a:p>
            <a:r>
              <a:rPr lang="en-US" altLang="zh-CN" dirty="0"/>
              <a:t>10.3.2 </a:t>
            </a:r>
            <a:r>
              <a:rPr lang="zh-CN" altLang="en-US" dirty="0"/>
              <a:t>堆排序</a:t>
            </a:r>
          </a:p>
        </p:txBody>
      </p:sp>
      <p:sp>
        <p:nvSpPr>
          <p:cNvPr id="4" name="文本占位符 3">
            <a:extLst>
              <a:ext uri="{FF2B5EF4-FFF2-40B4-BE49-F238E27FC236}">
                <a16:creationId xmlns:a16="http://schemas.microsoft.com/office/drawing/2014/main" id="{6E1FC02A-5813-F087-3A57-ADC3FE3E2E01}"/>
              </a:ext>
            </a:extLst>
          </p:cNvPr>
          <p:cNvSpPr>
            <a:spLocks noGrp="1"/>
          </p:cNvSpPr>
          <p:nvPr>
            <p:ph type="body" idx="10"/>
          </p:nvPr>
        </p:nvSpPr>
        <p:spPr/>
        <p:txBody>
          <a:bodyPr/>
          <a:lstStyle/>
          <a:p>
            <a:endParaRPr lang="zh-CN" altLang="en-US"/>
          </a:p>
        </p:txBody>
      </p:sp>
      <p:sp>
        <p:nvSpPr>
          <p:cNvPr id="5" name="内容占位符 4">
            <a:extLst>
              <a:ext uri="{FF2B5EF4-FFF2-40B4-BE49-F238E27FC236}">
                <a16:creationId xmlns:a16="http://schemas.microsoft.com/office/drawing/2014/main" id="{90961ED6-686E-B748-C9C0-9B3B217999DC}"/>
              </a:ext>
            </a:extLst>
          </p:cNvPr>
          <p:cNvSpPr>
            <a:spLocks noGrp="1"/>
          </p:cNvSpPr>
          <p:nvPr>
            <p:ph idx="11"/>
          </p:nvPr>
        </p:nvSpPr>
        <p:spPr>
          <a:xfrm>
            <a:off x="584225" y="1276350"/>
            <a:ext cx="11055325" cy="5057775"/>
          </a:xfrm>
        </p:spPr>
        <p:txBody>
          <a:bodyPr>
            <a:noAutofit/>
          </a:bodyPr>
          <a:lstStyle/>
          <a:p>
            <a:pPr>
              <a:lnSpc>
                <a:spcPct val="120000"/>
              </a:lnSpc>
            </a:pPr>
            <a:r>
              <a:rPr lang="zh-CN" altLang="en-US" sz="2400" b="1" dirty="0"/>
              <a:t> </a:t>
            </a:r>
            <a:endParaRPr lang="en-US" altLang="zh-CN" sz="2400" b="1" dirty="0"/>
          </a:p>
        </p:txBody>
      </p:sp>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FE86779B-3723-40F5-BA1F-9C446BB08329}"/>
                  </a:ext>
                </a:extLst>
              </p:cNvPr>
              <p:cNvSpPr txBox="1"/>
              <p:nvPr/>
            </p:nvSpPr>
            <p:spPr>
              <a:xfrm>
                <a:off x="1898503" y="5400000"/>
                <a:ext cx="3113879" cy="369332"/>
              </a:xfrm>
              <a:prstGeom prst="rect">
                <a:avLst/>
              </a:prstGeom>
              <a:noFill/>
            </p:spPr>
            <p:txBody>
              <a:bodyPr wrap="square" rtlCol="0">
                <a:spAutoFit/>
              </a:bodyPr>
              <a:lstStyle/>
              <a:p>
                <a:r>
                  <a:rPr lang="zh-CN" altLang="zh-CN" dirty="0"/>
                  <a:t>（</a:t>
                </a:r>
                <a:r>
                  <a:rPr lang="en-US" altLang="zh-CN" dirty="0"/>
                  <a:t>4</a:t>
                </a:r>
                <a:r>
                  <a:rPr lang="zh-CN" altLang="zh-CN" dirty="0"/>
                  <a:t>）堆修复 范围</a:t>
                </a:r>
                <a14:m>
                  <m:oMath xmlns:m="http://schemas.openxmlformats.org/officeDocument/2006/math">
                    <m:r>
                      <a:rPr lang="en-US" altLang="zh-CN" i="1">
                        <a:latin typeface="Cambria Math" panose="02040503050406030204" pitchFamily="18" charset="0"/>
                      </a:rPr>
                      <m:t>1~</m:t>
                    </m:r>
                    <m:r>
                      <a:rPr lang="en-US" altLang="zh-CN" i="1">
                        <a:latin typeface="Cambria Math" panose="02040503050406030204" pitchFamily="18" charset="0"/>
                      </a:rPr>
                      <m:t>𝑁</m:t>
                    </m:r>
                    <m:r>
                      <a:rPr lang="zh-CN" altLang="en-US" i="1">
                        <a:latin typeface="Cambria Math" panose="02040503050406030204" pitchFamily="18" charset="0"/>
                      </a:rPr>
                      <m:t>−</m:t>
                    </m:r>
                    <m:r>
                      <a:rPr lang="en-US" altLang="zh-CN" b="0" i="1" smtClean="0">
                        <a:latin typeface="Cambria Math" panose="02040503050406030204" pitchFamily="18" charset="0"/>
                      </a:rPr>
                      <m:t>2</m:t>
                    </m:r>
                  </m:oMath>
                </a14:m>
                <a:endParaRPr lang="zh-CN" altLang="en-US" dirty="0"/>
              </a:p>
            </p:txBody>
          </p:sp>
        </mc:Choice>
        <mc:Fallback xmlns="">
          <p:sp>
            <p:nvSpPr>
              <p:cNvPr id="8" name="文本框 7">
                <a:extLst>
                  <a:ext uri="{FF2B5EF4-FFF2-40B4-BE49-F238E27FC236}">
                    <a16:creationId xmlns:a16="http://schemas.microsoft.com/office/drawing/2014/main" id="{FE86779B-3723-40F5-BA1F-9C446BB08329}"/>
                  </a:ext>
                </a:extLst>
              </p:cNvPr>
              <p:cNvSpPr txBox="1">
                <a:spLocks noRot="1" noChangeAspect="1" noMove="1" noResize="1" noEditPoints="1" noAdjustHandles="1" noChangeArrowheads="1" noChangeShapeType="1" noTextEdit="1"/>
              </p:cNvSpPr>
              <p:nvPr/>
            </p:nvSpPr>
            <p:spPr>
              <a:xfrm>
                <a:off x="1898503" y="5400000"/>
                <a:ext cx="3113879" cy="369332"/>
              </a:xfrm>
              <a:prstGeom prst="rect">
                <a:avLst/>
              </a:prstGeom>
              <a:blipFill>
                <a:blip r:embed="rId2"/>
                <a:stretch>
                  <a:fillRect l="-1566" t="-15000" b="-28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B2DFE811-F6A5-4574-B7BE-7CAB2F0861AD}"/>
                  </a:ext>
                </a:extLst>
              </p:cNvPr>
              <p:cNvSpPr txBox="1"/>
              <p:nvPr/>
            </p:nvSpPr>
            <p:spPr>
              <a:xfrm>
                <a:off x="7461562" y="5400000"/>
                <a:ext cx="2825438" cy="369332"/>
              </a:xfrm>
              <a:prstGeom prst="rect">
                <a:avLst/>
              </a:prstGeom>
              <a:noFill/>
            </p:spPr>
            <p:txBody>
              <a:bodyPr wrap="square" rtlCol="0">
                <a:spAutoFit/>
              </a:bodyPr>
              <a:lstStyle/>
              <a:p>
                <a:r>
                  <a:rPr lang="zh-CN" altLang="zh-CN" dirty="0"/>
                  <a:t>（</a:t>
                </a:r>
                <a:r>
                  <a:rPr lang="en-US" altLang="zh-CN" dirty="0"/>
                  <a:t>5</a:t>
                </a:r>
                <a:r>
                  <a:rPr lang="zh-CN" altLang="zh-CN" dirty="0"/>
                  <a:t>）堆修复 范围</a:t>
                </a:r>
                <a14:m>
                  <m:oMath xmlns:m="http://schemas.openxmlformats.org/officeDocument/2006/math">
                    <m:r>
                      <a:rPr lang="en-US" altLang="zh-CN" i="1">
                        <a:latin typeface="Cambria Math" panose="02040503050406030204" pitchFamily="18" charset="0"/>
                      </a:rPr>
                      <m:t>1~2</m:t>
                    </m:r>
                  </m:oMath>
                </a14:m>
                <a:endParaRPr lang="zh-CN" altLang="en-US" dirty="0"/>
              </a:p>
            </p:txBody>
          </p:sp>
        </mc:Choice>
        <mc:Fallback xmlns="">
          <p:sp>
            <p:nvSpPr>
              <p:cNvPr id="15" name="文本框 14">
                <a:extLst>
                  <a:ext uri="{FF2B5EF4-FFF2-40B4-BE49-F238E27FC236}">
                    <a16:creationId xmlns:a16="http://schemas.microsoft.com/office/drawing/2014/main" id="{B2DFE811-F6A5-4574-B7BE-7CAB2F0861AD}"/>
                  </a:ext>
                </a:extLst>
              </p:cNvPr>
              <p:cNvSpPr txBox="1">
                <a:spLocks noRot="1" noChangeAspect="1" noMove="1" noResize="1" noEditPoints="1" noAdjustHandles="1" noChangeArrowheads="1" noChangeShapeType="1" noTextEdit="1"/>
              </p:cNvSpPr>
              <p:nvPr/>
            </p:nvSpPr>
            <p:spPr>
              <a:xfrm>
                <a:off x="7461562" y="5400000"/>
                <a:ext cx="2825438" cy="369332"/>
              </a:xfrm>
              <a:prstGeom prst="rect">
                <a:avLst/>
              </a:prstGeom>
              <a:blipFill>
                <a:blip r:embed="rId3"/>
                <a:stretch>
                  <a:fillRect l="-1724" t="-15000" b="-28333"/>
                </a:stretch>
              </a:blipFill>
            </p:spPr>
            <p:txBody>
              <a:bodyPr/>
              <a:lstStyle/>
              <a:p>
                <a:r>
                  <a:rPr lang="zh-CN" altLang="en-US">
                    <a:noFill/>
                  </a:rPr>
                  <a:t> </a:t>
                </a:r>
              </a:p>
            </p:txBody>
          </p:sp>
        </mc:Fallback>
      </mc:AlternateContent>
      <p:pic>
        <p:nvPicPr>
          <p:cNvPr id="12" name="图片 11">
            <a:extLst>
              <a:ext uri="{FF2B5EF4-FFF2-40B4-BE49-F238E27FC236}">
                <a16:creationId xmlns:a16="http://schemas.microsoft.com/office/drawing/2014/main" id="{5C76682C-13EF-409C-B13D-F25E1D687946}"/>
              </a:ext>
            </a:extLst>
          </p:cNvPr>
          <p:cNvPicPr>
            <a:picLocks noChangeAspect="1"/>
          </p:cNvPicPr>
          <p:nvPr/>
        </p:nvPicPr>
        <p:blipFill>
          <a:blip r:embed="rId4"/>
          <a:stretch>
            <a:fillRect/>
          </a:stretch>
        </p:blipFill>
        <p:spPr>
          <a:xfrm>
            <a:off x="1080000" y="1800000"/>
            <a:ext cx="4636364" cy="3600000"/>
          </a:xfrm>
          <a:prstGeom prst="rect">
            <a:avLst/>
          </a:prstGeom>
        </p:spPr>
      </p:pic>
      <p:pic>
        <p:nvPicPr>
          <p:cNvPr id="13" name="图片 12">
            <a:extLst>
              <a:ext uri="{FF2B5EF4-FFF2-40B4-BE49-F238E27FC236}">
                <a16:creationId xmlns:a16="http://schemas.microsoft.com/office/drawing/2014/main" id="{BCDAB910-F73D-4F7D-B7EA-90FB0F249045}"/>
              </a:ext>
            </a:extLst>
          </p:cNvPr>
          <p:cNvPicPr>
            <a:picLocks noChangeAspect="1"/>
          </p:cNvPicPr>
          <p:nvPr/>
        </p:nvPicPr>
        <p:blipFill>
          <a:blip r:embed="rId5"/>
          <a:stretch>
            <a:fillRect/>
          </a:stretch>
        </p:blipFill>
        <p:spPr>
          <a:xfrm>
            <a:off x="6480000" y="1800000"/>
            <a:ext cx="4618182" cy="3600000"/>
          </a:xfrm>
          <a:prstGeom prst="rect">
            <a:avLst/>
          </a:prstGeom>
        </p:spPr>
      </p:pic>
    </p:spTree>
    <p:extLst>
      <p:ext uri="{BB962C8B-B14F-4D97-AF65-F5344CB8AC3E}">
        <p14:creationId xmlns:p14="http://schemas.microsoft.com/office/powerpoint/2010/main" val="285154488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D08729-7FE7-6C84-2747-BDC8B0D4F014}"/>
              </a:ext>
            </a:extLst>
          </p:cNvPr>
          <p:cNvSpPr>
            <a:spLocks noGrp="1"/>
          </p:cNvSpPr>
          <p:nvPr>
            <p:ph type="title"/>
          </p:nvPr>
        </p:nvSpPr>
        <p:spPr/>
        <p:txBody>
          <a:bodyPr/>
          <a:lstStyle/>
          <a:p>
            <a:r>
              <a:rPr lang="zh-CN" altLang="en-US" dirty="0"/>
              <a:t>堆排序伪代码</a:t>
            </a:r>
          </a:p>
        </p:txBody>
      </p:sp>
      <p:sp>
        <p:nvSpPr>
          <p:cNvPr id="3" name="副标题 2">
            <a:extLst>
              <a:ext uri="{FF2B5EF4-FFF2-40B4-BE49-F238E27FC236}">
                <a16:creationId xmlns:a16="http://schemas.microsoft.com/office/drawing/2014/main" id="{714465A5-6ED6-6076-F559-5CA567FFB480}"/>
              </a:ext>
            </a:extLst>
          </p:cNvPr>
          <p:cNvSpPr>
            <a:spLocks noGrp="1"/>
          </p:cNvSpPr>
          <p:nvPr>
            <p:ph type="subTitle" idx="1"/>
          </p:nvPr>
        </p:nvSpPr>
        <p:spPr/>
        <p:txBody>
          <a:bodyPr/>
          <a:lstStyle/>
          <a:p>
            <a:r>
              <a:rPr lang="en-US" altLang="zh-CN" dirty="0"/>
              <a:t>10.3.2 </a:t>
            </a:r>
            <a:r>
              <a:rPr lang="zh-CN" altLang="en-US" dirty="0"/>
              <a:t>堆排序</a:t>
            </a:r>
          </a:p>
        </p:txBody>
      </p:sp>
      <p:sp>
        <p:nvSpPr>
          <p:cNvPr id="4" name="文本占位符 3">
            <a:extLst>
              <a:ext uri="{FF2B5EF4-FFF2-40B4-BE49-F238E27FC236}">
                <a16:creationId xmlns:a16="http://schemas.microsoft.com/office/drawing/2014/main" id="{6E1FC02A-5813-F087-3A57-ADC3FE3E2E01}"/>
              </a:ext>
            </a:extLst>
          </p:cNvPr>
          <p:cNvSpPr>
            <a:spLocks noGrp="1"/>
          </p:cNvSpPr>
          <p:nvPr>
            <p:ph type="body" idx="10"/>
          </p:nvPr>
        </p:nvSpPr>
        <p:spPr/>
        <p:txBody>
          <a:bodyPr/>
          <a:lstStyle/>
          <a:p>
            <a:endParaRPr lang="zh-CN" altLang="en-US"/>
          </a:p>
        </p:txBody>
      </p:sp>
      <mc:AlternateContent xmlns:mc="http://schemas.openxmlformats.org/markup-compatibility/2006" xmlns:a14="http://schemas.microsoft.com/office/drawing/2010/main">
        <mc:Choice Requires="a14">
          <p:sp>
            <p:nvSpPr>
              <p:cNvPr id="5" name="内容占位符 4">
                <a:extLst>
                  <a:ext uri="{FF2B5EF4-FFF2-40B4-BE49-F238E27FC236}">
                    <a16:creationId xmlns:a16="http://schemas.microsoft.com/office/drawing/2014/main" id="{90961ED6-686E-B748-C9C0-9B3B217999DC}"/>
                  </a:ext>
                </a:extLst>
              </p:cNvPr>
              <p:cNvSpPr>
                <a:spLocks noGrp="1"/>
              </p:cNvSpPr>
              <p:nvPr>
                <p:ph idx="11"/>
              </p:nvPr>
            </p:nvSpPr>
            <p:spPr/>
            <p:txBody>
              <a:bodyPr>
                <a:normAutofit/>
              </a:bodyPr>
              <a:lstStyle/>
              <a:p>
                <a:r>
                  <a:rPr lang="zh-CN" altLang="en-US" b="1" dirty="0"/>
                  <a:t>算法</a:t>
                </a:r>
                <a:r>
                  <a:rPr lang="en-US" altLang="zh-CN" b="1" dirty="0"/>
                  <a:t>10-4</a:t>
                </a:r>
                <a:r>
                  <a:rPr lang="en-US" altLang="zh-CN" dirty="0"/>
                  <a:t> </a:t>
                </a:r>
                <a:r>
                  <a:rPr lang="zh-CN" altLang="en-US" dirty="0"/>
                  <a:t>堆排序 </a:t>
                </a:r>
                <a14:m>
                  <m:oMath xmlns:m="http://schemas.openxmlformats.org/officeDocument/2006/math">
                    <m:r>
                      <m:rPr>
                        <m:sty m:val="p"/>
                      </m:rPr>
                      <a:rPr lang="en-US" altLang="zh-CN">
                        <a:latin typeface="Cambria Math" panose="02040503050406030204" pitchFamily="18" charset="0"/>
                      </a:rPr>
                      <m:t>HeapSort</m:t>
                    </m:r>
                    <m:r>
                      <a:rPr lang="en-US" altLang="zh-CN" i="1" dirty="0">
                        <a:latin typeface="Cambria Math" panose="02040503050406030204" pitchFamily="18" charset="0"/>
                      </a:rPr>
                      <m:t>(</m:t>
                    </m:r>
                    <m:r>
                      <a:rPr lang="en-US" altLang="zh-CN" i="1" dirty="0" err="1">
                        <a:latin typeface="Cambria Math" panose="02040503050406030204" pitchFamily="18" charset="0"/>
                      </a:rPr>
                      <m:t>𝑎</m:t>
                    </m:r>
                    <m:r>
                      <a:rPr lang="en-US" altLang="zh-CN" i="1" dirty="0" err="1">
                        <a:latin typeface="Cambria Math" panose="02040503050406030204" pitchFamily="18" charset="0"/>
                      </a:rPr>
                      <m:t>,</m:t>
                    </m:r>
                    <m:r>
                      <a:rPr lang="en-US" altLang="zh-CN" i="1" dirty="0" err="1">
                        <a:latin typeface="Cambria Math" panose="02040503050406030204" pitchFamily="18" charset="0"/>
                      </a:rPr>
                      <m:t>𝑙</m:t>
                    </m:r>
                    <m:r>
                      <a:rPr lang="en-US" altLang="zh-CN" i="1" dirty="0" err="1">
                        <a:latin typeface="Cambria Math" panose="02040503050406030204" pitchFamily="18" charset="0"/>
                      </a:rPr>
                      <m:t>,</m:t>
                    </m:r>
                    <m:r>
                      <a:rPr lang="en-US" altLang="zh-CN" i="1" dirty="0" err="1">
                        <a:latin typeface="Cambria Math" panose="02040503050406030204" pitchFamily="18" charset="0"/>
                      </a:rPr>
                      <m:t>𝑟</m:t>
                    </m:r>
                    <m:r>
                      <a:rPr lang="en-US" altLang="zh-CN" i="1" dirty="0" smtClean="0">
                        <a:latin typeface="Cambria Math" panose="02040503050406030204" pitchFamily="18" charset="0"/>
                      </a:rPr>
                      <m:t>)</m:t>
                    </m:r>
                  </m:oMath>
                </a14:m>
                <a:endParaRPr lang="en-US" altLang="zh-CN" dirty="0"/>
              </a:p>
              <a:p>
                <a:r>
                  <a:rPr lang="zh-CN" altLang="en-US" dirty="0"/>
                  <a:t>输入：序列</a:t>
                </a:r>
                <a14:m>
                  <m:oMath xmlns:m="http://schemas.openxmlformats.org/officeDocument/2006/math">
                    <m:r>
                      <a:rPr lang="en-US" altLang="zh-CN" i="1" dirty="0" smtClean="0">
                        <a:latin typeface="Cambria Math" panose="02040503050406030204" pitchFamily="18" charset="0"/>
                      </a:rPr>
                      <m:t>𝑎</m:t>
                    </m:r>
                  </m:oMath>
                </a14:m>
                <a:r>
                  <a:rPr lang="zh-CN" altLang="en-US" dirty="0"/>
                  <a:t>，左端点下标</a:t>
                </a:r>
                <a14:m>
                  <m:oMath xmlns:m="http://schemas.openxmlformats.org/officeDocument/2006/math">
                    <m:r>
                      <a:rPr lang="en-US" altLang="zh-CN" i="1" dirty="0" smtClean="0">
                        <a:latin typeface="Cambria Math" panose="02040503050406030204" pitchFamily="18" charset="0"/>
                      </a:rPr>
                      <m:t>𝑙</m:t>
                    </m:r>
                  </m:oMath>
                </a14:m>
                <a:r>
                  <a:rPr lang="zh-CN" altLang="en-US" dirty="0"/>
                  <a:t>，右端点下标</a:t>
                </a:r>
                <a14:m>
                  <m:oMath xmlns:m="http://schemas.openxmlformats.org/officeDocument/2006/math">
                    <m:r>
                      <a:rPr lang="en-US" altLang="zh-CN" i="1" dirty="0" smtClean="0">
                        <a:latin typeface="Cambria Math" panose="02040503050406030204" pitchFamily="18" charset="0"/>
                      </a:rPr>
                      <m:t>𝑟</m:t>
                    </m:r>
                  </m:oMath>
                </a14:m>
                <a:endParaRPr lang="en-US" altLang="zh-CN" dirty="0"/>
              </a:p>
              <a:p>
                <a:r>
                  <a:rPr lang="zh-CN" altLang="en-US" dirty="0"/>
                  <a:t>输出：调整</a:t>
                </a:r>
                <a14:m>
                  <m:oMath xmlns:m="http://schemas.openxmlformats.org/officeDocument/2006/math">
                    <m:sSub>
                      <m:sSubPr>
                        <m:ctrlPr>
                          <a:rPr lang="en-US" altLang="zh-CN" i="1" dirty="0" smtClean="0">
                            <a:latin typeface="Cambria Math" panose="02040503050406030204" pitchFamily="18" charset="0"/>
                          </a:rPr>
                        </m:ctrlPr>
                      </m:sSubPr>
                      <m:e>
                        <m:r>
                          <a:rPr lang="en-US" altLang="zh-CN" i="1" dirty="0" smtClean="0">
                            <a:latin typeface="Cambria Math" panose="02040503050406030204" pitchFamily="18" charset="0"/>
                          </a:rPr>
                          <m:t>𝑎</m:t>
                        </m:r>
                      </m:e>
                      <m:sub>
                        <m:r>
                          <a:rPr lang="en-US" altLang="zh-CN" i="1" dirty="0" smtClean="0">
                            <a:latin typeface="Cambria Math" panose="02040503050406030204" pitchFamily="18" charset="0"/>
                          </a:rPr>
                          <m:t>𝑙</m:t>
                        </m:r>
                      </m:sub>
                    </m:sSub>
                    <m:r>
                      <a:rPr lang="en-US" altLang="zh-CN" i="1" dirty="0" smtClean="0">
                        <a:latin typeface="Cambria Math" panose="02040503050406030204" pitchFamily="18" charset="0"/>
                      </a:rPr>
                      <m:t>,</m:t>
                    </m:r>
                    <m:sSub>
                      <m:sSubPr>
                        <m:ctrlPr>
                          <a:rPr lang="en-US" altLang="zh-CN" i="1" dirty="0">
                            <a:latin typeface="Cambria Math" panose="02040503050406030204" pitchFamily="18" charset="0"/>
                          </a:rPr>
                        </m:ctrlPr>
                      </m:sSubPr>
                      <m:e>
                        <m:r>
                          <a:rPr lang="en-US" altLang="zh-CN" i="1" dirty="0" smtClean="0">
                            <a:latin typeface="Cambria Math" panose="02040503050406030204" pitchFamily="18" charset="0"/>
                          </a:rPr>
                          <m:t>𝑎</m:t>
                        </m:r>
                      </m:e>
                      <m:sub>
                        <m:r>
                          <a:rPr lang="en-US" altLang="zh-CN" i="1" dirty="0">
                            <a:latin typeface="Cambria Math" panose="02040503050406030204" pitchFamily="18" charset="0"/>
                          </a:rPr>
                          <m:t>𝑙</m:t>
                        </m:r>
                        <m:r>
                          <a:rPr lang="en-US" altLang="zh-CN" i="1" dirty="0">
                            <a:latin typeface="Cambria Math" panose="02040503050406030204" pitchFamily="18" charset="0"/>
                          </a:rPr>
                          <m:t>+1</m:t>
                        </m:r>
                      </m:sub>
                    </m:sSub>
                    <m:r>
                      <a:rPr lang="en-US" altLang="zh-CN" i="1" dirty="0">
                        <a:latin typeface="Cambria Math" panose="02040503050406030204" pitchFamily="18" charset="0"/>
                      </a:rPr>
                      <m:t>,…,</m:t>
                    </m:r>
                    <m:sSub>
                      <m:sSubPr>
                        <m:ctrlPr>
                          <a:rPr lang="en-US" altLang="zh-CN" i="1" dirty="0" err="1">
                            <a:latin typeface="Cambria Math" panose="02040503050406030204" pitchFamily="18" charset="0"/>
                          </a:rPr>
                        </m:ctrlPr>
                      </m:sSubPr>
                      <m:e>
                        <m:r>
                          <a:rPr lang="en-US" altLang="zh-CN" i="1" dirty="0" err="1">
                            <a:latin typeface="Cambria Math" panose="02040503050406030204" pitchFamily="18" charset="0"/>
                          </a:rPr>
                          <m:t>𝑎</m:t>
                        </m:r>
                      </m:e>
                      <m:sub>
                        <m:r>
                          <a:rPr lang="en-US" altLang="zh-CN" i="1" dirty="0" err="1">
                            <a:latin typeface="Cambria Math" panose="02040503050406030204" pitchFamily="18" charset="0"/>
                          </a:rPr>
                          <m:t>𝑟</m:t>
                        </m:r>
                      </m:sub>
                    </m:sSub>
                  </m:oMath>
                </a14:m>
                <a:r>
                  <a:rPr lang="zh-CN" altLang="en-US" dirty="0"/>
                  <a:t>元素顺序，使元素按照非递减顺序排列</a:t>
                </a:r>
              </a:p>
              <a:p>
                <a:endParaRPr lang="en-US" altLang="zh-CN" dirty="0"/>
              </a:p>
            </p:txBody>
          </p:sp>
        </mc:Choice>
        <mc:Fallback xmlns="">
          <p:sp>
            <p:nvSpPr>
              <p:cNvPr id="5" name="内容占位符 4">
                <a:extLst>
                  <a:ext uri="{FF2B5EF4-FFF2-40B4-BE49-F238E27FC236}">
                    <a16:creationId xmlns:a16="http://schemas.microsoft.com/office/drawing/2014/main" id="{90961ED6-686E-B748-C9C0-9B3B217999DC}"/>
                  </a:ext>
                </a:extLst>
              </p:cNvPr>
              <p:cNvSpPr>
                <a:spLocks noGrp="1" noRot="1" noChangeAspect="1" noMove="1" noResize="1" noEditPoints="1" noAdjustHandles="1" noChangeArrowheads="1" noChangeShapeType="1" noTextEdit="1"/>
              </p:cNvSpPr>
              <p:nvPr>
                <p:ph idx="11"/>
              </p:nvPr>
            </p:nvSpPr>
            <p:spPr>
              <a:blipFill>
                <a:blip r:embed="rId2"/>
                <a:stretch>
                  <a:fillRect l="-607" t="-120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graphicFrame>
            <p:nvGraphicFramePr>
              <p:cNvPr id="8" name="表格 7">
                <a:extLst>
                  <a:ext uri="{FF2B5EF4-FFF2-40B4-BE49-F238E27FC236}">
                    <a16:creationId xmlns:a16="http://schemas.microsoft.com/office/drawing/2014/main" id="{30A5E8D2-A594-4C42-A9FB-D538AD46B417}"/>
                  </a:ext>
                </a:extLst>
              </p:cNvPr>
              <p:cNvGraphicFramePr>
                <a:graphicFrameLocks noGrp="1"/>
              </p:cNvGraphicFramePr>
              <p:nvPr>
                <p:extLst>
                  <p:ext uri="{D42A27DB-BD31-4B8C-83A1-F6EECF244321}">
                    <p14:modId xmlns:p14="http://schemas.microsoft.com/office/powerpoint/2010/main" val="2050696933"/>
                  </p:ext>
                </p:extLst>
              </p:nvPr>
            </p:nvGraphicFramePr>
            <p:xfrm>
              <a:off x="584225" y="2492372"/>
              <a:ext cx="5274310" cy="2625281"/>
            </p:xfrm>
            <a:graphic>
              <a:graphicData uri="http://schemas.openxmlformats.org/drawingml/2006/table">
                <a:tbl>
                  <a:tblPr firstRow="1" firstCol="1" bandRow="1"/>
                  <a:tblGrid>
                    <a:gridCol w="297815">
                      <a:extLst>
                        <a:ext uri="{9D8B030D-6E8A-4147-A177-3AD203B41FA5}">
                          <a16:colId xmlns:a16="http://schemas.microsoft.com/office/drawing/2014/main" val="271227195"/>
                        </a:ext>
                      </a:extLst>
                    </a:gridCol>
                    <a:gridCol w="4976495">
                      <a:extLst>
                        <a:ext uri="{9D8B030D-6E8A-4147-A177-3AD203B41FA5}">
                          <a16:colId xmlns:a16="http://schemas.microsoft.com/office/drawing/2014/main" val="2150406967"/>
                        </a:ext>
                      </a:extLst>
                    </a:gridCol>
                  </a:tblGrid>
                  <a:tr h="215900">
                    <a:tc>
                      <a:txBody>
                        <a:bodyPr/>
                        <a:lstStyle/>
                        <a:p>
                          <a:pPr marL="0" indent="0" algn="just" defTabSz="914400" rtl="0" eaLnBrk="1" latinLnBrk="0" hangingPunct="1">
                            <a:lnSpc>
                              <a:spcPct val="150000"/>
                            </a:lnSpc>
                            <a:spcAft>
                              <a:spcPts val="0"/>
                            </a:spcAft>
                          </a:pPr>
                          <a:r>
                            <a:rPr lang="en-US" sz="1400" b="1" kern="100" dirty="0">
                              <a:solidFill>
                                <a:schemeClr val="tx1"/>
                              </a:solidFill>
                              <a:effectLst/>
                              <a:latin typeface="微软雅黑" panose="020B0503020204020204" pitchFamily="34" charset="-122"/>
                              <a:ea typeface="微软雅黑" panose="020B0503020204020204" pitchFamily="34" charset="-122"/>
                              <a:cs typeface="+mn-cs"/>
                            </a:rPr>
                            <a:t>1</a:t>
                          </a:r>
                          <a:endParaRPr lang="zh-CN" altLang="en-US" sz="1400" b="1" kern="100" dirty="0">
                            <a:solidFill>
                              <a:schemeClr val="tx1"/>
                            </a:solidFill>
                            <a:effectLst/>
                            <a:latin typeface="微软雅黑" panose="020B0503020204020204" pitchFamily="34" charset="-122"/>
                            <a:ea typeface="微软雅黑" panose="020B0503020204020204" pitchFamily="34" charset="-122"/>
                            <a:cs typeface="+mn-cs"/>
                          </a:endParaRPr>
                        </a:p>
                      </a:txBody>
                      <a:tcPr marL="68580" marR="68580" marT="0" marB="0">
                        <a:lnL>
                          <a:noFill/>
                        </a:lnL>
                        <a:lnR>
                          <a:noFill/>
                        </a:lnR>
                        <a:lnT>
                          <a:noFill/>
                        </a:lnT>
                        <a:lnB>
                          <a:noFill/>
                        </a:lnB>
                      </a:tcPr>
                    </a:tc>
                    <a:tc>
                      <a:txBody>
                        <a:bodyPr/>
                        <a:lstStyle/>
                        <a:p>
                          <a:pPr indent="127000" algn="just">
                            <a:lnSpc>
                              <a:spcPct val="150000"/>
                            </a:lnSpc>
                            <a:spcAft>
                              <a:spcPts val="0"/>
                            </a:spcAft>
                          </a:pPr>
                          <a14:m>
                            <m:oMath xmlns:m="http://schemas.openxmlformats.org/officeDocument/2006/math">
                              <m:r>
                                <a:rPr lang="en-US" sz="1400" i="1" kern="100">
                                  <a:effectLst/>
                                  <a:latin typeface="Cambria Math" panose="02040503050406030204" pitchFamily="18" charset="0"/>
                                  <a:ea typeface="楷体_GB2312"/>
                                  <a:cs typeface="Cambria Math" panose="02040503050406030204" pitchFamily="18" charset="0"/>
                                </a:rPr>
                                <m:t>𝑛</m:t>
                              </m:r>
                              <m:r>
                                <a:rPr lang="zh-CN" sz="1400" i="1" kern="100">
                                  <a:effectLst/>
                                  <a:latin typeface="Cambria Math" panose="02040503050406030204" pitchFamily="18" charset="0"/>
                                  <a:ea typeface="楷体_GB2312"/>
                                </a:rPr>
                                <m:t>←</m:t>
                              </m:r>
                              <m:r>
                                <a:rPr lang="en-US" sz="1400" i="1" kern="100">
                                  <a:effectLst/>
                                  <a:latin typeface="Cambria Math" panose="02040503050406030204" pitchFamily="18" charset="0"/>
                                  <a:ea typeface="楷体_GB2312"/>
                                </a:rPr>
                                <m:t>𝑟</m:t>
                              </m:r>
                              <m:r>
                                <a:rPr lang="zh-CN" altLang="en-US" sz="1400" i="1" kern="100">
                                  <a:effectLst/>
                                  <a:latin typeface="Cambria Math" panose="02040503050406030204" pitchFamily="18" charset="0"/>
                                  <a:ea typeface="楷体_GB2312"/>
                                </a:rPr>
                                <m:t>−</m:t>
                              </m:r>
                              <m:r>
                                <a:rPr lang="en-US" sz="1400" i="1" kern="100">
                                  <a:effectLst/>
                                  <a:latin typeface="Cambria Math" panose="02040503050406030204" pitchFamily="18" charset="0"/>
                                  <a:ea typeface="楷体_GB2312"/>
                                </a:rPr>
                                <m:t>𝑙</m:t>
                              </m:r>
                              <m:r>
                                <a:rPr lang="en-US" sz="1400" i="1" kern="100">
                                  <a:effectLst/>
                                  <a:latin typeface="Cambria Math" panose="02040503050406030204" pitchFamily="18" charset="0"/>
                                  <a:ea typeface="楷体_GB2312"/>
                                </a:rPr>
                                <m:t>+1</m:t>
                              </m:r>
                            </m:oMath>
                          </a14:m>
                          <a:r>
                            <a:rPr lang="en-US" sz="1400" kern="100">
                              <a:effectLst/>
                              <a:latin typeface="Courier New" panose="02070309020205020404" pitchFamily="49" charset="0"/>
                              <a:ea typeface="楷体_GB2312"/>
                              <a:cs typeface="Times New Roman" panose="02020603050405020304" pitchFamily="18" charset="0"/>
                            </a:rPr>
                            <a:t> </a:t>
                          </a:r>
                          <a:endParaRPr lang="zh-CN" sz="1400" kern="100">
                            <a:effectLst/>
                            <a:latin typeface="Times New Roman" panose="02020603050405020304" pitchFamily="18" charset="0"/>
                            <a:ea typeface="宋体" panose="02010600030101010101" pitchFamily="2" charset="-122"/>
                          </a:endParaRPr>
                        </a:p>
                      </a:txBody>
                      <a:tcPr marL="68580" marR="68580" marT="0" marB="0">
                        <a:lnL>
                          <a:noFill/>
                        </a:lnL>
                        <a:lnR>
                          <a:noFill/>
                        </a:lnR>
                        <a:lnT>
                          <a:noFill/>
                        </a:lnT>
                        <a:lnB>
                          <a:noFill/>
                        </a:lnB>
                      </a:tcPr>
                    </a:tc>
                    <a:extLst>
                      <a:ext uri="{0D108BD9-81ED-4DB2-BD59-A6C34878D82A}">
                        <a16:rowId xmlns:a16="http://schemas.microsoft.com/office/drawing/2014/main" val="3498735634"/>
                      </a:ext>
                    </a:extLst>
                  </a:tr>
                  <a:tr h="0">
                    <a:tc>
                      <a:txBody>
                        <a:bodyPr/>
                        <a:lstStyle/>
                        <a:p>
                          <a:pPr marL="0" indent="0" algn="just" defTabSz="914400" rtl="0" eaLnBrk="1" latinLnBrk="0" hangingPunct="1">
                            <a:lnSpc>
                              <a:spcPct val="150000"/>
                            </a:lnSpc>
                            <a:spcAft>
                              <a:spcPts val="0"/>
                            </a:spcAft>
                          </a:pPr>
                          <a:r>
                            <a:rPr lang="en-US" sz="1400" b="1" kern="100" dirty="0">
                              <a:solidFill>
                                <a:schemeClr val="tx1"/>
                              </a:solidFill>
                              <a:effectLst/>
                              <a:latin typeface="微软雅黑" panose="020B0503020204020204" pitchFamily="34" charset="-122"/>
                              <a:ea typeface="微软雅黑" panose="020B0503020204020204" pitchFamily="34" charset="-122"/>
                              <a:cs typeface="+mn-cs"/>
                            </a:rPr>
                            <a:t>2</a:t>
                          </a:r>
                          <a:endParaRPr lang="zh-CN" altLang="en-US" sz="1400" b="1" kern="100" dirty="0">
                            <a:solidFill>
                              <a:schemeClr val="tx1"/>
                            </a:solidFill>
                            <a:effectLst/>
                            <a:latin typeface="微软雅黑" panose="020B0503020204020204" pitchFamily="34" charset="-122"/>
                            <a:ea typeface="微软雅黑" panose="020B0503020204020204" pitchFamily="34" charset="-122"/>
                            <a:cs typeface="+mn-cs"/>
                          </a:endParaRPr>
                        </a:p>
                      </a:txBody>
                      <a:tcPr marL="68580" marR="68580" marT="0" marB="0">
                        <a:lnL>
                          <a:noFill/>
                        </a:lnL>
                        <a:lnR>
                          <a:noFill/>
                        </a:lnR>
                        <a:lnT>
                          <a:noFill/>
                        </a:lnT>
                        <a:lnB>
                          <a:noFill/>
                        </a:lnB>
                      </a:tcPr>
                    </a:tc>
                    <a:tc>
                      <a:txBody>
                        <a:bodyPr/>
                        <a:lstStyle/>
                        <a:p>
                          <a:pPr indent="127000" algn="just">
                            <a:lnSpc>
                              <a:spcPct val="150000"/>
                            </a:lnSpc>
                            <a:spcAft>
                              <a:spcPts val="0"/>
                            </a:spcAft>
                          </a:pPr>
                          <a14:m>
                            <m:oMath xmlns:m="http://schemas.openxmlformats.org/officeDocument/2006/math">
                              <m:r>
                                <a:rPr lang="en-US" sz="1400" i="1" kern="100">
                                  <a:effectLst/>
                                  <a:latin typeface="Cambria Math" panose="02040503050406030204" pitchFamily="18" charset="0"/>
                                  <a:ea typeface="宋体" panose="02010600030101010101" pitchFamily="2" charset="-122"/>
                                </a:rPr>
                                <m:t>𝑀𝑎𝑘𝑒𝐻𝑒𝑎𝑝𝐷𝑜𝑤𝑛</m:t>
                              </m:r>
                              <m:r>
                                <a:rPr lang="en-US" sz="1400" i="1" kern="100">
                                  <a:effectLst/>
                                  <a:latin typeface="Cambria Math" panose="02040503050406030204" pitchFamily="18" charset="0"/>
                                  <a:ea typeface="宋体" panose="02010600030101010101" pitchFamily="2" charset="-122"/>
                                </a:rPr>
                                <m:t>(</m:t>
                              </m:r>
                              <m:d>
                                <m:dPr>
                                  <m:begChr m:val="〈"/>
                                  <m:endChr m:val="〉"/>
                                  <m:ctrlPr>
                                    <a:rPr lang="zh-CN" sz="1400" i="1" kern="100">
                                      <a:effectLst/>
                                      <a:latin typeface="Cambria Math" panose="02040503050406030204" pitchFamily="18" charset="0"/>
                                      <a:ea typeface="Cambria Math" panose="02040503050406030204" pitchFamily="18" charset="0"/>
                                    </a:rPr>
                                  </m:ctrlPr>
                                </m:dPr>
                                <m:e>
                                  <m:sSub>
                                    <m:sSubPr>
                                      <m:ctrlPr>
                                        <a:rPr lang="zh-CN" sz="1400" i="1" kern="100">
                                          <a:effectLst/>
                                          <a:latin typeface="Cambria Math" panose="02040503050406030204" pitchFamily="18" charset="0"/>
                                          <a:ea typeface="Cambria Math" panose="02040503050406030204" pitchFamily="18" charset="0"/>
                                        </a:rPr>
                                      </m:ctrlPr>
                                    </m:sSubPr>
                                    <m:e>
                                      <m:r>
                                        <a:rPr lang="en-US" sz="1400" i="1" kern="100">
                                          <a:effectLst/>
                                          <a:latin typeface="Cambria Math" panose="02040503050406030204" pitchFamily="18" charset="0"/>
                                          <a:ea typeface="宋体" panose="02010600030101010101" pitchFamily="2" charset="-122"/>
                                        </a:rPr>
                                        <m:t>𝑎</m:t>
                                      </m:r>
                                    </m:e>
                                    <m:sub>
                                      <m:r>
                                        <a:rPr lang="en-US" sz="1400" i="1" kern="100" baseline="-25000">
                                          <a:effectLst/>
                                          <a:latin typeface="Cambria Math" panose="02040503050406030204" pitchFamily="18" charset="0"/>
                                          <a:ea typeface="宋体" panose="02010600030101010101" pitchFamily="2" charset="-122"/>
                                        </a:rPr>
                                        <m:t>𝑙</m:t>
                                      </m:r>
                                    </m:sub>
                                  </m:sSub>
                                  <m:r>
                                    <a:rPr lang="en-US" sz="1400" i="1" kern="100">
                                      <a:effectLst/>
                                      <a:latin typeface="Cambria Math" panose="02040503050406030204" pitchFamily="18" charset="0"/>
                                      <a:ea typeface="宋体" panose="02010600030101010101" pitchFamily="2" charset="-122"/>
                                    </a:rPr>
                                    <m:t>,</m:t>
                                  </m:r>
                                  <m:r>
                                    <a:rPr lang="zh-CN" sz="1400" i="1" kern="100">
                                      <a:effectLst/>
                                      <a:latin typeface="Cambria Math" panose="02040503050406030204" pitchFamily="18" charset="0"/>
                                      <a:ea typeface="楷体_GB2312"/>
                                    </a:rPr>
                                    <m:t>…</m:t>
                                  </m:r>
                                  <m:r>
                                    <a:rPr lang="en-US" sz="1400" i="1" kern="100">
                                      <a:effectLst/>
                                      <a:latin typeface="Cambria Math" panose="02040503050406030204" pitchFamily="18" charset="0"/>
                                      <a:ea typeface="宋体" panose="02010600030101010101" pitchFamily="2" charset="-122"/>
                                    </a:rPr>
                                    <m:t>, </m:t>
                                  </m:r>
                                  <m:sSub>
                                    <m:sSubPr>
                                      <m:ctrlPr>
                                        <a:rPr lang="zh-CN" sz="1400" i="1" kern="100">
                                          <a:effectLst/>
                                          <a:latin typeface="Cambria Math" panose="02040503050406030204" pitchFamily="18" charset="0"/>
                                          <a:ea typeface="Cambria Math" panose="02040503050406030204" pitchFamily="18" charset="0"/>
                                        </a:rPr>
                                      </m:ctrlPr>
                                    </m:sSubPr>
                                    <m:e>
                                      <m:r>
                                        <a:rPr lang="en-US" sz="1400" i="1" kern="100">
                                          <a:effectLst/>
                                          <a:latin typeface="Cambria Math" panose="02040503050406030204" pitchFamily="18" charset="0"/>
                                          <a:ea typeface="宋体" panose="02010600030101010101" pitchFamily="2" charset="-122"/>
                                        </a:rPr>
                                        <m:t>𝑎</m:t>
                                      </m:r>
                                    </m:e>
                                    <m:sub>
                                      <m:r>
                                        <a:rPr lang="en-US" sz="1400" i="1" kern="100" baseline="-25000">
                                          <a:effectLst/>
                                          <a:latin typeface="Cambria Math" panose="02040503050406030204" pitchFamily="18" charset="0"/>
                                          <a:ea typeface="宋体" panose="02010600030101010101" pitchFamily="2" charset="-122"/>
                                        </a:rPr>
                                        <m:t>𝑟</m:t>
                                      </m:r>
                                    </m:sub>
                                  </m:sSub>
                                </m:e>
                              </m:d>
                              <m:r>
                                <a:rPr lang="en-US" sz="1400" i="1" kern="100">
                                  <a:effectLst/>
                                  <a:latin typeface="Cambria Math" panose="02040503050406030204" pitchFamily="18" charset="0"/>
                                  <a:ea typeface="宋体" panose="02010600030101010101" pitchFamily="2" charset="-122"/>
                                </a:rPr>
                                <m:t>)</m:t>
                              </m:r>
                            </m:oMath>
                          </a14:m>
                          <a:r>
                            <a:rPr lang="en-US" sz="1400" kern="100" dirty="0">
                              <a:effectLst/>
                              <a:latin typeface="Courier New" panose="02070309020205020404" pitchFamily="49" charset="0"/>
                              <a:ea typeface="楷体_GB2312"/>
                              <a:cs typeface="Times New Roman" panose="02020603050405020304" pitchFamily="18" charset="0"/>
                            </a:rPr>
                            <a:t>   //</a:t>
                          </a:r>
                          <a:r>
                            <a:rPr lang="zh-CN" sz="1400" kern="100" dirty="0">
                              <a:effectLst/>
                              <a:latin typeface="Courier New" panose="02070309020205020404" pitchFamily="49" charset="0"/>
                              <a:ea typeface="楷体_GB2312"/>
                            </a:rPr>
                            <a:t>建最大堆</a:t>
                          </a:r>
                          <a:endParaRPr lang="zh-CN" sz="1400" kern="100" dirty="0">
                            <a:effectLst/>
                            <a:latin typeface="Times New Roman" panose="02020603050405020304" pitchFamily="18" charset="0"/>
                            <a:ea typeface="宋体" panose="02010600030101010101" pitchFamily="2" charset="-122"/>
                          </a:endParaRPr>
                        </a:p>
                      </a:txBody>
                      <a:tcPr marL="68580" marR="68580" marT="0" marB="0">
                        <a:lnL>
                          <a:noFill/>
                        </a:lnL>
                        <a:lnR>
                          <a:noFill/>
                        </a:lnR>
                        <a:lnT>
                          <a:noFill/>
                        </a:lnT>
                        <a:lnB>
                          <a:noFill/>
                        </a:lnB>
                      </a:tcPr>
                    </a:tc>
                    <a:extLst>
                      <a:ext uri="{0D108BD9-81ED-4DB2-BD59-A6C34878D82A}">
                        <a16:rowId xmlns:a16="http://schemas.microsoft.com/office/drawing/2014/main" val="2573772888"/>
                      </a:ext>
                    </a:extLst>
                  </a:tr>
                  <a:tr h="0">
                    <a:tc>
                      <a:txBody>
                        <a:bodyPr/>
                        <a:lstStyle/>
                        <a:p>
                          <a:pPr marL="0" indent="0" algn="just" defTabSz="914400" rtl="0" eaLnBrk="1" latinLnBrk="0" hangingPunct="1">
                            <a:lnSpc>
                              <a:spcPct val="150000"/>
                            </a:lnSpc>
                            <a:spcAft>
                              <a:spcPts val="0"/>
                            </a:spcAft>
                          </a:pPr>
                          <a:r>
                            <a:rPr lang="en-US" sz="1400" b="1" kern="100" dirty="0">
                              <a:solidFill>
                                <a:schemeClr val="tx1"/>
                              </a:solidFill>
                              <a:effectLst/>
                              <a:latin typeface="微软雅黑" panose="020B0503020204020204" pitchFamily="34" charset="-122"/>
                              <a:ea typeface="微软雅黑" panose="020B0503020204020204" pitchFamily="34" charset="-122"/>
                              <a:cs typeface="+mn-cs"/>
                            </a:rPr>
                            <a:t>3</a:t>
                          </a:r>
                          <a:endParaRPr lang="zh-CN" altLang="en-US" sz="1400" b="1" kern="100" dirty="0">
                            <a:solidFill>
                              <a:schemeClr val="tx1"/>
                            </a:solidFill>
                            <a:effectLst/>
                            <a:latin typeface="微软雅黑" panose="020B0503020204020204" pitchFamily="34" charset="-122"/>
                            <a:ea typeface="微软雅黑" panose="020B0503020204020204" pitchFamily="34" charset="-122"/>
                            <a:cs typeface="+mn-cs"/>
                          </a:endParaRPr>
                        </a:p>
                      </a:txBody>
                      <a:tcPr marL="68580" marR="68580" marT="0" marB="0">
                        <a:lnL>
                          <a:noFill/>
                        </a:lnL>
                        <a:lnR>
                          <a:noFill/>
                        </a:lnR>
                        <a:lnT>
                          <a:noFill/>
                        </a:lnT>
                        <a:lnB>
                          <a:noFill/>
                        </a:lnB>
                      </a:tcPr>
                    </a:tc>
                    <a:tc>
                      <a:txBody>
                        <a:bodyPr/>
                        <a:lstStyle/>
                        <a:p>
                          <a:pPr indent="127000" algn="just">
                            <a:lnSpc>
                              <a:spcPct val="150000"/>
                            </a:lnSpc>
                            <a:spcAft>
                              <a:spcPts val="0"/>
                            </a:spcAft>
                          </a:pPr>
                          <a14:m>
                            <m:oMath xmlns:m="http://schemas.openxmlformats.org/officeDocument/2006/math">
                              <m:r>
                                <a:rPr lang="en-US" sz="1400" b="1" i="1" kern="100">
                                  <a:effectLst/>
                                  <a:latin typeface="Cambria Math" panose="02040503050406030204" pitchFamily="18" charset="0"/>
                                  <a:ea typeface="楷体_GB2312"/>
                                </a:rPr>
                                <m:t>𝐰𝐡𝐢𝐥𝐞</m:t>
                              </m:r>
                              <m:r>
                                <a:rPr lang="en-US" sz="1400" i="1" kern="100">
                                  <a:effectLst/>
                                  <a:latin typeface="Cambria Math" panose="02040503050406030204" pitchFamily="18" charset="0"/>
                                  <a:ea typeface="楷体_GB2312"/>
                                </a:rPr>
                                <m:t> </m:t>
                              </m:r>
                              <m:r>
                                <a:rPr lang="en-US" sz="1400" i="1" kern="100">
                                  <a:effectLst/>
                                  <a:latin typeface="Cambria Math" panose="02040503050406030204" pitchFamily="18" charset="0"/>
                                  <a:ea typeface="楷体_GB2312"/>
                                </a:rPr>
                                <m:t>𝑛</m:t>
                              </m:r>
                              <m:r>
                                <a:rPr lang="en-US" sz="1400" i="1" kern="100">
                                  <a:effectLst/>
                                  <a:latin typeface="Cambria Math" panose="02040503050406030204" pitchFamily="18" charset="0"/>
                                  <a:ea typeface="楷体_GB2312"/>
                                </a:rPr>
                                <m:t>&gt;1 </m:t>
                              </m:r>
                              <m:r>
                                <a:rPr lang="en-US" sz="1400" b="1" i="1" kern="100">
                                  <a:effectLst/>
                                  <a:latin typeface="Cambria Math" panose="02040503050406030204" pitchFamily="18" charset="0"/>
                                  <a:ea typeface="楷体_GB2312"/>
                                </a:rPr>
                                <m:t>𝐝𝐨</m:t>
                              </m:r>
                            </m:oMath>
                          </a14:m>
                          <a:r>
                            <a:rPr lang="en-US" sz="1400" kern="100">
                              <a:effectLst/>
                              <a:latin typeface="Courier New" panose="02070309020205020404" pitchFamily="49" charset="0"/>
                              <a:ea typeface="楷体_GB2312"/>
                              <a:cs typeface="Times New Roman" panose="02020603050405020304" pitchFamily="18" charset="0"/>
                            </a:rPr>
                            <a:t> //</a:t>
                          </a:r>
                          <a:r>
                            <a:rPr lang="zh-CN" sz="1400" kern="100">
                              <a:effectLst/>
                              <a:latin typeface="Courier New" panose="02070309020205020404" pitchFamily="49" charset="0"/>
                              <a:ea typeface="楷体_GB2312"/>
                            </a:rPr>
                            <a:t>基于堆的排序</a:t>
                          </a:r>
                          <a:endParaRPr lang="zh-CN" sz="1400" kern="100">
                            <a:effectLst/>
                            <a:latin typeface="Times New Roman" panose="02020603050405020304" pitchFamily="18" charset="0"/>
                            <a:ea typeface="宋体" panose="02010600030101010101" pitchFamily="2" charset="-122"/>
                          </a:endParaRPr>
                        </a:p>
                      </a:txBody>
                      <a:tcPr marL="68580" marR="68580" marT="0" marB="0">
                        <a:lnL>
                          <a:noFill/>
                        </a:lnL>
                        <a:lnR>
                          <a:noFill/>
                        </a:lnR>
                        <a:lnT>
                          <a:noFill/>
                        </a:lnT>
                        <a:lnB>
                          <a:noFill/>
                        </a:lnB>
                      </a:tcPr>
                    </a:tc>
                    <a:extLst>
                      <a:ext uri="{0D108BD9-81ED-4DB2-BD59-A6C34878D82A}">
                        <a16:rowId xmlns:a16="http://schemas.microsoft.com/office/drawing/2014/main" val="1299016095"/>
                      </a:ext>
                    </a:extLst>
                  </a:tr>
                  <a:tr h="0">
                    <a:tc>
                      <a:txBody>
                        <a:bodyPr/>
                        <a:lstStyle/>
                        <a:p>
                          <a:pPr marL="0" indent="0" algn="just" defTabSz="914400" rtl="0" eaLnBrk="1" latinLnBrk="0" hangingPunct="1">
                            <a:lnSpc>
                              <a:spcPct val="150000"/>
                            </a:lnSpc>
                            <a:spcAft>
                              <a:spcPts val="0"/>
                            </a:spcAft>
                          </a:pPr>
                          <a:r>
                            <a:rPr lang="en-US" sz="1400" b="1" kern="100" dirty="0">
                              <a:solidFill>
                                <a:schemeClr val="tx1"/>
                              </a:solidFill>
                              <a:effectLst/>
                              <a:latin typeface="微软雅黑" panose="020B0503020204020204" pitchFamily="34" charset="-122"/>
                              <a:ea typeface="微软雅黑" panose="020B0503020204020204" pitchFamily="34" charset="-122"/>
                              <a:cs typeface="+mn-cs"/>
                            </a:rPr>
                            <a:t>4</a:t>
                          </a:r>
                          <a:endParaRPr lang="zh-CN" altLang="en-US" sz="1400" b="1" kern="100" dirty="0">
                            <a:solidFill>
                              <a:schemeClr val="tx1"/>
                            </a:solidFill>
                            <a:effectLst/>
                            <a:latin typeface="微软雅黑" panose="020B0503020204020204" pitchFamily="34" charset="-122"/>
                            <a:ea typeface="微软雅黑" panose="020B0503020204020204" pitchFamily="34" charset="-122"/>
                            <a:cs typeface="+mn-cs"/>
                          </a:endParaRPr>
                        </a:p>
                      </a:txBody>
                      <a:tcPr marL="68580" marR="68580" marT="0" marB="0">
                        <a:lnL>
                          <a:noFill/>
                        </a:lnL>
                        <a:lnR>
                          <a:noFill/>
                        </a:lnR>
                        <a:lnT>
                          <a:noFill/>
                        </a:lnT>
                        <a:lnB>
                          <a:noFill/>
                        </a:lnB>
                      </a:tcPr>
                    </a:tc>
                    <a:tc>
                      <a:txBody>
                        <a:bodyPr/>
                        <a:lstStyle/>
                        <a:p>
                          <a:pPr indent="127000" algn="just">
                            <a:lnSpc>
                              <a:spcPct val="150000"/>
                            </a:lnSpc>
                            <a:spcAft>
                              <a:spcPts val="0"/>
                            </a:spcAft>
                          </a:pPr>
                          <a14:m>
                            <m:oMath xmlns:m="http://schemas.openxmlformats.org/officeDocument/2006/math">
                              <m:r>
                                <a:rPr lang="en-US" sz="1400" i="1" kern="100">
                                  <a:effectLst/>
                                  <a:latin typeface="Cambria Math" panose="02040503050406030204" pitchFamily="18" charset="0"/>
                                  <a:ea typeface="楷体_GB2312"/>
                                </a:rPr>
                                <m:t>|   </m:t>
                              </m:r>
                              <m:r>
                                <a:rPr lang="en-US" sz="1400" i="1" kern="100">
                                  <a:effectLst/>
                                  <a:latin typeface="Cambria Math" panose="02040503050406030204" pitchFamily="18" charset="0"/>
                                  <a:ea typeface="楷体_GB2312"/>
                                </a:rPr>
                                <m:t>𝑡</m:t>
                              </m:r>
                              <m:r>
                                <a:rPr lang="zh-CN" sz="1400" i="1" kern="100">
                                  <a:effectLst/>
                                  <a:latin typeface="Cambria Math" panose="02040503050406030204" pitchFamily="18" charset="0"/>
                                  <a:ea typeface="楷体_GB2312"/>
                                </a:rPr>
                                <m:t>←</m:t>
                              </m:r>
                              <m:sSub>
                                <m:sSubPr>
                                  <m:ctrlPr>
                                    <a:rPr lang="zh-CN" sz="1400" i="1" kern="100">
                                      <a:effectLst/>
                                      <a:latin typeface="Cambria Math" panose="02040503050406030204" pitchFamily="18" charset="0"/>
                                      <a:ea typeface="Cambria Math" panose="02040503050406030204" pitchFamily="18" charset="0"/>
                                    </a:rPr>
                                  </m:ctrlPr>
                                </m:sSubPr>
                                <m:e>
                                  <m:r>
                                    <a:rPr lang="en-US" sz="1400" i="1" kern="100">
                                      <a:effectLst/>
                                      <a:latin typeface="Cambria Math" panose="02040503050406030204" pitchFamily="18" charset="0"/>
                                      <a:ea typeface="楷体_GB2312"/>
                                    </a:rPr>
                                    <m:t>𝑎</m:t>
                                  </m:r>
                                </m:e>
                                <m:sub>
                                  <m:r>
                                    <a:rPr lang="en-US" sz="1400" i="1" kern="100">
                                      <a:effectLst/>
                                      <a:latin typeface="Cambria Math" panose="02040503050406030204" pitchFamily="18" charset="0"/>
                                      <a:ea typeface="楷体_GB2312"/>
                                    </a:rPr>
                                    <m:t>𝑙</m:t>
                                  </m:r>
                                </m:sub>
                              </m:sSub>
                            </m:oMath>
                          </a14:m>
                          <a:r>
                            <a:rPr lang="en-US" sz="1400" kern="100" dirty="0">
                              <a:effectLst/>
                              <a:latin typeface="Courier New" panose="02070309020205020404" pitchFamily="49" charset="0"/>
                              <a:ea typeface="楷体_GB2312"/>
                              <a:cs typeface="Times New Roman" panose="02020603050405020304" pitchFamily="18" charset="0"/>
                            </a:rPr>
                            <a:t> </a:t>
                          </a:r>
                          <a:endParaRPr lang="zh-CN" sz="1400" kern="100" dirty="0">
                            <a:effectLst/>
                            <a:latin typeface="Times New Roman" panose="02020603050405020304" pitchFamily="18" charset="0"/>
                            <a:ea typeface="宋体" panose="02010600030101010101" pitchFamily="2" charset="-122"/>
                          </a:endParaRPr>
                        </a:p>
                      </a:txBody>
                      <a:tcPr marL="68580" marR="68580" marT="0" marB="0">
                        <a:lnL>
                          <a:noFill/>
                        </a:lnL>
                        <a:lnR>
                          <a:noFill/>
                        </a:lnR>
                        <a:lnT>
                          <a:noFill/>
                        </a:lnT>
                        <a:lnB>
                          <a:noFill/>
                        </a:lnB>
                      </a:tcPr>
                    </a:tc>
                    <a:extLst>
                      <a:ext uri="{0D108BD9-81ED-4DB2-BD59-A6C34878D82A}">
                        <a16:rowId xmlns:a16="http://schemas.microsoft.com/office/drawing/2014/main" val="97751332"/>
                      </a:ext>
                    </a:extLst>
                  </a:tr>
                  <a:tr h="0">
                    <a:tc>
                      <a:txBody>
                        <a:bodyPr/>
                        <a:lstStyle/>
                        <a:p>
                          <a:pPr marL="0" indent="0" algn="just" defTabSz="914400" rtl="0" eaLnBrk="1" latinLnBrk="0" hangingPunct="1">
                            <a:lnSpc>
                              <a:spcPct val="150000"/>
                            </a:lnSpc>
                            <a:spcAft>
                              <a:spcPts val="0"/>
                            </a:spcAft>
                          </a:pPr>
                          <a:r>
                            <a:rPr lang="en-US" sz="1400" b="1" kern="100" dirty="0">
                              <a:solidFill>
                                <a:schemeClr val="tx1"/>
                              </a:solidFill>
                              <a:effectLst/>
                              <a:latin typeface="微软雅黑" panose="020B0503020204020204" pitchFamily="34" charset="-122"/>
                              <a:ea typeface="微软雅黑" panose="020B0503020204020204" pitchFamily="34" charset="-122"/>
                              <a:cs typeface="+mn-cs"/>
                            </a:rPr>
                            <a:t>5</a:t>
                          </a:r>
                          <a:endParaRPr lang="zh-CN" altLang="en-US" sz="1400" b="1" kern="100" dirty="0">
                            <a:solidFill>
                              <a:schemeClr val="tx1"/>
                            </a:solidFill>
                            <a:effectLst/>
                            <a:latin typeface="微软雅黑" panose="020B0503020204020204" pitchFamily="34" charset="-122"/>
                            <a:ea typeface="微软雅黑" panose="020B0503020204020204" pitchFamily="34" charset="-122"/>
                            <a:cs typeface="+mn-cs"/>
                          </a:endParaRPr>
                        </a:p>
                      </a:txBody>
                      <a:tcPr marL="68580" marR="68580" marT="0" marB="0">
                        <a:lnL>
                          <a:noFill/>
                        </a:lnL>
                        <a:lnR>
                          <a:noFill/>
                        </a:lnR>
                        <a:lnT>
                          <a:noFill/>
                        </a:lnT>
                        <a:lnB>
                          <a:noFill/>
                        </a:lnB>
                      </a:tcPr>
                    </a:tc>
                    <a:tc>
                      <a:txBody>
                        <a:bodyPr/>
                        <a:lstStyle/>
                        <a:p>
                          <a:pPr indent="127000" algn="just">
                            <a:lnSpc>
                              <a:spcPct val="150000"/>
                            </a:lnSpc>
                            <a:spcAft>
                              <a:spcPts val="0"/>
                            </a:spcAft>
                          </a:pPr>
                          <a14:m>
                            <m:oMath xmlns:m="http://schemas.openxmlformats.org/officeDocument/2006/math">
                              <m:r>
                                <a:rPr lang="en-US" sz="1400" i="1" kern="100">
                                  <a:effectLst/>
                                  <a:latin typeface="Cambria Math" panose="02040503050406030204" pitchFamily="18" charset="0"/>
                                  <a:ea typeface="楷体_GB2312"/>
                                </a:rPr>
                                <m:t>|   </m:t>
                              </m:r>
                              <m:sSub>
                                <m:sSubPr>
                                  <m:ctrlPr>
                                    <a:rPr lang="zh-CN" sz="1400" i="1" kern="100">
                                      <a:effectLst/>
                                      <a:latin typeface="Cambria Math" panose="02040503050406030204" pitchFamily="18" charset="0"/>
                                      <a:ea typeface="Cambria Math" panose="02040503050406030204" pitchFamily="18" charset="0"/>
                                    </a:rPr>
                                  </m:ctrlPr>
                                </m:sSubPr>
                                <m:e>
                                  <m:r>
                                    <a:rPr lang="en-US" sz="1400" i="1" kern="100">
                                      <a:effectLst/>
                                      <a:latin typeface="Cambria Math" panose="02040503050406030204" pitchFamily="18" charset="0"/>
                                      <a:ea typeface="楷体_GB2312"/>
                                    </a:rPr>
                                    <m:t>𝑎</m:t>
                                  </m:r>
                                </m:e>
                                <m:sub>
                                  <m:r>
                                    <a:rPr lang="en-US" sz="1400" i="1" kern="100">
                                      <a:effectLst/>
                                      <a:latin typeface="Cambria Math" panose="02040503050406030204" pitchFamily="18" charset="0"/>
                                      <a:ea typeface="楷体_GB2312"/>
                                    </a:rPr>
                                    <m:t>𝑙</m:t>
                                  </m:r>
                                </m:sub>
                              </m:sSub>
                              <m:r>
                                <a:rPr lang="zh-CN" sz="1400" i="1" kern="100">
                                  <a:effectLst/>
                                  <a:latin typeface="Cambria Math" panose="02040503050406030204" pitchFamily="18" charset="0"/>
                                  <a:ea typeface="楷体_GB2312"/>
                                </a:rPr>
                                <m:t>←</m:t>
                              </m:r>
                              <m:sSub>
                                <m:sSubPr>
                                  <m:ctrlPr>
                                    <a:rPr lang="zh-CN" sz="1400" i="1" kern="100">
                                      <a:effectLst/>
                                      <a:latin typeface="Cambria Math" panose="02040503050406030204" pitchFamily="18" charset="0"/>
                                      <a:ea typeface="Cambria Math" panose="02040503050406030204" pitchFamily="18" charset="0"/>
                                    </a:rPr>
                                  </m:ctrlPr>
                                </m:sSubPr>
                                <m:e>
                                  <m:r>
                                    <a:rPr lang="en-US" sz="1400" i="1" kern="100">
                                      <a:effectLst/>
                                      <a:latin typeface="Cambria Math" panose="02040503050406030204" pitchFamily="18" charset="0"/>
                                      <a:ea typeface="楷体_GB2312"/>
                                    </a:rPr>
                                    <m:t>𝑎</m:t>
                                  </m:r>
                                </m:e>
                                <m:sub>
                                  <m:r>
                                    <a:rPr lang="en-US" sz="1400" i="1" kern="100">
                                      <a:effectLst/>
                                      <a:latin typeface="Cambria Math" panose="02040503050406030204" pitchFamily="18" charset="0"/>
                                      <a:ea typeface="楷体_GB2312"/>
                                    </a:rPr>
                                    <m:t>𝑙</m:t>
                                  </m:r>
                                  <m:r>
                                    <a:rPr lang="en-US" sz="1400" i="1" kern="100">
                                      <a:effectLst/>
                                      <a:latin typeface="Cambria Math" panose="02040503050406030204" pitchFamily="18" charset="0"/>
                                      <a:ea typeface="楷体_GB2312"/>
                                    </a:rPr>
                                    <m:t>+</m:t>
                                  </m:r>
                                  <m:r>
                                    <a:rPr lang="en-US" sz="1400" i="1" kern="100">
                                      <a:effectLst/>
                                      <a:latin typeface="Cambria Math" panose="02040503050406030204" pitchFamily="18" charset="0"/>
                                      <a:ea typeface="楷体_GB2312"/>
                                    </a:rPr>
                                    <m:t>𝑛</m:t>
                                  </m:r>
                                  <m:r>
                                    <a:rPr lang="zh-CN" altLang="en-US" sz="1400" i="1" kern="100">
                                      <a:effectLst/>
                                      <a:latin typeface="Cambria Math" panose="02040503050406030204" pitchFamily="18" charset="0"/>
                                      <a:ea typeface="楷体_GB2312"/>
                                    </a:rPr>
                                    <m:t>−</m:t>
                                  </m:r>
                                  <m:r>
                                    <a:rPr lang="en-US" sz="1400" i="1" kern="100">
                                      <a:effectLst/>
                                      <a:latin typeface="Cambria Math" panose="02040503050406030204" pitchFamily="18" charset="0"/>
                                      <a:ea typeface="楷体_GB2312"/>
                                    </a:rPr>
                                    <m:t>1</m:t>
                                  </m:r>
                                </m:sub>
                              </m:sSub>
                            </m:oMath>
                          </a14:m>
                          <a:r>
                            <a:rPr lang="en-US" sz="1400" kern="100">
                              <a:effectLst/>
                              <a:latin typeface="Courier New" panose="02070309020205020404" pitchFamily="49" charset="0"/>
                              <a:ea typeface="楷体_GB2312"/>
                              <a:cs typeface="Times New Roman" panose="02020603050405020304" pitchFamily="18" charset="0"/>
                            </a:rPr>
                            <a:t> </a:t>
                          </a:r>
                          <a:endParaRPr lang="zh-CN" sz="1400" kern="100">
                            <a:effectLst/>
                            <a:latin typeface="Times New Roman" panose="02020603050405020304" pitchFamily="18" charset="0"/>
                            <a:ea typeface="宋体" panose="02010600030101010101" pitchFamily="2" charset="-122"/>
                          </a:endParaRPr>
                        </a:p>
                      </a:txBody>
                      <a:tcPr marL="68580" marR="68580" marT="0" marB="0">
                        <a:lnL>
                          <a:noFill/>
                        </a:lnL>
                        <a:lnR>
                          <a:noFill/>
                        </a:lnR>
                        <a:lnT>
                          <a:noFill/>
                        </a:lnT>
                        <a:lnB>
                          <a:noFill/>
                        </a:lnB>
                      </a:tcPr>
                    </a:tc>
                    <a:extLst>
                      <a:ext uri="{0D108BD9-81ED-4DB2-BD59-A6C34878D82A}">
                        <a16:rowId xmlns:a16="http://schemas.microsoft.com/office/drawing/2014/main" val="3774325751"/>
                      </a:ext>
                    </a:extLst>
                  </a:tr>
                  <a:tr h="0">
                    <a:tc>
                      <a:txBody>
                        <a:bodyPr/>
                        <a:lstStyle/>
                        <a:p>
                          <a:pPr marL="0" indent="0" algn="just" defTabSz="914400" rtl="0" eaLnBrk="1" latinLnBrk="0" hangingPunct="1">
                            <a:lnSpc>
                              <a:spcPct val="150000"/>
                            </a:lnSpc>
                            <a:spcAft>
                              <a:spcPts val="0"/>
                            </a:spcAft>
                          </a:pPr>
                          <a:r>
                            <a:rPr lang="en-US" sz="1400" b="1" kern="100" dirty="0">
                              <a:solidFill>
                                <a:schemeClr val="tx1"/>
                              </a:solidFill>
                              <a:effectLst/>
                              <a:latin typeface="微软雅黑" panose="020B0503020204020204" pitchFamily="34" charset="-122"/>
                              <a:ea typeface="微软雅黑" panose="020B0503020204020204" pitchFamily="34" charset="-122"/>
                              <a:cs typeface="+mn-cs"/>
                            </a:rPr>
                            <a:t>6</a:t>
                          </a:r>
                          <a:endParaRPr lang="zh-CN" altLang="en-US" sz="1400" b="1" kern="100" dirty="0">
                            <a:solidFill>
                              <a:schemeClr val="tx1"/>
                            </a:solidFill>
                            <a:effectLst/>
                            <a:latin typeface="微软雅黑" panose="020B0503020204020204" pitchFamily="34" charset="-122"/>
                            <a:ea typeface="微软雅黑" panose="020B0503020204020204" pitchFamily="34" charset="-122"/>
                            <a:cs typeface="+mn-cs"/>
                          </a:endParaRPr>
                        </a:p>
                      </a:txBody>
                      <a:tcPr marL="68580" marR="68580" marT="0" marB="0">
                        <a:lnL>
                          <a:noFill/>
                        </a:lnL>
                        <a:lnR>
                          <a:noFill/>
                        </a:lnR>
                        <a:lnT>
                          <a:noFill/>
                        </a:lnT>
                        <a:lnB>
                          <a:noFill/>
                        </a:lnB>
                      </a:tcPr>
                    </a:tc>
                    <a:tc>
                      <a:txBody>
                        <a:bodyPr/>
                        <a:lstStyle/>
                        <a:p>
                          <a:pPr indent="127000" algn="just">
                            <a:lnSpc>
                              <a:spcPct val="150000"/>
                            </a:lnSpc>
                            <a:spcAft>
                              <a:spcPts val="0"/>
                            </a:spcAft>
                          </a:pPr>
                          <a14:m>
                            <m:oMath xmlns:m="http://schemas.openxmlformats.org/officeDocument/2006/math">
                              <m:r>
                                <a:rPr lang="en-US" sz="1400" i="1" kern="100">
                                  <a:effectLst/>
                                  <a:latin typeface="Cambria Math" panose="02040503050406030204" pitchFamily="18" charset="0"/>
                                  <a:ea typeface="楷体_GB2312"/>
                                </a:rPr>
                                <m:t>|   </m:t>
                              </m:r>
                              <m:sSub>
                                <m:sSubPr>
                                  <m:ctrlPr>
                                    <a:rPr lang="zh-CN" sz="1400" i="1" kern="100">
                                      <a:effectLst/>
                                      <a:latin typeface="Cambria Math" panose="02040503050406030204" pitchFamily="18" charset="0"/>
                                      <a:ea typeface="Cambria Math" panose="02040503050406030204" pitchFamily="18" charset="0"/>
                                    </a:rPr>
                                  </m:ctrlPr>
                                </m:sSubPr>
                                <m:e>
                                  <m:r>
                                    <a:rPr lang="en-US" sz="1400" i="1" kern="100">
                                      <a:effectLst/>
                                      <a:latin typeface="Cambria Math" panose="02040503050406030204" pitchFamily="18" charset="0"/>
                                      <a:ea typeface="楷体_GB2312"/>
                                    </a:rPr>
                                    <m:t>𝑎</m:t>
                                  </m:r>
                                </m:e>
                                <m:sub>
                                  <m:r>
                                    <a:rPr lang="en-US" sz="1400" i="1" kern="100">
                                      <a:effectLst/>
                                      <a:latin typeface="Cambria Math" panose="02040503050406030204" pitchFamily="18" charset="0"/>
                                      <a:ea typeface="楷体_GB2312"/>
                                    </a:rPr>
                                    <m:t>𝑙</m:t>
                                  </m:r>
                                  <m:r>
                                    <a:rPr lang="en-US" sz="1400" i="1" kern="100">
                                      <a:effectLst/>
                                      <a:latin typeface="Cambria Math" panose="02040503050406030204" pitchFamily="18" charset="0"/>
                                      <a:ea typeface="楷体_GB2312"/>
                                    </a:rPr>
                                    <m:t>+</m:t>
                                  </m:r>
                                  <m:r>
                                    <a:rPr lang="en-US" sz="1400" i="1" kern="100">
                                      <a:effectLst/>
                                      <a:latin typeface="Cambria Math" panose="02040503050406030204" pitchFamily="18" charset="0"/>
                                      <a:ea typeface="楷体_GB2312"/>
                                    </a:rPr>
                                    <m:t>𝑛</m:t>
                                  </m:r>
                                  <m:r>
                                    <a:rPr lang="zh-CN" altLang="en-US" sz="1400" i="1" kern="100">
                                      <a:effectLst/>
                                      <a:latin typeface="Cambria Math" panose="02040503050406030204" pitchFamily="18" charset="0"/>
                                      <a:ea typeface="楷体_GB2312"/>
                                    </a:rPr>
                                    <m:t>−</m:t>
                                  </m:r>
                                  <m:r>
                                    <a:rPr lang="en-US" sz="1400" i="1" kern="100">
                                      <a:effectLst/>
                                      <a:latin typeface="Cambria Math" panose="02040503050406030204" pitchFamily="18" charset="0"/>
                                      <a:ea typeface="楷体_GB2312"/>
                                    </a:rPr>
                                    <m:t>1</m:t>
                                  </m:r>
                                </m:sub>
                              </m:sSub>
                              <m:r>
                                <a:rPr lang="zh-CN" sz="1400" i="1" kern="100">
                                  <a:effectLst/>
                                  <a:latin typeface="Cambria Math" panose="02040503050406030204" pitchFamily="18" charset="0"/>
                                  <a:ea typeface="楷体_GB2312"/>
                                </a:rPr>
                                <m:t>←</m:t>
                              </m:r>
                              <m:r>
                                <a:rPr lang="en-US" sz="1400" i="1" kern="100">
                                  <a:effectLst/>
                                  <a:latin typeface="Cambria Math" panose="02040503050406030204" pitchFamily="18" charset="0"/>
                                  <a:ea typeface="楷体_GB2312"/>
                                </a:rPr>
                                <m:t>𝑡</m:t>
                              </m:r>
                            </m:oMath>
                          </a14:m>
                          <a:r>
                            <a:rPr lang="en-US" sz="1400" kern="100">
                              <a:effectLst/>
                              <a:latin typeface="Courier New" panose="02070309020205020404" pitchFamily="49" charset="0"/>
                              <a:ea typeface="楷体_GB2312"/>
                              <a:cs typeface="Times New Roman" panose="02020603050405020304" pitchFamily="18" charset="0"/>
                            </a:rPr>
                            <a:t> </a:t>
                          </a:r>
                          <a:endParaRPr lang="zh-CN" sz="1400" kern="100">
                            <a:effectLst/>
                            <a:latin typeface="Times New Roman" panose="02020603050405020304" pitchFamily="18" charset="0"/>
                            <a:ea typeface="宋体" panose="02010600030101010101" pitchFamily="2" charset="-122"/>
                          </a:endParaRPr>
                        </a:p>
                      </a:txBody>
                      <a:tcPr marL="68580" marR="68580" marT="0" marB="0">
                        <a:lnL>
                          <a:noFill/>
                        </a:lnL>
                        <a:lnR>
                          <a:noFill/>
                        </a:lnR>
                        <a:lnT>
                          <a:noFill/>
                        </a:lnT>
                        <a:lnB>
                          <a:noFill/>
                        </a:lnB>
                      </a:tcPr>
                    </a:tc>
                    <a:extLst>
                      <a:ext uri="{0D108BD9-81ED-4DB2-BD59-A6C34878D82A}">
                        <a16:rowId xmlns:a16="http://schemas.microsoft.com/office/drawing/2014/main" val="633600302"/>
                      </a:ext>
                    </a:extLst>
                  </a:tr>
                  <a:tr h="0">
                    <a:tc>
                      <a:txBody>
                        <a:bodyPr/>
                        <a:lstStyle/>
                        <a:p>
                          <a:pPr marL="0" indent="0" algn="just" defTabSz="914400" rtl="0" eaLnBrk="1" latinLnBrk="0" hangingPunct="1">
                            <a:lnSpc>
                              <a:spcPct val="150000"/>
                            </a:lnSpc>
                            <a:spcAft>
                              <a:spcPts val="0"/>
                            </a:spcAft>
                          </a:pPr>
                          <a:r>
                            <a:rPr lang="en-US" sz="1400" b="1" kern="100" dirty="0">
                              <a:solidFill>
                                <a:schemeClr val="tx1"/>
                              </a:solidFill>
                              <a:effectLst/>
                              <a:latin typeface="微软雅黑" panose="020B0503020204020204" pitchFamily="34" charset="-122"/>
                              <a:ea typeface="微软雅黑" panose="020B0503020204020204" pitchFamily="34" charset="-122"/>
                              <a:cs typeface="+mn-cs"/>
                            </a:rPr>
                            <a:t>7</a:t>
                          </a:r>
                          <a:endParaRPr lang="zh-CN" altLang="en-US" sz="1400" b="1" kern="100" dirty="0">
                            <a:solidFill>
                              <a:schemeClr val="tx1"/>
                            </a:solidFill>
                            <a:effectLst/>
                            <a:latin typeface="微软雅黑" panose="020B0503020204020204" pitchFamily="34" charset="-122"/>
                            <a:ea typeface="微软雅黑" panose="020B0503020204020204" pitchFamily="34" charset="-122"/>
                            <a:cs typeface="+mn-cs"/>
                          </a:endParaRPr>
                        </a:p>
                      </a:txBody>
                      <a:tcPr marL="68580" marR="68580" marT="0" marB="0">
                        <a:lnL>
                          <a:noFill/>
                        </a:lnL>
                        <a:lnR>
                          <a:noFill/>
                        </a:lnR>
                        <a:lnT>
                          <a:noFill/>
                        </a:lnT>
                        <a:lnB>
                          <a:noFill/>
                        </a:lnB>
                      </a:tcPr>
                    </a:tc>
                    <a:tc>
                      <a:txBody>
                        <a:bodyPr/>
                        <a:lstStyle/>
                        <a:p>
                          <a:pPr indent="127000" algn="just">
                            <a:lnSpc>
                              <a:spcPct val="150000"/>
                            </a:lnSpc>
                            <a:spcAft>
                              <a:spcPts val="0"/>
                            </a:spcAft>
                          </a:pPr>
                          <a14:m>
                            <m:oMath xmlns:m="http://schemas.openxmlformats.org/officeDocument/2006/math">
                              <m:r>
                                <a:rPr lang="en-US" sz="1400" i="1" kern="100">
                                  <a:effectLst/>
                                  <a:latin typeface="Cambria Math" panose="02040503050406030204" pitchFamily="18" charset="0"/>
                                  <a:ea typeface="楷体_GB2312"/>
                                </a:rPr>
                                <m:t>|   </m:t>
                              </m:r>
                              <m:r>
                                <a:rPr lang="en-US" sz="1400" i="1" kern="100">
                                  <a:effectLst/>
                                  <a:latin typeface="Cambria Math" panose="02040503050406030204" pitchFamily="18" charset="0"/>
                                  <a:ea typeface="楷体_GB2312"/>
                                </a:rPr>
                                <m:t>𝑛</m:t>
                              </m:r>
                              <m:r>
                                <a:rPr lang="zh-CN" sz="1400" i="1" kern="100">
                                  <a:effectLst/>
                                  <a:latin typeface="Cambria Math" panose="02040503050406030204" pitchFamily="18" charset="0"/>
                                  <a:ea typeface="楷体_GB2312"/>
                                </a:rPr>
                                <m:t>←</m:t>
                              </m:r>
                              <m:r>
                                <a:rPr lang="en-US" sz="1400" i="1" kern="100">
                                  <a:effectLst/>
                                  <a:latin typeface="Cambria Math" panose="02040503050406030204" pitchFamily="18" charset="0"/>
                                  <a:ea typeface="楷体_GB2312"/>
                                </a:rPr>
                                <m:t>𝑛</m:t>
                              </m:r>
                              <m:r>
                                <a:rPr lang="zh-CN" altLang="en-US" sz="1400" i="1" kern="100">
                                  <a:effectLst/>
                                  <a:latin typeface="Cambria Math" panose="02040503050406030204" pitchFamily="18" charset="0"/>
                                  <a:ea typeface="楷体_GB2312"/>
                                </a:rPr>
                                <m:t>−</m:t>
                              </m:r>
                              <m:r>
                                <a:rPr lang="en-US" sz="1400" i="1" kern="100">
                                  <a:effectLst/>
                                  <a:latin typeface="Cambria Math" panose="02040503050406030204" pitchFamily="18" charset="0"/>
                                  <a:ea typeface="楷体_GB2312"/>
                                </a:rPr>
                                <m:t>1</m:t>
                              </m:r>
                            </m:oMath>
                          </a14:m>
                          <a:r>
                            <a:rPr lang="en-US" sz="1400" kern="100">
                              <a:effectLst/>
                              <a:latin typeface="Courier New" panose="02070309020205020404" pitchFamily="49" charset="0"/>
                              <a:ea typeface="楷体_GB2312"/>
                              <a:cs typeface="Times New Roman" panose="02020603050405020304" pitchFamily="18" charset="0"/>
                            </a:rPr>
                            <a:t> </a:t>
                          </a:r>
                          <a:endParaRPr lang="zh-CN" sz="1400" kern="100">
                            <a:effectLst/>
                            <a:latin typeface="Times New Roman" panose="02020603050405020304" pitchFamily="18" charset="0"/>
                            <a:ea typeface="宋体" panose="02010600030101010101" pitchFamily="2" charset="-122"/>
                          </a:endParaRPr>
                        </a:p>
                      </a:txBody>
                      <a:tcPr marL="68580" marR="68580" marT="0" marB="0">
                        <a:lnL>
                          <a:noFill/>
                        </a:lnL>
                        <a:lnR>
                          <a:noFill/>
                        </a:lnR>
                        <a:lnT>
                          <a:noFill/>
                        </a:lnT>
                        <a:lnB>
                          <a:noFill/>
                        </a:lnB>
                      </a:tcPr>
                    </a:tc>
                    <a:extLst>
                      <a:ext uri="{0D108BD9-81ED-4DB2-BD59-A6C34878D82A}">
                        <a16:rowId xmlns:a16="http://schemas.microsoft.com/office/drawing/2014/main" val="3234477708"/>
                      </a:ext>
                    </a:extLst>
                  </a:tr>
                  <a:tr h="0">
                    <a:tc>
                      <a:txBody>
                        <a:bodyPr/>
                        <a:lstStyle/>
                        <a:p>
                          <a:pPr marL="0" indent="0" algn="just" defTabSz="914400" rtl="0" eaLnBrk="1" latinLnBrk="0" hangingPunct="1">
                            <a:lnSpc>
                              <a:spcPct val="150000"/>
                            </a:lnSpc>
                            <a:spcAft>
                              <a:spcPts val="0"/>
                            </a:spcAft>
                          </a:pPr>
                          <a:r>
                            <a:rPr lang="en-US" sz="1400" b="1" kern="100" dirty="0">
                              <a:solidFill>
                                <a:schemeClr val="tx1"/>
                              </a:solidFill>
                              <a:effectLst/>
                              <a:latin typeface="微软雅黑" panose="020B0503020204020204" pitchFamily="34" charset="-122"/>
                              <a:ea typeface="微软雅黑" panose="020B0503020204020204" pitchFamily="34" charset="-122"/>
                              <a:cs typeface="+mn-cs"/>
                            </a:rPr>
                            <a:t>8</a:t>
                          </a:r>
                          <a:endParaRPr lang="zh-CN" altLang="en-US" sz="1400" b="1" kern="100" dirty="0">
                            <a:solidFill>
                              <a:schemeClr val="tx1"/>
                            </a:solidFill>
                            <a:effectLst/>
                            <a:latin typeface="微软雅黑" panose="020B0503020204020204" pitchFamily="34" charset="-122"/>
                            <a:ea typeface="微软雅黑" panose="020B0503020204020204" pitchFamily="34" charset="-122"/>
                            <a:cs typeface="+mn-cs"/>
                          </a:endParaRPr>
                        </a:p>
                      </a:txBody>
                      <a:tcPr marL="68580" marR="68580" marT="0" marB="0">
                        <a:lnL>
                          <a:noFill/>
                        </a:lnL>
                        <a:lnR>
                          <a:noFill/>
                        </a:lnR>
                        <a:lnT>
                          <a:noFill/>
                        </a:lnT>
                        <a:lnB>
                          <a:noFill/>
                        </a:lnB>
                      </a:tcPr>
                    </a:tc>
                    <a:tc>
                      <a:txBody>
                        <a:bodyPr/>
                        <a:lstStyle/>
                        <a:p>
                          <a:pPr indent="127000" algn="just">
                            <a:lnSpc>
                              <a:spcPct val="150000"/>
                            </a:lnSpc>
                            <a:spcAft>
                              <a:spcPts val="0"/>
                            </a:spcAft>
                          </a:pPr>
                          <a14:m>
                            <m:oMath xmlns:m="http://schemas.openxmlformats.org/officeDocument/2006/math">
                              <m:r>
                                <a:rPr lang="en-US" sz="1400" i="1" kern="100">
                                  <a:effectLst/>
                                  <a:latin typeface="Cambria Math" panose="02040503050406030204" pitchFamily="18" charset="0"/>
                                  <a:ea typeface="楷体_GB2312"/>
                                </a:rPr>
                                <m:t>|   </m:t>
                              </m:r>
                              <m:r>
                                <a:rPr lang="en-US" sz="1400" i="1" kern="100">
                                  <a:effectLst/>
                                  <a:latin typeface="Cambria Math" panose="02040503050406030204" pitchFamily="18" charset="0"/>
                                  <a:ea typeface="楷体_GB2312"/>
                                </a:rPr>
                                <m:t>𝑆𝑖𝑓𝑡𝐷𝑜𝑤𝑛</m:t>
                              </m:r>
                              <m:r>
                                <a:rPr lang="en-US" sz="1400" i="1" kern="100">
                                  <a:effectLst/>
                                  <a:latin typeface="Cambria Math" panose="02040503050406030204" pitchFamily="18" charset="0"/>
                                  <a:ea typeface="楷体_GB2312"/>
                                </a:rPr>
                                <m:t>(</m:t>
                              </m:r>
                              <m:d>
                                <m:dPr>
                                  <m:begChr m:val="〈"/>
                                  <m:endChr m:val="〉"/>
                                  <m:ctrlPr>
                                    <a:rPr lang="zh-CN" sz="1400" i="1" kern="100">
                                      <a:effectLst/>
                                      <a:latin typeface="Cambria Math" panose="02040503050406030204" pitchFamily="18" charset="0"/>
                                      <a:ea typeface="Cambria Math" panose="02040503050406030204" pitchFamily="18" charset="0"/>
                                    </a:rPr>
                                  </m:ctrlPr>
                                </m:dPr>
                                <m:e>
                                  <m:sSub>
                                    <m:sSubPr>
                                      <m:ctrlPr>
                                        <a:rPr lang="zh-CN" sz="1400" i="1" kern="100">
                                          <a:effectLst/>
                                          <a:latin typeface="Cambria Math" panose="02040503050406030204" pitchFamily="18" charset="0"/>
                                          <a:ea typeface="Cambria Math" panose="02040503050406030204" pitchFamily="18" charset="0"/>
                                        </a:rPr>
                                      </m:ctrlPr>
                                    </m:sSubPr>
                                    <m:e>
                                      <m:r>
                                        <a:rPr lang="en-US" sz="1400" i="1" kern="100">
                                          <a:effectLst/>
                                          <a:latin typeface="Cambria Math" panose="02040503050406030204" pitchFamily="18" charset="0"/>
                                          <a:ea typeface="楷体_GB2312"/>
                                        </a:rPr>
                                        <m:t>𝑎</m:t>
                                      </m:r>
                                    </m:e>
                                    <m:sub>
                                      <m:r>
                                        <a:rPr lang="en-US" sz="1400" i="1" kern="100">
                                          <a:effectLst/>
                                          <a:latin typeface="Cambria Math" panose="02040503050406030204" pitchFamily="18" charset="0"/>
                                          <a:ea typeface="楷体_GB2312"/>
                                        </a:rPr>
                                        <m:t>𝑙</m:t>
                                      </m:r>
                                    </m:sub>
                                  </m:sSub>
                                  <m:r>
                                    <a:rPr lang="en-US" sz="1400" i="1" kern="100">
                                      <a:effectLst/>
                                      <a:latin typeface="Cambria Math" panose="02040503050406030204" pitchFamily="18" charset="0"/>
                                      <a:ea typeface="楷体_GB2312"/>
                                    </a:rPr>
                                    <m:t>,</m:t>
                                  </m:r>
                                  <m:r>
                                    <a:rPr lang="zh-CN" sz="1400" i="1" kern="100">
                                      <a:effectLst/>
                                      <a:latin typeface="Cambria Math" panose="02040503050406030204" pitchFamily="18" charset="0"/>
                                      <a:ea typeface="楷体_GB2312"/>
                                    </a:rPr>
                                    <m:t>…</m:t>
                                  </m:r>
                                  <m:r>
                                    <a:rPr lang="en-US" sz="1400" i="1" kern="100">
                                      <a:effectLst/>
                                      <a:latin typeface="Cambria Math" panose="02040503050406030204" pitchFamily="18" charset="0"/>
                                      <a:ea typeface="楷体_GB2312"/>
                                    </a:rPr>
                                    <m:t>,</m:t>
                                  </m:r>
                                  <m:sSub>
                                    <m:sSubPr>
                                      <m:ctrlPr>
                                        <a:rPr lang="zh-CN" sz="1400" i="1" kern="100">
                                          <a:effectLst/>
                                          <a:latin typeface="Cambria Math" panose="02040503050406030204" pitchFamily="18" charset="0"/>
                                          <a:ea typeface="Cambria Math" panose="02040503050406030204" pitchFamily="18" charset="0"/>
                                        </a:rPr>
                                      </m:ctrlPr>
                                    </m:sSubPr>
                                    <m:e>
                                      <m:r>
                                        <a:rPr lang="en-US" sz="1400" i="1" kern="100">
                                          <a:effectLst/>
                                          <a:latin typeface="Cambria Math" panose="02040503050406030204" pitchFamily="18" charset="0"/>
                                          <a:ea typeface="楷体_GB2312"/>
                                        </a:rPr>
                                        <m:t>𝑎</m:t>
                                      </m:r>
                                    </m:e>
                                    <m:sub>
                                      <m:r>
                                        <a:rPr lang="en-US" sz="1400" i="1" kern="100">
                                          <a:effectLst/>
                                          <a:latin typeface="Cambria Math" panose="02040503050406030204" pitchFamily="18" charset="0"/>
                                          <a:ea typeface="楷体_GB2312"/>
                                        </a:rPr>
                                        <m:t>𝑙</m:t>
                                      </m:r>
                                      <m:r>
                                        <a:rPr lang="en-US" sz="1400" i="1" kern="100">
                                          <a:effectLst/>
                                          <a:latin typeface="Cambria Math" panose="02040503050406030204" pitchFamily="18" charset="0"/>
                                          <a:ea typeface="楷体_GB2312"/>
                                        </a:rPr>
                                        <m:t>+</m:t>
                                      </m:r>
                                      <m:r>
                                        <a:rPr lang="en-US" sz="1400" i="1" kern="100">
                                          <a:effectLst/>
                                          <a:latin typeface="Cambria Math" panose="02040503050406030204" pitchFamily="18" charset="0"/>
                                          <a:ea typeface="楷体_GB2312"/>
                                        </a:rPr>
                                        <m:t>𝑛</m:t>
                                      </m:r>
                                      <m:r>
                                        <a:rPr lang="zh-CN" altLang="en-US" sz="1400" i="1" kern="100">
                                          <a:effectLst/>
                                          <a:latin typeface="Cambria Math" panose="02040503050406030204" pitchFamily="18" charset="0"/>
                                          <a:ea typeface="楷体_GB2312"/>
                                        </a:rPr>
                                        <m:t>−</m:t>
                                      </m:r>
                                      <m:r>
                                        <a:rPr lang="en-US" sz="1400" i="1" kern="100">
                                          <a:effectLst/>
                                          <a:latin typeface="Cambria Math" panose="02040503050406030204" pitchFamily="18" charset="0"/>
                                          <a:ea typeface="楷体_GB2312"/>
                                        </a:rPr>
                                        <m:t>1</m:t>
                                      </m:r>
                                    </m:sub>
                                  </m:sSub>
                                </m:e>
                              </m:d>
                              <m:r>
                                <a:rPr lang="en-US" sz="1400" i="1" kern="100">
                                  <a:effectLst/>
                                  <a:latin typeface="Cambria Math" panose="02040503050406030204" pitchFamily="18" charset="0"/>
                                  <a:ea typeface="楷体_GB2312"/>
                                </a:rPr>
                                <m:t>, </m:t>
                              </m:r>
                              <m:r>
                                <a:rPr lang="en-US" sz="1400" i="1" kern="100">
                                  <a:effectLst/>
                                  <a:latin typeface="Cambria Math" panose="02040503050406030204" pitchFamily="18" charset="0"/>
                                  <a:ea typeface="楷体_GB2312"/>
                                </a:rPr>
                                <m:t>𝑙</m:t>
                              </m:r>
                              <m:r>
                                <a:rPr lang="en-US" sz="1400" i="1" kern="100">
                                  <a:effectLst/>
                                  <a:latin typeface="Cambria Math" panose="02040503050406030204" pitchFamily="18" charset="0"/>
                                  <a:ea typeface="楷体_GB2312"/>
                                </a:rPr>
                                <m:t>)</m:t>
                              </m:r>
                            </m:oMath>
                          </a14:m>
                          <a:r>
                            <a:rPr lang="en-US" sz="1400" kern="100">
                              <a:effectLst/>
                              <a:latin typeface="Times New Roman" panose="02020603050405020304" pitchFamily="18" charset="0"/>
                              <a:ea typeface="楷体_GB2312"/>
                            </a:rPr>
                            <a:t> </a:t>
                          </a:r>
                          <a:endParaRPr lang="zh-CN" sz="1400" kern="100">
                            <a:effectLst/>
                            <a:latin typeface="Times New Roman" panose="02020603050405020304" pitchFamily="18" charset="0"/>
                            <a:ea typeface="宋体" panose="02010600030101010101" pitchFamily="2" charset="-122"/>
                          </a:endParaRPr>
                        </a:p>
                      </a:txBody>
                      <a:tcPr marL="68580" marR="68580" marT="0" marB="0">
                        <a:lnL>
                          <a:noFill/>
                        </a:lnL>
                        <a:lnR>
                          <a:noFill/>
                        </a:lnR>
                        <a:lnT>
                          <a:noFill/>
                        </a:lnT>
                        <a:lnB>
                          <a:noFill/>
                        </a:lnB>
                      </a:tcPr>
                    </a:tc>
                    <a:extLst>
                      <a:ext uri="{0D108BD9-81ED-4DB2-BD59-A6C34878D82A}">
                        <a16:rowId xmlns:a16="http://schemas.microsoft.com/office/drawing/2014/main" val="1886531648"/>
                      </a:ext>
                    </a:extLst>
                  </a:tr>
                  <a:tr h="0">
                    <a:tc>
                      <a:txBody>
                        <a:bodyPr/>
                        <a:lstStyle/>
                        <a:p>
                          <a:pPr marL="0" indent="0" algn="just" defTabSz="914400" rtl="0" eaLnBrk="1" latinLnBrk="0" hangingPunct="1">
                            <a:lnSpc>
                              <a:spcPct val="150000"/>
                            </a:lnSpc>
                            <a:spcAft>
                              <a:spcPts val="0"/>
                            </a:spcAft>
                          </a:pPr>
                          <a:r>
                            <a:rPr lang="en-US" sz="1400" b="1" kern="100" dirty="0">
                              <a:solidFill>
                                <a:schemeClr val="tx1"/>
                              </a:solidFill>
                              <a:effectLst/>
                              <a:latin typeface="微软雅黑" panose="020B0503020204020204" pitchFamily="34" charset="-122"/>
                              <a:ea typeface="微软雅黑" panose="020B0503020204020204" pitchFamily="34" charset="-122"/>
                              <a:cs typeface="+mn-cs"/>
                            </a:rPr>
                            <a:t>9</a:t>
                          </a:r>
                          <a:endParaRPr lang="zh-CN" altLang="en-US" sz="1400" b="1" kern="100" dirty="0">
                            <a:solidFill>
                              <a:schemeClr val="tx1"/>
                            </a:solidFill>
                            <a:effectLst/>
                            <a:latin typeface="微软雅黑" panose="020B0503020204020204" pitchFamily="34" charset="-122"/>
                            <a:ea typeface="微软雅黑" panose="020B0503020204020204" pitchFamily="34" charset="-122"/>
                            <a:cs typeface="+mn-cs"/>
                          </a:endParaRPr>
                        </a:p>
                      </a:txBody>
                      <a:tcPr marL="68580" marR="68580" marT="0" marB="0">
                        <a:lnL>
                          <a:noFill/>
                        </a:lnL>
                        <a:lnR>
                          <a:noFill/>
                        </a:lnR>
                        <a:lnT>
                          <a:noFill/>
                        </a:lnT>
                        <a:lnB>
                          <a:noFill/>
                        </a:lnB>
                      </a:tcPr>
                    </a:tc>
                    <a:tc>
                      <a:txBody>
                        <a:bodyPr/>
                        <a:lstStyle/>
                        <a:p>
                          <a:pPr indent="127000" algn="just">
                            <a:lnSpc>
                              <a:spcPct val="150000"/>
                            </a:lnSpc>
                            <a:spcAft>
                              <a:spcPts val="0"/>
                            </a:spcAft>
                          </a:pPr>
                          <a14:m>
                            <m:oMath xmlns:m="http://schemas.openxmlformats.org/officeDocument/2006/math">
                              <m:r>
                                <a:rPr lang="en-US" sz="1400" b="1" i="1" kern="100">
                                  <a:effectLst/>
                                  <a:latin typeface="Cambria Math" panose="02040503050406030204" pitchFamily="18" charset="0"/>
                                  <a:ea typeface="楷体_GB2312"/>
                                </a:rPr>
                                <m:t>𝐞𝐧𝐝</m:t>
                              </m:r>
                            </m:oMath>
                          </a14:m>
                          <a:r>
                            <a:rPr lang="en-US" sz="1400" b="1" kern="100" dirty="0">
                              <a:effectLst/>
                              <a:latin typeface="Courier New" panose="02070309020205020404" pitchFamily="49" charset="0"/>
                              <a:ea typeface="楷体_GB2312"/>
                              <a:cs typeface="Times New Roman" panose="02020603050405020304" pitchFamily="18" charset="0"/>
                            </a:rPr>
                            <a:t> </a:t>
                          </a:r>
                          <a:endParaRPr lang="zh-CN" sz="1400" kern="100" dirty="0">
                            <a:effectLst/>
                            <a:latin typeface="Times New Roman" panose="02020603050405020304" pitchFamily="18" charset="0"/>
                            <a:ea typeface="宋体" panose="02010600030101010101" pitchFamily="2" charset="-122"/>
                          </a:endParaRPr>
                        </a:p>
                      </a:txBody>
                      <a:tcPr marL="68580" marR="68580" marT="0" marB="0">
                        <a:lnL>
                          <a:noFill/>
                        </a:lnL>
                        <a:lnR>
                          <a:noFill/>
                        </a:lnR>
                        <a:lnT>
                          <a:noFill/>
                        </a:lnT>
                        <a:lnB>
                          <a:noFill/>
                        </a:lnB>
                      </a:tcPr>
                    </a:tc>
                    <a:extLst>
                      <a:ext uri="{0D108BD9-81ED-4DB2-BD59-A6C34878D82A}">
                        <a16:rowId xmlns:a16="http://schemas.microsoft.com/office/drawing/2014/main" val="2824948335"/>
                      </a:ext>
                    </a:extLst>
                  </a:tr>
                </a:tbl>
              </a:graphicData>
            </a:graphic>
          </p:graphicFrame>
        </mc:Choice>
        <mc:Fallback xmlns="">
          <p:graphicFrame>
            <p:nvGraphicFramePr>
              <p:cNvPr id="8" name="表格 7">
                <a:extLst>
                  <a:ext uri="{FF2B5EF4-FFF2-40B4-BE49-F238E27FC236}">
                    <a16:creationId xmlns:a16="http://schemas.microsoft.com/office/drawing/2014/main" id="{30A5E8D2-A594-4C42-A9FB-D538AD46B417}"/>
                  </a:ext>
                </a:extLst>
              </p:cNvPr>
              <p:cNvGraphicFramePr>
                <a:graphicFrameLocks noGrp="1"/>
              </p:cNvGraphicFramePr>
              <p:nvPr>
                <p:extLst>
                  <p:ext uri="{D42A27DB-BD31-4B8C-83A1-F6EECF244321}">
                    <p14:modId xmlns:p14="http://schemas.microsoft.com/office/powerpoint/2010/main" val="2050696933"/>
                  </p:ext>
                </p:extLst>
              </p:nvPr>
            </p:nvGraphicFramePr>
            <p:xfrm>
              <a:off x="584225" y="2492372"/>
              <a:ext cx="5274310" cy="2625729"/>
            </p:xfrm>
            <a:graphic>
              <a:graphicData uri="http://schemas.openxmlformats.org/drawingml/2006/table">
                <a:tbl>
                  <a:tblPr firstRow="1" firstCol="1" bandRow="1"/>
                  <a:tblGrid>
                    <a:gridCol w="297815">
                      <a:extLst>
                        <a:ext uri="{9D8B030D-6E8A-4147-A177-3AD203B41FA5}">
                          <a16:colId xmlns:a16="http://schemas.microsoft.com/office/drawing/2014/main" val="271227195"/>
                        </a:ext>
                      </a:extLst>
                    </a:gridCol>
                    <a:gridCol w="4976495">
                      <a:extLst>
                        <a:ext uri="{9D8B030D-6E8A-4147-A177-3AD203B41FA5}">
                          <a16:colId xmlns:a16="http://schemas.microsoft.com/office/drawing/2014/main" val="2150406967"/>
                        </a:ext>
                      </a:extLst>
                    </a:gridCol>
                  </a:tblGrid>
                  <a:tr h="292926">
                    <a:tc>
                      <a:txBody>
                        <a:bodyPr/>
                        <a:lstStyle/>
                        <a:p>
                          <a:pPr marL="0" indent="0" algn="just" defTabSz="914400" rtl="0" eaLnBrk="1" latinLnBrk="0" hangingPunct="1">
                            <a:lnSpc>
                              <a:spcPct val="150000"/>
                            </a:lnSpc>
                            <a:spcAft>
                              <a:spcPts val="0"/>
                            </a:spcAft>
                          </a:pPr>
                          <a:r>
                            <a:rPr lang="en-US" sz="1400" b="1" kern="100" dirty="0">
                              <a:solidFill>
                                <a:schemeClr val="tx1"/>
                              </a:solidFill>
                              <a:effectLst/>
                              <a:latin typeface="微软雅黑" panose="020B0503020204020204" pitchFamily="34" charset="-122"/>
                              <a:ea typeface="微软雅黑" panose="020B0503020204020204" pitchFamily="34" charset="-122"/>
                              <a:cs typeface="+mn-cs"/>
                            </a:rPr>
                            <a:t>1</a:t>
                          </a:r>
                          <a:endParaRPr lang="zh-CN" altLang="en-US" sz="1400" b="1" kern="100" dirty="0">
                            <a:solidFill>
                              <a:schemeClr val="tx1"/>
                            </a:solidFill>
                            <a:effectLst/>
                            <a:latin typeface="微软雅黑" panose="020B0503020204020204" pitchFamily="34" charset="-122"/>
                            <a:ea typeface="微软雅黑" panose="020B0503020204020204" pitchFamily="34" charset="-122"/>
                            <a:cs typeface="+mn-cs"/>
                          </a:endParaRPr>
                        </a:p>
                      </a:txBody>
                      <a:tcPr marL="68580" marR="68580" marT="0" marB="0">
                        <a:lnL>
                          <a:noFill/>
                        </a:lnL>
                        <a:lnR>
                          <a:noFill/>
                        </a:lnR>
                        <a:lnT>
                          <a:noFill/>
                        </a:lnT>
                        <a:lnB>
                          <a:noFill/>
                        </a:lnB>
                      </a:tcPr>
                    </a:tc>
                    <a:tc>
                      <a:txBody>
                        <a:bodyPr/>
                        <a:lstStyle/>
                        <a:p>
                          <a:endParaRPr lang="zh-CN"/>
                        </a:p>
                      </a:txBody>
                      <a:tcPr marL="68580" marR="68580" marT="0" marB="0">
                        <a:lnL>
                          <a:noFill/>
                        </a:lnL>
                        <a:lnR>
                          <a:noFill/>
                        </a:lnR>
                        <a:lnT>
                          <a:noFill/>
                        </a:lnT>
                        <a:lnB>
                          <a:noFill/>
                        </a:lnB>
                        <a:blipFill>
                          <a:blip r:embed="rId3"/>
                          <a:stretch>
                            <a:fillRect l="-5990" b="-833333"/>
                          </a:stretch>
                        </a:blipFill>
                      </a:tcPr>
                    </a:tc>
                    <a:extLst>
                      <a:ext uri="{0D108BD9-81ED-4DB2-BD59-A6C34878D82A}">
                        <a16:rowId xmlns:a16="http://schemas.microsoft.com/office/drawing/2014/main" val="3498735634"/>
                      </a:ext>
                    </a:extLst>
                  </a:tr>
                  <a:tr h="292926">
                    <a:tc>
                      <a:txBody>
                        <a:bodyPr/>
                        <a:lstStyle/>
                        <a:p>
                          <a:pPr marL="0" indent="0" algn="just" defTabSz="914400" rtl="0" eaLnBrk="1" latinLnBrk="0" hangingPunct="1">
                            <a:lnSpc>
                              <a:spcPct val="150000"/>
                            </a:lnSpc>
                            <a:spcAft>
                              <a:spcPts val="0"/>
                            </a:spcAft>
                          </a:pPr>
                          <a:r>
                            <a:rPr lang="en-US" sz="1400" b="1" kern="100" dirty="0">
                              <a:solidFill>
                                <a:schemeClr val="tx1"/>
                              </a:solidFill>
                              <a:effectLst/>
                              <a:latin typeface="微软雅黑" panose="020B0503020204020204" pitchFamily="34" charset="-122"/>
                              <a:ea typeface="微软雅黑" panose="020B0503020204020204" pitchFamily="34" charset="-122"/>
                              <a:cs typeface="+mn-cs"/>
                            </a:rPr>
                            <a:t>2</a:t>
                          </a:r>
                          <a:endParaRPr lang="zh-CN" altLang="en-US" sz="1400" b="1" kern="100" dirty="0">
                            <a:solidFill>
                              <a:schemeClr val="tx1"/>
                            </a:solidFill>
                            <a:effectLst/>
                            <a:latin typeface="微软雅黑" panose="020B0503020204020204" pitchFamily="34" charset="-122"/>
                            <a:ea typeface="微软雅黑" panose="020B0503020204020204" pitchFamily="34" charset="-122"/>
                            <a:cs typeface="+mn-cs"/>
                          </a:endParaRPr>
                        </a:p>
                      </a:txBody>
                      <a:tcPr marL="68580" marR="68580" marT="0" marB="0">
                        <a:lnL>
                          <a:noFill/>
                        </a:lnL>
                        <a:lnR>
                          <a:noFill/>
                        </a:lnR>
                        <a:lnT>
                          <a:noFill/>
                        </a:lnT>
                        <a:lnB>
                          <a:noFill/>
                        </a:lnB>
                      </a:tcPr>
                    </a:tc>
                    <a:tc>
                      <a:txBody>
                        <a:bodyPr/>
                        <a:lstStyle/>
                        <a:p>
                          <a:endParaRPr lang="zh-CN"/>
                        </a:p>
                      </a:txBody>
                      <a:tcPr marL="68580" marR="68580" marT="0" marB="0">
                        <a:lnL>
                          <a:noFill/>
                        </a:lnL>
                        <a:lnR>
                          <a:noFill/>
                        </a:lnR>
                        <a:lnT>
                          <a:noFill/>
                        </a:lnT>
                        <a:lnB>
                          <a:noFill/>
                        </a:lnB>
                        <a:blipFill>
                          <a:blip r:embed="rId3"/>
                          <a:stretch>
                            <a:fillRect l="-5990" t="-100000" b="-733333"/>
                          </a:stretch>
                        </a:blipFill>
                      </a:tcPr>
                    </a:tc>
                    <a:extLst>
                      <a:ext uri="{0D108BD9-81ED-4DB2-BD59-A6C34878D82A}">
                        <a16:rowId xmlns:a16="http://schemas.microsoft.com/office/drawing/2014/main" val="2573772888"/>
                      </a:ext>
                    </a:extLst>
                  </a:tr>
                  <a:tr h="292926">
                    <a:tc>
                      <a:txBody>
                        <a:bodyPr/>
                        <a:lstStyle/>
                        <a:p>
                          <a:pPr marL="0" indent="0" algn="just" defTabSz="914400" rtl="0" eaLnBrk="1" latinLnBrk="0" hangingPunct="1">
                            <a:lnSpc>
                              <a:spcPct val="150000"/>
                            </a:lnSpc>
                            <a:spcAft>
                              <a:spcPts val="0"/>
                            </a:spcAft>
                          </a:pPr>
                          <a:r>
                            <a:rPr lang="en-US" sz="1400" b="1" kern="100" dirty="0">
                              <a:solidFill>
                                <a:schemeClr val="tx1"/>
                              </a:solidFill>
                              <a:effectLst/>
                              <a:latin typeface="微软雅黑" panose="020B0503020204020204" pitchFamily="34" charset="-122"/>
                              <a:ea typeface="微软雅黑" panose="020B0503020204020204" pitchFamily="34" charset="-122"/>
                              <a:cs typeface="+mn-cs"/>
                            </a:rPr>
                            <a:t>3</a:t>
                          </a:r>
                          <a:endParaRPr lang="zh-CN" altLang="en-US" sz="1400" b="1" kern="100" dirty="0">
                            <a:solidFill>
                              <a:schemeClr val="tx1"/>
                            </a:solidFill>
                            <a:effectLst/>
                            <a:latin typeface="微软雅黑" panose="020B0503020204020204" pitchFamily="34" charset="-122"/>
                            <a:ea typeface="微软雅黑" panose="020B0503020204020204" pitchFamily="34" charset="-122"/>
                            <a:cs typeface="+mn-cs"/>
                          </a:endParaRPr>
                        </a:p>
                      </a:txBody>
                      <a:tcPr marL="68580" marR="68580" marT="0" marB="0">
                        <a:lnL>
                          <a:noFill/>
                        </a:lnL>
                        <a:lnR>
                          <a:noFill/>
                        </a:lnR>
                        <a:lnT>
                          <a:noFill/>
                        </a:lnT>
                        <a:lnB>
                          <a:noFill/>
                        </a:lnB>
                      </a:tcPr>
                    </a:tc>
                    <a:tc>
                      <a:txBody>
                        <a:bodyPr/>
                        <a:lstStyle/>
                        <a:p>
                          <a:endParaRPr lang="zh-CN"/>
                        </a:p>
                      </a:txBody>
                      <a:tcPr marL="68580" marR="68580" marT="0" marB="0">
                        <a:lnL>
                          <a:noFill/>
                        </a:lnL>
                        <a:lnR>
                          <a:noFill/>
                        </a:lnR>
                        <a:lnT>
                          <a:noFill/>
                        </a:lnT>
                        <a:lnB>
                          <a:noFill/>
                        </a:lnB>
                        <a:blipFill>
                          <a:blip r:embed="rId3"/>
                          <a:stretch>
                            <a:fillRect l="-5990" t="-195918" b="-618367"/>
                          </a:stretch>
                        </a:blipFill>
                      </a:tcPr>
                    </a:tc>
                    <a:extLst>
                      <a:ext uri="{0D108BD9-81ED-4DB2-BD59-A6C34878D82A}">
                        <a16:rowId xmlns:a16="http://schemas.microsoft.com/office/drawing/2014/main" val="1299016095"/>
                      </a:ext>
                    </a:extLst>
                  </a:tr>
                  <a:tr h="292926">
                    <a:tc>
                      <a:txBody>
                        <a:bodyPr/>
                        <a:lstStyle/>
                        <a:p>
                          <a:pPr marL="0" indent="0" algn="just" defTabSz="914400" rtl="0" eaLnBrk="1" latinLnBrk="0" hangingPunct="1">
                            <a:lnSpc>
                              <a:spcPct val="150000"/>
                            </a:lnSpc>
                            <a:spcAft>
                              <a:spcPts val="0"/>
                            </a:spcAft>
                          </a:pPr>
                          <a:r>
                            <a:rPr lang="en-US" sz="1400" b="1" kern="100" dirty="0">
                              <a:solidFill>
                                <a:schemeClr val="tx1"/>
                              </a:solidFill>
                              <a:effectLst/>
                              <a:latin typeface="微软雅黑" panose="020B0503020204020204" pitchFamily="34" charset="-122"/>
                              <a:ea typeface="微软雅黑" panose="020B0503020204020204" pitchFamily="34" charset="-122"/>
                              <a:cs typeface="+mn-cs"/>
                            </a:rPr>
                            <a:t>4</a:t>
                          </a:r>
                          <a:endParaRPr lang="zh-CN" altLang="en-US" sz="1400" b="1" kern="100" dirty="0">
                            <a:solidFill>
                              <a:schemeClr val="tx1"/>
                            </a:solidFill>
                            <a:effectLst/>
                            <a:latin typeface="微软雅黑" panose="020B0503020204020204" pitchFamily="34" charset="-122"/>
                            <a:ea typeface="微软雅黑" panose="020B0503020204020204" pitchFamily="34" charset="-122"/>
                            <a:cs typeface="+mn-cs"/>
                          </a:endParaRPr>
                        </a:p>
                      </a:txBody>
                      <a:tcPr marL="68580" marR="68580" marT="0" marB="0">
                        <a:lnL>
                          <a:noFill/>
                        </a:lnL>
                        <a:lnR>
                          <a:noFill/>
                        </a:lnR>
                        <a:lnT>
                          <a:noFill/>
                        </a:lnT>
                        <a:lnB>
                          <a:noFill/>
                        </a:lnB>
                      </a:tcPr>
                    </a:tc>
                    <a:tc>
                      <a:txBody>
                        <a:bodyPr/>
                        <a:lstStyle/>
                        <a:p>
                          <a:endParaRPr lang="zh-CN"/>
                        </a:p>
                      </a:txBody>
                      <a:tcPr marL="68580" marR="68580" marT="0" marB="0">
                        <a:lnL>
                          <a:noFill/>
                        </a:lnL>
                        <a:lnR>
                          <a:noFill/>
                        </a:lnR>
                        <a:lnT>
                          <a:noFill/>
                        </a:lnT>
                        <a:lnB>
                          <a:noFill/>
                        </a:lnB>
                        <a:blipFill>
                          <a:blip r:embed="rId3"/>
                          <a:stretch>
                            <a:fillRect l="-5990" t="-302083" b="-531250"/>
                          </a:stretch>
                        </a:blipFill>
                      </a:tcPr>
                    </a:tc>
                    <a:extLst>
                      <a:ext uri="{0D108BD9-81ED-4DB2-BD59-A6C34878D82A}">
                        <a16:rowId xmlns:a16="http://schemas.microsoft.com/office/drawing/2014/main" val="97751332"/>
                      </a:ext>
                    </a:extLst>
                  </a:tr>
                  <a:tr h="292926">
                    <a:tc>
                      <a:txBody>
                        <a:bodyPr/>
                        <a:lstStyle/>
                        <a:p>
                          <a:pPr marL="0" indent="0" algn="just" defTabSz="914400" rtl="0" eaLnBrk="1" latinLnBrk="0" hangingPunct="1">
                            <a:lnSpc>
                              <a:spcPct val="150000"/>
                            </a:lnSpc>
                            <a:spcAft>
                              <a:spcPts val="0"/>
                            </a:spcAft>
                          </a:pPr>
                          <a:r>
                            <a:rPr lang="en-US" sz="1400" b="1" kern="100" dirty="0">
                              <a:solidFill>
                                <a:schemeClr val="tx1"/>
                              </a:solidFill>
                              <a:effectLst/>
                              <a:latin typeface="微软雅黑" panose="020B0503020204020204" pitchFamily="34" charset="-122"/>
                              <a:ea typeface="微软雅黑" panose="020B0503020204020204" pitchFamily="34" charset="-122"/>
                              <a:cs typeface="+mn-cs"/>
                            </a:rPr>
                            <a:t>5</a:t>
                          </a:r>
                          <a:endParaRPr lang="zh-CN" altLang="en-US" sz="1400" b="1" kern="100" dirty="0">
                            <a:solidFill>
                              <a:schemeClr val="tx1"/>
                            </a:solidFill>
                            <a:effectLst/>
                            <a:latin typeface="微软雅黑" panose="020B0503020204020204" pitchFamily="34" charset="-122"/>
                            <a:ea typeface="微软雅黑" panose="020B0503020204020204" pitchFamily="34" charset="-122"/>
                            <a:cs typeface="+mn-cs"/>
                          </a:endParaRPr>
                        </a:p>
                      </a:txBody>
                      <a:tcPr marL="68580" marR="68580" marT="0" marB="0">
                        <a:lnL>
                          <a:noFill/>
                        </a:lnL>
                        <a:lnR>
                          <a:noFill/>
                        </a:lnR>
                        <a:lnT>
                          <a:noFill/>
                        </a:lnT>
                        <a:lnB>
                          <a:noFill/>
                        </a:lnB>
                      </a:tcPr>
                    </a:tc>
                    <a:tc>
                      <a:txBody>
                        <a:bodyPr/>
                        <a:lstStyle/>
                        <a:p>
                          <a:endParaRPr lang="zh-CN"/>
                        </a:p>
                      </a:txBody>
                      <a:tcPr marL="68580" marR="68580" marT="0" marB="0">
                        <a:lnL>
                          <a:noFill/>
                        </a:lnL>
                        <a:lnR>
                          <a:noFill/>
                        </a:lnR>
                        <a:lnT>
                          <a:noFill/>
                        </a:lnT>
                        <a:lnB>
                          <a:noFill/>
                        </a:lnB>
                        <a:blipFill>
                          <a:blip r:embed="rId3"/>
                          <a:stretch>
                            <a:fillRect l="-5990" t="-402083" b="-431250"/>
                          </a:stretch>
                        </a:blipFill>
                      </a:tcPr>
                    </a:tc>
                    <a:extLst>
                      <a:ext uri="{0D108BD9-81ED-4DB2-BD59-A6C34878D82A}">
                        <a16:rowId xmlns:a16="http://schemas.microsoft.com/office/drawing/2014/main" val="3774325751"/>
                      </a:ext>
                    </a:extLst>
                  </a:tr>
                  <a:tr h="292926">
                    <a:tc>
                      <a:txBody>
                        <a:bodyPr/>
                        <a:lstStyle/>
                        <a:p>
                          <a:pPr marL="0" indent="0" algn="just" defTabSz="914400" rtl="0" eaLnBrk="1" latinLnBrk="0" hangingPunct="1">
                            <a:lnSpc>
                              <a:spcPct val="150000"/>
                            </a:lnSpc>
                            <a:spcAft>
                              <a:spcPts val="0"/>
                            </a:spcAft>
                          </a:pPr>
                          <a:r>
                            <a:rPr lang="en-US" sz="1400" b="1" kern="100" dirty="0">
                              <a:solidFill>
                                <a:schemeClr val="tx1"/>
                              </a:solidFill>
                              <a:effectLst/>
                              <a:latin typeface="微软雅黑" panose="020B0503020204020204" pitchFamily="34" charset="-122"/>
                              <a:ea typeface="微软雅黑" panose="020B0503020204020204" pitchFamily="34" charset="-122"/>
                              <a:cs typeface="+mn-cs"/>
                            </a:rPr>
                            <a:t>6</a:t>
                          </a:r>
                          <a:endParaRPr lang="zh-CN" altLang="en-US" sz="1400" b="1" kern="100" dirty="0">
                            <a:solidFill>
                              <a:schemeClr val="tx1"/>
                            </a:solidFill>
                            <a:effectLst/>
                            <a:latin typeface="微软雅黑" panose="020B0503020204020204" pitchFamily="34" charset="-122"/>
                            <a:ea typeface="微软雅黑" panose="020B0503020204020204" pitchFamily="34" charset="-122"/>
                            <a:cs typeface="+mn-cs"/>
                          </a:endParaRPr>
                        </a:p>
                      </a:txBody>
                      <a:tcPr marL="68580" marR="68580" marT="0" marB="0">
                        <a:lnL>
                          <a:noFill/>
                        </a:lnL>
                        <a:lnR>
                          <a:noFill/>
                        </a:lnR>
                        <a:lnT>
                          <a:noFill/>
                        </a:lnT>
                        <a:lnB>
                          <a:noFill/>
                        </a:lnB>
                      </a:tcPr>
                    </a:tc>
                    <a:tc>
                      <a:txBody>
                        <a:bodyPr/>
                        <a:lstStyle/>
                        <a:p>
                          <a:endParaRPr lang="zh-CN"/>
                        </a:p>
                      </a:txBody>
                      <a:tcPr marL="68580" marR="68580" marT="0" marB="0">
                        <a:lnL>
                          <a:noFill/>
                        </a:lnL>
                        <a:lnR>
                          <a:noFill/>
                        </a:lnR>
                        <a:lnT>
                          <a:noFill/>
                        </a:lnT>
                        <a:lnB>
                          <a:noFill/>
                        </a:lnB>
                        <a:blipFill>
                          <a:blip r:embed="rId3"/>
                          <a:stretch>
                            <a:fillRect l="-5990" t="-502083" b="-331250"/>
                          </a:stretch>
                        </a:blipFill>
                      </a:tcPr>
                    </a:tc>
                    <a:extLst>
                      <a:ext uri="{0D108BD9-81ED-4DB2-BD59-A6C34878D82A}">
                        <a16:rowId xmlns:a16="http://schemas.microsoft.com/office/drawing/2014/main" val="633600302"/>
                      </a:ext>
                    </a:extLst>
                  </a:tr>
                  <a:tr h="292926">
                    <a:tc>
                      <a:txBody>
                        <a:bodyPr/>
                        <a:lstStyle/>
                        <a:p>
                          <a:pPr marL="0" indent="0" algn="just" defTabSz="914400" rtl="0" eaLnBrk="1" latinLnBrk="0" hangingPunct="1">
                            <a:lnSpc>
                              <a:spcPct val="150000"/>
                            </a:lnSpc>
                            <a:spcAft>
                              <a:spcPts val="0"/>
                            </a:spcAft>
                          </a:pPr>
                          <a:r>
                            <a:rPr lang="en-US" sz="1400" b="1" kern="100" dirty="0">
                              <a:solidFill>
                                <a:schemeClr val="tx1"/>
                              </a:solidFill>
                              <a:effectLst/>
                              <a:latin typeface="微软雅黑" panose="020B0503020204020204" pitchFamily="34" charset="-122"/>
                              <a:ea typeface="微软雅黑" panose="020B0503020204020204" pitchFamily="34" charset="-122"/>
                              <a:cs typeface="+mn-cs"/>
                            </a:rPr>
                            <a:t>7</a:t>
                          </a:r>
                          <a:endParaRPr lang="zh-CN" altLang="en-US" sz="1400" b="1" kern="100" dirty="0">
                            <a:solidFill>
                              <a:schemeClr val="tx1"/>
                            </a:solidFill>
                            <a:effectLst/>
                            <a:latin typeface="微软雅黑" panose="020B0503020204020204" pitchFamily="34" charset="-122"/>
                            <a:ea typeface="微软雅黑" panose="020B0503020204020204" pitchFamily="34" charset="-122"/>
                            <a:cs typeface="+mn-cs"/>
                          </a:endParaRPr>
                        </a:p>
                      </a:txBody>
                      <a:tcPr marL="68580" marR="68580" marT="0" marB="0">
                        <a:lnL>
                          <a:noFill/>
                        </a:lnL>
                        <a:lnR>
                          <a:noFill/>
                        </a:lnR>
                        <a:lnT>
                          <a:noFill/>
                        </a:lnT>
                        <a:lnB>
                          <a:noFill/>
                        </a:lnB>
                      </a:tcPr>
                    </a:tc>
                    <a:tc>
                      <a:txBody>
                        <a:bodyPr/>
                        <a:lstStyle/>
                        <a:p>
                          <a:endParaRPr lang="zh-CN"/>
                        </a:p>
                      </a:txBody>
                      <a:tcPr marL="68580" marR="68580" marT="0" marB="0">
                        <a:lnL>
                          <a:noFill/>
                        </a:lnL>
                        <a:lnR>
                          <a:noFill/>
                        </a:lnR>
                        <a:lnT>
                          <a:noFill/>
                        </a:lnT>
                        <a:lnB>
                          <a:noFill/>
                        </a:lnB>
                        <a:blipFill>
                          <a:blip r:embed="rId3"/>
                          <a:stretch>
                            <a:fillRect l="-5990" t="-602083" b="-231250"/>
                          </a:stretch>
                        </a:blipFill>
                      </a:tcPr>
                    </a:tc>
                    <a:extLst>
                      <a:ext uri="{0D108BD9-81ED-4DB2-BD59-A6C34878D82A}">
                        <a16:rowId xmlns:a16="http://schemas.microsoft.com/office/drawing/2014/main" val="3234477708"/>
                      </a:ext>
                    </a:extLst>
                  </a:tr>
                  <a:tr h="282321">
                    <a:tc>
                      <a:txBody>
                        <a:bodyPr/>
                        <a:lstStyle/>
                        <a:p>
                          <a:pPr marL="0" indent="0" algn="just" defTabSz="914400" rtl="0" eaLnBrk="1" latinLnBrk="0" hangingPunct="1">
                            <a:lnSpc>
                              <a:spcPct val="150000"/>
                            </a:lnSpc>
                            <a:spcAft>
                              <a:spcPts val="0"/>
                            </a:spcAft>
                          </a:pPr>
                          <a:r>
                            <a:rPr lang="en-US" sz="1400" b="1" kern="100" dirty="0">
                              <a:solidFill>
                                <a:schemeClr val="tx1"/>
                              </a:solidFill>
                              <a:effectLst/>
                              <a:latin typeface="微软雅黑" panose="020B0503020204020204" pitchFamily="34" charset="-122"/>
                              <a:ea typeface="微软雅黑" panose="020B0503020204020204" pitchFamily="34" charset="-122"/>
                              <a:cs typeface="+mn-cs"/>
                            </a:rPr>
                            <a:t>8</a:t>
                          </a:r>
                          <a:endParaRPr lang="zh-CN" altLang="en-US" sz="1400" b="1" kern="100" dirty="0">
                            <a:solidFill>
                              <a:schemeClr val="tx1"/>
                            </a:solidFill>
                            <a:effectLst/>
                            <a:latin typeface="微软雅黑" panose="020B0503020204020204" pitchFamily="34" charset="-122"/>
                            <a:ea typeface="微软雅黑" panose="020B0503020204020204" pitchFamily="34" charset="-122"/>
                            <a:cs typeface="+mn-cs"/>
                          </a:endParaRPr>
                        </a:p>
                      </a:txBody>
                      <a:tcPr marL="68580" marR="68580" marT="0" marB="0">
                        <a:lnL>
                          <a:noFill/>
                        </a:lnL>
                        <a:lnR>
                          <a:noFill/>
                        </a:lnR>
                        <a:lnT>
                          <a:noFill/>
                        </a:lnT>
                        <a:lnB>
                          <a:noFill/>
                        </a:lnB>
                      </a:tcPr>
                    </a:tc>
                    <a:tc>
                      <a:txBody>
                        <a:bodyPr/>
                        <a:lstStyle/>
                        <a:p>
                          <a:endParaRPr lang="zh-CN"/>
                        </a:p>
                      </a:txBody>
                      <a:tcPr marL="68580" marR="68580" marT="0" marB="0">
                        <a:lnL>
                          <a:noFill/>
                        </a:lnL>
                        <a:lnR>
                          <a:noFill/>
                        </a:lnR>
                        <a:lnT>
                          <a:noFill/>
                        </a:lnT>
                        <a:lnB>
                          <a:noFill/>
                        </a:lnB>
                        <a:blipFill>
                          <a:blip r:embed="rId3"/>
                          <a:stretch>
                            <a:fillRect l="-5990" t="-717021" b="-136170"/>
                          </a:stretch>
                        </a:blipFill>
                      </a:tcPr>
                    </a:tc>
                    <a:extLst>
                      <a:ext uri="{0D108BD9-81ED-4DB2-BD59-A6C34878D82A}">
                        <a16:rowId xmlns:a16="http://schemas.microsoft.com/office/drawing/2014/main" val="1886531648"/>
                      </a:ext>
                    </a:extLst>
                  </a:tr>
                  <a:tr h="292926">
                    <a:tc>
                      <a:txBody>
                        <a:bodyPr/>
                        <a:lstStyle/>
                        <a:p>
                          <a:pPr marL="0" indent="0" algn="just" defTabSz="914400" rtl="0" eaLnBrk="1" latinLnBrk="0" hangingPunct="1">
                            <a:lnSpc>
                              <a:spcPct val="150000"/>
                            </a:lnSpc>
                            <a:spcAft>
                              <a:spcPts val="0"/>
                            </a:spcAft>
                          </a:pPr>
                          <a:r>
                            <a:rPr lang="en-US" sz="1400" b="1" kern="100" dirty="0">
                              <a:solidFill>
                                <a:schemeClr val="tx1"/>
                              </a:solidFill>
                              <a:effectLst/>
                              <a:latin typeface="微软雅黑" panose="020B0503020204020204" pitchFamily="34" charset="-122"/>
                              <a:ea typeface="微软雅黑" panose="020B0503020204020204" pitchFamily="34" charset="-122"/>
                              <a:cs typeface="+mn-cs"/>
                            </a:rPr>
                            <a:t>9</a:t>
                          </a:r>
                          <a:endParaRPr lang="zh-CN" altLang="en-US" sz="1400" b="1" kern="100" dirty="0">
                            <a:solidFill>
                              <a:schemeClr val="tx1"/>
                            </a:solidFill>
                            <a:effectLst/>
                            <a:latin typeface="微软雅黑" panose="020B0503020204020204" pitchFamily="34" charset="-122"/>
                            <a:ea typeface="微软雅黑" panose="020B0503020204020204" pitchFamily="34" charset="-122"/>
                            <a:cs typeface="+mn-cs"/>
                          </a:endParaRPr>
                        </a:p>
                      </a:txBody>
                      <a:tcPr marL="68580" marR="68580" marT="0" marB="0">
                        <a:lnL>
                          <a:noFill/>
                        </a:lnL>
                        <a:lnR>
                          <a:noFill/>
                        </a:lnR>
                        <a:lnT>
                          <a:noFill/>
                        </a:lnT>
                        <a:lnB>
                          <a:noFill/>
                        </a:lnB>
                      </a:tcPr>
                    </a:tc>
                    <a:tc>
                      <a:txBody>
                        <a:bodyPr/>
                        <a:lstStyle/>
                        <a:p>
                          <a:endParaRPr lang="zh-CN"/>
                        </a:p>
                      </a:txBody>
                      <a:tcPr marL="68580" marR="68580" marT="0" marB="0">
                        <a:lnL>
                          <a:noFill/>
                        </a:lnL>
                        <a:lnR>
                          <a:noFill/>
                        </a:lnR>
                        <a:lnT>
                          <a:noFill/>
                        </a:lnT>
                        <a:lnB>
                          <a:noFill/>
                        </a:lnB>
                        <a:blipFill>
                          <a:blip r:embed="rId3"/>
                          <a:stretch>
                            <a:fillRect l="-5990" t="-800000" b="-33333"/>
                          </a:stretch>
                        </a:blipFill>
                      </a:tcPr>
                    </a:tc>
                    <a:extLst>
                      <a:ext uri="{0D108BD9-81ED-4DB2-BD59-A6C34878D82A}">
                        <a16:rowId xmlns:a16="http://schemas.microsoft.com/office/drawing/2014/main" val="2824948335"/>
                      </a:ext>
                    </a:extLst>
                  </a:tr>
                </a:tbl>
              </a:graphicData>
            </a:graphic>
          </p:graphicFrame>
        </mc:Fallback>
      </mc:AlternateContent>
    </p:spTree>
    <p:extLst>
      <p:ext uri="{BB962C8B-B14F-4D97-AF65-F5344CB8AC3E}">
        <p14:creationId xmlns:p14="http://schemas.microsoft.com/office/powerpoint/2010/main" val="124593222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D08729-7FE7-6C84-2747-BDC8B0D4F014}"/>
              </a:ext>
            </a:extLst>
          </p:cNvPr>
          <p:cNvSpPr>
            <a:spLocks noGrp="1"/>
          </p:cNvSpPr>
          <p:nvPr>
            <p:ph type="title"/>
          </p:nvPr>
        </p:nvSpPr>
        <p:spPr/>
        <p:txBody>
          <a:bodyPr/>
          <a:lstStyle/>
          <a:p>
            <a:r>
              <a:rPr lang="zh-CN" altLang="en-US" dirty="0"/>
              <a:t>堆排序性能分析</a:t>
            </a:r>
          </a:p>
        </p:txBody>
      </p:sp>
      <p:sp>
        <p:nvSpPr>
          <p:cNvPr id="3" name="副标题 2">
            <a:extLst>
              <a:ext uri="{FF2B5EF4-FFF2-40B4-BE49-F238E27FC236}">
                <a16:creationId xmlns:a16="http://schemas.microsoft.com/office/drawing/2014/main" id="{714465A5-6ED6-6076-F559-5CA567FFB480}"/>
              </a:ext>
            </a:extLst>
          </p:cNvPr>
          <p:cNvSpPr>
            <a:spLocks noGrp="1"/>
          </p:cNvSpPr>
          <p:nvPr>
            <p:ph type="subTitle" idx="1"/>
          </p:nvPr>
        </p:nvSpPr>
        <p:spPr/>
        <p:txBody>
          <a:bodyPr/>
          <a:lstStyle/>
          <a:p>
            <a:r>
              <a:rPr lang="en-US" altLang="zh-CN" dirty="0"/>
              <a:t>10.3.2 </a:t>
            </a:r>
            <a:r>
              <a:rPr lang="zh-CN" altLang="en-US" dirty="0"/>
              <a:t>堆排序</a:t>
            </a:r>
          </a:p>
        </p:txBody>
      </p:sp>
      <p:sp>
        <p:nvSpPr>
          <p:cNvPr id="4" name="文本占位符 3">
            <a:extLst>
              <a:ext uri="{FF2B5EF4-FFF2-40B4-BE49-F238E27FC236}">
                <a16:creationId xmlns:a16="http://schemas.microsoft.com/office/drawing/2014/main" id="{6E1FC02A-5813-F087-3A57-ADC3FE3E2E01}"/>
              </a:ext>
            </a:extLst>
          </p:cNvPr>
          <p:cNvSpPr>
            <a:spLocks noGrp="1"/>
          </p:cNvSpPr>
          <p:nvPr>
            <p:ph type="body" idx="10"/>
          </p:nvPr>
        </p:nvSpPr>
        <p:spPr/>
        <p:txBody>
          <a:bodyPr/>
          <a:lstStyle/>
          <a:p>
            <a:endParaRPr lang="zh-CN" altLang="en-US"/>
          </a:p>
        </p:txBody>
      </p:sp>
      <mc:AlternateContent xmlns:mc="http://schemas.openxmlformats.org/markup-compatibility/2006" xmlns:a14="http://schemas.microsoft.com/office/drawing/2010/main">
        <mc:Choice Requires="a14">
          <p:sp>
            <p:nvSpPr>
              <p:cNvPr id="5" name="内容占位符 4">
                <a:extLst>
                  <a:ext uri="{FF2B5EF4-FFF2-40B4-BE49-F238E27FC236}">
                    <a16:creationId xmlns:a16="http://schemas.microsoft.com/office/drawing/2014/main" id="{90961ED6-686E-B748-C9C0-9B3B217999DC}"/>
                  </a:ext>
                </a:extLst>
              </p:cNvPr>
              <p:cNvSpPr>
                <a:spLocks noGrp="1"/>
              </p:cNvSpPr>
              <p:nvPr>
                <p:ph idx="11"/>
              </p:nvPr>
            </p:nvSpPr>
            <p:spPr/>
            <p:txBody>
              <a:bodyPr>
                <a:normAutofit/>
              </a:bodyPr>
              <a:lstStyle/>
              <a:p>
                <a:pPr>
                  <a:lnSpc>
                    <a:spcPct val="120000"/>
                  </a:lnSpc>
                </a:pPr>
                <a:r>
                  <a:rPr lang="zh-CN" altLang="en-US" sz="2400" b="1" dirty="0"/>
                  <a:t>时间代价：</a:t>
                </a:r>
                <a14:m>
                  <m:oMath xmlns:m="http://schemas.openxmlformats.org/officeDocument/2006/math">
                    <m:r>
                      <a:rPr lang="en-US" altLang="zh-CN" sz="2400" b="1" i="1">
                        <a:solidFill>
                          <a:srgbClr val="C00000"/>
                        </a:solidFill>
                        <a:latin typeface="Cambria Math" panose="02040503050406030204" pitchFamily="18" charset="0"/>
                      </a:rPr>
                      <m:t>𝑶</m:t>
                    </m:r>
                    <m:d>
                      <m:dPr>
                        <m:ctrlPr>
                          <a:rPr lang="en-US" altLang="zh-CN" sz="2400" b="1" i="1">
                            <a:solidFill>
                              <a:srgbClr val="C00000"/>
                            </a:solidFill>
                            <a:latin typeface="Cambria Math" panose="02040503050406030204" pitchFamily="18" charset="0"/>
                          </a:rPr>
                        </m:ctrlPr>
                      </m:dPr>
                      <m:e>
                        <m:r>
                          <a:rPr lang="en-US" altLang="zh-CN" sz="2400" b="1" i="1">
                            <a:solidFill>
                              <a:srgbClr val="C00000"/>
                            </a:solidFill>
                            <a:latin typeface="Cambria Math" panose="02040503050406030204" pitchFamily="18" charset="0"/>
                          </a:rPr>
                          <m:t>𝒏</m:t>
                        </m:r>
                        <m:r>
                          <a:rPr lang="en-US" altLang="zh-CN" sz="2400" b="1" i="1">
                            <a:solidFill>
                              <a:srgbClr val="C00000"/>
                            </a:solidFill>
                            <a:latin typeface="Cambria Math" panose="02040503050406030204" pitchFamily="18" charset="0"/>
                          </a:rPr>
                          <m:t> </m:t>
                        </m:r>
                        <m:r>
                          <a:rPr lang="en-US" altLang="zh-CN" sz="2400" b="1">
                            <a:solidFill>
                              <a:srgbClr val="C00000"/>
                            </a:solidFill>
                            <a:latin typeface="Cambria Math" panose="02040503050406030204" pitchFamily="18" charset="0"/>
                          </a:rPr>
                          <m:t>𝐥𝐨𝐠</m:t>
                        </m:r>
                        <m:r>
                          <a:rPr lang="en-US" altLang="zh-CN" sz="2400" b="1">
                            <a:solidFill>
                              <a:srgbClr val="C00000"/>
                            </a:solidFill>
                            <a:latin typeface="Cambria Math" panose="02040503050406030204" pitchFamily="18" charset="0"/>
                          </a:rPr>
                          <m:t> </m:t>
                        </m:r>
                        <m:r>
                          <a:rPr lang="en-US" altLang="zh-CN" sz="2400" b="1" i="1">
                            <a:solidFill>
                              <a:srgbClr val="C00000"/>
                            </a:solidFill>
                            <a:latin typeface="Cambria Math" panose="02040503050406030204" pitchFamily="18" charset="0"/>
                          </a:rPr>
                          <m:t>𝒏</m:t>
                        </m:r>
                      </m:e>
                    </m:d>
                  </m:oMath>
                </a14:m>
                <a:endParaRPr lang="en-US" altLang="zh-CN" sz="2400" dirty="0">
                  <a:solidFill>
                    <a:srgbClr val="C00000"/>
                  </a:solidFill>
                </a:endParaRPr>
              </a:p>
              <a:p>
                <a:pPr>
                  <a:lnSpc>
                    <a:spcPct val="120000"/>
                  </a:lnSpc>
                </a:pPr>
                <a:r>
                  <a:rPr lang="zh-CN" altLang="en-US" sz="2400" dirty="0"/>
                  <a:t>对</a:t>
                </a:r>
                <a14:m>
                  <m:oMath xmlns:m="http://schemas.openxmlformats.org/officeDocument/2006/math">
                    <m:r>
                      <a:rPr lang="en-US" altLang="zh-CN" sz="2400" i="1" dirty="0" smtClean="0">
                        <a:latin typeface="Cambria Math" panose="02040503050406030204" pitchFamily="18" charset="0"/>
                      </a:rPr>
                      <m:t>𝑛</m:t>
                    </m:r>
                  </m:oMath>
                </a14:m>
                <a:r>
                  <a:rPr lang="zh-CN" altLang="en-US" sz="2400" dirty="0"/>
                  <a:t>个元素进行堆排序，建立初始堆需要线性时间，即时间复杂度为</a:t>
                </a:r>
                <a14:m>
                  <m:oMath xmlns:m="http://schemas.openxmlformats.org/officeDocument/2006/math">
                    <m:r>
                      <a:rPr lang="en-US" altLang="zh-CN" sz="2400" i="1" dirty="0" smtClean="0">
                        <a:latin typeface="Cambria Math" panose="02040503050406030204" pitchFamily="18" charset="0"/>
                      </a:rPr>
                      <m:t>𝑂</m:t>
                    </m:r>
                    <m:r>
                      <a:rPr lang="en-US" altLang="zh-CN" sz="2400" i="1" dirty="0" smtClean="0">
                        <a:latin typeface="Cambria Math" panose="02040503050406030204" pitchFamily="18" charset="0"/>
                      </a:rPr>
                      <m:t>(</m:t>
                    </m:r>
                    <m:r>
                      <a:rPr lang="en-US" altLang="zh-CN" sz="2400" i="1" dirty="0" smtClean="0">
                        <a:latin typeface="Cambria Math" panose="02040503050406030204" pitchFamily="18" charset="0"/>
                      </a:rPr>
                      <m:t>𝑛</m:t>
                    </m:r>
                    <m:r>
                      <a:rPr lang="en-US" altLang="zh-CN" sz="2400" i="1" dirty="0" smtClean="0">
                        <a:latin typeface="Cambria Math" panose="02040503050406030204" pitchFamily="18" charset="0"/>
                      </a:rPr>
                      <m:t>)</m:t>
                    </m:r>
                  </m:oMath>
                </a14:m>
                <a:r>
                  <a:rPr lang="zh-CN" altLang="en-US" sz="2400" dirty="0"/>
                  <a:t>，排序过程中需要的比较次数至多为</a:t>
                </a:r>
                <a14:m>
                  <m:oMath xmlns:m="http://schemas.openxmlformats.org/officeDocument/2006/math">
                    <m:r>
                      <a:rPr lang="en-US" altLang="zh-CN" sz="2400" i="1" dirty="0" smtClean="0">
                        <a:latin typeface="Cambria Math" panose="02040503050406030204" pitchFamily="18" charset="0"/>
                      </a:rPr>
                      <m:t>2</m:t>
                    </m:r>
                    <m:r>
                      <a:rPr lang="en-US" altLang="zh-CN" sz="2400" i="1" dirty="0" smtClean="0">
                        <a:latin typeface="Cambria Math" panose="02040503050406030204" pitchFamily="18" charset="0"/>
                      </a:rPr>
                      <m:t>𝑛</m:t>
                    </m:r>
                    <m:r>
                      <a:rPr lang="en-US" altLang="zh-CN" sz="2400" i="1" dirty="0" smtClean="0">
                        <a:latin typeface="Cambria Math" panose="02040503050406030204" pitchFamily="18" charset="0"/>
                      </a:rPr>
                      <m:t> </m:t>
                    </m:r>
                    <m:r>
                      <m:rPr>
                        <m:sty m:val="p"/>
                      </m:rPr>
                      <a:rPr lang="en-US" altLang="zh-CN" sz="2400" i="1" dirty="0" err="1">
                        <a:latin typeface="Cambria Math" panose="02040503050406030204" pitchFamily="18" charset="0"/>
                      </a:rPr>
                      <m:t>log</m:t>
                    </m:r>
                    <m:r>
                      <a:rPr lang="en-US" altLang="zh-CN" sz="2400" i="1" dirty="0" err="1">
                        <a:latin typeface="Cambria Math" panose="02040503050406030204" pitchFamily="18" charset="0"/>
                      </a:rPr>
                      <m:t>⁡</m:t>
                    </m:r>
                    <m:r>
                      <a:rPr lang="en-US" altLang="zh-CN" sz="2400" i="1" dirty="0" err="1">
                        <a:latin typeface="Cambria Math" panose="02040503050406030204" pitchFamily="18" charset="0"/>
                      </a:rPr>
                      <m:t>𝑛</m:t>
                    </m:r>
                  </m:oMath>
                </a14:m>
                <a:r>
                  <a:rPr lang="zh-CN" altLang="en-US" sz="2400" dirty="0"/>
                  <a:t>，因此总的时间复杂度为</a:t>
                </a:r>
                <a14:m>
                  <m:oMath xmlns:m="http://schemas.openxmlformats.org/officeDocument/2006/math">
                    <m:r>
                      <a:rPr lang="en-US" altLang="zh-CN" sz="2400" i="1" dirty="0" smtClean="0">
                        <a:latin typeface="Cambria Math" panose="02040503050406030204" pitchFamily="18" charset="0"/>
                      </a:rPr>
                      <m:t>𝑂</m:t>
                    </m:r>
                    <m:r>
                      <a:rPr lang="en-US" altLang="zh-CN" sz="2400" i="1" dirty="0" smtClean="0">
                        <a:latin typeface="Cambria Math" panose="02040503050406030204" pitchFamily="18" charset="0"/>
                      </a:rPr>
                      <m:t>(</m:t>
                    </m:r>
                    <m:r>
                      <a:rPr lang="en-US" altLang="zh-CN" sz="2400" i="1" dirty="0" smtClean="0">
                        <a:latin typeface="Cambria Math" panose="02040503050406030204" pitchFamily="18" charset="0"/>
                      </a:rPr>
                      <m:t>𝑛</m:t>
                    </m:r>
                    <m:func>
                      <m:funcPr>
                        <m:ctrlPr>
                          <a:rPr lang="en-US" altLang="zh-CN" sz="2400" i="1" dirty="0" err="1" smtClean="0">
                            <a:latin typeface="Cambria Math" panose="02040503050406030204" pitchFamily="18" charset="0"/>
                          </a:rPr>
                        </m:ctrlPr>
                      </m:funcPr>
                      <m:fName>
                        <m:r>
                          <m:rPr>
                            <m:sty m:val="p"/>
                          </m:rPr>
                          <a:rPr lang="en-US" altLang="zh-CN" sz="2400" i="0" dirty="0" err="1">
                            <a:latin typeface="Cambria Math" panose="02040503050406030204" pitchFamily="18" charset="0"/>
                          </a:rPr>
                          <m:t>log</m:t>
                        </m:r>
                      </m:fName>
                      <m:e>
                        <m:r>
                          <m:rPr>
                            <m:sty m:val="p"/>
                          </m:rPr>
                          <a:rPr lang="en-US" altLang="zh-CN" sz="2400" i="1" dirty="0" err="1" smtClean="0">
                            <a:latin typeface="Cambria Math" panose="02040503050406030204" pitchFamily="18" charset="0"/>
                          </a:rPr>
                          <m:t>n</m:t>
                        </m:r>
                      </m:e>
                    </m:func>
                    <m:r>
                      <a:rPr lang="en-US" altLang="zh-CN" sz="2400" i="1" dirty="0">
                        <a:latin typeface="Cambria Math" panose="02040503050406030204" pitchFamily="18" charset="0"/>
                      </a:rPr>
                      <m:t>)</m:t>
                    </m:r>
                  </m:oMath>
                </a14:m>
                <a:r>
                  <a:rPr lang="zh-CN" altLang="en-US" sz="2400" dirty="0"/>
                  <a:t>。</a:t>
                </a:r>
                <a:endParaRPr lang="en-US" altLang="zh-CN" sz="2400" dirty="0"/>
              </a:p>
              <a:p>
                <a:pPr>
                  <a:lnSpc>
                    <a:spcPct val="120000"/>
                  </a:lnSpc>
                </a:pPr>
                <a:r>
                  <a:rPr lang="zh-CN" altLang="en-US" sz="2400" b="1" dirty="0"/>
                  <a:t>空间代价：</a:t>
                </a:r>
                <a14:m>
                  <m:oMath xmlns:m="http://schemas.openxmlformats.org/officeDocument/2006/math">
                    <m:r>
                      <a:rPr lang="en-US" altLang="zh-CN" sz="2400" b="1" i="1">
                        <a:solidFill>
                          <a:srgbClr val="C00000"/>
                        </a:solidFill>
                        <a:latin typeface="Cambria Math" panose="02040503050406030204" pitchFamily="18" charset="0"/>
                      </a:rPr>
                      <m:t>𝑶</m:t>
                    </m:r>
                    <m:r>
                      <a:rPr lang="en-US" altLang="zh-CN" sz="2400" b="1" i="1">
                        <a:solidFill>
                          <a:srgbClr val="C00000"/>
                        </a:solidFill>
                        <a:latin typeface="Cambria Math" panose="02040503050406030204" pitchFamily="18" charset="0"/>
                      </a:rPr>
                      <m:t>(</m:t>
                    </m:r>
                    <m:r>
                      <a:rPr lang="en-US" altLang="zh-CN" sz="2400" b="1" i="1">
                        <a:solidFill>
                          <a:srgbClr val="C00000"/>
                        </a:solidFill>
                        <a:latin typeface="Cambria Math" panose="02040503050406030204" pitchFamily="18" charset="0"/>
                      </a:rPr>
                      <m:t>𝟏</m:t>
                    </m:r>
                    <m:r>
                      <a:rPr lang="en-US" altLang="zh-CN" sz="2400" b="1" i="1">
                        <a:solidFill>
                          <a:srgbClr val="C00000"/>
                        </a:solidFill>
                        <a:latin typeface="Cambria Math" panose="02040503050406030204" pitchFamily="18" charset="0"/>
                      </a:rPr>
                      <m:t>)</m:t>
                    </m:r>
                  </m:oMath>
                </a14:m>
                <a:endParaRPr lang="en-US" altLang="zh-CN" sz="2400" b="1" dirty="0"/>
              </a:p>
              <a:p>
                <a:pPr>
                  <a:lnSpc>
                    <a:spcPct val="120000"/>
                  </a:lnSpc>
                </a:pPr>
                <a:r>
                  <a:rPr lang="zh-CN" altLang="en-US" sz="2400" b="1" dirty="0"/>
                  <a:t>稳定性：</a:t>
                </a:r>
                <a:r>
                  <a:rPr lang="zh-CN" altLang="en-US" sz="2400" b="1" dirty="0">
                    <a:solidFill>
                      <a:srgbClr val="C00000"/>
                    </a:solidFill>
                  </a:rPr>
                  <a:t>不稳定</a:t>
                </a:r>
                <a:endParaRPr lang="en-US" altLang="zh-CN" sz="2400" b="1" dirty="0">
                  <a:solidFill>
                    <a:srgbClr val="C00000"/>
                  </a:solidFill>
                </a:endParaRPr>
              </a:p>
              <a:p>
                <a:pPr>
                  <a:lnSpc>
                    <a:spcPct val="120000"/>
                  </a:lnSpc>
                </a:pPr>
                <a:r>
                  <a:rPr lang="zh-CN" altLang="en-US" sz="2400" dirty="0"/>
                  <a:t>在堆排序中，会将</a:t>
                </a:r>
                <a:r>
                  <a:rPr lang="zh-CN" altLang="en-US" sz="2400" b="1" dirty="0">
                    <a:solidFill>
                      <a:srgbClr val="C00000"/>
                    </a:solidFill>
                  </a:rPr>
                  <a:t>堆顶元素与数组末尾元素</a:t>
                </a:r>
                <a:r>
                  <a:rPr lang="zh-CN" altLang="en-US" sz="2400" dirty="0"/>
                  <a:t>进行</a:t>
                </a:r>
                <a:r>
                  <a:rPr lang="zh-CN" altLang="en-US" sz="2400" b="1" dirty="0">
                    <a:solidFill>
                      <a:srgbClr val="C00000"/>
                    </a:solidFill>
                  </a:rPr>
                  <a:t>交换</a:t>
                </a:r>
                <a:r>
                  <a:rPr lang="zh-CN" altLang="en-US" sz="2400" dirty="0"/>
                  <a:t>，这一操作会</a:t>
                </a:r>
                <a:r>
                  <a:rPr lang="zh-CN" altLang="en-US" sz="2400" b="1" dirty="0">
                    <a:solidFill>
                      <a:srgbClr val="C00000"/>
                    </a:solidFill>
                  </a:rPr>
                  <a:t>破坏</a:t>
                </a:r>
                <a:r>
                  <a:rPr lang="zh-CN" altLang="en-US" sz="2400" dirty="0"/>
                  <a:t>数组的稳定性，故堆排序是不稳定排序。</a:t>
                </a:r>
                <a:endParaRPr lang="en-US" altLang="zh-CN" sz="2400" dirty="0"/>
              </a:p>
            </p:txBody>
          </p:sp>
        </mc:Choice>
        <mc:Fallback xmlns="">
          <p:sp>
            <p:nvSpPr>
              <p:cNvPr id="5" name="内容占位符 4">
                <a:extLst>
                  <a:ext uri="{FF2B5EF4-FFF2-40B4-BE49-F238E27FC236}">
                    <a16:creationId xmlns:a16="http://schemas.microsoft.com/office/drawing/2014/main" id="{90961ED6-686E-B748-C9C0-9B3B217999DC}"/>
                  </a:ext>
                </a:extLst>
              </p:cNvPr>
              <p:cNvSpPr>
                <a:spLocks noGrp="1" noRot="1" noChangeAspect="1" noMove="1" noResize="1" noEditPoints="1" noAdjustHandles="1" noChangeArrowheads="1" noChangeShapeType="1" noTextEdit="1"/>
              </p:cNvSpPr>
              <p:nvPr>
                <p:ph idx="11"/>
              </p:nvPr>
            </p:nvSpPr>
            <p:spPr>
              <a:blipFill>
                <a:blip r:embed="rId2"/>
                <a:stretch>
                  <a:fillRect l="-883" t="-24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73269942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10.4  </a:t>
            </a:r>
            <a:r>
              <a:rPr lang="zh-CN" altLang="en-US" dirty="0"/>
              <a:t>交换排序</a:t>
            </a:r>
          </a:p>
        </p:txBody>
      </p:sp>
      <p:sp>
        <p:nvSpPr>
          <p:cNvPr id="3" name="副标题 2"/>
          <p:cNvSpPr>
            <a:spLocks noGrp="1"/>
          </p:cNvSpPr>
          <p:nvPr>
            <p:ph type="subTitle" idx="1"/>
          </p:nvPr>
        </p:nvSpPr>
        <p:spPr/>
        <p:txBody>
          <a:bodyPr/>
          <a:lstStyle/>
          <a:p>
            <a:r>
              <a:rPr lang="en-US" altLang="zh-CN" dirty="0"/>
              <a:t>10.4  </a:t>
            </a:r>
            <a:r>
              <a:rPr lang="zh-CN" altLang="en-US" dirty="0"/>
              <a:t>交换排序</a:t>
            </a:r>
          </a:p>
        </p:txBody>
      </p:sp>
      <p:sp>
        <p:nvSpPr>
          <p:cNvPr id="4" name="文本占位符 3"/>
          <p:cNvSpPr>
            <a:spLocks noGrp="1"/>
          </p:cNvSpPr>
          <p:nvPr>
            <p:ph type="body" idx="10"/>
          </p:nvPr>
        </p:nvSpPr>
        <p:spPr/>
        <p:txBody>
          <a:bodyPr/>
          <a:lstStyle/>
          <a:p>
            <a:r>
              <a:rPr lang="zh-CN" altLang="en-US" dirty="0"/>
              <a:t>数据结构</a:t>
            </a:r>
          </a:p>
        </p:txBody>
      </p:sp>
      <p:sp>
        <p:nvSpPr>
          <p:cNvPr id="5" name="内容占位符 4"/>
          <p:cNvSpPr>
            <a:spLocks noGrp="1"/>
          </p:cNvSpPr>
          <p:nvPr>
            <p:ph idx="11"/>
          </p:nvPr>
        </p:nvSpPr>
        <p:spPr/>
        <p:txBody>
          <a:bodyPr>
            <a:normAutofit/>
          </a:bodyPr>
          <a:lstStyle/>
          <a:p>
            <a:pPr>
              <a:lnSpc>
                <a:spcPct val="110000"/>
              </a:lnSpc>
            </a:pPr>
            <a:r>
              <a:rPr lang="zh-CN" altLang="en-US" sz="2400" b="1" dirty="0"/>
              <a:t>核心思路</a:t>
            </a:r>
            <a:r>
              <a:rPr lang="zh-CN" altLang="en-US" sz="2400" dirty="0"/>
              <a:t>：对序列中的元素进行多次两两交换，从而使序列元素有序。</a:t>
            </a:r>
            <a:endParaRPr lang="en-US" altLang="zh-CN" sz="2400" dirty="0"/>
          </a:p>
          <a:p>
            <a:pPr>
              <a:lnSpc>
                <a:spcPct val="110000"/>
              </a:lnSpc>
            </a:pPr>
            <a:endParaRPr lang="en-US" altLang="zh-CN" sz="2400" dirty="0"/>
          </a:p>
        </p:txBody>
      </p:sp>
      <p:sp>
        <p:nvSpPr>
          <p:cNvPr id="13" name="内容占位符 4">
            <a:extLst>
              <a:ext uri="{FF2B5EF4-FFF2-40B4-BE49-F238E27FC236}">
                <a16:creationId xmlns:a16="http://schemas.microsoft.com/office/drawing/2014/main" id="{41163DE2-DB1C-4E0C-80A8-7E011D633BCE}"/>
              </a:ext>
            </a:extLst>
          </p:cNvPr>
          <p:cNvSpPr txBox="1">
            <a:spLocks/>
          </p:cNvSpPr>
          <p:nvPr/>
        </p:nvSpPr>
        <p:spPr>
          <a:xfrm>
            <a:off x="2510948" y="5723838"/>
            <a:ext cx="1769423" cy="677725"/>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000" kern="1200">
                <a:solidFill>
                  <a:schemeClr val="tx1"/>
                </a:solidFill>
                <a:latin typeface="微软雅黑" panose="020B0503020204020204" pitchFamily="34" charset="-122"/>
                <a:ea typeface="微软雅黑" panose="020B0503020204020204" pitchFamily="34" charset="-122"/>
                <a:cs typeface="+mn-cs"/>
              </a:defRPr>
            </a:lvl1pPr>
            <a:lvl2pPr marL="457200" indent="0" algn="l" defTabSz="914400" rtl="0" eaLnBrk="1" latinLnBrk="0" hangingPunct="1">
              <a:lnSpc>
                <a:spcPct val="90000"/>
              </a:lnSpc>
              <a:spcBef>
                <a:spcPts val="500"/>
              </a:spcBef>
              <a:buFontTx/>
              <a:buNone/>
              <a:defRPr sz="2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2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9pPr>
          </a:lstStyle>
          <a:p>
            <a:pPr algn="ctr">
              <a:lnSpc>
                <a:spcPct val="110000"/>
              </a:lnSpc>
            </a:pPr>
            <a:r>
              <a:rPr lang="zh-CN" altLang="en-US" sz="2400" dirty="0"/>
              <a:t>冒泡排序</a:t>
            </a:r>
            <a:endParaRPr lang="en-US" altLang="zh-CN" sz="2400" dirty="0"/>
          </a:p>
          <a:p>
            <a:pPr algn="ctr">
              <a:lnSpc>
                <a:spcPct val="110000"/>
              </a:lnSpc>
            </a:pPr>
            <a:endParaRPr lang="en-US" altLang="zh-CN" sz="2400" dirty="0"/>
          </a:p>
        </p:txBody>
      </p:sp>
      <p:sp>
        <p:nvSpPr>
          <p:cNvPr id="14" name="内容占位符 4">
            <a:extLst>
              <a:ext uri="{FF2B5EF4-FFF2-40B4-BE49-F238E27FC236}">
                <a16:creationId xmlns:a16="http://schemas.microsoft.com/office/drawing/2014/main" id="{621AED47-0F0D-49BB-8143-8A664862E9A2}"/>
              </a:ext>
            </a:extLst>
          </p:cNvPr>
          <p:cNvSpPr txBox="1">
            <a:spLocks/>
          </p:cNvSpPr>
          <p:nvPr/>
        </p:nvSpPr>
        <p:spPr>
          <a:xfrm>
            <a:off x="7881027" y="5723838"/>
            <a:ext cx="1769423" cy="677725"/>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000" kern="1200">
                <a:solidFill>
                  <a:schemeClr val="tx1"/>
                </a:solidFill>
                <a:latin typeface="微软雅黑" panose="020B0503020204020204" pitchFamily="34" charset="-122"/>
                <a:ea typeface="微软雅黑" panose="020B0503020204020204" pitchFamily="34" charset="-122"/>
                <a:cs typeface="+mn-cs"/>
              </a:defRPr>
            </a:lvl1pPr>
            <a:lvl2pPr marL="457200" indent="0" algn="l" defTabSz="914400" rtl="0" eaLnBrk="1" latinLnBrk="0" hangingPunct="1">
              <a:lnSpc>
                <a:spcPct val="90000"/>
              </a:lnSpc>
              <a:spcBef>
                <a:spcPts val="500"/>
              </a:spcBef>
              <a:buFontTx/>
              <a:buNone/>
              <a:defRPr sz="2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2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9pPr>
          </a:lstStyle>
          <a:p>
            <a:pPr algn="ctr">
              <a:lnSpc>
                <a:spcPct val="110000"/>
              </a:lnSpc>
            </a:pPr>
            <a:r>
              <a:rPr lang="zh-CN" altLang="en-US" sz="2400" dirty="0"/>
              <a:t>快速排序</a:t>
            </a:r>
            <a:endParaRPr lang="en-US" altLang="zh-CN" sz="2400" dirty="0"/>
          </a:p>
          <a:p>
            <a:pPr algn="ctr">
              <a:lnSpc>
                <a:spcPct val="110000"/>
              </a:lnSpc>
            </a:pPr>
            <a:endParaRPr lang="en-US" altLang="zh-CN" sz="2400" dirty="0"/>
          </a:p>
        </p:txBody>
      </p:sp>
      <p:grpSp>
        <p:nvGrpSpPr>
          <p:cNvPr id="9" name="组合 8">
            <a:extLst>
              <a:ext uri="{FF2B5EF4-FFF2-40B4-BE49-F238E27FC236}">
                <a16:creationId xmlns:a16="http://schemas.microsoft.com/office/drawing/2014/main" id="{7B110561-95F2-4DD3-AE37-D9C0086FDF28}"/>
              </a:ext>
            </a:extLst>
          </p:cNvPr>
          <p:cNvGrpSpPr/>
          <p:nvPr/>
        </p:nvGrpSpPr>
        <p:grpSpPr>
          <a:xfrm>
            <a:off x="6260066" y="1975081"/>
            <a:ext cx="5258994" cy="3640842"/>
            <a:chOff x="5428793" y="2105706"/>
            <a:chExt cx="5258994" cy="3640842"/>
          </a:xfrm>
        </p:grpSpPr>
        <p:graphicFrame>
          <p:nvGraphicFramePr>
            <p:cNvPr id="16" name="表格 4">
              <a:extLst>
                <a:ext uri="{FF2B5EF4-FFF2-40B4-BE49-F238E27FC236}">
                  <a16:creationId xmlns:a16="http://schemas.microsoft.com/office/drawing/2014/main" id="{4C8FCF94-261D-4378-8DD0-016525AEFC4B}"/>
                </a:ext>
              </a:extLst>
            </p:cNvPr>
            <p:cNvGraphicFramePr>
              <a:graphicFrameLocks/>
            </p:cNvGraphicFramePr>
            <p:nvPr/>
          </p:nvGraphicFramePr>
          <p:xfrm>
            <a:off x="5428793" y="2105706"/>
            <a:ext cx="5258994" cy="3640842"/>
          </p:xfrm>
          <a:graphic>
            <a:graphicData uri="http://schemas.openxmlformats.org/drawingml/2006/table">
              <a:tbl>
                <a:tblPr firstRow="1" bandRow="1">
                  <a:tableStyleId>{5C22544A-7EE6-4342-B048-85BDC9FD1C3A}</a:tableStyleId>
                </a:tblPr>
                <a:tblGrid>
                  <a:gridCol w="404538">
                    <a:extLst>
                      <a:ext uri="{9D8B030D-6E8A-4147-A177-3AD203B41FA5}">
                        <a16:colId xmlns:a16="http://schemas.microsoft.com/office/drawing/2014/main" val="1840532538"/>
                      </a:ext>
                    </a:extLst>
                  </a:gridCol>
                  <a:gridCol w="404538">
                    <a:extLst>
                      <a:ext uri="{9D8B030D-6E8A-4147-A177-3AD203B41FA5}">
                        <a16:colId xmlns:a16="http://schemas.microsoft.com/office/drawing/2014/main" val="2843781108"/>
                      </a:ext>
                    </a:extLst>
                  </a:gridCol>
                  <a:gridCol w="404538">
                    <a:extLst>
                      <a:ext uri="{9D8B030D-6E8A-4147-A177-3AD203B41FA5}">
                        <a16:colId xmlns:a16="http://schemas.microsoft.com/office/drawing/2014/main" val="2797414313"/>
                      </a:ext>
                    </a:extLst>
                  </a:gridCol>
                  <a:gridCol w="404538">
                    <a:extLst>
                      <a:ext uri="{9D8B030D-6E8A-4147-A177-3AD203B41FA5}">
                        <a16:colId xmlns:a16="http://schemas.microsoft.com/office/drawing/2014/main" val="3891706983"/>
                      </a:ext>
                    </a:extLst>
                  </a:gridCol>
                  <a:gridCol w="404538">
                    <a:extLst>
                      <a:ext uri="{9D8B030D-6E8A-4147-A177-3AD203B41FA5}">
                        <a16:colId xmlns:a16="http://schemas.microsoft.com/office/drawing/2014/main" val="3985196331"/>
                      </a:ext>
                    </a:extLst>
                  </a:gridCol>
                  <a:gridCol w="404538">
                    <a:extLst>
                      <a:ext uri="{9D8B030D-6E8A-4147-A177-3AD203B41FA5}">
                        <a16:colId xmlns:a16="http://schemas.microsoft.com/office/drawing/2014/main" val="76586332"/>
                      </a:ext>
                    </a:extLst>
                  </a:gridCol>
                  <a:gridCol w="404538">
                    <a:extLst>
                      <a:ext uri="{9D8B030D-6E8A-4147-A177-3AD203B41FA5}">
                        <a16:colId xmlns:a16="http://schemas.microsoft.com/office/drawing/2014/main" val="2379668139"/>
                      </a:ext>
                    </a:extLst>
                  </a:gridCol>
                  <a:gridCol w="404538">
                    <a:extLst>
                      <a:ext uri="{9D8B030D-6E8A-4147-A177-3AD203B41FA5}">
                        <a16:colId xmlns:a16="http://schemas.microsoft.com/office/drawing/2014/main" val="3722754664"/>
                      </a:ext>
                    </a:extLst>
                  </a:gridCol>
                  <a:gridCol w="404538">
                    <a:extLst>
                      <a:ext uri="{9D8B030D-6E8A-4147-A177-3AD203B41FA5}">
                        <a16:colId xmlns:a16="http://schemas.microsoft.com/office/drawing/2014/main" val="587516652"/>
                      </a:ext>
                    </a:extLst>
                  </a:gridCol>
                  <a:gridCol w="404538">
                    <a:extLst>
                      <a:ext uri="{9D8B030D-6E8A-4147-A177-3AD203B41FA5}">
                        <a16:colId xmlns:a16="http://schemas.microsoft.com/office/drawing/2014/main" val="1386437842"/>
                      </a:ext>
                    </a:extLst>
                  </a:gridCol>
                  <a:gridCol w="404538">
                    <a:extLst>
                      <a:ext uri="{9D8B030D-6E8A-4147-A177-3AD203B41FA5}">
                        <a16:colId xmlns:a16="http://schemas.microsoft.com/office/drawing/2014/main" val="3188065578"/>
                      </a:ext>
                    </a:extLst>
                  </a:gridCol>
                  <a:gridCol w="404538">
                    <a:extLst>
                      <a:ext uri="{9D8B030D-6E8A-4147-A177-3AD203B41FA5}">
                        <a16:colId xmlns:a16="http://schemas.microsoft.com/office/drawing/2014/main" val="3752158137"/>
                      </a:ext>
                    </a:extLst>
                  </a:gridCol>
                  <a:gridCol w="404538">
                    <a:extLst>
                      <a:ext uri="{9D8B030D-6E8A-4147-A177-3AD203B41FA5}">
                        <a16:colId xmlns:a16="http://schemas.microsoft.com/office/drawing/2014/main" val="2504581142"/>
                      </a:ext>
                    </a:extLst>
                  </a:gridCol>
                </a:tblGrid>
                <a:tr h="404538">
                  <a:tc>
                    <a:txBody>
                      <a:bodyPr/>
                      <a:lstStyle/>
                      <a:p>
                        <a:pPr algn="ctr"/>
                        <a:r>
                          <a:rPr lang="en-US" altLang="zh-CN" sz="1700" b="0" dirty="0">
                            <a:solidFill>
                              <a:schemeClr val="tx1"/>
                            </a:solidFill>
                          </a:rPr>
                          <a:t>68</a:t>
                        </a:r>
                        <a:endParaRPr lang="zh-CN" altLang="en-US" sz="1700" b="0" dirty="0">
                          <a:solidFill>
                            <a:schemeClr val="tx1"/>
                          </a:solidFill>
                        </a:endParaRPr>
                      </a:p>
                    </a:txBody>
                    <a:tcPr marL="62793" marR="62793" marT="31398" marB="3139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sz="1700" b="0" dirty="0">
                            <a:solidFill>
                              <a:schemeClr val="tx1"/>
                            </a:solidFill>
                          </a:rPr>
                          <a:t>65</a:t>
                        </a:r>
                        <a:endParaRPr lang="zh-CN" altLang="en-US" sz="1700" b="0" dirty="0">
                          <a:solidFill>
                            <a:schemeClr val="tx1"/>
                          </a:solidFill>
                        </a:endParaRPr>
                      </a:p>
                    </a:txBody>
                    <a:tcPr marL="62793" marR="62793" marT="31398" marB="3139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sz="1700" b="0" dirty="0">
                            <a:solidFill>
                              <a:schemeClr val="tx1"/>
                            </a:solidFill>
                          </a:rPr>
                          <a:t>84</a:t>
                        </a:r>
                        <a:endParaRPr lang="zh-CN" altLang="en-US" sz="1700" b="0" dirty="0">
                          <a:solidFill>
                            <a:schemeClr val="tx1"/>
                          </a:solidFill>
                        </a:endParaRPr>
                      </a:p>
                    </a:txBody>
                    <a:tcPr marL="62793" marR="62793" marT="31398" marB="3139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sz="1700" b="0" dirty="0">
                            <a:solidFill>
                              <a:schemeClr val="tx1"/>
                            </a:solidFill>
                          </a:rPr>
                          <a:t>65</a:t>
                        </a:r>
                        <a:endParaRPr lang="zh-CN" altLang="en-US" sz="1700" b="0" dirty="0">
                          <a:solidFill>
                            <a:schemeClr val="tx1"/>
                          </a:solidFill>
                        </a:endParaRPr>
                      </a:p>
                    </a:txBody>
                    <a:tcPr marL="62793" marR="62793" marT="31398" marB="3139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sz="1700" b="0" dirty="0">
                            <a:solidFill>
                              <a:schemeClr val="tx1"/>
                            </a:solidFill>
                          </a:rPr>
                          <a:t>83</a:t>
                        </a:r>
                        <a:endParaRPr lang="zh-CN" altLang="en-US" sz="1700" b="0" dirty="0">
                          <a:solidFill>
                            <a:schemeClr val="tx1"/>
                          </a:solidFill>
                        </a:endParaRPr>
                      </a:p>
                    </a:txBody>
                    <a:tcPr marL="62793" marR="62793" marT="31398" marB="3139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sz="1700" b="0" dirty="0">
                            <a:solidFill>
                              <a:schemeClr val="tx1"/>
                            </a:solidFill>
                          </a:rPr>
                          <a:t>84</a:t>
                        </a:r>
                        <a:endParaRPr lang="zh-CN" altLang="en-US" sz="1700" b="0" dirty="0">
                          <a:solidFill>
                            <a:schemeClr val="tx1"/>
                          </a:solidFill>
                        </a:endParaRPr>
                      </a:p>
                    </a:txBody>
                    <a:tcPr marL="62793" marR="62793" marT="31398" marB="3139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sz="1700" b="0" dirty="0">
                            <a:solidFill>
                              <a:schemeClr val="tx1"/>
                            </a:solidFill>
                          </a:rPr>
                          <a:t>82</a:t>
                        </a:r>
                        <a:endParaRPr lang="zh-CN" altLang="en-US" sz="1700" b="0" dirty="0">
                          <a:solidFill>
                            <a:schemeClr val="tx1"/>
                          </a:solidFill>
                        </a:endParaRPr>
                      </a:p>
                    </a:txBody>
                    <a:tcPr marL="62793" marR="62793" marT="31398" marB="3139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sz="1700" b="0" dirty="0">
                            <a:solidFill>
                              <a:schemeClr val="tx1"/>
                            </a:solidFill>
                          </a:rPr>
                          <a:t>85</a:t>
                        </a:r>
                        <a:endParaRPr lang="zh-CN" altLang="en-US" sz="1700" b="0" dirty="0">
                          <a:solidFill>
                            <a:schemeClr val="tx1"/>
                          </a:solidFill>
                        </a:endParaRPr>
                      </a:p>
                    </a:txBody>
                    <a:tcPr marL="62793" marR="62793" marT="31398" marB="3139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sz="1700" b="0" dirty="0">
                            <a:solidFill>
                              <a:schemeClr val="tx1"/>
                            </a:solidFill>
                          </a:rPr>
                          <a:t>67</a:t>
                        </a:r>
                        <a:endParaRPr lang="zh-CN" altLang="en-US" sz="1700" b="0" dirty="0">
                          <a:solidFill>
                            <a:schemeClr val="tx1"/>
                          </a:solidFill>
                        </a:endParaRPr>
                      </a:p>
                    </a:txBody>
                    <a:tcPr marL="62793" marR="62793" marT="31398" marB="3139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sz="1700" b="0" dirty="0">
                            <a:solidFill>
                              <a:schemeClr val="tx1"/>
                            </a:solidFill>
                          </a:rPr>
                          <a:t>84</a:t>
                        </a:r>
                        <a:endParaRPr lang="zh-CN" altLang="en-US" sz="1700" b="0" dirty="0">
                          <a:solidFill>
                            <a:schemeClr val="tx1"/>
                          </a:solidFill>
                        </a:endParaRPr>
                      </a:p>
                    </a:txBody>
                    <a:tcPr marL="62793" marR="62793" marT="31398" marB="3139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sz="1700" b="0" dirty="0">
                            <a:solidFill>
                              <a:schemeClr val="tx1"/>
                            </a:solidFill>
                          </a:rPr>
                          <a:t>85</a:t>
                        </a:r>
                        <a:endParaRPr lang="zh-CN" altLang="en-US" sz="1700" b="0" dirty="0">
                          <a:solidFill>
                            <a:schemeClr val="tx1"/>
                          </a:solidFill>
                        </a:endParaRPr>
                      </a:p>
                    </a:txBody>
                    <a:tcPr marL="62793" marR="62793" marT="31398" marB="3139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sz="1700" b="0" dirty="0">
                            <a:solidFill>
                              <a:schemeClr val="tx1"/>
                            </a:solidFill>
                          </a:rPr>
                          <a:t>82</a:t>
                        </a:r>
                        <a:endParaRPr lang="zh-CN" altLang="en-US" sz="1700" b="0" dirty="0">
                          <a:solidFill>
                            <a:schemeClr val="tx1"/>
                          </a:solidFill>
                        </a:endParaRPr>
                      </a:p>
                    </a:txBody>
                    <a:tcPr marL="62793" marR="62793" marT="31398" marB="3139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sz="1700" b="0" dirty="0">
                            <a:solidFill>
                              <a:schemeClr val="tx1"/>
                            </a:solidFill>
                          </a:rPr>
                          <a:t>69</a:t>
                        </a:r>
                        <a:endParaRPr lang="zh-CN" altLang="en-US" sz="1700" b="0" dirty="0">
                          <a:solidFill>
                            <a:schemeClr val="tx1"/>
                          </a:solidFill>
                        </a:endParaRPr>
                      </a:p>
                    </a:txBody>
                    <a:tcPr marL="62793" marR="62793" marT="31398" marB="3139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2"/>
                      </a:solidFill>
                    </a:tcPr>
                  </a:tc>
                  <a:extLst>
                    <a:ext uri="{0D108BD9-81ED-4DB2-BD59-A6C34878D82A}">
                      <a16:rowId xmlns:a16="http://schemas.microsoft.com/office/drawing/2014/main" val="4174200690"/>
                    </a:ext>
                  </a:extLst>
                </a:tr>
                <a:tr h="404538">
                  <a:tc>
                    <a:txBody>
                      <a:bodyPr/>
                      <a:lstStyle/>
                      <a:p>
                        <a:pPr algn="ctr"/>
                        <a:r>
                          <a:rPr lang="en-US" altLang="zh-CN" sz="1700" b="0" dirty="0">
                            <a:solidFill>
                              <a:schemeClr val="tx1"/>
                            </a:solidFill>
                          </a:rPr>
                          <a:t>68</a:t>
                        </a:r>
                        <a:endParaRPr lang="zh-CN" altLang="en-US" sz="1700" b="0" dirty="0">
                          <a:solidFill>
                            <a:schemeClr val="tx1"/>
                          </a:solidFill>
                        </a:endParaRPr>
                      </a:p>
                    </a:txBody>
                    <a:tcPr marL="62793" marR="62793" marT="31398" marB="3139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sz="1700" b="0" dirty="0">
                            <a:solidFill>
                              <a:schemeClr val="tx1"/>
                            </a:solidFill>
                          </a:rPr>
                          <a:t>65</a:t>
                        </a:r>
                        <a:endParaRPr lang="zh-CN" altLang="en-US" sz="1700" b="0" dirty="0">
                          <a:solidFill>
                            <a:schemeClr val="tx1"/>
                          </a:solidFill>
                        </a:endParaRPr>
                      </a:p>
                    </a:txBody>
                    <a:tcPr marL="62793" marR="62793" marT="31398" marB="3139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sz="1700" b="0" dirty="0">
                            <a:solidFill>
                              <a:schemeClr val="tx1"/>
                            </a:solidFill>
                          </a:rPr>
                          <a:t>67</a:t>
                        </a:r>
                        <a:endParaRPr lang="zh-CN" altLang="en-US" sz="1700" b="0" dirty="0">
                          <a:solidFill>
                            <a:schemeClr val="tx1"/>
                          </a:solidFill>
                        </a:endParaRPr>
                      </a:p>
                    </a:txBody>
                    <a:tcPr marL="62793" marR="62793" marT="31398" marB="3139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sz="1700" b="0" dirty="0">
                            <a:solidFill>
                              <a:schemeClr val="tx1"/>
                            </a:solidFill>
                          </a:rPr>
                          <a:t>65</a:t>
                        </a:r>
                        <a:endParaRPr lang="zh-CN" altLang="en-US" sz="1700" b="0" dirty="0">
                          <a:solidFill>
                            <a:schemeClr val="tx1"/>
                          </a:solidFill>
                        </a:endParaRPr>
                      </a:p>
                    </a:txBody>
                    <a:tcPr marL="62793" marR="62793" marT="31398" marB="3139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2"/>
                      </a:solidFill>
                    </a:tcPr>
                  </a:tc>
                  <a:tc>
                    <a:txBody>
                      <a:bodyPr/>
                      <a:lstStyle/>
                      <a:p>
                        <a:pPr algn="ctr"/>
                        <a:r>
                          <a:rPr lang="en-US" altLang="zh-CN" sz="1700" b="0" dirty="0">
                            <a:solidFill>
                              <a:schemeClr val="tx1"/>
                            </a:solidFill>
                          </a:rPr>
                          <a:t>69</a:t>
                        </a:r>
                        <a:endParaRPr lang="zh-CN" altLang="en-US" sz="1700" b="0" dirty="0">
                          <a:solidFill>
                            <a:schemeClr val="tx1"/>
                          </a:solidFill>
                        </a:endParaRPr>
                      </a:p>
                    </a:txBody>
                    <a:tcPr marL="62793" marR="62793" marT="31398" marB="3139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sz="1700" b="0" dirty="0">
                            <a:solidFill>
                              <a:schemeClr val="tx1"/>
                            </a:solidFill>
                          </a:rPr>
                          <a:t>84</a:t>
                        </a:r>
                        <a:endParaRPr lang="zh-CN" altLang="en-US" sz="1700" b="0" dirty="0">
                          <a:solidFill>
                            <a:schemeClr val="tx1"/>
                          </a:solidFill>
                        </a:endParaRPr>
                      </a:p>
                    </a:txBody>
                    <a:tcPr marL="62793" marR="62793" marT="31398" marB="3139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sz="1700" b="0" dirty="0">
                            <a:solidFill>
                              <a:schemeClr val="tx1"/>
                            </a:solidFill>
                          </a:rPr>
                          <a:t>82</a:t>
                        </a:r>
                        <a:endParaRPr lang="zh-CN" altLang="en-US" sz="1700" b="0" dirty="0">
                          <a:solidFill>
                            <a:schemeClr val="tx1"/>
                          </a:solidFill>
                        </a:endParaRPr>
                      </a:p>
                    </a:txBody>
                    <a:tcPr marL="62793" marR="62793" marT="31398" marB="3139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sz="1700" b="0" dirty="0">
                            <a:solidFill>
                              <a:schemeClr val="tx1"/>
                            </a:solidFill>
                          </a:rPr>
                          <a:t>85</a:t>
                        </a:r>
                        <a:endParaRPr lang="zh-CN" altLang="en-US" sz="1700" b="0" dirty="0">
                          <a:solidFill>
                            <a:schemeClr val="tx1"/>
                          </a:solidFill>
                        </a:endParaRPr>
                      </a:p>
                    </a:txBody>
                    <a:tcPr marL="62793" marR="62793" marT="31398" marB="3139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sz="1700" b="0" dirty="0">
                            <a:solidFill>
                              <a:schemeClr val="tx1"/>
                            </a:solidFill>
                          </a:rPr>
                          <a:t>84</a:t>
                        </a:r>
                        <a:endParaRPr lang="zh-CN" altLang="en-US" sz="1700" b="0" dirty="0">
                          <a:solidFill>
                            <a:schemeClr val="tx1"/>
                          </a:solidFill>
                        </a:endParaRPr>
                      </a:p>
                    </a:txBody>
                    <a:tcPr marL="62793" marR="62793" marT="31398" marB="3139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sz="1700" b="0" dirty="0">
                            <a:solidFill>
                              <a:schemeClr val="tx1"/>
                            </a:solidFill>
                          </a:rPr>
                          <a:t>84</a:t>
                        </a:r>
                        <a:endParaRPr lang="zh-CN" altLang="en-US" sz="1700" b="0" dirty="0">
                          <a:solidFill>
                            <a:schemeClr val="tx1"/>
                          </a:solidFill>
                        </a:endParaRPr>
                      </a:p>
                    </a:txBody>
                    <a:tcPr marL="62793" marR="62793" marT="31398" marB="3139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sz="1700" b="0" dirty="0">
                            <a:solidFill>
                              <a:schemeClr val="tx1"/>
                            </a:solidFill>
                          </a:rPr>
                          <a:t>85</a:t>
                        </a:r>
                        <a:endParaRPr lang="zh-CN" altLang="en-US" sz="1700" b="0" dirty="0">
                          <a:solidFill>
                            <a:schemeClr val="tx1"/>
                          </a:solidFill>
                        </a:endParaRPr>
                      </a:p>
                    </a:txBody>
                    <a:tcPr marL="62793" marR="62793" marT="31398" marB="3139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sz="1700" b="0" dirty="0">
                            <a:solidFill>
                              <a:schemeClr val="tx1"/>
                            </a:solidFill>
                          </a:rPr>
                          <a:t>82</a:t>
                        </a:r>
                        <a:endParaRPr lang="zh-CN" altLang="en-US" sz="1700" b="0" dirty="0">
                          <a:solidFill>
                            <a:schemeClr val="tx1"/>
                          </a:solidFill>
                        </a:endParaRPr>
                      </a:p>
                    </a:txBody>
                    <a:tcPr marL="62793" marR="62793" marT="31398" marB="3139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sz="1700" b="0" dirty="0">
                            <a:solidFill>
                              <a:schemeClr val="tx1"/>
                            </a:solidFill>
                          </a:rPr>
                          <a:t>83</a:t>
                        </a:r>
                        <a:endParaRPr lang="zh-CN" altLang="en-US" sz="1700" b="0" dirty="0">
                          <a:solidFill>
                            <a:schemeClr val="tx1"/>
                          </a:solidFill>
                        </a:endParaRPr>
                      </a:p>
                    </a:txBody>
                    <a:tcPr marL="62793" marR="62793" marT="31398" marB="3139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2"/>
                      </a:solidFill>
                    </a:tcPr>
                  </a:tc>
                  <a:extLst>
                    <a:ext uri="{0D108BD9-81ED-4DB2-BD59-A6C34878D82A}">
                      <a16:rowId xmlns:a16="http://schemas.microsoft.com/office/drawing/2014/main" val="910819626"/>
                    </a:ext>
                  </a:extLst>
                </a:tr>
                <a:tr h="404538">
                  <a:tc>
                    <a:txBody>
                      <a:bodyPr/>
                      <a:lstStyle/>
                      <a:p>
                        <a:pPr algn="ctr"/>
                        <a:r>
                          <a:rPr lang="en-US" altLang="zh-CN" sz="1700" b="0" dirty="0">
                            <a:solidFill>
                              <a:schemeClr val="tx1"/>
                            </a:solidFill>
                          </a:rPr>
                          <a:t>65</a:t>
                        </a:r>
                        <a:endParaRPr lang="zh-CN" altLang="en-US" sz="1700" b="0" dirty="0">
                          <a:solidFill>
                            <a:schemeClr val="tx1"/>
                          </a:solidFill>
                        </a:endParaRPr>
                      </a:p>
                    </a:txBody>
                    <a:tcPr marL="62793" marR="62793" marT="31398" marB="3139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sz="1700" b="0" dirty="0">
                            <a:solidFill>
                              <a:schemeClr val="tx1"/>
                            </a:solidFill>
                          </a:rPr>
                          <a:t>65</a:t>
                        </a:r>
                        <a:endParaRPr lang="zh-CN" altLang="en-US" sz="1700" b="0" dirty="0">
                          <a:solidFill>
                            <a:schemeClr val="tx1"/>
                          </a:solidFill>
                        </a:endParaRPr>
                      </a:p>
                    </a:txBody>
                    <a:tcPr marL="62793" marR="62793" marT="31398" marB="3139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sz="1700" b="0" dirty="0">
                            <a:solidFill>
                              <a:schemeClr val="tx1"/>
                            </a:solidFill>
                          </a:rPr>
                          <a:t>67</a:t>
                        </a:r>
                        <a:endParaRPr lang="zh-CN" altLang="en-US" sz="1700" b="0" dirty="0">
                          <a:solidFill>
                            <a:schemeClr val="tx1"/>
                          </a:solidFill>
                        </a:endParaRPr>
                      </a:p>
                    </a:txBody>
                    <a:tcPr marL="62793" marR="62793" marT="31398" marB="3139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sz="1700" b="0" dirty="0">
                            <a:solidFill>
                              <a:schemeClr val="tx1"/>
                            </a:solidFill>
                          </a:rPr>
                          <a:t>68</a:t>
                        </a:r>
                        <a:endParaRPr lang="zh-CN" altLang="en-US" sz="1700" b="0" dirty="0">
                          <a:solidFill>
                            <a:schemeClr val="tx1"/>
                          </a:solidFill>
                        </a:endParaRPr>
                      </a:p>
                    </a:txBody>
                    <a:tcPr marL="62793" marR="62793" marT="31398" marB="3139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2"/>
                      </a:solidFill>
                    </a:tcPr>
                  </a:tc>
                  <a:tc>
                    <a:txBody>
                      <a:bodyPr/>
                      <a:lstStyle/>
                      <a:p>
                        <a:pPr algn="ctr"/>
                        <a:endParaRPr lang="zh-CN" altLang="en-US" sz="1700" b="0">
                          <a:solidFill>
                            <a:schemeClr val="tx1"/>
                          </a:solidFill>
                        </a:endParaRPr>
                      </a:p>
                    </a:txBody>
                    <a:tcPr marL="62793" marR="62793" marT="31398" marB="3139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CN" altLang="en-US" sz="1700" b="0">
                          <a:solidFill>
                            <a:schemeClr val="tx1"/>
                          </a:solidFill>
                        </a:endParaRPr>
                      </a:p>
                    </a:txBody>
                    <a:tcPr marL="62793" marR="62793" marT="31398" marB="3139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CN" altLang="en-US" sz="1700" b="0">
                          <a:solidFill>
                            <a:schemeClr val="tx1"/>
                          </a:solidFill>
                        </a:endParaRPr>
                      </a:p>
                    </a:txBody>
                    <a:tcPr marL="62793" marR="62793" marT="31398" marB="3139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CN" altLang="en-US" sz="1700" b="0">
                          <a:solidFill>
                            <a:schemeClr val="tx1"/>
                          </a:solidFill>
                        </a:endParaRPr>
                      </a:p>
                    </a:txBody>
                    <a:tcPr marL="62793" marR="62793" marT="31398" marB="3139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CN" altLang="en-US" sz="1700" b="0">
                          <a:solidFill>
                            <a:schemeClr val="tx1"/>
                          </a:solidFill>
                        </a:endParaRPr>
                      </a:p>
                    </a:txBody>
                    <a:tcPr marL="62793" marR="62793" marT="31398" marB="3139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CN" altLang="en-US" sz="1700" b="0">
                          <a:solidFill>
                            <a:schemeClr val="tx1"/>
                          </a:solidFill>
                        </a:endParaRPr>
                      </a:p>
                    </a:txBody>
                    <a:tcPr marL="62793" marR="62793" marT="31398" marB="3139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CN" altLang="en-US" sz="1700" b="0">
                          <a:solidFill>
                            <a:schemeClr val="tx1"/>
                          </a:solidFill>
                        </a:endParaRPr>
                      </a:p>
                    </a:txBody>
                    <a:tcPr marL="62793" marR="62793" marT="31398" marB="3139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CN" altLang="en-US" sz="1700" b="0">
                          <a:solidFill>
                            <a:schemeClr val="tx1"/>
                          </a:solidFill>
                        </a:endParaRPr>
                      </a:p>
                    </a:txBody>
                    <a:tcPr marL="62793" marR="62793" marT="31398" marB="3139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CN" altLang="en-US" sz="1700" b="0" dirty="0">
                          <a:solidFill>
                            <a:schemeClr val="tx1"/>
                          </a:solidFill>
                        </a:endParaRPr>
                      </a:p>
                    </a:txBody>
                    <a:tcPr marL="62793" marR="62793" marT="31398" marB="3139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262370669"/>
                    </a:ext>
                  </a:extLst>
                </a:tr>
                <a:tr h="404538">
                  <a:tc>
                    <a:txBody>
                      <a:bodyPr/>
                      <a:lstStyle/>
                      <a:p>
                        <a:pPr algn="ctr"/>
                        <a:endParaRPr lang="zh-CN" altLang="en-US" sz="1700" b="0" dirty="0">
                          <a:solidFill>
                            <a:schemeClr val="tx1"/>
                          </a:solidFill>
                        </a:endParaRPr>
                      </a:p>
                    </a:txBody>
                    <a:tcPr marL="62793" marR="62793" marT="31398" marB="3139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CN" altLang="en-US" sz="1700" b="0" dirty="0">
                          <a:solidFill>
                            <a:schemeClr val="tx1"/>
                          </a:solidFill>
                        </a:endParaRPr>
                      </a:p>
                    </a:txBody>
                    <a:tcPr marL="62793" marR="62793" marT="31398" marB="3139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sz="1700" b="0" dirty="0">
                            <a:solidFill>
                              <a:schemeClr val="tx1"/>
                            </a:solidFill>
                          </a:rPr>
                          <a:t>67</a:t>
                        </a:r>
                        <a:endParaRPr lang="zh-CN" altLang="en-US" sz="1700" b="0" dirty="0">
                          <a:solidFill>
                            <a:schemeClr val="tx1"/>
                          </a:solidFill>
                        </a:endParaRPr>
                      </a:p>
                    </a:txBody>
                    <a:tcPr marL="62793" marR="62793" marT="31398" marB="3139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sz="1700" b="0" dirty="0">
                            <a:solidFill>
                              <a:schemeClr val="tx1"/>
                            </a:solidFill>
                          </a:rPr>
                          <a:t>68</a:t>
                        </a:r>
                        <a:endParaRPr lang="zh-CN" altLang="en-US" sz="1700" b="0" dirty="0">
                          <a:solidFill>
                            <a:schemeClr val="tx1"/>
                          </a:solidFill>
                        </a:endParaRPr>
                      </a:p>
                    </a:txBody>
                    <a:tcPr marL="62793" marR="62793" marT="31398" marB="3139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CN" altLang="en-US" sz="1700" b="0">
                          <a:solidFill>
                            <a:schemeClr val="tx1"/>
                          </a:solidFill>
                        </a:endParaRPr>
                      </a:p>
                    </a:txBody>
                    <a:tcPr marL="62793" marR="62793" marT="31398" marB="3139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CN" altLang="en-US" sz="1700" b="0" dirty="0">
                          <a:solidFill>
                            <a:schemeClr val="tx1"/>
                          </a:solidFill>
                        </a:endParaRPr>
                      </a:p>
                    </a:txBody>
                    <a:tcPr marL="62793" marR="62793" marT="31398" marB="3139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CN" altLang="en-US" sz="1700" b="0" dirty="0">
                          <a:solidFill>
                            <a:schemeClr val="tx1"/>
                          </a:solidFill>
                        </a:endParaRPr>
                      </a:p>
                    </a:txBody>
                    <a:tcPr marL="62793" marR="62793" marT="31398" marB="3139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CN" altLang="en-US" sz="1700" b="0" dirty="0">
                          <a:solidFill>
                            <a:schemeClr val="tx1"/>
                          </a:solidFill>
                        </a:endParaRPr>
                      </a:p>
                    </a:txBody>
                    <a:tcPr marL="62793" marR="62793" marT="31398" marB="3139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CN" altLang="en-US" sz="1700" b="0">
                          <a:solidFill>
                            <a:schemeClr val="tx1"/>
                          </a:solidFill>
                        </a:endParaRPr>
                      </a:p>
                    </a:txBody>
                    <a:tcPr marL="62793" marR="62793" marT="31398" marB="3139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CN" altLang="en-US" sz="1700" b="0">
                          <a:solidFill>
                            <a:schemeClr val="tx1"/>
                          </a:solidFill>
                        </a:endParaRPr>
                      </a:p>
                    </a:txBody>
                    <a:tcPr marL="62793" marR="62793" marT="31398" marB="3139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CN" altLang="en-US" sz="1700" b="0">
                          <a:solidFill>
                            <a:schemeClr val="tx1"/>
                          </a:solidFill>
                        </a:endParaRPr>
                      </a:p>
                    </a:txBody>
                    <a:tcPr marL="62793" marR="62793" marT="31398" marB="3139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CN" altLang="en-US" sz="1700" b="0">
                          <a:solidFill>
                            <a:schemeClr val="tx1"/>
                          </a:solidFill>
                        </a:endParaRPr>
                      </a:p>
                    </a:txBody>
                    <a:tcPr marL="62793" marR="62793" marT="31398" marB="3139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CN" altLang="en-US" sz="1700" b="0">
                          <a:solidFill>
                            <a:schemeClr val="tx1"/>
                          </a:solidFill>
                        </a:endParaRPr>
                      </a:p>
                    </a:txBody>
                    <a:tcPr marL="62793" marR="62793" marT="31398" marB="3139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2096102314"/>
                    </a:ext>
                  </a:extLst>
                </a:tr>
                <a:tr h="404538">
                  <a:tc>
                    <a:txBody>
                      <a:bodyPr/>
                      <a:lstStyle/>
                      <a:p>
                        <a:pPr algn="ctr"/>
                        <a:endParaRPr lang="zh-CN" altLang="en-US" sz="1700" b="0" dirty="0">
                          <a:solidFill>
                            <a:schemeClr val="tx1"/>
                          </a:solidFill>
                        </a:endParaRPr>
                      </a:p>
                    </a:txBody>
                    <a:tcPr marL="62793" marR="62793" marT="31398" marB="3139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CN" altLang="en-US" sz="1700" b="0">
                          <a:solidFill>
                            <a:schemeClr val="tx1"/>
                          </a:solidFill>
                        </a:endParaRPr>
                      </a:p>
                    </a:txBody>
                    <a:tcPr marL="62793" marR="62793" marT="31398" marB="3139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CN" altLang="en-US" sz="1700" b="0" dirty="0">
                          <a:solidFill>
                            <a:schemeClr val="tx1"/>
                          </a:solidFill>
                        </a:endParaRPr>
                      </a:p>
                    </a:txBody>
                    <a:tcPr marL="62793" marR="62793" marT="31398" marB="3139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CN" altLang="en-US" sz="1700" b="0" dirty="0">
                          <a:solidFill>
                            <a:schemeClr val="tx1"/>
                          </a:solidFill>
                        </a:endParaRPr>
                      </a:p>
                    </a:txBody>
                    <a:tcPr marL="62793" marR="62793" marT="31398" marB="3139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CN" altLang="en-US" sz="1700" b="0" dirty="0">
                          <a:solidFill>
                            <a:schemeClr val="tx1"/>
                          </a:solidFill>
                        </a:endParaRPr>
                      </a:p>
                    </a:txBody>
                    <a:tcPr marL="62793" marR="62793" marT="31398" marB="3139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sz="1700" b="0" dirty="0">
                            <a:solidFill>
                              <a:schemeClr val="tx1"/>
                            </a:solidFill>
                          </a:rPr>
                          <a:t>82</a:t>
                        </a:r>
                        <a:endParaRPr lang="zh-CN" altLang="en-US" sz="1700" b="0" dirty="0">
                          <a:solidFill>
                            <a:schemeClr val="tx1"/>
                          </a:solidFill>
                        </a:endParaRPr>
                      </a:p>
                    </a:txBody>
                    <a:tcPr marL="62793" marR="62793" marT="31398" marB="3139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sz="1700" b="0" dirty="0">
                            <a:solidFill>
                              <a:schemeClr val="tx1"/>
                            </a:solidFill>
                          </a:rPr>
                          <a:t>82</a:t>
                        </a:r>
                        <a:endParaRPr lang="zh-CN" altLang="en-US" sz="1700" b="0" dirty="0">
                          <a:solidFill>
                            <a:schemeClr val="tx1"/>
                          </a:solidFill>
                        </a:endParaRPr>
                      </a:p>
                    </a:txBody>
                    <a:tcPr marL="62793" marR="62793" marT="31398" marB="3139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2"/>
                      </a:solidFill>
                    </a:tcPr>
                  </a:tc>
                  <a:tc>
                    <a:txBody>
                      <a:bodyPr/>
                      <a:lstStyle/>
                      <a:p>
                        <a:pPr algn="ctr"/>
                        <a:r>
                          <a:rPr lang="en-US" altLang="zh-CN" sz="1700" b="0" dirty="0">
                            <a:solidFill>
                              <a:schemeClr val="tx1"/>
                            </a:solidFill>
                          </a:rPr>
                          <a:t>83</a:t>
                        </a:r>
                        <a:endParaRPr lang="zh-CN" altLang="en-US" sz="1700" b="0" dirty="0">
                          <a:solidFill>
                            <a:schemeClr val="tx1"/>
                          </a:solidFill>
                        </a:endParaRPr>
                      </a:p>
                    </a:txBody>
                    <a:tcPr marL="62793" marR="62793" marT="31398" marB="3139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sz="1700" b="0" dirty="0">
                            <a:solidFill>
                              <a:schemeClr val="tx1"/>
                            </a:solidFill>
                          </a:rPr>
                          <a:t>84</a:t>
                        </a:r>
                        <a:endParaRPr lang="zh-CN" altLang="en-US" sz="1700" b="0" dirty="0">
                          <a:solidFill>
                            <a:schemeClr val="tx1"/>
                          </a:solidFill>
                        </a:endParaRPr>
                      </a:p>
                    </a:txBody>
                    <a:tcPr marL="62793" marR="62793" marT="31398" marB="3139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sz="1700" b="0" dirty="0">
                            <a:solidFill>
                              <a:schemeClr val="tx1"/>
                            </a:solidFill>
                          </a:rPr>
                          <a:t>84</a:t>
                        </a:r>
                        <a:endParaRPr lang="zh-CN" altLang="en-US" sz="1700" b="0" dirty="0">
                          <a:solidFill>
                            <a:schemeClr val="tx1"/>
                          </a:solidFill>
                        </a:endParaRPr>
                      </a:p>
                    </a:txBody>
                    <a:tcPr marL="62793" marR="62793" marT="31398" marB="3139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sz="1700" b="0" dirty="0">
                            <a:solidFill>
                              <a:schemeClr val="tx1"/>
                            </a:solidFill>
                          </a:rPr>
                          <a:t>85</a:t>
                        </a:r>
                        <a:endParaRPr lang="zh-CN" altLang="en-US" sz="1700" b="0" dirty="0">
                          <a:solidFill>
                            <a:schemeClr val="tx1"/>
                          </a:solidFill>
                        </a:endParaRPr>
                      </a:p>
                    </a:txBody>
                    <a:tcPr marL="62793" marR="62793" marT="31398" marB="3139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sz="1700" b="0" dirty="0">
                            <a:solidFill>
                              <a:schemeClr val="tx1"/>
                            </a:solidFill>
                          </a:rPr>
                          <a:t>84</a:t>
                        </a:r>
                        <a:endParaRPr lang="zh-CN" altLang="en-US" sz="1700" b="0" dirty="0">
                          <a:solidFill>
                            <a:schemeClr val="tx1"/>
                          </a:solidFill>
                        </a:endParaRPr>
                      </a:p>
                    </a:txBody>
                    <a:tcPr marL="62793" marR="62793" marT="31398" marB="3139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sz="1700" b="0" dirty="0">
                            <a:solidFill>
                              <a:schemeClr val="tx1"/>
                            </a:solidFill>
                          </a:rPr>
                          <a:t>85</a:t>
                        </a:r>
                        <a:endParaRPr lang="zh-CN" altLang="en-US" sz="1700" b="0" dirty="0">
                          <a:solidFill>
                            <a:schemeClr val="tx1"/>
                          </a:solidFill>
                        </a:endParaRPr>
                      </a:p>
                    </a:txBody>
                    <a:tcPr marL="62793" marR="62793" marT="31398" marB="3139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2"/>
                      </a:solidFill>
                    </a:tcPr>
                  </a:tc>
                  <a:extLst>
                    <a:ext uri="{0D108BD9-81ED-4DB2-BD59-A6C34878D82A}">
                      <a16:rowId xmlns:a16="http://schemas.microsoft.com/office/drawing/2014/main" val="1441993774"/>
                    </a:ext>
                  </a:extLst>
                </a:tr>
                <a:tr h="404538">
                  <a:tc>
                    <a:txBody>
                      <a:bodyPr/>
                      <a:lstStyle/>
                      <a:p>
                        <a:pPr algn="ctr"/>
                        <a:endParaRPr lang="zh-CN" altLang="en-US" sz="1700" b="0" dirty="0">
                          <a:solidFill>
                            <a:schemeClr val="tx1"/>
                          </a:solidFill>
                        </a:endParaRPr>
                      </a:p>
                    </a:txBody>
                    <a:tcPr marL="62793" marR="62793" marT="31398" marB="3139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CN" altLang="en-US" sz="1700" b="0">
                          <a:solidFill>
                            <a:schemeClr val="tx1"/>
                          </a:solidFill>
                        </a:endParaRPr>
                      </a:p>
                    </a:txBody>
                    <a:tcPr marL="62793" marR="62793" marT="31398" marB="3139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CN" altLang="en-US" sz="1700" b="0">
                          <a:solidFill>
                            <a:schemeClr val="tx1"/>
                          </a:solidFill>
                        </a:endParaRPr>
                      </a:p>
                    </a:txBody>
                    <a:tcPr marL="62793" marR="62793" marT="31398" marB="3139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CN" altLang="en-US" sz="1700" b="0">
                          <a:solidFill>
                            <a:schemeClr val="tx1"/>
                          </a:solidFill>
                        </a:endParaRPr>
                      </a:p>
                    </a:txBody>
                    <a:tcPr marL="62793" marR="62793" marT="31398" marB="3139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CN" altLang="en-US" sz="1700" b="0" dirty="0">
                          <a:solidFill>
                            <a:schemeClr val="tx1"/>
                          </a:solidFill>
                        </a:endParaRPr>
                      </a:p>
                    </a:txBody>
                    <a:tcPr marL="62793" marR="62793" marT="31398" marB="3139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sz="1700" b="0" dirty="0">
                            <a:solidFill>
                              <a:schemeClr val="tx1"/>
                            </a:solidFill>
                          </a:rPr>
                          <a:t>82</a:t>
                        </a:r>
                        <a:endParaRPr lang="zh-CN" altLang="en-US" sz="1700" b="0" dirty="0">
                          <a:solidFill>
                            <a:schemeClr val="tx1"/>
                          </a:solidFill>
                        </a:endParaRPr>
                      </a:p>
                    </a:txBody>
                    <a:tcPr marL="62793" marR="62793" marT="31398" marB="3139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sz="1700" b="0" dirty="0">
                            <a:solidFill>
                              <a:schemeClr val="tx1"/>
                            </a:solidFill>
                          </a:rPr>
                          <a:t>82</a:t>
                        </a:r>
                        <a:endParaRPr lang="zh-CN" altLang="en-US" sz="1700" b="0" dirty="0">
                          <a:solidFill>
                            <a:schemeClr val="tx1"/>
                          </a:solidFill>
                        </a:endParaRPr>
                      </a:p>
                    </a:txBody>
                    <a:tcPr marL="62793" marR="62793" marT="31398" marB="3139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CN" altLang="en-US" sz="1700" b="0">
                          <a:solidFill>
                            <a:schemeClr val="tx1"/>
                          </a:solidFill>
                        </a:endParaRPr>
                      </a:p>
                    </a:txBody>
                    <a:tcPr marL="62793" marR="62793" marT="31398" marB="3139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CN" altLang="en-US" sz="1700" b="0" dirty="0">
                          <a:solidFill>
                            <a:schemeClr val="tx1"/>
                          </a:solidFill>
                        </a:endParaRPr>
                      </a:p>
                    </a:txBody>
                    <a:tcPr marL="62793" marR="62793" marT="31398" marB="3139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CN" altLang="en-US" sz="1700" b="0">
                          <a:solidFill>
                            <a:schemeClr val="tx1"/>
                          </a:solidFill>
                        </a:endParaRPr>
                      </a:p>
                    </a:txBody>
                    <a:tcPr marL="62793" marR="62793" marT="31398" marB="3139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CN" altLang="en-US" sz="1700" b="0">
                          <a:solidFill>
                            <a:schemeClr val="tx1"/>
                          </a:solidFill>
                        </a:endParaRPr>
                      </a:p>
                    </a:txBody>
                    <a:tcPr marL="62793" marR="62793" marT="31398" marB="3139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CN" altLang="en-US" sz="1700" b="0" dirty="0">
                          <a:solidFill>
                            <a:schemeClr val="tx1"/>
                          </a:solidFill>
                        </a:endParaRPr>
                      </a:p>
                    </a:txBody>
                    <a:tcPr marL="62793" marR="62793" marT="31398" marB="3139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CN" altLang="en-US" sz="1700" b="0">
                          <a:solidFill>
                            <a:schemeClr val="tx1"/>
                          </a:solidFill>
                        </a:endParaRPr>
                      </a:p>
                    </a:txBody>
                    <a:tcPr marL="62793" marR="62793" marT="31398" marB="3139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2913761242"/>
                    </a:ext>
                  </a:extLst>
                </a:tr>
                <a:tr h="404538">
                  <a:tc>
                    <a:txBody>
                      <a:bodyPr/>
                      <a:lstStyle/>
                      <a:p>
                        <a:pPr algn="ctr"/>
                        <a:endParaRPr lang="zh-CN" altLang="en-US" sz="1700" b="0" dirty="0">
                          <a:solidFill>
                            <a:schemeClr val="tx1"/>
                          </a:solidFill>
                        </a:endParaRPr>
                      </a:p>
                    </a:txBody>
                    <a:tcPr marL="62793" marR="62793" marT="31398" marB="3139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CN" altLang="en-US" sz="1700" b="0">
                          <a:solidFill>
                            <a:schemeClr val="tx1"/>
                          </a:solidFill>
                        </a:endParaRPr>
                      </a:p>
                    </a:txBody>
                    <a:tcPr marL="62793" marR="62793" marT="31398" marB="3139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CN" altLang="en-US" sz="1700" b="0">
                          <a:solidFill>
                            <a:schemeClr val="tx1"/>
                          </a:solidFill>
                        </a:endParaRPr>
                      </a:p>
                    </a:txBody>
                    <a:tcPr marL="62793" marR="62793" marT="31398" marB="3139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CN" altLang="en-US" sz="1700" b="0">
                          <a:solidFill>
                            <a:schemeClr val="tx1"/>
                          </a:solidFill>
                        </a:endParaRPr>
                      </a:p>
                    </a:txBody>
                    <a:tcPr marL="62793" marR="62793" marT="31398" marB="3139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CN" altLang="en-US" sz="1700" b="0">
                          <a:solidFill>
                            <a:schemeClr val="tx1"/>
                          </a:solidFill>
                        </a:endParaRPr>
                      </a:p>
                    </a:txBody>
                    <a:tcPr marL="62793" marR="62793" marT="31398" marB="3139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CN" altLang="en-US" sz="1700" b="0">
                          <a:solidFill>
                            <a:schemeClr val="tx1"/>
                          </a:solidFill>
                        </a:endParaRPr>
                      </a:p>
                    </a:txBody>
                    <a:tcPr marL="62793" marR="62793" marT="31398" marB="3139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CN" altLang="en-US" sz="1700" b="0">
                          <a:solidFill>
                            <a:schemeClr val="tx1"/>
                          </a:solidFill>
                        </a:endParaRPr>
                      </a:p>
                    </a:txBody>
                    <a:tcPr marL="62793" marR="62793" marT="31398" marB="3139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CN" altLang="en-US" sz="1700" b="0">
                          <a:solidFill>
                            <a:schemeClr val="tx1"/>
                          </a:solidFill>
                        </a:endParaRPr>
                      </a:p>
                    </a:txBody>
                    <a:tcPr marL="62793" marR="62793" marT="31398" marB="3139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sz="1700" b="0" dirty="0">
                            <a:solidFill>
                              <a:schemeClr val="tx1"/>
                            </a:solidFill>
                          </a:rPr>
                          <a:t>84</a:t>
                        </a:r>
                        <a:endParaRPr lang="zh-CN" altLang="en-US" sz="1700" b="0" dirty="0">
                          <a:solidFill>
                            <a:schemeClr val="tx1"/>
                          </a:solidFill>
                        </a:endParaRPr>
                      </a:p>
                    </a:txBody>
                    <a:tcPr marL="62793" marR="62793" marT="31398" marB="3139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sz="1700" b="0" dirty="0">
                            <a:solidFill>
                              <a:schemeClr val="tx1"/>
                            </a:solidFill>
                          </a:rPr>
                          <a:t>84</a:t>
                        </a:r>
                        <a:endParaRPr lang="zh-CN" altLang="en-US" sz="1700" b="0" dirty="0">
                          <a:solidFill>
                            <a:schemeClr val="tx1"/>
                          </a:solidFill>
                        </a:endParaRPr>
                      </a:p>
                    </a:txBody>
                    <a:tcPr marL="62793" marR="62793" marT="31398" marB="3139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sz="1700" b="0" dirty="0">
                            <a:solidFill>
                              <a:schemeClr val="tx1"/>
                            </a:solidFill>
                          </a:rPr>
                          <a:t>84</a:t>
                        </a:r>
                        <a:endParaRPr lang="zh-CN" altLang="en-US" sz="1700" b="0" dirty="0">
                          <a:solidFill>
                            <a:schemeClr val="tx1"/>
                          </a:solidFill>
                        </a:endParaRPr>
                      </a:p>
                    </a:txBody>
                    <a:tcPr marL="62793" marR="62793" marT="31398" marB="3139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2"/>
                      </a:solidFill>
                    </a:tcPr>
                  </a:tc>
                  <a:tc>
                    <a:txBody>
                      <a:bodyPr/>
                      <a:lstStyle/>
                      <a:p>
                        <a:pPr algn="ctr"/>
                        <a:r>
                          <a:rPr lang="en-US" altLang="zh-CN" sz="1700" b="0" dirty="0">
                            <a:solidFill>
                              <a:schemeClr val="tx1"/>
                            </a:solidFill>
                          </a:rPr>
                          <a:t>85</a:t>
                        </a:r>
                        <a:endParaRPr lang="zh-CN" altLang="en-US" sz="1700" b="0" dirty="0">
                          <a:solidFill>
                            <a:schemeClr val="tx1"/>
                          </a:solidFill>
                        </a:endParaRPr>
                      </a:p>
                    </a:txBody>
                    <a:tcPr marL="62793" marR="62793" marT="31398" marB="3139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sz="1700" b="0" dirty="0">
                            <a:solidFill>
                              <a:schemeClr val="tx1"/>
                            </a:solidFill>
                          </a:rPr>
                          <a:t>85</a:t>
                        </a:r>
                        <a:endParaRPr lang="zh-CN" altLang="en-US" sz="1700" b="0" dirty="0">
                          <a:solidFill>
                            <a:schemeClr val="tx1"/>
                          </a:solidFill>
                        </a:endParaRPr>
                      </a:p>
                    </a:txBody>
                    <a:tcPr marL="62793" marR="62793" marT="31398" marB="3139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244531637"/>
                    </a:ext>
                  </a:extLst>
                </a:tr>
                <a:tr h="404538">
                  <a:tc>
                    <a:txBody>
                      <a:bodyPr/>
                      <a:lstStyle/>
                      <a:p>
                        <a:pPr algn="ctr"/>
                        <a:endParaRPr lang="zh-CN" altLang="en-US" sz="1700" b="0">
                          <a:solidFill>
                            <a:schemeClr val="tx1"/>
                          </a:solidFill>
                        </a:endParaRPr>
                      </a:p>
                    </a:txBody>
                    <a:tcPr marL="62793" marR="62793" marT="31398" marB="3139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CN" altLang="en-US" sz="1700" b="0">
                          <a:solidFill>
                            <a:schemeClr val="tx1"/>
                          </a:solidFill>
                        </a:endParaRPr>
                      </a:p>
                    </a:txBody>
                    <a:tcPr marL="62793" marR="62793" marT="31398" marB="3139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CN" altLang="en-US" sz="1700" b="0">
                          <a:solidFill>
                            <a:schemeClr val="tx1"/>
                          </a:solidFill>
                        </a:endParaRPr>
                      </a:p>
                    </a:txBody>
                    <a:tcPr marL="62793" marR="62793" marT="31398" marB="3139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CN" altLang="en-US" sz="1700" b="0">
                          <a:solidFill>
                            <a:schemeClr val="tx1"/>
                          </a:solidFill>
                        </a:endParaRPr>
                      </a:p>
                    </a:txBody>
                    <a:tcPr marL="62793" marR="62793" marT="31398" marB="3139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CN" altLang="en-US" sz="1700" b="0">
                          <a:solidFill>
                            <a:schemeClr val="tx1"/>
                          </a:solidFill>
                        </a:endParaRPr>
                      </a:p>
                    </a:txBody>
                    <a:tcPr marL="62793" marR="62793" marT="31398" marB="3139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CN" altLang="en-US" sz="1700" b="0" dirty="0">
                          <a:solidFill>
                            <a:schemeClr val="tx1"/>
                          </a:solidFill>
                        </a:endParaRPr>
                      </a:p>
                    </a:txBody>
                    <a:tcPr marL="62793" marR="62793" marT="31398" marB="3139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CN" altLang="en-US" sz="1700" b="0">
                          <a:solidFill>
                            <a:schemeClr val="tx1"/>
                          </a:solidFill>
                        </a:endParaRPr>
                      </a:p>
                    </a:txBody>
                    <a:tcPr marL="62793" marR="62793" marT="31398" marB="3139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CN" altLang="en-US" sz="1700" b="0">
                          <a:solidFill>
                            <a:schemeClr val="tx1"/>
                          </a:solidFill>
                        </a:endParaRPr>
                      </a:p>
                    </a:txBody>
                    <a:tcPr marL="62793" marR="62793" marT="31398" marB="3139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sz="1700" b="0" dirty="0">
                            <a:solidFill>
                              <a:schemeClr val="tx1"/>
                            </a:solidFill>
                          </a:rPr>
                          <a:t>84</a:t>
                        </a:r>
                        <a:endParaRPr lang="zh-CN" altLang="en-US" sz="1700" b="0" dirty="0">
                          <a:solidFill>
                            <a:schemeClr val="tx1"/>
                          </a:solidFill>
                        </a:endParaRPr>
                      </a:p>
                    </a:txBody>
                    <a:tcPr marL="62793" marR="62793" marT="31398" marB="3139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sz="1700" b="0" dirty="0">
                            <a:solidFill>
                              <a:schemeClr val="tx1"/>
                            </a:solidFill>
                          </a:rPr>
                          <a:t>84</a:t>
                        </a:r>
                        <a:endParaRPr lang="zh-CN" altLang="en-US" sz="1700" b="0" dirty="0">
                          <a:solidFill>
                            <a:schemeClr val="tx1"/>
                          </a:solidFill>
                        </a:endParaRPr>
                      </a:p>
                    </a:txBody>
                    <a:tcPr marL="62793" marR="62793" marT="31398" marB="3139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sz="1700" b="0" dirty="0">
                            <a:solidFill>
                              <a:schemeClr val="tx1"/>
                            </a:solidFill>
                          </a:rPr>
                          <a:t>84</a:t>
                        </a:r>
                        <a:endParaRPr lang="zh-CN" altLang="en-US" sz="1700" b="0" dirty="0">
                          <a:solidFill>
                            <a:schemeClr val="tx1"/>
                          </a:solidFill>
                        </a:endParaRPr>
                      </a:p>
                    </a:txBody>
                    <a:tcPr marL="62793" marR="62793" marT="31398" marB="3139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CN" altLang="en-US" sz="1700" b="0">
                          <a:solidFill>
                            <a:schemeClr val="tx1"/>
                          </a:solidFill>
                        </a:endParaRPr>
                      </a:p>
                    </a:txBody>
                    <a:tcPr marL="62793" marR="62793" marT="31398" marB="3139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CN" altLang="en-US" sz="1700" b="0" dirty="0">
                          <a:solidFill>
                            <a:schemeClr val="tx1"/>
                          </a:solidFill>
                        </a:endParaRPr>
                      </a:p>
                    </a:txBody>
                    <a:tcPr marL="62793" marR="62793" marT="31398" marB="3139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752836169"/>
                    </a:ext>
                  </a:extLst>
                </a:tr>
                <a:tr h="404538">
                  <a:tc>
                    <a:txBody>
                      <a:bodyPr/>
                      <a:lstStyle/>
                      <a:p>
                        <a:pPr algn="ctr"/>
                        <a:r>
                          <a:rPr lang="en-US" altLang="zh-CN" sz="1700" b="0" dirty="0"/>
                          <a:t>65</a:t>
                        </a:r>
                        <a:endParaRPr lang="zh-CN" altLang="en-US" sz="1700" b="0" dirty="0"/>
                      </a:p>
                    </a:txBody>
                    <a:tcPr marL="51377" marR="51377" marT="25687" marB="2568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sz="1700" b="0" dirty="0"/>
                          <a:t>65</a:t>
                        </a:r>
                        <a:endParaRPr lang="zh-CN" altLang="en-US" sz="1700" b="0" dirty="0"/>
                      </a:p>
                    </a:txBody>
                    <a:tcPr marL="51377" marR="51377" marT="25687" marB="2568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sz="1700" b="0" dirty="0"/>
                          <a:t>67</a:t>
                        </a:r>
                        <a:endParaRPr lang="zh-CN" altLang="en-US" sz="1700" b="0" dirty="0"/>
                      </a:p>
                    </a:txBody>
                    <a:tcPr marL="51377" marR="51377" marT="25687" marB="2568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sz="1700" b="0" dirty="0"/>
                          <a:t>68</a:t>
                        </a:r>
                        <a:endParaRPr lang="zh-CN" altLang="en-US" sz="1700" b="0" dirty="0"/>
                      </a:p>
                    </a:txBody>
                    <a:tcPr marL="51377" marR="51377" marT="25687" marB="2568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sz="1700" b="0" dirty="0"/>
                          <a:t>69</a:t>
                        </a:r>
                        <a:endParaRPr lang="zh-CN" altLang="en-US" sz="1700" b="0" dirty="0"/>
                      </a:p>
                    </a:txBody>
                    <a:tcPr marL="51377" marR="51377" marT="25687" marB="2568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sz="1700" b="0" dirty="0"/>
                          <a:t>82</a:t>
                        </a:r>
                        <a:endParaRPr lang="zh-CN" altLang="en-US" sz="1700" b="0" dirty="0"/>
                      </a:p>
                    </a:txBody>
                    <a:tcPr marL="51377" marR="51377" marT="25687" marB="2568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sz="1700" b="0" dirty="0"/>
                          <a:t>82</a:t>
                        </a:r>
                        <a:endParaRPr lang="zh-CN" altLang="en-US" sz="1700" b="0" dirty="0"/>
                      </a:p>
                    </a:txBody>
                    <a:tcPr marL="51377" marR="51377" marT="25687" marB="2568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sz="1700" b="0" dirty="0"/>
                          <a:t>83</a:t>
                        </a:r>
                        <a:endParaRPr lang="zh-CN" altLang="en-US" sz="1700" b="0" dirty="0"/>
                      </a:p>
                    </a:txBody>
                    <a:tcPr marL="51377" marR="51377" marT="25687" marB="2568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sz="1700" b="0" dirty="0"/>
                          <a:t>84</a:t>
                        </a:r>
                        <a:endParaRPr lang="zh-CN" altLang="en-US" sz="1700" b="0" dirty="0"/>
                      </a:p>
                    </a:txBody>
                    <a:tcPr marL="51377" marR="51377" marT="25687" marB="2568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sz="1700" b="0" dirty="0"/>
                          <a:t>84</a:t>
                        </a:r>
                        <a:endParaRPr lang="zh-CN" altLang="en-US" sz="1700" b="0" dirty="0"/>
                      </a:p>
                    </a:txBody>
                    <a:tcPr marL="51377" marR="51377" marT="25687" marB="2568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sz="1700" b="0" dirty="0"/>
                          <a:t>84</a:t>
                        </a:r>
                        <a:endParaRPr lang="zh-CN" altLang="en-US" sz="1700" b="0" dirty="0"/>
                      </a:p>
                    </a:txBody>
                    <a:tcPr marL="51377" marR="51377" marT="25687" marB="2568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sz="1700" b="0" dirty="0"/>
                          <a:t>85</a:t>
                        </a:r>
                        <a:endParaRPr lang="zh-CN" altLang="en-US" sz="1700" b="0" dirty="0"/>
                      </a:p>
                    </a:txBody>
                    <a:tcPr marL="51377" marR="51377" marT="25687" marB="2568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sz="1700" b="0" dirty="0"/>
                          <a:t>85</a:t>
                        </a:r>
                        <a:endParaRPr lang="zh-CN" altLang="en-US" sz="1700" b="0" dirty="0"/>
                      </a:p>
                    </a:txBody>
                    <a:tcPr marL="51377" marR="51377" marT="25687" marB="2568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141575485"/>
                    </a:ext>
                  </a:extLst>
                </a:tr>
              </a:tbl>
            </a:graphicData>
          </a:graphic>
        </p:graphicFrame>
        <p:sp>
          <p:nvSpPr>
            <p:cNvPr id="17" name="椭圆 16">
              <a:extLst>
                <a:ext uri="{FF2B5EF4-FFF2-40B4-BE49-F238E27FC236}">
                  <a16:creationId xmlns:a16="http://schemas.microsoft.com/office/drawing/2014/main" id="{07A7DDAA-1571-409E-AC1F-1391865CA40C}"/>
                </a:ext>
              </a:extLst>
            </p:cNvPr>
            <p:cNvSpPr/>
            <p:nvPr/>
          </p:nvSpPr>
          <p:spPr>
            <a:xfrm>
              <a:off x="7050338" y="2529780"/>
              <a:ext cx="403096" cy="403096"/>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F8A273D6-ECF5-471A-863D-E14F230785CD}"/>
                </a:ext>
              </a:extLst>
            </p:cNvPr>
            <p:cNvSpPr/>
            <p:nvPr/>
          </p:nvSpPr>
          <p:spPr>
            <a:xfrm>
              <a:off x="5841051" y="2932876"/>
              <a:ext cx="403096" cy="403096"/>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9645B7E7-15D0-4A55-AA96-E1789AF07C0F}"/>
                </a:ext>
              </a:extLst>
            </p:cNvPr>
            <p:cNvSpPr/>
            <p:nvPr/>
          </p:nvSpPr>
          <p:spPr>
            <a:xfrm>
              <a:off x="6644530" y="3333200"/>
              <a:ext cx="403096" cy="403096"/>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9A464217-F5B1-4B09-A1F6-C0D62039EA64}"/>
                </a:ext>
              </a:extLst>
            </p:cNvPr>
            <p:cNvSpPr/>
            <p:nvPr/>
          </p:nvSpPr>
          <p:spPr>
            <a:xfrm>
              <a:off x="8258027" y="3739068"/>
              <a:ext cx="403096" cy="403096"/>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D5E32D5E-984E-4735-9A70-28755029AF4E}"/>
                </a:ext>
              </a:extLst>
            </p:cNvPr>
            <p:cNvSpPr/>
            <p:nvPr/>
          </p:nvSpPr>
          <p:spPr>
            <a:xfrm>
              <a:off x="7854931" y="4142709"/>
              <a:ext cx="403096" cy="403096"/>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3F01E0C4-30CD-42D7-94B1-460B88E41074}"/>
                </a:ext>
              </a:extLst>
            </p:cNvPr>
            <p:cNvSpPr/>
            <p:nvPr/>
          </p:nvSpPr>
          <p:spPr>
            <a:xfrm>
              <a:off x="9868812" y="4562631"/>
              <a:ext cx="403096" cy="403096"/>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6D86ECCA-B495-4D3D-855C-E3C66B238CF2}"/>
                </a:ext>
              </a:extLst>
            </p:cNvPr>
            <p:cNvSpPr/>
            <p:nvPr/>
          </p:nvSpPr>
          <p:spPr>
            <a:xfrm>
              <a:off x="9062021" y="4965727"/>
              <a:ext cx="403096" cy="403096"/>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4" name="组合 23">
            <a:extLst>
              <a:ext uri="{FF2B5EF4-FFF2-40B4-BE49-F238E27FC236}">
                <a16:creationId xmlns:a16="http://schemas.microsoft.com/office/drawing/2014/main" id="{F15CBF38-37A1-4AE3-A49D-160830815D7B}"/>
              </a:ext>
            </a:extLst>
          </p:cNvPr>
          <p:cNvGrpSpPr/>
          <p:nvPr/>
        </p:nvGrpSpPr>
        <p:grpSpPr>
          <a:xfrm>
            <a:off x="1507997" y="1883585"/>
            <a:ext cx="3743311" cy="3743311"/>
            <a:chOff x="902353" y="1836085"/>
            <a:chExt cx="3743311" cy="3743311"/>
          </a:xfrm>
        </p:grpSpPr>
        <p:graphicFrame>
          <p:nvGraphicFramePr>
            <p:cNvPr id="26" name="表格 4">
              <a:extLst>
                <a:ext uri="{FF2B5EF4-FFF2-40B4-BE49-F238E27FC236}">
                  <a16:creationId xmlns:a16="http://schemas.microsoft.com/office/drawing/2014/main" id="{4BB8E54A-4178-42F7-8128-9B019797C20D}"/>
                </a:ext>
              </a:extLst>
            </p:cNvPr>
            <p:cNvGraphicFramePr>
              <a:graphicFrameLocks/>
            </p:cNvGraphicFramePr>
            <p:nvPr/>
          </p:nvGraphicFramePr>
          <p:xfrm>
            <a:off x="902353" y="1836085"/>
            <a:ext cx="3743311" cy="3743311"/>
          </p:xfrm>
          <a:graphic>
            <a:graphicData uri="http://schemas.openxmlformats.org/drawingml/2006/table">
              <a:tbl>
                <a:tblPr firstRow="1" bandRow="1">
                  <a:tableStyleId>{5C22544A-7EE6-4342-B048-85BDC9FD1C3A}</a:tableStyleId>
                </a:tblPr>
                <a:tblGrid>
                  <a:gridCol w="287947">
                    <a:extLst>
                      <a:ext uri="{9D8B030D-6E8A-4147-A177-3AD203B41FA5}">
                        <a16:colId xmlns:a16="http://schemas.microsoft.com/office/drawing/2014/main" val="1504496925"/>
                      </a:ext>
                    </a:extLst>
                  </a:gridCol>
                  <a:gridCol w="287947">
                    <a:extLst>
                      <a:ext uri="{9D8B030D-6E8A-4147-A177-3AD203B41FA5}">
                        <a16:colId xmlns:a16="http://schemas.microsoft.com/office/drawing/2014/main" val="569606543"/>
                      </a:ext>
                    </a:extLst>
                  </a:gridCol>
                  <a:gridCol w="287947">
                    <a:extLst>
                      <a:ext uri="{9D8B030D-6E8A-4147-A177-3AD203B41FA5}">
                        <a16:colId xmlns:a16="http://schemas.microsoft.com/office/drawing/2014/main" val="2019032399"/>
                      </a:ext>
                    </a:extLst>
                  </a:gridCol>
                  <a:gridCol w="287947">
                    <a:extLst>
                      <a:ext uri="{9D8B030D-6E8A-4147-A177-3AD203B41FA5}">
                        <a16:colId xmlns:a16="http://schemas.microsoft.com/office/drawing/2014/main" val="2998898318"/>
                      </a:ext>
                    </a:extLst>
                  </a:gridCol>
                  <a:gridCol w="287947">
                    <a:extLst>
                      <a:ext uri="{9D8B030D-6E8A-4147-A177-3AD203B41FA5}">
                        <a16:colId xmlns:a16="http://schemas.microsoft.com/office/drawing/2014/main" val="869825293"/>
                      </a:ext>
                    </a:extLst>
                  </a:gridCol>
                  <a:gridCol w="287947">
                    <a:extLst>
                      <a:ext uri="{9D8B030D-6E8A-4147-A177-3AD203B41FA5}">
                        <a16:colId xmlns:a16="http://schemas.microsoft.com/office/drawing/2014/main" val="838990557"/>
                      </a:ext>
                    </a:extLst>
                  </a:gridCol>
                  <a:gridCol w="287947">
                    <a:extLst>
                      <a:ext uri="{9D8B030D-6E8A-4147-A177-3AD203B41FA5}">
                        <a16:colId xmlns:a16="http://schemas.microsoft.com/office/drawing/2014/main" val="728207241"/>
                      </a:ext>
                    </a:extLst>
                  </a:gridCol>
                  <a:gridCol w="287947">
                    <a:extLst>
                      <a:ext uri="{9D8B030D-6E8A-4147-A177-3AD203B41FA5}">
                        <a16:colId xmlns:a16="http://schemas.microsoft.com/office/drawing/2014/main" val="173939559"/>
                      </a:ext>
                    </a:extLst>
                  </a:gridCol>
                  <a:gridCol w="287947">
                    <a:extLst>
                      <a:ext uri="{9D8B030D-6E8A-4147-A177-3AD203B41FA5}">
                        <a16:colId xmlns:a16="http://schemas.microsoft.com/office/drawing/2014/main" val="1978412735"/>
                      </a:ext>
                    </a:extLst>
                  </a:gridCol>
                  <a:gridCol w="287947">
                    <a:extLst>
                      <a:ext uri="{9D8B030D-6E8A-4147-A177-3AD203B41FA5}">
                        <a16:colId xmlns:a16="http://schemas.microsoft.com/office/drawing/2014/main" val="1427807614"/>
                      </a:ext>
                    </a:extLst>
                  </a:gridCol>
                  <a:gridCol w="287947">
                    <a:extLst>
                      <a:ext uri="{9D8B030D-6E8A-4147-A177-3AD203B41FA5}">
                        <a16:colId xmlns:a16="http://schemas.microsoft.com/office/drawing/2014/main" val="3565399721"/>
                      </a:ext>
                    </a:extLst>
                  </a:gridCol>
                  <a:gridCol w="287947">
                    <a:extLst>
                      <a:ext uri="{9D8B030D-6E8A-4147-A177-3AD203B41FA5}">
                        <a16:colId xmlns:a16="http://schemas.microsoft.com/office/drawing/2014/main" val="3791543226"/>
                      </a:ext>
                    </a:extLst>
                  </a:gridCol>
                  <a:gridCol w="287947">
                    <a:extLst>
                      <a:ext uri="{9D8B030D-6E8A-4147-A177-3AD203B41FA5}">
                        <a16:colId xmlns:a16="http://schemas.microsoft.com/office/drawing/2014/main" val="5664028"/>
                      </a:ext>
                    </a:extLst>
                  </a:gridCol>
                </a:tblGrid>
                <a:tr h="287947">
                  <a:tc>
                    <a:txBody>
                      <a:bodyPr/>
                      <a:lstStyle/>
                      <a:p>
                        <a:pPr algn="ctr"/>
                        <a:r>
                          <a:rPr lang="en-US" altLang="zh-CN" sz="1200" b="0" dirty="0">
                            <a:solidFill>
                              <a:schemeClr val="tx1"/>
                            </a:solidFill>
                          </a:rPr>
                          <a:t>68</a:t>
                        </a:r>
                        <a:endParaRPr lang="zh-CN" altLang="en-US" sz="1200" b="0" dirty="0">
                          <a:solidFill>
                            <a:schemeClr val="tx1"/>
                          </a:solidFill>
                        </a:endParaRPr>
                      </a:p>
                    </a:txBody>
                    <a:tcPr marL="52823" marR="52823" marT="26411" marB="2641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65</a:t>
                        </a:r>
                        <a:endParaRPr lang="zh-CN" altLang="en-US" sz="1200" b="0" dirty="0">
                          <a:solidFill>
                            <a:schemeClr val="tx1"/>
                          </a:solidFill>
                        </a:endParaRPr>
                      </a:p>
                    </a:txBody>
                    <a:tcPr marL="52823" marR="52823" marT="26411" marB="2641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84</a:t>
                        </a:r>
                        <a:endParaRPr lang="zh-CN" altLang="en-US" sz="1200" b="0" dirty="0">
                          <a:solidFill>
                            <a:schemeClr val="tx1"/>
                          </a:solidFill>
                        </a:endParaRPr>
                      </a:p>
                    </a:txBody>
                    <a:tcPr marL="52823" marR="52823" marT="26411" marB="2641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65</a:t>
                        </a:r>
                        <a:endParaRPr lang="zh-CN" altLang="en-US" sz="1200" b="0" dirty="0">
                          <a:solidFill>
                            <a:schemeClr val="tx1"/>
                          </a:solidFill>
                        </a:endParaRPr>
                      </a:p>
                    </a:txBody>
                    <a:tcPr marL="52823" marR="52823" marT="26411" marB="2641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83</a:t>
                        </a:r>
                        <a:endParaRPr lang="zh-CN" altLang="en-US" sz="1200" b="0" dirty="0">
                          <a:solidFill>
                            <a:schemeClr val="tx1"/>
                          </a:solidFill>
                        </a:endParaRPr>
                      </a:p>
                    </a:txBody>
                    <a:tcPr marL="52823" marR="52823" marT="26411" marB="2641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84</a:t>
                        </a:r>
                        <a:endParaRPr lang="zh-CN" altLang="en-US" sz="1200" b="0" dirty="0">
                          <a:solidFill>
                            <a:schemeClr val="tx1"/>
                          </a:solidFill>
                        </a:endParaRPr>
                      </a:p>
                    </a:txBody>
                    <a:tcPr marL="52823" marR="52823" marT="26411" marB="2641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82</a:t>
                        </a:r>
                        <a:endParaRPr lang="zh-CN" altLang="en-US" sz="1200" b="0" dirty="0">
                          <a:solidFill>
                            <a:schemeClr val="tx1"/>
                          </a:solidFill>
                        </a:endParaRPr>
                      </a:p>
                    </a:txBody>
                    <a:tcPr marL="52823" marR="52823" marT="26411" marB="2641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85</a:t>
                        </a:r>
                        <a:endParaRPr lang="zh-CN" altLang="en-US" sz="1200" b="0" dirty="0">
                          <a:solidFill>
                            <a:schemeClr val="tx1"/>
                          </a:solidFill>
                        </a:endParaRPr>
                      </a:p>
                    </a:txBody>
                    <a:tcPr marL="52823" marR="52823" marT="26411" marB="2641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67</a:t>
                        </a:r>
                        <a:endParaRPr lang="zh-CN" altLang="en-US" sz="1200" b="0" dirty="0">
                          <a:solidFill>
                            <a:schemeClr val="tx1"/>
                          </a:solidFill>
                        </a:endParaRPr>
                      </a:p>
                    </a:txBody>
                    <a:tcPr marL="52823" marR="52823" marT="26411" marB="2641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84</a:t>
                        </a:r>
                        <a:endParaRPr lang="zh-CN" altLang="en-US" sz="1200" b="0" dirty="0">
                          <a:solidFill>
                            <a:schemeClr val="tx1"/>
                          </a:solidFill>
                        </a:endParaRPr>
                      </a:p>
                    </a:txBody>
                    <a:tcPr marL="52823" marR="52823" marT="26411" marB="2641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85</a:t>
                        </a:r>
                        <a:endParaRPr lang="zh-CN" altLang="en-US" sz="1200" b="0" dirty="0">
                          <a:solidFill>
                            <a:schemeClr val="tx1"/>
                          </a:solidFill>
                        </a:endParaRPr>
                      </a:p>
                    </a:txBody>
                    <a:tcPr marL="52823" marR="52823" marT="26411" marB="2641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82</a:t>
                        </a:r>
                        <a:endParaRPr lang="zh-CN" altLang="en-US" sz="1200" b="0" dirty="0">
                          <a:solidFill>
                            <a:schemeClr val="tx1"/>
                          </a:solidFill>
                        </a:endParaRPr>
                      </a:p>
                    </a:txBody>
                    <a:tcPr marL="52823" marR="52823" marT="26411" marB="2641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69</a:t>
                        </a:r>
                        <a:endParaRPr lang="zh-CN" altLang="en-US" sz="1200" b="0" dirty="0">
                          <a:solidFill>
                            <a:schemeClr val="tx1"/>
                          </a:solidFill>
                        </a:endParaRPr>
                      </a:p>
                    </a:txBody>
                    <a:tcPr marL="52823" marR="52823" marT="26411" marB="2641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82684173"/>
                    </a:ext>
                  </a:extLst>
                </a:tr>
                <a:tr h="287947">
                  <a:tc>
                    <a:txBody>
                      <a:bodyPr/>
                      <a:lstStyle/>
                      <a:p>
                        <a:pPr algn="ctr"/>
                        <a:r>
                          <a:rPr lang="en-US" altLang="zh-CN" sz="1200" b="0" dirty="0"/>
                          <a:t>65</a:t>
                        </a:r>
                        <a:endParaRPr lang="zh-CN" altLang="en-US" sz="1200" b="0" dirty="0"/>
                      </a:p>
                    </a:txBody>
                    <a:tcPr marL="63386" marR="63386" marT="31694" marB="3169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200" b="0" dirty="0"/>
                          <a:t>68</a:t>
                        </a:r>
                        <a:endParaRPr lang="zh-CN" altLang="en-US" sz="1200" b="0" dirty="0"/>
                      </a:p>
                    </a:txBody>
                    <a:tcPr marL="63386" marR="63386" marT="31694" marB="3169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t>65</a:t>
                        </a:r>
                        <a:endParaRPr lang="zh-CN" altLang="en-US" sz="1200" b="0" dirty="0"/>
                      </a:p>
                    </a:txBody>
                    <a:tcPr marL="63386" marR="63386" marT="31694" marB="3169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t>84</a:t>
                        </a:r>
                        <a:endParaRPr lang="zh-CN" altLang="en-US" sz="1200" b="0" dirty="0"/>
                      </a:p>
                    </a:txBody>
                    <a:tcPr marL="63386" marR="63386" marT="31694" marB="3169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t>67</a:t>
                        </a:r>
                        <a:endParaRPr lang="zh-CN" altLang="en-US" sz="1200" b="0" dirty="0"/>
                      </a:p>
                    </a:txBody>
                    <a:tcPr marL="63386" marR="63386" marT="31694" marB="3169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t>83</a:t>
                        </a:r>
                        <a:endParaRPr lang="zh-CN" altLang="en-US" sz="1200" b="0" dirty="0"/>
                      </a:p>
                    </a:txBody>
                    <a:tcPr marL="63386" marR="63386" marT="31694" marB="3169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t>84</a:t>
                        </a:r>
                        <a:endParaRPr lang="zh-CN" altLang="en-US" sz="1200" b="0" dirty="0"/>
                      </a:p>
                    </a:txBody>
                    <a:tcPr marL="63386" marR="63386" marT="31694" marB="3169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t>82</a:t>
                        </a:r>
                        <a:endParaRPr lang="zh-CN" altLang="en-US" sz="1200" b="0" dirty="0"/>
                      </a:p>
                    </a:txBody>
                    <a:tcPr marL="63386" marR="63386" marT="31694" marB="3169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t>85</a:t>
                        </a:r>
                        <a:endParaRPr lang="zh-CN" altLang="en-US" sz="1200" b="0" dirty="0"/>
                      </a:p>
                    </a:txBody>
                    <a:tcPr marL="63386" marR="63386" marT="31694" marB="3169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t>69</a:t>
                        </a:r>
                        <a:endParaRPr lang="zh-CN" altLang="en-US" sz="1200" b="0" dirty="0"/>
                      </a:p>
                    </a:txBody>
                    <a:tcPr marL="63386" marR="63386" marT="31694" marB="3169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t>84</a:t>
                        </a:r>
                        <a:endParaRPr lang="zh-CN" altLang="en-US" sz="1200" b="0" dirty="0"/>
                      </a:p>
                    </a:txBody>
                    <a:tcPr marL="63386" marR="63386" marT="31694" marB="3169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t>85</a:t>
                        </a:r>
                        <a:endParaRPr lang="zh-CN" altLang="en-US" sz="1200" b="0" dirty="0"/>
                      </a:p>
                    </a:txBody>
                    <a:tcPr marL="63386" marR="63386" marT="31694" marB="3169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t>82</a:t>
                        </a:r>
                        <a:endParaRPr lang="zh-CN" altLang="en-US" sz="1200" b="0" dirty="0"/>
                      </a:p>
                    </a:txBody>
                    <a:tcPr marL="63386" marR="63386" marT="31694" marB="3169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33359949"/>
                    </a:ext>
                  </a:extLst>
                </a:tr>
                <a:tr h="287947">
                  <a:tc>
                    <a:txBody>
                      <a:bodyPr/>
                      <a:lstStyle/>
                      <a:p>
                        <a:pPr algn="ctr"/>
                        <a:r>
                          <a:rPr lang="en-US" altLang="zh-CN" sz="1200" b="0" dirty="0"/>
                          <a:t>65</a:t>
                        </a:r>
                        <a:endParaRPr lang="zh-CN" altLang="en-US" sz="1200" b="0" dirty="0"/>
                      </a:p>
                    </a:txBody>
                    <a:tcPr marL="63386" marR="63386" marT="31694" marB="3169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200" b="0" dirty="0"/>
                          <a:t>65</a:t>
                        </a:r>
                        <a:endParaRPr lang="zh-CN" altLang="en-US" sz="1200" b="0" dirty="0"/>
                      </a:p>
                    </a:txBody>
                    <a:tcPr marL="63386" marR="63386" marT="31694" marB="3169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200" b="0" dirty="0"/>
                          <a:t>68</a:t>
                        </a:r>
                        <a:endParaRPr lang="zh-CN" altLang="en-US" sz="1200" b="0" dirty="0"/>
                      </a:p>
                    </a:txBody>
                    <a:tcPr marL="63386" marR="63386" marT="31694" marB="3169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t>67</a:t>
                        </a:r>
                        <a:endParaRPr lang="zh-CN" altLang="en-US" sz="1200" b="0" dirty="0"/>
                      </a:p>
                    </a:txBody>
                    <a:tcPr marL="63386" marR="63386" marT="31694" marB="3169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t>84</a:t>
                        </a:r>
                        <a:endParaRPr lang="zh-CN" altLang="en-US" sz="1200" b="0" dirty="0"/>
                      </a:p>
                    </a:txBody>
                    <a:tcPr marL="63386" marR="63386" marT="31694" marB="3169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t>69</a:t>
                        </a:r>
                        <a:endParaRPr lang="zh-CN" altLang="en-US" sz="1200" b="0" dirty="0"/>
                      </a:p>
                    </a:txBody>
                    <a:tcPr marL="63386" marR="63386" marT="31694" marB="3169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t>83</a:t>
                        </a:r>
                        <a:endParaRPr lang="zh-CN" altLang="en-US" sz="1200" b="0" dirty="0"/>
                      </a:p>
                    </a:txBody>
                    <a:tcPr marL="63386" marR="63386" marT="31694" marB="3169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t>84</a:t>
                        </a:r>
                        <a:endParaRPr lang="zh-CN" altLang="en-US" sz="1200" b="0" dirty="0"/>
                      </a:p>
                    </a:txBody>
                    <a:tcPr marL="63386" marR="63386" marT="31694" marB="3169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t>82</a:t>
                        </a:r>
                        <a:endParaRPr lang="zh-CN" altLang="en-US" sz="1200" b="0" dirty="0"/>
                      </a:p>
                    </a:txBody>
                    <a:tcPr marL="63386" marR="63386" marT="31694" marB="3169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t>85</a:t>
                        </a:r>
                        <a:endParaRPr lang="zh-CN" altLang="en-US" sz="1200" b="0" dirty="0"/>
                      </a:p>
                    </a:txBody>
                    <a:tcPr marL="63386" marR="63386" marT="31694" marB="3169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t>82</a:t>
                        </a:r>
                        <a:endParaRPr lang="zh-CN" altLang="en-US" sz="1200" b="0" dirty="0"/>
                      </a:p>
                    </a:txBody>
                    <a:tcPr marL="63386" marR="63386" marT="31694" marB="3169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t>84</a:t>
                        </a:r>
                        <a:endParaRPr lang="zh-CN" altLang="en-US" sz="1200" b="0" dirty="0"/>
                      </a:p>
                    </a:txBody>
                    <a:tcPr marL="63386" marR="63386" marT="31694" marB="3169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t>85</a:t>
                        </a:r>
                        <a:endParaRPr lang="zh-CN" altLang="en-US" sz="1200" b="0" dirty="0"/>
                      </a:p>
                    </a:txBody>
                    <a:tcPr marL="63386" marR="63386" marT="31694" marB="3169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10991640"/>
                    </a:ext>
                  </a:extLst>
                </a:tr>
                <a:tr h="287947">
                  <a:tc>
                    <a:txBody>
                      <a:bodyPr/>
                      <a:lstStyle/>
                      <a:p>
                        <a:pPr algn="ctr"/>
                        <a:r>
                          <a:rPr lang="en-US" altLang="zh-CN" sz="1200" b="0" dirty="0"/>
                          <a:t>65</a:t>
                        </a:r>
                        <a:endParaRPr lang="zh-CN" altLang="en-US" sz="1200" b="0" dirty="0"/>
                      </a:p>
                    </a:txBody>
                    <a:tcPr marL="63386" marR="63386" marT="31694" marB="3169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200" b="0" dirty="0"/>
                          <a:t>65</a:t>
                        </a:r>
                        <a:endParaRPr lang="zh-CN" altLang="en-US" sz="1200" b="0" dirty="0"/>
                      </a:p>
                    </a:txBody>
                    <a:tcPr marL="63386" marR="63386" marT="31694" marB="3169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200" b="0" dirty="0"/>
                          <a:t>67</a:t>
                        </a:r>
                        <a:endParaRPr lang="zh-CN" altLang="en-US" sz="1200" b="0" dirty="0"/>
                      </a:p>
                    </a:txBody>
                    <a:tcPr marL="63386" marR="63386" marT="31694" marB="3169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200" b="0" dirty="0"/>
                          <a:t>68</a:t>
                        </a:r>
                        <a:endParaRPr lang="zh-CN" altLang="en-US" sz="1200" b="0" dirty="0"/>
                      </a:p>
                    </a:txBody>
                    <a:tcPr marL="63386" marR="63386" marT="31694" marB="3169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t>69</a:t>
                        </a:r>
                        <a:endParaRPr lang="zh-CN" altLang="en-US" sz="1200" b="0" dirty="0"/>
                      </a:p>
                    </a:txBody>
                    <a:tcPr marL="63386" marR="63386" marT="31694" marB="3169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t>84</a:t>
                        </a:r>
                        <a:endParaRPr lang="zh-CN" altLang="en-US" sz="1200" b="0" dirty="0"/>
                      </a:p>
                    </a:txBody>
                    <a:tcPr marL="63386" marR="63386" marT="31694" marB="3169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t>82</a:t>
                        </a:r>
                        <a:endParaRPr lang="zh-CN" altLang="en-US" sz="1200" b="0" dirty="0"/>
                      </a:p>
                    </a:txBody>
                    <a:tcPr marL="63386" marR="63386" marT="31694" marB="3169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t>83</a:t>
                        </a:r>
                        <a:endParaRPr lang="zh-CN" altLang="en-US" sz="1200" b="0" dirty="0"/>
                      </a:p>
                    </a:txBody>
                    <a:tcPr marL="63386" marR="63386" marT="31694" marB="3169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t>84</a:t>
                        </a:r>
                        <a:endParaRPr lang="zh-CN" altLang="en-US" sz="1200" b="0" dirty="0"/>
                      </a:p>
                    </a:txBody>
                    <a:tcPr marL="63386" marR="63386" marT="31694" marB="3169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t>82</a:t>
                        </a:r>
                        <a:endParaRPr lang="zh-CN" altLang="en-US" sz="1200" b="0" dirty="0"/>
                      </a:p>
                    </a:txBody>
                    <a:tcPr marL="63386" marR="63386" marT="31694" marB="3169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t>85</a:t>
                        </a:r>
                        <a:endParaRPr lang="zh-CN" altLang="en-US" sz="1200" b="0" dirty="0"/>
                      </a:p>
                    </a:txBody>
                    <a:tcPr marL="63386" marR="63386" marT="31694" marB="3169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t>84</a:t>
                        </a:r>
                        <a:endParaRPr lang="zh-CN" altLang="en-US" sz="1200" b="0" dirty="0"/>
                      </a:p>
                    </a:txBody>
                    <a:tcPr marL="63386" marR="63386" marT="31694" marB="3169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t>85</a:t>
                        </a:r>
                        <a:endParaRPr lang="zh-CN" altLang="en-US" sz="1200" b="0" dirty="0"/>
                      </a:p>
                    </a:txBody>
                    <a:tcPr marL="63386" marR="63386" marT="31694" marB="3169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1055244"/>
                    </a:ext>
                  </a:extLst>
                </a:tr>
                <a:tr h="287947">
                  <a:tc>
                    <a:txBody>
                      <a:bodyPr/>
                      <a:lstStyle/>
                      <a:p>
                        <a:pPr algn="ctr"/>
                        <a:r>
                          <a:rPr lang="en-US" altLang="zh-CN" sz="1200" b="0" dirty="0"/>
                          <a:t>65</a:t>
                        </a:r>
                        <a:endParaRPr lang="zh-CN" altLang="en-US" sz="1200" b="0" dirty="0"/>
                      </a:p>
                    </a:txBody>
                    <a:tcPr marL="63386" marR="63386" marT="31694" marB="3169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200" b="0" dirty="0"/>
                          <a:t>65</a:t>
                        </a:r>
                        <a:endParaRPr lang="zh-CN" altLang="en-US" sz="1200" b="0" dirty="0"/>
                      </a:p>
                    </a:txBody>
                    <a:tcPr marL="63386" marR="63386" marT="31694" marB="3169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200" b="0" dirty="0"/>
                          <a:t>67</a:t>
                        </a:r>
                        <a:endParaRPr lang="zh-CN" altLang="en-US" sz="1200" b="0" dirty="0"/>
                      </a:p>
                    </a:txBody>
                    <a:tcPr marL="63386" marR="63386" marT="31694" marB="3169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200" b="0" dirty="0"/>
                          <a:t>68</a:t>
                        </a:r>
                        <a:endParaRPr lang="zh-CN" altLang="en-US" sz="1200" b="0" dirty="0"/>
                      </a:p>
                    </a:txBody>
                    <a:tcPr marL="63386" marR="63386" marT="31694" marB="3169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200" b="0" dirty="0"/>
                          <a:t>69</a:t>
                        </a:r>
                        <a:endParaRPr lang="zh-CN" altLang="en-US" sz="1200" b="0" dirty="0"/>
                      </a:p>
                    </a:txBody>
                    <a:tcPr marL="63386" marR="63386" marT="31694" marB="3169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t>82</a:t>
                        </a:r>
                        <a:endParaRPr lang="zh-CN" altLang="en-US" sz="1200" b="0" dirty="0"/>
                      </a:p>
                    </a:txBody>
                    <a:tcPr marL="63386" marR="63386" marT="31694" marB="3169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t>84</a:t>
                        </a:r>
                        <a:endParaRPr lang="zh-CN" altLang="en-US" sz="1200" b="0" dirty="0"/>
                      </a:p>
                    </a:txBody>
                    <a:tcPr marL="63386" marR="63386" marT="31694" marB="3169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t>82</a:t>
                        </a:r>
                        <a:endParaRPr lang="zh-CN" altLang="en-US" sz="1200" b="0" dirty="0"/>
                      </a:p>
                    </a:txBody>
                    <a:tcPr marL="63386" marR="63386" marT="31694" marB="3169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t>83</a:t>
                        </a:r>
                        <a:endParaRPr lang="zh-CN" altLang="en-US" sz="1200" b="0" dirty="0"/>
                      </a:p>
                    </a:txBody>
                    <a:tcPr marL="63386" marR="63386" marT="31694" marB="3169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t>84</a:t>
                        </a:r>
                        <a:endParaRPr lang="zh-CN" altLang="en-US" sz="1200" b="0" dirty="0"/>
                      </a:p>
                    </a:txBody>
                    <a:tcPr marL="63386" marR="63386" marT="31694" marB="3169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t>84</a:t>
                        </a:r>
                        <a:endParaRPr lang="zh-CN" altLang="en-US" sz="1200" b="0" dirty="0"/>
                      </a:p>
                    </a:txBody>
                    <a:tcPr marL="63386" marR="63386" marT="31694" marB="3169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t>85</a:t>
                        </a:r>
                        <a:endParaRPr lang="zh-CN" altLang="en-US" sz="1200" b="0" dirty="0"/>
                      </a:p>
                    </a:txBody>
                    <a:tcPr marL="63386" marR="63386" marT="31694" marB="3169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t>85</a:t>
                        </a:r>
                        <a:endParaRPr lang="zh-CN" altLang="en-US" sz="1200" b="0" dirty="0"/>
                      </a:p>
                    </a:txBody>
                    <a:tcPr marL="63386" marR="63386" marT="31694" marB="3169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8629690"/>
                    </a:ext>
                  </a:extLst>
                </a:tr>
                <a:tr h="287947">
                  <a:tc>
                    <a:txBody>
                      <a:bodyPr/>
                      <a:lstStyle/>
                      <a:p>
                        <a:pPr algn="ctr"/>
                        <a:r>
                          <a:rPr lang="en-US" altLang="zh-CN" sz="1200" b="0" dirty="0"/>
                          <a:t>65</a:t>
                        </a:r>
                        <a:endParaRPr lang="zh-CN" altLang="en-US" sz="1200" b="0" dirty="0"/>
                      </a:p>
                    </a:txBody>
                    <a:tcPr marL="63386" marR="63386" marT="31694" marB="3169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200" b="0" dirty="0"/>
                          <a:t>65</a:t>
                        </a:r>
                        <a:endParaRPr lang="zh-CN" altLang="en-US" sz="1200" b="0" dirty="0"/>
                      </a:p>
                    </a:txBody>
                    <a:tcPr marL="63386" marR="63386" marT="31694" marB="3169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200" b="0" dirty="0"/>
                          <a:t>67</a:t>
                        </a:r>
                        <a:endParaRPr lang="zh-CN" altLang="en-US" sz="1200" b="0" dirty="0"/>
                      </a:p>
                    </a:txBody>
                    <a:tcPr marL="63386" marR="63386" marT="31694" marB="3169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200" b="0" dirty="0"/>
                          <a:t>68</a:t>
                        </a:r>
                        <a:endParaRPr lang="zh-CN" altLang="en-US" sz="1200" b="0" dirty="0"/>
                      </a:p>
                    </a:txBody>
                    <a:tcPr marL="63386" marR="63386" marT="31694" marB="3169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200" b="0" dirty="0"/>
                          <a:t>69</a:t>
                        </a:r>
                        <a:endParaRPr lang="zh-CN" altLang="en-US" sz="1200" b="0" dirty="0"/>
                      </a:p>
                    </a:txBody>
                    <a:tcPr marL="63386" marR="63386" marT="31694" marB="3169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200" b="0" dirty="0"/>
                          <a:t>82</a:t>
                        </a:r>
                        <a:endParaRPr lang="zh-CN" altLang="en-US" sz="1200" b="0" dirty="0"/>
                      </a:p>
                    </a:txBody>
                    <a:tcPr marL="63386" marR="63386" marT="31694" marB="3169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t>82</a:t>
                        </a:r>
                        <a:endParaRPr lang="zh-CN" altLang="en-US" sz="1200" b="0" dirty="0"/>
                      </a:p>
                    </a:txBody>
                    <a:tcPr marL="63386" marR="63386" marT="31694" marB="3169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t>84</a:t>
                        </a:r>
                        <a:endParaRPr lang="zh-CN" altLang="en-US" sz="1200" b="0" dirty="0"/>
                      </a:p>
                    </a:txBody>
                    <a:tcPr marL="63386" marR="63386" marT="31694" marB="3169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t>83</a:t>
                        </a:r>
                        <a:endParaRPr lang="zh-CN" altLang="en-US" sz="1200" b="0" dirty="0"/>
                      </a:p>
                    </a:txBody>
                    <a:tcPr marL="63386" marR="63386" marT="31694" marB="3169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t>84</a:t>
                        </a:r>
                        <a:endParaRPr lang="zh-CN" altLang="en-US" sz="1200" b="0" dirty="0"/>
                      </a:p>
                    </a:txBody>
                    <a:tcPr marL="63386" marR="63386" marT="31694" marB="3169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t>84</a:t>
                        </a:r>
                        <a:endParaRPr lang="zh-CN" altLang="en-US" sz="1200" b="0" dirty="0"/>
                      </a:p>
                    </a:txBody>
                    <a:tcPr marL="63386" marR="63386" marT="31694" marB="3169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t>85</a:t>
                        </a:r>
                        <a:endParaRPr lang="zh-CN" altLang="en-US" sz="1200" b="0" dirty="0"/>
                      </a:p>
                    </a:txBody>
                    <a:tcPr marL="63386" marR="63386" marT="31694" marB="3169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t>85</a:t>
                        </a:r>
                        <a:endParaRPr lang="zh-CN" altLang="en-US" sz="1200" b="0" dirty="0"/>
                      </a:p>
                    </a:txBody>
                    <a:tcPr marL="63386" marR="63386" marT="31694" marB="3169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08253270"/>
                    </a:ext>
                  </a:extLst>
                </a:tr>
                <a:tr h="287947">
                  <a:tc>
                    <a:txBody>
                      <a:bodyPr/>
                      <a:lstStyle/>
                      <a:p>
                        <a:pPr algn="ctr"/>
                        <a:r>
                          <a:rPr lang="en-US" altLang="zh-CN" sz="1200" b="0" dirty="0"/>
                          <a:t>65</a:t>
                        </a:r>
                        <a:endParaRPr lang="zh-CN" altLang="en-US" sz="1200" b="0" dirty="0"/>
                      </a:p>
                    </a:txBody>
                    <a:tcPr marL="63386" marR="63386" marT="31694" marB="3169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200" b="0" dirty="0"/>
                          <a:t>65</a:t>
                        </a:r>
                        <a:endParaRPr lang="zh-CN" altLang="en-US" sz="1200" b="0" dirty="0"/>
                      </a:p>
                    </a:txBody>
                    <a:tcPr marL="63386" marR="63386" marT="31694" marB="3169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200" b="0" dirty="0"/>
                          <a:t>67</a:t>
                        </a:r>
                        <a:endParaRPr lang="zh-CN" altLang="en-US" sz="1200" b="0" dirty="0"/>
                      </a:p>
                    </a:txBody>
                    <a:tcPr marL="63386" marR="63386" marT="31694" marB="3169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200" b="0" dirty="0"/>
                          <a:t>68</a:t>
                        </a:r>
                        <a:endParaRPr lang="zh-CN" altLang="en-US" sz="1200" b="0" dirty="0"/>
                      </a:p>
                    </a:txBody>
                    <a:tcPr marL="63386" marR="63386" marT="31694" marB="3169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200" b="0" dirty="0"/>
                          <a:t>69</a:t>
                        </a:r>
                        <a:endParaRPr lang="zh-CN" altLang="en-US" sz="1200" b="0" dirty="0"/>
                      </a:p>
                    </a:txBody>
                    <a:tcPr marL="63386" marR="63386" marT="31694" marB="3169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200" b="0" dirty="0"/>
                          <a:t>82</a:t>
                        </a:r>
                        <a:endParaRPr lang="zh-CN" altLang="en-US" sz="1200" b="0" dirty="0"/>
                      </a:p>
                    </a:txBody>
                    <a:tcPr marL="63386" marR="63386" marT="31694" marB="3169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200" b="0" dirty="0"/>
                          <a:t>82</a:t>
                        </a:r>
                        <a:endParaRPr lang="zh-CN" altLang="en-US" sz="1200" b="0" dirty="0"/>
                      </a:p>
                    </a:txBody>
                    <a:tcPr marL="63386" marR="63386" marT="31694" marB="3169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t>83</a:t>
                        </a:r>
                        <a:endParaRPr lang="zh-CN" altLang="en-US" sz="1200" b="0" dirty="0"/>
                      </a:p>
                    </a:txBody>
                    <a:tcPr marL="63386" marR="63386" marT="31694" marB="3169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t>84</a:t>
                        </a:r>
                        <a:endParaRPr lang="zh-CN" altLang="en-US" sz="1200" b="0" dirty="0"/>
                      </a:p>
                    </a:txBody>
                    <a:tcPr marL="63386" marR="63386" marT="31694" marB="3169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t>84</a:t>
                        </a:r>
                        <a:endParaRPr lang="zh-CN" altLang="en-US" sz="1200" b="0" dirty="0"/>
                      </a:p>
                    </a:txBody>
                    <a:tcPr marL="63386" marR="63386" marT="31694" marB="3169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t>84</a:t>
                        </a:r>
                        <a:endParaRPr lang="zh-CN" altLang="en-US" sz="1200" b="0" dirty="0"/>
                      </a:p>
                    </a:txBody>
                    <a:tcPr marL="63386" marR="63386" marT="31694" marB="3169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t>85</a:t>
                        </a:r>
                        <a:endParaRPr lang="zh-CN" altLang="en-US" sz="1200" b="0" dirty="0"/>
                      </a:p>
                    </a:txBody>
                    <a:tcPr marL="63386" marR="63386" marT="31694" marB="3169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t>85</a:t>
                        </a:r>
                        <a:endParaRPr lang="zh-CN" altLang="en-US" sz="1200" b="0" dirty="0"/>
                      </a:p>
                    </a:txBody>
                    <a:tcPr marL="63386" marR="63386" marT="31694" marB="3169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5018778"/>
                    </a:ext>
                  </a:extLst>
                </a:tr>
                <a:tr h="287947">
                  <a:tc>
                    <a:txBody>
                      <a:bodyPr/>
                      <a:lstStyle/>
                      <a:p>
                        <a:pPr algn="ctr"/>
                        <a:r>
                          <a:rPr lang="en-US" altLang="zh-CN" sz="1200" b="0" dirty="0"/>
                          <a:t>65</a:t>
                        </a:r>
                        <a:endParaRPr lang="zh-CN" altLang="en-US" sz="1200" b="0" dirty="0"/>
                      </a:p>
                    </a:txBody>
                    <a:tcPr marL="43218" marR="43218" marT="21609" marB="2160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200" b="0" dirty="0"/>
                          <a:t>65</a:t>
                        </a:r>
                        <a:endParaRPr lang="zh-CN" altLang="en-US" sz="1200" b="0" dirty="0"/>
                      </a:p>
                    </a:txBody>
                    <a:tcPr marL="43218" marR="43218" marT="21609" marB="2160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200" b="0" dirty="0"/>
                          <a:t>67</a:t>
                        </a:r>
                        <a:endParaRPr lang="zh-CN" altLang="en-US" sz="1200" b="0" dirty="0"/>
                      </a:p>
                    </a:txBody>
                    <a:tcPr marL="43218" marR="43218" marT="21609" marB="2160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200" b="0" dirty="0"/>
                          <a:t>68</a:t>
                        </a:r>
                        <a:endParaRPr lang="zh-CN" altLang="en-US" sz="1200" b="0" dirty="0"/>
                      </a:p>
                    </a:txBody>
                    <a:tcPr marL="43218" marR="43218" marT="21609" marB="2160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200" b="0" dirty="0"/>
                          <a:t>69</a:t>
                        </a:r>
                        <a:endParaRPr lang="zh-CN" altLang="en-US" sz="1200" b="0" dirty="0"/>
                      </a:p>
                    </a:txBody>
                    <a:tcPr marL="43218" marR="43218" marT="21609" marB="2160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200" b="0" dirty="0"/>
                          <a:t>82</a:t>
                        </a:r>
                        <a:endParaRPr lang="zh-CN" altLang="en-US" sz="1200" b="0" dirty="0"/>
                      </a:p>
                    </a:txBody>
                    <a:tcPr marL="43218" marR="43218" marT="21609" marB="2160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200" b="0" dirty="0"/>
                          <a:t>82</a:t>
                        </a:r>
                        <a:endParaRPr lang="zh-CN" altLang="en-US" sz="1200" b="0" dirty="0"/>
                      </a:p>
                    </a:txBody>
                    <a:tcPr marL="43218" marR="43218" marT="21609" marB="2160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200" b="0" dirty="0"/>
                          <a:t>83</a:t>
                        </a:r>
                        <a:endParaRPr lang="zh-CN" altLang="en-US" sz="1200" b="0" dirty="0"/>
                      </a:p>
                    </a:txBody>
                    <a:tcPr marL="43218" marR="43218" marT="21609" marB="2160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t>84</a:t>
                        </a:r>
                        <a:endParaRPr lang="zh-CN" altLang="en-US" sz="1200" b="0" dirty="0"/>
                      </a:p>
                    </a:txBody>
                    <a:tcPr marL="43218" marR="43218" marT="21609" marB="2160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t>84</a:t>
                        </a:r>
                        <a:endParaRPr lang="zh-CN" altLang="en-US" sz="1200" b="0" dirty="0"/>
                      </a:p>
                    </a:txBody>
                    <a:tcPr marL="43218" marR="43218" marT="21609" marB="2160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t>84</a:t>
                        </a:r>
                        <a:endParaRPr lang="zh-CN" altLang="en-US" sz="1200" b="0" dirty="0"/>
                      </a:p>
                    </a:txBody>
                    <a:tcPr marL="43218" marR="43218" marT="21609" marB="2160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t>85</a:t>
                        </a:r>
                        <a:endParaRPr lang="zh-CN" altLang="en-US" sz="1200" b="0" dirty="0"/>
                      </a:p>
                    </a:txBody>
                    <a:tcPr marL="43218" marR="43218" marT="21609" marB="2160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t>85</a:t>
                        </a:r>
                        <a:endParaRPr lang="zh-CN" altLang="en-US" sz="1200" b="0" dirty="0"/>
                      </a:p>
                    </a:txBody>
                    <a:tcPr marL="43218" marR="43218" marT="21609" marB="2160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50714377"/>
                    </a:ext>
                  </a:extLst>
                </a:tr>
                <a:tr h="287947">
                  <a:tc>
                    <a:txBody>
                      <a:bodyPr/>
                      <a:lstStyle/>
                      <a:p>
                        <a:pPr algn="ctr"/>
                        <a:r>
                          <a:rPr lang="en-US" altLang="zh-CN" sz="1200" b="0" dirty="0"/>
                          <a:t>65</a:t>
                        </a:r>
                        <a:endParaRPr lang="zh-CN" altLang="en-US" sz="1200" b="0" dirty="0"/>
                      </a:p>
                    </a:txBody>
                    <a:tcPr marL="43218" marR="43218" marT="21609" marB="2160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200" b="0" dirty="0"/>
                          <a:t>65</a:t>
                        </a:r>
                        <a:endParaRPr lang="zh-CN" altLang="en-US" sz="1200" b="0" dirty="0"/>
                      </a:p>
                    </a:txBody>
                    <a:tcPr marL="43218" marR="43218" marT="21609" marB="2160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200" b="0" dirty="0"/>
                          <a:t>67</a:t>
                        </a:r>
                        <a:endParaRPr lang="zh-CN" altLang="en-US" sz="1200" b="0" dirty="0"/>
                      </a:p>
                    </a:txBody>
                    <a:tcPr marL="43218" marR="43218" marT="21609" marB="2160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200" b="0" dirty="0"/>
                          <a:t>68</a:t>
                        </a:r>
                        <a:endParaRPr lang="zh-CN" altLang="en-US" sz="1200" b="0" dirty="0"/>
                      </a:p>
                    </a:txBody>
                    <a:tcPr marL="43218" marR="43218" marT="21609" marB="2160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200" b="0" dirty="0"/>
                          <a:t>69</a:t>
                        </a:r>
                        <a:endParaRPr lang="zh-CN" altLang="en-US" sz="1200" b="0" dirty="0"/>
                      </a:p>
                    </a:txBody>
                    <a:tcPr marL="43218" marR="43218" marT="21609" marB="2160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200" b="0" dirty="0"/>
                          <a:t>82</a:t>
                        </a:r>
                        <a:endParaRPr lang="zh-CN" altLang="en-US" sz="1200" b="0" dirty="0"/>
                      </a:p>
                    </a:txBody>
                    <a:tcPr marL="43218" marR="43218" marT="21609" marB="2160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200" b="0" dirty="0"/>
                          <a:t>82</a:t>
                        </a:r>
                        <a:endParaRPr lang="zh-CN" altLang="en-US" sz="1200" b="0" dirty="0"/>
                      </a:p>
                    </a:txBody>
                    <a:tcPr marL="43218" marR="43218" marT="21609" marB="2160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200" b="0" dirty="0"/>
                          <a:t>83</a:t>
                        </a:r>
                        <a:endParaRPr lang="zh-CN" altLang="en-US" sz="1200" b="0" dirty="0"/>
                      </a:p>
                    </a:txBody>
                    <a:tcPr marL="43218" marR="43218" marT="21609" marB="2160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200" b="0" dirty="0"/>
                          <a:t>84</a:t>
                        </a:r>
                        <a:endParaRPr lang="zh-CN" altLang="en-US" sz="1200" b="0" dirty="0"/>
                      </a:p>
                    </a:txBody>
                    <a:tcPr marL="43218" marR="43218" marT="21609" marB="2160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t>84</a:t>
                        </a:r>
                        <a:endParaRPr lang="zh-CN" altLang="en-US" sz="1200" b="0" dirty="0"/>
                      </a:p>
                    </a:txBody>
                    <a:tcPr marL="43218" marR="43218" marT="21609" marB="2160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t>84</a:t>
                        </a:r>
                        <a:endParaRPr lang="zh-CN" altLang="en-US" sz="1200" b="0" dirty="0"/>
                      </a:p>
                    </a:txBody>
                    <a:tcPr marL="43218" marR="43218" marT="21609" marB="2160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t>85</a:t>
                        </a:r>
                        <a:endParaRPr lang="zh-CN" altLang="en-US" sz="1200" b="0" dirty="0"/>
                      </a:p>
                    </a:txBody>
                    <a:tcPr marL="43218" marR="43218" marT="21609" marB="2160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t>85</a:t>
                        </a:r>
                        <a:endParaRPr lang="zh-CN" altLang="en-US" sz="1200" b="0" dirty="0"/>
                      </a:p>
                    </a:txBody>
                    <a:tcPr marL="43218" marR="43218" marT="21609" marB="2160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58533607"/>
                    </a:ext>
                  </a:extLst>
                </a:tr>
                <a:tr h="287947">
                  <a:tc>
                    <a:txBody>
                      <a:bodyPr/>
                      <a:lstStyle/>
                      <a:p>
                        <a:pPr algn="ctr"/>
                        <a:r>
                          <a:rPr lang="en-US" altLang="zh-CN" sz="1200" b="0" dirty="0"/>
                          <a:t>65</a:t>
                        </a:r>
                        <a:endParaRPr lang="zh-CN" altLang="en-US" sz="1200" b="0" dirty="0"/>
                      </a:p>
                    </a:txBody>
                    <a:tcPr marL="43218" marR="43218" marT="21609" marB="2160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200" b="0" dirty="0"/>
                          <a:t>65</a:t>
                        </a:r>
                        <a:endParaRPr lang="zh-CN" altLang="en-US" sz="1200" b="0" dirty="0"/>
                      </a:p>
                    </a:txBody>
                    <a:tcPr marL="43218" marR="43218" marT="21609" marB="2160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200" b="0" dirty="0"/>
                          <a:t>67</a:t>
                        </a:r>
                        <a:endParaRPr lang="zh-CN" altLang="en-US" sz="1200" b="0" dirty="0"/>
                      </a:p>
                    </a:txBody>
                    <a:tcPr marL="43218" marR="43218" marT="21609" marB="2160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200" b="0" dirty="0"/>
                          <a:t>68</a:t>
                        </a:r>
                        <a:endParaRPr lang="zh-CN" altLang="en-US" sz="1200" b="0" dirty="0"/>
                      </a:p>
                    </a:txBody>
                    <a:tcPr marL="43218" marR="43218" marT="21609" marB="2160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200" b="0" dirty="0"/>
                          <a:t>69</a:t>
                        </a:r>
                        <a:endParaRPr lang="zh-CN" altLang="en-US" sz="1200" b="0" dirty="0"/>
                      </a:p>
                    </a:txBody>
                    <a:tcPr marL="43218" marR="43218" marT="21609" marB="2160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200" b="0" dirty="0"/>
                          <a:t>82</a:t>
                        </a:r>
                        <a:endParaRPr lang="zh-CN" altLang="en-US" sz="1200" b="0" dirty="0"/>
                      </a:p>
                    </a:txBody>
                    <a:tcPr marL="43218" marR="43218" marT="21609" marB="2160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200" b="0" dirty="0"/>
                          <a:t>82</a:t>
                        </a:r>
                        <a:endParaRPr lang="zh-CN" altLang="en-US" sz="1200" b="0" dirty="0"/>
                      </a:p>
                    </a:txBody>
                    <a:tcPr marL="43218" marR="43218" marT="21609" marB="2160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200" b="0" dirty="0"/>
                          <a:t>83</a:t>
                        </a:r>
                        <a:endParaRPr lang="zh-CN" altLang="en-US" sz="1200" b="0" dirty="0"/>
                      </a:p>
                    </a:txBody>
                    <a:tcPr marL="43218" marR="43218" marT="21609" marB="2160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200" b="0" dirty="0"/>
                          <a:t>84</a:t>
                        </a:r>
                        <a:endParaRPr lang="zh-CN" altLang="en-US" sz="1200" b="0" dirty="0"/>
                      </a:p>
                    </a:txBody>
                    <a:tcPr marL="43218" marR="43218" marT="21609" marB="2160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200" b="0" dirty="0"/>
                          <a:t>84</a:t>
                        </a:r>
                        <a:endParaRPr lang="zh-CN" altLang="en-US" sz="1200" b="0" dirty="0"/>
                      </a:p>
                    </a:txBody>
                    <a:tcPr marL="43218" marR="43218" marT="21609" marB="2160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t>84</a:t>
                        </a:r>
                        <a:endParaRPr lang="zh-CN" altLang="en-US" sz="1200" b="0" dirty="0"/>
                      </a:p>
                    </a:txBody>
                    <a:tcPr marL="43218" marR="43218" marT="21609" marB="2160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t>85</a:t>
                        </a:r>
                        <a:endParaRPr lang="zh-CN" altLang="en-US" sz="1200" b="0" dirty="0"/>
                      </a:p>
                    </a:txBody>
                    <a:tcPr marL="43218" marR="43218" marT="21609" marB="2160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t>85</a:t>
                        </a:r>
                        <a:endParaRPr lang="zh-CN" altLang="en-US" sz="1200" b="0" dirty="0"/>
                      </a:p>
                    </a:txBody>
                    <a:tcPr marL="43218" marR="43218" marT="21609" marB="2160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20877275"/>
                    </a:ext>
                  </a:extLst>
                </a:tr>
                <a:tr h="287947">
                  <a:tc>
                    <a:txBody>
                      <a:bodyPr/>
                      <a:lstStyle/>
                      <a:p>
                        <a:pPr algn="ctr"/>
                        <a:r>
                          <a:rPr lang="en-US" altLang="zh-CN" sz="1200" b="0" dirty="0"/>
                          <a:t>65</a:t>
                        </a:r>
                        <a:endParaRPr lang="zh-CN" altLang="en-US" sz="1200" b="0" dirty="0"/>
                      </a:p>
                    </a:txBody>
                    <a:tcPr marL="43218" marR="43218" marT="21609" marB="2160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200" b="0" dirty="0"/>
                          <a:t>65</a:t>
                        </a:r>
                        <a:endParaRPr lang="zh-CN" altLang="en-US" sz="1200" b="0" dirty="0"/>
                      </a:p>
                    </a:txBody>
                    <a:tcPr marL="43218" marR="43218" marT="21609" marB="2160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200" b="0" dirty="0"/>
                          <a:t>67</a:t>
                        </a:r>
                        <a:endParaRPr lang="zh-CN" altLang="en-US" sz="1200" b="0" dirty="0"/>
                      </a:p>
                    </a:txBody>
                    <a:tcPr marL="43218" marR="43218" marT="21609" marB="2160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200" b="0" dirty="0"/>
                          <a:t>68</a:t>
                        </a:r>
                        <a:endParaRPr lang="zh-CN" altLang="en-US" sz="1200" b="0" dirty="0"/>
                      </a:p>
                    </a:txBody>
                    <a:tcPr marL="43218" marR="43218" marT="21609" marB="2160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200" b="0" dirty="0"/>
                          <a:t>69</a:t>
                        </a:r>
                        <a:endParaRPr lang="zh-CN" altLang="en-US" sz="1200" b="0" dirty="0"/>
                      </a:p>
                    </a:txBody>
                    <a:tcPr marL="43218" marR="43218" marT="21609" marB="2160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200" b="0" dirty="0"/>
                          <a:t>82</a:t>
                        </a:r>
                        <a:endParaRPr lang="zh-CN" altLang="en-US" sz="1200" b="0" dirty="0"/>
                      </a:p>
                    </a:txBody>
                    <a:tcPr marL="43218" marR="43218" marT="21609" marB="2160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200" b="0" dirty="0"/>
                          <a:t>82</a:t>
                        </a:r>
                        <a:endParaRPr lang="zh-CN" altLang="en-US" sz="1200" b="0" dirty="0"/>
                      </a:p>
                    </a:txBody>
                    <a:tcPr marL="43218" marR="43218" marT="21609" marB="2160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200" b="0" dirty="0"/>
                          <a:t>83</a:t>
                        </a:r>
                        <a:endParaRPr lang="zh-CN" altLang="en-US" sz="1200" b="0" dirty="0"/>
                      </a:p>
                    </a:txBody>
                    <a:tcPr marL="43218" marR="43218" marT="21609" marB="2160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200" b="0" dirty="0"/>
                          <a:t>84</a:t>
                        </a:r>
                        <a:endParaRPr lang="zh-CN" altLang="en-US" sz="1200" b="0" dirty="0"/>
                      </a:p>
                    </a:txBody>
                    <a:tcPr marL="43218" marR="43218" marT="21609" marB="2160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200" b="0" dirty="0"/>
                          <a:t>84</a:t>
                        </a:r>
                        <a:endParaRPr lang="zh-CN" altLang="en-US" sz="1200" b="0" dirty="0"/>
                      </a:p>
                    </a:txBody>
                    <a:tcPr marL="43218" marR="43218" marT="21609" marB="2160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200" b="0" dirty="0"/>
                          <a:t>84</a:t>
                        </a:r>
                        <a:endParaRPr lang="zh-CN" altLang="en-US" sz="1200" b="0" dirty="0"/>
                      </a:p>
                    </a:txBody>
                    <a:tcPr marL="43218" marR="43218" marT="21609" marB="2160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t>85</a:t>
                        </a:r>
                        <a:endParaRPr lang="zh-CN" altLang="en-US" sz="1200" b="0" dirty="0"/>
                      </a:p>
                    </a:txBody>
                    <a:tcPr marL="43218" marR="43218" marT="21609" marB="2160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t>85</a:t>
                        </a:r>
                        <a:endParaRPr lang="zh-CN" altLang="en-US" sz="1200" b="0" dirty="0"/>
                      </a:p>
                    </a:txBody>
                    <a:tcPr marL="43218" marR="43218" marT="21609" marB="2160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18850034"/>
                    </a:ext>
                  </a:extLst>
                </a:tr>
                <a:tr h="287947">
                  <a:tc>
                    <a:txBody>
                      <a:bodyPr/>
                      <a:lstStyle/>
                      <a:p>
                        <a:pPr algn="ctr"/>
                        <a:r>
                          <a:rPr lang="en-US" altLang="zh-CN" sz="1200" b="0" dirty="0"/>
                          <a:t>65</a:t>
                        </a:r>
                        <a:endParaRPr lang="zh-CN" altLang="en-US" sz="1200" b="0" dirty="0"/>
                      </a:p>
                    </a:txBody>
                    <a:tcPr marL="43218" marR="43218" marT="21609" marB="2160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200" b="0" dirty="0"/>
                          <a:t>65</a:t>
                        </a:r>
                        <a:endParaRPr lang="zh-CN" altLang="en-US" sz="1200" b="0" dirty="0"/>
                      </a:p>
                    </a:txBody>
                    <a:tcPr marL="43218" marR="43218" marT="21609" marB="2160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200" b="0" dirty="0"/>
                          <a:t>67</a:t>
                        </a:r>
                        <a:endParaRPr lang="zh-CN" altLang="en-US" sz="1200" b="0" dirty="0"/>
                      </a:p>
                    </a:txBody>
                    <a:tcPr marL="43218" marR="43218" marT="21609" marB="2160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200" b="0" dirty="0"/>
                          <a:t>68</a:t>
                        </a:r>
                        <a:endParaRPr lang="zh-CN" altLang="en-US" sz="1200" b="0" dirty="0"/>
                      </a:p>
                    </a:txBody>
                    <a:tcPr marL="43218" marR="43218" marT="21609" marB="2160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200" b="0" dirty="0"/>
                          <a:t>69</a:t>
                        </a:r>
                        <a:endParaRPr lang="zh-CN" altLang="en-US" sz="1200" b="0" dirty="0"/>
                      </a:p>
                    </a:txBody>
                    <a:tcPr marL="43218" marR="43218" marT="21609" marB="2160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200" b="0" dirty="0"/>
                          <a:t>82</a:t>
                        </a:r>
                        <a:endParaRPr lang="zh-CN" altLang="en-US" sz="1200" b="0" dirty="0"/>
                      </a:p>
                    </a:txBody>
                    <a:tcPr marL="43218" marR="43218" marT="21609" marB="2160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200" b="0" dirty="0"/>
                          <a:t>82</a:t>
                        </a:r>
                        <a:endParaRPr lang="zh-CN" altLang="en-US" sz="1200" b="0" dirty="0"/>
                      </a:p>
                    </a:txBody>
                    <a:tcPr marL="43218" marR="43218" marT="21609" marB="2160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200" b="0" dirty="0"/>
                          <a:t>83</a:t>
                        </a:r>
                        <a:endParaRPr lang="zh-CN" altLang="en-US" sz="1200" b="0" dirty="0"/>
                      </a:p>
                    </a:txBody>
                    <a:tcPr marL="43218" marR="43218" marT="21609" marB="2160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200" b="0" dirty="0"/>
                          <a:t>84</a:t>
                        </a:r>
                        <a:endParaRPr lang="zh-CN" altLang="en-US" sz="1200" b="0" dirty="0"/>
                      </a:p>
                    </a:txBody>
                    <a:tcPr marL="43218" marR="43218" marT="21609" marB="2160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200" b="0" dirty="0"/>
                          <a:t>84</a:t>
                        </a:r>
                        <a:endParaRPr lang="zh-CN" altLang="en-US" sz="1200" b="0" dirty="0"/>
                      </a:p>
                    </a:txBody>
                    <a:tcPr marL="43218" marR="43218" marT="21609" marB="2160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200" b="0" dirty="0"/>
                          <a:t>84</a:t>
                        </a:r>
                        <a:endParaRPr lang="zh-CN" altLang="en-US" sz="1200" b="0" dirty="0"/>
                      </a:p>
                    </a:txBody>
                    <a:tcPr marL="43218" marR="43218" marT="21609" marB="2160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200" b="0" dirty="0"/>
                          <a:t>85</a:t>
                        </a:r>
                        <a:endParaRPr lang="zh-CN" altLang="en-US" sz="1200" b="0" dirty="0"/>
                      </a:p>
                    </a:txBody>
                    <a:tcPr marL="43218" marR="43218" marT="21609" marB="2160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t>85</a:t>
                        </a:r>
                        <a:endParaRPr lang="zh-CN" altLang="en-US" sz="1200" b="0" dirty="0"/>
                      </a:p>
                    </a:txBody>
                    <a:tcPr marL="43218" marR="43218" marT="21609" marB="2160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73376697"/>
                    </a:ext>
                  </a:extLst>
                </a:tr>
                <a:tr h="287947">
                  <a:tc>
                    <a:txBody>
                      <a:bodyPr/>
                      <a:lstStyle/>
                      <a:p>
                        <a:pPr algn="ctr"/>
                        <a:r>
                          <a:rPr lang="en-US" altLang="zh-CN" sz="1200" b="0" dirty="0"/>
                          <a:t>65</a:t>
                        </a:r>
                        <a:endParaRPr lang="zh-CN" altLang="en-US" sz="1200" b="0" dirty="0"/>
                      </a:p>
                    </a:txBody>
                    <a:tcPr marL="43218" marR="43218" marT="21609" marB="2160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200" b="0" dirty="0"/>
                          <a:t>65</a:t>
                        </a:r>
                        <a:endParaRPr lang="zh-CN" altLang="en-US" sz="1200" b="0" dirty="0"/>
                      </a:p>
                    </a:txBody>
                    <a:tcPr marL="43218" marR="43218" marT="21609" marB="2160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200" b="0" dirty="0"/>
                          <a:t>67</a:t>
                        </a:r>
                        <a:endParaRPr lang="zh-CN" altLang="en-US" sz="1200" b="0" dirty="0"/>
                      </a:p>
                    </a:txBody>
                    <a:tcPr marL="43218" marR="43218" marT="21609" marB="2160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200" b="0" dirty="0"/>
                          <a:t>68</a:t>
                        </a:r>
                        <a:endParaRPr lang="zh-CN" altLang="en-US" sz="1200" b="0" dirty="0"/>
                      </a:p>
                    </a:txBody>
                    <a:tcPr marL="43218" marR="43218" marT="21609" marB="2160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200" b="0" dirty="0"/>
                          <a:t>69</a:t>
                        </a:r>
                        <a:endParaRPr lang="zh-CN" altLang="en-US" sz="1200" b="0" dirty="0"/>
                      </a:p>
                    </a:txBody>
                    <a:tcPr marL="43218" marR="43218" marT="21609" marB="2160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200" b="0" dirty="0"/>
                          <a:t>82</a:t>
                        </a:r>
                        <a:endParaRPr lang="zh-CN" altLang="en-US" sz="1200" b="0" dirty="0"/>
                      </a:p>
                    </a:txBody>
                    <a:tcPr marL="43218" marR="43218" marT="21609" marB="2160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200" b="0" dirty="0"/>
                          <a:t>82</a:t>
                        </a:r>
                        <a:endParaRPr lang="zh-CN" altLang="en-US" sz="1200" b="0" dirty="0"/>
                      </a:p>
                    </a:txBody>
                    <a:tcPr marL="43218" marR="43218" marT="21609" marB="2160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200" b="0" dirty="0"/>
                          <a:t>83</a:t>
                        </a:r>
                        <a:endParaRPr lang="zh-CN" altLang="en-US" sz="1200" b="0" dirty="0"/>
                      </a:p>
                    </a:txBody>
                    <a:tcPr marL="43218" marR="43218" marT="21609" marB="2160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200" b="0" dirty="0"/>
                          <a:t>84</a:t>
                        </a:r>
                        <a:endParaRPr lang="zh-CN" altLang="en-US" sz="1200" b="0" dirty="0"/>
                      </a:p>
                    </a:txBody>
                    <a:tcPr marL="43218" marR="43218" marT="21609" marB="2160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200" b="0" dirty="0"/>
                          <a:t>84</a:t>
                        </a:r>
                        <a:endParaRPr lang="zh-CN" altLang="en-US" sz="1200" b="0" dirty="0"/>
                      </a:p>
                    </a:txBody>
                    <a:tcPr marL="43218" marR="43218" marT="21609" marB="2160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200" b="0" dirty="0"/>
                          <a:t>84</a:t>
                        </a:r>
                        <a:endParaRPr lang="zh-CN" altLang="en-US" sz="1200" b="0" dirty="0"/>
                      </a:p>
                    </a:txBody>
                    <a:tcPr marL="43218" marR="43218" marT="21609" marB="2160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200" b="0" dirty="0"/>
                          <a:t>85</a:t>
                        </a:r>
                        <a:endParaRPr lang="zh-CN" altLang="en-US" sz="1200" b="0" dirty="0"/>
                      </a:p>
                    </a:txBody>
                    <a:tcPr marL="43218" marR="43218" marT="21609" marB="2160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200" b="0" dirty="0"/>
                          <a:t>85</a:t>
                        </a:r>
                        <a:endParaRPr lang="zh-CN" altLang="en-US" sz="1200" b="0" dirty="0"/>
                      </a:p>
                    </a:txBody>
                    <a:tcPr marL="43218" marR="43218" marT="21609" marB="2160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59014716"/>
                    </a:ext>
                  </a:extLst>
                </a:tr>
              </a:tbl>
            </a:graphicData>
          </a:graphic>
        </p:graphicFrame>
        <p:grpSp>
          <p:nvGrpSpPr>
            <p:cNvPr id="27" name="组合 26">
              <a:extLst>
                <a:ext uri="{FF2B5EF4-FFF2-40B4-BE49-F238E27FC236}">
                  <a16:creationId xmlns:a16="http://schemas.microsoft.com/office/drawing/2014/main" id="{BE9DB6FD-7AA1-46BD-82CE-B35DDFB79189}"/>
                </a:ext>
              </a:extLst>
            </p:cNvPr>
            <p:cNvGrpSpPr/>
            <p:nvPr/>
          </p:nvGrpSpPr>
          <p:grpSpPr>
            <a:xfrm>
              <a:off x="902353" y="2124088"/>
              <a:ext cx="3452344" cy="3453803"/>
              <a:chOff x="2855997" y="681832"/>
              <a:chExt cx="5984641" cy="5987171"/>
            </a:xfrm>
          </p:grpSpPr>
          <p:sp>
            <p:nvSpPr>
              <p:cNvPr id="28" name="椭圆 27">
                <a:extLst>
                  <a:ext uri="{FF2B5EF4-FFF2-40B4-BE49-F238E27FC236}">
                    <a16:creationId xmlns:a16="http://schemas.microsoft.com/office/drawing/2014/main" id="{39D270BF-1B17-4ABD-BFD3-16D7475CC212}"/>
                  </a:ext>
                </a:extLst>
              </p:cNvPr>
              <p:cNvSpPr/>
              <p:nvPr/>
            </p:nvSpPr>
            <p:spPr>
              <a:xfrm>
                <a:off x="2855997" y="681832"/>
                <a:ext cx="501566" cy="501566"/>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a:extLst>
                  <a:ext uri="{FF2B5EF4-FFF2-40B4-BE49-F238E27FC236}">
                    <a16:creationId xmlns:a16="http://schemas.microsoft.com/office/drawing/2014/main" id="{12B0DF69-2848-47EC-ACA8-5924B8533089}"/>
                  </a:ext>
                </a:extLst>
              </p:cNvPr>
              <p:cNvSpPr/>
              <p:nvPr/>
            </p:nvSpPr>
            <p:spPr>
              <a:xfrm>
                <a:off x="3357563" y="1183398"/>
                <a:ext cx="501566" cy="501566"/>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a:extLst>
                  <a:ext uri="{FF2B5EF4-FFF2-40B4-BE49-F238E27FC236}">
                    <a16:creationId xmlns:a16="http://schemas.microsoft.com/office/drawing/2014/main" id="{92E929B1-D0A3-4F8B-AFEC-A8F11C145E1A}"/>
                  </a:ext>
                </a:extLst>
              </p:cNvPr>
              <p:cNvSpPr/>
              <p:nvPr/>
            </p:nvSpPr>
            <p:spPr>
              <a:xfrm>
                <a:off x="3859129" y="1684964"/>
                <a:ext cx="501566" cy="501566"/>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a:extLst>
                  <a:ext uri="{FF2B5EF4-FFF2-40B4-BE49-F238E27FC236}">
                    <a16:creationId xmlns:a16="http://schemas.microsoft.com/office/drawing/2014/main" id="{13E8DC9B-9FBD-4776-BA7F-F06FBAC92E48}"/>
                  </a:ext>
                </a:extLst>
              </p:cNvPr>
              <p:cNvSpPr/>
              <p:nvPr/>
            </p:nvSpPr>
            <p:spPr>
              <a:xfrm>
                <a:off x="4344652" y="2186530"/>
                <a:ext cx="501566" cy="501566"/>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a:extLst>
                  <a:ext uri="{FF2B5EF4-FFF2-40B4-BE49-F238E27FC236}">
                    <a16:creationId xmlns:a16="http://schemas.microsoft.com/office/drawing/2014/main" id="{849FD082-1742-4092-87E7-CC3F31AE3F0A}"/>
                  </a:ext>
                </a:extLst>
              </p:cNvPr>
              <p:cNvSpPr/>
              <p:nvPr/>
            </p:nvSpPr>
            <p:spPr>
              <a:xfrm>
                <a:off x="4846218" y="2688096"/>
                <a:ext cx="501566" cy="501566"/>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a:extLst>
                  <a:ext uri="{FF2B5EF4-FFF2-40B4-BE49-F238E27FC236}">
                    <a16:creationId xmlns:a16="http://schemas.microsoft.com/office/drawing/2014/main" id="{E43FF52B-2759-4427-A87E-29E5EBDA0F91}"/>
                  </a:ext>
                </a:extLst>
              </p:cNvPr>
              <p:cNvSpPr/>
              <p:nvPr/>
            </p:nvSpPr>
            <p:spPr>
              <a:xfrm>
                <a:off x="5347784" y="3178217"/>
                <a:ext cx="501566" cy="501566"/>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a:extLst>
                  <a:ext uri="{FF2B5EF4-FFF2-40B4-BE49-F238E27FC236}">
                    <a16:creationId xmlns:a16="http://schemas.microsoft.com/office/drawing/2014/main" id="{006B2224-07A1-44C2-B404-B91B7E5CD712}"/>
                  </a:ext>
                </a:extLst>
              </p:cNvPr>
              <p:cNvSpPr/>
              <p:nvPr/>
            </p:nvSpPr>
            <p:spPr>
              <a:xfrm>
                <a:off x="5846969" y="3677402"/>
                <a:ext cx="501566" cy="501566"/>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a:extLst>
                  <a:ext uri="{FF2B5EF4-FFF2-40B4-BE49-F238E27FC236}">
                    <a16:creationId xmlns:a16="http://schemas.microsoft.com/office/drawing/2014/main" id="{3C5D55FA-21D5-4AB9-8E28-B23E9D65A58D}"/>
                  </a:ext>
                </a:extLst>
              </p:cNvPr>
              <p:cNvSpPr/>
              <p:nvPr/>
            </p:nvSpPr>
            <p:spPr>
              <a:xfrm>
                <a:off x="6343771" y="4176587"/>
                <a:ext cx="501566" cy="501566"/>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6" name="椭圆 35">
                <a:extLst>
                  <a:ext uri="{FF2B5EF4-FFF2-40B4-BE49-F238E27FC236}">
                    <a16:creationId xmlns:a16="http://schemas.microsoft.com/office/drawing/2014/main" id="{243FCF0C-9506-444B-A552-C1F6EA8A8E04}"/>
                  </a:ext>
                </a:extLst>
              </p:cNvPr>
              <p:cNvSpPr/>
              <p:nvPr/>
            </p:nvSpPr>
            <p:spPr>
              <a:xfrm>
                <a:off x="6845337" y="4675772"/>
                <a:ext cx="501566" cy="501566"/>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a:extLst>
                  <a:ext uri="{FF2B5EF4-FFF2-40B4-BE49-F238E27FC236}">
                    <a16:creationId xmlns:a16="http://schemas.microsoft.com/office/drawing/2014/main" id="{ABB6C7AF-30E7-4B99-8AEA-3DE610D0AE78}"/>
                  </a:ext>
                </a:extLst>
              </p:cNvPr>
              <p:cNvSpPr/>
              <p:nvPr/>
            </p:nvSpPr>
            <p:spPr>
              <a:xfrm>
                <a:off x="7342141" y="5170821"/>
                <a:ext cx="501566" cy="501566"/>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a:extLst>
                  <a:ext uri="{FF2B5EF4-FFF2-40B4-BE49-F238E27FC236}">
                    <a16:creationId xmlns:a16="http://schemas.microsoft.com/office/drawing/2014/main" id="{3F03DB27-D6FD-410A-8D6E-F32D7A264795}"/>
                  </a:ext>
                </a:extLst>
              </p:cNvPr>
              <p:cNvSpPr/>
              <p:nvPr/>
            </p:nvSpPr>
            <p:spPr>
              <a:xfrm>
                <a:off x="7837506" y="5665870"/>
                <a:ext cx="501566" cy="501566"/>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a:extLst>
                  <a:ext uri="{FF2B5EF4-FFF2-40B4-BE49-F238E27FC236}">
                    <a16:creationId xmlns:a16="http://schemas.microsoft.com/office/drawing/2014/main" id="{44456443-1D4E-444C-86B8-3503BE09A316}"/>
                  </a:ext>
                </a:extLst>
              </p:cNvPr>
              <p:cNvSpPr/>
              <p:nvPr/>
            </p:nvSpPr>
            <p:spPr>
              <a:xfrm>
                <a:off x="8339072" y="6167437"/>
                <a:ext cx="501566" cy="501566"/>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Tree>
    <p:extLst>
      <p:ext uri="{BB962C8B-B14F-4D97-AF65-F5344CB8AC3E}">
        <p14:creationId xmlns:p14="http://schemas.microsoft.com/office/powerpoint/2010/main" val="324866330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10.4.1  </a:t>
            </a:r>
            <a:r>
              <a:rPr lang="zh-CN" altLang="en-US" dirty="0"/>
              <a:t>冒泡排序</a:t>
            </a:r>
          </a:p>
        </p:txBody>
      </p:sp>
      <p:sp>
        <p:nvSpPr>
          <p:cNvPr id="3" name="副标题 2"/>
          <p:cNvSpPr>
            <a:spLocks noGrp="1"/>
          </p:cNvSpPr>
          <p:nvPr>
            <p:ph type="subTitle" idx="1"/>
          </p:nvPr>
        </p:nvSpPr>
        <p:spPr/>
        <p:txBody>
          <a:bodyPr/>
          <a:lstStyle/>
          <a:p>
            <a:r>
              <a:rPr lang="en-US" altLang="zh-CN" dirty="0"/>
              <a:t>10.4.1  </a:t>
            </a:r>
            <a:r>
              <a:rPr lang="zh-CN" altLang="en-US" dirty="0"/>
              <a:t>冒泡排序</a:t>
            </a:r>
          </a:p>
        </p:txBody>
      </p:sp>
      <p:sp>
        <p:nvSpPr>
          <p:cNvPr id="4" name="文本占位符 3"/>
          <p:cNvSpPr>
            <a:spLocks noGrp="1"/>
          </p:cNvSpPr>
          <p:nvPr>
            <p:ph type="body" idx="10"/>
          </p:nvPr>
        </p:nvSpPr>
        <p:spPr/>
        <p:txBody>
          <a:bodyPr/>
          <a:lstStyle/>
          <a:p>
            <a:r>
              <a:rPr lang="zh-CN" altLang="en-US" dirty="0"/>
              <a:t>数据结构</a:t>
            </a:r>
          </a:p>
        </p:txBody>
      </p:sp>
      <mc:AlternateContent xmlns:mc="http://schemas.openxmlformats.org/markup-compatibility/2006" xmlns:a14="http://schemas.microsoft.com/office/drawing/2010/main">
        <mc:Choice Requires="a14">
          <p:sp>
            <p:nvSpPr>
              <p:cNvPr id="5" name="内容占位符 4"/>
              <p:cNvSpPr>
                <a:spLocks noGrp="1"/>
              </p:cNvSpPr>
              <p:nvPr>
                <p:ph idx="11"/>
              </p:nvPr>
            </p:nvSpPr>
            <p:spPr/>
            <p:txBody>
              <a:bodyPr>
                <a:normAutofit/>
              </a:bodyPr>
              <a:lstStyle/>
              <a:p>
                <a:r>
                  <a:rPr lang="zh-CN" altLang="en-US" sz="2800" b="1" dirty="0"/>
                  <a:t>基本思想</a:t>
                </a:r>
                <a:r>
                  <a:rPr lang="zh-CN" altLang="en-US" sz="2800" dirty="0"/>
                  <a:t>：依次比较</a:t>
                </a:r>
                <a:r>
                  <a:rPr lang="zh-CN" altLang="en-US" sz="2800" b="1" dirty="0">
                    <a:solidFill>
                      <a:srgbClr val="C00000"/>
                    </a:solidFill>
                  </a:rPr>
                  <a:t>相邻</a:t>
                </a:r>
                <a:r>
                  <a:rPr lang="zh-CN" altLang="en-US" sz="2800" dirty="0"/>
                  <a:t>的两个元素的顺序，如果顺序不对，则将两者交换，重复这样的操作直到整个序列被排好序。</a:t>
                </a:r>
                <a:endParaRPr lang="en-US" altLang="zh-CN" sz="2800" dirty="0"/>
              </a:p>
              <a:p>
                <a:pPr>
                  <a:lnSpc>
                    <a:spcPct val="110000"/>
                  </a:lnSpc>
                </a:pPr>
                <a:r>
                  <a:rPr lang="zh-CN" altLang="en-US" sz="2800" dirty="0"/>
                  <a:t>通过比较与交换使得待排序列一个</a:t>
                </a:r>
                <a:r>
                  <a:rPr lang="zh-CN" altLang="en-US" sz="2800" b="1" dirty="0">
                    <a:solidFill>
                      <a:srgbClr val="C00000"/>
                    </a:solidFill>
                  </a:rPr>
                  <a:t>最值</a:t>
                </a:r>
                <a:r>
                  <a:rPr lang="zh-CN" altLang="en-US" sz="2800" dirty="0"/>
                  <a:t>元素“上浮”到序列</a:t>
                </a:r>
                <a:r>
                  <a:rPr lang="zh-CN" altLang="en-US" sz="2800" b="1" dirty="0">
                    <a:solidFill>
                      <a:srgbClr val="C00000"/>
                    </a:solidFill>
                  </a:rPr>
                  <a:t>一端</a:t>
                </a:r>
                <a:r>
                  <a:rPr lang="zh-CN" altLang="en-US" sz="2800" dirty="0"/>
                  <a:t>，然后缩小排序范围。</a:t>
                </a:r>
                <a:endParaRPr lang="en-US" altLang="zh-CN" sz="2800" dirty="0"/>
              </a:p>
              <a:p>
                <a:r>
                  <a:rPr lang="zh-CN" altLang="en-US" sz="2800" b="1" dirty="0"/>
                  <a:t>排序步骤</a:t>
                </a:r>
                <a:r>
                  <a:rPr lang="zh-CN" altLang="en-US" sz="2800" dirty="0"/>
                  <a:t>：（以升序为例）</a:t>
                </a:r>
                <a:endParaRPr lang="en-US" altLang="zh-CN" sz="2800" dirty="0"/>
              </a:p>
              <a:p>
                <a:pPr marL="342900" indent="-342900">
                  <a:buFont typeface="Arial" panose="020B0604020202020204" pitchFamily="34" charset="0"/>
                  <a:buChar char="•"/>
                </a:pPr>
                <a:r>
                  <a:rPr lang="zh-CN" altLang="en-US" sz="2800" dirty="0"/>
                  <a:t>假设待排序序列为 </a:t>
                </a:r>
                <a14:m>
                  <m:oMath xmlns:m="http://schemas.openxmlformats.org/officeDocument/2006/math">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𝑎</m:t>
                        </m:r>
                      </m:e>
                      <m:sub>
                        <m:r>
                          <a:rPr lang="en-US" altLang="zh-CN" sz="2800" b="0" i="1" smtClean="0">
                            <a:latin typeface="Cambria Math" panose="02040503050406030204" pitchFamily="18" charset="0"/>
                          </a:rPr>
                          <m:t>0</m:t>
                        </m:r>
                      </m:sub>
                    </m:sSub>
                    <m:r>
                      <a:rPr lang="en-US" altLang="zh-CN" sz="2800" b="0" i="1" smtClean="0">
                        <a:latin typeface="Cambria Math" panose="02040503050406030204" pitchFamily="18" charset="0"/>
                      </a:rPr>
                      <m:t>, </m:t>
                    </m:r>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  </m:t>
                        </m:r>
                        <m:r>
                          <a:rPr lang="en-US" altLang="zh-CN" sz="2800" b="0" i="1" smtClean="0">
                            <a:latin typeface="Cambria Math" panose="02040503050406030204" pitchFamily="18" charset="0"/>
                          </a:rPr>
                          <m:t>𝑎</m:t>
                        </m:r>
                      </m:e>
                      <m:sub>
                        <m:r>
                          <a:rPr lang="en-US" altLang="zh-CN" sz="2800" b="0" i="1" smtClean="0">
                            <a:latin typeface="Cambria Math" panose="02040503050406030204" pitchFamily="18" charset="0"/>
                          </a:rPr>
                          <m:t>1</m:t>
                        </m:r>
                      </m:sub>
                    </m:sSub>
                    <m:r>
                      <a:rPr lang="en-US" altLang="zh-CN" sz="2800" b="0" i="1" smtClean="0">
                        <a:latin typeface="Cambria Math" panose="02040503050406030204" pitchFamily="18" charset="0"/>
                      </a:rPr>
                      <m:t>,  …, </m:t>
                    </m:r>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 </m:t>
                        </m:r>
                        <m:r>
                          <a:rPr lang="en-US" altLang="zh-CN" sz="2800" b="0" i="1" smtClean="0">
                            <a:latin typeface="Cambria Math" panose="02040503050406030204" pitchFamily="18" charset="0"/>
                          </a:rPr>
                          <m:t>𝑎</m:t>
                        </m:r>
                      </m:e>
                      <m:sub>
                        <m:r>
                          <a:rPr lang="en-US" altLang="zh-CN" sz="2800" b="0" i="1" smtClean="0">
                            <a:latin typeface="Cambria Math" panose="02040503050406030204" pitchFamily="18" charset="0"/>
                          </a:rPr>
                          <m:t>𝑛</m:t>
                        </m:r>
                        <m:r>
                          <a:rPr lang="en-US" altLang="zh-CN" sz="2800" b="0" i="1" smtClean="0">
                            <a:latin typeface="Cambria Math" panose="02040503050406030204" pitchFamily="18" charset="0"/>
                          </a:rPr>
                          <m:t>−1</m:t>
                        </m:r>
                      </m:sub>
                    </m:sSub>
                  </m:oMath>
                </a14:m>
                <a:r>
                  <a:rPr lang="zh-CN" altLang="en-US" sz="2800" b="0" i="0" dirty="0">
                    <a:latin typeface="Cambria Math" panose="02040503050406030204" pitchFamily="18" charset="0"/>
                  </a:rPr>
                  <a:t>。</a:t>
                </a:r>
                <a:endParaRPr lang="en-US" altLang="zh-CN" sz="2800" b="0" i="0" dirty="0">
                  <a:latin typeface="Cambria Math" panose="02040503050406030204" pitchFamily="18" charset="0"/>
                </a:endParaRPr>
              </a:p>
              <a:p>
                <a:pPr marL="342900" indent="-342900">
                  <a:buFont typeface="Arial" panose="020B0604020202020204" pitchFamily="34" charset="0"/>
                  <a:buChar char="•"/>
                </a:pPr>
                <a14:m>
                  <m:oMath xmlns:m="http://schemas.openxmlformats.org/officeDocument/2006/math">
                    <m:r>
                      <a:rPr lang="zh-CN" altLang="en-US" sz="2800" i="1">
                        <a:latin typeface="Cambria Math" panose="02040503050406030204" pitchFamily="18" charset="0"/>
                      </a:rPr>
                      <m:t>起始时</m:t>
                    </m:r>
                  </m:oMath>
                </a14:m>
                <a:r>
                  <a:rPr lang="zh-CN" altLang="en-US" sz="2800" dirty="0"/>
                  <a:t>排序范围为</a:t>
                </a:r>
                <a14:m>
                  <m:oMath xmlns:m="http://schemas.openxmlformats.org/officeDocument/2006/math">
                    <m:r>
                      <a:rPr lang="en-US" altLang="zh-CN" sz="2800" b="0" i="0" smtClean="0">
                        <a:latin typeface="Cambria Math" panose="02040503050406030204" pitchFamily="18" charset="0"/>
                      </a:rPr>
                      <m:t> </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𝑎</m:t>
                        </m:r>
                      </m:e>
                      <m:sub>
                        <m:r>
                          <a:rPr lang="en-US" altLang="zh-CN" sz="2800" i="1">
                            <a:latin typeface="Cambria Math" panose="02040503050406030204" pitchFamily="18" charset="0"/>
                          </a:rPr>
                          <m:t>0</m:t>
                        </m:r>
                      </m:sub>
                    </m:sSub>
                    <m:r>
                      <a:rPr lang="en-US" altLang="zh-CN" sz="2800" b="0" i="1" smtClean="0">
                        <a:latin typeface="Cambria Math" panose="02040503050406030204" pitchFamily="18" charset="0"/>
                      </a:rPr>
                      <m:t> </m:t>
                    </m:r>
                  </m:oMath>
                </a14:m>
                <a:r>
                  <a:rPr lang="zh-CN" altLang="en-US" sz="2800" dirty="0"/>
                  <a:t>到</a:t>
                </a:r>
                <a14:m>
                  <m:oMath xmlns:m="http://schemas.openxmlformats.org/officeDocument/2006/math">
                    <m:r>
                      <a:rPr lang="en-US" altLang="zh-CN" sz="2800" b="0" i="0" smtClean="0">
                        <a:latin typeface="Cambria Math" panose="02040503050406030204" pitchFamily="18" charset="0"/>
                      </a:rPr>
                      <m:t> </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𝑎</m:t>
                        </m:r>
                      </m:e>
                      <m:sub>
                        <m:r>
                          <m:rPr>
                            <m:sty m:val="p"/>
                          </m:rPr>
                          <a:rPr lang="en-US" altLang="zh-CN" sz="2800" i="1" smtClean="0">
                            <a:latin typeface="Cambria Math" panose="02040503050406030204" pitchFamily="18" charset="0"/>
                          </a:rPr>
                          <m:t>n</m:t>
                        </m:r>
                        <m:r>
                          <a:rPr lang="en-US" altLang="zh-CN" sz="2800" i="1" smtClean="0">
                            <a:latin typeface="Cambria Math" panose="02040503050406030204" pitchFamily="18" charset="0"/>
                          </a:rPr>
                          <m:t>−1</m:t>
                        </m:r>
                      </m:sub>
                    </m:sSub>
                  </m:oMath>
                </a14:m>
                <a:r>
                  <a:rPr lang="zh-CN" altLang="en-US" sz="2800" dirty="0"/>
                  <a:t>。</a:t>
                </a:r>
                <a:endParaRPr lang="en-US" altLang="zh-CN" sz="2800" dirty="0"/>
              </a:p>
              <a:p>
                <a:pPr marL="342900" indent="-342900">
                  <a:buFont typeface="Arial" panose="020B0604020202020204" pitchFamily="34" charset="0"/>
                  <a:buChar char="•"/>
                </a:pPr>
                <a:r>
                  <a:rPr lang="zh-CN" altLang="en-US" sz="2800" b="1" dirty="0">
                    <a:solidFill>
                      <a:srgbClr val="C00000"/>
                    </a:solidFill>
                  </a:rPr>
                  <a:t>从右向左</a:t>
                </a:r>
                <a:r>
                  <a:rPr lang="zh-CN" altLang="en-US" sz="2800" dirty="0"/>
                  <a:t>对相邻两元素进行比较，较大值向右移，较小值向左移。比较完当前排序范围后，键值</a:t>
                </a:r>
                <a:r>
                  <a:rPr lang="zh-CN" altLang="en-US" sz="2800" b="1" dirty="0">
                    <a:solidFill>
                      <a:srgbClr val="C00000"/>
                    </a:solidFill>
                  </a:rPr>
                  <a:t>最小</a:t>
                </a:r>
                <a:r>
                  <a:rPr lang="zh-CN" altLang="en-US" sz="2800" dirty="0"/>
                  <a:t>的元素被移动到</a:t>
                </a:r>
                <a14:m>
                  <m:oMath xmlns:m="http://schemas.openxmlformats.org/officeDocument/2006/math">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 </m:t>
                        </m:r>
                        <m:r>
                          <a:rPr lang="en-US" altLang="zh-CN" sz="2800" b="0" i="1" smtClean="0">
                            <a:latin typeface="Cambria Math" panose="02040503050406030204" pitchFamily="18" charset="0"/>
                          </a:rPr>
                          <m:t>𝑎</m:t>
                        </m:r>
                      </m:e>
                      <m:sub>
                        <m:r>
                          <a:rPr lang="en-US" altLang="zh-CN" sz="2800" b="0" i="1" smtClean="0">
                            <a:latin typeface="Cambria Math" panose="02040503050406030204" pitchFamily="18" charset="0"/>
                          </a:rPr>
                          <m:t>0</m:t>
                        </m:r>
                      </m:sub>
                    </m:sSub>
                  </m:oMath>
                </a14:m>
                <a:r>
                  <a:rPr lang="zh-CN" altLang="en-US" sz="2800" dirty="0"/>
                  <a:t> 位置。</a:t>
                </a:r>
                <a:endParaRPr lang="en-US" altLang="zh-CN" sz="2800" dirty="0"/>
              </a:p>
              <a:p>
                <a:pPr marL="342900" indent="-342900">
                  <a:buFont typeface="Arial" panose="020B0604020202020204" pitchFamily="34" charset="0"/>
                  <a:buChar char="•"/>
                </a:pPr>
                <a:r>
                  <a:rPr lang="zh-CN" altLang="en-US" sz="2800" dirty="0"/>
                  <a:t>下一次排序范围是</a:t>
                </a:r>
                <a14:m>
                  <m:oMath xmlns:m="http://schemas.openxmlformats.org/officeDocument/2006/math">
                    <m:r>
                      <a:rPr lang="en-US" altLang="zh-CN" sz="2800" b="0" i="0" smtClean="0">
                        <a:latin typeface="Cambria Math" panose="02040503050406030204" pitchFamily="18" charset="0"/>
                      </a:rPr>
                      <m:t> </m:t>
                    </m:r>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𝑎</m:t>
                        </m:r>
                      </m:e>
                      <m:sub>
                        <m:r>
                          <a:rPr lang="en-US" altLang="zh-CN" sz="2800" b="0" i="1" smtClean="0">
                            <a:latin typeface="Cambria Math" panose="02040503050406030204" pitchFamily="18" charset="0"/>
                          </a:rPr>
                          <m:t>1</m:t>
                        </m:r>
                      </m:sub>
                    </m:sSub>
                    <m:r>
                      <a:rPr lang="en-US" altLang="zh-CN" sz="2800" b="0" i="1" smtClean="0">
                        <a:latin typeface="Cambria Math" panose="02040503050406030204" pitchFamily="18" charset="0"/>
                      </a:rPr>
                      <m:t> </m:t>
                    </m:r>
                  </m:oMath>
                </a14:m>
                <a:r>
                  <a:rPr lang="zh-CN" altLang="en-US" sz="2800" dirty="0"/>
                  <a:t>到</a:t>
                </a:r>
                <a14:m>
                  <m:oMath xmlns:m="http://schemas.openxmlformats.org/officeDocument/2006/math">
                    <m:r>
                      <a:rPr lang="en-US" altLang="zh-CN" sz="2800" b="0" i="0" smtClean="0">
                        <a:latin typeface="Cambria Math" panose="02040503050406030204" pitchFamily="18" charset="0"/>
                      </a:rPr>
                      <m:t> </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𝑎</m:t>
                        </m:r>
                      </m:e>
                      <m:sub>
                        <m:r>
                          <m:rPr>
                            <m:sty m:val="p"/>
                          </m:rPr>
                          <a:rPr lang="en-US" altLang="zh-CN" sz="2800" i="1" smtClean="0">
                            <a:latin typeface="Cambria Math" panose="02040503050406030204" pitchFamily="18" charset="0"/>
                          </a:rPr>
                          <m:t>n</m:t>
                        </m:r>
                        <m:r>
                          <a:rPr lang="en-US" altLang="zh-CN" sz="2800" i="1" smtClean="0">
                            <a:latin typeface="Cambria Math" panose="02040503050406030204" pitchFamily="18" charset="0"/>
                          </a:rPr>
                          <m:t>−1</m:t>
                        </m:r>
                      </m:sub>
                    </m:sSub>
                  </m:oMath>
                </a14:m>
                <a:r>
                  <a:rPr lang="zh-CN" altLang="en-US" sz="2400" dirty="0"/>
                  <a:t>。</a:t>
                </a:r>
                <a:endParaRPr lang="en-US" altLang="zh-CN" sz="2400" dirty="0"/>
              </a:p>
            </p:txBody>
          </p:sp>
        </mc:Choice>
        <mc:Fallback xmlns="">
          <p:sp>
            <p:nvSpPr>
              <p:cNvPr id="5" name="内容占位符 4"/>
              <p:cNvSpPr>
                <a:spLocks noGrp="1" noRot="1" noChangeAspect="1" noMove="1" noResize="1" noEditPoints="1" noAdjustHandles="1" noChangeArrowheads="1" noChangeShapeType="1" noTextEdit="1"/>
              </p:cNvSpPr>
              <p:nvPr>
                <p:ph idx="11"/>
              </p:nvPr>
            </p:nvSpPr>
            <p:spPr>
              <a:blipFill>
                <a:blip r:embed="rId2"/>
                <a:stretch>
                  <a:fillRect l="-1158" t="-204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86729654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冒泡排序示例</a:t>
            </a:r>
          </a:p>
        </p:txBody>
      </p:sp>
      <p:sp>
        <p:nvSpPr>
          <p:cNvPr id="4" name="文本占位符 3"/>
          <p:cNvSpPr>
            <a:spLocks noGrp="1"/>
          </p:cNvSpPr>
          <p:nvPr>
            <p:ph type="body" idx="10"/>
          </p:nvPr>
        </p:nvSpPr>
        <p:spPr/>
        <p:txBody>
          <a:bodyPr/>
          <a:lstStyle/>
          <a:p>
            <a:r>
              <a:rPr lang="zh-CN" altLang="en-US" dirty="0"/>
              <a:t>数据结构</a:t>
            </a:r>
          </a:p>
        </p:txBody>
      </p:sp>
      <p:sp>
        <p:nvSpPr>
          <p:cNvPr id="5" name="内容占位符 4"/>
          <p:cNvSpPr>
            <a:spLocks noGrp="1"/>
          </p:cNvSpPr>
          <p:nvPr>
            <p:ph idx="11"/>
          </p:nvPr>
        </p:nvSpPr>
        <p:spPr>
          <a:xfrm>
            <a:off x="1582667" y="992886"/>
            <a:ext cx="1789772" cy="5498129"/>
          </a:xfrm>
        </p:spPr>
        <p:txBody>
          <a:bodyPr>
            <a:normAutofit lnSpcReduction="10000"/>
          </a:bodyPr>
          <a:lstStyle/>
          <a:p>
            <a:pPr algn="r">
              <a:lnSpc>
                <a:spcPct val="100000"/>
              </a:lnSpc>
              <a:spcBef>
                <a:spcPts val="1200"/>
              </a:spcBef>
            </a:pPr>
            <a:r>
              <a:rPr lang="zh-CN" altLang="en-US" dirty="0"/>
              <a:t>待排序数组</a:t>
            </a:r>
            <a:endParaRPr lang="en-US" altLang="zh-CN" dirty="0"/>
          </a:p>
          <a:p>
            <a:pPr algn="r">
              <a:lnSpc>
                <a:spcPct val="100000"/>
              </a:lnSpc>
              <a:spcBef>
                <a:spcPts val="1200"/>
              </a:spcBef>
            </a:pPr>
            <a:r>
              <a:rPr lang="zh-CN" altLang="en-US" dirty="0"/>
              <a:t>第一轮</a:t>
            </a:r>
            <a:endParaRPr lang="en-US" altLang="zh-CN" dirty="0"/>
          </a:p>
          <a:p>
            <a:pPr algn="r">
              <a:lnSpc>
                <a:spcPct val="100000"/>
              </a:lnSpc>
              <a:spcBef>
                <a:spcPts val="1200"/>
              </a:spcBef>
            </a:pPr>
            <a:r>
              <a:rPr lang="zh-CN" altLang="en-US" dirty="0"/>
              <a:t>第二轮</a:t>
            </a:r>
            <a:endParaRPr lang="en-US" altLang="zh-CN" dirty="0"/>
          </a:p>
          <a:p>
            <a:pPr algn="r">
              <a:lnSpc>
                <a:spcPct val="100000"/>
              </a:lnSpc>
              <a:spcBef>
                <a:spcPts val="1200"/>
              </a:spcBef>
            </a:pPr>
            <a:r>
              <a:rPr lang="zh-CN" altLang="en-US" dirty="0"/>
              <a:t>第三轮</a:t>
            </a:r>
            <a:endParaRPr lang="en-US" altLang="zh-CN" dirty="0"/>
          </a:p>
          <a:p>
            <a:pPr algn="r">
              <a:lnSpc>
                <a:spcPct val="100000"/>
              </a:lnSpc>
              <a:spcBef>
                <a:spcPts val="1200"/>
              </a:spcBef>
            </a:pPr>
            <a:r>
              <a:rPr lang="zh-CN" altLang="en-US" dirty="0"/>
              <a:t>第四轮</a:t>
            </a:r>
            <a:endParaRPr lang="en-US" altLang="zh-CN" dirty="0"/>
          </a:p>
          <a:p>
            <a:pPr algn="r">
              <a:lnSpc>
                <a:spcPct val="100000"/>
              </a:lnSpc>
              <a:spcBef>
                <a:spcPts val="1200"/>
              </a:spcBef>
            </a:pPr>
            <a:r>
              <a:rPr lang="zh-CN" altLang="en-US" dirty="0"/>
              <a:t>第五轮</a:t>
            </a:r>
            <a:endParaRPr lang="en-US" altLang="zh-CN" dirty="0"/>
          </a:p>
          <a:p>
            <a:pPr algn="r">
              <a:lnSpc>
                <a:spcPct val="100000"/>
              </a:lnSpc>
              <a:spcBef>
                <a:spcPts val="1200"/>
              </a:spcBef>
            </a:pPr>
            <a:r>
              <a:rPr lang="zh-CN" altLang="en-US" dirty="0"/>
              <a:t>第六轮</a:t>
            </a:r>
            <a:endParaRPr lang="en-US" altLang="zh-CN" dirty="0"/>
          </a:p>
          <a:p>
            <a:pPr algn="r">
              <a:lnSpc>
                <a:spcPct val="100000"/>
              </a:lnSpc>
              <a:spcBef>
                <a:spcPts val="1200"/>
              </a:spcBef>
            </a:pPr>
            <a:r>
              <a:rPr lang="zh-CN" altLang="en-US" dirty="0"/>
              <a:t>第七轮</a:t>
            </a:r>
            <a:endParaRPr lang="en-US" altLang="zh-CN" dirty="0"/>
          </a:p>
          <a:p>
            <a:pPr algn="r">
              <a:lnSpc>
                <a:spcPct val="100000"/>
              </a:lnSpc>
              <a:spcBef>
                <a:spcPts val="1200"/>
              </a:spcBef>
            </a:pPr>
            <a:r>
              <a:rPr lang="zh-CN" altLang="en-US" dirty="0"/>
              <a:t>第八轮</a:t>
            </a:r>
            <a:endParaRPr lang="en-US" altLang="zh-CN" dirty="0"/>
          </a:p>
          <a:p>
            <a:pPr algn="r">
              <a:lnSpc>
                <a:spcPct val="100000"/>
              </a:lnSpc>
              <a:spcBef>
                <a:spcPts val="1200"/>
              </a:spcBef>
            </a:pPr>
            <a:r>
              <a:rPr lang="zh-CN" altLang="en-US" dirty="0"/>
              <a:t>第九轮</a:t>
            </a:r>
            <a:endParaRPr lang="en-US" altLang="zh-CN" dirty="0"/>
          </a:p>
          <a:p>
            <a:pPr algn="r">
              <a:lnSpc>
                <a:spcPct val="100000"/>
              </a:lnSpc>
              <a:spcBef>
                <a:spcPts val="1200"/>
              </a:spcBef>
            </a:pPr>
            <a:r>
              <a:rPr lang="zh-CN" altLang="en-US" dirty="0"/>
              <a:t>第十轮</a:t>
            </a:r>
            <a:endParaRPr lang="en-US" altLang="zh-CN" dirty="0"/>
          </a:p>
          <a:p>
            <a:pPr algn="r">
              <a:lnSpc>
                <a:spcPct val="100000"/>
              </a:lnSpc>
              <a:spcBef>
                <a:spcPts val="1200"/>
              </a:spcBef>
            </a:pPr>
            <a:r>
              <a:rPr lang="zh-CN" altLang="en-US" dirty="0"/>
              <a:t>第十一轮</a:t>
            </a:r>
            <a:endParaRPr lang="en-US" altLang="zh-CN" dirty="0"/>
          </a:p>
          <a:p>
            <a:pPr algn="r">
              <a:lnSpc>
                <a:spcPct val="100000"/>
              </a:lnSpc>
              <a:spcBef>
                <a:spcPts val="1200"/>
              </a:spcBef>
            </a:pPr>
            <a:r>
              <a:rPr lang="zh-CN" altLang="en-US" dirty="0"/>
              <a:t>第十二轮</a:t>
            </a:r>
            <a:endParaRPr lang="en-US" altLang="zh-CN" dirty="0"/>
          </a:p>
        </p:txBody>
      </p:sp>
      <p:grpSp>
        <p:nvGrpSpPr>
          <p:cNvPr id="37" name="组合 36">
            <a:extLst>
              <a:ext uri="{FF2B5EF4-FFF2-40B4-BE49-F238E27FC236}">
                <a16:creationId xmlns:a16="http://schemas.microsoft.com/office/drawing/2014/main" id="{4EC7B6FB-2594-45AD-8971-E8B690967BC4}"/>
              </a:ext>
            </a:extLst>
          </p:cNvPr>
          <p:cNvGrpSpPr/>
          <p:nvPr/>
        </p:nvGrpSpPr>
        <p:grpSpPr>
          <a:xfrm>
            <a:off x="3346935" y="989448"/>
            <a:ext cx="5498129" cy="5498129"/>
            <a:chOff x="3526971" y="930073"/>
            <a:chExt cx="5498129" cy="5498129"/>
          </a:xfrm>
        </p:grpSpPr>
        <p:graphicFrame>
          <p:nvGraphicFramePr>
            <p:cNvPr id="20" name="表格 4">
              <a:extLst>
                <a:ext uri="{FF2B5EF4-FFF2-40B4-BE49-F238E27FC236}">
                  <a16:creationId xmlns:a16="http://schemas.microsoft.com/office/drawing/2014/main" id="{EE24731C-C478-4853-9B42-253C8135759E}"/>
                </a:ext>
              </a:extLst>
            </p:cNvPr>
            <p:cNvGraphicFramePr>
              <a:graphicFrameLocks/>
            </p:cNvGraphicFramePr>
            <p:nvPr>
              <p:extLst>
                <p:ext uri="{D42A27DB-BD31-4B8C-83A1-F6EECF244321}">
                  <p14:modId xmlns:p14="http://schemas.microsoft.com/office/powerpoint/2010/main" val="233669013"/>
                </p:ext>
              </p:extLst>
            </p:nvPr>
          </p:nvGraphicFramePr>
          <p:xfrm>
            <a:off x="3526971" y="930073"/>
            <a:ext cx="5498129" cy="5498129"/>
          </p:xfrm>
          <a:graphic>
            <a:graphicData uri="http://schemas.openxmlformats.org/drawingml/2006/table">
              <a:tbl>
                <a:tblPr firstRow="1" bandRow="1">
                  <a:tableStyleId>{5C22544A-7EE6-4342-B048-85BDC9FD1C3A}</a:tableStyleId>
                </a:tblPr>
                <a:tblGrid>
                  <a:gridCol w="422933">
                    <a:extLst>
                      <a:ext uri="{9D8B030D-6E8A-4147-A177-3AD203B41FA5}">
                        <a16:colId xmlns:a16="http://schemas.microsoft.com/office/drawing/2014/main" val="1504496925"/>
                      </a:ext>
                    </a:extLst>
                  </a:gridCol>
                  <a:gridCol w="422933">
                    <a:extLst>
                      <a:ext uri="{9D8B030D-6E8A-4147-A177-3AD203B41FA5}">
                        <a16:colId xmlns:a16="http://schemas.microsoft.com/office/drawing/2014/main" val="569606543"/>
                      </a:ext>
                    </a:extLst>
                  </a:gridCol>
                  <a:gridCol w="422933">
                    <a:extLst>
                      <a:ext uri="{9D8B030D-6E8A-4147-A177-3AD203B41FA5}">
                        <a16:colId xmlns:a16="http://schemas.microsoft.com/office/drawing/2014/main" val="2019032399"/>
                      </a:ext>
                    </a:extLst>
                  </a:gridCol>
                  <a:gridCol w="422933">
                    <a:extLst>
                      <a:ext uri="{9D8B030D-6E8A-4147-A177-3AD203B41FA5}">
                        <a16:colId xmlns:a16="http://schemas.microsoft.com/office/drawing/2014/main" val="2998898318"/>
                      </a:ext>
                    </a:extLst>
                  </a:gridCol>
                  <a:gridCol w="422933">
                    <a:extLst>
                      <a:ext uri="{9D8B030D-6E8A-4147-A177-3AD203B41FA5}">
                        <a16:colId xmlns:a16="http://schemas.microsoft.com/office/drawing/2014/main" val="869825293"/>
                      </a:ext>
                    </a:extLst>
                  </a:gridCol>
                  <a:gridCol w="422933">
                    <a:extLst>
                      <a:ext uri="{9D8B030D-6E8A-4147-A177-3AD203B41FA5}">
                        <a16:colId xmlns:a16="http://schemas.microsoft.com/office/drawing/2014/main" val="838990557"/>
                      </a:ext>
                    </a:extLst>
                  </a:gridCol>
                  <a:gridCol w="422933">
                    <a:extLst>
                      <a:ext uri="{9D8B030D-6E8A-4147-A177-3AD203B41FA5}">
                        <a16:colId xmlns:a16="http://schemas.microsoft.com/office/drawing/2014/main" val="728207241"/>
                      </a:ext>
                    </a:extLst>
                  </a:gridCol>
                  <a:gridCol w="422933">
                    <a:extLst>
                      <a:ext uri="{9D8B030D-6E8A-4147-A177-3AD203B41FA5}">
                        <a16:colId xmlns:a16="http://schemas.microsoft.com/office/drawing/2014/main" val="173939559"/>
                      </a:ext>
                    </a:extLst>
                  </a:gridCol>
                  <a:gridCol w="422933">
                    <a:extLst>
                      <a:ext uri="{9D8B030D-6E8A-4147-A177-3AD203B41FA5}">
                        <a16:colId xmlns:a16="http://schemas.microsoft.com/office/drawing/2014/main" val="1978412735"/>
                      </a:ext>
                    </a:extLst>
                  </a:gridCol>
                  <a:gridCol w="422933">
                    <a:extLst>
                      <a:ext uri="{9D8B030D-6E8A-4147-A177-3AD203B41FA5}">
                        <a16:colId xmlns:a16="http://schemas.microsoft.com/office/drawing/2014/main" val="1427807614"/>
                      </a:ext>
                    </a:extLst>
                  </a:gridCol>
                  <a:gridCol w="422933">
                    <a:extLst>
                      <a:ext uri="{9D8B030D-6E8A-4147-A177-3AD203B41FA5}">
                        <a16:colId xmlns:a16="http://schemas.microsoft.com/office/drawing/2014/main" val="3565399721"/>
                      </a:ext>
                    </a:extLst>
                  </a:gridCol>
                  <a:gridCol w="422933">
                    <a:extLst>
                      <a:ext uri="{9D8B030D-6E8A-4147-A177-3AD203B41FA5}">
                        <a16:colId xmlns:a16="http://schemas.microsoft.com/office/drawing/2014/main" val="3791543226"/>
                      </a:ext>
                    </a:extLst>
                  </a:gridCol>
                  <a:gridCol w="422933">
                    <a:extLst>
                      <a:ext uri="{9D8B030D-6E8A-4147-A177-3AD203B41FA5}">
                        <a16:colId xmlns:a16="http://schemas.microsoft.com/office/drawing/2014/main" val="5664028"/>
                      </a:ext>
                    </a:extLst>
                  </a:gridCol>
                </a:tblGrid>
                <a:tr h="422933">
                  <a:tc>
                    <a:txBody>
                      <a:bodyPr/>
                      <a:lstStyle/>
                      <a:p>
                        <a:pPr algn="ctr"/>
                        <a:r>
                          <a:rPr lang="en-US" altLang="zh-CN" sz="1700" b="0" dirty="0">
                            <a:solidFill>
                              <a:schemeClr val="tx1"/>
                            </a:solidFill>
                          </a:rPr>
                          <a:t>68</a:t>
                        </a:r>
                        <a:endParaRPr lang="zh-CN" altLang="en-US" sz="1700" b="0" dirty="0">
                          <a:solidFill>
                            <a:schemeClr val="tx1"/>
                          </a:solidFill>
                        </a:endParaRPr>
                      </a:p>
                    </a:txBody>
                    <a:tcPr marL="77585" marR="77585" marT="38792" marB="387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700" b="0" dirty="0">
                            <a:solidFill>
                              <a:schemeClr val="tx1"/>
                            </a:solidFill>
                          </a:rPr>
                          <a:t>65</a:t>
                        </a:r>
                        <a:endParaRPr lang="zh-CN" altLang="en-US" sz="1700" b="0" dirty="0">
                          <a:solidFill>
                            <a:schemeClr val="tx1"/>
                          </a:solidFill>
                        </a:endParaRPr>
                      </a:p>
                    </a:txBody>
                    <a:tcPr marL="77585" marR="77585" marT="38792" marB="387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700" b="0" dirty="0">
                            <a:solidFill>
                              <a:schemeClr val="tx1"/>
                            </a:solidFill>
                          </a:rPr>
                          <a:t>84</a:t>
                        </a:r>
                        <a:endParaRPr lang="zh-CN" altLang="en-US" sz="1700" b="0" dirty="0">
                          <a:solidFill>
                            <a:schemeClr val="tx1"/>
                          </a:solidFill>
                        </a:endParaRPr>
                      </a:p>
                    </a:txBody>
                    <a:tcPr marL="77585" marR="77585" marT="38792" marB="387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700" b="0" dirty="0">
                            <a:solidFill>
                              <a:schemeClr val="tx1"/>
                            </a:solidFill>
                          </a:rPr>
                          <a:t>65</a:t>
                        </a:r>
                        <a:endParaRPr lang="zh-CN" altLang="en-US" sz="1700" b="0" dirty="0">
                          <a:solidFill>
                            <a:schemeClr val="tx1"/>
                          </a:solidFill>
                        </a:endParaRPr>
                      </a:p>
                    </a:txBody>
                    <a:tcPr marL="77585" marR="77585" marT="38792" marB="387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700" b="0" dirty="0">
                            <a:solidFill>
                              <a:schemeClr val="tx1"/>
                            </a:solidFill>
                          </a:rPr>
                          <a:t>83</a:t>
                        </a:r>
                        <a:endParaRPr lang="zh-CN" altLang="en-US" sz="1700" b="0" dirty="0">
                          <a:solidFill>
                            <a:schemeClr val="tx1"/>
                          </a:solidFill>
                        </a:endParaRPr>
                      </a:p>
                    </a:txBody>
                    <a:tcPr marL="77585" marR="77585" marT="38792" marB="387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700" b="0" dirty="0">
                            <a:solidFill>
                              <a:schemeClr val="tx1"/>
                            </a:solidFill>
                          </a:rPr>
                          <a:t>84</a:t>
                        </a:r>
                        <a:endParaRPr lang="zh-CN" altLang="en-US" sz="1700" b="0" dirty="0">
                          <a:solidFill>
                            <a:schemeClr val="tx1"/>
                          </a:solidFill>
                        </a:endParaRPr>
                      </a:p>
                    </a:txBody>
                    <a:tcPr marL="77585" marR="77585" marT="38792" marB="387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700" b="0" dirty="0">
                            <a:solidFill>
                              <a:schemeClr val="tx1"/>
                            </a:solidFill>
                          </a:rPr>
                          <a:t>82</a:t>
                        </a:r>
                        <a:endParaRPr lang="zh-CN" altLang="en-US" sz="1700" b="0" dirty="0">
                          <a:solidFill>
                            <a:schemeClr val="tx1"/>
                          </a:solidFill>
                        </a:endParaRPr>
                      </a:p>
                    </a:txBody>
                    <a:tcPr marL="77585" marR="77585" marT="38792" marB="387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700" b="0" dirty="0">
                            <a:solidFill>
                              <a:schemeClr val="tx1"/>
                            </a:solidFill>
                          </a:rPr>
                          <a:t>85</a:t>
                        </a:r>
                        <a:endParaRPr lang="zh-CN" altLang="en-US" sz="1700" b="0" dirty="0">
                          <a:solidFill>
                            <a:schemeClr val="tx1"/>
                          </a:solidFill>
                        </a:endParaRPr>
                      </a:p>
                    </a:txBody>
                    <a:tcPr marL="77585" marR="77585" marT="38792" marB="387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700" b="0" dirty="0">
                            <a:solidFill>
                              <a:schemeClr val="tx1"/>
                            </a:solidFill>
                          </a:rPr>
                          <a:t>67</a:t>
                        </a:r>
                        <a:endParaRPr lang="zh-CN" altLang="en-US" sz="1700" b="0" dirty="0">
                          <a:solidFill>
                            <a:schemeClr val="tx1"/>
                          </a:solidFill>
                        </a:endParaRPr>
                      </a:p>
                    </a:txBody>
                    <a:tcPr marL="77585" marR="77585" marT="38792" marB="387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700" b="0" dirty="0">
                            <a:solidFill>
                              <a:schemeClr val="tx1"/>
                            </a:solidFill>
                          </a:rPr>
                          <a:t>84</a:t>
                        </a:r>
                        <a:endParaRPr lang="zh-CN" altLang="en-US" sz="1700" b="0" dirty="0">
                          <a:solidFill>
                            <a:schemeClr val="tx1"/>
                          </a:solidFill>
                        </a:endParaRPr>
                      </a:p>
                    </a:txBody>
                    <a:tcPr marL="77585" marR="77585" marT="38792" marB="387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700" b="0" dirty="0">
                            <a:solidFill>
                              <a:schemeClr val="tx1"/>
                            </a:solidFill>
                          </a:rPr>
                          <a:t>85</a:t>
                        </a:r>
                        <a:endParaRPr lang="zh-CN" altLang="en-US" sz="1700" b="0" dirty="0">
                          <a:solidFill>
                            <a:schemeClr val="tx1"/>
                          </a:solidFill>
                        </a:endParaRPr>
                      </a:p>
                    </a:txBody>
                    <a:tcPr marL="77585" marR="77585" marT="38792" marB="387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700" b="0" dirty="0">
                            <a:solidFill>
                              <a:schemeClr val="tx1"/>
                            </a:solidFill>
                          </a:rPr>
                          <a:t>82</a:t>
                        </a:r>
                        <a:endParaRPr lang="zh-CN" altLang="en-US" sz="1700" b="0" dirty="0">
                          <a:solidFill>
                            <a:schemeClr val="tx1"/>
                          </a:solidFill>
                        </a:endParaRPr>
                      </a:p>
                    </a:txBody>
                    <a:tcPr marL="77585" marR="77585" marT="38792" marB="387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700" b="0" dirty="0">
                            <a:solidFill>
                              <a:schemeClr val="tx1"/>
                            </a:solidFill>
                          </a:rPr>
                          <a:t>69</a:t>
                        </a:r>
                        <a:endParaRPr lang="zh-CN" altLang="en-US" sz="1700" b="0" dirty="0">
                          <a:solidFill>
                            <a:schemeClr val="tx1"/>
                          </a:solidFill>
                        </a:endParaRPr>
                      </a:p>
                    </a:txBody>
                    <a:tcPr marL="77585" marR="77585" marT="38792" marB="387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82684173"/>
                    </a:ext>
                  </a:extLst>
                </a:tr>
                <a:tr h="422933">
                  <a:tc>
                    <a:txBody>
                      <a:bodyPr/>
                      <a:lstStyle/>
                      <a:p>
                        <a:pPr algn="ctr"/>
                        <a:r>
                          <a:rPr lang="en-US" altLang="zh-CN" sz="1700" b="0" dirty="0">
                            <a:solidFill>
                              <a:srgbClr val="00B0F0"/>
                            </a:solidFill>
                          </a:rPr>
                          <a:t>65</a:t>
                        </a:r>
                        <a:endParaRPr lang="zh-CN" altLang="en-US" sz="1700" b="0" dirty="0">
                          <a:solidFill>
                            <a:srgbClr val="00B0F0"/>
                          </a:solidFill>
                        </a:endParaRPr>
                      </a:p>
                    </a:txBody>
                    <a:tcPr marL="93101" marR="93101" marT="46552" marB="465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700" b="0" dirty="0"/>
                          <a:t>68</a:t>
                        </a:r>
                        <a:endParaRPr lang="zh-CN" altLang="en-US" sz="1700" b="0" dirty="0"/>
                      </a:p>
                    </a:txBody>
                    <a:tcPr marL="93101" marR="93101" marT="46552" marB="465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700" b="0" dirty="0"/>
                          <a:t>65</a:t>
                        </a:r>
                        <a:endParaRPr lang="zh-CN" altLang="en-US" sz="1700" b="0" dirty="0"/>
                      </a:p>
                    </a:txBody>
                    <a:tcPr marL="93101" marR="93101" marT="46552" marB="465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700" b="0" dirty="0"/>
                          <a:t>84</a:t>
                        </a:r>
                        <a:endParaRPr lang="zh-CN" altLang="en-US" sz="1700" b="0" dirty="0"/>
                      </a:p>
                    </a:txBody>
                    <a:tcPr marL="93101" marR="93101" marT="46552" marB="465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700" b="0" dirty="0">
                            <a:solidFill>
                              <a:srgbClr val="00B0F0"/>
                            </a:solidFill>
                          </a:rPr>
                          <a:t>67</a:t>
                        </a:r>
                        <a:endParaRPr lang="zh-CN" altLang="en-US" sz="1700" b="0" dirty="0">
                          <a:solidFill>
                            <a:srgbClr val="00B0F0"/>
                          </a:solidFill>
                        </a:endParaRPr>
                      </a:p>
                    </a:txBody>
                    <a:tcPr marL="93101" marR="93101" marT="46552" marB="465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700" b="0" dirty="0"/>
                          <a:t>83</a:t>
                        </a:r>
                        <a:endParaRPr lang="zh-CN" altLang="en-US" sz="1700" b="0" dirty="0"/>
                      </a:p>
                    </a:txBody>
                    <a:tcPr marL="93101" marR="93101" marT="46552" marB="465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700" b="0" dirty="0"/>
                          <a:t>84</a:t>
                        </a:r>
                        <a:endParaRPr lang="zh-CN" altLang="en-US" sz="1700" b="0" dirty="0"/>
                      </a:p>
                    </a:txBody>
                    <a:tcPr marL="93101" marR="93101" marT="46552" marB="465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700" b="0" dirty="0"/>
                          <a:t>82</a:t>
                        </a:r>
                        <a:endParaRPr lang="zh-CN" altLang="en-US" sz="1700" b="0" dirty="0"/>
                      </a:p>
                    </a:txBody>
                    <a:tcPr marL="93101" marR="93101" marT="46552" marB="465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700" b="0" dirty="0"/>
                          <a:t>85</a:t>
                        </a:r>
                        <a:endParaRPr lang="zh-CN" altLang="en-US" sz="1700" b="0" dirty="0"/>
                      </a:p>
                    </a:txBody>
                    <a:tcPr marL="93101" marR="93101" marT="46552" marB="465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700" b="0" dirty="0">
                            <a:solidFill>
                              <a:srgbClr val="00B0F0"/>
                            </a:solidFill>
                          </a:rPr>
                          <a:t>69</a:t>
                        </a:r>
                        <a:endParaRPr lang="zh-CN" altLang="en-US" sz="1700" b="0" dirty="0">
                          <a:solidFill>
                            <a:srgbClr val="00B0F0"/>
                          </a:solidFill>
                        </a:endParaRPr>
                      </a:p>
                    </a:txBody>
                    <a:tcPr marL="93101" marR="93101" marT="46552" marB="465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700" b="0" dirty="0"/>
                          <a:t>84</a:t>
                        </a:r>
                        <a:endParaRPr lang="zh-CN" altLang="en-US" sz="1700" b="0" dirty="0"/>
                      </a:p>
                    </a:txBody>
                    <a:tcPr marL="93101" marR="93101" marT="46552" marB="465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700" b="0" dirty="0"/>
                          <a:t>85</a:t>
                        </a:r>
                        <a:endParaRPr lang="zh-CN" altLang="en-US" sz="1700" b="0" dirty="0"/>
                      </a:p>
                    </a:txBody>
                    <a:tcPr marL="93101" marR="93101" marT="46552" marB="465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700" b="0" dirty="0"/>
                          <a:t>82</a:t>
                        </a:r>
                        <a:endParaRPr lang="zh-CN" altLang="en-US" sz="1700" b="0" dirty="0"/>
                      </a:p>
                    </a:txBody>
                    <a:tcPr marL="93101" marR="93101" marT="46552" marB="465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33359949"/>
                    </a:ext>
                  </a:extLst>
                </a:tr>
                <a:tr h="422933">
                  <a:tc>
                    <a:txBody>
                      <a:bodyPr/>
                      <a:lstStyle/>
                      <a:p>
                        <a:pPr algn="ctr"/>
                        <a:r>
                          <a:rPr lang="en-US" altLang="zh-CN" sz="1700" b="0" dirty="0"/>
                          <a:t>65</a:t>
                        </a:r>
                        <a:endParaRPr lang="zh-CN" altLang="en-US" sz="1700" b="0" dirty="0"/>
                      </a:p>
                    </a:txBody>
                    <a:tcPr marL="93101" marR="93101" marT="46552" marB="465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700" b="0" dirty="0">
                            <a:solidFill>
                              <a:srgbClr val="00B0F0"/>
                            </a:solidFill>
                          </a:rPr>
                          <a:t>65</a:t>
                        </a:r>
                        <a:endParaRPr lang="zh-CN" altLang="en-US" sz="1700" b="0" dirty="0">
                          <a:solidFill>
                            <a:srgbClr val="00B0F0"/>
                          </a:solidFill>
                        </a:endParaRPr>
                      </a:p>
                    </a:txBody>
                    <a:tcPr marL="93101" marR="93101" marT="46552" marB="465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700" b="0" dirty="0"/>
                          <a:t>68</a:t>
                        </a:r>
                        <a:endParaRPr lang="zh-CN" altLang="en-US" sz="1700" b="0" dirty="0"/>
                      </a:p>
                    </a:txBody>
                    <a:tcPr marL="93101" marR="93101" marT="46552" marB="465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700" b="0" dirty="0">
                            <a:solidFill>
                              <a:srgbClr val="00B0F0"/>
                            </a:solidFill>
                          </a:rPr>
                          <a:t>67</a:t>
                        </a:r>
                        <a:endParaRPr lang="zh-CN" altLang="en-US" sz="1700" b="0" dirty="0">
                          <a:solidFill>
                            <a:srgbClr val="00B0F0"/>
                          </a:solidFill>
                        </a:endParaRPr>
                      </a:p>
                    </a:txBody>
                    <a:tcPr marL="93101" marR="93101" marT="46552" marB="465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700" b="0" dirty="0"/>
                          <a:t>84</a:t>
                        </a:r>
                        <a:endParaRPr lang="zh-CN" altLang="en-US" sz="1700" b="0" dirty="0"/>
                      </a:p>
                    </a:txBody>
                    <a:tcPr marL="93101" marR="93101" marT="46552" marB="465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700" b="0" dirty="0">
                            <a:solidFill>
                              <a:srgbClr val="00B0F0"/>
                            </a:solidFill>
                          </a:rPr>
                          <a:t>69</a:t>
                        </a:r>
                        <a:endParaRPr lang="zh-CN" altLang="en-US" sz="1700" b="0" dirty="0">
                          <a:solidFill>
                            <a:srgbClr val="00B0F0"/>
                          </a:solidFill>
                        </a:endParaRPr>
                      </a:p>
                    </a:txBody>
                    <a:tcPr marL="93101" marR="93101" marT="46552" marB="465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700" b="0" dirty="0"/>
                          <a:t>83</a:t>
                        </a:r>
                        <a:endParaRPr lang="zh-CN" altLang="en-US" sz="1700" b="0" dirty="0"/>
                      </a:p>
                    </a:txBody>
                    <a:tcPr marL="93101" marR="93101" marT="46552" marB="465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700" b="0" dirty="0"/>
                          <a:t>84</a:t>
                        </a:r>
                        <a:endParaRPr lang="zh-CN" altLang="en-US" sz="1700" b="0" dirty="0"/>
                      </a:p>
                    </a:txBody>
                    <a:tcPr marL="93101" marR="93101" marT="46552" marB="465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700" b="0" dirty="0"/>
                          <a:t>82</a:t>
                        </a:r>
                        <a:endParaRPr lang="zh-CN" altLang="en-US" sz="1700" b="0" dirty="0"/>
                      </a:p>
                    </a:txBody>
                    <a:tcPr marL="93101" marR="93101" marT="46552" marB="465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700" b="0" dirty="0"/>
                          <a:t>85</a:t>
                        </a:r>
                        <a:endParaRPr lang="zh-CN" altLang="en-US" sz="1700" b="0" dirty="0"/>
                      </a:p>
                    </a:txBody>
                    <a:tcPr marL="93101" marR="93101" marT="46552" marB="465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700" b="0" dirty="0">
                            <a:solidFill>
                              <a:srgbClr val="00B0F0"/>
                            </a:solidFill>
                          </a:rPr>
                          <a:t>82</a:t>
                        </a:r>
                        <a:endParaRPr lang="zh-CN" altLang="en-US" sz="1700" b="0" dirty="0">
                          <a:solidFill>
                            <a:srgbClr val="00B0F0"/>
                          </a:solidFill>
                        </a:endParaRPr>
                      </a:p>
                    </a:txBody>
                    <a:tcPr marL="93101" marR="93101" marT="46552" marB="465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700" b="0" dirty="0"/>
                          <a:t>84</a:t>
                        </a:r>
                        <a:endParaRPr lang="zh-CN" altLang="en-US" sz="1700" b="0" dirty="0"/>
                      </a:p>
                    </a:txBody>
                    <a:tcPr marL="93101" marR="93101" marT="46552" marB="465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700" b="0" dirty="0"/>
                          <a:t>85</a:t>
                        </a:r>
                        <a:endParaRPr lang="zh-CN" altLang="en-US" sz="1700" b="0" dirty="0"/>
                      </a:p>
                    </a:txBody>
                    <a:tcPr marL="93101" marR="93101" marT="46552" marB="465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10991640"/>
                    </a:ext>
                  </a:extLst>
                </a:tr>
                <a:tr h="422933">
                  <a:tc>
                    <a:txBody>
                      <a:bodyPr/>
                      <a:lstStyle/>
                      <a:p>
                        <a:pPr algn="ctr"/>
                        <a:r>
                          <a:rPr lang="en-US" altLang="zh-CN" sz="1700" b="0" dirty="0"/>
                          <a:t>65</a:t>
                        </a:r>
                        <a:endParaRPr lang="zh-CN" altLang="en-US" sz="1700" b="0" dirty="0"/>
                      </a:p>
                    </a:txBody>
                    <a:tcPr marL="93101" marR="93101" marT="46552" marB="465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700" b="0" dirty="0"/>
                          <a:t>65</a:t>
                        </a:r>
                        <a:endParaRPr lang="zh-CN" altLang="en-US" sz="1700" b="0" dirty="0"/>
                      </a:p>
                    </a:txBody>
                    <a:tcPr marL="93101" marR="93101" marT="46552" marB="465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700" b="0" dirty="0">
                            <a:solidFill>
                              <a:srgbClr val="00B0F0"/>
                            </a:solidFill>
                          </a:rPr>
                          <a:t>67</a:t>
                        </a:r>
                        <a:endParaRPr lang="zh-CN" altLang="en-US" sz="1700" b="0" dirty="0">
                          <a:solidFill>
                            <a:srgbClr val="00B0F0"/>
                          </a:solidFill>
                        </a:endParaRPr>
                      </a:p>
                    </a:txBody>
                    <a:tcPr marL="93101" marR="93101" marT="46552" marB="465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700" b="0" dirty="0"/>
                          <a:t>68</a:t>
                        </a:r>
                        <a:endParaRPr lang="zh-CN" altLang="en-US" sz="1700" b="0" dirty="0"/>
                      </a:p>
                    </a:txBody>
                    <a:tcPr marL="93101" marR="93101" marT="46552" marB="465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700" b="0" dirty="0">
                            <a:solidFill>
                              <a:srgbClr val="00B0F0"/>
                            </a:solidFill>
                          </a:rPr>
                          <a:t>69</a:t>
                        </a:r>
                        <a:endParaRPr lang="zh-CN" altLang="en-US" sz="1700" b="0" dirty="0">
                          <a:solidFill>
                            <a:srgbClr val="00B0F0"/>
                          </a:solidFill>
                        </a:endParaRPr>
                      </a:p>
                    </a:txBody>
                    <a:tcPr marL="93101" marR="93101" marT="46552" marB="465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700" b="0" dirty="0"/>
                          <a:t>84</a:t>
                        </a:r>
                        <a:endParaRPr lang="zh-CN" altLang="en-US" sz="1700" b="0" dirty="0"/>
                      </a:p>
                    </a:txBody>
                    <a:tcPr marL="93101" marR="93101" marT="46552" marB="465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700" b="0" dirty="0">
                            <a:solidFill>
                              <a:srgbClr val="00B0F0"/>
                            </a:solidFill>
                          </a:rPr>
                          <a:t>82</a:t>
                        </a:r>
                        <a:endParaRPr lang="zh-CN" altLang="en-US" sz="1700" b="0" dirty="0">
                          <a:solidFill>
                            <a:srgbClr val="00B0F0"/>
                          </a:solidFill>
                        </a:endParaRPr>
                      </a:p>
                    </a:txBody>
                    <a:tcPr marL="93101" marR="93101" marT="46552" marB="465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700" b="0" dirty="0"/>
                          <a:t>83</a:t>
                        </a:r>
                        <a:endParaRPr lang="zh-CN" altLang="en-US" sz="1700" b="0" dirty="0"/>
                      </a:p>
                    </a:txBody>
                    <a:tcPr marL="93101" marR="93101" marT="46552" marB="465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700" b="0" dirty="0"/>
                          <a:t>84</a:t>
                        </a:r>
                        <a:endParaRPr lang="zh-CN" altLang="en-US" sz="1700" b="0" dirty="0"/>
                      </a:p>
                    </a:txBody>
                    <a:tcPr marL="93101" marR="93101" marT="46552" marB="465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700" b="0" dirty="0">
                            <a:solidFill>
                              <a:srgbClr val="00B0F0"/>
                            </a:solidFill>
                          </a:rPr>
                          <a:t>82</a:t>
                        </a:r>
                        <a:endParaRPr lang="zh-CN" altLang="en-US" sz="1700" b="0" dirty="0">
                          <a:solidFill>
                            <a:srgbClr val="00B0F0"/>
                          </a:solidFill>
                        </a:endParaRPr>
                      </a:p>
                    </a:txBody>
                    <a:tcPr marL="93101" marR="93101" marT="46552" marB="465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700" b="0" dirty="0"/>
                          <a:t>85</a:t>
                        </a:r>
                        <a:endParaRPr lang="zh-CN" altLang="en-US" sz="1700" b="0" dirty="0"/>
                      </a:p>
                    </a:txBody>
                    <a:tcPr marL="93101" marR="93101" marT="46552" marB="465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700" b="0" dirty="0"/>
                          <a:t>84</a:t>
                        </a:r>
                        <a:endParaRPr lang="zh-CN" altLang="en-US" sz="1700" b="0" dirty="0"/>
                      </a:p>
                    </a:txBody>
                    <a:tcPr marL="93101" marR="93101" marT="46552" marB="465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700" b="0" dirty="0"/>
                          <a:t>85</a:t>
                        </a:r>
                        <a:endParaRPr lang="zh-CN" altLang="en-US" sz="1700" b="0" dirty="0"/>
                      </a:p>
                    </a:txBody>
                    <a:tcPr marL="93101" marR="93101" marT="46552" marB="465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1055244"/>
                    </a:ext>
                  </a:extLst>
                </a:tr>
                <a:tr h="422933">
                  <a:tc>
                    <a:txBody>
                      <a:bodyPr/>
                      <a:lstStyle/>
                      <a:p>
                        <a:pPr algn="ctr"/>
                        <a:r>
                          <a:rPr lang="en-US" altLang="zh-CN" sz="1700" b="0" dirty="0"/>
                          <a:t>65</a:t>
                        </a:r>
                        <a:endParaRPr lang="zh-CN" altLang="en-US" sz="1700" b="0" dirty="0"/>
                      </a:p>
                    </a:txBody>
                    <a:tcPr marL="93101" marR="93101" marT="46552" marB="465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700" b="0" dirty="0"/>
                          <a:t>65</a:t>
                        </a:r>
                        <a:endParaRPr lang="zh-CN" altLang="en-US" sz="1700" b="0" dirty="0"/>
                      </a:p>
                    </a:txBody>
                    <a:tcPr marL="93101" marR="93101" marT="46552" marB="465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700" b="0" dirty="0"/>
                          <a:t>67</a:t>
                        </a:r>
                        <a:endParaRPr lang="zh-CN" altLang="en-US" sz="1700" b="0" dirty="0"/>
                      </a:p>
                    </a:txBody>
                    <a:tcPr marL="93101" marR="93101" marT="46552" marB="465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700" b="0" dirty="0">
                            <a:solidFill>
                              <a:schemeClr val="tx1"/>
                            </a:solidFill>
                          </a:rPr>
                          <a:t>68</a:t>
                        </a:r>
                        <a:endParaRPr lang="zh-CN" altLang="en-US" sz="1700" b="0" dirty="0">
                          <a:solidFill>
                            <a:schemeClr val="tx1"/>
                          </a:solidFill>
                        </a:endParaRPr>
                      </a:p>
                    </a:txBody>
                    <a:tcPr marL="93101" marR="93101" marT="46552" marB="465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700" b="0" dirty="0"/>
                          <a:t>69</a:t>
                        </a:r>
                        <a:endParaRPr lang="zh-CN" altLang="en-US" sz="1700" b="0" dirty="0"/>
                      </a:p>
                    </a:txBody>
                    <a:tcPr marL="93101" marR="93101" marT="46552" marB="465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700" b="0" dirty="0">
                            <a:solidFill>
                              <a:srgbClr val="00B0F0"/>
                            </a:solidFill>
                          </a:rPr>
                          <a:t>82</a:t>
                        </a:r>
                        <a:endParaRPr lang="zh-CN" altLang="en-US" sz="1700" b="0" dirty="0">
                          <a:solidFill>
                            <a:srgbClr val="00B0F0"/>
                          </a:solidFill>
                        </a:endParaRPr>
                      </a:p>
                    </a:txBody>
                    <a:tcPr marL="93101" marR="93101" marT="46552" marB="465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700" b="0" dirty="0"/>
                          <a:t>84</a:t>
                        </a:r>
                        <a:endParaRPr lang="zh-CN" altLang="en-US" sz="1700" b="0" dirty="0"/>
                      </a:p>
                    </a:txBody>
                    <a:tcPr marL="93101" marR="93101" marT="46552" marB="465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700" b="0" dirty="0">
                            <a:solidFill>
                              <a:srgbClr val="00B0F0"/>
                            </a:solidFill>
                          </a:rPr>
                          <a:t>82</a:t>
                        </a:r>
                        <a:endParaRPr lang="zh-CN" altLang="en-US" sz="1700" b="0" dirty="0">
                          <a:solidFill>
                            <a:srgbClr val="00B0F0"/>
                          </a:solidFill>
                        </a:endParaRPr>
                      </a:p>
                    </a:txBody>
                    <a:tcPr marL="93101" marR="93101" marT="46552" marB="465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700" b="0" dirty="0"/>
                          <a:t>83</a:t>
                        </a:r>
                        <a:endParaRPr lang="zh-CN" altLang="en-US" sz="1700" b="0" dirty="0"/>
                      </a:p>
                    </a:txBody>
                    <a:tcPr marL="93101" marR="93101" marT="46552" marB="465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700" b="0" dirty="0"/>
                          <a:t>84</a:t>
                        </a:r>
                        <a:endParaRPr lang="zh-CN" altLang="en-US" sz="1700" b="0" dirty="0"/>
                      </a:p>
                    </a:txBody>
                    <a:tcPr marL="93101" marR="93101" marT="46552" marB="465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700" b="0" dirty="0"/>
                          <a:t>84</a:t>
                        </a:r>
                        <a:endParaRPr lang="zh-CN" altLang="en-US" sz="1700" b="0" dirty="0"/>
                      </a:p>
                    </a:txBody>
                    <a:tcPr marL="93101" marR="93101" marT="46552" marB="465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700" b="0" dirty="0"/>
                          <a:t>85</a:t>
                        </a:r>
                        <a:endParaRPr lang="zh-CN" altLang="en-US" sz="1700" b="0" dirty="0"/>
                      </a:p>
                    </a:txBody>
                    <a:tcPr marL="93101" marR="93101" marT="46552" marB="465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700" b="0" dirty="0"/>
                          <a:t>85</a:t>
                        </a:r>
                        <a:endParaRPr lang="zh-CN" altLang="en-US" sz="1700" b="0" dirty="0"/>
                      </a:p>
                    </a:txBody>
                    <a:tcPr marL="93101" marR="93101" marT="46552" marB="465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8629690"/>
                    </a:ext>
                  </a:extLst>
                </a:tr>
                <a:tr h="422933">
                  <a:tc>
                    <a:txBody>
                      <a:bodyPr/>
                      <a:lstStyle/>
                      <a:p>
                        <a:pPr algn="ctr"/>
                        <a:r>
                          <a:rPr lang="en-US" altLang="zh-CN" sz="1700" b="0" dirty="0"/>
                          <a:t>65</a:t>
                        </a:r>
                        <a:endParaRPr lang="zh-CN" altLang="en-US" sz="1700" b="0" dirty="0"/>
                      </a:p>
                    </a:txBody>
                    <a:tcPr marL="93101" marR="93101" marT="46552" marB="465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700" b="0" dirty="0"/>
                          <a:t>65</a:t>
                        </a:r>
                        <a:endParaRPr lang="zh-CN" altLang="en-US" sz="1700" b="0" dirty="0"/>
                      </a:p>
                    </a:txBody>
                    <a:tcPr marL="93101" marR="93101" marT="46552" marB="465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700" b="0" dirty="0"/>
                          <a:t>67</a:t>
                        </a:r>
                        <a:endParaRPr lang="zh-CN" altLang="en-US" sz="1700" b="0" dirty="0"/>
                      </a:p>
                    </a:txBody>
                    <a:tcPr marL="93101" marR="93101" marT="46552" marB="465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700" b="0" dirty="0"/>
                          <a:t>68</a:t>
                        </a:r>
                        <a:endParaRPr lang="zh-CN" altLang="en-US" sz="1700" b="0" dirty="0"/>
                      </a:p>
                    </a:txBody>
                    <a:tcPr marL="93101" marR="93101" marT="46552" marB="465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700" b="0" dirty="0"/>
                          <a:t>69</a:t>
                        </a:r>
                        <a:endParaRPr lang="zh-CN" altLang="en-US" sz="1700" b="0" dirty="0"/>
                      </a:p>
                    </a:txBody>
                    <a:tcPr marL="93101" marR="93101" marT="46552" marB="465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700" b="0" dirty="0"/>
                          <a:t>82</a:t>
                        </a:r>
                        <a:endParaRPr lang="zh-CN" altLang="en-US" sz="1700" b="0" dirty="0"/>
                      </a:p>
                    </a:txBody>
                    <a:tcPr marL="93101" marR="93101" marT="46552" marB="465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700" b="0" dirty="0">
                            <a:solidFill>
                              <a:srgbClr val="00B0F0"/>
                            </a:solidFill>
                          </a:rPr>
                          <a:t>82</a:t>
                        </a:r>
                        <a:endParaRPr lang="zh-CN" altLang="en-US" sz="1700" b="0" dirty="0">
                          <a:solidFill>
                            <a:srgbClr val="00B0F0"/>
                          </a:solidFill>
                        </a:endParaRPr>
                      </a:p>
                    </a:txBody>
                    <a:tcPr marL="93101" marR="93101" marT="46552" marB="465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700" b="0" dirty="0"/>
                          <a:t>84</a:t>
                        </a:r>
                        <a:endParaRPr lang="zh-CN" altLang="en-US" sz="1700" b="0" dirty="0"/>
                      </a:p>
                    </a:txBody>
                    <a:tcPr marL="93101" marR="93101" marT="46552" marB="465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700" b="0" dirty="0"/>
                          <a:t>83</a:t>
                        </a:r>
                        <a:endParaRPr lang="zh-CN" altLang="en-US" sz="1700" b="0" dirty="0"/>
                      </a:p>
                    </a:txBody>
                    <a:tcPr marL="93101" marR="93101" marT="46552" marB="465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700" b="0" dirty="0"/>
                          <a:t>84</a:t>
                        </a:r>
                        <a:endParaRPr lang="zh-CN" altLang="en-US" sz="1700" b="0" dirty="0"/>
                      </a:p>
                    </a:txBody>
                    <a:tcPr marL="93101" marR="93101" marT="46552" marB="465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700" b="0" dirty="0"/>
                          <a:t>84</a:t>
                        </a:r>
                        <a:endParaRPr lang="zh-CN" altLang="en-US" sz="1700" b="0" dirty="0"/>
                      </a:p>
                    </a:txBody>
                    <a:tcPr marL="93101" marR="93101" marT="46552" marB="465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700" b="0" dirty="0"/>
                          <a:t>85</a:t>
                        </a:r>
                        <a:endParaRPr lang="zh-CN" altLang="en-US" sz="1700" b="0" dirty="0"/>
                      </a:p>
                    </a:txBody>
                    <a:tcPr marL="93101" marR="93101" marT="46552" marB="465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700" b="0" dirty="0"/>
                          <a:t>85</a:t>
                        </a:r>
                        <a:endParaRPr lang="zh-CN" altLang="en-US" sz="1700" b="0" dirty="0"/>
                      </a:p>
                    </a:txBody>
                    <a:tcPr marL="93101" marR="93101" marT="46552" marB="465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08253270"/>
                    </a:ext>
                  </a:extLst>
                </a:tr>
                <a:tr h="422933">
                  <a:tc>
                    <a:txBody>
                      <a:bodyPr/>
                      <a:lstStyle/>
                      <a:p>
                        <a:pPr algn="ctr"/>
                        <a:r>
                          <a:rPr lang="en-US" altLang="zh-CN" sz="1700" b="0" dirty="0"/>
                          <a:t>65</a:t>
                        </a:r>
                        <a:endParaRPr lang="zh-CN" altLang="en-US" sz="1700" b="0" dirty="0"/>
                      </a:p>
                    </a:txBody>
                    <a:tcPr marL="93101" marR="93101" marT="46552" marB="465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700" b="0" dirty="0"/>
                          <a:t>65</a:t>
                        </a:r>
                        <a:endParaRPr lang="zh-CN" altLang="en-US" sz="1700" b="0" dirty="0"/>
                      </a:p>
                    </a:txBody>
                    <a:tcPr marL="93101" marR="93101" marT="46552" marB="465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700" b="0" dirty="0"/>
                          <a:t>67</a:t>
                        </a:r>
                        <a:endParaRPr lang="zh-CN" altLang="en-US" sz="1700" b="0" dirty="0"/>
                      </a:p>
                    </a:txBody>
                    <a:tcPr marL="93101" marR="93101" marT="46552" marB="465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700" b="0" dirty="0"/>
                          <a:t>68</a:t>
                        </a:r>
                        <a:endParaRPr lang="zh-CN" altLang="en-US" sz="1700" b="0" dirty="0"/>
                      </a:p>
                    </a:txBody>
                    <a:tcPr marL="93101" marR="93101" marT="46552" marB="465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700" b="0" dirty="0"/>
                          <a:t>69</a:t>
                        </a:r>
                        <a:endParaRPr lang="zh-CN" altLang="en-US" sz="1700" b="0" dirty="0"/>
                      </a:p>
                    </a:txBody>
                    <a:tcPr marL="93101" marR="93101" marT="46552" marB="465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700" b="0" dirty="0"/>
                          <a:t>82</a:t>
                        </a:r>
                        <a:endParaRPr lang="zh-CN" altLang="en-US" sz="1700" b="0" dirty="0"/>
                      </a:p>
                    </a:txBody>
                    <a:tcPr marL="93101" marR="93101" marT="46552" marB="465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700" b="0" dirty="0"/>
                          <a:t>82</a:t>
                        </a:r>
                        <a:endParaRPr lang="zh-CN" altLang="en-US" sz="1700" b="0" dirty="0"/>
                      </a:p>
                    </a:txBody>
                    <a:tcPr marL="93101" marR="93101" marT="46552" marB="465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700" b="0" dirty="0"/>
                          <a:t>83</a:t>
                        </a:r>
                        <a:endParaRPr lang="zh-CN" altLang="en-US" sz="1700" b="0" dirty="0"/>
                      </a:p>
                    </a:txBody>
                    <a:tcPr marL="93101" marR="93101" marT="46552" marB="465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700" b="0" dirty="0"/>
                          <a:t>84</a:t>
                        </a:r>
                        <a:endParaRPr lang="zh-CN" altLang="en-US" sz="1700" b="0" dirty="0"/>
                      </a:p>
                    </a:txBody>
                    <a:tcPr marL="93101" marR="93101" marT="46552" marB="465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700" b="0" dirty="0"/>
                          <a:t>84</a:t>
                        </a:r>
                        <a:endParaRPr lang="zh-CN" altLang="en-US" sz="1700" b="0" dirty="0"/>
                      </a:p>
                    </a:txBody>
                    <a:tcPr marL="93101" marR="93101" marT="46552" marB="465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700" b="0" dirty="0"/>
                          <a:t>84</a:t>
                        </a:r>
                        <a:endParaRPr lang="zh-CN" altLang="en-US" sz="1700" b="0" dirty="0"/>
                      </a:p>
                    </a:txBody>
                    <a:tcPr marL="93101" marR="93101" marT="46552" marB="465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700" b="0" dirty="0"/>
                          <a:t>85</a:t>
                        </a:r>
                        <a:endParaRPr lang="zh-CN" altLang="en-US" sz="1700" b="0" dirty="0"/>
                      </a:p>
                    </a:txBody>
                    <a:tcPr marL="93101" marR="93101" marT="46552" marB="465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700" b="0" dirty="0"/>
                          <a:t>85</a:t>
                        </a:r>
                        <a:endParaRPr lang="zh-CN" altLang="en-US" sz="1700" b="0" dirty="0"/>
                      </a:p>
                    </a:txBody>
                    <a:tcPr marL="93101" marR="93101" marT="46552" marB="465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5018778"/>
                    </a:ext>
                  </a:extLst>
                </a:tr>
                <a:tr h="422933">
                  <a:tc>
                    <a:txBody>
                      <a:bodyPr/>
                      <a:lstStyle/>
                      <a:p>
                        <a:pPr algn="ctr"/>
                        <a:r>
                          <a:rPr lang="en-US" altLang="zh-CN" sz="1700" b="0" dirty="0"/>
                          <a:t>65</a:t>
                        </a:r>
                        <a:endParaRPr lang="zh-CN" altLang="en-US" sz="1700" b="0" dirty="0"/>
                      </a:p>
                    </a:txBody>
                    <a:tcPr marL="63479" marR="63479" marT="31739" marB="3173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700" b="0" dirty="0"/>
                          <a:t>65</a:t>
                        </a:r>
                        <a:endParaRPr lang="zh-CN" altLang="en-US" sz="1700" b="0" dirty="0"/>
                      </a:p>
                    </a:txBody>
                    <a:tcPr marL="63479" marR="63479" marT="31739" marB="3173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700" b="0" dirty="0"/>
                          <a:t>67</a:t>
                        </a:r>
                        <a:endParaRPr lang="zh-CN" altLang="en-US" sz="1700" b="0" dirty="0"/>
                      </a:p>
                    </a:txBody>
                    <a:tcPr marL="63479" marR="63479" marT="31739" marB="3173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700" b="0" dirty="0"/>
                          <a:t>68</a:t>
                        </a:r>
                        <a:endParaRPr lang="zh-CN" altLang="en-US" sz="1700" b="0" dirty="0"/>
                      </a:p>
                    </a:txBody>
                    <a:tcPr marL="63479" marR="63479" marT="31739" marB="3173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700" b="0" dirty="0"/>
                          <a:t>69</a:t>
                        </a:r>
                        <a:endParaRPr lang="zh-CN" altLang="en-US" sz="1700" b="0" dirty="0"/>
                      </a:p>
                    </a:txBody>
                    <a:tcPr marL="63479" marR="63479" marT="31739" marB="3173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700" b="0" dirty="0"/>
                          <a:t>82</a:t>
                        </a:r>
                        <a:endParaRPr lang="zh-CN" altLang="en-US" sz="1700" b="0" dirty="0"/>
                      </a:p>
                    </a:txBody>
                    <a:tcPr marL="63479" marR="63479" marT="31739" marB="3173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700" b="0" dirty="0"/>
                          <a:t>82</a:t>
                        </a:r>
                        <a:endParaRPr lang="zh-CN" altLang="en-US" sz="1700" b="0" dirty="0"/>
                      </a:p>
                    </a:txBody>
                    <a:tcPr marL="63479" marR="63479" marT="31739" marB="3173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700" b="0" dirty="0"/>
                          <a:t>83</a:t>
                        </a:r>
                        <a:endParaRPr lang="zh-CN" altLang="en-US" sz="1700" b="0" dirty="0"/>
                      </a:p>
                    </a:txBody>
                    <a:tcPr marL="63479" marR="63479" marT="31739" marB="3173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700" b="0" dirty="0"/>
                          <a:t>84</a:t>
                        </a:r>
                        <a:endParaRPr lang="zh-CN" altLang="en-US" sz="1700" b="0" dirty="0"/>
                      </a:p>
                    </a:txBody>
                    <a:tcPr marL="63479" marR="63479" marT="31739" marB="3173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700" b="0" dirty="0"/>
                          <a:t>84</a:t>
                        </a:r>
                        <a:endParaRPr lang="zh-CN" altLang="en-US" sz="1700" b="0" dirty="0"/>
                      </a:p>
                    </a:txBody>
                    <a:tcPr marL="63479" marR="63479" marT="31739" marB="3173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700" b="0" dirty="0"/>
                          <a:t>84</a:t>
                        </a:r>
                        <a:endParaRPr lang="zh-CN" altLang="en-US" sz="1700" b="0" dirty="0"/>
                      </a:p>
                    </a:txBody>
                    <a:tcPr marL="63479" marR="63479" marT="31739" marB="3173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700" b="0" dirty="0"/>
                          <a:t>85</a:t>
                        </a:r>
                        <a:endParaRPr lang="zh-CN" altLang="en-US" sz="1700" b="0" dirty="0"/>
                      </a:p>
                    </a:txBody>
                    <a:tcPr marL="63479" marR="63479" marT="31739" marB="3173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700" b="0" dirty="0"/>
                          <a:t>85</a:t>
                        </a:r>
                        <a:endParaRPr lang="zh-CN" altLang="en-US" sz="1700" b="0" dirty="0"/>
                      </a:p>
                    </a:txBody>
                    <a:tcPr marL="63479" marR="63479" marT="31739" marB="3173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50714377"/>
                    </a:ext>
                  </a:extLst>
                </a:tr>
                <a:tr h="422933">
                  <a:tc>
                    <a:txBody>
                      <a:bodyPr/>
                      <a:lstStyle/>
                      <a:p>
                        <a:pPr algn="ctr"/>
                        <a:r>
                          <a:rPr lang="en-US" altLang="zh-CN" sz="1700" b="0" dirty="0"/>
                          <a:t>65</a:t>
                        </a:r>
                        <a:endParaRPr lang="zh-CN" altLang="en-US" sz="1700" b="0" dirty="0"/>
                      </a:p>
                    </a:txBody>
                    <a:tcPr marL="63479" marR="63479" marT="31739" marB="3173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700" b="0" dirty="0"/>
                          <a:t>65</a:t>
                        </a:r>
                        <a:endParaRPr lang="zh-CN" altLang="en-US" sz="1700" b="0" dirty="0"/>
                      </a:p>
                    </a:txBody>
                    <a:tcPr marL="63479" marR="63479" marT="31739" marB="3173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700" b="0" dirty="0"/>
                          <a:t>67</a:t>
                        </a:r>
                        <a:endParaRPr lang="zh-CN" altLang="en-US" sz="1700" b="0" dirty="0"/>
                      </a:p>
                    </a:txBody>
                    <a:tcPr marL="63479" marR="63479" marT="31739" marB="3173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700" b="0" dirty="0"/>
                          <a:t>68</a:t>
                        </a:r>
                        <a:endParaRPr lang="zh-CN" altLang="en-US" sz="1700" b="0" dirty="0"/>
                      </a:p>
                    </a:txBody>
                    <a:tcPr marL="63479" marR="63479" marT="31739" marB="3173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700" b="0" dirty="0"/>
                          <a:t>69</a:t>
                        </a:r>
                        <a:endParaRPr lang="zh-CN" altLang="en-US" sz="1700" b="0" dirty="0"/>
                      </a:p>
                    </a:txBody>
                    <a:tcPr marL="63479" marR="63479" marT="31739" marB="3173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700" b="0" dirty="0"/>
                          <a:t>82</a:t>
                        </a:r>
                        <a:endParaRPr lang="zh-CN" altLang="en-US" sz="1700" b="0" dirty="0"/>
                      </a:p>
                    </a:txBody>
                    <a:tcPr marL="63479" marR="63479" marT="31739" marB="3173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700" b="0" dirty="0"/>
                          <a:t>82</a:t>
                        </a:r>
                        <a:endParaRPr lang="zh-CN" altLang="en-US" sz="1700" b="0" dirty="0"/>
                      </a:p>
                    </a:txBody>
                    <a:tcPr marL="63479" marR="63479" marT="31739" marB="3173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700" b="0" dirty="0"/>
                          <a:t>83</a:t>
                        </a:r>
                        <a:endParaRPr lang="zh-CN" altLang="en-US" sz="1700" b="0" dirty="0"/>
                      </a:p>
                    </a:txBody>
                    <a:tcPr marL="63479" marR="63479" marT="31739" marB="3173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700" b="0" dirty="0"/>
                          <a:t>84</a:t>
                        </a:r>
                        <a:endParaRPr lang="zh-CN" altLang="en-US" sz="1700" b="0" dirty="0"/>
                      </a:p>
                    </a:txBody>
                    <a:tcPr marL="63479" marR="63479" marT="31739" marB="3173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700" b="0" dirty="0"/>
                          <a:t>84</a:t>
                        </a:r>
                        <a:endParaRPr lang="zh-CN" altLang="en-US" sz="1700" b="0" dirty="0"/>
                      </a:p>
                    </a:txBody>
                    <a:tcPr marL="63479" marR="63479" marT="31739" marB="3173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700" b="0" dirty="0"/>
                          <a:t>84</a:t>
                        </a:r>
                        <a:endParaRPr lang="zh-CN" altLang="en-US" sz="1700" b="0" dirty="0"/>
                      </a:p>
                    </a:txBody>
                    <a:tcPr marL="63479" marR="63479" marT="31739" marB="3173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700" b="0" dirty="0"/>
                          <a:t>85</a:t>
                        </a:r>
                        <a:endParaRPr lang="zh-CN" altLang="en-US" sz="1700" b="0" dirty="0"/>
                      </a:p>
                    </a:txBody>
                    <a:tcPr marL="63479" marR="63479" marT="31739" marB="3173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700" b="0" dirty="0"/>
                          <a:t>85</a:t>
                        </a:r>
                        <a:endParaRPr lang="zh-CN" altLang="en-US" sz="1700" b="0" dirty="0"/>
                      </a:p>
                    </a:txBody>
                    <a:tcPr marL="63479" marR="63479" marT="31739" marB="3173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58533607"/>
                    </a:ext>
                  </a:extLst>
                </a:tr>
                <a:tr h="422933">
                  <a:tc>
                    <a:txBody>
                      <a:bodyPr/>
                      <a:lstStyle/>
                      <a:p>
                        <a:pPr algn="ctr"/>
                        <a:r>
                          <a:rPr lang="en-US" altLang="zh-CN" sz="1700" b="0" dirty="0"/>
                          <a:t>65</a:t>
                        </a:r>
                        <a:endParaRPr lang="zh-CN" altLang="en-US" sz="1700" b="0" dirty="0"/>
                      </a:p>
                    </a:txBody>
                    <a:tcPr marL="63479" marR="63479" marT="31739" marB="3173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700" b="0" dirty="0"/>
                          <a:t>65</a:t>
                        </a:r>
                        <a:endParaRPr lang="zh-CN" altLang="en-US" sz="1700" b="0" dirty="0"/>
                      </a:p>
                    </a:txBody>
                    <a:tcPr marL="63479" marR="63479" marT="31739" marB="3173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700" b="0" dirty="0"/>
                          <a:t>67</a:t>
                        </a:r>
                        <a:endParaRPr lang="zh-CN" altLang="en-US" sz="1700" b="0" dirty="0"/>
                      </a:p>
                    </a:txBody>
                    <a:tcPr marL="63479" marR="63479" marT="31739" marB="3173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700" b="0" dirty="0"/>
                          <a:t>68</a:t>
                        </a:r>
                        <a:endParaRPr lang="zh-CN" altLang="en-US" sz="1700" b="0" dirty="0"/>
                      </a:p>
                    </a:txBody>
                    <a:tcPr marL="63479" marR="63479" marT="31739" marB="3173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700" b="0" dirty="0"/>
                          <a:t>69</a:t>
                        </a:r>
                        <a:endParaRPr lang="zh-CN" altLang="en-US" sz="1700" b="0" dirty="0"/>
                      </a:p>
                    </a:txBody>
                    <a:tcPr marL="63479" marR="63479" marT="31739" marB="3173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700" b="0" dirty="0"/>
                          <a:t>82</a:t>
                        </a:r>
                        <a:endParaRPr lang="zh-CN" altLang="en-US" sz="1700" b="0" dirty="0"/>
                      </a:p>
                    </a:txBody>
                    <a:tcPr marL="63479" marR="63479" marT="31739" marB="3173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700" b="0" dirty="0"/>
                          <a:t>82</a:t>
                        </a:r>
                        <a:endParaRPr lang="zh-CN" altLang="en-US" sz="1700" b="0" dirty="0"/>
                      </a:p>
                    </a:txBody>
                    <a:tcPr marL="63479" marR="63479" marT="31739" marB="3173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700" b="0" dirty="0"/>
                          <a:t>83</a:t>
                        </a:r>
                        <a:endParaRPr lang="zh-CN" altLang="en-US" sz="1700" b="0" dirty="0"/>
                      </a:p>
                    </a:txBody>
                    <a:tcPr marL="63479" marR="63479" marT="31739" marB="3173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700" b="0" dirty="0"/>
                          <a:t>84</a:t>
                        </a:r>
                        <a:endParaRPr lang="zh-CN" altLang="en-US" sz="1700" b="0" dirty="0"/>
                      </a:p>
                    </a:txBody>
                    <a:tcPr marL="63479" marR="63479" marT="31739" marB="3173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700" b="0" dirty="0"/>
                          <a:t>84</a:t>
                        </a:r>
                        <a:endParaRPr lang="zh-CN" altLang="en-US" sz="1700" b="0" dirty="0"/>
                      </a:p>
                    </a:txBody>
                    <a:tcPr marL="63479" marR="63479" marT="31739" marB="3173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700" b="0" dirty="0"/>
                          <a:t>84</a:t>
                        </a:r>
                        <a:endParaRPr lang="zh-CN" altLang="en-US" sz="1700" b="0" dirty="0"/>
                      </a:p>
                    </a:txBody>
                    <a:tcPr marL="63479" marR="63479" marT="31739" marB="3173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700" b="0" dirty="0"/>
                          <a:t>85</a:t>
                        </a:r>
                        <a:endParaRPr lang="zh-CN" altLang="en-US" sz="1700" b="0" dirty="0"/>
                      </a:p>
                    </a:txBody>
                    <a:tcPr marL="63479" marR="63479" marT="31739" marB="3173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700" b="0" dirty="0"/>
                          <a:t>85</a:t>
                        </a:r>
                        <a:endParaRPr lang="zh-CN" altLang="en-US" sz="1700" b="0" dirty="0"/>
                      </a:p>
                    </a:txBody>
                    <a:tcPr marL="63479" marR="63479" marT="31739" marB="3173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20877275"/>
                    </a:ext>
                  </a:extLst>
                </a:tr>
                <a:tr h="422933">
                  <a:tc>
                    <a:txBody>
                      <a:bodyPr/>
                      <a:lstStyle/>
                      <a:p>
                        <a:pPr algn="ctr"/>
                        <a:r>
                          <a:rPr lang="en-US" altLang="zh-CN" sz="1700" b="0" dirty="0"/>
                          <a:t>65</a:t>
                        </a:r>
                        <a:endParaRPr lang="zh-CN" altLang="en-US" sz="1700" b="0" dirty="0"/>
                      </a:p>
                    </a:txBody>
                    <a:tcPr marL="63479" marR="63479" marT="31739" marB="3173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700" b="0" dirty="0"/>
                          <a:t>65</a:t>
                        </a:r>
                        <a:endParaRPr lang="zh-CN" altLang="en-US" sz="1700" b="0" dirty="0"/>
                      </a:p>
                    </a:txBody>
                    <a:tcPr marL="63479" marR="63479" marT="31739" marB="3173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700" b="0" dirty="0"/>
                          <a:t>67</a:t>
                        </a:r>
                        <a:endParaRPr lang="zh-CN" altLang="en-US" sz="1700" b="0" dirty="0"/>
                      </a:p>
                    </a:txBody>
                    <a:tcPr marL="63479" marR="63479" marT="31739" marB="3173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700" b="0" dirty="0"/>
                          <a:t>68</a:t>
                        </a:r>
                        <a:endParaRPr lang="zh-CN" altLang="en-US" sz="1700" b="0" dirty="0"/>
                      </a:p>
                    </a:txBody>
                    <a:tcPr marL="63479" marR="63479" marT="31739" marB="3173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700" b="0" dirty="0"/>
                          <a:t>69</a:t>
                        </a:r>
                        <a:endParaRPr lang="zh-CN" altLang="en-US" sz="1700" b="0" dirty="0"/>
                      </a:p>
                    </a:txBody>
                    <a:tcPr marL="63479" marR="63479" marT="31739" marB="3173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700" b="0" dirty="0"/>
                          <a:t>82</a:t>
                        </a:r>
                        <a:endParaRPr lang="zh-CN" altLang="en-US" sz="1700" b="0" dirty="0"/>
                      </a:p>
                    </a:txBody>
                    <a:tcPr marL="63479" marR="63479" marT="31739" marB="3173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700" b="0" dirty="0"/>
                          <a:t>82</a:t>
                        </a:r>
                        <a:endParaRPr lang="zh-CN" altLang="en-US" sz="1700" b="0" dirty="0"/>
                      </a:p>
                    </a:txBody>
                    <a:tcPr marL="63479" marR="63479" marT="31739" marB="3173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700" b="0" dirty="0"/>
                          <a:t>83</a:t>
                        </a:r>
                        <a:endParaRPr lang="zh-CN" altLang="en-US" sz="1700" b="0" dirty="0"/>
                      </a:p>
                    </a:txBody>
                    <a:tcPr marL="63479" marR="63479" marT="31739" marB="3173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700" b="0" dirty="0"/>
                          <a:t>84</a:t>
                        </a:r>
                        <a:endParaRPr lang="zh-CN" altLang="en-US" sz="1700" b="0" dirty="0"/>
                      </a:p>
                    </a:txBody>
                    <a:tcPr marL="63479" marR="63479" marT="31739" marB="3173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700" b="0" dirty="0"/>
                          <a:t>84</a:t>
                        </a:r>
                        <a:endParaRPr lang="zh-CN" altLang="en-US" sz="1700" b="0" dirty="0"/>
                      </a:p>
                    </a:txBody>
                    <a:tcPr marL="63479" marR="63479" marT="31739" marB="3173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700" b="0" dirty="0"/>
                          <a:t>84</a:t>
                        </a:r>
                        <a:endParaRPr lang="zh-CN" altLang="en-US" sz="1700" b="0" dirty="0"/>
                      </a:p>
                    </a:txBody>
                    <a:tcPr marL="63479" marR="63479" marT="31739" marB="3173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700" b="0" dirty="0"/>
                          <a:t>85</a:t>
                        </a:r>
                        <a:endParaRPr lang="zh-CN" altLang="en-US" sz="1700" b="0" dirty="0"/>
                      </a:p>
                    </a:txBody>
                    <a:tcPr marL="63479" marR="63479" marT="31739" marB="3173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700" b="0" dirty="0"/>
                          <a:t>85</a:t>
                        </a:r>
                        <a:endParaRPr lang="zh-CN" altLang="en-US" sz="1700" b="0" dirty="0"/>
                      </a:p>
                    </a:txBody>
                    <a:tcPr marL="63479" marR="63479" marT="31739" marB="3173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18850034"/>
                    </a:ext>
                  </a:extLst>
                </a:tr>
                <a:tr h="422933">
                  <a:tc>
                    <a:txBody>
                      <a:bodyPr/>
                      <a:lstStyle/>
                      <a:p>
                        <a:pPr algn="ctr"/>
                        <a:r>
                          <a:rPr lang="en-US" altLang="zh-CN" sz="1700" b="0" dirty="0"/>
                          <a:t>65</a:t>
                        </a:r>
                        <a:endParaRPr lang="zh-CN" altLang="en-US" sz="1700" b="0" dirty="0"/>
                      </a:p>
                    </a:txBody>
                    <a:tcPr marL="63479" marR="63479" marT="31739" marB="3173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700" b="0" dirty="0"/>
                          <a:t>65</a:t>
                        </a:r>
                        <a:endParaRPr lang="zh-CN" altLang="en-US" sz="1700" b="0" dirty="0"/>
                      </a:p>
                    </a:txBody>
                    <a:tcPr marL="63479" marR="63479" marT="31739" marB="3173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700" b="0" dirty="0"/>
                          <a:t>67</a:t>
                        </a:r>
                        <a:endParaRPr lang="zh-CN" altLang="en-US" sz="1700" b="0" dirty="0"/>
                      </a:p>
                    </a:txBody>
                    <a:tcPr marL="63479" marR="63479" marT="31739" marB="3173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700" b="0" dirty="0"/>
                          <a:t>68</a:t>
                        </a:r>
                        <a:endParaRPr lang="zh-CN" altLang="en-US" sz="1700" b="0" dirty="0"/>
                      </a:p>
                    </a:txBody>
                    <a:tcPr marL="63479" marR="63479" marT="31739" marB="3173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700" b="0" dirty="0"/>
                          <a:t>69</a:t>
                        </a:r>
                        <a:endParaRPr lang="zh-CN" altLang="en-US" sz="1700" b="0" dirty="0"/>
                      </a:p>
                    </a:txBody>
                    <a:tcPr marL="63479" marR="63479" marT="31739" marB="3173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700" b="0" dirty="0"/>
                          <a:t>82</a:t>
                        </a:r>
                        <a:endParaRPr lang="zh-CN" altLang="en-US" sz="1700" b="0" dirty="0"/>
                      </a:p>
                    </a:txBody>
                    <a:tcPr marL="63479" marR="63479" marT="31739" marB="3173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700" b="0" dirty="0"/>
                          <a:t>82</a:t>
                        </a:r>
                        <a:endParaRPr lang="zh-CN" altLang="en-US" sz="1700" b="0" dirty="0"/>
                      </a:p>
                    </a:txBody>
                    <a:tcPr marL="63479" marR="63479" marT="31739" marB="3173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700" b="0" dirty="0"/>
                          <a:t>83</a:t>
                        </a:r>
                        <a:endParaRPr lang="zh-CN" altLang="en-US" sz="1700" b="0" dirty="0"/>
                      </a:p>
                    </a:txBody>
                    <a:tcPr marL="63479" marR="63479" marT="31739" marB="3173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700" b="0" dirty="0"/>
                          <a:t>84</a:t>
                        </a:r>
                        <a:endParaRPr lang="zh-CN" altLang="en-US" sz="1700" b="0" dirty="0"/>
                      </a:p>
                    </a:txBody>
                    <a:tcPr marL="63479" marR="63479" marT="31739" marB="3173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700" b="0" dirty="0"/>
                          <a:t>84</a:t>
                        </a:r>
                        <a:endParaRPr lang="zh-CN" altLang="en-US" sz="1700" b="0" dirty="0"/>
                      </a:p>
                    </a:txBody>
                    <a:tcPr marL="63479" marR="63479" marT="31739" marB="3173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700" b="0" dirty="0"/>
                          <a:t>84</a:t>
                        </a:r>
                        <a:endParaRPr lang="zh-CN" altLang="en-US" sz="1700" b="0" dirty="0"/>
                      </a:p>
                    </a:txBody>
                    <a:tcPr marL="63479" marR="63479" marT="31739" marB="3173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700" b="0" dirty="0"/>
                          <a:t>85</a:t>
                        </a:r>
                        <a:endParaRPr lang="zh-CN" altLang="en-US" sz="1700" b="0" dirty="0"/>
                      </a:p>
                    </a:txBody>
                    <a:tcPr marL="63479" marR="63479" marT="31739" marB="3173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700" b="0" dirty="0"/>
                          <a:t>85</a:t>
                        </a:r>
                        <a:endParaRPr lang="zh-CN" altLang="en-US" sz="1700" b="0" dirty="0"/>
                      </a:p>
                    </a:txBody>
                    <a:tcPr marL="63479" marR="63479" marT="31739" marB="3173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73376697"/>
                    </a:ext>
                  </a:extLst>
                </a:tr>
                <a:tr h="422933">
                  <a:tc>
                    <a:txBody>
                      <a:bodyPr/>
                      <a:lstStyle/>
                      <a:p>
                        <a:pPr algn="ctr"/>
                        <a:r>
                          <a:rPr lang="en-US" altLang="zh-CN" sz="1700" b="0" dirty="0"/>
                          <a:t>65</a:t>
                        </a:r>
                        <a:endParaRPr lang="zh-CN" altLang="en-US" sz="1700" b="0" dirty="0"/>
                      </a:p>
                    </a:txBody>
                    <a:tcPr marL="63479" marR="63479" marT="31739" marB="3173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700" b="0" dirty="0"/>
                          <a:t>65</a:t>
                        </a:r>
                        <a:endParaRPr lang="zh-CN" altLang="en-US" sz="1700" b="0" dirty="0"/>
                      </a:p>
                    </a:txBody>
                    <a:tcPr marL="63479" marR="63479" marT="31739" marB="3173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700" b="0" dirty="0"/>
                          <a:t>67</a:t>
                        </a:r>
                        <a:endParaRPr lang="zh-CN" altLang="en-US" sz="1700" b="0" dirty="0"/>
                      </a:p>
                    </a:txBody>
                    <a:tcPr marL="63479" marR="63479" marT="31739" marB="3173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700" b="0" dirty="0"/>
                          <a:t>68</a:t>
                        </a:r>
                        <a:endParaRPr lang="zh-CN" altLang="en-US" sz="1700" b="0" dirty="0"/>
                      </a:p>
                    </a:txBody>
                    <a:tcPr marL="63479" marR="63479" marT="31739" marB="3173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700" b="0" dirty="0"/>
                          <a:t>69</a:t>
                        </a:r>
                        <a:endParaRPr lang="zh-CN" altLang="en-US" sz="1700" b="0" dirty="0"/>
                      </a:p>
                    </a:txBody>
                    <a:tcPr marL="63479" marR="63479" marT="31739" marB="3173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700" b="0" dirty="0"/>
                          <a:t>82</a:t>
                        </a:r>
                        <a:endParaRPr lang="zh-CN" altLang="en-US" sz="1700" b="0" dirty="0"/>
                      </a:p>
                    </a:txBody>
                    <a:tcPr marL="63479" marR="63479" marT="31739" marB="3173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700" b="0" dirty="0"/>
                          <a:t>82</a:t>
                        </a:r>
                        <a:endParaRPr lang="zh-CN" altLang="en-US" sz="1700" b="0" dirty="0"/>
                      </a:p>
                    </a:txBody>
                    <a:tcPr marL="63479" marR="63479" marT="31739" marB="3173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700" b="0" dirty="0"/>
                          <a:t>83</a:t>
                        </a:r>
                        <a:endParaRPr lang="zh-CN" altLang="en-US" sz="1700" b="0" dirty="0"/>
                      </a:p>
                    </a:txBody>
                    <a:tcPr marL="63479" marR="63479" marT="31739" marB="3173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700" b="0" dirty="0"/>
                          <a:t>84</a:t>
                        </a:r>
                        <a:endParaRPr lang="zh-CN" altLang="en-US" sz="1700" b="0" dirty="0"/>
                      </a:p>
                    </a:txBody>
                    <a:tcPr marL="63479" marR="63479" marT="31739" marB="3173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700" b="0" dirty="0"/>
                          <a:t>84</a:t>
                        </a:r>
                        <a:endParaRPr lang="zh-CN" altLang="en-US" sz="1700" b="0" dirty="0"/>
                      </a:p>
                    </a:txBody>
                    <a:tcPr marL="63479" marR="63479" marT="31739" marB="3173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700" b="0" dirty="0"/>
                          <a:t>84</a:t>
                        </a:r>
                        <a:endParaRPr lang="zh-CN" altLang="en-US" sz="1700" b="0" dirty="0"/>
                      </a:p>
                    </a:txBody>
                    <a:tcPr marL="63479" marR="63479" marT="31739" marB="3173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700" b="0" dirty="0"/>
                          <a:t>85</a:t>
                        </a:r>
                        <a:endParaRPr lang="zh-CN" altLang="en-US" sz="1700" b="0" dirty="0"/>
                      </a:p>
                    </a:txBody>
                    <a:tcPr marL="63479" marR="63479" marT="31739" marB="3173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700" b="0" dirty="0"/>
                          <a:t>85</a:t>
                        </a:r>
                        <a:endParaRPr lang="zh-CN" altLang="en-US" sz="1700" b="0" dirty="0"/>
                      </a:p>
                    </a:txBody>
                    <a:tcPr marL="63479" marR="63479" marT="31739" marB="3173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59014716"/>
                    </a:ext>
                  </a:extLst>
                </a:tr>
              </a:tbl>
            </a:graphicData>
          </a:graphic>
        </p:graphicFrame>
        <p:grpSp>
          <p:nvGrpSpPr>
            <p:cNvPr id="36" name="组合 35">
              <a:extLst>
                <a:ext uri="{FF2B5EF4-FFF2-40B4-BE49-F238E27FC236}">
                  <a16:creationId xmlns:a16="http://schemas.microsoft.com/office/drawing/2014/main" id="{4C1156A2-FB72-49AF-8D71-948917ABB422}"/>
                </a:ext>
              </a:extLst>
            </p:cNvPr>
            <p:cNvGrpSpPr/>
            <p:nvPr/>
          </p:nvGrpSpPr>
          <p:grpSpPr>
            <a:xfrm>
              <a:off x="3526972" y="1353090"/>
              <a:ext cx="5070764" cy="5072907"/>
              <a:chOff x="2855997" y="681832"/>
              <a:chExt cx="5984641" cy="5987171"/>
            </a:xfrm>
          </p:grpSpPr>
          <p:sp>
            <p:nvSpPr>
              <p:cNvPr id="21" name="椭圆 20">
                <a:extLst>
                  <a:ext uri="{FF2B5EF4-FFF2-40B4-BE49-F238E27FC236}">
                    <a16:creationId xmlns:a16="http://schemas.microsoft.com/office/drawing/2014/main" id="{56B116F1-2C20-4F9D-811B-762D59E7887D}"/>
                  </a:ext>
                </a:extLst>
              </p:cNvPr>
              <p:cNvSpPr/>
              <p:nvPr/>
            </p:nvSpPr>
            <p:spPr>
              <a:xfrm>
                <a:off x="2855997" y="681832"/>
                <a:ext cx="501566" cy="501566"/>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0E4C8EBA-43AE-4073-8E19-09D07E91E429}"/>
                  </a:ext>
                </a:extLst>
              </p:cNvPr>
              <p:cNvSpPr/>
              <p:nvPr/>
            </p:nvSpPr>
            <p:spPr>
              <a:xfrm>
                <a:off x="3357563" y="1183398"/>
                <a:ext cx="501566" cy="501566"/>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1CC39D6C-3902-42F5-84C4-E867D0525573}"/>
                  </a:ext>
                </a:extLst>
              </p:cNvPr>
              <p:cNvSpPr/>
              <p:nvPr/>
            </p:nvSpPr>
            <p:spPr>
              <a:xfrm>
                <a:off x="3859129" y="1684964"/>
                <a:ext cx="501566" cy="501566"/>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2BFA1A80-C645-40C1-87DC-9B4D9B56D3A8}"/>
                  </a:ext>
                </a:extLst>
              </p:cNvPr>
              <p:cNvSpPr/>
              <p:nvPr/>
            </p:nvSpPr>
            <p:spPr>
              <a:xfrm>
                <a:off x="4344652" y="2186530"/>
                <a:ext cx="501566" cy="501566"/>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B814DDD3-E217-40CC-AC16-A7A3C0798661}"/>
                  </a:ext>
                </a:extLst>
              </p:cNvPr>
              <p:cNvSpPr/>
              <p:nvPr/>
            </p:nvSpPr>
            <p:spPr>
              <a:xfrm>
                <a:off x="4846218" y="2688096"/>
                <a:ext cx="501566" cy="501566"/>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a:extLst>
                  <a:ext uri="{FF2B5EF4-FFF2-40B4-BE49-F238E27FC236}">
                    <a16:creationId xmlns:a16="http://schemas.microsoft.com/office/drawing/2014/main" id="{98727E3F-1145-4664-9388-547654834AC4}"/>
                  </a:ext>
                </a:extLst>
              </p:cNvPr>
              <p:cNvSpPr/>
              <p:nvPr/>
            </p:nvSpPr>
            <p:spPr>
              <a:xfrm>
                <a:off x="5347784" y="3178217"/>
                <a:ext cx="501566" cy="501566"/>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a:extLst>
                  <a:ext uri="{FF2B5EF4-FFF2-40B4-BE49-F238E27FC236}">
                    <a16:creationId xmlns:a16="http://schemas.microsoft.com/office/drawing/2014/main" id="{C5D672E7-54F1-4888-B5AE-5315F586D663}"/>
                  </a:ext>
                </a:extLst>
              </p:cNvPr>
              <p:cNvSpPr/>
              <p:nvPr/>
            </p:nvSpPr>
            <p:spPr>
              <a:xfrm>
                <a:off x="5846969" y="3677402"/>
                <a:ext cx="501566" cy="501566"/>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a:extLst>
                  <a:ext uri="{FF2B5EF4-FFF2-40B4-BE49-F238E27FC236}">
                    <a16:creationId xmlns:a16="http://schemas.microsoft.com/office/drawing/2014/main" id="{3F1AB0AC-CE6A-4D27-B32B-A48DD8CED823}"/>
                  </a:ext>
                </a:extLst>
              </p:cNvPr>
              <p:cNvSpPr/>
              <p:nvPr/>
            </p:nvSpPr>
            <p:spPr>
              <a:xfrm>
                <a:off x="6343771" y="4176587"/>
                <a:ext cx="501566" cy="501566"/>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9" name="椭圆 28">
                <a:extLst>
                  <a:ext uri="{FF2B5EF4-FFF2-40B4-BE49-F238E27FC236}">
                    <a16:creationId xmlns:a16="http://schemas.microsoft.com/office/drawing/2014/main" id="{121B6F9A-20D6-48F8-AD16-70DFF170BB14}"/>
                  </a:ext>
                </a:extLst>
              </p:cNvPr>
              <p:cNvSpPr/>
              <p:nvPr/>
            </p:nvSpPr>
            <p:spPr>
              <a:xfrm>
                <a:off x="6845337" y="4675772"/>
                <a:ext cx="501566" cy="501566"/>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a:extLst>
                  <a:ext uri="{FF2B5EF4-FFF2-40B4-BE49-F238E27FC236}">
                    <a16:creationId xmlns:a16="http://schemas.microsoft.com/office/drawing/2014/main" id="{1009C207-985A-4765-BBB6-D87E4A307840}"/>
                  </a:ext>
                </a:extLst>
              </p:cNvPr>
              <p:cNvSpPr/>
              <p:nvPr/>
            </p:nvSpPr>
            <p:spPr>
              <a:xfrm>
                <a:off x="7342141" y="5170821"/>
                <a:ext cx="501566" cy="501566"/>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a:extLst>
                  <a:ext uri="{FF2B5EF4-FFF2-40B4-BE49-F238E27FC236}">
                    <a16:creationId xmlns:a16="http://schemas.microsoft.com/office/drawing/2014/main" id="{7C57E4F8-7309-4203-BDAB-3466BAD9EB80}"/>
                  </a:ext>
                </a:extLst>
              </p:cNvPr>
              <p:cNvSpPr/>
              <p:nvPr/>
            </p:nvSpPr>
            <p:spPr>
              <a:xfrm>
                <a:off x="7837506" y="5665870"/>
                <a:ext cx="501566" cy="501566"/>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a:extLst>
                  <a:ext uri="{FF2B5EF4-FFF2-40B4-BE49-F238E27FC236}">
                    <a16:creationId xmlns:a16="http://schemas.microsoft.com/office/drawing/2014/main" id="{69840F91-5106-466B-B8CD-F899561B03B7}"/>
                  </a:ext>
                </a:extLst>
              </p:cNvPr>
              <p:cNvSpPr/>
              <p:nvPr/>
            </p:nvSpPr>
            <p:spPr>
              <a:xfrm>
                <a:off x="8339072" y="6167437"/>
                <a:ext cx="501566" cy="501566"/>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44" name="组合 43">
            <a:extLst>
              <a:ext uri="{FF2B5EF4-FFF2-40B4-BE49-F238E27FC236}">
                <a16:creationId xmlns:a16="http://schemas.microsoft.com/office/drawing/2014/main" id="{064666D4-9C58-4C1B-B15C-1A98C0D5F58C}"/>
              </a:ext>
            </a:extLst>
          </p:cNvPr>
          <p:cNvGrpSpPr/>
          <p:nvPr/>
        </p:nvGrpSpPr>
        <p:grpSpPr>
          <a:xfrm>
            <a:off x="9233155" y="1624365"/>
            <a:ext cx="2268083" cy="1388052"/>
            <a:chOff x="9361642" y="1611748"/>
            <a:chExt cx="2268083" cy="1388052"/>
          </a:xfrm>
        </p:grpSpPr>
        <p:sp>
          <p:nvSpPr>
            <p:cNvPr id="38" name="矩形 37">
              <a:extLst>
                <a:ext uri="{FF2B5EF4-FFF2-40B4-BE49-F238E27FC236}">
                  <a16:creationId xmlns:a16="http://schemas.microsoft.com/office/drawing/2014/main" id="{54E7C994-462F-4722-A2B6-D7EF6E3DEBF1}"/>
                </a:ext>
              </a:extLst>
            </p:cNvPr>
            <p:cNvSpPr/>
            <p:nvPr/>
          </p:nvSpPr>
          <p:spPr>
            <a:xfrm>
              <a:off x="9377246" y="1618329"/>
              <a:ext cx="393771" cy="39377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1" name="内容占位符 4">
              <a:extLst>
                <a:ext uri="{FF2B5EF4-FFF2-40B4-BE49-F238E27FC236}">
                  <a16:creationId xmlns:a16="http://schemas.microsoft.com/office/drawing/2014/main" id="{B346FC0A-5DE4-4EF3-AFD9-D6536D7A621E}"/>
                </a:ext>
              </a:extLst>
            </p:cNvPr>
            <p:cNvSpPr txBox="1">
              <a:spLocks/>
            </p:cNvSpPr>
            <p:nvPr/>
          </p:nvSpPr>
          <p:spPr>
            <a:xfrm>
              <a:off x="9839953" y="1611748"/>
              <a:ext cx="1789772" cy="138805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000" kern="1200">
                  <a:solidFill>
                    <a:schemeClr val="tx1"/>
                  </a:solidFill>
                  <a:latin typeface="微软雅黑" panose="020B0503020204020204" pitchFamily="34" charset="-122"/>
                  <a:ea typeface="微软雅黑" panose="020B0503020204020204" pitchFamily="34" charset="-122"/>
                  <a:cs typeface="+mn-cs"/>
                </a:defRPr>
              </a:lvl1pPr>
              <a:lvl2pPr marL="457200" indent="0" algn="l" defTabSz="914400" rtl="0" eaLnBrk="1" latinLnBrk="0" hangingPunct="1">
                <a:lnSpc>
                  <a:spcPct val="90000"/>
                </a:lnSpc>
                <a:spcBef>
                  <a:spcPts val="500"/>
                </a:spcBef>
                <a:buFontTx/>
                <a:buNone/>
                <a:defRPr sz="2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2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9pPr>
            </a:lstStyle>
            <a:p>
              <a:pPr>
                <a:lnSpc>
                  <a:spcPct val="100000"/>
                </a:lnSpc>
                <a:spcBef>
                  <a:spcPts val="1200"/>
                </a:spcBef>
              </a:pPr>
              <a:r>
                <a:rPr lang="zh-CN" altLang="en-US" dirty="0"/>
                <a:t>未排序</a:t>
              </a:r>
              <a:endParaRPr lang="en-US" altLang="zh-CN" dirty="0"/>
            </a:p>
            <a:p>
              <a:pPr>
                <a:lnSpc>
                  <a:spcPct val="100000"/>
                </a:lnSpc>
                <a:spcBef>
                  <a:spcPts val="1200"/>
                </a:spcBef>
              </a:pPr>
              <a:r>
                <a:rPr lang="zh-CN" altLang="en-US" dirty="0"/>
                <a:t>已排序</a:t>
              </a:r>
              <a:endParaRPr lang="en-US" altLang="zh-CN" dirty="0"/>
            </a:p>
            <a:p>
              <a:pPr>
                <a:lnSpc>
                  <a:spcPct val="100000"/>
                </a:lnSpc>
                <a:spcBef>
                  <a:spcPts val="1200"/>
                </a:spcBef>
              </a:pPr>
              <a:r>
                <a:rPr lang="zh-CN" altLang="en-US" dirty="0"/>
                <a:t>本轮排序</a:t>
              </a:r>
              <a:endParaRPr lang="en-US" altLang="zh-CN" dirty="0"/>
            </a:p>
          </p:txBody>
        </p:sp>
        <p:sp>
          <p:nvSpPr>
            <p:cNvPr id="42" name="矩形 41">
              <a:extLst>
                <a:ext uri="{FF2B5EF4-FFF2-40B4-BE49-F238E27FC236}">
                  <a16:creationId xmlns:a16="http://schemas.microsoft.com/office/drawing/2014/main" id="{8B3DECEA-040F-46B0-AED4-125F13D067F8}"/>
                </a:ext>
              </a:extLst>
            </p:cNvPr>
            <p:cNvSpPr/>
            <p:nvPr/>
          </p:nvSpPr>
          <p:spPr>
            <a:xfrm>
              <a:off x="9377245" y="2075054"/>
              <a:ext cx="393771" cy="393771"/>
            </a:xfrm>
            <a:prstGeom prst="rect">
              <a:avLst/>
            </a:prstGeom>
            <a:solidFill>
              <a:schemeClr val="bg2">
                <a:lumMod val="9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3" name="椭圆 42">
              <a:extLst>
                <a:ext uri="{FF2B5EF4-FFF2-40B4-BE49-F238E27FC236}">
                  <a16:creationId xmlns:a16="http://schemas.microsoft.com/office/drawing/2014/main" id="{41B5D553-A976-433A-B3A5-24795306FE91}"/>
                </a:ext>
              </a:extLst>
            </p:cNvPr>
            <p:cNvSpPr/>
            <p:nvPr/>
          </p:nvSpPr>
          <p:spPr>
            <a:xfrm>
              <a:off x="9361642" y="2516244"/>
              <a:ext cx="424975" cy="424975"/>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6" name="副标题 45">
            <a:extLst>
              <a:ext uri="{FF2B5EF4-FFF2-40B4-BE49-F238E27FC236}">
                <a16:creationId xmlns:a16="http://schemas.microsoft.com/office/drawing/2014/main" id="{180A22A3-EC14-40BF-A5CA-481D1566B455}"/>
              </a:ext>
            </a:extLst>
          </p:cNvPr>
          <p:cNvSpPr>
            <a:spLocks noGrp="1"/>
          </p:cNvSpPr>
          <p:nvPr>
            <p:ph type="subTitle" idx="1"/>
          </p:nvPr>
        </p:nvSpPr>
        <p:spPr/>
        <p:txBody>
          <a:bodyPr/>
          <a:lstStyle/>
          <a:p>
            <a:r>
              <a:rPr lang="en-US" altLang="zh-CN" dirty="0"/>
              <a:t>10.4.1  </a:t>
            </a:r>
            <a:r>
              <a:rPr lang="zh-CN" altLang="en-US" dirty="0"/>
              <a:t>冒泡排序</a:t>
            </a:r>
          </a:p>
        </p:txBody>
      </p:sp>
      <p:sp>
        <p:nvSpPr>
          <p:cNvPr id="3" name="文本框 2">
            <a:extLst>
              <a:ext uri="{FF2B5EF4-FFF2-40B4-BE49-F238E27FC236}">
                <a16:creationId xmlns:a16="http://schemas.microsoft.com/office/drawing/2014/main" id="{CEB4E9D6-1A18-4A28-A2F9-67DB15C80DEA}"/>
              </a:ext>
            </a:extLst>
          </p:cNvPr>
          <p:cNvSpPr txBox="1"/>
          <p:nvPr/>
        </p:nvSpPr>
        <p:spPr>
          <a:xfrm>
            <a:off x="9233155" y="3162041"/>
            <a:ext cx="2529348" cy="646331"/>
          </a:xfrm>
          <a:prstGeom prst="rect">
            <a:avLst/>
          </a:prstGeom>
          <a:noFill/>
        </p:spPr>
        <p:txBody>
          <a:bodyPr wrap="square" rtlCol="0">
            <a:spAutoFit/>
          </a:bodyPr>
          <a:lstStyle/>
          <a:p>
            <a:pPr marL="285750" indent="-28575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用</a:t>
            </a:r>
            <a:r>
              <a:rPr lang="zh-CN" altLang="en-US" dirty="0">
                <a:solidFill>
                  <a:srgbClr val="00B0F0"/>
                </a:solidFill>
                <a:latin typeface="微软雅黑" panose="020B0503020204020204" pitchFamily="34" charset="-122"/>
                <a:ea typeface="微软雅黑" panose="020B0503020204020204" pitchFamily="34" charset="-122"/>
              </a:rPr>
              <a:t>蓝色</a:t>
            </a:r>
            <a:r>
              <a:rPr lang="zh-CN" altLang="en-US" dirty="0">
                <a:latin typeface="微软雅黑" panose="020B0503020204020204" pitchFamily="34" charset="-122"/>
                <a:ea typeface="微软雅黑" panose="020B0503020204020204" pitchFamily="34" charset="-122"/>
              </a:rPr>
              <a:t>标注每轮“冒”上去的数据</a:t>
            </a:r>
          </a:p>
        </p:txBody>
      </p:sp>
      <p:sp>
        <p:nvSpPr>
          <p:cNvPr id="6" name="右大括号 5">
            <a:extLst>
              <a:ext uri="{FF2B5EF4-FFF2-40B4-BE49-F238E27FC236}">
                <a16:creationId xmlns:a16="http://schemas.microsoft.com/office/drawing/2014/main" id="{6E112EE6-CBF2-485A-8D9B-26A6011D1459}"/>
              </a:ext>
            </a:extLst>
          </p:cNvPr>
          <p:cNvSpPr/>
          <p:nvPr/>
        </p:nvSpPr>
        <p:spPr>
          <a:xfrm>
            <a:off x="8898957" y="3731342"/>
            <a:ext cx="388091" cy="2561710"/>
          </a:xfrm>
          <a:prstGeom prst="rightBrace">
            <a:avLst>
              <a:gd name="adj1" fmla="val 57736"/>
              <a:gd name="adj2" fmla="val 50000"/>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3" name="圆角矩形 7">
            <a:extLst>
              <a:ext uri="{FF2B5EF4-FFF2-40B4-BE49-F238E27FC236}">
                <a16:creationId xmlns:a16="http://schemas.microsoft.com/office/drawing/2014/main" id="{FFEA38F4-1A63-4F35-8D38-8D863F10D3C2}"/>
              </a:ext>
            </a:extLst>
          </p:cNvPr>
          <p:cNvSpPr/>
          <p:nvPr/>
        </p:nvSpPr>
        <p:spPr>
          <a:xfrm>
            <a:off x="9534420" y="4732704"/>
            <a:ext cx="2421720" cy="526260"/>
          </a:xfrm>
          <a:prstGeom prst="roundRect">
            <a:avLst/>
          </a:prstGeom>
          <a:solidFill>
            <a:srgbClr val="51ADB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zh-CN" altLang="en-US" sz="2000" dirty="0">
                <a:latin typeface="微软雅黑" panose="020B0503020204020204" pitchFamily="34" charset="-122"/>
                <a:ea typeface="微软雅黑" panose="020B0503020204020204" pitchFamily="34" charset="-122"/>
              </a:rPr>
              <a:t>已无“泡”可“冒”</a:t>
            </a:r>
            <a:endParaRPr kumimoji="1" lang="zh-CN" altLang="en-US" sz="20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164491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fade">
                                      <p:cBhvr>
                                        <p:cTn id="10"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33"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11ECBD-6FE1-CDF7-489D-588E62940C0B}"/>
              </a:ext>
            </a:extLst>
          </p:cNvPr>
          <p:cNvSpPr>
            <a:spLocks noGrp="1"/>
          </p:cNvSpPr>
          <p:nvPr>
            <p:ph type="title"/>
          </p:nvPr>
        </p:nvSpPr>
        <p:spPr/>
        <p:txBody>
          <a:bodyPr/>
          <a:lstStyle/>
          <a:p>
            <a:r>
              <a:rPr lang="zh-CN" altLang="en-US" dirty="0"/>
              <a:t>排序的分类</a:t>
            </a:r>
          </a:p>
        </p:txBody>
      </p:sp>
      <p:sp>
        <p:nvSpPr>
          <p:cNvPr id="3" name="副标题 2">
            <a:extLst>
              <a:ext uri="{FF2B5EF4-FFF2-40B4-BE49-F238E27FC236}">
                <a16:creationId xmlns:a16="http://schemas.microsoft.com/office/drawing/2014/main" id="{98B4022E-75B3-E378-3549-CA33ED4D7D6C}"/>
              </a:ext>
            </a:extLst>
          </p:cNvPr>
          <p:cNvSpPr>
            <a:spLocks noGrp="1"/>
          </p:cNvSpPr>
          <p:nvPr>
            <p:ph type="subTitle" idx="1"/>
          </p:nvPr>
        </p:nvSpPr>
        <p:spPr/>
        <p:txBody>
          <a:bodyPr/>
          <a:lstStyle/>
          <a:p>
            <a:r>
              <a:rPr lang="en-US" altLang="zh-CN" dirty="0"/>
              <a:t>10.1 </a:t>
            </a:r>
            <a:r>
              <a:rPr lang="zh-CN" altLang="en-US" dirty="0"/>
              <a:t>问题引入</a:t>
            </a:r>
          </a:p>
        </p:txBody>
      </p:sp>
      <p:sp>
        <p:nvSpPr>
          <p:cNvPr id="4" name="文本占位符 3">
            <a:extLst>
              <a:ext uri="{FF2B5EF4-FFF2-40B4-BE49-F238E27FC236}">
                <a16:creationId xmlns:a16="http://schemas.microsoft.com/office/drawing/2014/main" id="{11E6688F-C06A-19EC-177A-D9BCA355E945}"/>
              </a:ext>
            </a:extLst>
          </p:cNvPr>
          <p:cNvSpPr>
            <a:spLocks noGrp="1"/>
          </p:cNvSpPr>
          <p:nvPr>
            <p:ph type="body" idx="10"/>
          </p:nvPr>
        </p:nvSpPr>
        <p:spPr/>
        <p:txBody>
          <a:bodyPr/>
          <a:lstStyle/>
          <a:p>
            <a:endParaRPr lang="zh-CN" altLang="en-US"/>
          </a:p>
        </p:txBody>
      </p:sp>
      <p:sp>
        <p:nvSpPr>
          <p:cNvPr id="5" name="内容占位符 4">
            <a:extLst>
              <a:ext uri="{FF2B5EF4-FFF2-40B4-BE49-F238E27FC236}">
                <a16:creationId xmlns:a16="http://schemas.microsoft.com/office/drawing/2014/main" id="{7E68E866-A8CA-31EE-A5E8-F49650B8365E}"/>
              </a:ext>
            </a:extLst>
          </p:cNvPr>
          <p:cNvSpPr>
            <a:spLocks noGrp="1"/>
          </p:cNvSpPr>
          <p:nvPr>
            <p:ph idx="11"/>
          </p:nvPr>
        </p:nvSpPr>
        <p:spPr/>
        <p:txBody>
          <a:bodyPr>
            <a:normAutofit/>
          </a:bodyPr>
          <a:lstStyle/>
          <a:p>
            <a:pPr marL="342900" indent="-342900">
              <a:buFont typeface="Arial" panose="020B0604020202020204" pitchFamily="34" charset="0"/>
              <a:buChar char="•"/>
            </a:pPr>
            <a:r>
              <a:rPr lang="zh-CN" altLang="en-US" sz="2400" b="1" dirty="0">
                <a:solidFill>
                  <a:srgbClr val="C00000"/>
                </a:solidFill>
              </a:rPr>
              <a:t>内部排序、外部排序</a:t>
            </a:r>
            <a:r>
              <a:rPr lang="zh-CN" altLang="en-US" sz="2400" dirty="0"/>
              <a:t>（根据内存使用情况）</a:t>
            </a:r>
            <a:endParaRPr lang="en-US" altLang="zh-CN" sz="2400" dirty="0"/>
          </a:p>
          <a:p>
            <a:pPr marL="800100" lvl="1" indent="-342900">
              <a:buSzPct val="50000"/>
              <a:buFont typeface="Wingdings" panose="05000000000000000000" pitchFamily="2" charset="2"/>
              <a:buChar char="n"/>
            </a:pPr>
            <a:r>
              <a:rPr lang="zh-CN" altLang="en-US" sz="2400" dirty="0"/>
              <a:t>内部排序：数据存储调整均在内存中进行</a:t>
            </a:r>
          </a:p>
          <a:p>
            <a:pPr marL="800100" lvl="1" indent="-342900">
              <a:buSzPct val="50000"/>
              <a:buFont typeface="Wingdings" panose="05000000000000000000" pitchFamily="2" charset="2"/>
              <a:buChar char="n"/>
            </a:pPr>
            <a:r>
              <a:rPr lang="zh-CN" altLang="en-US" sz="2400" dirty="0"/>
              <a:t>外部排序：大部分节点在外存中，借助内存进行调整</a:t>
            </a:r>
            <a:endParaRPr lang="en-US" altLang="zh-CN" sz="2400" dirty="0"/>
          </a:p>
          <a:p>
            <a:pPr marL="342900" indent="-342900">
              <a:buFont typeface="Arial" panose="020B0604020202020204" pitchFamily="34" charset="0"/>
              <a:buChar char="•"/>
            </a:pPr>
            <a:r>
              <a:rPr lang="zh-CN" altLang="en-US" sz="2400" b="1" dirty="0">
                <a:solidFill>
                  <a:srgbClr val="C00000"/>
                </a:solidFill>
              </a:rPr>
              <a:t>比较、分配</a:t>
            </a:r>
            <a:r>
              <a:rPr lang="zh-CN" altLang="en-US" sz="2400" dirty="0"/>
              <a:t>（根据排序实现手段）</a:t>
            </a:r>
            <a:endParaRPr lang="en-US" altLang="zh-CN" sz="2400" dirty="0"/>
          </a:p>
          <a:p>
            <a:pPr marL="800100" lvl="1" indent="-342900">
              <a:buSzPct val="50000"/>
              <a:buFont typeface="Wingdings" panose="05000000000000000000" pitchFamily="2" charset="2"/>
              <a:buChar char="n"/>
            </a:pPr>
            <a:r>
              <a:rPr lang="zh-CN" altLang="en-US" sz="2400" dirty="0"/>
              <a:t>基于“比较”的排序：通过对关键字的比较，交换关键字在序列中的位置</a:t>
            </a:r>
            <a:endParaRPr lang="en-US" altLang="zh-CN" sz="2400" dirty="0"/>
          </a:p>
          <a:p>
            <a:pPr marL="1257300" lvl="2" indent="-342900">
              <a:buSzPct val="50000"/>
              <a:buFont typeface="Wingdings" panose="05000000000000000000" pitchFamily="2" charset="2"/>
              <a:buChar char="l"/>
            </a:pPr>
            <a:r>
              <a:rPr lang="zh-CN" altLang="en-US" dirty="0"/>
              <a:t>插入排序、冒泡排序、选择排序、快速排序、归并排序、希尔排序、堆排序</a:t>
            </a:r>
          </a:p>
          <a:p>
            <a:pPr marL="800100" lvl="1" indent="-342900">
              <a:buSzPct val="50000"/>
              <a:buFont typeface="Wingdings" panose="05000000000000000000" pitchFamily="2" charset="2"/>
              <a:buChar char="n"/>
            </a:pPr>
            <a:r>
              <a:rPr lang="zh-CN" altLang="en-US" sz="2400" dirty="0"/>
              <a:t>基于“分配”的排序：通过将元素进行分配和收集进行排序</a:t>
            </a:r>
            <a:endParaRPr lang="en-US" altLang="zh-CN" sz="2400" dirty="0"/>
          </a:p>
          <a:p>
            <a:pPr marL="1200150" lvl="2" indent="-285750">
              <a:buSzPct val="50000"/>
              <a:buFont typeface="Wingdings" panose="05000000000000000000" pitchFamily="2" charset="2"/>
              <a:buChar char="l"/>
            </a:pPr>
            <a:r>
              <a:rPr lang="zh-CN" altLang="en-US" dirty="0"/>
              <a:t>基数排序、桶排序</a:t>
            </a:r>
            <a:endParaRPr lang="en-US" altLang="zh-CN" dirty="0"/>
          </a:p>
          <a:p>
            <a:pPr marL="342900" indent="-342900">
              <a:buFont typeface="Arial" panose="020B0604020202020204" pitchFamily="34" charset="0"/>
              <a:buChar char="•"/>
            </a:pPr>
            <a:r>
              <a:rPr lang="zh-CN" altLang="en-US" sz="2400" dirty="0"/>
              <a:t>根据实现的</a:t>
            </a:r>
            <a:r>
              <a:rPr lang="zh-CN" altLang="en-US" sz="2400" b="1" dirty="0">
                <a:solidFill>
                  <a:srgbClr val="C00000"/>
                </a:solidFill>
              </a:rPr>
              <a:t>难易</a:t>
            </a:r>
            <a:r>
              <a:rPr lang="zh-CN" altLang="en-US" sz="2400" dirty="0"/>
              <a:t>程度： </a:t>
            </a:r>
            <a:endParaRPr lang="en-US" altLang="zh-CN" sz="2400" dirty="0"/>
          </a:p>
          <a:p>
            <a:pPr marL="800100" lvl="1" indent="-342900">
              <a:buSzPct val="50000"/>
              <a:buFont typeface="Wingdings" panose="05000000000000000000" pitchFamily="2" charset="2"/>
              <a:buChar char="n"/>
            </a:pPr>
            <a:r>
              <a:rPr lang="zh-CN" altLang="en-US" sz="2400" dirty="0"/>
              <a:t>基本排序：插入排序、冒泡排序、选择排序、</a:t>
            </a:r>
            <a:r>
              <a:rPr lang="en-US" altLang="zh-CN" sz="2400" dirty="0"/>
              <a:t>……</a:t>
            </a:r>
          </a:p>
          <a:p>
            <a:pPr marL="800100" lvl="1" indent="-342900">
              <a:buSzPct val="50000"/>
              <a:buFont typeface="Wingdings" panose="05000000000000000000" pitchFamily="2" charset="2"/>
              <a:buChar char="n"/>
            </a:pPr>
            <a:r>
              <a:rPr lang="zh-CN" altLang="en-US" sz="2400" dirty="0"/>
              <a:t>高级排序：快速排序、归并排序、堆排序、基数排序、</a:t>
            </a:r>
            <a:r>
              <a:rPr lang="en-US" altLang="zh-CN" sz="2400" dirty="0"/>
              <a:t>……</a:t>
            </a:r>
          </a:p>
        </p:txBody>
      </p:sp>
    </p:spTree>
    <p:extLst>
      <p:ext uri="{BB962C8B-B14F-4D97-AF65-F5344CB8AC3E}">
        <p14:creationId xmlns:p14="http://schemas.microsoft.com/office/powerpoint/2010/main" val="396101651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冒泡排序伪代码</a:t>
            </a:r>
          </a:p>
        </p:txBody>
      </p:sp>
      <p:sp>
        <p:nvSpPr>
          <p:cNvPr id="3" name="副标题 2"/>
          <p:cNvSpPr>
            <a:spLocks noGrp="1"/>
          </p:cNvSpPr>
          <p:nvPr>
            <p:ph type="subTitle" idx="1"/>
          </p:nvPr>
        </p:nvSpPr>
        <p:spPr/>
        <p:txBody>
          <a:bodyPr/>
          <a:lstStyle/>
          <a:p>
            <a:r>
              <a:rPr lang="en-US" altLang="zh-CN" dirty="0"/>
              <a:t>10.4.1  </a:t>
            </a:r>
            <a:r>
              <a:rPr lang="zh-CN" altLang="en-US" dirty="0"/>
              <a:t>冒泡排序</a:t>
            </a:r>
          </a:p>
        </p:txBody>
      </p:sp>
      <p:sp>
        <p:nvSpPr>
          <p:cNvPr id="4" name="文本占位符 3"/>
          <p:cNvSpPr>
            <a:spLocks noGrp="1"/>
          </p:cNvSpPr>
          <p:nvPr>
            <p:ph type="body" idx="10"/>
          </p:nvPr>
        </p:nvSpPr>
        <p:spPr/>
        <p:txBody>
          <a:bodyPr/>
          <a:lstStyle/>
          <a:p>
            <a:r>
              <a:rPr lang="zh-CN" altLang="en-US" dirty="0"/>
              <a:t>数据结构</a:t>
            </a:r>
          </a:p>
        </p:txBody>
      </p:sp>
      <mc:AlternateContent xmlns:mc="http://schemas.openxmlformats.org/markup-compatibility/2006" xmlns:a14="http://schemas.microsoft.com/office/drawing/2010/main">
        <mc:Choice Requires="a14">
          <p:graphicFrame>
            <p:nvGraphicFramePr>
              <p:cNvPr id="9" name="内容占位符 8">
                <a:extLst>
                  <a:ext uri="{FF2B5EF4-FFF2-40B4-BE49-F238E27FC236}">
                    <a16:creationId xmlns:a16="http://schemas.microsoft.com/office/drawing/2014/main" id="{684DE287-5DAE-4F26-BFFA-A1412134C307}"/>
                  </a:ext>
                </a:extLst>
              </p:cNvPr>
              <p:cNvGraphicFramePr>
                <a:graphicFrameLocks noGrp="1"/>
              </p:cNvGraphicFramePr>
              <p:nvPr>
                <p:ph idx="11"/>
                <p:extLst>
                  <p:ext uri="{D42A27DB-BD31-4B8C-83A1-F6EECF244321}">
                    <p14:modId xmlns:p14="http://schemas.microsoft.com/office/powerpoint/2010/main" val="1988110628"/>
                  </p:ext>
                </p:extLst>
              </p:nvPr>
            </p:nvGraphicFramePr>
            <p:xfrm>
              <a:off x="838200" y="2284235"/>
              <a:ext cx="8702320" cy="3573021"/>
            </p:xfrm>
            <a:graphic>
              <a:graphicData uri="http://schemas.openxmlformats.org/drawingml/2006/table">
                <a:tbl>
                  <a:tblPr firstRow="1" firstCol="1" bandRow="1">
                    <a:tableStyleId>{5C22544A-7EE6-4342-B048-85BDC9FD1C3A}</a:tableStyleId>
                  </a:tblPr>
                  <a:tblGrid>
                    <a:gridCol w="491378">
                      <a:extLst>
                        <a:ext uri="{9D8B030D-6E8A-4147-A177-3AD203B41FA5}">
                          <a16:colId xmlns:a16="http://schemas.microsoft.com/office/drawing/2014/main" val="1428891984"/>
                        </a:ext>
                      </a:extLst>
                    </a:gridCol>
                    <a:gridCol w="8210942">
                      <a:extLst>
                        <a:ext uri="{9D8B030D-6E8A-4147-A177-3AD203B41FA5}">
                          <a16:colId xmlns:a16="http://schemas.microsoft.com/office/drawing/2014/main" val="2918434436"/>
                        </a:ext>
                      </a:extLst>
                    </a:gridCol>
                  </a:tblGrid>
                  <a:tr h="0">
                    <a:tc>
                      <a:txBody>
                        <a:bodyPr/>
                        <a:lstStyle/>
                        <a:p>
                          <a:pPr indent="127000" algn="just">
                            <a:lnSpc>
                              <a:spcPct val="150000"/>
                            </a:lnSpc>
                          </a:pPr>
                          <a:r>
                            <a:rPr lang="en-US" sz="2400" kern="100" dirty="0">
                              <a:solidFill>
                                <a:schemeClr val="tx1"/>
                              </a:solidFill>
                              <a:effectLst/>
                            </a:rPr>
                            <a:t>1</a:t>
                          </a:r>
                          <a:endParaRPr lang="zh-CN" sz="2400" kern="100" dirty="0">
                            <a:solidFill>
                              <a:schemeClr val="tx1"/>
                            </a:solidFill>
                            <a:effectLst/>
                            <a:latin typeface="Times New Roman" panose="02020603050405020304" pitchFamily="18" charset="0"/>
                            <a:ea typeface="宋体" panose="02010600030101010101" pitchFamily="2" charset="-122"/>
                          </a:endParaRPr>
                        </a:p>
                      </a:txBody>
                      <a:tcPr marL="68580" marR="68580" marT="0" marB="0">
                        <a:solidFill>
                          <a:schemeClr val="bg1"/>
                        </a:solidFill>
                      </a:tcPr>
                    </a:tc>
                    <a:tc>
                      <a:txBody>
                        <a:bodyPr/>
                        <a:lstStyle/>
                        <a:p>
                          <a:pPr indent="127000" algn="just">
                            <a:lnSpc>
                              <a:spcPct val="150000"/>
                            </a:lnSpc>
                          </a:pPr>
                          <a14:m>
                            <m:oMath xmlns:m="http://schemas.openxmlformats.org/officeDocument/2006/math">
                              <m:r>
                                <a:rPr lang="en-US" sz="2400" kern="100" smtClean="0">
                                  <a:solidFill>
                                    <a:schemeClr val="tx1"/>
                                  </a:solidFill>
                                  <a:effectLst/>
                                  <a:latin typeface="Cambria Math" panose="02040503050406030204" pitchFamily="18" charset="0"/>
                                </a:rPr>
                                <m:t>𝐟𝐨𝐫</m:t>
                              </m:r>
                              <m:r>
                                <a:rPr lang="en-US" sz="2400" kern="100" smtClean="0">
                                  <a:solidFill>
                                    <a:schemeClr val="tx1"/>
                                  </a:solidFill>
                                  <a:effectLst/>
                                  <a:latin typeface="Cambria Math" panose="02040503050406030204" pitchFamily="18" charset="0"/>
                                </a:rPr>
                                <m:t> </m:t>
                              </m:r>
                              <m:r>
                                <a:rPr lang="en-US" sz="2400" kern="100" smtClean="0">
                                  <a:solidFill>
                                    <a:schemeClr val="tx1"/>
                                  </a:solidFill>
                                  <a:effectLst/>
                                  <a:latin typeface="Cambria Math" panose="02040503050406030204" pitchFamily="18" charset="0"/>
                                </a:rPr>
                                <m:t>𝑖</m:t>
                              </m:r>
                              <m:r>
                                <a:rPr lang="zh-CN" sz="2400" kern="100">
                                  <a:solidFill>
                                    <a:schemeClr val="tx1"/>
                                  </a:solidFill>
                                  <a:effectLst/>
                                  <a:latin typeface="Cambria Math" panose="02040503050406030204" pitchFamily="18" charset="0"/>
                                </a:rPr>
                                <m:t>←</m:t>
                              </m:r>
                              <m:r>
                                <a:rPr lang="en-US" sz="2400" kern="100">
                                  <a:solidFill>
                                    <a:schemeClr val="tx1"/>
                                  </a:solidFill>
                                  <a:effectLst/>
                                  <a:latin typeface="Cambria Math" panose="02040503050406030204" pitchFamily="18" charset="0"/>
                                </a:rPr>
                                <m:t>𝑙</m:t>
                              </m:r>
                              <m:r>
                                <a:rPr lang="en-US" sz="2400" kern="100">
                                  <a:solidFill>
                                    <a:schemeClr val="tx1"/>
                                  </a:solidFill>
                                  <a:effectLst/>
                                  <a:latin typeface="Cambria Math" panose="02040503050406030204" pitchFamily="18" charset="0"/>
                                </a:rPr>
                                <m:t> </m:t>
                              </m:r>
                              <m:r>
                                <m:rPr>
                                  <m:sty m:val="p"/>
                                </m:rPr>
                                <a:rPr lang="en-US" sz="2400" kern="100">
                                  <a:solidFill>
                                    <a:schemeClr val="tx1"/>
                                  </a:solidFill>
                                  <a:effectLst/>
                                  <a:latin typeface="Cambria Math" panose="02040503050406030204" pitchFamily="18" charset="0"/>
                                </a:rPr>
                                <m:t>to</m:t>
                              </m:r>
                              <m:r>
                                <a:rPr lang="en-US" sz="2400" kern="100">
                                  <a:solidFill>
                                    <a:schemeClr val="tx1"/>
                                  </a:solidFill>
                                  <a:effectLst/>
                                  <a:latin typeface="Cambria Math" panose="02040503050406030204" pitchFamily="18" charset="0"/>
                                </a:rPr>
                                <m:t> </m:t>
                              </m:r>
                              <m:r>
                                <a:rPr lang="en-US" sz="2400" kern="100">
                                  <a:solidFill>
                                    <a:schemeClr val="tx1"/>
                                  </a:solidFill>
                                  <a:effectLst/>
                                  <a:latin typeface="Cambria Math" panose="02040503050406030204" pitchFamily="18" charset="0"/>
                                </a:rPr>
                                <m:t>𝑟</m:t>
                              </m:r>
                              <m:r>
                                <a:rPr lang="en-US" sz="2400" kern="100">
                                  <a:solidFill>
                                    <a:schemeClr val="tx1"/>
                                  </a:solidFill>
                                  <a:effectLst/>
                                  <a:latin typeface="Cambria Math" panose="02040503050406030204" pitchFamily="18" charset="0"/>
                                </a:rPr>
                                <m:t> </m:t>
                              </m:r>
                              <m:r>
                                <a:rPr lang="en-US" sz="2400" kern="100">
                                  <a:solidFill>
                                    <a:schemeClr val="tx1"/>
                                  </a:solidFill>
                                  <a:effectLst/>
                                  <a:latin typeface="Cambria Math" panose="02040503050406030204" pitchFamily="18" charset="0"/>
                                </a:rPr>
                                <m:t>𝐝𝐨</m:t>
                              </m:r>
                            </m:oMath>
                          </a14:m>
                          <a:r>
                            <a:rPr lang="en-US" sz="2400" kern="100" dirty="0">
                              <a:solidFill>
                                <a:schemeClr val="tx1"/>
                              </a:solidFill>
                              <a:effectLst/>
                            </a:rPr>
                            <a:t> </a:t>
                          </a:r>
                          <a:endParaRPr lang="zh-CN" sz="2400" kern="100" dirty="0">
                            <a:solidFill>
                              <a:schemeClr val="tx1"/>
                            </a:solidFill>
                            <a:effectLst/>
                            <a:latin typeface="Times New Roman" panose="02020603050405020304" pitchFamily="18" charset="0"/>
                            <a:ea typeface="宋体" panose="02010600030101010101" pitchFamily="2" charset="-122"/>
                          </a:endParaRPr>
                        </a:p>
                      </a:txBody>
                      <a:tcPr marL="68580" marR="68580" marT="0" marB="0">
                        <a:solidFill>
                          <a:schemeClr val="bg1"/>
                        </a:solidFill>
                      </a:tcPr>
                    </a:tc>
                    <a:extLst>
                      <a:ext uri="{0D108BD9-81ED-4DB2-BD59-A6C34878D82A}">
                        <a16:rowId xmlns:a16="http://schemas.microsoft.com/office/drawing/2014/main" val="417504773"/>
                      </a:ext>
                    </a:extLst>
                  </a:tr>
                  <a:tr h="0">
                    <a:tc>
                      <a:txBody>
                        <a:bodyPr/>
                        <a:lstStyle/>
                        <a:p>
                          <a:pPr indent="127000" algn="just">
                            <a:lnSpc>
                              <a:spcPct val="150000"/>
                            </a:lnSpc>
                          </a:pPr>
                          <a:r>
                            <a:rPr lang="en-US" sz="2400" kern="100">
                              <a:solidFill>
                                <a:schemeClr val="tx1"/>
                              </a:solidFill>
                              <a:effectLst/>
                            </a:rPr>
                            <a:t>2</a:t>
                          </a:r>
                          <a:endParaRPr lang="zh-CN" sz="2400" kern="100">
                            <a:solidFill>
                              <a:schemeClr val="tx1"/>
                            </a:solidFill>
                            <a:effectLst/>
                            <a:latin typeface="Times New Roman" panose="02020603050405020304" pitchFamily="18" charset="0"/>
                            <a:ea typeface="宋体" panose="02010600030101010101" pitchFamily="2" charset="-122"/>
                          </a:endParaRPr>
                        </a:p>
                      </a:txBody>
                      <a:tcPr marL="68580" marR="68580" marT="0" marB="0">
                        <a:solidFill>
                          <a:schemeClr val="bg1"/>
                        </a:solidFill>
                      </a:tcPr>
                    </a:tc>
                    <a:tc>
                      <a:txBody>
                        <a:bodyPr/>
                        <a:lstStyle/>
                        <a:p>
                          <a:pPr indent="127000" algn="just">
                            <a:lnSpc>
                              <a:spcPct val="150000"/>
                            </a:lnSpc>
                          </a:pPr>
                          <a14:m>
                            <m:oMath xmlns:m="http://schemas.openxmlformats.org/officeDocument/2006/math">
                              <m:r>
                                <a:rPr lang="en-US" sz="2400" kern="100" smtClean="0">
                                  <a:solidFill>
                                    <a:schemeClr val="tx1"/>
                                  </a:solidFill>
                                  <a:effectLst/>
                                  <a:latin typeface="Cambria Math" panose="02040503050406030204" pitchFamily="18" charset="0"/>
                                </a:rPr>
                                <m:t>|   </m:t>
                              </m:r>
                              <m:r>
                                <a:rPr lang="en-US" sz="2400" kern="100" smtClean="0">
                                  <a:solidFill>
                                    <a:schemeClr val="tx1"/>
                                  </a:solidFill>
                                  <a:effectLst/>
                                  <a:latin typeface="Cambria Math" panose="02040503050406030204" pitchFamily="18" charset="0"/>
                                </a:rPr>
                                <m:t>𝐟𝐨𝐫</m:t>
                              </m:r>
                              <m:r>
                                <a:rPr lang="en-US" sz="2400" kern="100" smtClean="0">
                                  <a:solidFill>
                                    <a:schemeClr val="tx1"/>
                                  </a:solidFill>
                                  <a:effectLst/>
                                  <a:latin typeface="Cambria Math" panose="02040503050406030204" pitchFamily="18" charset="0"/>
                                </a:rPr>
                                <m:t> </m:t>
                              </m:r>
                              <m:r>
                                <a:rPr lang="en-US" sz="2400" kern="100" smtClean="0">
                                  <a:solidFill>
                                    <a:schemeClr val="tx1"/>
                                  </a:solidFill>
                                  <a:effectLst/>
                                  <a:latin typeface="Cambria Math" panose="02040503050406030204" pitchFamily="18" charset="0"/>
                                </a:rPr>
                                <m:t>𝑗</m:t>
                              </m:r>
                              <m:r>
                                <a:rPr lang="zh-CN" sz="2400" kern="100">
                                  <a:solidFill>
                                    <a:schemeClr val="tx1"/>
                                  </a:solidFill>
                                  <a:effectLst/>
                                  <a:latin typeface="Cambria Math" panose="02040503050406030204" pitchFamily="18" charset="0"/>
                                </a:rPr>
                                <m:t>←</m:t>
                              </m:r>
                              <m:r>
                                <a:rPr lang="en-US" sz="2400" kern="100">
                                  <a:solidFill>
                                    <a:schemeClr val="tx1"/>
                                  </a:solidFill>
                                  <a:effectLst/>
                                  <a:latin typeface="Cambria Math" panose="02040503050406030204" pitchFamily="18" charset="0"/>
                                </a:rPr>
                                <m:t>𝑟</m:t>
                              </m:r>
                              <m:r>
                                <a:rPr lang="zh-CN" altLang="en-US" sz="2400" kern="100">
                                  <a:solidFill>
                                    <a:schemeClr val="tx1"/>
                                  </a:solidFill>
                                  <a:effectLst/>
                                  <a:latin typeface="Cambria Math" panose="02040503050406030204" pitchFamily="18" charset="0"/>
                                </a:rPr>
                                <m:t>−</m:t>
                              </m:r>
                              <m:r>
                                <a:rPr lang="en-US" sz="2400" kern="100">
                                  <a:solidFill>
                                    <a:schemeClr val="tx1"/>
                                  </a:solidFill>
                                  <a:effectLst/>
                                  <a:latin typeface="Cambria Math" panose="02040503050406030204" pitchFamily="18" charset="0"/>
                                </a:rPr>
                                <m:t>1 </m:t>
                              </m:r>
                              <m:r>
                                <a:rPr lang="en-US" sz="2400" kern="100">
                                  <a:solidFill>
                                    <a:schemeClr val="tx1"/>
                                  </a:solidFill>
                                  <a:effectLst/>
                                  <a:latin typeface="Cambria Math" panose="02040503050406030204" pitchFamily="18" charset="0"/>
                                </a:rPr>
                                <m:t>𝐝𝐨𝐰𝐧𝐭𝐨</m:t>
                              </m:r>
                              <m:r>
                                <a:rPr lang="en-US" sz="2400" kern="100">
                                  <a:solidFill>
                                    <a:schemeClr val="tx1"/>
                                  </a:solidFill>
                                  <a:effectLst/>
                                  <a:latin typeface="Cambria Math" panose="02040503050406030204" pitchFamily="18" charset="0"/>
                                </a:rPr>
                                <m:t> </m:t>
                              </m:r>
                              <m:r>
                                <a:rPr lang="en-US" sz="2400" kern="100">
                                  <a:solidFill>
                                    <a:schemeClr val="tx1"/>
                                  </a:solidFill>
                                  <a:effectLst/>
                                  <a:latin typeface="Cambria Math" panose="02040503050406030204" pitchFamily="18" charset="0"/>
                                </a:rPr>
                                <m:t>𝑖</m:t>
                              </m:r>
                              <m:r>
                                <a:rPr lang="en-US" sz="2400" kern="100">
                                  <a:solidFill>
                                    <a:schemeClr val="tx1"/>
                                  </a:solidFill>
                                  <a:effectLst/>
                                  <a:latin typeface="Cambria Math" panose="02040503050406030204" pitchFamily="18" charset="0"/>
                                </a:rPr>
                                <m:t> </m:t>
                              </m:r>
                              <m:r>
                                <a:rPr lang="en-US" sz="2400" kern="100">
                                  <a:solidFill>
                                    <a:schemeClr val="tx1"/>
                                  </a:solidFill>
                                  <a:effectLst/>
                                  <a:latin typeface="Cambria Math" panose="02040503050406030204" pitchFamily="18" charset="0"/>
                                </a:rPr>
                                <m:t>𝐝𝐨</m:t>
                              </m:r>
                            </m:oMath>
                          </a14:m>
                          <a:r>
                            <a:rPr lang="en-US" sz="2400" kern="100" dirty="0">
                              <a:solidFill>
                                <a:schemeClr val="tx1"/>
                              </a:solidFill>
                              <a:effectLst/>
                            </a:rPr>
                            <a:t> </a:t>
                          </a:r>
                          <a:endParaRPr lang="zh-CN" sz="2400" kern="100" dirty="0">
                            <a:solidFill>
                              <a:schemeClr val="tx1"/>
                            </a:solidFill>
                            <a:effectLst/>
                            <a:latin typeface="Times New Roman" panose="02020603050405020304" pitchFamily="18" charset="0"/>
                            <a:ea typeface="宋体" panose="02010600030101010101" pitchFamily="2" charset="-122"/>
                          </a:endParaRPr>
                        </a:p>
                      </a:txBody>
                      <a:tcPr marL="68580" marR="68580" marT="0" marB="0">
                        <a:solidFill>
                          <a:schemeClr val="bg1"/>
                        </a:solidFill>
                      </a:tcPr>
                    </a:tc>
                    <a:extLst>
                      <a:ext uri="{0D108BD9-81ED-4DB2-BD59-A6C34878D82A}">
                        <a16:rowId xmlns:a16="http://schemas.microsoft.com/office/drawing/2014/main" val="4221618656"/>
                      </a:ext>
                    </a:extLst>
                  </a:tr>
                  <a:tr h="0">
                    <a:tc>
                      <a:txBody>
                        <a:bodyPr/>
                        <a:lstStyle/>
                        <a:p>
                          <a:pPr indent="127000" algn="just">
                            <a:lnSpc>
                              <a:spcPct val="150000"/>
                            </a:lnSpc>
                          </a:pPr>
                          <a:r>
                            <a:rPr lang="en-US" sz="2400" kern="100">
                              <a:solidFill>
                                <a:schemeClr val="tx1"/>
                              </a:solidFill>
                              <a:effectLst/>
                            </a:rPr>
                            <a:t>3</a:t>
                          </a:r>
                          <a:endParaRPr lang="zh-CN" sz="2400" kern="100">
                            <a:solidFill>
                              <a:schemeClr val="tx1"/>
                            </a:solidFill>
                            <a:effectLst/>
                            <a:latin typeface="Times New Roman" panose="02020603050405020304" pitchFamily="18" charset="0"/>
                            <a:ea typeface="宋体" panose="02010600030101010101" pitchFamily="2" charset="-122"/>
                          </a:endParaRPr>
                        </a:p>
                      </a:txBody>
                      <a:tcPr marL="68580" marR="68580" marT="0" marB="0">
                        <a:solidFill>
                          <a:schemeClr val="bg1"/>
                        </a:solidFill>
                      </a:tcPr>
                    </a:tc>
                    <a:tc>
                      <a:txBody>
                        <a:bodyPr/>
                        <a:lstStyle/>
                        <a:p>
                          <a:pPr indent="127000" algn="just">
                            <a:lnSpc>
                              <a:spcPct val="150000"/>
                            </a:lnSpc>
                          </a:pPr>
                          <a14:m>
                            <m:oMath xmlns:m="http://schemas.openxmlformats.org/officeDocument/2006/math">
                              <m:d>
                                <m:dPr>
                                  <m:begChr m:val="|"/>
                                  <m:endChr m:val="|"/>
                                  <m:ctrlPr>
                                    <a:rPr lang="zh-CN" sz="2400" i="1" kern="100" smtClean="0">
                                      <a:solidFill>
                                        <a:schemeClr val="tx1"/>
                                      </a:solidFill>
                                      <a:effectLst/>
                                      <a:latin typeface="Cambria Math" panose="02040503050406030204" pitchFamily="18" charset="0"/>
                                    </a:rPr>
                                  </m:ctrlPr>
                                </m:dPr>
                                <m:e>
                                  <m:r>
                                    <a:rPr lang="en-US" sz="2400" kern="100">
                                      <a:solidFill>
                                        <a:schemeClr val="tx1"/>
                                      </a:solidFill>
                                      <a:effectLst/>
                                      <a:latin typeface="Cambria Math" panose="02040503050406030204" pitchFamily="18" charset="0"/>
                                    </a:rPr>
                                    <m:t>   </m:t>
                                  </m:r>
                                </m:e>
                              </m:d>
                              <m:r>
                                <a:rPr lang="en-US" sz="2400" kern="100">
                                  <a:solidFill>
                                    <a:schemeClr val="tx1"/>
                                  </a:solidFill>
                                  <a:effectLst/>
                                  <a:latin typeface="Cambria Math" panose="02040503050406030204" pitchFamily="18" charset="0"/>
                                </a:rPr>
                                <m:t>   </m:t>
                              </m:r>
                              <m:r>
                                <a:rPr lang="en-US" sz="2400" kern="100">
                                  <a:solidFill>
                                    <a:schemeClr val="tx1"/>
                                  </a:solidFill>
                                  <a:effectLst/>
                                  <a:latin typeface="Cambria Math" panose="02040503050406030204" pitchFamily="18" charset="0"/>
                                </a:rPr>
                                <m:t>𝐢𝐟</m:t>
                              </m:r>
                              <m:r>
                                <a:rPr lang="en-US" sz="2400" kern="100">
                                  <a:solidFill>
                                    <a:schemeClr val="tx1"/>
                                  </a:solidFill>
                                  <a:effectLst/>
                                  <a:latin typeface="Cambria Math" panose="02040503050406030204" pitchFamily="18" charset="0"/>
                                </a:rPr>
                                <m:t> </m:t>
                              </m:r>
                              <m:sSub>
                                <m:sSubPr>
                                  <m:ctrlPr>
                                    <a:rPr lang="zh-CN" sz="2400" i="1" kern="100">
                                      <a:solidFill>
                                        <a:schemeClr val="tx1"/>
                                      </a:solidFill>
                                      <a:effectLst/>
                                      <a:latin typeface="Cambria Math" panose="02040503050406030204" pitchFamily="18" charset="0"/>
                                    </a:rPr>
                                  </m:ctrlPr>
                                </m:sSubPr>
                                <m:e>
                                  <m:r>
                                    <a:rPr lang="en-US" sz="2400" kern="100">
                                      <a:solidFill>
                                        <a:schemeClr val="tx1"/>
                                      </a:solidFill>
                                      <a:effectLst/>
                                      <a:latin typeface="Cambria Math" panose="02040503050406030204" pitchFamily="18" charset="0"/>
                                    </a:rPr>
                                    <m:t>𝑎</m:t>
                                  </m:r>
                                </m:e>
                                <m:sub>
                                  <m:r>
                                    <a:rPr lang="en-US" sz="2400" kern="100">
                                      <a:solidFill>
                                        <a:schemeClr val="tx1"/>
                                      </a:solidFill>
                                      <a:effectLst/>
                                      <a:latin typeface="Cambria Math" panose="02040503050406030204" pitchFamily="18" charset="0"/>
                                    </a:rPr>
                                    <m:t>𝑗</m:t>
                                  </m:r>
                                </m:sub>
                              </m:sSub>
                              <m:r>
                                <a:rPr lang="en-US" sz="2400" kern="100">
                                  <a:solidFill>
                                    <a:schemeClr val="tx1"/>
                                  </a:solidFill>
                                  <a:effectLst/>
                                  <a:latin typeface="Cambria Math" panose="02040503050406030204" pitchFamily="18" charset="0"/>
                                </a:rPr>
                                <m:t>&gt;</m:t>
                              </m:r>
                              <m:sSub>
                                <m:sSubPr>
                                  <m:ctrlPr>
                                    <a:rPr lang="zh-CN" sz="2400" i="1" kern="100">
                                      <a:solidFill>
                                        <a:schemeClr val="tx1"/>
                                      </a:solidFill>
                                      <a:effectLst/>
                                      <a:latin typeface="Cambria Math" panose="02040503050406030204" pitchFamily="18" charset="0"/>
                                    </a:rPr>
                                  </m:ctrlPr>
                                </m:sSubPr>
                                <m:e>
                                  <m:r>
                                    <a:rPr lang="en-US" sz="2400" kern="100">
                                      <a:solidFill>
                                        <a:schemeClr val="tx1"/>
                                      </a:solidFill>
                                      <a:effectLst/>
                                      <a:latin typeface="Cambria Math" panose="02040503050406030204" pitchFamily="18" charset="0"/>
                                    </a:rPr>
                                    <m:t>𝑎</m:t>
                                  </m:r>
                                </m:e>
                                <m:sub>
                                  <m:r>
                                    <a:rPr lang="en-US" sz="2400" kern="100">
                                      <a:solidFill>
                                        <a:schemeClr val="tx1"/>
                                      </a:solidFill>
                                      <a:effectLst/>
                                      <a:latin typeface="Cambria Math" panose="02040503050406030204" pitchFamily="18" charset="0"/>
                                    </a:rPr>
                                    <m:t>𝑗</m:t>
                                  </m:r>
                                  <m:r>
                                    <a:rPr lang="en-US" sz="2400" kern="100">
                                      <a:solidFill>
                                        <a:schemeClr val="tx1"/>
                                      </a:solidFill>
                                      <a:effectLst/>
                                      <a:latin typeface="Cambria Math" panose="02040503050406030204" pitchFamily="18" charset="0"/>
                                    </a:rPr>
                                    <m:t>+1</m:t>
                                  </m:r>
                                </m:sub>
                              </m:sSub>
                              <m:r>
                                <a:rPr lang="en-US" sz="2400" kern="100">
                                  <a:solidFill>
                                    <a:schemeClr val="tx1"/>
                                  </a:solidFill>
                                  <a:effectLst/>
                                  <a:latin typeface="Cambria Math" panose="02040503050406030204" pitchFamily="18" charset="0"/>
                                </a:rPr>
                                <m:t> </m:t>
                              </m:r>
                              <m:r>
                                <a:rPr lang="en-US" sz="2400" kern="100">
                                  <a:solidFill>
                                    <a:schemeClr val="tx1"/>
                                  </a:solidFill>
                                  <a:effectLst/>
                                  <a:latin typeface="Cambria Math" panose="02040503050406030204" pitchFamily="18" charset="0"/>
                                </a:rPr>
                                <m:t>𝐭𝐡𝐞𝐧</m:t>
                              </m:r>
                            </m:oMath>
                          </a14:m>
                          <a:r>
                            <a:rPr lang="en-US" sz="2400" kern="100" dirty="0">
                              <a:solidFill>
                                <a:schemeClr val="tx1"/>
                              </a:solidFill>
                              <a:effectLst/>
                            </a:rPr>
                            <a:t>   //</a:t>
                          </a:r>
                          <a:r>
                            <a:rPr lang="zh-CN" altLang="en-US" sz="2400" kern="100" dirty="0">
                              <a:solidFill>
                                <a:schemeClr val="tx1"/>
                              </a:solidFill>
                              <a:effectLst/>
                            </a:rPr>
                            <a:t>比较相邻位置的元素</a:t>
                          </a:r>
                          <a:endParaRPr lang="zh-CN" sz="2400" kern="100" dirty="0">
                            <a:solidFill>
                              <a:schemeClr val="tx1"/>
                            </a:solidFill>
                            <a:effectLst/>
                            <a:latin typeface="Times New Roman" panose="02020603050405020304" pitchFamily="18" charset="0"/>
                            <a:ea typeface="宋体" panose="02010600030101010101" pitchFamily="2" charset="-122"/>
                          </a:endParaRPr>
                        </a:p>
                      </a:txBody>
                      <a:tcPr marL="68580" marR="68580" marT="0" marB="0">
                        <a:solidFill>
                          <a:schemeClr val="bg1"/>
                        </a:solidFill>
                      </a:tcPr>
                    </a:tc>
                    <a:extLst>
                      <a:ext uri="{0D108BD9-81ED-4DB2-BD59-A6C34878D82A}">
                        <a16:rowId xmlns:a16="http://schemas.microsoft.com/office/drawing/2014/main" val="2636119832"/>
                      </a:ext>
                    </a:extLst>
                  </a:tr>
                  <a:tr h="0">
                    <a:tc>
                      <a:txBody>
                        <a:bodyPr/>
                        <a:lstStyle/>
                        <a:p>
                          <a:pPr indent="127000" algn="just">
                            <a:lnSpc>
                              <a:spcPct val="150000"/>
                            </a:lnSpc>
                          </a:pPr>
                          <a:r>
                            <a:rPr lang="en-US" sz="2400" kern="100">
                              <a:solidFill>
                                <a:schemeClr val="tx1"/>
                              </a:solidFill>
                              <a:effectLst/>
                            </a:rPr>
                            <a:t>4</a:t>
                          </a:r>
                          <a:endParaRPr lang="zh-CN" sz="2400" kern="100">
                            <a:solidFill>
                              <a:schemeClr val="tx1"/>
                            </a:solidFill>
                            <a:effectLst/>
                            <a:latin typeface="Times New Roman" panose="02020603050405020304" pitchFamily="18" charset="0"/>
                            <a:ea typeface="宋体" panose="02010600030101010101" pitchFamily="2" charset="-122"/>
                          </a:endParaRPr>
                        </a:p>
                      </a:txBody>
                      <a:tcPr marL="68580" marR="68580" marT="0" marB="0">
                        <a:solidFill>
                          <a:schemeClr val="bg1"/>
                        </a:solidFill>
                      </a:tcPr>
                    </a:tc>
                    <a:tc>
                      <a:txBody>
                        <a:bodyPr/>
                        <a:lstStyle/>
                        <a:p>
                          <a:pPr indent="127000" algn="just">
                            <a:lnSpc>
                              <a:spcPct val="150000"/>
                            </a:lnSpc>
                          </a:pPr>
                          <a14:m>
                            <m:oMath xmlns:m="http://schemas.openxmlformats.org/officeDocument/2006/math">
                              <m:r>
                                <a:rPr lang="en-US" sz="2400" kern="100" smtClean="0">
                                  <a:solidFill>
                                    <a:schemeClr val="tx1"/>
                                  </a:solidFill>
                                  <a:effectLst/>
                                  <a:latin typeface="Cambria Math" panose="02040503050406030204" pitchFamily="18" charset="0"/>
                                </a:rPr>
                                <m:t>|   |   |   </m:t>
                              </m:r>
                              <m:r>
                                <m:rPr>
                                  <m:sty m:val="p"/>
                                </m:rPr>
                                <a:rPr lang="en-US" sz="2400" kern="100" smtClean="0">
                                  <a:solidFill>
                                    <a:schemeClr val="tx1"/>
                                  </a:solidFill>
                                  <a:effectLst/>
                                  <a:latin typeface="Cambria Math" panose="02040503050406030204" pitchFamily="18" charset="0"/>
                                </a:rPr>
                                <m:t>Swap</m:t>
                              </m:r>
                              <m:d>
                                <m:dPr>
                                  <m:ctrlPr>
                                    <a:rPr lang="zh-CN" sz="2400" i="1" kern="100">
                                      <a:solidFill>
                                        <a:schemeClr val="tx1"/>
                                      </a:solidFill>
                                      <a:effectLst/>
                                      <a:latin typeface="Cambria Math" panose="02040503050406030204" pitchFamily="18" charset="0"/>
                                    </a:rPr>
                                  </m:ctrlPr>
                                </m:dPr>
                                <m:e>
                                  <m:sSub>
                                    <m:sSubPr>
                                      <m:ctrlPr>
                                        <a:rPr lang="zh-CN" sz="2400" i="1" kern="100">
                                          <a:solidFill>
                                            <a:schemeClr val="tx1"/>
                                          </a:solidFill>
                                          <a:effectLst/>
                                          <a:latin typeface="Cambria Math" panose="02040503050406030204" pitchFamily="18" charset="0"/>
                                        </a:rPr>
                                      </m:ctrlPr>
                                    </m:sSubPr>
                                    <m:e>
                                      <m:r>
                                        <a:rPr lang="en-US" sz="2400" kern="100">
                                          <a:solidFill>
                                            <a:schemeClr val="tx1"/>
                                          </a:solidFill>
                                          <a:effectLst/>
                                          <a:latin typeface="Cambria Math" panose="02040503050406030204" pitchFamily="18" charset="0"/>
                                        </a:rPr>
                                        <m:t>𝑎</m:t>
                                      </m:r>
                                    </m:e>
                                    <m:sub>
                                      <m:r>
                                        <a:rPr lang="en-US" sz="2400" kern="100">
                                          <a:solidFill>
                                            <a:schemeClr val="tx1"/>
                                          </a:solidFill>
                                          <a:effectLst/>
                                          <a:latin typeface="Cambria Math" panose="02040503050406030204" pitchFamily="18" charset="0"/>
                                        </a:rPr>
                                        <m:t>𝑗</m:t>
                                      </m:r>
                                    </m:sub>
                                  </m:sSub>
                                  <m:r>
                                    <a:rPr lang="en-US" sz="2400" kern="100">
                                      <a:solidFill>
                                        <a:schemeClr val="tx1"/>
                                      </a:solidFill>
                                      <a:effectLst/>
                                      <a:latin typeface="Cambria Math" panose="02040503050406030204" pitchFamily="18" charset="0"/>
                                    </a:rPr>
                                    <m:t>,</m:t>
                                  </m:r>
                                  <m:sSub>
                                    <m:sSubPr>
                                      <m:ctrlPr>
                                        <a:rPr lang="zh-CN" sz="2400" i="1" kern="100">
                                          <a:solidFill>
                                            <a:schemeClr val="tx1"/>
                                          </a:solidFill>
                                          <a:effectLst/>
                                          <a:latin typeface="Cambria Math" panose="02040503050406030204" pitchFamily="18" charset="0"/>
                                        </a:rPr>
                                      </m:ctrlPr>
                                    </m:sSubPr>
                                    <m:e>
                                      <m:r>
                                        <a:rPr lang="en-US" sz="2400" kern="100">
                                          <a:solidFill>
                                            <a:schemeClr val="tx1"/>
                                          </a:solidFill>
                                          <a:effectLst/>
                                          <a:latin typeface="Cambria Math" panose="02040503050406030204" pitchFamily="18" charset="0"/>
                                        </a:rPr>
                                        <m:t>𝑎</m:t>
                                      </m:r>
                                    </m:e>
                                    <m:sub>
                                      <m:r>
                                        <a:rPr lang="en-US" sz="2400" kern="100">
                                          <a:solidFill>
                                            <a:schemeClr val="tx1"/>
                                          </a:solidFill>
                                          <a:effectLst/>
                                          <a:latin typeface="Cambria Math" panose="02040503050406030204" pitchFamily="18" charset="0"/>
                                        </a:rPr>
                                        <m:t>𝑗</m:t>
                                      </m:r>
                                      <m:r>
                                        <a:rPr lang="en-US" sz="2400" kern="100">
                                          <a:solidFill>
                                            <a:schemeClr val="tx1"/>
                                          </a:solidFill>
                                          <a:effectLst/>
                                          <a:latin typeface="Cambria Math" panose="02040503050406030204" pitchFamily="18" charset="0"/>
                                        </a:rPr>
                                        <m:t>+1</m:t>
                                      </m:r>
                                    </m:sub>
                                  </m:sSub>
                                </m:e>
                              </m:d>
                            </m:oMath>
                          </a14:m>
                          <a:r>
                            <a:rPr lang="en-US" sz="2400" kern="100" dirty="0">
                              <a:solidFill>
                                <a:schemeClr val="tx1"/>
                              </a:solidFill>
                              <a:effectLst/>
                            </a:rPr>
                            <a:t>   //</a:t>
                          </a:r>
                          <a:r>
                            <a:rPr lang="zh-CN" sz="2400" kern="100" dirty="0">
                              <a:solidFill>
                                <a:schemeClr val="tx1"/>
                              </a:solidFill>
                              <a:effectLst/>
                            </a:rPr>
                            <a:t>两个元素交换位置</a:t>
                          </a:r>
                          <a:endParaRPr lang="zh-CN" sz="2400" kern="100" dirty="0">
                            <a:solidFill>
                              <a:schemeClr val="tx1"/>
                            </a:solidFill>
                            <a:effectLst/>
                            <a:latin typeface="Times New Roman" panose="02020603050405020304" pitchFamily="18" charset="0"/>
                            <a:ea typeface="宋体" panose="02010600030101010101" pitchFamily="2" charset="-122"/>
                          </a:endParaRPr>
                        </a:p>
                      </a:txBody>
                      <a:tcPr marL="68580" marR="68580" marT="0" marB="0">
                        <a:solidFill>
                          <a:schemeClr val="bg1"/>
                        </a:solidFill>
                      </a:tcPr>
                    </a:tc>
                    <a:extLst>
                      <a:ext uri="{0D108BD9-81ED-4DB2-BD59-A6C34878D82A}">
                        <a16:rowId xmlns:a16="http://schemas.microsoft.com/office/drawing/2014/main" val="575802376"/>
                      </a:ext>
                    </a:extLst>
                  </a:tr>
                  <a:tr h="0">
                    <a:tc>
                      <a:txBody>
                        <a:bodyPr/>
                        <a:lstStyle/>
                        <a:p>
                          <a:pPr indent="127000" algn="just">
                            <a:lnSpc>
                              <a:spcPct val="150000"/>
                            </a:lnSpc>
                          </a:pPr>
                          <a:r>
                            <a:rPr lang="en-US" sz="2400" kern="100">
                              <a:solidFill>
                                <a:schemeClr val="tx1"/>
                              </a:solidFill>
                              <a:effectLst/>
                            </a:rPr>
                            <a:t>5</a:t>
                          </a:r>
                          <a:endParaRPr lang="zh-CN" sz="2400" kern="100">
                            <a:solidFill>
                              <a:schemeClr val="tx1"/>
                            </a:solidFill>
                            <a:effectLst/>
                            <a:latin typeface="Times New Roman" panose="02020603050405020304" pitchFamily="18" charset="0"/>
                            <a:ea typeface="宋体" panose="02010600030101010101" pitchFamily="2" charset="-122"/>
                          </a:endParaRPr>
                        </a:p>
                      </a:txBody>
                      <a:tcPr marL="68580" marR="68580" marT="0" marB="0">
                        <a:solidFill>
                          <a:schemeClr val="bg1"/>
                        </a:solidFill>
                      </a:tcPr>
                    </a:tc>
                    <a:tc>
                      <a:txBody>
                        <a:bodyPr/>
                        <a:lstStyle/>
                        <a:p>
                          <a:pPr indent="127000" algn="just">
                            <a:lnSpc>
                              <a:spcPct val="150000"/>
                            </a:lnSpc>
                          </a:pPr>
                          <a14:m>
                            <m:oMath xmlns:m="http://schemas.openxmlformats.org/officeDocument/2006/math">
                              <m:r>
                                <a:rPr lang="en-US" sz="2400" kern="100" smtClean="0">
                                  <a:solidFill>
                                    <a:schemeClr val="tx1"/>
                                  </a:solidFill>
                                  <a:effectLst/>
                                  <a:latin typeface="Cambria Math" panose="02040503050406030204" pitchFamily="18" charset="0"/>
                                </a:rPr>
                                <m:t>|   |   </m:t>
                              </m:r>
                              <m:r>
                                <a:rPr lang="en-US" sz="2400" kern="100" smtClean="0">
                                  <a:solidFill>
                                    <a:schemeClr val="tx1"/>
                                  </a:solidFill>
                                  <a:effectLst/>
                                  <a:latin typeface="Cambria Math" panose="02040503050406030204" pitchFamily="18" charset="0"/>
                                </a:rPr>
                                <m:t>𝐞𝐧𝐝</m:t>
                              </m:r>
                            </m:oMath>
                          </a14:m>
                          <a:r>
                            <a:rPr lang="en-US" sz="2400" kern="100" dirty="0">
                              <a:solidFill>
                                <a:schemeClr val="tx1"/>
                              </a:solidFill>
                              <a:effectLst/>
                            </a:rPr>
                            <a:t> </a:t>
                          </a:r>
                          <a:endParaRPr lang="zh-CN" sz="2400" kern="100" dirty="0">
                            <a:solidFill>
                              <a:schemeClr val="tx1"/>
                            </a:solidFill>
                            <a:effectLst/>
                            <a:latin typeface="Times New Roman" panose="02020603050405020304" pitchFamily="18" charset="0"/>
                            <a:ea typeface="宋体" panose="02010600030101010101" pitchFamily="2" charset="-122"/>
                          </a:endParaRPr>
                        </a:p>
                      </a:txBody>
                      <a:tcPr marL="68580" marR="68580" marT="0" marB="0">
                        <a:solidFill>
                          <a:schemeClr val="bg1"/>
                        </a:solidFill>
                      </a:tcPr>
                    </a:tc>
                    <a:extLst>
                      <a:ext uri="{0D108BD9-81ED-4DB2-BD59-A6C34878D82A}">
                        <a16:rowId xmlns:a16="http://schemas.microsoft.com/office/drawing/2014/main" val="1802168680"/>
                      </a:ext>
                    </a:extLst>
                  </a:tr>
                  <a:tr h="0">
                    <a:tc>
                      <a:txBody>
                        <a:bodyPr/>
                        <a:lstStyle/>
                        <a:p>
                          <a:pPr indent="127000" algn="just">
                            <a:lnSpc>
                              <a:spcPct val="150000"/>
                            </a:lnSpc>
                          </a:pPr>
                          <a:r>
                            <a:rPr lang="en-US" sz="2400" kern="100">
                              <a:solidFill>
                                <a:schemeClr val="tx1"/>
                              </a:solidFill>
                              <a:effectLst/>
                            </a:rPr>
                            <a:t>6</a:t>
                          </a:r>
                          <a:endParaRPr lang="zh-CN" sz="2400" kern="100">
                            <a:solidFill>
                              <a:schemeClr val="tx1"/>
                            </a:solidFill>
                            <a:effectLst/>
                            <a:latin typeface="Times New Roman" panose="02020603050405020304" pitchFamily="18" charset="0"/>
                            <a:ea typeface="宋体" panose="02010600030101010101" pitchFamily="2" charset="-122"/>
                          </a:endParaRPr>
                        </a:p>
                      </a:txBody>
                      <a:tcPr marL="68580" marR="68580" marT="0" marB="0">
                        <a:solidFill>
                          <a:schemeClr val="bg1"/>
                        </a:solidFill>
                      </a:tcPr>
                    </a:tc>
                    <a:tc>
                      <a:txBody>
                        <a:bodyPr/>
                        <a:lstStyle/>
                        <a:p>
                          <a:pPr indent="127000" algn="just">
                            <a:lnSpc>
                              <a:spcPct val="150000"/>
                            </a:lnSpc>
                          </a:pPr>
                          <a14:m>
                            <m:oMath xmlns:m="http://schemas.openxmlformats.org/officeDocument/2006/math">
                              <m:r>
                                <a:rPr lang="en-US" sz="2400" kern="100" smtClean="0">
                                  <a:solidFill>
                                    <a:schemeClr val="tx1"/>
                                  </a:solidFill>
                                  <a:effectLst/>
                                  <a:latin typeface="Cambria Math" panose="02040503050406030204" pitchFamily="18" charset="0"/>
                                </a:rPr>
                                <m:t>|   </m:t>
                              </m:r>
                              <m:r>
                                <a:rPr lang="en-US" sz="2400" kern="100" smtClean="0">
                                  <a:solidFill>
                                    <a:schemeClr val="tx1"/>
                                  </a:solidFill>
                                  <a:effectLst/>
                                  <a:latin typeface="Cambria Math" panose="02040503050406030204" pitchFamily="18" charset="0"/>
                                </a:rPr>
                                <m:t>𝐞𝐧𝐝</m:t>
                              </m:r>
                            </m:oMath>
                          </a14:m>
                          <a:r>
                            <a:rPr lang="en-US" sz="2400" kern="100" dirty="0">
                              <a:solidFill>
                                <a:schemeClr val="tx1"/>
                              </a:solidFill>
                              <a:effectLst/>
                            </a:rPr>
                            <a:t> </a:t>
                          </a:r>
                          <a:endParaRPr lang="zh-CN" sz="2400" kern="100" dirty="0">
                            <a:solidFill>
                              <a:schemeClr val="tx1"/>
                            </a:solidFill>
                            <a:effectLst/>
                            <a:latin typeface="Times New Roman" panose="02020603050405020304" pitchFamily="18" charset="0"/>
                            <a:ea typeface="宋体" panose="02010600030101010101" pitchFamily="2" charset="-122"/>
                          </a:endParaRPr>
                        </a:p>
                      </a:txBody>
                      <a:tcPr marL="68580" marR="68580" marT="0" marB="0">
                        <a:solidFill>
                          <a:schemeClr val="bg1"/>
                        </a:solidFill>
                      </a:tcPr>
                    </a:tc>
                    <a:extLst>
                      <a:ext uri="{0D108BD9-81ED-4DB2-BD59-A6C34878D82A}">
                        <a16:rowId xmlns:a16="http://schemas.microsoft.com/office/drawing/2014/main" val="848353676"/>
                      </a:ext>
                    </a:extLst>
                  </a:tr>
                  <a:tr h="0">
                    <a:tc>
                      <a:txBody>
                        <a:bodyPr/>
                        <a:lstStyle/>
                        <a:p>
                          <a:pPr indent="127000" algn="just">
                            <a:lnSpc>
                              <a:spcPct val="150000"/>
                            </a:lnSpc>
                          </a:pPr>
                          <a:r>
                            <a:rPr lang="en-US" sz="2400" kern="100">
                              <a:solidFill>
                                <a:schemeClr val="tx1"/>
                              </a:solidFill>
                              <a:effectLst/>
                            </a:rPr>
                            <a:t>7</a:t>
                          </a:r>
                          <a:endParaRPr lang="zh-CN" sz="2400" kern="100">
                            <a:solidFill>
                              <a:schemeClr val="tx1"/>
                            </a:solidFill>
                            <a:effectLst/>
                            <a:latin typeface="Times New Roman" panose="02020603050405020304" pitchFamily="18" charset="0"/>
                            <a:ea typeface="宋体" panose="02010600030101010101" pitchFamily="2" charset="-122"/>
                          </a:endParaRPr>
                        </a:p>
                      </a:txBody>
                      <a:tcPr marL="68580" marR="68580" marT="0" marB="0">
                        <a:solidFill>
                          <a:schemeClr val="bg1"/>
                        </a:solidFill>
                      </a:tcPr>
                    </a:tc>
                    <a:tc>
                      <a:txBody>
                        <a:bodyPr/>
                        <a:lstStyle/>
                        <a:p>
                          <a:pPr indent="127000" algn="just">
                            <a:lnSpc>
                              <a:spcPct val="150000"/>
                            </a:lnSpc>
                          </a:pPr>
                          <a14:m>
                            <m:oMath xmlns:m="http://schemas.openxmlformats.org/officeDocument/2006/math">
                              <m:r>
                                <a:rPr lang="en-US" sz="2400" kern="100" smtClean="0">
                                  <a:solidFill>
                                    <a:schemeClr val="tx1"/>
                                  </a:solidFill>
                                  <a:effectLst/>
                                  <a:latin typeface="Cambria Math" panose="02040503050406030204" pitchFamily="18" charset="0"/>
                                </a:rPr>
                                <m:t>𝐞𝐧𝐝</m:t>
                              </m:r>
                            </m:oMath>
                          </a14:m>
                          <a:r>
                            <a:rPr lang="en-US" sz="2400" kern="100" dirty="0">
                              <a:solidFill>
                                <a:schemeClr val="tx1"/>
                              </a:solidFill>
                              <a:effectLst/>
                            </a:rPr>
                            <a:t> </a:t>
                          </a:r>
                          <a:endParaRPr lang="zh-CN" sz="2400" kern="100" dirty="0">
                            <a:solidFill>
                              <a:schemeClr val="tx1"/>
                            </a:solidFill>
                            <a:effectLst/>
                            <a:latin typeface="Times New Roman" panose="02020603050405020304" pitchFamily="18" charset="0"/>
                            <a:ea typeface="宋体" panose="02010600030101010101" pitchFamily="2" charset="-122"/>
                          </a:endParaRPr>
                        </a:p>
                      </a:txBody>
                      <a:tcPr marL="68580" marR="68580" marT="0" marB="0">
                        <a:solidFill>
                          <a:schemeClr val="bg1"/>
                        </a:solidFill>
                      </a:tcPr>
                    </a:tc>
                    <a:extLst>
                      <a:ext uri="{0D108BD9-81ED-4DB2-BD59-A6C34878D82A}">
                        <a16:rowId xmlns:a16="http://schemas.microsoft.com/office/drawing/2014/main" val="1662216814"/>
                      </a:ext>
                    </a:extLst>
                  </a:tr>
                </a:tbl>
              </a:graphicData>
            </a:graphic>
          </p:graphicFrame>
        </mc:Choice>
        <mc:Fallback xmlns="">
          <p:graphicFrame>
            <p:nvGraphicFramePr>
              <p:cNvPr id="9" name="内容占位符 8">
                <a:extLst>
                  <a:ext uri="{FF2B5EF4-FFF2-40B4-BE49-F238E27FC236}">
                    <a16:creationId xmlns:a16="http://schemas.microsoft.com/office/drawing/2014/main" id="{684DE287-5DAE-4F26-BFFA-A1412134C307}"/>
                  </a:ext>
                </a:extLst>
              </p:cNvPr>
              <p:cNvGraphicFramePr>
                <a:graphicFrameLocks noGrp="1"/>
              </p:cNvGraphicFramePr>
              <p:nvPr>
                <p:ph idx="11"/>
                <p:extLst>
                  <p:ext uri="{D42A27DB-BD31-4B8C-83A1-F6EECF244321}">
                    <p14:modId xmlns:p14="http://schemas.microsoft.com/office/powerpoint/2010/main" val="1988110628"/>
                  </p:ext>
                </p:extLst>
              </p:nvPr>
            </p:nvGraphicFramePr>
            <p:xfrm>
              <a:off x="838200" y="2284235"/>
              <a:ext cx="8702320" cy="3573021"/>
            </p:xfrm>
            <a:graphic>
              <a:graphicData uri="http://schemas.openxmlformats.org/drawingml/2006/table">
                <a:tbl>
                  <a:tblPr firstRow="1" firstCol="1" bandRow="1">
                    <a:tableStyleId>{5C22544A-7EE6-4342-B048-85BDC9FD1C3A}</a:tableStyleId>
                  </a:tblPr>
                  <a:tblGrid>
                    <a:gridCol w="491378">
                      <a:extLst>
                        <a:ext uri="{9D8B030D-6E8A-4147-A177-3AD203B41FA5}">
                          <a16:colId xmlns:a16="http://schemas.microsoft.com/office/drawing/2014/main" val="1428891984"/>
                        </a:ext>
                      </a:extLst>
                    </a:gridCol>
                    <a:gridCol w="8210942">
                      <a:extLst>
                        <a:ext uri="{9D8B030D-6E8A-4147-A177-3AD203B41FA5}">
                          <a16:colId xmlns:a16="http://schemas.microsoft.com/office/drawing/2014/main" val="2918434436"/>
                        </a:ext>
                      </a:extLst>
                    </a:gridCol>
                  </a:tblGrid>
                  <a:tr h="490030">
                    <a:tc>
                      <a:txBody>
                        <a:bodyPr/>
                        <a:lstStyle/>
                        <a:p>
                          <a:pPr indent="127000" algn="just">
                            <a:lnSpc>
                              <a:spcPct val="150000"/>
                            </a:lnSpc>
                          </a:pPr>
                          <a:r>
                            <a:rPr lang="en-US" sz="2400" kern="100" dirty="0">
                              <a:solidFill>
                                <a:schemeClr val="tx1"/>
                              </a:solidFill>
                              <a:effectLst/>
                            </a:rPr>
                            <a:t>1</a:t>
                          </a:r>
                          <a:endParaRPr lang="zh-CN" sz="2400" kern="100" dirty="0">
                            <a:solidFill>
                              <a:schemeClr val="tx1"/>
                            </a:solidFill>
                            <a:effectLst/>
                            <a:latin typeface="Times New Roman" panose="02020603050405020304" pitchFamily="18" charset="0"/>
                            <a:ea typeface="宋体" panose="02010600030101010101" pitchFamily="2" charset="-122"/>
                          </a:endParaRPr>
                        </a:p>
                      </a:txBody>
                      <a:tcPr marL="68580" marR="68580" marT="0" marB="0">
                        <a:solidFill>
                          <a:schemeClr val="bg1"/>
                        </a:solidFill>
                      </a:tcPr>
                    </a:tc>
                    <a:tc>
                      <a:txBody>
                        <a:bodyPr/>
                        <a:lstStyle/>
                        <a:p>
                          <a:endParaRPr lang="zh-CN"/>
                        </a:p>
                      </a:txBody>
                      <a:tcPr marL="68580" marR="68580" marT="0" marB="0">
                        <a:blipFill>
                          <a:blip r:embed="rId2"/>
                          <a:stretch>
                            <a:fillRect l="-6083" t="-1235" r="-297" b="-662963"/>
                          </a:stretch>
                        </a:blipFill>
                      </a:tcPr>
                    </a:tc>
                    <a:extLst>
                      <a:ext uri="{0D108BD9-81ED-4DB2-BD59-A6C34878D82A}">
                        <a16:rowId xmlns:a16="http://schemas.microsoft.com/office/drawing/2014/main" val="417504773"/>
                      </a:ext>
                    </a:extLst>
                  </a:tr>
                  <a:tr h="490030">
                    <a:tc>
                      <a:txBody>
                        <a:bodyPr/>
                        <a:lstStyle/>
                        <a:p>
                          <a:pPr indent="127000" algn="just">
                            <a:lnSpc>
                              <a:spcPct val="150000"/>
                            </a:lnSpc>
                          </a:pPr>
                          <a:r>
                            <a:rPr lang="en-US" sz="2400" kern="100">
                              <a:solidFill>
                                <a:schemeClr val="tx1"/>
                              </a:solidFill>
                              <a:effectLst/>
                            </a:rPr>
                            <a:t>2</a:t>
                          </a:r>
                          <a:endParaRPr lang="zh-CN" sz="2400" kern="100">
                            <a:solidFill>
                              <a:schemeClr val="tx1"/>
                            </a:solidFill>
                            <a:effectLst/>
                            <a:latin typeface="Times New Roman" panose="02020603050405020304" pitchFamily="18" charset="0"/>
                            <a:ea typeface="宋体" panose="02010600030101010101" pitchFamily="2" charset="-122"/>
                          </a:endParaRPr>
                        </a:p>
                      </a:txBody>
                      <a:tcPr marL="68580" marR="68580" marT="0" marB="0">
                        <a:solidFill>
                          <a:schemeClr val="bg1"/>
                        </a:solidFill>
                      </a:tcPr>
                    </a:tc>
                    <a:tc>
                      <a:txBody>
                        <a:bodyPr/>
                        <a:lstStyle/>
                        <a:p>
                          <a:endParaRPr lang="zh-CN"/>
                        </a:p>
                      </a:txBody>
                      <a:tcPr marL="68580" marR="68580" marT="0" marB="0">
                        <a:blipFill>
                          <a:blip r:embed="rId2"/>
                          <a:stretch>
                            <a:fillRect l="-6083" t="-102500" r="-297" b="-571250"/>
                          </a:stretch>
                        </a:blipFill>
                      </a:tcPr>
                    </a:tc>
                    <a:extLst>
                      <a:ext uri="{0D108BD9-81ED-4DB2-BD59-A6C34878D82A}">
                        <a16:rowId xmlns:a16="http://schemas.microsoft.com/office/drawing/2014/main" val="4221618656"/>
                      </a:ext>
                    </a:extLst>
                  </a:tr>
                  <a:tr h="543433">
                    <a:tc>
                      <a:txBody>
                        <a:bodyPr/>
                        <a:lstStyle/>
                        <a:p>
                          <a:pPr indent="127000" algn="just">
                            <a:lnSpc>
                              <a:spcPct val="150000"/>
                            </a:lnSpc>
                          </a:pPr>
                          <a:r>
                            <a:rPr lang="en-US" sz="2400" kern="100">
                              <a:solidFill>
                                <a:schemeClr val="tx1"/>
                              </a:solidFill>
                              <a:effectLst/>
                            </a:rPr>
                            <a:t>3</a:t>
                          </a:r>
                          <a:endParaRPr lang="zh-CN" sz="2400" kern="100">
                            <a:solidFill>
                              <a:schemeClr val="tx1"/>
                            </a:solidFill>
                            <a:effectLst/>
                            <a:latin typeface="Times New Roman" panose="02020603050405020304" pitchFamily="18" charset="0"/>
                            <a:ea typeface="宋体" panose="02010600030101010101" pitchFamily="2" charset="-122"/>
                          </a:endParaRPr>
                        </a:p>
                      </a:txBody>
                      <a:tcPr marL="68580" marR="68580" marT="0" marB="0">
                        <a:solidFill>
                          <a:schemeClr val="bg1"/>
                        </a:solidFill>
                      </a:tcPr>
                    </a:tc>
                    <a:tc>
                      <a:txBody>
                        <a:bodyPr/>
                        <a:lstStyle/>
                        <a:p>
                          <a:endParaRPr lang="zh-CN"/>
                        </a:p>
                      </a:txBody>
                      <a:tcPr marL="68580" marR="68580" marT="0" marB="0">
                        <a:blipFill>
                          <a:blip r:embed="rId2"/>
                          <a:stretch>
                            <a:fillRect l="-6083" t="-182022" r="-297" b="-413483"/>
                          </a:stretch>
                        </a:blipFill>
                      </a:tcPr>
                    </a:tc>
                    <a:extLst>
                      <a:ext uri="{0D108BD9-81ED-4DB2-BD59-A6C34878D82A}">
                        <a16:rowId xmlns:a16="http://schemas.microsoft.com/office/drawing/2014/main" val="2636119832"/>
                      </a:ext>
                    </a:extLst>
                  </a:tr>
                  <a:tr h="579438">
                    <a:tc>
                      <a:txBody>
                        <a:bodyPr/>
                        <a:lstStyle/>
                        <a:p>
                          <a:pPr indent="127000" algn="just">
                            <a:lnSpc>
                              <a:spcPct val="150000"/>
                            </a:lnSpc>
                          </a:pPr>
                          <a:r>
                            <a:rPr lang="en-US" sz="2400" kern="100">
                              <a:solidFill>
                                <a:schemeClr val="tx1"/>
                              </a:solidFill>
                              <a:effectLst/>
                            </a:rPr>
                            <a:t>4</a:t>
                          </a:r>
                          <a:endParaRPr lang="zh-CN" sz="2400" kern="100">
                            <a:solidFill>
                              <a:schemeClr val="tx1"/>
                            </a:solidFill>
                            <a:effectLst/>
                            <a:latin typeface="Times New Roman" panose="02020603050405020304" pitchFamily="18" charset="0"/>
                            <a:ea typeface="宋体" panose="02010600030101010101" pitchFamily="2" charset="-122"/>
                          </a:endParaRPr>
                        </a:p>
                      </a:txBody>
                      <a:tcPr marL="68580" marR="68580" marT="0" marB="0">
                        <a:solidFill>
                          <a:schemeClr val="bg1"/>
                        </a:solidFill>
                      </a:tcPr>
                    </a:tc>
                    <a:tc>
                      <a:txBody>
                        <a:bodyPr/>
                        <a:lstStyle/>
                        <a:p>
                          <a:endParaRPr lang="zh-CN"/>
                        </a:p>
                      </a:txBody>
                      <a:tcPr marL="68580" marR="68580" marT="0" marB="0">
                        <a:blipFill>
                          <a:blip r:embed="rId2"/>
                          <a:stretch>
                            <a:fillRect l="-6083" t="-264211" r="-297" b="-287368"/>
                          </a:stretch>
                        </a:blipFill>
                      </a:tcPr>
                    </a:tc>
                    <a:extLst>
                      <a:ext uri="{0D108BD9-81ED-4DB2-BD59-A6C34878D82A}">
                        <a16:rowId xmlns:a16="http://schemas.microsoft.com/office/drawing/2014/main" val="575802376"/>
                      </a:ext>
                    </a:extLst>
                  </a:tr>
                  <a:tr h="490030">
                    <a:tc>
                      <a:txBody>
                        <a:bodyPr/>
                        <a:lstStyle/>
                        <a:p>
                          <a:pPr indent="127000" algn="just">
                            <a:lnSpc>
                              <a:spcPct val="150000"/>
                            </a:lnSpc>
                          </a:pPr>
                          <a:r>
                            <a:rPr lang="en-US" sz="2400" kern="100">
                              <a:solidFill>
                                <a:schemeClr val="tx1"/>
                              </a:solidFill>
                              <a:effectLst/>
                            </a:rPr>
                            <a:t>5</a:t>
                          </a:r>
                          <a:endParaRPr lang="zh-CN" sz="2400" kern="100">
                            <a:solidFill>
                              <a:schemeClr val="tx1"/>
                            </a:solidFill>
                            <a:effectLst/>
                            <a:latin typeface="Times New Roman" panose="02020603050405020304" pitchFamily="18" charset="0"/>
                            <a:ea typeface="宋体" panose="02010600030101010101" pitchFamily="2" charset="-122"/>
                          </a:endParaRPr>
                        </a:p>
                      </a:txBody>
                      <a:tcPr marL="68580" marR="68580" marT="0" marB="0">
                        <a:solidFill>
                          <a:schemeClr val="bg1"/>
                        </a:solidFill>
                      </a:tcPr>
                    </a:tc>
                    <a:tc>
                      <a:txBody>
                        <a:bodyPr/>
                        <a:lstStyle/>
                        <a:p>
                          <a:endParaRPr lang="zh-CN"/>
                        </a:p>
                      </a:txBody>
                      <a:tcPr marL="68580" marR="68580" marT="0" marB="0">
                        <a:blipFill>
                          <a:blip r:embed="rId2"/>
                          <a:stretch>
                            <a:fillRect l="-6083" t="-427160" r="-297" b="-237037"/>
                          </a:stretch>
                        </a:blipFill>
                      </a:tcPr>
                    </a:tc>
                    <a:extLst>
                      <a:ext uri="{0D108BD9-81ED-4DB2-BD59-A6C34878D82A}">
                        <a16:rowId xmlns:a16="http://schemas.microsoft.com/office/drawing/2014/main" val="1802168680"/>
                      </a:ext>
                    </a:extLst>
                  </a:tr>
                  <a:tr h="490030">
                    <a:tc>
                      <a:txBody>
                        <a:bodyPr/>
                        <a:lstStyle/>
                        <a:p>
                          <a:pPr indent="127000" algn="just">
                            <a:lnSpc>
                              <a:spcPct val="150000"/>
                            </a:lnSpc>
                          </a:pPr>
                          <a:r>
                            <a:rPr lang="en-US" sz="2400" kern="100">
                              <a:solidFill>
                                <a:schemeClr val="tx1"/>
                              </a:solidFill>
                              <a:effectLst/>
                            </a:rPr>
                            <a:t>6</a:t>
                          </a:r>
                          <a:endParaRPr lang="zh-CN" sz="2400" kern="100">
                            <a:solidFill>
                              <a:schemeClr val="tx1"/>
                            </a:solidFill>
                            <a:effectLst/>
                            <a:latin typeface="Times New Roman" panose="02020603050405020304" pitchFamily="18" charset="0"/>
                            <a:ea typeface="宋体" panose="02010600030101010101" pitchFamily="2" charset="-122"/>
                          </a:endParaRPr>
                        </a:p>
                      </a:txBody>
                      <a:tcPr marL="68580" marR="68580" marT="0" marB="0">
                        <a:solidFill>
                          <a:schemeClr val="bg1"/>
                        </a:solidFill>
                      </a:tcPr>
                    </a:tc>
                    <a:tc>
                      <a:txBody>
                        <a:bodyPr/>
                        <a:lstStyle/>
                        <a:p>
                          <a:endParaRPr lang="zh-CN"/>
                        </a:p>
                      </a:txBody>
                      <a:tcPr marL="68580" marR="68580" marT="0" marB="0">
                        <a:blipFill>
                          <a:blip r:embed="rId2"/>
                          <a:stretch>
                            <a:fillRect l="-6083" t="-533750" r="-297" b="-140000"/>
                          </a:stretch>
                        </a:blipFill>
                      </a:tcPr>
                    </a:tc>
                    <a:extLst>
                      <a:ext uri="{0D108BD9-81ED-4DB2-BD59-A6C34878D82A}">
                        <a16:rowId xmlns:a16="http://schemas.microsoft.com/office/drawing/2014/main" val="848353676"/>
                      </a:ext>
                    </a:extLst>
                  </a:tr>
                  <a:tr h="490030">
                    <a:tc>
                      <a:txBody>
                        <a:bodyPr/>
                        <a:lstStyle/>
                        <a:p>
                          <a:pPr indent="127000" algn="just">
                            <a:lnSpc>
                              <a:spcPct val="150000"/>
                            </a:lnSpc>
                          </a:pPr>
                          <a:r>
                            <a:rPr lang="en-US" sz="2400" kern="100">
                              <a:solidFill>
                                <a:schemeClr val="tx1"/>
                              </a:solidFill>
                              <a:effectLst/>
                            </a:rPr>
                            <a:t>7</a:t>
                          </a:r>
                          <a:endParaRPr lang="zh-CN" sz="2400" kern="100">
                            <a:solidFill>
                              <a:schemeClr val="tx1"/>
                            </a:solidFill>
                            <a:effectLst/>
                            <a:latin typeface="Times New Roman" panose="02020603050405020304" pitchFamily="18" charset="0"/>
                            <a:ea typeface="宋体" panose="02010600030101010101" pitchFamily="2" charset="-122"/>
                          </a:endParaRPr>
                        </a:p>
                      </a:txBody>
                      <a:tcPr marL="68580" marR="68580" marT="0" marB="0">
                        <a:solidFill>
                          <a:schemeClr val="bg1"/>
                        </a:solidFill>
                      </a:tcPr>
                    </a:tc>
                    <a:tc>
                      <a:txBody>
                        <a:bodyPr/>
                        <a:lstStyle/>
                        <a:p>
                          <a:endParaRPr lang="zh-CN"/>
                        </a:p>
                      </a:txBody>
                      <a:tcPr marL="68580" marR="68580" marT="0" marB="0">
                        <a:blipFill>
                          <a:blip r:embed="rId2"/>
                          <a:stretch>
                            <a:fillRect l="-6083" t="-625926" r="-297" b="-38272"/>
                          </a:stretch>
                        </a:blipFill>
                      </a:tcPr>
                    </a:tc>
                    <a:extLst>
                      <a:ext uri="{0D108BD9-81ED-4DB2-BD59-A6C34878D82A}">
                        <a16:rowId xmlns:a16="http://schemas.microsoft.com/office/drawing/2014/main" val="1662216814"/>
                      </a:ext>
                    </a:extLst>
                  </a:tr>
                </a:tbl>
              </a:graphicData>
            </a:graphic>
          </p:graphicFrame>
        </mc:Fallback>
      </mc:AlternateContent>
      <mc:AlternateContent xmlns:mc="http://schemas.openxmlformats.org/markup-compatibility/2006" xmlns:a14="http://schemas.microsoft.com/office/drawing/2010/main">
        <mc:Choice Requires="a14">
          <p:sp>
            <p:nvSpPr>
              <p:cNvPr id="10" name="Rectangle 1">
                <a:extLst>
                  <a:ext uri="{FF2B5EF4-FFF2-40B4-BE49-F238E27FC236}">
                    <a16:creationId xmlns:a16="http://schemas.microsoft.com/office/drawing/2014/main" id="{02752BA5-9B74-40C1-A30C-533F6573C145}"/>
                  </a:ext>
                </a:extLst>
              </p:cNvPr>
              <p:cNvSpPr>
                <a:spLocks noChangeArrowheads="1"/>
              </p:cNvSpPr>
              <p:nvPr/>
            </p:nvSpPr>
            <p:spPr bwMode="auto">
              <a:xfrm>
                <a:off x="584225" y="1083906"/>
                <a:ext cx="9291452" cy="1200329"/>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2667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127000" algn="l" defTabSz="914400" rtl="0" eaLnBrk="0" fontAlgn="base" latinLnBrk="0" hangingPunct="0">
                  <a:lnSpc>
                    <a:spcPct val="100000"/>
                  </a:lnSpc>
                  <a:spcBef>
                    <a:spcPct val="0"/>
                  </a:spcBef>
                  <a:spcAft>
                    <a:spcPct val="0"/>
                  </a:spcAft>
                  <a:buClrTx/>
                  <a:buSzTx/>
                  <a:buFontTx/>
                  <a:buNone/>
                  <a:tabLst/>
                </a:pPr>
                <a:r>
                  <a:rPr lang="zh-CN" altLang="zh-CN" sz="2400" dirty="0">
                    <a:latin typeface="Courier New" panose="02070309020205020404" pitchFamily="49" charset="0"/>
                    <a:ea typeface="楷体_GB2312"/>
                    <a:cs typeface="Times New Roman" panose="02020603050405020304" pitchFamily="18" charset="0"/>
                  </a:rPr>
                  <a:t>算法</a:t>
                </a:r>
                <a:r>
                  <a:rPr lang="en-US" altLang="zh-CN" sz="2400" dirty="0">
                    <a:latin typeface="Courier New" panose="02070309020205020404" pitchFamily="49" charset="0"/>
                    <a:ea typeface="楷体_GB2312"/>
                    <a:cs typeface="Times New Roman" panose="02020603050405020304" pitchFamily="18" charset="0"/>
                  </a:rPr>
                  <a:t>10-5 </a:t>
                </a:r>
                <a:r>
                  <a:rPr lang="zh-CN" altLang="en-US" sz="2400" dirty="0">
                    <a:latin typeface="Courier New" panose="02070309020205020404" pitchFamily="49" charset="0"/>
                    <a:ea typeface="楷体_GB2312"/>
                    <a:cs typeface="Times New Roman" panose="02020603050405020304" pitchFamily="18" charset="0"/>
                  </a:rPr>
                  <a:t>冒泡排序 </a:t>
                </a:r>
                <a14:m>
                  <m:oMath xmlns:m="http://schemas.openxmlformats.org/officeDocument/2006/math">
                    <m:r>
                      <m:rPr>
                        <m:sty m:val="p"/>
                      </m:rPr>
                      <a:rPr lang="en-US" altLang="zh-CN" sz="2400" dirty="0">
                        <a:latin typeface="Cambria Math" panose="02040503050406030204" pitchFamily="18" charset="0"/>
                        <a:ea typeface="楷体_GB2312"/>
                        <a:cs typeface="Times New Roman" panose="02020603050405020304" pitchFamily="18" charset="0"/>
                      </a:rPr>
                      <m:t>BubbleSort</m:t>
                    </m:r>
                    <m:d>
                      <m:dPr>
                        <m:ctrlPr>
                          <a:rPr lang="en-US" altLang="zh-CN" sz="2400" i="1" dirty="0">
                            <a:latin typeface="Cambria Math" panose="02040503050406030204" pitchFamily="18" charset="0"/>
                            <a:ea typeface="楷体_GB2312"/>
                            <a:cs typeface="Times New Roman" panose="02020603050405020304" pitchFamily="18" charset="0"/>
                          </a:rPr>
                        </m:ctrlPr>
                      </m:dPr>
                      <m:e>
                        <m:r>
                          <a:rPr lang="en-US" altLang="zh-CN" sz="2400" dirty="0">
                            <a:latin typeface="Cambria Math" panose="02040503050406030204" pitchFamily="18" charset="0"/>
                            <a:ea typeface="楷体_GB2312"/>
                            <a:cs typeface="Times New Roman" panose="02020603050405020304" pitchFamily="18" charset="0"/>
                          </a:rPr>
                          <m:t>𝑎</m:t>
                        </m:r>
                        <m:r>
                          <a:rPr lang="en-US" altLang="zh-CN" sz="2400" dirty="0">
                            <a:latin typeface="Cambria Math" panose="02040503050406030204" pitchFamily="18" charset="0"/>
                            <a:ea typeface="楷体_GB2312"/>
                            <a:cs typeface="Times New Roman" panose="02020603050405020304" pitchFamily="18" charset="0"/>
                          </a:rPr>
                          <m:t>, </m:t>
                        </m:r>
                        <m:r>
                          <a:rPr lang="en-US" altLang="zh-CN" sz="2400" dirty="0">
                            <a:latin typeface="Cambria Math" panose="02040503050406030204" pitchFamily="18" charset="0"/>
                            <a:ea typeface="楷体_GB2312"/>
                            <a:cs typeface="Times New Roman" panose="02020603050405020304" pitchFamily="18" charset="0"/>
                          </a:rPr>
                          <m:t>𝑙</m:t>
                        </m:r>
                        <m:r>
                          <a:rPr lang="en-US" altLang="zh-CN" sz="2400" dirty="0">
                            <a:latin typeface="Cambria Math" panose="02040503050406030204" pitchFamily="18" charset="0"/>
                            <a:ea typeface="楷体_GB2312"/>
                            <a:cs typeface="Times New Roman" panose="02020603050405020304" pitchFamily="18" charset="0"/>
                          </a:rPr>
                          <m:t>, </m:t>
                        </m:r>
                        <m:r>
                          <a:rPr lang="en-US" altLang="zh-CN" sz="2400" dirty="0">
                            <a:latin typeface="Cambria Math" panose="02040503050406030204" pitchFamily="18" charset="0"/>
                            <a:ea typeface="楷体_GB2312"/>
                            <a:cs typeface="Times New Roman" panose="02020603050405020304" pitchFamily="18" charset="0"/>
                          </a:rPr>
                          <m:t>𝑟</m:t>
                        </m:r>
                      </m:e>
                    </m:d>
                  </m:oMath>
                </a14:m>
                <a:endParaRPr lang="en-US" altLang="zh-CN" sz="2400" dirty="0">
                  <a:latin typeface="Courier New" panose="02070309020205020404" pitchFamily="49" charset="0"/>
                  <a:ea typeface="楷体_GB2312"/>
                  <a:cs typeface="Times New Roman" panose="02020603050405020304" pitchFamily="18" charset="0"/>
                </a:endParaRPr>
              </a:p>
              <a:p>
                <a:pPr marL="0" marR="0" lvl="0" indent="266700" algn="l" defTabSz="914400" rtl="0" eaLnBrk="0" fontAlgn="base" latinLnBrk="0" hangingPunct="0">
                  <a:lnSpc>
                    <a:spcPct val="100000"/>
                  </a:lnSpc>
                  <a:spcBef>
                    <a:spcPct val="0"/>
                  </a:spcBef>
                  <a:spcAft>
                    <a:spcPct val="0"/>
                  </a:spcAft>
                  <a:buClrTx/>
                  <a:buSzTx/>
                  <a:buFontTx/>
                  <a:buNone/>
                  <a:tabLst/>
                </a:pPr>
                <a:r>
                  <a:rPr kumimoji="0" lang="zh-CN" altLang="en-US" sz="2400" b="1" i="0" u="none" strike="noStrike" cap="none" normalizeH="0" baseline="0" dirty="0">
                    <a:ln>
                      <a:noFill/>
                    </a:ln>
                    <a:solidFill>
                      <a:schemeClr val="tx1"/>
                    </a:solidFill>
                    <a:effectLst/>
                    <a:latin typeface="Courier New" panose="02070309020205020404" pitchFamily="49" charset="0"/>
                    <a:ea typeface="楷体_GB2312"/>
                    <a:cs typeface="Times New Roman" panose="02020603050405020304" pitchFamily="18" charset="0"/>
                  </a:rPr>
                  <a:t>输入：</a:t>
                </a:r>
                <a:r>
                  <a:rPr kumimoji="0" lang="zh-CN" altLang="en-US" sz="2400" b="0" i="0" u="none" strike="noStrike" cap="none" normalizeH="0" baseline="0" dirty="0">
                    <a:ln>
                      <a:noFill/>
                    </a:ln>
                    <a:solidFill>
                      <a:schemeClr val="tx1"/>
                    </a:solidFill>
                    <a:effectLst/>
                    <a:latin typeface="Courier New" panose="02070309020205020404" pitchFamily="49" charset="0"/>
                    <a:ea typeface="楷体_GB2312"/>
                    <a:cs typeface="Times New Roman" panose="02020603050405020304" pitchFamily="18" charset="0"/>
                  </a:rPr>
                  <a:t>序列</a:t>
                </a:r>
                <a14:m>
                  <m:oMath xmlns:m="http://schemas.openxmlformats.org/officeDocument/2006/math">
                    <m:r>
                      <a:rPr kumimoji="0" lang="en-US" altLang="zh-CN" sz="2400" b="0" i="1" u="none" strike="noStrike" cap="none" normalizeH="0" baseline="0" smtClean="0">
                        <a:ln>
                          <a:noFill/>
                        </a:ln>
                        <a:solidFill>
                          <a:schemeClr val="tx1"/>
                        </a:solidFill>
                        <a:effectLst/>
                        <a:latin typeface="Cambria Math" panose="02040503050406030204" pitchFamily="18" charset="0"/>
                        <a:ea typeface="楷体_GB2312"/>
                        <a:cs typeface="Times New Roman" panose="02020603050405020304" pitchFamily="18" charset="0"/>
                      </a:rPr>
                      <m:t>𝑎</m:t>
                    </m:r>
                  </m:oMath>
                </a14:m>
                <a:r>
                  <a:rPr kumimoji="0" lang="zh-CN" altLang="en-US" sz="2400" b="0" i="0" u="none" strike="noStrike" cap="none" normalizeH="0" baseline="0" dirty="0">
                    <a:ln>
                      <a:noFill/>
                    </a:ln>
                    <a:solidFill>
                      <a:schemeClr val="tx1"/>
                    </a:solidFill>
                    <a:effectLst/>
                    <a:latin typeface="Courier New" panose="02070309020205020404" pitchFamily="49" charset="0"/>
                    <a:ea typeface="楷体_GB2312"/>
                    <a:cs typeface="Times New Roman" panose="02020603050405020304" pitchFamily="18" charset="0"/>
                  </a:rPr>
                  <a:t>，左端点下标</a:t>
                </a:r>
                <a14:m>
                  <m:oMath xmlns:m="http://schemas.openxmlformats.org/officeDocument/2006/math">
                    <m:r>
                      <a:rPr kumimoji="0" lang="en-US" altLang="zh-CN" sz="24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𝑙</m:t>
                    </m:r>
                  </m:oMath>
                </a14:m>
                <a:r>
                  <a:rPr kumimoji="0" lang="zh-CN" altLang="en-US" sz="2400" b="0" i="0" u="none" strike="noStrike" cap="none" normalizeH="0" baseline="0" dirty="0">
                    <a:ln>
                      <a:noFill/>
                    </a:ln>
                    <a:solidFill>
                      <a:schemeClr val="tx1"/>
                    </a:solidFill>
                    <a:effectLst/>
                    <a:latin typeface="Courier New" panose="02070309020205020404" pitchFamily="49" charset="0"/>
                    <a:ea typeface="楷体_GB2312"/>
                    <a:cs typeface="Times New Roman" panose="02020603050405020304" pitchFamily="18" charset="0"/>
                  </a:rPr>
                  <a:t>，右端点下标</a:t>
                </a:r>
                <a14:m>
                  <m:oMath xmlns:m="http://schemas.openxmlformats.org/officeDocument/2006/math">
                    <m:r>
                      <a:rPr kumimoji="0" lang="en-US" altLang="zh-CN" sz="24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𝑟</m:t>
                    </m:r>
                  </m:oMath>
                </a14:m>
                <a:endParaRPr kumimoji="0" lang="en-US" altLang="zh-CN" sz="2400" b="0" i="0" u="none" strike="noStrike" cap="none" normalizeH="0" baseline="0" dirty="0">
                  <a:ln>
                    <a:noFill/>
                  </a:ln>
                  <a:solidFill>
                    <a:schemeClr val="tx1"/>
                  </a:solidFill>
                  <a:effectLst/>
                </a:endParaRPr>
              </a:p>
              <a:p>
                <a:pPr marL="0" marR="0" lvl="0" indent="266700" algn="l" defTabSz="914400" rtl="0" eaLnBrk="0" fontAlgn="base" latinLnBrk="0" hangingPunct="0">
                  <a:lnSpc>
                    <a:spcPct val="100000"/>
                  </a:lnSpc>
                  <a:spcBef>
                    <a:spcPct val="0"/>
                  </a:spcBef>
                  <a:spcAft>
                    <a:spcPct val="0"/>
                  </a:spcAft>
                  <a:buClrTx/>
                  <a:buSzTx/>
                  <a:buFontTx/>
                  <a:buNone/>
                  <a:tabLst/>
                </a:pPr>
                <a:r>
                  <a:rPr kumimoji="0" lang="zh-CN" altLang="en-US" sz="2400" b="1" i="0" u="none" strike="noStrike" cap="none" normalizeH="0" baseline="0" dirty="0">
                    <a:ln>
                      <a:noFill/>
                    </a:ln>
                    <a:solidFill>
                      <a:schemeClr val="tx1"/>
                    </a:solidFill>
                    <a:effectLst/>
                    <a:latin typeface="Courier New" panose="02070309020205020404" pitchFamily="49" charset="0"/>
                    <a:ea typeface="楷体_GB2312"/>
                    <a:cs typeface="Times New Roman" panose="02020603050405020304" pitchFamily="18" charset="0"/>
                  </a:rPr>
                  <a:t>输出：</a:t>
                </a:r>
                <a:r>
                  <a:rPr kumimoji="0" lang="zh-CN" altLang="en-US" sz="2400" b="0" i="0" u="none" strike="noStrike" cap="none" normalizeH="0" baseline="0" dirty="0">
                    <a:ln>
                      <a:noFill/>
                    </a:ln>
                    <a:solidFill>
                      <a:schemeClr val="tx1"/>
                    </a:solidFill>
                    <a:effectLst/>
                    <a:latin typeface="Courier New" panose="02070309020205020404" pitchFamily="49" charset="0"/>
                    <a:ea typeface="楷体_GB2312"/>
                    <a:cs typeface="Times New Roman" panose="02020603050405020304" pitchFamily="18" charset="0"/>
                  </a:rPr>
                  <a:t>调整</a:t>
                </a:r>
                <a14:m>
                  <m:oMath xmlns:m="http://schemas.openxmlformats.org/officeDocument/2006/math">
                    <m:sSub>
                      <m:sSubPr>
                        <m:ctrlPr>
                          <a:rPr kumimoji="0" lang="en-US" altLang="zh-CN" sz="24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ctrlPr>
                      </m:sSubPr>
                      <m:e>
                        <m:r>
                          <a:rPr kumimoji="0" lang="en-US" altLang="zh-CN" sz="24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𝑎</m:t>
                        </m:r>
                      </m:e>
                      <m:sub>
                        <m:r>
                          <a:rPr kumimoji="0" lang="en-US" altLang="zh-CN" sz="24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𝑙</m:t>
                        </m:r>
                      </m:sub>
                    </m:sSub>
                    <m:r>
                      <a:rPr kumimoji="0" lang="en-US" altLang="zh-CN" sz="24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m:t>
                    </m:r>
                    <m:sSub>
                      <m:sSubPr>
                        <m:ctrlPr>
                          <a:rPr kumimoji="0" lang="en-US" altLang="zh-CN" sz="24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ctrlPr>
                      </m:sSubPr>
                      <m:e>
                        <m:r>
                          <a:rPr kumimoji="0" lang="en-US" altLang="zh-CN" sz="24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𝑎</m:t>
                        </m:r>
                      </m:e>
                      <m:sub>
                        <m:r>
                          <a:rPr kumimoji="0" lang="en-US" altLang="zh-CN" sz="24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𝑙</m:t>
                        </m:r>
                        <m:r>
                          <a:rPr kumimoji="0" lang="en-US" altLang="zh-CN" sz="24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+1</m:t>
                        </m:r>
                      </m:sub>
                    </m:sSub>
                    <m:r>
                      <a:rPr kumimoji="0" lang="en-US" altLang="zh-CN" sz="24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m:t>
                    </m:r>
                    <m:sSub>
                      <m:sSubPr>
                        <m:ctrlPr>
                          <a:rPr kumimoji="0" lang="en-US" altLang="zh-CN" sz="24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ctrlPr>
                      </m:sSubPr>
                      <m:e>
                        <m:r>
                          <a:rPr kumimoji="0" lang="en-US" altLang="zh-CN" sz="2400" b="0" i="1" u="none" strike="noStrike" cap="none" normalizeH="0" baseline="0" dirty="0" err="1" smtClean="0">
                            <a:ln>
                              <a:noFill/>
                            </a:ln>
                            <a:solidFill>
                              <a:schemeClr val="tx1"/>
                            </a:solidFill>
                            <a:effectLst/>
                            <a:latin typeface="Cambria Math" panose="02040503050406030204" pitchFamily="18" charset="0"/>
                            <a:ea typeface="楷体_GB2312"/>
                            <a:cs typeface="Times New Roman" panose="02020603050405020304" pitchFamily="18" charset="0"/>
                          </a:rPr>
                          <m:t>𝑎</m:t>
                        </m:r>
                      </m:e>
                      <m:sub>
                        <m:r>
                          <a:rPr kumimoji="0" lang="en-US" altLang="zh-CN" sz="2400" b="0" i="1" u="none" strike="noStrike" cap="none" normalizeH="0" baseline="0" dirty="0" err="1" smtClean="0">
                            <a:ln>
                              <a:noFill/>
                            </a:ln>
                            <a:solidFill>
                              <a:schemeClr val="tx1"/>
                            </a:solidFill>
                            <a:effectLst/>
                            <a:latin typeface="Cambria Math" panose="02040503050406030204" pitchFamily="18" charset="0"/>
                            <a:ea typeface="楷体_GB2312"/>
                            <a:cs typeface="Times New Roman" panose="02020603050405020304" pitchFamily="18" charset="0"/>
                          </a:rPr>
                          <m:t>𝑟</m:t>
                        </m:r>
                      </m:sub>
                    </m:sSub>
                  </m:oMath>
                </a14:m>
                <a:r>
                  <a:rPr kumimoji="0" lang="zh-CN" altLang="en-US" sz="2400" b="0" i="0" u="none" strike="noStrike" cap="none" normalizeH="0" baseline="0" dirty="0">
                    <a:ln>
                      <a:noFill/>
                    </a:ln>
                    <a:solidFill>
                      <a:schemeClr val="tx1"/>
                    </a:solidFill>
                    <a:effectLst/>
                    <a:latin typeface="Courier New" panose="02070309020205020404" pitchFamily="49" charset="0"/>
                    <a:ea typeface="楷体_GB2312"/>
                    <a:cs typeface="Times New Roman" panose="02020603050405020304" pitchFamily="18" charset="0"/>
                  </a:rPr>
                  <a:t>元素顺序，使元素按照非递减顺序排列</a:t>
                </a:r>
                <a:endParaRPr kumimoji="0" lang="zh-CN" altLang="en-US" sz="2400" b="0" i="0" u="none" strike="noStrike" cap="none" normalizeH="0" baseline="0" dirty="0">
                  <a:ln>
                    <a:noFill/>
                  </a:ln>
                  <a:solidFill>
                    <a:schemeClr val="tx1"/>
                  </a:solidFill>
                  <a:effectLst/>
                </a:endParaRPr>
              </a:p>
            </p:txBody>
          </p:sp>
        </mc:Choice>
        <mc:Fallback xmlns="">
          <p:sp>
            <p:nvSpPr>
              <p:cNvPr id="10" name="Rectangle 1">
                <a:extLst>
                  <a:ext uri="{FF2B5EF4-FFF2-40B4-BE49-F238E27FC236}">
                    <a16:creationId xmlns:a16="http://schemas.microsoft.com/office/drawing/2014/main" id="{02752BA5-9B74-40C1-A30C-533F6573C145}"/>
                  </a:ext>
                </a:extLst>
              </p:cNvPr>
              <p:cNvSpPr>
                <a:spLocks noRot="1" noChangeAspect="1" noMove="1" noResize="1" noEditPoints="1" noAdjustHandles="1" noChangeArrowheads="1" noChangeShapeType="1" noTextEdit="1"/>
              </p:cNvSpPr>
              <p:nvPr/>
            </p:nvSpPr>
            <p:spPr bwMode="auto">
              <a:xfrm>
                <a:off x="584225" y="1083906"/>
                <a:ext cx="9291452" cy="1200329"/>
              </a:xfrm>
              <a:prstGeom prst="rect">
                <a:avLst/>
              </a:prstGeom>
              <a:blipFill>
                <a:blip r:embed="rId3"/>
                <a:stretch>
                  <a:fillRect t="-5076" b="-11168"/>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圆角矩形 7">
                <a:extLst>
                  <a:ext uri="{FF2B5EF4-FFF2-40B4-BE49-F238E27FC236}">
                    <a16:creationId xmlns:a16="http://schemas.microsoft.com/office/drawing/2014/main" id="{77B751E6-D825-4695-A49E-2A93BBAC0ED2}"/>
                  </a:ext>
                </a:extLst>
              </p:cNvPr>
              <p:cNvSpPr/>
              <p:nvPr/>
            </p:nvSpPr>
            <p:spPr>
              <a:xfrm>
                <a:off x="8310880" y="3699407"/>
                <a:ext cx="2663023" cy="874359"/>
              </a:xfrm>
              <a:prstGeom prst="roundRect">
                <a:avLst/>
              </a:prstGeom>
              <a:solidFill>
                <a:srgbClr val="51ADB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zh-CN" altLang="en-US" sz="2000" dirty="0">
                    <a:latin typeface="微软雅黑" panose="020B0503020204020204" pitchFamily="34" charset="-122"/>
                    <a:ea typeface="微软雅黑" panose="020B0503020204020204" pitchFamily="34" charset="-122"/>
                  </a:rPr>
                  <a:t>将</a:t>
                </a:r>
                <a14:m>
                  <m:oMath xmlns:m="http://schemas.openxmlformats.org/officeDocument/2006/math">
                    <m:sSub>
                      <m:sSubPr>
                        <m:ctrlPr>
                          <a:rPr kumimoji="1" lang="en-US" altLang="zh-CN" sz="2000" b="0" i="1" smtClean="0">
                            <a:latin typeface="Cambria Math" panose="02040503050406030204" pitchFamily="18" charset="0"/>
                            <a:ea typeface="微软雅黑" panose="020B0503020204020204" pitchFamily="34" charset="-122"/>
                          </a:rPr>
                        </m:ctrlPr>
                      </m:sSubPr>
                      <m:e>
                        <m:r>
                          <a:rPr kumimoji="1" lang="en-US" altLang="zh-CN" sz="2000" b="0" i="1" smtClean="0">
                            <a:latin typeface="Cambria Math" panose="02040503050406030204" pitchFamily="18" charset="0"/>
                            <a:ea typeface="微软雅黑" panose="020B0503020204020204" pitchFamily="34" charset="-122"/>
                          </a:rPr>
                          <m:t>𝑎</m:t>
                        </m:r>
                      </m:e>
                      <m:sub>
                        <m:r>
                          <a:rPr kumimoji="1" lang="en-US" altLang="zh-CN" sz="2000" b="0" i="1" smtClean="0">
                            <a:latin typeface="Cambria Math" panose="02040503050406030204" pitchFamily="18" charset="0"/>
                            <a:ea typeface="微软雅黑" panose="020B0503020204020204" pitchFamily="34" charset="-122"/>
                          </a:rPr>
                          <m:t>𝑖</m:t>
                        </m:r>
                      </m:sub>
                    </m:sSub>
                    <m:r>
                      <a:rPr kumimoji="1" lang="en-US" altLang="zh-CN" sz="2000" b="0" i="1" smtClean="0">
                        <a:latin typeface="Cambria Math" panose="02040503050406030204" pitchFamily="18" charset="0"/>
                        <a:ea typeface="微软雅黑" panose="020B0503020204020204" pitchFamily="34" charset="-122"/>
                      </a:rPr>
                      <m:t>,</m:t>
                    </m:r>
                    <m:sSub>
                      <m:sSubPr>
                        <m:ctrlPr>
                          <a:rPr kumimoji="1" lang="en-US" altLang="zh-CN" sz="2000" b="0" i="1" smtClean="0">
                            <a:latin typeface="Cambria Math" panose="02040503050406030204" pitchFamily="18" charset="0"/>
                            <a:ea typeface="微软雅黑" panose="020B0503020204020204" pitchFamily="34" charset="-122"/>
                          </a:rPr>
                        </m:ctrlPr>
                      </m:sSubPr>
                      <m:e>
                        <m:r>
                          <a:rPr kumimoji="1" lang="en-US" altLang="zh-CN" sz="2000" b="0" i="1" smtClean="0">
                            <a:latin typeface="Cambria Math" panose="02040503050406030204" pitchFamily="18" charset="0"/>
                            <a:ea typeface="微软雅黑" panose="020B0503020204020204" pitchFamily="34" charset="-122"/>
                          </a:rPr>
                          <m:t>𝑎</m:t>
                        </m:r>
                      </m:e>
                      <m:sub>
                        <m:r>
                          <a:rPr kumimoji="1" lang="en-US" altLang="zh-CN" sz="2000" b="0" i="1" smtClean="0">
                            <a:latin typeface="Cambria Math" panose="02040503050406030204" pitchFamily="18" charset="0"/>
                            <a:ea typeface="微软雅黑" panose="020B0503020204020204" pitchFamily="34" charset="-122"/>
                          </a:rPr>
                          <m:t>𝑖</m:t>
                        </m:r>
                        <m:r>
                          <a:rPr kumimoji="1" lang="en-US" altLang="zh-CN" sz="2000" b="0" i="1" smtClean="0">
                            <a:latin typeface="Cambria Math" panose="02040503050406030204" pitchFamily="18" charset="0"/>
                            <a:ea typeface="微软雅黑" panose="020B0503020204020204" pitchFamily="34" charset="-122"/>
                          </a:rPr>
                          <m:t>+1</m:t>
                        </m:r>
                      </m:sub>
                    </m:sSub>
                    <m:r>
                      <a:rPr kumimoji="1" lang="en-US" altLang="zh-CN" sz="2000" b="0" i="1" smtClean="0">
                        <a:latin typeface="Cambria Math" panose="02040503050406030204" pitchFamily="18" charset="0"/>
                        <a:ea typeface="微软雅黑" panose="020B0503020204020204" pitchFamily="34" charset="-122"/>
                      </a:rPr>
                      <m:t>,…,</m:t>
                    </m:r>
                    <m:sSub>
                      <m:sSubPr>
                        <m:ctrlPr>
                          <a:rPr kumimoji="1" lang="en-US" altLang="zh-CN" sz="2000" b="0" i="1" smtClean="0">
                            <a:latin typeface="Cambria Math" panose="02040503050406030204" pitchFamily="18" charset="0"/>
                            <a:ea typeface="微软雅黑" panose="020B0503020204020204" pitchFamily="34" charset="-122"/>
                          </a:rPr>
                        </m:ctrlPr>
                      </m:sSubPr>
                      <m:e>
                        <m:r>
                          <a:rPr kumimoji="1" lang="en-US" altLang="zh-CN" sz="2000" b="0" i="1" smtClean="0">
                            <a:latin typeface="Cambria Math" panose="02040503050406030204" pitchFamily="18" charset="0"/>
                            <a:ea typeface="微软雅黑" panose="020B0503020204020204" pitchFamily="34" charset="-122"/>
                          </a:rPr>
                          <m:t>𝑎</m:t>
                        </m:r>
                      </m:e>
                      <m:sub>
                        <m:r>
                          <a:rPr kumimoji="1" lang="en-US" altLang="zh-CN" sz="2000" b="0" i="1" smtClean="0">
                            <a:latin typeface="Cambria Math" panose="02040503050406030204" pitchFamily="18" charset="0"/>
                            <a:ea typeface="微软雅黑" panose="020B0503020204020204" pitchFamily="34" charset="-122"/>
                          </a:rPr>
                          <m:t>𝑟</m:t>
                        </m:r>
                      </m:sub>
                    </m:sSub>
                    <m:r>
                      <a:rPr kumimoji="1" lang="zh-CN" altLang="en-US" sz="2000" i="1">
                        <a:latin typeface="Cambria Math" panose="02040503050406030204" pitchFamily="18" charset="0"/>
                        <a:ea typeface="微软雅黑" panose="020B0503020204020204" pitchFamily="34" charset="-122"/>
                      </a:rPr>
                      <m:t>中</m:t>
                    </m:r>
                    <m:r>
                      <a:rPr kumimoji="1" lang="zh-CN" altLang="en-US" sz="2000" i="1" smtClean="0">
                        <a:latin typeface="Cambria Math" panose="02040503050406030204" pitchFamily="18" charset="0"/>
                        <a:ea typeface="微软雅黑" panose="020B0503020204020204" pitchFamily="34" charset="-122"/>
                      </a:rPr>
                      <m:t>的</m:t>
                    </m:r>
                    <m:r>
                      <a:rPr kumimoji="1" lang="zh-CN" altLang="en-US" sz="2000" i="1" smtClean="0">
                        <a:solidFill>
                          <a:srgbClr val="FFFF00"/>
                        </a:solidFill>
                        <a:latin typeface="Cambria Math" panose="02040503050406030204" pitchFamily="18" charset="0"/>
                        <a:ea typeface="微软雅黑" panose="020B0503020204020204" pitchFamily="34" charset="-122"/>
                      </a:rPr>
                      <m:t>最小值</m:t>
                    </m:r>
                    <m:r>
                      <a:rPr kumimoji="1" lang="zh-CN" altLang="en-US" sz="2000" i="1" smtClean="0">
                        <a:latin typeface="Cambria Math" panose="02040503050406030204" pitchFamily="18" charset="0"/>
                        <a:ea typeface="微软雅黑" panose="020B0503020204020204" pitchFamily="34" charset="-122"/>
                      </a:rPr>
                      <m:t>“</m:t>
                    </m:r>
                    <m:r>
                      <a:rPr kumimoji="1" lang="zh-CN" altLang="en-US" sz="2000" i="1">
                        <a:latin typeface="Cambria Math" panose="02040503050406030204" pitchFamily="18" charset="0"/>
                        <a:ea typeface="微软雅黑" panose="020B0503020204020204" pitchFamily="34" charset="-122"/>
                      </a:rPr>
                      <m:t>冒</m:t>
                    </m:r>
                    <m:r>
                      <a:rPr kumimoji="1" lang="zh-CN" altLang="en-US" sz="2000" i="1" smtClean="0">
                        <a:latin typeface="Cambria Math" panose="02040503050406030204" pitchFamily="18" charset="0"/>
                        <a:ea typeface="微软雅黑" panose="020B0503020204020204" pitchFamily="34" charset="-122"/>
                      </a:rPr>
                      <m:t>”</m:t>
                    </m:r>
                    <m:r>
                      <a:rPr kumimoji="1" lang="zh-CN" altLang="en-US" sz="2000" i="1">
                        <a:latin typeface="Cambria Math" panose="02040503050406030204" pitchFamily="18" charset="0"/>
                        <a:ea typeface="微软雅黑" panose="020B0503020204020204" pitchFamily="34" charset="-122"/>
                      </a:rPr>
                      <m:t>到</m:t>
                    </m:r>
                    <m:sSub>
                      <m:sSubPr>
                        <m:ctrlPr>
                          <a:rPr kumimoji="1" lang="en-US" altLang="zh-CN" sz="2000" i="1">
                            <a:latin typeface="Cambria Math" panose="02040503050406030204" pitchFamily="18" charset="0"/>
                            <a:ea typeface="微软雅黑" panose="020B0503020204020204" pitchFamily="34" charset="-122"/>
                          </a:rPr>
                        </m:ctrlPr>
                      </m:sSubPr>
                      <m:e>
                        <m:r>
                          <a:rPr kumimoji="1" lang="en-US" altLang="zh-CN" sz="2000" i="1">
                            <a:latin typeface="Cambria Math" panose="02040503050406030204" pitchFamily="18" charset="0"/>
                            <a:ea typeface="微软雅黑" panose="020B0503020204020204" pitchFamily="34" charset="-122"/>
                          </a:rPr>
                          <m:t>𝑎</m:t>
                        </m:r>
                      </m:e>
                      <m:sub>
                        <m:r>
                          <a:rPr kumimoji="1" lang="en-US" altLang="zh-CN" sz="2000" i="1">
                            <a:latin typeface="Cambria Math" panose="02040503050406030204" pitchFamily="18" charset="0"/>
                            <a:ea typeface="微软雅黑" panose="020B0503020204020204" pitchFamily="34" charset="-122"/>
                          </a:rPr>
                          <m:t>𝑖</m:t>
                        </m:r>
                      </m:sub>
                    </m:sSub>
                  </m:oMath>
                </a14:m>
                <a:endParaRPr kumimoji="1" lang="zh-CN" altLang="en-US" sz="2000" dirty="0">
                  <a:latin typeface="微软雅黑" panose="020B0503020204020204" pitchFamily="34" charset="-122"/>
                  <a:ea typeface="微软雅黑" panose="020B0503020204020204" pitchFamily="34" charset="-122"/>
                </a:endParaRPr>
              </a:p>
            </p:txBody>
          </p:sp>
        </mc:Choice>
        <mc:Fallback xmlns="">
          <p:sp>
            <p:nvSpPr>
              <p:cNvPr id="7" name="圆角矩形 7">
                <a:extLst>
                  <a:ext uri="{FF2B5EF4-FFF2-40B4-BE49-F238E27FC236}">
                    <a16:creationId xmlns:a16="http://schemas.microsoft.com/office/drawing/2014/main" id="{77B751E6-D825-4695-A49E-2A93BBAC0ED2}"/>
                  </a:ext>
                </a:extLst>
              </p:cNvPr>
              <p:cNvSpPr>
                <a:spLocks noRot="1" noChangeAspect="1" noMove="1" noResize="1" noEditPoints="1" noAdjustHandles="1" noChangeArrowheads="1" noChangeShapeType="1" noTextEdit="1"/>
              </p:cNvSpPr>
              <p:nvPr/>
            </p:nvSpPr>
            <p:spPr>
              <a:xfrm>
                <a:off x="8310880" y="3699407"/>
                <a:ext cx="2663023" cy="874359"/>
              </a:xfrm>
              <a:prstGeom prst="roundRect">
                <a:avLst/>
              </a:prstGeom>
              <a:blipFill>
                <a:blip r:embed="rId4"/>
                <a:stretch>
                  <a:fillRect l="-456"/>
                </a:stretch>
              </a:blipFill>
            </p:spPr>
            <p:txBody>
              <a:bodyPr/>
              <a:lstStyle/>
              <a:p>
                <a:r>
                  <a:rPr lang="zh-CN" altLang="en-US">
                    <a:noFill/>
                  </a:rPr>
                  <a:t> </a:t>
                </a:r>
              </a:p>
            </p:txBody>
          </p:sp>
        </mc:Fallback>
      </mc:AlternateContent>
      <p:sp>
        <p:nvSpPr>
          <p:cNvPr id="5" name="右大括号 4">
            <a:extLst>
              <a:ext uri="{FF2B5EF4-FFF2-40B4-BE49-F238E27FC236}">
                <a16:creationId xmlns:a16="http://schemas.microsoft.com/office/drawing/2014/main" id="{A584E9D1-267A-4955-9913-7F6D690DAD81}"/>
              </a:ext>
            </a:extLst>
          </p:cNvPr>
          <p:cNvSpPr/>
          <p:nvPr/>
        </p:nvSpPr>
        <p:spPr>
          <a:xfrm>
            <a:off x="7584621" y="3028950"/>
            <a:ext cx="522515" cy="2196193"/>
          </a:xfrm>
          <a:prstGeom prst="rightBrace">
            <a:avLst>
              <a:gd name="adj1" fmla="val 72395"/>
              <a:gd name="adj2" fmla="val 50000"/>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Tree>
    <p:extLst>
      <p:ext uri="{BB962C8B-B14F-4D97-AF65-F5344CB8AC3E}">
        <p14:creationId xmlns:p14="http://schemas.microsoft.com/office/powerpoint/2010/main" val="1874732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5"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冒泡排序性能分析</a:t>
            </a:r>
          </a:p>
        </p:txBody>
      </p:sp>
      <p:sp>
        <p:nvSpPr>
          <p:cNvPr id="3" name="副标题 2"/>
          <p:cNvSpPr>
            <a:spLocks noGrp="1"/>
          </p:cNvSpPr>
          <p:nvPr>
            <p:ph type="subTitle" idx="1"/>
          </p:nvPr>
        </p:nvSpPr>
        <p:spPr/>
        <p:txBody>
          <a:bodyPr/>
          <a:lstStyle/>
          <a:p>
            <a:r>
              <a:rPr lang="en-US" altLang="zh-CN" dirty="0"/>
              <a:t>10.4.1  </a:t>
            </a:r>
            <a:r>
              <a:rPr lang="zh-CN" altLang="en-US" dirty="0"/>
              <a:t>冒泡排序</a:t>
            </a:r>
          </a:p>
        </p:txBody>
      </p:sp>
      <p:sp>
        <p:nvSpPr>
          <p:cNvPr id="4" name="文本占位符 3"/>
          <p:cNvSpPr>
            <a:spLocks noGrp="1"/>
          </p:cNvSpPr>
          <p:nvPr>
            <p:ph type="body" idx="10"/>
          </p:nvPr>
        </p:nvSpPr>
        <p:spPr/>
        <p:txBody>
          <a:bodyPr/>
          <a:lstStyle/>
          <a:p>
            <a:r>
              <a:rPr lang="zh-CN" altLang="en-US" dirty="0"/>
              <a:t>数据结构</a:t>
            </a:r>
          </a:p>
        </p:txBody>
      </p:sp>
      <mc:AlternateContent xmlns:mc="http://schemas.openxmlformats.org/markup-compatibility/2006" xmlns:a14="http://schemas.microsoft.com/office/drawing/2010/main">
        <mc:Choice Requires="a14">
          <p:sp>
            <p:nvSpPr>
              <p:cNvPr id="6" name="内容占位符 5">
                <a:extLst>
                  <a:ext uri="{FF2B5EF4-FFF2-40B4-BE49-F238E27FC236}">
                    <a16:creationId xmlns:a16="http://schemas.microsoft.com/office/drawing/2014/main" id="{CB9AAD01-8353-420F-BA99-326245CE2574}"/>
                  </a:ext>
                </a:extLst>
              </p:cNvPr>
              <p:cNvSpPr>
                <a:spLocks noGrp="1"/>
              </p:cNvSpPr>
              <p:nvPr>
                <p:ph idx="11"/>
              </p:nvPr>
            </p:nvSpPr>
            <p:spPr/>
            <p:txBody>
              <a:bodyPr>
                <a:noAutofit/>
              </a:bodyPr>
              <a:lstStyle/>
              <a:p>
                <a:r>
                  <a:rPr lang="zh-CN" altLang="en-US" sz="2400" dirty="0"/>
                  <a:t>假设待排序的序列长度为</a:t>
                </a:r>
                <a14:m>
                  <m:oMath xmlns:m="http://schemas.openxmlformats.org/officeDocument/2006/math">
                    <m:r>
                      <a:rPr lang="zh-CN" altLang="en-US" sz="2400" i="1" dirty="0" smtClean="0">
                        <a:latin typeface="Cambria Math" panose="02040503050406030204" pitchFamily="18" charset="0"/>
                      </a:rPr>
                      <m:t>𝑛</m:t>
                    </m:r>
                  </m:oMath>
                </a14:m>
                <a:r>
                  <a:rPr lang="zh-CN" altLang="en-US" sz="2400" dirty="0"/>
                  <a:t>，那么冒泡排序共执行</a:t>
                </a:r>
                <a14:m>
                  <m:oMath xmlns:m="http://schemas.openxmlformats.org/officeDocument/2006/math">
                    <m:r>
                      <a:rPr lang="zh-CN" altLang="en-US" sz="2400" i="1" dirty="0" smtClean="0">
                        <a:latin typeface="Cambria Math" panose="02040503050406030204" pitchFamily="18" charset="0"/>
                      </a:rPr>
                      <m:t>𝑛</m:t>
                    </m:r>
                  </m:oMath>
                </a14:m>
                <a:r>
                  <a:rPr lang="zh-CN" altLang="en-US" sz="2400" dirty="0"/>
                  <a:t>轮，第</a:t>
                </a:r>
                <a14:m>
                  <m:oMath xmlns:m="http://schemas.openxmlformats.org/officeDocument/2006/math">
                    <m:r>
                      <a:rPr lang="zh-CN" altLang="en-US" sz="2400" i="1" dirty="0" smtClean="0">
                        <a:latin typeface="Cambria Math" panose="02040503050406030204" pitchFamily="18" charset="0"/>
                      </a:rPr>
                      <m:t>𝑖</m:t>
                    </m:r>
                  </m:oMath>
                </a14:m>
                <a:r>
                  <a:rPr lang="zh-CN" altLang="en-US" sz="2400" dirty="0"/>
                  <a:t>轮时最多需要执行</a:t>
                </a:r>
                <a14:m>
                  <m:oMath xmlns:m="http://schemas.openxmlformats.org/officeDocument/2006/math">
                    <m:r>
                      <a:rPr lang="zh-CN" altLang="en-US" sz="2400" i="1" dirty="0" smtClean="0">
                        <a:latin typeface="Cambria Math" panose="02040503050406030204" pitchFamily="18" charset="0"/>
                      </a:rPr>
                      <m:t>𝑛</m:t>
                    </m:r>
                    <m:r>
                      <a:rPr lang="zh-CN" altLang="en-US" sz="2400" i="1" dirty="0" smtClean="0">
                        <a:latin typeface="Cambria Math" panose="02040503050406030204" pitchFamily="18" charset="0"/>
                      </a:rPr>
                      <m:t>−</m:t>
                    </m:r>
                    <m:r>
                      <a:rPr lang="zh-CN" altLang="en-US" sz="2400" i="1" dirty="0" smtClean="0">
                        <a:latin typeface="Cambria Math" panose="02040503050406030204" pitchFamily="18" charset="0"/>
                      </a:rPr>
                      <m:t>𝑖</m:t>
                    </m:r>
                  </m:oMath>
                </a14:m>
                <a:r>
                  <a:rPr lang="zh-CN" altLang="en-US" sz="2400" dirty="0"/>
                  <a:t>次比较和交换。因此，冒泡排序最多的比较和交换次数为：</a:t>
                </a:r>
              </a:p>
              <a:p>
                <a:pPr indent="266700" algn="ctr">
                  <a:lnSpc>
                    <a:spcPct val="150000"/>
                  </a:lnSpc>
                </a:pPr>
                <a14:m>
                  <m:oMathPara xmlns:m="http://schemas.openxmlformats.org/officeDocument/2006/math">
                    <m:oMathParaPr>
                      <m:jc m:val="centerGroup"/>
                    </m:oMathParaPr>
                    <m:oMath xmlns:m="http://schemas.openxmlformats.org/officeDocument/2006/math">
                      <m:nary>
                        <m:naryPr>
                          <m:chr m:val="∑"/>
                          <m:limLoc m:val="undOvr"/>
                          <m:ctrlPr>
                            <a:rPr lang="zh-CN" altLang="zh-CN" sz="2400" i="1" kern="100" smtClean="0">
                              <a:latin typeface="Cambria Math" panose="02040503050406030204" pitchFamily="18" charset="0"/>
                              <a:ea typeface="Cambria Math" panose="02040503050406030204" pitchFamily="18" charset="0"/>
                            </a:rPr>
                          </m:ctrlPr>
                        </m:naryPr>
                        <m:sub>
                          <m:r>
                            <a:rPr lang="en-US" altLang="zh-CN" sz="2400" i="1" kern="100">
                              <a:latin typeface="Cambria Math" panose="02040503050406030204" pitchFamily="18" charset="0"/>
                              <a:ea typeface="楷体_GB2312"/>
                            </a:rPr>
                            <m:t>𝑖</m:t>
                          </m:r>
                          <m:r>
                            <a:rPr lang="en-US" altLang="zh-CN" sz="2400" i="1" kern="100">
                              <a:latin typeface="Cambria Math" panose="02040503050406030204" pitchFamily="18" charset="0"/>
                              <a:ea typeface="楷体_GB2312"/>
                            </a:rPr>
                            <m:t>=1</m:t>
                          </m:r>
                        </m:sub>
                        <m:sup>
                          <m:r>
                            <a:rPr lang="en-US" altLang="zh-CN" sz="2400" i="1" kern="100">
                              <a:latin typeface="Cambria Math" panose="02040503050406030204" pitchFamily="18" charset="0"/>
                              <a:ea typeface="楷体_GB2312"/>
                            </a:rPr>
                            <m:t>𝑛</m:t>
                          </m:r>
                        </m:sup>
                        <m:e>
                          <m:r>
                            <a:rPr lang="en-US" altLang="zh-CN" sz="2400" i="1" kern="100">
                              <a:latin typeface="Cambria Math" panose="02040503050406030204" pitchFamily="18" charset="0"/>
                              <a:ea typeface="楷体_GB2312"/>
                            </a:rPr>
                            <m:t>𝑛</m:t>
                          </m:r>
                          <m:r>
                            <a:rPr lang="en-US" altLang="zh-CN" sz="2400" i="1" kern="100">
                              <a:latin typeface="Cambria Math" panose="02040503050406030204" pitchFamily="18" charset="0"/>
                              <a:ea typeface="楷体_GB2312"/>
                            </a:rPr>
                            <m:t>−</m:t>
                          </m:r>
                          <m:r>
                            <a:rPr lang="en-US" altLang="zh-CN" sz="2400" i="1" kern="100">
                              <a:latin typeface="Cambria Math" panose="02040503050406030204" pitchFamily="18" charset="0"/>
                              <a:ea typeface="楷体_GB2312"/>
                            </a:rPr>
                            <m:t>𝑖</m:t>
                          </m:r>
                        </m:e>
                      </m:nary>
                      <m:r>
                        <a:rPr lang="en-US" altLang="zh-CN" sz="2400" i="1" kern="100">
                          <a:latin typeface="Cambria Math" panose="02040503050406030204" pitchFamily="18" charset="0"/>
                          <a:ea typeface="楷体_GB2312"/>
                        </a:rPr>
                        <m:t>=</m:t>
                      </m:r>
                      <m:f>
                        <m:fPr>
                          <m:ctrlPr>
                            <a:rPr lang="zh-CN" altLang="zh-CN" sz="2400" i="1" kern="100">
                              <a:latin typeface="Cambria Math" panose="02040503050406030204" pitchFamily="18" charset="0"/>
                              <a:ea typeface="Cambria Math" panose="02040503050406030204" pitchFamily="18" charset="0"/>
                            </a:rPr>
                          </m:ctrlPr>
                        </m:fPr>
                        <m:num>
                          <m:r>
                            <a:rPr lang="en-US" altLang="zh-CN" sz="2400" i="1" kern="100">
                              <a:latin typeface="Cambria Math" panose="02040503050406030204" pitchFamily="18" charset="0"/>
                              <a:ea typeface="楷体_GB2312"/>
                            </a:rPr>
                            <m:t>𝑛</m:t>
                          </m:r>
                          <m:r>
                            <a:rPr lang="en-US" altLang="zh-CN" sz="2400" i="1" kern="100">
                              <a:latin typeface="Cambria Math" panose="02040503050406030204" pitchFamily="18" charset="0"/>
                              <a:ea typeface="楷体_GB2312"/>
                            </a:rPr>
                            <m:t>(</m:t>
                          </m:r>
                          <m:r>
                            <a:rPr lang="en-US" altLang="zh-CN" sz="2400" i="1" kern="100">
                              <a:latin typeface="Cambria Math" panose="02040503050406030204" pitchFamily="18" charset="0"/>
                              <a:ea typeface="楷体_GB2312"/>
                            </a:rPr>
                            <m:t>𝑛</m:t>
                          </m:r>
                          <m:r>
                            <a:rPr lang="en-US" altLang="zh-CN" sz="2400" i="1" kern="100">
                              <a:latin typeface="Cambria Math" panose="02040503050406030204" pitchFamily="18" charset="0"/>
                              <a:ea typeface="楷体_GB2312"/>
                            </a:rPr>
                            <m:t>−1)</m:t>
                          </m:r>
                        </m:num>
                        <m:den>
                          <m:r>
                            <a:rPr lang="en-US" altLang="zh-CN" sz="2400" i="1" kern="100">
                              <a:latin typeface="Cambria Math" panose="02040503050406030204" pitchFamily="18" charset="0"/>
                              <a:ea typeface="楷体_GB2312"/>
                            </a:rPr>
                            <m:t>2</m:t>
                          </m:r>
                        </m:den>
                      </m:f>
                    </m:oMath>
                  </m:oMathPara>
                </a14:m>
                <a:endParaRPr lang="zh-CN" altLang="zh-CN" sz="2400" kern="100" dirty="0">
                  <a:latin typeface="Times New Roman" panose="02020603050405020304" pitchFamily="18" charset="0"/>
                  <a:ea typeface="宋体" panose="02010600030101010101" pitchFamily="2" charset="-122"/>
                </a:endParaRPr>
              </a:p>
              <a:p>
                <a:r>
                  <a:rPr lang="zh-CN" altLang="en-US" sz="2400" dirty="0"/>
                  <a:t>所以，冒泡排序的时间复杂度为</a:t>
                </a:r>
                <a14:m>
                  <m:oMath xmlns:m="http://schemas.openxmlformats.org/officeDocument/2006/math">
                    <m:r>
                      <a:rPr lang="en-US" altLang="zh-CN" sz="2400" b="1" i="1" kern="100" smtClean="0">
                        <a:solidFill>
                          <a:srgbClr val="C00000"/>
                        </a:solidFill>
                        <a:latin typeface="Cambria Math" panose="02040503050406030204" pitchFamily="18" charset="0"/>
                        <a:ea typeface="楷体_GB2312"/>
                      </a:rPr>
                      <m:t>𝑶</m:t>
                    </m:r>
                    <m:d>
                      <m:dPr>
                        <m:ctrlPr>
                          <a:rPr lang="zh-CN" altLang="zh-CN" sz="2400" b="1" i="1" kern="100">
                            <a:solidFill>
                              <a:srgbClr val="C00000"/>
                            </a:solidFill>
                            <a:latin typeface="Cambria Math" panose="02040503050406030204" pitchFamily="18" charset="0"/>
                            <a:ea typeface="Cambria Math" panose="02040503050406030204" pitchFamily="18" charset="0"/>
                          </a:rPr>
                        </m:ctrlPr>
                      </m:dPr>
                      <m:e>
                        <m:sSup>
                          <m:sSupPr>
                            <m:ctrlPr>
                              <a:rPr lang="zh-CN" altLang="zh-CN" sz="2400" b="1" i="1" kern="100">
                                <a:solidFill>
                                  <a:srgbClr val="C00000"/>
                                </a:solidFill>
                                <a:latin typeface="Cambria Math" panose="02040503050406030204" pitchFamily="18" charset="0"/>
                                <a:ea typeface="Cambria Math" panose="02040503050406030204" pitchFamily="18" charset="0"/>
                              </a:rPr>
                            </m:ctrlPr>
                          </m:sSupPr>
                          <m:e>
                            <m:r>
                              <a:rPr lang="en-US" altLang="zh-CN" sz="2400" b="1" i="1" kern="100">
                                <a:solidFill>
                                  <a:srgbClr val="C00000"/>
                                </a:solidFill>
                                <a:latin typeface="Cambria Math" panose="02040503050406030204" pitchFamily="18" charset="0"/>
                                <a:ea typeface="楷体_GB2312"/>
                              </a:rPr>
                              <m:t>𝒏</m:t>
                            </m:r>
                          </m:e>
                          <m:sup>
                            <m:r>
                              <a:rPr lang="en-US" altLang="zh-CN" sz="2400" b="1" i="1" kern="100">
                                <a:solidFill>
                                  <a:srgbClr val="C00000"/>
                                </a:solidFill>
                                <a:latin typeface="Cambria Math" panose="02040503050406030204" pitchFamily="18" charset="0"/>
                                <a:ea typeface="楷体_GB2312"/>
                              </a:rPr>
                              <m:t>𝟐</m:t>
                            </m:r>
                          </m:sup>
                        </m:sSup>
                      </m:e>
                    </m:d>
                    <m:r>
                      <a:rPr lang="en-US" altLang="zh-CN" sz="2400" i="1" kern="100">
                        <a:latin typeface="Cambria Math" panose="02040503050406030204" pitchFamily="18" charset="0"/>
                        <a:ea typeface="楷体_GB2312"/>
                      </a:rPr>
                      <m:t> </m:t>
                    </m:r>
                  </m:oMath>
                </a14:m>
                <a:r>
                  <a:rPr lang="zh-CN" altLang="en-US" sz="2400" dirty="0"/>
                  <a:t>。</a:t>
                </a:r>
              </a:p>
              <a:p>
                <a:pPr marL="342900" indent="-342900">
                  <a:buFont typeface="Arial" panose="020B0604020202020204" pitchFamily="34" charset="0"/>
                  <a:buChar char="•"/>
                </a:pPr>
                <a:r>
                  <a:rPr lang="zh-CN" altLang="en-US" sz="2400" dirty="0"/>
                  <a:t>冒泡排序仅对数组中的</a:t>
                </a:r>
                <a:r>
                  <a:rPr lang="zh-CN" altLang="en-US" sz="2400" dirty="0">
                    <a:solidFill>
                      <a:srgbClr val="00B0F0"/>
                    </a:solidFill>
                  </a:rPr>
                  <a:t>相邻元素</a:t>
                </a:r>
                <a:r>
                  <a:rPr lang="zh-CN" altLang="en-US" sz="2400" dirty="0"/>
                  <a:t>进行比较和交换，因此关键字值相同的元素不会改变顺序。所以，冒泡排序是</a:t>
                </a:r>
                <a:r>
                  <a:rPr lang="zh-CN" altLang="en-US" sz="2400" b="1" dirty="0">
                    <a:solidFill>
                      <a:srgbClr val="C00000"/>
                    </a:solidFill>
                  </a:rPr>
                  <a:t>稳定</a:t>
                </a:r>
                <a:r>
                  <a:rPr lang="zh-CN" altLang="en-US" sz="2400" dirty="0"/>
                  <a:t>的。</a:t>
                </a:r>
                <a:endParaRPr lang="en-US" altLang="zh-CN" sz="2400" dirty="0"/>
              </a:p>
              <a:p>
                <a:pPr marL="342900" indent="-342900">
                  <a:buFont typeface="Arial" panose="020B0604020202020204" pitchFamily="34" charset="0"/>
                  <a:buChar char="•"/>
                </a:pPr>
                <a:r>
                  <a:rPr lang="zh-CN" altLang="en-US" sz="2400" dirty="0"/>
                  <a:t>但注意，一旦将算法</a:t>
                </a:r>
                <a:r>
                  <a:rPr lang="en-US" altLang="zh-CN" sz="2400" dirty="0"/>
                  <a:t>10-5</a:t>
                </a:r>
                <a:r>
                  <a:rPr lang="zh-CN" altLang="en-US" sz="2400" dirty="0"/>
                  <a:t>中比较运算</a:t>
                </a:r>
                <a14:m>
                  <m:oMath xmlns:m="http://schemas.openxmlformats.org/officeDocument/2006/math">
                    <m:sSub>
                      <m:sSubPr>
                        <m:ctrlPr>
                          <a:rPr lang="zh-CN" altLang="zh-CN" sz="2400" i="1" kern="100" smtClean="0">
                            <a:latin typeface="Cambria Math" panose="02040503050406030204" pitchFamily="18" charset="0"/>
                            <a:ea typeface="Cambria Math" panose="02040503050406030204" pitchFamily="18" charset="0"/>
                          </a:rPr>
                        </m:ctrlPr>
                      </m:sSubPr>
                      <m:e>
                        <m:r>
                          <a:rPr lang="en-US" altLang="zh-CN" sz="2400" i="1" kern="100">
                            <a:latin typeface="Cambria Math" panose="02040503050406030204" pitchFamily="18" charset="0"/>
                            <a:ea typeface="楷体_GB2312"/>
                          </a:rPr>
                          <m:t>𝑎</m:t>
                        </m:r>
                      </m:e>
                      <m:sub>
                        <m:r>
                          <a:rPr lang="en-US" altLang="zh-CN" sz="2400" i="1" kern="100">
                            <a:latin typeface="Cambria Math" panose="02040503050406030204" pitchFamily="18" charset="0"/>
                            <a:ea typeface="楷体_GB2312"/>
                          </a:rPr>
                          <m:t>𝑗</m:t>
                        </m:r>
                      </m:sub>
                    </m:sSub>
                    <m:r>
                      <a:rPr lang="en-US" altLang="zh-CN" sz="2400" i="1" kern="100">
                        <a:latin typeface="Cambria Math" panose="02040503050406030204" pitchFamily="18" charset="0"/>
                        <a:ea typeface="楷体_GB2312"/>
                      </a:rPr>
                      <m:t>&gt;</m:t>
                    </m:r>
                    <m:sSub>
                      <m:sSubPr>
                        <m:ctrlPr>
                          <a:rPr lang="zh-CN" altLang="zh-CN" sz="2400" i="1" kern="100">
                            <a:latin typeface="Cambria Math" panose="02040503050406030204" pitchFamily="18" charset="0"/>
                            <a:ea typeface="Cambria Math" panose="02040503050406030204" pitchFamily="18" charset="0"/>
                          </a:rPr>
                        </m:ctrlPr>
                      </m:sSubPr>
                      <m:e>
                        <m:r>
                          <a:rPr lang="en-US" altLang="zh-CN" sz="2400" i="1" kern="100">
                            <a:latin typeface="Cambria Math" panose="02040503050406030204" pitchFamily="18" charset="0"/>
                            <a:ea typeface="楷体_GB2312"/>
                          </a:rPr>
                          <m:t>𝑎</m:t>
                        </m:r>
                      </m:e>
                      <m:sub>
                        <m:r>
                          <a:rPr lang="en-US" altLang="zh-CN" sz="2400" i="1" kern="100">
                            <a:latin typeface="Cambria Math" panose="02040503050406030204" pitchFamily="18" charset="0"/>
                            <a:ea typeface="楷体_GB2312"/>
                          </a:rPr>
                          <m:t>𝑗</m:t>
                        </m:r>
                        <m:r>
                          <a:rPr lang="en-US" altLang="zh-CN" sz="2400" i="1" kern="100">
                            <a:latin typeface="Cambria Math" panose="02040503050406030204" pitchFamily="18" charset="0"/>
                            <a:ea typeface="楷体_GB2312"/>
                          </a:rPr>
                          <m:t>+1</m:t>
                        </m:r>
                      </m:sub>
                    </m:sSub>
                  </m:oMath>
                </a14:m>
                <a:r>
                  <a:rPr lang="zh-CN" altLang="zh-CN" sz="2400" dirty="0"/>
                  <a:t>改为</a:t>
                </a:r>
                <a14:m>
                  <m:oMath xmlns:m="http://schemas.openxmlformats.org/officeDocument/2006/math">
                    <m:sSub>
                      <m:sSubPr>
                        <m:ctrlPr>
                          <a:rPr lang="zh-CN" altLang="zh-CN" sz="2400" i="1" kern="100">
                            <a:latin typeface="Cambria Math" panose="02040503050406030204" pitchFamily="18" charset="0"/>
                            <a:ea typeface="Cambria Math" panose="02040503050406030204" pitchFamily="18" charset="0"/>
                          </a:rPr>
                        </m:ctrlPr>
                      </m:sSubPr>
                      <m:e>
                        <m:r>
                          <a:rPr lang="en-US" altLang="zh-CN" sz="2400" i="1" kern="100">
                            <a:latin typeface="Cambria Math" panose="02040503050406030204" pitchFamily="18" charset="0"/>
                            <a:ea typeface="楷体_GB2312"/>
                          </a:rPr>
                          <m:t>𝑎</m:t>
                        </m:r>
                      </m:e>
                      <m:sub>
                        <m:r>
                          <a:rPr lang="en-US" altLang="zh-CN" sz="2400" i="1" kern="100">
                            <a:latin typeface="Cambria Math" panose="02040503050406030204" pitchFamily="18" charset="0"/>
                            <a:ea typeface="楷体_GB2312"/>
                          </a:rPr>
                          <m:t>𝑗</m:t>
                        </m:r>
                      </m:sub>
                    </m:sSub>
                    <m:r>
                      <a:rPr lang="en-US" altLang="zh-CN" sz="2400" i="1" kern="100">
                        <a:latin typeface="Cambria Math" panose="02040503050406030204" pitchFamily="18" charset="0"/>
                        <a:ea typeface="楷体_GB2312"/>
                      </a:rPr>
                      <m:t>≥</m:t>
                    </m:r>
                    <m:sSub>
                      <m:sSubPr>
                        <m:ctrlPr>
                          <a:rPr lang="zh-CN" altLang="zh-CN" sz="2400" i="1" kern="100">
                            <a:latin typeface="Cambria Math" panose="02040503050406030204" pitchFamily="18" charset="0"/>
                            <a:ea typeface="Cambria Math" panose="02040503050406030204" pitchFamily="18" charset="0"/>
                          </a:rPr>
                        </m:ctrlPr>
                      </m:sSubPr>
                      <m:e>
                        <m:r>
                          <a:rPr lang="en-US" altLang="zh-CN" sz="2400" i="1" kern="100">
                            <a:latin typeface="Cambria Math" panose="02040503050406030204" pitchFamily="18" charset="0"/>
                            <a:ea typeface="楷体_GB2312"/>
                          </a:rPr>
                          <m:t>𝑎</m:t>
                        </m:r>
                      </m:e>
                      <m:sub>
                        <m:r>
                          <a:rPr lang="en-US" altLang="zh-CN" sz="2400" i="1" kern="100">
                            <a:latin typeface="Cambria Math" panose="02040503050406030204" pitchFamily="18" charset="0"/>
                            <a:ea typeface="楷体_GB2312"/>
                          </a:rPr>
                          <m:t>𝑗</m:t>
                        </m:r>
                        <m:r>
                          <a:rPr lang="en-US" altLang="zh-CN" sz="2400" i="1" kern="100">
                            <a:latin typeface="Cambria Math" panose="02040503050406030204" pitchFamily="18" charset="0"/>
                            <a:ea typeface="楷体_GB2312"/>
                          </a:rPr>
                          <m:t>+1</m:t>
                        </m:r>
                      </m:sub>
                    </m:sSub>
                    <m:r>
                      <a:rPr lang="en-US" altLang="zh-CN" sz="2400" i="1" kern="100">
                        <a:latin typeface="Cambria Math" panose="02040503050406030204" pitchFamily="18" charset="0"/>
                        <a:ea typeface="楷体_GB2312"/>
                      </a:rPr>
                      <m:t> </m:t>
                    </m:r>
                  </m:oMath>
                </a14:m>
                <a:r>
                  <a:rPr lang="zh-CN" altLang="en-US" sz="2400" dirty="0"/>
                  <a:t>，算法就失去了稳定性。</a:t>
                </a:r>
                <a:endParaRPr lang="en-US" altLang="zh-CN" sz="2400" dirty="0"/>
              </a:p>
              <a:p>
                <a:pPr marL="342900" indent="-342900">
                  <a:buFont typeface="Arial" panose="020B0604020202020204" pitchFamily="34" charset="0"/>
                  <a:buChar char="•"/>
                </a:pPr>
                <a:r>
                  <a:rPr lang="zh-CN" altLang="en-US" sz="2400" dirty="0"/>
                  <a:t>另外，冒泡排序中的</a:t>
                </a:r>
                <a:r>
                  <a:rPr lang="zh-CN" altLang="en-US" sz="2400" dirty="0">
                    <a:solidFill>
                      <a:srgbClr val="00B0F0"/>
                    </a:solidFill>
                  </a:rPr>
                  <a:t>交换次数又称为反序数或</a:t>
                </a:r>
                <a:r>
                  <a:rPr lang="zh-CN" altLang="en-US" sz="2400" dirty="0">
                    <a:solidFill>
                      <a:srgbClr val="FF0000"/>
                    </a:solidFill>
                  </a:rPr>
                  <a:t>逆序数</a:t>
                </a:r>
                <a:r>
                  <a:rPr lang="zh-CN" altLang="en-US" sz="2400" dirty="0"/>
                  <a:t>，可用于体现数列的错乱程度。</a:t>
                </a:r>
              </a:p>
              <a:p>
                <a:endParaRPr lang="zh-CN" altLang="en-US" sz="2800" dirty="0"/>
              </a:p>
            </p:txBody>
          </p:sp>
        </mc:Choice>
        <mc:Fallback xmlns="">
          <p:sp>
            <p:nvSpPr>
              <p:cNvPr id="6" name="内容占位符 5">
                <a:extLst>
                  <a:ext uri="{FF2B5EF4-FFF2-40B4-BE49-F238E27FC236}">
                    <a16:creationId xmlns:a16="http://schemas.microsoft.com/office/drawing/2014/main" id="{CB9AAD01-8353-420F-BA99-326245CE2574}"/>
                  </a:ext>
                </a:extLst>
              </p:cNvPr>
              <p:cNvSpPr>
                <a:spLocks noGrp="1" noRot="1" noChangeAspect="1" noMove="1" noResize="1" noEditPoints="1" noAdjustHandles="1" noChangeArrowheads="1" noChangeShapeType="1" noTextEdit="1"/>
              </p:cNvSpPr>
              <p:nvPr>
                <p:ph idx="11"/>
              </p:nvPr>
            </p:nvSpPr>
            <p:spPr>
              <a:blipFill>
                <a:blip r:embed="rId2"/>
                <a:stretch>
                  <a:fillRect l="-883" t="-1687" r="-552" b="-409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68059525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冒泡排序性能分析</a:t>
            </a:r>
          </a:p>
        </p:txBody>
      </p:sp>
      <p:sp>
        <p:nvSpPr>
          <p:cNvPr id="3" name="副标题 2"/>
          <p:cNvSpPr>
            <a:spLocks noGrp="1"/>
          </p:cNvSpPr>
          <p:nvPr>
            <p:ph type="subTitle" idx="1"/>
          </p:nvPr>
        </p:nvSpPr>
        <p:spPr/>
        <p:txBody>
          <a:bodyPr/>
          <a:lstStyle/>
          <a:p>
            <a:r>
              <a:rPr lang="en-US" altLang="zh-CN" dirty="0"/>
              <a:t>10.4.1  </a:t>
            </a:r>
            <a:r>
              <a:rPr lang="zh-CN" altLang="en-US" dirty="0"/>
              <a:t>冒泡排序</a:t>
            </a:r>
          </a:p>
        </p:txBody>
      </p:sp>
      <p:sp>
        <p:nvSpPr>
          <p:cNvPr id="4" name="文本占位符 3"/>
          <p:cNvSpPr>
            <a:spLocks noGrp="1"/>
          </p:cNvSpPr>
          <p:nvPr>
            <p:ph type="body" idx="10"/>
          </p:nvPr>
        </p:nvSpPr>
        <p:spPr/>
        <p:txBody>
          <a:bodyPr/>
          <a:lstStyle/>
          <a:p>
            <a:r>
              <a:rPr lang="zh-CN" altLang="en-US" dirty="0"/>
              <a:t>数据结构</a:t>
            </a:r>
          </a:p>
        </p:txBody>
      </p:sp>
      <mc:AlternateContent xmlns:mc="http://schemas.openxmlformats.org/markup-compatibility/2006" xmlns:a14="http://schemas.microsoft.com/office/drawing/2010/main">
        <mc:Choice Requires="a14">
          <p:sp>
            <p:nvSpPr>
              <p:cNvPr id="6" name="内容占位符 5">
                <a:extLst>
                  <a:ext uri="{FF2B5EF4-FFF2-40B4-BE49-F238E27FC236}">
                    <a16:creationId xmlns:a16="http://schemas.microsoft.com/office/drawing/2014/main" id="{CB9AAD01-8353-420F-BA99-326245CE2574}"/>
                  </a:ext>
                </a:extLst>
              </p:cNvPr>
              <p:cNvSpPr>
                <a:spLocks noGrp="1"/>
              </p:cNvSpPr>
              <p:nvPr>
                <p:ph idx="11"/>
              </p:nvPr>
            </p:nvSpPr>
            <p:spPr/>
            <p:txBody>
              <a:bodyPr>
                <a:noAutofit/>
              </a:bodyPr>
              <a:lstStyle/>
              <a:p>
                <a:pPr>
                  <a:lnSpc>
                    <a:spcPct val="100000"/>
                  </a:lnSpc>
                </a:pPr>
                <a:r>
                  <a:rPr lang="zh-CN" altLang="en-US" sz="2400" b="1" dirty="0"/>
                  <a:t>逆序对</a:t>
                </a:r>
                <a:r>
                  <a:rPr lang="zh-CN" altLang="en-US" sz="2400" dirty="0"/>
                  <a:t>：设对序列</a:t>
                </a:r>
                <a14:m>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𝑎</m:t>
                        </m:r>
                      </m:e>
                      <m:sub>
                        <m:r>
                          <a:rPr lang="en-US" altLang="zh-CN" sz="2400" b="0" i="1" smtClean="0">
                            <a:latin typeface="Cambria Math" panose="02040503050406030204" pitchFamily="18" charset="0"/>
                          </a:rPr>
                          <m:t>1</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𝑎</m:t>
                        </m:r>
                      </m:e>
                      <m:sub>
                        <m:r>
                          <a:rPr lang="en-US" altLang="zh-CN" sz="2400" b="0" i="1" smtClean="0">
                            <a:latin typeface="Cambria Math" panose="02040503050406030204" pitchFamily="18" charset="0"/>
                          </a:rPr>
                          <m:t>2</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𝑎</m:t>
                        </m:r>
                      </m:e>
                      <m:sub>
                        <m:r>
                          <a:rPr lang="en-US" altLang="zh-CN" sz="2400" b="0" i="1" smtClean="0">
                            <a:latin typeface="Cambria Math" panose="02040503050406030204" pitchFamily="18" charset="0"/>
                          </a:rPr>
                          <m:t>𝑛</m:t>
                        </m:r>
                      </m:sub>
                    </m:sSub>
                  </m:oMath>
                </a14:m>
                <a:r>
                  <a:rPr lang="zh-CN" altLang="en-US" sz="2400" dirty="0"/>
                  <a:t>按升序（非降序）排序，则序列中的任意一对元素</a:t>
                </a:r>
                <a14:m>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𝑎</m:t>
                        </m:r>
                      </m:e>
                      <m:sub>
                        <m:r>
                          <a:rPr lang="en-US" altLang="zh-CN" sz="2400" b="0" i="1" smtClean="0">
                            <a:latin typeface="Cambria Math" panose="02040503050406030204" pitchFamily="18" charset="0"/>
                          </a:rPr>
                          <m:t>𝑖</m:t>
                        </m:r>
                      </m:sub>
                    </m:sSub>
                    <m:r>
                      <a:rPr lang="zh-CN" altLang="en-US" sz="2400" i="1">
                        <a:latin typeface="Cambria Math" panose="02040503050406030204" pitchFamily="18" charset="0"/>
                      </a:rPr>
                      <m:t>和</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𝑎</m:t>
                        </m:r>
                      </m:e>
                      <m:sub>
                        <m:r>
                          <a:rPr lang="en-US" altLang="zh-CN" sz="2400" b="0" i="1" smtClean="0">
                            <a:latin typeface="Cambria Math" panose="02040503050406030204" pitchFamily="18" charset="0"/>
                          </a:rPr>
                          <m:t>𝑗</m:t>
                        </m:r>
                      </m:sub>
                    </m:sSub>
                  </m:oMath>
                </a14:m>
                <a:r>
                  <a:rPr lang="zh-CN" altLang="en-US" sz="2400" dirty="0"/>
                  <a:t>构成</a:t>
                </a:r>
                <a:r>
                  <a:rPr lang="zh-CN" altLang="en-US" sz="2400" dirty="0">
                    <a:solidFill>
                      <a:srgbClr val="00B0F0"/>
                    </a:solidFill>
                  </a:rPr>
                  <a:t>逆序对</a:t>
                </a:r>
                <a:r>
                  <a:rPr lang="zh-CN" altLang="en-US" sz="2400" dirty="0"/>
                  <a:t>，当且仅当</a:t>
                </a:r>
                <a14:m>
                  <m:oMath xmlns:m="http://schemas.openxmlformats.org/officeDocument/2006/math">
                    <m:r>
                      <a:rPr lang="en-US" altLang="zh-CN" sz="2400" b="0" i="1" smtClean="0">
                        <a:solidFill>
                          <a:srgbClr val="00B0F0"/>
                        </a:solidFill>
                        <a:latin typeface="Cambria Math" panose="02040503050406030204" pitchFamily="18" charset="0"/>
                      </a:rPr>
                      <m:t>𝑖</m:t>
                    </m:r>
                    <m:r>
                      <a:rPr lang="en-US" altLang="zh-CN" sz="2400" b="0" i="1" smtClean="0">
                        <a:solidFill>
                          <a:srgbClr val="00B0F0"/>
                        </a:solidFill>
                        <a:latin typeface="Cambria Math" panose="02040503050406030204" pitchFamily="18" charset="0"/>
                      </a:rPr>
                      <m:t>&lt;</m:t>
                    </m:r>
                    <m:r>
                      <a:rPr lang="en-US" altLang="zh-CN" sz="2400" b="0" i="1" smtClean="0">
                        <a:solidFill>
                          <a:srgbClr val="00B0F0"/>
                        </a:solidFill>
                        <a:latin typeface="Cambria Math" panose="02040503050406030204" pitchFamily="18" charset="0"/>
                      </a:rPr>
                      <m:t>𝑗</m:t>
                    </m:r>
                    <m:r>
                      <a:rPr lang="en-US" altLang="zh-CN" sz="2400" b="0" i="1" smtClean="0">
                        <a:solidFill>
                          <a:srgbClr val="00B0F0"/>
                        </a:solidFill>
                        <a:latin typeface="Cambria Math" panose="02040503050406030204" pitchFamily="18" charset="0"/>
                      </a:rPr>
                      <m:t>∧</m:t>
                    </m:r>
                    <m:sSub>
                      <m:sSubPr>
                        <m:ctrlPr>
                          <a:rPr lang="en-US" altLang="zh-CN" sz="2400" b="0" i="1" smtClean="0">
                            <a:solidFill>
                              <a:srgbClr val="00B0F0"/>
                            </a:solidFill>
                            <a:latin typeface="Cambria Math" panose="02040503050406030204" pitchFamily="18" charset="0"/>
                          </a:rPr>
                        </m:ctrlPr>
                      </m:sSubPr>
                      <m:e>
                        <m:r>
                          <a:rPr lang="en-US" altLang="zh-CN" sz="2400" b="0" i="1" smtClean="0">
                            <a:solidFill>
                              <a:srgbClr val="00B0F0"/>
                            </a:solidFill>
                            <a:latin typeface="Cambria Math" panose="02040503050406030204" pitchFamily="18" charset="0"/>
                          </a:rPr>
                          <m:t>𝑎</m:t>
                        </m:r>
                      </m:e>
                      <m:sub>
                        <m:r>
                          <a:rPr lang="en-US" altLang="zh-CN" sz="2400" b="0" i="1" smtClean="0">
                            <a:solidFill>
                              <a:srgbClr val="00B0F0"/>
                            </a:solidFill>
                            <a:latin typeface="Cambria Math" panose="02040503050406030204" pitchFamily="18" charset="0"/>
                          </a:rPr>
                          <m:t>𝑖</m:t>
                        </m:r>
                      </m:sub>
                    </m:sSub>
                    <m:r>
                      <a:rPr lang="en-US" altLang="zh-CN" sz="2400" b="0" i="1" smtClean="0">
                        <a:solidFill>
                          <a:srgbClr val="00B0F0"/>
                        </a:solidFill>
                        <a:latin typeface="Cambria Math" panose="02040503050406030204" pitchFamily="18" charset="0"/>
                      </a:rPr>
                      <m:t>&gt;</m:t>
                    </m:r>
                    <m:sSub>
                      <m:sSubPr>
                        <m:ctrlPr>
                          <a:rPr lang="en-US" altLang="zh-CN" sz="2400" b="0" i="1" smtClean="0">
                            <a:solidFill>
                              <a:srgbClr val="00B0F0"/>
                            </a:solidFill>
                            <a:latin typeface="Cambria Math" panose="02040503050406030204" pitchFamily="18" charset="0"/>
                          </a:rPr>
                        </m:ctrlPr>
                      </m:sSubPr>
                      <m:e>
                        <m:r>
                          <a:rPr lang="en-US" altLang="zh-CN" sz="2400" b="0" i="1" smtClean="0">
                            <a:solidFill>
                              <a:srgbClr val="00B0F0"/>
                            </a:solidFill>
                            <a:latin typeface="Cambria Math" panose="02040503050406030204" pitchFamily="18" charset="0"/>
                          </a:rPr>
                          <m:t>𝑎</m:t>
                        </m:r>
                      </m:e>
                      <m:sub>
                        <m:r>
                          <a:rPr lang="en-US" altLang="zh-CN" sz="2400" b="0" i="1" smtClean="0">
                            <a:solidFill>
                              <a:srgbClr val="00B0F0"/>
                            </a:solidFill>
                            <a:latin typeface="Cambria Math" panose="02040503050406030204" pitchFamily="18" charset="0"/>
                          </a:rPr>
                          <m:t>𝑗</m:t>
                        </m:r>
                      </m:sub>
                    </m:sSub>
                  </m:oMath>
                </a14:m>
                <a:r>
                  <a:rPr lang="zh-CN" altLang="en-US" sz="2400" dirty="0"/>
                  <a:t>。</a:t>
                </a:r>
                <a:endParaRPr lang="en-US" altLang="zh-CN" sz="2400" dirty="0"/>
              </a:p>
              <a:p>
                <a:pPr>
                  <a:lnSpc>
                    <a:spcPct val="100000"/>
                  </a:lnSpc>
                </a:pPr>
                <a:endParaRPr lang="en-US" altLang="zh-CN" sz="2400" dirty="0"/>
              </a:p>
              <a:p>
                <a:pPr>
                  <a:lnSpc>
                    <a:spcPct val="100000"/>
                  </a:lnSpc>
                </a:pPr>
                <a:endParaRPr lang="en-US" altLang="zh-CN" sz="2400" dirty="0"/>
              </a:p>
              <a:p>
                <a:pPr>
                  <a:lnSpc>
                    <a:spcPct val="100000"/>
                  </a:lnSpc>
                </a:pPr>
                <a:endParaRPr lang="en-US" altLang="zh-CN" sz="2400" dirty="0"/>
              </a:p>
              <a:p>
                <a:pPr marL="342900" indent="-342900">
                  <a:lnSpc>
                    <a:spcPct val="100000"/>
                  </a:lnSpc>
                  <a:buFont typeface="Arial" panose="020B0604020202020204" pitchFamily="34" charset="0"/>
                  <a:buChar char="•"/>
                </a:pPr>
                <a:r>
                  <a:rPr lang="zh-CN" altLang="en-US" sz="2400" dirty="0"/>
                  <a:t>当序列已经有序时，逆序对数量为</a:t>
                </a:r>
                <a:r>
                  <a:rPr lang="en-US" altLang="zh-CN" sz="2400" dirty="0"/>
                  <a:t>0</a:t>
                </a:r>
              </a:p>
              <a:p>
                <a:pPr marL="342900" indent="-342900">
                  <a:lnSpc>
                    <a:spcPct val="100000"/>
                  </a:lnSpc>
                  <a:buFont typeface="Arial" panose="020B0604020202020204" pitchFamily="34" charset="0"/>
                  <a:buChar char="•"/>
                </a:pPr>
                <a:r>
                  <a:rPr lang="zh-CN" altLang="en-US" sz="2400" dirty="0"/>
                  <a:t>当序列逆序时，逆序对数量最多，等于</a:t>
                </a:r>
                <a14:m>
                  <m:oMath xmlns:m="http://schemas.openxmlformats.org/officeDocument/2006/math">
                    <m:f>
                      <m:fPr>
                        <m:ctrlPr>
                          <a:rPr lang="en-US" altLang="zh-CN" sz="2400" b="0" i="1" smtClean="0">
                            <a:latin typeface="Cambria Math" panose="02040503050406030204" pitchFamily="18" charset="0"/>
                          </a:rPr>
                        </m:ctrlPr>
                      </m:fPr>
                      <m:num>
                        <m:r>
                          <a:rPr lang="en-US" altLang="zh-CN" sz="2400" b="0" i="1" smtClean="0">
                            <a:latin typeface="Cambria Math" panose="02040503050406030204" pitchFamily="18" charset="0"/>
                          </a:rPr>
                          <m:t>𝑛</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𝑛</m:t>
                            </m:r>
                            <m:r>
                              <a:rPr lang="en-US" altLang="zh-CN" sz="2400" b="0" i="1" smtClean="0">
                                <a:latin typeface="Cambria Math" panose="02040503050406030204" pitchFamily="18" charset="0"/>
                              </a:rPr>
                              <m:t>−1</m:t>
                            </m:r>
                          </m:e>
                        </m:d>
                      </m:num>
                      <m:den>
                        <m:r>
                          <a:rPr lang="en-US" altLang="zh-CN" sz="2400" b="0" i="1" smtClean="0">
                            <a:latin typeface="Cambria Math" panose="02040503050406030204" pitchFamily="18" charset="0"/>
                          </a:rPr>
                          <m:t>2</m:t>
                        </m:r>
                      </m:den>
                    </m:f>
                  </m:oMath>
                </a14:m>
                <a:endParaRPr lang="zh-CN" altLang="en-US" sz="2400" dirty="0"/>
              </a:p>
              <a:p>
                <a:pPr>
                  <a:lnSpc>
                    <a:spcPct val="100000"/>
                  </a:lnSpc>
                </a:pPr>
                <a:endParaRPr lang="zh-CN" altLang="en-US" sz="2800" dirty="0"/>
              </a:p>
            </p:txBody>
          </p:sp>
        </mc:Choice>
        <mc:Fallback xmlns="">
          <p:sp>
            <p:nvSpPr>
              <p:cNvPr id="6" name="内容占位符 5">
                <a:extLst>
                  <a:ext uri="{FF2B5EF4-FFF2-40B4-BE49-F238E27FC236}">
                    <a16:creationId xmlns:a16="http://schemas.microsoft.com/office/drawing/2014/main" id="{CB9AAD01-8353-420F-BA99-326245CE2574}"/>
                  </a:ext>
                </a:extLst>
              </p:cNvPr>
              <p:cNvSpPr>
                <a:spLocks noGrp="1" noRot="1" noChangeAspect="1" noMove="1" noResize="1" noEditPoints="1" noAdjustHandles="1" noChangeArrowheads="1" noChangeShapeType="1" noTextEdit="1"/>
              </p:cNvSpPr>
              <p:nvPr>
                <p:ph idx="11"/>
              </p:nvPr>
            </p:nvSpPr>
            <p:spPr>
              <a:blipFill>
                <a:blip r:embed="rId2"/>
                <a:stretch>
                  <a:fillRect l="-883" t="-964"/>
                </a:stretch>
              </a:blipFill>
            </p:spPr>
            <p:txBody>
              <a:bodyPr/>
              <a:lstStyle/>
              <a:p>
                <a:r>
                  <a:rPr lang="zh-CN" altLang="en-US">
                    <a:noFill/>
                  </a:rPr>
                  <a:t> </a:t>
                </a:r>
              </a:p>
            </p:txBody>
          </p:sp>
        </mc:Fallback>
      </mc:AlternateContent>
      <p:sp>
        <p:nvSpPr>
          <p:cNvPr id="5" name="文本框 4">
            <a:extLst>
              <a:ext uri="{FF2B5EF4-FFF2-40B4-BE49-F238E27FC236}">
                <a16:creationId xmlns:a16="http://schemas.microsoft.com/office/drawing/2014/main" id="{2829C52C-5C67-49AF-BFE1-363811684B17}"/>
              </a:ext>
            </a:extLst>
          </p:cNvPr>
          <p:cNvSpPr txBox="1"/>
          <p:nvPr/>
        </p:nvSpPr>
        <p:spPr>
          <a:xfrm>
            <a:off x="2114979" y="2722098"/>
            <a:ext cx="6667210" cy="369332"/>
          </a:xfrm>
          <a:prstGeom prst="rect">
            <a:avLst/>
          </a:prstGeom>
          <a:noFill/>
        </p:spPr>
        <p:txBody>
          <a:bodyPr wrap="none" rtlCol="0">
            <a:spAutoFit/>
          </a:bodyPr>
          <a:lstStyle/>
          <a:p>
            <a:pPr marL="285750" indent="-28575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例如：序列</a:t>
            </a:r>
            <a:r>
              <a:rPr lang="en-US" altLang="zh-CN" dirty="0">
                <a:latin typeface="微软雅黑" panose="020B0503020204020204" pitchFamily="34" charset="-122"/>
                <a:ea typeface="微软雅黑" panose="020B0503020204020204" pitchFamily="34" charset="-122"/>
              </a:rPr>
              <a:t>2 4 3 1 </a:t>
            </a:r>
            <a:r>
              <a:rPr lang="zh-CN" altLang="en-US" dirty="0">
                <a:latin typeface="微软雅黑" panose="020B0503020204020204" pitchFamily="34" charset="-122"/>
                <a:ea typeface="微软雅黑" panose="020B0503020204020204" pitchFamily="34" charset="-122"/>
              </a:rPr>
              <a:t>包含的逆序对有</a:t>
            </a:r>
            <a:r>
              <a:rPr lang="en-US" altLang="zh-CN" dirty="0">
                <a:latin typeface="微软雅黑" panose="020B0503020204020204" pitchFamily="34" charset="-122"/>
                <a:ea typeface="微软雅黑" panose="020B0503020204020204" pitchFamily="34" charset="-122"/>
              </a:rPr>
              <a:t>(2,1)</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(4,1)</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(4,3)</a:t>
            </a:r>
            <a:r>
              <a:rPr lang="zh-CN" altLang="en-US" dirty="0">
                <a:latin typeface="微软雅黑" panose="020B0503020204020204" pitchFamily="34" charset="-122"/>
                <a:ea typeface="微软雅黑" panose="020B0503020204020204" pitchFamily="34" charset="-122"/>
              </a:rPr>
              <a:t>和</a:t>
            </a:r>
            <a:r>
              <a:rPr lang="en-US" altLang="zh-CN" dirty="0">
                <a:latin typeface="微软雅黑" panose="020B0503020204020204" pitchFamily="34" charset="-122"/>
                <a:ea typeface="微软雅黑" panose="020B0503020204020204" pitchFamily="34" charset="-122"/>
              </a:rPr>
              <a:t>(3,1)</a:t>
            </a:r>
            <a:endParaRPr lang="zh-CN" altLang="en-US" dirty="0">
              <a:latin typeface="微软雅黑" panose="020B0503020204020204" pitchFamily="34" charset="-122"/>
              <a:ea typeface="微软雅黑" panose="020B0503020204020204" pitchFamily="34" charset="-122"/>
            </a:endParaRPr>
          </a:p>
        </p:txBody>
      </p:sp>
      <p:sp>
        <p:nvSpPr>
          <p:cNvPr id="7" name="圆角矩形 7">
            <a:extLst>
              <a:ext uri="{FF2B5EF4-FFF2-40B4-BE49-F238E27FC236}">
                <a16:creationId xmlns:a16="http://schemas.microsoft.com/office/drawing/2014/main" id="{0B91F223-F19F-4B9F-B1CB-E6BC48F60A65}"/>
              </a:ext>
            </a:extLst>
          </p:cNvPr>
          <p:cNvSpPr/>
          <p:nvPr/>
        </p:nvSpPr>
        <p:spPr>
          <a:xfrm>
            <a:off x="2350066" y="5422398"/>
            <a:ext cx="7759953" cy="451240"/>
          </a:xfrm>
          <a:prstGeom prst="roundRect">
            <a:avLst/>
          </a:prstGeom>
          <a:solidFill>
            <a:srgbClr val="51ADB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42900" indent="-342900">
              <a:buFont typeface="Arial" panose="020B0604020202020204" pitchFamily="34" charset="0"/>
              <a:buChar char="•"/>
            </a:pPr>
            <a:r>
              <a:rPr kumimoji="1" lang="zh-CN" altLang="en-US" sz="2000" dirty="0">
                <a:latin typeface="Microsoft YaHei" panose="020B0503020204020204" pitchFamily="34" charset="-122"/>
                <a:ea typeface="Microsoft YaHei" panose="020B0503020204020204" pitchFamily="34" charset="-122"/>
              </a:rPr>
              <a:t>排序算法设计的核心思想就是如何快速消除序列中的所有逆序对！</a:t>
            </a:r>
          </a:p>
        </p:txBody>
      </p:sp>
    </p:spTree>
    <p:extLst>
      <p:ext uri="{BB962C8B-B14F-4D97-AF65-F5344CB8AC3E}">
        <p14:creationId xmlns:p14="http://schemas.microsoft.com/office/powerpoint/2010/main" val="261274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E80DB2D9-DEDF-4BB1-86C0-A9963C5312B4}"/>
                  </a:ext>
                </a:extLst>
              </p:cNvPr>
              <p:cNvSpPr txBox="1"/>
              <p:nvPr>
                <p:custDataLst>
                  <p:tags r:id="rId2"/>
                </p:custDataLst>
              </p:nvPr>
            </p:nvSpPr>
            <p:spPr>
              <a:xfrm>
                <a:off x="1219200" y="635000"/>
                <a:ext cx="9753600" cy="2143125"/>
              </a:xfrm>
              <a:prstGeom prst="rect">
                <a:avLst/>
              </a:prstGeom>
              <a:noFill/>
            </p:spPr>
            <p:txBody>
              <a:bodyPr vert="horz" wrap="square" rtlCol="0" anchor="ctr" anchorCtr="0">
                <a:noAutofit/>
              </a:bodyPr>
              <a:lstStyle/>
              <a:p>
                <a:r>
                  <a:rPr lang="zh-CN" altLang="en-US" sz="2800" dirty="0">
                    <a:latin typeface="微软雅黑" panose="020B0503020204020204" pitchFamily="34" charset="-122"/>
                    <a:ea typeface="微软雅黑" panose="020B0503020204020204" pitchFamily="34" charset="-122"/>
                  </a:rPr>
                  <a:t>设序列</a:t>
                </a:r>
                <a14:m>
                  <m:oMath xmlns:m="http://schemas.openxmlformats.org/officeDocument/2006/math">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𝑎</m:t>
                        </m:r>
                      </m:e>
                      <m:sub>
                        <m:r>
                          <a:rPr lang="en-US" altLang="zh-CN" sz="2800" i="1">
                            <a:latin typeface="Cambria Math" panose="02040503050406030204" pitchFamily="18" charset="0"/>
                          </a:rPr>
                          <m:t>1</m:t>
                        </m:r>
                      </m:sub>
                    </m:sSub>
                    <m:r>
                      <a:rPr lang="en-US" altLang="zh-CN" sz="2800" i="1">
                        <a:latin typeface="Cambria Math" panose="02040503050406030204" pitchFamily="18" charset="0"/>
                      </a:rPr>
                      <m:t>,</m:t>
                    </m:r>
                    <m:r>
                      <a:rPr lang="en-US" altLang="zh-CN" sz="2800" b="0" i="1" smtClean="0">
                        <a:latin typeface="Cambria Math" panose="02040503050406030204" pitchFamily="18" charset="0"/>
                      </a:rPr>
                      <m:t>…</m:t>
                    </m:r>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𝑎</m:t>
                        </m:r>
                      </m:e>
                      <m:sub>
                        <m:r>
                          <a:rPr lang="en-US" altLang="zh-CN" sz="2800" b="0" i="1" smtClean="0">
                            <a:latin typeface="Cambria Math" panose="02040503050406030204" pitchFamily="18" charset="0"/>
                          </a:rPr>
                          <m:t>𝑖</m:t>
                        </m:r>
                      </m:sub>
                    </m:sSub>
                    <m:r>
                      <a:rPr lang="en-US" altLang="zh-CN" sz="2800" i="1">
                        <a:latin typeface="Cambria Math" panose="02040503050406030204" pitchFamily="18" charset="0"/>
                      </a:rPr>
                      <m:t>,</m:t>
                    </m:r>
                    <m:sSub>
                      <m:sSubPr>
                        <m:ctrlPr>
                          <a:rPr lang="en-US" altLang="zh-CN" sz="2800" i="1">
                            <a:latin typeface="Cambria Math" panose="02040503050406030204" pitchFamily="18" charset="0"/>
                          </a:rPr>
                        </m:ctrlPr>
                      </m:sSubPr>
                      <m:e>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𝑎</m:t>
                            </m:r>
                          </m:e>
                          <m:sub>
                            <m:r>
                              <a:rPr lang="en-US" altLang="zh-CN" sz="2800" b="0" i="1" smtClean="0">
                                <a:latin typeface="Cambria Math" panose="02040503050406030204" pitchFamily="18" charset="0"/>
                              </a:rPr>
                              <m:t>𝑖</m:t>
                            </m:r>
                            <m:r>
                              <a:rPr lang="en-US" altLang="zh-CN" sz="2800" i="1">
                                <a:latin typeface="Cambria Math" panose="02040503050406030204" pitchFamily="18" charset="0"/>
                              </a:rPr>
                              <m:t>+</m:t>
                            </m:r>
                            <m:r>
                              <a:rPr lang="en-US" altLang="zh-CN" sz="2800" b="0" i="1" smtClean="0">
                                <a:latin typeface="Cambria Math" panose="02040503050406030204" pitchFamily="18" charset="0"/>
                              </a:rPr>
                              <m:t>1</m:t>
                            </m:r>
                          </m:sub>
                        </m:sSub>
                        <m:r>
                          <a:rPr lang="en-US" altLang="zh-CN" sz="2800" b="0" i="1" smtClean="0">
                            <a:latin typeface="Cambria Math" panose="02040503050406030204" pitchFamily="18" charset="0"/>
                          </a:rPr>
                          <m:t>,…,</m:t>
                        </m:r>
                        <m:r>
                          <a:rPr lang="en-US" altLang="zh-CN" sz="2800" i="1">
                            <a:latin typeface="Cambria Math" panose="02040503050406030204" pitchFamily="18" charset="0"/>
                          </a:rPr>
                          <m:t>𝑎</m:t>
                        </m:r>
                      </m:e>
                      <m:sub>
                        <m:r>
                          <a:rPr lang="en-US" altLang="zh-CN" sz="2800" i="1">
                            <a:latin typeface="Cambria Math" panose="02040503050406030204" pitchFamily="18" charset="0"/>
                          </a:rPr>
                          <m:t>𝑛</m:t>
                        </m:r>
                      </m:sub>
                    </m:sSub>
                  </m:oMath>
                </a14:m>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中，</a:t>
                </a:r>
                <a14:m>
                  <m:oMath xmlns:m="http://schemas.openxmlformats.org/officeDocument/2006/math">
                    <m:r>
                      <a:rPr lang="en-US" altLang="zh-CN" sz="2600" b="0"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m:t>
                    </m:r>
                    <m:sSub>
                      <m:sSubPr>
                        <m:ctrlPr>
                          <a:rPr lang="en-US" altLang="zh-CN" sz="2600" b="0"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ctrlPr>
                      </m:sSubPr>
                      <m:e>
                        <m:r>
                          <a:rPr lang="en-US" altLang="zh-CN" sz="2600" b="0"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𝑎</m:t>
                        </m:r>
                      </m:e>
                      <m:sub>
                        <m:r>
                          <a:rPr lang="en-US" altLang="zh-CN" sz="2600" b="0"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𝑖</m:t>
                        </m:r>
                      </m:sub>
                    </m:sSub>
                    <m:r>
                      <a:rPr lang="en-US" altLang="zh-CN" sz="2600" b="0"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 </m:t>
                    </m:r>
                    <m:sSub>
                      <m:sSubPr>
                        <m:ctrlPr>
                          <a:rPr lang="en-US" altLang="zh-CN" sz="2600" b="0"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ctrlPr>
                      </m:sSubPr>
                      <m:e>
                        <m:r>
                          <a:rPr lang="en-US" altLang="zh-CN" sz="2600" b="0"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𝑎</m:t>
                        </m:r>
                      </m:e>
                      <m:sub>
                        <m:r>
                          <a:rPr lang="en-US" altLang="zh-CN" sz="2600" b="0"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𝑖</m:t>
                        </m:r>
                        <m:r>
                          <a:rPr lang="en-US" altLang="zh-CN" sz="2600" b="0"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+1</m:t>
                        </m:r>
                      </m:sub>
                    </m:sSub>
                    <m:r>
                      <a:rPr lang="en-US" altLang="zh-CN" sz="2600" b="0"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m:t>
                    </m:r>
                  </m:oMath>
                </a14:m>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是逆序对，则交换这两个元素，对序列的逆序对总数有何影响？</a:t>
                </a:r>
              </a:p>
            </p:txBody>
          </p:sp>
        </mc:Choice>
        <mc:Fallback xmlns="">
          <p:sp>
            <p:nvSpPr>
              <p:cNvPr id="8" name="文本框 7">
                <a:extLst>
                  <a:ext uri="{FF2B5EF4-FFF2-40B4-BE49-F238E27FC236}">
                    <a16:creationId xmlns:a16="http://schemas.microsoft.com/office/drawing/2014/main" id="{E80DB2D9-DEDF-4BB1-86C0-A9963C5312B4}"/>
                  </a:ext>
                </a:extLst>
              </p:cNvPr>
              <p:cNvSpPr txBox="1">
                <a:spLocks noRot="1" noChangeAspect="1" noMove="1" noResize="1" noEditPoints="1" noAdjustHandles="1" noChangeArrowheads="1" noChangeShapeType="1" noTextEdit="1"/>
              </p:cNvSpPr>
              <p:nvPr>
                <p:custDataLst>
                  <p:tags r:id="rId19"/>
                </p:custDataLst>
              </p:nvPr>
            </p:nvSpPr>
            <p:spPr>
              <a:xfrm>
                <a:off x="1219200" y="635000"/>
                <a:ext cx="9753600" cy="2143125"/>
              </a:xfrm>
              <a:prstGeom prst="rect">
                <a:avLst/>
              </a:prstGeom>
              <a:blipFill>
                <a:blip r:embed="rId20"/>
                <a:stretch>
                  <a:fillRect l="-1250" r="-625"/>
                </a:stretch>
              </a:blipFill>
            </p:spPr>
            <p:txBody>
              <a:bodyPr/>
              <a:lstStyle/>
              <a:p>
                <a:r>
                  <a:rPr lang="zh-CN" altLang="en-US">
                    <a:noFill/>
                  </a:rPr>
                  <a:t> </a:t>
                </a:r>
              </a:p>
            </p:txBody>
          </p:sp>
        </mc:Fallback>
      </mc:AlternateContent>
      <p:sp>
        <p:nvSpPr>
          <p:cNvPr id="9" name="文本框 8">
            <a:extLst>
              <a:ext uri="{FF2B5EF4-FFF2-40B4-BE49-F238E27FC236}">
                <a16:creationId xmlns:a16="http://schemas.microsoft.com/office/drawing/2014/main" id="{A513134E-EC55-48F8-AD6A-B8CC36236037}"/>
              </a:ext>
            </a:extLst>
          </p:cNvPr>
          <p:cNvSpPr txBox="1"/>
          <p:nvPr>
            <p:custDataLst>
              <p:tags r:id="rId3"/>
            </p:custDataLst>
          </p:nvPr>
        </p:nvSpPr>
        <p:spPr>
          <a:xfrm>
            <a:off x="2438400" y="2786063"/>
            <a:ext cx="85344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一定减少</a:t>
            </a:r>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个逆序对</a:t>
            </a:r>
          </a:p>
        </p:txBody>
      </p:sp>
      <p:sp>
        <p:nvSpPr>
          <p:cNvPr id="10" name="文本框 9">
            <a:extLst>
              <a:ext uri="{FF2B5EF4-FFF2-40B4-BE49-F238E27FC236}">
                <a16:creationId xmlns:a16="http://schemas.microsoft.com/office/drawing/2014/main" id="{60974D2C-7F68-48B7-ABD1-E8631E53EA4E}"/>
              </a:ext>
            </a:extLst>
          </p:cNvPr>
          <p:cNvSpPr txBox="1"/>
          <p:nvPr>
            <p:custDataLst>
              <p:tags r:id="rId4"/>
            </p:custDataLst>
          </p:nvPr>
        </p:nvSpPr>
        <p:spPr>
          <a:xfrm>
            <a:off x="2438400" y="3643313"/>
            <a:ext cx="85344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一定减少逆序对的总数，且有可能数量大于</a:t>
            </a:r>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1</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文本框 10">
            <a:extLst>
              <a:ext uri="{FF2B5EF4-FFF2-40B4-BE49-F238E27FC236}">
                <a16:creationId xmlns:a16="http://schemas.microsoft.com/office/drawing/2014/main" id="{34C55F3F-D670-4C1F-957C-69E067B2B8DE}"/>
              </a:ext>
            </a:extLst>
          </p:cNvPr>
          <p:cNvSpPr txBox="1"/>
          <p:nvPr>
            <p:custDataLst>
              <p:tags r:id="rId5"/>
            </p:custDataLst>
          </p:nvPr>
        </p:nvSpPr>
        <p:spPr>
          <a:xfrm>
            <a:off x="2438400" y="4500563"/>
            <a:ext cx="85344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不一定会减少，但一定不会增加逆序对</a:t>
            </a:r>
          </a:p>
        </p:txBody>
      </p:sp>
      <p:sp>
        <p:nvSpPr>
          <p:cNvPr id="12" name="文本框 11">
            <a:extLst>
              <a:ext uri="{FF2B5EF4-FFF2-40B4-BE49-F238E27FC236}">
                <a16:creationId xmlns:a16="http://schemas.microsoft.com/office/drawing/2014/main" id="{C0FA657D-7856-442C-B724-ED599AC94413}"/>
              </a:ext>
            </a:extLst>
          </p:cNvPr>
          <p:cNvSpPr txBox="1"/>
          <p:nvPr>
            <p:custDataLst>
              <p:tags r:id="rId6"/>
            </p:custDataLst>
          </p:nvPr>
        </p:nvSpPr>
        <p:spPr>
          <a:xfrm>
            <a:off x="2438400" y="5357813"/>
            <a:ext cx="85344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有可能会增加逆序对的数量</a:t>
            </a:r>
          </a:p>
        </p:txBody>
      </p:sp>
      <p:sp>
        <p:nvSpPr>
          <p:cNvPr id="13" name="椭圆 12">
            <a:extLst>
              <a:ext uri="{FF2B5EF4-FFF2-40B4-BE49-F238E27FC236}">
                <a16:creationId xmlns:a16="http://schemas.microsoft.com/office/drawing/2014/main" id="{4AE7D896-B687-418B-9CA9-90257B18FFD7}"/>
              </a:ext>
            </a:extLst>
          </p:cNvPr>
          <p:cNvSpPr>
            <a:spLocks noChangeAspect="1"/>
          </p:cNvSpPr>
          <p:nvPr>
            <p:custDataLst>
              <p:tags r:id="rId7"/>
            </p:custDataLst>
          </p:nvPr>
        </p:nvSpPr>
        <p:spPr>
          <a:xfrm>
            <a:off x="1571625" y="2850356"/>
            <a:ext cx="514350" cy="514350"/>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4" name="椭圆 13">
            <a:extLst>
              <a:ext uri="{FF2B5EF4-FFF2-40B4-BE49-F238E27FC236}">
                <a16:creationId xmlns:a16="http://schemas.microsoft.com/office/drawing/2014/main" id="{C5606E58-590C-486E-B465-146E8E18674F}"/>
              </a:ext>
            </a:extLst>
          </p:cNvPr>
          <p:cNvSpPr>
            <a:spLocks noChangeAspect="1"/>
          </p:cNvSpPr>
          <p:nvPr>
            <p:custDataLst>
              <p:tags r:id="rId8"/>
            </p:custDataLst>
          </p:nvPr>
        </p:nvSpPr>
        <p:spPr>
          <a:xfrm>
            <a:off x="1571625" y="3707606"/>
            <a:ext cx="514350" cy="514350"/>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5" name="椭圆 14">
            <a:extLst>
              <a:ext uri="{FF2B5EF4-FFF2-40B4-BE49-F238E27FC236}">
                <a16:creationId xmlns:a16="http://schemas.microsoft.com/office/drawing/2014/main" id="{BAE2695D-3FB0-43F3-BD96-506CF1F31F9D}"/>
              </a:ext>
            </a:extLst>
          </p:cNvPr>
          <p:cNvSpPr>
            <a:spLocks noChangeAspect="1"/>
          </p:cNvSpPr>
          <p:nvPr>
            <p:custDataLst>
              <p:tags r:id="rId9"/>
            </p:custDataLst>
          </p:nvPr>
        </p:nvSpPr>
        <p:spPr>
          <a:xfrm>
            <a:off x="1571625" y="4564856"/>
            <a:ext cx="514350" cy="514350"/>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6" name="椭圆 15">
            <a:extLst>
              <a:ext uri="{FF2B5EF4-FFF2-40B4-BE49-F238E27FC236}">
                <a16:creationId xmlns:a16="http://schemas.microsoft.com/office/drawing/2014/main" id="{4EDCB3AC-9BE3-4699-A859-1C15FC02669D}"/>
              </a:ext>
            </a:extLst>
          </p:cNvPr>
          <p:cNvSpPr>
            <a:spLocks noChangeAspect="1"/>
          </p:cNvSpPr>
          <p:nvPr>
            <p:custDataLst>
              <p:tags r:id="rId10"/>
            </p:custDataLst>
          </p:nvPr>
        </p:nvSpPr>
        <p:spPr>
          <a:xfrm>
            <a:off x="1571625" y="5422106"/>
            <a:ext cx="514350" cy="514350"/>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D</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7" name="矩形: 圆角 16">
            <a:extLst>
              <a:ext uri="{FF2B5EF4-FFF2-40B4-BE49-F238E27FC236}">
                <a16:creationId xmlns:a16="http://schemas.microsoft.com/office/drawing/2014/main" id="{CC56879D-0AFB-4861-A28E-D02AE46FCCD2}"/>
              </a:ext>
            </a:extLst>
          </p:cNvPr>
          <p:cNvSpPr/>
          <p:nvPr>
            <p:custDataLst>
              <p:tags r:id="rId11"/>
            </p:custDataLst>
          </p:nvPr>
        </p:nvSpPr>
        <p:spPr>
          <a:xfrm>
            <a:off x="89154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grpSp>
        <p:nvGrpSpPr>
          <p:cNvPr id="22" name="组合 21">
            <a:extLst>
              <a:ext uri="{FF2B5EF4-FFF2-40B4-BE49-F238E27FC236}">
                <a16:creationId xmlns:a16="http://schemas.microsoft.com/office/drawing/2014/main" id="{288EED6B-23BB-4AA0-A785-239D9FF005C4}"/>
              </a:ext>
            </a:extLst>
          </p:cNvPr>
          <p:cNvGrpSpPr/>
          <p:nvPr>
            <p:custDataLst>
              <p:tags r:id="rId12"/>
            </p:custDataLst>
          </p:nvPr>
        </p:nvGrpSpPr>
        <p:grpSpPr>
          <a:xfrm>
            <a:off x="0" y="0"/>
            <a:ext cx="12192000" cy="635000"/>
            <a:chOff x="0" y="0"/>
            <a:chExt cx="12192000" cy="635000"/>
          </a:xfrm>
        </p:grpSpPr>
        <p:sp>
          <p:nvSpPr>
            <p:cNvPr id="18" name="TitleBackground">
              <a:extLst>
                <a:ext uri="{FF2B5EF4-FFF2-40B4-BE49-F238E27FC236}">
                  <a16:creationId xmlns:a16="http://schemas.microsoft.com/office/drawing/2014/main" id="{EDFE9011-9411-403D-A7FA-D2B7B1FE19AF}"/>
                </a:ext>
              </a:extLst>
            </p:cNvPr>
            <p:cNvSpPr/>
            <p:nvPr>
              <p:custDataLst>
                <p:tags r:id="rId14"/>
              </p:custDataLst>
            </p:nvPr>
          </p:nvSpPr>
          <p:spPr>
            <a:xfrm>
              <a:off x="0" y="0"/>
              <a:ext cx="12192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ColorBlock">
              <a:extLst>
                <a:ext uri="{FF2B5EF4-FFF2-40B4-BE49-F238E27FC236}">
                  <a16:creationId xmlns:a16="http://schemas.microsoft.com/office/drawing/2014/main" id="{1A92BA63-94FF-4192-92BB-E93837D4508C}"/>
                </a:ext>
              </a:extLst>
            </p:cNvPr>
            <p:cNvSpPr/>
            <p:nvPr>
              <p:custDataLst>
                <p:tags r:id="rId15"/>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TypeText">
              <a:extLst>
                <a:ext uri="{FF2B5EF4-FFF2-40B4-BE49-F238E27FC236}">
                  <a16:creationId xmlns:a16="http://schemas.microsoft.com/office/drawing/2014/main" id="{7654E32F-B374-40C6-A175-05E4510A39F8}"/>
                </a:ext>
              </a:extLst>
            </p:cNvPr>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p>
          </p:txBody>
        </p:sp>
        <p:sp>
          <p:nvSpPr>
            <p:cNvPr id="21" name="TipText">
              <a:extLst>
                <a:ext uri="{FF2B5EF4-FFF2-40B4-BE49-F238E27FC236}">
                  <a16:creationId xmlns:a16="http://schemas.microsoft.com/office/drawing/2014/main" id="{B84643D9-89E0-4B23-BBF0-B194C3BC9AED}"/>
                </a:ext>
              </a:extLst>
            </p:cNvPr>
            <p:cNvSpPr txBox="1"/>
            <p:nvPr>
              <p:custDataLst>
                <p:tags r:id="rId17"/>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7" name="图片 6">
            <a:extLst>
              <a:ext uri="{FF2B5EF4-FFF2-40B4-BE49-F238E27FC236}">
                <a16:creationId xmlns:a16="http://schemas.microsoft.com/office/drawing/2014/main" id="{93CD0CAD-CBAC-4962-8C7A-67F28C0BEE4B}"/>
              </a:ext>
            </a:extLst>
          </p:cNvPr>
          <p:cNvPicPr>
            <a:picLocks/>
          </p:cNvPicPr>
          <p:nvPr>
            <p:custDataLst>
              <p:tags r:id="rId13"/>
            </p:custDataLst>
          </p:nvPr>
        </p:nvPicPr>
        <p:blipFill>
          <a:blip r:embed="rId21">
            <a:extLst>
              <a:ext uri="{28A0092B-C50C-407E-A947-70E740481C1C}">
                <a14:useLocalDpi xmlns:a14="http://schemas.microsoft.com/office/drawing/2010/main" val="0"/>
              </a:ext>
            </a:extLst>
          </a:blip>
          <a:stretch>
            <a:fillRect/>
          </a:stretch>
        </p:blipFill>
        <p:spPr>
          <a:xfrm>
            <a:off x="10642600" y="63500"/>
            <a:ext cx="1422400" cy="508000"/>
          </a:xfrm>
          <a:prstGeom prst="rect">
            <a:avLst/>
          </a:prstGeom>
        </p:spPr>
      </p:pic>
    </p:spTree>
    <p:custDataLst>
      <p:tags r:id="rId1"/>
    </p:custDataLst>
    <p:extLst>
      <p:ext uri="{BB962C8B-B14F-4D97-AF65-F5344CB8AC3E}">
        <p14:creationId xmlns:p14="http://schemas.microsoft.com/office/powerpoint/2010/main" val="320271183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冒泡排序性能分析</a:t>
            </a:r>
          </a:p>
        </p:txBody>
      </p:sp>
      <p:sp>
        <p:nvSpPr>
          <p:cNvPr id="3" name="副标题 2"/>
          <p:cNvSpPr>
            <a:spLocks noGrp="1"/>
          </p:cNvSpPr>
          <p:nvPr>
            <p:ph type="subTitle" idx="1"/>
          </p:nvPr>
        </p:nvSpPr>
        <p:spPr/>
        <p:txBody>
          <a:bodyPr/>
          <a:lstStyle/>
          <a:p>
            <a:r>
              <a:rPr lang="en-US" altLang="zh-CN" dirty="0"/>
              <a:t>10.4.1  </a:t>
            </a:r>
            <a:r>
              <a:rPr lang="zh-CN" altLang="en-US" dirty="0"/>
              <a:t>冒泡排序</a:t>
            </a:r>
          </a:p>
        </p:txBody>
      </p:sp>
      <p:sp>
        <p:nvSpPr>
          <p:cNvPr id="4" name="文本占位符 3"/>
          <p:cNvSpPr>
            <a:spLocks noGrp="1"/>
          </p:cNvSpPr>
          <p:nvPr>
            <p:ph type="body" idx="10"/>
          </p:nvPr>
        </p:nvSpPr>
        <p:spPr/>
        <p:txBody>
          <a:bodyPr/>
          <a:lstStyle/>
          <a:p>
            <a:r>
              <a:rPr lang="zh-CN" altLang="en-US" dirty="0"/>
              <a:t>数据结构</a:t>
            </a:r>
          </a:p>
        </p:txBody>
      </p:sp>
      <mc:AlternateContent xmlns:mc="http://schemas.openxmlformats.org/markup-compatibility/2006" xmlns:a14="http://schemas.microsoft.com/office/drawing/2010/main">
        <mc:Choice Requires="a14">
          <p:sp>
            <p:nvSpPr>
              <p:cNvPr id="6" name="内容占位符 5">
                <a:extLst>
                  <a:ext uri="{FF2B5EF4-FFF2-40B4-BE49-F238E27FC236}">
                    <a16:creationId xmlns:a16="http://schemas.microsoft.com/office/drawing/2014/main" id="{CB9AAD01-8353-420F-BA99-326245CE2574}"/>
                  </a:ext>
                </a:extLst>
              </p:cNvPr>
              <p:cNvSpPr>
                <a:spLocks noGrp="1"/>
              </p:cNvSpPr>
              <p:nvPr>
                <p:ph idx="11"/>
              </p:nvPr>
            </p:nvSpPr>
            <p:spPr>
              <a:xfrm>
                <a:off x="584225" y="1276350"/>
                <a:ext cx="10769575" cy="5057775"/>
              </a:xfrm>
            </p:spPr>
            <p:txBody>
              <a:bodyPr>
                <a:noAutofit/>
              </a:bodyPr>
              <a:lstStyle/>
              <a:p>
                <a:pPr>
                  <a:lnSpc>
                    <a:spcPct val="100000"/>
                  </a:lnSpc>
                </a:pPr>
                <a:r>
                  <a:rPr lang="zh-CN" altLang="en-US" sz="2400" b="1" dirty="0"/>
                  <a:t>逆序对</a:t>
                </a:r>
                <a:r>
                  <a:rPr lang="zh-CN" altLang="en-US" sz="2400" dirty="0"/>
                  <a:t>：设对序列</a:t>
                </a:r>
                <a14:m>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𝑎</m:t>
                        </m:r>
                      </m:e>
                      <m:sub>
                        <m:r>
                          <a:rPr lang="en-US" altLang="zh-CN" sz="2400" b="0" i="1" smtClean="0">
                            <a:latin typeface="Cambria Math" panose="02040503050406030204" pitchFamily="18" charset="0"/>
                          </a:rPr>
                          <m:t>1</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𝑎</m:t>
                        </m:r>
                      </m:e>
                      <m:sub>
                        <m:r>
                          <a:rPr lang="en-US" altLang="zh-CN" sz="2400" b="0" i="1" smtClean="0">
                            <a:latin typeface="Cambria Math" panose="02040503050406030204" pitchFamily="18" charset="0"/>
                          </a:rPr>
                          <m:t>2</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𝑎</m:t>
                        </m:r>
                      </m:e>
                      <m:sub>
                        <m:r>
                          <a:rPr lang="en-US" altLang="zh-CN" sz="2400" b="0" i="1" smtClean="0">
                            <a:latin typeface="Cambria Math" panose="02040503050406030204" pitchFamily="18" charset="0"/>
                          </a:rPr>
                          <m:t>𝑛</m:t>
                        </m:r>
                      </m:sub>
                    </m:sSub>
                  </m:oMath>
                </a14:m>
                <a:r>
                  <a:rPr lang="zh-CN" altLang="en-US" sz="2400" dirty="0"/>
                  <a:t>按升序（非降序）排序，则序列中的任意一对元素</a:t>
                </a:r>
                <a14:m>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𝑎</m:t>
                        </m:r>
                      </m:e>
                      <m:sub>
                        <m:r>
                          <a:rPr lang="en-US" altLang="zh-CN" sz="2400" b="0" i="1" smtClean="0">
                            <a:latin typeface="Cambria Math" panose="02040503050406030204" pitchFamily="18" charset="0"/>
                          </a:rPr>
                          <m:t>𝑖</m:t>
                        </m:r>
                      </m:sub>
                    </m:sSub>
                    <m:r>
                      <a:rPr lang="zh-CN" altLang="en-US" sz="2400" i="1">
                        <a:latin typeface="Cambria Math" panose="02040503050406030204" pitchFamily="18" charset="0"/>
                      </a:rPr>
                      <m:t>和</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𝑎</m:t>
                        </m:r>
                      </m:e>
                      <m:sub>
                        <m:r>
                          <a:rPr lang="en-US" altLang="zh-CN" sz="2400" b="0" i="1" smtClean="0">
                            <a:latin typeface="Cambria Math" panose="02040503050406030204" pitchFamily="18" charset="0"/>
                          </a:rPr>
                          <m:t>𝑗</m:t>
                        </m:r>
                      </m:sub>
                    </m:sSub>
                  </m:oMath>
                </a14:m>
                <a:r>
                  <a:rPr lang="zh-CN" altLang="en-US" sz="2400" dirty="0"/>
                  <a:t>构成</a:t>
                </a:r>
                <a:r>
                  <a:rPr lang="zh-CN" altLang="en-US" sz="2400" dirty="0">
                    <a:solidFill>
                      <a:srgbClr val="00B0F0"/>
                    </a:solidFill>
                  </a:rPr>
                  <a:t>逆序对</a:t>
                </a:r>
                <a:r>
                  <a:rPr lang="zh-CN" altLang="en-US" sz="2400" dirty="0"/>
                  <a:t>，当且仅当</a:t>
                </a:r>
                <a14:m>
                  <m:oMath xmlns:m="http://schemas.openxmlformats.org/officeDocument/2006/math">
                    <m:r>
                      <a:rPr lang="en-US" altLang="zh-CN" sz="2400" b="0" i="1" smtClean="0">
                        <a:solidFill>
                          <a:srgbClr val="00B0F0"/>
                        </a:solidFill>
                        <a:latin typeface="Cambria Math" panose="02040503050406030204" pitchFamily="18" charset="0"/>
                      </a:rPr>
                      <m:t>𝑖</m:t>
                    </m:r>
                    <m:r>
                      <a:rPr lang="en-US" altLang="zh-CN" sz="2400" b="0" i="1" smtClean="0">
                        <a:solidFill>
                          <a:srgbClr val="00B0F0"/>
                        </a:solidFill>
                        <a:latin typeface="Cambria Math" panose="02040503050406030204" pitchFamily="18" charset="0"/>
                      </a:rPr>
                      <m:t>&lt;</m:t>
                    </m:r>
                    <m:r>
                      <a:rPr lang="en-US" altLang="zh-CN" sz="2400" b="0" i="1" smtClean="0">
                        <a:solidFill>
                          <a:srgbClr val="00B0F0"/>
                        </a:solidFill>
                        <a:latin typeface="Cambria Math" panose="02040503050406030204" pitchFamily="18" charset="0"/>
                      </a:rPr>
                      <m:t>𝑗</m:t>
                    </m:r>
                    <m:r>
                      <a:rPr lang="en-US" altLang="zh-CN" sz="2400" b="0" i="1" smtClean="0">
                        <a:solidFill>
                          <a:srgbClr val="00B0F0"/>
                        </a:solidFill>
                        <a:latin typeface="Cambria Math" panose="02040503050406030204" pitchFamily="18" charset="0"/>
                      </a:rPr>
                      <m:t>∧</m:t>
                    </m:r>
                    <m:sSub>
                      <m:sSubPr>
                        <m:ctrlPr>
                          <a:rPr lang="en-US" altLang="zh-CN" sz="2400" b="0" i="1" smtClean="0">
                            <a:solidFill>
                              <a:srgbClr val="00B0F0"/>
                            </a:solidFill>
                            <a:latin typeface="Cambria Math" panose="02040503050406030204" pitchFamily="18" charset="0"/>
                          </a:rPr>
                        </m:ctrlPr>
                      </m:sSubPr>
                      <m:e>
                        <m:r>
                          <a:rPr lang="en-US" altLang="zh-CN" sz="2400" b="0" i="1" smtClean="0">
                            <a:solidFill>
                              <a:srgbClr val="00B0F0"/>
                            </a:solidFill>
                            <a:latin typeface="Cambria Math" panose="02040503050406030204" pitchFamily="18" charset="0"/>
                          </a:rPr>
                          <m:t>𝑎</m:t>
                        </m:r>
                      </m:e>
                      <m:sub>
                        <m:r>
                          <a:rPr lang="en-US" altLang="zh-CN" sz="2400" b="0" i="1" smtClean="0">
                            <a:solidFill>
                              <a:srgbClr val="00B0F0"/>
                            </a:solidFill>
                            <a:latin typeface="Cambria Math" panose="02040503050406030204" pitchFamily="18" charset="0"/>
                          </a:rPr>
                          <m:t>𝑖</m:t>
                        </m:r>
                      </m:sub>
                    </m:sSub>
                    <m:r>
                      <a:rPr lang="en-US" altLang="zh-CN" sz="2400" b="0" i="1" smtClean="0">
                        <a:solidFill>
                          <a:srgbClr val="00B0F0"/>
                        </a:solidFill>
                        <a:latin typeface="Cambria Math" panose="02040503050406030204" pitchFamily="18" charset="0"/>
                      </a:rPr>
                      <m:t>&gt;</m:t>
                    </m:r>
                    <m:sSub>
                      <m:sSubPr>
                        <m:ctrlPr>
                          <a:rPr lang="en-US" altLang="zh-CN" sz="2400" b="0" i="1" smtClean="0">
                            <a:solidFill>
                              <a:srgbClr val="00B0F0"/>
                            </a:solidFill>
                            <a:latin typeface="Cambria Math" panose="02040503050406030204" pitchFamily="18" charset="0"/>
                          </a:rPr>
                        </m:ctrlPr>
                      </m:sSubPr>
                      <m:e>
                        <m:r>
                          <a:rPr lang="en-US" altLang="zh-CN" sz="2400" b="0" i="1" smtClean="0">
                            <a:solidFill>
                              <a:srgbClr val="00B0F0"/>
                            </a:solidFill>
                            <a:latin typeface="Cambria Math" panose="02040503050406030204" pitchFamily="18" charset="0"/>
                          </a:rPr>
                          <m:t>𝑎</m:t>
                        </m:r>
                      </m:e>
                      <m:sub>
                        <m:r>
                          <a:rPr lang="en-US" altLang="zh-CN" sz="2400" b="0" i="1" smtClean="0">
                            <a:solidFill>
                              <a:srgbClr val="00B0F0"/>
                            </a:solidFill>
                            <a:latin typeface="Cambria Math" panose="02040503050406030204" pitchFamily="18" charset="0"/>
                          </a:rPr>
                          <m:t>𝑗</m:t>
                        </m:r>
                      </m:sub>
                    </m:sSub>
                  </m:oMath>
                </a14:m>
                <a:r>
                  <a:rPr lang="zh-CN" altLang="en-US" sz="2400" dirty="0"/>
                  <a:t>。</a:t>
                </a:r>
                <a:endParaRPr lang="en-US" altLang="zh-CN" sz="2400" dirty="0"/>
              </a:p>
              <a:p>
                <a:pPr>
                  <a:lnSpc>
                    <a:spcPct val="100000"/>
                  </a:lnSpc>
                </a:pPr>
                <a:endParaRPr lang="en-US" altLang="zh-CN" sz="2400" dirty="0"/>
              </a:p>
              <a:p>
                <a:pPr>
                  <a:lnSpc>
                    <a:spcPct val="100000"/>
                  </a:lnSpc>
                </a:pPr>
                <a:r>
                  <a:rPr lang="zh-CN" altLang="en-US" sz="2400" b="1" dirty="0"/>
                  <a:t>逆序对的性质：</a:t>
                </a:r>
                <a:r>
                  <a:rPr lang="zh-CN" altLang="en-US" sz="2400" dirty="0"/>
                  <a:t>设序列</a:t>
                </a:r>
                <a14:m>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𝑎</m:t>
                        </m:r>
                      </m:e>
                      <m:sub>
                        <m:r>
                          <a:rPr lang="en-US" altLang="zh-CN" sz="2400" b="0" i="1" smtClean="0">
                            <a:latin typeface="Cambria Math" panose="02040503050406030204" pitchFamily="18" charset="0"/>
                          </a:rPr>
                          <m:t>1</m:t>
                        </m:r>
                      </m:sub>
                    </m:sSub>
                    <m:r>
                      <a:rPr lang="en-US" altLang="zh-CN" sz="2400" b="0" i="1" smtClean="0">
                        <a:latin typeface="Cambria Math" panose="02040503050406030204" pitchFamily="18" charset="0"/>
                      </a:rPr>
                      <m:t>,</m:t>
                    </m:r>
                    <m:sSub>
                      <m:sSubPr>
                        <m:ctrlPr>
                          <a:rPr lang="en-US" altLang="zh-CN" sz="2400" b="0" i="1" smtClean="0">
                            <a:solidFill>
                              <a:srgbClr val="C00000"/>
                            </a:solidFill>
                            <a:latin typeface="Cambria Math" panose="02040503050406030204" pitchFamily="18" charset="0"/>
                          </a:rPr>
                        </m:ctrlPr>
                      </m:sSubPr>
                      <m:e>
                        <m:r>
                          <a:rPr lang="en-US" altLang="zh-CN" sz="2400" b="0" i="1" smtClean="0">
                            <a:solidFill>
                              <a:schemeClr val="tx1"/>
                            </a:solidFill>
                            <a:latin typeface="Cambria Math" panose="02040503050406030204" pitchFamily="18" charset="0"/>
                          </a:rPr>
                          <m:t>…,</m:t>
                        </m:r>
                        <m:r>
                          <a:rPr lang="en-US" altLang="zh-CN" sz="2400" b="0" i="1" smtClean="0">
                            <a:solidFill>
                              <a:srgbClr val="C00000"/>
                            </a:solidFill>
                            <a:latin typeface="Cambria Math" panose="02040503050406030204" pitchFamily="18" charset="0"/>
                          </a:rPr>
                          <m:t>𝑎</m:t>
                        </m:r>
                      </m:e>
                      <m:sub>
                        <m:r>
                          <a:rPr lang="en-US" altLang="zh-CN" sz="2400" b="0" i="1" smtClean="0">
                            <a:solidFill>
                              <a:srgbClr val="C00000"/>
                            </a:solidFill>
                            <a:latin typeface="Cambria Math" panose="02040503050406030204" pitchFamily="18" charset="0"/>
                          </a:rPr>
                          <m:t>𝑖</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𝑎</m:t>
                        </m:r>
                      </m:e>
                      <m:sub>
                        <m:r>
                          <a:rPr lang="en-US" altLang="zh-CN" sz="2400" b="0" i="1" smtClean="0">
                            <a:latin typeface="Cambria Math" panose="02040503050406030204" pitchFamily="18" charset="0"/>
                          </a:rPr>
                          <m:t>𝑖</m:t>
                        </m:r>
                        <m:r>
                          <a:rPr lang="en-US" altLang="zh-CN" sz="2400" b="0" i="1" smtClean="0">
                            <a:latin typeface="Cambria Math" panose="02040503050406030204" pitchFamily="18" charset="0"/>
                          </a:rPr>
                          <m:t>+1</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𝑎</m:t>
                        </m:r>
                      </m:e>
                      <m:sub>
                        <m:r>
                          <a:rPr lang="en-US" altLang="zh-CN" sz="2400" b="0" i="1" smtClean="0">
                            <a:latin typeface="Cambria Math" panose="02040503050406030204" pitchFamily="18" charset="0"/>
                          </a:rPr>
                          <m:t>𝑗</m:t>
                        </m:r>
                        <m:r>
                          <a:rPr lang="en-US" altLang="zh-CN" sz="2400" b="0" i="1" smtClean="0">
                            <a:latin typeface="Cambria Math" panose="02040503050406030204" pitchFamily="18" charset="0"/>
                          </a:rPr>
                          <m:t>−1</m:t>
                        </m:r>
                      </m:sub>
                    </m:sSub>
                    <m:r>
                      <a:rPr lang="en-US" altLang="zh-CN" sz="2400" b="0" i="1" smtClean="0">
                        <a:latin typeface="Cambria Math" panose="02040503050406030204" pitchFamily="18" charset="0"/>
                      </a:rPr>
                      <m:t>,</m:t>
                    </m:r>
                    <m:sSub>
                      <m:sSubPr>
                        <m:ctrlPr>
                          <a:rPr lang="en-US" altLang="zh-CN" sz="2400" b="0" i="1" smtClean="0">
                            <a:solidFill>
                              <a:srgbClr val="C00000"/>
                            </a:solidFill>
                            <a:latin typeface="Cambria Math" panose="02040503050406030204" pitchFamily="18" charset="0"/>
                          </a:rPr>
                        </m:ctrlPr>
                      </m:sSubPr>
                      <m:e>
                        <m:r>
                          <a:rPr lang="en-US" altLang="zh-CN" sz="2400" b="0" i="1" smtClean="0">
                            <a:solidFill>
                              <a:srgbClr val="C00000"/>
                            </a:solidFill>
                            <a:latin typeface="Cambria Math" panose="02040503050406030204" pitchFamily="18" charset="0"/>
                          </a:rPr>
                          <m:t>𝑎</m:t>
                        </m:r>
                      </m:e>
                      <m:sub>
                        <m:r>
                          <a:rPr lang="en-US" altLang="zh-CN" sz="2400" b="0" i="1" smtClean="0">
                            <a:solidFill>
                              <a:srgbClr val="C00000"/>
                            </a:solidFill>
                            <a:latin typeface="Cambria Math" panose="02040503050406030204" pitchFamily="18" charset="0"/>
                          </a:rPr>
                          <m:t>𝑗</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𝑎</m:t>
                        </m:r>
                      </m:e>
                      <m:sub>
                        <m:r>
                          <a:rPr lang="en-US" altLang="zh-CN" sz="2400" b="0" i="1" smtClean="0">
                            <a:latin typeface="Cambria Math" panose="02040503050406030204" pitchFamily="18" charset="0"/>
                          </a:rPr>
                          <m:t>𝑛</m:t>
                        </m:r>
                      </m:sub>
                    </m:sSub>
                  </m:oMath>
                </a14:m>
                <a:r>
                  <a:rPr lang="zh-CN" altLang="en-US" sz="2400" dirty="0"/>
                  <a:t>中</a:t>
                </a:r>
                <a:r>
                  <a:rPr lang="en-US" altLang="zh-CN" sz="2400" dirty="0"/>
                  <a:t>, </a:t>
                </a:r>
                <a14:m>
                  <m:oMath xmlns:m="http://schemas.openxmlformats.org/officeDocument/2006/math">
                    <m:sSub>
                      <m:sSubPr>
                        <m:ctrlPr>
                          <a:rPr lang="en-US" altLang="zh-CN" sz="2400" i="1">
                            <a:latin typeface="Cambria Math" panose="02040503050406030204" pitchFamily="18" charset="0"/>
                          </a:rPr>
                        </m:ctrlPr>
                      </m:sSubPr>
                      <m:e>
                        <m:r>
                          <a:rPr lang="en-US" altLang="zh-CN" sz="2400" b="0" i="1" smtClean="0">
                            <a:latin typeface="Cambria Math" panose="02040503050406030204" pitchFamily="18" charset="0"/>
                          </a:rPr>
                          <m:t>(</m:t>
                        </m:r>
                        <m:r>
                          <a:rPr lang="en-US" altLang="zh-CN" sz="2400" i="1">
                            <a:latin typeface="Cambria Math" panose="02040503050406030204" pitchFamily="18" charset="0"/>
                          </a:rPr>
                          <m:t>𝑎</m:t>
                        </m:r>
                      </m:e>
                      <m:sub>
                        <m:r>
                          <a:rPr lang="en-US" altLang="zh-CN" sz="2400" i="1">
                            <a:latin typeface="Cambria Math" panose="02040503050406030204" pitchFamily="18" charset="0"/>
                          </a:rPr>
                          <m:t>𝑖</m:t>
                        </m:r>
                      </m:sub>
                    </m:sSub>
                    <m:r>
                      <a:rPr lang="en-US" altLang="zh-CN" sz="2400" b="0" i="1" smtClean="0">
                        <a:latin typeface="Cambria Math" panose="02040503050406030204" pitchFamily="18" charset="0"/>
                      </a:rPr>
                      <m:t>,</m:t>
                    </m:r>
                    <m:r>
                      <a:rPr lang="zh-CN" altLang="en-US" sz="2400" b="0" i="1" smtClean="0">
                        <a:latin typeface="Cambria Math" panose="02040503050406030204" pitchFamily="18" charset="0"/>
                      </a:rPr>
                      <m:t> </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𝑎</m:t>
                        </m:r>
                      </m:e>
                      <m:sub>
                        <m:r>
                          <a:rPr lang="en-US" altLang="zh-CN" sz="2400" i="1">
                            <a:latin typeface="Cambria Math" panose="02040503050406030204" pitchFamily="18" charset="0"/>
                          </a:rPr>
                          <m:t>𝑗</m:t>
                        </m:r>
                      </m:sub>
                    </m:sSub>
                    <m:r>
                      <a:rPr lang="en-US" altLang="zh-CN" sz="2400" b="0" i="1" smtClean="0">
                        <a:latin typeface="Cambria Math" panose="02040503050406030204" pitchFamily="18" charset="0"/>
                      </a:rPr>
                      <m:t>)</m:t>
                    </m:r>
                    <m:r>
                      <a:rPr lang="zh-CN" altLang="en-US" sz="2400" b="0" i="1" smtClean="0">
                        <a:latin typeface="Cambria Math" panose="02040503050406030204" pitchFamily="18" charset="0"/>
                      </a:rPr>
                      <m:t> </m:t>
                    </m:r>
                  </m:oMath>
                </a14:m>
                <a:r>
                  <a:rPr lang="zh-CN" altLang="en-US" sz="2400" dirty="0"/>
                  <a:t>构成</a:t>
                </a:r>
                <a:r>
                  <a:rPr lang="zh-CN" altLang="en-US" sz="2400" dirty="0">
                    <a:solidFill>
                      <a:srgbClr val="00B0F0"/>
                    </a:solidFill>
                  </a:rPr>
                  <a:t>逆序对</a:t>
                </a:r>
                <a:r>
                  <a:rPr lang="zh-CN" altLang="en-US" sz="2400" dirty="0"/>
                  <a:t>且 </a:t>
                </a:r>
                <a14:m>
                  <m:oMath xmlns:m="http://schemas.openxmlformats.org/officeDocument/2006/math">
                    <m:r>
                      <m:rPr>
                        <m:sty m:val="p"/>
                      </m:rPr>
                      <a:rPr lang="en-US" altLang="zh-CN" sz="2400" dirty="0" smtClean="0">
                        <a:solidFill>
                          <a:srgbClr val="C00000"/>
                        </a:solidFill>
                        <a:latin typeface="Cambria Math" panose="02040503050406030204" pitchFamily="18" charset="0"/>
                      </a:rPr>
                      <m:t>j</m:t>
                    </m:r>
                    <m:r>
                      <a:rPr lang="en-US" altLang="zh-CN" sz="2400" b="0" i="0" dirty="0" smtClean="0">
                        <a:solidFill>
                          <a:srgbClr val="C00000"/>
                        </a:solidFill>
                        <a:latin typeface="Cambria Math" panose="02040503050406030204" pitchFamily="18" charset="0"/>
                      </a:rPr>
                      <m:t>−</m:t>
                    </m:r>
                    <m:r>
                      <a:rPr lang="en-US" altLang="zh-CN" sz="2400" i="1">
                        <a:solidFill>
                          <a:srgbClr val="C00000"/>
                        </a:solidFill>
                        <a:latin typeface="Cambria Math" panose="02040503050406030204" pitchFamily="18" charset="0"/>
                      </a:rPr>
                      <m:t>𝑖</m:t>
                    </m:r>
                    <m:r>
                      <a:rPr lang="en-US" altLang="zh-CN" sz="2400" b="0" i="0" smtClean="0">
                        <a:solidFill>
                          <a:srgbClr val="C00000"/>
                        </a:solidFill>
                        <a:latin typeface="Cambria Math" panose="02040503050406030204" pitchFamily="18" charset="0"/>
                      </a:rPr>
                      <m:t>&gt;1</m:t>
                    </m:r>
                  </m:oMath>
                </a14:m>
                <a:r>
                  <a:rPr lang="en-US" altLang="zh-CN" sz="2400" dirty="0"/>
                  <a:t>,</a:t>
                </a:r>
                <a:r>
                  <a:rPr lang="zh-CN" altLang="en-US" sz="2400" dirty="0"/>
                  <a:t> 则存在</a:t>
                </a:r>
                <a14:m>
                  <m:oMath xmlns:m="http://schemas.openxmlformats.org/officeDocument/2006/math">
                    <m:r>
                      <a:rPr lang="en-US" altLang="zh-CN" sz="2400" b="0" i="1" smtClean="0">
                        <a:latin typeface="Cambria Math" panose="02040503050406030204" pitchFamily="18" charset="0"/>
                      </a:rPr>
                      <m:t>𝑖</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𝑘</m:t>
                    </m:r>
                    <m:r>
                      <a:rPr lang="en-US" altLang="zh-CN" sz="2400" b="0" i="1" smtClean="0">
                        <a:latin typeface="Cambria Math" panose="02040503050406030204" pitchFamily="18" charset="0"/>
                      </a:rPr>
                      <m:t>&lt;</m:t>
                    </m:r>
                    <m:r>
                      <a:rPr lang="en-US" altLang="zh-CN" sz="2400" b="0" i="1" smtClean="0">
                        <a:latin typeface="Cambria Math" panose="02040503050406030204" pitchFamily="18" charset="0"/>
                      </a:rPr>
                      <m:t>𝑗</m:t>
                    </m:r>
                    <m:r>
                      <a:rPr lang="en-US" altLang="zh-CN" sz="2400" b="0" i="1" smtClean="0">
                        <a:latin typeface="Cambria Math" panose="02040503050406030204" pitchFamily="18" charset="0"/>
                      </a:rPr>
                      <m:t>, </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𝑎</m:t>
                        </m:r>
                      </m:e>
                      <m:sub>
                        <m:r>
                          <a:rPr lang="en-US" altLang="zh-CN" sz="2400" b="0" i="1" smtClean="0">
                            <a:latin typeface="Cambria Math" panose="02040503050406030204" pitchFamily="18" charset="0"/>
                          </a:rPr>
                          <m:t>𝑘</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𝑎</m:t>
                        </m:r>
                      </m:e>
                      <m:sub>
                        <m:r>
                          <a:rPr lang="en-US" altLang="zh-CN" sz="2400" b="0" i="1" smtClean="0">
                            <a:latin typeface="Cambria Math" panose="02040503050406030204" pitchFamily="18" charset="0"/>
                          </a:rPr>
                          <m:t>𝑘</m:t>
                        </m:r>
                        <m:r>
                          <a:rPr lang="en-US" altLang="zh-CN" sz="2400" b="0" i="1" smtClean="0">
                            <a:latin typeface="Cambria Math" panose="02040503050406030204" pitchFamily="18" charset="0"/>
                          </a:rPr>
                          <m:t>+1</m:t>
                        </m:r>
                      </m:sub>
                    </m:sSub>
                    <m:r>
                      <a:rPr lang="en-US" altLang="zh-CN" sz="2400" b="0" i="1" smtClean="0">
                        <a:latin typeface="Cambria Math" panose="02040503050406030204" pitchFamily="18" charset="0"/>
                      </a:rPr>
                      <m:t>)</m:t>
                    </m:r>
                    <m:r>
                      <a:rPr lang="zh-CN" altLang="en-US" sz="2400" b="0" i="1" smtClean="0">
                        <a:latin typeface="Cambria Math" panose="02040503050406030204" pitchFamily="18" charset="0"/>
                      </a:rPr>
                      <m:t> </m:t>
                    </m:r>
                    <m:r>
                      <a:rPr lang="zh-CN" altLang="en-US" sz="2400" i="1">
                        <a:latin typeface="Cambria Math" panose="02040503050406030204" pitchFamily="18" charset="0"/>
                      </a:rPr>
                      <m:t>也是</m:t>
                    </m:r>
                    <m:r>
                      <a:rPr lang="zh-CN" altLang="en-US" sz="2400" i="1" smtClean="0">
                        <a:latin typeface="Cambria Math" panose="02040503050406030204" pitchFamily="18" charset="0"/>
                      </a:rPr>
                      <m:t>逆</m:t>
                    </m:r>
                    <m:r>
                      <a:rPr lang="zh-CN" altLang="en-US" sz="2400" i="1">
                        <a:latin typeface="Cambria Math" panose="02040503050406030204" pitchFamily="18" charset="0"/>
                      </a:rPr>
                      <m:t>序</m:t>
                    </m:r>
                    <m:r>
                      <a:rPr lang="zh-CN" altLang="en-US" sz="2400" i="1" smtClean="0">
                        <a:latin typeface="Cambria Math" panose="02040503050406030204" pitchFamily="18" charset="0"/>
                      </a:rPr>
                      <m:t>对</m:t>
                    </m:r>
                  </m:oMath>
                </a14:m>
                <a:r>
                  <a:rPr lang="zh-CN" altLang="en-US" sz="2400" dirty="0"/>
                  <a:t>。</a:t>
                </a:r>
                <a:endParaRPr lang="en-US" altLang="zh-CN" sz="2400" dirty="0"/>
              </a:p>
              <a:p>
                <a:pPr>
                  <a:lnSpc>
                    <a:spcPct val="100000"/>
                  </a:lnSpc>
                </a:pPr>
                <a:endParaRPr lang="en-US" altLang="zh-CN" sz="2400" dirty="0"/>
              </a:p>
              <a:p>
                <a:pPr>
                  <a:lnSpc>
                    <a:spcPct val="100000"/>
                  </a:lnSpc>
                </a:pPr>
                <a:endParaRPr lang="en-US" altLang="zh-CN" sz="2400" dirty="0"/>
              </a:p>
              <a:p>
                <a:pPr>
                  <a:lnSpc>
                    <a:spcPct val="100000"/>
                  </a:lnSpc>
                </a:pPr>
                <a:endParaRPr lang="zh-CN" altLang="en-US" sz="2800" dirty="0"/>
              </a:p>
            </p:txBody>
          </p:sp>
        </mc:Choice>
        <mc:Fallback xmlns="">
          <p:sp>
            <p:nvSpPr>
              <p:cNvPr id="6" name="内容占位符 5">
                <a:extLst>
                  <a:ext uri="{FF2B5EF4-FFF2-40B4-BE49-F238E27FC236}">
                    <a16:creationId xmlns:a16="http://schemas.microsoft.com/office/drawing/2014/main" id="{CB9AAD01-8353-420F-BA99-326245CE2574}"/>
                  </a:ext>
                </a:extLst>
              </p:cNvPr>
              <p:cNvSpPr>
                <a:spLocks noGrp="1" noRot="1" noChangeAspect="1" noMove="1" noResize="1" noEditPoints="1" noAdjustHandles="1" noChangeArrowheads="1" noChangeShapeType="1" noTextEdit="1"/>
              </p:cNvSpPr>
              <p:nvPr>
                <p:ph idx="11"/>
              </p:nvPr>
            </p:nvSpPr>
            <p:spPr>
              <a:xfrm>
                <a:off x="584225" y="1276350"/>
                <a:ext cx="10769575" cy="5057775"/>
              </a:xfrm>
              <a:blipFill>
                <a:blip r:embed="rId2"/>
                <a:stretch>
                  <a:fillRect l="-942" t="-1003"/>
                </a:stretch>
              </a:blipFill>
            </p:spPr>
            <p:txBody>
              <a:bodyPr/>
              <a:lstStyle/>
              <a:p>
                <a:r>
                  <a:rPr lang="zh-CN" altLang="en-US">
                    <a:noFill/>
                  </a:rPr>
                  <a:t> </a:t>
                </a:r>
              </a:p>
            </p:txBody>
          </p:sp>
        </mc:Fallback>
      </mc:AlternateContent>
      <p:sp>
        <p:nvSpPr>
          <p:cNvPr id="7" name="圆角矩形 7">
            <a:extLst>
              <a:ext uri="{FF2B5EF4-FFF2-40B4-BE49-F238E27FC236}">
                <a16:creationId xmlns:a16="http://schemas.microsoft.com/office/drawing/2014/main" id="{0B91F223-F19F-4B9F-B1CB-E6BC48F60A65}"/>
              </a:ext>
            </a:extLst>
          </p:cNvPr>
          <p:cNvSpPr/>
          <p:nvPr/>
        </p:nvSpPr>
        <p:spPr>
          <a:xfrm>
            <a:off x="1610905" y="5996338"/>
            <a:ext cx="9052613" cy="451240"/>
          </a:xfrm>
          <a:prstGeom prst="roundRect">
            <a:avLst/>
          </a:prstGeom>
          <a:solidFill>
            <a:srgbClr val="51ADB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42900" indent="-342900">
              <a:buFont typeface="Arial" panose="020B0604020202020204" pitchFamily="34" charset="0"/>
              <a:buChar char="•"/>
            </a:pPr>
            <a:r>
              <a:rPr kumimoji="1" lang="zh-CN" altLang="en-US" sz="2000" dirty="0">
                <a:latin typeface="Microsoft YaHei" panose="020B0503020204020204" pitchFamily="34" charset="-122"/>
                <a:ea typeface="Microsoft YaHei" panose="020B0503020204020204" pitchFamily="34" charset="-122"/>
              </a:rPr>
              <a:t>通过消除</a:t>
            </a:r>
            <a:r>
              <a:rPr kumimoji="1" lang="zh-CN" altLang="en-US" sz="2000" dirty="0">
                <a:solidFill>
                  <a:srgbClr val="FFFF00"/>
                </a:solidFill>
                <a:latin typeface="Microsoft YaHei" panose="020B0503020204020204" pitchFamily="34" charset="-122"/>
                <a:ea typeface="Microsoft YaHei" panose="020B0503020204020204" pitchFamily="34" charset="-122"/>
              </a:rPr>
              <a:t>相邻元素</a:t>
            </a:r>
            <a:r>
              <a:rPr kumimoji="1" lang="zh-CN" altLang="en-US" sz="2000" dirty="0">
                <a:latin typeface="Microsoft YaHei" panose="020B0503020204020204" pitchFamily="34" charset="-122"/>
                <a:ea typeface="Microsoft YaHei" panose="020B0503020204020204" pitchFamily="34" charset="-122"/>
              </a:rPr>
              <a:t>的逆序对，最终可以消除序列中所有的逆序对，完成排序</a:t>
            </a:r>
          </a:p>
        </p:txBody>
      </p:sp>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DD52D93F-42F2-FDBD-A82C-00EABD220CFF}"/>
                  </a:ext>
                </a:extLst>
              </p:cNvPr>
              <p:cNvSpPr txBox="1"/>
              <p:nvPr/>
            </p:nvSpPr>
            <p:spPr>
              <a:xfrm>
                <a:off x="2817895" y="3778062"/>
                <a:ext cx="5261377" cy="860748"/>
              </a:xfrm>
              <a:prstGeom prst="rect">
                <a:avLst/>
              </a:prstGeom>
              <a:noFill/>
            </p:spPr>
            <p:txBody>
              <a:bodyPr wrap="none" rtlCol="0">
                <a:spAutoFit/>
              </a:bodyPr>
              <a:lstStyle/>
              <a:p>
                <a:r>
                  <a:rPr kumimoji="1" lang="zh-CN" altLang="en-US" sz="2400" b="1" dirty="0"/>
                  <a:t>证明</a:t>
                </a:r>
                <a:r>
                  <a:rPr kumimoji="1" lang="zh-CN" altLang="en-US" sz="2400" dirty="0"/>
                  <a:t>：反证法。如果这样的</a:t>
                </a:r>
                <a:r>
                  <a:rPr kumimoji="1" lang="en-US" altLang="zh-CN" sz="2400" dirty="0"/>
                  <a:t>k</a:t>
                </a:r>
                <a:r>
                  <a:rPr kumimoji="1" lang="zh-CN" altLang="en-US" sz="2400" dirty="0"/>
                  <a:t>不存在，</a:t>
                </a:r>
                <a:endParaRPr kumimoji="1" lang="en-US" altLang="zh-CN" sz="2400" dirty="0"/>
              </a:p>
              <a:p>
                <a:r>
                  <a:rPr kumimoji="1" lang="zh-CN" altLang="en-US" sz="2400" dirty="0"/>
                  <a:t>则必须</a:t>
                </a:r>
                <a14:m>
                  <m:oMath xmlns:m="http://schemas.openxmlformats.org/officeDocument/2006/math">
                    <m:sSub>
                      <m:sSubPr>
                        <m:ctrlPr>
                          <a:rPr kumimoji="1" lang="en-US" altLang="zh-CN" sz="2400" b="0" i="1" smtClean="0">
                            <a:solidFill>
                              <a:srgbClr val="00B0F0"/>
                            </a:solidFill>
                            <a:latin typeface="Cambria Math" panose="02040503050406030204" pitchFamily="18" charset="0"/>
                          </a:rPr>
                        </m:ctrlPr>
                      </m:sSubPr>
                      <m:e>
                        <m:r>
                          <a:rPr kumimoji="1" lang="en-US" altLang="zh-CN" sz="2400" b="0" i="1" smtClean="0">
                            <a:solidFill>
                              <a:srgbClr val="00B0F0"/>
                            </a:solidFill>
                            <a:latin typeface="Cambria Math" panose="02040503050406030204" pitchFamily="18" charset="0"/>
                          </a:rPr>
                          <m:t>𝑎</m:t>
                        </m:r>
                      </m:e>
                      <m:sub>
                        <m:r>
                          <a:rPr kumimoji="1" lang="en-US" altLang="zh-CN" sz="2400" b="0" i="1" smtClean="0">
                            <a:solidFill>
                              <a:srgbClr val="00B0F0"/>
                            </a:solidFill>
                            <a:latin typeface="Cambria Math" panose="02040503050406030204" pitchFamily="18" charset="0"/>
                          </a:rPr>
                          <m:t>𝑖</m:t>
                        </m:r>
                      </m:sub>
                    </m:sSub>
                    <m:r>
                      <a:rPr kumimoji="1" lang="en-US" altLang="zh-CN" sz="2400" b="0" i="1" smtClean="0">
                        <a:solidFill>
                          <a:srgbClr val="00B0F0"/>
                        </a:solidFill>
                        <a:latin typeface="Cambria Math" panose="02040503050406030204" pitchFamily="18" charset="0"/>
                      </a:rPr>
                      <m:t>≤</m:t>
                    </m:r>
                    <m:sSub>
                      <m:sSubPr>
                        <m:ctrlPr>
                          <a:rPr kumimoji="1" lang="en-US" altLang="zh-CN" sz="2400" b="0" i="1" smtClean="0">
                            <a:solidFill>
                              <a:srgbClr val="00B0F0"/>
                            </a:solidFill>
                            <a:latin typeface="Cambria Math" panose="02040503050406030204" pitchFamily="18" charset="0"/>
                          </a:rPr>
                        </m:ctrlPr>
                      </m:sSubPr>
                      <m:e>
                        <m:r>
                          <a:rPr kumimoji="1" lang="en-US" altLang="zh-CN" sz="2400" b="0" i="1" smtClean="0">
                            <a:solidFill>
                              <a:srgbClr val="00B0F0"/>
                            </a:solidFill>
                            <a:latin typeface="Cambria Math" panose="02040503050406030204" pitchFamily="18" charset="0"/>
                          </a:rPr>
                          <m:t>𝑎</m:t>
                        </m:r>
                      </m:e>
                      <m:sub>
                        <m:r>
                          <a:rPr kumimoji="1" lang="en-US" altLang="zh-CN" sz="2400" b="0" i="1" smtClean="0">
                            <a:solidFill>
                              <a:srgbClr val="00B0F0"/>
                            </a:solidFill>
                            <a:latin typeface="Cambria Math" panose="02040503050406030204" pitchFamily="18" charset="0"/>
                          </a:rPr>
                          <m:t>𝑖</m:t>
                        </m:r>
                        <m:r>
                          <a:rPr kumimoji="1" lang="en-US" altLang="zh-CN" sz="2400" b="0" i="1" smtClean="0">
                            <a:solidFill>
                              <a:srgbClr val="00B0F0"/>
                            </a:solidFill>
                            <a:latin typeface="Cambria Math" panose="02040503050406030204" pitchFamily="18" charset="0"/>
                          </a:rPr>
                          <m:t>+1</m:t>
                        </m:r>
                      </m:sub>
                    </m:sSub>
                    <m:r>
                      <a:rPr kumimoji="1" lang="en-US" altLang="zh-CN" sz="2400" b="0" i="1" smtClean="0">
                        <a:solidFill>
                          <a:srgbClr val="00B0F0"/>
                        </a:solidFill>
                        <a:latin typeface="Cambria Math" panose="02040503050406030204" pitchFamily="18" charset="0"/>
                      </a:rPr>
                      <m:t>≤…≤</m:t>
                    </m:r>
                    <m:sSub>
                      <m:sSubPr>
                        <m:ctrlPr>
                          <a:rPr kumimoji="1" lang="en-US" altLang="zh-CN" sz="2400" b="0" i="1" smtClean="0">
                            <a:solidFill>
                              <a:srgbClr val="00B0F0"/>
                            </a:solidFill>
                            <a:latin typeface="Cambria Math" panose="02040503050406030204" pitchFamily="18" charset="0"/>
                          </a:rPr>
                        </m:ctrlPr>
                      </m:sSubPr>
                      <m:e>
                        <m:r>
                          <a:rPr kumimoji="1" lang="en-US" altLang="zh-CN" sz="2400" b="0" i="1" smtClean="0">
                            <a:solidFill>
                              <a:srgbClr val="00B0F0"/>
                            </a:solidFill>
                            <a:latin typeface="Cambria Math" panose="02040503050406030204" pitchFamily="18" charset="0"/>
                          </a:rPr>
                          <m:t>𝑎</m:t>
                        </m:r>
                      </m:e>
                      <m:sub>
                        <m:r>
                          <a:rPr kumimoji="1" lang="en-US" altLang="zh-CN" sz="2400" b="0" i="1" smtClean="0">
                            <a:solidFill>
                              <a:srgbClr val="00B0F0"/>
                            </a:solidFill>
                            <a:latin typeface="Cambria Math" panose="02040503050406030204" pitchFamily="18" charset="0"/>
                          </a:rPr>
                          <m:t>𝑗</m:t>
                        </m:r>
                        <m:r>
                          <a:rPr kumimoji="1" lang="en-US" altLang="zh-CN" sz="2400" b="0" i="1" smtClean="0">
                            <a:solidFill>
                              <a:srgbClr val="00B0F0"/>
                            </a:solidFill>
                            <a:latin typeface="Cambria Math" panose="02040503050406030204" pitchFamily="18" charset="0"/>
                          </a:rPr>
                          <m:t>−1</m:t>
                        </m:r>
                      </m:sub>
                    </m:sSub>
                    <m:r>
                      <a:rPr kumimoji="1" lang="en-US" altLang="zh-CN" sz="2400" b="0" i="1" smtClean="0">
                        <a:solidFill>
                          <a:srgbClr val="00B0F0"/>
                        </a:solidFill>
                        <a:latin typeface="Cambria Math" panose="02040503050406030204" pitchFamily="18" charset="0"/>
                      </a:rPr>
                      <m:t>≤</m:t>
                    </m:r>
                    <m:sSub>
                      <m:sSubPr>
                        <m:ctrlPr>
                          <a:rPr kumimoji="1" lang="en-US" altLang="zh-CN" sz="2400" b="0" i="1" smtClean="0">
                            <a:solidFill>
                              <a:srgbClr val="00B0F0"/>
                            </a:solidFill>
                            <a:latin typeface="Cambria Math" panose="02040503050406030204" pitchFamily="18" charset="0"/>
                          </a:rPr>
                        </m:ctrlPr>
                      </m:sSubPr>
                      <m:e>
                        <m:r>
                          <a:rPr kumimoji="1" lang="en-US" altLang="zh-CN" sz="2400" b="0" i="1" smtClean="0">
                            <a:solidFill>
                              <a:srgbClr val="00B0F0"/>
                            </a:solidFill>
                            <a:latin typeface="Cambria Math" panose="02040503050406030204" pitchFamily="18" charset="0"/>
                          </a:rPr>
                          <m:t>𝑎</m:t>
                        </m:r>
                      </m:e>
                      <m:sub>
                        <m:r>
                          <a:rPr kumimoji="1" lang="en-US" altLang="zh-CN" sz="2400" b="0" i="1" smtClean="0">
                            <a:solidFill>
                              <a:srgbClr val="00B0F0"/>
                            </a:solidFill>
                            <a:latin typeface="Cambria Math" panose="02040503050406030204" pitchFamily="18" charset="0"/>
                          </a:rPr>
                          <m:t>𝑗</m:t>
                        </m:r>
                      </m:sub>
                    </m:sSub>
                  </m:oMath>
                </a14:m>
                <a:endParaRPr kumimoji="1" lang="zh-CN" altLang="en-US" sz="2400" dirty="0"/>
              </a:p>
            </p:txBody>
          </p:sp>
        </mc:Choice>
        <mc:Fallback xmlns="">
          <p:sp>
            <p:nvSpPr>
              <p:cNvPr id="8" name="文本框 7">
                <a:extLst>
                  <a:ext uri="{FF2B5EF4-FFF2-40B4-BE49-F238E27FC236}">
                    <a16:creationId xmlns:a16="http://schemas.microsoft.com/office/drawing/2014/main" id="{DD52D93F-42F2-FDBD-A82C-00EABD220CFF}"/>
                  </a:ext>
                </a:extLst>
              </p:cNvPr>
              <p:cNvSpPr txBox="1">
                <a:spLocks noRot="1" noChangeAspect="1" noMove="1" noResize="1" noEditPoints="1" noAdjustHandles="1" noChangeArrowheads="1" noChangeShapeType="1" noTextEdit="1"/>
              </p:cNvSpPr>
              <p:nvPr/>
            </p:nvSpPr>
            <p:spPr>
              <a:xfrm>
                <a:off x="2817895" y="3778062"/>
                <a:ext cx="5261377" cy="860748"/>
              </a:xfrm>
              <a:prstGeom prst="rect">
                <a:avLst/>
              </a:prstGeom>
              <a:blipFill>
                <a:blip r:embed="rId3"/>
                <a:stretch>
                  <a:fillRect l="-1687" t="-8696" r="-964" b="-869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33AAFB9B-7891-E61B-5718-279E2068A144}"/>
                  </a:ext>
                </a:extLst>
              </p:cNvPr>
              <p:cNvSpPr txBox="1"/>
              <p:nvPr/>
            </p:nvSpPr>
            <p:spPr>
              <a:xfrm>
                <a:off x="4787528" y="5138144"/>
                <a:ext cx="4589718" cy="517834"/>
              </a:xfrm>
              <a:prstGeom prst="rect">
                <a:avLst/>
              </a:prstGeom>
              <a:noFill/>
            </p:spPr>
            <p:txBody>
              <a:bodyPr wrap="none" rtlCol="0">
                <a:spAutoFit/>
              </a:bodyPr>
              <a:lstStyle/>
              <a:p>
                <a14:m>
                  <m:oMath xmlns:m="http://schemas.openxmlformats.org/officeDocument/2006/math">
                    <m:sSub>
                      <m:sSubPr>
                        <m:ctrlPr>
                          <a:rPr kumimoji="1" lang="en-US" altLang="zh-CN" sz="2400" b="0" i="1" smtClean="0">
                            <a:solidFill>
                              <a:srgbClr val="0070C0"/>
                            </a:solidFill>
                            <a:latin typeface="Cambria Math" panose="02040503050406030204" pitchFamily="18" charset="0"/>
                          </a:rPr>
                        </m:ctrlPr>
                      </m:sSubPr>
                      <m:e>
                        <m:r>
                          <a:rPr kumimoji="1" lang="en-US" altLang="zh-CN" sz="2400" b="0" i="1" smtClean="0">
                            <a:solidFill>
                              <a:srgbClr val="0070C0"/>
                            </a:solidFill>
                            <a:latin typeface="Cambria Math" panose="02040503050406030204" pitchFamily="18" charset="0"/>
                          </a:rPr>
                          <m:t>𝑎</m:t>
                        </m:r>
                      </m:e>
                      <m:sub>
                        <m:r>
                          <a:rPr kumimoji="1" lang="en-US" altLang="zh-CN" sz="2400" b="0" i="1" smtClean="0">
                            <a:solidFill>
                              <a:srgbClr val="0070C0"/>
                            </a:solidFill>
                            <a:latin typeface="Cambria Math" panose="02040503050406030204" pitchFamily="18" charset="0"/>
                          </a:rPr>
                          <m:t>𝑖</m:t>
                        </m:r>
                      </m:sub>
                    </m:sSub>
                    <m:r>
                      <a:rPr kumimoji="1" lang="en-US" altLang="zh-CN" sz="2400" b="0" i="1" smtClean="0">
                        <a:solidFill>
                          <a:srgbClr val="0070C0"/>
                        </a:solidFill>
                        <a:latin typeface="Cambria Math" panose="02040503050406030204" pitchFamily="18" charset="0"/>
                      </a:rPr>
                      <m:t>≤</m:t>
                    </m:r>
                    <m:sSub>
                      <m:sSubPr>
                        <m:ctrlPr>
                          <a:rPr kumimoji="1" lang="en-US" altLang="zh-CN" sz="2400" b="0" i="1" smtClean="0">
                            <a:solidFill>
                              <a:srgbClr val="0070C0"/>
                            </a:solidFill>
                            <a:latin typeface="Cambria Math" panose="02040503050406030204" pitchFamily="18" charset="0"/>
                          </a:rPr>
                        </m:ctrlPr>
                      </m:sSubPr>
                      <m:e>
                        <m:r>
                          <a:rPr kumimoji="1" lang="en-US" altLang="zh-CN" sz="2400" b="0" i="1" smtClean="0">
                            <a:solidFill>
                              <a:srgbClr val="0070C0"/>
                            </a:solidFill>
                            <a:latin typeface="Cambria Math" panose="02040503050406030204" pitchFamily="18" charset="0"/>
                          </a:rPr>
                          <m:t>𝑎</m:t>
                        </m:r>
                      </m:e>
                      <m:sub>
                        <m:r>
                          <a:rPr kumimoji="1" lang="en-US" altLang="zh-CN" sz="2400" b="0" i="1" smtClean="0">
                            <a:solidFill>
                              <a:srgbClr val="0070C0"/>
                            </a:solidFill>
                            <a:latin typeface="Cambria Math" panose="02040503050406030204" pitchFamily="18" charset="0"/>
                          </a:rPr>
                          <m:t>𝑗</m:t>
                        </m:r>
                      </m:sub>
                    </m:sSub>
                  </m:oMath>
                </a14:m>
                <a:r>
                  <a:rPr kumimoji="1" lang="zh-CN" altLang="en-US" sz="2400" dirty="0"/>
                  <a:t> 与</a:t>
                </a:r>
                <a14:m>
                  <m:oMath xmlns:m="http://schemas.openxmlformats.org/officeDocument/2006/math">
                    <m:d>
                      <m:dPr>
                        <m:ctrlPr>
                          <a:rPr kumimoji="1" lang="en-US" altLang="zh-CN" sz="2400" b="0" i="1" dirty="0" smtClean="0">
                            <a:latin typeface="Cambria Math" panose="02040503050406030204" pitchFamily="18" charset="0"/>
                          </a:rPr>
                        </m:ctrlPr>
                      </m:dPr>
                      <m:e>
                        <m:sSub>
                          <m:sSubPr>
                            <m:ctrlPr>
                              <a:rPr kumimoji="1" lang="en-US" altLang="zh-CN" sz="2400" b="0" i="1" dirty="0" smtClean="0">
                                <a:latin typeface="Cambria Math" panose="02040503050406030204" pitchFamily="18" charset="0"/>
                              </a:rPr>
                            </m:ctrlPr>
                          </m:sSubPr>
                          <m:e>
                            <m:r>
                              <a:rPr kumimoji="1" lang="en-US" altLang="zh-CN" sz="2400" b="0" i="1" dirty="0" smtClean="0">
                                <a:latin typeface="Cambria Math" panose="02040503050406030204" pitchFamily="18" charset="0"/>
                              </a:rPr>
                              <m:t>𝑎</m:t>
                            </m:r>
                          </m:e>
                          <m:sub>
                            <m:r>
                              <a:rPr kumimoji="1" lang="en-US" altLang="zh-CN" sz="2400" b="0" i="1" dirty="0" smtClean="0">
                                <a:latin typeface="Cambria Math" panose="02040503050406030204" pitchFamily="18" charset="0"/>
                              </a:rPr>
                              <m:t>𝑖</m:t>
                            </m:r>
                          </m:sub>
                        </m:sSub>
                        <m:r>
                          <a:rPr kumimoji="1" lang="en-US" altLang="zh-CN" sz="2400" b="0" i="1" dirty="0" smtClean="0">
                            <a:latin typeface="Cambria Math" panose="02040503050406030204" pitchFamily="18" charset="0"/>
                          </a:rPr>
                          <m:t>,</m:t>
                        </m:r>
                        <m:sSub>
                          <m:sSubPr>
                            <m:ctrlPr>
                              <a:rPr kumimoji="1" lang="en-US" altLang="zh-CN" sz="2400" b="0" i="1" dirty="0" smtClean="0">
                                <a:latin typeface="Cambria Math" panose="02040503050406030204" pitchFamily="18" charset="0"/>
                              </a:rPr>
                            </m:ctrlPr>
                          </m:sSubPr>
                          <m:e>
                            <m:r>
                              <a:rPr kumimoji="1" lang="en-US" altLang="zh-CN" sz="2400" b="0" i="1" dirty="0" smtClean="0">
                                <a:latin typeface="Cambria Math" panose="02040503050406030204" pitchFamily="18" charset="0"/>
                              </a:rPr>
                              <m:t>𝑎</m:t>
                            </m:r>
                          </m:e>
                          <m:sub>
                            <m:r>
                              <a:rPr kumimoji="1" lang="en-US" altLang="zh-CN" sz="2400" b="0" i="1" dirty="0" smtClean="0">
                                <a:latin typeface="Cambria Math" panose="02040503050406030204" pitchFamily="18" charset="0"/>
                              </a:rPr>
                              <m:t>𝑗</m:t>
                            </m:r>
                          </m:sub>
                        </m:sSub>
                      </m:e>
                    </m:d>
                    <m:r>
                      <a:rPr kumimoji="1" lang="zh-CN" altLang="en-US" sz="2400" i="1" dirty="0">
                        <a:latin typeface="Cambria Math" panose="02040503050406030204" pitchFamily="18" charset="0"/>
                      </a:rPr>
                      <m:t>是</m:t>
                    </m:r>
                    <m:r>
                      <a:rPr kumimoji="1" lang="zh-CN" altLang="en-US" sz="2400" i="1" dirty="0" smtClean="0">
                        <a:latin typeface="Cambria Math" panose="02040503050406030204" pitchFamily="18" charset="0"/>
                      </a:rPr>
                      <m:t>逆序</m:t>
                    </m:r>
                    <m:r>
                      <a:rPr kumimoji="1" lang="zh-CN" altLang="en-US" sz="2400" i="1" dirty="0">
                        <a:latin typeface="Cambria Math" panose="02040503050406030204" pitchFamily="18" charset="0"/>
                      </a:rPr>
                      <m:t>对</m:t>
                    </m:r>
                    <m:r>
                      <a:rPr kumimoji="1" lang="zh-CN" altLang="en-US" sz="2400" i="1" dirty="0" smtClean="0">
                        <a:latin typeface="Cambria Math" panose="02040503050406030204" pitchFamily="18" charset="0"/>
                      </a:rPr>
                      <m:t>矛盾</m:t>
                    </m:r>
                    <m:r>
                      <a:rPr kumimoji="1" lang="zh-CN" altLang="en-US" sz="2400" b="0" i="1" dirty="0" smtClean="0">
                        <a:latin typeface="Cambria Math" panose="02040503050406030204" pitchFamily="18" charset="0"/>
                      </a:rPr>
                      <m:t>！</m:t>
                    </m:r>
                  </m:oMath>
                </a14:m>
                <a:endParaRPr kumimoji="1" lang="zh-CN" altLang="en-US" sz="2400" dirty="0"/>
              </a:p>
            </p:txBody>
          </p:sp>
        </mc:Choice>
        <mc:Fallback xmlns="">
          <p:sp>
            <p:nvSpPr>
              <p:cNvPr id="9" name="文本框 8">
                <a:extLst>
                  <a:ext uri="{FF2B5EF4-FFF2-40B4-BE49-F238E27FC236}">
                    <a16:creationId xmlns:a16="http://schemas.microsoft.com/office/drawing/2014/main" id="{33AAFB9B-7891-E61B-5718-279E2068A144}"/>
                  </a:ext>
                </a:extLst>
              </p:cNvPr>
              <p:cNvSpPr txBox="1">
                <a:spLocks noRot="1" noChangeAspect="1" noMove="1" noResize="1" noEditPoints="1" noAdjustHandles="1" noChangeArrowheads="1" noChangeShapeType="1" noTextEdit="1"/>
              </p:cNvSpPr>
              <p:nvPr/>
            </p:nvSpPr>
            <p:spPr>
              <a:xfrm>
                <a:off x="4787528" y="5138144"/>
                <a:ext cx="4589718" cy="517834"/>
              </a:xfrm>
              <a:prstGeom prst="rect">
                <a:avLst/>
              </a:prstGeom>
              <a:blipFill>
                <a:blip r:embed="rId4"/>
                <a:stretch>
                  <a:fillRect t="-9524" b="-14286"/>
                </a:stretch>
              </a:blipFill>
            </p:spPr>
            <p:txBody>
              <a:bodyPr/>
              <a:lstStyle/>
              <a:p>
                <a:r>
                  <a:rPr lang="zh-CN" altLang="en-US">
                    <a:noFill/>
                  </a:rPr>
                  <a:t> </a:t>
                </a:r>
              </a:p>
            </p:txBody>
          </p:sp>
        </mc:Fallback>
      </mc:AlternateContent>
      <p:sp>
        <p:nvSpPr>
          <p:cNvPr id="10" name="下箭头 9">
            <a:extLst>
              <a:ext uri="{FF2B5EF4-FFF2-40B4-BE49-F238E27FC236}">
                <a16:creationId xmlns:a16="http://schemas.microsoft.com/office/drawing/2014/main" id="{E5185855-5360-59BA-C89E-20F13A02F70D}"/>
              </a:ext>
            </a:extLst>
          </p:cNvPr>
          <p:cNvSpPr/>
          <p:nvPr/>
        </p:nvSpPr>
        <p:spPr>
          <a:xfrm>
            <a:off x="4975412" y="4772810"/>
            <a:ext cx="739589" cy="297203"/>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2192327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blinds(horizontal)">
                                      <p:cBhvr>
                                        <p:cTn id="11" dur="500"/>
                                        <p:tgtEl>
                                          <p:spTgt spid="10"/>
                                        </p:tgtEl>
                                      </p:cBhvr>
                                    </p:animEffect>
                                  </p:childTnLst>
                                </p:cTn>
                              </p:par>
                              <p:par>
                                <p:cTn id="12" presetID="3" presetClass="entr" presetSubtype="10" fill="hold" grpId="0" nodeType="with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blinds(horizontal)">
                                      <p:cBhvr>
                                        <p:cTn id="14" dur="500"/>
                                        <p:tgtEl>
                                          <p:spTgt spid="9"/>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9" grpId="0"/>
      <p:bldP spid="10"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E80DB2D9-DEDF-4BB1-86C0-A9963C5312B4}"/>
                  </a:ext>
                </a:extLst>
              </p:cNvPr>
              <p:cNvSpPr txBox="1"/>
              <p:nvPr>
                <p:custDataLst>
                  <p:tags r:id="rId2"/>
                </p:custDataLst>
              </p:nvPr>
            </p:nvSpPr>
            <p:spPr>
              <a:xfrm>
                <a:off x="1219200" y="635000"/>
                <a:ext cx="9753600" cy="2143125"/>
              </a:xfrm>
              <a:prstGeom prst="rect">
                <a:avLst/>
              </a:prstGeom>
              <a:noFill/>
            </p:spPr>
            <p:txBody>
              <a:bodyPr vert="horz" wrap="square" rtlCol="0" anchor="ctr" anchorCtr="0">
                <a:noAutofit/>
              </a:bodyPr>
              <a:lstStyle/>
              <a:p>
                <a:r>
                  <a:rPr lang="zh-CN" altLang="en-US" sz="2800" dirty="0">
                    <a:latin typeface="微软雅黑" panose="020B0503020204020204" pitchFamily="34" charset="-122"/>
                    <a:ea typeface="微软雅黑" panose="020B0503020204020204" pitchFamily="34" charset="-122"/>
                  </a:rPr>
                  <a:t>设序列</a:t>
                </a:r>
                <a14:m>
                  <m:oMath xmlns:m="http://schemas.openxmlformats.org/officeDocument/2006/math">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𝑎</m:t>
                        </m:r>
                      </m:e>
                      <m:sub>
                        <m:r>
                          <a:rPr lang="en-US" altLang="zh-CN" sz="2800" i="1">
                            <a:latin typeface="Cambria Math" panose="02040503050406030204" pitchFamily="18" charset="0"/>
                          </a:rPr>
                          <m:t>1</m:t>
                        </m:r>
                      </m:sub>
                    </m:sSub>
                    <m:r>
                      <a:rPr lang="en-US" altLang="zh-CN" sz="2800" i="1">
                        <a:latin typeface="Cambria Math" panose="02040503050406030204" pitchFamily="18" charset="0"/>
                      </a:rPr>
                      <m:t>,</m:t>
                    </m:r>
                    <m:r>
                      <a:rPr lang="en-US" altLang="zh-CN" sz="2800" b="0" i="1" smtClean="0">
                        <a:latin typeface="Cambria Math" panose="02040503050406030204" pitchFamily="18" charset="0"/>
                      </a:rPr>
                      <m:t>…</m:t>
                    </m:r>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𝑎</m:t>
                        </m:r>
                      </m:e>
                      <m:sub>
                        <m:r>
                          <a:rPr lang="en-US" altLang="zh-CN" sz="2800" b="0" i="1" smtClean="0">
                            <a:latin typeface="Cambria Math" panose="02040503050406030204" pitchFamily="18" charset="0"/>
                          </a:rPr>
                          <m:t>𝑖</m:t>
                        </m:r>
                      </m:sub>
                    </m:sSub>
                    <m:r>
                      <a:rPr lang="en-US" altLang="zh-CN" sz="2800" i="1">
                        <a:latin typeface="Cambria Math" panose="02040503050406030204" pitchFamily="18" charset="0"/>
                      </a:rPr>
                      <m:t>,</m:t>
                    </m:r>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𝑎</m:t>
                        </m:r>
                      </m:e>
                      <m:sub>
                        <m:r>
                          <a:rPr lang="en-US" altLang="zh-CN" sz="2800" b="0" i="1" smtClean="0">
                            <a:latin typeface="Cambria Math" panose="02040503050406030204" pitchFamily="18" charset="0"/>
                          </a:rPr>
                          <m:t>𝑖</m:t>
                        </m:r>
                        <m:r>
                          <a:rPr lang="en-US" altLang="zh-CN" sz="2800" b="0" i="1" smtClean="0">
                            <a:latin typeface="Cambria Math" panose="02040503050406030204" pitchFamily="18" charset="0"/>
                          </a:rPr>
                          <m:t>+1</m:t>
                        </m:r>
                      </m:sub>
                    </m:sSub>
                    <m:r>
                      <a:rPr lang="en-US" altLang="zh-CN" sz="2800" i="1">
                        <a:latin typeface="Cambria Math" panose="02040503050406030204" pitchFamily="18" charset="0"/>
                      </a:rPr>
                      <m:t>…,</m:t>
                    </m:r>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𝑎</m:t>
                        </m:r>
                      </m:e>
                      <m:sub>
                        <m:r>
                          <a:rPr lang="en-US" altLang="zh-CN" sz="2800" b="0" i="1" smtClean="0">
                            <a:latin typeface="Cambria Math" panose="02040503050406030204" pitchFamily="18" charset="0"/>
                          </a:rPr>
                          <m:t>𝑗</m:t>
                        </m:r>
                        <m:r>
                          <a:rPr lang="en-US" altLang="zh-CN" sz="2800" b="0" i="1" smtClean="0">
                            <a:latin typeface="Cambria Math" panose="02040503050406030204" pitchFamily="18" charset="0"/>
                          </a:rPr>
                          <m:t>−1</m:t>
                        </m:r>
                      </m:sub>
                    </m:sSub>
                    <m:r>
                      <a:rPr lang="en-US" altLang="zh-CN" sz="2800" b="0" i="1" smtClean="0">
                        <a:latin typeface="Cambria Math" panose="02040503050406030204" pitchFamily="18" charset="0"/>
                      </a:rPr>
                      <m:t>,</m:t>
                    </m:r>
                    <m:sSub>
                      <m:sSubPr>
                        <m:ctrlPr>
                          <a:rPr lang="en-US" altLang="zh-CN" sz="2800" i="1">
                            <a:latin typeface="Cambria Math" panose="02040503050406030204" pitchFamily="18" charset="0"/>
                          </a:rPr>
                        </m:ctrlPr>
                      </m:sSubPr>
                      <m:e>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𝑎</m:t>
                            </m:r>
                          </m:e>
                          <m:sub>
                            <m:r>
                              <a:rPr lang="en-US" altLang="zh-CN" sz="2800" b="0" i="1" smtClean="0">
                                <a:latin typeface="Cambria Math" panose="02040503050406030204" pitchFamily="18" charset="0"/>
                              </a:rPr>
                              <m:t>𝑗</m:t>
                            </m:r>
                          </m:sub>
                        </m:sSub>
                        <m:r>
                          <a:rPr lang="en-US" altLang="zh-CN" sz="2800" b="0" i="1" smtClean="0">
                            <a:latin typeface="Cambria Math" panose="02040503050406030204" pitchFamily="18" charset="0"/>
                          </a:rPr>
                          <m:t>,…,</m:t>
                        </m:r>
                        <m:r>
                          <a:rPr lang="en-US" altLang="zh-CN" sz="2800" i="1">
                            <a:latin typeface="Cambria Math" panose="02040503050406030204" pitchFamily="18" charset="0"/>
                          </a:rPr>
                          <m:t>𝑎</m:t>
                        </m:r>
                      </m:e>
                      <m:sub>
                        <m:r>
                          <a:rPr lang="en-US" altLang="zh-CN" sz="2800" i="1">
                            <a:latin typeface="Cambria Math" panose="02040503050406030204" pitchFamily="18" charset="0"/>
                          </a:rPr>
                          <m:t>𝑛</m:t>
                        </m:r>
                      </m:sub>
                    </m:sSub>
                  </m:oMath>
                </a14:m>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中，</a:t>
                </a:r>
                <a14:m>
                  <m:oMath xmlns:m="http://schemas.openxmlformats.org/officeDocument/2006/math">
                    <m:r>
                      <a:rPr lang="en-US" altLang="zh-CN" sz="2600" b="0"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m:t>
                    </m:r>
                    <m:sSub>
                      <m:sSubPr>
                        <m:ctrlPr>
                          <a:rPr lang="en-US" altLang="zh-CN" sz="2600" b="0"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ctrlPr>
                      </m:sSubPr>
                      <m:e>
                        <m:r>
                          <a:rPr lang="en-US" altLang="zh-CN" sz="2600" b="0"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𝑎</m:t>
                        </m:r>
                      </m:e>
                      <m:sub>
                        <m:r>
                          <a:rPr lang="en-US" altLang="zh-CN" sz="2600" b="0"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𝑖</m:t>
                        </m:r>
                      </m:sub>
                    </m:sSub>
                    <m:r>
                      <a:rPr lang="en-US" altLang="zh-CN" sz="2600" b="0"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 </m:t>
                    </m:r>
                    <m:sSub>
                      <m:sSubPr>
                        <m:ctrlPr>
                          <a:rPr lang="en-US" altLang="zh-CN" sz="2600" b="0"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ctrlPr>
                      </m:sSubPr>
                      <m:e>
                        <m:r>
                          <a:rPr lang="en-US" altLang="zh-CN" sz="2600" b="0"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𝑎</m:t>
                        </m:r>
                      </m:e>
                      <m:sub>
                        <m:r>
                          <a:rPr lang="en-US" altLang="zh-CN" sz="2600" b="0"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𝑗</m:t>
                        </m:r>
                      </m:sub>
                    </m:sSub>
                    <m:r>
                      <a:rPr lang="en-US" altLang="zh-CN" sz="2600" b="0"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m:t>
                    </m:r>
                  </m:oMath>
                </a14:m>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是逆序对，则交换这两个元素，对序列的逆序对总数有何影响？</a:t>
                </a:r>
              </a:p>
            </p:txBody>
          </p:sp>
        </mc:Choice>
        <mc:Fallback xmlns="">
          <p:sp>
            <p:nvSpPr>
              <p:cNvPr id="8" name="文本框 7">
                <a:extLst>
                  <a:ext uri="{FF2B5EF4-FFF2-40B4-BE49-F238E27FC236}">
                    <a16:creationId xmlns:a16="http://schemas.microsoft.com/office/drawing/2014/main" id="{E80DB2D9-DEDF-4BB1-86C0-A9963C5312B4}"/>
                  </a:ext>
                </a:extLst>
              </p:cNvPr>
              <p:cNvSpPr txBox="1">
                <a:spLocks noRot="1" noChangeAspect="1" noMove="1" noResize="1" noEditPoints="1" noAdjustHandles="1" noChangeArrowheads="1" noChangeShapeType="1" noTextEdit="1"/>
              </p:cNvSpPr>
              <p:nvPr>
                <p:custDataLst>
                  <p:tags r:id="rId20"/>
                </p:custDataLst>
              </p:nvPr>
            </p:nvSpPr>
            <p:spPr>
              <a:xfrm>
                <a:off x="1219200" y="635000"/>
                <a:ext cx="9753600" cy="2143125"/>
              </a:xfrm>
              <a:prstGeom prst="rect">
                <a:avLst/>
              </a:prstGeom>
              <a:blipFill>
                <a:blip r:embed="rId21"/>
                <a:stretch>
                  <a:fillRect l="-1430" r="-520"/>
                </a:stretch>
              </a:blipFill>
            </p:spPr>
            <p:txBody>
              <a:bodyPr/>
              <a:lstStyle/>
              <a:p>
                <a:r>
                  <a:rPr lang="zh-CN" altLang="en-US">
                    <a:noFill/>
                  </a:rPr>
                  <a:t> </a:t>
                </a:r>
              </a:p>
            </p:txBody>
          </p:sp>
        </mc:Fallback>
      </mc:AlternateContent>
      <p:sp>
        <p:nvSpPr>
          <p:cNvPr id="9" name="文本框 8">
            <a:extLst>
              <a:ext uri="{FF2B5EF4-FFF2-40B4-BE49-F238E27FC236}">
                <a16:creationId xmlns:a16="http://schemas.microsoft.com/office/drawing/2014/main" id="{A513134E-EC55-48F8-AD6A-B8CC36236037}"/>
              </a:ext>
            </a:extLst>
          </p:cNvPr>
          <p:cNvSpPr txBox="1"/>
          <p:nvPr>
            <p:custDataLst>
              <p:tags r:id="rId3"/>
            </p:custDataLst>
          </p:nvPr>
        </p:nvSpPr>
        <p:spPr>
          <a:xfrm>
            <a:off x="2438400" y="2786063"/>
            <a:ext cx="85344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一定减少</a:t>
            </a:r>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个逆序对</a:t>
            </a:r>
          </a:p>
        </p:txBody>
      </p:sp>
      <p:sp>
        <p:nvSpPr>
          <p:cNvPr id="10" name="文本框 9">
            <a:extLst>
              <a:ext uri="{FF2B5EF4-FFF2-40B4-BE49-F238E27FC236}">
                <a16:creationId xmlns:a16="http://schemas.microsoft.com/office/drawing/2014/main" id="{60974D2C-7F68-48B7-ABD1-E8631E53EA4E}"/>
              </a:ext>
            </a:extLst>
          </p:cNvPr>
          <p:cNvSpPr txBox="1"/>
          <p:nvPr>
            <p:custDataLst>
              <p:tags r:id="rId4"/>
            </p:custDataLst>
          </p:nvPr>
        </p:nvSpPr>
        <p:spPr>
          <a:xfrm>
            <a:off x="2438400" y="3643313"/>
            <a:ext cx="85344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一定减少逆序对，且有可能数量大于</a:t>
            </a:r>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1</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文本框 10">
            <a:extLst>
              <a:ext uri="{FF2B5EF4-FFF2-40B4-BE49-F238E27FC236}">
                <a16:creationId xmlns:a16="http://schemas.microsoft.com/office/drawing/2014/main" id="{34C55F3F-D670-4C1F-957C-69E067B2B8DE}"/>
              </a:ext>
            </a:extLst>
          </p:cNvPr>
          <p:cNvSpPr txBox="1"/>
          <p:nvPr>
            <p:custDataLst>
              <p:tags r:id="rId5"/>
            </p:custDataLst>
          </p:nvPr>
        </p:nvSpPr>
        <p:spPr>
          <a:xfrm>
            <a:off x="2438400" y="4500563"/>
            <a:ext cx="85344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不一定会减少，但一定不会增加逆序对</a:t>
            </a:r>
          </a:p>
        </p:txBody>
      </p:sp>
      <p:sp>
        <p:nvSpPr>
          <p:cNvPr id="12" name="文本框 11">
            <a:extLst>
              <a:ext uri="{FF2B5EF4-FFF2-40B4-BE49-F238E27FC236}">
                <a16:creationId xmlns:a16="http://schemas.microsoft.com/office/drawing/2014/main" id="{C0FA657D-7856-442C-B724-ED599AC94413}"/>
              </a:ext>
            </a:extLst>
          </p:cNvPr>
          <p:cNvSpPr txBox="1"/>
          <p:nvPr>
            <p:custDataLst>
              <p:tags r:id="rId6"/>
            </p:custDataLst>
          </p:nvPr>
        </p:nvSpPr>
        <p:spPr>
          <a:xfrm>
            <a:off x="2438400" y="5357813"/>
            <a:ext cx="85344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有可能会增加逆序对的数量</a:t>
            </a:r>
          </a:p>
        </p:txBody>
      </p:sp>
      <p:sp>
        <p:nvSpPr>
          <p:cNvPr id="13" name="椭圆 12">
            <a:extLst>
              <a:ext uri="{FF2B5EF4-FFF2-40B4-BE49-F238E27FC236}">
                <a16:creationId xmlns:a16="http://schemas.microsoft.com/office/drawing/2014/main" id="{4AE7D896-B687-418B-9CA9-90257B18FFD7}"/>
              </a:ext>
            </a:extLst>
          </p:cNvPr>
          <p:cNvSpPr>
            <a:spLocks noChangeAspect="1"/>
          </p:cNvSpPr>
          <p:nvPr>
            <p:custDataLst>
              <p:tags r:id="rId7"/>
            </p:custDataLst>
          </p:nvPr>
        </p:nvSpPr>
        <p:spPr>
          <a:xfrm>
            <a:off x="1571625" y="2850356"/>
            <a:ext cx="514350" cy="514350"/>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4" name="椭圆 13">
            <a:extLst>
              <a:ext uri="{FF2B5EF4-FFF2-40B4-BE49-F238E27FC236}">
                <a16:creationId xmlns:a16="http://schemas.microsoft.com/office/drawing/2014/main" id="{C5606E58-590C-486E-B465-146E8E18674F}"/>
              </a:ext>
            </a:extLst>
          </p:cNvPr>
          <p:cNvSpPr>
            <a:spLocks noChangeAspect="1"/>
          </p:cNvSpPr>
          <p:nvPr>
            <p:custDataLst>
              <p:tags r:id="rId8"/>
            </p:custDataLst>
          </p:nvPr>
        </p:nvSpPr>
        <p:spPr>
          <a:xfrm>
            <a:off x="1571625" y="3707606"/>
            <a:ext cx="514350" cy="514350"/>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5" name="椭圆 14">
            <a:extLst>
              <a:ext uri="{FF2B5EF4-FFF2-40B4-BE49-F238E27FC236}">
                <a16:creationId xmlns:a16="http://schemas.microsoft.com/office/drawing/2014/main" id="{BAE2695D-3FB0-43F3-BD96-506CF1F31F9D}"/>
              </a:ext>
            </a:extLst>
          </p:cNvPr>
          <p:cNvSpPr>
            <a:spLocks noChangeAspect="1"/>
          </p:cNvSpPr>
          <p:nvPr>
            <p:custDataLst>
              <p:tags r:id="rId9"/>
            </p:custDataLst>
          </p:nvPr>
        </p:nvSpPr>
        <p:spPr>
          <a:xfrm>
            <a:off x="1571625" y="4564856"/>
            <a:ext cx="514350" cy="514350"/>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6" name="椭圆 15">
            <a:extLst>
              <a:ext uri="{FF2B5EF4-FFF2-40B4-BE49-F238E27FC236}">
                <a16:creationId xmlns:a16="http://schemas.microsoft.com/office/drawing/2014/main" id="{4EDCB3AC-9BE3-4699-A859-1C15FC02669D}"/>
              </a:ext>
            </a:extLst>
          </p:cNvPr>
          <p:cNvSpPr>
            <a:spLocks noChangeAspect="1"/>
          </p:cNvSpPr>
          <p:nvPr>
            <p:custDataLst>
              <p:tags r:id="rId10"/>
            </p:custDataLst>
          </p:nvPr>
        </p:nvSpPr>
        <p:spPr>
          <a:xfrm>
            <a:off x="1571625" y="5422106"/>
            <a:ext cx="514350" cy="514350"/>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D</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7" name="矩形: 圆角 16">
            <a:extLst>
              <a:ext uri="{FF2B5EF4-FFF2-40B4-BE49-F238E27FC236}">
                <a16:creationId xmlns:a16="http://schemas.microsoft.com/office/drawing/2014/main" id="{CC56879D-0AFB-4861-A28E-D02AE46FCCD2}"/>
              </a:ext>
            </a:extLst>
          </p:cNvPr>
          <p:cNvSpPr/>
          <p:nvPr>
            <p:custDataLst>
              <p:tags r:id="rId11"/>
            </p:custDataLst>
          </p:nvPr>
        </p:nvSpPr>
        <p:spPr>
          <a:xfrm>
            <a:off x="89154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grpSp>
        <p:nvGrpSpPr>
          <p:cNvPr id="22" name="组合 21">
            <a:extLst>
              <a:ext uri="{FF2B5EF4-FFF2-40B4-BE49-F238E27FC236}">
                <a16:creationId xmlns:a16="http://schemas.microsoft.com/office/drawing/2014/main" id="{288EED6B-23BB-4AA0-A785-239D9FF005C4}"/>
              </a:ext>
            </a:extLst>
          </p:cNvPr>
          <p:cNvGrpSpPr/>
          <p:nvPr>
            <p:custDataLst>
              <p:tags r:id="rId12"/>
            </p:custDataLst>
          </p:nvPr>
        </p:nvGrpSpPr>
        <p:grpSpPr>
          <a:xfrm>
            <a:off x="0" y="0"/>
            <a:ext cx="12192000" cy="635000"/>
            <a:chOff x="0" y="0"/>
            <a:chExt cx="12192000" cy="635000"/>
          </a:xfrm>
        </p:grpSpPr>
        <p:sp>
          <p:nvSpPr>
            <p:cNvPr id="18" name="TitleBackground">
              <a:extLst>
                <a:ext uri="{FF2B5EF4-FFF2-40B4-BE49-F238E27FC236}">
                  <a16:creationId xmlns:a16="http://schemas.microsoft.com/office/drawing/2014/main" id="{EDFE9011-9411-403D-A7FA-D2B7B1FE19AF}"/>
                </a:ext>
              </a:extLst>
            </p:cNvPr>
            <p:cNvSpPr/>
            <p:nvPr>
              <p:custDataLst>
                <p:tags r:id="rId14"/>
              </p:custDataLst>
            </p:nvPr>
          </p:nvSpPr>
          <p:spPr>
            <a:xfrm>
              <a:off x="0" y="0"/>
              <a:ext cx="12192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ColorBlock">
              <a:extLst>
                <a:ext uri="{FF2B5EF4-FFF2-40B4-BE49-F238E27FC236}">
                  <a16:creationId xmlns:a16="http://schemas.microsoft.com/office/drawing/2014/main" id="{1A92BA63-94FF-4192-92BB-E93837D4508C}"/>
                </a:ext>
              </a:extLst>
            </p:cNvPr>
            <p:cNvSpPr/>
            <p:nvPr>
              <p:custDataLst>
                <p:tags r:id="rId15"/>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TypeText">
              <a:extLst>
                <a:ext uri="{FF2B5EF4-FFF2-40B4-BE49-F238E27FC236}">
                  <a16:creationId xmlns:a16="http://schemas.microsoft.com/office/drawing/2014/main" id="{7654E32F-B374-40C6-A175-05E4510A39F8}"/>
                </a:ext>
              </a:extLst>
            </p:cNvPr>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p>
          </p:txBody>
        </p:sp>
        <p:sp>
          <p:nvSpPr>
            <p:cNvPr id="21" name="TipText">
              <a:extLst>
                <a:ext uri="{FF2B5EF4-FFF2-40B4-BE49-F238E27FC236}">
                  <a16:creationId xmlns:a16="http://schemas.microsoft.com/office/drawing/2014/main" id="{B84643D9-89E0-4B23-BBF0-B194C3BC9AED}"/>
                </a:ext>
              </a:extLst>
            </p:cNvPr>
            <p:cNvSpPr txBox="1"/>
            <p:nvPr>
              <p:custDataLst>
                <p:tags r:id="rId17"/>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7" name="图片 6">
            <a:extLst>
              <a:ext uri="{FF2B5EF4-FFF2-40B4-BE49-F238E27FC236}">
                <a16:creationId xmlns:a16="http://schemas.microsoft.com/office/drawing/2014/main" id="{93CD0CAD-CBAC-4962-8C7A-67F28C0BEE4B}"/>
              </a:ext>
            </a:extLst>
          </p:cNvPr>
          <p:cNvPicPr>
            <a:picLocks/>
          </p:cNvPicPr>
          <p:nvPr>
            <p:custDataLst>
              <p:tags r:id="rId13"/>
            </p:custDataLst>
          </p:nvPr>
        </p:nvPicPr>
        <p:blipFill>
          <a:blip r:embed="rId22">
            <a:extLst>
              <a:ext uri="{28A0092B-C50C-407E-A947-70E740481C1C}">
                <a14:useLocalDpi xmlns:a14="http://schemas.microsoft.com/office/drawing/2010/main" val="0"/>
              </a:ext>
            </a:extLst>
          </a:blip>
          <a:stretch>
            <a:fillRect/>
          </a:stretch>
        </p:blipFill>
        <p:spPr>
          <a:xfrm>
            <a:off x="10642600" y="63500"/>
            <a:ext cx="1422400" cy="508000"/>
          </a:xfrm>
          <a:prstGeom prst="rect">
            <a:avLst/>
          </a:prstGeom>
        </p:spPr>
      </p:pic>
    </p:spTree>
    <p:custDataLst>
      <p:tags r:id="rId1"/>
    </p:custDataLst>
    <p:extLst>
      <p:ext uri="{BB962C8B-B14F-4D97-AF65-F5344CB8AC3E}">
        <p14:creationId xmlns:p14="http://schemas.microsoft.com/office/powerpoint/2010/main" val="268423362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冒泡排序示例</a:t>
            </a:r>
          </a:p>
        </p:txBody>
      </p:sp>
      <p:sp>
        <p:nvSpPr>
          <p:cNvPr id="4" name="文本占位符 3"/>
          <p:cNvSpPr>
            <a:spLocks noGrp="1"/>
          </p:cNvSpPr>
          <p:nvPr>
            <p:ph type="body" idx="10"/>
          </p:nvPr>
        </p:nvSpPr>
        <p:spPr/>
        <p:txBody>
          <a:bodyPr/>
          <a:lstStyle/>
          <a:p>
            <a:r>
              <a:rPr lang="zh-CN" altLang="en-US" dirty="0"/>
              <a:t>数据结构</a:t>
            </a:r>
          </a:p>
        </p:txBody>
      </p:sp>
      <p:sp>
        <p:nvSpPr>
          <p:cNvPr id="5" name="内容占位符 4"/>
          <p:cNvSpPr>
            <a:spLocks noGrp="1"/>
          </p:cNvSpPr>
          <p:nvPr>
            <p:ph idx="11"/>
          </p:nvPr>
        </p:nvSpPr>
        <p:spPr>
          <a:xfrm>
            <a:off x="1582667" y="992886"/>
            <a:ext cx="1789772" cy="5498129"/>
          </a:xfrm>
        </p:spPr>
        <p:txBody>
          <a:bodyPr>
            <a:normAutofit lnSpcReduction="10000"/>
          </a:bodyPr>
          <a:lstStyle/>
          <a:p>
            <a:pPr algn="r">
              <a:lnSpc>
                <a:spcPct val="100000"/>
              </a:lnSpc>
              <a:spcBef>
                <a:spcPts val="1200"/>
              </a:spcBef>
            </a:pPr>
            <a:r>
              <a:rPr lang="zh-CN" altLang="en-US" dirty="0"/>
              <a:t>待排序数组</a:t>
            </a:r>
            <a:endParaRPr lang="en-US" altLang="zh-CN" dirty="0"/>
          </a:p>
          <a:p>
            <a:pPr algn="r">
              <a:lnSpc>
                <a:spcPct val="100000"/>
              </a:lnSpc>
              <a:spcBef>
                <a:spcPts val="1200"/>
              </a:spcBef>
            </a:pPr>
            <a:r>
              <a:rPr lang="zh-CN" altLang="en-US" dirty="0"/>
              <a:t>第一轮</a:t>
            </a:r>
            <a:endParaRPr lang="en-US" altLang="zh-CN" dirty="0"/>
          </a:p>
          <a:p>
            <a:pPr algn="r">
              <a:lnSpc>
                <a:spcPct val="100000"/>
              </a:lnSpc>
              <a:spcBef>
                <a:spcPts val="1200"/>
              </a:spcBef>
            </a:pPr>
            <a:r>
              <a:rPr lang="zh-CN" altLang="en-US" dirty="0"/>
              <a:t>第二轮</a:t>
            </a:r>
            <a:endParaRPr lang="en-US" altLang="zh-CN" dirty="0"/>
          </a:p>
          <a:p>
            <a:pPr algn="r">
              <a:lnSpc>
                <a:spcPct val="100000"/>
              </a:lnSpc>
              <a:spcBef>
                <a:spcPts val="1200"/>
              </a:spcBef>
            </a:pPr>
            <a:r>
              <a:rPr lang="zh-CN" altLang="en-US" dirty="0"/>
              <a:t>第三轮</a:t>
            </a:r>
            <a:endParaRPr lang="en-US" altLang="zh-CN" dirty="0"/>
          </a:p>
          <a:p>
            <a:pPr algn="r">
              <a:lnSpc>
                <a:spcPct val="100000"/>
              </a:lnSpc>
              <a:spcBef>
                <a:spcPts val="1200"/>
              </a:spcBef>
            </a:pPr>
            <a:r>
              <a:rPr lang="zh-CN" altLang="en-US" dirty="0"/>
              <a:t>第四轮</a:t>
            </a:r>
            <a:endParaRPr lang="en-US" altLang="zh-CN" dirty="0"/>
          </a:p>
          <a:p>
            <a:pPr algn="r">
              <a:lnSpc>
                <a:spcPct val="100000"/>
              </a:lnSpc>
              <a:spcBef>
                <a:spcPts val="1200"/>
              </a:spcBef>
            </a:pPr>
            <a:r>
              <a:rPr lang="zh-CN" altLang="en-US" dirty="0"/>
              <a:t>第五轮</a:t>
            </a:r>
            <a:endParaRPr lang="en-US" altLang="zh-CN" dirty="0"/>
          </a:p>
          <a:p>
            <a:pPr algn="r">
              <a:lnSpc>
                <a:spcPct val="100000"/>
              </a:lnSpc>
              <a:spcBef>
                <a:spcPts val="1200"/>
              </a:spcBef>
            </a:pPr>
            <a:r>
              <a:rPr lang="zh-CN" altLang="en-US" dirty="0"/>
              <a:t>第六轮</a:t>
            </a:r>
            <a:endParaRPr lang="en-US" altLang="zh-CN" dirty="0"/>
          </a:p>
          <a:p>
            <a:pPr algn="r">
              <a:lnSpc>
                <a:spcPct val="100000"/>
              </a:lnSpc>
              <a:spcBef>
                <a:spcPts val="1200"/>
              </a:spcBef>
            </a:pPr>
            <a:r>
              <a:rPr lang="zh-CN" altLang="en-US" dirty="0"/>
              <a:t>第七轮</a:t>
            </a:r>
            <a:endParaRPr lang="en-US" altLang="zh-CN" dirty="0"/>
          </a:p>
          <a:p>
            <a:pPr algn="r">
              <a:lnSpc>
                <a:spcPct val="100000"/>
              </a:lnSpc>
              <a:spcBef>
                <a:spcPts val="1200"/>
              </a:spcBef>
            </a:pPr>
            <a:r>
              <a:rPr lang="zh-CN" altLang="en-US" dirty="0"/>
              <a:t>第八轮</a:t>
            </a:r>
            <a:endParaRPr lang="en-US" altLang="zh-CN" dirty="0"/>
          </a:p>
          <a:p>
            <a:pPr algn="r">
              <a:lnSpc>
                <a:spcPct val="100000"/>
              </a:lnSpc>
              <a:spcBef>
                <a:spcPts val="1200"/>
              </a:spcBef>
            </a:pPr>
            <a:r>
              <a:rPr lang="zh-CN" altLang="en-US" dirty="0"/>
              <a:t>第九轮</a:t>
            </a:r>
            <a:endParaRPr lang="en-US" altLang="zh-CN" dirty="0"/>
          </a:p>
          <a:p>
            <a:pPr algn="r">
              <a:lnSpc>
                <a:spcPct val="100000"/>
              </a:lnSpc>
              <a:spcBef>
                <a:spcPts val="1200"/>
              </a:spcBef>
            </a:pPr>
            <a:r>
              <a:rPr lang="zh-CN" altLang="en-US" dirty="0"/>
              <a:t>第十轮</a:t>
            </a:r>
            <a:endParaRPr lang="en-US" altLang="zh-CN" dirty="0"/>
          </a:p>
          <a:p>
            <a:pPr algn="r">
              <a:lnSpc>
                <a:spcPct val="100000"/>
              </a:lnSpc>
              <a:spcBef>
                <a:spcPts val="1200"/>
              </a:spcBef>
            </a:pPr>
            <a:r>
              <a:rPr lang="zh-CN" altLang="en-US" dirty="0"/>
              <a:t>第十一轮</a:t>
            </a:r>
            <a:endParaRPr lang="en-US" altLang="zh-CN" dirty="0"/>
          </a:p>
          <a:p>
            <a:pPr algn="r">
              <a:lnSpc>
                <a:spcPct val="100000"/>
              </a:lnSpc>
              <a:spcBef>
                <a:spcPts val="1200"/>
              </a:spcBef>
            </a:pPr>
            <a:r>
              <a:rPr lang="zh-CN" altLang="en-US" dirty="0"/>
              <a:t>第十二轮</a:t>
            </a:r>
            <a:endParaRPr lang="en-US" altLang="zh-CN" dirty="0"/>
          </a:p>
        </p:txBody>
      </p:sp>
      <p:grpSp>
        <p:nvGrpSpPr>
          <p:cNvPr id="37" name="组合 36">
            <a:extLst>
              <a:ext uri="{FF2B5EF4-FFF2-40B4-BE49-F238E27FC236}">
                <a16:creationId xmlns:a16="http://schemas.microsoft.com/office/drawing/2014/main" id="{4EC7B6FB-2594-45AD-8971-E8B690967BC4}"/>
              </a:ext>
            </a:extLst>
          </p:cNvPr>
          <p:cNvGrpSpPr/>
          <p:nvPr/>
        </p:nvGrpSpPr>
        <p:grpSpPr>
          <a:xfrm>
            <a:off x="3346935" y="989448"/>
            <a:ext cx="5498129" cy="5498129"/>
            <a:chOff x="3526971" y="930073"/>
            <a:chExt cx="5498129" cy="5498129"/>
          </a:xfrm>
        </p:grpSpPr>
        <p:graphicFrame>
          <p:nvGraphicFramePr>
            <p:cNvPr id="20" name="表格 4">
              <a:extLst>
                <a:ext uri="{FF2B5EF4-FFF2-40B4-BE49-F238E27FC236}">
                  <a16:creationId xmlns:a16="http://schemas.microsoft.com/office/drawing/2014/main" id="{EE24731C-C478-4853-9B42-253C8135759E}"/>
                </a:ext>
              </a:extLst>
            </p:cNvPr>
            <p:cNvGraphicFramePr>
              <a:graphicFrameLocks/>
            </p:cNvGraphicFramePr>
            <p:nvPr/>
          </p:nvGraphicFramePr>
          <p:xfrm>
            <a:off x="3526971" y="930073"/>
            <a:ext cx="5498129" cy="5498129"/>
          </p:xfrm>
          <a:graphic>
            <a:graphicData uri="http://schemas.openxmlformats.org/drawingml/2006/table">
              <a:tbl>
                <a:tblPr firstRow="1" bandRow="1">
                  <a:tableStyleId>{5C22544A-7EE6-4342-B048-85BDC9FD1C3A}</a:tableStyleId>
                </a:tblPr>
                <a:tblGrid>
                  <a:gridCol w="422933">
                    <a:extLst>
                      <a:ext uri="{9D8B030D-6E8A-4147-A177-3AD203B41FA5}">
                        <a16:colId xmlns:a16="http://schemas.microsoft.com/office/drawing/2014/main" val="1504496925"/>
                      </a:ext>
                    </a:extLst>
                  </a:gridCol>
                  <a:gridCol w="422933">
                    <a:extLst>
                      <a:ext uri="{9D8B030D-6E8A-4147-A177-3AD203B41FA5}">
                        <a16:colId xmlns:a16="http://schemas.microsoft.com/office/drawing/2014/main" val="569606543"/>
                      </a:ext>
                    </a:extLst>
                  </a:gridCol>
                  <a:gridCol w="422933">
                    <a:extLst>
                      <a:ext uri="{9D8B030D-6E8A-4147-A177-3AD203B41FA5}">
                        <a16:colId xmlns:a16="http://schemas.microsoft.com/office/drawing/2014/main" val="2019032399"/>
                      </a:ext>
                    </a:extLst>
                  </a:gridCol>
                  <a:gridCol w="422933">
                    <a:extLst>
                      <a:ext uri="{9D8B030D-6E8A-4147-A177-3AD203B41FA5}">
                        <a16:colId xmlns:a16="http://schemas.microsoft.com/office/drawing/2014/main" val="2998898318"/>
                      </a:ext>
                    </a:extLst>
                  </a:gridCol>
                  <a:gridCol w="422933">
                    <a:extLst>
                      <a:ext uri="{9D8B030D-6E8A-4147-A177-3AD203B41FA5}">
                        <a16:colId xmlns:a16="http://schemas.microsoft.com/office/drawing/2014/main" val="869825293"/>
                      </a:ext>
                    </a:extLst>
                  </a:gridCol>
                  <a:gridCol w="422933">
                    <a:extLst>
                      <a:ext uri="{9D8B030D-6E8A-4147-A177-3AD203B41FA5}">
                        <a16:colId xmlns:a16="http://schemas.microsoft.com/office/drawing/2014/main" val="838990557"/>
                      </a:ext>
                    </a:extLst>
                  </a:gridCol>
                  <a:gridCol w="422933">
                    <a:extLst>
                      <a:ext uri="{9D8B030D-6E8A-4147-A177-3AD203B41FA5}">
                        <a16:colId xmlns:a16="http://schemas.microsoft.com/office/drawing/2014/main" val="728207241"/>
                      </a:ext>
                    </a:extLst>
                  </a:gridCol>
                  <a:gridCol w="422933">
                    <a:extLst>
                      <a:ext uri="{9D8B030D-6E8A-4147-A177-3AD203B41FA5}">
                        <a16:colId xmlns:a16="http://schemas.microsoft.com/office/drawing/2014/main" val="173939559"/>
                      </a:ext>
                    </a:extLst>
                  </a:gridCol>
                  <a:gridCol w="422933">
                    <a:extLst>
                      <a:ext uri="{9D8B030D-6E8A-4147-A177-3AD203B41FA5}">
                        <a16:colId xmlns:a16="http://schemas.microsoft.com/office/drawing/2014/main" val="1978412735"/>
                      </a:ext>
                    </a:extLst>
                  </a:gridCol>
                  <a:gridCol w="422933">
                    <a:extLst>
                      <a:ext uri="{9D8B030D-6E8A-4147-A177-3AD203B41FA5}">
                        <a16:colId xmlns:a16="http://schemas.microsoft.com/office/drawing/2014/main" val="1427807614"/>
                      </a:ext>
                    </a:extLst>
                  </a:gridCol>
                  <a:gridCol w="422933">
                    <a:extLst>
                      <a:ext uri="{9D8B030D-6E8A-4147-A177-3AD203B41FA5}">
                        <a16:colId xmlns:a16="http://schemas.microsoft.com/office/drawing/2014/main" val="3565399721"/>
                      </a:ext>
                    </a:extLst>
                  </a:gridCol>
                  <a:gridCol w="422933">
                    <a:extLst>
                      <a:ext uri="{9D8B030D-6E8A-4147-A177-3AD203B41FA5}">
                        <a16:colId xmlns:a16="http://schemas.microsoft.com/office/drawing/2014/main" val="3791543226"/>
                      </a:ext>
                    </a:extLst>
                  </a:gridCol>
                  <a:gridCol w="422933">
                    <a:extLst>
                      <a:ext uri="{9D8B030D-6E8A-4147-A177-3AD203B41FA5}">
                        <a16:colId xmlns:a16="http://schemas.microsoft.com/office/drawing/2014/main" val="5664028"/>
                      </a:ext>
                    </a:extLst>
                  </a:gridCol>
                </a:tblGrid>
                <a:tr h="422933">
                  <a:tc>
                    <a:txBody>
                      <a:bodyPr/>
                      <a:lstStyle/>
                      <a:p>
                        <a:pPr algn="ctr"/>
                        <a:r>
                          <a:rPr lang="en-US" altLang="zh-CN" sz="1700" b="0" dirty="0">
                            <a:solidFill>
                              <a:schemeClr val="tx1"/>
                            </a:solidFill>
                          </a:rPr>
                          <a:t>68</a:t>
                        </a:r>
                        <a:endParaRPr lang="zh-CN" altLang="en-US" sz="1700" b="0" dirty="0">
                          <a:solidFill>
                            <a:schemeClr val="tx1"/>
                          </a:solidFill>
                        </a:endParaRPr>
                      </a:p>
                    </a:txBody>
                    <a:tcPr marL="77585" marR="77585" marT="38792" marB="387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700" b="0" dirty="0">
                            <a:solidFill>
                              <a:schemeClr val="tx1"/>
                            </a:solidFill>
                          </a:rPr>
                          <a:t>65</a:t>
                        </a:r>
                        <a:endParaRPr lang="zh-CN" altLang="en-US" sz="1700" b="0" dirty="0">
                          <a:solidFill>
                            <a:schemeClr val="tx1"/>
                          </a:solidFill>
                        </a:endParaRPr>
                      </a:p>
                    </a:txBody>
                    <a:tcPr marL="77585" marR="77585" marT="38792" marB="387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700" b="0" dirty="0">
                            <a:solidFill>
                              <a:schemeClr val="tx1"/>
                            </a:solidFill>
                          </a:rPr>
                          <a:t>84</a:t>
                        </a:r>
                        <a:endParaRPr lang="zh-CN" altLang="en-US" sz="1700" b="0" dirty="0">
                          <a:solidFill>
                            <a:schemeClr val="tx1"/>
                          </a:solidFill>
                        </a:endParaRPr>
                      </a:p>
                    </a:txBody>
                    <a:tcPr marL="77585" marR="77585" marT="38792" marB="387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700" b="0" dirty="0">
                            <a:solidFill>
                              <a:schemeClr val="tx1"/>
                            </a:solidFill>
                          </a:rPr>
                          <a:t>65</a:t>
                        </a:r>
                        <a:endParaRPr lang="zh-CN" altLang="en-US" sz="1700" b="0" dirty="0">
                          <a:solidFill>
                            <a:schemeClr val="tx1"/>
                          </a:solidFill>
                        </a:endParaRPr>
                      </a:p>
                    </a:txBody>
                    <a:tcPr marL="77585" marR="77585" marT="38792" marB="387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700" b="0" dirty="0">
                            <a:solidFill>
                              <a:schemeClr val="tx1"/>
                            </a:solidFill>
                          </a:rPr>
                          <a:t>83</a:t>
                        </a:r>
                        <a:endParaRPr lang="zh-CN" altLang="en-US" sz="1700" b="0" dirty="0">
                          <a:solidFill>
                            <a:schemeClr val="tx1"/>
                          </a:solidFill>
                        </a:endParaRPr>
                      </a:p>
                    </a:txBody>
                    <a:tcPr marL="77585" marR="77585" marT="38792" marB="387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700" b="0" dirty="0">
                            <a:solidFill>
                              <a:schemeClr val="tx1"/>
                            </a:solidFill>
                          </a:rPr>
                          <a:t>84</a:t>
                        </a:r>
                        <a:endParaRPr lang="zh-CN" altLang="en-US" sz="1700" b="0" dirty="0">
                          <a:solidFill>
                            <a:schemeClr val="tx1"/>
                          </a:solidFill>
                        </a:endParaRPr>
                      </a:p>
                    </a:txBody>
                    <a:tcPr marL="77585" marR="77585" marT="38792" marB="387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700" b="0" dirty="0">
                            <a:solidFill>
                              <a:schemeClr val="tx1"/>
                            </a:solidFill>
                          </a:rPr>
                          <a:t>82</a:t>
                        </a:r>
                        <a:endParaRPr lang="zh-CN" altLang="en-US" sz="1700" b="0" dirty="0">
                          <a:solidFill>
                            <a:schemeClr val="tx1"/>
                          </a:solidFill>
                        </a:endParaRPr>
                      </a:p>
                    </a:txBody>
                    <a:tcPr marL="77585" marR="77585" marT="38792" marB="387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700" b="0" dirty="0">
                            <a:solidFill>
                              <a:schemeClr val="tx1"/>
                            </a:solidFill>
                          </a:rPr>
                          <a:t>85</a:t>
                        </a:r>
                        <a:endParaRPr lang="zh-CN" altLang="en-US" sz="1700" b="0" dirty="0">
                          <a:solidFill>
                            <a:schemeClr val="tx1"/>
                          </a:solidFill>
                        </a:endParaRPr>
                      </a:p>
                    </a:txBody>
                    <a:tcPr marL="77585" marR="77585" marT="38792" marB="387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700" b="0" dirty="0">
                            <a:solidFill>
                              <a:schemeClr val="tx1"/>
                            </a:solidFill>
                          </a:rPr>
                          <a:t>67</a:t>
                        </a:r>
                        <a:endParaRPr lang="zh-CN" altLang="en-US" sz="1700" b="0" dirty="0">
                          <a:solidFill>
                            <a:schemeClr val="tx1"/>
                          </a:solidFill>
                        </a:endParaRPr>
                      </a:p>
                    </a:txBody>
                    <a:tcPr marL="77585" marR="77585" marT="38792" marB="387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700" b="0" dirty="0">
                            <a:solidFill>
                              <a:schemeClr val="tx1"/>
                            </a:solidFill>
                          </a:rPr>
                          <a:t>84</a:t>
                        </a:r>
                        <a:endParaRPr lang="zh-CN" altLang="en-US" sz="1700" b="0" dirty="0">
                          <a:solidFill>
                            <a:schemeClr val="tx1"/>
                          </a:solidFill>
                        </a:endParaRPr>
                      </a:p>
                    </a:txBody>
                    <a:tcPr marL="77585" marR="77585" marT="38792" marB="387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700" b="0" dirty="0">
                            <a:solidFill>
                              <a:schemeClr val="tx1"/>
                            </a:solidFill>
                          </a:rPr>
                          <a:t>85</a:t>
                        </a:r>
                        <a:endParaRPr lang="zh-CN" altLang="en-US" sz="1700" b="0" dirty="0">
                          <a:solidFill>
                            <a:schemeClr val="tx1"/>
                          </a:solidFill>
                        </a:endParaRPr>
                      </a:p>
                    </a:txBody>
                    <a:tcPr marL="77585" marR="77585" marT="38792" marB="387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700" b="0" dirty="0">
                            <a:solidFill>
                              <a:schemeClr val="tx1"/>
                            </a:solidFill>
                          </a:rPr>
                          <a:t>82</a:t>
                        </a:r>
                        <a:endParaRPr lang="zh-CN" altLang="en-US" sz="1700" b="0" dirty="0">
                          <a:solidFill>
                            <a:schemeClr val="tx1"/>
                          </a:solidFill>
                        </a:endParaRPr>
                      </a:p>
                    </a:txBody>
                    <a:tcPr marL="77585" marR="77585" marT="38792" marB="387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700" b="0" dirty="0">
                            <a:solidFill>
                              <a:schemeClr val="tx1"/>
                            </a:solidFill>
                          </a:rPr>
                          <a:t>69</a:t>
                        </a:r>
                        <a:endParaRPr lang="zh-CN" altLang="en-US" sz="1700" b="0" dirty="0">
                          <a:solidFill>
                            <a:schemeClr val="tx1"/>
                          </a:solidFill>
                        </a:endParaRPr>
                      </a:p>
                    </a:txBody>
                    <a:tcPr marL="77585" marR="77585" marT="38792" marB="387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82684173"/>
                    </a:ext>
                  </a:extLst>
                </a:tr>
                <a:tr h="422933">
                  <a:tc>
                    <a:txBody>
                      <a:bodyPr/>
                      <a:lstStyle/>
                      <a:p>
                        <a:pPr algn="ctr"/>
                        <a:r>
                          <a:rPr lang="en-US" altLang="zh-CN" sz="1700" b="0" dirty="0">
                            <a:solidFill>
                              <a:srgbClr val="00B0F0"/>
                            </a:solidFill>
                          </a:rPr>
                          <a:t>65</a:t>
                        </a:r>
                        <a:endParaRPr lang="zh-CN" altLang="en-US" sz="1700" b="0" dirty="0">
                          <a:solidFill>
                            <a:srgbClr val="00B0F0"/>
                          </a:solidFill>
                        </a:endParaRPr>
                      </a:p>
                    </a:txBody>
                    <a:tcPr marL="93101" marR="93101" marT="46552" marB="465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700" b="0" dirty="0"/>
                          <a:t>68</a:t>
                        </a:r>
                        <a:endParaRPr lang="zh-CN" altLang="en-US" sz="1700" b="0" dirty="0"/>
                      </a:p>
                    </a:txBody>
                    <a:tcPr marL="93101" marR="93101" marT="46552" marB="465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700" b="0" dirty="0"/>
                          <a:t>65</a:t>
                        </a:r>
                        <a:endParaRPr lang="zh-CN" altLang="en-US" sz="1700" b="0" dirty="0"/>
                      </a:p>
                    </a:txBody>
                    <a:tcPr marL="93101" marR="93101" marT="46552" marB="465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700" b="0" dirty="0"/>
                          <a:t>84</a:t>
                        </a:r>
                        <a:endParaRPr lang="zh-CN" altLang="en-US" sz="1700" b="0" dirty="0"/>
                      </a:p>
                    </a:txBody>
                    <a:tcPr marL="93101" marR="93101" marT="46552" marB="465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700" b="0" dirty="0">
                            <a:solidFill>
                              <a:srgbClr val="00B0F0"/>
                            </a:solidFill>
                          </a:rPr>
                          <a:t>67</a:t>
                        </a:r>
                        <a:endParaRPr lang="zh-CN" altLang="en-US" sz="1700" b="0" dirty="0">
                          <a:solidFill>
                            <a:srgbClr val="00B0F0"/>
                          </a:solidFill>
                        </a:endParaRPr>
                      </a:p>
                    </a:txBody>
                    <a:tcPr marL="93101" marR="93101" marT="46552" marB="465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700" b="0" dirty="0"/>
                          <a:t>83</a:t>
                        </a:r>
                        <a:endParaRPr lang="zh-CN" altLang="en-US" sz="1700" b="0" dirty="0"/>
                      </a:p>
                    </a:txBody>
                    <a:tcPr marL="93101" marR="93101" marT="46552" marB="465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700" b="0" dirty="0"/>
                          <a:t>84</a:t>
                        </a:r>
                        <a:endParaRPr lang="zh-CN" altLang="en-US" sz="1700" b="0" dirty="0"/>
                      </a:p>
                    </a:txBody>
                    <a:tcPr marL="93101" marR="93101" marT="46552" marB="465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700" b="0" dirty="0"/>
                          <a:t>82</a:t>
                        </a:r>
                        <a:endParaRPr lang="zh-CN" altLang="en-US" sz="1700" b="0" dirty="0"/>
                      </a:p>
                    </a:txBody>
                    <a:tcPr marL="93101" marR="93101" marT="46552" marB="465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700" b="0" dirty="0"/>
                          <a:t>85</a:t>
                        </a:r>
                        <a:endParaRPr lang="zh-CN" altLang="en-US" sz="1700" b="0" dirty="0"/>
                      </a:p>
                    </a:txBody>
                    <a:tcPr marL="93101" marR="93101" marT="46552" marB="465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700" b="0" dirty="0">
                            <a:solidFill>
                              <a:srgbClr val="00B0F0"/>
                            </a:solidFill>
                          </a:rPr>
                          <a:t>69</a:t>
                        </a:r>
                        <a:endParaRPr lang="zh-CN" altLang="en-US" sz="1700" b="0" dirty="0">
                          <a:solidFill>
                            <a:srgbClr val="00B0F0"/>
                          </a:solidFill>
                        </a:endParaRPr>
                      </a:p>
                    </a:txBody>
                    <a:tcPr marL="93101" marR="93101" marT="46552" marB="465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700" b="0" dirty="0"/>
                          <a:t>84</a:t>
                        </a:r>
                        <a:endParaRPr lang="zh-CN" altLang="en-US" sz="1700" b="0" dirty="0"/>
                      </a:p>
                    </a:txBody>
                    <a:tcPr marL="93101" marR="93101" marT="46552" marB="465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700" b="0" dirty="0"/>
                          <a:t>85</a:t>
                        </a:r>
                        <a:endParaRPr lang="zh-CN" altLang="en-US" sz="1700" b="0" dirty="0"/>
                      </a:p>
                    </a:txBody>
                    <a:tcPr marL="93101" marR="93101" marT="46552" marB="465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700" b="0" dirty="0"/>
                          <a:t>82</a:t>
                        </a:r>
                        <a:endParaRPr lang="zh-CN" altLang="en-US" sz="1700" b="0" dirty="0"/>
                      </a:p>
                    </a:txBody>
                    <a:tcPr marL="93101" marR="93101" marT="46552" marB="465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33359949"/>
                    </a:ext>
                  </a:extLst>
                </a:tr>
                <a:tr h="422933">
                  <a:tc>
                    <a:txBody>
                      <a:bodyPr/>
                      <a:lstStyle/>
                      <a:p>
                        <a:pPr algn="ctr"/>
                        <a:r>
                          <a:rPr lang="en-US" altLang="zh-CN" sz="1700" b="0" dirty="0"/>
                          <a:t>65</a:t>
                        </a:r>
                        <a:endParaRPr lang="zh-CN" altLang="en-US" sz="1700" b="0" dirty="0"/>
                      </a:p>
                    </a:txBody>
                    <a:tcPr marL="93101" marR="93101" marT="46552" marB="465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700" b="0" dirty="0">
                            <a:solidFill>
                              <a:srgbClr val="00B0F0"/>
                            </a:solidFill>
                          </a:rPr>
                          <a:t>65</a:t>
                        </a:r>
                        <a:endParaRPr lang="zh-CN" altLang="en-US" sz="1700" b="0" dirty="0">
                          <a:solidFill>
                            <a:srgbClr val="00B0F0"/>
                          </a:solidFill>
                        </a:endParaRPr>
                      </a:p>
                    </a:txBody>
                    <a:tcPr marL="93101" marR="93101" marT="46552" marB="465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700" b="0" dirty="0"/>
                          <a:t>68</a:t>
                        </a:r>
                        <a:endParaRPr lang="zh-CN" altLang="en-US" sz="1700" b="0" dirty="0"/>
                      </a:p>
                    </a:txBody>
                    <a:tcPr marL="93101" marR="93101" marT="46552" marB="465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700" b="0" dirty="0">
                            <a:solidFill>
                              <a:srgbClr val="00B0F0"/>
                            </a:solidFill>
                          </a:rPr>
                          <a:t>67</a:t>
                        </a:r>
                        <a:endParaRPr lang="zh-CN" altLang="en-US" sz="1700" b="0" dirty="0">
                          <a:solidFill>
                            <a:srgbClr val="00B0F0"/>
                          </a:solidFill>
                        </a:endParaRPr>
                      </a:p>
                    </a:txBody>
                    <a:tcPr marL="93101" marR="93101" marT="46552" marB="465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700" b="0" dirty="0"/>
                          <a:t>84</a:t>
                        </a:r>
                        <a:endParaRPr lang="zh-CN" altLang="en-US" sz="1700" b="0" dirty="0"/>
                      </a:p>
                    </a:txBody>
                    <a:tcPr marL="93101" marR="93101" marT="46552" marB="465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700" b="0" dirty="0">
                            <a:solidFill>
                              <a:srgbClr val="00B0F0"/>
                            </a:solidFill>
                          </a:rPr>
                          <a:t>69</a:t>
                        </a:r>
                        <a:endParaRPr lang="zh-CN" altLang="en-US" sz="1700" b="0" dirty="0">
                          <a:solidFill>
                            <a:srgbClr val="00B0F0"/>
                          </a:solidFill>
                        </a:endParaRPr>
                      </a:p>
                    </a:txBody>
                    <a:tcPr marL="93101" marR="93101" marT="46552" marB="465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700" b="0" dirty="0"/>
                          <a:t>83</a:t>
                        </a:r>
                        <a:endParaRPr lang="zh-CN" altLang="en-US" sz="1700" b="0" dirty="0"/>
                      </a:p>
                    </a:txBody>
                    <a:tcPr marL="93101" marR="93101" marT="46552" marB="465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700" b="0" dirty="0"/>
                          <a:t>84</a:t>
                        </a:r>
                        <a:endParaRPr lang="zh-CN" altLang="en-US" sz="1700" b="0" dirty="0"/>
                      </a:p>
                    </a:txBody>
                    <a:tcPr marL="93101" marR="93101" marT="46552" marB="465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700" b="0" dirty="0"/>
                          <a:t>82</a:t>
                        </a:r>
                        <a:endParaRPr lang="zh-CN" altLang="en-US" sz="1700" b="0" dirty="0"/>
                      </a:p>
                    </a:txBody>
                    <a:tcPr marL="93101" marR="93101" marT="46552" marB="465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700" b="0" dirty="0"/>
                          <a:t>85</a:t>
                        </a:r>
                        <a:endParaRPr lang="zh-CN" altLang="en-US" sz="1700" b="0" dirty="0"/>
                      </a:p>
                    </a:txBody>
                    <a:tcPr marL="93101" marR="93101" marT="46552" marB="465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700" b="0" dirty="0">
                            <a:solidFill>
                              <a:srgbClr val="00B0F0"/>
                            </a:solidFill>
                          </a:rPr>
                          <a:t>82</a:t>
                        </a:r>
                        <a:endParaRPr lang="zh-CN" altLang="en-US" sz="1700" b="0" dirty="0">
                          <a:solidFill>
                            <a:srgbClr val="00B0F0"/>
                          </a:solidFill>
                        </a:endParaRPr>
                      </a:p>
                    </a:txBody>
                    <a:tcPr marL="93101" marR="93101" marT="46552" marB="465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700" b="0" dirty="0"/>
                          <a:t>84</a:t>
                        </a:r>
                        <a:endParaRPr lang="zh-CN" altLang="en-US" sz="1700" b="0" dirty="0"/>
                      </a:p>
                    </a:txBody>
                    <a:tcPr marL="93101" marR="93101" marT="46552" marB="465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700" b="0" dirty="0"/>
                          <a:t>85</a:t>
                        </a:r>
                        <a:endParaRPr lang="zh-CN" altLang="en-US" sz="1700" b="0" dirty="0"/>
                      </a:p>
                    </a:txBody>
                    <a:tcPr marL="93101" marR="93101" marT="46552" marB="465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10991640"/>
                    </a:ext>
                  </a:extLst>
                </a:tr>
                <a:tr h="422933">
                  <a:tc>
                    <a:txBody>
                      <a:bodyPr/>
                      <a:lstStyle/>
                      <a:p>
                        <a:pPr algn="ctr"/>
                        <a:r>
                          <a:rPr lang="en-US" altLang="zh-CN" sz="1700" b="0" dirty="0"/>
                          <a:t>65</a:t>
                        </a:r>
                        <a:endParaRPr lang="zh-CN" altLang="en-US" sz="1700" b="0" dirty="0"/>
                      </a:p>
                    </a:txBody>
                    <a:tcPr marL="93101" marR="93101" marT="46552" marB="465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700" b="0" dirty="0"/>
                          <a:t>65</a:t>
                        </a:r>
                        <a:endParaRPr lang="zh-CN" altLang="en-US" sz="1700" b="0" dirty="0"/>
                      </a:p>
                    </a:txBody>
                    <a:tcPr marL="93101" marR="93101" marT="46552" marB="465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700" b="0" dirty="0">
                            <a:solidFill>
                              <a:srgbClr val="00B0F0"/>
                            </a:solidFill>
                          </a:rPr>
                          <a:t>67</a:t>
                        </a:r>
                        <a:endParaRPr lang="zh-CN" altLang="en-US" sz="1700" b="0" dirty="0">
                          <a:solidFill>
                            <a:srgbClr val="00B0F0"/>
                          </a:solidFill>
                        </a:endParaRPr>
                      </a:p>
                    </a:txBody>
                    <a:tcPr marL="93101" marR="93101" marT="46552" marB="465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700" b="0" dirty="0"/>
                          <a:t>68</a:t>
                        </a:r>
                        <a:endParaRPr lang="zh-CN" altLang="en-US" sz="1700" b="0" dirty="0"/>
                      </a:p>
                    </a:txBody>
                    <a:tcPr marL="93101" marR="93101" marT="46552" marB="465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700" b="0" dirty="0">
                            <a:solidFill>
                              <a:srgbClr val="00B0F0"/>
                            </a:solidFill>
                          </a:rPr>
                          <a:t>69</a:t>
                        </a:r>
                        <a:endParaRPr lang="zh-CN" altLang="en-US" sz="1700" b="0" dirty="0">
                          <a:solidFill>
                            <a:srgbClr val="00B0F0"/>
                          </a:solidFill>
                        </a:endParaRPr>
                      </a:p>
                    </a:txBody>
                    <a:tcPr marL="93101" marR="93101" marT="46552" marB="465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700" b="0" dirty="0"/>
                          <a:t>84</a:t>
                        </a:r>
                        <a:endParaRPr lang="zh-CN" altLang="en-US" sz="1700" b="0" dirty="0"/>
                      </a:p>
                    </a:txBody>
                    <a:tcPr marL="93101" marR="93101" marT="46552" marB="465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700" b="0" dirty="0">
                            <a:solidFill>
                              <a:srgbClr val="00B0F0"/>
                            </a:solidFill>
                          </a:rPr>
                          <a:t>82</a:t>
                        </a:r>
                        <a:endParaRPr lang="zh-CN" altLang="en-US" sz="1700" b="0" dirty="0">
                          <a:solidFill>
                            <a:srgbClr val="00B0F0"/>
                          </a:solidFill>
                        </a:endParaRPr>
                      </a:p>
                    </a:txBody>
                    <a:tcPr marL="93101" marR="93101" marT="46552" marB="465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700" b="0" dirty="0"/>
                          <a:t>83</a:t>
                        </a:r>
                        <a:endParaRPr lang="zh-CN" altLang="en-US" sz="1700" b="0" dirty="0"/>
                      </a:p>
                    </a:txBody>
                    <a:tcPr marL="93101" marR="93101" marT="46552" marB="465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700" b="0" dirty="0"/>
                          <a:t>84</a:t>
                        </a:r>
                        <a:endParaRPr lang="zh-CN" altLang="en-US" sz="1700" b="0" dirty="0"/>
                      </a:p>
                    </a:txBody>
                    <a:tcPr marL="93101" marR="93101" marT="46552" marB="465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700" b="0" dirty="0">
                            <a:solidFill>
                              <a:srgbClr val="00B0F0"/>
                            </a:solidFill>
                          </a:rPr>
                          <a:t>82</a:t>
                        </a:r>
                        <a:endParaRPr lang="zh-CN" altLang="en-US" sz="1700" b="0" dirty="0">
                          <a:solidFill>
                            <a:srgbClr val="00B0F0"/>
                          </a:solidFill>
                        </a:endParaRPr>
                      </a:p>
                    </a:txBody>
                    <a:tcPr marL="93101" marR="93101" marT="46552" marB="465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700" b="0" dirty="0"/>
                          <a:t>85</a:t>
                        </a:r>
                        <a:endParaRPr lang="zh-CN" altLang="en-US" sz="1700" b="0" dirty="0"/>
                      </a:p>
                    </a:txBody>
                    <a:tcPr marL="93101" marR="93101" marT="46552" marB="465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700" b="0" dirty="0"/>
                          <a:t>84</a:t>
                        </a:r>
                        <a:endParaRPr lang="zh-CN" altLang="en-US" sz="1700" b="0" dirty="0"/>
                      </a:p>
                    </a:txBody>
                    <a:tcPr marL="93101" marR="93101" marT="46552" marB="465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700" b="0" dirty="0"/>
                          <a:t>85</a:t>
                        </a:r>
                        <a:endParaRPr lang="zh-CN" altLang="en-US" sz="1700" b="0" dirty="0"/>
                      </a:p>
                    </a:txBody>
                    <a:tcPr marL="93101" marR="93101" marT="46552" marB="465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1055244"/>
                    </a:ext>
                  </a:extLst>
                </a:tr>
                <a:tr h="422933">
                  <a:tc>
                    <a:txBody>
                      <a:bodyPr/>
                      <a:lstStyle/>
                      <a:p>
                        <a:pPr algn="ctr"/>
                        <a:r>
                          <a:rPr lang="en-US" altLang="zh-CN" sz="1700" b="0" dirty="0"/>
                          <a:t>65</a:t>
                        </a:r>
                        <a:endParaRPr lang="zh-CN" altLang="en-US" sz="1700" b="0" dirty="0"/>
                      </a:p>
                    </a:txBody>
                    <a:tcPr marL="93101" marR="93101" marT="46552" marB="465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700" b="0" dirty="0"/>
                          <a:t>65</a:t>
                        </a:r>
                        <a:endParaRPr lang="zh-CN" altLang="en-US" sz="1700" b="0" dirty="0"/>
                      </a:p>
                    </a:txBody>
                    <a:tcPr marL="93101" marR="93101" marT="46552" marB="465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700" b="0" dirty="0"/>
                          <a:t>67</a:t>
                        </a:r>
                        <a:endParaRPr lang="zh-CN" altLang="en-US" sz="1700" b="0" dirty="0"/>
                      </a:p>
                    </a:txBody>
                    <a:tcPr marL="93101" marR="93101" marT="46552" marB="465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700" b="0" dirty="0">
                            <a:solidFill>
                              <a:srgbClr val="00B0F0"/>
                            </a:solidFill>
                          </a:rPr>
                          <a:t>68</a:t>
                        </a:r>
                        <a:endParaRPr lang="zh-CN" altLang="en-US" sz="1700" b="0" dirty="0">
                          <a:solidFill>
                            <a:srgbClr val="00B0F0"/>
                          </a:solidFill>
                        </a:endParaRPr>
                      </a:p>
                    </a:txBody>
                    <a:tcPr marL="93101" marR="93101" marT="46552" marB="465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700" b="0" dirty="0"/>
                          <a:t>69</a:t>
                        </a:r>
                        <a:endParaRPr lang="zh-CN" altLang="en-US" sz="1700" b="0" dirty="0"/>
                      </a:p>
                    </a:txBody>
                    <a:tcPr marL="93101" marR="93101" marT="46552" marB="465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700" b="0" dirty="0">
                            <a:solidFill>
                              <a:srgbClr val="00B0F0"/>
                            </a:solidFill>
                          </a:rPr>
                          <a:t>82</a:t>
                        </a:r>
                        <a:endParaRPr lang="zh-CN" altLang="en-US" sz="1700" b="0" dirty="0">
                          <a:solidFill>
                            <a:srgbClr val="00B0F0"/>
                          </a:solidFill>
                        </a:endParaRPr>
                      </a:p>
                    </a:txBody>
                    <a:tcPr marL="93101" marR="93101" marT="46552" marB="465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700" b="0" dirty="0"/>
                          <a:t>84</a:t>
                        </a:r>
                        <a:endParaRPr lang="zh-CN" altLang="en-US" sz="1700" b="0" dirty="0"/>
                      </a:p>
                    </a:txBody>
                    <a:tcPr marL="93101" marR="93101" marT="46552" marB="465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700" b="0" dirty="0">
                            <a:solidFill>
                              <a:srgbClr val="00B0F0"/>
                            </a:solidFill>
                          </a:rPr>
                          <a:t>82</a:t>
                        </a:r>
                        <a:endParaRPr lang="zh-CN" altLang="en-US" sz="1700" b="0" dirty="0">
                          <a:solidFill>
                            <a:srgbClr val="00B0F0"/>
                          </a:solidFill>
                        </a:endParaRPr>
                      </a:p>
                    </a:txBody>
                    <a:tcPr marL="93101" marR="93101" marT="46552" marB="465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700" b="0" dirty="0"/>
                          <a:t>83</a:t>
                        </a:r>
                        <a:endParaRPr lang="zh-CN" altLang="en-US" sz="1700" b="0" dirty="0"/>
                      </a:p>
                    </a:txBody>
                    <a:tcPr marL="93101" marR="93101" marT="46552" marB="465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700" b="0" dirty="0"/>
                          <a:t>84</a:t>
                        </a:r>
                        <a:endParaRPr lang="zh-CN" altLang="en-US" sz="1700" b="0" dirty="0"/>
                      </a:p>
                    </a:txBody>
                    <a:tcPr marL="93101" marR="93101" marT="46552" marB="465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700" b="0" dirty="0"/>
                          <a:t>84</a:t>
                        </a:r>
                        <a:endParaRPr lang="zh-CN" altLang="en-US" sz="1700" b="0" dirty="0"/>
                      </a:p>
                    </a:txBody>
                    <a:tcPr marL="93101" marR="93101" marT="46552" marB="465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700" b="0" dirty="0"/>
                          <a:t>85</a:t>
                        </a:r>
                        <a:endParaRPr lang="zh-CN" altLang="en-US" sz="1700" b="0" dirty="0"/>
                      </a:p>
                    </a:txBody>
                    <a:tcPr marL="93101" marR="93101" marT="46552" marB="465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700" b="0" dirty="0"/>
                          <a:t>85</a:t>
                        </a:r>
                        <a:endParaRPr lang="zh-CN" altLang="en-US" sz="1700" b="0" dirty="0"/>
                      </a:p>
                    </a:txBody>
                    <a:tcPr marL="93101" marR="93101" marT="46552" marB="465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8629690"/>
                    </a:ext>
                  </a:extLst>
                </a:tr>
                <a:tr h="422933">
                  <a:tc>
                    <a:txBody>
                      <a:bodyPr/>
                      <a:lstStyle/>
                      <a:p>
                        <a:pPr algn="ctr"/>
                        <a:r>
                          <a:rPr lang="en-US" altLang="zh-CN" sz="1700" b="0" dirty="0"/>
                          <a:t>65</a:t>
                        </a:r>
                        <a:endParaRPr lang="zh-CN" altLang="en-US" sz="1700" b="0" dirty="0"/>
                      </a:p>
                    </a:txBody>
                    <a:tcPr marL="93101" marR="93101" marT="46552" marB="465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700" b="0" dirty="0"/>
                          <a:t>65</a:t>
                        </a:r>
                        <a:endParaRPr lang="zh-CN" altLang="en-US" sz="1700" b="0" dirty="0"/>
                      </a:p>
                    </a:txBody>
                    <a:tcPr marL="93101" marR="93101" marT="46552" marB="465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700" b="0" dirty="0"/>
                          <a:t>67</a:t>
                        </a:r>
                        <a:endParaRPr lang="zh-CN" altLang="en-US" sz="1700" b="0" dirty="0"/>
                      </a:p>
                    </a:txBody>
                    <a:tcPr marL="93101" marR="93101" marT="46552" marB="465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700" b="0" dirty="0"/>
                          <a:t>68</a:t>
                        </a:r>
                        <a:endParaRPr lang="zh-CN" altLang="en-US" sz="1700" b="0" dirty="0"/>
                      </a:p>
                    </a:txBody>
                    <a:tcPr marL="93101" marR="93101" marT="46552" marB="465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700" b="0" dirty="0"/>
                          <a:t>69</a:t>
                        </a:r>
                        <a:endParaRPr lang="zh-CN" altLang="en-US" sz="1700" b="0" dirty="0"/>
                      </a:p>
                    </a:txBody>
                    <a:tcPr marL="93101" marR="93101" marT="46552" marB="465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700" b="0" dirty="0"/>
                          <a:t>82</a:t>
                        </a:r>
                        <a:endParaRPr lang="zh-CN" altLang="en-US" sz="1700" b="0" dirty="0"/>
                      </a:p>
                    </a:txBody>
                    <a:tcPr marL="93101" marR="93101" marT="46552" marB="465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700" b="0" dirty="0">
                            <a:solidFill>
                              <a:srgbClr val="00B0F0"/>
                            </a:solidFill>
                          </a:rPr>
                          <a:t>82</a:t>
                        </a:r>
                        <a:endParaRPr lang="zh-CN" altLang="en-US" sz="1700" b="0" dirty="0">
                          <a:solidFill>
                            <a:srgbClr val="00B0F0"/>
                          </a:solidFill>
                        </a:endParaRPr>
                      </a:p>
                    </a:txBody>
                    <a:tcPr marL="93101" marR="93101" marT="46552" marB="465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700" b="0" dirty="0"/>
                          <a:t>84</a:t>
                        </a:r>
                        <a:endParaRPr lang="zh-CN" altLang="en-US" sz="1700" b="0" dirty="0"/>
                      </a:p>
                    </a:txBody>
                    <a:tcPr marL="93101" marR="93101" marT="46552" marB="465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700" b="0" dirty="0"/>
                          <a:t>83</a:t>
                        </a:r>
                        <a:endParaRPr lang="zh-CN" altLang="en-US" sz="1700" b="0" dirty="0"/>
                      </a:p>
                    </a:txBody>
                    <a:tcPr marL="93101" marR="93101" marT="46552" marB="465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700" b="0" dirty="0"/>
                          <a:t>84</a:t>
                        </a:r>
                        <a:endParaRPr lang="zh-CN" altLang="en-US" sz="1700" b="0" dirty="0"/>
                      </a:p>
                    </a:txBody>
                    <a:tcPr marL="93101" marR="93101" marT="46552" marB="465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700" b="0" dirty="0"/>
                          <a:t>84</a:t>
                        </a:r>
                        <a:endParaRPr lang="zh-CN" altLang="en-US" sz="1700" b="0" dirty="0"/>
                      </a:p>
                    </a:txBody>
                    <a:tcPr marL="93101" marR="93101" marT="46552" marB="465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700" b="0" dirty="0"/>
                          <a:t>85</a:t>
                        </a:r>
                        <a:endParaRPr lang="zh-CN" altLang="en-US" sz="1700" b="0" dirty="0"/>
                      </a:p>
                    </a:txBody>
                    <a:tcPr marL="93101" marR="93101" marT="46552" marB="465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700" b="0" dirty="0"/>
                          <a:t>85</a:t>
                        </a:r>
                        <a:endParaRPr lang="zh-CN" altLang="en-US" sz="1700" b="0" dirty="0"/>
                      </a:p>
                    </a:txBody>
                    <a:tcPr marL="93101" marR="93101" marT="46552" marB="465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08253270"/>
                    </a:ext>
                  </a:extLst>
                </a:tr>
                <a:tr h="422933">
                  <a:tc>
                    <a:txBody>
                      <a:bodyPr/>
                      <a:lstStyle/>
                      <a:p>
                        <a:pPr algn="ctr"/>
                        <a:r>
                          <a:rPr lang="en-US" altLang="zh-CN" sz="1700" b="0" dirty="0"/>
                          <a:t>65</a:t>
                        </a:r>
                        <a:endParaRPr lang="zh-CN" altLang="en-US" sz="1700" b="0" dirty="0"/>
                      </a:p>
                    </a:txBody>
                    <a:tcPr marL="93101" marR="93101" marT="46552" marB="465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700" b="0" dirty="0"/>
                          <a:t>65</a:t>
                        </a:r>
                        <a:endParaRPr lang="zh-CN" altLang="en-US" sz="1700" b="0" dirty="0"/>
                      </a:p>
                    </a:txBody>
                    <a:tcPr marL="93101" marR="93101" marT="46552" marB="465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700" b="0" dirty="0"/>
                          <a:t>67</a:t>
                        </a:r>
                        <a:endParaRPr lang="zh-CN" altLang="en-US" sz="1700" b="0" dirty="0"/>
                      </a:p>
                    </a:txBody>
                    <a:tcPr marL="93101" marR="93101" marT="46552" marB="465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700" b="0" dirty="0"/>
                          <a:t>68</a:t>
                        </a:r>
                        <a:endParaRPr lang="zh-CN" altLang="en-US" sz="1700" b="0" dirty="0"/>
                      </a:p>
                    </a:txBody>
                    <a:tcPr marL="93101" marR="93101" marT="46552" marB="465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700" b="0" dirty="0"/>
                          <a:t>69</a:t>
                        </a:r>
                        <a:endParaRPr lang="zh-CN" altLang="en-US" sz="1700" b="0" dirty="0"/>
                      </a:p>
                    </a:txBody>
                    <a:tcPr marL="93101" marR="93101" marT="46552" marB="465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700" b="0" dirty="0"/>
                          <a:t>82</a:t>
                        </a:r>
                        <a:endParaRPr lang="zh-CN" altLang="en-US" sz="1700" b="0" dirty="0"/>
                      </a:p>
                    </a:txBody>
                    <a:tcPr marL="93101" marR="93101" marT="46552" marB="465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700" b="0" dirty="0"/>
                          <a:t>82</a:t>
                        </a:r>
                        <a:endParaRPr lang="zh-CN" altLang="en-US" sz="1700" b="0" dirty="0"/>
                      </a:p>
                    </a:txBody>
                    <a:tcPr marL="93101" marR="93101" marT="46552" marB="465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700" b="0" dirty="0"/>
                          <a:t>83</a:t>
                        </a:r>
                        <a:endParaRPr lang="zh-CN" altLang="en-US" sz="1700" b="0" dirty="0"/>
                      </a:p>
                    </a:txBody>
                    <a:tcPr marL="93101" marR="93101" marT="46552" marB="465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700" b="0" dirty="0"/>
                          <a:t>84</a:t>
                        </a:r>
                        <a:endParaRPr lang="zh-CN" altLang="en-US" sz="1700" b="0" dirty="0"/>
                      </a:p>
                    </a:txBody>
                    <a:tcPr marL="93101" marR="93101" marT="46552" marB="465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700" b="0" dirty="0"/>
                          <a:t>84</a:t>
                        </a:r>
                        <a:endParaRPr lang="zh-CN" altLang="en-US" sz="1700" b="0" dirty="0"/>
                      </a:p>
                    </a:txBody>
                    <a:tcPr marL="93101" marR="93101" marT="46552" marB="465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700" b="0" dirty="0"/>
                          <a:t>84</a:t>
                        </a:r>
                        <a:endParaRPr lang="zh-CN" altLang="en-US" sz="1700" b="0" dirty="0"/>
                      </a:p>
                    </a:txBody>
                    <a:tcPr marL="93101" marR="93101" marT="46552" marB="465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700" b="0" dirty="0"/>
                          <a:t>85</a:t>
                        </a:r>
                        <a:endParaRPr lang="zh-CN" altLang="en-US" sz="1700" b="0" dirty="0"/>
                      </a:p>
                    </a:txBody>
                    <a:tcPr marL="93101" marR="93101" marT="46552" marB="465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700" b="0" dirty="0"/>
                          <a:t>85</a:t>
                        </a:r>
                        <a:endParaRPr lang="zh-CN" altLang="en-US" sz="1700" b="0" dirty="0"/>
                      </a:p>
                    </a:txBody>
                    <a:tcPr marL="93101" marR="93101" marT="46552" marB="465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5018778"/>
                    </a:ext>
                  </a:extLst>
                </a:tr>
                <a:tr h="422933">
                  <a:tc>
                    <a:txBody>
                      <a:bodyPr/>
                      <a:lstStyle/>
                      <a:p>
                        <a:pPr algn="ctr"/>
                        <a:r>
                          <a:rPr lang="en-US" altLang="zh-CN" sz="1700" b="0" dirty="0"/>
                          <a:t>65</a:t>
                        </a:r>
                        <a:endParaRPr lang="zh-CN" altLang="en-US" sz="1700" b="0" dirty="0"/>
                      </a:p>
                    </a:txBody>
                    <a:tcPr marL="63479" marR="63479" marT="31739" marB="3173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700" b="0" dirty="0"/>
                          <a:t>65</a:t>
                        </a:r>
                        <a:endParaRPr lang="zh-CN" altLang="en-US" sz="1700" b="0" dirty="0"/>
                      </a:p>
                    </a:txBody>
                    <a:tcPr marL="63479" marR="63479" marT="31739" marB="3173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700" b="0" dirty="0"/>
                          <a:t>67</a:t>
                        </a:r>
                        <a:endParaRPr lang="zh-CN" altLang="en-US" sz="1700" b="0" dirty="0"/>
                      </a:p>
                    </a:txBody>
                    <a:tcPr marL="63479" marR="63479" marT="31739" marB="3173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700" b="0" dirty="0"/>
                          <a:t>68</a:t>
                        </a:r>
                        <a:endParaRPr lang="zh-CN" altLang="en-US" sz="1700" b="0" dirty="0"/>
                      </a:p>
                    </a:txBody>
                    <a:tcPr marL="63479" marR="63479" marT="31739" marB="3173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700" b="0" dirty="0"/>
                          <a:t>69</a:t>
                        </a:r>
                        <a:endParaRPr lang="zh-CN" altLang="en-US" sz="1700" b="0" dirty="0"/>
                      </a:p>
                    </a:txBody>
                    <a:tcPr marL="63479" marR="63479" marT="31739" marB="3173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700" b="0" dirty="0"/>
                          <a:t>82</a:t>
                        </a:r>
                        <a:endParaRPr lang="zh-CN" altLang="en-US" sz="1700" b="0" dirty="0"/>
                      </a:p>
                    </a:txBody>
                    <a:tcPr marL="63479" marR="63479" marT="31739" marB="3173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700" b="0" dirty="0"/>
                          <a:t>82</a:t>
                        </a:r>
                        <a:endParaRPr lang="zh-CN" altLang="en-US" sz="1700" b="0" dirty="0"/>
                      </a:p>
                    </a:txBody>
                    <a:tcPr marL="63479" marR="63479" marT="31739" marB="3173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700" b="0" dirty="0"/>
                          <a:t>83</a:t>
                        </a:r>
                        <a:endParaRPr lang="zh-CN" altLang="en-US" sz="1700" b="0" dirty="0"/>
                      </a:p>
                    </a:txBody>
                    <a:tcPr marL="63479" marR="63479" marT="31739" marB="3173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700" b="0" dirty="0"/>
                          <a:t>84</a:t>
                        </a:r>
                        <a:endParaRPr lang="zh-CN" altLang="en-US" sz="1700" b="0" dirty="0"/>
                      </a:p>
                    </a:txBody>
                    <a:tcPr marL="63479" marR="63479" marT="31739" marB="3173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700" b="0" dirty="0"/>
                          <a:t>84</a:t>
                        </a:r>
                        <a:endParaRPr lang="zh-CN" altLang="en-US" sz="1700" b="0" dirty="0"/>
                      </a:p>
                    </a:txBody>
                    <a:tcPr marL="63479" marR="63479" marT="31739" marB="3173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700" b="0" dirty="0"/>
                          <a:t>84</a:t>
                        </a:r>
                        <a:endParaRPr lang="zh-CN" altLang="en-US" sz="1700" b="0" dirty="0"/>
                      </a:p>
                    </a:txBody>
                    <a:tcPr marL="63479" marR="63479" marT="31739" marB="3173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700" b="0" dirty="0"/>
                          <a:t>85</a:t>
                        </a:r>
                        <a:endParaRPr lang="zh-CN" altLang="en-US" sz="1700" b="0" dirty="0"/>
                      </a:p>
                    </a:txBody>
                    <a:tcPr marL="63479" marR="63479" marT="31739" marB="3173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700" b="0" dirty="0"/>
                          <a:t>85</a:t>
                        </a:r>
                        <a:endParaRPr lang="zh-CN" altLang="en-US" sz="1700" b="0" dirty="0"/>
                      </a:p>
                    </a:txBody>
                    <a:tcPr marL="63479" marR="63479" marT="31739" marB="3173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50714377"/>
                    </a:ext>
                  </a:extLst>
                </a:tr>
                <a:tr h="422933">
                  <a:tc>
                    <a:txBody>
                      <a:bodyPr/>
                      <a:lstStyle/>
                      <a:p>
                        <a:pPr algn="ctr"/>
                        <a:r>
                          <a:rPr lang="en-US" altLang="zh-CN" sz="1700" b="0" dirty="0"/>
                          <a:t>65</a:t>
                        </a:r>
                        <a:endParaRPr lang="zh-CN" altLang="en-US" sz="1700" b="0" dirty="0"/>
                      </a:p>
                    </a:txBody>
                    <a:tcPr marL="63479" marR="63479" marT="31739" marB="3173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700" b="0" dirty="0"/>
                          <a:t>65</a:t>
                        </a:r>
                        <a:endParaRPr lang="zh-CN" altLang="en-US" sz="1700" b="0" dirty="0"/>
                      </a:p>
                    </a:txBody>
                    <a:tcPr marL="63479" marR="63479" marT="31739" marB="3173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700" b="0" dirty="0"/>
                          <a:t>67</a:t>
                        </a:r>
                        <a:endParaRPr lang="zh-CN" altLang="en-US" sz="1700" b="0" dirty="0"/>
                      </a:p>
                    </a:txBody>
                    <a:tcPr marL="63479" marR="63479" marT="31739" marB="3173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700" b="0" dirty="0"/>
                          <a:t>68</a:t>
                        </a:r>
                        <a:endParaRPr lang="zh-CN" altLang="en-US" sz="1700" b="0" dirty="0"/>
                      </a:p>
                    </a:txBody>
                    <a:tcPr marL="63479" marR="63479" marT="31739" marB="3173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700" b="0" dirty="0"/>
                          <a:t>69</a:t>
                        </a:r>
                        <a:endParaRPr lang="zh-CN" altLang="en-US" sz="1700" b="0" dirty="0"/>
                      </a:p>
                    </a:txBody>
                    <a:tcPr marL="63479" marR="63479" marT="31739" marB="3173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700" b="0" dirty="0"/>
                          <a:t>82</a:t>
                        </a:r>
                        <a:endParaRPr lang="zh-CN" altLang="en-US" sz="1700" b="0" dirty="0"/>
                      </a:p>
                    </a:txBody>
                    <a:tcPr marL="63479" marR="63479" marT="31739" marB="3173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700" b="0" dirty="0"/>
                          <a:t>82</a:t>
                        </a:r>
                        <a:endParaRPr lang="zh-CN" altLang="en-US" sz="1700" b="0" dirty="0"/>
                      </a:p>
                    </a:txBody>
                    <a:tcPr marL="63479" marR="63479" marT="31739" marB="3173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700" b="0" dirty="0"/>
                          <a:t>83</a:t>
                        </a:r>
                        <a:endParaRPr lang="zh-CN" altLang="en-US" sz="1700" b="0" dirty="0"/>
                      </a:p>
                    </a:txBody>
                    <a:tcPr marL="63479" marR="63479" marT="31739" marB="3173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700" b="0" dirty="0"/>
                          <a:t>84</a:t>
                        </a:r>
                        <a:endParaRPr lang="zh-CN" altLang="en-US" sz="1700" b="0" dirty="0"/>
                      </a:p>
                    </a:txBody>
                    <a:tcPr marL="63479" marR="63479" marT="31739" marB="3173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700" b="0" dirty="0"/>
                          <a:t>84</a:t>
                        </a:r>
                        <a:endParaRPr lang="zh-CN" altLang="en-US" sz="1700" b="0" dirty="0"/>
                      </a:p>
                    </a:txBody>
                    <a:tcPr marL="63479" marR="63479" marT="31739" marB="3173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700" b="0" dirty="0"/>
                          <a:t>84</a:t>
                        </a:r>
                        <a:endParaRPr lang="zh-CN" altLang="en-US" sz="1700" b="0" dirty="0"/>
                      </a:p>
                    </a:txBody>
                    <a:tcPr marL="63479" marR="63479" marT="31739" marB="3173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700" b="0" dirty="0"/>
                          <a:t>85</a:t>
                        </a:r>
                        <a:endParaRPr lang="zh-CN" altLang="en-US" sz="1700" b="0" dirty="0"/>
                      </a:p>
                    </a:txBody>
                    <a:tcPr marL="63479" marR="63479" marT="31739" marB="3173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700" b="0" dirty="0"/>
                          <a:t>85</a:t>
                        </a:r>
                        <a:endParaRPr lang="zh-CN" altLang="en-US" sz="1700" b="0" dirty="0"/>
                      </a:p>
                    </a:txBody>
                    <a:tcPr marL="63479" marR="63479" marT="31739" marB="3173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58533607"/>
                    </a:ext>
                  </a:extLst>
                </a:tr>
                <a:tr h="422933">
                  <a:tc>
                    <a:txBody>
                      <a:bodyPr/>
                      <a:lstStyle/>
                      <a:p>
                        <a:pPr algn="ctr"/>
                        <a:r>
                          <a:rPr lang="en-US" altLang="zh-CN" sz="1700" b="0" dirty="0"/>
                          <a:t>65</a:t>
                        </a:r>
                        <a:endParaRPr lang="zh-CN" altLang="en-US" sz="1700" b="0" dirty="0"/>
                      </a:p>
                    </a:txBody>
                    <a:tcPr marL="63479" marR="63479" marT="31739" marB="3173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700" b="0" dirty="0"/>
                          <a:t>65</a:t>
                        </a:r>
                        <a:endParaRPr lang="zh-CN" altLang="en-US" sz="1700" b="0" dirty="0"/>
                      </a:p>
                    </a:txBody>
                    <a:tcPr marL="63479" marR="63479" marT="31739" marB="3173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700" b="0" dirty="0"/>
                          <a:t>67</a:t>
                        </a:r>
                        <a:endParaRPr lang="zh-CN" altLang="en-US" sz="1700" b="0" dirty="0"/>
                      </a:p>
                    </a:txBody>
                    <a:tcPr marL="63479" marR="63479" marT="31739" marB="3173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700" b="0" dirty="0"/>
                          <a:t>68</a:t>
                        </a:r>
                        <a:endParaRPr lang="zh-CN" altLang="en-US" sz="1700" b="0" dirty="0"/>
                      </a:p>
                    </a:txBody>
                    <a:tcPr marL="63479" marR="63479" marT="31739" marB="3173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700" b="0" dirty="0"/>
                          <a:t>69</a:t>
                        </a:r>
                        <a:endParaRPr lang="zh-CN" altLang="en-US" sz="1700" b="0" dirty="0"/>
                      </a:p>
                    </a:txBody>
                    <a:tcPr marL="63479" marR="63479" marT="31739" marB="3173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700" b="0" dirty="0"/>
                          <a:t>82</a:t>
                        </a:r>
                        <a:endParaRPr lang="zh-CN" altLang="en-US" sz="1700" b="0" dirty="0"/>
                      </a:p>
                    </a:txBody>
                    <a:tcPr marL="63479" marR="63479" marT="31739" marB="3173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700" b="0" dirty="0"/>
                          <a:t>82</a:t>
                        </a:r>
                        <a:endParaRPr lang="zh-CN" altLang="en-US" sz="1700" b="0" dirty="0"/>
                      </a:p>
                    </a:txBody>
                    <a:tcPr marL="63479" marR="63479" marT="31739" marB="3173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700" b="0" dirty="0"/>
                          <a:t>83</a:t>
                        </a:r>
                        <a:endParaRPr lang="zh-CN" altLang="en-US" sz="1700" b="0" dirty="0"/>
                      </a:p>
                    </a:txBody>
                    <a:tcPr marL="63479" marR="63479" marT="31739" marB="3173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700" b="0" dirty="0"/>
                          <a:t>84</a:t>
                        </a:r>
                        <a:endParaRPr lang="zh-CN" altLang="en-US" sz="1700" b="0" dirty="0"/>
                      </a:p>
                    </a:txBody>
                    <a:tcPr marL="63479" marR="63479" marT="31739" marB="3173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700" b="0" dirty="0"/>
                          <a:t>84</a:t>
                        </a:r>
                        <a:endParaRPr lang="zh-CN" altLang="en-US" sz="1700" b="0" dirty="0"/>
                      </a:p>
                    </a:txBody>
                    <a:tcPr marL="63479" marR="63479" marT="31739" marB="3173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700" b="0" dirty="0"/>
                          <a:t>84</a:t>
                        </a:r>
                        <a:endParaRPr lang="zh-CN" altLang="en-US" sz="1700" b="0" dirty="0"/>
                      </a:p>
                    </a:txBody>
                    <a:tcPr marL="63479" marR="63479" marT="31739" marB="3173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700" b="0" dirty="0"/>
                          <a:t>85</a:t>
                        </a:r>
                        <a:endParaRPr lang="zh-CN" altLang="en-US" sz="1700" b="0" dirty="0"/>
                      </a:p>
                    </a:txBody>
                    <a:tcPr marL="63479" marR="63479" marT="31739" marB="3173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700" b="0" dirty="0"/>
                          <a:t>85</a:t>
                        </a:r>
                        <a:endParaRPr lang="zh-CN" altLang="en-US" sz="1700" b="0" dirty="0"/>
                      </a:p>
                    </a:txBody>
                    <a:tcPr marL="63479" marR="63479" marT="31739" marB="3173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20877275"/>
                    </a:ext>
                  </a:extLst>
                </a:tr>
                <a:tr h="422933">
                  <a:tc>
                    <a:txBody>
                      <a:bodyPr/>
                      <a:lstStyle/>
                      <a:p>
                        <a:pPr algn="ctr"/>
                        <a:r>
                          <a:rPr lang="en-US" altLang="zh-CN" sz="1700" b="0" dirty="0"/>
                          <a:t>65</a:t>
                        </a:r>
                        <a:endParaRPr lang="zh-CN" altLang="en-US" sz="1700" b="0" dirty="0"/>
                      </a:p>
                    </a:txBody>
                    <a:tcPr marL="63479" marR="63479" marT="31739" marB="3173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700" b="0" dirty="0"/>
                          <a:t>65</a:t>
                        </a:r>
                        <a:endParaRPr lang="zh-CN" altLang="en-US" sz="1700" b="0" dirty="0"/>
                      </a:p>
                    </a:txBody>
                    <a:tcPr marL="63479" marR="63479" marT="31739" marB="3173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700" b="0" dirty="0"/>
                          <a:t>67</a:t>
                        </a:r>
                        <a:endParaRPr lang="zh-CN" altLang="en-US" sz="1700" b="0" dirty="0"/>
                      </a:p>
                    </a:txBody>
                    <a:tcPr marL="63479" marR="63479" marT="31739" marB="3173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700" b="0" dirty="0"/>
                          <a:t>68</a:t>
                        </a:r>
                        <a:endParaRPr lang="zh-CN" altLang="en-US" sz="1700" b="0" dirty="0"/>
                      </a:p>
                    </a:txBody>
                    <a:tcPr marL="63479" marR="63479" marT="31739" marB="3173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700" b="0" dirty="0"/>
                          <a:t>69</a:t>
                        </a:r>
                        <a:endParaRPr lang="zh-CN" altLang="en-US" sz="1700" b="0" dirty="0"/>
                      </a:p>
                    </a:txBody>
                    <a:tcPr marL="63479" marR="63479" marT="31739" marB="3173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700" b="0" dirty="0"/>
                          <a:t>82</a:t>
                        </a:r>
                        <a:endParaRPr lang="zh-CN" altLang="en-US" sz="1700" b="0" dirty="0"/>
                      </a:p>
                    </a:txBody>
                    <a:tcPr marL="63479" marR="63479" marT="31739" marB="3173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700" b="0" dirty="0"/>
                          <a:t>82</a:t>
                        </a:r>
                        <a:endParaRPr lang="zh-CN" altLang="en-US" sz="1700" b="0" dirty="0"/>
                      </a:p>
                    </a:txBody>
                    <a:tcPr marL="63479" marR="63479" marT="31739" marB="3173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700" b="0" dirty="0"/>
                          <a:t>83</a:t>
                        </a:r>
                        <a:endParaRPr lang="zh-CN" altLang="en-US" sz="1700" b="0" dirty="0"/>
                      </a:p>
                    </a:txBody>
                    <a:tcPr marL="63479" marR="63479" marT="31739" marB="3173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700" b="0" dirty="0"/>
                          <a:t>84</a:t>
                        </a:r>
                        <a:endParaRPr lang="zh-CN" altLang="en-US" sz="1700" b="0" dirty="0"/>
                      </a:p>
                    </a:txBody>
                    <a:tcPr marL="63479" marR="63479" marT="31739" marB="3173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700" b="0" dirty="0"/>
                          <a:t>84</a:t>
                        </a:r>
                        <a:endParaRPr lang="zh-CN" altLang="en-US" sz="1700" b="0" dirty="0"/>
                      </a:p>
                    </a:txBody>
                    <a:tcPr marL="63479" marR="63479" marT="31739" marB="3173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700" b="0" dirty="0"/>
                          <a:t>84</a:t>
                        </a:r>
                        <a:endParaRPr lang="zh-CN" altLang="en-US" sz="1700" b="0" dirty="0"/>
                      </a:p>
                    </a:txBody>
                    <a:tcPr marL="63479" marR="63479" marT="31739" marB="3173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700" b="0" dirty="0"/>
                          <a:t>85</a:t>
                        </a:r>
                        <a:endParaRPr lang="zh-CN" altLang="en-US" sz="1700" b="0" dirty="0"/>
                      </a:p>
                    </a:txBody>
                    <a:tcPr marL="63479" marR="63479" marT="31739" marB="3173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700" b="0" dirty="0"/>
                          <a:t>85</a:t>
                        </a:r>
                        <a:endParaRPr lang="zh-CN" altLang="en-US" sz="1700" b="0" dirty="0"/>
                      </a:p>
                    </a:txBody>
                    <a:tcPr marL="63479" marR="63479" marT="31739" marB="3173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18850034"/>
                    </a:ext>
                  </a:extLst>
                </a:tr>
                <a:tr h="422933">
                  <a:tc>
                    <a:txBody>
                      <a:bodyPr/>
                      <a:lstStyle/>
                      <a:p>
                        <a:pPr algn="ctr"/>
                        <a:r>
                          <a:rPr lang="en-US" altLang="zh-CN" sz="1700" b="0" dirty="0"/>
                          <a:t>65</a:t>
                        </a:r>
                        <a:endParaRPr lang="zh-CN" altLang="en-US" sz="1700" b="0" dirty="0"/>
                      </a:p>
                    </a:txBody>
                    <a:tcPr marL="63479" marR="63479" marT="31739" marB="3173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700" b="0" dirty="0"/>
                          <a:t>65</a:t>
                        </a:r>
                        <a:endParaRPr lang="zh-CN" altLang="en-US" sz="1700" b="0" dirty="0"/>
                      </a:p>
                    </a:txBody>
                    <a:tcPr marL="63479" marR="63479" marT="31739" marB="3173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700" b="0" dirty="0"/>
                          <a:t>67</a:t>
                        </a:r>
                        <a:endParaRPr lang="zh-CN" altLang="en-US" sz="1700" b="0" dirty="0"/>
                      </a:p>
                    </a:txBody>
                    <a:tcPr marL="63479" marR="63479" marT="31739" marB="3173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700" b="0" dirty="0"/>
                          <a:t>68</a:t>
                        </a:r>
                        <a:endParaRPr lang="zh-CN" altLang="en-US" sz="1700" b="0" dirty="0"/>
                      </a:p>
                    </a:txBody>
                    <a:tcPr marL="63479" marR="63479" marT="31739" marB="3173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700" b="0" dirty="0"/>
                          <a:t>69</a:t>
                        </a:r>
                        <a:endParaRPr lang="zh-CN" altLang="en-US" sz="1700" b="0" dirty="0"/>
                      </a:p>
                    </a:txBody>
                    <a:tcPr marL="63479" marR="63479" marT="31739" marB="3173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700" b="0" dirty="0"/>
                          <a:t>82</a:t>
                        </a:r>
                        <a:endParaRPr lang="zh-CN" altLang="en-US" sz="1700" b="0" dirty="0"/>
                      </a:p>
                    </a:txBody>
                    <a:tcPr marL="63479" marR="63479" marT="31739" marB="3173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700" b="0" dirty="0"/>
                          <a:t>82</a:t>
                        </a:r>
                        <a:endParaRPr lang="zh-CN" altLang="en-US" sz="1700" b="0" dirty="0"/>
                      </a:p>
                    </a:txBody>
                    <a:tcPr marL="63479" marR="63479" marT="31739" marB="3173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700" b="0" dirty="0"/>
                          <a:t>83</a:t>
                        </a:r>
                        <a:endParaRPr lang="zh-CN" altLang="en-US" sz="1700" b="0" dirty="0"/>
                      </a:p>
                    </a:txBody>
                    <a:tcPr marL="63479" marR="63479" marT="31739" marB="3173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700" b="0" dirty="0"/>
                          <a:t>84</a:t>
                        </a:r>
                        <a:endParaRPr lang="zh-CN" altLang="en-US" sz="1700" b="0" dirty="0"/>
                      </a:p>
                    </a:txBody>
                    <a:tcPr marL="63479" marR="63479" marT="31739" marB="3173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700" b="0" dirty="0"/>
                          <a:t>84</a:t>
                        </a:r>
                        <a:endParaRPr lang="zh-CN" altLang="en-US" sz="1700" b="0" dirty="0"/>
                      </a:p>
                    </a:txBody>
                    <a:tcPr marL="63479" marR="63479" marT="31739" marB="3173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700" b="0" dirty="0"/>
                          <a:t>84</a:t>
                        </a:r>
                        <a:endParaRPr lang="zh-CN" altLang="en-US" sz="1700" b="0" dirty="0"/>
                      </a:p>
                    </a:txBody>
                    <a:tcPr marL="63479" marR="63479" marT="31739" marB="3173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700" b="0" dirty="0"/>
                          <a:t>85</a:t>
                        </a:r>
                        <a:endParaRPr lang="zh-CN" altLang="en-US" sz="1700" b="0" dirty="0"/>
                      </a:p>
                    </a:txBody>
                    <a:tcPr marL="63479" marR="63479" marT="31739" marB="3173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700" b="0" dirty="0"/>
                          <a:t>85</a:t>
                        </a:r>
                        <a:endParaRPr lang="zh-CN" altLang="en-US" sz="1700" b="0" dirty="0"/>
                      </a:p>
                    </a:txBody>
                    <a:tcPr marL="63479" marR="63479" marT="31739" marB="3173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73376697"/>
                    </a:ext>
                  </a:extLst>
                </a:tr>
                <a:tr h="422933">
                  <a:tc>
                    <a:txBody>
                      <a:bodyPr/>
                      <a:lstStyle/>
                      <a:p>
                        <a:pPr algn="ctr"/>
                        <a:r>
                          <a:rPr lang="en-US" altLang="zh-CN" sz="1700" b="0" dirty="0"/>
                          <a:t>65</a:t>
                        </a:r>
                        <a:endParaRPr lang="zh-CN" altLang="en-US" sz="1700" b="0" dirty="0"/>
                      </a:p>
                    </a:txBody>
                    <a:tcPr marL="63479" marR="63479" marT="31739" marB="3173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700" b="0" dirty="0"/>
                          <a:t>65</a:t>
                        </a:r>
                        <a:endParaRPr lang="zh-CN" altLang="en-US" sz="1700" b="0" dirty="0"/>
                      </a:p>
                    </a:txBody>
                    <a:tcPr marL="63479" marR="63479" marT="31739" marB="3173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700" b="0" dirty="0"/>
                          <a:t>67</a:t>
                        </a:r>
                        <a:endParaRPr lang="zh-CN" altLang="en-US" sz="1700" b="0" dirty="0"/>
                      </a:p>
                    </a:txBody>
                    <a:tcPr marL="63479" marR="63479" marT="31739" marB="3173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700" b="0" dirty="0"/>
                          <a:t>68</a:t>
                        </a:r>
                        <a:endParaRPr lang="zh-CN" altLang="en-US" sz="1700" b="0" dirty="0"/>
                      </a:p>
                    </a:txBody>
                    <a:tcPr marL="63479" marR="63479" marT="31739" marB="3173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700" b="0" dirty="0"/>
                          <a:t>69</a:t>
                        </a:r>
                        <a:endParaRPr lang="zh-CN" altLang="en-US" sz="1700" b="0" dirty="0"/>
                      </a:p>
                    </a:txBody>
                    <a:tcPr marL="63479" marR="63479" marT="31739" marB="3173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700" b="0" dirty="0"/>
                          <a:t>82</a:t>
                        </a:r>
                        <a:endParaRPr lang="zh-CN" altLang="en-US" sz="1700" b="0" dirty="0"/>
                      </a:p>
                    </a:txBody>
                    <a:tcPr marL="63479" marR="63479" marT="31739" marB="3173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700" b="0" dirty="0"/>
                          <a:t>82</a:t>
                        </a:r>
                        <a:endParaRPr lang="zh-CN" altLang="en-US" sz="1700" b="0" dirty="0"/>
                      </a:p>
                    </a:txBody>
                    <a:tcPr marL="63479" marR="63479" marT="31739" marB="3173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700" b="0" dirty="0"/>
                          <a:t>83</a:t>
                        </a:r>
                        <a:endParaRPr lang="zh-CN" altLang="en-US" sz="1700" b="0" dirty="0"/>
                      </a:p>
                    </a:txBody>
                    <a:tcPr marL="63479" marR="63479" marT="31739" marB="3173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700" b="0" dirty="0"/>
                          <a:t>84</a:t>
                        </a:r>
                        <a:endParaRPr lang="zh-CN" altLang="en-US" sz="1700" b="0" dirty="0"/>
                      </a:p>
                    </a:txBody>
                    <a:tcPr marL="63479" marR="63479" marT="31739" marB="3173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700" b="0" dirty="0"/>
                          <a:t>84</a:t>
                        </a:r>
                        <a:endParaRPr lang="zh-CN" altLang="en-US" sz="1700" b="0" dirty="0"/>
                      </a:p>
                    </a:txBody>
                    <a:tcPr marL="63479" marR="63479" marT="31739" marB="3173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700" b="0" dirty="0"/>
                          <a:t>84</a:t>
                        </a:r>
                        <a:endParaRPr lang="zh-CN" altLang="en-US" sz="1700" b="0" dirty="0"/>
                      </a:p>
                    </a:txBody>
                    <a:tcPr marL="63479" marR="63479" marT="31739" marB="3173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700" b="0" dirty="0"/>
                          <a:t>85</a:t>
                        </a:r>
                        <a:endParaRPr lang="zh-CN" altLang="en-US" sz="1700" b="0" dirty="0"/>
                      </a:p>
                    </a:txBody>
                    <a:tcPr marL="63479" marR="63479" marT="31739" marB="3173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700" b="0" dirty="0"/>
                          <a:t>85</a:t>
                        </a:r>
                        <a:endParaRPr lang="zh-CN" altLang="en-US" sz="1700" b="0" dirty="0"/>
                      </a:p>
                    </a:txBody>
                    <a:tcPr marL="63479" marR="63479" marT="31739" marB="3173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59014716"/>
                    </a:ext>
                  </a:extLst>
                </a:tr>
              </a:tbl>
            </a:graphicData>
          </a:graphic>
        </p:graphicFrame>
        <p:grpSp>
          <p:nvGrpSpPr>
            <p:cNvPr id="36" name="组合 35">
              <a:extLst>
                <a:ext uri="{FF2B5EF4-FFF2-40B4-BE49-F238E27FC236}">
                  <a16:creationId xmlns:a16="http://schemas.microsoft.com/office/drawing/2014/main" id="{4C1156A2-FB72-49AF-8D71-948917ABB422}"/>
                </a:ext>
              </a:extLst>
            </p:cNvPr>
            <p:cNvGrpSpPr/>
            <p:nvPr/>
          </p:nvGrpSpPr>
          <p:grpSpPr>
            <a:xfrm>
              <a:off x="3526972" y="1353090"/>
              <a:ext cx="5070764" cy="5072907"/>
              <a:chOff x="2855997" y="681832"/>
              <a:chExt cx="5984641" cy="5987171"/>
            </a:xfrm>
          </p:grpSpPr>
          <p:sp>
            <p:nvSpPr>
              <p:cNvPr id="21" name="椭圆 20">
                <a:extLst>
                  <a:ext uri="{FF2B5EF4-FFF2-40B4-BE49-F238E27FC236}">
                    <a16:creationId xmlns:a16="http://schemas.microsoft.com/office/drawing/2014/main" id="{56B116F1-2C20-4F9D-811B-762D59E7887D}"/>
                  </a:ext>
                </a:extLst>
              </p:cNvPr>
              <p:cNvSpPr/>
              <p:nvPr/>
            </p:nvSpPr>
            <p:spPr>
              <a:xfrm>
                <a:off x="2855997" y="681832"/>
                <a:ext cx="501566" cy="501566"/>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0E4C8EBA-43AE-4073-8E19-09D07E91E429}"/>
                  </a:ext>
                </a:extLst>
              </p:cNvPr>
              <p:cNvSpPr/>
              <p:nvPr/>
            </p:nvSpPr>
            <p:spPr>
              <a:xfrm>
                <a:off x="3357563" y="1183398"/>
                <a:ext cx="501566" cy="501566"/>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1CC39D6C-3902-42F5-84C4-E867D0525573}"/>
                  </a:ext>
                </a:extLst>
              </p:cNvPr>
              <p:cNvSpPr/>
              <p:nvPr/>
            </p:nvSpPr>
            <p:spPr>
              <a:xfrm>
                <a:off x="3859129" y="1684964"/>
                <a:ext cx="501566" cy="501566"/>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2BFA1A80-C645-40C1-87DC-9B4D9B56D3A8}"/>
                  </a:ext>
                </a:extLst>
              </p:cNvPr>
              <p:cNvSpPr/>
              <p:nvPr/>
            </p:nvSpPr>
            <p:spPr>
              <a:xfrm>
                <a:off x="4344652" y="2186530"/>
                <a:ext cx="501566" cy="501566"/>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B814DDD3-E217-40CC-AC16-A7A3C0798661}"/>
                  </a:ext>
                </a:extLst>
              </p:cNvPr>
              <p:cNvSpPr/>
              <p:nvPr/>
            </p:nvSpPr>
            <p:spPr>
              <a:xfrm>
                <a:off x="4846218" y="2688096"/>
                <a:ext cx="501566" cy="501566"/>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a:extLst>
                  <a:ext uri="{FF2B5EF4-FFF2-40B4-BE49-F238E27FC236}">
                    <a16:creationId xmlns:a16="http://schemas.microsoft.com/office/drawing/2014/main" id="{98727E3F-1145-4664-9388-547654834AC4}"/>
                  </a:ext>
                </a:extLst>
              </p:cNvPr>
              <p:cNvSpPr/>
              <p:nvPr/>
            </p:nvSpPr>
            <p:spPr>
              <a:xfrm>
                <a:off x="5347784" y="3178217"/>
                <a:ext cx="501566" cy="501566"/>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a:extLst>
                  <a:ext uri="{FF2B5EF4-FFF2-40B4-BE49-F238E27FC236}">
                    <a16:creationId xmlns:a16="http://schemas.microsoft.com/office/drawing/2014/main" id="{C5D672E7-54F1-4888-B5AE-5315F586D663}"/>
                  </a:ext>
                </a:extLst>
              </p:cNvPr>
              <p:cNvSpPr/>
              <p:nvPr/>
            </p:nvSpPr>
            <p:spPr>
              <a:xfrm>
                <a:off x="5846969" y="3677402"/>
                <a:ext cx="501566" cy="501566"/>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a:extLst>
                  <a:ext uri="{FF2B5EF4-FFF2-40B4-BE49-F238E27FC236}">
                    <a16:creationId xmlns:a16="http://schemas.microsoft.com/office/drawing/2014/main" id="{3F1AB0AC-CE6A-4D27-B32B-A48DD8CED823}"/>
                  </a:ext>
                </a:extLst>
              </p:cNvPr>
              <p:cNvSpPr/>
              <p:nvPr/>
            </p:nvSpPr>
            <p:spPr>
              <a:xfrm>
                <a:off x="6343771" y="4176587"/>
                <a:ext cx="501566" cy="501566"/>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9" name="椭圆 28">
                <a:extLst>
                  <a:ext uri="{FF2B5EF4-FFF2-40B4-BE49-F238E27FC236}">
                    <a16:creationId xmlns:a16="http://schemas.microsoft.com/office/drawing/2014/main" id="{121B6F9A-20D6-48F8-AD16-70DFF170BB14}"/>
                  </a:ext>
                </a:extLst>
              </p:cNvPr>
              <p:cNvSpPr/>
              <p:nvPr/>
            </p:nvSpPr>
            <p:spPr>
              <a:xfrm>
                <a:off x="6845337" y="4675772"/>
                <a:ext cx="501566" cy="501566"/>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a:extLst>
                  <a:ext uri="{FF2B5EF4-FFF2-40B4-BE49-F238E27FC236}">
                    <a16:creationId xmlns:a16="http://schemas.microsoft.com/office/drawing/2014/main" id="{1009C207-985A-4765-BBB6-D87E4A307840}"/>
                  </a:ext>
                </a:extLst>
              </p:cNvPr>
              <p:cNvSpPr/>
              <p:nvPr/>
            </p:nvSpPr>
            <p:spPr>
              <a:xfrm>
                <a:off x="7342141" y="5170821"/>
                <a:ext cx="501566" cy="501566"/>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a:extLst>
                  <a:ext uri="{FF2B5EF4-FFF2-40B4-BE49-F238E27FC236}">
                    <a16:creationId xmlns:a16="http://schemas.microsoft.com/office/drawing/2014/main" id="{7C57E4F8-7309-4203-BDAB-3466BAD9EB80}"/>
                  </a:ext>
                </a:extLst>
              </p:cNvPr>
              <p:cNvSpPr/>
              <p:nvPr/>
            </p:nvSpPr>
            <p:spPr>
              <a:xfrm>
                <a:off x="7837506" y="5665870"/>
                <a:ext cx="501566" cy="501566"/>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a:extLst>
                  <a:ext uri="{FF2B5EF4-FFF2-40B4-BE49-F238E27FC236}">
                    <a16:creationId xmlns:a16="http://schemas.microsoft.com/office/drawing/2014/main" id="{69840F91-5106-466B-B8CD-F899561B03B7}"/>
                  </a:ext>
                </a:extLst>
              </p:cNvPr>
              <p:cNvSpPr/>
              <p:nvPr/>
            </p:nvSpPr>
            <p:spPr>
              <a:xfrm>
                <a:off x="8339072" y="6167437"/>
                <a:ext cx="501566" cy="501566"/>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44" name="组合 43">
            <a:extLst>
              <a:ext uri="{FF2B5EF4-FFF2-40B4-BE49-F238E27FC236}">
                <a16:creationId xmlns:a16="http://schemas.microsoft.com/office/drawing/2014/main" id="{064666D4-9C58-4C1B-B15C-1A98C0D5F58C}"/>
              </a:ext>
            </a:extLst>
          </p:cNvPr>
          <p:cNvGrpSpPr/>
          <p:nvPr/>
        </p:nvGrpSpPr>
        <p:grpSpPr>
          <a:xfrm>
            <a:off x="9233155" y="1624365"/>
            <a:ext cx="2268083" cy="1388052"/>
            <a:chOff x="9361642" y="1611748"/>
            <a:chExt cx="2268083" cy="1388052"/>
          </a:xfrm>
        </p:grpSpPr>
        <p:sp>
          <p:nvSpPr>
            <p:cNvPr id="38" name="矩形 37">
              <a:extLst>
                <a:ext uri="{FF2B5EF4-FFF2-40B4-BE49-F238E27FC236}">
                  <a16:creationId xmlns:a16="http://schemas.microsoft.com/office/drawing/2014/main" id="{54E7C994-462F-4722-A2B6-D7EF6E3DEBF1}"/>
                </a:ext>
              </a:extLst>
            </p:cNvPr>
            <p:cNvSpPr/>
            <p:nvPr/>
          </p:nvSpPr>
          <p:spPr>
            <a:xfrm>
              <a:off x="9377246" y="1618329"/>
              <a:ext cx="393771" cy="39377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1" name="内容占位符 4">
              <a:extLst>
                <a:ext uri="{FF2B5EF4-FFF2-40B4-BE49-F238E27FC236}">
                  <a16:creationId xmlns:a16="http://schemas.microsoft.com/office/drawing/2014/main" id="{B346FC0A-5DE4-4EF3-AFD9-D6536D7A621E}"/>
                </a:ext>
              </a:extLst>
            </p:cNvPr>
            <p:cNvSpPr txBox="1">
              <a:spLocks/>
            </p:cNvSpPr>
            <p:nvPr/>
          </p:nvSpPr>
          <p:spPr>
            <a:xfrm>
              <a:off x="9839953" y="1611748"/>
              <a:ext cx="1789772" cy="138805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000" kern="1200">
                  <a:solidFill>
                    <a:schemeClr val="tx1"/>
                  </a:solidFill>
                  <a:latin typeface="微软雅黑" panose="020B0503020204020204" pitchFamily="34" charset="-122"/>
                  <a:ea typeface="微软雅黑" panose="020B0503020204020204" pitchFamily="34" charset="-122"/>
                  <a:cs typeface="+mn-cs"/>
                </a:defRPr>
              </a:lvl1pPr>
              <a:lvl2pPr marL="457200" indent="0" algn="l" defTabSz="914400" rtl="0" eaLnBrk="1" latinLnBrk="0" hangingPunct="1">
                <a:lnSpc>
                  <a:spcPct val="90000"/>
                </a:lnSpc>
                <a:spcBef>
                  <a:spcPts val="500"/>
                </a:spcBef>
                <a:buFontTx/>
                <a:buNone/>
                <a:defRPr sz="2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2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9pPr>
            </a:lstStyle>
            <a:p>
              <a:pPr>
                <a:lnSpc>
                  <a:spcPct val="100000"/>
                </a:lnSpc>
                <a:spcBef>
                  <a:spcPts val="1200"/>
                </a:spcBef>
              </a:pPr>
              <a:r>
                <a:rPr lang="zh-CN" altLang="en-US" dirty="0"/>
                <a:t>未排序</a:t>
              </a:r>
              <a:endParaRPr lang="en-US" altLang="zh-CN" dirty="0"/>
            </a:p>
            <a:p>
              <a:pPr>
                <a:lnSpc>
                  <a:spcPct val="100000"/>
                </a:lnSpc>
                <a:spcBef>
                  <a:spcPts val="1200"/>
                </a:spcBef>
              </a:pPr>
              <a:r>
                <a:rPr lang="zh-CN" altLang="en-US" dirty="0"/>
                <a:t>已排序</a:t>
              </a:r>
              <a:endParaRPr lang="en-US" altLang="zh-CN" dirty="0"/>
            </a:p>
            <a:p>
              <a:pPr>
                <a:lnSpc>
                  <a:spcPct val="100000"/>
                </a:lnSpc>
                <a:spcBef>
                  <a:spcPts val="1200"/>
                </a:spcBef>
              </a:pPr>
              <a:r>
                <a:rPr lang="zh-CN" altLang="en-US" dirty="0"/>
                <a:t>本轮排序</a:t>
              </a:r>
              <a:endParaRPr lang="en-US" altLang="zh-CN" dirty="0"/>
            </a:p>
          </p:txBody>
        </p:sp>
        <p:sp>
          <p:nvSpPr>
            <p:cNvPr id="42" name="矩形 41">
              <a:extLst>
                <a:ext uri="{FF2B5EF4-FFF2-40B4-BE49-F238E27FC236}">
                  <a16:creationId xmlns:a16="http://schemas.microsoft.com/office/drawing/2014/main" id="{8B3DECEA-040F-46B0-AED4-125F13D067F8}"/>
                </a:ext>
              </a:extLst>
            </p:cNvPr>
            <p:cNvSpPr/>
            <p:nvPr/>
          </p:nvSpPr>
          <p:spPr>
            <a:xfrm>
              <a:off x="9377245" y="2075054"/>
              <a:ext cx="393771" cy="393771"/>
            </a:xfrm>
            <a:prstGeom prst="rect">
              <a:avLst/>
            </a:prstGeom>
            <a:solidFill>
              <a:schemeClr val="bg2">
                <a:lumMod val="9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3" name="椭圆 42">
              <a:extLst>
                <a:ext uri="{FF2B5EF4-FFF2-40B4-BE49-F238E27FC236}">
                  <a16:creationId xmlns:a16="http://schemas.microsoft.com/office/drawing/2014/main" id="{41B5D553-A976-433A-B3A5-24795306FE91}"/>
                </a:ext>
              </a:extLst>
            </p:cNvPr>
            <p:cNvSpPr/>
            <p:nvPr/>
          </p:nvSpPr>
          <p:spPr>
            <a:xfrm>
              <a:off x="9361642" y="2516244"/>
              <a:ext cx="424975" cy="424975"/>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6" name="副标题 45">
            <a:extLst>
              <a:ext uri="{FF2B5EF4-FFF2-40B4-BE49-F238E27FC236}">
                <a16:creationId xmlns:a16="http://schemas.microsoft.com/office/drawing/2014/main" id="{180A22A3-EC14-40BF-A5CA-481D1566B455}"/>
              </a:ext>
            </a:extLst>
          </p:cNvPr>
          <p:cNvSpPr>
            <a:spLocks noGrp="1"/>
          </p:cNvSpPr>
          <p:nvPr>
            <p:ph type="subTitle" idx="1"/>
          </p:nvPr>
        </p:nvSpPr>
        <p:spPr/>
        <p:txBody>
          <a:bodyPr/>
          <a:lstStyle/>
          <a:p>
            <a:r>
              <a:rPr lang="en-US" altLang="zh-CN" dirty="0"/>
              <a:t>10.4.1  </a:t>
            </a:r>
            <a:r>
              <a:rPr lang="zh-CN" altLang="en-US" dirty="0"/>
              <a:t>冒泡排序</a:t>
            </a:r>
          </a:p>
        </p:txBody>
      </p:sp>
      <p:sp>
        <p:nvSpPr>
          <p:cNvPr id="3" name="文本框 2">
            <a:extLst>
              <a:ext uri="{FF2B5EF4-FFF2-40B4-BE49-F238E27FC236}">
                <a16:creationId xmlns:a16="http://schemas.microsoft.com/office/drawing/2014/main" id="{CEB4E9D6-1A18-4A28-A2F9-67DB15C80DEA}"/>
              </a:ext>
            </a:extLst>
          </p:cNvPr>
          <p:cNvSpPr txBox="1"/>
          <p:nvPr/>
        </p:nvSpPr>
        <p:spPr>
          <a:xfrm>
            <a:off x="9233155" y="3162041"/>
            <a:ext cx="2529348" cy="646331"/>
          </a:xfrm>
          <a:prstGeom prst="rect">
            <a:avLst/>
          </a:prstGeom>
          <a:noFill/>
        </p:spPr>
        <p:txBody>
          <a:bodyPr wrap="square" rtlCol="0">
            <a:spAutoFit/>
          </a:bodyPr>
          <a:lstStyle/>
          <a:p>
            <a:pPr marL="285750" indent="-28575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用</a:t>
            </a:r>
            <a:r>
              <a:rPr lang="zh-CN" altLang="en-US" dirty="0">
                <a:solidFill>
                  <a:srgbClr val="00B0F0"/>
                </a:solidFill>
                <a:latin typeface="微软雅黑" panose="020B0503020204020204" pitchFamily="34" charset="-122"/>
                <a:ea typeface="微软雅黑" panose="020B0503020204020204" pitchFamily="34" charset="-122"/>
              </a:rPr>
              <a:t>蓝色</a:t>
            </a:r>
            <a:r>
              <a:rPr lang="zh-CN" altLang="en-US" dirty="0">
                <a:latin typeface="微软雅黑" panose="020B0503020204020204" pitchFamily="34" charset="-122"/>
                <a:ea typeface="微软雅黑" panose="020B0503020204020204" pitchFamily="34" charset="-122"/>
              </a:rPr>
              <a:t>标注每轮“冒”上去的数据</a:t>
            </a:r>
          </a:p>
        </p:txBody>
      </p:sp>
      <p:sp>
        <p:nvSpPr>
          <p:cNvPr id="6" name="右大括号 5">
            <a:extLst>
              <a:ext uri="{FF2B5EF4-FFF2-40B4-BE49-F238E27FC236}">
                <a16:creationId xmlns:a16="http://schemas.microsoft.com/office/drawing/2014/main" id="{6E112EE6-CBF2-485A-8D9B-26A6011D1459}"/>
              </a:ext>
            </a:extLst>
          </p:cNvPr>
          <p:cNvSpPr/>
          <p:nvPr/>
        </p:nvSpPr>
        <p:spPr>
          <a:xfrm>
            <a:off x="8898957" y="3731342"/>
            <a:ext cx="388091" cy="2561710"/>
          </a:xfrm>
          <a:prstGeom prst="rightBrace">
            <a:avLst>
              <a:gd name="adj1" fmla="val 57736"/>
              <a:gd name="adj2" fmla="val 50000"/>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3" name="圆角矩形 7">
            <a:extLst>
              <a:ext uri="{FF2B5EF4-FFF2-40B4-BE49-F238E27FC236}">
                <a16:creationId xmlns:a16="http://schemas.microsoft.com/office/drawing/2014/main" id="{FFEA38F4-1A63-4F35-8D38-8D863F10D3C2}"/>
              </a:ext>
            </a:extLst>
          </p:cNvPr>
          <p:cNvSpPr/>
          <p:nvPr/>
        </p:nvSpPr>
        <p:spPr>
          <a:xfrm>
            <a:off x="9534420" y="4760161"/>
            <a:ext cx="2143863" cy="455807"/>
          </a:xfrm>
          <a:prstGeom prst="roundRect">
            <a:avLst/>
          </a:prstGeom>
          <a:solidFill>
            <a:srgbClr val="51ADB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zh-CN" altLang="en-US" sz="2000" dirty="0">
                <a:latin typeface="微软雅黑" panose="020B0503020204020204" pitchFamily="34" charset="-122"/>
                <a:ea typeface="微软雅黑" panose="020B0503020204020204" pitchFamily="34" charset="-122"/>
              </a:rPr>
              <a:t>无“泡”可“冒”</a:t>
            </a:r>
            <a:endParaRPr kumimoji="1" lang="zh-CN" altLang="en-US" sz="2000" dirty="0">
              <a:latin typeface="微软雅黑" panose="020B0503020204020204" pitchFamily="34" charset="-122"/>
              <a:ea typeface="微软雅黑" panose="020B0503020204020204" pitchFamily="34" charset="-122"/>
            </a:endParaRPr>
          </a:p>
        </p:txBody>
      </p:sp>
      <p:sp>
        <p:nvSpPr>
          <p:cNvPr id="34" name="圆角矩形 7">
            <a:extLst>
              <a:ext uri="{FF2B5EF4-FFF2-40B4-BE49-F238E27FC236}">
                <a16:creationId xmlns:a16="http://schemas.microsoft.com/office/drawing/2014/main" id="{41853976-4FB4-407A-8B57-94E457B3C427}"/>
              </a:ext>
            </a:extLst>
          </p:cNvPr>
          <p:cNvSpPr/>
          <p:nvPr/>
        </p:nvSpPr>
        <p:spPr>
          <a:xfrm>
            <a:off x="9534420" y="5939853"/>
            <a:ext cx="2143863" cy="455807"/>
          </a:xfrm>
          <a:prstGeom prst="roundRect">
            <a:avLst/>
          </a:prstGeom>
          <a:solidFill>
            <a:srgbClr val="51ADB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zh-CN" altLang="en-US" sz="2000" dirty="0">
                <a:latin typeface="微软雅黑" panose="020B0503020204020204" pitchFamily="34" charset="-122"/>
                <a:ea typeface="微软雅黑" panose="020B0503020204020204" pitchFamily="34" charset="-122"/>
              </a:rPr>
              <a:t>序列中无逆序对！</a:t>
            </a:r>
          </a:p>
        </p:txBody>
      </p:sp>
      <p:sp>
        <p:nvSpPr>
          <p:cNvPr id="8" name="箭头: 上下 7">
            <a:extLst>
              <a:ext uri="{FF2B5EF4-FFF2-40B4-BE49-F238E27FC236}">
                <a16:creationId xmlns:a16="http://schemas.microsoft.com/office/drawing/2014/main" id="{09EF3F3D-CA2A-4D78-809D-873582119B61}"/>
              </a:ext>
            </a:extLst>
          </p:cNvPr>
          <p:cNvSpPr/>
          <p:nvPr/>
        </p:nvSpPr>
        <p:spPr>
          <a:xfrm>
            <a:off x="10363002" y="5270822"/>
            <a:ext cx="486697" cy="615685"/>
          </a:xfrm>
          <a:prstGeom prst="upDownArrow">
            <a:avLst>
              <a:gd name="adj1" fmla="val 50000"/>
              <a:gd name="adj2" fmla="val 3636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061429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8"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t>
            </a:r>
            <a:r>
              <a:rPr lang="zh-CN" altLang="en-US" dirty="0"/>
              <a:t>冒泡排序的改进</a:t>
            </a:r>
          </a:p>
        </p:txBody>
      </p:sp>
      <p:sp>
        <p:nvSpPr>
          <p:cNvPr id="3" name="副标题 2"/>
          <p:cNvSpPr>
            <a:spLocks noGrp="1"/>
          </p:cNvSpPr>
          <p:nvPr>
            <p:ph type="subTitle" idx="1"/>
          </p:nvPr>
        </p:nvSpPr>
        <p:spPr/>
        <p:txBody>
          <a:bodyPr/>
          <a:lstStyle/>
          <a:p>
            <a:r>
              <a:rPr lang="en-US" altLang="zh-CN" dirty="0"/>
              <a:t>10.4.1  </a:t>
            </a:r>
            <a:r>
              <a:rPr lang="zh-CN" altLang="en-US" dirty="0"/>
              <a:t>冒泡排序</a:t>
            </a:r>
          </a:p>
        </p:txBody>
      </p:sp>
      <p:sp>
        <p:nvSpPr>
          <p:cNvPr id="4" name="文本占位符 3"/>
          <p:cNvSpPr>
            <a:spLocks noGrp="1"/>
          </p:cNvSpPr>
          <p:nvPr>
            <p:ph type="body" idx="10"/>
          </p:nvPr>
        </p:nvSpPr>
        <p:spPr/>
        <p:txBody>
          <a:bodyPr/>
          <a:lstStyle/>
          <a:p>
            <a:r>
              <a:rPr lang="zh-CN" altLang="en-US" dirty="0"/>
              <a:t>数据结构</a:t>
            </a:r>
          </a:p>
        </p:txBody>
      </p:sp>
      <mc:AlternateContent xmlns:mc="http://schemas.openxmlformats.org/markup-compatibility/2006" xmlns:a14="http://schemas.microsoft.com/office/drawing/2010/main">
        <mc:Choice Requires="a14">
          <p:graphicFrame>
            <p:nvGraphicFramePr>
              <p:cNvPr id="9" name="内容占位符 8">
                <a:extLst>
                  <a:ext uri="{FF2B5EF4-FFF2-40B4-BE49-F238E27FC236}">
                    <a16:creationId xmlns:a16="http://schemas.microsoft.com/office/drawing/2014/main" id="{684DE287-5DAE-4F26-BFFA-A1412134C307}"/>
                  </a:ext>
                </a:extLst>
              </p:cNvPr>
              <p:cNvGraphicFramePr>
                <a:graphicFrameLocks noGrp="1"/>
              </p:cNvGraphicFramePr>
              <p:nvPr>
                <p:ph idx="11"/>
                <p:extLst>
                  <p:ext uri="{D42A27DB-BD31-4B8C-83A1-F6EECF244321}">
                    <p14:modId xmlns:p14="http://schemas.microsoft.com/office/powerpoint/2010/main" val="1536611863"/>
                  </p:ext>
                </p:extLst>
              </p:nvPr>
            </p:nvGraphicFramePr>
            <p:xfrm>
              <a:off x="1048187" y="2124402"/>
              <a:ext cx="8702320" cy="4721990"/>
            </p:xfrm>
            <a:graphic>
              <a:graphicData uri="http://schemas.openxmlformats.org/drawingml/2006/table">
                <a:tbl>
                  <a:tblPr firstRow="1" firstCol="1" bandRow="1">
                    <a:tableStyleId>{5C22544A-7EE6-4342-B048-85BDC9FD1C3A}</a:tableStyleId>
                  </a:tblPr>
                  <a:tblGrid>
                    <a:gridCol w="604767">
                      <a:extLst>
                        <a:ext uri="{9D8B030D-6E8A-4147-A177-3AD203B41FA5}">
                          <a16:colId xmlns:a16="http://schemas.microsoft.com/office/drawing/2014/main" val="1428891984"/>
                        </a:ext>
                      </a:extLst>
                    </a:gridCol>
                    <a:gridCol w="8097553">
                      <a:extLst>
                        <a:ext uri="{9D8B030D-6E8A-4147-A177-3AD203B41FA5}">
                          <a16:colId xmlns:a16="http://schemas.microsoft.com/office/drawing/2014/main" val="2918434436"/>
                        </a:ext>
                      </a:extLst>
                    </a:gridCol>
                  </a:tblGrid>
                  <a:tr h="0">
                    <a:tc>
                      <a:txBody>
                        <a:bodyPr/>
                        <a:lstStyle/>
                        <a:p>
                          <a:pPr indent="127000" algn="just">
                            <a:lnSpc>
                              <a:spcPct val="150000"/>
                            </a:lnSpc>
                          </a:pPr>
                          <a:r>
                            <a:rPr lang="en-US" sz="1800" kern="100" dirty="0">
                              <a:solidFill>
                                <a:schemeClr val="tx1"/>
                              </a:solidFill>
                              <a:effectLst/>
                            </a:rPr>
                            <a:t>1</a:t>
                          </a:r>
                        </a:p>
                        <a:p>
                          <a:pPr indent="127000" algn="just">
                            <a:lnSpc>
                              <a:spcPct val="150000"/>
                            </a:lnSpc>
                          </a:pPr>
                          <a:r>
                            <a:rPr lang="en-US" altLang="zh-CN" sz="1800" kern="100" dirty="0">
                              <a:solidFill>
                                <a:schemeClr val="tx1"/>
                              </a:solidFill>
                              <a:effectLst/>
                              <a:latin typeface="Times New Roman" panose="02020603050405020304" pitchFamily="18" charset="0"/>
                              <a:ea typeface="宋体" panose="02010600030101010101" pitchFamily="2" charset="-122"/>
                            </a:rPr>
                            <a:t>2</a:t>
                          </a:r>
                        </a:p>
                        <a:p>
                          <a:pPr indent="127000" algn="just">
                            <a:lnSpc>
                              <a:spcPct val="150000"/>
                            </a:lnSpc>
                          </a:pPr>
                          <a:r>
                            <a:rPr lang="en-US" altLang="zh-CN" sz="1800" kern="100" dirty="0">
                              <a:solidFill>
                                <a:schemeClr val="tx1"/>
                              </a:solidFill>
                              <a:effectLst/>
                              <a:latin typeface="Times New Roman" panose="02020603050405020304" pitchFamily="18" charset="0"/>
                              <a:ea typeface="宋体" panose="02010600030101010101" pitchFamily="2" charset="-122"/>
                            </a:rPr>
                            <a:t>3</a:t>
                          </a:r>
                        </a:p>
                        <a:p>
                          <a:pPr indent="127000" algn="just">
                            <a:lnSpc>
                              <a:spcPct val="150000"/>
                            </a:lnSpc>
                          </a:pPr>
                          <a:r>
                            <a:rPr lang="en-US" altLang="zh-CN" sz="1800" kern="100" dirty="0">
                              <a:solidFill>
                                <a:schemeClr val="tx1"/>
                              </a:solidFill>
                              <a:effectLst/>
                              <a:latin typeface="Times New Roman" panose="02020603050405020304" pitchFamily="18" charset="0"/>
                              <a:ea typeface="宋体" panose="02010600030101010101" pitchFamily="2" charset="-122"/>
                            </a:rPr>
                            <a:t>4</a:t>
                          </a:r>
                          <a:endParaRPr lang="zh-CN" sz="1800" kern="100" dirty="0">
                            <a:solidFill>
                              <a:schemeClr val="tx1"/>
                            </a:solidFill>
                            <a:effectLst/>
                            <a:latin typeface="Times New Roman" panose="02020603050405020304" pitchFamily="18" charset="0"/>
                            <a:ea typeface="宋体" panose="02010600030101010101" pitchFamily="2" charset="-122"/>
                          </a:endParaRPr>
                        </a:p>
                      </a:txBody>
                      <a:tcPr marL="68580" marR="68580" marT="0" marB="0">
                        <a:solidFill>
                          <a:schemeClr val="bg1"/>
                        </a:solidFill>
                      </a:tcPr>
                    </a:tc>
                    <a:tc>
                      <a:txBody>
                        <a:bodyPr/>
                        <a:lstStyle/>
                        <a:p>
                          <a:pPr indent="127000" algn="just">
                            <a:lnSpc>
                              <a:spcPct val="150000"/>
                            </a:lnSpc>
                          </a:pPr>
                          <a:r>
                            <a:rPr lang="en-US" sz="1800" b="0" kern="100" dirty="0">
                              <a:solidFill>
                                <a:schemeClr val="tx1"/>
                              </a:solidFill>
                              <a:effectLst/>
                              <a:latin typeface="Cambria Math" panose="02040503050406030204" pitchFamily="18" charset="0"/>
                            </a:rPr>
                            <a:t>sorted</a:t>
                          </a:r>
                          <a:r>
                            <a:rPr lang="en-US" sz="1800" kern="100" dirty="0">
                              <a:solidFill>
                                <a:schemeClr val="tx1"/>
                              </a:solidFill>
                              <a:effectLst/>
                              <a:latin typeface="Cambria Math" panose="02040503050406030204" pitchFamily="18" charset="0"/>
                            </a:rPr>
                            <a:t> </a:t>
                          </a:r>
                          <a14:m>
                            <m:oMath xmlns:m="http://schemas.openxmlformats.org/officeDocument/2006/math">
                              <m:r>
                                <a:rPr lang="zh-CN" altLang="zh-CN" sz="1800" kern="100" smtClean="0">
                                  <a:solidFill>
                                    <a:schemeClr val="tx1"/>
                                  </a:solidFill>
                                  <a:effectLst/>
                                  <a:latin typeface="Cambria Math" panose="02040503050406030204" pitchFamily="18" charset="0"/>
                                </a:rPr>
                                <m:t>←</m:t>
                              </m:r>
                            </m:oMath>
                          </a14:m>
                          <a:r>
                            <a:rPr lang="en-US" sz="1800" kern="100" dirty="0">
                              <a:solidFill>
                                <a:schemeClr val="tx1"/>
                              </a:solidFill>
                              <a:effectLst/>
                              <a:latin typeface="Cambria Math" panose="02040503050406030204" pitchFamily="18" charset="0"/>
                            </a:rPr>
                            <a:t> false     //</a:t>
                          </a:r>
                          <a:r>
                            <a:rPr lang="zh-CN" altLang="en-US" sz="1800" kern="100" dirty="0">
                              <a:solidFill>
                                <a:schemeClr val="tx1"/>
                              </a:solidFill>
                              <a:effectLst/>
                              <a:latin typeface="Cambria Math" panose="02040503050406030204" pitchFamily="18" charset="0"/>
                            </a:rPr>
                            <a:t>排序结果的初始值</a:t>
                          </a:r>
                          <a:endParaRPr lang="en-US" altLang="zh-CN" sz="1800" kern="100" dirty="0">
                            <a:solidFill>
                              <a:schemeClr val="tx1"/>
                            </a:solidFill>
                            <a:effectLst/>
                            <a:latin typeface="Cambria Math" panose="02040503050406030204" pitchFamily="18" charset="0"/>
                          </a:endParaRPr>
                        </a:p>
                        <a:p>
                          <a:pPr indent="127000" algn="just">
                            <a:lnSpc>
                              <a:spcPct val="150000"/>
                            </a:lnSpc>
                          </a:pPr>
                          <a:r>
                            <a:rPr lang="en-US" altLang="zh-CN" sz="1800" kern="100" baseline="0" dirty="0">
                              <a:solidFill>
                                <a:schemeClr val="tx1"/>
                              </a:solidFill>
                              <a:effectLst/>
                              <a:latin typeface="+mn-lt"/>
                            </a:rPr>
                            <a:t> </a:t>
                          </a:r>
                          <a14:m>
                            <m:oMath xmlns:m="http://schemas.openxmlformats.org/officeDocument/2006/math">
                              <m:r>
                                <a:rPr lang="en-US" altLang="zh-CN" sz="1800" kern="100" smtClean="0">
                                  <a:solidFill>
                                    <a:schemeClr val="tx1"/>
                                  </a:solidFill>
                                  <a:effectLst/>
                                  <a:latin typeface="Cambria Math" panose="02040503050406030204" pitchFamily="18" charset="0"/>
                                </a:rPr>
                                <m:t>𝑖</m:t>
                              </m:r>
                              <m:r>
                                <a:rPr lang="zh-CN" altLang="zh-CN" sz="1800" kern="100">
                                  <a:solidFill>
                                    <a:schemeClr val="tx1"/>
                                  </a:solidFill>
                                  <a:effectLst/>
                                  <a:latin typeface="Cambria Math" panose="02040503050406030204" pitchFamily="18" charset="0"/>
                                </a:rPr>
                                <m:t>←</m:t>
                              </m:r>
                              <m:r>
                                <a:rPr lang="en-US" altLang="zh-CN" sz="1800" kern="100">
                                  <a:solidFill>
                                    <a:schemeClr val="tx1"/>
                                  </a:solidFill>
                                  <a:effectLst/>
                                  <a:latin typeface="Cambria Math" panose="02040503050406030204" pitchFamily="18" charset="0"/>
                                </a:rPr>
                                <m:t>𝑙</m:t>
                              </m:r>
                              <m:r>
                                <a:rPr lang="en-US" altLang="zh-CN" sz="1800" kern="100">
                                  <a:solidFill>
                                    <a:schemeClr val="tx1"/>
                                  </a:solidFill>
                                  <a:effectLst/>
                                  <a:latin typeface="Cambria Math" panose="02040503050406030204" pitchFamily="18" charset="0"/>
                                </a:rPr>
                                <m:t> </m:t>
                              </m:r>
                            </m:oMath>
                          </a14:m>
                          <a:endParaRPr lang="en-US" altLang="zh-CN" sz="1800" kern="100" dirty="0">
                            <a:solidFill>
                              <a:schemeClr val="tx1"/>
                            </a:solidFill>
                            <a:effectLst/>
                            <a:latin typeface="Cambria Math" panose="02040503050406030204" pitchFamily="18" charset="0"/>
                          </a:endParaRPr>
                        </a:p>
                        <a:p>
                          <a:pPr indent="127000" algn="just">
                            <a:lnSpc>
                              <a:spcPct val="150000"/>
                            </a:lnSpc>
                          </a:pPr>
                          <a:r>
                            <a:rPr lang="en-US" sz="1800" kern="100" dirty="0">
                              <a:solidFill>
                                <a:schemeClr val="tx1"/>
                              </a:solidFill>
                              <a:effectLst/>
                              <a:latin typeface="Cambria Math" panose="02040503050406030204" pitchFamily="18" charset="0"/>
                            </a:rPr>
                            <a:t>while </a:t>
                          </a:r>
                          <a:r>
                            <a:rPr lang="en-US" sz="1800" b="0" i="0" kern="100" dirty="0">
                              <a:solidFill>
                                <a:schemeClr val="tx1"/>
                              </a:solidFill>
                              <a:effectLst/>
                              <a:latin typeface="Cambria Math" panose="02040503050406030204" pitchFamily="18" charset="0"/>
                            </a:rPr>
                            <a:t>sorted = </a:t>
                          </a:r>
                          <a:r>
                            <a:rPr lang="en-US" sz="1800" b="1" i="0" kern="100" dirty="0">
                              <a:solidFill>
                                <a:schemeClr val="tx1"/>
                              </a:solidFill>
                              <a:effectLst/>
                              <a:latin typeface="Cambria Math" panose="02040503050406030204" pitchFamily="18" charset="0"/>
                            </a:rPr>
                            <a:t>false</a:t>
                          </a:r>
                          <a:r>
                            <a:rPr lang="en-US" sz="1800" b="0" i="0" kern="100" dirty="0">
                              <a:solidFill>
                                <a:schemeClr val="tx1"/>
                              </a:solidFill>
                              <a:effectLst/>
                              <a:latin typeface="Cambria Math" panose="02040503050406030204" pitchFamily="18" charset="0"/>
                            </a:rPr>
                            <a:t> </a:t>
                          </a:r>
                          <a:r>
                            <a:rPr lang="zh-CN" altLang="en-US" sz="1800" kern="100" dirty="0">
                              <a:solidFill>
                                <a:schemeClr val="tx1"/>
                              </a:solidFill>
                              <a:effectLst/>
                              <a:latin typeface="Cambria Math" panose="02040503050406030204" pitchFamily="18" charset="0"/>
                            </a:rPr>
                            <a:t>且 </a:t>
                          </a:r>
                          <a14:m>
                            <m:oMath xmlns:m="http://schemas.openxmlformats.org/officeDocument/2006/math">
                              <m:r>
                                <a:rPr lang="en-US" altLang="zh-CN" sz="1800" kern="100" smtClean="0">
                                  <a:solidFill>
                                    <a:schemeClr val="tx1"/>
                                  </a:solidFill>
                                  <a:effectLst/>
                                  <a:latin typeface="Cambria Math" panose="02040503050406030204" pitchFamily="18" charset="0"/>
                                </a:rPr>
                                <m:t>𝑖</m:t>
                              </m:r>
                              <m:r>
                                <a:rPr lang="en-US" altLang="zh-CN" sz="1800" b="1" i="0" kern="100" smtClean="0">
                                  <a:solidFill>
                                    <a:schemeClr val="tx1"/>
                                  </a:solidFill>
                                  <a:effectLst/>
                                  <a:latin typeface="Cambria Math" panose="02040503050406030204" pitchFamily="18" charset="0"/>
                                </a:rPr>
                                <m:t>&lt;</m:t>
                              </m:r>
                              <m:r>
                                <a:rPr lang="en-US" altLang="zh-CN" sz="1800" b="0" i="1" kern="100" smtClean="0">
                                  <a:solidFill>
                                    <a:schemeClr val="tx1"/>
                                  </a:solidFill>
                                  <a:effectLst/>
                                  <a:latin typeface="Cambria Math" panose="02040503050406030204" pitchFamily="18" charset="0"/>
                                </a:rPr>
                                <m:t>𝑟</m:t>
                              </m:r>
                              <m:r>
                                <a:rPr lang="en-US" altLang="zh-CN" sz="1800" kern="100">
                                  <a:solidFill>
                                    <a:schemeClr val="tx1"/>
                                  </a:solidFill>
                                  <a:effectLst/>
                                  <a:latin typeface="Cambria Math" panose="02040503050406030204" pitchFamily="18" charset="0"/>
                                </a:rPr>
                                <m:t> </m:t>
                              </m:r>
                            </m:oMath>
                          </a14:m>
                          <a:r>
                            <a:rPr lang="en-US" sz="1800" kern="100" dirty="0">
                              <a:solidFill>
                                <a:schemeClr val="tx1"/>
                              </a:solidFill>
                              <a:effectLst/>
                              <a:latin typeface="Cambria Math" panose="02040503050406030204" pitchFamily="18" charset="0"/>
                            </a:rPr>
                            <a:t> do </a:t>
                          </a:r>
                        </a:p>
                        <a:p>
                          <a:pPr indent="127000" algn="just">
                            <a:lnSpc>
                              <a:spcPct val="150000"/>
                            </a:lnSpc>
                          </a:pPr>
                          <a:r>
                            <a:rPr lang="en-US" sz="1800" kern="100" dirty="0">
                              <a:solidFill>
                                <a:schemeClr val="tx1"/>
                              </a:solidFill>
                              <a:effectLst/>
                              <a:latin typeface="Cambria Math" panose="02040503050406030204" pitchFamily="18" charset="0"/>
                            </a:rPr>
                            <a:t>|    </a:t>
                          </a:r>
                          <a:r>
                            <a:rPr lang="en-US" altLang="zh-CN" sz="1800" b="0" kern="100" dirty="0">
                              <a:solidFill>
                                <a:schemeClr val="tx1"/>
                              </a:solidFill>
                              <a:effectLst/>
                              <a:latin typeface="Cambria Math" panose="02040503050406030204" pitchFamily="18" charset="0"/>
                            </a:rPr>
                            <a:t>sorted</a:t>
                          </a:r>
                          <a:r>
                            <a:rPr lang="en-US" altLang="zh-CN" sz="1800" kern="100" dirty="0">
                              <a:solidFill>
                                <a:schemeClr val="tx1"/>
                              </a:solidFill>
                              <a:effectLst/>
                              <a:latin typeface="Cambria Math" panose="02040503050406030204" pitchFamily="18" charset="0"/>
                            </a:rPr>
                            <a:t> </a:t>
                          </a:r>
                          <a14:m>
                            <m:oMath xmlns:m="http://schemas.openxmlformats.org/officeDocument/2006/math">
                              <m:r>
                                <a:rPr lang="zh-CN" altLang="zh-CN" sz="1800" kern="100" smtClean="0">
                                  <a:solidFill>
                                    <a:schemeClr val="tx1"/>
                                  </a:solidFill>
                                  <a:effectLst/>
                                  <a:latin typeface="Cambria Math" panose="02040503050406030204" pitchFamily="18" charset="0"/>
                                </a:rPr>
                                <m:t>←</m:t>
                              </m:r>
                            </m:oMath>
                          </a14:m>
                          <a:r>
                            <a:rPr lang="en-US" altLang="zh-CN" sz="1800" kern="100" dirty="0">
                              <a:solidFill>
                                <a:schemeClr val="tx1"/>
                              </a:solidFill>
                              <a:effectLst/>
                              <a:latin typeface="Cambria Math" panose="02040503050406030204" pitchFamily="18" charset="0"/>
                            </a:rPr>
                            <a:t> true    </a:t>
                          </a:r>
                          <a:r>
                            <a:rPr lang="en-US" altLang="zh-CN" sz="1800" b="0" kern="100" dirty="0">
                              <a:solidFill>
                                <a:schemeClr val="tx1"/>
                              </a:solidFill>
                              <a:effectLst/>
                              <a:latin typeface="Cambria Math" panose="02040503050406030204" pitchFamily="18" charset="0"/>
                            </a:rPr>
                            <a:t>//</a:t>
                          </a:r>
                          <a:r>
                            <a:rPr lang="zh-CN" altLang="en-US" sz="1800" b="0" kern="100" dirty="0">
                              <a:solidFill>
                                <a:schemeClr val="tx1"/>
                              </a:solidFill>
                              <a:effectLst/>
                              <a:latin typeface="Cambria Math" panose="02040503050406030204" pitchFamily="18" charset="0"/>
                            </a:rPr>
                            <a:t>假定已排好序（</a:t>
                          </a:r>
                          <a:r>
                            <a:rPr lang="zh-CN" altLang="en-US" sz="1800" b="0" kern="100" dirty="0">
                              <a:solidFill>
                                <a:srgbClr val="FF0000"/>
                              </a:solidFill>
                              <a:effectLst/>
                              <a:latin typeface="Cambria Math" panose="02040503050406030204" pitchFamily="18" charset="0"/>
                            </a:rPr>
                            <a:t>无逆序对</a:t>
                          </a:r>
                          <a:r>
                            <a:rPr lang="zh-CN" altLang="en-US" sz="1800" b="0" kern="100" dirty="0">
                              <a:solidFill>
                                <a:schemeClr val="tx1"/>
                              </a:solidFill>
                              <a:effectLst/>
                              <a:latin typeface="Cambria Math" panose="02040503050406030204" pitchFamily="18" charset="0"/>
                            </a:rPr>
                            <a:t>）</a:t>
                          </a:r>
                          <a:endParaRPr lang="en-US" sz="1800" b="0" kern="100" dirty="0">
                            <a:solidFill>
                              <a:schemeClr val="tx1"/>
                            </a:solidFill>
                            <a:effectLst/>
                            <a:latin typeface="Cambria Math" panose="02040503050406030204" pitchFamily="18" charset="0"/>
                          </a:endParaRPr>
                        </a:p>
                      </a:txBody>
                      <a:tcPr marL="68580" marR="68580" marT="0" marB="0">
                        <a:solidFill>
                          <a:schemeClr val="bg1"/>
                        </a:solidFill>
                      </a:tcPr>
                    </a:tc>
                    <a:extLst>
                      <a:ext uri="{0D108BD9-81ED-4DB2-BD59-A6C34878D82A}">
                        <a16:rowId xmlns:a16="http://schemas.microsoft.com/office/drawing/2014/main" val="417504773"/>
                      </a:ext>
                    </a:extLst>
                  </a:tr>
                  <a:tr h="0">
                    <a:tc>
                      <a:txBody>
                        <a:bodyPr/>
                        <a:lstStyle/>
                        <a:p>
                          <a:pPr indent="127000" algn="just">
                            <a:lnSpc>
                              <a:spcPct val="150000"/>
                            </a:lnSpc>
                          </a:pPr>
                          <a:r>
                            <a:rPr lang="en-US" altLang="zh-CN" sz="1800" kern="100" dirty="0">
                              <a:solidFill>
                                <a:schemeClr val="tx1"/>
                              </a:solidFill>
                              <a:effectLst/>
                              <a:latin typeface="Times New Roman" panose="02020603050405020304" pitchFamily="18" charset="0"/>
                              <a:ea typeface="宋体" panose="02010600030101010101" pitchFamily="2" charset="-122"/>
                            </a:rPr>
                            <a:t>5</a:t>
                          </a:r>
                          <a:endParaRPr lang="zh-CN" sz="1800" kern="100" dirty="0">
                            <a:solidFill>
                              <a:schemeClr val="tx1"/>
                            </a:solidFill>
                            <a:effectLst/>
                            <a:latin typeface="Times New Roman" panose="02020603050405020304" pitchFamily="18" charset="0"/>
                            <a:ea typeface="宋体" panose="02010600030101010101" pitchFamily="2" charset="-122"/>
                          </a:endParaRPr>
                        </a:p>
                      </a:txBody>
                      <a:tcPr marL="68580" marR="68580" marT="0" marB="0">
                        <a:solidFill>
                          <a:schemeClr val="bg1"/>
                        </a:solidFill>
                      </a:tcPr>
                    </a:tc>
                    <a:tc>
                      <a:txBody>
                        <a:bodyPr/>
                        <a:lstStyle/>
                        <a:p>
                          <a:pPr indent="127000" algn="just">
                            <a:lnSpc>
                              <a:spcPct val="150000"/>
                            </a:lnSpc>
                          </a:pPr>
                          <a14:m>
                            <m:oMath xmlns:m="http://schemas.openxmlformats.org/officeDocument/2006/math">
                              <m:r>
                                <a:rPr lang="en-US" sz="1800" kern="100" smtClean="0">
                                  <a:solidFill>
                                    <a:schemeClr val="tx1"/>
                                  </a:solidFill>
                                  <a:effectLst/>
                                  <a:latin typeface="Cambria Math" panose="02040503050406030204" pitchFamily="18" charset="0"/>
                                </a:rPr>
                                <m:t>|   </m:t>
                              </m:r>
                              <m:r>
                                <a:rPr lang="en-US" sz="1800" kern="100" smtClean="0">
                                  <a:solidFill>
                                    <a:schemeClr val="tx1"/>
                                  </a:solidFill>
                                  <a:effectLst/>
                                  <a:latin typeface="Cambria Math" panose="02040503050406030204" pitchFamily="18" charset="0"/>
                                </a:rPr>
                                <m:t>𝐟𝐨𝐫</m:t>
                              </m:r>
                              <m:r>
                                <a:rPr lang="en-US" sz="1800" kern="100" smtClean="0">
                                  <a:solidFill>
                                    <a:schemeClr val="tx1"/>
                                  </a:solidFill>
                                  <a:effectLst/>
                                  <a:latin typeface="Cambria Math" panose="02040503050406030204" pitchFamily="18" charset="0"/>
                                </a:rPr>
                                <m:t> </m:t>
                              </m:r>
                              <m:r>
                                <a:rPr lang="en-US" sz="1800" kern="100" smtClean="0">
                                  <a:solidFill>
                                    <a:schemeClr val="tx1"/>
                                  </a:solidFill>
                                  <a:effectLst/>
                                  <a:latin typeface="Cambria Math" panose="02040503050406030204" pitchFamily="18" charset="0"/>
                                </a:rPr>
                                <m:t>𝑗</m:t>
                              </m:r>
                              <m:r>
                                <a:rPr lang="zh-CN" sz="1800" kern="100">
                                  <a:solidFill>
                                    <a:schemeClr val="tx1"/>
                                  </a:solidFill>
                                  <a:effectLst/>
                                  <a:latin typeface="Cambria Math" panose="02040503050406030204" pitchFamily="18" charset="0"/>
                                </a:rPr>
                                <m:t>←</m:t>
                              </m:r>
                              <m:r>
                                <a:rPr lang="en-US" sz="1800" kern="100">
                                  <a:solidFill>
                                    <a:schemeClr val="tx1"/>
                                  </a:solidFill>
                                  <a:effectLst/>
                                  <a:latin typeface="Cambria Math" panose="02040503050406030204" pitchFamily="18" charset="0"/>
                                </a:rPr>
                                <m:t>𝑟</m:t>
                              </m:r>
                              <m:r>
                                <a:rPr lang="zh-CN" altLang="en-US" sz="1800" kern="100">
                                  <a:solidFill>
                                    <a:schemeClr val="tx1"/>
                                  </a:solidFill>
                                  <a:effectLst/>
                                  <a:latin typeface="Cambria Math" panose="02040503050406030204" pitchFamily="18" charset="0"/>
                                </a:rPr>
                                <m:t>−</m:t>
                              </m:r>
                              <m:r>
                                <a:rPr lang="en-US" sz="1800" kern="100">
                                  <a:solidFill>
                                    <a:schemeClr val="tx1"/>
                                  </a:solidFill>
                                  <a:effectLst/>
                                  <a:latin typeface="Cambria Math" panose="02040503050406030204" pitchFamily="18" charset="0"/>
                                </a:rPr>
                                <m:t>1 </m:t>
                              </m:r>
                              <m:r>
                                <a:rPr lang="en-US" sz="1800" kern="100">
                                  <a:solidFill>
                                    <a:schemeClr val="tx1"/>
                                  </a:solidFill>
                                  <a:effectLst/>
                                  <a:latin typeface="Cambria Math" panose="02040503050406030204" pitchFamily="18" charset="0"/>
                                </a:rPr>
                                <m:t>𝐝𝐨𝐰𝐧𝐭𝐨</m:t>
                              </m:r>
                              <m:r>
                                <a:rPr lang="en-US" sz="1800" kern="100">
                                  <a:solidFill>
                                    <a:schemeClr val="tx1"/>
                                  </a:solidFill>
                                  <a:effectLst/>
                                  <a:latin typeface="Cambria Math" panose="02040503050406030204" pitchFamily="18" charset="0"/>
                                </a:rPr>
                                <m:t> </m:t>
                              </m:r>
                              <m:r>
                                <a:rPr lang="en-US" sz="1800" kern="100">
                                  <a:solidFill>
                                    <a:schemeClr val="tx1"/>
                                  </a:solidFill>
                                  <a:effectLst/>
                                  <a:latin typeface="Cambria Math" panose="02040503050406030204" pitchFamily="18" charset="0"/>
                                </a:rPr>
                                <m:t>𝑖</m:t>
                              </m:r>
                              <m:r>
                                <a:rPr lang="en-US" sz="1800" kern="100">
                                  <a:solidFill>
                                    <a:schemeClr val="tx1"/>
                                  </a:solidFill>
                                  <a:effectLst/>
                                  <a:latin typeface="Cambria Math" panose="02040503050406030204" pitchFamily="18" charset="0"/>
                                </a:rPr>
                                <m:t> </m:t>
                              </m:r>
                              <m:r>
                                <a:rPr lang="en-US" sz="1800" kern="100">
                                  <a:solidFill>
                                    <a:schemeClr val="tx1"/>
                                  </a:solidFill>
                                  <a:effectLst/>
                                  <a:latin typeface="Cambria Math" panose="02040503050406030204" pitchFamily="18" charset="0"/>
                                </a:rPr>
                                <m:t>𝐝𝐨</m:t>
                              </m:r>
                            </m:oMath>
                          </a14:m>
                          <a:r>
                            <a:rPr lang="en-US" sz="1800" kern="100" dirty="0">
                              <a:solidFill>
                                <a:schemeClr val="tx1"/>
                              </a:solidFill>
                              <a:effectLst/>
                            </a:rPr>
                            <a:t> </a:t>
                          </a:r>
                          <a:endParaRPr lang="zh-CN" sz="1800" kern="100" dirty="0">
                            <a:solidFill>
                              <a:schemeClr val="tx1"/>
                            </a:solidFill>
                            <a:effectLst/>
                            <a:latin typeface="Times New Roman" panose="02020603050405020304" pitchFamily="18" charset="0"/>
                            <a:ea typeface="宋体" panose="02010600030101010101" pitchFamily="2" charset="-122"/>
                          </a:endParaRPr>
                        </a:p>
                      </a:txBody>
                      <a:tcPr marL="68580" marR="68580" marT="0" marB="0">
                        <a:solidFill>
                          <a:schemeClr val="bg1"/>
                        </a:solidFill>
                      </a:tcPr>
                    </a:tc>
                    <a:extLst>
                      <a:ext uri="{0D108BD9-81ED-4DB2-BD59-A6C34878D82A}">
                        <a16:rowId xmlns:a16="http://schemas.microsoft.com/office/drawing/2014/main" val="4221618656"/>
                      </a:ext>
                    </a:extLst>
                  </a:tr>
                  <a:tr h="0">
                    <a:tc>
                      <a:txBody>
                        <a:bodyPr/>
                        <a:lstStyle/>
                        <a:p>
                          <a:pPr indent="127000" algn="just">
                            <a:lnSpc>
                              <a:spcPct val="150000"/>
                            </a:lnSpc>
                          </a:pPr>
                          <a:r>
                            <a:rPr lang="en-US" altLang="zh-CN" sz="1800" kern="100" dirty="0">
                              <a:solidFill>
                                <a:schemeClr val="tx1"/>
                              </a:solidFill>
                              <a:effectLst/>
                              <a:latin typeface="Times New Roman" panose="02020603050405020304" pitchFamily="18" charset="0"/>
                              <a:ea typeface="宋体" panose="02010600030101010101" pitchFamily="2" charset="-122"/>
                            </a:rPr>
                            <a:t>6</a:t>
                          </a:r>
                          <a:endParaRPr lang="zh-CN" sz="1800" kern="100" dirty="0">
                            <a:solidFill>
                              <a:schemeClr val="tx1"/>
                            </a:solidFill>
                            <a:effectLst/>
                            <a:latin typeface="Times New Roman" panose="02020603050405020304" pitchFamily="18" charset="0"/>
                            <a:ea typeface="宋体" panose="02010600030101010101" pitchFamily="2" charset="-122"/>
                          </a:endParaRPr>
                        </a:p>
                      </a:txBody>
                      <a:tcPr marL="68580" marR="68580" marT="0" marB="0">
                        <a:solidFill>
                          <a:schemeClr val="bg1"/>
                        </a:solidFill>
                      </a:tcPr>
                    </a:tc>
                    <a:tc>
                      <a:txBody>
                        <a:bodyPr/>
                        <a:lstStyle/>
                        <a:p>
                          <a:pPr indent="127000" algn="just">
                            <a:lnSpc>
                              <a:spcPct val="150000"/>
                            </a:lnSpc>
                          </a:pPr>
                          <a14:m>
                            <m:oMath xmlns:m="http://schemas.openxmlformats.org/officeDocument/2006/math">
                              <m:d>
                                <m:dPr>
                                  <m:begChr m:val="|"/>
                                  <m:endChr m:val="|"/>
                                  <m:ctrlPr>
                                    <a:rPr lang="zh-CN" sz="1800" i="1" kern="100" smtClean="0">
                                      <a:solidFill>
                                        <a:schemeClr val="tx1"/>
                                      </a:solidFill>
                                      <a:effectLst/>
                                      <a:latin typeface="Cambria Math" panose="02040503050406030204" pitchFamily="18" charset="0"/>
                                    </a:rPr>
                                  </m:ctrlPr>
                                </m:dPr>
                                <m:e>
                                  <m:r>
                                    <a:rPr lang="en-US" sz="1800" kern="100">
                                      <a:solidFill>
                                        <a:schemeClr val="tx1"/>
                                      </a:solidFill>
                                      <a:effectLst/>
                                      <a:latin typeface="Cambria Math" panose="02040503050406030204" pitchFamily="18" charset="0"/>
                                    </a:rPr>
                                    <m:t>   </m:t>
                                  </m:r>
                                </m:e>
                              </m:d>
                              <m:r>
                                <a:rPr lang="en-US" sz="1800" kern="100">
                                  <a:solidFill>
                                    <a:schemeClr val="tx1"/>
                                  </a:solidFill>
                                  <a:effectLst/>
                                  <a:latin typeface="Cambria Math" panose="02040503050406030204" pitchFamily="18" charset="0"/>
                                </a:rPr>
                                <m:t>   </m:t>
                              </m:r>
                              <m:r>
                                <a:rPr lang="en-US" sz="1800" kern="100">
                                  <a:solidFill>
                                    <a:schemeClr val="tx1"/>
                                  </a:solidFill>
                                  <a:effectLst/>
                                  <a:latin typeface="Cambria Math" panose="02040503050406030204" pitchFamily="18" charset="0"/>
                                </a:rPr>
                                <m:t>𝐢𝐟</m:t>
                              </m:r>
                              <m:r>
                                <a:rPr lang="en-US" sz="1800" kern="100">
                                  <a:solidFill>
                                    <a:schemeClr val="tx1"/>
                                  </a:solidFill>
                                  <a:effectLst/>
                                  <a:latin typeface="Cambria Math" panose="02040503050406030204" pitchFamily="18" charset="0"/>
                                </a:rPr>
                                <m:t> </m:t>
                              </m:r>
                              <m:sSub>
                                <m:sSubPr>
                                  <m:ctrlPr>
                                    <a:rPr lang="zh-CN" sz="1800" i="1" kern="100">
                                      <a:solidFill>
                                        <a:schemeClr val="tx1"/>
                                      </a:solidFill>
                                      <a:effectLst/>
                                      <a:latin typeface="Cambria Math" panose="02040503050406030204" pitchFamily="18" charset="0"/>
                                    </a:rPr>
                                  </m:ctrlPr>
                                </m:sSubPr>
                                <m:e>
                                  <m:r>
                                    <a:rPr lang="en-US" sz="1800" kern="100">
                                      <a:solidFill>
                                        <a:schemeClr val="tx1"/>
                                      </a:solidFill>
                                      <a:effectLst/>
                                      <a:latin typeface="Cambria Math" panose="02040503050406030204" pitchFamily="18" charset="0"/>
                                    </a:rPr>
                                    <m:t>𝑎</m:t>
                                  </m:r>
                                </m:e>
                                <m:sub>
                                  <m:r>
                                    <a:rPr lang="en-US" sz="1800" kern="100">
                                      <a:solidFill>
                                        <a:schemeClr val="tx1"/>
                                      </a:solidFill>
                                      <a:effectLst/>
                                      <a:latin typeface="Cambria Math" panose="02040503050406030204" pitchFamily="18" charset="0"/>
                                    </a:rPr>
                                    <m:t>𝑗</m:t>
                                  </m:r>
                                </m:sub>
                              </m:sSub>
                              <m:r>
                                <a:rPr lang="en-US" sz="1800" kern="100">
                                  <a:solidFill>
                                    <a:schemeClr val="tx1"/>
                                  </a:solidFill>
                                  <a:effectLst/>
                                  <a:latin typeface="Cambria Math" panose="02040503050406030204" pitchFamily="18" charset="0"/>
                                </a:rPr>
                                <m:t>&gt;</m:t>
                              </m:r>
                              <m:sSub>
                                <m:sSubPr>
                                  <m:ctrlPr>
                                    <a:rPr lang="zh-CN" sz="1800" i="1" kern="100">
                                      <a:solidFill>
                                        <a:schemeClr val="tx1"/>
                                      </a:solidFill>
                                      <a:effectLst/>
                                      <a:latin typeface="Cambria Math" panose="02040503050406030204" pitchFamily="18" charset="0"/>
                                    </a:rPr>
                                  </m:ctrlPr>
                                </m:sSubPr>
                                <m:e>
                                  <m:r>
                                    <a:rPr lang="en-US" sz="1800" kern="100">
                                      <a:solidFill>
                                        <a:schemeClr val="tx1"/>
                                      </a:solidFill>
                                      <a:effectLst/>
                                      <a:latin typeface="Cambria Math" panose="02040503050406030204" pitchFamily="18" charset="0"/>
                                    </a:rPr>
                                    <m:t>𝑎</m:t>
                                  </m:r>
                                </m:e>
                                <m:sub>
                                  <m:r>
                                    <a:rPr lang="en-US" sz="1800" kern="100">
                                      <a:solidFill>
                                        <a:schemeClr val="tx1"/>
                                      </a:solidFill>
                                      <a:effectLst/>
                                      <a:latin typeface="Cambria Math" panose="02040503050406030204" pitchFamily="18" charset="0"/>
                                    </a:rPr>
                                    <m:t>𝑗</m:t>
                                  </m:r>
                                  <m:r>
                                    <a:rPr lang="en-US" sz="1800" kern="100">
                                      <a:solidFill>
                                        <a:schemeClr val="tx1"/>
                                      </a:solidFill>
                                      <a:effectLst/>
                                      <a:latin typeface="Cambria Math" panose="02040503050406030204" pitchFamily="18" charset="0"/>
                                    </a:rPr>
                                    <m:t>+1</m:t>
                                  </m:r>
                                </m:sub>
                              </m:sSub>
                              <m:r>
                                <a:rPr lang="en-US" sz="1800" kern="100">
                                  <a:solidFill>
                                    <a:schemeClr val="tx1"/>
                                  </a:solidFill>
                                  <a:effectLst/>
                                  <a:latin typeface="Cambria Math" panose="02040503050406030204" pitchFamily="18" charset="0"/>
                                </a:rPr>
                                <m:t> </m:t>
                              </m:r>
                              <m:r>
                                <a:rPr lang="en-US" sz="1800" kern="100">
                                  <a:solidFill>
                                    <a:schemeClr val="tx1"/>
                                  </a:solidFill>
                                  <a:effectLst/>
                                  <a:latin typeface="Cambria Math" panose="02040503050406030204" pitchFamily="18" charset="0"/>
                                </a:rPr>
                                <m:t>𝐭𝐡𝐞𝐧</m:t>
                              </m:r>
                            </m:oMath>
                          </a14:m>
                          <a:r>
                            <a:rPr lang="en-US" sz="1800" kern="100" dirty="0">
                              <a:solidFill>
                                <a:schemeClr val="tx1"/>
                              </a:solidFill>
                              <a:effectLst/>
                            </a:rPr>
                            <a:t>       //</a:t>
                          </a:r>
                          <a:r>
                            <a:rPr lang="zh-CN" altLang="en-US" sz="1800" kern="100" dirty="0">
                              <a:solidFill>
                                <a:srgbClr val="FF0000"/>
                              </a:solidFill>
                              <a:effectLst/>
                            </a:rPr>
                            <a:t>存在逆序对</a:t>
                          </a:r>
                          <a:r>
                            <a:rPr lang="en-US" altLang="zh-CN" sz="1800" kern="100" dirty="0">
                              <a:solidFill>
                                <a:srgbClr val="FF0000"/>
                              </a:solidFill>
                              <a:effectLst/>
                            </a:rPr>
                            <a:t>,</a:t>
                          </a:r>
                          <a:r>
                            <a:rPr lang="en-US" altLang="zh-CN" sz="1800" kern="100" baseline="0" dirty="0">
                              <a:solidFill>
                                <a:srgbClr val="FF0000"/>
                              </a:solidFill>
                              <a:effectLst/>
                            </a:rPr>
                            <a:t> </a:t>
                          </a:r>
                          <a:r>
                            <a:rPr lang="zh-CN" altLang="en-US" sz="1800" kern="100" baseline="0" dirty="0">
                              <a:solidFill>
                                <a:srgbClr val="FF0000"/>
                              </a:solidFill>
                              <a:effectLst/>
                            </a:rPr>
                            <a:t>需要继续排序</a:t>
                          </a:r>
                          <a:endParaRPr lang="zh-CN" sz="1800" kern="100" dirty="0">
                            <a:solidFill>
                              <a:srgbClr val="FF0000"/>
                            </a:solidFill>
                            <a:effectLst/>
                            <a:latin typeface="Times New Roman" panose="02020603050405020304" pitchFamily="18" charset="0"/>
                            <a:ea typeface="宋体" panose="02010600030101010101" pitchFamily="2" charset="-122"/>
                          </a:endParaRPr>
                        </a:p>
                      </a:txBody>
                      <a:tcPr marL="68580" marR="68580" marT="0" marB="0">
                        <a:solidFill>
                          <a:schemeClr val="bg1"/>
                        </a:solidFill>
                      </a:tcPr>
                    </a:tc>
                    <a:extLst>
                      <a:ext uri="{0D108BD9-81ED-4DB2-BD59-A6C34878D82A}">
                        <a16:rowId xmlns:a16="http://schemas.microsoft.com/office/drawing/2014/main" val="2636119832"/>
                      </a:ext>
                    </a:extLst>
                  </a:tr>
                  <a:tr h="0">
                    <a:tc>
                      <a:txBody>
                        <a:bodyPr/>
                        <a:lstStyle/>
                        <a:p>
                          <a:pPr indent="127000" algn="just">
                            <a:lnSpc>
                              <a:spcPct val="150000"/>
                            </a:lnSpc>
                          </a:pPr>
                          <a:r>
                            <a:rPr lang="en-US" altLang="zh-CN" sz="1800" kern="100" dirty="0">
                              <a:solidFill>
                                <a:schemeClr val="tx1"/>
                              </a:solidFill>
                              <a:effectLst/>
                              <a:latin typeface="Times New Roman" panose="02020603050405020304" pitchFamily="18" charset="0"/>
                              <a:ea typeface="宋体" panose="02010600030101010101" pitchFamily="2" charset="-122"/>
                            </a:rPr>
                            <a:t>7</a:t>
                          </a:r>
                        </a:p>
                        <a:p>
                          <a:pPr indent="127000" algn="just">
                            <a:lnSpc>
                              <a:spcPct val="150000"/>
                            </a:lnSpc>
                          </a:pPr>
                          <a:r>
                            <a:rPr lang="en-US" altLang="zh-CN" sz="1800" kern="100" dirty="0">
                              <a:solidFill>
                                <a:schemeClr val="tx1"/>
                              </a:solidFill>
                              <a:effectLst/>
                              <a:latin typeface="Times New Roman" panose="02020603050405020304" pitchFamily="18" charset="0"/>
                              <a:ea typeface="宋体" panose="02010600030101010101" pitchFamily="2" charset="-122"/>
                            </a:rPr>
                            <a:t>8</a:t>
                          </a:r>
                          <a:endParaRPr lang="zh-CN" sz="1800" kern="100" dirty="0">
                            <a:solidFill>
                              <a:schemeClr val="tx1"/>
                            </a:solidFill>
                            <a:effectLst/>
                            <a:latin typeface="Times New Roman" panose="02020603050405020304" pitchFamily="18" charset="0"/>
                            <a:ea typeface="宋体" panose="02010600030101010101" pitchFamily="2" charset="-122"/>
                          </a:endParaRPr>
                        </a:p>
                      </a:txBody>
                      <a:tcPr marL="68580" marR="68580" marT="0" marB="0">
                        <a:solidFill>
                          <a:schemeClr val="bg1"/>
                        </a:solidFill>
                      </a:tcPr>
                    </a:tc>
                    <a:tc>
                      <a:txBody>
                        <a:bodyPr/>
                        <a:lstStyle/>
                        <a:p>
                          <a:pPr indent="127000" algn="just">
                            <a:lnSpc>
                              <a:spcPct val="150000"/>
                            </a:lnSpc>
                          </a:pPr>
                          <a14:m>
                            <m:oMath xmlns:m="http://schemas.openxmlformats.org/officeDocument/2006/math">
                              <m:r>
                                <a:rPr lang="en-US" sz="1800" kern="100" smtClean="0">
                                  <a:solidFill>
                                    <a:schemeClr val="tx1"/>
                                  </a:solidFill>
                                  <a:effectLst/>
                                  <a:latin typeface="Cambria Math" panose="02040503050406030204" pitchFamily="18" charset="0"/>
                                </a:rPr>
                                <m:t>|   |   |   </m:t>
                              </m:r>
                              <m:r>
                                <m:rPr>
                                  <m:sty m:val="p"/>
                                </m:rPr>
                                <a:rPr lang="en-US" sz="1800" kern="100" smtClean="0">
                                  <a:solidFill>
                                    <a:schemeClr val="tx1"/>
                                  </a:solidFill>
                                  <a:effectLst/>
                                  <a:latin typeface="Cambria Math" panose="02040503050406030204" pitchFamily="18" charset="0"/>
                                </a:rPr>
                                <m:t>Swap</m:t>
                              </m:r>
                              <m:d>
                                <m:dPr>
                                  <m:ctrlPr>
                                    <a:rPr lang="zh-CN" sz="1800" i="1" kern="100">
                                      <a:solidFill>
                                        <a:schemeClr val="tx1"/>
                                      </a:solidFill>
                                      <a:effectLst/>
                                      <a:latin typeface="Cambria Math" panose="02040503050406030204" pitchFamily="18" charset="0"/>
                                    </a:rPr>
                                  </m:ctrlPr>
                                </m:dPr>
                                <m:e>
                                  <m:sSub>
                                    <m:sSubPr>
                                      <m:ctrlPr>
                                        <a:rPr lang="zh-CN" sz="1800" i="1" kern="100">
                                          <a:solidFill>
                                            <a:schemeClr val="tx1"/>
                                          </a:solidFill>
                                          <a:effectLst/>
                                          <a:latin typeface="Cambria Math" panose="02040503050406030204" pitchFamily="18" charset="0"/>
                                        </a:rPr>
                                      </m:ctrlPr>
                                    </m:sSubPr>
                                    <m:e>
                                      <m:r>
                                        <a:rPr lang="en-US" sz="1800" kern="100">
                                          <a:solidFill>
                                            <a:schemeClr val="tx1"/>
                                          </a:solidFill>
                                          <a:effectLst/>
                                          <a:latin typeface="Cambria Math" panose="02040503050406030204" pitchFamily="18" charset="0"/>
                                        </a:rPr>
                                        <m:t>𝑎</m:t>
                                      </m:r>
                                    </m:e>
                                    <m:sub>
                                      <m:r>
                                        <a:rPr lang="en-US" sz="1800" kern="100">
                                          <a:solidFill>
                                            <a:schemeClr val="tx1"/>
                                          </a:solidFill>
                                          <a:effectLst/>
                                          <a:latin typeface="Cambria Math" panose="02040503050406030204" pitchFamily="18" charset="0"/>
                                        </a:rPr>
                                        <m:t>𝑗</m:t>
                                      </m:r>
                                    </m:sub>
                                  </m:sSub>
                                  <m:r>
                                    <a:rPr lang="en-US" sz="1800" kern="100">
                                      <a:solidFill>
                                        <a:schemeClr val="tx1"/>
                                      </a:solidFill>
                                      <a:effectLst/>
                                      <a:latin typeface="Cambria Math" panose="02040503050406030204" pitchFamily="18" charset="0"/>
                                    </a:rPr>
                                    <m:t>,</m:t>
                                  </m:r>
                                  <m:sSub>
                                    <m:sSubPr>
                                      <m:ctrlPr>
                                        <a:rPr lang="zh-CN" sz="1800" i="1" kern="100">
                                          <a:solidFill>
                                            <a:schemeClr val="tx1"/>
                                          </a:solidFill>
                                          <a:effectLst/>
                                          <a:latin typeface="Cambria Math" panose="02040503050406030204" pitchFamily="18" charset="0"/>
                                        </a:rPr>
                                      </m:ctrlPr>
                                    </m:sSubPr>
                                    <m:e>
                                      <m:r>
                                        <a:rPr lang="en-US" sz="1800" kern="100">
                                          <a:solidFill>
                                            <a:schemeClr val="tx1"/>
                                          </a:solidFill>
                                          <a:effectLst/>
                                          <a:latin typeface="Cambria Math" panose="02040503050406030204" pitchFamily="18" charset="0"/>
                                        </a:rPr>
                                        <m:t>𝑎</m:t>
                                      </m:r>
                                    </m:e>
                                    <m:sub>
                                      <m:r>
                                        <a:rPr lang="en-US" sz="1800" kern="100">
                                          <a:solidFill>
                                            <a:schemeClr val="tx1"/>
                                          </a:solidFill>
                                          <a:effectLst/>
                                          <a:latin typeface="Cambria Math" panose="02040503050406030204" pitchFamily="18" charset="0"/>
                                        </a:rPr>
                                        <m:t>𝑗</m:t>
                                      </m:r>
                                      <m:r>
                                        <a:rPr lang="en-US" sz="1800" kern="100">
                                          <a:solidFill>
                                            <a:schemeClr val="tx1"/>
                                          </a:solidFill>
                                          <a:effectLst/>
                                          <a:latin typeface="Cambria Math" panose="02040503050406030204" pitchFamily="18" charset="0"/>
                                        </a:rPr>
                                        <m:t>+1</m:t>
                                      </m:r>
                                    </m:sub>
                                  </m:sSub>
                                </m:e>
                              </m:d>
                            </m:oMath>
                          </a14:m>
                          <a:r>
                            <a:rPr lang="en-US" sz="1800" kern="100" dirty="0">
                              <a:solidFill>
                                <a:schemeClr val="tx1"/>
                              </a:solidFill>
                              <a:effectLst/>
                            </a:rPr>
                            <a:t>   //</a:t>
                          </a:r>
                          <a:r>
                            <a:rPr lang="zh-CN" sz="1800" kern="100" dirty="0">
                              <a:solidFill>
                                <a:schemeClr val="tx1"/>
                              </a:solidFill>
                              <a:effectLst/>
                            </a:rPr>
                            <a:t>两个元素交换位置</a:t>
                          </a:r>
                          <a:endParaRPr lang="en-US" altLang="zh-CN" sz="1800" kern="100" dirty="0">
                            <a:solidFill>
                              <a:schemeClr val="tx1"/>
                            </a:solidFill>
                            <a:effectLst/>
                          </a:endParaRPr>
                        </a:p>
                        <a:p>
                          <a:pPr indent="127000" algn="just">
                            <a:lnSpc>
                              <a:spcPct val="150000"/>
                            </a:lnSpc>
                          </a:pPr>
                          <a:r>
                            <a:rPr lang="en-US" altLang="zh-CN" sz="1800" kern="100" dirty="0">
                              <a:solidFill>
                                <a:schemeClr val="tx1"/>
                              </a:solidFill>
                              <a:effectLst/>
                              <a:latin typeface="Times New Roman" panose="02020603050405020304" pitchFamily="18" charset="0"/>
                              <a:ea typeface="宋体" panose="02010600030101010101" pitchFamily="2" charset="-122"/>
                            </a:rPr>
                            <a:t>|   |   |    sorted </a:t>
                          </a:r>
                          <a14:m>
                            <m:oMath xmlns:m="http://schemas.openxmlformats.org/officeDocument/2006/math">
                              <m:r>
                                <a:rPr lang="zh-CN" altLang="zh-CN" sz="1800" kern="100" smtClean="0">
                                  <a:solidFill>
                                    <a:schemeClr val="tx1"/>
                                  </a:solidFill>
                                  <a:effectLst/>
                                  <a:latin typeface="Cambria Math" panose="02040503050406030204" pitchFamily="18" charset="0"/>
                                </a:rPr>
                                <m:t>←</m:t>
                              </m:r>
                            </m:oMath>
                          </a14:m>
                          <a:r>
                            <a:rPr lang="en-US" altLang="zh-CN" sz="1800" kern="100" dirty="0">
                              <a:solidFill>
                                <a:schemeClr val="tx1"/>
                              </a:solidFill>
                              <a:effectLst/>
                              <a:latin typeface="Cambria Math" panose="02040503050406030204" pitchFamily="18" charset="0"/>
                            </a:rPr>
                            <a:t> </a:t>
                          </a:r>
                          <a:r>
                            <a:rPr lang="en-US" altLang="zh-CN" sz="1800" b="1" kern="100" dirty="0">
                              <a:solidFill>
                                <a:schemeClr val="tx1"/>
                              </a:solidFill>
                              <a:effectLst/>
                              <a:latin typeface="Cambria Math" panose="02040503050406030204" pitchFamily="18" charset="0"/>
                            </a:rPr>
                            <a:t>false</a:t>
                          </a:r>
                          <a:r>
                            <a:rPr lang="en-US" altLang="zh-CN" sz="1800" kern="100" dirty="0">
                              <a:solidFill>
                                <a:schemeClr val="tx1"/>
                              </a:solidFill>
                              <a:effectLst/>
                              <a:latin typeface="Cambria Math" panose="02040503050406030204" pitchFamily="18" charset="0"/>
                            </a:rPr>
                            <a:t>     //</a:t>
                          </a:r>
                          <a:r>
                            <a:rPr lang="zh-CN" altLang="en-US" sz="1800" kern="100" dirty="0">
                              <a:solidFill>
                                <a:schemeClr val="tx1"/>
                              </a:solidFill>
                              <a:effectLst/>
                              <a:latin typeface="Cambria Math" panose="02040503050406030204" pitchFamily="18" charset="0"/>
                            </a:rPr>
                            <a:t>序列未排好序，继续</a:t>
                          </a:r>
                          <a:endParaRPr lang="zh-CN" sz="1800" kern="100" dirty="0">
                            <a:solidFill>
                              <a:schemeClr val="tx1"/>
                            </a:solidFill>
                            <a:effectLst/>
                            <a:latin typeface="Times New Roman" panose="02020603050405020304" pitchFamily="18" charset="0"/>
                            <a:ea typeface="宋体" panose="02010600030101010101" pitchFamily="2" charset="-122"/>
                          </a:endParaRPr>
                        </a:p>
                      </a:txBody>
                      <a:tcPr marL="68580" marR="68580" marT="0" marB="0">
                        <a:solidFill>
                          <a:schemeClr val="bg1"/>
                        </a:solidFill>
                      </a:tcPr>
                    </a:tc>
                    <a:extLst>
                      <a:ext uri="{0D108BD9-81ED-4DB2-BD59-A6C34878D82A}">
                        <a16:rowId xmlns:a16="http://schemas.microsoft.com/office/drawing/2014/main" val="575802376"/>
                      </a:ext>
                    </a:extLst>
                  </a:tr>
                  <a:tr h="0">
                    <a:tc>
                      <a:txBody>
                        <a:bodyPr/>
                        <a:lstStyle/>
                        <a:p>
                          <a:pPr indent="127000" algn="just">
                            <a:lnSpc>
                              <a:spcPct val="150000"/>
                            </a:lnSpc>
                          </a:pPr>
                          <a:r>
                            <a:rPr lang="en-US" altLang="zh-CN" sz="1800" kern="100" dirty="0">
                              <a:solidFill>
                                <a:schemeClr val="tx1"/>
                              </a:solidFill>
                              <a:effectLst/>
                              <a:latin typeface="Times New Roman" panose="02020603050405020304" pitchFamily="18" charset="0"/>
                              <a:ea typeface="宋体" panose="02010600030101010101" pitchFamily="2" charset="-122"/>
                            </a:rPr>
                            <a:t>9</a:t>
                          </a:r>
                          <a:endParaRPr lang="zh-CN" sz="1800" kern="100" dirty="0">
                            <a:solidFill>
                              <a:schemeClr val="tx1"/>
                            </a:solidFill>
                            <a:effectLst/>
                            <a:latin typeface="Times New Roman" panose="02020603050405020304" pitchFamily="18" charset="0"/>
                            <a:ea typeface="宋体" panose="02010600030101010101" pitchFamily="2" charset="-122"/>
                          </a:endParaRPr>
                        </a:p>
                      </a:txBody>
                      <a:tcPr marL="68580" marR="68580" marT="0" marB="0">
                        <a:solidFill>
                          <a:schemeClr val="bg1"/>
                        </a:solidFill>
                      </a:tcPr>
                    </a:tc>
                    <a:tc>
                      <a:txBody>
                        <a:bodyPr/>
                        <a:lstStyle/>
                        <a:p>
                          <a:pPr indent="127000" algn="just">
                            <a:lnSpc>
                              <a:spcPct val="150000"/>
                            </a:lnSpc>
                          </a:pPr>
                          <a14:m>
                            <m:oMath xmlns:m="http://schemas.openxmlformats.org/officeDocument/2006/math">
                              <m:r>
                                <a:rPr lang="en-US" sz="1800" kern="100" smtClean="0">
                                  <a:solidFill>
                                    <a:schemeClr val="tx1"/>
                                  </a:solidFill>
                                  <a:effectLst/>
                                  <a:latin typeface="Cambria Math" panose="02040503050406030204" pitchFamily="18" charset="0"/>
                                </a:rPr>
                                <m:t>|   |   </m:t>
                              </m:r>
                              <m:r>
                                <a:rPr lang="en-US" sz="1800" kern="100" smtClean="0">
                                  <a:solidFill>
                                    <a:schemeClr val="tx1"/>
                                  </a:solidFill>
                                  <a:effectLst/>
                                  <a:latin typeface="Cambria Math" panose="02040503050406030204" pitchFamily="18" charset="0"/>
                                </a:rPr>
                                <m:t>𝐞𝐧𝐝</m:t>
                              </m:r>
                            </m:oMath>
                          </a14:m>
                          <a:r>
                            <a:rPr lang="en-US" sz="1800" kern="100" dirty="0">
                              <a:solidFill>
                                <a:schemeClr val="tx1"/>
                              </a:solidFill>
                              <a:effectLst/>
                            </a:rPr>
                            <a:t> </a:t>
                          </a:r>
                          <a:endParaRPr lang="zh-CN" sz="1800" kern="100" dirty="0">
                            <a:solidFill>
                              <a:schemeClr val="tx1"/>
                            </a:solidFill>
                            <a:effectLst/>
                            <a:latin typeface="Times New Roman" panose="02020603050405020304" pitchFamily="18" charset="0"/>
                            <a:ea typeface="宋体" panose="02010600030101010101" pitchFamily="2" charset="-122"/>
                          </a:endParaRPr>
                        </a:p>
                      </a:txBody>
                      <a:tcPr marL="68580" marR="68580" marT="0" marB="0">
                        <a:solidFill>
                          <a:schemeClr val="bg1"/>
                        </a:solidFill>
                      </a:tcPr>
                    </a:tc>
                    <a:extLst>
                      <a:ext uri="{0D108BD9-81ED-4DB2-BD59-A6C34878D82A}">
                        <a16:rowId xmlns:a16="http://schemas.microsoft.com/office/drawing/2014/main" val="1802168680"/>
                      </a:ext>
                    </a:extLst>
                  </a:tr>
                  <a:tr h="0">
                    <a:tc>
                      <a:txBody>
                        <a:bodyPr/>
                        <a:lstStyle/>
                        <a:p>
                          <a:pPr indent="127000" algn="just">
                            <a:lnSpc>
                              <a:spcPct val="150000"/>
                            </a:lnSpc>
                          </a:pPr>
                          <a:r>
                            <a:rPr lang="en-US" altLang="zh-CN" sz="1800" kern="100" dirty="0">
                              <a:solidFill>
                                <a:schemeClr val="tx1"/>
                              </a:solidFill>
                              <a:effectLst/>
                              <a:latin typeface="Times New Roman" panose="02020603050405020304" pitchFamily="18" charset="0"/>
                              <a:ea typeface="宋体" panose="02010600030101010101" pitchFamily="2" charset="-122"/>
                            </a:rPr>
                            <a:t>10</a:t>
                          </a:r>
                        </a:p>
                        <a:p>
                          <a:pPr indent="127000" algn="just">
                            <a:lnSpc>
                              <a:spcPct val="150000"/>
                            </a:lnSpc>
                          </a:pPr>
                          <a:r>
                            <a:rPr lang="en-US" altLang="zh-CN" sz="1800" kern="100" dirty="0">
                              <a:solidFill>
                                <a:schemeClr val="tx1"/>
                              </a:solidFill>
                              <a:effectLst/>
                              <a:latin typeface="Times New Roman" panose="02020603050405020304" pitchFamily="18" charset="0"/>
                              <a:ea typeface="宋体" panose="02010600030101010101" pitchFamily="2" charset="-122"/>
                            </a:rPr>
                            <a:t>11</a:t>
                          </a:r>
                        </a:p>
                      </a:txBody>
                      <a:tcPr marL="68580" marR="68580" marT="0" marB="0">
                        <a:solidFill>
                          <a:schemeClr val="bg1"/>
                        </a:solidFill>
                      </a:tcPr>
                    </a:tc>
                    <a:tc>
                      <a:txBody>
                        <a:bodyPr/>
                        <a:lstStyle/>
                        <a:p>
                          <a:pPr indent="127000" algn="just">
                            <a:lnSpc>
                              <a:spcPct val="150000"/>
                            </a:lnSpc>
                          </a:pPr>
                          <a14:m>
                            <m:oMathPara xmlns:m="http://schemas.openxmlformats.org/officeDocument/2006/math">
                              <m:oMathParaPr>
                                <m:jc m:val="left"/>
                              </m:oMathParaPr>
                              <m:oMath xmlns:m="http://schemas.openxmlformats.org/officeDocument/2006/math">
                                <m:r>
                                  <a:rPr lang="en-US" sz="1800" kern="100" smtClean="0">
                                    <a:solidFill>
                                      <a:schemeClr val="tx1"/>
                                    </a:solidFill>
                                    <a:effectLst/>
                                    <a:latin typeface="Cambria Math" panose="02040503050406030204" pitchFamily="18" charset="0"/>
                                  </a:rPr>
                                  <m:t>|   </m:t>
                                </m:r>
                                <m:r>
                                  <a:rPr lang="en-US" sz="1800" kern="100" smtClean="0">
                                    <a:solidFill>
                                      <a:schemeClr val="tx1"/>
                                    </a:solidFill>
                                    <a:effectLst/>
                                    <a:latin typeface="Cambria Math" panose="02040503050406030204" pitchFamily="18" charset="0"/>
                                  </a:rPr>
                                  <m:t>𝐞𝐧𝐝</m:t>
                                </m:r>
                              </m:oMath>
                            </m:oMathPara>
                          </a14:m>
                          <a:endParaRPr lang="en-US" altLang="zh-CN" sz="1800" kern="100" dirty="0">
                            <a:solidFill>
                              <a:schemeClr val="tx1"/>
                            </a:solidFill>
                            <a:effectLst/>
                            <a:latin typeface="Times New Roman" panose="02020603050405020304" pitchFamily="18" charset="0"/>
                            <a:ea typeface="宋体" panose="02010600030101010101" pitchFamily="2" charset="-122"/>
                          </a:endParaRPr>
                        </a:p>
                        <a:p>
                          <a:pPr indent="127000" algn="just">
                            <a:lnSpc>
                              <a:spcPct val="150000"/>
                            </a:lnSpc>
                          </a:pPr>
                          <a:r>
                            <a:rPr lang="en-US" altLang="zh-CN" sz="1800" kern="100" dirty="0">
                              <a:solidFill>
                                <a:schemeClr val="tx1"/>
                              </a:solidFill>
                              <a:effectLst/>
                              <a:latin typeface="Times New Roman" panose="02020603050405020304" pitchFamily="18" charset="0"/>
                              <a:ea typeface="宋体" panose="02010600030101010101" pitchFamily="2" charset="-122"/>
                            </a:rPr>
                            <a:t>|    </a:t>
                          </a:r>
                          <a14:m>
                            <m:oMath xmlns:m="http://schemas.openxmlformats.org/officeDocument/2006/math">
                              <m:r>
                                <a:rPr lang="en-US" altLang="zh-CN" sz="1800" kern="100" smtClean="0">
                                  <a:solidFill>
                                    <a:schemeClr val="tx1"/>
                                  </a:solidFill>
                                  <a:effectLst/>
                                  <a:latin typeface="Cambria Math" panose="02040503050406030204" pitchFamily="18" charset="0"/>
                                </a:rPr>
                                <m:t>𝑖</m:t>
                              </m:r>
                              <m:r>
                                <a:rPr lang="zh-CN" altLang="zh-CN" sz="1800" kern="100">
                                  <a:solidFill>
                                    <a:schemeClr val="tx1"/>
                                  </a:solidFill>
                                  <a:effectLst/>
                                  <a:latin typeface="Cambria Math" panose="02040503050406030204" pitchFamily="18" charset="0"/>
                                </a:rPr>
                                <m:t>←</m:t>
                              </m:r>
                              <m:r>
                                <a:rPr lang="en-US" altLang="zh-CN" sz="1800" b="0" i="1" kern="100" smtClean="0">
                                  <a:solidFill>
                                    <a:schemeClr val="tx1"/>
                                  </a:solidFill>
                                  <a:effectLst/>
                                  <a:latin typeface="Cambria Math" panose="02040503050406030204" pitchFamily="18" charset="0"/>
                                </a:rPr>
                                <m:t>𝑖</m:t>
                              </m:r>
                              <m:r>
                                <a:rPr lang="en-US" altLang="zh-CN" sz="1800" b="0" i="0" kern="100" smtClean="0">
                                  <a:solidFill>
                                    <a:schemeClr val="tx1"/>
                                  </a:solidFill>
                                  <a:effectLst/>
                                  <a:latin typeface="Cambria Math" panose="02040503050406030204" pitchFamily="18" charset="0"/>
                                </a:rPr>
                                <m:t>+1</m:t>
                              </m:r>
                            </m:oMath>
                          </a14:m>
                          <a:r>
                            <a:rPr lang="en-US" altLang="zh-CN" sz="1800" kern="100" dirty="0">
                              <a:solidFill>
                                <a:schemeClr val="tx1"/>
                              </a:solidFill>
                              <a:effectLst/>
                              <a:latin typeface="Times New Roman" panose="02020603050405020304" pitchFamily="18" charset="0"/>
                              <a:ea typeface="宋体" panose="02010600030101010101" pitchFamily="2" charset="-122"/>
                            </a:rPr>
                            <a:t> </a:t>
                          </a:r>
                          <a:endParaRPr lang="zh-CN" sz="1800" kern="100" dirty="0">
                            <a:solidFill>
                              <a:schemeClr val="tx1"/>
                            </a:solidFill>
                            <a:effectLst/>
                            <a:latin typeface="Times New Roman" panose="02020603050405020304" pitchFamily="18" charset="0"/>
                            <a:ea typeface="宋体" panose="02010600030101010101" pitchFamily="2" charset="-122"/>
                          </a:endParaRPr>
                        </a:p>
                      </a:txBody>
                      <a:tcPr marL="68580" marR="68580" marT="0" marB="0">
                        <a:solidFill>
                          <a:schemeClr val="bg1"/>
                        </a:solidFill>
                      </a:tcPr>
                    </a:tc>
                    <a:extLst>
                      <a:ext uri="{0D108BD9-81ED-4DB2-BD59-A6C34878D82A}">
                        <a16:rowId xmlns:a16="http://schemas.microsoft.com/office/drawing/2014/main" val="848353676"/>
                      </a:ext>
                    </a:extLst>
                  </a:tr>
                  <a:tr h="0">
                    <a:tc>
                      <a:txBody>
                        <a:bodyPr/>
                        <a:lstStyle/>
                        <a:p>
                          <a:pPr indent="127000" algn="just">
                            <a:lnSpc>
                              <a:spcPct val="150000"/>
                            </a:lnSpc>
                          </a:pPr>
                          <a:r>
                            <a:rPr lang="en-US" altLang="zh-CN" sz="1800" kern="100" dirty="0">
                              <a:solidFill>
                                <a:schemeClr val="tx1"/>
                              </a:solidFill>
                              <a:effectLst/>
                              <a:latin typeface="Times New Roman" panose="02020603050405020304" pitchFamily="18" charset="0"/>
                              <a:ea typeface="宋体" panose="02010600030101010101" pitchFamily="2" charset="-122"/>
                            </a:rPr>
                            <a:t>12</a:t>
                          </a:r>
                          <a:endParaRPr lang="zh-CN" sz="1800" kern="100" dirty="0">
                            <a:solidFill>
                              <a:schemeClr val="tx1"/>
                            </a:solidFill>
                            <a:effectLst/>
                            <a:latin typeface="Times New Roman" panose="02020603050405020304" pitchFamily="18" charset="0"/>
                            <a:ea typeface="宋体" panose="02010600030101010101" pitchFamily="2" charset="-122"/>
                          </a:endParaRPr>
                        </a:p>
                      </a:txBody>
                      <a:tcPr marL="68580" marR="68580" marT="0" marB="0">
                        <a:solidFill>
                          <a:schemeClr val="bg1"/>
                        </a:solidFill>
                      </a:tcPr>
                    </a:tc>
                    <a:tc>
                      <a:txBody>
                        <a:bodyPr/>
                        <a:lstStyle/>
                        <a:p>
                          <a:pPr indent="127000" algn="just">
                            <a:lnSpc>
                              <a:spcPct val="150000"/>
                            </a:lnSpc>
                          </a:pPr>
                          <a14:m>
                            <m:oMath xmlns:m="http://schemas.openxmlformats.org/officeDocument/2006/math">
                              <m:r>
                                <a:rPr lang="en-US" sz="1800" kern="100" smtClean="0">
                                  <a:solidFill>
                                    <a:schemeClr val="tx1"/>
                                  </a:solidFill>
                                  <a:effectLst/>
                                  <a:latin typeface="Cambria Math" panose="02040503050406030204" pitchFamily="18" charset="0"/>
                                </a:rPr>
                                <m:t>𝐞𝐧𝐝</m:t>
                              </m:r>
                            </m:oMath>
                          </a14:m>
                          <a:r>
                            <a:rPr lang="en-US" sz="1800" kern="100" dirty="0">
                              <a:solidFill>
                                <a:schemeClr val="tx1"/>
                              </a:solidFill>
                              <a:effectLst/>
                            </a:rPr>
                            <a:t> </a:t>
                          </a:r>
                          <a:endParaRPr lang="zh-CN" sz="1800" kern="100" dirty="0">
                            <a:solidFill>
                              <a:schemeClr val="tx1"/>
                            </a:solidFill>
                            <a:effectLst/>
                            <a:latin typeface="Times New Roman" panose="02020603050405020304" pitchFamily="18" charset="0"/>
                            <a:ea typeface="宋体" panose="02010600030101010101" pitchFamily="2" charset="-122"/>
                          </a:endParaRPr>
                        </a:p>
                      </a:txBody>
                      <a:tcPr marL="68580" marR="68580" marT="0" marB="0">
                        <a:solidFill>
                          <a:schemeClr val="bg1"/>
                        </a:solidFill>
                      </a:tcPr>
                    </a:tc>
                    <a:extLst>
                      <a:ext uri="{0D108BD9-81ED-4DB2-BD59-A6C34878D82A}">
                        <a16:rowId xmlns:a16="http://schemas.microsoft.com/office/drawing/2014/main" val="1662216814"/>
                      </a:ext>
                    </a:extLst>
                  </a:tr>
                </a:tbl>
              </a:graphicData>
            </a:graphic>
          </p:graphicFrame>
        </mc:Choice>
        <mc:Fallback xmlns="">
          <p:graphicFrame>
            <p:nvGraphicFramePr>
              <p:cNvPr id="9" name="内容占位符 8">
                <a:extLst>
                  <a:ext uri="{FF2B5EF4-FFF2-40B4-BE49-F238E27FC236}">
                    <a16:creationId xmlns:a16="http://schemas.microsoft.com/office/drawing/2014/main" id="{684DE287-5DAE-4F26-BFFA-A1412134C307}"/>
                  </a:ext>
                </a:extLst>
              </p:cNvPr>
              <p:cNvGraphicFramePr>
                <a:graphicFrameLocks noGrp="1"/>
              </p:cNvGraphicFramePr>
              <p:nvPr>
                <p:ph idx="11"/>
                <p:extLst>
                  <p:ext uri="{D42A27DB-BD31-4B8C-83A1-F6EECF244321}">
                    <p14:modId xmlns:p14="http://schemas.microsoft.com/office/powerpoint/2010/main" val="1536611863"/>
                  </p:ext>
                </p:extLst>
              </p:nvPr>
            </p:nvGraphicFramePr>
            <p:xfrm>
              <a:off x="1048187" y="2124402"/>
              <a:ext cx="8702320" cy="4713734"/>
            </p:xfrm>
            <a:graphic>
              <a:graphicData uri="http://schemas.openxmlformats.org/drawingml/2006/table">
                <a:tbl>
                  <a:tblPr firstRow="1" firstCol="1" bandRow="1">
                    <a:tableStyleId>{5C22544A-7EE6-4342-B048-85BDC9FD1C3A}</a:tableStyleId>
                  </a:tblPr>
                  <a:tblGrid>
                    <a:gridCol w="604767">
                      <a:extLst>
                        <a:ext uri="{9D8B030D-6E8A-4147-A177-3AD203B41FA5}">
                          <a16:colId xmlns:a16="http://schemas.microsoft.com/office/drawing/2014/main" val="1428891984"/>
                        </a:ext>
                      </a:extLst>
                    </a:gridCol>
                    <a:gridCol w="8097553">
                      <a:extLst>
                        <a:ext uri="{9D8B030D-6E8A-4147-A177-3AD203B41FA5}">
                          <a16:colId xmlns:a16="http://schemas.microsoft.com/office/drawing/2014/main" val="2918434436"/>
                        </a:ext>
                      </a:extLst>
                    </a:gridCol>
                  </a:tblGrid>
                  <a:tr h="1596644">
                    <a:tc>
                      <a:txBody>
                        <a:bodyPr/>
                        <a:lstStyle/>
                        <a:p>
                          <a:pPr indent="127000" algn="just">
                            <a:lnSpc>
                              <a:spcPct val="150000"/>
                            </a:lnSpc>
                          </a:pPr>
                          <a:r>
                            <a:rPr lang="en-US" sz="1800" kern="100" dirty="0">
                              <a:solidFill>
                                <a:schemeClr val="tx1"/>
                              </a:solidFill>
                              <a:effectLst/>
                            </a:rPr>
                            <a:t>1</a:t>
                          </a:r>
                        </a:p>
                        <a:p>
                          <a:pPr indent="127000" algn="just">
                            <a:lnSpc>
                              <a:spcPct val="150000"/>
                            </a:lnSpc>
                          </a:pPr>
                          <a:r>
                            <a:rPr lang="en-US" altLang="zh-CN" sz="1800" kern="100" dirty="0">
                              <a:solidFill>
                                <a:schemeClr val="tx1"/>
                              </a:solidFill>
                              <a:effectLst/>
                              <a:latin typeface="Times New Roman" panose="02020603050405020304" pitchFamily="18" charset="0"/>
                              <a:ea typeface="宋体" panose="02010600030101010101" pitchFamily="2" charset="-122"/>
                            </a:rPr>
                            <a:t>2</a:t>
                          </a:r>
                        </a:p>
                        <a:p>
                          <a:pPr indent="127000" algn="just">
                            <a:lnSpc>
                              <a:spcPct val="150000"/>
                            </a:lnSpc>
                          </a:pPr>
                          <a:r>
                            <a:rPr lang="en-US" altLang="zh-CN" sz="1800" kern="100" dirty="0">
                              <a:solidFill>
                                <a:schemeClr val="tx1"/>
                              </a:solidFill>
                              <a:effectLst/>
                              <a:latin typeface="Times New Roman" panose="02020603050405020304" pitchFamily="18" charset="0"/>
                              <a:ea typeface="宋体" panose="02010600030101010101" pitchFamily="2" charset="-122"/>
                            </a:rPr>
                            <a:t>3</a:t>
                          </a:r>
                        </a:p>
                        <a:p>
                          <a:pPr indent="127000" algn="just">
                            <a:lnSpc>
                              <a:spcPct val="150000"/>
                            </a:lnSpc>
                          </a:pPr>
                          <a:r>
                            <a:rPr lang="en-US" altLang="zh-CN" sz="1800" kern="100" dirty="0">
                              <a:solidFill>
                                <a:schemeClr val="tx1"/>
                              </a:solidFill>
                              <a:effectLst/>
                              <a:latin typeface="Times New Roman" panose="02020603050405020304" pitchFamily="18" charset="0"/>
                              <a:ea typeface="宋体" panose="02010600030101010101" pitchFamily="2" charset="-122"/>
                            </a:rPr>
                            <a:t>4</a:t>
                          </a:r>
                          <a:endParaRPr lang="zh-CN" sz="1800" kern="100" dirty="0">
                            <a:solidFill>
                              <a:schemeClr val="tx1"/>
                            </a:solidFill>
                            <a:effectLst/>
                            <a:latin typeface="Times New Roman" panose="02020603050405020304" pitchFamily="18" charset="0"/>
                            <a:ea typeface="宋体" panose="02010600030101010101" pitchFamily="2" charset="-122"/>
                          </a:endParaRPr>
                        </a:p>
                      </a:txBody>
                      <a:tcPr marL="68580" marR="68580" marT="0" marB="0">
                        <a:solidFill>
                          <a:schemeClr val="bg1"/>
                        </a:solidFill>
                      </a:tcPr>
                    </a:tc>
                    <a:tc>
                      <a:txBody>
                        <a:bodyPr/>
                        <a:lstStyle/>
                        <a:p>
                          <a:endParaRPr lang="zh-CN"/>
                        </a:p>
                      </a:txBody>
                      <a:tcPr marL="68580" marR="68580" marT="0" marB="0">
                        <a:blipFill>
                          <a:blip r:embed="rId2"/>
                          <a:stretch>
                            <a:fillRect l="-7519" t="-382" r="-301" b="-204198"/>
                          </a:stretch>
                        </a:blipFill>
                      </a:tcPr>
                    </a:tc>
                    <a:extLst>
                      <a:ext uri="{0D108BD9-81ED-4DB2-BD59-A6C34878D82A}">
                        <a16:rowId xmlns:a16="http://schemas.microsoft.com/office/drawing/2014/main" val="417504773"/>
                      </a:ext>
                    </a:extLst>
                  </a:tr>
                  <a:tr h="367475">
                    <a:tc>
                      <a:txBody>
                        <a:bodyPr/>
                        <a:lstStyle/>
                        <a:p>
                          <a:pPr indent="127000" algn="just">
                            <a:lnSpc>
                              <a:spcPct val="150000"/>
                            </a:lnSpc>
                          </a:pPr>
                          <a:r>
                            <a:rPr lang="en-US" altLang="zh-CN" sz="1800" kern="100" dirty="0">
                              <a:solidFill>
                                <a:schemeClr val="tx1"/>
                              </a:solidFill>
                              <a:effectLst/>
                              <a:latin typeface="Times New Roman" panose="02020603050405020304" pitchFamily="18" charset="0"/>
                              <a:ea typeface="宋体" panose="02010600030101010101" pitchFamily="2" charset="-122"/>
                            </a:rPr>
                            <a:t>5</a:t>
                          </a:r>
                          <a:endParaRPr lang="zh-CN" sz="1800" kern="100" dirty="0">
                            <a:solidFill>
                              <a:schemeClr val="tx1"/>
                            </a:solidFill>
                            <a:effectLst/>
                            <a:latin typeface="Times New Roman" panose="02020603050405020304" pitchFamily="18" charset="0"/>
                            <a:ea typeface="宋体" panose="02010600030101010101" pitchFamily="2" charset="-122"/>
                          </a:endParaRPr>
                        </a:p>
                      </a:txBody>
                      <a:tcPr marL="68580" marR="68580" marT="0" marB="0">
                        <a:solidFill>
                          <a:schemeClr val="bg1"/>
                        </a:solidFill>
                      </a:tcPr>
                    </a:tc>
                    <a:tc>
                      <a:txBody>
                        <a:bodyPr/>
                        <a:lstStyle/>
                        <a:p>
                          <a:endParaRPr lang="zh-CN"/>
                        </a:p>
                      </a:txBody>
                      <a:tcPr marL="68580" marR="68580" marT="0" marB="0">
                        <a:blipFill>
                          <a:blip r:embed="rId2"/>
                          <a:stretch>
                            <a:fillRect l="-7519" t="-431148" r="-301" b="-777049"/>
                          </a:stretch>
                        </a:blipFill>
                      </a:tcPr>
                    </a:tc>
                    <a:extLst>
                      <a:ext uri="{0D108BD9-81ED-4DB2-BD59-A6C34878D82A}">
                        <a16:rowId xmlns:a16="http://schemas.microsoft.com/office/drawing/2014/main" val="4221618656"/>
                      </a:ext>
                    </a:extLst>
                  </a:tr>
                  <a:tr h="407607">
                    <a:tc>
                      <a:txBody>
                        <a:bodyPr/>
                        <a:lstStyle/>
                        <a:p>
                          <a:pPr indent="127000" algn="just">
                            <a:lnSpc>
                              <a:spcPct val="150000"/>
                            </a:lnSpc>
                          </a:pPr>
                          <a:r>
                            <a:rPr lang="en-US" altLang="zh-CN" sz="1800" kern="100" dirty="0">
                              <a:solidFill>
                                <a:schemeClr val="tx1"/>
                              </a:solidFill>
                              <a:effectLst/>
                              <a:latin typeface="Times New Roman" panose="02020603050405020304" pitchFamily="18" charset="0"/>
                              <a:ea typeface="宋体" panose="02010600030101010101" pitchFamily="2" charset="-122"/>
                            </a:rPr>
                            <a:t>6</a:t>
                          </a:r>
                          <a:endParaRPr lang="zh-CN" sz="1800" kern="100" dirty="0">
                            <a:solidFill>
                              <a:schemeClr val="tx1"/>
                            </a:solidFill>
                            <a:effectLst/>
                            <a:latin typeface="Times New Roman" panose="02020603050405020304" pitchFamily="18" charset="0"/>
                            <a:ea typeface="宋体" panose="02010600030101010101" pitchFamily="2" charset="-122"/>
                          </a:endParaRPr>
                        </a:p>
                      </a:txBody>
                      <a:tcPr marL="68580" marR="68580" marT="0" marB="0">
                        <a:solidFill>
                          <a:schemeClr val="bg1"/>
                        </a:solidFill>
                      </a:tcPr>
                    </a:tc>
                    <a:tc>
                      <a:txBody>
                        <a:bodyPr/>
                        <a:lstStyle/>
                        <a:p>
                          <a:endParaRPr lang="zh-CN"/>
                        </a:p>
                      </a:txBody>
                      <a:tcPr marL="68580" marR="68580" marT="0" marB="0">
                        <a:blipFill>
                          <a:blip r:embed="rId2"/>
                          <a:stretch>
                            <a:fillRect l="-7519" t="-490909" r="-301" b="-618182"/>
                          </a:stretch>
                        </a:blipFill>
                      </a:tcPr>
                    </a:tc>
                    <a:extLst>
                      <a:ext uri="{0D108BD9-81ED-4DB2-BD59-A6C34878D82A}">
                        <a16:rowId xmlns:a16="http://schemas.microsoft.com/office/drawing/2014/main" val="2636119832"/>
                      </a:ext>
                    </a:extLst>
                  </a:tr>
                  <a:tr h="833374">
                    <a:tc>
                      <a:txBody>
                        <a:bodyPr/>
                        <a:lstStyle/>
                        <a:p>
                          <a:pPr indent="127000" algn="just">
                            <a:lnSpc>
                              <a:spcPct val="150000"/>
                            </a:lnSpc>
                          </a:pPr>
                          <a:r>
                            <a:rPr lang="en-US" altLang="zh-CN" sz="1800" kern="100" dirty="0">
                              <a:solidFill>
                                <a:schemeClr val="tx1"/>
                              </a:solidFill>
                              <a:effectLst/>
                              <a:latin typeface="Times New Roman" panose="02020603050405020304" pitchFamily="18" charset="0"/>
                              <a:ea typeface="宋体" panose="02010600030101010101" pitchFamily="2" charset="-122"/>
                            </a:rPr>
                            <a:t>7</a:t>
                          </a:r>
                        </a:p>
                        <a:p>
                          <a:pPr indent="127000" algn="just">
                            <a:lnSpc>
                              <a:spcPct val="150000"/>
                            </a:lnSpc>
                          </a:pPr>
                          <a:r>
                            <a:rPr lang="en-US" altLang="zh-CN" sz="1800" kern="100" dirty="0">
                              <a:solidFill>
                                <a:schemeClr val="tx1"/>
                              </a:solidFill>
                              <a:effectLst/>
                              <a:latin typeface="Times New Roman" panose="02020603050405020304" pitchFamily="18" charset="0"/>
                              <a:ea typeface="宋体" panose="02010600030101010101" pitchFamily="2" charset="-122"/>
                            </a:rPr>
                            <a:t>8</a:t>
                          </a:r>
                          <a:endParaRPr lang="zh-CN" sz="1800" kern="100" dirty="0">
                            <a:solidFill>
                              <a:schemeClr val="tx1"/>
                            </a:solidFill>
                            <a:effectLst/>
                            <a:latin typeface="Times New Roman" panose="02020603050405020304" pitchFamily="18" charset="0"/>
                            <a:ea typeface="宋体" panose="02010600030101010101" pitchFamily="2" charset="-122"/>
                          </a:endParaRPr>
                        </a:p>
                      </a:txBody>
                      <a:tcPr marL="68580" marR="68580" marT="0" marB="0">
                        <a:solidFill>
                          <a:schemeClr val="bg1"/>
                        </a:solidFill>
                      </a:tcPr>
                    </a:tc>
                    <a:tc>
                      <a:txBody>
                        <a:bodyPr/>
                        <a:lstStyle/>
                        <a:p>
                          <a:endParaRPr lang="zh-CN"/>
                        </a:p>
                      </a:txBody>
                      <a:tcPr marL="68580" marR="68580" marT="0" marB="0">
                        <a:blipFill>
                          <a:blip r:embed="rId2"/>
                          <a:stretch>
                            <a:fillRect l="-7519" t="-284672" r="-301" b="-197810"/>
                          </a:stretch>
                        </a:blipFill>
                      </a:tcPr>
                    </a:tc>
                    <a:extLst>
                      <a:ext uri="{0D108BD9-81ED-4DB2-BD59-A6C34878D82A}">
                        <a16:rowId xmlns:a16="http://schemas.microsoft.com/office/drawing/2014/main" val="575802376"/>
                      </a:ext>
                    </a:extLst>
                  </a:tr>
                  <a:tr h="367475">
                    <a:tc>
                      <a:txBody>
                        <a:bodyPr/>
                        <a:lstStyle/>
                        <a:p>
                          <a:pPr indent="127000" algn="just">
                            <a:lnSpc>
                              <a:spcPct val="150000"/>
                            </a:lnSpc>
                          </a:pPr>
                          <a:r>
                            <a:rPr lang="en-US" altLang="zh-CN" sz="1800" kern="100" dirty="0">
                              <a:solidFill>
                                <a:schemeClr val="tx1"/>
                              </a:solidFill>
                              <a:effectLst/>
                              <a:latin typeface="Times New Roman" panose="02020603050405020304" pitchFamily="18" charset="0"/>
                              <a:ea typeface="宋体" panose="02010600030101010101" pitchFamily="2" charset="-122"/>
                            </a:rPr>
                            <a:t>9</a:t>
                          </a:r>
                          <a:endParaRPr lang="zh-CN" sz="1800" kern="100" dirty="0">
                            <a:solidFill>
                              <a:schemeClr val="tx1"/>
                            </a:solidFill>
                            <a:effectLst/>
                            <a:latin typeface="Times New Roman" panose="02020603050405020304" pitchFamily="18" charset="0"/>
                            <a:ea typeface="宋体" panose="02010600030101010101" pitchFamily="2" charset="-122"/>
                          </a:endParaRPr>
                        </a:p>
                      </a:txBody>
                      <a:tcPr marL="68580" marR="68580" marT="0" marB="0">
                        <a:solidFill>
                          <a:schemeClr val="bg1"/>
                        </a:solidFill>
                      </a:tcPr>
                    </a:tc>
                    <a:tc>
                      <a:txBody>
                        <a:bodyPr/>
                        <a:lstStyle/>
                        <a:p>
                          <a:endParaRPr lang="zh-CN"/>
                        </a:p>
                      </a:txBody>
                      <a:tcPr marL="68580" marR="68580" marT="0" marB="0">
                        <a:blipFill>
                          <a:blip r:embed="rId2"/>
                          <a:stretch>
                            <a:fillRect l="-7519" t="-863934" r="-301" b="-344262"/>
                          </a:stretch>
                        </a:blipFill>
                      </a:tcPr>
                    </a:tc>
                    <a:extLst>
                      <a:ext uri="{0D108BD9-81ED-4DB2-BD59-A6C34878D82A}">
                        <a16:rowId xmlns:a16="http://schemas.microsoft.com/office/drawing/2014/main" val="1802168680"/>
                      </a:ext>
                    </a:extLst>
                  </a:tr>
                  <a:tr h="773684">
                    <a:tc>
                      <a:txBody>
                        <a:bodyPr/>
                        <a:lstStyle/>
                        <a:p>
                          <a:pPr indent="127000" algn="just">
                            <a:lnSpc>
                              <a:spcPct val="150000"/>
                            </a:lnSpc>
                          </a:pPr>
                          <a:r>
                            <a:rPr lang="en-US" altLang="zh-CN" sz="1800" kern="100" dirty="0">
                              <a:solidFill>
                                <a:schemeClr val="tx1"/>
                              </a:solidFill>
                              <a:effectLst/>
                              <a:latin typeface="Times New Roman" panose="02020603050405020304" pitchFamily="18" charset="0"/>
                              <a:ea typeface="宋体" panose="02010600030101010101" pitchFamily="2" charset="-122"/>
                            </a:rPr>
                            <a:t>10</a:t>
                          </a:r>
                        </a:p>
                        <a:p>
                          <a:pPr indent="127000" algn="just">
                            <a:lnSpc>
                              <a:spcPct val="150000"/>
                            </a:lnSpc>
                          </a:pPr>
                          <a:r>
                            <a:rPr lang="en-US" altLang="zh-CN" sz="1800" kern="100" dirty="0">
                              <a:solidFill>
                                <a:schemeClr val="tx1"/>
                              </a:solidFill>
                              <a:effectLst/>
                              <a:latin typeface="Times New Roman" panose="02020603050405020304" pitchFamily="18" charset="0"/>
                              <a:ea typeface="宋体" panose="02010600030101010101" pitchFamily="2" charset="-122"/>
                            </a:rPr>
                            <a:t>11</a:t>
                          </a:r>
                        </a:p>
                      </a:txBody>
                      <a:tcPr marL="68580" marR="68580" marT="0" marB="0">
                        <a:solidFill>
                          <a:schemeClr val="bg1"/>
                        </a:solidFill>
                      </a:tcPr>
                    </a:tc>
                    <a:tc>
                      <a:txBody>
                        <a:bodyPr/>
                        <a:lstStyle/>
                        <a:p>
                          <a:endParaRPr lang="zh-CN"/>
                        </a:p>
                      </a:txBody>
                      <a:tcPr marL="68580" marR="68580" marT="0" marB="0">
                        <a:blipFill>
                          <a:blip r:embed="rId2"/>
                          <a:stretch>
                            <a:fillRect l="-7519" t="-462992" r="-301" b="-65354"/>
                          </a:stretch>
                        </a:blipFill>
                      </a:tcPr>
                    </a:tc>
                    <a:extLst>
                      <a:ext uri="{0D108BD9-81ED-4DB2-BD59-A6C34878D82A}">
                        <a16:rowId xmlns:a16="http://schemas.microsoft.com/office/drawing/2014/main" val="848353676"/>
                      </a:ext>
                    </a:extLst>
                  </a:tr>
                  <a:tr h="367475">
                    <a:tc>
                      <a:txBody>
                        <a:bodyPr/>
                        <a:lstStyle/>
                        <a:p>
                          <a:pPr indent="127000" algn="just">
                            <a:lnSpc>
                              <a:spcPct val="150000"/>
                            </a:lnSpc>
                          </a:pPr>
                          <a:r>
                            <a:rPr lang="en-US" altLang="zh-CN" sz="1800" kern="100" dirty="0">
                              <a:solidFill>
                                <a:schemeClr val="tx1"/>
                              </a:solidFill>
                              <a:effectLst/>
                              <a:latin typeface="Times New Roman" panose="02020603050405020304" pitchFamily="18" charset="0"/>
                              <a:ea typeface="宋体" panose="02010600030101010101" pitchFamily="2" charset="-122"/>
                            </a:rPr>
                            <a:t>12</a:t>
                          </a:r>
                          <a:endParaRPr lang="zh-CN" sz="1800" kern="100" dirty="0">
                            <a:solidFill>
                              <a:schemeClr val="tx1"/>
                            </a:solidFill>
                            <a:effectLst/>
                            <a:latin typeface="Times New Roman" panose="02020603050405020304" pitchFamily="18" charset="0"/>
                            <a:ea typeface="宋体" panose="02010600030101010101" pitchFamily="2" charset="-122"/>
                          </a:endParaRPr>
                        </a:p>
                      </a:txBody>
                      <a:tcPr marL="68580" marR="68580" marT="0" marB="0">
                        <a:solidFill>
                          <a:schemeClr val="bg1"/>
                        </a:solidFill>
                      </a:tcPr>
                    </a:tc>
                    <a:tc>
                      <a:txBody>
                        <a:bodyPr/>
                        <a:lstStyle/>
                        <a:p>
                          <a:endParaRPr lang="zh-CN"/>
                        </a:p>
                      </a:txBody>
                      <a:tcPr marL="68580" marR="68580" marT="0" marB="0">
                        <a:blipFill>
                          <a:blip r:embed="rId2"/>
                          <a:stretch>
                            <a:fillRect l="-7519" t="-1191667" r="-301" b="-38333"/>
                          </a:stretch>
                        </a:blipFill>
                      </a:tcPr>
                    </a:tc>
                    <a:extLst>
                      <a:ext uri="{0D108BD9-81ED-4DB2-BD59-A6C34878D82A}">
                        <a16:rowId xmlns:a16="http://schemas.microsoft.com/office/drawing/2014/main" val="1662216814"/>
                      </a:ext>
                    </a:extLst>
                  </a:tr>
                </a:tbl>
              </a:graphicData>
            </a:graphic>
          </p:graphicFrame>
        </mc:Fallback>
      </mc:AlternateContent>
      <mc:AlternateContent xmlns:mc="http://schemas.openxmlformats.org/markup-compatibility/2006" xmlns:a14="http://schemas.microsoft.com/office/drawing/2010/main">
        <mc:Choice Requires="a14">
          <p:sp>
            <p:nvSpPr>
              <p:cNvPr id="10" name="Rectangle 1">
                <a:extLst>
                  <a:ext uri="{FF2B5EF4-FFF2-40B4-BE49-F238E27FC236}">
                    <a16:creationId xmlns:a16="http://schemas.microsoft.com/office/drawing/2014/main" id="{02752BA5-9B74-40C1-A30C-533F6573C145}"/>
                  </a:ext>
                </a:extLst>
              </p:cNvPr>
              <p:cNvSpPr>
                <a:spLocks noChangeArrowheads="1"/>
              </p:cNvSpPr>
              <p:nvPr/>
            </p:nvSpPr>
            <p:spPr bwMode="auto">
              <a:xfrm>
                <a:off x="661597" y="1142571"/>
                <a:ext cx="9291452" cy="1015663"/>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2667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127000" algn="l" defTabSz="914400" rtl="0" eaLnBrk="0" fontAlgn="base" latinLnBrk="0" hangingPunct="0">
                  <a:lnSpc>
                    <a:spcPct val="100000"/>
                  </a:lnSpc>
                  <a:spcBef>
                    <a:spcPct val="0"/>
                  </a:spcBef>
                  <a:spcAft>
                    <a:spcPct val="0"/>
                  </a:spcAft>
                  <a:buClrTx/>
                  <a:buSzTx/>
                  <a:buFontTx/>
                  <a:buNone/>
                  <a:tabLst/>
                </a:pPr>
                <a:r>
                  <a:rPr lang="zh-CN" altLang="zh-CN" sz="2000" dirty="0">
                    <a:latin typeface="Courier New" panose="02070309020205020404" pitchFamily="49" charset="0"/>
                    <a:ea typeface="楷体_GB2312"/>
                    <a:cs typeface="Times New Roman" panose="02020603050405020304" pitchFamily="18" charset="0"/>
                  </a:rPr>
                  <a:t>算法</a:t>
                </a:r>
                <a:r>
                  <a:rPr lang="zh-CN" altLang="en-US" sz="2000" dirty="0">
                    <a:latin typeface="Courier New" panose="02070309020205020404" pitchFamily="49" charset="0"/>
                    <a:ea typeface="楷体_GB2312"/>
                    <a:cs typeface="Times New Roman" panose="02020603050405020304" pitchFamily="18" charset="0"/>
                  </a:rPr>
                  <a:t>：</a:t>
                </a:r>
                <a:r>
                  <a:rPr lang="en-US" altLang="zh-CN" sz="2000" dirty="0">
                    <a:latin typeface="Courier New" panose="02070309020205020404" pitchFamily="49" charset="0"/>
                    <a:ea typeface="楷体_GB2312"/>
                    <a:cs typeface="Times New Roman" panose="02020603050405020304" pitchFamily="18" charset="0"/>
                  </a:rPr>
                  <a:t> </a:t>
                </a:r>
                <a:r>
                  <a:rPr lang="zh-CN" altLang="en-US" sz="2000" dirty="0">
                    <a:latin typeface="Courier New" panose="02070309020205020404" pitchFamily="49" charset="0"/>
                    <a:ea typeface="楷体_GB2312"/>
                    <a:cs typeface="Times New Roman" panose="02020603050405020304" pitchFamily="18" charset="0"/>
                  </a:rPr>
                  <a:t>最优化冒泡排序 </a:t>
                </a:r>
                <a14:m>
                  <m:oMath xmlns:m="http://schemas.openxmlformats.org/officeDocument/2006/math">
                    <m:r>
                      <m:rPr>
                        <m:sty m:val="p"/>
                      </m:rPr>
                      <a:rPr lang="en-US" altLang="zh-CN" sz="2000" b="0" i="0" dirty="0" smtClean="0">
                        <a:latin typeface="Cambria Math" panose="02040503050406030204" pitchFamily="18" charset="0"/>
                        <a:ea typeface="楷体_GB2312"/>
                        <a:cs typeface="Times New Roman" panose="02020603050405020304" pitchFamily="18" charset="0"/>
                      </a:rPr>
                      <m:t>Optimized</m:t>
                    </m:r>
                    <m:r>
                      <m:rPr>
                        <m:sty m:val="p"/>
                      </m:rPr>
                      <a:rPr lang="en-US" altLang="zh-CN" sz="2000" dirty="0">
                        <a:latin typeface="Cambria Math" panose="02040503050406030204" pitchFamily="18" charset="0"/>
                        <a:ea typeface="楷体_GB2312"/>
                        <a:cs typeface="Times New Roman" panose="02020603050405020304" pitchFamily="18" charset="0"/>
                      </a:rPr>
                      <m:t>BubbleSort</m:t>
                    </m:r>
                    <m:d>
                      <m:dPr>
                        <m:ctrlPr>
                          <a:rPr lang="en-US" altLang="zh-CN" sz="2000" i="1" dirty="0">
                            <a:latin typeface="Cambria Math" panose="02040503050406030204" pitchFamily="18" charset="0"/>
                            <a:ea typeface="楷体_GB2312"/>
                            <a:cs typeface="Times New Roman" panose="02020603050405020304" pitchFamily="18" charset="0"/>
                          </a:rPr>
                        </m:ctrlPr>
                      </m:dPr>
                      <m:e>
                        <m:r>
                          <a:rPr lang="en-US" altLang="zh-CN" sz="2000" dirty="0">
                            <a:latin typeface="Cambria Math" panose="02040503050406030204" pitchFamily="18" charset="0"/>
                            <a:ea typeface="楷体_GB2312"/>
                            <a:cs typeface="Times New Roman" panose="02020603050405020304" pitchFamily="18" charset="0"/>
                          </a:rPr>
                          <m:t>𝑎</m:t>
                        </m:r>
                        <m:r>
                          <a:rPr lang="en-US" altLang="zh-CN" sz="2000" dirty="0">
                            <a:latin typeface="Cambria Math" panose="02040503050406030204" pitchFamily="18" charset="0"/>
                            <a:ea typeface="楷体_GB2312"/>
                            <a:cs typeface="Times New Roman" panose="02020603050405020304" pitchFamily="18" charset="0"/>
                          </a:rPr>
                          <m:t>, </m:t>
                        </m:r>
                        <m:r>
                          <a:rPr lang="en-US" altLang="zh-CN" sz="2000" dirty="0">
                            <a:latin typeface="Cambria Math" panose="02040503050406030204" pitchFamily="18" charset="0"/>
                            <a:ea typeface="楷体_GB2312"/>
                            <a:cs typeface="Times New Roman" panose="02020603050405020304" pitchFamily="18" charset="0"/>
                          </a:rPr>
                          <m:t>𝑙</m:t>
                        </m:r>
                        <m:r>
                          <a:rPr lang="en-US" altLang="zh-CN" sz="2000" dirty="0">
                            <a:latin typeface="Cambria Math" panose="02040503050406030204" pitchFamily="18" charset="0"/>
                            <a:ea typeface="楷体_GB2312"/>
                            <a:cs typeface="Times New Roman" panose="02020603050405020304" pitchFamily="18" charset="0"/>
                          </a:rPr>
                          <m:t>, </m:t>
                        </m:r>
                        <m:r>
                          <a:rPr lang="en-US" altLang="zh-CN" sz="2000" dirty="0">
                            <a:latin typeface="Cambria Math" panose="02040503050406030204" pitchFamily="18" charset="0"/>
                            <a:ea typeface="楷体_GB2312"/>
                            <a:cs typeface="Times New Roman" panose="02020603050405020304" pitchFamily="18" charset="0"/>
                          </a:rPr>
                          <m:t>𝑟</m:t>
                        </m:r>
                      </m:e>
                    </m:d>
                  </m:oMath>
                </a14:m>
                <a:endParaRPr lang="en-US" altLang="zh-CN" sz="2000" dirty="0">
                  <a:latin typeface="Courier New" panose="02070309020205020404" pitchFamily="49" charset="0"/>
                  <a:ea typeface="楷体_GB2312"/>
                  <a:cs typeface="Times New Roman" panose="02020603050405020304" pitchFamily="18" charset="0"/>
                </a:endParaRPr>
              </a:p>
              <a:p>
                <a:pPr marL="0" marR="0" lvl="0" indent="266700" algn="l" defTabSz="914400" rtl="0" eaLnBrk="0" fontAlgn="base" latinLnBrk="0" hangingPunct="0">
                  <a:lnSpc>
                    <a:spcPct val="100000"/>
                  </a:lnSpc>
                  <a:spcBef>
                    <a:spcPct val="0"/>
                  </a:spcBef>
                  <a:spcAft>
                    <a:spcPct val="0"/>
                  </a:spcAft>
                  <a:buClrTx/>
                  <a:buSzTx/>
                  <a:buFontTx/>
                  <a:buNone/>
                  <a:tabLst/>
                </a:pPr>
                <a:r>
                  <a:rPr kumimoji="0" lang="zh-CN" altLang="en-US" sz="2000" b="1" i="0" u="none" strike="noStrike" cap="none" normalizeH="0" baseline="0" dirty="0">
                    <a:ln>
                      <a:noFill/>
                    </a:ln>
                    <a:solidFill>
                      <a:schemeClr val="tx1"/>
                    </a:solidFill>
                    <a:effectLst/>
                    <a:latin typeface="Courier New" panose="02070309020205020404" pitchFamily="49" charset="0"/>
                    <a:ea typeface="楷体_GB2312"/>
                    <a:cs typeface="Times New Roman" panose="02020603050405020304" pitchFamily="18" charset="0"/>
                  </a:rPr>
                  <a:t>输入：</a:t>
                </a:r>
                <a:r>
                  <a:rPr kumimoji="0" lang="zh-CN" altLang="en-US" sz="2000" b="0" i="0" u="none" strike="noStrike" cap="none" normalizeH="0" baseline="0" dirty="0">
                    <a:ln>
                      <a:noFill/>
                    </a:ln>
                    <a:solidFill>
                      <a:schemeClr val="tx1"/>
                    </a:solidFill>
                    <a:effectLst/>
                    <a:latin typeface="Courier New" panose="02070309020205020404" pitchFamily="49" charset="0"/>
                    <a:ea typeface="楷体_GB2312"/>
                    <a:cs typeface="Times New Roman" panose="02020603050405020304" pitchFamily="18" charset="0"/>
                  </a:rPr>
                  <a:t>序列</a:t>
                </a:r>
                <a14:m>
                  <m:oMath xmlns:m="http://schemas.openxmlformats.org/officeDocument/2006/math">
                    <m:r>
                      <a:rPr kumimoji="0" lang="en-US" altLang="zh-CN" sz="2000" b="0" i="1" u="none" strike="noStrike" cap="none" normalizeH="0" baseline="0" smtClean="0">
                        <a:ln>
                          <a:noFill/>
                        </a:ln>
                        <a:solidFill>
                          <a:schemeClr val="tx1"/>
                        </a:solidFill>
                        <a:effectLst/>
                        <a:latin typeface="Cambria Math" panose="02040503050406030204" pitchFamily="18" charset="0"/>
                        <a:ea typeface="楷体_GB2312"/>
                        <a:cs typeface="Times New Roman" panose="02020603050405020304" pitchFamily="18" charset="0"/>
                      </a:rPr>
                      <m:t>𝑎</m:t>
                    </m:r>
                  </m:oMath>
                </a14:m>
                <a:r>
                  <a:rPr kumimoji="0" lang="zh-CN" altLang="en-US" sz="2000" b="0" i="0" u="none" strike="noStrike" cap="none" normalizeH="0" baseline="0" dirty="0">
                    <a:ln>
                      <a:noFill/>
                    </a:ln>
                    <a:solidFill>
                      <a:schemeClr val="tx1"/>
                    </a:solidFill>
                    <a:effectLst/>
                    <a:latin typeface="Courier New" panose="02070309020205020404" pitchFamily="49" charset="0"/>
                    <a:ea typeface="楷体_GB2312"/>
                    <a:cs typeface="Times New Roman" panose="02020603050405020304" pitchFamily="18" charset="0"/>
                  </a:rPr>
                  <a:t>，左端点下标</a:t>
                </a:r>
                <a14:m>
                  <m:oMath xmlns:m="http://schemas.openxmlformats.org/officeDocument/2006/math">
                    <m: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𝑙</m:t>
                    </m:r>
                  </m:oMath>
                </a14:m>
                <a:r>
                  <a:rPr kumimoji="0" lang="zh-CN" altLang="en-US" sz="2000" b="0" i="0" u="none" strike="noStrike" cap="none" normalizeH="0" baseline="0" dirty="0">
                    <a:ln>
                      <a:noFill/>
                    </a:ln>
                    <a:solidFill>
                      <a:schemeClr val="tx1"/>
                    </a:solidFill>
                    <a:effectLst/>
                    <a:latin typeface="Courier New" panose="02070309020205020404" pitchFamily="49" charset="0"/>
                    <a:ea typeface="楷体_GB2312"/>
                    <a:cs typeface="Times New Roman" panose="02020603050405020304" pitchFamily="18" charset="0"/>
                  </a:rPr>
                  <a:t>，右端点下标</a:t>
                </a:r>
                <a14:m>
                  <m:oMath xmlns:m="http://schemas.openxmlformats.org/officeDocument/2006/math">
                    <m: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𝑟</m:t>
                    </m:r>
                  </m:oMath>
                </a14:m>
                <a:endParaRPr kumimoji="0" lang="en-US" altLang="zh-CN" sz="2000" b="0" i="0" u="none" strike="noStrike" cap="none" normalizeH="0" baseline="0" dirty="0">
                  <a:ln>
                    <a:noFill/>
                  </a:ln>
                  <a:solidFill>
                    <a:schemeClr val="tx1"/>
                  </a:solidFill>
                  <a:effectLst/>
                </a:endParaRPr>
              </a:p>
              <a:p>
                <a:pPr marL="0" marR="0" lvl="0" indent="266700" algn="l" defTabSz="914400" rtl="0" eaLnBrk="0" fontAlgn="base" latinLnBrk="0" hangingPunct="0">
                  <a:lnSpc>
                    <a:spcPct val="100000"/>
                  </a:lnSpc>
                  <a:spcBef>
                    <a:spcPct val="0"/>
                  </a:spcBef>
                  <a:spcAft>
                    <a:spcPct val="0"/>
                  </a:spcAft>
                  <a:buClrTx/>
                  <a:buSzTx/>
                  <a:buFontTx/>
                  <a:buNone/>
                  <a:tabLst/>
                </a:pPr>
                <a:r>
                  <a:rPr kumimoji="0" lang="zh-CN" altLang="en-US" sz="2000" b="1" i="0" u="none" strike="noStrike" cap="none" normalizeH="0" baseline="0" dirty="0">
                    <a:ln>
                      <a:noFill/>
                    </a:ln>
                    <a:solidFill>
                      <a:schemeClr val="tx1"/>
                    </a:solidFill>
                    <a:effectLst/>
                    <a:latin typeface="Courier New" panose="02070309020205020404" pitchFamily="49" charset="0"/>
                    <a:ea typeface="楷体_GB2312"/>
                    <a:cs typeface="Times New Roman" panose="02020603050405020304" pitchFamily="18" charset="0"/>
                  </a:rPr>
                  <a:t>输出：</a:t>
                </a:r>
                <a:r>
                  <a:rPr kumimoji="0" lang="zh-CN" altLang="en-US" sz="2000" b="0" i="0" u="none" strike="noStrike" cap="none" normalizeH="0" baseline="0" dirty="0">
                    <a:ln>
                      <a:noFill/>
                    </a:ln>
                    <a:solidFill>
                      <a:schemeClr val="tx1"/>
                    </a:solidFill>
                    <a:effectLst/>
                    <a:latin typeface="Courier New" panose="02070309020205020404" pitchFamily="49" charset="0"/>
                    <a:ea typeface="楷体_GB2312"/>
                    <a:cs typeface="Times New Roman" panose="02020603050405020304" pitchFamily="18" charset="0"/>
                  </a:rPr>
                  <a:t>调整</a:t>
                </a:r>
                <a14:m>
                  <m:oMath xmlns:m="http://schemas.openxmlformats.org/officeDocument/2006/math">
                    <m:sSub>
                      <m:sSubPr>
                        <m:ctrlP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ctrlPr>
                      </m:sSubPr>
                      <m:e>
                        <m: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𝑎</m:t>
                        </m:r>
                      </m:e>
                      <m:sub>
                        <m: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𝑙</m:t>
                        </m:r>
                      </m:sub>
                    </m:sSub>
                    <m: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m:t>
                    </m:r>
                    <m:sSub>
                      <m:sSubPr>
                        <m:ctrlP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ctrlPr>
                      </m:sSubPr>
                      <m:e>
                        <m: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𝑎</m:t>
                        </m:r>
                      </m:e>
                      <m:sub>
                        <m: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𝑙</m:t>
                        </m:r>
                        <m: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+1</m:t>
                        </m:r>
                      </m:sub>
                    </m:sSub>
                    <m: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m:t>
                    </m:r>
                    <m:sSub>
                      <m:sSubPr>
                        <m:ctrlP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ctrlPr>
                      </m:sSubPr>
                      <m:e>
                        <m:r>
                          <a:rPr kumimoji="0" lang="en-US" altLang="zh-CN" sz="2000" b="0" i="1" u="none" strike="noStrike" cap="none" normalizeH="0" baseline="0" dirty="0" err="1" smtClean="0">
                            <a:ln>
                              <a:noFill/>
                            </a:ln>
                            <a:solidFill>
                              <a:schemeClr val="tx1"/>
                            </a:solidFill>
                            <a:effectLst/>
                            <a:latin typeface="Cambria Math" panose="02040503050406030204" pitchFamily="18" charset="0"/>
                            <a:ea typeface="楷体_GB2312"/>
                            <a:cs typeface="Times New Roman" panose="02020603050405020304" pitchFamily="18" charset="0"/>
                          </a:rPr>
                          <m:t>𝑎</m:t>
                        </m:r>
                      </m:e>
                      <m:sub>
                        <m:r>
                          <a:rPr kumimoji="0" lang="en-US" altLang="zh-CN" sz="2000" b="0" i="1" u="none" strike="noStrike" cap="none" normalizeH="0" baseline="0" dirty="0" err="1" smtClean="0">
                            <a:ln>
                              <a:noFill/>
                            </a:ln>
                            <a:solidFill>
                              <a:schemeClr val="tx1"/>
                            </a:solidFill>
                            <a:effectLst/>
                            <a:latin typeface="Cambria Math" panose="02040503050406030204" pitchFamily="18" charset="0"/>
                            <a:ea typeface="楷体_GB2312"/>
                            <a:cs typeface="Times New Roman" panose="02020603050405020304" pitchFamily="18" charset="0"/>
                          </a:rPr>
                          <m:t>𝑟</m:t>
                        </m:r>
                      </m:sub>
                    </m:sSub>
                  </m:oMath>
                </a14:m>
                <a:r>
                  <a:rPr kumimoji="0" lang="zh-CN" altLang="en-US" sz="2000" b="0" i="0" u="none" strike="noStrike" cap="none" normalizeH="0" baseline="0" dirty="0">
                    <a:ln>
                      <a:noFill/>
                    </a:ln>
                    <a:solidFill>
                      <a:schemeClr val="tx1"/>
                    </a:solidFill>
                    <a:effectLst/>
                    <a:latin typeface="Courier New" panose="02070309020205020404" pitchFamily="49" charset="0"/>
                    <a:ea typeface="楷体_GB2312"/>
                    <a:cs typeface="Times New Roman" panose="02020603050405020304" pitchFamily="18" charset="0"/>
                  </a:rPr>
                  <a:t>元素顺序，使元素按照非递减顺序排列</a:t>
                </a:r>
                <a:endParaRPr kumimoji="0" lang="zh-CN" altLang="en-US" sz="2000" b="0" i="0" u="none" strike="noStrike" cap="none" normalizeH="0" baseline="0" dirty="0">
                  <a:ln>
                    <a:noFill/>
                  </a:ln>
                  <a:solidFill>
                    <a:schemeClr val="tx1"/>
                  </a:solidFill>
                  <a:effectLst/>
                </a:endParaRPr>
              </a:p>
            </p:txBody>
          </p:sp>
        </mc:Choice>
        <mc:Fallback xmlns="">
          <p:sp>
            <p:nvSpPr>
              <p:cNvPr id="10" name="Rectangle 1">
                <a:extLst>
                  <a:ext uri="{FF2B5EF4-FFF2-40B4-BE49-F238E27FC236}">
                    <a16:creationId xmlns:a16="http://schemas.microsoft.com/office/drawing/2014/main" id="{02752BA5-9B74-40C1-A30C-533F6573C145}"/>
                  </a:ext>
                </a:extLst>
              </p:cNvPr>
              <p:cNvSpPr>
                <a:spLocks noRot="1" noChangeAspect="1" noMove="1" noResize="1" noEditPoints="1" noAdjustHandles="1" noChangeArrowheads="1" noChangeShapeType="1" noTextEdit="1"/>
              </p:cNvSpPr>
              <p:nvPr/>
            </p:nvSpPr>
            <p:spPr bwMode="auto">
              <a:xfrm>
                <a:off x="661597" y="1142571"/>
                <a:ext cx="9291452" cy="1015663"/>
              </a:xfrm>
              <a:prstGeom prst="rect">
                <a:avLst/>
              </a:prstGeom>
              <a:blipFill>
                <a:blip r:embed="rId3"/>
                <a:stretch>
                  <a:fillRect t="-3593" b="-10180"/>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sp>
        <p:nvSpPr>
          <p:cNvPr id="7" name="圆角矩形 7">
            <a:extLst>
              <a:ext uri="{FF2B5EF4-FFF2-40B4-BE49-F238E27FC236}">
                <a16:creationId xmlns:a16="http://schemas.microsoft.com/office/drawing/2014/main" id="{870B8347-9FA1-45E3-9256-0F4943EDE1CC}"/>
              </a:ext>
            </a:extLst>
          </p:cNvPr>
          <p:cNvSpPr/>
          <p:nvPr/>
        </p:nvSpPr>
        <p:spPr>
          <a:xfrm>
            <a:off x="8100501" y="4484542"/>
            <a:ext cx="3253299" cy="451240"/>
          </a:xfrm>
          <a:prstGeom prst="roundRect">
            <a:avLst/>
          </a:prstGeom>
          <a:solidFill>
            <a:srgbClr val="51ADB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42900" indent="-342900">
              <a:buFont typeface="Arial" panose="020B0604020202020204" pitchFamily="34" charset="0"/>
              <a:buChar char="•"/>
            </a:pPr>
            <a:r>
              <a:rPr kumimoji="1" lang="zh-CN" altLang="en-US" sz="2000" dirty="0">
                <a:latin typeface="Microsoft YaHei" panose="020B0503020204020204" pitchFamily="34" charset="-122"/>
                <a:ea typeface="Microsoft YaHei" panose="020B0503020204020204" pitchFamily="34" charset="-122"/>
              </a:rPr>
              <a:t>交换次数 </a:t>
            </a:r>
            <a:r>
              <a:rPr kumimoji="1" lang="en-US" altLang="zh-CN" sz="2000" dirty="0">
                <a:latin typeface="Microsoft YaHei" panose="020B0503020204020204" pitchFamily="34" charset="-122"/>
                <a:ea typeface="Microsoft YaHei" panose="020B0503020204020204" pitchFamily="34" charset="-122"/>
              </a:rPr>
              <a:t>= </a:t>
            </a:r>
            <a:r>
              <a:rPr kumimoji="1" lang="zh-CN" altLang="en-US" sz="2000" dirty="0">
                <a:latin typeface="Microsoft YaHei" panose="020B0503020204020204" pitchFamily="34" charset="-122"/>
                <a:ea typeface="Microsoft YaHei" panose="020B0503020204020204" pitchFamily="34" charset="-122"/>
              </a:rPr>
              <a:t>逆序对总数</a:t>
            </a:r>
          </a:p>
        </p:txBody>
      </p:sp>
      <p:sp>
        <p:nvSpPr>
          <p:cNvPr id="5" name="箭头: 右 4">
            <a:extLst>
              <a:ext uri="{FF2B5EF4-FFF2-40B4-BE49-F238E27FC236}">
                <a16:creationId xmlns:a16="http://schemas.microsoft.com/office/drawing/2014/main" id="{4659620D-8298-4A9D-A978-3B66A59ECF3A}"/>
              </a:ext>
            </a:extLst>
          </p:cNvPr>
          <p:cNvSpPr/>
          <p:nvPr/>
        </p:nvSpPr>
        <p:spPr>
          <a:xfrm>
            <a:off x="7294099" y="4484542"/>
            <a:ext cx="492369" cy="4512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1" name="圆角矩形 7">
                <a:extLst>
                  <a:ext uri="{FF2B5EF4-FFF2-40B4-BE49-F238E27FC236}">
                    <a16:creationId xmlns:a16="http://schemas.microsoft.com/office/drawing/2014/main" id="{E25EC35C-FDF3-407A-A5EF-3A1280501AE7}"/>
                  </a:ext>
                </a:extLst>
              </p:cNvPr>
              <p:cNvSpPr/>
              <p:nvPr/>
            </p:nvSpPr>
            <p:spPr>
              <a:xfrm>
                <a:off x="5980969" y="5715429"/>
                <a:ext cx="4716113" cy="666084"/>
              </a:xfrm>
              <a:prstGeom prst="roundRect">
                <a:avLst/>
              </a:prstGeom>
              <a:solidFill>
                <a:srgbClr val="51ADB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42900" indent="-342900">
                  <a:buFont typeface="Arial" panose="020B0604020202020204" pitchFamily="34" charset="0"/>
                  <a:buChar char="•"/>
                </a:pPr>
                <a:r>
                  <a:rPr kumimoji="1" lang="zh-CN" altLang="en-US" sz="2000" dirty="0">
                    <a:latin typeface="Microsoft YaHei" panose="020B0503020204020204" pitchFamily="34" charset="-122"/>
                    <a:ea typeface="Microsoft YaHei" panose="020B0503020204020204" pitchFamily="34" charset="-122"/>
                  </a:rPr>
                  <a:t>最好时间复杂度：</a:t>
                </a:r>
                <a:r>
                  <a:rPr kumimoji="1" lang="en-US" altLang="zh-CN" sz="2000" dirty="0">
                    <a:latin typeface="Microsoft YaHei" panose="020B0503020204020204" pitchFamily="34" charset="-122"/>
                    <a:ea typeface="Microsoft YaHei" panose="020B0503020204020204" pitchFamily="34" charset="-122"/>
                  </a:rPr>
                  <a:t>O(n) </a:t>
                </a:r>
                <a:r>
                  <a:rPr kumimoji="1" lang="en-US" altLang="zh-CN" dirty="0">
                    <a:latin typeface="Microsoft YaHei" panose="020B0503020204020204" pitchFamily="34" charset="-122"/>
                    <a:ea typeface="Microsoft YaHei" panose="020B0503020204020204" pitchFamily="34" charset="-122"/>
                  </a:rPr>
                  <a:t>–-</a:t>
                </a:r>
                <a:r>
                  <a:rPr kumimoji="1" lang="zh-CN" altLang="en-US" dirty="0">
                    <a:latin typeface="Microsoft YaHei" panose="020B0503020204020204" pitchFamily="34" charset="-122"/>
                    <a:ea typeface="Microsoft YaHei" panose="020B0503020204020204" pitchFamily="34" charset="-122"/>
                  </a:rPr>
                  <a:t>含比较次数</a:t>
                </a:r>
                <a:endParaRPr kumimoji="1" lang="en-US" altLang="zh-CN" sz="2000" dirty="0">
                  <a:latin typeface="Microsoft YaHei" panose="020B0503020204020204" pitchFamily="34" charset="-122"/>
                  <a:ea typeface="Microsoft YaHei" panose="020B0503020204020204" pitchFamily="34" charset="-122"/>
                </a:endParaRPr>
              </a:p>
              <a:p>
                <a:pPr marL="342900" indent="-342900">
                  <a:buFont typeface="Arial" panose="020B0604020202020204" pitchFamily="34" charset="0"/>
                  <a:buChar char="•"/>
                </a:pPr>
                <a:r>
                  <a:rPr kumimoji="1" lang="zh-CN" altLang="en-US" sz="2000" dirty="0">
                    <a:latin typeface="Microsoft YaHei" panose="020B0503020204020204" pitchFamily="34" charset="-122"/>
                    <a:ea typeface="Microsoft YaHei" panose="020B0503020204020204" pitchFamily="34" charset="-122"/>
                  </a:rPr>
                  <a:t>最坏时间复杂度：</a:t>
                </a:r>
                <a:r>
                  <a:rPr kumimoji="1" lang="en-US" altLang="zh-CN" sz="2000" dirty="0">
                    <a:latin typeface="Microsoft YaHei" panose="020B0503020204020204" pitchFamily="34" charset="-122"/>
                    <a:ea typeface="Microsoft YaHei" panose="020B0503020204020204" pitchFamily="34" charset="-122"/>
                  </a:rPr>
                  <a:t>O(</a:t>
                </a:r>
                <a14:m>
                  <m:oMath xmlns:m="http://schemas.openxmlformats.org/officeDocument/2006/math">
                    <m:sSup>
                      <m:sSupPr>
                        <m:ctrlPr>
                          <a:rPr kumimoji="1" lang="en-US" altLang="zh-CN" sz="2000" b="0" i="1" smtClean="0">
                            <a:latin typeface="Cambria Math" panose="02040503050406030204" pitchFamily="18" charset="0"/>
                            <a:ea typeface="Microsoft YaHei" panose="020B0503020204020204" pitchFamily="34" charset="-122"/>
                          </a:rPr>
                        </m:ctrlPr>
                      </m:sSupPr>
                      <m:e>
                        <m:r>
                          <a:rPr kumimoji="1" lang="en-US" altLang="zh-CN" sz="2000" b="0" i="1" smtClean="0">
                            <a:latin typeface="Cambria Math" panose="02040503050406030204" pitchFamily="18" charset="0"/>
                            <a:ea typeface="Microsoft YaHei" panose="020B0503020204020204" pitchFamily="34" charset="-122"/>
                          </a:rPr>
                          <m:t>𝑛</m:t>
                        </m:r>
                      </m:e>
                      <m:sup>
                        <m:r>
                          <a:rPr kumimoji="1" lang="en-US" altLang="zh-CN" sz="2000" b="0" i="1" smtClean="0">
                            <a:latin typeface="Cambria Math" panose="02040503050406030204" pitchFamily="18" charset="0"/>
                            <a:ea typeface="Microsoft YaHei" panose="020B0503020204020204" pitchFamily="34" charset="-122"/>
                          </a:rPr>
                          <m:t>2</m:t>
                        </m:r>
                      </m:sup>
                    </m:sSup>
                  </m:oMath>
                </a14:m>
                <a:r>
                  <a:rPr kumimoji="1" lang="en-US" altLang="zh-CN" sz="2000" dirty="0">
                    <a:latin typeface="Microsoft YaHei" panose="020B0503020204020204" pitchFamily="34" charset="-122"/>
                    <a:ea typeface="Microsoft YaHei" panose="020B0503020204020204" pitchFamily="34" charset="-122"/>
                  </a:rPr>
                  <a:t>)—</a:t>
                </a:r>
                <a:r>
                  <a:rPr kumimoji="1" lang="zh-CN" altLang="en-US" sz="2000" dirty="0">
                    <a:latin typeface="Microsoft YaHei" panose="020B0503020204020204" pitchFamily="34" charset="-122"/>
                    <a:ea typeface="Microsoft YaHei" panose="020B0503020204020204" pitchFamily="34" charset="-122"/>
                  </a:rPr>
                  <a:t>序列逆序</a:t>
                </a:r>
              </a:p>
            </p:txBody>
          </p:sp>
        </mc:Choice>
        <mc:Fallback xmlns="">
          <p:sp>
            <p:nvSpPr>
              <p:cNvPr id="11" name="圆角矩形 7">
                <a:extLst>
                  <a:ext uri="{FF2B5EF4-FFF2-40B4-BE49-F238E27FC236}">
                    <a16:creationId xmlns:a16="http://schemas.microsoft.com/office/drawing/2014/main" id="{E25EC35C-FDF3-407A-A5EF-3A1280501AE7}"/>
                  </a:ext>
                </a:extLst>
              </p:cNvPr>
              <p:cNvSpPr>
                <a:spLocks noRot="1" noChangeAspect="1" noMove="1" noResize="1" noEditPoints="1" noAdjustHandles="1" noChangeArrowheads="1" noChangeShapeType="1" noTextEdit="1"/>
              </p:cNvSpPr>
              <p:nvPr/>
            </p:nvSpPr>
            <p:spPr>
              <a:xfrm>
                <a:off x="5980969" y="5715429"/>
                <a:ext cx="4716113" cy="666084"/>
              </a:xfrm>
              <a:prstGeom prst="roundRect">
                <a:avLst/>
              </a:prstGeom>
              <a:blipFill>
                <a:blip r:embed="rId4"/>
                <a:stretch>
                  <a:fillRect l="-387" t="-7207" b="-1801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44917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5" grpId="0" animBg="1"/>
      <p:bldP spid="11"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最优化冒泡排序示例</a:t>
            </a:r>
          </a:p>
        </p:txBody>
      </p:sp>
      <p:sp>
        <p:nvSpPr>
          <p:cNvPr id="4" name="文本占位符 3"/>
          <p:cNvSpPr>
            <a:spLocks noGrp="1"/>
          </p:cNvSpPr>
          <p:nvPr>
            <p:ph type="body" idx="10"/>
          </p:nvPr>
        </p:nvSpPr>
        <p:spPr/>
        <p:txBody>
          <a:bodyPr/>
          <a:lstStyle/>
          <a:p>
            <a:r>
              <a:rPr lang="zh-CN" altLang="en-US" dirty="0"/>
              <a:t>数据结构</a:t>
            </a:r>
          </a:p>
        </p:txBody>
      </p:sp>
      <p:grpSp>
        <p:nvGrpSpPr>
          <p:cNvPr id="37" name="组合 36">
            <a:extLst>
              <a:ext uri="{FF2B5EF4-FFF2-40B4-BE49-F238E27FC236}">
                <a16:creationId xmlns:a16="http://schemas.microsoft.com/office/drawing/2014/main" id="{4EC7B6FB-2594-45AD-8971-E8B690967BC4}"/>
              </a:ext>
            </a:extLst>
          </p:cNvPr>
          <p:cNvGrpSpPr/>
          <p:nvPr/>
        </p:nvGrpSpPr>
        <p:grpSpPr>
          <a:xfrm>
            <a:off x="3420677" y="1191989"/>
            <a:ext cx="5498129" cy="2960531"/>
            <a:chOff x="3526971" y="930073"/>
            <a:chExt cx="5498129" cy="2960531"/>
          </a:xfrm>
        </p:grpSpPr>
        <p:graphicFrame>
          <p:nvGraphicFramePr>
            <p:cNvPr id="20" name="表格 4">
              <a:extLst>
                <a:ext uri="{FF2B5EF4-FFF2-40B4-BE49-F238E27FC236}">
                  <a16:creationId xmlns:a16="http://schemas.microsoft.com/office/drawing/2014/main" id="{EE24731C-C478-4853-9B42-253C8135759E}"/>
                </a:ext>
              </a:extLst>
            </p:cNvPr>
            <p:cNvGraphicFramePr>
              <a:graphicFrameLocks/>
            </p:cNvGraphicFramePr>
            <p:nvPr>
              <p:extLst>
                <p:ext uri="{D42A27DB-BD31-4B8C-83A1-F6EECF244321}">
                  <p14:modId xmlns:p14="http://schemas.microsoft.com/office/powerpoint/2010/main" val="3896531393"/>
                </p:ext>
              </p:extLst>
            </p:nvPr>
          </p:nvGraphicFramePr>
          <p:xfrm>
            <a:off x="3526971" y="930073"/>
            <a:ext cx="5498129" cy="2960531"/>
          </p:xfrm>
          <a:graphic>
            <a:graphicData uri="http://schemas.openxmlformats.org/drawingml/2006/table">
              <a:tbl>
                <a:tblPr firstRow="1" bandRow="1">
                  <a:tableStyleId>{5C22544A-7EE6-4342-B048-85BDC9FD1C3A}</a:tableStyleId>
                </a:tblPr>
                <a:tblGrid>
                  <a:gridCol w="422933">
                    <a:extLst>
                      <a:ext uri="{9D8B030D-6E8A-4147-A177-3AD203B41FA5}">
                        <a16:colId xmlns:a16="http://schemas.microsoft.com/office/drawing/2014/main" val="1504496925"/>
                      </a:ext>
                    </a:extLst>
                  </a:gridCol>
                  <a:gridCol w="422933">
                    <a:extLst>
                      <a:ext uri="{9D8B030D-6E8A-4147-A177-3AD203B41FA5}">
                        <a16:colId xmlns:a16="http://schemas.microsoft.com/office/drawing/2014/main" val="569606543"/>
                      </a:ext>
                    </a:extLst>
                  </a:gridCol>
                  <a:gridCol w="422933">
                    <a:extLst>
                      <a:ext uri="{9D8B030D-6E8A-4147-A177-3AD203B41FA5}">
                        <a16:colId xmlns:a16="http://schemas.microsoft.com/office/drawing/2014/main" val="2019032399"/>
                      </a:ext>
                    </a:extLst>
                  </a:gridCol>
                  <a:gridCol w="422933">
                    <a:extLst>
                      <a:ext uri="{9D8B030D-6E8A-4147-A177-3AD203B41FA5}">
                        <a16:colId xmlns:a16="http://schemas.microsoft.com/office/drawing/2014/main" val="2998898318"/>
                      </a:ext>
                    </a:extLst>
                  </a:gridCol>
                  <a:gridCol w="422933">
                    <a:extLst>
                      <a:ext uri="{9D8B030D-6E8A-4147-A177-3AD203B41FA5}">
                        <a16:colId xmlns:a16="http://schemas.microsoft.com/office/drawing/2014/main" val="869825293"/>
                      </a:ext>
                    </a:extLst>
                  </a:gridCol>
                  <a:gridCol w="422933">
                    <a:extLst>
                      <a:ext uri="{9D8B030D-6E8A-4147-A177-3AD203B41FA5}">
                        <a16:colId xmlns:a16="http://schemas.microsoft.com/office/drawing/2014/main" val="838990557"/>
                      </a:ext>
                    </a:extLst>
                  </a:gridCol>
                  <a:gridCol w="422933">
                    <a:extLst>
                      <a:ext uri="{9D8B030D-6E8A-4147-A177-3AD203B41FA5}">
                        <a16:colId xmlns:a16="http://schemas.microsoft.com/office/drawing/2014/main" val="728207241"/>
                      </a:ext>
                    </a:extLst>
                  </a:gridCol>
                  <a:gridCol w="422933">
                    <a:extLst>
                      <a:ext uri="{9D8B030D-6E8A-4147-A177-3AD203B41FA5}">
                        <a16:colId xmlns:a16="http://schemas.microsoft.com/office/drawing/2014/main" val="173939559"/>
                      </a:ext>
                    </a:extLst>
                  </a:gridCol>
                  <a:gridCol w="422933">
                    <a:extLst>
                      <a:ext uri="{9D8B030D-6E8A-4147-A177-3AD203B41FA5}">
                        <a16:colId xmlns:a16="http://schemas.microsoft.com/office/drawing/2014/main" val="1978412735"/>
                      </a:ext>
                    </a:extLst>
                  </a:gridCol>
                  <a:gridCol w="422933">
                    <a:extLst>
                      <a:ext uri="{9D8B030D-6E8A-4147-A177-3AD203B41FA5}">
                        <a16:colId xmlns:a16="http://schemas.microsoft.com/office/drawing/2014/main" val="1427807614"/>
                      </a:ext>
                    </a:extLst>
                  </a:gridCol>
                  <a:gridCol w="422933">
                    <a:extLst>
                      <a:ext uri="{9D8B030D-6E8A-4147-A177-3AD203B41FA5}">
                        <a16:colId xmlns:a16="http://schemas.microsoft.com/office/drawing/2014/main" val="3565399721"/>
                      </a:ext>
                    </a:extLst>
                  </a:gridCol>
                  <a:gridCol w="422933">
                    <a:extLst>
                      <a:ext uri="{9D8B030D-6E8A-4147-A177-3AD203B41FA5}">
                        <a16:colId xmlns:a16="http://schemas.microsoft.com/office/drawing/2014/main" val="3791543226"/>
                      </a:ext>
                    </a:extLst>
                  </a:gridCol>
                  <a:gridCol w="422933">
                    <a:extLst>
                      <a:ext uri="{9D8B030D-6E8A-4147-A177-3AD203B41FA5}">
                        <a16:colId xmlns:a16="http://schemas.microsoft.com/office/drawing/2014/main" val="5664028"/>
                      </a:ext>
                    </a:extLst>
                  </a:gridCol>
                </a:tblGrid>
                <a:tr h="422933">
                  <a:tc>
                    <a:txBody>
                      <a:bodyPr/>
                      <a:lstStyle/>
                      <a:p>
                        <a:pPr algn="ctr"/>
                        <a:r>
                          <a:rPr lang="en-US" altLang="zh-CN" sz="1700" b="0" dirty="0">
                            <a:solidFill>
                              <a:schemeClr val="tx1"/>
                            </a:solidFill>
                          </a:rPr>
                          <a:t>68</a:t>
                        </a:r>
                        <a:endParaRPr lang="zh-CN" altLang="en-US" sz="1700" b="0" dirty="0">
                          <a:solidFill>
                            <a:schemeClr val="tx1"/>
                          </a:solidFill>
                        </a:endParaRPr>
                      </a:p>
                    </a:txBody>
                    <a:tcPr marL="77585" marR="77585" marT="38792" marB="387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700" b="0" dirty="0">
                            <a:solidFill>
                              <a:schemeClr val="tx1"/>
                            </a:solidFill>
                          </a:rPr>
                          <a:t>65</a:t>
                        </a:r>
                        <a:endParaRPr lang="zh-CN" altLang="en-US" sz="1700" b="0" dirty="0">
                          <a:solidFill>
                            <a:schemeClr val="tx1"/>
                          </a:solidFill>
                        </a:endParaRPr>
                      </a:p>
                    </a:txBody>
                    <a:tcPr marL="77585" marR="77585" marT="38792" marB="387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700" b="0" dirty="0">
                            <a:solidFill>
                              <a:schemeClr val="tx1"/>
                            </a:solidFill>
                          </a:rPr>
                          <a:t>84</a:t>
                        </a:r>
                        <a:endParaRPr lang="zh-CN" altLang="en-US" sz="1700" b="0" dirty="0">
                          <a:solidFill>
                            <a:schemeClr val="tx1"/>
                          </a:solidFill>
                        </a:endParaRPr>
                      </a:p>
                    </a:txBody>
                    <a:tcPr marL="77585" marR="77585" marT="38792" marB="387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700" b="0" dirty="0">
                            <a:solidFill>
                              <a:schemeClr val="tx1"/>
                            </a:solidFill>
                          </a:rPr>
                          <a:t>65</a:t>
                        </a:r>
                        <a:endParaRPr lang="zh-CN" altLang="en-US" sz="1700" b="0" dirty="0">
                          <a:solidFill>
                            <a:schemeClr val="tx1"/>
                          </a:solidFill>
                        </a:endParaRPr>
                      </a:p>
                    </a:txBody>
                    <a:tcPr marL="77585" marR="77585" marT="38792" marB="387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700" b="0" dirty="0">
                            <a:solidFill>
                              <a:schemeClr val="tx1"/>
                            </a:solidFill>
                          </a:rPr>
                          <a:t>83</a:t>
                        </a:r>
                        <a:endParaRPr lang="zh-CN" altLang="en-US" sz="1700" b="0" dirty="0">
                          <a:solidFill>
                            <a:schemeClr val="tx1"/>
                          </a:solidFill>
                        </a:endParaRPr>
                      </a:p>
                    </a:txBody>
                    <a:tcPr marL="77585" marR="77585" marT="38792" marB="387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700" b="0" dirty="0">
                            <a:solidFill>
                              <a:schemeClr val="tx1"/>
                            </a:solidFill>
                          </a:rPr>
                          <a:t>84</a:t>
                        </a:r>
                        <a:endParaRPr lang="zh-CN" altLang="en-US" sz="1700" b="0" dirty="0">
                          <a:solidFill>
                            <a:schemeClr val="tx1"/>
                          </a:solidFill>
                        </a:endParaRPr>
                      </a:p>
                    </a:txBody>
                    <a:tcPr marL="77585" marR="77585" marT="38792" marB="387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700" b="0" dirty="0">
                            <a:solidFill>
                              <a:schemeClr val="tx1"/>
                            </a:solidFill>
                          </a:rPr>
                          <a:t>82</a:t>
                        </a:r>
                        <a:endParaRPr lang="zh-CN" altLang="en-US" sz="1700" b="0" dirty="0">
                          <a:solidFill>
                            <a:schemeClr val="tx1"/>
                          </a:solidFill>
                        </a:endParaRPr>
                      </a:p>
                    </a:txBody>
                    <a:tcPr marL="77585" marR="77585" marT="38792" marB="387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700" b="0" dirty="0">
                            <a:solidFill>
                              <a:schemeClr val="tx1"/>
                            </a:solidFill>
                          </a:rPr>
                          <a:t>85</a:t>
                        </a:r>
                        <a:endParaRPr lang="zh-CN" altLang="en-US" sz="1700" b="0" dirty="0">
                          <a:solidFill>
                            <a:schemeClr val="tx1"/>
                          </a:solidFill>
                        </a:endParaRPr>
                      </a:p>
                    </a:txBody>
                    <a:tcPr marL="77585" marR="77585" marT="38792" marB="387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700" b="0" dirty="0">
                            <a:solidFill>
                              <a:schemeClr val="tx1"/>
                            </a:solidFill>
                          </a:rPr>
                          <a:t>67</a:t>
                        </a:r>
                        <a:endParaRPr lang="zh-CN" altLang="en-US" sz="1700" b="0" dirty="0">
                          <a:solidFill>
                            <a:schemeClr val="tx1"/>
                          </a:solidFill>
                        </a:endParaRPr>
                      </a:p>
                    </a:txBody>
                    <a:tcPr marL="77585" marR="77585" marT="38792" marB="387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700" b="0" dirty="0">
                            <a:solidFill>
                              <a:schemeClr val="tx1"/>
                            </a:solidFill>
                          </a:rPr>
                          <a:t>84</a:t>
                        </a:r>
                        <a:endParaRPr lang="zh-CN" altLang="en-US" sz="1700" b="0" dirty="0">
                          <a:solidFill>
                            <a:schemeClr val="tx1"/>
                          </a:solidFill>
                        </a:endParaRPr>
                      </a:p>
                    </a:txBody>
                    <a:tcPr marL="77585" marR="77585" marT="38792" marB="387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700" b="0" dirty="0">
                            <a:solidFill>
                              <a:schemeClr val="tx1"/>
                            </a:solidFill>
                          </a:rPr>
                          <a:t>85</a:t>
                        </a:r>
                        <a:endParaRPr lang="zh-CN" altLang="en-US" sz="1700" b="0" dirty="0">
                          <a:solidFill>
                            <a:schemeClr val="tx1"/>
                          </a:solidFill>
                        </a:endParaRPr>
                      </a:p>
                    </a:txBody>
                    <a:tcPr marL="77585" marR="77585" marT="38792" marB="387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700" b="0" dirty="0">
                            <a:solidFill>
                              <a:schemeClr val="tx1"/>
                            </a:solidFill>
                          </a:rPr>
                          <a:t>82</a:t>
                        </a:r>
                        <a:endParaRPr lang="zh-CN" altLang="en-US" sz="1700" b="0" dirty="0">
                          <a:solidFill>
                            <a:schemeClr val="tx1"/>
                          </a:solidFill>
                        </a:endParaRPr>
                      </a:p>
                    </a:txBody>
                    <a:tcPr marL="77585" marR="77585" marT="38792" marB="387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700" b="0" dirty="0">
                            <a:solidFill>
                              <a:schemeClr val="tx1"/>
                            </a:solidFill>
                          </a:rPr>
                          <a:t>69</a:t>
                        </a:r>
                        <a:endParaRPr lang="zh-CN" altLang="en-US" sz="1700" b="0" dirty="0">
                          <a:solidFill>
                            <a:schemeClr val="tx1"/>
                          </a:solidFill>
                        </a:endParaRPr>
                      </a:p>
                    </a:txBody>
                    <a:tcPr marL="77585" marR="77585" marT="38792" marB="387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82684173"/>
                    </a:ext>
                  </a:extLst>
                </a:tr>
                <a:tr h="422933">
                  <a:tc>
                    <a:txBody>
                      <a:bodyPr/>
                      <a:lstStyle/>
                      <a:p>
                        <a:pPr algn="ctr"/>
                        <a:r>
                          <a:rPr lang="en-US" altLang="zh-CN" sz="1700" b="0" dirty="0">
                            <a:solidFill>
                              <a:srgbClr val="00B0F0"/>
                            </a:solidFill>
                          </a:rPr>
                          <a:t>65</a:t>
                        </a:r>
                        <a:endParaRPr lang="zh-CN" altLang="en-US" sz="1700" b="0" dirty="0">
                          <a:solidFill>
                            <a:srgbClr val="00B0F0"/>
                          </a:solidFill>
                        </a:endParaRPr>
                      </a:p>
                    </a:txBody>
                    <a:tcPr marL="93101" marR="93101" marT="46552" marB="465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700" b="0" dirty="0"/>
                          <a:t>68</a:t>
                        </a:r>
                        <a:endParaRPr lang="zh-CN" altLang="en-US" sz="1700" b="0" dirty="0"/>
                      </a:p>
                    </a:txBody>
                    <a:tcPr marL="93101" marR="93101" marT="46552" marB="465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700" b="0" dirty="0"/>
                          <a:t>65</a:t>
                        </a:r>
                        <a:endParaRPr lang="zh-CN" altLang="en-US" sz="1700" b="0" dirty="0"/>
                      </a:p>
                    </a:txBody>
                    <a:tcPr marL="93101" marR="93101" marT="46552" marB="465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700" b="0" dirty="0"/>
                          <a:t>84</a:t>
                        </a:r>
                        <a:endParaRPr lang="zh-CN" altLang="en-US" sz="1700" b="0" dirty="0"/>
                      </a:p>
                    </a:txBody>
                    <a:tcPr marL="93101" marR="93101" marT="46552" marB="465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700" b="0" dirty="0">
                            <a:solidFill>
                              <a:srgbClr val="00B0F0"/>
                            </a:solidFill>
                          </a:rPr>
                          <a:t>67</a:t>
                        </a:r>
                        <a:endParaRPr lang="zh-CN" altLang="en-US" sz="1700" b="0" dirty="0">
                          <a:solidFill>
                            <a:srgbClr val="00B0F0"/>
                          </a:solidFill>
                        </a:endParaRPr>
                      </a:p>
                    </a:txBody>
                    <a:tcPr marL="93101" marR="93101" marT="46552" marB="465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700" b="0" dirty="0"/>
                          <a:t>83</a:t>
                        </a:r>
                        <a:endParaRPr lang="zh-CN" altLang="en-US" sz="1700" b="0" dirty="0"/>
                      </a:p>
                    </a:txBody>
                    <a:tcPr marL="93101" marR="93101" marT="46552" marB="465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700" b="0" dirty="0"/>
                          <a:t>84</a:t>
                        </a:r>
                        <a:endParaRPr lang="zh-CN" altLang="en-US" sz="1700" b="0" dirty="0"/>
                      </a:p>
                    </a:txBody>
                    <a:tcPr marL="93101" marR="93101" marT="46552" marB="465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700" b="0" dirty="0"/>
                          <a:t>82</a:t>
                        </a:r>
                        <a:endParaRPr lang="zh-CN" altLang="en-US" sz="1700" b="0" dirty="0"/>
                      </a:p>
                    </a:txBody>
                    <a:tcPr marL="93101" marR="93101" marT="46552" marB="465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700" b="0" dirty="0"/>
                          <a:t>85</a:t>
                        </a:r>
                        <a:endParaRPr lang="zh-CN" altLang="en-US" sz="1700" b="0" dirty="0"/>
                      </a:p>
                    </a:txBody>
                    <a:tcPr marL="93101" marR="93101" marT="46552" marB="465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700" b="0" dirty="0">
                            <a:solidFill>
                              <a:srgbClr val="00B0F0"/>
                            </a:solidFill>
                          </a:rPr>
                          <a:t>69</a:t>
                        </a:r>
                        <a:endParaRPr lang="zh-CN" altLang="en-US" sz="1700" b="0" dirty="0">
                          <a:solidFill>
                            <a:srgbClr val="00B0F0"/>
                          </a:solidFill>
                        </a:endParaRPr>
                      </a:p>
                    </a:txBody>
                    <a:tcPr marL="93101" marR="93101" marT="46552" marB="465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700" b="0" dirty="0"/>
                          <a:t>84</a:t>
                        </a:r>
                        <a:endParaRPr lang="zh-CN" altLang="en-US" sz="1700" b="0" dirty="0"/>
                      </a:p>
                    </a:txBody>
                    <a:tcPr marL="93101" marR="93101" marT="46552" marB="465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700" b="0" dirty="0"/>
                          <a:t>85</a:t>
                        </a:r>
                        <a:endParaRPr lang="zh-CN" altLang="en-US" sz="1700" b="0" dirty="0"/>
                      </a:p>
                    </a:txBody>
                    <a:tcPr marL="93101" marR="93101" marT="46552" marB="465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700" b="0" dirty="0"/>
                          <a:t>82</a:t>
                        </a:r>
                        <a:endParaRPr lang="zh-CN" altLang="en-US" sz="1700" b="0" dirty="0"/>
                      </a:p>
                    </a:txBody>
                    <a:tcPr marL="93101" marR="93101" marT="46552" marB="465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33359949"/>
                    </a:ext>
                  </a:extLst>
                </a:tr>
                <a:tr h="422933">
                  <a:tc>
                    <a:txBody>
                      <a:bodyPr/>
                      <a:lstStyle/>
                      <a:p>
                        <a:pPr algn="ctr"/>
                        <a:r>
                          <a:rPr lang="en-US" altLang="zh-CN" sz="1700" b="0" dirty="0"/>
                          <a:t>65</a:t>
                        </a:r>
                        <a:endParaRPr lang="zh-CN" altLang="en-US" sz="1700" b="0" dirty="0"/>
                      </a:p>
                    </a:txBody>
                    <a:tcPr marL="93101" marR="93101" marT="46552" marB="465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700" b="0" dirty="0">
                            <a:solidFill>
                              <a:srgbClr val="00B0F0"/>
                            </a:solidFill>
                          </a:rPr>
                          <a:t>65</a:t>
                        </a:r>
                        <a:endParaRPr lang="zh-CN" altLang="en-US" sz="1700" b="0" dirty="0">
                          <a:solidFill>
                            <a:srgbClr val="00B0F0"/>
                          </a:solidFill>
                        </a:endParaRPr>
                      </a:p>
                    </a:txBody>
                    <a:tcPr marL="93101" marR="93101" marT="46552" marB="465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700" b="0" dirty="0"/>
                          <a:t>68</a:t>
                        </a:r>
                        <a:endParaRPr lang="zh-CN" altLang="en-US" sz="1700" b="0" dirty="0"/>
                      </a:p>
                    </a:txBody>
                    <a:tcPr marL="93101" marR="93101" marT="46552" marB="465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700" b="0" dirty="0">
                            <a:solidFill>
                              <a:srgbClr val="00B0F0"/>
                            </a:solidFill>
                          </a:rPr>
                          <a:t>67</a:t>
                        </a:r>
                        <a:endParaRPr lang="zh-CN" altLang="en-US" sz="1700" b="0" dirty="0">
                          <a:solidFill>
                            <a:srgbClr val="00B0F0"/>
                          </a:solidFill>
                        </a:endParaRPr>
                      </a:p>
                    </a:txBody>
                    <a:tcPr marL="93101" marR="93101" marT="46552" marB="465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700" b="0" dirty="0"/>
                          <a:t>84</a:t>
                        </a:r>
                        <a:endParaRPr lang="zh-CN" altLang="en-US" sz="1700" b="0" dirty="0"/>
                      </a:p>
                    </a:txBody>
                    <a:tcPr marL="93101" marR="93101" marT="46552" marB="465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700" b="0" dirty="0">
                            <a:solidFill>
                              <a:srgbClr val="00B0F0"/>
                            </a:solidFill>
                          </a:rPr>
                          <a:t>69</a:t>
                        </a:r>
                        <a:endParaRPr lang="zh-CN" altLang="en-US" sz="1700" b="0" dirty="0">
                          <a:solidFill>
                            <a:srgbClr val="00B0F0"/>
                          </a:solidFill>
                        </a:endParaRPr>
                      </a:p>
                    </a:txBody>
                    <a:tcPr marL="93101" marR="93101" marT="46552" marB="465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700" b="0" dirty="0"/>
                          <a:t>83</a:t>
                        </a:r>
                        <a:endParaRPr lang="zh-CN" altLang="en-US" sz="1700" b="0" dirty="0"/>
                      </a:p>
                    </a:txBody>
                    <a:tcPr marL="93101" marR="93101" marT="46552" marB="465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700" b="0" dirty="0"/>
                          <a:t>84</a:t>
                        </a:r>
                        <a:endParaRPr lang="zh-CN" altLang="en-US" sz="1700" b="0" dirty="0"/>
                      </a:p>
                    </a:txBody>
                    <a:tcPr marL="93101" marR="93101" marT="46552" marB="465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700" b="0" dirty="0"/>
                          <a:t>82</a:t>
                        </a:r>
                        <a:endParaRPr lang="zh-CN" altLang="en-US" sz="1700" b="0" dirty="0"/>
                      </a:p>
                    </a:txBody>
                    <a:tcPr marL="93101" marR="93101" marT="46552" marB="465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700" b="0" dirty="0"/>
                          <a:t>85</a:t>
                        </a:r>
                        <a:endParaRPr lang="zh-CN" altLang="en-US" sz="1700" b="0" dirty="0"/>
                      </a:p>
                    </a:txBody>
                    <a:tcPr marL="93101" marR="93101" marT="46552" marB="465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700" b="0" dirty="0">
                            <a:solidFill>
                              <a:srgbClr val="00B0F0"/>
                            </a:solidFill>
                          </a:rPr>
                          <a:t>82</a:t>
                        </a:r>
                        <a:endParaRPr lang="zh-CN" altLang="en-US" sz="1700" b="0" dirty="0">
                          <a:solidFill>
                            <a:srgbClr val="00B0F0"/>
                          </a:solidFill>
                        </a:endParaRPr>
                      </a:p>
                    </a:txBody>
                    <a:tcPr marL="93101" marR="93101" marT="46552" marB="465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700" b="0" dirty="0"/>
                          <a:t>84</a:t>
                        </a:r>
                        <a:endParaRPr lang="zh-CN" altLang="en-US" sz="1700" b="0" dirty="0"/>
                      </a:p>
                    </a:txBody>
                    <a:tcPr marL="93101" marR="93101" marT="46552" marB="465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700" b="0" dirty="0"/>
                          <a:t>85</a:t>
                        </a:r>
                        <a:endParaRPr lang="zh-CN" altLang="en-US" sz="1700" b="0" dirty="0"/>
                      </a:p>
                    </a:txBody>
                    <a:tcPr marL="93101" marR="93101" marT="46552" marB="465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10991640"/>
                    </a:ext>
                  </a:extLst>
                </a:tr>
                <a:tr h="422933">
                  <a:tc>
                    <a:txBody>
                      <a:bodyPr/>
                      <a:lstStyle/>
                      <a:p>
                        <a:pPr algn="ctr"/>
                        <a:r>
                          <a:rPr lang="en-US" altLang="zh-CN" sz="1700" b="0" dirty="0"/>
                          <a:t>65</a:t>
                        </a:r>
                        <a:endParaRPr lang="zh-CN" altLang="en-US" sz="1700" b="0" dirty="0"/>
                      </a:p>
                    </a:txBody>
                    <a:tcPr marL="93101" marR="93101" marT="46552" marB="465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700" b="0" dirty="0"/>
                          <a:t>65</a:t>
                        </a:r>
                        <a:endParaRPr lang="zh-CN" altLang="en-US" sz="1700" b="0" dirty="0"/>
                      </a:p>
                    </a:txBody>
                    <a:tcPr marL="93101" marR="93101" marT="46552" marB="465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700" b="0" dirty="0">
                            <a:solidFill>
                              <a:srgbClr val="00B0F0"/>
                            </a:solidFill>
                          </a:rPr>
                          <a:t>67</a:t>
                        </a:r>
                        <a:endParaRPr lang="zh-CN" altLang="en-US" sz="1700" b="0" dirty="0">
                          <a:solidFill>
                            <a:srgbClr val="00B0F0"/>
                          </a:solidFill>
                        </a:endParaRPr>
                      </a:p>
                    </a:txBody>
                    <a:tcPr marL="93101" marR="93101" marT="46552" marB="465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700" b="0" dirty="0"/>
                          <a:t>68</a:t>
                        </a:r>
                        <a:endParaRPr lang="zh-CN" altLang="en-US" sz="1700" b="0" dirty="0"/>
                      </a:p>
                    </a:txBody>
                    <a:tcPr marL="93101" marR="93101" marT="46552" marB="465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700" b="0" dirty="0">
                            <a:solidFill>
                              <a:srgbClr val="00B0F0"/>
                            </a:solidFill>
                          </a:rPr>
                          <a:t>69</a:t>
                        </a:r>
                        <a:endParaRPr lang="zh-CN" altLang="en-US" sz="1700" b="0" dirty="0">
                          <a:solidFill>
                            <a:srgbClr val="00B0F0"/>
                          </a:solidFill>
                        </a:endParaRPr>
                      </a:p>
                    </a:txBody>
                    <a:tcPr marL="93101" marR="93101" marT="46552" marB="465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700" b="0" dirty="0"/>
                          <a:t>84</a:t>
                        </a:r>
                        <a:endParaRPr lang="zh-CN" altLang="en-US" sz="1700" b="0" dirty="0"/>
                      </a:p>
                    </a:txBody>
                    <a:tcPr marL="93101" marR="93101" marT="46552" marB="465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700" b="0" dirty="0">
                            <a:solidFill>
                              <a:srgbClr val="00B0F0"/>
                            </a:solidFill>
                          </a:rPr>
                          <a:t>82</a:t>
                        </a:r>
                        <a:endParaRPr lang="zh-CN" altLang="en-US" sz="1700" b="0" dirty="0">
                          <a:solidFill>
                            <a:srgbClr val="00B0F0"/>
                          </a:solidFill>
                        </a:endParaRPr>
                      </a:p>
                    </a:txBody>
                    <a:tcPr marL="93101" marR="93101" marT="46552" marB="465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700" b="0" dirty="0"/>
                          <a:t>83</a:t>
                        </a:r>
                        <a:endParaRPr lang="zh-CN" altLang="en-US" sz="1700" b="0" dirty="0"/>
                      </a:p>
                    </a:txBody>
                    <a:tcPr marL="93101" marR="93101" marT="46552" marB="465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700" b="0" dirty="0"/>
                          <a:t>84</a:t>
                        </a:r>
                        <a:endParaRPr lang="zh-CN" altLang="en-US" sz="1700" b="0" dirty="0"/>
                      </a:p>
                    </a:txBody>
                    <a:tcPr marL="93101" marR="93101" marT="46552" marB="465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700" b="0" dirty="0">
                            <a:solidFill>
                              <a:srgbClr val="00B0F0"/>
                            </a:solidFill>
                          </a:rPr>
                          <a:t>82</a:t>
                        </a:r>
                        <a:endParaRPr lang="zh-CN" altLang="en-US" sz="1700" b="0" dirty="0">
                          <a:solidFill>
                            <a:srgbClr val="00B0F0"/>
                          </a:solidFill>
                        </a:endParaRPr>
                      </a:p>
                    </a:txBody>
                    <a:tcPr marL="93101" marR="93101" marT="46552" marB="465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700" b="0" dirty="0"/>
                          <a:t>85</a:t>
                        </a:r>
                        <a:endParaRPr lang="zh-CN" altLang="en-US" sz="1700" b="0" dirty="0"/>
                      </a:p>
                    </a:txBody>
                    <a:tcPr marL="93101" marR="93101" marT="46552" marB="465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700" b="0" dirty="0"/>
                          <a:t>84</a:t>
                        </a:r>
                        <a:endParaRPr lang="zh-CN" altLang="en-US" sz="1700" b="0" dirty="0"/>
                      </a:p>
                    </a:txBody>
                    <a:tcPr marL="93101" marR="93101" marT="46552" marB="465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700" b="0" dirty="0"/>
                          <a:t>85</a:t>
                        </a:r>
                        <a:endParaRPr lang="zh-CN" altLang="en-US" sz="1700" b="0" dirty="0"/>
                      </a:p>
                    </a:txBody>
                    <a:tcPr marL="93101" marR="93101" marT="46552" marB="465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1055244"/>
                    </a:ext>
                  </a:extLst>
                </a:tr>
                <a:tr h="422933">
                  <a:tc>
                    <a:txBody>
                      <a:bodyPr/>
                      <a:lstStyle/>
                      <a:p>
                        <a:pPr algn="ctr"/>
                        <a:r>
                          <a:rPr lang="en-US" altLang="zh-CN" sz="1700" b="0" dirty="0"/>
                          <a:t>65</a:t>
                        </a:r>
                        <a:endParaRPr lang="zh-CN" altLang="en-US" sz="1700" b="0" dirty="0"/>
                      </a:p>
                    </a:txBody>
                    <a:tcPr marL="93101" marR="93101" marT="46552" marB="465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700" b="0" dirty="0"/>
                          <a:t>65</a:t>
                        </a:r>
                        <a:endParaRPr lang="zh-CN" altLang="en-US" sz="1700" b="0" dirty="0"/>
                      </a:p>
                    </a:txBody>
                    <a:tcPr marL="93101" marR="93101" marT="46552" marB="465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700" b="0" dirty="0"/>
                          <a:t>67</a:t>
                        </a:r>
                        <a:endParaRPr lang="zh-CN" altLang="en-US" sz="1700" b="0" dirty="0"/>
                      </a:p>
                    </a:txBody>
                    <a:tcPr marL="93101" marR="93101" marT="46552" marB="465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700" b="0" dirty="0">
                            <a:solidFill>
                              <a:srgbClr val="00B0F0"/>
                            </a:solidFill>
                          </a:rPr>
                          <a:t>68</a:t>
                        </a:r>
                        <a:endParaRPr lang="zh-CN" altLang="en-US" sz="1700" b="0" dirty="0">
                          <a:solidFill>
                            <a:srgbClr val="00B0F0"/>
                          </a:solidFill>
                        </a:endParaRPr>
                      </a:p>
                    </a:txBody>
                    <a:tcPr marL="93101" marR="93101" marT="46552" marB="465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700" b="0" dirty="0"/>
                          <a:t>69</a:t>
                        </a:r>
                        <a:endParaRPr lang="zh-CN" altLang="en-US" sz="1700" b="0" dirty="0"/>
                      </a:p>
                    </a:txBody>
                    <a:tcPr marL="93101" marR="93101" marT="46552" marB="465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700" b="0" dirty="0">
                            <a:solidFill>
                              <a:srgbClr val="00B0F0"/>
                            </a:solidFill>
                          </a:rPr>
                          <a:t>82</a:t>
                        </a:r>
                        <a:endParaRPr lang="zh-CN" altLang="en-US" sz="1700" b="0" dirty="0">
                          <a:solidFill>
                            <a:srgbClr val="00B0F0"/>
                          </a:solidFill>
                        </a:endParaRPr>
                      </a:p>
                    </a:txBody>
                    <a:tcPr marL="93101" marR="93101" marT="46552" marB="465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700" b="0" dirty="0"/>
                          <a:t>84</a:t>
                        </a:r>
                        <a:endParaRPr lang="zh-CN" altLang="en-US" sz="1700" b="0" dirty="0"/>
                      </a:p>
                    </a:txBody>
                    <a:tcPr marL="93101" marR="93101" marT="46552" marB="465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700" b="0" dirty="0">
                            <a:solidFill>
                              <a:srgbClr val="00B0F0"/>
                            </a:solidFill>
                          </a:rPr>
                          <a:t>82</a:t>
                        </a:r>
                        <a:endParaRPr lang="zh-CN" altLang="en-US" sz="1700" b="0" dirty="0">
                          <a:solidFill>
                            <a:srgbClr val="00B0F0"/>
                          </a:solidFill>
                        </a:endParaRPr>
                      </a:p>
                    </a:txBody>
                    <a:tcPr marL="93101" marR="93101" marT="46552" marB="465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700" b="0" dirty="0"/>
                          <a:t>83</a:t>
                        </a:r>
                        <a:endParaRPr lang="zh-CN" altLang="en-US" sz="1700" b="0" dirty="0"/>
                      </a:p>
                    </a:txBody>
                    <a:tcPr marL="93101" marR="93101" marT="46552" marB="465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700" b="0" dirty="0"/>
                          <a:t>84</a:t>
                        </a:r>
                        <a:endParaRPr lang="zh-CN" altLang="en-US" sz="1700" b="0" dirty="0"/>
                      </a:p>
                    </a:txBody>
                    <a:tcPr marL="93101" marR="93101" marT="46552" marB="465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700" b="0" dirty="0"/>
                          <a:t>84</a:t>
                        </a:r>
                        <a:endParaRPr lang="zh-CN" altLang="en-US" sz="1700" b="0" dirty="0"/>
                      </a:p>
                    </a:txBody>
                    <a:tcPr marL="93101" marR="93101" marT="46552" marB="465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700" b="0" dirty="0"/>
                          <a:t>85</a:t>
                        </a:r>
                        <a:endParaRPr lang="zh-CN" altLang="en-US" sz="1700" b="0" dirty="0"/>
                      </a:p>
                    </a:txBody>
                    <a:tcPr marL="93101" marR="93101" marT="46552" marB="465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700" b="0" dirty="0"/>
                          <a:t>85</a:t>
                        </a:r>
                        <a:endParaRPr lang="zh-CN" altLang="en-US" sz="1700" b="0" dirty="0"/>
                      </a:p>
                    </a:txBody>
                    <a:tcPr marL="93101" marR="93101" marT="46552" marB="465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8629690"/>
                    </a:ext>
                  </a:extLst>
                </a:tr>
                <a:tr h="422933">
                  <a:tc>
                    <a:txBody>
                      <a:bodyPr/>
                      <a:lstStyle/>
                      <a:p>
                        <a:pPr algn="ctr"/>
                        <a:r>
                          <a:rPr lang="en-US" altLang="zh-CN" sz="1700" b="0" dirty="0"/>
                          <a:t>65</a:t>
                        </a:r>
                        <a:endParaRPr lang="zh-CN" altLang="en-US" sz="1700" b="0" dirty="0"/>
                      </a:p>
                    </a:txBody>
                    <a:tcPr marL="93101" marR="93101" marT="46552" marB="465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700" b="0" dirty="0"/>
                          <a:t>65</a:t>
                        </a:r>
                        <a:endParaRPr lang="zh-CN" altLang="en-US" sz="1700" b="0" dirty="0"/>
                      </a:p>
                    </a:txBody>
                    <a:tcPr marL="93101" marR="93101" marT="46552" marB="465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700" b="0" dirty="0"/>
                          <a:t>67</a:t>
                        </a:r>
                        <a:endParaRPr lang="zh-CN" altLang="en-US" sz="1700" b="0" dirty="0"/>
                      </a:p>
                    </a:txBody>
                    <a:tcPr marL="93101" marR="93101" marT="46552" marB="465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700" b="0" dirty="0"/>
                          <a:t>68</a:t>
                        </a:r>
                        <a:endParaRPr lang="zh-CN" altLang="en-US" sz="1700" b="0" dirty="0"/>
                      </a:p>
                    </a:txBody>
                    <a:tcPr marL="93101" marR="93101" marT="46552" marB="465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700" b="0" dirty="0"/>
                          <a:t>69</a:t>
                        </a:r>
                        <a:endParaRPr lang="zh-CN" altLang="en-US" sz="1700" b="0" dirty="0"/>
                      </a:p>
                    </a:txBody>
                    <a:tcPr marL="93101" marR="93101" marT="46552" marB="465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700" b="0" dirty="0"/>
                          <a:t>82</a:t>
                        </a:r>
                        <a:endParaRPr lang="zh-CN" altLang="en-US" sz="1700" b="0" dirty="0"/>
                      </a:p>
                    </a:txBody>
                    <a:tcPr marL="93101" marR="93101" marT="46552" marB="465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700" b="0" dirty="0">
                            <a:solidFill>
                              <a:srgbClr val="00B0F0"/>
                            </a:solidFill>
                          </a:rPr>
                          <a:t>82</a:t>
                        </a:r>
                        <a:endParaRPr lang="zh-CN" altLang="en-US" sz="1700" b="0" dirty="0">
                          <a:solidFill>
                            <a:srgbClr val="00B0F0"/>
                          </a:solidFill>
                        </a:endParaRPr>
                      </a:p>
                    </a:txBody>
                    <a:tcPr marL="93101" marR="93101" marT="46552" marB="465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700" b="0" dirty="0"/>
                          <a:t>84</a:t>
                        </a:r>
                        <a:endParaRPr lang="zh-CN" altLang="en-US" sz="1700" b="0" dirty="0"/>
                      </a:p>
                    </a:txBody>
                    <a:tcPr marL="93101" marR="93101" marT="46552" marB="465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700" b="0" dirty="0"/>
                          <a:t>83</a:t>
                        </a:r>
                        <a:endParaRPr lang="zh-CN" altLang="en-US" sz="1700" b="0" dirty="0"/>
                      </a:p>
                    </a:txBody>
                    <a:tcPr marL="93101" marR="93101" marT="46552" marB="465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700" b="0" dirty="0"/>
                          <a:t>84</a:t>
                        </a:r>
                        <a:endParaRPr lang="zh-CN" altLang="en-US" sz="1700" b="0" dirty="0"/>
                      </a:p>
                    </a:txBody>
                    <a:tcPr marL="93101" marR="93101" marT="46552" marB="465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700" b="0" dirty="0"/>
                          <a:t>84</a:t>
                        </a:r>
                        <a:endParaRPr lang="zh-CN" altLang="en-US" sz="1700" b="0" dirty="0"/>
                      </a:p>
                    </a:txBody>
                    <a:tcPr marL="93101" marR="93101" marT="46552" marB="465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700" b="0" dirty="0"/>
                          <a:t>85</a:t>
                        </a:r>
                        <a:endParaRPr lang="zh-CN" altLang="en-US" sz="1700" b="0" dirty="0"/>
                      </a:p>
                    </a:txBody>
                    <a:tcPr marL="93101" marR="93101" marT="46552" marB="465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700" b="0" dirty="0"/>
                          <a:t>85</a:t>
                        </a:r>
                        <a:endParaRPr lang="zh-CN" altLang="en-US" sz="1700" b="0" dirty="0"/>
                      </a:p>
                    </a:txBody>
                    <a:tcPr marL="93101" marR="93101" marT="46552" marB="465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08253270"/>
                    </a:ext>
                  </a:extLst>
                </a:tr>
                <a:tr h="422933">
                  <a:tc>
                    <a:txBody>
                      <a:bodyPr/>
                      <a:lstStyle/>
                      <a:p>
                        <a:pPr algn="ctr"/>
                        <a:r>
                          <a:rPr lang="en-US" altLang="zh-CN" sz="1700" b="0" dirty="0"/>
                          <a:t>65</a:t>
                        </a:r>
                        <a:endParaRPr lang="zh-CN" altLang="en-US" sz="1700" b="0" dirty="0"/>
                      </a:p>
                    </a:txBody>
                    <a:tcPr marL="93101" marR="93101" marT="46552" marB="465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700" b="0" dirty="0"/>
                          <a:t>65</a:t>
                        </a:r>
                        <a:endParaRPr lang="zh-CN" altLang="en-US" sz="1700" b="0" dirty="0"/>
                      </a:p>
                    </a:txBody>
                    <a:tcPr marL="93101" marR="93101" marT="46552" marB="465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700" b="0" dirty="0"/>
                          <a:t>67</a:t>
                        </a:r>
                        <a:endParaRPr lang="zh-CN" altLang="en-US" sz="1700" b="0" dirty="0"/>
                      </a:p>
                    </a:txBody>
                    <a:tcPr marL="93101" marR="93101" marT="46552" marB="465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700" b="0" dirty="0"/>
                          <a:t>68</a:t>
                        </a:r>
                        <a:endParaRPr lang="zh-CN" altLang="en-US" sz="1700" b="0" dirty="0"/>
                      </a:p>
                    </a:txBody>
                    <a:tcPr marL="93101" marR="93101" marT="46552" marB="465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700" b="0" dirty="0"/>
                          <a:t>69</a:t>
                        </a:r>
                        <a:endParaRPr lang="zh-CN" altLang="en-US" sz="1700" b="0" dirty="0"/>
                      </a:p>
                    </a:txBody>
                    <a:tcPr marL="93101" marR="93101" marT="46552" marB="465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700" b="0" dirty="0"/>
                          <a:t>82</a:t>
                        </a:r>
                        <a:endParaRPr lang="zh-CN" altLang="en-US" sz="1700" b="0" dirty="0"/>
                      </a:p>
                    </a:txBody>
                    <a:tcPr marL="93101" marR="93101" marT="46552" marB="465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700" b="0" dirty="0"/>
                          <a:t>82</a:t>
                        </a:r>
                        <a:endParaRPr lang="zh-CN" altLang="en-US" sz="1700" b="0" dirty="0"/>
                      </a:p>
                    </a:txBody>
                    <a:tcPr marL="93101" marR="93101" marT="46552" marB="465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700" b="0" dirty="0"/>
                          <a:t>83</a:t>
                        </a:r>
                        <a:endParaRPr lang="zh-CN" altLang="en-US" sz="1700" b="0" dirty="0"/>
                      </a:p>
                    </a:txBody>
                    <a:tcPr marL="93101" marR="93101" marT="46552" marB="465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700" b="0" dirty="0"/>
                          <a:t>84</a:t>
                        </a:r>
                        <a:endParaRPr lang="zh-CN" altLang="en-US" sz="1700" b="0" dirty="0"/>
                      </a:p>
                    </a:txBody>
                    <a:tcPr marL="93101" marR="93101" marT="46552" marB="465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700" b="0" dirty="0"/>
                          <a:t>84</a:t>
                        </a:r>
                        <a:endParaRPr lang="zh-CN" altLang="en-US" sz="1700" b="0" dirty="0"/>
                      </a:p>
                    </a:txBody>
                    <a:tcPr marL="93101" marR="93101" marT="46552" marB="465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700" b="0" dirty="0"/>
                          <a:t>84</a:t>
                        </a:r>
                        <a:endParaRPr lang="zh-CN" altLang="en-US" sz="1700" b="0" dirty="0"/>
                      </a:p>
                    </a:txBody>
                    <a:tcPr marL="93101" marR="93101" marT="46552" marB="465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700" b="0" dirty="0"/>
                          <a:t>85</a:t>
                        </a:r>
                        <a:endParaRPr lang="zh-CN" altLang="en-US" sz="1700" b="0" dirty="0"/>
                      </a:p>
                    </a:txBody>
                    <a:tcPr marL="93101" marR="93101" marT="46552" marB="465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700" b="0" dirty="0"/>
                          <a:t>85</a:t>
                        </a:r>
                        <a:endParaRPr lang="zh-CN" altLang="en-US" sz="1700" b="0" dirty="0"/>
                      </a:p>
                    </a:txBody>
                    <a:tcPr marL="93101" marR="93101" marT="46552" marB="465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5018778"/>
                    </a:ext>
                  </a:extLst>
                </a:tr>
              </a:tbl>
            </a:graphicData>
          </a:graphic>
        </p:graphicFrame>
        <p:grpSp>
          <p:nvGrpSpPr>
            <p:cNvPr id="36" name="组合 35">
              <a:extLst>
                <a:ext uri="{FF2B5EF4-FFF2-40B4-BE49-F238E27FC236}">
                  <a16:creationId xmlns:a16="http://schemas.microsoft.com/office/drawing/2014/main" id="{4C1156A2-FB72-49AF-8D71-948917ABB422}"/>
                </a:ext>
              </a:extLst>
            </p:cNvPr>
            <p:cNvGrpSpPr/>
            <p:nvPr/>
          </p:nvGrpSpPr>
          <p:grpSpPr>
            <a:xfrm>
              <a:off x="3526972" y="1353090"/>
              <a:ext cx="2111282" cy="2124874"/>
              <a:chOff x="2855997" y="681832"/>
              <a:chExt cx="2491787" cy="2507830"/>
            </a:xfrm>
          </p:grpSpPr>
          <p:sp>
            <p:nvSpPr>
              <p:cNvPr id="21" name="椭圆 20">
                <a:extLst>
                  <a:ext uri="{FF2B5EF4-FFF2-40B4-BE49-F238E27FC236}">
                    <a16:creationId xmlns:a16="http://schemas.microsoft.com/office/drawing/2014/main" id="{56B116F1-2C20-4F9D-811B-762D59E7887D}"/>
                  </a:ext>
                </a:extLst>
              </p:cNvPr>
              <p:cNvSpPr/>
              <p:nvPr/>
            </p:nvSpPr>
            <p:spPr>
              <a:xfrm>
                <a:off x="2855997" y="681832"/>
                <a:ext cx="501566" cy="501566"/>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0E4C8EBA-43AE-4073-8E19-09D07E91E429}"/>
                  </a:ext>
                </a:extLst>
              </p:cNvPr>
              <p:cNvSpPr/>
              <p:nvPr/>
            </p:nvSpPr>
            <p:spPr>
              <a:xfrm>
                <a:off x="3357563" y="1183398"/>
                <a:ext cx="501566" cy="501566"/>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1CC39D6C-3902-42F5-84C4-E867D0525573}"/>
                  </a:ext>
                </a:extLst>
              </p:cNvPr>
              <p:cNvSpPr/>
              <p:nvPr/>
            </p:nvSpPr>
            <p:spPr>
              <a:xfrm>
                <a:off x="3859129" y="1684964"/>
                <a:ext cx="501566" cy="501566"/>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2BFA1A80-C645-40C1-87DC-9B4D9B56D3A8}"/>
                  </a:ext>
                </a:extLst>
              </p:cNvPr>
              <p:cNvSpPr/>
              <p:nvPr/>
            </p:nvSpPr>
            <p:spPr>
              <a:xfrm>
                <a:off x="4344652" y="2186530"/>
                <a:ext cx="501566" cy="501566"/>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B814DDD3-E217-40CC-AC16-A7A3C0798661}"/>
                  </a:ext>
                </a:extLst>
              </p:cNvPr>
              <p:cNvSpPr/>
              <p:nvPr/>
            </p:nvSpPr>
            <p:spPr>
              <a:xfrm>
                <a:off x="4846218" y="2688096"/>
                <a:ext cx="501566" cy="501566"/>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44" name="组合 43">
            <a:extLst>
              <a:ext uri="{FF2B5EF4-FFF2-40B4-BE49-F238E27FC236}">
                <a16:creationId xmlns:a16="http://schemas.microsoft.com/office/drawing/2014/main" id="{064666D4-9C58-4C1B-B15C-1A98C0D5F58C}"/>
              </a:ext>
            </a:extLst>
          </p:cNvPr>
          <p:cNvGrpSpPr/>
          <p:nvPr/>
        </p:nvGrpSpPr>
        <p:grpSpPr>
          <a:xfrm>
            <a:off x="9306897" y="1826906"/>
            <a:ext cx="2268083" cy="1388052"/>
            <a:chOff x="9361642" y="1611748"/>
            <a:chExt cx="2268083" cy="1388052"/>
          </a:xfrm>
        </p:grpSpPr>
        <p:sp>
          <p:nvSpPr>
            <p:cNvPr id="38" name="矩形 37">
              <a:extLst>
                <a:ext uri="{FF2B5EF4-FFF2-40B4-BE49-F238E27FC236}">
                  <a16:creationId xmlns:a16="http://schemas.microsoft.com/office/drawing/2014/main" id="{54E7C994-462F-4722-A2B6-D7EF6E3DEBF1}"/>
                </a:ext>
              </a:extLst>
            </p:cNvPr>
            <p:cNvSpPr/>
            <p:nvPr/>
          </p:nvSpPr>
          <p:spPr>
            <a:xfrm>
              <a:off x="9377246" y="1618329"/>
              <a:ext cx="393771" cy="39377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1" name="内容占位符 4">
              <a:extLst>
                <a:ext uri="{FF2B5EF4-FFF2-40B4-BE49-F238E27FC236}">
                  <a16:creationId xmlns:a16="http://schemas.microsoft.com/office/drawing/2014/main" id="{B346FC0A-5DE4-4EF3-AFD9-D6536D7A621E}"/>
                </a:ext>
              </a:extLst>
            </p:cNvPr>
            <p:cNvSpPr txBox="1">
              <a:spLocks/>
            </p:cNvSpPr>
            <p:nvPr/>
          </p:nvSpPr>
          <p:spPr>
            <a:xfrm>
              <a:off x="9839953" y="1611748"/>
              <a:ext cx="1789772" cy="138805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000" kern="1200">
                  <a:solidFill>
                    <a:schemeClr val="tx1"/>
                  </a:solidFill>
                  <a:latin typeface="微软雅黑" panose="020B0503020204020204" pitchFamily="34" charset="-122"/>
                  <a:ea typeface="微软雅黑" panose="020B0503020204020204" pitchFamily="34" charset="-122"/>
                  <a:cs typeface="+mn-cs"/>
                </a:defRPr>
              </a:lvl1pPr>
              <a:lvl2pPr marL="457200" indent="0" algn="l" defTabSz="914400" rtl="0" eaLnBrk="1" latinLnBrk="0" hangingPunct="1">
                <a:lnSpc>
                  <a:spcPct val="90000"/>
                </a:lnSpc>
                <a:spcBef>
                  <a:spcPts val="500"/>
                </a:spcBef>
                <a:buFontTx/>
                <a:buNone/>
                <a:defRPr sz="2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2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9pPr>
            </a:lstStyle>
            <a:p>
              <a:pPr>
                <a:lnSpc>
                  <a:spcPct val="100000"/>
                </a:lnSpc>
                <a:spcBef>
                  <a:spcPts val="1200"/>
                </a:spcBef>
              </a:pPr>
              <a:r>
                <a:rPr lang="zh-CN" altLang="en-US" dirty="0"/>
                <a:t>未排序</a:t>
              </a:r>
              <a:endParaRPr lang="en-US" altLang="zh-CN" dirty="0"/>
            </a:p>
            <a:p>
              <a:pPr>
                <a:lnSpc>
                  <a:spcPct val="100000"/>
                </a:lnSpc>
                <a:spcBef>
                  <a:spcPts val="1200"/>
                </a:spcBef>
              </a:pPr>
              <a:r>
                <a:rPr lang="zh-CN" altLang="en-US" dirty="0"/>
                <a:t>已排序</a:t>
              </a:r>
              <a:endParaRPr lang="en-US" altLang="zh-CN" dirty="0"/>
            </a:p>
            <a:p>
              <a:pPr>
                <a:lnSpc>
                  <a:spcPct val="100000"/>
                </a:lnSpc>
                <a:spcBef>
                  <a:spcPts val="1200"/>
                </a:spcBef>
              </a:pPr>
              <a:r>
                <a:rPr lang="zh-CN" altLang="en-US" dirty="0"/>
                <a:t>本轮排序</a:t>
              </a:r>
              <a:endParaRPr lang="en-US" altLang="zh-CN" dirty="0"/>
            </a:p>
          </p:txBody>
        </p:sp>
        <p:sp>
          <p:nvSpPr>
            <p:cNvPr id="42" name="矩形 41">
              <a:extLst>
                <a:ext uri="{FF2B5EF4-FFF2-40B4-BE49-F238E27FC236}">
                  <a16:creationId xmlns:a16="http://schemas.microsoft.com/office/drawing/2014/main" id="{8B3DECEA-040F-46B0-AED4-125F13D067F8}"/>
                </a:ext>
              </a:extLst>
            </p:cNvPr>
            <p:cNvSpPr/>
            <p:nvPr/>
          </p:nvSpPr>
          <p:spPr>
            <a:xfrm>
              <a:off x="9377245" y="2075054"/>
              <a:ext cx="393771" cy="393771"/>
            </a:xfrm>
            <a:prstGeom prst="rect">
              <a:avLst/>
            </a:prstGeom>
            <a:solidFill>
              <a:schemeClr val="bg2">
                <a:lumMod val="9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3" name="椭圆 42">
              <a:extLst>
                <a:ext uri="{FF2B5EF4-FFF2-40B4-BE49-F238E27FC236}">
                  <a16:creationId xmlns:a16="http://schemas.microsoft.com/office/drawing/2014/main" id="{41B5D553-A976-433A-B3A5-24795306FE91}"/>
                </a:ext>
              </a:extLst>
            </p:cNvPr>
            <p:cNvSpPr/>
            <p:nvPr/>
          </p:nvSpPr>
          <p:spPr>
            <a:xfrm>
              <a:off x="9361642" y="2516244"/>
              <a:ext cx="424975" cy="424975"/>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6" name="副标题 45">
            <a:extLst>
              <a:ext uri="{FF2B5EF4-FFF2-40B4-BE49-F238E27FC236}">
                <a16:creationId xmlns:a16="http://schemas.microsoft.com/office/drawing/2014/main" id="{180A22A3-EC14-40BF-A5CA-481D1566B455}"/>
              </a:ext>
            </a:extLst>
          </p:cNvPr>
          <p:cNvSpPr>
            <a:spLocks noGrp="1"/>
          </p:cNvSpPr>
          <p:nvPr>
            <p:ph type="subTitle" idx="1"/>
          </p:nvPr>
        </p:nvSpPr>
        <p:spPr/>
        <p:txBody>
          <a:bodyPr/>
          <a:lstStyle/>
          <a:p>
            <a:r>
              <a:rPr lang="en-US" altLang="zh-CN" dirty="0"/>
              <a:t>10.4.1  </a:t>
            </a:r>
            <a:r>
              <a:rPr lang="zh-CN" altLang="en-US" dirty="0"/>
              <a:t>冒泡排序</a:t>
            </a:r>
          </a:p>
        </p:txBody>
      </p:sp>
      <p:sp>
        <p:nvSpPr>
          <p:cNvPr id="3" name="文本框 2">
            <a:extLst>
              <a:ext uri="{FF2B5EF4-FFF2-40B4-BE49-F238E27FC236}">
                <a16:creationId xmlns:a16="http://schemas.microsoft.com/office/drawing/2014/main" id="{CEB4E9D6-1A18-4A28-A2F9-67DB15C80DEA}"/>
              </a:ext>
            </a:extLst>
          </p:cNvPr>
          <p:cNvSpPr txBox="1"/>
          <p:nvPr/>
        </p:nvSpPr>
        <p:spPr>
          <a:xfrm>
            <a:off x="9306897" y="3364582"/>
            <a:ext cx="2529348" cy="646331"/>
          </a:xfrm>
          <a:prstGeom prst="rect">
            <a:avLst/>
          </a:prstGeom>
          <a:noFill/>
        </p:spPr>
        <p:txBody>
          <a:bodyPr wrap="square" rtlCol="0">
            <a:spAutoFit/>
          </a:bodyPr>
          <a:lstStyle/>
          <a:p>
            <a:pPr marL="285750" indent="-28575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用</a:t>
            </a:r>
            <a:r>
              <a:rPr lang="zh-CN" altLang="en-US" dirty="0">
                <a:solidFill>
                  <a:srgbClr val="00B0F0"/>
                </a:solidFill>
                <a:latin typeface="微软雅黑" panose="020B0503020204020204" pitchFamily="34" charset="-122"/>
                <a:ea typeface="微软雅黑" panose="020B0503020204020204" pitchFamily="34" charset="-122"/>
              </a:rPr>
              <a:t>蓝色</a:t>
            </a:r>
            <a:r>
              <a:rPr lang="zh-CN" altLang="en-US" dirty="0">
                <a:latin typeface="微软雅黑" panose="020B0503020204020204" pitchFamily="34" charset="-122"/>
                <a:ea typeface="微软雅黑" panose="020B0503020204020204" pitchFamily="34" charset="-122"/>
              </a:rPr>
              <a:t>标注每轮“冒”上去的数据</a:t>
            </a:r>
          </a:p>
        </p:txBody>
      </p:sp>
      <p:sp>
        <p:nvSpPr>
          <p:cNvPr id="33" name="圆角矩形 7">
            <a:extLst>
              <a:ext uri="{FF2B5EF4-FFF2-40B4-BE49-F238E27FC236}">
                <a16:creationId xmlns:a16="http://schemas.microsoft.com/office/drawing/2014/main" id="{FFEA38F4-1A63-4F35-8D38-8D863F10D3C2}"/>
              </a:ext>
            </a:extLst>
          </p:cNvPr>
          <p:cNvSpPr/>
          <p:nvPr/>
        </p:nvSpPr>
        <p:spPr>
          <a:xfrm>
            <a:off x="4483115" y="4416469"/>
            <a:ext cx="3274537" cy="424975"/>
          </a:xfrm>
          <a:prstGeom prst="roundRect">
            <a:avLst/>
          </a:prstGeom>
          <a:solidFill>
            <a:srgbClr val="51ADB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42900" indent="-342900">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无“冒泡”，排序结束</a:t>
            </a:r>
            <a:endParaRPr kumimoji="1" lang="zh-CN" altLang="en-US" sz="2000" dirty="0">
              <a:latin typeface="微软雅黑" panose="020B0503020204020204" pitchFamily="34" charset="-122"/>
              <a:ea typeface="微软雅黑" panose="020B0503020204020204" pitchFamily="34" charset="-122"/>
            </a:endParaRPr>
          </a:p>
        </p:txBody>
      </p:sp>
      <p:sp>
        <p:nvSpPr>
          <p:cNvPr id="34" name="内容占位符 4">
            <a:extLst>
              <a:ext uri="{FF2B5EF4-FFF2-40B4-BE49-F238E27FC236}">
                <a16:creationId xmlns:a16="http://schemas.microsoft.com/office/drawing/2014/main" id="{71E0BE50-6BFE-46B5-BC68-60D112C01EF9}"/>
              </a:ext>
            </a:extLst>
          </p:cNvPr>
          <p:cNvSpPr txBox="1">
            <a:spLocks/>
          </p:cNvSpPr>
          <p:nvPr/>
        </p:nvSpPr>
        <p:spPr>
          <a:xfrm>
            <a:off x="1570757" y="1191989"/>
            <a:ext cx="1789772" cy="5498129"/>
          </a:xfrm>
          <a:prstGeom prst="rect">
            <a:avLst/>
          </a:prstGeom>
        </p:spPr>
        <p:txBody>
          <a:bodyPr vert="horz" lIns="91440" tIns="45720" rIns="91440" bIns="45720" rtlCol="0">
            <a:normAutofit lnSpcReduction="10000"/>
          </a:bodyPr>
          <a:lstStyle>
            <a:lvl1pPr marL="0" indent="0" algn="l" defTabSz="914400" rtl="0" eaLnBrk="1" latinLnBrk="0" hangingPunct="1">
              <a:lnSpc>
                <a:spcPct val="90000"/>
              </a:lnSpc>
              <a:spcBef>
                <a:spcPts val="1000"/>
              </a:spcBef>
              <a:buFontTx/>
              <a:buNone/>
              <a:defRPr sz="2000" kern="1200">
                <a:solidFill>
                  <a:schemeClr val="tx1"/>
                </a:solidFill>
                <a:latin typeface="微软雅黑" panose="020B0503020204020204" pitchFamily="34" charset="-122"/>
                <a:ea typeface="微软雅黑" panose="020B0503020204020204" pitchFamily="34" charset="-122"/>
                <a:cs typeface="+mn-cs"/>
              </a:defRPr>
            </a:lvl1pPr>
            <a:lvl2pPr marL="457200" indent="0" algn="l" defTabSz="914400" rtl="0" eaLnBrk="1" latinLnBrk="0" hangingPunct="1">
              <a:lnSpc>
                <a:spcPct val="90000"/>
              </a:lnSpc>
              <a:spcBef>
                <a:spcPts val="500"/>
              </a:spcBef>
              <a:buFontTx/>
              <a:buNone/>
              <a:defRPr sz="2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2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9pPr>
          </a:lstStyle>
          <a:p>
            <a:pPr algn="r">
              <a:lnSpc>
                <a:spcPct val="100000"/>
              </a:lnSpc>
              <a:spcBef>
                <a:spcPts val="1200"/>
              </a:spcBef>
            </a:pPr>
            <a:r>
              <a:rPr lang="zh-CN" altLang="en-US" dirty="0"/>
              <a:t>待排序数组</a:t>
            </a:r>
            <a:endParaRPr lang="en-US" altLang="zh-CN" dirty="0"/>
          </a:p>
          <a:p>
            <a:pPr algn="r">
              <a:lnSpc>
                <a:spcPct val="100000"/>
              </a:lnSpc>
              <a:spcBef>
                <a:spcPts val="1200"/>
              </a:spcBef>
            </a:pPr>
            <a:r>
              <a:rPr lang="zh-CN" altLang="en-US" dirty="0"/>
              <a:t>第一轮</a:t>
            </a:r>
            <a:endParaRPr lang="en-US" altLang="zh-CN" dirty="0"/>
          </a:p>
          <a:p>
            <a:pPr algn="r">
              <a:lnSpc>
                <a:spcPct val="100000"/>
              </a:lnSpc>
              <a:spcBef>
                <a:spcPts val="1200"/>
              </a:spcBef>
            </a:pPr>
            <a:r>
              <a:rPr lang="zh-CN" altLang="en-US" dirty="0"/>
              <a:t>第二轮</a:t>
            </a:r>
            <a:endParaRPr lang="en-US" altLang="zh-CN" dirty="0"/>
          </a:p>
          <a:p>
            <a:pPr algn="r">
              <a:lnSpc>
                <a:spcPct val="100000"/>
              </a:lnSpc>
              <a:spcBef>
                <a:spcPts val="1200"/>
              </a:spcBef>
            </a:pPr>
            <a:r>
              <a:rPr lang="zh-CN" altLang="en-US" dirty="0"/>
              <a:t>第三轮</a:t>
            </a:r>
            <a:endParaRPr lang="en-US" altLang="zh-CN" dirty="0"/>
          </a:p>
          <a:p>
            <a:pPr algn="r">
              <a:lnSpc>
                <a:spcPct val="100000"/>
              </a:lnSpc>
              <a:spcBef>
                <a:spcPts val="1200"/>
              </a:spcBef>
            </a:pPr>
            <a:r>
              <a:rPr lang="zh-CN" altLang="en-US" dirty="0"/>
              <a:t>第四轮</a:t>
            </a:r>
            <a:endParaRPr lang="en-US" altLang="zh-CN" dirty="0"/>
          </a:p>
          <a:p>
            <a:pPr algn="r">
              <a:lnSpc>
                <a:spcPct val="100000"/>
              </a:lnSpc>
              <a:spcBef>
                <a:spcPts val="1200"/>
              </a:spcBef>
            </a:pPr>
            <a:r>
              <a:rPr lang="zh-CN" altLang="en-US" dirty="0"/>
              <a:t>第五轮</a:t>
            </a:r>
            <a:endParaRPr lang="en-US" altLang="zh-CN" dirty="0"/>
          </a:p>
          <a:p>
            <a:pPr algn="r">
              <a:lnSpc>
                <a:spcPct val="100000"/>
              </a:lnSpc>
              <a:spcBef>
                <a:spcPts val="1200"/>
              </a:spcBef>
            </a:pPr>
            <a:r>
              <a:rPr lang="zh-CN" altLang="en-US" dirty="0"/>
              <a:t>第六轮</a:t>
            </a:r>
            <a:endParaRPr lang="en-US" altLang="zh-CN" dirty="0"/>
          </a:p>
          <a:p>
            <a:pPr algn="r">
              <a:lnSpc>
                <a:spcPct val="100000"/>
              </a:lnSpc>
              <a:spcBef>
                <a:spcPts val="1200"/>
              </a:spcBef>
            </a:pPr>
            <a:r>
              <a:rPr lang="zh-CN" altLang="en-US" dirty="0">
                <a:solidFill>
                  <a:schemeClr val="bg1">
                    <a:lumMod val="85000"/>
                  </a:schemeClr>
                </a:solidFill>
              </a:rPr>
              <a:t>第七轮</a:t>
            </a:r>
            <a:endParaRPr lang="en-US" altLang="zh-CN" dirty="0">
              <a:solidFill>
                <a:schemeClr val="bg1">
                  <a:lumMod val="85000"/>
                </a:schemeClr>
              </a:solidFill>
            </a:endParaRPr>
          </a:p>
          <a:p>
            <a:pPr algn="r">
              <a:lnSpc>
                <a:spcPct val="100000"/>
              </a:lnSpc>
              <a:spcBef>
                <a:spcPts val="1200"/>
              </a:spcBef>
            </a:pPr>
            <a:r>
              <a:rPr lang="zh-CN" altLang="en-US" dirty="0">
                <a:solidFill>
                  <a:schemeClr val="bg1">
                    <a:lumMod val="85000"/>
                  </a:schemeClr>
                </a:solidFill>
              </a:rPr>
              <a:t>第八轮</a:t>
            </a:r>
            <a:endParaRPr lang="en-US" altLang="zh-CN" dirty="0">
              <a:solidFill>
                <a:schemeClr val="bg1">
                  <a:lumMod val="85000"/>
                </a:schemeClr>
              </a:solidFill>
            </a:endParaRPr>
          </a:p>
          <a:p>
            <a:pPr algn="r">
              <a:lnSpc>
                <a:spcPct val="100000"/>
              </a:lnSpc>
              <a:spcBef>
                <a:spcPts val="1200"/>
              </a:spcBef>
            </a:pPr>
            <a:r>
              <a:rPr lang="zh-CN" altLang="en-US" dirty="0">
                <a:solidFill>
                  <a:schemeClr val="bg1">
                    <a:lumMod val="85000"/>
                  </a:schemeClr>
                </a:solidFill>
              </a:rPr>
              <a:t>第九轮</a:t>
            </a:r>
            <a:endParaRPr lang="en-US" altLang="zh-CN" dirty="0">
              <a:solidFill>
                <a:schemeClr val="bg1">
                  <a:lumMod val="85000"/>
                </a:schemeClr>
              </a:solidFill>
            </a:endParaRPr>
          </a:p>
          <a:p>
            <a:pPr algn="r">
              <a:lnSpc>
                <a:spcPct val="100000"/>
              </a:lnSpc>
              <a:spcBef>
                <a:spcPts val="1200"/>
              </a:spcBef>
            </a:pPr>
            <a:r>
              <a:rPr lang="zh-CN" altLang="en-US" dirty="0">
                <a:solidFill>
                  <a:schemeClr val="bg1">
                    <a:lumMod val="85000"/>
                  </a:schemeClr>
                </a:solidFill>
              </a:rPr>
              <a:t>第十轮</a:t>
            </a:r>
            <a:endParaRPr lang="en-US" altLang="zh-CN" dirty="0">
              <a:solidFill>
                <a:schemeClr val="bg1">
                  <a:lumMod val="85000"/>
                </a:schemeClr>
              </a:solidFill>
            </a:endParaRPr>
          </a:p>
          <a:p>
            <a:pPr algn="r">
              <a:lnSpc>
                <a:spcPct val="100000"/>
              </a:lnSpc>
              <a:spcBef>
                <a:spcPts val="1200"/>
              </a:spcBef>
            </a:pPr>
            <a:r>
              <a:rPr lang="zh-CN" altLang="en-US" dirty="0">
                <a:solidFill>
                  <a:schemeClr val="bg1">
                    <a:lumMod val="85000"/>
                  </a:schemeClr>
                </a:solidFill>
              </a:rPr>
              <a:t>第十一轮</a:t>
            </a:r>
            <a:endParaRPr lang="en-US" altLang="zh-CN" dirty="0">
              <a:solidFill>
                <a:schemeClr val="bg1">
                  <a:lumMod val="85000"/>
                </a:schemeClr>
              </a:solidFill>
            </a:endParaRPr>
          </a:p>
          <a:p>
            <a:pPr algn="r">
              <a:lnSpc>
                <a:spcPct val="100000"/>
              </a:lnSpc>
              <a:spcBef>
                <a:spcPts val="1200"/>
              </a:spcBef>
            </a:pPr>
            <a:r>
              <a:rPr lang="zh-CN" altLang="en-US" dirty="0">
                <a:solidFill>
                  <a:schemeClr val="bg1">
                    <a:lumMod val="85000"/>
                  </a:schemeClr>
                </a:solidFill>
              </a:rPr>
              <a:t>第十二轮</a:t>
            </a:r>
            <a:endParaRPr lang="en-US" altLang="zh-CN" dirty="0">
              <a:solidFill>
                <a:schemeClr val="bg1">
                  <a:lumMod val="85000"/>
                </a:schemeClr>
              </a:solidFill>
            </a:endParaRPr>
          </a:p>
        </p:txBody>
      </p:sp>
    </p:spTree>
    <p:extLst>
      <p:ext uri="{BB962C8B-B14F-4D97-AF65-F5344CB8AC3E}">
        <p14:creationId xmlns:p14="http://schemas.microsoft.com/office/powerpoint/2010/main" val="1125679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additive="base">
                                        <p:cTn id="7" dur="500" fill="hold"/>
                                        <p:tgtEl>
                                          <p:spTgt spid="33"/>
                                        </p:tgtEl>
                                        <p:attrNameLst>
                                          <p:attrName>ppt_x</p:attrName>
                                        </p:attrNameLst>
                                      </p:cBhvr>
                                      <p:tavLst>
                                        <p:tav tm="0">
                                          <p:val>
                                            <p:strVal val="#ppt_x"/>
                                          </p:val>
                                        </p:tav>
                                        <p:tav tm="100000">
                                          <p:val>
                                            <p:strVal val="#ppt_x"/>
                                          </p:val>
                                        </p:tav>
                                      </p:tavLst>
                                    </p:anim>
                                    <p:anim calcmode="lin" valueType="num">
                                      <p:cBhvr additive="base">
                                        <p:cTn id="8"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冒泡排序的应用</a:t>
            </a:r>
            <a:r>
              <a:rPr lang="en-US" altLang="zh-CN" dirty="0"/>
              <a:t>I</a:t>
            </a:r>
            <a:r>
              <a:rPr lang="zh-CN" altLang="en-US" dirty="0"/>
              <a:t>：摆动排序（</a:t>
            </a:r>
            <a:r>
              <a:rPr lang="en-US" altLang="zh-CN" dirty="0" err="1"/>
              <a:t>LeetCode</a:t>
            </a:r>
            <a:r>
              <a:rPr lang="zh-CN" altLang="en-US" dirty="0"/>
              <a:t> </a:t>
            </a:r>
            <a:r>
              <a:rPr lang="en-US" altLang="zh-CN" dirty="0"/>
              <a:t>280</a:t>
            </a:r>
            <a:r>
              <a:rPr lang="zh-CN" altLang="en-US" dirty="0"/>
              <a:t>）</a:t>
            </a:r>
          </a:p>
        </p:txBody>
      </p:sp>
      <p:sp>
        <p:nvSpPr>
          <p:cNvPr id="4" name="文本占位符 3"/>
          <p:cNvSpPr>
            <a:spLocks noGrp="1"/>
          </p:cNvSpPr>
          <p:nvPr>
            <p:ph type="body" idx="10"/>
          </p:nvPr>
        </p:nvSpPr>
        <p:spPr/>
        <p:txBody>
          <a:bodyPr/>
          <a:lstStyle/>
          <a:p>
            <a:r>
              <a:rPr lang="zh-CN" altLang="en-US" dirty="0"/>
              <a:t>数据结构</a:t>
            </a:r>
          </a:p>
        </p:txBody>
      </p:sp>
      <p:sp>
        <p:nvSpPr>
          <p:cNvPr id="46" name="副标题 45">
            <a:extLst>
              <a:ext uri="{FF2B5EF4-FFF2-40B4-BE49-F238E27FC236}">
                <a16:creationId xmlns:a16="http://schemas.microsoft.com/office/drawing/2014/main" id="{180A22A3-EC14-40BF-A5CA-481D1566B455}"/>
              </a:ext>
            </a:extLst>
          </p:cNvPr>
          <p:cNvSpPr>
            <a:spLocks noGrp="1"/>
          </p:cNvSpPr>
          <p:nvPr>
            <p:ph type="subTitle" idx="1"/>
          </p:nvPr>
        </p:nvSpPr>
        <p:spPr/>
        <p:txBody>
          <a:bodyPr/>
          <a:lstStyle/>
          <a:p>
            <a:r>
              <a:rPr lang="en-US" altLang="zh-CN" dirty="0"/>
              <a:t>10.4.1  </a:t>
            </a:r>
            <a:r>
              <a:rPr lang="zh-CN" altLang="en-US" dirty="0"/>
              <a:t>冒泡排序</a:t>
            </a:r>
          </a:p>
        </p:txBody>
      </p:sp>
      <p:pic>
        <p:nvPicPr>
          <p:cNvPr id="5" name="图片 4">
            <a:extLst>
              <a:ext uri="{FF2B5EF4-FFF2-40B4-BE49-F238E27FC236}">
                <a16:creationId xmlns:a16="http://schemas.microsoft.com/office/drawing/2014/main" id="{987EC48D-2B5E-4A8D-8898-8D60E9AF205C}"/>
              </a:ext>
            </a:extLst>
          </p:cNvPr>
          <p:cNvPicPr>
            <a:picLocks noChangeAspect="1"/>
          </p:cNvPicPr>
          <p:nvPr/>
        </p:nvPicPr>
        <p:blipFill>
          <a:blip r:embed="rId2"/>
          <a:stretch>
            <a:fillRect/>
          </a:stretch>
        </p:blipFill>
        <p:spPr>
          <a:xfrm>
            <a:off x="5978699" y="3047857"/>
            <a:ext cx="5535925" cy="1871299"/>
          </a:xfrm>
          <a:prstGeom prst="rect">
            <a:avLst/>
          </a:prstGeom>
          <a:ln>
            <a:solidFill>
              <a:srgbClr val="009999"/>
            </a:solidFill>
          </a:ln>
        </p:spPr>
      </p:pic>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862EAC44-0C7B-9E05-1C1D-4B8ABC326C28}"/>
                  </a:ext>
                </a:extLst>
              </p:cNvPr>
              <p:cNvSpPr txBox="1"/>
              <p:nvPr/>
            </p:nvSpPr>
            <p:spPr>
              <a:xfrm>
                <a:off x="838200" y="1635163"/>
                <a:ext cx="10280999" cy="421590"/>
              </a:xfrm>
              <a:prstGeom prst="rect">
                <a:avLst/>
              </a:prstGeom>
              <a:noFill/>
            </p:spPr>
            <p:txBody>
              <a:bodyPr wrap="square">
                <a:spAutoFit/>
              </a:bodyPr>
              <a:lstStyle/>
              <a:p>
                <a:r>
                  <a:rPr lang="zh-CN" altLang="en-US" sz="2000" dirty="0">
                    <a:latin typeface="Courier New" panose="02070309020205020404" pitchFamily="49" charset="0"/>
                    <a:ea typeface="楷体_GB2312"/>
                    <a:cs typeface="Times New Roman" panose="02020603050405020304" pitchFamily="18" charset="0"/>
                  </a:rPr>
                  <a:t>序列</a:t>
                </a:r>
                <a14:m>
                  <m:oMath xmlns:m="http://schemas.openxmlformats.org/officeDocument/2006/math">
                    <m:sSub>
                      <m:sSubPr>
                        <m:ctrlP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ctrlPr>
                      </m:sSubPr>
                      <m:e>
                        <m: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𝑎</m:t>
                        </m:r>
                      </m:e>
                      <m:sub>
                        <m: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0</m:t>
                        </m:r>
                      </m:sub>
                    </m:sSub>
                    <m: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m:t>
                    </m:r>
                    <m:sSub>
                      <m:sSubPr>
                        <m:ctrlP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ctrlPr>
                      </m:sSubPr>
                      <m:e>
                        <m: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𝑎</m:t>
                        </m:r>
                      </m:e>
                      <m:sub>
                        <m: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1</m:t>
                        </m:r>
                      </m:sub>
                    </m:sSub>
                    <m: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m:t>
                    </m:r>
                    <m:sSub>
                      <m:sSubPr>
                        <m:ctrlP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ctrlPr>
                      </m:sSubPr>
                      <m:e>
                        <m:r>
                          <a:rPr kumimoji="0" lang="en-US" altLang="zh-CN" sz="2000" b="0" i="1" u="none" strike="noStrike" cap="none" normalizeH="0" baseline="0" dirty="0" err="1" smtClean="0">
                            <a:ln>
                              <a:noFill/>
                            </a:ln>
                            <a:solidFill>
                              <a:schemeClr val="tx1"/>
                            </a:solidFill>
                            <a:effectLst/>
                            <a:latin typeface="Cambria Math" panose="02040503050406030204" pitchFamily="18" charset="0"/>
                            <a:ea typeface="楷体_GB2312"/>
                            <a:cs typeface="Times New Roman" panose="02020603050405020304" pitchFamily="18" charset="0"/>
                          </a:rPr>
                          <m:t>𝑎</m:t>
                        </m:r>
                      </m:e>
                      <m:sub>
                        <m: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𝑛</m:t>
                        </m:r>
                        <m: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−1</m:t>
                        </m:r>
                      </m:sub>
                    </m:sSub>
                  </m:oMath>
                </a14:m>
                <a:r>
                  <a:rPr lang="zh-CN" altLang="en-US" sz="2000" dirty="0">
                    <a:latin typeface="Microsoft YaHei" panose="020B0503020204020204" pitchFamily="34" charset="-122"/>
                    <a:ea typeface="Microsoft YaHei" panose="020B0503020204020204" pitchFamily="34" charset="-122"/>
                  </a:rPr>
                  <a:t>构成</a:t>
                </a:r>
                <a:r>
                  <a:rPr lang="zh-CN" altLang="en-US" sz="2000" dirty="0">
                    <a:solidFill>
                      <a:srgbClr val="00B0F0"/>
                    </a:solidFill>
                    <a:latin typeface="Microsoft YaHei" panose="020B0503020204020204" pitchFamily="34" charset="-122"/>
                    <a:ea typeface="Microsoft YaHei" panose="020B0503020204020204" pitchFamily="34" charset="-122"/>
                  </a:rPr>
                  <a:t>摆动序</a:t>
                </a:r>
                <a:r>
                  <a:rPr lang="zh-CN" altLang="en-US" sz="2000" dirty="0">
                    <a:latin typeface="Microsoft YaHei" panose="020B0503020204020204" pitchFamily="34" charset="-122"/>
                    <a:ea typeface="Microsoft YaHei" panose="020B0503020204020204" pitchFamily="34" charset="-122"/>
                  </a:rPr>
                  <a:t>当且仅当 </a:t>
                </a:r>
                <a14:m>
                  <m:oMath xmlns:m="http://schemas.openxmlformats.org/officeDocument/2006/math">
                    <m:sSub>
                      <m:sSubPr>
                        <m:ctrlPr>
                          <a:rPr lang="en-US" altLang="zh-CN" sz="2000" b="0" i="1" smtClean="0">
                            <a:latin typeface="Cambria Math" panose="02040503050406030204" pitchFamily="18" charset="0"/>
                            <a:ea typeface="Microsoft YaHei" panose="020B0503020204020204" pitchFamily="34" charset="-122"/>
                          </a:rPr>
                        </m:ctrlPr>
                      </m:sSubPr>
                      <m:e>
                        <m:r>
                          <a:rPr lang="en-US" altLang="zh-CN" sz="2000" b="0" i="1" smtClean="0">
                            <a:latin typeface="Cambria Math" panose="02040503050406030204" pitchFamily="18" charset="0"/>
                            <a:ea typeface="Microsoft YaHei" panose="020B0503020204020204" pitchFamily="34" charset="-122"/>
                          </a:rPr>
                          <m:t>𝑎</m:t>
                        </m:r>
                      </m:e>
                      <m:sub>
                        <m:r>
                          <a:rPr lang="en-US" altLang="zh-CN" sz="2000" b="0" i="1" smtClean="0">
                            <a:latin typeface="Cambria Math" panose="02040503050406030204" pitchFamily="18" charset="0"/>
                            <a:ea typeface="Microsoft YaHei" panose="020B0503020204020204" pitchFamily="34" charset="-122"/>
                          </a:rPr>
                          <m:t>0</m:t>
                        </m:r>
                      </m:sub>
                    </m:sSub>
                    <m:r>
                      <a:rPr lang="en-US" altLang="zh-CN" sz="2000" b="0" i="1" smtClean="0">
                        <a:latin typeface="Cambria Math" panose="02040503050406030204" pitchFamily="18" charset="0"/>
                        <a:ea typeface="Microsoft YaHei" panose="020B0503020204020204" pitchFamily="34" charset="-122"/>
                      </a:rPr>
                      <m:t>≤</m:t>
                    </m:r>
                    <m:sSub>
                      <m:sSubPr>
                        <m:ctrlPr>
                          <a:rPr lang="en-US" altLang="zh-CN" sz="2000" b="0" i="1" smtClean="0">
                            <a:solidFill>
                              <a:srgbClr val="0070C0"/>
                            </a:solidFill>
                            <a:latin typeface="Cambria Math" panose="02040503050406030204" pitchFamily="18" charset="0"/>
                            <a:ea typeface="Microsoft YaHei" panose="020B0503020204020204" pitchFamily="34" charset="-122"/>
                          </a:rPr>
                        </m:ctrlPr>
                      </m:sSubPr>
                      <m:e>
                        <m:r>
                          <a:rPr lang="en-US" altLang="zh-CN" sz="2000" b="0" i="1" smtClean="0">
                            <a:solidFill>
                              <a:srgbClr val="0070C0"/>
                            </a:solidFill>
                            <a:latin typeface="Cambria Math" panose="02040503050406030204" pitchFamily="18" charset="0"/>
                            <a:ea typeface="Microsoft YaHei" panose="020B0503020204020204" pitchFamily="34" charset="-122"/>
                          </a:rPr>
                          <m:t>𝑎</m:t>
                        </m:r>
                      </m:e>
                      <m:sub>
                        <m:r>
                          <a:rPr lang="en-US" altLang="zh-CN" sz="2000" b="0" i="1" smtClean="0">
                            <a:solidFill>
                              <a:srgbClr val="0070C0"/>
                            </a:solidFill>
                            <a:latin typeface="Cambria Math" panose="02040503050406030204" pitchFamily="18" charset="0"/>
                            <a:ea typeface="Microsoft YaHei" panose="020B0503020204020204" pitchFamily="34" charset="-122"/>
                          </a:rPr>
                          <m:t>1</m:t>
                        </m:r>
                      </m:sub>
                    </m:sSub>
                    <m:r>
                      <a:rPr lang="en-US" altLang="zh-CN" sz="2000" b="0" i="1" smtClean="0">
                        <a:latin typeface="Cambria Math" panose="02040503050406030204" pitchFamily="18" charset="0"/>
                        <a:ea typeface="Microsoft YaHei" panose="020B0503020204020204" pitchFamily="34" charset="-122"/>
                      </a:rPr>
                      <m:t>≥</m:t>
                    </m:r>
                    <m:sSub>
                      <m:sSubPr>
                        <m:ctrlPr>
                          <a:rPr lang="en-US" altLang="zh-CN" sz="2000" b="0" i="1" smtClean="0">
                            <a:latin typeface="Cambria Math" panose="02040503050406030204" pitchFamily="18" charset="0"/>
                            <a:ea typeface="Microsoft YaHei" panose="020B0503020204020204" pitchFamily="34" charset="-122"/>
                          </a:rPr>
                        </m:ctrlPr>
                      </m:sSubPr>
                      <m:e>
                        <m:r>
                          <a:rPr lang="en-US" altLang="zh-CN" sz="2000" b="0" i="1" smtClean="0">
                            <a:latin typeface="Cambria Math" panose="02040503050406030204" pitchFamily="18" charset="0"/>
                            <a:ea typeface="Microsoft YaHei" panose="020B0503020204020204" pitchFamily="34" charset="-122"/>
                          </a:rPr>
                          <m:t>𝑎</m:t>
                        </m:r>
                      </m:e>
                      <m:sub>
                        <m:r>
                          <a:rPr lang="en-US" altLang="zh-CN" sz="2000" b="0" i="1" smtClean="0">
                            <a:latin typeface="Cambria Math" panose="02040503050406030204" pitchFamily="18" charset="0"/>
                            <a:ea typeface="Microsoft YaHei" panose="020B0503020204020204" pitchFamily="34" charset="-122"/>
                          </a:rPr>
                          <m:t>2</m:t>
                        </m:r>
                      </m:sub>
                    </m:sSub>
                    <m:r>
                      <a:rPr lang="en-US" altLang="zh-CN" sz="2000" b="0" i="1" smtClean="0">
                        <a:latin typeface="Cambria Math" panose="02040503050406030204" pitchFamily="18" charset="0"/>
                        <a:ea typeface="Microsoft YaHei" panose="020B0503020204020204" pitchFamily="34" charset="-122"/>
                      </a:rPr>
                      <m:t>≤…≥</m:t>
                    </m:r>
                    <m:sSub>
                      <m:sSubPr>
                        <m:ctrlPr>
                          <a:rPr lang="en-US" altLang="zh-CN" sz="2000" b="0" i="1" smtClean="0">
                            <a:latin typeface="Cambria Math" panose="02040503050406030204" pitchFamily="18" charset="0"/>
                            <a:ea typeface="Microsoft YaHei" panose="020B0503020204020204" pitchFamily="34" charset="-122"/>
                          </a:rPr>
                        </m:ctrlPr>
                      </m:sSubPr>
                      <m:e>
                        <m:r>
                          <a:rPr lang="en-US" altLang="zh-CN" sz="2000" b="0" i="1" smtClean="0">
                            <a:latin typeface="Cambria Math" panose="02040503050406030204" pitchFamily="18" charset="0"/>
                            <a:ea typeface="Microsoft YaHei" panose="020B0503020204020204" pitchFamily="34" charset="-122"/>
                          </a:rPr>
                          <m:t>𝑎</m:t>
                        </m:r>
                      </m:e>
                      <m:sub>
                        <m:r>
                          <a:rPr lang="en-US" altLang="zh-CN" sz="2000" b="0" i="1" smtClean="0">
                            <a:latin typeface="Cambria Math" panose="02040503050406030204" pitchFamily="18" charset="0"/>
                            <a:ea typeface="Microsoft YaHei" panose="020B0503020204020204" pitchFamily="34" charset="-122"/>
                          </a:rPr>
                          <m:t>2</m:t>
                        </m:r>
                        <m:r>
                          <a:rPr lang="en-US" altLang="zh-CN" sz="2000" b="0" i="1" smtClean="0">
                            <a:latin typeface="Cambria Math" panose="02040503050406030204" pitchFamily="18" charset="0"/>
                            <a:ea typeface="Microsoft YaHei" panose="020B0503020204020204" pitchFamily="34" charset="-122"/>
                          </a:rPr>
                          <m:t>𝑘</m:t>
                        </m:r>
                      </m:sub>
                    </m:sSub>
                    <m:r>
                      <a:rPr lang="en-US" altLang="zh-CN" sz="2000" b="0" i="1" smtClean="0">
                        <a:latin typeface="Cambria Math" panose="02040503050406030204" pitchFamily="18" charset="0"/>
                        <a:ea typeface="Microsoft YaHei" panose="020B0503020204020204" pitchFamily="34" charset="-122"/>
                      </a:rPr>
                      <m:t>≤</m:t>
                    </m:r>
                    <m:sSub>
                      <m:sSubPr>
                        <m:ctrlPr>
                          <a:rPr lang="en-US" altLang="zh-CN" sz="2000" b="0" i="1" smtClean="0">
                            <a:solidFill>
                              <a:srgbClr val="0070C0"/>
                            </a:solidFill>
                            <a:latin typeface="Cambria Math" panose="02040503050406030204" pitchFamily="18" charset="0"/>
                            <a:ea typeface="Microsoft YaHei" panose="020B0503020204020204" pitchFamily="34" charset="-122"/>
                          </a:rPr>
                        </m:ctrlPr>
                      </m:sSubPr>
                      <m:e>
                        <m:r>
                          <a:rPr lang="en-US" altLang="zh-CN" sz="2000" b="0" i="1" smtClean="0">
                            <a:solidFill>
                              <a:srgbClr val="0070C0"/>
                            </a:solidFill>
                            <a:latin typeface="Cambria Math" panose="02040503050406030204" pitchFamily="18" charset="0"/>
                            <a:ea typeface="Microsoft YaHei" panose="020B0503020204020204" pitchFamily="34" charset="-122"/>
                          </a:rPr>
                          <m:t>𝑎</m:t>
                        </m:r>
                      </m:e>
                      <m:sub>
                        <m:r>
                          <a:rPr lang="en-US" altLang="zh-CN" sz="2000" b="0" i="1" smtClean="0">
                            <a:solidFill>
                              <a:srgbClr val="0070C0"/>
                            </a:solidFill>
                            <a:latin typeface="Cambria Math" panose="02040503050406030204" pitchFamily="18" charset="0"/>
                            <a:ea typeface="Microsoft YaHei" panose="020B0503020204020204" pitchFamily="34" charset="-122"/>
                          </a:rPr>
                          <m:t>2</m:t>
                        </m:r>
                        <m:r>
                          <a:rPr lang="en-US" altLang="zh-CN" sz="2000" b="0" i="1" smtClean="0">
                            <a:solidFill>
                              <a:srgbClr val="0070C0"/>
                            </a:solidFill>
                            <a:latin typeface="Cambria Math" panose="02040503050406030204" pitchFamily="18" charset="0"/>
                            <a:ea typeface="Microsoft YaHei" panose="020B0503020204020204" pitchFamily="34" charset="-122"/>
                          </a:rPr>
                          <m:t>𝑘</m:t>
                        </m:r>
                        <m:r>
                          <a:rPr lang="en-US" altLang="zh-CN" sz="2000" b="0" i="1" smtClean="0">
                            <a:solidFill>
                              <a:srgbClr val="0070C0"/>
                            </a:solidFill>
                            <a:latin typeface="Cambria Math" panose="02040503050406030204" pitchFamily="18" charset="0"/>
                            <a:ea typeface="Microsoft YaHei" panose="020B0503020204020204" pitchFamily="34" charset="-122"/>
                          </a:rPr>
                          <m:t>+1</m:t>
                        </m:r>
                      </m:sub>
                    </m:sSub>
                    <m:r>
                      <a:rPr lang="en-US" altLang="zh-CN" sz="2000" b="0" i="1" smtClean="0">
                        <a:latin typeface="Cambria Math" panose="02040503050406030204" pitchFamily="18" charset="0"/>
                        <a:ea typeface="Microsoft YaHei" panose="020B0503020204020204" pitchFamily="34" charset="-122"/>
                      </a:rPr>
                      <m:t>≥</m:t>
                    </m:r>
                    <m:sSub>
                      <m:sSubPr>
                        <m:ctrlPr>
                          <a:rPr lang="en-US" altLang="zh-CN" sz="2000" b="0" i="1" smtClean="0">
                            <a:latin typeface="Cambria Math" panose="02040503050406030204" pitchFamily="18" charset="0"/>
                            <a:ea typeface="Microsoft YaHei" panose="020B0503020204020204" pitchFamily="34" charset="-122"/>
                          </a:rPr>
                        </m:ctrlPr>
                      </m:sSubPr>
                      <m:e>
                        <m:r>
                          <a:rPr lang="en-US" altLang="zh-CN" sz="2000" b="0" i="1" smtClean="0">
                            <a:latin typeface="Cambria Math" panose="02040503050406030204" pitchFamily="18" charset="0"/>
                            <a:ea typeface="Microsoft YaHei" panose="020B0503020204020204" pitchFamily="34" charset="-122"/>
                          </a:rPr>
                          <m:t>𝑎</m:t>
                        </m:r>
                      </m:e>
                      <m:sub>
                        <m:r>
                          <a:rPr lang="en-US" altLang="zh-CN" sz="2000" b="0" i="1" smtClean="0">
                            <a:latin typeface="Cambria Math" panose="02040503050406030204" pitchFamily="18" charset="0"/>
                            <a:ea typeface="Microsoft YaHei" panose="020B0503020204020204" pitchFamily="34" charset="-122"/>
                          </a:rPr>
                          <m:t>2</m:t>
                        </m:r>
                        <m:d>
                          <m:dPr>
                            <m:ctrlPr>
                              <a:rPr lang="en-US" altLang="zh-CN" sz="2000" b="0" i="1" smtClean="0">
                                <a:latin typeface="Cambria Math" panose="02040503050406030204" pitchFamily="18" charset="0"/>
                                <a:ea typeface="Microsoft YaHei" panose="020B0503020204020204" pitchFamily="34" charset="-122"/>
                              </a:rPr>
                            </m:ctrlPr>
                          </m:dPr>
                          <m:e>
                            <m:r>
                              <a:rPr lang="en-US" altLang="zh-CN" sz="2000" b="0" i="1" smtClean="0">
                                <a:latin typeface="Cambria Math" panose="02040503050406030204" pitchFamily="18" charset="0"/>
                                <a:ea typeface="Microsoft YaHei" panose="020B0503020204020204" pitchFamily="34" charset="-122"/>
                              </a:rPr>
                              <m:t>𝑘</m:t>
                            </m:r>
                            <m:r>
                              <a:rPr lang="en-US" altLang="zh-CN" sz="2000" b="0" i="1" smtClean="0">
                                <a:latin typeface="Cambria Math" panose="02040503050406030204" pitchFamily="18" charset="0"/>
                                <a:ea typeface="Microsoft YaHei" panose="020B0503020204020204" pitchFamily="34" charset="-122"/>
                              </a:rPr>
                              <m:t>+1</m:t>
                            </m:r>
                          </m:e>
                        </m:d>
                      </m:sub>
                    </m:sSub>
                    <m:r>
                      <a:rPr lang="en-US" altLang="zh-CN" sz="2000" b="0" i="1" smtClean="0">
                        <a:latin typeface="Cambria Math" panose="02040503050406030204" pitchFamily="18" charset="0"/>
                        <a:ea typeface="Microsoft YaHei" panose="020B0503020204020204" pitchFamily="34" charset="-122"/>
                      </a:rPr>
                      <m:t>≤…</m:t>
                    </m:r>
                  </m:oMath>
                </a14:m>
                <a:endParaRPr lang="zh-CN" altLang="en-US" sz="2000" dirty="0">
                  <a:latin typeface="Microsoft YaHei" panose="020B0503020204020204" pitchFamily="34" charset="-122"/>
                  <a:ea typeface="Microsoft YaHei" panose="020B0503020204020204" pitchFamily="34" charset="-122"/>
                </a:endParaRPr>
              </a:p>
            </p:txBody>
          </p:sp>
        </mc:Choice>
        <mc:Fallback xmlns="">
          <p:sp>
            <p:nvSpPr>
              <p:cNvPr id="7" name="文本框 6">
                <a:extLst>
                  <a:ext uri="{FF2B5EF4-FFF2-40B4-BE49-F238E27FC236}">
                    <a16:creationId xmlns:a16="http://schemas.microsoft.com/office/drawing/2014/main" id="{862EAC44-0C7B-9E05-1C1D-4B8ABC326C28}"/>
                  </a:ext>
                </a:extLst>
              </p:cNvPr>
              <p:cNvSpPr txBox="1">
                <a:spLocks noRot="1" noChangeAspect="1" noMove="1" noResize="1" noEditPoints="1" noAdjustHandles="1" noChangeArrowheads="1" noChangeShapeType="1" noTextEdit="1"/>
              </p:cNvSpPr>
              <p:nvPr/>
            </p:nvSpPr>
            <p:spPr>
              <a:xfrm>
                <a:off x="838200" y="1635163"/>
                <a:ext cx="10280999" cy="421590"/>
              </a:xfrm>
              <a:prstGeom prst="rect">
                <a:avLst/>
              </a:prstGeom>
              <a:blipFill>
                <a:blip r:embed="rId3"/>
                <a:stretch>
                  <a:fillRect l="-741" t="-5882" b="-20588"/>
                </a:stretch>
              </a:blipFill>
            </p:spPr>
            <p:txBody>
              <a:bodyPr/>
              <a:lstStyle/>
              <a:p>
                <a:r>
                  <a:rPr lang="zh-CN" altLang="en-US">
                    <a:noFill/>
                  </a:rPr>
                  <a:t> </a:t>
                </a:r>
              </a:p>
            </p:txBody>
          </p:sp>
        </mc:Fallback>
      </mc:AlternateContent>
      <p:sp>
        <p:nvSpPr>
          <p:cNvPr id="8" name="圆角矩形 7">
            <a:extLst>
              <a:ext uri="{FF2B5EF4-FFF2-40B4-BE49-F238E27FC236}">
                <a16:creationId xmlns:a16="http://schemas.microsoft.com/office/drawing/2014/main" id="{0BAB19A8-68A9-13FE-8A3E-74152BC69A82}"/>
              </a:ext>
            </a:extLst>
          </p:cNvPr>
          <p:cNvSpPr/>
          <p:nvPr/>
        </p:nvSpPr>
        <p:spPr>
          <a:xfrm>
            <a:off x="2093815" y="2251347"/>
            <a:ext cx="7283431" cy="421590"/>
          </a:xfrm>
          <a:prstGeom prst="roundRect">
            <a:avLst/>
          </a:prstGeom>
          <a:solidFill>
            <a:srgbClr val="51ADB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42900" indent="-342900">
              <a:buFont typeface="Arial" panose="020B0604020202020204" pitchFamily="34" charset="0"/>
              <a:buChar char="•"/>
            </a:pPr>
            <a:r>
              <a:rPr kumimoji="1" lang="zh-CN" altLang="en-US" sz="2000" dirty="0">
                <a:latin typeface="微软雅黑" panose="020B0503020204020204" pitchFamily="34" charset="-122"/>
                <a:ea typeface="微软雅黑" panose="020B0503020204020204" pitchFamily="34" charset="-122"/>
              </a:rPr>
              <a:t>奇数（下标）位置的元素不小于两边（偶数位置）的元素</a:t>
            </a:r>
          </a:p>
        </p:txBody>
      </p:sp>
      <p:sp>
        <p:nvSpPr>
          <p:cNvPr id="9" name="文本框 8">
            <a:extLst>
              <a:ext uri="{FF2B5EF4-FFF2-40B4-BE49-F238E27FC236}">
                <a16:creationId xmlns:a16="http://schemas.microsoft.com/office/drawing/2014/main" id="{61CFEE5A-C8E2-0A5F-C279-63E883D50E2F}"/>
              </a:ext>
            </a:extLst>
          </p:cNvPr>
          <p:cNvSpPr txBox="1"/>
          <p:nvPr/>
        </p:nvSpPr>
        <p:spPr>
          <a:xfrm>
            <a:off x="1880248" y="3223431"/>
            <a:ext cx="1806905" cy="461665"/>
          </a:xfrm>
          <a:prstGeom prst="rect">
            <a:avLst/>
          </a:prstGeom>
          <a:noFill/>
        </p:spPr>
        <p:txBody>
          <a:bodyPr wrap="none" rtlCol="0">
            <a:spAutoFit/>
          </a:bodyPr>
          <a:lstStyle/>
          <a:p>
            <a:r>
              <a:rPr kumimoji="1" lang="en-US" altLang="zh-CN" sz="2400" dirty="0"/>
              <a:t>3</a:t>
            </a:r>
            <a:r>
              <a:rPr kumimoji="1" lang="zh-CN" altLang="en-US" sz="2400" dirty="0"/>
              <a:t>  </a:t>
            </a:r>
            <a:r>
              <a:rPr kumimoji="1" lang="en-US" altLang="zh-CN" sz="2400" dirty="0"/>
              <a:t>5</a:t>
            </a:r>
            <a:r>
              <a:rPr kumimoji="1" lang="zh-CN" altLang="en-US" sz="2400" dirty="0"/>
              <a:t>  </a:t>
            </a:r>
            <a:r>
              <a:rPr kumimoji="1" lang="en-US" altLang="zh-CN" sz="2400" dirty="0"/>
              <a:t>2</a:t>
            </a:r>
            <a:r>
              <a:rPr kumimoji="1" lang="zh-CN" altLang="en-US" sz="2400" dirty="0"/>
              <a:t>  </a:t>
            </a:r>
            <a:r>
              <a:rPr kumimoji="1" lang="en-US" altLang="zh-CN" sz="2400" dirty="0">
                <a:solidFill>
                  <a:srgbClr val="C00000"/>
                </a:solidFill>
              </a:rPr>
              <a:t>1</a:t>
            </a:r>
            <a:r>
              <a:rPr kumimoji="1" lang="zh-CN" altLang="en-US" sz="2400" dirty="0"/>
              <a:t>  </a:t>
            </a:r>
            <a:r>
              <a:rPr kumimoji="1" lang="en-US" altLang="zh-CN" sz="2400" dirty="0"/>
              <a:t>6</a:t>
            </a:r>
            <a:r>
              <a:rPr kumimoji="1" lang="zh-CN" altLang="en-US" sz="2400" dirty="0"/>
              <a:t>  </a:t>
            </a:r>
            <a:r>
              <a:rPr kumimoji="1" lang="en-US" altLang="zh-CN" sz="2400" dirty="0">
                <a:solidFill>
                  <a:srgbClr val="C00000"/>
                </a:solidFill>
              </a:rPr>
              <a:t>4</a:t>
            </a:r>
            <a:endParaRPr kumimoji="1" lang="zh-CN" altLang="en-US" sz="2400" dirty="0">
              <a:solidFill>
                <a:srgbClr val="C00000"/>
              </a:solidFill>
            </a:endParaRPr>
          </a:p>
        </p:txBody>
      </p:sp>
      <p:sp>
        <p:nvSpPr>
          <p:cNvPr id="10" name="文本框 9">
            <a:extLst>
              <a:ext uri="{FF2B5EF4-FFF2-40B4-BE49-F238E27FC236}">
                <a16:creationId xmlns:a16="http://schemas.microsoft.com/office/drawing/2014/main" id="{99A73BCA-1B74-FD8D-CC8A-626300B86B94}"/>
              </a:ext>
            </a:extLst>
          </p:cNvPr>
          <p:cNvSpPr txBox="1"/>
          <p:nvPr/>
        </p:nvSpPr>
        <p:spPr>
          <a:xfrm>
            <a:off x="3662253" y="3289472"/>
            <a:ext cx="1326966" cy="369332"/>
          </a:xfrm>
          <a:prstGeom prst="rect">
            <a:avLst/>
          </a:prstGeom>
          <a:noFill/>
        </p:spPr>
        <p:txBody>
          <a:bodyPr wrap="none" rtlCol="0">
            <a:spAutoFit/>
          </a:bodyPr>
          <a:lstStyle/>
          <a:p>
            <a:r>
              <a:rPr kumimoji="1" lang="zh-CN" altLang="en-US" dirty="0"/>
              <a:t>不是摆动序</a:t>
            </a:r>
          </a:p>
        </p:txBody>
      </p:sp>
      <p:sp>
        <p:nvSpPr>
          <p:cNvPr id="11" name="文本框 10">
            <a:extLst>
              <a:ext uri="{FF2B5EF4-FFF2-40B4-BE49-F238E27FC236}">
                <a16:creationId xmlns:a16="http://schemas.microsoft.com/office/drawing/2014/main" id="{C224C994-FF6E-2EA4-2392-469C64BB7163}"/>
              </a:ext>
            </a:extLst>
          </p:cNvPr>
          <p:cNvSpPr txBox="1"/>
          <p:nvPr/>
        </p:nvSpPr>
        <p:spPr>
          <a:xfrm>
            <a:off x="1880248" y="4069684"/>
            <a:ext cx="1806905" cy="461665"/>
          </a:xfrm>
          <a:prstGeom prst="rect">
            <a:avLst/>
          </a:prstGeom>
          <a:noFill/>
        </p:spPr>
        <p:txBody>
          <a:bodyPr wrap="none" rtlCol="0">
            <a:spAutoFit/>
          </a:bodyPr>
          <a:lstStyle/>
          <a:p>
            <a:r>
              <a:rPr kumimoji="1" lang="en-US" altLang="zh-CN" sz="2400" dirty="0"/>
              <a:t>3</a:t>
            </a:r>
            <a:r>
              <a:rPr kumimoji="1" lang="zh-CN" altLang="en-US" sz="2400" dirty="0"/>
              <a:t>  </a:t>
            </a:r>
            <a:r>
              <a:rPr kumimoji="1" lang="en-US" altLang="zh-CN" sz="2400" dirty="0"/>
              <a:t>6</a:t>
            </a:r>
            <a:r>
              <a:rPr kumimoji="1" lang="zh-CN" altLang="en-US" sz="2400" dirty="0"/>
              <a:t>  </a:t>
            </a:r>
            <a:r>
              <a:rPr kumimoji="1" lang="en-US" altLang="zh-CN" sz="2400" dirty="0"/>
              <a:t>2</a:t>
            </a:r>
            <a:r>
              <a:rPr kumimoji="1" lang="zh-CN" altLang="en-US" sz="2400" dirty="0"/>
              <a:t>  </a:t>
            </a:r>
            <a:r>
              <a:rPr kumimoji="1" lang="en-US" altLang="zh-CN" sz="2400" dirty="0"/>
              <a:t>5</a:t>
            </a:r>
            <a:r>
              <a:rPr kumimoji="1" lang="zh-CN" altLang="en-US" sz="2400" dirty="0"/>
              <a:t>  </a:t>
            </a:r>
            <a:r>
              <a:rPr kumimoji="1" lang="en-US" altLang="zh-CN" sz="2400" dirty="0"/>
              <a:t>1</a:t>
            </a:r>
            <a:r>
              <a:rPr kumimoji="1" lang="zh-CN" altLang="en-US" sz="2400" dirty="0"/>
              <a:t>  </a:t>
            </a:r>
            <a:r>
              <a:rPr kumimoji="1" lang="en-US" altLang="zh-CN" sz="2400" dirty="0"/>
              <a:t>4</a:t>
            </a:r>
            <a:endParaRPr kumimoji="1" lang="zh-CN" altLang="en-US" sz="2400" dirty="0"/>
          </a:p>
        </p:txBody>
      </p:sp>
      <p:sp>
        <p:nvSpPr>
          <p:cNvPr id="12" name="文本框 11">
            <a:extLst>
              <a:ext uri="{FF2B5EF4-FFF2-40B4-BE49-F238E27FC236}">
                <a16:creationId xmlns:a16="http://schemas.microsoft.com/office/drawing/2014/main" id="{D9609F6D-BDA9-CDCF-AC21-6FB6CAC2090E}"/>
              </a:ext>
            </a:extLst>
          </p:cNvPr>
          <p:cNvSpPr txBox="1"/>
          <p:nvPr/>
        </p:nvSpPr>
        <p:spPr>
          <a:xfrm>
            <a:off x="1928794" y="4786335"/>
            <a:ext cx="1806905" cy="461665"/>
          </a:xfrm>
          <a:prstGeom prst="rect">
            <a:avLst/>
          </a:prstGeom>
          <a:noFill/>
        </p:spPr>
        <p:txBody>
          <a:bodyPr wrap="none" rtlCol="0">
            <a:spAutoFit/>
          </a:bodyPr>
          <a:lstStyle/>
          <a:p>
            <a:r>
              <a:rPr kumimoji="1" lang="en-US" altLang="zh-CN" sz="2400" dirty="0"/>
              <a:t>1</a:t>
            </a:r>
            <a:r>
              <a:rPr kumimoji="1" lang="zh-CN" altLang="en-US" sz="2400" dirty="0"/>
              <a:t>  </a:t>
            </a:r>
            <a:r>
              <a:rPr kumimoji="1" lang="en-US" altLang="zh-CN" sz="2400" dirty="0"/>
              <a:t>4</a:t>
            </a:r>
            <a:r>
              <a:rPr kumimoji="1" lang="zh-CN" altLang="en-US" sz="2400" dirty="0"/>
              <a:t>  </a:t>
            </a:r>
            <a:r>
              <a:rPr kumimoji="1" lang="en-US" altLang="zh-CN" sz="2400" dirty="0"/>
              <a:t>3</a:t>
            </a:r>
            <a:r>
              <a:rPr kumimoji="1" lang="zh-CN" altLang="en-US" sz="2400" dirty="0"/>
              <a:t>  </a:t>
            </a:r>
            <a:r>
              <a:rPr kumimoji="1" lang="en-US" altLang="zh-CN" sz="2400" dirty="0"/>
              <a:t>5</a:t>
            </a:r>
            <a:r>
              <a:rPr kumimoji="1" lang="zh-CN" altLang="en-US" sz="2400" dirty="0"/>
              <a:t>  </a:t>
            </a:r>
            <a:r>
              <a:rPr kumimoji="1" lang="en-US" altLang="zh-CN" sz="2400" dirty="0"/>
              <a:t>2</a:t>
            </a:r>
            <a:r>
              <a:rPr kumimoji="1" lang="zh-CN" altLang="en-US" sz="2400" dirty="0"/>
              <a:t>  </a:t>
            </a:r>
            <a:r>
              <a:rPr kumimoji="1" lang="en-US" altLang="zh-CN" sz="2400" dirty="0"/>
              <a:t>6</a:t>
            </a:r>
            <a:endParaRPr kumimoji="1" lang="zh-CN" altLang="en-US" sz="2400" dirty="0"/>
          </a:p>
        </p:txBody>
      </p:sp>
      <p:sp>
        <p:nvSpPr>
          <p:cNvPr id="13" name="右大括号 12">
            <a:extLst>
              <a:ext uri="{FF2B5EF4-FFF2-40B4-BE49-F238E27FC236}">
                <a16:creationId xmlns:a16="http://schemas.microsoft.com/office/drawing/2014/main" id="{A8AE047D-5219-744E-DA9F-E7291D394E38}"/>
              </a:ext>
            </a:extLst>
          </p:cNvPr>
          <p:cNvSpPr/>
          <p:nvPr/>
        </p:nvSpPr>
        <p:spPr>
          <a:xfrm>
            <a:off x="3735699" y="4300516"/>
            <a:ext cx="338760" cy="716651"/>
          </a:xfrm>
          <a:prstGeom prst="righ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14" name="文本框 13">
            <a:extLst>
              <a:ext uri="{FF2B5EF4-FFF2-40B4-BE49-F238E27FC236}">
                <a16:creationId xmlns:a16="http://schemas.microsoft.com/office/drawing/2014/main" id="{35CF6B9A-3FFF-7ECE-2B87-7B8DF91B46DD}"/>
              </a:ext>
            </a:extLst>
          </p:cNvPr>
          <p:cNvSpPr txBox="1"/>
          <p:nvPr/>
        </p:nvSpPr>
        <p:spPr>
          <a:xfrm>
            <a:off x="4074459" y="4507378"/>
            <a:ext cx="877163" cy="369332"/>
          </a:xfrm>
          <a:prstGeom prst="rect">
            <a:avLst/>
          </a:prstGeom>
          <a:noFill/>
        </p:spPr>
        <p:txBody>
          <a:bodyPr wrap="none" rtlCol="0">
            <a:spAutoFit/>
          </a:bodyPr>
          <a:lstStyle/>
          <a:p>
            <a:r>
              <a:rPr kumimoji="1" lang="zh-CN" altLang="en-US" dirty="0"/>
              <a:t>摆动序</a:t>
            </a:r>
          </a:p>
        </p:txBody>
      </p:sp>
      <p:sp>
        <p:nvSpPr>
          <p:cNvPr id="3" name="圆角矩形 2">
            <a:extLst>
              <a:ext uri="{FF2B5EF4-FFF2-40B4-BE49-F238E27FC236}">
                <a16:creationId xmlns:a16="http://schemas.microsoft.com/office/drawing/2014/main" id="{EDEF049F-A486-EE7F-D92A-8F3AA0F74009}"/>
              </a:ext>
            </a:extLst>
          </p:cNvPr>
          <p:cNvSpPr/>
          <p:nvPr/>
        </p:nvSpPr>
        <p:spPr>
          <a:xfrm>
            <a:off x="2783700" y="5755724"/>
            <a:ext cx="6874544" cy="421590"/>
          </a:xfrm>
          <a:prstGeom prst="roundRect">
            <a:avLst/>
          </a:prstGeom>
          <a:solidFill>
            <a:srgbClr val="51ADB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42900" indent="-342900">
              <a:buFont typeface="Arial" panose="020B0604020202020204" pitchFamily="34" charset="0"/>
              <a:buChar char="•"/>
            </a:pPr>
            <a:r>
              <a:rPr kumimoji="1" lang="zh-CN" altLang="en-US" sz="2400" b="1" dirty="0">
                <a:latin typeface="微软雅黑" panose="020B0503020204020204" pitchFamily="34" charset="-122"/>
                <a:ea typeface="微软雅黑" panose="020B0503020204020204" pitchFamily="34" charset="-122"/>
              </a:rPr>
              <a:t>问题</a:t>
            </a:r>
            <a:r>
              <a:rPr kumimoji="1" lang="zh-CN" altLang="en-US" sz="2400" dirty="0">
                <a:latin typeface="微软雅黑" panose="020B0503020204020204" pitchFamily="34" charset="-122"/>
                <a:ea typeface="微软雅黑" panose="020B0503020204020204" pitchFamily="34" charset="-122"/>
              </a:rPr>
              <a:t>：给定一组整数序列，将其调整成摆动序</a:t>
            </a:r>
          </a:p>
        </p:txBody>
      </p:sp>
    </p:spTree>
    <p:extLst>
      <p:ext uri="{BB962C8B-B14F-4D97-AF65-F5344CB8AC3E}">
        <p14:creationId xmlns:p14="http://schemas.microsoft.com/office/powerpoint/2010/main" val="1535170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11ECBD-6FE1-CDF7-489D-588E62940C0B}"/>
              </a:ext>
            </a:extLst>
          </p:cNvPr>
          <p:cNvSpPr>
            <a:spLocks noGrp="1"/>
          </p:cNvSpPr>
          <p:nvPr>
            <p:ph type="title"/>
          </p:nvPr>
        </p:nvSpPr>
        <p:spPr/>
        <p:txBody>
          <a:bodyPr/>
          <a:lstStyle/>
          <a:p>
            <a:r>
              <a:rPr lang="zh-CN" altLang="en-US" dirty="0"/>
              <a:t>排序的应用例</a:t>
            </a:r>
          </a:p>
        </p:txBody>
      </p:sp>
      <p:sp>
        <p:nvSpPr>
          <p:cNvPr id="3" name="副标题 2">
            <a:extLst>
              <a:ext uri="{FF2B5EF4-FFF2-40B4-BE49-F238E27FC236}">
                <a16:creationId xmlns:a16="http://schemas.microsoft.com/office/drawing/2014/main" id="{98B4022E-75B3-E378-3549-CA33ED4D7D6C}"/>
              </a:ext>
            </a:extLst>
          </p:cNvPr>
          <p:cNvSpPr>
            <a:spLocks noGrp="1"/>
          </p:cNvSpPr>
          <p:nvPr>
            <p:ph type="subTitle" idx="1"/>
          </p:nvPr>
        </p:nvSpPr>
        <p:spPr/>
        <p:txBody>
          <a:bodyPr/>
          <a:lstStyle/>
          <a:p>
            <a:r>
              <a:rPr lang="en-US" altLang="zh-CN" dirty="0"/>
              <a:t>10.1 </a:t>
            </a:r>
            <a:r>
              <a:rPr lang="zh-CN" altLang="en-US" dirty="0"/>
              <a:t>问题引入</a:t>
            </a:r>
          </a:p>
        </p:txBody>
      </p:sp>
      <p:sp>
        <p:nvSpPr>
          <p:cNvPr id="4" name="文本占位符 3">
            <a:extLst>
              <a:ext uri="{FF2B5EF4-FFF2-40B4-BE49-F238E27FC236}">
                <a16:creationId xmlns:a16="http://schemas.microsoft.com/office/drawing/2014/main" id="{11E6688F-C06A-19EC-177A-D9BCA355E945}"/>
              </a:ext>
            </a:extLst>
          </p:cNvPr>
          <p:cNvSpPr>
            <a:spLocks noGrp="1"/>
          </p:cNvSpPr>
          <p:nvPr>
            <p:ph type="body" idx="10"/>
          </p:nvPr>
        </p:nvSpPr>
        <p:spPr/>
        <p:txBody>
          <a:bodyPr/>
          <a:lstStyle/>
          <a:p>
            <a:endParaRPr lang="zh-CN" altLang="en-US"/>
          </a:p>
        </p:txBody>
      </p:sp>
      <p:sp>
        <p:nvSpPr>
          <p:cNvPr id="6" name="PPBand4">
            <a:extLst>
              <a:ext uri="{FF2B5EF4-FFF2-40B4-BE49-F238E27FC236}">
                <a16:creationId xmlns:a16="http://schemas.microsoft.com/office/drawing/2014/main" id="{C2C0F178-D26A-6632-9592-A94E4938781E}"/>
              </a:ext>
            </a:extLst>
          </p:cNvPr>
          <p:cNvSpPr txBox="1">
            <a:spLocks noChangeArrowheads="1"/>
          </p:cNvSpPr>
          <p:nvPr/>
        </p:nvSpPr>
        <p:spPr>
          <a:xfrm>
            <a:off x="1028984" y="1377650"/>
            <a:ext cx="8839200" cy="5029200"/>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200" kern="1200">
                <a:solidFill>
                  <a:schemeClr val="tx1"/>
                </a:solidFill>
                <a:latin typeface="微软雅黑" panose="020B0503020204020204" pitchFamily="34" charset="-122"/>
                <a:ea typeface="微软雅黑" panose="020B0503020204020204" pitchFamily="34" charset="-122"/>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buFont typeface="Arial" panose="020B0604020202020204" pitchFamily="34" charset="0"/>
              <a:buChar char="•"/>
            </a:pPr>
            <a:r>
              <a:rPr lang="zh-CN" altLang="en-US" sz="2400" dirty="0">
                <a:solidFill>
                  <a:srgbClr val="00B0F0"/>
                </a:solidFill>
              </a:rPr>
              <a:t>最近数据对</a:t>
            </a:r>
            <a:r>
              <a:rPr lang="en-US" altLang="zh-CN" sz="2400" dirty="0">
                <a:solidFill>
                  <a:srgbClr val="00B0F0"/>
                </a:solidFill>
              </a:rPr>
              <a:t>(Closest pair)</a:t>
            </a:r>
          </a:p>
          <a:p>
            <a:pPr marL="608012" lvl="1" indent="-342900" algn="l">
              <a:buFont typeface="Wingdings" pitchFamily="2" charset="2"/>
              <a:buChar char="n"/>
            </a:pPr>
            <a:r>
              <a:rPr lang="zh-CN" altLang="en-US" dirty="0"/>
              <a:t>给定</a:t>
            </a:r>
            <a:r>
              <a:rPr lang="en-US" altLang="zh-CN" dirty="0"/>
              <a:t>n</a:t>
            </a:r>
            <a:r>
              <a:rPr lang="zh-CN" altLang="en-US" dirty="0"/>
              <a:t>个数据的序列，求其中差值最小两个数据</a:t>
            </a:r>
            <a:endParaRPr lang="en-US" altLang="zh-CN" dirty="0"/>
          </a:p>
          <a:p>
            <a:pPr marL="608012" lvl="1" indent="-342900" algn="l">
              <a:buFont typeface="Wingdings" pitchFamily="2" charset="2"/>
              <a:buChar char="n"/>
            </a:pPr>
            <a:r>
              <a:rPr lang="zh-CN" altLang="en-US" dirty="0"/>
              <a:t>如果序列排好序，则差值最小的两个数据一定相邻！</a:t>
            </a:r>
            <a:endParaRPr lang="en-US" altLang="zh-CN" dirty="0"/>
          </a:p>
          <a:p>
            <a:pPr marL="342900" indent="-342900">
              <a:buFont typeface="Arial" panose="020B0604020202020204" pitchFamily="34" charset="0"/>
              <a:buChar char="•"/>
            </a:pPr>
            <a:r>
              <a:rPr lang="zh-CN" altLang="en-US" sz="2400" dirty="0">
                <a:solidFill>
                  <a:srgbClr val="00B0F0"/>
                </a:solidFill>
              </a:rPr>
              <a:t>数据的唯一性</a:t>
            </a:r>
            <a:r>
              <a:rPr lang="en-US" altLang="zh-CN" sz="2400" dirty="0">
                <a:solidFill>
                  <a:srgbClr val="00B0F0"/>
                </a:solidFill>
              </a:rPr>
              <a:t>(Element uniqueness)</a:t>
            </a:r>
          </a:p>
          <a:p>
            <a:pPr marL="608012" lvl="1" indent="-342900" algn="l">
              <a:buFont typeface="Wingdings" pitchFamily="2" charset="2"/>
              <a:buChar char="n"/>
            </a:pPr>
            <a:r>
              <a:rPr lang="zh-CN" altLang="en-US" dirty="0"/>
              <a:t>给定</a:t>
            </a:r>
            <a:r>
              <a:rPr lang="en-US" altLang="zh-CN" dirty="0"/>
              <a:t>n</a:t>
            </a:r>
            <a:r>
              <a:rPr lang="zh-CN" altLang="en-US" dirty="0"/>
              <a:t>个数据的序列</a:t>
            </a:r>
            <a:r>
              <a:rPr lang="en-US" altLang="zh-CN" dirty="0"/>
              <a:t>, </a:t>
            </a:r>
            <a:r>
              <a:rPr lang="zh-CN" altLang="en-US" dirty="0"/>
              <a:t>所有数据互异还是有重复</a:t>
            </a:r>
            <a:r>
              <a:rPr lang="en-US" altLang="zh-CN" dirty="0"/>
              <a:t>?     </a:t>
            </a:r>
          </a:p>
          <a:p>
            <a:pPr marL="608012" lvl="1" indent="-342900" algn="l">
              <a:buFont typeface="Wingdings" pitchFamily="2" charset="2"/>
              <a:buChar char="n"/>
            </a:pPr>
            <a:r>
              <a:rPr lang="zh-CN" altLang="en-US" dirty="0"/>
              <a:t>对序列排序，然后从左向右依次检查所有相邻的数据对</a:t>
            </a:r>
            <a:endParaRPr lang="en-US" altLang="zh-CN" dirty="0"/>
          </a:p>
          <a:p>
            <a:pPr marL="342900" indent="-342900">
              <a:lnSpc>
                <a:spcPct val="100000"/>
              </a:lnSpc>
              <a:buFont typeface="Arial" panose="020B0604020202020204" pitchFamily="34" charset="0"/>
              <a:buChar char="•"/>
            </a:pPr>
            <a:r>
              <a:rPr lang="zh-CN" altLang="en-US" sz="2400" dirty="0">
                <a:solidFill>
                  <a:srgbClr val="00B0F0"/>
                </a:solidFill>
              </a:rPr>
              <a:t>统计各数据出现的次数</a:t>
            </a:r>
            <a:r>
              <a:rPr lang="en-US" altLang="zh-CN" sz="2400" dirty="0">
                <a:solidFill>
                  <a:srgbClr val="00B0F0"/>
                </a:solidFill>
              </a:rPr>
              <a:t>(Frequency distribution – Mode)</a:t>
            </a:r>
          </a:p>
          <a:p>
            <a:pPr marL="608012" lvl="1" indent="-342900" algn="l">
              <a:buFont typeface="Wingdings" pitchFamily="2" charset="2"/>
              <a:buChar char="n"/>
            </a:pPr>
            <a:r>
              <a:rPr lang="zh-CN" altLang="en-US" dirty="0"/>
              <a:t>给定</a:t>
            </a:r>
            <a:r>
              <a:rPr lang="en-US" altLang="zh-CN" dirty="0"/>
              <a:t>n</a:t>
            </a:r>
            <a:r>
              <a:rPr lang="zh-CN" altLang="en-US" dirty="0"/>
              <a:t>个数据的序列，查找出现次数最多的数据</a:t>
            </a:r>
            <a:r>
              <a:rPr lang="en-US" altLang="zh-CN" dirty="0"/>
              <a:t>    </a:t>
            </a:r>
          </a:p>
          <a:p>
            <a:pPr marL="608012" lvl="1" indent="-342900" algn="l">
              <a:buFont typeface="Wingdings" pitchFamily="2" charset="2"/>
              <a:buChar char="n"/>
            </a:pPr>
            <a:r>
              <a:rPr lang="zh-CN" altLang="en-US" dirty="0"/>
              <a:t>序列排序后，所有相同的数据会连续排在一起！</a:t>
            </a:r>
            <a:endParaRPr lang="en-US" altLang="zh-CN" dirty="0"/>
          </a:p>
          <a:p>
            <a:pPr marL="342900" indent="-342900">
              <a:lnSpc>
                <a:spcPct val="110000"/>
              </a:lnSpc>
              <a:buFont typeface="Arial" panose="020B0604020202020204" pitchFamily="34" charset="0"/>
              <a:buChar char="•"/>
            </a:pPr>
            <a:r>
              <a:rPr lang="zh-CN" altLang="en-US" sz="2400" dirty="0">
                <a:solidFill>
                  <a:srgbClr val="00B0F0"/>
                </a:solidFill>
              </a:rPr>
              <a:t>中位数与选择</a:t>
            </a:r>
            <a:r>
              <a:rPr lang="en-US" altLang="zh-CN" sz="2400" dirty="0">
                <a:solidFill>
                  <a:srgbClr val="00B0F0"/>
                </a:solidFill>
              </a:rPr>
              <a:t>(Median and Selection)</a:t>
            </a:r>
          </a:p>
          <a:p>
            <a:pPr marL="608012" lvl="1" indent="-342900" algn="l">
              <a:buFont typeface="Wingdings" pitchFamily="2" charset="2"/>
              <a:buChar char="n"/>
            </a:pPr>
            <a:r>
              <a:rPr lang="zh-CN" altLang="en-US" dirty="0"/>
              <a:t>求序列中第</a:t>
            </a:r>
            <a:r>
              <a:rPr lang="en-US" altLang="zh-CN" dirty="0"/>
              <a:t>k</a:t>
            </a:r>
            <a:r>
              <a:rPr lang="zh-CN" altLang="en-US" dirty="0"/>
              <a:t>小数据</a:t>
            </a:r>
            <a:endParaRPr lang="en-US" altLang="zh-CN" dirty="0"/>
          </a:p>
          <a:p>
            <a:pPr marL="608012" lvl="1" indent="-342900" algn="l">
              <a:buFont typeface="Wingdings" pitchFamily="2" charset="2"/>
              <a:buChar char="n"/>
            </a:pPr>
            <a:r>
              <a:rPr lang="zh-CN" altLang="en-US" dirty="0"/>
              <a:t>一旦序列按从小到大排好序，第</a:t>
            </a:r>
            <a:r>
              <a:rPr lang="en-US" altLang="zh-CN" dirty="0"/>
              <a:t>k</a:t>
            </a:r>
            <a:r>
              <a:rPr lang="zh-CN" altLang="en-US" dirty="0"/>
              <a:t>小的数据排在序列的第</a:t>
            </a:r>
            <a:r>
              <a:rPr lang="en-US" altLang="zh-CN" dirty="0"/>
              <a:t>k</a:t>
            </a:r>
            <a:r>
              <a:rPr lang="zh-CN" altLang="en-US" dirty="0"/>
              <a:t>个位置上</a:t>
            </a:r>
            <a:endParaRPr lang="en-US" altLang="zh-CN" dirty="0"/>
          </a:p>
          <a:p>
            <a:pPr marL="265112" lvl="1">
              <a:lnSpc>
                <a:spcPct val="80000"/>
              </a:lnSpc>
            </a:pPr>
            <a:r>
              <a:rPr lang="en-US" altLang="zh-CN" noProof="1"/>
              <a:t>  </a:t>
            </a:r>
          </a:p>
        </p:txBody>
      </p:sp>
    </p:spTree>
    <p:extLst>
      <p:ext uri="{BB962C8B-B14F-4D97-AF65-F5344CB8AC3E}">
        <p14:creationId xmlns:p14="http://schemas.microsoft.com/office/powerpoint/2010/main" val="277613083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冒泡排序的应用</a:t>
            </a:r>
            <a:r>
              <a:rPr lang="en-US" altLang="zh-CN" dirty="0"/>
              <a:t>I</a:t>
            </a:r>
            <a:r>
              <a:rPr lang="zh-CN" altLang="en-US" dirty="0"/>
              <a:t>：摆动排序（</a:t>
            </a:r>
            <a:r>
              <a:rPr lang="en-US" altLang="zh-CN" dirty="0" err="1"/>
              <a:t>LeetCode</a:t>
            </a:r>
            <a:r>
              <a:rPr lang="zh-CN" altLang="en-US" dirty="0"/>
              <a:t> </a:t>
            </a:r>
            <a:r>
              <a:rPr lang="en-US" altLang="zh-CN" dirty="0"/>
              <a:t>280</a:t>
            </a:r>
            <a:r>
              <a:rPr lang="zh-CN" altLang="en-US" dirty="0"/>
              <a:t>）</a:t>
            </a:r>
          </a:p>
        </p:txBody>
      </p:sp>
      <p:sp>
        <p:nvSpPr>
          <p:cNvPr id="4" name="文本占位符 3"/>
          <p:cNvSpPr>
            <a:spLocks noGrp="1"/>
          </p:cNvSpPr>
          <p:nvPr>
            <p:ph type="body" idx="10"/>
          </p:nvPr>
        </p:nvSpPr>
        <p:spPr/>
        <p:txBody>
          <a:bodyPr/>
          <a:lstStyle/>
          <a:p>
            <a:r>
              <a:rPr lang="zh-CN" altLang="en-US" dirty="0"/>
              <a:t>数据结构</a:t>
            </a:r>
          </a:p>
        </p:txBody>
      </p:sp>
      <p:sp>
        <p:nvSpPr>
          <p:cNvPr id="46" name="副标题 45">
            <a:extLst>
              <a:ext uri="{FF2B5EF4-FFF2-40B4-BE49-F238E27FC236}">
                <a16:creationId xmlns:a16="http://schemas.microsoft.com/office/drawing/2014/main" id="{180A22A3-EC14-40BF-A5CA-481D1566B455}"/>
              </a:ext>
            </a:extLst>
          </p:cNvPr>
          <p:cNvSpPr>
            <a:spLocks noGrp="1"/>
          </p:cNvSpPr>
          <p:nvPr>
            <p:ph type="subTitle" idx="1"/>
          </p:nvPr>
        </p:nvSpPr>
        <p:spPr/>
        <p:txBody>
          <a:bodyPr/>
          <a:lstStyle/>
          <a:p>
            <a:r>
              <a:rPr lang="en-US" altLang="zh-CN" dirty="0"/>
              <a:t>10.4.1  </a:t>
            </a:r>
            <a:r>
              <a:rPr lang="zh-CN" altLang="en-US" dirty="0"/>
              <a:t>冒泡排序</a:t>
            </a:r>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862EAC44-0C7B-9E05-1C1D-4B8ABC326C28}"/>
                  </a:ext>
                </a:extLst>
              </p:cNvPr>
              <p:cNvSpPr txBox="1"/>
              <p:nvPr/>
            </p:nvSpPr>
            <p:spPr>
              <a:xfrm>
                <a:off x="838200" y="1635163"/>
                <a:ext cx="10280999" cy="421590"/>
              </a:xfrm>
              <a:prstGeom prst="rect">
                <a:avLst/>
              </a:prstGeom>
              <a:noFill/>
            </p:spPr>
            <p:txBody>
              <a:bodyPr wrap="square">
                <a:spAutoFit/>
              </a:bodyPr>
              <a:lstStyle/>
              <a:p>
                <a:r>
                  <a:rPr lang="zh-CN" altLang="en-US" sz="2000" dirty="0">
                    <a:latin typeface="Courier New" panose="02070309020205020404" pitchFamily="49" charset="0"/>
                    <a:ea typeface="楷体_GB2312"/>
                    <a:cs typeface="Times New Roman" panose="02020603050405020304" pitchFamily="18" charset="0"/>
                  </a:rPr>
                  <a:t>序列</a:t>
                </a:r>
                <a14:m>
                  <m:oMath xmlns:m="http://schemas.openxmlformats.org/officeDocument/2006/math">
                    <m:sSub>
                      <m:sSubPr>
                        <m:ctrlP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ctrlPr>
                      </m:sSubPr>
                      <m:e>
                        <m: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𝑎</m:t>
                        </m:r>
                      </m:e>
                      <m:sub>
                        <m: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0</m:t>
                        </m:r>
                      </m:sub>
                    </m:sSub>
                    <m: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m:t>
                    </m:r>
                    <m:sSub>
                      <m:sSubPr>
                        <m:ctrlP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ctrlPr>
                      </m:sSubPr>
                      <m:e>
                        <m: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𝑎</m:t>
                        </m:r>
                      </m:e>
                      <m:sub>
                        <m: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1</m:t>
                        </m:r>
                      </m:sub>
                    </m:sSub>
                    <m: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m:t>
                    </m:r>
                    <m:sSub>
                      <m:sSubPr>
                        <m:ctrlP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ctrlPr>
                      </m:sSubPr>
                      <m:e>
                        <m:r>
                          <a:rPr kumimoji="0" lang="en-US" altLang="zh-CN" sz="2000" b="0" i="1" u="none" strike="noStrike" cap="none" normalizeH="0" baseline="0" dirty="0" err="1" smtClean="0">
                            <a:ln>
                              <a:noFill/>
                            </a:ln>
                            <a:solidFill>
                              <a:schemeClr val="tx1"/>
                            </a:solidFill>
                            <a:effectLst/>
                            <a:latin typeface="Cambria Math" panose="02040503050406030204" pitchFamily="18" charset="0"/>
                            <a:ea typeface="楷体_GB2312"/>
                            <a:cs typeface="Times New Roman" panose="02020603050405020304" pitchFamily="18" charset="0"/>
                          </a:rPr>
                          <m:t>𝑎</m:t>
                        </m:r>
                      </m:e>
                      <m:sub>
                        <m: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𝑛</m:t>
                        </m:r>
                        <m: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−1</m:t>
                        </m:r>
                      </m:sub>
                    </m:sSub>
                  </m:oMath>
                </a14:m>
                <a:r>
                  <a:rPr lang="zh-CN" altLang="en-US" sz="2000" dirty="0">
                    <a:latin typeface="Microsoft YaHei" panose="020B0503020204020204" pitchFamily="34" charset="-122"/>
                    <a:ea typeface="Microsoft YaHei" panose="020B0503020204020204" pitchFamily="34" charset="-122"/>
                  </a:rPr>
                  <a:t>构成</a:t>
                </a:r>
                <a:r>
                  <a:rPr lang="zh-CN" altLang="en-US" sz="2000" dirty="0">
                    <a:solidFill>
                      <a:srgbClr val="00B0F0"/>
                    </a:solidFill>
                    <a:latin typeface="Microsoft YaHei" panose="020B0503020204020204" pitchFamily="34" charset="-122"/>
                    <a:ea typeface="Microsoft YaHei" panose="020B0503020204020204" pitchFamily="34" charset="-122"/>
                  </a:rPr>
                  <a:t>摆动序</a:t>
                </a:r>
                <a:r>
                  <a:rPr lang="zh-CN" altLang="en-US" sz="2000" dirty="0">
                    <a:latin typeface="Microsoft YaHei" panose="020B0503020204020204" pitchFamily="34" charset="-122"/>
                    <a:ea typeface="Microsoft YaHei" panose="020B0503020204020204" pitchFamily="34" charset="-122"/>
                  </a:rPr>
                  <a:t>当且仅当 </a:t>
                </a:r>
                <a14:m>
                  <m:oMath xmlns:m="http://schemas.openxmlformats.org/officeDocument/2006/math">
                    <m:sSub>
                      <m:sSubPr>
                        <m:ctrlPr>
                          <a:rPr lang="en-US" altLang="zh-CN" sz="2000" b="0" i="1" smtClean="0">
                            <a:latin typeface="Cambria Math" panose="02040503050406030204" pitchFamily="18" charset="0"/>
                            <a:ea typeface="Microsoft YaHei" panose="020B0503020204020204" pitchFamily="34" charset="-122"/>
                          </a:rPr>
                        </m:ctrlPr>
                      </m:sSubPr>
                      <m:e>
                        <m:r>
                          <a:rPr lang="en-US" altLang="zh-CN" sz="2000" b="0" i="1" smtClean="0">
                            <a:latin typeface="Cambria Math" panose="02040503050406030204" pitchFamily="18" charset="0"/>
                            <a:ea typeface="Microsoft YaHei" panose="020B0503020204020204" pitchFamily="34" charset="-122"/>
                          </a:rPr>
                          <m:t>𝑎</m:t>
                        </m:r>
                      </m:e>
                      <m:sub>
                        <m:r>
                          <a:rPr lang="en-US" altLang="zh-CN" sz="2000" b="0" i="1" smtClean="0">
                            <a:latin typeface="Cambria Math" panose="02040503050406030204" pitchFamily="18" charset="0"/>
                            <a:ea typeface="Microsoft YaHei" panose="020B0503020204020204" pitchFamily="34" charset="-122"/>
                          </a:rPr>
                          <m:t>0</m:t>
                        </m:r>
                      </m:sub>
                    </m:sSub>
                    <m:r>
                      <a:rPr lang="en-US" altLang="zh-CN" sz="2000" b="0" i="1" smtClean="0">
                        <a:latin typeface="Cambria Math" panose="02040503050406030204" pitchFamily="18" charset="0"/>
                        <a:ea typeface="Microsoft YaHei" panose="020B0503020204020204" pitchFamily="34" charset="-122"/>
                      </a:rPr>
                      <m:t>≤</m:t>
                    </m:r>
                    <m:sSub>
                      <m:sSubPr>
                        <m:ctrlPr>
                          <a:rPr lang="en-US" altLang="zh-CN" sz="2000" b="0" i="1" smtClean="0">
                            <a:solidFill>
                              <a:srgbClr val="0070C0"/>
                            </a:solidFill>
                            <a:latin typeface="Cambria Math" panose="02040503050406030204" pitchFamily="18" charset="0"/>
                            <a:ea typeface="Microsoft YaHei" panose="020B0503020204020204" pitchFamily="34" charset="-122"/>
                          </a:rPr>
                        </m:ctrlPr>
                      </m:sSubPr>
                      <m:e>
                        <m:r>
                          <a:rPr lang="en-US" altLang="zh-CN" sz="2000" b="0" i="1" smtClean="0">
                            <a:solidFill>
                              <a:srgbClr val="0070C0"/>
                            </a:solidFill>
                            <a:latin typeface="Cambria Math" panose="02040503050406030204" pitchFamily="18" charset="0"/>
                            <a:ea typeface="Microsoft YaHei" panose="020B0503020204020204" pitchFamily="34" charset="-122"/>
                          </a:rPr>
                          <m:t>𝑎</m:t>
                        </m:r>
                      </m:e>
                      <m:sub>
                        <m:r>
                          <a:rPr lang="en-US" altLang="zh-CN" sz="2000" b="0" i="1" smtClean="0">
                            <a:solidFill>
                              <a:srgbClr val="0070C0"/>
                            </a:solidFill>
                            <a:latin typeface="Cambria Math" panose="02040503050406030204" pitchFamily="18" charset="0"/>
                            <a:ea typeface="Microsoft YaHei" panose="020B0503020204020204" pitchFamily="34" charset="-122"/>
                          </a:rPr>
                          <m:t>1</m:t>
                        </m:r>
                      </m:sub>
                    </m:sSub>
                    <m:r>
                      <a:rPr lang="en-US" altLang="zh-CN" sz="2000" b="0" i="1" smtClean="0">
                        <a:latin typeface="Cambria Math" panose="02040503050406030204" pitchFamily="18" charset="0"/>
                        <a:ea typeface="Microsoft YaHei" panose="020B0503020204020204" pitchFamily="34" charset="-122"/>
                      </a:rPr>
                      <m:t>≥</m:t>
                    </m:r>
                    <m:sSub>
                      <m:sSubPr>
                        <m:ctrlPr>
                          <a:rPr lang="en-US" altLang="zh-CN" sz="2000" b="0" i="1" smtClean="0">
                            <a:latin typeface="Cambria Math" panose="02040503050406030204" pitchFamily="18" charset="0"/>
                            <a:ea typeface="Microsoft YaHei" panose="020B0503020204020204" pitchFamily="34" charset="-122"/>
                          </a:rPr>
                        </m:ctrlPr>
                      </m:sSubPr>
                      <m:e>
                        <m:r>
                          <a:rPr lang="en-US" altLang="zh-CN" sz="2000" b="0" i="1" smtClean="0">
                            <a:latin typeface="Cambria Math" panose="02040503050406030204" pitchFamily="18" charset="0"/>
                            <a:ea typeface="Microsoft YaHei" panose="020B0503020204020204" pitchFamily="34" charset="-122"/>
                          </a:rPr>
                          <m:t>𝑎</m:t>
                        </m:r>
                      </m:e>
                      <m:sub>
                        <m:r>
                          <a:rPr lang="en-US" altLang="zh-CN" sz="2000" b="0" i="1" smtClean="0">
                            <a:latin typeface="Cambria Math" panose="02040503050406030204" pitchFamily="18" charset="0"/>
                            <a:ea typeface="Microsoft YaHei" panose="020B0503020204020204" pitchFamily="34" charset="-122"/>
                          </a:rPr>
                          <m:t>2</m:t>
                        </m:r>
                      </m:sub>
                    </m:sSub>
                    <m:r>
                      <a:rPr lang="en-US" altLang="zh-CN" sz="2000" b="0" i="1" smtClean="0">
                        <a:latin typeface="Cambria Math" panose="02040503050406030204" pitchFamily="18" charset="0"/>
                        <a:ea typeface="Microsoft YaHei" panose="020B0503020204020204" pitchFamily="34" charset="-122"/>
                      </a:rPr>
                      <m:t>≤…≥</m:t>
                    </m:r>
                    <m:sSub>
                      <m:sSubPr>
                        <m:ctrlPr>
                          <a:rPr lang="en-US" altLang="zh-CN" sz="2000" b="0" i="1" smtClean="0">
                            <a:latin typeface="Cambria Math" panose="02040503050406030204" pitchFamily="18" charset="0"/>
                            <a:ea typeface="Microsoft YaHei" panose="020B0503020204020204" pitchFamily="34" charset="-122"/>
                          </a:rPr>
                        </m:ctrlPr>
                      </m:sSubPr>
                      <m:e>
                        <m:r>
                          <a:rPr lang="en-US" altLang="zh-CN" sz="2000" b="0" i="1" smtClean="0">
                            <a:latin typeface="Cambria Math" panose="02040503050406030204" pitchFamily="18" charset="0"/>
                            <a:ea typeface="Microsoft YaHei" panose="020B0503020204020204" pitchFamily="34" charset="-122"/>
                          </a:rPr>
                          <m:t>𝑎</m:t>
                        </m:r>
                      </m:e>
                      <m:sub>
                        <m:r>
                          <a:rPr lang="en-US" altLang="zh-CN" sz="2000" b="0" i="1" smtClean="0">
                            <a:latin typeface="Cambria Math" panose="02040503050406030204" pitchFamily="18" charset="0"/>
                            <a:ea typeface="Microsoft YaHei" panose="020B0503020204020204" pitchFamily="34" charset="-122"/>
                          </a:rPr>
                          <m:t>2</m:t>
                        </m:r>
                        <m:r>
                          <a:rPr lang="en-US" altLang="zh-CN" sz="2000" b="0" i="1" smtClean="0">
                            <a:latin typeface="Cambria Math" panose="02040503050406030204" pitchFamily="18" charset="0"/>
                            <a:ea typeface="Microsoft YaHei" panose="020B0503020204020204" pitchFamily="34" charset="-122"/>
                          </a:rPr>
                          <m:t>𝑘</m:t>
                        </m:r>
                      </m:sub>
                    </m:sSub>
                    <m:r>
                      <a:rPr lang="en-US" altLang="zh-CN" sz="2000" b="0" i="1" smtClean="0">
                        <a:latin typeface="Cambria Math" panose="02040503050406030204" pitchFamily="18" charset="0"/>
                        <a:ea typeface="Microsoft YaHei" panose="020B0503020204020204" pitchFamily="34" charset="-122"/>
                      </a:rPr>
                      <m:t>≤</m:t>
                    </m:r>
                    <m:sSub>
                      <m:sSubPr>
                        <m:ctrlPr>
                          <a:rPr lang="en-US" altLang="zh-CN" sz="2000" b="0" i="1" smtClean="0">
                            <a:solidFill>
                              <a:srgbClr val="0070C0"/>
                            </a:solidFill>
                            <a:latin typeface="Cambria Math" panose="02040503050406030204" pitchFamily="18" charset="0"/>
                            <a:ea typeface="Microsoft YaHei" panose="020B0503020204020204" pitchFamily="34" charset="-122"/>
                          </a:rPr>
                        </m:ctrlPr>
                      </m:sSubPr>
                      <m:e>
                        <m:r>
                          <a:rPr lang="en-US" altLang="zh-CN" sz="2000" b="0" i="1" smtClean="0">
                            <a:solidFill>
                              <a:srgbClr val="0070C0"/>
                            </a:solidFill>
                            <a:latin typeface="Cambria Math" panose="02040503050406030204" pitchFamily="18" charset="0"/>
                            <a:ea typeface="Microsoft YaHei" panose="020B0503020204020204" pitchFamily="34" charset="-122"/>
                          </a:rPr>
                          <m:t>𝑎</m:t>
                        </m:r>
                      </m:e>
                      <m:sub>
                        <m:r>
                          <a:rPr lang="en-US" altLang="zh-CN" sz="2000" b="0" i="1" smtClean="0">
                            <a:solidFill>
                              <a:srgbClr val="0070C0"/>
                            </a:solidFill>
                            <a:latin typeface="Cambria Math" panose="02040503050406030204" pitchFamily="18" charset="0"/>
                            <a:ea typeface="Microsoft YaHei" panose="020B0503020204020204" pitchFamily="34" charset="-122"/>
                          </a:rPr>
                          <m:t>2</m:t>
                        </m:r>
                        <m:r>
                          <a:rPr lang="en-US" altLang="zh-CN" sz="2000" b="0" i="1" smtClean="0">
                            <a:solidFill>
                              <a:srgbClr val="0070C0"/>
                            </a:solidFill>
                            <a:latin typeface="Cambria Math" panose="02040503050406030204" pitchFamily="18" charset="0"/>
                            <a:ea typeface="Microsoft YaHei" panose="020B0503020204020204" pitchFamily="34" charset="-122"/>
                          </a:rPr>
                          <m:t>𝑘</m:t>
                        </m:r>
                        <m:r>
                          <a:rPr lang="en-US" altLang="zh-CN" sz="2000" b="0" i="1" smtClean="0">
                            <a:solidFill>
                              <a:srgbClr val="0070C0"/>
                            </a:solidFill>
                            <a:latin typeface="Cambria Math" panose="02040503050406030204" pitchFamily="18" charset="0"/>
                            <a:ea typeface="Microsoft YaHei" panose="020B0503020204020204" pitchFamily="34" charset="-122"/>
                          </a:rPr>
                          <m:t>+1</m:t>
                        </m:r>
                      </m:sub>
                    </m:sSub>
                    <m:r>
                      <a:rPr lang="en-US" altLang="zh-CN" sz="2000" b="0" i="1" smtClean="0">
                        <a:latin typeface="Cambria Math" panose="02040503050406030204" pitchFamily="18" charset="0"/>
                        <a:ea typeface="Microsoft YaHei" panose="020B0503020204020204" pitchFamily="34" charset="-122"/>
                      </a:rPr>
                      <m:t>≥</m:t>
                    </m:r>
                    <m:sSub>
                      <m:sSubPr>
                        <m:ctrlPr>
                          <a:rPr lang="en-US" altLang="zh-CN" sz="2000" b="0" i="1" smtClean="0">
                            <a:latin typeface="Cambria Math" panose="02040503050406030204" pitchFamily="18" charset="0"/>
                            <a:ea typeface="Microsoft YaHei" panose="020B0503020204020204" pitchFamily="34" charset="-122"/>
                          </a:rPr>
                        </m:ctrlPr>
                      </m:sSubPr>
                      <m:e>
                        <m:r>
                          <a:rPr lang="en-US" altLang="zh-CN" sz="2000" b="0" i="1" smtClean="0">
                            <a:latin typeface="Cambria Math" panose="02040503050406030204" pitchFamily="18" charset="0"/>
                            <a:ea typeface="Microsoft YaHei" panose="020B0503020204020204" pitchFamily="34" charset="-122"/>
                          </a:rPr>
                          <m:t>𝑎</m:t>
                        </m:r>
                      </m:e>
                      <m:sub>
                        <m:r>
                          <a:rPr lang="en-US" altLang="zh-CN" sz="2000" b="0" i="1" smtClean="0">
                            <a:latin typeface="Cambria Math" panose="02040503050406030204" pitchFamily="18" charset="0"/>
                            <a:ea typeface="Microsoft YaHei" panose="020B0503020204020204" pitchFamily="34" charset="-122"/>
                          </a:rPr>
                          <m:t>2</m:t>
                        </m:r>
                        <m:d>
                          <m:dPr>
                            <m:ctrlPr>
                              <a:rPr lang="en-US" altLang="zh-CN" sz="2000" b="0" i="1" smtClean="0">
                                <a:latin typeface="Cambria Math" panose="02040503050406030204" pitchFamily="18" charset="0"/>
                                <a:ea typeface="Microsoft YaHei" panose="020B0503020204020204" pitchFamily="34" charset="-122"/>
                              </a:rPr>
                            </m:ctrlPr>
                          </m:dPr>
                          <m:e>
                            <m:r>
                              <a:rPr lang="en-US" altLang="zh-CN" sz="2000" b="0" i="1" smtClean="0">
                                <a:latin typeface="Cambria Math" panose="02040503050406030204" pitchFamily="18" charset="0"/>
                                <a:ea typeface="Microsoft YaHei" panose="020B0503020204020204" pitchFamily="34" charset="-122"/>
                              </a:rPr>
                              <m:t>𝑘</m:t>
                            </m:r>
                            <m:r>
                              <a:rPr lang="en-US" altLang="zh-CN" sz="2000" b="0" i="1" smtClean="0">
                                <a:latin typeface="Cambria Math" panose="02040503050406030204" pitchFamily="18" charset="0"/>
                                <a:ea typeface="Microsoft YaHei" panose="020B0503020204020204" pitchFamily="34" charset="-122"/>
                              </a:rPr>
                              <m:t>+1</m:t>
                            </m:r>
                          </m:e>
                        </m:d>
                      </m:sub>
                    </m:sSub>
                    <m:r>
                      <a:rPr lang="en-US" altLang="zh-CN" sz="2000" b="0" i="1" smtClean="0">
                        <a:latin typeface="Cambria Math" panose="02040503050406030204" pitchFamily="18" charset="0"/>
                        <a:ea typeface="Microsoft YaHei" panose="020B0503020204020204" pitchFamily="34" charset="-122"/>
                      </a:rPr>
                      <m:t>≤…</m:t>
                    </m:r>
                  </m:oMath>
                </a14:m>
                <a:endParaRPr lang="zh-CN" altLang="en-US" sz="2000" dirty="0">
                  <a:latin typeface="Microsoft YaHei" panose="020B0503020204020204" pitchFamily="34" charset="-122"/>
                  <a:ea typeface="Microsoft YaHei" panose="020B0503020204020204" pitchFamily="34" charset="-122"/>
                </a:endParaRPr>
              </a:p>
            </p:txBody>
          </p:sp>
        </mc:Choice>
        <mc:Fallback xmlns="">
          <p:sp>
            <p:nvSpPr>
              <p:cNvPr id="7" name="文本框 6">
                <a:extLst>
                  <a:ext uri="{FF2B5EF4-FFF2-40B4-BE49-F238E27FC236}">
                    <a16:creationId xmlns:a16="http://schemas.microsoft.com/office/drawing/2014/main" id="{862EAC44-0C7B-9E05-1C1D-4B8ABC326C28}"/>
                  </a:ext>
                </a:extLst>
              </p:cNvPr>
              <p:cNvSpPr txBox="1">
                <a:spLocks noRot="1" noChangeAspect="1" noMove="1" noResize="1" noEditPoints="1" noAdjustHandles="1" noChangeArrowheads="1" noChangeShapeType="1" noTextEdit="1"/>
              </p:cNvSpPr>
              <p:nvPr/>
            </p:nvSpPr>
            <p:spPr>
              <a:xfrm>
                <a:off x="838200" y="1635163"/>
                <a:ext cx="10280999" cy="421590"/>
              </a:xfrm>
              <a:prstGeom prst="rect">
                <a:avLst/>
              </a:prstGeom>
              <a:blipFill>
                <a:blip r:embed="rId2"/>
                <a:stretch>
                  <a:fillRect l="-741" t="-5882" b="-20588"/>
                </a:stretch>
              </a:blipFill>
            </p:spPr>
            <p:txBody>
              <a:bodyPr/>
              <a:lstStyle/>
              <a:p>
                <a:r>
                  <a:rPr lang="zh-CN" altLang="en-US">
                    <a:noFill/>
                  </a:rPr>
                  <a:t> </a:t>
                </a:r>
              </a:p>
            </p:txBody>
          </p:sp>
        </mc:Fallback>
      </mc:AlternateContent>
      <p:sp>
        <p:nvSpPr>
          <p:cNvPr id="6" name="文本框 5">
            <a:extLst>
              <a:ext uri="{FF2B5EF4-FFF2-40B4-BE49-F238E27FC236}">
                <a16:creationId xmlns:a16="http://schemas.microsoft.com/office/drawing/2014/main" id="{D70A5010-0854-4156-A95D-87B211A5ADD9}"/>
              </a:ext>
            </a:extLst>
          </p:cNvPr>
          <p:cNvSpPr txBox="1"/>
          <p:nvPr/>
        </p:nvSpPr>
        <p:spPr>
          <a:xfrm>
            <a:off x="838200" y="2251221"/>
            <a:ext cx="3363421" cy="461665"/>
          </a:xfrm>
          <a:prstGeom prst="rect">
            <a:avLst/>
          </a:prstGeom>
          <a:noFill/>
        </p:spPr>
        <p:txBody>
          <a:bodyPr wrap="none" rtlCol="0">
            <a:spAutoFit/>
          </a:bodyPr>
          <a:lstStyle/>
          <a:p>
            <a:r>
              <a:rPr kumimoji="1" lang="zh-CN" altLang="en-US" sz="2400" dirty="0">
                <a:latin typeface="Microsoft YaHei" panose="020B0503020204020204" pitchFamily="34" charset="-122"/>
                <a:ea typeface="Microsoft YaHei" panose="020B0503020204020204" pitchFamily="34" charset="-122"/>
              </a:rPr>
              <a:t>算法</a:t>
            </a:r>
            <a:r>
              <a:rPr kumimoji="1" lang="en-US" altLang="zh-CN" sz="2400" dirty="0">
                <a:latin typeface="Microsoft YaHei" panose="020B0503020204020204" pitchFamily="34" charset="-122"/>
                <a:ea typeface="Microsoft YaHei" panose="020B0503020204020204" pitchFamily="34" charset="-122"/>
              </a:rPr>
              <a:t>1</a:t>
            </a:r>
            <a:r>
              <a:rPr kumimoji="1" lang="zh-CN" altLang="en-US" sz="2400" dirty="0">
                <a:latin typeface="Microsoft YaHei" panose="020B0503020204020204" pitchFamily="34" charset="-122"/>
                <a:ea typeface="Microsoft YaHei" panose="020B0503020204020204" pitchFamily="34" charset="-122"/>
              </a:rPr>
              <a:t>：排序</a:t>
            </a:r>
            <a:r>
              <a:rPr kumimoji="1" lang="en-US" altLang="zh-CN" sz="2400" dirty="0">
                <a:latin typeface="Microsoft YaHei" panose="020B0503020204020204" pitchFamily="34" charset="-122"/>
                <a:ea typeface="Microsoft YaHei" panose="020B0503020204020204" pitchFamily="34" charset="-122"/>
              </a:rPr>
              <a:t>+</a:t>
            </a:r>
            <a:r>
              <a:rPr kumimoji="1" lang="zh-CN" altLang="en-US" sz="2400" dirty="0">
                <a:latin typeface="Microsoft YaHei" panose="020B0503020204020204" pitchFamily="34" charset="-122"/>
                <a:ea typeface="Microsoft YaHei" panose="020B0503020204020204" pitchFamily="34" charset="-122"/>
              </a:rPr>
              <a:t>分段交换</a:t>
            </a:r>
          </a:p>
        </p:txBody>
      </p:sp>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27751EC3-B419-179A-0017-F99270050DD8}"/>
                  </a:ext>
                </a:extLst>
              </p:cNvPr>
              <p:cNvSpPr txBox="1"/>
              <p:nvPr/>
            </p:nvSpPr>
            <p:spPr>
              <a:xfrm>
                <a:off x="584225" y="2837801"/>
                <a:ext cx="9810763" cy="461665"/>
              </a:xfrm>
              <a:prstGeom prst="rect">
                <a:avLst/>
              </a:prstGeom>
              <a:noFill/>
            </p:spPr>
            <p:txBody>
              <a:bodyPr wrap="none" rtlCol="0">
                <a:spAutoFit/>
              </a:bodyPr>
              <a:lstStyle/>
              <a:p>
                <a:pPr marL="342900" indent="-342900">
                  <a:buFont typeface="Arial" panose="020B0604020202020204" pitchFamily="34" charset="0"/>
                  <a:buChar char="•"/>
                </a:pPr>
                <a:r>
                  <a:rPr kumimoji="1" lang="zh-CN" altLang="en-US" sz="2400" dirty="0"/>
                  <a:t>对序列按升序（非降序）排序：</a:t>
                </a:r>
                <a14:m>
                  <m:oMath xmlns:m="http://schemas.openxmlformats.org/officeDocument/2006/math">
                    <m:sSub>
                      <m:sSubPr>
                        <m:ctrlPr>
                          <a:rPr kumimoji="1" lang="en-US" altLang="zh-CN" sz="2400" b="0" i="1" smtClean="0">
                            <a:latin typeface="Cambria Math" panose="02040503050406030204" pitchFamily="18" charset="0"/>
                          </a:rPr>
                        </m:ctrlPr>
                      </m:sSubPr>
                      <m:e>
                        <m:r>
                          <a:rPr kumimoji="1" lang="en-US" altLang="zh-CN" sz="2400" b="0" i="1" smtClean="0">
                            <a:latin typeface="Cambria Math" panose="02040503050406030204" pitchFamily="18" charset="0"/>
                          </a:rPr>
                          <m:t>𝑏</m:t>
                        </m:r>
                      </m:e>
                      <m:sub>
                        <m:r>
                          <a:rPr kumimoji="1" lang="en-US" altLang="zh-CN" sz="2400" b="0" i="1" smtClean="0">
                            <a:latin typeface="Cambria Math" panose="02040503050406030204" pitchFamily="18" charset="0"/>
                          </a:rPr>
                          <m:t>0</m:t>
                        </m:r>
                      </m:sub>
                    </m:sSub>
                    <m:r>
                      <a:rPr kumimoji="1" lang="en-US" altLang="zh-CN" sz="2400" b="0" i="1" smtClean="0">
                        <a:latin typeface="Cambria Math" panose="02040503050406030204" pitchFamily="18" charset="0"/>
                      </a:rPr>
                      <m:t>≤</m:t>
                    </m:r>
                    <m:sSub>
                      <m:sSubPr>
                        <m:ctrlPr>
                          <a:rPr kumimoji="1" lang="en-US" altLang="zh-CN" sz="2400" b="0" i="1" smtClean="0">
                            <a:latin typeface="Cambria Math" panose="02040503050406030204" pitchFamily="18" charset="0"/>
                          </a:rPr>
                        </m:ctrlPr>
                      </m:sSubPr>
                      <m:e>
                        <m:r>
                          <a:rPr kumimoji="1" lang="en-US" altLang="zh-CN" sz="2400" b="0" i="1" smtClean="0">
                            <a:latin typeface="Cambria Math" panose="02040503050406030204" pitchFamily="18" charset="0"/>
                          </a:rPr>
                          <m:t>𝑏</m:t>
                        </m:r>
                      </m:e>
                      <m:sub>
                        <m:r>
                          <a:rPr kumimoji="1" lang="en-US" altLang="zh-CN" sz="2400" b="0" i="1" smtClean="0">
                            <a:latin typeface="Cambria Math" panose="02040503050406030204" pitchFamily="18" charset="0"/>
                          </a:rPr>
                          <m:t>1</m:t>
                        </m:r>
                      </m:sub>
                    </m:sSub>
                    <m:r>
                      <a:rPr kumimoji="1" lang="en-US" altLang="zh-CN" sz="2400" b="0" i="1" smtClean="0">
                        <a:latin typeface="Cambria Math" panose="02040503050406030204" pitchFamily="18" charset="0"/>
                      </a:rPr>
                      <m:t>≤</m:t>
                    </m:r>
                    <m:sSub>
                      <m:sSubPr>
                        <m:ctrlPr>
                          <a:rPr kumimoji="1" lang="en-US" altLang="zh-CN" sz="2400" b="0" i="1" smtClean="0">
                            <a:latin typeface="Cambria Math" panose="02040503050406030204" pitchFamily="18" charset="0"/>
                          </a:rPr>
                        </m:ctrlPr>
                      </m:sSubPr>
                      <m:e>
                        <m:r>
                          <a:rPr kumimoji="1" lang="en-US" altLang="zh-CN" sz="2400" b="0" i="1" smtClean="0">
                            <a:latin typeface="Cambria Math" panose="02040503050406030204" pitchFamily="18" charset="0"/>
                          </a:rPr>
                          <m:t>𝑏</m:t>
                        </m:r>
                      </m:e>
                      <m:sub>
                        <m:r>
                          <a:rPr kumimoji="1" lang="en-US" altLang="zh-CN" sz="2400" b="0" i="1" smtClean="0">
                            <a:latin typeface="Cambria Math" panose="02040503050406030204" pitchFamily="18" charset="0"/>
                          </a:rPr>
                          <m:t>2</m:t>
                        </m:r>
                      </m:sub>
                    </m:sSub>
                    <m:r>
                      <a:rPr kumimoji="1" lang="en-US" altLang="zh-CN" sz="2400" b="0" i="1" smtClean="0">
                        <a:latin typeface="Cambria Math" panose="02040503050406030204" pitchFamily="18" charset="0"/>
                      </a:rPr>
                      <m:t>≤…≤</m:t>
                    </m:r>
                    <m:sSub>
                      <m:sSubPr>
                        <m:ctrlPr>
                          <a:rPr kumimoji="1" lang="en-US" altLang="zh-CN" sz="2400" b="0" i="1" smtClean="0">
                            <a:latin typeface="Cambria Math" panose="02040503050406030204" pitchFamily="18" charset="0"/>
                          </a:rPr>
                        </m:ctrlPr>
                      </m:sSubPr>
                      <m:e>
                        <m:r>
                          <a:rPr kumimoji="1" lang="en-US" altLang="zh-CN" sz="2400" b="0" i="1" smtClean="0">
                            <a:latin typeface="Cambria Math" panose="02040503050406030204" pitchFamily="18" charset="0"/>
                          </a:rPr>
                          <m:t>𝑏</m:t>
                        </m:r>
                      </m:e>
                      <m:sub>
                        <m:r>
                          <a:rPr kumimoji="1" lang="en-US" altLang="zh-CN" sz="2400" b="0" i="1" smtClean="0">
                            <a:latin typeface="Cambria Math" panose="02040503050406030204" pitchFamily="18" charset="0"/>
                          </a:rPr>
                          <m:t>2</m:t>
                        </m:r>
                        <m:r>
                          <a:rPr kumimoji="1" lang="en-US" altLang="zh-CN" sz="2400" b="0" i="1" smtClean="0">
                            <a:latin typeface="Cambria Math" panose="02040503050406030204" pitchFamily="18" charset="0"/>
                          </a:rPr>
                          <m:t>𝑘</m:t>
                        </m:r>
                        <m:r>
                          <a:rPr kumimoji="1" lang="en-US" altLang="zh-CN" sz="2400" b="0" i="1" smtClean="0">
                            <a:latin typeface="Cambria Math" panose="02040503050406030204" pitchFamily="18" charset="0"/>
                          </a:rPr>
                          <m:t>−1</m:t>
                        </m:r>
                      </m:sub>
                    </m:sSub>
                    <m:r>
                      <a:rPr kumimoji="1" lang="en-US" altLang="zh-CN" sz="2400" b="0" i="1" smtClean="0">
                        <a:latin typeface="Cambria Math" panose="02040503050406030204" pitchFamily="18" charset="0"/>
                      </a:rPr>
                      <m:t>≤</m:t>
                    </m:r>
                    <m:sSub>
                      <m:sSubPr>
                        <m:ctrlPr>
                          <a:rPr kumimoji="1" lang="en-US" altLang="zh-CN" sz="2400" b="0" i="1" smtClean="0">
                            <a:latin typeface="Cambria Math" panose="02040503050406030204" pitchFamily="18" charset="0"/>
                          </a:rPr>
                        </m:ctrlPr>
                      </m:sSubPr>
                      <m:e>
                        <m:r>
                          <a:rPr kumimoji="1" lang="en-US" altLang="zh-CN" sz="2400" b="0" i="1" smtClean="0">
                            <a:latin typeface="Cambria Math" panose="02040503050406030204" pitchFamily="18" charset="0"/>
                          </a:rPr>
                          <m:t>𝑏</m:t>
                        </m:r>
                      </m:e>
                      <m:sub>
                        <m:r>
                          <a:rPr kumimoji="1" lang="en-US" altLang="zh-CN" sz="2400" b="0" i="1" smtClean="0">
                            <a:latin typeface="Cambria Math" panose="02040503050406030204" pitchFamily="18" charset="0"/>
                          </a:rPr>
                          <m:t>2</m:t>
                        </m:r>
                        <m:r>
                          <a:rPr kumimoji="1" lang="en-US" altLang="zh-CN" sz="2400" b="0" i="1" smtClean="0">
                            <a:latin typeface="Cambria Math" panose="02040503050406030204" pitchFamily="18" charset="0"/>
                          </a:rPr>
                          <m:t>𝑘</m:t>
                        </m:r>
                      </m:sub>
                    </m:sSub>
                    <m:r>
                      <a:rPr kumimoji="1" lang="en-US" altLang="zh-CN" sz="2400" b="0" i="1" smtClean="0">
                        <a:latin typeface="Cambria Math" panose="02040503050406030204" pitchFamily="18" charset="0"/>
                      </a:rPr>
                      <m:t>≤…</m:t>
                    </m:r>
                  </m:oMath>
                </a14:m>
                <a:endParaRPr kumimoji="1" lang="zh-CN" altLang="en-US" sz="2400" dirty="0"/>
              </a:p>
            </p:txBody>
          </p:sp>
        </mc:Choice>
        <mc:Fallback xmlns="">
          <p:sp>
            <p:nvSpPr>
              <p:cNvPr id="15" name="文本框 14">
                <a:extLst>
                  <a:ext uri="{FF2B5EF4-FFF2-40B4-BE49-F238E27FC236}">
                    <a16:creationId xmlns:a16="http://schemas.microsoft.com/office/drawing/2014/main" id="{27751EC3-B419-179A-0017-F99270050DD8}"/>
                  </a:ext>
                </a:extLst>
              </p:cNvPr>
              <p:cNvSpPr txBox="1">
                <a:spLocks noRot="1" noChangeAspect="1" noMove="1" noResize="1" noEditPoints="1" noAdjustHandles="1" noChangeArrowheads="1" noChangeShapeType="1" noTextEdit="1"/>
              </p:cNvSpPr>
              <p:nvPr/>
            </p:nvSpPr>
            <p:spPr>
              <a:xfrm>
                <a:off x="584225" y="2837801"/>
                <a:ext cx="9810763" cy="461665"/>
              </a:xfrm>
              <a:prstGeom prst="rect">
                <a:avLst/>
              </a:prstGeom>
              <a:blipFill>
                <a:blip r:embed="rId3"/>
                <a:stretch>
                  <a:fillRect l="-906" t="-16216" b="-2432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557C460B-0AD5-CDF8-7C24-B7A0EC6DC4CA}"/>
                  </a:ext>
                </a:extLst>
              </p:cNvPr>
              <p:cNvSpPr txBox="1"/>
              <p:nvPr/>
            </p:nvSpPr>
            <p:spPr>
              <a:xfrm>
                <a:off x="5184519" y="4157444"/>
                <a:ext cx="5259838"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2400" b="0" i="1" smtClean="0">
                              <a:latin typeface="Cambria Math" panose="02040503050406030204" pitchFamily="18" charset="0"/>
                            </a:rPr>
                          </m:ctrlPr>
                        </m:sSubPr>
                        <m:e>
                          <m:r>
                            <a:rPr kumimoji="1" lang="en-US" altLang="zh-CN" sz="2400" b="0" i="1" smtClean="0">
                              <a:latin typeface="Cambria Math" panose="02040503050406030204" pitchFamily="18" charset="0"/>
                            </a:rPr>
                            <m:t>𝑏</m:t>
                          </m:r>
                        </m:e>
                        <m:sub>
                          <m:r>
                            <a:rPr kumimoji="1" lang="en-US" altLang="zh-CN" sz="2400" b="0" i="1" smtClean="0">
                              <a:latin typeface="Cambria Math" panose="02040503050406030204" pitchFamily="18" charset="0"/>
                            </a:rPr>
                            <m:t>0</m:t>
                          </m:r>
                        </m:sub>
                      </m:sSub>
                      <m:r>
                        <a:rPr kumimoji="1" lang="en-US" altLang="zh-CN" sz="2400" b="0" i="1" smtClean="0">
                          <a:latin typeface="Cambria Math" panose="02040503050406030204" pitchFamily="18" charset="0"/>
                        </a:rPr>
                        <m:t>≤</m:t>
                      </m:r>
                      <m:sSub>
                        <m:sSubPr>
                          <m:ctrlPr>
                            <a:rPr kumimoji="1" lang="en-US" altLang="zh-CN" sz="2400" b="0" i="1" smtClean="0">
                              <a:solidFill>
                                <a:srgbClr val="C00000"/>
                              </a:solidFill>
                              <a:latin typeface="Cambria Math" panose="02040503050406030204" pitchFamily="18" charset="0"/>
                            </a:rPr>
                          </m:ctrlPr>
                        </m:sSubPr>
                        <m:e>
                          <m:r>
                            <a:rPr kumimoji="1" lang="en-US" altLang="zh-CN" sz="2400" b="0" i="1" smtClean="0">
                              <a:solidFill>
                                <a:srgbClr val="C00000"/>
                              </a:solidFill>
                              <a:latin typeface="Cambria Math" panose="02040503050406030204" pitchFamily="18" charset="0"/>
                            </a:rPr>
                            <m:t>𝑏</m:t>
                          </m:r>
                        </m:e>
                        <m:sub>
                          <m:r>
                            <a:rPr kumimoji="1" lang="en-US" altLang="zh-CN" sz="2400" b="0" i="1" smtClean="0">
                              <a:solidFill>
                                <a:srgbClr val="C00000"/>
                              </a:solidFill>
                              <a:latin typeface="Cambria Math" panose="02040503050406030204" pitchFamily="18" charset="0"/>
                            </a:rPr>
                            <m:t>2</m:t>
                          </m:r>
                        </m:sub>
                      </m:sSub>
                      <m:r>
                        <a:rPr kumimoji="1" lang="en-US" altLang="zh-CN" sz="2400" b="0" i="1" smtClean="0">
                          <a:solidFill>
                            <a:srgbClr val="C00000"/>
                          </a:solidFill>
                          <a:latin typeface="Cambria Math" panose="02040503050406030204" pitchFamily="18" charset="0"/>
                        </a:rPr>
                        <m:t>≥</m:t>
                      </m:r>
                      <m:sSub>
                        <m:sSubPr>
                          <m:ctrlPr>
                            <a:rPr kumimoji="1" lang="en-US" altLang="zh-CN" sz="2400" b="0" i="1" smtClean="0">
                              <a:solidFill>
                                <a:srgbClr val="C00000"/>
                              </a:solidFill>
                              <a:latin typeface="Cambria Math" panose="02040503050406030204" pitchFamily="18" charset="0"/>
                            </a:rPr>
                          </m:ctrlPr>
                        </m:sSubPr>
                        <m:e>
                          <m:r>
                            <a:rPr kumimoji="1" lang="en-US" altLang="zh-CN" sz="2400" b="0" i="1" smtClean="0">
                              <a:solidFill>
                                <a:srgbClr val="C00000"/>
                              </a:solidFill>
                              <a:latin typeface="Cambria Math" panose="02040503050406030204" pitchFamily="18" charset="0"/>
                            </a:rPr>
                            <m:t>𝑏</m:t>
                          </m:r>
                        </m:e>
                        <m:sub>
                          <m:r>
                            <a:rPr kumimoji="1" lang="en-US" altLang="zh-CN" sz="2400" b="0" i="1" smtClean="0">
                              <a:solidFill>
                                <a:srgbClr val="C00000"/>
                              </a:solidFill>
                              <a:latin typeface="Cambria Math" panose="02040503050406030204" pitchFamily="18" charset="0"/>
                            </a:rPr>
                            <m:t>1</m:t>
                          </m:r>
                        </m:sub>
                      </m:sSub>
                      <m:r>
                        <a:rPr kumimoji="1" lang="en-US" altLang="zh-CN" sz="2400" b="0" i="1" smtClean="0">
                          <a:latin typeface="Cambria Math" panose="02040503050406030204" pitchFamily="18" charset="0"/>
                        </a:rPr>
                        <m:t>≤…≤</m:t>
                      </m:r>
                      <m:sSub>
                        <m:sSubPr>
                          <m:ctrlPr>
                            <a:rPr kumimoji="1" lang="en-US" altLang="zh-CN" sz="2400" b="0" i="1" smtClean="0">
                              <a:solidFill>
                                <a:srgbClr val="C00000"/>
                              </a:solidFill>
                              <a:latin typeface="Cambria Math" panose="02040503050406030204" pitchFamily="18" charset="0"/>
                            </a:rPr>
                          </m:ctrlPr>
                        </m:sSubPr>
                        <m:e>
                          <m:r>
                            <a:rPr kumimoji="1" lang="en-US" altLang="zh-CN" sz="2400" b="0" i="1" smtClean="0">
                              <a:solidFill>
                                <a:srgbClr val="C00000"/>
                              </a:solidFill>
                              <a:latin typeface="Cambria Math" panose="02040503050406030204" pitchFamily="18" charset="0"/>
                            </a:rPr>
                            <m:t>𝑏</m:t>
                          </m:r>
                        </m:e>
                        <m:sub>
                          <m:r>
                            <a:rPr kumimoji="1" lang="en-US" altLang="zh-CN" sz="2400" b="0" i="1" smtClean="0">
                              <a:solidFill>
                                <a:srgbClr val="C00000"/>
                              </a:solidFill>
                              <a:latin typeface="Cambria Math" panose="02040503050406030204" pitchFamily="18" charset="0"/>
                            </a:rPr>
                            <m:t>2</m:t>
                          </m:r>
                          <m:r>
                            <a:rPr kumimoji="1" lang="en-US" altLang="zh-CN" sz="2400" b="0" i="1" smtClean="0">
                              <a:solidFill>
                                <a:srgbClr val="C00000"/>
                              </a:solidFill>
                              <a:latin typeface="Cambria Math" panose="02040503050406030204" pitchFamily="18" charset="0"/>
                            </a:rPr>
                            <m:t>𝑘</m:t>
                          </m:r>
                        </m:sub>
                      </m:sSub>
                      <m:r>
                        <a:rPr kumimoji="1" lang="en-US" altLang="zh-CN" sz="2400" b="0" i="1" smtClean="0">
                          <a:solidFill>
                            <a:srgbClr val="C00000"/>
                          </a:solidFill>
                          <a:latin typeface="Cambria Math" panose="02040503050406030204" pitchFamily="18" charset="0"/>
                        </a:rPr>
                        <m:t>≥</m:t>
                      </m:r>
                      <m:sSub>
                        <m:sSubPr>
                          <m:ctrlPr>
                            <a:rPr kumimoji="1" lang="en-US" altLang="zh-CN" sz="2400" b="0" i="1" smtClean="0">
                              <a:solidFill>
                                <a:srgbClr val="C00000"/>
                              </a:solidFill>
                              <a:latin typeface="Cambria Math" panose="02040503050406030204" pitchFamily="18" charset="0"/>
                            </a:rPr>
                          </m:ctrlPr>
                        </m:sSubPr>
                        <m:e>
                          <m:r>
                            <a:rPr kumimoji="1" lang="en-US" altLang="zh-CN" sz="2400" b="0" i="1" smtClean="0">
                              <a:solidFill>
                                <a:srgbClr val="C00000"/>
                              </a:solidFill>
                              <a:latin typeface="Cambria Math" panose="02040503050406030204" pitchFamily="18" charset="0"/>
                            </a:rPr>
                            <m:t>𝑏</m:t>
                          </m:r>
                        </m:e>
                        <m:sub>
                          <m:r>
                            <a:rPr kumimoji="1" lang="en-US" altLang="zh-CN" sz="2400" b="0" i="1" smtClean="0">
                              <a:solidFill>
                                <a:srgbClr val="C00000"/>
                              </a:solidFill>
                              <a:latin typeface="Cambria Math" panose="02040503050406030204" pitchFamily="18" charset="0"/>
                            </a:rPr>
                            <m:t>2</m:t>
                          </m:r>
                          <m:r>
                            <a:rPr kumimoji="1" lang="en-US" altLang="zh-CN" sz="2400" b="0" i="1" smtClean="0">
                              <a:solidFill>
                                <a:srgbClr val="C00000"/>
                              </a:solidFill>
                              <a:latin typeface="Cambria Math" panose="02040503050406030204" pitchFamily="18" charset="0"/>
                            </a:rPr>
                            <m:t>𝑘</m:t>
                          </m:r>
                          <m:r>
                            <a:rPr kumimoji="1" lang="en-US" altLang="zh-CN" sz="2400" b="0" i="1" smtClean="0">
                              <a:solidFill>
                                <a:srgbClr val="C00000"/>
                              </a:solidFill>
                              <a:latin typeface="Cambria Math" panose="02040503050406030204" pitchFamily="18" charset="0"/>
                            </a:rPr>
                            <m:t>−1</m:t>
                          </m:r>
                        </m:sub>
                      </m:sSub>
                      <m:r>
                        <a:rPr kumimoji="1" lang="en-US" altLang="zh-CN" sz="2400" b="0" i="1" smtClean="0">
                          <a:latin typeface="Cambria Math" panose="02040503050406030204" pitchFamily="18" charset="0"/>
                        </a:rPr>
                        <m:t>≤…</m:t>
                      </m:r>
                    </m:oMath>
                  </m:oMathPara>
                </a14:m>
                <a:endParaRPr kumimoji="1" lang="zh-CN" altLang="en-US" sz="2400" dirty="0"/>
              </a:p>
            </p:txBody>
          </p:sp>
        </mc:Choice>
        <mc:Fallback xmlns="">
          <p:sp>
            <p:nvSpPr>
              <p:cNvPr id="17" name="文本框 16">
                <a:extLst>
                  <a:ext uri="{FF2B5EF4-FFF2-40B4-BE49-F238E27FC236}">
                    <a16:creationId xmlns:a16="http://schemas.microsoft.com/office/drawing/2014/main" id="{557C460B-0AD5-CDF8-7C24-B7A0EC6DC4CA}"/>
                  </a:ext>
                </a:extLst>
              </p:cNvPr>
              <p:cNvSpPr txBox="1">
                <a:spLocks noRot="1" noChangeAspect="1" noMove="1" noResize="1" noEditPoints="1" noAdjustHandles="1" noChangeArrowheads="1" noChangeShapeType="1" noTextEdit="1"/>
              </p:cNvSpPr>
              <p:nvPr/>
            </p:nvSpPr>
            <p:spPr>
              <a:xfrm>
                <a:off x="5184519" y="4157444"/>
                <a:ext cx="5259838" cy="461665"/>
              </a:xfrm>
              <a:prstGeom prst="rect">
                <a:avLst/>
              </a:prstGeom>
              <a:blipFill>
                <a:blip r:embed="rId4"/>
                <a:stretch>
                  <a:fillRect b="-5405"/>
                </a:stretch>
              </a:blipFill>
            </p:spPr>
            <p:txBody>
              <a:bodyPr/>
              <a:lstStyle/>
              <a:p>
                <a:r>
                  <a:rPr lang="zh-CN" altLang="en-US">
                    <a:noFill/>
                  </a:rPr>
                  <a:t> </a:t>
                </a:r>
              </a:p>
            </p:txBody>
          </p:sp>
        </mc:Fallback>
      </mc:AlternateContent>
      <p:cxnSp>
        <p:nvCxnSpPr>
          <p:cNvPr id="19" name="直线连接符 18">
            <a:extLst>
              <a:ext uri="{FF2B5EF4-FFF2-40B4-BE49-F238E27FC236}">
                <a16:creationId xmlns:a16="http://schemas.microsoft.com/office/drawing/2014/main" id="{D328E7D8-CF8F-776C-1C69-15349D42BE1E}"/>
              </a:ext>
            </a:extLst>
          </p:cNvPr>
          <p:cNvCxnSpPr/>
          <p:nvPr/>
        </p:nvCxnSpPr>
        <p:spPr>
          <a:xfrm>
            <a:off x="5978699" y="3391814"/>
            <a:ext cx="973894"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0" name="直线连接符 19">
            <a:extLst>
              <a:ext uri="{FF2B5EF4-FFF2-40B4-BE49-F238E27FC236}">
                <a16:creationId xmlns:a16="http://schemas.microsoft.com/office/drawing/2014/main" id="{1525FAA9-F850-F593-33F9-930D47E05314}"/>
              </a:ext>
            </a:extLst>
          </p:cNvPr>
          <p:cNvCxnSpPr>
            <a:cxnSpLocks/>
          </p:cNvCxnSpPr>
          <p:nvPr/>
        </p:nvCxnSpPr>
        <p:spPr>
          <a:xfrm>
            <a:off x="8180616" y="3391814"/>
            <a:ext cx="1389053" cy="0"/>
          </a:xfrm>
          <a:prstGeom prst="line">
            <a:avLst/>
          </a:prstGeom>
          <a:ln w="28575"/>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文本框 21">
                <a:extLst>
                  <a:ext uri="{FF2B5EF4-FFF2-40B4-BE49-F238E27FC236}">
                    <a16:creationId xmlns:a16="http://schemas.microsoft.com/office/drawing/2014/main" id="{C0FA358A-0CBF-E67C-A18E-B94E07716844}"/>
                  </a:ext>
                </a:extLst>
              </p:cNvPr>
              <p:cNvSpPr txBox="1"/>
              <p:nvPr/>
            </p:nvSpPr>
            <p:spPr>
              <a:xfrm>
                <a:off x="884521" y="3543893"/>
                <a:ext cx="4769383" cy="461473"/>
              </a:xfrm>
              <a:prstGeom prst="rect">
                <a:avLst/>
              </a:prstGeom>
              <a:noFill/>
            </p:spPr>
            <p:txBody>
              <a:bodyPr wrap="none" rtlCol="0">
                <a:spAutoFit/>
              </a:bodyPr>
              <a:lstStyle/>
              <a:p>
                <a:r>
                  <a:rPr kumimoji="1" lang="zh-CN" altLang="en-US" dirty="0">
                    <a:solidFill>
                      <a:srgbClr val="00B0F0"/>
                    </a:solidFill>
                    <a:latin typeface="Microsoft YaHei" panose="020B0503020204020204" pitchFamily="34" charset="-122"/>
                    <a:ea typeface="Microsoft YaHei" panose="020B0503020204020204" pitchFamily="34" charset="-122"/>
                  </a:rPr>
                  <a:t>交换所有相邻元素对</a:t>
                </a:r>
                <a14:m>
                  <m:oMath xmlns:m="http://schemas.openxmlformats.org/officeDocument/2006/math">
                    <m:r>
                      <a:rPr kumimoji="1" lang="zh-CN" altLang="en-US" b="0" i="0" smtClean="0">
                        <a:solidFill>
                          <a:srgbClr val="00B0F0"/>
                        </a:solidFill>
                        <a:latin typeface="Cambria Math" panose="02040503050406030204" pitchFamily="18" charset="0"/>
                      </a:rPr>
                      <m:t> </m:t>
                    </m:r>
                    <m:sSub>
                      <m:sSubPr>
                        <m:ctrlPr>
                          <a:rPr kumimoji="1" lang="en-US" altLang="zh-CN" b="0" i="1" smtClean="0">
                            <a:solidFill>
                              <a:srgbClr val="00B0F0"/>
                            </a:solidFill>
                            <a:latin typeface="Cambria Math" panose="02040503050406030204" pitchFamily="18" charset="0"/>
                          </a:rPr>
                        </m:ctrlPr>
                      </m:sSubPr>
                      <m:e>
                        <m:r>
                          <a:rPr kumimoji="1" lang="en-US" altLang="zh-CN" b="0" i="1" smtClean="0">
                            <a:solidFill>
                              <a:srgbClr val="00B0F0"/>
                            </a:solidFill>
                            <a:latin typeface="Cambria Math" panose="02040503050406030204" pitchFamily="18" charset="0"/>
                          </a:rPr>
                          <m:t>(</m:t>
                        </m:r>
                        <m:r>
                          <a:rPr kumimoji="1" lang="en-US" altLang="zh-CN" b="0" i="1" smtClean="0">
                            <a:solidFill>
                              <a:srgbClr val="00B0F0"/>
                            </a:solidFill>
                            <a:latin typeface="Cambria Math" panose="02040503050406030204" pitchFamily="18" charset="0"/>
                          </a:rPr>
                          <m:t>𝑎</m:t>
                        </m:r>
                      </m:e>
                      <m:sub>
                        <m:r>
                          <a:rPr kumimoji="1" lang="en-US" altLang="zh-CN" b="0" i="1" smtClean="0">
                            <a:solidFill>
                              <a:srgbClr val="00B0F0"/>
                            </a:solidFill>
                            <a:latin typeface="Cambria Math" panose="02040503050406030204" pitchFamily="18" charset="0"/>
                          </a:rPr>
                          <m:t>2</m:t>
                        </m:r>
                        <m:r>
                          <a:rPr kumimoji="1" lang="en-US" altLang="zh-CN" b="0" i="1" smtClean="0">
                            <a:solidFill>
                              <a:srgbClr val="00B0F0"/>
                            </a:solidFill>
                            <a:latin typeface="Cambria Math" panose="02040503050406030204" pitchFamily="18" charset="0"/>
                          </a:rPr>
                          <m:t>𝑘</m:t>
                        </m:r>
                        <m:r>
                          <a:rPr kumimoji="1" lang="en-US" altLang="zh-CN" b="0" i="1" smtClean="0">
                            <a:solidFill>
                              <a:srgbClr val="00B0F0"/>
                            </a:solidFill>
                            <a:latin typeface="Cambria Math" panose="02040503050406030204" pitchFamily="18" charset="0"/>
                          </a:rPr>
                          <m:t>−1</m:t>
                        </m:r>
                      </m:sub>
                    </m:sSub>
                    <m:r>
                      <a:rPr kumimoji="1" lang="en-US" altLang="zh-CN" b="0" i="1" smtClean="0">
                        <a:solidFill>
                          <a:srgbClr val="00B0F0"/>
                        </a:solidFill>
                        <a:latin typeface="Cambria Math" panose="02040503050406030204" pitchFamily="18" charset="0"/>
                      </a:rPr>
                      <m:t>,</m:t>
                    </m:r>
                    <m:r>
                      <a:rPr kumimoji="1" lang="zh-CN" altLang="en-US" b="0" i="1" smtClean="0">
                        <a:solidFill>
                          <a:srgbClr val="00B0F0"/>
                        </a:solidFill>
                        <a:latin typeface="Cambria Math" panose="02040503050406030204" pitchFamily="18" charset="0"/>
                      </a:rPr>
                      <m:t> </m:t>
                    </m:r>
                    <m:sSub>
                      <m:sSubPr>
                        <m:ctrlPr>
                          <a:rPr kumimoji="1" lang="en-US" altLang="zh-CN" b="0" i="1" smtClean="0">
                            <a:solidFill>
                              <a:srgbClr val="00B0F0"/>
                            </a:solidFill>
                            <a:latin typeface="Cambria Math" panose="02040503050406030204" pitchFamily="18" charset="0"/>
                          </a:rPr>
                        </m:ctrlPr>
                      </m:sSubPr>
                      <m:e>
                        <m:r>
                          <a:rPr kumimoji="1" lang="en-US" altLang="zh-CN" b="0" i="1" smtClean="0">
                            <a:solidFill>
                              <a:srgbClr val="00B0F0"/>
                            </a:solidFill>
                            <a:latin typeface="Cambria Math" panose="02040503050406030204" pitchFamily="18" charset="0"/>
                          </a:rPr>
                          <m:t>𝑎</m:t>
                        </m:r>
                      </m:e>
                      <m:sub>
                        <m:r>
                          <a:rPr kumimoji="1" lang="en-US" altLang="zh-CN" b="0" i="1" smtClean="0">
                            <a:solidFill>
                              <a:srgbClr val="00B0F0"/>
                            </a:solidFill>
                            <a:latin typeface="Cambria Math" panose="02040503050406030204" pitchFamily="18" charset="0"/>
                          </a:rPr>
                          <m:t>2</m:t>
                        </m:r>
                        <m:r>
                          <a:rPr kumimoji="1" lang="en-US" altLang="zh-CN" b="0" i="1" smtClean="0">
                            <a:solidFill>
                              <a:srgbClr val="00B0F0"/>
                            </a:solidFill>
                            <a:latin typeface="Cambria Math" panose="02040503050406030204" pitchFamily="18" charset="0"/>
                          </a:rPr>
                          <m:t>𝑘</m:t>
                        </m:r>
                      </m:sub>
                    </m:sSub>
                    <m:r>
                      <a:rPr kumimoji="1" lang="en-US" altLang="zh-CN" b="0" i="1" smtClean="0">
                        <a:solidFill>
                          <a:srgbClr val="00B0F0"/>
                        </a:solidFill>
                        <a:latin typeface="Cambria Math" panose="02040503050406030204" pitchFamily="18" charset="0"/>
                      </a:rPr>
                      <m:t>)</m:t>
                    </m:r>
                    <m:r>
                      <a:rPr kumimoji="1" lang="zh-CN" altLang="en-US" b="0" i="0" smtClean="0">
                        <a:solidFill>
                          <a:srgbClr val="00B0F0"/>
                        </a:solidFill>
                        <a:latin typeface="Cambria Math" panose="02040503050406030204" pitchFamily="18" charset="0"/>
                      </a:rPr>
                      <m:t>  </m:t>
                    </m:r>
                    <m:r>
                      <a:rPr kumimoji="1" lang="en-US" altLang="zh-CN" b="0" i="0" smtClean="0">
                        <a:solidFill>
                          <a:srgbClr val="00B0F0"/>
                        </a:solidFill>
                        <a:latin typeface="Cambria Math" panose="02040503050406030204" pitchFamily="18" charset="0"/>
                      </a:rPr>
                      <m:t>[1</m:t>
                    </m:r>
                    <m:r>
                      <a:rPr kumimoji="1" lang="en-US" altLang="zh-CN" b="0" i="1" smtClean="0">
                        <a:solidFill>
                          <a:srgbClr val="00B0F0"/>
                        </a:solidFill>
                        <a:latin typeface="Cambria Math" panose="02040503050406030204" pitchFamily="18" charset="0"/>
                      </a:rPr>
                      <m:t>≤</m:t>
                    </m:r>
                    <m:r>
                      <a:rPr kumimoji="1" lang="en-US" altLang="zh-CN" b="0" i="1" smtClean="0">
                        <a:solidFill>
                          <a:srgbClr val="00B0F0"/>
                        </a:solidFill>
                        <a:latin typeface="Cambria Math" panose="02040503050406030204" pitchFamily="18" charset="0"/>
                      </a:rPr>
                      <m:t>𝑘</m:t>
                    </m:r>
                    <m:r>
                      <a:rPr kumimoji="1" lang="en-US" altLang="zh-CN" b="0" i="1" smtClean="0">
                        <a:solidFill>
                          <a:srgbClr val="00B0F0"/>
                        </a:solidFill>
                        <a:latin typeface="Cambria Math" panose="02040503050406030204" pitchFamily="18" charset="0"/>
                      </a:rPr>
                      <m:t>≤</m:t>
                    </m:r>
                    <m:f>
                      <m:fPr>
                        <m:ctrlPr>
                          <a:rPr kumimoji="1" lang="en-US" altLang="zh-CN" b="0" i="1" smtClean="0">
                            <a:solidFill>
                              <a:srgbClr val="00B0F0"/>
                            </a:solidFill>
                            <a:latin typeface="Cambria Math" panose="02040503050406030204" pitchFamily="18" charset="0"/>
                          </a:rPr>
                        </m:ctrlPr>
                      </m:fPr>
                      <m:num>
                        <m:r>
                          <a:rPr kumimoji="1" lang="en-US" altLang="zh-CN" b="0" i="1" smtClean="0">
                            <a:solidFill>
                              <a:srgbClr val="00B0F0"/>
                            </a:solidFill>
                            <a:latin typeface="Cambria Math" panose="02040503050406030204" pitchFamily="18" charset="0"/>
                          </a:rPr>
                          <m:t>𝑛</m:t>
                        </m:r>
                      </m:num>
                      <m:den>
                        <m:r>
                          <a:rPr kumimoji="1" lang="en-US" altLang="zh-CN" b="0" i="1" smtClean="0">
                            <a:solidFill>
                              <a:srgbClr val="00B0F0"/>
                            </a:solidFill>
                            <a:latin typeface="Cambria Math" panose="02040503050406030204" pitchFamily="18" charset="0"/>
                          </a:rPr>
                          <m:t>2</m:t>
                        </m:r>
                      </m:den>
                    </m:f>
                    <m:r>
                      <a:rPr kumimoji="1" lang="en-US" altLang="zh-CN" b="0" i="1" smtClean="0">
                        <a:solidFill>
                          <a:srgbClr val="00B0F0"/>
                        </a:solidFill>
                        <a:latin typeface="Cambria Math" panose="02040503050406030204" pitchFamily="18" charset="0"/>
                      </a:rPr>
                      <m:t>]</m:t>
                    </m:r>
                  </m:oMath>
                </a14:m>
                <a:endParaRPr kumimoji="1" lang="zh-CN" altLang="en-US" dirty="0">
                  <a:solidFill>
                    <a:srgbClr val="00B0F0"/>
                  </a:solidFill>
                  <a:latin typeface="Microsoft YaHei" panose="020B0503020204020204" pitchFamily="34" charset="-122"/>
                  <a:ea typeface="Microsoft YaHei" panose="020B0503020204020204" pitchFamily="34" charset="-122"/>
                </a:endParaRPr>
              </a:p>
            </p:txBody>
          </p:sp>
        </mc:Choice>
        <mc:Fallback xmlns="">
          <p:sp>
            <p:nvSpPr>
              <p:cNvPr id="22" name="文本框 21">
                <a:extLst>
                  <a:ext uri="{FF2B5EF4-FFF2-40B4-BE49-F238E27FC236}">
                    <a16:creationId xmlns:a16="http://schemas.microsoft.com/office/drawing/2014/main" id="{C0FA358A-0CBF-E67C-A18E-B94E07716844}"/>
                  </a:ext>
                </a:extLst>
              </p:cNvPr>
              <p:cNvSpPr txBox="1">
                <a:spLocks noRot="1" noChangeAspect="1" noMove="1" noResize="1" noEditPoints="1" noAdjustHandles="1" noChangeArrowheads="1" noChangeShapeType="1" noTextEdit="1"/>
              </p:cNvSpPr>
              <p:nvPr/>
            </p:nvSpPr>
            <p:spPr>
              <a:xfrm>
                <a:off x="884521" y="3543893"/>
                <a:ext cx="4769383" cy="461473"/>
              </a:xfrm>
              <a:prstGeom prst="rect">
                <a:avLst/>
              </a:prstGeom>
              <a:blipFill>
                <a:blip r:embed="rId5"/>
                <a:stretch>
                  <a:fillRect l="-1064" b="-5263"/>
                </a:stretch>
              </a:blipFill>
            </p:spPr>
            <p:txBody>
              <a:bodyPr/>
              <a:lstStyle/>
              <a:p>
                <a:r>
                  <a:rPr lang="zh-CN" altLang="en-US">
                    <a:noFill/>
                  </a:rPr>
                  <a:t> </a:t>
                </a:r>
              </a:p>
            </p:txBody>
          </p:sp>
        </mc:Fallback>
      </mc:AlternateContent>
      <p:sp>
        <p:nvSpPr>
          <p:cNvPr id="23" name="下箭头 22">
            <a:extLst>
              <a:ext uri="{FF2B5EF4-FFF2-40B4-BE49-F238E27FC236}">
                <a16:creationId xmlns:a16="http://schemas.microsoft.com/office/drawing/2014/main" id="{B8104273-116C-3964-1AF2-D0E9C0005196}"/>
              </a:ext>
            </a:extLst>
          </p:cNvPr>
          <p:cNvSpPr/>
          <p:nvPr/>
        </p:nvSpPr>
        <p:spPr>
          <a:xfrm>
            <a:off x="6243145" y="3598534"/>
            <a:ext cx="378372" cy="461473"/>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4" name="下箭头 23">
            <a:extLst>
              <a:ext uri="{FF2B5EF4-FFF2-40B4-BE49-F238E27FC236}">
                <a16:creationId xmlns:a16="http://schemas.microsoft.com/office/drawing/2014/main" id="{875B4C0E-3C36-59EB-C6D8-BBFA6C2E5FC4}"/>
              </a:ext>
            </a:extLst>
          </p:cNvPr>
          <p:cNvSpPr/>
          <p:nvPr/>
        </p:nvSpPr>
        <p:spPr>
          <a:xfrm>
            <a:off x="8544066" y="3591686"/>
            <a:ext cx="378372" cy="461473"/>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 name="圆角矩形 24">
            <a:extLst>
              <a:ext uri="{FF2B5EF4-FFF2-40B4-BE49-F238E27FC236}">
                <a16:creationId xmlns:a16="http://schemas.microsoft.com/office/drawing/2014/main" id="{8B1D3D13-82D1-EA38-90F2-694013920DBF}"/>
              </a:ext>
            </a:extLst>
          </p:cNvPr>
          <p:cNvSpPr/>
          <p:nvPr/>
        </p:nvSpPr>
        <p:spPr>
          <a:xfrm>
            <a:off x="6952593" y="4744024"/>
            <a:ext cx="1340795" cy="421590"/>
          </a:xfrm>
          <a:prstGeom prst="roundRect">
            <a:avLst/>
          </a:prstGeom>
          <a:solidFill>
            <a:srgbClr val="51ADB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zh-CN" altLang="en-US" sz="2000" dirty="0">
                <a:latin typeface="微软雅黑" panose="020B0503020204020204" pitchFamily="34" charset="-122"/>
                <a:ea typeface="微软雅黑" panose="020B0503020204020204" pitchFamily="34" charset="-122"/>
              </a:rPr>
              <a:t>摆动序列</a:t>
            </a:r>
          </a:p>
        </p:txBody>
      </p:sp>
      <p:sp>
        <p:nvSpPr>
          <p:cNvPr id="26" name="文本框 25">
            <a:extLst>
              <a:ext uri="{FF2B5EF4-FFF2-40B4-BE49-F238E27FC236}">
                <a16:creationId xmlns:a16="http://schemas.microsoft.com/office/drawing/2014/main" id="{A1F4D268-A0F4-173D-711B-26D45BA71B47}"/>
              </a:ext>
            </a:extLst>
          </p:cNvPr>
          <p:cNvSpPr txBox="1"/>
          <p:nvPr/>
        </p:nvSpPr>
        <p:spPr>
          <a:xfrm>
            <a:off x="7434656" y="6293052"/>
            <a:ext cx="4544834" cy="461665"/>
          </a:xfrm>
          <a:prstGeom prst="rect">
            <a:avLst/>
          </a:prstGeom>
          <a:noFill/>
        </p:spPr>
        <p:txBody>
          <a:bodyPr wrap="none" rtlCol="0">
            <a:spAutoFit/>
          </a:bodyPr>
          <a:lstStyle/>
          <a:p>
            <a:pPr marL="342900" indent="-342900">
              <a:buFont typeface="Arial" panose="020B0604020202020204" pitchFamily="34" charset="0"/>
              <a:buChar char="•"/>
            </a:pPr>
            <a:r>
              <a:rPr kumimoji="1" lang="zh-CN" altLang="en-US" sz="2400" dirty="0">
                <a:solidFill>
                  <a:srgbClr val="C00000"/>
                </a:solidFill>
              </a:rPr>
              <a:t>时间复杂度：排序时间 </a:t>
            </a:r>
            <a:r>
              <a:rPr kumimoji="1" lang="en-US" altLang="zh-CN" sz="2400" dirty="0">
                <a:solidFill>
                  <a:srgbClr val="C00000"/>
                </a:solidFill>
              </a:rPr>
              <a:t>+</a:t>
            </a:r>
            <a:r>
              <a:rPr kumimoji="1" lang="zh-CN" altLang="en-US" sz="2400" dirty="0">
                <a:solidFill>
                  <a:srgbClr val="C00000"/>
                </a:solidFill>
              </a:rPr>
              <a:t> </a:t>
            </a:r>
            <a:r>
              <a:rPr kumimoji="1" lang="en-US" altLang="zh-CN" sz="2400" dirty="0">
                <a:solidFill>
                  <a:srgbClr val="C00000"/>
                </a:solidFill>
              </a:rPr>
              <a:t>O(n)</a:t>
            </a:r>
            <a:endParaRPr kumimoji="1" lang="zh-CN" altLang="en-US" sz="2400" dirty="0">
              <a:solidFill>
                <a:srgbClr val="C00000"/>
              </a:solidFill>
            </a:endParaRPr>
          </a:p>
        </p:txBody>
      </p:sp>
      <p:grpSp>
        <p:nvGrpSpPr>
          <p:cNvPr id="31" name="组合 30">
            <a:extLst>
              <a:ext uri="{FF2B5EF4-FFF2-40B4-BE49-F238E27FC236}">
                <a16:creationId xmlns:a16="http://schemas.microsoft.com/office/drawing/2014/main" id="{654E62FE-7981-5794-A5FC-6EA60975A703}"/>
              </a:ext>
            </a:extLst>
          </p:cNvPr>
          <p:cNvGrpSpPr/>
          <p:nvPr/>
        </p:nvGrpSpPr>
        <p:grpSpPr>
          <a:xfrm>
            <a:off x="3422550" y="5515015"/>
            <a:ext cx="5112297" cy="415876"/>
            <a:chOff x="3422550" y="5515015"/>
            <a:chExt cx="5112297" cy="415876"/>
          </a:xfrm>
        </p:grpSpPr>
        <p:sp>
          <p:nvSpPr>
            <p:cNvPr id="27" name="文本框 26">
              <a:extLst>
                <a:ext uri="{FF2B5EF4-FFF2-40B4-BE49-F238E27FC236}">
                  <a16:creationId xmlns:a16="http://schemas.microsoft.com/office/drawing/2014/main" id="{08137F33-F982-B2C9-905C-1778CC363A20}"/>
                </a:ext>
              </a:extLst>
            </p:cNvPr>
            <p:cNvSpPr txBox="1"/>
            <p:nvPr/>
          </p:nvSpPr>
          <p:spPr>
            <a:xfrm>
              <a:off x="3422550" y="5515015"/>
              <a:ext cx="5112297" cy="400110"/>
            </a:xfrm>
            <a:prstGeom prst="rect">
              <a:avLst/>
            </a:prstGeom>
            <a:noFill/>
          </p:spPr>
          <p:txBody>
            <a:bodyPr wrap="none" rtlCol="0">
              <a:spAutoFit/>
            </a:bodyPr>
            <a:lstStyle/>
            <a:p>
              <a:r>
                <a:rPr kumimoji="1" lang="zh-CN" altLang="en-US" sz="2000" dirty="0"/>
                <a:t>例：</a:t>
              </a:r>
              <a:r>
                <a:rPr kumimoji="1" lang="en-US" altLang="zh-CN" sz="2000" dirty="0"/>
                <a:t>3</a:t>
              </a:r>
              <a:r>
                <a:rPr kumimoji="1" lang="zh-CN" altLang="en-US" sz="2000" dirty="0"/>
                <a:t> </a:t>
              </a:r>
              <a:r>
                <a:rPr kumimoji="1" lang="en-US" altLang="zh-CN" sz="2000" dirty="0"/>
                <a:t>5</a:t>
              </a:r>
              <a:r>
                <a:rPr kumimoji="1" lang="zh-CN" altLang="en-US" sz="2000" dirty="0"/>
                <a:t> </a:t>
              </a:r>
              <a:r>
                <a:rPr kumimoji="1" lang="en-US" altLang="zh-CN" sz="2000" dirty="0"/>
                <a:t>2</a:t>
              </a:r>
              <a:r>
                <a:rPr kumimoji="1" lang="zh-CN" altLang="en-US" sz="2000" dirty="0"/>
                <a:t> </a:t>
              </a:r>
              <a:r>
                <a:rPr kumimoji="1" lang="en-US" altLang="zh-CN" sz="2000" dirty="0"/>
                <a:t>1</a:t>
              </a:r>
              <a:r>
                <a:rPr kumimoji="1" lang="zh-CN" altLang="en-US" sz="2000" dirty="0"/>
                <a:t> </a:t>
              </a:r>
              <a:r>
                <a:rPr kumimoji="1" lang="en-US" altLang="zh-CN" sz="2000" dirty="0"/>
                <a:t>6</a:t>
              </a:r>
              <a:r>
                <a:rPr kumimoji="1" lang="zh-CN" altLang="en-US" sz="2000" dirty="0"/>
                <a:t> </a:t>
              </a:r>
              <a:r>
                <a:rPr kumimoji="1" lang="en-US" altLang="zh-CN" sz="2000" dirty="0"/>
                <a:t>4</a:t>
              </a:r>
              <a:r>
                <a:rPr kumimoji="1" lang="zh-CN" altLang="en-US" sz="2000" dirty="0"/>
                <a:t>           </a:t>
              </a:r>
              <a:r>
                <a:rPr kumimoji="1" lang="en-US" altLang="zh-CN" sz="2000" dirty="0"/>
                <a:t>1</a:t>
              </a:r>
              <a:r>
                <a:rPr kumimoji="1" lang="zh-CN" altLang="en-US" sz="2000" dirty="0"/>
                <a:t> </a:t>
              </a:r>
              <a:r>
                <a:rPr kumimoji="1" lang="en-US" altLang="zh-CN" sz="2000" dirty="0"/>
                <a:t>2</a:t>
              </a:r>
              <a:r>
                <a:rPr kumimoji="1" lang="zh-CN" altLang="en-US" sz="2000" dirty="0"/>
                <a:t> </a:t>
              </a:r>
              <a:r>
                <a:rPr kumimoji="1" lang="en-US" altLang="zh-CN" sz="2000" dirty="0"/>
                <a:t>3</a:t>
              </a:r>
              <a:r>
                <a:rPr kumimoji="1" lang="zh-CN" altLang="en-US" sz="2000" dirty="0"/>
                <a:t> </a:t>
              </a:r>
              <a:r>
                <a:rPr kumimoji="1" lang="en-US" altLang="zh-CN" sz="2000" dirty="0"/>
                <a:t>4</a:t>
              </a:r>
              <a:r>
                <a:rPr kumimoji="1" lang="zh-CN" altLang="en-US" sz="2000" dirty="0"/>
                <a:t> </a:t>
              </a:r>
              <a:r>
                <a:rPr kumimoji="1" lang="en-US" altLang="zh-CN" sz="2000" dirty="0"/>
                <a:t>5</a:t>
              </a:r>
              <a:r>
                <a:rPr kumimoji="1" lang="zh-CN" altLang="en-US" sz="2000" dirty="0"/>
                <a:t> </a:t>
              </a:r>
              <a:r>
                <a:rPr kumimoji="1" lang="en-US" altLang="zh-CN" sz="2000" dirty="0"/>
                <a:t>6</a:t>
              </a:r>
              <a:r>
                <a:rPr kumimoji="1" lang="zh-CN" altLang="en-US" sz="2000" dirty="0"/>
                <a:t>          </a:t>
              </a:r>
              <a:r>
                <a:rPr kumimoji="1" lang="en-US" altLang="zh-CN" sz="2000" dirty="0"/>
                <a:t>1</a:t>
              </a:r>
              <a:r>
                <a:rPr kumimoji="1" lang="zh-CN" altLang="en-US" sz="2000" dirty="0"/>
                <a:t> </a:t>
              </a:r>
              <a:r>
                <a:rPr kumimoji="1" lang="en-US" altLang="zh-CN" sz="2000" dirty="0"/>
                <a:t>3</a:t>
              </a:r>
              <a:r>
                <a:rPr kumimoji="1" lang="zh-CN" altLang="en-US" sz="2000" dirty="0"/>
                <a:t> </a:t>
              </a:r>
              <a:r>
                <a:rPr kumimoji="1" lang="en-US" altLang="zh-CN" sz="2000" dirty="0"/>
                <a:t>2</a:t>
              </a:r>
              <a:r>
                <a:rPr kumimoji="1" lang="zh-CN" altLang="en-US" sz="2000" dirty="0"/>
                <a:t> </a:t>
              </a:r>
              <a:r>
                <a:rPr kumimoji="1" lang="en-US" altLang="zh-CN" sz="2000" dirty="0"/>
                <a:t>5</a:t>
              </a:r>
              <a:r>
                <a:rPr kumimoji="1" lang="zh-CN" altLang="en-US" sz="2000" dirty="0"/>
                <a:t> </a:t>
              </a:r>
              <a:r>
                <a:rPr kumimoji="1" lang="en-US" altLang="zh-CN" sz="2000" dirty="0"/>
                <a:t>4</a:t>
              </a:r>
              <a:r>
                <a:rPr kumimoji="1" lang="zh-CN" altLang="en-US" sz="2000" dirty="0"/>
                <a:t> </a:t>
              </a:r>
              <a:r>
                <a:rPr kumimoji="1" lang="en-US" altLang="zh-CN" sz="2000" dirty="0"/>
                <a:t>6</a:t>
              </a:r>
              <a:endParaRPr kumimoji="1" lang="zh-CN" altLang="en-US" sz="2000" dirty="0"/>
            </a:p>
          </p:txBody>
        </p:sp>
        <p:sp>
          <p:nvSpPr>
            <p:cNvPr id="29" name="右箭头 28">
              <a:extLst>
                <a:ext uri="{FF2B5EF4-FFF2-40B4-BE49-F238E27FC236}">
                  <a16:creationId xmlns:a16="http://schemas.microsoft.com/office/drawing/2014/main" id="{F1F27CB8-2262-C42D-15E4-15343DA3FC8A}"/>
                </a:ext>
              </a:extLst>
            </p:cNvPr>
            <p:cNvSpPr/>
            <p:nvPr/>
          </p:nvSpPr>
          <p:spPr>
            <a:xfrm>
              <a:off x="5294880" y="5530781"/>
              <a:ext cx="264065" cy="400110"/>
            </a:xfrm>
            <a:prstGeom prst="rightArrow">
              <a:avLst/>
            </a:prstGeom>
            <a:solidFill>
              <a:srgbClr val="0099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0" name="右箭头 29">
              <a:extLst>
                <a:ext uri="{FF2B5EF4-FFF2-40B4-BE49-F238E27FC236}">
                  <a16:creationId xmlns:a16="http://schemas.microsoft.com/office/drawing/2014/main" id="{0BE036FC-2ABD-25C5-DA9A-A130FE733DFA}"/>
                </a:ext>
              </a:extLst>
            </p:cNvPr>
            <p:cNvSpPr/>
            <p:nvPr/>
          </p:nvSpPr>
          <p:spPr>
            <a:xfrm>
              <a:off x="6952593" y="5515015"/>
              <a:ext cx="264065" cy="400110"/>
            </a:xfrm>
            <a:prstGeom prst="rightArrow">
              <a:avLst/>
            </a:prstGeom>
            <a:solidFill>
              <a:srgbClr val="0099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Tree>
    <p:extLst>
      <p:ext uri="{BB962C8B-B14F-4D97-AF65-F5344CB8AC3E}">
        <p14:creationId xmlns:p14="http://schemas.microsoft.com/office/powerpoint/2010/main" val="799011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5" presetClass="entr" presetSubtype="10" fill="hold" grpId="0" nodeType="click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checkerboard(across)">
                                      <p:cBhvr>
                                        <p:cTn id="21" dur="500"/>
                                        <p:tgtEl>
                                          <p:spTgt spid="23"/>
                                        </p:tgtEl>
                                      </p:cBhvr>
                                    </p:animEffect>
                                  </p:childTnLst>
                                </p:cTn>
                              </p:par>
                              <p:par>
                                <p:cTn id="22" presetID="5" presetClass="entr" presetSubtype="10" fill="hold" grpId="0" nodeType="withEffect">
                                  <p:stCondLst>
                                    <p:cond delay="0"/>
                                  </p:stCondLst>
                                  <p:childTnLst>
                                    <p:set>
                                      <p:cBhvr>
                                        <p:cTn id="23" dur="1" fill="hold">
                                          <p:stCondLst>
                                            <p:cond delay="0"/>
                                          </p:stCondLst>
                                        </p:cTn>
                                        <p:tgtEl>
                                          <p:spTgt spid="24"/>
                                        </p:tgtEl>
                                        <p:attrNameLst>
                                          <p:attrName>style.visibility</p:attrName>
                                        </p:attrNameLst>
                                      </p:cBhvr>
                                      <p:to>
                                        <p:strVal val="visible"/>
                                      </p:to>
                                    </p:set>
                                    <p:animEffect transition="in" filter="checkerboard(across)">
                                      <p:cBhvr>
                                        <p:cTn id="24" dur="500"/>
                                        <p:tgtEl>
                                          <p:spTgt spid="24"/>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5" presetClass="entr" presetSubtype="10" fill="hold" grpId="0" nodeType="clickEffect">
                                  <p:stCondLst>
                                    <p:cond delay="0"/>
                                  </p:stCondLst>
                                  <p:childTnLst>
                                    <p:set>
                                      <p:cBhvr>
                                        <p:cTn id="32" dur="1" fill="hold">
                                          <p:stCondLst>
                                            <p:cond delay="0"/>
                                          </p:stCondLst>
                                        </p:cTn>
                                        <p:tgtEl>
                                          <p:spTgt spid="25"/>
                                        </p:tgtEl>
                                        <p:attrNameLst>
                                          <p:attrName>style.visibility</p:attrName>
                                        </p:attrNameLst>
                                      </p:cBhvr>
                                      <p:to>
                                        <p:strVal val="visible"/>
                                      </p:to>
                                    </p:set>
                                    <p:animEffect transition="in" filter="checkerboard(across)">
                                      <p:cBhvr>
                                        <p:cTn id="33" dur="500"/>
                                        <p:tgtEl>
                                          <p:spTgt spid="25"/>
                                        </p:tgtEl>
                                      </p:cBhvr>
                                    </p:animEffec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31"/>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7" grpId="0"/>
      <p:bldP spid="22" grpId="0"/>
      <p:bldP spid="23" grpId="0" animBg="1"/>
      <p:bldP spid="24" grpId="0" animBg="1"/>
      <p:bldP spid="25" grpId="0" animBg="1"/>
      <p:bldP spid="26"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冒泡排序的应用</a:t>
            </a:r>
            <a:r>
              <a:rPr lang="en-US" altLang="zh-CN" dirty="0"/>
              <a:t>I</a:t>
            </a:r>
            <a:r>
              <a:rPr lang="zh-CN" altLang="en-US" dirty="0"/>
              <a:t>：摆动排序（</a:t>
            </a:r>
            <a:r>
              <a:rPr lang="en-US" altLang="zh-CN" dirty="0" err="1"/>
              <a:t>LeetCode</a:t>
            </a:r>
            <a:r>
              <a:rPr lang="zh-CN" altLang="en-US" dirty="0"/>
              <a:t> </a:t>
            </a:r>
            <a:r>
              <a:rPr lang="en-US" altLang="zh-CN" dirty="0"/>
              <a:t>280</a:t>
            </a:r>
            <a:r>
              <a:rPr lang="zh-CN" altLang="en-US" dirty="0"/>
              <a:t>）</a:t>
            </a:r>
          </a:p>
        </p:txBody>
      </p:sp>
      <p:sp>
        <p:nvSpPr>
          <p:cNvPr id="4" name="文本占位符 3"/>
          <p:cNvSpPr>
            <a:spLocks noGrp="1"/>
          </p:cNvSpPr>
          <p:nvPr>
            <p:ph type="body" idx="10"/>
          </p:nvPr>
        </p:nvSpPr>
        <p:spPr/>
        <p:txBody>
          <a:bodyPr/>
          <a:lstStyle/>
          <a:p>
            <a:r>
              <a:rPr lang="zh-CN" altLang="en-US" dirty="0"/>
              <a:t>数据结构</a:t>
            </a:r>
          </a:p>
        </p:txBody>
      </p:sp>
      <p:sp>
        <p:nvSpPr>
          <p:cNvPr id="46" name="副标题 45">
            <a:extLst>
              <a:ext uri="{FF2B5EF4-FFF2-40B4-BE49-F238E27FC236}">
                <a16:creationId xmlns:a16="http://schemas.microsoft.com/office/drawing/2014/main" id="{180A22A3-EC14-40BF-A5CA-481D1566B455}"/>
              </a:ext>
            </a:extLst>
          </p:cNvPr>
          <p:cNvSpPr>
            <a:spLocks noGrp="1"/>
          </p:cNvSpPr>
          <p:nvPr>
            <p:ph type="subTitle" idx="1"/>
          </p:nvPr>
        </p:nvSpPr>
        <p:spPr/>
        <p:txBody>
          <a:bodyPr/>
          <a:lstStyle/>
          <a:p>
            <a:r>
              <a:rPr lang="en-US" altLang="zh-CN" dirty="0"/>
              <a:t>10.4.1  </a:t>
            </a:r>
            <a:r>
              <a:rPr lang="zh-CN" altLang="en-US" dirty="0"/>
              <a:t>冒泡排序</a:t>
            </a:r>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862EAC44-0C7B-9E05-1C1D-4B8ABC326C28}"/>
                  </a:ext>
                </a:extLst>
              </p:cNvPr>
              <p:cNvSpPr txBox="1"/>
              <p:nvPr/>
            </p:nvSpPr>
            <p:spPr>
              <a:xfrm>
                <a:off x="838200" y="1635163"/>
                <a:ext cx="10280999" cy="421590"/>
              </a:xfrm>
              <a:prstGeom prst="rect">
                <a:avLst/>
              </a:prstGeom>
              <a:noFill/>
            </p:spPr>
            <p:txBody>
              <a:bodyPr wrap="square">
                <a:spAutoFit/>
              </a:bodyPr>
              <a:lstStyle/>
              <a:p>
                <a:r>
                  <a:rPr lang="zh-CN" altLang="en-US" sz="2000" dirty="0">
                    <a:latin typeface="Courier New" panose="02070309020205020404" pitchFamily="49" charset="0"/>
                    <a:ea typeface="楷体_GB2312"/>
                    <a:cs typeface="Times New Roman" panose="02020603050405020304" pitchFamily="18" charset="0"/>
                  </a:rPr>
                  <a:t>序列</a:t>
                </a:r>
                <a14:m>
                  <m:oMath xmlns:m="http://schemas.openxmlformats.org/officeDocument/2006/math">
                    <m:sSub>
                      <m:sSubPr>
                        <m:ctrlP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ctrlPr>
                      </m:sSubPr>
                      <m:e>
                        <m: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𝑎</m:t>
                        </m:r>
                      </m:e>
                      <m:sub>
                        <m: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0</m:t>
                        </m:r>
                      </m:sub>
                    </m:sSub>
                    <m: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m:t>
                    </m:r>
                    <m:sSub>
                      <m:sSubPr>
                        <m:ctrlP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ctrlPr>
                      </m:sSubPr>
                      <m:e>
                        <m: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𝑎</m:t>
                        </m:r>
                      </m:e>
                      <m:sub>
                        <m: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1</m:t>
                        </m:r>
                      </m:sub>
                    </m:sSub>
                    <m: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m:t>
                    </m:r>
                    <m:sSub>
                      <m:sSubPr>
                        <m:ctrlP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ctrlPr>
                      </m:sSubPr>
                      <m:e>
                        <m:r>
                          <a:rPr kumimoji="0" lang="en-US" altLang="zh-CN" sz="2000" b="0" i="1" u="none" strike="noStrike" cap="none" normalizeH="0" baseline="0" dirty="0" err="1" smtClean="0">
                            <a:ln>
                              <a:noFill/>
                            </a:ln>
                            <a:solidFill>
                              <a:schemeClr val="tx1"/>
                            </a:solidFill>
                            <a:effectLst/>
                            <a:latin typeface="Cambria Math" panose="02040503050406030204" pitchFamily="18" charset="0"/>
                            <a:ea typeface="楷体_GB2312"/>
                            <a:cs typeface="Times New Roman" panose="02020603050405020304" pitchFamily="18" charset="0"/>
                          </a:rPr>
                          <m:t>𝑎</m:t>
                        </m:r>
                      </m:e>
                      <m:sub>
                        <m: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𝑛</m:t>
                        </m:r>
                        <m: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−1</m:t>
                        </m:r>
                      </m:sub>
                    </m:sSub>
                  </m:oMath>
                </a14:m>
                <a:r>
                  <a:rPr lang="zh-CN" altLang="en-US" sz="2000" dirty="0">
                    <a:latin typeface="Microsoft YaHei" panose="020B0503020204020204" pitchFamily="34" charset="-122"/>
                    <a:ea typeface="Microsoft YaHei" panose="020B0503020204020204" pitchFamily="34" charset="-122"/>
                  </a:rPr>
                  <a:t>构成</a:t>
                </a:r>
                <a:r>
                  <a:rPr lang="zh-CN" altLang="en-US" sz="2000" dirty="0">
                    <a:solidFill>
                      <a:srgbClr val="00B0F0"/>
                    </a:solidFill>
                    <a:latin typeface="Microsoft YaHei" panose="020B0503020204020204" pitchFamily="34" charset="-122"/>
                    <a:ea typeface="Microsoft YaHei" panose="020B0503020204020204" pitchFamily="34" charset="-122"/>
                  </a:rPr>
                  <a:t>摆动序</a:t>
                </a:r>
                <a:r>
                  <a:rPr lang="zh-CN" altLang="en-US" sz="2000" dirty="0">
                    <a:latin typeface="Microsoft YaHei" panose="020B0503020204020204" pitchFamily="34" charset="-122"/>
                    <a:ea typeface="Microsoft YaHei" panose="020B0503020204020204" pitchFamily="34" charset="-122"/>
                  </a:rPr>
                  <a:t>当且仅当 </a:t>
                </a:r>
                <a14:m>
                  <m:oMath xmlns:m="http://schemas.openxmlformats.org/officeDocument/2006/math">
                    <m:sSub>
                      <m:sSubPr>
                        <m:ctrlPr>
                          <a:rPr lang="en-US" altLang="zh-CN" sz="2000" b="0" i="1" smtClean="0">
                            <a:latin typeface="Cambria Math" panose="02040503050406030204" pitchFamily="18" charset="0"/>
                            <a:ea typeface="Microsoft YaHei" panose="020B0503020204020204" pitchFamily="34" charset="-122"/>
                          </a:rPr>
                        </m:ctrlPr>
                      </m:sSubPr>
                      <m:e>
                        <m:r>
                          <a:rPr lang="en-US" altLang="zh-CN" sz="2000" b="0" i="1" smtClean="0">
                            <a:latin typeface="Cambria Math" panose="02040503050406030204" pitchFamily="18" charset="0"/>
                            <a:ea typeface="Microsoft YaHei" panose="020B0503020204020204" pitchFamily="34" charset="-122"/>
                          </a:rPr>
                          <m:t>𝑎</m:t>
                        </m:r>
                      </m:e>
                      <m:sub>
                        <m:r>
                          <a:rPr lang="en-US" altLang="zh-CN" sz="2000" b="0" i="1" smtClean="0">
                            <a:latin typeface="Cambria Math" panose="02040503050406030204" pitchFamily="18" charset="0"/>
                            <a:ea typeface="Microsoft YaHei" panose="020B0503020204020204" pitchFamily="34" charset="-122"/>
                          </a:rPr>
                          <m:t>0</m:t>
                        </m:r>
                      </m:sub>
                    </m:sSub>
                    <m:r>
                      <a:rPr lang="en-US" altLang="zh-CN" sz="2000" b="0" i="1" smtClean="0">
                        <a:latin typeface="Cambria Math" panose="02040503050406030204" pitchFamily="18" charset="0"/>
                        <a:ea typeface="Microsoft YaHei" panose="020B0503020204020204" pitchFamily="34" charset="-122"/>
                      </a:rPr>
                      <m:t>≤</m:t>
                    </m:r>
                    <m:sSub>
                      <m:sSubPr>
                        <m:ctrlPr>
                          <a:rPr lang="en-US" altLang="zh-CN" sz="2000" b="0" i="1" smtClean="0">
                            <a:solidFill>
                              <a:srgbClr val="0070C0"/>
                            </a:solidFill>
                            <a:latin typeface="Cambria Math" panose="02040503050406030204" pitchFamily="18" charset="0"/>
                            <a:ea typeface="Microsoft YaHei" panose="020B0503020204020204" pitchFamily="34" charset="-122"/>
                          </a:rPr>
                        </m:ctrlPr>
                      </m:sSubPr>
                      <m:e>
                        <m:r>
                          <a:rPr lang="en-US" altLang="zh-CN" sz="2000" b="0" i="1" smtClean="0">
                            <a:solidFill>
                              <a:srgbClr val="0070C0"/>
                            </a:solidFill>
                            <a:latin typeface="Cambria Math" panose="02040503050406030204" pitchFamily="18" charset="0"/>
                            <a:ea typeface="Microsoft YaHei" panose="020B0503020204020204" pitchFamily="34" charset="-122"/>
                          </a:rPr>
                          <m:t>𝑎</m:t>
                        </m:r>
                      </m:e>
                      <m:sub>
                        <m:r>
                          <a:rPr lang="en-US" altLang="zh-CN" sz="2000" b="0" i="1" smtClean="0">
                            <a:solidFill>
                              <a:srgbClr val="0070C0"/>
                            </a:solidFill>
                            <a:latin typeface="Cambria Math" panose="02040503050406030204" pitchFamily="18" charset="0"/>
                            <a:ea typeface="Microsoft YaHei" panose="020B0503020204020204" pitchFamily="34" charset="-122"/>
                          </a:rPr>
                          <m:t>1</m:t>
                        </m:r>
                      </m:sub>
                    </m:sSub>
                    <m:r>
                      <a:rPr lang="en-US" altLang="zh-CN" sz="2000" b="0" i="1" smtClean="0">
                        <a:latin typeface="Cambria Math" panose="02040503050406030204" pitchFamily="18" charset="0"/>
                        <a:ea typeface="Microsoft YaHei" panose="020B0503020204020204" pitchFamily="34" charset="-122"/>
                      </a:rPr>
                      <m:t>≥</m:t>
                    </m:r>
                    <m:sSub>
                      <m:sSubPr>
                        <m:ctrlPr>
                          <a:rPr lang="en-US" altLang="zh-CN" sz="2000" b="0" i="1" smtClean="0">
                            <a:latin typeface="Cambria Math" panose="02040503050406030204" pitchFamily="18" charset="0"/>
                            <a:ea typeface="Microsoft YaHei" panose="020B0503020204020204" pitchFamily="34" charset="-122"/>
                          </a:rPr>
                        </m:ctrlPr>
                      </m:sSubPr>
                      <m:e>
                        <m:r>
                          <a:rPr lang="en-US" altLang="zh-CN" sz="2000" b="0" i="1" smtClean="0">
                            <a:latin typeface="Cambria Math" panose="02040503050406030204" pitchFamily="18" charset="0"/>
                            <a:ea typeface="Microsoft YaHei" panose="020B0503020204020204" pitchFamily="34" charset="-122"/>
                          </a:rPr>
                          <m:t>𝑎</m:t>
                        </m:r>
                      </m:e>
                      <m:sub>
                        <m:r>
                          <a:rPr lang="en-US" altLang="zh-CN" sz="2000" b="0" i="1" smtClean="0">
                            <a:latin typeface="Cambria Math" panose="02040503050406030204" pitchFamily="18" charset="0"/>
                            <a:ea typeface="Microsoft YaHei" panose="020B0503020204020204" pitchFamily="34" charset="-122"/>
                          </a:rPr>
                          <m:t>2</m:t>
                        </m:r>
                      </m:sub>
                    </m:sSub>
                    <m:r>
                      <a:rPr lang="en-US" altLang="zh-CN" sz="2000" b="0" i="1" smtClean="0">
                        <a:latin typeface="Cambria Math" panose="02040503050406030204" pitchFamily="18" charset="0"/>
                        <a:ea typeface="Microsoft YaHei" panose="020B0503020204020204" pitchFamily="34" charset="-122"/>
                      </a:rPr>
                      <m:t>≤…≥</m:t>
                    </m:r>
                    <m:sSub>
                      <m:sSubPr>
                        <m:ctrlPr>
                          <a:rPr lang="en-US" altLang="zh-CN" sz="2000" b="0" i="1" smtClean="0">
                            <a:latin typeface="Cambria Math" panose="02040503050406030204" pitchFamily="18" charset="0"/>
                            <a:ea typeface="Microsoft YaHei" panose="020B0503020204020204" pitchFamily="34" charset="-122"/>
                          </a:rPr>
                        </m:ctrlPr>
                      </m:sSubPr>
                      <m:e>
                        <m:r>
                          <a:rPr lang="en-US" altLang="zh-CN" sz="2000" b="0" i="1" smtClean="0">
                            <a:latin typeface="Cambria Math" panose="02040503050406030204" pitchFamily="18" charset="0"/>
                            <a:ea typeface="Microsoft YaHei" panose="020B0503020204020204" pitchFamily="34" charset="-122"/>
                          </a:rPr>
                          <m:t>𝑎</m:t>
                        </m:r>
                      </m:e>
                      <m:sub>
                        <m:r>
                          <a:rPr lang="en-US" altLang="zh-CN" sz="2000" b="0" i="1" smtClean="0">
                            <a:latin typeface="Cambria Math" panose="02040503050406030204" pitchFamily="18" charset="0"/>
                            <a:ea typeface="Microsoft YaHei" panose="020B0503020204020204" pitchFamily="34" charset="-122"/>
                          </a:rPr>
                          <m:t>2</m:t>
                        </m:r>
                        <m:r>
                          <a:rPr lang="en-US" altLang="zh-CN" sz="2000" b="0" i="1" smtClean="0">
                            <a:latin typeface="Cambria Math" panose="02040503050406030204" pitchFamily="18" charset="0"/>
                            <a:ea typeface="Microsoft YaHei" panose="020B0503020204020204" pitchFamily="34" charset="-122"/>
                          </a:rPr>
                          <m:t>𝑘</m:t>
                        </m:r>
                      </m:sub>
                    </m:sSub>
                    <m:r>
                      <a:rPr lang="en-US" altLang="zh-CN" sz="2000" b="0" i="1" smtClean="0">
                        <a:latin typeface="Cambria Math" panose="02040503050406030204" pitchFamily="18" charset="0"/>
                        <a:ea typeface="Microsoft YaHei" panose="020B0503020204020204" pitchFamily="34" charset="-122"/>
                      </a:rPr>
                      <m:t>≤</m:t>
                    </m:r>
                    <m:sSub>
                      <m:sSubPr>
                        <m:ctrlPr>
                          <a:rPr lang="en-US" altLang="zh-CN" sz="2000" b="0" i="1" smtClean="0">
                            <a:solidFill>
                              <a:srgbClr val="0070C0"/>
                            </a:solidFill>
                            <a:latin typeface="Cambria Math" panose="02040503050406030204" pitchFamily="18" charset="0"/>
                            <a:ea typeface="Microsoft YaHei" panose="020B0503020204020204" pitchFamily="34" charset="-122"/>
                          </a:rPr>
                        </m:ctrlPr>
                      </m:sSubPr>
                      <m:e>
                        <m:r>
                          <a:rPr lang="en-US" altLang="zh-CN" sz="2000" b="0" i="1" smtClean="0">
                            <a:solidFill>
                              <a:srgbClr val="0070C0"/>
                            </a:solidFill>
                            <a:latin typeface="Cambria Math" panose="02040503050406030204" pitchFamily="18" charset="0"/>
                            <a:ea typeface="Microsoft YaHei" panose="020B0503020204020204" pitchFamily="34" charset="-122"/>
                          </a:rPr>
                          <m:t>𝑎</m:t>
                        </m:r>
                      </m:e>
                      <m:sub>
                        <m:r>
                          <a:rPr lang="en-US" altLang="zh-CN" sz="2000" b="0" i="1" smtClean="0">
                            <a:solidFill>
                              <a:srgbClr val="0070C0"/>
                            </a:solidFill>
                            <a:latin typeface="Cambria Math" panose="02040503050406030204" pitchFamily="18" charset="0"/>
                            <a:ea typeface="Microsoft YaHei" panose="020B0503020204020204" pitchFamily="34" charset="-122"/>
                          </a:rPr>
                          <m:t>2</m:t>
                        </m:r>
                        <m:r>
                          <a:rPr lang="en-US" altLang="zh-CN" sz="2000" b="0" i="1" smtClean="0">
                            <a:solidFill>
                              <a:srgbClr val="0070C0"/>
                            </a:solidFill>
                            <a:latin typeface="Cambria Math" panose="02040503050406030204" pitchFamily="18" charset="0"/>
                            <a:ea typeface="Microsoft YaHei" panose="020B0503020204020204" pitchFamily="34" charset="-122"/>
                          </a:rPr>
                          <m:t>𝑘</m:t>
                        </m:r>
                        <m:r>
                          <a:rPr lang="en-US" altLang="zh-CN" sz="2000" b="0" i="1" smtClean="0">
                            <a:solidFill>
                              <a:srgbClr val="0070C0"/>
                            </a:solidFill>
                            <a:latin typeface="Cambria Math" panose="02040503050406030204" pitchFamily="18" charset="0"/>
                            <a:ea typeface="Microsoft YaHei" panose="020B0503020204020204" pitchFamily="34" charset="-122"/>
                          </a:rPr>
                          <m:t>+1</m:t>
                        </m:r>
                      </m:sub>
                    </m:sSub>
                    <m:r>
                      <a:rPr lang="en-US" altLang="zh-CN" sz="2000" b="0" i="1" smtClean="0">
                        <a:latin typeface="Cambria Math" panose="02040503050406030204" pitchFamily="18" charset="0"/>
                        <a:ea typeface="Microsoft YaHei" panose="020B0503020204020204" pitchFamily="34" charset="-122"/>
                      </a:rPr>
                      <m:t>≥</m:t>
                    </m:r>
                    <m:sSub>
                      <m:sSubPr>
                        <m:ctrlPr>
                          <a:rPr lang="en-US" altLang="zh-CN" sz="2000" b="0" i="1" smtClean="0">
                            <a:latin typeface="Cambria Math" panose="02040503050406030204" pitchFamily="18" charset="0"/>
                            <a:ea typeface="Microsoft YaHei" panose="020B0503020204020204" pitchFamily="34" charset="-122"/>
                          </a:rPr>
                        </m:ctrlPr>
                      </m:sSubPr>
                      <m:e>
                        <m:r>
                          <a:rPr lang="en-US" altLang="zh-CN" sz="2000" b="0" i="1" smtClean="0">
                            <a:latin typeface="Cambria Math" panose="02040503050406030204" pitchFamily="18" charset="0"/>
                            <a:ea typeface="Microsoft YaHei" panose="020B0503020204020204" pitchFamily="34" charset="-122"/>
                          </a:rPr>
                          <m:t>𝑎</m:t>
                        </m:r>
                      </m:e>
                      <m:sub>
                        <m:r>
                          <a:rPr lang="en-US" altLang="zh-CN" sz="2000" b="0" i="1" smtClean="0">
                            <a:latin typeface="Cambria Math" panose="02040503050406030204" pitchFamily="18" charset="0"/>
                            <a:ea typeface="Microsoft YaHei" panose="020B0503020204020204" pitchFamily="34" charset="-122"/>
                          </a:rPr>
                          <m:t>2</m:t>
                        </m:r>
                        <m:d>
                          <m:dPr>
                            <m:ctrlPr>
                              <a:rPr lang="en-US" altLang="zh-CN" sz="2000" b="0" i="1" smtClean="0">
                                <a:latin typeface="Cambria Math" panose="02040503050406030204" pitchFamily="18" charset="0"/>
                                <a:ea typeface="Microsoft YaHei" panose="020B0503020204020204" pitchFamily="34" charset="-122"/>
                              </a:rPr>
                            </m:ctrlPr>
                          </m:dPr>
                          <m:e>
                            <m:r>
                              <a:rPr lang="en-US" altLang="zh-CN" sz="2000" b="0" i="1" smtClean="0">
                                <a:latin typeface="Cambria Math" panose="02040503050406030204" pitchFamily="18" charset="0"/>
                                <a:ea typeface="Microsoft YaHei" panose="020B0503020204020204" pitchFamily="34" charset="-122"/>
                              </a:rPr>
                              <m:t>𝑘</m:t>
                            </m:r>
                            <m:r>
                              <a:rPr lang="en-US" altLang="zh-CN" sz="2000" b="0" i="1" smtClean="0">
                                <a:latin typeface="Cambria Math" panose="02040503050406030204" pitchFamily="18" charset="0"/>
                                <a:ea typeface="Microsoft YaHei" panose="020B0503020204020204" pitchFamily="34" charset="-122"/>
                              </a:rPr>
                              <m:t>+1</m:t>
                            </m:r>
                          </m:e>
                        </m:d>
                      </m:sub>
                    </m:sSub>
                    <m:r>
                      <a:rPr lang="en-US" altLang="zh-CN" sz="2000" b="0" i="1" smtClean="0">
                        <a:latin typeface="Cambria Math" panose="02040503050406030204" pitchFamily="18" charset="0"/>
                        <a:ea typeface="Microsoft YaHei" panose="020B0503020204020204" pitchFamily="34" charset="-122"/>
                      </a:rPr>
                      <m:t>≤…</m:t>
                    </m:r>
                  </m:oMath>
                </a14:m>
                <a:endParaRPr lang="zh-CN" altLang="en-US" sz="2000" dirty="0">
                  <a:latin typeface="Microsoft YaHei" panose="020B0503020204020204" pitchFamily="34" charset="-122"/>
                  <a:ea typeface="Microsoft YaHei" panose="020B0503020204020204" pitchFamily="34" charset="-122"/>
                </a:endParaRPr>
              </a:p>
            </p:txBody>
          </p:sp>
        </mc:Choice>
        <mc:Fallback xmlns="">
          <p:sp>
            <p:nvSpPr>
              <p:cNvPr id="7" name="文本框 6">
                <a:extLst>
                  <a:ext uri="{FF2B5EF4-FFF2-40B4-BE49-F238E27FC236}">
                    <a16:creationId xmlns:a16="http://schemas.microsoft.com/office/drawing/2014/main" id="{862EAC44-0C7B-9E05-1C1D-4B8ABC326C28}"/>
                  </a:ext>
                </a:extLst>
              </p:cNvPr>
              <p:cNvSpPr txBox="1">
                <a:spLocks noRot="1" noChangeAspect="1" noMove="1" noResize="1" noEditPoints="1" noAdjustHandles="1" noChangeArrowheads="1" noChangeShapeType="1" noTextEdit="1"/>
              </p:cNvSpPr>
              <p:nvPr/>
            </p:nvSpPr>
            <p:spPr>
              <a:xfrm>
                <a:off x="838200" y="1635163"/>
                <a:ext cx="10280999" cy="421590"/>
              </a:xfrm>
              <a:prstGeom prst="rect">
                <a:avLst/>
              </a:prstGeom>
              <a:blipFill>
                <a:blip r:embed="rId2"/>
                <a:stretch>
                  <a:fillRect l="-741" t="-5882" b="-20588"/>
                </a:stretch>
              </a:blipFill>
            </p:spPr>
            <p:txBody>
              <a:bodyPr/>
              <a:lstStyle/>
              <a:p>
                <a:r>
                  <a:rPr lang="zh-CN" altLang="en-US">
                    <a:noFill/>
                  </a:rPr>
                  <a:t> </a:t>
                </a:r>
              </a:p>
            </p:txBody>
          </p:sp>
        </mc:Fallback>
      </mc:AlternateContent>
      <p:sp>
        <p:nvSpPr>
          <p:cNvPr id="6" name="文本框 5">
            <a:extLst>
              <a:ext uri="{FF2B5EF4-FFF2-40B4-BE49-F238E27FC236}">
                <a16:creationId xmlns:a16="http://schemas.microsoft.com/office/drawing/2014/main" id="{D70A5010-0854-4156-A95D-87B211A5ADD9}"/>
              </a:ext>
            </a:extLst>
          </p:cNvPr>
          <p:cNvSpPr txBox="1"/>
          <p:nvPr/>
        </p:nvSpPr>
        <p:spPr>
          <a:xfrm>
            <a:off x="838200" y="2251221"/>
            <a:ext cx="5598007" cy="461665"/>
          </a:xfrm>
          <a:prstGeom prst="rect">
            <a:avLst/>
          </a:prstGeom>
          <a:noFill/>
        </p:spPr>
        <p:txBody>
          <a:bodyPr wrap="none" rtlCol="0">
            <a:spAutoFit/>
          </a:bodyPr>
          <a:lstStyle/>
          <a:p>
            <a:r>
              <a:rPr kumimoji="1" lang="zh-CN" altLang="en-US" sz="2400" dirty="0">
                <a:latin typeface="Microsoft YaHei" panose="020B0503020204020204" pitchFamily="34" charset="-122"/>
                <a:ea typeface="Microsoft YaHei" panose="020B0503020204020204" pitchFamily="34" charset="-122"/>
              </a:rPr>
              <a:t>算法</a:t>
            </a:r>
            <a:r>
              <a:rPr kumimoji="1" lang="en-US" altLang="zh-CN" sz="2400" dirty="0">
                <a:latin typeface="Microsoft YaHei" panose="020B0503020204020204" pitchFamily="34" charset="-122"/>
                <a:ea typeface="Microsoft YaHei" panose="020B0503020204020204" pitchFamily="34" charset="-122"/>
              </a:rPr>
              <a:t>2</a:t>
            </a:r>
            <a:r>
              <a:rPr kumimoji="1" lang="zh-CN" altLang="en-US" sz="2400" dirty="0">
                <a:latin typeface="Microsoft YaHei" panose="020B0503020204020204" pitchFamily="34" charset="-122"/>
                <a:ea typeface="Microsoft YaHei" panose="020B0503020204020204" pitchFamily="34" charset="-122"/>
              </a:rPr>
              <a:t>：冒泡（从左向右依次调整元素）</a:t>
            </a:r>
          </a:p>
        </p:txBody>
      </p:sp>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27751EC3-B419-179A-0017-F99270050DD8}"/>
                  </a:ext>
                </a:extLst>
              </p:cNvPr>
              <p:cNvSpPr txBox="1"/>
              <p:nvPr/>
            </p:nvSpPr>
            <p:spPr>
              <a:xfrm>
                <a:off x="483347" y="2967335"/>
                <a:ext cx="9342173" cy="461665"/>
              </a:xfrm>
              <a:prstGeom prst="rect">
                <a:avLst/>
              </a:prstGeom>
              <a:noFill/>
            </p:spPr>
            <p:txBody>
              <a:bodyPr wrap="none" rtlCol="0">
                <a:spAutoFit/>
              </a:bodyPr>
              <a:lstStyle/>
              <a:p>
                <a:pPr marL="342900" indent="-342900">
                  <a:buFont typeface="Arial" panose="020B0604020202020204" pitchFamily="34" charset="0"/>
                  <a:buChar char="•"/>
                </a:pPr>
                <a:r>
                  <a:rPr kumimoji="1" lang="zh-CN" altLang="en-US" sz="2400" dirty="0"/>
                  <a:t>设</a:t>
                </a:r>
                <a14:m>
                  <m:oMath xmlns:m="http://schemas.openxmlformats.org/officeDocument/2006/math">
                    <m:sSub>
                      <m:sSubPr>
                        <m:ctrlPr>
                          <a:rPr lang="en-US" altLang="zh-CN" sz="2400" i="1" dirty="0">
                            <a:latin typeface="Cambria Math" panose="02040503050406030204" pitchFamily="18" charset="0"/>
                            <a:ea typeface="楷体_GB2312"/>
                            <a:cs typeface="Times New Roman" panose="02020603050405020304" pitchFamily="18" charset="0"/>
                          </a:rPr>
                        </m:ctrlPr>
                      </m:sSubPr>
                      <m:e>
                        <m:r>
                          <a:rPr lang="en-US" altLang="zh-CN" sz="2400" i="1" dirty="0">
                            <a:latin typeface="Cambria Math" panose="02040503050406030204" pitchFamily="18" charset="0"/>
                            <a:ea typeface="楷体_GB2312"/>
                            <a:cs typeface="Times New Roman" panose="02020603050405020304" pitchFamily="18" charset="0"/>
                          </a:rPr>
                          <m:t>𝑎</m:t>
                        </m:r>
                      </m:e>
                      <m:sub>
                        <m:r>
                          <a:rPr lang="en-US" altLang="zh-CN" sz="2400" i="1" dirty="0">
                            <a:latin typeface="Cambria Math" panose="02040503050406030204" pitchFamily="18" charset="0"/>
                            <a:ea typeface="楷体_GB2312"/>
                            <a:cs typeface="Times New Roman" panose="02020603050405020304" pitchFamily="18" charset="0"/>
                          </a:rPr>
                          <m:t>0</m:t>
                        </m:r>
                      </m:sub>
                    </m:sSub>
                    <m:r>
                      <a:rPr lang="en-US" altLang="zh-CN" sz="2400" i="1" dirty="0">
                        <a:latin typeface="Cambria Math" panose="02040503050406030204" pitchFamily="18" charset="0"/>
                        <a:ea typeface="楷体_GB2312"/>
                        <a:cs typeface="Times New Roman" panose="02020603050405020304" pitchFamily="18" charset="0"/>
                      </a:rPr>
                      <m:t>,</m:t>
                    </m:r>
                    <m:sSub>
                      <m:sSubPr>
                        <m:ctrlPr>
                          <a:rPr lang="en-US" altLang="zh-CN" sz="2400" i="1" dirty="0">
                            <a:latin typeface="Cambria Math" panose="02040503050406030204" pitchFamily="18" charset="0"/>
                            <a:ea typeface="楷体_GB2312"/>
                            <a:cs typeface="Times New Roman" panose="02020603050405020304" pitchFamily="18" charset="0"/>
                          </a:rPr>
                        </m:ctrlPr>
                      </m:sSubPr>
                      <m:e>
                        <m:r>
                          <a:rPr lang="en-US" altLang="zh-CN" sz="2400" i="1" dirty="0">
                            <a:latin typeface="Cambria Math" panose="02040503050406030204" pitchFamily="18" charset="0"/>
                            <a:ea typeface="楷体_GB2312"/>
                            <a:cs typeface="Times New Roman" panose="02020603050405020304" pitchFamily="18" charset="0"/>
                          </a:rPr>
                          <m:t>𝑎</m:t>
                        </m:r>
                      </m:e>
                      <m:sub>
                        <m:r>
                          <a:rPr lang="en-US" altLang="zh-CN" sz="2400" i="1" dirty="0">
                            <a:latin typeface="Cambria Math" panose="02040503050406030204" pitchFamily="18" charset="0"/>
                            <a:ea typeface="楷体_GB2312"/>
                            <a:cs typeface="Times New Roman" panose="02020603050405020304" pitchFamily="18" charset="0"/>
                          </a:rPr>
                          <m:t>1</m:t>
                        </m:r>
                      </m:sub>
                    </m:sSub>
                    <m:r>
                      <a:rPr lang="en-US" altLang="zh-CN" sz="2400" i="1" dirty="0">
                        <a:latin typeface="Cambria Math" panose="02040503050406030204" pitchFamily="18" charset="0"/>
                        <a:ea typeface="楷体_GB2312"/>
                        <a:cs typeface="Times New Roman" panose="02020603050405020304" pitchFamily="18" charset="0"/>
                      </a:rPr>
                      <m:t>,…,</m:t>
                    </m:r>
                    <m:sSub>
                      <m:sSubPr>
                        <m:ctrlPr>
                          <a:rPr lang="en-US" altLang="zh-CN" sz="2400" b="0" i="1" dirty="0" smtClean="0">
                            <a:latin typeface="Cambria Math" panose="02040503050406030204" pitchFamily="18" charset="0"/>
                            <a:ea typeface="楷体_GB2312"/>
                            <a:cs typeface="Times New Roman" panose="02020603050405020304" pitchFamily="18" charset="0"/>
                          </a:rPr>
                        </m:ctrlPr>
                      </m:sSubPr>
                      <m:e>
                        <m:r>
                          <a:rPr lang="en-US" altLang="zh-CN" sz="2400" b="0" i="1" dirty="0" smtClean="0">
                            <a:latin typeface="Cambria Math" panose="02040503050406030204" pitchFamily="18" charset="0"/>
                            <a:ea typeface="楷体_GB2312"/>
                            <a:cs typeface="Times New Roman" panose="02020603050405020304" pitchFamily="18" charset="0"/>
                          </a:rPr>
                          <m:t>𝑎</m:t>
                        </m:r>
                      </m:e>
                      <m:sub>
                        <m:r>
                          <a:rPr lang="en-US" altLang="zh-CN" sz="2400" b="0" i="1" dirty="0" smtClean="0">
                            <a:latin typeface="Cambria Math" panose="02040503050406030204" pitchFamily="18" charset="0"/>
                            <a:ea typeface="楷体_GB2312"/>
                            <a:cs typeface="Times New Roman" panose="02020603050405020304" pitchFamily="18" charset="0"/>
                          </a:rPr>
                          <m:t>𝑘</m:t>
                        </m:r>
                      </m:sub>
                    </m:sSub>
                  </m:oMath>
                </a14:m>
                <a:r>
                  <a:rPr kumimoji="1" lang="zh-CN" altLang="en-US" sz="2400" dirty="0"/>
                  <a:t>已调整成：</a:t>
                </a:r>
                <a14:m>
                  <m:oMath xmlns:m="http://schemas.openxmlformats.org/officeDocument/2006/math">
                    <m:sSub>
                      <m:sSubPr>
                        <m:ctrlPr>
                          <a:rPr kumimoji="1" lang="en-US" altLang="zh-CN" sz="2400" b="0" i="1" smtClean="0">
                            <a:latin typeface="Cambria Math" panose="02040503050406030204" pitchFamily="18" charset="0"/>
                          </a:rPr>
                        </m:ctrlPr>
                      </m:sSubPr>
                      <m:e>
                        <m:r>
                          <a:rPr kumimoji="1" lang="en-US" altLang="zh-CN" sz="2400" b="0" i="1" smtClean="0">
                            <a:latin typeface="Cambria Math" panose="02040503050406030204" pitchFamily="18" charset="0"/>
                          </a:rPr>
                          <m:t>𝑏</m:t>
                        </m:r>
                      </m:e>
                      <m:sub>
                        <m:r>
                          <a:rPr kumimoji="1" lang="en-US" altLang="zh-CN" sz="2400" b="0" i="1" smtClean="0">
                            <a:latin typeface="Cambria Math" panose="02040503050406030204" pitchFamily="18" charset="0"/>
                          </a:rPr>
                          <m:t>0</m:t>
                        </m:r>
                      </m:sub>
                    </m:sSub>
                    <m:r>
                      <a:rPr kumimoji="1" lang="en-US" altLang="zh-CN" sz="2400" b="0" i="1" smtClean="0">
                        <a:latin typeface="Cambria Math" panose="02040503050406030204" pitchFamily="18" charset="0"/>
                      </a:rPr>
                      <m:t>,…,</m:t>
                    </m:r>
                    <m:sSub>
                      <m:sSubPr>
                        <m:ctrlPr>
                          <a:rPr kumimoji="1" lang="en-US" altLang="zh-CN" sz="2400" b="0" i="1" smtClean="0">
                            <a:latin typeface="Cambria Math" panose="02040503050406030204" pitchFamily="18" charset="0"/>
                          </a:rPr>
                        </m:ctrlPr>
                      </m:sSubPr>
                      <m:e>
                        <m:r>
                          <a:rPr kumimoji="1" lang="en-US" altLang="zh-CN" sz="2400" b="0" i="1" smtClean="0">
                            <a:latin typeface="Cambria Math" panose="02040503050406030204" pitchFamily="18" charset="0"/>
                          </a:rPr>
                          <m:t>𝑏</m:t>
                        </m:r>
                      </m:e>
                      <m:sub>
                        <m:r>
                          <a:rPr kumimoji="1" lang="en-US" altLang="zh-CN" sz="2400" b="0" i="1" smtClean="0">
                            <a:latin typeface="Cambria Math" panose="02040503050406030204" pitchFamily="18" charset="0"/>
                          </a:rPr>
                          <m:t>𝑘</m:t>
                        </m:r>
                      </m:sub>
                    </m:sSub>
                    <m:r>
                      <a:rPr kumimoji="1" lang="zh-CN" altLang="en-US" sz="2400" b="0" i="1" smtClean="0">
                        <a:latin typeface="Cambria Math" panose="02040503050406030204" pitchFamily="18" charset="0"/>
                      </a:rPr>
                      <m:t> </m:t>
                    </m:r>
                    <m:r>
                      <a:rPr kumimoji="1" lang="en-US" altLang="zh-CN" sz="2400" b="0" i="1" smtClean="0">
                        <a:latin typeface="Cambria Math" panose="02040503050406030204" pitchFamily="18" charset="0"/>
                      </a:rPr>
                      <m:t>(0≤</m:t>
                    </m:r>
                    <m:r>
                      <a:rPr kumimoji="1" lang="en-US" altLang="zh-CN" sz="2400" b="0" i="1" smtClean="0">
                        <a:latin typeface="Cambria Math" panose="02040503050406030204" pitchFamily="18" charset="0"/>
                      </a:rPr>
                      <m:t>𝑘</m:t>
                    </m:r>
                    <m:r>
                      <a:rPr kumimoji="1" lang="en-US" altLang="zh-CN" sz="2400" b="0" i="1" smtClean="0">
                        <a:latin typeface="Cambria Math" panose="02040503050406030204" pitchFamily="18" charset="0"/>
                      </a:rPr>
                      <m:t>&lt;</m:t>
                    </m:r>
                    <m:r>
                      <a:rPr kumimoji="1" lang="en-US" altLang="zh-CN" sz="2400" b="0" i="1" smtClean="0">
                        <a:latin typeface="Cambria Math" panose="02040503050406030204" pitchFamily="18" charset="0"/>
                      </a:rPr>
                      <m:t>𝑛</m:t>
                    </m:r>
                    <m:r>
                      <a:rPr kumimoji="1" lang="en-US" altLang="zh-CN" sz="2400" b="0" i="1" smtClean="0">
                        <a:latin typeface="Cambria Math" panose="02040503050406030204" pitchFamily="18" charset="0"/>
                      </a:rPr>
                      <m:t>)</m:t>
                    </m:r>
                  </m:oMath>
                </a14:m>
                <a:r>
                  <a:rPr kumimoji="1" lang="en-US" altLang="zh-CN" sz="2400" dirty="0"/>
                  <a:t>,</a:t>
                </a:r>
                <a:r>
                  <a:rPr kumimoji="1" lang="zh-CN" altLang="en-US" sz="2400" dirty="0"/>
                  <a:t> 继续调整元素</a:t>
                </a:r>
                <a14:m>
                  <m:oMath xmlns:m="http://schemas.openxmlformats.org/officeDocument/2006/math">
                    <m:sSub>
                      <m:sSubPr>
                        <m:ctrlPr>
                          <a:rPr lang="en-US" altLang="zh-CN" sz="2400" i="1" dirty="0">
                            <a:latin typeface="Cambria Math" panose="02040503050406030204" pitchFamily="18" charset="0"/>
                            <a:ea typeface="楷体_GB2312"/>
                            <a:cs typeface="Times New Roman" panose="02020603050405020304" pitchFamily="18" charset="0"/>
                          </a:rPr>
                        </m:ctrlPr>
                      </m:sSubPr>
                      <m:e>
                        <m:r>
                          <a:rPr lang="en-US" altLang="zh-CN" sz="2400" i="1" dirty="0">
                            <a:latin typeface="Cambria Math" panose="02040503050406030204" pitchFamily="18" charset="0"/>
                            <a:ea typeface="楷体_GB2312"/>
                            <a:cs typeface="Times New Roman" panose="02020603050405020304" pitchFamily="18" charset="0"/>
                          </a:rPr>
                          <m:t>𝑎</m:t>
                        </m:r>
                      </m:e>
                      <m:sub>
                        <m:r>
                          <a:rPr lang="en-US" altLang="zh-CN" sz="2400" i="1" dirty="0">
                            <a:latin typeface="Cambria Math" panose="02040503050406030204" pitchFamily="18" charset="0"/>
                            <a:ea typeface="楷体_GB2312"/>
                            <a:cs typeface="Times New Roman" panose="02020603050405020304" pitchFamily="18" charset="0"/>
                          </a:rPr>
                          <m:t>𝑘</m:t>
                        </m:r>
                        <m:r>
                          <a:rPr lang="en-US" altLang="zh-CN" sz="2400" b="0" i="1" dirty="0" smtClean="0">
                            <a:latin typeface="Cambria Math" panose="02040503050406030204" pitchFamily="18" charset="0"/>
                            <a:ea typeface="楷体_GB2312"/>
                            <a:cs typeface="Times New Roman" panose="02020603050405020304" pitchFamily="18" charset="0"/>
                          </a:rPr>
                          <m:t>+1</m:t>
                        </m:r>
                      </m:sub>
                    </m:sSub>
                  </m:oMath>
                </a14:m>
                <a:endParaRPr kumimoji="1" lang="zh-CN" altLang="en-US" sz="2400" dirty="0"/>
              </a:p>
            </p:txBody>
          </p:sp>
        </mc:Choice>
        <mc:Fallback xmlns="">
          <p:sp>
            <p:nvSpPr>
              <p:cNvPr id="15" name="文本框 14">
                <a:extLst>
                  <a:ext uri="{FF2B5EF4-FFF2-40B4-BE49-F238E27FC236}">
                    <a16:creationId xmlns:a16="http://schemas.microsoft.com/office/drawing/2014/main" id="{27751EC3-B419-179A-0017-F99270050DD8}"/>
                  </a:ext>
                </a:extLst>
              </p:cNvPr>
              <p:cNvSpPr txBox="1">
                <a:spLocks noRot="1" noChangeAspect="1" noMove="1" noResize="1" noEditPoints="1" noAdjustHandles="1" noChangeArrowheads="1" noChangeShapeType="1" noTextEdit="1"/>
              </p:cNvSpPr>
              <p:nvPr/>
            </p:nvSpPr>
            <p:spPr>
              <a:xfrm>
                <a:off x="483347" y="2967335"/>
                <a:ext cx="9342173" cy="461665"/>
              </a:xfrm>
              <a:prstGeom prst="rect">
                <a:avLst/>
              </a:prstGeom>
              <a:blipFill>
                <a:blip r:embed="rId3"/>
                <a:stretch>
                  <a:fillRect l="-814" t="-15789" b="-2631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圆角矩形 7">
                <a:extLst>
                  <a:ext uri="{FF2B5EF4-FFF2-40B4-BE49-F238E27FC236}">
                    <a16:creationId xmlns:a16="http://schemas.microsoft.com/office/drawing/2014/main" id="{8B2D164F-29F6-83A0-AEA4-B5274E6631E7}"/>
                  </a:ext>
                </a:extLst>
              </p:cNvPr>
              <p:cNvSpPr/>
              <p:nvPr/>
            </p:nvSpPr>
            <p:spPr>
              <a:xfrm>
                <a:off x="2685549" y="3906679"/>
                <a:ext cx="6586299" cy="421590"/>
              </a:xfrm>
              <a:prstGeom prst="roundRect">
                <a:avLst/>
              </a:prstGeom>
              <a:solidFill>
                <a:srgbClr val="51ADB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en-US" altLang="zh-CN" sz="2400" dirty="0"/>
                  <a:t>Case</a:t>
                </a:r>
                <a:r>
                  <a:rPr kumimoji="1" lang="zh-CN" altLang="en-US" sz="2400" dirty="0"/>
                  <a:t> </a:t>
                </a:r>
                <a:r>
                  <a:rPr kumimoji="1" lang="en-US" altLang="zh-CN" sz="2400" dirty="0"/>
                  <a:t>1:</a:t>
                </a:r>
                <a:r>
                  <a:rPr kumimoji="1" lang="zh-CN" altLang="en-US" sz="2400" dirty="0"/>
                  <a:t>   </a:t>
                </a:r>
                <a:r>
                  <a:rPr kumimoji="1" lang="en-US" altLang="zh-CN" sz="2400" dirty="0"/>
                  <a:t>k</a:t>
                </a:r>
                <a:r>
                  <a:rPr kumimoji="1" lang="zh-CN" altLang="en-US" sz="2400" dirty="0"/>
                  <a:t>是奇数， 即 </a:t>
                </a:r>
                <a14:m>
                  <m:oMath xmlns:m="http://schemas.openxmlformats.org/officeDocument/2006/math">
                    <m:sSub>
                      <m:sSubPr>
                        <m:ctrlPr>
                          <a:rPr kumimoji="1" lang="en-US" altLang="zh-CN" sz="2400" b="0" i="1" smtClean="0">
                            <a:latin typeface="Cambria Math" panose="02040503050406030204" pitchFamily="18" charset="0"/>
                          </a:rPr>
                        </m:ctrlPr>
                      </m:sSubPr>
                      <m:e>
                        <m:r>
                          <a:rPr kumimoji="1" lang="en-US" altLang="zh-CN" sz="2400" b="0" i="1" smtClean="0">
                            <a:latin typeface="Cambria Math" panose="02040503050406030204" pitchFamily="18" charset="0"/>
                          </a:rPr>
                          <m:t>𝑏</m:t>
                        </m:r>
                      </m:e>
                      <m:sub>
                        <m:r>
                          <a:rPr kumimoji="1" lang="en-US" altLang="zh-CN" sz="2400" b="0" i="1" smtClean="0">
                            <a:latin typeface="Cambria Math" panose="02040503050406030204" pitchFamily="18" charset="0"/>
                          </a:rPr>
                          <m:t>0</m:t>
                        </m:r>
                      </m:sub>
                    </m:sSub>
                    <m:r>
                      <a:rPr kumimoji="1" lang="en-US" altLang="zh-CN" sz="2400" b="0" i="1" smtClean="0">
                        <a:solidFill>
                          <a:srgbClr val="FFFF00"/>
                        </a:solidFill>
                        <a:latin typeface="Cambria Math" panose="02040503050406030204" pitchFamily="18" charset="0"/>
                      </a:rPr>
                      <m:t>≤</m:t>
                    </m:r>
                    <m:sSub>
                      <m:sSubPr>
                        <m:ctrlPr>
                          <a:rPr kumimoji="1" lang="en-US" altLang="zh-CN" sz="2400" b="0" i="1" smtClean="0">
                            <a:latin typeface="Cambria Math" panose="02040503050406030204" pitchFamily="18" charset="0"/>
                          </a:rPr>
                        </m:ctrlPr>
                      </m:sSubPr>
                      <m:e>
                        <m:r>
                          <a:rPr kumimoji="1" lang="en-US" altLang="zh-CN" sz="2400" b="0" i="1" smtClean="0">
                            <a:latin typeface="Cambria Math" panose="02040503050406030204" pitchFamily="18" charset="0"/>
                          </a:rPr>
                          <m:t>𝑏</m:t>
                        </m:r>
                      </m:e>
                      <m:sub>
                        <m:r>
                          <a:rPr kumimoji="1" lang="en-US" altLang="zh-CN" sz="2400" b="0" i="1" smtClean="0">
                            <a:latin typeface="Cambria Math" panose="02040503050406030204" pitchFamily="18" charset="0"/>
                          </a:rPr>
                          <m:t>1</m:t>
                        </m:r>
                      </m:sub>
                    </m:sSub>
                    <m:r>
                      <a:rPr kumimoji="1" lang="en-US" altLang="zh-CN" sz="2400" b="0" i="1" smtClean="0">
                        <a:solidFill>
                          <a:srgbClr val="FFFF00"/>
                        </a:solidFill>
                        <a:latin typeface="Cambria Math" panose="02040503050406030204" pitchFamily="18" charset="0"/>
                      </a:rPr>
                      <m:t>≥</m:t>
                    </m:r>
                    <m:r>
                      <a:rPr kumimoji="1" lang="en-US" altLang="zh-CN" sz="2400" b="0" i="1" smtClean="0">
                        <a:latin typeface="Cambria Math" panose="02040503050406030204" pitchFamily="18" charset="0"/>
                      </a:rPr>
                      <m:t>…</m:t>
                    </m:r>
                    <m:r>
                      <a:rPr kumimoji="1" lang="en-US" altLang="zh-CN" sz="2400" b="0" i="1" smtClean="0">
                        <a:solidFill>
                          <a:srgbClr val="FFFF00"/>
                        </a:solidFill>
                        <a:latin typeface="Cambria Math" panose="02040503050406030204" pitchFamily="18" charset="0"/>
                      </a:rPr>
                      <m:t>≥</m:t>
                    </m:r>
                    <m:sSub>
                      <m:sSubPr>
                        <m:ctrlPr>
                          <a:rPr kumimoji="1" lang="en-US" altLang="zh-CN" sz="2400" b="0" i="1" smtClean="0">
                            <a:latin typeface="Cambria Math" panose="02040503050406030204" pitchFamily="18" charset="0"/>
                          </a:rPr>
                        </m:ctrlPr>
                      </m:sSubPr>
                      <m:e>
                        <m:r>
                          <a:rPr kumimoji="1" lang="en-US" altLang="zh-CN" sz="2400" b="0" i="1" smtClean="0">
                            <a:latin typeface="Cambria Math" panose="02040503050406030204" pitchFamily="18" charset="0"/>
                          </a:rPr>
                          <m:t>𝑏</m:t>
                        </m:r>
                      </m:e>
                      <m:sub>
                        <m:r>
                          <a:rPr kumimoji="1" lang="en-US" altLang="zh-CN" sz="2400" b="0" i="1" smtClean="0">
                            <a:latin typeface="Cambria Math" panose="02040503050406030204" pitchFamily="18" charset="0"/>
                          </a:rPr>
                          <m:t>𝑘</m:t>
                        </m:r>
                        <m:r>
                          <a:rPr kumimoji="1" lang="en-US" altLang="zh-CN" sz="2400" b="0" i="1" smtClean="0">
                            <a:latin typeface="Cambria Math" panose="02040503050406030204" pitchFamily="18" charset="0"/>
                          </a:rPr>
                          <m:t>−1</m:t>
                        </m:r>
                      </m:sub>
                    </m:sSub>
                    <m:r>
                      <a:rPr kumimoji="1" lang="en-US" altLang="zh-CN" sz="2400" b="0" i="1" smtClean="0">
                        <a:solidFill>
                          <a:srgbClr val="FFFF00"/>
                        </a:solidFill>
                        <a:latin typeface="Cambria Math" panose="02040503050406030204" pitchFamily="18" charset="0"/>
                      </a:rPr>
                      <m:t>≤</m:t>
                    </m:r>
                    <m:sSub>
                      <m:sSubPr>
                        <m:ctrlPr>
                          <a:rPr kumimoji="1" lang="en-US" altLang="zh-CN" sz="2400" b="0" i="1" smtClean="0">
                            <a:latin typeface="Cambria Math" panose="02040503050406030204" pitchFamily="18" charset="0"/>
                          </a:rPr>
                        </m:ctrlPr>
                      </m:sSubPr>
                      <m:e>
                        <m:r>
                          <a:rPr kumimoji="1" lang="en-US" altLang="zh-CN" sz="2400" b="0" i="1" smtClean="0">
                            <a:latin typeface="Cambria Math" panose="02040503050406030204" pitchFamily="18" charset="0"/>
                          </a:rPr>
                          <m:t>𝑏</m:t>
                        </m:r>
                      </m:e>
                      <m:sub>
                        <m:r>
                          <a:rPr kumimoji="1" lang="en-US" altLang="zh-CN" sz="2400" b="0" i="1" smtClean="0">
                            <a:latin typeface="Cambria Math" panose="02040503050406030204" pitchFamily="18" charset="0"/>
                          </a:rPr>
                          <m:t>𝑘</m:t>
                        </m:r>
                      </m:sub>
                    </m:sSub>
                  </m:oMath>
                </a14:m>
                <a:r>
                  <a:rPr kumimoji="1" lang="zh-CN" altLang="en-US" sz="2400" dirty="0"/>
                  <a:t> </a:t>
                </a:r>
              </a:p>
            </p:txBody>
          </p:sp>
        </mc:Choice>
        <mc:Fallback xmlns="">
          <p:sp>
            <p:nvSpPr>
              <p:cNvPr id="8" name="圆角矩形 7">
                <a:extLst>
                  <a:ext uri="{FF2B5EF4-FFF2-40B4-BE49-F238E27FC236}">
                    <a16:creationId xmlns:a16="http://schemas.microsoft.com/office/drawing/2014/main" id="{8B2D164F-29F6-83A0-AEA4-B5274E6631E7}"/>
                  </a:ext>
                </a:extLst>
              </p:cNvPr>
              <p:cNvSpPr>
                <a:spLocks noRot="1" noChangeAspect="1" noMove="1" noResize="1" noEditPoints="1" noAdjustHandles="1" noChangeArrowheads="1" noChangeShapeType="1" noTextEdit="1"/>
              </p:cNvSpPr>
              <p:nvPr/>
            </p:nvSpPr>
            <p:spPr>
              <a:xfrm>
                <a:off x="2685549" y="3906679"/>
                <a:ext cx="6586299" cy="421590"/>
              </a:xfrm>
              <a:prstGeom prst="roundRect">
                <a:avLst/>
              </a:prstGeom>
              <a:blipFill>
                <a:blip r:embed="rId4"/>
                <a:stretch>
                  <a:fillRect l="-1154" t="-20000" b="-3428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2D76085B-7CDE-D3FF-3117-6B06488504E2}"/>
                  </a:ext>
                </a:extLst>
              </p:cNvPr>
              <p:cNvSpPr txBox="1"/>
              <p:nvPr/>
            </p:nvSpPr>
            <p:spPr>
              <a:xfrm>
                <a:off x="1097850" y="4697005"/>
                <a:ext cx="9140387" cy="400110"/>
              </a:xfrm>
              <a:prstGeom prst="rect">
                <a:avLst/>
              </a:prstGeom>
              <a:noFill/>
            </p:spPr>
            <p:txBody>
              <a:bodyPr wrap="none" rtlCol="0">
                <a:spAutoFit/>
              </a:bodyPr>
              <a:lstStyle/>
              <a:p>
                <a:pPr marL="342900" indent="-342900">
                  <a:buFont typeface="Arial" panose="020B0604020202020204" pitchFamily="34" charset="0"/>
                  <a:buChar char="•"/>
                </a:pPr>
                <a:r>
                  <a:rPr kumimoji="1" lang="zh-CN" altLang="en-US" sz="2000" dirty="0"/>
                  <a:t>如果 </a:t>
                </a:r>
                <a14:m>
                  <m:oMath xmlns:m="http://schemas.openxmlformats.org/officeDocument/2006/math">
                    <m:sSub>
                      <m:sSubPr>
                        <m:ctrlPr>
                          <a:rPr kumimoji="1" lang="en-US" altLang="zh-CN" sz="2000" b="0" i="1" smtClean="0">
                            <a:latin typeface="Cambria Math" panose="02040503050406030204" pitchFamily="18" charset="0"/>
                          </a:rPr>
                        </m:ctrlPr>
                      </m:sSubPr>
                      <m:e>
                        <m:r>
                          <a:rPr kumimoji="1" lang="en-US" altLang="zh-CN" sz="2000" b="0" i="1" smtClean="0">
                            <a:latin typeface="Cambria Math" panose="02040503050406030204" pitchFamily="18" charset="0"/>
                          </a:rPr>
                          <m:t>𝑏</m:t>
                        </m:r>
                      </m:e>
                      <m:sub>
                        <m:r>
                          <a:rPr kumimoji="1" lang="en-US" altLang="zh-CN" sz="2000" b="0" i="1" smtClean="0">
                            <a:latin typeface="Cambria Math" panose="02040503050406030204" pitchFamily="18" charset="0"/>
                          </a:rPr>
                          <m:t>𝑘</m:t>
                        </m:r>
                      </m:sub>
                    </m:sSub>
                    <m:r>
                      <a:rPr kumimoji="1" lang="en-US" altLang="zh-CN" sz="2000" b="0" i="1" smtClean="0">
                        <a:latin typeface="Cambria Math" panose="02040503050406030204" pitchFamily="18" charset="0"/>
                      </a:rPr>
                      <m:t>≥</m:t>
                    </m:r>
                    <m:sSub>
                      <m:sSubPr>
                        <m:ctrlPr>
                          <a:rPr kumimoji="1" lang="en-US" altLang="zh-CN" sz="2000" b="0" i="1" smtClean="0">
                            <a:latin typeface="Cambria Math" panose="02040503050406030204" pitchFamily="18" charset="0"/>
                          </a:rPr>
                        </m:ctrlPr>
                      </m:sSubPr>
                      <m:e>
                        <m:r>
                          <a:rPr kumimoji="1" lang="en-US" altLang="zh-CN" sz="2000" b="0" i="1" smtClean="0">
                            <a:latin typeface="Cambria Math" panose="02040503050406030204" pitchFamily="18" charset="0"/>
                          </a:rPr>
                          <m:t>𝑎</m:t>
                        </m:r>
                      </m:e>
                      <m:sub>
                        <m:r>
                          <a:rPr kumimoji="1" lang="en-US" altLang="zh-CN" sz="2000" b="0" i="1" smtClean="0">
                            <a:latin typeface="Cambria Math" panose="02040503050406030204" pitchFamily="18" charset="0"/>
                          </a:rPr>
                          <m:t>𝑘</m:t>
                        </m:r>
                        <m:r>
                          <a:rPr kumimoji="1" lang="en-US" altLang="zh-CN" sz="2000" b="0" i="1" smtClean="0">
                            <a:latin typeface="Cambria Math" panose="02040503050406030204" pitchFamily="18" charset="0"/>
                          </a:rPr>
                          <m:t>+1</m:t>
                        </m:r>
                      </m:sub>
                    </m:sSub>
                  </m:oMath>
                </a14:m>
                <a:r>
                  <a:rPr kumimoji="1" lang="en-US" altLang="zh-CN" sz="2000" dirty="0"/>
                  <a:t>,</a:t>
                </a:r>
                <a:r>
                  <a:rPr kumimoji="1" lang="zh-CN" altLang="en-US" sz="2000" dirty="0"/>
                  <a:t> 则</a:t>
                </a:r>
                <a14:m>
                  <m:oMath xmlns:m="http://schemas.openxmlformats.org/officeDocument/2006/math">
                    <m:sSub>
                      <m:sSubPr>
                        <m:ctrlPr>
                          <a:rPr kumimoji="1" lang="en-US" altLang="zh-CN" sz="2000" i="1">
                            <a:latin typeface="Cambria Math" panose="02040503050406030204" pitchFamily="18" charset="0"/>
                          </a:rPr>
                        </m:ctrlPr>
                      </m:sSubPr>
                      <m:e>
                        <m:r>
                          <a:rPr kumimoji="1" lang="en-US" altLang="zh-CN" sz="2000" i="1">
                            <a:latin typeface="Cambria Math" panose="02040503050406030204" pitchFamily="18" charset="0"/>
                          </a:rPr>
                          <m:t>𝑏</m:t>
                        </m:r>
                      </m:e>
                      <m:sub>
                        <m:r>
                          <a:rPr kumimoji="1" lang="en-US" altLang="zh-CN" sz="2000" i="1">
                            <a:latin typeface="Cambria Math" panose="02040503050406030204" pitchFamily="18" charset="0"/>
                          </a:rPr>
                          <m:t>0</m:t>
                        </m:r>
                      </m:sub>
                    </m:sSub>
                    <m:r>
                      <a:rPr kumimoji="1" lang="en-US" altLang="zh-CN" sz="2000" i="1" smtClean="0">
                        <a:solidFill>
                          <a:srgbClr val="00B0F0"/>
                        </a:solidFill>
                        <a:latin typeface="Cambria Math" panose="02040503050406030204" pitchFamily="18" charset="0"/>
                      </a:rPr>
                      <m:t>≤</m:t>
                    </m:r>
                    <m:sSub>
                      <m:sSubPr>
                        <m:ctrlPr>
                          <a:rPr kumimoji="1" lang="en-US" altLang="zh-CN" sz="2000" i="1">
                            <a:latin typeface="Cambria Math" panose="02040503050406030204" pitchFamily="18" charset="0"/>
                          </a:rPr>
                        </m:ctrlPr>
                      </m:sSubPr>
                      <m:e>
                        <m:r>
                          <a:rPr kumimoji="1" lang="en-US" altLang="zh-CN" sz="2000" i="1">
                            <a:latin typeface="Cambria Math" panose="02040503050406030204" pitchFamily="18" charset="0"/>
                          </a:rPr>
                          <m:t>𝑏</m:t>
                        </m:r>
                      </m:e>
                      <m:sub>
                        <m:r>
                          <a:rPr kumimoji="1" lang="en-US" altLang="zh-CN" sz="2000" i="1">
                            <a:latin typeface="Cambria Math" panose="02040503050406030204" pitchFamily="18" charset="0"/>
                          </a:rPr>
                          <m:t>1</m:t>
                        </m:r>
                      </m:sub>
                    </m:sSub>
                    <m:r>
                      <a:rPr kumimoji="1" lang="en-US" altLang="zh-CN" sz="2000" i="1" smtClean="0">
                        <a:solidFill>
                          <a:srgbClr val="00B0F0"/>
                        </a:solidFill>
                        <a:latin typeface="Cambria Math" panose="02040503050406030204" pitchFamily="18" charset="0"/>
                      </a:rPr>
                      <m:t>≥</m:t>
                    </m:r>
                    <m:r>
                      <a:rPr kumimoji="1" lang="en-US" altLang="zh-CN" sz="2000" i="1">
                        <a:latin typeface="Cambria Math" panose="02040503050406030204" pitchFamily="18" charset="0"/>
                      </a:rPr>
                      <m:t>…</m:t>
                    </m:r>
                    <m:r>
                      <a:rPr kumimoji="1" lang="en-US" altLang="zh-CN" sz="2000" i="1" smtClean="0">
                        <a:solidFill>
                          <a:srgbClr val="00B0F0"/>
                        </a:solidFill>
                        <a:latin typeface="Cambria Math" panose="02040503050406030204" pitchFamily="18" charset="0"/>
                      </a:rPr>
                      <m:t>≥</m:t>
                    </m:r>
                    <m:sSub>
                      <m:sSubPr>
                        <m:ctrlPr>
                          <a:rPr kumimoji="1" lang="en-US" altLang="zh-CN" sz="2000" i="1">
                            <a:latin typeface="Cambria Math" panose="02040503050406030204" pitchFamily="18" charset="0"/>
                          </a:rPr>
                        </m:ctrlPr>
                      </m:sSubPr>
                      <m:e>
                        <m:r>
                          <a:rPr kumimoji="1" lang="en-US" altLang="zh-CN" sz="2000" i="1">
                            <a:latin typeface="Cambria Math" panose="02040503050406030204" pitchFamily="18" charset="0"/>
                          </a:rPr>
                          <m:t>𝑏</m:t>
                        </m:r>
                      </m:e>
                      <m:sub>
                        <m:r>
                          <a:rPr kumimoji="1" lang="en-US" altLang="zh-CN" sz="2000" i="1">
                            <a:latin typeface="Cambria Math" panose="02040503050406030204" pitchFamily="18" charset="0"/>
                          </a:rPr>
                          <m:t>𝑘</m:t>
                        </m:r>
                        <m:r>
                          <a:rPr kumimoji="1" lang="en-US" altLang="zh-CN" sz="2000" i="1">
                            <a:latin typeface="Cambria Math" panose="02040503050406030204" pitchFamily="18" charset="0"/>
                          </a:rPr>
                          <m:t>−1</m:t>
                        </m:r>
                      </m:sub>
                    </m:sSub>
                    <m:r>
                      <a:rPr kumimoji="1" lang="en-US" altLang="zh-CN" sz="2000" b="0" i="1" smtClean="0">
                        <a:solidFill>
                          <a:srgbClr val="00B0F0"/>
                        </a:solidFill>
                        <a:latin typeface="Cambria Math" panose="02040503050406030204" pitchFamily="18" charset="0"/>
                      </a:rPr>
                      <m:t>≤</m:t>
                    </m:r>
                    <m:sSub>
                      <m:sSubPr>
                        <m:ctrlPr>
                          <a:rPr kumimoji="1" lang="en-US" altLang="zh-CN" sz="2000" b="0" i="1" smtClean="0">
                            <a:latin typeface="Cambria Math" panose="02040503050406030204" pitchFamily="18" charset="0"/>
                          </a:rPr>
                        </m:ctrlPr>
                      </m:sSubPr>
                      <m:e>
                        <m:r>
                          <a:rPr kumimoji="1" lang="en-US" altLang="zh-CN" sz="2000" b="0" i="1" smtClean="0">
                            <a:latin typeface="Cambria Math" panose="02040503050406030204" pitchFamily="18" charset="0"/>
                          </a:rPr>
                          <m:t>𝑏</m:t>
                        </m:r>
                      </m:e>
                      <m:sub>
                        <m:r>
                          <a:rPr kumimoji="1" lang="en-US" altLang="zh-CN" sz="2000" b="0" i="1" smtClean="0">
                            <a:latin typeface="Cambria Math" panose="02040503050406030204" pitchFamily="18" charset="0"/>
                          </a:rPr>
                          <m:t>𝑘</m:t>
                        </m:r>
                      </m:sub>
                    </m:sSub>
                    <m:r>
                      <a:rPr kumimoji="1" lang="en-US" altLang="zh-CN" sz="2000" b="0" i="1" smtClean="0">
                        <a:solidFill>
                          <a:srgbClr val="00B0F0"/>
                        </a:solidFill>
                        <a:latin typeface="Cambria Math" panose="02040503050406030204" pitchFamily="18" charset="0"/>
                      </a:rPr>
                      <m:t>≥</m:t>
                    </m:r>
                    <m:sSub>
                      <m:sSubPr>
                        <m:ctrlPr>
                          <a:rPr kumimoji="1" lang="en-US" altLang="zh-CN" sz="2000" b="0" i="1" smtClean="0">
                            <a:latin typeface="Cambria Math" panose="02040503050406030204" pitchFamily="18" charset="0"/>
                          </a:rPr>
                        </m:ctrlPr>
                      </m:sSubPr>
                      <m:e>
                        <m:r>
                          <a:rPr kumimoji="1" lang="en-US" altLang="zh-CN" sz="2000" b="0" i="1" smtClean="0">
                            <a:latin typeface="Cambria Math" panose="02040503050406030204" pitchFamily="18" charset="0"/>
                          </a:rPr>
                          <m:t>𝑎</m:t>
                        </m:r>
                      </m:e>
                      <m:sub>
                        <m:r>
                          <a:rPr kumimoji="1" lang="en-US" altLang="zh-CN" sz="2000" b="0" i="1" smtClean="0">
                            <a:latin typeface="Cambria Math" panose="02040503050406030204" pitchFamily="18" charset="0"/>
                          </a:rPr>
                          <m:t>𝑘</m:t>
                        </m:r>
                        <m:r>
                          <a:rPr kumimoji="1" lang="en-US" altLang="zh-CN" sz="2000" b="0" i="1" smtClean="0">
                            <a:latin typeface="Cambria Math" panose="02040503050406030204" pitchFamily="18" charset="0"/>
                          </a:rPr>
                          <m:t>+1</m:t>
                        </m:r>
                      </m:sub>
                    </m:sSub>
                  </m:oMath>
                </a14:m>
                <a:r>
                  <a:rPr kumimoji="1" lang="zh-CN" altLang="en-US" sz="2000" dirty="0"/>
                  <a:t> 是摆动序，不需要调整</a:t>
                </a:r>
              </a:p>
            </p:txBody>
          </p:sp>
        </mc:Choice>
        <mc:Fallback xmlns="">
          <p:sp>
            <p:nvSpPr>
              <p:cNvPr id="9" name="文本框 8">
                <a:extLst>
                  <a:ext uri="{FF2B5EF4-FFF2-40B4-BE49-F238E27FC236}">
                    <a16:creationId xmlns:a16="http://schemas.microsoft.com/office/drawing/2014/main" id="{2D76085B-7CDE-D3FF-3117-6B06488504E2}"/>
                  </a:ext>
                </a:extLst>
              </p:cNvPr>
              <p:cNvSpPr txBox="1">
                <a:spLocks noRot="1" noChangeAspect="1" noMove="1" noResize="1" noEditPoints="1" noAdjustHandles="1" noChangeArrowheads="1" noChangeShapeType="1" noTextEdit="1"/>
              </p:cNvSpPr>
              <p:nvPr/>
            </p:nvSpPr>
            <p:spPr>
              <a:xfrm>
                <a:off x="1097850" y="4697005"/>
                <a:ext cx="9140387" cy="400110"/>
              </a:xfrm>
              <a:prstGeom prst="rect">
                <a:avLst/>
              </a:prstGeom>
              <a:blipFill>
                <a:blip r:embed="rId5"/>
                <a:stretch>
                  <a:fillRect l="-555" t="-15625" b="-25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E64A7B45-C84B-CF6A-AD5D-94312B3F1A3E}"/>
                  </a:ext>
                </a:extLst>
              </p:cNvPr>
              <p:cNvSpPr txBox="1"/>
              <p:nvPr/>
            </p:nvSpPr>
            <p:spPr>
              <a:xfrm>
                <a:off x="1097850" y="5444898"/>
                <a:ext cx="10691709" cy="400110"/>
              </a:xfrm>
              <a:prstGeom prst="rect">
                <a:avLst/>
              </a:prstGeom>
              <a:noFill/>
            </p:spPr>
            <p:txBody>
              <a:bodyPr wrap="none" rtlCol="0">
                <a:spAutoFit/>
              </a:bodyPr>
              <a:lstStyle/>
              <a:p>
                <a:pPr marL="342900" indent="-342900">
                  <a:buFont typeface="Arial" panose="020B0604020202020204" pitchFamily="34" charset="0"/>
                  <a:buChar char="•"/>
                </a:pPr>
                <a:r>
                  <a:rPr kumimoji="1" lang="zh-CN" altLang="en-US" sz="2000" dirty="0"/>
                  <a:t>如果 </a:t>
                </a:r>
                <a14:m>
                  <m:oMath xmlns:m="http://schemas.openxmlformats.org/officeDocument/2006/math">
                    <m:sSub>
                      <m:sSubPr>
                        <m:ctrlPr>
                          <a:rPr kumimoji="1" lang="en-US" altLang="zh-CN" sz="2000" b="0" i="1" smtClean="0">
                            <a:latin typeface="Cambria Math" panose="02040503050406030204" pitchFamily="18" charset="0"/>
                          </a:rPr>
                        </m:ctrlPr>
                      </m:sSubPr>
                      <m:e>
                        <m:r>
                          <a:rPr kumimoji="1" lang="en-US" altLang="zh-CN" sz="2000" b="0" i="1" smtClean="0">
                            <a:latin typeface="Cambria Math" panose="02040503050406030204" pitchFamily="18" charset="0"/>
                          </a:rPr>
                          <m:t>𝑏</m:t>
                        </m:r>
                      </m:e>
                      <m:sub>
                        <m:r>
                          <a:rPr kumimoji="1" lang="en-US" altLang="zh-CN" sz="2000" b="0" i="1" smtClean="0">
                            <a:latin typeface="Cambria Math" panose="02040503050406030204" pitchFamily="18" charset="0"/>
                          </a:rPr>
                          <m:t>𝑘</m:t>
                        </m:r>
                      </m:sub>
                    </m:sSub>
                    <m:r>
                      <a:rPr kumimoji="1" lang="en-US" altLang="zh-CN" sz="2000" b="0" i="1" smtClean="0">
                        <a:latin typeface="Cambria Math" panose="02040503050406030204" pitchFamily="18" charset="0"/>
                      </a:rPr>
                      <m:t>&lt;</m:t>
                    </m:r>
                    <m:sSub>
                      <m:sSubPr>
                        <m:ctrlPr>
                          <a:rPr kumimoji="1" lang="en-US" altLang="zh-CN" sz="2000" b="0" i="1" smtClean="0">
                            <a:latin typeface="Cambria Math" panose="02040503050406030204" pitchFamily="18" charset="0"/>
                          </a:rPr>
                        </m:ctrlPr>
                      </m:sSubPr>
                      <m:e>
                        <m:r>
                          <a:rPr kumimoji="1" lang="en-US" altLang="zh-CN" sz="2000" b="0" i="1" smtClean="0">
                            <a:latin typeface="Cambria Math" panose="02040503050406030204" pitchFamily="18" charset="0"/>
                          </a:rPr>
                          <m:t>𝑎</m:t>
                        </m:r>
                      </m:e>
                      <m:sub>
                        <m:r>
                          <a:rPr kumimoji="1" lang="en-US" altLang="zh-CN" sz="2000" b="0" i="1" smtClean="0">
                            <a:latin typeface="Cambria Math" panose="02040503050406030204" pitchFamily="18" charset="0"/>
                          </a:rPr>
                          <m:t>𝑘</m:t>
                        </m:r>
                        <m:r>
                          <a:rPr kumimoji="1" lang="en-US" altLang="zh-CN" sz="2000" b="0" i="1" smtClean="0">
                            <a:latin typeface="Cambria Math" panose="02040503050406030204" pitchFamily="18" charset="0"/>
                          </a:rPr>
                          <m:t>+1</m:t>
                        </m:r>
                      </m:sub>
                    </m:sSub>
                  </m:oMath>
                </a14:m>
                <a:r>
                  <a:rPr kumimoji="1" lang="en-US" altLang="zh-CN" sz="2000" dirty="0"/>
                  <a:t>,</a:t>
                </a:r>
                <a:r>
                  <a:rPr kumimoji="1" lang="zh-CN" altLang="en-US" sz="2000" dirty="0"/>
                  <a:t> 则交换</a:t>
                </a:r>
                <a14:m>
                  <m:oMath xmlns:m="http://schemas.openxmlformats.org/officeDocument/2006/math">
                    <m:sSub>
                      <m:sSubPr>
                        <m:ctrlPr>
                          <a:rPr kumimoji="1" lang="en-US" altLang="zh-CN" sz="2000" i="1">
                            <a:latin typeface="Cambria Math" panose="02040503050406030204" pitchFamily="18" charset="0"/>
                          </a:rPr>
                        </m:ctrlPr>
                      </m:sSubPr>
                      <m:e>
                        <m:r>
                          <a:rPr kumimoji="1" lang="en-US" altLang="zh-CN" sz="2000" b="0" i="1" smtClean="0">
                            <a:latin typeface="Cambria Math" panose="02040503050406030204" pitchFamily="18" charset="0"/>
                          </a:rPr>
                          <m:t>(</m:t>
                        </m:r>
                        <m:r>
                          <a:rPr kumimoji="1" lang="en-US" altLang="zh-CN" sz="2000" i="1">
                            <a:latin typeface="Cambria Math" panose="02040503050406030204" pitchFamily="18" charset="0"/>
                          </a:rPr>
                          <m:t>𝑏</m:t>
                        </m:r>
                      </m:e>
                      <m:sub>
                        <m:r>
                          <a:rPr kumimoji="1" lang="en-US" altLang="zh-CN" sz="2000" i="1">
                            <a:latin typeface="Cambria Math" panose="02040503050406030204" pitchFamily="18" charset="0"/>
                          </a:rPr>
                          <m:t>𝑘</m:t>
                        </m:r>
                      </m:sub>
                    </m:sSub>
                    <m:r>
                      <a:rPr kumimoji="1" lang="en-US" altLang="zh-CN" sz="2000" b="0" i="1" smtClean="0">
                        <a:latin typeface="Cambria Math" panose="02040503050406030204" pitchFamily="18" charset="0"/>
                      </a:rPr>
                      <m:t>,</m:t>
                    </m:r>
                    <m:r>
                      <a:rPr kumimoji="1" lang="zh-CN" altLang="en-US" sz="2000" b="0" i="1" smtClean="0">
                        <a:latin typeface="Cambria Math" panose="02040503050406030204" pitchFamily="18" charset="0"/>
                      </a:rPr>
                      <m:t> </m:t>
                    </m:r>
                    <m:sSub>
                      <m:sSubPr>
                        <m:ctrlPr>
                          <a:rPr kumimoji="1" lang="en-US" altLang="zh-CN" sz="2000" b="0" i="1" smtClean="0">
                            <a:latin typeface="Cambria Math" panose="02040503050406030204" pitchFamily="18" charset="0"/>
                          </a:rPr>
                        </m:ctrlPr>
                      </m:sSubPr>
                      <m:e>
                        <m:r>
                          <a:rPr kumimoji="1" lang="en-US" altLang="zh-CN" sz="2000" b="0" i="1" smtClean="0">
                            <a:latin typeface="Cambria Math" panose="02040503050406030204" pitchFamily="18" charset="0"/>
                          </a:rPr>
                          <m:t>𝑎</m:t>
                        </m:r>
                      </m:e>
                      <m:sub>
                        <m:r>
                          <a:rPr kumimoji="1" lang="en-US" altLang="zh-CN" sz="2000" b="0" i="1" smtClean="0">
                            <a:latin typeface="Cambria Math" panose="02040503050406030204" pitchFamily="18" charset="0"/>
                          </a:rPr>
                          <m:t>𝑘</m:t>
                        </m:r>
                        <m:r>
                          <a:rPr kumimoji="1" lang="en-US" altLang="zh-CN" sz="2000" b="0" i="1" smtClean="0">
                            <a:latin typeface="Cambria Math" panose="02040503050406030204" pitchFamily="18" charset="0"/>
                          </a:rPr>
                          <m:t>+1</m:t>
                        </m:r>
                      </m:sub>
                    </m:sSub>
                    <m:r>
                      <a:rPr kumimoji="1" lang="en-US" altLang="zh-CN" sz="2000" b="0" i="1" smtClean="0">
                        <a:latin typeface="Cambria Math" panose="02040503050406030204" pitchFamily="18" charset="0"/>
                      </a:rPr>
                      <m:t>)</m:t>
                    </m:r>
                    <m:r>
                      <a:rPr kumimoji="1" lang="en-US" altLang="zh-CN" sz="2000" i="1">
                        <a:latin typeface="Cambria Math" panose="02040503050406030204" pitchFamily="18" charset="0"/>
                      </a:rPr>
                      <m:t> </m:t>
                    </m:r>
                  </m:oMath>
                </a14:m>
                <a:r>
                  <a:rPr kumimoji="1" lang="zh-CN" altLang="en-US" sz="2000" dirty="0"/>
                  <a:t>，可得 </a:t>
                </a:r>
                <a14:m>
                  <m:oMath xmlns:m="http://schemas.openxmlformats.org/officeDocument/2006/math">
                    <m:sSub>
                      <m:sSubPr>
                        <m:ctrlPr>
                          <a:rPr kumimoji="1" lang="en-US" altLang="zh-CN" sz="2000" i="1">
                            <a:latin typeface="Cambria Math" panose="02040503050406030204" pitchFamily="18" charset="0"/>
                          </a:rPr>
                        </m:ctrlPr>
                      </m:sSubPr>
                      <m:e>
                        <m:r>
                          <a:rPr kumimoji="1" lang="en-US" altLang="zh-CN" sz="2000" i="1">
                            <a:latin typeface="Cambria Math" panose="02040503050406030204" pitchFamily="18" charset="0"/>
                          </a:rPr>
                          <m:t>𝑏</m:t>
                        </m:r>
                      </m:e>
                      <m:sub>
                        <m:r>
                          <a:rPr kumimoji="1" lang="en-US" altLang="zh-CN" sz="2000" i="1">
                            <a:latin typeface="Cambria Math" panose="02040503050406030204" pitchFamily="18" charset="0"/>
                          </a:rPr>
                          <m:t>0</m:t>
                        </m:r>
                      </m:sub>
                    </m:sSub>
                    <m:r>
                      <a:rPr kumimoji="1" lang="en-US" altLang="zh-CN" sz="2000" i="1" smtClean="0">
                        <a:solidFill>
                          <a:srgbClr val="00B0F0"/>
                        </a:solidFill>
                        <a:latin typeface="Cambria Math" panose="02040503050406030204" pitchFamily="18" charset="0"/>
                      </a:rPr>
                      <m:t>≤</m:t>
                    </m:r>
                    <m:sSub>
                      <m:sSubPr>
                        <m:ctrlPr>
                          <a:rPr kumimoji="1" lang="en-US" altLang="zh-CN" sz="2000" i="1">
                            <a:latin typeface="Cambria Math" panose="02040503050406030204" pitchFamily="18" charset="0"/>
                          </a:rPr>
                        </m:ctrlPr>
                      </m:sSubPr>
                      <m:e>
                        <m:r>
                          <a:rPr kumimoji="1" lang="en-US" altLang="zh-CN" sz="2000" i="1">
                            <a:latin typeface="Cambria Math" panose="02040503050406030204" pitchFamily="18" charset="0"/>
                          </a:rPr>
                          <m:t>𝑏</m:t>
                        </m:r>
                      </m:e>
                      <m:sub>
                        <m:r>
                          <a:rPr kumimoji="1" lang="en-US" altLang="zh-CN" sz="2000" i="1">
                            <a:latin typeface="Cambria Math" panose="02040503050406030204" pitchFamily="18" charset="0"/>
                          </a:rPr>
                          <m:t>1</m:t>
                        </m:r>
                      </m:sub>
                    </m:sSub>
                    <m:r>
                      <a:rPr kumimoji="1" lang="en-US" altLang="zh-CN" sz="2000" i="1" smtClean="0">
                        <a:solidFill>
                          <a:srgbClr val="00B0F0"/>
                        </a:solidFill>
                        <a:latin typeface="Cambria Math" panose="02040503050406030204" pitchFamily="18" charset="0"/>
                      </a:rPr>
                      <m:t>≥</m:t>
                    </m:r>
                    <m:r>
                      <a:rPr kumimoji="1" lang="en-US" altLang="zh-CN" sz="2000" i="1">
                        <a:latin typeface="Cambria Math" panose="02040503050406030204" pitchFamily="18" charset="0"/>
                      </a:rPr>
                      <m:t>…</m:t>
                    </m:r>
                    <m:r>
                      <a:rPr kumimoji="1" lang="en-US" altLang="zh-CN" sz="2000" i="1" smtClean="0">
                        <a:solidFill>
                          <a:srgbClr val="00B0F0"/>
                        </a:solidFill>
                        <a:latin typeface="Cambria Math" panose="02040503050406030204" pitchFamily="18" charset="0"/>
                      </a:rPr>
                      <m:t>≥</m:t>
                    </m:r>
                    <m:sSub>
                      <m:sSubPr>
                        <m:ctrlPr>
                          <a:rPr kumimoji="1" lang="en-US" altLang="zh-CN" sz="2000" i="1">
                            <a:latin typeface="Cambria Math" panose="02040503050406030204" pitchFamily="18" charset="0"/>
                          </a:rPr>
                        </m:ctrlPr>
                      </m:sSubPr>
                      <m:e>
                        <m:r>
                          <a:rPr kumimoji="1" lang="en-US" altLang="zh-CN" sz="2000" i="1">
                            <a:latin typeface="Cambria Math" panose="02040503050406030204" pitchFamily="18" charset="0"/>
                          </a:rPr>
                          <m:t>𝑏</m:t>
                        </m:r>
                      </m:e>
                      <m:sub>
                        <m:r>
                          <a:rPr kumimoji="1" lang="en-US" altLang="zh-CN" sz="2000" i="1">
                            <a:latin typeface="Cambria Math" panose="02040503050406030204" pitchFamily="18" charset="0"/>
                          </a:rPr>
                          <m:t>𝑘</m:t>
                        </m:r>
                        <m:r>
                          <a:rPr kumimoji="1" lang="en-US" altLang="zh-CN" sz="2000" i="1">
                            <a:latin typeface="Cambria Math" panose="02040503050406030204" pitchFamily="18" charset="0"/>
                          </a:rPr>
                          <m:t>−1</m:t>
                        </m:r>
                      </m:sub>
                    </m:sSub>
                    <m:r>
                      <a:rPr kumimoji="1" lang="en-US" altLang="zh-CN" sz="2000" b="0" i="1" smtClean="0">
                        <a:solidFill>
                          <a:srgbClr val="C00000"/>
                        </a:solidFill>
                        <a:latin typeface="Cambria Math" panose="02040503050406030204" pitchFamily="18" charset="0"/>
                      </a:rPr>
                      <m:t>&lt;</m:t>
                    </m:r>
                    <m:sSub>
                      <m:sSubPr>
                        <m:ctrlPr>
                          <a:rPr kumimoji="1" lang="en-US" altLang="zh-CN" sz="2000" i="1" smtClean="0">
                            <a:solidFill>
                              <a:schemeClr val="tx1"/>
                            </a:solidFill>
                            <a:latin typeface="Cambria Math" panose="02040503050406030204" pitchFamily="18" charset="0"/>
                          </a:rPr>
                        </m:ctrlPr>
                      </m:sSubPr>
                      <m:e>
                        <m:r>
                          <a:rPr kumimoji="1" lang="en-US" altLang="zh-CN" sz="2000" b="0" i="1" smtClean="0">
                            <a:solidFill>
                              <a:schemeClr val="tx1"/>
                            </a:solidFill>
                            <a:latin typeface="Cambria Math" panose="02040503050406030204" pitchFamily="18" charset="0"/>
                          </a:rPr>
                          <m:t>𝑎</m:t>
                        </m:r>
                      </m:e>
                      <m:sub>
                        <m:r>
                          <a:rPr kumimoji="1" lang="en-US" altLang="zh-CN" sz="2000" i="1">
                            <a:solidFill>
                              <a:schemeClr val="tx1"/>
                            </a:solidFill>
                            <a:latin typeface="Cambria Math" panose="02040503050406030204" pitchFamily="18" charset="0"/>
                          </a:rPr>
                          <m:t>𝑘</m:t>
                        </m:r>
                        <m:r>
                          <a:rPr kumimoji="1" lang="en-US" altLang="zh-CN" sz="2000" b="0" i="1" smtClean="0">
                            <a:solidFill>
                              <a:schemeClr val="tx1"/>
                            </a:solidFill>
                            <a:latin typeface="Cambria Math" panose="02040503050406030204" pitchFamily="18" charset="0"/>
                          </a:rPr>
                          <m:t>+1</m:t>
                        </m:r>
                      </m:sub>
                    </m:sSub>
                    <m:r>
                      <a:rPr kumimoji="1" lang="en-US" altLang="zh-CN" sz="2000" b="0" i="1" smtClean="0">
                        <a:solidFill>
                          <a:srgbClr val="C00000"/>
                        </a:solidFill>
                        <a:latin typeface="Cambria Math" panose="02040503050406030204" pitchFamily="18" charset="0"/>
                      </a:rPr>
                      <m:t>&gt;</m:t>
                    </m:r>
                    <m:sSub>
                      <m:sSubPr>
                        <m:ctrlPr>
                          <a:rPr kumimoji="1" lang="en-US" altLang="zh-CN" sz="2000" b="0" i="1" smtClean="0">
                            <a:latin typeface="Cambria Math" panose="02040503050406030204" pitchFamily="18" charset="0"/>
                          </a:rPr>
                        </m:ctrlPr>
                      </m:sSubPr>
                      <m:e>
                        <m:r>
                          <a:rPr kumimoji="1" lang="en-US" altLang="zh-CN" sz="2000" b="0" i="1" smtClean="0">
                            <a:latin typeface="Cambria Math" panose="02040503050406030204" pitchFamily="18" charset="0"/>
                          </a:rPr>
                          <m:t>𝑏</m:t>
                        </m:r>
                      </m:e>
                      <m:sub>
                        <m:r>
                          <a:rPr kumimoji="1" lang="en-US" altLang="zh-CN" sz="2000" b="0" i="1" smtClean="0">
                            <a:latin typeface="Cambria Math" panose="02040503050406030204" pitchFamily="18" charset="0"/>
                          </a:rPr>
                          <m:t>𝑘</m:t>
                        </m:r>
                      </m:sub>
                    </m:sSub>
                  </m:oMath>
                </a14:m>
                <a:r>
                  <a:rPr kumimoji="1" lang="zh-CN" altLang="en-US" sz="2000" dirty="0"/>
                  <a:t> ，成为摆动序</a:t>
                </a:r>
              </a:p>
            </p:txBody>
          </p:sp>
        </mc:Choice>
        <mc:Fallback xmlns="">
          <p:sp>
            <p:nvSpPr>
              <p:cNvPr id="10" name="文本框 9">
                <a:extLst>
                  <a:ext uri="{FF2B5EF4-FFF2-40B4-BE49-F238E27FC236}">
                    <a16:creationId xmlns:a16="http://schemas.microsoft.com/office/drawing/2014/main" id="{E64A7B45-C84B-CF6A-AD5D-94312B3F1A3E}"/>
                  </a:ext>
                </a:extLst>
              </p:cNvPr>
              <p:cNvSpPr txBox="1">
                <a:spLocks noRot="1" noChangeAspect="1" noMove="1" noResize="1" noEditPoints="1" noAdjustHandles="1" noChangeArrowheads="1" noChangeShapeType="1" noTextEdit="1"/>
              </p:cNvSpPr>
              <p:nvPr/>
            </p:nvSpPr>
            <p:spPr>
              <a:xfrm>
                <a:off x="1097850" y="5444898"/>
                <a:ext cx="10691709" cy="400110"/>
              </a:xfrm>
              <a:prstGeom prst="rect">
                <a:avLst/>
              </a:prstGeom>
              <a:blipFill>
                <a:blip r:embed="rId6"/>
                <a:stretch>
                  <a:fillRect l="-474" t="-12121" b="-2424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6741524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blinds(horizontal)">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dissolv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dissolv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checkerboard(across)">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8" grpId="0" animBg="1"/>
      <p:bldP spid="9" grpId="0"/>
      <p:bldP spid="10"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冒泡排序的应用</a:t>
            </a:r>
            <a:r>
              <a:rPr lang="en-US" altLang="zh-CN" dirty="0"/>
              <a:t>I</a:t>
            </a:r>
            <a:r>
              <a:rPr lang="zh-CN" altLang="en-US" dirty="0"/>
              <a:t>：摆动排序（</a:t>
            </a:r>
            <a:r>
              <a:rPr lang="en-US" altLang="zh-CN" dirty="0" err="1"/>
              <a:t>LeetCode</a:t>
            </a:r>
            <a:r>
              <a:rPr lang="zh-CN" altLang="en-US" dirty="0"/>
              <a:t> </a:t>
            </a:r>
            <a:r>
              <a:rPr lang="en-US" altLang="zh-CN" dirty="0"/>
              <a:t>280</a:t>
            </a:r>
            <a:r>
              <a:rPr lang="zh-CN" altLang="en-US" dirty="0"/>
              <a:t>）</a:t>
            </a:r>
          </a:p>
        </p:txBody>
      </p:sp>
      <p:sp>
        <p:nvSpPr>
          <p:cNvPr id="4" name="文本占位符 3"/>
          <p:cNvSpPr>
            <a:spLocks noGrp="1"/>
          </p:cNvSpPr>
          <p:nvPr>
            <p:ph type="body" idx="10"/>
          </p:nvPr>
        </p:nvSpPr>
        <p:spPr/>
        <p:txBody>
          <a:bodyPr/>
          <a:lstStyle/>
          <a:p>
            <a:r>
              <a:rPr lang="zh-CN" altLang="en-US" dirty="0"/>
              <a:t>数据结构</a:t>
            </a:r>
          </a:p>
        </p:txBody>
      </p:sp>
      <p:sp>
        <p:nvSpPr>
          <p:cNvPr id="46" name="副标题 45">
            <a:extLst>
              <a:ext uri="{FF2B5EF4-FFF2-40B4-BE49-F238E27FC236}">
                <a16:creationId xmlns:a16="http://schemas.microsoft.com/office/drawing/2014/main" id="{180A22A3-EC14-40BF-A5CA-481D1566B455}"/>
              </a:ext>
            </a:extLst>
          </p:cNvPr>
          <p:cNvSpPr>
            <a:spLocks noGrp="1"/>
          </p:cNvSpPr>
          <p:nvPr>
            <p:ph type="subTitle" idx="1"/>
          </p:nvPr>
        </p:nvSpPr>
        <p:spPr/>
        <p:txBody>
          <a:bodyPr/>
          <a:lstStyle/>
          <a:p>
            <a:r>
              <a:rPr lang="en-US" altLang="zh-CN" dirty="0"/>
              <a:t>10.4.1  </a:t>
            </a:r>
            <a:r>
              <a:rPr lang="zh-CN" altLang="en-US" dirty="0"/>
              <a:t>冒泡排序</a:t>
            </a:r>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862EAC44-0C7B-9E05-1C1D-4B8ABC326C28}"/>
                  </a:ext>
                </a:extLst>
              </p:cNvPr>
              <p:cNvSpPr txBox="1"/>
              <p:nvPr/>
            </p:nvSpPr>
            <p:spPr>
              <a:xfrm>
                <a:off x="838200" y="1635163"/>
                <a:ext cx="10280999" cy="421590"/>
              </a:xfrm>
              <a:prstGeom prst="rect">
                <a:avLst/>
              </a:prstGeom>
              <a:noFill/>
            </p:spPr>
            <p:txBody>
              <a:bodyPr wrap="square">
                <a:spAutoFit/>
              </a:bodyPr>
              <a:lstStyle/>
              <a:p>
                <a:r>
                  <a:rPr lang="zh-CN" altLang="en-US" sz="2000" dirty="0">
                    <a:latin typeface="Courier New" panose="02070309020205020404" pitchFamily="49" charset="0"/>
                    <a:ea typeface="楷体_GB2312"/>
                    <a:cs typeface="Times New Roman" panose="02020603050405020304" pitchFamily="18" charset="0"/>
                  </a:rPr>
                  <a:t>序列</a:t>
                </a:r>
                <a14:m>
                  <m:oMath xmlns:m="http://schemas.openxmlformats.org/officeDocument/2006/math">
                    <m:sSub>
                      <m:sSubPr>
                        <m:ctrlP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ctrlPr>
                      </m:sSubPr>
                      <m:e>
                        <m: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𝑎</m:t>
                        </m:r>
                      </m:e>
                      <m:sub>
                        <m: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0</m:t>
                        </m:r>
                      </m:sub>
                    </m:sSub>
                    <m: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m:t>
                    </m:r>
                    <m:sSub>
                      <m:sSubPr>
                        <m:ctrlP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ctrlPr>
                      </m:sSubPr>
                      <m:e>
                        <m: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𝑎</m:t>
                        </m:r>
                      </m:e>
                      <m:sub>
                        <m: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1</m:t>
                        </m:r>
                      </m:sub>
                    </m:sSub>
                    <m: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m:t>
                    </m:r>
                    <m:sSub>
                      <m:sSubPr>
                        <m:ctrlP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ctrlPr>
                      </m:sSubPr>
                      <m:e>
                        <m:r>
                          <a:rPr kumimoji="0" lang="en-US" altLang="zh-CN" sz="2000" b="0" i="1" u="none" strike="noStrike" cap="none" normalizeH="0" baseline="0" dirty="0" err="1" smtClean="0">
                            <a:ln>
                              <a:noFill/>
                            </a:ln>
                            <a:solidFill>
                              <a:schemeClr val="tx1"/>
                            </a:solidFill>
                            <a:effectLst/>
                            <a:latin typeface="Cambria Math" panose="02040503050406030204" pitchFamily="18" charset="0"/>
                            <a:ea typeface="楷体_GB2312"/>
                            <a:cs typeface="Times New Roman" panose="02020603050405020304" pitchFamily="18" charset="0"/>
                          </a:rPr>
                          <m:t>𝑎</m:t>
                        </m:r>
                      </m:e>
                      <m:sub>
                        <m: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𝑛</m:t>
                        </m:r>
                        <m: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−1</m:t>
                        </m:r>
                      </m:sub>
                    </m:sSub>
                  </m:oMath>
                </a14:m>
                <a:r>
                  <a:rPr lang="zh-CN" altLang="en-US" sz="2000" dirty="0">
                    <a:latin typeface="Microsoft YaHei" panose="020B0503020204020204" pitchFamily="34" charset="-122"/>
                    <a:ea typeface="Microsoft YaHei" panose="020B0503020204020204" pitchFamily="34" charset="-122"/>
                  </a:rPr>
                  <a:t>构成</a:t>
                </a:r>
                <a:r>
                  <a:rPr lang="zh-CN" altLang="en-US" sz="2000" dirty="0">
                    <a:solidFill>
                      <a:srgbClr val="00B0F0"/>
                    </a:solidFill>
                    <a:latin typeface="Microsoft YaHei" panose="020B0503020204020204" pitchFamily="34" charset="-122"/>
                    <a:ea typeface="Microsoft YaHei" panose="020B0503020204020204" pitchFamily="34" charset="-122"/>
                  </a:rPr>
                  <a:t>摆动序</a:t>
                </a:r>
                <a:r>
                  <a:rPr lang="zh-CN" altLang="en-US" sz="2000" dirty="0">
                    <a:latin typeface="Microsoft YaHei" panose="020B0503020204020204" pitchFamily="34" charset="-122"/>
                    <a:ea typeface="Microsoft YaHei" panose="020B0503020204020204" pitchFamily="34" charset="-122"/>
                  </a:rPr>
                  <a:t>当且仅当 </a:t>
                </a:r>
                <a14:m>
                  <m:oMath xmlns:m="http://schemas.openxmlformats.org/officeDocument/2006/math">
                    <m:sSub>
                      <m:sSubPr>
                        <m:ctrlPr>
                          <a:rPr lang="en-US" altLang="zh-CN" sz="2000" b="0" i="1" smtClean="0">
                            <a:latin typeface="Cambria Math" panose="02040503050406030204" pitchFamily="18" charset="0"/>
                            <a:ea typeface="Microsoft YaHei" panose="020B0503020204020204" pitchFamily="34" charset="-122"/>
                          </a:rPr>
                        </m:ctrlPr>
                      </m:sSubPr>
                      <m:e>
                        <m:r>
                          <a:rPr lang="en-US" altLang="zh-CN" sz="2000" b="0" i="1" smtClean="0">
                            <a:latin typeface="Cambria Math" panose="02040503050406030204" pitchFamily="18" charset="0"/>
                            <a:ea typeface="Microsoft YaHei" panose="020B0503020204020204" pitchFamily="34" charset="-122"/>
                          </a:rPr>
                          <m:t>𝑎</m:t>
                        </m:r>
                      </m:e>
                      <m:sub>
                        <m:r>
                          <a:rPr lang="en-US" altLang="zh-CN" sz="2000" b="0" i="1" smtClean="0">
                            <a:latin typeface="Cambria Math" panose="02040503050406030204" pitchFamily="18" charset="0"/>
                            <a:ea typeface="Microsoft YaHei" panose="020B0503020204020204" pitchFamily="34" charset="-122"/>
                          </a:rPr>
                          <m:t>0</m:t>
                        </m:r>
                      </m:sub>
                    </m:sSub>
                    <m:r>
                      <a:rPr lang="en-US" altLang="zh-CN" sz="2000" b="0" i="1" smtClean="0">
                        <a:latin typeface="Cambria Math" panose="02040503050406030204" pitchFamily="18" charset="0"/>
                        <a:ea typeface="Microsoft YaHei" panose="020B0503020204020204" pitchFamily="34" charset="-122"/>
                      </a:rPr>
                      <m:t>≤</m:t>
                    </m:r>
                    <m:sSub>
                      <m:sSubPr>
                        <m:ctrlPr>
                          <a:rPr lang="en-US" altLang="zh-CN" sz="2000" b="0" i="1" smtClean="0">
                            <a:solidFill>
                              <a:srgbClr val="0070C0"/>
                            </a:solidFill>
                            <a:latin typeface="Cambria Math" panose="02040503050406030204" pitchFamily="18" charset="0"/>
                            <a:ea typeface="Microsoft YaHei" panose="020B0503020204020204" pitchFamily="34" charset="-122"/>
                          </a:rPr>
                        </m:ctrlPr>
                      </m:sSubPr>
                      <m:e>
                        <m:r>
                          <a:rPr lang="en-US" altLang="zh-CN" sz="2000" b="0" i="1" smtClean="0">
                            <a:solidFill>
                              <a:srgbClr val="0070C0"/>
                            </a:solidFill>
                            <a:latin typeface="Cambria Math" panose="02040503050406030204" pitchFamily="18" charset="0"/>
                            <a:ea typeface="Microsoft YaHei" panose="020B0503020204020204" pitchFamily="34" charset="-122"/>
                          </a:rPr>
                          <m:t>𝑎</m:t>
                        </m:r>
                      </m:e>
                      <m:sub>
                        <m:r>
                          <a:rPr lang="en-US" altLang="zh-CN" sz="2000" b="0" i="1" smtClean="0">
                            <a:solidFill>
                              <a:srgbClr val="0070C0"/>
                            </a:solidFill>
                            <a:latin typeface="Cambria Math" panose="02040503050406030204" pitchFamily="18" charset="0"/>
                            <a:ea typeface="Microsoft YaHei" panose="020B0503020204020204" pitchFamily="34" charset="-122"/>
                          </a:rPr>
                          <m:t>1</m:t>
                        </m:r>
                      </m:sub>
                    </m:sSub>
                    <m:r>
                      <a:rPr lang="en-US" altLang="zh-CN" sz="2000" b="0" i="1" smtClean="0">
                        <a:latin typeface="Cambria Math" panose="02040503050406030204" pitchFamily="18" charset="0"/>
                        <a:ea typeface="Microsoft YaHei" panose="020B0503020204020204" pitchFamily="34" charset="-122"/>
                      </a:rPr>
                      <m:t>≥</m:t>
                    </m:r>
                    <m:sSub>
                      <m:sSubPr>
                        <m:ctrlPr>
                          <a:rPr lang="en-US" altLang="zh-CN" sz="2000" b="0" i="1" smtClean="0">
                            <a:latin typeface="Cambria Math" panose="02040503050406030204" pitchFamily="18" charset="0"/>
                            <a:ea typeface="Microsoft YaHei" panose="020B0503020204020204" pitchFamily="34" charset="-122"/>
                          </a:rPr>
                        </m:ctrlPr>
                      </m:sSubPr>
                      <m:e>
                        <m:r>
                          <a:rPr lang="en-US" altLang="zh-CN" sz="2000" b="0" i="1" smtClean="0">
                            <a:latin typeface="Cambria Math" panose="02040503050406030204" pitchFamily="18" charset="0"/>
                            <a:ea typeface="Microsoft YaHei" panose="020B0503020204020204" pitchFamily="34" charset="-122"/>
                          </a:rPr>
                          <m:t>𝑎</m:t>
                        </m:r>
                      </m:e>
                      <m:sub>
                        <m:r>
                          <a:rPr lang="en-US" altLang="zh-CN" sz="2000" b="0" i="1" smtClean="0">
                            <a:latin typeface="Cambria Math" panose="02040503050406030204" pitchFamily="18" charset="0"/>
                            <a:ea typeface="Microsoft YaHei" panose="020B0503020204020204" pitchFamily="34" charset="-122"/>
                          </a:rPr>
                          <m:t>2</m:t>
                        </m:r>
                      </m:sub>
                    </m:sSub>
                    <m:r>
                      <a:rPr lang="en-US" altLang="zh-CN" sz="2000" b="0" i="1" smtClean="0">
                        <a:latin typeface="Cambria Math" panose="02040503050406030204" pitchFamily="18" charset="0"/>
                        <a:ea typeface="Microsoft YaHei" panose="020B0503020204020204" pitchFamily="34" charset="-122"/>
                      </a:rPr>
                      <m:t>≤…≥</m:t>
                    </m:r>
                    <m:sSub>
                      <m:sSubPr>
                        <m:ctrlPr>
                          <a:rPr lang="en-US" altLang="zh-CN" sz="2000" b="0" i="1" smtClean="0">
                            <a:latin typeface="Cambria Math" panose="02040503050406030204" pitchFamily="18" charset="0"/>
                            <a:ea typeface="Microsoft YaHei" panose="020B0503020204020204" pitchFamily="34" charset="-122"/>
                          </a:rPr>
                        </m:ctrlPr>
                      </m:sSubPr>
                      <m:e>
                        <m:r>
                          <a:rPr lang="en-US" altLang="zh-CN" sz="2000" b="0" i="1" smtClean="0">
                            <a:latin typeface="Cambria Math" panose="02040503050406030204" pitchFamily="18" charset="0"/>
                            <a:ea typeface="Microsoft YaHei" panose="020B0503020204020204" pitchFamily="34" charset="-122"/>
                          </a:rPr>
                          <m:t>𝑎</m:t>
                        </m:r>
                      </m:e>
                      <m:sub>
                        <m:r>
                          <a:rPr lang="en-US" altLang="zh-CN" sz="2000" b="0" i="1" smtClean="0">
                            <a:latin typeface="Cambria Math" panose="02040503050406030204" pitchFamily="18" charset="0"/>
                            <a:ea typeface="Microsoft YaHei" panose="020B0503020204020204" pitchFamily="34" charset="-122"/>
                          </a:rPr>
                          <m:t>2</m:t>
                        </m:r>
                        <m:r>
                          <a:rPr lang="en-US" altLang="zh-CN" sz="2000" b="0" i="1" smtClean="0">
                            <a:latin typeface="Cambria Math" panose="02040503050406030204" pitchFamily="18" charset="0"/>
                            <a:ea typeface="Microsoft YaHei" panose="020B0503020204020204" pitchFamily="34" charset="-122"/>
                          </a:rPr>
                          <m:t>𝑘</m:t>
                        </m:r>
                      </m:sub>
                    </m:sSub>
                    <m:r>
                      <a:rPr lang="en-US" altLang="zh-CN" sz="2000" b="0" i="1" smtClean="0">
                        <a:latin typeface="Cambria Math" panose="02040503050406030204" pitchFamily="18" charset="0"/>
                        <a:ea typeface="Microsoft YaHei" panose="020B0503020204020204" pitchFamily="34" charset="-122"/>
                      </a:rPr>
                      <m:t>≤</m:t>
                    </m:r>
                    <m:sSub>
                      <m:sSubPr>
                        <m:ctrlPr>
                          <a:rPr lang="en-US" altLang="zh-CN" sz="2000" b="0" i="1" smtClean="0">
                            <a:solidFill>
                              <a:srgbClr val="0070C0"/>
                            </a:solidFill>
                            <a:latin typeface="Cambria Math" panose="02040503050406030204" pitchFamily="18" charset="0"/>
                            <a:ea typeface="Microsoft YaHei" panose="020B0503020204020204" pitchFamily="34" charset="-122"/>
                          </a:rPr>
                        </m:ctrlPr>
                      </m:sSubPr>
                      <m:e>
                        <m:r>
                          <a:rPr lang="en-US" altLang="zh-CN" sz="2000" b="0" i="1" smtClean="0">
                            <a:solidFill>
                              <a:srgbClr val="0070C0"/>
                            </a:solidFill>
                            <a:latin typeface="Cambria Math" panose="02040503050406030204" pitchFamily="18" charset="0"/>
                            <a:ea typeface="Microsoft YaHei" panose="020B0503020204020204" pitchFamily="34" charset="-122"/>
                          </a:rPr>
                          <m:t>𝑎</m:t>
                        </m:r>
                      </m:e>
                      <m:sub>
                        <m:r>
                          <a:rPr lang="en-US" altLang="zh-CN" sz="2000" b="0" i="1" smtClean="0">
                            <a:solidFill>
                              <a:srgbClr val="0070C0"/>
                            </a:solidFill>
                            <a:latin typeface="Cambria Math" panose="02040503050406030204" pitchFamily="18" charset="0"/>
                            <a:ea typeface="Microsoft YaHei" panose="020B0503020204020204" pitchFamily="34" charset="-122"/>
                          </a:rPr>
                          <m:t>2</m:t>
                        </m:r>
                        <m:r>
                          <a:rPr lang="en-US" altLang="zh-CN" sz="2000" b="0" i="1" smtClean="0">
                            <a:solidFill>
                              <a:srgbClr val="0070C0"/>
                            </a:solidFill>
                            <a:latin typeface="Cambria Math" panose="02040503050406030204" pitchFamily="18" charset="0"/>
                            <a:ea typeface="Microsoft YaHei" panose="020B0503020204020204" pitchFamily="34" charset="-122"/>
                          </a:rPr>
                          <m:t>𝑘</m:t>
                        </m:r>
                        <m:r>
                          <a:rPr lang="en-US" altLang="zh-CN" sz="2000" b="0" i="1" smtClean="0">
                            <a:solidFill>
                              <a:srgbClr val="0070C0"/>
                            </a:solidFill>
                            <a:latin typeface="Cambria Math" panose="02040503050406030204" pitchFamily="18" charset="0"/>
                            <a:ea typeface="Microsoft YaHei" panose="020B0503020204020204" pitchFamily="34" charset="-122"/>
                          </a:rPr>
                          <m:t>+1</m:t>
                        </m:r>
                      </m:sub>
                    </m:sSub>
                    <m:r>
                      <a:rPr lang="en-US" altLang="zh-CN" sz="2000" b="0" i="1" smtClean="0">
                        <a:latin typeface="Cambria Math" panose="02040503050406030204" pitchFamily="18" charset="0"/>
                        <a:ea typeface="Microsoft YaHei" panose="020B0503020204020204" pitchFamily="34" charset="-122"/>
                      </a:rPr>
                      <m:t>≥</m:t>
                    </m:r>
                    <m:sSub>
                      <m:sSubPr>
                        <m:ctrlPr>
                          <a:rPr lang="en-US" altLang="zh-CN" sz="2000" b="0" i="1" smtClean="0">
                            <a:latin typeface="Cambria Math" panose="02040503050406030204" pitchFamily="18" charset="0"/>
                            <a:ea typeface="Microsoft YaHei" panose="020B0503020204020204" pitchFamily="34" charset="-122"/>
                          </a:rPr>
                        </m:ctrlPr>
                      </m:sSubPr>
                      <m:e>
                        <m:r>
                          <a:rPr lang="en-US" altLang="zh-CN" sz="2000" b="0" i="1" smtClean="0">
                            <a:latin typeface="Cambria Math" panose="02040503050406030204" pitchFamily="18" charset="0"/>
                            <a:ea typeface="Microsoft YaHei" panose="020B0503020204020204" pitchFamily="34" charset="-122"/>
                          </a:rPr>
                          <m:t>𝑎</m:t>
                        </m:r>
                      </m:e>
                      <m:sub>
                        <m:r>
                          <a:rPr lang="en-US" altLang="zh-CN" sz="2000" b="0" i="1" smtClean="0">
                            <a:latin typeface="Cambria Math" panose="02040503050406030204" pitchFamily="18" charset="0"/>
                            <a:ea typeface="Microsoft YaHei" panose="020B0503020204020204" pitchFamily="34" charset="-122"/>
                          </a:rPr>
                          <m:t>2</m:t>
                        </m:r>
                        <m:d>
                          <m:dPr>
                            <m:ctrlPr>
                              <a:rPr lang="en-US" altLang="zh-CN" sz="2000" b="0" i="1" smtClean="0">
                                <a:latin typeface="Cambria Math" panose="02040503050406030204" pitchFamily="18" charset="0"/>
                                <a:ea typeface="Microsoft YaHei" panose="020B0503020204020204" pitchFamily="34" charset="-122"/>
                              </a:rPr>
                            </m:ctrlPr>
                          </m:dPr>
                          <m:e>
                            <m:r>
                              <a:rPr lang="en-US" altLang="zh-CN" sz="2000" b="0" i="1" smtClean="0">
                                <a:latin typeface="Cambria Math" panose="02040503050406030204" pitchFamily="18" charset="0"/>
                                <a:ea typeface="Microsoft YaHei" panose="020B0503020204020204" pitchFamily="34" charset="-122"/>
                              </a:rPr>
                              <m:t>𝑘</m:t>
                            </m:r>
                            <m:r>
                              <a:rPr lang="en-US" altLang="zh-CN" sz="2000" b="0" i="1" smtClean="0">
                                <a:latin typeface="Cambria Math" panose="02040503050406030204" pitchFamily="18" charset="0"/>
                                <a:ea typeface="Microsoft YaHei" panose="020B0503020204020204" pitchFamily="34" charset="-122"/>
                              </a:rPr>
                              <m:t>+1</m:t>
                            </m:r>
                          </m:e>
                        </m:d>
                      </m:sub>
                    </m:sSub>
                    <m:r>
                      <a:rPr lang="en-US" altLang="zh-CN" sz="2000" b="0" i="1" smtClean="0">
                        <a:latin typeface="Cambria Math" panose="02040503050406030204" pitchFamily="18" charset="0"/>
                        <a:ea typeface="Microsoft YaHei" panose="020B0503020204020204" pitchFamily="34" charset="-122"/>
                      </a:rPr>
                      <m:t>≤…</m:t>
                    </m:r>
                  </m:oMath>
                </a14:m>
                <a:endParaRPr lang="zh-CN" altLang="en-US" sz="2000" dirty="0">
                  <a:latin typeface="Microsoft YaHei" panose="020B0503020204020204" pitchFamily="34" charset="-122"/>
                  <a:ea typeface="Microsoft YaHei" panose="020B0503020204020204" pitchFamily="34" charset="-122"/>
                </a:endParaRPr>
              </a:p>
            </p:txBody>
          </p:sp>
        </mc:Choice>
        <mc:Fallback xmlns="">
          <p:sp>
            <p:nvSpPr>
              <p:cNvPr id="7" name="文本框 6">
                <a:extLst>
                  <a:ext uri="{FF2B5EF4-FFF2-40B4-BE49-F238E27FC236}">
                    <a16:creationId xmlns:a16="http://schemas.microsoft.com/office/drawing/2014/main" id="{862EAC44-0C7B-9E05-1C1D-4B8ABC326C28}"/>
                  </a:ext>
                </a:extLst>
              </p:cNvPr>
              <p:cNvSpPr txBox="1">
                <a:spLocks noRot="1" noChangeAspect="1" noMove="1" noResize="1" noEditPoints="1" noAdjustHandles="1" noChangeArrowheads="1" noChangeShapeType="1" noTextEdit="1"/>
              </p:cNvSpPr>
              <p:nvPr/>
            </p:nvSpPr>
            <p:spPr>
              <a:xfrm>
                <a:off x="838200" y="1635163"/>
                <a:ext cx="10280999" cy="421590"/>
              </a:xfrm>
              <a:prstGeom prst="rect">
                <a:avLst/>
              </a:prstGeom>
              <a:blipFill>
                <a:blip r:embed="rId2"/>
                <a:stretch>
                  <a:fillRect l="-741" t="-5882" b="-20588"/>
                </a:stretch>
              </a:blipFill>
            </p:spPr>
            <p:txBody>
              <a:bodyPr/>
              <a:lstStyle/>
              <a:p>
                <a:r>
                  <a:rPr lang="zh-CN" altLang="en-US">
                    <a:noFill/>
                  </a:rPr>
                  <a:t> </a:t>
                </a:r>
              </a:p>
            </p:txBody>
          </p:sp>
        </mc:Fallback>
      </mc:AlternateContent>
      <p:sp>
        <p:nvSpPr>
          <p:cNvPr id="6" name="文本框 5">
            <a:extLst>
              <a:ext uri="{FF2B5EF4-FFF2-40B4-BE49-F238E27FC236}">
                <a16:creationId xmlns:a16="http://schemas.microsoft.com/office/drawing/2014/main" id="{D70A5010-0854-4156-A95D-87B211A5ADD9}"/>
              </a:ext>
            </a:extLst>
          </p:cNvPr>
          <p:cNvSpPr txBox="1"/>
          <p:nvPr/>
        </p:nvSpPr>
        <p:spPr>
          <a:xfrm>
            <a:off x="838200" y="2251221"/>
            <a:ext cx="5598007" cy="461665"/>
          </a:xfrm>
          <a:prstGeom prst="rect">
            <a:avLst/>
          </a:prstGeom>
          <a:noFill/>
        </p:spPr>
        <p:txBody>
          <a:bodyPr wrap="none" rtlCol="0">
            <a:spAutoFit/>
          </a:bodyPr>
          <a:lstStyle/>
          <a:p>
            <a:r>
              <a:rPr kumimoji="1" lang="zh-CN" altLang="en-US" sz="2400" dirty="0">
                <a:latin typeface="Microsoft YaHei" panose="020B0503020204020204" pitchFamily="34" charset="-122"/>
                <a:ea typeface="Microsoft YaHei" panose="020B0503020204020204" pitchFamily="34" charset="-122"/>
              </a:rPr>
              <a:t>算法</a:t>
            </a:r>
            <a:r>
              <a:rPr kumimoji="1" lang="en-US" altLang="zh-CN" sz="2400" dirty="0">
                <a:latin typeface="Microsoft YaHei" panose="020B0503020204020204" pitchFamily="34" charset="-122"/>
                <a:ea typeface="Microsoft YaHei" panose="020B0503020204020204" pitchFamily="34" charset="-122"/>
              </a:rPr>
              <a:t>2</a:t>
            </a:r>
            <a:r>
              <a:rPr kumimoji="1" lang="zh-CN" altLang="en-US" sz="2400" dirty="0">
                <a:latin typeface="Microsoft YaHei" panose="020B0503020204020204" pitchFamily="34" charset="-122"/>
                <a:ea typeface="Microsoft YaHei" panose="020B0503020204020204" pitchFamily="34" charset="-122"/>
              </a:rPr>
              <a:t>：冒泡（从左向右依次调整元素）</a:t>
            </a:r>
          </a:p>
        </p:txBody>
      </p:sp>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27751EC3-B419-179A-0017-F99270050DD8}"/>
                  </a:ext>
                </a:extLst>
              </p:cNvPr>
              <p:cNvSpPr txBox="1"/>
              <p:nvPr/>
            </p:nvSpPr>
            <p:spPr>
              <a:xfrm>
                <a:off x="483347" y="2967335"/>
                <a:ext cx="9342173" cy="461665"/>
              </a:xfrm>
              <a:prstGeom prst="rect">
                <a:avLst/>
              </a:prstGeom>
              <a:noFill/>
            </p:spPr>
            <p:txBody>
              <a:bodyPr wrap="none" rtlCol="0">
                <a:spAutoFit/>
              </a:bodyPr>
              <a:lstStyle/>
              <a:p>
                <a:pPr marL="342900" indent="-342900">
                  <a:buFont typeface="Arial" panose="020B0604020202020204" pitchFamily="34" charset="0"/>
                  <a:buChar char="•"/>
                </a:pPr>
                <a:r>
                  <a:rPr kumimoji="1" lang="zh-CN" altLang="en-US" sz="2400" dirty="0"/>
                  <a:t>设</a:t>
                </a:r>
                <a14:m>
                  <m:oMath xmlns:m="http://schemas.openxmlformats.org/officeDocument/2006/math">
                    <m:sSub>
                      <m:sSubPr>
                        <m:ctrlPr>
                          <a:rPr lang="en-US" altLang="zh-CN" sz="2400" i="1" dirty="0">
                            <a:latin typeface="Cambria Math" panose="02040503050406030204" pitchFamily="18" charset="0"/>
                            <a:ea typeface="楷体_GB2312"/>
                            <a:cs typeface="Times New Roman" panose="02020603050405020304" pitchFamily="18" charset="0"/>
                          </a:rPr>
                        </m:ctrlPr>
                      </m:sSubPr>
                      <m:e>
                        <m:r>
                          <a:rPr lang="en-US" altLang="zh-CN" sz="2400" i="1" dirty="0">
                            <a:latin typeface="Cambria Math" panose="02040503050406030204" pitchFamily="18" charset="0"/>
                            <a:ea typeface="楷体_GB2312"/>
                            <a:cs typeface="Times New Roman" panose="02020603050405020304" pitchFamily="18" charset="0"/>
                          </a:rPr>
                          <m:t>𝑎</m:t>
                        </m:r>
                      </m:e>
                      <m:sub>
                        <m:r>
                          <a:rPr lang="en-US" altLang="zh-CN" sz="2400" i="1" dirty="0">
                            <a:latin typeface="Cambria Math" panose="02040503050406030204" pitchFamily="18" charset="0"/>
                            <a:ea typeface="楷体_GB2312"/>
                            <a:cs typeface="Times New Roman" panose="02020603050405020304" pitchFamily="18" charset="0"/>
                          </a:rPr>
                          <m:t>0</m:t>
                        </m:r>
                      </m:sub>
                    </m:sSub>
                    <m:r>
                      <a:rPr lang="en-US" altLang="zh-CN" sz="2400" i="1" dirty="0">
                        <a:latin typeface="Cambria Math" panose="02040503050406030204" pitchFamily="18" charset="0"/>
                        <a:ea typeface="楷体_GB2312"/>
                        <a:cs typeface="Times New Roman" panose="02020603050405020304" pitchFamily="18" charset="0"/>
                      </a:rPr>
                      <m:t>,</m:t>
                    </m:r>
                    <m:sSub>
                      <m:sSubPr>
                        <m:ctrlPr>
                          <a:rPr lang="en-US" altLang="zh-CN" sz="2400" i="1" dirty="0">
                            <a:latin typeface="Cambria Math" panose="02040503050406030204" pitchFamily="18" charset="0"/>
                            <a:ea typeface="楷体_GB2312"/>
                            <a:cs typeface="Times New Roman" panose="02020603050405020304" pitchFamily="18" charset="0"/>
                          </a:rPr>
                        </m:ctrlPr>
                      </m:sSubPr>
                      <m:e>
                        <m:r>
                          <a:rPr lang="en-US" altLang="zh-CN" sz="2400" i="1" dirty="0">
                            <a:latin typeface="Cambria Math" panose="02040503050406030204" pitchFamily="18" charset="0"/>
                            <a:ea typeface="楷体_GB2312"/>
                            <a:cs typeface="Times New Roman" panose="02020603050405020304" pitchFamily="18" charset="0"/>
                          </a:rPr>
                          <m:t>𝑎</m:t>
                        </m:r>
                      </m:e>
                      <m:sub>
                        <m:r>
                          <a:rPr lang="en-US" altLang="zh-CN" sz="2400" i="1" dirty="0">
                            <a:latin typeface="Cambria Math" panose="02040503050406030204" pitchFamily="18" charset="0"/>
                            <a:ea typeface="楷体_GB2312"/>
                            <a:cs typeface="Times New Roman" panose="02020603050405020304" pitchFamily="18" charset="0"/>
                          </a:rPr>
                          <m:t>1</m:t>
                        </m:r>
                      </m:sub>
                    </m:sSub>
                    <m:r>
                      <a:rPr lang="en-US" altLang="zh-CN" sz="2400" i="1" dirty="0">
                        <a:latin typeface="Cambria Math" panose="02040503050406030204" pitchFamily="18" charset="0"/>
                        <a:ea typeface="楷体_GB2312"/>
                        <a:cs typeface="Times New Roman" panose="02020603050405020304" pitchFamily="18" charset="0"/>
                      </a:rPr>
                      <m:t>,…,</m:t>
                    </m:r>
                    <m:sSub>
                      <m:sSubPr>
                        <m:ctrlPr>
                          <a:rPr lang="en-US" altLang="zh-CN" sz="2400" b="0" i="1" dirty="0" smtClean="0">
                            <a:latin typeface="Cambria Math" panose="02040503050406030204" pitchFamily="18" charset="0"/>
                            <a:ea typeface="楷体_GB2312"/>
                            <a:cs typeface="Times New Roman" panose="02020603050405020304" pitchFamily="18" charset="0"/>
                          </a:rPr>
                        </m:ctrlPr>
                      </m:sSubPr>
                      <m:e>
                        <m:r>
                          <a:rPr lang="en-US" altLang="zh-CN" sz="2400" b="0" i="1" dirty="0" smtClean="0">
                            <a:latin typeface="Cambria Math" panose="02040503050406030204" pitchFamily="18" charset="0"/>
                            <a:ea typeface="楷体_GB2312"/>
                            <a:cs typeface="Times New Roman" panose="02020603050405020304" pitchFamily="18" charset="0"/>
                          </a:rPr>
                          <m:t>𝑎</m:t>
                        </m:r>
                      </m:e>
                      <m:sub>
                        <m:r>
                          <a:rPr lang="en-US" altLang="zh-CN" sz="2400" b="0" i="1" dirty="0" smtClean="0">
                            <a:latin typeface="Cambria Math" panose="02040503050406030204" pitchFamily="18" charset="0"/>
                            <a:ea typeface="楷体_GB2312"/>
                            <a:cs typeface="Times New Roman" panose="02020603050405020304" pitchFamily="18" charset="0"/>
                          </a:rPr>
                          <m:t>𝑘</m:t>
                        </m:r>
                      </m:sub>
                    </m:sSub>
                  </m:oMath>
                </a14:m>
                <a:r>
                  <a:rPr kumimoji="1" lang="zh-CN" altLang="en-US" sz="2400" dirty="0"/>
                  <a:t>已调整成：</a:t>
                </a:r>
                <a14:m>
                  <m:oMath xmlns:m="http://schemas.openxmlformats.org/officeDocument/2006/math">
                    <m:sSub>
                      <m:sSubPr>
                        <m:ctrlPr>
                          <a:rPr kumimoji="1" lang="en-US" altLang="zh-CN" sz="2400" b="0" i="1" smtClean="0">
                            <a:latin typeface="Cambria Math" panose="02040503050406030204" pitchFamily="18" charset="0"/>
                          </a:rPr>
                        </m:ctrlPr>
                      </m:sSubPr>
                      <m:e>
                        <m:r>
                          <a:rPr kumimoji="1" lang="en-US" altLang="zh-CN" sz="2400" b="0" i="1" smtClean="0">
                            <a:latin typeface="Cambria Math" panose="02040503050406030204" pitchFamily="18" charset="0"/>
                          </a:rPr>
                          <m:t>𝑏</m:t>
                        </m:r>
                      </m:e>
                      <m:sub>
                        <m:r>
                          <a:rPr kumimoji="1" lang="en-US" altLang="zh-CN" sz="2400" b="0" i="1" smtClean="0">
                            <a:latin typeface="Cambria Math" panose="02040503050406030204" pitchFamily="18" charset="0"/>
                          </a:rPr>
                          <m:t>0</m:t>
                        </m:r>
                      </m:sub>
                    </m:sSub>
                    <m:r>
                      <a:rPr kumimoji="1" lang="en-US" altLang="zh-CN" sz="2400" b="0" i="1" smtClean="0">
                        <a:latin typeface="Cambria Math" panose="02040503050406030204" pitchFamily="18" charset="0"/>
                      </a:rPr>
                      <m:t>,…,</m:t>
                    </m:r>
                    <m:sSub>
                      <m:sSubPr>
                        <m:ctrlPr>
                          <a:rPr kumimoji="1" lang="en-US" altLang="zh-CN" sz="2400" b="0" i="1" smtClean="0">
                            <a:latin typeface="Cambria Math" panose="02040503050406030204" pitchFamily="18" charset="0"/>
                          </a:rPr>
                        </m:ctrlPr>
                      </m:sSubPr>
                      <m:e>
                        <m:r>
                          <a:rPr kumimoji="1" lang="en-US" altLang="zh-CN" sz="2400" b="0" i="1" smtClean="0">
                            <a:latin typeface="Cambria Math" panose="02040503050406030204" pitchFamily="18" charset="0"/>
                          </a:rPr>
                          <m:t>𝑏</m:t>
                        </m:r>
                      </m:e>
                      <m:sub>
                        <m:r>
                          <a:rPr kumimoji="1" lang="en-US" altLang="zh-CN" sz="2400" b="0" i="1" smtClean="0">
                            <a:latin typeface="Cambria Math" panose="02040503050406030204" pitchFamily="18" charset="0"/>
                          </a:rPr>
                          <m:t>𝑘</m:t>
                        </m:r>
                      </m:sub>
                    </m:sSub>
                    <m:r>
                      <a:rPr kumimoji="1" lang="zh-CN" altLang="en-US" sz="2400" b="0" i="1" smtClean="0">
                        <a:latin typeface="Cambria Math" panose="02040503050406030204" pitchFamily="18" charset="0"/>
                      </a:rPr>
                      <m:t> </m:t>
                    </m:r>
                    <m:r>
                      <a:rPr kumimoji="1" lang="en-US" altLang="zh-CN" sz="2400" b="0" i="1" smtClean="0">
                        <a:latin typeface="Cambria Math" panose="02040503050406030204" pitchFamily="18" charset="0"/>
                      </a:rPr>
                      <m:t>(0≤</m:t>
                    </m:r>
                    <m:r>
                      <a:rPr kumimoji="1" lang="en-US" altLang="zh-CN" sz="2400" b="0" i="1" smtClean="0">
                        <a:latin typeface="Cambria Math" panose="02040503050406030204" pitchFamily="18" charset="0"/>
                      </a:rPr>
                      <m:t>𝑘</m:t>
                    </m:r>
                    <m:r>
                      <a:rPr kumimoji="1" lang="en-US" altLang="zh-CN" sz="2400" b="0" i="1" smtClean="0">
                        <a:latin typeface="Cambria Math" panose="02040503050406030204" pitchFamily="18" charset="0"/>
                      </a:rPr>
                      <m:t>&lt;</m:t>
                    </m:r>
                    <m:r>
                      <a:rPr kumimoji="1" lang="en-US" altLang="zh-CN" sz="2400" b="0" i="1" smtClean="0">
                        <a:latin typeface="Cambria Math" panose="02040503050406030204" pitchFamily="18" charset="0"/>
                      </a:rPr>
                      <m:t>𝑛</m:t>
                    </m:r>
                    <m:r>
                      <a:rPr kumimoji="1" lang="en-US" altLang="zh-CN" sz="2400" b="0" i="1" smtClean="0">
                        <a:latin typeface="Cambria Math" panose="02040503050406030204" pitchFamily="18" charset="0"/>
                      </a:rPr>
                      <m:t>)</m:t>
                    </m:r>
                  </m:oMath>
                </a14:m>
                <a:r>
                  <a:rPr kumimoji="1" lang="en-US" altLang="zh-CN" sz="2400" dirty="0"/>
                  <a:t>,</a:t>
                </a:r>
                <a:r>
                  <a:rPr kumimoji="1" lang="zh-CN" altLang="en-US" sz="2400" dirty="0"/>
                  <a:t> 继续调整元素</a:t>
                </a:r>
                <a14:m>
                  <m:oMath xmlns:m="http://schemas.openxmlformats.org/officeDocument/2006/math">
                    <m:sSub>
                      <m:sSubPr>
                        <m:ctrlPr>
                          <a:rPr lang="en-US" altLang="zh-CN" sz="2400" i="1" dirty="0">
                            <a:latin typeface="Cambria Math" panose="02040503050406030204" pitchFamily="18" charset="0"/>
                            <a:ea typeface="楷体_GB2312"/>
                            <a:cs typeface="Times New Roman" panose="02020603050405020304" pitchFamily="18" charset="0"/>
                          </a:rPr>
                        </m:ctrlPr>
                      </m:sSubPr>
                      <m:e>
                        <m:r>
                          <a:rPr lang="en-US" altLang="zh-CN" sz="2400" i="1" dirty="0">
                            <a:latin typeface="Cambria Math" panose="02040503050406030204" pitchFamily="18" charset="0"/>
                            <a:ea typeface="楷体_GB2312"/>
                            <a:cs typeface="Times New Roman" panose="02020603050405020304" pitchFamily="18" charset="0"/>
                          </a:rPr>
                          <m:t>𝑎</m:t>
                        </m:r>
                      </m:e>
                      <m:sub>
                        <m:r>
                          <a:rPr lang="en-US" altLang="zh-CN" sz="2400" i="1" dirty="0">
                            <a:latin typeface="Cambria Math" panose="02040503050406030204" pitchFamily="18" charset="0"/>
                            <a:ea typeface="楷体_GB2312"/>
                            <a:cs typeface="Times New Roman" panose="02020603050405020304" pitchFamily="18" charset="0"/>
                          </a:rPr>
                          <m:t>𝑘</m:t>
                        </m:r>
                        <m:r>
                          <a:rPr lang="en-US" altLang="zh-CN" sz="2400" b="0" i="1" dirty="0" smtClean="0">
                            <a:latin typeface="Cambria Math" panose="02040503050406030204" pitchFamily="18" charset="0"/>
                            <a:ea typeface="楷体_GB2312"/>
                            <a:cs typeface="Times New Roman" panose="02020603050405020304" pitchFamily="18" charset="0"/>
                          </a:rPr>
                          <m:t>+1</m:t>
                        </m:r>
                      </m:sub>
                    </m:sSub>
                  </m:oMath>
                </a14:m>
                <a:endParaRPr kumimoji="1" lang="zh-CN" altLang="en-US" sz="2400" dirty="0"/>
              </a:p>
            </p:txBody>
          </p:sp>
        </mc:Choice>
        <mc:Fallback xmlns="">
          <p:sp>
            <p:nvSpPr>
              <p:cNvPr id="15" name="文本框 14">
                <a:extLst>
                  <a:ext uri="{FF2B5EF4-FFF2-40B4-BE49-F238E27FC236}">
                    <a16:creationId xmlns:a16="http://schemas.microsoft.com/office/drawing/2014/main" id="{27751EC3-B419-179A-0017-F99270050DD8}"/>
                  </a:ext>
                </a:extLst>
              </p:cNvPr>
              <p:cNvSpPr txBox="1">
                <a:spLocks noRot="1" noChangeAspect="1" noMove="1" noResize="1" noEditPoints="1" noAdjustHandles="1" noChangeArrowheads="1" noChangeShapeType="1" noTextEdit="1"/>
              </p:cNvSpPr>
              <p:nvPr/>
            </p:nvSpPr>
            <p:spPr>
              <a:xfrm>
                <a:off x="483347" y="2967335"/>
                <a:ext cx="9342173" cy="461665"/>
              </a:xfrm>
              <a:prstGeom prst="rect">
                <a:avLst/>
              </a:prstGeom>
              <a:blipFill>
                <a:blip r:embed="rId3"/>
                <a:stretch>
                  <a:fillRect l="-814" t="-15789" b="-2631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圆角矩形 7">
                <a:extLst>
                  <a:ext uri="{FF2B5EF4-FFF2-40B4-BE49-F238E27FC236}">
                    <a16:creationId xmlns:a16="http://schemas.microsoft.com/office/drawing/2014/main" id="{8B2D164F-29F6-83A0-AEA4-B5274E6631E7}"/>
                  </a:ext>
                </a:extLst>
              </p:cNvPr>
              <p:cNvSpPr/>
              <p:nvPr/>
            </p:nvSpPr>
            <p:spPr>
              <a:xfrm>
                <a:off x="2685549" y="3906679"/>
                <a:ext cx="7546272" cy="421590"/>
              </a:xfrm>
              <a:prstGeom prst="roundRect">
                <a:avLst/>
              </a:prstGeom>
              <a:solidFill>
                <a:srgbClr val="51ADB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en-US" altLang="zh-CN" sz="2400" dirty="0"/>
                  <a:t>Case</a:t>
                </a:r>
                <a:r>
                  <a:rPr kumimoji="1" lang="zh-CN" altLang="en-US" sz="2400" dirty="0"/>
                  <a:t> </a:t>
                </a:r>
                <a:r>
                  <a:rPr kumimoji="1" lang="en-US" altLang="zh-CN" sz="2400" dirty="0"/>
                  <a:t>2:</a:t>
                </a:r>
                <a:r>
                  <a:rPr kumimoji="1" lang="zh-CN" altLang="en-US" sz="2400" dirty="0"/>
                  <a:t>   </a:t>
                </a:r>
                <a:r>
                  <a:rPr kumimoji="1" lang="en-US" altLang="zh-CN" sz="2400" dirty="0"/>
                  <a:t>k+1</a:t>
                </a:r>
                <a:r>
                  <a:rPr kumimoji="1" lang="zh-CN" altLang="en-US" sz="2400" dirty="0"/>
                  <a:t>是偶数， 即 </a:t>
                </a:r>
                <a14:m>
                  <m:oMath xmlns:m="http://schemas.openxmlformats.org/officeDocument/2006/math">
                    <m:sSub>
                      <m:sSubPr>
                        <m:ctrlPr>
                          <a:rPr kumimoji="1" lang="en-US" altLang="zh-CN" sz="2400" b="0" i="1" smtClean="0">
                            <a:latin typeface="Cambria Math" panose="02040503050406030204" pitchFamily="18" charset="0"/>
                          </a:rPr>
                        </m:ctrlPr>
                      </m:sSubPr>
                      <m:e>
                        <m:r>
                          <a:rPr kumimoji="1" lang="en-US" altLang="zh-CN" sz="2400" b="0" i="1" smtClean="0">
                            <a:latin typeface="Cambria Math" panose="02040503050406030204" pitchFamily="18" charset="0"/>
                          </a:rPr>
                          <m:t>𝑏</m:t>
                        </m:r>
                      </m:e>
                      <m:sub>
                        <m:r>
                          <a:rPr kumimoji="1" lang="en-US" altLang="zh-CN" sz="2400" b="0" i="1" smtClean="0">
                            <a:latin typeface="Cambria Math" panose="02040503050406030204" pitchFamily="18" charset="0"/>
                          </a:rPr>
                          <m:t>0</m:t>
                        </m:r>
                      </m:sub>
                    </m:sSub>
                    <m:r>
                      <a:rPr kumimoji="1" lang="en-US" altLang="zh-CN" sz="2400" b="0" i="1" smtClean="0">
                        <a:solidFill>
                          <a:srgbClr val="FFFF00"/>
                        </a:solidFill>
                        <a:latin typeface="Cambria Math" panose="02040503050406030204" pitchFamily="18" charset="0"/>
                      </a:rPr>
                      <m:t>≤</m:t>
                    </m:r>
                    <m:sSub>
                      <m:sSubPr>
                        <m:ctrlPr>
                          <a:rPr kumimoji="1" lang="en-US" altLang="zh-CN" sz="2400" b="0" i="1" smtClean="0">
                            <a:latin typeface="Cambria Math" panose="02040503050406030204" pitchFamily="18" charset="0"/>
                          </a:rPr>
                        </m:ctrlPr>
                      </m:sSubPr>
                      <m:e>
                        <m:r>
                          <a:rPr kumimoji="1" lang="en-US" altLang="zh-CN" sz="2400" b="0" i="1" smtClean="0">
                            <a:latin typeface="Cambria Math" panose="02040503050406030204" pitchFamily="18" charset="0"/>
                          </a:rPr>
                          <m:t>𝑏</m:t>
                        </m:r>
                      </m:e>
                      <m:sub>
                        <m:r>
                          <a:rPr kumimoji="1" lang="en-US" altLang="zh-CN" sz="2400" b="0" i="1" smtClean="0">
                            <a:latin typeface="Cambria Math" panose="02040503050406030204" pitchFamily="18" charset="0"/>
                          </a:rPr>
                          <m:t>1</m:t>
                        </m:r>
                      </m:sub>
                    </m:sSub>
                    <m:r>
                      <a:rPr kumimoji="1" lang="en-US" altLang="zh-CN" sz="2400" b="0" i="1" smtClean="0">
                        <a:solidFill>
                          <a:srgbClr val="FFFF00"/>
                        </a:solidFill>
                        <a:latin typeface="Cambria Math" panose="02040503050406030204" pitchFamily="18" charset="0"/>
                      </a:rPr>
                      <m:t>≥</m:t>
                    </m:r>
                    <m:r>
                      <a:rPr kumimoji="1" lang="en-US" altLang="zh-CN" sz="2400" b="0" i="1" smtClean="0">
                        <a:latin typeface="Cambria Math" panose="02040503050406030204" pitchFamily="18" charset="0"/>
                      </a:rPr>
                      <m:t>…</m:t>
                    </m:r>
                    <m:r>
                      <a:rPr kumimoji="1" lang="en-US" altLang="zh-CN" sz="2400" b="0" i="1" smtClean="0">
                        <a:solidFill>
                          <a:srgbClr val="FFFF00"/>
                        </a:solidFill>
                        <a:latin typeface="Cambria Math" panose="02040503050406030204" pitchFamily="18" charset="0"/>
                      </a:rPr>
                      <m:t>≤</m:t>
                    </m:r>
                    <m:sSub>
                      <m:sSubPr>
                        <m:ctrlPr>
                          <a:rPr kumimoji="1" lang="en-US" altLang="zh-CN" sz="2400" b="0" i="1" smtClean="0">
                            <a:latin typeface="Cambria Math" panose="02040503050406030204" pitchFamily="18" charset="0"/>
                          </a:rPr>
                        </m:ctrlPr>
                      </m:sSubPr>
                      <m:e>
                        <m:r>
                          <a:rPr kumimoji="1" lang="en-US" altLang="zh-CN" sz="2400" b="0" i="1" smtClean="0">
                            <a:latin typeface="Cambria Math" panose="02040503050406030204" pitchFamily="18" charset="0"/>
                          </a:rPr>
                          <m:t>𝑏</m:t>
                        </m:r>
                      </m:e>
                      <m:sub>
                        <m:r>
                          <a:rPr kumimoji="1" lang="en-US" altLang="zh-CN" sz="2400" b="0" i="1" smtClean="0">
                            <a:latin typeface="Cambria Math" panose="02040503050406030204" pitchFamily="18" charset="0"/>
                          </a:rPr>
                          <m:t>𝑘</m:t>
                        </m:r>
                        <m:r>
                          <a:rPr kumimoji="1" lang="en-US" altLang="zh-CN" sz="2400" b="0" i="1" smtClean="0">
                            <a:latin typeface="Cambria Math" panose="02040503050406030204" pitchFamily="18" charset="0"/>
                          </a:rPr>
                          <m:t>−1</m:t>
                        </m:r>
                      </m:sub>
                    </m:sSub>
                    <m:r>
                      <a:rPr kumimoji="1" lang="en-US" altLang="zh-CN" sz="2400" b="0" i="1" smtClean="0">
                        <a:solidFill>
                          <a:srgbClr val="FFFF00"/>
                        </a:solidFill>
                        <a:latin typeface="Cambria Math" panose="02040503050406030204" pitchFamily="18" charset="0"/>
                      </a:rPr>
                      <m:t>≥</m:t>
                    </m:r>
                    <m:sSub>
                      <m:sSubPr>
                        <m:ctrlPr>
                          <a:rPr kumimoji="1" lang="en-US" altLang="zh-CN" sz="2400" b="0" i="1" smtClean="0">
                            <a:latin typeface="Cambria Math" panose="02040503050406030204" pitchFamily="18" charset="0"/>
                          </a:rPr>
                        </m:ctrlPr>
                      </m:sSubPr>
                      <m:e>
                        <m:r>
                          <a:rPr kumimoji="1" lang="en-US" altLang="zh-CN" sz="2400" b="0" i="1" smtClean="0">
                            <a:latin typeface="Cambria Math" panose="02040503050406030204" pitchFamily="18" charset="0"/>
                          </a:rPr>
                          <m:t>𝑏</m:t>
                        </m:r>
                      </m:e>
                      <m:sub>
                        <m:r>
                          <a:rPr kumimoji="1" lang="en-US" altLang="zh-CN" sz="2400" b="0" i="1" smtClean="0">
                            <a:latin typeface="Cambria Math" panose="02040503050406030204" pitchFamily="18" charset="0"/>
                          </a:rPr>
                          <m:t>𝑘</m:t>
                        </m:r>
                      </m:sub>
                    </m:sSub>
                  </m:oMath>
                </a14:m>
                <a:r>
                  <a:rPr kumimoji="1" lang="zh-CN" altLang="en-US" sz="2400" dirty="0"/>
                  <a:t> </a:t>
                </a:r>
              </a:p>
            </p:txBody>
          </p:sp>
        </mc:Choice>
        <mc:Fallback xmlns="">
          <p:sp>
            <p:nvSpPr>
              <p:cNvPr id="8" name="圆角矩形 7">
                <a:extLst>
                  <a:ext uri="{FF2B5EF4-FFF2-40B4-BE49-F238E27FC236}">
                    <a16:creationId xmlns:a16="http://schemas.microsoft.com/office/drawing/2014/main" id="{8B2D164F-29F6-83A0-AEA4-B5274E6631E7}"/>
                  </a:ext>
                </a:extLst>
              </p:cNvPr>
              <p:cNvSpPr>
                <a:spLocks noRot="1" noChangeAspect="1" noMove="1" noResize="1" noEditPoints="1" noAdjustHandles="1" noChangeArrowheads="1" noChangeShapeType="1" noTextEdit="1"/>
              </p:cNvSpPr>
              <p:nvPr/>
            </p:nvSpPr>
            <p:spPr>
              <a:xfrm>
                <a:off x="2685549" y="3906679"/>
                <a:ext cx="7546272" cy="421590"/>
              </a:xfrm>
              <a:prstGeom prst="roundRect">
                <a:avLst/>
              </a:prstGeom>
              <a:blipFill>
                <a:blip r:embed="rId4"/>
                <a:stretch>
                  <a:fillRect l="-1008" t="-20000" b="-3428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2D76085B-7CDE-D3FF-3117-6B06488504E2}"/>
                  </a:ext>
                </a:extLst>
              </p:cNvPr>
              <p:cNvSpPr txBox="1"/>
              <p:nvPr/>
            </p:nvSpPr>
            <p:spPr>
              <a:xfrm>
                <a:off x="1097850" y="4697005"/>
                <a:ext cx="9009133" cy="400110"/>
              </a:xfrm>
              <a:prstGeom prst="rect">
                <a:avLst/>
              </a:prstGeom>
              <a:noFill/>
            </p:spPr>
            <p:txBody>
              <a:bodyPr wrap="none" rtlCol="0">
                <a:spAutoFit/>
              </a:bodyPr>
              <a:lstStyle/>
              <a:p>
                <a:pPr marL="342900" indent="-342900">
                  <a:buFont typeface="Arial" panose="020B0604020202020204" pitchFamily="34" charset="0"/>
                  <a:buChar char="•"/>
                </a:pPr>
                <a:r>
                  <a:rPr kumimoji="1" lang="zh-CN" altLang="en-US" sz="2000" dirty="0"/>
                  <a:t>如果 </a:t>
                </a:r>
                <a14:m>
                  <m:oMath xmlns:m="http://schemas.openxmlformats.org/officeDocument/2006/math">
                    <m:sSub>
                      <m:sSubPr>
                        <m:ctrlPr>
                          <a:rPr kumimoji="1" lang="en-US" altLang="zh-CN" sz="2000" b="0" i="1" smtClean="0">
                            <a:latin typeface="Cambria Math" panose="02040503050406030204" pitchFamily="18" charset="0"/>
                          </a:rPr>
                        </m:ctrlPr>
                      </m:sSubPr>
                      <m:e>
                        <m:r>
                          <a:rPr kumimoji="1" lang="en-US" altLang="zh-CN" sz="2000" b="0" i="1" smtClean="0">
                            <a:latin typeface="Cambria Math" panose="02040503050406030204" pitchFamily="18" charset="0"/>
                          </a:rPr>
                          <m:t>𝑏</m:t>
                        </m:r>
                      </m:e>
                      <m:sub>
                        <m:r>
                          <a:rPr kumimoji="1" lang="en-US" altLang="zh-CN" sz="2000" b="0" i="1" smtClean="0">
                            <a:latin typeface="Cambria Math" panose="02040503050406030204" pitchFamily="18" charset="0"/>
                          </a:rPr>
                          <m:t>𝑘</m:t>
                        </m:r>
                      </m:sub>
                    </m:sSub>
                    <m:r>
                      <a:rPr kumimoji="1" lang="en-US" altLang="zh-CN" sz="2000" b="0" i="1" smtClean="0">
                        <a:latin typeface="Cambria Math" panose="02040503050406030204" pitchFamily="18" charset="0"/>
                      </a:rPr>
                      <m:t>≤</m:t>
                    </m:r>
                    <m:sSub>
                      <m:sSubPr>
                        <m:ctrlPr>
                          <a:rPr kumimoji="1" lang="en-US" altLang="zh-CN" sz="2000" b="0" i="1" smtClean="0">
                            <a:latin typeface="Cambria Math" panose="02040503050406030204" pitchFamily="18" charset="0"/>
                          </a:rPr>
                        </m:ctrlPr>
                      </m:sSubPr>
                      <m:e>
                        <m:r>
                          <a:rPr kumimoji="1" lang="en-US" altLang="zh-CN" sz="2000" b="0" i="1" smtClean="0">
                            <a:latin typeface="Cambria Math" panose="02040503050406030204" pitchFamily="18" charset="0"/>
                          </a:rPr>
                          <m:t>𝑎</m:t>
                        </m:r>
                      </m:e>
                      <m:sub>
                        <m:r>
                          <a:rPr kumimoji="1" lang="en-US" altLang="zh-CN" sz="2000" b="0" i="1" smtClean="0">
                            <a:latin typeface="Cambria Math" panose="02040503050406030204" pitchFamily="18" charset="0"/>
                          </a:rPr>
                          <m:t>𝑘</m:t>
                        </m:r>
                        <m:r>
                          <a:rPr kumimoji="1" lang="en-US" altLang="zh-CN" sz="2000" b="0" i="1" smtClean="0">
                            <a:latin typeface="Cambria Math" panose="02040503050406030204" pitchFamily="18" charset="0"/>
                          </a:rPr>
                          <m:t>+1</m:t>
                        </m:r>
                      </m:sub>
                    </m:sSub>
                  </m:oMath>
                </a14:m>
                <a:r>
                  <a:rPr kumimoji="1" lang="en-US" altLang="zh-CN" sz="2000" dirty="0"/>
                  <a:t>,</a:t>
                </a:r>
                <a:r>
                  <a:rPr kumimoji="1" lang="zh-CN" altLang="en-US" sz="2000" dirty="0"/>
                  <a:t> 则</a:t>
                </a:r>
                <a14:m>
                  <m:oMath xmlns:m="http://schemas.openxmlformats.org/officeDocument/2006/math">
                    <m:sSub>
                      <m:sSubPr>
                        <m:ctrlPr>
                          <a:rPr kumimoji="1" lang="en-US" altLang="zh-CN" sz="2000" i="1">
                            <a:latin typeface="Cambria Math" panose="02040503050406030204" pitchFamily="18" charset="0"/>
                          </a:rPr>
                        </m:ctrlPr>
                      </m:sSubPr>
                      <m:e>
                        <m:r>
                          <a:rPr kumimoji="1" lang="en-US" altLang="zh-CN" sz="2000" i="1">
                            <a:latin typeface="Cambria Math" panose="02040503050406030204" pitchFamily="18" charset="0"/>
                          </a:rPr>
                          <m:t>𝑏</m:t>
                        </m:r>
                      </m:e>
                      <m:sub>
                        <m:r>
                          <a:rPr kumimoji="1" lang="en-US" altLang="zh-CN" sz="2000" i="1">
                            <a:latin typeface="Cambria Math" panose="02040503050406030204" pitchFamily="18" charset="0"/>
                          </a:rPr>
                          <m:t>0</m:t>
                        </m:r>
                      </m:sub>
                    </m:sSub>
                    <m:r>
                      <a:rPr kumimoji="1" lang="en-US" altLang="zh-CN" sz="2000" i="1" smtClean="0">
                        <a:solidFill>
                          <a:srgbClr val="00B0F0"/>
                        </a:solidFill>
                        <a:latin typeface="Cambria Math" panose="02040503050406030204" pitchFamily="18" charset="0"/>
                      </a:rPr>
                      <m:t>≤</m:t>
                    </m:r>
                    <m:sSub>
                      <m:sSubPr>
                        <m:ctrlPr>
                          <a:rPr kumimoji="1" lang="en-US" altLang="zh-CN" sz="2000" i="1">
                            <a:latin typeface="Cambria Math" panose="02040503050406030204" pitchFamily="18" charset="0"/>
                          </a:rPr>
                        </m:ctrlPr>
                      </m:sSubPr>
                      <m:e>
                        <m:r>
                          <a:rPr kumimoji="1" lang="en-US" altLang="zh-CN" sz="2000" i="1">
                            <a:latin typeface="Cambria Math" panose="02040503050406030204" pitchFamily="18" charset="0"/>
                          </a:rPr>
                          <m:t>𝑏</m:t>
                        </m:r>
                      </m:e>
                      <m:sub>
                        <m:r>
                          <a:rPr kumimoji="1" lang="en-US" altLang="zh-CN" sz="2000" i="1">
                            <a:latin typeface="Cambria Math" panose="02040503050406030204" pitchFamily="18" charset="0"/>
                          </a:rPr>
                          <m:t>1</m:t>
                        </m:r>
                      </m:sub>
                    </m:sSub>
                    <m:r>
                      <a:rPr kumimoji="1" lang="en-US" altLang="zh-CN" sz="2000" i="1" smtClean="0">
                        <a:solidFill>
                          <a:srgbClr val="00B0F0"/>
                        </a:solidFill>
                        <a:latin typeface="Cambria Math" panose="02040503050406030204" pitchFamily="18" charset="0"/>
                      </a:rPr>
                      <m:t>≥</m:t>
                    </m:r>
                    <m:r>
                      <a:rPr kumimoji="1" lang="en-US" altLang="zh-CN" sz="2000" i="1">
                        <a:latin typeface="Cambria Math" panose="02040503050406030204" pitchFamily="18" charset="0"/>
                      </a:rPr>
                      <m:t>…</m:t>
                    </m:r>
                    <m:r>
                      <a:rPr kumimoji="1" lang="en-US" altLang="zh-CN" sz="2000" b="0" i="1" smtClean="0">
                        <a:solidFill>
                          <a:srgbClr val="00B0F0"/>
                        </a:solidFill>
                        <a:latin typeface="Cambria Math" panose="02040503050406030204" pitchFamily="18" charset="0"/>
                      </a:rPr>
                      <m:t>≤</m:t>
                    </m:r>
                    <m:sSub>
                      <m:sSubPr>
                        <m:ctrlPr>
                          <a:rPr kumimoji="1" lang="en-US" altLang="zh-CN" sz="2000" i="1">
                            <a:latin typeface="Cambria Math" panose="02040503050406030204" pitchFamily="18" charset="0"/>
                          </a:rPr>
                        </m:ctrlPr>
                      </m:sSubPr>
                      <m:e>
                        <m:r>
                          <a:rPr kumimoji="1" lang="en-US" altLang="zh-CN" sz="2000" i="1">
                            <a:latin typeface="Cambria Math" panose="02040503050406030204" pitchFamily="18" charset="0"/>
                          </a:rPr>
                          <m:t>𝑏</m:t>
                        </m:r>
                      </m:e>
                      <m:sub>
                        <m:r>
                          <a:rPr kumimoji="1" lang="en-US" altLang="zh-CN" sz="2000" i="1">
                            <a:latin typeface="Cambria Math" panose="02040503050406030204" pitchFamily="18" charset="0"/>
                          </a:rPr>
                          <m:t>𝑘</m:t>
                        </m:r>
                        <m:r>
                          <a:rPr kumimoji="1" lang="en-US" altLang="zh-CN" sz="2000" i="1">
                            <a:latin typeface="Cambria Math" panose="02040503050406030204" pitchFamily="18" charset="0"/>
                          </a:rPr>
                          <m:t>−1</m:t>
                        </m:r>
                      </m:sub>
                    </m:sSub>
                    <m:r>
                      <a:rPr kumimoji="1" lang="en-US" altLang="zh-CN" sz="2000" b="0" i="1" smtClean="0">
                        <a:solidFill>
                          <a:srgbClr val="00B0F0"/>
                        </a:solidFill>
                        <a:latin typeface="Cambria Math" panose="02040503050406030204" pitchFamily="18" charset="0"/>
                      </a:rPr>
                      <m:t>≥</m:t>
                    </m:r>
                    <m:sSub>
                      <m:sSubPr>
                        <m:ctrlPr>
                          <a:rPr kumimoji="1" lang="en-US" altLang="zh-CN" sz="2000" b="0" i="1" smtClean="0">
                            <a:latin typeface="Cambria Math" panose="02040503050406030204" pitchFamily="18" charset="0"/>
                          </a:rPr>
                        </m:ctrlPr>
                      </m:sSubPr>
                      <m:e>
                        <m:r>
                          <a:rPr kumimoji="1" lang="en-US" altLang="zh-CN" sz="2000" b="0" i="1" smtClean="0">
                            <a:latin typeface="Cambria Math" panose="02040503050406030204" pitchFamily="18" charset="0"/>
                          </a:rPr>
                          <m:t>𝑏</m:t>
                        </m:r>
                      </m:e>
                      <m:sub>
                        <m:r>
                          <a:rPr kumimoji="1" lang="en-US" altLang="zh-CN" sz="2000" b="0" i="1" smtClean="0">
                            <a:latin typeface="Cambria Math" panose="02040503050406030204" pitchFamily="18" charset="0"/>
                          </a:rPr>
                          <m:t>𝑘</m:t>
                        </m:r>
                      </m:sub>
                    </m:sSub>
                    <m:r>
                      <a:rPr kumimoji="1" lang="en-US" altLang="zh-CN" sz="2000" b="0" i="1" smtClean="0">
                        <a:solidFill>
                          <a:srgbClr val="00B0F0"/>
                        </a:solidFill>
                        <a:latin typeface="Cambria Math" panose="02040503050406030204" pitchFamily="18" charset="0"/>
                      </a:rPr>
                      <m:t>≤</m:t>
                    </m:r>
                    <m:sSub>
                      <m:sSubPr>
                        <m:ctrlPr>
                          <a:rPr kumimoji="1" lang="en-US" altLang="zh-CN" sz="2000" b="0" i="1" smtClean="0">
                            <a:latin typeface="Cambria Math" panose="02040503050406030204" pitchFamily="18" charset="0"/>
                          </a:rPr>
                        </m:ctrlPr>
                      </m:sSubPr>
                      <m:e>
                        <m:r>
                          <a:rPr kumimoji="1" lang="en-US" altLang="zh-CN" sz="2000" b="0" i="1" smtClean="0">
                            <a:latin typeface="Cambria Math" panose="02040503050406030204" pitchFamily="18" charset="0"/>
                          </a:rPr>
                          <m:t>𝑎</m:t>
                        </m:r>
                      </m:e>
                      <m:sub>
                        <m:r>
                          <a:rPr kumimoji="1" lang="en-US" altLang="zh-CN" sz="2000" b="0" i="1" smtClean="0">
                            <a:latin typeface="Cambria Math" panose="02040503050406030204" pitchFamily="18" charset="0"/>
                          </a:rPr>
                          <m:t>𝑘</m:t>
                        </m:r>
                        <m:r>
                          <a:rPr kumimoji="1" lang="en-US" altLang="zh-CN" sz="2000" b="0" i="1" smtClean="0">
                            <a:latin typeface="Cambria Math" panose="02040503050406030204" pitchFamily="18" charset="0"/>
                          </a:rPr>
                          <m:t>+1</m:t>
                        </m:r>
                      </m:sub>
                    </m:sSub>
                  </m:oMath>
                </a14:m>
                <a:r>
                  <a:rPr kumimoji="1" lang="zh-CN" altLang="en-US" sz="2000" dirty="0"/>
                  <a:t> 是摆动序，不需要调整</a:t>
                </a:r>
              </a:p>
            </p:txBody>
          </p:sp>
        </mc:Choice>
        <mc:Fallback xmlns="">
          <p:sp>
            <p:nvSpPr>
              <p:cNvPr id="9" name="文本框 8">
                <a:extLst>
                  <a:ext uri="{FF2B5EF4-FFF2-40B4-BE49-F238E27FC236}">
                    <a16:creationId xmlns:a16="http://schemas.microsoft.com/office/drawing/2014/main" id="{2D76085B-7CDE-D3FF-3117-6B06488504E2}"/>
                  </a:ext>
                </a:extLst>
              </p:cNvPr>
              <p:cNvSpPr txBox="1">
                <a:spLocks noRot="1" noChangeAspect="1" noMove="1" noResize="1" noEditPoints="1" noAdjustHandles="1" noChangeArrowheads="1" noChangeShapeType="1" noTextEdit="1"/>
              </p:cNvSpPr>
              <p:nvPr/>
            </p:nvSpPr>
            <p:spPr>
              <a:xfrm>
                <a:off x="1097850" y="4697005"/>
                <a:ext cx="9009133" cy="400110"/>
              </a:xfrm>
              <a:prstGeom prst="rect">
                <a:avLst/>
              </a:prstGeom>
              <a:blipFill>
                <a:blip r:embed="rId5"/>
                <a:stretch>
                  <a:fillRect l="-563" t="-15625" b="-25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E64A7B45-C84B-CF6A-AD5D-94312B3F1A3E}"/>
                  </a:ext>
                </a:extLst>
              </p:cNvPr>
              <p:cNvSpPr txBox="1"/>
              <p:nvPr/>
            </p:nvSpPr>
            <p:spPr>
              <a:xfrm>
                <a:off x="1097850" y="5444898"/>
                <a:ext cx="10691709" cy="400110"/>
              </a:xfrm>
              <a:prstGeom prst="rect">
                <a:avLst/>
              </a:prstGeom>
              <a:noFill/>
            </p:spPr>
            <p:txBody>
              <a:bodyPr wrap="none" rtlCol="0">
                <a:spAutoFit/>
              </a:bodyPr>
              <a:lstStyle/>
              <a:p>
                <a:pPr marL="342900" indent="-342900">
                  <a:buFont typeface="Arial" panose="020B0604020202020204" pitchFamily="34" charset="0"/>
                  <a:buChar char="•"/>
                </a:pPr>
                <a:r>
                  <a:rPr kumimoji="1" lang="zh-CN" altLang="en-US" sz="2000" dirty="0"/>
                  <a:t>如果 </a:t>
                </a:r>
                <a14:m>
                  <m:oMath xmlns:m="http://schemas.openxmlformats.org/officeDocument/2006/math">
                    <m:sSub>
                      <m:sSubPr>
                        <m:ctrlPr>
                          <a:rPr kumimoji="1" lang="en-US" altLang="zh-CN" sz="2000" b="0" i="1" smtClean="0">
                            <a:latin typeface="Cambria Math" panose="02040503050406030204" pitchFamily="18" charset="0"/>
                          </a:rPr>
                        </m:ctrlPr>
                      </m:sSubPr>
                      <m:e>
                        <m:r>
                          <a:rPr kumimoji="1" lang="en-US" altLang="zh-CN" sz="2000" b="0" i="1" smtClean="0">
                            <a:latin typeface="Cambria Math" panose="02040503050406030204" pitchFamily="18" charset="0"/>
                          </a:rPr>
                          <m:t>𝑏</m:t>
                        </m:r>
                      </m:e>
                      <m:sub>
                        <m:r>
                          <a:rPr kumimoji="1" lang="en-US" altLang="zh-CN" sz="2000" b="0" i="1" smtClean="0">
                            <a:latin typeface="Cambria Math" panose="02040503050406030204" pitchFamily="18" charset="0"/>
                          </a:rPr>
                          <m:t>𝑘</m:t>
                        </m:r>
                      </m:sub>
                    </m:sSub>
                    <m:r>
                      <a:rPr kumimoji="1" lang="en-US" altLang="zh-CN" sz="2000" b="0" i="1" smtClean="0">
                        <a:latin typeface="Cambria Math" panose="02040503050406030204" pitchFamily="18" charset="0"/>
                      </a:rPr>
                      <m:t>&gt;</m:t>
                    </m:r>
                    <m:sSub>
                      <m:sSubPr>
                        <m:ctrlPr>
                          <a:rPr kumimoji="1" lang="en-US" altLang="zh-CN" sz="2000" b="0" i="1" smtClean="0">
                            <a:latin typeface="Cambria Math" panose="02040503050406030204" pitchFamily="18" charset="0"/>
                          </a:rPr>
                        </m:ctrlPr>
                      </m:sSubPr>
                      <m:e>
                        <m:r>
                          <a:rPr kumimoji="1" lang="en-US" altLang="zh-CN" sz="2000" b="0" i="1" smtClean="0">
                            <a:latin typeface="Cambria Math" panose="02040503050406030204" pitchFamily="18" charset="0"/>
                          </a:rPr>
                          <m:t>𝑎</m:t>
                        </m:r>
                      </m:e>
                      <m:sub>
                        <m:r>
                          <a:rPr kumimoji="1" lang="en-US" altLang="zh-CN" sz="2000" b="0" i="1" smtClean="0">
                            <a:latin typeface="Cambria Math" panose="02040503050406030204" pitchFamily="18" charset="0"/>
                          </a:rPr>
                          <m:t>𝑘</m:t>
                        </m:r>
                        <m:r>
                          <a:rPr kumimoji="1" lang="en-US" altLang="zh-CN" sz="2000" b="0" i="1" smtClean="0">
                            <a:latin typeface="Cambria Math" panose="02040503050406030204" pitchFamily="18" charset="0"/>
                          </a:rPr>
                          <m:t>+1</m:t>
                        </m:r>
                      </m:sub>
                    </m:sSub>
                  </m:oMath>
                </a14:m>
                <a:r>
                  <a:rPr kumimoji="1" lang="en-US" altLang="zh-CN" sz="2000" dirty="0"/>
                  <a:t>,</a:t>
                </a:r>
                <a:r>
                  <a:rPr kumimoji="1" lang="zh-CN" altLang="en-US" sz="2000" dirty="0"/>
                  <a:t> 则交换</a:t>
                </a:r>
                <a14:m>
                  <m:oMath xmlns:m="http://schemas.openxmlformats.org/officeDocument/2006/math">
                    <m:sSub>
                      <m:sSubPr>
                        <m:ctrlPr>
                          <a:rPr kumimoji="1" lang="en-US" altLang="zh-CN" sz="2000" i="1">
                            <a:latin typeface="Cambria Math" panose="02040503050406030204" pitchFamily="18" charset="0"/>
                          </a:rPr>
                        </m:ctrlPr>
                      </m:sSubPr>
                      <m:e>
                        <m:r>
                          <a:rPr kumimoji="1" lang="en-US" altLang="zh-CN" sz="2000" b="0" i="1" smtClean="0">
                            <a:latin typeface="Cambria Math" panose="02040503050406030204" pitchFamily="18" charset="0"/>
                          </a:rPr>
                          <m:t>(</m:t>
                        </m:r>
                        <m:r>
                          <a:rPr kumimoji="1" lang="en-US" altLang="zh-CN" sz="2000" i="1">
                            <a:latin typeface="Cambria Math" panose="02040503050406030204" pitchFamily="18" charset="0"/>
                          </a:rPr>
                          <m:t>𝑏</m:t>
                        </m:r>
                      </m:e>
                      <m:sub>
                        <m:r>
                          <a:rPr kumimoji="1" lang="en-US" altLang="zh-CN" sz="2000" i="1">
                            <a:latin typeface="Cambria Math" panose="02040503050406030204" pitchFamily="18" charset="0"/>
                          </a:rPr>
                          <m:t>𝑘</m:t>
                        </m:r>
                      </m:sub>
                    </m:sSub>
                    <m:r>
                      <a:rPr kumimoji="1" lang="en-US" altLang="zh-CN" sz="2000" b="0" i="1" smtClean="0">
                        <a:latin typeface="Cambria Math" panose="02040503050406030204" pitchFamily="18" charset="0"/>
                      </a:rPr>
                      <m:t>,</m:t>
                    </m:r>
                    <m:r>
                      <a:rPr kumimoji="1" lang="zh-CN" altLang="en-US" sz="2000" b="0" i="1" smtClean="0">
                        <a:latin typeface="Cambria Math" panose="02040503050406030204" pitchFamily="18" charset="0"/>
                      </a:rPr>
                      <m:t> </m:t>
                    </m:r>
                    <m:sSub>
                      <m:sSubPr>
                        <m:ctrlPr>
                          <a:rPr kumimoji="1" lang="en-US" altLang="zh-CN" sz="2000" b="0" i="1" smtClean="0">
                            <a:latin typeface="Cambria Math" panose="02040503050406030204" pitchFamily="18" charset="0"/>
                          </a:rPr>
                        </m:ctrlPr>
                      </m:sSubPr>
                      <m:e>
                        <m:r>
                          <a:rPr kumimoji="1" lang="en-US" altLang="zh-CN" sz="2000" b="0" i="1" smtClean="0">
                            <a:latin typeface="Cambria Math" panose="02040503050406030204" pitchFamily="18" charset="0"/>
                          </a:rPr>
                          <m:t>𝑎</m:t>
                        </m:r>
                      </m:e>
                      <m:sub>
                        <m:r>
                          <a:rPr kumimoji="1" lang="en-US" altLang="zh-CN" sz="2000" b="0" i="1" smtClean="0">
                            <a:latin typeface="Cambria Math" panose="02040503050406030204" pitchFamily="18" charset="0"/>
                          </a:rPr>
                          <m:t>𝑘</m:t>
                        </m:r>
                        <m:r>
                          <a:rPr kumimoji="1" lang="en-US" altLang="zh-CN" sz="2000" b="0" i="1" smtClean="0">
                            <a:latin typeface="Cambria Math" panose="02040503050406030204" pitchFamily="18" charset="0"/>
                          </a:rPr>
                          <m:t>+1</m:t>
                        </m:r>
                      </m:sub>
                    </m:sSub>
                    <m:r>
                      <a:rPr kumimoji="1" lang="en-US" altLang="zh-CN" sz="2000" b="0" i="1" smtClean="0">
                        <a:latin typeface="Cambria Math" panose="02040503050406030204" pitchFamily="18" charset="0"/>
                      </a:rPr>
                      <m:t>)</m:t>
                    </m:r>
                    <m:r>
                      <a:rPr kumimoji="1" lang="en-US" altLang="zh-CN" sz="2000" i="1">
                        <a:latin typeface="Cambria Math" panose="02040503050406030204" pitchFamily="18" charset="0"/>
                      </a:rPr>
                      <m:t> </m:t>
                    </m:r>
                  </m:oMath>
                </a14:m>
                <a:r>
                  <a:rPr kumimoji="1" lang="zh-CN" altLang="en-US" sz="2000" dirty="0"/>
                  <a:t>，可得 </a:t>
                </a:r>
                <a14:m>
                  <m:oMath xmlns:m="http://schemas.openxmlformats.org/officeDocument/2006/math">
                    <m:sSub>
                      <m:sSubPr>
                        <m:ctrlPr>
                          <a:rPr kumimoji="1" lang="en-US" altLang="zh-CN" sz="2000" i="1">
                            <a:latin typeface="Cambria Math" panose="02040503050406030204" pitchFamily="18" charset="0"/>
                          </a:rPr>
                        </m:ctrlPr>
                      </m:sSubPr>
                      <m:e>
                        <m:r>
                          <a:rPr kumimoji="1" lang="en-US" altLang="zh-CN" sz="2000" i="1">
                            <a:latin typeface="Cambria Math" panose="02040503050406030204" pitchFamily="18" charset="0"/>
                          </a:rPr>
                          <m:t>𝑏</m:t>
                        </m:r>
                      </m:e>
                      <m:sub>
                        <m:r>
                          <a:rPr kumimoji="1" lang="en-US" altLang="zh-CN" sz="2000" i="1">
                            <a:latin typeface="Cambria Math" panose="02040503050406030204" pitchFamily="18" charset="0"/>
                          </a:rPr>
                          <m:t>0</m:t>
                        </m:r>
                      </m:sub>
                    </m:sSub>
                    <m:r>
                      <a:rPr kumimoji="1" lang="en-US" altLang="zh-CN" sz="2000" i="1" smtClean="0">
                        <a:solidFill>
                          <a:srgbClr val="00B0F0"/>
                        </a:solidFill>
                        <a:latin typeface="Cambria Math" panose="02040503050406030204" pitchFamily="18" charset="0"/>
                      </a:rPr>
                      <m:t>≤</m:t>
                    </m:r>
                    <m:sSub>
                      <m:sSubPr>
                        <m:ctrlPr>
                          <a:rPr kumimoji="1" lang="en-US" altLang="zh-CN" sz="2000" i="1">
                            <a:latin typeface="Cambria Math" panose="02040503050406030204" pitchFamily="18" charset="0"/>
                          </a:rPr>
                        </m:ctrlPr>
                      </m:sSubPr>
                      <m:e>
                        <m:r>
                          <a:rPr kumimoji="1" lang="en-US" altLang="zh-CN" sz="2000" i="1">
                            <a:latin typeface="Cambria Math" panose="02040503050406030204" pitchFamily="18" charset="0"/>
                          </a:rPr>
                          <m:t>𝑏</m:t>
                        </m:r>
                      </m:e>
                      <m:sub>
                        <m:r>
                          <a:rPr kumimoji="1" lang="en-US" altLang="zh-CN" sz="2000" i="1">
                            <a:latin typeface="Cambria Math" panose="02040503050406030204" pitchFamily="18" charset="0"/>
                          </a:rPr>
                          <m:t>1</m:t>
                        </m:r>
                      </m:sub>
                    </m:sSub>
                    <m:r>
                      <a:rPr kumimoji="1" lang="en-US" altLang="zh-CN" sz="2000" i="1" smtClean="0">
                        <a:solidFill>
                          <a:srgbClr val="00B0F0"/>
                        </a:solidFill>
                        <a:latin typeface="Cambria Math" panose="02040503050406030204" pitchFamily="18" charset="0"/>
                      </a:rPr>
                      <m:t>≥</m:t>
                    </m:r>
                    <m:r>
                      <a:rPr kumimoji="1" lang="en-US" altLang="zh-CN" sz="2000" i="1">
                        <a:latin typeface="Cambria Math" panose="02040503050406030204" pitchFamily="18" charset="0"/>
                      </a:rPr>
                      <m:t>…</m:t>
                    </m:r>
                    <m:r>
                      <a:rPr kumimoji="1" lang="en-US" altLang="zh-CN" sz="2000" b="0" i="1" smtClean="0">
                        <a:solidFill>
                          <a:srgbClr val="00B0F0"/>
                        </a:solidFill>
                        <a:latin typeface="Cambria Math" panose="02040503050406030204" pitchFamily="18" charset="0"/>
                      </a:rPr>
                      <m:t>≤</m:t>
                    </m:r>
                    <m:sSub>
                      <m:sSubPr>
                        <m:ctrlPr>
                          <a:rPr kumimoji="1" lang="en-US" altLang="zh-CN" sz="2000" i="1">
                            <a:latin typeface="Cambria Math" panose="02040503050406030204" pitchFamily="18" charset="0"/>
                          </a:rPr>
                        </m:ctrlPr>
                      </m:sSubPr>
                      <m:e>
                        <m:r>
                          <a:rPr kumimoji="1" lang="en-US" altLang="zh-CN" sz="2000" i="1">
                            <a:latin typeface="Cambria Math" panose="02040503050406030204" pitchFamily="18" charset="0"/>
                          </a:rPr>
                          <m:t>𝑏</m:t>
                        </m:r>
                      </m:e>
                      <m:sub>
                        <m:r>
                          <a:rPr kumimoji="1" lang="en-US" altLang="zh-CN" sz="2000" i="1">
                            <a:latin typeface="Cambria Math" panose="02040503050406030204" pitchFamily="18" charset="0"/>
                          </a:rPr>
                          <m:t>𝑘</m:t>
                        </m:r>
                        <m:r>
                          <a:rPr kumimoji="1" lang="en-US" altLang="zh-CN" sz="2000" i="1">
                            <a:latin typeface="Cambria Math" panose="02040503050406030204" pitchFamily="18" charset="0"/>
                          </a:rPr>
                          <m:t>−1</m:t>
                        </m:r>
                      </m:sub>
                    </m:sSub>
                    <m:r>
                      <a:rPr kumimoji="1" lang="en-US" altLang="zh-CN" sz="2000" b="0" i="1" smtClean="0">
                        <a:solidFill>
                          <a:srgbClr val="C00000"/>
                        </a:solidFill>
                        <a:latin typeface="Cambria Math" panose="02040503050406030204" pitchFamily="18" charset="0"/>
                      </a:rPr>
                      <m:t>&gt;</m:t>
                    </m:r>
                    <m:sSub>
                      <m:sSubPr>
                        <m:ctrlPr>
                          <a:rPr kumimoji="1" lang="en-US" altLang="zh-CN" sz="2000" i="1" smtClean="0">
                            <a:solidFill>
                              <a:schemeClr val="tx1"/>
                            </a:solidFill>
                            <a:latin typeface="Cambria Math" panose="02040503050406030204" pitchFamily="18" charset="0"/>
                          </a:rPr>
                        </m:ctrlPr>
                      </m:sSubPr>
                      <m:e>
                        <m:r>
                          <a:rPr kumimoji="1" lang="en-US" altLang="zh-CN" sz="2000" b="0" i="1" smtClean="0">
                            <a:solidFill>
                              <a:schemeClr val="tx1"/>
                            </a:solidFill>
                            <a:latin typeface="Cambria Math" panose="02040503050406030204" pitchFamily="18" charset="0"/>
                          </a:rPr>
                          <m:t>𝑎</m:t>
                        </m:r>
                      </m:e>
                      <m:sub>
                        <m:r>
                          <a:rPr kumimoji="1" lang="en-US" altLang="zh-CN" sz="2000" i="1">
                            <a:solidFill>
                              <a:schemeClr val="tx1"/>
                            </a:solidFill>
                            <a:latin typeface="Cambria Math" panose="02040503050406030204" pitchFamily="18" charset="0"/>
                          </a:rPr>
                          <m:t>𝑘</m:t>
                        </m:r>
                        <m:r>
                          <a:rPr kumimoji="1" lang="en-US" altLang="zh-CN" sz="2000" b="0" i="1" smtClean="0">
                            <a:solidFill>
                              <a:schemeClr val="tx1"/>
                            </a:solidFill>
                            <a:latin typeface="Cambria Math" panose="02040503050406030204" pitchFamily="18" charset="0"/>
                          </a:rPr>
                          <m:t>+1</m:t>
                        </m:r>
                      </m:sub>
                    </m:sSub>
                    <m:r>
                      <a:rPr kumimoji="1" lang="en-US" altLang="zh-CN" sz="2000" b="0" i="1" smtClean="0">
                        <a:solidFill>
                          <a:srgbClr val="C00000"/>
                        </a:solidFill>
                        <a:latin typeface="Cambria Math" panose="02040503050406030204" pitchFamily="18" charset="0"/>
                      </a:rPr>
                      <m:t>&lt;</m:t>
                    </m:r>
                    <m:sSub>
                      <m:sSubPr>
                        <m:ctrlPr>
                          <a:rPr kumimoji="1" lang="en-US" altLang="zh-CN" sz="2000" b="0" i="1" smtClean="0">
                            <a:latin typeface="Cambria Math" panose="02040503050406030204" pitchFamily="18" charset="0"/>
                          </a:rPr>
                        </m:ctrlPr>
                      </m:sSubPr>
                      <m:e>
                        <m:r>
                          <a:rPr kumimoji="1" lang="en-US" altLang="zh-CN" sz="2000" b="0" i="1" smtClean="0">
                            <a:latin typeface="Cambria Math" panose="02040503050406030204" pitchFamily="18" charset="0"/>
                          </a:rPr>
                          <m:t>𝑏</m:t>
                        </m:r>
                      </m:e>
                      <m:sub>
                        <m:r>
                          <a:rPr kumimoji="1" lang="en-US" altLang="zh-CN" sz="2000" b="0" i="1" smtClean="0">
                            <a:latin typeface="Cambria Math" panose="02040503050406030204" pitchFamily="18" charset="0"/>
                          </a:rPr>
                          <m:t>𝑘</m:t>
                        </m:r>
                      </m:sub>
                    </m:sSub>
                  </m:oMath>
                </a14:m>
                <a:r>
                  <a:rPr kumimoji="1" lang="zh-CN" altLang="en-US" sz="2000" dirty="0"/>
                  <a:t> ，成为摆动序</a:t>
                </a:r>
              </a:p>
            </p:txBody>
          </p:sp>
        </mc:Choice>
        <mc:Fallback xmlns="">
          <p:sp>
            <p:nvSpPr>
              <p:cNvPr id="10" name="文本框 9">
                <a:extLst>
                  <a:ext uri="{FF2B5EF4-FFF2-40B4-BE49-F238E27FC236}">
                    <a16:creationId xmlns:a16="http://schemas.microsoft.com/office/drawing/2014/main" id="{E64A7B45-C84B-CF6A-AD5D-94312B3F1A3E}"/>
                  </a:ext>
                </a:extLst>
              </p:cNvPr>
              <p:cNvSpPr txBox="1">
                <a:spLocks noRot="1" noChangeAspect="1" noMove="1" noResize="1" noEditPoints="1" noAdjustHandles="1" noChangeArrowheads="1" noChangeShapeType="1" noTextEdit="1"/>
              </p:cNvSpPr>
              <p:nvPr/>
            </p:nvSpPr>
            <p:spPr>
              <a:xfrm>
                <a:off x="1097850" y="5444898"/>
                <a:ext cx="10691709" cy="400110"/>
              </a:xfrm>
              <a:prstGeom prst="rect">
                <a:avLst/>
              </a:prstGeom>
              <a:blipFill>
                <a:blip r:embed="rId6"/>
                <a:stretch>
                  <a:fillRect l="-474" t="-12121" b="-2424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944319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dissolv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checkerboard(across)">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10"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冒泡排序的应用</a:t>
            </a:r>
            <a:r>
              <a:rPr lang="en-US" altLang="zh-CN" dirty="0"/>
              <a:t>I</a:t>
            </a:r>
            <a:r>
              <a:rPr lang="zh-CN" altLang="en-US" dirty="0"/>
              <a:t>：摆动排序（</a:t>
            </a:r>
            <a:r>
              <a:rPr lang="en-US" altLang="zh-CN" dirty="0" err="1"/>
              <a:t>LeetCode</a:t>
            </a:r>
            <a:r>
              <a:rPr lang="zh-CN" altLang="en-US" dirty="0"/>
              <a:t> </a:t>
            </a:r>
            <a:r>
              <a:rPr lang="en-US" altLang="zh-CN" dirty="0"/>
              <a:t>280</a:t>
            </a:r>
            <a:r>
              <a:rPr lang="zh-CN" altLang="en-US" dirty="0"/>
              <a:t>）</a:t>
            </a:r>
          </a:p>
        </p:txBody>
      </p:sp>
      <p:sp>
        <p:nvSpPr>
          <p:cNvPr id="4" name="文本占位符 3"/>
          <p:cNvSpPr>
            <a:spLocks noGrp="1"/>
          </p:cNvSpPr>
          <p:nvPr>
            <p:ph type="body" idx="10"/>
          </p:nvPr>
        </p:nvSpPr>
        <p:spPr/>
        <p:txBody>
          <a:bodyPr/>
          <a:lstStyle/>
          <a:p>
            <a:r>
              <a:rPr lang="zh-CN" altLang="en-US" dirty="0"/>
              <a:t>数据结构</a:t>
            </a:r>
          </a:p>
        </p:txBody>
      </p:sp>
      <p:sp>
        <p:nvSpPr>
          <p:cNvPr id="46" name="副标题 45">
            <a:extLst>
              <a:ext uri="{FF2B5EF4-FFF2-40B4-BE49-F238E27FC236}">
                <a16:creationId xmlns:a16="http://schemas.microsoft.com/office/drawing/2014/main" id="{180A22A3-EC14-40BF-A5CA-481D1566B455}"/>
              </a:ext>
            </a:extLst>
          </p:cNvPr>
          <p:cNvSpPr>
            <a:spLocks noGrp="1"/>
          </p:cNvSpPr>
          <p:nvPr>
            <p:ph type="subTitle" idx="1"/>
          </p:nvPr>
        </p:nvSpPr>
        <p:spPr/>
        <p:txBody>
          <a:bodyPr/>
          <a:lstStyle/>
          <a:p>
            <a:r>
              <a:rPr lang="en-US" altLang="zh-CN" dirty="0"/>
              <a:t>10.4.1  </a:t>
            </a:r>
            <a:r>
              <a:rPr lang="zh-CN" altLang="en-US" dirty="0"/>
              <a:t>冒泡排序</a:t>
            </a:r>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862EAC44-0C7B-9E05-1C1D-4B8ABC326C28}"/>
                  </a:ext>
                </a:extLst>
              </p:cNvPr>
              <p:cNvSpPr txBox="1"/>
              <p:nvPr/>
            </p:nvSpPr>
            <p:spPr>
              <a:xfrm>
                <a:off x="838200" y="1198196"/>
                <a:ext cx="10280999" cy="421590"/>
              </a:xfrm>
              <a:prstGeom prst="rect">
                <a:avLst/>
              </a:prstGeom>
              <a:noFill/>
            </p:spPr>
            <p:txBody>
              <a:bodyPr wrap="square">
                <a:spAutoFit/>
              </a:bodyPr>
              <a:lstStyle/>
              <a:p>
                <a:r>
                  <a:rPr lang="zh-CN" altLang="en-US" sz="2000" dirty="0">
                    <a:latin typeface="Courier New" panose="02070309020205020404" pitchFamily="49" charset="0"/>
                    <a:ea typeface="楷体_GB2312"/>
                    <a:cs typeface="Times New Roman" panose="02020603050405020304" pitchFamily="18" charset="0"/>
                  </a:rPr>
                  <a:t>序列</a:t>
                </a:r>
                <a14:m>
                  <m:oMath xmlns:m="http://schemas.openxmlformats.org/officeDocument/2006/math">
                    <m:sSub>
                      <m:sSubPr>
                        <m:ctrlP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ctrlPr>
                      </m:sSubPr>
                      <m:e>
                        <m: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𝑎</m:t>
                        </m:r>
                      </m:e>
                      <m:sub>
                        <m: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0</m:t>
                        </m:r>
                      </m:sub>
                    </m:sSub>
                    <m: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m:t>
                    </m:r>
                    <m:sSub>
                      <m:sSubPr>
                        <m:ctrlP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ctrlPr>
                      </m:sSubPr>
                      <m:e>
                        <m: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𝑎</m:t>
                        </m:r>
                      </m:e>
                      <m:sub>
                        <m: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1</m:t>
                        </m:r>
                      </m:sub>
                    </m:sSub>
                    <m: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m:t>
                    </m:r>
                    <m:sSub>
                      <m:sSubPr>
                        <m:ctrlP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ctrlPr>
                      </m:sSubPr>
                      <m:e>
                        <m:r>
                          <a:rPr kumimoji="0" lang="en-US" altLang="zh-CN" sz="2000" b="0" i="1" u="none" strike="noStrike" cap="none" normalizeH="0" baseline="0" dirty="0" err="1" smtClean="0">
                            <a:ln>
                              <a:noFill/>
                            </a:ln>
                            <a:solidFill>
                              <a:schemeClr val="tx1"/>
                            </a:solidFill>
                            <a:effectLst/>
                            <a:latin typeface="Cambria Math" panose="02040503050406030204" pitchFamily="18" charset="0"/>
                            <a:ea typeface="楷体_GB2312"/>
                            <a:cs typeface="Times New Roman" panose="02020603050405020304" pitchFamily="18" charset="0"/>
                          </a:rPr>
                          <m:t>𝑎</m:t>
                        </m:r>
                      </m:e>
                      <m:sub>
                        <m: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𝑛</m:t>
                        </m:r>
                        <m: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−1</m:t>
                        </m:r>
                      </m:sub>
                    </m:sSub>
                  </m:oMath>
                </a14:m>
                <a:r>
                  <a:rPr lang="zh-CN" altLang="en-US" sz="2000" dirty="0">
                    <a:latin typeface="Microsoft YaHei" panose="020B0503020204020204" pitchFamily="34" charset="-122"/>
                    <a:ea typeface="Microsoft YaHei" panose="020B0503020204020204" pitchFamily="34" charset="-122"/>
                  </a:rPr>
                  <a:t>构成</a:t>
                </a:r>
                <a:r>
                  <a:rPr lang="zh-CN" altLang="en-US" sz="2000" dirty="0">
                    <a:solidFill>
                      <a:srgbClr val="00B0F0"/>
                    </a:solidFill>
                    <a:latin typeface="Microsoft YaHei" panose="020B0503020204020204" pitchFamily="34" charset="-122"/>
                    <a:ea typeface="Microsoft YaHei" panose="020B0503020204020204" pitchFamily="34" charset="-122"/>
                  </a:rPr>
                  <a:t>摆动序</a:t>
                </a:r>
                <a:r>
                  <a:rPr lang="zh-CN" altLang="en-US" sz="2000" dirty="0">
                    <a:latin typeface="Microsoft YaHei" panose="020B0503020204020204" pitchFamily="34" charset="-122"/>
                    <a:ea typeface="Microsoft YaHei" panose="020B0503020204020204" pitchFamily="34" charset="-122"/>
                  </a:rPr>
                  <a:t>当且仅当 </a:t>
                </a:r>
                <a14:m>
                  <m:oMath xmlns:m="http://schemas.openxmlformats.org/officeDocument/2006/math">
                    <m:sSub>
                      <m:sSubPr>
                        <m:ctrlPr>
                          <a:rPr lang="en-US" altLang="zh-CN" sz="2000" b="0" i="1" smtClean="0">
                            <a:latin typeface="Cambria Math" panose="02040503050406030204" pitchFamily="18" charset="0"/>
                            <a:ea typeface="Microsoft YaHei" panose="020B0503020204020204" pitchFamily="34" charset="-122"/>
                          </a:rPr>
                        </m:ctrlPr>
                      </m:sSubPr>
                      <m:e>
                        <m:r>
                          <a:rPr lang="en-US" altLang="zh-CN" sz="2000" b="0" i="1" smtClean="0">
                            <a:latin typeface="Cambria Math" panose="02040503050406030204" pitchFamily="18" charset="0"/>
                            <a:ea typeface="Microsoft YaHei" panose="020B0503020204020204" pitchFamily="34" charset="-122"/>
                          </a:rPr>
                          <m:t>𝑎</m:t>
                        </m:r>
                      </m:e>
                      <m:sub>
                        <m:r>
                          <a:rPr lang="en-US" altLang="zh-CN" sz="2000" b="0" i="1" smtClean="0">
                            <a:latin typeface="Cambria Math" panose="02040503050406030204" pitchFamily="18" charset="0"/>
                            <a:ea typeface="Microsoft YaHei" panose="020B0503020204020204" pitchFamily="34" charset="-122"/>
                          </a:rPr>
                          <m:t>0</m:t>
                        </m:r>
                      </m:sub>
                    </m:sSub>
                    <m:r>
                      <a:rPr lang="en-US" altLang="zh-CN" sz="2000" b="0" i="1" smtClean="0">
                        <a:latin typeface="Cambria Math" panose="02040503050406030204" pitchFamily="18" charset="0"/>
                        <a:ea typeface="Microsoft YaHei" panose="020B0503020204020204" pitchFamily="34" charset="-122"/>
                      </a:rPr>
                      <m:t>≤</m:t>
                    </m:r>
                    <m:sSub>
                      <m:sSubPr>
                        <m:ctrlPr>
                          <a:rPr lang="en-US" altLang="zh-CN" sz="2000" b="0" i="1" smtClean="0">
                            <a:solidFill>
                              <a:srgbClr val="0070C0"/>
                            </a:solidFill>
                            <a:latin typeface="Cambria Math" panose="02040503050406030204" pitchFamily="18" charset="0"/>
                            <a:ea typeface="Microsoft YaHei" panose="020B0503020204020204" pitchFamily="34" charset="-122"/>
                          </a:rPr>
                        </m:ctrlPr>
                      </m:sSubPr>
                      <m:e>
                        <m:r>
                          <a:rPr lang="en-US" altLang="zh-CN" sz="2000" b="0" i="1" smtClean="0">
                            <a:solidFill>
                              <a:srgbClr val="0070C0"/>
                            </a:solidFill>
                            <a:latin typeface="Cambria Math" panose="02040503050406030204" pitchFamily="18" charset="0"/>
                            <a:ea typeface="Microsoft YaHei" panose="020B0503020204020204" pitchFamily="34" charset="-122"/>
                          </a:rPr>
                          <m:t>𝑎</m:t>
                        </m:r>
                      </m:e>
                      <m:sub>
                        <m:r>
                          <a:rPr lang="en-US" altLang="zh-CN" sz="2000" b="0" i="1" smtClean="0">
                            <a:solidFill>
                              <a:srgbClr val="0070C0"/>
                            </a:solidFill>
                            <a:latin typeface="Cambria Math" panose="02040503050406030204" pitchFamily="18" charset="0"/>
                            <a:ea typeface="Microsoft YaHei" panose="020B0503020204020204" pitchFamily="34" charset="-122"/>
                          </a:rPr>
                          <m:t>1</m:t>
                        </m:r>
                      </m:sub>
                    </m:sSub>
                    <m:r>
                      <a:rPr lang="en-US" altLang="zh-CN" sz="2000" b="0" i="1" smtClean="0">
                        <a:latin typeface="Cambria Math" panose="02040503050406030204" pitchFamily="18" charset="0"/>
                        <a:ea typeface="Microsoft YaHei" panose="020B0503020204020204" pitchFamily="34" charset="-122"/>
                      </a:rPr>
                      <m:t>≥</m:t>
                    </m:r>
                    <m:sSub>
                      <m:sSubPr>
                        <m:ctrlPr>
                          <a:rPr lang="en-US" altLang="zh-CN" sz="2000" b="0" i="1" smtClean="0">
                            <a:latin typeface="Cambria Math" panose="02040503050406030204" pitchFamily="18" charset="0"/>
                            <a:ea typeface="Microsoft YaHei" panose="020B0503020204020204" pitchFamily="34" charset="-122"/>
                          </a:rPr>
                        </m:ctrlPr>
                      </m:sSubPr>
                      <m:e>
                        <m:r>
                          <a:rPr lang="en-US" altLang="zh-CN" sz="2000" b="0" i="1" smtClean="0">
                            <a:latin typeface="Cambria Math" panose="02040503050406030204" pitchFamily="18" charset="0"/>
                            <a:ea typeface="Microsoft YaHei" panose="020B0503020204020204" pitchFamily="34" charset="-122"/>
                          </a:rPr>
                          <m:t>𝑎</m:t>
                        </m:r>
                      </m:e>
                      <m:sub>
                        <m:r>
                          <a:rPr lang="en-US" altLang="zh-CN" sz="2000" b="0" i="1" smtClean="0">
                            <a:latin typeface="Cambria Math" panose="02040503050406030204" pitchFamily="18" charset="0"/>
                            <a:ea typeface="Microsoft YaHei" panose="020B0503020204020204" pitchFamily="34" charset="-122"/>
                          </a:rPr>
                          <m:t>2</m:t>
                        </m:r>
                      </m:sub>
                    </m:sSub>
                    <m:r>
                      <a:rPr lang="en-US" altLang="zh-CN" sz="2000" b="0" i="1" smtClean="0">
                        <a:latin typeface="Cambria Math" panose="02040503050406030204" pitchFamily="18" charset="0"/>
                        <a:ea typeface="Microsoft YaHei" panose="020B0503020204020204" pitchFamily="34" charset="-122"/>
                      </a:rPr>
                      <m:t>≤…≥</m:t>
                    </m:r>
                    <m:sSub>
                      <m:sSubPr>
                        <m:ctrlPr>
                          <a:rPr lang="en-US" altLang="zh-CN" sz="2000" b="0" i="1" smtClean="0">
                            <a:latin typeface="Cambria Math" panose="02040503050406030204" pitchFamily="18" charset="0"/>
                            <a:ea typeface="Microsoft YaHei" panose="020B0503020204020204" pitchFamily="34" charset="-122"/>
                          </a:rPr>
                        </m:ctrlPr>
                      </m:sSubPr>
                      <m:e>
                        <m:r>
                          <a:rPr lang="en-US" altLang="zh-CN" sz="2000" b="0" i="1" smtClean="0">
                            <a:latin typeface="Cambria Math" panose="02040503050406030204" pitchFamily="18" charset="0"/>
                            <a:ea typeface="Microsoft YaHei" panose="020B0503020204020204" pitchFamily="34" charset="-122"/>
                          </a:rPr>
                          <m:t>𝑎</m:t>
                        </m:r>
                      </m:e>
                      <m:sub>
                        <m:r>
                          <a:rPr lang="en-US" altLang="zh-CN" sz="2000" b="0" i="1" smtClean="0">
                            <a:latin typeface="Cambria Math" panose="02040503050406030204" pitchFamily="18" charset="0"/>
                            <a:ea typeface="Microsoft YaHei" panose="020B0503020204020204" pitchFamily="34" charset="-122"/>
                          </a:rPr>
                          <m:t>2</m:t>
                        </m:r>
                        <m:r>
                          <a:rPr lang="en-US" altLang="zh-CN" sz="2000" b="0" i="1" smtClean="0">
                            <a:latin typeface="Cambria Math" panose="02040503050406030204" pitchFamily="18" charset="0"/>
                            <a:ea typeface="Microsoft YaHei" panose="020B0503020204020204" pitchFamily="34" charset="-122"/>
                          </a:rPr>
                          <m:t>𝑘</m:t>
                        </m:r>
                      </m:sub>
                    </m:sSub>
                    <m:r>
                      <a:rPr lang="en-US" altLang="zh-CN" sz="2000" b="0" i="1" smtClean="0">
                        <a:latin typeface="Cambria Math" panose="02040503050406030204" pitchFamily="18" charset="0"/>
                        <a:ea typeface="Microsoft YaHei" panose="020B0503020204020204" pitchFamily="34" charset="-122"/>
                      </a:rPr>
                      <m:t>≤</m:t>
                    </m:r>
                    <m:sSub>
                      <m:sSubPr>
                        <m:ctrlPr>
                          <a:rPr lang="en-US" altLang="zh-CN" sz="2000" b="0" i="1" smtClean="0">
                            <a:solidFill>
                              <a:srgbClr val="0070C0"/>
                            </a:solidFill>
                            <a:latin typeface="Cambria Math" panose="02040503050406030204" pitchFamily="18" charset="0"/>
                            <a:ea typeface="Microsoft YaHei" panose="020B0503020204020204" pitchFamily="34" charset="-122"/>
                          </a:rPr>
                        </m:ctrlPr>
                      </m:sSubPr>
                      <m:e>
                        <m:r>
                          <a:rPr lang="en-US" altLang="zh-CN" sz="2000" b="0" i="1" smtClean="0">
                            <a:solidFill>
                              <a:srgbClr val="0070C0"/>
                            </a:solidFill>
                            <a:latin typeface="Cambria Math" panose="02040503050406030204" pitchFamily="18" charset="0"/>
                            <a:ea typeface="Microsoft YaHei" panose="020B0503020204020204" pitchFamily="34" charset="-122"/>
                          </a:rPr>
                          <m:t>𝑎</m:t>
                        </m:r>
                      </m:e>
                      <m:sub>
                        <m:r>
                          <a:rPr lang="en-US" altLang="zh-CN" sz="2000" b="0" i="1" smtClean="0">
                            <a:solidFill>
                              <a:srgbClr val="0070C0"/>
                            </a:solidFill>
                            <a:latin typeface="Cambria Math" panose="02040503050406030204" pitchFamily="18" charset="0"/>
                            <a:ea typeface="Microsoft YaHei" panose="020B0503020204020204" pitchFamily="34" charset="-122"/>
                          </a:rPr>
                          <m:t>2</m:t>
                        </m:r>
                        <m:r>
                          <a:rPr lang="en-US" altLang="zh-CN" sz="2000" b="0" i="1" smtClean="0">
                            <a:solidFill>
                              <a:srgbClr val="0070C0"/>
                            </a:solidFill>
                            <a:latin typeface="Cambria Math" panose="02040503050406030204" pitchFamily="18" charset="0"/>
                            <a:ea typeface="Microsoft YaHei" panose="020B0503020204020204" pitchFamily="34" charset="-122"/>
                          </a:rPr>
                          <m:t>𝑘</m:t>
                        </m:r>
                        <m:r>
                          <a:rPr lang="en-US" altLang="zh-CN" sz="2000" b="0" i="1" smtClean="0">
                            <a:solidFill>
                              <a:srgbClr val="0070C0"/>
                            </a:solidFill>
                            <a:latin typeface="Cambria Math" panose="02040503050406030204" pitchFamily="18" charset="0"/>
                            <a:ea typeface="Microsoft YaHei" panose="020B0503020204020204" pitchFamily="34" charset="-122"/>
                          </a:rPr>
                          <m:t>+1</m:t>
                        </m:r>
                      </m:sub>
                    </m:sSub>
                    <m:r>
                      <a:rPr lang="en-US" altLang="zh-CN" sz="2000" b="0" i="1" smtClean="0">
                        <a:latin typeface="Cambria Math" panose="02040503050406030204" pitchFamily="18" charset="0"/>
                        <a:ea typeface="Microsoft YaHei" panose="020B0503020204020204" pitchFamily="34" charset="-122"/>
                      </a:rPr>
                      <m:t>≥</m:t>
                    </m:r>
                    <m:sSub>
                      <m:sSubPr>
                        <m:ctrlPr>
                          <a:rPr lang="en-US" altLang="zh-CN" sz="2000" b="0" i="1" smtClean="0">
                            <a:latin typeface="Cambria Math" panose="02040503050406030204" pitchFamily="18" charset="0"/>
                            <a:ea typeface="Microsoft YaHei" panose="020B0503020204020204" pitchFamily="34" charset="-122"/>
                          </a:rPr>
                        </m:ctrlPr>
                      </m:sSubPr>
                      <m:e>
                        <m:r>
                          <a:rPr lang="en-US" altLang="zh-CN" sz="2000" b="0" i="1" smtClean="0">
                            <a:latin typeface="Cambria Math" panose="02040503050406030204" pitchFamily="18" charset="0"/>
                            <a:ea typeface="Microsoft YaHei" panose="020B0503020204020204" pitchFamily="34" charset="-122"/>
                          </a:rPr>
                          <m:t>𝑎</m:t>
                        </m:r>
                      </m:e>
                      <m:sub>
                        <m:r>
                          <a:rPr lang="en-US" altLang="zh-CN" sz="2000" b="0" i="1" smtClean="0">
                            <a:latin typeface="Cambria Math" panose="02040503050406030204" pitchFamily="18" charset="0"/>
                            <a:ea typeface="Microsoft YaHei" panose="020B0503020204020204" pitchFamily="34" charset="-122"/>
                          </a:rPr>
                          <m:t>2</m:t>
                        </m:r>
                        <m:d>
                          <m:dPr>
                            <m:ctrlPr>
                              <a:rPr lang="en-US" altLang="zh-CN" sz="2000" b="0" i="1" smtClean="0">
                                <a:latin typeface="Cambria Math" panose="02040503050406030204" pitchFamily="18" charset="0"/>
                                <a:ea typeface="Microsoft YaHei" panose="020B0503020204020204" pitchFamily="34" charset="-122"/>
                              </a:rPr>
                            </m:ctrlPr>
                          </m:dPr>
                          <m:e>
                            <m:r>
                              <a:rPr lang="en-US" altLang="zh-CN" sz="2000" b="0" i="1" smtClean="0">
                                <a:latin typeface="Cambria Math" panose="02040503050406030204" pitchFamily="18" charset="0"/>
                                <a:ea typeface="Microsoft YaHei" panose="020B0503020204020204" pitchFamily="34" charset="-122"/>
                              </a:rPr>
                              <m:t>𝑘</m:t>
                            </m:r>
                            <m:r>
                              <a:rPr lang="en-US" altLang="zh-CN" sz="2000" b="0" i="1" smtClean="0">
                                <a:latin typeface="Cambria Math" panose="02040503050406030204" pitchFamily="18" charset="0"/>
                                <a:ea typeface="Microsoft YaHei" panose="020B0503020204020204" pitchFamily="34" charset="-122"/>
                              </a:rPr>
                              <m:t>+1</m:t>
                            </m:r>
                          </m:e>
                        </m:d>
                      </m:sub>
                    </m:sSub>
                    <m:r>
                      <a:rPr lang="en-US" altLang="zh-CN" sz="2000" b="0" i="1" smtClean="0">
                        <a:latin typeface="Cambria Math" panose="02040503050406030204" pitchFamily="18" charset="0"/>
                        <a:ea typeface="Microsoft YaHei" panose="020B0503020204020204" pitchFamily="34" charset="-122"/>
                      </a:rPr>
                      <m:t>≤…</m:t>
                    </m:r>
                  </m:oMath>
                </a14:m>
                <a:endParaRPr lang="zh-CN" altLang="en-US" sz="2000" dirty="0">
                  <a:latin typeface="Microsoft YaHei" panose="020B0503020204020204" pitchFamily="34" charset="-122"/>
                  <a:ea typeface="Microsoft YaHei" panose="020B0503020204020204" pitchFamily="34" charset="-122"/>
                </a:endParaRPr>
              </a:p>
            </p:txBody>
          </p:sp>
        </mc:Choice>
        <mc:Fallback xmlns="">
          <p:sp>
            <p:nvSpPr>
              <p:cNvPr id="7" name="文本框 6">
                <a:extLst>
                  <a:ext uri="{FF2B5EF4-FFF2-40B4-BE49-F238E27FC236}">
                    <a16:creationId xmlns:a16="http://schemas.microsoft.com/office/drawing/2014/main" id="{862EAC44-0C7B-9E05-1C1D-4B8ABC326C28}"/>
                  </a:ext>
                </a:extLst>
              </p:cNvPr>
              <p:cNvSpPr txBox="1">
                <a:spLocks noRot="1" noChangeAspect="1" noMove="1" noResize="1" noEditPoints="1" noAdjustHandles="1" noChangeArrowheads="1" noChangeShapeType="1" noTextEdit="1"/>
              </p:cNvSpPr>
              <p:nvPr/>
            </p:nvSpPr>
            <p:spPr>
              <a:xfrm>
                <a:off x="838200" y="1198196"/>
                <a:ext cx="10280999" cy="421590"/>
              </a:xfrm>
              <a:prstGeom prst="rect">
                <a:avLst/>
              </a:prstGeom>
              <a:blipFill>
                <a:blip r:embed="rId3"/>
                <a:stretch>
                  <a:fillRect l="-741" t="-8824" b="-20588"/>
                </a:stretch>
              </a:blipFill>
            </p:spPr>
            <p:txBody>
              <a:bodyPr/>
              <a:lstStyle/>
              <a:p>
                <a:r>
                  <a:rPr lang="zh-CN" altLang="en-US">
                    <a:noFill/>
                  </a:rPr>
                  <a:t> </a:t>
                </a:r>
              </a:p>
            </p:txBody>
          </p:sp>
        </mc:Fallback>
      </mc:AlternateContent>
      <p:sp>
        <p:nvSpPr>
          <p:cNvPr id="6" name="文本框 5">
            <a:extLst>
              <a:ext uri="{FF2B5EF4-FFF2-40B4-BE49-F238E27FC236}">
                <a16:creationId xmlns:a16="http://schemas.microsoft.com/office/drawing/2014/main" id="{D70A5010-0854-4156-A95D-87B211A5ADD9}"/>
              </a:ext>
            </a:extLst>
          </p:cNvPr>
          <p:cNvSpPr txBox="1"/>
          <p:nvPr/>
        </p:nvSpPr>
        <p:spPr>
          <a:xfrm>
            <a:off x="838200" y="1734076"/>
            <a:ext cx="5598007" cy="461665"/>
          </a:xfrm>
          <a:prstGeom prst="rect">
            <a:avLst/>
          </a:prstGeom>
          <a:noFill/>
        </p:spPr>
        <p:txBody>
          <a:bodyPr wrap="none" rtlCol="0">
            <a:spAutoFit/>
          </a:bodyPr>
          <a:lstStyle/>
          <a:p>
            <a:r>
              <a:rPr kumimoji="1" lang="zh-CN" altLang="en-US" sz="2400" dirty="0">
                <a:latin typeface="Microsoft YaHei" panose="020B0503020204020204" pitchFamily="34" charset="-122"/>
                <a:ea typeface="Microsoft YaHei" panose="020B0503020204020204" pitchFamily="34" charset="-122"/>
              </a:rPr>
              <a:t>算法</a:t>
            </a:r>
            <a:r>
              <a:rPr kumimoji="1" lang="en-US" altLang="zh-CN" sz="2400" dirty="0">
                <a:latin typeface="Microsoft YaHei" panose="020B0503020204020204" pitchFamily="34" charset="-122"/>
                <a:ea typeface="Microsoft YaHei" panose="020B0503020204020204" pitchFamily="34" charset="-122"/>
              </a:rPr>
              <a:t>2</a:t>
            </a:r>
            <a:r>
              <a:rPr kumimoji="1" lang="zh-CN" altLang="en-US" sz="2400" dirty="0">
                <a:latin typeface="Microsoft YaHei" panose="020B0503020204020204" pitchFamily="34" charset="-122"/>
                <a:ea typeface="Microsoft YaHei" panose="020B0503020204020204" pitchFamily="34" charset="-122"/>
              </a:rPr>
              <a:t>：冒泡（从左向右依次调整元素）</a:t>
            </a:r>
          </a:p>
        </p:txBody>
      </p:sp>
      <p:sp>
        <p:nvSpPr>
          <p:cNvPr id="11" name="任意多边形: 形状 9">
            <a:extLst>
              <a:ext uri="{FF2B5EF4-FFF2-40B4-BE49-F238E27FC236}">
                <a16:creationId xmlns:a16="http://schemas.microsoft.com/office/drawing/2014/main" id="{13554792-BACE-FD0A-3BB7-5F0BD846B805}"/>
              </a:ext>
            </a:extLst>
          </p:cNvPr>
          <p:cNvSpPr/>
          <p:nvPr/>
        </p:nvSpPr>
        <p:spPr>
          <a:xfrm>
            <a:off x="658626" y="2235538"/>
            <a:ext cx="5777581" cy="4391055"/>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lvl="0" eaLnBrk="0" fontAlgn="base" hangingPunct="0">
              <a:spcBef>
                <a:spcPct val="0"/>
              </a:spcBef>
              <a:spcAft>
                <a:spcPct val="0"/>
              </a:spcAft>
            </a:pPr>
            <a:r>
              <a:rPr lang="zh-CN" altLang="zh-CN" dirty="0">
                <a:latin typeface="微软雅黑" panose="020B0503020204020204" pitchFamily="34" charset="-122"/>
                <a:ea typeface="微软雅黑" panose="020B0503020204020204" pitchFamily="34" charset="-122"/>
              </a:rPr>
              <a:t>算法：</a:t>
            </a:r>
            <a:r>
              <a:rPr lang="zh-CN" altLang="en-US" dirty="0">
                <a:latin typeface="微软雅黑" panose="020B0503020204020204" pitchFamily="34" charset="-122"/>
                <a:ea typeface="微软雅黑" panose="020B0503020204020204" pitchFamily="34" charset="-122"/>
              </a:rPr>
              <a:t>摆动排序 </a:t>
            </a:r>
            <a:r>
              <a:rPr lang="en-US" altLang="zh-CN" dirty="0" err="1">
                <a:latin typeface="微软雅黑" panose="020B0503020204020204" pitchFamily="34" charset="-122"/>
                <a:ea typeface="微软雅黑" panose="020B0503020204020204" pitchFamily="34" charset="-122"/>
              </a:rPr>
              <a:t>wiggle_sort</a:t>
            </a:r>
            <a:r>
              <a:rPr lang="zh-CN" altLang="zh-CN"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A,</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n</a:t>
            </a:r>
            <a:r>
              <a:rPr lang="zh-CN" altLang="zh-CN" dirty="0">
                <a:latin typeface="微软雅黑" panose="020B0503020204020204" pitchFamily="34" charset="-122"/>
                <a:ea typeface="微软雅黑" panose="020B0503020204020204" pitchFamily="34" charset="-122"/>
              </a:rPr>
              <a:t>)</a:t>
            </a:r>
          </a:p>
          <a:p>
            <a:pPr lvl="0" eaLnBrk="0" fontAlgn="base" hangingPunct="0">
              <a:spcBef>
                <a:spcPct val="0"/>
              </a:spcBef>
              <a:spcAft>
                <a:spcPct val="0"/>
              </a:spcAft>
            </a:pPr>
            <a:r>
              <a:rPr lang="zh-CN" altLang="zh-CN" dirty="0">
                <a:latin typeface="微软雅黑" panose="020B0503020204020204" pitchFamily="34" charset="-122"/>
                <a:ea typeface="微软雅黑" panose="020B0503020204020204" pitchFamily="34" charset="-122"/>
              </a:rPr>
              <a:t>——————————————————————</a:t>
            </a:r>
          </a:p>
          <a:p>
            <a:pPr lvl="0" eaLnBrk="0" fontAlgn="base" hangingPunct="0">
              <a:spcBef>
                <a:spcPct val="0"/>
              </a:spcBef>
              <a:spcAft>
                <a:spcPct val="0"/>
              </a:spcAft>
            </a:pPr>
            <a:r>
              <a:rPr lang="zh-CN" altLang="zh-CN" dirty="0">
                <a:latin typeface="微软雅黑" panose="020B0503020204020204" pitchFamily="34" charset="-122"/>
                <a:ea typeface="微软雅黑" panose="020B0503020204020204" pitchFamily="34" charset="-122"/>
              </a:rPr>
              <a:t> 输入：</a:t>
            </a:r>
            <a:r>
              <a:rPr lang="zh-CN" altLang="en-US" dirty="0">
                <a:latin typeface="微软雅黑" panose="020B0503020204020204" pitchFamily="34" charset="-122"/>
                <a:ea typeface="微软雅黑" panose="020B0503020204020204" pitchFamily="34" charset="-122"/>
              </a:rPr>
              <a:t>长度为</a:t>
            </a:r>
            <a:r>
              <a:rPr lang="en-US" altLang="zh-CN" dirty="0">
                <a:latin typeface="微软雅黑" panose="020B0503020204020204" pitchFamily="34" charset="-122"/>
                <a:ea typeface="微软雅黑" panose="020B0503020204020204" pitchFamily="34" charset="-122"/>
              </a:rPr>
              <a:t>n</a:t>
            </a:r>
            <a:r>
              <a:rPr lang="zh-CN" altLang="en-US" dirty="0">
                <a:latin typeface="微软雅黑" panose="020B0503020204020204" pitchFamily="34" charset="-122"/>
                <a:ea typeface="微软雅黑" panose="020B0503020204020204" pitchFamily="34" charset="-122"/>
              </a:rPr>
              <a:t>的顺序表</a:t>
            </a:r>
            <a:r>
              <a:rPr lang="en-US" altLang="zh-CN" dirty="0">
                <a:latin typeface="微软雅黑" panose="020B0503020204020204" pitchFamily="34" charset="-122"/>
                <a:ea typeface="微软雅黑" panose="020B0503020204020204" pitchFamily="34" charset="-122"/>
              </a:rPr>
              <a:t>A</a:t>
            </a:r>
            <a:endParaRPr lang="zh-CN" altLang="zh-CN"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zh-CN" altLang="zh-CN" dirty="0">
                <a:latin typeface="微软雅黑" panose="020B0503020204020204" pitchFamily="34" charset="-122"/>
                <a:ea typeface="微软雅黑" panose="020B0503020204020204" pitchFamily="34" charset="-122"/>
              </a:rPr>
              <a:t> 输出：</a:t>
            </a:r>
            <a:r>
              <a:rPr lang="en-US" altLang="zh-CN" dirty="0">
                <a:latin typeface="微软雅黑" panose="020B0503020204020204" pitchFamily="34" charset="-122"/>
                <a:ea typeface="微软雅黑" panose="020B0503020204020204" pitchFamily="34" charset="-122"/>
              </a:rPr>
              <a:t>A</a:t>
            </a:r>
            <a:r>
              <a:rPr lang="zh-CN" altLang="en-US" dirty="0">
                <a:latin typeface="微软雅黑" panose="020B0503020204020204" pitchFamily="34" charset="-122"/>
                <a:ea typeface="微软雅黑" panose="020B0503020204020204" pitchFamily="34" charset="-122"/>
              </a:rPr>
              <a:t>的摆动序列</a:t>
            </a:r>
            <a:endParaRPr lang="zh-CN" altLang="zh-CN"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zh-CN" altLang="zh-CN" dirty="0">
                <a:latin typeface="微软雅黑" panose="020B0503020204020204" pitchFamily="34" charset="-122"/>
                <a:ea typeface="微软雅黑" panose="020B0503020204020204" pitchFamily="34" charset="-122"/>
              </a:rPr>
              <a:t> </a:t>
            </a:r>
            <a:r>
              <a:rPr lang="en-US" altLang="zh-CN" b="1" dirty="0">
                <a:latin typeface="微软雅黑" panose="020B0503020204020204" pitchFamily="34" charset="-122"/>
                <a:ea typeface="微软雅黑" panose="020B0503020204020204" pitchFamily="34" charset="-122"/>
              </a:rPr>
              <a:t>for</a:t>
            </a:r>
            <a:r>
              <a:rPr lang="zh-CN" altLang="en-US" dirty="0">
                <a:latin typeface="微软雅黑" panose="020B0503020204020204" pitchFamily="34" charset="-122"/>
                <a:ea typeface="微软雅黑" panose="020B0503020204020204" pitchFamily="34" charset="-122"/>
              </a:rPr>
              <a:t> </a:t>
            </a:r>
            <a:r>
              <a:rPr lang="en-US" altLang="zh-CN" sz="2000" i="1" dirty="0" err="1">
                <a:latin typeface="Times New Roman" panose="02020603050405020304" pitchFamily="18" charset="0"/>
                <a:ea typeface="微软雅黑" panose="020B0503020204020204" pitchFamily="34" charset="-122"/>
                <a:cs typeface="Times New Roman" panose="02020603050405020304" pitchFamily="18" charset="0"/>
              </a:rPr>
              <a:t>i</a:t>
            </a:r>
            <a:r>
              <a:rPr lang="zh-CN" altLang="en-US" sz="2000" i="1" dirty="0">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i="1" dirty="0">
                <a:latin typeface="Times New Roman" panose="02020603050405020304" pitchFamily="18" charset="0"/>
                <a:ea typeface="微软雅黑" panose="020B0503020204020204" pitchFamily="34" charset="-122"/>
                <a:cs typeface="Times New Roman" panose="02020603050405020304" pitchFamily="18" charset="0"/>
              </a:rPr>
              <a:t> </a:t>
            </a:r>
            <a:r>
              <a:rPr lang="zh-CN"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0</a:t>
            </a:r>
            <a:r>
              <a:rPr lang="zh-CN" altLang="en-US" dirty="0">
                <a:latin typeface="微软雅黑" panose="020B0503020204020204" pitchFamily="34" charset="-122"/>
                <a:ea typeface="微软雅黑" panose="020B0503020204020204" pitchFamily="34" charset="-122"/>
              </a:rPr>
              <a:t> </a:t>
            </a:r>
            <a:r>
              <a:rPr lang="en-US" altLang="zh-CN" b="1" dirty="0">
                <a:latin typeface="微软雅黑" panose="020B0503020204020204" pitchFamily="34" charset="-122"/>
                <a:ea typeface="微软雅黑" panose="020B0503020204020204" pitchFamily="34" charset="-122"/>
              </a:rPr>
              <a:t>to</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n-1</a:t>
            </a:r>
            <a:r>
              <a:rPr lang="zh-CN" altLang="en-US" dirty="0">
                <a:latin typeface="微软雅黑" panose="020B0503020204020204" pitchFamily="34" charset="-122"/>
                <a:ea typeface="微软雅黑" panose="020B0503020204020204" pitchFamily="34" charset="-122"/>
              </a:rPr>
              <a:t> </a:t>
            </a:r>
            <a:r>
              <a:rPr lang="en-US" altLang="zh-CN" b="1" dirty="0">
                <a:latin typeface="微软雅黑" panose="020B0503020204020204" pitchFamily="34" charset="-122"/>
                <a:ea typeface="微软雅黑" panose="020B0503020204020204" pitchFamily="34" charset="-122"/>
              </a:rPr>
              <a:t>do</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调整 </a:t>
            </a:r>
            <a:r>
              <a:rPr lang="en-US" altLang="zh-CN" dirty="0">
                <a:latin typeface="微软雅黑" panose="020B0503020204020204" pitchFamily="34" charset="-122"/>
                <a:ea typeface="微软雅黑" panose="020B0503020204020204" pitchFamily="34" charset="-122"/>
              </a:rPr>
              <a:t>i+1</a:t>
            </a:r>
            <a:endParaRPr lang="zh-CN" altLang="zh-CN"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zh-CN"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  </a:t>
            </a:r>
            <a:r>
              <a:rPr lang="en-US" altLang="zh-CN" b="1" dirty="0">
                <a:latin typeface="微软雅黑" panose="020B0503020204020204" pitchFamily="34" charset="-122"/>
                <a:ea typeface="微软雅黑" panose="020B0503020204020204" pitchFamily="34" charset="-122"/>
              </a:rPr>
              <a:t>if</a:t>
            </a:r>
            <a:r>
              <a:rPr lang="zh-CN" altLang="en-US" dirty="0">
                <a:latin typeface="微软雅黑" panose="020B0503020204020204" pitchFamily="34" charset="-122"/>
                <a:ea typeface="微软雅黑" panose="020B0503020204020204" pitchFamily="34" charset="-122"/>
              </a:rPr>
              <a:t> </a:t>
            </a:r>
            <a:r>
              <a:rPr lang="en-US" altLang="zh-CN" sz="2000" i="1" dirty="0" err="1">
                <a:latin typeface="Times New Roman" panose="02020603050405020304" pitchFamily="18" charset="0"/>
                <a:ea typeface="微软雅黑" panose="020B0503020204020204" pitchFamily="34" charset="-122"/>
                <a:cs typeface="Times New Roman" panose="02020603050405020304" pitchFamily="18" charset="0"/>
              </a:rPr>
              <a:t>i</a:t>
            </a:r>
            <a:r>
              <a:rPr lang="zh-CN" altLang="en-US" sz="2000"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2</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1</a:t>
            </a:r>
            <a:r>
              <a:rPr lang="zh-CN" altLang="en-US" dirty="0">
                <a:latin typeface="微软雅黑" panose="020B0503020204020204" pitchFamily="34" charset="-122"/>
                <a:ea typeface="微软雅黑" panose="020B0503020204020204" pitchFamily="34" charset="-122"/>
              </a:rPr>
              <a:t> </a:t>
            </a:r>
            <a:r>
              <a:rPr lang="en-US" altLang="zh-CN" b="1" dirty="0">
                <a:latin typeface="微软雅黑" panose="020B0503020204020204" pitchFamily="34" charset="-122"/>
                <a:ea typeface="微软雅黑" panose="020B0503020204020204" pitchFamily="34" charset="-122"/>
              </a:rPr>
              <a:t>then</a:t>
            </a:r>
            <a:r>
              <a:rPr lang="zh-CN" altLang="en-US" b="1"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奇数位置</a:t>
            </a:r>
            <a:endParaRPr lang="en-US" altLang="zh-CN"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  </a:t>
            </a:r>
            <a:r>
              <a:rPr lang="en-US" altLang="zh-CN" b="1" dirty="0">
                <a:latin typeface="微软雅黑" panose="020B0503020204020204" pitchFamily="34" charset="-122"/>
                <a:ea typeface="微软雅黑" panose="020B0503020204020204" pitchFamily="34" charset="-122"/>
              </a:rPr>
              <a:t>if</a:t>
            </a:r>
            <a:r>
              <a:rPr lang="zh-CN" altLang="en-US" dirty="0">
                <a:latin typeface="微软雅黑" panose="020B0503020204020204" pitchFamily="34" charset="-122"/>
                <a:ea typeface="微软雅黑" panose="020B0503020204020204" pitchFamily="34" charset="-122"/>
              </a:rPr>
              <a:t> </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A[</a:t>
            </a:r>
            <a:r>
              <a:rPr lang="en-US" altLang="zh-CN" sz="2000" i="1" dirty="0" err="1">
                <a:latin typeface="Times New Roman" panose="02020603050405020304" pitchFamily="18" charset="0"/>
                <a:ea typeface="微软雅黑" panose="020B0503020204020204" pitchFamily="34" charset="-122"/>
                <a:cs typeface="Times New Roman" panose="02020603050405020304" pitchFamily="18" charset="0"/>
              </a:rPr>
              <a:t>i</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&lt;</a:t>
            </a:r>
            <a:r>
              <a:rPr lang="zh-CN" altLang="en-US" dirty="0">
                <a:latin typeface="微软雅黑" panose="020B0503020204020204" pitchFamily="34" charset="-122"/>
                <a:ea typeface="微软雅黑" panose="020B0503020204020204" pitchFamily="34" charset="-122"/>
              </a:rPr>
              <a:t> </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A[</a:t>
            </a:r>
            <a:r>
              <a:rPr lang="en-US" altLang="zh-CN" sz="2000" i="1" dirty="0">
                <a:latin typeface="Times New Roman" panose="02020603050405020304" pitchFamily="18" charset="0"/>
                <a:ea typeface="微软雅黑" panose="020B0503020204020204" pitchFamily="34" charset="-122"/>
                <a:cs typeface="Times New Roman" panose="02020603050405020304" pitchFamily="18" charset="0"/>
              </a:rPr>
              <a:t>i</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+1]</a:t>
            </a:r>
            <a:r>
              <a:rPr lang="zh-CN" altLang="en-US" dirty="0">
                <a:latin typeface="微软雅黑" panose="020B0503020204020204" pitchFamily="34" charset="-122"/>
                <a:ea typeface="微软雅黑" panose="020B0503020204020204" pitchFamily="34" charset="-122"/>
              </a:rPr>
              <a:t> </a:t>
            </a:r>
            <a:r>
              <a:rPr lang="en-US" altLang="zh-CN" b="1" dirty="0">
                <a:latin typeface="微软雅黑" panose="020B0503020204020204" pitchFamily="34" charset="-122"/>
                <a:ea typeface="微软雅黑" panose="020B0503020204020204" pitchFamily="34" charset="-122"/>
              </a:rPr>
              <a:t>then</a:t>
            </a:r>
          </a:p>
          <a:p>
            <a:pPr marL="360000" lvl="0" indent="-288000" eaLnBrk="0" fontAlgn="base" hangingPunct="0">
              <a:spcBef>
                <a:spcPct val="0"/>
              </a:spcBef>
              <a:spcAft>
                <a:spcPct val="0"/>
              </a:spcAft>
              <a:buFont typeface="+mj-lt"/>
              <a:buAutoNum type="arabicPeriod"/>
            </a:pP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Swap(</a:t>
            </a:r>
            <a:r>
              <a:rPr lang="en-US" altLang="zh-CN" sz="1800" dirty="0">
                <a:latin typeface="Times New Roman" panose="02020603050405020304" pitchFamily="18" charset="0"/>
                <a:ea typeface="微软雅黑" panose="020B0503020204020204" pitchFamily="34" charset="-122"/>
                <a:cs typeface="Times New Roman" panose="02020603050405020304" pitchFamily="18" charset="0"/>
              </a:rPr>
              <a:t>A[</a:t>
            </a:r>
            <a:r>
              <a:rPr lang="en-US" altLang="zh-CN" sz="1800" i="1" dirty="0" err="1">
                <a:latin typeface="Times New Roman" panose="02020603050405020304" pitchFamily="18" charset="0"/>
                <a:ea typeface="微软雅黑" panose="020B0503020204020204" pitchFamily="34" charset="-122"/>
                <a:cs typeface="Times New Roman" panose="02020603050405020304" pitchFamily="18" charset="0"/>
              </a:rPr>
              <a:t>i</a:t>
            </a:r>
            <a:r>
              <a:rPr lang="en-US" altLang="zh-CN" sz="18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 </a:t>
            </a:r>
            <a:r>
              <a:rPr lang="en-US" altLang="zh-CN" sz="1800" dirty="0">
                <a:latin typeface="Times New Roman" panose="02020603050405020304" pitchFamily="18" charset="0"/>
                <a:ea typeface="微软雅黑" panose="020B0503020204020204" pitchFamily="34" charset="-122"/>
                <a:cs typeface="Times New Roman" panose="02020603050405020304" pitchFamily="18" charset="0"/>
              </a:rPr>
              <a:t>A[</a:t>
            </a:r>
            <a:r>
              <a:rPr lang="en-US" altLang="zh-CN" sz="1800" i="1" dirty="0">
                <a:latin typeface="Times New Roman" panose="02020603050405020304" pitchFamily="18" charset="0"/>
                <a:ea typeface="微软雅黑" panose="020B0503020204020204" pitchFamily="34" charset="-122"/>
                <a:cs typeface="Times New Roman" panose="02020603050405020304" pitchFamily="18" charset="0"/>
              </a:rPr>
              <a:t>i</a:t>
            </a:r>
            <a:r>
              <a:rPr lang="en-US" altLang="zh-CN" sz="1800" dirty="0">
                <a:latin typeface="Times New Roman" panose="02020603050405020304" pitchFamily="18" charset="0"/>
                <a:ea typeface="微软雅黑" panose="020B0503020204020204" pitchFamily="34" charset="-122"/>
                <a:cs typeface="Times New Roman" panose="02020603050405020304" pitchFamily="18" charset="0"/>
              </a:rPr>
              <a:t>+1]</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a:t>
            </a:r>
          </a:p>
          <a:p>
            <a:pPr marL="360000" lvl="0" indent="-288000" eaLnBrk="0" fontAlgn="base" hangingPunct="0">
              <a:spcBef>
                <a:spcPct val="0"/>
              </a:spcBef>
              <a:spcAft>
                <a:spcPct val="0"/>
              </a:spcAft>
              <a:buFont typeface="+mj-lt"/>
              <a:buAutoNum type="arabicPeriod"/>
            </a:pP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  </a:t>
            </a:r>
            <a:r>
              <a:rPr lang="en-US" altLang="zh-CN" b="1" dirty="0">
                <a:latin typeface="微软雅黑" panose="020B0503020204020204" pitchFamily="34" charset="-122"/>
                <a:ea typeface="微软雅黑" panose="020B0503020204020204" pitchFamily="34" charset="-122"/>
              </a:rPr>
              <a:t>end</a:t>
            </a:r>
          </a:p>
          <a:p>
            <a:pPr marL="360000" lvl="0" indent="-288000" eaLnBrk="0" fontAlgn="base" hangingPunct="0">
              <a:spcBef>
                <a:spcPct val="0"/>
              </a:spcBef>
              <a:spcAft>
                <a:spcPct val="0"/>
              </a:spcAft>
              <a:buFont typeface="+mj-lt"/>
              <a:buAutoNum type="arabicPeriod"/>
            </a:pP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  </a:t>
            </a:r>
            <a:r>
              <a:rPr lang="en-US" altLang="zh-CN" b="1" dirty="0">
                <a:latin typeface="微软雅黑" panose="020B0503020204020204" pitchFamily="34" charset="-122"/>
                <a:ea typeface="微软雅黑" panose="020B0503020204020204" pitchFamily="34" charset="-122"/>
              </a:rPr>
              <a:t>else</a:t>
            </a:r>
            <a:r>
              <a:rPr lang="zh-CN" altLang="en-US" b="1"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偶数位置</a:t>
            </a:r>
            <a:endParaRPr lang="en-US" altLang="zh-CN"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  </a:t>
            </a:r>
            <a:r>
              <a:rPr lang="en-US" altLang="zh-CN" b="1" dirty="0">
                <a:latin typeface="微软雅黑" panose="020B0503020204020204" pitchFamily="34" charset="-122"/>
                <a:ea typeface="微软雅黑" panose="020B0503020204020204" pitchFamily="34" charset="-122"/>
              </a:rPr>
              <a:t>if</a:t>
            </a:r>
            <a:r>
              <a:rPr lang="zh-CN" altLang="en-US" b="1" dirty="0">
                <a:latin typeface="微软雅黑" panose="020B0503020204020204" pitchFamily="34" charset="-122"/>
                <a:ea typeface="微软雅黑" panose="020B0503020204020204" pitchFamily="34" charset="-122"/>
              </a:rPr>
              <a:t> </a:t>
            </a:r>
            <a:r>
              <a:rPr lang="en-US" altLang="zh-CN" sz="1800" dirty="0">
                <a:latin typeface="Times New Roman" panose="02020603050405020304" pitchFamily="18" charset="0"/>
                <a:ea typeface="微软雅黑" panose="020B0503020204020204" pitchFamily="34" charset="-122"/>
                <a:cs typeface="Times New Roman" panose="02020603050405020304" pitchFamily="18" charset="0"/>
              </a:rPr>
              <a:t>A[</a:t>
            </a:r>
            <a:r>
              <a:rPr lang="en-US" altLang="zh-CN" sz="1800" i="1" dirty="0" err="1">
                <a:latin typeface="Times New Roman" panose="02020603050405020304" pitchFamily="18" charset="0"/>
                <a:ea typeface="微软雅黑" panose="020B0503020204020204" pitchFamily="34" charset="-122"/>
                <a:cs typeface="Times New Roman" panose="02020603050405020304" pitchFamily="18" charset="0"/>
              </a:rPr>
              <a:t>i</a:t>
            </a:r>
            <a:r>
              <a:rPr lang="en-US" altLang="zh-CN" sz="18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&gt;</a:t>
            </a:r>
            <a:r>
              <a:rPr lang="zh-CN" altLang="en-US" dirty="0">
                <a:latin typeface="微软雅黑" panose="020B0503020204020204" pitchFamily="34" charset="-122"/>
                <a:ea typeface="微软雅黑" panose="020B0503020204020204" pitchFamily="34" charset="-122"/>
              </a:rPr>
              <a:t> </a:t>
            </a:r>
            <a:r>
              <a:rPr lang="en-US" altLang="zh-CN" sz="1800" dirty="0">
                <a:latin typeface="Times New Roman" panose="02020603050405020304" pitchFamily="18" charset="0"/>
                <a:ea typeface="微软雅黑" panose="020B0503020204020204" pitchFamily="34" charset="-122"/>
                <a:cs typeface="Times New Roman" panose="02020603050405020304" pitchFamily="18" charset="0"/>
              </a:rPr>
              <a:t>A[</a:t>
            </a:r>
            <a:r>
              <a:rPr lang="en-US" altLang="zh-CN" sz="1800" i="1" dirty="0">
                <a:latin typeface="Times New Roman" panose="02020603050405020304" pitchFamily="18" charset="0"/>
                <a:ea typeface="微软雅黑" panose="020B0503020204020204" pitchFamily="34" charset="-122"/>
                <a:cs typeface="Times New Roman" panose="02020603050405020304" pitchFamily="18" charset="0"/>
              </a:rPr>
              <a:t>i</a:t>
            </a:r>
            <a:r>
              <a:rPr lang="en-US" altLang="zh-CN" sz="1800" dirty="0">
                <a:latin typeface="Times New Roman" panose="02020603050405020304" pitchFamily="18" charset="0"/>
                <a:ea typeface="微软雅黑" panose="020B0503020204020204" pitchFamily="34" charset="-122"/>
                <a:cs typeface="Times New Roman" panose="02020603050405020304" pitchFamily="18" charset="0"/>
              </a:rPr>
              <a:t>+1]</a:t>
            </a:r>
            <a:r>
              <a:rPr lang="zh-CN" altLang="en-US" dirty="0">
                <a:latin typeface="微软雅黑" panose="020B0503020204020204" pitchFamily="34" charset="-122"/>
                <a:ea typeface="微软雅黑" panose="020B0503020204020204" pitchFamily="34" charset="-122"/>
              </a:rPr>
              <a:t> </a:t>
            </a:r>
            <a:r>
              <a:rPr lang="en-US" altLang="zh-CN" b="1" dirty="0">
                <a:latin typeface="微软雅黑" panose="020B0503020204020204" pitchFamily="34" charset="-122"/>
                <a:ea typeface="微软雅黑" panose="020B0503020204020204" pitchFamily="34" charset="-122"/>
              </a:rPr>
              <a:t>then</a:t>
            </a:r>
          </a:p>
          <a:p>
            <a:pPr marL="360000" lvl="0" indent="-288000" eaLnBrk="0" fontAlgn="base" hangingPunct="0">
              <a:spcBef>
                <a:spcPct val="0"/>
              </a:spcBef>
              <a:spcAft>
                <a:spcPct val="0"/>
              </a:spcAft>
              <a:buFont typeface="+mj-lt"/>
              <a:buAutoNum type="arabicPeriod"/>
            </a:pP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Swap(</a:t>
            </a:r>
            <a:r>
              <a:rPr lang="en-US" altLang="zh-CN" sz="1800" dirty="0">
                <a:latin typeface="Times New Roman" panose="02020603050405020304" pitchFamily="18" charset="0"/>
                <a:ea typeface="微软雅黑" panose="020B0503020204020204" pitchFamily="34" charset="-122"/>
                <a:cs typeface="Times New Roman" panose="02020603050405020304" pitchFamily="18" charset="0"/>
              </a:rPr>
              <a:t>A[</a:t>
            </a:r>
            <a:r>
              <a:rPr lang="en-US" altLang="zh-CN" sz="1800" i="1" dirty="0" err="1">
                <a:latin typeface="Times New Roman" panose="02020603050405020304" pitchFamily="18" charset="0"/>
                <a:ea typeface="微软雅黑" panose="020B0503020204020204" pitchFamily="34" charset="-122"/>
                <a:cs typeface="Times New Roman" panose="02020603050405020304" pitchFamily="18" charset="0"/>
              </a:rPr>
              <a:t>i</a:t>
            </a:r>
            <a:r>
              <a:rPr lang="en-US" altLang="zh-CN" sz="18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 </a:t>
            </a:r>
            <a:r>
              <a:rPr lang="en-US" altLang="zh-CN" sz="1800" dirty="0">
                <a:latin typeface="Times New Roman" panose="02020603050405020304" pitchFamily="18" charset="0"/>
                <a:ea typeface="微软雅黑" panose="020B0503020204020204" pitchFamily="34" charset="-122"/>
                <a:cs typeface="Times New Roman" panose="02020603050405020304" pitchFamily="18" charset="0"/>
              </a:rPr>
              <a:t>A[</a:t>
            </a:r>
            <a:r>
              <a:rPr lang="en-US" altLang="zh-CN" sz="1800" i="1" dirty="0">
                <a:latin typeface="Times New Roman" panose="02020603050405020304" pitchFamily="18" charset="0"/>
                <a:ea typeface="微软雅黑" panose="020B0503020204020204" pitchFamily="34" charset="-122"/>
                <a:cs typeface="Times New Roman" panose="02020603050405020304" pitchFamily="18" charset="0"/>
              </a:rPr>
              <a:t>i</a:t>
            </a:r>
            <a:r>
              <a:rPr lang="en-US" altLang="zh-CN" sz="1800" dirty="0">
                <a:latin typeface="Times New Roman" panose="02020603050405020304" pitchFamily="18" charset="0"/>
                <a:ea typeface="微软雅黑" panose="020B0503020204020204" pitchFamily="34" charset="-122"/>
                <a:cs typeface="Times New Roman" panose="02020603050405020304" pitchFamily="18" charset="0"/>
              </a:rPr>
              <a:t>+1]</a:t>
            </a:r>
            <a:r>
              <a:rPr lang="zh-CN" altLang="en-US" sz="1800" dirty="0">
                <a:latin typeface="微软雅黑" panose="020B0503020204020204" pitchFamily="34" charset="-122"/>
                <a:ea typeface="微软雅黑" panose="020B0503020204020204" pitchFamily="34" charset="-122"/>
                <a:cs typeface="Times New Roman" panose="02020603050405020304" pitchFamily="18" charset="0"/>
              </a:rPr>
              <a:t> </a:t>
            </a:r>
            <a:r>
              <a:rPr lang="en-US" altLang="zh-CN" dirty="0">
                <a:latin typeface="微软雅黑" panose="020B0503020204020204" pitchFamily="34" charset="-122"/>
                <a:ea typeface="微软雅黑" panose="020B0503020204020204" pitchFamily="34" charset="-122"/>
              </a:rPr>
              <a:t>)</a:t>
            </a:r>
          </a:p>
          <a:p>
            <a:pPr marL="360000" lvl="0" indent="-288000" eaLnBrk="0" fontAlgn="base" hangingPunct="0">
              <a:spcBef>
                <a:spcPct val="0"/>
              </a:spcBef>
              <a:spcAft>
                <a:spcPct val="0"/>
              </a:spcAft>
              <a:buFont typeface="+mj-lt"/>
              <a:buAutoNum type="arabicPeriod"/>
            </a:pP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  </a:t>
            </a:r>
            <a:r>
              <a:rPr lang="en-US" altLang="zh-CN" b="1" dirty="0">
                <a:latin typeface="微软雅黑" panose="020B0503020204020204" pitchFamily="34" charset="-122"/>
                <a:ea typeface="微软雅黑" panose="020B0503020204020204" pitchFamily="34" charset="-122"/>
              </a:rPr>
              <a:t>|</a:t>
            </a:r>
            <a:r>
              <a:rPr lang="zh-CN" altLang="en-US" b="1" dirty="0">
                <a:latin typeface="微软雅黑" panose="020B0503020204020204" pitchFamily="34" charset="-122"/>
                <a:ea typeface="微软雅黑" panose="020B0503020204020204" pitchFamily="34" charset="-122"/>
              </a:rPr>
              <a:t>  </a:t>
            </a:r>
            <a:r>
              <a:rPr lang="en-US" altLang="zh-CN" b="1" dirty="0">
                <a:latin typeface="微软雅黑" panose="020B0503020204020204" pitchFamily="34" charset="-122"/>
                <a:ea typeface="微软雅黑" panose="020B0503020204020204" pitchFamily="34" charset="-122"/>
              </a:rPr>
              <a:t>end</a:t>
            </a:r>
          </a:p>
          <a:p>
            <a:pPr marL="360000" lvl="0" indent="-288000" eaLnBrk="0" fontAlgn="base" hangingPunct="0">
              <a:spcBef>
                <a:spcPct val="0"/>
              </a:spcBef>
              <a:spcAft>
                <a:spcPct val="0"/>
              </a:spcAft>
              <a:buFont typeface="+mj-lt"/>
              <a:buAutoNum type="arabicPeriod"/>
            </a:pP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   </a:t>
            </a:r>
            <a:r>
              <a:rPr lang="en-US" altLang="zh-CN" b="1" dirty="0">
                <a:latin typeface="微软雅黑" panose="020B0503020204020204" pitchFamily="34" charset="-122"/>
                <a:ea typeface="微软雅黑" panose="020B0503020204020204" pitchFamily="34" charset="-122"/>
              </a:rPr>
              <a:t>end</a:t>
            </a:r>
            <a:endParaRPr lang="zh-CN" altLang="zh-CN" b="1"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zh-CN" altLang="zh-CN" dirty="0">
                <a:latin typeface="微软雅黑" panose="020B0503020204020204" pitchFamily="34" charset="-122"/>
                <a:ea typeface="微软雅黑" panose="020B0503020204020204" pitchFamily="34" charset="-122"/>
              </a:rPr>
              <a:t> </a:t>
            </a:r>
            <a:r>
              <a:rPr lang="zh-CN" altLang="zh-CN" b="1" dirty="0">
                <a:latin typeface="微软雅黑" panose="020B0503020204020204" pitchFamily="34" charset="-122"/>
                <a:ea typeface="微软雅黑" panose="020B0503020204020204" pitchFamily="34" charset="-122"/>
              </a:rPr>
              <a:t>end</a:t>
            </a:r>
            <a:endParaRPr lang="zh-CN" altLang="zh-CN" dirty="0">
              <a:latin typeface="微软雅黑" panose="020B0503020204020204" pitchFamily="34" charset="-122"/>
              <a:ea typeface="微软雅黑" panose="020B0503020204020204" pitchFamily="34" charset="-122"/>
            </a:endParaRPr>
          </a:p>
        </p:txBody>
      </p:sp>
      <p:sp>
        <p:nvSpPr>
          <p:cNvPr id="13" name="文本框 12">
            <a:extLst>
              <a:ext uri="{FF2B5EF4-FFF2-40B4-BE49-F238E27FC236}">
                <a16:creationId xmlns:a16="http://schemas.microsoft.com/office/drawing/2014/main" id="{6B117411-DBF6-3D22-277D-F123A025CCA0}"/>
              </a:ext>
            </a:extLst>
          </p:cNvPr>
          <p:cNvSpPr txBox="1"/>
          <p:nvPr/>
        </p:nvSpPr>
        <p:spPr>
          <a:xfrm>
            <a:off x="7554311" y="2195741"/>
            <a:ext cx="1822935" cy="400110"/>
          </a:xfrm>
          <a:prstGeom prst="rect">
            <a:avLst/>
          </a:prstGeom>
          <a:noFill/>
        </p:spPr>
        <p:txBody>
          <a:bodyPr wrap="none" rtlCol="0">
            <a:spAutoFit/>
          </a:bodyPr>
          <a:lstStyle/>
          <a:p>
            <a:r>
              <a:rPr kumimoji="1" lang="zh-CN" altLang="en-US" sz="2000" dirty="0"/>
              <a:t>例：</a:t>
            </a:r>
            <a:r>
              <a:rPr kumimoji="1" lang="en-US" altLang="zh-CN" sz="2000" dirty="0"/>
              <a:t>3</a:t>
            </a:r>
            <a:r>
              <a:rPr kumimoji="1" lang="zh-CN" altLang="en-US" sz="2000" dirty="0"/>
              <a:t> </a:t>
            </a:r>
            <a:r>
              <a:rPr kumimoji="1" lang="en-US" altLang="zh-CN" sz="2000" dirty="0">
                <a:highlight>
                  <a:srgbClr val="C0C0C0"/>
                </a:highlight>
              </a:rPr>
              <a:t>5</a:t>
            </a:r>
            <a:r>
              <a:rPr kumimoji="1" lang="zh-CN" altLang="en-US" sz="2000" dirty="0">
                <a:highlight>
                  <a:srgbClr val="C0C0C0"/>
                </a:highlight>
              </a:rPr>
              <a:t> </a:t>
            </a:r>
            <a:r>
              <a:rPr kumimoji="1" lang="en-US" altLang="zh-CN" sz="2000" dirty="0">
                <a:highlight>
                  <a:srgbClr val="C0C0C0"/>
                </a:highlight>
              </a:rPr>
              <a:t>2</a:t>
            </a:r>
            <a:r>
              <a:rPr kumimoji="1" lang="zh-CN" altLang="en-US" sz="2000" dirty="0">
                <a:highlight>
                  <a:srgbClr val="C0C0C0"/>
                </a:highlight>
              </a:rPr>
              <a:t> </a:t>
            </a:r>
            <a:r>
              <a:rPr kumimoji="1" lang="en-US" altLang="zh-CN" sz="2000" dirty="0">
                <a:highlight>
                  <a:srgbClr val="C0C0C0"/>
                </a:highlight>
              </a:rPr>
              <a:t>1</a:t>
            </a:r>
            <a:r>
              <a:rPr kumimoji="1" lang="zh-CN" altLang="en-US" sz="2000" dirty="0">
                <a:highlight>
                  <a:srgbClr val="C0C0C0"/>
                </a:highlight>
              </a:rPr>
              <a:t> </a:t>
            </a:r>
            <a:r>
              <a:rPr kumimoji="1" lang="en-US" altLang="zh-CN" sz="2000" dirty="0">
                <a:highlight>
                  <a:srgbClr val="C0C0C0"/>
                </a:highlight>
              </a:rPr>
              <a:t>6</a:t>
            </a:r>
            <a:r>
              <a:rPr kumimoji="1" lang="zh-CN" altLang="en-US" sz="2000" dirty="0">
                <a:highlight>
                  <a:srgbClr val="C0C0C0"/>
                </a:highlight>
              </a:rPr>
              <a:t> </a:t>
            </a:r>
            <a:r>
              <a:rPr kumimoji="1" lang="en-US" altLang="zh-CN" sz="2000" dirty="0">
                <a:highlight>
                  <a:srgbClr val="C0C0C0"/>
                </a:highlight>
              </a:rPr>
              <a:t>4</a:t>
            </a:r>
            <a:endParaRPr kumimoji="1" lang="zh-CN" altLang="en-US" sz="2000" dirty="0">
              <a:highlight>
                <a:srgbClr val="C0C0C0"/>
              </a:highlight>
            </a:endParaRPr>
          </a:p>
        </p:txBody>
      </p:sp>
      <p:sp>
        <p:nvSpPr>
          <p:cNvPr id="17" name="文本框 16">
            <a:extLst>
              <a:ext uri="{FF2B5EF4-FFF2-40B4-BE49-F238E27FC236}">
                <a16:creationId xmlns:a16="http://schemas.microsoft.com/office/drawing/2014/main" id="{3831FC3E-4397-7DA9-82A5-B6D3F63CD151}"/>
              </a:ext>
            </a:extLst>
          </p:cNvPr>
          <p:cNvSpPr txBox="1"/>
          <p:nvPr/>
        </p:nvSpPr>
        <p:spPr>
          <a:xfrm>
            <a:off x="8061614" y="2692866"/>
            <a:ext cx="1252266" cy="400110"/>
          </a:xfrm>
          <a:prstGeom prst="rect">
            <a:avLst/>
          </a:prstGeom>
          <a:noFill/>
        </p:spPr>
        <p:txBody>
          <a:bodyPr wrap="none" rtlCol="0">
            <a:spAutoFit/>
          </a:bodyPr>
          <a:lstStyle/>
          <a:p>
            <a:r>
              <a:rPr kumimoji="1" lang="en-US" altLang="zh-CN" sz="2000" dirty="0"/>
              <a:t>3</a:t>
            </a:r>
            <a:r>
              <a:rPr kumimoji="1" lang="zh-CN" altLang="en-US" sz="2000" dirty="0"/>
              <a:t> </a:t>
            </a:r>
            <a:r>
              <a:rPr kumimoji="1" lang="en-US" altLang="zh-CN" sz="2000" dirty="0"/>
              <a:t>5</a:t>
            </a:r>
            <a:r>
              <a:rPr kumimoji="1" lang="zh-CN" altLang="en-US" sz="2000" dirty="0"/>
              <a:t> </a:t>
            </a:r>
            <a:r>
              <a:rPr kumimoji="1" lang="en-US" altLang="zh-CN" sz="2000" dirty="0">
                <a:highlight>
                  <a:srgbClr val="C0C0C0"/>
                </a:highlight>
              </a:rPr>
              <a:t>2</a:t>
            </a:r>
            <a:r>
              <a:rPr kumimoji="1" lang="zh-CN" altLang="en-US" sz="2000" dirty="0">
                <a:highlight>
                  <a:srgbClr val="C0C0C0"/>
                </a:highlight>
              </a:rPr>
              <a:t> </a:t>
            </a:r>
            <a:r>
              <a:rPr kumimoji="1" lang="en-US" altLang="zh-CN" sz="2000" dirty="0">
                <a:highlight>
                  <a:srgbClr val="C0C0C0"/>
                </a:highlight>
              </a:rPr>
              <a:t>1</a:t>
            </a:r>
            <a:r>
              <a:rPr kumimoji="1" lang="zh-CN" altLang="en-US" sz="2000" dirty="0">
                <a:highlight>
                  <a:srgbClr val="C0C0C0"/>
                </a:highlight>
              </a:rPr>
              <a:t> </a:t>
            </a:r>
            <a:r>
              <a:rPr kumimoji="1" lang="en-US" altLang="zh-CN" sz="2000" dirty="0">
                <a:highlight>
                  <a:srgbClr val="C0C0C0"/>
                </a:highlight>
              </a:rPr>
              <a:t>6</a:t>
            </a:r>
            <a:r>
              <a:rPr kumimoji="1" lang="zh-CN" altLang="en-US" sz="2000" dirty="0">
                <a:highlight>
                  <a:srgbClr val="C0C0C0"/>
                </a:highlight>
              </a:rPr>
              <a:t> </a:t>
            </a:r>
            <a:r>
              <a:rPr kumimoji="1" lang="en-US" altLang="zh-CN" sz="2000" dirty="0">
                <a:highlight>
                  <a:srgbClr val="C0C0C0"/>
                </a:highlight>
              </a:rPr>
              <a:t>4</a:t>
            </a:r>
            <a:endParaRPr kumimoji="1" lang="zh-CN" altLang="en-US" sz="2000" dirty="0">
              <a:highlight>
                <a:srgbClr val="C0C0C0"/>
              </a:highlight>
            </a:endParaRPr>
          </a:p>
        </p:txBody>
      </p:sp>
      <p:sp>
        <p:nvSpPr>
          <p:cNvPr id="18" name="文本框 17">
            <a:extLst>
              <a:ext uri="{FF2B5EF4-FFF2-40B4-BE49-F238E27FC236}">
                <a16:creationId xmlns:a16="http://schemas.microsoft.com/office/drawing/2014/main" id="{BF426D3A-8E56-8E84-5864-C1054A10BC55}"/>
              </a:ext>
            </a:extLst>
          </p:cNvPr>
          <p:cNvSpPr txBox="1"/>
          <p:nvPr/>
        </p:nvSpPr>
        <p:spPr>
          <a:xfrm>
            <a:off x="8077380" y="3189991"/>
            <a:ext cx="1252266" cy="400110"/>
          </a:xfrm>
          <a:prstGeom prst="rect">
            <a:avLst/>
          </a:prstGeom>
          <a:noFill/>
        </p:spPr>
        <p:txBody>
          <a:bodyPr wrap="none" rtlCol="0">
            <a:spAutoFit/>
          </a:bodyPr>
          <a:lstStyle/>
          <a:p>
            <a:r>
              <a:rPr kumimoji="1" lang="en-US" altLang="zh-CN" sz="2000" dirty="0"/>
              <a:t>3</a:t>
            </a:r>
            <a:r>
              <a:rPr kumimoji="1" lang="zh-CN" altLang="en-US" sz="2000" dirty="0"/>
              <a:t> </a:t>
            </a:r>
            <a:r>
              <a:rPr kumimoji="1" lang="en-US" altLang="zh-CN" sz="2000" dirty="0"/>
              <a:t>5</a:t>
            </a:r>
            <a:r>
              <a:rPr kumimoji="1" lang="zh-CN" altLang="en-US" sz="2000" dirty="0"/>
              <a:t> </a:t>
            </a:r>
            <a:r>
              <a:rPr kumimoji="1" lang="en-US" altLang="zh-CN" sz="2000" dirty="0"/>
              <a:t>2</a:t>
            </a:r>
            <a:r>
              <a:rPr kumimoji="1" lang="zh-CN" altLang="en-US" sz="2000" dirty="0"/>
              <a:t> </a:t>
            </a:r>
            <a:r>
              <a:rPr kumimoji="1" lang="en-US" altLang="zh-CN" sz="2000" dirty="0">
                <a:highlight>
                  <a:srgbClr val="C0C0C0"/>
                </a:highlight>
              </a:rPr>
              <a:t>1</a:t>
            </a:r>
            <a:r>
              <a:rPr kumimoji="1" lang="zh-CN" altLang="en-US" sz="2000" dirty="0">
                <a:highlight>
                  <a:srgbClr val="C0C0C0"/>
                </a:highlight>
              </a:rPr>
              <a:t> </a:t>
            </a:r>
            <a:r>
              <a:rPr kumimoji="1" lang="en-US" altLang="zh-CN" sz="2000" dirty="0">
                <a:highlight>
                  <a:srgbClr val="C0C0C0"/>
                </a:highlight>
              </a:rPr>
              <a:t>6</a:t>
            </a:r>
            <a:r>
              <a:rPr kumimoji="1" lang="zh-CN" altLang="en-US" sz="2000" dirty="0">
                <a:highlight>
                  <a:srgbClr val="C0C0C0"/>
                </a:highlight>
              </a:rPr>
              <a:t> </a:t>
            </a:r>
            <a:r>
              <a:rPr kumimoji="1" lang="en-US" altLang="zh-CN" sz="2000" dirty="0">
                <a:highlight>
                  <a:srgbClr val="C0C0C0"/>
                </a:highlight>
              </a:rPr>
              <a:t>4</a:t>
            </a:r>
            <a:endParaRPr kumimoji="1" lang="zh-CN" altLang="en-US" sz="2000" dirty="0">
              <a:highlight>
                <a:srgbClr val="C0C0C0"/>
              </a:highlight>
            </a:endParaRPr>
          </a:p>
        </p:txBody>
      </p:sp>
      <p:sp>
        <p:nvSpPr>
          <p:cNvPr id="19" name="文本框 18">
            <a:extLst>
              <a:ext uri="{FF2B5EF4-FFF2-40B4-BE49-F238E27FC236}">
                <a16:creationId xmlns:a16="http://schemas.microsoft.com/office/drawing/2014/main" id="{5B61336C-7C49-3BA7-C123-EE82464A492B}"/>
              </a:ext>
            </a:extLst>
          </p:cNvPr>
          <p:cNvSpPr txBox="1"/>
          <p:nvPr/>
        </p:nvSpPr>
        <p:spPr>
          <a:xfrm>
            <a:off x="8077380" y="3687116"/>
            <a:ext cx="1252266" cy="400110"/>
          </a:xfrm>
          <a:prstGeom prst="rect">
            <a:avLst/>
          </a:prstGeom>
          <a:noFill/>
        </p:spPr>
        <p:txBody>
          <a:bodyPr wrap="none" rtlCol="0">
            <a:spAutoFit/>
          </a:bodyPr>
          <a:lstStyle/>
          <a:p>
            <a:r>
              <a:rPr kumimoji="1" lang="en-US" altLang="zh-CN" sz="2000" dirty="0"/>
              <a:t>3</a:t>
            </a:r>
            <a:r>
              <a:rPr kumimoji="1" lang="zh-CN" altLang="en-US" sz="2000" dirty="0"/>
              <a:t> </a:t>
            </a:r>
            <a:r>
              <a:rPr kumimoji="1" lang="en-US" altLang="zh-CN" sz="2000" dirty="0"/>
              <a:t>5</a:t>
            </a:r>
            <a:r>
              <a:rPr kumimoji="1" lang="zh-CN" altLang="en-US" sz="2000" dirty="0"/>
              <a:t> </a:t>
            </a:r>
            <a:r>
              <a:rPr kumimoji="1" lang="en-US" altLang="zh-CN" sz="2000" dirty="0">
                <a:solidFill>
                  <a:srgbClr val="C00000"/>
                </a:solidFill>
              </a:rPr>
              <a:t>1</a:t>
            </a:r>
            <a:r>
              <a:rPr kumimoji="1" lang="zh-CN" altLang="en-US" sz="2000" dirty="0">
                <a:solidFill>
                  <a:srgbClr val="C00000"/>
                </a:solidFill>
              </a:rPr>
              <a:t> </a:t>
            </a:r>
            <a:r>
              <a:rPr kumimoji="1" lang="en-US" altLang="zh-CN" sz="2000" dirty="0">
                <a:solidFill>
                  <a:srgbClr val="C00000"/>
                </a:solidFill>
              </a:rPr>
              <a:t>2</a:t>
            </a:r>
            <a:r>
              <a:rPr kumimoji="1" lang="zh-CN" altLang="en-US" sz="2000" dirty="0"/>
              <a:t> </a:t>
            </a:r>
            <a:r>
              <a:rPr kumimoji="1" lang="en-US" altLang="zh-CN" sz="2000" dirty="0">
                <a:highlight>
                  <a:srgbClr val="C0C0C0"/>
                </a:highlight>
              </a:rPr>
              <a:t>6</a:t>
            </a:r>
            <a:r>
              <a:rPr kumimoji="1" lang="zh-CN" altLang="en-US" sz="2000" dirty="0">
                <a:highlight>
                  <a:srgbClr val="C0C0C0"/>
                </a:highlight>
              </a:rPr>
              <a:t> </a:t>
            </a:r>
            <a:r>
              <a:rPr kumimoji="1" lang="en-US" altLang="zh-CN" sz="2000" dirty="0">
                <a:highlight>
                  <a:srgbClr val="C0C0C0"/>
                </a:highlight>
              </a:rPr>
              <a:t>4</a:t>
            </a:r>
            <a:endParaRPr kumimoji="1" lang="zh-CN" altLang="en-US" sz="2000" dirty="0">
              <a:highlight>
                <a:srgbClr val="C0C0C0"/>
              </a:highlight>
            </a:endParaRPr>
          </a:p>
        </p:txBody>
      </p:sp>
      <p:sp>
        <p:nvSpPr>
          <p:cNvPr id="20" name="文本框 19">
            <a:extLst>
              <a:ext uri="{FF2B5EF4-FFF2-40B4-BE49-F238E27FC236}">
                <a16:creationId xmlns:a16="http://schemas.microsoft.com/office/drawing/2014/main" id="{B2751463-25FB-5DEF-0AE9-283554F87C27}"/>
              </a:ext>
            </a:extLst>
          </p:cNvPr>
          <p:cNvSpPr txBox="1"/>
          <p:nvPr/>
        </p:nvSpPr>
        <p:spPr>
          <a:xfrm>
            <a:off x="8089605" y="4108452"/>
            <a:ext cx="1252266" cy="400110"/>
          </a:xfrm>
          <a:prstGeom prst="rect">
            <a:avLst/>
          </a:prstGeom>
          <a:noFill/>
        </p:spPr>
        <p:txBody>
          <a:bodyPr wrap="none" rtlCol="0">
            <a:spAutoFit/>
          </a:bodyPr>
          <a:lstStyle/>
          <a:p>
            <a:r>
              <a:rPr kumimoji="1" lang="en-US" altLang="zh-CN" sz="2000" dirty="0"/>
              <a:t>3</a:t>
            </a:r>
            <a:r>
              <a:rPr kumimoji="1" lang="zh-CN" altLang="en-US" sz="2000" dirty="0"/>
              <a:t> </a:t>
            </a:r>
            <a:r>
              <a:rPr kumimoji="1" lang="en-US" altLang="zh-CN" sz="2000" dirty="0"/>
              <a:t>5</a:t>
            </a:r>
            <a:r>
              <a:rPr kumimoji="1" lang="zh-CN" altLang="en-US" sz="2000" dirty="0"/>
              <a:t> </a:t>
            </a:r>
            <a:r>
              <a:rPr kumimoji="1" lang="en-US" altLang="zh-CN" sz="2000" dirty="0"/>
              <a:t>1</a:t>
            </a:r>
            <a:r>
              <a:rPr kumimoji="1" lang="zh-CN" altLang="en-US" sz="2000" dirty="0"/>
              <a:t> </a:t>
            </a:r>
            <a:r>
              <a:rPr kumimoji="1" lang="en-US" altLang="zh-CN" sz="2000" dirty="0">
                <a:solidFill>
                  <a:srgbClr val="C00000"/>
                </a:solidFill>
              </a:rPr>
              <a:t>6</a:t>
            </a:r>
            <a:r>
              <a:rPr kumimoji="1" lang="zh-CN" altLang="en-US" sz="2000" dirty="0">
                <a:solidFill>
                  <a:srgbClr val="C00000"/>
                </a:solidFill>
              </a:rPr>
              <a:t> </a:t>
            </a:r>
            <a:r>
              <a:rPr kumimoji="1" lang="en-US" altLang="zh-CN" sz="2000" dirty="0">
                <a:solidFill>
                  <a:srgbClr val="C00000"/>
                </a:solidFill>
              </a:rPr>
              <a:t>2</a:t>
            </a:r>
            <a:r>
              <a:rPr kumimoji="1" lang="zh-CN" altLang="en-US" sz="2000" dirty="0"/>
              <a:t> </a:t>
            </a:r>
            <a:r>
              <a:rPr kumimoji="1" lang="en-US" altLang="zh-CN" sz="2000" dirty="0">
                <a:highlight>
                  <a:srgbClr val="C0C0C0"/>
                </a:highlight>
              </a:rPr>
              <a:t>4</a:t>
            </a:r>
            <a:endParaRPr kumimoji="1" lang="zh-CN" altLang="en-US" sz="2000" dirty="0">
              <a:highlight>
                <a:srgbClr val="C0C0C0"/>
              </a:highlight>
            </a:endParaRPr>
          </a:p>
        </p:txBody>
      </p:sp>
      <p:sp>
        <p:nvSpPr>
          <p:cNvPr id="21" name="文本框 20">
            <a:extLst>
              <a:ext uri="{FF2B5EF4-FFF2-40B4-BE49-F238E27FC236}">
                <a16:creationId xmlns:a16="http://schemas.microsoft.com/office/drawing/2014/main" id="{4CFF4C55-DCA6-7344-6003-333AA6B36625}"/>
              </a:ext>
            </a:extLst>
          </p:cNvPr>
          <p:cNvSpPr txBox="1"/>
          <p:nvPr/>
        </p:nvSpPr>
        <p:spPr>
          <a:xfrm>
            <a:off x="8089605" y="4565787"/>
            <a:ext cx="1252266" cy="400110"/>
          </a:xfrm>
          <a:prstGeom prst="rect">
            <a:avLst/>
          </a:prstGeom>
          <a:noFill/>
        </p:spPr>
        <p:txBody>
          <a:bodyPr wrap="none" rtlCol="0">
            <a:spAutoFit/>
          </a:bodyPr>
          <a:lstStyle/>
          <a:p>
            <a:r>
              <a:rPr kumimoji="1" lang="en-US" altLang="zh-CN" sz="2000" dirty="0"/>
              <a:t>3</a:t>
            </a:r>
            <a:r>
              <a:rPr kumimoji="1" lang="zh-CN" altLang="en-US" sz="2000" dirty="0"/>
              <a:t> </a:t>
            </a:r>
            <a:r>
              <a:rPr kumimoji="1" lang="en-US" altLang="zh-CN" sz="2000" dirty="0"/>
              <a:t>5</a:t>
            </a:r>
            <a:r>
              <a:rPr kumimoji="1" lang="zh-CN" altLang="en-US" sz="2000" dirty="0"/>
              <a:t> </a:t>
            </a:r>
            <a:r>
              <a:rPr kumimoji="1" lang="en-US" altLang="zh-CN" sz="2000" dirty="0"/>
              <a:t>1</a:t>
            </a:r>
            <a:r>
              <a:rPr kumimoji="1" lang="zh-CN" altLang="en-US" sz="2000" dirty="0"/>
              <a:t> </a:t>
            </a:r>
            <a:r>
              <a:rPr kumimoji="1" lang="en-US" altLang="zh-CN" sz="2000" dirty="0"/>
              <a:t>6</a:t>
            </a:r>
            <a:r>
              <a:rPr kumimoji="1" lang="zh-CN" altLang="en-US" sz="2000" dirty="0"/>
              <a:t> </a:t>
            </a:r>
            <a:r>
              <a:rPr kumimoji="1" lang="en-US" altLang="zh-CN" sz="2000" dirty="0"/>
              <a:t>2</a:t>
            </a:r>
            <a:r>
              <a:rPr kumimoji="1" lang="zh-CN" altLang="en-US" sz="2000" dirty="0"/>
              <a:t> </a:t>
            </a:r>
            <a:r>
              <a:rPr kumimoji="1" lang="en-US" altLang="zh-CN" sz="2000" dirty="0"/>
              <a:t>4</a:t>
            </a:r>
            <a:endParaRPr kumimoji="1" lang="zh-CN" altLang="en-US" sz="2000" dirty="0"/>
          </a:p>
        </p:txBody>
      </p:sp>
      <p:sp>
        <p:nvSpPr>
          <p:cNvPr id="22" name="文本框 21">
            <a:extLst>
              <a:ext uri="{FF2B5EF4-FFF2-40B4-BE49-F238E27FC236}">
                <a16:creationId xmlns:a16="http://schemas.microsoft.com/office/drawing/2014/main" id="{7F316E43-A594-05CD-9BD9-42E90974967C}"/>
              </a:ext>
            </a:extLst>
          </p:cNvPr>
          <p:cNvSpPr txBox="1"/>
          <p:nvPr/>
        </p:nvSpPr>
        <p:spPr>
          <a:xfrm>
            <a:off x="7382678" y="5989615"/>
            <a:ext cx="2914580" cy="461665"/>
          </a:xfrm>
          <a:prstGeom prst="rect">
            <a:avLst/>
          </a:prstGeom>
          <a:noFill/>
        </p:spPr>
        <p:txBody>
          <a:bodyPr wrap="none" rtlCol="0">
            <a:spAutoFit/>
          </a:bodyPr>
          <a:lstStyle/>
          <a:p>
            <a:pPr marL="342900" indent="-342900">
              <a:buFont typeface="Arial" panose="020B0604020202020204" pitchFamily="34" charset="0"/>
              <a:buChar char="•"/>
            </a:pPr>
            <a:r>
              <a:rPr kumimoji="1" lang="zh-CN" altLang="en-US" sz="2400" dirty="0">
                <a:solidFill>
                  <a:srgbClr val="C00000"/>
                </a:solidFill>
              </a:rPr>
              <a:t>时间复杂度</a:t>
            </a:r>
            <a:r>
              <a:rPr kumimoji="1" lang="en-US" altLang="zh-CN" sz="2400" dirty="0">
                <a:solidFill>
                  <a:srgbClr val="C00000"/>
                </a:solidFill>
              </a:rPr>
              <a:t>:</a:t>
            </a:r>
            <a:r>
              <a:rPr kumimoji="1" lang="zh-CN" altLang="en-US" sz="2400" dirty="0">
                <a:solidFill>
                  <a:srgbClr val="C00000"/>
                </a:solidFill>
              </a:rPr>
              <a:t> </a:t>
            </a:r>
            <a:r>
              <a:rPr kumimoji="1" lang="en-US" altLang="zh-CN" sz="2400" dirty="0">
                <a:solidFill>
                  <a:srgbClr val="C00000"/>
                </a:solidFill>
              </a:rPr>
              <a:t>O(n)?</a:t>
            </a:r>
            <a:endParaRPr kumimoji="1" lang="zh-CN" altLang="en-US" sz="2400" dirty="0">
              <a:solidFill>
                <a:srgbClr val="C00000"/>
              </a:solidFill>
            </a:endParaRPr>
          </a:p>
        </p:txBody>
      </p:sp>
    </p:spTree>
    <p:extLst>
      <p:ext uri="{BB962C8B-B14F-4D97-AF65-F5344CB8AC3E}">
        <p14:creationId xmlns:p14="http://schemas.microsoft.com/office/powerpoint/2010/main" val="1187264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checkerboard(across)">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8"/>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9"/>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20"/>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21"/>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7" grpId="0"/>
      <p:bldP spid="18" grpId="0"/>
      <p:bldP spid="19" grpId="0"/>
      <p:bldP spid="20" grpId="0"/>
      <p:bldP spid="21" grpId="0"/>
      <p:bldP spid="22"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文本框 2">
            <a:extLst>
              <a:ext uri="{FF2B5EF4-FFF2-40B4-BE49-F238E27FC236}">
                <a16:creationId xmlns:a16="http://schemas.microsoft.com/office/drawing/2014/main" id="{FDCE99D3-09F2-4749-B974-165BF77EA387}"/>
              </a:ext>
            </a:extLst>
          </p:cNvPr>
          <p:cNvSpPr txBox="1">
            <a:spLocks noChangeArrowheads="1"/>
          </p:cNvSpPr>
          <p:nvPr/>
        </p:nvSpPr>
        <p:spPr bwMode="auto">
          <a:xfrm>
            <a:off x="9660639" y="3287113"/>
            <a:ext cx="838200" cy="2554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50000"/>
              </a:spcBef>
              <a:buClr>
                <a:schemeClr val="bg2"/>
              </a:buClr>
              <a:buSzPct val="75000"/>
              <a:buFont typeface="Wingdings" pitchFamily="2" charset="2"/>
              <a:buChar char="p"/>
              <a:defRPr sz="24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fontAlgn="base">
              <a:spcBef>
                <a:spcPct val="0"/>
              </a:spcBef>
              <a:spcAft>
                <a:spcPct val="0"/>
              </a:spcAft>
              <a:buClrTx/>
              <a:buSzTx/>
              <a:buNone/>
            </a:pPr>
            <a:r>
              <a:rPr kumimoji="1" lang="en-US" altLang="zh-CN" sz="2000" b="0">
                <a:solidFill>
                  <a:srgbClr val="00B0F0"/>
                </a:solidFill>
                <a:latin typeface="Verdana" panose="020B0604030504040204" pitchFamily="34" charset="0"/>
              </a:rPr>
              <a:t>13</a:t>
            </a:r>
          </a:p>
          <a:p>
            <a:pPr fontAlgn="base">
              <a:spcBef>
                <a:spcPct val="0"/>
              </a:spcBef>
              <a:spcAft>
                <a:spcPct val="0"/>
              </a:spcAft>
              <a:buClrTx/>
              <a:buSzTx/>
              <a:buNone/>
            </a:pPr>
            <a:r>
              <a:rPr kumimoji="1" lang="en-US" altLang="zh-CN" sz="2000" b="0">
                <a:solidFill>
                  <a:srgbClr val="000000"/>
                </a:solidFill>
                <a:latin typeface="Verdana" panose="020B0604030504040204" pitchFamily="34" charset="0"/>
              </a:rPr>
              <a:t>42</a:t>
            </a:r>
          </a:p>
          <a:p>
            <a:pPr fontAlgn="base">
              <a:spcBef>
                <a:spcPct val="0"/>
              </a:spcBef>
              <a:spcAft>
                <a:spcPct val="0"/>
              </a:spcAft>
              <a:buClrTx/>
              <a:buSzTx/>
              <a:buNone/>
            </a:pPr>
            <a:r>
              <a:rPr kumimoji="1" lang="en-US" altLang="zh-CN" sz="2000" b="0">
                <a:solidFill>
                  <a:srgbClr val="000000"/>
                </a:solidFill>
                <a:latin typeface="Verdana" panose="020B0604030504040204" pitchFamily="34" charset="0"/>
              </a:rPr>
              <a:t>20</a:t>
            </a:r>
          </a:p>
          <a:p>
            <a:pPr fontAlgn="base">
              <a:spcBef>
                <a:spcPct val="0"/>
              </a:spcBef>
              <a:spcAft>
                <a:spcPct val="0"/>
              </a:spcAft>
              <a:buClrTx/>
              <a:buSzTx/>
              <a:buNone/>
            </a:pPr>
            <a:r>
              <a:rPr kumimoji="1" lang="en-US" altLang="zh-CN" sz="2000" b="0">
                <a:solidFill>
                  <a:srgbClr val="000000"/>
                </a:solidFill>
                <a:latin typeface="Verdana" panose="020B0604030504040204" pitchFamily="34" charset="0"/>
              </a:rPr>
              <a:t>17</a:t>
            </a:r>
          </a:p>
          <a:p>
            <a:pPr fontAlgn="base">
              <a:spcBef>
                <a:spcPct val="0"/>
              </a:spcBef>
              <a:spcAft>
                <a:spcPct val="0"/>
              </a:spcAft>
              <a:buClrTx/>
              <a:buSzTx/>
              <a:buNone/>
            </a:pPr>
            <a:r>
              <a:rPr kumimoji="1" lang="en-US" altLang="zh-CN" sz="2000" b="0">
                <a:solidFill>
                  <a:srgbClr val="000000"/>
                </a:solidFill>
                <a:latin typeface="Verdana" panose="020B0604030504040204" pitchFamily="34" charset="0"/>
              </a:rPr>
              <a:t>28</a:t>
            </a:r>
          </a:p>
          <a:p>
            <a:pPr fontAlgn="base">
              <a:spcBef>
                <a:spcPct val="0"/>
              </a:spcBef>
              <a:spcAft>
                <a:spcPct val="0"/>
              </a:spcAft>
              <a:buClrTx/>
              <a:buSzTx/>
              <a:buNone/>
            </a:pPr>
            <a:r>
              <a:rPr kumimoji="1" lang="en-US" altLang="zh-CN" sz="2000" b="0">
                <a:solidFill>
                  <a:srgbClr val="000000"/>
                </a:solidFill>
                <a:latin typeface="Verdana" panose="020B0604030504040204" pitchFamily="34" charset="0"/>
              </a:rPr>
              <a:t>14</a:t>
            </a:r>
          </a:p>
          <a:p>
            <a:pPr fontAlgn="base">
              <a:spcBef>
                <a:spcPct val="0"/>
              </a:spcBef>
              <a:spcAft>
                <a:spcPct val="0"/>
              </a:spcAft>
              <a:buClrTx/>
              <a:buSzTx/>
              <a:buNone/>
            </a:pPr>
            <a:r>
              <a:rPr kumimoji="1" lang="en-US" altLang="zh-CN" sz="2000" b="0">
                <a:solidFill>
                  <a:srgbClr val="000000"/>
                </a:solidFill>
                <a:latin typeface="Verdana" panose="020B0604030504040204" pitchFamily="34" charset="0"/>
              </a:rPr>
              <a:t>23</a:t>
            </a:r>
          </a:p>
          <a:p>
            <a:pPr fontAlgn="base">
              <a:spcBef>
                <a:spcPct val="0"/>
              </a:spcBef>
              <a:spcAft>
                <a:spcPct val="0"/>
              </a:spcAft>
              <a:buClrTx/>
              <a:buSzTx/>
              <a:buNone/>
            </a:pPr>
            <a:r>
              <a:rPr kumimoji="1" lang="en-US" altLang="zh-CN" sz="2000" b="0">
                <a:solidFill>
                  <a:srgbClr val="000000"/>
                </a:solidFill>
                <a:latin typeface="Verdana" panose="020B0604030504040204" pitchFamily="34" charset="0"/>
              </a:rPr>
              <a:t>15</a:t>
            </a:r>
            <a:endParaRPr kumimoji="1" lang="zh-CN" altLang="en-US" sz="1600" b="0">
              <a:solidFill>
                <a:srgbClr val="000000"/>
              </a:solidFill>
              <a:latin typeface="Verdana" panose="020B0604030504040204" pitchFamily="34" charset="0"/>
            </a:endParaRPr>
          </a:p>
        </p:txBody>
      </p:sp>
      <p:sp>
        <p:nvSpPr>
          <p:cNvPr id="42" name="文本框 2">
            <a:extLst>
              <a:ext uri="{FF2B5EF4-FFF2-40B4-BE49-F238E27FC236}">
                <a16:creationId xmlns:a16="http://schemas.microsoft.com/office/drawing/2014/main" id="{79C0FE8B-5BF1-4B39-B649-20E25D5D16F0}"/>
              </a:ext>
            </a:extLst>
          </p:cNvPr>
          <p:cNvSpPr txBox="1">
            <a:spLocks noChangeArrowheads="1"/>
          </p:cNvSpPr>
          <p:nvPr/>
        </p:nvSpPr>
        <p:spPr bwMode="auto">
          <a:xfrm>
            <a:off x="8624995" y="3313906"/>
            <a:ext cx="838200" cy="2554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50000"/>
              </a:spcBef>
              <a:buClr>
                <a:schemeClr val="bg2"/>
              </a:buClr>
              <a:buSzPct val="75000"/>
              <a:buFont typeface="Wingdings" pitchFamily="2" charset="2"/>
              <a:buChar char="p"/>
              <a:defRPr sz="24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fontAlgn="base">
              <a:spcBef>
                <a:spcPct val="0"/>
              </a:spcBef>
              <a:spcAft>
                <a:spcPct val="0"/>
              </a:spcAft>
              <a:buClrTx/>
              <a:buSzTx/>
              <a:buNone/>
            </a:pPr>
            <a:r>
              <a:rPr kumimoji="1" lang="en-US" altLang="zh-CN" sz="2000" b="0" dirty="0">
                <a:solidFill>
                  <a:srgbClr val="000000"/>
                </a:solidFill>
                <a:latin typeface="Verdana" panose="020B0604030504040204" pitchFamily="34" charset="0"/>
              </a:rPr>
              <a:t>42</a:t>
            </a:r>
          </a:p>
          <a:p>
            <a:pPr fontAlgn="base">
              <a:spcBef>
                <a:spcPct val="0"/>
              </a:spcBef>
              <a:spcAft>
                <a:spcPct val="0"/>
              </a:spcAft>
              <a:buClrTx/>
              <a:buSzTx/>
              <a:buNone/>
            </a:pPr>
            <a:r>
              <a:rPr kumimoji="1" lang="en-US" altLang="zh-CN" sz="2000" b="0" dirty="0">
                <a:solidFill>
                  <a:srgbClr val="000000"/>
                </a:solidFill>
                <a:latin typeface="Verdana" panose="020B0604030504040204" pitchFamily="34" charset="0"/>
              </a:rPr>
              <a:t>20</a:t>
            </a:r>
          </a:p>
          <a:p>
            <a:pPr fontAlgn="base">
              <a:spcBef>
                <a:spcPct val="0"/>
              </a:spcBef>
              <a:spcAft>
                <a:spcPct val="0"/>
              </a:spcAft>
              <a:buClrTx/>
              <a:buSzTx/>
              <a:buNone/>
            </a:pPr>
            <a:r>
              <a:rPr kumimoji="1" lang="en-US" altLang="zh-CN" sz="2000" b="0" dirty="0">
                <a:solidFill>
                  <a:srgbClr val="000000"/>
                </a:solidFill>
                <a:latin typeface="Verdana" panose="020B0604030504040204" pitchFamily="34" charset="0"/>
              </a:rPr>
              <a:t>17</a:t>
            </a:r>
          </a:p>
          <a:p>
            <a:pPr fontAlgn="base">
              <a:spcBef>
                <a:spcPct val="0"/>
              </a:spcBef>
              <a:spcAft>
                <a:spcPct val="0"/>
              </a:spcAft>
              <a:buClrTx/>
              <a:buSzTx/>
              <a:buNone/>
            </a:pPr>
            <a:r>
              <a:rPr kumimoji="1" lang="en-US" altLang="zh-CN" sz="2000" b="0" dirty="0">
                <a:solidFill>
                  <a:srgbClr val="000000"/>
                </a:solidFill>
                <a:latin typeface="Verdana" panose="020B0604030504040204" pitchFamily="34" charset="0"/>
              </a:rPr>
              <a:t>13</a:t>
            </a:r>
          </a:p>
          <a:p>
            <a:pPr fontAlgn="base">
              <a:spcBef>
                <a:spcPct val="0"/>
              </a:spcBef>
              <a:spcAft>
                <a:spcPct val="0"/>
              </a:spcAft>
              <a:buClrTx/>
              <a:buSzTx/>
              <a:buNone/>
            </a:pPr>
            <a:r>
              <a:rPr kumimoji="1" lang="en-US" altLang="zh-CN" sz="2000" b="0" dirty="0">
                <a:solidFill>
                  <a:srgbClr val="000000"/>
                </a:solidFill>
                <a:latin typeface="Verdana" panose="020B0604030504040204" pitchFamily="34" charset="0"/>
              </a:rPr>
              <a:t>28</a:t>
            </a:r>
          </a:p>
          <a:p>
            <a:pPr fontAlgn="base">
              <a:spcBef>
                <a:spcPct val="0"/>
              </a:spcBef>
              <a:spcAft>
                <a:spcPct val="0"/>
              </a:spcAft>
              <a:buClrTx/>
              <a:buSzTx/>
              <a:buNone/>
            </a:pPr>
            <a:r>
              <a:rPr kumimoji="1" lang="en-US" altLang="zh-CN" sz="2000" b="0" dirty="0">
                <a:solidFill>
                  <a:srgbClr val="000000"/>
                </a:solidFill>
                <a:latin typeface="Verdana" panose="020B0604030504040204" pitchFamily="34" charset="0"/>
              </a:rPr>
              <a:t>14</a:t>
            </a:r>
          </a:p>
          <a:p>
            <a:pPr fontAlgn="base">
              <a:spcBef>
                <a:spcPct val="0"/>
              </a:spcBef>
              <a:spcAft>
                <a:spcPct val="0"/>
              </a:spcAft>
              <a:buClrTx/>
              <a:buSzTx/>
              <a:buNone/>
            </a:pPr>
            <a:r>
              <a:rPr kumimoji="1" lang="en-US" altLang="zh-CN" sz="2000" b="0" dirty="0">
                <a:solidFill>
                  <a:srgbClr val="000000"/>
                </a:solidFill>
                <a:latin typeface="Verdana" panose="020B0604030504040204" pitchFamily="34" charset="0"/>
              </a:rPr>
              <a:t>23</a:t>
            </a:r>
          </a:p>
          <a:p>
            <a:pPr fontAlgn="base">
              <a:spcBef>
                <a:spcPct val="0"/>
              </a:spcBef>
              <a:spcAft>
                <a:spcPct val="0"/>
              </a:spcAft>
              <a:buClrTx/>
              <a:buSzTx/>
              <a:buNone/>
            </a:pPr>
            <a:r>
              <a:rPr kumimoji="1" lang="en-US" altLang="zh-CN" sz="2000" b="0" dirty="0">
                <a:solidFill>
                  <a:srgbClr val="000000"/>
                </a:solidFill>
                <a:latin typeface="Verdana" panose="020B0604030504040204" pitchFamily="34" charset="0"/>
              </a:rPr>
              <a:t>15</a:t>
            </a:r>
            <a:endParaRPr kumimoji="1" lang="zh-CN" altLang="en-US" sz="1600" b="0" dirty="0">
              <a:solidFill>
                <a:srgbClr val="000000"/>
              </a:solidFill>
              <a:latin typeface="Verdana" panose="020B0604030504040204" pitchFamily="34" charset="0"/>
            </a:endParaRPr>
          </a:p>
        </p:txBody>
      </p:sp>
      <p:sp>
        <p:nvSpPr>
          <p:cNvPr id="39" name="文本框 2">
            <a:extLst>
              <a:ext uri="{FF2B5EF4-FFF2-40B4-BE49-F238E27FC236}">
                <a16:creationId xmlns:a16="http://schemas.microsoft.com/office/drawing/2014/main" id="{4EB5659C-3A2F-4585-8110-51AEE89B07A2}"/>
              </a:ext>
            </a:extLst>
          </p:cNvPr>
          <p:cNvSpPr txBox="1">
            <a:spLocks noChangeArrowheads="1"/>
          </p:cNvSpPr>
          <p:nvPr/>
        </p:nvSpPr>
        <p:spPr bwMode="auto">
          <a:xfrm>
            <a:off x="6496717" y="3316419"/>
            <a:ext cx="838200" cy="2554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50000"/>
              </a:spcBef>
              <a:buClr>
                <a:schemeClr val="bg2"/>
              </a:buClr>
              <a:buSzPct val="75000"/>
              <a:buFont typeface="Wingdings" pitchFamily="2" charset="2"/>
              <a:buChar char="p"/>
              <a:defRPr sz="24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fontAlgn="base">
              <a:spcBef>
                <a:spcPct val="0"/>
              </a:spcBef>
              <a:spcAft>
                <a:spcPct val="0"/>
              </a:spcAft>
              <a:buClrTx/>
              <a:buSzTx/>
              <a:buNone/>
            </a:pPr>
            <a:r>
              <a:rPr kumimoji="1" lang="en-US" altLang="zh-CN" sz="2000" b="0" dirty="0">
                <a:solidFill>
                  <a:srgbClr val="000000"/>
                </a:solidFill>
                <a:latin typeface="Verdana" panose="020B0604030504040204" pitchFamily="34" charset="0"/>
              </a:rPr>
              <a:t>42</a:t>
            </a:r>
          </a:p>
          <a:p>
            <a:pPr fontAlgn="base">
              <a:spcBef>
                <a:spcPct val="0"/>
              </a:spcBef>
              <a:spcAft>
                <a:spcPct val="0"/>
              </a:spcAft>
              <a:buClrTx/>
              <a:buSzTx/>
              <a:buNone/>
            </a:pPr>
            <a:r>
              <a:rPr kumimoji="1" lang="en-US" altLang="zh-CN" sz="2000" b="0" dirty="0">
                <a:solidFill>
                  <a:srgbClr val="000000"/>
                </a:solidFill>
                <a:latin typeface="Verdana" panose="020B0604030504040204" pitchFamily="34" charset="0"/>
              </a:rPr>
              <a:t>20</a:t>
            </a:r>
          </a:p>
          <a:p>
            <a:pPr fontAlgn="base">
              <a:spcBef>
                <a:spcPct val="0"/>
              </a:spcBef>
              <a:spcAft>
                <a:spcPct val="0"/>
              </a:spcAft>
              <a:buClrTx/>
              <a:buSzTx/>
              <a:buNone/>
            </a:pPr>
            <a:r>
              <a:rPr kumimoji="1" lang="en-US" altLang="zh-CN" sz="2000" b="0" dirty="0">
                <a:solidFill>
                  <a:srgbClr val="000000"/>
                </a:solidFill>
                <a:latin typeface="Verdana" panose="020B0604030504040204" pitchFamily="34" charset="0"/>
              </a:rPr>
              <a:t>17</a:t>
            </a:r>
          </a:p>
          <a:p>
            <a:pPr fontAlgn="base">
              <a:spcBef>
                <a:spcPct val="0"/>
              </a:spcBef>
              <a:spcAft>
                <a:spcPct val="0"/>
              </a:spcAft>
              <a:buClrTx/>
              <a:buSzTx/>
              <a:buNone/>
            </a:pPr>
            <a:r>
              <a:rPr kumimoji="1" lang="en-US" altLang="zh-CN" sz="2000" b="0" dirty="0">
                <a:solidFill>
                  <a:srgbClr val="000000"/>
                </a:solidFill>
                <a:latin typeface="Verdana" panose="020B0604030504040204" pitchFamily="34" charset="0"/>
              </a:rPr>
              <a:t>13</a:t>
            </a:r>
          </a:p>
          <a:p>
            <a:pPr fontAlgn="base">
              <a:spcBef>
                <a:spcPct val="0"/>
              </a:spcBef>
              <a:spcAft>
                <a:spcPct val="0"/>
              </a:spcAft>
              <a:buClrTx/>
              <a:buSzTx/>
              <a:buNone/>
            </a:pPr>
            <a:r>
              <a:rPr kumimoji="1" lang="en-US" altLang="zh-CN" sz="2000" b="0" dirty="0">
                <a:solidFill>
                  <a:srgbClr val="000000"/>
                </a:solidFill>
                <a:latin typeface="Verdana" panose="020B0604030504040204" pitchFamily="34" charset="0"/>
              </a:rPr>
              <a:t>28</a:t>
            </a:r>
          </a:p>
          <a:p>
            <a:pPr fontAlgn="base">
              <a:spcBef>
                <a:spcPct val="0"/>
              </a:spcBef>
              <a:spcAft>
                <a:spcPct val="0"/>
              </a:spcAft>
              <a:buClrTx/>
              <a:buSzTx/>
              <a:buNone/>
            </a:pPr>
            <a:r>
              <a:rPr kumimoji="1" lang="en-US" altLang="zh-CN" sz="2000" b="0" dirty="0">
                <a:solidFill>
                  <a:srgbClr val="000000"/>
                </a:solidFill>
                <a:latin typeface="Verdana" panose="020B0604030504040204" pitchFamily="34" charset="0"/>
              </a:rPr>
              <a:t>14</a:t>
            </a:r>
          </a:p>
          <a:p>
            <a:pPr fontAlgn="base">
              <a:spcBef>
                <a:spcPct val="0"/>
              </a:spcBef>
              <a:spcAft>
                <a:spcPct val="0"/>
              </a:spcAft>
              <a:buClrTx/>
              <a:buSzTx/>
              <a:buNone/>
            </a:pPr>
            <a:r>
              <a:rPr kumimoji="1" lang="en-US" altLang="zh-CN" sz="2000" b="0" dirty="0">
                <a:solidFill>
                  <a:srgbClr val="000000"/>
                </a:solidFill>
                <a:latin typeface="Verdana" panose="020B0604030504040204" pitchFamily="34" charset="0"/>
              </a:rPr>
              <a:t>23</a:t>
            </a:r>
          </a:p>
          <a:p>
            <a:pPr fontAlgn="base">
              <a:spcBef>
                <a:spcPct val="0"/>
              </a:spcBef>
              <a:spcAft>
                <a:spcPct val="0"/>
              </a:spcAft>
              <a:buClrTx/>
              <a:buSzTx/>
              <a:buNone/>
            </a:pPr>
            <a:r>
              <a:rPr kumimoji="1" lang="en-US" altLang="zh-CN" sz="2000" b="0" dirty="0">
                <a:solidFill>
                  <a:srgbClr val="000000"/>
                </a:solidFill>
                <a:latin typeface="Verdana" panose="020B0604030504040204" pitchFamily="34" charset="0"/>
              </a:rPr>
              <a:t>15</a:t>
            </a:r>
            <a:endParaRPr kumimoji="1" lang="zh-CN" altLang="en-US" sz="1600" b="0" dirty="0">
              <a:solidFill>
                <a:srgbClr val="000000"/>
              </a:solidFill>
              <a:latin typeface="Verdana" panose="020B0604030504040204" pitchFamily="34" charset="0"/>
            </a:endParaRPr>
          </a:p>
        </p:txBody>
      </p:sp>
      <p:sp>
        <p:nvSpPr>
          <p:cNvPr id="36" name="文本框 2">
            <a:extLst>
              <a:ext uri="{FF2B5EF4-FFF2-40B4-BE49-F238E27FC236}">
                <a16:creationId xmlns:a16="http://schemas.microsoft.com/office/drawing/2014/main" id="{1670D6D7-A807-40F1-8971-52A34A0456C3}"/>
              </a:ext>
            </a:extLst>
          </p:cNvPr>
          <p:cNvSpPr txBox="1">
            <a:spLocks noChangeArrowheads="1"/>
          </p:cNvSpPr>
          <p:nvPr/>
        </p:nvSpPr>
        <p:spPr bwMode="auto">
          <a:xfrm>
            <a:off x="4436977" y="3313906"/>
            <a:ext cx="838200" cy="2554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50000"/>
              </a:spcBef>
              <a:buClr>
                <a:schemeClr val="bg2"/>
              </a:buClr>
              <a:buSzPct val="75000"/>
              <a:buFont typeface="Wingdings" pitchFamily="2" charset="2"/>
              <a:buChar char="p"/>
              <a:defRPr sz="24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fontAlgn="base">
              <a:spcBef>
                <a:spcPct val="0"/>
              </a:spcBef>
              <a:spcAft>
                <a:spcPct val="0"/>
              </a:spcAft>
              <a:buClrTx/>
              <a:buSzTx/>
              <a:buNone/>
            </a:pPr>
            <a:r>
              <a:rPr kumimoji="1" lang="en-US" altLang="zh-CN" sz="2000" b="0" dirty="0">
                <a:solidFill>
                  <a:srgbClr val="000000"/>
                </a:solidFill>
                <a:latin typeface="Verdana" panose="020B0604030504040204" pitchFamily="34" charset="0"/>
              </a:rPr>
              <a:t>42</a:t>
            </a:r>
          </a:p>
          <a:p>
            <a:pPr fontAlgn="base">
              <a:spcBef>
                <a:spcPct val="0"/>
              </a:spcBef>
              <a:spcAft>
                <a:spcPct val="0"/>
              </a:spcAft>
              <a:buClrTx/>
              <a:buSzTx/>
              <a:buNone/>
            </a:pPr>
            <a:r>
              <a:rPr kumimoji="1" lang="en-US" altLang="zh-CN" sz="2000" b="0" dirty="0">
                <a:solidFill>
                  <a:srgbClr val="000000"/>
                </a:solidFill>
                <a:latin typeface="Verdana" panose="020B0604030504040204" pitchFamily="34" charset="0"/>
              </a:rPr>
              <a:t>20</a:t>
            </a:r>
          </a:p>
          <a:p>
            <a:pPr fontAlgn="base">
              <a:spcBef>
                <a:spcPct val="0"/>
              </a:spcBef>
              <a:spcAft>
                <a:spcPct val="0"/>
              </a:spcAft>
              <a:buClrTx/>
              <a:buSzTx/>
              <a:buNone/>
            </a:pPr>
            <a:r>
              <a:rPr kumimoji="1" lang="en-US" altLang="zh-CN" sz="2000" b="0" dirty="0">
                <a:solidFill>
                  <a:srgbClr val="000000"/>
                </a:solidFill>
                <a:latin typeface="Verdana" panose="020B0604030504040204" pitchFamily="34" charset="0"/>
              </a:rPr>
              <a:t>17</a:t>
            </a:r>
          </a:p>
          <a:p>
            <a:pPr fontAlgn="base">
              <a:spcBef>
                <a:spcPct val="0"/>
              </a:spcBef>
              <a:spcAft>
                <a:spcPct val="0"/>
              </a:spcAft>
              <a:buClrTx/>
              <a:buSzTx/>
              <a:buNone/>
            </a:pPr>
            <a:r>
              <a:rPr kumimoji="1" lang="en-US" altLang="zh-CN" sz="2000" b="0" dirty="0">
                <a:solidFill>
                  <a:srgbClr val="000000"/>
                </a:solidFill>
                <a:latin typeface="Verdana" panose="020B0604030504040204" pitchFamily="34" charset="0"/>
              </a:rPr>
              <a:t>13</a:t>
            </a:r>
          </a:p>
          <a:p>
            <a:pPr fontAlgn="base">
              <a:spcBef>
                <a:spcPct val="0"/>
              </a:spcBef>
              <a:spcAft>
                <a:spcPct val="0"/>
              </a:spcAft>
              <a:buClrTx/>
              <a:buSzTx/>
              <a:buNone/>
            </a:pPr>
            <a:r>
              <a:rPr kumimoji="1" lang="en-US" altLang="zh-CN" sz="2000" b="0" dirty="0">
                <a:solidFill>
                  <a:srgbClr val="000000"/>
                </a:solidFill>
                <a:latin typeface="Verdana" panose="020B0604030504040204" pitchFamily="34" charset="0"/>
              </a:rPr>
              <a:t>28</a:t>
            </a:r>
          </a:p>
          <a:p>
            <a:pPr fontAlgn="base">
              <a:spcBef>
                <a:spcPct val="0"/>
              </a:spcBef>
              <a:spcAft>
                <a:spcPct val="0"/>
              </a:spcAft>
              <a:buClrTx/>
              <a:buSzTx/>
              <a:buNone/>
            </a:pPr>
            <a:r>
              <a:rPr kumimoji="1" lang="en-US" altLang="zh-CN" sz="2000" b="0" dirty="0">
                <a:solidFill>
                  <a:srgbClr val="000000"/>
                </a:solidFill>
                <a:latin typeface="Verdana" panose="020B0604030504040204" pitchFamily="34" charset="0"/>
              </a:rPr>
              <a:t>14</a:t>
            </a:r>
          </a:p>
          <a:p>
            <a:pPr fontAlgn="base">
              <a:spcBef>
                <a:spcPct val="0"/>
              </a:spcBef>
              <a:spcAft>
                <a:spcPct val="0"/>
              </a:spcAft>
              <a:buClrTx/>
              <a:buSzTx/>
              <a:buNone/>
            </a:pPr>
            <a:r>
              <a:rPr kumimoji="1" lang="en-US" altLang="zh-CN" sz="2000" b="0" dirty="0">
                <a:solidFill>
                  <a:srgbClr val="000000"/>
                </a:solidFill>
                <a:latin typeface="Verdana" panose="020B0604030504040204" pitchFamily="34" charset="0"/>
              </a:rPr>
              <a:t>23</a:t>
            </a:r>
          </a:p>
          <a:p>
            <a:pPr fontAlgn="base">
              <a:spcBef>
                <a:spcPct val="0"/>
              </a:spcBef>
              <a:spcAft>
                <a:spcPct val="0"/>
              </a:spcAft>
              <a:buClrTx/>
              <a:buSzTx/>
              <a:buNone/>
            </a:pPr>
            <a:r>
              <a:rPr kumimoji="1" lang="en-US" altLang="zh-CN" sz="2000" b="0" dirty="0">
                <a:solidFill>
                  <a:srgbClr val="000000"/>
                </a:solidFill>
                <a:latin typeface="Verdana" panose="020B0604030504040204" pitchFamily="34" charset="0"/>
              </a:rPr>
              <a:t>15</a:t>
            </a:r>
            <a:endParaRPr kumimoji="1" lang="zh-CN" altLang="en-US" sz="1600" b="0" dirty="0">
              <a:solidFill>
                <a:srgbClr val="000000"/>
              </a:solidFill>
              <a:latin typeface="Verdana" panose="020B0604030504040204" pitchFamily="34" charset="0"/>
            </a:endParaRPr>
          </a:p>
        </p:txBody>
      </p:sp>
      <p:sp>
        <p:nvSpPr>
          <p:cNvPr id="12" name="内容占位符 4">
            <a:extLst>
              <a:ext uri="{FF2B5EF4-FFF2-40B4-BE49-F238E27FC236}">
                <a16:creationId xmlns:a16="http://schemas.microsoft.com/office/drawing/2014/main" id="{CD172A4A-F63F-4B77-8653-46D7EE54D845}"/>
              </a:ext>
            </a:extLst>
          </p:cNvPr>
          <p:cNvSpPr>
            <a:spLocks noGrp="1"/>
          </p:cNvSpPr>
          <p:nvPr>
            <p:ph idx="11"/>
          </p:nvPr>
        </p:nvSpPr>
        <p:spPr>
          <a:xfrm>
            <a:off x="284639" y="960194"/>
            <a:ext cx="11055325" cy="5057775"/>
          </a:xfrm>
        </p:spPr>
        <p:txBody>
          <a:bodyPr>
            <a:noAutofit/>
          </a:bodyPr>
          <a:lstStyle/>
          <a:p>
            <a:pPr>
              <a:lnSpc>
                <a:spcPct val="120000"/>
              </a:lnSpc>
            </a:pPr>
            <a:r>
              <a:rPr lang="zh-CN" altLang="en-US" sz="2400" b="1" dirty="0"/>
              <a:t>问题描述：</a:t>
            </a:r>
            <a:endParaRPr lang="en-US" altLang="zh-CN" sz="2400" dirty="0"/>
          </a:p>
          <a:p>
            <a:r>
              <a:rPr lang="zh-CN" altLang="en-US" sz="2400" dirty="0"/>
              <a:t>冒泡排序通过交换相邻元素来调整元素的顺序。限制相邻元素的交换次数不超过</a:t>
            </a:r>
            <a:r>
              <a:rPr lang="en-US" altLang="zh-CN" sz="2400" dirty="0"/>
              <a:t>K</a:t>
            </a:r>
            <a:r>
              <a:rPr lang="zh-CN" altLang="en-US" sz="2400" dirty="0"/>
              <a:t>，输出</a:t>
            </a:r>
            <a:r>
              <a:rPr lang="zh-CN" altLang="en-US" sz="2400" dirty="0">
                <a:solidFill>
                  <a:srgbClr val="00B0F0"/>
                </a:solidFill>
              </a:rPr>
              <a:t>字典序最小</a:t>
            </a:r>
            <a:r>
              <a:rPr lang="zh-CN" altLang="en-US" sz="2400" dirty="0"/>
              <a:t>的排序结果。</a:t>
            </a:r>
            <a:endParaRPr lang="en-US" altLang="zh-CN" sz="2400" dirty="0"/>
          </a:p>
          <a:p>
            <a:pPr>
              <a:lnSpc>
                <a:spcPct val="120000"/>
              </a:lnSpc>
            </a:pPr>
            <a:endParaRPr lang="en-US" altLang="zh-CN" sz="2400" b="1" dirty="0"/>
          </a:p>
        </p:txBody>
      </p:sp>
      <p:sp>
        <p:nvSpPr>
          <p:cNvPr id="33" name="文本框 2">
            <a:extLst>
              <a:ext uri="{FF2B5EF4-FFF2-40B4-BE49-F238E27FC236}">
                <a16:creationId xmlns:a16="http://schemas.microsoft.com/office/drawing/2014/main" id="{28ED7FBE-46AB-474C-AE5E-49D87454D42A}"/>
              </a:ext>
            </a:extLst>
          </p:cNvPr>
          <p:cNvSpPr txBox="1">
            <a:spLocks noChangeArrowheads="1"/>
          </p:cNvSpPr>
          <p:nvPr/>
        </p:nvSpPr>
        <p:spPr bwMode="auto">
          <a:xfrm>
            <a:off x="2476265" y="3313906"/>
            <a:ext cx="838200" cy="2554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50000"/>
              </a:spcBef>
              <a:buClr>
                <a:schemeClr val="bg2"/>
              </a:buClr>
              <a:buSzPct val="75000"/>
              <a:buFont typeface="Wingdings" pitchFamily="2" charset="2"/>
              <a:buChar char="p"/>
              <a:defRPr sz="24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fontAlgn="base">
              <a:spcBef>
                <a:spcPct val="0"/>
              </a:spcBef>
              <a:spcAft>
                <a:spcPct val="0"/>
              </a:spcAft>
              <a:buClrTx/>
              <a:buSzTx/>
              <a:buNone/>
            </a:pPr>
            <a:r>
              <a:rPr kumimoji="1" lang="en-US" altLang="zh-CN" sz="2000" b="0" dirty="0">
                <a:solidFill>
                  <a:srgbClr val="000000"/>
                </a:solidFill>
                <a:latin typeface="Verdana" panose="020B0604030504040204" pitchFamily="34" charset="0"/>
              </a:rPr>
              <a:t>42</a:t>
            </a:r>
          </a:p>
          <a:p>
            <a:pPr fontAlgn="base">
              <a:spcBef>
                <a:spcPct val="0"/>
              </a:spcBef>
              <a:spcAft>
                <a:spcPct val="0"/>
              </a:spcAft>
              <a:buClrTx/>
              <a:buSzTx/>
              <a:buNone/>
            </a:pPr>
            <a:r>
              <a:rPr kumimoji="1" lang="en-US" altLang="zh-CN" sz="2000" b="0" dirty="0">
                <a:solidFill>
                  <a:srgbClr val="000000"/>
                </a:solidFill>
                <a:latin typeface="Verdana" panose="020B0604030504040204" pitchFamily="34" charset="0"/>
              </a:rPr>
              <a:t>20</a:t>
            </a:r>
          </a:p>
          <a:p>
            <a:pPr fontAlgn="base">
              <a:spcBef>
                <a:spcPct val="0"/>
              </a:spcBef>
              <a:spcAft>
                <a:spcPct val="0"/>
              </a:spcAft>
              <a:buClrTx/>
              <a:buSzTx/>
              <a:buNone/>
            </a:pPr>
            <a:r>
              <a:rPr kumimoji="1" lang="en-US" altLang="zh-CN" sz="2000" b="0" dirty="0">
                <a:solidFill>
                  <a:srgbClr val="000000"/>
                </a:solidFill>
                <a:latin typeface="Verdana" panose="020B0604030504040204" pitchFamily="34" charset="0"/>
              </a:rPr>
              <a:t>17</a:t>
            </a:r>
          </a:p>
          <a:p>
            <a:pPr fontAlgn="base">
              <a:spcBef>
                <a:spcPct val="0"/>
              </a:spcBef>
              <a:spcAft>
                <a:spcPct val="0"/>
              </a:spcAft>
              <a:buClrTx/>
              <a:buSzTx/>
              <a:buNone/>
            </a:pPr>
            <a:r>
              <a:rPr kumimoji="1" lang="en-US" altLang="zh-CN" sz="2000" b="0" dirty="0">
                <a:solidFill>
                  <a:srgbClr val="000000"/>
                </a:solidFill>
                <a:latin typeface="Verdana" panose="020B0604030504040204" pitchFamily="34" charset="0"/>
              </a:rPr>
              <a:t>13</a:t>
            </a:r>
          </a:p>
          <a:p>
            <a:pPr fontAlgn="base">
              <a:spcBef>
                <a:spcPct val="0"/>
              </a:spcBef>
              <a:spcAft>
                <a:spcPct val="0"/>
              </a:spcAft>
              <a:buClrTx/>
              <a:buSzTx/>
              <a:buNone/>
            </a:pPr>
            <a:r>
              <a:rPr kumimoji="1" lang="en-US" altLang="zh-CN" sz="2000" b="0" dirty="0">
                <a:solidFill>
                  <a:srgbClr val="000000"/>
                </a:solidFill>
                <a:latin typeface="Verdana" panose="020B0604030504040204" pitchFamily="34" charset="0"/>
              </a:rPr>
              <a:t>28</a:t>
            </a:r>
          </a:p>
          <a:p>
            <a:pPr fontAlgn="base">
              <a:spcBef>
                <a:spcPct val="0"/>
              </a:spcBef>
              <a:spcAft>
                <a:spcPct val="0"/>
              </a:spcAft>
              <a:buClrTx/>
              <a:buSzTx/>
              <a:buNone/>
            </a:pPr>
            <a:r>
              <a:rPr kumimoji="1" lang="en-US" altLang="zh-CN" sz="2000" b="0" dirty="0">
                <a:solidFill>
                  <a:srgbClr val="000000"/>
                </a:solidFill>
                <a:latin typeface="Verdana" panose="020B0604030504040204" pitchFamily="34" charset="0"/>
              </a:rPr>
              <a:t>14</a:t>
            </a:r>
          </a:p>
          <a:p>
            <a:pPr fontAlgn="base">
              <a:spcBef>
                <a:spcPct val="0"/>
              </a:spcBef>
              <a:spcAft>
                <a:spcPct val="0"/>
              </a:spcAft>
              <a:buClrTx/>
              <a:buSzTx/>
              <a:buNone/>
            </a:pPr>
            <a:r>
              <a:rPr kumimoji="1" lang="en-US" altLang="zh-CN" sz="2000" b="0" dirty="0">
                <a:solidFill>
                  <a:srgbClr val="000000"/>
                </a:solidFill>
                <a:latin typeface="Verdana" panose="020B0604030504040204" pitchFamily="34" charset="0"/>
              </a:rPr>
              <a:t>23</a:t>
            </a:r>
          </a:p>
          <a:p>
            <a:pPr fontAlgn="base">
              <a:spcBef>
                <a:spcPct val="0"/>
              </a:spcBef>
              <a:spcAft>
                <a:spcPct val="0"/>
              </a:spcAft>
              <a:buClrTx/>
              <a:buSzTx/>
              <a:buNone/>
            </a:pPr>
            <a:r>
              <a:rPr kumimoji="1" lang="en-US" altLang="zh-CN" sz="2000" b="0" dirty="0">
                <a:solidFill>
                  <a:srgbClr val="000000"/>
                </a:solidFill>
                <a:latin typeface="Verdana" panose="020B0604030504040204" pitchFamily="34" charset="0"/>
              </a:rPr>
              <a:t>15</a:t>
            </a:r>
            <a:endParaRPr kumimoji="1" lang="zh-CN" altLang="en-US" sz="1600" b="0" dirty="0">
              <a:solidFill>
                <a:srgbClr val="000000"/>
              </a:solidFill>
              <a:latin typeface="Verdana" panose="020B0604030504040204" pitchFamily="34" charset="0"/>
            </a:endParaRPr>
          </a:p>
        </p:txBody>
      </p:sp>
      <p:sp>
        <p:nvSpPr>
          <p:cNvPr id="2" name="标题 1"/>
          <p:cNvSpPr>
            <a:spLocks noGrp="1"/>
          </p:cNvSpPr>
          <p:nvPr>
            <p:ph type="title"/>
          </p:nvPr>
        </p:nvSpPr>
        <p:spPr/>
        <p:txBody>
          <a:bodyPr/>
          <a:lstStyle/>
          <a:p>
            <a:r>
              <a:rPr lang="en-US" altLang="zh-CN" dirty="0"/>
              <a:t>*</a:t>
            </a:r>
            <a:r>
              <a:rPr lang="zh-CN" altLang="en-US" dirty="0"/>
              <a:t>冒泡排序的应用</a:t>
            </a:r>
            <a:r>
              <a:rPr lang="en-US" altLang="zh-CN" dirty="0"/>
              <a:t>II</a:t>
            </a:r>
            <a:r>
              <a:rPr lang="zh-CN" altLang="en-US" dirty="0"/>
              <a:t>：最多交换</a:t>
            </a:r>
            <a:r>
              <a:rPr lang="en-US" altLang="zh-CN" dirty="0"/>
              <a:t>K</a:t>
            </a:r>
            <a:r>
              <a:rPr lang="zh-CN" altLang="en-US" dirty="0"/>
              <a:t>次冒泡排序</a:t>
            </a:r>
          </a:p>
        </p:txBody>
      </p:sp>
      <p:sp>
        <p:nvSpPr>
          <p:cNvPr id="3" name="副标题 2"/>
          <p:cNvSpPr>
            <a:spLocks noGrp="1"/>
          </p:cNvSpPr>
          <p:nvPr>
            <p:ph type="subTitle" idx="1"/>
          </p:nvPr>
        </p:nvSpPr>
        <p:spPr/>
        <p:txBody>
          <a:bodyPr/>
          <a:lstStyle/>
          <a:p>
            <a:r>
              <a:rPr lang="en-US" altLang="zh-CN" dirty="0"/>
              <a:t>10.4.1  </a:t>
            </a:r>
            <a:r>
              <a:rPr lang="zh-CN" altLang="en-US" dirty="0"/>
              <a:t>冒泡排序</a:t>
            </a:r>
          </a:p>
        </p:txBody>
      </p:sp>
      <p:sp>
        <p:nvSpPr>
          <p:cNvPr id="4" name="文本占位符 3"/>
          <p:cNvSpPr>
            <a:spLocks noGrp="1"/>
          </p:cNvSpPr>
          <p:nvPr>
            <p:ph type="body" idx="10"/>
          </p:nvPr>
        </p:nvSpPr>
        <p:spPr/>
        <p:txBody>
          <a:bodyPr/>
          <a:lstStyle/>
          <a:p>
            <a:r>
              <a:rPr lang="zh-CN" altLang="en-US" dirty="0"/>
              <a:t>数据结构</a:t>
            </a:r>
          </a:p>
        </p:txBody>
      </p:sp>
      <p:sp>
        <p:nvSpPr>
          <p:cNvPr id="13" name="文本框 2">
            <a:extLst>
              <a:ext uri="{FF2B5EF4-FFF2-40B4-BE49-F238E27FC236}">
                <a16:creationId xmlns:a16="http://schemas.microsoft.com/office/drawing/2014/main" id="{F1C37717-A5CE-42E7-A883-389F4D2B6DDC}"/>
              </a:ext>
            </a:extLst>
          </p:cNvPr>
          <p:cNvSpPr txBox="1">
            <a:spLocks noChangeArrowheads="1"/>
          </p:cNvSpPr>
          <p:nvPr/>
        </p:nvSpPr>
        <p:spPr bwMode="auto">
          <a:xfrm>
            <a:off x="896882" y="3463502"/>
            <a:ext cx="838200" cy="2554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50000"/>
              </a:spcBef>
              <a:buClr>
                <a:schemeClr val="bg2"/>
              </a:buClr>
              <a:buSzPct val="75000"/>
              <a:buFont typeface="Wingdings" pitchFamily="2" charset="2"/>
              <a:buChar char="p"/>
              <a:defRPr sz="24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fontAlgn="base">
              <a:spcBef>
                <a:spcPct val="0"/>
              </a:spcBef>
              <a:spcAft>
                <a:spcPct val="0"/>
              </a:spcAft>
              <a:buClrTx/>
              <a:buSzTx/>
              <a:buNone/>
            </a:pPr>
            <a:r>
              <a:rPr kumimoji="1" lang="en-US" altLang="zh-CN" sz="2000" b="0">
                <a:solidFill>
                  <a:srgbClr val="000000"/>
                </a:solidFill>
                <a:latin typeface="Verdana" panose="020B0604030504040204" pitchFamily="34" charset="0"/>
              </a:rPr>
              <a:t>42</a:t>
            </a:r>
          </a:p>
          <a:p>
            <a:pPr fontAlgn="base">
              <a:spcBef>
                <a:spcPct val="0"/>
              </a:spcBef>
              <a:spcAft>
                <a:spcPct val="0"/>
              </a:spcAft>
              <a:buClrTx/>
              <a:buSzTx/>
              <a:buNone/>
            </a:pPr>
            <a:r>
              <a:rPr kumimoji="1" lang="en-US" altLang="zh-CN" sz="2000" b="0">
                <a:solidFill>
                  <a:srgbClr val="000000"/>
                </a:solidFill>
                <a:latin typeface="Verdana" panose="020B0604030504040204" pitchFamily="34" charset="0"/>
              </a:rPr>
              <a:t>20</a:t>
            </a:r>
          </a:p>
          <a:p>
            <a:pPr fontAlgn="base">
              <a:spcBef>
                <a:spcPct val="0"/>
              </a:spcBef>
              <a:spcAft>
                <a:spcPct val="0"/>
              </a:spcAft>
              <a:buClrTx/>
              <a:buSzTx/>
              <a:buNone/>
            </a:pPr>
            <a:r>
              <a:rPr kumimoji="1" lang="en-US" altLang="zh-CN" sz="2000" b="0">
                <a:solidFill>
                  <a:srgbClr val="000000"/>
                </a:solidFill>
                <a:latin typeface="Verdana" panose="020B0604030504040204" pitchFamily="34" charset="0"/>
              </a:rPr>
              <a:t>17</a:t>
            </a:r>
          </a:p>
          <a:p>
            <a:pPr fontAlgn="base">
              <a:spcBef>
                <a:spcPct val="0"/>
              </a:spcBef>
              <a:spcAft>
                <a:spcPct val="0"/>
              </a:spcAft>
              <a:buClrTx/>
              <a:buSzTx/>
              <a:buNone/>
            </a:pPr>
            <a:r>
              <a:rPr kumimoji="1" lang="en-US" altLang="zh-CN" sz="2000" b="0">
                <a:solidFill>
                  <a:srgbClr val="000000"/>
                </a:solidFill>
                <a:latin typeface="Verdana" panose="020B0604030504040204" pitchFamily="34" charset="0"/>
              </a:rPr>
              <a:t>13</a:t>
            </a:r>
          </a:p>
          <a:p>
            <a:pPr fontAlgn="base">
              <a:spcBef>
                <a:spcPct val="0"/>
              </a:spcBef>
              <a:spcAft>
                <a:spcPct val="0"/>
              </a:spcAft>
              <a:buClrTx/>
              <a:buSzTx/>
              <a:buNone/>
            </a:pPr>
            <a:r>
              <a:rPr kumimoji="1" lang="en-US" altLang="zh-CN" sz="2000" b="0">
                <a:solidFill>
                  <a:srgbClr val="000000"/>
                </a:solidFill>
                <a:latin typeface="Verdana" panose="020B0604030504040204" pitchFamily="34" charset="0"/>
              </a:rPr>
              <a:t>28</a:t>
            </a:r>
          </a:p>
          <a:p>
            <a:pPr fontAlgn="base">
              <a:spcBef>
                <a:spcPct val="0"/>
              </a:spcBef>
              <a:spcAft>
                <a:spcPct val="0"/>
              </a:spcAft>
              <a:buClrTx/>
              <a:buSzTx/>
              <a:buNone/>
            </a:pPr>
            <a:r>
              <a:rPr kumimoji="1" lang="en-US" altLang="zh-CN" sz="2000" b="0">
                <a:solidFill>
                  <a:srgbClr val="000000"/>
                </a:solidFill>
                <a:latin typeface="Verdana" panose="020B0604030504040204" pitchFamily="34" charset="0"/>
              </a:rPr>
              <a:t>14</a:t>
            </a:r>
          </a:p>
          <a:p>
            <a:pPr fontAlgn="base">
              <a:spcBef>
                <a:spcPct val="0"/>
              </a:spcBef>
              <a:spcAft>
                <a:spcPct val="0"/>
              </a:spcAft>
              <a:buClrTx/>
              <a:buSzTx/>
              <a:buNone/>
            </a:pPr>
            <a:r>
              <a:rPr kumimoji="1" lang="en-US" altLang="zh-CN" sz="2000" b="0">
                <a:solidFill>
                  <a:srgbClr val="000000"/>
                </a:solidFill>
                <a:latin typeface="Verdana" panose="020B0604030504040204" pitchFamily="34" charset="0"/>
              </a:rPr>
              <a:t>23</a:t>
            </a:r>
          </a:p>
          <a:p>
            <a:pPr fontAlgn="base">
              <a:spcBef>
                <a:spcPct val="0"/>
              </a:spcBef>
              <a:spcAft>
                <a:spcPct val="0"/>
              </a:spcAft>
              <a:buClrTx/>
              <a:buSzTx/>
              <a:buNone/>
            </a:pPr>
            <a:r>
              <a:rPr kumimoji="1" lang="en-US" altLang="zh-CN" sz="2000" b="0">
                <a:solidFill>
                  <a:srgbClr val="000000"/>
                </a:solidFill>
                <a:latin typeface="Verdana" panose="020B0604030504040204" pitchFamily="34" charset="0"/>
              </a:rPr>
              <a:t>15</a:t>
            </a:r>
            <a:endParaRPr kumimoji="1" lang="zh-CN" altLang="en-US" sz="1600" b="0">
              <a:solidFill>
                <a:srgbClr val="000000"/>
              </a:solidFill>
              <a:latin typeface="Verdana" panose="020B0604030504040204" pitchFamily="34" charset="0"/>
            </a:endParaRPr>
          </a:p>
        </p:txBody>
      </p:sp>
      <p:sp>
        <p:nvSpPr>
          <p:cNvPr id="14" name="文本框 2">
            <a:extLst>
              <a:ext uri="{FF2B5EF4-FFF2-40B4-BE49-F238E27FC236}">
                <a16:creationId xmlns:a16="http://schemas.microsoft.com/office/drawing/2014/main" id="{1535927D-FE9C-42CD-AA22-13C8AF9C633B}"/>
              </a:ext>
            </a:extLst>
          </p:cNvPr>
          <p:cNvSpPr txBox="1">
            <a:spLocks noChangeArrowheads="1"/>
          </p:cNvSpPr>
          <p:nvPr/>
        </p:nvSpPr>
        <p:spPr bwMode="auto">
          <a:xfrm>
            <a:off x="3386419" y="3313906"/>
            <a:ext cx="838200" cy="2554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50000"/>
              </a:spcBef>
              <a:buClr>
                <a:schemeClr val="bg2"/>
              </a:buClr>
              <a:buSzPct val="75000"/>
              <a:buFont typeface="Wingdings" pitchFamily="2" charset="2"/>
              <a:buChar char="p"/>
              <a:defRPr sz="24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fontAlgn="base">
              <a:spcBef>
                <a:spcPct val="0"/>
              </a:spcBef>
              <a:spcAft>
                <a:spcPct val="0"/>
              </a:spcAft>
              <a:buClrTx/>
              <a:buSzTx/>
              <a:buNone/>
            </a:pPr>
            <a:r>
              <a:rPr kumimoji="1" lang="en-US" altLang="zh-CN" sz="2000" b="0" dirty="0">
                <a:solidFill>
                  <a:srgbClr val="00B0F0"/>
                </a:solidFill>
                <a:latin typeface="Verdana" panose="020B0604030504040204" pitchFamily="34" charset="0"/>
              </a:rPr>
              <a:t>20</a:t>
            </a:r>
          </a:p>
          <a:p>
            <a:pPr fontAlgn="base">
              <a:spcBef>
                <a:spcPct val="0"/>
              </a:spcBef>
              <a:spcAft>
                <a:spcPct val="0"/>
              </a:spcAft>
              <a:buClrTx/>
              <a:buSzTx/>
              <a:buNone/>
            </a:pPr>
            <a:r>
              <a:rPr kumimoji="1" lang="en-US" altLang="zh-CN" sz="2000" b="0" dirty="0">
                <a:solidFill>
                  <a:srgbClr val="000000"/>
                </a:solidFill>
                <a:latin typeface="Verdana" panose="020B0604030504040204" pitchFamily="34" charset="0"/>
              </a:rPr>
              <a:t>42</a:t>
            </a:r>
          </a:p>
          <a:p>
            <a:pPr fontAlgn="base">
              <a:spcBef>
                <a:spcPct val="0"/>
              </a:spcBef>
              <a:spcAft>
                <a:spcPct val="0"/>
              </a:spcAft>
              <a:buClrTx/>
              <a:buSzTx/>
              <a:buNone/>
            </a:pPr>
            <a:r>
              <a:rPr kumimoji="1" lang="en-US" altLang="zh-CN" sz="2000" b="0" dirty="0">
                <a:solidFill>
                  <a:srgbClr val="000000"/>
                </a:solidFill>
                <a:latin typeface="Verdana" panose="020B0604030504040204" pitchFamily="34" charset="0"/>
              </a:rPr>
              <a:t>17</a:t>
            </a:r>
          </a:p>
          <a:p>
            <a:pPr fontAlgn="base">
              <a:spcBef>
                <a:spcPct val="0"/>
              </a:spcBef>
              <a:spcAft>
                <a:spcPct val="0"/>
              </a:spcAft>
              <a:buClrTx/>
              <a:buSzTx/>
              <a:buNone/>
            </a:pPr>
            <a:r>
              <a:rPr kumimoji="1" lang="en-US" altLang="zh-CN" sz="2000" b="0" dirty="0">
                <a:solidFill>
                  <a:srgbClr val="000000"/>
                </a:solidFill>
                <a:latin typeface="Verdana" panose="020B0604030504040204" pitchFamily="34" charset="0"/>
              </a:rPr>
              <a:t>13</a:t>
            </a:r>
          </a:p>
          <a:p>
            <a:pPr fontAlgn="base">
              <a:spcBef>
                <a:spcPct val="0"/>
              </a:spcBef>
              <a:spcAft>
                <a:spcPct val="0"/>
              </a:spcAft>
              <a:buClrTx/>
              <a:buSzTx/>
              <a:buNone/>
            </a:pPr>
            <a:r>
              <a:rPr kumimoji="1" lang="en-US" altLang="zh-CN" sz="2000" b="0" dirty="0">
                <a:solidFill>
                  <a:srgbClr val="000000"/>
                </a:solidFill>
                <a:latin typeface="Verdana" panose="020B0604030504040204" pitchFamily="34" charset="0"/>
              </a:rPr>
              <a:t>28</a:t>
            </a:r>
          </a:p>
          <a:p>
            <a:pPr fontAlgn="base">
              <a:spcBef>
                <a:spcPct val="0"/>
              </a:spcBef>
              <a:spcAft>
                <a:spcPct val="0"/>
              </a:spcAft>
              <a:buClrTx/>
              <a:buSzTx/>
              <a:buNone/>
            </a:pPr>
            <a:r>
              <a:rPr kumimoji="1" lang="en-US" altLang="zh-CN" sz="2000" b="0" dirty="0">
                <a:solidFill>
                  <a:srgbClr val="000000"/>
                </a:solidFill>
                <a:latin typeface="Verdana" panose="020B0604030504040204" pitchFamily="34" charset="0"/>
              </a:rPr>
              <a:t>14</a:t>
            </a:r>
          </a:p>
          <a:p>
            <a:pPr fontAlgn="base">
              <a:spcBef>
                <a:spcPct val="0"/>
              </a:spcBef>
              <a:spcAft>
                <a:spcPct val="0"/>
              </a:spcAft>
              <a:buClrTx/>
              <a:buSzTx/>
              <a:buNone/>
            </a:pPr>
            <a:r>
              <a:rPr kumimoji="1" lang="en-US" altLang="zh-CN" sz="2000" b="0" dirty="0">
                <a:solidFill>
                  <a:srgbClr val="000000"/>
                </a:solidFill>
                <a:latin typeface="Verdana" panose="020B0604030504040204" pitchFamily="34" charset="0"/>
              </a:rPr>
              <a:t>23</a:t>
            </a:r>
          </a:p>
          <a:p>
            <a:pPr fontAlgn="base">
              <a:spcBef>
                <a:spcPct val="0"/>
              </a:spcBef>
              <a:spcAft>
                <a:spcPct val="0"/>
              </a:spcAft>
              <a:buClrTx/>
              <a:buSzTx/>
              <a:buNone/>
            </a:pPr>
            <a:r>
              <a:rPr kumimoji="1" lang="en-US" altLang="zh-CN" sz="2000" b="0" dirty="0">
                <a:solidFill>
                  <a:srgbClr val="000000"/>
                </a:solidFill>
                <a:latin typeface="Verdana" panose="020B0604030504040204" pitchFamily="34" charset="0"/>
              </a:rPr>
              <a:t>15</a:t>
            </a:r>
            <a:endParaRPr kumimoji="1" lang="zh-CN" altLang="en-US" sz="1600" b="0" dirty="0">
              <a:solidFill>
                <a:srgbClr val="000000"/>
              </a:solidFill>
              <a:latin typeface="Verdana" panose="020B0604030504040204" pitchFamily="34" charset="0"/>
            </a:endParaRPr>
          </a:p>
        </p:txBody>
      </p:sp>
      <p:sp>
        <p:nvSpPr>
          <p:cNvPr id="15" name="箭头: 右 14">
            <a:extLst>
              <a:ext uri="{FF2B5EF4-FFF2-40B4-BE49-F238E27FC236}">
                <a16:creationId xmlns:a16="http://schemas.microsoft.com/office/drawing/2014/main" id="{8ACC10BB-B297-47D1-97DA-932068253258}"/>
              </a:ext>
            </a:extLst>
          </p:cNvPr>
          <p:cNvSpPr/>
          <p:nvPr/>
        </p:nvSpPr>
        <p:spPr>
          <a:xfrm>
            <a:off x="3038177" y="4406318"/>
            <a:ext cx="351632" cy="369464"/>
          </a:xfrm>
          <a:prstGeom prst="rightArrow">
            <a:avLst>
              <a:gd name="adj1" fmla="val 50000"/>
              <a:gd name="adj2" fmla="val 38312"/>
            </a:avLst>
          </a:prstGeom>
          <a:solidFill>
            <a:srgbClr val="51ADB7"/>
          </a:solidFill>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eaLnBrk="0" fontAlgn="base" hangingPunct="0">
              <a:spcBef>
                <a:spcPct val="0"/>
              </a:spcBef>
              <a:spcAft>
                <a:spcPct val="0"/>
              </a:spcAft>
              <a:defRPr/>
            </a:pPr>
            <a:endParaRPr lang="zh-CN" altLang="en-US" sz="1600" dirty="0">
              <a:solidFill>
                <a:srgbClr val="FFFFFF"/>
              </a:solidFill>
              <a:latin typeface="Tahoma"/>
              <a:ea typeface="宋体"/>
            </a:endParaRPr>
          </a:p>
        </p:txBody>
      </p:sp>
      <p:sp>
        <p:nvSpPr>
          <p:cNvPr id="16" name="上弧形箭头 12">
            <a:extLst>
              <a:ext uri="{FF2B5EF4-FFF2-40B4-BE49-F238E27FC236}">
                <a16:creationId xmlns:a16="http://schemas.microsoft.com/office/drawing/2014/main" id="{DAD50E8E-88C8-44E5-AE54-B65862D202BE}"/>
              </a:ext>
            </a:extLst>
          </p:cNvPr>
          <p:cNvSpPr/>
          <p:nvPr/>
        </p:nvSpPr>
        <p:spPr>
          <a:xfrm rot="16200000">
            <a:off x="2813054" y="3566746"/>
            <a:ext cx="455612" cy="228600"/>
          </a:xfrm>
          <a:prstGeom prst="curvedUp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kumimoji="1" lang="zh-CN" altLang="en-US">
              <a:solidFill>
                <a:srgbClr val="000000"/>
              </a:solidFill>
              <a:latin typeface="Tahoma"/>
              <a:ea typeface="宋体"/>
            </a:endParaRPr>
          </a:p>
        </p:txBody>
      </p:sp>
      <p:sp>
        <p:nvSpPr>
          <p:cNvPr id="17" name="文本框 2">
            <a:extLst>
              <a:ext uri="{FF2B5EF4-FFF2-40B4-BE49-F238E27FC236}">
                <a16:creationId xmlns:a16="http://schemas.microsoft.com/office/drawing/2014/main" id="{A1D89543-1F54-42D5-9DDC-80BC598E3FE4}"/>
              </a:ext>
            </a:extLst>
          </p:cNvPr>
          <p:cNvSpPr txBox="1">
            <a:spLocks noChangeArrowheads="1"/>
          </p:cNvSpPr>
          <p:nvPr/>
        </p:nvSpPr>
        <p:spPr bwMode="auto">
          <a:xfrm>
            <a:off x="5304194" y="3313907"/>
            <a:ext cx="838200" cy="2554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50000"/>
              </a:spcBef>
              <a:buClr>
                <a:schemeClr val="bg2"/>
              </a:buClr>
              <a:buSzPct val="75000"/>
              <a:buFont typeface="Wingdings" pitchFamily="2" charset="2"/>
              <a:buChar char="p"/>
              <a:defRPr sz="24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fontAlgn="base">
              <a:spcBef>
                <a:spcPct val="0"/>
              </a:spcBef>
              <a:spcAft>
                <a:spcPct val="0"/>
              </a:spcAft>
              <a:buClrTx/>
              <a:buSzTx/>
              <a:buNone/>
            </a:pPr>
            <a:r>
              <a:rPr kumimoji="1" lang="en-US" altLang="zh-CN" sz="2000" b="0" dirty="0">
                <a:solidFill>
                  <a:srgbClr val="00B0F0"/>
                </a:solidFill>
                <a:latin typeface="Verdana" panose="020B0604030504040204" pitchFamily="34" charset="0"/>
              </a:rPr>
              <a:t>17</a:t>
            </a:r>
          </a:p>
          <a:p>
            <a:pPr fontAlgn="base">
              <a:spcBef>
                <a:spcPct val="0"/>
              </a:spcBef>
              <a:spcAft>
                <a:spcPct val="0"/>
              </a:spcAft>
              <a:buClrTx/>
              <a:buSzTx/>
              <a:buNone/>
            </a:pPr>
            <a:r>
              <a:rPr kumimoji="1" lang="en-US" altLang="zh-CN" sz="2000" b="0" dirty="0">
                <a:solidFill>
                  <a:srgbClr val="000000"/>
                </a:solidFill>
                <a:latin typeface="Verdana" panose="020B0604030504040204" pitchFamily="34" charset="0"/>
              </a:rPr>
              <a:t>42</a:t>
            </a:r>
          </a:p>
          <a:p>
            <a:pPr fontAlgn="base">
              <a:spcBef>
                <a:spcPct val="0"/>
              </a:spcBef>
              <a:spcAft>
                <a:spcPct val="0"/>
              </a:spcAft>
              <a:buClrTx/>
              <a:buSzTx/>
              <a:buNone/>
            </a:pPr>
            <a:r>
              <a:rPr kumimoji="1" lang="en-US" altLang="zh-CN" sz="2000" b="0" dirty="0">
                <a:solidFill>
                  <a:srgbClr val="000000"/>
                </a:solidFill>
                <a:latin typeface="Verdana" panose="020B0604030504040204" pitchFamily="34" charset="0"/>
              </a:rPr>
              <a:t>20</a:t>
            </a:r>
          </a:p>
          <a:p>
            <a:pPr fontAlgn="base">
              <a:spcBef>
                <a:spcPct val="0"/>
              </a:spcBef>
              <a:spcAft>
                <a:spcPct val="0"/>
              </a:spcAft>
              <a:buClrTx/>
              <a:buSzTx/>
              <a:buNone/>
            </a:pPr>
            <a:r>
              <a:rPr kumimoji="1" lang="en-US" altLang="zh-CN" sz="2000" b="0" dirty="0">
                <a:solidFill>
                  <a:srgbClr val="000000"/>
                </a:solidFill>
                <a:latin typeface="Verdana" panose="020B0604030504040204" pitchFamily="34" charset="0"/>
              </a:rPr>
              <a:t>13</a:t>
            </a:r>
          </a:p>
          <a:p>
            <a:pPr fontAlgn="base">
              <a:spcBef>
                <a:spcPct val="0"/>
              </a:spcBef>
              <a:spcAft>
                <a:spcPct val="0"/>
              </a:spcAft>
              <a:buClrTx/>
              <a:buSzTx/>
              <a:buNone/>
            </a:pPr>
            <a:r>
              <a:rPr kumimoji="1" lang="en-US" altLang="zh-CN" sz="2000" b="0" dirty="0">
                <a:solidFill>
                  <a:srgbClr val="000000"/>
                </a:solidFill>
                <a:latin typeface="Verdana" panose="020B0604030504040204" pitchFamily="34" charset="0"/>
              </a:rPr>
              <a:t>28</a:t>
            </a:r>
          </a:p>
          <a:p>
            <a:pPr fontAlgn="base">
              <a:spcBef>
                <a:spcPct val="0"/>
              </a:spcBef>
              <a:spcAft>
                <a:spcPct val="0"/>
              </a:spcAft>
              <a:buClrTx/>
              <a:buSzTx/>
              <a:buNone/>
            </a:pPr>
            <a:r>
              <a:rPr kumimoji="1" lang="en-US" altLang="zh-CN" sz="2000" b="0" dirty="0">
                <a:solidFill>
                  <a:srgbClr val="000000"/>
                </a:solidFill>
                <a:latin typeface="Verdana" panose="020B0604030504040204" pitchFamily="34" charset="0"/>
              </a:rPr>
              <a:t>14</a:t>
            </a:r>
          </a:p>
          <a:p>
            <a:pPr fontAlgn="base">
              <a:spcBef>
                <a:spcPct val="0"/>
              </a:spcBef>
              <a:spcAft>
                <a:spcPct val="0"/>
              </a:spcAft>
              <a:buClrTx/>
              <a:buSzTx/>
              <a:buNone/>
            </a:pPr>
            <a:r>
              <a:rPr kumimoji="1" lang="en-US" altLang="zh-CN" sz="2000" b="0" dirty="0">
                <a:solidFill>
                  <a:srgbClr val="000000"/>
                </a:solidFill>
                <a:latin typeface="Verdana" panose="020B0604030504040204" pitchFamily="34" charset="0"/>
              </a:rPr>
              <a:t>23</a:t>
            </a:r>
          </a:p>
          <a:p>
            <a:pPr fontAlgn="base">
              <a:spcBef>
                <a:spcPct val="0"/>
              </a:spcBef>
              <a:spcAft>
                <a:spcPct val="0"/>
              </a:spcAft>
              <a:buClrTx/>
              <a:buSzTx/>
              <a:buNone/>
            </a:pPr>
            <a:r>
              <a:rPr kumimoji="1" lang="en-US" altLang="zh-CN" sz="2000" b="0" dirty="0">
                <a:solidFill>
                  <a:srgbClr val="000000"/>
                </a:solidFill>
                <a:latin typeface="Verdana" panose="020B0604030504040204" pitchFamily="34" charset="0"/>
              </a:rPr>
              <a:t>15</a:t>
            </a:r>
            <a:endParaRPr kumimoji="1" lang="zh-CN" altLang="en-US" sz="1600" b="0" dirty="0">
              <a:solidFill>
                <a:srgbClr val="000000"/>
              </a:solidFill>
              <a:latin typeface="Verdana" panose="020B0604030504040204" pitchFamily="34" charset="0"/>
            </a:endParaRPr>
          </a:p>
        </p:txBody>
      </p:sp>
      <p:sp>
        <p:nvSpPr>
          <p:cNvPr id="18" name="上弧形箭头 12">
            <a:extLst>
              <a:ext uri="{FF2B5EF4-FFF2-40B4-BE49-F238E27FC236}">
                <a16:creationId xmlns:a16="http://schemas.microsoft.com/office/drawing/2014/main" id="{094D87F0-1C34-4E09-A69F-FB989400E7D9}"/>
              </a:ext>
            </a:extLst>
          </p:cNvPr>
          <p:cNvSpPr/>
          <p:nvPr/>
        </p:nvSpPr>
        <p:spPr>
          <a:xfrm rot="16200000">
            <a:off x="4654038" y="3735013"/>
            <a:ext cx="657225" cy="228600"/>
          </a:xfrm>
          <a:prstGeom prst="curvedUp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kumimoji="1" lang="zh-CN" altLang="en-US">
              <a:solidFill>
                <a:srgbClr val="000000"/>
              </a:solidFill>
              <a:latin typeface="Tahoma"/>
              <a:ea typeface="宋体"/>
            </a:endParaRPr>
          </a:p>
        </p:txBody>
      </p:sp>
      <p:sp>
        <p:nvSpPr>
          <p:cNvPr id="19" name="文本框 2">
            <a:extLst>
              <a:ext uri="{FF2B5EF4-FFF2-40B4-BE49-F238E27FC236}">
                <a16:creationId xmlns:a16="http://schemas.microsoft.com/office/drawing/2014/main" id="{4B265D88-787F-443E-99A8-F41C85183DA5}"/>
              </a:ext>
            </a:extLst>
          </p:cNvPr>
          <p:cNvSpPr txBox="1">
            <a:spLocks noChangeArrowheads="1"/>
          </p:cNvSpPr>
          <p:nvPr/>
        </p:nvSpPr>
        <p:spPr bwMode="auto">
          <a:xfrm>
            <a:off x="7362791" y="3316419"/>
            <a:ext cx="838200" cy="2554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50000"/>
              </a:spcBef>
              <a:buClr>
                <a:schemeClr val="bg2"/>
              </a:buClr>
              <a:buSzPct val="75000"/>
              <a:buFont typeface="Wingdings" pitchFamily="2" charset="2"/>
              <a:buChar char="p"/>
              <a:defRPr sz="24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fontAlgn="base">
              <a:spcBef>
                <a:spcPct val="0"/>
              </a:spcBef>
              <a:spcAft>
                <a:spcPct val="0"/>
              </a:spcAft>
              <a:buClrTx/>
              <a:buSzTx/>
              <a:buNone/>
            </a:pPr>
            <a:r>
              <a:rPr kumimoji="1" lang="en-US" altLang="zh-CN" sz="2000" b="0">
                <a:solidFill>
                  <a:srgbClr val="00B0F0"/>
                </a:solidFill>
                <a:latin typeface="Verdana" panose="020B0604030504040204" pitchFamily="34" charset="0"/>
              </a:rPr>
              <a:t>13</a:t>
            </a:r>
          </a:p>
          <a:p>
            <a:pPr fontAlgn="base">
              <a:spcBef>
                <a:spcPct val="0"/>
              </a:spcBef>
              <a:spcAft>
                <a:spcPct val="0"/>
              </a:spcAft>
              <a:buClrTx/>
              <a:buSzTx/>
              <a:buNone/>
            </a:pPr>
            <a:r>
              <a:rPr kumimoji="1" lang="en-US" altLang="zh-CN" sz="2000" b="0">
                <a:solidFill>
                  <a:srgbClr val="000000"/>
                </a:solidFill>
                <a:latin typeface="Verdana" panose="020B0604030504040204" pitchFamily="34" charset="0"/>
              </a:rPr>
              <a:t>42</a:t>
            </a:r>
          </a:p>
          <a:p>
            <a:pPr fontAlgn="base">
              <a:spcBef>
                <a:spcPct val="0"/>
              </a:spcBef>
              <a:spcAft>
                <a:spcPct val="0"/>
              </a:spcAft>
              <a:buClrTx/>
              <a:buSzTx/>
              <a:buNone/>
            </a:pPr>
            <a:r>
              <a:rPr kumimoji="1" lang="en-US" altLang="zh-CN" sz="2000" b="0">
                <a:solidFill>
                  <a:srgbClr val="000000"/>
                </a:solidFill>
                <a:latin typeface="Verdana" panose="020B0604030504040204" pitchFamily="34" charset="0"/>
              </a:rPr>
              <a:t>20</a:t>
            </a:r>
          </a:p>
          <a:p>
            <a:pPr fontAlgn="base">
              <a:spcBef>
                <a:spcPct val="0"/>
              </a:spcBef>
              <a:spcAft>
                <a:spcPct val="0"/>
              </a:spcAft>
              <a:buClrTx/>
              <a:buSzTx/>
              <a:buNone/>
            </a:pPr>
            <a:r>
              <a:rPr kumimoji="1" lang="en-US" altLang="zh-CN" sz="2000" b="0">
                <a:solidFill>
                  <a:srgbClr val="000000"/>
                </a:solidFill>
                <a:latin typeface="Verdana" panose="020B0604030504040204" pitchFamily="34" charset="0"/>
              </a:rPr>
              <a:t>17</a:t>
            </a:r>
          </a:p>
          <a:p>
            <a:pPr fontAlgn="base">
              <a:spcBef>
                <a:spcPct val="0"/>
              </a:spcBef>
              <a:spcAft>
                <a:spcPct val="0"/>
              </a:spcAft>
              <a:buClrTx/>
              <a:buSzTx/>
              <a:buNone/>
            </a:pPr>
            <a:r>
              <a:rPr kumimoji="1" lang="en-US" altLang="zh-CN" sz="2000" b="0">
                <a:solidFill>
                  <a:srgbClr val="000000"/>
                </a:solidFill>
                <a:latin typeface="Verdana" panose="020B0604030504040204" pitchFamily="34" charset="0"/>
              </a:rPr>
              <a:t>28</a:t>
            </a:r>
          </a:p>
          <a:p>
            <a:pPr fontAlgn="base">
              <a:spcBef>
                <a:spcPct val="0"/>
              </a:spcBef>
              <a:spcAft>
                <a:spcPct val="0"/>
              </a:spcAft>
              <a:buClrTx/>
              <a:buSzTx/>
              <a:buNone/>
            </a:pPr>
            <a:r>
              <a:rPr kumimoji="1" lang="en-US" altLang="zh-CN" sz="2000" b="0">
                <a:solidFill>
                  <a:srgbClr val="000000"/>
                </a:solidFill>
                <a:latin typeface="Verdana" panose="020B0604030504040204" pitchFamily="34" charset="0"/>
              </a:rPr>
              <a:t>14</a:t>
            </a:r>
          </a:p>
          <a:p>
            <a:pPr fontAlgn="base">
              <a:spcBef>
                <a:spcPct val="0"/>
              </a:spcBef>
              <a:spcAft>
                <a:spcPct val="0"/>
              </a:spcAft>
              <a:buClrTx/>
              <a:buSzTx/>
              <a:buNone/>
            </a:pPr>
            <a:r>
              <a:rPr kumimoji="1" lang="en-US" altLang="zh-CN" sz="2000" b="0">
                <a:solidFill>
                  <a:srgbClr val="000000"/>
                </a:solidFill>
                <a:latin typeface="Verdana" panose="020B0604030504040204" pitchFamily="34" charset="0"/>
              </a:rPr>
              <a:t>23</a:t>
            </a:r>
          </a:p>
          <a:p>
            <a:pPr fontAlgn="base">
              <a:spcBef>
                <a:spcPct val="0"/>
              </a:spcBef>
              <a:spcAft>
                <a:spcPct val="0"/>
              </a:spcAft>
              <a:buClrTx/>
              <a:buSzTx/>
              <a:buNone/>
            </a:pPr>
            <a:r>
              <a:rPr kumimoji="1" lang="en-US" altLang="zh-CN" sz="2000" b="0">
                <a:solidFill>
                  <a:srgbClr val="000000"/>
                </a:solidFill>
                <a:latin typeface="Verdana" panose="020B0604030504040204" pitchFamily="34" charset="0"/>
              </a:rPr>
              <a:t>15</a:t>
            </a:r>
            <a:endParaRPr kumimoji="1" lang="zh-CN" altLang="en-US" sz="1600" b="0">
              <a:solidFill>
                <a:srgbClr val="000000"/>
              </a:solidFill>
              <a:latin typeface="Verdana" panose="020B0604030504040204" pitchFamily="34" charset="0"/>
            </a:endParaRPr>
          </a:p>
        </p:txBody>
      </p:sp>
      <p:sp>
        <p:nvSpPr>
          <p:cNvPr id="20" name="上弧形箭头 12">
            <a:extLst>
              <a:ext uri="{FF2B5EF4-FFF2-40B4-BE49-F238E27FC236}">
                <a16:creationId xmlns:a16="http://schemas.microsoft.com/office/drawing/2014/main" id="{6D0BF4E9-3919-41CE-861E-47E4FC7DCA65}"/>
              </a:ext>
            </a:extLst>
          </p:cNvPr>
          <p:cNvSpPr/>
          <p:nvPr/>
        </p:nvSpPr>
        <p:spPr>
          <a:xfrm rot="16200000">
            <a:off x="6600614" y="3881988"/>
            <a:ext cx="946150" cy="228600"/>
          </a:xfrm>
          <a:prstGeom prst="curvedUp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kumimoji="1" lang="zh-CN" altLang="en-US">
              <a:solidFill>
                <a:srgbClr val="000000"/>
              </a:solidFill>
              <a:latin typeface="Tahoma"/>
              <a:ea typeface="宋体"/>
            </a:endParaRPr>
          </a:p>
        </p:txBody>
      </p:sp>
      <p:sp>
        <p:nvSpPr>
          <p:cNvPr id="21" name="文本框 2">
            <a:extLst>
              <a:ext uri="{FF2B5EF4-FFF2-40B4-BE49-F238E27FC236}">
                <a16:creationId xmlns:a16="http://schemas.microsoft.com/office/drawing/2014/main" id="{6F952721-B466-4144-8CE0-089FE7B94888}"/>
              </a:ext>
            </a:extLst>
          </p:cNvPr>
          <p:cNvSpPr txBox="1">
            <a:spLocks noChangeArrowheads="1"/>
          </p:cNvSpPr>
          <p:nvPr/>
        </p:nvSpPr>
        <p:spPr bwMode="auto">
          <a:xfrm>
            <a:off x="10830119" y="3278836"/>
            <a:ext cx="838200" cy="2554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50000"/>
              </a:spcBef>
              <a:buClr>
                <a:schemeClr val="bg2"/>
              </a:buClr>
              <a:buSzPct val="75000"/>
              <a:buFont typeface="Wingdings" pitchFamily="2" charset="2"/>
              <a:buChar char="p"/>
              <a:defRPr sz="24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fontAlgn="base">
              <a:spcBef>
                <a:spcPct val="0"/>
              </a:spcBef>
              <a:spcAft>
                <a:spcPct val="0"/>
              </a:spcAft>
              <a:buClrTx/>
              <a:buSzTx/>
              <a:buNone/>
            </a:pPr>
            <a:r>
              <a:rPr kumimoji="1" lang="en-US" altLang="zh-CN" sz="2000" b="0" dirty="0">
                <a:solidFill>
                  <a:srgbClr val="00B0F0"/>
                </a:solidFill>
                <a:latin typeface="Verdana" panose="020B0604030504040204" pitchFamily="34" charset="0"/>
              </a:rPr>
              <a:t>13</a:t>
            </a:r>
          </a:p>
          <a:p>
            <a:pPr fontAlgn="base">
              <a:spcBef>
                <a:spcPct val="0"/>
              </a:spcBef>
              <a:spcAft>
                <a:spcPct val="0"/>
              </a:spcAft>
              <a:buClrTx/>
              <a:buSzTx/>
              <a:buNone/>
            </a:pPr>
            <a:r>
              <a:rPr kumimoji="1" lang="en-US" altLang="zh-CN" sz="2000" b="0" dirty="0">
                <a:solidFill>
                  <a:srgbClr val="00B0F0"/>
                </a:solidFill>
                <a:latin typeface="Verdana" panose="020B0604030504040204" pitchFamily="34" charset="0"/>
              </a:rPr>
              <a:t>20</a:t>
            </a:r>
          </a:p>
          <a:p>
            <a:pPr fontAlgn="base">
              <a:spcBef>
                <a:spcPct val="0"/>
              </a:spcBef>
              <a:spcAft>
                <a:spcPct val="0"/>
              </a:spcAft>
              <a:buClrTx/>
              <a:buSzTx/>
              <a:buNone/>
            </a:pPr>
            <a:r>
              <a:rPr kumimoji="1" lang="en-US" altLang="zh-CN" sz="2000" b="0" dirty="0">
                <a:solidFill>
                  <a:srgbClr val="000000"/>
                </a:solidFill>
                <a:latin typeface="Verdana" panose="020B0604030504040204" pitchFamily="34" charset="0"/>
              </a:rPr>
              <a:t>42</a:t>
            </a:r>
          </a:p>
          <a:p>
            <a:pPr fontAlgn="base">
              <a:spcBef>
                <a:spcPct val="0"/>
              </a:spcBef>
              <a:spcAft>
                <a:spcPct val="0"/>
              </a:spcAft>
              <a:buClrTx/>
              <a:buSzTx/>
              <a:buNone/>
            </a:pPr>
            <a:r>
              <a:rPr kumimoji="1" lang="en-US" altLang="zh-CN" sz="2000" b="0" dirty="0">
                <a:solidFill>
                  <a:srgbClr val="000000"/>
                </a:solidFill>
                <a:latin typeface="Verdana" panose="020B0604030504040204" pitchFamily="34" charset="0"/>
              </a:rPr>
              <a:t>17</a:t>
            </a:r>
          </a:p>
          <a:p>
            <a:pPr fontAlgn="base">
              <a:spcBef>
                <a:spcPct val="0"/>
              </a:spcBef>
              <a:spcAft>
                <a:spcPct val="0"/>
              </a:spcAft>
              <a:buClrTx/>
              <a:buSzTx/>
              <a:buNone/>
            </a:pPr>
            <a:r>
              <a:rPr kumimoji="1" lang="en-US" altLang="zh-CN" sz="2000" b="0" dirty="0">
                <a:solidFill>
                  <a:srgbClr val="000000"/>
                </a:solidFill>
                <a:latin typeface="Verdana" panose="020B0604030504040204" pitchFamily="34" charset="0"/>
              </a:rPr>
              <a:t>28</a:t>
            </a:r>
          </a:p>
          <a:p>
            <a:pPr fontAlgn="base">
              <a:spcBef>
                <a:spcPct val="0"/>
              </a:spcBef>
              <a:spcAft>
                <a:spcPct val="0"/>
              </a:spcAft>
              <a:buClrTx/>
              <a:buSzTx/>
              <a:buNone/>
            </a:pPr>
            <a:r>
              <a:rPr kumimoji="1" lang="en-US" altLang="zh-CN" sz="2000" b="0" dirty="0">
                <a:solidFill>
                  <a:srgbClr val="000000"/>
                </a:solidFill>
                <a:latin typeface="Verdana" panose="020B0604030504040204" pitchFamily="34" charset="0"/>
              </a:rPr>
              <a:t>14</a:t>
            </a:r>
          </a:p>
          <a:p>
            <a:pPr fontAlgn="base">
              <a:spcBef>
                <a:spcPct val="0"/>
              </a:spcBef>
              <a:spcAft>
                <a:spcPct val="0"/>
              </a:spcAft>
              <a:buClrTx/>
              <a:buSzTx/>
              <a:buNone/>
            </a:pPr>
            <a:r>
              <a:rPr kumimoji="1" lang="en-US" altLang="zh-CN" sz="2000" b="0" dirty="0">
                <a:solidFill>
                  <a:srgbClr val="000000"/>
                </a:solidFill>
                <a:latin typeface="Verdana" panose="020B0604030504040204" pitchFamily="34" charset="0"/>
              </a:rPr>
              <a:t>23</a:t>
            </a:r>
          </a:p>
          <a:p>
            <a:pPr fontAlgn="base">
              <a:spcBef>
                <a:spcPct val="0"/>
              </a:spcBef>
              <a:spcAft>
                <a:spcPct val="0"/>
              </a:spcAft>
              <a:buClrTx/>
              <a:buSzTx/>
              <a:buNone/>
            </a:pPr>
            <a:r>
              <a:rPr kumimoji="1" lang="en-US" altLang="zh-CN" sz="2000" b="0" dirty="0">
                <a:solidFill>
                  <a:srgbClr val="000000"/>
                </a:solidFill>
                <a:latin typeface="Verdana" panose="020B0604030504040204" pitchFamily="34" charset="0"/>
              </a:rPr>
              <a:t>15</a:t>
            </a:r>
            <a:endParaRPr kumimoji="1" lang="zh-CN" altLang="en-US" sz="1600" b="0" dirty="0">
              <a:solidFill>
                <a:srgbClr val="000000"/>
              </a:solidFill>
              <a:latin typeface="Verdana" panose="020B0604030504040204" pitchFamily="34" charset="0"/>
            </a:endParaRPr>
          </a:p>
        </p:txBody>
      </p:sp>
      <p:sp>
        <p:nvSpPr>
          <p:cNvPr id="22" name="上弧形箭头 12">
            <a:extLst>
              <a:ext uri="{FF2B5EF4-FFF2-40B4-BE49-F238E27FC236}">
                <a16:creationId xmlns:a16="http://schemas.microsoft.com/office/drawing/2014/main" id="{61D2216F-14C8-4C8F-A23E-56A4D85D4762}"/>
              </a:ext>
            </a:extLst>
          </p:cNvPr>
          <p:cNvSpPr/>
          <p:nvPr/>
        </p:nvSpPr>
        <p:spPr>
          <a:xfrm rot="16200000">
            <a:off x="8778221" y="3826348"/>
            <a:ext cx="946150" cy="228600"/>
          </a:xfrm>
          <a:prstGeom prst="curvedUp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kumimoji="1" lang="zh-CN" altLang="en-US">
              <a:solidFill>
                <a:srgbClr val="000000"/>
              </a:solidFill>
              <a:latin typeface="Tahoma"/>
              <a:ea typeface="宋体"/>
            </a:endParaRPr>
          </a:p>
        </p:txBody>
      </p:sp>
      <p:sp>
        <p:nvSpPr>
          <p:cNvPr id="23" name="上弧形箭头 12">
            <a:extLst>
              <a:ext uri="{FF2B5EF4-FFF2-40B4-BE49-F238E27FC236}">
                <a16:creationId xmlns:a16="http://schemas.microsoft.com/office/drawing/2014/main" id="{8696A3CD-3C15-4695-ACE6-F3321F852E3A}"/>
              </a:ext>
            </a:extLst>
          </p:cNvPr>
          <p:cNvSpPr/>
          <p:nvPr/>
        </p:nvSpPr>
        <p:spPr>
          <a:xfrm rot="16200000">
            <a:off x="9976941" y="3836613"/>
            <a:ext cx="454025" cy="228600"/>
          </a:xfrm>
          <a:prstGeom prst="curvedUp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kumimoji="1" lang="zh-CN" altLang="en-US">
              <a:solidFill>
                <a:srgbClr val="000000"/>
              </a:solidFill>
              <a:latin typeface="Tahoma"/>
              <a:ea typeface="宋体"/>
            </a:endParaRPr>
          </a:p>
        </p:txBody>
      </p:sp>
      <p:sp>
        <p:nvSpPr>
          <p:cNvPr id="32" name="文本框 31">
            <a:extLst>
              <a:ext uri="{FF2B5EF4-FFF2-40B4-BE49-F238E27FC236}">
                <a16:creationId xmlns:a16="http://schemas.microsoft.com/office/drawing/2014/main" id="{AB02FE68-B372-417C-8FB6-AF16D17B66A5}"/>
              </a:ext>
            </a:extLst>
          </p:cNvPr>
          <p:cNvSpPr txBox="1"/>
          <p:nvPr/>
        </p:nvSpPr>
        <p:spPr>
          <a:xfrm>
            <a:off x="852036" y="3094170"/>
            <a:ext cx="646331" cy="369332"/>
          </a:xfrm>
          <a:prstGeom prst="rect">
            <a:avLst/>
          </a:prstGeom>
          <a:noFill/>
        </p:spPr>
        <p:txBody>
          <a:bodyPr wrap="none" rtlCol="0">
            <a:spAutoFit/>
          </a:bodyPr>
          <a:lstStyle/>
          <a:p>
            <a:r>
              <a:rPr lang="zh-CN" altLang="en-US" dirty="0"/>
              <a:t>序列</a:t>
            </a:r>
          </a:p>
        </p:txBody>
      </p:sp>
      <p:sp>
        <p:nvSpPr>
          <p:cNvPr id="34" name="圆角矩形 7">
            <a:extLst>
              <a:ext uri="{FF2B5EF4-FFF2-40B4-BE49-F238E27FC236}">
                <a16:creationId xmlns:a16="http://schemas.microsoft.com/office/drawing/2014/main" id="{2C0E6843-3880-4021-A252-6E8D9FB620D5}"/>
              </a:ext>
            </a:extLst>
          </p:cNvPr>
          <p:cNvSpPr/>
          <p:nvPr/>
        </p:nvSpPr>
        <p:spPr>
          <a:xfrm>
            <a:off x="2714492" y="5944101"/>
            <a:ext cx="999001" cy="451240"/>
          </a:xfrm>
          <a:prstGeom prst="roundRect">
            <a:avLst/>
          </a:prstGeom>
          <a:solidFill>
            <a:srgbClr val="51ADB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000" dirty="0">
                <a:latin typeface="Microsoft YaHei" panose="020B0503020204020204" pitchFamily="34" charset="-122"/>
                <a:ea typeface="Microsoft YaHei" panose="020B0503020204020204" pitchFamily="34" charset="-122"/>
              </a:rPr>
              <a:t>K = 1</a:t>
            </a:r>
            <a:endParaRPr kumimoji="1" lang="zh-CN" altLang="en-US" sz="2000" dirty="0">
              <a:latin typeface="Microsoft YaHei" panose="020B0503020204020204" pitchFamily="34" charset="-122"/>
              <a:ea typeface="Microsoft YaHei" panose="020B0503020204020204" pitchFamily="34" charset="-122"/>
            </a:endParaRPr>
          </a:p>
        </p:txBody>
      </p:sp>
      <p:sp>
        <p:nvSpPr>
          <p:cNvPr id="35" name="圆角矩形 7">
            <a:extLst>
              <a:ext uri="{FF2B5EF4-FFF2-40B4-BE49-F238E27FC236}">
                <a16:creationId xmlns:a16="http://schemas.microsoft.com/office/drawing/2014/main" id="{76BF8D9C-B953-4E90-A9C0-414D07213E50}"/>
              </a:ext>
            </a:extLst>
          </p:cNvPr>
          <p:cNvSpPr/>
          <p:nvPr/>
        </p:nvSpPr>
        <p:spPr>
          <a:xfrm>
            <a:off x="4579725" y="5944101"/>
            <a:ext cx="999001" cy="451240"/>
          </a:xfrm>
          <a:prstGeom prst="roundRect">
            <a:avLst/>
          </a:prstGeom>
          <a:solidFill>
            <a:srgbClr val="51ADB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000" dirty="0">
                <a:latin typeface="Microsoft YaHei" panose="020B0503020204020204" pitchFamily="34" charset="-122"/>
                <a:ea typeface="Microsoft YaHei" panose="020B0503020204020204" pitchFamily="34" charset="-122"/>
              </a:rPr>
              <a:t>K = 2</a:t>
            </a:r>
            <a:endParaRPr kumimoji="1" lang="zh-CN" altLang="en-US" sz="2000" dirty="0">
              <a:latin typeface="Microsoft YaHei" panose="020B0503020204020204" pitchFamily="34" charset="-122"/>
              <a:ea typeface="Microsoft YaHei" panose="020B0503020204020204" pitchFamily="34" charset="-122"/>
            </a:endParaRPr>
          </a:p>
        </p:txBody>
      </p:sp>
      <p:sp>
        <p:nvSpPr>
          <p:cNvPr id="37" name="箭头: 右 36">
            <a:extLst>
              <a:ext uri="{FF2B5EF4-FFF2-40B4-BE49-F238E27FC236}">
                <a16:creationId xmlns:a16="http://schemas.microsoft.com/office/drawing/2014/main" id="{F26BC30D-E29B-42BD-A41C-B3F335363112}"/>
              </a:ext>
            </a:extLst>
          </p:cNvPr>
          <p:cNvSpPr/>
          <p:nvPr/>
        </p:nvSpPr>
        <p:spPr>
          <a:xfrm>
            <a:off x="4985364" y="4406318"/>
            <a:ext cx="351632" cy="369464"/>
          </a:xfrm>
          <a:prstGeom prst="rightArrow">
            <a:avLst>
              <a:gd name="adj1" fmla="val 50000"/>
              <a:gd name="adj2" fmla="val 38312"/>
            </a:avLst>
          </a:prstGeom>
          <a:solidFill>
            <a:srgbClr val="51ADB7"/>
          </a:solidFill>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eaLnBrk="0" fontAlgn="base" hangingPunct="0">
              <a:spcBef>
                <a:spcPct val="0"/>
              </a:spcBef>
              <a:spcAft>
                <a:spcPct val="0"/>
              </a:spcAft>
              <a:defRPr/>
            </a:pPr>
            <a:endParaRPr lang="zh-CN" altLang="en-US" sz="1600" dirty="0">
              <a:solidFill>
                <a:srgbClr val="FFFFFF"/>
              </a:solidFill>
              <a:latin typeface="Tahoma"/>
              <a:ea typeface="宋体"/>
            </a:endParaRPr>
          </a:p>
        </p:txBody>
      </p:sp>
      <p:sp>
        <p:nvSpPr>
          <p:cNvPr id="38" name="圆角矩形 7">
            <a:extLst>
              <a:ext uri="{FF2B5EF4-FFF2-40B4-BE49-F238E27FC236}">
                <a16:creationId xmlns:a16="http://schemas.microsoft.com/office/drawing/2014/main" id="{E5F3C5F3-39B9-41E3-B7E3-3CA00D749669}"/>
              </a:ext>
            </a:extLst>
          </p:cNvPr>
          <p:cNvSpPr/>
          <p:nvPr/>
        </p:nvSpPr>
        <p:spPr>
          <a:xfrm>
            <a:off x="6690584" y="5946614"/>
            <a:ext cx="999001" cy="451240"/>
          </a:xfrm>
          <a:prstGeom prst="roundRect">
            <a:avLst/>
          </a:prstGeom>
          <a:solidFill>
            <a:srgbClr val="51ADB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000" dirty="0">
                <a:latin typeface="Microsoft YaHei" panose="020B0503020204020204" pitchFamily="34" charset="-122"/>
                <a:ea typeface="Microsoft YaHei" panose="020B0503020204020204" pitchFamily="34" charset="-122"/>
              </a:rPr>
              <a:t>K = 3</a:t>
            </a:r>
            <a:endParaRPr kumimoji="1" lang="zh-CN" altLang="en-US" sz="2000" dirty="0">
              <a:latin typeface="Microsoft YaHei" panose="020B0503020204020204" pitchFamily="34" charset="-122"/>
              <a:ea typeface="Microsoft YaHei" panose="020B0503020204020204" pitchFamily="34" charset="-122"/>
            </a:endParaRPr>
          </a:p>
        </p:txBody>
      </p:sp>
      <p:sp>
        <p:nvSpPr>
          <p:cNvPr id="40" name="箭头: 右 39">
            <a:extLst>
              <a:ext uri="{FF2B5EF4-FFF2-40B4-BE49-F238E27FC236}">
                <a16:creationId xmlns:a16="http://schemas.microsoft.com/office/drawing/2014/main" id="{69786E4D-8788-43FF-BE53-7BF3D8D5E0C2}"/>
              </a:ext>
            </a:extLst>
          </p:cNvPr>
          <p:cNvSpPr/>
          <p:nvPr/>
        </p:nvSpPr>
        <p:spPr>
          <a:xfrm>
            <a:off x="7045104" y="4408831"/>
            <a:ext cx="351632" cy="369464"/>
          </a:xfrm>
          <a:prstGeom prst="rightArrow">
            <a:avLst>
              <a:gd name="adj1" fmla="val 50000"/>
              <a:gd name="adj2" fmla="val 38312"/>
            </a:avLst>
          </a:prstGeom>
          <a:solidFill>
            <a:srgbClr val="51ADB7"/>
          </a:solidFill>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eaLnBrk="0" fontAlgn="base" hangingPunct="0">
              <a:spcBef>
                <a:spcPct val="0"/>
              </a:spcBef>
              <a:spcAft>
                <a:spcPct val="0"/>
              </a:spcAft>
              <a:defRPr/>
            </a:pPr>
            <a:endParaRPr lang="zh-CN" altLang="en-US" sz="1600" dirty="0">
              <a:solidFill>
                <a:srgbClr val="FFFFFF"/>
              </a:solidFill>
              <a:latin typeface="Tahoma"/>
              <a:ea typeface="宋体"/>
            </a:endParaRPr>
          </a:p>
        </p:txBody>
      </p:sp>
      <p:sp>
        <p:nvSpPr>
          <p:cNvPr id="41" name="圆角矩形 7">
            <a:extLst>
              <a:ext uri="{FF2B5EF4-FFF2-40B4-BE49-F238E27FC236}">
                <a16:creationId xmlns:a16="http://schemas.microsoft.com/office/drawing/2014/main" id="{CCE5FED5-981F-4782-BABB-9C8BE3B56438}"/>
              </a:ext>
            </a:extLst>
          </p:cNvPr>
          <p:cNvSpPr/>
          <p:nvPr/>
        </p:nvSpPr>
        <p:spPr>
          <a:xfrm>
            <a:off x="8963694" y="5961975"/>
            <a:ext cx="2027433" cy="451240"/>
          </a:xfrm>
          <a:prstGeom prst="roundRect">
            <a:avLst/>
          </a:prstGeom>
          <a:solidFill>
            <a:srgbClr val="51ADB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000" dirty="0">
                <a:latin typeface="Microsoft YaHei" panose="020B0503020204020204" pitchFamily="34" charset="-122"/>
                <a:ea typeface="Microsoft YaHei" panose="020B0503020204020204" pitchFamily="34" charset="-122"/>
              </a:rPr>
              <a:t>K = 4</a:t>
            </a:r>
            <a:endParaRPr kumimoji="1" lang="zh-CN" altLang="en-US" sz="2000" dirty="0">
              <a:latin typeface="Microsoft YaHei" panose="020B0503020204020204" pitchFamily="34" charset="-122"/>
              <a:ea typeface="Microsoft YaHei" panose="020B0503020204020204" pitchFamily="34" charset="-122"/>
            </a:endParaRPr>
          </a:p>
        </p:txBody>
      </p:sp>
      <p:sp>
        <p:nvSpPr>
          <p:cNvPr id="43" name="箭头: 右 42">
            <a:extLst>
              <a:ext uri="{FF2B5EF4-FFF2-40B4-BE49-F238E27FC236}">
                <a16:creationId xmlns:a16="http://schemas.microsoft.com/office/drawing/2014/main" id="{92928644-8D94-400D-97BE-5DBD1DB608C0}"/>
              </a:ext>
            </a:extLst>
          </p:cNvPr>
          <p:cNvSpPr/>
          <p:nvPr/>
        </p:nvSpPr>
        <p:spPr>
          <a:xfrm>
            <a:off x="9242197" y="4406052"/>
            <a:ext cx="351632" cy="369464"/>
          </a:xfrm>
          <a:prstGeom prst="rightArrow">
            <a:avLst>
              <a:gd name="adj1" fmla="val 50000"/>
              <a:gd name="adj2" fmla="val 38312"/>
            </a:avLst>
          </a:prstGeom>
          <a:solidFill>
            <a:srgbClr val="51ADB7"/>
          </a:solidFill>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eaLnBrk="0" fontAlgn="base" hangingPunct="0">
              <a:spcBef>
                <a:spcPct val="0"/>
              </a:spcBef>
              <a:spcAft>
                <a:spcPct val="0"/>
              </a:spcAft>
              <a:defRPr/>
            </a:pPr>
            <a:endParaRPr lang="zh-CN" altLang="en-US" sz="1600" dirty="0">
              <a:solidFill>
                <a:srgbClr val="FFFFFF"/>
              </a:solidFill>
              <a:latin typeface="Tahoma"/>
              <a:ea typeface="宋体"/>
            </a:endParaRPr>
          </a:p>
        </p:txBody>
      </p:sp>
      <p:sp>
        <p:nvSpPr>
          <p:cNvPr id="48" name="箭头: 右 47">
            <a:extLst>
              <a:ext uri="{FF2B5EF4-FFF2-40B4-BE49-F238E27FC236}">
                <a16:creationId xmlns:a16="http://schemas.microsoft.com/office/drawing/2014/main" id="{BE354FB8-82CB-4BEC-9398-4B24008C5A49}"/>
              </a:ext>
            </a:extLst>
          </p:cNvPr>
          <p:cNvSpPr/>
          <p:nvPr/>
        </p:nvSpPr>
        <p:spPr>
          <a:xfrm>
            <a:off x="10421384" y="4404678"/>
            <a:ext cx="351632" cy="369464"/>
          </a:xfrm>
          <a:prstGeom prst="rightArrow">
            <a:avLst>
              <a:gd name="adj1" fmla="val 50000"/>
              <a:gd name="adj2" fmla="val 38312"/>
            </a:avLst>
          </a:prstGeom>
          <a:solidFill>
            <a:srgbClr val="51ADB7"/>
          </a:solidFill>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eaLnBrk="0" fontAlgn="base" hangingPunct="0">
              <a:spcBef>
                <a:spcPct val="0"/>
              </a:spcBef>
              <a:spcAft>
                <a:spcPct val="0"/>
              </a:spcAft>
              <a:defRPr/>
            </a:pPr>
            <a:endParaRPr lang="zh-CN" altLang="en-US" sz="1600" dirty="0">
              <a:solidFill>
                <a:srgbClr val="FFFFFF"/>
              </a:solidFill>
              <a:latin typeface="Tahoma"/>
              <a:ea typeface="宋体"/>
            </a:endParaRPr>
          </a:p>
        </p:txBody>
      </p:sp>
      <p:sp>
        <p:nvSpPr>
          <p:cNvPr id="49" name="标注: 上箭头 48">
            <a:extLst>
              <a:ext uri="{FF2B5EF4-FFF2-40B4-BE49-F238E27FC236}">
                <a16:creationId xmlns:a16="http://schemas.microsoft.com/office/drawing/2014/main" id="{A41143DE-EEA1-46A7-900C-53D6AF65C219}"/>
              </a:ext>
            </a:extLst>
          </p:cNvPr>
          <p:cNvSpPr/>
          <p:nvPr/>
        </p:nvSpPr>
        <p:spPr>
          <a:xfrm>
            <a:off x="907145" y="2227928"/>
            <a:ext cx="1569120" cy="761922"/>
          </a:xfrm>
          <a:prstGeom prst="upArrowCallout">
            <a:avLst>
              <a:gd name="adj1" fmla="val 25000"/>
              <a:gd name="adj2" fmla="val 25000"/>
              <a:gd name="adj3" fmla="val 17054"/>
              <a:gd name="adj4" fmla="val 75307"/>
            </a:avLst>
          </a:prstGeom>
          <a:solidFill>
            <a:srgbClr val="51ADB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微软雅黑" panose="020B0503020204020204" pitchFamily="34" charset="-122"/>
                <a:ea typeface="微软雅黑" panose="020B0503020204020204" pitchFamily="34" charset="-122"/>
              </a:rPr>
              <a:t>越靠前的元素越小越好！</a:t>
            </a:r>
          </a:p>
        </p:txBody>
      </p:sp>
    </p:spTree>
    <p:extLst>
      <p:ext uri="{BB962C8B-B14F-4D97-AF65-F5344CB8AC3E}">
        <p14:creationId xmlns:p14="http://schemas.microsoft.com/office/powerpoint/2010/main" val="364534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fade">
                                      <p:cBhvr>
                                        <p:cTn id="29" dur="500"/>
                                        <p:tgtEl>
                                          <p:spTgt spid="15"/>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500"/>
                                        <p:tgtEl>
                                          <p:spTgt spid="14"/>
                                        </p:tgtEl>
                                      </p:cBhvr>
                                    </p:animEffec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7"/>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8"/>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9"/>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0"/>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40"/>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9"/>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41"/>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42"/>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22"/>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43"/>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47"/>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23"/>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48"/>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P spid="42" grpId="0"/>
      <p:bldP spid="39" grpId="0"/>
      <p:bldP spid="36" grpId="0"/>
      <p:bldP spid="33" grpId="0"/>
      <p:bldP spid="13" grpId="0"/>
      <p:bldP spid="14" grpId="0"/>
      <p:bldP spid="15" grpId="0" animBg="1"/>
      <p:bldP spid="16" grpId="0" animBg="1"/>
      <p:bldP spid="17" grpId="0"/>
      <p:bldP spid="18" grpId="0" animBg="1"/>
      <p:bldP spid="19" grpId="0"/>
      <p:bldP spid="20" grpId="0" animBg="1"/>
      <p:bldP spid="21" grpId="0"/>
      <p:bldP spid="22" grpId="0" animBg="1"/>
      <p:bldP spid="23" grpId="0" animBg="1"/>
      <p:bldP spid="32" grpId="0"/>
      <p:bldP spid="34" grpId="0" animBg="1"/>
      <p:bldP spid="35" grpId="0" animBg="1"/>
      <p:bldP spid="37" grpId="0" animBg="1"/>
      <p:bldP spid="38" grpId="0" animBg="1"/>
      <p:bldP spid="40" grpId="0" animBg="1"/>
      <p:bldP spid="41" grpId="0" animBg="1"/>
      <p:bldP spid="43" grpId="0" animBg="1"/>
      <p:bldP spid="48" grpId="0" animBg="1"/>
      <p:bldP spid="49"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内容占位符 4">
            <a:extLst>
              <a:ext uri="{FF2B5EF4-FFF2-40B4-BE49-F238E27FC236}">
                <a16:creationId xmlns:a16="http://schemas.microsoft.com/office/drawing/2014/main" id="{CD172A4A-F63F-4B77-8653-46D7EE54D845}"/>
              </a:ext>
            </a:extLst>
          </p:cNvPr>
          <p:cNvSpPr>
            <a:spLocks noGrp="1"/>
          </p:cNvSpPr>
          <p:nvPr>
            <p:ph idx="11"/>
          </p:nvPr>
        </p:nvSpPr>
        <p:spPr>
          <a:xfrm>
            <a:off x="284639" y="960194"/>
            <a:ext cx="11055325" cy="5057775"/>
          </a:xfrm>
        </p:spPr>
        <p:txBody>
          <a:bodyPr>
            <a:noAutofit/>
          </a:bodyPr>
          <a:lstStyle/>
          <a:p>
            <a:pPr>
              <a:lnSpc>
                <a:spcPct val="120000"/>
              </a:lnSpc>
            </a:pPr>
            <a:r>
              <a:rPr lang="zh-CN" altLang="en-US" sz="2400" b="1" dirty="0"/>
              <a:t>问题描述：</a:t>
            </a:r>
            <a:endParaRPr lang="en-US" altLang="zh-CN" sz="2400" dirty="0"/>
          </a:p>
          <a:p>
            <a:r>
              <a:rPr lang="zh-CN" altLang="en-US" sz="2400" dirty="0"/>
              <a:t>冒泡排序通过交换相邻元素来调整元素的顺序。限制相邻元素的交换次数不超过</a:t>
            </a:r>
            <a:r>
              <a:rPr lang="en-US" altLang="zh-CN" sz="2400" dirty="0"/>
              <a:t>K</a:t>
            </a:r>
            <a:r>
              <a:rPr lang="zh-CN" altLang="en-US" sz="2400" dirty="0"/>
              <a:t>，输出</a:t>
            </a:r>
            <a:r>
              <a:rPr lang="zh-CN" altLang="en-US" sz="2400" dirty="0">
                <a:solidFill>
                  <a:srgbClr val="00B0F0"/>
                </a:solidFill>
              </a:rPr>
              <a:t>字典序最小</a:t>
            </a:r>
            <a:r>
              <a:rPr lang="zh-CN" altLang="en-US" sz="2400" dirty="0"/>
              <a:t>的排序结果。</a:t>
            </a:r>
            <a:endParaRPr lang="en-US" altLang="zh-CN" sz="2400" dirty="0"/>
          </a:p>
          <a:p>
            <a:pPr>
              <a:lnSpc>
                <a:spcPct val="120000"/>
              </a:lnSpc>
            </a:pPr>
            <a:endParaRPr lang="en-US" altLang="zh-CN" sz="2400" b="1" dirty="0"/>
          </a:p>
        </p:txBody>
      </p:sp>
      <p:sp>
        <p:nvSpPr>
          <p:cNvPr id="2" name="标题 1"/>
          <p:cNvSpPr>
            <a:spLocks noGrp="1"/>
          </p:cNvSpPr>
          <p:nvPr>
            <p:ph type="title"/>
          </p:nvPr>
        </p:nvSpPr>
        <p:spPr/>
        <p:txBody>
          <a:bodyPr/>
          <a:lstStyle/>
          <a:p>
            <a:r>
              <a:rPr lang="en-US" altLang="zh-CN" dirty="0"/>
              <a:t>*</a:t>
            </a:r>
            <a:r>
              <a:rPr lang="zh-CN" altLang="en-US" dirty="0"/>
              <a:t>冒泡排序的应用</a:t>
            </a:r>
            <a:r>
              <a:rPr lang="en-US" altLang="zh-CN"/>
              <a:t>II</a:t>
            </a:r>
            <a:r>
              <a:rPr lang="zh-CN" altLang="en-US"/>
              <a:t>：</a:t>
            </a:r>
            <a:r>
              <a:rPr lang="zh-CN" altLang="en-US" dirty="0"/>
              <a:t>最多交换</a:t>
            </a:r>
            <a:r>
              <a:rPr lang="en-US" altLang="zh-CN" dirty="0"/>
              <a:t>K</a:t>
            </a:r>
            <a:r>
              <a:rPr lang="zh-CN" altLang="en-US" dirty="0"/>
              <a:t>次冒泡排序</a:t>
            </a:r>
          </a:p>
        </p:txBody>
      </p:sp>
      <p:sp>
        <p:nvSpPr>
          <p:cNvPr id="3" name="副标题 2"/>
          <p:cNvSpPr>
            <a:spLocks noGrp="1"/>
          </p:cNvSpPr>
          <p:nvPr>
            <p:ph type="subTitle" idx="1"/>
          </p:nvPr>
        </p:nvSpPr>
        <p:spPr/>
        <p:txBody>
          <a:bodyPr/>
          <a:lstStyle/>
          <a:p>
            <a:r>
              <a:rPr lang="en-US" altLang="zh-CN" dirty="0"/>
              <a:t>10.4.1  </a:t>
            </a:r>
            <a:r>
              <a:rPr lang="zh-CN" altLang="en-US" dirty="0"/>
              <a:t>冒泡排序</a:t>
            </a:r>
          </a:p>
        </p:txBody>
      </p:sp>
      <p:sp>
        <p:nvSpPr>
          <p:cNvPr id="4" name="文本占位符 3"/>
          <p:cNvSpPr>
            <a:spLocks noGrp="1"/>
          </p:cNvSpPr>
          <p:nvPr>
            <p:ph type="body" idx="10"/>
          </p:nvPr>
        </p:nvSpPr>
        <p:spPr/>
        <p:txBody>
          <a:bodyPr/>
          <a:lstStyle/>
          <a:p>
            <a:r>
              <a:rPr lang="zh-CN" altLang="en-US" dirty="0"/>
              <a:t>数据结构</a:t>
            </a:r>
          </a:p>
        </p:txBody>
      </p:sp>
      <p:sp>
        <p:nvSpPr>
          <p:cNvPr id="49" name="标注: 上箭头 48">
            <a:extLst>
              <a:ext uri="{FF2B5EF4-FFF2-40B4-BE49-F238E27FC236}">
                <a16:creationId xmlns:a16="http://schemas.microsoft.com/office/drawing/2014/main" id="{A41143DE-EEA1-46A7-900C-53D6AF65C219}"/>
              </a:ext>
            </a:extLst>
          </p:cNvPr>
          <p:cNvSpPr/>
          <p:nvPr/>
        </p:nvSpPr>
        <p:spPr>
          <a:xfrm>
            <a:off x="907145" y="2227928"/>
            <a:ext cx="1569120" cy="761922"/>
          </a:xfrm>
          <a:prstGeom prst="upArrowCallout">
            <a:avLst>
              <a:gd name="adj1" fmla="val 25000"/>
              <a:gd name="adj2" fmla="val 25000"/>
              <a:gd name="adj3" fmla="val 17054"/>
              <a:gd name="adj4" fmla="val 75307"/>
            </a:avLst>
          </a:prstGeom>
          <a:solidFill>
            <a:srgbClr val="51ADB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微软雅黑" panose="020B0503020204020204" pitchFamily="34" charset="-122"/>
                <a:ea typeface="微软雅黑" panose="020B0503020204020204" pitchFamily="34" charset="-122"/>
              </a:rPr>
              <a:t>越靠前的元素越小越好！</a:t>
            </a:r>
          </a:p>
        </p:txBody>
      </p:sp>
      <p:pic>
        <p:nvPicPr>
          <p:cNvPr id="5" name="图片 4">
            <a:extLst>
              <a:ext uri="{FF2B5EF4-FFF2-40B4-BE49-F238E27FC236}">
                <a16:creationId xmlns:a16="http://schemas.microsoft.com/office/drawing/2014/main" id="{BCF64D7B-3881-4DE9-B9CB-499CF044C363}"/>
              </a:ext>
            </a:extLst>
          </p:cNvPr>
          <p:cNvPicPr>
            <a:picLocks noChangeAspect="1"/>
          </p:cNvPicPr>
          <p:nvPr/>
        </p:nvPicPr>
        <p:blipFill>
          <a:blip r:embed="rId2"/>
          <a:stretch>
            <a:fillRect/>
          </a:stretch>
        </p:blipFill>
        <p:spPr>
          <a:xfrm>
            <a:off x="3584882" y="3072538"/>
            <a:ext cx="5590517" cy="445047"/>
          </a:xfrm>
          <a:prstGeom prst="rect">
            <a:avLst/>
          </a:prstGeom>
        </p:spPr>
      </p:pic>
      <p:sp>
        <p:nvSpPr>
          <p:cNvPr id="107" name="文本框 106">
            <a:extLst>
              <a:ext uri="{FF2B5EF4-FFF2-40B4-BE49-F238E27FC236}">
                <a16:creationId xmlns:a16="http://schemas.microsoft.com/office/drawing/2014/main" id="{739D978D-0893-4D8B-AE0F-F02A72E551B2}"/>
              </a:ext>
            </a:extLst>
          </p:cNvPr>
          <p:cNvSpPr txBox="1">
            <a:spLocks noChangeArrowheads="1"/>
          </p:cNvSpPr>
          <p:nvPr/>
        </p:nvSpPr>
        <p:spPr bwMode="auto">
          <a:xfrm>
            <a:off x="4447211" y="3502934"/>
            <a:ext cx="8826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0" fontAlgn="base" hangingPunct="0">
              <a:spcBef>
                <a:spcPct val="0"/>
              </a:spcBef>
              <a:spcAft>
                <a:spcPct val="0"/>
              </a:spcAft>
            </a:pPr>
            <a:r>
              <a:rPr lang="en-US" altLang="zh-CN" dirty="0">
                <a:solidFill>
                  <a:srgbClr val="000000"/>
                </a:solidFill>
                <a:latin typeface="Segoe UI Semibold" panose="020B0502040204020203" pitchFamily="34" charset="0"/>
                <a:cs typeface="Segoe UI Semibold" panose="020B0502040204020203" pitchFamily="34" charset="0"/>
              </a:rPr>
              <a:t>Sorted</a:t>
            </a:r>
            <a:endParaRPr lang="zh-CN" altLang="en-US" dirty="0">
              <a:solidFill>
                <a:srgbClr val="000000"/>
              </a:solidFill>
              <a:latin typeface="Segoe UI Semibold" panose="020B0502040204020203" pitchFamily="34" charset="0"/>
              <a:cs typeface="Segoe UI Semibold" panose="020B0502040204020203" pitchFamily="34" charset="0"/>
            </a:endParaRPr>
          </a:p>
        </p:txBody>
      </p:sp>
      <p:pic>
        <p:nvPicPr>
          <p:cNvPr id="6" name="图片 5">
            <a:extLst>
              <a:ext uri="{FF2B5EF4-FFF2-40B4-BE49-F238E27FC236}">
                <a16:creationId xmlns:a16="http://schemas.microsoft.com/office/drawing/2014/main" id="{3453802C-AA19-4C12-A0AA-A0A38F5F4DA0}"/>
              </a:ext>
            </a:extLst>
          </p:cNvPr>
          <p:cNvPicPr>
            <a:picLocks noChangeAspect="1"/>
          </p:cNvPicPr>
          <p:nvPr/>
        </p:nvPicPr>
        <p:blipFill>
          <a:blip r:embed="rId3"/>
          <a:stretch>
            <a:fillRect/>
          </a:stretch>
        </p:blipFill>
        <p:spPr>
          <a:xfrm>
            <a:off x="7091355" y="2074971"/>
            <a:ext cx="3724979" cy="402371"/>
          </a:xfrm>
          <a:prstGeom prst="rect">
            <a:avLst/>
          </a:prstGeom>
        </p:spPr>
      </p:pic>
      <p:sp>
        <p:nvSpPr>
          <p:cNvPr id="109" name="文本框 108">
            <a:extLst>
              <a:ext uri="{FF2B5EF4-FFF2-40B4-BE49-F238E27FC236}">
                <a16:creationId xmlns:a16="http://schemas.microsoft.com/office/drawing/2014/main" id="{2AA44169-0E09-4D7D-A6A9-F9E48E7CA0AD}"/>
              </a:ext>
            </a:extLst>
          </p:cNvPr>
          <p:cNvSpPr txBox="1">
            <a:spLocks noChangeArrowheads="1"/>
          </p:cNvSpPr>
          <p:nvPr/>
        </p:nvSpPr>
        <p:spPr bwMode="auto">
          <a:xfrm>
            <a:off x="5100646" y="2403272"/>
            <a:ext cx="18764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0" fontAlgn="base" hangingPunct="0">
              <a:spcBef>
                <a:spcPct val="0"/>
              </a:spcBef>
              <a:spcAft>
                <a:spcPct val="0"/>
              </a:spcAft>
            </a:pPr>
            <a:r>
              <a:rPr lang="en-US" altLang="zh-CN" dirty="0">
                <a:solidFill>
                  <a:srgbClr val="000000"/>
                </a:solidFill>
              </a:rPr>
              <a:t>target position</a:t>
            </a:r>
            <a:endParaRPr lang="zh-CN" altLang="en-US" dirty="0">
              <a:solidFill>
                <a:srgbClr val="000000"/>
              </a:solidFill>
            </a:endParaRPr>
          </a:p>
        </p:txBody>
      </p:sp>
      <p:sp>
        <p:nvSpPr>
          <p:cNvPr id="110" name="箭头: 下 109">
            <a:extLst>
              <a:ext uri="{FF2B5EF4-FFF2-40B4-BE49-F238E27FC236}">
                <a16:creationId xmlns:a16="http://schemas.microsoft.com/office/drawing/2014/main" id="{15202087-F187-4BE6-952B-837460E7A9AE}"/>
              </a:ext>
            </a:extLst>
          </p:cNvPr>
          <p:cNvSpPr/>
          <p:nvPr/>
        </p:nvSpPr>
        <p:spPr>
          <a:xfrm>
            <a:off x="5847619" y="2831704"/>
            <a:ext cx="231775" cy="269875"/>
          </a:xfrm>
          <a:prstGeom prst="downArrow">
            <a:avLst/>
          </a:prstGeom>
          <a:solidFill>
            <a:schemeClr val="accent6">
              <a:lumMod val="75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eaLnBrk="0" fontAlgn="base" hangingPunct="0">
              <a:spcBef>
                <a:spcPct val="0"/>
              </a:spcBef>
              <a:spcAft>
                <a:spcPct val="0"/>
              </a:spcAft>
              <a:defRPr/>
            </a:pPr>
            <a:endParaRPr lang="zh-CN" altLang="en-US">
              <a:solidFill>
                <a:srgbClr val="FFFFFF"/>
              </a:solidFill>
              <a:latin typeface="Tahoma"/>
              <a:ea typeface="宋体"/>
            </a:endParaRPr>
          </a:p>
        </p:txBody>
      </p:sp>
      <p:sp>
        <p:nvSpPr>
          <p:cNvPr id="8" name="文本框 7">
            <a:extLst>
              <a:ext uri="{FF2B5EF4-FFF2-40B4-BE49-F238E27FC236}">
                <a16:creationId xmlns:a16="http://schemas.microsoft.com/office/drawing/2014/main" id="{BD8DFB33-A157-4FAD-8A6A-942DBFD04E13}"/>
              </a:ext>
            </a:extLst>
          </p:cNvPr>
          <p:cNvSpPr txBox="1"/>
          <p:nvPr/>
        </p:nvSpPr>
        <p:spPr>
          <a:xfrm>
            <a:off x="6222880" y="2763090"/>
            <a:ext cx="4270721" cy="369332"/>
          </a:xfrm>
          <a:prstGeom prst="rect">
            <a:avLst/>
          </a:prstGeom>
          <a:noFill/>
        </p:spPr>
        <p:txBody>
          <a:bodyPr wrap="none" rtlCol="0">
            <a:spAutoFit/>
          </a:bodyPr>
          <a:lstStyle/>
          <a:p>
            <a:pPr marL="285750" indent="-285750">
              <a:buFont typeface="Arial" panose="020B0604020202020204" pitchFamily="34" charset="0"/>
              <a:buChar char="•"/>
            </a:pPr>
            <a:r>
              <a:rPr lang="zh-CN" altLang="en-US" dirty="0">
                <a:solidFill>
                  <a:srgbClr val="00B0F0"/>
                </a:solidFill>
                <a:latin typeface="微软雅黑" panose="020B0503020204020204" pitchFamily="34" charset="-122"/>
                <a:ea typeface="微软雅黑" panose="020B0503020204020204" pitchFamily="34" charset="-122"/>
              </a:rPr>
              <a:t>目标：使第</a:t>
            </a:r>
            <a:r>
              <a:rPr lang="en-US" altLang="zh-CN" dirty="0" err="1">
                <a:solidFill>
                  <a:srgbClr val="00B0F0"/>
                </a:solidFill>
                <a:latin typeface="微软雅黑" panose="020B0503020204020204" pitchFamily="34" charset="-122"/>
                <a:ea typeface="微软雅黑" panose="020B0503020204020204" pitchFamily="34" charset="-122"/>
              </a:rPr>
              <a:t>i</a:t>
            </a:r>
            <a:r>
              <a:rPr lang="zh-CN" altLang="en-US" dirty="0">
                <a:solidFill>
                  <a:srgbClr val="00B0F0"/>
                </a:solidFill>
                <a:latin typeface="微软雅黑" panose="020B0503020204020204" pitchFamily="34" charset="-122"/>
                <a:ea typeface="微软雅黑" panose="020B0503020204020204" pitchFamily="34" charset="-122"/>
              </a:rPr>
              <a:t>个位置的数据越小越好！</a:t>
            </a:r>
          </a:p>
        </p:txBody>
      </p:sp>
      <p:sp>
        <p:nvSpPr>
          <p:cNvPr id="111" name="箭头: 下 110">
            <a:extLst>
              <a:ext uri="{FF2B5EF4-FFF2-40B4-BE49-F238E27FC236}">
                <a16:creationId xmlns:a16="http://schemas.microsoft.com/office/drawing/2014/main" id="{5141327E-7BB7-4CC6-AF2D-0454CAF7ECAF}"/>
              </a:ext>
            </a:extLst>
          </p:cNvPr>
          <p:cNvSpPr/>
          <p:nvPr/>
        </p:nvSpPr>
        <p:spPr>
          <a:xfrm>
            <a:off x="6598644" y="3659129"/>
            <a:ext cx="601022" cy="741164"/>
          </a:xfrm>
          <a:prstGeom prst="downArrow">
            <a:avLst/>
          </a:prstGeom>
          <a:solidFill>
            <a:srgbClr val="51ADB7"/>
          </a:solidFill>
          <a:ln>
            <a:noFill/>
          </a:ln>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eaLnBrk="0" fontAlgn="base" hangingPunct="0">
              <a:spcBef>
                <a:spcPct val="0"/>
              </a:spcBef>
              <a:spcAft>
                <a:spcPct val="0"/>
              </a:spcAft>
              <a:defRPr/>
            </a:pPr>
            <a:endParaRPr lang="zh-CN" altLang="en-US" dirty="0">
              <a:solidFill>
                <a:srgbClr val="FFFFFF"/>
              </a:solidFill>
              <a:latin typeface="Tahoma"/>
              <a:ea typeface="宋体"/>
            </a:endParaRPr>
          </a:p>
        </p:txBody>
      </p:sp>
      <mc:AlternateContent xmlns:mc="http://schemas.openxmlformats.org/markup-compatibility/2006" xmlns:a14="http://schemas.microsoft.com/office/drawing/2010/main">
        <mc:Choice Requires="a14">
          <p:sp>
            <p:nvSpPr>
              <p:cNvPr id="112" name="文本框 111">
                <a:extLst>
                  <a:ext uri="{FF2B5EF4-FFF2-40B4-BE49-F238E27FC236}">
                    <a16:creationId xmlns:a16="http://schemas.microsoft.com/office/drawing/2014/main" id="{ED982F1F-83B5-499B-B332-F4D4AB28D1F9}"/>
                  </a:ext>
                </a:extLst>
              </p:cNvPr>
              <p:cNvSpPr txBox="1"/>
              <p:nvPr/>
            </p:nvSpPr>
            <p:spPr>
              <a:xfrm>
                <a:off x="7144887" y="3639186"/>
                <a:ext cx="4310411" cy="369845"/>
              </a:xfrm>
              <a:prstGeom prst="rect">
                <a:avLst/>
              </a:prstGeom>
              <a:noFill/>
            </p:spPr>
            <p:txBody>
              <a:bodyPr wrap="none" rtlCol="0">
                <a:spAutoFit/>
              </a:bodyPr>
              <a:lstStyle/>
              <a:p>
                <a:pPr marL="285750" indent="-285750">
                  <a:buFont typeface="Arial" panose="020B0604020202020204" pitchFamily="34" charset="0"/>
                  <a:buChar char="•"/>
                </a:pPr>
                <a:r>
                  <a:rPr lang="zh-CN" altLang="en-US" dirty="0">
                    <a:solidFill>
                      <a:srgbClr val="00B0F0"/>
                    </a:solidFill>
                    <a:latin typeface="微软雅黑" panose="020B0503020204020204" pitchFamily="34" charset="-122"/>
                    <a:ea typeface="微软雅黑" panose="020B0503020204020204" pitchFamily="34" charset="-122"/>
                  </a:rPr>
                  <a:t>查找</a:t>
                </a:r>
                <a14:m>
                  <m:oMath xmlns:m="http://schemas.openxmlformats.org/officeDocument/2006/math">
                    <m:sSub>
                      <m:sSubPr>
                        <m:ctrlPr>
                          <a:rPr lang="en-US" altLang="zh-CN" b="0" i="1" smtClean="0">
                            <a:solidFill>
                              <a:srgbClr val="00B0F0"/>
                            </a:solidFill>
                            <a:latin typeface="Cambria Math" panose="02040503050406030204" pitchFamily="18" charset="0"/>
                            <a:ea typeface="微软雅黑" panose="020B0503020204020204" pitchFamily="34" charset="-122"/>
                          </a:rPr>
                        </m:ctrlPr>
                      </m:sSubPr>
                      <m:e>
                        <m:r>
                          <a:rPr lang="en-US" altLang="zh-CN" b="0" i="1" smtClean="0">
                            <a:solidFill>
                              <a:srgbClr val="00B0F0"/>
                            </a:solidFill>
                            <a:latin typeface="Cambria Math" panose="02040503050406030204" pitchFamily="18" charset="0"/>
                            <a:ea typeface="微软雅黑" panose="020B0503020204020204" pitchFamily="34" charset="-122"/>
                          </a:rPr>
                          <m:t>𝑎</m:t>
                        </m:r>
                      </m:e>
                      <m:sub>
                        <m:r>
                          <a:rPr lang="en-US" altLang="zh-CN" b="0" i="1" smtClean="0">
                            <a:solidFill>
                              <a:srgbClr val="00B0F0"/>
                            </a:solidFill>
                            <a:latin typeface="Cambria Math" panose="02040503050406030204" pitchFamily="18" charset="0"/>
                            <a:ea typeface="微软雅黑" panose="020B0503020204020204" pitchFamily="34" charset="-122"/>
                          </a:rPr>
                          <m:t>𝑖</m:t>
                        </m:r>
                      </m:sub>
                    </m:sSub>
                    <m:r>
                      <a:rPr lang="en-US" altLang="zh-CN" b="0" i="1" smtClean="0">
                        <a:solidFill>
                          <a:srgbClr val="00B0F0"/>
                        </a:solidFill>
                        <a:latin typeface="Cambria Math" panose="02040503050406030204" pitchFamily="18" charset="0"/>
                        <a:ea typeface="微软雅黑" panose="020B0503020204020204" pitchFamily="34" charset="-122"/>
                      </a:rPr>
                      <m:t>,</m:t>
                    </m:r>
                    <m:sSub>
                      <m:sSubPr>
                        <m:ctrlPr>
                          <a:rPr lang="en-US" altLang="zh-CN" b="0" i="1" smtClean="0">
                            <a:solidFill>
                              <a:srgbClr val="00B0F0"/>
                            </a:solidFill>
                            <a:latin typeface="Cambria Math" panose="02040503050406030204" pitchFamily="18" charset="0"/>
                            <a:ea typeface="微软雅黑" panose="020B0503020204020204" pitchFamily="34" charset="-122"/>
                          </a:rPr>
                        </m:ctrlPr>
                      </m:sSubPr>
                      <m:e>
                        <m:r>
                          <a:rPr lang="en-US" altLang="zh-CN" b="0" i="1" smtClean="0">
                            <a:solidFill>
                              <a:srgbClr val="00B0F0"/>
                            </a:solidFill>
                            <a:latin typeface="Cambria Math" panose="02040503050406030204" pitchFamily="18" charset="0"/>
                            <a:ea typeface="微软雅黑" panose="020B0503020204020204" pitchFamily="34" charset="-122"/>
                          </a:rPr>
                          <m:t>𝑎</m:t>
                        </m:r>
                      </m:e>
                      <m:sub>
                        <m:r>
                          <a:rPr lang="en-US" altLang="zh-CN" b="0" i="1" smtClean="0">
                            <a:solidFill>
                              <a:srgbClr val="00B0F0"/>
                            </a:solidFill>
                            <a:latin typeface="Cambria Math" panose="02040503050406030204" pitchFamily="18" charset="0"/>
                            <a:ea typeface="微软雅黑" panose="020B0503020204020204" pitchFamily="34" charset="-122"/>
                          </a:rPr>
                          <m:t>𝑖</m:t>
                        </m:r>
                        <m:r>
                          <a:rPr lang="en-US" altLang="zh-CN" b="0" i="1" smtClean="0">
                            <a:solidFill>
                              <a:srgbClr val="00B0F0"/>
                            </a:solidFill>
                            <a:latin typeface="Cambria Math" panose="02040503050406030204" pitchFamily="18" charset="0"/>
                            <a:ea typeface="微软雅黑" panose="020B0503020204020204" pitchFamily="34" charset="-122"/>
                          </a:rPr>
                          <m:t>+1</m:t>
                        </m:r>
                      </m:sub>
                    </m:sSub>
                    <m:r>
                      <a:rPr lang="en-US" altLang="zh-CN" b="0" i="1" smtClean="0">
                        <a:solidFill>
                          <a:srgbClr val="00B0F0"/>
                        </a:solidFill>
                        <a:latin typeface="Cambria Math" panose="02040503050406030204" pitchFamily="18" charset="0"/>
                        <a:ea typeface="微软雅黑" panose="020B0503020204020204" pitchFamily="34" charset="-122"/>
                      </a:rPr>
                      <m:t>,…,</m:t>
                    </m:r>
                    <m:sSub>
                      <m:sSubPr>
                        <m:ctrlPr>
                          <a:rPr lang="en-US" altLang="zh-CN" b="0" i="1" smtClean="0">
                            <a:solidFill>
                              <a:srgbClr val="00B0F0"/>
                            </a:solidFill>
                            <a:latin typeface="Cambria Math" panose="02040503050406030204" pitchFamily="18" charset="0"/>
                            <a:ea typeface="微软雅黑" panose="020B0503020204020204" pitchFamily="34" charset="-122"/>
                          </a:rPr>
                        </m:ctrlPr>
                      </m:sSubPr>
                      <m:e>
                        <m:r>
                          <a:rPr lang="en-US" altLang="zh-CN" b="0" i="1" smtClean="0">
                            <a:solidFill>
                              <a:srgbClr val="00B0F0"/>
                            </a:solidFill>
                            <a:latin typeface="Cambria Math" panose="02040503050406030204" pitchFamily="18" charset="0"/>
                            <a:ea typeface="微软雅黑" panose="020B0503020204020204" pitchFamily="34" charset="-122"/>
                          </a:rPr>
                          <m:t>𝑎</m:t>
                        </m:r>
                      </m:e>
                      <m:sub>
                        <m:r>
                          <a:rPr lang="en-US" altLang="zh-CN" b="0" i="1" smtClean="0">
                            <a:solidFill>
                              <a:srgbClr val="00B0F0"/>
                            </a:solidFill>
                            <a:latin typeface="Cambria Math" panose="02040503050406030204" pitchFamily="18" charset="0"/>
                            <a:ea typeface="微软雅黑" panose="020B0503020204020204" pitchFamily="34" charset="-122"/>
                          </a:rPr>
                          <m:t>𝑖</m:t>
                        </m:r>
                        <m:r>
                          <a:rPr lang="en-US" altLang="zh-CN" b="0" i="1" smtClean="0">
                            <a:solidFill>
                              <a:srgbClr val="00B0F0"/>
                            </a:solidFill>
                            <a:latin typeface="Cambria Math" panose="02040503050406030204" pitchFamily="18" charset="0"/>
                            <a:ea typeface="微软雅黑" panose="020B0503020204020204" pitchFamily="34" charset="-122"/>
                          </a:rPr>
                          <m:t>+</m:t>
                        </m:r>
                        <m:r>
                          <a:rPr lang="en-US" altLang="zh-CN" b="0" i="1" smtClean="0">
                            <a:solidFill>
                              <a:srgbClr val="00B0F0"/>
                            </a:solidFill>
                            <a:latin typeface="Cambria Math" panose="02040503050406030204" pitchFamily="18" charset="0"/>
                            <a:ea typeface="微软雅黑" panose="020B0503020204020204" pitchFamily="34" charset="-122"/>
                          </a:rPr>
                          <m:t>𝑘</m:t>
                        </m:r>
                      </m:sub>
                    </m:sSub>
                    <m:r>
                      <a:rPr lang="zh-CN" altLang="en-US" i="1">
                        <a:solidFill>
                          <a:srgbClr val="00B0F0"/>
                        </a:solidFill>
                        <a:latin typeface="Cambria Math" panose="02040503050406030204" pitchFamily="18" charset="0"/>
                        <a:ea typeface="微软雅黑" panose="020B0503020204020204" pitchFamily="34" charset="-122"/>
                      </a:rPr>
                      <m:t>中</m:t>
                    </m:r>
                  </m:oMath>
                </a14:m>
                <a:r>
                  <a:rPr lang="zh-CN" altLang="en-US" dirty="0">
                    <a:solidFill>
                      <a:srgbClr val="00B0F0"/>
                    </a:solidFill>
                    <a:latin typeface="微软雅黑" panose="020B0503020204020204" pitchFamily="34" charset="-122"/>
                    <a:ea typeface="微软雅黑" panose="020B0503020204020204" pitchFamily="34" charset="-122"/>
                  </a:rPr>
                  <a:t>的最小值（？）</a:t>
                </a:r>
              </a:p>
            </p:txBody>
          </p:sp>
        </mc:Choice>
        <mc:Fallback xmlns="">
          <p:sp>
            <p:nvSpPr>
              <p:cNvPr id="112" name="文本框 111">
                <a:extLst>
                  <a:ext uri="{FF2B5EF4-FFF2-40B4-BE49-F238E27FC236}">
                    <a16:creationId xmlns:a16="http://schemas.microsoft.com/office/drawing/2014/main" id="{ED982F1F-83B5-499B-B332-F4D4AB28D1F9}"/>
                  </a:ext>
                </a:extLst>
              </p:cNvPr>
              <p:cNvSpPr txBox="1">
                <a:spLocks noRot="1" noChangeAspect="1" noMove="1" noResize="1" noEditPoints="1" noAdjustHandles="1" noChangeArrowheads="1" noChangeShapeType="1" noTextEdit="1"/>
              </p:cNvSpPr>
              <p:nvPr/>
            </p:nvSpPr>
            <p:spPr>
              <a:xfrm>
                <a:off x="7144887" y="3639186"/>
                <a:ext cx="4310411" cy="369845"/>
              </a:xfrm>
              <a:prstGeom prst="rect">
                <a:avLst/>
              </a:prstGeom>
              <a:blipFill>
                <a:blip r:embed="rId4"/>
                <a:stretch>
                  <a:fillRect l="-849" t="-9836" r="-707" b="-24590"/>
                </a:stretch>
              </a:blipFill>
            </p:spPr>
            <p:txBody>
              <a:bodyPr/>
              <a:lstStyle/>
              <a:p>
                <a:r>
                  <a:rPr lang="zh-CN" altLang="en-US">
                    <a:noFill/>
                  </a:rPr>
                  <a:t> </a:t>
                </a:r>
              </a:p>
            </p:txBody>
          </p:sp>
        </mc:Fallback>
      </mc:AlternateContent>
      <p:pic>
        <p:nvPicPr>
          <p:cNvPr id="9" name="图片 8">
            <a:extLst>
              <a:ext uri="{FF2B5EF4-FFF2-40B4-BE49-F238E27FC236}">
                <a16:creationId xmlns:a16="http://schemas.microsoft.com/office/drawing/2014/main" id="{457214E9-B2AF-4337-9941-6E7A86C296FD}"/>
              </a:ext>
            </a:extLst>
          </p:cNvPr>
          <p:cNvPicPr>
            <a:picLocks noChangeAspect="1"/>
          </p:cNvPicPr>
          <p:nvPr/>
        </p:nvPicPr>
        <p:blipFill>
          <a:blip r:embed="rId5"/>
          <a:stretch>
            <a:fillRect/>
          </a:stretch>
        </p:blipFill>
        <p:spPr>
          <a:xfrm>
            <a:off x="7850705" y="3981267"/>
            <a:ext cx="2133785" cy="298730"/>
          </a:xfrm>
          <a:prstGeom prst="rect">
            <a:avLst/>
          </a:prstGeom>
        </p:spPr>
      </p:pic>
      <p:pic>
        <p:nvPicPr>
          <p:cNvPr id="10" name="图片 9">
            <a:extLst>
              <a:ext uri="{FF2B5EF4-FFF2-40B4-BE49-F238E27FC236}">
                <a16:creationId xmlns:a16="http://schemas.microsoft.com/office/drawing/2014/main" id="{1172BC76-2DB0-4FA2-AC95-75FB8983B1F6}"/>
              </a:ext>
            </a:extLst>
          </p:cNvPr>
          <p:cNvPicPr>
            <a:picLocks noChangeAspect="1"/>
          </p:cNvPicPr>
          <p:nvPr/>
        </p:nvPicPr>
        <p:blipFill>
          <a:blip r:embed="rId6"/>
          <a:stretch>
            <a:fillRect/>
          </a:stretch>
        </p:blipFill>
        <p:spPr>
          <a:xfrm>
            <a:off x="3676992" y="4396147"/>
            <a:ext cx="5700254" cy="402371"/>
          </a:xfrm>
          <a:prstGeom prst="rect">
            <a:avLst/>
          </a:prstGeom>
        </p:spPr>
      </p:pic>
      <p:sp>
        <p:nvSpPr>
          <p:cNvPr id="117" name="上弧形箭头 12">
            <a:extLst>
              <a:ext uri="{FF2B5EF4-FFF2-40B4-BE49-F238E27FC236}">
                <a16:creationId xmlns:a16="http://schemas.microsoft.com/office/drawing/2014/main" id="{B75B6F99-91ED-45C7-AB92-7593F3A88489}"/>
              </a:ext>
            </a:extLst>
          </p:cNvPr>
          <p:cNvSpPr/>
          <p:nvPr/>
        </p:nvSpPr>
        <p:spPr>
          <a:xfrm flipH="1">
            <a:off x="6186596" y="4835383"/>
            <a:ext cx="676275" cy="228600"/>
          </a:xfrm>
          <a:prstGeom prst="curvedUp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kumimoji="1" lang="zh-CN" altLang="en-US">
              <a:solidFill>
                <a:srgbClr val="000000"/>
              </a:solidFill>
              <a:latin typeface="Tahoma"/>
              <a:ea typeface="宋体"/>
            </a:endParaRPr>
          </a:p>
        </p:txBody>
      </p:sp>
      <mc:AlternateContent xmlns:mc="http://schemas.openxmlformats.org/markup-compatibility/2006" xmlns:a14="http://schemas.microsoft.com/office/drawing/2010/main">
        <mc:Choice Requires="a14">
          <p:sp>
            <p:nvSpPr>
              <p:cNvPr id="118" name="文本框 117">
                <a:extLst>
                  <a:ext uri="{FF2B5EF4-FFF2-40B4-BE49-F238E27FC236}">
                    <a16:creationId xmlns:a16="http://schemas.microsoft.com/office/drawing/2014/main" id="{989E7A9B-275C-4508-A435-8A267AB5FB62}"/>
                  </a:ext>
                </a:extLst>
              </p:cNvPr>
              <p:cNvSpPr txBox="1"/>
              <p:nvPr/>
            </p:nvSpPr>
            <p:spPr>
              <a:xfrm>
                <a:off x="6798353" y="5137311"/>
                <a:ext cx="3813480" cy="391646"/>
              </a:xfrm>
              <a:prstGeom prst="rect">
                <a:avLst/>
              </a:prstGeom>
              <a:noFill/>
            </p:spPr>
            <p:txBody>
              <a:bodyPr wrap="none" rtlCol="0">
                <a:spAutoFit/>
              </a:bodyPr>
              <a:lstStyle/>
              <a:p>
                <a:pPr marL="285750" indent="-285750">
                  <a:buFont typeface="Arial" panose="020B0604020202020204" pitchFamily="34" charset="0"/>
                  <a:buChar char="•"/>
                </a:pPr>
                <a:r>
                  <a:rPr lang="zh-CN" altLang="en-US" dirty="0">
                    <a:solidFill>
                      <a:srgbClr val="00B0F0"/>
                    </a:solidFill>
                    <a:latin typeface="微软雅黑" panose="020B0503020204020204" pitchFamily="34" charset="-122"/>
                    <a:ea typeface="微软雅黑" panose="020B0503020204020204" pitchFamily="34" charset="-122"/>
                  </a:rPr>
                  <a:t>通过</a:t>
                </a:r>
                <a:r>
                  <a:rPr lang="zh-CN" altLang="en-US" dirty="0">
                    <a:solidFill>
                      <a:srgbClr val="FF0000"/>
                    </a:solidFill>
                    <a:latin typeface="微软雅黑" panose="020B0503020204020204" pitchFamily="34" charset="-122"/>
                    <a:ea typeface="微软雅黑" panose="020B0503020204020204" pitchFamily="34" charset="-122"/>
                  </a:rPr>
                  <a:t>交换</a:t>
                </a:r>
                <a:r>
                  <a:rPr lang="zh-CN" altLang="en-US" dirty="0">
                    <a:solidFill>
                      <a:srgbClr val="00B0F0"/>
                    </a:solidFill>
                    <a:latin typeface="微软雅黑" panose="020B0503020204020204" pitchFamily="34" charset="-122"/>
                    <a:ea typeface="微软雅黑" panose="020B0503020204020204" pitchFamily="34" charset="-122"/>
                  </a:rPr>
                  <a:t>将</a:t>
                </a:r>
                <a14:m>
                  <m:oMath xmlns:m="http://schemas.openxmlformats.org/officeDocument/2006/math">
                    <m:sSub>
                      <m:sSubPr>
                        <m:ctrlPr>
                          <a:rPr lang="en-US" altLang="zh-CN" b="0" i="1" smtClean="0">
                            <a:solidFill>
                              <a:srgbClr val="00B0F0"/>
                            </a:solidFill>
                            <a:latin typeface="Cambria Math" panose="02040503050406030204" pitchFamily="18" charset="0"/>
                            <a:ea typeface="微软雅黑" panose="020B0503020204020204" pitchFamily="34" charset="-122"/>
                          </a:rPr>
                        </m:ctrlPr>
                      </m:sSubPr>
                      <m:e>
                        <m:r>
                          <a:rPr lang="en-US" altLang="zh-CN" b="0" i="1" smtClean="0">
                            <a:solidFill>
                              <a:srgbClr val="00B0F0"/>
                            </a:solidFill>
                            <a:latin typeface="Cambria Math" panose="02040503050406030204" pitchFamily="18" charset="0"/>
                            <a:ea typeface="微软雅黑" panose="020B0503020204020204" pitchFamily="34" charset="-122"/>
                          </a:rPr>
                          <m:t>𝑎</m:t>
                        </m:r>
                      </m:e>
                      <m:sub>
                        <m:r>
                          <a:rPr lang="en-US" altLang="zh-CN" b="0" i="1" smtClean="0">
                            <a:solidFill>
                              <a:srgbClr val="00B0F0"/>
                            </a:solidFill>
                            <a:latin typeface="Cambria Math" panose="02040503050406030204" pitchFamily="18" charset="0"/>
                            <a:ea typeface="微软雅黑" panose="020B0503020204020204" pitchFamily="34" charset="-122"/>
                          </a:rPr>
                          <m:t>𝑗</m:t>
                        </m:r>
                      </m:sub>
                    </m:sSub>
                  </m:oMath>
                </a14:m>
                <a:r>
                  <a:rPr lang="zh-CN" altLang="en-US" dirty="0">
                    <a:solidFill>
                      <a:srgbClr val="00B0F0"/>
                    </a:solidFill>
                    <a:latin typeface="微软雅黑" panose="020B0503020204020204" pitchFamily="34" charset="-122"/>
                    <a:ea typeface="微软雅黑" panose="020B0503020204020204" pitchFamily="34" charset="-122"/>
                  </a:rPr>
                  <a:t>移到序列第</a:t>
                </a:r>
                <a:r>
                  <a:rPr lang="en-US" altLang="zh-CN" dirty="0" err="1">
                    <a:solidFill>
                      <a:srgbClr val="00B0F0"/>
                    </a:solidFill>
                    <a:latin typeface="微软雅黑" panose="020B0503020204020204" pitchFamily="34" charset="-122"/>
                    <a:ea typeface="微软雅黑" panose="020B0503020204020204" pitchFamily="34" charset="-122"/>
                  </a:rPr>
                  <a:t>i</a:t>
                </a:r>
                <a:r>
                  <a:rPr lang="zh-CN" altLang="en-US" dirty="0">
                    <a:solidFill>
                      <a:srgbClr val="00B0F0"/>
                    </a:solidFill>
                    <a:latin typeface="微软雅黑" panose="020B0503020204020204" pitchFamily="34" charset="-122"/>
                    <a:ea typeface="微软雅黑" panose="020B0503020204020204" pitchFamily="34" charset="-122"/>
                  </a:rPr>
                  <a:t>个位置</a:t>
                </a:r>
              </a:p>
            </p:txBody>
          </p:sp>
        </mc:Choice>
        <mc:Fallback xmlns="">
          <p:sp>
            <p:nvSpPr>
              <p:cNvPr id="118" name="文本框 117">
                <a:extLst>
                  <a:ext uri="{FF2B5EF4-FFF2-40B4-BE49-F238E27FC236}">
                    <a16:creationId xmlns:a16="http://schemas.microsoft.com/office/drawing/2014/main" id="{989E7A9B-275C-4508-A435-8A267AB5FB62}"/>
                  </a:ext>
                </a:extLst>
              </p:cNvPr>
              <p:cNvSpPr txBox="1">
                <a:spLocks noRot="1" noChangeAspect="1" noMove="1" noResize="1" noEditPoints="1" noAdjustHandles="1" noChangeArrowheads="1" noChangeShapeType="1" noTextEdit="1"/>
              </p:cNvSpPr>
              <p:nvPr/>
            </p:nvSpPr>
            <p:spPr>
              <a:xfrm>
                <a:off x="6798353" y="5137311"/>
                <a:ext cx="3813480" cy="391646"/>
              </a:xfrm>
              <a:prstGeom prst="rect">
                <a:avLst/>
              </a:prstGeom>
              <a:blipFill>
                <a:blip r:embed="rId7"/>
                <a:stretch>
                  <a:fillRect l="-958" t="-9375" b="-18750"/>
                </a:stretch>
              </a:blipFill>
            </p:spPr>
            <p:txBody>
              <a:bodyPr/>
              <a:lstStyle/>
              <a:p>
                <a:r>
                  <a:rPr lang="zh-CN" altLang="en-US">
                    <a:noFill/>
                  </a:rPr>
                  <a:t> </a:t>
                </a:r>
              </a:p>
            </p:txBody>
          </p:sp>
        </mc:Fallback>
      </mc:AlternateContent>
      <p:sp>
        <p:nvSpPr>
          <p:cNvPr id="119" name="箭头: 下 118">
            <a:extLst>
              <a:ext uri="{FF2B5EF4-FFF2-40B4-BE49-F238E27FC236}">
                <a16:creationId xmlns:a16="http://schemas.microsoft.com/office/drawing/2014/main" id="{DBBF3D03-E0DE-4B0A-881A-A391735BAF85}"/>
              </a:ext>
            </a:extLst>
          </p:cNvPr>
          <p:cNvSpPr/>
          <p:nvPr/>
        </p:nvSpPr>
        <p:spPr>
          <a:xfrm>
            <a:off x="6222880" y="5199487"/>
            <a:ext cx="676275" cy="391646"/>
          </a:xfrm>
          <a:prstGeom prst="downArrow">
            <a:avLst/>
          </a:prstGeom>
          <a:solidFill>
            <a:srgbClr val="51ADB7"/>
          </a:solidFill>
          <a:ln>
            <a:noFill/>
          </a:ln>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eaLnBrk="0" fontAlgn="base" hangingPunct="0">
              <a:spcBef>
                <a:spcPct val="0"/>
              </a:spcBef>
              <a:spcAft>
                <a:spcPct val="0"/>
              </a:spcAft>
              <a:defRPr/>
            </a:pPr>
            <a:endParaRPr lang="zh-CN" altLang="en-US" dirty="0">
              <a:solidFill>
                <a:srgbClr val="FFFFFF"/>
              </a:solidFill>
              <a:latin typeface="Tahoma"/>
              <a:ea typeface="宋体"/>
            </a:endParaRPr>
          </a:p>
        </p:txBody>
      </p:sp>
      <p:pic>
        <p:nvPicPr>
          <p:cNvPr id="11" name="图片 10">
            <a:extLst>
              <a:ext uri="{FF2B5EF4-FFF2-40B4-BE49-F238E27FC236}">
                <a16:creationId xmlns:a16="http://schemas.microsoft.com/office/drawing/2014/main" id="{F02020CB-00F1-41B0-AAB8-D19667E9CC4E}"/>
              </a:ext>
            </a:extLst>
          </p:cNvPr>
          <p:cNvPicPr>
            <a:picLocks noChangeAspect="1"/>
          </p:cNvPicPr>
          <p:nvPr/>
        </p:nvPicPr>
        <p:blipFill>
          <a:blip r:embed="rId8"/>
          <a:stretch>
            <a:fillRect/>
          </a:stretch>
        </p:blipFill>
        <p:spPr>
          <a:xfrm>
            <a:off x="3676992" y="5574057"/>
            <a:ext cx="6316003" cy="396274"/>
          </a:xfrm>
          <a:prstGeom prst="rect">
            <a:avLst/>
          </a:prstGeom>
        </p:spPr>
      </p:pic>
      <p:sp>
        <p:nvSpPr>
          <p:cNvPr id="121" name="文本框 120">
            <a:extLst>
              <a:ext uri="{FF2B5EF4-FFF2-40B4-BE49-F238E27FC236}">
                <a16:creationId xmlns:a16="http://schemas.microsoft.com/office/drawing/2014/main" id="{4E816BAD-6111-4640-BACA-7D3A7DD42CD9}"/>
              </a:ext>
            </a:extLst>
          </p:cNvPr>
          <p:cNvSpPr txBox="1">
            <a:spLocks noChangeArrowheads="1"/>
          </p:cNvSpPr>
          <p:nvPr/>
        </p:nvSpPr>
        <p:spPr bwMode="auto">
          <a:xfrm>
            <a:off x="5684253" y="6228271"/>
            <a:ext cx="18764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0" fontAlgn="base" hangingPunct="0">
              <a:spcBef>
                <a:spcPct val="0"/>
              </a:spcBef>
              <a:spcAft>
                <a:spcPct val="0"/>
              </a:spcAft>
            </a:pPr>
            <a:r>
              <a:rPr lang="en-US" altLang="zh-CN" dirty="0">
                <a:solidFill>
                  <a:srgbClr val="000000"/>
                </a:solidFill>
              </a:rPr>
              <a:t>target position</a:t>
            </a:r>
            <a:endParaRPr lang="zh-CN" altLang="en-US" dirty="0">
              <a:solidFill>
                <a:srgbClr val="000000"/>
              </a:solidFill>
            </a:endParaRPr>
          </a:p>
        </p:txBody>
      </p:sp>
      <p:sp>
        <p:nvSpPr>
          <p:cNvPr id="122" name="箭头: 下 121">
            <a:extLst>
              <a:ext uri="{FF2B5EF4-FFF2-40B4-BE49-F238E27FC236}">
                <a16:creationId xmlns:a16="http://schemas.microsoft.com/office/drawing/2014/main" id="{5BCF3363-7F6B-4785-AE51-111D896918E9}"/>
              </a:ext>
            </a:extLst>
          </p:cNvPr>
          <p:cNvSpPr/>
          <p:nvPr/>
        </p:nvSpPr>
        <p:spPr>
          <a:xfrm rot="10800000">
            <a:off x="6390691" y="5998210"/>
            <a:ext cx="231775" cy="269875"/>
          </a:xfrm>
          <a:prstGeom prst="downArrow">
            <a:avLst/>
          </a:prstGeom>
          <a:solidFill>
            <a:schemeClr val="accent6">
              <a:lumMod val="75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eaLnBrk="0" fontAlgn="base" hangingPunct="0">
              <a:spcBef>
                <a:spcPct val="0"/>
              </a:spcBef>
              <a:spcAft>
                <a:spcPct val="0"/>
              </a:spcAft>
              <a:defRPr/>
            </a:pPr>
            <a:endParaRPr lang="zh-CN" altLang="en-US">
              <a:solidFill>
                <a:srgbClr val="FFFFFF"/>
              </a:solidFill>
              <a:latin typeface="Tahoma"/>
              <a:ea typeface="宋体"/>
            </a:endParaRPr>
          </a:p>
        </p:txBody>
      </p:sp>
      <p:sp>
        <p:nvSpPr>
          <p:cNvPr id="123" name="文本框 122">
            <a:extLst>
              <a:ext uri="{FF2B5EF4-FFF2-40B4-BE49-F238E27FC236}">
                <a16:creationId xmlns:a16="http://schemas.microsoft.com/office/drawing/2014/main" id="{FAAEFC7F-8919-4683-BDC4-7BE5338C8B5D}"/>
              </a:ext>
            </a:extLst>
          </p:cNvPr>
          <p:cNvSpPr txBox="1"/>
          <p:nvPr/>
        </p:nvSpPr>
        <p:spPr>
          <a:xfrm>
            <a:off x="7521103" y="6010884"/>
            <a:ext cx="2908168" cy="646331"/>
          </a:xfrm>
          <a:prstGeom prst="rect">
            <a:avLst/>
          </a:prstGeom>
          <a:noFill/>
        </p:spPr>
        <p:txBody>
          <a:bodyPr wrap="none" rtlCol="0">
            <a:spAutoFit/>
          </a:bodyPr>
          <a:lstStyle/>
          <a:p>
            <a:pPr marL="285750" indent="-285750">
              <a:buFont typeface="Arial" panose="020B0604020202020204" pitchFamily="34" charset="0"/>
              <a:buChar char="•"/>
            </a:pPr>
            <a:r>
              <a:rPr lang="zh-CN" altLang="en-US" dirty="0">
                <a:solidFill>
                  <a:srgbClr val="00B0F0"/>
                </a:solidFill>
                <a:latin typeface="微软雅黑" panose="020B0503020204020204" pitchFamily="34" charset="-122"/>
                <a:ea typeface="微软雅黑" panose="020B0503020204020204" pitchFamily="34" charset="-122"/>
              </a:rPr>
              <a:t>目标位置：</a:t>
            </a:r>
            <a:r>
              <a:rPr lang="en-US" altLang="zh-CN" dirty="0">
                <a:solidFill>
                  <a:srgbClr val="00B0F0"/>
                </a:solidFill>
                <a:latin typeface="微软雅黑" panose="020B0503020204020204" pitchFamily="34" charset="-122"/>
                <a:ea typeface="微软雅黑" panose="020B0503020204020204" pitchFamily="34" charset="-122"/>
              </a:rPr>
              <a:t>i+1</a:t>
            </a:r>
          </a:p>
          <a:p>
            <a:pPr marL="285750" indent="-285750">
              <a:buFont typeface="Arial" panose="020B0604020202020204" pitchFamily="34" charset="0"/>
              <a:buChar char="•"/>
            </a:pPr>
            <a:r>
              <a:rPr lang="zh-CN" altLang="en-US" dirty="0">
                <a:solidFill>
                  <a:srgbClr val="00B0F0"/>
                </a:solidFill>
                <a:latin typeface="微软雅黑" panose="020B0503020204020204" pitchFamily="34" charset="-122"/>
                <a:ea typeface="微软雅黑" panose="020B0503020204020204" pitchFamily="34" charset="-122"/>
              </a:rPr>
              <a:t>剩下交换次数：</a:t>
            </a:r>
            <a:r>
              <a:rPr lang="en-US" altLang="zh-CN" dirty="0">
                <a:solidFill>
                  <a:srgbClr val="00B0F0"/>
                </a:solidFill>
                <a:latin typeface="微软雅黑" panose="020B0503020204020204" pitchFamily="34" charset="-122"/>
                <a:ea typeface="微软雅黑" panose="020B0503020204020204" pitchFamily="34" charset="-122"/>
              </a:rPr>
              <a:t>k – j + </a:t>
            </a:r>
            <a:r>
              <a:rPr lang="en-US" altLang="zh-CN" dirty="0" err="1">
                <a:solidFill>
                  <a:srgbClr val="00B0F0"/>
                </a:solidFill>
                <a:latin typeface="微软雅黑" panose="020B0503020204020204" pitchFamily="34" charset="-122"/>
                <a:ea typeface="微软雅黑" panose="020B0503020204020204" pitchFamily="34" charset="-122"/>
              </a:rPr>
              <a:t>i</a:t>
            </a:r>
            <a:endParaRPr lang="zh-CN" altLang="en-US" dirty="0">
              <a:solidFill>
                <a:srgbClr val="00B0F0"/>
              </a:solidFill>
              <a:latin typeface="微软雅黑" panose="020B0503020204020204" pitchFamily="34" charset="-122"/>
              <a:ea typeface="微软雅黑" panose="020B0503020204020204" pitchFamily="34" charset="-122"/>
            </a:endParaRPr>
          </a:p>
        </p:txBody>
      </p:sp>
      <p:cxnSp>
        <p:nvCxnSpPr>
          <p:cNvPr id="25" name="直接连接符 24">
            <a:extLst>
              <a:ext uri="{FF2B5EF4-FFF2-40B4-BE49-F238E27FC236}">
                <a16:creationId xmlns:a16="http://schemas.microsoft.com/office/drawing/2014/main" id="{B83BCAEC-C405-494D-AA71-4EEF1DCED64C}"/>
              </a:ext>
            </a:extLst>
          </p:cNvPr>
          <p:cNvCxnSpPr/>
          <p:nvPr/>
        </p:nvCxnSpPr>
        <p:spPr>
          <a:xfrm>
            <a:off x="4047460" y="6033775"/>
            <a:ext cx="2175420" cy="21278"/>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6" name="文本框 25">
            <a:extLst>
              <a:ext uri="{FF2B5EF4-FFF2-40B4-BE49-F238E27FC236}">
                <a16:creationId xmlns:a16="http://schemas.microsoft.com/office/drawing/2014/main" id="{F549CEEF-D93D-4C6C-8DFE-33E1EE7A179A}"/>
              </a:ext>
            </a:extLst>
          </p:cNvPr>
          <p:cNvSpPr txBox="1"/>
          <p:nvPr/>
        </p:nvSpPr>
        <p:spPr>
          <a:xfrm>
            <a:off x="4687922" y="6074137"/>
            <a:ext cx="804131" cy="369332"/>
          </a:xfrm>
          <a:prstGeom prst="rect">
            <a:avLst/>
          </a:prstGeom>
          <a:noFill/>
        </p:spPr>
        <p:txBody>
          <a:bodyPr wrap="none" rtlCol="0">
            <a:spAutoFit/>
          </a:bodyPr>
          <a:lstStyle/>
          <a:p>
            <a:r>
              <a:rPr lang="en-US" altLang="zh-CN" dirty="0"/>
              <a:t>Sorted</a:t>
            </a:r>
            <a:endParaRPr lang="zh-CN" altLang="en-US" dirty="0"/>
          </a:p>
        </p:txBody>
      </p:sp>
    </p:spTree>
    <p:extLst>
      <p:ext uri="{BB962C8B-B14F-4D97-AF65-F5344CB8AC3E}">
        <p14:creationId xmlns:p14="http://schemas.microsoft.com/office/powerpoint/2010/main" val="2788532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118"/>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117"/>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11"/>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119"/>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25"/>
                                        </p:tgtEl>
                                        <p:attrNameLst>
                                          <p:attrName>style.visibility</p:attrName>
                                        </p:attrNameLst>
                                      </p:cBhvr>
                                      <p:to>
                                        <p:strVal val="visible"/>
                                      </p:to>
                                    </p:set>
                                  </p:childTnLst>
                                </p:cTn>
                              </p:par>
                              <p:par>
                                <p:cTn id="38" presetID="1" presetClass="entr" presetSubtype="0" fill="hold" grpId="0" nodeType="withEffect">
                                  <p:stCondLst>
                                    <p:cond delay="0"/>
                                  </p:stCondLst>
                                  <p:childTnLst>
                                    <p:set>
                                      <p:cBhvr>
                                        <p:cTn id="39" dur="1" fill="hold">
                                          <p:stCondLst>
                                            <p:cond delay="0"/>
                                          </p:stCondLst>
                                        </p:cTn>
                                        <p:tgtEl>
                                          <p:spTgt spid="26"/>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grpId="0" nodeType="clickEffect">
                                  <p:stCondLst>
                                    <p:cond delay="0"/>
                                  </p:stCondLst>
                                  <p:childTnLst>
                                    <p:set>
                                      <p:cBhvr>
                                        <p:cTn id="43" dur="1" fill="hold">
                                          <p:stCondLst>
                                            <p:cond delay="0"/>
                                          </p:stCondLst>
                                        </p:cTn>
                                        <p:tgtEl>
                                          <p:spTgt spid="121"/>
                                        </p:tgtEl>
                                        <p:attrNameLst>
                                          <p:attrName>style.visibility</p:attrName>
                                        </p:attrNameLst>
                                      </p:cBhvr>
                                      <p:to>
                                        <p:strVal val="visible"/>
                                      </p:to>
                                    </p:set>
                                    <p:anim calcmode="lin" valueType="num">
                                      <p:cBhvr additive="base">
                                        <p:cTn id="44" dur="500" fill="hold"/>
                                        <p:tgtEl>
                                          <p:spTgt spid="121"/>
                                        </p:tgtEl>
                                        <p:attrNameLst>
                                          <p:attrName>ppt_x</p:attrName>
                                        </p:attrNameLst>
                                      </p:cBhvr>
                                      <p:tavLst>
                                        <p:tav tm="0">
                                          <p:val>
                                            <p:strVal val="#ppt_x"/>
                                          </p:val>
                                        </p:tav>
                                        <p:tav tm="100000">
                                          <p:val>
                                            <p:strVal val="#ppt_x"/>
                                          </p:val>
                                        </p:tav>
                                      </p:tavLst>
                                    </p:anim>
                                    <p:anim calcmode="lin" valueType="num">
                                      <p:cBhvr additive="base">
                                        <p:cTn id="45" dur="500" fill="hold"/>
                                        <p:tgtEl>
                                          <p:spTgt spid="121"/>
                                        </p:tgtEl>
                                        <p:attrNameLst>
                                          <p:attrName>ppt_y</p:attrName>
                                        </p:attrNameLst>
                                      </p:cBhvr>
                                      <p:tavLst>
                                        <p:tav tm="0">
                                          <p:val>
                                            <p:strVal val="1+#ppt_h/2"/>
                                          </p:val>
                                        </p:tav>
                                        <p:tav tm="100000">
                                          <p:val>
                                            <p:strVal val="#ppt_y"/>
                                          </p:val>
                                        </p:tav>
                                      </p:tavLst>
                                    </p:anim>
                                  </p:childTnLst>
                                </p:cTn>
                              </p:par>
                              <p:par>
                                <p:cTn id="46" presetID="2" presetClass="entr" presetSubtype="4" fill="hold" grpId="0" nodeType="withEffect">
                                  <p:stCondLst>
                                    <p:cond delay="0"/>
                                  </p:stCondLst>
                                  <p:childTnLst>
                                    <p:set>
                                      <p:cBhvr>
                                        <p:cTn id="47" dur="1" fill="hold">
                                          <p:stCondLst>
                                            <p:cond delay="0"/>
                                          </p:stCondLst>
                                        </p:cTn>
                                        <p:tgtEl>
                                          <p:spTgt spid="122"/>
                                        </p:tgtEl>
                                        <p:attrNameLst>
                                          <p:attrName>style.visibility</p:attrName>
                                        </p:attrNameLst>
                                      </p:cBhvr>
                                      <p:to>
                                        <p:strVal val="visible"/>
                                      </p:to>
                                    </p:set>
                                    <p:anim calcmode="lin" valueType="num">
                                      <p:cBhvr additive="base">
                                        <p:cTn id="48" dur="500" fill="hold"/>
                                        <p:tgtEl>
                                          <p:spTgt spid="122"/>
                                        </p:tgtEl>
                                        <p:attrNameLst>
                                          <p:attrName>ppt_x</p:attrName>
                                        </p:attrNameLst>
                                      </p:cBhvr>
                                      <p:tavLst>
                                        <p:tav tm="0">
                                          <p:val>
                                            <p:strVal val="#ppt_x"/>
                                          </p:val>
                                        </p:tav>
                                        <p:tav tm="100000">
                                          <p:val>
                                            <p:strVal val="#ppt_x"/>
                                          </p:val>
                                        </p:tav>
                                      </p:tavLst>
                                    </p:anim>
                                    <p:anim calcmode="lin" valueType="num">
                                      <p:cBhvr additive="base">
                                        <p:cTn id="49" dur="500" fill="hold"/>
                                        <p:tgtEl>
                                          <p:spTgt spid="122"/>
                                        </p:tgtEl>
                                        <p:attrNameLst>
                                          <p:attrName>ppt_y</p:attrName>
                                        </p:attrNameLst>
                                      </p:cBhvr>
                                      <p:tavLst>
                                        <p:tav tm="0">
                                          <p:val>
                                            <p:strVal val="1+#ppt_h/2"/>
                                          </p:val>
                                        </p:tav>
                                        <p:tav tm="100000">
                                          <p:val>
                                            <p:strVal val="#ppt_y"/>
                                          </p:val>
                                        </p:tav>
                                      </p:tavLst>
                                    </p:anim>
                                  </p:childTnLst>
                                </p:cTn>
                              </p:par>
                              <p:par>
                                <p:cTn id="50" presetID="2" presetClass="entr" presetSubtype="4" fill="hold" grpId="0" nodeType="withEffect">
                                  <p:stCondLst>
                                    <p:cond delay="0"/>
                                  </p:stCondLst>
                                  <p:childTnLst>
                                    <p:set>
                                      <p:cBhvr>
                                        <p:cTn id="51" dur="1" fill="hold">
                                          <p:stCondLst>
                                            <p:cond delay="0"/>
                                          </p:stCondLst>
                                        </p:cTn>
                                        <p:tgtEl>
                                          <p:spTgt spid="123"/>
                                        </p:tgtEl>
                                        <p:attrNameLst>
                                          <p:attrName>style.visibility</p:attrName>
                                        </p:attrNameLst>
                                      </p:cBhvr>
                                      <p:to>
                                        <p:strVal val="visible"/>
                                      </p:to>
                                    </p:set>
                                    <p:anim calcmode="lin" valueType="num">
                                      <p:cBhvr additive="base">
                                        <p:cTn id="52" dur="500" fill="hold"/>
                                        <p:tgtEl>
                                          <p:spTgt spid="123"/>
                                        </p:tgtEl>
                                        <p:attrNameLst>
                                          <p:attrName>ppt_x</p:attrName>
                                        </p:attrNameLst>
                                      </p:cBhvr>
                                      <p:tavLst>
                                        <p:tav tm="0">
                                          <p:val>
                                            <p:strVal val="#ppt_x"/>
                                          </p:val>
                                        </p:tav>
                                        <p:tav tm="100000">
                                          <p:val>
                                            <p:strVal val="#ppt_x"/>
                                          </p:val>
                                        </p:tav>
                                      </p:tavLst>
                                    </p:anim>
                                    <p:anim calcmode="lin" valueType="num">
                                      <p:cBhvr additive="base">
                                        <p:cTn id="53" dur="500" fill="hold"/>
                                        <p:tgtEl>
                                          <p:spTgt spid="1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1" grpId="0" animBg="1"/>
      <p:bldP spid="112" grpId="0"/>
      <p:bldP spid="117" grpId="0" animBg="1"/>
      <p:bldP spid="118" grpId="0"/>
      <p:bldP spid="119" grpId="0" animBg="1"/>
      <p:bldP spid="121" grpId="0"/>
      <p:bldP spid="122" grpId="0" animBg="1"/>
      <p:bldP spid="123" grpId="0"/>
      <p:bldP spid="26"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a:extLst>
              <a:ext uri="{FF2B5EF4-FFF2-40B4-BE49-F238E27FC236}">
                <a16:creationId xmlns:a16="http://schemas.microsoft.com/office/drawing/2014/main" id="{BB312298-D11A-4797-B6E9-4EF95EDF1C94}"/>
              </a:ext>
            </a:extLst>
          </p:cNvPr>
          <p:cNvSpPr txBox="1"/>
          <p:nvPr>
            <p:custDataLst>
              <p:tags r:id="rId2"/>
            </p:custDataLst>
          </p:nvPr>
        </p:nvSpPr>
        <p:spPr>
          <a:xfrm>
            <a:off x="1179596" y="570536"/>
            <a:ext cx="9753600" cy="2143125"/>
          </a:xfrm>
          <a:prstGeom prst="rect">
            <a:avLst/>
          </a:prstGeom>
          <a:noFill/>
        </p:spPr>
        <p:txBody>
          <a:bodyPr vert="horz" wrap="square"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基本排序法：插入、选择和冒泡，都可对存放在单链表上的数据序列进行排序，其中时间效率受影响最大的算法是哪个？</a:t>
            </a:r>
          </a:p>
        </p:txBody>
      </p:sp>
      <p:sp>
        <p:nvSpPr>
          <p:cNvPr id="9" name="文本框 8">
            <a:extLst>
              <a:ext uri="{FF2B5EF4-FFF2-40B4-BE49-F238E27FC236}">
                <a16:creationId xmlns:a16="http://schemas.microsoft.com/office/drawing/2014/main" id="{56F86D40-E011-41A9-A07F-B0EF8D0B455E}"/>
              </a:ext>
            </a:extLst>
          </p:cNvPr>
          <p:cNvSpPr txBox="1"/>
          <p:nvPr>
            <p:custDataLst>
              <p:tags r:id="rId3"/>
            </p:custDataLst>
          </p:nvPr>
        </p:nvSpPr>
        <p:spPr>
          <a:xfrm>
            <a:off x="2438400" y="2786063"/>
            <a:ext cx="85344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插入排序</a:t>
            </a:r>
          </a:p>
        </p:txBody>
      </p:sp>
      <p:sp>
        <p:nvSpPr>
          <p:cNvPr id="10" name="文本框 9">
            <a:extLst>
              <a:ext uri="{FF2B5EF4-FFF2-40B4-BE49-F238E27FC236}">
                <a16:creationId xmlns:a16="http://schemas.microsoft.com/office/drawing/2014/main" id="{B74D0ED8-B6B9-4206-B5D4-9A701B5AAD47}"/>
              </a:ext>
            </a:extLst>
          </p:cNvPr>
          <p:cNvSpPr txBox="1"/>
          <p:nvPr>
            <p:custDataLst>
              <p:tags r:id="rId4"/>
            </p:custDataLst>
          </p:nvPr>
        </p:nvSpPr>
        <p:spPr>
          <a:xfrm>
            <a:off x="2438400" y="3643313"/>
            <a:ext cx="85344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选择排序</a:t>
            </a:r>
          </a:p>
        </p:txBody>
      </p:sp>
      <p:sp>
        <p:nvSpPr>
          <p:cNvPr id="11" name="文本框 10">
            <a:extLst>
              <a:ext uri="{FF2B5EF4-FFF2-40B4-BE49-F238E27FC236}">
                <a16:creationId xmlns:a16="http://schemas.microsoft.com/office/drawing/2014/main" id="{4DF1DAF3-EDEB-490D-B4EE-6B5C174B9B9C}"/>
              </a:ext>
            </a:extLst>
          </p:cNvPr>
          <p:cNvSpPr txBox="1"/>
          <p:nvPr>
            <p:custDataLst>
              <p:tags r:id="rId5"/>
            </p:custDataLst>
          </p:nvPr>
        </p:nvSpPr>
        <p:spPr>
          <a:xfrm>
            <a:off x="2438400" y="4500563"/>
            <a:ext cx="85344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冒泡排序</a:t>
            </a:r>
          </a:p>
        </p:txBody>
      </p:sp>
      <p:sp>
        <p:nvSpPr>
          <p:cNvPr id="13" name="椭圆 12">
            <a:extLst>
              <a:ext uri="{FF2B5EF4-FFF2-40B4-BE49-F238E27FC236}">
                <a16:creationId xmlns:a16="http://schemas.microsoft.com/office/drawing/2014/main" id="{9EC80C68-D9EA-431C-86A3-1093AF87BCBA}"/>
              </a:ext>
            </a:extLst>
          </p:cNvPr>
          <p:cNvSpPr>
            <a:spLocks noChangeAspect="1"/>
          </p:cNvSpPr>
          <p:nvPr>
            <p:custDataLst>
              <p:tags r:id="rId6"/>
            </p:custDataLst>
          </p:nvPr>
        </p:nvSpPr>
        <p:spPr>
          <a:xfrm>
            <a:off x="1571625" y="2850356"/>
            <a:ext cx="514350" cy="514350"/>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4" name="椭圆 13">
            <a:extLst>
              <a:ext uri="{FF2B5EF4-FFF2-40B4-BE49-F238E27FC236}">
                <a16:creationId xmlns:a16="http://schemas.microsoft.com/office/drawing/2014/main" id="{228FC3A4-B577-4D79-91FA-1181BC55FB1E}"/>
              </a:ext>
            </a:extLst>
          </p:cNvPr>
          <p:cNvSpPr>
            <a:spLocks noChangeAspect="1"/>
          </p:cNvSpPr>
          <p:nvPr>
            <p:custDataLst>
              <p:tags r:id="rId7"/>
            </p:custDataLst>
          </p:nvPr>
        </p:nvSpPr>
        <p:spPr>
          <a:xfrm>
            <a:off x="1571625" y="3707606"/>
            <a:ext cx="514350" cy="514350"/>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5" name="椭圆 14">
            <a:extLst>
              <a:ext uri="{FF2B5EF4-FFF2-40B4-BE49-F238E27FC236}">
                <a16:creationId xmlns:a16="http://schemas.microsoft.com/office/drawing/2014/main" id="{362658AF-957C-4214-8CA2-5FE7194DF162}"/>
              </a:ext>
            </a:extLst>
          </p:cNvPr>
          <p:cNvSpPr>
            <a:spLocks noChangeAspect="1"/>
          </p:cNvSpPr>
          <p:nvPr>
            <p:custDataLst>
              <p:tags r:id="rId8"/>
            </p:custDataLst>
          </p:nvPr>
        </p:nvSpPr>
        <p:spPr>
          <a:xfrm>
            <a:off x="1571625" y="4564856"/>
            <a:ext cx="514350" cy="514350"/>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7" name="矩形: 圆角 16">
            <a:extLst>
              <a:ext uri="{FF2B5EF4-FFF2-40B4-BE49-F238E27FC236}">
                <a16:creationId xmlns:a16="http://schemas.microsoft.com/office/drawing/2014/main" id="{66405A94-6933-4BF7-872E-9EDD2623B15A}"/>
              </a:ext>
            </a:extLst>
          </p:cNvPr>
          <p:cNvSpPr/>
          <p:nvPr>
            <p:custDataLst>
              <p:tags r:id="rId9"/>
            </p:custDataLst>
          </p:nvPr>
        </p:nvSpPr>
        <p:spPr>
          <a:xfrm>
            <a:off x="89154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mc:AlternateContent xmlns:mc="http://schemas.openxmlformats.org/markup-compatibility/2006" xmlns:a14="http://schemas.microsoft.com/office/drawing/2010/main">
        <mc:Choice Requires="a14">
          <p:sp>
            <p:nvSpPr>
              <p:cNvPr id="2" name="矩形 1">
                <a:extLst>
                  <a:ext uri="{FF2B5EF4-FFF2-40B4-BE49-F238E27FC236}">
                    <a16:creationId xmlns:a16="http://schemas.microsoft.com/office/drawing/2014/main" id="{36A5D568-CCB5-4481-B9E3-5E4250849B2C}"/>
                  </a:ext>
                </a:extLst>
              </p:cNvPr>
              <p:cNvSpPr/>
              <p:nvPr/>
            </p:nvSpPr>
            <p:spPr>
              <a:xfrm>
                <a:off x="5314950" y="2778125"/>
                <a:ext cx="563336" cy="438604"/>
              </a:xfrm>
              <a:prstGeom prst="rect">
                <a:avLst/>
              </a:prstGeom>
              <a:solidFill>
                <a:srgbClr val="51ADB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left"/>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1</m:t>
                          </m:r>
                        </m:sub>
                      </m:sSub>
                    </m:oMath>
                  </m:oMathPara>
                </a14:m>
                <a:endParaRPr lang="zh-CN" altLang="en-US" dirty="0"/>
              </a:p>
            </p:txBody>
          </p:sp>
        </mc:Choice>
        <mc:Fallback xmlns="">
          <p:sp>
            <p:nvSpPr>
              <p:cNvPr id="2" name="矩形 1">
                <a:extLst>
                  <a:ext uri="{FF2B5EF4-FFF2-40B4-BE49-F238E27FC236}">
                    <a16:creationId xmlns:a16="http://schemas.microsoft.com/office/drawing/2014/main" id="{36A5D568-CCB5-4481-B9E3-5E4250849B2C}"/>
                  </a:ext>
                </a:extLst>
              </p:cNvPr>
              <p:cNvSpPr>
                <a:spLocks noRot="1" noChangeAspect="1" noMove="1" noResize="1" noEditPoints="1" noAdjustHandles="1" noChangeArrowheads="1" noChangeShapeType="1" noTextEdit="1"/>
              </p:cNvSpPr>
              <p:nvPr/>
            </p:nvSpPr>
            <p:spPr>
              <a:xfrm>
                <a:off x="5314950" y="2778125"/>
                <a:ext cx="563336" cy="438604"/>
              </a:xfrm>
              <a:prstGeom prst="rect">
                <a:avLst/>
              </a:prstGeom>
              <a:blipFill>
                <a:blip r:embed="rId1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矩形 22">
                <a:extLst>
                  <a:ext uri="{FF2B5EF4-FFF2-40B4-BE49-F238E27FC236}">
                    <a16:creationId xmlns:a16="http://schemas.microsoft.com/office/drawing/2014/main" id="{A843C4E6-F96F-414F-B291-1E07A795E316}"/>
                  </a:ext>
                </a:extLst>
              </p:cNvPr>
              <p:cNvSpPr/>
              <p:nvPr/>
            </p:nvSpPr>
            <p:spPr>
              <a:xfrm>
                <a:off x="6305552" y="2778125"/>
                <a:ext cx="563336" cy="438604"/>
              </a:xfrm>
              <a:prstGeom prst="rect">
                <a:avLst/>
              </a:prstGeom>
              <a:solidFill>
                <a:srgbClr val="51ADB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left"/>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2</m:t>
                          </m:r>
                        </m:sub>
                      </m:sSub>
                    </m:oMath>
                  </m:oMathPara>
                </a14:m>
                <a:endParaRPr lang="zh-CN" altLang="en-US" dirty="0"/>
              </a:p>
            </p:txBody>
          </p:sp>
        </mc:Choice>
        <mc:Fallback xmlns="">
          <p:sp>
            <p:nvSpPr>
              <p:cNvPr id="23" name="矩形 22">
                <a:extLst>
                  <a:ext uri="{FF2B5EF4-FFF2-40B4-BE49-F238E27FC236}">
                    <a16:creationId xmlns:a16="http://schemas.microsoft.com/office/drawing/2014/main" id="{A843C4E6-F96F-414F-B291-1E07A795E316}"/>
                  </a:ext>
                </a:extLst>
              </p:cNvPr>
              <p:cNvSpPr>
                <a:spLocks noRot="1" noChangeAspect="1" noMove="1" noResize="1" noEditPoints="1" noAdjustHandles="1" noChangeArrowheads="1" noChangeShapeType="1" noTextEdit="1"/>
              </p:cNvSpPr>
              <p:nvPr/>
            </p:nvSpPr>
            <p:spPr>
              <a:xfrm>
                <a:off x="6305552" y="2778125"/>
                <a:ext cx="563336" cy="438604"/>
              </a:xfrm>
              <a:prstGeom prst="rect">
                <a:avLst/>
              </a:prstGeom>
              <a:blipFill>
                <a:blip r:embed="rId1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矩形 23">
                <a:extLst>
                  <a:ext uri="{FF2B5EF4-FFF2-40B4-BE49-F238E27FC236}">
                    <a16:creationId xmlns:a16="http://schemas.microsoft.com/office/drawing/2014/main" id="{ACC52B25-F634-4E63-9C0D-6BE89A215C01}"/>
                  </a:ext>
                </a:extLst>
              </p:cNvPr>
              <p:cNvSpPr/>
              <p:nvPr/>
            </p:nvSpPr>
            <p:spPr>
              <a:xfrm>
                <a:off x="7725684" y="2772115"/>
                <a:ext cx="563336" cy="438604"/>
              </a:xfrm>
              <a:prstGeom prst="rect">
                <a:avLst/>
              </a:prstGeom>
              <a:solidFill>
                <a:srgbClr val="51ADB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left"/>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𝑖</m:t>
                          </m:r>
                        </m:sub>
                      </m:sSub>
                    </m:oMath>
                  </m:oMathPara>
                </a14:m>
                <a:endParaRPr lang="zh-CN" altLang="en-US" dirty="0"/>
              </a:p>
            </p:txBody>
          </p:sp>
        </mc:Choice>
        <mc:Fallback xmlns="">
          <p:sp>
            <p:nvSpPr>
              <p:cNvPr id="24" name="矩形 23">
                <a:extLst>
                  <a:ext uri="{FF2B5EF4-FFF2-40B4-BE49-F238E27FC236}">
                    <a16:creationId xmlns:a16="http://schemas.microsoft.com/office/drawing/2014/main" id="{ACC52B25-F634-4E63-9C0D-6BE89A215C01}"/>
                  </a:ext>
                </a:extLst>
              </p:cNvPr>
              <p:cNvSpPr>
                <a:spLocks noRot="1" noChangeAspect="1" noMove="1" noResize="1" noEditPoints="1" noAdjustHandles="1" noChangeArrowheads="1" noChangeShapeType="1" noTextEdit="1"/>
              </p:cNvSpPr>
              <p:nvPr/>
            </p:nvSpPr>
            <p:spPr>
              <a:xfrm>
                <a:off x="7725684" y="2772115"/>
                <a:ext cx="563336" cy="438604"/>
              </a:xfrm>
              <a:prstGeom prst="rect">
                <a:avLst/>
              </a:prstGeom>
              <a:blipFill>
                <a:blip r:embed="rId2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矩形 24">
                <a:extLst>
                  <a:ext uri="{FF2B5EF4-FFF2-40B4-BE49-F238E27FC236}">
                    <a16:creationId xmlns:a16="http://schemas.microsoft.com/office/drawing/2014/main" id="{285C3224-EFC7-4E2D-B176-23C0C236F0E2}"/>
                  </a:ext>
                </a:extLst>
              </p:cNvPr>
              <p:cNvSpPr/>
              <p:nvPr/>
            </p:nvSpPr>
            <p:spPr>
              <a:xfrm>
                <a:off x="9167588" y="2772115"/>
                <a:ext cx="563336" cy="438604"/>
              </a:xfrm>
              <a:prstGeom prst="rect">
                <a:avLst/>
              </a:prstGeom>
              <a:solidFill>
                <a:srgbClr val="51ADB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left"/>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𝑛</m:t>
                          </m:r>
                        </m:sub>
                      </m:sSub>
                    </m:oMath>
                  </m:oMathPara>
                </a14:m>
                <a:endParaRPr lang="zh-CN" altLang="en-US" dirty="0"/>
              </a:p>
            </p:txBody>
          </p:sp>
        </mc:Choice>
        <mc:Fallback xmlns="">
          <p:sp>
            <p:nvSpPr>
              <p:cNvPr id="25" name="矩形 24">
                <a:extLst>
                  <a:ext uri="{FF2B5EF4-FFF2-40B4-BE49-F238E27FC236}">
                    <a16:creationId xmlns:a16="http://schemas.microsoft.com/office/drawing/2014/main" id="{285C3224-EFC7-4E2D-B176-23C0C236F0E2}"/>
                  </a:ext>
                </a:extLst>
              </p:cNvPr>
              <p:cNvSpPr>
                <a:spLocks noRot="1" noChangeAspect="1" noMove="1" noResize="1" noEditPoints="1" noAdjustHandles="1" noChangeArrowheads="1" noChangeShapeType="1" noTextEdit="1"/>
              </p:cNvSpPr>
              <p:nvPr/>
            </p:nvSpPr>
            <p:spPr>
              <a:xfrm>
                <a:off x="9167588" y="2772115"/>
                <a:ext cx="563336" cy="438604"/>
              </a:xfrm>
              <a:prstGeom prst="rect">
                <a:avLst/>
              </a:prstGeom>
              <a:blipFill>
                <a:blip r:embed="rId21"/>
                <a:stretch>
                  <a:fillRect/>
                </a:stretch>
              </a:blipFill>
            </p:spPr>
            <p:txBody>
              <a:bodyPr/>
              <a:lstStyle/>
              <a:p>
                <a:r>
                  <a:rPr lang="zh-CN" altLang="en-US">
                    <a:noFill/>
                  </a:rPr>
                  <a:t> </a:t>
                </a:r>
              </a:p>
            </p:txBody>
          </p:sp>
        </mc:Fallback>
      </mc:AlternateContent>
      <p:cxnSp>
        <p:nvCxnSpPr>
          <p:cNvPr id="4" name="直接箭头连接符 3">
            <a:extLst>
              <a:ext uri="{FF2B5EF4-FFF2-40B4-BE49-F238E27FC236}">
                <a16:creationId xmlns:a16="http://schemas.microsoft.com/office/drawing/2014/main" id="{FD17AD0A-619F-4D0B-9591-AB7E9EDCA0CC}"/>
              </a:ext>
            </a:extLst>
          </p:cNvPr>
          <p:cNvCxnSpPr>
            <a:endCxn id="23" idx="1"/>
          </p:cNvCxnSpPr>
          <p:nvPr/>
        </p:nvCxnSpPr>
        <p:spPr>
          <a:xfrm>
            <a:off x="5706836" y="2991417"/>
            <a:ext cx="598716" cy="6010"/>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a:extLst>
              <a:ext uri="{FF2B5EF4-FFF2-40B4-BE49-F238E27FC236}">
                <a16:creationId xmlns:a16="http://schemas.microsoft.com/office/drawing/2014/main" id="{5CFFB04D-65E9-4E0C-BACB-3D30EAEB002B}"/>
              </a:ext>
            </a:extLst>
          </p:cNvPr>
          <p:cNvCxnSpPr/>
          <p:nvPr/>
        </p:nvCxnSpPr>
        <p:spPr>
          <a:xfrm>
            <a:off x="6705600" y="2991417"/>
            <a:ext cx="598716" cy="6010"/>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26">
            <a:extLst>
              <a:ext uri="{FF2B5EF4-FFF2-40B4-BE49-F238E27FC236}">
                <a16:creationId xmlns:a16="http://schemas.microsoft.com/office/drawing/2014/main" id="{19E6544C-35EF-4DE8-9B94-1FD3C52CC27A}"/>
              </a:ext>
            </a:extLst>
          </p:cNvPr>
          <p:cNvCxnSpPr/>
          <p:nvPr/>
        </p:nvCxnSpPr>
        <p:spPr>
          <a:xfrm>
            <a:off x="8156120" y="2991417"/>
            <a:ext cx="598716" cy="6010"/>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 name="直接连接符 5">
            <a:extLst>
              <a:ext uri="{FF2B5EF4-FFF2-40B4-BE49-F238E27FC236}">
                <a16:creationId xmlns:a16="http://schemas.microsoft.com/office/drawing/2014/main" id="{3CC6EA9B-540C-4A09-9129-9268CD2890C9}"/>
              </a:ext>
            </a:extLst>
          </p:cNvPr>
          <p:cNvCxnSpPr>
            <a:cxnSpLocks/>
            <a:endCxn id="24" idx="1"/>
          </p:cNvCxnSpPr>
          <p:nvPr/>
        </p:nvCxnSpPr>
        <p:spPr>
          <a:xfrm>
            <a:off x="7304316" y="2991417"/>
            <a:ext cx="421368" cy="0"/>
          </a:xfrm>
          <a:prstGeom prst="line">
            <a:avLst/>
          </a:prstGeom>
          <a:ln w="28575">
            <a:solidFill>
              <a:schemeClr val="accent4">
                <a:lumMod val="60000"/>
                <a:lumOff val="4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070101A6-24B3-4614-8A23-C69776B9128E}"/>
              </a:ext>
            </a:extLst>
          </p:cNvPr>
          <p:cNvCxnSpPr>
            <a:cxnSpLocks/>
          </p:cNvCxnSpPr>
          <p:nvPr/>
        </p:nvCxnSpPr>
        <p:spPr>
          <a:xfrm>
            <a:off x="8754836" y="2999581"/>
            <a:ext cx="421368" cy="0"/>
          </a:xfrm>
          <a:prstGeom prst="line">
            <a:avLst/>
          </a:prstGeom>
          <a:ln w="28575">
            <a:solidFill>
              <a:schemeClr val="accent4">
                <a:lumMod val="60000"/>
                <a:lumOff val="4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9" name="直接箭头连接符 28">
            <a:extLst>
              <a:ext uri="{FF2B5EF4-FFF2-40B4-BE49-F238E27FC236}">
                <a16:creationId xmlns:a16="http://schemas.microsoft.com/office/drawing/2014/main" id="{EA9B6C9D-A2AE-4B8A-A878-F2A43C34953D}"/>
              </a:ext>
            </a:extLst>
          </p:cNvPr>
          <p:cNvCxnSpPr>
            <a:endCxn id="2" idx="1"/>
          </p:cNvCxnSpPr>
          <p:nvPr/>
        </p:nvCxnSpPr>
        <p:spPr>
          <a:xfrm>
            <a:off x="4955721" y="2850356"/>
            <a:ext cx="359229" cy="1470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文本框 29">
            <a:extLst>
              <a:ext uri="{FF2B5EF4-FFF2-40B4-BE49-F238E27FC236}">
                <a16:creationId xmlns:a16="http://schemas.microsoft.com/office/drawing/2014/main" id="{00AC24EE-6716-4236-9F72-BBAB24C370B3}"/>
              </a:ext>
            </a:extLst>
          </p:cNvPr>
          <p:cNvSpPr txBox="1"/>
          <p:nvPr/>
        </p:nvSpPr>
        <p:spPr>
          <a:xfrm>
            <a:off x="4474482" y="2451378"/>
            <a:ext cx="982000" cy="369332"/>
          </a:xfrm>
          <a:prstGeom prst="rect">
            <a:avLst/>
          </a:prstGeom>
          <a:noFill/>
        </p:spPr>
        <p:txBody>
          <a:bodyPr wrap="none" rtlCol="0">
            <a:spAutoFit/>
          </a:bodyPr>
          <a:lstStyle/>
          <a:p>
            <a:r>
              <a:rPr lang="en-US" altLang="zh-CN" dirty="0" err="1"/>
              <a:t>list.head</a:t>
            </a:r>
            <a:endParaRPr lang="zh-CN" altLang="en-US" dirty="0"/>
          </a:p>
        </p:txBody>
      </p:sp>
      <p:grpSp>
        <p:nvGrpSpPr>
          <p:cNvPr id="22" name="组合 21">
            <a:extLst>
              <a:ext uri="{FF2B5EF4-FFF2-40B4-BE49-F238E27FC236}">
                <a16:creationId xmlns:a16="http://schemas.microsoft.com/office/drawing/2014/main" id="{6DD8BB3C-17FF-4F8F-BF1E-73C9F8EB5431}"/>
              </a:ext>
            </a:extLst>
          </p:cNvPr>
          <p:cNvGrpSpPr/>
          <p:nvPr>
            <p:custDataLst>
              <p:tags r:id="rId10"/>
            </p:custDataLst>
          </p:nvPr>
        </p:nvGrpSpPr>
        <p:grpSpPr>
          <a:xfrm>
            <a:off x="0" y="0"/>
            <a:ext cx="12192000" cy="635000"/>
            <a:chOff x="0" y="0"/>
            <a:chExt cx="12192000" cy="635000"/>
          </a:xfrm>
        </p:grpSpPr>
        <p:sp>
          <p:nvSpPr>
            <p:cNvPr id="18" name="TitleBackground">
              <a:extLst>
                <a:ext uri="{FF2B5EF4-FFF2-40B4-BE49-F238E27FC236}">
                  <a16:creationId xmlns:a16="http://schemas.microsoft.com/office/drawing/2014/main" id="{96421F01-2C13-4141-A7F2-B15CEE315F9C}"/>
                </a:ext>
              </a:extLst>
            </p:cNvPr>
            <p:cNvSpPr/>
            <p:nvPr>
              <p:custDataLst>
                <p:tags r:id="rId12"/>
              </p:custDataLst>
            </p:nvPr>
          </p:nvSpPr>
          <p:spPr>
            <a:xfrm>
              <a:off x="0" y="0"/>
              <a:ext cx="12192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ColorBlock">
              <a:extLst>
                <a:ext uri="{FF2B5EF4-FFF2-40B4-BE49-F238E27FC236}">
                  <a16:creationId xmlns:a16="http://schemas.microsoft.com/office/drawing/2014/main" id="{139D7F55-30D2-40B8-AD7C-8A50A1916B44}"/>
                </a:ext>
              </a:extLst>
            </p:cNvPr>
            <p:cNvSpPr/>
            <p:nvPr>
              <p:custDataLst>
                <p:tags r:id="rId13"/>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TypeText">
              <a:extLst>
                <a:ext uri="{FF2B5EF4-FFF2-40B4-BE49-F238E27FC236}">
                  <a16:creationId xmlns:a16="http://schemas.microsoft.com/office/drawing/2014/main" id="{51590628-A927-44A4-AE58-F4E576A5343A}"/>
                </a:ext>
              </a:extLst>
            </p:cNvPr>
            <p:cNvSpPr txBox="1"/>
            <p:nvPr>
              <p:custDataLst>
                <p:tags r:id="rId14"/>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投票</a:t>
              </a:r>
            </a:p>
          </p:txBody>
        </p:sp>
        <p:sp>
          <p:nvSpPr>
            <p:cNvPr id="21" name="TipText">
              <a:extLst>
                <a:ext uri="{FF2B5EF4-FFF2-40B4-BE49-F238E27FC236}">
                  <a16:creationId xmlns:a16="http://schemas.microsoft.com/office/drawing/2014/main" id="{BD71E82E-8CA8-493B-81BE-267B652618E4}"/>
                </a:ext>
              </a:extLst>
            </p:cNvPr>
            <p:cNvSpPr txBox="1"/>
            <p:nvPr>
              <p:custDataLst>
                <p:tags r:id="rId15"/>
              </p:custDataLst>
            </p:nvPr>
          </p:nvSpPr>
          <p:spPr>
            <a:xfrm>
              <a:off x="1195705" y="109220"/>
              <a:ext cx="2286000" cy="508000"/>
            </a:xfrm>
            <a:prstGeom prst="rect">
              <a:avLst/>
            </a:prstGeom>
            <a:noFill/>
          </p:spPr>
          <p:txBody>
            <a:bodyPr vert="horz" wrap="none" rtlCol="0" anchor="ctr" anchorCtr="0">
              <a:noAutofit/>
            </a:bodyPr>
            <a:lstStyle/>
            <a:p>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最多可选</a:t>
              </a:r>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项</a:t>
              </a:r>
            </a:p>
          </p:txBody>
        </p:sp>
      </p:grpSp>
      <p:pic>
        <p:nvPicPr>
          <p:cNvPr id="7" name="图片 6">
            <a:extLst>
              <a:ext uri="{FF2B5EF4-FFF2-40B4-BE49-F238E27FC236}">
                <a16:creationId xmlns:a16="http://schemas.microsoft.com/office/drawing/2014/main" id="{0265E610-1A10-444D-B8C7-3704A50D1FA4}"/>
              </a:ext>
            </a:extLst>
          </p:cNvPr>
          <p:cNvPicPr>
            <a:picLocks/>
          </p:cNvPicPr>
          <p:nvPr>
            <p:custDataLst>
              <p:tags r:id="rId11"/>
            </p:custDataLst>
          </p:nvPr>
        </p:nvPicPr>
        <p:blipFill>
          <a:blip r:embed="rId22">
            <a:extLst>
              <a:ext uri="{28A0092B-C50C-407E-A947-70E740481C1C}">
                <a14:useLocalDpi xmlns:a14="http://schemas.microsoft.com/office/drawing/2010/main" val="0"/>
              </a:ext>
            </a:extLst>
          </a:blip>
          <a:stretch>
            <a:fillRect/>
          </a:stretch>
        </p:blipFill>
        <p:spPr>
          <a:xfrm>
            <a:off x="10642600" y="63500"/>
            <a:ext cx="1422400" cy="508000"/>
          </a:xfrm>
          <a:prstGeom prst="rect">
            <a:avLst/>
          </a:prstGeom>
        </p:spPr>
      </p:pic>
    </p:spTree>
    <p:custDataLst>
      <p:tags r:id="rId1"/>
    </p:custDataLst>
    <p:extLst>
      <p:ext uri="{BB962C8B-B14F-4D97-AF65-F5344CB8AC3E}">
        <p14:creationId xmlns:p14="http://schemas.microsoft.com/office/powerpoint/2010/main" val="123236061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10.4.2  </a:t>
            </a:r>
            <a:r>
              <a:rPr lang="zh-CN" altLang="en-US" dirty="0"/>
              <a:t>快速排序</a:t>
            </a:r>
          </a:p>
        </p:txBody>
      </p:sp>
      <p:sp>
        <p:nvSpPr>
          <p:cNvPr id="3" name="副标题 2"/>
          <p:cNvSpPr>
            <a:spLocks noGrp="1"/>
          </p:cNvSpPr>
          <p:nvPr>
            <p:ph type="subTitle" idx="1"/>
          </p:nvPr>
        </p:nvSpPr>
        <p:spPr/>
        <p:txBody>
          <a:bodyPr/>
          <a:lstStyle/>
          <a:p>
            <a:r>
              <a:rPr lang="en-US" altLang="zh-CN" dirty="0"/>
              <a:t>10.4.2  </a:t>
            </a:r>
            <a:r>
              <a:rPr lang="zh-CN" altLang="en-US" dirty="0"/>
              <a:t>快速排序</a:t>
            </a:r>
          </a:p>
        </p:txBody>
      </p:sp>
      <p:sp>
        <p:nvSpPr>
          <p:cNvPr id="4" name="文本占位符 3"/>
          <p:cNvSpPr>
            <a:spLocks noGrp="1"/>
          </p:cNvSpPr>
          <p:nvPr>
            <p:ph type="body" idx="10"/>
          </p:nvPr>
        </p:nvSpPr>
        <p:spPr/>
        <p:txBody>
          <a:bodyPr/>
          <a:lstStyle/>
          <a:p>
            <a:r>
              <a:rPr lang="zh-CN" altLang="en-US" dirty="0"/>
              <a:t>数据结构</a:t>
            </a:r>
          </a:p>
        </p:txBody>
      </p:sp>
      <p:sp>
        <p:nvSpPr>
          <p:cNvPr id="5" name="内容占位符 4"/>
          <p:cNvSpPr>
            <a:spLocks noGrp="1"/>
          </p:cNvSpPr>
          <p:nvPr>
            <p:ph idx="11"/>
          </p:nvPr>
        </p:nvSpPr>
        <p:spPr/>
        <p:txBody>
          <a:bodyPr>
            <a:normAutofit/>
          </a:bodyPr>
          <a:lstStyle/>
          <a:p>
            <a:r>
              <a:rPr lang="zh-CN" altLang="en-US" sz="2800" dirty="0"/>
              <a:t>快速排序是一种所需</a:t>
            </a:r>
            <a:r>
              <a:rPr lang="zh-CN" altLang="en-US" sz="2800" b="1" dirty="0">
                <a:solidFill>
                  <a:srgbClr val="C00000"/>
                </a:solidFill>
              </a:rPr>
              <a:t>比较次数较少、速度较快</a:t>
            </a:r>
            <a:r>
              <a:rPr lang="zh-CN" altLang="en-US" sz="2800" dirty="0"/>
              <a:t>的排序方法，由英国计算机科学家，图灵奖获得者东尼</a:t>
            </a:r>
            <a:r>
              <a:rPr lang="en-US" altLang="zh-CN" sz="2800" dirty="0"/>
              <a:t>·</a:t>
            </a:r>
            <a:r>
              <a:rPr lang="zh-CN" altLang="en-US" sz="2800" dirty="0"/>
              <a:t>霍尔于</a:t>
            </a:r>
            <a:r>
              <a:rPr lang="en-US" altLang="zh-CN" sz="2800" dirty="0"/>
              <a:t>1961</a:t>
            </a:r>
            <a:r>
              <a:rPr lang="zh-CN" altLang="en-US" sz="2800" dirty="0"/>
              <a:t>年发表。在基于比较的排序算法中，快速排序的</a:t>
            </a:r>
            <a:r>
              <a:rPr lang="zh-CN" altLang="en-US" sz="2800" b="1" dirty="0">
                <a:solidFill>
                  <a:srgbClr val="C00000"/>
                </a:solidFill>
              </a:rPr>
              <a:t>平均性能突出</a:t>
            </a:r>
            <a:r>
              <a:rPr lang="zh-CN" altLang="en-US" sz="2800" dirty="0"/>
              <a:t>。</a:t>
            </a:r>
            <a:endParaRPr lang="en-US" altLang="zh-CN" sz="2800" dirty="0"/>
          </a:p>
          <a:p>
            <a:r>
              <a:rPr lang="zh-CN" altLang="en-US" sz="2800" b="1" dirty="0"/>
              <a:t>基本思想</a:t>
            </a:r>
            <a:r>
              <a:rPr lang="zh-CN" altLang="en-US" sz="2800" dirty="0"/>
              <a:t>：通过</a:t>
            </a:r>
            <a:r>
              <a:rPr lang="zh-CN" altLang="en-US" sz="2800" dirty="0">
                <a:solidFill>
                  <a:srgbClr val="0070C0"/>
                </a:solidFill>
              </a:rPr>
              <a:t>递归分治</a:t>
            </a:r>
            <a:r>
              <a:rPr lang="zh-CN" altLang="en-US" sz="2800" dirty="0"/>
              <a:t>方法，基于轴点（基准值</a:t>
            </a:r>
            <a:r>
              <a:rPr lang="en-US" altLang="zh-CN" sz="2800" dirty="0"/>
              <a:t>pivot</a:t>
            </a:r>
            <a:r>
              <a:rPr lang="zh-CN" altLang="en-US" sz="2800" dirty="0"/>
              <a:t>）将待排序序列</a:t>
            </a:r>
            <a:r>
              <a:rPr lang="zh-CN" altLang="en-US" sz="2800" dirty="0">
                <a:solidFill>
                  <a:srgbClr val="C00000"/>
                </a:solidFill>
              </a:rPr>
              <a:t>拆分成两个子序列并分别排序</a:t>
            </a:r>
            <a:r>
              <a:rPr lang="zh-CN" altLang="en-US" sz="2800" dirty="0"/>
              <a:t>，直到序列有序。</a:t>
            </a:r>
            <a:endParaRPr lang="en-US" altLang="zh-CN" sz="2800" dirty="0"/>
          </a:p>
          <a:p>
            <a:r>
              <a:rPr lang="zh-CN" altLang="en-US" sz="2800" b="1" dirty="0"/>
              <a:t>排序步骤</a:t>
            </a:r>
            <a:r>
              <a:rPr lang="zh-CN" altLang="en-US" sz="2800" dirty="0"/>
              <a:t>：</a:t>
            </a:r>
            <a:endParaRPr lang="en-US" altLang="zh-CN" sz="2800" dirty="0"/>
          </a:p>
          <a:p>
            <a:pPr marL="457200" indent="-457200">
              <a:buFont typeface="Arial" panose="020B0604020202020204" pitchFamily="34" charset="0"/>
              <a:buChar char="•"/>
            </a:pPr>
            <a:r>
              <a:rPr lang="zh-CN" altLang="en-US" sz="2800" dirty="0"/>
              <a:t>从待排序序列中</a:t>
            </a:r>
            <a:r>
              <a:rPr lang="zh-CN" altLang="en-US" sz="2800" b="1" dirty="0">
                <a:solidFill>
                  <a:srgbClr val="C00000"/>
                </a:solidFill>
              </a:rPr>
              <a:t>选取轴点</a:t>
            </a:r>
            <a:r>
              <a:rPr lang="zh-CN" altLang="en-US" sz="2800" dirty="0"/>
              <a:t>。</a:t>
            </a:r>
            <a:endParaRPr lang="en-US" altLang="zh-CN" sz="2800" dirty="0">
              <a:solidFill>
                <a:srgbClr val="C00000"/>
              </a:solidFill>
            </a:endParaRPr>
          </a:p>
          <a:p>
            <a:pPr marL="457200" indent="-457200">
              <a:buFont typeface="Arial" panose="020B0604020202020204" pitchFamily="34" charset="0"/>
              <a:buChar char="•"/>
            </a:pPr>
            <a:r>
              <a:rPr lang="zh-CN" altLang="en-US" sz="2800" dirty="0"/>
              <a:t>通过交换序列元素，将待排序序列</a:t>
            </a:r>
            <a:r>
              <a:rPr lang="zh-CN" altLang="en-US" sz="2800" b="1" dirty="0">
                <a:solidFill>
                  <a:srgbClr val="C00000"/>
                </a:solidFill>
              </a:rPr>
              <a:t>拆分</a:t>
            </a:r>
            <a:r>
              <a:rPr lang="zh-CN" altLang="en-US" sz="2800" dirty="0"/>
              <a:t>为左右两个子序列，左子序列元素</a:t>
            </a:r>
            <a:r>
              <a:rPr lang="zh-CN" altLang="en-US" sz="2800" b="1" dirty="0">
                <a:solidFill>
                  <a:srgbClr val="C00000"/>
                </a:solidFill>
              </a:rPr>
              <a:t>小于等于</a:t>
            </a:r>
            <a:r>
              <a:rPr lang="zh-CN" altLang="en-US" sz="2800" dirty="0"/>
              <a:t>轴点，右子序列元素</a:t>
            </a:r>
            <a:r>
              <a:rPr lang="zh-CN" altLang="en-US" sz="2800" b="1" dirty="0">
                <a:solidFill>
                  <a:srgbClr val="C00000"/>
                </a:solidFill>
              </a:rPr>
              <a:t>大于等于</a:t>
            </a:r>
            <a:r>
              <a:rPr lang="zh-CN" altLang="en-US" sz="2800" dirty="0"/>
              <a:t>轴点。</a:t>
            </a:r>
            <a:endParaRPr lang="en-US" altLang="zh-CN" sz="2800" dirty="0"/>
          </a:p>
          <a:p>
            <a:pPr marL="457200" indent="-457200">
              <a:buFont typeface="Arial" panose="020B0604020202020204" pitchFamily="34" charset="0"/>
              <a:buChar char="•"/>
            </a:pPr>
            <a:r>
              <a:rPr lang="zh-CN" altLang="en-US" sz="2800" dirty="0"/>
              <a:t>对两个子序列</a:t>
            </a:r>
            <a:r>
              <a:rPr lang="zh-CN" altLang="en-US" sz="2800" b="1" dirty="0">
                <a:solidFill>
                  <a:srgbClr val="C00000"/>
                </a:solidFill>
              </a:rPr>
              <a:t>递归</a:t>
            </a:r>
            <a:r>
              <a:rPr lang="zh-CN" altLang="en-US" sz="2800" dirty="0"/>
              <a:t>进行上述操作，直到子序列</a:t>
            </a:r>
            <a:r>
              <a:rPr lang="zh-CN" altLang="en-US" sz="2800" b="1" dirty="0">
                <a:solidFill>
                  <a:srgbClr val="C00000"/>
                </a:solidFill>
              </a:rPr>
              <a:t>元素个数小于等于</a:t>
            </a:r>
            <a:r>
              <a:rPr lang="en-US" altLang="zh-CN" sz="2800" b="1" dirty="0">
                <a:solidFill>
                  <a:srgbClr val="C00000"/>
                </a:solidFill>
              </a:rPr>
              <a:t>1</a:t>
            </a:r>
            <a:r>
              <a:rPr lang="zh-CN" altLang="en-US" sz="2800" dirty="0"/>
              <a:t>。</a:t>
            </a:r>
            <a:endParaRPr lang="en-US" altLang="zh-CN" sz="2800" dirty="0"/>
          </a:p>
        </p:txBody>
      </p:sp>
    </p:spTree>
    <p:extLst>
      <p:ext uri="{BB962C8B-B14F-4D97-AF65-F5344CB8AC3E}">
        <p14:creationId xmlns:p14="http://schemas.microsoft.com/office/powerpoint/2010/main" val="283887708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17">
            <a:extLst>
              <a:ext uri="{FF2B5EF4-FFF2-40B4-BE49-F238E27FC236}">
                <a16:creationId xmlns:a16="http://schemas.microsoft.com/office/drawing/2014/main" id="{D5AF1A05-69D2-4266-977E-59F97DE3B68C}"/>
              </a:ext>
            </a:extLst>
          </p:cNvPr>
          <p:cNvPicPr/>
          <p:nvPr/>
        </p:nvPicPr>
        <p:blipFill>
          <a:blip r:embed="rId2">
            <a:extLst>
              <a:ext uri="{28A0092B-C50C-407E-A947-70E740481C1C}">
                <a14:useLocalDpi xmlns:a14="http://schemas.microsoft.com/office/drawing/2010/main" val="0"/>
              </a:ext>
            </a:extLst>
          </a:blip>
          <a:srcRect/>
          <a:stretch>
            <a:fillRect/>
          </a:stretch>
        </p:blipFill>
        <p:spPr>
          <a:xfrm>
            <a:off x="1144252" y="4379800"/>
            <a:ext cx="9903496" cy="2074858"/>
          </a:xfrm>
          <a:prstGeom prst="rect">
            <a:avLst/>
          </a:prstGeom>
          <a:noFill/>
          <a:ln>
            <a:noFill/>
          </a:ln>
        </p:spPr>
      </p:pic>
      <p:sp>
        <p:nvSpPr>
          <p:cNvPr id="2" name="标题 1"/>
          <p:cNvSpPr>
            <a:spLocks noGrp="1"/>
          </p:cNvSpPr>
          <p:nvPr>
            <p:ph type="title"/>
          </p:nvPr>
        </p:nvSpPr>
        <p:spPr/>
        <p:txBody>
          <a:bodyPr/>
          <a:lstStyle/>
          <a:p>
            <a:r>
              <a:rPr lang="zh-CN" altLang="en-US" dirty="0"/>
              <a:t>快速排序的序列拆分（划分）</a:t>
            </a:r>
          </a:p>
        </p:txBody>
      </p:sp>
      <p:sp>
        <p:nvSpPr>
          <p:cNvPr id="3" name="副标题 2"/>
          <p:cNvSpPr>
            <a:spLocks noGrp="1"/>
          </p:cNvSpPr>
          <p:nvPr>
            <p:ph type="subTitle" idx="1"/>
          </p:nvPr>
        </p:nvSpPr>
        <p:spPr/>
        <p:txBody>
          <a:bodyPr/>
          <a:lstStyle/>
          <a:p>
            <a:r>
              <a:rPr lang="en-US" altLang="zh-CN" dirty="0"/>
              <a:t>10.4.2  </a:t>
            </a:r>
            <a:r>
              <a:rPr lang="zh-CN" altLang="en-US" dirty="0"/>
              <a:t>快速排序</a:t>
            </a:r>
          </a:p>
        </p:txBody>
      </p:sp>
      <p:sp>
        <p:nvSpPr>
          <p:cNvPr id="4" name="文本占位符 3"/>
          <p:cNvSpPr>
            <a:spLocks noGrp="1"/>
          </p:cNvSpPr>
          <p:nvPr>
            <p:ph type="body" idx="10"/>
          </p:nvPr>
        </p:nvSpPr>
        <p:spPr/>
        <p:txBody>
          <a:bodyPr/>
          <a:lstStyle/>
          <a:p>
            <a:r>
              <a:rPr lang="zh-CN" altLang="en-US" dirty="0"/>
              <a:t>数据结构</a:t>
            </a:r>
          </a:p>
        </p:txBody>
      </p:sp>
      <mc:AlternateContent xmlns:mc="http://schemas.openxmlformats.org/markup-compatibility/2006" xmlns:a14="http://schemas.microsoft.com/office/drawing/2010/main">
        <mc:Choice Requires="a14">
          <p:sp>
            <p:nvSpPr>
              <p:cNvPr id="5" name="内容占位符 4"/>
              <p:cNvSpPr>
                <a:spLocks noGrp="1"/>
              </p:cNvSpPr>
              <p:nvPr>
                <p:ph idx="11"/>
              </p:nvPr>
            </p:nvSpPr>
            <p:spPr>
              <a:xfrm>
                <a:off x="584225" y="1276350"/>
                <a:ext cx="11055325" cy="3265669"/>
              </a:xfrm>
            </p:spPr>
            <p:txBody>
              <a:bodyPr>
                <a:normAutofit/>
              </a:bodyPr>
              <a:lstStyle/>
              <a:p>
                <a:pPr marL="457200" indent="-457200">
                  <a:buFont typeface="Arial" panose="020B0604020202020204" pitchFamily="34" charset="0"/>
                  <a:buChar char="•"/>
                </a:pPr>
                <a:r>
                  <a:rPr lang="zh-CN" altLang="en-US" sz="2800" dirty="0"/>
                  <a:t>序列拆分（</a:t>
                </a:r>
                <a:r>
                  <a:rPr lang="en-US" altLang="zh-CN" sz="2800" dirty="0"/>
                  <a:t>Partition</a:t>
                </a:r>
                <a:r>
                  <a:rPr lang="zh-CN" altLang="en-US" sz="2800" dirty="0"/>
                  <a:t>）会根据所选</a:t>
                </a:r>
                <a:r>
                  <a:rPr lang="zh-CN" altLang="en-US" sz="2800" b="1" dirty="0">
                    <a:solidFill>
                      <a:srgbClr val="C00000"/>
                    </a:solidFill>
                  </a:rPr>
                  <a:t>轴点</a:t>
                </a:r>
                <a:r>
                  <a:rPr lang="zh-CN" altLang="en-US" sz="2800" dirty="0"/>
                  <a:t>将序列拆分成两个子序列，进而确定轴点在序列的</a:t>
                </a:r>
                <a:r>
                  <a:rPr lang="zh-CN" altLang="en-US" sz="2800" b="1" dirty="0">
                    <a:solidFill>
                      <a:srgbClr val="C00000"/>
                    </a:solidFill>
                  </a:rPr>
                  <a:t>最终位置</a:t>
                </a:r>
                <a:endParaRPr lang="en-US" altLang="zh-CN" sz="2800" dirty="0"/>
              </a:p>
              <a:p>
                <a:pPr marL="457200" indent="-457200">
                  <a:buFont typeface="Arial" panose="020B0604020202020204" pitchFamily="34" charset="0"/>
                  <a:buChar char="•"/>
                </a:pPr>
                <a:r>
                  <a:rPr lang="zh-CN" altLang="en-US" sz="2800" dirty="0"/>
                  <a:t>对于序列</a:t>
                </a:r>
                <a14:m>
                  <m:oMath xmlns:m="http://schemas.openxmlformats.org/officeDocument/2006/math">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𝑎</m:t>
                        </m:r>
                      </m:e>
                      <m:sub>
                        <m:r>
                          <a:rPr lang="en-US" altLang="zh-CN" sz="2800" b="0" i="1" smtClean="0">
                            <a:latin typeface="Cambria Math" panose="02040503050406030204" pitchFamily="18" charset="0"/>
                          </a:rPr>
                          <m:t>𝑙</m:t>
                        </m:r>
                      </m:sub>
                    </m:sSub>
                    <m:r>
                      <a:rPr lang="en-US" altLang="zh-CN" sz="2800" b="0" i="1" smtClean="0">
                        <a:latin typeface="Cambria Math" panose="02040503050406030204" pitchFamily="18" charset="0"/>
                      </a:rPr>
                      <m:t>,…,</m:t>
                    </m:r>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𝑎</m:t>
                        </m:r>
                      </m:e>
                      <m:sub>
                        <m:r>
                          <a:rPr lang="en-US" altLang="zh-CN" sz="2800" b="0" i="1" smtClean="0">
                            <a:latin typeface="Cambria Math" panose="02040503050406030204" pitchFamily="18" charset="0"/>
                          </a:rPr>
                          <m:t>𝑟</m:t>
                        </m:r>
                      </m:sub>
                    </m:sSub>
                  </m:oMath>
                </a14:m>
                <a:r>
                  <a:rPr lang="zh-CN" altLang="en-US" sz="2800" dirty="0"/>
                  <a:t>和轴点元素</a:t>
                </a:r>
                <a14:m>
                  <m:oMath xmlns:m="http://schemas.openxmlformats.org/officeDocument/2006/math">
                    <m:r>
                      <a:rPr lang="en-US" altLang="zh-CN" sz="2800" b="0" i="1" smtClean="0">
                        <a:latin typeface="Cambria Math" panose="02040503050406030204" pitchFamily="18" charset="0"/>
                      </a:rPr>
                      <m:t>𝑝</m:t>
                    </m:r>
                  </m:oMath>
                </a14:m>
                <a:r>
                  <a:rPr lang="zh-CN" altLang="en-US" sz="2800" dirty="0"/>
                  <a:t>，我们需要交换序列中的元素，将轴点</a:t>
                </a:r>
                <a14:m>
                  <m:oMath xmlns:m="http://schemas.openxmlformats.org/officeDocument/2006/math">
                    <m:r>
                      <a:rPr lang="en-US" altLang="zh-CN" sz="2800" b="0" i="1" smtClean="0">
                        <a:latin typeface="Cambria Math" panose="02040503050406030204" pitchFamily="18" charset="0"/>
                      </a:rPr>
                      <m:t>𝑝</m:t>
                    </m:r>
                  </m:oMath>
                </a14:m>
                <a:r>
                  <a:rPr lang="zh-CN" altLang="en-US" sz="2800" dirty="0"/>
                  <a:t>置于正确的位置</a:t>
                </a:r>
                <a14:m>
                  <m:oMath xmlns:m="http://schemas.openxmlformats.org/officeDocument/2006/math">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𝑎</m:t>
                        </m:r>
                      </m:e>
                      <m:sub>
                        <m:r>
                          <a:rPr lang="en-US" altLang="zh-CN" sz="2800" b="0" i="1" smtClean="0">
                            <a:latin typeface="Cambria Math" panose="02040503050406030204" pitchFamily="18" charset="0"/>
                          </a:rPr>
                          <m:t>𝑖</m:t>
                        </m:r>
                      </m:sub>
                    </m:sSub>
                    <m:r>
                      <a:rPr lang="zh-CN" altLang="en-US" sz="2800" i="1">
                        <a:latin typeface="Cambria Math" panose="02040503050406030204" pitchFamily="18" charset="0"/>
                      </a:rPr>
                      <m:t>，</m:t>
                    </m:r>
                  </m:oMath>
                </a14:m>
                <a:r>
                  <a:rPr lang="zh-CN" altLang="en-US" sz="2800" dirty="0"/>
                  <a:t>使得</a:t>
                </a:r>
                <a:endParaRPr lang="en-US" altLang="zh-CN" sz="2800" dirty="0"/>
              </a:p>
              <a:p>
                <a:r>
                  <a:rPr lang="zh-CN" altLang="en-US" sz="2800" b="1" dirty="0">
                    <a:solidFill>
                      <a:srgbClr val="C00000"/>
                    </a:solidFill>
                  </a:rPr>
                  <a:t>                          </a:t>
                </a:r>
                <a14:m>
                  <m:oMath xmlns:m="http://schemas.openxmlformats.org/officeDocument/2006/math">
                    <m:sSub>
                      <m:sSubPr>
                        <m:ctrlPr>
                          <a:rPr lang="en-US" altLang="zh-CN" sz="2800" b="1" i="1" dirty="0" smtClean="0">
                            <a:solidFill>
                              <a:srgbClr val="C00000"/>
                            </a:solidFill>
                            <a:latin typeface="Cambria Math" panose="02040503050406030204" pitchFamily="18" charset="0"/>
                          </a:rPr>
                        </m:ctrlPr>
                      </m:sSubPr>
                      <m:e>
                        <m:r>
                          <a:rPr lang="en-US" altLang="zh-CN" sz="2800" b="1" i="1" dirty="0" smtClean="0">
                            <a:solidFill>
                              <a:srgbClr val="C00000"/>
                            </a:solidFill>
                            <a:latin typeface="Cambria Math" panose="02040503050406030204" pitchFamily="18" charset="0"/>
                          </a:rPr>
                          <m:t>𝒂</m:t>
                        </m:r>
                      </m:e>
                      <m:sub>
                        <m:r>
                          <a:rPr lang="en-US" altLang="zh-CN" sz="2800" b="1" i="1" dirty="0" smtClean="0">
                            <a:solidFill>
                              <a:srgbClr val="C00000"/>
                            </a:solidFill>
                            <a:latin typeface="Cambria Math" panose="02040503050406030204" pitchFamily="18" charset="0"/>
                          </a:rPr>
                          <m:t>𝒍</m:t>
                        </m:r>
                      </m:sub>
                    </m:sSub>
                    <m:r>
                      <a:rPr lang="en-US" altLang="zh-CN" sz="2800" b="1" i="1" dirty="0" smtClean="0">
                        <a:solidFill>
                          <a:srgbClr val="C00000"/>
                        </a:solidFill>
                        <a:latin typeface="Cambria Math" panose="02040503050406030204" pitchFamily="18" charset="0"/>
                      </a:rPr>
                      <m:t>,…,</m:t>
                    </m:r>
                    <m:sSub>
                      <m:sSubPr>
                        <m:ctrlPr>
                          <a:rPr lang="en-US" altLang="zh-CN" sz="2800" b="1" i="1" dirty="0" smtClean="0">
                            <a:solidFill>
                              <a:srgbClr val="C00000"/>
                            </a:solidFill>
                            <a:latin typeface="Cambria Math" panose="02040503050406030204" pitchFamily="18" charset="0"/>
                          </a:rPr>
                        </m:ctrlPr>
                      </m:sSubPr>
                      <m:e>
                        <m:r>
                          <a:rPr lang="en-US" altLang="zh-CN" sz="2800" b="1" i="1" dirty="0" smtClean="0">
                            <a:solidFill>
                              <a:srgbClr val="C00000"/>
                            </a:solidFill>
                            <a:latin typeface="Cambria Math" panose="02040503050406030204" pitchFamily="18" charset="0"/>
                          </a:rPr>
                          <m:t>𝒂</m:t>
                        </m:r>
                      </m:e>
                      <m:sub>
                        <m:r>
                          <a:rPr lang="en-US" altLang="zh-CN" sz="2800" b="1" i="1" dirty="0" smtClean="0">
                            <a:solidFill>
                              <a:srgbClr val="C00000"/>
                            </a:solidFill>
                            <a:latin typeface="Cambria Math" panose="02040503050406030204" pitchFamily="18" charset="0"/>
                          </a:rPr>
                          <m:t>𝒊</m:t>
                        </m:r>
                        <m:r>
                          <a:rPr lang="en-US" altLang="zh-CN" sz="2800" b="1" i="1" dirty="0" smtClean="0">
                            <a:solidFill>
                              <a:srgbClr val="C00000"/>
                            </a:solidFill>
                            <a:latin typeface="Cambria Math" panose="02040503050406030204" pitchFamily="18" charset="0"/>
                          </a:rPr>
                          <m:t>−</m:t>
                        </m:r>
                        <m:r>
                          <a:rPr lang="en-US" altLang="zh-CN" sz="2800" b="1" i="1" dirty="0" smtClean="0">
                            <a:solidFill>
                              <a:srgbClr val="C00000"/>
                            </a:solidFill>
                            <a:latin typeface="Cambria Math" panose="02040503050406030204" pitchFamily="18" charset="0"/>
                          </a:rPr>
                          <m:t>𝟏</m:t>
                        </m:r>
                      </m:sub>
                    </m:sSub>
                    <m:r>
                      <a:rPr lang="en-US" altLang="zh-CN" sz="2800" b="1" i="1" dirty="0" smtClean="0">
                        <a:solidFill>
                          <a:srgbClr val="C00000"/>
                        </a:solidFill>
                        <a:latin typeface="Cambria Math" panose="02040503050406030204" pitchFamily="18" charset="0"/>
                      </a:rPr>
                      <m:t>≤</m:t>
                    </m:r>
                    <m:sSub>
                      <m:sSubPr>
                        <m:ctrlPr>
                          <a:rPr lang="en-US" altLang="zh-CN" sz="2800" b="1" i="1" dirty="0" smtClean="0">
                            <a:solidFill>
                              <a:srgbClr val="C00000"/>
                            </a:solidFill>
                            <a:latin typeface="Cambria Math" panose="02040503050406030204" pitchFamily="18" charset="0"/>
                          </a:rPr>
                        </m:ctrlPr>
                      </m:sSubPr>
                      <m:e>
                        <m:r>
                          <a:rPr lang="en-US" altLang="zh-CN" sz="2800" b="1" i="1" dirty="0" smtClean="0">
                            <a:solidFill>
                              <a:srgbClr val="C00000"/>
                            </a:solidFill>
                            <a:latin typeface="Cambria Math" panose="02040503050406030204" pitchFamily="18" charset="0"/>
                          </a:rPr>
                          <m:t>𝒂</m:t>
                        </m:r>
                      </m:e>
                      <m:sub>
                        <m:r>
                          <a:rPr lang="en-US" altLang="zh-CN" sz="2800" b="1" i="1" dirty="0" smtClean="0">
                            <a:solidFill>
                              <a:srgbClr val="C00000"/>
                            </a:solidFill>
                            <a:latin typeface="Cambria Math" panose="02040503050406030204" pitchFamily="18" charset="0"/>
                          </a:rPr>
                          <m:t>𝒊</m:t>
                        </m:r>
                      </m:sub>
                    </m:sSub>
                    <m:r>
                      <a:rPr lang="en-US" altLang="zh-CN" sz="2800" b="1" i="1" dirty="0" smtClean="0">
                        <a:solidFill>
                          <a:srgbClr val="C00000"/>
                        </a:solidFill>
                        <a:latin typeface="Cambria Math" panose="02040503050406030204" pitchFamily="18" charset="0"/>
                      </a:rPr>
                      <m:t>≤</m:t>
                    </m:r>
                    <m:sSub>
                      <m:sSubPr>
                        <m:ctrlPr>
                          <a:rPr lang="en-US" altLang="zh-CN" sz="2800" b="1" i="1" dirty="0" smtClean="0">
                            <a:solidFill>
                              <a:srgbClr val="C00000"/>
                            </a:solidFill>
                            <a:latin typeface="Cambria Math" panose="02040503050406030204" pitchFamily="18" charset="0"/>
                          </a:rPr>
                        </m:ctrlPr>
                      </m:sSubPr>
                      <m:e>
                        <m:r>
                          <a:rPr lang="en-US" altLang="zh-CN" sz="2800" b="1" i="1" dirty="0" smtClean="0">
                            <a:solidFill>
                              <a:srgbClr val="C00000"/>
                            </a:solidFill>
                            <a:latin typeface="Cambria Math" panose="02040503050406030204" pitchFamily="18" charset="0"/>
                          </a:rPr>
                          <m:t>𝒂</m:t>
                        </m:r>
                      </m:e>
                      <m:sub>
                        <m:r>
                          <a:rPr lang="en-US" altLang="zh-CN" sz="2800" b="1" i="1" dirty="0" smtClean="0">
                            <a:solidFill>
                              <a:srgbClr val="C00000"/>
                            </a:solidFill>
                            <a:latin typeface="Cambria Math" panose="02040503050406030204" pitchFamily="18" charset="0"/>
                          </a:rPr>
                          <m:t>𝒊</m:t>
                        </m:r>
                        <m:r>
                          <a:rPr lang="en-US" altLang="zh-CN" sz="2800" b="1" i="1" dirty="0" smtClean="0">
                            <a:solidFill>
                              <a:srgbClr val="C00000"/>
                            </a:solidFill>
                            <a:latin typeface="Cambria Math" panose="02040503050406030204" pitchFamily="18" charset="0"/>
                          </a:rPr>
                          <m:t>+</m:t>
                        </m:r>
                        <m:r>
                          <a:rPr lang="en-US" altLang="zh-CN" sz="2800" b="1" i="1" dirty="0" smtClean="0">
                            <a:solidFill>
                              <a:srgbClr val="C00000"/>
                            </a:solidFill>
                            <a:latin typeface="Cambria Math" panose="02040503050406030204" pitchFamily="18" charset="0"/>
                          </a:rPr>
                          <m:t>𝟏</m:t>
                        </m:r>
                      </m:sub>
                    </m:sSub>
                    <m:r>
                      <a:rPr lang="en-US" altLang="zh-CN" sz="2800" b="1" i="1" dirty="0" smtClean="0">
                        <a:solidFill>
                          <a:srgbClr val="C00000"/>
                        </a:solidFill>
                        <a:latin typeface="Cambria Math" panose="02040503050406030204" pitchFamily="18" charset="0"/>
                      </a:rPr>
                      <m:t>,…,</m:t>
                    </m:r>
                    <m:sSub>
                      <m:sSubPr>
                        <m:ctrlPr>
                          <a:rPr lang="en-US" altLang="zh-CN" sz="2800" b="1" i="1" dirty="0" smtClean="0">
                            <a:solidFill>
                              <a:srgbClr val="C00000"/>
                            </a:solidFill>
                            <a:latin typeface="Cambria Math" panose="02040503050406030204" pitchFamily="18" charset="0"/>
                          </a:rPr>
                        </m:ctrlPr>
                      </m:sSubPr>
                      <m:e>
                        <m:r>
                          <a:rPr lang="en-US" altLang="zh-CN" sz="2800" b="1" i="1" dirty="0" smtClean="0">
                            <a:solidFill>
                              <a:srgbClr val="C00000"/>
                            </a:solidFill>
                            <a:latin typeface="Cambria Math" panose="02040503050406030204" pitchFamily="18" charset="0"/>
                          </a:rPr>
                          <m:t>𝒂</m:t>
                        </m:r>
                      </m:e>
                      <m:sub>
                        <m:r>
                          <a:rPr lang="en-US" altLang="zh-CN" sz="2800" b="1" i="1" dirty="0" smtClean="0">
                            <a:solidFill>
                              <a:srgbClr val="C00000"/>
                            </a:solidFill>
                            <a:latin typeface="Cambria Math" panose="02040503050406030204" pitchFamily="18" charset="0"/>
                          </a:rPr>
                          <m:t>𝒓</m:t>
                        </m:r>
                      </m:sub>
                    </m:sSub>
                  </m:oMath>
                </a14:m>
                <a:r>
                  <a:rPr lang="zh-CN" altLang="en-US" sz="2800" dirty="0"/>
                  <a:t>     </a:t>
                </a:r>
                <a:endParaRPr lang="en-US" altLang="zh-CN" sz="2800" dirty="0"/>
              </a:p>
              <a:p>
                <a:pPr marL="457200" indent="-457200">
                  <a:buFont typeface="Arial" panose="020B0604020202020204" pitchFamily="34" charset="0"/>
                  <a:buChar char="•"/>
                </a:pPr>
                <a:r>
                  <a:rPr lang="zh-CN" altLang="en-US" sz="2800" dirty="0"/>
                  <a:t>返回</a:t>
                </a:r>
                <a:r>
                  <a:rPr lang="zh-CN" altLang="en-US" sz="2800" dirty="0">
                    <a:solidFill>
                      <a:srgbClr val="0070C0"/>
                    </a:solidFill>
                  </a:rPr>
                  <a:t>轴点所在下标</a:t>
                </a:r>
                <a14:m>
                  <m:oMath xmlns:m="http://schemas.openxmlformats.org/officeDocument/2006/math">
                    <m:r>
                      <a:rPr lang="en-US" altLang="zh-CN" sz="2800" b="0" i="1" smtClean="0">
                        <a:solidFill>
                          <a:srgbClr val="0070C0"/>
                        </a:solidFill>
                        <a:latin typeface="Cambria Math" panose="02040503050406030204" pitchFamily="18" charset="0"/>
                      </a:rPr>
                      <m:t>𝑖</m:t>
                    </m:r>
                  </m:oMath>
                </a14:m>
                <a:endParaRPr lang="en-US" altLang="zh-CN" sz="2800" dirty="0"/>
              </a:p>
              <a:p>
                <a:endParaRPr lang="en-US" altLang="zh-CN" sz="2800" dirty="0"/>
              </a:p>
            </p:txBody>
          </p:sp>
        </mc:Choice>
        <mc:Fallback xmlns="">
          <p:sp>
            <p:nvSpPr>
              <p:cNvPr id="5" name="内容占位符 4"/>
              <p:cNvSpPr>
                <a:spLocks noGrp="1" noRot="1" noChangeAspect="1" noMove="1" noResize="1" noEditPoints="1" noAdjustHandles="1" noChangeArrowheads="1" noChangeShapeType="1" noTextEdit="1"/>
              </p:cNvSpPr>
              <p:nvPr>
                <p:ph idx="11"/>
              </p:nvPr>
            </p:nvSpPr>
            <p:spPr>
              <a:xfrm>
                <a:off x="584225" y="1276350"/>
                <a:ext cx="11055325" cy="3265669"/>
              </a:xfrm>
              <a:blipFill>
                <a:blip r:embed="rId3"/>
                <a:stretch>
                  <a:fillRect l="-1033" t="-3101" r="-68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58272795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快速排序的序列拆分</a:t>
            </a:r>
          </a:p>
        </p:txBody>
      </p:sp>
      <p:sp>
        <p:nvSpPr>
          <p:cNvPr id="3" name="副标题 2"/>
          <p:cNvSpPr>
            <a:spLocks noGrp="1"/>
          </p:cNvSpPr>
          <p:nvPr>
            <p:ph type="subTitle" idx="1"/>
          </p:nvPr>
        </p:nvSpPr>
        <p:spPr/>
        <p:txBody>
          <a:bodyPr/>
          <a:lstStyle/>
          <a:p>
            <a:r>
              <a:rPr lang="en-US" altLang="zh-CN" dirty="0"/>
              <a:t>10.4.2  </a:t>
            </a:r>
            <a:r>
              <a:rPr lang="zh-CN" altLang="en-US" dirty="0"/>
              <a:t>快速排序</a:t>
            </a:r>
          </a:p>
        </p:txBody>
      </p:sp>
      <p:sp>
        <p:nvSpPr>
          <p:cNvPr id="4" name="文本占位符 3"/>
          <p:cNvSpPr>
            <a:spLocks noGrp="1"/>
          </p:cNvSpPr>
          <p:nvPr>
            <p:ph type="body" idx="10"/>
          </p:nvPr>
        </p:nvSpPr>
        <p:spPr/>
        <p:txBody>
          <a:bodyPr/>
          <a:lstStyle/>
          <a:p>
            <a:r>
              <a:rPr lang="zh-CN" altLang="en-US" dirty="0"/>
              <a:t>数据结构</a:t>
            </a:r>
          </a:p>
        </p:txBody>
      </p:sp>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44AF076F-2416-497D-878C-DC24CCC8E56F}"/>
                  </a:ext>
                </a:extLst>
              </p:cNvPr>
              <p:cNvSpPr/>
              <p:nvPr/>
            </p:nvSpPr>
            <p:spPr>
              <a:xfrm>
                <a:off x="935950" y="4245136"/>
                <a:ext cx="6828311" cy="5937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sSub>
                      <m:sSubPr>
                        <m:ctrlPr>
                          <a:rPr lang="en-US" altLang="zh-CN" sz="2400" b="0" i="1" smtClean="0">
                            <a:solidFill>
                              <a:schemeClr val="tx1"/>
                            </a:solidFill>
                            <a:latin typeface="Cambria Math" panose="02040503050406030204" pitchFamily="18" charset="0"/>
                          </a:rPr>
                        </m:ctrlPr>
                      </m:sSubPr>
                      <m:e>
                        <m:r>
                          <a:rPr lang="en-US" altLang="zh-CN" sz="2400" b="0" i="1" smtClean="0">
                            <a:solidFill>
                              <a:schemeClr val="tx1"/>
                            </a:solidFill>
                            <a:latin typeface="Cambria Math" panose="02040503050406030204" pitchFamily="18" charset="0"/>
                          </a:rPr>
                          <m:t>𝑎</m:t>
                        </m:r>
                      </m:e>
                      <m:sub>
                        <m:r>
                          <a:rPr lang="en-US" altLang="zh-CN" sz="2400" b="0" i="1" smtClean="0">
                            <a:solidFill>
                              <a:schemeClr val="tx1"/>
                            </a:solidFill>
                            <a:latin typeface="Cambria Math" panose="02040503050406030204" pitchFamily="18" charset="0"/>
                          </a:rPr>
                          <m:t>𝑙</m:t>
                        </m:r>
                      </m:sub>
                    </m:sSub>
                  </m:oMath>
                </a14:m>
                <a:r>
                  <a:rPr lang="zh-CN" altLang="en-US" sz="2400" dirty="0">
                    <a:solidFill>
                      <a:schemeClr val="tx1"/>
                    </a:solidFill>
                  </a:rPr>
                  <a:t>                                           </a:t>
                </a:r>
                <a14:m>
                  <m:oMath xmlns:m="http://schemas.openxmlformats.org/officeDocument/2006/math">
                    <m:r>
                      <a:rPr lang="en-US" altLang="zh-CN" sz="2400" b="0" i="1" dirty="0" smtClean="0">
                        <a:solidFill>
                          <a:schemeClr val="tx1"/>
                        </a:solidFill>
                        <a:latin typeface="Cambria Math" panose="02040503050406030204" pitchFamily="18" charset="0"/>
                      </a:rPr>
                      <m:t>…</m:t>
                    </m:r>
                  </m:oMath>
                </a14:m>
                <a:r>
                  <a:rPr lang="zh-CN" altLang="en-US" sz="2400" dirty="0">
                    <a:solidFill>
                      <a:schemeClr val="tx1"/>
                    </a:solidFill>
                  </a:rPr>
                  <a:t>                                         </a:t>
                </a:r>
                <a14:m>
                  <m:oMath xmlns:m="http://schemas.openxmlformats.org/officeDocument/2006/math">
                    <m:sSub>
                      <m:sSubPr>
                        <m:ctrlPr>
                          <a:rPr lang="en-US" altLang="zh-CN" sz="2400" b="0" i="1" dirty="0" smtClean="0">
                            <a:solidFill>
                              <a:schemeClr val="tx1"/>
                            </a:solidFill>
                            <a:latin typeface="Cambria Math" panose="02040503050406030204" pitchFamily="18" charset="0"/>
                          </a:rPr>
                        </m:ctrlPr>
                      </m:sSubPr>
                      <m:e>
                        <m:r>
                          <a:rPr lang="en-US" altLang="zh-CN" sz="2400" b="0" i="1" dirty="0" smtClean="0">
                            <a:solidFill>
                              <a:schemeClr val="tx1"/>
                            </a:solidFill>
                            <a:latin typeface="Cambria Math" panose="02040503050406030204" pitchFamily="18" charset="0"/>
                          </a:rPr>
                          <m:t>𝑎</m:t>
                        </m:r>
                      </m:e>
                      <m:sub>
                        <m:r>
                          <a:rPr lang="en-US" altLang="zh-CN" sz="2400" b="0" i="1" dirty="0" smtClean="0">
                            <a:solidFill>
                              <a:schemeClr val="tx1"/>
                            </a:solidFill>
                            <a:latin typeface="Cambria Math" panose="02040503050406030204" pitchFamily="18" charset="0"/>
                          </a:rPr>
                          <m:t>𝑟</m:t>
                        </m:r>
                      </m:sub>
                    </m:sSub>
                  </m:oMath>
                </a14:m>
                <a:endParaRPr lang="zh-CN" altLang="en-US" sz="2400" dirty="0">
                  <a:solidFill>
                    <a:schemeClr val="tx1"/>
                  </a:solidFill>
                </a:endParaRPr>
              </a:p>
            </p:txBody>
          </p:sp>
        </mc:Choice>
        <mc:Fallback xmlns="">
          <p:sp>
            <p:nvSpPr>
              <p:cNvPr id="6" name="矩形 5">
                <a:extLst>
                  <a:ext uri="{FF2B5EF4-FFF2-40B4-BE49-F238E27FC236}">
                    <a16:creationId xmlns:a16="http://schemas.microsoft.com/office/drawing/2014/main" id="{44AF076F-2416-497D-878C-DC24CCC8E56F}"/>
                  </a:ext>
                </a:extLst>
              </p:cNvPr>
              <p:cNvSpPr>
                <a:spLocks noRot="1" noChangeAspect="1" noMove="1" noResize="1" noEditPoints="1" noAdjustHandles="1" noChangeArrowheads="1" noChangeShapeType="1" noTextEdit="1"/>
              </p:cNvSpPr>
              <p:nvPr/>
            </p:nvSpPr>
            <p:spPr>
              <a:xfrm>
                <a:off x="935950" y="4245136"/>
                <a:ext cx="6828311" cy="593766"/>
              </a:xfrm>
              <a:prstGeom prst="rect">
                <a:avLst/>
              </a:prstGeom>
              <a:blipFill>
                <a:blip r:embed="rId2"/>
                <a:stretch>
                  <a:fillRect/>
                </a:stretch>
              </a:blipFill>
              <a:ln>
                <a:solidFill>
                  <a:schemeClr val="tx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49269495-343F-455C-931E-D7653AC7787B}"/>
                  </a:ext>
                </a:extLst>
              </p:cNvPr>
              <p:cNvSpPr/>
              <p:nvPr/>
            </p:nvSpPr>
            <p:spPr>
              <a:xfrm>
                <a:off x="935950" y="5378500"/>
                <a:ext cx="6828311" cy="5937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sSub>
                      <m:sSubPr>
                        <m:ctrlPr>
                          <a:rPr lang="en-US" altLang="zh-CN" sz="2400" b="0" i="1" smtClean="0">
                            <a:solidFill>
                              <a:schemeClr val="tx1"/>
                            </a:solidFill>
                            <a:latin typeface="Cambria Math" panose="02040503050406030204" pitchFamily="18" charset="0"/>
                          </a:rPr>
                        </m:ctrlPr>
                      </m:sSubPr>
                      <m:e>
                        <m:r>
                          <a:rPr lang="en-US" altLang="zh-CN" sz="2400" b="0" i="1" smtClean="0">
                            <a:solidFill>
                              <a:schemeClr val="tx1"/>
                            </a:solidFill>
                            <a:latin typeface="Cambria Math" panose="02040503050406030204" pitchFamily="18" charset="0"/>
                          </a:rPr>
                          <m:t>𝑎</m:t>
                        </m:r>
                      </m:e>
                      <m:sub>
                        <m:r>
                          <a:rPr lang="en-US" altLang="zh-CN" sz="2400" b="0" i="1" smtClean="0">
                            <a:solidFill>
                              <a:schemeClr val="tx1"/>
                            </a:solidFill>
                            <a:latin typeface="Cambria Math" panose="02040503050406030204" pitchFamily="18" charset="0"/>
                          </a:rPr>
                          <m:t>𝑙</m:t>
                        </m:r>
                      </m:sub>
                    </m:sSub>
                  </m:oMath>
                </a14:m>
                <a:r>
                  <a:rPr lang="zh-CN" altLang="en-US" sz="2400" dirty="0">
                    <a:solidFill>
                      <a:schemeClr val="tx1"/>
                    </a:solidFill>
                  </a:rPr>
                  <a:t>                              </a:t>
                </a:r>
                <a14:m>
                  <m:oMath xmlns:m="http://schemas.openxmlformats.org/officeDocument/2006/math">
                    <m:sSub>
                      <m:sSubPr>
                        <m:ctrlPr>
                          <a:rPr lang="en-US" altLang="zh-CN" sz="2400" b="0" i="1" dirty="0" smtClean="0">
                            <a:solidFill>
                              <a:schemeClr val="tx1"/>
                            </a:solidFill>
                            <a:latin typeface="Cambria Math" panose="02040503050406030204" pitchFamily="18" charset="0"/>
                          </a:rPr>
                        </m:ctrlPr>
                      </m:sSubPr>
                      <m:e>
                        <m:r>
                          <a:rPr lang="en-US" altLang="zh-CN" sz="2400" b="0" i="1" dirty="0" smtClean="0">
                            <a:solidFill>
                              <a:schemeClr val="tx1"/>
                            </a:solidFill>
                            <a:latin typeface="Cambria Math" panose="02040503050406030204" pitchFamily="18" charset="0"/>
                          </a:rPr>
                          <m:t>𝑎</m:t>
                        </m:r>
                      </m:e>
                      <m:sub>
                        <m:r>
                          <a:rPr lang="en-US" altLang="zh-CN" sz="2400" b="0" i="1" dirty="0" smtClean="0">
                            <a:solidFill>
                              <a:schemeClr val="tx1"/>
                            </a:solidFill>
                            <a:latin typeface="Cambria Math" panose="02040503050406030204" pitchFamily="18" charset="0"/>
                          </a:rPr>
                          <m:t>𝑖</m:t>
                        </m:r>
                        <m:r>
                          <a:rPr lang="en-US" altLang="zh-CN" sz="2400" b="0" i="1" dirty="0" smtClean="0">
                            <a:solidFill>
                              <a:schemeClr val="tx1"/>
                            </a:solidFill>
                            <a:latin typeface="Cambria Math" panose="02040503050406030204" pitchFamily="18" charset="0"/>
                          </a:rPr>
                          <m:t>−1</m:t>
                        </m:r>
                      </m:sub>
                    </m:sSub>
                  </m:oMath>
                </a14:m>
                <a:r>
                  <a:rPr lang="zh-CN" altLang="en-US" sz="2400" dirty="0">
                    <a:solidFill>
                      <a:schemeClr val="tx1"/>
                    </a:solidFill>
                  </a:rPr>
                  <a:t>    </a:t>
                </a:r>
                <a14:m>
                  <m:oMath xmlns:m="http://schemas.openxmlformats.org/officeDocument/2006/math">
                    <m:sSub>
                      <m:sSubPr>
                        <m:ctrlPr>
                          <a:rPr lang="en-US" altLang="zh-CN" sz="2400" b="0" i="1" dirty="0" smtClean="0">
                            <a:solidFill>
                              <a:schemeClr val="tx1"/>
                            </a:solidFill>
                            <a:latin typeface="Cambria Math" panose="02040503050406030204" pitchFamily="18" charset="0"/>
                          </a:rPr>
                        </m:ctrlPr>
                      </m:sSubPr>
                      <m:e>
                        <m:r>
                          <a:rPr lang="en-US" altLang="zh-CN" sz="2400" b="0" i="1" dirty="0" smtClean="0">
                            <a:solidFill>
                              <a:schemeClr val="tx1"/>
                            </a:solidFill>
                            <a:latin typeface="Cambria Math" panose="02040503050406030204" pitchFamily="18" charset="0"/>
                          </a:rPr>
                          <m:t>𝑎</m:t>
                        </m:r>
                      </m:e>
                      <m:sub>
                        <m:r>
                          <a:rPr lang="en-US" altLang="zh-CN" sz="2400" b="0" i="1" dirty="0" smtClean="0">
                            <a:solidFill>
                              <a:schemeClr val="tx1"/>
                            </a:solidFill>
                            <a:latin typeface="Cambria Math" panose="02040503050406030204" pitchFamily="18" charset="0"/>
                          </a:rPr>
                          <m:t>𝑖</m:t>
                        </m:r>
                      </m:sub>
                    </m:sSub>
                  </m:oMath>
                </a14:m>
                <a:r>
                  <a:rPr lang="zh-CN" altLang="en-US" sz="2400" dirty="0">
                    <a:solidFill>
                      <a:schemeClr val="tx1"/>
                    </a:solidFill>
                  </a:rPr>
                  <a:t>   </a:t>
                </a:r>
                <a14:m>
                  <m:oMath xmlns:m="http://schemas.openxmlformats.org/officeDocument/2006/math">
                    <m:sSub>
                      <m:sSubPr>
                        <m:ctrlPr>
                          <a:rPr lang="en-US" altLang="zh-CN" sz="2400" i="1" dirty="0">
                            <a:solidFill>
                              <a:schemeClr val="tx1"/>
                            </a:solidFill>
                            <a:latin typeface="Cambria Math" panose="02040503050406030204" pitchFamily="18" charset="0"/>
                          </a:rPr>
                        </m:ctrlPr>
                      </m:sSubPr>
                      <m:e>
                        <m:r>
                          <a:rPr lang="en-US" altLang="zh-CN" sz="2400" i="1" dirty="0">
                            <a:solidFill>
                              <a:schemeClr val="tx1"/>
                            </a:solidFill>
                            <a:latin typeface="Cambria Math" panose="02040503050406030204" pitchFamily="18" charset="0"/>
                          </a:rPr>
                          <m:t>𝑎</m:t>
                        </m:r>
                      </m:e>
                      <m:sub>
                        <m:r>
                          <a:rPr lang="en-US" altLang="zh-CN" sz="2400" i="1" dirty="0">
                            <a:solidFill>
                              <a:schemeClr val="tx1"/>
                            </a:solidFill>
                            <a:latin typeface="Cambria Math" panose="02040503050406030204" pitchFamily="18" charset="0"/>
                          </a:rPr>
                          <m:t>𝑖</m:t>
                        </m:r>
                        <m:r>
                          <a:rPr lang="en-US" altLang="zh-CN" sz="2400" b="0" i="1" dirty="0" smtClean="0">
                            <a:solidFill>
                              <a:schemeClr val="tx1"/>
                            </a:solidFill>
                            <a:latin typeface="Cambria Math" panose="02040503050406030204" pitchFamily="18" charset="0"/>
                          </a:rPr>
                          <m:t>+</m:t>
                        </m:r>
                        <m:r>
                          <a:rPr lang="en-US" altLang="zh-CN" sz="2400" i="1" dirty="0">
                            <a:solidFill>
                              <a:schemeClr val="tx1"/>
                            </a:solidFill>
                            <a:latin typeface="Cambria Math" panose="02040503050406030204" pitchFamily="18" charset="0"/>
                          </a:rPr>
                          <m:t>1</m:t>
                        </m:r>
                      </m:sub>
                    </m:sSub>
                  </m:oMath>
                </a14:m>
                <a:r>
                  <a:rPr lang="zh-CN" altLang="en-US" sz="2400" dirty="0">
                    <a:solidFill>
                      <a:schemeClr val="tx1"/>
                    </a:solidFill>
                  </a:rPr>
                  <a:t>                            </a:t>
                </a:r>
                <a14:m>
                  <m:oMath xmlns:m="http://schemas.openxmlformats.org/officeDocument/2006/math">
                    <m:sSub>
                      <m:sSubPr>
                        <m:ctrlPr>
                          <a:rPr lang="en-US" altLang="zh-CN" sz="2400" b="0" i="1" dirty="0" smtClean="0">
                            <a:solidFill>
                              <a:schemeClr val="tx1"/>
                            </a:solidFill>
                            <a:latin typeface="Cambria Math" panose="02040503050406030204" pitchFamily="18" charset="0"/>
                          </a:rPr>
                        </m:ctrlPr>
                      </m:sSubPr>
                      <m:e>
                        <m:r>
                          <a:rPr lang="en-US" altLang="zh-CN" sz="2400" b="0" i="1" dirty="0" smtClean="0">
                            <a:solidFill>
                              <a:schemeClr val="tx1"/>
                            </a:solidFill>
                            <a:latin typeface="Cambria Math" panose="02040503050406030204" pitchFamily="18" charset="0"/>
                          </a:rPr>
                          <m:t>𝑎</m:t>
                        </m:r>
                      </m:e>
                      <m:sub>
                        <m:r>
                          <a:rPr lang="en-US" altLang="zh-CN" sz="2400" b="0" i="1" dirty="0" smtClean="0">
                            <a:solidFill>
                              <a:schemeClr val="tx1"/>
                            </a:solidFill>
                            <a:latin typeface="Cambria Math" panose="02040503050406030204" pitchFamily="18" charset="0"/>
                          </a:rPr>
                          <m:t>𝑟</m:t>
                        </m:r>
                      </m:sub>
                    </m:sSub>
                  </m:oMath>
                </a14:m>
                <a:endParaRPr lang="zh-CN" altLang="en-US" sz="2400" dirty="0">
                  <a:solidFill>
                    <a:schemeClr val="tx1"/>
                  </a:solidFill>
                </a:endParaRPr>
              </a:p>
            </p:txBody>
          </p:sp>
        </mc:Choice>
        <mc:Fallback xmlns="">
          <p:sp>
            <p:nvSpPr>
              <p:cNvPr id="7" name="矩形 6">
                <a:extLst>
                  <a:ext uri="{FF2B5EF4-FFF2-40B4-BE49-F238E27FC236}">
                    <a16:creationId xmlns:a16="http://schemas.microsoft.com/office/drawing/2014/main" id="{49269495-343F-455C-931E-D7653AC7787B}"/>
                  </a:ext>
                </a:extLst>
              </p:cNvPr>
              <p:cNvSpPr>
                <a:spLocks noRot="1" noChangeAspect="1" noMove="1" noResize="1" noEditPoints="1" noAdjustHandles="1" noChangeArrowheads="1" noChangeShapeType="1" noTextEdit="1"/>
              </p:cNvSpPr>
              <p:nvPr/>
            </p:nvSpPr>
            <p:spPr>
              <a:xfrm>
                <a:off x="935950" y="5378500"/>
                <a:ext cx="6828311" cy="593766"/>
              </a:xfrm>
              <a:prstGeom prst="rect">
                <a:avLst/>
              </a:prstGeom>
              <a:blipFill>
                <a:blip r:embed="rId3"/>
                <a:stretch>
                  <a:fillRect/>
                </a:stretch>
              </a:blipFill>
              <a:ln>
                <a:solidFill>
                  <a:schemeClr val="tx1"/>
                </a:solidFill>
              </a:ln>
            </p:spPr>
            <p:txBody>
              <a:bodyPr/>
              <a:lstStyle/>
              <a:p>
                <a:r>
                  <a:rPr lang="zh-CN" altLang="en-US">
                    <a:noFill/>
                  </a:rPr>
                  <a:t> </a:t>
                </a:r>
              </a:p>
            </p:txBody>
          </p:sp>
        </mc:Fallback>
      </mc:AlternateContent>
      <p:sp>
        <p:nvSpPr>
          <p:cNvPr id="11" name="文本框 10">
            <a:extLst>
              <a:ext uri="{FF2B5EF4-FFF2-40B4-BE49-F238E27FC236}">
                <a16:creationId xmlns:a16="http://schemas.microsoft.com/office/drawing/2014/main" id="{6FA4E910-9B1A-456C-952C-679FC6764901}"/>
              </a:ext>
            </a:extLst>
          </p:cNvPr>
          <p:cNvSpPr txBox="1"/>
          <p:nvPr/>
        </p:nvSpPr>
        <p:spPr>
          <a:xfrm>
            <a:off x="1394140" y="4855280"/>
            <a:ext cx="6097978" cy="523220"/>
          </a:xfrm>
          <a:prstGeom prst="rect">
            <a:avLst/>
          </a:prstGeom>
          <a:noFill/>
        </p:spPr>
        <p:txBody>
          <a:bodyPr wrap="square">
            <a:spAutoFit/>
          </a:bodyPr>
          <a:lstStyle/>
          <a:p>
            <a:pPr algn="ctr"/>
            <a:r>
              <a:rPr lang="en-US" altLang="zh-CN" sz="2800" dirty="0"/>
              <a:t>Partition</a:t>
            </a:r>
            <a:endParaRPr lang="zh-CN" altLang="en-US" sz="2800" dirty="0"/>
          </a:p>
        </p:txBody>
      </p:sp>
      <p:sp>
        <p:nvSpPr>
          <p:cNvPr id="12" name="矩形 11">
            <a:extLst>
              <a:ext uri="{FF2B5EF4-FFF2-40B4-BE49-F238E27FC236}">
                <a16:creationId xmlns:a16="http://schemas.microsoft.com/office/drawing/2014/main" id="{3B5B5B11-F4F9-4A94-8E67-1F283C98B5A9}"/>
              </a:ext>
            </a:extLst>
          </p:cNvPr>
          <p:cNvSpPr/>
          <p:nvPr/>
        </p:nvSpPr>
        <p:spPr>
          <a:xfrm>
            <a:off x="4116722" y="5378500"/>
            <a:ext cx="593766" cy="5937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i="1">
              <a:solidFill>
                <a:schemeClr val="tx1"/>
              </a:solidFill>
              <a:latin typeface="Cambria Math" panose="02040503050406030204" pitchFamily="18" charset="0"/>
            </a:endParaRPr>
          </a:p>
        </p:txBody>
      </p:sp>
      <p:sp>
        <p:nvSpPr>
          <p:cNvPr id="13" name="文本框 12">
            <a:extLst>
              <a:ext uri="{FF2B5EF4-FFF2-40B4-BE49-F238E27FC236}">
                <a16:creationId xmlns:a16="http://schemas.microsoft.com/office/drawing/2014/main" id="{86A4A18A-1B40-46F0-838C-6B145919D4D7}"/>
              </a:ext>
            </a:extLst>
          </p:cNvPr>
          <p:cNvSpPr txBox="1"/>
          <p:nvPr/>
        </p:nvSpPr>
        <p:spPr>
          <a:xfrm>
            <a:off x="1506667" y="5982329"/>
            <a:ext cx="1963139" cy="523220"/>
          </a:xfrm>
          <a:prstGeom prst="rect">
            <a:avLst/>
          </a:prstGeom>
          <a:noFill/>
        </p:spPr>
        <p:txBody>
          <a:bodyPr wrap="square">
            <a:spAutoFit/>
          </a:bodyPr>
          <a:lstStyle/>
          <a:p>
            <a:pPr algn="ctr"/>
            <a:r>
              <a:rPr lang="en-US" altLang="zh-CN" sz="2800" dirty="0"/>
              <a:t>Partition</a:t>
            </a:r>
            <a:endParaRPr lang="zh-CN" altLang="en-US" sz="2800" dirty="0"/>
          </a:p>
        </p:txBody>
      </p:sp>
      <p:sp>
        <p:nvSpPr>
          <p:cNvPr id="14" name="文本框 13">
            <a:extLst>
              <a:ext uri="{FF2B5EF4-FFF2-40B4-BE49-F238E27FC236}">
                <a16:creationId xmlns:a16="http://schemas.microsoft.com/office/drawing/2014/main" id="{95849761-8A99-4BC5-8DF0-5CA639FA9851}"/>
              </a:ext>
            </a:extLst>
          </p:cNvPr>
          <p:cNvSpPr txBox="1"/>
          <p:nvPr/>
        </p:nvSpPr>
        <p:spPr>
          <a:xfrm>
            <a:off x="5528979" y="5988644"/>
            <a:ext cx="1963139" cy="523220"/>
          </a:xfrm>
          <a:prstGeom prst="rect">
            <a:avLst/>
          </a:prstGeom>
          <a:noFill/>
        </p:spPr>
        <p:txBody>
          <a:bodyPr wrap="square">
            <a:spAutoFit/>
          </a:bodyPr>
          <a:lstStyle/>
          <a:p>
            <a:pPr algn="ctr"/>
            <a:r>
              <a:rPr lang="en-US" altLang="zh-CN" sz="2800" dirty="0"/>
              <a:t>Partition</a:t>
            </a:r>
            <a:endParaRPr lang="zh-CN" altLang="en-US" sz="2800" dirty="0"/>
          </a:p>
        </p:txBody>
      </p:sp>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8D9D1173-439F-475D-808C-14CCAE694083}"/>
                  </a:ext>
                </a:extLst>
              </p:cNvPr>
              <p:cNvSpPr txBox="1"/>
              <p:nvPr/>
            </p:nvSpPr>
            <p:spPr>
              <a:xfrm>
                <a:off x="1684579" y="6202432"/>
                <a:ext cx="1190625"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400" b="0" i="1" dirty="0" smtClean="0">
                          <a:solidFill>
                            <a:schemeClr val="tx1"/>
                          </a:solidFill>
                          <a:latin typeface="Cambria Math" panose="02040503050406030204" pitchFamily="18" charset="0"/>
                        </a:rPr>
                        <m:t>…</m:t>
                      </m:r>
                    </m:oMath>
                  </m:oMathPara>
                </a14:m>
                <a:endParaRPr lang="zh-CN" altLang="en-US" sz="2400" dirty="0"/>
              </a:p>
            </p:txBody>
          </p:sp>
        </mc:Choice>
        <mc:Fallback xmlns="">
          <p:sp>
            <p:nvSpPr>
              <p:cNvPr id="16" name="文本框 15">
                <a:extLst>
                  <a:ext uri="{FF2B5EF4-FFF2-40B4-BE49-F238E27FC236}">
                    <a16:creationId xmlns:a16="http://schemas.microsoft.com/office/drawing/2014/main" id="{8D9D1173-439F-475D-808C-14CCAE694083}"/>
                  </a:ext>
                </a:extLst>
              </p:cNvPr>
              <p:cNvSpPr txBox="1">
                <a:spLocks noRot="1" noChangeAspect="1" noMove="1" noResize="1" noEditPoints="1" noAdjustHandles="1" noChangeArrowheads="1" noChangeShapeType="1" noTextEdit="1"/>
              </p:cNvSpPr>
              <p:nvPr/>
            </p:nvSpPr>
            <p:spPr>
              <a:xfrm>
                <a:off x="1684579" y="6202432"/>
                <a:ext cx="1190625" cy="461665"/>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1AE355C9-658B-481B-A66E-922D0B9FB99D}"/>
                  </a:ext>
                </a:extLst>
              </p:cNvPr>
              <p:cNvSpPr txBox="1"/>
              <p:nvPr/>
            </p:nvSpPr>
            <p:spPr>
              <a:xfrm>
                <a:off x="5627718" y="6202432"/>
                <a:ext cx="1190625"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400" b="0" i="1" dirty="0" smtClean="0">
                          <a:solidFill>
                            <a:schemeClr val="tx1"/>
                          </a:solidFill>
                          <a:latin typeface="Cambria Math" panose="02040503050406030204" pitchFamily="18" charset="0"/>
                        </a:rPr>
                        <m:t>…</m:t>
                      </m:r>
                    </m:oMath>
                  </m:oMathPara>
                </a14:m>
                <a:endParaRPr lang="zh-CN" altLang="en-US" sz="2400" dirty="0"/>
              </a:p>
            </p:txBody>
          </p:sp>
        </mc:Choice>
        <mc:Fallback xmlns="">
          <p:sp>
            <p:nvSpPr>
              <p:cNvPr id="17" name="文本框 16">
                <a:extLst>
                  <a:ext uri="{FF2B5EF4-FFF2-40B4-BE49-F238E27FC236}">
                    <a16:creationId xmlns:a16="http://schemas.microsoft.com/office/drawing/2014/main" id="{1AE355C9-658B-481B-A66E-922D0B9FB99D}"/>
                  </a:ext>
                </a:extLst>
              </p:cNvPr>
              <p:cNvSpPr txBox="1">
                <a:spLocks noRot="1" noChangeAspect="1" noMove="1" noResize="1" noEditPoints="1" noAdjustHandles="1" noChangeArrowheads="1" noChangeShapeType="1" noTextEdit="1"/>
              </p:cNvSpPr>
              <p:nvPr/>
            </p:nvSpPr>
            <p:spPr>
              <a:xfrm>
                <a:off x="5627718" y="6202432"/>
                <a:ext cx="1190625" cy="461665"/>
              </a:xfrm>
              <a:prstGeom prst="rect">
                <a:avLst/>
              </a:prstGeom>
              <a:blipFill>
                <a:blip r:embed="rId5"/>
                <a:stretch>
                  <a:fillRect/>
                </a:stretch>
              </a:blipFill>
            </p:spPr>
            <p:txBody>
              <a:bodyPr/>
              <a:lstStyle/>
              <a:p>
                <a:r>
                  <a:rPr lang="zh-CN" altLang="en-US">
                    <a:noFill/>
                  </a:rPr>
                  <a:t> </a:t>
                </a:r>
              </a:p>
            </p:txBody>
          </p:sp>
        </mc:Fallback>
      </mc:AlternateContent>
      <p:sp>
        <p:nvSpPr>
          <p:cNvPr id="8" name="圆角矩形 7">
            <a:extLst>
              <a:ext uri="{FF2B5EF4-FFF2-40B4-BE49-F238E27FC236}">
                <a16:creationId xmlns:a16="http://schemas.microsoft.com/office/drawing/2014/main" id="{902D283E-FE51-65CD-42E8-9DA3C27B0142}"/>
              </a:ext>
            </a:extLst>
          </p:cNvPr>
          <p:cNvSpPr/>
          <p:nvPr/>
        </p:nvSpPr>
        <p:spPr>
          <a:xfrm>
            <a:off x="8501160" y="3972394"/>
            <a:ext cx="3138390" cy="1688194"/>
          </a:xfrm>
          <a:prstGeom prst="roundRect">
            <a:avLst/>
          </a:prstGeom>
          <a:solidFill>
            <a:srgbClr val="51ADB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2400" dirty="0">
                <a:latin typeface="Microsoft YaHei" panose="020B0503020204020204" pitchFamily="34" charset="-122"/>
                <a:ea typeface="Microsoft YaHei" panose="020B0503020204020204" pitchFamily="34" charset="-122"/>
              </a:rPr>
              <a:t>思考：为何划分后，轴点左右两个子序列可以分开</a:t>
            </a:r>
            <a:r>
              <a:rPr kumimoji="1" lang="zh-CN" altLang="en-US" sz="2400" dirty="0">
                <a:solidFill>
                  <a:srgbClr val="FFFF00"/>
                </a:solidFill>
                <a:latin typeface="Microsoft YaHei" panose="020B0503020204020204" pitchFamily="34" charset="-122"/>
                <a:ea typeface="Microsoft YaHei" panose="020B0503020204020204" pitchFamily="34" charset="-122"/>
              </a:rPr>
              <a:t>独立</a:t>
            </a:r>
            <a:r>
              <a:rPr kumimoji="1" lang="zh-CN" altLang="en-US" sz="2400" dirty="0">
                <a:latin typeface="Microsoft YaHei" panose="020B0503020204020204" pitchFamily="34" charset="-122"/>
                <a:ea typeface="Microsoft YaHei" panose="020B0503020204020204" pitchFamily="34" charset="-122"/>
              </a:rPr>
              <a:t>排序？</a:t>
            </a:r>
          </a:p>
        </p:txBody>
      </p:sp>
      <mc:AlternateContent xmlns:mc="http://schemas.openxmlformats.org/markup-compatibility/2006" xmlns:a14="http://schemas.microsoft.com/office/drawing/2010/main">
        <mc:Choice Requires="a14">
          <p:sp>
            <p:nvSpPr>
              <p:cNvPr id="15" name="内容占位符 4">
                <a:extLst>
                  <a:ext uri="{FF2B5EF4-FFF2-40B4-BE49-F238E27FC236}">
                    <a16:creationId xmlns:a16="http://schemas.microsoft.com/office/drawing/2014/main" id="{2C40AD0A-B770-7113-B712-C06D221FDC41}"/>
                  </a:ext>
                </a:extLst>
              </p:cNvPr>
              <p:cNvSpPr>
                <a:spLocks noGrp="1"/>
              </p:cNvSpPr>
              <p:nvPr>
                <p:ph idx="11"/>
              </p:nvPr>
            </p:nvSpPr>
            <p:spPr>
              <a:xfrm>
                <a:off x="584225" y="1276350"/>
                <a:ext cx="11055325" cy="3265669"/>
              </a:xfrm>
            </p:spPr>
            <p:txBody>
              <a:bodyPr>
                <a:normAutofit/>
              </a:bodyPr>
              <a:lstStyle/>
              <a:p>
                <a:pPr marL="457200" indent="-457200">
                  <a:buFont typeface="Arial" panose="020B0604020202020204" pitchFamily="34" charset="0"/>
                  <a:buChar char="•"/>
                </a:pPr>
                <a:r>
                  <a:rPr lang="zh-CN" altLang="en-US" sz="2800" dirty="0"/>
                  <a:t>序列拆分（</a:t>
                </a:r>
                <a:r>
                  <a:rPr lang="en-US" altLang="zh-CN" sz="2800" dirty="0"/>
                  <a:t>Partition</a:t>
                </a:r>
                <a:r>
                  <a:rPr lang="zh-CN" altLang="en-US" sz="2800" dirty="0"/>
                  <a:t>）会根据所选</a:t>
                </a:r>
                <a:r>
                  <a:rPr lang="zh-CN" altLang="en-US" sz="2800" b="1" dirty="0">
                    <a:solidFill>
                      <a:srgbClr val="C00000"/>
                    </a:solidFill>
                  </a:rPr>
                  <a:t>轴点</a:t>
                </a:r>
                <a:r>
                  <a:rPr lang="zh-CN" altLang="en-US" sz="2800" dirty="0"/>
                  <a:t>将序列拆分成两个子序列，进而确定轴点在序列的</a:t>
                </a:r>
                <a:r>
                  <a:rPr lang="zh-CN" altLang="en-US" sz="2800" b="1" dirty="0">
                    <a:solidFill>
                      <a:srgbClr val="C00000"/>
                    </a:solidFill>
                  </a:rPr>
                  <a:t>最终位置</a:t>
                </a:r>
                <a:endParaRPr lang="en-US" altLang="zh-CN" sz="2800" dirty="0"/>
              </a:p>
              <a:p>
                <a:pPr marL="457200" indent="-457200">
                  <a:buFont typeface="Arial" panose="020B0604020202020204" pitchFamily="34" charset="0"/>
                  <a:buChar char="•"/>
                </a:pPr>
                <a:r>
                  <a:rPr lang="zh-CN" altLang="en-US" sz="2800" dirty="0"/>
                  <a:t>对于序列</a:t>
                </a:r>
                <a14:m>
                  <m:oMath xmlns:m="http://schemas.openxmlformats.org/officeDocument/2006/math">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𝑎</m:t>
                        </m:r>
                      </m:e>
                      <m:sub>
                        <m:r>
                          <a:rPr lang="en-US" altLang="zh-CN" sz="2800" b="0" i="1" smtClean="0">
                            <a:latin typeface="Cambria Math" panose="02040503050406030204" pitchFamily="18" charset="0"/>
                          </a:rPr>
                          <m:t>𝑙</m:t>
                        </m:r>
                      </m:sub>
                    </m:sSub>
                    <m:r>
                      <a:rPr lang="en-US" altLang="zh-CN" sz="2800" b="0" i="1" smtClean="0">
                        <a:latin typeface="Cambria Math" panose="02040503050406030204" pitchFamily="18" charset="0"/>
                      </a:rPr>
                      <m:t>,…,</m:t>
                    </m:r>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𝑎</m:t>
                        </m:r>
                      </m:e>
                      <m:sub>
                        <m:r>
                          <a:rPr lang="en-US" altLang="zh-CN" sz="2800" b="0" i="1" smtClean="0">
                            <a:latin typeface="Cambria Math" panose="02040503050406030204" pitchFamily="18" charset="0"/>
                          </a:rPr>
                          <m:t>𝑟</m:t>
                        </m:r>
                      </m:sub>
                    </m:sSub>
                  </m:oMath>
                </a14:m>
                <a:r>
                  <a:rPr lang="zh-CN" altLang="en-US" sz="2800" dirty="0"/>
                  <a:t>和轴点元素</a:t>
                </a:r>
                <a14:m>
                  <m:oMath xmlns:m="http://schemas.openxmlformats.org/officeDocument/2006/math">
                    <m:r>
                      <a:rPr lang="en-US" altLang="zh-CN" sz="2800" b="0" i="1" smtClean="0">
                        <a:latin typeface="Cambria Math" panose="02040503050406030204" pitchFamily="18" charset="0"/>
                      </a:rPr>
                      <m:t>𝑝</m:t>
                    </m:r>
                  </m:oMath>
                </a14:m>
                <a:r>
                  <a:rPr lang="zh-CN" altLang="en-US" sz="2800" dirty="0"/>
                  <a:t>，我们需要交换序列中的元素，将轴点</a:t>
                </a:r>
                <a14:m>
                  <m:oMath xmlns:m="http://schemas.openxmlformats.org/officeDocument/2006/math">
                    <m:r>
                      <a:rPr lang="en-US" altLang="zh-CN" sz="2800" b="0" i="1" smtClean="0">
                        <a:latin typeface="Cambria Math" panose="02040503050406030204" pitchFamily="18" charset="0"/>
                      </a:rPr>
                      <m:t>𝑝</m:t>
                    </m:r>
                  </m:oMath>
                </a14:m>
                <a:r>
                  <a:rPr lang="zh-CN" altLang="en-US" sz="2800" dirty="0"/>
                  <a:t>置于正确的位置</a:t>
                </a:r>
                <a14:m>
                  <m:oMath xmlns:m="http://schemas.openxmlformats.org/officeDocument/2006/math">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𝑎</m:t>
                        </m:r>
                      </m:e>
                      <m:sub>
                        <m:r>
                          <a:rPr lang="en-US" altLang="zh-CN" sz="2800" b="0" i="1" smtClean="0">
                            <a:latin typeface="Cambria Math" panose="02040503050406030204" pitchFamily="18" charset="0"/>
                          </a:rPr>
                          <m:t>𝑖</m:t>
                        </m:r>
                      </m:sub>
                    </m:sSub>
                    <m:r>
                      <a:rPr lang="zh-CN" altLang="en-US" sz="2800" i="1">
                        <a:latin typeface="Cambria Math" panose="02040503050406030204" pitchFamily="18" charset="0"/>
                      </a:rPr>
                      <m:t>，</m:t>
                    </m:r>
                  </m:oMath>
                </a14:m>
                <a:r>
                  <a:rPr lang="zh-CN" altLang="en-US" sz="2800" dirty="0"/>
                  <a:t>使得</a:t>
                </a:r>
                <a:endParaRPr lang="en-US" altLang="zh-CN" sz="2800" dirty="0"/>
              </a:p>
              <a:p>
                <a:r>
                  <a:rPr lang="zh-CN" altLang="en-US" sz="2800" b="1" dirty="0">
                    <a:solidFill>
                      <a:srgbClr val="C00000"/>
                    </a:solidFill>
                  </a:rPr>
                  <a:t>                          </a:t>
                </a:r>
                <a14:m>
                  <m:oMath xmlns:m="http://schemas.openxmlformats.org/officeDocument/2006/math">
                    <m:sSub>
                      <m:sSubPr>
                        <m:ctrlPr>
                          <a:rPr lang="en-US" altLang="zh-CN" sz="2800" b="1" i="1" dirty="0" smtClean="0">
                            <a:solidFill>
                              <a:srgbClr val="C00000"/>
                            </a:solidFill>
                            <a:latin typeface="Cambria Math" panose="02040503050406030204" pitchFamily="18" charset="0"/>
                          </a:rPr>
                        </m:ctrlPr>
                      </m:sSubPr>
                      <m:e>
                        <m:r>
                          <a:rPr lang="en-US" altLang="zh-CN" sz="2800" b="1" i="1" dirty="0" smtClean="0">
                            <a:solidFill>
                              <a:srgbClr val="C00000"/>
                            </a:solidFill>
                            <a:latin typeface="Cambria Math" panose="02040503050406030204" pitchFamily="18" charset="0"/>
                          </a:rPr>
                          <m:t>𝒂</m:t>
                        </m:r>
                      </m:e>
                      <m:sub>
                        <m:r>
                          <a:rPr lang="en-US" altLang="zh-CN" sz="2800" b="1" i="1" dirty="0" smtClean="0">
                            <a:solidFill>
                              <a:srgbClr val="C00000"/>
                            </a:solidFill>
                            <a:latin typeface="Cambria Math" panose="02040503050406030204" pitchFamily="18" charset="0"/>
                          </a:rPr>
                          <m:t>𝒍</m:t>
                        </m:r>
                      </m:sub>
                    </m:sSub>
                    <m:r>
                      <a:rPr lang="en-US" altLang="zh-CN" sz="2800" b="1" i="1" dirty="0" smtClean="0">
                        <a:solidFill>
                          <a:srgbClr val="C00000"/>
                        </a:solidFill>
                        <a:latin typeface="Cambria Math" panose="02040503050406030204" pitchFamily="18" charset="0"/>
                      </a:rPr>
                      <m:t>,…,</m:t>
                    </m:r>
                    <m:sSub>
                      <m:sSubPr>
                        <m:ctrlPr>
                          <a:rPr lang="en-US" altLang="zh-CN" sz="2800" b="1" i="1" dirty="0" smtClean="0">
                            <a:solidFill>
                              <a:srgbClr val="C00000"/>
                            </a:solidFill>
                            <a:latin typeface="Cambria Math" panose="02040503050406030204" pitchFamily="18" charset="0"/>
                          </a:rPr>
                        </m:ctrlPr>
                      </m:sSubPr>
                      <m:e>
                        <m:r>
                          <a:rPr lang="en-US" altLang="zh-CN" sz="2800" b="1" i="1" dirty="0" smtClean="0">
                            <a:solidFill>
                              <a:srgbClr val="C00000"/>
                            </a:solidFill>
                            <a:latin typeface="Cambria Math" panose="02040503050406030204" pitchFamily="18" charset="0"/>
                          </a:rPr>
                          <m:t>𝒂</m:t>
                        </m:r>
                      </m:e>
                      <m:sub>
                        <m:r>
                          <a:rPr lang="en-US" altLang="zh-CN" sz="2800" b="1" i="1" dirty="0" smtClean="0">
                            <a:solidFill>
                              <a:srgbClr val="C00000"/>
                            </a:solidFill>
                            <a:latin typeface="Cambria Math" panose="02040503050406030204" pitchFamily="18" charset="0"/>
                          </a:rPr>
                          <m:t>𝒊</m:t>
                        </m:r>
                        <m:r>
                          <a:rPr lang="en-US" altLang="zh-CN" sz="2800" b="1" i="1" dirty="0" smtClean="0">
                            <a:solidFill>
                              <a:srgbClr val="C00000"/>
                            </a:solidFill>
                            <a:latin typeface="Cambria Math" panose="02040503050406030204" pitchFamily="18" charset="0"/>
                          </a:rPr>
                          <m:t>−</m:t>
                        </m:r>
                        <m:r>
                          <a:rPr lang="en-US" altLang="zh-CN" sz="2800" b="1" i="1" dirty="0" smtClean="0">
                            <a:solidFill>
                              <a:srgbClr val="C00000"/>
                            </a:solidFill>
                            <a:latin typeface="Cambria Math" panose="02040503050406030204" pitchFamily="18" charset="0"/>
                          </a:rPr>
                          <m:t>𝟏</m:t>
                        </m:r>
                      </m:sub>
                    </m:sSub>
                    <m:r>
                      <a:rPr lang="en-US" altLang="zh-CN" sz="2800" b="1" i="1" dirty="0" smtClean="0">
                        <a:solidFill>
                          <a:srgbClr val="C00000"/>
                        </a:solidFill>
                        <a:latin typeface="Cambria Math" panose="02040503050406030204" pitchFamily="18" charset="0"/>
                      </a:rPr>
                      <m:t>≤</m:t>
                    </m:r>
                    <m:sSub>
                      <m:sSubPr>
                        <m:ctrlPr>
                          <a:rPr lang="en-US" altLang="zh-CN" sz="2800" b="1" i="1" dirty="0" smtClean="0">
                            <a:solidFill>
                              <a:srgbClr val="C00000"/>
                            </a:solidFill>
                            <a:latin typeface="Cambria Math" panose="02040503050406030204" pitchFamily="18" charset="0"/>
                          </a:rPr>
                        </m:ctrlPr>
                      </m:sSubPr>
                      <m:e>
                        <m:r>
                          <a:rPr lang="en-US" altLang="zh-CN" sz="2800" b="1" i="1" dirty="0" smtClean="0">
                            <a:solidFill>
                              <a:srgbClr val="C00000"/>
                            </a:solidFill>
                            <a:latin typeface="Cambria Math" panose="02040503050406030204" pitchFamily="18" charset="0"/>
                          </a:rPr>
                          <m:t>𝒂</m:t>
                        </m:r>
                      </m:e>
                      <m:sub>
                        <m:r>
                          <a:rPr lang="en-US" altLang="zh-CN" sz="2800" b="1" i="1" dirty="0" smtClean="0">
                            <a:solidFill>
                              <a:srgbClr val="C00000"/>
                            </a:solidFill>
                            <a:latin typeface="Cambria Math" panose="02040503050406030204" pitchFamily="18" charset="0"/>
                          </a:rPr>
                          <m:t>𝒊</m:t>
                        </m:r>
                      </m:sub>
                    </m:sSub>
                    <m:r>
                      <a:rPr lang="en-US" altLang="zh-CN" sz="2800" b="1" i="1" dirty="0" smtClean="0">
                        <a:solidFill>
                          <a:srgbClr val="C00000"/>
                        </a:solidFill>
                        <a:latin typeface="Cambria Math" panose="02040503050406030204" pitchFamily="18" charset="0"/>
                      </a:rPr>
                      <m:t>≤</m:t>
                    </m:r>
                    <m:sSub>
                      <m:sSubPr>
                        <m:ctrlPr>
                          <a:rPr lang="en-US" altLang="zh-CN" sz="2800" b="1" i="1" dirty="0" smtClean="0">
                            <a:solidFill>
                              <a:srgbClr val="C00000"/>
                            </a:solidFill>
                            <a:latin typeface="Cambria Math" panose="02040503050406030204" pitchFamily="18" charset="0"/>
                          </a:rPr>
                        </m:ctrlPr>
                      </m:sSubPr>
                      <m:e>
                        <m:r>
                          <a:rPr lang="en-US" altLang="zh-CN" sz="2800" b="1" i="1" dirty="0" smtClean="0">
                            <a:solidFill>
                              <a:srgbClr val="C00000"/>
                            </a:solidFill>
                            <a:latin typeface="Cambria Math" panose="02040503050406030204" pitchFamily="18" charset="0"/>
                          </a:rPr>
                          <m:t>𝒂</m:t>
                        </m:r>
                      </m:e>
                      <m:sub>
                        <m:r>
                          <a:rPr lang="en-US" altLang="zh-CN" sz="2800" b="1" i="1" dirty="0" smtClean="0">
                            <a:solidFill>
                              <a:srgbClr val="C00000"/>
                            </a:solidFill>
                            <a:latin typeface="Cambria Math" panose="02040503050406030204" pitchFamily="18" charset="0"/>
                          </a:rPr>
                          <m:t>𝒊</m:t>
                        </m:r>
                        <m:r>
                          <a:rPr lang="en-US" altLang="zh-CN" sz="2800" b="1" i="1" dirty="0" smtClean="0">
                            <a:solidFill>
                              <a:srgbClr val="C00000"/>
                            </a:solidFill>
                            <a:latin typeface="Cambria Math" panose="02040503050406030204" pitchFamily="18" charset="0"/>
                          </a:rPr>
                          <m:t>+</m:t>
                        </m:r>
                        <m:r>
                          <a:rPr lang="en-US" altLang="zh-CN" sz="2800" b="1" i="1" dirty="0" smtClean="0">
                            <a:solidFill>
                              <a:srgbClr val="C00000"/>
                            </a:solidFill>
                            <a:latin typeface="Cambria Math" panose="02040503050406030204" pitchFamily="18" charset="0"/>
                          </a:rPr>
                          <m:t>𝟏</m:t>
                        </m:r>
                      </m:sub>
                    </m:sSub>
                    <m:r>
                      <a:rPr lang="en-US" altLang="zh-CN" sz="2800" b="1" i="1" dirty="0" smtClean="0">
                        <a:solidFill>
                          <a:srgbClr val="C00000"/>
                        </a:solidFill>
                        <a:latin typeface="Cambria Math" panose="02040503050406030204" pitchFamily="18" charset="0"/>
                      </a:rPr>
                      <m:t>,…,</m:t>
                    </m:r>
                    <m:sSub>
                      <m:sSubPr>
                        <m:ctrlPr>
                          <a:rPr lang="en-US" altLang="zh-CN" sz="2800" b="1" i="1" dirty="0" smtClean="0">
                            <a:solidFill>
                              <a:srgbClr val="C00000"/>
                            </a:solidFill>
                            <a:latin typeface="Cambria Math" panose="02040503050406030204" pitchFamily="18" charset="0"/>
                          </a:rPr>
                        </m:ctrlPr>
                      </m:sSubPr>
                      <m:e>
                        <m:r>
                          <a:rPr lang="en-US" altLang="zh-CN" sz="2800" b="1" i="1" dirty="0" smtClean="0">
                            <a:solidFill>
                              <a:srgbClr val="C00000"/>
                            </a:solidFill>
                            <a:latin typeface="Cambria Math" panose="02040503050406030204" pitchFamily="18" charset="0"/>
                          </a:rPr>
                          <m:t>𝒂</m:t>
                        </m:r>
                      </m:e>
                      <m:sub>
                        <m:r>
                          <a:rPr lang="en-US" altLang="zh-CN" sz="2800" b="1" i="1" dirty="0" smtClean="0">
                            <a:solidFill>
                              <a:srgbClr val="C00000"/>
                            </a:solidFill>
                            <a:latin typeface="Cambria Math" panose="02040503050406030204" pitchFamily="18" charset="0"/>
                          </a:rPr>
                          <m:t>𝒓</m:t>
                        </m:r>
                      </m:sub>
                    </m:sSub>
                  </m:oMath>
                </a14:m>
                <a:r>
                  <a:rPr lang="zh-CN" altLang="en-US" sz="2800" dirty="0"/>
                  <a:t>     </a:t>
                </a:r>
                <a:endParaRPr lang="en-US" altLang="zh-CN" sz="2800" dirty="0"/>
              </a:p>
              <a:p>
                <a:pPr marL="457200" indent="-457200">
                  <a:buFont typeface="Arial" panose="020B0604020202020204" pitchFamily="34" charset="0"/>
                  <a:buChar char="•"/>
                </a:pPr>
                <a:r>
                  <a:rPr lang="zh-CN" altLang="en-US" sz="2800" dirty="0"/>
                  <a:t>返回</a:t>
                </a:r>
                <a:r>
                  <a:rPr lang="zh-CN" altLang="en-US" sz="2800" dirty="0">
                    <a:solidFill>
                      <a:srgbClr val="0070C0"/>
                    </a:solidFill>
                  </a:rPr>
                  <a:t>轴点所在下标</a:t>
                </a:r>
                <a14:m>
                  <m:oMath xmlns:m="http://schemas.openxmlformats.org/officeDocument/2006/math">
                    <m:r>
                      <a:rPr lang="en-US" altLang="zh-CN" sz="2800" b="0" i="1" smtClean="0">
                        <a:solidFill>
                          <a:srgbClr val="0070C0"/>
                        </a:solidFill>
                        <a:latin typeface="Cambria Math" panose="02040503050406030204" pitchFamily="18" charset="0"/>
                      </a:rPr>
                      <m:t>𝑖</m:t>
                    </m:r>
                  </m:oMath>
                </a14:m>
                <a:endParaRPr lang="en-US" altLang="zh-CN" sz="2800" dirty="0"/>
              </a:p>
              <a:p>
                <a:endParaRPr lang="en-US" altLang="zh-CN" sz="2800" dirty="0"/>
              </a:p>
            </p:txBody>
          </p:sp>
        </mc:Choice>
        <mc:Fallback xmlns="">
          <p:sp>
            <p:nvSpPr>
              <p:cNvPr id="15" name="内容占位符 4">
                <a:extLst>
                  <a:ext uri="{FF2B5EF4-FFF2-40B4-BE49-F238E27FC236}">
                    <a16:creationId xmlns:a16="http://schemas.microsoft.com/office/drawing/2014/main" id="{2C40AD0A-B770-7113-B712-C06D221FDC41}"/>
                  </a:ext>
                </a:extLst>
              </p:cNvPr>
              <p:cNvSpPr>
                <a:spLocks noGrp="1" noRot="1" noChangeAspect="1" noMove="1" noResize="1" noEditPoints="1" noAdjustHandles="1" noChangeArrowheads="1" noChangeShapeType="1" noTextEdit="1"/>
              </p:cNvSpPr>
              <p:nvPr>
                <p:ph idx="11"/>
              </p:nvPr>
            </p:nvSpPr>
            <p:spPr>
              <a:xfrm>
                <a:off x="584225" y="1276350"/>
                <a:ext cx="11055325" cy="3265669"/>
              </a:xfrm>
              <a:blipFill>
                <a:blip r:embed="rId6"/>
                <a:stretch>
                  <a:fillRect l="-1033" t="-3101" r="-68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301988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D08729-7FE7-6C84-2747-BDC8B0D4F014}"/>
              </a:ext>
            </a:extLst>
          </p:cNvPr>
          <p:cNvSpPr>
            <a:spLocks noGrp="1"/>
          </p:cNvSpPr>
          <p:nvPr>
            <p:ph type="title"/>
          </p:nvPr>
        </p:nvSpPr>
        <p:spPr/>
        <p:txBody>
          <a:bodyPr/>
          <a:lstStyle/>
          <a:p>
            <a:r>
              <a:rPr lang="en-US" altLang="zh-CN" dirty="0"/>
              <a:t>10.2 </a:t>
            </a:r>
            <a:r>
              <a:rPr lang="zh-CN" altLang="en-US" dirty="0"/>
              <a:t>插入排序</a:t>
            </a:r>
          </a:p>
        </p:txBody>
      </p:sp>
      <p:sp>
        <p:nvSpPr>
          <p:cNvPr id="3" name="副标题 2">
            <a:extLst>
              <a:ext uri="{FF2B5EF4-FFF2-40B4-BE49-F238E27FC236}">
                <a16:creationId xmlns:a16="http://schemas.microsoft.com/office/drawing/2014/main" id="{714465A5-6ED6-6076-F559-5CA567FFB480}"/>
              </a:ext>
            </a:extLst>
          </p:cNvPr>
          <p:cNvSpPr>
            <a:spLocks noGrp="1"/>
          </p:cNvSpPr>
          <p:nvPr>
            <p:ph type="subTitle" idx="1"/>
          </p:nvPr>
        </p:nvSpPr>
        <p:spPr/>
        <p:txBody>
          <a:bodyPr/>
          <a:lstStyle/>
          <a:p>
            <a:r>
              <a:rPr lang="en-US" altLang="zh-CN" dirty="0"/>
              <a:t>10.2 </a:t>
            </a:r>
            <a:r>
              <a:rPr lang="zh-CN" altLang="en-US" dirty="0"/>
              <a:t>插入排序</a:t>
            </a:r>
          </a:p>
        </p:txBody>
      </p:sp>
      <p:sp>
        <p:nvSpPr>
          <p:cNvPr id="4" name="文本占位符 3">
            <a:extLst>
              <a:ext uri="{FF2B5EF4-FFF2-40B4-BE49-F238E27FC236}">
                <a16:creationId xmlns:a16="http://schemas.microsoft.com/office/drawing/2014/main" id="{6E1FC02A-5813-F087-3A57-ADC3FE3E2E01}"/>
              </a:ext>
            </a:extLst>
          </p:cNvPr>
          <p:cNvSpPr>
            <a:spLocks noGrp="1"/>
          </p:cNvSpPr>
          <p:nvPr>
            <p:ph type="body" idx="10"/>
          </p:nvPr>
        </p:nvSpPr>
        <p:spPr/>
        <p:txBody>
          <a:bodyPr/>
          <a:lstStyle/>
          <a:p>
            <a:endParaRPr lang="zh-CN" altLang="en-US"/>
          </a:p>
        </p:txBody>
      </p:sp>
      <p:sp>
        <p:nvSpPr>
          <p:cNvPr id="5" name="内容占位符 4">
            <a:extLst>
              <a:ext uri="{FF2B5EF4-FFF2-40B4-BE49-F238E27FC236}">
                <a16:creationId xmlns:a16="http://schemas.microsoft.com/office/drawing/2014/main" id="{90961ED6-686E-B748-C9C0-9B3B217999DC}"/>
              </a:ext>
            </a:extLst>
          </p:cNvPr>
          <p:cNvSpPr>
            <a:spLocks noGrp="1"/>
          </p:cNvSpPr>
          <p:nvPr>
            <p:ph idx="11"/>
          </p:nvPr>
        </p:nvSpPr>
        <p:spPr/>
        <p:txBody>
          <a:bodyPr>
            <a:normAutofit/>
          </a:bodyPr>
          <a:lstStyle/>
          <a:p>
            <a:pPr>
              <a:lnSpc>
                <a:spcPct val="120000"/>
              </a:lnSpc>
            </a:pPr>
            <a:r>
              <a:rPr lang="zh-CN" altLang="en-US" sz="2400" b="1" dirty="0"/>
              <a:t>基本思想</a:t>
            </a:r>
            <a:r>
              <a:rPr lang="en-US" altLang="zh-CN" sz="2400" b="1" dirty="0"/>
              <a:t>:</a:t>
            </a:r>
            <a:r>
              <a:rPr lang="zh-CN" altLang="zh-CN" sz="2400" dirty="0"/>
              <a:t>将一个记录插入到</a:t>
            </a:r>
            <a:r>
              <a:rPr lang="zh-CN" altLang="zh-CN" sz="2400" dirty="0">
                <a:solidFill>
                  <a:srgbClr val="00B0F0"/>
                </a:solidFill>
              </a:rPr>
              <a:t>已排好顺序的序列</a:t>
            </a:r>
            <a:r>
              <a:rPr lang="zh-CN" altLang="zh-CN" sz="2400" dirty="0"/>
              <a:t>中，形成一个新的、记录数增</a:t>
            </a:r>
            <a:r>
              <a:rPr lang="en-US" altLang="zh-CN" sz="2400" dirty="0"/>
              <a:t>1</a:t>
            </a:r>
            <a:r>
              <a:rPr lang="zh-CN" altLang="zh-CN" sz="2400" dirty="0"/>
              <a:t>的有序序列</a:t>
            </a:r>
            <a:endParaRPr lang="en-US" altLang="zh-CN" sz="2400" dirty="0"/>
          </a:p>
          <a:p>
            <a:pPr marL="342900" indent="-342900">
              <a:lnSpc>
                <a:spcPct val="120000"/>
              </a:lnSpc>
              <a:buFont typeface="Arial" panose="020B0604020202020204" pitchFamily="34" charset="0"/>
              <a:buChar char="•"/>
            </a:pPr>
            <a:r>
              <a:rPr lang="zh-CN" altLang="en-US" sz="2400" dirty="0"/>
              <a:t>折半插入排序</a:t>
            </a:r>
            <a:r>
              <a:rPr lang="zh-CN" altLang="zh-CN" sz="2400" dirty="0"/>
              <a:t>和希尔排序</a:t>
            </a:r>
            <a:r>
              <a:rPr lang="zh-CN" altLang="en-US" sz="2400" dirty="0"/>
              <a:t>是</a:t>
            </a:r>
            <a:r>
              <a:rPr lang="zh-CN" altLang="zh-CN" sz="2400" dirty="0"/>
              <a:t>插入排序的两种改进</a:t>
            </a:r>
            <a:endParaRPr lang="zh-CN" altLang="en-US" sz="2400" dirty="0"/>
          </a:p>
        </p:txBody>
      </p:sp>
      <p:pic>
        <p:nvPicPr>
          <p:cNvPr id="6" name="图片 5">
            <a:extLst>
              <a:ext uri="{FF2B5EF4-FFF2-40B4-BE49-F238E27FC236}">
                <a16:creationId xmlns:a16="http://schemas.microsoft.com/office/drawing/2014/main" id="{5AA0E1FC-009D-4F86-960B-F6BDC082A628}"/>
              </a:ext>
            </a:extLst>
          </p:cNvPr>
          <p:cNvPicPr/>
          <p:nvPr/>
        </p:nvPicPr>
        <p:blipFill>
          <a:blip r:embed="rId2"/>
          <a:stretch>
            <a:fillRect/>
          </a:stretch>
        </p:blipFill>
        <p:spPr>
          <a:xfrm>
            <a:off x="1526059" y="2987040"/>
            <a:ext cx="2980690" cy="2895600"/>
          </a:xfrm>
          <a:prstGeom prst="rect">
            <a:avLst/>
          </a:prstGeom>
        </p:spPr>
      </p:pic>
      <p:pic>
        <p:nvPicPr>
          <p:cNvPr id="7" name="图片 6">
            <a:extLst>
              <a:ext uri="{FF2B5EF4-FFF2-40B4-BE49-F238E27FC236}">
                <a16:creationId xmlns:a16="http://schemas.microsoft.com/office/drawing/2014/main" id="{234D2B0B-26E4-4A97-B80E-D509A919ECEF}"/>
              </a:ext>
            </a:extLst>
          </p:cNvPr>
          <p:cNvPicPr/>
          <p:nvPr/>
        </p:nvPicPr>
        <p:blipFill>
          <a:blip r:embed="rId3" cstate="print">
            <a:extLst>
              <a:ext uri="{28A0092B-C50C-407E-A947-70E740481C1C}">
                <a14:useLocalDpi xmlns:a14="http://schemas.microsoft.com/office/drawing/2010/main" val="0"/>
              </a:ext>
            </a:extLst>
          </a:blip>
          <a:srcRect/>
          <a:stretch>
            <a:fillRect/>
          </a:stretch>
        </p:blipFill>
        <p:spPr>
          <a:xfrm>
            <a:off x="7685253" y="3177540"/>
            <a:ext cx="2981325" cy="2705100"/>
          </a:xfrm>
          <a:prstGeom prst="rect">
            <a:avLst/>
          </a:prstGeom>
          <a:noFill/>
          <a:ln>
            <a:noFill/>
          </a:ln>
        </p:spPr>
      </p:pic>
      <p:sp>
        <p:nvSpPr>
          <p:cNvPr id="8" name="文本框 7">
            <a:extLst>
              <a:ext uri="{FF2B5EF4-FFF2-40B4-BE49-F238E27FC236}">
                <a16:creationId xmlns:a16="http://schemas.microsoft.com/office/drawing/2014/main" id="{10C37FB8-6B4C-42A2-AF86-05BEE93AA09A}"/>
              </a:ext>
            </a:extLst>
          </p:cNvPr>
          <p:cNvSpPr txBox="1"/>
          <p:nvPr/>
        </p:nvSpPr>
        <p:spPr>
          <a:xfrm>
            <a:off x="2232891" y="5882640"/>
            <a:ext cx="1567026" cy="369332"/>
          </a:xfrm>
          <a:prstGeom prst="rect">
            <a:avLst/>
          </a:prstGeom>
          <a:noFill/>
        </p:spPr>
        <p:txBody>
          <a:bodyPr wrap="square" rtlCol="0">
            <a:spAutoFit/>
          </a:bodyPr>
          <a:lstStyle/>
          <a:p>
            <a:r>
              <a:rPr lang="zh-CN" altLang="en-US" dirty="0"/>
              <a:t>直接插入排序</a:t>
            </a:r>
          </a:p>
        </p:txBody>
      </p:sp>
      <p:sp>
        <p:nvSpPr>
          <p:cNvPr id="9" name="文本框 8">
            <a:extLst>
              <a:ext uri="{FF2B5EF4-FFF2-40B4-BE49-F238E27FC236}">
                <a16:creationId xmlns:a16="http://schemas.microsoft.com/office/drawing/2014/main" id="{757B4BAF-AC22-4DC5-8AF4-A88855A45882}"/>
              </a:ext>
            </a:extLst>
          </p:cNvPr>
          <p:cNvSpPr txBox="1"/>
          <p:nvPr/>
        </p:nvSpPr>
        <p:spPr>
          <a:xfrm>
            <a:off x="8806862" y="5882640"/>
            <a:ext cx="1152247" cy="369332"/>
          </a:xfrm>
          <a:prstGeom prst="rect">
            <a:avLst/>
          </a:prstGeom>
          <a:noFill/>
        </p:spPr>
        <p:txBody>
          <a:bodyPr wrap="square" rtlCol="0">
            <a:spAutoFit/>
          </a:bodyPr>
          <a:lstStyle/>
          <a:p>
            <a:r>
              <a:rPr lang="zh-CN" altLang="en-US" dirty="0"/>
              <a:t>希尔排序</a:t>
            </a:r>
          </a:p>
        </p:txBody>
      </p:sp>
    </p:spTree>
    <p:extLst>
      <p:ext uri="{BB962C8B-B14F-4D97-AF65-F5344CB8AC3E}">
        <p14:creationId xmlns:p14="http://schemas.microsoft.com/office/powerpoint/2010/main" val="166063378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序列拆分示例</a:t>
            </a:r>
          </a:p>
        </p:txBody>
      </p:sp>
      <p:sp>
        <p:nvSpPr>
          <p:cNvPr id="3" name="副标题 2"/>
          <p:cNvSpPr>
            <a:spLocks noGrp="1"/>
          </p:cNvSpPr>
          <p:nvPr>
            <p:ph type="subTitle" idx="1"/>
          </p:nvPr>
        </p:nvSpPr>
        <p:spPr/>
        <p:txBody>
          <a:bodyPr/>
          <a:lstStyle/>
          <a:p>
            <a:r>
              <a:rPr lang="en-US" altLang="zh-CN" dirty="0"/>
              <a:t>10.4.2  </a:t>
            </a:r>
            <a:r>
              <a:rPr lang="zh-CN" altLang="en-US" dirty="0"/>
              <a:t>快速排序</a:t>
            </a:r>
          </a:p>
        </p:txBody>
      </p:sp>
      <p:sp>
        <p:nvSpPr>
          <p:cNvPr id="4" name="文本占位符 3"/>
          <p:cNvSpPr>
            <a:spLocks noGrp="1"/>
          </p:cNvSpPr>
          <p:nvPr>
            <p:ph type="body" idx="10"/>
          </p:nvPr>
        </p:nvSpPr>
        <p:spPr/>
        <p:txBody>
          <a:bodyPr/>
          <a:lstStyle/>
          <a:p>
            <a:r>
              <a:rPr lang="zh-CN" altLang="en-US" dirty="0"/>
              <a:t>数据结构</a:t>
            </a:r>
          </a:p>
        </p:txBody>
      </p:sp>
      <mc:AlternateContent xmlns:mc="http://schemas.openxmlformats.org/markup-compatibility/2006" xmlns:a14="http://schemas.microsoft.com/office/drawing/2010/main">
        <mc:Choice Requires="a14">
          <p:sp>
            <p:nvSpPr>
              <p:cNvPr id="9" name="内容占位符 8">
                <a:extLst>
                  <a:ext uri="{FF2B5EF4-FFF2-40B4-BE49-F238E27FC236}">
                    <a16:creationId xmlns:a16="http://schemas.microsoft.com/office/drawing/2014/main" id="{D289E46E-C9FB-4158-9610-616DBC18DEB2}"/>
                  </a:ext>
                </a:extLst>
              </p:cNvPr>
              <p:cNvSpPr>
                <a:spLocks noGrp="1"/>
              </p:cNvSpPr>
              <p:nvPr>
                <p:ph idx="11"/>
              </p:nvPr>
            </p:nvSpPr>
            <p:spPr/>
            <p:txBody>
              <a:bodyPr/>
              <a:lstStyle/>
              <a:p>
                <a:r>
                  <a:rPr lang="zh-CN" altLang="en-US" dirty="0"/>
                  <a:t>对序列</a:t>
                </a:r>
                <a14:m>
                  <m:oMath xmlns:m="http://schemas.openxmlformats.org/officeDocument/2006/math">
                    <m:r>
                      <a:rPr lang="en-US" altLang="zh-CN" i="1">
                        <a:latin typeface="Cambria Math" panose="02040503050406030204" pitchFamily="18" charset="0"/>
                      </a:rPr>
                      <m:t>𝑎</m:t>
                    </m:r>
                    <m:r>
                      <a:rPr lang="en-US" altLang="zh-CN" i="1">
                        <a:latin typeface="Cambria Math" panose="02040503050406030204" pitchFamily="18" charset="0"/>
                      </a:rPr>
                      <m:t>=</m:t>
                    </m:r>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75</m:t>
                        </m:r>
                        <m:r>
                          <a:rPr lang="en-US" altLang="zh-CN" b="0" i="1" smtClean="0">
                            <a:latin typeface="Cambria Math" panose="02040503050406030204" pitchFamily="18" charset="0"/>
                          </a:rPr>
                          <m:t>,</m:t>
                        </m:r>
                        <m:r>
                          <a:rPr lang="en-US" altLang="zh-CN" i="1">
                            <a:latin typeface="Cambria Math" panose="02040503050406030204" pitchFamily="18" charset="0"/>
                          </a:rPr>
                          <m:t> 34</m:t>
                        </m:r>
                        <m:r>
                          <a:rPr lang="en-US" altLang="zh-CN" b="0" i="1" smtClean="0">
                            <a:latin typeface="Cambria Math" panose="02040503050406030204" pitchFamily="18" charset="0"/>
                          </a:rPr>
                          <m:t>,</m:t>
                        </m:r>
                        <m:r>
                          <a:rPr lang="en-US" altLang="zh-CN" i="1">
                            <a:latin typeface="Cambria Math" panose="02040503050406030204" pitchFamily="18" charset="0"/>
                          </a:rPr>
                          <m:t> 45</m:t>
                        </m:r>
                        <m:r>
                          <a:rPr lang="en-US" altLang="zh-CN" b="0" i="1" smtClean="0">
                            <a:latin typeface="Cambria Math" panose="02040503050406030204" pitchFamily="18" charset="0"/>
                          </a:rPr>
                          <m:t>,</m:t>
                        </m:r>
                        <m:r>
                          <a:rPr lang="en-US" altLang="zh-CN" i="1">
                            <a:latin typeface="Cambria Math" panose="02040503050406030204" pitchFamily="18" charset="0"/>
                          </a:rPr>
                          <m:t> 32</m:t>
                        </m:r>
                        <m:r>
                          <a:rPr lang="en-US" altLang="zh-CN" b="0" i="1" smtClean="0">
                            <a:latin typeface="Cambria Math" panose="02040503050406030204" pitchFamily="18" charset="0"/>
                          </a:rPr>
                          <m:t>,</m:t>
                        </m:r>
                        <m:r>
                          <a:rPr lang="en-US" altLang="zh-CN" i="1">
                            <a:latin typeface="Cambria Math" panose="02040503050406030204" pitchFamily="18" charset="0"/>
                          </a:rPr>
                          <m:t> 78</m:t>
                        </m:r>
                        <m:r>
                          <a:rPr lang="en-US" altLang="zh-CN" b="0" i="1" smtClean="0">
                            <a:latin typeface="Cambria Math" panose="02040503050406030204" pitchFamily="18" charset="0"/>
                          </a:rPr>
                          <m:t>,</m:t>
                        </m:r>
                        <m:r>
                          <a:rPr lang="en-US" altLang="zh-CN" i="1">
                            <a:latin typeface="Cambria Math" panose="02040503050406030204" pitchFamily="18" charset="0"/>
                          </a:rPr>
                          <m:t> 12</m:t>
                        </m:r>
                        <m:r>
                          <a:rPr lang="en-US" altLang="zh-CN" b="0" i="1" smtClean="0">
                            <a:latin typeface="Cambria Math" panose="02040503050406030204" pitchFamily="18" charset="0"/>
                          </a:rPr>
                          <m:t>,</m:t>
                        </m:r>
                        <m:r>
                          <a:rPr lang="en-US" altLang="zh-CN" i="1">
                            <a:latin typeface="Cambria Math" panose="02040503050406030204" pitchFamily="18" charset="0"/>
                          </a:rPr>
                          <m:t> 34’</m:t>
                        </m:r>
                        <m:r>
                          <a:rPr lang="en-US" altLang="zh-CN" b="0" i="1" smtClean="0">
                            <a:latin typeface="Cambria Math" panose="02040503050406030204" pitchFamily="18" charset="0"/>
                          </a:rPr>
                          <m:t>,</m:t>
                        </m:r>
                        <m:r>
                          <a:rPr lang="en-US" altLang="zh-CN" i="1">
                            <a:latin typeface="Cambria Math" panose="02040503050406030204" pitchFamily="18" charset="0"/>
                          </a:rPr>
                          <m:t> 40</m:t>
                        </m:r>
                      </m:e>
                    </m:d>
                  </m:oMath>
                </a14:m>
                <a:r>
                  <a:rPr lang="zh-CN" altLang="en-US" dirty="0"/>
                  <a:t>进行一次拆分，其中</a:t>
                </a:r>
                <a14:m>
                  <m:oMath xmlns:m="http://schemas.openxmlformats.org/officeDocument/2006/math">
                    <m:r>
                      <a:rPr lang="en-US" altLang="zh-CN" b="0" i="1" smtClean="0">
                        <a:latin typeface="Cambria Math" panose="02040503050406030204" pitchFamily="18" charset="0"/>
                      </a:rPr>
                      <m:t>𝑙</m:t>
                    </m:r>
                    <m:r>
                      <a:rPr lang="en-US" altLang="zh-CN" b="0" i="1" smtClean="0">
                        <a:latin typeface="Cambria Math" panose="02040503050406030204" pitchFamily="18" charset="0"/>
                      </a:rPr>
                      <m:t>=0,</m:t>
                    </m:r>
                    <m:r>
                      <a:rPr lang="en-US" altLang="zh-CN" b="0" i="1" smtClean="0">
                        <a:latin typeface="Cambria Math" panose="02040503050406030204" pitchFamily="18" charset="0"/>
                      </a:rPr>
                      <m:t>𝑟</m:t>
                    </m:r>
                    <m:r>
                      <a:rPr lang="en-US" altLang="zh-CN" b="0" i="1" smtClean="0">
                        <a:latin typeface="Cambria Math" panose="02040503050406030204" pitchFamily="18" charset="0"/>
                      </a:rPr>
                      <m:t>=7</m:t>
                    </m:r>
                  </m:oMath>
                </a14:m>
                <a:r>
                  <a:rPr lang="zh-CN" altLang="en-US" dirty="0"/>
                  <a:t>。</a:t>
                </a:r>
              </a:p>
            </p:txBody>
          </p:sp>
        </mc:Choice>
        <mc:Fallback xmlns="">
          <p:sp>
            <p:nvSpPr>
              <p:cNvPr id="9" name="内容占位符 8">
                <a:extLst>
                  <a:ext uri="{FF2B5EF4-FFF2-40B4-BE49-F238E27FC236}">
                    <a16:creationId xmlns:a16="http://schemas.microsoft.com/office/drawing/2014/main" id="{D289E46E-C9FB-4158-9610-616DBC18DEB2}"/>
                  </a:ext>
                </a:extLst>
              </p:cNvPr>
              <p:cNvSpPr>
                <a:spLocks noGrp="1" noRot="1" noChangeAspect="1" noMove="1" noResize="1" noEditPoints="1" noAdjustHandles="1" noChangeArrowheads="1" noChangeShapeType="1" noTextEdit="1"/>
              </p:cNvSpPr>
              <p:nvPr>
                <p:ph idx="11"/>
              </p:nvPr>
            </p:nvSpPr>
            <p:spPr>
              <a:blipFill>
                <a:blip r:embed="rId2"/>
                <a:stretch>
                  <a:fillRect l="-607" t="-120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ADC5B883-0C5A-4B39-84B6-E5BCAEDE9C20}"/>
                  </a:ext>
                </a:extLst>
              </p:cNvPr>
              <p:cNvSpPr txBox="1"/>
              <p:nvPr/>
            </p:nvSpPr>
            <p:spPr>
              <a:xfrm>
                <a:off x="584225" y="1802117"/>
                <a:ext cx="3619617" cy="1030603"/>
              </a:xfrm>
              <a:prstGeom prst="rect">
                <a:avLst/>
              </a:prstGeom>
              <a:noFill/>
            </p:spPr>
            <p:txBody>
              <a:bodyPr wrap="square" rtlCol="0">
                <a:spAutoFit/>
              </a:bodyPr>
              <a:lstStyle/>
              <a:p>
                <a:pPr marL="342900" indent="-342900">
                  <a:lnSpc>
                    <a:spcPct val="120000"/>
                  </a:lnSpc>
                  <a:spcAft>
                    <a:spcPts val="600"/>
                  </a:spcAft>
                  <a:buFont typeface="+mj-lt"/>
                  <a:buAutoNum type="arabicPeriod"/>
                </a:pPr>
                <a:r>
                  <a:rPr lang="en-US" altLang="zh-CN"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𝑖</m:t>
                    </m:r>
                  </m:oMath>
                </a14:m>
                <a:r>
                  <a:rPr lang="zh-CN" altLang="en-US" sz="1600" dirty="0">
                    <a:latin typeface="微软雅黑" panose="020B0503020204020204" pitchFamily="34" charset="-122"/>
                    <a:ea typeface="微软雅黑" panose="020B0503020204020204" pitchFamily="34" charset="-122"/>
                  </a:rPr>
                  <a:t>指向待划分区域首元素，</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𝑗</m:t>
                    </m:r>
                  </m:oMath>
                </a14:m>
                <a:r>
                  <a:rPr lang="zh-CN" altLang="en-US" sz="1600" dirty="0">
                    <a:latin typeface="微软雅黑" panose="020B0503020204020204" pitchFamily="34" charset="-122"/>
                    <a:ea typeface="微软雅黑" panose="020B0503020204020204" pitchFamily="34" charset="-122"/>
                  </a:rPr>
                  <a:t>指向待划分区域尾元素的前一个元素</a:t>
                </a:r>
                <a:endParaRPr lang="en-US" altLang="zh-CN" sz="1600" dirty="0">
                  <a:latin typeface="微软雅黑" panose="020B0503020204020204" pitchFamily="34" charset="-122"/>
                  <a:ea typeface="微软雅黑" panose="020B0503020204020204" pitchFamily="34" charset="-122"/>
                </a:endParaRPr>
              </a:p>
              <a:p>
                <a:pPr marL="342900" indent="-342900">
                  <a:lnSpc>
                    <a:spcPct val="120000"/>
                  </a:lnSpc>
                  <a:spcAft>
                    <a:spcPts val="600"/>
                  </a:spcAft>
                  <a:buFont typeface="+mj-lt"/>
                  <a:buAutoNum type="arabicPeriod"/>
                </a:pPr>
                <a:r>
                  <a:rPr lang="zh-CN" altLang="en-US" sz="1600" dirty="0">
                    <a:latin typeface="微软雅黑" panose="020B0503020204020204" pitchFamily="34" charset="-122"/>
                    <a:ea typeface="微软雅黑" panose="020B0503020204020204" pitchFamily="34" charset="-122"/>
                  </a:rPr>
                  <a:t>待划分区域最后的元素作为轴点</a:t>
                </a:r>
                <a:endParaRPr lang="en-US" altLang="zh-CN" sz="1600" dirty="0">
                  <a:latin typeface="微软雅黑" panose="020B0503020204020204" pitchFamily="34" charset="-122"/>
                  <a:ea typeface="微软雅黑" panose="020B0503020204020204" pitchFamily="34" charset="-122"/>
                </a:endParaRPr>
              </a:p>
            </p:txBody>
          </p:sp>
        </mc:Choice>
        <mc:Fallback xmlns="">
          <p:sp>
            <p:nvSpPr>
              <p:cNvPr id="18" name="文本框 17">
                <a:extLst>
                  <a:ext uri="{FF2B5EF4-FFF2-40B4-BE49-F238E27FC236}">
                    <a16:creationId xmlns:a16="http://schemas.microsoft.com/office/drawing/2014/main" id="{ADC5B883-0C5A-4B39-84B6-E5BCAEDE9C20}"/>
                  </a:ext>
                </a:extLst>
              </p:cNvPr>
              <p:cNvSpPr txBox="1">
                <a:spLocks noRot="1" noChangeAspect="1" noMove="1" noResize="1" noEditPoints="1" noAdjustHandles="1" noChangeArrowheads="1" noChangeShapeType="1" noTextEdit="1"/>
              </p:cNvSpPr>
              <p:nvPr/>
            </p:nvSpPr>
            <p:spPr>
              <a:xfrm>
                <a:off x="584225" y="1802117"/>
                <a:ext cx="3619617" cy="1030603"/>
              </a:xfrm>
              <a:prstGeom prst="rect">
                <a:avLst/>
              </a:prstGeom>
              <a:blipFill>
                <a:blip r:embed="rId3"/>
                <a:stretch>
                  <a:fillRect l="-1399" t="-2439" b="-7317"/>
                </a:stretch>
              </a:blipFill>
            </p:spPr>
            <p:txBody>
              <a:bodyPr/>
              <a:lstStyle/>
              <a:p>
                <a:r>
                  <a:rPr lang="zh-CN" altLang="en-US">
                    <a:noFill/>
                  </a:rPr>
                  <a:t> </a:t>
                </a:r>
              </a:p>
            </p:txBody>
          </p:sp>
        </mc:Fallback>
      </mc:AlternateContent>
      <p:grpSp>
        <p:nvGrpSpPr>
          <p:cNvPr id="31" name="组合 30">
            <a:extLst>
              <a:ext uri="{FF2B5EF4-FFF2-40B4-BE49-F238E27FC236}">
                <a16:creationId xmlns:a16="http://schemas.microsoft.com/office/drawing/2014/main" id="{A0D83422-D13D-46C0-952F-EEE8E3F1FC1B}"/>
              </a:ext>
            </a:extLst>
          </p:cNvPr>
          <p:cNvGrpSpPr/>
          <p:nvPr/>
        </p:nvGrpSpPr>
        <p:grpSpPr>
          <a:xfrm>
            <a:off x="3359332" y="5261950"/>
            <a:ext cx="245580" cy="962267"/>
            <a:chOff x="6055036" y="5297575"/>
            <a:chExt cx="245580" cy="962267"/>
          </a:xfrm>
        </p:grpSpPr>
        <p:sp>
          <p:nvSpPr>
            <p:cNvPr id="21" name="文本框 20">
              <a:extLst>
                <a:ext uri="{FF2B5EF4-FFF2-40B4-BE49-F238E27FC236}">
                  <a16:creationId xmlns:a16="http://schemas.microsoft.com/office/drawing/2014/main" id="{BC0D8FDA-871A-4146-B590-E84D18E05D6E}"/>
                </a:ext>
              </a:extLst>
            </p:cNvPr>
            <p:cNvSpPr txBox="1"/>
            <p:nvPr/>
          </p:nvSpPr>
          <p:spPr>
            <a:xfrm>
              <a:off x="6055036" y="5890510"/>
              <a:ext cx="245580" cy="369332"/>
            </a:xfrm>
            <a:prstGeom prst="rect">
              <a:avLst/>
            </a:prstGeom>
            <a:noFill/>
          </p:spPr>
          <p:txBody>
            <a:bodyPr wrap="none" rtlCol="0">
              <a:spAutoFit/>
            </a:bodyPr>
            <a:lstStyle/>
            <a:p>
              <a:r>
                <a:rPr lang="en-US" altLang="zh-CN" dirty="0" err="1">
                  <a:latin typeface="微软雅黑" panose="020B0503020204020204" pitchFamily="34" charset="-122"/>
                  <a:ea typeface="微软雅黑" panose="020B0503020204020204" pitchFamily="34" charset="-122"/>
                </a:rPr>
                <a:t>i</a:t>
              </a:r>
              <a:endParaRPr lang="zh-CN" altLang="en-US" dirty="0">
                <a:latin typeface="微软雅黑" panose="020B0503020204020204" pitchFamily="34" charset="-122"/>
                <a:ea typeface="微软雅黑" panose="020B0503020204020204" pitchFamily="34" charset="-122"/>
              </a:endParaRPr>
            </a:p>
          </p:txBody>
        </p:sp>
        <p:cxnSp>
          <p:nvCxnSpPr>
            <p:cNvPr id="22" name="直接箭头连接符 21">
              <a:extLst>
                <a:ext uri="{FF2B5EF4-FFF2-40B4-BE49-F238E27FC236}">
                  <a16:creationId xmlns:a16="http://schemas.microsoft.com/office/drawing/2014/main" id="{68AD0FFC-44E8-4161-8BAB-8C4CF4ECD2B6}"/>
                </a:ext>
              </a:extLst>
            </p:cNvPr>
            <p:cNvCxnSpPr>
              <a:cxnSpLocks/>
            </p:cNvCxnSpPr>
            <p:nvPr/>
          </p:nvCxnSpPr>
          <p:spPr>
            <a:xfrm flipV="1">
              <a:off x="6177826" y="5297575"/>
              <a:ext cx="0" cy="504329"/>
            </a:xfrm>
            <a:prstGeom prst="straightConnector1">
              <a:avLst/>
            </a:prstGeom>
            <a:ln w="508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0" name="组合 9">
            <a:extLst>
              <a:ext uri="{FF2B5EF4-FFF2-40B4-BE49-F238E27FC236}">
                <a16:creationId xmlns:a16="http://schemas.microsoft.com/office/drawing/2014/main" id="{AF125045-DD34-489C-90B5-DCCEA1829778}"/>
              </a:ext>
            </a:extLst>
          </p:cNvPr>
          <p:cNvGrpSpPr/>
          <p:nvPr/>
        </p:nvGrpSpPr>
        <p:grpSpPr>
          <a:xfrm>
            <a:off x="7438045" y="5221128"/>
            <a:ext cx="245580" cy="998371"/>
            <a:chOff x="5310035" y="5257655"/>
            <a:chExt cx="245580" cy="998371"/>
          </a:xfrm>
        </p:grpSpPr>
        <p:sp>
          <p:nvSpPr>
            <p:cNvPr id="23" name="文本框 22">
              <a:extLst>
                <a:ext uri="{FF2B5EF4-FFF2-40B4-BE49-F238E27FC236}">
                  <a16:creationId xmlns:a16="http://schemas.microsoft.com/office/drawing/2014/main" id="{8466BC41-E4BB-4A6D-BB13-D79FB65FCB92}"/>
                </a:ext>
              </a:extLst>
            </p:cNvPr>
            <p:cNvSpPr txBox="1"/>
            <p:nvPr/>
          </p:nvSpPr>
          <p:spPr>
            <a:xfrm>
              <a:off x="5310035" y="5886694"/>
              <a:ext cx="245580" cy="369332"/>
            </a:xfrm>
            <a:prstGeom prst="rect">
              <a:avLst/>
            </a:prstGeom>
            <a:noFill/>
          </p:spPr>
          <p:txBody>
            <a:bodyPr wrap="none" rtlCol="0">
              <a:spAutoFit/>
            </a:bodyPr>
            <a:lstStyle/>
            <a:p>
              <a:r>
                <a:rPr lang="en-US" altLang="zh-CN" dirty="0">
                  <a:latin typeface="微软雅黑" panose="020B0503020204020204" pitchFamily="34" charset="-122"/>
                  <a:ea typeface="微软雅黑" panose="020B0503020204020204" pitchFamily="34" charset="-122"/>
                </a:rPr>
                <a:t>j</a:t>
              </a:r>
              <a:endParaRPr lang="zh-CN" altLang="en-US" dirty="0">
                <a:latin typeface="微软雅黑" panose="020B0503020204020204" pitchFamily="34" charset="-122"/>
                <a:ea typeface="微软雅黑" panose="020B0503020204020204" pitchFamily="34" charset="-122"/>
              </a:endParaRPr>
            </a:p>
          </p:txBody>
        </p:sp>
        <p:cxnSp>
          <p:nvCxnSpPr>
            <p:cNvPr id="24" name="直接箭头连接符 23">
              <a:extLst>
                <a:ext uri="{FF2B5EF4-FFF2-40B4-BE49-F238E27FC236}">
                  <a16:creationId xmlns:a16="http://schemas.microsoft.com/office/drawing/2014/main" id="{3869EF22-6E50-4A59-A67D-8ED89BDE2118}"/>
                </a:ext>
              </a:extLst>
            </p:cNvPr>
            <p:cNvCxnSpPr>
              <a:cxnSpLocks/>
            </p:cNvCxnSpPr>
            <p:nvPr/>
          </p:nvCxnSpPr>
          <p:spPr>
            <a:xfrm flipV="1">
              <a:off x="5432825" y="5257655"/>
              <a:ext cx="0" cy="504329"/>
            </a:xfrm>
            <a:prstGeom prst="straightConnector1">
              <a:avLst/>
            </a:prstGeom>
            <a:ln w="508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27" name="直接箭头连接符 26">
            <a:extLst>
              <a:ext uri="{FF2B5EF4-FFF2-40B4-BE49-F238E27FC236}">
                <a16:creationId xmlns:a16="http://schemas.microsoft.com/office/drawing/2014/main" id="{E1FEF6B6-CBEF-4158-BC9A-2024D5C932CB}"/>
              </a:ext>
            </a:extLst>
          </p:cNvPr>
          <p:cNvCxnSpPr>
            <a:cxnSpLocks/>
          </p:cNvCxnSpPr>
          <p:nvPr/>
        </p:nvCxnSpPr>
        <p:spPr>
          <a:xfrm flipV="1">
            <a:off x="8245079" y="5212612"/>
            <a:ext cx="0" cy="495792"/>
          </a:xfrm>
          <a:prstGeom prst="straightConnector1">
            <a:avLst/>
          </a:prstGeom>
          <a:ln w="508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8" name="文本框 27">
            <a:extLst>
              <a:ext uri="{FF2B5EF4-FFF2-40B4-BE49-F238E27FC236}">
                <a16:creationId xmlns:a16="http://schemas.microsoft.com/office/drawing/2014/main" id="{C21776F4-1A81-430A-A011-884EA19FB581}"/>
              </a:ext>
            </a:extLst>
          </p:cNvPr>
          <p:cNvSpPr txBox="1"/>
          <p:nvPr/>
        </p:nvSpPr>
        <p:spPr>
          <a:xfrm>
            <a:off x="7940759" y="5759998"/>
            <a:ext cx="646331" cy="369332"/>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轴点</a:t>
            </a:r>
          </a:p>
        </p:txBody>
      </p:sp>
      <p:graphicFrame>
        <p:nvGraphicFramePr>
          <p:cNvPr id="32" name="表格 6">
            <a:extLst>
              <a:ext uri="{FF2B5EF4-FFF2-40B4-BE49-F238E27FC236}">
                <a16:creationId xmlns:a16="http://schemas.microsoft.com/office/drawing/2014/main" id="{27069696-EA89-42C0-989E-C05A9A5C90D7}"/>
              </a:ext>
            </a:extLst>
          </p:cNvPr>
          <p:cNvGraphicFramePr>
            <a:graphicFrameLocks noGrp="1"/>
          </p:cNvGraphicFramePr>
          <p:nvPr/>
        </p:nvGraphicFramePr>
        <p:xfrm>
          <a:off x="3158473" y="4838129"/>
          <a:ext cx="5418664" cy="370840"/>
        </p:xfrm>
        <a:graphic>
          <a:graphicData uri="http://schemas.openxmlformats.org/drawingml/2006/table">
            <a:tbl>
              <a:tblPr firstRow="1" bandRow="1">
                <a:tableStyleId>{5C22544A-7EE6-4342-B048-85BDC9FD1C3A}</a:tableStyleId>
              </a:tblPr>
              <a:tblGrid>
                <a:gridCol w="677333">
                  <a:extLst>
                    <a:ext uri="{9D8B030D-6E8A-4147-A177-3AD203B41FA5}">
                      <a16:colId xmlns:a16="http://schemas.microsoft.com/office/drawing/2014/main" val="776778457"/>
                    </a:ext>
                  </a:extLst>
                </a:gridCol>
                <a:gridCol w="677333">
                  <a:extLst>
                    <a:ext uri="{9D8B030D-6E8A-4147-A177-3AD203B41FA5}">
                      <a16:colId xmlns:a16="http://schemas.microsoft.com/office/drawing/2014/main" val="1120378719"/>
                    </a:ext>
                  </a:extLst>
                </a:gridCol>
                <a:gridCol w="677333">
                  <a:extLst>
                    <a:ext uri="{9D8B030D-6E8A-4147-A177-3AD203B41FA5}">
                      <a16:colId xmlns:a16="http://schemas.microsoft.com/office/drawing/2014/main" val="2341010243"/>
                    </a:ext>
                  </a:extLst>
                </a:gridCol>
                <a:gridCol w="677333">
                  <a:extLst>
                    <a:ext uri="{9D8B030D-6E8A-4147-A177-3AD203B41FA5}">
                      <a16:colId xmlns:a16="http://schemas.microsoft.com/office/drawing/2014/main" val="2141642471"/>
                    </a:ext>
                  </a:extLst>
                </a:gridCol>
                <a:gridCol w="677333">
                  <a:extLst>
                    <a:ext uri="{9D8B030D-6E8A-4147-A177-3AD203B41FA5}">
                      <a16:colId xmlns:a16="http://schemas.microsoft.com/office/drawing/2014/main" val="2028372761"/>
                    </a:ext>
                  </a:extLst>
                </a:gridCol>
                <a:gridCol w="677333">
                  <a:extLst>
                    <a:ext uri="{9D8B030D-6E8A-4147-A177-3AD203B41FA5}">
                      <a16:colId xmlns:a16="http://schemas.microsoft.com/office/drawing/2014/main" val="4147770025"/>
                    </a:ext>
                  </a:extLst>
                </a:gridCol>
                <a:gridCol w="677333">
                  <a:extLst>
                    <a:ext uri="{9D8B030D-6E8A-4147-A177-3AD203B41FA5}">
                      <a16:colId xmlns:a16="http://schemas.microsoft.com/office/drawing/2014/main" val="1208477831"/>
                    </a:ext>
                  </a:extLst>
                </a:gridCol>
                <a:gridCol w="677333">
                  <a:extLst>
                    <a:ext uri="{9D8B030D-6E8A-4147-A177-3AD203B41FA5}">
                      <a16:colId xmlns:a16="http://schemas.microsoft.com/office/drawing/2014/main" val="1050168925"/>
                    </a:ext>
                  </a:extLst>
                </a:gridCol>
              </a:tblGrid>
              <a:tr h="370840">
                <a:tc>
                  <a:txBody>
                    <a:bodyPr/>
                    <a:lstStyle/>
                    <a:p>
                      <a:pPr algn="ctr"/>
                      <a:r>
                        <a:rPr lang="en-US" altLang="zh-CN" b="1" dirty="0">
                          <a:solidFill>
                            <a:schemeClr val="tx1"/>
                          </a:solidFill>
                        </a:rPr>
                        <a:t>75</a:t>
                      </a:r>
                      <a:endParaRPr lang="zh-CN" altLang="en-US"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1" dirty="0">
                          <a:solidFill>
                            <a:schemeClr val="tx1"/>
                          </a:solidFill>
                        </a:rPr>
                        <a:t>34</a:t>
                      </a:r>
                      <a:endParaRPr lang="zh-CN" altLang="en-US"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1" dirty="0">
                          <a:solidFill>
                            <a:schemeClr val="tx1"/>
                          </a:solidFill>
                        </a:rPr>
                        <a:t>45</a:t>
                      </a:r>
                      <a:endParaRPr lang="zh-CN" altLang="en-US"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1" dirty="0">
                          <a:solidFill>
                            <a:schemeClr val="tx1"/>
                          </a:solidFill>
                        </a:rPr>
                        <a:t>32</a:t>
                      </a:r>
                      <a:endParaRPr lang="zh-CN" altLang="en-US"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1" dirty="0">
                          <a:solidFill>
                            <a:schemeClr val="tx1"/>
                          </a:solidFill>
                        </a:rPr>
                        <a:t>78</a:t>
                      </a:r>
                      <a:endParaRPr lang="zh-CN" altLang="en-US"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1" dirty="0">
                          <a:solidFill>
                            <a:schemeClr val="tx1"/>
                          </a:solidFill>
                        </a:rPr>
                        <a:t>12</a:t>
                      </a:r>
                      <a:endParaRPr lang="zh-CN" altLang="en-US"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1" dirty="0">
                          <a:solidFill>
                            <a:schemeClr val="tx1"/>
                          </a:solidFill>
                        </a:rPr>
                        <a:t>34’</a:t>
                      </a:r>
                      <a:endParaRPr lang="zh-CN" altLang="en-US"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1" dirty="0">
                          <a:solidFill>
                            <a:schemeClr val="tx1"/>
                          </a:solidFill>
                        </a:rPr>
                        <a:t>40</a:t>
                      </a:r>
                      <a:endParaRPr lang="zh-CN" altLang="en-US"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7223449"/>
                  </a:ext>
                </a:extLst>
              </a:tr>
            </a:tbl>
          </a:graphicData>
        </a:graphic>
      </p:graphicFrame>
      <p:graphicFrame>
        <p:nvGraphicFramePr>
          <p:cNvPr id="33" name="表格 6">
            <a:extLst>
              <a:ext uri="{FF2B5EF4-FFF2-40B4-BE49-F238E27FC236}">
                <a16:creationId xmlns:a16="http://schemas.microsoft.com/office/drawing/2014/main" id="{6AEC94F0-040D-4DB8-9493-BB90531CB46E}"/>
              </a:ext>
            </a:extLst>
          </p:cNvPr>
          <p:cNvGraphicFramePr>
            <a:graphicFrameLocks noGrp="1"/>
          </p:cNvGraphicFramePr>
          <p:nvPr/>
        </p:nvGraphicFramePr>
        <p:xfrm>
          <a:off x="3158474" y="3744320"/>
          <a:ext cx="5418664" cy="741680"/>
        </p:xfrm>
        <a:graphic>
          <a:graphicData uri="http://schemas.openxmlformats.org/drawingml/2006/table">
            <a:tbl>
              <a:tblPr firstRow="1" bandRow="1">
                <a:tableStyleId>{5C22544A-7EE6-4342-B048-85BDC9FD1C3A}</a:tableStyleId>
              </a:tblPr>
              <a:tblGrid>
                <a:gridCol w="677333">
                  <a:extLst>
                    <a:ext uri="{9D8B030D-6E8A-4147-A177-3AD203B41FA5}">
                      <a16:colId xmlns:a16="http://schemas.microsoft.com/office/drawing/2014/main" val="776778457"/>
                    </a:ext>
                  </a:extLst>
                </a:gridCol>
                <a:gridCol w="677333">
                  <a:extLst>
                    <a:ext uri="{9D8B030D-6E8A-4147-A177-3AD203B41FA5}">
                      <a16:colId xmlns:a16="http://schemas.microsoft.com/office/drawing/2014/main" val="1120378719"/>
                    </a:ext>
                  </a:extLst>
                </a:gridCol>
                <a:gridCol w="677333">
                  <a:extLst>
                    <a:ext uri="{9D8B030D-6E8A-4147-A177-3AD203B41FA5}">
                      <a16:colId xmlns:a16="http://schemas.microsoft.com/office/drawing/2014/main" val="2341010243"/>
                    </a:ext>
                  </a:extLst>
                </a:gridCol>
                <a:gridCol w="677333">
                  <a:extLst>
                    <a:ext uri="{9D8B030D-6E8A-4147-A177-3AD203B41FA5}">
                      <a16:colId xmlns:a16="http://schemas.microsoft.com/office/drawing/2014/main" val="2141642471"/>
                    </a:ext>
                  </a:extLst>
                </a:gridCol>
                <a:gridCol w="677333">
                  <a:extLst>
                    <a:ext uri="{9D8B030D-6E8A-4147-A177-3AD203B41FA5}">
                      <a16:colId xmlns:a16="http://schemas.microsoft.com/office/drawing/2014/main" val="2028372761"/>
                    </a:ext>
                  </a:extLst>
                </a:gridCol>
                <a:gridCol w="677333">
                  <a:extLst>
                    <a:ext uri="{9D8B030D-6E8A-4147-A177-3AD203B41FA5}">
                      <a16:colId xmlns:a16="http://schemas.microsoft.com/office/drawing/2014/main" val="4147770025"/>
                    </a:ext>
                  </a:extLst>
                </a:gridCol>
                <a:gridCol w="677333">
                  <a:extLst>
                    <a:ext uri="{9D8B030D-6E8A-4147-A177-3AD203B41FA5}">
                      <a16:colId xmlns:a16="http://schemas.microsoft.com/office/drawing/2014/main" val="1208477831"/>
                    </a:ext>
                  </a:extLst>
                </a:gridCol>
                <a:gridCol w="677333">
                  <a:extLst>
                    <a:ext uri="{9D8B030D-6E8A-4147-A177-3AD203B41FA5}">
                      <a16:colId xmlns:a16="http://schemas.microsoft.com/office/drawing/2014/main" val="1050168925"/>
                    </a:ext>
                  </a:extLst>
                </a:gridCol>
              </a:tblGrid>
              <a:tr h="370840">
                <a:tc>
                  <a:txBody>
                    <a:bodyPr/>
                    <a:lstStyle/>
                    <a:p>
                      <a:pPr algn="ctr"/>
                      <a:r>
                        <a:rPr lang="en-US" altLang="zh-CN" b="0" dirty="0">
                          <a:solidFill>
                            <a:schemeClr val="tx1"/>
                          </a:solidFill>
                        </a:rPr>
                        <a:t>0</a:t>
                      </a:r>
                      <a:endParaRPr lang="zh-CN" altLang="en-US" b="0" dirty="0">
                        <a:solidFill>
                          <a:schemeClr val="tx1"/>
                        </a:solidFill>
                      </a:endParaRP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b="0" dirty="0">
                          <a:solidFill>
                            <a:schemeClr val="tx1"/>
                          </a:solidFill>
                        </a:rPr>
                        <a:t>1</a:t>
                      </a:r>
                      <a:endParaRPr lang="zh-CN" altLang="en-US" b="0" dirty="0">
                        <a:solidFill>
                          <a:schemeClr val="tx1"/>
                        </a:solidFill>
                      </a:endParaRP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b="0" dirty="0">
                          <a:solidFill>
                            <a:schemeClr val="tx1"/>
                          </a:solidFill>
                        </a:rPr>
                        <a:t>2</a:t>
                      </a:r>
                      <a:endParaRPr lang="zh-CN" altLang="en-US" b="0" dirty="0">
                        <a:solidFill>
                          <a:schemeClr val="tx1"/>
                        </a:solidFill>
                      </a:endParaRP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b="0" dirty="0">
                          <a:solidFill>
                            <a:schemeClr val="tx1"/>
                          </a:solidFill>
                        </a:rPr>
                        <a:t>3</a:t>
                      </a:r>
                      <a:endParaRPr lang="zh-CN" altLang="en-US" b="0" dirty="0">
                        <a:solidFill>
                          <a:schemeClr val="tx1"/>
                        </a:solidFill>
                      </a:endParaRP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b="0" dirty="0">
                          <a:solidFill>
                            <a:schemeClr val="tx1"/>
                          </a:solidFill>
                        </a:rPr>
                        <a:t>4</a:t>
                      </a:r>
                      <a:endParaRPr lang="zh-CN" altLang="en-US" b="0" dirty="0">
                        <a:solidFill>
                          <a:schemeClr val="tx1"/>
                        </a:solidFill>
                      </a:endParaRP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b="0" dirty="0">
                          <a:solidFill>
                            <a:schemeClr val="tx1"/>
                          </a:solidFill>
                        </a:rPr>
                        <a:t>5</a:t>
                      </a:r>
                      <a:endParaRPr lang="zh-CN" altLang="en-US" b="0" dirty="0">
                        <a:solidFill>
                          <a:schemeClr val="tx1"/>
                        </a:solidFill>
                      </a:endParaRP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b="0" dirty="0">
                          <a:solidFill>
                            <a:schemeClr val="tx1"/>
                          </a:solidFill>
                        </a:rPr>
                        <a:t>6</a:t>
                      </a:r>
                      <a:endParaRPr lang="zh-CN" altLang="en-US" b="0" dirty="0">
                        <a:solidFill>
                          <a:schemeClr val="tx1"/>
                        </a:solidFill>
                      </a:endParaRP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b="0" dirty="0">
                          <a:solidFill>
                            <a:schemeClr val="tx1"/>
                          </a:solidFill>
                        </a:rPr>
                        <a:t>7</a:t>
                      </a:r>
                      <a:endParaRPr lang="zh-CN" altLang="en-US" b="0" dirty="0">
                        <a:solidFill>
                          <a:schemeClr val="tx1"/>
                        </a:solidFill>
                      </a:endParaRP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02580926"/>
                  </a:ext>
                </a:extLst>
              </a:tr>
              <a:tr h="370840">
                <a:tc>
                  <a:txBody>
                    <a:bodyPr/>
                    <a:lstStyle/>
                    <a:p>
                      <a:pPr algn="ctr"/>
                      <a:r>
                        <a:rPr lang="en-US" altLang="zh-CN" b="1" dirty="0"/>
                        <a:t>75</a:t>
                      </a:r>
                      <a:endParaRPr lang="zh-CN" altLang="en-US"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1" dirty="0"/>
                        <a:t>34</a:t>
                      </a:r>
                      <a:endParaRPr lang="zh-CN" altLang="en-US"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1" dirty="0"/>
                        <a:t>45</a:t>
                      </a:r>
                      <a:endParaRPr lang="zh-CN" altLang="en-US"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1" dirty="0"/>
                        <a:t>32</a:t>
                      </a:r>
                      <a:endParaRPr lang="zh-CN" altLang="en-US"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1" dirty="0"/>
                        <a:t>78</a:t>
                      </a:r>
                      <a:endParaRPr lang="zh-CN" altLang="en-US"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1" dirty="0"/>
                        <a:t>12</a:t>
                      </a:r>
                      <a:endParaRPr lang="zh-CN" altLang="en-US"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1" dirty="0"/>
                        <a:t>34’</a:t>
                      </a:r>
                      <a:endParaRPr lang="zh-CN" altLang="en-US"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1" dirty="0"/>
                        <a:t>40</a:t>
                      </a:r>
                      <a:endParaRPr lang="zh-CN" altLang="en-US"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7223449"/>
                  </a:ext>
                </a:extLst>
              </a:tr>
            </a:tbl>
          </a:graphicData>
        </a:graphic>
      </p:graphicFrame>
    </p:spTree>
    <p:extLst>
      <p:ext uri="{BB962C8B-B14F-4D97-AF65-F5344CB8AC3E}">
        <p14:creationId xmlns:p14="http://schemas.microsoft.com/office/powerpoint/2010/main" val="422069859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序列拆分示例</a:t>
            </a:r>
          </a:p>
        </p:txBody>
      </p:sp>
      <p:sp>
        <p:nvSpPr>
          <p:cNvPr id="3" name="副标题 2"/>
          <p:cNvSpPr>
            <a:spLocks noGrp="1"/>
          </p:cNvSpPr>
          <p:nvPr>
            <p:ph type="subTitle" idx="1"/>
          </p:nvPr>
        </p:nvSpPr>
        <p:spPr/>
        <p:txBody>
          <a:bodyPr/>
          <a:lstStyle/>
          <a:p>
            <a:r>
              <a:rPr lang="en-US" altLang="zh-CN" dirty="0"/>
              <a:t>10.4.2  </a:t>
            </a:r>
            <a:r>
              <a:rPr lang="zh-CN" altLang="en-US" dirty="0"/>
              <a:t>快速排序</a:t>
            </a:r>
          </a:p>
        </p:txBody>
      </p:sp>
      <p:sp>
        <p:nvSpPr>
          <p:cNvPr id="4" name="文本占位符 3"/>
          <p:cNvSpPr>
            <a:spLocks noGrp="1"/>
          </p:cNvSpPr>
          <p:nvPr>
            <p:ph type="body" idx="10"/>
          </p:nvPr>
        </p:nvSpPr>
        <p:spPr/>
        <p:txBody>
          <a:bodyPr/>
          <a:lstStyle/>
          <a:p>
            <a:r>
              <a:rPr lang="zh-CN" altLang="en-US" dirty="0"/>
              <a:t>数据结构</a:t>
            </a:r>
          </a:p>
        </p:txBody>
      </p:sp>
      <mc:AlternateContent xmlns:mc="http://schemas.openxmlformats.org/markup-compatibility/2006" xmlns:a14="http://schemas.microsoft.com/office/drawing/2010/main">
        <mc:Choice Requires="a14">
          <p:sp>
            <p:nvSpPr>
              <p:cNvPr id="9" name="内容占位符 8">
                <a:extLst>
                  <a:ext uri="{FF2B5EF4-FFF2-40B4-BE49-F238E27FC236}">
                    <a16:creationId xmlns:a16="http://schemas.microsoft.com/office/drawing/2014/main" id="{D289E46E-C9FB-4158-9610-616DBC18DEB2}"/>
                  </a:ext>
                </a:extLst>
              </p:cNvPr>
              <p:cNvSpPr>
                <a:spLocks noGrp="1"/>
              </p:cNvSpPr>
              <p:nvPr>
                <p:ph idx="11"/>
              </p:nvPr>
            </p:nvSpPr>
            <p:spPr/>
            <p:txBody>
              <a:bodyPr/>
              <a:lstStyle/>
              <a:p>
                <a:r>
                  <a:rPr lang="zh-CN" altLang="en-US" dirty="0"/>
                  <a:t>对序列</a:t>
                </a:r>
                <a14:m>
                  <m:oMath xmlns:m="http://schemas.openxmlformats.org/officeDocument/2006/math">
                    <m:r>
                      <a:rPr lang="en-US" altLang="zh-CN" i="1">
                        <a:latin typeface="Cambria Math" panose="02040503050406030204" pitchFamily="18" charset="0"/>
                      </a:rPr>
                      <m:t>𝑎</m:t>
                    </m:r>
                    <m:r>
                      <a:rPr lang="en-US" altLang="zh-CN" i="1">
                        <a:latin typeface="Cambria Math" panose="02040503050406030204" pitchFamily="18" charset="0"/>
                      </a:rPr>
                      <m:t>=</m:t>
                    </m:r>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75</m:t>
                        </m:r>
                        <m:r>
                          <a:rPr lang="en-US" altLang="zh-CN" b="0" i="1" smtClean="0">
                            <a:latin typeface="Cambria Math" panose="02040503050406030204" pitchFamily="18" charset="0"/>
                          </a:rPr>
                          <m:t>,</m:t>
                        </m:r>
                        <m:r>
                          <a:rPr lang="en-US" altLang="zh-CN" i="1">
                            <a:latin typeface="Cambria Math" panose="02040503050406030204" pitchFamily="18" charset="0"/>
                          </a:rPr>
                          <m:t> 34</m:t>
                        </m:r>
                        <m:r>
                          <a:rPr lang="en-US" altLang="zh-CN" b="0" i="1" smtClean="0">
                            <a:latin typeface="Cambria Math" panose="02040503050406030204" pitchFamily="18" charset="0"/>
                          </a:rPr>
                          <m:t>,</m:t>
                        </m:r>
                        <m:r>
                          <a:rPr lang="en-US" altLang="zh-CN" i="1">
                            <a:latin typeface="Cambria Math" panose="02040503050406030204" pitchFamily="18" charset="0"/>
                          </a:rPr>
                          <m:t> 45</m:t>
                        </m:r>
                        <m:r>
                          <a:rPr lang="en-US" altLang="zh-CN" b="0" i="1" smtClean="0">
                            <a:latin typeface="Cambria Math" panose="02040503050406030204" pitchFamily="18" charset="0"/>
                          </a:rPr>
                          <m:t>,</m:t>
                        </m:r>
                        <m:r>
                          <a:rPr lang="en-US" altLang="zh-CN" i="1">
                            <a:latin typeface="Cambria Math" panose="02040503050406030204" pitchFamily="18" charset="0"/>
                          </a:rPr>
                          <m:t> 32</m:t>
                        </m:r>
                        <m:r>
                          <a:rPr lang="en-US" altLang="zh-CN" b="0" i="1" smtClean="0">
                            <a:latin typeface="Cambria Math" panose="02040503050406030204" pitchFamily="18" charset="0"/>
                          </a:rPr>
                          <m:t>,</m:t>
                        </m:r>
                        <m:r>
                          <a:rPr lang="en-US" altLang="zh-CN" i="1">
                            <a:latin typeface="Cambria Math" panose="02040503050406030204" pitchFamily="18" charset="0"/>
                          </a:rPr>
                          <m:t> 78</m:t>
                        </m:r>
                        <m:r>
                          <a:rPr lang="en-US" altLang="zh-CN" b="0" i="1" smtClean="0">
                            <a:latin typeface="Cambria Math" panose="02040503050406030204" pitchFamily="18" charset="0"/>
                          </a:rPr>
                          <m:t>,</m:t>
                        </m:r>
                        <m:r>
                          <a:rPr lang="en-US" altLang="zh-CN" i="1">
                            <a:latin typeface="Cambria Math" panose="02040503050406030204" pitchFamily="18" charset="0"/>
                          </a:rPr>
                          <m:t> 12</m:t>
                        </m:r>
                        <m:r>
                          <a:rPr lang="en-US" altLang="zh-CN" b="0" i="1" smtClean="0">
                            <a:latin typeface="Cambria Math" panose="02040503050406030204" pitchFamily="18" charset="0"/>
                          </a:rPr>
                          <m:t>,</m:t>
                        </m:r>
                        <m:r>
                          <a:rPr lang="en-US" altLang="zh-CN" i="1">
                            <a:latin typeface="Cambria Math" panose="02040503050406030204" pitchFamily="18" charset="0"/>
                          </a:rPr>
                          <m:t> 34’</m:t>
                        </m:r>
                        <m:r>
                          <a:rPr lang="en-US" altLang="zh-CN" b="0" i="1" smtClean="0">
                            <a:latin typeface="Cambria Math" panose="02040503050406030204" pitchFamily="18" charset="0"/>
                          </a:rPr>
                          <m:t>,</m:t>
                        </m:r>
                        <m:r>
                          <a:rPr lang="en-US" altLang="zh-CN" i="1">
                            <a:latin typeface="Cambria Math" panose="02040503050406030204" pitchFamily="18" charset="0"/>
                          </a:rPr>
                          <m:t> 40</m:t>
                        </m:r>
                      </m:e>
                    </m:d>
                  </m:oMath>
                </a14:m>
                <a:r>
                  <a:rPr lang="zh-CN" altLang="en-US" dirty="0"/>
                  <a:t>进行一次拆分，其中</a:t>
                </a:r>
                <a14:m>
                  <m:oMath xmlns:m="http://schemas.openxmlformats.org/officeDocument/2006/math">
                    <m:r>
                      <a:rPr lang="en-US" altLang="zh-CN" b="0" i="1" smtClean="0">
                        <a:latin typeface="Cambria Math" panose="02040503050406030204" pitchFamily="18" charset="0"/>
                      </a:rPr>
                      <m:t>𝑙</m:t>
                    </m:r>
                    <m:r>
                      <a:rPr lang="en-US" altLang="zh-CN" b="0" i="1" smtClean="0">
                        <a:latin typeface="Cambria Math" panose="02040503050406030204" pitchFamily="18" charset="0"/>
                      </a:rPr>
                      <m:t>=0,</m:t>
                    </m:r>
                    <m:r>
                      <a:rPr lang="en-US" altLang="zh-CN" b="0" i="1" smtClean="0">
                        <a:latin typeface="Cambria Math" panose="02040503050406030204" pitchFamily="18" charset="0"/>
                      </a:rPr>
                      <m:t>𝑟</m:t>
                    </m:r>
                    <m:r>
                      <a:rPr lang="en-US" altLang="zh-CN" b="0" i="1" smtClean="0">
                        <a:latin typeface="Cambria Math" panose="02040503050406030204" pitchFamily="18" charset="0"/>
                      </a:rPr>
                      <m:t>=7</m:t>
                    </m:r>
                  </m:oMath>
                </a14:m>
                <a:r>
                  <a:rPr lang="zh-CN" altLang="en-US" dirty="0"/>
                  <a:t>。</a:t>
                </a:r>
              </a:p>
            </p:txBody>
          </p:sp>
        </mc:Choice>
        <mc:Fallback xmlns="">
          <p:sp>
            <p:nvSpPr>
              <p:cNvPr id="9" name="内容占位符 8">
                <a:extLst>
                  <a:ext uri="{FF2B5EF4-FFF2-40B4-BE49-F238E27FC236}">
                    <a16:creationId xmlns:a16="http://schemas.microsoft.com/office/drawing/2014/main" id="{D289E46E-C9FB-4158-9610-616DBC18DEB2}"/>
                  </a:ext>
                </a:extLst>
              </p:cNvPr>
              <p:cNvSpPr>
                <a:spLocks noGrp="1" noRot="1" noChangeAspect="1" noMove="1" noResize="1" noEditPoints="1" noAdjustHandles="1" noChangeArrowheads="1" noChangeShapeType="1" noTextEdit="1"/>
              </p:cNvSpPr>
              <p:nvPr>
                <p:ph idx="11"/>
              </p:nvPr>
            </p:nvSpPr>
            <p:spPr>
              <a:blipFill>
                <a:blip r:embed="rId2"/>
                <a:stretch>
                  <a:fillRect l="-607" t="-120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ADC5B883-0C5A-4B39-84B6-E5BCAEDE9C20}"/>
                  </a:ext>
                </a:extLst>
              </p:cNvPr>
              <p:cNvSpPr txBox="1"/>
              <p:nvPr/>
            </p:nvSpPr>
            <p:spPr>
              <a:xfrm>
                <a:off x="584225" y="1802117"/>
                <a:ext cx="3619617" cy="1722331"/>
              </a:xfrm>
              <a:prstGeom prst="rect">
                <a:avLst/>
              </a:prstGeom>
              <a:noFill/>
            </p:spPr>
            <p:txBody>
              <a:bodyPr wrap="square" rtlCol="0">
                <a:spAutoFit/>
              </a:bodyPr>
              <a:lstStyle/>
              <a:p>
                <a:pPr marL="342900" indent="-342900">
                  <a:lnSpc>
                    <a:spcPct val="120000"/>
                  </a:lnSpc>
                  <a:spcAft>
                    <a:spcPts val="600"/>
                  </a:spcAft>
                  <a:buFont typeface="+mj-lt"/>
                  <a:buAutoNum type="arabicPeriod"/>
                </a:pPr>
                <a:r>
                  <a:rPr lang="en-US" altLang="zh-CN"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i="1">
                        <a:latin typeface="Cambria Math" panose="02040503050406030204" pitchFamily="18" charset="0"/>
                        <a:ea typeface="微软雅黑" panose="020B0503020204020204" pitchFamily="34" charset="-122"/>
                      </a:rPr>
                      <m:t>𝑖</m:t>
                    </m:r>
                  </m:oMath>
                </a14:m>
                <a:r>
                  <a:rPr lang="zh-CN" altLang="en-US" sz="1600" dirty="0">
                    <a:latin typeface="微软雅黑" panose="020B0503020204020204" pitchFamily="34" charset="-122"/>
                    <a:ea typeface="微软雅黑" panose="020B0503020204020204" pitchFamily="34" charset="-122"/>
                  </a:rPr>
                  <a:t>指向待划分区域首元素，</a:t>
                </a:r>
                <a14:m>
                  <m:oMath xmlns:m="http://schemas.openxmlformats.org/officeDocument/2006/math">
                    <m:r>
                      <a:rPr lang="en-US" altLang="zh-CN" sz="1600" i="1">
                        <a:latin typeface="Cambria Math" panose="02040503050406030204" pitchFamily="18" charset="0"/>
                        <a:ea typeface="微软雅黑" panose="020B0503020204020204" pitchFamily="34" charset="-122"/>
                      </a:rPr>
                      <m:t>𝑗</m:t>
                    </m:r>
                  </m:oMath>
                </a14:m>
                <a:r>
                  <a:rPr lang="zh-CN" altLang="en-US" sz="1600" dirty="0">
                    <a:latin typeface="微软雅黑" panose="020B0503020204020204" pitchFamily="34" charset="-122"/>
                    <a:ea typeface="微软雅黑" panose="020B0503020204020204" pitchFamily="34" charset="-122"/>
                  </a:rPr>
                  <a:t>指向待划分区域尾元素的前一个元素</a:t>
                </a:r>
                <a:endParaRPr lang="en-US" altLang="zh-CN" sz="1600" dirty="0">
                  <a:latin typeface="微软雅黑" panose="020B0503020204020204" pitchFamily="34" charset="-122"/>
                  <a:ea typeface="微软雅黑" panose="020B0503020204020204" pitchFamily="34" charset="-122"/>
                </a:endParaRPr>
              </a:p>
              <a:p>
                <a:pPr marL="342900" indent="-342900">
                  <a:lnSpc>
                    <a:spcPct val="120000"/>
                  </a:lnSpc>
                  <a:spcAft>
                    <a:spcPts val="600"/>
                  </a:spcAft>
                  <a:buFont typeface="+mj-lt"/>
                  <a:buAutoNum type="arabicPeriod"/>
                </a:pPr>
                <a:r>
                  <a:rPr lang="zh-CN" altLang="en-US" sz="1600" dirty="0">
                    <a:latin typeface="微软雅黑" panose="020B0503020204020204" pitchFamily="34" charset="-122"/>
                    <a:ea typeface="微软雅黑" panose="020B0503020204020204" pitchFamily="34" charset="-122"/>
                  </a:rPr>
                  <a:t>待划分区域最后的元素作为轴点</a:t>
                </a:r>
                <a:endParaRPr lang="en-US" altLang="zh-CN" sz="1600" dirty="0">
                  <a:latin typeface="微软雅黑" panose="020B0503020204020204" pitchFamily="34" charset="-122"/>
                  <a:ea typeface="微软雅黑" panose="020B0503020204020204" pitchFamily="34" charset="-122"/>
                </a:endParaRPr>
              </a:p>
              <a:p>
                <a:pPr marL="342900" indent="-342900">
                  <a:lnSpc>
                    <a:spcPct val="120000"/>
                  </a:lnSpc>
                  <a:spcAft>
                    <a:spcPts val="600"/>
                  </a:spcAft>
                  <a:buFont typeface="+mj-lt"/>
                  <a:buAutoNum type="arabicPeriod"/>
                </a:pPr>
                <a:r>
                  <a:rPr lang="en-US" altLang="zh-CN"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𝑖</m:t>
                    </m:r>
                  </m:oMath>
                </a14:m>
                <a:r>
                  <a:rPr lang="zh-CN" altLang="en-US" sz="1600" dirty="0">
                    <a:latin typeface="微软雅黑" panose="020B0503020204020204" pitchFamily="34" charset="-122"/>
                    <a:ea typeface="微软雅黑" panose="020B0503020204020204" pitchFamily="34" charset="-122"/>
                  </a:rPr>
                  <a:t>从前往后移动直到找到一个比轴点</a:t>
                </a:r>
                <a:r>
                  <a:rPr lang="zh-CN" altLang="en-US" sz="1600" dirty="0">
                    <a:solidFill>
                      <a:srgbClr val="00B0F0"/>
                    </a:solidFill>
                    <a:latin typeface="微软雅黑" panose="020B0503020204020204" pitchFamily="34" charset="-122"/>
                    <a:ea typeface="微软雅黑" panose="020B0503020204020204" pitchFamily="34" charset="-122"/>
                  </a:rPr>
                  <a:t>大或相等</a:t>
                </a:r>
                <a:r>
                  <a:rPr lang="zh-CN" altLang="en-US" sz="1600" dirty="0">
                    <a:latin typeface="微软雅黑" panose="020B0503020204020204" pitchFamily="34" charset="-122"/>
                    <a:ea typeface="微软雅黑" panose="020B0503020204020204" pitchFamily="34" charset="-122"/>
                  </a:rPr>
                  <a:t>的项</a:t>
                </a:r>
              </a:p>
            </p:txBody>
          </p:sp>
        </mc:Choice>
        <mc:Fallback xmlns="">
          <p:sp>
            <p:nvSpPr>
              <p:cNvPr id="18" name="文本框 17">
                <a:extLst>
                  <a:ext uri="{FF2B5EF4-FFF2-40B4-BE49-F238E27FC236}">
                    <a16:creationId xmlns:a16="http://schemas.microsoft.com/office/drawing/2014/main" id="{ADC5B883-0C5A-4B39-84B6-E5BCAEDE9C20}"/>
                  </a:ext>
                </a:extLst>
              </p:cNvPr>
              <p:cNvSpPr txBox="1">
                <a:spLocks noRot="1" noChangeAspect="1" noMove="1" noResize="1" noEditPoints="1" noAdjustHandles="1" noChangeArrowheads="1" noChangeShapeType="1" noTextEdit="1"/>
              </p:cNvSpPr>
              <p:nvPr/>
            </p:nvSpPr>
            <p:spPr>
              <a:xfrm>
                <a:off x="584225" y="1802117"/>
                <a:ext cx="3619617" cy="1722331"/>
              </a:xfrm>
              <a:prstGeom prst="rect">
                <a:avLst/>
              </a:prstGeom>
              <a:blipFill>
                <a:blip r:embed="rId3"/>
                <a:stretch>
                  <a:fillRect l="-1399" t="-1471" b="-220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1CB0B2BB-215F-4DEC-BA65-0C0E74785ED4}"/>
                  </a:ext>
                </a:extLst>
              </p:cNvPr>
              <p:cNvSpPr txBox="1"/>
              <p:nvPr/>
            </p:nvSpPr>
            <p:spPr>
              <a:xfrm>
                <a:off x="4365466" y="1850938"/>
                <a:ext cx="3048919" cy="658257"/>
              </a:xfrm>
              <a:prstGeom prst="rect">
                <a:avLst/>
              </a:prstGeom>
              <a:noFill/>
            </p:spPr>
            <p:txBody>
              <a:bodyPr wrap="square" rtlCol="0">
                <a:spAutoFit/>
              </a:bodyPr>
              <a:lstStyle/>
              <a:p>
                <a:pPr marL="342900" indent="-342900">
                  <a:lnSpc>
                    <a:spcPct val="120000"/>
                  </a:lnSpc>
                  <a:spcAft>
                    <a:spcPts val="600"/>
                  </a:spcAft>
                  <a:buFont typeface="+mj-lt"/>
                  <a:buAutoNum type="arabicPeriod" startAt="4"/>
                </a:pPr>
                <a:r>
                  <a:rPr lang="en-US" altLang="zh-CN" sz="1600" b="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𝑗</m:t>
                    </m:r>
                  </m:oMath>
                </a14:m>
                <a:r>
                  <a:rPr lang="zh-CN" altLang="en-US" sz="1600" dirty="0">
                    <a:latin typeface="微软雅黑" panose="020B0503020204020204" pitchFamily="34" charset="-122"/>
                    <a:ea typeface="微软雅黑" panose="020B0503020204020204" pitchFamily="34" charset="-122"/>
                  </a:rPr>
                  <a:t>从后往前移动直到找到一个比轴点</a:t>
                </a:r>
                <a:r>
                  <a:rPr lang="zh-CN" altLang="en-US" sz="1600" dirty="0">
                    <a:solidFill>
                      <a:srgbClr val="00B0F0"/>
                    </a:solidFill>
                    <a:latin typeface="微软雅黑" panose="020B0503020204020204" pitchFamily="34" charset="-122"/>
                    <a:ea typeface="微软雅黑" panose="020B0503020204020204" pitchFamily="34" charset="-122"/>
                  </a:rPr>
                  <a:t>小或相等</a:t>
                </a:r>
                <a:r>
                  <a:rPr lang="zh-CN" altLang="en-US" sz="1600" dirty="0">
                    <a:latin typeface="微软雅黑" panose="020B0503020204020204" pitchFamily="34" charset="-122"/>
                    <a:ea typeface="微软雅黑" panose="020B0503020204020204" pitchFamily="34" charset="-122"/>
                  </a:rPr>
                  <a:t>的项</a:t>
                </a:r>
                <a:endParaRPr lang="en-US" altLang="zh-CN" sz="1600" dirty="0">
                  <a:latin typeface="微软雅黑" panose="020B0503020204020204" pitchFamily="34" charset="-122"/>
                  <a:ea typeface="微软雅黑" panose="020B0503020204020204" pitchFamily="34" charset="-122"/>
                </a:endParaRPr>
              </a:p>
            </p:txBody>
          </p:sp>
        </mc:Choice>
        <mc:Fallback xmlns="">
          <p:sp>
            <p:nvSpPr>
              <p:cNvPr id="19" name="文本框 18">
                <a:extLst>
                  <a:ext uri="{FF2B5EF4-FFF2-40B4-BE49-F238E27FC236}">
                    <a16:creationId xmlns:a16="http://schemas.microsoft.com/office/drawing/2014/main" id="{1CB0B2BB-215F-4DEC-BA65-0C0E74785ED4}"/>
                  </a:ext>
                </a:extLst>
              </p:cNvPr>
              <p:cNvSpPr txBox="1">
                <a:spLocks noRot="1" noChangeAspect="1" noMove="1" noResize="1" noEditPoints="1" noAdjustHandles="1" noChangeArrowheads="1" noChangeShapeType="1" noTextEdit="1"/>
              </p:cNvSpPr>
              <p:nvPr/>
            </p:nvSpPr>
            <p:spPr>
              <a:xfrm>
                <a:off x="4365466" y="1850938"/>
                <a:ext cx="3048919" cy="658257"/>
              </a:xfrm>
              <a:prstGeom prst="rect">
                <a:avLst/>
              </a:prstGeom>
              <a:blipFill>
                <a:blip r:embed="rId4"/>
                <a:stretch>
                  <a:fillRect l="-1245" t="-1887" b="-11321"/>
                </a:stretch>
              </a:blipFill>
            </p:spPr>
            <p:txBody>
              <a:bodyPr/>
              <a:lstStyle/>
              <a:p>
                <a:r>
                  <a:rPr lang="zh-CN" altLang="en-US">
                    <a:noFill/>
                  </a:rPr>
                  <a:t> </a:t>
                </a:r>
              </a:p>
            </p:txBody>
          </p:sp>
        </mc:Fallback>
      </mc:AlternateContent>
      <p:graphicFrame>
        <p:nvGraphicFramePr>
          <p:cNvPr id="25" name="表格 6">
            <a:extLst>
              <a:ext uri="{FF2B5EF4-FFF2-40B4-BE49-F238E27FC236}">
                <a16:creationId xmlns:a16="http://schemas.microsoft.com/office/drawing/2014/main" id="{A8A83B76-135E-490A-83C8-74268089FC6E}"/>
              </a:ext>
            </a:extLst>
          </p:cNvPr>
          <p:cNvGraphicFramePr>
            <a:graphicFrameLocks noGrp="1"/>
          </p:cNvGraphicFramePr>
          <p:nvPr/>
        </p:nvGraphicFramePr>
        <p:xfrm>
          <a:off x="3158473" y="4838129"/>
          <a:ext cx="5418664" cy="370840"/>
        </p:xfrm>
        <a:graphic>
          <a:graphicData uri="http://schemas.openxmlformats.org/drawingml/2006/table">
            <a:tbl>
              <a:tblPr firstRow="1" bandRow="1">
                <a:tableStyleId>{5C22544A-7EE6-4342-B048-85BDC9FD1C3A}</a:tableStyleId>
              </a:tblPr>
              <a:tblGrid>
                <a:gridCol w="677333">
                  <a:extLst>
                    <a:ext uri="{9D8B030D-6E8A-4147-A177-3AD203B41FA5}">
                      <a16:colId xmlns:a16="http://schemas.microsoft.com/office/drawing/2014/main" val="776778457"/>
                    </a:ext>
                  </a:extLst>
                </a:gridCol>
                <a:gridCol w="677333">
                  <a:extLst>
                    <a:ext uri="{9D8B030D-6E8A-4147-A177-3AD203B41FA5}">
                      <a16:colId xmlns:a16="http://schemas.microsoft.com/office/drawing/2014/main" val="1120378719"/>
                    </a:ext>
                  </a:extLst>
                </a:gridCol>
                <a:gridCol w="677333">
                  <a:extLst>
                    <a:ext uri="{9D8B030D-6E8A-4147-A177-3AD203B41FA5}">
                      <a16:colId xmlns:a16="http://schemas.microsoft.com/office/drawing/2014/main" val="2341010243"/>
                    </a:ext>
                  </a:extLst>
                </a:gridCol>
                <a:gridCol w="677333">
                  <a:extLst>
                    <a:ext uri="{9D8B030D-6E8A-4147-A177-3AD203B41FA5}">
                      <a16:colId xmlns:a16="http://schemas.microsoft.com/office/drawing/2014/main" val="2141642471"/>
                    </a:ext>
                  </a:extLst>
                </a:gridCol>
                <a:gridCol w="677333">
                  <a:extLst>
                    <a:ext uri="{9D8B030D-6E8A-4147-A177-3AD203B41FA5}">
                      <a16:colId xmlns:a16="http://schemas.microsoft.com/office/drawing/2014/main" val="2028372761"/>
                    </a:ext>
                  </a:extLst>
                </a:gridCol>
                <a:gridCol w="677333">
                  <a:extLst>
                    <a:ext uri="{9D8B030D-6E8A-4147-A177-3AD203B41FA5}">
                      <a16:colId xmlns:a16="http://schemas.microsoft.com/office/drawing/2014/main" val="4147770025"/>
                    </a:ext>
                  </a:extLst>
                </a:gridCol>
                <a:gridCol w="677333">
                  <a:extLst>
                    <a:ext uri="{9D8B030D-6E8A-4147-A177-3AD203B41FA5}">
                      <a16:colId xmlns:a16="http://schemas.microsoft.com/office/drawing/2014/main" val="1208477831"/>
                    </a:ext>
                  </a:extLst>
                </a:gridCol>
                <a:gridCol w="677333">
                  <a:extLst>
                    <a:ext uri="{9D8B030D-6E8A-4147-A177-3AD203B41FA5}">
                      <a16:colId xmlns:a16="http://schemas.microsoft.com/office/drawing/2014/main" val="1050168925"/>
                    </a:ext>
                  </a:extLst>
                </a:gridCol>
              </a:tblGrid>
              <a:tr h="370840">
                <a:tc>
                  <a:txBody>
                    <a:bodyPr/>
                    <a:lstStyle/>
                    <a:p>
                      <a:pPr algn="ctr"/>
                      <a:r>
                        <a:rPr lang="en-US" altLang="zh-CN" b="1" dirty="0">
                          <a:solidFill>
                            <a:schemeClr val="tx1"/>
                          </a:solidFill>
                        </a:rPr>
                        <a:t>75</a:t>
                      </a:r>
                      <a:endParaRPr lang="zh-CN" altLang="en-US"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1" dirty="0">
                          <a:solidFill>
                            <a:schemeClr val="tx1"/>
                          </a:solidFill>
                        </a:rPr>
                        <a:t>34</a:t>
                      </a:r>
                      <a:endParaRPr lang="zh-CN" altLang="en-US"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1" dirty="0">
                          <a:solidFill>
                            <a:schemeClr val="tx1"/>
                          </a:solidFill>
                        </a:rPr>
                        <a:t>45</a:t>
                      </a:r>
                      <a:endParaRPr lang="zh-CN" altLang="en-US"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1" dirty="0">
                          <a:solidFill>
                            <a:schemeClr val="tx1"/>
                          </a:solidFill>
                        </a:rPr>
                        <a:t>32</a:t>
                      </a:r>
                      <a:endParaRPr lang="zh-CN" altLang="en-US"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1" dirty="0">
                          <a:solidFill>
                            <a:schemeClr val="tx1"/>
                          </a:solidFill>
                        </a:rPr>
                        <a:t>78</a:t>
                      </a:r>
                      <a:endParaRPr lang="zh-CN" altLang="en-US"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1" dirty="0">
                          <a:solidFill>
                            <a:schemeClr val="tx1"/>
                          </a:solidFill>
                        </a:rPr>
                        <a:t>12</a:t>
                      </a:r>
                      <a:endParaRPr lang="zh-CN" altLang="en-US"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1" dirty="0">
                          <a:solidFill>
                            <a:schemeClr val="tx1"/>
                          </a:solidFill>
                        </a:rPr>
                        <a:t>34’</a:t>
                      </a:r>
                      <a:endParaRPr lang="zh-CN" altLang="en-US"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1" dirty="0">
                          <a:solidFill>
                            <a:schemeClr val="tx1"/>
                          </a:solidFill>
                        </a:rPr>
                        <a:t>40</a:t>
                      </a:r>
                      <a:endParaRPr lang="zh-CN" altLang="en-US"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7223449"/>
                  </a:ext>
                </a:extLst>
              </a:tr>
            </a:tbl>
          </a:graphicData>
        </a:graphic>
      </p:graphicFrame>
      <p:graphicFrame>
        <p:nvGraphicFramePr>
          <p:cNvPr id="26" name="表格 6">
            <a:extLst>
              <a:ext uri="{FF2B5EF4-FFF2-40B4-BE49-F238E27FC236}">
                <a16:creationId xmlns:a16="http://schemas.microsoft.com/office/drawing/2014/main" id="{0F66D677-1516-4F44-862D-14B4E09AB165}"/>
              </a:ext>
            </a:extLst>
          </p:cNvPr>
          <p:cNvGraphicFramePr>
            <a:graphicFrameLocks noGrp="1"/>
          </p:cNvGraphicFramePr>
          <p:nvPr/>
        </p:nvGraphicFramePr>
        <p:xfrm>
          <a:off x="3158474" y="3744320"/>
          <a:ext cx="5418664" cy="741680"/>
        </p:xfrm>
        <a:graphic>
          <a:graphicData uri="http://schemas.openxmlformats.org/drawingml/2006/table">
            <a:tbl>
              <a:tblPr firstRow="1" bandRow="1">
                <a:tableStyleId>{5C22544A-7EE6-4342-B048-85BDC9FD1C3A}</a:tableStyleId>
              </a:tblPr>
              <a:tblGrid>
                <a:gridCol w="677333">
                  <a:extLst>
                    <a:ext uri="{9D8B030D-6E8A-4147-A177-3AD203B41FA5}">
                      <a16:colId xmlns:a16="http://schemas.microsoft.com/office/drawing/2014/main" val="776778457"/>
                    </a:ext>
                  </a:extLst>
                </a:gridCol>
                <a:gridCol w="677333">
                  <a:extLst>
                    <a:ext uri="{9D8B030D-6E8A-4147-A177-3AD203B41FA5}">
                      <a16:colId xmlns:a16="http://schemas.microsoft.com/office/drawing/2014/main" val="1120378719"/>
                    </a:ext>
                  </a:extLst>
                </a:gridCol>
                <a:gridCol w="677333">
                  <a:extLst>
                    <a:ext uri="{9D8B030D-6E8A-4147-A177-3AD203B41FA5}">
                      <a16:colId xmlns:a16="http://schemas.microsoft.com/office/drawing/2014/main" val="2341010243"/>
                    </a:ext>
                  </a:extLst>
                </a:gridCol>
                <a:gridCol w="677333">
                  <a:extLst>
                    <a:ext uri="{9D8B030D-6E8A-4147-A177-3AD203B41FA5}">
                      <a16:colId xmlns:a16="http://schemas.microsoft.com/office/drawing/2014/main" val="2141642471"/>
                    </a:ext>
                  </a:extLst>
                </a:gridCol>
                <a:gridCol w="677333">
                  <a:extLst>
                    <a:ext uri="{9D8B030D-6E8A-4147-A177-3AD203B41FA5}">
                      <a16:colId xmlns:a16="http://schemas.microsoft.com/office/drawing/2014/main" val="2028372761"/>
                    </a:ext>
                  </a:extLst>
                </a:gridCol>
                <a:gridCol w="677333">
                  <a:extLst>
                    <a:ext uri="{9D8B030D-6E8A-4147-A177-3AD203B41FA5}">
                      <a16:colId xmlns:a16="http://schemas.microsoft.com/office/drawing/2014/main" val="4147770025"/>
                    </a:ext>
                  </a:extLst>
                </a:gridCol>
                <a:gridCol w="677333">
                  <a:extLst>
                    <a:ext uri="{9D8B030D-6E8A-4147-A177-3AD203B41FA5}">
                      <a16:colId xmlns:a16="http://schemas.microsoft.com/office/drawing/2014/main" val="1208477831"/>
                    </a:ext>
                  </a:extLst>
                </a:gridCol>
                <a:gridCol w="677333">
                  <a:extLst>
                    <a:ext uri="{9D8B030D-6E8A-4147-A177-3AD203B41FA5}">
                      <a16:colId xmlns:a16="http://schemas.microsoft.com/office/drawing/2014/main" val="1050168925"/>
                    </a:ext>
                  </a:extLst>
                </a:gridCol>
              </a:tblGrid>
              <a:tr h="370840">
                <a:tc>
                  <a:txBody>
                    <a:bodyPr/>
                    <a:lstStyle/>
                    <a:p>
                      <a:pPr algn="ctr"/>
                      <a:r>
                        <a:rPr lang="en-US" altLang="zh-CN" b="0" dirty="0">
                          <a:solidFill>
                            <a:schemeClr val="tx1"/>
                          </a:solidFill>
                        </a:rPr>
                        <a:t>0</a:t>
                      </a:r>
                      <a:endParaRPr lang="zh-CN" altLang="en-US" b="0" dirty="0">
                        <a:solidFill>
                          <a:schemeClr val="tx1"/>
                        </a:solidFill>
                      </a:endParaRP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b="0" dirty="0">
                          <a:solidFill>
                            <a:schemeClr val="tx1"/>
                          </a:solidFill>
                        </a:rPr>
                        <a:t>1</a:t>
                      </a:r>
                      <a:endParaRPr lang="zh-CN" altLang="en-US" b="0" dirty="0">
                        <a:solidFill>
                          <a:schemeClr val="tx1"/>
                        </a:solidFill>
                      </a:endParaRP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b="0" dirty="0">
                          <a:solidFill>
                            <a:schemeClr val="tx1"/>
                          </a:solidFill>
                        </a:rPr>
                        <a:t>2</a:t>
                      </a:r>
                      <a:endParaRPr lang="zh-CN" altLang="en-US" b="0" dirty="0">
                        <a:solidFill>
                          <a:schemeClr val="tx1"/>
                        </a:solidFill>
                      </a:endParaRP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b="0" dirty="0">
                          <a:solidFill>
                            <a:schemeClr val="tx1"/>
                          </a:solidFill>
                        </a:rPr>
                        <a:t>3</a:t>
                      </a:r>
                      <a:endParaRPr lang="zh-CN" altLang="en-US" b="0" dirty="0">
                        <a:solidFill>
                          <a:schemeClr val="tx1"/>
                        </a:solidFill>
                      </a:endParaRP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b="0" dirty="0">
                          <a:solidFill>
                            <a:schemeClr val="tx1"/>
                          </a:solidFill>
                        </a:rPr>
                        <a:t>4</a:t>
                      </a:r>
                      <a:endParaRPr lang="zh-CN" altLang="en-US" b="0" dirty="0">
                        <a:solidFill>
                          <a:schemeClr val="tx1"/>
                        </a:solidFill>
                      </a:endParaRP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b="0" dirty="0">
                          <a:solidFill>
                            <a:schemeClr val="tx1"/>
                          </a:solidFill>
                        </a:rPr>
                        <a:t>5</a:t>
                      </a:r>
                      <a:endParaRPr lang="zh-CN" altLang="en-US" b="0" dirty="0">
                        <a:solidFill>
                          <a:schemeClr val="tx1"/>
                        </a:solidFill>
                      </a:endParaRP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b="0" dirty="0">
                          <a:solidFill>
                            <a:schemeClr val="tx1"/>
                          </a:solidFill>
                        </a:rPr>
                        <a:t>6</a:t>
                      </a:r>
                      <a:endParaRPr lang="zh-CN" altLang="en-US" b="0" dirty="0">
                        <a:solidFill>
                          <a:schemeClr val="tx1"/>
                        </a:solidFill>
                      </a:endParaRP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b="0" dirty="0">
                          <a:solidFill>
                            <a:schemeClr val="tx1"/>
                          </a:solidFill>
                        </a:rPr>
                        <a:t>7</a:t>
                      </a:r>
                      <a:endParaRPr lang="zh-CN" altLang="en-US" b="0" dirty="0">
                        <a:solidFill>
                          <a:schemeClr val="tx1"/>
                        </a:solidFill>
                      </a:endParaRP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02580926"/>
                  </a:ext>
                </a:extLst>
              </a:tr>
              <a:tr h="370840">
                <a:tc>
                  <a:txBody>
                    <a:bodyPr/>
                    <a:lstStyle/>
                    <a:p>
                      <a:pPr algn="ctr"/>
                      <a:r>
                        <a:rPr lang="en-US" altLang="zh-CN" b="1" dirty="0"/>
                        <a:t>75</a:t>
                      </a:r>
                      <a:endParaRPr lang="zh-CN" altLang="en-US"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1" dirty="0"/>
                        <a:t>34</a:t>
                      </a:r>
                      <a:endParaRPr lang="zh-CN" altLang="en-US"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1" dirty="0"/>
                        <a:t>45</a:t>
                      </a:r>
                      <a:endParaRPr lang="zh-CN" altLang="en-US"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1" dirty="0"/>
                        <a:t>32</a:t>
                      </a:r>
                      <a:endParaRPr lang="zh-CN" altLang="en-US"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1" dirty="0"/>
                        <a:t>78</a:t>
                      </a:r>
                      <a:endParaRPr lang="zh-CN" altLang="en-US"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1" dirty="0"/>
                        <a:t>12</a:t>
                      </a:r>
                      <a:endParaRPr lang="zh-CN" altLang="en-US"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1" dirty="0"/>
                        <a:t>34’</a:t>
                      </a:r>
                      <a:endParaRPr lang="zh-CN" altLang="en-US"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1" dirty="0"/>
                        <a:t>40</a:t>
                      </a:r>
                      <a:endParaRPr lang="zh-CN" altLang="en-US"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7223449"/>
                  </a:ext>
                </a:extLst>
              </a:tr>
            </a:tbl>
          </a:graphicData>
        </a:graphic>
      </p:graphicFrame>
      <p:cxnSp>
        <p:nvCxnSpPr>
          <p:cNvPr id="27" name="直接箭头连接符 26">
            <a:extLst>
              <a:ext uri="{FF2B5EF4-FFF2-40B4-BE49-F238E27FC236}">
                <a16:creationId xmlns:a16="http://schemas.microsoft.com/office/drawing/2014/main" id="{E1FEF6B6-CBEF-4158-BC9A-2024D5C932CB}"/>
              </a:ext>
            </a:extLst>
          </p:cNvPr>
          <p:cNvCxnSpPr>
            <a:cxnSpLocks/>
          </p:cNvCxnSpPr>
          <p:nvPr/>
        </p:nvCxnSpPr>
        <p:spPr>
          <a:xfrm flipV="1">
            <a:off x="8256654" y="5243823"/>
            <a:ext cx="0" cy="518161"/>
          </a:xfrm>
          <a:prstGeom prst="straightConnector1">
            <a:avLst/>
          </a:prstGeom>
          <a:ln w="508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8" name="文本框 27">
            <a:extLst>
              <a:ext uri="{FF2B5EF4-FFF2-40B4-BE49-F238E27FC236}">
                <a16:creationId xmlns:a16="http://schemas.microsoft.com/office/drawing/2014/main" id="{C21776F4-1A81-430A-A011-884EA19FB581}"/>
              </a:ext>
            </a:extLst>
          </p:cNvPr>
          <p:cNvSpPr txBox="1"/>
          <p:nvPr/>
        </p:nvSpPr>
        <p:spPr>
          <a:xfrm>
            <a:off x="8026085" y="5847150"/>
            <a:ext cx="646331" cy="369332"/>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轴点</a:t>
            </a:r>
          </a:p>
        </p:txBody>
      </p:sp>
      <p:grpSp>
        <p:nvGrpSpPr>
          <p:cNvPr id="20" name="组合 19">
            <a:extLst>
              <a:ext uri="{FF2B5EF4-FFF2-40B4-BE49-F238E27FC236}">
                <a16:creationId xmlns:a16="http://schemas.microsoft.com/office/drawing/2014/main" id="{366566AE-8751-4BD5-824A-E0DBDDE2D05D}"/>
              </a:ext>
            </a:extLst>
          </p:cNvPr>
          <p:cNvGrpSpPr/>
          <p:nvPr/>
        </p:nvGrpSpPr>
        <p:grpSpPr>
          <a:xfrm>
            <a:off x="3359332" y="5261950"/>
            <a:ext cx="245580" cy="962267"/>
            <a:chOff x="6055036" y="5297575"/>
            <a:chExt cx="245580" cy="962267"/>
          </a:xfrm>
        </p:grpSpPr>
        <p:sp>
          <p:nvSpPr>
            <p:cNvPr id="32" name="文本框 31">
              <a:extLst>
                <a:ext uri="{FF2B5EF4-FFF2-40B4-BE49-F238E27FC236}">
                  <a16:creationId xmlns:a16="http://schemas.microsoft.com/office/drawing/2014/main" id="{9282BF20-89F7-4A31-A245-4802B212A11A}"/>
                </a:ext>
              </a:extLst>
            </p:cNvPr>
            <p:cNvSpPr txBox="1"/>
            <p:nvPr/>
          </p:nvSpPr>
          <p:spPr>
            <a:xfrm>
              <a:off x="6055036" y="5890510"/>
              <a:ext cx="245580" cy="369332"/>
            </a:xfrm>
            <a:prstGeom prst="rect">
              <a:avLst/>
            </a:prstGeom>
            <a:noFill/>
          </p:spPr>
          <p:txBody>
            <a:bodyPr wrap="none" rtlCol="0">
              <a:spAutoFit/>
            </a:bodyPr>
            <a:lstStyle/>
            <a:p>
              <a:r>
                <a:rPr lang="en-US" altLang="zh-CN" dirty="0" err="1">
                  <a:latin typeface="微软雅黑" panose="020B0503020204020204" pitchFamily="34" charset="-122"/>
                  <a:ea typeface="微软雅黑" panose="020B0503020204020204" pitchFamily="34" charset="-122"/>
                </a:rPr>
                <a:t>i</a:t>
              </a:r>
              <a:endParaRPr lang="zh-CN" altLang="en-US" dirty="0">
                <a:latin typeface="微软雅黑" panose="020B0503020204020204" pitchFamily="34" charset="-122"/>
                <a:ea typeface="微软雅黑" panose="020B0503020204020204" pitchFamily="34" charset="-122"/>
              </a:endParaRPr>
            </a:p>
          </p:txBody>
        </p:sp>
        <p:cxnSp>
          <p:nvCxnSpPr>
            <p:cNvPr id="33" name="直接箭头连接符 32">
              <a:extLst>
                <a:ext uri="{FF2B5EF4-FFF2-40B4-BE49-F238E27FC236}">
                  <a16:creationId xmlns:a16="http://schemas.microsoft.com/office/drawing/2014/main" id="{722E56CE-0C93-43B5-9F41-B2C90AF2BB75}"/>
                </a:ext>
              </a:extLst>
            </p:cNvPr>
            <p:cNvCxnSpPr>
              <a:cxnSpLocks/>
            </p:cNvCxnSpPr>
            <p:nvPr/>
          </p:nvCxnSpPr>
          <p:spPr>
            <a:xfrm flipV="1">
              <a:off x="6177826" y="5297575"/>
              <a:ext cx="0" cy="504329"/>
            </a:xfrm>
            <a:prstGeom prst="straightConnector1">
              <a:avLst/>
            </a:prstGeom>
            <a:ln w="508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4" name="组合 33">
            <a:extLst>
              <a:ext uri="{FF2B5EF4-FFF2-40B4-BE49-F238E27FC236}">
                <a16:creationId xmlns:a16="http://schemas.microsoft.com/office/drawing/2014/main" id="{EE37C0BF-A3B9-4E32-A9E7-8D782508F4A4}"/>
              </a:ext>
            </a:extLst>
          </p:cNvPr>
          <p:cNvGrpSpPr/>
          <p:nvPr/>
        </p:nvGrpSpPr>
        <p:grpSpPr>
          <a:xfrm>
            <a:off x="7423839" y="5257655"/>
            <a:ext cx="245580" cy="998371"/>
            <a:chOff x="5310035" y="5257655"/>
            <a:chExt cx="245580" cy="998371"/>
          </a:xfrm>
        </p:grpSpPr>
        <p:sp>
          <p:nvSpPr>
            <p:cNvPr id="35" name="文本框 34">
              <a:extLst>
                <a:ext uri="{FF2B5EF4-FFF2-40B4-BE49-F238E27FC236}">
                  <a16:creationId xmlns:a16="http://schemas.microsoft.com/office/drawing/2014/main" id="{BF64DDAB-917D-4AEF-9B72-05229C24E88E}"/>
                </a:ext>
              </a:extLst>
            </p:cNvPr>
            <p:cNvSpPr txBox="1"/>
            <p:nvPr/>
          </p:nvSpPr>
          <p:spPr>
            <a:xfrm>
              <a:off x="5310035" y="5886694"/>
              <a:ext cx="245580" cy="369332"/>
            </a:xfrm>
            <a:prstGeom prst="rect">
              <a:avLst/>
            </a:prstGeom>
            <a:noFill/>
          </p:spPr>
          <p:txBody>
            <a:bodyPr wrap="none" rtlCol="0">
              <a:spAutoFit/>
            </a:bodyPr>
            <a:lstStyle/>
            <a:p>
              <a:r>
                <a:rPr lang="en-US" altLang="zh-CN" dirty="0">
                  <a:latin typeface="微软雅黑" panose="020B0503020204020204" pitchFamily="34" charset="-122"/>
                  <a:ea typeface="微软雅黑" panose="020B0503020204020204" pitchFamily="34" charset="-122"/>
                </a:rPr>
                <a:t>j</a:t>
              </a:r>
              <a:endParaRPr lang="zh-CN" altLang="en-US" dirty="0">
                <a:latin typeface="微软雅黑" panose="020B0503020204020204" pitchFamily="34" charset="-122"/>
                <a:ea typeface="微软雅黑" panose="020B0503020204020204" pitchFamily="34" charset="-122"/>
              </a:endParaRPr>
            </a:p>
          </p:txBody>
        </p:sp>
        <p:cxnSp>
          <p:nvCxnSpPr>
            <p:cNvPr id="36" name="直接箭头连接符 35">
              <a:extLst>
                <a:ext uri="{FF2B5EF4-FFF2-40B4-BE49-F238E27FC236}">
                  <a16:creationId xmlns:a16="http://schemas.microsoft.com/office/drawing/2014/main" id="{3F722271-0234-4096-9B74-55A199E18CED}"/>
                </a:ext>
              </a:extLst>
            </p:cNvPr>
            <p:cNvCxnSpPr>
              <a:cxnSpLocks/>
            </p:cNvCxnSpPr>
            <p:nvPr/>
          </p:nvCxnSpPr>
          <p:spPr>
            <a:xfrm flipV="1">
              <a:off x="5432825" y="5257655"/>
              <a:ext cx="0" cy="504329"/>
            </a:xfrm>
            <a:prstGeom prst="straightConnector1">
              <a:avLst/>
            </a:prstGeom>
            <a:ln w="508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20304872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序列拆分示例</a:t>
            </a:r>
          </a:p>
        </p:txBody>
      </p:sp>
      <p:sp>
        <p:nvSpPr>
          <p:cNvPr id="3" name="副标题 2"/>
          <p:cNvSpPr>
            <a:spLocks noGrp="1"/>
          </p:cNvSpPr>
          <p:nvPr>
            <p:ph type="subTitle" idx="1"/>
          </p:nvPr>
        </p:nvSpPr>
        <p:spPr/>
        <p:txBody>
          <a:bodyPr/>
          <a:lstStyle/>
          <a:p>
            <a:r>
              <a:rPr lang="en-US" altLang="zh-CN" dirty="0"/>
              <a:t>10.4.2  </a:t>
            </a:r>
            <a:r>
              <a:rPr lang="zh-CN" altLang="en-US" dirty="0"/>
              <a:t>快速排序</a:t>
            </a:r>
          </a:p>
        </p:txBody>
      </p:sp>
      <p:sp>
        <p:nvSpPr>
          <p:cNvPr id="4" name="文本占位符 3"/>
          <p:cNvSpPr>
            <a:spLocks noGrp="1"/>
          </p:cNvSpPr>
          <p:nvPr>
            <p:ph type="body" idx="10"/>
          </p:nvPr>
        </p:nvSpPr>
        <p:spPr/>
        <p:txBody>
          <a:bodyPr/>
          <a:lstStyle/>
          <a:p>
            <a:r>
              <a:rPr lang="zh-CN" altLang="en-US" dirty="0"/>
              <a:t>数据结构</a:t>
            </a:r>
          </a:p>
        </p:txBody>
      </p:sp>
      <mc:AlternateContent xmlns:mc="http://schemas.openxmlformats.org/markup-compatibility/2006" xmlns:a14="http://schemas.microsoft.com/office/drawing/2010/main">
        <mc:Choice Requires="a14">
          <p:sp>
            <p:nvSpPr>
              <p:cNvPr id="9" name="内容占位符 8">
                <a:extLst>
                  <a:ext uri="{FF2B5EF4-FFF2-40B4-BE49-F238E27FC236}">
                    <a16:creationId xmlns:a16="http://schemas.microsoft.com/office/drawing/2014/main" id="{D289E46E-C9FB-4158-9610-616DBC18DEB2}"/>
                  </a:ext>
                </a:extLst>
              </p:cNvPr>
              <p:cNvSpPr>
                <a:spLocks noGrp="1"/>
              </p:cNvSpPr>
              <p:nvPr>
                <p:ph idx="11"/>
              </p:nvPr>
            </p:nvSpPr>
            <p:spPr/>
            <p:txBody>
              <a:bodyPr/>
              <a:lstStyle/>
              <a:p>
                <a:r>
                  <a:rPr lang="zh-CN" altLang="en-US" dirty="0"/>
                  <a:t>对序列</a:t>
                </a:r>
                <a14:m>
                  <m:oMath xmlns:m="http://schemas.openxmlformats.org/officeDocument/2006/math">
                    <m:r>
                      <a:rPr lang="en-US" altLang="zh-CN" i="1">
                        <a:latin typeface="Cambria Math" panose="02040503050406030204" pitchFamily="18" charset="0"/>
                      </a:rPr>
                      <m:t>𝑎</m:t>
                    </m:r>
                    <m:r>
                      <a:rPr lang="en-US" altLang="zh-CN" i="1">
                        <a:latin typeface="Cambria Math" panose="02040503050406030204" pitchFamily="18" charset="0"/>
                      </a:rPr>
                      <m:t>=</m:t>
                    </m:r>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75</m:t>
                        </m:r>
                        <m:r>
                          <a:rPr lang="en-US" altLang="zh-CN" b="0" i="1" smtClean="0">
                            <a:latin typeface="Cambria Math" panose="02040503050406030204" pitchFamily="18" charset="0"/>
                          </a:rPr>
                          <m:t>,</m:t>
                        </m:r>
                        <m:r>
                          <a:rPr lang="en-US" altLang="zh-CN" i="1">
                            <a:latin typeface="Cambria Math" panose="02040503050406030204" pitchFamily="18" charset="0"/>
                          </a:rPr>
                          <m:t> 34</m:t>
                        </m:r>
                        <m:r>
                          <a:rPr lang="en-US" altLang="zh-CN" b="0" i="1" smtClean="0">
                            <a:latin typeface="Cambria Math" panose="02040503050406030204" pitchFamily="18" charset="0"/>
                          </a:rPr>
                          <m:t>,</m:t>
                        </m:r>
                        <m:r>
                          <a:rPr lang="en-US" altLang="zh-CN" i="1">
                            <a:latin typeface="Cambria Math" panose="02040503050406030204" pitchFamily="18" charset="0"/>
                          </a:rPr>
                          <m:t> 45</m:t>
                        </m:r>
                        <m:r>
                          <a:rPr lang="en-US" altLang="zh-CN" b="0" i="1" smtClean="0">
                            <a:latin typeface="Cambria Math" panose="02040503050406030204" pitchFamily="18" charset="0"/>
                          </a:rPr>
                          <m:t>,</m:t>
                        </m:r>
                        <m:r>
                          <a:rPr lang="en-US" altLang="zh-CN" i="1">
                            <a:latin typeface="Cambria Math" panose="02040503050406030204" pitchFamily="18" charset="0"/>
                          </a:rPr>
                          <m:t> 32</m:t>
                        </m:r>
                        <m:r>
                          <a:rPr lang="en-US" altLang="zh-CN" b="0" i="1" smtClean="0">
                            <a:latin typeface="Cambria Math" panose="02040503050406030204" pitchFamily="18" charset="0"/>
                          </a:rPr>
                          <m:t>,</m:t>
                        </m:r>
                        <m:r>
                          <a:rPr lang="en-US" altLang="zh-CN" i="1">
                            <a:latin typeface="Cambria Math" panose="02040503050406030204" pitchFamily="18" charset="0"/>
                          </a:rPr>
                          <m:t> 78</m:t>
                        </m:r>
                        <m:r>
                          <a:rPr lang="en-US" altLang="zh-CN" b="0" i="1" smtClean="0">
                            <a:latin typeface="Cambria Math" panose="02040503050406030204" pitchFamily="18" charset="0"/>
                          </a:rPr>
                          <m:t>,</m:t>
                        </m:r>
                        <m:r>
                          <a:rPr lang="en-US" altLang="zh-CN" i="1">
                            <a:latin typeface="Cambria Math" panose="02040503050406030204" pitchFamily="18" charset="0"/>
                          </a:rPr>
                          <m:t> 12</m:t>
                        </m:r>
                        <m:r>
                          <a:rPr lang="en-US" altLang="zh-CN" b="0" i="1" smtClean="0">
                            <a:latin typeface="Cambria Math" panose="02040503050406030204" pitchFamily="18" charset="0"/>
                          </a:rPr>
                          <m:t>,</m:t>
                        </m:r>
                        <m:r>
                          <a:rPr lang="en-US" altLang="zh-CN" i="1">
                            <a:latin typeface="Cambria Math" panose="02040503050406030204" pitchFamily="18" charset="0"/>
                          </a:rPr>
                          <m:t> 34’</m:t>
                        </m:r>
                        <m:r>
                          <a:rPr lang="en-US" altLang="zh-CN" b="0" i="1" smtClean="0">
                            <a:latin typeface="Cambria Math" panose="02040503050406030204" pitchFamily="18" charset="0"/>
                          </a:rPr>
                          <m:t>,</m:t>
                        </m:r>
                        <m:r>
                          <a:rPr lang="en-US" altLang="zh-CN" i="1">
                            <a:latin typeface="Cambria Math" panose="02040503050406030204" pitchFamily="18" charset="0"/>
                          </a:rPr>
                          <m:t> 40</m:t>
                        </m:r>
                      </m:e>
                    </m:d>
                  </m:oMath>
                </a14:m>
                <a:r>
                  <a:rPr lang="zh-CN" altLang="en-US" dirty="0"/>
                  <a:t>进行一次拆分，其中</a:t>
                </a:r>
                <a14:m>
                  <m:oMath xmlns:m="http://schemas.openxmlformats.org/officeDocument/2006/math">
                    <m:r>
                      <a:rPr lang="en-US" altLang="zh-CN" b="0" i="1" smtClean="0">
                        <a:latin typeface="Cambria Math" panose="02040503050406030204" pitchFamily="18" charset="0"/>
                      </a:rPr>
                      <m:t>𝑙</m:t>
                    </m:r>
                    <m:r>
                      <a:rPr lang="en-US" altLang="zh-CN" b="0" i="1" smtClean="0">
                        <a:latin typeface="Cambria Math" panose="02040503050406030204" pitchFamily="18" charset="0"/>
                      </a:rPr>
                      <m:t>=0,</m:t>
                    </m:r>
                    <m:r>
                      <a:rPr lang="en-US" altLang="zh-CN" b="0" i="1" smtClean="0">
                        <a:latin typeface="Cambria Math" panose="02040503050406030204" pitchFamily="18" charset="0"/>
                      </a:rPr>
                      <m:t>𝑟</m:t>
                    </m:r>
                    <m:r>
                      <a:rPr lang="en-US" altLang="zh-CN" b="0" i="1" smtClean="0">
                        <a:latin typeface="Cambria Math" panose="02040503050406030204" pitchFamily="18" charset="0"/>
                      </a:rPr>
                      <m:t>=7</m:t>
                    </m:r>
                  </m:oMath>
                </a14:m>
                <a:r>
                  <a:rPr lang="zh-CN" altLang="en-US" dirty="0"/>
                  <a:t>。</a:t>
                </a:r>
              </a:p>
            </p:txBody>
          </p:sp>
        </mc:Choice>
        <mc:Fallback xmlns="">
          <p:sp>
            <p:nvSpPr>
              <p:cNvPr id="9" name="内容占位符 8">
                <a:extLst>
                  <a:ext uri="{FF2B5EF4-FFF2-40B4-BE49-F238E27FC236}">
                    <a16:creationId xmlns:a16="http://schemas.microsoft.com/office/drawing/2014/main" id="{D289E46E-C9FB-4158-9610-616DBC18DEB2}"/>
                  </a:ext>
                </a:extLst>
              </p:cNvPr>
              <p:cNvSpPr>
                <a:spLocks noGrp="1" noRot="1" noChangeAspect="1" noMove="1" noResize="1" noEditPoints="1" noAdjustHandles="1" noChangeArrowheads="1" noChangeShapeType="1" noTextEdit="1"/>
              </p:cNvSpPr>
              <p:nvPr>
                <p:ph idx="11"/>
              </p:nvPr>
            </p:nvSpPr>
            <p:spPr>
              <a:blipFill>
                <a:blip r:embed="rId2"/>
                <a:stretch>
                  <a:fillRect l="-607" t="-120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ADC5B883-0C5A-4B39-84B6-E5BCAEDE9C20}"/>
                  </a:ext>
                </a:extLst>
              </p:cNvPr>
              <p:cNvSpPr txBox="1"/>
              <p:nvPr/>
            </p:nvSpPr>
            <p:spPr>
              <a:xfrm>
                <a:off x="584225" y="1802117"/>
                <a:ext cx="3619617" cy="1722331"/>
              </a:xfrm>
              <a:prstGeom prst="rect">
                <a:avLst/>
              </a:prstGeom>
              <a:noFill/>
            </p:spPr>
            <p:txBody>
              <a:bodyPr wrap="square" rtlCol="0">
                <a:spAutoFit/>
              </a:bodyPr>
              <a:lstStyle/>
              <a:p>
                <a:pPr marL="342900" indent="-342900">
                  <a:lnSpc>
                    <a:spcPct val="120000"/>
                  </a:lnSpc>
                  <a:spcAft>
                    <a:spcPts val="600"/>
                  </a:spcAft>
                  <a:buFont typeface="+mj-lt"/>
                  <a:buAutoNum type="arabicPeriod"/>
                </a:pPr>
                <a:r>
                  <a:rPr lang="en-US" altLang="zh-CN"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i="1">
                        <a:latin typeface="Cambria Math" panose="02040503050406030204" pitchFamily="18" charset="0"/>
                        <a:ea typeface="微软雅黑" panose="020B0503020204020204" pitchFamily="34" charset="-122"/>
                      </a:rPr>
                      <m:t>𝑖</m:t>
                    </m:r>
                  </m:oMath>
                </a14:m>
                <a:r>
                  <a:rPr lang="zh-CN" altLang="en-US" sz="1600" dirty="0">
                    <a:latin typeface="微软雅黑" panose="020B0503020204020204" pitchFamily="34" charset="-122"/>
                    <a:ea typeface="微软雅黑" panose="020B0503020204020204" pitchFamily="34" charset="-122"/>
                  </a:rPr>
                  <a:t>指向待划分区域首元素，</a:t>
                </a:r>
                <a14:m>
                  <m:oMath xmlns:m="http://schemas.openxmlformats.org/officeDocument/2006/math">
                    <m:r>
                      <a:rPr lang="en-US" altLang="zh-CN" sz="1600" i="1">
                        <a:latin typeface="Cambria Math" panose="02040503050406030204" pitchFamily="18" charset="0"/>
                        <a:ea typeface="微软雅黑" panose="020B0503020204020204" pitchFamily="34" charset="-122"/>
                      </a:rPr>
                      <m:t>𝑗</m:t>
                    </m:r>
                  </m:oMath>
                </a14:m>
                <a:r>
                  <a:rPr lang="zh-CN" altLang="en-US" sz="1600" dirty="0">
                    <a:latin typeface="微软雅黑" panose="020B0503020204020204" pitchFamily="34" charset="-122"/>
                    <a:ea typeface="微软雅黑" panose="020B0503020204020204" pitchFamily="34" charset="-122"/>
                  </a:rPr>
                  <a:t>指向待划分区域尾元素的前一个元素</a:t>
                </a:r>
                <a:endParaRPr lang="en-US" altLang="zh-CN" sz="1600" dirty="0">
                  <a:latin typeface="微软雅黑" panose="020B0503020204020204" pitchFamily="34" charset="-122"/>
                  <a:ea typeface="微软雅黑" panose="020B0503020204020204" pitchFamily="34" charset="-122"/>
                </a:endParaRPr>
              </a:p>
              <a:p>
                <a:pPr marL="342900" indent="-342900">
                  <a:lnSpc>
                    <a:spcPct val="120000"/>
                  </a:lnSpc>
                  <a:spcAft>
                    <a:spcPts val="600"/>
                  </a:spcAft>
                  <a:buFont typeface="+mj-lt"/>
                  <a:buAutoNum type="arabicPeriod"/>
                </a:pPr>
                <a:r>
                  <a:rPr lang="zh-CN" altLang="en-US" sz="1600" dirty="0">
                    <a:latin typeface="微软雅黑" panose="020B0503020204020204" pitchFamily="34" charset="-122"/>
                    <a:ea typeface="微软雅黑" panose="020B0503020204020204" pitchFamily="34" charset="-122"/>
                  </a:rPr>
                  <a:t>待划分区域最后的元素作为轴点</a:t>
                </a:r>
                <a:endParaRPr lang="en-US" altLang="zh-CN" sz="1600" dirty="0">
                  <a:latin typeface="微软雅黑" panose="020B0503020204020204" pitchFamily="34" charset="-122"/>
                  <a:ea typeface="微软雅黑" panose="020B0503020204020204" pitchFamily="34" charset="-122"/>
                </a:endParaRPr>
              </a:p>
              <a:p>
                <a:pPr marL="342900" indent="-342900">
                  <a:lnSpc>
                    <a:spcPct val="120000"/>
                  </a:lnSpc>
                  <a:spcAft>
                    <a:spcPts val="600"/>
                  </a:spcAft>
                  <a:buFont typeface="+mj-lt"/>
                  <a:buAutoNum type="arabicPeriod"/>
                </a:pPr>
                <a:r>
                  <a:rPr lang="en-US" altLang="zh-CN"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i="1">
                        <a:latin typeface="Cambria Math" panose="02040503050406030204" pitchFamily="18" charset="0"/>
                        <a:ea typeface="微软雅黑" panose="020B0503020204020204" pitchFamily="34" charset="-122"/>
                      </a:rPr>
                      <m:t>𝑖</m:t>
                    </m:r>
                  </m:oMath>
                </a14:m>
                <a:r>
                  <a:rPr lang="zh-CN" altLang="en-US" sz="1600" dirty="0">
                    <a:latin typeface="微软雅黑" panose="020B0503020204020204" pitchFamily="34" charset="-122"/>
                    <a:ea typeface="微软雅黑" panose="020B0503020204020204" pitchFamily="34" charset="-122"/>
                  </a:rPr>
                  <a:t>从前往后移动直到找到一个比轴点</a:t>
                </a:r>
                <a:r>
                  <a:rPr lang="zh-CN" altLang="en-US" sz="1600" dirty="0">
                    <a:solidFill>
                      <a:srgbClr val="00B0F0"/>
                    </a:solidFill>
                    <a:latin typeface="微软雅黑" panose="020B0503020204020204" pitchFamily="34" charset="-122"/>
                    <a:ea typeface="微软雅黑" panose="020B0503020204020204" pitchFamily="34" charset="-122"/>
                  </a:rPr>
                  <a:t>大或相等</a:t>
                </a:r>
                <a:r>
                  <a:rPr lang="zh-CN" altLang="en-US" sz="1600" dirty="0">
                    <a:latin typeface="微软雅黑" panose="020B0503020204020204" pitchFamily="34" charset="-122"/>
                    <a:ea typeface="微软雅黑" panose="020B0503020204020204" pitchFamily="34" charset="-122"/>
                  </a:rPr>
                  <a:t>的项</a:t>
                </a:r>
              </a:p>
            </p:txBody>
          </p:sp>
        </mc:Choice>
        <mc:Fallback xmlns="">
          <p:sp>
            <p:nvSpPr>
              <p:cNvPr id="18" name="文本框 17">
                <a:extLst>
                  <a:ext uri="{FF2B5EF4-FFF2-40B4-BE49-F238E27FC236}">
                    <a16:creationId xmlns:a16="http://schemas.microsoft.com/office/drawing/2014/main" id="{ADC5B883-0C5A-4B39-84B6-E5BCAEDE9C20}"/>
                  </a:ext>
                </a:extLst>
              </p:cNvPr>
              <p:cNvSpPr txBox="1">
                <a:spLocks noRot="1" noChangeAspect="1" noMove="1" noResize="1" noEditPoints="1" noAdjustHandles="1" noChangeArrowheads="1" noChangeShapeType="1" noTextEdit="1"/>
              </p:cNvSpPr>
              <p:nvPr/>
            </p:nvSpPr>
            <p:spPr>
              <a:xfrm>
                <a:off x="584225" y="1802117"/>
                <a:ext cx="3619617" cy="1722331"/>
              </a:xfrm>
              <a:prstGeom prst="rect">
                <a:avLst/>
              </a:prstGeom>
              <a:blipFill>
                <a:blip r:embed="rId3"/>
                <a:stretch>
                  <a:fillRect l="-1399" t="-1471" b="-2206"/>
                </a:stretch>
              </a:blipFill>
            </p:spPr>
            <p:txBody>
              <a:bodyPr/>
              <a:lstStyle/>
              <a:p>
                <a:r>
                  <a:rPr lang="zh-CN" altLang="en-US">
                    <a:noFill/>
                  </a:rPr>
                  <a:t> </a:t>
                </a:r>
              </a:p>
            </p:txBody>
          </p:sp>
        </mc:Fallback>
      </mc:AlternateContent>
      <p:graphicFrame>
        <p:nvGraphicFramePr>
          <p:cNvPr id="25" name="表格 6">
            <a:extLst>
              <a:ext uri="{FF2B5EF4-FFF2-40B4-BE49-F238E27FC236}">
                <a16:creationId xmlns:a16="http://schemas.microsoft.com/office/drawing/2014/main" id="{A8A83B76-135E-490A-83C8-74268089FC6E}"/>
              </a:ext>
            </a:extLst>
          </p:cNvPr>
          <p:cNvGraphicFramePr>
            <a:graphicFrameLocks noGrp="1"/>
          </p:cNvGraphicFramePr>
          <p:nvPr/>
        </p:nvGraphicFramePr>
        <p:xfrm>
          <a:off x="3158473" y="4838129"/>
          <a:ext cx="5418664" cy="370840"/>
        </p:xfrm>
        <a:graphic>
          <a:graphicData uri="http://schemas.openxmlformats.org/drawingml/2006/table">
            <a:tbl>
              <a:tblPr firstRow="1" bandRow="1">
                <a:tableStyleId>{5C22544A-7EE6-4342-B048-85BDC9FD1C3A}</a:tableStyleId>
              </a:tblPr>
              <a:tblGrid>
                <a:gridCol w="677333">
                  <a:extLst>
                    <a:ext uri="{9D8B030D-6E8A-4147-A177-3AD203B41FA5}">
                      <a16:colId xmlns:a16="http://schemas.microsoft.com/office/drawing/2014/main" val="776778457"/>
                    </a:ext>
                  </a:extLst>
                </a:gridCol>
                <a:gridCol w="677333">
                  <a:extLst>
                    <a:ext uri="{9D8B030D-6E8A-4147-A177-3AD203B41FA5}">
                      <a16:colId xmlns:a16="http://schemas.microsoft.com/office/drawing/2014/main" val="1120378719"/>
                    </a:ext>
                  </a:extLst>
                </a:gridCol>
                <a:gridCol w="677333">
                  <a:extLst>
                    <a:ext uri="{9D8B030D-6E8A-4147-A177-3AD203B41FA5}">
                      <a16:colId xmlns:a16="http://schemas.microsoft.com/office/drawing/2014/main" val="2341010243"/>
                    </a:ext>
                  </a:extLst>
                </a:gridCol>
                <a:gridCol w="677333">
                  <a:extLst>
                    <a:ext uri="{9D8B030D-6E8A-4147-A177-3AD203B41FA5}">
                      <a16:colId xmlns:a16="http://schemas.microsoft.com/office/drawing/2014/main" val="2141642471"/>
                    </a:ext>
                  </a:extLst>
                </a:gridCol>
                <a:gridCol w="677333">
                  <a:extLst>
                    <a:ext uri="{9D8B030D-6E8A-4147-A177-3AD203B41FA5}">
                      <a16:colId xmlns:a16="http://schemas.microsoft.com/office/drawing/2014/main" val="2028372761"/>
                    </a:ext>
                  </a:extLst>
                </a:gridCol>
                <a:gridCol w="677333">
                  <a:extLst>
                    <a:ext uri="{9D8B030D-6E8A-4147-A177-3AD203B41FA5}">
                      <a16:colId xmlns:a16="http://schemas.microsoft.com/office/drawing/2014/main" val="4147770025"/>
                    </a:ext>
                  </a:extLst>
                </a:gridCol>
                <a:gridCol w="677333">
                  <a:extLst>
                    <a:ext uri="{9D8B030D-6E8A-4147-A177-3AD203B41FA5}">
                      <a16:colId xmlns:a16="http://schemas.microsoft.com/office/drawing/2014/main" val="1208477831"/>
                    </a:ext>
                  </a:extLst>
                </a:gridCol>
                <a:gridCol w="677333">
                  <a:extLst>
                    <a:ext uri="{9D8B030D-6E8A-4147-A177-3AD203B41FA5}">
                      <a16:colId xmlns:a16="http://schemas.microsoft.com/office/drawing/2014/main" val="1050168925"/>
                    </a:ext>
                  </a:extLst>
                </a:gridCol>
              </a:tblGrid>
              <a:tr h="370840">
                <a:tc>
                  <a:txBody>
                    <a:bodyPr/>
                    <a:lstStyle/>
                    <a:p>
                      <a:pPr algn="ctr"/>
                      <a:r>
                        <a:rPr lang="en-US" altLang="zh-CN" b="1" dirty="0">
                          <a:solidFill>
                            <a:schemeClr val="tx1"/>
                          </a:solidFill>
                        </a:rPr>
                        <a:t>75</a:t>
                      </a:r>
                      <a:endParaRPr lang="zh-CN" altLang="en-US"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1" dirty="0">
                          <a:solidFill>
                            <a:schemeClr val="tx1"/>
                          </a:solidFill>
                        </a:rPr>
                        <a:t>34</a:t>
                      </a:r>
                      <a:endParaRPr lang="zh-CN" altLang="en-US"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1" dirty="0">
                          <a:solidFill>
                            <a:schemeClr val="tx1"/>
                          </a:solidFill>
                        </a:rPr>
                        <a:t>45</a:t>
                      </a:r>
                      <a:endParaRPr lang="zh-CN" altLang="en-US"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1" dirty="0">
                          <a:solidFill>
                            <a:schemeClr val="tx1"/>
                          </a:solidFill>
                        </a:rPr>
                        <a:t>32</a:t>
                      </a:r>
                      <a:endParaRPr lang="zh-CN" altLang="en-US"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1" dirty="0">
                          <a:solidFill>
                            <a:schemeClr val="tx1"/>
                          </a:solidFill>
                        </a:rPr>
                        <a:t>78</a:t>
                      </a:r>
                      <a:endParaRPr lang="zh-CN" altLang="en-US"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1" dirty="0">
                          <a:solidFill>
                            <a:schemeClr val="tx1"/>
                          </a:solidFill>
                        </a:rPr>
                        <a:t>12</a:t>
                      </a:r>
                      <a:endParaRPr lang="zh-CN" altLang="en-US"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1" dirty="0">
                          <a:solidFill>
                            <a:schemeClr val="tx1"/>
                          </a:solidFill>
                        </a:rPr>
                        <a:t>34’</a:t>
                      </a:r>
                      <a:endParaRPr lang="zh-CN" altLang="en-US"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1" dirty="0">
                          <a:solidFill>
                            <a:schemeClr val="tx1"/>
                          </a:solidFill>
                        </a:rPr>
                        <a:t>40</a:t>
                      </a:r>
                      <a:endParaRPr lang="zh-CN" altLang="en-US"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7223449"/>
                  </a:ext>
                </a:extLst>
              </a:tr>
            </a:tbl>
          </a:graphicData>
        </a:graphic>
      </p:graphicFrame>
      <p:graphicFrame>
        <p:nvGraphicFramePr>
          <p:cNvPr id="26" name="表格 6">
            <a:extLst>
              <a:ext uri="{FF2B5EF4-FFF2-40B4-BE49-F238E27FC236}">
                <a16:creationId xmlns:a16="http://schemas.microsoft.com/office/drawing/2014/main" id="{0F66D677-1516-4F44-862D-14B4E09AB165}"/>
              </a:ext>
            </a:extLst>
          </p:cNvPr>
          <p:cNvGraphicFramePr>
            <a:graphicFrameLocks noGrp="1"/>
          </p:cNvGraphicFramePr>
          <p:nvPr/>
        </p:nvGraphicFramePr>
        <p:xfrm>
          <a:off x="3158474" y="3744320"/>
          <a:ext cx="5418664" cy="741680"/>
        </p:xfrm>
        <a:graphic>
          <a:graphicData uri="http://schemas.openxmlformats.org/drawingml/2006/table">
            <a:tbl>
              <a:tblPr firstRow="1" bandRow="1">
                <a:tableStyleId>{5C22544A-7EE6-4342-B048-85BDC9FD1C3A}</a:tableStyleId>
              </a:tblPr>
              <a:tblGrid>
                <a:gridCol w="677333">
                  <a:extLst>
                    <a:ext uri="{9D8B030D-6E8A-4147-A177-3AD203B41FA5}">
                      <a16:colId xmlns:a16="http://schemas.microsoft.com/office/drawing/2014/main" val="776778457"/>
                    </a:ext>
                  </a:extLst>
                </a:gridCol>
                <a:gridCol w="677333">
                  <a:extLst>
                    <a:ext uri="{9D8B030D-6E8A-4147-A177-3AD203B41FA5}">
                      <a16:colId xmlns:a16="http://schemas.microsoft.com/office/drawing/2014/main" val="1120378719"/>
                    </a:ext>
                  </a:extLst>
                </a:gridCol>
                <a:gridCol w="677333">
                  <a:extLst>
                    <a:ext uri="{9D8B030D-6E8A-4147-A177-3AD203B41FA5}">
                      <a16:colId xmlns:a16="http://schemas.microsoft.com/office/drawing/2014/main" val="2341010243"/>
                    </a:ext>
                  </a:extLst>
                </a:gridCol>
                <a:gridCol w="677333">
                  <a:extLst>
                    <a:ext uri="{9D8B030D-6E8A-4147-A177-3AD203B41FA5}">
                      <a16:colId xmlns:a16="http://schemas.microsoft.com/office/drawing/2014/main" val="2141642471"/>
                    </a:ext>
                  </a:extLst>
                </a:gridCol>
                <a:gridCol w="677333">
                  <a:extLst>
                    <a:ext uri="{9D8B030D-6E8A-4147-A177-3AD203B41FA5}">
                      <a16:colId xmlns:a16="http://schemas.microsoft.com/office/drawing/2014/main" val="2028372761"/>
                    </a:ext>
                  </a:extLst>
                </a:gridCol>
                <a:gridCol w="677333">
                  <a:extLst>
                    <a:ext uri="{9D8B030D-6E8A-4147-A177-3AD203B41FA5}">
                      <a16:colId xmlns:a16="http://schemas.microsoft.com/office/drawing/2014/main" val="4147770025"/>
                    </a:ext>
                  </a:extLst>
                </a:gridCol>
                <a:gridCol w="677333">
                  <a:extLst>
                    <a:ext uri="{9D8B030D-6E8A-4147-A177-3AD203B41FA5}">
                      <a16:colId xmlns:a16="http://schemas.microsoft.com/office/drawing/2014/main" val="1208477831"/>
                    </a:ext>
                  </a:extLst>
                </a:gridCol>
                <a:gridCol w="677333">
                  <a:extLst>
                    <a:ext uri="{9D8B030D-6E8A-4147-A177-3AD203B41FA5}">
                      <a16:colId xmlns:a16="http://schemas.microsoft.com/office/drawing/2014/main" val="1050168925"/>
                    </a:ext>
                  </a:extLst>
                </a:gridCol>
              </a:tblGrid>
              <a:tr h="370840">
                <a:tc>
                  <a:txBody>
                    <a:bodyPr/>
                    <a:lstStyle/>
                    <a:p>
                      <a:pPr algn="ctr"/>
                      <a:r>
                        <a:rPr lang="en-US" altLang="zh-CN" b="0" dirty="0">
                          <a:solidFill>
                            <a:schemeClr val="tx1"/>
                          </a:solidFill>
                        </a:rPr>
                        <a:t>0</a:t>
                      </a:r>
                      <a:endParaRPr lang="zh-CN" altLang="en-US" b="0" dirty="0">
                        <a:solidFill>
                          <a:schemeClr val="tx1"/>
                        </a:solidFill>
                      </a:endParaRP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b="0" dirty="0">
                          <a:solidFill>
                            <a:schemeClr val="tx1"/>
                          </a:solidFill>
                        </a:rPr>
                        <a:t>1</a:t>
                      </a:r>
                      <a:endParaRPr lang="zh-CN" altLang="en-US" b="0" dirty="0">
                        <a:solidFill>
                          <a:schemeClr val="tx1"/>
                        </a:solidFill>
                      </a:endParaRP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b="0" dirty="0">
                          <a:solidFill>
                            <a:schemeClr val="tx1"/>
                          </a:solidFill>
                        </a:rPr>
                        <a:t>2</a:t>
                      </a:r>
                      <a:endParaRPr lang="zh-CN" altLang="en-US" b="0" dirty="0">
                        <a:solidFill>
                          <a:schemeClr val="tx1"/>
                        </a:solidFill>
                      </a:endParaRP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b="0" dirty="0">
                          <a:solidFill>
                            <a:schemeClr val="tx1"/>
                          </a:solidFill>
                        </a:rPr>
                        <a:t>3</a:t>
                      </a:r>
                      <a:endParaRPr lang="zh-CN" altLang="en-US" b="0" dirty="0">
                        <a:solidFill>
                          <a:schemeClr val="tx1"/>
                        </a:solidFill>
                      </a:endParaRP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b="0" dirty="0">
                          <a:solidFill>
                            <a:schemeClr val="tx1"/>
                          </a:solidFill>
                        </a:rPr>
                        <a:t>4</a:t>
                      </a:r>
                      <a:endParaRPr lang="zh-CN" altLang="en-US" b="0" dirty="0">
                        <a:solidFill>
                          <a:schemeClr val="tx1"/>
                        </a:solidFill>
                      </a:endParaRP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b="0" dirty="0">
                          <a:solidFill>
                            <a:schemeClr val="tx1"/>
                          </a:solidFill>
                        </a:rPr>
                        <a:t>5</a:t>
                      </a:r>
                      <a:endParaRPr lang="zh-CN" altLang="en-US" b="0" dirty="0">
                        <a:solidFill>
                          <a:schemeClr val="tx1"/>
                        </a:solidFill>
                      </a:endParaRP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b="0" dirty="0">
                          <a:solidFill>
                            <a:schemeClr val="tx1"/>
                          </a:solidFill>
                        </a:rPr>
                        <a:t>6</a:t>
                      </a:r>
                      <a:endParaRPr lang="zh-CN" altLang="en-US" b="0" dirty="0">
                        <a:solidFill>
                          <a:schemeClr val="tx1"/>
                        </a:solidFill>
                      </a:endParaRP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b="0" dirty="0">
                          <a:solidFill>
                            <a:schemeClr val="tx1"/>
                          </a:solidFill>
                        </a:rPr>
                        <a:t>7</a:t>
                      </a:r>
                      <a:endParaRPr lang="zh-CN" altLang="en-US" b="0" dirty="0">
                        <a:solidFill>
                          <a:schemeClr val="tx1"/>
                        </a:solidFill>
                      </a:endParaRP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02580926"/>
                  </a:ext>
                </a:extLst>
              </a:tr>
              <a:tr h="370840">
                <a:tc>
                  <a:txBody>
                    <a:bodyPr/>
                    <a:lstStyle/>
                    <a:p>
                      <a:pPr algn="ctr"/>
                      <a:r>
                        <a:rPr lang="en-US" altLang="zh-CN" b="1" dirty="0"/>
                        <a:t>75</a:t>
                      </a:r>
                      <a:endParaRPr lang="zh-CN" altLang="en-US"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1" dirty="0"/>
                        <a:t>34</a:t>
                      </a:r>
                      <a:endParaRPr lang="zh-CN" altLang="en-US"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1" dirty="0"/>
                        <a:t>45</a:t>
                      </a:r>
                      <a:endParaRPr lang="zh-CN" altLang="en-US"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1" dirty="0"/>
                        <a:t>32</a:t>
                      </a:r>
                      <a:endParaRPr lang="zh-CN" altLang="en-US"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1" dirty="0"/>
                        <a:t>78</a:t>
                      </a:r>
                      <a:endParaRPr lang="zh-CN" altLang="en-US"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1" dirty="0"/>
                        <a:t>12</a:t>
                      </a:r>
                      <a:endParaRPr lang="zh-CN" altLang="en-US"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1" dirty="0"/>
                        <a:t>34’</a:t>
                      </a:r>
                      <a:endParaRPr lang="zh-CN" altLang="en-US"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1" dirty="0"/>
                        <a:t>40</a:t>
                      </a:r>
                      <a:endParaRPr lang="zh-CN" altLang="en-US"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7223449"/>
                  </a:ext>
                </a:extLst>
              </a:tr>
            </a:tbl>
          </a:graphicData>
        </a:graphic>
      </p:graphicFrame>
      <p:cxnSp>
        <p:nvCxnSpPr>
          <p:cNvPr id="27" name="直接箭头连接符 26">
            <a:extLst>
              <a:ext uri="{FF2B5EF4-FFF2-40B4-BE49-F238E27FC236}">
                <a16:creationId xmlns:a16="http://schemas.microsoft.com/office/drawing/2014/main" id="{E1FEF6B6-CBEF-4158-BC9A-2024D5C932CB}"/>
              </a:ext>
            </a:extLst>
          </p:cNvPr>
          <p:cNvCxnSpPr>
            <a:cxnSpLocks/>
          </p:cNvCxnSpPr>
          <p:nvPr/>
        </p:nvCxnSpPr>
        <p:spPr>
          <a:xfrm flipV="1">
            <a:off x="8268228" y="5238178"/>
            <a:ext cx="0" cy="523806"/>
          </a:xfrm>
          <a:prstGeom prst="straightConnector1">
            <a:avLst/>
          </a:prstGeom>
          <a:ln w="508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8" name="文本框 27">
            <a:extLst>
              <a:ext uri="{FF2B5EF4-FFF2-40B4-BE49-F238E27FC236}">
                <a16:creationId xmlns:a16="http://schemas.microsoft.com/office/drawing/2014/main" id="{C21776F4-1A81-430A-A011-884EA19FB581}"/>
              </a:ext>
            </a:extLst>
          </p:cNvPr>
          <p:cNvSpPr txBox="1"/>
          <p:nvPr/>
        </p:nvSpPr>
        <p:spPr>
          <a:xfrm>
            <a:off x="7945062" y="5835855"/>
            <a:ext cx="646331" cy="369332"/>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轴点</a:t>
            </a:r>
          </a:p>
        </p:txBody>
      </p:sp>
      <p:grpSp>
        <p:nvGrpSpPr>
          <p:cNvPr id="20" name="组合 19">
            <a:extLst>
              <a:ext uri="{FF2B5EF4-FFF2-40B4-BE49-F238E27FC236}">
                <a16:creationId xmlns:a16="http://schemas.microsoft.com/office/drawing/2014/main" id="{366566AE-8751-4BD5-824A-E0DBDDE2D05D}"/>
              </a:ext>
            </a:extLst>
          </p:cNvPr>
          <p:cNvGrpSpPr/>
          <p:nvPr/>
        </p:nvGrpSpPr>
        <p:grpSpPr>
          <a:xfrm>
            <a:off x="3359332" y="5261950"/>
            <a:ext cx="245580" cy="962267"/>
            <a:chOff x="6055036" y="5297575"/>
            <a:chExt cx="245580" cy="962267"/>
          </a:xfrm>
        </p:grpSpPr>
        <p:sp>
          <p:nvSpPr>
            <p:cNvPr id="32" name="文本框 31">
              <a:extLst>
                <a:ext uri="{FF2B5EF4-FFF2-40B4-BE49-F238E27FC236}">
                  <a16:creationId xmlns:a16="http://schemas.microsoft.com/office/drawing/2014/main" id="{9282BF20-89F7-4A31-A245-4802B212A11A}"/>
                </a:ext>
              </a:extLst>
            </p:cNvPr>
            <p:cNvSpPr txBox="1"/>
            <p:nvPr/>
          </p:nvSpPr>
          <p:spPr>
            <a:xfrm>
              <a:off x="6055036" y="5890510"/>
              <a:ext cx="245580" cy="369332"/>
            </a:xfrm>
            <a:prstGeom prst="rect">
              <a:avLst/>
            </a:prstGeom>
            <a:noFill/>
          </p:spPr>
          <p:txBody>
            <a:bodyPr wrap="none" rtlCol="0">
              <a:spAutoFit/>
            </a:bodyPr>
            <a:lstStyle/>
            <a:p>
              <a:r>
                <a:rPr lang="en-US" altLang="zh-CN" dirty="0" err="1">
                  <a:latin typeface="微软雅黑" panose="020B0503020204020204" pitchFamily="34" charset="-122"/>
                  <a:ea typeface="微软雅黑" panose="020B0503020204020204" pitchFamily="34" charset="-122"/>
                </a:rPr>
                <a:t>i</a:t>
              </a:r>
              <a:endParaRPr lang="zh-CN" altLang="en-US" dirty="0">
                <a:latin typeface="微软雅黑" panose="020B0503020204020204" pitchFamily="34" charset="-122"/>
                <a:ea typeface="微软雅黑" panose="020B0503020204020204" pitchFamily="34" charset="-122"/>
              </a:endParaRPr>
            </a:p>
          </p:txBody>
        </p:sp>
        <p:cxnSp>
          <p:nvCxnSpPr>
            <p:cNvPr id="33" name="直接箭头连接符 32">
              <a:extLst>
                <a:ext uri="{FF2B5EF4-FFF2-40B4-BE49-F238E27FC236}">
                  <a16:creationId xmlns:a16="http://schemas.microsoft.com/office/drawing/2014/main" id="{722E56CE-0C93-43B5-9F41-B2C90AF2BB75}"/>
                </a:ext>
              </a:extLst>
            </p:cNvPr>
            <p:cNvCxnSpPr>
              <a:cxnSpLocks/>
            </p:cNvCxnSpPr>
            <p:nvPr/>
          </p:nvCxnSpPr>
          <p:spPr>
            <a:xfrm flipV="1">
              <a:off x="6177826" y="5297575"/>
              <a:ext cx="0" cy="504329"/>
            </a:xfrm>
            <a:prstGeom prst="straightConnector1">
              <a:avLst/>
            </a:prstGeom>
            <a:ln w="508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4" name="组合 33">
            <a:extLst>
              <a:ext uri="{FF2B5EF4-FFF2-40B4-BE49-F238E27FC236}">
                <a16:creationId xmlns:a16="http://schemas.microsoft.com/office/drawing/2014/main" id="{EE37C0BF-A3B9-4E32-A9E7-8D782508F4A4}"/>
              </a:ext>
            </a:extLst>
          </p:cNvPr>
          <p:cNvGrpSpPr/>
          <p:nvPr/>
        </p:nvGrpSpPr>
        <p:grpSpPr>
          <a:xfrm>
            <a:off x="7423839" y="5257655"/>
            <a:ext cx="245580" cy="998371"/>
            <a:chOff x="5310035" y="5257655"/>
            <a:chExt cx="245580" cy="998371"/>
          </a:xfrm>
        </p:grpSpPr>
        <p:sp>
          <p:nvSpPr>
            <p:cNvPr id="35" name="文本框 34">
              <a:extLst>
                <a:ext uri="{FF2B5EF4-FFF2-40B4-BE49-F238E27FC236}">
                  <a16:creationId xmlns:a16="http://schemas.microsoft.com/office/drawing/2014/main" id="{BF64DDAB-917D-4AEF-9B72-05229C24E88E}"/>
                </a:ext>
              </a:extLst>
            </p:cNvPr>
            <p:cNvSpPr txBox="1"/>
            <p:nvPr/>
          </p:nvSpPr>
          <p:spPr>
            <a:xfrm>
              <a:off x="5310035" y="5886694"/>
              <a:ext cx="245580" cy="369332"/>
            </a:xfrm>
            <a:prstGeom prst="rect">
              <a:avLst/>
            </a:prstGeom>
            <a:noFill/>
          </p:spPr>
          <p:txBody>
            <a:bodyPr wrap="none" rtlCol="0">
              <a:spAutoFit/>
            </a:bodyPr>
            <a:lstStyle/>
            <a:p>
              <a:r>
                <a:rPr lang="en-US" altLang="zh-CN" dirty="0">
                  <a:latin typeface="微软雅黑" panose="020B0503020204020204" pitchFamily="34" charset="-122"/>
                  <a:ea typeface="微软雅黑" panose="020B0503020204020204" pitchFamily="34" charset="-122"/>
                </a:rPr>
                <a:t>j</a:t>
              </a:r>
              <a:endParaRPr lang="zh-CN" altLang="en-US" dirty="0">
                <a:latin typeface="微软雅黑" panose="020B0503020204020204" pitchFamily="34" charset="-122"/>
                <a:ea typeface="微软雅黑" panose="020B0503020204020204" pitchFamily="34" charset="-122"/>
              </a:endParaRPr>
            </a:p>
          </p:txBody>
        </p:sp>
        <p:cxnSp>
          <p:nvCxnSpPr>
            <p:cNvPr id="36" name="直接箭头连接符 35">
              <a:extLst>
                <a:ext uri="{FF2B5EF4-FFF2-40B4-BE49-F238E27FC236}">
                  <a16:creationId xmlns:a16="http://schemas.microsoft.com/office/drawing/2014/main" id="{3F722271-0234-4096-9B74-55A199E18CED}"/>
                </a:ext>
              </a:extLst>
            </p:cNvPr>
            <p:cNvCxnSpPr>
              <a:cxnSpLocks/>
            </p:cNvCxnSpPr>
            <p:nvPr/>
          </p:nvCxnSpPr>
          <p:spPr>
            <a:xfrm flipV="1">
              <a:off x="5432825" y="5257655"/>
              <a:ext cx="0" cy="504329"/>
            </a:xfrm>
            <a:prstGeom prst="straightConnector1">
              <a:avLst/>
            </a:prstGeom>
            <a:ln w="508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2" name="文本框 21">
                <a:extLst>
                  <a:ext uri="{FF2B5EF4-FFF2-40B4-BE49-F238E27FC236}">
                    <a16:creationId xmlns:a16="http://schemas.microsoft.com/office/drawing/2014/main" id="{6CFC67FA-4BC0-49B9-9DD6-792647E25A01}"/>
                  </a:ext>
                </a:extLst>
              </p:cNvPr>
              <p:cNvSpPr txBox="1"/>
              <p:nvPr/>
            </p:nvSpPr>
            <p:spPr>
              <a:xfrm>
                <a:off x="4365466" y="1850938"/>
                <a:ext cx="3048919" cy="1030667"/>
              </a:xfrm>
              <a:prstGeom prst="rect">
                <a:avLst/>
              </a:prstGeom>
              <a:noFill/>
            </p:spPr>
            <p:txBody>
              <a:bodyPr wrap="square" rtlCol="0">
                <a:spAutoFit/>
              </a:bodyPr>
              <a:lstStyle/>
              <a:p>
                <a:pPr marL="342900" indent="-342900">
                  <a:lnSpc>
                    <a:spcPct val="120000"/>
                  </a:lnSpc>
                  <a:spcAft>
                    <a:spcPts val="600"/>
                  </a:spcAft>
                  <a:buFont typeface="+mj-lt"/>
                  <a:buAutoNum type="arabicPeriod" startAt="4"/>
                </a:pPr>
                <a:r>
                  <a:rPr lang="en-US" altLang="zh-CN"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i="1">
                        <a:latin typeface="Cambria Math" panose="02040503050406030204" pitchFamily="18" charset="0"/>
                        <a:ea typeface="微软雅黑" panose="020B0503020204020204" pitchFamily="34" charset="-122"/>
                      </a:rPr>
                      <m:t>𝑗</m:t>
                    </m:r>
                  </m:oMath>
                </a14:m>
                <a:r>
                  <a:rPr lang="zh-CN" altLang="en-US" sz="1600" dirty="0">
                    <a:latin typeface="微软雅黑" panose="020B0503020204020204" pitchFamily="34" charset="-122"/>
                    <a:ea typeface="微软雅黑" panose="020B0503020204020204" pitchFamily="34" charset="-122"/>
                  </a:rPr>
                  <a:t>从后往前移动直到找到一个比轴点</a:t>
                </a:r>
                <a:r>
                  <a:rPr lang="zh-CN" altLang="en-US" sz="1600" dirty="0">
                    <a:solidFill>
                      <a:srgbClr val="00B0F0"/>
                    </a:solidFill>
                    <a:latin typeface="微软雅黑" panose="020B0503020204020204" pitchFamily="34" charset="-122"/>
                    <a:ea typeface="微软雅黑" panose="020B0503020204020204" pitchFamily="34" charset="-122"/>
                  </a:rPr>
                  <a:t>小或相等</a:t>
                </a:r>
                <a:r>
                  <a:rPr lang="zh-CN" altLang="en-US" sz="1600" dirty="0">
                    <a:latin typeface="微软雅黑" panose="020B0503020204020204" pitchFamily="34" charset="-122"/>
                    <a:ea typeface="微软雅黑" panose="020B0503020204020204" pitchFamily="34" charset="-122"/>
                  </a:rPr>
                  <a:t>的项</a:t>
                </a:r>
                <a:endParaRPr lang="en-US" altLang="zh-CN" sz="1600" dirty="0">
                  <a:latin typeface="微软雅黑" panose="020B0503020204020204" pitchFamily="34" charset="-122"/>
                  <a:ea typeface="微软雅黑" panose="020B0503020204020204" pitchFamily="34" charset="-122"/>
                </a:endParaRPr>
              </a:p>
              <a:p>
                <a:pPr marL="342900" indent="-342900">
                  <a:lnSpc>
                    <a:spcPct val="120000"/>
                  </a:lnSpc>
                  <a:spcAft>
                    <a:spcPts val="600"/>
                  </a:spcAft>
                  <a:buFont typeface="+mj-lt"/>
                  <a:buAutoNum type="arabicPeriod" startAt="4"/>
                </a:pPr>
                <a:r>
                  <a:rPr lang="zh-CN" altLang="en-US" sz="1600" dirty="0">
                    <a:latin typeface="微软雅黑" panose="020B0503020204020204" pitchFamily="34" charset="-122"/>
                    <a:ea typeface="微软雅黑" panose="020B0503020204020204" pitchFamily="34" charset="-122"/>
                  </a:rPr>
                  <a:t>交换</a:t>
                </a:r>
                <a14:m>
                  <m:oMath xmlns:m="http://schemas.openxmlformats.org/officeDocument/2006/math">
                    <m:r>
                      <a:rPr lang="en-US" altLang="zh-CN" sz="1600" b="0" i="0" dirty="0" smtClean="0">
                        <a:latin typeface="Cambria Math" panose="02040503050406030204" pitchFamily="18" charset="0"/>
                        <a:ea typeface="微软雅黑" panose="020B0503020204020204" pitchFamily="34" charset="-122"/>
                      </a:rPr>
                      <m:t> </m:t>
                    </m:r>
                    <m:sSub>
                      <m:sSubPr>
                        <m:ctrlPr>
                          <a:rPr lang="en-US" altLang="zh-CN" sz="1600" b="0" i="1" dirty="0" smtClean="0">
                            <a:latin typeface="Cambria Math" panose="02040503050406030204" pitchFamily="18" charset="0"/>
                            <a:ea typeface="微软雅黑" panose="020B0503020204020204" pitchFamily="34" charset="-122"/>
                          </a:rPr>
                        </m:ctrlPr>
                      </m:sSubPr>
                      <m:e>
                        <m:r>
                          <a:rPr lang="en-US" altLang="zh-CN" sz="1600" i="1" dirty="0" smtClean="0">
                            <a:latin typeface="Cambria Math" panose="02040503050406030204" pitchFamily="18" charset="0"/>
                            <a:ea typeface="微软雅黑" panose="020B0503020204020204" pitchFamily="34" charset="-122"/>
                          </a:rPr>
                          <m:t>𝑎</m:t>
                        </m:r>
                      </m:e>
                      <m:sub>
                        <m:r>
                          <a:rPr lang="en-US" altLang="zh-CN" sz="1600" b="0" i="1" dirty="0" smtClean="0">
                            <a:latin typeface="Cambria Math" panose="02040503050406030204" pitchFamily="18" charset="0"/>
                            <a:ea typeface="微软雅黑" panose="020B0503020204020204" pitchFamily="34" charset="-122"/>
                          </a:rPr>
                          <m:t>0</m:t>
                        </m:r>
                      </m:sub>
                    </m:sSub>
                  </m:oMath>
                </a14:m>
                <a:r>
                  <a:rPr lang="zh-CN" altLang="en-US" sz="1600" dirty="0">
                    <a:latin typeface="微软雅黑" panose="020B0503020204020204" pitchFamily="34" charset="-122"/>
                    <a:ea typeface="微软雅黑" panose="020B0503020204020204" pitchFamily="34" charset="-122"/>
                  </a:rPr>
                  <a:t> 与</a:t>
                </a:r>
                <a14:m>
                  <m:oMath xmlns:m="http://schemas.openxmlformats.org/officeDocument/2006/math">
                    <m:r>
                      <a:rPr lang="en-US" altLang="zh-CN" sz="1600" b="0" i="0" dirty="0" smtClean="0">
                        <a:latin typeface="Cambria Math" panose="02040503050406030204" pitchFamily="18" charset="0"/>
                        <a:ea typeface="微软雅黑" panose="020B0503020204020204" pitchFamily="34" charset="-122"/>
                      </a:rPr>
                      <m:t> </m:t>
                    </m:r>
                    <m:sSub>
                      <m:sSubPr>
                        <m:ctrlPr>
                          <a:rPr lang="en-US" altLang="zh-CN" sz="1600" b="0" i="1" dirty="0" smtClean="0">
                            <a:latin typeface="Cambria Math" panose="02040503050406030204" pitchFamily="18" charset="0"/>
                            <a:ea typeface="微软雅黑" panose="020B0503020204020204" pitchFamily="34" charset="-122"/>
                          </a:rPr>
                        </m:ctrlPr>
                      </m:sSubPr>
                      <m:e>
                        <m:r>
                          <a:rPr lang="en-US" altLang="zh-CN" sz="1600" i="1" dirty="0" smtClean="0">
                            <a:latin typeface="Cambria Math" panose="02040503050406030204" pitchFamily="18" charset="0"/>
                            <a:ea typeface="微软雅黑" panose="020B0503020204020204" pitchFamily="34" charset="-122"/>
                          </a:rPr>
                          <m:t>𝑎</m:t>
                        </m:r>
                      </m:e>
                      <m:sub>
                        <m:r>
                          <a:rPr lang="en-US" altLang="zh-CN" sz="1600" b="0" i="1" dirty="0" smtClean="0">
                            <a:latin typeface="Cambria Math" panose="02040503050406030204" pitchFamily="18" charset="0"/>
                            <a:ea typeface="微软雅黑" panose="020B0503020204020204" pitchFamily="34" charset="-122"/>
                          </a:rPr>
                          <m:t>6</m:t>
                        </m:r>
                      </m:sub>
                    </m:sSub>
                  </m:oMath>
                </a14:m>
                <a:endParaRPr lang="en-US" altLang="zh-CN" sz="1600" dirty="0">
                  <a:latin typeface="微软雅黑" panose="020B0503020204020204" pitchFamily="34" charset="-122"/>
                  <a:ea typeface="微软雅黑" panose="020B0503020204020204" pitchFamily="34" charset="-122"/>
                </a:endParaRPr>
              </a:p>
            </p:txBody>
          </p:sp>
        </mc:Choice>
        <mc:Fallback xmlns="">
          <p:sp>
            <p:nvSpPr>
              <p:cNvPr id="22" name="文本框 21">
                <a:extLst>
                  <a:ext uri="{FF2B5EF4-FFF2-40B4-BE49-F238E27FC236}">
                    <a16:creationId xmlns:a16="http://schemas.microsoft.com/office/drawing/2014/main" id="{6CFC67FA-4BC0-49B9-9DD6-792647E25A01}"/>
                  </a:ext>
                </a:extLst>
              </p:cNvPr>
              <p:cNvSpPr txBox="1">
                <a:spLocks noRot="1" noChangeAspect="1" noMove="1" noResize="1" noEditPoints="1" noAdjustHandles="1" noChangeArrowheads="1" noChangeShapeType="1" noTextEdit="1"/>
              </p:cNvSpPr>
              <p:nvPr/>
            </p:nvSpPr>
            <p:spPr>
              <a:xfrm>
                <a:off x="4365466" y="1850938"/>
                <a:ext cx="3048919" cy="1030667"/>
              </a:xfrm>
              <a:prstGeom prst="rect">
                <a:avLst/>
              </a:prstGeom>
              <a:blipFill>
                <a:blip r:embed="rId4"/>
                <a:stretch>
                  <a:fillRect l="-1245" t="-1205" b="-722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86695986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序列拆分示例</a:t>
            </a:r>
          </a:p>
        </p:txBody>
      </p:sp>
      <p:sp>
        <p:nvSpPr>
          <p:cNvPr id="3" name="副标题 2"/>
          <p:cNvSpPr>
            <a:spLocks noGrp="1"/>
          </p:cNvSpPr>
          <p:nvPr>
            <p:ph type="subTitle" idx="1"/>
          </p:nvPr>
        </p:nvSpPr>
        <p:spPr/>
        <p:txBody>
          <a:bodyPr/>
          <a:lstStyle/>
          <a:p>
            <a:r>
              <a:rPr lang="en-US" altLang="zh-CN" dirty="0"/>
              <a:t>10.4.2  </a:t>
            </a:r>
            <a:r>
              <a:rPr lang="zh-CN" altLang="en-US" dirty="0"/>
              <a:t>快速排序</a:t>
            </a:r>
          </a:p>
        </p:txBody>
      </p:sp>
      <p:sp>
        <p:nvSpPr>
          <p:cNvPr id="4" name="文本占位符 3"/>
          <p:cNvSpPr>
            <a:spLocks noGrp="1"/>
          </p:cNvSpPr>
          <p:nvPr>
            <p:ph type="body" idx="10"/>
          </p:nvPr>
        </p:nvSpPr>
        <p:spPr/>
        <p:txBody>
          <a:bodyPr/>
          <a:lstStyle/>
          <a:p>
            <a:r>
              <a:rPr lang="zh-CN" altLang="en-US" dirty="0"/>
              <a:t>数据结构</a:t>
            </a:r>
          </a:p>
        </p:txBody>
      </p:sp>
      <mc:AlternateContent xmlns:mc="http://schemas.openxmlformats.org/markup-compatibility/2006" xmlns:a14="http://schemas.microsoft.com/office/drawing/2010/main">
        <mc:Choice Requires="a14">
          <p:sp>
            <p:nvSpPr>
              <p:cNvPr id="9" name="内容占位符 8">
                <a:extLst>
                  <a:ext uri="{FF2B5EF4-FFF2-40B4-BE49-F238E27FC236}">
                    <a16:creationId xmlns:a16="http://schemas.microsoft.com/office/drawing/2014/main" id="{D289E46E-C9FB-4158-9610-616DBC18DEB2}"/>
                  </a:ext>
                </a:extLst>
              </p:cNvPr>
              <p:cNvSpPr>
                <a:spLocks noGrp="1"/>
              </p:cNvSpPr>
              <p:nvPr>
                <p:ph idx="11"/>
              </p:nvPr>
            </p:nvSpPr>
            <p:spPr/>
            <p:txBody>
              <a:bodyPr/>
              <a:lstStyle/>
              <a:p>
                <a:r>
                  <a:rPr lang="zh-CN" altLang="en-US" dirty="0"/>
                  <a:t>对序列</a:t>
                </a:r>
                <a14:m>
                  <m:oMath xmlns:m="http://schemas.openxmlformats.org/officeDocument/2006/math">
                    <m:r>
                      <a:rPr lang="en-US" altLang="zh-CN" i="1">
                        <a:latin typeface="Cambria Math" panose="02040503050406030204" pitchFamily="18" charset="0"/>
                      </a:rPr>
                      <m:t>𝑎</m:t>
                    </m:r>
                    <m:r>
                      <a:rPr lang="en-US" altLang="zh-CN" i="1">
                        <a:latin typeface="Cambria Math" panose="02040503050406030204" pitchFamily="18" charset="0"/>
                      </a:rPr>
                      <m:t>=</m:t>
                    </m:r>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75</m:t>
                        </m:r>
                        <m:r>
                          <a:rPr lang="en-US" altLang="zh-CN" b="0" i="1" smtClean="0">
                            <a:latin typeface="Cambria Math" panose="02040503050406030204" pitchFamily="18" charset="0"/>
                          </a:rPr>
                          <m:t>,</m:t>
                        </m:r>
                        <m:r>
                          <a:rPr lang="en-US" altLang="zh-CN" i="1">
                            <a:latin typeface="Cambria Math" panose="02040503050406030204" pitchFamily="18" charset="0"/>
                          </a:rPr>
                          <m:t> 34</m:t>
                        </m:r>
                        <m:r>
                          <a:rPr lang="en-US" altLang="zh-CN" b="0" i="1" smtClean="0">
                            <a:latin typeface="Cambria Math" panose="02040503050406030204" pitchFamily="18" charset="0"/>
                          </a:rPr>
                          <m:t>,</m:t>
                        </m:r>
                        <m:r>
                          <a:rPr lang="en-US" altLang="zh-CN" i="1">
                            <a:latin typeface="Cambria Math" panose="02040503050406030204" pitchFamily="18" charset="0"/>
                          </a:rPr>
                          <m:t> 45</m:t>
                        </m:r>
                        <m:r>
                          <a:rPr lang="en-US" altLang="zh-CN" b="0" i="1" smtClean="0">
                            <a:latin typeface="Cambria Math" panose="02040503050406030204" pitchFamily="18" charset="0"/>
                          </a:rPr>
                          <m:t>,</m:t>
                        </m:r>
                        <m:r>
                          <a:rPr lang="en-US" altLang="zh-CN" i="1">
                            <a:latin typeface="Cambria Math" panose="02040503050406030204" pitchFamily="18" charset="0"/>
                          </a:rPr>
                          <m:t> 32</m:t>
                        </m:r>
                        <m:r>
                          <a:rPr lang="en-US" altLang="zh-CN" b="0" i="1" smtClean="0">
                            <a:latin typeface="Cambria Math" panose="02040503050406030204" pitchFamily="18" charset="0"/>
                          </a:rPr>
                          <m:t>,</m:t>
                        </m:r>
                        <m:r>
                          <a:rPr lang="en-US" altLang="zh-CN" i="1">
                            <a:latin typeface="Cambria Math" panose="02040503050406030204" pitchFamily="18" charset="0"/>
                          </a:rPr>
                          <m:t> 78</m:t>
                        </m:r>
                        <m:r>
                          <a:rPr lang="en-US" altLang="zh-CN" b="0" i="1" smtClean="0">
                            <a:latin typeface="Cambria Math" panose="02040503050406030204" pitchFamily="18" charset="0"/>
                          </a:rPr>
                          <m:t>,</m:t>
                        </m:r>
                        <m:r>
                          <a:rPr lang="en-US" altLang="zh-CN" i="1">
                            <a:latin typeface="Cambria Math" panose="02040503050406030204" pitchFamily="18" charset="0"/>
                          </a:rPr>
                          <m:t> 12</m:t>
                        </m:r>
                        <m:r>
                          <a:rPr lang="en-US" altLang="zh-CN" b="0" i="1" smtClean="0">
                            <a:latin typeface="Cambria Math" panose="02040503050406030204" pitchFamily="18" charset="0"/>
                          </a:rPr>
                          <m:t>,</m:t>
                        </m:r>
                        <m:r>
                          <a:rPr lang="en-US" altLang="zh-CN" i="1">
                            <a:latin typeface="Cambria Math" panose="02040503050406030204" pitchFamily="18" charset="0"/>
                          </a:rPr>
                          <m:t> 34’</m:t>
                        </m:r>
                        <m:r>
                          <a:rPr lang="en-US" altLang="zh-CN" b="0" i="1" smtClean="0">
                            <a:latin typeface="Cambria Math" panose="02040503050406030204" pitchFamily="18" charset="0"/>
                          </a:rPr>
                          <m:t>,</m:t>
                        </m:r>
                        <m:r>
                          <a:rPr lang="en-US" altLang="zh-CN" i="1">
                            <a:latin typeface="Cambria Math" panose="02040503050406030204" pitchFamily="18" charset="0"/>
                          </a:rPr>
                          <m:t> 40</m:t>
                        </m:r>
                      </m:e>
                    </m:d>
                  </m:oMath>
                </a14:m>
                <a:r>
                  <a:rPr lang="zh-CN" altLang="en-US" dirty="0"/>
                  <a:t>进行一次拆分，其中</a:t>
                </a:r>
                <a14:m>
                  <m:oMath xmlns:m="http://schemas.openxmlformats.org/officeDocument/2006/math">
                    <m:r>
                      <a:rPr lang="en-US" altLang="zh-CN" b="0" i="1" smtClean="0">
                        <a:latin typeface="Cambria Math" panose="02040503050406030204" pitchFamily="18" charset="0"/>
                      </a:rPr>
                      <m:t>𝑙</m:t>
                    </m:r>
                    <m:r>
                      <a:rPr lang="en-US" altLang="zh-CN" b="0" i="1" smtClean="0">
                        <a:latin typeface="Cambria Math" panose="02040503050406030204" pitchFamily="18" charset="0"/>
                      </a:rPr>
                      <m:t>=0,</m:t>
                    </m:r>
                    <m:r>
                      <a:rPr lang="en-US" altLang="zh-CN" b="0" i="1" smtClean="0">
                        <a:latin typeface="Cambria Math" panose="02040503050406030204" pitchFamily="18" charset="0"/>
                      </a:rPr>
                      <m:t>𝑟</m:t>
                    </m:r>
                    <m:r>
                      <a:rPr lang="en-US" altLang="zh-CN" b="0" i="1" smtClean="0">
                        <a:latin typeface="Cambria Math" panose="02040503050406030204" pitchFamily="18" charset="0"/>
                      </a:rPr>
                      <m:t>=7</m:t>
                    </m:r>
                  </m:oMath>
                </a14:m>
                <a:r>
                  <a:rPr lang="zh-CN" altLang="en-US" dirty="0"/>
                  <a:t>。</a:t>
                </a:r>
              </a:p>
            </p:txBody>
          </p:sp>
        </mc:Choice>
        <mc:Fallback xmlns="">
          <p:sp>
            <p:nvSpPr>
              <p:cNvPr id="9" name="内容占位符 8">
                <a:extLst>
                  <a:ext uri="{FF2B5EF4-FFF2-40B4-BE49-F238E27FC236}">
                    <a16:creationId xmlns:a16="http://schemas.microsoft.com/office/drawing/2014/main" id="{D289E46E-C9FB-4158-9610-616DBC18DEB2}"/>
                  </a:ext>
                </a:extLst>
              </p:cNvPr>
              <p:cNvSpPr>
                <a:spLocks noGrp="1" noRot="1" noChangeAspect="1" noMove="1" noResize="1" noEditPoints="1" noAdjustHandles="1" noChangeArrowheads="1" noChangeShapeType="1" noTextEdit="1"/>
              </p:cNvSpPr>
              <p:nvPr>
                <p:ph idx="11"/>
              </p:nvPr>
            </p:nvSpPr>
            <p:spPr>
              <a:blipFill>
                <a:blip r:embed="rId2"/>
                <a:stretch>
                  <a:fillRect l="-607" t="-1205"/>
                </a:stretch>
              </a:blipFill>
            </p:spPr>
            <p:txBody>
              <a:bodyPr/>
              <a:lstStyle/>
              <a:p>
                <a:r>
                  <a:rPr lang="zh-CN" altLang="en-US">
                    <a:noFill/>
                  </a:rPr>
                  <a:t> </a:t>
                </a:r>
              </a:p>
            </p:txBody>
          </p:sp>
        </mc:Fallback>
      </mc:AlternateContent>
      <p:graphicFrame>
        <p:nvGraphicFramePr>
          <p:cNvPr id="25" name="表格 6">
            <a:extLst>
              <a:ext uri="{FF2B5EF4-FFF2-40B4-BE49-F238E27FC236}">
                <a16:creationId xmlns:a16="http://schemas.microsoft.com/office/drawing/2014/main" id="{A8A83B76-135E-490A-83C8-74268089FC6E}"/>
              </a:ext>
            </a:extLst>
          </p:cNvPr>
          <p:cNvGraphicFramePr>
            <a:graphicFrameLocks noGrp="1"/>
          </p:cNvGraphicFramePr>
          <p:nvPr/>
        </p:nvGraphicFramePr>
        <p:xfrm>
          <a:off x="3158473" y="4838129"/>
          <a:ext cx="5418664" cy="370840"/>
        </p:xfrm>
        <a:graphic>
          <a:graphicData uri="http://schemas.openxmlformats.org/drawingml/2006/table">
            <a:tbl>
              <a:tblPr firstRow="1" bandRow="1">
                <a:tableStyleId>{5C22544A-7EE6-4342-B048-85BDC9FD1C3A}</a:tableStyleId>
              </a:tblPr>
              <a:tblGrid>
                <a:gridCol w="677333">
                  <a:extLst>
                    <a:ext uri="{9D8B030D-6E8A-4147-A177-3AD203B41FA5}">
                      <a16:colId xmlns:a16="http://schemas.microsoft.com/office/drawing/2014/main" val="776778457"/>
                    </a:ext>
                  </a:extLst>
                </a:gridCol>
                <a:gridCol w="677333">
                  <a:extLst>
                    <a:ext uri="{9D8B030D-6E8A-4147-A177-3AD203B41FA5}">
                      <a16:colId xmlns:a16="http://schemas.microsoft.com/office/drawing/2014/main" val="1120378719"/>
                    </a:ext>
                  </a:extLst>
                </a:gridCol>
                <a:gridCol w="677333">
                  <a:extLst>
                    <a:ext uri="{9D8B030D-6E8A-4147-A177-3AD203B41FA5}">
                      <a16:colId xmlns:a16="http://schemas.microsoft.com/office/drawing/2014/main" val="2341010243"/>
                    </a:ext>
                  </a:extLst>
                </a:gridCol>
                <a:gridCol w="677333">
                  <a:extLst>
                    <a:ext uri="{9D8B030D-6E8A-4147-A177-3AD203B41FA5}">
                      <a16:colId xmlns:a16="http://schemas.microsoft.com/office/drawing/2014/main" val="2141642471"/>
                    </a:ext>
                  </a:extLst>
                </a:gridCol>
                <a:gridCol w="677333">
                  <a:extLst>
                    <a:ext uri="{9D8B030D-6E8A-4147-A177-3AD203B41FA5}">
                      <a16:colId xmlns:a16="http://schemas.microsoft.com/office/drawing/2014/main" val="2028372761"/>
                    </a:ext>
                  </a:extLst>
                </a:gridCol>
                <a:gridCol w="677333">
                  <a:extLst>
                    <a:ext uri="{9D8B030D-6E8A-4147-A177-3AD203B41FA5}">
                      <a16:colId xmlns:a16="http://schemas.microsoft.com/office/drawing/2014/main" val="4147770025"/>
                    </a:ext>
                  </a:extLst>
                </a:gridCol>
                <a:gridCol w="677333">
                  <a:extLst>
                    <a:ext uri="{9D8B030D-6E8A-4147-A177-3AD203B41FA5}">
                      <a16:colId xmlns:a16="http://schemas.microsoft.com/office/drawing/2014/main" val="1208477831"/>
                    </a:ext>
                  </a:extLst>
                </a:gridCol>
                <a:gridCol w="677333">
                  <a:extLst>
                    <a:ext uri="{9D8B030D-6E8A-4147-A177-3AD203B41FA5}">
                      <a16:colId xmlns:a16="http://schemas.microsoft.com/office/drawing/2014/main" val="1050168925"/>
                    </a:ext>
                  </a:extLst>
                </a:gridCol>
              </a:tblGrid>
              <a:tr h="370840">
                <a:tc>
                  <a:txBody>
                    <a:bodyPr/>
                    <a:lstStyle/>
                    <a:p>
                      <a:pPr algn="ctr"/>
                      <a:r>
                        <a:rPr lang="en-US" altLang="zh-CN" b="1" dirty="0">
                          <a:solidFill>
                            <a:schemeClr val="tx1"/>
                          </a:solidFill>
                        </a:rPr>
                        <a:t>34’</a:t>
                      </a:r>
                      <a:endParaRPr lang="zh-CN" altLang="en-US"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1" dirty="0">
                          <a:solidFill>
                            <a:schemeClr val="tx1"/>
                          </a:solidFill>
                        </a:rPr>
                        <a:t>34</a:t>
                      </a:r>
                      <a:endParaRPr lang="zh-CN" altLang="en-US"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1" dirty="0">
                          <a:solidFill>
                            <a:schemeClr val="tx1"/>
                          </a:solidFill>
                        </a:rPr>
                        <a:t>45</a:t>
                      </a:r>
                      <a:endParaRPr lang="zh-CN" altLang="en-US"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1" dirty="0">
                          <a:solidFill>
                            <a:schemeClr val="tx1"/>
                          </a:solidFill>
                        </a:rPr>
                        <a:t>32</a:t>
                      </a:r>
                      <a:endParaRPr lang="zh-CN" altLang="en-US"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1" dirty="0">
                          <a:solidFill>
                            <a:schemeClr val="tx1"/>
                          </a:solidFill>
                        </a:rPr>
                        <a:t>78</a:t>
                      </a:r>
                      <a:endParaRPr lang="zh-CN" altLang="en-US"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1" dirty="0">
                          <a:solidFill>
                            <a:schemeClr val="tx1"/>
                          </a:solidFill>
                        </a:rPr>
                        <a:t>12</a:t>
                      </a:r>
                      <a:endParaRPr lang="zh-CN" altLang="en-US"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1" dirty="0">
                          <a:solidFill>
                            <a:schemeClr val="tx1"/>
                          </a:solidFill>
                        </a:rPr>
                        <a:t>75</a:t>
                      </a:r>
                      <a:endParaRPr lang="zh-CN" altLang="en-US"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1" dirty="0">
                          <a:solidFill>
                            <a:schemeClr val="tx1"/>
                          </a:solidFill>
                        </a:rPr>
                        <a:t>40</a:t>
                      </a:r>
                      <a:endParaRPr lang="zh-CN" altLang="en-US"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7223449"/>
                  </a:ext>
                </a:extLst>
              </a:tr>
            </a:tbl>
          </a:graphicData>
        </a:graphic>
      </p:graphicFrame>
      <p:graphicFrame>
        <p:nvGraphicFramePr>
          <p:cNvPr id="26" name="表格 6">
            <a:extLst>
              <a:ext uri="{FF2B5EF4-FFF2-40B4-BE49-F238E27FC236}">
                <a16:creationId xmlns:a16="http://schemas.microsoft.com/office/drawing/2014/main" id="{0F66D677-1516-4F44-862D-14B4E09AB165}"/>
              </a:ext>
            </a:extLst>
          </p:cNvPr>
          <p:cNvGraphicFramePr>
            <a:graphicFrameLocks noGrp="1"/>
          </p:cNvGraphicFramePr>
          <p:nvPr/>
        </p:nvGraphicFramePr>
        <p:xfrm>
          <a:off x="3158474" y="3744320"/>
          <a:ext cx="5418664" cy="741680"/>
        </p:xfrm>
        <a:graphic>
          <a:graphicData uri="http://schemas.openxmlformats.org/drawingml/2006/table">
            <a:tbl>
              <a:tblPr firstRow="1" bandRow="1">
                <a:tableStyleId>{5C22544A-7EE6-4342-B048-85BDC9FD1C3A}</a:tableStyleId>
              </a:tblPr>
              <a:tblGrid>
                <a:gridCol w="677333">
                  <a:extLst>
                    <a:ext uri="{9D8B030D-6E8A-4147-A177-3AD203B41FA5}">
                      <a16:colId xmlns:a16="http://schemas.microsoft.com/office/drawing/2014/main" val="776778457"/>
                    </a:ext>
                  </a:extLst>
                </a:gridCol>
                <a:gridCol w="677333">
                  <a:extLst>
                    <a:ext uri="{9D8B030D-6E8A-4147-A177-3AD203B41FA5}">
                      <a16:colId xmlns:a16="http://schemas.microsoft.com/office/drawing/2014/main" val="1120378719"/>
                    </a:ext>
                  </a:extLst>
                </a:gridCol>
                <a:gridCol w="677333">
                  <a:extLst>
                    <a:ext uri="{9D8B030D-6E8A-4147-A177-3AD203B41FA5}">
                      <a16:colId xmlns:a16="http://schemas.microsoft.com/office/drawing/2014/main" val="2341010243"/>
                    </a:ext>
                  </a:extLst>
                </a:gridCol>
                <a:gridCol w="677333">
                  <a:extLst>
                    <a:ext uri="{9D8B030D-6E8A-4147-A177-3AD203B41FA5}">
                      <a16:colId xmlns:a16="http://schemas.microsoft.com/office/drawing/2014/main" val="2141642471"/>
                    </a:ext>
                  </a:extLst>
                </a:gridCol>
                <a:gridCol w="677333">
                  <a:extLst>
                    <a:ext uri="{9D8B030D-6E8A-4147-A177-3AD203B41FA5}">
                      <a16:colId xmlns:a16="http://schemas.microsoft.com/office/drawing/2014/main" val="2028372761"/>
                    </a:ext>
                  </a:extLst>
                </a:gridCol>
                <a:gridCol w="677333">
                  <a:extLst>
                    <a:ext uri="{9D8B030D-6E8A-4147-A177-3AD203B41FA5}">
                      <a16:colId xmlns:a16="http://schemas.microsoft.com/office/drawing/2014/main" val="4147770025"/>
                    </a:ext>
                  </a:extLst>
                </a:gridCol>
                <a:gridCol w="677333">
                  <a:extLst>
                    <a:ext uri="{9D8B030D-6E8A-4147-A177-3AD203B41FA5}">
                      <a16:colId xmlns:a16="http://schemas.microsoft.com/office/drawing/2014/main" val="1208477831"/>
                    </a:ext>
                  </a:extLst>
                </a:gridCol>
                <a:gridCol w="677333">
                  <a:extLst>
                    <a:ext uri="{9D8B030D-6E8A-4147-A177-3AD203B41FA5}">
                      <a16:colId xmlns:a16="http://schemas.microsoft.com/office/drawing/2014/main" val="1050168925"/>
                    </a:ext>
                  </a:extLst>
                </a:gridCol>
              </a:tblGrid>
              <a:tr h="370840">
                <a:tc>
                  <a:txBody>
                    <a:bodyPr/>
                    <a:lstStyle/>
                    <a:p>
                      <a:pPr algn="ctr"/>
                      <a:r>
                        <a:rPr lang="en-US" altLang="zh-CN" b="0" dirty="0">
                          <a:solidFill>
                            <a:schemeClr val="tx1"/>
                          </a:solidFill>
                        </a:rPr>
                        <a:t>0</a:t>
                      </a:r>
                      <a:endParaRPr lang="zh-CN" altLang="en-US" b="0" dirty="0">
                        <a:solidFill>
                          <a:schemeClr val="tx1"/>
                        </a:solidFill>
                      </a:endParaRP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b="0" dirty="0">
                          <a:solidFill>
                            <a:schemeClr val="tx1"/>
                          </a:solidFill>
                        </a:rPr>
                        <a:t>1</a:t>
                      </a:r>
                      <a:endParaRPr lang="zh-CN" altLang="en-US" b="0" dirty="0">
                        <a:solidFill>
                          <a:schemeClr val="tx1"/>
                        </a:solidFill>
                      </a:endParaRP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b="0" dirty="0">
                          <a:solidFill>
                            <a:schemeClr val="tx1"/>
                          </a:solidFill>
                        </a:rPr>
                        <a:t>2</a:t>
                      </a:r>
                      <a:endParaRPr lang="zh-CN" altLang="en-US" b="0" dirty="0">
                        <a:solidFill>
                          <a:schemeClr val="tx1"/>
                        </a:solidFill>
                      </a:endParaRP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b="0" dirty="0">
                          <a:solidFill>
                            <a:schemeClr val="tx1"/>
                          </a:solidFill>
                        </a:rPr>
                        <a:t>3</a:t>
                      </a:r>
                      <a:endParaRPr lang="zh-CN" altLang="en-US" b="0" dirty="0">
                        <a:solidFill>
                          <a:schemeClr val="tx1"/>
                        </a:solidFill>
                      </a:endParaRP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b="0" dirty="0">
                          <a:solidFill>
                            <a:schemeClr val="tx1"/>
                          </a:solidFill>
                        </a:rPr>
                        <a:t>4</a:t>
                      </a:r>
                      <a:endParaRPr lang="zh-CN" altLang="en-US" b="0" dirty="0">
                        <a:solidFill>
                          <a:schemeClr val="tx1"/>
                        </a:solidFill>
                      </a:endParaRP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b="0" dirty="0">
                          <a:solidFill>
                            <a:schemeClr val="tx1"/>
                          </a:solidFill>
                        </a:rPr>
                        <a:t>5</a:t>
                      </a:r>
                      <a:endParaRPr lang="zh-CN" altLang="en-US" b="0" dirty="0">
                        <a:solidFill>
                          <a:schemeClr val="tx1"/>
                        </a:solidFill>
                      </a:endParaRP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b="0" dirty="0">
                          <a:solidFill>
                            <a:schemeClr val="tx1"/>
                          </a:solidFill>
                        </a:rPr>
                        <a:t>6</a:t>
                      </a:r>
                      <a:endParaRPr lang="zh-CN" altLang="en-US" b="0" dirty="0">
                        <a:solidFill>
                          <a:schemeClr val="tx1"/>
                        </a:solidFill>
                      </a:endParaRP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b="0" dirty="0">
                          <a:solidFill>
                            <a:schemeClr val="tx1"/>
                          </a:solidFill>
                        </a:rPr>
                        <a:t>7</a:t>
                      </a:r>
                      <a:endParaRPr lang="zh-CN" altLang="en-US" b="0" dirty="0">
                        <a:solidFill>
                          <a:schemeClr val="tx1"/>
                        </a:solidFill>
                      </a:endParaRP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02580926"/>
                  </a:ext>
                </a:extLst>
              </a:tr>
              <a:tr h="370840">
                <a:tc>
                  <a:txBody>
                    <a:bodyPr/>
                    <a:lstStyle/>
                    <a:p>
                      <a:pPr algn="ctr"/>
                      <a:r>
                        <a:rPr lang="en-US" altLang="zh-CN" b="1" dirty="0"/>
                        <a:t>75</a:t>
                      </a:r>
                      <a:endParaRPr lang="zh-CN" altLang="en-US"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1" dirty="0"/>
                        <a:t>34</a:t>
                      </a:r>
                      <a:endParaRPr lang="zh-CN" altLang="en-US"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1" dirty="0"/>
                        <a:t>45</a:t>
                      </a:r>
                      <a:endParaRPr lang="zh-CN" altLang="en-US"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1" dirty="0"/>
                        <a:t>32</a:t>
                      </a:r>
                      <a:endParaRPr lang="zh-CN" altLang="en-US"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1" dirty="0"/>
                        <a:t>78</a:t>
                      </a:r>
                      <a:endParaRPr lang="zh-CN" altLang="en-US"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1" dirty="0"/>
                        <a:t>12</a:t>
                      </a:r>
                      <a:endParaRPr lang="zh-CN" altLang="en-US"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1" dirty="0"/>
                        <a:t>34’</a:t>
                      </a:r>
                      <a:endParaRPr lang="zh-CN" altLang="en-US"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1" dirty="0"/>
                        <a:t>40</a:t>
                      </a:r>
                      <a:endParaRPr lang="zh-CN" altLang="en-US"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7223449"/>
                  </a:ext>
                </a:extLst>
              </a:tr>
            </a:tbl>
          </a:graphicData>
        </a:graphic>
      </p:graphicFrame>
      <p:cxnSp>
        <p:nvCxnSpPr>
          <p:cNvPr id="27" name="直接箭头连接符 26">
            <a:extLst>
              <a:ext uri="{FF2B5EF4-FFF2-40B4-BE49-F238E27FC236}">
                <a16:creationId xmlns:a16="http://schemas.microsoft.com/office/drawing/2014/main" id="{E1FEF6B6-CBEF-4158-BC9A-2024D5C932CB}"/>
              </a:ext>
            </a:extLst>
          </p:cNvPr>
          <p:cNvCxnSpPr>
            <a:cxnSpLocks/>
          </p:cNvCxnSpPr>
          <p:nvPr/>
        </p:nvCxnSpPr>
        <p:spPr>
          <a:xfrm flipV="1">
            <a:off x="8218785" y="5208215"/>
            <a:ext cx="0" cy="553769"/>
          </a:xfrm>
          <a:prstGeom prst="straightConnector1">
            <a:avLst/>
          </a:prstGeom>
          <a:ln w="508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8" name="文本框 27">
            <a:extLst>
              <a:ext uri="{FF2B5EF4-FFF2-40B4-BE49-F238E27FC236}">
                <a16:creationId xmlns:a16="http://schemas.microsoft.com/office/drawing/2014/main" id="{C21776F4-1A81-430A-A011-884EA19FB581}"/>
              </a:ext>
            </a:extLst>
          </p:cNvPr>
          <p:cNvSpPr txBox="1"/>
          <p:nvPr/>
        </p:nvSpPr>
        <p:spPr>
          <a:xfrm>
            <a:off x="7895619" y="5804470"/>
            <a:ext cx="646331" cy="369332"/>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轴点</a:t>
            </a:r>
          </a:p>
        </p:txBody>
      </p:sp>
      <p:grpSp>
        <p:nvGrpSpPr>
          <p:cNvPr id="20" name="组合 19">
            <a:extLst>
              <a:ext uri="{FF2B5EF4-FFF2-40B4-BE49-F238E27FC236}">
                <a16:creationId xmlns:a16="http://schemas.microsoft.com/office/drawing/2014/main" id="{366566AE-8751-4BD5-824A-E0DBDDE2D05D}"/>
              </a:ext>
            </a:extLst>
          </p:cNvPr>
          <p:cNvGrpSpPr/>
          <p:nvPr/>
        </p:nvGrpSpPr>
        <p:grpSpPr>
          <a:xfrm>
            <a:off x="3341354" y="5257655"/>
            <a:ext cx="245580" cy="962267"/>
            <a:chOff x="6055036" y="5297575"/>
            <a:chExt cx="245580" cy="962267"/>
          </a:xfrm>
        </p:grpSpPr>
        <p:sp>
          <p:nvSpPr>
            <p:cNvPr id="32" name="文本框 31">
              <a:extLst>
                <a:ext uri="{FF2B5EF4-FFF2-40B4-BE49-F238E27FC236}">
                  <a16:creationId xmlns:a16="http://schemas.microsoft.com/office/drawing/2014/main" id="{9282BF20-89F7-4A31-A245-4802B212A11A}"/>
                </a:ext>
              </a:extLst>
            </p:cNvPr>
            <p:cNvSpPr txBox="1"/>
            <p:nvPr/>
          </p:nvSpPr>
          <p:spPr>
            <a:xfrm>
              <a:off x="6055036" y="5890510"/>
              <a:ext cx="245580" cy="369332"/>
            </a:xfrm>
            <a:prstGeom prst="rect">
              <a:avLst/>
            </a:prstGeom>
            <a:noFill/>
          </p:spPr>
          <p:txBody>
            <a:bodyPr wrap="none" rtlCol="0">
              <a:spAutoFit/>
            </a:bodyPr>
            <a:lstStyle/>
            <a:p>
              <a:r>
                <a:rPr lang="en-US" altLang="zh-CN" dirty="0" err="1">
                  <a:latin typeface="微软雅黑" panose="020B0503020204020204" pitchFamily="34" charset="-122"/>
                  <a:ea typeface="微软雅黑" panose="020B0503020204020204" pitchFamily="34" charset="-122"/>
                </a:rPr>
                <a:t>i</a:t>
              </a:r>
              <a:endParaRPr lang="zh-CN" altLang="en-US" dirty="0">
                <a:latin typeface="微软雅黑" panose="020B0503020204020204" pitchFamily="34" charset="-122"/>
                <a:ea typeface="微软雅黑" panose="020B0503020204020204" pitchFamily="34" charset="-122"/>
              </a:endParaRPr>
            </a:p>
          </p:txBody>
        </p:sp>
        <p:cxnSp>
          <p:nvCxnSpPr>
            <p:cNvPr id="33" name="直接箭头连接符 32">
              <a:extLst>
                <a:ext uri="{FF2B5EF4-FFF2-40B4-BE49-F238E27FC236}">
                  <a16:creationId xmlns:a16="http://schemas.microsoft.com/office/drawing/2014/main" id="{722E56CE-0C93-43B5-9F41-B2C90AF2BB75}"/>
                </a:ext>
              </a:extLst>
            </p:cNvPr>
            <p:cNvCxnSpPr>
              <a:cxnSpLocks/>
            </p:cNvCxnSpPr>
            <p:nvPr/>
          </p:nvCxnSpPr>
          <p:spPr>
            <a:xfrm flipV="1">
              <a:off x="6177826" y="5297575"/>
              <a:ext cx="0" cy="504329"/>
            </a:xfrm>
            <a:prstGeom prst="straightConnector1">
              <a:avLst/>
            </a:prstGeom>
            <a:ln w="508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4" name="组合 33">
            <a:extLst>
              <a:ext uri="{FF2B5EF4-FFF2-40B4-BE49-F238E27FC236}">
                <a16:creationId xmlns:a16="http://schemas.microsoft.com/office/drawing/2014/main" id="{EE37C0BF-A3B9-4E32-A9E7-8D782508F4A4}"/>
              </a:ext>
            </a:extLst>
          </p:cNvPr>
          <p:cNvGrpSpPr/>
          <p:nvPr/>
        </p:nvGrpSpPr>
        <p:grpSpPr>
          <a:xfrm>
            <a:off x="7432313" y="5257655"/>
            <a:ext cx="245580" cy="998371"/>
            <a:chOff x="5310035" y="5257655"/>
            <a:chExt cx="245580" cy="998371"/>
          </a:xfrm>
        </p:grpSpPr>
        <p:sp>
          <p:nvSpPr>
            <p:cNvPr id="35" name="文本框 34">
              <a:extLst>
                <a:ext uri="{FF2B5EF4-FFF2-40B4-BE49-F238E27FC236}">
                  <a16:creationId xmlns:a16="http://schemas.microsoft.com/office/drawing/2014/main" id="{BF64DDAB-917D-4AEF-9B72-05229C24E88E}"/>
                </a:ext>
              </a:extLst>
            </p:cNvPr>
            <p:cNvSpPr txBox="1"/>
            <p:nvPr/>
          </p:nvSpPr>
          <p:spPr>
            <a:xfrm>
              <a:off x="5310035" y="5886694"/>
              <a:ext cx="245580" cy="369332"/>
            </a:xfrm>
            <a:prstGeom prst="rect">
              <a:avLst/>
            </a:prstGeom>
            <a:noFill/>
          </p:spPr>
          <p:txBody>
            <a:bodyPr wrap="none" rtlCol="0">
              <a:spAutoFit/>
            </a:bodyPr>
            <a:lstStyle/>
            <a:p>
              <a:r>
                <a:rPr lang="en-US" altLang="zh-CN" dirty="0">
                  <a:latin typeface="微软雅黑" panose="020B0503020204020204" pitchFamily="34" charset="-122"/>
                  <a:ea typeface="微软雅黑" panose="020B0503020204020204" pitchFamily="34" charset="-122"/>
                </a:rPr>
                <a:t>j</a:t>
              </a:r>
              <a:endParaRPr lang="zh-CN" altLang="en-US" dirty="0">
                <a:latin typeface="微软雅黑" panose="020B0503020204020204" pitchFamily="34" charset="-122"/>
                <a:ea typeface="微软雅黑" panose="020B0503020204020204" pitchFamily="34" charset="-122"/>
              </a:endParaRPr>
            </a:p>
          </p:txBody>
        </p:sp>
        <p:cxnSp>
          <p:nvCxnSpPr>
            <p:cNvPr id="36" name="直接箭头连接符 35">
              <a:extLst>
                <a:ext uri="{FF2B5EF4-FFF2-40B4-BE49-F238E27FC236}">
                  <a16:creationId xmlns:a16="http://schemas.microsoft.com/office/drawing/2014/main" id="{3F722271-0234-4096-9B74-55A199E18CED}"/>
                </a:ext>
              </a:extLst>
            </p:cNvPr>
            <p:cNvCxnSpPr>
              <a:cxnSpLocks/>
            </p:cNvCxnSpPr>
            <p:nvPr/>
          </p:nvCxnSpPr>
          <p:spPr>
            <a:xfrm flipV="1">
              <a:off x="5432825" y="5257655"/>
              <a:ext cx="0" cy="504329"/>
            </a:xfrm>
            <a:prstGeom prst="straightConnector1">
              <a:avLst/>
            </a:prstGeom>
            <a:ln w="508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52C92954-B188-5392-FAEA-BAFC1E7DE949}"/>
                  </a:ext>
                </a:extLst>
              </p:cNvPr>
              <p:cNvSpPr txBox="1"/>
              <p:nvPr/>
            </p:nvSpPr>
            <p:spPr>
              <a:xfrm>
                <a:off x="584225" y="1802117"/>
                <a:ext cx="3619617" cy="1722331"/>
              </a:xfrm>
              <a:prstGeom prst="rect">
                <a:avLst/>
              </a:prstGeom>
              <a:noFill/>
            </p:spPr>
            <p:txBody>
              <a:bodyPr wrap="square" rtlCol="0">
                <a:spAutoFit/>
              </a:bodyPr>
              <a:lstStyle/>
              <a:p>
                <a:pPr marL="342900" indent="-342900">
                  <a:lnSpc>
                    <a:spcPct val="120000"/>
                  </a:lnSpc>
                  <a:spcAft>
                    <a:spcPts val="600"/>
                  </a:spcAft>
                  <a:buFont typeface="+mj-lt"/>
                  <a:buAutoNum type="arabicPeriod"/>
                </a:pPr>
                <a:r>
                  <a:rPr lang="en-US" altLang="zh-CN"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i="1">
                        <a:latin typeface="Cambria Math" panose="02040503050406030204" pitchFamily="18" charset="0"/>
                        <a:ea typeface="微软雅黑" panose="020B0503020204020204" pitchFamily="34" charset="-122"/>
                      </a:rPr>
                      <m:t>𝑖</m:t>
                    </m:r>
                  </m:oMath>
                </a14:m>
                <a:r>
                  <a:rPr lang="zh-CN" altLang="en-US" sz="1600" dirty="0">
                    <a:latin typeface="微软雅黑" panose="020B0503020204020204" pitchFamily="34" charset="-122"/>
                    <a:ea typeface="微软雅黑" panose="020B0503020204020204" pitchFamily="34" charset="-122"/>
                  </a:rPr>
                  <a:t>指向待划分区域首元素，</a:t>
                </a:r>
                <a14:m>
                  <m:oMath xmlns:m="http://schemas.openxmlformats.org/officeDocument/2006/math">
                    <m:r>
                      <a:rPr lang="en-US" altLang="zh-CN" sz="1600" i="1">
                        <a:latin typeface="Cambria Math" panose="02040503050406030204" pitchFamily="18" charset="0"/>
                        <a:ea typeface="微软雅黑" panose="020B0503020204020204" pitchFamily="34" charset="-122"/>
                      </a:rPr>
                      <m:t>𝑗</m:t>
                    </m:r>
                  </m:oMath>
                </a14:m>
                <a:r>
                  <a:rPr lang="zh-CN" altLang="en-US" sz="1600" dirty="0">
                    <a:latin typeface="微软雅黑" panose="020B0503020204020204" pitchFamily="34" charset="-122"/>
                    <a:ea typeface="微软雅黑" panose="020B0503020204020204" pitchFamily="34" charset="-122"/>
                  </a:rPr>
                  <a:t>指向待划分区域尾元素的前一个元素</a:t>
                </a:r>
                <a:endParaRPr lang="en-US" altLang="zh-CN" sz="1600" dirty="0">
                  <a:latin typeface="微软雅黑" panose="020B0503020204020204" pitchFamily="34" charset="-122"/>
                  <a:ea typeface="微软雅黑" panose="020B0503020204020204" pitchFamily="34" charset="-122"/>
                </a:endParaRPr>
              </a:p>
              <a:p>
                <a:pPr marL="342900" indent="-342900">
                  <a:lnSpc>
                    <a:spcPct val="120000"/>
                  </a:lnSpc>
                  <a:spcAft>
                    <a:spcPts val="600"/>
                  </a:spcAft>
                  <a:buFont typeface="+mj-lt"/>
                  <a:buAutoNum type="arabicPeriod"/>
                </a:pPr>
                <a:r>
                  <a:rPr lang="zh-CN" altLang="en-US" sz="1600" dirty="0">
                    <a:latin typeface="微软雅黑" panose="020B0503020204020204" pitchFamily="34" charset="-122"/>
                    <a:ea typeface="微软雅黑" panose="020B0503020204020204" pitchFamily="34" charset="-122"/>
                  </a:rPr>
                  <a:t>待划分区域最后的元素作为轴点</a:t>
                </a:r>
                <a:endParaRPr lang="en-US" altLang="zh-CN" sz="1600" dirty="0">
                  <a:latin typeface="微软雅黑" panose="020B0503020204020204" pitchFamily="34" charset="-122"/>
                  <a:ea typeface="微软雅黑" panose="020B0503020204020204" pitchFamily="34" charset="-122"/>
                </a:endParaRPr>
              </a:p>
              <a:p>
                <a:pPr marL="342900" indent="-342900">
                  <a:lnSpc>
                    <a:spcPct val="120000"/>
                  </a:lnSpc>
                  <a:spcAft>
                    <a:spcPts val="600"/>
                  </a:spcAft>
                  <a:buFont typeface="+mj-lt"/>
                  <a:buAutoNum type="arabicPeriod"/>
                </a:pPr>
                <a:r>
                  <a:rPr lang="en-US" altLang="zh-CN"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i="1">
                        <a:latin typeface="Cambria Math" panose="02040503050406030204" pitchFamily="18" charset="0"/>
                        <a:ea typeface="微软雅黑" panose="020B0503020204020204" pitchFamily="34" charset="-122"/>
                      </a:rPr>
                      <m:t>𝑖</m:t>
                    </m:r>
                  </m:oMath>
                </a14:m>
                <a:r>
                  <a:rPr lang="zh-CN" altLang="en-US" sz="1600" dirty="0">
                    <a:latin typeface="微软雅黑" panose="020B0503020204020204" pitchFamily="34" charset="-122"/>
                    <a:ea typeface="微软雅黑" panose="020B0503020204020204" pitchFamily="34" charset="-122"/>
                  </a:rPr>
                  <a:t>从前往后移动直到找到一个比轴点</a:t>
                </a:r>
                <a:r>
                  <a:rPr lang="zh-CN" altLang="en-US" sz="1600" dirty="0">
                    <a:solidFill>
                      <a:srgbClr val="00B0F0"/>
                    </a:solidFill>
                    <a:latin typeface="微软雅黑" panose="020B0503020204020204" pitchFamily="34" charset="-122"/>
                    <a:ea typeface="微软雅黑" panose="020B0503020204020204" pitchFamily="34" charset="-122"/>
                  </a:rPr>
                  <a:t>大或相等</a:t>
                </a:r>
                <a:r>
                  <a:rPr lang="zh-CN" altLang="en-US" sz="1600" dirty="0">
                    <a:latin typeface="微软雅黑" panose="020B0503020204020204" pitchFamily="34" charset="-122"/>
                    <a:ea typeface="微软雅黑" panose="020B0503020204020204" pitchFamily="34" charset="-122"/>
                  </a:rPr>
                  <a:t>的项</a:t>
                </a:r>
              </a:p>
            </p:txBody>
          </p:sp>
        </mc:Choice>
        <mc:Fallback xmlns="">
          <p:sp>
            <p:nvSpPr>
              <p:cNvPr id="5" name="文本框 4">
                <a:extLst>
                  <a:ext uri="{FF2B5EF4-FFF2-40B4-BE49-F238E27FC236}">
                    <a16:creationId xmlns:a16="http://schemas.microsoft.com/office/drawing/2014/main" id="{52C92954-B188-5392-FAEA-BAFC1E7DE949}"/>
                  </a:ext>
                </a:extLst>
              </p:cNvPr>
              <p:cNvSpPr txBox="1">
                <a:spLocks noRot="1" noChangeAspect="1" noMove="1" noResize="1" noEditPoints="1" noAdjustHandles="1" noChangeArrowheads="1" noChangeShapeType="1" noTextEdit="1"/>
              </p:cNvSpPr>
              <p:nvPr/>
            </p:nvSpPr>
            <p:spPr>
              <a:xfrm>
                <a:off x="584225" y="1802117"/>
                <a:ext cx="3619617" cy="1722331"/>
              </a:xfrm>
              <a:prstGeom prst="rect">
                <a:avLst/>
              </a:prstGeom>
              <a:blipFill>
                <a:blip r:embed="rId3"/>
                <a:stretch>
                  <a:fillRect l="-1399" t="-1471" b="-220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2182A893-6B82-364C-13AC-351FA0979C06}"/>
                  </a:ext>
                </a:extLst>
              </p:cNvPr>
              <p:cNvSpPr txBox="1"/>
              <p:nvPr/>
            </p:nvSpPr>
            <p:spPr>
              <a:xfrm>
                <a:off x="4365466" y="1850938"/>
                <a:ext cx="3303953" cy="1030667"/>
              </a:xfrm>
              <a:prstGeom prst="rect">
                <a:avLst/>
              </a:prstGeom>
              <a:noFill/>
            </p:spPr>
            <p:txBody>
              <a:bodyPr wrap="square" rtlCol="0">
                <a:spAutoFit/>
              </a:bodyPr>
              <a:lstStyle/>
              <a:p>
                <a:pPr marL="342900" indent="-342900">
                  <a:lnSpc>
                    <a:spcPct val="120000"/>
                  </a:lnSpc>
                  <a:spcAft>
                    <a:spcPts val="600"/>
                  </a:spcAft>
                  <a:buFont typeface="+mj-lt"/>
                  <a:buAutoNum type="arabicPeriod" startAt="4"/>
                </a:pPr>
                <a:r>
                  <a:rPr lang="en-US" altLang="zh-CN"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i="1">
                        <a:latin typeface="Cambria Math" panose="02040503050406030204" pitchFamily="18" charset="0"/>
                        <a:ea typeface="微软雅黑" panose="020B0503020204020204" pitchFamily="34" charset="-122"/>
                      </a:rPr>
                      <m:t>𝑗</m:t>
                    </m:r>
                  </m:oMath>
                </a14:m>
                <a:r>
                  <a:rPr lang="zh-CN" altLang="en-US" sz="1600" dirty="0">
                    <a:latin typeface="微软雅黑" panose="020B0503020204020204" pitchFamily="34" charset="-122"/>
                    <a:ea typeface="微软雅黑" panose="020B0503020204020204" pitchFamily="34" charset="-122"/>
                  </a:rPr>
                  <a:t>从后往前移动直到找到一个比轴点</a:t>
                </a:r>
                <a:r>
                  <a:rPr lang="zh-CN" altLang="en-US" sz="1600" dirty="0">
                    <a:solidFill>
                      <a:srgbClr val="00B0F0"/>
                    </a:solidFill>
                    <a:latin typeface="微软雅黑" panose="020B0503020204020204" pitchFamily="34" charset="-122"/>
                    <a:ea typeface="微软雅黑" panose="020B0503020204020204" pitchFamily="34" charset="-122"/>
                  </a:rPr>
                  <a:t>小或相等</a:t>
                </a:r>
                <a:r>
                  <a:rPr lang="zh-CN" altLang="en-US" sz="1600" dirty="0">
                    <a:latin typeface="微软雅黑" panose="020B0503020204020204" pitchFamily="34" charset="-122"/>
                    <a:ea typeface="微软雅黑" panose="020B0503020204020204" pitchFamily="34" charset="-122"/>
                  </a:rPr>
                  <a:t>的项</a:t>
                </a:r>
                <a:endParaRPr lang="en-US" altLang="zh-CN" sz="1600" dirty="0">
                  <a:latin typeface="微软雅黑" panose="020B0503020204020204" pitchFamily="34" charset="-122"/>
                  <a:ea typeface="微软雅黑" panose="020B0503020204020204" pitchFamily="34" charset="-122"/>
                </a:endParaRPr>
              </a:p>
              <a:p>
                <a:pPr marL="342900" indent="-342900">
                  <a:lnSpc>
                    <a:spcPct val="120000"/>
                  </a:lnSpc>
                  <a:spcAft>
                    <a:spcPts val="600"/>
                  </a:spcAft>
                  <a:buFont typeface="+mj-lt"/>
                  <a:buAutoNum type="arabicPeriod" startAt="4"/>
                </a:pPr>
                <a:r>
                  <a:rPr lang="zh-CN" altLang="en-US" sz="1600" dirty="0">
                    <a:latin typeface="微软雅黑" panose="020B0503020204020204" pitchFamily="34" charset="-122"/>
                    <a:ea typeface="微软雅黑" panose="020B0503020204020204" pitchFamily="34" charset="-122"/>
                  </a:rPr>
                  <a:t>交换</a:t>
                </a:r>
                <a14:m>
                  <m:oMath xmlns:m="http://schemas.openxmlformats.org/officeDocument/2006/math">
                    <m:r>
                      <a:rPr lang="en-US" altLang="zh-CN" sz="1600" b="0" i="0" dirty="0" smtClean="0">
                        <a:latin typeface="Cambria Math" panose="02040503050406030204" pitchFamily="18" charset="0"/>
                        <a:ea typeface="微软雅黑" panose="020B0503020204020204" pitchFamily="34" charset="-122"/>
                      </a:rPr>
                      <m:t> </m:t>
                    </m:r>
                    <m:sSub>
                      <m:sSubPr>
                        <m:ctrlPr>
                          <a:rPr lang="en-US" altLang="zh-CN" sz="1600" b="0" i="1" dirty="0" smtClean="0">
                            <a:latin typeface="Cambria Math" panose="02040503050406030204" pitchFamily="18" charset="0"/>
                            <a:ea typeface="微软雅黑" panose="020B0503020204020204" pitchFamily="34" charset="-122"/>
                          </a:rPr>
                        </m:ctrlPr>
                      </m:sSubPr>
                      <m:e>
                        <m:r>
                          <a:rPr lang="en-US" altLang="zh-CN" sz="1600" i="1" dirty="0" smtClean="0">
                            <a:latin typeface="Cambria Math" panose="02040503050406030204" pitchFamily="18" charset="0"/>
                            <a:ea typeface="微软雅黑" panose="020B0503020204020204" pitchFamily="34" charset="-122"/>
                          </a:rPr>
                          <m:t>𝑎</m:t>
                        </m:r>
                      </m:e>
                      <m:sub>
                        <m:r>
                          <a:rPr lang="en-US" altLang="zh-CN" sz="1600" b="0" i="1" dirty="0" smtClean="0">
                            <a:latin typeface="Cambria Math" panose="02040503050406030204" pitchFamily="18" charset="0"/>
                            <a:ea typeface="微软雅黑" panose="020B0503020204020204" pitchFamily="34" charset="-122"/>
                          </a:rPr>
                          <m:t>0</m:t>
                        </m:r>
                      </m:sub>
                    </m:sSub>
                  </m:oMath>
                </a14:m>
                <a:r>
                  <a:rPr lang="zh-CN" altLang="en-US" sz="1600" dirty="0">
                    <a:latin typeface="微软雅黑" panose="020B0503020204020204" pitchFamily="34" charset="-122"/>
                    <a:ea typeface="微软雅黑" panose="020B0503020204020204" pitchFamily="34" charset="-122"/>
                  </a:rPr>
                  <a:t> 与</a:t>
                </a:r>
                <a14:m>
                  <m:oMath xmlns:m="http://schemas.openxmlformats.org/officeDocument/2006/math">
                    <m:r>
                      <a:rPr lang="en-US" altLang="zh-CN" sz="1600" b="0" i="0" dirty="0" smtClean="0">
                        <a:latin typeface="Cambria Math" panose="02040503050406030204" pitchFamily="18" charset="0"/>
                        <a:ea typeface="微软雅黑" panose="020B0503020204020204" pitchFamily="34" charset="-122"/>
                      </a:rPr>
                      <m:t> </m:t>
                    </m:r>
                    <m:sSub>
                      <m:sSubPr>
                        <m:ctrlPr>
                          <a:rPr lang="en-US" altLang="zh-CN" sz="1600" b="0" i="1" dirty="0" smtClean="0">
                            <a:latin typeface="Cambria Math" panose="02040503050406030204" pitchFamily="18" charset="0"/>
                            <a:ea typeface="微软雅黑" panose="020B0503020204020204" pitchFamily="34" charset="-122"/>
                          </a:rPr>
                        </m:ctrlPr>
                      </m:sSubPr>
                      <m:e>
                        <m:r>
                          <a:rPr lang="en-US" altLang="zh-CN" sz="1600" i="1" dirty="0" smtClean="0">
                            <a:latin typeface="Cambria Math" panose="02040503050406030204" pitchFamily="18" charset="0"/>
                            <a:ea typeface="微软雅黑" panose="020B0503020204020204" pitchFamily="34" charset="-122"/>
                          </a:rPr>
                          <m:t>𝑎</m:t>
                        </m:r>
                      </m:e>
                      <m:sub>
                        <m:r>
                          <a:rPr lang="en-US" altLang="zh-CN" sz="1600" b="0" i="1" dirty="0" smtClean="0">
                            <a:latin typeface="Cambria Math" panose="02040503050406030204" pitchFamily="18" charset="0"/>
                            <a:ea typeface="微软雅黑" panose="020B0503020204020204" pitchFamily="34" charset="-122"/>
                          </a:rPr>
                          <m:t>6</m:t>
                        </m:r>
                      </m:sub>
                    </m:sSub>
                  </m:oMath>
                </a14:m>
                <a:endParaRPr lang="en-US" altLang="zh-CN" sz="1600" dirty="0">
                  <a:latin typeface="微软雅黑" panose="020B0503020204020204" pitchFamily="34" charset="-122"/>
                  <a:ea typeface="微软雅黑" panose="020B0503020204020204" pitchFamily="34" charset="-122"/>
                </a:endParaRPr>
              </a:p>
            </p:txBody>
          </p:sp>
        </mc:Choice>
        <mc:Fallback xmlns="">
          <p:sp>
            <p:nvSpPr>
              <p:cNvPr id="6" name="文本框 5">
                <a:extLst>
                  <a:ext uri="{FF2B5EF4-FFF2-40B4-BE49-F238E27FC236}">
                    <a16:creationId xmlns:a16="http://schemas.microsoft.com/office/drawing/2014/main" id="{2182A893-6B82-364C-13AC-351FA0979C06}"/>
                  </a:ext>
                </a:extLst>
              </p:cNvPr>
              <p:cNvSpPr txBox="1">
                <a:spLocks noRot="1" noChangeAspect="1" noMove="1" noResize="1" noEditPoints="1" noAdjustHandles="1" noChangeArrowheads="1" noChangeShapeType="1" noTextEdit="1"/>
              </p:cNvSpPr>
              <p:nvPr/>
            </p:nvSpPr>
            <p:spPr>
              <a:xfrm>
                <a:off x="4365466" y="1850938"/>
                <a:ext cx="3303953" cy="1030667"/>
              </a:xfrm>
              <a:prstGeom prst="rect">
                <a:avLst/>
              </a:prstGeom>
              <a:blipFill>
                <a:blip r:embed="rId4"/>
                <a:stretch>
                  <a:fillRect l="-1292" t="-1775" b="-887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08459790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序列拆分示例</a:t>
            </a:r>
          </a:p>
        </p:txBody>
      </p:sp>
      <p:sp>
        <p:nvSpPr>
          <p:cNvPr id="3" name="副标题 2"/>
          <p:cNvSpPr>
            <a:spLocks noGrp="1"/>
          </p:cNvSpPr>
          <p:nvPr>
            <p:ph type="subTitle" idx="1"/>
          </p:nvPr>
        </p:nvSpPr>
        <p:spPr/>
        <p:txBody>
          <a:bodyPr/>
          <a:lstStyle/>
          <a:p>
            <a:r>
              <a:rPr lang="en-US" altLang="zh-CN" dirty="0"/>
              <a:t>10.4.2  </a:t>
            </a:r>
            <a:r>
              <a:rPr lang="zh-CN" altLang="en-US" dirty="0"/>
              <a:t>快速排序</a:t>
            </a:r>
          </a:p>
        </p:txBody>
      </p:sp>
      <p:sp>
        <p:nvSpPr>
          <p:cNvPr id="4" name="文本占位符 3"/>
          <p:cNvSpPr>
            <a:spLocks noGrp="1"/>
          </p:cNvSpPr>
          <p:nvPr>
            <p:ph type="body" idx="10"/>
          </p:nvPr>
        </p:nvSpPr>
        <p:spPr/>
        <p:txBody>
          <a:bodyPr/>
          <a:lstStyle/>
          <a:p>
            <a:r>
              <a:rPr lang="zh-CN" altLang="en-US" dirty="0"/>
              <a:t>数据结构</a:t>
            </a:r>
          </a:p>
        </p:txBody>
      </p:sp>
      <mc:AlternateContent xmlns:mc="http://schemas.openxmlformats.org/markup-compatibility/2006" xmlns:a14="http://schemas.microsoft.com/office/drawing/2010/main">
        <mc:Choice Requires="a14">
          <p:sp>
            <p:nvSpPr>
              <p:cNvPr id="9" name="内容占位符 8">
                <a:extLst>
                  <a:ext uri="{FF2B5EF4-FFF2-40B4-BE49-F238E27FC236}">
                    <a16:creationId xmlns:a16="http://schemas.microsoft.com/office/drawing/2014/main" id="{D289E46E-C9FB-4158-9610-616DBC18DEB2}"/>
                  </a:ext>
                </a:extLst>
              </p:cNvPr>
              <p:cNvSpPr>
                <a:spLocks noGrp="1"/>
              </p:cNvSpPr>
              <p:nvPr>
                <p:ph idx="11"/>
              </p:nvPr>
            </p:nvSpPr>
            <p:spPr/>
            <p:txBody>
              <a:bodyPr/>
              <a:lstStyle/>
              <a:p>
                <a:r>
                  <a:rPr lang="zh-CN" altLang="en-US" dirty="0"/>
                  <a:t>对序列</a:t>
                </a:r>
                <a14:m>
                  <m:oMath xmlns:m="http://schemas.openxmlformats.org/officeDocument/2006/math">
                    <m:r>
                      <a:rPr lang="en-US" altLang="zh-CN" i="1">
                        <a:latin typeface="Cambria Math" panose="02040503050406030204" pitchFamily="18" charset="0"/>
                      </a:rPr>
                      <m:t>𝑎</m:t>
                    </m:r>
                    <m:r>
                      <a:rPr lang="en-US" altLang="zh-CN" i="1">
                        <a:latin typeface="Cambria Math" panose="02040503050406030204" pitchFamily="18" charset="0"/>
                      </a:rPr>
                      <m:t>=</m:t>
                    </m:r>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75</m:t>
                        </m:r>
                        <m:r>
                          <a:rPr lang="en-US" altLang="zh-CN" b="0" i="1" smtClean="0">
                            <a:latin typeface="Cambria Math" panose="02040503050406030204" pitchFamily="18" charset="0"/>
                          </a:rPr>
                          <m:t>,</m:t>
                        </m:r>
                        <m:r>
                          <a:rPr lang="en-US" altLang="zh-CN" i="1">
                            <a:latin typeface="Cambria Math" panose="02040503050406030204" pitchFamily="18" charset="0"/>
                          </a:rPr>
                          <m:t> 34</m:t>
                        </m:r>
                        <m:r>
                          <a:rPr lang="en-US" altLang="zh-CN" b="0" i="1" smtClean="0">
                            <a:latin typeface="Cambria Math" panose="02040503050406030204" pitchFamily="18" charset="0"/>
                          </a:rPr>
                          <m:t>,</m:t>
                        </m:r>
                        <m:r>
                          <a:rPr lang="en-US" altLang="zh-CN" i="1">
                            <a:latin typeface="Cambria Math" panose="02040503050406030204" pitchFamily="18" charset="0"/>
                          </a:rPr>
                          <m:t> 45</m:t>
                        </m:r>
                        <m:r>
                          <a:rPr lang="en-US" altLang="zh-CN" b="0" i="1" smtClean="0">
                            <a:latin typeface="Cambria Math" panose="02040503050406030204" pitchFamily="18" charset="0"/>
                          </a:rPr>
                          <m:t>,</m:t>
                        </m:r>
                        <m:r>
                          <a:rPr lang="en-US" altLang="zh-CN" i="1">
                            <a:latin typeface="Cambria Math" panose="02040503050406030204" pitchFamily="18" charset="0"/>
                          </a:rPr>
                          <m:t> 32</m:t>
                        </m:r>
                        <m:r>
                          <a:rPr lang="en-US" altLang="zh-CN" b="0" i="1" smtClean="0">
                            <a:latin typeface="Cambria Math" panose="02040503050406030204" pitchFamily="18" charset="0"/>
                          </a:rPr>
                          <m:t>,</m:t>
                        </m:r>
                        <m:r>
                          <a:rPr lang="en-US" altLang="zh-CN" i="1">
                            <a:latin typeface="Cambria Math" panose="02040503050406030204" pitchFamily="18" charset="0"/>
                          </a:rPr>
                          <m:t> 78</m:t>
                        </m:r>
                        <m:r>
                          <a:rPr lang="en-US" altLang="zh-CN" b="0" i="1" smtClean="0">
                            <a:latin typeface="Cambria Math" panose="02040503050406030204" pitchFamily="18" charset="0"/>
                          </a:rPr>
                          <m:t>,</m:t>
                        </m:r>
                        <m:r>
                          <a:rPr lang="en-US" altLang="zh-CN" i="1">
                            <a:latin typeface="Cambria Math" panose="02040503050406030204" pitchFamily="18" charset="0"/>
                          </a:rPr>
                          <m:t> 12</m:t>
                        </m:r>
                        <m:r>
                          <a:rPr lang="en-US" altLang="zh-CN" b="0" i="1" smtClean="0">
                            <a:latin typeface="Cambria Math" panose="02040503050406030204" pitchFamily="18" charset="0"/>
                          </a:rPr>
                          <m:t>,</m:t>
                        </m:r>
                        <m:r>
                          <a:rPr lang="en-US" altLang="zh-CN" i="1">
                            <a:latin typeface="Cambria Math" panose="02040503050406030204" pitchFamily="18" charset="0"/>
                          </a:rPr>
                          <m:t> 34’</m:t>
                        </m:r>
                        <m:r>
                          <a:rPr lang="en-US" altLang="zh-CN" b="0" i="1" smtClean="0">
                            <a:latin typeface="Cambria Math" panose="02040503050406030204" pitchFamily="18" charset="0"/>
                          </a:rPr>
                          <m:t>,</m:t>
                        </m:r>
                        <m:r>
                          <a:rPr lang="en-US" altLang="zh-CN" i="1">
                            <a:latin typeface="Cambria Math" panose="02040503050406030204" pitchFamily="18" charset="0"/>
                          </a:rPr>
                          <m:t> 40</m:t>
                        </m:r>
                      </m:e>
                    </m:d>
                  </m:oMath>
                </a14:m>
                <a:r>
                  <a:rPr lang="zh-CN" altLang="en-US" dirty="0"/>
                  <a:t>进行一次拆分，其中</a:t>
                </a:r>
                <a14:m>
                  <m:oMath xmlns:m="http://schemas.openxmlformats.org/officeDocument/2006/math">
                    <m:r>
                      <a:rPr lang="en-US" altLang="zh-CN" b="0" i="1" smtClean="0">
                        <a:latin typeface="Cambria Math" panose="02040503050406030204" pitchFamily="18" charset="0"/>
                      </a:rPr>
                      <m:t>𝑙</m:t>
                    </m:r>
                    <m:r>
                      <a:rPr lang="en-US" altLang="zh-CN" b="0" i="1" smtClean="0">
                        <a:latin typeface="Cambria Math" panose="02040503050406030204" pitchFamily="18" charset="0"/>
                      </a:rPr>
                      <m:t>=0,</m:t>
                    </m:r>
                    <m:r>
                      <a:rPr lang="en-US" altLang="zh-CN" b="0" i="1" smtClean="0">
                        <a:latin typeface="Cambria Math" panose="02040503050406030204" pitchFamily="18" charset="0"/>
                      </a:rPr>
                      <m:t>𝑟</m:t>
                    </m:r>
                    <m:r>
                      <a:rPr lang="en-US" altLang="zh-CN" b="0" i="1" smtClean="0">
                        <a:latin typeface="Cambria Math" panose="02040503050406030204" pitchFamily="18" charset="0"/>
                      </a:rPr>
                      <m:t>=7</m:t>
                    </m:r>
                  </m:oMath>
                </a14:m>
                <a:r>
                  <a:rPr lang="zh-CN" altLang="en-US" dirty="0"/>
                  <a:t>。</a:t>
                </a:r>
              </a:p>
            </p:txBody>
          </p:sp>
        </mc:Choice>
        <mc:Fallback xmlns="">
          <p:sp>
            <p:nvSpPr>
              <p:cNvPr id="9" name="内容占位符 8">
                <a:extLst>
                  <a:ext uri="{FF2B5EF4-FFF2-40B4-BE49-F238E27FC236}">
                    <a16:creationId xmlns:a16="http://schemas.microsoft.com/office/drawing/2014/main" id="{D289E46E-C9FB-4158-9610-616DBC18DEB2}"/>
                  </a:ext>
                </a:extLst>
              </p:cNvPr>
              <p:cNvSpPr>
                <a:spLocks noGrp="1" noRot="1" noChangeAspect="1" noMove="1" noResize="1" noEditPoints="1" noAdjustHandles="1" noChangeArrowheads="1" noChangeShapeType="1" noTextEdit="1"/>
              </p:cNvSpPr>
              <p:nvPr>
                <p:ph idx="11"/>
              </p:nvPr>
            </p:nvSpPr>
            <p:spPr>
              <a:blipFill>
                <a:blip r:embed="rId2"/>
                <a:stretch>
                  <a:fillRect l="-607" t="-1205"/>
                </a:stretch>
              </a:blipFill>
            </p:spPr>
            <p:txBody>
              <a:bodyPr/>
              <a:lstStyle/>
              <a:p>
                <a:r>
                  <a:rPr lang="zh-CN" altLang="en-US">
                    <a:noFill/>
                  </a:rPr>
                  <a:t> </a:t>
                </a:r>
              </a:p>
            </p:txBody>
          </p:sp>
        </mc:Fallback>
      </mc:AlternateContent>
      <p:graphicFrame>
        <p:nvGraphicFramePr>
          <p:cNvPr id="25" name="表格 6">
            <a:extLst>
              <a:ext uri="{FF2B5EF4-FFF2-40B4-BE49-F238E27FC236}">
                <a16:creationId xmlns:a16="http://schemas.microsoft.com/office/drawing/2014/main" id="{A8A83B76-135E-490A-83C8-74268089FC6E}"/>
              </a:ext>
            </a:extLst>
          </p:cNvPr>
          <p:cNvGraphicFramePr>
            <a:graphicFrameLocks noGrp="1"/>
          </p:cNvGraphicFramePr>
          <p:nvPr/>
        </p:nvGraphicFramePr>
        <p:xfrm>
          <a:off x="3158473" y="4838129"/>
          <a:ext cx="5418664" cy="370840"/>
        </p:xfrm>
        <a:graphic>
          <a:graphicData uri="http://schemas.openxmlformats.org/drawingml/2006/table">
            <a:tbl>
              <a:tblPr firstRow="1" bandRow="1">
                <a:tableStyleId>{5C22544A-7EE6-4342-B048-85BDC9FD1C3A}</a:tableStyleId>
              </a:tblPr>
              <a:tblGrid>
                <a:gridCol w="677333">
                  <a:extLst>
                    <a:ext uri="{9D8B030D-6E8A-4147-A177-3AD203B41FA5}">
                      <a16:colId xmlns:a16="http://schemas.microsoft.com/office/drawing/2014/main" val="776778457"/>
                    </a:ext>
                  </a:extLst>
                </a:gridCol>
                <a:gridCol w="677333">
                  <a:extLst>
                    <a:ext uri="{9D8B030D-6E8A-4147-A177-3AD203B41FA5}">
                      <a16:colId xmlns:a16="http://schemas.microsoft.com/office/drawing/2014/main" val="1120378719"/>
                    </a:ext>
                  </a:extLst>
                </a:gridCol>
                <a:gridCol w="677333">
                  <a:extLst>
                    <a:ext uri="{9D8B030D-6E8A-4147-A177-3AD203B41FA5}">
                      <a16:colId xmlns:a16="http://schemas.microsoft.com/office/drawing/2014/main" val="2341010243"/>
                    </a:ext>
                  </a:extLst>
                </a:gridCol>
                <a:gridCol w="677333">
                  <a:extLst>
                    <a:ext uri="{9D8B030D-6E8A-4147-A177-3AD203B41FA5}">
                      <a16:colId xmlns:a16="http://schemas.microsoft.com/office/drawing/2014/main" val="2141642471"/>
                    </a:ext>
                  </a:extLst>
                </a:gridCol>
                <a:gridCol w="677333">
                  <a:extLst>
                    <a:ext uri="{9D8B030D-6E8A-4147-A177-3AD203B41FA5}">
                      <a16:colId xmlns:a16="http://schemas.microsoft.com/office/drawing/2014/main" val="2028372761"/>
                    </a:ext>
                  </a:extLst>
                </a:gridCol>
                <a:gridCol w="677333">
                  <a:extLst>
                    <a:ext uri="{9D8B030D-6E8A-4147-A177-3AD203B41FA5}">
                      <a16:colId xmlns:a16="http://schemas.microsoft.com/office/drawing/2014/main" val="4147770025"/>
                    </a:ext>
                  </a:extLst>
                </a:gridCol>
                <a:gridCol w="677333">
                  <a:extLst>
                    <a:ext uri="{9D8B030D-6E8A-4147-A177-3AD203B41FA5}">
                      <a16:colId xmlns:a16="http://schemas.microsoft.com/office/drawing/2014/main" val="1208477831"/>
                    </a:ext>
                  </a:extLst>
                </a:gridCol>
                <a:gridCol w="677333">
                  <a:extLst>
                    <a:ext uri="{9D8B030D-6E8A-4147-A177-3AD203B41FA5}">
                      <a16:colId xmlns:a16="http://schemas.microsoft.com/office/drawing/2014/main" val="1050168925"/>
                    </a:ext>
                  </a:extLst>
                </a:gridCol>
              </a:tblGrid>
              <a:tr h="370840">
                <a:tc>
                  <a:txBody>
                    <a:bodyPr/>
                    <a:lstStyle/>
                    <a:p>
                      <a:pPr algn="ctr"/>
                      <a:r>
                        <a:rPr lang="en-US" altLang="zh-CN" b="1" dirty="0">
                          <a:solidFill>
                            <a:schemeClr val="tx1"/>
                          </a:solidFill>
                        </a:rPr>
                        <a:t>34’</a:t>
                      </a:r>
                      <a:endParaRPr lang="zh-CN" altLang="en-US"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1" dirty="0">
                          <a:solidFill>
                            <a:schemeClr val="tx1"/>
                          </a:solidFill>
                        </a:rPr>
                        <a:t>34</a:t>
                      </a:r>
                      <a:endParaRPr lang="zh-CN" altLang="en-US"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1" dirty="0">
                          <a:solidFill>
                            <a:schemeClr val="tx1"/>
                          </a:solidFill>
                        </a:rPr>
                        <a:t>45</a:t>
                      </a:r>
                      <a:endParaRPr lang="zh-CN" altLang="en-US"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1" dirty="0">
                          <a:solidFill>
                            <a:schemeClr val="tx1"/>
                          </a:solidFill>
                        </a:rPr>
                        <a:t>32</a:t>
                      </a:r>
                      <a:endParaRPr lang="zh-CN" altLang="en-US"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1" dirty="0">
                          <a:solidFill>
                            <a:schemeClr val="tx1"/>
                          </a:solidFill>
                        </a:rPr>
                        <a:t>78</a:t>
                      </a:r>
                      <a:endParaRPr lang="zh-CN" altLang="en-US"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1" dirty="0">
                          <a:solidFill>
                            <a:schemeClr val="tx1"/>
                          </a:solidFill>
                        </a:rPr>
                        <a:t>12</a:t>
                      </a:r>
                      <a:endParaRPr lang="zh-CN" altLang="en-US"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1" dirty="0">
                          <a:solidFill>
                            <a:schemeClr val="tx1"/>
                          </a:solidFill>
                        </a:rPr>
                        <a:t>75</a:t>
                      </a:r>
                      <a:endParaRPr lang="zh-CN" altLang="en-US"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1" dirty="0">
                          <a:solidFill>
                            <a:schemeClr val="tx1"/>
                          </a:solidFill>
                        </a:rPr>
                        <a:t>40</a:t>
                      </a:r>
                      <a:endParaRPr lang="zh-CN" altLang="en-US"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7223449"/>
                  </a:ext>
                </a:extLst>
              </a:tr>
            </a:tbl>
          </a:graphicData>
        </a:graphic>
      </p:graphicFrame>
      <p:graphicFrame>
        <p:nvGraphicFramePr>
          <p:cNvPr id="26" name="表格 6">
            <a:extLst>
              <a:ext uri="{FF2B5EF4-FFF2-40B4-BE49-F238E27FC236}">
                <a16:creationId xmlns:a16="http://schemas.microsoft.com/office/drawing/2014/main" id="{0F66D677-1516-4F44-862D-14B4E09AB165}"/>
              </a:ext>
            </a:extLst>
          </p:cNvPr>
          <p:cNvGraphicFramePr>
            <a:graphicFrameLocks noGrp="1"/>
          </p:cNvGraphicFramePr>
          <p:nvPr/>
        </p:nvGraphicFramePr>
        <p:xfrm>
          <a:off x="3158474" y="3744320"/>
          <a:ext cx="5418664" cy="741680"/>
        </p:xfrm>
        <a:graphic>
          <a:graphicData uri="http://schemas.openxmlformats.org/drawingml/2006/table">
            <a:tbl>
              <a:tblPr firstRow="1" bandRow="1">
                <a:tableStyleId>{5C22544A-7EE6-4342-B048-85BDC9FD1C3A}</a:tableStyleId>
              </a:tblPr>
              <a:tblGrid>
                <a:gridCol w="677333">
                  <a:extLst>
                    <a:ext uri="{9D8B030D-6E8A-4147-A177-3AD203B41FA5}">
                      <a16:colId xmlns:a16="http://schemas.microsoft.com/office/drawing/2014/main" val="776778457"/>
                    </a:ext>
                  </a:extLst>
                </a:gridCol>
                <a:gridCol w="677333">
                  <a:extLst>
                    <a:ext uri="{9D8B030D-6E8A-4147-A177-3AD203B41FA5}">
                      <a16:colId xmlns:a16="http://schemas.microsoft.com/office/drawing/2014/main" val="1120378719"/>
                    </a:ext>
                  </a:extLst>
                </a:gridCol>
                <a:gridCol w="677333">
                  <a:extLst>
                    <a:ext uri="{9D8B030D-6E8A-4147-A177-3AD203B41FA5}">
                      <a16:colId xmlns:a16="http://schemas.microsoft.com/office/drawing/2014/main" val="2341010243"/>
                    </a:ext>
                  </a:extLst>
                </a:gridCol>
                <a:gridCol w="677333">
                  <a:extLst>
                    <a:ext uri="{9D8B030D-6E8A-4147-A177-3AD203B41FA5}">
                      <a16:colId xmlns:a16="http://schemas.microsoft.com/office/drawing/2014/main" val="2141642471"/>
                    </a:ext>
                  </a:extLst>
                </a:gridCol>
                <a:gridCol w="677333">
                  <a:extLst>
                    <a:ext uri="{9D8B030D-6E8A-4147-A177-3AD203B41FA5}">
                      <a16:colId xmlns:a16="http://schemas.microsoft.com/office/drawing/2014/main" val="2028372761"/>
                    </a:ext>
                  </a:extLst>
                </a:gridCol>
                <a:gridCol w="677333">
                  <a:extLst>
                    <a:ext uri="{9D8B030D-6E8A-4147-A177-3AD203B41FA5}">
                      <a16:colId xmlns:a16="http://schemas.microsoft.com/office/drawing/2014/main" val="4147770025"/>
                    </a:ext>
                  </a:extLst>
                </a:gridCol>
                <a:gridCol w="677333">
                  <a:extLst>
                    <a:ext uri="{9D8B030D-6E8A-4147-A177-3AD203B41FA5}">
                      <a16:colId xmlns:a16="http://schemas.microsoft.com/office/drawing/2014/main" val="1208477831"/>
                    </a:ext>
                  </a:extLst>
                </a:gridCol>
                <a:gridCol w="677333">
                  <a:extLst>
                    <a:ext uri="{9D8B030D-6E8A-4147-A177-3AD203B41FA5}">
                      <a16:colId xmlns:a16="http://schemas.microsoft.com/office/drawing/2014/main" val="1050168925"/>
                    </a:ext>
                  </a:extLst>
                </a:gridCol>
              </a:tblGrid>
              <a:tr h="370840">
                <a:tc>
                  <a:txBody>
                    <a:bodyPr/>
                    <a:lstStyle/>
                    <a:p>
                      <a:pPr algn="ctr"/>
                      <a:r>
                        <a:rPr lang="en-US" altLang="zh-CN" b="0" dirty="0">
                          <a:solidFill>
                            <a:schemeClr val="tx1"/>
                          </a:solidFill>
                        </a:rPr>
                        <a:t>0</a:t>
                      </a:r>
                      <a:endParaRPr lang="zh-CN" altLang="en-US" b="0" dirty="0">
                        <a:solidFill>
                          <a:schemeClr val="tx1"/>
                        </a:solidFill>
                      </a:endParaRP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b="0" dirty="0">
                          <a:solidFill>
                            <a:schemeClr val="tx1"/>
                          </a:solidFill>
                        </a:rPr>
                        <a:t>1</a:t>
                      </a:r>
                      <a:endParaRPr lang="zh-CN" altLang="en-US" b="0" dirty="0">
                        <a:solidFill>
                          <a:schemeClr val="tx1"/>
                        </a:solidFill>
                      </a:endParaRP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b="0" dirty="0">
                          <a:solidFill>
                            <a:schemeClr val="tx1"/>
                          </a:solidFill>
                        </a:rPr>
                        <a:t>2</a:t>
                      </a:r>
                      <a:endParaRPr lang="zh-CN" altLang="en-US" b="0" dirty="0">
                        <a:solidFill>
                          <a:schemeClr val="tx1"/>
                        </a:solidFill>
                      </a:endParaRP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b="0" dirty="0">
                          <a:solidFill>
                            <a:schemeClr val="tx1"/>
                          </a:solidFill>
                        </a:rPr>
                        <a:t>3</a:t>
                      </a:r>
                      <a:endParaRPr lang="zh-CN" altLang="en-US" b="0" dirty="0">
                        <a:solidFill>
                          <a:schemeClr val="tx1"/>
                        </a:solidFill>
                      </a:endParaRP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b="0" dirty="0">
                          <a:solidFill>
                            <a:schemeClr val="tx1"/>
                          </a:solidFill>
                        </a:rPr>
                        <a:t>4</a:t>
                      </a:r>
                      <a:endParaRPr lang="zh-CN" altLang="en-US" b="0" dirty="0">
                        <a:solidFill>
                          <a:schemeClr val="tx1"/>
                        </a:solidFill>
                      </a:endParaRP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b="0" dirty="0">
                          <a:solidFill>
                            <a:schemeClr val="tx1"/>
                          </a:solidFill>
                        </a:rPr>
                        <a:t>5</a:t>
                      </a:r>
                      <a:endParaRPr lang="zh-CN" altLang="en-US" b="0" dirty="0">
                        <a:solidFill>
                          <a:schemeClr val="tx1"/>
                        </a:solidFill>
                      </a:endParaRP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b="0" dirty="0">
                          <a:solidFill>
                            <a:schemeClr val="tx1"/>
                          </a:solidFill>
                        </a:rPr>
                        <a:t>6</a:t>
                      </a:r>
                      <a:endParaRPr lang="zh-CN" altLang="en-US" b="0" dirty="0">
                        <a:solidFill>
                          <a:schemeClr val="tx1"/>
                        </a:solidFill>
                      </a:endParaRP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b="0" dirty="0">
                          <a:solidFill>
                            <a:schemeClr val="tx1"/>
                          </a:solidFill>
                        </a:rPr>
                        <a:t>7</a:t>
                      </a:r>
                      <a:endParaRPr lang="zh-CN" altLang="en-US" b="0" dirty="0">
                        <a:solidFill>
                          <a:schemeClr val="tx1"/>
                        </a:solidFill>
                      </a:endParaRP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02580926"/>
                  </a:ext>
                </a:extLst>
              </a:tr>
              <a:tr h="370840">
                <a:tc>
                  <a:txBody>
                    <a:bodyPr/>
                    <a:lstStyle/>
                    <a:p>
                      <a:pPr algn="ctr"/>
                      <a:r>
                        <a:rPr lang="en-US" altLang="zh-CN" b="1" dirty="0"/>
                        <a:t>75</a:t>
                      </a:r>
                      <a:endParaRPr lang="zh-CN" altLang="en-US"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1" dirty="0"/>
                        <a:t>34</a:t>
                      </a:r>
                      <a:endParaRPr lang="zh-CN" altLang="en-US"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1" dirty="0"/>
                        <a:t>45</a:t>
                      </a:r>
                      <a:endParaRPr lang="zh-CN" altLang="en-US"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1" dirty="0"/>
                        <a:t>32</a:t>
                      </a:r>
                      <a:endParaRPr lang="zh-CN" altLang="en-US"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1" dirty="0"/>
                        <a:t>78</a:t>
                      </a:r>
                      <a:endParaRPr lang="zh-CN" altLang="en-US"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1" dirty="0"/>
                        <a:t>12</a:t>
                      </a:r>
                      <a:endParaRPr lang="zh-CN" altLang="en-US"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1" dirty="0"/>
                        <a:t>34’</a:t>
                      </a:r>
                      <a:endParaRPr lang="zh-CN" altLang="en-US"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1" dirty="0"/>
                        <a:t>40</a:t>
                      </a:r>
                      <a:endParaRPr lang="zh-CN" altLang="en-US"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7223449"/>
                  </a:ext>
                </a:extLst>
              </a:tr>
            </a:tbl>
          </a:graphicData>
        </a:graphic>
      </p:graphicFrame>
      <p:cxnSp>
        <p:nvCxnSpPr>
          <p:cNvPr id="27" name="直接箭头连接符 26">
            <a:extLst>
              <a:ext uri="{FF2B5EF4-FFF2-40B4-BE49-F238E27FC236}">
                <a16:creationId xmlns:a16="http://schemas.microsoft.com/office/drawing/2014/main" id="{E1FEF6B6-CBEF-4158-BC9A-2024D5C932CB}"/>
              </a:ext>
            </a:extLst>
          </p:cNvPr>
          <p:cNvCxnSpPr>
            <a:cxnSpLocks/>
          </p:cNvCxnSpPr>
          <p:nvPr/>
        </p:nvCxnSpPr>
        <p:spPr>
          <a:xfrm flipV="1">
            <a:off x="8218785" y="5208215"/>
            <a:ext cx="0" cy="553769"/>
          </a:xfrm>
          <a:prstGeom prst="straightConnector1">
            <a:avLst/>
          </a:prstGeom>
          <a:ln w="508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8" name="文本框 27">
            <a:extLst>
              <a:ext uri="{FF2B5EF4-FFF2-40B4-BE49-F238E27FC236}">
                <a16:creationId xmlns:a16="http://schemas.microsoft.com/office/drawing/2014/main" id="{C21776F4-1A81-430A-A011-884EA19FB581}"/>
              </a:ext>
            </a:extLst>
          </p:cNvPr>
          <p:cNvSpPr txBox="1"/>
          <p:nvPr/>
        </p:nvSpPr>
        <p:spPr>
          <a:xfrm>
            <a:off x="7895619" y="5804470"/>
            <a:ext cx="646331" cy="369332"/>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轴点</a:t>
            </a:r>
          </a:p>
        </p:txBody>
      </p:sp>
      <p:grpSp>
        <p:nvGrpSpPr>
          <p:cNvPr id="20" name="组合 19">
            <a:extLst>
              <a:ext uri="{FF2B5EF4-FFF2-40B4-BE49-F238E27FC236}">
                <a16:creationId xmlns:a16="http://schemas.microsoft.com/office/drawing/2014/main" id="{366566AE-8751-4BD5-824A-E0DBDDE2D05D}"/>
              </a:ext>
            </a:extLst>
          </p:cNvPr>
          <p:cNvGrpSpPr/>
          <p:nvPr/>
        </p:nvGrpSpPr>
        <p:grpSpPr>
          <a:xfrm>
            <a:off x="4050802" y="5257655"/>
            <a:ext cx="245580" cy="962267"/>
            <a:chOff x="6055036" y="5297575"/>
            <a:chExt cx="245580" cy="962267"/>
          </a:xfrm>
        </p:grpSpPr>
        <p:sp>
          <p:nvSpPr>
            <p:cNvPr id="32" name="文本框 31">
              <a:extLst>
                <a:ext uri="{FF2B5EF4-FFF2-40B4-BE49-F238E27FC236}">
                  <a16:creationId xmlns:a16="http://schemas.microsoft.com/office/drawing/2014/main" id="{9282BF20-89F7-4A31-A245-4802B212A11A}"/>
                </a:ext>
              </a:extLst>
            </p:cNvPr>
            <p:cNvSpPr txBox="1"/>
            <p:nvPr/>
          </p:nvSpPr>
          <p:spPr>
            <a:xfrm>
              <a:off x="6055036" y="5890510"/>
              <a:ext cx="245580" cy="369332"/>
            </a:xfrm>
            <a:prstGeom prst="rect">
              <a:avLst/>
            </a:prstGeom>
            <a:noFill/>
          </p:spPr>
          <p:txBody>
            <a:bodyPr wrap="none" rtlCol="0">
              <a:spAutoFit/>
            </a:bodyPr>
            <a:lstStyle/>
            <a:p>
              <a:r>
                <a:rPr lang="en-US" altLang="zh-CN" dirty="0" err="1">
                  <a:latin typeface="微软雅黑" panose="020B0503020204020204" pitchFamily="34" charset="-122"/>
                  <a:ea typeface="微软雅黑" panose="020B0503020204020204" pitchFamily="34" charset="-122"/>
                </a:rPr>
                <a:t>i</a:t>
              </a:r>
              <a:endParaRPr lang="zh-CN" altLang="en-US" dirty="0">
                <a:latin typeface="微软雅黑" panose="020B0503020204020204" pitchFamily="34" charset="-122"/>
                <a:ea typeface="微软雅黑" panose="020B0503020204020204" pitchFamily="34" charset="-122"/>
              </a:endParaRPr>
            </a:p>
          </p:txBody>
        </p:sp>
        <p:cxnSp>
          <p:nvCxnSpPr>
            <p:cNvPr id="33" name="直接箭头连接符 32">
              <a:extLst>
                <a:ext uri="{FF2B5EF4-FFF2-40B4-BE49-F238E27FC236}">
                  <a16:creationId xmlns:a16="http://schemas.microsoft.com/office/drawing/2014/main" id="{722E56CE-0C93-43B5-9F41-B2C90AF2BB75}"/>
                </a:ext>
              </a:extLst>
            </p:cNvPr>
            <p:cNvCxnSpPr>
              <a:cxnSpLocks/>
            </p:cNvCxnSpPr>
            <p:nvPr/>
          </p:nvCxnSpPr>
          <p:spPr>
            <a:xfrm flipV="1">
              <a:off x="6177826" y="5297575"/>
              <a:ext cx="0" cy="504329"/>
            </a:xfrm>
            <a:prstGeom prst="straightConnector1">
              <a:avLst/>
            </a:prstGeom>
            <a:ln w="508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4" name="组合 33">
            <a:extLst>
              <a:ext uri="{FF2B5EF4-FFF2-40B4-BE49-F238E27FC236}">
                <a16:creationId xmlns:a16="http://schemas.microsoft.com/office/drawing/2014/main" id="{EE37C0BF-A3B9-4E32-A9E7-8D782508F4A4}"/>
              </a:ext>
            </a:extLst>
          </p:cNvPr>
          <p:cNvGrpSpPr/>
          <p:nvPr/>
        </p:nvGrpSpPr>
        <p:grpSpPr>
          <a:xfrm>
            <a:off x="6754393" y="5257655"/>
            <a:ext cx="245580" cy="998371"/>
            <a:chOff x="5310035" y="5257655"/>
            <a:chExt cx="245580" cy="998371"/>
          </a:xfrm>
        </p:grpSpPr>
        <p:sp>
          <p:nvSpPr>
            <p:cNvPr id="35" name="文本框 34">
              <a:extLst>
                <a:ext uri="{FF2B5EF4-FFF2-40B4-BE49-F238E27FC236}">
                  <a16:creationId xmlns:a16="http://schemas.microsoft.com/office/drawing/2014/main" id="{BF64DDAB-917D-4AEF-9B72-05229C24E88E}"/>
                </a:ext>
              </a:extLst>
            </p:cNvPr>
            <p:cNvSpPr txBox="1"/>
            <p:nvPr/>
          </p:nvSpPr>
          <p:spPr>
            <a:xfrm>
              <a:off x="5310035" y="5886694"/>
              <a:ext cx="245580" cy="369332"/>
            </a:xfrm>
            <a:prstGeom prst="rect">
              <a:avLst/>
            </a:prstGeom>
            <a:noFill/>
          </p:spPr>
          <p:txBody>
            <a:bodyPr wrap="none" rtlCol="0">
              <a:spAutoFit/>
            </a:bodyPr>
            <a:lstStyle/>
            <a:p>
              <a:r>
                <a:rPr lang="en-US" altLang="zh-CN" dirty="0">
                  <a:latin typeface="微软雅黑" panose="020B0503020204020204" pitchFamily="34" charset="-122"/>
                  <a:ea typeface="微软雅黑" panose="020B0503020204020204" pitchFamily="34" charset="-122"/>
                </a:rPr>
                <a:t>j</a:t>
              </a:r>
              <a:endParaRPr lang="zh-CN" altLang="en-US" dirty="0">
                <a:latin typeface="微软雅黑" panose="020B0503020204020204" pitchFamily="34" charset="-122"/>
                <a:ea typeface="微软雅黑" panose="020B0503020204020204" pitchFamily="34" charset="-122"/>
              </a:endParaRPr>
            </a:p>
          </p:txBody>
        </p:sp>
        <p:cxnSp>
          <p:nvCxnSpPr>
            <p:cNvPr id="36" name="直接箭头连接符 35">
              <a:extLst>
                <a:ext uri="{FF2B5EF4-FFF2-40B4-BE49-F238E27FC236}">
                  <a16:creationId xmlns:a16="http://schemas.microsoft.com/office/drawing/2014/main" id="{3F722271-0234-4096-9B74-55A199E18CED}"/>
                </a:ext>
              </a:extLst>
            </p:cNvPr>
            <p:cNvCxnSpPr>
              <a:cxnSpLocks/>
            </p:cNvCxnSpPr>
            <p:nvPr/>
          </p:nvCxnSpPr>
          <p:spPr>
            <a:xfrm flipV="1">
              <a:off x="5432825" y="5257655"/>
              <a:ext cx="0" cy="504329"/>
            </a:xfrm>
            <a:prstGeom prst="straightConnector1">
              <a:avLst/>
            </a:prstGeom>
            <a:ln w="508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52C92954-B188-5392-FAEA-BAFC1E7DE949}"/>
                  </a:ext>
                </a:extLst>
              </p:cNvPr>
              <p:cNvSpPr txBox="1"/>
              <p:nvPr/>
            </p:nvSpPr>
            <p:spPr>
              <a:xfrm>
                <a:off x="584225" y="1802117"/>
                <a:ext cx="3619617" cy="1722331"/>
              </a:xfrm>
              <a:prstGeom prst="rect">
                <a:avLst/>
              </a:prstGeom>
              <a:noFill/>
            </p:spPr>
            <p:txBody>
              <a:bodyPr wrap="square" rtlCol="0">
                <a:spAutoFit/>
              </a:bodyPr>
              <a:lstStyle/>
              <a:p>
                <a:pPr marL="342900" indent="-342900">
                  <a:lnSpc>
                    <a:spcPct val="120000"/>
                  </a:lnSpc>
                  <a:spcAft>
                    <a:spcPts val="600"/>
                  </a:spcAft>
                  <a:buFont typeface="+mj-lt"/>
                  <a:buAutoNum type="arabicPeriod"/>
                </a:pPr>
                <a:r>
                  <a:rPr lang="en-US" altLang="zh-CN"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i="1">
                        <a:latin typeface="Cambria Math" panose="02040503050406030204" pitchFamily="18" charset="0"/>
                        <a:ea typeface="微软雅黑" panose="020B0503020204020204" pitchFamily="34" charset="-122"/>
                      </a:rPr>
                      <m:t>𝑖</m:t>
                    </m:r>
                  </m:oMath>
                </a14:m>
                <a:r>
                  <a:rPr lang="zh-CN" altLang="en-US" sz="1600" dirty="0">
                    <a:latin typeface="微软雅黑" panose="020B0503020204020204" pitchFamily="34" charset="-122"/>
                    <a:ea typeface="微软雅黑" panose="020B0503020204020204" pitchFamily="34" charset="-122"/>
                  </a:rPr>
                  <a:t>指向待划分区域首元素，</a:t>
                </a:r>
                <a14:m>
                  <m:oMath xmlns:m="http://schemas.openxmlformats.org/officeDocument/2006/math">
                    <m:r>
                      <a:rPr lang="en-US" altLang="zh-CN" sz="1600" i="1">
                        <a:latin typeface="Cambria Math" panose="02040503050406030204" pitchFamily="18" charset="0"/>
                        <a:ea typeface="微软雅黑" panose="020B0503020204020204" pitchFamily="34" charset="-122"/>
                      </a:rPr>
                      <m:t>𝑗</m:t>
                    </m:r>
                  </m:oMath>
                </a14:m>
                <a:r>
                  <a:rPr lang="zh-CN" altLang="en-US" sz="1600" dirty="0">
                    <a:latin typeface="微软雅黑" panose="020B0503020204020204" pitchFamily="34" charset="-122"/>
                    <a:ea typeface="微软雅黑" panose="020B0503020204020204" pitchFamily="34" charset="-122"/>
                  </a:rPr>
                  <a:t>指向待划分区域尾元素的前一个元素</a:t>
                </a:r>
                <a:endParaRPr lang="en-US" altLang="zh-CN" sz="1600" dirty="0">
                  <a:latin typeface="微软雅黑" panose="020B0503020204020204" pitchFamily="34" charset="-122"/>
                  <a:ea typeface="微软雅黑" panose="020B0503020204020204" pitchFamily="34" charset="-122"/>
                </a:endParaRPr>
              </a:p>
              <a:p>
                <a:pPr marL="342900" indent="-342900">
                  <a:lnSpc>
                    <a:spcPct val="120000"/>
                  </a:lnSpc>
                  <a:spcAft>
                    <a:spcPts val="600"/>
                  </a:spcAft>
                  <a:buFont typeface="+mj-lt"/>
                  <a:buAutoNum type="arabicPeriod"/>
                </a:pPr>
                <a:r>
                  <a:rPr lang="zh-CN" altLang="en-US" sz="1600" dirty="0">
                    <a:latin typeface="微软雅黑" panose="020B0503020204020204" pitchFamily="34" charset="-122"/>
                    <a:ea typeface="微软雅黑" panose="020B0503020204020204" pitchFamily="34" charset="-122"/>
                  </a:rPr>
                  <a:t>待划分区域最后的元素作为轴点</a:t>
                </a:r>
                <a:endParaRPr lang="en-US" altLang="zh-CN" sz="1600" dirty="0">
                  <a:latin typeface="微软雅黑" panose="020B0503020204020204" pitchFamily="34" charset="-122"/>
                  <a:ea typeface="微软雅黑" panose="020B0503020204020204" pitchFamily="34" charset="-122"/>
                </a:endParaRPr>
              </a:p>
              <a:p>
                <a:pPr marL="342900" indent="-342900">
                  <a:lnSpc>
                    <a:spcPct val="120000"/>
                  </a:lnSpc>
                  <a:spcAft>
                    <a:spcPts val="600"/>
                  </a:spcAft>
                  <a:buFont typeface="+mj-lt"/>
                  <a:buAutoNum type="arabicPeriod"/>
                </a:pPr>
                <a:r>
                  <a:rPr lang="en-US" altLang="zh-CN"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i="1">
                        <a:latin typeface="Cambria Math" panose="02040503050406030204" pitchFamily="18" charset="0"/>
                        <a:ea typeface="微软雅黑" panose="020B0503020204020204" pitchFamily="34" charset="-122"/>
                      </a:rPr>
                      <m:t>𝑖</m:t>
                    </m:r>
                  </m:oMath>
                </a14:m>
                <a:r>
                  <a:rPr lang="zh-CN" altLang="en-US" sz="1600" dirty="0">
                    <a:latin typeface="微软雅黑" panose="020B0503020204020204" pitchFamily="34" charset="-122"/>
                    <a:ea typeface="微软雅黑" panose="020B0503020204020204" pitchFamily="34" charset="-122"/>
                  </a:rPr>
                  <a:t>从前往后移动直到找到一个比轴点</a:t>
                </a:r>
                <a:r>
                  <a:rPr lang="zh-CN" altLang="en-US" sz="1600" dirty="0">
                    <a:solidFill>
                      <a:srgbClr val="00B0F0"/>
                    </a:solidFill>
                    <a:latin typeface="微软雅黑" panose="020B0503020204020204" pitchFamily="34" charset="-122"/>
                    <a:ea typeface="微软雅黑" panose="020B0503020204020204" pitchFamily="34" charset="-122"/>
                  </a:rPr>
                  <a:t>大或相等</a:t>
                </a:r>
                <a:r>
                  <a:rPr lang="zh-CN" altLang="en-US" sz="1600" dirty="0">
                    <a:latin typeface="微软雅黑" panose="020B0503020204020204" pitchFamily="34" charset="-122"/>
                    <a:ea typeface="微软雅黑" panose="020B0503020204020204" pitchFamily="34" charset="-122"/>
                  </a:rPr>
                  <a:t>的项</a:t>
                </a:r>
              </a:p>
            </p:txBody>
          </p:sp>
        </mc:Choice>
        <mc:Fallback xmlns="">
          <p:sp>
            <p:nvSpPr>
              <p:cNvPr id="5" name="文本框 4">
                <a:extLst>
                  <a:ext uri="{FF2B5EF4-FFF2-40B4-BE49-F238E27FC236}">
                    <a16:creationId xmlns:a16="http://schemas.microsoft.com/office/drawing/2014/main" id="{52C92954-B188-5392-FAEA-BAFC1E7DE949}"/>
                  </a:ext>
                </a:extLst>
              </p:cNvPr>
              <p:cNvSpPr txBox="1">
                <a:spLocks noRot="1" noChangeAspect="1" noMove="1" noResize="1" noEditPoints="1" noAdjustHandles="1" noChangeArrowheads="1" noChangeShapeType="1" noTextEdit="1"/>
              </p:cNvSpPr>
              <p:nvPr/>
            </p:nvSpPr>
            <p:spPr>
              <a:xfrm>
                <a:off x="584225" y="1802117"/>
                <a:ext cx="3619617" cy="1722331"/>
              </a:xfrm>
              <a:prstGeom prst="rect">
                <a:avLst/>
              </a:prstGeom>
              <a:blipFill>
                <a:blip r:embed="rId3"/>
                <a:stretch>
                  <a:fillRect l="-1399" t="-1471" b="-220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2182A893-6B82-364C-13AC-351FA0979C06}"/>
                  </a:ext>
                </a:extLst>
              </p:cNvPr>
              <p:cNvSpPr txBox="1"/>
              <p:nvPr/>
            </p:nvSpPr>
            <p:spPr>
              <a:xfrm>
                <a:off x="4365466" y="1850938"/>
                <a:ext cx="3303953" cy="1775486"/>
              </a:xfrm>
              <a:prstGeom prst="rect">
                <a:avLst/>
              </a:prstGeom>
              <a:noFill/>
            </p:spPr>
            <p:txBody>
              <a:bodyPr wrap="square" rtlCol="0">
                <a:spAutoFit/>
              </a:bodyPr>
              <a:lstStyle/>
              <a:p>
                <a:pPr marL="342900" indent="-342900">
                  <a:lnSpc>
                    <a:spcPct val="120000"/>
                  </a:lnSpc>
                  <a:spcAft>
                    <a:spcPts val="600"/>
                  </a:spcAft>
                  <a:buFont typeface="+mj-lt"/>
                  <a:buAutoNum type="arabicPeriod" startAt="4"/>
                </a:pPr>
                <a:r>
                  <a:rPr lang="en-US" altLang="zh-CN"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i="1">
                        <a:latin typeface="Cambria Math" panose="02040503050406030204" pitchFamily="18" charset="0"/>
                        <a:ea typeface="微软雅黑" panose="020B0503020204020204" pitchFamily="34" charset="-122"/>
                      </a:rPr>
                      <m:t>𝑗</m:t>
                    </m:r>
                  </m:oMath>
                </a14:m>
                <a:r>
                  <a:rPr lang="zh-CN" altLang="en-US" sz="1600" dirty="0">
                    <a:latin typeface="微软雅黑" panose="020B0503020204020204" pitchFamily="34" charset="-122"/>
                    <a:ea typeface="微软雅黑" panose="020B0503020204020204" pitchFamily="34" charset="-122"/>
                  </a:rPr>
                  <a:t>从后往前移动直到找到一个比轴点</a:t>
                </a:r>
                <a:r>
                  <a:rPr lang="zh-CN" altLang="en-US" sz="1600" dirty="0">
                    <a:solidFill>
                      <a:srgbClr val="00B0F0"/>
                    </a:solidFill>
                    <a:latin typeface="微软雅黑" panose="020B0503020204020204" pitchFamily="34" charset="-122"/>
                    <a:ea typeface="微软雅黑" panose="020B0503020204020204" pitchFamily="34" charset="-122"/>
                  </a:rPr>
                  <a:t>小或相等</a:t>
                </a:r>
                <a:r>
                  <a:rPr lang="zh-CN" altLang="en-US" sz="1600" dirty="0">
                    <a:latin typeface="微软雅黑" panose="020B0503020204020204" pitchFamily="34" charset="-122"/>
                    <a:ea typeface="微软雅黑" panose="020B0503020204020204" pitchFamily="34" charset="-122"/>
                  </a:rPr>
                  <a:t>的项</a:t>
                </a:r>
                <a:endParaRPr lang="en-US" altLang="zh-CN" sz="1600" dirty="0">
                  <a:latin typeface="微软雅黑" panose="020B0503020204020204" pitchFamily="34" charset="-122"/>
                  <a:ea typeface="微软雅黑" panose="020B0503020204020204" pitchFamily="34" charset="-122"/>
                </a:endParaRPr>
              </a:p>
              <a:p>
                <a:pPr marL="342900" indent="-342900">
                  <a:lnSpc>
                    <a:spcPct val="120000"/>
                  </a:lnSpc>
                  <a:spcAft>
                    <a:spcPts val="600"/>
                  </a:spcAft>
                  <a:buFont typeface="+mj-lt"/>
                  <a:buAutoNum type="arabicPeriod" startAt="4"/>
                </a:pPr>
                <a:r>
                  <a:rPr lang="zh-CN" altLang="en-US" sz="1600" dirty="0">
                    <a:latin typeface="微软雅黑" panose="020B0503020204020204" pitchFamily="34" charset="-122"/>
                    <a:ea typeface="微软雅黑" panose="020B0503020204020204" pitchFamily="34" charset="-122"/>
                  </a:rPr>
                  <a:t>交换</a:t>
                </a:r>
                <a14:m>
                  <m:oMath xmlns:m="http://schemas.openxmlformats.org/officeDocument/2006/math">
                    <m:r>
                      <a:rPr lang="en-US" altLang="zh-CN" sz="1600" b="0" i="0" dirty="0" smtClean="0">
                        <a:latin typeface="Cambria Math" panose="02040503050406030204" pitchFamily="18" charset="0"/>
                        <a:ea typeface="微软雅黑" panose="020B0503020204020204" pitchFamily="34" charset="-122"/>
                      </a:rPr>
                      <m:t> </m:t>
                    </m:r>
                    <m:sSub>
                      <m:sSubPr>
                        <m:ctrlPr>
                          <a:rPr lang="en-US" altLang="zh-CN" sz="1600" b="0" i="1" dirty="0" smtClean="0">
                            <a:latin typeface="Cambria Math" panose="02040503050406030204" pitchFamily="18" charset="0"/>
                            <a:ea typeface="微软雅黑" panose="020B0503020204020204" pitchFamily="34" charset="-122"/>
                          </a:rPr>
                        </m:ctrlPr>
                      </m:sSubPr>
                      <m:e>
                        <m:r>
                          <a:rPr lang="en-US" altLang="zh-CN" sz="1600" i="1" dirty="0" smtClean="0">
                            <a:latin typeface="Cambria Math" panose="02040503050406030204" pitchFamily="18" charset="0"/>
                            <a:ea typeface="微软雅黑" panose="020B0503020204020204" pitchFamily="34" charset="-122"/>
                          </a:rPr>
                          <m:t>𝑎</m:t>
                        </m:r>
                      </m:e>
                      <m:sub>
                        <m:r>
                          <a:rPr lang="en-US" altLang="zh-CN" sz="1600" b="0" i="1" dirty="0" smtClean="0">
                            <a:latin typeface="Cambria Math" panose="02040503050406030204" pitchFamily="18" charset="0"/>
                            <a:ea typeface="微软雅黑" panose="020B0503020204020204" pitchFamily="34" charset="-122"/>
                          </a:rPr>
                          <m:t>0</m:t>
                        </m:r>
                      </m:sub>
                    </m:sSub>
                  </m:oMath>
                </a14:m>
                <a:r>
                  <a:rPr lang="zh-CN" altLang="en-US" sz="1600" dirty="0">
                    <a:latin typeface="微软雅黑" panose="020B0503020204020204" pitchFamily="34" charset="-122"/>
                    <a:ea typeface="微软雅黑" panose="020B0503020204020204" pitchFamily="34" charset="-122"/>
                  </a:rPr>
                  <a:t> 与</a:t>
                </a:r>
                <a14:m>
                  <m:oMath xmlns:m="http://schemas.openxmlformats.org/officeDocument/2006/math">
                    <m:r>
                      <a:rPr lang="en-US" altLang="zh-CN" sz="1600" b="0" i="0" dirty="0" smtClean="0">
                        <a:latin typeface="Cambria Math" panose="02040503050406030204" pitchFamily="18" charset="0"/>
                        <a:ea typeface="微软雅黑" panose="020B0503020204020204" pitchFamily="34" charset="-122"/>
                      </a:rPr>
                      <m:t> </m:t>
                    </m:r>
                    <m:sSub>
                      <m:sSubPr>
                        <m:ctrlPr>
                          <a:rPr lang="en-US" altLang="zh-CN" sz="1600" b="0" i="1" dirty="0" smtClean="0">
                            <a:latin typeface="Cambria Math" panose="02040503050406030204" pitchFamily="18" charset="0"/>
                            <a:ea typeface="微软雅黑" panose="020B0503020204020204" pitchFamily="34" charset="-122"/>
                          </a:rPr>
                        </m:ctrlPr>
                      </m:sSubPr>
                      <m:e>
                        <m:r>
                          <a:rPr lang="en-US" altLang="zh-CN" sz="1600" i="1" dirty="0" smtClean="0">
                            <a:latin typeface="Cambria Math" panose="02040503050406030204" pitchFamily="18" charset="0"/>
                            <a:ea typeface="微软雅黑" panose="020B0503020204020204" pitchFamily="34" charset="-122"/>
                          </a:rPr>
                          <m:t>𝑎</m:t>
                        </m:r>
                      </m:e>
                      <m:sub>
                        <m:r>
                          <a:rPr lang="en-US" altLang="zh-CN" sz="1600" b="0" i="1" dirty="0" smtClean="0">
                            <a:latin typeface="Cambria Math" panose="02040503050406030204" pitchFamily="18" charset="0"/>
                            <a:ea typeface="微软雅黑" panose="020B0503020204020204" pitchFamily="34" charset="-122"/>
                          </a:rPr>
                          <m:t>6</m:t>
                        </m:r>
                      </m:sub>
                    </m:sSub>
                  </m:oMath>
                </a14:m>
                <a:endParaRPr lang="en-US" altLang="zh-CN" sz="1600" b="0" dirty="0">
                  <a:latin typeface="微软雅黑" panose="020B0503020204020204" pitchFamily="34" charset="-122"/>
                  <a:ea typeface="微软雅黑" panose="020B0503020204020204" pitchFamily="34" charset="-122"/>
                </a:endParaRPr>
              </a:p>
              <a:p>
                <a:pPr marL="342900" indent="-342900">
                  <a:lnSpc>
                    <a:spcPct val="120000"/>
                  </a:lnSpc>
                  <a:spcAft>
                    <a:spcPts val="600"/>
                  </a:spcAft>
                  <a:buFont typeface="+mj-lt"/>
                  <a:buAutoNum type="arabicPeriod" startAt="4"/>
                </a:pPr>
                <a:r>
                  <a:rPr lang="en-US" altLang="zh-CN" sz="1600" dirty="0" err="1">
                    <a:latin typeface="微软雅黑" panose="020B0503020204020204" pitchFamily="34" charset="-122"/>
                    <a:ea typeface="微软雅黑" panose="020B0503020204020204" pitchFamily="34" charset="-122"/>
                  </a:rPr>
                  <a:t>i</a:t>
                </a:r>
                <a:r>
                  <a:rPr lang="zh-CN" altLang="en-US" sz="1600" dirty="0">
                    <a:latin typeface="微软雅黑" panose="020B0503020204020204" pitchFamily="34" charset="-122"/>
                    <a:ea typeface="微软雅黑" panose="020B0503020204020204" pitchFamily="34" charset="-122"/>
                  </a:rPr>
                  <a:t>向右移动一位，</a:t>
                </a:r>
                <a:r>
                  <a:rPr lang="en-US" altLang="zh-CN" sz="1600" dirty="0">
                    <a:latin typeface="微软雅黑" panose="020B0503020204020204" pitchFamily="34" charset="-122"/>
                    <a:ea typeface="微软雅黑" panose="020B0503020204020204" pitchFamily="34" charset="-122"/>
                  </a:rPr>
                  <a:t>j</a:t>
                </a:r>
                <a:r>
                  <a:rPr lang="zh-CN" altLang="en-US" sz="1600" dirty="0">
                    <a:latin typeface="微软雅黑" panose="020B0503020204020204" pitchFamily="34" charset="-122"/>
                    <a:ea typeface="微软雅黑" panose="020B0503020204020204" pitchFamily="34" charset="-122"/>
                  </a:rPr>
                  <a:t>向前移动一位</a:t>
                </a:r>
                <a:endParaRPr lang="en-US" altLang="zh-CN" sz="1600" dirty="0">
                  <a:latin typeface="微软雅黑" panose="020B0503020204020204" pitchFamily="34" charset="-122"/>
                  <a:ea typeface="微软雅黑" panose="020B0503020204020204" pitchFamily="34" charset="-122"/>
                </a:endParaRPr>
              </a:p>
              <a:p>
                <a:pPr marL="342900" indent="-342900">
                  <a:lnSpc>
                    <a:spcPct val="120000"/>
                  </a:lnSpc>
                  <a:spcAft>
                    <a:spcPts val="600"/>
                  </a:spcAft>
                  <a:buFont typeface="+mj-lt"/>
                  <a:buAutoNum type="arabicPeriod" startAt="4"/>
                </a:pPr>
                <a:r>
                  <a:rPr lang="en-US" altLang="zh-CN" sz="1600" dirty="0">
                    <a:latin typeface="微软雅黑" panose="020B0503020204020204" pitchFamily="34" charset="-122"/>
                    <a:ea typeface="微软雅黑" panose="020B0503020204020204" pitchFamily="34" charset="-122"/>
                  </a:rPr>
                  <a:t> </a:t>
                </a:r>
                <a:r>
                  <a:rPr lang="en-US" altLang="zh-CN" sz="1600" dirty="0" err="1">
                    <a:latin typeface="微软雅黑" panose="020B0503020204020204" pitchFamily="34" charset="-122"/>
                    <a:ea typeface="微软雅黑" panose="020B0503020204020204" pitchFamily="34" charset="-122"/>
                  </a:rPr>
                  <a:t>goto</a:t>
                </a:r>
                <a:r>
                  <a:rPr lang="en-US" altLang="zh-CN" sz="1600" dirty="0">
                    <a:latin typeface="微软雅黑" panose="020B0503020204020204" pitchFamily="34" charset="-122"/>
                    <a:ea typeface="微软雅黑" panose="020B0503020204020204" pitchFamily="34" charset="-122"/>
                  </a:rPr>
                  <a:t> 3</a:t>
                </a:r>
              </a:p>
            </p:txBody>
          </p:sp>
        </mc:Choice>
        <mc:Fallback xmlns="">
          <p:sp>
            <p:nvSpPr>
              <p:cNvPr id="6" name="文本框 5">
                <a:extLst>
                  <a:ext uri="{FF2B5EF4-FFF2-40B4-BE49-F238E27FC236}">
                    <a16:creationId xmlns:a16="http://schemas.microsoft.com/office/drawing/2014/main" id="{2182A893-6B82-364C-13AC-351FA0979C06}"/>
                  </a:ext>
                </a:extLst>
              </p:cNvPr>
              <p:cNvSpPr txBox="1">
                <a:spLocks noRot="1" noChangeAspect="1" noMove="1" noResize="1" noEditPoints="1" noAdjustHandles="1" noChangeArrowheads="1" noChangeShapeType="1" noTextEdit="1"/>
              </p:cNvSpPr>
              <p:nvPr/>
            </p:nvSpPr>
            <p:spPr>
              <a:xfrm>
                <a:off x="4365466" y="1850938"/>
                <a:ext cx="3303953" cy="1775486"/>
              </a:xfrm>
              <a:prstGeom prst="rect">
                <a:avLst/>
              </a:prstGeom>
              <a:blipFill>
                <a:blip r:embed="rId4"/>
                <a:stretch>
                  <a:fillRect l="-1292" t="-1031" b="-481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15803426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序列拆分示例</a:t>
            </a:r>
          </a:p>
        </p:txBody>
      </p:sp>
      <p:sp>
        <p:nvSpPr>
          <p:cNvPr id="3" name="副标题 2"/>
          <p:cNvSpPr>
            <a:spLocks noGrp="1"/>
          </p:cNvSpPr>
          <p:nvPr>
            <p:ph type="subTitle" idx="1"/>
          </p:nvPr>
        </p:nvSpPr>
        <p:spPr/>
        <p:txBody>
          <a:bodyPr/>
          <a:lstStyle/>
          <a:p>
            <a:r>
              <a:rPr lang="en-US" altLang="zh-CN" dirty="0"/>
              <a:t>10.4.2  </a:t>
            </a:r>
            <a:r>
              <a:rPr lang="zh-CN" altLang="en-US" dirty="0"/>
              <a:t>快速排序</a:t>
            </a:r>
          </a:p>
        </p:txBody>
      </p:sp>
      <p:sp>
        <p:nvSpPr>
          <p:cNvPr id="4" name="文本占位符 3"/>
          <p:cNvSpPr>
            <a:spLocks noGrp="1"/>
          </p:cNvSpPr>
          <p:nvPr>
            <p:ph type="body" idx="10"/>
          </p:nvPr>
        </p:nvSpPr>
        <p:spPr/>
        <p:txBody>
          <a:bodyPr/>
          <a:lstStyle/>
          <a:p>
            <a:r>
              <a:rPr lang="zh-CN" altLang="en-US" dirty="0"/>
              <a:t>数据结构</a:t>
            </a:r>
          </a:p>
        </p:txBody>
      </p:sp>
      <mc:AlternateContent xmlns:mc="http://schemas.openxmlformats.org/markup-compatibility/2006" xmlns:a14="http://schemas.microsoft.com/office/drawing/2010/main">
        <mc:Choice Requires="a14">
          <p:sp>
            <p:nvSpPr>
              <p:cNvPr id="9" name="内容占位符 8">
                <a:extLst>
                  <a:ext uri="{FF2B5EF4-FFF2-40B4-BE49-F238E27FC236}">
                    <a16:creationId xmlns:a16="http://schemas.microsoft.com/office/drawing/2014/main" id="{D289E46E-C9FB-4158-9610-616DBC18DEB2}"/>
                  </a:ext>
                </a:extLst>
              </p:cNvPr>
              <p:cNvSpPr>
                <a:spLocks noGrp="1"/>
              </p:cNvSpPr>
              <p:nvPr>
                <p:ph idx="11"/>
              </p:nvPr>
            </p:nvSpPr>
            <p:spPr/>
            <p:txBody>
              <a:bodyPr/>
              <a:lstStyle/>
              <a:p>
                <a:r>
                  <a:rPr lang="zh-CN" altLang="en-US" dirty="0"/>
                  <a:t>对序列</a:t>
                </a:r>
                <a14:m>
                  <m:oMath xmlns:m="http://schemas.openxmlformats.org/officeDocument/2006/math">
                    <m:r>
                      <a:rPr lang="en-US" altLang="zh-CN" i="1">
                        <a:latin typeface="Cambria Math" panose="02040503050406030204" pitchFamily="18" charset="0"/>
                      </a:rPr>
                      <m:t>𝑎</m:t>
                    </m:r>
                    <m:r>
                      <a:rPr lang="en-US" altLang="zh-CN" i="1">
                        <a:latin typeface="Cambria Math" panose="02040503050406030204" pitchFamily="18" charset="0"/>
                      </a:rPr>
                      <m:t>=</m:t>
                    </m:r>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75</m:t>
                        </m:r>
                        <m:r>
                          <a:rPr lang="en-US" altLang="zh-CN" b="0" i="1" smtClean="0">
                            <a:latin typeface="Cambria Math" panose="02040503050406030204" pitchFamily="18" charset="0"/>
                          </a:rPr>
                          <m:t>,</m:t>
                        </m:r>
                        <m:r>
                          <a:rPr lang="en-US" altLang="zh-CN" i="1">
                            <a:latin typeface="Cambria Math" panose="02040503050406030204" pitchFamily="18" charset="0"/>
                          </a:rPr>
                          <m:t> 34</m:t>
                        </m:r>
                        <m:r>
                          <a:rPr lang="en-US" altLang="zh-CN" b="0" i="1" smtClean="0">
                            <a:latin typeface="Cambria Math" panose="02040503050406030204" pitchFamily="18" charset="0"/>
                          </a:rPr>
                          <m:t>,</m:t>
                        </m:r>
                        <m:r>
                          <a:rPr lang="en-US" altLang="zh-CN" i="1">
                            <a:latin typeface="Cambria Math" panose="02040503050406030204" pitchFamily="18" charset="0"/>
                          </a:rPr>
                          <m:t> 45</m:t>
                        </m:r>
                        <m:r>
                          <a:rPr lang="en-US" altLang="zh-CN" b="0" i="1" smtClean="0">
                            <a:latin typeface="Cambria Math" panose="02040503050406030204" pitchFamily="18" charset="0"/>
                          </a:rPr>
                          <m:t>,</m:t>
                        </m:r>
                        <m:r>
                          <a:rPr lang="en-US" altLang="zh-CN" i="1">
                            <a:latin typeface="Cambria Math" panose="02040503050406030204" pitchFamily="18" charset="0"/>
                          </a:rPr>
                          <m:t> 32</m:t>
                        </m:r>
                        <m:r>
                          <a:rPr lang="en-US" altLang="zh-CN" b="0" i="1" smtClean="0">
                            <a:latin typeface="Cambria Math" panose="02040503050406030204" pitchFamily="18" charset="0"/>
                          </a:rPr>
                          <m:t>,</m:t>
                        </m:r>
                        <m:r>
                          <a:rPr lang="en-US" altLang="zh-CN" i="1">
                            <a:latin typeface="Cambria Math" panose="02040503050406030204" pitchFamily="18" charset="0"/>
                          </a:rPr>
                          <m:t> 78</m:t>
                        </m:r>
                        <m:r>
                          <a:rPr lang="en-US" altLang="zh-CN" b="0" i="1" smtClean="0">
                            <a:latin typeface="Cambria Math" panose="02040503050406030204" pitchFamily="18" charset="0"/>
                          </a:rPr>
                          <m:t>,</m:t>
                        </m:r>
                        <m:r>
                          <a:rPr lang="en-US" altLang="zh-CN" i="1">
                            <a:latin typeface="Cambria Math" panose="02040503050406030204" pitchFamily="18" charset="0"/>
                          </a:rPr>
                          <m:t> 12</m:t>
                        </m:r>
                        <m:r>
                          <a:rPr lang="en-US" altLang="zh-CN" b="0" i="1" smtClean="0">
                            <a:latin typeface="Cambria Math" panose="02040503050406030204" pitchFamily="18" charset="0"/>
                          </a:rPr>
                          <m:t>,</m:t>
                        </m:r>
                        <m:r>
                          <a:rPr lang="en-US" altLang="zh-CN" i="1">
                            <a:latin typeface="Cambria Math" panose="02040503050406030204" pitchFamily="18" charset="0"/>
                          </a:rPr>
                          <m:t> 34’</m:t>
                        </m:r>
                        <m:r>
                          <a:rPr lang="en-US" altLang="zh-CN" b="0" i="1" smtClean="0">
                            <a:latin typeface="Cambria Math" panose="02040503050406030204" pitchFamily="18" charset="0"/>
                          </a:rPr>
                          <m:t>,</m:t>
                        </m:r>
                        <m:r>
                          <a:rPr lang="en-US" altLang="zh-CN" i="1">
                            <a:latin typeface="Cambria Math" panose="02040503050406030204" pitchFamily="18" charset="0"/>
                          </a:rPr>
                          <m:t> 40</m:t>
                        </m:r>
                      </m:e>
                    </m:d>
                  </m:oMath>
                </a14:m>
                <a:r>
                  <a:rPr lang="zh-CN" altLang="en-US" dirty="0"/>
                  <a:t>进行一次拆分，其中</a:t>
                </a:r>
                <a14:m>
                  <m:oMath xmlns:m="http://schemas.openxmlformats.org/officeDocument/2006/math">
                    <m:r>
                      <a:rPr lang="en-US" altLang="zh-CN" b="0" i="1" smtClean="0">
                        <a:latin typeface="Cambria Math" panose="02040503050406030204" pitchFamily="18" charset="0"/>
                      </a:rPr>
                      <m:t>𝑙</m:t>
                    </m:r>
                    <m:r>
                      <a:rPr lang="en-US" altLang="zh-CN" b="0" i="1" smtClean="0">
                        <a:latin typeface="Cambria Math" panose="02040503050406030204" pitchFamily="18" charset="0"/>
                      </a:rPr>
                      <m:t>=0,</m:t>
                    </m:r>
                    <m:r>
                      <a:rPr lang="en-US" altLang="zh-CN" b="0" i="1" smtClean="0">
                        <a:latin typeface="Cambria Math" panose="02040503050406030204" pitchFamily="18" charset="0"/>
                      </a:rPr>
                      <m:t>𝑟</m:t>
                    </m:r>
                    <m:r>
                      <a:rPr lang="en-US" altLang="zh-CN" b="0" i="1" smtClean="0">
                        <a:latin typeface="Cambria Math" panose="02040503050406030204" pitchFamily="18" charset="0"/>
                      </a:rPr>
                      <m:t>=7</m:t>
                    </m:r>
                  </m:oMath>
                </a14:m>
                <a:r>
                  <a:rPr lang="zh-CN" altLang="en-US" dirty="0"/>
                  <a:t>。</a:t>
                </a:r>
              </a:p>
            </p:txBody>
          </p:sp>
        </mc:Choice>
        <mc:Fallback xmlns="">
          <p:sp>
            <p:nvSpPr>
              <p:cNvPr id="9" name="内容占位符 8">
                <a:extLst>
                  <a:ext uri="{FF2B5EF4-FFF2-40B4-BE49-F238E27FC236}">
                    <a16:creationId xmlns:a16="http://schemas.microsoft.com/office/drawing/2014/main" id="{D289E46E-C9FB-4158-9610-616DBC18DEB2}"/>
                  </a:ext>
                </a:extLst>
              </p:cNvPr>
              <p:cNvSpPr>
                <a:spLocks noGrp="1" noRot="1" noChangeAspect="1" noMove="1" noResize="1" noEditPoints="1" noAdjustHandles="1" noChangeArrowheads="1" noChangeShapeType="1" noTextEdit="1"/>
              </p:cNvSpPr>
              <p:nvPr>
                <p:ph idx="11"/>
              </p:nvPr>
            </p:nvSpPr>
            <p:spPr>
              <a:blipFill>
                <a:blip r:embed="rId2"/>
                <a:stretch>
                  <a:fillRect l="-607" t="-1205"/>
                </a:stretch>
              </a:blipFill>
            </p:spPr>
            <p:txBody>
              <a:bodyPr/>
              <a:lstStyle/>
              <a:p>
                <a:r>
                  <a:rPr lang="zh-CN" altLang="en-US">
                    <a:noFill/>
                  </a:rPr>
                  <a:t> </a:t>
                </a:r>
              </a:p>
            </p:txBody>
          </p:sp>
        </mc:Fallback>
      </mc:AlternateContent>
      <p:cxnSp>
        <p:nvCxnSpPr>
          <p:cNvPr id="27" name="直接箭头连接符 26">
            <a:extLst>
              <a:ext uri="{FF2B5EF4-FFF2-40B4-BE49-F238E27FC236}">
                <a16:creationId xmlns:a16="http://schemas.microsoft.com/office/drawing/2014/main" id="{E1FEF6B6-CBEF-4158-BC9A-2024D5C932CB}"/>
              </a:ext>
            </a:extLst>
          </p:cNvPr>
          <p:cNvCxnSpPr>
            <a:cxnSpLocks/>
          </p:cNvCxnSpPr>
          <p:nvPr/>
        </p:nvCxnSpPr>
        <p:spPr>
          <a:xfrm flipV="1">
            <a:off x="8243668" y="5238178"/>
            <a:ext cx="0" cy="561503"/>
          </a:xfrm>
          <a:prstGeom prst="straightConnector1">
            <a:avLst/>
          </a:prstGeom>
          <a:ln w="508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8" name="文本框 27">
            <a:extLst>
              <a:ext uri="{FF2B5EF4-FFF2-40B4-BE49-F238E27FC236}">
                <a16:creationId xmlns:a16="http://schemas.microsoft.com/office/drawing/2014/main" id="{C21776F4-1A81-430A-A011-884EA19FB581}"/>
              </a:ext>
            </a:extLst>
          </p:cNvPr>
          <p:cNvSpPr txBox="1"/>
          <p:nvPr/>
        </p:nvSpPr>
        <p:spPr>
          <a:xfrm>
            <a:off x="7930806" y="5804470"/>
            <a:ext cx="646331" cy="369332"/>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轴点</a:t>
            </a:r>
          </a:p>
        </p:txBody>
      </p:sp>
      <mc:AlternateContent xmlns:mc="http://schemas.openxmlformats.org/markup-compatibility/2006" xmlns:a14="http://schemas.microsoft.com/office/drawing/2010/main">
        <mc:Choice Requires="a14">
          <p:sp>
            <p:nvSpPr>
              <p:cNvPr id="30" name="文本框 29">
                <a:extLst>
                  <a:ext uri="{FF2B5EF4-FFF2-40B4-BE49-F238E27FC236}">
                    <a16:creationId xmlns:a16="http://schemas.microsoft.com/office/drawing/2014/main" id="{82AD14DB-F90D-4364-8C0E-2876366211F5}"/>
                  </a:ext>
                </a:extLst>
              </p:cNvPr>
              <p:cNvSpPr txBox="1"/>
              <p:nvPr/>
            </p:nvSpPr>
            <p:spPr>
              <a:xfrm>
                <a:off x="7623852" y="1850938"/>
                <a:ext cx="4015698" cy="362792"/>
              </a:xfrm>
              <a:prstGeom prst="rect">
                <a:avLst/>
              </a:prstGeom>
              <a:noFill/>
            </p:spPr>
            <p:txBody>
              <a:bodyPr wrap="square" rtlCol="0">
                <a:spAutoFit/>
              </a:bodyPr>
              <a:lstStyle/>
              <a:p>
                <a:pPr marL="342900" indent="-342900">
                  <a:lnSpc>
                    <a:spcPct val="120000"/>
                  </a:lnSpc>
                  <a:spcAft>
                    <a:spcPts val="600"/>
                  </a:spcAft>
                  <a:buFont typeface="+mj-lt"/>
                  <a:buAutoNum type="arabicPeriod" startAt="8"/>
                </a:pPr>
                <a:r>
                  <a:rPr lang="zh-CN" altLang="en-US" sz="1600" dirty="0">
                    <a:latin typeface="微软雅黑" panose="020B0503020204020204" pitchFamily="34" charset="-122"/>
                    <a:ea typeface="微软雅黑" panose="020B0503020204020204" pitchFamily="34" charset="-122"/>
                  </a:rPr>
                  <a:t>再一次循环后：交换 </a:t>
                </a:r>
                <a14:m>
                  <m:oMath xmlns:m="http://schemas.openxmlformats.org/officeDocument/2006/math">
                    <m:sSub>
                      <m:sSubPr>
                        <m:ctrlPr>
                          <a:rPr lang="en-US" altLang="zh-CN" sz="1600" b="0" i="1" dirty="0" smtClean="0">
                            <a:latin typeface="Cambria Math" panose="02040503050406030204" pitchFamily="18" charset="0"/>
                            <a:ea typeface="微软雅黑" panose="020B0503020204020204" pitchFamily="34" charset="-122"/>
                          </a:rPr>
                        </m:ctrlPr>
                      </m:sSubPr>
                      <m:e>
                        <m:r>
                          <a:rPr lang="en-US" altLang="zh-CN" sz="1600" i="1" dirty="0" smtClean="0">
                            <a:latin typeface="Cambria Math" panose="02040503050406030204" pitchFamily="18" charset="0"/>
                            <a:ea typeface="微软雅黑" panose="020B0503020204020204" pitchFamily="34" charset="-122"/>
                          </a:rPr>
                          <m:t>𝑎</m:t>
                        </m:r>
                      </m:e>
                      <m:sub>
                        <m:r>
                          <a:rPr lang="en-US" altLang="zh-CN" sz="1600" b="0" i="1" dirty="0" smtClean="0">
                            <a:latin typeface="Cambria Math" panose="02040503050406030204" pitchFamily="18" charset="0"/>
                            <a:ea typeface="微软雅黑" panose="020B0503020204020204" pitchFamily="34" charset="-122"/>
                          </a:rPr>
                          <m:t>2</m:t>
                        </m:r>
                      </m:sub>
                    </m:sSub>
                  </m:oMath>
                </a14:m>
                <a:r>
                  <a:rPr lang="zh-CN" altLang="en-US" sz="1600" dirty="0">
                    <a:latin typeface="微软雅黑" panose="020B0503020204020204" pitchFamily="34" charset="-122"/>
                    <a:ea typeface="微软雅黑" panose="020B0503020204020204" pitchFamily="34" charset="-122"/>
                  </a:rPr>
                  <a:t> 与</a:t>
                </a:r>
                <a14:m>
                  <m:oMath xmlns:m="http://schemas.openxmlformats.org/officeDocument/2006/math">
                    <m:r>
                      <a:rPr lang="en-US" altLang="zh-CN" sz="1600" b="0" i="0" dirty="0" smtClean="0">
                        <a:latin typeface="Cambria Math" panose="02040503050406030204" pitchFamily="18" charset="0"/>
                        <a:ea typeface="微软雅黑" panose="020B0503020204020204" pitchFamily="34" charset="-122"/>
                      </a:rPr>
                      <m:t> </m:t>
                    </m:r>
                    <m:sSub>
                      <m:sSubPr>
                        <m:ctrlPr>
                          <a:rPr lang="en-US" altLang="zh-CN" sz="1600" b="0" i="1" dirty="0" smtClean="0">
                            <a:latin typeface="Cambria Math" panose="02040503050406030204" pitchFamily="18" charset="0"/>
                            <a:ea typeface="微软雅黑" panose="020B0503020204020204" pitchFamily="34" charset="-122"/>
                          </a:rPr>
                        </m:ctrlPr>
                      </m:sSubPr>
                      <m:e>
                        <m:r>
                          <a:rPr lang="en-US" altLang="zh-CN" sz="1600" i="1" dirty="0" smtClean="0">
                            <a:latin typeface="Cambria Math" panose="02040503050406030204" pitchFamily="18" charset="0"/>
                            <a:ea typeface="微软雅黑" panose="020B0503020204020204" pitchFamily="34" charset="-122"/>
                          </a:rPr>
                          <m:t>𝑎</m:t>
                        </m:r>
                      </m:e>
                      <m:sub>
                        <m:r>
                          <a:rPr lang="en-US" altLang="zh-CN" sz="1600" b="0" i="1" dirty="0" smtClean="0">
                            <a:latin typeface="Cambria Math" panose="02040503050406030204" pitchFamily="18" charset="0"/>
                            <a:ea typeface="微软雅黑" panose="020B0503020204020204" pitchFamily="34" charset="-122"/>
                          </a:rPr>
                          <m:t>5</m:t>
                        </m:r>
                      </m:sub>
                    </m:sSub>
                  </m:oMath>
                </a14:m>
                <a:endParaRPr lang="en-US" altLang="zh-CN" sz="1600" dirty="0">
                  <a:latin typeface="微软雅黑" panose="020B0503020204020204" pitchFamily="34" charset="-122"/>
                  <a:ea typeface="微软雅黑" panose="020B0503020204020204" pitchFamily="34" charset="-122"/>
                </a:endParaRPr>
              </a:p>
            </p:txBody>
          </p:sp>
        </mc:Choice>
        <mc:Fallback xmlns="">
          <p:sp>
            <p:nvSpPr>
              <p:cNvPr id="30" name="文本框 29">
                <a:extLst>
                  <a:ext uri="{FF2B5EF4-FFF2-40B4-BE49-F238E27FC236}">
                    <a16:creationId xmlns:a16="http://schemas.microsoft.com/office/drawing/2014/main" id="{82AD14DB-F90D-4364-8C0E-2876366211F5}"/>
                  </a:ext>
                </a:extLst>
              </p:cNvPr>
              <p:cNvSpPr txBox="1">
                <a:spLocks noRot="1" noChangeAspect="1" noMove="1" noResize="1" noEditPoints="1" noAdjustHandles="1" noChangeArrowheads="1" noChangeShapeType="1" noTextEdit="1"/>
              </p:cNvSpPr>
              <p:nvPr/>
            </p:nvSpPr>
            <p:spPr>
              <a:xfrm>
                <a:off x="7623852" y="1850938"/>
                <a:ext cx="4015698" cy="362792"/>
              </a:xfrm>
              <a:prstGeom prst="rect">
                <a:avLst/>
              </a:prstGeom>
              <a:blipFill>
                <a:blip r:embed="rId3"/>
                <a:stretch>
                  <a:fillRect l="-1216" t="-5085" b="-27119"/>
                </a:stretch>
              </a:blipFill>
            </p:spPr>
            <p:txBody>
              <a:bodyPr/>
              <a:lstStyle/>
              <a:p>
                <a:r>
                  <a:rPr lang="zh-CN" altLang="en-US">
                    <a:noFill/>
                  </a:rPr>
                  <a:t> </a:t>
                </a:r>
              </a:p>
            </p:txBody>
          </p:sp>
        </mc:Fallback>
      </mc:AlternateContent>
      <p:grpSp>
        <p:nvGrpSpPr>
          <p:cNvPr id="20" name="组合 19">
            <a:extLst>
              <a:ext uri="{FF2B5EF4-FFF2-40B4-BE49-F238E27FC236}">
                <a16:creationId xmlns:a16="http://schemas.microsoft.com/office/drawing/2014/main" id="{366566AE-8751-4BD5-824A-E0DBDDE2D05D}"/>
              </a:ext>
            </a:extLst>
          </p:cNvPr>
          <p:cNvGrpSpPr/>
          <p:nvPr/>
        </p:nvGrpSpPr>
        <p:grpSpPr>
          <a:xfrm>
            <a:off x="5396773" y="5257655"/>
            <a:ext cx="245580" cy="962267"/>
            <a:chOff x="6055036" y="5297575"/>
            <a:chExt cx="245580" cy="962267"/>
          </a:xfrm>
        </p:grpSpPr>
        <p:sp>
          <p:nvSpPr>
            <p:cNvPr id="32" name="文本框 31">
              <a:extLst>
                <a:ext uri="{FF2B5EF4-FFF2-40B4-BE49-F238E27FC236}">
                  <a16:creationId xmlns:a16="http://schemas.microsoft.com/office/drawing/2014/main" id="{9282BF20-89F7-4A31-A245-4802B212A11A}"/>
                </a:ext>
              </a:extLst>
            </p:cNvPr>
            <p:cNvSpPr txBox="1"/>
            <p:nvPr/>
          </p:nvSpPr>
          <p:spPr>
            <a:xfrm>
              <a:off x="6055036" y="5890510"/>
              <a:ext cx="245580" cy="369332"/>
            </a:xfrm>
            <a:prstGeom prst="rect">
              <a:avLst/>
            </a:prstGeom>
            <a:noFill/>
          </p:spPr>
          <p:txBody>
            <a:bodyPr wrap="none" rtlCol="0">
              <a:spAutoFit/>
            </a:bodyPr>
            <a:lstStyle/>
            <a:p>
              <a:r>
                <a:rPr lang="en-US" altLang="zh-CN" dirty="0" err="1">
                  <a:latin typeface="微软雅黑" panose="020B0503020204020204" pitchFamily="34" charset="-122"/>
                  <a:ea typeface="微软雅黑" panose="020B0503020204020204" pitchFamily="34" charset="-122"/>
                </a:rPr>
                <a:t>i</a:t>
              </a:r>
              <a:endParaRPr lang="zh-CN" altLang="en-US" dirty="0">
                <a:latin typeface="微软雅黑" panose="020B0503020204020204" pitchFamily="34" charset="-122"/>
                <a:ea typeface="微软雅黑" panose="020B0503020204020204" pitchFamily="34" charset="-122"/>
              </a:endParaRPr>
            </a:p>
          </p:txBody>
        </p:sp>
        <p:cxnSp>
          <p:nvCxnSpPr>
            <p:cNvPr id="33" name="直接箭头连接符 32">
              <a:extLst>
                <a:ext uri="{FF2B5EF4-FFF2-40B4-BE49-F238E27FC236}">
                  <a16:creationId xmlns:a16="http://schemas.microsoft.com/office/drawing/2014/main" id="{722E56CE-0C93-43B5-9F41-B2C90AF2BB75}"/>
                </a:ext>
              </a:extLst>
            </p:cNvPr>
            <p:cNvCxnSpPr>
              <a:cxnSpLocks/>
            </p:cNvCxnSpPr>
            <p:nvPr/>
          </p:nvCxnSpPr>
          <p:spPr>
            <a:xfrm flipV="1">
              <a:off x="6177826" y="5297575"/>
              <a:ext cx="0" cy="504329"/>
            </a:xfrm>
            <a:prstGeom prst="straightConnector1">
              <a:avLst/>
            </a:prstGeom>
            <a:ln w="508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aphicFrame>
        <p:nvGraphicFramePr>
          <p:cNvPr id="21" name="表格 6">
            <a:extLst>
              <a:ext uri="{FF2B5EF4-FFF2-40B4-BE49-F238E27FC236}">
                <a16:creationId xmlns:a16="http://schemas.microsoft.com/office/drawing/2014/main" id="{E56D9F81-7174-479A-9C25-602A3BEB5BC2}"/>
              </a:ext>
            </a:extLst>
          </p:cNvPr>
          <p:cNvGraphicFramePr>
            <a:graphicFrameLocks noGrp="1"/>
          </p:cNvGraphicFramePr>
          <p:nvPr/>
        </p:nvGraphicFramePr>
        <p:xfrm>
          <a:off x="3158473" y="4838129"/>
          <a:ext cx="5418664" cy="370840"/>
        </p:xfrm>
        <a:graphic>
          <a:graphicData uri="http://schemas.openxmlformats.org/drawingml/2006/table">
            <a:tbl>
              <a:tblPr firstRow="1" bandRow="1">
                <a:tableStyleId>{5C22544A-7EE6-4342-B048-85BDC9FD1C3A}</a:tableStyleId>
              </a:tblPr>
              <a:tblGrid>
                <a:gridCol w="677333">
                  <a:extLst>
                    <a:ext uri="{9D8B030D-6E8A-4147-A177-3AD203B41FA5}">
                      <a16:colId xmlns:a16="http://schemas.microsoft.com/office/drawing/2014/main" val="776778457"/>
                    </a:ext>
                  </a:extLst>
                </a:gridCol>
                <a:gridCol w="677333">
                  <a:extLst>
                    <a:ext uri="{9D8B030D-6E8A-4147-A177-3AD203B41FA5}">
                      <a16:colId xmlns:a16="http://schemas.microsoft.com/office/drawing/2014/main" val="1120378719"/>
                    </a:ext>
                  </a:extLst>
                </a:gridCol>
                <a:gridCol w="677333">
                  <a:extLst>
                    <a:ext uri="{9D8B030D-6E8A-4147-A177-3AD203B41FA5}">
                      <a16:colId xmlns:a16="http://schemas.microsoft.com/office/drawing/2014/main" val="2341010243"/>
                    </a:ext>
                  </a:extLst>
                </a:gridCol>
                <a:gridCol w="677333">
                  <a:extLst>
                    <a:ext uri="{9D8B030D-6E8A-4147-A177-3AD203B41FA5}">
                      <a16:colId xmlns:a16="http://schemas.microsoft.com/office/drawing/2014/main" val="2141642471"/>
                    </a:ext>
                  </a:extLst>
                </a:gridCol>
                <a:gridCol w="677333">
                  <a:extLst>
                    <a:ext uri="{9D8B030D-6E8A-4147-A177-3AD203B41FA5}">
                      <a16:colId xmlns:a16="http://schemas.microsoft.com/office/drawing/2014/main" val="2028372761"/>
                    </a:ext>
                  </a:extLst>
                </a:gridCol>
                <a:gridCol w="677333">
                  <a:extLst>
                    <a:ext uri="{9D8B030D-6E8A-4147-A177-3AD203B41FA5}">
                      <a16:colId xmlns:a16="http://schemas.microsoft.com/office/drawing/2014/main" val="4147770025"/>
                    </a:ext>
                  </a:extLst>
                </a:gridCol>
                <a:gridCol w="677333">
                  <a:extLst>
                    <a:ext uri="{9D8B030D-6E8A-4147-A177-3AD203B41FA5}">
                      <a16:colId xmlns:a16="http://schemas.microsoft.com/office/drawing/2014/main" val="1208477831"/>
                    </a:ext>
                  </a:extLst>
                </a:gridCol>
                <a:gridCol w="677333">
                  <a:extLst>
                    <a:ext uri="{9D8B030D-6E8A-4147-A177-3AD203B41FA5}">
                      <a16:colId xmlns:a16="http://schemas.microsoft.com/office/drawing/2014/main" val="1050168925"/>
                    </a:ext>
                  </a:extLst>
                </a:gridCol>
              </a:tblGrid>
              <a:tr h="370840">
                <a:tc>
                  <a:txBody>
                    <a:bodyPr/>
                    <a:lstStyle/>
                    <a:p>
                      <a:pPr algn="ctr"/>
                      <a:r>
                        <a:rPr lang="en-US" altLang="zh-CN" b="1" dirty="0">
                          <a:solidFill>
                            <a:schemeClr val="tx1"/>
                          </a:solidFill>
                        </a:rPr>
                        <a:t>34’</a:t>
                      </a:r>
                      <a:endParaRPr lang="zh-CN" altLang="en-US"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1" dirty="0">
                          <a:solidFill>
                            <a:schemeClr val="tx1"/>
                          </a:solidFill>
                        </a:rPr>
                        <a:t>34</a:t>
                      </a:r>
                      <a:endParaRPr lang="zh-CN" altLang="en-US"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1" dirty="0">
                          <a:solidFill>
                            <a:schemeClr val="tx1"/>
                          </a:solidFill>
                        </a:rPr>
                        <a:t>45</a:t>
                      </a:r>
                      <a:endParaRPr lang="zh-CN" altLang="en-US"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1" dirty="0">
                          <a:solidFill>
                            <a:schemeClr val="tx1"/>
                          </a:solidFill>
                        </a:rPr>
                        <a:t>32</a:t>
                      </a:r>
                      <a:endParaRPr lang="zh-CN" altLang="en-US"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1" dirty="0">
                          <a:solidFill>
                            <a:schemeClr val="tx1"/>
                          </a:solidFill>
                        </a:rPr>
                        <a:t>78</a:t>
                      </a:r>
                      <a:endParaRPr lang="zh-CN" altLang="en-US"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1" dirty="0">
                          <a:solidFill>
                            <a:schemeClr val="tx1"/>
                          </a:solidFill>
                        </a:rPr>
                        <a:t>12</a:t>
                      </a:r>
                      <a:endParaRPr lang="zh-CN" altLang="en-US"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1" dirty="0">
                          <a:solidFill>
                            <a:schemeClr val="tx1"/>
                          </a:solidFill>
                        </a:rPr>
                        <a:t>75</a:t>
                      </a:r>
                      <a:endParaRPr lang="zh-CN" altLang="en-US"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1" dirty="0">
                          <a:solidFill>
                            <a:schemeClr val="tx1"/>
                          </a:solidFill>
                        </a:rPr>
                        <a:t>40</a:t>
                      </a:r>
                      <a:endParaRPr lang="zh-CN" altLang="en-US"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7223449"/>
                  </a:ext>
                </a:extLst>
              </a:tr>
            </a:tbl>
          </a:graphicData>
        </a:graphic>
      </p:graphicFrame>
      <p:graphicFrame>
        <p:nvGraphicFramePr>
          <p:cNvPr id="22" name="表格 6">
            <a:extLst>
              <a:ext uri="{FF2B5EF4-FFF2-40B4-BE49-F238E27FC236}">
                <a16:creationId xmlns:a16="http://schemas.microsoft.com/office/drawing/2014/main" id="{912B1482-418B-433B-913F-E58E9A73E8FC}"/>
              </a:ext>
            </a:extLst>
          </p:cNvPr>
          <p:cNvGraphicFramePr>
            <a:graphicFrameLocks noGrp="1"/>
          </p:cNvGraphicFramePr>
          <p:nvPr/>
        </p:nvGraphicFramePr>
        <p:xfrm>
          <a:off x="3158474" y="3744320"/>
          <a:ext cx="5418664" cy="741680"/>
        </p:xfrm>
        <a:graphic>
          <a:graphicData uri="http://schemas.openxmlformats.org/drawingml/2006/table">
            <a:tbl>
              <a:tblPr firstRow="1" bandRow="1">
                <a:tableStyleId>{5C22544A-7EE6-4342-B048-85BDC9FD1C3A}</a:tableStyleId>
              </a:tblPr>
              <a:tblGrid>
                <a:gridCol w="677333">
                  <a:extLst>
                    <a:ext uri="{9D8B030D-6E8A-4147-A177-3AD203B41FA5}">
                      <a16:colId xmlns:a16="http://schemas.microsoft.com/office/drawing/2014/main" val="776778457"/>
                    </a:ext>
                  </a:extLst>
                </a:gridCol>
                <a:gridCol w="677333">
                  <a:extLst>
                    <a:ext uri="{9D8B030D-6E8A-4147-A177-3AD203B41FA5}">
                      <a16:colId xmlns:a16="http://schemas.microsoft.com/office/drawing/2014/main" val="1120378719"/>
                    </a:ext>
                  </a:extLst>
                </a:gridCol>
                <a:gridCol w="677333">
                  <a:extLst>
                    <a:ext uri="{9D8B030D-6E8A-4147-A177-3AD203B41FA5}">
                      <a16:colId xmlns:a16="http://schemas.microsoft.com/office/drawing/2014/main" val="2341010243"/>
                    </a:ext>
                  </a:extLst>
                </a:gridCol>
                <a:gridCol w="677333">
                  <a:extLst>
                    <a:ext uri="{9D8B030D-6E8A-4147-A177-3AD203B41FA5}">
                      <a16:colId xmlns:a16="http://schemas.microsoft.com/office/drawing/2014/main" val="2141642471"/>
                    </a:ext>
                  </a:extLst>
                </a:gridCol>
                <a:gridCol w="677333">
                  <a:extLst>
                    <a:ext uri="{9D8B030D-6E8A-4147-A177-3AD203B41FA5}">
                      <a16:colId xmlns:a16="http://schemas.microsoft.com/office/drawing/2014/main" val="2028372761"/>
                    </a:ext>
                  </a:extLst>
                </a:gridCol>
                <a:gridCol w="677333">
                  <a:extLst>
                    <a:ext uri="{9D8B030D-6E8A-4147-A177-3AD203B41FA5}">
                      <a16:colId xmlns:a16="http://schemas.microsoft.com/office/drawing/2014/main" val="4147770025"/>
                    </a:ext>
                  </a:extLst>
                </a:gridCol>
                <a:gridCol w="677333">
                  <a:extLst>
                    <a:ext uri="{9D8B030D-6E8A-4147-A177-3AD203B41FA5}">
                      <a16:colId xmlns:a16="http://schemas.microsoft.com/office/drawing/2014/main" val="1208477831"/>
                    </a:ext>
                  </a:extLst>
                </a:gridCol>
                <a:gridCol w="677333">
                  <a:extLst>
                    <a:ext uri="{9D8B030D-6E8A-4147-A177-3AD203B41FA5}">
                      <a16:colId xmlns:a16="http://schemas.microsoft.com/office/drawing/2014/main" val="1050168925"/>
                    </a:ext>
                  </a:extLst>
                </a:gridCol>
              </a:tblGrid>
              <a:tr h="370840">
                <a:tc>
                  <a:txBody>
                    <a:bodyPr/>
                    <a:lstStyle/>
                    <a:p>
                      <a:pPr algn="ctr"/>
                      <a:r>
                        <a:rPr lang="en-US" altLang="zh-CN" b="0" dirty="0">
                          <a:solidFill>
                            <a:schemeClr val="tx1"/>
                          </a:solidFill>
                        </a:rPr>
                        <a:t>0</a:t>
                      </a:r>
                      <a:endParaRPr lang="zh-CN" altLang="en-US" b="0" dirty="0">
                        <a:solidFill>
                          <a:schemeClr val="tx1"/>
                        </a:solidFill>
                      </a:endParaRP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b="0" dirty="0">
                          <a:solidFill>
                            <a:schemeClr val="tx1"/>
                          </a:solidFill>
                        </a:rPr>
                        <a:t>1</a:t>
                      </a:r>
                      <a:endParaRPr lang="zh-CN" altLang="en-US" b="0" dirty="0">
                        <a:solidFill>
                          <a:schemeClr val="tx1"/>
                        </a:solidFill>
                      </a:endParaRP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b="0" dirty="0">
                          <a:solidFill>
                            <a:schemeClr val="tx1"/>
                          </a:solidFill>
                        </a:rPr>
                        <a:t>2</a:t>
                      </a:r>
                      <a:endParaRPr lang="zh-CN" altLang="en-US" b="0" dirty="0">
                        <a:solidFill>
                          <a:schemeClr val="tx1"/>
                        </a:solidFill>
                      </a:endParaRP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b="0" dirty="0">
                          <a:solidFill>
                            <a:schemeClr val="tx1"/>
                          </a:solidFill>
                        </a:rPr>
                        <a:t>3</a:t>
                      </a:r>
                      <a:endParaRPr lang="zh-CN" altLang="en-US" b="0" dirty="0">
                        <a:solidFill>
                          <a:schemeClr val="tx1"/>
                        </a:solidFill>
                      </a:endParaRP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b="0" dirty="0">
                          <a:solidFill>
                            <a:schemeClr val="tx1"/>
                          </a:solidFill>
                        </a:rPr>
                        <a:t>4</a:t>
                      </a:r>
                      <a:endParaRPr lang="zh-CN" altLang="en-US" b="0" dirty="0">
                        <a:solidFill>
                          <a:schemeClr val="tx1"/>
                        </a:solidFill>
                      </a:endParaRP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b="0" dirty="0">
                          <a:solidFill>
                            <a:schemeClr val="tx1"/>
                          </a:solidFill>
                        </a:rPr>
                        <a:t>5</a:t>
                      </a:r>
                      <a:endParaRPr lang="zh-CN" altLang="en-US" b="0" dirty="0">
                        <a:solidFill>
                          <a:schemeClr val="tx1"/>
                        </a:solidFill>
                      </a:endParaRP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b="0" dirty="0">
                          <a:solidFill>
                            <a:schemeClr val="tx1"/>
                          </a:solidFill>
                        </a:rPr>
                        <a:t>6</a:t>
                      </a:r>
                      <a:endParaRPr lang="zh-CN" altLang="en-US" b="0" dirty="0">
                        <a:solidFill>
                          <a:schemeClr val="tx1"/>
                        </a:solidFill>
                      </a:endParaRP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b="0" dirty="0">
                          <a:solidFill>
                            <a:schemeClr val="tx1"/>
                          </a:solidFill>
                        </a:rPr>
                        <a:t>7</a:t>
                      </a:r>
                      <a:endParaRPr lang="zh-CN" altLang="en-US" b="0" dirty="0">
                        <a:solidFill>
                          <a:schemeClr val="tx1"/>
                        </a:solidFill>
                      </a:endParaRP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02580926"/>
                  </a:ext>
                </a:extLst>
              </a:tr>
              <a:tr h="370840">
                <a:tc>
                  <a:txBody>
                    <a:bodyPr/>
                    <a:lstStyle/>
                    <a:p>
                      <a:pPr algn="ctr"/>
                      <a:r>
                        <a:rPr lang="en-US" altLang="zh-CN" b="1" dirty="0"/>
                        <a:t>75</a:t>
                      </a:r>
                      <a:endParaRPr lang="zh-CN" altLang="en-US"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1" dirty="0"/>
                        <a:t>34</a:t>
                      </a:r>
                      <a:endParaRPr lang="zh-CN" altLang="en-US"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1" dirty="0"/>
                        <a:t>45</a:t>
                      </a:r>
                      <a:endParaRPr lang="zh-CN" altLang="en-US"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1" dirty="0"/>
                        <a:t>32</a:t>
                      </a:r>
                      <a:endParaRPr lang="zh-CN" altLang="en-US"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1" dirty="0"/>
                        <a:t>78</a:t>
                      </a:r>
                      <a:endParaRPr lang="zh-CN" altLang="en-US"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1" dirty="0"/>
                        <a:t>12</a:t>
                      </a:r>
                      <a:endParaRPr lang="zh-CN" altLang="en-US"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1" dirty="0"/>
                        <a:t>34’</a:t>
                      </a:r>
                      <a:endParaRPr lang="zh-CN" altLang="en-US"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1" dirty="0"/>
                        <a:t>40</a:t>
                      </a:r>
                      <a:endParaRPr lang="zh-CN" altLang="en-US"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7223449"/>
                  </a:ext>
                </a:extLst>
              </a:tr>
            </a:tbl>
          </a:graphicData>
        </a:graphic>
      </p:graphicFrame>
      <p:grpSp>
        <p:nvGrpSpPr>
          <p:cNvPr id="23" name="组合 22">
            <a:extLst>
              <a:ext uri="{FF2B5EF4-FFF2-40B4-BE49-F238E27FC236}">
                <a16:creationId xmlns:a16="http://schemas.microsoft.com/office/drawing/2014/main" id="{E8A34C92-62D7-4C5A-86B3-7080DFC178C6}"/>
              </a:ext>
            </a:extLst>
          </p:cNvPr>
          <p:cNvGrpSpPr/>
          <p:nvPr/>
        </p:nvGrpSpPr>
        <p:grpSpPr>
          <a:xfrm>
            <a:off x="6075888" y="5257655"/>
            <a:ext cx="245580" cy="998371"/>
            <a:chOff x="5310035" y="5257655"/>
            <a:chExt cx="245580" cy="998371"/>
          </a:xfrm>
        </p:grpSpPr>
        <p:sp>
          <p:nvSpPr>
            <p:cNvPr id="24" name="文本框 23">
              <a:extLst>
                <a:ext uri="{FF2B5EF4-FFF2-40B4-BE49-F238E27FC236}">
                  <a16:creationId xmlns:a16="http://schemas.microsoft.com/office/drawing/2014/main" id="{2E433F17-BD2E-44BB-B27D-B10B76E84AE7}"/>
                </a:ext>
              </a:extLst>
            </p:cNvPr>
            <p:cNvSpPr txBox="1"/>
            <p:nvPr/>
          </p:nvSpPr>
          <p:spPr>
            <a:xfrm>
              <a:off x="5310035" y="5886694"/>
              <a:ext cx="245580" cy="369332"/>
            </a:xfrm>
            <a:prstGeom prst="rect">
              <a:avLst/>
            </a:prstGeom>
            <a:noFill/>
          </p:spPr>
          <p:txBody>
            <a:bodyPr wrap="none" rtlCol="0">
              <a:spAutoFit/>
            </a:bodyPr>
            <a:lstStyle/>
            <a:p>
              <a:r>
                <a:rPr lang="en-US" altLang="zh-CN" dirty="0">
                  <a:latin typeface="微软雅黑" panose="020B0503020204020204" pitchFamily="34" charset="-122"/>
                  <a:ea typeface="微软雅黑" panose="020B0503020204020204" pitchFamily="34" charset="-122"/>
                </a:rPr>
                <a:t>j</a:t>
              </a:r>
              <a:endParaRPr lang="zh-CN" altLang="en-US" dirty="0">
                <a:latin typeface="微软雅黑" panose="020B0503020204020204" pitchFamily="34" charset="-122"/>
                <a:ea typeface="微软雅黑" panose="020B0503020204020204" pitchFamily="34" charset="-122"/>
              </a:endParaRPr>
            </a:p>
          </p:txBody>
        </p:sp>
        <p:cxnSp>
          <p:nvCxnSpPr>
            <p:cNvPr id="31" name="直接箭头连接符 30">
              <a:extLst>
                <a:ext uri="{FF2B5EF4-FFF2-40B4-BE49-F238E27FC236}">
                  <a16:creationId xmlns:a16="http://schemas.microsoft.com/office/drawing/2014/main" id="{B07E4544-B1C6-4A26-9948-37422486EE20}"/>
                </a:ext>
              </a:extLst>
            </p:cNvPr>
            <p:cNvCxnSpPr>
              <a:cxnSpLocks/>
            </p:cNvCxnSpPr>
            <p:nvPr/>
          </p:nvCxnSpPr>
          <p:spPr>
            <a:xfrm flipV="1">
              <a:off x="5432825" y="5257655"/>
              <a:ext cx="0" cy="504329"/>
            </a:xfrm>
            <a:prstGeom prst="straightConnector1">
              <a:avLst/>
            </a:prstGeom>
            <a:ln w="508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ACB0CEF1-4EB5-3660-D531-53C184B0B418}"/>
                  </a:ext>
                </a:extLst>
              </p:cNvPr>
              <p:cNvSpPr txBox="1"/>
              <p:nvPr/>
            </p:nvSpPr>
            <p:spPr>
              <a:xfrm>
                <a:off x="584225" y="1802117"/>
                <a:ext cx="3619617" cy="1722331"/>
              </a:xfrm>
              <a:prstGeom prst="rect">
                <a:avLst/>
              </a:prstGeom>
              <a:noFill/>
            </p:spPr>
            <p:txBody>
              <a:bodyPr wrap="square" rtlCol="0">
                <a:spAutoFit/>
              </a:bodyPr>
              <a:lstStyle/>
              <a:p>
                <a:pPr marL="342900" indent="-342900">
                  <a:lnSpc>
                    <a:spcPct val="120000"/>
                  </a:lnSpc>
                  <a:spcAft>
                    <a:spcPts val="600"/>
                  </a:spcAft>
                  <a:buFont typeface="+mj-lt"/>
                  <a:buAutoNum type="arabicPeriod"/>
                </a:pPr>
                <a:r>
                  <a:rPr lang="en-US" altLang="zh-CN"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i="1">
                        <a:latin typeface="Cambria Math" panose="02040503050406030204" pitchFamily="18" charset="0"/>
                        <a:ea typeface="微软雅黑" panose="020B0503020204020204" pitchFamily="34" charset="-122"/>
                      </a:rPr>
                      <m:t>𝑖</m:t>
                    </m:r>
                  </m:oMath>
                </a14:m>
                <a:r>
                  <a:rPr lang="zh-CN" altLang="en-US" sz="1600" dirty="0">
                    <a:latin typeface="微软雅黑" panose="020B0503020204020204" pitchFamily="34" charset="-122"/>
                    <a:ea typeface="微软雅黑" panose="020B0503020204020204" pitchFamily="34" charset="-122"/>
                  </a:rPr>
                  <a:t>指向待划分区域首元素，</a:t>
                </a:r>
                <a14:m>
                  <m:oMath xmlns:m="http://schemas.openxmlformats.org/officeDocument/2006/math">
                    <m:r>
                      <a:rPr lang="en-US" altLang="zh-CN" sz="1600" i="1">
                        <a:latin typeface="Cambria Math" panose="02040503050406030204" pitchFamily="18" charset="0"/>
                        <a:ea typeface="微软雅黑" panose="020B0503020204020204" pitchFamily="34" charset="-122"/>
                      </a:rPr>
                      <m:t>𝑗</m:t>
                    </m:r>
                  </m:oMath>
                </a14:m>
                <a:r>
                  <a:rPr lang="zh-CN" altLang="en-US" sz="1600" dirty="0">
                    <a:latin typeface="微软雅黑" panose="020B0503020204020204" pitchFamily="34" charset="-122"/>
                    <a:ea typeface="微软雅黑" panose="020B0503020204020204" pitchFamily="34" charset="-122"/>
                  </a:rPr>
                  <a:t>指向待划分区域尾元素的前一个元素</a:t>
                </a:r>
                <a:endParaRPr lang="en-US" altLang="zh-CN" sz="1600" dirty="0">
                  <a:latin typeface="微软雅黑" panose="020B0503020204020204" pitchFamily="34" charset="-122"/>
                  <a:ea typeface="微软雅黑" panose="020B0503020204020204" pitchFamily="34" charset="-122"/>
                </a:endParaRPr>
              </a:p>
              <a:p>
                <a:pPr marL="342900" indent="-342900">
                  <a:lnSpc>
                    <a:spcPct val="120000"/>
                  </a:lnSpc>
                  <a:spcAft>
                    <a:spcPts val="600"/>
                  </a:spcAft>
                  <a:buFont typeface="+mj-lt"/>
                  <a:buAutoNum type="arabicPeriod"/>
                </a:pPr>
                <a:r>
                  <a:rPr lang="zh-CN" altLang="en-US" sz="1600" dirty="0">
                    <a:latin typeface="微软雅黑" panose="020B0503020204020204" pitchFamily="34" charset="-122"/>
                    <a:ea typeface="微软雅黑" panose="020B0503020204020204" pitchFamily="34" charset="-122"/>
                  </a:rPr>
                  <a:t>待划分区域最后的元素作为轴点</a:t>
                </a:r>
                <a:endParaRPr lang="en-US" altLang="zh-CN" sz="1600" dirty="0">
                  <a:latin typeface="微软雅黑" panose="020B0503020204020204" pitchFamily="34" charset="-122"/>
                  <a:ea typeface="微软雅黑" panose="020B0503020204020204" pitchFamily="34" charset="-122"/>
                </a:endParaRPr>
              </a:p>
              <a:p>
                <a:pPr marL="342900" indent="-342900">
                  <a:lnSpc>
                    <a:spcPct val="120000"/>
                  </a:lnSpc>
                  <a:spcAft>
                    <a:spcPts val="600"/>
                  </a:spcAft>
                  <a:buFont typeface="+mj-lt"/>
                  <a:buAutoNum type="arabicPeriod"/>
                </a:pPr>
                <a:r>
                  <a:rPr lang="en-US" altLang="zh-CN"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i="1">
                        <a:latin typeface="Cambria Math" panose="02040503050406030204" pitchFamily="18" charset="0"/>
                        <a:ea typeface="微软雅黑" panose="020B0503020204020204" pitchFamily="34" charset="-122"/>
                      </a:rPr>
                      <m:t>𝑖</m:t>
                    </m:r>
                  </m:oMath>
                </a14:m>
                <a:r>
                  <a:rPr lang="zh-CN" altLang="en-US" sz="1600" dirty="0">
                    <a:latin typeface="微软雅黑" panose="020B0503020204020204" pitchFamily="34" charset="-122"/>
                    <a:ea typeface="微软雅黑" panose="020B0503020204020204" pitchFamily="34" charset="-122"/>
                  </a:rPr>
                  <a:t>从前往后移动直到找到一个比轴点</a:t>
                </a:r>
                <a:r>
                  <a:rPr lang="zh-CN" altLang="en-US" sz="1600" dirty="0">
                    <a:solidFill>
                      <a:srgbClr val="00B0F0"/>
                    </a:solidFill>
                    <a:latin typeface="微软雅黑" panose="020B0503020204020204" pitchFamily="34" charset="-122"/>
                    <a:ea typeface="微软雅黑" panose="020B0503020204020204" pitchFamily="34" charset="-122"/>
                  </a:rPr>
                  <a:t>大或相等</a:t>
                </a:r>
                <a:r>
                  <a:rPr lang="zh-CN" altLang="en-US" sz="1600" dirty="0">
                    <a:latin typeface="微软雅黑" panose="020B0503020204020204" pitchFamily="34" charset="-122"/>
                    <a:ea typeface="微软雅黑" panose="020B0503020204020204" pitchFamily="34" charset="-122"/>
                  </a:rPr>
                  <a:t>的项</a:t>
                </a:r>
              </a:p>
            </p:txBody>
          </p:sp>
        </mc:Choice>
        <mc:Fallback xmlns="">
          <p:sp>
            <p:nvSpPr>
              <p:cNvPr id="5" name="文本框 4">
                <a:extLst>
                  <a:ext uri="{FF2B5EF4-FFF2-40B4-BE49-F238E27FC236}">
                    <a16:creationId xmlns:a16="http://schemas.microsoft.com/office/drawing/2014/main" id="{ACB0CEF1-4EB5-3660-D531-53C184B0B418}"/>
                  </a:ext>
                </a:extLst>
              </p:cNvPr>
              <p:cNvSpPr txBox="1">
                <a:spLocks noRot="1" noChangeAspect="1" noMove="1" noResize="1" noEditPoints="1" noAdjustHandles="1" noChangeArrowheads="1" noChangeShapeType="1" noTextEdit="1"/>
              </p:cNvSpPr>
              <p:nvPr/>
            </p:nvSpPr>
            <p:spPr>
              <a:xfrm>
                <a:off x="584225" y="1802117"/>
                <a:ext cx="3619617" cy="1722331"/>
              </a:xfrm>
              <a:prstGeom prst="rect">
                <a:avLst/>
              </a:prstGeom>
              <a:blipFill>
                <a:blip r:embed="rId6"/>
                <a:stretch>
                  <a:fillRect l="-1399" t="-1471" b="-220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文本框 25">
                <a:extLst>
                  <a:ext uri="{FF2B5EF4-FFF2-40B4-BE49-F238E27FC236}">
                    <a16:creationId xmlns:a16="http://schemas.microsoft.com/office/drawing/2014/main" id="{93F3090A-69E8-4D52-B52E-05EDD74A14AB}"/>
                  </a:ext>
                </a:extLst>
              </p:cNvPr>
              <p:cNvSpPr txBox="1"/>
              <p:nvPr/>
            </p:nvSpPr>
            <p:spPr>
              <a:xfrm>
                <a:off x="4365466" y="1850938"/>
                <a:ext cx="3303953" cy="1775486"/>
              </a:xfrm>
              <a:prstGeom prst="rect">
                <a:avLst/>
              </a:prstGeom>
              <a:noFill/>
            </p:spPr>
            <p:txBody>
              <a:bodyPr wrap="square" rtlCol="0">
                <a:spAutoFit/>
              </a:bodyPr>
              <a:lstStyle/>
              <a:p>
                <a:pPr marL="342900" indent="-342900">
                  <a:lnSpc>
                    <a:spcPct val="120000"/>
                  </a:lnSpc>
                  <a:spcAft>
                    <a:spcPts val="600"/>
                  </a:spcAft>
                  <a:buFont typeface="+mj-lt"/>
                  <a:buAutoNum type="arabicPeriod" startAt="4"/>
                </a:pPr>
                <a:r>
                  <a:rPr lang="en-US" altLang="zh-CN"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i="1">
                        <a:latin typeface="Cambria Math" panose="02040503050406030204" pitchFamily="18" charset="0"/>
                        <a:ea typeface="微软雅黑" panose="020B0503020204020204" pitchFamily="34" charset="-122"/>
                      </a:rPr>
                      <m:t>𝑗</m:t>
                    </m:r>
                  </m:oMath>
                </a14:m>
                <a:r>
                  <a:rPr lang="zh-CN" altLang="en-US" sz="1600" dirty="0">
                    <a:latin typeface="微软雅黑" panose="020B0503020204020204" pitchFamily="34" charset="-122"/>
                    <a:ea typeface="微软雅黑" panose="020B0503020204020204" pitchFamily="34" charset="-122"/>
                  </a:rPr>
                  <a:t>从后往前移动直到找到一个比轴点</a:t>
                </a:r>
                <a:r>
                  <a:rPr lang="zh-CN" altLang="en-US" sz="1600" dirty="0">
                    <a:solidFill>
                      <a:srgbClr val="00B0F0"/>
                    </a:solidFill>
                    <a:latin typeface="微软雅黑" panose="020B0503020204020204" pitchFamily="34" charset="-122"/>
                    <a:ea typeface="微软雅黑" panose="020B0503020204020204" pitchFamily="34" charset="-122"/>
                  </a:rPr>
                  <a:t>小或相等</a:t>
                </a:r>
                <a:r>
                  <a:rPr lang="zh-CN" altLang="en-US" sz="1600" dirty="0">
                    <a:latin typeface="微软雅黑" panose="020B0503020204020204" pitchFamily="34" charset="-122"/>
                    <a:ea typeface="微软雅黑" panose="020B0503020204020204" pitchFamily="34" charset="-122"/>
                  </a:rPr>
                  <a:t>的项</a:t>
                </a:r>
                <a:endParaRPr lang="en-US" altLang="zh-CN" sz="1600" dirty="0">
                  <a:latin typeface="微软雅黑" panose="020B0503020204020204" pitchFamily="34" charset="-122"/>
                  <a:ea typeface="微软雅黑" panose="020B0503020204020204" pitchFamily="34" charset="-122"/>
                </a:endParaRPr>
              </a:p>
              <a:p>
                <a:pPr marL="342900" indent="-342900">
                  <a:lnSpc>
                    <a:spcPct val="120000"/>
                  </a:lnSpc>
                  <a:spcAft>
                    <a:spcPts val="600"/>
                  </a:spcAft>
                  <a:buFont typeface="+mj-lt"/>
                  <a:buAutoNum type="arabicPeriod" startAt="4"/>
                </a:pPr>
                <a:r>
                  <a:rPr lang="zh-CN" altLang="en-US" sz="1600" dirty="0">
                    <a:latin typeface="微软雅黑" panose="020B0503020204020204" pitchFamily="34" charset="-122"/>
                    <a:ea typeface="微软雅黑" panose="020B0503020204020204" pitchFamily="34" charset="-122"/>
                  </a:rPr>
                  <a:t>交换</a:t>
                </a:r>
                <a14:m>
                  <m:oMath xmlns:m="http://schemas.openxmlformats.org/officeDocument/2006/math">
                    <m:r>
                      <a:rPr lang="en-US" altLang="zh-CN" sz="1600" b="0" i="0" dirty="0" smtClean="0">
                        <a:latin typeface="Cambria Math" panose="02040503050406030204" pitchFamily="18" charset="0"/>
                        <a:ea typeface="微软雅黑" panose="020B0503020204020204" pitchFamily="34" charset="-122"/>
                      </a:rPr>
                      <m:t> </m:t>
                    </m:r>
                    <m:sSub>
                      <m:sSubPr>
                        <m:ctrlPr>
                          <a:rPr lang="en-US" altLang="zh-CN" sz="1600" b="0" i="1" dirty="0" smtClean="0">
                            <a:latin typeface="Cambria Math" panose="02040503050406030204" pitchFamily="18" charset="0"/>
                            <a:ea typeface="微软雅黑" panose="020B0503020204020204" pitchFamily="34" charset="-122"/>
                          </a:rPr>
                        </m:ctrlPr>
                      </m:sSubPr>
                      <m:e>
                        <m:r>
                          <a:rPr lang="en-US" altLang="zh-CN" sz="1600" i="1" dirty="0" smtClean="0">
                            <a:latin typeface="Cambria Math" panose="02040503050406030204" pitchFamily="18" charset="0"/>
                            <a:ea typeface="微软雅黑" panose="020B0503020204020204" pitchFamily="34" charset="-122"/>
                          </a:rPr>
                          <m:t>𝑎</m:t>
                        </m:r>
                      </m:e>
                      <m:sub>
                        <m:r>
                          <a:rPr lang="en-US" altLang="zh-CN" sz="1600" b="0" i="1" dirty="0" smtClean="0">
                            <a:latin typeface="Cambria Math" panose="02040503050406030204" pitchFamily="18" charset="0"/>
                            <a:ea typeface="微软雅黑" panose="020B0503020204020204" pitchFamily="34" charset="-122"/>
                          </a:rPr>
                          <m:t>0</m:t>
                        </m:r>
                      </m:sub>
                    </m:sSub>
                  </m:oMath>
                </a14:m>
                <a:r>
                  <a:rPr lang="zh-CN" altLang="en-US" sz="1600" dirty="0">
                    <a:latin typeface="微软雅黑" panose="020B0503020204020204" pitchFamily="34" charset="-122"/>
                    <a:ea typeface="微软雅黑" panose="020B0503020204020204" pitchFamily="34" charset="-122"/>
                  </a:rPr>
                  <a:t> 与</a:t>
                </a:r>
                <a14:m>
                  <m:oMath xmlns:m="http://schemas.openxmlformats.org/officeDocument/2006/math">
                    <m:r>
                      <a:rPr lang="en-US" altLang="zh-CN" sz="1600" b="0" i="0" dirty="0" smtClean="0">
                        <a:latin typeface="Cambria Math" panose="02040503050406030204" pitchFamily="18" charset="0"/>
                        <a:ea typeface="微软雅黑" panose="020B0503020204020204" pitchFamily="34" charset="-122"/>
                      </a:rPr>
                      <m:t> </m:t>
                    </m:r>
                    <m:sSub>
                      <m:sSubPr>
                        <m:ctrlPr>
                          <a:rPr lang="en-US" altLang="zh-CN" sz="1600" b="0" i="1" dirty="0" smtClean="0">
                            <a:latin typeface="Cambria Math" panose="02040503050406030204" pitchFamily="18" charset="0"/>
                            <a:ea typeface="微软雅黑" panose="020B0503020204020204" pitchFamily="34" charset="-122"/>
                          </a:rPr>
                        </m:ctrlPr>
                      </m:sSubPr>
                      <m:e>
                        <m:r>
                          <a:rPr lang="en-US" altLang="zh-CN" sz="1600" i="1" dirty="0" smtClean="0">
                            <a:latin typeface="Cambria Math" panose="02040503050406030204" pitchFamily="18" charset="0"/>
                            <a:ea typeface="微软雅黑" panose="020B0503020204020204" pitchFamily="34" charset="-122"/>
                          </a:rPr>
                          <m:t>𝑎</m:t>
                        </m:r>
                      </m:e>
                      <m:sub>
                        <m:r>
                          <a:rPr lang="en-US" altLang="zh-CN" sz="1600" b="0" i="1" dirty="0" smtClean="0">
                            <a:latin typeface="Cambria Math" panose="02040503050406030204" pitchFamily="18" charset="0"/>
                            <a:ea typeface="微软雅黑" panose="020B0503020204020204" pitchFamily="34" charset="-122"/>
                          </a:rPr>
                          <m:t>6</m:t>
                        </m:r>
                      </m:sub>
                    </m:sSub>
                  </m:oMath>
                </a14:m>
                <a:endParaRPr lang="en-US" altLang="zh-CN" sz="1600" b="0" dirty="0">
                  <a:latin typeface="微软雅黑" panose="020B0503020204020204" pitchFamily="34" charset="-122"/>
                  <a:ea typeface="微软雅黑" panose="020B0503020204020204" pitchFamily="34" charset="-122"/>
                </a:endParaRPr>
              </a:p>
              <a:p>
                <a:pPr marL="342900" indent="-342900">
                  <a:lnSpc>
                    <a:spcPct val="120000"/>
                  </a:lnSpc>
                  <a:spcAft>
                    <a:spcPts val="600"/>
                  </a:spcAft>
                  <a:buFont typeface="+mj-lt"/>
                  <a:buAutoNum type="arabicPeriod" startAt="4"/>
                </a:pPr>
                <a:r>
                  <a:rPr lang="en-US" altLang="zh-CN" sz="1600" dirty="0" err="1">
                    <a:latin typeface="微软雅黑" panose="020B0503020204020204" pitchFamily="34" charset="-122"/>
                    <a:ea typeface="微软雅黑" panose="020B0503020204020204" pitchFamily="34" charset="-122"/>
                  </a:rPr>
                  <a:t>i</a:t>
                </a:r>
                <a:r>
                  <a:rPr lang="zh-CN" altLang="en-US" sz="1600" dirty="0">
                    <a:latin typeface="微软雅黑" panose="020B0503020204020204" pitchFamily="34" charset="-122"/>
                    <a:ea typeface="微软雅黑" panose="020B0503020204020204" pitchFamily="34" charset="-122"/>
                  </a:rPr>
                  <a:t>向右移动一位，</a:t>
                </a:r>
                <a:r>
                  <a:rPr lang="en-US" altLang="zh-CN" sz="1600" dirty="0">
                    <a:latin typeface="微软雅黑" panose="020B0503020204020204" pitchFamily="34" charset="-122"/>
                    <a:ea typeface="微软雅黑" panose="020B0503020204020204" pitchFamily="34" charset="-122"/>
                  </a:rPr>
                  <a:t>j</a:t>
                </a:r>
                <a:r>
                  <a:rPr lang="zh-CN" altLang="en-US" sz="1600" dirty="0">
                    <a:latin typeface="微软雅黑" panose="020B0503020204020204" pitchFamily="34" charset="-122"/>
                    <a:ea typeface="微软雅黑" panose="020B0503020204020204" pitchFamily="34" charset="-122"/>
                  </a:rPr>
                  <a:t>向前移动一位</a:t>
                </a:r>
                <a:endParaRPr lang="en-US" altLang="zh-CN" sz="1600" dirty="0">
                  <a:latin typeface="微软雅黑" panose="020B0503020204020204" pitchFamily="34" charset="-122"/>
                  <a:ea typeface="微软雅黑" panose="020B0503020204020204" pitchFamily="34" charset="-122"/>
                </a:endParaRPr>
              </a:p>
              <a:p>
                <a:pPr marL="342900" indent="-342900">
                  <a:lnSpc>
                    <a:spcPct val="120000"/>
                  </a:lnSpc>
                  <a:spcAft>
                    <a:spcPts val="600"/>
                  </a:spcAft>
                  <a:buFont typeface="+mj-lt"/>
                  <a:buAutoNum type="arabicPeriod" startAt="4"/>
                </a:pPr>
                <a:r>
                  <a:rPr lang="en-US" altLang="zh-CN" sz="1600" dirty="0">
                    <a:latin typeface="微软雅黑" panose="020B0503020204020204" pitchFamily="34" charset="-122"/>
                    <a:ea typeface="微软雅黑" panose="020B0503020204020204" pitchFamily="34" charset="-122"/>
                  </a:rPr>
                  <a:t> </a:t>
                </a:r>
                <a:r>
                  <a:rPr lang="en-US" altLang="zh-CN" sz="1600" dirty="0" err="1">
                    <a:latin typeface="微软雅黑" panose="020B0503020204020204" pitchFamily="34" charset="-122"/>
                    <a:ea typeface="微软雅黑" panose="020B0503020204020204" pitchFamily="34" charset="-122"/>
                  </a:rPr>
                  <a:t>goto</a:t>
                </a:r>
                <a:r>
                  <a:rPr lang="en-US" altLang="zh-CN" sz="1600" dirty="0">
                    <a:latin typeface="微软雅黑" panose="020B0503020204020204" pitchFamily="34" charset="-122"/>
                    <a:ea typeface="微软雅黑" panose="020B0503020204020204" pitchFamily="34" charset="-122"/>
                  </a:rPr>
                  <a:t> 3</a:t>
                </a:r>
              </a:p>
            </p:txBody>
          </p:sp>
        </mc:Choice>
        <mc:Fallback xmlns="">
          <p:sp>
            <p:nvSpPr>
              <p:cNvPr id="26" name="文本框 25">
                <a:extLst>
                  <a:ext uri="{FF2B5EF4-FFF2-40B4-BE49-F238E27FC236}">
                    <a16:creationId xmlns:a16="http://schemas.microsoft.com/office/drawing/2014/main" id="{93F3090A-69E8-4D52-B52E-05EDD74A14AB}"/>
                  </a:ext>
                </a:extLst>
              </p:cNvPr>
              <p:cNvSpPr txBox="1">
                <a:spLocks noRot="1" noChangeAspect="1" noMove="1" noResize="1" noEditPoints="1" noAdjustHandles="1" noChangeArrowheads="1" noChangeShapeType="1" noTextEdit="1"/>
              </p:cNvSpPr>
              <p:nvPr/>
            </p:nvSpPr>
            <p:spPr>
              <a:xfrm>
                <a:off x="4365466" y="1850938"/>
                <a:ext cx="3303953" cy="1775486"/>
              </a:xfrm>
              <a:prstGeom prst="rect">
                <a:avLst/>
              </a:prstGeom>
              <a:blipFill>
                <a:blip r:embed="rId7"/>
                <a:stretch>
                  <a:fillRect l="-1292" t="-1031" b="-481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94554297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序列拆分示例</a:t>
            </a:r>
          </a:p>
        </p:txBody>
      </p:sp>
      <p:sp>
        <p:nvSpPr>
          <p:cNvPr id="3" name="副标题 2"/>
          <p:cNvSpPr>
            <a:spLocks noGrp="1"/>
          </p:cNvSpPr>
          <p:nvPr>
            <p:ph type="subTitle" idx="1"/>
          </p:nvPr>
        </p:nvSpPr>
        <p:spPr/>
        <p:txBody>
          <a:bodyPr/>
          <a:lstStyle/>
          <a:p>
            <a:r>
              <a:rPr lang="en-US" altLang="zh-CN" dirty="0"/>
              <a:t>10.4.2  </a:t>
            </a:r>
            <a:r>
              <a:rPr lang="zh-CN" altLang="en-US" dirty="0"/>
              <a:t>快速排序</a:t>
            </a:r>
          </a:p>
        </p:txBody>
      </p:sp>
      <p:sp>
        <p:nvSpPr>
          <p:cNvPr id="4" name="文本占位符 3"/>
          <p:cNvSpPr>
            <a:spLocks noGrp="1"/>
          </p:cNvSpPr>
          <p:nvPr>
            <p:ph type="body" idx="10"/>
          </p:nvPr>
        </p:nvSpPr>
        <p:spPr/>
        <p:txBody>
          <a:bodyPr/>
          <a:lstStyle/>
          <a:p>
            <a:r>
              <a:rPr lang="zh-CN" altLang="en-US" dirty="0"/>
              <a:t>数据结构</a:t>
            </a:r>
          </a:p>
        </p:txBody>
      </p:sp>
      <mc:AlternateContent xmlns:mc="http://schemas.openxmlformats.org/markup-compatibility/2006" xmlns:a14="http://schemas.microsoft.com/office/drawing/2010/main">
        <mc:Choice Requires="a14">
          <p:sp>
            <p:nvSpPr>
              <p:cNvPr id="9" name="内容占位符 8">
                <a:extLst>
                  <a:ext uri="{FF2B5EF4-FFF2-40B4-BE49-F238E27FC236}">
                    <a16:creationId xmlns:a16="http://schemas.microsoft.com/office/drawing/2014/main" id="{D289E46E-C9FB-4158-9610-616DBC18DEB2}"/>
                  </a:ext>
                </a:extLst>
              </p:cNvPr>
              <p:cNvSpPr>
                <a:spLocks noGrp="1"/>
              </p:cNvSpPr>
              <p:nvPr>
                <p:ph idx="11"/>
              </p:nvPr>
            </p:nvSpPr>
            <p:spPr/>
            <p:txBody>
              <a:bodyPr/>
              <a:lstStyle/>
              <a:p>
                <a:r>
                  <a:rPr lang="zh-CN" altLang="en-US" dirty="0"/>
                  <a:t>对序列</a:t>
                </a:r>
                <a14:m>
                  <m:oMath xmlns:m="http://schemas.openxmlformats.org/officeDocument/2006/math">
                    <m:r>
                      <a:rPr lang="en-US" altLang="zh-CN" i="1">
                        <a:latin typeface="Cambria Math" panose="02040503050406030204" pitchFamily="18" charset="0"/>
                      </a:rPr>
                      <m:t>𝑎</m:t>
                    </m:r>
                    <m:r>
                      <a:rPr lang="en-US" altLang="zh-CN" i="1">
                        <a:latin typeface="Cambria Math" panose="02040503050406030204" pitchFamily="18" charset="0"/>
                      </a:rPr>
                      <m:t>=</m:t>
                    </m:r>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75</m:t>
                        </m:r>
                        <m:r>
                          <a:rPr lang="en-US" altLang="zh-CN" b="0" i="1" smtClean="0">
                            <a:latin typeface="Cambria Math" panose="02040503050406030204" pitchFamily="18" charset="0"/>
                          </a:rPr>
                          <m:t>,</m:t>
                        </m:r>
                        <m:r>
                          <a:rPr lang="en-US" altLang="zh-CN" i="1">
                            <a:latin typeface="Cambria Math" panose="02040503050406030204" pitchFamily="18" charset="0"/>
                          </a:rPr>
                          <m:t> 34</m:t>
                        </m:r>
                        <m:r>
                          <a:rPr lang="en-US" altLang="zh-CN" b="0" i="1" smtClean="0">
                            <a:latin typeface="Cambria Math" panose="02040503050406030204" pitchFamily="18" charset="0"/>
                          </a:rPr>
                          <m:t>,</m:t>
                        </m:r>
                        <m:r>
                          <a:rPr lang="en-US" altLang="zh-CN" i="1">
                            <a:latin typeface="Cambria Math" panose="02040503050406030204" pitchFamily="18" charset="0"/>
                          </a:rPr>
                          <m:t> 45</m:t>
                        </m:r>
                        <m:r>
                          <a:rPr lang="en-US" altLang="zh-CN" b="0" i="1" smtClean="0">
                            <a:latin typeface="Cambria Math" panose="02040503050406030204" pitchFamily="18" charset="0"/>
                          </a:rPr>
                          <m:t>,</m:t>
                        </m:r>
                        <m:r>
                          <a:rPr lang="en-US" altLang="zh-CN" i="1">
                            <a:latin typeface="Cambria Math" panose="02040503050406030204" pitchFamily="18" charset="0"/>
                          </a:rPr>
                          <m:t> 32</m:t>
                        </m:r>
                        <m:r>
                          <a:rPr lang="en-US" altLang="zh-CN" b="0" i="1" smtClean="0">
                            <a:latin typeface="Cambria Math" panose="02040503050406030204" pitchFamily="18" charset="0"/>
                          </a:rPr>
                          <m:t>,</m:t>
                        </m:r>
                        <m:r>
                          <a:rPr lang="en-US" altLang="zh-CN" i="1">
                            <a:latin typeface="Cambria Math" panose="02040503050406030204" pitchFamily="18" charset="0"/>
                          </a:rPr>
                          <m:t> 78</m:t>
                        </m:r>
                        <m:r>
                          <a:rPr lang="en-US" altLang="zh-CN" b="0" i="1" smtClean="0">
                            <a:latin typeface="Cambria Math" panose="02040503050406030204" pitchFamily="18" charset="0"/>
                          </a:rPr>
                          <m:t>,</m:t>
                        </m:r>
                        <m:r>
                          <a:rPr lang="en-US" altLang="zh-CN" i="1">
                            <a:latin typeface="Cambria Math" panose="02040503050406030204" pitchFamily="18" charset="0"/>
                          </a:rPr>
                          <m:t> 12</m:t>
                        </m:r>
                        <m:r>
                          <a:rPr lang="en-US" altLang="zh-CN" b="0" i="1" smtClean="0">
                            <a:latin typeface="Cambria Math" panose="02040503050406030204" pitchFamily="18" charset="0"/>
                          </a:rPr>
                          <m:t>,</m:t>
                        </m:r>
                        <m:r>
                          <a:rPr lang="en-US" altLang="zh-CN" i="1">
                            <a:latin typeface="Cambria Math" panose="02040503050406030204" pitchFamily="18" charset="0"/>
                          </a:rPr>
                          <m:t> 34’</m:t>
                        </m:r>
                        <m:r>
                          <a:rPr lang="en-US" altLang="zh-CN" b="0" i="1" smtClean="0">
                            <a:latin typeface="Cambria Math" panose="02040503050406030204" pitchFamily="18" charset="0"/>
                          </a:rPr>
                          <m:t>,</m:t>
                        </m:r>
                        <m:r>
                          <a:rPr lang="en-US" altLang="zh-CN" i="1">
                            <a:latin typeface="Cambria Math" panose="02040503050406030204" pitchFamily="18" charset="0"/>
                          </a:rPr>
                          <m:t> 40</m:t>
                        </m:r>
                      </m:e>
                    </m:d>
                  </m:oMath>
                </a14:m>
                <a:r>
                  <a:rPr lang="zh-CN" altLang="en-US" dirty="0"/>
                  <a:t>进行一次拆分，其中</a:t>
                </a:r>
                <a14:m>
                  <m:oMath xmlns:m="http://schemas.openxmlformats.org/officeDocument/2006/math">
                    <m:r>
                      <a:rPr lang="en-US" altLang="zh-CN" b="0" i="1" smtClean="0">
                        <a:latin typeface="Cambria Math" panose="02040503050406030204" pitchFamily="18" charset="0"/>
                      </a:rPr>
                      <m:t>𝑙</m:t>
                    </m:r>
                    <m:r>
                      <a:rPr lang="en-US" altLang="zh-CN" b="0" i="1" smtClean="0">
                        <a:latin typeface="Cambria Math" panose="02040503050406030204" pitchFamily="18" charset="0"/>
                      </a:rPr>
                      <m:t>=0,</m:t>
                    </m:r>
                    <m:r>
                      <a:rPr lang="en-US" altLang="zh-CN" b="0" i="1" smtClean="0">
                        <a:latin typeface="Cambria Math" panose="02040503050406030204" pitchFamily="18" charset="0"/>
                      </a:rPr>
                      <m:t>𝑟</m:t>
                    </m:r>
                    <m:r>
                      <a:rPr lang="en-US" altLang="zh-CN" b="0" i="1" smtClean="0">
                        <a:latin typeface="Cambria Math" panose="02040503050406030204" pitchFamily="18" charset="0"/>
                      </a:rPr>
                      <m:t>=7</m:t>
                    </m:r>
                  </m:oMath>
                </a14:m>
                <a:r>
                  <a:rPr lang="zh-CN" altLang="en-US" dirty="0"/>
                  <a:t>。</a:t>
                </a:r>
              </a:p>
            </p:txBody>
          </p:sp>
        </mc:Choice>
        <mc:Fallback xmlns="">
          <p:sp>
            <p:nvSpPr>
              <p:cNvPr id="9" name="内容占位符 8">
                <a:extLst>
                  <a:ext uri="{FF2B5EF4-FFF2-40B4-BE49-F238E27FC236}">
                    <a16:creationId xmlns:a16="http://schemas.microsoft.com/office/drawing/2014/main" id="{D289E46E-C9FB-4158-9610-616DBC18DEB2}"/>
                  </a:ext>
                </a:extLst>
              </p:cNvPr>
              <p:cNvSpPr>
                <a:spLocks noGrp="1" noRot="1" noChangeAspect="1" noMove="1" noResize="1" noEditPoints="1" noAdjustHandles="1" noChangeArrowheads="1" noChangeShapeType="1" noTextEdit="1"/>
              </p:cNvSpPr>
              <p:nvPr>
                <p:ph idx="11"/>
              </p:nvPr>
            </p:nvSpPr>
            <p:spPr>
              <a:blipFill>
                <a:blip r:embed="rId2"/>
                <a:stretch>
                  <a:fillRect l="-689" t="-1003"/>
                </a:stretch>
              </a:blipFill>
            </p:spPr>
            <p:txBody>
              <a:bodyPr/>
              <a:lstStyle/>
              <a:p>
                <a:r>
                  <a:rPr lang="zh-CN" altLang="en-US">
                    <a:noFill/>
                  </a:rPr>
                  <a:t> </a:t>
                </a:r>
              </a:p>
            </p:txBody>
          </p:sp>
        </mc:Fallback>
      </mc:AlternateContent>
      <p:cxnSp>
        <p:nvCxnSpPr>
          <p:cNvPr id="27" name="直接箭头连接符 26">
            <a:extLst>
              <a:ext uri="{FF2B5EF4-FFF2-40B4-BE49-F238E27FC236}">
                <a16:creationId xmlns:a16="http://schemas.microsoft.com/office/drawing/2014/main" id="{E1FEF6B6-CBEF-4158-BC9A-2024D5C932CB}"/>
              </a:ext>
            </a:extLst>
          </p:cNvPr>
          <p:cNvCxnSpPr>
            <a:cxnSpLocks/>
          </p:cNvCxnSpPr>
          <p:nvPr/>
        </p:nvCxnSpPr>
        <p:spPr>
          <a:xfrm flipV="1">
            <a:off x="8258695" y="5238178"/>
            <a:ext cx="0" cy="523806"/>
          </a:xfrm>
          <a:prstGeom prst="straightConnector1">
            <a:avLst/>
          </a:prstGeom>
          <a:ln w="508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8" name="文本框 27">
            <a:extLst>
              <a:ext uri="{FF2B5EF4-FFF2-40B4-BE49-F238E27FC236}">
                <a16:creationId xmlns:a16="http://schemas.microsoft.com/office/drawing/2014/main" id="{C21776F4-1A81-430A-A011-884EA19FB581}"/>
              </a:ext>
            </a:extLst>
          </p:cNvPr>
          <p:cNvSpPr txBox="1"/>
          <p:nvPr/>
        </p:nvSpPr>
        <p:spPr>
          <a:xfrm>
            <a:off x="7930806" y="5791193"/>
            <a:ext cx="646331" cy="369332"/>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轴点</a:t>
            </a:r>
          </a:p>
        </p:txBody>
      </p:sp>
      <p:grpSp>
        <p:nvGrpSpPr>
          <p:cNvPr id="20" name="组合 19">
            <a:extLst>
              <a:ext uri="{FF2B5EF4-FFF2-40B4-BE49-F238E27FC236}">
                <a16:creationId xmlns:a16="http://schemas.microsoft.com/office/drawing/2014/main" id="{366566AE-8751-4BD5-824A-E0DBDDE2D05D}"/>
              </a:ext>
            </a:extLst>
          </p:cNvPr>
          <p:cNvGrpSpPr/>
          <p:nvPr/>
        </p:nvGrpSpPr>
        <p:grpSpPr>
          <a:xfrm>
            <a:off x="6078785" y="5261950"/>
            <a:ext cx="245580" cy="962267"/>
            <a:chOff x="6055036" y="5297575"/>
            <a:chExt cx="245580" cy="962267"/>
          </a:xfrm>
        </p:grpSpPr>
        <p:sp>
          <p:nvSpPr>
            <p:cNvPr id="32" name="文本框 31">
              <a:extLst>
                <a:ext uri="{FF2B5EF4-FFF2-40B4-BE49-F238E27FC236}">
                  <a16:creationId xmlns:a16="http://schemas.microsoft.com/office/drawing/2014/main" id="{9282BF20-89F7-4A31-A245-4802B212A11A}"/>
                </a:ext>
              </a:extLst>
            </p:cNvPr>
            <p:cNvSpPr txBox="1"/>
            <p:nvPr/>
          </p:nvSpPr>
          <p:spPr>
            <a:xfrm>
              <a:off x="6055036" y="5890510"/>
              <a:ext cx="245580" cy="369332"/>
            </a:xfrm>
            <a:prstGeom prst="rect">
              <a:avLst/>
            </a:prstGeom>
            <a:noFill/>
          </p:spPr>
          <p:txBody>
            <a:bodyPr wrap="none" rtlCol="0">
              <a:spAutoFit/>
            </a:bodyPr>
            <a:lstStyle/>
            <a:p>
              <a:r>
                <a:rPr lang="en-US" altLang="zh-CN" dirty="0" err="1">
                  <a:latin typeface="微软雅黑" panose="020B0503020204020204" pitchFamily="34" charset="-122"/>
                  <a:ea typeface="微软雅黑" panose="020B0503020204020204" pitchFamily="34" charset="-122"/>
                </a:rPr>
                <a:t>i</a:t>
              </a:r>
              <a:endParaRPr lang="zh-CN" altLang="en-US" dirty="0">
                <a:latin typeface="微软雅黑" panose="020B0503020204020204" pitchFamily="34" charset="-122"/>
                <a:ea typeface="微软雅黑" panose="020B0503020204020204" pitchFamily="34" charset="-122"/>
              </a:endParaRPr>
            </a:p>
          </p:txBody>
        </p:sp>
        <p:cxnSp>
          <p:nvCxnSpPr>
            <p:cNvPr id="33" name="直接箭头连接符 32">
              <a:extLst>
                <a:ext uri="{FF2B5EF4-FFF2-40B4-BE49-F238E27FC236}">
                  <a16:creationId xmlns:a16="http://schemas.microsoft.com/office/drawing/2014/main" id="{722E56CE-0C93-43B5-9F41-B2C90AF2BB75}"/>
                </a:ext>
              </a:extLst>
            </p:cNvPr>
            <p:cNvCxnSpPr>
              <a:cxnSpLocks/>
            </p:cNvCxnSpPr>
            <p:nvPr/>
          </p:nvCxnSpPr>
          <p:spPr>
            <a:xfrm flipV="1">
              <a:off x="6177826" y="5297575"/>
              <a:ext cx="0" cy="504329"/>
            </a:xfrm>
            <a:prstGeom prst="straightConnector1">
              <a:avLst/>
            </a:prstGeom>
            <a:ln w="508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aphicFrame>
        <p:nvGraphicFramePr>
          <p:cNvPr id="21" name="表格 6">
            <a:extLst>
              <a:ext uri="{FF2B5EF4-FFF2-40B4-BE49-F238E27FC236}">
                <a16:creationId xmlns:a16="http://schemas.microsoft.com/office/drawing/2014/main" id="{E56D9F81-7174-479A-9C25-602A3BEB5BC2}"/>
              </a:ext>
            </a:extLst>
          </p:cNvPr>
          <p:cNvGraphicFramePr>
            <a:graphicFrameLocks noGrp="1"/>
          </p:cNvGraphicFramePr>
          <p:nvPr/>
        </p:nvGraphicFramePr>
        <p:xfrm>
          <a:off x="3158473" y="4838129"/>
          <a:ext cx="5418664" cy="370840"/>
        </p:xfrm>
        <a:graphic>
          <a:graphicData uri="http://schemas.openxmlformats.org/drawingml/2006/table">
            <a:tbl>
              <a:tblPr firstRow="1" bandRow="1">
                <a:tableStyleId>{5C22544A-7EE6-4342-B048-85BDC9FD1C3A}</a:tableStyleId>
              </a:tblPr>
              <a:tblGrid>
                <a:gridCol w="677333">
                  <a:extLst>
                    <a:ext uri="{9D8B030D-6E8A-4147-A177-3AD203B41FA5}">
                      <a16:colId xmlns:a16="http://schemas.microsoft.com/office/drawing/2014/main" val="776778457"/>
                    </a:ext>
                  </a:extLst>
                </a:gridCol>
                <a:gridCol w="677333">
                  <a:extLst>
                    <a:ext uri="{9D8B030D-6E8A-4147-A177-3AD203B41FA5}">
                      <a16:colId xmlns:a16="http://schemas.microsoft.com/office/drawing/2014/main" val="1120378719"/>
                    </a:ext>
                  </a:extLst>
                </a:gridCol>
                <a:gridCol w="677333">
                  <a:extLst>
                    <a:ext uri="{9D8B030D-6E8A-4147-A177-3AD203B41FA5}">
                      <a16:colId xmlns:a16="http://schemas.microsoft.com/office/drawing/2014/main" val="2341010243"/>
                    </a:ext>
                  </a:extLst>
                </a:gridCol>
                <a:gridCol w="677333">
                  <a:extLst>
                    <a:ext uri="{9D8B030D-6E8A-4147-A177-3AD203B41FA5}">
                      <a16:colId xmlns:a16="http://schemas.microsoft.com/office/drawing/2014/main" val="2141642471"/>
                    </a:ext>
                  </a:extLst>
                </a:gridCol>
                <a:gridCol w="677333">
                  <a:extLst>
                    <a:ext uri="{9D8B030D-6E8A-4147-A177-3AD203B41FA5}">
                      <a16:colId xmlns:a16="http://schemas.microsoft.com/office/drawing/2014/main" val="2028372761"/>
                    </a:ext>
                  </a:extLst>
                </a:gridCol>
                <a:gridCol w="677333">
                  <a:extLst>
                    <a:ext uri="{9D8B030D-6E8A-4147-A177-3AD203B41FA5}">
                      <a16:colId xmlns:a16="http://schemas.microsoft.com/office/drawing/2014/main" val="4147770025"/>
                    </a:ext>
                  </a:extLst>
                </a:gridCol>
                <a:gridCol w="677333">
                  <a:extLst>
                    <a:ext uri="{9D8B030D-6E8A-4147-A177-3AD203B41FA5}">
                      <a16:colId xmlns:a16="http://schemas.microsoft.com/office/drawing/2014/main" val="1208477831"/>
                    </a:ext>
                  </a:extLst>
                </a:gridCol>
                <a:gridCol w="677333">
                  <a:extLst>
                    <a:ext uri="{9D8B030D-6E8A-4147-A177-3AD203B41FA5}">
                      <a16:colId xmlns:a16="http://schemas.microsoft.com/office/drawing/2014/main" val="1050168925"/>
                    </a:ext>
                  </a:extLst>
                </a:gridCol>
              </a:tblGrid>
              <a:tr h="370840">
                <a:tc>
                  <a:txBody>
                    <a:bodyPr/>
                    <a:lstStyle/>
                    <a:p>
                      <a:pPr algn="ctr"/>
                      <a:r>
                        <a:rPr lang="en-US" altLang="zh-CN" b="1" dirty="0">
                          <a:solidFill>
                            <a:schemeClr val="tx1"/>
                          </a:solidFill>
                        </a:rPr>
                        <a:t>34’</a:t>
                      </a:r>
                      <a:endParaRPr lang="zh-CN" altLang="en-US"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1" dirty="0">
                          <a:solidFill>
                            <a:schemeClr val="tx1"/>
                          </a:solidFill>
                        </a:rPr>
                        <a:t>34</a:t>
                      </a:r>
                      <a:endParaRPr lang="zh-CN" altLang="en-US"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1" dirty="0">
                          <a:solidFill>
                            <a:schemeClr val="tx1"/>
                          </a:solidFill>
                        </a:rPr>
                        <a:t>12</a:t>
                      </a:r>
                      <a:endParaRPr lang="zh-CN" altLang="en-US"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1" dirty="0">
                          <a:solidFill>
                            <a:schemeClr val="tx1"/>
                          </a:solidFill>
                        </a:rPr>
                        <a:t>32</a:t>
                      </a:r>
                      <a:endParaRPr lang="zh-CN" altLang="en-US"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1" dirty="0">
                          <a:solidFill>
                            <a:schemeClr val="tx1"/>
                          </a:solidFill>
                        </a:rPr>
                        <a:t>78</a:t>
                      </a:r>
                      <a:endParaRPr lang="zh-CN" altLang="en-US"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1" dirty="0">
                          <a:solidFill>
                            <a:schemeClr val="tx1"/>
                          </a:solidFill>
                        </a:rPr>
                        <a:t>45</a:t>
                      </a:r>
                      <a:endParaRPr lang="zh-CN" altLang="en-US"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1" dirty="0">
                          <a:solidFill>
                            <a:schemeClr val="tx1"/>
                          </a:solidFill>
                        </a:rPr>
                        <a:t>75</a:t>
                      </a:r>
                      <a:endParaRPr lang="zh-CN" altLang="en-US"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1" dirty="0">
                          <a:solidFill>
                            <a:schemeClr val="tx1"/>
                          </a:solidFill>
                        </a:rPr>
                        <a:t>40</a:t>
                      </a:r>
                      <a:endParaRPr lang="zh-CN" altLang="en-US"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7223449"/>
                  </a:ext>
                </a:extLst>
              </a:tr>
            </a:tbl>
          </a:graphicData>
        </a:graphic>
      </p:graphicFrame>
      <p:graphicFrame>
        <p:nvGraphicFramePr>
          <p:cNvPr id="22" name="表格 6">
            <a:extLst>
              <a:ext uri="{FF2B5EF4-FFF2-40B4-BE49-F238E27FC236}">
                <a16:creationId xmlns:a16="http://schemas.microsoft.com/office/drawing/2014/main" id="{912B1482-418B-433B-913F-E58E9A73E8FC}"/>
              </a:ext>
            </a:extLst>
          </p:cNvPr>
          <p:cNvGraphicFramePr>
            <a:graphicFrameLocks noGrp="1"/>
          </p:cNvGraphicFramePr>
          <p:nvPr/>
        </p:nvGraphicFramePr>
        <p:xfrm>
          <a:off x="3158474" y="3744320"/>
          <a:ext cx="5418664" cy="741680"/>
        </p:xfrm>
        <a:graphic>
          <a:graphicData uri="http://schemas.openxmlformats.org/drawingml/2006/table">
            <a:tbl>
              <a:tblPr firstRow="1" bandRow="1">
                <a:tableStyleId>{5C22544A-7EE6-4342-B048-85BDC9FD1C3A}</a:tableStyleId>
              </a:tblPr>
              <a:tblGrid>
                <a:gridCol w="677333">
                  <a:extLst>
                    <a:ext uri="{9D8B030D-6E8A-4147-A177-3AD203B41FA5}">
                      <a16:colId xmlns:a16="http://schemas.microsoft.com/office/drawing/2014/main" val="776778457"/>
                    </a:ext>
                  </a:extLst>
                </a:gridCol>
                <a:gridCol w="677333">
                  <a:extLst>
                    <a:ext uri="{9D8B030D-6E8A-4147-A177-3AD203B41FA5}">
                      <a16:colId xmlns:a16="http://schemas.microsoft.com/office/drawing/2014/main" val="1120378719"/>
                    </a:ext>
                  </a:extLst>
                </a:gridCol>
                <a:gridCol w="677333">
                  <a:extLst>
                    <a:ext uri="{9D8B030D-6E8A-4147-A177-3AD203B41FA5}">
                      <a16:colId xmlns:a16="http://schemas.microsoft.com/office/drawing/2014/main" val="2341010243"/>
                    </a:ext>
                  </a:extLst>
                </a:gridCol>
                <a:gridCol w="677333">
                  <a:extLst>
                    <a:ext uri="{9D8B030D-6E8A-4147-A177-3AD203B41FA5}">
                      <a16:colId xmlns:a16="http://schemas.microsoft.com/office/drawing/2014/main" val="2141642471"/>
                    </a:ext>
                  </a:extLst>
                </a:gridCol>
                <a:gridCol w="677333">
                  <a:extLst>
                    <a:ext uri="{9D8B030D-6E8A-4147-A177-3AD203B41FA5}">
                      <a16:colId xmlns:a16="http://schemas.microsoft.com/office/drawing/2014/main" val="2028372761"/>
                    </a:ext>
                  </a:extLst>
                </a:gridCol>
                <a:gridCol w="677333">
                  <a:extLst>
                    <a:ext uri="{9D8B030D-6E8A-4147-A177-3AD203B41FA5}">
                      <a16:colId xmlns:a16="http://schemas.microsoft.com/office/drawing/2014/main" val="4147770025"/>
                    </a:ext>
                  </a:extLst>
                </a:gridCol>
                <a:gridCol w="677333">
                  <a:extLst>
                    <a:ext uri="{9D8B030D-6E8A-4147-A177-3AD203B41FA5}">
                      <a16:colId xmlns:a16="http://schemas.microsoft.com/office/drawing/2014/main" val="1208477831"/>
                    </a:ext>
                  </a:extLst>
                </a:gridCol>
                <a:gridCol w="677333">
                  <a:extLst>
                    <a:ext uri="{9D8B030D-6E8A-4147-A177-3AD203B41FA5}">
                      <a16:colId xmlns:a16="http://schemas.microsoft.com/office/drawing/2014/main" val="1050168925"/>
                    </a:ext>
                  </a:extLst>
                </a:gridCol>
              </a:tblGrid>
              <a:tr h="370840">
                <a:tc>
                  <a:txBody>
                    <a:bodyPr/>
                    <a:lstStyle/>
                    <a:p>
                      <a:pPr algn="ctr"/>
                      <a:r>
                        <a:rPr lang="en-US" altLang="zh-CN" b="0" dirty="0">
                          <a:solidFill>
                            <a:schemeClr val="tx1"/>
                          </a:solidFill>
                        </a:rPr>
                        <a:t>0</a:t>
                      </a:r>
                      <a:endParaRPr lang="zh-CN" altLang="en-US" b="0" dirty="0">
                        <a:solidFill>
                          <a:schemeClr val="tx1"/>
                        </a:solidFill>
                      </a:endParaRP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b="0" dirty="0">
                          <a:solidFill>
                            <a:schemeClr val="tx1"/>
                          </a:solidFill>
                        </a:rPr>
                        <a:t>1</a:t>
                      </a:r>
                      <a:endParaRPr lang="zh-CN" altLang="en-US" b="0" dirty="0">
                        <a:solidFill>
                          <a:schemeClr val="tx1"/>
                        </a:solidFill>
                      </a:endParaRP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b="0" dirty="0">
                          <a:solidFill>
                            <a:schemeClr val="tx1"/>
                          </a:solidFill>
                        </a:rPr>
                        <a:t>2</a:t>
                      </a:r>
                      <a:endParaRPr lang="zh-CN" altLang="en-US" b="0" dirty="0">
                        <a:solidFill>
                          <a:schemeClr val="tx1"/>
                        </a:solidFill>
                      </a:endParaRP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b="0" dirty="0">
                          <a:solidFill>
                            <a:schemeClr val="tx1"/>
                          </a:solidFill>
                        </a:rPr>
                        <a:t>3</a:t>
                      </a:r>
                      <a:endParaRPr lang="zh-CN" altLang="en-US" b="0" dirty="0">
                        <a:solidFill>
                          <a:schemeClr val="tx1"/>
                        </a:solidFill>
                      </a:endParaRP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b="0" dirty="0">
                          <a:solidFill>
                            <a:schemeClr val="tx1"/>
                          </a:solidFill>
                        </a:rPr>
                        <a:t>4</a:t>
                      </a:r>
                      <a:endParaRPr lang="zh-CN" altLang="en-US" b="0" dirty="0">
                        <a:solidFill>
                          <a:schemeClr val="tx1"/>
                        </a:solidFill>
                      </a:endParaRP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b="0" dirty="0">
                          <a:solidFill>
                            <a:schemeClr val="tx1"/>
                          </a:solidFill>
                        </a:rPr>
                        <a:t>5</a:t>
                      </a:r>
                      <a:endParaRPr lang="zh-CN" altLang="en-US" b="0" dirty="0">
                        <a:solidFill>
                          <a:schemeClr val="tx1"/>
                        </a:solidFill>
                      </a:endParaRP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b="0" dirty="0">
                          <a:solidFill>
                            <a:schemeClr val="tx1"/>
                          </a:solidFill>
                        </a:rPr>
                        <a:t>6</a:t>
                      </a:r>
                      <a:endParaRPr lang="zh-CN" altLang="en-US" b="0" dirty="0">
                        <a:solidFill>
                          <a:schemeClr val="tx1"/>
                        </a:solidFill>
                      </a:endParaRP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b="0" dirty="0">
                          <a:solidFill>
                            <a:schemeClr val="tx1"/>
                          </a:solidFill>
                        </a:rPr>
                        <a:t>7</a:t>
                      </a:r>
                      <a:endParaRPr lang="zh-CN" altLang="en-US" b="0" dirty="0">
                        <a:solidFill>
                          <a:schemeClr val="tx1"/>
                        </a:solidFill>
                      </a:endParaRP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02580926"/>
                  </a:ext>
                </a:extLst>
              </a:tr>
              <a:tr h="370840">
                <a:tc>
                  <a:txBody>
                    <a:bodyPr/>
                    <a:lstStyle/>
                    <a:p>
                      <a:pPr algn="ctr"/>
                      <a:r>
                        <a:rPr lang="en-US" altLang="zh-CN" b="1" dirty="0"/>
                        <a:t>75</a:t>
                      </a:r>
                      <a:endParaRPr lang="zh-CN" altLang="en-US"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1" dirty="0"/>
                        <a:t>34</a:t>
                      </a:r>
                      <a:endParaRPr lang="zh-CN" altLang="en-US"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1" dirty="0"/>
                        <a:t>45</a:t>
                      </a:r>
                      <a:endParaRPr lang="zh-CN" altLang="en-US"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1" dirty="0"/>
                        <a:t>32</a:t>
                      </a:r>
                      <a:endParaRPr lang="zh-CN" altLang="en-US"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1" dirty="0"/>
                        <a:t>78</a:t>
                      </a:r>
                      <a:endParaRPr lang="zh-CN" altLang="en-US"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1" dirty="0"/>
                        <a:t>12</a:t>
                      </a:r>
                      <a:endParaRPr lang="zh-CN" altLang="en-US"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1" dirty="0"/>
                        <a:t>34’</a:t>
                      </a:r>
                      <a:endParaRPr lang="zh-CN" altLang="en-US"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1" dirty="0"/>
                        <a:t>40</a:t>
                      </a:r>
                      <a:endParaRPr lang="zh-CN" altLang="en-US"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7223449"/>
                  </a:ext>
                </a:extLst>
              </a:tr>
            </a:tbl>
          </a:graphicData>
        </a:graphic>
      </p:graphicFrame>
      <p:grpSp>
        <p:nvGrpSpPr>
          <p:cNvPr id="23" name="组合 22">
            <a:extLst>
              <a:ext uri="{FF2B5EF4-FFF2-40B4-BE49-F238E27FC236}">
                <a16:creationId xmlns:a16="http://schemas.microsoft.com/office/drawing/2014/main" id="{E8A34C92-62D7-4C5A-86B3-7080DFC178C6}"/>
              </a:ext>
            </a:extLst>
          </p:cNvPr>
          <p:cNvGrpSpPr/>
          <p:nvPr/>
        </p:nvGrpSpPr>
        <p:grpSpPr>
          <a:xfrm>
            <a:off x="5416917" y="5257655"/>
            <a:ext cx="245580" cy="998371"/>
            <a:chOff x="5310035" y="5257655"/>
            <a:chExt cx="245580" cy="998371"/>
          </a:xfrm>
        </p:grpSpPr>
        <p:sp>
          <p:nvSpPr>
            <p:cNvPr id="24" name="文本框 23">
              <a:extLst>
                <a:ext uri="{FF2B5EF4-FFF2-40B4-BE49-F238E27FC236}">
                  <a16:creationId xmlns:a16="http://schemas.microsoft.com/office/drawing/2014/main" id="{2E433F17-BD2E-44BB-B27D-B10B76E84AE7}"/>
                </a:ext>
              </a:extLst>
            </p:cNvPr>
            <p:cNvSpPr txBox="1"/>
            <p:nvPr/>
          </p:nvSpPr>
          <p:spPr>
            <a:xfrm>
              <a:off x="5310035" y="5886694"/>
              <a:ext cx="245580" cy="369332"/>
            </a:xfrm>
            <a:prstGeom prst="rect">
              <a:avLst/>
            </a:prstGeom>
            <a:noFill/>
          </p:spPr>
          <p:txBody>
            <a:bodyPr wrap="none" rtlCol="0">
              <a:spAutoFit/>
            </a:bodyPr>
            <a:lstStyle/>
            <a:p>
              <a:r>
                <a:rPr lang="en-US" altLang="zh-CN" dirty="0">
                  <a:latin typeface="微软雅黑" panose="020B0503020204020204" pitchFamily="34" charset="-122"/>
                  <a:ea typeface="微软雅黑" panose="020B0503020204020204" pitchFamily="34" charset="-122"/>
                </a:rPr>
                <a:t>j</a:t>
              </a:r>
              <a:endParaRPr lang="zh-CN" altLang="en-US" dirty="0">
                <a:latin typeface="微软雅黑" panose="020B0503020204020204" pitchFamily="34" charset="-122"/>
                <a:ea typeface="微软雅黑" panose="020B0503020204020204" pitchFamily="34" charset="-122"/>
              </a:endParaRPr>
            </a:p>
          </p:txBody>
        </p:sp>
        <p:cxnSp>
          <p:nvCxnSpPr>
            <p:cNvPr id="31" name="直接箭头连接符 30">
              <a:extLst>
                <a:ext uri="{FF2B5EF4-FFF2-40B4-BE49-F238E27FC236}">
                  <a16:creationId xmlns:a16="http://schemas.microsoft.com/office/drawing/2014/main" id="{B07E4544-B1C6-4A26-9948-37422486EE20}"/>
                </a:ext>
              </a:extLst>
            </p:cNvPr>
            <p:cNvCxnSpPr>
              <a:cxnSpLocks/>
            </p:cNvCxnSpPr>
            <p:nvPr/>
          </p:nvCxnSpPr>
          <p:spPr>
            <a:xfrm flipV="1">
              <a:off x="5432825" y="5257655"/>
              <a:ext cx="0" cy="504329"/>
            </a:xfrm>
            <a:prstGeom prst="straightConnector1">
              <a:avLst/>
            </a:prstGeom>
            <a:ln w="508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5" name="文本框 24">
                <a:extLst>
                  <a:ext uri="{FF2B5EF4-FFF2-40B4-BE49-F238E27FC236}">
                    <a16:creationId xmlns:a16="http://schemas.microsoft.com/office/drawing/2014/main" id="{E6FEBB8A-EFE3-440F-BACC-7BAFF49EAB1F}"/>
                  </a:ext>
                </a:extLst>
              </p:cNvPr>
              <p:cNvSpPr txBox="1"/>
              <p:nvPr/>
            </p:nvSpPr>
            <p:spPr>
              <a:xfrm>
                <a:off x="7623852" y="1850938"/>
                <a:ext cx="4015698" cy="735201"/>
              </a:xfrm>
              <a:prstGeom prst="rect">
                <a:avLst/>
              </a:prstGeom>
              <a:noFill/>
            </p:spPr>
            <p:txBody>
              <a:bodyPr wrap="square" rtlCol="0">
                <a:spAutoFit/>
              </a:bodyPr>
              <a:lstStyle/>
              <a:p>
                <a:pPr marL="342900" indent="-342900">
                  <a:lnSpc>
                    <a:spcPct val="120000"/>
                  </a:lnSpc>
                  <a:spcAft>
                    <a:spcPts val="600"/>
                  </a:spcAft>
                  <a:buFont typeface="+mj-lt"/>
                  <a:buAutoNum type="arabicPeriod" startAt="8"/>
                </a:pPr>
                <a:r>
                  <a:rPr lang="zh-CN" altLang="en-US" sz="1600" dirty="0">
                    <a:latin typeface="微软雅黑" panose="020B0503020204020204" pitchFamily="34" charset="-122"/>
                    <a:ea typeface="微软雅黑" panose="020B0503020204020204" pitchFamily="34" charset="-122"/>
                  </a:rPr>
                  <a:t>再一次循环后：交换 </a:t>
                </a:r>
                <a14:m>
                  <m:oMath xmlns:m="http://schemas.openxmlformats.org/officeDocument/2006/math">
                    <m:sSub>
                      <m:sSubPr>
                        <m:ctrlPr>
                          <a:rPr lang="en-US" altLang="zh-CN" sz="1600" b="0" i="1" dirty="0" smtClean="0">
                            <a:latin typeface="Cambria Math" panose="02040503050406030204" pitchFamily="18" charset="0"/>
                            <a:ea typeface="微软雅黑" panose="020B0503020204020204" pitchFamily="34" charset="-122"/>
                          </a:rPr>
                        </m:ctrlPr>
                      </m:sSubPr>
                      <m:e>
                        <m:r>
                          <a:rPr lang="en-US" altLang="zh-CN" sz="1600" i="1" dirty="0" smtClean="0">
                            <a:latin typeface="Cambria Math" panose="02040503050406030204" pitchFamily="18" charset="0"/>
                            <a:ea typeface="微软雅黑" panose="020B0503020204020204" pitchFamily="34" charset="-122"/>
                          </a:rPr>
                          <m:t>𝑎</m:t>
                        </m:r>
                      </m:e>
                      <m:sub>
                        <m:r>
                          <a:rPr lang="en-US" altLang="zh-CN" sz="1600" b="0" i="1" dirty="0" smtClean="0">
                            <a:latin typeface="Cambria Math" panose="02040503050406030204" pitchFamily="18" charset="0"/>
                            <a:ea typeface="微软雅黑" panose="020B0503020204020204" pitchFamily="34" charset="-122"/>
                          </a:rPr>
                          <m:t>2</m:t>
                        </m:r>
                      </m:sub>
                    </m:sSub>
                  </m:oMath>
                </a14:m>
                <a:r>
                  <a:rPr lang="zh-CN" altLang="en-US" sz="1600" dirty="0">
                    <a:latin typeface="微软雅黑" panose="020B0503020204020204" pitchFamily="34" charset="-122"/>
                    <a:ea typeface="微软雅黑" panose="020B0503020204020204" pitchFamily="34" charset="-122"/>
                  </a:rPr>
                  <a:t> 与</a:t>
                </a:r>
                <a14:m>
                  <m:oMath xmlns:m="http://schemas.openxmlformats.org/officeDocument/2006/math">
                    <m:r>
                      <a:rPr lang="en-US" altLang="zh-CN" sz="1600" b="0" i="0" dirty="0" smtClean="0">
                        <a:latin typeface="Cambria Math" panose="02040503050406030204" pitchFamily="18" charset="0"/>
                        <a:ea typeface="微软雅黑" panose="020B0503020204020204" pitchFamily="34" charset="-122"/>
                      </a:rPr>
                      <m:t> </m:t>
                    </m:r>
                    <m:sSub>
                      <m:sSubPr>
                        <m:ctrlPr>
                          <a:rPr lang="en-US" altLang="zh-CN" sz="1600" b="0" i="1" dirty="0" smtClean="0">
                            <a:latin typeface="Cambria Math" panose="02040503050406030204" pitchFamily="18" charset="0"/>
                            <a:ea typeface="微软雅黑" panose="020B0503020204020204" pitchFamily="34" charset="-122"/>
                          </a:rPr>
                        </m:ctrlPr>
                      </m:sSubPr>
                      <m:e>
                        <m:r>
                          <a:rPr lang="en-US" altLang="zh-CN" sz="1600" i="1" dirty="0" smtClean="0">
                            <a:latin typeface="Cambria Math" panose="02040503050406030204" pitchFamily="18" charset="0"/>
                            <a:ea typeface="微软雅黑" panose="020B0503020204020204" pitchFamily="34" charset="-122"/>
                          </a:rPr>
                          <m:t>𝑎</m:t>
                        </m:r>
                      </m:e>
                      <m:sub>
                        <m:r>
                          <a:rPr lang="en-US" altLang="zh-CN" sz="1600" b="0" i="1" dirty="0" smtClean="0">
                            <a:latin typeface="Cambria Math" panose="02040503050406030204" pitchFamily="18" charset="0"/>
                            <a:ea typeface="微软雅黑" panose="020B0503020204020204" pitchFamily="34" charset="-122"/>
                          </a:rPr>
                          <m:t>5</m:t>
                        </m:r>
                      </m:sub>
                    </m:sSub>
                  </m:oMath>
                </a14:m>
                <a:endParaRPr lang="en-US" altLang="zh-CN" sz="1600" dirty="0">
                  <a:latin typeface="微软雅黑" panose="020B0503020204020204" pitchFamily="34" charset="-122"/>
                  <a:ea typeface="微软雅黑" panose="020B0503020204020204" pitchFamily="34" charset="-122"/>
                </a:endParaRPr>
              </a:p>
              <a:p>
                <a:pPr marL="342900" indent="-342900">
                  <a:lnSpc>
                    <a:spcPct val="120000"/>
                  </a:lnSpc>
                  <a:spcAft>
                    <a:spcPts val="600"/>
                  </a:spcAft>
                  <a:buFont typeface="+mj-lt"/>
                  <a:buAutoNum type="arabicPeriod" startAt="8"/>
                </a:pPr>
                <a:r>
                  <a:rPr lang="zh-CN" altLang="en-US" sz="1600" dirty="0">
                    <a:latin typeface="微软雅黑" panose="020B0503020204020204" pitchFamily="34" charset="-122"/>
                    <a:ea typeface="微软雅黑" panose="020B0503020204020204" pitchFamily="34" charset="-122"/>
                  </a:rPr>
                  <a:t>再一次循环后：</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𝑖</m:t>
                    </m:r>
                    <m:r>
                      <a:rPr lang="en-US" altLang="zh-CN" sz="1600" b="0" i="1" smtClean="0">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𝑗</m:t>
                    </m:r>
                  </m:oMath>
                </a14:m>
                <a:r>
                  <a:rPr lang="zh-CN" altLang="en-US" sz="1600" dirty="0">
                    <a:latin typeface="微软雅黑" panose="020B0503020204020204" pitchFamily="34" charset="-122"/>
                    <a:ea typeface="微软雅黑" panose="020B0503020204020204" pitchFamily="34" charset="-122"/>
                  </a:rPr>
                  <a:t>循环结束</a:t>
                </a:r>
                <a:endParaRPr lang="en-US" altLang="zh-CN" sz="1600" dirty="0">
                  <a:latin typeface="微软雅黑" panose="020B0503020204020204" pitchFamily="34" charset="-122"/>
                  <a:ea typeface="微软雅黑" panose="020B0503020204020204" pitchFamily="34" charset="-122"/>
                </a:endParaRPr>
              </a:p>
            </p:txBody>
          </p:sp>
        </mc:Choice>
        <mc:Fallback xmlns="">
          <p:sp>
            <p:nvSpPr>
              <p:cNvPr id="25" name="文本框 24">
                <a:extLst>
                  <a:ext uri="{FF2B5EF4-FFF2-40B4-BE49-F238E27FC236}">
                    <a16:creationId xmlns:a16="http://schemas.microsoft.com/office/drawing/2014/main" id="{E6FEBB8A-EFE3-440F-BACC-7BAFF49EAB1F}"/>
                  </a:ext>
                </a:extLst>
              </p:cNvPr>
              <p:cNvSpPr txBox="1">
                <a:spLocks noRot="1" noChangeAspect="1" noMove="1" noResize="1" noEditPoints="1" noAdjustHandles="1" noChangeArrowheads="1" noChangeShapeType="1" noTextEdit="1"/>
              </p:cNvSpPr>
              <p:nvPr/>
            </p:nvSpPr>
            <p:spPr>
              <a:xfrm>
                <a:off x="7623852" y="1850938"/>
                <a:ext cx="4015698" cy="735201"/>
              </a:xfrm>
              <a:prstGeom prst="rect">
                <a:avLst/>
              </a:prstGeom>
              <a:blipFill>
                <a:blip r:embed="rId3"/>
                <a:stretch>
                  <a:fillRect l="-1216" t="-2500" b="-1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4FE37645-16CA-727D-D782-5A303EF7D996}"/>
                  </a:ext>
                </a:extLst>
              </p:cNvPr>
              <p:cNvSpPr txBox="1"/>
              <p:nvPr/>
            </p:nvSpPr>
            <p:spPr>
              <a:xfrm>
                <a:off x="584225" y="1802117"/>
                <a:ext cx="3619617" cy="1722331"/>
              </a:xfrm>
              <a:prstGeom prst="rect">
                <a:avLst/>
              </a:prstGeom>
              <a:noFill/>
            </p:spPr>
            <p:txBody>
              <a:bodyPr wrap="square" rtlCol="0">
                <a:spAutoFit/>
              </a:bodyPr>
              <a:lstStyle/>
              <a:p>
                <a:pPr marL="342900" indent="-342900">
                  <a:lnSpc>
                    <a:spcPct val="120000"/>
                  </a:lnSpc>
                  <a:spcAft>
                    <a:spcPts val="600"/>
                  </a:spcAft>
                  <a:buFont typeface="+mj-lt"/>
                  <a:buAutoNum type="arabicPeriod"/>
                </a:pPr>
                <a:r>
                  <a:rPr lang="en-US" altLang="zh-CN"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i="1">
                        <a:latin typeface="Cambria Math" panose="02040503050406030204" pitchFamily="18" charset="0"/>
                        <a:ea typeface="微软雅黑" panose="020B0503020204020204" pitchFamily="34" charset="-122"/>
                      </a:rPr>
                      <m:t>𝑖</m:t>
                    </m:r>
                  </m:oMath>
                </a14:m>
                <a:r>
                  <a:rPr lang="zh-CN" altLang="en-US" sz="1600" dirty="0">
                    <a:latin typeface="微软雅黑" panose="020B0503020204020204" pitchFamily="34" charset="-122"/>
                    <a:ea typeface="微软雅黑" panose="020B0503020204020204" pitchFamily="34" charset="-122"/>
                  </a:rPr>
                  <a:t>指向待划分区域首元素，</a:t>
                </a:r>
                <a14:m>
                  <m:oMath xmlns:m="http://schemas.openxmlformats.org/officeDocument/2006/math">
                    <m:r>
                      <a:rPr lang="en-US" altLang="zh-CN" sz="1600" i="1">
                        <a:latin typeface="Cambria Math" panose="02040503050406030204" pitchFamily="18" charset="0"/>
                        <a:ea typeface="微软雅黑" panose="020B0503020204020204" pitchFamily="34" charset="-122"/>
                      </a:rPr>
                      <m:t>𝑗</m:t>
                    </m:r>
                  </m:oMath>
                </a14:m>
                <a:r>
                  <a:rPr lang="zh-CN" altLang="en-US" sz="1600" dirty="0">
                    <a:latin typeface="微软雅黑" panose="020B0503020204020204" pitchFamily="34" charset="-122"/>
                    <a:ea typeface="微软雅黑" panose="020B0503020204020204" pitchFamily="34" charset="-122"/>
                  </a:rPr>
                  <a:t>指向待划分区域尾元素的前一个元素</a:t>
                </a:r>
                <a:endParaRPr lang="en-US" altLang="zh-CN" sz="1600" dirty="0">
                  <a:latin typeface="微软雅黑" panose="020B0503020204020204" pitchFamily="34" charset="-122"/>
                  <a:ea typeface="微软雅黑" panose="020B0503020204020204" pitchFamily="34" charset="-122"/>
                </a:endParaRPr>
              </a:p>
              <a:p>
                <a:pPr marL="342900" indent="-342900">
                  <a:lnSpc>
                    <a:spcPct val="120000"/>
                  </a:lnSpc>
                  <a:spcAft>
                    <a:spcPts val="600"/>
                  </a:spcAft>
                  <a:buFont typeface="+mj-lt"/>
                  <a:buAutoNum type="arabicPeriod"/>
                </a:pPr>
                <a:r>
                  <a:rPr lang="zh-CN" altLang="en-US" sz="1600" dirty="0">
                    <a:latin typeface="微软雅黑" panose="020B0503020204020204" pitchFamily="34" charset="-122"/>
                    <a:ea typeface="微软雅黑" panose="020B0503020204020204" pitchFamily="34" charset="-122"/>
                  </a:rPr>
                  <a:t>待划分区域最后的元素作为轴点</a:t>
                </a:r>
                <a:endParaRPr lang="en-US" altLang="zh-CN" sz="1600" dirty="0">
                  <a:latin typeface="微软雅黑" panose="020B0503020204020204" pitchFamily="34" charset="-122"/>
                  <a:ea typeface="微软雅黑" panose="020B0503020204020204" pitchFamily="34" charset="-122"/>
                </a:endParaRPr>
              </a:p>
              <a:p>
                <a:pPr marL="342900" indent="-342900">
                  <a:lnSpc>
                    <a:spcPct val="120000"/>
                  </a:lnSpc>
                  <a:spcAft>
                    <a:spcPts val="600"/>
                  </a:spcAft>
                  <a:buFont typeface="+mj-lt"/>
                  <a:buAutoNum type="arabicPeriod"/>
                </a:pPr>
                <a:r>
                  <a:rPr lang="en-US" altLang="zh-CN"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i="1">
                        <a:latin typeface="Cambria Math" panose="02040503050406030204" pitchFamily="18" charset="0"/>
                        <a:ea typeface="微软雅黑" panose="020B0503020204020204" pitchFamily="34" charset="-122"/>
                      </a:rPr>
                      <m:t>𝑖</m:t>
                    </m:r>
                  </m:oMath>
                </a14:m>
                <a:r>
                  <a:rPr lang="zh-CN" altLang="en-US" sz="1600" dirty="0">
                    <a:latin typeface="微软雅黑" panose="020B0503020204020204" pitchFamily="34" charset="-122"/>
                    <a:ea typeface="微软雅黑" panose="020B0503020204020204" pitchFamily="34" charset="-122"/>
                  </a:rPr>
                  <a:t>从前往后移动直到找到一个比轴点</a:t>
                </a:r>
                <a:r>
                  <a:rPr lang="zh-CN" altLang="en-US" sz="1600" dirty="0">
                    <a:solidFill>
                      <a:srgbClr val="00B0F0"/>
                    </a:solidFill>
                    <a:latin typeface="微软雅黑" panose="020B0503020204020204" pitchFamily="34" charset="-122"/>
                    <a:ea typeface="微软雅黑" panose="020B0503020204020204" pitchFamily="34" charset="-122"/>
                  </a:rPr>
                  <a:t>大或相等</a:t>
                </a:r>
                <a:r>
                  <a:rPr lang="zh-CN" altLang="en-US" sz="1600" dirty="0">
                    <a:latin typeface="微软雅黑" panose="020B0503020204020204" pitchFamily="34" charset="-122"/>
                    <a:ea typeface="微软雅黑" panose="020B0503020204020204" pitchFamily="34" charset="-122"/>
                  </a:rPr>
                  <a:t>的项</a:t>
                </a:r>
              </a:p>
            </p:txBody>
          </p:sp>
        </mc:Choice>
        <mc:Fallback xmlns="">
          <p:sp>
            <p:nvSpPr>
              <p:cNvPr id="6" name="文本框 5">
                <a:extLst>
                  <a:ext uri="{FF2B5EF4-FFF2-40B4-BE49-F238E27FC236}">
                    <a16:creationId xmlns:a16="http://schemas.microsoft.com/office/drawing/2014/main" id="{4FE37645-16CA-727D-D782-5A303EF7D996}"/>
                  </a:ext>
                </a:extLst>
              </p:cNvPr>
              <p:cNvSpPr txBox="1">
                <a:spLocks noRot="1" noChangeAspect="1" noMove="1" noResize="1" noEditPoints="1" noAdjustHandles="1" noChangeArrowheads="1" noChangeShapeType="1" noTextEdit="1"/>
              </p:cNvSpPr>
              <p:nvPr/>
            </p:nvSpPr>
            <p:spPr>
              <a:xfrm>
                <a:off x="584225" y="1802117"/>
                <a:ext cx="3619617" cy="1722331"/>
              </a:xfrm>
              <a:prstGeom prst="rect">
                <a:avLst/>
              </a:prstGeom>
              <a:blipFill>
                <a:blip r:embed="rId7"/>
                <a:stretch>
                  <a:fillRect l="-1399" t="-1471" b="-220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D5D4CEBD-CF69-4B11-9A78-8C03BC380CBB}"/>
                  </a:ext>
                </a:extLst>
              </p:cNvPr>
              <p:cNvSpPr txBox="1"/>
              <p:nvPr/>
            </p:nvSpPr>
            <p:spPr>
              <a:xfrm>
                <a:off x="4365466" y="1850938"/>
                <a:ext cx="3303953" cy="1775486"/>
              </a:xfrm>
              <a:prstGeom prst="rect">
                <a:avLst/>
              </a:prstGeom>
              <a:noFill/>
            </p:spPr>
            <p:txBody>
              <a:bodyPr wrap="square" rtlCol="0">
                <a:spAutoFit/>
              </a:bodyPr>
              <a:lstStyle/>
              <a:p>
                <a:pPr marL="342900" indent="-342900">
                  <a:lnSpc>
                    <a:spcPct val="120000"/>
                  </a:lnSpc>
                  <a:spcAft>
                    <a:spcPts val="600"/>
                  </a:spcAft>
                  <a:buFont typeface="+mj-lt"/>
                  <a:buAutoNum type="arabicPeriod" startAt="4"/>
                </a:pPr>
                <a:r>
                  <a:rPr lang="en-US" altLang="zh-CN"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i="1">
                        <a:latin typeface="Cambria Math" panose="02040503050406030204" pitchFamily="18" charset="0"/>
                        <a:ea typeface="微软雅黑" panose="020B0503020204020204" pitchFamily="34" charset="-122"/>
                      </a:rPr>
                      <m:t>𝑗</m:t>
                    </m:r>
                  </m:oMath>
                </a14:m>
                <a:r>
                  <a:rPr lang="zh-CN" altLang="en-US" sz="1600" dirty="0">
                    <a:latin typeface="微软雅黑" panose="020B0503020204020204" pitchFamily="34" charset="-122"/>
                    <a:ea typeface="微软雅黑" panose="020B0503020204020204" pitchFamily="34" charset="-122"/>
                  </a:rPr>
                  <a:t>从后往前移动直到找到一个比轴点</a:t>
                </a:r>
                <a:r>
                  <a:rPr lang="zh-CN" altLang="en-US" sz="1600" dirty="0">
                    <a:solidFill>
                      <a:srgbClr val="00B0F0"/>
                    </a:solidFill>
                    <a:latin typeface="微软雅黑" panose="020B0503020204020204" pitchFamily="34" charset="-122"/>
                    <a:ea typeface="微软雅黑" panose="020B0503020204020204" pitchFamily="34" charset="-122"/>
                  </a:rPr>
                  <a:t>小或相等</a:t>
                </a:r>
                <a:r>
                  <a:rPr lang="zh-CN" altLang="en-US" sz="1600" dirty="0">
                    <a:latin typeface="微软雅黑" panose="020B0503020204020204" pitchFamily="34" charset="-122"/>
                    <a:ea typeface="微软雅黑" panose="020B0503020204020204" pitchFamily="34" charset="-122"/>
                  </a:rPr>
                  <a:t>的项</a:t>
                </a:r>
                <a:endParaRPr lang="en-US" altLang="zh-CN" sz="1600" dirty="0">
                  <a:latin typeface="微软雅黑" panose="020B0503020204020204" pitchFamily="34" charset="-122"/>
                  <a:ea typeface="微软雅黑" panose="020B0503020204020204" pitchFamily="34" charset="-122"/>
                </a:endParaRPr>
              </a:p>
              <a:p>
                <a:pPr marL="342900" indent="-342900">
                  <a:lnSpc>
                    <a:spcPct val="120000"/>
                  </a:lnSpc>
                  <a:spcAft>
                    <a:spcPts val="600"/>
                  </a:spcAft>
                  <a:buFont typeface="+mj-lt"/>
                  <a:buAutoNum type="arabicPeriod" startAt="4"/>
                </a:pPr>
                <a:r>
                  <a:rPr lang="zh-CN" altLang="en-US" sz="1600" dirty="0">
                    <a:latin typeface="微软雅黑" panose="020B0503020204020204" pitchFamily="34" charset="-122"/>
                    <a:ea typeface="微软雅黑" panose="020B0503020204020204" pitchFamily="34" charset="-122"/>
                  </a:rPr>
                  <a:t>交换</a:t>
                </a:r>
                <a14:m>
                  <m:oMath xmlns:m="http://schemas.openxmlformats.org/officeDocument/2006/math">
                    <m:r>
                      <a:rPr lang="en-US" altLang="zh-CN" sz="1600" b="0" i="0" dirty="0" smtClean="0">
                        <a:latin typeface="Cambria Math" panose="02040503050406030204" pitchFamily="18" charset="0"/>
                        <a:ea typeface="微软雅黑" panose="020B0503020204020204" pitchFamily="34" charset="-122"/>
                      </a:rPr>
                      <m:t> </m:t>
                    </m:r>
                    <m:sSub>
                      <m:sSubPr>
                        <m:ctrlPr>
                          <a:rPr lang="en-US" altLang="zh-CN" sz="1600" b="0" i="1" dirty="0" smtClean="0">
                            <a:latin typeface="Cambria Math" panose="02040503050406030204" pitchFamily="18" charset="0"/>
                            <a:ea typeface="微软雅黑" panose="020B0503020204020204" pitchFamily="34" charset="-122"/>
                          </a:rPr>
                        </m:ctrlPr>
                      </m:sSubPr>
                      <m:e>
                        <m:r>
                          <a:rPr lang="en-US" altLang="zh-CN" sz="1600" i="1" dirty="0" smtClean="0">
                            <a:latin typeface="Cambria Math" panose="02040503050406030204" pitchFamily="18" charset="0"/>
                            <a:ea typeface="微软雅黑" panose="020B0503020204020204" pitchFamily="34" charset="-122"/>
                          </a:rPr>
                          <m:t>𝑎</m:t>
                        </m:r>
                      </m:e>
                      <m:sub>
                        <m:r>
                          <a:rPr lang="en-US" altLang="zh-CN" sz="1600" b="0" i="1" dirty="0" smtClean="0">
                            <a:latin typeface="Cambria Math" panose="02040503050406030204" pitchFamily="18" charset="0"/>
                            <a:ea typeface="微软雅黑" panose="020B0503020204020204" pitchFamily="34" charset="-122"/>
                          </a:rPr>
                          <m:t>0</m:t>
                        </m:r>
                      </m:sub>
                    </m:sSub>
                  </m:oMath>
                </a14:m>
                <a:r>
                  <a:rPr lang="zh-CN" altLang="en-US" sz="1600" dirty="0">
                    <a:latin typeface="微软雅黑" panose="020B0503020204020204" pitchFamily="34" charset="-122"/>
                    <a:ea typeface="微软雅黑" panose="020B0503020204020204" pitchFamily="34" charset="-122"/>
                  </a:rPr>
                  <a:t> 与</a:t>
                </a:r>
                <a14:m>
                  <m:oMath xmlns:m="http://schemas.openxmlformats.org/officeDocument/2006/math">
                    <m:r>
                      <a:rPr lang="en-US" altLang="zh-CN" sz="1600" b="0" i="0" dirty="0" smtClean="0">
                        <a:latin typeface="Cambria Math" panose="02040503050406030204" pitchFamily="18" charset="0"/>
                        <a:ea typeface="微软雅黑" panose="020B0503020204020204" pitchFamily="34" charset="-122"/>
                      </a:rPr>
                      <m:t> </m:t>
                    </m:r>
                    <m:sSub>
                      <m:sSubPr>
                        <m:ctrlPr>
                          <a:rPr lang="en-US" altLang="zh-CN" sz="1600" b="0" i="1" dirty="0" smtClean="0">
                            <a:latin typeface="Cambria Math" panose="02040503050406030204" pitchFamily="18" charset="0"/>
                            <a:ea typeface="微软雅黑" panose="020B0503020204020204" pitchFamily="34" charset="-122"/>
                          </a:rPr>
                        </m:ctrlPr>
                      </m:sSubPr>
                      <m:e>
                        <m:r>
                          <a:rPr lang="en-US" altLang="zh-CN" sz="1600" i="1" dirty="0" smtClean="0">
                            <a:latin typeface="Cambria Math" panose="02040503050406030204" pitchFamily="18" charset="0"/>
                            <a:ea typeface="微软雅黑" panose="020B0503020204020204" pitchFamily="34" charset="-122"/>
                          </a:rPr>
                          <m:t>𝑎</m:t>
                        </m:r>
                      </m:e>
                      <m:sub>
                        <m:r>
                          <a:rPr lang="en-US" altLang="zh-CN" sz="1600" b="0" i="1" dirty="0" smtClean="0">
                            <a:latin typeface="Cambria Math" panose="02040503050406030204" pitchFamily="18" charset="0"/>
                            <a:ea typeface="微软雅黑" panose="020B0503020204020204" pitchFamily="34" charset="-122"/>
                          </a:rPr>
                          <m:t>6</m:t>
                        </m:r>
                      </m:sub>
                    </m:sSub>
                  </m:oMath>
                </a14:m>
                <a:endParaRPr lang="en-US" altLang="zh-CN" sz="1600" b="0" dirty="0">
                  <a:latin typeface="微软雅黑" panose="020B0503020204020204" pitchFamily="34" charset="-122"/>
                  <a:ea typeface="微软雅黑" panose="020B0503020204020204" pitchFamily="34" charset="-122"/>
                </a:endParaRPr>
              </a:p>
              <a:p>
                <a:pPr marL="342900" indent="-342900">
                  <a:lnSpc>
                    <a:spcPct val="120000"/>
                  </a:lnSpc>
                  <a:spcAft>
                    <a:spcPts val="600"/>
                  </a:spcAft>
                  <a:buFont typeface="+mj-lt"/>
                  <a:buAutoNum type="arabicPeriod" startAt="4"/>
                </a:pPr>
                <a:r>
                  <a:rPr lang="en-US" altLang="zh-CN" sz="1600" dirty="0" err="1">
                    <a:latin typeface="微软雅黑" panose="020B0503020204020204" pitchFamily="34" charset="-122"/>
                    <a:ea typeface="微软雅黑" panose="020B0503020204020204" pitchFamily="34" charset="-122"/>
                  </a:rPr>
                  <a:t>i</a:t>
                </a:r>
                <a:r>
                  <a:rPr lang="zh-CN" altLang="en-US" sz="1600" dirty="0">
                    <a:latin typeface="微软雅黑" panose="020B0503020204020204" pitchFamily="34" charset="-122"/>
                    <a:ea typeface="微软雅黑" panose="020B0503020204020204" pitchFamily="34" charset="-122"/>
                  </a:rPr>
                  <a:t>向右移动一位，</a:t>
                </a:r>
                <a:r>
                  <a:rPr lang="en-US" altLang="zh-CN" sz="1600" dirty="0">
                    <a:latin typeface="微软雅黑" panose="020B0503020204020204" pitchFamily="34" charset="-122"/>
                    <a:ea typeface="微软雅黑" panose="020B0503020204020204" pitchFamily="34" charset="-122"/>
                  </a:rPr>
                  <a:t>j</a:t>
                </a:r>
                <a:r>
                  <a:rPr lang="zh-CN" altLang="en-US" sz="1600" dirty="0">
                    <a:latin typeface="微软雅黑" panose="020B0503020204020204" pitchFamily="34" charset="-122"/>
                    <a:ea typeface="微软雅黑" panose="020B0503020204020204" pitchFamily="34" charset="-122"/>
                  </a:rPr>
                  <a:t>向前移动一位</a:t>
                </a:r>
                <a:endParaRPr lang="en-US" altLang="zh-CN" sz="1600" dirty="0">
                  <a:latin typeface="微软雅黑" panose="020B0503020204020204" pitchFamily="34" charset="-122"/>
                  <a:ea typeface="微软雅黑" panose="020B0503020204020204" pitchFamily="34" charset="-122"/>
                </a:endParaRPr>
              </a:p>
              <a:p>
                <a:pPr marL="342900" indent="-342900">
                  <a:lnSpc>
                    <a:spcPct val="120000"/>
                  </a:lnSpc>
                  <a:spcAft>
                    <a:spcPts val="600"/>
                  </a:spcAft>
                  <a:buFont typeface="+mj-lt"/>
                  <a:buAutoNum type="arabicPeriod" startAt="4"/>
                </a:pPr>
                <a:r>
                  <a:rPr lang="en-US" altLang="zh-CN" sz="1600" dirty="0">
                    <a:latin typeface="微软雅黑" panose="020B0503020204020204" pitchFamily="34" charset="-122"/>
                    <a:ea typeface="微软雅黑" panose="020B0503020204020204" pitchFamily="34" charset="-122"/>
                  </a:rPr>
                  <a:t> </a:t>
                </a:r>
                <a:r>
                  <a:rPr lang="en-US" altLang="zh-CN" sz="1600" dirty="0" err="1">
                    <a:latin typeface="微软雅黑" panose="020B0503020204020204" pitchFamily="34" charset="-122"/>
                    <a:ea typeface="微软雅黑" panose="020B0503020204020204" pitchFamily="34" charset="-122"/>
                  </a:rPr>
                  <a:t>goto</a:t>
                </a:r>
                <a:r>
                  <a:rPr lang="en-US" altLang="zh-CN" sz="1600" dirty="0">
                    <a:latin typeface="微软雅黑" panose="020B0503020204020204" pitchFamily="34" charset="-122"/>
                    <a:ea typeface="微软雅黑" panose="020B0503020204020204" pitchFamily="34" charset="-122"/>
                  </a:rPr>
                  <a:t> 3</a:t>
                </a:r>
              </a:p>
            </p:txBody>
          </p:sp>
        </mc:Choice>
        <mc:Fallback xmlns="">
          <p:sp>
            <p:nvSpPr>
              <p:cNvPr id="19" name="文本框 18">
                <a:extLst>
                  <a:ext uri="{FF2B5EF4-FFF2-40B4-BE49-F238E27FC236}">
                    <a16:creationId xmlns:a16="http://schemas.microsoft.com/office/drawing/2014/main" id="{D5D4CEBD-CF69-4B11-9A78-8C03BC380CBB}"/>
                  </a:ext>
                </a:extLst>
              </p:cNvPr>
              <p:cNvSpPr txBox="1">
                <a:spLocks noRot="1" noChangeAspect="1" noMove="1" noResize="1" noEditPoints="1" noAdjustHandles="1" noChangeArrowheads="1" noChangeShapeType="1" noTextEdit="1"/>
              </p:cNvSpPr>
              <p:nvPr/>
            </p:nvSpPr>
            <p:spPr>
              <a:xfrm>
                <a:off x="4365466" y="1850938"/>
                <a:ext cx="3303953" cy="1775486"/>
              </a:xfrm>
              <a:prstGeom prst="rect">
                <a:avLst/>
              </a:prstGeom>
              <a:blipFill>
                <a:blip r:embed="rId2"/>
                <a:stretch>
                  <a:fillRect l="-1292" t="-1031" b="-481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34178093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序列拆分示例</a:t>
            </a:r>
          </a:p>
        </p:txBody>
      </p:sp>
      <p:sp>
        <p:nvSpPr>
          <p:cNvPr id="3" name="副标题 2"/>
          <p:cNvSpPr>
            <a:spLocks noGrp="1"/>
          </p:cNvSpPr>
          <p:nvPr>
            <p:ph type="subTitle" idx="1"/>
          </p:nvPr>
        </p:nvSpPr>
        <p:spPr/>
        <p:txBody>
          <a:bodyPr/>
          <a:lstStyle/>
          <a:p>
            <a:r>
              <a:rPr lang="en-US" altLang="zh-CN" dirty="0"/>
              <a:t>10.4.2  </a:t>
            </a:r>
            <a:r>
              <a:rPr lang="zh-CN" altLang="en-US" dirty="0"/>
              <a:t>快速排序</a:t>
            </a:r>
          </a:p>
        </p:txBody>
      </p:sp>
      <p:sp>
        <p:nvSpPr>
          <p:cNvPr id="4" name="文本占位符 3"/>
          <p:cNvSpPr>
            <a:spLocks noGrp="1"/>
          </p:cNvSpPr>
          <p:nvPr>
            <p:ph type="body" idx="10"/>
          </p:nvPr>
        </p:nvSpPr>
        <p:spPr/>
        <p:txBody>
          <a:bodyPr/>
          <a:lstStyle/>
          <a:p>
            <a:r>
              <a:rPr lang="zh-CN" altLang="en-US" dirty="0"/>
              <a:t>数据结构</a:t>
            </a:r>
          </a:p>
        </p:txBody>
      </p:sp>
      <mc:AlternateContent xmlns:mc="http://schemas.openxmlformats.org/markup-compatibility/2006" xmlns:a14="http://schemas.microsoft.com/office/drawing/2010/main">
        <mc:Choice Requires="a14">
          <p:sp>
            <p:nvSpPr>
              <p:cNvPr id="9" name="内容占位符 8">
                <a:extLst>
                  <a:ext uri="{FF2B5EF4-FFF2-40B4-BE49-F238E27FC236}">
                    <a16:creationId xmlns:a16="http://schemas.microsoft.com/office/drawing/2014/main" id="{D289E46E-C9FB-4158-9610-616DBC18DEB2}"/>
                  </a:ext>
                </a:extLst>
              </p:cNvPr>
              <p:cNvSpPr>
                <a:spLocks noGrp="1"/>
              </p:cNvSpPr>
              <p:nvPr>
                <p:ph idx="11"/>
              </p:nvPr>
            </p:nvSpPr>
            <p:spPr/>
            <p:txBody>
              <a:bodyPr/>
              <a:lstStyle/>
              <a:p>
                <a:r>
                  <a:rPr lang="zh-CN" altLang="en-US" dirty="0"/>
                  <a:t>对序列</a:t>
                </a:r>
                <a14:m>
                  <m:oMath xmlns:m="http://schemas.openxmlformats.org/officeDocument/2006/math">
                    <m:r>
                      <a:rPr lang="en-US" altLang="zh-CN" i="1">
                        <a:latin typeface="Cambria Math" panose="02040503050406030204" pitchFamily="18" charset="0"/>
                      </a:rPr>
                      <m:t>𝑎</m:t>
                    </m:r>
                    <m:r>
                      <a:rPr lang="en-US" altLang="zh-CN" i="1">
                        <a:latin typeface="Cambria Math" panose="02040503050406030204" pitchFamily="18" charset="0"/>
                      </a:rPr>
                      <m:t>=</m:t>
                    </m:r>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75</m:t>
                        </m:r>
                        <m:r>
                          <a:rPr lang="en-US" altLang="zh-CN" b="0" i="1" smtClean="0">
                            <a:latin typeface="Cambria Math" panose="02040503050406030204" pitchFamily="18" charset="0"/>
                          </a:rPr>
                          <m:t>,</m:t>
                        </m:r>
                        <m:r>
                          <a:rPr lang="en-US" altLang="zh-CN" i="1">
                            <a:latin typeface="Cambria Math" panose="02040503050406030204" pitchFamily="18" charset="0"/>
                          </a:rPr>
                          <m:t> 34</m:t>
                        </m:r>
                        <m:r>
                          <a:rPr lang="en-US" altLang="zh-CN" b="0" i="1" smtClean="0">
                            <a:latin typeface="Cambria Math" panose="02040503050406030204" pitchFamily="18" charset="0"/>
                          </a:rPr>
                          <m:t>,</m:t>
                        </m:r>
                        <m:r>
                          <a:rPr lang="en-US" altLang="zh-CN" i="1">
                            <a:latin typeface="Cambria Math" panose="02040503050406030204" pitchFamily="18" charset="0"/>
                          </a:rPr>
                          <m:t> 45</m:t>
                        </m:r>
                        <m:r>
                          <a:rPr lang="en-US" altLang="zh-CN" b="0" i="1" smtClean="0">
                            <a:latin typeface="Cambria Math" panose="02040503050406030204" pitchFamily="18" charset="0"/>
                          </a:rPr>
                          <m:t>,</m:t>
                        </m:r>
                        <m:r>
                          <a:rPr lang="en-US" altLang="zh-CN" i="1">
                            <a:latin typeface="Cambria Math" panose="02040503050406030204" pitchFamily="18" charset="0"/>
                          </a:rPr>
                          <m:t> 32</m:t>
                        </m:r>
                        <m:r>
                          <a:rPr lang="en-US" altLang="zh-CN" b="0" i="1" smtClean="0">
                            <a:latin typeface="Cambria Math" panose="02040503050406030204" pitchFamily="18" charset="0"/>
                          </a:rPr>
                          <m:t>,</m:t>
                        </m:r>
                        <m:r>
                          <a:rPr lang="en-US" altLang="zh-CN" i="1">
                            <a:latin typeface="Cambria Math" panose="02040503050406030204" pitchFamily="18" charset="0"/>
                          </a:rPr>
                          <m:t> 78</m:t>
                        </m:r>
                        <m:r>
                          <a:rPr lang="en-US" altLang="zh-CN" b="0" i="1" smtClean="0">
                            <a:latin typeface="Cambria Math" panose="02040503050406030204" pitchFamily="18" charset="0"/>
                          </a:rPr>
                          <m:t>,</m:t>
                        </m:r>
                        <m:r>
                          <a:rPr lang="en-US" altLang="zh-CN" i="1">
                            <a:latin typeface="Cambria Math" panose="02040503050406030204" pitchFamily="18" charset="0"/>
                          </a:rPr>
                          <m:t> 12</m:t>
                        </m:r>
                        <m:r>
                          <a:rPr lang="en-US" altLang="zh-CN" b="0" i="1" smtClean="0">
                            <a:latin typeface="Cambria Math" panose="02040503050406030204" pitchFamily="18" charset="0"/>
                          </a:rPr>
                          <m:t>,</m:t>
                        </m:r>
                        <m:r>
                          <a:rPr lang="en-US" altLang="zh-CN" i="1">
                            <a:latin typeface="Cambria Math" panose="02040503050406030204" pitchFamily="18" charset="0"/>
                          </a:rPr>
                          <m:t> 34’</m:t>
                        </m:r>
                        <m:r>
                          <a:rPr lang="en-US" altLang="zh-CN" b="0" i="1" smtClean="0">
                            <a:latin typeface="Cambria Math" panose="02040503050406030204" pitchFamily="18" charset="0"/>
                          </a:rPr>
                          <m:t>,</m:t>
                        </m:r>
                        <m:r>
                          <a:rPr lang="en-US" altLang="zh-CN" i="1">
                            <a:latin typeface="Cambria Math" panose="02040503050406030204" pitchFamily="18" charset="0"/>
                          </a:rPr>
                          <m:t> 40</m:t>
                        </m:r>
                      </m:e>
                    </m:d>
                  </m:oMath>
                </a14:m>
                <a:r>
                  <a:rPr lang="zh-CN" altLang="en-US" dirty="0"/>
                  <a:t>进行一次拆分，其中</a:t>
                </a:r>
                <a14:m>
                  <m:oMath xmlns:m="http://schemas.openxmlformats.org/officeDocument/2006/math">
                    <m:r>
                      <a:rPr lang="en-US" altLang="zh-CN" b="0" i="1" smtClean="0">
                        <a:latin typeface="Cambria Math" panose="02040503050406030204" pitchFamily="18" charset="0"/>
                      </a:rPr>
                      <m:t>𝑙</m:t>
                    </m:r>
                    <m:r>
                      <a:rPr lang="en-US" altLang="zh-CN" b="0" i="1" smtClean="0">
                        <a:latin typeface="Cambria Math" panose="02040503050406030204" pitchFamily="18" charset="0"/>
                      </a:rPr>
                      <m:t>=0,</m:t>
                    </m:r>
                    <m:r>
                      <a:rPr lang="en-US" altLang="zh-CN" b="0" i="1" smtClean="0">
                        <a:latin typeface="Cambria Math" panose="02040503050406030204" pitchFamily="18" charset="0"/>
                      </a:rPr>
                      <m:t>𝑟</m:t>
                    </m:r>
                    <m:r>
                      <a:rPr lang="en-US" altLang="zh-CN" b="0" i="1" smtClean="0">
                        <a:latin typeface="Cambria Math" panose="02040503050406030204" pitchFamily="18" charset="0"/>
                      </a:rPr>
                      <m:t>=7</m:t>
                    </m:r>
                  </m:oMath>
                </a14:m>
                <a:r>
                  <a:rPr lang="zh-CN" altLang="en-US" dirty="0"/>
                  <a:t>。</a:t>
                </a:r>
              </a:p>
            </p:txBody>
          </p:sp>
        </mc:Choice>
        <mc:Fallback xmlns="">
          <p:sp>
            <p:nvSpPr>
              <p:cNvPr id="9" name="内容占位符 8">
                <a:extLst>
                  <a:ext uri="{FF2B5EF4-FFF2-40B4-BE49-F238E27FC236}">
                    <a16:creationId xmlns:a16="http://schemas.microsoft.com/office/drawing/2014/main" id="{D289E46E-C9FB-4158-9610-616DBC18DEB2}"/>
                  </a:ext>
                </a:extLst>
              </p:cNvPr>
              <p:cNvSpPr>
                <a:spLocks noGrp="1" noRot="1" noChangeAspect="1" noMove="1" noResize="1" noEditPoints="1" noAdjustHandles="1" noChangeArrowheads="1" noChangeShapeType="1" noTextEdit="1"/>
              </p:cNvSpPr>
              <p:nvPr>
                <p:ph idx="11"/>
              </p:nvPr>
            </p:nvSpPr>
            <p:spPr>
              <a:blipFill>
                <a:blip r:embed="rId2"/>
                <a:stretch>
                  <a:fillRect l="-689" t="-1003"/>
                </a:stretch>
              </a:blipFill>
            </p:spPr>
            <p:txBody>
              <a:bodyPr/>
              <a:lstStyle/>
              <a:p>
                <a:r>
                  <a:rPr lang="zh-CN" altLang="en-US">
                    <a:noFill/>
                  </a:rPr>
                  <a:t> </a:t>
                </a:r>
              </a:p>
            </p:txBody>
          </p:sp>
        </mc:Fallback>
      </mc:AlternateContent>
      <p:cxnSp>
        <p:nvCxnSpPr>
          <p:cNvPr id="27" name="直接箭头连接符 26">
            <a:extLst>
              <a:ext uri="{FF2B5EF4-FFF2-40B4-BE49-F238E27FC236}">
                <a16:creationId xmlns:a16="http://schemas.microsoft.com/office/drawing/2014/main" id="{E1FEF6B6-CBEF-4158-BC9A-2024D5C932CB}"/>
              </a:ext>
            </a:extLst>
          </p:cNvPr>
          <p:cNvCxnSpPr>
            <a:cxnSpLocks/>
          </p:cNvCxnSpPr>
          <p:nvPr/>
        </p:nvCxnSpPr>
        <p:spPr>
          <a:xfrm flipV="1">
            <a:off x="8258695" y="5238178"/>
            <a:ext cx="0" cy="561503"/>
          </a:xfrm>
          <a:prstGeom prst="straightConnector1">
            <a:avLst/>
          </a:prstGeom>
          <a:ln w="508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8" name="文本框 27">
            <a:extLst>
              <a:ext uri="{FF2B5EF4-FFF2-40B4-BE49-F238E27FC236}">
                <a16:creationId xmlns:a16="http://schemas.microsoft.com/office/drawing/2014/main" id="{C21776F4-1A81-430A-A011-884EA19FB581}"/>
              </a:ext>
            </a:extLst>
          </p:cNvPr>
          <p:cNvSpPr txBox="1"/>
          <p:nvPr/>
        </p:nvSpPr>
        <p:spPr>
          <a:xfrm>
            <a:off x="7930806" y="5804470"/>
            <a:ext cx="646331" cy="369332"/>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轴点</a:t>
            </a:r>
          </a:p>
        </p:txBody>
      </p:sp>
      <p:grpSp>
        <p:nvGrpSpPr>
          <p:cNvPr id="20" name="组合 19">
            <a:extLst>
              <a:ext uri="{FF2B5EF4-FFF2-40B4-BE49-F238E27FC236}">
                <a16:creationId xmlns:a16="http://schemas.microsoft.com/office/drawing/2014/main" id="{366566AE-8751-4BD5-824A-E0DBDDE2D05D}"/>
              </a:ext>
            </a:extLst>
          </p:cNvPr>
          <p:cNvGrpSpPr/>
          <p:nvPr/>
        </p:nvGrpSpPr>
        <p:grpSpPr>
          <a:xfrm>
            <a:off x="6078785" y="5261950"/>
            <a:ext cx="245580" cy="962267"/>
            <a:chOff x="6055036" y="5297575"/>
            <a:chExt cx="245580" cy="962267"/>
          </a:xfrm>
        </p:grpSpPr>
        <p:sp>
          <p:nvSpPr>
            <p:cNvPr id="32" name="文本框 31">
              <a:extLst>
                <a:ext uri="{FF2B5EF4-FFF2-40B4-BE49-F238E27FC236}">
                  <a16:creationId xmlns:a16="http://schemas.microsoft.com/office/drawing/2014/main" id="{9282BF20-89F7-4A31-A245-4802B212A11A}"/>
                </a:ext>
              </a:extLst>
            </p:cNvPr>
            <p:cNvSpPr txBox="1"/>
            <p:nvPr/>
          </p:nvSpPr>
          <p:spPr>
            <a:xfrm>
              <a:off x="6055036" y="5890510"/>
              <a:ext cx="245580" cy="369332"/>
            </a:xfrm>
            <a:prstGeom prst="rect">
              <a:avLst/>
            </a:prstGeom>
            <a:noFill/>
          </p:spPr>
          <p:txBody>
            <a:bodyPr wrap="none" rtlCol="0">
              <a:spAutoFit/>
            </a:bodyPr>
            <a:lstStyle/>
            <a:p>
              <a:r>
                <a:rPr lang="en-US" altLang="zh-CN" dirty="0" err="1">
                  <a:latin typeface="微软雅黑" panose="020B0503020204020204" pitchFamily="34" charset="-122"/>
                  <a:ea typeface="微软雅黑" panose="020B0503020204020204" pitchFamily="34" charset="-122"/>
                </a:rPr>
                <a:t>i</a:t>
              </a:r>
              <a:endParaRPr lang="zh-CN" altLang="en-US" dirty="0">
                <a:latin typeface="微软雅黑" panose="020B0503020204020204" pitchFamily="34" charset="-122"/>
                <a:ea typeface="微软雅黑" panose="020B0503020204020204" pitchFamily="34" charset="-122"/>
              </a:endParaRPr>
            </a:p>
          </p:txBody>
        </p:sp>
        <p:cxnSp>
          <p:nvCxnSpPr>
            <p:cNvPr id="33" name="直接箭头连接符 32">
              <a:extLst>
                <a:ext uri="{FF2B5EF4-FFF2-40B4-BE49-F238E27FC236}">
                  <a16:creationId xmlns:a16="http://schemas.microsoft.com/office/drawing/2014/main" id="{722E56CE-0C93-43B5-9F41-B2C90AF2BB75}"/>
                </a:ext>
              </a:extLst>
            </p:cNvPr>
            <p:cNvCxnSpPr>
              <a:cxnSpLocks/>
            </p:cNvCxnSpPr>
            <p:nvPr/>
          </p:nvCxnSpPr>
          <p:spPr>
            <a:xfrm flipV="1">
              <a:off x="6177826" y="5297575"/>
              <a:ext cx="0" cy="504329"/>
            </a:xfrm>
            <a:prstGeom prst="straightConnector1">
              <a:avLst/>
            </a:prstGeom>
            <a:ln w="508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aphicFrame>
        <p:nvGraphicFramePr>
          <p:cNvPr id="21" name="表格 6">
            <a:extLst>
              <a:ext uri="{FF2B5EF4-FFF2-40B4-BE49-F238E27FC236}">
                <a16:creationId xmlns:a16="http://schemas.microsoft.com/office/drawing/2014/main" id="{E56D9F81-7174-479A-9C25-602A3BEB5BC2}"/>
              </a:ext>
            </a:extLst>
          </p:cNvPr>
          <p:cNvGraphicFramePr>
            <a:graphicFrameLocks noGrp="1"/>
          </p:cNvGraphicFramePr>
          <p:nvPr>
            <p:extLst>
              <p:ext uri="{D42A27DB-BD31-4B8C-83A1-F6EECF244321}">
                <p14:modId xmlns:p14="http://schemas.microsoft.com/office/powerpoint/2010/main" val="1708615576"/>
              </p:ext>
            </p:extLst>
          </p:nvPr>
        </p:nvGraphicFramePr>
        <p:xfrm>
          <a:off x="3158473" y="4838129"/>
          <a:ext cx="5418664" cy="370840"/>
        </p:xfrm>
        <a:graphic>
          <a:graphicData uri="http://schemas.openxmlformats.org/drawingml/2006/table">
            <a:tbl>
              <a:tblPr firstRow="1" bandRow="1">
                <a:tableStyleId>{5C22544A-7EE6-4342-B048-85BDC9FD1C3A}</a:tableStyleId>
              </a:tblPr>
              <a:tblGrid>
                <a:gridCol w="677333">
                  <a:extLst>
                    <a:ext uri="{9D8B030D-6E8A-4147-A177-3AD203B41FA5}">
                      <a16:colId xmlns:a16="http://schemas.microsoft.com/office/drawing/2014/main" val="776778457"/>
                    </a:ext>
                  </a:extLst>
                </a:gridCol>
                <a:gridCol w="677333">
                  <a:extLst>
                    <a:ext uri="{9D8B030D-6E8A-4147-A177-3AD203B41FA5}">
                      <a16:colId xmlns:a16="http://schemas.microsoft.com/office/drawing/2014/main" val="1120378719"/>
                    </a:ext>
                  </a:extLst>
                </a:gridCol>
                <a:gridCol w="677333">
                  <a:extLst>
                    <a:ext uri="{9D8B030D-6E8A-4147-A177-3AD203B41FA5}">
                      <a16:colId xmlns:a16="http://schemas.microsoft.com/office/drawing/2014/main" val="2341010243"/>
                    </a:ext>
                  </a:extLst>
                </a:gridCol>
                <a:gridCol w="677333">
                  <a:extLst>
                    <a:ext uri="{9D8B030D-6E8A-4147-A177-3AD203B41FA5}">
                      <a16:colId xmlns:a16="http://schemas.microsoft.com/office/drawing/2014/main" val="2141642471"/>
                    </a:ext>
                  </a:extLst>
                </a:gridCol>
                <a:gridCol w="677333">
                  <a:extLst>
                    <a:ext uri="{9D8B030D-6E8A-4147-A177-3AD203B41FA5}">
                      <a16:colId xmlns:a16="http://schemas.microsoft.com/office/drawing/2014/main" val="2028372761"/>
                    </a:ext>
                  </a:extLst>
                </a:gridCol>
                <a:gridCol w="677333">
                  <a:extLst>
                    <a:ext uri="{9D8B030D-6E8A-4147-A177-3AD203B41FA5}">
                      <a16:colId xmlns:a16="http://schemas.microsoft.com/office/drawing/2014/main" val="4147770025"/>
                    </a:ext>
                  </a:extLst>
                </a:gridCol>
                <a:gridCol w="677333">
                  <a:extLst>
                    <a:ext uri="{9D8B030D-6E8A-4147-A177-3AD203B41FA5}">
                      <a16:colId xmlns:a16="http://schemas.microsoft.com/office/drawing/2014/main" val="1208477831"/>
                    </a:ext>
                  </a:extLst>
                </a:gridCol>
                <a:gridCol w="677333">
                  <a:extLst>
                    <a:ext uri="{9D8B030D-6E8A-4147-A177-3AD203B41FA5}">
                      <a16:colId xmlns:a16="http://schemas.microsoft.com/office/drawing/2014/main" val="1050168925"/>
                    </a:ext>
                  </a:extLst>
                </a:gridCol>
              </a:tblGrid>
              <a:tr h="370840">
                <a:tc>
                  <a:txBody>
                    <a:bodyPr/>
                    <a:lstStyle/>
                    <a:p>
                      <a:pPr algn="ctr"/>
                      <a:r>
                        <a:rPr lang="en-US" altLang="zh-CN" b="1" dirty="0">
                          <a:solidFill>
                            <a:schemeClr val="tx1"/>
                          </a:solidFill>
                        </a:rPr>
                        <a:t>34’</a:t>
                      </a:r>
                      <a:endParaRPr lang="zh-CN" altLang="en-US"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1" dirty="0">
                          <a:solidFill>
                            <a:schemeClr val="tx1"/>
                          </a:solidFill>
                        </a:rPr>
                        <a:t>34</a:t>
                      </a:r>
                      <a:endParaRPr lang="zh-CN" altLang="en-US"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1" dirty="0">
                          <a:solidFill>
                            <a:schemeClr val="tx1"/>
                          </a:solidFill>
                        </a:rPr>
                        <a:t>12</a:t>
                      </a:r>
                      <a:endParaRPr lang="zh-CN" altLang="en-US"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1" dirty="0">
                          <a:solidFill>
                            <a:schemeClr val="tx1"/>
                          </a:solidFill>
                        </a:rPr>
                        <a:t>32</a:t>
                      </a:r>
                      <a:endParaRPr lang="zh-CN" altLang="en-US"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1" dirty="0">
                          <a:solidFill>
                            <a:schemeClr val="tx1"/>
                          </a:solidFill>
                        </a:rPr>
                        <a:t>40</a:t>
                      </a:r>
                      <a:endParaRPr lang="zh-CN" altLang="en-US"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1" dirty="0">
                          <a:solidFill>
                            <a:schemeClr val="tx1"/>
                          </a:solidFill>
                        </a:rPr>
                        <a:t>45</a:t>
                      </a:r>
                      <a:endParaRPr lang="zh-CN" altLang="en-US"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1" dirty="0">
                          <a:solidFill>
                            <a:schemeClr val="tx1"/>
                          </a:solidFill>
                        </a:rPr>
                        <a:t>75</a:t>
                      </a:r>
                      <a:endParaRPr lang="zh-CN" altLang="en-US"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1" dirty="0">
                          <a:solidFill>
                            <a:schemeClr val="tx1"/>
                          </a:solidFill>
                        </a:rPr>
                        <a:t>78</a:t>
                      </a:r>
                      <a:endParaRPr lang="zh-CN" altLang="en-US"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7223449"/>
                  </a:ext>
                </a:extLst>
              </a:tr>
            </a:tbl>
          </a:graphicData>
        </a:graphic>
      </p:graphicFrame>
      <p:graphicFrame>
        <p:nvGraphicFramePr>
          <p:cNvPr id="22" name="表格 6">
            <a:extLst>
              <a:ext uri="{FF2B5EF4-FFF2-40B4-BE49-F238E27FC236}">
                <a16:creationId xmlns:a16="http://schemas.microsoft.com/office/drawing/2014/main" id="{912B1482-418B-433B-913F-E58E9A73E8FC}"/>
              </a:ext>
            </a:extLst>
          </p:cNvPr>
          <p:cNvGraphicFramePr>
            <a:graphicFrameLocks noGrp="1"/>
          </p:cNvGraphicFramePr>
          <p:nvPr/>
        </p:nvGraphicFramePr>
        <p:xfrm>
          <a:off x="3158474" y="3744320"/>
          <a:ext cx="5418664" cy="741680"/>
        </p:xfrm>
        <a:graphic>
          <a:graphicData uri="http://schemas.openxmlformats.org/drawingml/2006/table">
            <a:tbl>
              <a:tblPr firstRow="1" bandRow="1">
                <a:tableStyleId>{5C22544A-7EE6-4342-B048-85BDC9FD1C3A}</a:tableStyleId>
              </a:tblPr>
              <a:tblGrid>
                <a:gridCol w="677333">
                  <a:extLst>
                    <a:ext uri="{9D8B030D-6E8A-4147-A177-3AD203B41FA5}">
                      <a16:colId xmlns:a16="http://schemas.microsoft.com/office/drawing/2014/main" val="776778457"/>
                    </a:ext>
                  </a:extLst>
                </a:gridCol>
                <a:gridCol w="677333">
                  <a:extLst>
                    <a:ext uri="{9D8B030D-6E8A-4147-A177-3AD203B41FA5}">
                      <a16:colId xmlns:a16="http://schemas.microsoft.com/office/drawing/2014/main" val="1120378719"/>
                    </a:ext>
                  </a:extLst>
                </a:gridCol>
                <a:gridCol w="677333">
                  <a:extLst>
                    <a:ext uri="{9D8B030D-6E8A-4147-A177-3AD203B41FA5}">
                      <a16:colId xmlns:a16="http://schemas.microsoft.com/office/drawing/2014/main" val="2341010243"/>
                    </a:ext>
                  </a:extLst>
                </a:gridCol>
                <a:gridCol w="677333">
                  <a:extLst>
                    <a:ext uri="{9D8B030D-6E8A-4147-A177-3AD203B41FA5}">
                      <a16:colId xmlns:a16="http://schemas.microsoft.com/office/drawing/2014/main" val="2141642471"/>
                    </a:ext>
                  </a:extLst>
                </a:gridCol>
                <a:gridCol w="677333">
                  <a:extLst>
                    <a:ext uri="{9D8B030D-6E8A-4147-A177-3AD203B41FA5}">
                      <a16:colId xmlns:a16="http://schemas.microsoft.com/office/drawing/2014/main" val="2028372761"/>
                    </a:ext>
                  </a:extLst>
                </a:gridCol>
                <a:gridCol w="677333">
                  <a:extLst>
                    <a:ext uri="{9D8B030D-6E8A-4147-A177-3AD203B41FA5}">
                      <a16:colId xmlns:a16="http://schemas.microsoft.com/office/drawing/2014/main" val="4147770025"/>
                    </a:ext>
                  </a:extLst>
                </a:gridCol>
                <a:gridCol w="677333">
                  <a:extLst>
                    <a:ext uri="{9D8B030D-6E8A-4147-A177-3AD203B41FA5}">
                      <a16:colId xmlns:a16="http://schemas.microsoft.com/office/drawing/2014/main" val="1208477831"/>
                    </a:ext>
                  </a:extLst>
                </a:gridCol>
                <a:gridCol w="677333">
                  <a:extLst>
                    <a:ext uri="{9D8B030D-6E8A-4147-A177-3AD203B41FA5}">
                      <a16:colId xmlns:a16="http://schemas.microsoft.com/office/drawing/2014/main" val="1050168925"/>
                    </a:ext>
                  </a:extLst>
                </a:gridCol>
              </a:tblGrid>
              <a:tr h="370840">
                <a:tc>
                  <a:txBody>
                    <a:bodyPr/>
                    <a:lstStyle/>
                    <a:p>
                      <a:pPr algn="ctr"/>
                      <a:r>
                        <a:rPr lang="en-US" altLang="zh-CN" b="0" dirty="0">
                          <a:solidFill>
                            <a:schemeClr val="tx1"/>
                          </a:solidFill>
                        </a:rPr>
                        <a:t>0</a:t>
                      </a:r>
                      <a:endParaRPr lang="zh-CN" altLang="en-US" b="0" dirty="0">
                        <a:solidFill>
                          <a:schemeClr val="tx1"/>
                        </a:solidFill>
                      </a:endParaRP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b="0" dirty="0">
                          <a:solidFill>
                            <a:schemeClr val="tx1"/>
                          </a:solidFill>
                        </a:rPr>
                        <a:t>1</a:t>
                      </a:r>
                      <a:endParaRPr lang="zh-CN" altLang="en-US" b="0" dirty="0">
                        <a:solidFill>
                          <a:schemeClr val="tx1"/>
                        </a:solidFill>
                      </a:endParaRP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b="0" dirty="0">
                          <a:solidFill>
                            <a:schemeClr val="tx1"/>
                          </a:solidFill>
                        </a:rPr>
                        <a:t>2</a:t>
                      </a:r>
                      <a:endParaRPr lang="zh-CN" altLang="en-US" b="0" dirty="0">
                        <a:solidFill>
                          <a:schemeClr val="tx1"/>
                        </a:solidFill>
                      </a:endParaRP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b="0" dirty="0">
                          <a:solidFill>
                            <a:schemeClr val="tx1"/>
                          </a:solidFill>
                        </a:rPr>
                        <a:t>3</a:t>
                      </a:r>
                      <a:endParaRPr lang="zh-CN" altLang="en-US" b="0" dirty="0">
                        <a:solidFill>
                          <a:schemeClr val="tx1"/>
                        </a:solidFill>
                      </a:endParaRP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b="0" dirty="0">
                          <a:solidFill>
                            <a:schemeClr val="tx1"/>
                          </a:solidFill>
                        </a:rPr>
                        <a:t>4</a:t>
                      </a:r>
                      <a:endParaRPr lang="zh-CN" altLang="en-US" b="0" dirty="0">
                        <a:solidFill>
                          <a:schemeClr val="tx1"/>
                        </a:solidFill>
                      </a:endParaRP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b="0" dirty="0">
                          <a:solidFill>
                            <a:schemeClr val="tx1"/>
                          </a:solidFill>
                        </a:rPr>
                        <a:t>5</a:t>
                      </a:r>
                      <a:endParaRPr lang="zh-CN" altLang="en-US" b="0" dirty="0">
                        <a:solidFill>
                          <a:schemeClr val="tx1"/>
                        </a:solidFill>
                      </a:endParaRP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b="0" dirty="0">
                          <a:solidFill>
                            <a:schemeClr val="tx1"/>
                          </a:solidFill>
                        </a:rPr>
                        <a:t>6</a:t>
                      </a:r>
                      <a:endParaRPr lang="zh-CN" altLang="en-US" b="0" dirty="0">
                        <a:solidFill>
                          <a:schemeClr val="tx1"/>
                        </a:solidFill>
                      </a:endParaRP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b="0" dirty="0">
                          <a:solidFill>
                            <a:schemeClr val="tx1"/>
                          </a:solidFill>
                        </a:rPr>
                        <a:t>7</a:t>
                      </a:r>
                      <a:endParaRPr lang="zh-CN" altLang="en-US" b="0" dirty="0">
                        <a:solidFill>
                          <a:schemeClr val="tx1"/>
                        </a:solidFill>
                      </a:endParaRP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02580926"/>
                  </a:ext>
                </a:extLst>
              </a:tr>
              <a:tr h="370840">
                <a:tc>
                  <a:txBody>
                    <a:bodyPr/>
                    <a:lstStyle/>
                    <a:p>
                      <a:pPr algn="ctr"/>
                      <a:r>
                        <a:rPr lang="en-US" altLang="zh-CN" b="1" dirty="0"/>
                        <a:t>75</a:t>
                      </a:r>
                      <a:endParaRPr lang="zh-CN" altLang="en-US"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1" dirty="0"/>
                        <a:t>34</a:t>
                      </a:r>
                      <a:endParaRPr lang="zh-CN" altLang="en-US"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1" dirty="0"/>
                        <a:t>45</a:t>
                      </a:r>
                      <a:endParaRPr lang="zh-CN" altLang="en-US"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1" dirty="0"/>
                        <a:t>32</a:t>
                      </a:r>
                      <a:endParaRPr lang="zh-CN" altLang="en-US"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1" dirty="0"/>
                        <a:t>78</a:t>
                      </a:r>
                      <a:endParaRPr lang="zh-CN" altLang="en-US"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1" dirty="0"/>
                        <a:t>12</a:t>
                      </a:r>
                      <a:endParaRPr lang="zh-CN" altLang="en-US"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1" dirty="0"/>
                        <a:t>34’</a:t>
                      </a:r>
                      <a:endParaRPr lang="zh-CN" altLang="en-US"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1" dirty="0"/>
                        <a:t>40</a:t>
                      </a:r>
                      <a:endParaRPr lang="zh-CN" altLang="en-US"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7223449"/>
                  </a:ext>
                </a:extLst>
              </a:tr>
            </a:tbl>
          </a:graphicData>
        </a:graphic>
      </p:graphicFrame>
      <p:grpSp>
        <p:nvGrpSpPr>
          <p:cNvPr id="23" name="组合 22">
            <a:extLst>
              <a:ext uri="{FF2B5EF4-FFF2-40B4-BE49-F238E27FC236}">
                <a16:creationId xmlns:a16="http://schemas.microsoft.com/office/drawing/2014/main" id="{E8A34C92-62D7-4C5A-86B3-7080DFC178C6}"/>
              </a:ext>
            </a:extLst>
          </p:cNvPr>
          <p:cNvGrpSpPr/>
          <p:nvPr/>
        </p:nvGrpSpPr>
        <p:grpSpPr>
          <a:xfrm>
            <a:off x="5416917" y="5257655"/>
            <a:ext cx="245580" cy="998371"/>
            <a:chOff x="5310035" y="5257655"/>
            <a:chExt cx="245580" cy="998371"/>
          </a:xfrm>
        </p:grpSpPr>
        <p:sp>
          <p:nvSpPr>
            <p:cNvPr id="24" name="文本框 23">
              <a:extLst>
                <a:ext uri="{FF2B5EF4-FFF2-40B4-BE49-F238E27FC236}">
                  <a16:creationId xmlns:a16="http://schemas.microsoft.com/office/drawing/2014/main" id="{2E433F17-BD2E-44BB-B27D-B10B76E84AE7}"/>
                </a:ext>
              </a:extLst>
            </p:cNvPr>
            <p:cNvSpPr txBox="1"/>
            <p:nvPr/>
          </p:nvSpPr>
          <p:spPr>
            <a:xfrm>
              <a:off x="5310035" y="5886694"/>
              <a:ext cx="245580" cy="369332"/>
            </a:xfrm>
            <a:prstGeom prst="rect">
              <a:avLst/>
            </a:prstGeom>
            <a:noFill/>
          </p:spPr>
          <p:txBody>
            <a:bodyPr wrap="none" rtlCol="0">
              <a:spAutoFit/>
            </a:bodyPr>
            <a:lstStyle/>
            <a:p>
              <a:r>
                <a:rPr lang="en-US" altLang="zh-CN" dirty="0">
                  <a:latin typeface="微软雅黑" panose="020B0503020204020204" pitchFamily="34" charset="-122"/>
                  <a:ea typeface="微软雅黑" panose="020B0503020204020204" pitchFamily="34" charset="-122"/>
                </a:rPr>
                <a:t>j</a:t>
              </a:r>
              <a:endParaRPr lang="zh-CN" altLang="en-US" dirty="0">
                <a:latin typeface="微软雅黑" panose="020B0503020204020204" pitchFamily="34" charset="-122"/>
                <a:ea typeface="微软雅黑" panose="020B0503020204020204" pitchFamily="34" charset="-122"/>
              </a:endParaRPr>
            </a:p>
          </p:txBody>
        </p:sp>
        <p:cxnSp>
          <p:nvCxnSpPr>
            <p:cNvPr id="31" name="直接箭头连接符 30">
              <a:extLst>
                <a:ext uri="{FF2B5EF4-FFF2-40B4-BE49-F238E27FC236}">
                  <a16:creationId xmlns:a16="http://schemas.microsoft.com/office/drawing/2014/main" id="{B07E4544-B1C6-4A26-9948-37422486EE20}"/>
                </a:ext>
              </a:extLst>
            </p:cNvPr>
            <p:cNvCxnSpPr>
              <a:cxnSpLocks/>
            </p:cNvCxnSpPr>
            <p:nvPr/>
          </p:nvCxnSpPr>
          <p:spPr>
            <a:xfrm flipV="1">
              <a:off x="5432825" y="5257655"/>
              <a:ext cx="0" cy="504329"/>
            </a:xfrm>
            <a:prstGeom prst="straightConnector1">
              <a:avLst/>
            </a:prstGeom>
            <a:ln w="508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6" name="文本框 25">
                <a:extLst>
                  <a:ext uri="{FF2B5EF4-FFF2-40B4-BE49-F238E27FC236}">
                    <a16:creationId xmlns:a16="http://schemas.microsoft.com/office/drawing/2014/main" id="{5BD1D7B3-6A5A-409D-9BAD-39B6B38A82CB}"/>
                  </a:ext>
                </a:extLst>
              </p:cNvPr>
              <p:cNvSpPr txBox="1"/>
              <p:nvPr/>
            </p:nvSpPr>
            <p:spPr>
              <a:xfrm>
                <a:off x="7623852" y="1850938"/>
                <a:ext cx="4015698" cy="1107611"/>
              </a:xfrm>
              <a:prstGeom prst="rect">
                <a:avLst/>
              </a:prstGeom>
              <a:noFill/>
            </p:spPr>
            <p:txBody>
              <a:bodyPr wrap="square" rtlCol="0">
                <a:spAutoFit/>
              </a:bodyPr>
              <a:lstStyle/>
              <a:p>
                <a:pPr marL="342900" indent="-342900">
                  <a:lnSpc>
                    <a:spcPct val="120000"/>
                  </a:lnSpc>
                  <a:spcAft>
                    <a:spcPts val="600"/>
                  </a:spcAft>
                  <a:buFont typeface="+mj-lt"/>
                  <a:buAutoNum type="arabicPeriod" startAt="8"/>
                </a:pPr>
                <a:r>
                  <a:rPr lang="zh-CN" altLang="en-US" sz="1600" dirty="0">
                    <a:latin typeface="微软雅黑" panose="020B0503020204020204" pitchFamily="34" charset="-122"/>
                    <a:ea typeface="微软雅黑" panose="020B0503020204020204" pitchFamily="34" charset="-122"/>
                  </a:rPr>
                  <a:t>再一次循环后：交换 </a:t>
                </a:r>
                <a14:m>
                  <m:oMath xmlns:m="http://schemas.openxmlformats.org/officeDocument/2006/math">
                    <m:sSub>
                      <m:sSubPr>
                        <m:ctrlPr>
                          <a:rPr lang="en-US" altLang="zh-CN" sz="1600" b="0" i="1" dirty="0" smtClean="0">
                            <a:latin typeface="Cambria Math" panose="02040503050406030204" pitchFamily="18" charset="0"/>
                            <a:ea typeface="微软雅黑" panose="020B0503020204020204" pitchFamily="34" charset="-122"/>
                          </a:rPr>
                        </m:ctrlPr>
                      </m:sSubPr>
                      <m:e>
                        <m:r>
                          <a:rPr lang="en-US" altLang="zh-CN" sz="1600" i="1" dirty="0" smtClean="0">
                            <a:latin typeface="Cambria Math" panose="02040503050406030204" pitchFamily="18" charset="0"/>
                            <a:ea typeface="微软雅黑" panose="020B0503020204020204" pitchFamily="34" charset="-122"/>
                          </a:rPr>
                          <m:t>𝑎</m:t>
                        </m:r>
                      </m:e>
                      <m:sub>
                        <m:r>
                          <a:rPr lang="en-US" altLang="zh-CN" sz="1600" b="0" i="1" dirty="0" smtClean="0">
                            <a:latin typeface="Cambria Math" panose="02040503050406030204" pitchFamily="18" charset="0"/>
                            <a:ea typeface="微软雅黑" panose="020B0503020204020204" pitchFamily="34" charset="-122"/>
                          </a:rPr>
                          <m:t>2</m:t>
                        </m:r>
                      </m:sub>
                    </m:sSub>
                  </m:oMath>
                </a14:m>
                <a:r>
                  <a:rPr lang="zh-CN" altLang="en-US" sz="1600" dirty="0">
                    <a:latin typeface="微软雅黑" panose="020B0503020204020204" pitchFamily="34" charset="-122"/>
                    <a:ea typeface="微软雅黑" panose="020B0503020204020204" pitchFamily="34" charset="-122"/>
                  </a:rPr>
                  <a:t> 与</a:t>
                </a:r>
                <a14:m>
                  <m:oMath xmlns:m="http://schemas.openxmlformats.org/officeDocument/2006/math">
                    <m:r>
                      <a:rPr lang="en-US" altLang="zh-CN" sz="1600" b="0" i="0" dirty="0" smtClean="0">
                        <a:latin typeface="Cambria Math" panose="02040503050406030204" pitchFamily="18" charset="0"/>
                        <a:ea typeface="微软雅黑" panose="020B0503020204020204" pitchFamily="34" charset="-122"/>
                      </a:rPr>
                      <m:t> </m:t>
                    </m:r>
                    <m:sSub>
                      <m:sSubPr>
                        <m:ctrlPr>
                          <a:rPr lang="en-US" altLang="zh-CN" sz="1600" b="0" i="1" dirty="0" smtClean="0">
                            <a:latin typeface="Cambria Math" panose="02040503050406030204" pitchFamily="18" charset="0"/>
                            <a:ea typeface="微软雅黑" panose="020B0503020204020204" pitchFamily="34" charset="-122"/>
                          </a:rPr>
                        </m:ctrlPr>
                      </m:sSubPr>
                      <m:e>
                        <m:r>
                          <a:rPr lang="en-US" altLang="zh-CN" sz="1600" i="1" dirty="0" smtClean="0">
                            <a:latin typeface="Cambria Math" panose="02040503050406030204" pitchFamily="18" charset="0"/>
                            <a:ea typeface="微软雅黑" panose="020B0503020204020204" pitchFamily="34" charset="-122"/>
                          </a:rPr>
                          <m:t>𝑎</m:t>
                        </m:r>
                      </m:e>
                      <m:sub>
                        <m:r>
                          <a:rPr lang="en-US" altLang="zh-CN" sz="1600" b="0" i="1" dirty="0" smtClean="0">
                            <a:latin typeface="Cambria Math" panose="02040503050406030204" pitchFamily="18" charset="0"/>
                            <a:ea typeface="微软雅黑" panose="020B0503020204020204" pitchFamily="34" charset="-122"/>
                          </a:rPr>
                          <m:t>5</m:t>
                        </m:r>
                      </m:sub>
                    </m:sSub>
                  </m:oMath>
                </a14:m>
                <a:endParaRPr lang="en-US" altLang="zh-CN" sz="1600" dirty="0">
                  <a:latin typeface="微软雅黑" panose="020B0503020204020204" pitchFamily="34" charset="-122"/>
                  <a:ea typeface="微软雅黑" panose="020B0503020204020204" pitchFamily="34" charset="-122"/>
                </a:endParaRPr>
              </a:p>
              <a:p>
                <a:pPr marL="342900" indent="-342900">
                  <a:lnSpc>
                    <a:spcPct val="120000"/>
                  </a:lnSpc>
                  <a:spcAft>
                    <a:spcPts val="600"/>
                  </a:spcAft>
                  <a:buFont typeface="+mj-lt"/>
                  <a:buAutoNum type="arabicPeriod" startAt="8"/>
                </a:pPr>
                <a:r>
                  <a:rPr lang="zh-CN" altLang="en-US" sz="1600" dirty="0">
                    <a:latin typeface="微软雅黑" panose="020B0503020204020204" pitchFamily="34" charset="-122"/>
                    <a:ea typeface="微软雅黑" panose="020B0503020204020204" pitchFamily="34" charset="-122"/>
                  </a:rPr>
                  <a:t>再一次循环后：</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𝑖</m:t>
                    </m:r>
                    <m:r>
                      <a:rPr lang="en-US" altLang="zh-CN" sz="1600" b="0" i="1" smtClean="0">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𝑗</m:t>
                    </m:r>
                  </m:oMath>
                </a14:m>
                <a:r>
                  <a:rPr lang="zh-CN" altLang="en-US" sz="1600" dirty="0">
                    <a:latin typeface="微软雅黑" panose="020B0503020204020204" pitchFamily="34" charset="-122"/>
                    <a:ea typeface="微软雅黑" panose="020B0503020204020204" pitchFamily="34" charset="-122"/>
                  </a:rPr>
                  <a:t>循环结束</a:t>
                </a:r>
                <a:endParaRPr lang="en-US" altLang="zh-CN" sz="1600" dirty="0">
                  <a:latin typeface="微软雅黑" panose="020B0503020204020204" pitchFamily="34" charset="-122"/>
                  <a:ea typeface="微软雅黑" panose="020B0503020204020204" pitchFamily="34" charset="-122"/>
                </a:endParaRPr>
              </a:p>
              <a:p>
                <a:pPr marL="342900" indent="-342900">
                  <a:lnSpc>
                    <a:spcPct val="120000"/>
                  </a:lnSpc>
                  <a:spcAft>
                    <a:spcPts val="600"/>
                  </a:spcAft>
                  <a:buFont typeface="+mj-lt"/>
                  <a:buAutoNum type="arabicPeriod" startAt="8"/>
                </a:pPr>
                <a:r>
                  <a:rPr lang="zh-CN" altLang="en-US" sz="1600" dirty="0">
                    <a:latin typeface="微软雅黑" panose="020B0503020204020204" pitchFamily="34" charset="-122"/>
                    <a:ea typeface="微软雅黑" panose="020B0503020204020204" pitchFamily="34" charset="-122"/>
                  </a:rPr>
                  <a:t>交换</a:t>
                </a:r>
                <a14:m>
                  <m:oMath xmlns:m="http://schemas.openxmlformats.org/officeDocument/2006/math">
                    <m:sSub>
                      <m:sSubPr>
                        <m:ctrlPr>
                          <a:rPr lang="en-US" altLang="zh-CN" sz="1600" b="0" i="1" dirty="0" smtClean="0">
                            <a:latin typeface="Cambria Math" panose="02040503050406030204" pitchFamily="18" charset="0"/>
                            <a:ea typeface="微软雅黑" panose="020B0503020204020204" pitchFamily="34" charset="-122"/>
                          </a:rPr>
                        </m:ctrlPr>
                      </m:sSubPr>
                      <m:e>
                        <m:r>
                          <a:rPr lang="en-US" altLang="zh-CN" sz="1600" i="1" dirty="0" smtClean="0">
                            <a:latin typeface="Cambria Math" panose="02040503050406030204" pitchFamily="18" charset="0"/>
                            <a:ea typeface="微软雅黑" panose="020B0503020204020204" pitchFamily="34" charset="-122"/>
                          </a:rPr>
                          <m:t>𝑎</m:t>
                        </m:r>
                      </m:e>
                      <m:sub>
                        <m:r>
                          <a:rPr lang="en-US" altLang="zh-CN" sz="1600" b="0" i="1" dirty="0" smtClean="0">
                            <a:latin typeface="Cambria Math" panose="02040503050406030204" pitchFamily="18" charset="0"/>
                            <a:ea typeface="微软雅黑" panose="020B0503020204020204" pitchFamily="34" charset="-122"/>
                          </a:rPr>
                          <m:t>𝑖</m:t>
                        </m:r>
                      </m:sub>
                    </m:sSub>
                  </m:oMath>
                </a14:m>
                <a:r>
                  <a:rPr lang="zh-CN" altLang="en-US" sz="1600" dirty="0">
                    <a:latin typeface="微软雅黑" panose="020B0503020204020204" pitchFamily="34" charset="-122"/>
                    <a:ea typeface="微软雅黑" panose="020B0503020204020204" pitchFamily="34" charset="-122"/>
                  </a:rPr>
                  <a:t>与</a:t>
                </a:r>
                <a14:m>
                  <m:oMath xmlns:m="http://schemas.openxmlformats.org/officeDocument/2006/math">
                    <m:sSub>
                      <m:sSubPr>
                        <m:ctrlPr>
                          <a:rPr lang="en-US" altLang="zh-CN" sz="1600" b="0" i="1" dirty="0" smtClean="0">
                            <a:latin typeface="Cambria Math" panose="02040503050406030204" pitchFamily="18" charset="0"/>
                            <a:ea typeface="微软雅黑" panose="020B0503020204020204" pitchFamily="34" charset="-122"/>
                          </a:rPr>
                        </m:ctrlPr>
                      </m:sSubPr>
                      <m:e>
                        <m:r>
                          <a:rPr lang="en-US" altLang="zh-CN" sz="1600" i="1" dirty="0" smtClean="0">
                            <a:latin typeface="Cambria Math" panose="02040503050406030204" pitchFamily="18" charset="0"/>
                            <a:ea typeface="微软雅黑" panose="020B0503020204020204" pitchFamily="34" charset="-122"/>
                          </a:rPr>
                          <m:t>𝑎</m:t>
                        </m:r>
                      </m:e>
                      <m:sub>
                        <m:r>
                          <a:rPr lang="en-US" altLang="zh-CN" sz="1600" b="0" i="1" dirty="0" smtClean="0">
                            <a:latin typeface="Cambria Math" panose="02040503050406030204" pitchFamily="18" charset="0"/>
                            <a:ea typeface="微软雅黑" panose="020B0503020204020204" pitchFamily="34" charset="-122"/>
                          </a:rPr>
                          <m:t>𝑟</m:t>
                        </m:r>
                      </m:sub>
                    </m:sSub>
                  </m:oMath>
                </a14:m>
                <a:r>
                  <a:rPr lang="zh-CN" altLang="en-US" sz="1600" dirty="0">
                    <a:latin typeface="微软雅黑" panose="020B0503020204020204" pitchFamily="34" charset="-122"/>
                    <a:ea typeface="微软雅黑" panose="020B0503020204020204" pitchFamily="34" charset="-122"/>
                  </a:rPr>
                  <a:t>，划分结束</a:t>
                </a:r>
              </a:p>
            </p:txBody>
          </p:sp>
        </mc:Choice>
        <mc:Fallback xmlns="">
          <p:sp>
            <p:nvSpPr>
              <p:cNvPr id="26" name="文本框 25">
                <a:extLst>
                  <a:ext uri="{FF2B5EF4-FFF2-40B4-BE49-F238E27FC236}">
                    <a16:creationId xmlns:a16="http://schemas.microsoft.com/office/drawing/2014/main" id="{5BD1D7B3-6A5A-409D-9BAD-39B6B38A82CB}"/>
                  </a:ext>
                </a:extLst>
              </p:cNvPr>
              <p:cNvSpPr txBox="1">
                <a:spLocks noRot="1" noChangeAspect="1" noMove="1" noResize="1" noEditPoints="1" noAdjustHandles="1" noChangeArrowheads="1" noChangeShapeType="1" noTextEdit="1"/>
              </p:cNvSpPr>
              <p:nvPr/>
            </p:nvSpPr>
            <p:spPr>
              <a:xfrm>
                <a:off x="7623852" y="1850938"/>
                <a:ext cx="4015698" cy="1107611"/>
              </a:xfrm>
              <a:prstGeom prst="rect">
                <a:avLst/>
              </a:prstGeom>
              <a:blipFill>
                <a:blip r:embed="rId3"/>
                <a:stretch>
                  <a:fillRect l="-1216" t="-1657" b="-828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39AD839C-7092-E73C-1229-6F102A851BB9}"/>
                  </a:ext>
                </a:extLst>
              </p:cNvPr>
              <p:cNvSpPr txBox="1"/>
              <p:nvPr/>
            </p:nvSpPr>
            <p:spPr>
              <a:xfrm>
                <a:off x="584225" y="1802117"/>
                <a:ext cx="3619617" cy="1722331"/>
              </a:xfrm>
              <a:prstGeom prst="rect">
                <a:avLst/>
              </a:prstGeom>
              <a:noFill/>
            </p:spPr>
            <p:txBody>
              <a:bodyPr wrap="square" rtlCol="0">
                <a:spAutoFit/>
              </a:bodyPr>
              <a:lstStyle/>
              <a:p>
                <a:pPr marL="342900" indent="-342900">
                  <a:lnSpc>
                    <a:spcPct val="120000"/>
                  </a:lnSpc>
                  <a:spcAft>
                    <a:spcPts val="600"/>
                  </a:spcAft>
                  <a:buFont typeface="+mj-lt"/>
                  <a:buAutoNum type="arabicPeriod"/>
                </a:pPr>
                <a:r>
                  <a:rPr lang="en-US" altLang="zh-CN"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i="1">
                        <a:latin typeface="Cambria Math" panose="02040503050406030204" pitchFamily="18" charset="0"/>
                        <a:ea typeface="微软雅黑" panose="020B0503020204020204" pitchFamily="34" charset="-122"/>
                      </a:rPr>
                      <m:t>𝑖</m:t>
                    </m:r>
                  </m:oMath>
                </a14:m>
                <a:r>
                  <a:rPr lang="zh-CN" altLang="en-US" sz="1600" dirty="0">
                    <a:latin typeface="微软雅黑" panose="020B0503020204020204" pitchFamily="34" charset="-122"/>
                    <a:ea typeface="微软雅黑" panose="020B0503020204020204" pitchFamily="34" charset="-122"/>
                  </a:rPr>
                  <a:t>指向待划分区域首元素，</a:t>
                </a:r>
                <a14:m>
                  <m:oMath xmlns:m="http://schemas.openxmlformats.org/officeDocument/2006/math">
                    <m:r>
                      <a:rPr lang="en-US" altLang="zh-CN" sz="1600" i="1">
                        <a:latin typeface="Cambria Math" panose="02040503050406030204" pitchFamily="18" charset="0"/>
                        <a:ea typeface="微软雅黑" panose="020B0503020204020204" pitchFamily="34" charset="-122"/>
                      </a:rPr>
                      <m:t>𝑗</m:t>
                    </m:r>
                  </m:oMath>
                </a14:m>
                <a:r>
                  <a:rPr lang="zh-CN" altLang="en-US" sz="1600" dirty="0">
                    <a:latin typeface="微软雅黑" panose="020B0503020204020204" pitchFamily="34" charset="-122"/>
                    <a:ea typeface="微软雅黑" panose="020B0503020204020204" pitchFamily="34" charset="-122"/>
                  </a:rPr>
                  <a:t>指向待划分区域尾元素的前一个元素</a:t>
                </a:r>
                <a:endParaRPr lang="en-US" altLang="zh-CN" sz="1600" dirty="0">
                  <a:latin typeface="微软雅黑" panose="020B0503020204020204" pitchFamily="34" charset="-122"/>
                  <a:ea typeface="微软雅黑" panose="020B0503020204020204" pitchFamily="34" charset="-122"/>
                </a:endParaRPr>
              </a:p>
              <a:p>
                <a:pPr marL="342900" indent="-342900">
                  <a:lnSpc>
                    <a:spcPct val="120000"/>
                  </a:lnSpc>
                  <a:spcAft>
                    <a:spcPts val="600"/>
                  </a:spcAft>
                  <a:buFont typeface="+mj-lt"/>
                  <a:buAutoNum type="arabicPeriod"/>
                </a:pPr>
                <a:r>
                  <a:rPr lang="zh-CN" altLang="en-US" sz="1600" dirty="0">
                    <a:latin typeface="微软雅黑" panose="020B0503020204020204" pitchFamily="34" charset="-122"/>
                    <a:ea typeface="微软雅黑" panose="020B0503020204020204" pitchFamily="34" charset="-122"/>
                  </a:rPr>
                  <a:t>待划分区域最后的元素作为轴点</a:t>
                </a:r>
                <a:endParaRPr lang="en-US" altLang="zh-CN" sz="1600" dirty="0">
                  <a:latin typeface="微软雅黑" panose="020B0503020204020204" pitchFamily="34" charset="-122"/>
                  <a:ea typeface="微软雅黑" panose="020B0503020204020204" pitchFamily="34" charset="-122"/>
                </a:endParaRPr>
              </a:p>
              <a:p>
                <a:pPr marL="342900" indent="-342900">
                  <a:lnSpc>
                    <a:spcPct val="120000"/>
                  </a:lnSpc>
                  <a:spcAft>
                    <a:spcPts val="600"/>
                  </a:spcAft>
                  <a:buFont typeface="+mj-lt"/>
                  <a:buAutoNum type="arabicPeriod"/>
                </a:pPr>
                <a:r>
                  <a:rPr lang="en-US" altLang="zh-CN"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i="1">
                        <a:latin typeface="Cambria Math" panose="02040503050406030204" pitchFamily="18" charset="0"/>
                        <a:ea typeface="微软雅黑" panose="020B0503020204020204" pitchFamily="34" charset="-122"/>
                      </a:rPr>
                      <m:t>𝑖</m:t>
                    </m:r>
                  </m:oMath>
                </a14:m>
                <a:r>
                  <a:rPr lang="zh-CN" altLang="en-US" sz="1600" dirty="0">
                    <a:latin typeface="微软雅黑" panose="020B0503020204020204" pitchFamily="34" charset="-122"/>
                    <a:ea typeface="微软雅黑" panose="020B0503020204020204" pitchFamily="34" charset="-122"/>
                  </a:rPr>
                  <a:t>从前往后移动直到找到一个比轴点</a:t>
                </a:r>
                <a:r>
                  <a:rPr lang="zh-CN" altLang="en-US" sz="1600" dirty="0">
                    <a:solidFill>
                      <a:srgbClr val="00B0F0"/>
                    </a:solidFill>
                    <a:latin typeface="微软雅黑" panose="020B0503020204020204" pitchFamily="34" charset="-122"/>
                    <a:ea typeface="微软雅黑" panose="020B0503020204020204" pitchFamily="34" charset="-122"/>
                  </a:rPr>
                  <a:t>大或相等</a:t>
                </a:r>
                <a:r>
                  <a:rPr lang="zh-CN" altLang="en-US" sz="1600" dirty="0">
                    <a:latin typeface="微软雅黑" panose="020B0503020204020204" pitchFamily="34" charset="-122"/>
                    <a:ea typeface="微软雅黑" panose="020B0503020204020204" pitchFamily="34" charset="-122"/>
                  </a:rPr>
                  <a:t>的项</a:t>
                </a:r>
              </a:p>
            </p:txBody>
          </p:sp>
        </mc:Choice>
        <mc:Fallback xmlns="">
          <p:sp>
            <p:nvSpPr>
              <p:cNvPr id="6" name="文本框 5">
                <a:extLst>
                  <a:ext uri="{FF2B5EF4-FFF2-40B4-BE49-F238E27FC236}">
                    <a16:creationId xmlns:a16="http://schemas.microsoft.com/office/drawing/2014/main" id="{39AD839C-7092-E73C-1229-6F102A851BB9}"/>
                  </a:ext>
                </a:extLst>
              </p:cNvPr>
              <p:cNvSpPr txBox="1">
                <a:spLocks noRot="1" noChangeAspect="1" noMove="1" noResize="1" noEditPoints="1" noAdjustHandles="1" noChangeArrowheads="1" noChangeShapeType="1" noTextEdit="1"/>
              </p:cNvSpPr>
              <p:nvPr/>
            </p:nvSpPr>
            <p:spPr>
              <a:xfrm>
                <a:off x="584225" y="1802117"/>
                <a:ext cx="3619617" cy="1722331"/>
              </a:xfrm>
              <a:prstGeom prst="rect">
                <a:avLst/>
              </a:prstGeom>
              <a:blipFill>
                <a:blip r:embed="rId7"/>
                <a:stretch>
                  <a:fillRect l="-1399" t="-1471" b="-220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730160F8-9B4C-4488-A651-8548A8F05738}"/>
                  </a:ext>
                </a:extLst>
              </p:cNvPr>
              <p:cNvSpPr txBox="1"/>
              <p:nvPr/>
            </p:nvSpPr>
            <p:spPr>
              <a:xfrm>
                <a:off x="4365466" y="1850938"/>
                <a:ext cx="3303953" cy="1775486"/>
              </a:xfrm>
              <a:prstGeom prst="rect">
                <a:avLst/>
              </a:prstGeom>
              <a:noFill/>
            </p:spPr>
            <p:txBody>
              <a:bodyPr wrap="square" rtlCol="0">
                <a:spAutoFit/>
              </a:bodyPr>
              <a:lstStyle/>
              <a:p>
                <a:pPr marL="342900" indent="-342900">
                  <a:lnSpc>
                    <a:spcPct val="120000"/>
                  </a:lnSpc>
                  <a:spcAft>
                    <a:spcPts val="600"/>
                  </a:spcAft>
                  <a:buFont typeface="+mj-lt"/>
                  <a:buAutoNum type="arabicPeriod" startAt="4"/>
                </a:pPr>
                <a:r>
                  <a:rPr lang="en-US" altLang="zh-CN"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i="1">
                        <a:latin typeface="Cambria Math" panose="02040503050406030204" pitchFamily="18" charset="0"/>
                        <a:ea typeface="微软雅黑" panose="020B0503020204020204" pitchFamily="34" charset="-122"/>
                      </a:rPr>
                      <m:t>𝑗</m:t>
                    </m:r>
                  </m:oMath>
                </a14:m>
                <a:r>
                  <a:rPr lang="zh-CN" altLang="en-US" sz="1600" dirty="0">
                    <a:latin typeface="微软雅黑" panose="020B0503020204020204" pitchFamily="34" charset="-122"/>
                    <a:ea typeface="微软雅黑" panose="020B0503020204020204" pitchFamily="34" charset="-122"/>
                  </a:rPr>
                  <a:t>从后往前移动直到找到一个比轴点</a:t>
                </a:r>
                <a:r>
                  <a:rPr lang="zh-CN" altLang="en-US" sz="1600" dirty="0">
                    <a:solidFill>
                      <a:srgbClr val="00B0F0"/>
                    </a:solidFill>
                    <a:latin typeface="微软雅黑" panose="020B0503020204020204" pitchFamily="34" charset="-122"/>
                    <a:ea typeface="微软雅黑" panose="020B0503020204020204" pitchFamily="34" charset="-122"/>
                  </a:rPr>
                  <a:t>小或相等</a:t>
                </a:r>
                <a:r>
                  <a:rPr lang="zh-CN" altLang="en-US" sz="1600" dirty="0">
                    <a:latin typeface="微软雅黑" panose="020B0503020204020204" pitchFamily="34" charset="-122"/>
                    <a:ea typeface="微软雅黑" panose="020B0503020204020204" pitchFamily="34" charset="-122"/>
                  </a:rPr>
                  <a:t>的项</a:t>
                </a:r>
                <a:endParaRPr lang="en-US" altLang="zh-CN" sz="1600" dirty="0">
                  <a:latin typeface="微软雅黑" panose="020B0503020204020204" pitchFamily="34" charset="-122"/>
                  <a:ea typeface="微软雅黑" panose="020B0503020204020204" pitchFamily="34" charset="-122"/>
                </a:endParaRPr>
              </a:p>
              <a:p>
                <a:pPr marL="342900" indent="-342900">
                  <a:lnSpc>
                    <a:spcPct val="120000"/>
                  </a:lnSpc>
                  <a:spcAft>
                    <a:spcPts val="600"/>
                  </a:spcAft>
                  <a:buFont typeface="+mj-lt"/>
                  <a:buAutoNum type="arabicPeriod" startAt="4"/>
                </a:pPr>
                <a:r>
                  <a:rPr lang="zh-CN" altLang="en-US" sz="1600" dirty="0">
                    <a:latin typeface="微软雅黑" panose="020B0503020204020204" pitchFamily="34" charset="-122"/>
                    <a:ea typeface="微软雅黑" panose="020B0503020204020204" pitchFamily="34" charset="-122"/>
                  </a:rPr>
                  <a:t>交换</a:t>
                </a:r>
                <a14:m>
                  <m:oMath xmlns:m="http://schemas.openxmlformats.org/officeDocument/2006/math">
                    <m:r>
                      <a:rPr lang="en-US" altLang="zh-CN" sz="1600" b="0" i="0" dirty="0" smtClean="0">
                        <a:latin typeface="Cambria Math" panose="02040503050406030204" pitchFamily="18" charset="0"/>
                        <a:ea typeface="微软雅黑" panose="020B0503020204020204" pitchFamily="34" charset="-122"/>
                      </a:rPr>
                      <m:t> </m:t>
                    </m:r>
                    <m:sSub>
                      <m:sSubPr>
                        <m:ctrlPr>
                          <a:rPr lang="en-US" altLang="zh-CN" sz="1600" b="0" i="1" dirty="0" smtClean="0">
                            <a:latin typeface="Cambria Math" panose="02040503050406030204" pitchFamily="18" charset="0"/>
                            <a:ea typeface="微软雅黑" panose="020B0503020204020204" pitchFamily="34" charset="-122"/>
                          </a:rPr>
                        </m:ctrlPr>
                      </m:sSubPr>
                      <m:e>
                        <m:r>
                          <a:rPr lang="en-US" altLang="zh-CN" sz="1600" i="1" dirty="0" smtClean="0">
                            <a:latin typeface="Cambria Math" panose="02040503050406030204" pitchFamily="18" charset="0"/>
                            <a:ea typeface="微软雅黑" panose="020B0503020204020204" pitchFamily="34" charset="-122"/>
                          </a:rPr>
                          <m:t>𝑎</m:t>
                        </m:r>
                      </m:e>
                      <m:sub>
                        <m:r>
                          <a:rPr lang="en-US" altLang="zh-CN" sz="1600" b="0" i="1" dirty="0" smtClean="0">
                            <a:latin typeface="Cambria Math" panose="02040503050406030204" pitchFamily="18" charset="0"/>
                            <a:ea typeface="微软雅黑" panose="020B0503020204020204" pitchFamily="34" charset="-122"/>
                          </a:rPr>
                          <m:t>0</m:t>
                        </m:r>
                      </m:sub>
                    </m:sSub>
                  </m:oMath>
                </a14:m>
                <a:r>
                  <a:rPr lang="zh-CN" altLang="en-US" sz="1600" dirty="0">
                    <a:latin typeface="微软雅黑" panose="020B0503020204020204" pitchFamily="34" charset="-122"/>
                    <a:ea typeface="微软雅黑" panose="020B0503020204020204" pitchFamily="34" charset="-122"/>
                  </a:rPr>
                  <a:t> 与</a:t>
                </a:r>
                <a14:m>
                  <m:oMath xmlns:m="http://schemas.openxmlformats.org/officeDocument/2006/math">
                    <m:r>
                      <a:rPr lang="en-US" altLang="zh-CN" sz="1600" b="0" i="0" dirty="0" smtClean="0">
                        <a:latin typeface="Cambria Math" panose="02040503050406030204" pitchFamily="18" charset="0"/>
                        <a:ea typeface="微软雅黑" panose="020B0503020204020204" pitchFamily="34" charset="-122"/>
                      </a:rPr>
                      <m:t> </m:t>
                    </m:r>
                    <m:sSub>
                      <m:sSubPr>
                        <m:ctrlPr>
                          <a:rPr lang="en-US" altLang="zh-CN" sz="1600" b="0" i="1" dirty="0" smtClean="0">
                            <a:latin typeface="Cambria Math" panose="02040503050406030204" pitchFamily="18" charset="0"/>
                            <a:ea typeface="微软雅黑" panose="020B0503020204020204" pitchFamily="34" charset="-122"/>
                          </a:rPr>
                        </m:ctrlPr>
                      </m:sSubPr>
                      <m:e>
                        <m:r>
                          <a:rPr lang="en-US" altLang="zh-CN" sz="1600" i="1" dirty="0" smtClean="0">
                            <a:latin typeface="Cambria Math" panose="02040503050406030204" pitchFamily="18" charset="0"/>
                            <a:ea typeface="微软雅黑" panose="020B0503020204020204" pitchFamily="34" charset="-122"/>
                          </a:rPr>
                          <m:t>𝑎</m:t>
                        </m:r>
                      </m:e>
                      <m:sub>
                        <m:r>
                          <a:rPr lang="en-US" altLang="zh-CN" sz="1600" b="0" i="1" dirty="0" smtClean="0">
                            <a:latin typeface="Cambria Math" panose="02040503050406030204" pitchFamily="18" charset="0"/>
                            <a:ea typeface="微软雅黑" panose="020B0503020204020204" pitchFamily="34" charset="-122"/>
                          </a:rPr>
                          <m:t>6</m:t>
                        </m:r>
                      </m:sub>
                    </m:sSub>
                  </m:oMath>
                </a14:m>
                <a:endParaRPr lang="en-US" altLang="zh-CN" sz="1600" b="0" dirty="0">
                  <a:latin typeface="微软雅黑" panose="020B0503020204020204" pitchFamily="34" charset="-122"/>
                  <a:ea typeface="微软雅黑" panose="020B0503020204020204" pitchFamily="34" charset="-122"/>
                </a:endParaRPr>
              </a:p>
              <a:p>
                <a:pPr marL="342900" indent="-342900">
                  <a:lnSpc>
                    <a:spcPct val="120000"/>
                  </a:lnSpc>
                  <a:spcAft>
                    <a:spcPts val="600"/>
                  </a:spcAft>
                  <a:buFont typeface="+mj-lt"/>
                  <a:buAutoNum type="arabicPeriod" startAt="4"/>
                </a:pPr>
                <a:r>
                  <a:rPr lang="en-US" altLang="zh-CN" sz="1600" dirty="0" err="1">
                    <a:latin typeface="微软雅黑" panose="020B0503020204020204" pitchFamily="34" charset="-122"/>
                    <a:ea typeface="微软雅黑" panose="020B0503020204020204" pitchFamily="34" charset="-122"/>
                  </a:rPr>
                  <a:t>i</a:t>
                </a:r>
                <a:r>
                  <a:rPr lang="zh-CN" altLang="en-US" sz="1600" dirty="0">
                    <a:latin typeface="微软雅黑" panose="020B0503020204020204" pitchFamily="34" charset="-122"/>
                    <a:ea typeface="微软雅黑" panose="020B0503020204020204" pitchFamily="34" charset="-122"/>
                  </a:rPr>
                  <a:t>向右移动一位，</a:t>
                </a:r>
                <a:r>
                  <a:rPr lang="en-US" altLang="zh-CN" sz="1600" dirty="0">
                    <a:latin typeface="微软雅黑" panose="020B0503020204020204" pitchFamily="34" charset="-122"/>
                    <a:ea typeface="微软雅黑" panose="020B0503020204020204" pitchFamily="34" charset="-122"/>
                  </a:rPr>
                  <a:t>j</a:t>
                </a:r>
                <a:r>
                  <a:rPr lang="zh-CN" altLang="en-US" sz="1600" dirty="0">
                    <a:latin typeface="微软雅黑" panose="020B0503020204020204" pitchFamily="34" charset="-122"/>
                    <a:ea typeface="微软雅黑" panose="020B0503020204020204" pitchFamily="34" charset="-122"/>
                  </a:rPr>
                  <a:t>向前移动一位</a:t>
                </a:r>
                <a:endParaRPr lang="en-US" altLang="zh-CN" sz="1600" dirty="0">
                  <a:latin typeface="微软雅黑" panose="020B0503020204020204" pitchFamily="34" charset="-122"/>
                  <a:ea typeface="微软雅黑" panose="020B0503020204020204" pitchFamily="34" charset="-122"/>
                </a:endParaRPr>
              </a:p>
              <a:p>
                <a:pPr marL="342900" indent="-342900">
                  <a:lnSpc>
                    <a:spcPct val="120000"/>
                  </a:lnSpc>
                  <a:spcAft>
                    <a:spcPts val="600"/>
                  </a:spcAft>
                  <a:buFont typeface="+mj-lt"/>
                  <a:buAutoNum type="arabicPeriod" startAt="4"/>
                </a:pPr>
                <a:r>
                  <a:rPr lang="en-US" altLang="zh-CN" sz="1600" dirty="0">
                    <a:latin typeface="微软雅黑" panose="020B0503020204020204" pitchFamily="34" charset="-122"/>
                    <a:ea typeface="微软雅黑" panose="020B0503020204020204" pitchFamily="34" charset="-122"/>
                  </a:rPr>
                  <a:t> </a:t>
                </a:r>
                <a:r>
                  <a:rPr lang="en-US" altLang="zh-CN" sz="1600" dirty="0" err="1">
                    <a:latin typeface="微软雅黑" panose="020B0503020204020204" pitchFamily="34" charset="-122"/>
                    <a:ea typeface="微软雅黑" panose="020B0503020204020204" pitchFamily="34" charset="-122"/>
                  </a:rPr>
                  <a:t>goto</a:t>
                </a:r>
                <a:r>
                  <a:rPr lang="en-US" altLang="zh-CN" sz="1600" dirty="0">
                    <a:latin typeface="微软雅黑" panose="020B0503020204020204" pitchFamily="34" charset="-122"/>
                    <a:ea typeface="微软雅黑" panose="020B0503020204020204" pitchFamily="34" charset="-122"/>
                  </a:rPr>
                  <a:t> 3</a:t>
                </a:r>
              </a:p>
            </p:txBody>
          </p:sp>
        </mc:Choice>
        <mc:Fallback xmlns="">
          <p:sp>
            <p:nvSpPr>
              <p:cNvPr id="19" name="文本框 18">
                <a:extLst>
                  <a:ext uri="{FF2B5EF4-FFF2-40B4-BE49-F238E27FC236}">
                    <a16:creationId xmlns:a16="http://schemas.microsoft.com/office/drawing/2014/main" id="{730160F8-9B4C-4488-A651-8548A8F05738}"/>
                  </a:ext>
                </a:extLst>
              </p:cNvPr>
              <p:cNvSpPr txBox="1">
                <a:spLocks noRot="1" noChangeAspect="1" noMove="1" noResize="1" noEditPoints="1" noAdjustHandles="1" noChangeArrowheads="1" noChangeShapeType="1" noTextEdit="1"/>
              </p:cNvSpPr>
              <p:nvPr/>
            </p:nvSpPr>
            <p:spPr>
              <a:xfrm>
                <a:off x="4365466" y="1850938"/>
                <a:ext cx="3303953" cy="1775486"/>
              </a:xfrm>
              <a:prstGeom prst="rect">
                <a:avLst/>
              </a:prstGeom>
              <a:blipFill>
                <a:blip r:embed="rId2"/>
                <a:stretch>
                  <a:fillRect l="-1292" t="-1031" b="-481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5040167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序列拆分示例</a:t>
            </a:r>
          </a:p>
        </p:txBody>
      </p:sp>
      <p:sp>
        <p:nvSpPr>
          <p:cNvPr id="3" name="副标题 2"/>
          <p:cNvSpPr>
            <a:spLocks noGrp="1"/>
          </p:cNvSpPr>
          <p:nvPr>
            <p:ph type="subTitle" idx="1"/>
          </p:nvPr>
        </p:nvSpPr>
        <p:spPr/>
        <p:txBody>
          <a:bodyPr/>
          <a:lstStyle/>
          <a:p>
            <a:r>
              <a:rPr lang="en-US" altLang="zh-CN" dirty="0"/>
              <a:t>10.4.2  </a:t>
            </a:r>
            <a:r>
              <a:rPr lang="zh-CN" altLang="en-US" dirty="0"/>
              <a:t>快速排序</a:t>
            </a:r>
          </a:p>
        </p:txBody>
      </p:sp>
      <p:sp>
        <p:nvSpPr>
          <p:cNvPr id="4" name="文本占位符 3"/>
          <p:cNvSpPr>
            <a:spLocks noGrp="1"/>
          </p:cNvSpPr>
          <p:nvPr>
            <p:ph type="body" idx="10"/>
          </p:nvPr>
        </p:nvSpPr>
        <p:spPr/>
        <p:txBody>
          <a:bodyPr/>
          <a:lstStyle/>
          <a:p>
            <a:r>
              <a:rPr lang="zh-CN" altLang="en-US" dirty="0"/>
              <a:t>数据结构</a:t>
            </a:r>
          </a:p>
        </p:txBody>
      </p:sp>
      <mc:AlternateContent xmlns:mc="http://schemas.openxmlformats.org/markup-compatibility/2006" xmlns:a14="http://schemas.microsoft.com/office/drawing/2010/main">
        <mc:Choice Requires="a14">
          <p:sp>
            <p:nvSpPr>
              <p:cNvPr id="9" name="内容占位符 8">
                <a:extLst>
                  <a:ext uri="{FF2B5EF4-FFF2-40B4-BE49-F238E27FC236}">
                    <a16:creationId xmlns:a16="http://schemas.microsoft.com/office/drawing/2014/main" id="{D289E46E-C9FB-4158-9610-616DBC18DEB2}"/>
                  </a:ext>
                </a:extLst>
              </p:cNvPr>
              <p:cNvSpPr>
                <a:spLocks noGrp="1"/>
              </p:cNvSpPr>
              <p:nvPr>
                <p:ph idx="11"/>
              </p:nvPr>
            </p:nvSpPr>
            <p:spPr/>
            <p:txBody>
              <a:bodyPr/>
              <a:lstStyle/>
              <a:p>
                <a:r>
                  <a:rPr lang="zh-CN" altLang="en-US" dirty="0"/>
                  <a:t>对序列</a:t>
                </a:r>
                <a14:m>
                  <m:oMath xmlns:m="http://schemas.openxmlformats.org/officeDocument/2006/math">
                    <m:r>
                      <a:rPr lang="en-US" altLang="zh-CN" i="1">
                        <a:latin typeface="Cambria Math" panose="02040503050406030204" pitchFamily="18" charset="0"/>
                      </a:rPr>
                      <m:t>𝑎</m:t>
                    </m:r>
                    <m:r>
                      <a:rPr lang="en-US" altLang="zh-CN" i="1">
                        <a:latin typeface="Cambria Math" panose="02040503050406030204" pitchFamily="18" charset="0"/>
                      </a:rPr>
                      <m:t>=</m:t>
                    </m:r>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75</m:t>
                        </m:r>
                        <m:r>
                          <a:rPr lang="en-US" altLang="zh-CN" b="0" i="1" smtClean="0">
                            <a:latin typeface="Cambria Math" panose="02040503050406030204" pitchFamily="18" charset="0"/>
                          </a:rPr>
                          <m:t>,</m:t>
                        </m:r>
                        <m:r>
                          <a:rPr lang="en-US" altLang="zh-CN" i="1">
                            <a:latin typeface="Cambria Math" panose="02040503050406030204" pitchFamily="18" charset="0"/>
                          </a:rPr>
                          <m:t> 34</m:t>
                        </m:r>
                        <m:r>
                          <a:rPr lang="en-US" altLang="zh-CN" b="0" i="1" smtClean="0">
                            <a:latin typeface="Cambria Math" panose="02040503050406030204" pitchFamily="18" charset="0"/>
                          </a:rPr>
                          <m:t>,</m:t>
                        </m:r>
                        <m:r>
                          <a:rPr lang="en-US" altLang="zh-CN" i="1">
                            <a:latin typeface="Cambria Math" panose="02040503050406030204" pitchFamily="18" charset="0"/>
                          </a:rPr>
                          <m:t> 45</m:t>
                        </m:r>
                        <m:r>
                          <a:rPr lang="en-US" altLang="zh-CN" b="0" i="1" smtClean="0">
                            <a:latin typeface="Cambria Math" panose="02040503050406030204" pitchFamily="18" charset="0"/>
                          </a:rPr>
                          <m:t>,</m:t>
                        </m:r>
                        <m:r>
                          <a:rPr lang="en-US" altLang="zh-CN" i="1">
                            <a:latin typeface="Cambria Math" panose="02040503050406030204" pitchFamily="18" charset="0"/>
                          </a:rPr>
                          <m:t> 32</m:t>
                        </m:r>
                        <m:r>
                          <a:rPr lang="en-US" altLang="zh-CN" b="0" i="1" smtClean="0">
                            <a:latin typeface="Cambria Math" panose="02040503050406030204" pitchFamily="18" charset="0"/>
                          </a:rPr>
                          <m:t>,</m:t>
                        </m:r>
                        <m:r>
                          <a:rPr lang="en-US" altLang="zh-CN" i="1">
                            <a:latin typeface="Cambria Math" panose="02040503050406030204" pitchFamily="18" charset="0"/>
                          </a:rPr>
                          <m:t> 78</m:t>
                        </m:r>
                        <m:r>
                          <a:rPr lang="en-US" altLang="zh-CN" b="0" i="1" smtClean="0">
                            <a:latin typeface="Cambria Math" panose="02040503050406030204" pitchFamily="18" charset="0"/>
                          </a:rPr>
                          <m:t>,</m:t>
                        </m:r>
                        <m:r>
                          <a:rPr lang="en-US" altLang="zh-CN" i="1">
                            <a:latin typeface="Cambria Math" panose="02040503050406030204" pitchFamily="18" charset="0"/>
                          </a:rPr>
                          <m:t> 12</m:t>
                        </m:r>
                        <m:r>
                          <a:rPr lang="en-US" altLang="zh-CN" b="0" i="1" smtClean="0">
                            <a:latin typeface="Cambria Math" panose="02040503050406030204" pitchFamily="18" charset="0"/>
                          </a:rPr>
                          <m:t>,</m:t>
                        </m:r>
                        <m:r>
                          <a:rPr lang="en-US" altLang="zh-CN" i="1">
                            <a:latin typeface="Cambria Math" panose="02040503050406030204" pitchFamily="18" charset="0"/>
                          </a:rPr>
                          <m:t> 34’</m:t>
                        </m:r>
                        <m:r>
                          <a:rPr lang="en-US" altLang="zh-CN" b="0" i="1" smtClean="0">
                            <a:latin typeface="Cambria Math" panose="02040503050406030204" pitchFamily="18" charset="0"/>
                          </a:rPr>
                          <m:t>,</m:t>
                        </m:r>
                        <m:r>
                          <a:rPr lang="en-US" altLang="zh-CN" i="1">
                            <a:latin typeface="Cambria Math" panose="02040503050406030204" pitchFamily="18" charset="0"/>
                          </a:rPr>
                          <m:t> 40</m:t>
                        </m:r>
                      </m:e>
                    </m:d>
                  </m:oMath>
                </a14:m>
                <a:r>
                  <a:rPr lang="zh-CN" altLang="en-US" dirty="0"/>
                  <a:t>进行一次拆分，其中</a:t>
                </a:r>
                <a14:m>
                  <m:oMath xmlns:m="http://schemas.openxmlformats.org/officeDocument/2006/math">
                    <m:r>
                      <a:rPr lang="en-US" altLang="zh-CN" b="0" i="1" smtClean="0">
                        <a:latin typeface="Cambria Math" panose="02040503050406030204" pitchFamily="18" charset="0"/>
                      </a:rPr>
                      <m:t>𝑙</m:t>
                    </m:r>
                    <m:r>
                      <a:rPr lang="en-US" altLang="zh-CN" b="0" i="1" smtClean="0">
                        <a:latin typeface="Cambria Math" panose="02040503050406030204" pitchFamily="18" charset="0"/>
                      </a:rPr>
                      <m:t>=0,</m:t>
                    </m:r>
                    <m:r>
                      <a:rPr lang="en-US" altLang="zh-CN" b="0" i="1" smtClean="0">
                        <a:latin typeface="Cambria Math" panose="02040503050406030204" pitchFamily="18" charset="0"/>
                      </a:rPr>
                      <m:t>𝑟</m:t>
                    </m:r>
                    <m:r>
                      <a:rPr lang="en-US" altLang="zh-CN" b="0" i="1" smtClean="0">
                        <a:latin typeface="Cambria Math" panose="02040503050406030204" pitchFamily="18" charset="0"/>
                      </a:rPr>
                      <m:t>=7</m:t>
                    </m:r>
                  </m:oMath>
                </a14:m>
                <a:r>
                  <a:rPr lang="zh-CN" altLang="en-US" dirty="0"/>
                  <a:t>。</a:t>
                </a:r>
              </a:p>
            </p:txBody>
          </p:sp>
        </mc:Choice>
        <mc:Fallback xmlns="">
          <p:sp>
            <p:nvSpPr>
              <p:cNvPr id="9" name="内容占位符 8">
                <a:extLst>
                  <a:ext uri="{FF2B5EF4-FFF2-40B4-BE49-F238E27FC236}">
                    <a16:creationId xmlns:a16="http://schemas.microsoft.com/office/drawing/2014/main" id="{D289E46E-C9FB-4158-9610-616DBC18DEB2}"/>
                  </a:ext>
                </a:extLst>
              </p:cNvPr>
              <p:cNvSpPr>
                <a:spLocks noGrp="1" noRot="1" noChangeAspect="1" noMove="1" noResize="1" noEditPoints="1" noAdjustHandles="1" noChangeArrowheads="1" noChangeShapeType="1" noTextEdit="1"/>
              </p:cNvSpPr>
              <p:nvPr>
                <p:ph idx="11"/>
              </p:nvPr>
            </p:nvSpPr>
            <p:spPr>
              <a:blipFill>
                <a:blip r:embed="rId2"/>
                <a:stretch>
                  <a:fillRect l="-689" t="-1003"/>
                </a:stretch>
              </a:blipFill>
            </p:spPr>
            <p:txBody>
              <a:bodyPr/>
              <a:lstStyle/>
              <a:p>
                <a:r>
                  <a:rPr lang="zh-CN" altLang="en-US">
                    <a:noFill/>
                  </a:rPr>
                  <a:t> </a:t>
                </a:r>
              </a:p>
            </p:txBody>
          </p:sp>
        </mc:Fallback>
      </mc:AlternateContent>
      <p:cxnSp>
        <p:nvCxnSpPr>
          <p:cNvPr id="27" name="直接箭头连接符 26">
            <a:extLst>
              <a:ext uri="{FF2B5EF4-FFF2-40B4-BE49-F238E27FC236}">
                <a16:creationId xmlns:a16="http://schemas.microsoft.com/office/drawing/2014/main" id="{E1FEF6B6-CBEF-4158-BC9A-2024D5C932CB}"/>
              </a:ext>
            </a:extLst>
          </p:cNvPr>
          <p:cNvCxnSpPr>
            <a:cxnSpLocks/>
          </p:cNvCxnSpPr>
          <p:nvPr/>
        </p:nvCxnSpPr>
        <p:spPr>
          <a:xfrm flipV="1">
            <a:off x="8258695" y="5238178"/>
            <a:ext cx="0" cy="561503"/>
          </a:xfrm>
          <a:prstGeom prst="straightConnector1">
            <a:avLst/>
          </a:prstGeom>
          <a:ln w="508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8" name="文本框 27">
            <a:extLst>
              <a:ext uri="{FF2B5EF4-FFF2-40B4-BE49-F238E27FC236}">
                <a16:creationId xmlns:a16="http://schemas.microsoft.com/office/drawing/2014/main" id="{C21776F4-1A81-430A-A011-884EA19FB581}"/>
              </a:ext>
            </a:extLst>
          </p:cNvPr>
          <p:cNvSpPr txBox="1"/>
          <p:nvPr/>
        </p:nvSpPr>
        <p:spPr>
          <a:xfrm>
            <a:off x="7930806" y="5804470"/>
            <a:ext cx="646331" cy="369332"/>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轴点</a:t>
            </a:r>
          </a:p>
        </p:txBody>
      </p:sp>
      <p:grpSp>
        <p:nvGrpSpPr>
          <p:cNvPr id="20" name="组合 19">
            <a:extLst>
              <a:ext uri="{FF2B5EF4-FFF2-40B4-BE49-F238E27FC236}">
                <a16:creationId xmlns:a16="http://schemas.microsoft.com/office/drawing/2014/main" id="{366566AE-8751-4BD5-824A-E0DBDDE2D05D}"/>
              </a:ext>
            </a:extLst>
          </p:cNvPr>
          <p:cNvGrpSpPr/>
          <p:nvPr/>
        </p:nvGrpSpPr>
        <p:grpSpPr>
          <a:xfrm>
            <a:off x="6078785" y="5261950"/>
            <a:ext cx="245580" cy="962267"/>
            <a:chOff x="6055036" y="5297575"/>
            <a:chExt cx="245580" cy="962267"/>
          </a:xfrm>
        </p:grpSpPr>
        <p:sp>
          <p:nvSpPr>
            <p:cNvPr id="32" name="文本框 31">
              <a:extLst>
                <a:ext uri="{FF2B5EF4-FFF2-40B4-BE49-F238E27FC236}">
                  <a16:creationId xmlns:a16="http://schemas.microsoft.com/office/drawing/2014/main" id="{9282BF20-89F7-4A31-A245-4802B212A11A}"/>
                </a:ext>
              </a:extLst>
            </p:cNvPr>
            <p:cNvSpPr txBox="1"/>
            <p:nvPr/>
          </p:nvSpPr>
          <p:spPr>
            <a:xfrm>
              <a:off x="6055036" y="5890510"/>
              <a:ext cx="245580" cy="369332"/>
            </a:xfrm>
            <a:prstGeom prst="rect">
              <a:avLst/>
            </a:prstGeom>
            <a:noFill/>
          </p:spPr>
          <p:txBody>
            <a:bodyPr wrap="none" rtlCol="0">
              <a:spAutoFit/>
            </a:bodyPr>
            <a:lstStyle/>
            <a:p>
              <a:r>
                <a:rPr lang="en-US" altLang="zh-CN" dirty="0" err="1">
                  <a:latin typeface="微软雅黑" panose="020B0503020204020204" pitchFamily="34" charset="-122"/>
                  <a:ea typeface="微软雅黑" panose="020B0503020204020204" pitchFamily="34" charset="-122"/>
                </a:rPr>
                <a:t>i</a:t>
              </a:r>
              <a:endParaRPr lang="zh-CN" altLang="en-US" dirty="0">
                <a:latin typeface="微软雅黑" panose="020B0503020204020204" pitchFamily="34" charset="-122"/>
                <a:ea typeface="微软雅黑" panose="020B0503020204020204" pitchFamily="34" charset="-122"/>
              </a:endParaRPr>
            </a:p>
          </p:txBody>
        </p:sp>
        <p:cxnSp>
          <p:nvCxnSpPr>
            <p:cNvPr id="33" name="直接箭头连接符 32">
              <a:extLst>
                <a:ext uri="{FF2B5EF4-FFF2-40B4-BE49-F238E27FC236}">
                  <a16:creationId xmlns:a16="http://schemas.microsoft.com/office/drawing/2014/main" id="{722E56CE-0C93-43B5-9F41-B2C90AF2BB75}"/>
                </a:ext>
              </a:extLst>
            </p:cNvPr>
            <p:cNvCxnSpPr>
              <a:cxnSpLocks/>
            </p:cNvCxnSpPr>
            <p:nvPr/>
          </p:nvCxnSpPr>
          <p:spPr>
            <a:xfrm flipV="1">
              <a:off x="6177826" y="5297575"/>
              <a:ext cx="0" cy="504329"/>
            </a:xfrm>
            <a:prstGeom prst="straightConnector1">
              <a:avLst/>
            </a:prstGeom>
            <a:ln w="508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aphicFrame>
        <p:nvGraphicFramePr>
          <p:cNvPr id="21" name="表格 6">
            <a:extLst>
              <a:ext uri="{FF2B5EF4-FFF2-40B4-BE49-F238E27FC236}">
                <a16:creationId xmlns:a16="http://schemas.microsoft.com/office/drawing/2014/main" id="{E56D9F81-7174-479A-9C25-602A3BEB5BC2}"/>
              </a:ext>
            </a:extLst>
          </p:cNvPr>
          <p:cNvGraphicFramePr>
            <a:graphicFrameLocks noGrp="1"/>
          </p:cNvGraphicFramePr>
          <p:nvPr/>
        </p:nvGraphicFramePr>
        <p:xfrm>
          <a:off x="3158473" y="4838129"/>
          <a:ext cx="5418664" cy="370840"/>
        </p:xfrm>
        <a:graphic>
          <a:graphicData uri="http://schemas.openxmlformats.org/drawingml/2006/table">
            <a:tbl>
              <a:tblPr firstRow="1" bandRow="1">
                <a:tableStyleId>{5C22544A-7EE6-4342-B048-85BDC9FD1C3A}</a:tableStyleId>
              </a:tblPr>
              <a:tblGrid>
                <a:gridCol w="677333">
                  <a:extLst>
                    <a:ext uri="{9D8B030D-6E8A-4147-A177-3AD203B41FA5}">
                      <a16:colId xmlns:a16="http://schemas.microsoft.com/office/drawing/2014/main" val="776778457"/>
                    </a:ext>
                  </a:extLst>
                </a:gridCol>
                <a:gridCol w="677333">
                  <a:extLst>
                    <a:ext uri="{9D8B030D-6E8A-4147-A177-3AD203B41FA5}">
                      <a16:colId xmlns:a16="http://schemas.microsoft.com/office/drawing/2014/main" val="1120378719"/>
                    </a:ext>
                  </a:extLst>
                </a:gridCol>
                <a:gridCol w="677333">
                  <a:extLst>
                    <a:ext uri="{9D8B030D-6E8A-4147-A177-3AD203B41FA5}">
                      <a16:colId xmlns:a16="http://schemas.microsoft.com/office/drawing/2014/main" val="2341010243"/>
                    </a:ext>
                  </a:extLst>
                </a:gridCol>
                <a:gridCol w="677333">
                  <a:extLst>
                    <a:ext uri="{9D8B030D-6E8A-4147-A177-3AD203B41FA5}">
                      <a16:colId xmlns:a16="http://schemas.microsoft.com/office/drawing/2014/main" val="2141642471"/>
                    </a:ext>
                  </a:extLst>
                </a:gridCol>
                <a:gridCol w="677333">
                  <a:extLst>
                    <a:ext uri="{9D8B030D-6E8A-4147-A177-3AD203B41FA5}">
                      <a16:colId xmlns:a16="http://schemas.microsoft.com/office/drawing/2014/main" val="2028372761"/>
                    </a:ext>
                  </a:extLst>
                </a:gridCol>
                <a:gridCol w="677333">
                  <a:extLst>
                    <a:ext uri="{9D8B030D-6E8A-4147-A177-3AD203B41FA5}">
                      <a16:colId xmlns:a16="http://schemas.microsoft.com/office/drawing/2014/main" val="4147770025"/>
                    </a:ext>
                  </a:extLst>
                </a:gridCol>
                <a:gridCol w="677333">
                  <a:extLst>
                    <a:ext uri="{9D8B030D-6E8A-4147-A177-3AD203B41FA5}">
                      <a16:colId xmlns:a16="http://schemas.microsoft.com/office/drawing/2014/main" val="1208477831"/>
                    </a:ext>
                  </a:extLst>
                </a:gridCol>
                <a:gridCol w="677333">
                  <a:extLst>
                    <a:ext uri="{9D8B030D-6E8A-4147-A177-3AD203B41FA5}">
                      <a16:colId xmlns:a16="http://schemas.microsoft.com/office/drawing/2014/main" val="1050168925"/>
                    </a:ext>
                  </a:extLst>
                </a:gridCol>
              </a:tblGrid>
              <a:tr h="370840">
                <a:tc>
                  <a:txBody>
                    <a:bodyPr/>
                    <a:lstStyle/>
                    <a:p>
                      <a:pPr algn="ctr"/>
                      <a:r>
                        <a:rPr lang="en-US" altLang="zh-CN" b="1" dirty="0">
                          <a:solidFill>
                            <a:schemeClr val="tx1"/>
                          </a:solidFill>
                        </a:rPr>
                        <a:t>34’</a:t>
                      </a:r>
                      <a:endParaRPr lang="zh-CN" altLang="en-US"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1" dirty="0">
                          <a:solidFill>
                            <a:schemeClr val="tx1"/>
                          </a:solidFill>
                        </a:rPr>
                        <a:t>34</a:t>
                      </a:r>
                      <a:endParaRPr lang="zh-CN" altLang="en-US"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1" dirty="0">
                          <a:solidFill>
                            <a:schemeClr val="tx1"/>
                          </a:solidFill>
                        </a:rPr>
                        <a:t>12</a:t>
                      </a:r>
                      <a:endParaRPr lang="zh-CN" altLang="en-US"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1" dirty="0">
                          <a:solidFill>
                            <a:schemeClr val="tx1"/>
                          </a:solidFill>
                        </a:rPr>
                        <a:t>32</a:t>
                      </a:r>
                      <a:endParaRPr lang="zh-CN" altLang="en-US"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1" dirty="0">
                          <a:solidFill>
                            <a:schemeClr val="tx1"/>
                          </a:solidFill>
                        </a:rPr>
                        <a:t>40</a:t>
                      </a:r>
                      <a:endParaRPr lang="zh-CN" altLang="en-US"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1" dirty="0">
                          <a:solidFill>
                            <a:schemeClr val="tx1"/>
                          </a:solidFill>
                        </a:rPr>
                        <a:t>45</a:t>
                      </a:r>
                      <a:endParaRPr lang="zh-CN" altLang="en-US"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1" dirty="0">
                          <a:solidFill>
                            <a:schemeClr val="tx1"/>
                          </a:solidFill>
                        </a:rPr>
                        <a:t>75</a:t>
                      </a:r>
                      <a:endParaRPr lang="zh-CN" altLang="en-US"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1" dirty="0">
                          <a:solidFill>
                            <a:schemeClr val="tx1"/>
                          </a:solidFill>
                        </a:rPr>
                        <a:t>78</a:t>
                      </a:r>
                      <a:endParaRPr lang="zh-CN" altLang="en-US"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7223449"/>
                  </a:ext>
                </a:extLst>
              </a:tr>
            </a:tbl>
          </a:graphicData>
        </a:graphic>
      </p:graphicFrame>
      <p:graphicFrame>
        <p:nvGraphicFramePr>
          <p:cNvPr id="22" name="表格 6">
            <a:extLst>
              <a:ext uri="{FF2B5EF4-FFF2-40B4-BE49-F238E27FC236}">
                <a16:creationId xmlns:a16="http://schemas.microsoft.com/office/drawing/2014/main" id="{912B1482-418B-433B-913F-E58E9A73E8FC}"/>
              </a:ext>
            </a:extLst>
          </p:cNvPr>
          <p:cNvGraphicFramePr>
            <a:graphicFrameLocks noGrp="1"/>
          </p:cNvGraphicFramePr>
          <p:nvPr/>
        </p:nvGraphicFramePr>
        <p:xfrm>
          <a:off x="3158474" y="3744320"/>
          <a:ext cx="5418664" cy="741680"/>
        </p:xfrm>
        <a:graphic>
          <a:graphicData uri="http://schemas.openxmlformats.org/drawingml/2006/table">
            <a:tbl>
              <a:tblPr firstRow="1" bandRow="1">
                <a:tableStyleId>{5C22544A-7EE6-4342-B048-85BDC9FD1C3A}</a:tableStyleId>
              </a:tblPr>
              <a:tblGrid>
                <a:gridCol w="677333">
                  <a:extLst>
                    <a:ext uri="{9D8B030D-6E8A-4147-A177-3AD203B41FA5}">
                      <a16:colId xmlns:a16="http://schemas.microsoft.com/office/drawing/2014/main" val="776778457"/>
                    </a:ext>
                  </a:extLst>
                </a:gridCol>
                <a:gridCol w="677333">
                  <a:extLst>
                    <a:ext uri="{9D8B030D-6E8A-4147-A177-3AD203B41FA5}">
                      <a16:colId xmlns:a16="http://schemas.microsoft.com/office/drawing/2014/main" val="1120378719"/>
                    </a:ext>
                  </a:extLst>
                </a:gridCol>
                <a:gridCol w="677333">
                  <a:extLst>
                    <a:ext uri="{9D8B030D-6E8A-4147-A177-3AD203B41FA5}">
                      <a16:colId xmlns:a16="http://schemas.microsoft.com/office/drawing/2014/main" val="2341010243"/>
                    </a:ext>
                  </a:extLst>
                </a:gridCol>
                <a:gridCol w="677333">
                  <a:extLst>
                    <a:ext uri="{9D8B030D-6E8A-4147-A177-3AD203B41FA5}">
                      <a16:colId xmlns:a16="http://schemas.microsoft.com/office/drawing/2014/main" val="2141642471"/>
                    </a:ext>
                  </a:extLst>
                </a:gridCol>
                <a:gridCol w="677333">
                  <a:extLst>
                    <a:ext uri="{9D8B030D-6E8A-4147-A177-3AD203B41FA5}">
                      <a16:colId xmlns:a16="http://schemas.microsoft.com/office/drawing/2014/main" val="2028372761"/>
                    </a:ext>
                  </a:extLst>
                </a:gridCol>
                <a:gridCol w="677333">
                  <a:extLst>
                    <a:ext uri="{9D8B030D-6E8A-4147-A177-3AD203B41FA5}">
                      <a16:colId xmlns:a16="http://schemas.microsoft.com/office/drawing/2014/main" val="4147770025"/>
                    </a:ext>
                  </a:extLst>
                </a:gridCol>
                <a:gridCol w="677333">
                  <a:extLst>
                    <a:ext uri="{9D8B030D-6E8A-4147-A177-3AD203B41FA5}">
                      <a16:colId xmlns:a16="http://schemas.microsoft.com/office/drawing/2014/main" val="1208477831"/>
                    </a:ext>
                  </a:extLst>
                </a:gridCol>
                <a:gridCol w="677333">
                  <a:extLst>
                    <a:ext uri="{9D8B030D-6E8A-4147-A177-3AD203B41FA5}">
                      <a16:colId xmlns:a16="http://schemas.microsoft.com/office/drawing/2014/main" val="1050168925"/>
                    </a:ext>
                  </a:extLst>
                </a:gridCol>
              </a:tblGrid>
              <a:tr h="370840">
                <a:tc>
                  <a:txBody>
                    <a:bodyPr/>
                    <a:lstStyle/>
                    <a:p>
                      <a:pPr algn="ctr"/>
                      <a:r>
                        <a:rPr lang="en-US" altLang="zh-CN" b="0" dirty="0">
                          <a:solidFill>
                            <a:schemeClr val="tx1"/>
                          </a:solidFill>
                        </a:rPr>
                        <a:t>0</a:t>
                      </a:r>
                      <a:endParaRPr lang="zh-CN" altLang="en-US" b="0" dirty="0">
                        <a:solidFill>
                          <a:schemeClr val="tx1"/>
                        </a:solidFill>
                      </a:endParaRP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b="0" dirty="0">
                          <a:solidFill>
                            <a:schemeClr val="tx1"/>
                          </a:solidFill>
                        </a:rPr>
                        <a:t>1</a:t>
                      </a:r>
                      <a:endParaRPr lang="zh-CN" altLang="en-US" b="0" dirty="0">
                        <a:solidFill>
                          <a:schemeClr val="tx1"/>
                        </a:solidFill>
                      </a:endParaRP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b="0" dirty="0">
                          <a:solidFill>
                            <a:schemeClr val="tx1"/>
                          </a:solidFill>
                        </a:rPr>
                        <a:t>2</a:t>
                      </a:r>
                      <a:endParaRPr lang="zh-CN" altLang="en-US" b="0" dirty="0">
                        <a:solidFill>
                          <a:schemeClr val="tx1"/>
                        </a:solidFill>
                      </a:endParaRP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b="0" dirty="0">
                          <a:solidFill>
                            <a:schemeClr val="tx1"/>
                          </a:solidFill>
                        </a:rPr>
                        <a:t>3</a:t>
                      </a:r>
                      <a:endParaRPr lang="zh-CN" altLang="en-US" b="0" dirty="0">
                        <a:solidFill>
                          <a:schemeClr val="tx1"/>
                        </a:solidFill>
                      </a:endParaRP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b="0" dirty="0">
                          <a:solidFill>
                            <a:schemeClr val="tx1"/>
                          </a:solidFill>
                        </a:rPr>
                        <a:t>4</a:t>
                      </a:r>
                      <a:endParaRPr lang="zh-CN" altLang="en-US" b="0" dirty="0">
                        <a:solidFill>
                          <a:schemeClr val="tx1"/>
                        </a:solidFill>
                      </a:endParaRP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b="0" dirty="0">
                          <a:solidFill>
                            <a:schemeClr val="tx1"/>
                          </a:solidFill>
                        </a:rPr>
                        <a:t>5</a:t>
                      </a:r>
                      <a:endParaRPr lang="zh-CN" altLang="en-US" b="0" dirty="0">
                        <a:solidFill>
                          <a:schemeClr val="tx1"/>
                        </a:solidFill>
                      </a:endParaRP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b="0" dirty="0">
                          <a:solidFill>
                            <a:schemeClr val="tx1"/>
                          </a:solidFill>
                        </a:rPr>
                        <a:t>6</a:t>
                      </a:r>
                      <a:endParaRPr lang="zh-CN" altLang="en-US" b="0" dirty="0">
                        <a:solidFill>
                          <a:schemeClr val="tx1"/>
                        </a:solidFill>
                      </a:endParaRP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b="0" dirty="0">
                          <a:solidFill>
                            <a:schemeClr val="tx1"/>
                          </a:solidFill>
                        </a:rPr>
                        <a:t>7</a:t>
                      </a:r>
                      <a:endParaRPr lang="zh-CN" altLang="en-US" b="0" dirty="0">
                        <a:solidFill>
                          <a:schemeClr val="tx1"/>
                        </a:solidFill>
                      </a:endParaRP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02580926"/>
                  </a:ext>
                </a:extLst>
              </a:tr>
              <a:tr h="370840">
                <a:tc>
                  <a:txBody>
                    <a:bodyPr/>
                    <a:lstStyle/>
                    <a:p>
                      <a:pPr algn="ctr"/>
                      <a:r>
                        <a:rPr lang="en-US" altLang="zh-CN" b="1" dirty="0"/>
                        <a:t>75</a:t>
                      </a:r>
                      <a:endParaRPr lang="zh-CN" altLang="en-US"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1" dirty="0"/>
                        <a:t>34</a:t>
                      </a:r>
                      <a:endParaRPr lang="zh-CN" altLang="en-US"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1" dirty="0"/>
                        <a:t>45</a:t>
                      </a:r>
                      <a:endParaRPr lang="zh-CN" altLang="en-US"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1" dirty="0"/>
                        <a:t>32</a:t>
                      </a:r>
                      <a:endParaRPr lang="zh-CN" altLang="en-US"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1" dirty="0"/>
                        <a:t>78</a:t>
                      </a:r>
                      <a:endParaRPr lang="zh-CN" altLang="en-US"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1" dirty="0"/>
                        <a:t>12</a:t>
                      </a:r>
                      <a:endParaRPr lang="zh-CN" altLang="en-US"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1" dirty="0"/>
                        <a:t>34’</a:t>
                      </a:r>
                      <a:endParaRPr lang="zh-CN" altLang="en-US"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1" dirty="0"/>
                        <a:t>40</a:t>
                      </a:r>
                      <a:endParaRPr lang="zh-CN" altLang="en-US"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7223449"/>
                  </a:ext>
                </a:extLst>
              </a:tr>
            </a:tbl>
          </a:graphicData>
        </a:graphic>
      </p:graphicFrame>
      <p:grpSp>
        <p:nvGrpSpPr>
          <p:cNvPr id="23" name="组合 22">
            <a:extLst>
              <a:ext uri="{FF2B5EF4-FFF2-40B4-BE49-F238E27FC236}">
                <a16:creationId xmlns:a16="http://schemas.microsoft.com/office/drawing/2014/main" id="{E8A34C92-62D7-4C5A-86B3-7080DFC178C6}"/>
              </a:ext>
            </a:extLst>
          </p:cNvPr>
          <p:cNvGrpSpPr/>
          <p:nvPr/>
        </p:nvGrpSpPr>
        <p:grpSpPr>
          <a:xfrm>
            <a:off x="5416917" y="5257655"/>
            <a:ext cx="245580" cy="998371"/>
            <a:chOff x="5310035" y="5257655"/>
            <a:chExt cx="245580" cy="998371"/>
          </a:xfrm>
        </p:grpSpPr>
        <p:sp>
          <p:nvSpPr>
            <p:cNvPr id="24" name="文本框 23">
              <a:extLst>
                <a:ext uri="{FF2B5EF4-FFF2-40B4-BE49-F238E27FC236}">
                  <a16:creationId xmlns:a16="http://schemas.microsoft.com/office/drawing/2014/main" id="{2E433F17-BD2E-44BB-B27D-B10B76E84AE7}"/>
                </a:ext>
              </a:extLst>
            </p:cNvPr>
            <p:cNvSpPr txBox="1"/>
            <p:nvPr/>
          </p:nvSpPr>
          <p:spPr>
            <a:xfrm>
              <a:off x="5310035" y="5886694"/>
              <a:ext cx="245580" cy="369332"/>
            </a:xfrm>
            <a:prstGeom prst="rect">
              <a:avLst/>
            </a:prstGeom>
            <a:noFill/>
          </p:spPr>
          <p:txBody>
            <a:bodyPr wrap="none" rtlCol="0">
              <a:spAutoFit/>
            </a:bodyPr>
            <a:lstStyle/>
            <a:p>
              <a:r>
                <a:rPr lang="en-US" altLang="zh-CN" dirty="0">
                  <a:latin typeface="微软雅黑" panose="020B0503020204020204" pitchFamily="34" charset="-122"/>
                  <a:ea typeface="微软雅黑" panose="020B0503020204020204" pitchFamily="34" charset="-122"/>
                </a:rPr>
                <a:t>j</a:t>
              </a:r>
              <a:endParaRPr lang="zh-CN" altLang="en-US" dirty="0">
                <a:latin typeface="微软雅黑" panose="020B0503020204020204" pitchFamily="34" charset="-122"/>
                <a:ea typeface="微软雅黑" panose="020B0503020204020204" pitchFamily="34" charset="-122"/>
              </a:endParaRPr>
            </a:p>
          </p:txBody>
        </p:sp>
        <p:cxnSp>
          <p:nvCxnSpPr>
            <p:cNvPr id="31" name="直接箭头连接符 30">
              <a:extLst>
                <a:ext uri="{FF2B5EF4-FFF2-40B4-BE49-F238E27FC236}">
                  <a16:creationId xmlns:a16="http://schemas.microsoft.com/office/drawing/2014/main" id="{B07E4544-B1C6-4A26-9948-37422486EE20}"/>
                </a:ext>
              </a:extLst>
            </p:cNvPr>
            <p:cNvCxnSpPr>
              <a:cxnSpLocks/>
            </p:cNvCxnSpPr>
            <p:nvPr/>
          </p:nvCxnSpPr>
          <p:spPr>
            <a:xfrm flipV="1">
              <a:off x="5432825" y="5257655"/>
              <a:ext cx="0" cy="504329"/>
            </a:xfrm>
            <a:prstGeom prst="straightConnector1">
              <a:avLst/>
            </a:prstGeom>
            <a:ln w="508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6" name="文本框 25">
                <a:extLst>
                  <a:ext uri="{FF2B5EF4-FFF2-40B4-BE49-F238E27FC236}">
                    <a16:creationId xmlns:a16="http://schemas.microsoft.com/office/drawing/2014/main" id="{5BD1D7B3-6A5A-409D-9BAD-39B6B38A82CB}"/>
                  </a:ext>
                </a:extLst>
              </p:cNvPr>
              <p:cNvSpPr txBox="1"/>
              <p:nvPr/>
            </p:nvSpPr>
            <p:spPr>
              <a:xfrm>
                <a:off x="7623852" y="1850938"/>
                <a:ext cx="4015698" cy="1107611"/>
              </a:xfrm>
              <a:prstGeom prst="rect">
                <a:avLst/>
              </a:prstGeom>
              <a:noFill/>
            </p:spPr>
            <p:txBody>
              <a:bodyPr wrap="square" rtlCol="0">
                <a:spAutoFit/>
              </a:bodyPr>
              <a:lstStyle/>
              <a:p>
                <a:pPr marL="342900" indent="-342900">
                  <a:lnSpc>
                    <a:spcPct val="120000"/>
                  </a:lnSpc>
                  <a:spcAft>
                    <a:spcPts val="600"/>
                  </a:spcAft>
                  <a:buFont typeface="+mj-lt"/>
                  <a:buAutoNum type="arabicPeriod" startAt="8"/>
                </a:pPr>
                <a:r>
                  <a:rPr lang="zh-CN" altLang="en-US" sz="1600" dirty="0">
                    <a:latin typeface="微软雅黑" panose="020B0503020204020204" pitchFamily="34" charset="-122"/>
                    <a:ea typeface="微软雅黑" panose="020B0503020204020204" pitchFamily="34" charset="-122"/>
                  </a:rPr>
                  <a:t>再一次循环后：交换 </a:t>
                </a:r>
                <a14:m>
                  <m:oMath xmlns:m="http://schemas.openxmlformats.org/officeDocument/2006/math">
                    <m:sSub>
                      <m:sSubPr>
                        <m:ctrlPr>
                          <a:rPr lang="en-US" altLang="zh-CN" sz="1600" b="0" i="1" dirty="0" smtClean="0">
                            <a:latin typeface="Cambria Math" panose="02040503050406030204" pitchFamily="18" charset="0"/>
                            <a:ea typeface="微软雅黑" panose="020B0503020204020204" pitchFamily="34" charset="-122"/>
                          </a:rPr>
                        </m:ctrlPr>
                      </m:sSubPr>
                      <m:e>
                        <m:r>
                          <a:rPr lang="en-US" altLang="zh-CN" sz="1600" i="1" dirty="0" smtClean="0">
                            <a:latin typeface="Cambria Math" panose="02040503050406030204" pitchFamily="18" charset="0"/>
                            <a:ea typeface="微软雅黑" panose="020B0503020204020204" pitchFamily="34" charset="-122"/>
                          </a:rPr>
                          <m:t>𝑎</m:t>
                        </m:r>
                      </m:e>
                      <m:sub>
                        <m:r>
                          <a:rPr lang="en-US" altLang="zh-CN" sz="1600" b="0" i="1" dirty="0" smtClean="0">
                            <a:latin typeface="Cambria Math" panose="02040503050406030204" pitchFamily="18" charset="0"/>
                            <a:ea typeface="微软雅黑" panose="020B0503020204020204" pitchFamily="34" charset="-122"/>
                          </a:rPr>
                          <m:t>2</m:t>
                        </m:r>
                      </m:sub>
                    </m:sSub>
                  </m:oMath>
                </a14:m>
                <a:r>
                  <a:rPr lang="zh-CN" altLang="en-US" sz="1600" dirty="0">
                    <a:latin typeface="微软雅黑" panose="020B0503020204020204" pitchFamily="34" charset="-122"/>
                    <a:ea typeface="微软雅黑" panose="020B0503020204020204" pitchFamily="34" charset="-122"/>
                  </a:rPr>
                  <a:t> 与</a:t>
                </a:r>
                <a14:m>
                  <m:oMath xmlns:m="http://schemas.openxmlformats.org/officeDocument/2006/math">
                    <m:r>
                      <a:rPr lang="en-US" altLang="zh-CN" sz="1600" b="0" i="0" dirty="0" smtClean="0">
                        <a:latin typeface="Cambria Math" panose="02040503050406030204" pitchFamily="18" charset="0"/>
                        <a:ea typeface="微软雅黑" panose="020B0503020204020204" pitchFamily="34" charset="-122"/>
                      </a:rPr>
                      <m:t> </m:t>
                    </m:r>
                    <m:sSub>
                      <m:sSubPr>
                        <m:ctrlPr>
                          <a:rPr lang="en-US" altLang="zh-CN" sz="1600" b="0" i="1" dirty="0" smtClean="0">
                            <a:latin typeface="Cambria Math" panose="02040503050406030204" pitchFamily="18" charset="0"/>
                            <a:ea typeface="微软雅黑" panose="020B0503020204020204" pitchFamily="34" charset="-122"/>
                          </a:rPr>
                        </m:ctrlPr>
                      </m:sSubPr>
                      <m:e>
                        <m:r>
                          <a:rPr lang="en-US" altLang="zh-CN" sz="1600" i="1" dirty="0" smtClean="0">
                            <a:latin typeface="Cambria Math" panose="02040503050406030204" pitchFamily="18" charset="0"/>
                            <a:ea typeface="微软雅黑" panose="020B0503020204020204" pitchFamily="34" charset="-122"/>
                          </a:rPr>
                          <m:t>𝑎</m:t>
                        </m:r>
                      </m:e>
                      <m:sub>
                        <m:r>
                          <a:rPr lang="en-US" altLang="zh-CN" sz="1600" b="0" i="1" dirty="0" smtClean="0">
                            <a:latin typeface="Cambria Math" panose="02040503050406030204" pitchFamily="18" charset="0"/>
                            <a:ea typeface="微软雅黑" panose="020B0503020204020204" pitchFamily="34" charset="-122"/>
                          </a:rPr>
                          <m:t>5</m:t>
                        </m:r>
                      </m:sub>
                    </m:sSub>
                  </m:oMath>
                </a14:m>
                <a:endParaRPr lang="en-US" altLang="zh-CN" sz="1600" dirty="0">
                  <a:latin typeface="微软雅黑" panose="020B0503020204020204" pitchFamily="34" charset="-122"/>
                  <a:ea typeface="微软雅黑" panose="020B0503020204020204" pitchFamily="34" charset="-122"/>
                </a:endParaRPr>
              </a:p>
              <a:p>
                <a:pPr marL="342900" indent="-342900">
                  <a:lnSpc>
                    <a:spcPct val="120000"/>
                  </a:lnSpc>
                  <a:spcAft>
                    <a:spcPts val="600"/>
                  </a:spcAft>
                  <a:buFont typeface="+mj-lt"/>
                  <a:buAutoNum type="arabicPeriod" startAt="8"/>
                </a:pPr>
                <a:r>
                  <a:rPr lang="zh-CN" altLang="en-US" sz="1600" dirty="0">
                    <a:latin typeface="微软雅黑" panose="020B0503020204020204" pitchFamily="34" charset="-122"/>
                    <a:ea typeface="微软雅黑" panose="020B0503020204020204" pitchFamily="34" charset="-122"/>
                  </a:rPr>
                  <a:t>再一次循环后：</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𝑖</m:t>
                    </m:r>
                    <m:r>
                      <a:rPr lang="en-US" altLang="zh-CN" sz="1600" b="0" i="1" smtClean="0">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𝑗</m:t>
                    </m:r>
                  </m:oMath>
                </a14:m>
                <a:r>
                  <a:rPr lang="zh-CN" altLang="en-US" sz="1600" dirty="0">
                    <a:latin typeface="微软雅黑" panose="020B0503020204020204" pitchFamily="34" charset="-122"/>
                    <a:ea typeface="微软雅黑" panose="020B0503020204020204" pitchFamily="34" charset="-122"/>
                  </a:rPr>
                  <a:t>循环结束</a:t>
                </a:r>
                <a:endParaRPr lang="en-US" altLang="zh-CN" sz="1600" dirty="0">
                  <a:latin typeface="微软雅黑" panose="020B0503020204020204" pitchFamily="34" charset="-122"/>
                  <a:ea typeface="微软雅黑" panose="020B0503020204020204" pitchFamily="34" charset="-122"/>
                </a:endParaRPr>
              </a:p>
              <a:p>
                <a:pPr marL="342900" indent="-342900">
                  <a:lnSpc>
                    <a:spcPct val="120000"/>
                  </a:lnSpc>
                  <a:spcAft>
                    <a:spcPts val="600"/>
                  </a:spcAft>
                  <a:buFont typeface="+mj-lt"/>
                  <a:buAutoNum type="arabicPeriod" startAt="8"/>
                </a:pPr>
                <a:r>
                  <a:rPr lang="zh-CN" altLang="en-US" sz="1600" dirty="0">
                    <a:latin typeface="微软雅黑" panose="020B0503020204020204" pitchFamily="34" charset="-122"/>
                    <a:ea typeface="微软雅黑" panose="020B0503020204020204" pitchFamily="34" charset="-122"/>
                  </a:rPr>
                  <a:t>交换</a:t>
                </a:r>
                <a14:m>
                  <m:oMath xmlns:m="http://schemas.openxmlformats.org/officeDocument/2006/math">
                    <m:sSub>
                      <m:sSubPr>
                        <m:ctrlPr>
                          <a:rPr lang="en-US" altLang="zh-CN" sz="1600" b="0" i="1" dirty="0" smtClean="0">
                            <a:latin typeface="Cambria Math" panose="02040503050406030204" pitchFamily="18" charset="0"/>
                            <a:ea typeface="微软雅黑" panose="020B0503020204020204" pitchFamily="34" charset="-122"/>
                          </a:rPr>
                        </m:ctrlPr>
                      </m:sSubPr>
                      <m:e>
                        <m:r>
                          <a:rPr lang="en-US" altLang="zh-CN" sz="1600" i="1" dirty="0" smtClean="0">
                            <a:latin typeface="Cambria Math" panose="02040503050406030204" pitchFamily="18" charset="0"/>
                            <a:ea typeface="微软雅黑" panose="020B0503020204020204" pitchFamily="34" charset="-122"/>
                          </a:rPr>
                          <m:t>𝑎</m:t>
                        </m:r>
                      </m:e>
                      <m:sub>
                        <m:r>
                          <a:rPr lang="en-US" altLang="zh-CN" sz="1600" b="0" i="1" dirty="0" smtClean="0">
                            <a:latin typeface="Cambria Math" panose="02040503050406030204" pitchFamily="18" charset="0"/>
                            <a:ea typeface="微软雅黑" panose="020B0503020204020204" pitchFamily="34" charset="-122"/>
                          </a:rPr>
                          <m:t>𝑖</m:t>
                        </m:r>
                      </m:sub>
                    </m:sSub>
                  </m:oMath>
                </a14:m>
                <a:r>
                  <a:rPr lang="zh-CN" altLang="en-US" sz="1600" dirty="0">
                    <a:latin typeface="微软雅黑" panose="020B0503020204020204" pitchFamily="34" charset="-122"/>
                    <a:ea typeface="微软雅黑" panose="020B0503020204020204" pitchFamily="34" charset="-122"/>
                  </a:rPr>
                  <a:t>与</a:t>
                </a:r>
                <a14:m>
                  <m:oMath xmlns:m="http://schemas.openxmlformats.org/officeDocument/2006/math">
                    <m:sSub>
                      <m:sSubPr>
                        <m:ctrlPr>
                          <a:rPr lang="en-US" altLang="zh-CN" sz="1600" b="0" i="1" dirty="0" smtClean="0">
                            <a:latin typeface="Cambria Math" panose="02040503050406030204" pitchFamily="18" charset="0"/>
                            <a:ea typeface="微软雅黑" panose="020B0503020204020204" pitchFamily="34" charset="-122"/>
                          </a:rPr>
                        </m:ctrlPr>
                      </m:sSubPr>
                      <m:e>
                        <m:r>
                          <a:rPr lang="en-US" altLang="zh-CN" sz="1600" i="1" dirty="0" smtClean="0">
                            <a:latin typeface="Cambria Math" panose="02040503050406030204" pitchFamily="18" charset="0"/>
                            <a:ea typeface="微软雅黑" panose="020B0503020204020204" pitchFamily="34" charset="-122"/>
                          </a:rPr>
                          <m:t>𝑎</m:t>
                        </m:r>
                      </m:e>
                      <m:sub>
                        <m:r>
                          <a:rPr lang="en-US" altLang="zh-CN" sz="1600" b="0" i="1" dirty="0" smtClean="0">
                            <a:latin typeface="Cambria Math" panose="02040503050406030204" pitchFamily="18" charset="0"/>
                            <a:ea typeface="微软雅黑" panose="020B0503020204020204" pitchFamily="34" charset="-122"/>
                          </a:rPr>
                          <m:t>𝑟</m:t>
                        </m:r>
                      </m:sub>
                    </m:sSub>
                  </m:oMath>
                </a14:m>
                <a:r>
                  <a:rPr lang="zh-CN" altLang="en-US" sz="1600" dirty="0">
                    <a:latin typeface="微软雅黑" panose="020B0503020204020204" pitchFamily="34" charset="-122"/>
                    <a:ea typeface="微软雅黑" panose="020B0503020204020204" pitchFamily="34" charset="-122"/>
                  </a:rPr>
                  <a:t>，划分结束</a:t>
                </a:r>
              </a:p>
            </p:txBody>
          </p:sp>
        </mc:Choice>
        <mc:Fallback xmlns="">
          <p:sp>
            <p:nvSpPr>
              <p:cNvPr id="26" name="文本框 25">
                <a:extLst>
                  <a:ext uri="{FF2B5EF4-FFF2-40B4-BE49-F238E27FC236}">
                    <a16:creationId xmlns:a16="http://schemas.microsoft.com/office/drawing/2014/main" id="{5BD1D7B3-6A5A-409D-9BAD-39B6B38A82CB}"/>
                  </a:ext>
                </a:extLst>
              </p:cNvPr>
              <p:cNvSpPr txBox="1">
                <a:spLocks noRot="1" noChangeAspect="1" noMove="1" noResize="1" noEditPoints="1" noAdjustHandles="1" noChangeArrowheads="1" noChangeShapeType="1" noTextEdit="1"/>
              </p:cNvSpPr>
              <p:nvPr/>
            </p:nvSpPr>
            <p:spPr>
              <a:xfrm>
                <a:off x="7623852" y="1850938"/>
                <a:ext cx="4015698" cy="1107611"/>
              </a:xfrm>
              <a:prstGeom prst="rect">
                <a:avLst/>
              </a:prstGeom>
              <a:blipFill>
                <a:blip r:embed="rId3"/>
                <a:stretch>
                  <a:fillRect l="-1216" t="-1657" b="-828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39AD839C-7092-E73C-1229-6F102A851BB9}"/>
                  </a:ext>
                </a:extLst>
              </p:cNvPr>
              <p:cNvSpPr txBox="1"/>
              <p:nvPr/>
            </p:nvSpPr>
            <p:spPr>
              <a:xfrm>
                <a:off x="584225" y="1802117"/>
                <a:ext cx="3619617" cy="1722331"/>
              </a:xfrm>
              <a:prstGeom prst="rect">
                <a:avLst/>
              </a:prstGeom>
              <a:noFill/>
            </p:spPr>
            <p:txBody>
              <a:bodyPr wrap="square" rtlCol="0">
                <a:spAutoFit/>
              </a:bodyPr>
              <a:lstStyle/>
              <a:p>
                <a:pPr marL="342900" indent="-342900">
                  <a:lnSpc>
                    <a:spcPct val="120000"/>
                  </a:lnSpc>
                  <a:spcAft>
                    <a:spcPts val="600"/>
                  </a:spcAft>
                  <a:buFont typeface="+mj-lt"/>
                  <a:buAutoNum type="arabicPeriod"/>
                </a:pPr>
                <a:r>
                  <a:rPr lang="en-US" altLang="zh-CN"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i="1">
                        <a:latin typeface="Cambria Math" panose="02040503050406030204" pitchFamily="18" charset="0"/>
                        <a:ea typeface="微软雅黑" panose="020B0503020204020204" pitchFamily="34" charset="-122"/>
                      </a:rPr>
                      <m:t>𝑖</m:t>
                    </m:r>
                  </m:oMath>
                </a14:m>
                <a:r>
                  <a:rPr lang="zh-CN" altLang="en-US" sz="1600" dirty="0">
                    <a:latin typeface="微软雅黑" panose="020B0503020204020204" pitchFamily="34" charset="-122"/>
                    <a:ea typeface="微软雅黑" panose="020B0503020204020204" pitchFamily="34" charset="-122"/>
                  </a:rPr>
                  <a:t>指向待划分区域首元素，</a:t>
                </a:r>
                <a14:m>
                  <m:oMath xmlns:m="http://schemas.openxmlformats.org/officeDocument/2006/math">
                    <m:r>
                      <a:rPr lang="en-US" altLang="zh-CN" sz="1600" i="1">
                        <a:latin typeface="Cambria Math" panose="02040503050406030204" pitchFamily="18" charset="0"/>
                        <a:ea typeface="微软雅黑" panose="020B0503020204020204" pitchFamily="34" charset="-122"/>
                      </a:rPr>
                      <m:t>𝑗</m:t>
                    </m:r>
                  </m:oMath>
                </a14:m>
                <a:r>
                  <a:rPr lang="zh-CN" altLang="en-US" sz="1600" dirty="0">
                    <a:latin typeface="微软雅黑" panose="020B0503020204020204" pitchFamily="34" charset="-122"/>
                    <a:ea typeface="微软雅黑" panose="020B0503020204020204" pitchFamily="34" charset="-122"/>
                  </a:rPr>
                  <a:t>指向待划分区域尾元素的前一个元素</a:t>
                </a:r>
                <a:endParaRPr lang="en-US" altLang="zh-CN" sz="1600" dirty="0">
                  <a:latin typeface="微软雅黑" panose="020B0503020204020204" pitchFamily="34" charset="-122"/>
                  <a:ea typeface="微软雅黑" panose="020B0503020204020204" pitchFamily="34" charset="-122"/>
                </a:endParaRPr>
              </a:p>
              <a:p>
                <a:pPr marL="342900" indent="-342900">
                  <a:lnSpc>
                    <a:spcPct val="120000"/>
                  </a:lnSpc>
                  <a:spcAft>
                    <a:spcPts val="600"/>
                  </a:spcAft>
                  <a:buFont typeface="+mj-lt"/>
                  <a:buAutoNum type="arabicPeriod"/>
                </a:pPr>
                <a:r>
                  <a:rPr lang="zh-CN" altLang="en-US" sz="1600" dirty="0">
                    <a:latin typeface="微软雅黑" panose="020B0503020204020204" pitchFamily="34" charset="-122"/>
                    <a:ea typeface="微软雅黑" panose="020B0503020204020204" pitchFamily="34" charset="-122"/>
                  </a:rPr>
                  <a:t>待划分区域最后的元素作为轴点</a:t>
                </a:r>
                <a:endParaRPr lang="en-US" altLang="zh-CN" sz="1600" dirty="0">
                  <a:latin typeface="微软雅黑" panose="020B0503020204020204" pitchFamily="34" charset="-122"/>
                  <a:ea typeface="微软雅黑" panose="020B0503020204020204" pitchFamily="34" charset="-122"/>
                </a:endParaRPr>
              </a:p>
              <a:p>
                <a:pPr marL="342900" indent="-342900">
                  <a:lnSpc>
                    <a:spcPct val="120000"/>
                  </a:lnSpc>
                  <a:spcAft>
                    <a:spcPts val="600"/>
                  </a:spcAft>
                  <a:buFont typeface="+mj-lt"/>
                  <a:buAutoNum type="arabicPeriod"/>
                </a:pPr>
                <a:r>
                  <a:rPr lang="en-US" altLang="zh-CN"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i="1">
                        <a:latin typeface="Cambria Math" panose="02040503050406030204" pitchFamily="18" charset="0"/>
                        <a:ea typeface="微软雅黑" panose="020B0503020204020204" pitchFamily="34" charset="-122"/>
                      </a:rPr>
                      <m:t>𝑖</m:t>
                    </m:r>
                  </m:oMath>
                </a14:m>
                <a:r>
                  <a:rPr lang="zh-CN" altLang="en-US" sz="1600" dirty="0">
                    <a:latin typeface="微软雅黑" panose="020B0503020204020204" pitchFamily="34" charset="-122"/>
                    <a:ea typeface="微软雅黑" panose="020B0503020204020204" pitchFamily="34" charset="-122"/>
                  </a:rPr>
                  <a:t>从前往后移动直到找到一个比轴点</a:t>
                </a:r>
                <a:r>
                  <a:rPr lang="zh-CN" altLang="en-US" sz="1600" dirty="0">
                    <a:solidFill>
                      <a:srgbClr val="00B0F0"/>
                    </a:solidFill>
                    <a:latin typeface="微软雅黑" panose="020B0503020204020204" pitchFamily="34" charset="-122"/>
                    <a:ea typeface="微软雅黑" panose="020B0503020204020204" pitchFamily="34" charset="-122"/>
                  </a:rPr>
                  <a:t>大或相等</a:t>
                </a:r>
                <a:r>
                  <a:rPr lang="zh-CN" altLang="en-US" sz="1600" dirty="0">
                    <a:latin typeface="微软雅黑" panose="020B0503020204020204" pitchFamily="34" charset="-122"/>
                    <a:ea typeface="微软雅黑" panose="020B0503020204020204" pitchFamily="34" charset="-122"/>
                  </a:rPr>
                  <a:t>的项</a:t>
                </a:r>
              </a:p>
            </p:txBody>
          </p:sp>
        </mc:Choice>
        <mc:Fallback xmlns="">
          <p:sp>
            <p:nvSpPr>
              <p:cNvPr id="6" name="文本框 5">
                <a:extLst>
                  <a:ext uri="{FF2B5EF4-FFF2-40B4-BE49-F238E27FC236}">
                    <a16:creationId xmlns:a16="http://schemas.microsoft.com/office/drawing/2014/main" id="{39AD839C-7092-E73C-1229-6F102A851BB9}"/>
                  </a:ext>
                </a:extLst>
              </p:cNvPr>
              <p:cNvSpPr txBox="1">
                <a:spLocks noRot="1" noChangeAspect="1" noMove="1" noResize="1" noEditPoints="1" noAdjustHandles="1" noChangeArrowheads="1" noChangeShapeType="1" noTextEdit="1"/>
              </p:cNvSpPr>
              <p:nvPr/>
            </p:nvSpPr>
            <p:spPr>
              <a:xfrm>
                <a:off x="584225" y="1802117"/>
                <a:ext cx="3619617" cy="1722331"/>
              </a:xfrm>
              <a:prstGeom prst="rect">
                <a:avLst/>
              </a:prstGeom>
              <a:blipFill>
                <a:blip r:embed="rId7"/>
                <a:stretch>
                  <a:fillRect l="-1399" t="-1471" b="-220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730160F8-9B4C-4488-A651-8548A8F05738}"/>
                  </a:ext>
                </a:extLst>
              </p:cNvPr>
              <p:cNvSpPr txBox="1"/>
              <p:nvPr/>
            </p:nvSpPr>
            <p:spPr>
              <a:xfrm>
                <a:off x="4365466" y="1850938"/>
                <a:ext cx="3303953" cy="1775486"/>
              </a:xfrm>
              <a:prstGeom prst="rect">
                <a:avLst/>
              </a:prstGeom>
              <a:noFill/>
            </p:spPr>
            <p:txBody>
              <a:bodyPr wrap="square" rtlCol="0">
                <a:spAutoFit/>
              </a:bodyPr>
              <a:lstStyle/>
              <a:p>
                <a:pPr marL="342900" indent="-342900">
                  <a:lnSpc>
                    <a:spcPct val="120000"/>
                  </a:lnSpc>
                  <a:spcAft>
                    <a:spcPts val="600"/>
                  </a:spcAft>
                  <a:buFont typeface="+mj-lt"/>
                  <a:buAutoNum type="arabicPeriod" startAt="4"/>
                </a:pPr>
                <a:r>
                  <a:rPr lang="en-US" altLang="zh-CN"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i="1">
                        <a:latin typeface="Cambria Math" panose="02040503050406030204" pitchFamily="18" charset="0"/>
                        <a:ea typeface="微软雅黑" panose="020B0503020204020204" pitchFamily="34" charset="-122"/>
                      </a:rPr>
                      <m:t>𝑗</m:t>
                    </m:r>
                  </m:oMath>
                </a14:m>
                <a:r>
                  <a:rPr lang="zh-CN" altLang="en-US" sz="1600" dirty="0">
                    <a:latin typeface="微软雅黑" panose="020B0503020204020204" pitchFamily="34" charset="-122"/>
                    <a:ea typeface="微软雅黑" panose="020B0503020204020204" pitchFamily="34" charset="-122"/>
                  </a:rPr>
                  <a:t>从后往前移动直到找到一个比轴点</a:t>
                </a:r>
                <a:r>
                  <a:rPr lang="zh-CN" altLang="en-US" sz="1600" dirty="0">
                    <a:solidFill>
                      <a:srgbClr val="00B0F0"/>
                    </a:solidFill>
                    <a:latin typeface="微软雅黑" panose="020B0503020204020204" pitchFamily="34" charset="-122"/>
                    <a:ea typeface="微软雅黑" panose="020B0503020204020204" pitchFamily="34" charset="-122"/>
                  </a:rPr>
                  <a:t>小或相等</a:t>
                </a:r>
                <a:r>
                  <a:rPr lang="zh-CN" altLang="en-US" sz="1600" dirty="0">
                    <a:latin typeface="微软雅黑" panose="020B0503020204020204" pitchFamily="34" charset="-122"/>
                    <a:ea typeface="微软雅黑" panose="020B0503020204020204" pitchFamily="34" charset="-122"/>
                  </a:rPr>
                  <a:t>的项</a:t>
                </a:r>
                <a:endParaRPr lang="en-US" altLang="zh-CN" sz="1600" dirty="0">
                  <a:latin typeface="微软雅黑" panose="020B0503020204020204" pitchFamily="34" charset="-122"/>
                  <a:ea typeface="微软雅黑" panose="020B0503020204020204" pitchFamily="34" charset="-122"/>
                </a:endParaRPr>
              </a:p>
              <a:p>
                <a:pPr marL="342900" indent="-342900">
                  <a:lnSpc>
                    <a:spcPct val="120000"/>
                  </a:lnSpc>
                  <a:spcAft>
                    <a:spcPts val="600"/>
                  </a:spcAft>
                  <a:buFont typeface="+mj-lt"/>
                  <a:buAutoNum type="arabicPeriod" startAt="4"/>
                </a:pPr>
                <a:r>
                  <a:rPr lang="zh-CN" altLang="en-US" sz="1600" dirty="0">
                    <a:latin typeface="微软雅黑" panose="020B0503020204020204" pitchFamily="34" charset="-122"/>
                    <a:ea typeface="微软雅黑" panose="020B0503020204020204" pitchFamily="34" charset="-122"/>
                  </a:rPr>
                  <a:t>交换</a:t>
                </a:r>
                <a14:m>
                  <m:oMath xmlns:m="http://schemas.openxmlformats.org/officeDocument/2006/math">
                    <m:r>
                      <a:rPr lang="en-US" altLang="zh-CN" sz="1600" b="0" i="0" dirty="0" smtClean="0">
                        <a:latin typeface="Cambria Math" panose="02040503050406030204" pitchFamily="18" charset="0"/>
                        <a:ea typeface="微软雅黑" panose="020B0503020204020204" pitchFamily="34" charset="-122"/>
                      </a:rPr>
                      <m:t> </m:t>
                    </m:r>
                    <m:sSub>
                      <m:sSubPr>
                        <m:ctrlPr>
                          <a:rPr lang="en-US" altLang="zh-CN" sz="1600" b="0" i="1" dirty="0" smtClean="0">
                            <a:latin typeface="Cambria Math" panose="02040503050406030204" pitchFamily="18" charset="0"/>
                            <a:ea typeface="微软雅黑" panose="020B0503020204020204" pitchFamily="34" charset="-122"/>
                          </a:rPr>
                        </m:ctrlPr>
                      </m:sSubPr>
                      <m:e>
                        <m:r>
                          <a:rPr lang="en-US" altLang="zh-CN" sz="1600" i="1" dirty="0" smtClean="0">
                            <a:latin typeface="Cambria Math" panose="02040503050406030204" pitchFamily="18" charset="0"/>
                            <a:ea typeface="微软雅黑" panose="020B0503020204020204" pitchFamily="34" charset="-122"/>
                          </a:rPr>
                          <m:t>𝑎</m:t>
                        </m:r>
                      </m:e>
                      <m:sub>
                        <m:r>
                          <a:rPr lang="en-US" altLang="zh-CN" sz="1600" b="0" i="1" dirty="0" smtClean="0">
                            <a:latin typeface="Cambria Math" panose="02040503050406030204" pitchFamily="18" charset="0"/>
                            <a:ea typeface="微软雅黑" panose="020B0503020204020204" pitchFamily="34" charset="-122"/>
                          </a:rPr>
                          <m:t>0</m:t>
                        </m:r>
                      </m:sub>
                    </m:sSub>
                  </m:oMath>
                </a14:m>
                <a:r>
                  <a:rPr lang="zh-CN" altLang="en-US" sz="1600" dirty="0">
                    <a:latin typeface="微软雅黑" panose="020B0503020204020204" pitchFamily="34" charset="-122"/>
                    <a:ea typeface="微软雅黑" panose="020B0503020204020204" pitchFamily="34" charset="-122"/>
                  </a:rPr>
                  <a:t> 与</a:t>
                </a:r>
                <a14:m>
                  <m:oMath xmlns:m="http://schemas.openxmlformats.org/officeDocument/2006/math">
                    <m:r>
                      <a:rPr lang="en-US" altLang="zh-CN" sz="1600" b="0" i="0" dirty="0" smtClean="0">
                        <a:latin typeface="Cambria Math" panose="02040503050406030204" pitchFamily="18" charset="0"/>
                        <a:ea typeface="微软雅黑" panose="020B0503020204020204" pitchFamily="34" charset="-122"/>
                      </a:rPr>
                      <m:t> </m:t>
                    </m:r>
                    <m:sSub>
                      <m:sSubPr>
                        <m:ctrlPr>
                          <a:rPr lang="en-US" altLang="zh-CN" sz="1600" b="0" i="1" dirty="0" smtClean="0">
                            <a:latin typeface="Cambria Math" panose="02040503050406030204" pitchFamily="18" charset="0"/>
                            <a:ea typeface="微软雅黑" panose="020B0503020204020204" pitchFamily="34" charset="-122"/>
                          </a:rPr>
                        </m:ctrlPr>
                      </m:sSubPr>
                      <m:e>
                        <m:r>
                          <a:rPr lang="en-US" altLang="zh-CN" sz="1600" i="1" dirty="0" smtClean="0">
                            <a:latin typeface="Cambria Math" panose="02040503050406030204" pitchFamily="18" charset="0"/>
                            <a:ea typeface="微软雅黑" panose="020B0503020204020204" pitchFamily="34" charset="-122"/>
                          </a:rPr>
                          <m:t>𝑎</m:t>
                        </m:r>
                      </m:e>
                      <m:sub>
                        <m:r>
                          <a:rPr lang="en-US" altLang="zh-CN" sz="1600" b="0" i="1" dirty="0" smtClean="0">
                            <a:latin typeface="Cambria Math" panose="02040503050406030204" pitchFamily="18" charset="0"/>
                            <a:ea typeface="微软雅黑" panose="020B0503020204020204" pitchFamily="34" charset="-122"/>
                          </a:rPr>
                          <m:t>6</m:t>
                        </m:r>
                      </m:sub>
                    </m:sSub>
                  </m:oMath>
                </a14:m>
                <a:endParaRPr lang="en-US" altLang="zh-CN" sz="1600" b="0" dirty="0">
                  <a:latin typeface="微软雅黑" panose="020B0503020204020204" pitchFamily="34" charset="-122"/>
                  <a:ea typeface="微软雅黑" panose="020B0503020204020204" pitchFamily="34" charset="-122"/>
                </a:endParaRPr>
              </a:p>
              <a:p>
                <a:pPr marL="342900" indent="-342900">
                  <a:lnSpc>
                    <a:spcPct val="120000"/>
                  </a:lnSpc>
                  <a:spcAft>
                    <a:spcPts val="600"/>
                  </a:spcAft>
                  <a:buFont typeface="+mj-lt"/>
                  <a:buAutoNum type="arabicPeriod" startAt="4"/>
                </a:pPr>
                <a:r>
                  <a:rPr lang="en-US" altLang="zh-CN" sz="1600" dirty="0" err="1">
                    <a:latin typeface="微软雅黑" panose="020B0503020204020204" pitchFamily="34" charset="-122"/>
                    <a:ea typeface="微软雅黑" panose="020B0503020204020204" pitchFamily="34" charset="-122"/>
                  </a:rPr>
                  <a:t>i</a:t>
                </a:r>
                <a:r>
                  <a:rPr lang="zh-CN" altLang="en-US" sz="1600" dirty="0">
                    <a:latin typeface="微软雅黑" panose="020B0503020204020204" pitchFamily="34" charset="-122"/>
                    <a:ea typeface="微软雅黑" panose="020B0503020204020204" pitchFamily="34" charset="-122"/>
                  </a:rPr>
                  <a:t>向右移动一位，</a:t>
                </a:r>
                <a:r>
                  <a:rPr lang="en-US" altLang="zh-CN" sz="1600" dirty="0">
                    <a:latin typeface="微软雅黑" panose="020B0503020204020204" pitchFamily="34" charset="-122"/>
                    <a:ea typeface="微软雅黑" panose="020B0503020204020204" pitchFamily="34" charset="-122"/>
                  </a:rPr>
                  <a:t>j</a:t>
                </a:r>
                <a:r>
                  <a:rPr lang="zh-CN" altLang="en-US" sz="1600" dirty="0">
                    <a:latin typeface="微软雅黑" panose="020B0503020204020204" pitchFamily="34" charset="-122"/>
                    <a:ea typeface="微软雅黑" panose="020B0503020204020204" pitchFamily="34" charset="-122"/>
                  </a:rPr>
                  <a:t>向前移动一位</a:t>
                </a:r>
                <a:endParaRPr lang="en-US" altLang="zh-CN" sz="1600" dirty="0">
                  <a:latin typeface="微软雅黑" panose="020B0503020204020204" pitchFamily="34" charset="-122"/>
                  <a:ea typeface="微软雅黑" panose="020B0503020204020204" pitchFamily="34" charset="-122"/>
                </a:endParaRPr>
              </a:p>
              <a:p>
                <a:pPr marL="342900" indent="-342900">
                  <a:lnSpc>
                    <a:spcPct val="120000"/>
                  </a:lnSpc>
                  <a:spcAft>
                    <a:spcPts val="600"/>
                  </a:spcAft>
                  <a:buFont typeface="+mj-lt"/>
                  <a:buAutoNum type="arabicPeriod" startAt="4"/>
                </a:pPr>
                <a:r>
                  <a:rPr lang="en-US" altLang="zh-CN" sz="1600" dirty="0">
                    <a:latin typeface="微软雅黑" panose="020B0503020204020204" pitchFamily="34" charset="-122"/>
                    <a:ea typeface="微软雅黑" panose="020B0503020204020204" pitchFamily="34" charset="-122"/>
                  </a:rPr>
                  <a:t> </a:t>
                </a:r>
                <a:r>
                  <a:rPr lang="en-US" altLang="zh-CN" sz="1600" dirty="0" err="1">
                    <a:latin typeface="微软雅黑" panose="020B0503020204020204" pitchFamily="34" charset="-122"/>
                    <a:ea typeface="微软雅黑" panose="020B0503020204020204" pitchFamily="34" charset="-122"/>
                  </a:rPr>
                  <a:t>goto</a:t>
                </a:r>
                <a:r>
                  <a:rPr lang="en-US" altLang="zh-CN" sz="1600" dirty="0">
                    <a:latin typeface="微软雅黑" panose="020B0503020204020204" pitchFamily="34" charset="-122"/>
                    <a:ea typeface="微软雅黑" panose="020B0503020204020204" pitchFamily="34" charset="-122"/>
                  </a:rPr>
                  <a:t> 3</a:t>
                </a:r>
              </a:p>
            </p:txBody>
          </p:sp>
        </mc:Choice>
        <mc:Fallback xmlns="">
          <p:sp>
            <p:nvSpPr>
              <p:cNvPr id="19" name="文本框 18">
                <a:extLst>
                  <a:ext uri="{FF2B5EF4-FFF2-40B4-BE49-F238E27FC236}">
                    <a16:creationId xmlns:a16="http://schemas.microsoft.com/office/drawing/2014/main" id="{730160F8-9B4C-4488-A651-8548A8F05738}"/>
                  </a:ext>
                </a:extLst>
              </p:cNvPr>
              <p:cNvSpPr txBox="1">
                <a:spLocks noRot="1" noChangeAspect="1" noMove="1" noResize="1" noEditPoints="1" noAdjustHandles="1" noChangeArrowheads="1" noChangeShapeType="1" noTextEdit="1"/>
              </p:cNvSpPr>
              <p:nvPr/>
            </p:nvSpPr>
            <p:spPr>
              <a:xfrm>
                <a:off x="4365466" y="1850938"/>
                <a:ext cx="3303953" cy="1775486"/>
              </a:xfrm>
              <a:prstGeom prst="rect">
                <a:avLst/>
              </a:prstGeom>
              <a:blipFill>
                <a:blip r:embed="rId2"/>
                <a:stretch>
                  <a:fillRect l="-1292" t="-1031" b="-4811"/>
                </a:stretch>
              </a:blipFill>
            </p:spPr>
            <p:txBody>
              <a:bodyPr/>
              <a:lstStyle/>
              <a:p>
                <a:r>
                  <a:rPr lang="zh-CN" altLang="en-US">
                    <a:noFill/>
                  </a:rPr>
                  <a:t> </a:t>
                </a:r>
              </a:p>
            </p:txBody>
          </p:sp>
        </mc:Fallback>
      </mc:AlternateContent>
      <p:sp>
        <p:nvSpPr>
          <p:cNvPr id="25" name="圆角矩形 12">
            <a:extLst>
              <a:ext uri="{FF2B5EF4-FFF2-40B4-BE49-F238E27FC236}">
                <a16:creationId xmlns:a16="http://schemas.microsoft.com/office/drawing/2014/main" id="{AC4CA286-F23A-41D2-A7B6-1DCABE020DA9}"/>
              </a:ext>
            </a:extLst>
          </p:cNvPr>
          <p:cNvSpPr/>
          <p:nvPr/>
        </p:nvSpPr>
        <p:spPr>
          <a:xfrm>
            <a:off x="7623852" y="3052213"/>
            <a:ext cx="3512116" cy="403602"/>
          </a:xfrm>
          <a:prstGeom prst="roundRect">
            <a:avLst/>
          </a:prstGeom>
          <a:solidFill>
            <a:srgbClr val="51ADB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000" dirty="0">
                <a:latin typeface="Microsoft YaHei" panose="020B0503020204020204" pitchFamily="34" charset="-122"/>
                <a:ea typeface="Microsoft YaHei" panose="020B0503020204020204" pitchFamily="34" charset="-122"/>
              </a:rPr>
              <a:t>11.</a:t>
            </a:r>
            <a:r>
              <a:rPr kumimoji="1" lang="zh-CN" altLang="en-US" sz="2000" dirty="0">
                <a:latin typeface="Microsoft YaHei" panose="020B0503020204020204" pitchFamily="34" charset="-122"/>
                <a:ea typeface="Microsoft YaHei" panose="020B0503020204020204" pitchFamily="34" charset="-122"/>
              </a:rPr>
              <a:t> 返回</a:t>
            </a:r>
            <a:r>
              <a:rPr kumimoji="1" lang="en-US" altLang="zh-CN" sz="2000" dirty="0">
                <a:latin typeface="Microsoft YaHei" panose="020B0503020204020204" pitchFamily="34" charset="-122"/>
                <a:ea typeface="Microsoft YaHei" panose="020B0503020204020204" pitchFamily="34" charset="-122"/>
              </a:rPr>
              <a:t>4</a:t>
            </a:r>
            <a:r>
              <a:rPr kumimoji="1" lang="zh-CN" altLang="en-US" sz="2000" dirty="0">
                <a:latin typeface="Microsoft YaHei" panose="020B0503020204020204" pitchFamily="34" charset="-122"/>
                <a:ea typeface="Microsoft YaHei" panose="020B0503020204020204" pitchFamily="34" charset="-122"/>
              </a:rPr>
              <a:t>，即轴点最终位置！</a:t>
            </a:r>
          </a:p>
        </p:txBody>
      </p:sp>
    </p:spTree>
    <p:extLst>
      <p:ext uri="{BB962C8B-B14F-4D97-AF65-F5344CB8AC3E}">
        <p14:creationId xmlns:p14="http://schemas.microsoft.com/office/powerpoint/2010/main" val="3002732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5" grpId="1"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序列拆分伪代码</a:t>
            </a:r>
          </a:p>
        </p:txBody>
      </p:sp>
      <p:sp>
        <p:nvSpPr>
          <p:cNvPr id="3" name="副标题 2"/>
          <p:cNvSpPr>
            <a:spLocks noGrp="1"/>
          </p:cNvSpPr>
          <p:nvPr>
            <p:ph type="subTitle" idx="1"/>
          </p:nvPr>
        </p:nvSpPr>
        <p:spPr/>
        <p:txBody>
          <a:bodyPr/>
          <a:lstStyle/>
          <a:p>
            <a:r>
              <a:rPr lang="en-US" altLang="zh-CN" dirty="0"/>
              <a:t>10.4.2  </a:t>
            </a:r>
            <a:r>
              <a:rPr lang="zh-CN" altLang="en-US" dirty="0"/>
              <a:t>快速排序</a:t>
            </a:r>
          </a:p>
        </p:txBody>
      </p:sp>
      <p:sp>
        <p:nvSpPr>
          <p:cNvPr id="4" name="文本占位符 3"/>
          <p:cNvSpPr>
            <a:spLocks noGrp="1"/>
          </p:cNvSpPr>
          <p:nvPr>
            <p:ph type="body" idx="10"/>
          </p:nvPr>
        </p:nvSpPr>
        <p:spPr/>
        <p:txBody>
          <a:bodyPr/>
          <a:lstStyle/>
          <a:p>
            <a:r>
              <a:rPr lang="zh-CN" altLang="en-US" dirty="0"/>
              <a:t>数据结构</a:t>
            </a:r>
          </a:p>
        </p:txBody>
      </p:sp>
      <mc:AlternateContent xmlns:mc="http://schemas.openxmlformats.org/markup-compatibility/2006" xmlns:a14="http://schemas.microsoft.com/office/drawing/2010/main">
        <mc:Choice Requires="a14">
          <p:sp>
            <p:nvSpPr>
              <p:cNvPr id="10" name="Rectangle 1">
                <a:extLst>
                  <a:ext uri="{FF2B5EF4-FFF2-40B4-BE49-F238E27FC236}">
                    <a16:creationId xmlns:a16="http://schemas.microsoft.com/office/drawing/2014/main" id="{02752BA5-9B74-40C1-A30C-533F6573C145}"/>
                  </a:ext>
                </a:extLst>
              </p:cNvPr>
              <p:cNvSpPr>
                <a:spLocks noChangeArrowheads="1"/>
              </p:cNvSpPr>
              <p:nvPr/>
            </p:nvSpPr>
            <p:spPr bwMode="auto">
              <a:xfrm>
                <a:off x="584225" y="1083906"/>
                <a:ext cx="9291452" cy="1200329"/>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2667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indent="127000"/>
                <a:r>
                  <a:rPr lang="zh-CN" altLang="zh-CN" sz="2400" dirty="0">
                    <a:latin typeface="Courier New" panose="02070309020205020404" pitchFamily="49" charset="0"/>
                    <a:ea typeface="楷体_GB2312"/>
                    <a:cs typeface="Times New Roman" panose="02020603050405020304" pitchFamily="18" charset="0"/>
                  </a:rPr>
                  <a:t>算法</a:t>
                </a:r>
                <a:r>
                  <a:rPr lang="en-US" altLang="zh-CN" sz="2400" dirty="0">
                    <a:latin typeface="Courier New" panose="02070309020205020404" pitchFamily="49" charset="0"/>
                    <a:ea typeface="楷体_GB2312"/>
                    <a:cs typeface="Times New Roman" panose="02020603050405020304" pitchFamily="18" charset="0"/>
                  </a:rPr>
                  <a:t>10-5 </a:t>
                </a:r>
                <a:r>
                  <a:rPr lang="zh-CN" altLang="en-US" sz="2400" dirty="0">
                    <a:latin typeface="Courier New" panose="02070309020205020404" pitchFamily="49" charset="0"/>
                    <a:ea typeface="楷体_GB2312"/>
                    <a:cs typeface="Times New Roman" panose="02020603050405020304" pitchFamily="18" charset="0"/>
                  </a:rPr>
                  <a:t>序列拆分</a:t>
                </a:r>
                <a:r>
                  <a:rPr lang="en-US" altLang="zh-CN" sz="2400" dirty="0">
                    <a:latin typeface="Courier New" panose="02070309020205020404" pitchFamily="49" charset="0"/>
                    <a:ea typeface="楷体_GB2312"/>
                    <a:cs typeface="Times New Roman" panose="02020603050405020304" pitchFamily="18" charset="0"/>
                  </a:rPr>
                  <a:t> </a:t>
                </a:r>
                <a14:m>
                  <m:oMath xmlns:m="http://schemas.openxmlformats.org/officeDocument/2006/math">
                    <m:r>
                      <m:rPr>
                        <m:sty m:val="p"/>
                      </m:rPr>
                      <a:rPr lang="en-US" altLang="zh-CN" sz="2400">
                        <a:latin typeface="Cambria Math" panose="02040503050406030204" pitchFamily="18" charset="0"/>
                        <a:ea typeface="楷体_GB2312"/>
                        <a:cs typeface="Times New Roman" panose="02020603050405020304" pitchFamily="18" charset="0"/>
                      </a:rPr>
                      <m:t>Partition</m:t>
                    </m:r>
                    <m:d>
                      <m:dPr>
                        <m:ctrlPr>
                          <a:rPr lang="zh-CN" altLang="zh-CN" sz="2400" i="1">
                            <a:latin typeface="Cambria Math" panose="02040503050406030204" pitchFamily="18" charset="0"/>
                            <a:ea typeface="楷体_GB2312"/>
                            <a:cs typeface="Times New Roman" panose="02020603050405020304" pitchFamily="18" charset="0"/>
                          </a:rPr>
                        </m:ctrlPr>
                      </m:dPr>
                      <m:e>
                        <m:r>
                          <a:rPr lang="en-US" altLang="zh-CN" sz="2400">
                            <a:latin typeface="Cambria Math" panose="02040503050406030204" pitchFamily="18" charset="0"/>
                            <a:ea typeface="楷体_GB2312"/>
                            <a:cs typeface="Times New Roman" panose="02020603050405020304" pitchFamily="18" charset="0"/>
                          </a:rPr>
                          <m:t>𝑎</m:t>
                        </m:r>
                        <m:r>
                          <a:rPr lang="en-US" altLang="zh-CN" sz="2400">
                            <a:latin typeface="Cambria Math" panose="02040503050406030204" pitchFamily="18" charset="0"/>
                            <a:ea typeface="楷体_GB2312"/>
                            <a:cs typeface="Times New Roman" panose="02020603050405020304" pitchFamily="18" charset="0"/>
                          </a:rPr>
                          <m:t>, </m:t>
                        </m:r>
                        <m:r>
                          <a:rPr lang="en-US" altLang="zh-CN" sz="2400">
                            <a:latin typeface="Cambria Math" panose="02040503050406030204" pitchFamily="18" charset="0"/>
                            <a:ea typeface="楷体_GB2312"/>
                            <a:cs typeface="Times New Roman" panose="02020603050405020304" pitchFamily="18" charset="0"/>
                          </a:rPr>
                          <m:t>𝑙</m:t>
                        </m:r>
                        <m:r>
                          <a:rPr lang="en-US" altLang="zh-CN" sz="2400">
                            <a:latin typeface="Cambria Math" panose="02040503050406030204" pitchFamily="18" charset="0"/>
                            <a:ea typeface="楷体_GB2312"/>
                            <a:cs typeface="Times New Roman" panose="02020603050405020304" pitchFamily="18" charset="0"/>
                          </a:rPr>
                          <m:t>, </m:t>
                        </m:r>
                        <m:r>
                          <a:rPr lang="en-US" altLang="zh-CN" sz="2400">
                            <a:latin typeface="Cambria Math" panose="02040503050406030204" pitchFamily="18" charset="0"/>
                            <a:ea typeface="楷体_GB2312"/>
                            <a:cs typeface="Times New Roman" panose="02020603050405020304" pitchFamily="18" charset="0"/>
                          </a:rPr>
                          <m:t>𝑟</m:t>
                        </m:r>
                      </m:e>
                    </m:d>
                  </m:oMath>
                </a14:m>
                <a:endParaRPr kumimoji="0" lang="en-US" altLang="zh-CN" sz="2400" b="0" i="0" u="none" strike="noStrike" cap="none" normalizeH="0" baseline="0" dirty="0">
                  <a:ln>
                    <a:noFill/>
                  </a:ln>
                  <a:solidFill>
                    <a:schemeClr val="tx1"/>
                  </a:solidFill>
                  <a:effectLst/>
                </a:endParaRPr>
              </a:p>
              <a:p>
                <a:pPr marL="0" marR="0" lvl="0" indent="266700" algn="l" defTabSz="914400" rtl="0" eaLnBrk="0" fontAlgn="base" latinLnBrk="0" hangingPunct="0">
                  <a:lnSpc>
                    <a:spcPct val="100000"/>
                  </a:lnSpc>
                  <a:spcBef>
                    <a:spcPct val="0"/>
                  </a:spcBef>
                  <a:spcAft>
                    <a:spcPct val="0"/>
                  </a:spcAft>
                  <a:buClrTx/>
                  <a:buSzTx/>
                  <a:buFontTx/>
                  <a:buNone/>
                  <a:tabLst/>
                </a:pPr>
                <a:r>
                  <a:rPr kumimoji="0" lang="zh-CN" altLang="en-US" sz="2400" b="1" i="0" u="none" strike="noStrike" cap="none" normalizeH="0" baseline="0" dirty="0">
                    <a:ln>
                      <a:noFill/>
                    </a:ln>
                    <a:solidFill>
                      <a:schemeClr val="tx1"/>
                    </a:solidFill>
                    <a:effectLst/>
                    <a:latin typeface="Courier New" panose="02070309020205020404" pitchFamily="49" charset="0"/>
                    <a:ea typeface="楷体_GB2312"/>
                    <a:cs typeface="Times New Roman" panose="02020603050405020304" pitchFamily="18" charset="0"/>
                  </a:rPr>
                  <a:t>输入：</a:t>
                </a:r>
                <a:r>
                  <a:rPr kumimoji="0" lang="zh-CN" altLang="en-US" sz="2400" b="0" i="0" u="none" strike="noStrike" cap="none" normalizeH="0" baseline="0" dirty="0">
                    <a:ln>
                      <a:noFill/>
                    </a:ln>
                    <a:solidFill>
                      <a:schemeClr val="tx1"/>
                    </a:solidFill>
                    <a:effectLst/>
                    <a:latin typeface="Courier New" panose="02070309020205020404" pitchFamily="49" charset="0"/>
                    <a:ea typeface="楷体_GB2312"/>
                    <a:cs typeface="Times New Roman" panose="02020603050405020304" pitchFamily="18" charset="0"/>
                  </a:rPr>
                  <a:t>序列</a:t>
                </a:r>
                <a14:m>
                  <m:oMath xmlns:m="http://schemas.openxmlformats.org/officeDocument/2006/math">
                    <m:r>
                      <a:rPr kumimoji="0" lang="en-US" altLang="zh-CN" sz="2400" b="0" i="1" u="none" strike="noStrike" cap="none" normalizeH="0" baseline="0" smtClean="0">
                        <a:ln>
                          <a:noFill/>
                        </a:ln>
                        <a:solidFill>
                          <a:schemeClr val="tx1"/>
                        </a:solidFill>
                        <a:effectLst/>
                        <a:latin typeface="Cambria Math" panose="02040503050406030204" pitchFamily="18" charset="0"/>
                        <a:ea typeface="楷体_GB2312"/>
                        <a:cs typeface="Times New Roman" panose="02020603050405020304" pitchFamily="18" charset="0"/>
                      </a:rPr>
                      <m:t>𝑎</m:t>
                    </m:r>
                  </m:oMath>
                </a14:m>
                <a:r>
                  <a:rPr kumimoji="0" lang="zh-CN" altLang="en-US" sz="2400" b="0" i="0" u="none" strike="noStrike" cap="none" normalizeH="0" baseline="0" dirty="0">
                    <a:ln>
                      <a:noFill/>
                    </a:ln>
                    <a:solidFill>
                      <a:schemeClr val="tx1"/>
                    </a:solidFill>
                    <a:effectLst/>
                    <a:latin typeface="Courier New" panose="02070309020205020404" pitchFamily="49" charset="0"/>
                    <a:ea typeface="楷体_GB2312"/>
                    <a:cs typeface="Times New Roman" panose="02020603050405020304" pitchFamily="18" charset="0"/>
                  </a:rPr>
                  <a:t>，左端点下标</a:t>
                </a:r>
                <a14:m>
                  <m:oMath xmlns:m="http://schemas.openxmlformats.org/officeDocument/2006/math">
                    <m:r>
                      <a:rPr kumimoji="0" lang="en-US" altLang="zh-CN" sz="24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𝑙</m:t>
                    </m:r>
                  </m:oMath>
                </a14:m>
                <a:r>
                  <a:rPr kumimoji="0" lang="zh-CN" altLang="en-US" sz="2400" b="0" i="0" u="none" strike="noStrike" cap="none" normalizeH="0" baseline="0" dirty="0">
                    <a:ln>
                      <a:noFill/>
                    </a:ln>
                    <a:solidFill>
                      <a:schemeClr val="tx1"/>
                    </a:solidFill>
                    <a:effectLst/>
                    <a:latin typeface="Courier New" panose="02070309020205020404" pitchFamily="49" charset="0"/>
                    <a:ea typeface="楷体_GB2312"/>
                    <a:cs typeface="Times New Roman" panose="02020603050405020304" pitchFamily="18" charset="0"/>
                  </a:rPr>
                  <a:t>，右端点下标</a:t>
                </a:r>
                <a14:m>
                  <m:oMath xmlns:m="http://schemas.openxmlformats.org/officeDocument/2006/math">
                    <m:r>
                      <a:rPr kumimoji="0" lang="en-US" altLang="zh-CN" sz="24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𝑟</m:t>
                    </m:r>
                  </m:oMath>
                </a14:m>
                <a:endParaRPr kumimoji="0" lang="en-US" altLang="zh-CN" sz="2400" b="0" i="0" u="none" strike="noStrike" cap="none" normalizeH="0" baseline="0" dirty="0">
                  <a:ln>
                    <a:noFill/>
                  </a:ln>
                  <a:solidFill>
                    <a:schemeClr val="tx1"/>
                  </a:solidFill>
                  <a:effectLst/>
                </a:endParaRPr>
              </a:p>
              <a:p>
                <a:pPr lvl="0"/>
                <a:r>
                  <a:rPr kumimoji="0" lang="zh-CN" altLang="en-US" sz="2400" b="1" i="0" u="none" strike="noStrike" cap="none" normalizeH="0" baseline="0" dirty="0">
                    <a:ln>
                      <a:noFill/>
                    </a:ln>
                    <a:solidFill>
                      <a:schemeClr val="tx1"/>
                    </a:solidFill>
                    <a:effectLst/>
                    <a:latin typeface="Courier New" panose="02070309020205020404" pitchFamily="49" charset="0"/>
                    <a:ea typeface="楷体_GB2312"/>
                    <a:cs typeface="Times New Roman" panose="02020603050405020304" pitchFamily="18" charset="0"/>
                  </a:rPr>
                  <a:t>输出：</a:t>
                </a:r>
                <a:r>
                  <a:rPr lang="zh-CN" altLang="en-US" sz="2400" dirty="0">
                    <a:latin typeface="Courier New" panose="02070309020205020404" pitchFamily="49" charset="0"/>
                    <a:ea typeface="楷体_GB2312"/>
                    <a:cs typeface="Times New Roman" panose="02020603050405020304" pitchFamily="18" charset="0"/>
                  </a:rPr>
                  <a:t>将序列</a:t>
                </a:r>
                <a:r>
                  <a:rPr lang="en-US" altLang="zh-CN" sz="2400" dirty="0">
                    <a:latin typeface="Courier New" panose="02070309020205020404" pitchFamily="49" charset="0"/>
                    <a:ea typeface="楷体_GB2312"/>
                    <a:cs typeface="Times New Roman" panose="02020603050405020304" pitchFamily="18" charset="0"/>
                  </a:rPr>
                  <a:t>a</a:t>
                </a:r>
                <a:r>
                  <a:rPr lang="zh-CN" altLang="en-US" sz="2400" dirty="0">
                    <a:latin typeface="Courier New" panose="02070309020205020404" pitchFamily="49" charset="0"/>
                    <a:ea typeface="楷体_GB2312"/>
                    <a:cs typeface="Times New Roman" panose="02020603050405020304" pitchFamily="18" charset="0"/>
                  </a:rPr>
                  <a:t>根据轴点拆分，并输出轴点在序列中的位置</a:t>
                </a:r>
                <a:endParaRPr kumimoji="0" lang="zh-CN" altLang="en-US" sz="2400" b="0" i="0" u="none" strike="noStrike" cap="none" normalizeH="0" baseline="0" dirty="0">
                  <a:ln>
                    <a:noFill/>
                  </a:ln>
                  <a:solidFill>
                    <a:schemeClr val="tx1"/>
                  </a:solidFill>
                  <a:effectLst/>
                </a:endParaRPr>
              </a:p>
            </p:txBody>
          </p:sp>
        </mc:Choice>
        <mc:Fallback xmlns="">
          <p:sp>
            <p:nvSpPr>
              <p:cNvPr id="10" name="Rectangle 1">
                <a:extLst>
                  <a:ext uri="{FF2B5EF4-FFF2-40B4-BE49-F238E27FC236}">
                    <a16:creationId xmlns:a16="http://schemas.microsoft.com/office/drawing/2014/main" id="{02752BA5-9B74-40C1-A30C-533F6573C145}"/>
                  </a:ext>
                </a:extLst>
              </p:cNvPr>
              <p:cNvSpPr>
                <a:spLocks noRot="1" noChangeAspect="1" noMove="1" noResize="1" noEditPoints="1" noAdjustHandles="1" noChangeArrowheads="1" noChangeShapeType="1" noTextEdit="1"/>
              </p:cNvSpPr>
              <p:nvPr/>
            </p:nvSpPr>
            <p:spPr bwMode="auto">
              <a:xfrm>
                <a:off x="584225" y="1083906"/>
                <a:ext cx="9291452" cy="1200329"/>
              </a:xfrm>
              <a:prstGeom prst="rect">
                <a:avLst/>
              </a:prstGeom>
              <a:blipFill>
                <a:blip r:embed="rId2"/>
                <a:stretch>
                  <a:fillRect t="-5076" b="-11675"/>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graphicFrame>
            <p:nvGraphicFramePr>
              <p:cNvPr id="6" name="表格 5">
                <a:extLst>
                  <a:ext uri="{FF2B5EF4-FFF2-40B4-BE49-F238E27FC236}">
                    <a16:creationId xmlns:a16="http://schemas.microsoft.com/office/drawing/2014/main" id="{BC99DD44-ECF6-43FF-9208-F45C01B868D3}"/>
                  </a:ext>
                </a:extLst>
              </p:cNvPr>
              <p:cNvGraphicFramePr>
                <a:graphicFrameLocks noGrp="1"/>
              </p:cNvGraphicFramePr>
              <p:nvPr>
                <p:extLst>
                  <p:ext uri="{D42A27DB-BD31-4B8C-83A1-F6EECF244321}">
                    <p14:modId xmlns:p14="http://schemas.microsoft.com/office/powerpoint/2010/main" val="3086874482"/>
                  </p:ext>
                </p:extLst>
              </p:nvPr>
            </p:nvGraphicFramePr>
            <p:xfrm>
              <a:off x="260515" y="2174061"/>
              <a:ext cx="5835485" cy="4281868"/>
            </p:xfrm>
            <a:graphic>
              <a:graphicData uri="http://schemas.openxmlformats.org/drawingml/2006/table">
                <a:tbl>
                  <a:tblPr firstRow="1" firstCol="1" bandRow="1">
                    <a:tableStyleId>{5C22544A-7EE6-4342-B048-85BDC9FD1C3A}</a:tableStyleId>
                  </a:tblPr>
                  <a:tblGrid>
                    <a:gridCol w="379820">
                      <a:extLst>
                        <a:ext uri="{9D8B030D-6E8A-4147-A177-3AD203B41FA5}">
                          <a16:colId xmlns:a16="http://schemas.microsoft.com/office/drawing/2014/main" val="1709012430"/>
                        </a:ext>
                      </a:extLst>
                    </a:gridCol>
                    <a:gridCol w="5455665">
                      <a:extLst>
                        <a:ext uri="{9D8B030D-6E8A-4147-A177-3AD203B41FA5}">
                          <a16:colId xmlns:a16="http://schemas.microsoft.com/office/drawing/2014/main" val="2952349122"/>
                        </a:ext>
                      </a:extLst>
                    </a:gridCol>
                  </a:tblGrid>
                  <a:tr h="396000">
                    <a:tc>
                      <a:txBody>
                        <a:bodyPr/>
                        <a:lstStyle/>
                        <a:p>
                          <a:pPr indent="0" algn="just">
                            <a:lnSpc>
                              <a:spcPct val="150000"/>
                            </a:lnSpc>
                          </a:pPr>
                          <a:r>
                            <a:rPr lang="en-US" sz="1600" kern="100" dirty="0">
                              <a:solidFill>
                                <a:sysClr val="windowText" lastClr="000000"/>
                              </a:solidFill>
                              <a:effectLst/>
                              <a:latin typeface="微软雅黑" panose="020B0503020204020204" pitchFamily="34" charset="-122"/>
                              <a:ea typeface="微软雅黑" panose="020B0503020204020204" pitchFamily="34" charset="-122"/>
                            </a:rPr>
                            <a:t>1</a:t>
                          </a:r>
                          <a:endParaRPr lang="zh-CN" sz="1600" kern="100" dirty="0">
                            <a:solidFill>
                              <a:sysClr val="windowText" lastClr="000000"/>
                            </a:solidFill>
                            <a:effectLst/>
                            <a:latin typeface="微软雅黑" panose="020B0503020204020204" pitchFamily="34" charset="-122"/>
                            <a:ea typeface="微软雅黑" panose="020B0503020204020204" pitchFamily="34" charset="-122"/>
                          </a:endParaRPr>
                        </a:p>
                      </a:txBody>
                      <a:tcPr marL="42320" marR="42320" marT="0" marB="0">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indent="127000" algn="just">
                            <a:lnSpc>
                              <a:spcPct val="150000"/>
                            </a:lnSpc>
                          </a:pPr>
                          <a14:m>
                            <m:oMath xmlns:m="http://schemas.openxmlformats.org/officeDocument/2006/math">
                              <m:r>
                                <a:rPr lang="en-US" sz="1600" kern="100" smtClean="0">
                                  <a:solidFill>
                                    <a:sysClr val="windowText" lastClr="000000"/>
                                  </a:solidFill>
                                  <a:effectLst/>
                                  <a:latin typeface="Cambria Math" panose="02040503050406030204" pitchFamily="18" charset="0"/>
                                </a:rPr>
                                <m:t>𝑖</m:t>
                              </m:r>
                              <m:r>
                                <a:rPr lang="zh-CN" sz="1600" kern="100">
                                  <a:solidFill>
                                    <a:sysClr val="windowText" lastClr="000000"/>
                                  </a:solidFill>
                                  <a:effectLst/>
                                  <a:latin typeface="Cambria Math" panose="02040503050406030204" pitchFamily="18" charset="0"/>
                                </a:rPr>
                                <m:t>←</m:t>
                              </m:r>
                              <m:r>
                                <a:rPr lang="en-US" sz="1600" kern="100">
                                  <a:solidFill>
                                    <a:sysClr val="windowText" lastClr="000000"/>
                                  </a:solidFill>
                                  <a:effectLst/>
                                  <a:latin typeface="Cambria Math" panose="02040503050406030204" pitchFamily="18" charset="0"/>
                                </a:rPr>
                                <m:t>𝑙</m:t>
                              </m:r>
                            </m:oMath>
                          </a14:m>
                          <a:r>
                            <a:rPr lang="en-US" sz="1600" kern="100" dirty="0">
                              <a:solidFill>
                                <a:sysClr val="windowText" lastClr="000000"/>
                              </a:solidFill>
                              <a:effectLst/>
                              <a:latin typeface="微软雅黑" panose="020B0503020204020204" pitchFamily="34" charset="-122"/>
                              <a:ea typeface="微软雅黑" panose="020B0503020204020204" pitchFamily="34" charset="-122"/>
                            </a:rPr>
                            <a:t> </a:t>
                          </a:r>
                          <a:endParaRPr lang="zh-CN" sz="1600" kern="100" dirty="0">
                            <a:solidFill>
                              <a:sysClr val="windowText" lastClr="000000"/>
                            </a:solidFill>
                            <a:effectLst/>
                            <a:latin typeface="微软雅黑" panose="020B0503020204020204" pitchFamily="34" charset="-122"/>
                            <a:ea typeface="微软雅黑" panose="020B0503020204020204" pitchFamily="34" charset="-122"/>
                          </a:endParaRPr>
                        </a:p>
                      </a:txBody>
                      <a:tcPr marL="42320" marR="42320" marT="0" marB="0">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586450678"/>
                      </a:ext>
                    </a:extLst>
                  </a:tr>
                  <a:tr h="396000">
                    <a:tc>
                      <a:txBody>
                        <a:bodyPr/>
                        <a:lstStyle/>
                        <a:p>
                          <a:pPr indent="0" algn="just">
                            <a:lnSpc>
                              <a:spcPct val="150000"/>
                            </a:lnSpc>
                          </a:pPr>
                          <a:r>
                            <a:rPr lang="en-US" sz="1600" kern="100">
                              <a:solidFill>
                                <a:sysClr val="windowText" lastClr="000000"/>
                              </a:solidFill>
                              <a:effectLst/>
                              <a:latin typeface="微软雅黑" panose="020B0503020204020204" pitchFamily="34" charset="-122"/>
                              <a:ea typeface="微软雅黑" panose="020B0503020204020204" pitchFamily="34" charset="-122"/>
                            </a:rPr>
                            <a:t>2</a:t>
                          </a:r>
                          <a:endParaRPr lang="zh-CN" sz="1600" kern="100">
                            <a:solidFill>
                              <a:sysClr val="windowText" lastClr="000000"/>
                            </a:solidFill>
                            <a:effectLst/>
                            <a:latin typeface="微软雅黑" panose="020B0503020204020204" pitchFamily="34" charset="-122"/>
                            <a:ea typeface="微软雅黑" panose="020B0503020204020204" pitchFamily="34" charset="-122"/>
                          </a:endParaRPr>
                        </a:p>
                      </a:txBody>
                      <a:tcPr marL="42320" marR="42320" marT="0" marB="0">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indent="127000" algn="just">
                            <a:lnSpc>
                              <a:spcPct val="150000"/>
                            </a:lnSpc>
                          </a:pPr>
                          <a14:m>
                            <m:oMath xmlns:m="http://schemas.openxmlformats.org/officeDocument/2006/math">
                              <m:r>
                                <a:rPr lang="en-US" sz="1600" kern="100" smtClean="0">
                                  <a:solidFill>
                                    <a:sysClr val="windowText" lastClr="000000"/>
                                  </a:solidFill>
                                  <a:effectLst/>
                                  <a:latin typeface="Cambria Math" panose="02040503050406030204" pitchFamily="18" charset="0"/>
                                </a:rPr>
                                <m:t>𝑗</m:t>
                              </m:r>
                              <m:r>
                                <a:rPr lang="zh-CN" sz="1600" kern="100">
                                  <a:solidFill>
                                    <a:sysClr val="windowText" lastClr="000000"/>
                                  </a:solidFill>
                                  <a:effectLst/>
                                  <a:latin typeface="Cambria Math" panose="02040503050406030204" pitchFamily="18" charset="0"/>
                                </a:rPr>
                                <m:t>←</m:t>
                              </m:r>
                              <m:r>
                                <a:rPr lang="en-US" sz="1600" kern="100">
                                  <a:solidFill>
                                    <a:sysClr val="windowText" lastClr="000000"/>
                                  </a:solidFill>
                                  <a:effectLst/>
                                  <a:latin typeface="Cambria Math" panose="02040503050406030204" pitchFamily="18" charset="0"/>
                                </a:rPr>
                                <m:t>𝑟</m:t>
                              </m:r>
                              <m:r>
                                <a:rPr lang="zh-CN" altLang="en-US" sz="1600" kern="100">
                                  <a:solidFill>
                                    <a:sysClr val="windowText" lastClr="000000"/>
                                  </a:solidFill>
                                  <a:effectLst/>
                                  <a:latin typeface="Cambria Math" panose="02040503050406030204" pitchFamily="18" charset="0"/>
                                </a:rPr>
                                <m:t>−</m:t>
                              </m:r>
                              <m:r>
                                <a:rPr lang="en-US" sz="1600" kern="100">
                                  <a:solidFill>
                                    <a:sysClr val="windowText" lastClr="000000"/>
                                  </a:solidFill>
                                  <a:effectLst/>
                                  <a:latin typeface="Cambria Math" panose="02040503050406030204" pitchFamily="18" charset="0"/>
                                </a:rPr>
                                <m:t>1</m:t>
                              </m:r>
                            </m:oMath>
                          </a14:m>
                          <a:r>
                            <a:rPr lang="en-US" sz="1600" kern="100" dirty="0">
                              <a:solidFill>
                                <a:sysClr val="windowText" lastClr="000000"/>
                              </a:solidFill>
                              <a:effectLst/>
                              <a:latin typeface="微软雅黑" panose="020B0503020204020204" pitchFamily="34" charset="-122"/>
                              <a:ea typeface="微软雅黑" panose="020B0503020204020204" pitchFamily="34" charset="-122"/>
                            </a:rPr>
                            <a:t> </a:t>
                          </a:r>
                          <a:endParaRPr lang="zh-CN" sz="1600" kern="100" dirty="0">
                            <a:solidFill>
                              <a:sysClr val="windowText" lastClr="000000"/>
                            </a:solidFill>
                            <a:effectLst/>
                            <a:latin typeface="微软雅黑" panose="020B0503020204020204" pitchFamily="34" charset="-122"/>
                            <a:ea typeface="微软雅黑" panose="020B0503020204020204" pitchFamily="34" charset="-122"/>
                          </a:endParaRPr>
                        </a:p>
                      </a:txBody>
                      <a:tcPr marL="42320" marR="42320" marT="0" marB="0">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90949135"/>
                      </a:ext>
                    </a:extLst>
                  </a:tr>
                  <a:tr h="396000">
                    <a:tc>
                      <a:txBody>
                        <a:bodyPr/>
                        <a:lstStyle/>
                        <a:p>
                          <a:pPr indent="0" algn="just">
                            <a:lnSpc>
                              <a:spcPct val="150000"/>
                            </a:lnSpc>
                          </a:pPr>
                          <a:r>
                            <a:rPr lang="en-US" sz="1600" kern="100">
                              <a:solidFill>
                                <a:sysClr val="windowText" lastClr="000000"/>
                              </a:solidFill>
                              <a:effectLst/>
                              <a:latin typeface="微软雅黑" panose="020B0503020204020204" pitchFamily="34" charset="-122"/>
                              <a:ea typeface="微软雅黑" panose="020B0503020204020204" pitchFamily="34" charset="-122"/>
                            </a:rPr>
                            <a:t>3</a:t>
                          </a:r>
                          <a:endParaRPr lang="zh-CN" sz="1600" kern="100">
                            <a:solidFill>
                              <a:sysClr val="windowText" lastClr="000000"/>
                            </a:solidFill>
                            <a:effectLst/>
                            <a:latin typeface="微软雅黑" panose="020B0503020204020204" pitchFamily="34" charset="-122"/>
                            <a:ea typeface="微软雅黑" panose="020B0503020204020204" pitchFamily="34" charset="-122"/>
                          </a:endParaRPr>
                        </a:p>
                      </a:txBody>
                      <a:tcPr marL="42320" marR="4232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indent="127000" algn="just">
                            <a:lnSpc>
                              <a:spcPct val="150000"/>
                            </a:lnSpc>
                          </a:pPr>
                          <a14:m>
                            <m:oMath xmlns:m="http://schemas.openxmlformats.org/officeDocument/2006/math">
                              <m:r>
                                <a:rPr lang="en-US" sz="1600" kern="100" smtClean="0">
                                  <a:solidFill>
                                    <a:sysClr val="windowText" lastClr="000000"/>
                                  </a:solidFill>
                                  <a:effectLst/>
                                  <a:latin typeface="Cambria Math" panose="02040503050406030204" pitchFamily="18" charset="0"/>
                                </a:rPr>
                                <m:t>𝑝</m:t>
                              </m:r>
                              <m:r>
                                <a:rPr lang="zh-CN" sz="1600" kern="100">
                                  <a:solidFill>
                                    <a:sysClr val="windowText" lastClr="000000"/>
                                  </a:solidFill>
                                  <a:effectLst/>
                                  <a:latin typeface="Cambria Math" panose="02040503050406030204" pitchFamily="18" charset="0"/>
                                </a:rPr>
                                <m:t>←</m:t>
                              </m:r>
                              <m:sSub>
                                <m:sSubPr>
                                  <m:ctrlPr>
                                    <a:rPr lang="zh-CN" sz="1600" i="1" kern="100">
                                      <a:solidFill>
                                        <a:sysClr val="windowText" lastClr="000000"/>
                                      </a:solidFill>
                                      <a:effectLst/>
                                      <a:latin typeface="Cambria Math" panose="02040503050406030204" pitchFamily="18" charset="0"/>
                                    </a:rPr>
                                  </m:ctrlPr>
                                </m:sSubPr>
                                <m:e>
                                  <m:r>
                                    <a:rPr lang="en-US" sz="1600" kern="100">
                                      <a:solidFill>
                                        <a:sysClr val="windowText" lastClr="000000"/>
                                      </a:solidFill>
                                      <a:effectLst/>
                                      <a:latin typeface="Cambria Math" panose="02040503050406030204" pitchFamily="18" charset="0"/>
                                    </a:rPr>
                                    <m:t>𝑎</m:t>
                                  </m:r>
                                </m:e>
                                <m:sub>
                                  <m:r>
                                    <a:rPr lang="en-US" sz="1600" kern="100">
                                      <a:solidFill>
                                        <a:sysClr val="windowText" lastClr="000000"/>
                                      </a:solidFill>
                                      <a:effectLst/>
                                      <a:latin typeface="Cambria Math" panose="02040503050406030204" pitchFamily="18" charset="0"/>
                                    </a:rPr>
                                    <m:t>𝑟</m:t>
                                  </m:r>
                                </m:sub>
                              </m:sSub>
                            </m:oMath>
                          </a14:m>
                          <a:r>
                            <a:rPr lang="en-US" sz="1600" kern="100" dirty="0">
                              <a:solidFill>
                                <a:sysClr val="windowText" lastClr="000000"/>
                              </a:solidFill>
                              <a:effectLst/>
                              <a:latin typeface="微软雅黑" panose="020B0503020204020204" pitchFamily="34" charset="-122"/>
                              <a:ea typeface="微软雅黑" panose="020B0503020204020204" pitchFamily="34" charset="-122"/>
                            </a:rPr>
                            <a:t> </a:t>
                          </a:r>
                          <a:r>
                            <a:rPr lang="zh-CN" altLang="en-US" sz="1600" kern="100" dirty="0">
                              <a:solidFill>
                                <a:sysClr val="windowText" lastClr="000000"/>
                              </a:solidFill>
                              <a:effectLst/>
                              <a:latin typeface="微软雅黑" panose="020B0503020204020204" pitchFamily="34" charset="-122"/>
                              <a:ea typeface="微软雅黑" panose="020B0503020204020204" pitchFamily="34" charset="-122"/>
                            </a:rPr>
                            <a:t>  </a:t>
                          </a:r>
                          <a:r>
                            <a:rPr lang="en-US" sz="1600" kern="100" dirty="0">
                              <a:solidFill>
                                <a:sysClr val="windowText" lastClr="000000"/>
                              </a:solidFill>
                              <a:effectLst/>
                              <a:latin typeface="微软雅黑" panose="020B0503020204020204" pitchFamily="34" charset="-122"/>
                              <a:ea typeface="微软雅黑" panose="020B0503020204020204" pitchFamily="34" charset="-122"/>
                            </a:rPr>
                            <a:t>//</a:t>
                          </a:r>
                          <a:r>
                            <a:rPr lang="zh-CN" sz="1600" kern="100" dirty="0">
                              <a:solidFill>
                                <a:sysClr val="windowText" lastClr="000000"/>
                              </a:solidFill>
                              <a:effectLst/>
                              <a:latin typeface="微软雅黑" panose="020B0503020204020204" pitchFamily="34" charset="-122"/>
                              <a:ea typeface="微软雅黑" panose="020B0503020204020204" pitchFamily="34" charset="-122"/>
                            </a:rPr>
                            <a:t>选择序列最后一个元素作为轴点</a:t>
                          </a:r>
                        </a:p>
                      </a:txBody>
                      <a:tcPr marL="42320" marR="4232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771382855"/>
                      </a:ext>
                    </a:extLst>
                  </a:tr>
                  <a:tr h="396000">
                    <a:tc>
                      <a:txBody>
                        <a:bodyPr/>
                        <a:lstStyle/>
                        <a:p>
                          <a:pPr indent="0" algn="just">
                            <a:lnSpc>
                              <a:spcPct val="150000"/>
                            </a:lnSpc>
                          </a:pPr>
                          <a:r>
                            <a:rPr lang="en-US" sz="1600" kern="100">
                              <a:solidFill>
                                <a:sysClr val="windowText" lastClr="000000"/>
                              </a:solidFill>
                              <a:effectLst/>
                              <a:latin typeface="微软雅黑" panose="020B0503020204020204" pitchFamily="34" charset="-122"/>
                              <a:ea typeface="微软雅黑" panose="020B0503020204020204" pitchFamily="34" charset="-122"/>
                            </a:rPr>
                            <a:t>4</a:t>
                          </a:r>
                          <a:endParaRPr lang="zh-CN" sz="1600" kern="100">
                            <a:solidFill>
                              <a:sysClr val="windowText" lastClr="000000"/>
                            </a:solidFill>
                            <a:effectLst/>
                            <a:latin typeface="微软雅黑" panose="020B0503020204020204" pitchFamily="34" charset="-122"/>
                            <a:ea typeface="微软雅黑" panose="020B0503020204020204" pitchFamily="34" charset="-122"/>
                          </a:endParaRPr>
                        </a:p>
                      </a:txBody>
                      <a:tcPr marL="42320" marR="4232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indent="127000" algn="just">
                            <a:lnSpc>
                              <a:spcPct val="150000"/>
                            </a:lnSpc>
                          </a:pPr>
                          <a:r>
                            <a:rPr lang="en-US" sz="1600" kern="100" dirty="0">
                              <a:solidFill>
                                <a:sysClr val="windowText" lastClr="000000"/>
                              </a:solidFill>
                              <a:effectLst/>
                              <a:latin typeface="微软雅黑" panose="020B0503020204020204" pitchFamily="34" charset="-122"/>
                              <a:ea typeface="微软雅黑" panose="020B0503020204020204" pitchFamily="34" charset="-122"/>
                            </a:rPr>
                            <a:t>while true do </a:t>
                          </a:r>
                          <a:endParaRPr lang="zh-CN" sz="1600" kern="100" dirty="0">
                            <a:solidFill>
                              <a:sysClr val="windowText" lastClr="000000"/>
                            </a:solidFill>
                            <a:effectLst/>
                            <a:latin typeface="微软雅黑" panose="020B0503020204020204" pitchFamily="34" charset="-122"/>
                            <a:ea typeface="微软雅黑" panose="020B0503020204020204" pitchFamily="34" charset="-122"/>
                          </a:endParaRPr>
                        </a:p>
                      </a:txBody>
                      <a:tcPr marL="42320" marR="4232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88374486"/>
                      </a:ext>
                    </a:extLst>
                  </a:tr>
                  <a:tr h="396000">
                    <a:tc>
                      <a:txBody>
                        <a:bodyPr/>
                        <a:lstStyle/>
                        <a:p>
                          <a:pPr indent="0" algn="just">
                            <a:lnSpc>
                              <a:spcPct val="150000"/>
                            </a:lnSpc>
                          </a:pPr>
                          <a:r>
                            <a:rPr lang="en-US" sz="1600" kern="100">
                              <a:solidFill>
                                <a:sysClr val="windowText" lastClr="000000"/>
                              </a:solidFill>
                              <a:effectLst/>
                              <a:latin typeface="微软雅黑" panose="020B0503020204020204" pitchFamily="34" charset="-122"/>
                              <a:ea typeface="微软雅黑" panose="020B0503020204020204" pitchFamily="34" charset="-122"/>
                            </a:rPr>
                            <a:t>5</a:t>
                          </a:r>
                          <a:endParaRPr lang="zh-CN" sz="1600" kern="100">
                            <a:solidFill>
                              <a:sysClr val="windowText" lastClr="000000"/>
                            </a:solidFill>
                            <a:effectLst/>
                            <a:latin typeface="微软雅黑" panose="020B0503020204020204" pitchFamily="34" charset="-122"/>
                            <a:ea typeface="微软雅黑" panose="020B0503020204020204" pitchFamily="34" charset="-122"/>
                          </a:endParaRPr>
                        </a:p>
                      </a:txBody>
                      <a:tcPr marL="42320" marR="4232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indent="127000" algn="just">
                            <a:lnSpc>
                              <a:spcPct val="150000"/>
                            </a:lnSpc>
                          </a:pPr>
                          <a14:m>
                            <m:oMath xmlns:m="http://schemas.openxmlformats.org/officeDocument/2006/math">
                              <m:r>
                                <a:rPr lang="en-US" sz="1600" kern="100" smtClean="0">
                                  <a:solidFill>
                                    <a:sysClr val="windowText" lastClr="000000"/>
                                  </a:solidFill>
                                  <a:effectLst/>
                                  <a:latin typeface="Cambria Math" panose="02040503050406030204" pitchFamily="18" charset="0"/>
                                </a:rPr>
                                <m:t>|   </m:t>
                              </m:r>
                              <m:r>
                                <a:rPr lang="en-US" sz="1600" kern="100" smtClean="0">
                                  <a:solidFill>
                                    <a:sysClr val="windowText" lastClr="000000"/>
                                  </a:solidFill>
                                  <a:effectLst/>
                                  <a:latin typeface="Cambria Math" panose="02040503050406030204" pitchFamily="18" charset="0"/>
                                </a:rPr>
                                <m:t>𝐰𝐡𝐢𝐥𝐞</m:t>
                              </m:r>
                              <m:r>
                                <a:rPr lang="en-US" sz="1600" kern="100" smtClean="0">
                                  <a:solidFill>
                                    <a:sysClr val="windowText" lastClr="000000"/>
                                  </a:solidFill>
                                  <a:effectLst/>
                                  <a:latin typeface="Cambria Math" panose="02040503050406030204" pitchFamily="18" charset="0"/>
                                </a:rPr>
                                <m:t> </m:t>
                              </m:r>
                              <m:sSub>
                                <m:sSubPr>
                                  <m:ctrlPr>
                                    <a:rPr lang="zh-CN" sz="1600" i="1" kern="100">
                                      <a:solidFill>
                                        <a:sysClr val="windowText" lastClr="000000"/>
                                      </a:solidFill>
                                      <a:effectLst/>
                                      <a:latin typeface="Cambria Math" panose="02040503050406030204" pitchFamily="18" charset="0"/>
                                    </a:rPr>
                                  </m:ctrlPr>
                                </m:sSubPr>
                                <m:e>
                                  <m:r>
                                    <a:rPr lang="en-US" sz="1600" kern="100">
                                      <a:solidFill>
                                        <a:sysClr val="windowText" lastClr="000000"/>
                                      </a:solidFill>
                                      <a:effectLst/>
                                      <a:latin typeface="Cambria Math" panose="02040503050406030204" pitchFamily="18" charset="0"/>
                                    </a:rPr>
                                    <m:t>𝑎</m:t>
                                  </m:r>
                                </m:e>
                                <m:sub>
                                  <m:r>
                                    <a:rPr lang="en-US" sz="1600" kern="100">
                                      <a:solidFill>
                                        <a:sysClr val="windowText" lastClr="000000"/>
                                      </a:solidFill>
                                      <a:effectLst/>
                                      <a:latin typeface="Cambria Math" panose="02040503050406030204" pitchFamily="18" charset="0"/>
                                    </a:rPr>
                                    <m:t>𝑖</m:t>
                                  </m:r>
                                </m:sub>
                              </m:sSub>
                              <m:r>
                                <a:rPr lang="en-US" sz="1600" kern="100">
                                  <a:solidFill>
                                    <a:sysClr val="windowText" lastClr="000000"/>
                                  </a:solidFill>
                                  <a:effectLst/>
                                  <a:latin typeface="Cambria Math" panose="02040503050406030204" pitchFamily="18" charset="0"/>
                                </a:rPr>
                                <m:t>&lt;</m:t>
                              </m:r>
                              <m:r>
                                <a:rPr lang="en-US" sz="1600" kern="100">
                                  <a:solidFill>
                                    <a:sysClr val="windowText" lastClr="000000"/>
                                  </a:solidFill>
                                  <a:effectLst/>
                                  <a:latin typeface="Cambria Math" panose="02040503050406030204" pitchFamily="18" charset="0"/>
                                </a:rPr>
                                <m:t>𝑝</m:t>
                              </m:r>
                              <m:r>
                                <a:rPr lang="en-US" sz="1600" kern="100">
                                  <a:solidFill>
                                    <a:sysClr val="windowText" lastClr="000000"/>
                                  </a:solidFill>
                                  <a:effectLst/>
                                  <a:latin typeface="Cambria Math" panose="02040503050406030204" pitchFamily="18" charset="0"/>
                                </a:rPr>
                                <m:t> </m:t>
                              </m:r>
                              <m:r>
                                <a:rPr lang="en-US" sz="1600" kern="100">
                                  <a:solidFill>
                                    <a:sysClr val="windowText" lastClr="000000"/>
                                  </a:solidFill>
                                  <a:effectLst/>
                                  <a:latin typeface="Cambria Math" panose="02040503050406030204" pitchFamily="18" charset="0"/>
                                </a:rPr>
                                <m:t>𝐝𝐨</m:t>
                              </m:r>
                            </m:oMath>
                          </a14:m>
                          <a:r>
                            <a:rPr lang="en-US" sz="1600" kern="100" dirty="0">
                              <a:solidFill>
                                <a:sysClr val="windowText" lastClr="000000"/>
                              </a:solidFill>
                              <a:effectLst/>
                              <a:latin typeface="微软雅黑" panose="020B0503020204020204" pitchFamily="34" charset="-122"/>
                              <a:ea typeface="微软雅黑" panose="020B0503020204020204" pitchFamily="34" charset="-122"/>
                            </a:rPr>
                            <a:t> //</a:t>
                          </a:r>
                          <a:r>
                            <a:rPr lang="zh-CN" sz="1600" kern="100" dirty="0">
                              <a:solidFill>
                                <a:sysClr val="windowText" lastClr="000000"/>
                              </a:solidFill>
                              <a:effectLst/>
                              <a:latin typeface="微软雅黑" panose="020B0503020204020204" pitchFamily="34" charset="-122"/>
                              <a:ea typeface="微软雅黑" panose="020B0503020204020204" pitchFamily="34" charset="-122"/>
                            </a:rPr>
                            <a:t>找到</a:t>
                          </a:r>
                          <a14:m>
                            <m:oMath xmlns:m="http://schemas.openxmlformats.org/officeDocument/2006/math">
                              <m:r>
                                <a:rPr lang="en-US" sz="1600" kern="100">
                                  <a:solidFill>
                                    <a:sysClr val="windowText" lastClr="000000"/>
                                  </a:solidFill>
                                  <a:effectLst/>
                                  <a:latin typeface="Cambria Math" panose="02040503050406030204" pitchFamily="18" charset="0"/>
                                </a:rPr>
                                <m:t>𝑖</m:t>
                              </m:r>
                            </m:oMath>
                          </a14:m>
                          <a:r>
                            <a:rPr lang="zh-CN" sz="1600" kern="100" dirty="0">
                              <a:solidFill>
                                <a:sysClr val="windowText" lastClr="000000"/>
                              </a:solidFill>
                              <a:effectLst/>
                              <a:latin typeface="微软雅黑" panose="020B0503020204020204" pitchFamily="34" charset="-122"/>
                              <a:ea typeface="微软雅黑" panose="020B0503020204020204" pitchFamily="34" charset="-122"/>
                            </a:rPr>
                            <a:t>以右第一个大于等于轴点的元素</a:t>
                          </a:r>
                        </a:p>
                      </a:txBody>
                      <a:tcPr marL="42320" marR="4232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959030888"/>
                      </a:ext>
                    </a:extLst>
                  </a:tr>
                  <a:tr h="396000">
                    <a:tc>
                      <a:txBody>
                        <a:bodyPr/>
                        <a:lstStyle/>
                        <a:p>
                          <a:pPr indent="0" algn="just">
                            <a:lnSpc>
                              <a:spcPct val="150000"/>
                            </a:lnSpc>
                          </a:pPr>
                          <a:r>
                            <a:rPr lang="en-US" sz="1600" kern="100">
                              <a:solidFill>
                                <a:sysClr val="windowText" lastClr="000000"/>
                              </a:solidFill>
                              <a:effectLst/>
                              <a:latin typeface="微软雅黑" panose="020B0503020204020204" pitchFamily="34" charset="-122"/>
                              <a:ea typeface="微软雅黑" panose="020B0503020204020204" pitchFamily="34" charset="-122"/>
                            </a:rPr>
                            <a:t>6</a:t>
                          </a:r>
                          <a:endParaRPr lang="zh-CN" sz="1600" kern="100">
                            <a:solidFill>
                              <a:sysClr val="windowText" lastClr="000000"/>
                            </a:solidFill>
                            <a:effectLst/>
                            <a:latin typeface="微软雅黑" panose="020B0503020204020204" pitchFamily="34" charset="-122"/>
                            <a:ea typeface="微软雅黑" panose="020B0503020204020204" pitchFamily="34" charset="-122"/>
                          </a:endParaRPr>
                        </a:p>
                      </a:txBody>
                      <a:tcPr marL="42320" marR="4232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indent="127000" algn="just">
                            <a:lnSpc>
                              <a:spcPct val="150000"/>
                            </a:lnSpc>
                          </a:pPr>
                          <a14:m>
                            <m:oMath xmlns:m="http://schemas.openxmlformats.org/officeDocument/2006/math">
                              <m:d>
                                <m:dPr>
                                  <m:begChr m:val="|"/>
                                  <m:endChr m:val="|"/>
                                  <m:ctrlPr>
                                    <a:rPr lang="zh-CN" sz="1600" i="1" kern="100" smtClean="0">
                                      <a:solidFill>
                                        <a:sysClr val="windowText" lastClr="000000"/>
                                      </a:solidFill>
                                      <a:effectLst/>
                                      <a:latin typeface="Cambria Math" panose="02040503050406030204" pitchFamily="18" charset="0"/>
                                    </a:rPr>
                                  </m:ctrlPr>
                                </m:dPr>
                                <m:e>
                                  <m:r>
                                    <a:rPr lang="en-US" sz="1600" kern="100">
                                      <a:solidFill>
                                        <a:sysClr val="windowText" lastClr="000000"/>
                                      </a:solidFill>
                                      <a:effectLst/>
                                      <a:latin typeface="Cambria Math" panose="02040503050406030204" pitchFamily="18" charset="0"/>
                                    </a:rPr>
                                    <m:t>   </m:t>
                                  </m:r>
                                </m:e>
                              </m:d>
                              <m:r>
                                <a:rPr lang="en-US" sz="1600" kern="100">
                                  <a:solidFill>
                                    <a:sysClr val="windowText" lastClr="000000"/>
                                  </a:solidFill>
                                  <a:effectLst/>
                                  <a:latin typeface="Cambria Math" panose="02040503050406030204" pitchFamily="18" charset="0"/>
                                </a:rPr>
                                <m:t>   </m:t>
                              </m:r>
                              <m:r>
                                <a:rPr lang="en-US" sz="1600" kern="100">
                                  <a:solidFill>
                                    <a:sysClr val="windowText" lastClr="000000"/>
                                  </a:solidFill>
                                  <a:effectLst/>
                                  <a:latin typeface="Cambria Math" panose="02040503050406030204" pitchFamily="18" charset="0"/>
                                </a:rPr>
                                <m:t>𝑖</m:t>
                              </m:r>
                              <m:r>
                                <a:rPr lang="zh-CN" sz="1600" kern="100">
                                  <a:solidFill>
                                    <a:sysClr val="windowText" lastClr="000000"/>
                                  </a:solidFill>
                                  <a:effectLst/>
                                  <a:latin typeface="Cambria Math" panose="02040503050406030204" pitchFamily="18" charset="0"/>
                                </a:rPr>
                                <m:t>←</m:t>
                              </m:r>
                              <m:r>
                                <a:rPr lang="en-US" sz="1600" kern="100">
                                  <a:solidFill>
                                    <a:sysClr val="windowText" lastClr="000000"/>
                                  </a:solidFill>
                                  <a:effectLst/>
                                  <a:latin typeface="Cambria Math" panose="02040503050406030204" pitchFamily="18" charset="0"/>
                                </a:rPr>
                                <m:t>𝑖</m:t>
                              </m:r>
                              <m:r>
                                <a:rPr lang="en-US" sz="1600" kern="100">
                                  <a:solidFill>
                                    <a:sysClr val="windowText" lastClr="000000"/>
                                  </a:solidFill>
                                  <a:effectLst/>
                                  <a:latin typeface="Cambria Math" panose="02040503050406030204" pitchFamily="18" charset="0"/>
                                </a:rPr>
                                <m:t>+1</m:t>
                              </m:r>
                            </m:oMath>
                          </a14:m>
                          <a:r>
                            <a:rPr lang="en-US" sz="1600" kern="100" dirty="0">
                              <a:solidFill>
                                <a:sysClr val="windowText" lastClr="000000"/>
                              </a:solidFill>
                              <a:effectLst/>
                              <a:latin typeface="微软雅黑" panose="020B0503020204020204" pitchFamily="34" charset="-122"/>
                              <a:ea typeface="微软雅黑" panose="020B0503020204020204" pitchFamily="34" charset="-122"/>
                            </a:rPr>
                            <a:t> </a:t>
                          </a:r>
                          <a:endParaRPr lang="zh-CN" sz="1600" kern="100" dirty="0">
                            <a:solidFill>
                              <a:sysClr val="windowText" lastClr="000000"/>
                            </a:solidFill>
                            <a:effectLst/>
                            <a:latin typeface="微软雅黑" panose="020B0503020204020204" pitchFamily="34" charset="-122"/>
                            <a:ea typeface="微软雅黑" panose="020B0503020204020204" pitchFamily="34" charset="-122"/>
                          </a:endParaRPr>
                        </a:p>
                      </a:txBody>
                      <a:tcPr marL="42320" marR="4232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958035761"/>
                      </a:ext>
                    </a:extLst>
                  </a:tr>
                  <a:tr h="396000">
                    <a:tc>
                      <a:txBody>
                        <a:bodyPr/>
                        <a:lstStyle/>
                        <a:p>
                          <a:pPr indent="0" algn="just">
                            <a:lnSpc>
                              <a:spcPct val="150000"/>
                            </a:lnSpc>
                          </a:pPr>
                          <a:r>
                            <a:rPr lang="en-US" sz="1600" kern="100">
                              <a:solidFill>
                                <a:sysClr val="windowText" lastClr="000000"/>
                              </a:solidFill>
                              <a:effectLst/>
                              <a:latin typeface="微软雅黑" panose="020B0503020204020204" pitchFamily="34" charset="-122"/>
                              <a:ea typeface="微软雅黑" panose="020B0503020204020204" pitchFamily="34" charset="-122"/>
                            </a:rPr>
                            <a:t>7</a:t>
                          </a:r>
                          <a:endParaRPr lang="zh-CN" sz="1600" kern="100">
                            <a:solidFill>
                              <a:sysClr val="windowText" lastClr="000000"/>
                            </a:solidFill>
                            <a:effectLst/>
                            <a:latin typeface="微软雅黑" panose="020B0503020204020204" pitchFamily="34" charset="-122"/>
                            <a:ea typeface="微软雅黑" panose="020B0503020204020204" pitchFamily="34" charset="-122"/>
                          </a:endParaRPr>
                        </a:p>
                      </a:txBody>
                      <a:tcPr marL="42320" marR="4232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indent="127000" algn="just">
                            <a:lnSpc>
                              <a:spcPct val="150000"/>
                            </a:lnSpc>
                          </a:pPr>
                          <a14:m>
                            <m:oMath xmlns:m="http://schemas.openxmlformats.org/officeDocument/2006/math">
                              <m:r>
                                <a:rPr lang="en-US" sz="1600" kern="100" smtClean="0">
                                  <a:solidFill>
                                    <a:sysClr val="windowText" lastClr="000000"/>
                                  </a:solidFill>
                                  <a:effectLst/>
                                  <a:latin typeface="Cambria Math" panose="02040503050406030204" pitchFamily="18" charset="0"/>
                                </a:rPr>
                                <m:t>|   </m:t>
                              </m:r>
                              <m:r>
                                <a:rPr lang="en-US" sz="1600" kern="100" smtClean="0">
                                  <a:solidFill>
                                    <a:sysClr val="windowText" lastClr="000000"/>
                                  </a:solidFill>
                                  <a:effectLst/>
                                  <a:latin typeface="Cambria Math" panose="02040503050406030204" pitchFamily="18" charset="0"/>
                                </a:rPr>
                                <m:t>𝐞𝐧𝐝</m:t>
                              </m:r>
                            </m:oMath>
                          </a14:m>
                          <a:r>
                            <a:rPr lang="en-US" sz="1600" kern="100" dirty="0">
                              <a:solidFill>
                                <a:sysClr val="windowText" lastClr="000000"/>
                              </a:solidFill>
                              <a:effectLst/>
                              <a:latin typeface="微软雅黑" panose="020B0503020204020204" pitchFamily="34" charset="-122"/>
                              <a:ea typeface="微软雅黑" panose="020B0503020204020204" pitchFamily="34" charset="-122"/>
                            </a:rPr>
                            <a:t> </a:t>
                          </a:r>
                          <a:endParaRPr lang="zh-CN" sz="1600" kern="100" dirty="0">
                            <a:solidFill>
                              <a:sysClr val="windowText" lastClr="000000"/>
                            </a:solidFill>
                            <a:effectLst/>
                            <a:latin typeface="微软雅黑" panose="020B0503020204020204" pitchFamily="34" charset="-122"/>
                            <a:ea typeface="微软雅黑" panose="020B0503020204020204" pitchFamily="34" charset="-122"/>
                          </a:endParaRPr>
                        </a:p>
                      </a:txBody>
                      <a:tcPr marL="42320" marR="4232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757434208"/>
                      </a:ext>
                    </a:extLst>
                  </a:tr>
                  <a:tr h="396000">
                    <a:tc>
                      <a:txBody>
                        <a:bodyPr/>
                        <a:lstStyle/>
                        <a:p>
                          <a:pPr indent="0" algn="just">
                            <a:lnSpc>
                              <a:spcPct val="150000"/>
                            </a:lnSpc>
                          </a:pPr>
                          <a:r>
                            <a:rPr lang="en-US" sz="1600" kern="100">
                              <a:solidFill>
                                <a:sysClr val="windowText" lastClr="000000"/>
                              </a:solidFill>
                              <a:effectLst/>
                              <a:latin typeface="微软雅黑" panose="020B0503020204020204" pitchFamily="34" charset="-122"/>
                              <a:ea typeface="微软雅黑" panose="020B0503020204020204" pitchFamily="34" charset="-122"/>
                            </a:rPr>
                            <a:t>8</a:t>
                          </a:r>
                          <a:endParaRPr lang="zh-CN" sz="1600" kern="100">
                            <a:solidFill>
                              <a:sysClr val="windowText" lastClr="000000"/>
                            </a:solidFill>
                            <a:effectLst/>
                            <a:latin typeface="微软雅黑" panose="020B0503020204020204" pitchFamily="34" charset="-122"/>
                            <a:ea typeface="微软雅黑" panose="020B0503020204020204" pitchFamily="34" charset="-122"/>
                          </a:endParaRPr>
                        </a:p>
                      </a:txBody>
                      <a:tcPr marL="42320" marR="4232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indent="127000" algn="just">
                            <a:lnSpc>
                              <a:spcPct val="150000"/>
                            </a:lnSpc>
                          </a:pPr>
                          <a14:m>
                            <m:oMath xmlns:m="http://schemas.openxmlformats.org/officeDocument/2006/math">
                              <m:r>
                                <a:rPr lang="en-US" sz="1600" kern="100" smtClean="0">
                                  <a:solidFill>
                                    <a:sysClr val="windowText" lastClr="000000"/>
                                  </a:solidFill>
                                  <a:effectLst/>
                                  <a:latin typeface="Cambria Math" panose="02040503050406030204" pitchFamily="18" charset="0"/>
                                </a:rPr>
                                <m:t>|   </m:t>
                              </m:r>
                              <m:r>
                                <a:rPr lang="en-US" sz="1600" kern="100" smtClean="0">
                                  <a:solidFill>
                                    <a:sysClr val="windowText" lastClr="000000"/>
                                  </a:solidFill>
                                  <a:effectLst/>
                                  <a:latin typeface="Cambria Math" panose="02040503050406030204" pitchFamily="18" charset="0"/>
                                </a:rPr>
                                <m:t>𝐰𝐡𝐢𝐥𝐞</m:t>
                              </m:r>
                              <m:r>
                                <a:rPr lang="en-US" sz="1600" kern="100" smtClean="0">
                                  <a:solidFill>
                                    <a:sysClr val="windowText" lastClr="000000"/>
                                  </a:solidFill>
                                  <a:effectLst/>
                                  <a:latin typeface="Cambria Math" panose="02040503050406030204" pitchFamily="18" charset="0"/>
                                </a:rPr>
                                <m:t> </m:t>
                              </m:r>
                              <m:sSub>
                                <m:sSubPr>
                                  <m:ctrlPr>
                                    <a:rPr lang="zh-CN" sz="1600" i="1" kern="100">
                                      <a:solidFill>
                                        <a:sysClr val="windowText" lastClr="000000"/>
                                      </a:solidFill>
                                      <a:effectLst/>
                                      <a:latin typeface="Cambria Math" panose="02040503050406030204" pitchFamily="18" charset="0"/>
                                    </a:rPr>
                                  </m:ctrlPr>
                                </m:sSubPr>
                                <m:e>
                                  <m:r>
                                    <a:rPr lang="en-US" sz="1600" kern="100">
                                      <a:solidFill>
                                        <a:sysClr val="windowText" lastClr="000000"/>
                                      </a:solidFill>
                                      <a:effectLst/>
                                      <a:latin typeface="Cambria Math" panose="02040503050406030204" pitchFamily="18" charset="0"/>
                                    </a:rPr>
                                    <m:t>𝑎</m:t>
                                  </m:r>
                                </m:e>
                                <m:sub>
                                  <m:r>
                                    <a:rPr lang="en-US" sz="1600" kern="100">
                                      <a:solidFill>
                                        <a:sysClr val="windowText" lastClr="000000"/>
                                      </a:solidFill>
                                      <a:effectLst/>
                                      <a:latin typeface="Cambria Math" panose="02040503050406030204" pitchFamily="18" charset="0"/>
                                    </a:rPr>
                                    <m:t>𝑗</m:t>
                                  </m:r>
                                </m:sub>
                              </m:sSub>
                              <m:r>
                                <a:rPr lang="en-US" sz="1600" kern="100">
                                  <a:solidFill>
                                    <a:sysClr val="windowText" lastClr="000000"/>
                                  </a:solidFill>
                                  <a:effectLst/>
                                  <a:latin typeface="Cambria Math" panose="02040503050406030204" pitchFamily="18" charset="0"/>
                                </a:rPr>
                                <m:t>&gt;</m:t>
                              </m:r>
                              <m:r>
                                <a:rPr lang="en-US" sz="1600" kern="100">
                                  <a:solidFill>
                                    <a:sysClr val="windowText" lastClr="000000"/>
                                  </a:solidFill>
                                  <a:effectLst/>
                                  <a:latin typeface="Cambria Math" panose="02040503050406030204" pitchFamily="18" charset="0"/>
                                </a:rPr>
                                <m:t>𝑝</m:t>
                              </m:r>
                              <m:r>
                                <a:rPr lang="en-US" sz="1600" kern="100">
                                  <a:solidFill>
                                    <a:sysClr val="windowText" lastClr="000000"/>
                                  </a:solidFill>
                                  <a:effectLst/>
                                  <a:latin typeface="Cambria Math" panose="02040503050406030204" pitchFamily="18" charset="0"/>
                                </a:rPr>
                                <m:t> </m:t>
                              </m:r>
                              <m:r>
                                <a:rPr lang="en-US" sz="1600" kern="100">
                                  <a:solidFill>
                                    <a:sysClr val="windowText" lastClr="000000"/>
                                  </a:solidFill>
                                  <a:effectLst/>
                                  <a:latin typeface="Cambria Math" panose="02040503050406030204" pitchFamily="18" charset="0"/>
                                </a:rPr>
                                <m:t>𝐚𝐧𝐝</m:t>
                              </m:r>
                              <m:r>
                                <a:rPr lang="en-US" sz="1600" kern="100">
                                  <a:solidFill>
                                    <a:sysClr val="windowText" lastClr="000000"/>
                                  </a:solidFill>
                                  <a:effectLst/>
                                  <a:latin typeface="Cambria Math" panose="02040503050406030204" pitchFamily="18" charset="0"/>
                                </a:rPr>
                                <m:t> </m:t>
                              </m:r>
                              <m:r>
                                <a:rPr lang="en-US" sz="1600" kern="100">
                                  <a:solidFill>
                                    <a:sysClr val="windowText" lastClr="000000"/>
                                  </a:solidFill>
                                  <a:effectLst/>
                                  <a:latin typeface="Cambria Math" panose="02040503050406030204" pitchFamily="18" charset="0"/>
                                </a:rPr>
                                <m:t>𝑗</m:t>
                              </m:r>
                              <m:r>
                                <a:rPr lang="en-US" sz="1600" kern="100">
                                  <a:solidFill>
                                    <a:sysClr val="windowText" lastClr="000000"/>
                                  </a:solidFill>
                                  <a:effectLst/>
                                  <a:latin typeface="Cambria Math" panose="02040503050406030204" pitchFamily="18" charset="0"/>
                                </a:rPr>
                                <m:t>&gt;</m:t>
                              </m:r>
                              <m:r>
                                <a:rPr lang="en-US" sz="1600" kern="100">
                                  <a:solidFill>
                                    <a:sysClr val="windowText" lastClr="000000"/>
                                  </a:solidFill>
                                  <a:effectLst/>
                                  <a:latin typeface="Cambria Math" panose="02040503050406030204" pitchFamily="18" charset="0"/>
                                </a:rPr>
                                <m:t>𝑙</m:t>
                              </m:r>
                              <m:r>
                                <a:rPr lang="en-US" sz="1600" kern="100">
                                  <a:solidFill>
                                    <a:sysClr val="windowText" lastClr="000000"/>
                                  </a:solidFill>
                                  <a:effectLst/>
                                  <a:latin typeface="Cambria Math" panose="02040503050406030204" pitchFamily="18" charset="0"/>
                                </a:rPr>
                                <m:t> </m:t>
                              </m:r>
                              <m:r>
                                <a:rPr lang="en-US" sz="1600" kern="100">
                                  <a:solidFill>
                                    <a:sysClr val="windowText" lastClr="000000"/>
                                  </a:solidFill>
                                  <a:effectLst/>
                                  <a:latin typeface="Cambria Math" panose="02040503050406030204" pitchFamily="18" charset="0"/>
                                </a:rPr>
                                <m:t>𝐝𝐨</m:t>
                              </m:r>
                            </m:oMath>
                          </a14:m>
                          <a:r>
                            <a:rPr lang="en-US" sz="1600" kern="100" dirty="0">
                              <a:solidFill>
                                <a:sysClr val="windowText" lastClr="000000"/>
                              </a:solidFill>
                              <a:effectLst/>
                              <a:latin typeface="微软雅黑" panose="020B0503020204020204" pitchFamily="34" charset="-122"/>
                              <a:ea typeface="微软雅黑" panose="020B0503020204020204" pitchFamily="34" charset="-122"/>
                            </a:rPr>
                            <a:t> //</a:t>
                          </a:r>
                          <a:r>
                            <a:rPr lang="zh-CN" sz="1600" kern="100" dirty="0">
                              <a:solidFill>
                                <a:sysClr val="windowText" lastClr="000000"/>
                              </a:solidFill>
                              <a:effectLst/>
                              <a:latin typeface="微软雅黑" panose="020B0503020204020204" pitchFamily="34" charset="-122"/>
                              <a:ea typeface="微软雅黑" panose="020B0503020204020204" pitchFamily="34" charset="-122"/>
                            </a:rPr>
                            <a:t>找到</a:t>
                          </a:r>
                          <a14:m>
                            <m:oMath xmlns:m="http://schemas.openxmlformats.org/officeDocument/2006/math">
                              <m:r>
                                <a:rPr lang="en-US" sz="1600" kern="100">
                                  <a:solidFill>
                                    <a:sysClr val="windowText" lastClr="000000"/>
                                  </a:solidFill>
                                  <a:effectLst/>
                                  <a:latin typeface="Cambria Math" panose="02040503050406030204" pitchFamily="18" charset="0"/>
                                </a:rPr>
                                <m:t>𝑗</m:t>
                              </m:r>
                            </m:oMath>
                          </a14:m>
                          <a:r>
                            <a:rPr lang="zh-CN" sz="1600" kern="100" dirty="0">
                              <a:solidFill>
                                <a:sysClr val="windowText" lastClr="000000"/>
                              </a:solidFill>
                              <a:effectLst/>
                              <a:latin typeface="微软雅黑" panose="020B0503020204020204" pitchFamily="34" charset="-122"/>
                              <a:ea typeface="微软雅黑" panose="020B0503020204020204" pitchFamily="34" charset="-122"/>
                            </a:rPr>
                            <a:t>以前第一个小于等于</a:t>
                          </a:r>
                          <a:endParaRPr lang="en-US" altLang="zh-CN" sz="1600" kern="100" dirty="0">
                            <a:solidFill>
                              <a:sysClr val="windowText" lastClr="000000"/>
                            </a:solidFill>
                            <a:effectLst/>
                            <a:latin typeface="微软雅黑" panose="020B0503020204020204" pitchFamily="34" charset="-122"/>
                            <a:ea typeface="微软雅黑" panose="020B0503020204020204" pitchFamily="34" charset="-122"/>
                          </a:endParaRPr>
                        </a:p>
                        <a:p>
                          <a:pPr indent="127000" algn="just">
                            <a:lnSpc>
                              <a:spcPct val="150000"/>
                            </a:lnSpc>
                          </a:pPr>
                          <a:r>
                            <a:rPr lang="en-US" altLang="zh-CN" sz="1600" kern="100" dirty="0">
                              <a:solidFill>
                                <a:sysClr val="windowText" lastClr="000000"/>
                              </a:solidFill>
                              <a:effectLst/>
                              <a:latin typeface="微软雅黑" panose="020B0503020204020204" pitchFamily="34" charset="-122"/>
                              <a:ea typeface="微软雅黑" panose="020B0503020204020204" pitchFamily="34" charset="-122"/>
                            </a:rPr>
                            <a:t>                                             </a:t>
                          </a:r>
                          <a:r>
                            <a:rPr lang="zh-CN" sz="1600" kern="100" dirty="0">
                              <a:solidFill>
                                <a:sysClr val="windowText" lastClr="000000"/>
                              </a:solidFill>
                              <a:effectLst/>
                              <a:latin typeface="微软雅黑" panose="020B0503020204020204" pitchFamily="34" charset="-122"/>
                              <a:ea typeface="微软雅黑" panose="020B0503020204020204" pitchFamily="34" charset="-122"/>
                            </a:rPr>
                            <a:t>轴点的元素</a:t>
                          </a:r>
                        </a:p>
                      </a:txBody>
                      <a:tcPr marL="42320" marR="4232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16723191"/>
                      </a:ext>
                    </a:extLst>
                  </a:tr>
                  <a:tr h="396000">
                    <a:tc>
                      <a:txBody>
                        <a:bodyPr/>
                        <a:lstStyle/>
                        <a:p>
                          <a:pPr indent="0" algn="just">
                            <a:lnSpc>
                              <a:spcPct val="150000"/>
                            </a:lnSpc>
                          </a:pPr>
                          <a:r>
                            <a:rPr lang="en-US" sz="1600" kern="100">
                              <a:solidFill>
                                <a:sysClr val="windowText" lastClr="000000"/>
                              </a:solidFill>
                              <a:effectLst/>
                              <a:latin typeface="微软雅黑" panose="020B0503020204020204" pitchFamily="34" charset="-122"/>
                              <a:ea typeface="微软雅黑" panose="020B0503020204020204" pitchFamily="34" charset="-122"/>
                            </a:rPr>
                            <a:t>9</a:t>
                          </a:r>
                          <a:endParaRPr lang="zh-CN" sz="1600" kern="100">
                            <a:solidFill>
                              <a:sysClr val="windowText" lastClr="000000"/>
                            </a:solidFill>
                            <a:effectLst/>
                            <a:latin typeface="微软雅黑" panose="020B0503020204020204" pitchFamily="34" charset="-122"/>
                            <a:ea typeface="微软雅黑" panose="020B0503020204020204" pitchFamily="34" charset="-122"/>
                          </a:endParaRPr>
                        </a:p>
                      </a:txBody>
                      <a:tcPr marL="42320" marR="4232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indent="127000" algn="just">
                            <a:lnSpc>
                              <a:spcPct val="150000"/>
                            </a:lnSpc>
                          </a:pPr>
                          <a14:m>
                            <m:oMath xmlns:m="http://schemas.openxmlformats.org/officeDocument/2006/math">
                              <m:d>
                                <m:dPr>
                                  <m:begChr m:val="|"/>
                                  <m:endChr m:val="|"/>
                                  <m:ctrlPr>
                                    <a:rPr lang="zh-CN" sz="1600" i="1" kern="100" smtClean="0">
                                      <a:solidFill>
                                        <a:sysClr val="windowText" lastClr="000000"/>
                                      </a:solidFill>
                                      <a:effectLst/>
                                      <a:latin typeface="Cambria Math" panose="02040503050406030204" pitchFamily="18" charset="0"/>
                                    </a:rPr>
                                  </m:ctrlPr>
                                </m:dPr>
                                <m:e>
                                  <m:r>
                                    <a:rPr lang="en-US" sz="1600" kern="100">
                                      <a:solidFill>
                                        <a:sysClr val="windowText" lastClr="000000"/>
                                      </a:solidFill>
                                      <a:effectLst/>
                                      <a:latin typeface="Cambria Math" panose="02040503050406030204" pitchFamily="18" charset="0"/>
                                    </a:rPr>
                                    <m:t>   </m:t>
                                  </m:r>
                                </m:e>
                              </m:d>
                              <m:r>
                                <a:rPr lang="en-US" sz="1600" kern="100">
                                  <a:solidFill>
                                    <a:sysClr val="windowText" lastClr="000000"/>
                                  </a:solidFill>
                                  <a:effectLst/>
                                  <a:latin typeface="Cambria Math" panose="02040503050406030204" pitchFamily="18" charset="0"/>
                                </a:rPr>
                                <m:t>   </m:t>
                              </m:r>
                              <m:r>
                                <a:rPr lang="en-US" sz="1600" kern="100">
                                  <a:solidFill>
                                    <a:sysClr val="windowText" lastClr="000000"/>
                                  </a:solidFill>
                                  <a:effectLst/>
                                  <a:latin typeface="Cambria Math" panose="02040503050406030204" pitchFamily="18" charset="0"/>
                                </a:rPr>
                                <m:t>𝑗</m:t>
                              </m:r>
                              <m:r>
                                <a:rPr lang="zh-CN" sz="1600" kern="100">
                                  <a:solidFill>
                                    <a:sysClr val="windowText" lastClr="000000"/>
                                  </a:solidFill>
                                  <a:effectLst/>
                                  <a:latin typeface="Cambria Math" panose="02040503050406030204" pitchFamily="18" charset="0"/>
                                </a:rPr>
                                <m:t>←</m:t>
                              </m:r>
                              <m:r>
                                <a:rPr lang="en-US" sz="1600" kern="100">
                                  <a:solidFill>
                                    <a:sysClr val="windowText" lastClr="000000"/>
                                  </a:solidFill>
                                  <a:effectLst/>
                                  <a:latin typeface="Cambria Math" panose="02040503050406030204" pitchFamily="18" charset="0"/>
                                </a:rPr>
                                <m:t>𝑗</m:t>
                              </m:r>
                              <m:r>
                                <a:rPr lang="zh-CN" altLang="en-US" sz="1600" kern="100">
                                  <a:solidFill>
                                    <a:sysClr val="windowText" lastClr="000000"/>
                                  </a:solidFill>
                                  <a:effectLst/>
                                  <a:latin typeface="Cambria Math" panose="02040503050406030204" pitchFamily="18" charset="0"/>
                                </a:rPr>
                                <m:t>−</m:t>
                              </m:r>
                              <m:r>
                                <a:rPr lang="en-US" sz="1600" kern="100">
                                  <a:solidFill>
                                    <a:sysClr val="windowText" lastClr="000000"/>
                                  </a:solidFill>
                                  <a:effectLst/>
                                  <a:latin typeface="Cambria Math" panose="02040503050406030204" pitchFamily="18" charset="0"/>
                                </a:rPr>
                                <m:t>1</m:t>
                              </m:r>
                            </m:oMath>
                          </a14:m>
                          <a:r>
                            <a:rPr lang="en-US" sz="1600" kern="100" dirty="0">
                              <a:solidFill>
                                <a:sysClr val="windowText" lastClr="000000"/>
                              </a:solidFill>
                              <a:effectLst/>
                              <a:latin typeface="微软雅黑" panose="020B0503020204020204" pitchFamily="34" charset="-122"/>
                              <a:ea typeface="微软雅黑" panose="020B0503020204020204" pitchFamily="34" charset="-122"/>
                            </a:rPr>
                            <a:t> </a:t>
                          </a:r>
                          <a:endParaRPr lang="zh-CN" sz="1600" kern="100" dirty="0">
                            <a:solidFill>
                              <a:sysClr val="windowText" lastClr="000000"/>
                            </a:solidFill>
                            <a:effectLst/>
                            <a:latin typeface="微软雅黑" panose="020B0503020204020204" pitchFamily="34" charset="-122"/>
                            <a:ea typeface="微软雅黑" panose="020B0503020204020204" pitchFamily="34" charset="-122"/>
                          </a:endParaRPr>
                        </a:p>
                      </a:txBody>
                      <a:tcPr marL="42320" marR="4232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018867220"/>
                      </a:ext>
                    </a:extLst>
                  </a:tr>
                  <a:tr h="396000">
                    <a:tc>
                      <a:txBody>
                        <a:bodyPr/>
                        <a:lstStyle/>
                        <a:p>
                          <a:pPr indent="0" algn="just">
                            <a:lnSpc>
                              <a:spcPct val="150000"/>
                            </a:lnSpc>
                          </a:pPr>
                          <a:r>
                            <a:rPr lang="en-US" sz="1600" kern="100" dirty="0">
                              <a:solidFill>
                                <a:sysClr val="windowText" lastClr="000000"/>
                              </a:solidFill>
                              <a:effectLst/>
                              <a:latin typeface="微软雅黑" panose="020B0503020204020204" pitchFamily="34" charset="-122"/>
                              <a:ea typeface="微软雅黑" panose="020B0503020204020204" pitchFamily="34" charset="-122"/>
                            </a:rPr>
                            <a:t>10</a:t>
                          </a:r>
                          <a:endParaRPr lang="zh-CN" sz="1600" kern="100" dirty="0">
                            <a:solidFill>
                              <a:sysClr val="windowText" lastClr="000000"/>
                            </a:solidFill>
                            <a:effectLst/>
                            <a:latin typeface="微软雅黑" panose="020B0503020204020204" pitchFamily="34" charset="-122"/>
                            <a:ea typeface="微软雅黑" panose="020B0503020204020204" pitchFamily="34" charset="-122"/>
                          </a:endParaRPr>
                        </a:p>
                      </a:txBody>
                      <a:tcPr marL="42320" marR="4232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indent="127000" algn="just">
                            <a:lnSpc>
                              <a:spcPct val="150000"/>
                            </a:lnSpc>
                          </a:pPr>
                          <a14:m>
                            <m:oMath xmlns:m="http://schemas.openxmlformats.org/officeDocument/2006/math">
                              <m:r>
                                <a:rPr lang="en-US" sz="1600" kern="100" smtClean="0">
                                  <a:solidFill>
                                    <a:sysClr val="windowText" lastClr="000000"/>
                                  </a:solidFill>
                                  <a:effectLst/>
                                  <a:latin typeface="Cambria Math" panose="02040503050406030204" pitchFamily="18" charset="0"/>
                                </a:rPr>
                                <m:t>|   </m:t>
                              </m:r>
                              <m:r>
                                <a:rPr lang="en-US" sz="1600" kern="100" smtClean="0">
                                  <a:solidFill>
                                    <a:sysClr val="windowText" lastClr="000000"/>
                                  </a:solidFill>
                                  <a:effectLst/>
                                  <a:latin typeface="Cambria Math" panose="02040503050406030204" pitchFamily="18" charset="0"/>
                                </a:rPr>
                                <m:t>𝐞𝐧𝐝</m:t>
                              </m:r>
                            </m:oMath>
                          </a14:m>
                          <a:r>
                            <a:rPr lang="en-US" sz="1600" kern="100" dirty="0">
                              <a:solidFill>
                                <a:sysClr val="windowText" lastClr="000000"/>
                              </a:solidFill>
                              <a:effectLst/>
                              <a:latin typeface="微软雅黑" panose="020B0503020204020204" pitchFamily="34" charset="-122"/>
                              <a:ea typeface="微软雅黑" panose="020B0503020204020204" pitchFamily="34" charset="-122"/>
                            </a:rPr>
                            <a:t> </a:t>
                          </a:r>
                          <a:endParaRPr lang="zh-CN" sz="1600" kern="100" dirty="0">
                            <a:solidFill>
                              <a:sysClr val="windowText" lastClr="000000"/>
                            </a:solidFill>
                            <a:effectLst/>
                            <a:latin typeface="微软雅黑" panose="020B0503020204020204" pitchFamily="34" charset="-122"/>
                            <a:ea typeface="微软雅黑" panose="020B0503020204020204" pitchFamily="34" charset="-122"/>
                          </a:endParaRPr>
                        </a:p>
                      </a:txBody>
                      <a:tcPr marL="42320" marR="4232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76263015"/>
                      </a:ext>
                    </a:extLst>
                  </a:tr>
                </a:tbl>
              </a:graphicData>
            </a:graphic>
          </p:graphicFrame>
        </mc:Choice>
        <mc:Fallback xmlns="">
          <p:graphicFrame>
            <p:nvGraphicFramePr>
              <p:cNvPr id="6" name="表格 5">
                <a:extLst>
                  <a:ext uri="{FF2B5EF4-FFF2-40B4-BE49-F238E27FC236}">
                    <a16:creationId xmlns:a16="http://schemas.microsoft.com/office/drawing/2014/main" id="{BC99DD44-ECF6-43FF-9208-F45C01B868D3}"/>
                  </a:ext>
                </a:extLst>
              </p:cNvPr>
              <p:cNvGraphicFramePr>
                <a:graphicFrameLocks noGrp="1"/>
              </p:cNvGraphicFramePr>
              <p:nvPr>
                <p:extLst>
                  <p:ext uri="{D42A27DB-BD31-4B8C-83A1-F6EECF244321}">
                    <p14:modId xmlns:p14="http://schemas.microsoft.com/office/powerpoint/2010/main" val="3086874482"/>
                  </p:ext>
                </p:extLst>
              </p:nvPr>
            </p:nvGraphicFramePr>
            <p:xfrm>
              <a:off x="260515" y="2174061"/>
              <a:ext cx="5835485" cy="4281868"/>
            </p:xfrm>
            <a:graphic>
              <a:graphicData uri="http://schemas.openxmlformats.org/drawingml/2006/table">
                <a:tbl>
                  <a:tblPr firstRow="1" firstCol="1" bandRow="1">
                    <a:tableStyleId>{5C22544A-7EE6-4342-B048-85BDC9FD1C3A}</a:tableStyleId>
                  </a:tblPr>
                  <a:tblGrid>
                    <a:gridCol w="379820">
                      <a:extLst>
                        <a:ext uri="{9D8B030D-6E8A-4147-A177-3AD203B41FA5}">
                          <a16:colId xmlns:a16="http://schemas.microsoft.com/office/drawing/2014/main" val="1709012430"/>
                        </a:ext>
                      </a:extLst>
                    </a:gridCol>
                    <a:gridCol w="5455665">
                      <a:extLst>
                        <a:ext uri="{9D8B030D-6E8A-4147-A177-3AD203B41FA5}">
                          <a16:colId xmlns:a16="http://schemas.microsoft.com/office/drawing/2014/main" val="2952349122"/>
                        </a:ext>
                      </a:extLst>
                    </a:gridCol>
                  </a:tblGrid>
                  <a:tr h="396000">
                    <a:tc>
                      <a:txBody>
                        <a:bodyPr/>
                        <a:lstStyle/>
                        <a:p>
                          <a:pPr indent="0" algn="just">
                            <a:lnSpc>
                              <a:spcPct val="150000"/>
                            </a:lnSpc>
                          </a:pPr>
                          <a:r>
                            <a:rPr lang="en-US" sz="1600" kern="100" dirty="0">
                              <a:solidFill>
                                <a:sysClr val="windowText" lastClr="000000"/>
                              </a:solidFill>
                              <a:effectLst/>
                              <a:latin typeface="微软雅黑" panose="020B0503020204020204" pitchFamily="34" charset="-122"/>
                              <a:ea typeface="微软雅黑" panose="020B0503020204020204" pitchFamily="34" charset="-122"/>
                            </a:rPr>
                            <a:t>1</a:t>
                          </a:r>
                          <a:endParaRPr lang="zh-CN" sz="1600" kern="100" dirty="0">
                            <a:solidFill>
                              <a:sysClr val="windowText" lastClr="000000"/>
                            </a:solidFill>
                            <a:effectLst/>
                            <a:latin typeface="微软雅黑" panose="020B0503020204020204" pitchFamily="34" charset="-122"/>
                            <a:ea typeface="微软雅黑" panose="020B0503020204020204" pitchFamily="34" charset="-122"/>
                          </a:endParaRPr>
                        </a:p>
                      </a:txBody>
                      <a:tcPr marL="42320" marR="42320" marT="0" marB="0">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endParaRPr lang="zh-CN"/>
                        </a:p>
                      </a:txBody>
                      <a:tcPr marL="42320" marR="42320" marT="0" marB="0">
                        <a:lnL w="12700" cmpd="sng">
                          <a:noFill/>
                        </a:lnL>
                        <a:lnR w="12700" cmpd="sng">
                          <a:noFill/>
                        </a:lnR>
                        <a:lnT w="12700" cmpd="sng">
                          <a:noFill/>
                        </a:lnT>
                        <a:lnB w="38100" cmpd="sng">
                          <a:noFill/>
                        </a:lnB>
                        <a:lnTlToBr w="12700" cmpd="sng">
                          <a:noFill/>
                          <a:prstDash val="solid"/>
                        </a:lnTlToBr>
                        <a:lnBlToTr w="12700" cmpd="sng">
                          <a:noFill/>
                          <a:prstDash val="solid"/>
                        </a:lnBlToTr>
                        <a:blipFill>
                          <a:blip r:embed="rId3"/>
                          <a:stretch>
                            <a:fillRect l="-6977" t="-3226" r="-233" b="-1006452"/>
                          </a:stretch>
                        </a:blipFill>
                      </a:tcPr>
                    </a:tc>
                    <a:extLst>
                      <a:ext uri="{0D108BD9-81ED-4DB2-BD59-A6C34878D82A}">
                        <a16:rowId xmlns:a16="http://schemas.microsoft.com/office/drawing/2014/main" val="586450678"/>
                      </a:ext>
                    </a:extLst>
                  </a:tr>
                  <a:tr h="396000">
                    <a:tc>
                      <a:txBody>
                        <a:bodyPr/>
                        <a:lstStyle/>
                        <a:p>
                          <a:pPr indent="0" algn="just">
                            <a:lnSpc>
                              <a:spcPct val="150000"/>
                            </a:lnSpc>
                          </a:pPr>
                          <a:r>
                            <a:rPr lang="en-US" sz="1600" kern="100">
                              <a:solidFill>
                                <a:sysClr val="windowText" lastClr="000000"/>
                              </a:solidFill>
                              <a:effectLst/>
                              <a:latin typeface="微软雅黑" panose="020B0503020204020204" pitchFamily="34" charset="-122"/>
                              <a:ea typeface="微软雅黑" panose="020B0503020204020204" pitchFamily="34" charset="-122"/>
                            </a:rPr>
                            <a:t>2</a:t>
                          </a:r>
                          <a:endParaRPr lang="zh-CN" sz="1600" kern="100">
                            <a:solidFill>
                              <a:sysClr val="windowText" lastClr="000000"/>
                            </a:solidFill>
                            <a:effectLst/>
                            <a:latin typeface="微软雅黑" panose="020B0503020204020204" pitchFamily="34" charset="-122"/>
                            <a:ea typeface="微软雅黑" panose="020B0503020204020204" pitchFamily="34" charset="-122"/>
                          </a:endParaRPr>
                        </a:p>
                      </a:txBody>
                      <a:tcPr marL="42320" marR="42320" marT="0" marB="0">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endParaRPr lang="zh-CN"/>
                        </a:p>
                      </a:txBody>
                      <a:tcPr marL="42320" marR="42320" marT="0" marB="0">
                        <a:lnL w="12700" cmpd="sng">
                          <a:noFill/>
                        </a:lnL>
                        <a:lnR w="12700" cmpd="sng">
                          <a:noFill/>
                        </a:lnR>
                        <a:lnT w="38100" cmpd="sng">
                          <a:noFill/>
                        </a:lnT>
                        <a:lnB w="12700" cmpd="sng">
                          <a:noFill/>
                        </a:lnB>
                        <a:lnTlToBr w="12700" cmpd="sng">
                          <a:noFill/>
                          <a:prstDash val="solid"/>
                        </a:lnTlToBr>
                        <a:lnBlToTr w="12700" cmpd="sng">
                          <a:noFill/>
                          <a:prstDash val="solid"/>
                        </a:lnBlToTr>
                        <a:blipFill>
                          <a:blip r:embed="rId3"/>
                          <a:stretch>
                            <a:fillRect l="-6977" t="-100000" r="-233" b="-875000"/>
                          </a:stretch>
                        </a:blipFill>
                      </a:tcPr>
                    </a:tc>
                    <a:extLst>
                      <a:ext uri="{0D108BD9-81ED-4DB2-BD59-A6C34878D82A}">
                        <a16:rowId xmlns:a16="http://schemas.microsoft.com/office/drawing/2014/main" val="190949135"/>
                      </a:ext>
                    </a:extLst>
                  </a:tr>
                  <a:tr h="396000">
                    <a:tc>
                      <a:txBody>
                        <a:bodyPr/>
                        <a:lstStyle/>
                        <a:p>
                          <a:pPr indent="0" algn="just">
                            <a:lnSpc>
                              <a:spcPct val="150000"/>
                            </a:lnSpc>
                          </a:pPr>
                          <a:r>
                            <a:rPr lang="en-US" sz="1600" kern="100">
                              <a:solidFill>
                                <a:sysClr val="windowText" lastClr="000000"/>
                              </a:solidFill>
                              <a:effectLst/>
                              <a:latin typeface="微软雅黑" panose="020B0503020204020204" pitchFamily="34" charset="-122"/>
                              <a:ea typeface="微软雅黑" panose="020B0503020204020204" pitchFamily="34" charset="-122"/>
                            </a:rPr>
                            <a:t>3</a:t>
                          </a:r>
                          <a:endParaRPr lang="zh-CN" sz="1600" kern="100">
                            <a:solidFill>
                              <a:sysClr val="windowText" lastClr="000000"/>
                            </a:solidFill>
                            <a:effectLst/>
                            <a:latin typeface="微软雅黑" panose="020B0503020204020204" pitchFamily="34" charset="-122"/>
                            <a:ea typeface="微软雅黑" panose="020B0503020204020204" pitchFamily="34" charset="-122"/>
                          </a:endParaRPr>
                        </a:p>
                      </a:txBody>
                      <a:tcPr marL="42320" marR="4232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zh-CN"/>
                        </a:p>
                      </a:txBody>
                      <a:tcPr marL="42320" marR="42320" marT="0" marB="0">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3"/>
                          <a:stretch>
                            <a:fillRect l="-6977" t="-206452" r="-233" b="-803226"/>
                          </a:stretch>
                        </a:blipFill>
                      </a:tcPr>
                    </a:tc>
                    <a:extLst>
                      <a:ext uri="{0D108BD9-81ED-4DB2-BD59-A6C34878D82A}">
                        <a16:rowId xmlns:a16="http://schemas.microsoft.com/office/drawing/2014/main" val="2771382855"/>
                      </a:ext>
                    </a:extLst>
                  </a:tr>
                  <a:tr h="396000">
                    <a:tc>
                      <a:txBody>
                        <a:bodyPr/>
                        <a:lstStyle/>
                        <a:p>
                          <a:pPr indent="0" algn="just">
                            <a:lnSpc>
                              <a:spcPct val="150000"/>
                            </a:lnSpc>
                          </a:pPr>
                          <a:r>
                            <a:rPr lang="en-US" sz="1600" kern="100">
                              <a:solidFill>
                                <a:sysClr val="windowText" lastClr="000000"/>
                              </a:solidFill>
                              <a:effectLst/>
                              <a:latin typeface="微软雅黑" panose="020B0503020204020204" pitchFamily="34" charset="-122"/>
                              <a:ea typeface="微软雅黑" panose="020B0503020204020204" pitchFamily="34" charset="-122"/>
                            </a:rPr>
                            <a:t>4</a:t>
                          </a:r>
                          <a:endParaRPr lang="zh-CN" sz="1600" kern="100">
                            <a:solidFill>
                              <a:sysClr val="windowText" lastClr="000000"/>
                            </a:solidFill>
                            <a:effectLst/>
                            <a:latin typeface="微软雅黑" panose="020B0503020204020204" pitchFamily="34" charset="-122"/>
                            <a:ea typeface="微软雅黑" panose="020B0503020204020204" pitchFamily="34" charset="-122"/>
                          </a:endParaRPr>
                        </a:p>
                      </a:txBody>
                      <a:tcPr marL="42320" marR="4232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indent="127000" algn="just">
                            <a:lnSpc>
                              <a:spcPct val="150000"/>
                            </a:lnSpc>
                          </a:pPr>
                          <a:r>
                            <a:rPr lang="en-US" sz="1600" kern="100" dirty="0">
                              <a:solidFill>
                                <a:sysClr val="windowText" lastClr="000000"/>
                              </a:solidFill>
                              <a:effectLst/>
                              <a:latin typeface="微软雅黑" panose="020B0503020204020204" pitchFamily="34" charset="-122"/>
                              <a:ea typeface="微软雅黑" panose="020B0503020204020204" pitchFamily="34" charset="-122"/>
                            </a:rPr>
                            <a:t>while true do </a:t>
                          </a:r>
                          <a:endParaRPr lang="zh-CN" sz="1600" kern="100" dirty="0">
                            <a:solidFill>
                              <a:sysClr val="windowText" lastClr="000000"/>
                            </a:solidFill>
                            <a:effectLst/>
                            <a:latin typeface="微软雅黑" panose="020B0503020204020204" pitchFamily="34" charset="-122"/>
                            <a:ea typeface="微软雅黑" panose="020B0503020204020204" pitchFamily="34" charset="-122"/>
                          </a:endParaRPr>
                        </a:p>
                      </a:txBody>
                      <a:tcPr marL="42320" marR="4232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88374486"/>
                      </a:ext>
                    </a:extLst>
                  </a:tr>
                  <a:tr h="396000">
                    <a:tc>
                      <a:txBody>
                        <a:bodyPr/>
                        <a:lstStyle/>
                        <a:p>
                          <a:pPr indent="0" algn="just">
                            <a:lnSpc>
                              <a:spcPct val="150000"/>
                            </a:lnSpc>
                          </a:pPr>
                          <a:r>
                            <a:rPr lang="en-US" sz="1600" kern="100">
                              <a:solidFill>
                                <a:sysClr val="windowText" lastClr="000000"/>
                              </a:solidFill>
                              <a:effectLst/>
                              <a:latin typeface="微软雅黑" panose="020B0503020204020204" pitchFamily="34" charset="-122"/>
                              <a:ea typeface="微软雅黑" panose="020B0503020204020204" pitchFamily="34" charset="-122"/>
                            </a:rPr>
                            <a:t>5</a:t>
                          </a:r>
                          <a:endParaRPr lang="zh-CN" sz="1600" kern="100">
                            <a:solidFill>
                              <a:sysClr val="windowText" lastClr="000000"/>
                            </a:solidFill>
                            <a:effectLst/>
                            <a:latin typeface="微软雅黑" panose="020B0503020204020204" pitchFamily="34" charset="-122"/>
                            <a:ea typeface="微软雅黑" panose="020B0503020204020204" pitchFamily="34" charset="-122"/>
                          </a:endParaRPr>
                        </a:p>
                      </a:txBody>
                      <a:tcPr marL="42320" marR="4232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zh-CN"/>
                        </a:p>
                      </a:txBody>
                      <a:tcPr marL="42320" marR="42320" marT="0" marB="0">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3"/>
                          <a:stretch>
                            <a:fillRect l="-6977" t="-406452" r="-233" b="-603226"/>
                          </a:stretch>
                        </a:blipFill>
                      </a:tcPr>
                    </a:tc>
                    <a:extLst>
                      <a:ext uri="{0D108BD9-81ED-4DB2-BD59-A6C34878D82A}">
                        <a16:rowId xmlns:a16="http://schemas.microsoft.com/office/drawing/2014/main" val="3959030888"/>
                      </a:ext>
                    </a:extLst>
                  </a:tr>
                  <a:tr h="396000">
                    <a:tc>
                      <a:txBody>
                        <a:bodyPr/>
                        <a:lstStyle/>
                        <a:p>
                          <a:pPr indent="0" algn="just">
                            <a:lnSpc>
                              <a:spcPct val="150000"/>
                            </a:lnSpc>
                          </a:pPr>
                          <a:r>
                            <a:rPr lang="en-US" sz="1600" kern="100">
                              <a:solidFill>
                                <a:sysClr val="windowText" lastClr="000000"/>
                              </a:solidFill>
                              <a:effectLst/>
                              <a:latin typeface="微软雅黑" panose="020B0503020204020204" pitchFamily="34" charset="-122"/>
                              <a:ea typeface="微软雅黑" panose="020B0503020204020204" pitchFamily="34" charset="-122"/>
                            </a:rPr>
                            <a:t>6</a:t>
                          </a:r>
                          <a:endParaRPr lang="zh-CN" sz="1600" kern="100">
                            <a:solidFill>
                              <a:sysClr val="windowText" lastClr="000000"/>
                            </a:solidFill>
                            <a:effectLst/>
                            <a:latin typeface="微软雅黑" panose="020B0503020204020204" pitchFamily="34" charset="-122"/>
                            <a:ea typeface="微软雅黑" panose="020B0503020204020204" pitchFamily="34" charset="-122"/>
                          </a:endParaRPr>
                        </a:p>
                      </a:txBody>
                      <a:tcPr marL="42320" marR="4232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zh-CN"/>
                        </a:p>
                      </a:txBody>
                      <a:tcPr marL="42320" marR="42320" marT="0" marB="0">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3"/>
                          <a:stretch>
                            <a:fillRect l="-6977" t="-490625" r="-233" b="-484375"/>
                          </a:stretch>
                        </a:blipFill>
                      </a:tcPr>
                    </a:tc>
                    <a:extLst>
                      <a:ext uri="{0D108BD9-81ED-4DB2-BD59-A6C34878D82A}">
                        <a16:rowId xmlns:a16="http://schemas.microsoft.com/office/drawing/2014/main" val="2958035761"/>
                      </a:ext>
                    </a:extLst>
                  </a:tr>
                  <a:tr h="396000">
                    <a:tc>
                      <a:txBody>
                        <a:bodyPr/>
                        <a:lstStyle/>
                        <a:p>
                          <a:pPr indent="0" algn="just">
                            <a:lnSpc>
                              <a:spcPct val="150000"/>
                            </a:lnSpc>
                          </a:pPr>
                          <a:r>
                            <a:rPr lang="en-US" sz="1600" kern="100">
                              <a:solidFill>
                                <a:sysClr val="windowText" lastClr="000000"/>
                              </a:solidFill>
                              <a:effectLst/>
                              <a:latin typeface="微软雅黑" panose="020B0503020204020204" pitchFamily="34" charset="-122"/>
                              <a:ea typeface="微软雅黑" panose="020B0503020204020204" pitchFamily="34" charset="-122"/>
                            </a:rPr>
                            <a:t>7</a:t>
                          </a:r>
                          <a:endParaRPr lang="zh-CN" sz="1600" kern="100">
                            <a:solidFill>
                              <a:sysClr val="windowText" lastClr="000000"/>
                            </a:solidFill>
                            <a:effectLst/>
                            <a:latin typeface="微软雅黑" panose="020B0503020204020204" pitchFamily="34" charset="-122"/>
                            <a:ea typeface="微软雅黑" panose="020B0503020204020204" pitchFamily="34" charset="-122"/>
                          </a:endParaRPr>
                        </a:p>
                      </a:txBody>
                      <a:tcPr marL="42320" marR="4232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zh-CN"/>
                        </a:p>
                      </a:txBody>
                      <a:tcPr marL="42320" marR="42320" marT="0" marB="0">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3"/>
                          <a:stretch>
                            <a:fillRect l="-6977" t="-609677" r="-233" b="-400000"/>
                          </a:stretch>
                        </a:blipFill>
                      </a:tcPr>
                    </a:tc>
                    <a:extLst>
                      <a:ext uri="{0D108BD9-81ED-4DB2-BD59-A6C34878D82A}">
                        <a16:rowId xmlns:a16="http://schemas.microsoft.com/office/drawing/2014/main" val="1757434208"/>
                      </a:ext>
                    </a:extLst>
                  </a:tr>
                  <a:tr h="717868">
                    <a:tc>
                      <a:txBody>
                        <a:bodyPr/>
                        <a:lstStyle/>
                        <a:p>
                          <a:pPr indent="0" algn="just">
                            <a:lnSpc>
                              <a:spcPct val="150000"/>
                            </a:lnSpc>
                          </a:pPr>
                          <a:r>
                            <a:rPr lang="en-US" sz="1600" kern="100">
                              <a:solidFill>
                                <a:sysClr val="windowText" lastClr="000000"/>
                              </a:solidFill>
                              <a:effectLst/>
                              <a:latin typeface="微软雅黑" panose="020B0503020204020204" pitchFamily="34" charset="-122"/>
                              <a:ea typeface="微软雅黑" panose="020B0503020204020204" pitchFamily="34" charset="-122"/>
                            </a:rPr>
                            <a:t>8</a:t>
                          </a:r>
                          <a:endParaRPr lang="zh-CN" sz="1600" kern="100">
                            <a:solidFill>
                              <a:sysClr val="windowText" lastClr="000000"/>
                            </a:solidFill>
                            <a:effectLst/>
                            <a:latin typeface="微软雅黑" panose="020B0503020204020204" pitchFamily="34" charset="-122"/>
                            <a:ea typeface="微软雅黑" panose="020B0503020204020204" pitchFamily="34" charset="-122"/>
                          </a:endParaRPr>
                        </a:p>
                      </a:txBody>
                      <a:tcPr marL="42320" marR="4232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zh-CN"/>
                        </a:p>
                      </a:txBody>
                      <a:tcPr marL="42320" marR="42320" marT="0" marB="0">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3"/>
                          <a:stretch>
                            <a:fillRect l="-6977" t="-392857" r="-233" b="-121429"/>
                          </a:stretch>
                        </a:blipFill>
                      </a:tcPr>
                    </a:tc>
                    <a:extLst>
                      <a:ext uri="{0D108BD9-81ED-4DB2-BD59-A6C34878D82A}">
                        <a16:rowId xmlns:a16="http://schemas.microsoft.com/office/drawing/2014/main" val="316723191"/>
                      </a:ext>
                    </a:extLst>
                  </a:tr>
                  <a:tr h="396000">
                    <a:tc>
                      <a:txBody>
                        <a:bodyPr/>
                        <a:lstStyle/>
                        <a:p>
                          <a:pPr indent="0" algn="just">
                            <a:lnSpc>
                              <a:spcPct val="150000"/>
                            </a:lnSpc>
                          </a:pPr>
                          <a:r>
                            <a:rPr lang="en-US" sz="1600" kern="100">
                              <a:solidFill>
                                <a:sysClr val="windowText" lastClr="000000"/>
                              </a:solidFill>
                              <a:effectLst/>
                              <a:latin typeface="微软雅黑" panose="020B0503020204020204" pitchFamily="34" charset="-122"/>
                              <a:ea typeface="微软雅黑" panose="020B0503020204020204" pitchFamily="34" charset="-122"/>
                            </a:rPr>
                            <a:t>9</a:t>
                          </a:r>
                          <a:endParaRPr lang="zh-CN" sz="1600" kern="100">
                            <a:solidFill>
                              <a:sysClr val="windowText" lastClr="000000"/>
                            </a:solidFill>
                            <a:effectLst/>
                            <a:latin typeface="微软雅黑" panose="020B0503020204020204" pitchFamily="34" charset="-122"/>
                            <a:ea typeface="微软雅黑" panose="020B0503020204020204" pitchFamily="34" charset="-122"/>
                          </a:endParaRPr>
                        </a:p>
                      </a:txBody>
                      <a:tcPr marL="42320" marR="4232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zh-CN"/>
                        </a:p>
                      </a:txBody>
                      <a:tcPr marL="42320" marR="42320" marT="0" marB="0">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3"/>
                          <a:stretch>
                            <a:fillRect l="-6977" t="-862500" r="-233" b="-112500"/>
                          </a:stretch>
                        </a:blipFill>
                      </a:tcPr>
                    </a:tc>
                    <a:extLst>
                      <a:ext uri="{0D108BD9-81ED-4DB2-BD59-A6C34878D82A}">
                        <a16:rowId xmlns:a16="http://schemas.microsoft.com/office/drawing/2014/main" val="4018867220"/>
                      </a:ext>
                    </a:extLst>
                  </a:tr>
                  <a:tr h="396000">
                    <a:tc>
                      <a:txBody>
                        <a:bodyPr/>
                        <a:lstStyle/>
                        <a:p>
                          <a:pPr indent="0" algn="just">
                            <a:lnSpc>
                              <a:spcPct val="150000"/>
                            </a:lnSpc>
                          </a:pPr>
                          <a:r>
                            <a:rPr lang="en-US" sz="1600" kern="100" dirty="0">
                              <a:solidFill>
                                <a:sysClr val="windowText" lastClr="000000"/>
                              </a:solidFill>
                              <a:effectLst/>
                              <a:latin typeface="微软雅黑" panose="020B0503020204020204" pitchFamily="34" charset="-122"/>
                              <a:ea typeface="微软雅黑" panose="020B0503020204020204" pitchFamily="34" charset="-122"/>
                            </a:rPr>
                            <a:t>10</a:t>
                          </a:r>
                          <a:endParaRPr lang="zh-CN" sz="1600" kern="100" dirty="0">
                            <a:solidFill>
                              <a:sysClr val="windowText" lastClr="000000"/>
                            </a:solidFill>
                            <a:effectLst/>
                            <a:latin typeface="微软雅黑" panose="020B0503020204020204" pitchFamily="34" charset="-122"/>
                            <a:ea typeface="微软雅黑" panose="020B0503020204020204" pitchFamily="34" charset="-122"/>
                          </a:endParaRPr>
                        </a:p>
                      </a:txBody>
                      <a:tcPr marL="42320" marR="4232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zh-CN"/>
                        </a:p>
                      </a:txBody>
                      <a:tcPr marL="42320" marR="42320" marT="0" marB="0">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3"/>
                          <a:stretch>
                            <a:fillRect l="-6977" t="-993548" r="-233" b="-16129"/>
                          </a:stretch>
                        </a:blipFill>
                      </a:tcPr>
                    </a:tc>
                    <a:extLst>
                      <a:ext uri="{0D108BD9-81ED-4DB2-BD59-A6C34878D82A}">
                        <a16:rowId xmlns:a16="http://schemas.microsoft.com/office/drawing/2014/main" val="76263015"/>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3" name="内容占位符 12">
                <a:extLst>
                  <a:ext uri="{FF2B5EF4-FFF2-40B4-BE49-F238E27FC236}">
                    <a16:creationId xmlns:a16="http://schemas.microsoft.com/office/drawing/2014/main" id="{3236EE91-8648-49D3-AA6A-C5975F62093F}"/>
                  </a:ext>
                </a:extLst>
              </p:cNvPr>
              <p:cNvGraphicFramePr>
                <a:graphicFrameLocks noGrp="1"/>
              </p:cNvGraphicFramePr>
              <p:nvPr>
                <p:ph idx="11"/>
                <p:extLst>
                  <p:ext uri="{D42A27DB-BD31-4B8C-83A1-F6EECF244321}">
                    <p14:modId xmlns:p14="http://schemas.microsoft.com/office/powerpoint/2010/main" val="3496613721"/>
                  </p:ext>
                </p:extLst>
              </p:nvPr>
            </p:nvGraphicFramePr>
            <p:xfrm>
              <a:off x="6096000" y="2230759"/>
              <a:ext cx="6096000" cy="4320000"/>
            </p:xfrm>
            <a:graphic>
              <a:graphicData uri="http://schemas.openxmlformats.org/drawingml/2006/table">
                <a:tbl>
                  <a:tblPr firstRow="1" firstCol="1" bandRow="1">
                    <a:tableStyleId>{5C22544A-7EE6-4342-B048-85BDC9FD1C3A}</a:tableStyleId>
                  </a:tblPr>
                  <a:tblGrid>
                    <a:gridCol w="396775">
                      <a:extLst>
                        <a:ext uri="{9D8B030D-6E8A-4147-A177-3AD203B41FA5}">
                          <a16:colId xmlns:a16="http://schemas.microsoft.com/office/drawing/2014/main" val="1744216029"/>
                        </a:ext>
                      </a:extLst>
                    </a:gridCol>
                    <a:gridCol w="5699225">
                      <a:extLst>
                        <a:ext uri="{9D8B030D-6E8A-4147-A177-3AD203B41FA5}">
                          <a16:colId xmlns:a16="http://schemas.microsoft.com/office/drawing/2014/main" val="848729207"/>
                        </a:ext>
                      </a:extLst>
                    </a:gridCol>
                  </a:tblGrid>
                  <a:tr h="432000">
                    <a:tc>
                      <a:txBody>
                        <a:bodyPr/>
                        <a:lstStyle/>
                        <a:p>
                          <a:pPr indent="0" algn="just">
                            <a:lnSpc>
                              <a:spcPct val="150000"/>
                            </a:lnSpc>
                          </a:pPr>
                          <a:r>
                            <a:rPr lang="en-US" sz="1600" kern="100" dirty="0">
                              <a:solidFill>
                                <a:sysClr val="windowText" lastClr="000000"/>
                              </a:solidFill>
                              <a:effectLst/>
                              <a:latin typeface="微软雅黑" panose="020B0503020204020204" pitchFamily="34" charset="-122"/>
                              <a:ea typeface="微软雅黑" panose="020B0503020204020204" pitchFamily="34" charset="-122"/>
                            </a:rPr>
                            <a:t>11</a:t>
                          </a:r>
                          <a:endParaRPr lang="zh-CN" sz="1600" kern="100" dirty="0">
                            <a:solidFill>
                              <a:sysClr val="windowText" lastClr="000000"/>
                            </a:solidFill>
                            <a:effectLst/>
                            <a:latin typeface="微软雅黑" panose="020B0503020204020204" pitchFamily="34" charset="-122"/>
                            <a:ea typeface="微软雅黑" panose="020B0503020204020204" pitchFamily="34" charset="-122"/>
                          </a:endParaRPr>
                        </a:p>
                      </a:txBody>
                      <a:tcPr marL="42320" marR="4232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indent="127000" algn="just">
                            <a:lnSpc>
                              <a:spcPct val="150000"/>
                            </a:lnSpc>
                          </a:pPr>
                          <a14:m>
                            <m:oMath xmlns:m="http://schemas.openxmlformats.org/officeDocument/2006/math">
                              <m:r>
                                <a:rPr lang="en-US" sz="1600" kern="100" smtClean="0">
                                  <a:solidFill>
                                    <a:sysClr val="windowText" lastClr="000000"/>
                                  </a:solidFill>
                                  <a:effectLst/>
                                  <a:latin typeface="Cambria Math" panose="02040503050406030204" pitchFamily="18" charset="0"/>
                                </a:rPr>
                                <m:t>|   </m:t>
                              </m:r>
                              <m:r>
                                <a:rPr lang="en-US" sz="1600" kern="100" smtClean="0">
                                  <a:solidFill>
                                    <a:sysClr val="windowText" lastClr="000000"/>
                                  </a:solidFill>
                                  <a:effectLst/>
                                  <a:latin typeface="Cambria Math" panose="02040503050406030204" pitchFamily="18" charset="0"/>
                                </a:rPr>
                                <m:t>𝐢𝐟</m:t>
                              </m:r>
                              <m:r>
                                <a:rPr lang="en-US" sz="1600" kern="100" smtClean="0">
                                  <a:solidFill>
                                    <a:sysClr val="windowText" lastClr="000000"/>
                                  </a:solidFill>
                                  <a:effectLst/>
                                  <a:latin typeface="Cambria Math" panose="02040503050406030204" pitchFamily="18" charset="0"/>
                                </a:rPr>
                                <m:t> </m:t>
                              </m:r>
                              <m:r>
                                <a:rPr lang="en-US" sz="1600" kern="100" smtClean="0">
                                  <a:solidFill>
                                    <a:sysClr val="windowText" lastClr="000000"/>
                                  </a:solidFill>
                                  <a:effectLst/>
                                  <a:latin typeface="Cambria Math" panose="02040503050406030204" pitchFamily="18" charset="0"/>
                                </a:rPr>
                                <m:t>𝑖</m:t>
                              </m:r>
                              <m:r>
                                <a:rPr lang="zh-CN" sz="1600" kern="100">
                                  <a:solidFill>
                                    <a:sysClr val="windowText" lastClr="000000"/>
                                  </a:solidFill>
                                  <a:effectLst/>
                                  <a:latin typeface="Cambria Math" panose="02040503050406030204" pitchFamily="18" charset="0"/>
                                </a:rPr>
                                <m:t>≥</m:t>
                              </m:r>
                              <m:r>
                                <a:rPr lang="en-US" sz="1600" kern="100">
                                  <a:solidFill>
                                    <a:sysClr val="windowText" lastClr="000000"/>
                                  </a:solidFill>
                                  <a:effectLst/>
                                  <a:latin typeface="Cambria Math" panose="02040503050406030204" pitchFamily="18" charset="0"/>
                                </a:rPr>
                                <m:t>𝑗</m:t>
                              </m:r>
                              <m:r>
                                <a:rPr lang="en-US" sz="1600" kern="100">
                                  <a:solidFill>
                                    <a:sysClr val="windowText" lastClr="000000"/>
                                  </a:solidFill>
                                  <a:effectLst/>
                                  <a:latin typeface="Cambria Math" panose="02040503050406030204" pitchFamily="18" charset="0"/>
                                </a:rPr>
                                <m:t> </m:t>
                              </m:r>
                              <m:r>
                                <a:rPr lang="en-US" sz="1600" kern="100">
                                  <a:solidFill>
                                    <a:sysClr val="windowText" lastClr="000000"/>
                                  </a:solidFill>
                                  <a:effectLst/>
                                  <a:latin typeface="Cambria Math" panose="02040503050406030204" pitchFamily="18" charset="0"/>
                                </a:rPr>
                                <m:t>𝐭𝐡𝐞𝐧</m:t>
                              </m:r>
                            </m:oMath>
                          </a14:m>
                          <a:r>
                            <a:rPr lang="en-US" sz="1600" kern="100" dirty="0">
                              <a:solidFill>
                                <a:sysClr val="windowText" lastClr="000000"/>
                              </a:solidFill>
                              <a:effectLst/>
                              <a:latin typeface="微软雅黑" panose="020B0503020204020204" pitchFamily="34" charset="-122"/>
                              <a:ea typeface="微软雅黑" panose="020B0503020204020204" pitchFamily="34" charset="-122"/>
                            </a:rPr>
                            <a:t> </a:t>
                          </a:r>
                          <a:r>
                            <a:rPr lang="en-US" sz="1600" b="0" kern="100" dirty="0">
                              <a:solidFill>
                                <a:sysClr val="windowText" lastClr="000000"/>
                              </a:solidFill>
                              <a:effectLst/>
                              <a:latin typeface="微软雅黑" panose="020B0503020204020204" pitchFamily="34" charset="-122"/>
                              <a:ea typeface="微软雅黑" panose="020B0503020204020204" pitchFamily="34" charset="-122"/>
                            </a:rPr>
                            <a:t>//</a:t>
                          </a:r>
                          <a:r>
                            <a:rPr lang="zh-CN" sz="1600" b="0" kern="100" dirty="0">
                              <a:solidFill>
                                <a:sysClr val="windowText" lastClr="000000"/>
                              </a:solidFill>
                              <a:effectLst/>
                              <a:latin typeface="微软雅黑" panose="020B0503020204020204" pitchFamily="34" charset="-122"/>
                              <a:ea typeface="微软雅黑" panose="020B0503020204020204" pitchFamily="34" charset="-122"/>
                            </a:rPr>
                            <a:t>如果</a:t>
                          </a:r>
                          <a14:m>
                            <m:oMath xmlns:m="http://schemas.openxmlformats.org/officeDocument/2006/math">
                              <m:r>
                                <m:rPr>
                                  <m:sty m:val="p"/>
                                </m:rPr>
                                <a:rPr lang="en-US" sz="1600" b="0" i="1" kern="100">
                                  <a:solidFill>
                                    <a:sysClr val="windowText" lastClr="000000"/>
                                  </a:solidFill>
                                  <a:effectLst/>
                                  <a:latin typeface="Cambria Math" panose="02040503050406030204" pitchFamily="18" charset="0"/>
                                </a:rPr>
                                <m:t>i</m:t>
                              </m:r>
                            </m:oMath>
                          </a14:m>
                          <a:r>
                            <a:rPr lang="zh-CN" sz="1600" b="0" kern="100" dirty="0">
                              <a:solidFill>
                                <a:sysClr val="windowText" lastClr="000000"/>
                              </a:solidFill>
                              <a:effectLst/>
                              <a:latin typeface="微软雅黑" panose="020B0503020204020204" pitchFamily="34" charset="-122"/>
                              <a:ea typeface="微软雅黑" panose="020B0503020204020204" pitchFamily="34" charset="-122"/>
                            </a:rPr>
                            <a:t>大于等于</a:t>
                          </a:r>
                          <a14:m>
                            <m:oMath xmlns:m="http://schemas.openxmlformats.org/officeDocument/2006/math">
                              <m:r>
                                <m:rPr>
                                  <m:sty m:val="p"/>
                                </m:rPr>
                                <a:rPr lang="en-US" sz="1600" b="0" i="1" kern="100">
                                  <a:solidFill>
                                    <a:sysClr val="windowText" lastClr="000000"/>
                                  </a:solidFill>
                                  <a:effectLst/>
                                  <a:latin typeface="Cambria Math" panose="02040503050406030204" pitchFamily="18" charset="0"/>
                                </a:rPr>
                                <m:t>j</m:t>
                              </m:r>
                            </m:oMath>
                          </a14:m>
                          <a:r>
                            <a:rPr lang="zh-CN" sz="1600" b="0" kern="100" dirty="0">
                              <a:solidFill>
                                <a:sysClr val="windowText" lastClr="000000"/>
                              </a:solidFill>
                              <a:effectLst/>
                              <a:latin typeface="微软雅黑" panose="020B0503020204020204" pitchFamily="34" charset="-122"/>
                              <a:ea typeface="微软雅黑" panose="020B0503020204020204" pitchFamily="34" charset="-122"/>
                            </a:rPr>
                            <a:t>，完成拆分，退出循环</a:t>
                          </a:r>
                        </a:p>
                      </a:txBody>
                      <a:tcPr marL="42320" marR="4232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760741176"/>
                      </a:ext>
                    </a:extLst>
                  </a:tr>
                  <a:tr h="432000">
                    <a:tc>
                      <a:txBody>
                        <a:bodyPr/>
                        <a:lstStyle/>
                        <a:p>
                          <a:pPr indent="0" algn="just">
                            <a:lnSpc>
                              <a:spcPct val="150000"/>
                            </a:lnSpc>
                          </a:pPr>
                          <a:r>
                            <a:rPr lang="en-US" sz="1600" kern="100">
                              <a:solidFill>
                                <a:sysClr val="windowText" lastClr="000000"/>
                              </a:solidFill>
                              <a:effectLst/>
                              <a:latin typeface="微软雅黑" panose="020B0503020204020204" pitchFamily="34" charset="-122"/>
                              <a:ea typeface="微软雅黑" panose="020B0503020204020204" pitchFamily="34" charset="-122"/>
                            </a:rPr>
                            <a:t>12</a:t>
                          </a:r>
                          <a:endParaRPr lang="zh-CN" sz="1600" kern="100">
                            <a:solidFill>
                              <a:sysClr val="windowText" lastClr="000000"/>
                            </a:solidFill>
                            <a:effectLst/>
                            <a:latin typeface="微软雅黑" panose="020B0503020204020204" pitchFamily="34" charset="-122"/>
                            <a:ea typeface="微软雅黑" panose="020B0503020204020204" pitchFamily="34" charset="-122"/>
                          </a:endParaRPr>
                        </a:p>
                      </a:txBody>
                      <a:tcPr marL="42320" marR="4232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indent="127000" algn="just">
                            <a:lnSpc>
                              <a:spcPct val="150000"/>
                            </a:lnSpc>
                          </a:pPr>
                          <a14:m>
                            <m:oMath xmlns:m="http://schemas.openxmlformats.org/officeDocument/2006/math">
                              <m:d>
                                <m:dPr>
                                  <m:begChr m:val="|"/>
                                  <m:endChr m:val="|"/>
                                  <m:ctrlPr>
                                    <a:rPr lang="zh-CN" sz="1600" i="1" kern="100" smtClean="0">
                                      <a:solidFill>
                                        <a:sysClr val="windowText" lastClr="000000"/>
                                      </a:solidFill>
                                      <a:effectLst/>
                                      <a:latin typeface="Cambria Math" panose="02040503050406030204" pitchFamily="18" charset="0"/>
                                    </a:rPr>
                                  </m:ctrlPr>
                                </m:dPr>
                                <m:e>
                                  <m:r>
                                    <a:rPr lang="en-US" sz="1600" kern="100">
                                      <a:solidFill>
                                        <a:sysClr val="windowText" lastClr="000000"/>
                                      </a:solidFill>
                                      <a:effectLst/>
                                      <a:latin typeface="Cambria Math" panose="02040503050406030204" pitchFamily="18" charset="0"/>
                                    </a:rPr>
                                    <m:t>   </m:t>
                                  </m:r>
                                </m:e>
                              </m:d>
                              <m:r>
                                <a:rPr lang="en-US" sz="1600" kern="100">
                                  <a:solidFill>
                                    <a:sysClr val="windowText" lastClr="000000"/>
                                  </a:solidFill>
                                  <a:effectLst/>
                                  <a:latin typeface="Cambria Math" panose="02040503050406030204" pitchFamily="18" charset="0"/>
                                </a:rPr>
                                <m:t>  </m:t>
                              </m:r>
                              <m:r>
                                <a:rPr lang="en-US" sz="1600" kern="100">
                                  <a:solidFill>
                                    <a:sysClr val="windowText" lastClr="000000"/>
                                  </a:solidFill>
                                  <a:effectLst/>
                                  <a:latin typeface="Cambria Math" panose="02040503050406030204" pitchFamily="18" charset="0"/>
                                </a:rPr>
                                <m:t>𝐛𝐫𝐞𝐚𝐤</m:t>
                              </m:r>
                            </m:oMath>
                          </a14:m>
                          <a:r>
                            <a:rPr lang="en-US" sz="1600" kern="100" dirty="0">
                              <a:solidFill>
                                <a:sysClr val="windowText" lastClr="000000"/>
                              </a:solidFill>
                              <a:effectLst/>
                              <a:latin typeface="微软雅黑" panose="020B0503020204020204" pitchFamily="34" charset="-122"/>
                              <a:ea typeface="微软雅黑" panose="020B0503020204020204" pitchFamily="34" charset="-122"/>
                            </a:rPr>
                            <a:t> </a:t>
                          </a:r>
                          <a:endParaRPr lang="zh-CN" sz="1600" kern="100" dirty="0">
                            <a:solidFill>
                              <a:sysClr val="windowText" lastClr="000000"/>
                            </a:solidFill>
                            <a:effectLst/>
                            <a:latin typeface="微软雅黑" panose="020B0503020204020204" pitchFamily="34" charset="-122"/>
                            <a:ea typeface="微软雅黑" panose="020B0503020204020204" pitchFamily="34" charset="-122"/>
                          </a:endParaRPr>
                        </a:p>
                      </a:txBody>
                      <a:tcPr marL="42320" marR="4232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67398975"/>
                      </a:ext>
                    </a:extLst>
                  </a:tr>
                  <a:tr h="432000">
                    <a:tc>
                      <a:txBody>
                        <a:bodyPr/>
                        <a:lstStyle/>
                        <a:p>
                          <a:pPr indent="0" algn="just">
                            <a:lnSpc>
                              <a:spcPct val="150000"/>
                            </a:lnSpc>
                          </a:pPr>
                          <a:r>
                            <a:rPr lang="en-US" sz="1600" kern="100" dirty="0">
                              <a:solidFill>
                                <a:sysClr val="windowText" lastClr="000000"/>
                              </a:solidFill>
                              <a:effectLst/>
                              <a:latin typeface="微软雅黑" panose="020B0503020204020204" pitchFamily="34" charset="-122"/>
                              <a:ea typeface="微软雅黑" panose="020B0503020204020204" pitchFamily="34" charset="-122"/>
                            </a:rPr>
                            <a:t>13</a:t>
                          </a:r>
                          <a:endParaRPr lang="zh-CN" sz="1600" kern="100" dirty="0">
                            <a:solidFill>
                              <a:sysClr val="windowText" lastClr="000000"/>
                            </a:solidFill>
                            <a:effectLst/>
                            <a:latin typeface="微软雅黑" panose="020B0503020204020204" pitchFamily="34" charset="-122"/>
                            <a:ea typeface="微软雅黑" panose="020B0503020204020204" pitchFamily="34" charset="-122"/>
                          </a:endParaRPr>
                        </a:p>
                      </a:txBody>
                      <a:tcPr marL="42320" marR="4232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indent="127000" algn="just">
                            <a:lnSpc>
                              <a:spcPct val="150000"/>
                            </a:lnSpc>
                          </a:pPr>
                          <a14:m>
                            <m:oMath xmlns:m="http://schemas.openxmlformats.org/officeDocument/2006/math">
                              <m:r>
                                <a:rPr lang="en-US" sz="1600" kern="100" smtClean="0">
                                  <a:solidFill>
                                    <a:sysClr val="windowText" lastClr="000000"/>
                                  </a:solidFill>
                                  <a:effectLst/>
                                  <a:latin typeface="Cambria Math" panose="02040503050406030204" pitchFamily="18" charset="0"/>
                                </a:rPr>
                                <m:t>|   </m:t>
                              </m:r>
                              <m:r>
                                <a:rPr lang="en-US" sz="1600" kern="100" smtClean="0">
                                  <a:solidFill>
                                    <a:sysClr val="windowText" lastClr="000000"/>
                                  </a:solidFill>
                                  <a:effectLst/>
                                  <a:latin typeface="Cambria Math" panose="02040503050406030204" pitchFamily="18" charset="0"/>
                                </a:rPr>
                                <m:t>𝐞𝐧𝐝</m:t>
                              </m:r>
                            </m:oMath>
                          </a14:m>
                          <a:r>
                            <a:rPr lang="en-US" sz="1600" kern="100" dirty="0">
                              <a:solidFill>
                                <a:sysClr val="windowText" lastClr="000000"/>
                              </a:solidFill>
                              <a:effectLst/>
                              <a:latin typeface="微软雅黑" panose="020B0503020204020204" pitchFamily="34" charset="-122"/>
                              <a:ea typeface="微软雅黑" panose="020B0503020204020204" pitchFamily="34" charset="-122"/>
                            </a:rPr>
                            <a:t> </a:t>
                          </a:r>
                          <a:endParaRPr lang="zh-CN" sz="1600" kern="100" dirty="0">
                            <a:solidFill>
                              <a:sysClr val="windowText" lastClr="000000"/>
                            </a:solidFill>
                            <a:effectLst/>
                            <a:latin typeface="微软雅黑" panose="020B0503020204020204" pitchFamily="34" charset="-122"/>
                            <a:ea typeface="微软雅黑" panose="020B0503020204020204" pitchFamily="34" charset="-122"/>
                          </a:endParaRPr>
                        </a:p>
                      </a:txBody>
                      <a:tcPr marL="42320" marR="4232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261892979"/>
                      </a:ext>
                    </a:extLst>
                  </a:tr>
                  <a:tr h="432000">
                    <a:tc>
                      <a:txBody>
                        <a:bodyPr/>
                        <a:lstStyle/>
                        <a:p>
                          <a:pPr indent="0" algn="just">
                            <a:lnSpc>
                              <a:spcPct val="150000"/>
                            </a:lnSpc>
                          </a:pPr>
                          <a:r>
                            <a:rPr lang="en-US" sz="1600" kern="100">
                              <a:solidFill>
                                <a:sysClr val="windowText" lastClr="000000"/>
                              </a:solidFill>
                              <a:effectLst/>
                              <a:latin typeface="微软雅黑" panose="020B0503020204020204" pitchFamily="34" charset="-122"/>
                              <a:ea typeface="微软雅黑" panose="020B0503020204020204" pitchFamily="34" charset="-122"/>
                            </a:rPr>
                            <a:t>14</a:t>
                          </a:r>
                          <a:endParaRPr lang="zh-CN" sz="1600" kern="100">
                            <a:solidFill>
                              <a:sysClr val="windowText" lastClr="000000"/>
                            </a:solidFill>
                            <a:effectLst/>
                            <a:latin typeface="微软雅黑" panose="020B0503020204020204" pitchFamily="34" charset="-122"/>
                            <a:ea typeface="微软雅黑" panose="020B0503020204020204" pitchFamily="34" charset="-122"/>
                          </a:endParaRPr>
                        </a:p>
                      </a:txBody>
                      <a:tcPr marL="42320" marR="4232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indent="127000" algn="just">
                            <a:lnSpc>
                              <a:spcPct val="150000"/>
                            </a:lnSpc>
                          </a:pPr>
                          <a14:m>
                            <m:oMath xmlns:m="http://schemas.openxmlformats.org/officeDocument/2006/math">
                              <m:r>
                                <a:rPr lang="en-US" sz="1600" kern="100" smtClean="0">
                                  <a:solidFill>
                                    <a:sysClr val="windowText" lastClr="000000"/>
                                  </a:solidFill>
                                  <a:effectLst/>
                                  <a:latin typeface="Cambria Math" panose="02040503050406030204" pitchFamily="18" charset="0"/>
                                </a:rPr>
                                <m:t>|   </m:t>
                              </m:r>
                              <m:r>
                                <m:rPr>
                                  <m:sty m:val="p"/>
                                </m:rPr>
                                <a:rPr lang="en-US" sz="1600" kern="100" smtClean="0">
                                  <a:solidFill>
                                    <a:sysClr val="windowText" lastClr="000000"/>
                                  </a:solidFill>
                                  <a:effectLst/>
                                  <a:latin typeface="Cambria Math" panose="02040503050406030204" pitchFamily="18" charset="0"/>
                                </a:rPr>
                                <m:t>Swap</m:t>
                              </m:r>
                              <m:d>
                                <m:dPr>
                                  <m:ctrlPr>
                                    <a:rPr lang="zh-CN" sz="1600" i="1" kern="100">
                                      <a:solidFill>
                                        <a:sysClr val="windowText" lastClr="000000"/>
                                      </a:solidFill>
                                      <a:effectLst/>
                                      <a:latin typeface="Cambria Math" panose="02040503050406030204" pitchFamily="18" charset="0"/>
                                    </a:rPr>
                                  </m:ctrlPr>
                                </m:dPr>
                                <m:e>
                                  <m:sSub>
                                    <m:sSubPr>
                                      <m:ctrlPr>
                                        <a:rPr lang="zh-CN" sz="1600" i="1" kern="100">
                                          <a:solidFill>
                                            <a:sysClr val="windowText" lastClr="000000"/>
                                          </a:solidFill>
                                          <a:effectLst/>
                                          <a:latin typeface="Cambria Math" panose="02040503050406030204" pitchFamily="18" charset="0"/>
                                        </a:rPr>
                                      </m:ctrlPr>
                                    </m:sSubPr>
                                    <m:e>
                                      <m:r>
                                        <a:rPr lang="en-US" sz="1600" kern="100">
                                          <a:solidFill>
                                            <a:sysClr val="windowText" lastClr="000000"/>
                                          </a:solidFill>
                                          <a:effectLst/>
                                          <a:latin typeface="Cambria Math" panose="02040503050406030204" pitchFamily="18" charset="0"/>
                                        </a:rPr>
                                        <m:t>𝑎</m:t>
                                      </m:r>
                                    </m:e>
                                    <m:sub>
                                      <m:r>
                                        <a:rPr lang="en-US" sz="1600" kern="100">
                                          <a:solidFill>
                                            <a:sysClr val="windowText" lastClr="000000"/>
                                          </a:solidFill>
                                          <a:effectLst/>
                                          <a:latin typeface="Cambria Math" panose="02040503050406030204" pitchFamily="18" charset="0"/>
                                        </a:rPr>
                                        <m:t>𝑖</m:t>
                                      </m:r>
                                    </m:sub>
                                  </m:sSub>
                                  <m:r>
                                    <a:rPr lang="en-US" sz="1600" kern="100">
                                      <a:solidFill>
                                        <a:sysClr val="windowText" lastClr="000000"/>
                                      </a:solidFill>
                                      <a:effectLst/>
                                      <a:latin typeface="Cambria Math" panose="02040503050406030204" pitchFamily="18" charset="0"/>
                                    </a:rPr>
                                    <m:t>, </m:t>
                                  </m:r>
                                  <m:sSub>
                                    <m:sSubPr>
                                      <m:ctrlPr>
                                        <a:rPr lang="zh-CN" sz="1600" i="1" kern="100">
                                          <a:solidFill>
                                            <a:sysClr val="windowText" lastClr="000000"/>
                                          </a:solidFill>
                                          <a:effectLst/>
                                          <a:latin typeface="Cambria Math" panose="02040503050406030204" pitchFamily="18" charset="0"/>
                                        </a:rPr>
                                      </m:ctrlPr>
                                    </m:sSubPr>
                                    <m:e>
                                      <m:r>
                                        <a:rPr lang="en-US" sz="1600" kern="100">
                                          <a:solidFill>
                                            <a:sysClr val="windowText" lastClr="000000"/>
                                          </a:solidFill>
                                          <a:effectLst/>
                                          <a:latin typeface="Cambria Math" panose="02040503050406030204" pitchFamily="18" charset="0"/>
                                        </a:rPr>
                                        <m:t>𝑎</m:t>
                                      </m:r>
                                    </m:e>
                                    <m:sub>
                                      <m:r>
                                        <a:rPr lang="en-US" sz="1600" kern="100">
                                          <a:solidFill>
                                            <a:sysClr val="windowText" lastClr="000000"/>
                                          </a:solidFill>
                                          <a:effectLst/>
                                          <a:latin typeface="Cambria Math" panose="02040503050406030204" pitchFamily="18" charset="0"/>
                                        </a:rPr>
                                        <m:t>𝑗</m:t>
                                      </m:r>
                                    </m:sub>
                                  </m:sSub>
                                </m:e>
                              </m:d>
                            </m:oMath>
                          </a14:m>
                          <a:r>
                            <a:rPr lang="en-US" sz="1600" kern="100" dirty="0">
                              <a:solidFill>
                                <a:sysClr val="windowText" lastClr="000000"/>
                              </a:solidFill>
                              <a:effectLst/>
                              <a:latin typeface="微软雅黑" panose="020B0503020204020204" pitchFamily="34" charset="-122"/>
                              <a:ea typeface="微软雅黑" panose="020B0503020204020204" pitchFamily="34" charset="-122"/>
                            </a:rPr>
                            <a:t> //</a:t>
                          </a:r>
                          <a:r>
                            <a:rPr lang="zh-CN" sz="1600" kern="100" dirty="0">
                              <a:solidFill>
                                <a:sysClr val="windowText" lastClr="000000"/>
                              </a:solidFill>
                              <a:effectLst/>
                              <a:latin typeface="微软雅黑" panose="020B0503020204020204" pitchFamily="34" charset="-122"/>
                              <a:ea typeface="微软雅黑" panose="020B0503020204020204" pitchFamily="34" charset="-122"/>
                            </a:rPr>
                            <a:t>交换</a:t>
                          </a:r>
                          <a14:m>
                            <m:oMath xmlns:m="http://schemas.openxmlformats.org/officeDocument/2006/math">
                              <m:sSub>
                                <m:sSubPr>
                                  <m:ctrlPr>
                                    <a:rPr lang="zh-CN" sz="1600" i="1" kern="100">
                                      <a:solidFill>
                                        <a:sysClr val="windowText" lastClr="000000"/>
                                      </a:solidFill>
                                      <a:effectLst/>
                                      <a:latin typeface="Cambria Math" panose="02040503050406030204" pitchFamily="18" charset="0"/>
                                    </a:rPr>
                                  </m:ctrlPr>
                                </m:sSubPr>
                                <m:e>
                                  <m:r>
                                    <a:rPr lang="en-US" sz="1600" kern="100">
                                      <a:solidFill>
                                        <a:sysClr val="windowText" lastClr="000000"/>
                                      </a:solidFill>
                                      <a:effectLst/>
                                      <a:latin typeface="Cambria Math" panose="02040503050406030204" pitchFamily="18" charset="0"/>
                                    </a:rPr>
                                    <m:t>𝑎</m:t>
                                  </m:r>
                                </m:e>
                                <m:sub>
                                  <m:r>
                                    <a:rPr lang="en-US" sz="1600" kern="100">
                                      <a:solidFill>
                                        <a:sysClr val="windowText" lastClr="000000"/>
                                      </a:solidFill>
                                      <a:effectLst/>
                                      <a:latin typeface="Cambria Math" panose="02040503050406030204" pitchFamily="18" charset="0"/>
                                    </a:rPr>
                                    <m:t>𝑖</m:t>
                                  </m:r>
                                </m:sub>
                              </m:sSub>
                            </m:oMath>
                          </a14:m>
                          <a:r>
                            <a:rPr lang="zh-CN" sz="1600" kern="100" dirty="0">
                              <a:solidFill>
                                <a:sysClr val="windowText" lastClr="000000"/>
                              </a:solidFill>
                              <a:effectLst/>
                              <a:latin typeface="微软雅黑" panose="020B0503020204020204" pitchFamily="34" charset="-122"/>
                              <a:ea typeface="微软雅黑" panose="020B0503020204020204" pitchFamily="34" charset="-122"/>
                            </a:rPr>
                            <a:t>和</a:t>
                          </a:r>
                          <a14:m>
                            <m:oMath xmlns:m="http://schemas.openxmlformats.org/officeDocument/2006/math">
                              <m:sSub>
                                <m:sSubPr>
                                  <m:ctrlPr>
                                    <a:rPr lang="zh-CN" sz="1600" i="1" kern="100">
                                      <a:solidFill>
                                        <a:sysClr val="windowText" lastClr="000000"/>
                                      </a:solidFill>
                                      <a:effectLst/>
                                      <a:latin typeface="Cambria Math" panose="02040503050406030204" pitchFamily="18" charset="0"/>
                                    </a:rPr>
                                  </m:ctrlPr>
                                </m:sSubPr>
                                <m:e>
                                  <m:r>
                                    <a:rPr lang="en-US" sz="1600" kern="100">
                                      <a:solidFill>
                                        <a:sysClr val="windowText" lastClr="000000"/>
                                      </a:solidFill>
                                      <a:effectLst/>
                                      <a:latin typeface="Cambria Math" panose="02040503050406030204" pitchFamily="18" charset="0"/>
                                    </a:rPr>
                                    <m:t>𝑎</m:t>
                                  </m:r>
                                </m:e>
                                <m:sub>
                                  <m:r>
                                    <a:rPr lang="en-US" sz="1600" kern="100">
                                      <a:solidFill>
                                        <a:sysClr val="windowText" lastClr="000000"/>
                                      </a:solidFill>
                                      <a:effectLst/>
                                      <a:latin typeface="Cambria Math" panose="02040503050406030204" pitchFamily="18" charset="0"/>
                                    </a:rPr>
                                    <m:t>𝑗</m:t>
                                  </m:r>
                                </m:sub>
                              </m:sSub>
                            </m:oMath>
                          </a14:m>
                          <a:r>
                            <a:rPr lang="zh-CN" sz="1600" kern="100" dirty="0">
                              <a:solidFill>
                                <a:sysClr val="windowText" lastClr="000000"/>
                              </a:solidFill>
                              <a:effectLst/>
                              <a:latin typeface="微软雅黑" panose="020B0503020204020204" pitchFamily="34" charset="-122"/>
                              <a:ea typeface="微软雅黑" panose="020B0503020204020204" pitchFamily="34" charset="-122"/>
                            </a:rPr>
                            <a:t>并右移</a:t>
                          </a:r>
                          <a14:m>
                            <m:oMath xmlns:m="http://schemas.openxmlformats.org/officeDocument/2006/math">
                              <m:r>
                                <a:rPr lang="en-US" sz="1600" kern="100">
                                  <a:solidFill>
                                    <a:sysClr val="windowText" lastClr="000000"/>
                                  </a:solidFill>
                                  <a:effectLst/>
                                  <a:latin typeface="Cambria Math" panose="02040503050406030204" pitchFamily="18" charset="0"/>
                                </a:rPr>
                                <m:t>𝑖</m:t>
                              </m:r>
                            </m:oMath>
                          </a14:m>
                          <a:r>
                            <a:rPr lang="zh-CN" sz="1600" kern="100" dirty="0">
                              <a:solidFill>
                                <a:sysClr val="windowText" lastClr="000000"/>
                              </a:solidFill>
                              <a:effectLst/>
                              <a:latin typeface="微软雅黑" panose="020B0503020204020204" pitchFamily="34" charset="-122"/>
                              <a:ea typeface="微软雅黑" panose="020B0503020204020204" pitchFamily="34" charset="-122"/>
                            </a:rPr>
                            <a:t>左移</a:t>
                          </a:r>
                          <a14:m>
                            <m:oMath xmlns:m="http://schemas.openxmlformats.org/officeDocument/2006/math">
                              <m:r>
                                <a:rPr lang="en-US" sz="1600" kern="100">
                                  <a:solidFill>
                                    <a:sysClr val="windowText" lastClr="000000"/>
                                  </a:solidFill>
                                  <a:effectLst/>
                                  <a:latin typeface="Cambria Math" panose="02040503050406030204" pitchFamily="18" charset="0"/>
                                </a:rPr>
                                <m:t>𝑗</m:t>
                              </m:r>
                            </m:oMath>
                          </a14:m>
                          <a:endParaRPr lang="zh-CN" sz="1600" kern="100" dirty="0">
                            <a:solidFill>
                              <a:sysClr val="windowText" lastClr="000000"/>
                            </a:solidFill>
                            <a:effectLst/>
                            <a:latin typeface="微软雅黑" panose="020B0503020204020204" pitchFamily="34" charset="-122"/>
                            <a:ea typeface="微软雅黑" panose="020B0503020204020204" pitchFamily="34" charset="-122"/>
                          </a:endParaRPr>
                        </a:p>
                      </a:txBody>
                      <a:tcPr marL="42320" marR="4232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745383708"/>
                      </a:ext>
                    </a:extLst>
                  </a:tr>
                  <a:tr h="432000">
                    <a:tc>
                      <a:txBody>
                        <a:bodyPr/>
                        <a:lstStyle/>
                        <a:p>
                          <a:pPr indent="0" algn="just">
                            <a:lnSpc>
                              <a:spcPct val="150000"/>
                            </a:lnSpc>
                          </a:pPr>
                          <a:r>
                            <a:rPr lang="en-US" sz="1600" kern="100">
                              <a:solidFill>
                                <a:sysClr val="windowText" lastClr="000000"/>
                              </a:solidFill>
                              <a:effectLst/>
                              <a:latin typeface="微软雅黑" panose="020B0503020204020204" pitchFamily="34" charset="-122"/>
                              <a:ea typeface="微软雅黑" panose="020B0503020204020204" pitchFamily="34" charset="-122"/>
                            </a:rPr>
                            <a:t>15</a:t>
                          </a:r>
                          <a:endParaRPr lang="zh-CN" sz="1600" kern="100">
                            <a:solidFill>
                              <a:sysClr val="windowText" lastClr="000000"/>
                            </a:solidFill>
                            <a:effectLst/>
                            <a:latin typeface="微软雅黑" panose="020B0503020204020204" pitchFamily="34" charset="-122"/>
                            <a:ea typeface="微软雅黑" panose="020B0503020204020204" pitchFamily="34" charset="-122"/>
                          </a:endParaRPr>
                        </a:p>
                      </a:txBody>
                      <a:tcPr marL="42320" marR="4232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indent="127000" algn="just">
                            <a:lnSpc>
                              <a:spcPct val="150000"/>
                            </a:lnSpc>
                          </a:pPr>
                          <a14:m>
                            <m:oMath xmlns:m="http://schemas.openxmlformats.org/officeDocument/2006/math">
                              <m:r>
                                <a:rPr lang="en-US" sz="1600" kern="100" smtClean="0">
                                  <a:solidFill>
                                    <a:sysClr val="windowText" lastClr="000000"/>
                                  </a:solidFill>
                                  <a:effectLst/>
                                  <a:latin typeface="Cambria Math" panose="02040503050406030204" pitchFamily="18" charset="0"/>
                                </a:rPr>
                                <m:t>|   </m:t>
                              </m:r>
                              <m:r>
                                <a:rPr lang="en-US" sz="1600" kern="100" smtClean="0">
                                  <a:solidFill>
                                    <a:sysClr val="windowText" lastClr="000000"/>
                                  </a:solidFill>
                                  <a:effectLst/>
                                  <a:latin typeface="Cambria Math" panose="02040503050406030204" pitchFamily="18" charset="0"/>
                                </a:rPr>
                                <m:t>𝑖</m:t>
                              </m:r>
                              <m:r>
                                <a:rPr lang="zh-CN" sz="1600" kern="100">
                                  <a:solidFill>
                                    <a:sysClr val="windowText" lastClr="000000"/>
                                  </a:solidFill>
                                  <a:effectLst/>
                                  <a:latin typeface="Cambria Math" panose="02040503050406030204" pitchFamily="18" charset="0"/>
                                </a:rPr>
                                <m:t>←</m:t>
                              </m:r>
                              <m:r>
                                <a:rPr lang="en-US" sz="1600" kern="100">
                                  <a:solidFill>
                                    <a:sysClr val="windowText" lastClr="000000"/>
                                  </a:solidFill>
                                  <a:effectLst/>
                                  <a:latin typeface="Cambria Math" panose="02040503050406030204" pitchFamily="18" charset="0"/>
                                </a:rPr>
                                <m:t>𝑖</m:t>
                              </m:r>
                              <m:r>
                                <a:rPr lang="en-US" sz="1600" kern="100">
                                  <a:solidFill>
                                    <a:sysClr val="windowText" lastClr="000000"/>
                                  </a:solidFill>
                                  <a:effectLst/>
                                  <a:latin typeface="Cambria Math" panose="02040503050406030204" pitchFamily="18" charset="0"/>
                                </a:rPr>
                                <m:t>+1</m:t>
                              </m:r>
                            </m:oMath>
                          </a14:m>
                          <a:r>
                            <a:rPr lang="en-US" sz="1600" kern="100" dirty="0">
                              <a:solidFill>
                                <a:sysClr val="windowText" lastClr="000000"/>
                              </a:solidFill>
                              <a:effectLst/>
                              <a:latin typeface="微软雅黑" panose="020B0503020204020204" pitchFamily="34" charset="-122"/>
                              <a:ea typeface="微软雅黑" panose="020B0503020204020204" pitchFamily="34" charset="-122"/>
                            </a:rPr>
                            <a:t> </a:t>
                          </a:r>
                          <a:endParaRPr lang="zh-CN" sz="1600" kern="100" dirty="0">
                            <a:solidFill>
                              <a:sysClr val="windowText" lastClr="000000"/>
                            </a:solidFill>
                            <a:effectLst/>
                            <a:latin typeface="微软雅黑" panose="020B0503020204020204" pitchFamily="34" charset="-122"/>
                            <a:ea typeface="微软雅黑" panose="020B0503020204020204" pitchFamily="34" charset="-122"/>
                          </a:endParaRPr>
                        </a:p>
                      </a:txBody>
                      <a:tcPr marL="42320" marR="4232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91863529"/>
                      </a:ext>
                    </a:extLst>
                  </a:tr>
                  <a:tr h="432000">
                    <a:tc>
                      <a:txBody>
                        <a:bodyPr/>
                        <a:lstStyle/>
                        <a:p>
                          <a:pPr indent="0" algn="just">
                            <a:lnSpc>
                              <a:spcPct val="150000"/>
                            </a:lnSpc>
                          </a:pPr>
                          <a:r>
                            <a:rPr lang="en-US" sz="1600" kern="100">
                              <a:solidFill>
                                <a:sysClr val="windowText" lastClr="000000"/>
                              </a:solidFill>
                              <a:effectLst/>
                              <a:latin typeface="微软雅黑" panose="020B0503020204020204" pitchFamily="34" charset="-122"/>
                              <a:ea typeface="微软雅黑" panose="020B0503020204020204" pitchFamily="34" charset="-122"/>
                            </a:rPr>
                            <a:t>16</a:t>
                          </a:r>
                          <a:endParaRPr lang="zh-CN" sz="1600" kern="100">
                            <a:solidFill>
                              <a:sysClr val="windowText" lastClr="000000"/>
                            </a:solidFill>
                            <a:effectLst/>
                            <a:latin typeface="微软雅黑" panose="020B0503020204020204" pitchFamily="34" charset="-122"/>
                            <a:ea typeface="微软雅黑" panose="020B0503020204020204" pitchFamily="34" charset="-122"/>
                          </a:endParaRPr>
                        </a:p>
                      </a:txBody>
                      <a:tcPr marL="42320" marR="4232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indent="127000" algn="just">
                            <a:lnSpc>
                              <a:spcPct val="150000"/>
                            </a:lnSpc>
                          </a:pPr>
                          <a14:m>
                            <m:oMath xmlns:m="http://schemas.openxmlformats.org/officeDocument/2006/math">
                              <m:r>
                                <a:rPr lang="en-US" sz="1600" kern="100" smtClean="0">
                                  <a:solidFill>
                                    <a:sysClr val="windowText" lastClr="000000"/>
                                  </a:solidFill>
                                  <a:effectLst/>
                                  <a:latin typeface="Cambria Math" panose="02040503050406030204" pitchFamily="18" charset="0"/>
                                </a:rPr>
                                <m:t>|   </m:t>
                              </m:r>
                              <m:r>
                                <a:rPr lang="en-US" sz="1600" kern="100" smtClean="0">
                                  <a:solidFill>
                                    <a:sysClr val="windowText" lastClr="000000"/>
                                  </a:solidFill>
                                  <a:effectLst/>
                                  <a:latin typeface="Cambria Math" panose="02040503050406030204" pitchFamily="18" charset="0"/>
                                </a:rPr>
                                <m:t>𝑗</m:t>
                              </m:r>
                              <m:r>
                                <a:rPr lang="zh-CN" sz="1600" kern="100">
                                  <a:solidFill>
                                    <a:sysClr val="windowText" lastClr="000000"/>
                                  </a:solidFill>
                                  <a:effectLst/>
                                  <a:latin typeface="Cambria Math" panose="02040503050406030204" pitchFamily="18" charset="0"/>
                                </a:rPr>
                                <m:t>←</m:t>
                              </m:r>
                              <m:r>
                                <a:rPr lang="en-US" sz="1600" kern="100">
                                  <a:solidFill>
                                    <a:sysClr val="windowText" lastClr="000000"/>
                                  </a:solidFill>
                                  <a:effectLst/>
                                  <a:latin typeface="Cambria Math" panose="02040503050406030204" pitchFamily="18" charset="0"/>
                                </a:rPr>
                                <m:t>𝑗</m:t>
                              </m:r>
                              <m:r>
                                <a:rPr lang="zh-CN" altLang="en-US" sz="1600" kern="100">
                                  <a:solidFill>
                                    <a:sysClr val="windowText" lastClr="000000"/>
                                  </a:solidFill>
                                  <a:effectLst/>
                                  <a:latin typeface="Cambria Math" panose="02040503050406030204" pitchFamily="18" charset="0"/>
                                </a:rPr>
                                <m:t>−</m:t>
                              </m:r>
                              <m:r>
                                <a:rPr lang="en-US" sz="1600" kern="100">
                                  <a:solidFill>
                                    <a:sysClr val="windowText" lastClr="000000"/>
                                  </a:solidFill>
                                  <a:effectLst/>
                                  <a:latin typeface="Cambria Math" panose="02040503050406030204" pitchFamily="18" charset="0"/>
                                </a:rPr>
                                <m:t>1</m:t>
                              </m:r>
                            </m:oMath>
                          </a14:m>
                          <a:r>
                            <a:rPr lang="en-US" sz="1600" kern="100" dirty="0">
                              <a:solidFill>
                                <a:sysClr val="windowText" lastClr="000000"/>
                              </a:solidFill>
                              <a:effectLst/>
                              <a:latin typeface="微软雅黑" panose="020B0503020204020204" pitchFamily="34" charset="-122"/>
                              <a:ea typeface="微软雅黑" panose="020B0503020204020204" pitchFamily="34" charset="-122"/>
                            </a:rPr>
                            <a:t> </a:t>
                          </a:r>
                          <a:endParaRPr lang="zh-CN" sz="1600" kern="100" dirty="0">
                            <a:solidFill>
                              <a:sysClr val="windowText" lastClr="000000"/>
                            </a:solidFill>
                            <a:effectLst/>
                            <a:latin typeface="微软雅黑" panose="020B0503020204020204" pitchFamily="34" charset="-122"/>
                            <a:ea typeface="微软雅黑" panose="020B0503020204020204" pitchFamily="34" charset="-122"/>
                          </a:endParaRPr>
                        </a:p>
                      </a:txBody>
                      <a:tcPr marL="42320" marR="4232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84564493"/>
                      </a:ext>
                    </a:extLst>
                  </a:tr>
                  <a:tr h="432000">
                    <a:tc>
                      <a:txBody>
                        <a:bodyPr/>
                        <a:lstStyle/>
                        <a:p>
                          <a:pPr indent="0" algn="just">
                            <a:lnSpc>
                              <a:spcPct val="150000"/>
                            </a:lnSpc>
                          </a:pPr>
                          <a:r>
                            <a:rPr lang="en-US" sz="1600" kern="100">
                              <a:solidFill>
                                <a:sysClr val="windowText" lastClr="000000"/>
                              </a:solidFill>
                              <a:effectLst/>
                              <a:latin typeface="微软雅黑" panose="020B0503020204020204" pitchFamily="34" charset="-122"/>
                              <a:ea typeface="微软雅黑" panose="020B0503020204020204" pitchFamily="34" charset="-122"/>
                            </a:rPr>
                            <a:t>17</a:t>
                          </a:r>
                          <a:endParaRPr lang="zh-CN" sz="1600" kern="100">
                            <a:solidFill>
                              <a:sysClr val="windowText" lastClr="000000"/>
                            </a:solidFill>
                            <a:effectLst/>
                            <a:latin typeface="微软雅黑" panose="020B0503020204020204" pitchFamily="34" charset="-122"/>
                            <a:ea typeface="微软雅黑" panose="020B0503020204020204" pitchFamily="34" charset="-122"/>
                          </a:endParaRPr>
                        </a:p>
                      </a:txBody>
                      <a:tcPr marL="42320" marR="4232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indent="127000" algn="just">
                            <a:lnSpc>
                              <a:spcPct val="150000"/>
                            </a:lnSpc>
                          </a:pPr>
                          <a14:m>
                            <m:oMath xmlns:m="http://schemas.openxmlformats.org/officeDocument/2006/math">
                              <m:r>
                                <a:rPr lang="en-US" sz="1600" kern="100" smtClean="0">
                                  <a:solidFill>
                                    <a:sysClr val="windowText" lastClr="000000"/>
                                  </a:solidFill>
                                  <a:effectLst/>
                                  <a:latin typeface="Cambria Math" panose="02040503050406030204" pitchFamily="18" charset="0"/>
                                </a:rPr>
                                <m:t>𝐞𝐧𝐝</m:t>
                              </m:r>
                            </m:oMath>
                          </a14:m>
                          <a:r>
                            <a:rPr lang="en-US" sz="1600" kern="100" dirty="0">
                              <a:solidFill>
                                <a:sysClr val="windowText" lastClr="000000"/>
                              </a:solidFill>
                              <a:effectLst/>
                              <a:latin typeface="微软雅黑" panose="020B0503020204020204" pitchFamily="34" charset="-122"/>
                              <a:ea typeface="微软雅黑" panose="020B0503020204020204" pitchFamily="34" charset="-122"/>
                            </a:rPr>
                            <a:t> </a:t>
                          </a:r>
                          <a:endParaRPr lang="zh-CN" sz="1600" kern="100" dirty="0">
                            <a:solidFill>
                              <a:sysClr val="windowText" lastClr="000000"/>
                            </a:solidFill>
                            <a:effectLst/>
                            <a:latin typeface="微软雅黑" panose="020B0503020204020204" pitchFamily="34" charset="-122"/>
                            <a:ea typeface="微软雅黑" panose="020B0503020204020204" pitchFamily="34" charset="-122"/>
                          </a:endParaRPr>
                        </a:p>
                      </a:txBody>
                      <a:tcPr marL="42320" marR="4232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910977872"/>
                      </a:ext>
                    </a:extLst>
                  </a:tr>
                  <a:tr h="432000">
                    <a:tc>
                      <a:txBody>
                        <a:bodyPr/>
                        <a:lstStyle/>
                        <a:p>
                          <a:pPr indent="0" algn="just">
                            <a:lnSpc>
                              <a:spcPct val="150000"/>
                            </a:lnSpc>
                          </a:pPr>
                          <a:r>
                            <a:rPr lang="en-US" sz="1600" kern="100">
                              <a:solidFill>
                                <a:sysClr val="windowText" lastClr="000000"/>
                              </a:solidFill>
                              <a:effectLst/>
                              <a:latin typeface="微软雅黑" panose="020B0503020204020204" pitchFamily="34" charset="-122"/>
                              <a:ea typeface="微软雅黑" panose="020B0503020204020204" pitchFamily="34" charset="-122"/>
                            </a:rPr>
                            <a:t>18</a:t>
                          </a:r>
                          <a:endParaRPr lang="zh-CN" sz="1600" kern="100">
                            <a:solidFill>
                              <a:sysClr val="windowText" lastClr="000000"/>
                            </a:solidFill>
                            <a:effectLst/>
                            <a:latin typeface="微软雅黑" panose="020B0503020204020204" pitchFamily="34" charset="-122"/>
                            <a:ea typeface="微软雅黑" panose="020B0503020204020204" pitchFamily="34" charset="-122"/>
                          </a:endParaRPr>
                        </a:p>
                      </a:txBody>
                      <a:tcPr marL="42320" marR="4232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indent="127000" algn="just">
                            <a:lnSpc>
                              <a:spcPct val="150000"/>
                            </a:lnSpc>
                          </a:pPr>
                          <a14:m>
                            <m:oMath xmlns:m="http://schemas.openxmlformats.org/officeDocument/2006/math">
                              <m:r>
                                <m:rPr>
                                  <m:sty m:val="p"/>
                                </m:rPr>
                                <a:rPr lang="en-US" sz="1600" kern="100" smtClean="0">
                                  <a:solidFill>
                                    <a:sysClr val="windowText" lastClr="000000"/>
                                  </a:solidFill>
                                  <a:effectLst/>
                                  <a:latin typeface="Cambria Math" panose="02040503050406030204" pitchFamily="18" charset="0"/>
                                </a:rPr>
                                <m:t>Swap</m:t>
                              </m:r>
                              <m:r>
                                <a:rPr lang="en-US" sz="1600" kern="100" smtClean="0">
                                  <a:solidFill>
                                    <a:sysClr val="windowText" lastClr="000000"/>
                                  </a:solidFill>
                                  <a:effectLst/>
                                  <a:latin typeface="Cambria Math" panose="02040503050406030204" pitchFamily="18" charset="0"/>
                                </a:rPr>
                                <m:t>(</m:t>
                              </m:r>
                              <m:sSub>
                                <m:sSubPr>
                                  <m:ctrlPr>
                                    <a:rPr lang="zh-CN" sz="1600" i="1" kern="100">
                                      <a:solidFill>
                                        <a:sysClr val="windowText" lastClr="000000"/>
                                      </a:solidFill>
                                      <a:effectLst/>
                                      <a:latin typeface="Cambria Math" panose="02040503050406030204" pitchFamily="18" charset="0"/>
                                    </a:rPr>
                                  </m:ctrlPr>
                                </m:sSubPr>
                                <m:e>
                                  <m:r>
                                    <a:rPr lang="en-US" sz="1600" kern="100">
                                      <a:solidFill>
                                        <a:sysClr val="windowText" lastClr="000000"/>
                                      </a:solidFill>
                                      <a:effectLst/>
                                      <a:latin typeface="Cambria Math" panose="02040503050406030204" pitchFamily="18" charset="0"/>
                                    </a:rPr>
                                    <m:t>𝑎</m:t>
                                  </m:r>
                                </m:e>
                                <m:sub>
                                  <m:r>
                                    <a:rPr lang="en-US" sz="1600" kern="100">
                                      <a:solidFill>
                                        <a:sysClr val="windowText" lastClr="000000"/>
                                      </a:solidFill>
                                      <a:effectLst/>
                                      <a:latin typeface="Cambria Math" panose="02040503050406030204" pitchFamily="18" charset="0"/>
                                    </a:rPr>
                                    <m:t>𝑖</m:t>
                                  </m:r>
                                </m:sub>
                              </m:sSub>
                              <m:r>
                                <a:rPr lang="en-US" sz="1600" kern="100">
                                  <a:solidFill>
                                    <a:sysClr val="windowText" lastClr="000000"/>
                                  </a:solidFill>
                                  <a:effectLst/>
                                  <a:latin typeface="Cambria Math" panose="02040503050406030204" pitchFamily="18" charset="0"/>
                                </a:rPr>
                                <m:t>,</m:t>
                              </m:r>
                              <m:sSub>
                                <m:sSubPr>
                                  <m:ctrlPr>
                                    <a:rPr lang="zh-CN" sz="1600" i="1" kern="100">
                                      <a:solidFill>
                                        <a:sysClr val="windowText" lastClr="000000"/>
                                      </a:solidFill>
                                      <a:effectLst/>
                                      <a:latin typeface="Cambria Math" panose="02040503050406030204" pitchFamily="18" charset="0"/>
                                    </a:rPr>
                                  </m:ctrlPr>
                                </m:sSubPr>
                                <m:e>
                                  <m:r>
                                    <a:rPr lang="en-US" sz="1600" kern="100">
                                      <a:solidFill>
                                        <a:sysClr val="windowText" lastClr="000000"/>
                                      </a:solidFill>
                                      <a:effectLst/>
                                      <a:latin typeface="Cambria Math" panose="02040503050406030204" pitchFamily="18" charset="0"/>
                                    </a:rPr>
                                    <m:t>𝑎</m:t>
                                  </m:r>
                                </m:e>
                                <m:sub>
                                  <m:r>
                                    <a:rPr lang="en-US" sz="1600" kern="100">
                                      <a:solidFill>
                                        <a:sysClr val="windowText" lastClr="000000"/>
                                      </a:solidFill>
                                      <a:effectLst/>
                                      <a:latin typeface="Cambria Math" panose="02040503050406030204" pitchFamily="18" charset="0"/>
                                    </a:rPr>
                                    <m:t>𝑟</m:t>
                                  </m:r>
                                </m:sub>
                              </m:sSub>
                              <m:r>
                                <a:rPr lang="en-US" sz="1600" kern="100">
                                  <a:solidFill>
                                    <a:sysClr val="windowText" lastClr="000000"/>
                                  </a:solidFill>
                                  <a:effectLst/>
                                  <a:latin typeface="Cambria Math" panose="02040503050406030204" pitchFamily="18" charset="0"/>
                                </a:rPr>
                                <m:t>)</m:t>
                              </m:r>
                            </m:oMath>
                          </a14:m>
                          <a:r>
                            <a:rPr lang="en-US" sz="1600" kern="100" dirty="0">
                              <a:solidFill>
                                <a:sysClr val="windowText" lastClr="000000"/>
                              </a:solidFill>
                              <a:effectLst/>
                              <a:latin typeface="微软雅黑" panose="020B0503020204020204" pitchFamily="34" charset="-122"/>
                              <a:ea typeface="微软雅黑" panose="020B0503020204020204" pitchFamily="34" charset="-122"/>
                            </a:rPr>
                            <a:t>   </a:t>
                          </a:r>
                          <a:endParaRPr lang="zh-CN" sz="1600" kern="100" dirty="0">
                            <a:solidFill>
                              <a:sysClr val="windowText" lastClr="000000"/>
                            </a:solidFill>
                            <a:effectLst/>
                            <a:latin typeface="微软雅黑" panose="020B0503020204020204" pitchFamily="34" charset="-122"/>
                            <a:ea typeface="微软雅黑" panose="020B0503020204020204" pitchFamily="34" charset="-122"/>
                          </a:endParaRPr>
                        </a:p>
                      </a:txBody>
                      <a:tcPr marL="42320" marR="4232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261851280"/>
                      </a:ext>
                    </a:extLst>
                  </a:tr>
                  <a:tr h="432000">
                    <a:tc>
                      <a:txBody>
                        <a:bodyPr/>
                        <a:lstStyle/>
                        <a:p>
                          <a:pPr indent="0" algn="just">
                            <a:lnSpc>
                              <a:spcPct val="150000"/>
                            </a:lnSpc>
                          </a:pPr>
                          <a:r>
                            <a:rPr lang="en-US" sz="1600" kern="100">
                              <a:solidFill>
                                <a:sysClr val="windowText" lastClr="000000"/>
                              </a:solidFill>
                              <a:effectLst/>
                              <a:latin typeface="微软雅黑" panose="020B0503020204020204" pitchFamily="34" charset="-122"/>
                              <a:ea typeface="微软雅黑" panose="020B0503020204020204" pitchFamily="34" charset="-122"/>
                            </a:rPr>
                            <a:t>19</a:t>
                          </a:r>
                          <a:endParaRPr lang="zh-CN" sz="1600" kern="100">
                            <a:solidFill>
                              <a:sysClr val="windowText" lastClr="000000"/>
                            </a:solidFill>
                            <a:effectLst/>
                            <a:latin typeface="微软雅黑" panose="020B0503020204020204" pitchFamily="34" charset="-122"/>
                            <a:ea typeface="微软雅黑" panose="020B0503020204020204" pitchFamily="34" charset="-122"/>
                          </a:endParaRPr>
                        </a:p>
                      </a:txBody>
                      <a:tcPr marL="42320" marR="4232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indent="127000" algn="just">
                            <a:lnSpc>
                              <a:spcPct val="150000"/>
                            </a:lnSpc>
                          </a:pPr>
                          <a:r>
                            <a:rPr lang="en-US" sz="1600" kern="100" dirty="0">
                              <a:solidFill>
                                <a:sysClr val="windowText" lastClr="000000"/>
                              </a:solidFill>
                              <a:effectLst/>
                              <a:latin typeface="微软雅黑" panose="020B0503020204020204" pitchFamily="34" charset="-122"/>
                              <a:ea typeface="微软雅黑" panose="020B0503020204020204" pitchFamily="34" charset="-122"/>
                            </a:rPr>
                            <a:t>//</a:t>
                          </a:r>
                          <a:r>
                            <a:rPr lang="zh-CN" sz="1600" kern="100" dirty="0">
                              <a:solidFill>
                                <a:sysClr val="windowText" lastClr="000000"/>
                              </a:solidFill>
                              <a:effectLst/>
                              <a:latin typeface="微软雅黑" panose="020B0503020204020204" pitchFamily="34" charset="-122"/>
                              <a:ea typeface="微软雅黑" panose="020B0503020204020204" pitchFamily="34" charset="-122"/>
                            </a:rPr>
                            <a:t>此时</a:t>
                          </a:r>
                          <a14:m>
                            <m:oMath xmlns:m="http://schemas.openxmlformats.org/officeDocument/2006/math">
                              <m:d>
                                <m:dPr>
                                  <m:begChr m:val="{"/>
                                  <m:endChr m:val="}"/>
                                  <m:ctrlPr>
                                    <a:rPr lang="zh-CN" sz="1600" i="1" kern="100">
                                      <a:solidFill>
                                        <a:sysClr val="windowText" lastClr="000000"/>
                                      </a:solidFill>
                                      <a:effectLst/>
                                      <a:latin typeface="Cambria Math" panose="02040503050406030204" pitchFamily="18" charset="0"/>
                                    </a:rPr>
                                  </m:ctrlPr>
                                </m:dPr>
                                <m:e>
                                  <m:sSub>
                                    <m:sSubPr>
                                      <m:ctrlPr>
                                        <a:rPr lang="zh-CN" sz="1600" i="1" kern="100">
                                          <a:solidFill>
                                            <a:sysClr val="windowText" lastClr="000000"/>
                                          </a:solidFill>
                                          <a:effectLst/>
                                          <a:latin typeface="Cambria Math" panose="02040503050406030204" pitchFamily="18" charset="0"/>
                                        </a:rPr>
                                      </m:ctrlPr>
                                    </m:sSubPr>
                                    <m:e>
                                      <m:r>
                                        <a:rPr lang="en-US" sz="1600" kern="100">
                                          <a:solidFill>
                                            <a:sysClr val="windowText" lastClr="000000"/>
                                          </a:solidFill>
                                          <a:effectLst/>
                                          <a:latin typeface="Cambria Math" panose="02040503050406030204" pitchFamily="18" charset="0"/>
                                        </a:rPr>
                                        <m:t>𝑎</m:t>
                                      </m:r>
                                    </m:e>
                                    <m:sub>
                                      <m:r>
                                        <a:rPr lang="en-US" sz="1600" kern="100">
                                          <a:solidFill>
                                            <a:sysClr val="windowText" lastClr="000000"/>
                                          </a:solidFill>
                                          <a:effectLst/>
                                          <a:latin typeface="Cambria Math" panose="02040503050406030204" pitchFamily="18" charset="0"/>
                                        </a:rPr>
                                        <m:t>𝑙</m:t>
                                      </m:r>
                                    </m:sub>
                                  </m:sSub>
                                  <m:r>
                                    <a:rPr lang="en-US" sz="1600" kern="100">
                                      <a:solidFill>
                                        <a:sysClr val="windowText" lastClr="000000"/>
                                      </a:solidFill>
                                      <a:effectLst/>
                                      <a:latin typeface="Cambria Math" panose="02040503050406030204" pitchFamily="18" charset="0"/>
                                    </a:rPr>
                                    <m:t>,</m:t>
                                  </m:r>
                                  <m:r>
                                    <a:rPr lang="zh-CN" sz="1600" kern="100">
                                      <a:solidFill>
                                        <a:sysClr val="windowText" lastClr="000000"/>
                                      </a:solidFill>
                                      <a:effectLst/>
                                      <a:latin typeface="Cambria Math" panose="02040503050406030204" pitchFamily="18" charset="0"/>
                                    </a:rPr>
                                    <m:t>…</m:t>
                                  </m:r>
                                  <m:r>
                                    <a:rPr lang="en-US" sz="1600" kern="100">
                                      <a:solidFill>
                                        <a:sysClr val="windowText" lastClr="000000"/>
                                      </a:solidFill>
                                      <a:effectLst/>
                                      <a:latin typeface="Cambria Math" panose="02040503050406030204" pitchFamily="18" charset="0"/>
                                    </a:rPr>
                                    <m:t>,</m:t>
                                  </m:r>
                                  <m:sSub>
                                    <m:sSubPr>
                                      <m:ctrlPr>
                                        <a:rPr lang="zh-CN" sz="1600" i="1" kern="100">
                                          <a:solidFill>
                                            <a:sysClr val="windowText" lastClr="000000"/>
                                          </a:solidFill>
                                          <a:effectLst/>
                                          <a:latin typeface="Cambria Math" panose="02040503050406030204" pitchFamily="18" charset="0"/>
                                        </a:rPr>
                                      </m:ctrlPr>
                                    </m:sSubPr>
                                    <m:e>
                                      <m:r>
                                        <a:rPr lang="en-US" sz="1600" kern="100">
                                          <a:solidFill>
                                            <a:sysClr val="windowText" lastClr="000000"/>
                                          </a:solidFill>
                                          <a:effectLst/>
                                          <a:latin typeface="Cambria Math" panose="02040503050406030204" pitchFamily="18" charset="0"/>
                                        </a:rPr>
                                        <m:t>𝑎</m:t>
                                      </m:r>
                                    </m:e>
                                    <m:sub>
                                      <m:r>
                                        <a:rPr lang="en-US" sz="1600" kern="100">
                                          <a:solidFill>
                                            <a:sysClr val="windowText" lastClr="000000"/>
                                          </a:solidFill>
                                          <a:effectLst/>
                                          <a:latin typeface="Cambria Math" panose="02040503050406030204" pitchFamily="18" charset="0"/>
                                        </a:rPr>
                                        <m:t>𝑖</m:t>
                                      </m:r>
                                      <m:r>
                                        <a:rPr lang="zh-CN" altLang="en-US" sz="1600" kern="100">
                                          <a:solidFill>
                                            <a:sysClr val="windowText" lastClr="000000"/>
                                          </a:solidFill>
                                          <a:effectLst/>
                                          <a:latin typeface="Cambria Math" panose="02040503050406030204" pitchFamily="18" charset="0"/>
                                        </a:rPr>
                                        <m:t>−</m:t>
                                      </m:r>
                                      <m:r>
                                        <a:rPr lang="en-US" sz="1600" kern="100">
                                          <a:solidFill>
                                            <a:sysClr val="windowText" lastClr="000000"/>
                                          </a:solidFill>
                                          <a:effectLst/>
                                          <a:latin typeface="Cambria Math" panose="02040503050406030204" pitchFamily="18" charset="0"/>
                                        </a:rPr>
                                        <m:t>1</m:t>
                                      </m:r>
                                    </m:sub>
                                  </m:sSub>
                                </m:e>
                              </m:d>
                              <m:r>
                                <a:rPr lang="zh-CN" sz="1600" kern="100">
                                  <a:solidFill>
                                    <a:sysClr val="windowText" lastClr="000000"/>
                                  </a:solidFill>
                                  <a:effectLst/>
                                  <a:latin typeface="Cambria Math" panose="02040503050406030204" pitchFamily="18" charset="0"/>
                                </a:rPr>
                                <m:t>≤</m:t>
                              </m:r>
                              <m:sSub>
                                <m:sSubPr>
                                  <m:ctrlPr>
                                    <a:rPr lang="zh-CN" sz="1600" i="1" kern="100">
                                      <a:solidFill>
                                        <a:sysClr val="windowText" lastClr="000000"/>
                                      </a:solidFill>
                                      <a:effectLst/>
                                      <a:latin typeface="Cambria Math" panose="02040503050406030204" pitchFamily="18" charset="0"/>
                                    </a:rPr>
                                  </m:ctrlPr>
                                </m:sSubPr>
                                <m:e>
                                  <m:r>
                                    <a:rPr lang="en-US" sz="1600" kern="100">
                                      <a:solidFill>
                                        <a:sysClr val="windowText" lastClr="000000"/>
                                      </a:solidFill>
                                      <a:effectLst/>
                                      <a:latin typeface="Cambria Math" panose="02040503050406030204" pitchFamily="18" charset="0"/>
                                    </a:rPr>
                                    <m:t>𝑎</m:t>
                                  </m:r>
                                </m:e>
                                <m:sub>
                                  <m:r>
                                    <a:rPr lang="en-US" sz="1600" kern="100">
                                      <a:solidFill>
                                        <a:sysClr val="windowText" lastClr="000000"/>
                                      </a:solidFill>
                                      <a:effectLst/>
                                      <a:latin typeface="Cambria Math" panose="02040503050406030204" pitchFamily="18" charset="0"/>
                                    </a:rPr>
                                    <m:t>𝑖</m:t>
                                  </m:r>
                                </m:sub>
                              </m:sSub>
                              <m:r>
                                <a:rPr lang="zh-CN" sz="1600" kern="100">
                                  <a:solidFill>
                                    <a:sysClr val="windowText" lastClr="000000"/>
                                  </a:solidFill>
                                  <a:effectLst/>
                                  <a:latin typeface="Cambria Math" panose="02040503050406030204" pitchFamily="18" charset="0"/>
                                </a:rPr>
                                <m:t>≤</m:t>
                              </m:r>
                              <m:d>
                                <m:dPr>
                                  <m:begChr m:val="{"/>
                                  <m:endChr m:val="}"/>
                                  <m:ctrlPr>
                                    <a:rPr lang="zh-CN" sz="1600" i="1" kern="100">
                                      <a:solidFill>
                                        <a:sysClr val="windowText" lastClr="000000"/>
                                      </a:solidFill>
                                      <a:effectLst/>
                                      <a:latin typeface="Cambria Math" panose="02040503050406030204" pitchFamily="18" charset="0"/>
                                    </a:rPr>
                                  </m:ctrlPr>
                                </m:dPr>
                                <m:e>
                                  <m:sSub>
                                    <m:sSubPr>
                                      <m:ctrlPr>
                                        <a:rPr lang="zh-CN" sz="1600" i="1" kern="100">
                                          <a:solidFill>
                                            <a:sysClr val="windowText" lastClr="000000"/>
                                          </a:solidFill>
                                          <a:effectLst/>
                                          <a:latin typeface="Cambria Math" panose="02040503050406030204" pitchFamily="18" charset="0"/>
                                        </a:rPr>
                                      </m:ctrlPr>
                                    </m:sSubPr>
                                    <m:e>
                                      <m:r>
                                        <a:rPr lang="en-US" sz="1600" kern="100">
                                          <a:solidFill>
                                            <a:sysClr val="windowText" lastClr="000000"/>
                                          </a:solidFill>
                                          <a:effectLst/>
                                          <a:latin typeface="Cambria Math" panose="02040503050406030204" pitchFamily="18" charset="0"/>
                                        </a:rPr>
                                        <m:t>𝑎</m:t>
                                      </m:r>
                                    </m:e>
                                    <m:sub>
                                      <m:r>
                                        <a:rPr lang="en-US" sz="1600" kern="100">
                                          <a:solidFill>
                                            <a:sysClr val="windowText" lastClr="000000"/>
                                          </a:solidFill>
                                          <a:effectLst/>
                                          <a:latin typeface="Cambria Math" panose="02040503050406030204" pitchFamily="18" charset="0"/>
                                        </a:rPr>
                                        <m:t>𝑖</m:t>
                                      </m:r>
                                      <m:r>
                                        <a:rPr lang="en-US" sz="1600" kern="100">
                                          <a:solidFill>
                                            <a:sysClr val="windowText" lastClr="000000"/>
                                          </a:solidFill>
                                          <a:effectLst/>
                                          <a:latin typeface="Cambria Math" panose="02040503050406030204" pitchFamily="18" charset="0"/>
                                        </a:rPr>
                                        <m:t>+1</m:t>
                                      </m:r>
                                    </m:sub>
                                  </m:sSub>
                                  <m:r>
                                    <a:rPr lang="en-US" sz="1600" kern="100">
                                      <a:solidFill>
                                        <a:sysClr val="windowText" lastClr="000000"/>
                                      </a:solidFill>
                                      <a:effectLst/>
                                      <a:latin typeface="Cambria Math" panose="02040503050406030204" pitchFamily="18" charset="0"/>
                                    </a:rPr>
                                    <m:t>,</m:t>
                                  </m:r>
                                  <m:r>
                                    <a:rPr lang="zh-CN" sz="1600" kern="100">
                                      <a:solidFill>
                                        <a:sysClr val="windowText" lastClr="000000"/>
                                      </a:solidFill>
                                      <a:effectLst/>
                                      <a:latin typeface="Cambria Math" panose="02040503050406030204" pitchFamily="18" charset="0"/>
                                    </a:rPr>
                                    <m:t>…</m:t>
                                  </m:r>
                                  <m:r>
                                    <a:rPr lang="en-US" sz="1600" kern="100">
                                      <a:solidFill>
                                        <a:sysClr val="windowText" lastClr="000000"/>
                                      </a:solidFill>
                                      <a:effectLst/>
                                      <a:latin typeface="Cambria Math" panose="02040503050406030204" pitchFamily="18" charset="0"/>
                                    </a:rPr>
                                    <m:t>,</m:t>
                                  </m:r>
                                  <m:sSub>
                                    <m:sSubPr>
                                      <m:ctrlPr>
                                        <a:rPr lang="zh-CN" sz="1600" i="1" kern="100">
                                          <a:solidFill>
                                            <a:sysClr val="windowText" lastClr="000000"/>
                                          </a:solidFill>
                                          <a:effectLst/>
                                          <a:latin typeface="Cambria Math" panose="02040503050406030204" pitchFamily="18" charset="0"/>
                                        </a:rPr>
                                      </m:ctrlPr>
                                    </m:sSubPr>
                                    <m:e>
                                      <m:r>
                                        <a:rPr lang="en-US" sz="1600" kern="100">
                                          <a:solidFill>
                                            <a:sysClr val="windowText" lastClr="000000"/>
                                          </a:solidFill>
                                          <a:effectLst/>
                                          <a:latin typeface="Cambria Math" panose="02040503050406030204" pitchFamily="18" charset="0"/>
                                        </a:rPr>
                                        <m:t>𝑎</m:t>
                                      </m:r>
                                    </m:e>
                                    <m:sub>
                                      <m:r>
                                        <a:rPr lang="en-US" sz="1600" kern="100">
                                          <a:solidFill>
                                            <a:sysClr val="windowText" lastClr="000000"/>
                                          </a:solidFill>
                                          <a:effectLst/>
                                          <a:latin typeface="Cambria Math" panose="02040503050406030204" pitchFamily="18" charset="0"/>
                                        </a:rPr>
                                        <m:t>𝑟</m:t>
                                      </m:r>
                                    </m:sub>
                                  </m:sSub>
                                </m:e>
                              </m:d>
                            </m:oMath>
                          </a14:m>
                          <a:endParaRPr lang="zh-CN" sz="1600" kern="100" dirty="0">
                            <a:solidFill>
                              <a:sysClr val="windowText" lastClr="000000"/>
                            </a:solidFill>
                            <a:effectLst/>
                            <a:latin typeface="微软雅黑" panose="020B0503020204020204" pitchFamily="34" charset="-122"/>
                            <a:ea typeface="微软雅黑" panose="020B0503020204020204" pitchFamily="34" charset="-122"/>
                          </a:endParaRPr>
                        </a:p>
                      </a:txBody>
                      <a:tcPr marL="42320" marR="4232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105876197"/>
                      </a:ext>
                    </a:extLst>
                  </a:tr>
                  <a:tr h="432000">
                    <a:tc>
                      <a:txBody>
                        <a:bodyPr/>
                        <a:lstStyle/>
                        <a:p>
                          <a:pPr indent="0" algn="just">
                            <a:lnSpc>
                              <a:spcPct val="150000"/>
                            </a:lnSpc>
                          </a:pPr>
                          <a:r>
                            <a:rPr lang="en-US" sz="1600" kern="100" dirty="0">
                              <a:solidFill>
                                <a:sysClr val="windowText" lastClr="000000"/>
                              </a:solidFill>
                              <a:effectLst/>
                              <a:latin typeface="微软雅黑" panose="020B0503020204020204" pitchFamily="34" charset="-122"/>
                              <a:ea typeface="微软雅黑" panose="020B0503020204020204" pitchFamily="34" charset="-122"/>
                            </a:rPr>
                            <a:t>20</a:t>
                          </a:r>
                          <a:endParaRPr lang="zh-CN" sz="1600" kern="100" dirty="0">
                            <a:solidFill>
                              <a:sysClr val="windowText" lastClr="000000"/>
                            </a:solidFill>
                            <a:effectLst/>
                            <a:latin typeface="微软雅黑" panose="020B0503020204020204" pitchFamily="34" charset="-122"/>
                            <a:ea typeface="微软雅黑" panose="020B0503020204020204" pitchFamily="34" charset="-122"/>
                          </a:endParaRPr>
                        </a:p>
                      </a:txBody>
                      <a:tcPr marL="42320" marR="4232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indent="127000" algn="just">
                            <a:lnSpc>
                              <a:spcPct val="150000"/>
                            </a:lnSpc>
                          </a:pPr>
                          <a14:m>
                            <m:oMath xmlns:m="http://schemas.openxmlformats.org/officeDocument/2006/math">
                              <m:r>
                                <a:rPr lang="en-US" sz="1600" kern="100" smtClean="0">
                                  <a:solidFill>
                                    <a:sysClr val="windowText" lastClr="000000"/>
                                  </a:solidFill>
                                  <a:effectLst/>
                                  <a:latin typeface="Cambria Math" panose="02040503050406030204" pitchFamily="18" charset="0"/>
                                </a:rPr>
                                <m:t>𝐫𝐞𝐭𝐮𝐫𝐧</m:t>
                              </m:r>
                              <m:r>
                                <a:rPr lang="en-US" sz="1600" kern="100" smtClean="0">
                                  <a:solidFill>
                                    <a:sysClr val="windowText" lastClr="000000"/>
                                  </a:solidFill>
                                  <a:effectLst/>
                                  <a:latin typeface="Cambria Math" panose="02040503050406030204" pitchFamily="18" charset="0"/>
                                </a:rPr>
                                <m:t> </m:t>
                              </m:r>
                              <m:r>
                                <a:rPr lang="en-US" sz="1600" kern="100" smtClean="0">
                                  <a:solidFill>
                                    <a:sysClr val="windowText" lastClr="000000"/>
                                  </a:solidFill>
                                  <a:effectLst/>
                                  <a:latin typeface="Cambria Math" panose="02040503050406030204" pitchFamily="18" charset="0"/>
                                </a:rPr>
                                <m:t>𝑖</m:t>
                              </m:r>
                            </m:oMath>
                          </a14:m>
                          <a:r>
                            <a:rPr lang="en-US" sz="1600" kern="100" dirty="0">
                              <a:solidFill>
                                <a:sysClr val="windowText" lastClr="000000"/>
                              </a:solidFill>
                              <a:effectLst/>
                              <a:latin typeface="微软雅黑" panose="020B0503020204020204" pitchFamily="34" charset="-122"/>
                              <a:ea typeface="微软雅黑" panose="020B0503020204020204" pitchFamily="34" charset="-122"/>
                            </a:rPr>
                            <a:t> </a:t>
                          </a:r>
                          <a:endParaRPr lang="zh-CN" sz="1600" kern="100" dirty="0">
                            <a:solidFill>
                              <a:sysClr val="windowText" lastClr="000000"/>
                            </a:solidFill>
                            <a:effectLst/>
                            <a:latin typeface="微软雅黑" panose="020B0503020204020204" pitchFamily="34" charset="-122"/>
                            <a:ea typeface="微软雅黑" panose="020B0503020204020204" pitchFamily="34" charset="-122"/>
                          </a:endParaRPr>
                        </a:p>
                      </a:txBody>
                      <a:tcPr marL="42320" marR="4232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868242759"/>
                      </a:ext>
                    </a:extLst>
                  </a:tr>
                </a:tbl>
              </a:graphicData>
            </a:graphic>
          </p:graphicFrame>
        </mc:Choice>
        <mc:Fallback xmlns="">
          <p:graphicFrame>
            <p:nvGraphicFramePr>
              <p:cNvPr id="13" name="内容占位符 12">
                <a:extLst>
                  <a:ext uri="{FF2B5EF4-FFF2-40B4-BE49-F238E27FC236}">
                    <a16:creationId xmlns:a16="http://schemas.microsoft.com/office/drawing/2014/main" id="{3236EE91-8648-49D3-AA6A-C5975F62093F}"/>
                  </a:ext>
                </a:extLst>
              </p:cNvPr>
              <p:cNvGraphicFramePr>
                <a:graphicFrameLocks noGrp="1"/>
              </p:cNvGraphicFramePr>
              <p:nvPr>
                <p:ph idx="11"/>
                <p:extLst>
                  <p:ext uri="{D42A27DB-BD31-4B8C-83A1-F6EECF244321}">
                    <p14:modId xmlns:p14="http://schemas.microsoft.com/office/powerpoint/2010/main" val="3496613721"/>
                  </p:ext>
                </p:extLst>
              </p:nvPr>
            </p:nvGraphicFramePr>
            <p:xfrm>
              <a:off x="6096000" y="2230759"/>
              <a:ext cx="6096000" cy="4320000"/>
            </p:xfrm>
            <a:graphic>
              <a:graphicData uri="http://schemas.openxmlformats.org/drawingml/2006/table">
                <a:tbl>
                  <a:tblPr firstRow="1" firstCol="1" bandRow="1">
                    <a:tableStyleId>{5C22544A-7EE6-4342-B048-85BDC9FD1C3A}</a:tableStyleId>
                  </a:tblPr>
                  <a:tblGrid>
                    <a:gridCol w="396775">
                      <a:extLst>
                        <a:ext uri="{9D8B030D-6E8A-4147-A177-3AD203B41FA5}">
                          <a16:colId xmlns:a16="http://schemas.microsoft.com/office/drawing/2014/main" val="1744216029"/>
                        </a:ext>
                      </a:extLst>
                    </a:gridCol>
                    <a:gridCol w="5699225">
                      <a:extLst>
                        <a:ext uri="{9D8B030D-6E8A-4147-A177-3AD203B41FA5}">
                          <a16:colId xmlns:a16="http://schemas.microsoft.com/office/drawing/2014/main" val="848729207"/>
                        </a:ext>
                      </a:extLst>
                    </a:gridCol>
                  </a:tblGrid>
                  <a:tr h="432000">
                    <a:tc>
                      <a:txBody>
                        <a:bodyPr/>
                        <a:lstStyle/>
                        <a:p>
                          <a:pPr indent="0" algn="just">
                            <a:lnSpc>
                              <a:spcPct val="150000"/>
                            </a:lnSpc>
                          </a:pPr>
                          <a:r>
                            <a:rPr lang="en-US" sz="1600" kern="100" dirty="0">
                              <a:solidFill>
                                <a:sysClr val="windowText" lastClr="000000"/>
                              </a:solidFill>
                              <a:effectLst/>
                              <a:latin typeface="微软雅黑" panose="020B0503020204020204" pitchFamily="34" charset="-122"/>
                              <a:ea typeface="微软雅黑" panose="020B0503020204020204" pitchFamily="34" charset="-122"/>
                            </a:rPr>
                            <a:t>11</a:t>
                          </a:r>
                          <a:endParaRPr lang="zh-CN" sz="1600" kern="100" dirty="0">
                            <a:solidFill>
                              <a:sysClr val="windowText" lastClr="000000"/>
                            </a:solidFill>
                            <a:effectLst/>
                            <a:latin typeface="微软雅黑" panose="020B0503020204020204" pitchFamily="34" charset="-122"/>
                            <a:ea typeface="微软雅黑" panose="020B0503020204020204" pitchFamily="34" charset="-122"/>
                          </a:endParaRPr>
                        </a:p>
                      </a:txBody>
                      <a:tcPr marL="42320" marR="4232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zh-CN"/>
                        </a:p>
                      </a:txBody>
                      <a:tcPr marL="42320" marR="42320" marT="0" marB="0">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4"/>
                          <a:stretch>
                            <a:fillRect l="-6952" b="-902817"/>
                          </a:stretch>
                        </a:blipFill>
                      </a:tcPr>
                    </a:tc>
                    <a:extLst>
                      <a:ext uri="{0D108BD9-81ED-4DB2-BD59-A6C34878D82A}">
                        <a16:rowId xmlns:a16="http://schemas.microsoft.com/office/drawing/2014/main" val="760741176"/>
                      </a:ext>
                    </a:extLst>
                  </a:tr>
                  <a:tr h="432000">
                    <a:tc>
                      <a:txBody>
                        <a:bodyPr/>
                        <a:lstStyle/>
                        <a:p>
                          <a:pPr indent="0" algn="just">
                            <a:lnSpc>
                              <a:spcPct val="150000"/>
                            </a:lnSpc>
                          </a:pPr>
                          <a:r>
                            <a:rPr lang="en-US" sz="1600" kern="100">
                              <a:solidFill>
                                <a:sysClr val="windowText" lastClr="000000"/>
                              </a:solidFill>
                              <a:effectLst/>
                              <a:latin typeface="微软雅黑" panose="020B0503020204020204" pitchFamily="34" charset="-122"/>
                              <a:ea typeface="微软雅黑" panose="020B0503020204020204" pitchFamily="34" charset="-122"/>
                            </a:rPr>
                            <a:t>12</a:t>
                          </a:r>
                          <a:endParaRPr lang="zh-CN" sz="1600" kern="100">
                            <a:solidFill>
                              <a:sysClr val="windowText" lastClr="000000"/>
                            </a:solidFill>
                            <a:effectLst/>
                            <a:latin typeface="微软雅黑" panose="020B0503020204020204" pitchFamily="34" charset="-122"/>
                            <a:ea typeface="微软雅黑" panose="020B0503020204020204" pitchFamily="34" charset="-122"/>
                          </a:endParaRPr>
                        </a:p>
                      </a:txBody>
                      <a:tcPr marL="42320" marR="4232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zh-CN"/>
                        </a:p>
                      </a:txBody>
                      <a:tcPr marL="42320" marR="42320" marT="0" marB="0">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4"/>
                          <a:stretch>
                            <a:fillRect l="-6952" t="-100000" b="-802817"/>
                          </a:stretch>
                        </a:blipFill>
                      </a:tcPr>
                    </a:tc>
                    <a:extLst>
                      <a:ext uri="{0D108BD9-81ED-4DB2-BD59-A6C34878D82A}">
                        <a16:rowId xmlns:a16="http://schemas.microsoft.com/office/drawing/2014/main" val="167398975"/>
                      </a:ext>
                    </a:extLst>
                  </a:tr>
                  <a:tr h="432000">
                    <a:tc>
                      <a:txBody>
                        <a:bodyPr/>
                        <a:lstStyle/>
                        <a:p>
                          <a:pPr indent="0" algn="just">
                            <a:lnSpc>
                              <a:spcPct val="150000"/>
                            </a:lnSpc>
                          </a:pPr>
                          <a:r>
                            <a:rPr lang="en-US" sz="1600" kern="100" dirty="0">
                              <a:solidFill>
                                <a:sysClr val="windowText" lastClr="000000"/>
                              </a:solidFill>
                              <a:effectLst/>
                              <a:latin typeface="微软雅黑" panose="020B0503020204020204" pitchFamily="34" charset="-122"/>
                              <a:ea typeface="微软雅黑" panose="020B0503020204020204" pitchFamily="34" charset="-122"/>
                            </a:rPr>
                            <a:t>13</a:t>
                          </a:r>
                          <a:endParaRPr lang="zh-CN" sz="1600" kern="100" dirty="0">
                            <a:solidFill>
                              <a:sysClr val="windowText" lastClr="000000"/>
                            </a:solidFill>
                            <a:effectLst/>
                            <a:latin typeface="微软雅黑" panose="020B0503020204020204" pitchFamily="34" charset="-122"/>
                            <a:ea typeface="微软雅黑" panose="020B0503020204020204" pitchFamily="34" charset="-122"/>
                          </a:endParaRPr>
                        </a:p>
                      </a:txBody>
                      <a:tcPr marL="42320" marR="4232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zh-CN"/>
                        </a:p>
                      </a:txBody>
                      <a:tcPr marL="42320" marR="42320" marT="0" marB="0">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4"/>
                          <a:stretch>
                            <a:fillRect l="-6952" t="-200000" b="-702817"/>
                          </a:stretch>
                        </a:blipFill>
                      </a:tcPr>
                    </a:tc>
                    <a:extLst>
                      <a:ext uri="{0D108BD9-81ED-4DB2-BD59-A6C34878D82A}">
                        <a16:rowId xmlns:a16="http://schemas.microsoft.com/office/drawing/2014/main" val="3261892979"/>
                      </a:ext>
                    </a:extLst>
                  </a:tr>
                  <a:tr h="432000">
                    <a:tc>
                      <a:txBody>
                        <a:bodyPr/>
                        <a:lstStyle/>
                        <a:p>
                          <a:pPr indent="0" algn="just">
                            <a:lnSpc>
                              <a:spcPct val="150000"/>
                            </a:lnSpc>
                          </a:pPr>
                          <a:r>
                            <a:rPr lang="en-US" sz="1600" kern="100">
                              <a:solidFill>
                                <a:sysClr val="windowText" lastClr="000000"/>
                              </a:solidFill>
                              <a:effectLst/>
                              <a:latin typeface="微软雅黑" panose="020B0503020204020204" pitchFamily="34" charset="-122"/>
                              <a:ea typeface="微软雅黑" panose="020B0503020204020204" pitchFamily="34" charset="-122"/>
                            </a:rPr>
                            <a:t>14</a:t>
                          </a:r>
                          <a:endParaRPr lang="zh-CN" sz="1600" kern="100">
                            <a:solidFill>
                              <a:sysClr val="windowText" lastClr="000000"/>
                            </a:solidFill>
                            <a:effectLst/>
                            <a:latin typeface="微软雅黑" panose="020B0503020204020204" pitchFamily="34" charset="-122"/>
                            <a:ea typeface="微软雅黑" panose="020B0503020204020204" pitchFamily="34" charset="-122"/>
                          </a:endParaRPr>
                        </a:p>
                      </a:txBody>
                      <a:tcPr marL="42320" marR="4232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zh-CN"/>
                        </a:p>
                      </a:txBody>
                      <a:tcPr marL="42320" marR="42320" marT="0" marB="0">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4"/>
                          <a:stretch>
                            <a:fillRect l="-6952" t="-300000" b="-602817"/>
                          </a:stretch>
                        </a:blipFill>
                      </a:tcPr>
                    </a:tc>
                    <a:extLst>
                      <a:ext uri="{0D108BD9-81ED-4DB2-BD59-A6C34878D82A}">
                        <a16:rowId xmlns:a16="http://schemas.microsoft.com/office/drawing/2014/main" val="745383708"/>
                      </a:ext>
                    </a:extLst>
                  </a:tr>
                  <a:tr h="432000">
                    <a:tc>
                      <a:txBody>
                        <a:bodyPr/>
                        <a:lstStyle/>
                        <a:p>
                          <a:pPr indent="0" algn="just">
                            <a:lnSpc>
                              <a:spcPct val="150000"/>
                            </a:lnSpc>
                          </a:pPr>
                          <a:r>
                            <a:rPr lang="en-US" sz="1600" kern="100">
                              <a:solidFill>
                                <a:sysClr val="windowText" lastClr="000000"/>
                              </a:solidFill>
                              <a:effectLst/>
                              <a:latin typeface="微软雅黑" panose="020B0503020204020204" pitchFamily="34" charset="-122"/>
                              <a:ea typeface="微软雅黑" panose="020B0503020204020204" pitchFamily="34" charset="-122"/>
                            </a:rPr>
                            <a:t>15</a:t>
                          </a:r>
                          <a:endParaRPr lang="zh-CN" sz="1600" kern="100">
                            <a:solidFill>
                              <a:sysClr val="windowText" lastClr="000000"/>
                            </a:solidFill>
                            <a:effectLst/>
                            <a:latin typeface="微软雅黑" panose="020B0503020204020204" pitchFamily="34" charset="-122"/>
                            <a:ea typeface="微软雅黑" panose="020B0503020204020204" pitchFamily="34" charset="-122"/>
                          </a:endParaRPr>
                        </a:p>
                      </a:txBody>
                      <a:tcPr marL="42320" marR="4232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zh-CN"/>
                        </a:p>
                      </a:txBody>
                      <a:tcPr marL="42320" marR="42320" marT="0" marB="0">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4"/>
                          <a:stretch>
                            <a:fillRect l="-6952" t="-400000" b="-502817"/>
                          </a:stretch>
                        </a:blipFill>
                      </a:tcPr>
                    </a:tc>
                    <a:extLst>
                      <a:ext uri="{0D108BD9-81ED-4DB2-BD59-A6C34878D82A}">
                        <a16:rowId xmlns:a16="http://schemas.microsoft.com/office/drawing/2014/main" val="191863529"/>
                      </a:ext>
                    </a:extLst>
                  </a:tr>
                  <a:tr h="432000">
                    <a:tc>
                      <a:txBody>
                        <a:bodyPr/>
                        <a:lstStyle/>
                        <a:p>
                          <a:pPr indent="0" algn="just">
                            <a:lnSpc>
                              <a:spcPct val="150000"/>
                            </a:lnSpc>
                          </a:pPr>
                          <a:r>
                            <a:rPr lang="en-US" sz="1600" kern="100">
                              <a:solidFill>
                                <a:sysClr val="windowText" lastClr="000000"/>
                              </a:solidFill>
                              <a:effectLst/>
                              <a:latin typeface="微软雅黑" panose="020B0503020204020204" pitchFamily="34" charset="-122"/>
                              <a:ea typeface="微软雅黑" panose="020B0503020204020204" pitchFamily="34" charset="-122"/>
                            </a:rPr>
                            <a:t>16</a:t>
                          </a:r>
                          <a:endParaRPr lang="zh-CN" sz="1600" kern="100">
                            <a:solidFill>
                              <a:sysClr val="windowText" lastClr="000000"/>
                            </a:solidFill>
                            <a:effectLst/>
                            <a:latin typeface="微软雅黑" panose="020B0503020204020204" pitchFamily="34" charset="-122"/>
                            <a:ea typeface="微软雅黑" panose="020B0503020204020204" pitchFamily="34" charset="-122"/>
                          </a:endParaRPr>
                        </a:p>
                      </a:txBody>
                      <a:tcPr marL="42320" marR="4232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zh-CN"/>
                        </a:p>
                      </a:txBody>
                      <a:tcPr marL="42320" marR="42320" marT="0" marB="0">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4"/>
                          <a:stretch>
                            <a:fillRect l="-6952" t="-500000" b="-402817"/>
                          </a:stretch>
                        </a:blipFill>
                      </a:tcPr>
                    </a:tc>
                    <a:extLst>
                      <a:ext uri="{0D108BD9-81ED-4DB2-BD59-A6C34878D82A}">
                        <a16:rowId xmlns:a16="http://schemas.microsoft.com/office/drawing/2014/main" val="184564493"/>
                      </a:ext>
                    </a:extLst>
                  </a:tr>
                  <a:tr h="432000">
                    <a:tc>
                      <a:txBody>
                        <a:bodyPr/>
                        <a:lstStyle/>
                        <a:p>
                          <a:pPr indent="0" algn="just">
                            <a:lnSpc>
                              <a:spcPct val="150000"/>
                            </a:lnSpc>
                          </a:pPr>
                          <a:r>
                            <a:rPr lang="en-US" sz="1600" kern="100">
                              <a:solidFill>
                                <a:sysClr val="windowText" lastClr="000000"/>
                              </a:solidFill>
                              <a:effectLst/>
                              <a:latin typeface="微软雅黑" panose="020B0503020204020204" pitchFamily="34" charset="-122"/>
                              <a:ea typeface="微软雅黑" panose="020B0503020204020204" pitchFamily="34" charset="-122"/>
                            </a:rPr>
                            <a:t>17</a:t>
                          </a:r>
                          <a:endParaRPr lang="zh-CN" sz="1600" kern="100">
                            <a:solidFill>
                              <a:sysClr val="windowText" lastClr="000000"/>
                            </a:solidFill>
                            <a:effectLst/>
                            <a:latin typeface="微软雅黑" panose="020B0503020204020204" pitchFamily="34" charset="-122"/>
                            <a:ea typeface="微软雅黑" panose="020B0503020204020204" pitchFamily="34" charset="-122"/>
                          </a:endParaRPr>
                        </a:p>
                      </a:txBody>
                      <a:tcPr marL="42320" marR="4232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zh-CN"/>
                        </a:p>
                      </a:txBody>
                      <a:tcPr marL="42320" marR="42320" marT="0" marB="0">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4"/>
                          <a:stretch>
                            <a:fillRect l="-6952" t="-600000" b="-302817"/>
                          </a:stretch>
                        </a:blipFill>
                      </a:tcPr>
                    </a:tc>
                    <a:extLst>
                      <a:ext uri="{0D108BD9-81ED-4DB2-BD59-A6C34878D82A}">
                        <a16:rowId xmlns:a16="http://schemas.microsoft.com/office/drawing/2014/main" val="3910977872"/>
                      </a:ext>
                    </a:extLst>
                  </a:tr>
                  <a:tr h="432000">
                    <a:tc>
                      <a:txBody>
                        <a:bodyPr/>
                        <a:lstStyle/>
                        <a:p>
                          <a:pPr indent="0" algn="just">
                            <a:lnSpc>
                              <a:spcPct val="150000"/>
                            </a:lnSpc>
                          </a:pPr>
                          <a:r>
                            <a:rPr lang="en-US" sz="1600" kern="100">
                              <a:solidFill>
                                <a:sysClr val="windowText" lastClr="000000"/>
                              </a:solidFill>
                              <a:effectLst/>
                              <a:latin typeface="微软雅黑" panose="020B0503020204020204" pitchFamily="34" charset="-122"/>
                              <a:ea typeface="微软雅黑" panose="020B0503020204020204" pitchFamily="34" charset="-122"/>
                            </a:rPr>
                            <a:t>18</a:t>
                          </a:r>
                          <a:endParaRPr lang="zh-CN" sz="1600" kern="100">
                            <a:solidFill>
                              <a:sysClr val="windowText" lastClr="000000"/>
                            </a:solidFill>
                            <a:effectLst/>
                            <a:latin typeface="微软雅黑" panose="020B0503020204020204" pitchFamily="34" charset="-122"/>
                            <a:ea typeface="微软雅黑" panose="020B0503020204020204" pitchFamily="34" charset="-122"/>
                          </a:endParaRPr>
                        </a:p>
                      </a:txBody>
                      <a:tcPr marL="42320" marR="4232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zh-CN"/>
                        </a:p>
                      </a:txBody>
                      <a:tcPr marL="42320" marR="42320" marT="0" marB="0">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4"/>
                          <a:stretch>
                            <a:fillRect l="-6952" t="-700000" b="-202817"/>
                          </a:stretch>
                        </a:blipFill>
                      </a:tcPr>
                    </a:tc>
                    <a:extLst>
                      <a:ext uri="{0D108BD9-81ED-4DB2-BD59-A6C34878D82A}">
                        <a16:rowId xmlns:a16="http://schemas.microsoft.com/office/drawing/2014/main" val="2261851280"/>
                      </a:ext>
                    </a:extLst>
                  </a:tr>
                  <a:tr h="432000">
                    <a:tc>
                      <a:txBody>
                        <a:bodyPr/>
                        <a:lstStyle/>
                        <a:p>
                          <a:pPr indent="0" algn="just">
                            <a:lnSpc>
                              <a:spcPct val="150000"/>
                            </a:lnSpc>
                          </a:pPr>
                          <a:r>
                            <a:rPr lang="en-US" sz="1600" kern="100">
                              <a:solidFill>
                                <a:sysClr val="windowText" lastClr="000000"/>
                              </a:solidFill>
                              <a:effectLst/>
                              <a:latin typeface="微软雅黑" panose="020B0503020204020204" pitchFamily="34" charset="-122"/>
                              <a:ea typeface="微软雅黑" panose="020B0503020204020204" pitchFamily="34" charset="-122"/>
                            </a:rPr>
                            <a:t>19</a:t>
                          </a:r>
                          <a:endParaRPr lang="zh-CN" sz="1600" kern="100">
                            <a:solidFill>
                              <a:sysClr val="windowText" lastClr="000000"/>
                            </a:solidFill>
                            <a:effectLst/>
                            <a:latin typeface="微软雅黑" panose="020B0503020204020204" pitchFamily="34" charset="-122"/>
                            <a:ea typeface="微软雅黑" panose="020B0503020204020204" pitchFamily="34" charset="-122"/>
                          </a:endParaRPr>
                        </a:p>
                      </a:txBody>
                      <a:tcPr marL="42320" marR="4232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zh-CN"/>
                        </a:p>
                      </a:txBody>
                      <a:tcPr marL="42320" marR="42320" marT="0" marB="0">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4"/>
                          <a:stretch>
                            <a:fillRect l="-6952" t="-800000" b="-102817"/>
                          </a:stretch>
                        </a:blipFill>
                      </a:tcPr>
                    </a:tc>
                    <a:extLst>
                      <a:ext uri="{0D108BD9-81ED-4DB2-BD59-A6C34878D82A}">
                        <a16:rowId xmlns:a16="http://schemas.microsoft.com/office/drawing/2014/main" val="4105876197"/>
                      </a:ext>
                    </a:extLst>
                  </a:tr>
                  <a:tr h="432000">
                    <a:tc>
                      <a:txBody>
                        <a:bodyPr/>
                        <a:lstStyle/>
                        <a:p>
                          <a:pPr indent="0" algn="just">
                            <a:lnSpc>
                              <a:spcPct val="150000"/>
                            </a:lnSpc>
                          </a:pPr>
                          <a:r>
                            <a:rPr lang="en-US" sz="1600" kern="100" dirty="0">
                              <a:solidFill>
                                <a:sysClr val="windowText" lastClr="000000"/>
                              </a:solidFill>
                              <a:effectLst/>
                              <a:latin typeface="微软雅黑" panose="020B0503020204020204" pitchFamily="34" charset="-122"/>
                              <a:ea typeface="微软雅黑" panose="020B0503020204020204" pitchFamily="34" charset="-122"/>
                            </a:rPr>
                            <a:t>20</a:t>
                          </a:r>
                          <a:endParaRPr lang="zh-CN" sz="1600" kern="100" dirty="0">
                            <a:solidFill>
                              <a:sysClr val="windowText" lastClr="000000"/>
                            </a:solidFill>
                            <a:effectLst/>
                            <a:latin typeface="微软雅黑" panose="020B0503020204020204" pitchFamily="34" charset="-122"/>
                            <a:ea typeface="微软雅黑" panose="020B0503020204020204" pitchFamily="34" charset="-122"/>
                          </a:endParaRPr>
                        </a:p>
                      </a:txBody>
                      <a:tcPr marL="42320" marR="4232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zh-CN"/>
                        </a:p>
                      </a:txBody>
                      <a:tcPr marL="42320" marR="42320" marT="0" marB="0">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4"/>
                          <a:stretch>
                            <a:fillRect l="-6952" t="-900000" b="-2817"/>
                          </a:stretch>
                        </a:blipFill>
                      </a:tcPr>
                    </a:tc>
                    <a:extLst>
                      <a:ext uri="{0D108BD9-81ED-4DB2-BD59-A6C34878D82A}">
                        <a16:rowId xmlns:a16="http://schemas.microsoft.com/office/drawing/2014/main" val="2868242759"/>
                      </a:ext>
                    </a:extLst>
                  </a:tr>
                </a:tbl>
              </a:graphicData>
            </a:graphic>
          </p:graphicFrame>
        </mc:Fallback>
      </mc:AlternateContent>
    </p:spTree>
    <p:extLst>
      <p:ext uri="{BB962C8B-B14F-4D97-AF65-F5344CB8AC3E}">
        <p14:creationId xmlns:p14="http://schemas.microsoft.com/office/powerpoint/2010/main" val="31420759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D08729-7FE7-6C84-2747-BDC8B0D4F014}"/>
              </a:ext>
            </a:extLst>
          </p:cNvPr>
          <p:cNvSpPr>
            <a:spLocks noGrp="1"/>
          </p:cNvSpPr>
          <p:nvPr>
            <p:ph type="title"/>
          </p:nvPr>
        </p:nvSpPr>
        <p:spPr/>
        <p:txBody>
          <a:bodyPr/>
          <a:lstStyle/>
          <a:p>
            <a:r>
              <a:rPr lang="en-US" altLang="zh-CN" dirty="0"/>
              <a:t>10.2.1 </a:t>
            </a:r>
            <a:r>
              <a:rPr lang="zh-CN" altLang="en-US" dirty="0"/>
              <a:t>直接插入排序</a:t>
            </a:r>
          </a:p>
        </p:txBody>
      </p:sp>
      <p:sp>
        <p:nvSpPr>
          <p:cNvPr id="3" name="副标题 2">
            <a:extLst>
              <a:ext uri="{FF2B5EF4-FFF2-40B4-BE49-F238E27FC236}">
                <a16:creationId xmlns:a16="http://schemas.microsoft.com/office/drawing/2014/main" id="{714465A5-6ED6-6076-F559-5CA567FFB480}"/>
              </a:ext>
            </a:extLst>
          </p:cNvPr>
          <p:cNvSpPr>
            <a:spLocks noGrp="1"/>
          </p:cNvSpPr>
          <p:nvPr>
            <p:ph type="subTitle" idx="1"/>
          </p:nvPr>
        </p:nvSpPr>
        <p:spPr/>
        <p:txBody>
          <a:bodyPr/>
          <a:lstStyle/>
          <a:p>
            <a:r>
              <a:rPr lang="en-US" altLang="zh-CN" dirty="0"/>
              <a:t>10.2.1 </a:t>
            </a:r>
            <a:r>
              <a:rPr lang="zh-CN" altLang="en-US" dirty="0"/>
              <a:t>直接插入排序</a:t>
            </a:r>
          </a:p>
        </p:txBody>
      </p:sp>
      <p:sp>
        <p:nvSpPr>
          <p:cNvPr id="4" name="文本占位符 3">
            <a:extLst>
              <a:ext uri="{FF2B5EF4-FFF2-40B4-BE49-F238E27FC236}">
                <a16:creationId xmlns:a16="http://schemas.microsoft.com/office/drawing/2014/main" id="{6E1FC02A-5813-F087-3A57-ADC3FE3E2E01}"/>
              </a:ext>
            </a:extLst>
          </p:cNvPr>
          <p:cNvSpPr>
            <a:spLocks noGrp="1"/>
          </p:cNvSpPr>
          <p:nvPr>
            <p:ph type="body" idx="10"/>
          </p:nvPr>
        </p:nvSpPr>
        <p:spPr/>
        <p:txBody>
          <a:bodyPr/>
          <a:lstStyle/>
          <a:p>
            <a:endParaRPr lang="zh-CN" altLang="en-US"/>
          </a:p>
        </p:txBody>
      </p:sp>
      <mc:AlternateContent xmlns:mc="http://schemas.openxmlformats.org/markup-compatibility/2006" xmlns:a14="http://schemas.microsoft.com/office/drawing/2010/main">
        <mc:Choice Requires="a14">
          <p:sp>
            <p:nvSpPr>
              <p:cNvPr id="5" name="内容占位符 4">
                <a:extLst>
                  <a:ext uri="{FF2B5EF4-FFF2-40B4-BE49-F238E27FC236}">
                    <a16:creationId xmlns:a16="http://schemas.microsoft.com/office/drawing/2014/main" id="{90961ED6-686E-B748-C9C0-9B3B217999DC}"/>
                  </a:ext>
                </a:extLst>
              </p:cNvPr>
              <p:cNvSpPr>
                <a:spLocks noGrp="1"/>
              </p:cNvSpPr>
              <p:nvPr>
                <p:ph idx="11"/>
              </p:nvPr>
            </p:nvSpPr>
            <p:spPr/>
            <p:txBody>
              <a:bodyPr>
                <a:normAutofit/>
              </a:bodyPr>
              <a:lstStyle/>
              <a:p>
                <a:pPr>
                  <a:lnSpc>
                    <a:spcPct val="120000"/>
                  </a:lnSpc>
                </a:pPr>
                <a:r>
                  <a:rPr lang="zh-CN" altLang="en-US" sz="2400" b="1" dirty="0"/>
                  <a:t>排序步骤</a:t>
                </a:r>
                <a:r>
                  <a:rPr lang="zh-CN" altLang="en-US" sz="2400" dirty="0"/>
                  <a:t>：假设 </a:t>
                </a:r>
                <a14:m>
                  <m:oMath xmlns:m="http://schemas.openxmlformats.org/officeDocument/2006/math">
                    <m:sSub>
                      <m:sSubPr>
                        <m:ctrlPr>
                          <a:rPr lang="en-US" altLang="zh-CN" sz="2400" i="1" dirty="0">
                            <a:latin typeface="Cambria Math" panose="02040503050406030204" pitchFamily="18" charset="0"/>
                          </a:rPr>
                        </m:ctrlPr>
                      </m:sSubPr>
                      <m:e>
                        <m:r>
                          <a:rPr lang="en-US" altLang="zh-CN" sz="2400" i="1" dirty="0">
                            <a:latin typeface="Cambria Math" panose="02040503050406030204" pitchFamily="18" charset="0"/>
                            <a:ea typeface="Cambria Math" panose="02040503050406030204" pitchFamily="18" charset="0"/>
                          </a:rPr>
                          <m:t>𝑎</m:t>
                        </m:r>
                      </m:e>
                      <m:sub>
                        <m:r>
                          <a:rPr lang="en-US" altLang="zh-CN" sz="2400" dirty="0">
                            <a:latin typeface="Cambria Math" panose="02040503050406030204" pitchFamily="18" charset="0"/>
                          </a:rPr>
                          <m:t>1</m:t>
                        </m:r>
                      </m:sub>
                    </m:sSub>
                    <m:r>
                      <a:rPr lang="en-US" altLang="zh-CN" sz="2400" dirty="0">
                        <a:latin typeface="Cambria Math" panose="02040503050406030204" pitchFamily="18" charset="0"/>
                      </a:rPr>
                      <m:t>,  </m:t>
                    </m:r>
                    <m:r>
                      <a:rPr lang="en-US" altLang="zh-CN" sz="2400" i="1" dirty="0">
                        <a:latin typeface="Cambria Math" panose="02040503050406030204" pitchFamily="18" charset="0"/>
                        <a:ea typeface="Cambria Math" panose="02040503050406030204" pitchFamily="18" charset="0"/>
                      </a:rPr>
                      <m:t>⋯,  </m:t>
                    </m:r>
                    <m:sSub>
                      <m:sSubPr>
                        <m:ctrlPr>
                          <a:rPr lang="en-US" altLang="zh-CN" sz="2400" i="1" dirty="0">
                            <a:latin typeface="Cambria Math" panose="02040503050406030204" pitchFamily="18" charset="0"/>
                            <a:ea typeface="Cambria Math" panose="02040503050406030204" pitchFamily="18" charset="0"/>
                          </a:rPr>
                        </m:ctrlPr>
                      </m:sSubPr>
                      <m:e>
                        <m:r>
                          <a:rPr lang="en-US" altLang="zh-CN" sz="2400" i="1" dirty="0">
                            <a:latin typeface="Cambria Math" panose="02040503050406030204" pitchFamily="18" charset="0"/>
                            <a:ea typeface="Cambria Math" panose="02040503050406030204" pitchFamily="18" charset="0"/>
                          </a:rPr>
                          <m:t>𝑎</m:t>
                        </m:r>
                      </m:e>
                      <m:sub>
                        <m:r>
                          <a:rPr lang="en-US" altLang="zh-CN" sz="2400" i="1" dirty="0">
                            <a:latin typeface="Cambria Math" panose="02040503050406030204" pitchFamily="18" charset="0"/>
                            <a:ea typeface="Cambria Math" panose="02040503050406030204" pitchFamily="18" charset="0"/>
                          </a:rPr>
                          <m:t>𝑖</m:t>
                        </m:r>
                        <m:r>
                          <a:rPr lang="en-US" altLang="zh-CN" sz="2400" i="1" dirty="0">
                            <a:latin typeface="Cambria Math" panose="02040503050406030204" pitchFamily="18" charset="0"/>
                            <a:ea typeface="Cambria Math" panose="02040503050406030204" pitchFamily="18" charset="0"/>
                          </a:rPr>
                          <m:t>−1 </m:t>
                        </m:r>
                      </m:sub>
                    </m:sSub>
                  </m:oMath>
                </a14:m>
                <a:r>
                  <a:rPr lang="zh-CN" altLang="en-US" sz="2400" dirty="0"/>
                  <a:t>已排序</a:t>
                </a:r>
                <a:r>
                  <a:rPr lang="en-US" altLang="zh-CN" sz="2400" dirty="0"/>
                  <a:t> </a:t>
                </a:r>
                <a14:m>
                  <m:oMath xmlns:m="http://schemas.openxmlformats.org/officeDocument/2006/math">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𝑎</m:t>
                            </m:r>
                          </m:e>
                          <m:sub>
                            <m:r>
                              <a:rPr lang="en-US" altLang="zh-CN" sz="2400" i="1">
                                <a:latin typeface="Cambria Math" panose="02040503050406030204" pitchFamily="18" charset="0"/>
                              </a:rPr>
                              <m:t>1</m:t>
                            </m:r>
                          </m:sub>
                        </m:sSub>
                        <m:r>
                          <a:rPr lang="en-US" altLang="zh-CN" sz="2400" i="1">
                            <a:latin typeface="Cambria Math" panose="02040503050406030204" pitchFamily="18" charset="0"/>
                          </a:rPr>
                          <m:t>&lt;</m:t>
                        </m:r>
                        <m:r>
                          <a:rPr lang="en-US" altLang="zh-CN" sz="2400" i="1">
                            <a:latin typeface="Cambria Math" panose="02040503050406030204" pitchFamily="18" charset="0"/>
                            <a:ea typeface="Cambria Math" panose="02040503050406030204" pitchFamily="18" charset="0"/>
                          </a:rPr>
                          <m:t>⋯&lt;</m:t>
                        </m:r>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𝑎</m:t>
                            </m:r>
                          </m:e>
                          <m:sub>
                            <m:r>
                              <a:rPr lang="en-US" altLang="zh-CN" sz="2400" i="1">
                                <a:latin typeface="Cambria Math" panose="02040503050406030204" pitchFamily="18" charset="0"/>
                                <a:ea typeface="Cambria Math" panose="02040503050406030204" pitchFamily="18" charset="0"/>
                              </a:rPr>
                              <m:t>𝑖</m:t>
                            </m:r>
                            <m:r>
                              <a:rPr lang="en-US" altLang="zh-CN" sz="2400" i="1">
                                <a:latin typeface="Cambria Math" panose="02040503050406030204" pitchFamily="18" charset="0"/>
                                <a:ea typeface="Cambria Math" panose="02040503050406030204" pitchFamily="18" charset="0"/>
                              </a:rPr>
                              <m:t>−1</m:t>
                            </m:r>
                          </m:sub>
                        </m:sSub>
                      </m:e>
                    </m:d>
                  </m:oMath>
                </a14:m>
                <a:r>
                  <a:rPr lang="en-US" altLang="zh-CN" sz="2400" dirty="0"/>
                  <a:t>, </a:t>
                </a:r>
                <a:r>
                  <a:rPr lang="zh-CN" altLang="en-US" sz="2400" dirty="0"/>
                  <a:t>对于</a:t>
                </a:r>
                <a14:m>
                  <m:oMath xmlns:m="http://schemas.openxmlformats.org/officeDocument/2006/math">
                    <m:r>
                      <a:rPr lang="en-US" altLang="zh-CN" sz="2400" b="0" i="0" smtClean="0">
                        <a:latin typeface="Cambria Math" panose="02040503050406030204" pitchFamily="18" charset="0"/>
                      </a:rPr>
                      <m:t> </m:t>
                    </m:r>
                    <m:r>
                      <a:rPr lang="en-US" altLang="zh-CN" sz="2400" i="1">
                        <a:latin typeface="Cambria Math" panose="02040503050406030204" pitchFamily="18" charset="0"/>
                      </a:rPr>
                      <m:t>𝑡</m:t>
                    </m:r>
                    <m:r>
                      <a:rPr lang="en-US" altLang="zh-CN" sz="2400" i="1">
                        <a:latin typeface="Cambria Math" panose="02040503050406030204" pitchFamily="18" charset="0"/>
                      </a:rPr>
                      <m:t>=</m:t>
                    </m:r>
                    <m:sSub>
                      <m:sSubPr>
                        <m:ctrlPr>
                          <a:rPr lang="en-US" altLang="zh-CN" sz="2400" b="1" i="1">
                            <a:latin typeface="Cambria Math" panose="02040503050406030204" pitchFamily="18" charset="0"/>
                          </a:rPr>
                        </m:ctrlPr>
                      </m:sSubPr>
                      <m:e>
                        <m:r>
                          <a:rPr lang="en-US" altLang="zh-CN" sz="2400" b="1" i="1">
                            <a:latin typeface="Cambria Math" panose="02040503050406030204" pitchFamily="18" charset="0"/>
                          </a:rPr>
                          <m:t>𝒂</m:t>
                        </m:r>
                      </m:e>
                      <m:sub>
                        <m:r>
                          <a:rPr lang="en-US" altLang="zh-CN" sz="2400" b="1" i="1">
                            <a:latin typeface="Cambria Math" panose="02040503050406030204" pitchFamily="18" charset="0"/>
                          </a:rPr>
                          <m:t>𝒊</m:t>
                        </m:r>
                      </m:sub>
                    </m:sSub>
                  </m:oMath>
                </a14:m>
                <a:r>
                  <a:rPr lang="en-US" altLang="zh-CN" sz="2400" dirty="0"/>
                  <a:t>, </a:t>
                </a:r>
                <a:r>
                  <a:rPr lang="zh-CN" altLang="en-US" sz="2400" dirty="0"/>
                  <a:t>将他与</a:t>
                </a:r>
                <a14:m>
                  <m:oMath xmlns:m="http://schemas.openxmlformats.org/officeDocument/2006/math">
                    <m:sSub>
                      <m:sSubPr>
                        <m:ctrlPr>
                          <a:rPr lang="en-US" altLang="zh-CN" sz="2400" b="1" i="1" dirty="0" smtClean="0">
                            <a:latin typeface="Cambria Math" panose="02040503050406030204" pitchFamily="18" charset="0"/>
                          </a:rPr>
                        </m:ctrlPr>
                      </m:sSubPr>
                      <m:e>
                        <m:r>
                          <a:rPr lang="en-US" altLang="zh-CN" sz="2400" b="1" i="1" dirty="0" smtClean="0">
                            <a:latin typeface="Cambria Math" panose="02040503050406030204" pitchFamily="18" charset="0"/>
                          </a:rPr>
                          <m:t>𝒂</m:t>
                        </m:r>
                      </m:e>
                      <m:sub>
                        <m:r>
                          <a:rPr lang="en-US" altLang="zh-CN" sz="2400" b="1" i="1" dirty="0" smtClean="0">
                            <a:latin typeface="Cambria Math" panose="02040503050406030204" pitchFamily="18" charset="0"/>
                          </a:rPr>
                          <m:t>𝒊</m:t>
                        </m:r>
                        <m:r>
                          <a:rPr lang="en-US" altLang="zh-CN" sz="2400" b="1" i="1" dirty="0" smtClean="0">
                            <a:latin typeface="Cambria Math" panose="02040503050406030204" pitchFamily="18" charset="0"/>
                          </a:rPr>
                          <m:t>−</m:t>
                        </m:r>
                        <m:r>
                          <a:rPr lang="en-US" altLang="zh-CN" sz="2400" b="1" i="1" dirty="0" smtClean="0">
                            <a:latin typeface="Cambria Math" panose="02040503050406030204" pitchFamily="18" charset="0"/>
                          </a:rPr>
                          <m:t>𝟏</m:t>
                        </m:r>
                      </m:sub>
                    </m:sSub>
                    <m:r>
                      <a:rPr lang="en-US" altLang="zh-CN" sz="2400" b="1" i="1" dirty="0" smtClean="0">
                        <a:latin typeface="Cambria Math" panose="02040503050406030204" pitchFamily="18" charset="0"/>
                      </a:rPr>
                      <m:t>,</m:t>
                    </m:r>
                    <m:sSub>
                      <m:sSubPr>
                        <m:ctrlPr>
                          <a:rPr lang="en-US" altLang="zh-CN" sz="2400" b="1" i="1" dirty="0" smtClean="0">
                            <a:latin typeface="Cambria Math" panose="02040503050406030204" pitchFamily="18" charset="0"/>
                          </a:rPr>
                        </m:ctrlPr>
                      </m:sSubPr>
                      <m:e>
                        <m:r>
                          <a:rPr lang="en-US" altLang="zh-CN" sz="2400" b="1" i="1" dirty="0" smtClean="0">
                            <a:latin typeface="Cambria Math" panose="02040503050406030204" pitchFamily="18" charset="0"/>
                          </a:rPr>
                          <m:t>𝒂</m:t>
                        </m:r>
                      </m:e>
                      <m:sub>
                        <m:r>
                          <a:rPr lang="en-US" altLang="zh-CN" sz="2400" b="1" i="1" dirty="0" smtClean="0">
                            <a:latin typeface="Cambria Math" panose="02040503050406030204" pitchFamily="18" charset="0"/>
                          </a:rPr>
                          <m:t>𝒊</m:t>
                        </m:r>
                        <m:r>
                          <a:rPr lang="en-US" altLang="zh-CN" sz="2400" b="1" i="1" dirty="0" smtClean="0">
                            <a:latin typeface="Cambria Math" panose="02040503050406030204" pitchFamily="18" charset="0"/>
                          </a:rPr>
                          <m:t>−</m:t>
                        </m:r>
                        <m:r>
                          <a:rPr lang="en-US" altLang="zh-CN" sz="2400" b="1" i="1" dirty="0" smtClean="0">
                            <a:latin typeface="Cambria Math" panose="02040503050406030204" pitchFamily="18" charset="0"/>
                          </a:rPr>
                          <m:t>𝟐</m:t>
                        </m:r>
                      </m:sub>
                    </m:sSub>
                    <m:r>
                      <a:rPr lang="en-US" altLang="zh-CN" sz="2400" b="1" i="1" dirty="0" smtClean="0">
                        <a:latin typeface="Cambria Math" panose="02040503050406030204" pitchFamily="18" charset="0"/>
                      </a:rPr>
                      <m:t>,…,</m:t>
                    </m:r>
                    <m:sSub>
                      <m:sSubPr>
                        <m:ctrlPr>
                          <a:rPr lang="en-US" altLang="zh-CN" sz="2400" b="1" i="1" dirty="0" smtClean="0">
                            <a:latin typeface="Cambria Math" panose="02040503050406030204" pitchFamily="18" charset="0"/>
                          </a:rPr>
                        </m:ctrlPr>
                      </m:sSubPr>
                      <m:e>
                        <m:r>
                          <a:rPr lang="en-US" altLang="zh-CN" sz="2400" b="1" i="1" dirty="0" smtClean="0">
                            <a:latin typeface="Cambria Math" panose="02040503050406030204" pitchFamily="18" charset="0"/>
                          </a:rPr>
                          <m:t>𝒂</m:t>
                        </m:r>
                      </m:e>
                      <m:sub>
                        <m:r>
                          <a:rPr lang="en-US" altLang="zh-CN" sz="2400" b="1" i="1" dirty="0" smtClean="0">
                            <a:latin typeface="Cambria Math" panose="02040503050406030204" pitchFamily="18" charset="0"/>
                          </a:rPr>
                          <m:t>𝟏</m:t>
                        </m:r>
                      </m:sub>
                    </m:sSub>
                  </m:oMath>
                </a14:m>
                <a:r>
                  <a:rPr lang="zh-CN" altLang="en-US" sz="2400" dirty="0"/>
                  <a:t>依次进行比较。</a:t>
                </a:r>
                <a:endParaRPr lang="en-US" altLang="zh-CN" sz="2400" dirty="0"/>
              </a:p>
              <a:p>
                <a:pPr>
                  <a:lnSpc>
                    <a:spcPct val="120000"/>
                  </a:lnSpc>
                </a:pPr>
                <a:r>
                  <a:rPr lang="zh-CN" altLang="en-US" sz="2400" dirty="0"/>
                  <a:t>若 </a:t>
                </a:r>
                <a14:m>
                  <m:oMath xmlns:m="http://schemas.openxmlformats.org/officeDocument/2006/math">
                    <m:sSub>
                      <m:sSubPr>
                        <m:ctrlPr>
                          <a:rPr lang="en-US" altLang="zh-CN" sz="2400" b="1" i="1">
                            <a:latin typeface="Cambria Math" panose="02040503050406030204" pitchFamily="18" charset="0"/>
                          </a:rPr>
                        </m:ctrlPr>
                      </m:sSubPr>
                      <m:e>
                        <m:r>
                          <a:rPr lang="en-US" altLang="zh-CN" sz="2400" b="1" i="1">
                            <a:latin typeface="Cambria Math" panose="02040503050406030204" pitchFamily="18" charset="0"/>
                          </a:rPr>
                          <m:t>𝒂</m:t>
                        </m:r>
                      </m:e>
                      <m:sub>
                        <m:r>
                          <a:rPr lang="en-US" altLang="zh-CN" sz="2400" b="1" i="1">
                            <a:latin typeface="Cambria Math" panose="02040503050406030204" pitchFamily="18" charset="0"/>
                          </a:rPr>
                          <m:t>𝒋</m:t>
                        </m:r>
                      </m:sub>
                    </m:sSub>
                    <m:r>
                      <a:rPr lang="en-US" altLang="zh-CN" sz="2400" b="1" i="1">
                        <a:latin typeface="Cambria Math" panose="02040503050406030204" pitchFamily="18" charset="0"/>
                      </a:rPr>
                      <m:t>&gt;</m:t>
                    </m:r>
                    <m:r>
                      <a:rPr lang="en-US" altLang="zh-CN" sz="2400" i="1">
                        <a:latin typeface="Cambria Math" panose="02040503050406030204" pitchFamily="18" charset="0"/>
                      </a:rPr>
                      <m:t>𝑡</m:t>
                    </m:r>
                  </m:oMath>
                </a14:m>
                <a:r>
                  <a:rPr lang="en-US" altLang="zh-CN" sz="2400" dirty="0"/>
                  <a:t>, </a:t>
                </a:r>
                <a:r>
                  <a:rPr lang="zh-CN" altLang="en-US" sz="2400" dirty="0"/>
                  <a:t>则将 </a:t>
                </a:r>
                <a14:m>
                  <m:oMath xmlns:m="http://schemas.openxmlformats.org/officeDocument/2006/math">
                    <m:sSub>
                      <m:sSubPr>
                        <m:ctrlPr>
                          <a:rPr lang="en-US" altLang="zh-CN" sz="2400" b="1" i="1">
                            <a:latin typeface="Cambria Math" panose="02040503050406030204" pitchFamily="18" charset="0"/>
                          </a:rPr>
                        </m:ctrlPr>
                      </m:sSubPr>
                      <m:e>
                        <m:r>
                          <a:rPr lang="en-US" altLang="zh-CN" sz="2400" b="1" i="1">
                            <a:latin typeface="Cambria Math" panose="02040503050406030204" pitchFamily="18" charset="0"/>
                          </a:rPr>
                          <m:t>𝒂</m:t>
                        </m:r>
                      </m:e>
                      <m:sub>
                        <m:r>
                          <a:rPr lang="en-US" altLang="zh-CN" sz="2400" b="1" i="1">
                            <a:latin typeface="Cambria Math" panose="02040503050406030204" pitchFamily="18" charset="0"/>
                          </a:rPr>
                          <m:t>𝒋</m:t>
                        </m:r>
                      </m:sub>
                    </m:sSub>
                    <m:r>
                      <a:rPr lang="en-US" altLang="zh-CN" sz="2400" b="1" i="1">
                        <a:latin typeface="Cambria Math" panose="02040503050406030204" pitchFamily="18" charset="0"/>
                      </a:rPr>
                      <m:t> </m:t>
                    </m:r>
                    <m:r>
                      <a:rPr lang="zh-CN" altLang="en-US" sz="2400" i="1">
                        <a:latin typeface="Cambria Math" panose="02040503050406030204" pitchFamily="18" charset="0"/>
                      </a:rPr>
                      <m:t>向后</m:t>
                    </m:r>
                  </m:oMath>
                </a14:m>
                <a:r>
                  <a:rPr lang="zh-CN" altLang="en-US" sz="2400" dirty="0"/>
                  <a:t>移动一位。</a:t>
                </a:r>
                <a:endParaRPr lang="en-US" altLang="zh-CN" sz="2400" dirty="0"/>
              </a:p>
              <a:p>
                <a:pPr>
                  <a:lnSpc>
                    <a:spcPct val="120000"/>
                  </a:lnSpc>
                </a:pPr>
                <a:r>
                  <a:rPr lang="zh-CN" altLang="en-US" sz="2400" dirty="0"/>
                  <a:t>若 </a:t>
                </a:r>
                <a14:m>
                  <m:oMath xmlns:m="http://schemas.openxmlformats.org/officeDocument/2006/math">
                    <m:sSub>
                      <m:sSubPr>
                        <m:ctrlPr>
                          <a:rPr lang="en-US" altLang="zh-CN" sz="2400" b="1" i="1" dirty="0" smtClean="0">
                            <a:latin typeface="Cambria Math" panose="02040503050406030204" pitchFamily="18" charset="0"/>
                          </a:rPr>
                        </m:ctrlPr>
                      </m:sSubPr>
                      <m:e>
                        <m:r>
                          <a:rPr lang="en-US" altLang="zh-CN" sz="2400" b="1" i="1" dirty="0" smtClean="0">
                            <a:latin typeface="Cambria Math" panose="02040503050406030204" pitchFamily="18" charset="0"/>
                          </a:rPr>
                          <m:t>𝒂</m:t>
                        </m:r>
                      </m:e>
                      <m:sub>
                        <m:r>
                          <a:rPr lang="en-US" altLang="zh-CN" sz="2400" b="1" i="1" dirty="0" smtClean="0">
                            <a:latin typeface="Cambria Math" panose="02040503050406030204" pitchFamily="18" charset="0"/>
                          </a:rPr>
                          <m:t>𝒋</m:t>
                        </m:r>
                      </m:sub>
                    </m:sSub>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rPr>
                      <m:t>𝑡</m:t>
                    </m:r>
                  </m:oMath>
                </a14:m>
                <a:r>
                  <a:rPr lang="en-US" altLang="zh-CN" sz="2400" dirty="0"/>
                  <a:t>, </a:t>
                </a:r>
                <a:r>
                  <a:rPr lang="zh-CN" altLang="en-US" sz="2400" dirty="0"/>
                  <a:t>则令</a:t>
                </a:r>
                <a14:m>
                  <m:oMath xmlns:m="http://schemas.openxmlformats.org/officeDocument/2006/math">
                    <m:sSub>
                      <m:sSubPr>
                        <m:ctrlPr>
                          <a:rPr lang="en-US" altLang="zh-CN" sz="2400" b="1" i="1">
                            <a:latin typeface="Cambria Math" panose="02040503050406030204" pitchFamily="18" charset="0"/>
                          </a:rPr>
                        </m:ctrlPr>
                      </m:sSubPr>
                      <m:e>
                        <m:r>
                          <a:rPr lang="en-US" altLang="zh-CN" sz="2400" b="1" i="1">
                            <a:latin typeface="Cambria Math" panose="02040503050406030204" pitchFamily="18" charset="0"/>
                          </a:rPr>
                          <m:t> </m:t>
                        </m:r>
                        <m:r>
                          <a:rPr lang="en-US" altLang="zh-CN" sz="2400" b="1" i="1">
                            <a:latin typeface="Cambria Math" panose="02040503050406030204" pitchFamily="18" charset="0"/>
                          </a:rPr>
                          <m:t>𝒂</m:t>
                        </m:r>
                      </m:e>
                      <m:sub>
                        <m:r>
                          <a:rPr lang="en-US" altLang="zh-CN" sz="2400" i="1">
                            <a:latin typeface="Cambria Math" panose="02040503050406030204" pitchFamily="18" charset="0"/>
                          </a:rPr>
                          <m:t>𝑗</m:t>
                        </m:r>
                        <m:r>
                          <a:rPr lang="en-US" altLang="zh-CN" sz="2400" i="1">
                            <a:latin typeface="Cambria Math" panose="02040503050406030204" pitchFamily="18" charset="0"/>
                          </a:rPr>
                          <m:t>+1</m:t>
                        </m:r>
                      </m:sub>
                    </m:sSub>
                    <m:r>
                      <a:rPr lang="en-US" altLang="zh-CN" sz="2400" b="1" i="1">
                        <a:latin typeface="Cambria Math" panose="02040503050406030204" pitchFamily="18" charset="0"/>
                      </a:rPr>
                      <m:t> =</m:t>
                    </m:r>
                    <m:r>
                      <a:rPr lang="en-US" altLang="zh-CN" sz="2400" i="1">
                        <a:latin typeface="Cambria Math" panose="02040503050406030204" pitchFamily="18" charset="0"/>
                      </a:rPr>
                      <m:t>𝑡</m:t>
                    </m:r>
                    <m:r>
                      <a:rPr lang="zh-CN" altLang="en-US" sz="2400" i="1">
                        <a:latin typeface="Cambria Math" panose="02040503050406030204" pitchFamily="18" charset="0"/>
                      </a:rPr>
                      <m:t>，</m:t>
                    </m:r>
                  </m:oMath>
                </a14:m>
                <a:r>
                  <a:rPr lang="zh-CN" altLang="en-US" sz="2400" dirty="0"/>
                  <a:t>此时完成了将</a:t>
                </a:r>
                <a:r>
                  <a:rPr lang="en-US" altLang="zh-CN" sz="2400" b="1" dirty="0"/>
                  <a:t> </a:t>
                </a:r>
                <a14:m>
                  <m:oMath xmlns:m="http://schemas.openxmlformats.org/officeDocument/2006/math">
                    <m:sSub>
                      <m:sSubPr>
                        <m:ctrlPr>
                          <a:rPr lang="en-US" altLang="zh-CN" sz="2400" b="1" i="1">
                            <a:latin typeface="Cambria Math" panose="02040503050406030204" pitchFamily="18" charset="0"/>
                          </a:rPr>
                        </m:ctrlPr>
                      </m:sSubPr>
                      <m:e>
                        <m:r>
                          <a:rPr lang="en-US" altLang="zh-CN" sz="2400" b="1" i="1">
                            <a:latin typeface="Cambria Math" panose="02040503050406030204" pitchFamily="18" charset="0"/>
                          </a:rPr>
                          <m:t>𝒂</m:t>
                        </m:r>
                      </m:e>
                      <m:sub>
                        <m:r>
                          <a:rPr lang="en-US" altLang="zh-CN" sz="2400" b="1" i="1">
                            <a:latin typeface="Cambria Math" panose="02040503050406030204" pitchFamily="18" charset="0"/>
                          </a:rPr>
                          <m:t>𝒊</m:t>
                        </m:r>
                      </m:sub>
                    </m:sSub>
                  </m:oMath>
                </a14:m>
                <a:r>
                  <a:rPr lang="zh-CN" altLang="en-US" sz="2400" dirty="0"/>
                  <a:t> 插入有序数组的过程；</a:t>
                </a:r>
                <a:r>
                  <a:rPr lang="zh-CN" altLang="zh-CN" sz="2400" dirty="0"/>
                  <a:t>如果这样的</a:t>
                </a:r>
                <a14:m>
                  <m:oMath xmlns:m="http://schemas.openxmlformats.org/officeDocument/2006/math">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𝑎</m:t>
                        </m:r>
                      </m:e>
                      <m:sub>
                        <m:r>
                          <a:rPr lang="en-US" altLang="zh-CN" sz="2400" i="1">
                            <a:latin typeface="Cambria Math" panose="02040503050406030204" pitchFamily="18" charset="0"/>
                          </a:rPr>
                          <m:t>𝑗</m:t>
                        </m:r>
                      </m:sub>
                    </m:sSub>
                  </m:oMath>
                </a14:m>
                <a:r>
                  <a:rPr lang="zh-CN" altLang="zh-CN" sz="2400" dirty="0"/>
                  <a:t>不存在，那么在比较过程中，</a:t>
                </a:r>
                <a14:m>
                  <m:oMath xmlns:m="http://schemas.openxmlformats.org/officeDocument/2006/math">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𝑎</m:t>
                        </m:r>
                      </m:e>
                      <m:sub>
                        <m:r>
                          <a:rPr lang="en-US" altLang="zh-CN" sz="2400" i="1">
                            <a:latin typeface="Cambria Math" panose="02040503050406030204" pitchFamily="18" charset="0"/>
                          </a:rPr>
                          <m:t>𝑖</m:t>
                        </m:r>
                        <m:r>
                          <a:rPr lang="en-US" altLang="zh-CN" sz="2400" i="1">
                            <a:latin typeface="Cambria Math" panose="02040503050406030204" pitchFamily="18" charset="0"/>
                          </a:rPr>
                          <m:t>−1</m:t>
                        </m:r>
                      </m:sub>
                    </m:sSub>
                    <m:r>
                      <a:rPr lang="en-US" altLang="zh-CN" sz="2400" i="1">
                        <a:latin typeface="Cambria Math" panose="02040503050406030204" pitchFamily="18" charset="0"/>
                      </a:rPr>
                      <m:t>,</m:t>
                    </m:r>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𝑎</m:t>
                        </m:r>
                      </m:e>
                      <m:sub>
                        <m:r>
                          <a:rPr lang="en-US" altLang="zh-CN" sz="2400" i="1">
                            <a:latin typeface="Cambria Math" panose="02040503050406030204" pitchFamily="18" charset="0"/>
                          </a:rPr>
                          <m:t>𝑖</m:t>
                        </m:r>
                        <m:r>
                          <a:rPr lang="en-US" altLang="zh-CN" sz="2400" i="1">
                            <a:latin typeface="Cambria Math" panose="02040503050406030204" pitchFamily="18" charset="0"/>
                          </a:rPr>
                          <m:t>−2</m:t>
                        </m:r>
                      </m:sub>
                    </m:sSub>
                    <m:r>
                      <a:rPr lang="en-US" altLang="zh-CN" sz="2400" i="1">
                        <a:latin typeface="Cambria Math" panose="02040503050406030204" pitchFamily="18" charset="0"/>
                      </a:rPr>
                      <m:t>,…,</m:t>
                    </m:r>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𝑎</m:t>
                        </m:r>
                      </m:e>
                      <m:sub>
                        <m:r>
                          <a:rPr lang="en-US" altLang="zh-CN" sz="2400" i="1">
                            <a:latin typeface="Cambria Math" panose="02040503050406030204" pitchFamily="18" charset="0"/>
                          </a:rPr>
                          <m:t>1</m:t>
                        </m:r>
                      </m:sub>
                    </m:sSub>
                  </m:oMath>
                </a14:m>
                <a:r>
                  <a:rPr lang="zh-CN" altLang="zh-CN" sz="2400" dirty="0"/>
                  <a:t>都依次后移一个位置，此时令</a:t>
                </a:r>
                <a14:m>
                  <m:oMath xmlns:m="http://schemas.openxmlformats.org/officeDocument/2006/math">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𝑎</m:t>
                        </m:r>
                      </m:e>
                      <m:sub>
                        <m:r>
                          <a:rPr lang="en-US" altLang="zh-CN" sz="2400" i="1">
                            <a:latin typeface="Cambria Math" panose="02040503050406030204" pitchFamily="18" charset="0"/>
                          </a:rPr>
                          <m:t>1</m:t>
                        </m:r>
                      </m:sub>
                    </m:sSub>
                    <m:r>
                      <a:rPr lang="en-US" altLang="zh-CN" sz="2400" i="1">
                        <a:latin typeface="Cambria Math" panose="02040503050406030204" pitchFamily="18" charset="0"/>
                      </a:rPr>
                      <m:t>=</m:t>
                    </m:r>
                    <m:r>
                      <a:rPr lang="en-US" altLang="zh-CN" sz="2400" i="1">
                        <a:latin typeface="Cambria Math" panose="02040503050406030204" pitchFamily="18" charset="0"/>
                      </a:rPr>
                      <m:t>𝑡</m:t>
                    </m:r>
                  </m:oMath>
                </a14:m>
                <a:r>
                  <a:rPr lang="zh-CN" altLang="zh-CN" sz="2400" dirty="0"/>
                  <a:t>。</a:t>
                </a:r>
              </a:p>
              <a:p>
                <a:pPr>
                  <a:lnSpc>
                    <a:spcPct val="120000"/>
                  </a:lnSpc>
                </a:pPr>
                <a:endParaRPr lang="zh-CN" altLang="en-US" sz="2400" dirty="0"/>
              </a:p>
            </p:txBody>
          </p:sp>
        </mc:Choice>
        <mc:Fallback xmlns="">
          <p:sp>
            <p:nvSpPr>
              <p:cNvPr id="5" name="内容占位符 4">
                <a:extLst>
                  <a:ext uri="{FF2B5EF4-FFF2-40B4-BE49-F238E27FC236}">
                    <a16:creationId xmlns:a16="http://schemas.microsoft.com/office/drawing/2014/main" id="{90961ED6-686E-B748-C9C0-9B3B217999DC}"/>
                  </a:ext>
                </a:extLst>
              </p:cNvPr>
              <p:cNvSpPr>
                <a:spLocks noGrp="1" noRot="1" noChangeAspect="1" noMove="1" noResize="1" noEditPoints="1" noAdjustHandles="1" noChangeArrowheads="1" noChangeShapeType="1" noTextEdit="1"/>
              </p:cNvSpPr>
              <p:nvPr>
                <p:ph idx="11"/>
              </p:nvPr>
            </p:nvSpPr>
            <p:spPr>
              <a:blipFill>
                <a:blip r:embed="rId2"/>
                <a:stretch>
                  <a:fillRect l="-883" t="-241" r="-827"/>
                </a:stretch>
              </a:blipFill>
            </p:spPr>
            <p:txBody>
              <a:bodyPr/>
              <a:lstStyle/>
              <a:p>
                <a:r>
                  <a:rPr lang="zh-CN" altLang="en-US">
                    <a:noFill/>
                  </a:rPr>
                  <a:t> </a:t>
                </a:r>
              </a:p>
            </p:txBody>
          </p:sp>
        </mc:Fallback>
      </mc:AlternateContent>
      <p:pic>
        <p:nvPicPr>
          <p:cNvPr id="6" name="Picture 4">
            <a:extLst>
              <a:ext uri="{FF2B5EF4-FFF2-40B4-BE49-F238E27FC236}">
                <a16:creationId xmlns:a16="http://schemas.microsoft.com/office/drawing/2014/main" id="{18B6D663-3DC8-5D01-F905-9C5C41C48253}"/>
              </a:ext>
            </a:extLst>
          </p:cNvPr>
          <p:cNvPicPr>
            <a:picLocks noChangeAspect="1" noChangeArrowheads="1"/>
          </p:cNvPicPr>
          <p:nvPr/>
        </p:nvPicPr>
        <p:blipFill>
          <a:blip r:embed="rId3"/>
          <a:srcRect/>
          <a:stretch>
            <a:fillRect/>
          </a:stretch>
        </p:blipFill>
        <p:spPr bwMode="auto">
          <a:xfrm>
            <a:off x="4504306" y="4155862"/>
            <a:ext cx="2808312" cy="2430934"/>
          </a:xfrm>
          <a:prstGeom prst="rect">
            <a:avLst/>
          </a:prstGeom>
          <a:noFill/>
          <a:ln w="9525">
            <a:noFill/>
            <a:miter lim="800000"/>
            <a:headEnd/>
            <a:tailEnd/>
          </a:ln>
          <a:effectLst/>
        </p:spPr>
      </p:pic>
    </p:spTree>
    <p:extLst>
      <p:ext uri="{BB962C8B-B14F-4D97-AF65-F5344CB8AC3E}">
        <p14:creationId xmlns:p14="http://schemas.microsoft.com/office/powerpoint/2010/main" val="375376165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a:extLst>
              <a:ext uri="{FF2B5EF4-FFF2-40B4-BE49-F238E27FC236}">
                <a16:creationId xmlns:a16="http://schemas.microsoft.com/office/drawing/2014/main" id="{3FFB6128-2460-BD20-40D1-A6F928572587}"/>
              </a:ext>
            </a:extLst>
          </p:cNvPr>
          <p:cNvSpPr txBox="1"/>
          <p:nvPr>
            <p:custDataLst>
              <p:tags r:id="rId2"/>
            </p:custDataLst>
          </p:nvPr>
        </p:nvSpPr>
        <p:spPr>
          <a:xfrm>
            <a:off x="1219200" y="635000"/>
            <a:ext cx="9753600" cy="2143125"/>
          </a:xfrm>
          <a:prstGeom prst="rect">
            <a:avLst/>
          </a:prstGeom>
          <a:noFill/>
        </p:spPr>
        <p:txBody>
          <a:bodyPr vert="horz" wrap="square" rtlCol="0" anchor="ctr" anchorCtr="0">
            <a:noAutofit/>
          </a:bodyPr>
          <a:lstStyle/>
          <a:p>
            <a:r>
              <a:rPr kumimoji="1"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对长度为</a:t>
            </a:r>
            <a:r>
              <a:rPr kumimoji="1"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n</a:t>
            </a:r>
            <a:r>
              <a:rPr kumimoji="1"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的序列进行划分，时间复杂度是</a:t>
            </a:r>
          </a:p>
        </p:txBody>
      </p:sp>
      <p:sp>
        <p:nvSpPr>
          <p:cNvPr id="14" name="文本框 13">
            <a:extLst>
              <a:ext uri="{FF2B5EF4-FFF2-40B4-BE49-F238E27FC236}">
                <a16:creationId xmlns:a16="http://schemas.microsoft.com/office/drawing/2014/main" id="{9D2EA53A-4F5A-597C-6D7F-8596A3B9B4BF}"/>
              </a:ext>
            </a:extLst>
          </p:cNvPr>
          <p:cNvSpPr txBox="1"/>
          <p:nvPr>
            <p:custDataLst>
              <p:tags r:id="rId3"/>
            </p:custDataLst>
          </p:nvPr>
        </p:nvSpPr>
        <p:spPr>
          <a:xfrm>
            <a:off x="2438400" y="2786063"/>
            <a:ext cx="8534400" cy="642938"/>
          </a:xfrm>
          <a:prstGeom prst="rect">
            <a:avLst/>
          </a:prstGeom>
          <a:noFill/>
        </p:spPr>
        <p:txBody>
          <a:bodyPr vert="horz" rtlCol="0" anchor="ctr" anchorCtr="0">
            <a:noAutofit/>
          </a:bodyPr>
          <a:lstStyle/>
          <a:p>
            <a:r>
              <a:rPr kumimoji="1"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O(n)</a:t>
            </a:r>
            <a:endParaRPr kumimoji="1"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5" name="文本框 14">
            <a:extLst>
              <a:ext uri="{FF2B5EF4-FFF2-40B4-BE49-F238E27FC236}">
                <a16:creationId xmlns:a16="http://schemas.microsoft.com/office/drawing/2014/main" id="{FC087F43-5B73-F7A4-A07E-9751D35F4B21}"/>
              </a:ext>
            </a:extLst>
          </p:cNvPr>
          <p:cNvSpPr txBox="1"/>
          <p:nvPr>
            <p:custDataLst>
              <p:tags r:id="rId4"/>
            </p:custDataLst>
          </p:nvPr>
        </p:nvSpPr>
        <p:spPr>
          <a:xfrm>
            <a:off x="2438400" y="3643313"/>
            <a:ext cx="8534400" cy="642938"/>
          </a:xfrm>
          <a:prstGeom prst="rect">
            <a:avLst/>
          </a:prstGeom>
          <a:noFill/>
        </p:spPr>
        <p:txBody>
          <a:bodyPr vert="horz" rtlCol="0" anchor="ctr" anchorCtr="0">
            <a:noAutofit/>
          </a:bodyPr>
          <a:lstStyle/>
          <a:p>
            <a:r>
              <a:rPr kumimoji="1"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O(</a:t>
            </a:r>
            <a:r>
              <a:rPr kumimoji="1" lang="en-US" altLang="zh-CN" sz="2600" dirty="0" err="1">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nlog</a:t>
            </a:r>
            <a:r>
              <a:rPr kumimoji="1"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(n))</a:t>
            </a:r>
            <a:endParaRPr kumimoji="1"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A174B47B-F2F1-85AD-399D-0A367D5B606B}"/>
                  </a:ext>
                </a:extLst>
              </p:cNvPr>
              <p:cNvSpPr txBox="1"/>
              <p:nvPr>
                <p:custDataLst>
                  <p:tags r:id="rId5"/>
                </p:custDataLst>
              </p:nvPr>
            </p:nvSpPr>
            <p:spPr>
              <a:xfrm>
                <a:off x="2438400" y="4500563"/>
                <a:ext cx="8534400" cy="642938"/>
              </a:xfrm>
              <a:prstGeom prst="rect">
                <a:avLst/>
              </a:prstGeom>
              <a:noFill/>
            </p:spPr>
            <p:txBody>
              <a:bodyPr vert="horz" rtlCol="0" anchor="ctr" anchorCtr="0">
                <a:noAutofit/>
              </a:bodyPr>
              <a:lstStyle/>
              <a:p>
                <a:r>
                  <a:rPr kumimoji="1"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O</a:t>
                </a:r>
                <a14:m>
                  <m:oMath xmlns:m="http://schemas.openxmlformats.org/officeDocument/2006/math">
                    <m:r>
                      <a:rPr kumimoji="1" lang="en-US" altLang="zh-CN" sz="2600" b="0"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m:t>
                    </m:r>
                    <m:r>
                      <a:rPr kumimoji="1" lang="en-US" altLang="zh-CN" sz="2600" b="0"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𝑛</m:t>
                    </m:r>
                    <m:rad>
                      <m:radPr>
                        <m:degHide m:val="on"/>
                        <m:ctrlPr>
                          <a:rPr kumimoji="1" lang="en-US" altLang="zh-CN" sz="2600" b="0"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ctrlPr>
                      </m:radPr>
                      <m:deg/>
                      <m:e>
                        <m:r>
                          <a:rPr kumimoji="1" lang="en-US" altLang="zh-CN" sz="2600" b="0"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𝑛</m:t>
                        </m:r>
                      </m:e>
                    </m:rad>
                    <m:r>
                      <a:rPr kumimoji="1" lang="en-US" altLang="zh-CN" sz="2600" b="0" i="0"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m:t>
                    </m:r>
                  </m:oMath>
                </a14:m>
                <a:endParaRPr kumimoji="1"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mc:Choice>
        <mc:Fallback xmlns="">
          <p:sp>
            <p:nvSpPr>
              <p:cNvPr id="16" name="文本框 15">
                <a:extLst>
                  <a:ext uri="{FF2B5EF4-FFF2-40B4-BE49-F238E27FC236}">
                    <a16:creationId xmlns:a16="http://schemas.microsoft.com/office/drawing/2014/main" id="{A174B47B-F2F1-85AD-399D-0A367D5B606B}"/>
                  </a:ext>
                </a:extLst>
              </p:cNvPr>
              <p:cNvSpPr txBox="1">
                <a:spLocks noRot="1" noChangeAspect="1" noMove="1" noResize="1" noEditPoints="1" noAdjustHandles="1" noChangeArrowheads="1" noChangeShapeType="1" noTextEdit="1"/>
              </p:cNvSpPr>
              <p:nvPr>
                <p:custDataLst>
                  <p:tags r:id="rId19"/>
                </p:custDataLst>
              </p:nvPr>
            </p:nvSpPr>
            <p:spPr>
              <a:xfrm>
                <a:off x="2438400" y="4500563"/>
                <a:ext cx="8534400" cy="642938"/>
              </a:xfrm>
              <a:prstGeom prst="rect">
                <a:avLst/>
              </a:prstGeom>
              <a:blipFill>
                <a:blip r:embed="rId20"/>
                <a:stretch>
                  <a:fillRect l="-1337" b="-961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0D277DBF-F243-13FC-56E2-B29C425FA27E}"/>
                  </a:ext>
                </a:extLst>
              </p:cNvPr>
              <p:cNvSpPr txBox="1"/>
              <p:nvPr>
                <p:custDataLst>
                  <p:tags r:id="rId6"/>
                </p:custDataLst>
              </p:nvPr>
            </p:nvSpPr>
            <p:spPr>
              <a:xfrm>
                <a:off x="2438400" y="5357813"/>
                <a:ext cx="8534400" cy="642938"/>
              </a:xfrm>
              <a:prstGeom prst="rect">
                <a:avLst/>
              </a:prstGeom>
              <a:noFill/>
            </p:spPr>
            <p:txBody>
              <a:bodyPr vert="horz" rtlCol="0" anchor="ctr" anchorCtr="0">
                <a:noAutofit/>
              </a:bodyPr>
              <a:lstStyle/>
              <a:p>
                <a:r>
                  <a:rPr kumimoji="1"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O</a:t>
                </a:r>
                <a14:m>
                  <m:oMath xmlns:m="http://schemas.openxmlformats.org/officeDocument/2006/math">
                    <m:r>
                      <a:rPr kumimoji="1" lang="en-US" altLang="zh-CN" sz="2600" b="0"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(1)</m:t>
                    </m:r>
                  </m:oMath>
                </a14:m>
                <a:endParaRPr kumimoji="1"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mc:Choice>
        <mc:Fallback xmlns="">
          <p:sp>
            <p:nvSpPr>
              <p:cNvPr id="17" name="文本框 16">
                <a:extLst>
                  <a:ext uri="{FF2B5EF4-FFF2-40B4-BE49-F238E27FC236}">
                    <a16:creationId xmlns:a16="http://schemas.microsoft.com/office/drawing/2014/main" id="{0D277DBF-F243-13FC-56E2-B29C425FA27E}"/>
                  </a:ext>
                </a:extLst>
              </p:cNvPr>
              <p:cNvSpPr txBox="1">
                <a:spLocks noRot="1" noChangeAspect="1" noMove="1" noResize="1" noEditPoints="1" noAdjustHandles="1" noChangeArrowheads="1" noChangeShapeType="1" noTextEdit="1"/>
              </p:cNvSpPr>
              <p:nvPr>
                <p:custDataLst>
                  <p:tags r:id="rId21"/>
                </p:custDataLst>
              </p:nvPr>
            </p:nvSpPr>
            <p:spPr>
              <a:xfrm>
                <a:off x="2438400" y="5357813"/>
                <a:ext cx="8534400" cy="642938"/>
              </a:xfrm>
              <a:prstGeom prst="rect">
                <a:avLst/>
              </a:prstGeom>
              <a:blipFill>
                <a:blip r:embed="rId22"/>
                <a:stretch>
                  <a:fillRect l="-1337" b="-11538"/>
                </a:stretch>
              </a:blipFill>
            </p:spPr>
            <p:txBody>
              <a:bodyPr/>
              <a:lstStyle/>
              <a:p>
                <a:r>
                  <a:rPr lang="zh-CN" altLang="en-US">
                    <a:noFill/>
                  </a:rPr>
                  <a:t> </a:t>
                </a:r>
              </a:p>
            </p:txBody>
          </p:sp>
        </mc:Fallback>
      </mc:AlternateContent>
      <p:sp>
        <p:nvSpPr>
          <p:cNvPr id="18" name="椭圆 17">
            <a:extLst>
              <a:ext uri="{FF2B5EF4-FFF2-40B4-BE49-F238E27FC236}">
                <a16:creationId xmlns:a16="http://schemas.microsoft.com/office/drawing/2014/main" id="{A107D537-8754-D97F-CB3B-08B6CA5039BF}"/>
              </a:ext>
            </a:extLst>
          </p:cNvPr>
          <p:cNvSpPr>
            <a:spLocks noChangeAspect="1"/>
          </p:cNvSpPr>
          <p:nvPr>
            <p:custDataLst>
              <p:tags r:id="rId7"/>
            </p:custDataLst>
          </p:nvPr>
        </p:nvSpPr>
        <p:spPr>
          <a:xfrm>
            <a:off x="1571625" y="2850356"/>
            <a:ext cx="514350" cy="514350"/>
          </a:xfrm>
          <a:prstGeom prst="ellipse">
            <a:avLst/>
          </a:prstGeom>
          <a:solidFill>
            <a:srgbClr val="00FF00"/>
          </a:solidFill>
          <a:ln w="25400" cmpd="sng">
            <a:solidFill>
              <a:srgbClr val="00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vert="horz" rtlCol="0" anchor="ctr" anchorCtr="1">
            <a:noAutofit/>
          </a:bodyPr>
          <a:lstStyle/>
          <a:p>
            <a:pPr algn="ctr"/>
            <a:r>
              <a:rPr kumimoji="1" lang="en"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kumimoji="1"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9" name="椭圆 18">
            <a:extLst>
              <a:ext uri="{FF2B5EF4-FFF2-40B4-BE49-F238E27FC236}">
                <a16:creationId xmlns:a16="http://schemas.microsoft.com/office/drawing/2014/main" id="{56C6E3A6-F0A7-BAEB-7E45-A7E49A57F01F}"/>
              </a:ext>
            </a:extLst>
          </p:cNvPr>
          <p:cNvSpPr>
            <a:spLocks noChangeAspect="1"/>
          </p:cNvSpPr>
          <p:nvPr>
            <p:custDataLst>
              <p:tags r:id="rId8"/>
            </p:custDataLst>
          </p:nvPr>
        </p:nvSpPr>
        <p:spPr>
          <a:xfrm>
            <a:off x="1571625" y="3707606"/>
            <a:ext cx="514350" cy="514350"/>
          </a:xfrm>
          <a:prstGeom prst="ellipse">
            <a:avLst/>
          </a:prstGeom>
          <a:solidFill>
            <a:srgbClr val="808080"/>
          </a:solidFill>
          <a:ln w="12700" cmpd="sng">
            <a:solidFill>
              <a:srgbClr val="00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vert="horz" rtlCol="0" anchor="ctr" anchorCtr="1">
            <a:noAutofit/>
          </a:bodyPr>
          <a:lstStyle/>
          <a:p>
            <a:pPr algn="ctr"/>
            <a:r>
              <a:rPr kumimoji="1" lang="en"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kumimoji="1"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20" name="椭圆 19">
            <a:extLst>
              <a:ext uri="{FF2B5EF4-FFF2-40B4-BE49-F238E27FC236}">
                <a16:creationId xmlns:a16="http://schemas.microsoft.com/office/drawing/2014/main" id="{0DD9C3EC-F6D7-79A9-8898-B25DDC592EDF}"/>
              </a:ext>
            </a:extLst>
          </p:cNvPr>
          <p:cNvSpPr>
            <a:spLocks noChangeAspect="1"/>
          </p:cNvSpPr>
          <p:nvPr>
            <p:custDataLst>
              <p:tags r:id="rId9"/>
            </p:custDataLst>
          </p:nvPr>
        </p:nvSpPr>
        <p:spPr>
          <a:xfrm>
            <a:off x="1571625" y="4564856"/>
            <a:ext cx="514350" cy="514350"/>
          </a:xfrm>
          <a:prstGeom prst="ellipse">
            <a:avLst/>
          </a:prstGeom>
          <a:solidFill>
            <a:srgbClr val="808080"/>
          </a:solidFill>
          <a:ln w="12700" cmpd="sng">
            <a:solidFill>
              <a:srgbClr val="00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vert="horz" rtlCol="0" anchor="ctr" anchorCtr="1">
            <a:noAutofit/>
          </a:bodyPr>
          <a:lstStyle/>
          <a:p>
            <a:pPr algn="ctr"/>
            <a:r>
              <a:rPr kumimoji="1" lang="en"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kumimoji="1"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21" name="椭圆 20">
            <a:extLst>
              <a:ext uri="{FF2B5EF4-FFF2-40B4-BE49-F238E27FC236}">
                <a16:creationId xmlns:a16="http://schemas.microsoft.com/office/drawing/2014/main" id="{9C6F63CC-5238-A9FB-9566-4630B8E851F3}"/>
              </a:ext>
            </a:extLst>
          </p:cNvPr>
          <p:cNvSpPr>
            <a:spLocks noChangeAspect="1"/>
          </p:cNvSpPr>
          <p:nvPr>
            <p:custDataLst>
              <p:tags r:id="rId10"/>
            </p:custDataLst>
          </p:nvPr>
        </p:nvSpPr>
        <p:spPr>
          <a:xfrm>
            <a:off x="1571625" y="5422106"/>
            <a:ext cx="514350" cy="514350"/>
          </a:xfrm>
          <a:prstGeom prst="ellipse">
            <a:avLst/>
          </a:prstGeom>
          <a:solidFill>
            <a:srgbClr val="808080"/>
          </a:solidFill>
          <a:ln w="12700" cmpd="sng">
            <a:solidFill>
              <a:srgbClr val="00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vert="horz" rtlCol="0" anchor="ctr" anchorCtr="1">
            <a:noAutofit/>
          </a:bodyPr>
          <a:lstStyle/>
          <a:p>
            <a:pPr algn="ctr"/>
            <a:r>
              <a:rPr kumimoji="1" lang="en"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D</a:t>
            </a:r>
            <a:endParaRPr kumimoji="1"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22" name="圆角矩形 21">
            <a:extLst>
              <a:ext uri="{FF2B5EF4-FFF2-40B4-BE49-F238E27FC236}">
                <a16:creationId xmlns:a16="http://schemas.microsoft.com/office/drawing/2014/main" id="{581123EF-0CED-40B6-3A23-CA417C184CA2}"/>
              </a:ext>
            </a:extLst>
          </p:cNvPr>
          <p:cNvSpPr/>
          <p:nvPr>
            <p:custDataLst>
              <p:tags r:id="rId11"/>
            </p:custDataLst>
          </p:nvPr>
        </p:nvSpPr>
        <p:spPr>
          <a:xfrm>
            <a:off x="8915400" y="6215063"/>
            <a:ext cx="1543050" cy="411480"/>
          </a:xfrm>
          <a:prstGeom prst="roundRect">
            <a:avLst/>
          </a:prstGeom>
          <a:solidFill>
            <a:srgbClr val="808080"/>
          </a:solidFill>
          <a:ln w="38100" cmpd="sng">
            <a:solidFill>
              <a:srgbClr val="00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vert="horz" rtlCol="0" anchor="ctr" anchorCtr="1">
            <a:noAutofit/>
          </a:bodyPr>
          <a:lstStyle/>
          <a:p>
            <a:pPr algn="ctr"/>
            <a:r>
              <a:rPr kumimoji="1"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grpSp>
        <p:nvGrpSpPr>
          <p:cNvPr id="12" name="组合 11">
            <a:extLst>
              <a:ext uri="{FF2B5EF4-FFF2-40B4-BE49-F238E27FC236}">
                <a16:creationId xmlns:a16="http://schemas.microsoft.com/office/drawing/2014/main" id="{FF8D8F8E-FAA0-70AC-3491-8CB43DB684F8}"/>
              </a:ext>
            </a:extLst>
          </p:cNvPr>
          <p:cNvGrpSpPr/>
          <p:nvPr>
            <p:custDataLst>
              <p:tags r:id="rId12"/>
            </p:custDataLst>
          </p:nvPr>
        </p:nvGrpSpPr>
        <p:grpSpPr>
          <a:xfrm>
            <a:off x="0" y="0"/>
            <a:ext cx="12192000" cy="635000"/>
            <a:chOff x="0" y="0"/>
            <a:chExt cx="12192000" cy="635000"/>
          </a:xfrm>
        </p:grpSpPr>
        <p:sp>
          <p:nvSpPr>
            <p:cNvPr id="8" name="TitleBackground">
              <a:extLst>
                <a:ext uri="{FF2B5EF4-FFF2-40B4-BE49-F238E27FC236}">
                  <a16:creationId xmlns:a16="http://schemas.microsoft.com/office/drawing/2014/main" id="{405941F4-45A6-A56E-17C9-66F921EBE528}"/>
                </a:ext>
              </a:extLst>
            </p:cNvPr>
            <p:cNvSpPr/>
            <p:nvPr>
              <p:custDataLst>
                <p:tags r:id="rId14"/>
              </p:custDataLst>
            </p:nvPr>
          </p:nvSpPr>
          <p:spPr>
            <a:xfrm>
              <a:off x="0" y="0"/>
              <a:ext cx="12192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ColorBlock">
              <a:extLst>
                <a:ext uri="{FF2B5EF4-FFF2-40B4-BE49-F238E27FC236}">
                  <a16:creationId xmlns:a16="http://schemas.microsoft.com/office/drawing/2014/main" id="{9675E09A-3AD8-A57C-2E08-ABDAE1A113FD}"/>
                </a:ext>
              </a:extLst>
            </p:cNvPr>
            <p:cNvSpPr/>
            <p:nvPr>
              <p:custDataLst>
                <p:tags r:id="rId15"/>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TypeText">
              <a:extLst>
                <a:ext uri="{FF2B5EF4-FFF2-40B4-BE49-F238E27FC236}">
                  <a16:creationId xmlns:a16="http://schemas.microsoft.com/office/drawing/2014/main" id="{602F93F5-9384-7120-050A-2D9FF2A931F6}"/>
                </a:ext>
              </a:extLst>
            </p:cNvPr>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r>
                <a:rPr kumimoji="1"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p>
          </p:txBody>
        </p:sp>
        <p:sp>
          <p:nvSpPr>
            <p:cNvPr id="11" name="TipText">
              <a:extLst>
                <a:ext uri="{FF2B5EF4-FFF2-40B4-BE49-F238E27FC236}">
                  <a16:creationId xmlns:a16="http://schemas.microsoft.com/office/drawing/2014/main" id="{E24F5F11-0D46-4554-E71D-7502CF27EF34}"/>
                </a:ext>
              </a:extLst>
            </p:cNvPr>
            <p:cNvSpPr txBox="1"/>
            <p:nvPr>
              <p:custDataLst>
                <p:tags r:id="rId17"/>
              </p:custDataLst>
            </p:nvPr>
          </p:nvSpPr>
          <p:spPr>
            <a:xfrm>
              <a:off x="1525905" y="109220"/>
              <a:ext cx="2286000" cy="508000"/>
            </a:xfrm>
            <a:prstGeom prst="rect">
              <a:avLst/>
            </a:prstGeom>
            <a:noFill/>
          </p:spPr>
          <p:txBody>
            <a:bodyPr vert="horz" wrap="none" rtlCol="0" anchor="ctr" anchorCtr="0">
              <a:noAutofit/>
            </a:bodyPr>
            <a:lstStyle/>
            <a:p>
              <a:r>
                <a:rPr kumimoji="1"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kumimoji="1"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7" name="图片 6">
            <a:extLst>
              <a:ext uri="{FF2B5EF4-FFF2-40B4-BE49-F238E27FC236}">
                <a16:creationId xmlns:a16="http://schemas.microsoft.com/office/drawing/2014/main" id="{F706676A-A5C4-1E48-3AE3-7246CCFA3762}"/>
              </a:ext>
            </a:extLst>
          </p:cNvPr>
          <p:cNvPicPr>
            <a:picLocks/>
          </p:cNvPicPr>
          <p:nvPr>
            <p:custDataLst>
              <p:tags r:id="rId13"/>
            </p:custDataLst>
          </p:nvPr>
        </p:nvPicPr>
        <p:blipFill>
          <a:blip r:embed="rId23">
            <a:extLst>
              <a:ext uri="{28A0092B-C50C-407E-A947-70E740481C1C}">
                <a14:useLocalDpi xmlns:a14="http://schemas.microsoft.com/office/drawing/2010/main" val="0"/>
              </a:ext>
            </a:extLst>
          </a:blip>
          <a:stretch>
            <a:fillRect/>
          </a:stretch>
        </p:blipFill>
        <p:spPr>
          <a:xfrm>
            <a:off x="10642600" y="63500"/>
            <a:ext cx="1422400" cy="508000"/>
          </a:xfrm>
          <a:prstGeom prst="rect">
            <a:avLst/>
          </a:prstGeom>
        </p:spPr>
      </p:pic>
    </p:spTree>
    <p:custDataLst>
      <p:tags r:id="rId1"/>
    </p:custDataLst>
    <p:extLst>
      <p:ext uri="{BB962C8B-B14F-4D97-AF65-F5344CB8AC3E}">
        <p14:creationId xmlns:p14="http://schemas.microsoft.com/office/powerpoint/2010/main" val="256791455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a:extLst>
              <a:ext uri="{FF2B5EF4-FFF2-40B4-BE49-F238E27FC236}">
                <a16:creationId xmlns:a16="http://schemas.microsoft.com/office/drawing/2014/main" id="{32A48700-F24C-9A0D-7444-5A26292A6B22}"/>
              </a:ext>
            </a:extLst>
          </p:cNvPr>
          <p:cNvSpPr txBox="1"/>
          <p:nvPr>
            <p:custDataLst>
              <p:tags r:id="rId2"/>
            </p:custDataLst>
          </p:nvPr>
        </p:nvSpPr>
        <p:spPr>
          <a:xfrm>
            <a:off x="1219200" y="635000"/>
            <a:ext cx="9753600" cy="2143125"/>
          </a:xfrm>
          <a:prstGeom prst="rect">
            <a:avLst/>
          </a:prstGeom>
          <a:noFill/>
        </p:spPr>
        <p:txBody>
          <a:bodyPr vert="horz" wrap="square" rtlCol="0" anchor="ctr" anchorCtr="0">
            <a:noAutofit/>
          </a:bodyPr>
          <a:lstStyle/>
          <a:p>
            <a:r>
              <a:rPr kumimoji="1"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由</a:t>
            </a:r>
            <a:r>
              <a:rPr kumimoji="1"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1-10</a:t>
            </a:r>
            <a:r>
              <a:rPr kumimoji="1"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这十个数值按任意顺序构成的序列，</a:t>
            </a:r>
            <a:r>
              <a:rPr kumimoji="1"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5</a:t>
            </a:r>
            <a:r>
              <a:rPr kumimoji="1"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排在最后且作为轴点进行了划分，下面哪些描述是正确的？</a:t>
            </a:r>
          </a:p>
        </p:txBody>
      </p:sp>
      <p:sp>
        <p:nvSpPr>
          <p:cNvPr id="14" name="文本框 13">
            <a:extLst>
              <a:ext uri="{FF2B5EF4-FFF2-40B4-BE49-F238E27FC236}">
                <a16:creationId xmlns:a16="http://schemas.microsoft.com/office/drawing/2014/main" id="{633745EE-D2BF-B6C9-4B9B-7C7C276A824E}"/>
              </a:ext>
            </a:extLst>
          </p:cNvPr>
          <p:cNvSpPr txBox="1"/>
          <p:nvPr>
            <p:custDataLst>
              <p:tags r:id="rId3"/>
            </p:custDataLst>
          </p:nvPr>
        </p:nvSpPr>
        <p:spPr>
          <a:xfrm>
            <a:off x="2438400" y="2786063"/>
            <a:ext cx="8534400" cy="642938"/>
          </a:xfrm>
          <a:prstGeom prst="rect">
            <a:avLst/>
          </a:prstGeom>
          <a:noFill/>
        </p:spPr>
        <p:txBody>
          <a:bodyPr vert="horz" rtlCol="0" anchor="ctr" anchorCtr="0">
            <a:noAutofit/>
          </a:bodyPr>
          <a:lstStyle/>
          <a:p>
            <a:r>
              <a:rPr kumimoji="1"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1</a:t>
            </a:r>
            <a:r>
              <a:rPr kumimoji="1"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一定在序列的最前端，</a:t>
            </a:r>
            <a:r>
              <a:rPr kumimoji="1"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10</a:t>
            </a:r>
            <a:r>
              <a:rPr kumimoji="1"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一定在序列的最后</a:t>
            </a:r>
          </a:p>
        </p:txBody>
      </p:sp>
      <p:sp>
        <p:nvSpPr>
          <p:cNvPr id="15" name="文本框 14">
            <a:extLst>
              <a:ext uri="{FF2B5EF4-FFF2-40B4-BE49-F238E27FC236}">
                <a16:creationId xmlns:a16="http://schemas.microsoft.com/office/drawing/2014/main" id="{2A93F1F1-A98B-692D-CD93-90EE62C04415}"/>
              </a:ext>
            </a:extLst>
          </p:cNvPr>
          <p:cNvSpPr txBox="1"/>
          <p:nvPr>
            <p:custDataLst>
              <p:tags r:id="rId4"/>
            </p:custDataLst>
          </p:nvPr>
        </p:nvSpPr>
        <p:spPr>
          <a:xfrm>
            <a:off x="2438400" y="3643313"/>
            <a:ext cx="8534400" cy="642938"/>
          </a:xfrm>
          <a:prstGeom prst="rect">
            <a:avLst/>
          </a:prstGeom>
          <a:noFill/>
        </p:spPr>
        <p:txBody>
          <a:bodyPr vert="horz" rtlCol="0" anchor="ctr" anchorCtr="0">
            <a:noAutofit/>
          </a:bodyPr>
          <a:lstStyle/>
          <a:p>
            <a:r>
              <a:rPr kumimoji="1"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总的交换次数不会超过五次</a:t>
            </a:r>
          </a:p>
        </p:txBody>
      </p:sp>
      <p:sp>
        <p:nvSpPr>
          <p:cNvPr id="16" name="文本框 15">
            <a:extLst>
              <a:ext uri="{FF2B5EF4-FFF2-40B4-BE49-F238E27FC236}">
                <a16:creationId xmlns:a16="http://schemas.microsoft.com/office/drawing/2014/main" id="{C8F41BEB-1CE4-9062-54C3-22087FF247FA}"/>
              </a:ext>
            </a:extLst>
          </p:cNvPr>
          <p:cNvSpPr txBox="1"/>
          <p:nvPr>
            <p:custDataLst>
              <p:tags r:id="rId5"/>
            </p:custDataLst>
          </p:nvPr>
        </p:nvSpPr>
        <p:spPr>
          <a:xfrm>
            <a:off x="2438400" y="4500563"/>
            <a:ext cx="8534400" cy="642938"/>
          </a:xfrm>
          <a:prstGeom prst="rect">
            <a:avLst/>
          </a:prstGeom>
          <a:noFill/>
        </p:spPr>
        <p:txBody>
          <a:bodyPr vert="horz" rtlCol="0" anchor="ctr" anchorCtr="0">
            <a:noAutofit/>
          </a:bodyPr>
          <a:lstStyle/>
          <a:p>
            <a:r>
              <a:rPr kumimoji="1"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划分结束时一定是 </a:t>
            </a:r>
            <a:r>
              <a:rPr kumimoji="1"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i</a:t>
            </a:r>
            <a:r>
              <a:rPr kumimoji="1"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 </a:t>
            </a:r>
            <a:r>
              <a:rPr kumimoji="1"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&gt;</a:t>
            </a:r>
            <a:r>
              <a:rPr kumimoji="1"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 </a:t>
            </a:r>
            <a:r>
              <a:rPr kumimoji="1"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j</a:t>
            </a:r>
            <a:endParaRPr kumimoji="1"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7" name="文本框 16">
            <a:extLst>
              <a:ext uri="{FF2B5EF4-FFF2-40B4-BE49-F238E27FC236}">
                <a16:creationId xmlns:a16="http://schemas.microsoft.com/office/drawing/2014/main" id="{8B384D07-F370-496C-857A-DA9CCBC0CF78}"/>
              </a:ext>
            </a:extLst>
          </p:cNvPr>
          <p:cNvSpPr txBox="1"/>
          <p:nvPr>
            <p:custDataLst>
              <p:tags r:id="rId6"/>
            </p:custDataLst>
          </p:nvPr>
        </p:nvSpPr>
        <p:spPr>
          <a:xfrm>
            <a:off x="2438399" y="5357813"/>
            <a:ext cx="9390928" cy="642938"/>
          </a:xfrm>
          <a:prstGeom prst="rect">
            <a:avLst/>
          </a:prstGeom>
          <a:noFill/>
        </p:spPr>
        <p:txBody>
          <a:bodyPr vert="horz" rtlCol="0" anchor="ctr" anchorCtr="0">
            <a:noAutofit/>
          </a:bodyPr>
          <a:lstStyle/>
          <a:p>
            <a:r>
              <a:rPr kumimoji="1"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如果要让</a:t>
            </a:r>
            <a:r>
              <a:rPr kumimoji="1"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10</a:t>
            </a:r>
            <a:r>
              <a:rPr kumimoji="1"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排到序列最后，开始时</a:t>
            </a:r>
            <a:r>
              <a:rPr kumimoji="1"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10</a:t>
            </a:r>
            <a:r>
              <a:rPr kumimoji="1"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就必须在序列第五个位置</a:t>
            </a:r>
          </a:p>
        </p:txBody>
      </p:sp>
      <p:sp>
        <p:nvSpPr>
          <p:cNvPr id="18" name="矩形 17">
            <a:extLst>
              <a:ext uri="{FF2B5EF4-FFF2-40B4-BE49-F238E27FC236}">
                <a16:creationId xmlns:a16="http://schemas.microsoft.com/office/drawing/2014/main" id="{D875BB36-2436-2F82-F5BF-B48C13DEB0CE}"/>
              </a:ext>
            </a:extLst>
          </p:cNvPr>
          <p:cNvSpPr>
            <a:spLocks noChangeAspect="1"/>
          </p:cNvSpPr>
          <p:nvPr>
            <p:custDataLst>
              <p:tags r:id="rId7"/>
            </p:custDataLst>
          </p:nvPr>
        </p:nvSpPr>
        <p:spPr>
          <a:xfrm>
            <a:off x="1571625" y="2850356"/>
            <a:ext cx="514350" cy="514350"/>
          </a:xfrm>
          <a:prstGeom prst="rect">
            <a:avLst/>
          </a:prstGeom>
          <a:solidFill>
            <a:srgbClr val="808080"/>
          </a:solidFill>
          <a:ln w="12700" cmpd="sng">
            <a:solidFill>
              <a:srgbClr val="00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vert="horz" rtlCol="0" anchor="ctr" anchorCtr="1">
            <a:noAutofit/>
          </a:bodyPr>
          <a:lstStyle/>
          <a:p>
            <a:pPr algn="ctr"/>
            <a:r>
              <a:rPr kumimoji="1" lang="en"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kumimoji="1"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9" name="矩形 18">
            <a:extLst>
              <a:ext uri="{FF2B5EF4-FFF2-40B4-BE49-F238E27FC236}">
                <a16:creationId xmlns:a16="http://schemas.microsoft.com/office/drawing/2014/main" id="{34560923-70AF-8F4D-F973-BA0742A065F8}"/>
              </a:ext>
            </a:extLst>
          </p:cNvPr>
          <p:cNvSpPr>
            <a:spLocks noChangeAspect="1"/>
          </p:cNvSpPr>
          <p:nvPr>
            <p:custDataLst>
              <p:tags r:id="rId8"/>
            </p:custDataLst>
          </p:nvPr>
        </p:nvSpPr>
        <p:spPr>
          <a:xfrm>
            <a:off x="1571625" y="3707606"/>
            <a:ext cx="514350" cy="514350"/>
          </a:xfrm>
          <a:prstGeom prst="rect">
            <a:avLst/>
          </a:prstGeom>
          <a:solidFill>
            <a:srgbClr val="00FF00"/>
          </a:solidFill>
          <a:ln w="25400" cmpd="sng">
            <a:solidFill>
              <a:srgbClr val="00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vert="horz" rtlCol="0" anchor="ctr" anchorCtr="1">
            <a:noAutofit/>
          </a:bodyPr>
          <a:lstStyle/>
          <a:p>
            <a:pPr algn="ctr"/>
            <a:r>
              <a:rPr kumimoji="1" lang="en"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kumimoji="1"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20" name="矩形 19">
            <a:extLst>
              <a:ext uri="{FF2B5EF4-FFF2-40B4-BE49-F238E27FC236}">
                <a16:creationId xmlns:a16="http://schemas.microsoft.com/office/drawing/2014/main" id="{E019791E-3ADA-5B80-5806-2D9E7F0B824F}"/>
              </a:ext>
            </a:extLst>
          </p:cNvPr>
          <p:cNvSpPr>
            <a:spLocks noChangeAspect="1"/>
          </p:cNvSpPr>
          <p:nvPr>
            <p:custDataLst>
              <p:tags r:id="rId9"/>
            </p:custDataLst>
          </p:nvPr>
        </p:nvSpPr>
        <p:spPr>
          <a:xfrm>
            <a:off x="1571625" y="4564856"/>
            <a:ext cx="514350" cy="514350"/>
          </a:xfrm>
          <a:prstGeom prst="rect">
            <a:avLst/>
          </a:prstGeom>
          <a:solidFill>
            <a:srgbClr val="00FF00"/>
          </a:solidFill>
          <a:ln w="25400" cmpd="sng">
            <a:solidFill>
              <a:srgbClr val="00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vert="horz" rtlCol="0" anchor="ctr" anchorCtr="1">
            <a:noAutofit/>
          </a:bodyPr>
          <a:lstStyle/>
          <a:p>
            <a:pPr algn="ctr"/>
            <a:r>
              <a:rPr kumimoji="1" lang="en"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kumimoji="1"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21" name="矩形 20">
            <a:extLst>
              <a:ext uri="{FF2B5EF4-FFF2-40B4-BE49-F238E27FC236}">
                <a16:creationId xmlns:a16="http://schemas.microsoft.com/office/drawing/2014/main" id="{370969DC-EAA5-4AF5-4089-9981B9635FED}"/>
              </a:ext>
            </a:extLst>
          </p:cNvPr>
          <p:cNvSpPr>
            <a:spLocks noChangeAspect="1"/>
          </p:cNvSpPr>
          <p:nvPr>
            <p:custDataLst>
              <p:tags r:id="rId10"/>
            </p:custDataLst>
          </p:nvPr>
        </p:nvSpPr>
        <p:spPr>
          <a:xfrm>
            <a:off x="1571625" y="5422106"/>
            <a:ext cx="514350" cy="514350"/>
          </a:xfrm>
          <a:prstGeom prst="rect">
            <a:avLst/>
          </a:prstGeom>
          <a:solidFill>
            <a:srgbClr val="808080"/>
          </a:solidFill>
          <a:ln w="12700" cmpd="sng">
            <a:solidFill>
              <a:srgbClr val="00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vert="horz" rtlCol="0" anchor="ctr" anchorCtr="1">
            <a:noAutofit/>
          </a:bodyPr>
          <a:lstStyle/>
          <a:p>
            <a:pPr algn="ctr"/>
            <a:r>
              <a:rPr kumimoji="1" lang="en"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D</a:t>
            </a:r>
            <a:endParaRPr kumimoji="1"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22" name="圆角矩形 21">
            <a:extLst>
              <a:ext uri="{FF2B5EF4-FFF2-40B4-BE49-F238E27FC236}">
                <a16:creationId xmlns:a16="http://schemas.microsoft.com/office/drawing/2014/main" id="{C65E07AA-C388-F81F-05B7-5DB1C8BDF955}"/>
              </a:ext>
            </a:extLst>
          </p:cNvPr>
          <p:cNvSpPr/>
          <p:nvPr>
            <p:custDataLst>
              <p:tags r:id="rId11"/>
            </p:custDataLst>
          </p:nvPr>
        </p:nvSpPr>
        <p:spPr>
          <a:xfrm>
            <a:off x="8915400" y="6215063"/>
            <a:ext cx="1543050" cy="411480"/>
          </a:xfrm>
          <a:prstGeom prst="roundRect">
            <a:avLst/>
          </a:prstGeom>
          <a:solidFill>
            <a:srgbClr val="808080"/>
          </a:solidFill>
          <a:ln w="38100" cmpd="sng">
            <a:solidFill>
              <a:srgbClr val="00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vert="horz" rtlCol="0" anchor="ctr" anchorCtr="1">
            <a:noAutofit/>
          </a:bodyPr>
          <a:lstStyle/>
          <a:p>
            <a:pPr algn="ctr"/>
            <a:r>
              <a:rPr kumimoji="1"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grpSp>
        <p:nvGrpSpPr>
          <p:cNvPr id="12" name="组合 11">
            <a:extLst>
              <a:ext uri="{FF2B5EF4-FFF2-40B4-BE49-F238E27FC236}">
                <a16:creationId xmlns:a16="http://schemas.microsoft.com/office/drawing/2014/main" id="{D8B64A20-C923-CB0E-8C1F-F472686569AB}"/>
              </a:ext>
            </a:extLst>
          </p:cNvPr>
          <p:cNvGrpSpPr/>
          <p:nvPr>
            <p:custDataLst>
              <p:tags r:id="rId12"/>
            </p:custDataLst>
          </p:nvPr>
        </p:nvGrpSpPr>
        <p:grpSpPr>
          <a:xfrm>
            <a:off x="0" y="0"/>
            <a:ext cx="12192000" cy="635000"/>
            <a:chOff x="0" y="0"/>
            <a:chExt cx="12192000" cy="635000"/>
          </a:xfrm>
        </p:grpSpPr>
        <p:sp>
          <p:nvSpPr>
            <p:cNvPr id="8" name="TitleBackground">
              <a:extLst>
                <a:ext uri="{FF2B5EF4-FFF2-40B4-BE49-F238E27FC236}">
                  <a16:creationId xmlns:a16="http://schemas.microsoft.com/office/drawing/2014/main" id="{E78D5D37-90E9-9D4D-4652-4E0F543EA227}"/>
                </a:ext>
              </a:extLst>
            </p:cNvPr>
            <p:cNvSpPr/>
            <p:nvPr>
              <p:custDataLst>
                <p:tags r:id="rId14"/>
              </p:custDataLst>
            </p:nvPr>
          </p:nvSpPr>
          <p:spPr>
            <a:xfrm>
              <a:off x="0" y="0"/>
              <a:ext cx="12192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ColorBlock">
              <a:extLst>
                <a:ext uri="{FF2B5EF4-FFF2-40B4-BE49-F238E27FC236}">
                  <a16:creationId xmlns:a16="http://schemas.microsoft.com/office/drawing/2014/main" id="{E71FEBC8-8B8E-7E53-C808-A34716D10471}"/>
                </a:ext>
              </a:extLst>
            </p:cNvPr>
            <p:cNvSpPr/>
            <p:nvPr>
              <p:custDataLst>
                <p:tags r:id="rId15"/>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TypeText">
              <a:extLst>
                <a:ext uri="{FF2B5EF4-FFF2-40B4-BE49-F238E27FC236}">
                  <a16:creationId xmlns:a16="http://schemas.microsoft.com/office/drawing/2014/main" id="{D4944C86-CBB2-BAC7-C1C6-F87FECB6B209}"/>
                </a:ext>
              </a:extLst>
            </p:cNvPr>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r>
                <a:rPr kumimoji="1"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多选题</a:t>
              </a:r>
            </a:p>
          </p:txBody>
        </p:sp>
        <p:sp>
          <p:nvSpPr>
            <p:cNvPr id="11" name="TipText">
              <a:extLst>
                <a:ext uri="{FF2B5EF4-FFF2-40B4-BE49-F238E27FC236}">
                  <a16:creationId xmlns:a16="http://schemas.microsoft.com/office/drawing/2014/main" id="{DD86E9B9-553E-FFA5-FB29-5323C82FDE30}"/>
                </a:ext>
              </a:extLst>
            </p:cNvPr>
            <p:cNvSpPr txBox="1"/>
            <p:nvPr>
              <p:custDataLst>
                <p:tags r:id="rId17"/>
              </p:custDataLst>
            </p:nvPr>
          </p:nvSpPr>
          <p:spPr>
            <a:xfrm>
              <a:off x="1525905" y="109220"/>
              <a:ext cx="2286000" cy="508000"/>
            </a:xfrm>
            <a:prstGeom prst="rect">
              <a:avLst/>
            </a:prstGeom>
            <a:noFill/>
          </p:spPr>
          <p:txBody>
            <a:bodyPr vert="horz" wrap="none" rtlCol="0" anchor="ctr" anchorCtr="0">
              <a:noAutofit/>
            </a:bodyPr>
            <a:lstStyle/>
            <a:p>
              <a:r>
                <a:rPr kumimoji="1"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kumimoji="1"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7" name="图片 6">
            <a:extLst>
              <a:ext uri="{FF2B5EF4-FFF2-40B4-BE49-F238E27FC236}">
                <a16:creationId xmlns:a16="http://schemas.microsoft.com/office/drawing/2014/main" id="{531B65B1-EF48-B88C-28E6-9447A4F43A41}"/>
              </a:ext>
            </a:extLst>
          </p:cNvPr>
          <p:cNvPicPr>
            <a:picLocks/>
          </p:cNvPicPr>
          <p:nvPr>
            <p:custDataLst>
              <p:tags r:id="rId13"/>
            </p:custDataLst>
          </p:nvPr>
        </p:nvPicPr>
        <p:blipFill>
          <a:blip r:embed="rId20">
            <a:extLst>
              <a:ext uri="{28A0092B-C50C-407E-A947-70E740481C1C}">
                <a14:useLocalDpi xmlns:a14="http://schemas.microsoft.com/office/drawing/2010/main" val="0"/>
              </a:ext>
            </a:extLst>
          </a:blip>
          <a:stretch>
            <a:fillRect/>
          </a:stretch>
        </p:blipFill>
        <p:spPr>
          <a:xfrm>
            <a:off x="10642600" y="63500"/>
            <a:ext cx="1422400" cy="508000"/>
          </a:xfrm>
          <a:prstGeom prst="rect">
            <a:avLst/>
          </a:prstGeom>
        </p:spPr>
      </p:pic>
    </p:spTree>
    <p:custDataLst>
      <p:tags r:id="rId1"/>
    </p:custDataLst>
    <p:extLst>
      <p:ext uri="{BB962C8B-B14F-4D97-AF65-F5344CB8AC3E}">
        <p14:creationId xmlns:p14="http://schemas.microsoft.com/office/powerpoint/2010/main" val="325960605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快速排序伪代码</a:t>
            </a:r>
          </a:p>
        </p:txBody>
      </p:sp>
      <p:sp>
        <p:nvSpPr>
          <p:cNvPr id="3" name="副标题 2"/>
          <p:cNvSpPr>
            <a:spLocks noGrp="1"/>
          </p:cNvSpPr>
          <p:nvPr>
            <p:ph type="subTitle" idx="1"/>
          </p:nvPr>
        </p:nvSpPr>
        <p:spPr/>
        <p:txBody>
          <a:bodyPr/>
          <a:lstStyle/>
          <a:p>
            <a:r>
              <a:rPr lang="en-US" altLang="zh-CN" dirty="0"/>
              <a:t>10.4.2  </a:t>
            </a:r>
            <a:r>
              <a:rPr lang="zh-CN" altLang="en-US" dirty="0"/>
              <a:t>快速排序</a:t>
            </a:r>
          </a:p>
        </p:txBody>
      </p:sp>
      <p:sp>
        <p:nvSpPr>
          <p:cNvPr id="4" name="文本占位符 3"/>
          <p:cNvSpPr>
            <a:spLocks noGrp="1"/>
          </p:cNvSpPr>
          <p:nvPr>
            <p:ph type="body" idx="10"/>
          </p:nvPr>
        </p:nvSpPr>
        <p:spPr/>
        <p:txBody>
          <a:bodyPr/>
          <a:lstStyle/>
          <a:p>
            <a:r>
              <a:rPr lang="zh-CN" altLang="en-US" dirty="0"/>
              <a:t>数据结构</a:t>
            </a:r>
          </a:p>
        </p:txBody>
      </p:sp>
      <mc:AlternateContent xmlns:mc="http://schemas.openxmlformats.org/markup-compatibility/2006" xmlns:a14="http://schemas.microsoft.com/office/drawing/2010/main">
        <mc:Choice Requires="a14">
          <p:graphicFrame>
            <p:nvGraphicFramePr>
              <p:cNvPr id="9" name="内容占位符 8">
                <a:extLst>
                  <a:ext uri="{FF2B5EF4-FFF2-40B4-BE49-F238E27FC236}">
                    <a16:creationId xmlns:a16="http://schemas.microsoft.com/office/drawing/2014/main" id="{684DE287-5DAE-4F26-BFFA-A1412134C307}"/>
                  </a:ext>
                </a:extLst>
              </p:cNvPr>
              <p:cNvGraphicFramePr>
                <a:graphicFrameLocks noGrp="1"/>
              </p:cNvGraphicFramePr>
              <p:nvPr>
                <p:ph idx="11"/>
                <p:extLst>
                  <p:ext uri="{D42A27DB-BD31-4B8C-83A1-F6EECF244321}">
                    <p14:modId xmlns:p14="http://schemas.microsoft.com/office/powerpoint/2010/main" val="245488537"/>
                  </p:ext>
                </p:extLst>
              </p:nvPr>
            </p:nvGraphicFramePr>
            <p:xfrm>
              <a:off x="838200" y="2830499"/>
              <a:ext cx="8702320" cy="2450150"/>
            </p:xfrm>
            <a:graphic>
              <a:graphicData uri="http://schemas.openxmlformats.org/drawingml/2006/table">
                <a:tbl>
                  <a:tblPr firstRow="1" firstCol="1" bandRow="1">
                    <a:tableStyleId>{5C22544A-7EE6-4342-B048-85BDC9FD1C3A}</a:tableStyleId>
                  </a:tblPr>
                  <a:tblGrid>
                    <a:gridCol w="491378">
                      <a:extLst>
                        <a:ext uri="{9D8B030D-6E8A-4147-A177-3AD203B41FA5}">
                          <a16:colId xmlns:a16="http://schemas.microsoft.com/office/drawing/2014/main" val="1428891984"/>
                        </a:ext>
                      </a:extLst>
                    </a:gridCol>
                    <a:gridCol w="8210942">
                      <a:extLst>
                        <a:ext uri="{9D8B030D-6E8A-4147-A177-3AD203B41FA5}">
                          <a16:colId xmlns:a16="http://schemas.microsoft.com/office/drawing/2014/main" val="2918434436"/>
                        </a:ext>
                      </a:extLst>
                    </a:gridCol>
                  </a:tblGrid>
                  <a:tr h="0">
                    <a:tc>
                      <a:txBody>
                        <a:bodyPr/>
                        <a:lstStyle/>
                        <a:p>
                          <a:pPr indent="127000" algn="just">
                            <a:lnSpc>
                              <a:spcPct val="150000"/>
                            </a:lnSpc>
                          </a:pPr>
                          <a:r>
                            <a:rPr lang="en-US" sz="2400" kern="100" dirty="0">
                              <a:solidFill>
                                <a:schemeClr val="tx1"/>
                              </a:solidFill>
                              <a:effectLst/>
                            </a:rPr>
                            <a:t>1</a:t>
                          </a:r>
                          <a:endParaRPr lang="zh-CN" sz="2400" kern="100" dirty="0">
                            <a:solidFill>
                              <a:schemeClr val="tx1"/>
                            </a:solidFill>
                            <a:effectLst/>
                            <a:latin typeface="Times New Roman" panose="02020603050405020304" pitchFamily="18" charset="0"/>
                            <a:ea typeface="宋体" panose="02010600030101010101" pitchFamily="2" charset="-122"/>
                          </a:endParaRPr>
                        </a:p>
                      </a:txBody>
                      <a:tcPr marL="68580" marR="68580" marT="0" marB="0">
                        <a:solidFill>
                          <a:schemeClr val="bg1"/>
                        </a:solidFill>
                      </a:tcPr>
                    </a:tc>
                    <a:tc>
                      <a:txBody>
                        <a:bodyPr/>
                        <a:lstStyle/>
                        <a:p>
                          <a:pPr indent="127000" algn="just">
                            <a:lnSpc>
                              <a:spcPct val="150000"/>
                            </a:lnSpc>
                          </a:pPr>
                          <a14:m>
                            <m:oMath xmlns:m="http://schemas.openxmlformats.org/officeDocument/2006/math">
                              <m:r>
                                <a:rPr lang="en-US" sz="2400" b="1" i="0" kern="100" smtClean="0">
                                  <a:solidFill>
                                    <a:schemeClr val="tx1"/>
                                  </a:solidFill>
                                  <a:effectLst/>
                                  <a:latin typeface="Cambria Math" panose="02040503050406030204" pitchFamily="18" charset="0"/>
                                </a:rPr>
                                <m:t>𝐢𝐟</m:t>
                              </m:r>
                              <m:r>
                                <a:rPr lang="en-US" sz="2400" kern="100" smtClean="0">
                                  <a:solidFill>
                                    <a:schemeClr val="tx1"/>
                                  </a:solidFill>
                                  <a:effectLst/>
                                  <a:latin typeface="Cambria Math" panose="02040503050406030204" pitchFamily="18" charset="0"/>
                                </a:rPr>
                                <m:t> </m:t>
                              </m:r>
                              <m:r>
                                <a:rPr lang="en-US" sz="2400" kern="100" smtClean="0">
                                  <a:solidFill>
                                    <a:schemeClr val="tx1"/>
                                  </a:solidFill>
                                  <a:effectLst/>
                                  <a:latin typeface="Cambria Math" panose="02040503050406030204" pitchFamily="18" charset="0"/>
                                </a:rPr>
                                <m:t>𝑖</m:t>
                              </m:r>
                              <m:r>
                                <a:rPr lang="en-US" sz="2400" b="1" i="0" kern="100" smtClean="0">
                                  <a:solidFill>
                                    <a:schemeClr val="tx1"/>
                                  </a:solidFill>
                                  <a:effectLst/>
                                  <a:latin typeface="Cambria Math" panose="02040503050406030204" pitchFamily="18" charset="0"/>
                                </a:rPr>
                                <m:t>&lt;</m:t>
                              </m:r>
                              <m:r>
                                <a:rPr lang="en-US" sz="2400" kern="100">
                                  <a:solidFill>
                                    <a:schemeClr val="tx1"/>
                                  </a:solidFill>
                                  <a:effectLst/>
                                  <a:latin typeface="Cambria Math" panose="02040503050406030204" pitchFamily="18" charset="0"/>
                                </a:rPr>
                                <m:t>𝑟</m:t>
                              </m:r>
                              <m:r>
                                <a:rPr lang="en-US" sz="2400" kern="100">
                                  <a:solidFill>
                                    <a:schemeClr val="tx1"/>
                                  </a:solidFill>
                                  <a:effectLst/>
                                  <a:latin typeface="Cambria Math" panose="02040503050406030204" pitchFamily="18" charset="0"/>
                                </a:rPr>
                                <m:t> </m:t>
                              </m:r>
                              <m:r>
                                <a:rPr lang="en-US" sz="2400" b="1" i="0" kern="100" smtClean="0">
                                  <a:solidFill>
                                    <a:schemeClr val="tx1"/>
                                  </a:solidFill>
                                  <a:effectLst/>
                                  <a:latin typeface="Cambria Math" panose="02040503050406030204" pitchFamily="18" charset="0"/>
                                </a:rPr>
                                <m:t>𝐭𝐡𝐞𝐧</m:t>
                              </m:r>
                            </m:oMath>
                          </a14:m>
                          <a:r>
                            <a:rPr lang="en-US" sz="2400" kern="100" dirty="0">
                              <a:solidFill>
                                <a:schemeClr val="tx1"/>
                              </a:solidFill>
                              <a:effectLst/>
                            </a:rPr>
                            <a:t> </a:t>
                          </a:r>
                          <a:r>
                            <a:rPr lang="en-US" sz="2400" b="0" kern="100" dirty="0">
                              <a:solidFill>
                                <a:schemeClr val="tx1"/>
                              </a:solidFill>
                              <a:effectLst/>
                            </a:rPr>
                            <a:t>//</a:t>
                          </a:r>
                          <a:r>
                            <a:rPr lang="zh-CN" altLang="en-US" sz="2400" b="0" kern="100" dirty="0">
                              <a:solidFill>
                                <a:schemeClr val="tx1"/>
                              </a:solidFill>
                              <a:effectLst/>
                            </a:rPr>
                            <a:t>超过</a:t>
                          </a:r>
                          <a:r>
                            <a:rPr lang="en-US" altLang="zh-CN" sz="2400" b="0" kern="100" dirty="0">
                              <a:solidFill>
                                <a:schemeClr val="tx1"/>
                              </a:solidFill>
                              <a:effectLst/>
                            </a:rPr>
                            <a:t>1</a:t>
                          </a:r>
                          <a:r>
                            <a:rPr lang="zh-CN" altLang="en-US" sz="2400" b="0" kern="100" dirty="0">
                              <a:solidFill>
                                <a:schemeClr val="tx1"/>
                              </a:solidFill>
                              <a:effectLst/>
                            </a:rPr>
                            <a:t>个元素才进行排序</a:t>
                          </a:r>
                          <a:endParaRPr lang="zh-CN" sz="2400" b="0" kern="100" dirty="0">
                            <a:solidFill>
                              <a:schemeClr val="tx1"/>
                            </a:solidFill>
                            <a:effectLst/>
                            <a:latin typeface="Times New Roman" panose="02020603050405020304" pitchFamily="18" charset="0"/>
                            <a:ea typeface="宋体" panose="02010600030101010101" pitchFamily="2" charset="-122"/>
                          </a:endParaRPr>
                        </a:p>
                      </a:txBody>
                      <a:tcPr marL="68580" marR="68580" marT="0" marB="0">
                        <a:solidFill>
                          <a:schemeClr val="bg1"/>
                        </a:solidFill>
                      </a:tcPr>
                    </a:tc>
                    <a:extLst>
                      <a:ext uri="{0D108BD9-81ED-4DB2-BD59-A6C34878D82A}">
                        <a16:rowId xmlns:a16="http://schemas.microsoft.com/office/drawing/2014/main" val="417504773"/>
                      </a:ext>
                    </a:extLst>
                  </a:tr>
                  <a:tr h="0">
                    <a:tc>
                      <a:txBody>
                        <a:bodyPr/>
                        <a:lstStyle/>
                        <a:p>
                          <a:pPr indent="127000" algn="just">
                            <a:lnSpc>
                              <a:spcPct val="150000"/>
                            </a:lnSpc>
                          </a:pPr>
                          <a:r>
                            <a:rPr lang="en-US" sz="2400" kern="100">
                              <a:solidFill>
                                <a:schemeClr val="tx1"/>
                              </a:solidFill>
                              <a:effectLst/>
                            </a:rPr>
                            <a:t>2</a:t>
                          </a:r>
                          <a:endParaRPr lang="zh-CN" sz="2400" kern="100">
                            <a:solidFill>
                              <a:schemeClr val="tx1"/>
                            </a:solidFill>
                            <a:effectLst/>
                            <a:latin typeface="Times New Roman" panose="02020603050405020304" pitchFamily="18" charset="0"/>
                            <a:ea typeface="宋体" panose="02010600030101010101" pitchFamily="2" charset="-122"/>
                          </a:endParaRPr>
                        </a:p>
                      </a:txBody>
                      <a:tcPr marL="68580" marR="68580" marT="0" marB="0">
                        <a:solidFill>
                          <a:schemeClr val="bg1"/>
                        </a:solidFill>
                      </a:tcPr>
                    </a:tc>
                    <a:tc>
                      <a:txBody>
                        <a:bodyPr/>
                        <a:lstStyle/>
                        <a:p>
                          <a:pPr indent="127000" algn="just">
                            <a:lnSpc>
                              <a:spcPct val="150000"/>
                            </a:lnSpc>
                          </a:pPr>
                          <a14:m>
                            <m:oMath xmlns:m="http://schemas.openxmlformats.org/officeDocument/2006/math">
                              <m:r>
                                <a:rPr lang="en-US" sz="2400" kern="100" smtClean="0">
                                  <a:solidFill>
                                    <a:schemeClr val="tx1"/>
                                  </a:solidFill>
                                  <a:effectLst/>
                                  <a:latin typeface="Cambria Math" panose="02040503050406030204" pitchFamily="18" charset="0"/>
                                </a:rPr>
                                <m:t>|  </m:t>
                              </m:r>
                              <m:r>
                                <a:rPr lang="en-US" sz="2400" b="0" i="0" kern="100" smtClean="0">
                                  <a:solidFill>
                                    <a:schemeClr val="tx1"/>
                                  </a:solidFill>
                                  <a:effectLst/>
                                  <a:latin typeface="Cambria Math" panose="02040503050406030204" pitchFamily="18" charset="0"/>
                                </a:rPr>
                                <m:t> </m:t>
                              </m:r>
                              <m:r>
                                <m:rPr>
                                  <m:sty m:val="p"/>
                                </m:rPr>
                                <a:rPr lang="en-US" altLang="zh-CN" sz="2400" b="0" i="1" kern="100" smtClean="0">
                                  <a:solidFill>
                                    <a:schemeClr val="tx1"/>
                                  </a:solidFill>
                                  <a:effectLst/>
                                  <a:latin typeface="Cambria Math" panose="02040503050406030204" pitchFamily="18" charset="0"/>
                                </a:rPr>
                                <m:t>i</m:t>
                              </m:r>
                              <m:r>
                                <a:rPr lang="en-US" altLang="zh-CN" sz="2400" b="0" i="1" kern="100" smtClean="0">
                                  <a:solidFill>
                                    <a:schemeClr val="tx1"/>
                                  </a:solidFill>
                                  <a:effectLst/>
                                  <a:latin typeface="Cambria Math" panose="02040503050406030204" pitchFamily="18" charset="0"/>
                                </a:rPr>
                                <m:t>←</m:t>
                              </m:r>
                              <m:r>
                                <m:rPr>
                                  <m:sty m:val="p"/>
                                </m:rPr>
                                <a:rPr lang="en-US" altLang="zh-CN" sz="2400" b="0" i="0" kern="100" smtClean="0">
                                  <a:solidFill>
                                    <a:schemeClr val="tx1"/>
                                  </a:solidFill>
                                  <a:effectLst/>
                                  <a:latin typeface="Cambria Math" panose="02040503050406030204" pitchFamily="18" charset="0"/>
                                </a:rPr>
                                <m:t>Partition</m:t>
                              </m:r>
                              <m:r>
                                <a:rPr lang="en-US" altLang="zh-CN" sz="2400" b="0" i="1" kern="100" smtClean="0">
                                  <a:solidFill>
                                    <a:schemeClr val="tx1"/>
                                  </a:solidFill>
                                  <a:effectLst/>
                                  <a:latin typeface="Cambria Math" panose="02040503050406030204" pitchFamily="18" charset="0"/>
                                </a:rPr>
                                <m:t>(</m:t>
                              </m:r>
                              <m:r>
                                <a:rPr lang="en-US" altLang="zh-CN" sz="2400" b="0" i="1" kern="100" smtClean="0">
                                  <a:solidFill>
                                    <a:schemeClr val="tx1"/>
                                  </a:solidFill>
                                  <a:effectLst/>
                                  <a:latin typeface="Cambria Math" panose="02040503050406030204" pitchFamily="18" charset="0"/>
                                </a:rPr>
                                <m:t>𝑎</m:t>
                              </m:r>
                              <m:r>
                                <a:rPr lang="en-US" altLang="zh-CN" sz="2400" b="0" i="1" kern="100" smtClean="0">
                                  <a:solidFill>
                                    <a:schemeClr val="tx1"/>
                                  </a:solidFill>
                                  <a:effectLst/>
                                  <a:latin typeface="Cambria Math" panose="02040503050406030204" pitchFamily="18" charset="0"/>
                                </a:rPr>
                                <m:t>,</m:t>
                              </m:r>
                              <m:r>
                                <a:rPr lang="en-US" altLang="zh-CN" sz="2400" b="0" i="1" kern="100" smtClean="0">
                                  <a:solidFill>
                                    <a:schemeClr val="tx1"/>
                                  </a:solidFill>
                                  <a:effectLst/>
                                  <a:latin typeface="Cambria Math" panose="02040503050406030204" pitchFamily="18" charset="0"/>
                                </a:rPr>
                                <m:t>𝑙</m:t>
                              </m:r>
                              <m:r>
                                <a:rPr lang="en-US" altLang="zh-CN" sz="2400" b="0" i="1" kern="100" smtClean="0">
                                  <a:solidFill>
                                    <a:schemeClr val="tx1"/>
                                  </a:solidFill>
                                  <a:effectLst/>
                                  <a:latin typeface="Cambria Math" panose="02040503050406030204" pitchFamily="18" charset="0"/>
                                </a:rPr>
                                <m:t>,</m:t>
                              </m:r>
                              <m:r>
                                <a:rPr lang="en-US" altLang="zh-CN" sz="2400" b="0" i="1" kern="100" smtClean="0">
                                  <a:solidFill>
                                    <a:schemeClr val="tx1"/>
                                  </a:solidFill>
                                  <a:effectLst/>
                                  <a:latin typeface="Cambria Math" panose="02040503050406030204" pitchFamily="18" charset="0"/>
                                </a:rPr>
                                <m:t>𝑟</m:t>
                              </m:r>
                              <m:r>
                                <a:rPr lang="en-US" altLang="zh-CN" sz="2400" b="0" i="1" kern="100" smtClean="0">
                                  <a:solidFill>
                                    <a:schemeClr val="tx1"/>
                                  </a:solidFill>
                                  <a:effectLst/>
                                  <a:latin typeface="Cambria Math" panose="02040503050406030204" pitchFamily="18" charset="0"/>
                                </a:rPr>
                                <m:t>)</m:t>
                              </m:r>
                            </m:oMath>
                          </a14:m>
                          <a:r>
                            <a:rPr lang="en-US" sz="2400" kern="100" dirty="0">
                              <a:solidFill>
                                <a:schemeClr val="tx1"/>
                              </a:solidFill>
                              <a:effectLst/>
                            </a:rPr>
                            <a:t> </a:t>
                          </a:r>
                          <a:r>
                            <a:rPr lang="zh-CN" altLang="en-US" sz="2400" kern="100" dirty="0">
                              <a:solidFill>
                                <a:schemeClr val="tx1"/>
                              </a:solidFill>
                              <a:effectLst/>
                            </a:rPr>
                            <a:t> </a:t>
                          </a:r>
                          <a:r>
                            <a:rPr lang="en-US" altLang="zh-CN" sz="2400" kern="100" dirty="0">
                              <a:solidFill>
                                <a:schemeClr val="tx1"/>
                              </a:solidFill>
                              <a:effectLst/>
                            </a:rPr>
                            <a:t>//</a:t>
                          </a:r>
                          <a:r>
                            <a:rPr lang="zh-CN" altLang="en-US" sz="2400" kern="100" dirty="0">
                              <a:solidFill>
                                <a:schemeClr val="tx1"/>
                              </a:solidFill>
                              <a:effectLst/>
                            </a:rPr>
                            <a:t>划分，返回轴点最终位置</a:t>
                          </a:r>
                          <a:endParaRPr lang="zh-CN" sz="2400" kern="100" dirty="0">
                            <a:solidFill>
                              <a:schemeClr val="tx1"/>
                            </a:solidFill>
                            <a:effectLst/>
                            <a:latin typeface="Times New Roman" panose="02020603050405020304" pitchFamily="18" charset="0"/>
                            <a:ea typeface="宋体" panose="02010600030101010101" pitchFamily="2" charset="-122"/>
                          </a:endParaRPr>
                        </a:p>
                      </a:txBody>
                      <a:tcPr marL="68580" marR="68580" marT="0" marB="0">
                        <a:solidFill>
                          <a:schemeClr val="bg1"/>
                        </a:solidFill>
                      </a:tcPr>
                    </a:tc>
                    <a:extLst>
                      <a:ext uri="{0D108BD9-81ED-4DB2-BD59-A6C34878D82A}">
                        <a16:rowId xmlns:a16="http://schemas.microsoft.com/office/drawing/2014/main" val="4221618656"/>
                      </a:ext>
                    </a:extLst>
                  </a:tr>
                  <a:tr h="0">
                    <a:tc>
                      <a:txBody>
                        <a:bodyPr/>
                        <a:lstStyle/>
                        <a:p>
                          <a:pPr indent="127000" algn="just">
                            <a:lnSpc>
                              <a:spcPct val="150000"/>
                            </a:lnSpc>
                          </a:pPr>
                          <a:r>
                            <a:rPr lang="en-US" sz="2400" kern="100">
                              <a:solidFill>
                                <a:schemeClr val="tx1"/>
                              </a:solidFill>
                              <a:effectLst/>
                            </a:rPr>
                            <a:t>3</a:t>
                          </a:r>
                          <a:endParaRPr lang="zh-CN" sz="2400" kern="100">
                            <a:solidFill>
                              <a:schemeClr val="tx1"/>
                            </a:solidFill>
                            <a:effectLst/>
                            <a:latin typeface="Times New Roman" panose="02020603050405020304" pitchFamily="18" charset="0"/>
                            <a:ea typeface="宋体" panose="02010600030101010101" pitchFamily="2" charset="-122"/>
                          </a:endParaRPr>
                        </a:p>
                      </a:txBody>
                      <a:tcPr marL="68580" marR="68580" marT="0" marB="0">
                        <a:solidFill>
                          <a:schemeClr val="bg1"/>
                        </a:solidFill>
                      </a:tcPr>
                    </a:tc>
                    <a:tc>
                      <a:txBody>
                        <a:bodyPr/>
                        <a:lstStyle/>
                        <a:p>
                          <a:pPr indent="127000" algn="just">
                            <a:lnSpc>
                              <a:spcPct val="150000"/>
                            </a:lnSpc>
                          </a:pPr>
                          <a14:m>
                            <m:oMath xmlns:m="http://schemas.openxmlformats.org/officeDocument/2006/math">
                              <m:r>
                                <a:rPr lang="en-US" altLang="zh-CN" sz="2400" b="0" i="0" kern="100" smtClean="0">
                                  <a:solidFill>
                                    <a:schemeClr val="tx1"/>
                                  </a:solidFill>
                                  <a:effectLst/>
                                  <a:latin typeface="Cambria Math" panose="02040503050406030204" pitchFamily="18" charset="0"/>
                                </a:rPr>
                                <m:t>|   </m:t>
                              </m:r>
                              <m:r>
                                <m:rPr>
                                  <m:sty m:val="p"/>
                                </m:rPr>
                                <a:rPr lang="en-US" altLang="zh-CN" sz="2400" b="0" i="0" kern="100" smtClean="0">
                                  <a:solidFill>
                                    <a:schemeClr val="tx1"/>
                                  </a:solidFill>
                                  <a:effectLst/>
                                  <a:latin typeface="Cambria Math" panose="02040503050406030204" pitchFamily="18" charset="0"/>
                                </a:rPr>
                                <m:t>QuickSort</m:t>
                              </m:r>
                              <m:r>
                                <a:rPr lang="en-US" altLang="zh-CN" sz="2400" b="0" i="1" kern="100" smtClean="0">
                                  <a:solidFill>
                                    <a:schemeClr val="tx1"/>
                                  </a:solidFill>
                                  <a:effectLst/>
                                  <a:latin typeface="Cambria Math" panose="02040503050406030204" pitchFamily="18" charset="0"/>
                                </a:rPr>
                                <m:t>(</m:t>
                              </m:r>
                              <m:r>
                                <a:rPr lang="en-US" altLang="zh-CN" sz="2400" b="0" i="1" kern="100" smtClean="0">
                                  <a:solidFill>
                                    <a:schemeClr val="tx1"/>
                                  </a:solidFill>
                                  <a:effectLst/>
                                  <a:latin typeface="Cambria Math" panose="02040503050406030204" pitchFamily="18" charset="0"/>
                                </a:rPr>
                                <m:t>𝑎</m:t>
                              </m:r>
                              <m:r>
                                <a:rPr lang="en-US" altLang="zh-CN" sz="2400" b="0" i="1" kern="100" smtClean="0">
                                  <a:solidFill>
                                    <a:schemeClr val="tx1"/>
                                  </a:solidFill>
                                  <a:effectLst/>
                                  <a:latin typeface="Cambria Math" panose="02040503050406030204" pitchFamily="18" charset="0"/>
                                </a:rPr>
                                <m:t>,</m:t>
                              </m:r>
                              <m:r>
                                <a:rPr lang="en-US" altLang="zh-CN" sz="2400" b="0" i="1" kern="100" smtClean="0">
                                  <a:solidFill>
                                    <a:schemeClr val="tx1"/>
                                  </a:solidFill>
                                  <a:effectLst/>
                                  <a:latin typeface="Cambria Math" panose="02040503050406030204" pitchFamily="18" charset="0"/>
                                </a:rPr>
                                <m:t>𝑙</m:t>
                              </m:r>
                              <m:r>
                                <a:rPr lang="en-US" altLang="zh-CN" sz="2400" b="0" i="1" kern="100" smtClean="0">
                                  <a:solidFill>
                                    <a:schemeClr val="tx1"/>
                                  </a:solidFill>
                                  <a:effectLst/>
                                  <a:latin typeface="Cambria Math" panose="02040503050406030204" pitchFamily="18" charset="0"/>
                                </a:rPr>
                                <m:t>,</m:t>
                              </m:r>
                              <m:r>
                                <a:rPr lang="en-US" altLang="zh-CN" sz="2400" b="0" i="1" kern="100" smtClean="0">
                                  <a:solidFill>
                                    <a:schemeClr val="tx1"/>
                                  </a:solidFill>
                                  <a:effectLst/>
                                  <a:latin typeface="Cambria Math" panose="02040503050406030204" pitchFamily="18" charset="0"/>
                                </a:rPr>
                                <m:t>𝑖</m:t>
                              </m:r>
                              <m:r>
                                <a:rPr lang="en-US" altLang="zh-CN" sz="2400" b="0" i="1" kern="100" smtClean="0">
                                  <a:solidFill>
                                    <a:schemeClr val="tx1"/>
                                  </a:solidFill>
                                  <a:effectLst/>
                                  <a:latin typeface="Cambria Math" panose="02040503050406030204" pitchFamily="18" charset="0"/>
                                </a:rPr>
                                <m:t>−1)</m:t>
                              </m:r>
                            </m:oMath>
                          </a14:m>
                          <a:r>
                            <a:rPr lang="en-US" altLang="zh-CN" sz="2400" kern="100" dirty="0">
                              <a:solidFill>
                                <a:schemeClr val="tx1"/>
                              </a:solidFill>
                              <a:effectLst/>
                              <a:latin typeface="Times New Roman" panose="02020603050405020304" pitchFamily="18" charset="0"/>
                              <a:ea typeface="宋体" panose="02010600030101010101" pitchFamily="2" charset="-122"/>
                            </a:rPr>
                            <a:t> </a:t>
                          </a:r>
                          <a:r>
                            <a:rPr lang="zh-CN" altLang="en-US" sz="2400" kern="100" dirty="0">
                              <a:solidFill>
                                <a:schemeClr val="tx1"/>
                              </a:solidFill>
                              <a:effectLst/>
                              <a:latin typeface="Times New Roman" panose="02020603050405020304" pitchFamily="18" charset="0"/>
                              <a:ea typeface="宋体" panose="02010600030101010101" pitchFamily="2" charset="-122"/>
                            </a:rPr>
                            <a:t>  </a:t>
                          </a:r>
                          <a:r>
                            <a:rPr lang="en-US" altLang="zh-CN" sz="2400" kern="100" dirty="0">
                              <a:solidFill>
                                <a:schemeClr val="tx1"/>
                              </a:solidFill>
                              <a:effectLst/>
                              <a:latin typeface="Times New Roman" panose="02020603050405020304" pitchFamily="18" charset="0"/>
                              <a:ea typeface="宋体" panose="02010600030101010101" pitchFamily="2" charset="-122"/>
                            </a:rPr>
                            <a:t>//</a:t>
                          </a:r>
                          <a:r>
                            <a:rPr lang="zh-CN" altLang="en-US" sz="2400" kern="100" dirty="0">
                              <a:solidFill>
                                <a:schemeClr val="tx1"/>
                              </a:solidFill>
                              <a:effectLst/>
                              <a:latin typeface="Times New Roman" panose="02020603050405020304" pitchFamily="18" charset="0"/>
                              <a:ea typeface="宋体" panose="02010600030101010101" pitchFamily="2" charset="-122"/>
                            </a:rPr>
                            <a:t>对轴点前段数据排序 </a:t>
                          </a:r>
                          <a:endParaRPr lang="zh-CN" sz="2400" kern="100" dirty="0">
                            <a:solidFill>
                              <a:schemeClr val="tx1"/>
                            </a:solidFill>
                            <a:effectLst/>
                            <a:latin typeface="Times New Roman" panose="02020603050405020304" pitchFamily="18" charset="0"/>
                            <a:ea typeface="宋体" panose="02010600030101010101" pitchFamily="2" charset="-122"/>
                          </a:endParaRPr>
                        </a:p>
                      </a:txBody>
                      <a:tcPr marL="68580" marR="68580" marT="0" marB="0">
                        <a:solidFill>
                          <a:schemeClr val="bg1"/>
                        </a:solidFill>
                      </a:tcPr>
                    </a:tc>
                    <a:extLst>
                      <a:ext uri="{0D108BD9-81ED-4DB2-BD59-A6C34878D82A}">
                        <a16:rowId xmlns:a16="http://schemas.microsoft.com/office/drawing/2014/main" val="2636119832"/>
                      </a:ext>
                    </a:extLst>
                  </a:tr>
                  <a:tr h="0">
                    <a:tc>
                      <a:txBody>
                        <a:bodyPr/>
                        <a:lstStyle/>
                        <a:p>
                          <a:pPr indent="127000" algn="just">
                            <a:lnSpc>
                              <a:spcPct val="150000"/>
                            </a:lnSpc>
                          </a:pPr>
                          <a:r>
                            <a:rPr lang="en-US" sz="2400" kern="100" dirty="0">
                              <a:solidFill>
                                <a:schemeClr val="tx1"/>
                              </a:solidFill>
                              <a:effectLst/>
                            </a:rPr>
                            <a:t>4</a:t>
                          </a:r>
                          <a:endParaRPr lang="zh-CN" sz="2400" kern="100" dirty="0">
                            <a:solidFill>
                              <a:schemeClr val="tx1"/>
                            </a:solidFill>
                            <a:effectLst/>
                            <a:latin typeface="Times New Roman" panose="02020603050405020304" pitchFamily="18" charset="0"/>
                            <a:ea typeface="宋体" panose="02010600030101010101" pitchFamily="2" charset="-122"/>
                          </a:endParaRPr>
                        </a:p>
                      </a:txBody>
                      <a:tcPr marL="68580" marR="68580" marT="0" marB="0">
                        <a:solidFill>
                          <a:schemeClr val="bg1"/>
                        </a:solidFill>
                      </a:tcPr>
                    </a:tc>
                    <a:tc>
                      <a:txBody>
                        <a:bodyPr/>
                        <a:lstStyle/>
                        <a:p>
                          <a:pPr indent="127000" algn="just">
                            <a:lnSpc>
                              <a:spcPct val="150000"/>
                            </a:lnSpc>
                          </a:pPr>
                          <a14:m>
                            <m:oMath xmlns:m="http://schemas.openxmlformats.org/officeDocument/2006/math">
                              <m:r>
                                <a:rPr lang="en-US" altLang="zh-CN" sz="2400" b="0" i="0" kern="100" smtClean="0">
                                  <a:solidFill>
                                    <a:schemeClr val="tx1"/>
                                  </a:solidFill>
                                  <a:effectLst/>
                                  <a:latin typeface="Cambria Math" panose="02040503050406030204" pitchFamily="18" charset="0"/>
                                </a:rPr>
                                <m:t>|   </m:t>
                              </m:r>
                              <m:r>
                                <m:rPr>
                                  <m:sty m:val="p"/>
                                </m:rPr>
                                <a:rPr lang="en-US" altLang="zh-CN" sz="2400" b="0" i="0" kern="100" smtClean="0">
                                  <a:solidFill>
                                    <a:schemeClr val="tx1"/>
                                  </a:solidFill>
                                  <a:effectLst/>
                                  <a:latin typeface="Cambria Math" panose="02040503050406030204" pitchFamily="18" charset="0"/>
                                </a:rPr>
                                <m:t>QuickSort</m:t>
                              </m:r>
                              <m:r>
                                <a:rPr lang="en-US" altLang="zh-CN" sz="2400" b="0" i="1" kern="100" smtClean="0">
                                  <a:solidFill>
                                    <a:schemeClr val="tx1"/>
                                  </a:solidFill>
                                  <a:effectLst/>
                                  <a:latin typeface="Cambria Math" panose="02040503050406030204" pitchFamily="18" charset="0"/>
                                </a:rPr>
                                <m:t>(</m:t>
                              </m:r>
                              <m:r>
                                <a:rPr lang="en-US" altLang="zh-CN" sz="2400" b="0" i="1" kern="100" smtClean="0">
                                  <a:solidFill>
                                    <a:schemeClr val="tx1"/>
                                  </a:solidFill>
                                  <a:effectLst/>
                                  <a:latin typeface="Cambria Math" panose="02040503050406030204" pitchFamily="18" charset="0"/>
                                </a:rPr>
                                <m:t>𝑎</m:t>
                              </m:r>
                              <m:r>
                                <a:rPr lang="en-US" altLang="zh-CN" sz="2400" b="0" i="1" kern="100" smtClean="0">
                                  <a:solidFill>
                                    <a:schemeClr val="tx1"/>
                                  </a:solidFill>
                                  <a:effectLst/>
                                  <a:latin typeface="Cambria Math" panose="02040503050406030204" pitchFamily="18" charset="0"/>
                                </a:rPr>
                                <m:t>,</m:t>
                              </m:r>
                              <m:r>
                                <a:rPr lang="en-US" altLang="zh-CN" sz="2400" b="0" i="1" kern="100" smtClean="0">
                                  <a:solidFill>
                                    <a:schemeClr val="tx1"/>
                                  </a:solidFill>
                                  <a:effectLst/>
                                  <a:latin typeface="Cambria Math" panose="02040503050406030204" pitchFamily="18" charset="0"/>
                                </a:rPr>
                                <m:t>𝑖</m:t>
                              </m:r>
                              <m:r>
                                <a:rPr lang="en-US" altLang="zh-CN" sz="2400" b="0" i="1" kern="100" smtClean="0">
                                  <a:solidFill>
                                    <a:schemeClr val="tx1"/>
                                  </a:solidFill>
                                  <a:effectLst/>
                                  <a:latin typeface="Cambria Math" panose="02040503050406030204" pitchFamily="18" charset="0"/>
                                </a:rPr>
                                <m:t>+1,</m:t>
                              </m:r>
                              <m:r>
                                <a:rPr lang="en-US" altLang="zh-CN" sz="2400" b="0" i="1" kern="100" smtClean="0">
                                  <a:solidFill>
                                    <a:schemeClr val="tx1"/>
                                  </a:solidFill>
                                  <a:effectLst/>
                                  <a:latin typeface="Cambria Math" panose="02040503050406030204" pitchFamily="18" charset="0"/>
                                </a:rPr>
                                <m:t>𝑟</m:t>
                              </m:r>
                              <m:r>
                                <a:rPr lang="en-US" altLang="zh-CN" sz="2400" b="0" i="1" kern="100" smtClean="0">
                                  <a:solidFill>
                                    <a:schemeClr val="tx1"/>
                                  </a:solidFill>
                                  <a:effectLst/>
                                  <a:latin typeface="Cambria Math" panose="02040503050406030204" pitchFamily="18" charset="0"/>
                                </a:rPr>
                                <m:t>)</m:t>
                              </m:r>
                            </m:oMath>
                          </a14:m>
                          <a:r>
                            <a:rPr lang="en-US" altLang="zh-CN" sz="2400" kern="100" dirty="0">
                              <a:solidFill>
                                <a:schemeClr val="tx1"/>
                              </a:solidFill>
                              <a:effectLst/>
                              <a:latin typeface="Times New Roman" panose="02020603050405020304" pitchFamily="18" charset="0"/>
                              <a:ea typeface="+mn-ea"/>
                            </a:rPr>
                            <a:t> </a:t>
                          </a:r>
                          <a:r>
                            <a:rPr lang="zh-CN" altLang="en-US" sz="2400" kern="100" dirty="0">
                              <a:solidFill>
                                <a:schemeClr val="tx1"/>
                              </a:solidFill>
                              <a:effectLst/>
                              <a:latin typeface="Times New Roman" panose="02020603050405020304" pitchFamily="18" charset="0"/>
                              <a:ea typeface="+mn-ea"/>
                            </a:rPr>
                            <a:t> </a:t>
                          </a:r>
                          <a:r>
                            <a:rPr lang="en-US" altLang="zh-CN" sz="2400" kern="100" dirty="0">
                              <a:solidFill>
                                <a:schemeClr val="tx1"/>
                              </a:solidFill>
                              <a:effectLst/>
                              <a:latin typeface="Times New Roman" panose="02020603050405020304" pitchFamily="18" charset="0"/>
                              <a:ea typeface="+mn-ea"/>
                            </a:rPr>
                            <a:t>//</a:t>
                          </a:r>
                          <a:r>
                            <a:rPr lang="zh-CN" altLang="en-US" sz="2400" kern="100" dirty="0">
                              <a:solidFill>
                                <a:schemeClr val="tx1"/>
                              </a:solidFill>
                              <a:effectLst/>
                              <a:latin typeface="Times New Roman" panose="02020603050405020304" pitchFamily="18" charset="0"/>
                              <a:ea typeface="+mn-ea"/>
                            </a:rPr>
                            <a:t>对轴点后段数据排序</a:t>
                          </a:r>
                          <a:endParaRPr lang="zh-CN" altLang="zh-CN" sz="2400" kern="100" dirty="0">
                            <a:solidFill>
                              <a:schemeClr val="tx1"/>
                            </a:solidFill>
                            <a:effectLst/>
                            <a:latin typeface="Times New Roman" panose="02020603050405020304" pitchFamily="18" charset="0"/>
                            <a:ea typeface="+mn-ea"/>
                          </a:endParaRPr>
                        </a:p>
                      </a:txBody>
                      <a:tcPr marL="68580" marR="68580" marT="0" marB="0">
                        <a:solidFill>
                          <a:schemeClr val="bg1"/>
                        </a:solidFill>
                      </a:tcPr>
                    </a:tc>
                    <a:extLst>
                      <a:ext uri="{0D108BD9-81ED-4DB2-BD59-A6C34878D82A}">
                        <a16:rowId xmlns:a16="http://schemas.microsoft.com/office/drawing/2014/main" val="575802376"/>
                      </a:ext>
                    </a:extLst>
                  </a:tr>
                  <a:tr h="0">
                    <a:tc>
                      <a:txBody>
                        <a:bodyPr/>
                        <a:lstStyle/>
                        <a:p>
                          <a:pPr indent="127000" algn="just">
                            <a:lnSpc>
                              <a:spcPct val="150000"/>
                            </a:lnSpc>
                          </a:pPr>
                          <a:r>
                            <a:rPr lang="en-US" sz="2400" kern="100" dirty="0">
                              <a:solidFill>
                                <a:schemeClr val="tx1"/>
                              </a:solidFill>
                              <a:effectLst/>
                            </a:rPr>
                            <a:t>5</a:t>
                          </a:r>
                          <a:endParaRPr lang="zh-CN" sz="2400" kern="100" dirty="0">
                            <a:solidFill>
                              <a:schemeClr val="tx1"/>
                            </a:solidFill>
                            <a:effectLst/>
                            <a:latin typeface="Times New Roman" panose="02020603050405020304" pitchFamily="18" charset="0"/>
                            <a:ea typeface="宋体" panose="02010600030101010101" pitchFamily="2" charset="-122"/>
                          </a:endParaRPr>
                        </a:p>
                      </a:txBody>
                      <a:tcPr marL="68580" marR="68580" marT="0" marB="0">
                        <a:solidFill>
                          <a:schemeClr val="bg1"/>
                        </a:solidFill>
                      </a:tcPr>
                    </a:tc>
                    <a:tc>
                      <a:txBody>
                        <a:bodyPr/>
                        <a:lstStyle/>
                        <a:p>
                          <a:pPr indent="127000" algn="just">
                            <a:lnSpc>
                              <a:spcPct val="150000"/>
                            </a:lnSpc>
                          </a:pPr>
                          <a14:m>
                            <m:oMath xmlns:m="http://schemas.openxmlformats.org/officeDocument/2006/math">
                              <m:r>
                                <a:rPr lang="en-US" sz="2400" kern="100" smtClean="0">
                                  <a:solidFill>
                                    <a:schemeClr val="tx1"/>
                                  </a:solidFill>
                                  <a:effectLst/>
                                  <a:latin typeface="Cambria Math" panose="02040503050406030204" pitchFamily="18" charset="0"/>
                                </a:rPr>
                                <m:t>𝐞𝐧𝐝</m:t>
                              </m:r>
                            </m:oMath>
                          </a14:m>
                          <a:r>
                            <a:rPr lang="en-US" sz="2400" kern="100" dirty="0">
                              <a:solidFill>
                                <a:schemeClr val="tx1"/>
                              </a:solidFill>
                              <a:effectLst/>
                            </a:rPr>
                            <a:t> </a:t>
                          </a:r>
                          <a:endParaRPr lang="zh-CN" sz="2400" kern="100" dirty="0">
                            <a:solidFill>
                              <a:schemeClr val="tx1"/>
                            </a:solidFill>
                            <a:effectLst/>
                            <a:latin typeface="Times New Roman" panose="02020603050405020304" pitchFamily="18" charset="0"/>
                            <a:ea typeface="宋体" panose="02010600030101010101" pitchFamily="2" charset="-122"/>
                          </a:endParaRPr>
                        </a:p>
                      </a:txBody>
                      <a:tcPr marL="68580" marR="68580" marT="0" marB="0">
                        <a:solidFill>
                          <a:schemeClr val="bg1"/>
                        </a:solidFill>
                      </a:tcPr>
                    </a:tc>
                    <a:extLst>
                      <a:ext uri="{0D108BD9-81ED-4DB2-BD59-A6C34878D82A}">
                        <a16:rowId xmlns:a16="http://schemas.microsoft.com/office/drawing/2014/main" val="1662216814"/>
                      </a:ext>
                    </a:extLst>
                  </a:tr>
                </a:tbl>
              </a:graphicData>
            </a:graphic>
          </p:graphicFrame>
        </mc:Choice>
        <mc:Fallback xmlns="">
          <p:graphicFrame>
            <p:nvGraphicFramePr>
              <p:cNvPr id="9" name="内容占位符 8">
                <a:extLst>
                  <a:ext uri="{FF2B5EF4-FFF2-40B4-BE49-F238E27FC236}">
                    <a16:creationId xmlns:a16="http://schemas.microsoft.com/office/drawing/2014/main" id="{684DE287-5DAE-4F26-BFFA-A1412134C307}"/>
                  </a:ext>
                </a:extLst>
              </p:cNvPr>
              <p:cNvGraphicFramePr>
                <a:graphicFrameLocks noGrp="1"/>
              </p:cNvGraphicFramePr>
              <p:nvPr>
                <p:ph idx="11"/>
                <p:extLst>
                  <p:ext uri="{D42A27DB-BD31-4B8C-83A1-F6EECF244321}">
                    <p14:modId xmlns:p14="http://schemas.microsoft.com/office/powerpoint/2010/main" val="245488537"/>
                  </p:ext>
                </p:extLst>
              </p:nvPr>
            </p:nvGraphicFramePr>
            <p:xfrm>
              <a:off x="838200" y="2830499"/>
              <a:ext cx="8702320" cy="2450150"/>
            </p:xfrm>
            <a:graphic>
              <a:graphicData uri="http://schemas.openxmlformats.org/drawingml/2006/table">
                <a:tbl>
                  <a:tblPr firstRow="1" firstCol="1" bandRow="1">
                    <a:tableStyleId>{5C22544A-7EE6-4342-B048-85BDC9FD1C3A}</a:tableStyleId>
                  </a:tblPr>
                  <a:tblGrid>
                    <a:gridCol w="491378">
                      <a:extLst>
                        <a:ext uri="{9D8B030D-6E8A-4147-A177-3AD203B41FA5}">
                          <a16:colId xmlns:a16="http://schemas.microsoft.com/office/drawing/2014/main" val="1428891984"/>
                        </a:ext>
                      </a:extLst>
                    </a:gridCol>
                    <a:gridCol w="8210942">
                      <a:extLst>
                        <a:ext uri="{9D8B030D-6E8A-4147-A177-3AD203B41FA5}">
                          <a16:colId xmlns:a16="http://schemas.microsoft.com/office/drawing/2014/main" val="2918434436"/>
                        </a:ext>
                      </a:extLst>
                    </a:gridCol>
                  </a:tblGrid>
                  <a:tr h="490030">
                    <a:tc>
                      <a:txBody>
                        <a:bodyPr/>
                        <a:lstStyle/>
                        <a:p>
                          <a:pPr indent="127000" algn="just">
                            <a:lnSpc>
                              <a:spcPct val="150000"/>
                            </a:lnSpc>
                          </a:pPr>
                          <a:r>
                            <a:rPr lang="en-US" sz="2400" kern="100" dirty="0">
                              <a:solidFill>
                                <a:schemeClr val="tx1"/>
                              </a:solidFill>
                              <a:effectLst/>
                            </a:rPr>
                            <a:t>1</a:t>
                          </a:r>
                          <a:endParaRPr lang="zh-CN" sz="2400" kern="100" dirty="0">
                            <a:solidFill>
                              <a:schemeClr val="tx1"/>
                            </a:solidFill>
                            <a:effectLst/>
                            <a:latin typeface="Times New Roman" panose="02020603050405020304" pitchFamily="18" charset="0"/>
                            <a:ea typeface="宋体" panose="02010600030101010101" pitchFamily="2" charset="-122"/>
                          </a:endParaRPr>
                        </a:p>
                      </a:txBody>
                      <a:tcPr marL="68580" marR="68580" marT="0" marB="0">
                        <a:solidFill>
                          <a:schemeClr val="bg1"/>
                        </a:solidFill>
                      </a:tcPr>
                    </a:tc>
                    <a:tc>
                      <a:txBody>
                        <a:bodyPr/>
                        <a:lstStyle/>
                        <a:p>
                          <a:endParaRPr lang="zh-CN"/>
                        </a:p>
                      </a:txBody>
                      <a:tcPr marL="68580" marR="68580" marT="0" marB="0">
                        <a:blipFill>
                          <a:blip r:embed="rId2"/>
                          <a:stretch>
                            <a:fillRect l="-6182" r="-309" b="-435897"/>
                          </a:stretch>
                        </a:blipFill>
                      </a:tcPr>
                    </a:tc>
                    <a:extLst>
                      <a:ext uri="{0D108BD9-81ED-4DB2-BD59-A6C34878D82A}">
                        <a16:rowId xmlns:a16="http://schemas.microsoft.com/office/drawing/2014/main" val="417504773"/>
                      </a:ext>
                    </a:extLst>
                  </a:tr>
                  <a:tr h="490030">
                    <a:tc>
                      <a:txBody>
                        <a:bodyPr/>
                        <a:lstStyle/>
                        <a:p>
                          <a:pPr indent="127000" algn="just">
                            <a:lnSpc>
                              <a:spcPct val="150000"/>
                            </a:lnSpc>
                          </a:pPr>
                          <a:r>
                            <a:rPr lang="en-US" sz="2400" kern="100">
                              <a:solidFill>
                                <a:schemeClr val="tx1"/>
                              </a:solidFill>
                              <a:effectLst/>
                            </a:rPr>
                            <a:t>2</a:t>
                          </a:r>
                          <a:endParaRPr lang="zh-CN" sz="2400" kern="100">
                            <a:solidFill>
                              <a:schemeClr val="tx1"/>
                            </a:solidFill>
                            <a:effectLst/>
                            <a:latin typeface="Times New Roman" panose="02020603050405020304" pitchFamily="18" charset="0"/>
                            <a:ea typeface="宋体" panose="02010600030101010101" pitchFamily="2" charset="-122"/>
                          </a:endParaRPr>
                        </a:p>
                      </a:txBody>
                      <a:tcPr marL="68580" marR="68580" marT="0" marB="0">
                        <a:solidFill>
                          <a:schemeClr val="bg1"/>
                        </a:solidFill>
                      </a:tcPr>
                    </a:tc>
                    <a:tc>
                      <a:txBody>
                        <a:bodyPr/>
                        <a:lstStyle/>
                        <a:p>
                          <a:endParaRPr lang="zh-CN"/>
                        </a:p>
                      </a:txBody>
                      <a:tcPr marL="68580" marR="68580" marT="0" marB="0">
                        <a:blipFill>
                          <a:blip r:embed="rId2"/>
                          <a:stretch>
                            <a:fillRect l="-6182" t="-100000" r="-309" b="-335897"/>
                          </a:stretch>
                        </a:blipFill>
                      </a:tcPr>
                    </a:tc>
                    <a:extLst>
                      <a:ext uri="{0D108BD9-81ED-4DB2-BD59-A6C34878D82A}">
                        <a16:rowId xmlns:a16="http://schemas.microsoft.com/office/drawing/2014/main" val="4221618656"/>
                      </a:ext>
                    </a:extLst>
                  </a:tr>
                  <a:tr h="490030">
                    <a:tc>
                      <a:txBody>
                        <a:bodyPr/>
                        <a:lstStyle/>
                        <a:p>
                          <a:pPr indent="127000" algn="just">
                            <a:lnSpc>
                              <a:spcPct val="150000"/>
                            </a:lnSpc>
                          </a:pPr>
                          <a:r>
                            <a:rPr lang="en-US" sz="2400" kern="100">
                              <a:solidFill>
                                <a:schemeClr val="tx1"/>
                              </a:solidFill>
                              <a:effectLst/>
                            </a:rPr>
                            <a:t>3</a:t>
                          </a:r>
                          <a:endParaRPr lang="zh-CN" sz="2400" kern="100">
                            <a:solidFill>
                              <a:schemeClr val="tx1"/>
                            </a:solidFill>
                            <a:effectLst/>
                            <a:latin typeface="Times New Roman" panose="02020603050405020304" pitchFamily="18" charset="0"/>
                            <a:ea typeface="宋体" panose="02010600030101010101" pitchFamily="2" charset="-122"/>
                          </a:endParaRPr>
                        </a:p>
                      </a:txBody>
                      <a:tcPr marL="68580" marR="68580" marT="0" marB="0">
                        <a:solidFill>
                          <a:schemeClr val="bg1"/>
                        </a:solidFill>
                      </a:tcPr>
                    </a:tc>
                    <a:tc>
                      <a:txBody>
                        <a:bodyPr/>
                        <a:lstStyle/>
                        <a:p>
                          <a:endParaRPr lang="zh-CN"/>
                        </a:p>
                      </a:txBody>
                      <a:tcPr marL="68580" marR="68580" marT="0" marB="0">
                        <a:blipFill>
                          <a:blip r:embed="rId2"/>
                          <a:stretch>
                            <a:fillRect l="-6182" t="-205263" r="-309" b="-244737"/>
                          </a:stretch>
                        </a:blipFill>
                      </a:tcPr>
                    </a:tc>
                    <a:extLst>
                      <a:ext uri="{0D108BD9-81ED-4DB2-BD59-A6C34878D82A}">
                        <a16:rowId xmlns:a16="http://schemas.microsoft.com/office/drawing/2014/main" val="2636119832"/>
                      </a:ext>
                    </a:extLst>
                  </a:tr>
                  <a:tr h="490030">
                    <a:tc>
                      <a:txBody>
                        <a:bodyPr/>
                        <a:lstStyle/>
                        <a:p>
                          <a:pPr indent="127000" algn="just">
                            <a:lnSpc>
                              <a:spcPct val="150000"/>
                            </a:lnSpc>
                          </a:pPr>
                          <a:r>
                            <a:rPr lang="en-US" sz="2400" kern="100" dirty="0">
                              <a:solidFill>
                                <a:schemeClr val="tx1"/>
                              </a:solidFill>
                              <a:effectLst/>
                            </a:rPr>
                            <a:t>4</a:t>
                          </a:r>
                          <a:endParaRPr lang="zh-CN" sz="2400" kern="100" dirty="0">
                            <a:solidFill>
                              <a:schemeClr val="tx1"/>
                            </a:solidFill>
                            <a:effectLst/>
                            <a:latin typeface="Times New Roman" panose="02020603050405020304" pitchFamily="18" charset="0"/>
                            <a:ea typeface="宋体" panose="02010600030101010101" pitchFamily="2" charset="-122"/>
                          </a:endParaRPr>
                        </a:p>
                      </a:txBody>
                      <a:tcPr marL="68580" marR="68580" marT="0" marB="0">
                        <a:solidFill>
                          <a:schemeClr val="bg1"/>
                        </a:solidFill>
                      </a:tcPr>
                    </a:tc>
                    <a:tc>
                      <a:txBody>
                        <a:bodyPr/>
                        <a:lstStyle/>
                        <a:p>
                          <a:endParaRPr lang="zh-CN"/>
                        </a:p>
                      </a:txBody>
                      <a:tcPr marL="68580" marR="68580" marT="0" marB="0">
                        <a:blipFill>
                          <a:blip r:embed="rId2"/>
                          <a:stretch>
                            <a:fillRect l="-6182" t="-297436" r="-309" b="-138462"/>
                          </a:stretch>
                        </a:blipFill>
                      </a:tcPr>
                    </a:tc>
                    <a:extLst>
                      <a:ext uri="{0D108BD9-81ED-4DB2-BD59-A6C34878D82A}">
                        <a16:rowId xmlns:a16="http://schemas.microsoft.com/office/drawing/2014/main" val="575802376"/>
                      </a:ext>
                    </a:extLst>
                  </a:tr>
                  <a:tr h="490030">
                    <a:tc>
                      <a:txBody>
                        <a:bodyPr/>
                        <a:lstStyle/>
                        <a:p>
                          <a:pPr indent="127000" algn="just">
                            <a:lnSpc>
                              <a:spcPct val="150000"/>
                            </a:lnSpc>
                          </a:pPr>
                          <a:r>
                            <a:rPr lang="en-US" sz="2400" kern="100" dirty="0">
                              <a:solidFill>
                                <a:schemeClr val="tx1"/>
                              </a:solidFill>
                              <a:effectLst/>
                            </a:rPr>
                            <a:t>5</a:t>
                          </a:r>
                          <a:endParaRPr lang="zh-CN" sz="2400" kern="100" dirty="0">
                            <a:solidFill>
                              <a:schemeClr val="tx1"/>
                            </a:solidFill>
                            <a:effectLst/>
                            <a:latin typeface="Times New Roman" panose="02020603050405020304" pitchFamily="18" charset="0"/>
                            <a:ea typeface="宋体" panose="02010600030101010101" pitchFamily="2" charset="-122"/>
                          </a:endParaRPr>
                        </a:p>
                      </a:txBody>
                      <a:tcPr marL="68580" marR="68580" marT="0" marB="0">
                        <a:solidFill>
                          <a:schemeClr val="bg1"/>
                        </a:solidFill>
                      </a:tcPr>
                    </a:tc>
                    <a:tc>
                      <a:txBody>
                        <a:bodyPr/>
                        <a:lstStyle/>
                        <a:p>
                          <a:endParaRPr lang="zh-CN"/>
                        </a:p>
                      </a:txBody>
                      <a:tcPr marL="68580" marR="68580" marT="0" marB="0">
                        <a:blipFill>
                          <a:blip r:embed="rId2"/>
                          <a:stretch>
                            <a:fillRect l="-6182" t="-397436" r="-309" b="-38462"/>
                          </a:stretch>
                        </a:blipFill>
                      </a:tcPr>
                    </a:tc>
                    <a:extLst>
                      <a:ext uri="{0D108BD9-81ED-4DB2-BD59-A6C34878D82A}">
                        <a16:rowId xmlns:a16="http://schemas.microsoft.com/office/drawing/2014/main" val="1662216814"/>
                      </a:ext>
                    </a:extLst>
                  </a:tr>
                </a:tbl>
              </a:graphicData>
            </a:graphic>
          </p:graphicFrame>
        </mc:Fallback>
      </mc:AlternateContent>
      <mc:AlternateContent xmlns:mc="http://schemas.openxmlformats.org/markup-compatibility/2006" xmlns:a14="http://schemas.microsoft.com/office/drawing/2010/main">
        <mc:Choice Requires="a14">
          <p:sp>
            <p:nvSpPr>
              <p:cNvPr id="10" name="Rectangle 1">
                <a:extLst>
                  <a:ext uri="{FF2B5EF4-FFF2-40B4-BE49-F238E27FC236}">
                    <a16:creationId xmlns:a16="http://schemas.microsoft.com/office/drawing/2014/main" id="{02752BA5-9B74-40C1-A30C-533F6573C145}"/>
                  </a:ext>
                </a:extLst>
              </p:cNvPr>
              <p:cNvSpPr>
                <a:spLocks noChangeArrowheads="1"/>
              </p:cNvSpPr>
              <p:nvPr/>
            </p:nvSpPr>
            <p:spPr bwMode="auto">
              <a:xfrm>
                <a:off x="584225" y="1083906"/>
                <a:ext cx="9291452" cy="1200329"/>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2667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127000" algn="l" defTabSz="914400" rtl="0" eaLnBrk="0" fontAlgn="base" latinLnBrk="0" hangingPunct="0">
                  <a:lnSpc>
                    <a:spcPct val="100000"/>
                  </a:lnSpc>
                  <a:spcBef>
                    <a:spcPct val="0"/>
                  </a:spcBef>
                  <a:spcAft>
                    <a:spcPct val="0"/>
                  </a:spcAft>
                  <a:buClrTx/>
                  <a:buSzTx/>
                  <a:buFontTx/>
                  <a:buNone/>
                  <a:tabLst/>
                </a:pPr>
                <a:r>
                  <a:rPr lang="zh-CN" altLang="zh-CN" sz="2400" dirty="0">
                    <a:latin typeface="Courier New" panose="02070309020205020404" pitchFamily="49" charset="0"/>
                    <a:ea typeface="楷体_GB2312"/>
                    <a:cs typeface="Times New Roman" panose="02020603050405020304" pitchFamily="18" charset="0"/>
                  </a:rPr>
                  <a:t>算法</a:t>
                </a:r>
                <a:r>
                  <a:rPr lang="en-US" altLang="zh-CN" sz="2400" dirty="0">
                    <a:latin typeface="Courier New" panose="02070309020205020404" pitchFamily="49" charset="0"/>
                    <a:ea typeface="楷体_GB2312"/>
                    <a:cs typeface="Times New Roman" panose="02020603050405020304" pitchFamily="18" charset="0"/>
                  </a:rPr>
                  <a:t>10-5 </a:t>
                </a:r>
                <a:r>
                  <a:rPr lang="zh-CN" altLang="en-US" sz="2400" dirty="0">
                    <a:latin typeface="Courier New" panose="02070309020205020404" pitchFamily="49" charset="0"/>
                    <a:ea typeface="楷体_GB2312"/>
                    <a:cs typeface="Times New Roman" panose="02020603050405020304" pitchFamily="18" charset="0"/>
                  </a:rPr>
                  <a:t>快速排序 </a:t>
                </a:r>
                <a14:m>
                  <m:oMath xmlns:m="http://schemas.openxmlformats.org/officeDocument/2006/math">
                    <m:r>
                      <m:rPr>
                        <m:sty m:val="p"/>
                      </m:rPr>
                      <a:rPr lang="en-US" altLang="zh-CN" sz="2400" i="1" dirty="0">
                        <a:latin typeface="Cambria Math" panose="02040503050406030204" pitchFamily="18" charset="0"/>
                        <a:ea typeface="楷体_GB2312"/>
                        <a:cs typeface="Times New Roman" panose="02020603050405020304" pitchFamily="18" charset="0"/>
                      </a:rPr>
                      <m:t>Quic</m:t>
                    </m:r>
                    <m:r>
                      <m:rPr>
                        <m:sty m:val="p"/>
                      </m:rPr>
                      <a:rPr lang="en-US" altLang="zh-CN" sz="2400" b="0" i="0" dirty="0" smtClean="0">
                        <a:latin typeface="Cambria Math" panose="02040503050406030204" pitchFamily="18" charset="0"/>
                        <a:ea typeface="楷体_GB2312"/>
                        <a:cs typeface="Times New Roman" panose="02020603050405020304" pitchFamily="18" charset="0"/>
                      </a:rPr>
                      <m:t>k</m:t>
                    </m:r>
                    <m:r>
                      <m:rPr>
                        <m:sty m:val="p"/>
                      </m:rPr>
                      <a:rPr lang="en-US" altLang="zh-CN" sz="2400" dirty="0">
                        <a:latin typeface="Cambria Math" panose="02040503050406030204" pitchFamily="18" charset="0"/>
                        <a:ea typeface="楷体_GB2312"/>
                        <a:cs typeface="Times New Roman" panose="02020603050405020304" pitchFamily="18" charset="0"/>
                      </a:rPr>
                      <m:t>Sort</m:t>
                    </m:r>
                    <m:d>
                      <m:dPr>
                        <m:ctrlPr>
                          <a:rPr lang="en-US" altLang="zh-CN" sz="2400" i="1" dirty="0">
                            <a:latin typeface="Cambria Math" panose="02040503050406030204" pitchFamily="18" charset="0"/>
                            <a:ea typeface="楷体_GB2312"/>
                            <a:cs typeface="Times New Roman" panose="02020603050405020304" pitchFamily="18" charset="0"/>
                          </a:rPr>
                        </m:ctrlPr>
                      </m:dPr>
                      <m:e>
                        <m:r>
                          <a:rPr lang="en-US" altLang="zh-CN" sz="2400" dirty="0">
                            <a:latin typeface="Cambria Math" panose="02040503050406030204" pitchFamily="18" charset="0"/>
                            <a:ea typeface="楷体_GB2312"/>
                            <a:cs typeface="Times New Roman" panose="02020603050405020304" pitchFamily="18" charset="0"/>
                          </a:rPr>
                          <m:t>𝑎</m:t>
                        </m:r>
                        <m:r>
                          <a:rPr lang="en-US" altLang="zh-CN" sz="2400" dirty="0">
                            <a:latin typeface="Cambria Math" panose="02040503050406030204" pitchFamily="18" charset="0"/>
                            <a:ea typeface="楷体_GB2312"/>
                            <a:cs typeface="Times New Roman" panose="02020603050405020304" pitchFamily="18" charset="0"/>
                          </a:rPr>
                          <m:t>, </m:t>
                        </m:r>
                        <m:r>
                          <a:rPr lang="en-US" altLang="zh-CN" sz="2400" dirty="0">
                            <a:latin typeface="Cambria Math" panose="02040503050406030204" pitchFamily="18" charset="0"/>
                            <a:ea typeface="楷体_GB2312"/>
                            <a:cs typeface="Times New Roman" panose="02020603050405020304" pitchFamily="18" charset="0"/>
                          </a:rPr>
                          <m:t>𝑙</m:t>
                        </m:r>
                        <m:r>
                          <a:rPr lang="en-US" altLang="zh-CN" sz="2400" dirty="0">
                            <a:latin typeface="Cambria Math" panose="02040503050406030204" pitchFamily="18" charset="0"/>
                            <a:ea typeface="楷体_GB2312"/>
                            <a:cs typeface="Times New Roman" panose="02020603050405020304" pitchFamily="18" charset="0"/>
                          </a:rPr>
                          <m:t>, </m:t>
                        </m:r>
                        <m:r>
                          <a:rPr lang="en-US" altLang="zh-CN" sz="2400" dirty="0">
                            <a:latin typeface="Cambria Math" panose="02040503050406030204" pitchFamily="18" charset="0"/>
                            <a:ea typeface="楷体_GB2312"/>
                            <a:cs typeface="Times New Roman" panose="02020603050405020304" pitchFamily="18" charset="0"/>
                          </a:rPr>
                          <m:t>𝑟</m:t>
                        </m:r>
                      </m:e>
                    </m:d>
                  </m:oMath>
                </a14:m>
                <a:endParaRPr lang="en-US" altLang="zh-CN" sz="2400" dirty="0">
                  <a:latin typeface="Courier New" panose="02070309020205020404" pitchFamily="49" charset="0"/>
                  <a:ea typeface="楷体_GB2312"/>
                  <a:cs typeface="Times New Roman" panose="02020603050405020304" pitchFamily="18" charset="0"/>
                </a:endParaRPr>
              </a:p>
              <a:p>
                <a:pPr marL="0" marR="0" lvl="0" indent="266700" algn="l" defTabSz="914400" rtl="0" eaLnBrk="0" fontAlgn="base" latinLnBrk="0" hangingPunct="0">
                  <a:lnSpc>
                    <a:spcPct val="100000"/>
                  </a:lnSpc>
                  <a:spcBef>
                    <a:spcPct val="0"/>
                  </a:spcBef>
                  <a:spcAft>
                    <a:spcPct val="0"/>
                  </a:spcAft>
                  <a:buClrTx/>
                  <a:buSzTx/>
                  <a:buFontTx/>
                  <a:buNone/>
                  <a:tabLst/>
                </a:pPr>
                <a:r>
                  <a:rPr kumimoji="0" lang="zh-CN" altLang="en-US" sz="2400" b="1" i="0" u="none" strike="noStrike" cap="none" normalizeH="0" baseline="0" dirty="0">
                    <a:ln>
                      <a:noFill/>
                    </a:ln>
                    <a:solidFill>
                      <a:schemeClr val="tx1"/>
                    </a:solidFill>
                    <a:effectLst/>
                    <a:latin typeface="Courier New" panose="02070309020205020404" pitchFamily="49" charset="0"/>
                    <a:ea typeface="楷体_GB2312"/>
                    <a:cs typeface="Times New Roman" panose="02020603050405020304" pitchFamily="18" charset="0"/>
                  </a:rPr>
                  <a:t>输入：</a:t>
                </a:r>
                <a:r>
                  <a:rPr kumimoji="0" lang="zh-CN" altLang="en-US" sz="2400" b="0" i="0" u="none" strike="noStrike" cap="none" normalizeH="0" baseline="0" dirty="0">
                    <a:ln>
                      <a:noFill/>
                    </a:ln>
                    <a:solidFill>
                      <a:schemeClr val="tx1"/>
                    </a:solidFill>
                    <a:effectLst/>
                    <a:latin typeface="Courier New" panose="02070309020205020404" pitchFamily="49" charset="0"/>
                    <a:ea typeface="楷体_GB2312"/>
                    <a:cs typeface="Times New Roman" panose="02020603050405020304" pitchFamily="18" charset="0"/>
                  </a:rPr>
                  <a:t>序列</a:t>
                </a:r>
                <a14:m>
                  <m:oMath xmlns:m="http://schemas.openxmlformats.org/officeDocument/2006/math">
                    <m:r>
                      <a:rPr kumimoji="0" lang="en-US" altLang="zh-CN" sz="2400" b="0" i="1" u="none" strike="noStrike" cap="none" normalizeH="0" baseline="0" smtClean="0">
                        <a:ln>
                          <a:noFill/>
                        </a:ln>
                        <a:solidFill>
                          <a:schemeClr val="tx1"/>
                        </a:solidFill>
                        <a:effectLst/>
                        <a:latin typeface="Cambria Math" panose="02040503050406030204" pitchFamily="18" charset="0"/>
                        <a:ea typeface="楷体_GB2312"/>
                        <a:cs typeface="Times New Roman" panose="02020603050405020304" pitchFamily="18" charset="0"/>
                      </a:rPr>
                      <m:t>𝑎</m:t>
                    </m:r>
                  </m:oMath>
                </a14:m>
                <a:r>
                  <a:rPr kumimoji="0" lang="zh-CN" altLang="en-US" sz="2400" b="0" i="0" u="none" strike="noStrike" cap="none" normalizeH="0" baseline="0" dirty="0">
                    <a:ln>
                      <a:noFill/>
                    </a:ln>
                    <a:solidFill>
                      <a:schemeClr val="tx1"/>
                    </a:solidFill>
                    <a:effectLst/>
                    <a:latin typeface="Courier New" panose="02070309020205020404" pitchFamily="49" charset="0"/>
                    <a:ea typeface="楷体_GB2312"/>
                    <a:cs typeface="Times New Roman" panose="02020603050405020304" pitchFamily="18" charset="0"/>
                  </a:rPr>
                  <a:t>，左端点下标</a:t>
                </a:r>
                <a14:m>
                  <m:oMath xmlns:m="http://schemas.openxmlformats.org/officeDocument/2006/math">
                    <m:r>
                      <a:rPr kumimoji="0" lang="en-US" altLang="zh-CN" sz="24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𝑙</m:t>
                    </m:r>
                  </m:oMath>
                </a14:m>
                <a:r>
                  <a:rPr kumimoji="0" lang="zh-CN" altLang="en-US" sz="2400" b="0" i="0" u="none" strike="noStrike" cap="none" normalizeH="0" baseline="0" dirty="0">
                    <a:ln>
                      <a:noFill/>
                    </a:ln>
                    <a:solidFill>
                      <a:schemeClr val="tx1"/>
                    </a:solidFill>
                    <a:effectLst/>
                    <a:latin typeface="Courier New" panose="02070309020205020404" pitchFamily="49" charset="0"/>
                    <a:ea typeface="楷体_GB2312"/>
                    <a:cs typeface="Times New Roman" panose="02020603050405020304" pitchFamily="18" charset="0"/>
                  </a:rPr>
                  <a:t>，右端点下标</a:t>
                </a:r>
                <a14:m>
                  <m:oMath xmlns:m="http://schemas.openxmlformats.org/officeDocument/2006/math">
                    <m:r>
                      <a:rPr kumimoji="0" lang="en-US" altLang="zh-CN" sz="24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𝑟</m:t>
                    </m:r>
                  </m:oMath>
                </a14:m>
                <a:endParaRPr kumimoji="0" lang="en-US" altLang="zh-CN" sz="2400" b="0" i="0" u="none" strike="noStrike" cap="none" normalizeH="0" baseline="0" dirty="0">
                  <a:ln>
                    <a:noFill/>
                  </a:ln>
                  <a:solidFill>
                    <a:schemeClr val="tx1"/>
                  </a:solidFill>
                  <a:effectLst/>
                </a:endParaRPr>
              </a:p>
              <a:p>
                <a:pPr marL="0" marR="0" lvl="0" indent="266700" algn="l" defTabSz="914400" rtl="0" eaLnBrk="0" fontAlgn="base" latinLnBrk="0" hangingPunct="0">
                  <a:lnSpc>
                    <a:spcPct val="100000"/>
                  </a:lnSpc>
                  <a:spcBef>
                    <a:spcPct val="0"/>
                  </a:spcBef>
                  <a:spcAft>
                    <a:spcPct val="0"/>
                  </a:spcAft>
                  <a:buClrTx/>
                  <a:buSzTx/>
                  <a:buFontTx/>
                  <a:buNone/>
                  <a:tabLst/>
                </a:pPr>
                <a:r>
                  <a:rPr kumimoji="0" lang="zh-CN" altLang="en-US" sz="2400" b="1" i="0" u="none" strike="noStrike" cap="none" normalizeH="0" baseline="0" dirty="0">
                    <a:ln>
                      <a:noFill/>
                    </a:ln>
                    <a:solidFill>
                      <a:schemeClr val="tx1"/>
                    </a:solidFill>
                    <a:effectLst/>
                    <a:latin typeface="Courier New" panose="02070309020205020404" pitchFamily="49" charset="0"/>
                    <a:ea typeface="楷体_GB2312"/>
                    <a:cs typeface="Times New Roman" panose="02020603050405020304" pitchFamily="18" charset="0"/>
                  </a:rPr>
                  <a:t>输出：</a:t>
                </a:r>
                <a:r>
                  <a:rPr kumimoji="0" lang="zh-CN" altLang="en-US" sz="2400" b="0" i="0" u="none" strike="noStrike" cap="none" normalizeH="0" baseline="0" dirty="0">
                    <a:ln>
                      <a:noFill/>
                    </a:ln>
                    <a:solidFill>
                      <a:schemeClr val="tx1"/>
                    </a:solidFill>
                    <a:effectLst/>
                    <a:latin typeface="Courier New" panose="02070309020205020404" pitchFamily="49" charset="0"/>
                    <a:ea typeface="楷体_GB2312"/>
                    <a:cs typeface="Times New Roman" panose="02020603050405020304" pitchFamily="18" charset="0"/>
                  </a:rPr>
                  <a:t>调整</a:t>
                </a:r>
                <a14:m>
                  <m:oMath xmlns:m="http://schemas.openxmlformats.org/officeDocument/2006/math">
                    <m:sSub>
                      <m:sSubPr>
                        <m:ctrlPr>
                          <a:rPr kumimoji="0" lang="en-US" altLang="zh-CN" sz="24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ctrlPr>
                      </m:sSubPr>
                      <m:e>
                        <m:r>
                          <a:rPr kumimoji="0" lang="en-US" altLang="zh-CN" sz="24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𝑎</m:t>
                        </m:r>
                      </m:e>
                      <m:sub>
                        <m:r>
                          <a:rPr kumimoji="0" lang="en-US" altLang="zh-CN" sz="24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𝑙</m:t>
                        </m:r>
                      </m:sub>
                    </m:sSub>
                    <m:r>
                      <a:rPr kumimoji="0" lang="en-US" altLang="zh-CN" sz="24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m:t>
                    </m:r>
                    <m:sSub>
                      <m:sSubPr>
                        <m:ctrlPr>
                          <a:rPr kumimoji="0" lang="en-US" altLang="zh-CN" sz="24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ctrlPr>
                      </m:sSubPr>
                      <m:e>
                        <m:r>
                          <a:rPr kumimoji="0" lang="en-US" altLang="zh-CN" sz="24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𝑎</m:t>
                        </m:r>
                      </m:e>
                      <m:sub>
                        <m:r>
                          <a:rPr kumimoji="0" lang="en-US" altLang="zh-CN" sz="24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𝑙</m:t>
                        </m:r>
                        <m:r>
                          <a:rPr kumimoji="0" lang="en-US" altLang="zh-CN" sz="24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+1</m:t>
                        </m:r>
                      </m:sub>
                    </m:sSub>
                    <m:r>
                      <a:rPr kumimoji="0" lang="en-US" altLang="zh-CN" sz="24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m:t>
                    </m:r>
                    <m:sSub>
                      <m:sSubPr>
                        <m:ctrlPr>
                          <a:rPr kumimoji="0" lang="en-US" altLang="zh-CN" sz="24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ctrlPr>
                      </m:sSubPr>
                      <m:e>
                        <m:r>
                          <a:rPr kumimoji="0" lang="en-US" altLang="zh-CN" sz="2400" b="0" i="1" u="none" strike="noStrike" cap="none" normalizeH="0" baseline="0" dirty="0" err="1" smtClean="0">
                            <a:ln>
                              <a:noFill/>
                            </a:ln>
                            <a:solidFill>
                              <a:schemeClr val="tx1"/>
                            </a:solidFill>
                            <a:effectLst/>
                            <a:latin typeface="Cambria Math" panose="02040503050406030204" pitchFamily="18" charset="0"/>
                            <a:ea typeface="楷体_GB2312"/>
                            <a:cs typeface="Times New Roman" panose="02020603050405020304" pitchFamily="18" charset="0"/>
                          </a:rPr>
                          <m:t>𝑎</m:t>
                        </m:r>
                      </m:e>
                      <m:sub>
                        <m:r>
                          <a:rPr kumimoji="0" lang="en-US" altLang="zh-CN" sz="2400" b="0" i="1" u="none" strike="noStrike" cap="none" normalizeH="0" baseline="0" dirty="0" err="1" smtClean="0">
                            <a:ln>
                              <a:noFill/>
                            </a:ln>
                            <a:solidFill>
                              <a:schemeClr val="tx1"/>
                            </a:solidFill>
                            <a:effectLst/>
                            <a:latin typeface="Cambria Math" panose="02040503050406030204" pitchFamily="18" charset="0"/>
                            <a:ea typeface="楷体_GB2312"/>
                            <a:cs typeface="Times New Roman" panose="02020603050405020304" pitchFamily="18" charset="0"/>
                          </a:rPr>
                          <m:t>𝑟</m:t>
                        </m:r>
                      </m:sub>
                    </m:sSub>
                  </m:oMath>
                </a14:m>
                <a:r>
                  <a:rPr kumimoji="0" lang="zh-CN" altLang="en-US" sz="2400" b="0" i="0" u="none" strike="noStrike" cap="none" normalizeH="0" baseline="0" dirty="0">
                    <a:ln>
                      <a:noFill/>
                    </a:ln>
                    <a:solidFill>
                      <a:schemeClr val="tx1"/>
                    </a:solidFill>
                    <a:effectLst/>
                    <a:latin typeface="Courier New" panose="02070309020205020404" pitchFamily="49" charset="0"/>
                    <a:ea typeface="楷体_GB2312"/>
                    <a:cs typeface="Times New Roman" panose="02020603050405020304" pitchFamily="18" charset="0"/>
                  </a:rPr>
                  <a:t>元素顺序，使元素按照非递减顺序排列</a:t>
                </a:r>
                <a:endParaRPr kumimoji="0" lang="zh-CN" altLang="en-US" sz="2400" b="0" i="0" u="none" strike="noStrike" cap="none" normalizeH="0" baseline="0" dirty="0">
                  <a:ln>
                    <a:noFill/>
                  </a:ln>
                  <a:solidFill>
                    <a:schemeClr val="tx1"/>
                  </a:solidFill>
                  <a:effectLst/>
                </a:endParaRPr>
              </a:p>
            </p:txBody>
          </p:sp>
        </mc:Choice>
        <mc:Fallback xmlns="">
          <p:sp>
            <p:nvSpPr>
              <p:cNvPr id="10" name="Rectangle 1">
                <a:extLst>
                  <a:ext uri="{FF2B5EF4-FFF2-40B4-BE49-F238E27FC236}">
                    <a16:creationId xmlns:a16="http://schemas.microsoft.com/office/drawing/2014/main" id="{02752BA5-9B74-40C1-A30C-533F6573C145}"/>
                  </a:ext>
                </a:extLst>
              </p:cNvPr>
              <p:cNvSpPr>
                <a:spLocks noRot="1" noChangeAspect="1" noMove="1" noResize="1" noEditPoints="1" noAdjustHandles="1" noChangeArrowheads="1" noChangeShapeType="1" noTextEdit="1"/>
              </p:cNvSpPr>
              <p:nvPr/>
            </p:nvSpPr>
            <p:spPr bwMode="auto">
              <a:xfrm>
                <a:off x="584225" y="1083906"/>
                <a:ext cx="9291452" cy="1200329"/>
              </a:xfrm>
              <a:prstGeom prst="rect">
                <a:avLst/>
              </a:prstGeom>
              <a:blipFill>
                <a:blip r:embed="rId3"/>
                <a:stretch>
                  <a:fillRect t="-4211" b="-12632"/>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spTree>
    <p:extLst>
      <p:ext uri="{BB962C8B-B14F-4D97-AF65-F5344CB8AC3E}">
        <p14:creationId xmlns:p14="http://schemas.microsoft.com/office/powerpoint/2010/main" val="5157962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快速排序示例</a:t>
            </a:r>
          </a:p>
        </p:txBody>
      </p:sp>
      <p:sp>
        <p:nvSpPr>
          <p:cNvPr id="3" name="副标题 2"/>
          <p:cNvSpPr>
            <a:spLocks noGrp="1"/>
          </p:cNvSpPr>
          <p:nvPr>
            <p:ph type="subTitle" idx="1"/>
          </p:nvPr>
        </p:nvSpPr>
        <p:spPr/>
        <p:txBody>
          <a:bodyPr/>
          <a:lstStyle/>
          <a:p>
            <a:r>
              <a:rPr lang="en-US" altLang="zh-CN" dirty="0"/>
              <a:t>10.4.2  </a:t>
            </a:r>
            <a:r>
              <a:rPr lang="zh-CN" altLang="en-US" dirty="0"/>
              <a:t>快速排序</a:t>
            </a:r>
          </a:p>
        </p:txBody>
      </p:sp>
      <p:sp>
        <p:nvSpPr>
          <p:cNvPr id="4" name="文本占位符 3"/>
          <p:cNvSpPr>
            <a:spLocks noGrp="1"/>
          </p:cNvSpPr>
          <p:nvPr>
            <p:ph type="body" idx="10"/>
          </p:nvPr>
        </p:nvSpPr>
        <p:spPr/>
        <p:txBody>
          <a:bodyPr/>
          <a:lstStyle/>
          <a:p>
            <a:r>
              <a:rPr lang="zh-CN" altLang="en-US" dirty="0"/>
              <a:t>数据结构</a:t>
            </a:r>
          </a:p>
        </p:txBody>
      </p:sp>
      <p:sp>
        <p:nvSpPr>
          <p:cNvPr id="9" name="内容占位符 8">
            <a:extLst>
              <a:ext uri="{FF2B5EF4-FFF2-40B4-BE49-F238E27FC236}">
                <a16:creationId xmlns:a16="http://schemas.microsoft.com/office/drawing/2014/main" id="{D289E46E-C9FB-4158-9610-616DBC18DEB2}"/>
              </a:ext>
            </a:extLst>
          </p:cNvPr>
          <p:cNvSpPr>
            <a:spLocks noGrp="1"/>
          </p:cNvSpPr>
          <p:nvPr>
            <p:ph idx="11"/>
          </p:nvPr>
        </p:nvSpPr>
        <p:spPr/>
        <p:txBody>
          <a:bodyPr/>
          <a:lstStyle/>
          <a:p>
            <a:r>
              <a:rPr lang="en-US" altLang="zh-CN" dirty="0"/>
              <a:t> </a:t>
            </a:r>
            <a:endParaRPr lang="zh-CN" altLang="en-US" dirty="0"/>
          </a:p>
        </p:txBody>
      </p:sp>
      <p:grpSp>
        <p:nvGrpSpPr>
          <p:cNvPr id="6" name="组合 5">
            <a:extLst>
              <a:ext uri="{FF2B5EF4-FFF2-40B4-BE49-F238E27FC236}">
                <a16:creationId xmlns:a16="http://schemas.microsoft.com/office/drawing/2014/main" id="{AE44170E-6ECF-4156-9D9E-904CF1677535}"/>
              </a:ext>
            </a:extLst>
          </p:cNvPr>
          <p:cNvGrpSpPr/>
          <p:nvPr/>
        </p:nvGrpSpPr>
        <p:grpSpPr>
          <a:xfrm>
            <a:off x="972497" y="1111292"/>
            <a:ext cx="7658183" cy="5301819"/>
            <a:chOff x="2266908" y="1111292"/>
            <a:chExt cx="7658183" cy="5301819"/>
          </a:xfrm>
        </p:grpSpPr>
        <p:graphicFrame>
          <p:nvGraphicFramePr>
            <p:cNvPr id="25" name="表格 4">
              <a:extLst>
                <a:ext uri="{FF2B5EF4-FFF2-40B4-BE49-F238E27FC236}">
                  <a16:creationId xmlns:a16="http://schemas.microsoft.com/office/drawing/2014/main" id="{136304E1-4C2D-4C97-963B-4716BA9F7251}"/>
                </a:ext>
              </a:extLst>
            </p:cNvPr>
            <p:cNvGraphicFramePr>
              <a:graphicFrameLocks/>
            </p:cNvGraphicFramePr>
            <p:nvPr>
              <p:extLst>
                <p:ext uri="{D42A27DB-BD31-4B8C-83A1-F6EECF244321}">
                  <p14:modId xmlns:p14="http://schemas.microsoft.com/office/powerpoint/2010/main" val="1957798672"/>
                </p:ext>
              </p:extLst>
            </p:nvPr>
          </p:nvGraphicFramePr>
          <p:xfrm>
            <a:off x="2266908" y="1111292"/>
            <a:ext cx="7658183" cy="5301819"/>
          </p:xfrm>
          <a:graphic>
            <a:graphicData uri="http://schemas.openxmlformats.org/drawingml/2006/table">
              <a:tbl>
                <a:tblPr firstRow="1" bandRow="1">
                  <a:tableStyleId>{5C22544A-7EE6-4342-B048-85BDC9FD1C3A}</a:tableStyleId>
                </a:tblPr>
                <a:tblGrid>
                  <a:gridCol w="589091">
                    <a:extLst>
                      <a:ext uri="{9D8B030D-6E8A-4147-A177-3AD203B41FA5}">
                        <a16:colId xmlns:a16="http://schemas.microsoft.com/office/drawing/2014/main" val="1840532538"/>
                      </a:ext>
                    </a:extLst>
                  </a:gridCol>
                  <a:gridCol w="589091">
                    <a:extLst>
                      <a:ext uri="{9D8B030D-6E8A-4147-A177-3AD203B41FA5}">
                        <a16:colId xmlns:a16="http://schemas.microsoft.com/office/drawing/2014/main" val="2843781108"/>
                      </a:ext>
                    </a:extLst>
                  </a:gridCol>
                  <a:gridCol w="589091">
                    <a:extLst>
                      <a:ext uri="{9D8B030D-6E8A-4147-A177-3AD203B41FA5}">
                        <a16:colId xmlns:a16="http://schemas.microsoft.com/office/drawing/2014/main" val="2797414313"/>
                      </a:ext>
                    </a:extLst>
                  </a:gridCol>
                  <a:gridCol w="589091">
                    <a:extLst>
                      <a:ext uri="{9D8B030D-6E8A-4147-A177-3AD203B41FA5}">
                        <a16:colId xmlns:a16="http://schemas.microsoft.com/office/drawing/2014/main" val="3891706983"/>
                      </a:ext>
                    </a:extLst>
                  </a:gridCol>
                  <a:gridCol w="589091">
                    <a:extLst>
                      <a:ext uri="{9D8B030D-6E8A-4147-A177-3AD203B41FA5}">
                        <a16:colId xmlns:a16="http://schemas.microsoft.com/office/drawing/2014/main" val="3985196331"/>
                      </a:ext>
                    </a:extLst>
                  </a:gridCol>
                  <a:gridCol w="589091">
                    <a:extLst>
                      <a:ext uri="{9D8B030D-6E8A-4147-A177-3AD203B41FA5}">
                        <a16:colId xmlns:a16="http://schemas.microsoft.com/office/drawing/2014/main" val="76586332"/>
                      </a:ext>
                    </a:extLst>
                  </a:gridCol>
                  <a:gridCol w="589091">
                    <a:extLst>
                      <a:ext uri="{9D8B030D-6E8A-4147-A177-3AD203B41FA5}">
                        <a16:colId xmlns:a16="http://schemas.microsoft.com/office/drawing/2014/main" val="2379668139"/>
                      </a:ext>
                    </a:extLst>
                  </a:gridCol>
                  <a:gridCol w="589091">
                    <a:extLst>
                      <a:ext uri="{9D8B030D-6E8A-4147-A177-3AD203B41FA5}">
                        <a16:colId xmlns:a16="http://schemas.microsoft.com/office/drawing/2014/main" val="3722754664"/>
                      </a:ext>
                    </a:extLst>
                  </a:gridCol>
                  <a:gridCol w="589091">
                    <a:extLst>
                      <a:ext uri="{9D8B030D-6E8A-4147-A177-3AD203B41FA5}">
                        <a16:colId xmlns:a16="http://schemas.microsoft.com/office/drawing/2014/main" val="587516652"/>
                      </a:ext>
                    </a:extLst>
                  </a:gridCol>
                  <a:gridCol w="589091">
                    <a:extLst>
                      <a:ext uri="{9D8B030D-6E8A-4147-A177-3AD203B41FA5}">
                        <a16:colId xmlns:a16="http://schemas.microsoft.com/office/drawing/2014/main" val="1386437842"/>
                      </a:ext>
                    </a:extLst>
                  </a:gridCol>
                  <a:gridCol w="589091">
                    <a:extLst>
                      <a:ext uri="{9D8B030D-6E8A-4147-A177-3AD203B41FA5}">
                        <a16:colId xmlns:a16="http://schemas.microsoft.com/office/drawing/2014/main" val="3188065578"/>
                      </a:ext>
                    </a:extLst>
                  </a:gridCol>
                  <a:gridCol w="589091">
                    <a:extLst>
                      <a:ext uri="{9D8B030D-6E8A-4147-A177-3AD203B41FA5}">
                        <a16:colId xmlns:a16="http://schemas.microsoft.com/office/drawing/2014/main" val="3752158137"/>
                      </a:ext>
                    </a:extLst>
                  </a:gridCol>
                  <a:gridCol w="589091">
                    <a:extLst>
                      <a:ext uri="{9D8B030D-6E8A-4147-A177-3AD203B41FA5}">
                        <a16:colId xmlns:a16="http://schemas.microsoft.com/office/drawing/2014/main" val="2504581142"/>
                      </a:ext>
                    </a:extLst>
                  </a:gridCol>
                </a:tblGrid>
                <a:tr h="589091">
                  <a:tc>
                    <a:txBody>
                      <a:bodyPr/>
                      <a:lstStyle/>
                      <a:p>
                        <a:pPr algn="ctr"/>
                        <a:r>
                          <a:rPr lang="en-US" altLang="zh-CN" sz="2400" b="0" dirty="0">
                            <a:solidFill>
                              <a:schemeClr val="tx1"/>
                            </a:solidFill>
                          </a:rPr>
                          <a:t>68</a:t>
                        </a:r>
                        <a:endParaRPr lang="zh-CN" altLang="en-US" sz="2400"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sz="2400" b="0" dirty="0">
                            <a:solidFill>
                              <a:schemeClr val="tx1"/>
                            </a:solidFill>
                          </a:rPr>
                          <a:t>65</a:t>
                        </a:r>
                        <a:endParaRPr lang="zh-CN" altLang="en-US" sz="2400"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sz="2400" b="0" dirty="0">
                            <a:solidFill>
                              <a:schemeClr val="tx1"/>
                            </a:solidFill>
                          </a:rPr>
                          <a:t>84</a:t>
                        </a:r>
                        <a:endParaRPr lang="zh-CN" altLang="en-US" sz="2400"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sz="2400" b="0" dirty="0">
                            <a:solidFill>
                              <a:schemeClr val="tx1"/>
                            </a:solidFill>
                          </a:rPr>
                          <a:t>65</a:t>
                        </a:r>
                        <a:endParaRPr lang="zh-CN" altLang="en-US" sz="2400"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sz="2400" b="0" dirty="0">
                            <a:solidFill>
                              <a:schemeClr val="tx1"/>
                            </a:solidFill>
                          </a:rPr>
                          <a:t>83</a:t>
                        </a:r>
                        <a:endParaRPr lang="zh-CN" altLang="en-US" sz="2400"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sz="2400" b="0" dirty="0">
                            <a:solidFill>
                              <a:schemeClr val="tx1"/>
                            </a:solidFill>
                          </a:rPr>
                          <a:t>84</a:t>
                        </a:r>
                        <a:endParaRPr lang="zh-CN" altLang="en-US" sz="2400"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sz="2400" b="0" dirty="0">
                            <a:solidFill>
                              <a:schemeClr val="tx1"/>
                            </a:solidFill>
                          </a:rPr>
                          <a:t>82</a:t>
                        </a:r>
                        <a:endParaRPr lang="zh-CN" altLang="en-US" sz="2400"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sz="2400" b="0" dirty="0">
                            <a:solidFill>
                              <a:schemeClr val="tx1"/>
                            </a:solidFill>
                          </a:rPr>
                          <a:t>85</a:t>
                        </a:r>
                        <a:endParaRPr lang="zh-CN" altLang="en-US" sz="2400"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sz="2400" b="0" dirty="0">
                            <a:solidFill>
                              <a:schemeClr val="tx1"/>
                            </a:solidFill>
                          </a:rPr>
                          <a:t>67</a:t>
                        </a:r>
                        <a:endParaRPr lang="zh-CN" altLang="en-US" sz="2400"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sz="2400" b="0" dirty="0">
                            <a:solidFill>
                              <a:schemeClr val="tx1"/>
                            </a:solidFill>
                          </a:rPr>
                          <a:t>84</a:t>
                        </a:r>
                        <a:endParaRPr lang="zh-CN" altLang="en-US" sz="2400"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sz="2400" b="0" dirty="0">
                            <a:solidFill>
                              <a:schemeClr val="tx1"/>
                            </a:solidFill>
                          </a:rPr>
                          <a:t>85</a:t>
                        </a:r>
                        <a:endParaRPr lang="zh-CN" altLang="en-US" sz="2400"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sz="2400" b="0" dirty="0">
                            <a:solidFill>
                              <a:schemeClr val="tx1"/>
                            </a:solidFill>
                          </a:rPr>
                          <a:t>82</a:t>
                        </a:r>
                        <a:endParaRPr lang="zh-CN" altLang="en-US" sz="2400"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sz="2400" b="0" dirty="0">
                            <a:solidFill>
                              <a:schemeClr val="tx1"/>
                            </a:solidFill>
                          </a:rPr>
                          <a:t>69</a:t>
                        </a:r>
                        <a:endParaRPr lang="zh-CN" altLang="en-US" sz="2400"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2"/>
                      </a:solidFill>
                    </a:tcPr>
                  </a:tc>
                  <a:extLst>
                    <a:ext uri="{0D108BD9-81ED-4DB2-BD59-A6C34878D82A}">
                      <a16:rowId xmlns:a16="http://schemas.microsoft.com/office/drawing/2014/main" val="4174200690"/>
                    </a:ext>
                  </a:extLst>
                </a:tr>
                <a:tr h="589091">
                  <a:tc>
                    <a:txBody>
                      <a:bodyPr/>
                      <a:lstStyle/>
                      <a:p>
                        <a:pPr algn="ctr"/>
                        <a:r>
                          <a:rPr lang="en-US" altLang="zh-CN" sz="2400" b="0" dirty="0">
                            <a:solidFill>
                              <a:schemeClr val="tx1"/>
                            </a:solidFill>
                          </a:rPr>
                          <a:t>68</a:t>
                        </a:r>
                        <a:endParaRPr lang="zh-CN" altLang="en-US" sz="2400"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sz="2400" b="0" dirty="0">
                            <a:solidFill>
                              <a:schemeClr val="tx1"/>
                            </a:solidFill>
                          </a:rPr>
                          <a:t>65</a:t>
                        </a:r>
                        <a:endParaRPr lang="zh-CN" altLang="en-US" sz="2400"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sz="2400" b="0" dirty="0">
                            <a:solidFill>
                              <a:schemeClr val="tx1"/>
                            </a:solidFill>
                          </a:rPr>
                          <a:t>67</a:t>
                        </a:r>
                        <a:endParaRPr lang="zh-CN" altLang="en-US" sz="2400"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sz="2400" b="0" dirty="0">
                            <a:solidFill>
                              <a:schemeClr val="tx1"/>
                            </a:solidFill>
                          </a:rPr>
                          <a:t>65</a:t>
                        </a:r>
                        <a:endParaRPr lang="zh-CN" altLang="en-US" sz="2400"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2"/>
                      </a:solidFill>
                    </a:tcPr>
                  </a:tc>
                  <a:tc>
                    <a:txBody>
                      <a:bodyPr/>
                      <a:lstStyle/>
                      <a:p>
                        <a:pPr algn="ctr"/>
                        <a:r>
                          <a:rPr lang="en-US" altLang="zh-CN" sz="2400" b="0" dirty="0">
                            <a:solidFill>
                              <a:schemeClr val="tx1"/>
                            </a:solidFill>
                          </a:rPr>
                          <a:t>69</a:t>
                        </a:r>
                        <a:endParaRPr lang="zh-CN" altLang="en-US" sz="2400"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sz="2400" b="0" dirty="0">
                            <a:solidFill>
                              <a:schemeClr val="tx1"/>
                            </a:solidFill>
                          </a:rPr>
                          <a:t>84</a:t>
                        </a:r>
                        <a:endParaRPr lang="zh-CN" altLang="en-US" sz="2400"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sz="2400" b="0" dirty="0">
                            <a:solidFill>
                              <a:schemeClr val="tx1"/>
                            </a:solidFill>
                          </a:rPr>
                          <a:t>82</a:t>
                        </a:r>
                        <a:endParaRPr lang="zh-CN" altLang="en-US" sz="2400"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sz="2400" b="0" dirty="0">
                            <a:solidFill>
                              <a:schemeClr val="tx1"/>
                            </a:solidFill>
                          </a:rPr>
                          <a:t>85</a:t>
                        </a:r>
                        <a:endParaRPr lang="zh-CN" altLang="en-US" sz="2400"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sz="2400" b="0" dirty="0">
                            <a:solidFill>
                              <a:schemeClr val="tx1"/>
                            </a:solidFill>
                          </a:rPr>
                          <a:t>84</a:t>
                        </a:r>
                        <a:endParaRPr lang="zh-CN" altLang="en-US" sz="2400"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sz="2400" b="0" dirty="0">
                            <a:solidFill>
                              <a:schemeClr val="tx1"/>
                            </a:solidFill>
                          </a:rPr>
                          <a:t>84</a:t>
                        </a:r>
                        <a:endParaRPr lang="zh-CN" altLang="en-US" sz="2400"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sz="2400" b="0" dirty="0">
                            <a:solidFill>
                              <a:schemeClr val="tx1"/>
                            </a:solidFill>
                          </a:rPr>
                          <a:t>85</a:t>
                        </a:r>
                        <a:endParaRPr lang="zh-CN" altLang="en-US" sz="2400"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sz="2400" b="0" dirty="0">
                            <a:solidFill>
                              <a:schemeClr val="tx1"/>
                            </a:solidFill>
                          </a:rPr>
                          <a:t>82</a:t>
                        </a:r>
                        <a:endParaRPr lang="zh-CN" altLang="en-US" sz="2400"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sz="2400" b="0" dirty="0">
                            <a:solidFill>
                              <a:schemeClr val="tx1"/>
                            </a:solidFill>
                          </a:rPr>
                          <a:t>83</a:t>
                        </a:r>
                        <a:endParaRPr lang="zh-CN" altLang="en-US" sz="2400"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2"/>
                      </a:solidFill>
                    </a:tcPr>
                  </a:tc>
                  <a:extLst>
                    <a:ext uri="{0D108BD9-81ED-4DB2-BD59-A6C34878D82A}">
                      <a16:rowId xmlns:a16="http://schemas.microsoft.com/office/drawing/2014/main" val="910819626"/>
                    </a:ext>
                  </a:extLst>
                </a:tr>
                <a:tr h="589091">
                  <a:tc>
                    <a:txBody>
                      <a:bodyPr/>
                      <a:lstStyle/>
                      <a:p>
                        <a:pPr algn="ctr"/>
                        <a:r>
                          <a:rPr lang="en-US" altLang="zh-CN" sz="2400" b="0" dirty="0">
                            <a:solidFill>
                              <a:schemeClr val="tx1"/>
                            </a:solidFill>
                          </a:rPr>
                          <a:t>65</a:t>
                        </a:r>
                        <a:endParaRPr lang="zh-CN" altLang="en-US" sz="2400"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sz="2400" b="0" dirty="0">
                            <a:solidFill>
                              <a:schemeClr val="tx1"/>
                            </a:solidFill>
                          </a:rPr>
                          <a:t>65</a:t>
                        </a:r>
                        <a:endParaRPr lang="zh-CN" altLang="en-US" sz="2400"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sz="2400" b="0" dirty="0">
                            <a:solidFill>
                              <a:schemeClr val="tx1"/>
                            </a:solidFill>
                          </a:rPr>
                          <a:t>67</a:t>
                        </a:r>
                        <a:endParaRPr lang="zh-CN" altLang="en-US" sz="2400"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sz="2400" b="0" dirty="0">
                            <a:solidFill>
                              <a:schemeClr val="tx1"/>
                            </a:solidFill>
                          </a:rPr>
                          <a:t>68</a:t>
                        </a:r>
                        <a:endParaRPr lang="zh-CN" altLang="en-US" sz="2400"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2"/>
                      </a:solidFill>
                    </a:tcPr>
                  </a:tc>
                  <a:tc>
                    <a:txBody>
                      <a:bodyPr/>
                      <a:lstStyle/>
                      <a:p>
                        <a:pPr algn="ctr"/>
                        <a:endParaRPr lang="zh-CN" altLang="en-US" sz="2400" b="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CN" altLang="en-US" sz="2400" b="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CN" altLang="en-US" sz="2400" b="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CN" altLang="en-US" sz="2400" b="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CN" altLang="en-US" sz="2400" b="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CN" altLang="en-US" sz="2400" b="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CN" altLang="en-US" sz="2400" b="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CN" altLang="en-US" sz="2400" b="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CN" altLang="en-US" sz="2400"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262370669"/>
                    </a:ext>
                  </a:extLst>
                </a:tr>
                <a:tr h="589091">
                  <a:tc>
                    <a:txBody>
                      <a:bodyPr/>
                      <a:lstStyle/>
                      <a:p>
                        <a:pPr algn="ctr"/>
                        <a:endParaRPr lang="zh-CN" altLang="en-US" sz="2400"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CN" altLang="en-US" sz="2400"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sz="2400" b="0" dirty="0">
                            <a:solidFill>
                              <a:schemeClr val="tx1"/>
                            </a:solidFill>
                          </a:rPr>
                          <a:t>67</a:t>
                        </a:r>
                        <a:endParaRPr lang="zh-CN" altLang="en-US" sz="2400"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sz="2400" b="0" dirty="0">
                            <a:solidFill>
                              <a:schemeClr val="tx1"/>
                            </a:solidFill>
                          </a:rPr>
                          <a:t>68</a:t>
                        </a:r>
                        <a:endParaRPr lang="zh-CN" altLang="en-US" sz="2400"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CN" altLang="en-US" sz="2400" b="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CN" altLang="en-US" sz="2400"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CN" altLang="en-US" sz="2400"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CN" altLang="en-US" sz="2400"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CN" altLang="en-US" sz="2400" b="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CN" altLang="en-US" sz="2400" b="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CN" altLang="en-US" sz="2400" b="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CN" altLang="en-US" sz="2400" b="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CN" altLang="en-US" sz="2400" b="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2096102314"/>
                    </a:ext>
                  </a:extLst>
                </a:tr>
                <a:tr h="589091">
                  <a:tc>
                    <a:txBody>
                      <a:bodyPr/>
                      <a:lstStyle/>
                      <a:p>
                        <a:pPr algn="ctr"/>
                        <a:endParaRPr lang="zh-CN" altLang="en-US" sz="2400"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CN" altLang="en-US" sz="2400" b="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CN" altLang="en-US" sz="2400"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CN" altLang="en-US" sz="2400"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CN" altLang="en-US" sz="2400"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sz="2400" b="0" dirty="0">
                            <a:solidFill>
                              <a:schemeClr val="tx1"/>
                            </a:solidFill>
                          </a:rPr>
                          <a:t>82</a:t>
                        </a:r>
                        <a:endParaRPr lang="zh-CN" altLang="en-US" sz="2400"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sz="2400" b="0" dirty="0">
                            <a:solidFill>
                              <a:schemeClr val="tx1"/>
                            </a:solidFill>
                          </a:rPr>
                          <a:t>82</a:t>
                        </a:r>
                        <a:endParaRPr lang="zh-CN" altLang="en-US" sz="2400"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2"/>
                      </a:solidFill>
                    </a:tcPr>
                  </a:tc>
                  <a:tc>
                    <a:txBody>
                      <a:bodyPr/>
                      <a:lstStyle/>
                      <a:p>
                        <a:pPr algn="ctr"/>
                        <a:r>
                          <a:rPr lang="en-US" altLang="zh-CN" sz="2400" b="0" dirty="0">
                            <a:solidFill>
                              <a:schemeClr val="tx1"/>
                            </a:solidFill>
                          </a:rPr>
                          <a:t>83</a:t>
                        </a:r>
                        <a:endParaRPr lang="zh-CN" altLang="en-US" sz="2400"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sz="2400" b="0" dirty="0">
                            <a:solidFill>
                              <a:schemeClr val="tx1"/>
                            </a:solidFill>
                          </a:rPr>
                          <a:t>84</a:t>
                        </a:r>
                        <a:endParaRPr lang="zh-CN" altLang="en-US" sz="2400"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sz="2400" b="0" dirty="0">
                            <a:solidFill>
                              <a:schemeClr val="tx1"/>
                            </a:solidFill>
                          </a:rPr>
                          <a:t>84</a:t>
                        </a:r>
                        <a:endParaRPr lang="zh-CN" altLang="en-US" sz="2400"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sz="2400" b="0" dirty="0">
                            <a:solidFill>
                              <a:schemeClr val="tx1"/>
                            </a:solidFill>
                          </a:rPr>
                          <a:t>85</a:t>
                        </a:r>
                        <a:endParaRPr lang="zh-CN" altLang="en-US" sz="2400"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sz="2400" b="0" dirty="0">
                            <a:solidFill>
                              <a:schemeClr val="tx1"/>
                            </a:solidFill>
                          </a:rPr>
                          <a:t>84</a:t>
                        </a:r>
                        <a:endParaRPr lang="zh-CN" altLang="en-US" sz="2400"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sz="2400" b="0" dirty="0">
                            <a:solidFill>
                              <a:schemeClr val="tx1"/>
                            </a:solidFill>
                          </a:rPr>
                          <a:t>85</a:t>
                        </a:r>
                        <a:endParaRPr lang="zh-CN" altLang="en-US" sz="2400"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2"/>
                      </a:solidFill>
                    </a:tcPr>
                  </a:tc>
                  <a:extLst>
                    <a:ext uri="{0D108BD9-81ED-4DB2-BD59-A6C34878D82A}">
                      <a16:rowId xmlns:a16="http://schemas.microsoft.com/office/drawing/2014/main" val="1441993774"/>
                    </a:ext>
                  </a:extLst>
                </a:tr>
                <a:tr h="589091">
                  <a:tc>
                    <a:txBody>
                      <a:bodyPr/>
                      <a:lstStyle/>
                      <a:p>
                        <a:pPr algn="ctr"/>
                        <a:endParaRPr lang="zh-CN" altLang="en-US" sz="2400"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CN" altLang="en-US" sz="2400" b="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CN" altLang="en-US" sz="2400" b="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CN" altLang="en-US" sz="2400" b="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CN" altLang="en-US" sz="2400"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sz="2400" b="0" dirty="0">
                            <a:solidFill>
                              <a:schemeClr val="tx1"/>
                            </a:solidFill>
                          </a:rPr>
                          <a:t>82</a:t>
                        </a:r>
                        <a:endParaRPr lang="zh-CN" altLang="en-US" sz="2400"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sz="2400" b="0" dirty="0">
                            <a:solidFill>
                              <a:schemeClr val="tx1"/>
                            </a:solidFill>
                          </a:rPr>
                          <a:t>82</a:t>
                        </a:r>
                        <a:endParaRPr lang="zh-CN" altLang="en-US" sz="2400"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CN" altLang="en-US" sz="2400" b="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CN" altLang="en-US" sz="2400"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CN" altLang="en-US" sz="2400" b="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CN" altLang="en-US" sz="2400" b="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CN" altLang="en-US" sz="2400"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CN" altLang="en-US" sz="2400" b="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2913761242"/>
                    </a:ext>
                  </a:extLst>
                </a:tr>
                <a:tr h="589091">
                  <a:tc>
                    <a:txBody>
                      <a:bodyPr/>
                      <a:lstStyle/>
                      <a:p>
                        <a:pPr algn="ctr"/>
                        <a:endParaRPr lang="zh-CN" altLang="en-US" sz="2400"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CN" altLang="en-US" sz="2400" b="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CN" altLang="en-US" sz="2400" b="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CN" altLang="en-US" sz="2400" b="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CN" altLang="en-US" sz="2400" b="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CN" altLang="en-US" sz="2400" b="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CN" altLang="en-US" sz="2400" b="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CN" altLang="en-US" sz="2400" b="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sz="2400" b="0" dirty="0">
                            <a:solidFill>
                              <a:schemeClr val="tx1"/>
                            </a:solidFill>
                          </a:rPr>
                          <a:t>84</a:t>
                        </a:r>
                        <a:endParaRPr lang="zh-CN" altLang="en-US" sz="2400"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sz="2400" b="0" dirty="0">
                            <a:solidFill>
                              <a:schemeClr val="tx1"/>
                            </a:solidFill>
                          </a:rPr>
                          <a:t>84</a:t>
                        </a:r>
                        <a:endParaRPr lang="zh-CN" altLang="en-US" sz="2400"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sz="2400" b="0" dirty="0">
                            <a:solidFill>
                              <a:schemeClr val="tx1"/>
                            </a:solidFill>
                          </a:rPr>
                          <a:t>84</a:t>
                        </a:r>
                        <a:endParaRPr lang="zh-CN" altLang="en-US" sz="2400"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2"/>
                      </a:solidFill>
                    </a:tcPr>
                  </a:tc>
                  <a:tc>
                    <a:txBody>
                      <a:bodyPr/>
                      <a:lstStyle/>
                      <a:p>
                        <a:pPr algn="ctr"/>
                        <a:r>
                          <a:rPr lang="en-US" altLang="zh-CN" sz="2400" b="0" dirty="0">
                            <a:solidFill>
                              <a:schemeClr val="tx1"/>
                            </a:solidFill>
                          </a:rPr>
                          <a:t>85</a:t>
                        </a:r>
                        <a:endParaRPr lang="zh-CN" altLang="en-US" sz="2400"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sz="2400" b="0" dirty="0">
                            <a:solidFill>
                              <a:schemeClr val="tx1"/>
                            </a:solidFill>
                          </a:rPr>
                          <a:t>85</a:t>
                        </a:r>
                        <a:endParaRPr lang="zh-CN" altLang="en-US" sz="2400"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244531637"/>
                    </a:ext>
                  </a:extLst>
                </a:tr>
                <a:tr h="589091">
                  <a:tc>
                    <a:txBody>
                      <a:bodyPr/>
                      <a:lstStyle/>
                      <a:p>
                        <a:pPr algn="ctr"/>
                        <a:endParaRPr lang="zh-CN" altLang="en-US" sz="2400" b="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2400" b="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2400" b="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2400" b="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2400" b="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2400"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2400" b="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2400" b="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400" b="0" dirty="0">
                            <a:solidFill>
                              <a:schemeClr val="tx1"/>
                            </a:solidFill>
                          </a:rPr>
                          <a:t>84</a:t>
                        </a:r>
                        <a:endParaRPr lang="zh-CN" altLang="en-US" sz="2400"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400" b="0" dirty="0">
                            <a:solidFill>
                              <a:schemeClr val="tx1"/>
                            </a:solidFill>
                          </a:rPr>
                          <a:t>84</a:t>
                        </a:r>
                        <a:endParaRPr lang="zh-CN" altLang="en-US" sz="2400"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400" b="0" dirty="0">
                            <a:solidFill>
                              <a:schemeClr val="tx1"/>
                            </a:solidFill>
                          </a:rPr>
                          <a:t>84</a:t>
                        </a:r>
                        <a:endParaRPr lang="zh-CN" altLang="en-US" sz="2400"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2400" b="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2400"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52836169"/>
                    </a:ext>
                  </a:extLst>
                </a:tr>
                <a:tr h="589091">
                  <a:tc>
                    <a:txBody>
                      <a:bodyPr/>
                      <a:lstStyle/>
                      <a:p>
                        <a:pPr algn="ctr"/>
                        <a:r>
                          <a:rPr lang="en-US" altLang="zh-CN" sz="2400" b="0" dirty="0"/>
                          <a:t>65</a:t>
                        </a:r>
                        <a:endParaRPr lang="zh-CN" altLang="en-US" sz="2400" b="0" dirty="0"/>
                      </a:p>
                    </a:txBody>
                    <a:tcPr marL="74815" marR="74815" marT="37407" marB="3740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sz="2400" b="0" dirty="0"/>
                          <a:t>65</a:t>
                        </a:r>
                        <a:endParaRPr lang="zh-CN" altLang="en-US" sz="2400" b="0" dirty="0"/>
                      </a:p>
                    </a:txBody>
                    <a:tcPr marL="74815" marR="74815" marT="37407" marB="3740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sz="2400" b="0" dirty="0"/>
                          <a:t>67</a:t>
                        </a:r>
                        <a:endParaRPr lang="zh-CN" altLang="en-US" sz="2400" b="0" dirty="0"/>
                      </a:p>
                    </a:txBody>
                    <a:tcPr marL="74815" marR="74815" marT="37407" marB="3740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sz="2400" b="0" dirty="0"/>
                          <a:t>68</a:t>
                        </a:r>
                        <a:endParaRPr lang="zh-CN" altLang="en-US" sz="2400" b="0" dirty="0"/>
                      </a:p>
                    </a:txBody>
                    <a:tcPr marL="74815" marR="74815" marT="37407" marB="3740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sz="2400" b="0" dirty="0"/>
                          <a:t>69</a:t>
                        </a:r>
                        <a:endParaRPr lang="zh-CN" altLang="en-US" sz="2400" b="0" dirty="0"/>
                      </a:p>
                    </a:txBody>
                    <a:tcPr marL="74815" marR="74815" marT="37407" marB="3740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sz="2400" b="0" dirty="0"/>
                          <a:t>82</a:t>
                        </a:r>
                        <a:endParaRPr lang="zh-CN" altLang="en-US" sz="2400" b="0" dirty="0"/>
                      </a:p>
                    </a:txBody>
                    <a:tcPr marL="74815" marR="74815" marT="37407" marB="3740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sz="2400" b="0" dirty="0"/>
                          <a:t>82</a:t>
                        </a:r>
                        <a:endParaRPr lang="zh-CN" altLang="en-US" sz="2400" b="0" dirty="0"/>
                      </a:p>
                    </a:txBody>
                    <a:tcPr marL="74815" marR="74815" marT="37407" marB="3740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sz="2400" b="0" dirty="0"/>
                          <a:t>83</a:t>
                        </a:r>
                        <a:endParaRPr lang="zh-CN" altLang="en-US" sz="2400" b="0" dirty="0"/>
                      </a:p>
                    </a:txBody>
                    <a:tcPr marL="74815" marR="74815" marT="37407" marB="3740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sz="2400" b="0" dirty="0"/>
                          <a:t>84</a:t>
                        </a:r>
                        <a:endParaRPr lang="zh-CN" altLang="en-US" sz="2400" b="0" dirty="0"/>
                      </a:p>
                    </a:txBody>
                    <a:tcPr marL="74815" marR="74815" marT="37407" marB="3740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sz="2400" b="0" dirty="0"/>
                          <a:t>84</a:t>
                        </a:r>
                        <a:endParaRPr lang="zh-CN" altLang="en-US" sz="2400" b="0" dirty="0"/>
                      </a:p>
                    </a:txBody>
                    <a:tcPr marL="74815" marR="74815" marT="37407" marB="3740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sz="2400" b="0" dirty="0"/>
                          <a:t>84</a:t>
                        </a:r>
                        <a:endParaRPr lang="zh-CN" altLang="en-US" sz="2400" b="0" dirty="0"/>
                      </a:p>
                    </a:txBody>
                    <a:tcPr marL="74815" marR="74815" marT="37407" marB="3740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sz="2400" b="0" dirty="0"/>
                          <a:t>85</a:t>
                        </a:r>
                        <a:endParaRPr lang="zh-CN" altLang="en-US" sz="2400" b="0" dirty="0"/>
                      </a:p>
                    </a:txBody>
                    <a:tcPr marL="74815" marR="74815" marT="37407" marB="3740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sz="2400" b="0" dirty="0"/>
                          <a:t>85</a:t>
                        </a:r>
                        <a:endParaRPr lang="zh-CN" altLang="en-US" sz="2400" b="0" dirty="0"/>
                      </a:p>
                    </a:txBody>
                    <a:tcPr marL="74815" marR="74815" marT="37407" marB="3740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141575485"/>
                    </a:ext>
                  </a:extLst>
                </a:tr>
              </a:tbl>
            </a:graphicData>
          </a:graphic>
        </p:graphicFrame>
        <p:sp>
          <p:nvSpPr>
            <p:cNvPr id="30" name="椭圆 29">
              <a:extLst>
                <a:ext uri="{FF2B5EF4-FFF2-40B4-BE49-F238E27FC236}">
                  <a16:creationId xmlns:a16="http://schemas.microsoft.com/office/drawing/2014/main" id="{9214B822-5D03-47D6-8ACA-045EC1BB30CC}"/>
                </a:ext>
              </a:extLst>
            </p:cNvPr>
            <p:cNvSpPr/>
            <p:nvPr/>
          </p:nvSpPr>
          <p:spPr>
            <a:xfrm>
              <a:off x="4621964" y="1696993"/>
              <a:ext cx="589756" cy="589756"/>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a:extLst>
                <a:ext uri="{FF2B5EF4-FFF2-40B4-BE49-F238E27FC236}">
                  <a16:creationId xmlns:a16="http://schemas.microsoft.com/office/drawing/2014/main" id="{6662C3A9-DDA3-4449-B8E2-53AB186125A8}"/>
                </a:ext>
              </a:extLst>
            </p:cNvPr>
            <p:cNvSpPr/>
            <p:nvPr/>
          </p:nvSpPr>
          <p:spPr>
            <a:xfrm>
              <a:off x="2852696" y="2286749"/>
              <a:ext cx="589756" cy="589756"/>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a:extLst>
                <a:ext uri="{FF2B5EF4-FFF2-40B4-BE49-F238E27FC236}">
                  <a16:creationId xmlns:a16="http://schemas.microsoft.com/office/drawing/2014/main" id="{DB7460D4-A599-4E53-B2AE-8A4D6CB938A6}"/>
                </a:ext>
              </a:extLst>
            </p:cNvPr>
            <p:cNvSpPr/>
            <p:nvPr/>
          </p:nvSpPr>
          <p:spPr>
            <a:xfrm>
              <a:off x="4028240" y="2872450"/>
              <a:ext cx="589756" cy="589756"/>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a:extLst>
                <a:ext uri="{FF2B5EF4-FFF2-40B4-BE49-F238E27FC236}">
                  <a16:creationId xmlns:a16="http://schemas.microsoft.com/office/drawing/2014/main" id="{01B7898A-E977-47E2-8A58-DE67FB579FED}"/>
                </a:ext>
              </a:extLst>
            </p:cNvPr>
            <p:cNvSpPr/>
            <p:nvPr/>
          </p:nvSpPr>
          <p:spPr>
            <a:xfrm>
              <a:off x="6388893" y="3466261"/>
              <a:ext cx="589756" cy="589756"/>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a:extLst>
                <a:ext uri="{FF2B5EF4-FFF2-40B4-BE49-F238E27FC236}">
                  <a16:creationId xmlns:a16="http://schemas.microsoft.com/office/drawing/2014/main" id="{042431AB-3DE3-4B68-9C51-3801E74CD7D7}"/>
                </a:ext>
              </a:extLst>
            </p:cNvPr>
            <p:cNvSpPr/>
            <p:nvPr/>
          </p:nvSpPr>
          <p:spPr>
            <a:xfrm>
              <a:off x="5799137" y="4056814"/>
              <a:ext cx="589756" cy="589756"/>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a:extLst>
                <a:ext uri="{FF2B5EF4-FFF2-40B4-BE49-F238E27FC236}">
                  <a16:creationId xmlns:a16="http://schemas.microsoft.com/office/drawing/2014/main" id="{20D820DA-5656-42A8-AAB8-6EEE8FF5C09F}"/>
                </a:ext>
              </a:extLst>
            </p:cNvPr>
            <p:cNvSpPr/>
            <p:nvPr/>
          </p:nvSpPr>
          <p:spPr>
            <a:xfrm>
              <a:off x="8745579" y="4671188"/>
              <a:ext cx="589756" cy="589756"/>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a:extLst>
                <a:ext uri="{FF2B5EF4-FFF2-40B4-BE49-F238E27FC236}">
                  <a16:creationId xmlns:a16="http://schemas.microsoft.com/office/drawing/2014/main" id="{27B107F7-2F19-4D2A-803A-EEF1D9F3E09C}"/>
                </a:ext>
              </a:extLst>
            </p:cNvPr>
            <p:cNvSpPr/>
            <p:nvPr/>
          </p:nvSpPr>
          <p:spPr>
            <a:xfrm>
              <a:off x="7565189" y="5260944"/>
              <a:ext cx="589756" cy="589756"/>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0" name="组合 39">
            <a:extLst>
              <a:ext uri="{FF2B5EF4-FFF2-40B4-BE49-F238E27FC236}">
                <a16:creationId xmlns:a16="http://schemas.microsoft.com/office/drawing/2014/main" id="{CB888733-2304-4E95-BC60-6274E883BD8E}"/>
              </a:ext>
            </a:extLst>
          </p:cNvPr>
          <p:cNvGrpSpPr/>
          <p:nvPr/>
        </p:nvGrpSpPr>
        <p:grpSpPr>
          <a:xfrm>
            <a:off x="9233155" y="1624365"/>
            <a:ext cx="2268083" cy="1388052"/>
            <a:chOff x="9361642" y="1611748"/>
            <a:chExt cx="2268083" cy="1388052"/>
          </a:xfrm>
        </p:grpSpPr>
        <p:sp>
          <p:nvSpPr>
            <p:cNvPr id="42" name="内容占位符 4">
              <a:extLst>
                <a:ext uri="{FF2B5EF4-FFF2-40B4-BE49-F238E27FC236}">
                  <a16:creationId xmlns:a16="http://schemas.microsoft.com/office/drawing/2014/main" id="{32CBD28E-39A0-4763-B9E0-E80DC568B1A5}"/>
                </a:ext>
              </a:extLst>
            </p:cNvPr>
            <p:cNvSpPr txBox="1">
              <a:spLocks/>
            </p:cNvSpPr>
            <p:nvPr/>
          </p:nvSpPr>
          <p:spPr>
            <a:xfrm>
              <a:off x="9839953" y="1611748"/>
              <a:ext cx="1789772" cy="1388052"/>
            </a:xfrm>
            <a:prstGeom prst="rect">
              <a:avLst/>
            </a:prstGeom>
          </p:spPr>
          <p:txBody>
            <a:bodyPr vert="horz" lIns="91440" tIns="45720" rIns="91440" bIns="45720" rtlCol="0">
              <a:normAutofit fontScale="92500" lnSpcReduction="20000"/>
            </a:bodyPr>
            <a:lstStyle>
              <a:lvl1pPr marL="0" indent="0" algn="l" defTabSz="914400" rtl="0" eaLnBrk="1" latinLnBrk="0" hangingPunct="1">
                <a:lnSpc>
                  <a:spcPct val="90000"/>
                </a:lnSpc>
                <a:spcBef>
                  <a:spcPts val="1000"/>
                </a:spcBef>
                <a:buFontTx/>
                <a:buNone/>
                <a:defRPr sz="2000" kern="1200">
                  <a:solidFill>
                    <a:schemeClr val="tx1"/>
                  </a:solidFill>
                  <a:latin typeface="微软雅黑" panose="020B0503020204020204" pitchFamily="34" charset="-122"/>
                  <a:ea typeface="微软雅黑" panose="020B0503020204020204" pitchFamily="34" charset="-122"/>
                  <a:cs typeface="+mn-cs"/>
                </a:defRPr>
              </a:lvl1pPr>
              <a:lvl2pPr marL="457200" indent="0" algn="l" defTabSz="914400" rtl="0" eaLnBrk="1" latinLnBrk="0" hangingPunct="1">
                <a:lnSpc>
                  <a:spcPct val="90000"/>
                </a:lnSpc>
                <a:spcBef>
                  <a:spcPts val="500"/>
                </a:spcBef>
                <a:buFontTx/>
                <a:buNone/>
                <a:defRPr sz="2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2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9pPr>
            </a:lstStyle>
            <a:p>
              <a:pPr>
                <a:lnSpc>
                  <a:spcPct val="100000"/>
                </a:lnSpc>
                <a:spcBef>
                  <a:spcPts val="1200"/>
                </a:spcBef>
              </a:pPr>
              <a:endParaRPr lang="en-US" altLang="zh-CN" dirty="0"/>
            </a:p>
            <a:p>
              <a:pPr>
                <a:lnSpc>
                  <a:spcPct val="100000"/>
                </a:lnSpc>
                <a:spcBef>
                  <a:spcPts val="1200"/>
                </a:spcBef>
              </a:pPr>
              <a:r>
                <a:rPr lang="zh-CN" altLang="en-US" dirty="0"/>
                <a:t>被选为轴点</a:t>
              </a:r>
              <a:endParaRPr lang="en-US" altLang="zh-CN" dirty="0"/>
            </a:p>
            <a:p>
              <a:pPr>
                <a:lnSpc>
                  <a:spcPct val="100000"/>
                </a:lnSpc>
                <a:spcBef>
                  <a:spcPts val="1200"/>
                </a:spcBef>
              </a:pPr>
              <a:r>
                <a:rPr lang="zh-CN" altLang="en-US" dirty="0"/>
                <a:t>序列拆分后轴点所在位置</a:t>
              </a:r>
              <a:endParaRPr lang="en-US" altLang="zh-CN" dirty="0"/>
            </a:p>
          </p:txBody>
        </p:sp>
        <p:sp>
          <p:nvSpPr>
            <p:cNvPr id="43" name="矩形 42">
              <a:extLst>
                <a:ext uri="{FF2B5EF4-FFF2-40B4-BE49-F238E27FC236}">
                  <a16:creationId xmlns:a16="http://schemas.microsoft.com/office/drawing/2014/main" id="{7F7C20FD-0829-4DC5-9334-23F0F751BD22}"/>
                </a:ext>
              </a:extLst>
            </p:cNvPr>
            <p:cNvSpPr/>
            <p:nvPr/>
          </p:nvSpPr>
          <p:spPr>
            <a:xfrm>
              <a:off x="9377245" y="1932554"/>
              <a:ext cx="393771" cy="393771"/>
            </a:xfrm>
            <a:prstGeom prst="rect">
              <a:avLst/>
            </a:prstGeom>
            <a:solidFill>
              <a:schemeClr val="bg2">
                <a:lumMod val="9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4" name="椭圆 43">
              <a:extLst>
                <a:ext uri="{FF2B5EF4-FFF2-40B4-BE49-F238E27FC236}">
                  <a16:creationId xmlns:a16="http://schemas.microsoft.com/office/drawing/2014/main" id="{90F9554B-07A9-45A3-B2E6-2645EF69F002}"/>
                </a:ext>
              </a:extLst>
            </p:cNvPr>
            <p:cNvSpPr/>
            <p:nvPr/>
          </p:nvSpPr>
          <p:spPr>
            <a:xfrm>
              <a:off x="9361642" y="2456869"/>
              <a:ext cx="424975" cy="424975"/>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162411511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快速排序性能分析</a:t>
            </a:r>
          </a:p>
        </p:txBody>
      </p:sp>
      <p:sp>
        <p:nvSpPr>
          <p:cNvPr id="3" name="副标题 2"/>
          <p:cNvSpPr>
            <a:spLocks noGrp="1"/>
          </p:cNvSpPr>
          <p:nvPr>
            <p:ph type="subTitle" idx="1"/>
          </p:nvPr>
        </p:nvSpPr>
        <p:spPr/>
        <p:txBody>
          <a:bodyPr/>
          <a:lstStyle/>
          <a:p>
            <a:r>
              <a:rPr lang="en-US" altLang="zh-CN" dirty="0"/>
              <a:t>10.4.2  </a:t>
            </a:r>
            <a:r>
              <a:rPr lang="zh-CN" altLang="en-US" dirty="0"/>
              <a:t>快速排序</a:t>
            </a:r>
          </a:p>
        </p:txBody>
      </p:sp>
      <p:sp>
        <p:nvSpPr>
          <p:cNvPr id="4" name="文本占位符 3"/>
          <p:cNvSpPr>
            <a:spLocks noGrp="1"/>
          </p:cNvSpPr>
          <p:nvPr>
            <p:ph type="body" idx="10"/>
          </p:nvPr>
        </p:nvSpPr>
        <p:spPr/>
        <p:txBody>
          <a:bodyPr/>
          <a:lstStyle/>
          <a:p>
            <a:r>
              <a:rPr lang="zh-CN" altLang="en-US" dirty="0"/>
              <a:t>数据结构</a:t>
            </a:r>
          </a:p>
        </p:txBody>
      </p:sp>
      <p:sp>
        <p:nvSpPr>
          <p:cNvPr id="6" name="内容占位符 5">
            <a:extLst>
              <a:ext uri="{FF2B5EF4-FFF2-40B4-BE49-F238E27FC236}">
                <a16:creationId xmlns:a16="http://schemas.microsoft.com/office/drawing/2014/main" id="{CB9AAD01-8353-420F-BA99-326245CE2574}"/>
              </a:ext>
            </a:extLst>
          </p:cNvPr>
          <p:cNvSpPr>
            <a:spLocks noGrp="1"/>
          </p:cNvSpPr>
          <p:nvPr>
            <p:ph idx="11"/>
          </p:nvPr>
        </p:nvSpPr>
        <p:spPr/>
        <p:txBody>
          <a:bodyPr>
            <a:noAutofit/>
          </a:bodyPr>
          <a:lstStyle/>
          <a:p>
            <a:r>
              <a:rPr lang="zh-CN" altLang="en-US" sz="2800" b="1" dirty="0"/>
              <a:t>最好情况分析：</a:t>
            </a:r>
            <a:endParaRPr lang="en-US" altLang="zh-CN" sz="2800" dirty="0"/>
          </a:p>
          <a:p>
            <a:r>
              <a:rPr lang="zh-CN" altLang="en-US" sz="2800" dirty="0"/>
              <a:t>        假设每次对序列的划分结果，两个子序列的长度比为</a:t>
            </a:r>
            <a:r>
              <a:rPr lang="en-US" altLang="zh-CN" sz="2800" dirty="0">
                <a:solidFill>
                  <a:srgbClr val="00B0F0"/>
                </a:solidFill>
              </a:rPr>
              <a:t>1:1</a:t>
            </a:r>
            <a:r>
              <a:rPr lang="zh-CN" altLang="en-US" sz="2800" dirty="0"/>
              <a:t>。</a:t>
            </a:r>
            <a:endParaRPr lang="en-US" altLang="zh-CN" sz="2800" dirty="0"/>
          </a:p>
        </p:txBody>
      </p:sp>
      <p:grpSp>
        <p:nvGrpSpPr>
          <p:cNvPr id="15" name="组合 14">
            <a:extLst>
              <a:ext uri="{FF2B5EF4-FFF2-40B4-BE49-F238E27FC236}">
                <a16:creationId xmlns:a16="http://schemas.microsoft.com/office/drawing/2014/main" id="{436BA806-8A17-4FB2-AE9C-69A5516A3D8C}"/>
              </a:ext>
            </a:extLst>
          </p:cNvPr>
          <p:cNvGrpSpPr/>
          <p:nvPr/>
        </p:nvGrpSpPr>
        <p:grpSpPr>
          <a:xfrm>
            <a:off x="3384621" y="2443480"/>
            <a:ext cx="4123637" cy="3534546"/>
            <a:chOff x="2266908" y="1111292"/>
            <a:chExt cx="4123637" cy="3534546"/>
          </a:xfrm>
        </p:grpSpPr>
        <p:graphicFrame>
          <p:nvGraphicFramePr>
            <p:cNvPr id="16" name="表格 4">
              <a:extLst>
                <a:ext uri="{FF2B5EF4-FFF2-40B4-BE49-F238E27FC236}">
                  <a16:creationId xmlns:a16="http://schemas.microsoft.com/office/drawing/2014/main" id="{D1AE6928-B696-491A-8035-F5F8D52E6973}"/>
                </a:ext>
              </a:extLst>
            </p:cNvPr>
            <p:cNvGraphicFramePr>
              <a:graphicFrameLocks/>
            </p:cNvGraphicFramePr>
            <p:nvPr>
              <p:extLst>
                <p:ext uri="{D42A27DB-BD31-4B8C-83A1-F6EECF244321}">
                  <p14:modId xmlns:p14="http://schemas.microsoft.com/office/powerpoint/2010/main" val="1886851931"/>
                </p:ext>
              </p:extLst>
            </p:nvPr>
          </p:nvGraphicFramePr>
          <p:xfrm>
            <a:off x="2266908" y="1111292"/>
            <a:ext cx="4123637" cy="3534546"/>
          </p:xfrm>
          <a:graphic>
            <a:graphicData uri="http://schemas.openxmlformats.org/drawingml/2006/table">
              <a:tbl>
                <a:tblPr firstRow="1" bandRow="1">
                  <a:tableStyleId>{5C22544A-7EE6-4342-B048-85BDC9FD1C3A}</a:tableStyleId>
                </a:tblPr>
                <a:tblGrid>
                  <a:gridCol w="589091">
                    <a:extLst>
                      <a:ext uri="{9D8B030D-6E8A-4147-A177-3AD203B41FA5}">
                        <a16:colId xmlns:a16="http://schemas.microsoft.com/office/drawing/2014/main" val="1840532538"/>
                      </a:ext>
                    </a:extLst>
                  </a:gridCol>
                  <a:gridCol w="589091">
                    <a:extLst>
                      <a:ext uri="{9D8B030D-6E8A-4147-A177-3AD203B41FA5}">
                        <a16:colId xmlns:a16="http://schemas.microsoft.com/office/drawing/2014/main" val="2843781108"/>
                      </a:ext>
                    </a:extLst>
                  </a:gridCol>
                  <a:gridCol w="589091">
                    <a:extLst>
                      <a:ext uri="{9D8B030D-6E8A-4147-A177-3AD203B41FA5}">
                        <a16:colId xmlns:a16="http://schemas.microsoft.com/office/drawing/2014/main" val="2797414313"/>
                      </a:ext>
                    </a:extLst>
                  </a:gridCol>
                  <a:gridCol w="589091">
                    <a:extLst>
                      <a:ext uri="{9D8B030D-6E8A-4147-A177-3AD203B41FA5}">
                        <a16:colId xmlns:a16="http://schemas.microsoft.com/office/drawing/2014/main" val="3891706983"/>
                      </a:ext>
                    </a:extLst>
                  </a:gridCol>
                  <a:gridCol w="589091">
                    <a:extLst>
                      <a:ext uri="{9D8B030D-6E8A-4147-A177-3AD203B41FA5}">
                        <a16:colId xmlns:a16="http://schemas.microsoft.com/office/drawing/2014/main" val="3985196331"/>
                      </a:ext>
                    </a:extLst>
                  </a:gridCol>
                  <a:gridCol w="589091">
                    <a:extLst>
                      <a:ext uri="{9D8B030D-6E8A-4147-A177-3AD203B41FA5}">
                        <a16:colId xmlns:a16="http://schemas.microsoft.com/office/drawing/2014/main" val="76586332"/>
                      </a:ext>
                    </a:extLst>
                  </a:gridCol>
                  <a:gridCol w="589091">
                    <a:extLst>
                      <a:ext uri="{9D8B030D-6E8A-4147-A177-3AD203B41FA5}">
                        <a16:colId xmlns:a16="http://schemas.microsoft.com/office/drawing/2014/main" val="2379668139"/>
                      </a:ext>
                    </a:extLst>
                  </a:gridCol>
                </a:tblGrid>
                <a:tr h="589091">
                  <a:tc>
                    <a:txBody>
                      <a:bodyPr/>
                      <a:lstStyle/>
                      <a:p>
                        <a:pPr algn="ctr"/>
                        <a:r>
                          <a:rPr lang="en-US" altLang="zh-CN" sz="2400" b="0" dirty="0">
                            <a:solidFill>
                              <a:schemeClr val="tx1"/>
                            </a:solidFill>
                          </a:rPr>
                          <a:t>3</a:t>
                        </a:r>
                        <a:endParaRPr lang="zh-CN" altLang="en-US" sz="2400"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sz="2400" b="0" dirty="0">
                            <a:solidFill>
                              <a:schemeClr val="tx1"/>
                            </a:solidFill>
                          </a:rPr>
                          <a:t>5</a:t>
                        </a:r>
                        <a:endParaRPr lang="zh-CN" altLang="en-US" sz="2400"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sz="2400" b="0" dirty="0">
                            <a:solidFill>
                              <a:schemeClr val="tx1"/>
                            </a:solidFill>
                          </a:rPr>
                          <a:t>2</a:t>
                        </a:r>
                        <a:endParaRPr lang="zh-CN" altLang="en-US" sz="2400"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sz="2400" b="0" dirty="0">
                            <a:solidFill>
                              <a:schemeClr val="tx1"/>
                            </a:solidFill>
                          </a:rPr>
                          <a:t>6</a:t>
                        </a:r>
                        <a:endParaRPr lang="zh-CN" altLang="en-US" sz="2400"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sz="2400" b="0" dirty="0">
                            <a:solidFill>
                              <a:schemeClr val="tx1"/>
                            </a:solidFill>
                          </a:rPr>
                          <a:t>1</a:t>
                        </a:r>
                        <a:endParaRPr lang="zh-CN" altLang="en-US" sz="2400"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sz="2400" b="0" dirty="0">
                            <a:solidFill>
                              <a:schemeClr val="tx1"/>
                            </a:solidFill>
                          </a:rPr>
                          <a:t>7</a:t>
                        </a:r>
                        <a:endParaRPr lang="zh-CN" altLang="en-US" sz="2400"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sz="2400" b="0" dirty="0">
                            <a:solidFill>
                              <a:schemeClr val="tx1"/>
                            </a:solidFill>
                          </a:rPr>
                          <a:t>4</a:t>
                        </a:r>
                        <a:endParaRPr lang="zh-CN" altLang="en-US" sz="2400"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4174200690"/>
                    </a:ext>
                  </a:extLst>
                </a:tr>
                <a:tr h="589091">
                  <a:tc>
                    <a:txBody>
                      <a:bodyPr/>
                      <a:lstStyle/>
                      <a:p>
                        <a:pPr algn="ctr"/>
                        <a:r>
                          <a:rPr lang="en-US" altLang="zh-CN" sz="2400" b="0" dirty="0">
                            <a:solidFill>
                              <a:schemeClr val="tx1"/>
                            </a:solidFill>
                          </a:rPr>
                          <a:t>3</a:t>
                        </a:r>
                        <a:endParaRPr lang="zh-CN" altLang="en-US" sz="2400"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sz="2400" b="0" dirty="0">
                            <a:solidFill>
                              <a:schemeClr val="tx1"/>
                            </a:solidFill>
                          </a:rPr>
                          <a:t>1</a:t>
                        </a:r>
                        <a:endParaRPr lang="zh-CN" altLang="en-US" sz="2400"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sz="2400" b="0" dirty="0">
                            <a:solidFill>
                              <a:schemeClr val="tx1"/>
                            </a:solidFill>
                          </a:rPr>
                          <a:t>2</a:t>
                        </a:r>
                        <a:endParaRPr lang="zh-CN" altLang="en-US" sz="2400"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algn="ctr"/>
                        <a:r>
                          <a:rPr lang="en-US" altLang="zh-CN" sz="2400" b="0" dirty="0">
                            <a:solidFill>
                              <a:schemeClr val="tx1"/>
                            </a:solidFill>
                          </a:rPr>
                          <a:t>4</a:t>
                        </a:r>
                        <a:endParaRPr lang="zh-CN" altLang="en-US" sz="2400"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altLang="zh-CN" sz="2400" b="0" dirty="0">
                            <a:solidFill>
                              <a:schemeClr val="tx1"/>
                            </a:solidFill>
                          </a:rPr>
                          <a:t>5</a:t>
                        </a:r>
                        <a:endParaRPr lang="zh-CN" altLang="en-US" sz="2400"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altLang="zh-CN" sz="2400" b="0" dirty="0">
                            <a:solidFill>
                              <a:schemeClr val="tx1"/>
                            </a:solidFill>
                          </a:rPr>
                          <a:t>7</a:t>
                        </a:r>
                        <a:endParaRPr lang="zh-CN" altLang="en-US" sz="2400"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sz="2400" b="0" dirty="0">
                            <a:solidFill>
                              <a:schemeClr val="tx1"/>
                            </a:solidFill>
                          </a:rPr>
                          <a:t>6</a:t>
                        </a:r>
                        <a:endParaRPr lang="zh-CN" altLang="en-US" sz="2400"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910819626"/>
                    </a:ext>
                  </a:extLst>
                </a:tr>
                <a:tr h="589091">
                  <a:tc>
                    <a:txBody>
                      <a:bodyPr/>
                      <a:lstStyle/>
                      <a:p>
                        <a:pPr algn="ctr"/>
                        <a:r>
                          <a:rPr lang="en-US" altLang="zh-CN" sz="2400" b="0" dirty="0">
                            <a:solidFill>
                              <a:schemeClr val="tx1"/>
                            </a:solidFill>
                          </a:rPr>
                          <a:t>1</a:t>
                        </a:r>
                        <a:endParaRPr lang="zh-CN" altLang="en-US" sz="2400"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sz="2400" b="0" dirty="0">
                            <a:solidFill>
                              <a:schemeClr val="tx1"/>
                            </a:solidFill>
                          </a:rPr>
                          <a:t>2</a:t>
                        </a:r>
                        <a:endParaRPr lang="zh-CN" altLang="en-US" sz="2400"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sz="2400" b="0" dirty="0">
                            <a:solidFill>
                              <a:schemeClr val="tx1"/>
                            </a:solidFill>
                          </a:rPr>
                          <a:t>3</a:t>
                        </a:r>
                        <a:endParaRPr lang="zh-CN" altLang="en-US" sz="2400"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CN" altLang="en-US" sz="2400"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endParaRPr lang="zh-CN" altLang="en-US" sz="2400"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endParaRPr lang="zh-CN" altLang="en-US" sz="2400" b="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CN" altLang="en-US" sz="2400" b="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262370669"/>
                    </a:ext>
                  </a:extLst>
                </a:tr>
                <a:tr h="589091">
                  <a:tc>
                    <a:txBody>
                      <a:bodyPr/>
                      <a:lstStyle/>
                      <a:p>
                        <a:pPr algn="ctr"/>
                        <a:endParaRPr lang="zh-CN" altLang="en-US" sz="2400"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CN" altLang="en-US" sz="2400"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CN" altLang="en-US" sz="2400"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CN" altLang="en-US" sz="2400"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sz="2400" b="0" dirty="0">
                            <a:solidFill>
                              <a:schemeClr val="tx1"/>
                            </a:solidFill>
                          </a:rPr>
                          <a:t>5</a:t>
                        </a:r>
                        <a:endParaRPr lang="zh-CN" altLang="en-US" sz="2400"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sz="2400" b="0" dirty="0">
                            <a:solidFill>
                              <a:schemeClr val="tx1"/>
                            </a:solidFill>
                          </a:rPr>
                          <a:t>7</a:t>
                        </a:r>
                        <a:endParaRPr lang="zh-CN" altLang="en-US" sz="2400"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sz="2400" b="0" dirty="0">
                            <a:solidFill>
                              <a:schemeClr val="tx1"/>
                            </a:solidFill>
                          </a:rPr>
                          <a:t>6</a:t>
                        </a:r>
                        <a:endParaRPr lang="zh-CN" altLang="en-US" sz="2400"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096102314"/>
                    </a:ext>
                  </a:extLst>
                </a:tr>
                <a:tr h="589091">
                  <a:tc>
                    <a:txBody>
                      <a:bodyPr/>
                      <a:lstStyle/>
                      <a:p>
                        <a:pPr algn="ctr"/>
                        <a:endParaRPr lang="zh-CN" altLang="en-US" sz="2400"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2400" b="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2400"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2400"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400" b="0" dirty="0">
                            <a:solidFill>
                              <a:schemeClr val="tx1"/>
                            </a:solidFill>
                          </a:rPr>
                          <a:t>5</a:t>
                        </a:r>
                        <a:endParaRPr lang="zh-CN" altLang="en-US" sz="2400"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400" b="0" dirty="0">
                            <a:solidFill>
                              <a:schemeClr val="tx1"/>
                            </a:solidFill>
                          </a:rPr>
                          <a:t>6</a:t>
                        </a:r>
                        <a:endParaRPr lang="zh-CN" altLang="en-US" sz="2400"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400" b="0" dirty="0">
                            <a:solidFill>
                              <a:schemeClr val="tx1"/>
                            </a:solidFill>
                          </a:rPr>
                          <a:t>7</a:t>
                        </a:r>
                        <a:endParaRPr lang="zh-CN" altLang="en-US" sz="2400"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41993774"/>
                    </a:ext>
                  </a:extLst>
                </a:tr>
                <a:tr h="589091">
                  <a:tc>
                    <a:txBody>
                      <a:bodyPr/>
                      <a:lstStyle/>
                      <a:p>
                        <a:pPr algn="ctr"/>
                        <a:r>
                          <a:rPr lang="en-US" altLang="zh-CN" sz="2400" b="0" dirty="0"/>
                          <a:t>1</a:t>
                        </a:r>
                        <a:endParaRPr lang="zh-CN" altLang="en-US" sz="2400" b="0" dirty="0"/>
                      </a:p>
                    </a:txBody>
                    <a:tcPr marL="74815" marR="74815" marT="37407" marB="3740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sz="2400" b="0" dirty="0"/>
                          <a:t>2</a:t>
                        </a:r>
                        <a:endParaRPr lang="zh-CN" altLang="en-US" sz="2400" b="0" dirty="0"/>
                      </a:p>
                    </a:txBody>
                    <a:tcPr marL="74815" marR="74815" marT="37407" marB="3740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sz="2400" b="0" dirty="0"/>
                          <a:t>3</a:t>
                        </a:r>
                        <a:endParaRPr lang="zh-CN" altLang="en-US" sz="2400" b="0" dirty="0"/>
                      </a:p>
                    </a:txBody>
                    <a:tcPr marL="74815" marR="74815" marT="37407" marB="3740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sz="2400" b="0" dirty="0"/>
                          <a:t>4</a:t>
                        </a:r>
                        <a:endParaRPr lang="zh-CN" altLang="en-US" sz="2400" b="0" dirty="0"/>
                      </a:p>
                    </a:txBody>
                    <a:tcPr marL="74815" marR="74815" marT="37407" marB="3740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sz="2400" b="0" dirty="0"/>
                          <a:t>5</a:t>
                        </a:r>
                        <a:endParaRPr lang="zh-CN" altLang="en-US" sz="2400" b="0" dirty="0"/>
                      </a:p>
                    </a:txBody>
                    <a:tcPr marL="74815" marR="74815" marT="37407" marB="3740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sz="2400" b="0" dirty="0"/>
                          <a:t>6</a:t>
                        </a:r>
                        <a:endParaRPr lang="zh-CN" altLang="en-US" sz="2400" b="0" dirty="0"/>
                      </a:p>
                    </a:txBody>
                    <a:tcPr marL="74815" marR="74815" marT="37407" marB="3740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sz="2400" b="0" dirty="0"/>
                          <a:t>7</a:t>
                        </a:r>
                        <a:endParaRPr lang="zh-CN" altLang="en-US" sz="2400" b="0" dirty="0"/>
                      </a:p>
                    </a:txBody>
                    <a:tcPr marL="74815" marR="74815" marT="37407" marB="3740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141575485"/>
                    </a:ext>
                  </a:extLst>
                </a:tr>
              </a:tbl>
            </a:graphicData>
          </a:graphic>
        </p:graphicFrame>
        <p:sp>
          <p:nvSpPr>
            <p:cNvPr id="18" name="椭圆 17">
              <a:extLst>
                <a:ext uri="{FF2B5EF4-FFF2-40B4-BE49-F238E27FC236}">
                  <a16:creationId xmlns:a16="http://schemas.microsoft.com/office/drawing/2014/main" id="{19BF8675-C913-41E8-AC22-501E87B933A9}"/>
                </a:ext>
              </a:extLst>
            </p:cNvPr>
            <p:cNvSpPr/>
            <p:nvPr/>
          </p:nvSpPr>
          <p:spPr>
            <a:xfrm>
              <a:off x="2852696" y="2286749"/>
              <a:ext cx="589756" cy="589756"/>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FAA07E45-150D-4DA8-A6DB-AFB7AF52C34E}"/>
                </a:ext>
              </a:extLst>
            </p:cNvPr>
            <p:cNvSpPr/>
            <p:nvPr/>
          </p:nvSpPr>
          <p:spPr>
            <a:xfrm>
              <a:off x="5207729" y="3467058"/>
              <a:ext cx="589756" cy="589756"/>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3234DF83-CC46-442F-8587-37BA7138449B}"/>
                </a:ext>
              </a:extLst>
            </p:cNvPr>
            <p:cNvSpPr/>
            <p:nvPr/>
          </p:nvSpPr>
          <p:spPr>
            <a:xfrm>
              <a:off x="4044006" y="1703072"/>
              <a:ext cx="589756" cy="589756"/>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4" name="组合 23">
            <a:extLst>
              <a:ext uri="{FF2B5EF4-FFF2-40B4-BE49-F238E27FC236}">
                <a16:creationId xmlns:a16="http://schemas.microsoft.com/office/drawing/2014/main" id="{E8CD1C88-4F5F-4D4B-9A34-BA2A524EB359}"/>
              </a:ext>
            </a:extLst>
          </p:cNvPr>
          <p:cNvGrpSpPr/>
          <p:nvPr/>
        </p:nvGrpSpPr>
        <p:grpSpPr>
          <a:xfrm>
            <a:off x="8878431" y="2924911"/>
            <a:ext cx="2268083" cy="1388052"/>
            <a:chOff x="9361642" y="1611748"/>
            <a:chExt cx="2268083" cy="1388052"/>
          </a:xfrm>
        </p:grpSpPr>
        <p:sp>
          <p:nvSpPr>
            <p:cNvPr id="25" name="内容占位符 4">
              <a:extLst>
                <a:ext uri="{FF2B5EF4-FFF2-40B4-BE49-F238E27FC236}">
                  <a16:creationId xmlns:a16="http://schemas.microsoft.com/office/drawing/2014/main" id="{CACF9F3D-DF2A-4E01-8978-E1F847720C71}"/>
                </a:ext>
              </a:extLst>
            </p:cNvPr>
            <p:cNvSpPr txBox="1">
              <a:spLocks/>
            </p:cNvSpPr>
            <p:nvPr/>
          </p:nvSpPr>
          <p:spPr>
            <a:xfrm>
              <a:off x="9839953" y="1611748"/>
              <a:ext cx="1789772" cy="1388052"/>
            </a:xfrm>
            <a:prstGeom prst="rect">
              <a:avLst/>
            </a:prstGeom>
          </p:spPr>
          <p:txBody>
            <a:bodyPr vert="horz" lIns="91440" tIns="45720" rIns="91440" bIns="45720" rtlCol="0">
              <a:normAutofit fontScale="92500" lnSpcReduction="20000"/>
            </a:bodyPr>
            <a:lstStyle>
              <a:lvl1pPr marL="0" indent="0" algn="l" defTabSz="914400" rtl="0" eaLnBrk="1" latinLnBrk="0" hangingPunct="1">
                <a:lnSpc>
                  <a:spcPct val="90000"/>
                </a:lnSpc>
                <a:spcBef>
                  <a:spcPts val="1000"/>
                </a:spcBef>
                <a:buFontTx/>
                <a:buNone/>
                <a:defRPr sz="2000" kern="1200">
                  <a:solidFill>
                    <a:schemeClr val="tx1"/>
                  </a:solidFill>
                  <a:latin typeface="微软雅黑" panose="020B0503020204020204" pitchFamily="34" charset="-122"/>
                  <a:ea typeface="微软雅黑" panose="020B0503020204020204" pitchFamily="34" charset="-122"/>
                  <a:cs typeface="+mn-cs"/>
                </a:defRPr>
              </a:lvl1pPr>
              <a:lvl2pPr marL="457200" indent="0" algn="l" defTabSz="914400" rtl="0" eaLnBrk="1" latinLnBrk="0" hangingPunct="1">
                <a:lnSpc>
                  <a:spcPct val="90000"/>
                </a:lnSpc>
                <a:spcBef>
                  <a:spcPts val="500"/>
                </a:spcBef>
                <a:buFontTx/>
                <a:buNone/>
                <a:defRPr sz="2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2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9pPr>
            </a:lstStyle>
            <a:p>
              <a:pPr>
                <a:lnSpc>
                  <a:spcPct val="100000"/>
                </a:lnSpc>
                <a:spcBef>
                  <a:spcPts val="1200"/>
                </a:spcBef>
              </a:pPr>
              <a:endParaRPr lang="en-US" altLang="zh-CN" dirty="0"/>
            </a:p>
            <a:p>
              <a:pPr>
                <a:lnSpc>
                  <a:spcPct val="100000"/>
                </a:lnSpc>
                <a:spcBef>
                  <a:spcPts val="1200"/>
                </a:spcBef>
              </a:pPr>
              <a:r>
                <a:rPr lang="zh-CN" altLang="en-US" dirty="0"/>
                <a:t>被选为轴点</a:t>
              </a:r>
              <a:endParaRPr lang="en-US" altLang="zh-CN" dirty="0"/>
            </a:p>
            <a:p>
              <a:pPr>
                <a:lnSpc>
                  <a:spcPct val="100000"/>
                </a:lnSpc>
                <a:spcBef>
                  <a:spcPts val="1200"/>
                </a:spcBef>
              </a:pPr>
              <a:r>
                <a:rPr lang="zh-CN" altLang="en-US" dirty="0"/>
                <a:t>序列拆分后轴点所在位置</a:t>
              </a:r>
              <a:endParaRPr lang="en-US" altLang="zh-CN" dirty="0"/>
            </a:p>
          </p:txBody>
        </p:sp>
        <p:sp>
          <p:nvSpPr>
            <p:cNvPr id="26" name="矩形 25">
              <a:extLst>
                <a:ext uri="{FF2B5EF4-FFF2-40B4-BE49-F238E27FC236}">
                  <a16:creationId xmlns:a16="http://schemas.microsoft.com/office/drawing/2014/main" id="{39CD5C8A-537B-48AB-83ED-25A296E6510E}"/>
                </a:ext>
              </a:extLst>
            </p:cNvPr>
            <p:cNvSpPr/>
            <p:nvPr/>
          </p:nvSpPr>
          <p:spPr>
            <a:xfrm>
              <a:off x="9377245" y="1932554"/>
              <a:ext cx="393771" cy="393771"/>
            </a:xfrm>
            <a:prstGeom prst="rect">
              <a:avLst/>
            </a:prstGeom>
            <a:solidFill>
              <a:schemeClr val="bg2">
                <a:lumMod val="9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7" name="椭圆 26">
              <a:extLst>
                <a:ext uri="{FF2B5EF4-FFF2-40B4-BE49-F238E27FC236}">
                  <a16:creationId xmlns:a16="http://schemas.microsoft.com/office/drawing/2014/main" id="{E5689A12-7945-49AB-B535-F0B42FCB849B}"/>
                </a:ext>
              </a:extLst>
            </p:cNvPr>
            <p:cNvSpPr/>
            <p:nvPr/>
          </p:nvSpPr>
          <p:spPr>
            <a:xfrm>
              <a:off x="9361642" y="2456869"/>
              <a:ext cx="424975" cy="424975"/>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58896961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快速排序性能分析</a:t>
            </a:r>
          </a:p>
        </p:txBody>
      </p:sp>
      <p:sp>
        <p:nvSpPr>
          <p:cNvPr id="3" name="副标题 2"/>
          <p:cNvSpPr>
            <a:spLocks noGrp="1"/>
          </p:cNvSpPr>
          <p:nvPr>
            <p:ph type="subTitle" idx="1"/>
          </p:nvPr>
        </p:nvSpPr>
        <p:spPr/>
        <p:txBody>
          <a:bodyPr/>
          <a:lstStyle/>
          <a:p>
            <a:r>
              <a:rPr lang="en-US" altLang="zh-CN" dirty="0"/>
              <a:t>10.4.2  </a:t>
            </a:r>
            <a:r>
              <a:rPr lang="zh-CN" altLang="en-US" dirty="0"/>
              <a:t>快速排序</a:t>
            </a:r>
          </a:p>
        </p:txBody>
      </p:sp>
      <p:sp>
        <p:nvSpPr>
          <p:cNvPr id="4" name="文本占位符 3"/>
          <p:cNvSpPr>
            <a:spLocks noGrp="1"/>
          </p:cNvSpPr>
          <p:nvPr>
            <p:ph type="body" idx="10"/>
          </p:nvPr>
        </p:nvSpPr>
        <p:spPr/>
        <p:txBody>
          <a:bodyPr/>
          <a:lstStyle/>
          <a:p>
            <a:r>
              <a:rPr lang="zh-CN" altLang="en-US" dirty="0"/>
              <a:t>数据结构</a:t>
            </a:r>
          </a:p>
        </p:txBody>
      </p:sp>
      <mc:AlternateContent xmlns:mc="http://schemas.openxmlformats.org/markup-compatibility/2006" xmlns:a14="http://schemas.microsoft.com/office/drawing/2010/main">
        <mc:Choice Requires="a14">
          <p:sp>
            <p:nvSpPr>
              <p:cNvPr id="6" name="内容占位符 5">
                <a:extLst>
                  <a:ext uri="{FF2B5EF4-FFF2-40B4-BE49-F238E27FC236}">
                    <a16:creationId xmlns:a16="http://schemas.microsoft.com/office/drawing/2014/main" id="{CB9AAD01-8353-420F-BA99-326245CE2574}"/>
                  </a:ext>
                </a:extLst>
              </p:cNvPr>
              <p:cNvSpPr>
                <a:spLocks noGrp="1"/>
              </p:cNvSpPr>
              <p:nvPr>
                <p:ph idx="11"/>
              </p:nvPr>
            </p:nvSpPr>
            <p:spPr/>
            <p:txBody>
              <a:bodyPr>
                <a:noAutofit/>
              </a:bodyPr>
              <a:lstStyle/>
              <a:p>
                <a:r>
                  <a:rPr lang="zh-CN" altLang="en-US" sz="2800" b="1" dirty="0"/>
                  <a:t>最好情况分析：</a:t>
                </a:r>
                <a:endParaRPr lang="en-US" altLang="zh-CN" sz="2800" dirty="0"/>
              </a:p>
              <a:p>
                <a:r>
                  <a:rPr lang="zh-CN" altLang="en-US" sz="2800" dirty="0"/>
                  <a:t>假设每次对序列的划分结果，两个子序列的长度比为</a:t>
                </a:r>
                <a:r>
                  <a:rPr lang="en-US" altLang="zh-CN" sz="2800" dirty="0">
                    <a:solidFill>
                      <a:srgbClr val="00B0F0"/>
                    </a:solidFill>
                  </a:rPr>
                  <a:t>1:1</a:t>
                </a:r>
                <a:r>
                  <a:rPr lang="zh-CN" altLang="en-US" sz="2800" dirty="0"/>
                  <a:t>。这种情况下，设快速排序算法的时间为</a:t>
                </a:r>
                <a:r>
                  <a:rPr lang="en-US" altLang="zh-CN" sz="2800" dirty="0"/>
                  <a:t>T(n),</a:t>
                </a:r>
                <a:r>
                  <a:rPr lang="zh-CN" altLang="en-US" sz="2800" dirty="0"/>
                  <a:t> 则</a:t>
                </a:r>
                <a:r>
                  <a:rPr lang="en-US" altLang="zh-CN" sz="2800" dirty="0"/>
                  <a:t>T(n)</a:t>
                </a:r>
                <a:r>
                  <a:rPr lang="zh-CN" altLang="en-US" sz="2800" dirty="0"/>
                  <a:t>可表示成以下的递推方程：</a:t>
                </a:r>
                <a:endParaRPr lang="en-US" altLang="zh-CN" sz="2800" dirty="0"/>
              </a:p>
              <a:p>
                <a:r>
                  <a:rPr lang="zh-CN" altLang="en-US" sz="2800" dirty="0"/>
                  <a:t>            </a:t>
                </a:r>
                <a14:m>
                  <m:oMath xmlns:m="http://schemas.openxmlformats.org/officeDocument/2006/math">
                    <m:r>
                      <a:rPr lang="en-US" altLang="zh-CN" sz="2800" b="0" i="1" smtClean="0">
                        <a:latin typeface="Cambria Math" panose="02040503050406030204" pitchFamily="18" charset="0"/>
                      </a:rPr>
                      <m:t>𝑇</m:t>
                    </m:r>
                    <m:d>
                      <m:dPr>
                        <m:ctrlPr>
                          <a:rPr lang="en-US" altLang="zh-CN" sz="2800" b="0" i="1" smtClean="0">
                            <a:latin typeface="Cambria Math" panose="02040503050406030204" pitchFamily="18" charset="0"/>
                          </a:rPr>
                        </m:ctrlPr>
                      </m:dPr>
                      <m:e>
                        <m:r>
                          <a:rPr lang="en-US" altLang="zh-CN" sz="2800" b="0" i="1" smtClean="0">
                            <a:latin typeface="Cambria Math" panose="02040503050406030204" pitchFamily="18" charset="0"/>
                          </a:rPr>
                          <m:t>𝑛</m:t>
                        </m:r>
                      </m:e>
                    </m:d>
                    <m:r>
                      <a:rPr lang="en-US" altLang="zh-CN" sz="2800" b="0" i="1" smtClean="0">
                        <a:latin typeface="Cambria Math" panose="02040503050406030204" pitchFamily="18" charset="0"/>
                      </a:rPr>
                      <m:t>=2</m:t>
                    </m:r>
                    <m:r>
                      <a:rPr lang="en-US" altLang="zh-CN" sz="2800" b="0" i="1" smtClean="0">
                        <a:latin typeface="Cambria Math" panose="02040503050406030204" pitchFamily="18" charset="0"/>
                      </a:rPr>
                      <m:t>𝑇</m:t>
                    </m:r>
                    <m:d>
                      <m:dPr>
                        <m:ctrlPr>
                          <a:rPr lang="en-US" altLang="zh-CN" sz="2800" b="0" i="1" smtClean="0">
                            <a:latin typeface="Cambria Math" panose="02040503050406030204" pitchFamily="18" charset="0"/>
                          </a:rPr>
                        </m:ctrlPr>
                      </m:dPr>
                      <m:e>
                        <m:f>
                          <m:fPr>
                            <m:ctrlPr>
                              <a:rPr lang="en-US" altLang="zh-CN" sz="2800" b="0" i="1" smtClean="0">
                                <a:latin typeface="Cambria Math" panose="02040503050406030204" pitchFamily="18" charset="0"/>
                              </a:rPr>
                            </m:ctrlPr>
                          </m:fPr>
                          <m:num>
                            <m:r>
                              <a:rPr lang="en-US" altLang="zh-CN" sz="2800" b="0" i="1" smtClean="0">
                                <a:latin typeface="Cambria Math" panose="02040503050406030204" pitchFamily="18" charset="0"/>
                              </a:rPr>
                              <m:t>𝑛</m:t>
                            </m:r>
                          </m:num>
                          <m:den>
                            <m:r>
                              <a:rPr lang="en-US" altLang="zh-CN" sz="2800" b="0" i="1" smtClean="0">
                                <a:latin typeface="Cambria Math" panose="02040503050406030204" pitchFamily="18" charset="0"/>
                              </a:rPr>
                              <m:t>2</m:t>
                            </m:r>
                          </m:den>
                        </m:f>
                      </m:e>
                    </m:d>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𝑂</m:t>
                    </m:r>
                    <m:d>
                      <m:dPr>
                        <m:ctrlPr>
                          <a:rPr lang="en-US" altLang="zh-CN" sz="2800" b="0" i="1" smtClean="0">
                            <a:latin typeface="Cambria Math" panose="02040503050406030204" pitchFamily="18" charset="0"/>
                          </a:rPr>
                        </m:ctrlPr>
                      </m:dPr>
                      <m:e>
                        <m:r>
                          <a:rPr lang="en-US" altLang="zh-CN" sz="2800" b="0" i="1" smtClean="0">
                            <a:latin typeface="Cambria Math" panose="02040503050406030204" pitchFamily="18" charset="0"/>
                          </a:rPr>
                          <m:t>𝑛</m:t>
                        </m:r>
                      </m:e>
                    </m:d>
                    <m:r>
                      <a:rPr lang="en-US" altLang="zh-CN" sz="2800" b="0" i="0" smtClean="0">
                        <a:latin typeface="Cambria Math" panose="02040503050406030204" pitchFamily="18" charset="0"/>
                      </a:rPr>
                      <m:t>,</m:t>
                    </m:r>
                    <m:r>
                      <a:rPr lang="zh-CN" altLang="en-US" sz="2800" b="0" i="0" smtClean="0">
                        <a:latin typeface="Cambria Math" panose="02040503050406030204" pitchFamily="18" charset="0"/>
                      </a:rPr>
                      <m:t>  </m:t>
                    </m:r>
                    <m:r>
                      <m:rPr>
                        <m:sty m:val="p"/>
                      </m:rPr>
                      <a:rPr lang="en-US" altLang="zh-CN" sz="2800" b="0" i="0" smtClean="0">
                        <a:latin typeface="Cambria Math" panose="02040503050406030204" pitchFamily="18" charset="0"/>
                      </a:rPr>
                      <m:t>T</m:t>
                    </m:r>
                    <m:d>
                      <m:dPr>
                        <m:ctrlPr>
                          <a:rPr lang="en-US" altLang="zh-CN" sz="2800" b="0" i="1" smtClean="0">
                            <a:latin typeface="Cambria Math" panose="02040503050406030204" pitchFamily="18" charset="0"/>
                          </a:rPr>
                        </m:ctrlPr>
                      </m:dPr>
                      <m:e>
                        <m:r>
                          <a:rPr lang="en-US" altLang="zh-CN" sz="2800" b="0" i="0" smtClean="0">
                            <a:latin typeface="Cambria Math" panose="02040503050406030204" pitchFamily="18" charset="0"/>
                          </a:rPr>
                          <m:t>1</m:t>
                        </m:r>
                      </m:e>
                    </m:d>
                    <m:r>
                      <a:rPr lang="en-US" altLang="zh-CN" sz="2800" b="0" i="0" smtClean="0">
                        <a:latin typeface="Cambria Math" panose="02040503050406030204" pitchFamily="18" charset="0"/>
                      </a:rPr>
                      <m:t>=</m:t>
                    </m:r>
                    <m:r>
                      <m:rPr>
                        <m:sty m:val="p"/>
                      </m:rPr>
                      <a:rPr lang="en-US" altLang="zh-CN" sz="2800" b="0" i="0" smtClean="0">
                        <a:latin typeface="Cambria Math" panose="02040503050406030204" pitchFamily="18" charset="0"/>
                      </a:rPr>
                      <m:t>O</m:t>
                    </m:r>
                    <m:r>
                      <a:rPr lang="en-US" altLang="zh-CN" sz="2800" b="0" i="0" smtClean="0">
                        <a:latin typeface="Cambria Math" panose="02040503050406030204" pitchFamily="18" charset="0"/>
                      </a:rPr>
                      <m:t>(1)</m:t>
                    </m:r>
                  </m:oMath>
                </a14:m>
                <a:endParaRPr lang="en-US" altLang="zh-CN" sz="2800" dirty="0"/>
              </a:p>
            </p:txBody>
          </p:sp>
        </mc:Choice>
        <mc:Fallback xmlns="">
          <p:sp>
            <p:nvSpPr>
              <p:cNvPr id="6" name="内容占位符 5">
                <a:extLst>
                  <a:ext uri="{FF2B5EF4-FFF2-40B4-BE49-F238E27FC236}">
                    <a16:creationId xmlns:a16="http://schemas.microsoft.com/office/drawing/2014/main" id="{CB9AAD01-8353-420F-BA99-326245CE2574}"/>
                  </a:ext>
                </a:extLst>
              </p:cNvPr>
              <p:cNvSpPr>
                <a:spLocks noGrp="1" noRot="1" noChangeAspect="1" noMove="1" noResize="1" noEditPoints="1" noAdjustHandles="1" noChangeArrowheads="1" noChangeShapeType="1" noTextEdit="1"/>
              </p:cNvSpPr>
              <p:nvPr>
                <p:ph idx="11"/>
              </p:nvPr>
            </p:nvSpPr>
            <p:spPr>
              <a:blipFill>
                <a:blip r:embed="rId3"/>
                <a:stretch>
                  <a:fillRect l="-1148" t="-2005" r="-378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圆角矩形 4">
                <a:extLst>
                  <a:ext uri="{FF2B5EF4-FFF2-40B4-BE49-F238E27FC236}">
                    <a16:creationId xmlns:a16="http://schemas.microsoft.com/office/drawing/2014/main" id="{E6C3FFAE-6941-DB69-A4B8-A5F847936D53}"/>
                  </a:ext>
                </a:extLst>
              </p:cNvPr>
              <p:cNvSpPr/>
              <p:nvPr/>
            </p:nvSpPr>
            <p:spPr>
              <a:xfrm>
                <a:off x="7740275" y="2686787"/>
                <a:ext cx="2885284" cy="609938"/>
              </a:xfrm>
              <a:prstGeom prst="roundRect">
                <a:avLst/>
              </a:prstGeom>
              <a:solidFill>
                <a:srgbClr val="51ADB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m:rPr>
                        <m:sty m:val="p"/>
                      </m:rPr>
                      <a:rPr lang="en-US" altLang="zh-CN" sz="2400">
                        <a:latin typeface="Cambria Math" panose="02040503050406030204" pitchFamily="18" charset="0"/>
                      </a:rPr>
                      <m:t>O</m:t>
                    </m:r>
                    <m:r>
                      <a:rPr lang="en-US" altLang="zh-CN" sz="2400">
                        <a:latin typeface="Cambria Math" panose="02040503050406030204" pitchFamily="18" charset="0"/>
                      </a:rPr>
                      <m:t>(</m:t>
                    </m:r>
                    <m:r>
                      <m:rPr>
                        <m:sty m:val="p"/>
                      </m:rPr>
                      <a:rPr lang="en-US" altLang="zh-CN" sz="2400">
                        <a:latin typeface="Cambria Math" panose="02040503050406030204" pitchFamily="18" charset="0"/>
                      </a:rPr>
                      <m:t>n</m:t>
                    </m:r>
                    <m:r>
                      <a:rPr lang="en-US" altLang="zh-CN" sz="2400">
                        <a:latin typeface="Cambria Math" panose="02040503050406030204" pitchFamily="18" charset="0"/>
                      </a:rPr>
                      <m:t>)</m:t>
                    </m:r>
                  </m:oMath>
                </a14:m>
                <a:r>
                  <a:rPr lang="zh-CN" altLang="en-US" sz="2400" dirty="0">
                    <a:latin typeface="Microsoft YaHei" panose="020B0503020204020204" pitchFamily="34" charset="-122"/>
                    <a:ea typeface="Microsoft YaHei" panose="020B0503020204020204" pitchFamily="34" charset="-122"/>
                  </a:rPr>
                  <a:t>是划分的时间</a:t>
                </a:r>
                <a:endParaRPr kumimoji="1" lang="zh-CN" altLang="en-US" sz="2400" dirty="0">
                  <a:latin typeface="Microsoft YaHei" panose="020B0503020204020204" pitchFamily="34" charset="-122"/>
                  <a:ea typeface="Microsoft YaHei" panose="020B0503020204020204" pitchFamily="34" charset="-122"/>
                </a:endParaRPr>
              </a:p>
            </p:txBody>
          </p:sp>
        </mc:Choice>
        <mc:Fallback xmlns="">
          <p:sp>
            <p:nvSpPr>
              <p:cNvPr id="5" name="圆角矩形 4">
                <a:extLst>
                  <a:ext uri="{FF2B5EF4-FFF2-40B4-BE49-F238E27FC236}">
                    <a16:creationId xmlns:a16="http://schemas.microsoft.com/office/drawing/2014/main" id="{E6C3FFAE-6941-DB69-A4B8-A5F847936D53}"/>
                  </a:ext>
                </a:extLst>
              </p:cNvPr>
              <p:cNvSpPr>
                <a:spLocks noRot="1" noChangeAspect="1" noMove="1" noResize="1" noEditPoints="1" noAdjustHandles="1" noChangeArrowheads="1" noChangeShapeType="1" noTextEdit="1"/>
              </p:cNvSpPr>
              <p:nvPr/>
            </p:nvSpPr>
            <p:spPr>
              <a:xfrm>
                <a:off x="7740275" y="2686787"/>
                <a:ext cx="2885284" cy="609938"/>
              </a:xfrm>
              <a:prstGeom prst="roundRect">
                <a:avLst/>
              </a:prstGeom>
              <a:blipFill>
                <a:blip r:embed="rId4"/>
                <a:stretch>
                  <a:fillRect b="-8000"/>
                </a:stretch>
              </a:blipFill>
            </p:spPr>
            <p:txBody>
              <a:bodyPr/>
              <a:lstStyle/>
              <a:p>
                <a:r>
                  <a:rPr lang="zh-CN" altLang="en-US">
                    <a:noFill/>
                  </a:rPr>
                  <a:t> </a:t>
                </a:r>
              </a:p>
            </p:txBody>
          </p:sp>
        </mc:Fallback>
      </mc:AlternateContent>
      <p:graphicFrame>
        <p:nvGraphicFramePr>
          <p:cNvPr id="7" name="Object 102">
            <a:extLst>
              <a:ext uri="{FF2B5EF4-FFF2-40B4-BE49-F238E27FC236}">
                <a16:creationId xmlns:a16="http://schemas.microsoft.com/office/drawing/2014/main" id="{AFF9889A-DFAC-B7EC-00F9-2B97418E3D87}"/>
              </a:ext>
            </a:extLst>
          </p:cNvPr>
          <p:cNvGraphicFramePr>
            <a:graphicFrameLocks noChangeAspect="1"/>
          </p:cNvGraphicFramePr>
          <p:nvPr/>
        </p:nvGraphicFramePr>
        <p:xfrm>
          <a:off x="838200" y="3677156"/>
          <a:ext cx="4539506" cy="2849413"/>
        </p:xfrm>
        <a:graphic>
          <a:graphicData uri="http://schemas.openxmlformats.org/presentationml/2006/ole">
            <mc:AlternateContent xmlns:mc="http://schemas.openxmlformats.org/markup-compatibility/2006">
              <mc:Choice xmlns:v="urn:schemas-microsoft-com:vml" Requires="v">
                <p:oleObj name="公式" r:id="rId5" imgW="3035160" imgH="1904760" progId="Equation.3">
                  <p:embed/>
                </p:oleObj>
              </mc:Choice>
              <mc:Fallback>
                <p:oleObj name="公式" r:id="rId5" imgW="3035160" imgH="1904760" progId="Equation.3">
                  <p:embed/>
                  <p:pic>
                    <p:nvPicPr>
                      <p:cNvPr id="7" name="Object 102">
                        <a:extLst>
                          <a:ext uri="{FF2B5EF4-FFF2-40B4-BE49-F238E27FC236}">
                            <a16:creationId xmlns:a16="http://schemas.microsoft.com/office/drawing/2014/main" id="{AFF9889A-DFAC-B7EC-00F9-2B97418E3D8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8200" y="3677156"/>
                        <a:ext cx="4539506" cy="2849413"/>
                      </a:xfrm>
                      <a:prstGeom prst="rect">
                        <a:avLst/>
                      </a:prstGeom>
                      <a:noFill/>
                    </p:spPr>
                  </p:pic>
                </p:oleObj>
              </mc:Fallback>
            </mc:AlternateContent>
          </a:graphicData>
        </a:graphic>
      </p:graphicFrame>
      <p:graphicFrame>
        <p:nvGraphicFramePr>
          <p:cNvPr id="8" name="Object 178">
            <a:extLst>
              <a:ext uri="{FF2B5EF4-FFF2-40B4-BE49-F238E27FC236}">
                <a16:creationId xmlns:a16="http://schemas.microsoft.com/office/drawing/2014/main" id="{35DFDEA7-291C-1212-7F8B-813025A7EFE1}"/>
              </a:ext>
            </a:extLst>
          </p:cNvPr>
          <p:cNvGraphicFramePr>
            <a:graphicFrameLocks noChangeAspect="1"/>
          </p:cNvGraphicFramePr>
          <p:nvPr/>
        </p:nvGraphicFramePr>
        <p:xfrm>
          <a:off x="6220516" y="4028163"/>
          <a:ext cx="4075012" cy="1240665"/>
        </p:xfrm>
        <a:graphic>
          <a:graphicData uri="http://schemas.openxmlformats.org/presentationml/2006/ole">
            <mc:AlternateContent xmlns:mc="http://schemas.openxmlformats.org/markup-compatibility/2006">
              <mc:Choice xmlns:v="urn:schemas-microsoft-com:vml" Requires="v">
                <p:oleObj name="公式" r:id="rId7" imgW="2794000" imgH="850900" progId="Equation.3">
                  <p:embed/>
                </p:oleObj>
              </mc:Choice>
              <mc:Fallback>
                <p:oleObj name="公式" r:id="rId7" imgW="2794000" imgH="850900" progId="Equation.3">
                  <p:embed/>
                  <p:pic>
                    <p:nvPicPr>
                      <p:cNvPr id="8" name="Object 178">
                        <a:extLst>
                          <a:ext uri="{FF2B5EF4-FFF2-40B4-BE49-F238E27FC236}">
                            <a16:creationId xmlns:a16="http://schemas.microsoft.com/office/drawing/2014/main" id="{35DFDEA7-291C-1212-7F8B-813025A7EFE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220516" y="4028163"/>
                        <a:ext cx="4075012" cy="1240665"/>
                      </a:xfrm>
                      <a:prstGeom prst="rect">
                        <a:avLst/>
                      </a:prstGeom>
                      <a:noFill/>
                    </p:spPr>
                  </p:pic>
                </p:oleObj>
              </mc:Fallback>
            </mc:AlternateContent>
          </a:graphicData>
        </a:graphic>
      </p:graphicFrame>
      <p:sp>
        <p:nvSpPr>
          <p:cNvPr id="9" name="右箭头 8">
            <a:extLst>
              <a:ext uri="{FF2B5EF4-FFF2-40B4-BE49-F238E27FC236}">
                <a16:creationId xmlns:a16="http://schemas.microsoft.com/office/drawing/2014/main" id="{A439E6B5-CA4E-1A2B-EB1D-2B8B316275AA}"/>
              </a:ext>
            </a:extLst>
          </p:cNvPr>
          <p:cNvSpPr/>
          <p:nvPr/>
        </p:nvSpPr>
        <p:spPr>
          <a:xfrm>
            <a:off x="4916495" y="4314116"/>
            <a:ext cx="922422" cy="66875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右大括号 9">
            <a:extLst>
              <a:ext uri="{FF2B5EF4-FFF2-40B4-BE49-F238E27FC236}">
                <a16:creationId xmlns:a16="http://schemas.microsoft.com/office/drawing/2014/main" id="{1522A7FE-2B9F-4BC4-3AD0-0CF20F5BB8FF}"/>
              </a:ext>
            </a:extLst>
          </p:cNvPr>
          <p:cNvSpPr/>
          <p:nvPr/>
        </p:nvSpPr>
        <p:spPr>
          <a:xfrm rot="5400000">
            <a:off x="8820311" y="4409556"/>
            <a:ext cx="402461" cy="2099546"/>
          </a:xfrm>
          <a:prstGeom prst="rightBrace">
            <a:avLst>
              <a:gd name="adj1" fmla="val 54349"/>
              <a:gd name="adj2" fmla="val 50000"/>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11" name="文本框 10">
            <a:extLst>
              <a:ext uri="{FF2B5EF4-FFF2-40B4-BE49-F238E27FC236}">
                <a16:creationId xmlns:a16="http://schemas.microsoft.com/office/drawing/2014/main" id="{08041DA1-A2C7-DFD9-87FA-69D38F4CED32}"/>
              </a:ext>
            </a:extLst>
          </p:cNvPr>
          <p:cNvSpPr txBox="1"/>
          <p:nvPr/>
        </p:nvSpPr>
        <p:spPr>
          <a:xfrm>
            <a:off x="8441895" y="5732674"/>
            <a:ext cx="1083951" cy="369332"/>
          </a:xfrm>
          <a:prstGeom prst="rect">
            <a:avLst/>
          </a:prstGeom>
          <a:noFill/>
        </p:spPr>
        <p:txBody>
          <a:bodyPr wrap="none" rtlCol="0">
            <a:spAutoFit/>
          </a:bodyPr>
          <a:lstStyle/>
          <a:p>
            <a:r>
              <a:rPr kumimoji="1" lang="en-US" altLang="zh-CN" dirty="0"/>
              <a:t>log(n)</a:t>
            </a:r>
            <a:r>
              <a:rPr kumimoji="1" lang="zh-CN" altLang="en-US" dirty="0"/>
              <a:t>个</a:t>
            </a:r>
            <a:r>
              <a:rPr kumimoji="1" lang="en-US" altLang="zh-CN" dirty="0"/>
              <a:t>n</a:t>
            </a:r>
            <a:endParaRPr kumimoji="1" lang="zh-CN" altLang="en-US" dirty="0"/>
          </a:p>
        </p:txBody>
      </p:sp>
      <p:sp>
        <p:nvSpPr>
          <p:cNvPr id="12" name="右箭头 11">
            <a:extLst>
              <a:ext uri="{FF2B5EF4-FFF2-40B4-BE49-F238E27FC236}">
                <a16:creationId xmlns:a16="http://schemas.microsoft.com/office/drawing/2014/main" id="{C88AE0F1-A2E2-98A4-08E6-BBE32602A26B}"/>
              </a:ext>
            </a:extLst>
          </p:cNvPr>
          <p:cNvSpPr/>
          <p:nvPr/>
        </p:nvSpPr>
        <p:spPr>
          <a:xfrm rot="5400000">
            <a:off x="7025869" y="5467097"/>
            <a:ext cx="922422" cy="66875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55277EAA-08E1-3069-2B0C-C08097A20E97}"/>
                  </a:ext>
                </a:extLst>
              </p:cNvPr>
              <p:cNvSpPr txBox="1"/>
              <p:nvPr/>
            </p:nvSpPr>
            <p:spPr>
              <a:xfrm>
                <a:off x="7086203" y="6317537"/>
                <a:ext cx="271138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2400" b="0" i="1" smtClean="0">
                          <a:solidFill>
                            <a:srgbClr val="FF0000"/>
                          </a:solidFill>
                          <a:latin typeface="Cambria Math" panose="02040503050406030204" pitchFamily="18" charset="0"/>
                        </a:rPr>
                        <m:t>𝑇</m:t>
                      </m:r>
                      <m:d>
                        <m:dPr>
                          <m:ctrlPr>
                            <a:rPr kumimoji="1" lang="en-US" altLang="zh-CN" sz="2400" b="0" i="1" smtClean="0">
                              <a:solidFill>
                                <a:srgbClr val="FF0000"/>
                              </a:solidFill>
                              <a:latin typeface="Cambria Math" panose="02040503050406030204" pitchFamily="18" charset="0"/>
                            </a:rPr>
                          </m:ctrlPr>
                        </m:dPr>
                        <m:e>
                          <m:r>
                            <a:rPr kumimoji="1" lang="en-US" altLang="zh-CN" sz="2400" b="0" i="1" smtClean="0">
                              <a:solidFill>
                                <a:srgbClr val="FF0000"/>
                              </a:solidFill>
                              <a:latin typeface="Cambria Math" panose="02040503050406030204" pitchFamily="18" charset="0"/>
                            </a:rPr>
                            <m:t>𝑛</m:t>
                          </m:r>
                        </m:e>
                      </m:d>
                      <m:r>
                        <a:rPr kumimoji="1" lang="en-US" altLang="zh-CN" sz="2400" b="0" i="1" smtClean="0">
                          <a:solidFill>
                            <a:srgbClr val="FF0000"/>
                          </a:solidFill>
                          <a:latin typeface="Cambria Math" panose="02040503050406030204" pitchFamily="18" charset="0"/>
                        </a:rPr>
                        <m:t>=</m:t>
                      </m:r>
                      <m:r>
                        <a:rPr kumimoji="1" lang="en-US" altLang="zh-CN" sz="2400" b="0" i="1" smtClean="0">
                          <a:solidFill>
                            <a:srgbClr val="FF0000"/>
                          </a:solidFill>
                          <a:latin typeface="Cambria Math" panose="02040503050406030204" pitchFamily="18" charset="0"/>
                        </a:rPr>
                        <m:t>𝑂</m:t>
                      </m:r>
                      <m:r>
                        <a:rPr kumimoji="1" lang="en-US" altLang="zh-CN" sz="2400" b="0" i="1" smtClean="0">
                          <a:solidFill>
                            <a:srgbClr val="FF0000"/>
                          </a:solidFill>
                          <a:latin typeface="Cambria Math" panose="02040503050406030204" pitchFamily="18" charset="0"/>
                        </a:rPr>
                        <m:t>(</m:t>
                      </m:r>
                      <m:func>
                        <m:funcPr>
                          <m:ctrlPr>
                            <a:rPr kumimoji="1" lang="zh-CN" altLang="en-US" sz="2400" b="0" i="1" smtClean="0">
                              <a:solidFill>
                                <a:srgbClr val="FF0000"/>
                              </a:solidFill>
                              <a:latin typeface="Cambria Math" panose="02040503050406030204" pitchFamily="18" charset="0"/>
                            </a:rPr>
                          </m:ctrlPr>
                        </m:funcPr>
                        <m:fName>
                          <m:r>
                            <m:rPr>
                              <m:sty m:val="p"/>
                            </m:rPr>
                            <a:rPr kumimoji="1" lang="en-US" altLang="zh-CN" sz="2400" b="0" i="0" smtClean="0">
                              <a:solidFill>
                                <a:srgbClr val="FF0000"/>
                              </a:solidFill>
                              <a:latin typeface="Cambria Math" panose="02040503050406030204" pitchFamily="18" charset="0"/>
                            </a:rPr>
                            <m:t>n</m:t>
                          </m:r>
                          <m:r>
                            <a:rPr kumimoji="1" lang="zh-CN" altLang="en-US" sz="2400" b="0" i="0" smtClean="0">
                              <a:solidFill>
                                <a:srgbClr val="FF0000"/>
                              </a:solidFill>
                              <a:latin typeface="Cambria Math" panose="02040503050406030204" pitchFamily="18" charset="0"/>
                            </a:rPr>
                            <m:t> </m:t>
                          </m:r>
                          <m:r>
                            <m:rPr>
                              <m:sty m:val="p"/>
                            </m:rPr>
                            <a:rPr kumimoji="1" lang="en-US" altLang="zh-CN" sz="2400" b="0" i="0" smtClean="0">
                              <a:solidFill>
                                <a:srgbClr val="FF0000"/>
                              </a:solidFill>
                              <a:latin typeface="Cambria Math" panose="02040503050406030204" pitchFamily="18" charset="0"/>
                            </a:rPr>
                            <m:t>log</m:t>
                          </m:r>
                        </m:fName>
                        <m:e>
                          <m:r>
                            <a:rPr kumimoji="1" lang="en-US" altLang="zh-CN" sz="2400" b="0" i="1" smtClean="0">
                              <a:solidFill>
                                <a:srgbClr val="FF0000"/>
                              </a:solidFill>
                              <a:latin typeface="Cambria Math" panose="02040503050406030204" pitchFamily="18" charset="0"/>
                            </a:rPr>
                            <m:t>(</m:t>
                          </m:r>
                          <m:r>
                            <a:rPr kumimoji="1" lang="en-US" altLang="zh-CN" sz="2400" b="0" i="1" smtClean="0">
                              <a:solidFill>
                                <a:srgbClr val="FF0000"/>
                              </a:solidFill>
                              <a:latin typeface="Cambria Math" panose="02040503050406030204" pitchFamily="18" charset="0"/>
                            </a:rPr>
                            <m:t>𝑛</m:t>
                          </m:r>
                          <m:r>
                            <a:rPr kumimoji="1" lang="en-US" altLang="zh-CN" sz="2400" b="0" i="1" smtClean="0">
                              <a:solidFill>
                                <a:srgbClr val="FF0000"/>
                              </a:solidFill>
                              <a:latin typeface="Cambria Math" panose="02040503050406030204" pitchFamily="18" charset="0"/>
                            </a:rPr>
                            <m:t>))</m:t>
                          </m:r>
                        </m:e>
                      </m:func>
                      <m:r>
                        <a:rPr kumimoji="1" lang="zh-CN" altLang="en-US" sz="2400" b="0" i="1" smtClean="0">
                          <a:solidFill>
                            <a:srgbClr val="FF0000"/>
                          </a:solidFill>
                          <a:latin typeface="Cambria Math" panose="02040503050406030204" pitchFamily="18" charset="0"/>
                        </a:rPr>
                        <m:t> </m:t>
                      </m:r>
                    </m:oMath>
                  </m:oMathPara>
                </a14:m>
                <a:endParaRPr kumimoji="1" lang="zh-CN" altLang="en-US" sz="2400" dirty="0">
                  <a:solidFill>
                    <a:srgbClr val="FF0000"/>
                  </a:solidFill>
                </a:endParaRPr>
              </a:p>
            </p:txBody>
          </p:sp>
        </mc:Choice>
        <mc:Fallback xmlns="">
          <p:sp>
            <p:nvSpPr>
              <p:cNvPr id="13" name="文本框 12">
                <a:extLst>
                  <a:ext uri="{FF2B5EF4-FFF2-40B4-BE49-F238E27FC236}">
                    <a16:creationId xmlns:a16="http://schemas.microsoft.com/office/drawing/2014/main" id="{55277EAA-08E1-3069-2B0C-C08097A20E97}"/>
                  </a:ext>
                </a:extLst>
              </p:cNvPr>
              <p:cNvSpPr txBox="1">
                <a:spLocks noRot="1" noChangeAspect="1" noMove="1" noResize="1" noEditPoints="1" noAdjustHandles="1" noChangeArrowheads="1" noChangeShapeType="1" noTextEdit="1"/>
              </p:cNvSpPr>
              <p:nvPr/>
            </p:nvSpPr>
            <p:spPr>
              <a:xfrm>
                <a:off x="7086203" y="6317537"/>
                <a:ext cx="2711383" cy="369332"/>
              </a:xfrm>
              <a:prstGeom prst="rect">
                <a:avLst/>
              </a:prstGeom>
              <a:blipFill>
                <a:blip r:embed="rId9"/>
                <a:stretch>
                  <a:fillRect l="-1860" t="-6667" r="-3721" b="-4000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4507675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5" presetClass="entr" presetSubtype="1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checkerboard(across)">
                                      <p:cBhvr>
                                        <p:cTn id="21" dur="500"/>
                                        <p:tgtEl>
                                          <p:spTgt spid="10"/>
                                        </p:tgtEl>
                                      </p:cBhvr>
                                    </p:animEffect>
                                  </p:childTnLst>
                                </p:cTn>
                              </p:par>
                              <p:par>
                                <p:cTn id="22" presetID="5" presetClass="entr" presetSubtype="10" fill="hold" grpId="0"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checkerboard(across)">
                                      <p:cBhvr>
                                        <p:cTn id="24" dur="500"/>
                                        <p:tgtEl>
                                          <p:spTgt spid="11"/>
                                        </p:tgtEl>
                                      </p:cBhvr>
                                    </p:animEffec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12"/>
                                        </p:tgtEl>
                                        <p:attrNameLst>
                                          <p:attrName>style.visibility</p:attrName>
                                        </p:attrNameLst>
                                      </p:cBhvr>
                                      <p:to>
                                        <p:strVal val="visible"/>
                                      </p:to>
                                    </p:set>
                                    <p:anim calcmode="lin" valueType="num">
                                      <p:cBhvr additive="base">
                                        <p:cTn id="29" dur="500" fill="hold"/>
                                        <p:tgtEl>
                                          <p:spTgt spid="12"/>
                                        </p:tgtEl>
                                        <p:attrNameLst>
                                          <p:attrName>ppt_x</p:attrName>
                                        </p:attrNameLst>
                                      </p:cBhvr>
                                      <p:tavLst>
                                        <p:tav tm="0">
                                          <p:val>
                                            <p:strVal val="#ppt_x"/>
                                          </p:val>
                                        </p:tav>
                                        <p:tav tm="100000">
                                          <p:val>
                                            <p:strVal val="#ppt_x"/>
                                          </p:val>
                                        </p:tav>
                                      </p:tavLst>
                                    </p:anim>
                                    <p:anim calcmode="lin" valueType="num">
                                      <p:cBhvr additive="base">
                                        <p:cTn id="30" dur="500" fill="hold"/>
                                        <p:tgtEl>
                                          <p:spTgt spid="12"/>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13"/>
                                        </p:tgtEl>
                                        <p:attrNameLst>
                                          <p:attrName>style.visibility</p:attrName>
                                        </p:attrNameLst>
                                      </p:cBhvr>
                                      <p:to>
                                        <p:strVal val="visible"/>
                                      </p:to>
                                    </p:set>
                                    <p:anim calcmode="lin" valueType="num">
                                      <p:cBhvr additive="base">
                                        <p:cTn id="33" dur="500" fill="hold"/>
                                        <p:tgtEl>
                                          <p:spTgt spid="13"/>
                                        </p:tgtEl>
                                        <p:attrNameLst>
                                          <p:attrName>ppt_x</p:attrName>
                                        </p:attrNameLst>
                                      </p:cBhvr>
                                      <p:tavLst>
                                        <p:tav tm="0">
                                          <p:val>
                                            <p:strVal val="#ppt_x"/>
                                          </p:val>
                                        </p:tav>
                                        <p:tav tm="100000">
                                          <p:val>
                                            <p:strVal val="#ppt_x"/>
                                          </p:val>
                                        </p:tav>
                                      </p:tavLst>
                                    </p:anim>
                                    <p:anim calcmode="lin" valueType="num">
                                      <p:cBhvr additive="base">
                                        <p:cTn id="34"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animBg="1"/>
      <p:bldP spid="10" grpId="0" animBg="1"/>
      <p:bldP spid="11" grpId="0"/>
      <p:bldP spid="12" grpId="0" animBg="1"/>
      <p:bldP spid="13"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快速排序性能分析</a:t>
            </a:r>
          </a:p>
        </p:txBody>
      </p:sp>
      <p:sp>
        <p:nvSpPr>
          <p:cNvPr id="3" name="副标题 2"/>
          <p:cNvSpPr>
            <a:spLocks noGrp="1"/>
          </p:cNvSpPr>
          <p:nvPr>
            <p:ph type="subTitle" idx="1"/>
          </p:nvPr>
        </p:nvSpPr>
        <p:spPr/>
        <p:txBody>
          <a:bodyPr/>
          <a:lstStyle/>
          <a:p>
            <a:r>
              <a:rPr lang="en-US" altLang="zh-CN" dirty="0"/>
              <a:t>10.4.2  </a:t>
            </a:r>
            <a:r>
              <a:rPr lang="zh-CN" altLang="en-US" dirty="0"/>
              <a:t>快速排序</a:t>
            </a:r>
          </a:p>
        </p:txBody>
      </p:sp>
      <p:sp>
        <p:nvSpPr>
          <p:cNvPr id="4" name="文本占位符 3"/>
          <p:cNvSpPr>
            <a:spLocks noGrp="1"/>
          </p:cNvSpPr>
          <p:nvPr>
            <p:ph type="body" idx="10"/>
          </p:nvPr>
        </p:nvSpPr>
        <p:spPr/>
        <p:txBody>
          <a:bodyPr/>
          <a:lstStyle/>
          <a:p>
            <a:r>
              <a:rPr lang="zh-CN" altLang="en-US" dirty="0"/>
              <a:t>数据结构</a:t>
            </a:r>
          </a:p>
        </p:txBody>
      </p:sp>
      <mc:AlternateContent xmlns:mc="http://schemas.openxmlformats.org/markup-compatibility/2006" xmlns:a14="http://schemas.microsoft.com/office/drawing/2010/main">
        <mc:Choice Requires="a14">
          <p:sp>
            <p:nvSpPr>
              <p:cNvPr id="6" name="内容占位符 5">
                <a:extLst>
                  <a:ext uri="{FF2B5EF4-FFF2-40B4-BE49-F238E27FC236}">
                    <a16:creationId xmlns:a16="http://schemas.microsoft.com/office/drawing/2014/main" id="{CB9AAD01-8353-420F-BA99-326245CE2574}"/>
                  </a:ext>
                </a:extLst>
              </p:cNvPr>
              <p:cNvSpPr>
                <a:spLocks noGrp="1"/>
              </p:cNvSpPr>
              <p:nvPr>
                <p:ph idx="11"/>
              </p:nvPr>
            </p:nvSpPr>
            <p:spPr/>
            <p:txBody>
              <a:bodyPr>
                <a:noAutofit/>
              </a:bodyPr>
              <a:lstStyle/>
              <a:p>
                <a:r>
                  <a:rPr lang="zh-CN" altLang="en-US" sz="2800" b="1" dirty="0"/>
                  <a:t>最好情况分析：</a:t>
                </a:r>
                <a:endParaRPr lang="en-US" altLang="zh-CN" sz="2800" dirty="0"/>
              </a:p>
              <a:p>
                <a:r>
                  <a:rPr lang="zh-CN" altLang="en-US" sz="2800" dirty="0"/>
                  <a:t>假设每次对序列的划分结果，两个子序列的长度比为</a:t>
                </a:r>
                <a:r>
                  <a:rPr lang="en-US" altLang="zh-CN" sz="2800" dirty="0">
                    <a:solidFill>
                      <a:srgbClr val="00B0F0"/>
                    </a:solidFill>
                  </a:rPr>
                  <a:t>1:1</a:t>
                </a:r>
                <a:r>
                  <a:rPr lang="zh-CN" altLang="en-US" sz="2800" dirty="0"/>
                  <a:t>。这种情况下，设快速排序算法的时间为</a:t>
                </a:r>
                <a:r>
                  <a:rPr lang="en-US" altLang="zh-CN" sz="2800" dirty="0"/>
                  <a:t>T(n),</a:t>
                </a:r>
                <a:r>
                  <a:rPr lang="zh-CN" altLang="en-US" sz="2800" dirty="0"/>
                  <a:t> 则</a:t>
                </a:r>
                <a:r>
                  <a:rPr lang="en-US" altLang="zh-CN" sz="2800" dirty="0"/>
                  <a:t>T(n)</a:t>
                </a:r>
                <a:r>
                  <a:rPr lang="zh-CN" altLang="en-US" sz="2800" dirty="0"/>
                  <a:t>可表示成以下的递推方程：</a:t>
                </a:r>
                <a:endParaRPr lang="en-US" altLang="zh-CN" sz="2800" dirty="0"/>
              </a:p>
              <a:p>
                <a:r>
                  <a:rPr lang="zh-CN" altLang="en-US" sz="2800" dirty="0"/>
                  <a:t>            </a:t>
                </a:r>
                <a14:m>
                  <m:oMath xmlns:m="http://schemas.openxmlformats.org/officeDocument/2006/math">
                    <m:r>
                      <a:rPr lang="en-US" altLang="zh-CN" sz="2800" b="0" i="1" smtClean="0">
                        <a:latin typeface="Cambria Math" panose="02040503050406030204" pitchFamily="18" charset="0"/>
                      </a:rPr>
                      <m:t>𝑇</m:t>
                    </m:r>
                    <m:d>
                      <m:dPr>
                        <m:ctrlPr>
                          <a:rPr lang="en-US" altLang="zh-CN" sz="2800" b="0" i="1" smtClean="0">
                            <a:latin typeface="Cambria Math" panose="02040503050406030204" pitchFamily="18" charset="0"/>
                          </a:rPr>
                        </m:ctrlPr>
                      </m:dPr>
                      <m:e>
                        <m:r>
                          <a:rPr lang="en-US" altLang="zh-CN" sz="2800" b="0" i="1" smtClean="0">
                            <a:latin typeface="Cambria Math" panose="02040503050406030204" pitchFamily="18" charset="0"/>
                          </a:rPr>
                          <m:t>𝑛</m:t>
                        </m:r>
                      </m:e>
                    </m:d>
                    <m:r>
                      <a:rPr lang="en-US" altLang="zh-CN" sz="2800" b="0" i="1" smtClean="0">
                        <a:latin typeface="Cambria Math" panose="02040503050406030204" pitchFamily="18" charset="0"/>
                      </a:rPr>
                      <m:t>=2</m:t>
                    </m:r>
                    <m:r>
                      <a:rPr lang="en-US" altLang="zh-CN" sz="2800" b="0" i="1" smtClean="0">
                        <a:latin typeface="Cambria Math" panose="02040503050406030204" pitchFamily="18" charset="0"/>
                      </a:rPr>
                      <m:t>𝑇</m:t>
                    </m:r>
                    <m:d>
                      <m:dPr>
                        <m:ctrlPr>
                          <a:rPr lang="en-US" altLang="zh-CN" sz="2800" b="0" i="1" smtClean="0">
                            <a:latin typeface="Cambria Math" panose="02040503050406030204" pitchFamily="18" charset="0"/>
                          </a:rPr>
                        </m:ctrlPr>
                      </m:dPr>
                      <m:e>
                        <m:f>
                          <m:fPr>
                            <m:ctrlPr>
                              <a:rPr lang="en-US" altLang="zh-CN" sz="2800" b="0" i="1" smtClean="0">
                                <a:latin typeface="Cambria Math" panose="02040503050406030204" pitchFamily="18" charset="0"/>
                              </a:rPr>
                            </m:ctrlPr>
                          </m:fPr>
                          <m:num>
                            <m:r>
                              <a:rPr lang="en-US" altLang="zh-CN" sz="2800" b="0" i="1" smtClean="0">
                                <a:latin typeface="Cambria Math" panose="02040503050406030204" pitchFamily="18" charset="0"/>
                              </a:rPr>
                              <m:t>𝑛</m:t>
                            </m:r>
                          </m:num>
                          <m:den>
                            <m:r>
                              <a:rPr lang="en-US" altLang="zh-CN" sz="2800" b="0" i="1" smtClean="0">
                                <a:latin typeface="Cambria Math" panose="02040503050406030204" pitchFamily="18" charset="0"/>
                              </a:rPr>
                              <m:t>2</m:t>
                            </m:r>
                          </m:den>
                        </m:f>
                      </m:e>
                    </m:d>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𝑂</m:t>
                    </m:r>
                    <m:d>
                      <m:dPr>
                        <m:ctrlPr>
                          <a:rPr lang="en-US" altLang="zh-CN" sz="2800" b="0" i="1" smtClean="0">
                            <a:latin typeface="Cambria Math" panose="02040503050406030204" pitchFamily="18" charset="0"/>
                          </a:rPr>
                        </m:ctrlPr>
                      </m:dPr>
                      <m:e>
                        <m:r>
                          <a:rPr lang="en-US" altLang="zh-CN" sz="2800" b="0" i="1" smtClean="0">
                            <a:latin typeface="Cambria Math" panose="02040503050406030204" pitchFamily="18" charset="0"/>
                          </a:rPr>
                          <m:t>𝑛</m:t>
                        </m:r>
                      </m:e>
                    </m:d>
                    <m:r>
                      <a:rPr lang="en-US" altLang="zh-CN" sz="2800" b="0" i="0" smtClean="0">
                        <a:latin typeface="Cambria Math" panose="02040503050406030204" pitchFamily="18" charset="0"/>
                      </a:rPr>
                      <m:t>,</m:t>
                    </m:r>
                    <m:r>
                      <a:rPr lang="zh-CN" altLang="en-US" sz="2800" b="0" i="0" smtClean="0">
                        <a:latin typeface="Cambria Math" panose="02040503050406030204" pitchFamily="18" charset="0"/>
                      </a:rPr>
                      <m:t>  </m:t>
                    </m:r>
                    <m:r>
                      <m:rPr>
                        <m:sty m:val="p"/>
                      </m:rPr>
                      <a:rPr lang="en-US" altLang="zh-CN" sz="2800" b="0" i="0" smtClean="0">
                        <a:latin typeface="Cambria Math" panose="02040503050406030204" pitchFamily="18" charset="0"/>
                      </a:rPr>
                      <m:t>T</m:t>
                    </m:r>
                    <m:d>
                      <m:dPr>
                        <m:ctrlPr>
                          <a:rPr lang="en-US" altLang="zh-CN" sz="2800" b="0" i="1" smtClean="0">
                            <a:latin typeface="Cambria Math" panose="02040503050406030204" pitchFamily="18" charset="0"/>
                          </a:rPr>
                        </m:ctrlPr>
                      </m:dPr>
                      <m:e>
                        <m:r>
                          <a:rPr lang="en-US" altLang="zh-CN" sz="2800" b="0" i="0" smtClean="0">
                            <a:latin typeface="Cambria Math" panose="02040503050406030204" pitchFamily="18" charset="0"/>
                          </a:rPr>
                          <m:t>1</m:t>
                        </m:r>
                      </m:e>
                    </m:d>
                    <m:r>
                      <a:rPr lang="en-US" altLang="zh-CN" sz="2800" b="0" i="0" smtClean="0">
                        <a:latin typeface="Cambria Math" panose="02040503050406030204" pitchFamily="18" charset="0"/>
                      </a:rPr>
                      <m:t>=</m:t>
                    </m:r>
                    <m:r>
                      <m:rPr>
                        <m:sty m:val="p"/>
                      </m:rPr>
                      <a:rPr lang="en-US" altLang="zh-CN" sz="2800" b="0" i="0" smtClean="0">
                        <a:latin typeface="Cambria Math" panose="02040503050406030204" pitchFamily="18" charset="0"/>
                      </a:rPr>
                      <m:t>O</m:t>
                    </m:r>
                    <m:r>
                      <a:rPr lang="en-US" altLang="zh-CN" sz="2800" b="0" i="0" smtClean="0">
                        <a:latin typeface="Cambria Math" panose="02040503050406030204" pitchFamily="18" charset="0"/>
                      </a:rPr>
                      <m:t>(1)</m:t>
                    </m:r>
                  </m:oMath>
                </a14:m>
                <a:endParaRPr lang="en-US" altLang="zh-CN" sz="2800" dirty="0"/>
              </a:p>
              <a:p>
                <a:endParaRPr lang="en-US" altLang="zh-CN" sz="2800" dirty="0"/>
              </a:p>
              <a:p>
                <a:r>
                  <a:rPr lang="zh-CN" altLang="en-US" sz="2800" b="1" dirty="0"/>
                  <a:t>最好情况出现的条件：</a:t>
                </a:r>
                <a:endParaRPr lang="en-US" altLang="zh-CN" sz="2800" dirty="0"/>
              </a:p>
              <a:p>
                <a:endParaRPr lang="en-US" altLang="zh-CN" sz="2800" dirty="0"/>
              </a:p>
            </p:txBody>
          </p:sp>
        </mc:Choice>
        <mc:Fallback xmlns="">
          <p:sp>
            <p:nvSpPr>
              <p:cNvPr id="6" name="内容占位符 5">
                <a:extLst>
                  <a:ext uri="{FF2B5EF4-FFF2-40B4-BE49-F238E27FC236}">
                    <a16:creationId xmlns:a16="http://schemas.microsoft.com/office/drawing/2014/main" id="{CB9AAD01-8353-420F-BA99-326245CE2574}"/>
                  </a:ext>
                </a:extLst>
              </p:cNvPr>
              <p:cNvSpPr>
                <a:spLocks noGrp="1" noRot="1" noChangeAspect="1" noMove="1" noResize="1" noEditPoints="1" noAdjustHandles="1" noChangeArrowheads="1" noChangeShapeType="1" noTextEdit="1"/>
              </p:cNvSpPr>
              <p:nvPr>
                <p:ph idx="11"/>
              </p:nvPr>
            </p:nvSpPr>
            <p:spPr>
              <a:blipFill>
                <a:blip r:embed="rId2"/>
                <a:stretch>
                  <a:fillRect l="-1148" t="-2005" r="-3789"/>
                </a:stretch>
              </a:blipFill>
            </p:spPr>
            <p:txBody>
              <a:bodyPr/>
              <a:lstStyle/>
              <a:p>
                <a:r>
                  <a:rPr lang="zh-CN" altLang="en-US">
                    <a:noFill/>
                  </a:rPr>
                  <a:t> </a:t>
                </a:r>
              </a:p>
            </p:txBody>
          </p:sp>
        </mc:Fallback>
      </mc:AlternateContent>
      <p:sp>
        <p:nvSpPr>
          <p:cNvPr id="14" name="圆角矩形 13">
            <a:extLst>
              <a:ext uri="{FF2B5EF4-FFF2-40B4-BE49-F238E27FC236}">
                <a16:creationId xmlns:a16="http://schemas.microsoft.com/office/drawing/2014/main" id="{7F9C3273-5648-5B73-9272-2E94F0851ED5}"/>
              </a:ext>
            </a:extLst>
          </p:cNvPr>
          <p:cNvSpPr/>
          <p:nvPr/>
        </p:nvSpPr>
        <p:spPr>
          <a:xfrm>
            <a:off x="1210261" y="4607539"/>
            <a:ext cx="5679270" cy="581016"/>
          </a:xfrm>
          <a:prstGeom prst="roundRect">
            <a:avLst/>
          </a:prstGeom>
          <a:solidFill>
            <a:srgbClr val="51ADB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en-US" altLang="zh-CN" sz="2400" dirty="0">
                <a:latin typeface="Microsoft YaHei" panose="020B0503020204020204" pitchFamily="34" charset="-122"/>
                <a:ea typeface="Microsoft YaHei" panose="020B0503020204020204" pitchFamily="34" charset="-122"/>
              </a:rPr>
              <a:t>(1) </a:t>
            </a:r>
            <a:r>
              <a:rPr kumimoji="1" lang="zh-CN" altLang="en-US" sz="2400" dirty="0">
                <a:latin typeface="Microsoft YaHei" panose="020B0503020204020204" pitchFamily="34" charset="-122"/>
                <a:ea typeface="Microsoft YaHei" panose="020B0503020204020204" pitchFamily="34" charset="-122"/>
              </a:rPr>
              <a:t>每次都能选出序列的</a:t>
            </a:r>
            <a:r>
              <a:rPr kumimoji="1" lang="zh-CN" altLang="en-US" sz="2400" dirty="0">
                <a:solidFill>
                  <a:srgbClr val="FFFF00"/>
                </a:solidFill>
                <a:latin typeface="Microsoft YaHei" panose="020B0503020204020204" pitchFamily="34" charset="-122"/>
                <a:ea typeface="Microsoft YaHei" panose="020B0503020204020204" pitchFamily="34" charset="-122"/>
              </a:rPr>
              <a:t>中位数</a:t>
            </a:r>
            <a:r>
              <a:rPr kumimoji="1" lang="zh-CN" altLang="en-US" sz="2400" dirty="0">
                <a:latin typeface="Microsoft YaHei" panose="020B0503020204020204" pitchFamily="34" charset="-122"/>
                <a:ea typeface="Microsoft YaHei" panose="020B0503020204020204" pitchFamily="34" charset="-122"/>
              </a:rPr>
              <a:t>作为轴点</a:t>
            </a:r>
            <a:endParaRPr kumimoji="1" lang="en-US" altLang="zh-CN" sz="2400" dirty="0">
              <a:latin typeface="Microsoft YaHei" panose="020B0503020204020204" pitchFamily="34" charset="-122"/>
              <a:ea typeface="Microsoft YaHei" panose="020B0503020204020204" pitchFamily="34" charset="-122"/>
            </a:endParaRPr>
          </a:p>
        </p:txBody>
      </p:sp>
      <p:grpSp>
        <p:nvGrpSpPr>
          <p:cNvPr id="13" name="组合 12">
            <a:extLst>
              <a:ext uri="{FF2B5EF4-FFF2-40B4-BE49-F238E27FC236}">
                <a16:creationId xmlns:a16="http://schemas.microsoft.com/office/drawing/2014/main" id="{4E71E3FC-1145-4F22-B39D-EA382FFBB267}"/>
              </a:ext>
            </a:extLst>
          </p:cNvPr>
          <p:cNvGrpSpPr/>
          <p:nvPr/>
        </p:nvGrpSpPr>
        <p:grpSpPr>
          <a:xfrm>
            <a:off x="7478794" y="3553393"/>
            <a:ext cx="3691079" cy="3163782"/>
            <a:chOff x="2341511" y="1132297"/>
            <a:chExt cx="4638545" cy="3975896"/>
          </a:xfrm>
        </p:grpSpPr>
        <p:graphicFrame>
          <p:nvGraphicFramePr>
            <p:cNvPr id="15" name="表格 4">
              <a:extLst>
                <a:ext uri="{FF2B5EF4-FFF2-40B4-BE49-F238E27FC236}">
                  <a16:creationId xmlns:a16="http://schemas.microsoft.com/office/drawing/2014/main" id="{E236AD70-1A9D-487A-9C3B-A9449A0D9C72}"/>
                </a:ext>
              </a:extLst>
            </p:cNvPr>
            <p:cNvGraphicFramePr>
              <a:graphicFrameLocks/>
            </p:cNvGraphicFramePr>
            <p:nvPr>
              <p:extLst>
                <p:ext uri="{D42A27DB-BD31-4B8C-83A1-F6EECF244321}">
                  <p14:modId xmlns:p14="http://schemas.microsoft.com/office/powerpoint/2010/main" val="3993531416"/>
                </p:ext>
              </p:extLst>
            </p:nvPr>
          </p:nvGraphicFramePr>
          <p:xfrm>
            <a:off x="2341511" y="1132297"/>
            <a:ext cx="4638545" cy="3975896"/>
          </p:xfrm>
          <a:graphic>
            <a:graphicData uri="http://schemas.openxmlformats.org/drawingml/2006/table">
              <a:tbl>
                <a:tblPr firstRow="1" bandRow="1">
                  <a:tableStyleId>{5C22544A-7EE6-4342-B048-85BDC9FD1C3A}</a:tableStyleId>
                </a:tblPr>
                <a:tblGrid>
                  <a:gridCol w="527297">
                    <a:extLst>
                      <a:ext uri="{9D8B030D-6E8A-4147-A177-3AD203B41FA5}">
                        <a16:colId xmlns:a16="http://schemas.microsoft.com/office/drawing/2014/main" val="1840532538"/>
                      </a:ext>
                    </a:extLst>
                  </a:gridCol>
                  <a:gridCol w="527297">
                    <a:extLst>
                      <a:ext uri="{9D8B030D-6E8A-4147-A177-3AD203B41FA5}">
                        <a16:colId xmlns:a16="http://schemas.microsoft.com/office/drawing/2014/main" val="2843781108"/>
                      </a:ext>
                    </a:extLst>
                  </a:gridCol>
                  <a:gridCol w="527297">
                    <a:extLst>
                      <a:ext uri="{9D8B030D-6E8A-4147-A177-3AD203B41FA5}">
                        <a16:colId xmlns:a16="http://schemas.microsoft.com/office/drawing/2014/main" val="2797414313"/>
                      </a:ext>
                    </a:extLst>
                  </a:gridCol>
                  <a:gridCol w="527297">
                    <a:extLst>
                      <a:ext uri="{9D8B030D-6E8A-4147-A177-3AD203B41FA5}">
                        <a16:colId xmlns:a16="http://schemas.microsoft.com/office/drawing/2014/main" val="3891706983"/>
                      </a:ext>
                    </a:extLst>
                  </a:gridCol>
                  <a:gridCol w="527297">
                    <a:extLst>
                      <a:ext uri="{9D8B030D-6E8A-4147-A177-3AD203B41FA5}">
                        <a16:colId xmlns:a16="http://schemas.microsoft.com/office/drawing/2014/main" val="3985196331"/>
                      </a:ext>
                    </a:extLst>
                  </a:gridCol>
                  <a:gridCol w="527297">
                    <a:extLst>
                      <a:ext uri="{9D8B030D-6E8A-4147-A177-3AD203B41FA5}">
                        <a16:colId xmlns:a16="http://schemas.microsoft.com/office/drawing/2014/main" val="76586332"/>
                      </a:ext>
                    </a:extLst>
                  </a:gridCol>
                  <a:gridCol w="527297">
                    <a:extLst>
                      <a:ext uri="{9D8B030D-6E8A-4147-A177-3AD203B41FA5}">
                        <a16:colId xmlns:a16="http://schemas.microsoft.com/office/drawing/2014/main" val="2379668139"/>
                      </a:ext>
                    </a:extLst>
                  </a:gridCol>
                </a:tblGrid>
                <a:tr h="527297">
                  <a:tc>
                    <a:txBody>
                      <a:bodyPr/>
                      <a:lstStyle/>
                      <a:p>
                        <a:pPr algn="ctr"/>
                        <a:r>
                          <a:rPr lang="en-US" altLang="zh-CN" sz="2100" b="0" dirty="0">
                            <a:solidFill>
                              <a:schemeClr val="tx1"/>
                            </a:solidFill>
                          </a:rPr>
                          <a:t>3</a:t>
                        </a:r>
                        <a:endParaRPr lang="zh-CN" altLang="en-US" sz="2100" b="0" dirty="0">
                          <a:solidFill>
                            <a:schemeClr val="tx1"/>
                          </a:solidFill>
                        </a:endParaRPr>
                      </a:p>
                    </a:txBody>
                    <a:tcPr marL="81848" marR="81848" marT="40924" marB="40924"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sz="2100" b="0" dirty="0">
                            <a:solidFill>
                              <a:schemeClr val="tx1"/>
                            </a:solidFill>
                          </a:rPr>
                          <a:t>5</a:t>
                        </a:r>
                        <a:endParaRPr lang="zh-CN" altLang="en-US" sz="2100" b="0" dirty="0">
                          <a:solidFill>
                            <a:schemeClr val="tx1"/>
                          </a:solidFill>
                        </a:endParaRPr>
                      </a:p>
                    </a:txBody>
                    <a:tcPr marL="81848" marR="81848" marT="40924" marB="4092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sz="2100" b="0" dirty="0">
                            <a:solidFill>
                              <a:schemeClr val="tx1"/>
                            </a:solidFill>
                          </a:rPr>
                          <a:t>2</a:t>
                        </a:r>
                        <a:endParaRPr lang="zh-CN" altLang="en-US" sz="2100" b="0" dirty="0">
                          <a:solidFill>
                            <a:schemeClr val="tx1"/>
                          </a:solidFill>
                        </a:endParaRPr>
                      </a:p>
                    </a:txBody>
                    <a:tcPr marL="81848" marR="81848" marT="40924" marB="4092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sz="2100" b="0" dirty="0">
                            <a:solidFill>
                              <a:schemeClr val="tx1"/>
                            </a:solidFill>
                          </a:rPr>
                          <a:t>6</a:t>
                        </a:r>
                        <a:endParaRPr lang="zh-CN" altLang="en-US" sz="2100" b="0" dirty="0">
                          <a:solidFill>
                            <a:schemeClr val="tx1"/>
                          </a:solidFill>
                        </a:endParaRPr>
                      </a:p>
                    </a:txBody>
                    <a:tcPr marL="81848" marR="81848" marT="40924" marB="4092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sz="2100" b="0" dirty="0">
                            <a:solidFill>
                              <a:schemeClr val="tx1"/>
                            </a:solidFill>
                          </a:rPr>
                          <a:t>1</a:t>
                        </a:r>
                        <a:endParaRPr lang="zh-CN" altLang="en-US" sz="2100" b="0" dirty="0">
                          <a:solidFill>
                            <a:schemeClr val="tx1"/>
                          </a:solidFill>
                        </a:endParaRPr>
                      </a:p>
                    </a:txBody>
                    <a:tcPr marL="81848" marR="81848" marT="40924" marB="4092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sz="2100" b="0" dirty="0">
                            <a:solidFill>
                              <a:schemeClr val="tx1"/>
                            </a:solidFill>
                          </a:rPr>
                          <a:t>7</a:t>
                        </a:r>
                        <a:endParaRPr lang="zh-CN" altLang="en-US" sz="2100" b="0" dirty="0">
                          <a:solidFill>
                            <a:schemeClr val="tx1"/>
                          </a:solidFill>
                        </a:endParaRPr>
                      </a:p>
                    </a:txBody>
                    <a:tcPr marL="81848" marR="81848" marT="40924" marB="4092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sz="2100" b="0" dirty="0">
                            <a:solidFill>
                              <a:schemeClr val="tx1"/>
                            </a:solidFill>
                          </a:rPr>
                          <a:t>4</a:t>
                        </a:r>
                        <a:endParaRPr lang="zh-CN" altLang="en-US" sz="2100" b="0" dirty="0">
                          <a:solidFill>
                            <a:schemeClr val="tx1"/>
                          </a:solidFill>
                        </a:endParaRPr>
                      </a:p>
                    </a:txBody>
                    <a:tcPr marL="81848" marR="81848" marT="40924" marB="40924"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4174200690"/>
                    </a:ext>
                  </a:extLst>
                </a:tr>
                <a:tr h="527297">
                  <a:tc>
                    <a:txBody>
                      <a:bodyPr/>
                      <a:lstStyle/>
                      <a:p>
                        <a:pPr algn="ctr"/>
                        <a:r>
                          <a:rPr lang="en-US" altLang="zh-CN" sz="2100" b="0" dirty="0">
                            <a:solidFill>
                              <a:schemeClr val="tx1"/>
                            </a:solidFill>
                          </a:rPr>
                          <a:t>3</a:t>
                        </a:r>
                        <a:endParaRPr lang="zh-CN" altLang="en-US" sz="2100" b="0" dirty="0">
                          <a:solidFill>
                            <a:schemeClr val="tx1"/>
                          </a:solidFill>
                        </a:endParaRPr>
                      </a:p>
                    </a:txBody>
                    <a:tcPr marL="81848" marR="81848" marT="40924" marB="40924"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sz="2100" b="0" dirty="0">
                            <a:solidFill>
                              <a:schemeClr val="tx1"/>
                            </a:solidFill>
                          </a:rPr>
                          <a:t>1</a:t>
                        </a:r>
                        <a:endParaRPr lang="zh-CN" altLang="en-US" sz="2100" b="0" dirty="0">
                          <a:solidFill>
                            <a:schemeClr val="tx1"/>
                          </a:solidFill>
                        </a:endParaRPr>
                      </a:p>
                    </a:txBody>
                    <a:tcPr marL="81848" marR="81848" marT="40924" marB="4092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sz="2100" b="0" dirty="0">
                            <a:solidFill>
                              <a:schemeClr val="tx1"/>
                            </a:solidFill>
                          </a:rPr>
                          <a:t>2</a:t>
                        </a:r>
                        <a:endParaRPr lang="zh-CN" altLang="en-US" sz="2100" b="0" dirty="0">
                          <a:solidFill>
                            <a:schemeClr val="tx1"/>
                          </a:solidFill>
                        </a:endParaRPr>
                      </a:p>
                    </a:txBody>
                    <a:tcPr marL="81848" marR="81848" marT="40924" marB="4092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algn="ctr"/>
                        <a:r>
                          <a:rPr lang="en-US" altLang="zh-CN" sz="2100" b="0" dirty="0">
                            <a:solidFill>
                              <a:schemeClr val="tx1"/>
                            </a:solidFill>
                          </a:rPr>
                          <a:t>4</a:t>
                        </a:r>
                        <a:endParaRPr lang="zh-CN" altLang="en-US" sz="2100" b="0" dirty="0">
                          <a:solidFill>
                            <a:schemeClr val="tx1"/>
                          </a:solidFill>
                        </a:endParaRPr>
                      </a:p>
                    </a:txBody>
                    <a:tcPr marL="81848" marR="81848" marT="40924" marB="4092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altLang="zh-CN" sz="2100" b="0" dirty="0">
                            <a:solidFill>
                              <a:schemeClr val="tx1"/>
                            </a:solidFill>
                          </a:rPr>
                          <a:t>5</a:t>
                        </a:r>
                        <a:endParaRPr lang="zh-CN" altLang="en-US" sz="2100" b="0" dirty="0">
                          <a:solidFill>
                            <a:schemeClr val="tx1"/>
                          </a:solidFill>
                        </a:endParaRPr>
                      </a:p>
                    </a:txBody>
                    <a:tcPr marL="81848" marR="81848" marT="40924" marB="4092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altLang="zh-CN" sz="2100" b="0" dirty="0">
                            <a:solidFill>
                              <a:schemeClr val="tx1"/>
                            </a:solidFill>
                          </a:rPr>
                          <a:t>7</a:t>
                        </a:r>
                        <a:endParaRPr lang="zh-CN" altLang="en-US" sz="2100" b="0" dirty="0">
                          <a:solidFill>
                            <a:schemeClr val="tx1"/>
                          </a:solidFill>
                        </a:endParaRPr>
                      </a:p>
                    </a:txBody>
                    <a:tcPr marL="81848" marR="81848" marT="40924" marB="4092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sz="2100" b="0" dirty="0">
                            <a:solidFill>
                              <a:schemeClr val="tx1"/>
                            </a:solidFill>
                          </a:rPr>
                          <a:t>6</a:t>
                        </a:r>
                        <a:endParaRPr lang="zh-CN" altLang="en-US" sz="2100" b="0" dirty="0">
                          <a:solidFill>
                            <a:schemeClr val="tx1"/>
                          </a:solidFill>
                        </a:endParaRPr>
                      </a:p>
                    </a:txBody>
                    <a:tcPr marL="81848" marR="81848" marT="40924" marB="40924"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910819626"/>
                    </a:ext>
                  </a:extLst>
                </a:tr>
                <a:tr h="527297">
                  <a:tc>
                    <a:txBody>
                      <a:bodyPr/>
                      <a:lstStyle/>
                      <a:p>
                        <a:pPr algn="ctr"/>
                        <a:r>
                          <a:rPr lang="en-US" altLang="zh-CN" sz="2100" b="0" dirty="0">
                            <a:solidFill>
                              <a:schemeClr val="tx1"/>
                            </a:solidFill>
                          </a:rPr>
                          <a:t>1</a:t>
                        </a:r>
                        <a:endParaRPr lang="zh-CN" altLang="en-US" sz="2100" b="0" dirty="0">
                          <a:solidFill>
                            <a:schemeClr val="tx1"/>
                          </a:solidFill>
                        </a:endParaRPr>
                      </a:p>
                    </a:txBody>
                    <a:tcPr marL="81848" marR="81848" marT="40924" marB="40924"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sz="2100" b="0" dirty="0">
                            <a:solidFill>
                              <a:schemeClr val="tx1"/>
                            </a:solidFill>
                          </a:rPr>
                          <a:t>2</a:t>
                        </a:r>
                        <a:endParaRPr lang="zh-CN" altLang="en-US" sz="2100" b="0" dirty="0">
                          <a:solidFill>
                            <a:schemeClr val="tx1"/>
                          </a:solidFill>
                        </a:endParaRPr>
                      </a:p>
                    </a:txBody>
                    <a:tcPr marL="81848" marR="81848" marT="40924" marB="4092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sz="2100" b="0" dirty="0">
                            <a:solidFill>
                              <a:schemeClr val="tx1"/>
                            </a:solidFill>
                          </a:rPr>
                          <a:t>3</a:t>
                        </a:r>
                        <a:endParaRPr lang="zh-CN" altLang="en-US" sz="2100" b="0" dirty="0">
                          <a:solidFill>
                            <a:schemeClr val="tx1"/>
                          </a:solidFill>
                        </a:endParaRPr>
                      </a:p>
                    </a:txBody>
                    <a:tcPr marL="81848" marR="81848" marT="40924" marB="4092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CN" altLang="en-US" sz="2100" b="0" dirty="0">
                          <a:solidFill>
                            <a:schemeClr val="tx1"/>
                          </a:solidFill>
                        </a:endParaRPr>
                      </a:p>
                    </a:txBody>
                    <a:tcPr marL="81848" marR="81848" marT="40924" marB="4092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endParaRPr lang="zh-CN" altLang="en-US" sz="2100" b="0" dirty="0">
                          <a:solidFill>
                            <a:schemeClr val="tx1"/>
                          </a:solidFill>
                        </a:endParaRPr>
                      </a:p>
                    </a:txBody>
                    <a:tcPr marL="81848" marR="81848" marT="40924" marB="4092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endParaRPr lang="zh-CN" altLang="en-US" sz="2100" b="0">
                          <a:solidFill>
                            <a:schemeClr val="tx1"/>
                          </a:solidFill>
                        </a:endParaRPr>
                      </a:p>
                    </a:txBody>
                    <a:tcPr marL="81848" marR="81848" marT="40924" marB="4092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CN" altLang="en-US" sz="2100" b="0">
                          <a:solidFill>
                            <a:schemeClr val="tx1"/>
                          </a:solidFill>
                        </a:endParaRPr>
                      </a:p>
                    </a:txBody>
                    <a:tcPr marL="81848" marR="81848" marT="40924" marB="40924"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262370669"/>
                    </a:ext>
                  </a:extLst>
                </a:tr>
                <a:tr h="527297">
                  <a:tc>
                    <a:txBody>
                      <a:bodyPr/>
                      <a:lstStyle/>
                      <a:p>
                        <a:pPr algn="ctr"/>
                        <a:endParaRPr lang="zh-CN" altLang="en-US" sz="2100" b="0" dirty="0">
                          <a:solidFill>
                            <a:schemeClr val="tx1"/>
                          </a:solidFill>
                        </a:endParaRPr>
                      </a:p>
                    </a:txBody>
                    <a:tcPr marL="81848" marR="81848" marT="40924" marB="40924"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CN" altLang="en-US" sz="2100" b="0" dirty="0">
                          <a:solidFill>
                            <a:schemeClr val="tx1"/>
                          </a:solidFill>
                        </a:endParaRPr>
                      </a:p>
                    </a:txBody>
                    <a:tcPr marL="81848" marR="81848" marT="40924" marB="4092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CN" altLang="en-US" sz="2100" b="0" dirty="0">
                          <a:solidFill>
                            <a:schemeClr val="tx1"/>
                          </a:solidFill>
                        </a:endParaRPr>
                      </a:p>
                    </a:txBody>
                    <a:tcPr marL="81848" marR="81848" marT="40924" marB="4092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CN" altLang="en-US" sz="2100" b="0" dirty="0">
                          <a:solidFill>
                            <a:schemeClr val="tx1"/>
                          </a:solidFill>
                        </a:endParaRPr>
                      </a:p>
                    </a:txBody>
                    <a:tcPr marL="81848" marR="81848" marT="40924" marB="4092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sz="2100" b="0" dirty="0">
                            <a:solidFill>
                              <a:schemeClr val="tx1"/>
                            </a:solidFill>
                          </a:rPr>
                          <a:t>5</a:t>
                        </a:r>
                        <a:endParaRPr lang="zh-CN" altLang="en-US" sz="2100" b="0" dirty="0">
                          <a:solidFill>
                            <a:schemeClr val="tx1"/>
                          </a:solidFill>
                        </a:endParaRPr>
                      </a:p>
                    </a:txBody>
                    <a:tcPr marL="81848" marR="81848" marT="40924" marB="4092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sz="2100" b="0" dirty="0">
                            <a:solidFill>
                              <a:schemeClr val="tx1"/>
                            </a:solidFill>
                          </a:rPr>
                          <a:t>7</a:t>
                        </a:r>
                        <a:endParaRPr lang="zh-CN" altLang="en-US" sz="2100" b="0" dirty="0">
                          <a:solidFill>
                            <a:schemeClr val="tx1"/>
                          </a:solidFill>
                        </a:endParaRPr>
                      </a:p>
                    </a:txBody>
                    <a:tcPr marL="81848" marR="81848" marT="40924" marB="4092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sz="2100" b="0" dirty="0">
                            <a:solidFill>
                              <a:schemeClr val="tx1"/>
                            </a:solidFill>
                          </a:rPr>
                          <a:t>6</a:t>
                        </a:r>
                        <a:endParaRPr lang="zh-CN" altLang="en-US" sz="2100" b="0" dirty="0">
                          <a:solidFill>
                            <a:schemeClr val="tx1"/>
                          </a:solidFill>
                        </a:endParaRPr>
                      </a:p>
                    </a:txBody>
                    <a:tcPr marL="81848" marR="81848" marT="40924" marB="40924"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096102314"/>
                    </a:ext>
                  </a:extLst>
                </a:tr>
                <a:tr h="527297">
                  <a:tc>
                    <a:txBody>
                      <a:bodyPr/>
                      <a:lstStyle/>
                      <a:p>
                        <a:pPr algn="ctr"/>
                        <a:endParaRPr lang="zh-CN" altLang="en-US" sz="2100" b="0" dirty="0">
                          <a:solidFill>
                            <a:schemeClr val="tx1"/>
                          </a:solidFill>
                        </a:endParaRPr>
                      </a:p>
                    </a:txBody>
                    <a:tcPr marL="81848" marR="81848" marT="40924" marB="40924"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CN" altLang="en-US" sz="2100" b="0">
                          <a:solidFill>
                            <a:schemeClr val="tx1"/>
                          </a:solidFill>
                        </a:endParaRPr>
                      </a:p>
                    </a:txBody>
                    <a:tcPr marL="81848" marR="81848" marT="40924" marB="4092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CN" altLang="en-US" sz="2100" b="0" dirty="0">
                          <a:solidFill>
                            <a:schemeClr val="tx1"/>
                          </a:solidFill>
                        </a:endParaRPr>
                      </a:p>
                    </a:txBody>
                    <a:tcPr marL="81848" marR="81848" marT="40924" marB="4092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CN" altLang="en-US" sz="2100" b="0" dirty="0">
                          <a:solidFill>
                            <a:schemeClr val="tx1"/>
                          </a:solidFill>
                        </a:endParaRPr>
                      </a:p>
                    </a:txBody>
                    <a:tcPr marL="81848" marR="81848" marT="40924" marB="4092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sz="2100" b="0" dirty="0">
                            <a:solidFill>
                              <a:schemeClr val="tx1"/>
                            </a:solidFill>
                          </a:rPr>
                          <a:t>5</a:t>
                        </a:r>
                        <a:endParaRPr lang="zh-CN" altLang="en-US" sz="2100" b="0" dirty="0">
                          <a:solidFill>
                            <a:schemeClr val="tx1"/>
                          </a:solidFill>
                        </a:endParaRPr>
                      </a:p>
                    </a:txBody>
                    <a:tcPr marL="81848" marR="81848" marT="40924" marB="4092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sz="2100" b="0" dirty="0">
                            <a:solidFill>
                              <a:schemeClr val="tx1"/>
                            </a:solidFill>
                          </a:rPr>
                          <a:t>6</a:t>
                        </a:r>
                        <a:endParaRPr lang="zh-CN" altLang="en-US" sz="2100" b="0" dirty="0">
                          <a:solidFill>
                            <a:schemeClr val="tx1"/>
                          </a:solidFill>
                        </a:endParaRPr>
                      </a:p>
                    </a:txBody>
                    <a:tcPr marL="81848" marR="81848" marT="40924" marB="4092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sz="2100" b="0" dirty="0">
                            <a:solidFill>
                              <a:schemeClr val="tx1"/>
                            </a:solidFill>
                          </a:rPr>
                          <a:t>7</a:t>
                        </a:r>
                        <a:endParaRPr lang="zh-CN" altLang="en-US" sz="2100" b="0" dirty="0">
                          <a:solidFill>
                            <a:schemeClr val="tx1"/>
                          </a:solidFill>
                        </a:endParaRPr>
                      </a:p>
                    </a:txBody>
                    <a:tcPr marL="81848" marR="81848" marT="40924" marB="40924"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1441993774"/>
                    </a:ext>
                  </a:extLst>
                </a:tr>
                <a:tr h="527297">
                  <a:tc>
                    <a:txBody>
                      <a:bodyPr/>
                      <a:lstStyle/>
                      <a:p>
                        <a:pPr algn="ctr"/>
                        <a:r>
                          <a:rPr lang="en-US" altLang="zh-CN" sz="2100" b="0" dirty="0"/>
                          <a:t>1</a:t>
                        </a:r>
                        <a:endParaRPr lang="zh-CN" altLang="en-US" sz="2100" b="0" dirty="0"/>
                      </a:p>
                    </a:txBody>
                    <a:tcPr marL="66967" marR="66967" marT="33483" marB="33483"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100" b="0" dirty="0"/>
                          <a:t>2</a:t>
                        </a:r>
                        <a:endParaRPr lang="zh-CN" altLang="en-US" sz="2100" b="0" dirty="0"/>
                      </a:p>
                    </a:txBody>
                    <a:tcPr marL="66967" marR="66967" marT="33483" marB="33483"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100" b="0" dirty="0"/>
                          <a:t>3</a:t>
                        </a:r>
                        <a:endParaRPr lang="zh-CN" altLang="en-US" sz="2100" b="0" dirty="0"/>
                      </a:p>
                    </a:txBody>
                    <a:tcPr marL="66967" marR="66967" marT="33483" marB="33483"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100" b="0" dirty="0"/>
                          <a:t>4</a:t>
                        </a:r>
                        <a:endParaRPr lang="zh-CN" altLang="en-US" sz="2100" b="0" dirty="0"/>
                      </a:p>
                    </a:txBody>
                    <a:tcPr marL="66967" marR="66967" marT="33483" marB="33483"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100" b="0" dirty="0"/>
                          <a:t>5</a:t>
                        </a:r>
                        <a:endParaRPr lang="zh-CN" altLang="en-US" sz="2100" b="0" dirty="0"/>
                      </a:p>
                    </a:txBody>
                    <a:tcPr marL="66967" marR="66967" marT="33483" marB="33483"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100" b="0" dirty="0"/>
                          <a:t>6</a:t>
                        </a:r>
                        <a:endParaRPr lang="zh-CN" altLang="en-US" sz="2100" b="0" dirty="0"/>
                      </a:p>
                    </a:txBody>
                    <a:tcPr marL="66967" marR="66967" marT="33483" marB="33483"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100" b="0" dirty="0"/>
                          <a:t>7</a:t>
                        </a:r>
                        <a:endParaRPr lang="zh-CN" altLang="en-US" sz="2100" b="0" dirty="0"/>
                      </a:p>
                    </a:txBody>
                    <a:tcPr marL="66967" marR="66967" marT="33483" marB="33483"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41575485"/>
                    </a:ext>
                  </a:extLst>
                </a:tr>
              </a:tbl>
            </a:graphicData>
          </a:graphic>
        </p:graphicFrame>
        <p:sp>
          <p:nvSpPr>
            <p:cNvPr id="16" name="椭圆 15">
              <a:extLst>
                <a:ext uri="{FF2B5EF4-FFF2-40B4-BE49-F238E27FC236}">
                  <a16:creationId xmlns:a16="http://schemas.microsoft.com/office/drawing/2014/main" id="{1EDA30D6-02ED-4AA1-B252-C712C2C2BFEF}"/>
                </a:ext>
              </a:extLst>
            </p:cNvPr>
            <p:cNvSpPr/>
            <p:nvPr/>
          </p:nvSpPr>
          <p:spPr>
            <a:xfrm>
              <a:off x="3036347" y="2508015"/>
              <a:ext cx="589756" cy="589756"/>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07BB34CF-239D-4A53-A7D7-E120F1E4FE5D}"/>
                </a:ext>
              </a:extLst>
            </p:cNvPr>
            <p:cNvSpPr/>
            <p:nvPr/>
          </p:nvSpPr>
          <p:spPr>
            <a:xfrm>
              <a:off x="5706265" y="3839322"/>
              <a:ext cx="589756" cy="589756"/>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B573A459-96CC-4060-AB04-BC7FE03BD6D9}"/>
                </a:ext>
              </a:extLst>
            </p:cNvPr>
            <p:cNvSpPr/>
            <p:nvPr/>
          </p:nvSpPr>
          <p:spPr>
            <a:xfrm>
              <a:off x="4383773" y="1867276"/>
              <a:ext cx="589756" cy="589756"/>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7" name="矩形 6">
            <a:extLst>
              <a:ext uri="{FF2B5EF4-FFF2-40B4-BE49-F238E27FC236}">
                <a16:creationId xmlns:a16="http://schemas.microsoft.com/office/drawing/2014/main" id="{DD4ED7F9-D245-406C-AD2D-93617D52D81A}"/>
              </a:ext>
            </a:extLst>
          </p:cNvPr>
          <p:cNvSpPr/>
          <p:nvPr/>
        </p:nvSpPr>
        <p:spPr>
          <a:xfrm>
            <a:off x="1210261" y="5380999"/>
            <a:ext cx="3426083" cy="461665"/>
          </a:xfrm>
          <a:prstGeom prst="rect">
            <a:avLst/>
          </a:prstGeom>
          <a:solidFill>
            <a:srgbClr val="51ADB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en-US" altLang="zh-CN" sz="2400" dirty="0">
                <a:solidFill>
                  <a:schemeClr val="lt1"/>
                </a:solidFill>
                <a:latin typeface="Microsoft YaHei" panose="020B0503020204020204" pitchFamily="34" charset="-122"/>
                <a:ea typeface="Microsoft YaHei" panose="020B0503020204020204" pitchFamily="34" charset="-122"/>
              </a:rPr>
              <a:t>(2)</a:t>
            </a:r>
            <a:r>
              <a:rPr kumimoji="1" lang="zh-CN" altLang="en-US" sz="2400" dirty="0">
                <a:solidFill>
                  <a:schemeClr val="lt1"/>
                </a:solidFill>
                <a:latin typeface="Microsoft YaHei" panose="020B0503020204020204" pitchFamily="34" charset="-122"/>
                <a:ea typeface="Microsoft YaHei" panose="020B0503020204020204" pitchFamily="34" charset="-122"/>
              </a:rPr>
              <a:t>序列中所有元素</a:t>
            </a:r>
            <a:r>
              <a:rPr kumimoji="1" lang="zh-CN" altLang="en-US" sz="2400" dirty="0">
                <a:solidFill>
                  <a:schemeClr val="accent4">
                    <a:lumMod val="20000"/>
                    <a:lumOff val="80000"/>
                  </a:schemeClr>
                </a:solidFill>
                <a:latin typeface="Microsoft YaHei" panose="020B0503020204020204" pitchFamily="34" charset="-122"/>
                <a:ea typeface="Microsoft YaHei" panose="020B0503020204020204" pitchFamily="34" charset="-122"/>
              </a:rPr>
              <a:t>相同</a:t>
            </a:r>
          </a:p>
        </p:txBody>
      </p:sp>
    </p:spTree>
    <p:extLst>
      <p:ext uri="{BB962C8B-B14F-4D97-AF65-F5344CB8AC3E}">
        <p14:creationId xmlns:p14="http://schemas.microsoft.com/office/powerpoint/2010/main" val="3095345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快速排序性能分析</a:t>
            </a:r>
          </a:p>
        </p:txBody>
      </p:sp>
      <p:sp>
        <p:nvSpPr>
          <p:cNvPr id="3" name="副标题 2"/>
          <p:cNvSpPr>
            <a:spLocks noGrp="1"/>
          </p:cNvSpPr>
          <p:nvPr>
            <p:ph type="subTitle" idx="1"/>
          </p:nvPr>
        </p:nvSpPr>
        <p:spPr/>
        <p:txBody>
          <a:bodyPr/>
          <a:lstStyle/>
          <a:p>
            <a:r>
              <a:rPr lang="en-US" altLang="zh-CN" dirty="0"/>
              <a:t>10.4.2  </a:t>
            </a:r>
            <a:r>
              <a:rPr lang="zh-CN" altLang="en-US" dirty="0"/>
              <a:t>快速排序</a:t>
            </a:r>
          </a:p>
        </p:txBody>
      </p:sp>
      <p:sp>
        <p:nvSpPr>
          <p:cNvPr id="4" name="文本占位符 3"/>
          <p:cNvSpPr>
            <a:spLocks noGrp="1"/>
          </p:cNvSpPr>
          <p:nvPr>
            <p:ph type="body" idx="10"/>
          </p:nvPr>
        </p:nvSpPr>
        <p:spPr/>
        <p:txBody>
          <a:bodyPr/>
          <a:lstStyle/>
          <a:p>
            <a:r>
              <a:rPr lang="zh-CN" altLang="en-US" dirty="0"/>
              <a:t>数据结构</a:t>
            </a:r>
          </a:p>
        </p:txBody>
      </p:sp>
      <p:sp>
        <p:nvSpPr>
          <p:cNvPr id="6" name="内容占位符 5">
            <a:extLst>
              <a:ext uri="{FF2B5EF4-FFF2-40B4-BE49-F238E27FC236}">
                <a16:creationId xmlns:a16="http://schemas.microsoft.com/office/drawing/2014/main" id="{CB9AAD01-8353-420F-BA99-326245CE2574}"/>
              </a:ext>
            </a:extLst>
          </p:cNvPr>
          <p:cNvSpPr>
            <a:spLocks noGrp="1"/>
          </p:cNvSpPr>
          <p:nvPr>
            <p:ph idx="11"/>
          </p:nvPr>
        </p:nvSpPr>
        <p:spPr>
          <a:xfrm>
            <a:off x="568337" y="900112"/>
            <a:ext cx="11055325" cy="5057775"/>
          </a:xfrm>
        </p:spPr>
        <p:txBody>
          <a:bodyPr>
            <a:noAutofit/>
          </a:bodyPr>
          <a:lstStyle/>
          <a:p>
            <a:r>
              <a:rPr lang="zh-CN" altLang="en-US" sz="2800" b="1" dirty="0"/>
              <a:t>最坏情况分析：</a:t>
            </a:r>
            <a:endParaRPr lang="en-US" altLang="zh-CN" sz="2800" dirty="0"/>
          </a:p>
          <a:p>
            <a:r>
              <a:rPr lang="zh-CN" altLang="en-US" sz="2800" dirty="0"/>
              <a:t>  每次划分，都选择</a:t>
            </a:r>
            <a:r>
              <a:rPr lang="zh-CN" altLang="en-US" sz="2800" dirty="0">
                <a:solidFill>
                  <a:srgbClr val="00B0F0"/>
                </a:solidFill>
              </a:rPr>
              <a:t>最大值或最小值</a:t>
            </a:r>
            <a:r>
              <a:rPr lang="zh-CN" altLang="en-US" sz="2800" dirty="0"/>
              <a:t>作为轴点，划分的结果是其中一个子序列为空序列，而另一个子序列包含除轴点外的所有元素。</a:t>
            </a:r>
            <a:endParaRPr lang="en-US" altLang="zh-CN" sz="2800" dirty="0"/>
          </a:p>
        </p:txBody>
      </p:sp>
      <p:grpSp>
        <p:nvGrpSpPr>
          <p:cNvPr id="9" name="组合 8">
            <a:extLst>
              <a:ext uri="{FF2B5EF4-FFF2-40B4-BE49-F238E27FC236}">
                <a16:creationId xmlns:a16="http://schemas.microsoft.com/office/drawing/2014/main" id="{F66E9002-C0BA-49E8-BC20-A0F6138AF967}"/>
              </a:ext>
            </a:extLst>
          </p:cNvPr>
          <p:cNvGrpSpPr/>
          <p:nvPr/>
        </p:nvGrpSpPr>
        <p:grpSpPr>
          <a:xfrm>
            <a:off x="3975921" y="2220569"/>
            <a:ext cx="4123637" cy="4712728"/>
            <a:chOff x="2266908" y="1111292"/>
            <a:chExt cx="4605502" cy="5263431"/>
          </a:xfrm>
          <a:noFill/>
        </p:grpSpPr>
        <p:graphicFrame>
          <p:nvGraphicFramePr>
            <p:cNvPr id="10" name="表格 4">
              <a:extLst>
                <a:ext uri="{FF2B5EF4-FFF2-40B4-BE49-F238E27FC236}">
                  <a16:creationId xmlns:a16="http://schemas.microsoft.com/office/drawing/2014/main" id="{8EC6FE36-460B-4E52-97FB-C58C7CFEF11B}"/>
                </a:ext>
              </a:extLst>
            </p:cNvPr>
            <p:cNvGraphicFramePr>
              <a:graphicFrameLocks/>
            </p:cNvGraphicFramePr>
            <p:nvPr>
              <p:extLst>
                <p:ext uri="{D42A27DB-BD31-4B8C-83A1-F6EECF244321}">
                  <p14:modId xmlns:p14="http://schemas.microsoft.com/office/powerpoint/2010/main" val="3428621657"/>
                </p:ext>
              </p:extLst>
            </p:nvPr>
          </p:nvGraphicFramePr>
          <p:xfrm>
            <a:off x="2266908" y="1111292"/>
            <a:ext cx="4605502" cy="5263431"/>
          </p:xfrm>
          <a:graphic>
            <a:graphicData uri="http://schemas.openxmlformats.org/drawingml/2006/table">
              <a:tbl>
                <a:tblPr firstRow="1" bandRow="1">
                  <a:tableStyleId>{5C22544A-7EE6-4342-B048-85BDC9FD1C3A}</a:tableStyleId>
                </a:tblPr>
                <a:tblGrid>
                  <a:gridCol w="589091">
                    <a:extLst>
                      <a:ext uri="{9D8B030D-6E8A-4147-A177-3AD203B41FA5}">
                        <a16:colId xmlns:a16="http://schemas.microsoft.com/office/drawing/2014/main" val="1840532538"/>
                      </a:ext>
                    </a:extLst>
                  </a:gridCol>
                  <a:gridCol w="589091">
                    <a:extLst>
                      <a:ext uri="{9D8B030D-6E8A-4147-A177-3AD203B41FA5}">
                        <a16:colId xmlns:a16="http://schemas.microsoft.com/office/drawing/2014/main" val="2843781108"/>
                      </a:ext>
                    </a:extLst>
                  </a:gridCol>
                  <a:gridCol w="589091">
                    <a:extLst>
                      <a:ext uri="{9D8B030D-6E8A-4147-A177-3AD203B41FA5}">
                        <a16:colId xmlns:a16="http://schemas.microsoft.com/office/drawing/2014/main" val="2797414313"/>
                      </a:ext>
                    </a:extLst>
                  </a:gridCol>
                  <a:gridCol w="589091">
                    <a:extLst>
                      <a:ext uri="{9D8B030D-6E8A-4147-A177-3AD203B41FA5}">
                        <a16:colId xmlns:a16="http://schemas.microsoft.com/office/drawing/2014/main" val="3891706983"/>
                      </a:ext>
                    </a:extLst>
                  </a:gridCol>
                  <a:gridCol w="589091">
                    <a:extLst>
                      <a:ext uri="{9D8B030D-6E8A-4147-A177-3AD203B41FA5}">
                        <a16:colId xmlns:a16="http://schemas.microsoft.com/office/drawing/2014/main" val="3985196331"/>
                      </a:ext>
                    </a:extLst>
                  </a:gridCol>
                  <a:gridCol w="589091">
                    <a:extLst>
                      <a:ext uri="{9D8B030D-6E8A-4147-A177-3AD203B41FA5}">
                        <a16:colId xmlns:a16="http://schemas.microsoft.com/office/drawing/2014/main" val="76586332"/>
                      </a:ext>
                    </a:extLst>
                  </a:gridCol>
                  <a:gridCol w="589091">
                    <a:extLst>
                      <a:ext uri="{9D8B030D-6E8A-4147-A177-3AD203B41FA5}">
                        <a16:colId xmlns:a16="http://schemas.microsoft.com/office/drawing/2014/main" val="2379668139"/>
                      </a:ext>
                    </a:extLst>
                  </a:gridCol>
                </a:tblGrid>
                <a:tr h="589091">
                  <a:tc>
                    <a:txBody>
                      <a:bodyPr/>
                      <a:lstStyle/>
                      <a:p>
                        <a:pPr algn="ctr"/>
                        <a:r>
                          <a:rPr lang="en-US" altLang="zh-CN" sz="2400" b="0" dirty="0">
                            <a:solidFill>
                              <a:schemeClr val="tx1"/>
                            </a:solidFill>
                          </a:rPr>
                          <a:t>6</a:t>
                        </a:r>
                        <a:endParaRPr lang="zh-CN" altLang="en-US" sz="2400"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altLang="zh-CN" sz="2400" b="0" dirty="0">
                            <a:solidFill>
                              <a:schemeClr val="tx1"/>
                            </a:solidFill>
                          </a:rPr>
                          <a:t>5</a:t>
                        </a:r>
                        <a:endParaRPr lang="zh-CN" altLang="en-US" sz="2400"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altLang="zh-CN" sz="2400" b="0" dirty="0">
                            <a:solidFill>
                              <a:schemeClr val="tx1"/>
                            </a:solidFill>
                          </a:rPr>
                          <a:t>4</a:t>
                        </a:r>
                        <a:endParaRPr lang="zh-CN" altLang="en-US" sz="2400"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altLang="zh-CN" sz="2400" b="0" dirty="0">
                            <a:solidFill>
                              <a:schemeClr val="tx1"/>
                            </a:solidFill>
                          </a:rPr>
                          <a:t>3</a:t>
                        </a:r>
                        <a:endParaRPr lang="zh-CN" altLang="en-US" sz="2400"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altLang="zh-CN" sz="2400" b="0" dirty="0">
                            <a:solidFill>
                              <a:schemeClr val="tx1"/>
                            </a:solidFill>
                          </a:rPr>
                          <a:t>2</a:t>
                        </a:r>
                        <a:endParaRPr lang="zh-CN" altLang="en-US" sz="2400"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altLang="zh-CN" sz="2400" b="0" dirty="0">
                            <a:solidFill>
                              <a:schemeClr val="tx1"/>
                            </a:solidFill>
                          </a:rPr>
                          <a:t>1</a:t>
                        </a:r>
                        <a:endParaRPr lang="zh-CN" altLang="en-US" sz="2400"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altLang="zh-CN" sz="2400" b="0" dirty="0">
                            <a:solidFill>
                              <a:schemeClr val="tx1"/>
                            </a:solidFill>
                          </a:rPr>
                          <a:t>7</a:t>
                        </a:r>
                        <a:endParaRPr lang="zh-CN" altLang="en-US" sz="2400"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4174200690"/>
                    </a:ext>
                  </a:extLst>
                </a:tr>
                <a:tr h="589091">
                  <a:tc>
                    <a:txBody>
                      <a:bodyPr/>
                      <a:lstStyle/>
                      <a:p>
                        <a:pPr algn="ctr"/>
                        <a:r>
                          <a:rPr lang="en-US" altLang="zh-CN" sz="2400" b="0" dirty="0">
                            <a:solidFill>
                              <a:schemeClr val="tx1"/>
                            </a:solidFill>
                          </a:rPr>
                          <a:t>6</a:t>
                        </a:r>
                        <a:endParaRPr lang="zh-CN" altLang="en-US" sz="2400"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altLang="zh-CN" sz="2400" b="0" dirty="0">
                            <a:solidFill>
                              <a:schemeClr val="tx1"/>
                            </a:solidFill>
                          </a:rPr>
                          <a:t>5</a:t>
                        </a:r>
                        <a:endParaRPr lang="zh-CN" altLang="en-US" sz="2400"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altLang="zh-CN" sz="2400" b="0" dirty="0">
                            <a:solidFill>
                              <a:schemeClr val="tx1"/>
                            </a:solidFill>
                          </a:rPr>
                          <a:t>4</a:t>
                        </a:r>
                        <a:endParaRPr lang="zh-CN" altLang="en-US" sz="2400"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altLang="zh-CN" sz="2400" b="0" dirty="0">
                            <a:solidFill>
                              <a:schemeClr val="tx1"/>
                            </a:solidFill>
                          </a:rPr>
                          <a:t>3</a:t>
                        </a:r>
                        <a:endParaRPr lang="zh-CN" altLang="en-US" sz="2400"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altLang="zh-CN" sz="2400" b="0" dirty="0">
                            <a:solidFill>
                              <a:schemeClr val="tx1"/>
                            </a:solidFill>
                          </a:rPr>
                          <a:t>2</a:t>
                        </a:r>
                        <a:endParaRPr lang="zh-CN" altLang="en-US" sz="2400"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altLang="zh-CN" sz="2400" b="0" dirty="0">
                            <a:solidFill>
                              <a:schemeClr val="tx1"/>
                            </a:solidFill>
                          </a:rPr>
                          <a:t>1</a:t>
                        </a:r>
                        <a:endParaRPr lang="zh-CN" altLang="en-US" sz="2400"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algn="ctr"/>
                        <a:r>
                          <a:rPr lang="en-US" altLang="zh-CN" sz="2400" b="0" dirty="0">
                            <a:solidFill>
                              <a:schemeClr val="tx1"/>
                            </a:solidFill>
                          </a:rPr>
                          <a:t>7</a:t>
                        </a:r>
                        <a:endParaRPr lang="zh-CN" altLang="en-US" sz="2400"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910819626"/>
                    </a:ext>
                  </a:extLst>
                </a:tr>
                <a:tr h="589091">
                  <a:tc>
                    <a:txBody>
                      <a:bodyPr/>
                      <a:lstStyle/>
                      <a:p>
                        <a:pPr algn="ctr"/>
                        <a:r>
                          <a:rPr lang="en-US" altLang="zh-CN" sz="2400" b="0" dirty="0">
                            <a:solidFill>
                              <a:schemeClr val="tx1"/>
                            </a:solidFill>
                          </a:rPr>
                          <a:t>1</a:t>
                        </a:r>
                        <a:endParaRPr lang="zh-CN" altLang="en-US" sz="2400"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altLang="zh-CN" sz="2400" b="0" dirty="0">
                            <a:solidFill>
                              <a:schemeClr val="tx1"/>
                            </a:solidFill>
                          </a:rPr>
                          <a:t>5</a:t>
                        </a:r>
                        <a:endParaRPr lang="zh-CN" altLang="en-US" sz="2400"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altLang="zh-CN" sz="2400" b="0" dirty="0">
                            <a:solidFill>
                              <a:schemeClr val="tx1"/>
                            </a:solidFill>
                          </a:rPr>
                          <a:t>4</a:t>
                        </a:r>
                        <a:endParaRPr lang="zh-CN" altLang="en-US" sz="2400"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altLang="zh-CN" sz="2400" b="0" dirty="0">
                            <a:solidFill>
                              <a:schemeClr val="tx1"/>
                            </a:solidFill>
                          </a:rPr>
                          <a:t>3</a:t>
                        </a:r>
                        <a:endParaRPr lang="zh-CN" altLang="en-US" sz="2400"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altLang="zh-CN" sz="2400" b="0" dirty="0">
                            <a:solidFill>
                              <a:schemeClr val="tx1"/>
                            </a:solidFill>
                          </a:rPr>
                          <a:t>2</a:t>
                        </a:r>
                        <a:endParaRPr lang="zh-CN" altLang="en-US" sz="2400"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altLang="zh-CN" sz="2400" b="0" dirty="0">
                            <a:solidFill>
                              <a:schemeClr val="tx1"/>
                            </a:solidFill>
                          </a:rPr>
                          <a:t>6</a:t>
                        </a:r>
                        <a:endParaRPr lang="zh-CN" altLang="en-US" sz="2400"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algn="ctr"/>
                        <a:endParaRPr lang="zh-CN" altLang="en-US" sz="2400"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1262370669"/>
                    </a:ext>
                  </a:extLst>
                </a:tr>
                <a:tr h="589091">
                  <a:tc>
                    <a:txBody>
                      <a:bodyPr/>
                      <a:lstStyle/>
                      <a:p>
                        <a:pPr algn="ctr"/>
                        <a:endParaRPr lang="zh-CN" altLang="en-US" sz="2400"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altLang="zh-CN" sz="2400" b="0" dirty="0">
                            <a:solidFill>
                              <a:schemeClr val="tx1"/>
                            </a:solidFill>
                          </a:rPr>
                          <a:t>5</a:t>
                        </a:r>
                        <a:endParaRPr lang="zh-CN" altLang="en-US" sz="2400"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altLang="zh-CN" sz="2400" b="0" dirty="0">
                            <a:solidFill>
                              <a:schemeClr val="tx1"/>
                            </a:solidFill>
                          </a:rPr>
                          <a:t>4</a:t>
                        </a:r>
                        <a:endParaRPr lang="zh-CN" altLang="en-US" sz="2400"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altLang="zh-CN" sz="2400" b="0" dirty="0">
                            <a:solidFill>
                              <a:schemeClr val="tx1"/>
                            </a:solidFill>
                          </a:rPr>
                          <a:t>3</a:t>
                        </a:r>
                        <a:endParaRPr lang="zh-CN" altLang="en-US" sz="2400"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altLang="zh-CN" sz="2400" b="0" dirty="0">
                            <a:solidFill>
                              <a:schemeClr val="tx1"/>
                            </a:solidFill>
                          </a:rPr>
                          <a:t>2</a:t>
                        </a:r>
                        <a:endParaRPr lang="zh-CN" altLang="en-US" sz="2400"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algn="ctr"/>
                        <a:r>
                          <a:rPr lang="en-US" altLang="zh-CN" sz="2400" b="0" dirty="0">
                            <a:solidFill>
                              <a:schemeClr val="tx1"/>
                            </a:solidFill>
                          </a:rPr>
                          <a:t>6</a:t>
                        </a:r>
                        <a:endParaRPr lang="zh-CN" altLang="en-US" sz="2400"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endParaRPr lang="zh-CN" altLang="en-US" sz="2400"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2096102314"/>
                    </a:ext>
                  </a:extLst>
                </a:tr>
                <a:tr h="589091">
                  <a:tc>
                    <a:txBody>
                      <a:bodyPr/>
                      <a:lstStyle/>
                      <a:p>
                        <a:pPr algn="ctr"/>
                        <a:endParaRPr lang="zh-CN" altLang="en-US" sz="2400"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altLang="zh-CN" sz="2400" b="0" dirty="0">
                            <a:solidFill>
                              <a:schemeClr val="tx1"/>
                            </a:solidFill>
                          </a:rPr>
                          <a:t>2</a:t>
                        </a:r>
                        <a:endParaRPr lang="zh-CN" altLang="en-US" sz="2400"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altLang="zh-CN" sz="2400" b="0" dirty="0">
                            <a:solidFill>
                              <a:schemeClr val="tx1"/>
                            </a:solidFill>
                          </a:rPr>
                          <a:t>4</a:t>
                        </a:r>
                        <a:endParaRPr lang="zh-CN" altLang="en-US" sz="2400"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altLang="zh-CN" sz="2400" b="0" dirty="0">
                            <a:solidFill>
                              <a:schemeClr val="tx1"/>
                            </a:solidFill>
                          </a:rPr>
                          <a:t>3</a:t>
                        </a:r>
                        <a:endParaRPr lang="zh-CN" altLang="en-US" sz="2400"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altLang="zh-CN" sz="2400" b="0" dirty="0">
                            <a:solidFill>
                              <a:schemeClr val="tx1"/>
                            </a:solidFill>
                          </a:rPr>
                          <a:t>5</a:t>
                        </a:r>
                        <a:endParaRPr lang="zh-CN" altLang="en-US" sz="2400"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algn="ctr"/>
                        <a:endParaRPr lang="zh-CN" altLang="en-US" sz="2400"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endParaRPr lang="zh-CN" altLang="en-US" sz="2400"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1441993774"/>
                    </a:ext>
                  </a:extLst>
                </a:tr>
                <a:tr h="589091">
                  <a:tc>
                    <a:txBody>
                      <a:bodyPr/>
                      <a:lstStyle/>
                      <a:p>
                        <a:pPr algn="ctr"/>
                        <a:endParaRPr lang="zh-CN" altLang="en-US" sz="2400" b="0" dirty="0"/>
                      </a:p>
                    </a:txBody>
                    <a:tcPr marL="74815" marR="74815" marT="37407" marB="3740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endParaRPr lang="zh-CN" altLang="en-US" sz="2400" b="0" dirty="0"/>
                      </a:p>
                    </a:txBody>
                    <a:tcPr marL="74815" marR="74815" marT="37407" marB="3740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altLang="zh-CN" sz="2400" b="0" dirty="0"/>
                          <a:t>4</a:t>
                        </a:r>
                        <a:endParaRPr lang="zh-CN" altLang="en-US" sz="2400" b="0" dirty="0"/>
                      </a:p>
                    </a:txBody>
                    <a:tcPr marL="74815" marR="74815" marT="37407" marB="3740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altLang="zh-CN" sz="2400" b="0" dirty="0"/>
                          <a:t>3</a:t>
                        </a:r>
                        <a:endParaRPr lang="zh-CN" altLang="en-US" sz="2400" b="0" dirty="0"/>
                      </a:p>
                    </a:txBody>
                    <a:tcPr marL="74815" marR="74815" marT="37407" marB="3740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algn="ctr"/>
                        <a:r>
                          <a:rPr lang="en-US" altLang="zh-CN" sz="2400" b="0" dirty="0"/>
                          <a:t>5</a:t>
                        </a:r>
                        <a:endParaRPr lang="zh-CN" altLang="en-US" sz="2400" b="0" dirty="0"/>
                      </a:p>
                    </a:txBody>
                    <a:tcPr marL="74815" marR="74815" marT="37407" marB="3740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endParaRPr lang="zh-CN" altLang="en-US" sz="2400" b="0" dirty="0"/>
                      </a:p>
                    </a:txBody>
                    <a:tcPr marL="74815" marR="74815" marT="37407" marB="3740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endParaRPr lang="zh-CN" altLang="en-US" sz="2400" b="0" dirty="0"/>
                      </a:p>
                    </a:txBody>
                    <a:tcPr marL="74815" marR="74815" marT="37407" marB="3740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141575485"/>
                    </a:ext>
                  </a:extLst>
                </a:tr>
                <a:tr h="589091">
                  <a:tc>
                    <a:txBody>
                      <a:bodyPr/>
                      <a:lstStyle/>
                      <a:p>
                        <a:pPr algn="ctr"/>
                        <a:endParaRPr lang="zh-CN" altLang="en-US" sz="2400" b="0" dirty="0"/>
                      </a:p>
                    </a:txBody>
                    <a:tcPr marL="74815" marR="74815" marT="37407" marB="3740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2400" b="0" dirty="0"/>
                      </a:p>
                    </a:txBody>
                    <a:tcPr marL="74815" marR="74815" marT="37407" marB="3740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400" b="0" dirty="0"/>
                          <a:t>3</a:t>
                        </a:r>
                        <a:endParaRPr lang="zh-CN" altLang="en-US" sz="2400" b="0" dirty="0"/>
                      </a:p>
                    </a:txBody>
                    <a:tcPr marL="74815" marR="74815" marT="37407" marB="3740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400" b="0" dirty="0"/>
                          <a:t>4</a:t>
                        </a:r>
                        <a:endParaRPr lang="zh-CN" altLang="en-US" sz="2400" b="0" dirty="0"/>
                      </a:p>
                    </a:txBody>
                    <a:tcPr marL="74815" marR="74815" marT="37407" marB="3740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2400" b="0" dirty="0"/>
                      </a:p>
                    </a:txBody>
                    <a:tcPr marL="74815" marR="74815" marT="37407" marB="3740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2400" b="0" dirty="0"/>
                      </a:p>
                    </a:txBody>
                    <a:tcPr marL="74815" marR="74815" marT="37407" marB="3740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2400" b="0" dirty="0"/>
                      </a:p>
                    </a:txBody>
                    <a:tcPr marL="74815" marR="74815" marT="37407" marB="3740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538442023"/>
                    </a:ext>
                  </a:extLst>
                </a:tr>
                <a:tr h="589091">
                  <a:tc>
                    <a:txBody>
                      <a:bodyPr/>
                      <a:lstStyle/>
                      <a:p>
                        <a:pPr algn="ctr"/>
                        <a:r>
                          <a:rPr lang="en-US" altLang="zh-CN" sz="2400" b="0" dirty="0"/>
                          <a:t>1</a:t>
                        </a:r>
                        <a:endParaRPr lang="zh-CN" altLang="en-US" sz="2400" b="0" dirty="0"/>
                      </a:p>
                    </a:txBody>
                    <a:tcPr marL="74815" marR="74815" marT="37407" marB="3740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altLang="zh-CN" sz="2400" b="0" dirty="0"/>
                          <a:t>2</a:t>
                        </a:r>
                        <a:endParaRPr lang="zh-CN" altLang="en-US" sz="2400" b="0" dirty="0"/>
                      </a:p>
                    </a:txBody>
                    <a:tcPr marL="74815" marR="74815" marT="37407" marB="3740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altLang="zh-CN" sz="2400" b="0" dirty="0"/>
                          <a:t>3</a:t>
                        </a:r>
                        <a:endParaRPr lang="zh-CN" altLang="en-US" sz="2400" b="0" dirty="0"/>
                      </a:p>
                    </a:txBody>
                    <a:tcPr marL="74815" marR="74815" marT="37407" marB="3740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altLang="zh-CN" sz="2400" b="0" dirty="0"/>
                          <a:t>4</a:t>
                        </a:r>
                        <a:endParaRPr lang="zh-CN" altLang="en-US" sz="2400" b="0" dirty="0"/>
                      </a:p>
                    </a:txBody>
                    <a:tcPr marL="74815" marR="74815" marT="37407" marB="3740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altLang="zh-CN" sz="2400" b="0" dirty="0"/>
                          <a:t>5</a:t>
                        </a:r>
                        <a:endParaRPr lang="zh-CN" altLang="en-US" sz="2400" b="0" dirty="0"/>
                      </a:p>
                    </a:txBody>
                    <a:tcPr marL="74815" marR="74815" marT="37407" marB="3740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altLang="zh-CN" sz="2400" b="0" dirty="0"/>
                          <a:t>6</a:t>
                        </a:r>
                        <a:endParaRPr lang="zh-CN" altLang="en-US" sz="2400" b="0" dirty="0"/>
                      </a:p>
                    </a:txBody>
                    <a:tcPr marL="74815" marR="74815" marT="37407" marB="3740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altLang="zh-CN" sz="2400" b="0" dirty="0"/>
                          <a:t>7</a:t>
                        </a:r>
                        <a:endParaRPr lang="zh-CN" altLang="en-US" sz="2400" b="0" dirty="0"/>
                      </a:p>
                    </a:txBody>
                    <a:tcPr marL="74815" marR="74815" marT="37407" marB="3740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2391479382"/>
                    </a:ext>
                  </a:extLst>
                </a:tr>
              </a:tbl>
            </a:graphicData>
          </a:graphic>
        </p:graphicFrame>
        <p:sp>
          <p:nvSpPr>
            <p:cNvPr id="11" name="椭圆 10">
              <a:extLst>
                <a:ext uri="{FF2B5EF4-FFF2-40B4-BE49-F238E27FC236}">
                  <a16:creationId xmlns:a16="http://schemas.microsoft.com/office/drawing/2014/main" id="{429EE399-C252-46A4-8BDD-EBD88F0A4097}"/>
                </a:ext>
              </a:extLst>
            </p:cNvPr>
            <p:cNvSpPr/>
            <p:nvPr/>
          </p:nvSpPr>
          <p:spPr>
            <a:xfrm>
              <a:off x="2310929" y="2469391"/>
              <a:ext cx="589756" cy="589756"/>
            </a:xfrm>
            <a:prstGeom prst="ellipse">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a:extLst>
                <a:ext uri="{FF2B5EF4-FFF2-40B4-BE49-F238E27FC236}">
                  <a16:creationId xmlns:a16="http://schemas.microsoft.com/office/drawing/2014/main" id="{39A4B979-C051-44AD-85BD-0EEE15B191BD}"/>
                </a:ext>
              </a:extLst>
            </p:cNvPr>
            <p:cNvSpPr/>
            <p:nvPr/>
          </p:nvSpPr>
          <p:spPr>
            <a:xfrm>
              <a:off x="5607209" y="3135643"/>
              <a:ext cx="589756" cy="589756"/>
            </a:xfrm>
            <a:prstGeom prst="ellipse">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a:extLst>
                <a:ext uri="{FF2B5EF4-FFF2-40B4-BE49-F238E27FC236}">
                  <a16:creationId xmlns:a16="http://schemas.microsoft.com/office/drawing/2014/main" id="{A32FAC72-1E96-4C3C-A2DB-132D920D0DA8}"/>
                </a:ext>
              </a:extLst>
            </p:cNvPr>
            <p:cNvSpPr/>
            <p:nvPr/>
          </p:nvSpPr>
          <p:spPr>
            <a:xfrm>
              <a:off x="6256241" y="1804975"/>
              <a:ext cx="589756" cy="589756"/>
            </a:xfrm>
            <a:prstGeom prst="ellipse">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17" name="椭圆 16">
            <a:extLst>
              <a:ext uri="{FF2B5EF4-FFF2-40B4-BE49-F238E27FC236}">
                <a16:creationId xmlns:a16="http://schemas.microsoft.com/office/drawing/2014/main" id="{27B943BE-A988-4BF6-8374-60E89CDFF1A6}"/>
              </a:ext>
            </a:extLst>
          </p:cNvPr>
          <p:cNvSpPr/>
          <p:nvPr/>
        </p:nvSpPr>
        <p:spPr>
          <a:xfrm>
            <a:off x="4606451" y="4609502"/>
            <a:ext cx="528051" cy="528051"/>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DC0FBB5E-4C61-442D-9D2B-2CC28FBA8D7B}"/>
              </a:ext>
            </a:extLst>
          </p:cNvPr>
          <p:cNvSpPr/>
          <p:nvPr/>
        </p:nvSpPr>
        <p:spPr>
          <a:xfrm>
            <a:off x="6366935" y="5219101"/>
            <a:ext cx="528051" cy="528051"/>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ADA4669E-E8DE-4022-9A82-187054313925}"/>
              </a:ext>
            </a:extLst>
          </p:cNvPr>
          <p:cNvSpPr/>
          <p:nvPr/>
        </p:nvSpPr>
        <p:spPr>
          <a:xfrm>
            <a:off x="5184558" y="5747152"/>
            <a:ext cx="528051" cy="528051"/>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0" name="组合 19">
            <a:extLst>
              <a:ext uri="{FF2B5EF4-FFF2-40B4-BE49-F238E27FC236}">
                <a16:creationId xmlns:a16="http://schemas.microsoft.com/office/drawing/2014/main" id="{03918E00-2062-4B41-B0B6-DC2CE1F9296F}"/>
              </a:ext>
            </a:extLst>
          </p:cNvPr>
          <p:cNvGrpSpPr/>
          <p:nvPr/>
        </p:nvGrpSpPr>
        <p:grpSpPr>
          <a:xfrm>
            <a:off x="9485403" y="2909089"/>
            <a:ext cx="2268083" cy="1388052"/>
            <a:chOff x="9361642" y="1611748"/>
            <a:chExt cx="2268083" cy="1388052"/>
          </a:xfrm>
        </p:grpSpPr>
        <p:sp>
          <p:nvSpPr>
            <p:cNvPr id="21" name="内容占位符 4">
              <a:extLst>
                <a:ext uri="{FF2B5EF4-FFF2-40B4-BE49-F238E27FC236}">
                  <a16:creationId xmlns:a16="http://schemas.microsoft.com/office/drawing/2014/main" id="{EADA1E42-0B70-4AEA-A6D7-3AA007C3F98D}"/>
                </a:ext>
              </a:extLst>
            </p:cNvPr>
            <p:cNvSpPr txBox="1">
              <a:spLocks/>
            </p:cNvSpPr>
            <p:nvPr/>
          </p:nvSpPr>
          <p:spPr>
            <a:xfrm>
              <a:off x="9839953" y="1611748"/>
              <a:ext cx="1789772" cy="1388052"/>
            </a:xfrm>
            <a:prstGeom prst="rect">
              <a:avLst/>
            </a:prstGeom>
          </p:spPr>
          <p:txBody>
            <a:bodyPr vert="horz" lIns="91440" tIns="45720" rIns="91440" bIns="45720" rtlCol="0">
              <a:normAutofit fontScale="92500" lnSpcReduction="20000"/>
            </a:bodyPr>
            <a:lstStyle>
              <a:lvl1pPr marL="0" indent="0" algn="l" defTabSz="914400" rtl="0" eaLnBrk="1" latinLnBrk="0" hangingPunct="1">
                <a:lnSpc>
                  <a:spcPct val="90000"/>
                </a:lnSpc>
                <a:spcBef>
                  <a:spcPts val="1000"/>
                </a:spcBef>
                <a:buFontTx/>
                <a:buNone/>
                <a:defRPr sz="2000" kern="1200">
                  <a:solidFill>
                    <a:schemeClr val="tx1"/>
                  </a:solidFill>
                  <a:latin typeface="微软雅黑" panose="020B0503020204020204" pitchFamily="34" charset="-122"/>
                  <a:ea typeface="微软雅黑" panose="020B0503020204020204" pitchFamily="34" charset="-122"/>
                  <a:cs typeface="+mn-cs"/>
                </a:defRPr>
              </a:lvl1pPr>
              <a:lvl2pPr marL="457200" indent="0" algn="l" defTabSz="914400" rtl="0" eaLnBrk="1" latinLnBrk="0" hangingPunct="1">
                <a:lnSpc>
                  <a:spcPct val="90000"/>
                </a:lnSpc>
                <a:spcBef>
                  <a:spcPts val="500"/>
                </a:spcBef>
                <a:buFontTx/>
                <a:buNone/>
                <a:defRPr sz="2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2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9pPr>
            </a:lstStyle>
            <a:p>
              <a:pPr>
                <a:lnSpc>
                  <a:spcPct val="100000"/>
                </a:lnSpc>
                <a:spcBef>
                  <a:spcPts val="1200"/>
                </a:spcBef>
              </a:pPr>
              <a:endParaRPr lang="en-US" altLang="zh-CN" dirty="0"/>
            </a:p>
            <a:p>
              <a:pPr>
                <a:lnSpc>
                  <a:spcPct val="100000"/>
                </a:lnSpc>
                <a:spcBef>
                  <a:spcPts val="1200"/>
                </a:spcBef>
              </a:pPr>
              <a:r>
                <a:rPr lang="zh-CN" altLang="en-US" dirty="0"/>
                <a:t>被选为轴点</a:t>
              </a:r>
              <a:endParaRPr lang="en-US" altLang="zh-CN" dirty="0"/>
            </a:p>
            <a:p>
              <a:pPr>
                <a:lnSpc>
                  <a:spcPct val="100000"/>
                </a:lnSpc>
                <a:spcBef>
                  <a:spcPts val="1200"/>
                </a:spcBef>
              </a:pPr>
              <a:r>
                <a:rPr lang="zh-CN" altLang="en-US" dirty="0"/>
                <a:t>序列拆分后轴点所在位置</a:t>
              </a:r>
              <a:endParaRPr lang="en-US" altLang="zh-CN" dirty="0"/>
            </a:p>
          </p:txBody>
        </p:sp>
        <p:sp>
          <p:nvSpPr>
            <p:cNvPr id="22" name="矩形 21">
              <a:extLst>
                <a:ext uri="{FF2B5EF4-FFF2-40B4-BE49-F238E27FC236}">
                  <a16:creationId xmlns:a16="http://schemas.microsoft.com/office/drawing/2014/main" id="{19BA25B1-D2E9-4729-800C-3344FF74248F}"/>
                </a:ext>
              </a:extLst>
            </p:cNvPr>
            <p:cNvSpPr/>
            <p:nvPr/>
          </p:nvSpPr>
          <p:spPr>
            <a:xfrm>
              <a:off x="9377245" y="1932554"/>
              <a:ext cx="393771" cy="393771"/>
            </a:xfrm>
            <a:prstGeom prst="rect">
              <a:avLst/>
            </a:prstGeom>
            <a:solidFill>
              <a:schemeClr val="bg2">
                <a:lumMod val="9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3" name="椭圆 22">
              <a:extLst>
                <a:ext uri="{FF2B5EF4-FFF2-40B4-BE49-F238E27FC236}">
                  <a16:creationId xmlns:a16="http://schemas.microsoft.com/office/drawing/2014/main" id="{80475C43-240C-4653-8451-E949D79683BE}"/>
                </a:ext>
              </a:extLst>
            </p:cNvPr>
            <p:cNvSpPr/>
            <p:nvPr/>
          </p:nvSpPr>
          <p:spPr>
            <a:xfrm>
              <a:off x="9361642" y="2456869"/>
              <a:ext cx="424975" cy="424975"/>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169476926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快速排序性能分析</a:t>
            </a:r>
          </a:p>
        </p:txBody>
      </p:sp>
      <p:sp>
        <p:nvSpPr>
          <p:cNvPr id="3" name="副标题 2"/>
          <p:cNvSpPr>
            <a:spLocks noGrp="1"/>
          </p:cNvSpPr>
          <p:nvPr>
            <p:ph type="subTitle" idx="1"/>
          </p:nvPr>
        </p:nvSpPr>
        <p:spPr/>
        <p:txBody>
          <a:bodyPr/>
          <a:lstStyle/>
          <a:p>
            <a:r>
              <a:rPr lang="en-US" altLang="zh-CN" dirty="0"/>
              <a:t>10.4.2  </a:t>
            </a:r>
            <a:r>
              <a:rPr lang="zh-CN" altLang="en-US" dirty="0"/>
              <a:t>快速排序</a:t>
            </a:r>
          </a:p>
        </p:txBody>
      </p:sp>
      <p:sp>
        <p:nvSpPr>
          <p:cNvPr id="4" name="文本占位符 3"/>
          <p:cNvSpPr>
            <a:spLocks noGrp="1"/>
          </p:cNvSpPr>
          <p:nvPr>
            <p:ph type="body" idx="10"/>
          </p:nvPr>
        </p:nvSpPr>
        <p:spPr/>
        <p:txBody>
          <a:bodyPr/>
          <a:lstStyle/>
          <a:p>
            <a:r>
              <a:rPr lang="zh-CN" altLang="en-US" dirty="0"/>
              <a:t>数据结构</a:t>
            </a:r>
          </a:p>
        </p:txBody>
      </p:sp>
      <mc:AlternateContent xmlns:mc="http://schemas.openxmlformats.org/markup-compatibility/2006" xmlns:a14="http://schemas.microsoft.com/office/drawing/2010/main">
        <mc:Choice Requires="a14">
          <p:sp>
            <p:nvSpPr>
              <p:cNvPr id="6" name="内容占位符 5">
                <a:extLst>
                  <a:ext uri="{FF2B5EF4-FFF2-40B4-BE49-F238E27FC236}">
                    <a16:creationId xmlns:a16="http://schemas.microsoft.com/office/drawing/2014/main" id="{CB9AAD01-8353-420F-BA99-326245CE2574}"/>
                  </a:ext>
                </a:extLst>
              </p:cNvPr>
              <p:cNvSpPr>
                <a:spLocks noGrp="1"/>
              </p:cNvSpPr>
              <p:nvPr>
                <p:ph idx="11"/>
              </p:nvPr>
            </p:nvSpPr>
            <p:spPr/>
            <p:txBody>
              <a:bodyPr>
                <a:noAutofit/>
              </a:bodyPr>
              <a:lstStyle/>
              <a:p>
                <a:r>
                  <a:rPr lang="zh-CN" altLang="en-US" sz="2800" b="1" dirty="0"/>
                  <a:t>最坏情况分析：</a:t>
                </a:r>
                <a:endParaRPr lang="en-US" altLang="zh-CN" sz="2800" dirty="0"/>
              </a:p>
              <a:p>
                <a:r>
                  <a:rPr lang="zh-CN" altLang="en-US" sz="2800" dirty="0"/>
                  <a:t>每次划分，都选择</a:t>
                </a:r>
                <a:r>
                  <a:rPr lang="zh-CN" altLang="en-US" sz="2800" dirty="0">
                    <a:solidFill>
                      <a:srgbClr val="00B0F0"/>
                    </a:solidFill>
                  </a:rPr>
                  <a:t>最大值或最小值</a:t>
                </a:r>
                <a:r>
                  <a:rPr lang="zh-CN" altLang="en-US" sz="2800" dirty="0"/>
                  <a:t>作为轴点，划分的结果是其中一个子序列为空序列，而另一个子序列包含除轴点外的所有元素。因此，时间复杂度为</a:t>
                </a:r>
                <a:endParaRPr lang="en-US" altLang="zh-CN" sz="2800" dirty="0"/>
              </a:p>
              <a:p>
                <a:r>
                  <a:rPr lang="zh-CN" altLang="en-US" sz="2800" dirty="0"/>
                  <a:t>             </a:t>
                </a:r>
                <a14:m>
                  <m:oMath xmlns:m="http://schemas.openxmlformats.org/officeDocument/2006/math">
                    <m:r>
                      <a:rPr lang="en-US" altLang="zh-CN" sz="2800" b="0" i="1" smtClean="0">
                        <a:latin typeface="Cambria Math" panose="02040503050406030204" pitchFamily="18" charset="0"/>
                      </a:rPr>
                      <m:t>𝑇</m:t>
                    </m:r>
                    <m:d>
                      <m:dPr>
                        <m:ctrlPr>
                          <a:rPr lang="en-US" altLang="zh-CN" sz="2800" b="0" i="1" smtClean="0">
                            <a:latin typeface="Cambria Math" panose="02040503050406030204" pitchFamily="18" charset="0"/>
                          </a:rPr>
                        </m:ctrlPr>
                      </m:dPr>
                      <m:e>
                        <m:r>
                          <a:rPr lang="en-US" altLang="zh-CN" sz="2800" b="0" i="1" smtClean="0">
                            <a:latin typeface="Cambria Math" panose="02040503050406030204" pitchFamily="18" charset="0"/>
                          </a:rPr>
                          <m:t>𝑛</m:t>
                        </m:r>
                      </m:e>
                    </m:d>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𝑇</m:t>
                    </m:r>
                    <m:d>
                      <m:dPr>
                        <m:ctrlPr>
                          <a:rPr lang="en-US" altLang="zh-CN" sz="2800" b="0" i="1" smtClean="0">
                            <a:latin typeface="Cambria Math" panose="02040503050406030204" pitchFamily="18" charset="0"/>
                          </a:rPr>
                        </m:ctrlPr>
                      </m:dPr>
                      <m:e>
                        <m:r>
                          <a:rPr lang="en-US" altLang="zh-CN" sz="2800" b="0" i="1" smtClean="0">
                            <a:latin typeface="Cambria Math" panose="02040503050406030204" pitchFamily="18" charset="0"/>
                          </a:rPr>
                          <m:t>𝑛</m:t>
                        </m:r>
                        <m:r>
                          <a:rPr lang="en-US" altLang="zh-CN" sz="2800" b="0" i="1" smtClean="0">
                            <a:latin typeface="Cambria Math" panose="02040503050406030204" pitchFamily="18" charset="0"/>
                          </a:rPr>
                          <m:t>−1</m:t>
                        </m:r>
                      </m:e>
                    </m:d>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𝑂</m:t>
                    </m:r>
                    <m:d>
                      <m:dPr>
                        <m:ctrlPr>
                          <a:rPr lang="en-US" altLang="zh-CN" sz="2800" b="0" i="1" smtClean="0">
                            <a:latin typeface="Cambria Math" panose="02040503050406030204" pitchFamily="18" charset="0"/>
                          </a:rPr>
                        </m:ctrlPr>
                      </m:dPr>
                      <m:e>
                        <m:r>
                          <a:rPr lang="en-US" altLang="zh-CN" sz="2800" b="0" i="1" smtClean="0">
                            <a:latin typeface="Cambria Math" panose="02040503050406030204" pitchFamily="18" charset="0"/>
                          </a:rPr>
                          <m:t>𝑛</m:t>
                        </m:r>
                      </m:e>
                    </m:d>
                    <m:r>
                      <a:rPr lang="en-US" altLang="zh-CN" sz="2800" b="0" i="1" smtClean="0">
                        <a:latin typeface="Cambria Math" panose="02040503050406030204" pitchFamily="18" charset="0"/>
                      </a:rPr>
                      <m:t>,</m:t>
                    </m:r>
                    <m:r>
                      <a:rPr lang="zh-CN" altLang="en-US" sz="2800" b="0" i="1" smtClean="0">
                        <a:latin typeface="Cambria Math" panose="02040503050406030204" pitchFamily="18" charset="0"/>
                      </a:rPr>
                      <m:t>  </m:t>
                    </m:r>
                    <m:r>
                      <a:rPr lang="en-US" altLang="zh-CN" sz="2800" b="0" i="1" smtClean="0">
                        <a:latin typeface="Cambria Math" panose="02040503050406030204" pitchFamily="18" charset="0"/>
                      </a:rPr>
                      <m:t>𝑇</m:t>
                    </m:r>
                    <m:d>
                      <m:dPr>
                        <m:ctrlPr>
                          <a:rPr lang="en-US" altLang="zh-CN" sz="2800" b="0" i="1" smtClean="0">
                            <a:latin typeface="Cambria Math" panose="02040503050406030204" pitchFamily="18" charset="0"/>
                          </a:rPr>
                        </m:ctrlPr>
                      </m:dPr>
                      <m:e>
                        <m:r>
                          <a:rPr lang="en-US" altLang="zh-CN" sz="2800" b="0" i="1" smtClean="0">
                            <a:latin typeface="Cambria Math" panose="02040503050406030204" pitchFamily="18" charset="0"/>
                          </a:rPr>
                          <m:t>1</m:t>
                        </m:r>
                      </m:e>
                    </m:d>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𝑂</m:t>
                    </m:r>
                    <m:r>
                      <a:rPr lang="en-US" altLang="zh-CN" sz="2800" b="0" i="1" smtClean="0">
                        <a:latin typeface="Cambria Math" panose="02040503050406030204" pitchFamily="18" charset="0"/>
                      </a:rPr>
                      <m:t>(1)</m:t>
                    </m:r>
                  </m:oMath>
                </a14:m>
                <a:endParaRPr lang="en-US" altLang="zh-CN" sz="2800" dirty="0"/>
              </a:p>
              <a:p>
                <a:endParaRPr lang="en-US" altLang="zh-CN" sz="2800" dirty="0"/>
              </a:p>
            </p:txBody>
          </p:sp>
        </mc:Choice>
        <mc:Fallback xmlns="">
          <p:sp>
            <p:nvSpPr>
              <p:cNvPr id="6" name="内容占位符 5">
                <a:extLst>
                  <a:ext uri="{FF2B5EF4-FFF2-40B4-BE49-F238E27FC236}">
                    <a16:creationId xmlns:a16="http://schemas.microsoft.com/office/drawing/2014/main" id="{CB9AAD01-8353-420F-BA99-326245CE2574}"/>
                  </a:ext>
                </a:extLst>
              </p:cNvPr>
              <p:cNvSpPr>
                <a:spLocks noGrp="1" noRot="1" noChangeAspect="1" noMove="1" noResize="1" noEditPoints="1" noAdjustHandles="1" noChangeArrowheads="1" noChangeShapeType="1" noTextEdit="1"/>
              </p:cNvSpPr>
              <p:nvPr>
                <p:ph idx="11"/>
              </p:nvPr>
            </p:nvSpPr>
            <p:spPr>
              <a:blipFill>
                <a:blip r:embed="rId3"/>
                <a:stretch>
                  <a:fillRect l="-1148" t="-2005"/>
                </a:stretch>
              </a:blipFill>
            </p:spPr>
            <p:txBody>
              <a:bodyPr/>
              <a:lstStyle/>
              <a:p>
                <a:r>
                  <a:rPr lang="zh-CN" altLang="en-US">
                    <a:noFill/>
                  </a:rPr>
                  <a:t> </a:t>
                </a:r>
              </a:p>
            </p:txBody>
          </p:sp>
        </mc:Fallback>
      </mc:AlternateContent>
      <p:graphicFrame>
        <p:nvGraphicFramePr>
          <p:cNvPr id="5" name="Object 201">
            <a:extLst>
              <a:ext uri="{FF2B5EF4-FFF2-40B4-BE49-F238E27FC236}">
                <a16:creationId xmlns:a16="http://schemas.microsoft.com/office/drawing/2014/main" id="{02D6F61C-E572-EDF6-D9AB-AEE31D555155}"/>
              </a:ext>
            </a:extLst>
          </p:cNvPr>
          <p:cNvGraphicFramePr>
            <a:graphicFrameLocks noChangeAspect="1"/>
          </p:cNvGraphicFramePr>
          <p:nvPr/>
        </p:nvGraphicFramePr>
        <p:xfrm>
          <a:off x="1013985" y="3671765"/>
          <a:ext cx="4201106" cy="2915031"/>
        </p:xfrm>
        <a:graphic>
          <a:graphicData uri="http://schemas.openxmlformats.org/presentationml/2006/ole">
            <mc:AlternateContent xmlns:mc="http://schemas.openxmlformats.org/markup-compatibility/2006">
              <mc:Choice xmlns:v="urn:schemas-microsoft-com:vml" Requires="v">
                <p:oleObj name="公式" r:id="rId4" imgW="2946240" imgH="2044440" progId="Equation.3">
                  <p:embed/>
                </p:oleObj>
              </mc:Choice>
              <mc:Fallback>
                <p:oleObj name="公式" r:id="rId4" imgW="2946240" imgH="2044440" progId="Equation.3">
                  <p:embed/>
                  <p:pic>
                    <p:nvPicPr>
                      <p:cNvPr id="5" name="Object 201">
                        <a:extLst>
                          <a:ext uri="{FF2B5EF4-FFF2-40B4-BE49-F238E27FC236}">
                            <a16:creationId xmlns:a16="http://schemas.microsoft.com/office/drawing/2014/main" id="{02D6F61C-E572-EDF6-D9AB-AEE31D55515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3985" y="3671765"/>
                        <a:ext cx="4201106" cy="2915031"/>
                      </a:xfrm>
                      <a:prstGeom prst="rect">
                        <a:avLst/>
                      </a:prstGeom>
                      <a:noFill/>
                    </p:spPr>
                  </p:pic>
                </p:oleObj>
              </mc:Fallback>
            </mc:AlternateContent>
          </a:graphicData>
        </a:graphic>
      </p:graphicFrame>
      <p:sp>
        <p:nvSpPr>
          <p:cNvPr id="7" name="右箭头 6">
            <a:extLst>
              <a:ext uri="{FF2B5EF4-FFF2-40B4-BE49-F238E27FC236}">
                <a16:creationId xmlns:a16="http://schemas.microsoft.com/office/drawing/2014/main" id="{7360892E-31F9-A666-24A1-BCC13ED9DA67}"/>
              </a:ext>
            </a:extLst>
          </p:cNvPr>
          <p:cNvSpPr/>
          <p:nvPr/>
        </p:nvSpPr>
        <p:spPr>
          <a:xfrm>
            <a:off x="5576914" y="4580333"/>
            <a:ext cx="922422" cy="66875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5FBF7045-E0DA-D4E0-854B-236325627179}"/>
                  </a:ext>
                </a:extLst>
              </p:cNvPr>
              <p:cNvSpPr txBox="1"/>
              <p:nvPr/>
            </p:nvSpPr>
            <p:spPr>
              <a:xfrm>
                <a:off x="6976909" y="4730046"/>
                <a:ext cx="2288703"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2800" b="0" i="1" smtClean="0">
                          <a:solidFill>
                            <a:srgbClr val="FF0000"/>
                          </a:solidFill>
                          <a:latin typeface="Cambria Math" panose="02040503050406030204" pitchFamily="18" charset="0"/>
                        </a:rPr>
                        <m:t>𝑇</m:t>
                      </m:r>
                      <m:d>
                        <m:dPr>
                          <m:ctrlPr>
                            <a:rPr kumimoji="1" lang="en-US" altLang="zh-CN" sz="2800" b="0" i="1" smtClean="0">
                              <a:solidFill>
                                <a:srgbClr val="FF0000"/>
                              </a:solidFill>
                              <a:latin typeface="Cambria Math" panose="02040503050406030204" pitchFamily="18" charset="0"/>
                            </a:rPr>
                          </m:ctrlPr>
                        </m:dPr>
                        <m:e>
                          <m:r>
                            <a:rPr kumimoji="1" lang="en-US" altLang="zh-CN" sz="2800" b="0" i="1" smtClean="0">
                              <a:solidFill>
                                <a:srgbClr val="FF0000"/>
                              </a:solidFill>
                              <a:latin typeface="Cambria Math" panose="02040503050406030204" pitchFamily="18" charset="0"/>
                            </a:rPr>
                            <m:t>𝑛</m:t>
                          </m:r>
                        </m:e>
                      </m:d>
                      <m:r>
                        <a:rPr kumimoji="1" lang="en-US" altLang="zh-CN" sz="2800" b="0" i="1" smtClean="0">
                          <a:solidFill>
                            <a:srgbClr val="FF0000"/>
                          </a:solidFill>
                          <a:latin typeface="Cambria Math" panose="02040503050406030204" pitchFamily="18" charset="0"/>
                        </a:rPr>
                        <m:t>=</m:t>
                      </m:r>
                      <m:r>
                        <a:rPr kumimoji="1" lang="en-US" altLang="zh-CN" sz="2800" b="0" i="1" smtClean="0">
                          <a:solidFill>
                            <a:srgbClr val="FF0000"/>
                          </a:solidFill>
                          <a:latin typeface="Cambria Math" panose="02040503050406030204" pitchFamily="18" charset="0"/>
                        </a:rPr>
                        <m:t>𝑂</m:t>
                      </m:r>
                      <m:r>
                        <a:rPr kumimoji="1" lang="en-US" altLang="zh-CN" sz="2800" b="0" i="1" smtClean="0">
                          <a:solidFill>
                            <a:srgbClr val="FF0000"/>
                          </a:solidFill>
                          <a:latin typeface="Cambria Math" panose="02040503050406030204" pitchFamily="18" charset="0"/>
                        </a:rPr>
                        <m:t>(</m:t>
                      </m:r>
                      <m:sSup>
                        <m:sSupPr>
                          <m:ctrlPr>
                            <a:rPr kumimoji="1" lang="en-US" altLang="zh-CN" sz="2800" b="0" i="1" smtClean="0">
                              <a:solidFill>
                                <a:srgbClr val="FF0000"/>
                              </a:solidFill>
                              <a:latin typeface="Cambria Math" panose="02040503050406030204" pitchFamily="18" charset="0"/>
                            </a:rPr>
                          </m:ctrlPr>
                        </m:sSupPr>
                        <m:e>
                          <m:r>
                            <a:rPr kumimoji="1" lang="en-US" altLang="zh-CN" sz="2800" b="0" i="1" smtClean="0">
                              <a:solidFill>
                                <a:srgbClr val="FF0000"/>
                              </a:solidFill>
                              <a:latin typeface="Cambria Math" panose="02040503050406030204" pitchFamily="18" charset="0"/>
                            </a:rPr>
                            <m:t>𝑛</m:t>
                          </m:r>
                        </m:e>
                        <m:sup>
                          <m:r>
                            <a:rPr kumimoji="1" lang="en-US" altLang="zh-CN" sz="2800" b="0" i="1" smtClean="0">
                              <a:solidFill>
                                <a:srgbClr val="FF0000"/>
                              </a:solidFill>
                              <a:latin typeface="Cambria Math" panose="02040503050406030204" pitchFamily="18" charset="0"/>
                            </a:rPr>
                            <m:t>2</m:t>
                          </m:r>
                        </m:sup>
                      </m:sSup>
                      <m:r>
                        <a:rPr kumimoji="1" lang="en-US" altLang="zh-CN" sz="2800" b="0" i="1" smtClean="0">
                          <a:solidFill>
                            <a:srgbClr val="FF0000"/>
                          </a:solidFill>
                          <a:latin typeface="Cambria Math" panose="02040503050406030204" pitchFamily="18" charset="0"/>
                        </a:rPr>
                        <m:t>)</m:t>
                      </m:r>
                      <m:r>
                        <a:rPr kumimoji="1" lang="zh-CN" altLang="en-US" sz="2800" b="0" i="1" smtClean="0">
                          <a:solidFill>
                            <a:srgbClr val="FF0000"/>
                          </a:solidFill>
                          <a:latin typeface="Cambria Math" panose="02040503050406030204" pitchFamily="18" charset="0"/>
                        </a:rPr>
                        <m:t> </m:t>
                      </m:r>
                    </m:oMath>
                  </m:oMathPara>
                </a14:m>
                <a:endParaRPr kumimoji="1" lang="zh-CN" altLang="en-US" sz="2800" dirty="0">
                  <a:solidFill>
                    <a:srgbClr val="FF0000"/>
                  </a:solidFill>
                </a:endParaRPr>
              </a:p>
            </p:txBody>
          </p:sp>
        </mc:Choice>
        <mc:Fallback xmlns="">
          <p:sp>
            <p:nvSpPr>
              <p:cNvPr id="8" name="文本框 7">
                <a:extLst>
                  <a:ext uri="{FF2B5EF4-FFF2-40B4-BE49-F238E27FC236}">
                    <a16:creationId xmlns:a16="http://schemas.microsoft.com/office/drawing/2014/main" id="{5FBF7045-E0DA-D4E0-854B-236325627179}"/>
                  </a:ext>
                </a:extLst>
              </p:cNvPr>
              <p:cNvSpPr txBox="1">
                <a:spLocks noRot="1" noChangeAspect="1" noMove="1" noResize="1" noEditPoints="1" noAdjustHandles="1" noChangeArrowheads="1" noChangeShapeType="1" noTextEdit="1"/>
              </p:cNvSpPr>
              <p:nvPr/>
            </p:nvSpPr>
            <p:spPr>
              <a:xfrm>
                <a:off x="6976909" y="4730046"/>
                <a:ext cx="2288703" cy="430887"/>
              </a:xfrm>
              <a:prstGeom prst="rect">
                <a:avLst/>
              </a:prstGeom>
              <a:blipFill>
                <a:blip r:embed="rId6"/>
                <a:stretch>
                  <a:fillRect l="-3315" t="-8571" r="-5525" b="-3714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683045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childTnLst>
                                </p:cTn>
                              </p:par>
                              <p:par>
                                <p:cTn id="12" presetID="2" presetClass="entr" presetSubtype="4" fill="hold" grpId="0" nodeType="with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additive="base">
                                        <p:cTn id="14" dur="500" fill="hold"/>
                                        <p:tgtEl>
                                          <p:spTgt spid="8"/>
                                        </p:tgtEl>
                                        <p:attrNameLst>
                                          <p:attrName>ppt_x</p:attrName>
                                        </p:attrNameLst>
                                      </p:cBhvr>
                                      <p:tavLst>
                                        <p:tav tm="0">
                                          <p:val>
                                            <p:strVal val="#ppt_x"/>
                                          </p:val>
                                        </p:tav>
                                        <p:tav tm="100000">
                                          <p:val>
                                            <p:strVal val="#ppt_x"/>
                                          </p:val>
                                        </p:tav>
                                      </p:tavLst>
                                    </p:anim>
                                    <p:anim calcmode="lin" valueType="num">
                                      <p:cBhvr additive="base">
                                        <p:cTn id="15"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快速排序性能分析</a:t>
            </a:r>
          </a:p>
        </p:txBody>
      </p:sp>
      <p:sp>
        <p:nvSpPr>
          <p:cNvPr id="3" name="副标题 2"/>
          <p:cNvSpPr>
            <a:spLocks noGrp="1"/>
          </p:cNvSpPr>
          <p:nvPr>
            <p:ph type="subTitle" idx="1"/>
          </p:nvPr>
        </p:nvSpPr>
        <p:spPr/>
        <p:txBody>
          <a:bodyPr/>
          <a:lstStyle/>
          <a:p>
            <a:r>
              <a:rPr lang="en-US" altLang="zh-CN" dirty="0"/>
              <a:t>10.4.2  </a:t>
            </a:r>
            <a:r>
              <a:rPr lang="zh-CN" altLang="en-US" dirty="0"/>
              <a:t>快速排序</a:t>
            </a:r>
          </a:p>
        </p:txBody>
      </p:sp>
      <p:sp>
        <p:nvSpPr>
          <p:cNvPr id="4" name="文本占位符 3"/>
          <p:cNvSpPr>
            <a:spLocks noGrp="1"/>
          </p:cNvSpPr>
          <p:nvPr>
            <p:ph type="body" idx="10"/>
          </p:nvPr>
        </p:nvSpPr>
        <p:spPr/>
        <p:txBody>
          <a:bodyPr/>
          <a:lstStyle/>
          <a:p>
            <a:r>
              <a:rPr lang="zh-CN" altLang="en-US" dirty="0"/>
              <a:t>数据结构</a:t>
            </a:r>
          </a:p>
        </p:txBody>
      </p:sp>
      <mc:AlternateContent xmlns:mc="http://schemas.openxmlformats.org/markup-compatibility/2006" xmlns:a14="http://schemas.microsoft.com/office/drawing/2010/main">
        <mc:Choice Requires="a14">
          <p:sp>
            <p:nvSpPr>
              <p:cNvPr id="6" name="内容占位符 5">
                <a:extLst>
                  <a:ext uri="{FF2B5EF4-FFF2-40B4-BE49-F238E27FC236}">
                    <a16:creationId xmlns:a16="http://schemas.microsoft.com/office/drawing/2014/main" id="{CB9AAD01-8353-420F-BA99-326245CE2574}"/>
                  </a:ext>
                </a:extLst>
              </p:cNvPr>
              <p:cNvSpPr>
                <a:spLocks noGrp="1"/>
              </p:cNvSpPr>
              <p:nvPr>
                <p:ph idx="11"/>
              </p:nvPr>
            </p:nvSpPr>
            <p:spPr/>
            <p:txBody>
              <a:bodyPr>
                <a:noAutofit/>
              </a:bodyPr>
              <a:lstStyle/>
              <a:p>
                <a:r>
                  <a:rPr lang="zh-CN" altLang="en-US" sz="2200" b="1" dirty="0"/>
                  <a:t>平均情况分析：</a:t>
                </a:r>
                <a:endParaRPr lang="en-US" altLang="zh-CN" sz="2200" b="1" dirty="0"/>
              </a:p>
              <a:p>
                <a:pPr marL="342900" indent="-342900">
                  <a:buFont typeface="Arial" panose="020B0604020202020204" pitchFamily="34" charset="0"/>
                  <a:buChar char="•"/>
                </a:pPr>
                <a:r>
                  <a:rPr lang="zh-CN" altLang="en-US" sz="2400" dirty="0"/>
                  <a:t>假设 </a:t>
                </a:r>
                <a14:m>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𝑎</m:t>
                        </m:r>
                      </m:e>
                      <m:sub>
                        <m:r>
                          <a:rPr lang="en-US" altLang="zh-CN" sz="2400" b="0" i="1" smtClean="0">
                            <a:latin typeface="Cambria Math" panose="02040503050406030204" pitchFamily="18" charset="0"/>
                          </a:rPr>
                          <m:t>1</m:t>
                        </m:r>
                      </m:sub>
                    </m:sSub>
                    <m:r>
                      <a:rPr lang="en-US" altLang="zh-CN" sz="2400" b="0" i="1" smtClean="0">
                        <a:latin typeface="Cambria Math" panose="02040503050406030204" pitchFamily="18" charset="0"/>
                      </a:rPr>
                      <m:t>&lt;…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&lt;</m:t>
                        </m:r>
                        <m:r>
                          <a:rPr lang="en-US" altLang="zh-CN" sz="2400" b="0" i="1" smtClean="0">
                            <a:latin typeface="Cambria Math" panose="02040503050406030204" pitchFamily="18" charset="0"/>
                          </a:rPr>
                          <m:t>𝑎</m:t>
                        </m:r>
                      </m:e>
                      <m:sub>
                        <m:r>
                          <a:rPr lang="en-US" altLang="zh-CN" sz="2400" b="0" i="1" smtClean="0">
                            <a:latin typeface="Cambria Math" panose="02040503050406030204" pitchFamily="18" charset="0"/>
                          </a:rPr>
                          <m:t>𝑘</m:t>
                        </m:r>
                      </m:sub>
                    </m:sSub>
                    <m:r>
                      <a:rPr lang="en-US" altLang="zh-CN" sz="2400" b="0" i="1" smtClean="0">
                        <a:latin typeface="Cambria Math" panose="02040503050406030204" pitchFamily="18" charset="0"/>
                      </a:rPr>
                      <m:t>&lt;…&lt;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𝑎</m:t>
                        </m:r>
                      </m:e>
                      <m:sub>
                        <m:r>
                          <a:rPr lang="en-US" altLang="zh-CN" sz="2400" b="0" i="1" smtClean="0">
                            <a:latin typeface="Cambria Math" panose="02040503050406030204" pitchFamily="18" charset="0"/>
                          </a:rPr>
                          <m:t>𝑛</m:t>
                        </m:r>
                      </m:sub>
                    </m:sSub>
                    <m:r>
                      <a:rPr lang="zh-CN" altLang="en-US" sz="2400" i="1">
                        <a:latin typeface="Cambria Math" panose="02040503050406030204" pitchFamily="18" charset="0"/>
                      </a:rPr>
                      <m:t>，</m:t>
                    </m:r>
                    <m:r>
                      <a:rPr lang="zh-CN" altLang="en-US" sz="2400" i="1" smtClean="0">
                        <a:latin typeface="Cambria Math" panose="02040503050406030204" pitchFamily="18" charset="0"/>
                      </a:rPr>
                      <m:t>且</m:t>
                    </m:r>
                    <m:r>
                      <m:rPr>
                        <m:sty m:val="p"/>
                      </m:rPr>
                      <a:rPr lang="en-US" altLang="zh-CN" sz="2400" b="0" i="0" smtClean="0">
                        <a:solidFill>
                          <a:srgbClr val="00B0F0"/>
                        </a:solidFill>
                        <a:latin typeface="Cambria Math" panose="02040503050406030204" pitchFamily="18" charset="0"/>
                      </a:rPr>
                      <m:t>perm</m:t>
                    </m:r>
                    <m:r>
                      <a:rPr lang="en-US" altLang="zh-CN" sz="2400" b="0" i="1" smtClean="0">
                        <a:solidFill>
                          <a:srgbClr val="00B0F0"/>
                        </a:solidFill>
                        <a:latin typeface="Cambria Math" panose="02040503050406030204" pitchFamily="18" charset="0"/>
                      </a:rPr>
                      <m:t>(</m:t>
                    </m:r>
                    <m:sSub>
                      <m:sSubPr>
                        <m:ctrlPr>
                          <a:rPr lang="en-US" altLang="zh-CN" sz="2400" b="0" i="1" smtClean="0">
                            <a:solidFill>
                              <a:srgbClr val="00B0F0"/>
                            </a:solidFill>
                            <a:latin typeface="Cambria Math" panose="02040503050406030204" pitchFamily="18" charset="0"/>
                          </a:rPr>
                        </m:ctrlPr>
                      </m:sSubPr>
                      <m:e>
                        <m:r>
                          <a:rPr lang="en-US" altLang="zh-CN" sz="2400" b="0" i="1" smtClean="0">
                            <a:solidFill>
                              <a:srgbClr val="00B0F0"/>
                            </a:solidFill>
                            <a:latin typeface="Cambria Math" panose="02040503050406030204" pitchFamily="18" charset="0"/>
                          </a:rPr>
                          <m:t>𝑎</m:t>
                        </m:r>
                      </m:e>
                      <m:sub>
                        <m:r>
                          <a:rPr lang="en-US" altLang="zh-CN" sz="2400" b="0" i="1" smtClean="0">
                            <a:solidFill>
                              <a:srgbClr val="00B0F0"/>
                            </a:solidFill>
                            <a:latin typeface="Cambria Math" panose="02040503050406030204" pitchFamily="18" charset="0"/>
                          </a:rPr>
                          <m:t>1</m:t>
                        </m:r>
                      </m:sub>
                    </m:sSub>
                    <m:r>
                      <a:rPr lang="en-US" altLang="zh-CN" sz="2400" b="0" i="1" smtClean="0">
                        <a:solidFill>
                          <a:srgbClr val="00B0F0"/>
                        </a:solidFill>
                        <a:latin typeface="Cambria Math" panose="02040503050406030204" pitchFamily="18" charset="0"/>
                      </a:rPr>
                      <m:t>,…,</m:t>
                    </m:r>
                    <m:sSub>
                      <m:sSubPr>
                        <m:ctrlPr>
                          <a:rPr lang="en-US" altLang="zh-CN" sz="2400" b="0" i="1" smtClean="0">
                            <a:solidFill>
                              <a:srgbClr val="00B0F0"/>
                            </a:solidFill>
                            <a:latin typeface="Cambria Math" panose="02040503050406030204" pitchFamily="18" charset="0"/>
                          </a:rPr>
                        </m:ctrlPr>
                      </m:sSubPr>
                      <m:e>
                        <m:r>
                          <a:rPr lang="en-US" altLang="zh-CN" sz="2400" b="0" i="1" smtClean="0">
                            <a:solidFill>
                              <a:srgbClr val="00B0F0"/>
                            </a:solidFill>
                            <a:latin typeface="Cambria Math" panose="02040503050406030204" pitchFamily="18" charset="0"/>
                          </a:rPr>
                          <m:t>𝑎</m:t>
                        </m:r>
                      </m:e>
                      <m:sub>
                        <m:r>
                          <a:rPr lang="en-US" altLang="zh-CN" sz="2400" b="0" i="1" smtClean="0">
                            <a:solidFill>
                              <a:srgbClr val="00B0F0"/>
                            </a:solidFill>
                            <a:latin typeface="Cambria Math" panose="02040503050406030204" pitchFamily="18" charset="0"/>
                          </a:rPr>
                          <m:t>𝑛</m:t>
                        </m:r>
                      </m:sub>
                    </m:sSub>
                    <m:r>
                      <a:rPr lang="en-US" altLang="zh-CN" sz="2400" b="0" i="1" smtClean="0">
                        <a:solidFill>
                          <a:srgbClr val="00B0F0"/>
                        </a:solidFill>
                        <a:latin typeface="Cambria Math" panose="02040503050406030204" pitchFamily="18" charset="0"/>
                      </a:rPr>
                      <m:t>)</m:t>
                    </m:r>
                    <m:r>
                      <a:rPr lang="zh-CN" altLang="en-US" sz="2400" i="1">
                        <a:latin typeface="Cambria Math" panose="02040503050406030204" pitchFamily="18" charset="0"/>
                      </a:rPr>
                      <m:t>表示</m:t>
                    </m:r>
                    <m:r>
                      <a:rPr lang="en-US" altLang="zh-CN" sz="2400" b="0" i="1" smtClean="0">
                        <a:latin typeface="Cambria Math" panose="02040503050406030204" pitchFamily="18" charset="0"/>
                      </a:rPr>
                      <m:t>𝑛</m:t>
                    </m:r>
                    <m:r>
                      <a:rPr lang="zh-CN" altLang="en-US" sz="2400" i="1">
                        <a:latin typeface="Cambria Math" panose="02040503050406030204" pitchFamily="18" charset="0"/>
                      </a:rPr>
                      <m:t>个</m:t>
                    </m:r>
                  </m:oMath>
                </a14:m>
                <a:r>
                  <a:rPr lang="zh-CN" altLang="en-US" sz="2400" dirty="0"/>
                  <a:t>元素的某个序列。因此，共有</a:t>
                </a:r>
                <a14:m>
                  <m:oMath xmlns:m="http://schemas.openxmlformats.org/officeDocument/2006/math">
                    <m:r>
                      <a:rPr lang="en-US" altLang="zh-CN" sz="2400" b="0" i="1" smtClean="0">
                        <a:latin typeface="Cambria Math" panose="02040503050406030204" pitchFamily="18" charset="0"/>
                      </a:rPr>
                      <m:t>𝑛</m:t>
                    </m:r>
                    <m:r>
                      <a:rPr lang="en-US" altLang="zh-CN" sz="2400" b="0" i="1" smtClean="0">
                        <a:latin typeface="Cambria Math" panose="02040503050406030204" pitchFamily="18" charset="0"/>
                      </a:rPr>
                      <m:t>!</m:t>
                    </m:r>
                    <m:r>
                      <a:rPr lang="zh-CN" altLang="en-US" sz="2400" i="1">
                        <a:latin typeface="Cambria Math" panose="02040503050406030204" pitchFamily="18" charset="0"/>
                      </a:rPr>
                      <m:t>种</m:t>
                    </m:r>
                    <m:r>
                      <a:rPr lang="zh-CN" altLang="en-US" sz="2400" i="1" smtClean="0">
                        <a:latin typeface="Cambria Math" panose="02040503050406030204" pitchFamily="18" charset="0"/>
                      </a:rPr>
                      <m:t>不同</m:t>
                    </m:r>
                  </m:oMath>
                </a14:m>
                <a:r>
                  <a:rPr lang="zh-CN" altLang="en-US" sz="2400" dirty="0"/>
                  <a:t>的序列，而其中</a:t>
                </a:r>
                <a:r>
                  <a:rPr lang="en-US" altLang="zh-CN" sz="2400" dirty="0"/>
                  <a:t> </a:t>
                </a:r>
                <a14:m>
                  <m:oMath xmlns:m="http://schemas.openxmlformats.org/officeDocument/2006/math">
                    <m:sSub>
                      <m:sSubPr>
                        <m:ctrlPr>
                          <a:rPr lang="en-US" altLang="zh-CN" sz="2400" i="1" smtClean="0">
                            <a:solidFill>
                              <a:srgbClr val="C00000"/>
                            </a:solidFill>
                            <a:latin typeface="Cambria Math" panose="02040503050406030204" pitchFamily="18" charset="0"/>
                          </a:rPr>
                        </m:ctrlPr>
                      </m:sSubPr>
                      <m:e>
                        <m:r>
                          <a:rPr lang="en-US" altLang="zh-CN" sz="2400" i="1">
                            <a:solidFill>
                              <a:srgbClr val="C00000"/>
                            </a:solidFill>
                            <a:latin typeface="Cambria Math" panose="02040503050406030204" pitchFamily="18" charset="0"/>
                          </a:rPr>
                          <m:t>𝑎</m:t>
                        </m:r>
                      </m:e>
                      <m:sub>
                        <m:r>
                          <a:rPr lang="en-US" altLang="zh-CN" sz="2400" i="1">
                            <a:solidFill>
                              <a:srgbClr val="C00000"/>
                            </a:solidFill>
                            <a:latin typeface="Cambria Math" panose="02040503050406030204" pitchFamily="18" charset="0"/>
                          </a:rPr>
                          <m:t>𝑘</m:t>
                        </m:r>
                      </m:sub>
                    </m:sSub>
                    <m:r>
                      <a:rPr lang="en-US" altLang="zh-CN" sz="2400" b="0" i="1" smtClean="0">
                        <a:solidFill>
                          <a:srgbClr val="C00000"/>
                        </a:solidFill>
                        <a:latin typeface="Cambria Math" panose="02040503050406030204" pitchFamily="18" charset="0"/>
                      </a:rPr>
                      <m:t> (1≤</m:t>
                    </m:r>
                    <m:r>
                      <a:rPr lang="en-US" altLang="zh-CN" sz="2400" b="0" i="1" smtClean="0">
                        <a:solidFill>
                          <a:srgbClr val="C00000"/>
                        </a:solidFill>
                        <a:latin typeface="Cambria Math" panose="02040503050406030204" pitchFamily="18" charset="0"/>
                      </a:rPr>
                      <m:t>𝑘</m:t>
                    </m:r>
                    <m:r>
                      <a:rPr lang="en-US" altLang="zh-CN" sz="2400" b="0" i="1" smtClean="0">
                        <a:solidFill>
                          <a:srgbClr val="C00000"/>
                        </a:solidFill>
                        <a:latin typeface="Cambria Math" panose="02040503050406030204" pitchFamily="18" charset="0"/>
                      </a:rPr>
                      <m:t>≤</m:t>
                    </m:r>
                    <m:r>
                      <a:rPr lang="en-US" altLang="zh-CN" sz="2400" b="0" i="1" smtClean="0">
                        <a:solidFill>
                          <a:srgbClr val="C00000"/>
                        </a:solidFill>
                        <a:latin typeface="Cambria Math" panose="02040503050406030204" pitchFamily="18" charset="0"/>
                      </a:rPr>
                      <m:t>𝑛</m:t>
                    </m:r>
                    <m:r>
                      <a:rPr lang="en-US" altLang="zh-CN" sz="2400" b="0" i="1" smtClean="0">
                        <a:solidFill>
                          <a:srgbClr val="C00000"/>
                        </a:solidFill>
                        <a:latin typeface="Cambria Math" panose="02040503050406030204" pitchFamily="18" charset="0"/>
                      </a:rPr>
                      <m:t>)</m:t>
                    </m:r>
                  </m:oMath>
                </a14:m>
                <a:r>
                  <a:rPr lang="zh-CN" altLang="en-US" sz="2400" dirty="0">
                    <a:solidFill>
                      <a:srgbClr val="C00000"/>
                    </a:solidFill>
                  </a:rPr>
                  <a:t>在末尾</a:t>
                </a:r>
                <a:r>
                  <a:rPr lang="zh-CN" altLang="en-US" sz="2400" dirty="0"/>
                  <a:t>的序列有</a:t>
                </a:r>
                <a14:m>
                  <m:oMath xmlns:m="http://schemas.openxmlformats.org/officeDocument/2006/math">
                    <m:r>
                      <a:rPr lang="en-US" altLang="zh-CN" sz="2400" i="1" dirty="0" smtClean="0">
                        <a:latin typeface="Cambria Math" panose="02040503050406030204" pitchFamily="18" charset="0"/>
                      </a:rPr>
                      <m:t>(</m:t>
                    </m:r>
                    <m:r>
                      <a:rPr lang="en-US" altLang="zh-CN" sz="2400" i="1">
                        <a:latin typeface="Cambria Math" panose="02040503050406030204" pitchFamily="18" charset="0"/>
                      </a:rPr>
                      <m:t>𝑛</m:t>
                    </m:r>
                    <m:r>
                      <a:rPr lang="en-US" altLang="zh-CN" sz="2400" b="0" i="1" smtClean="0">
                        <a:latin typeface="Cambria Math" panose="02040503050406030204" pitchFamily="18" charset="0"/>
                      </a:rPr>
                      <m:t>−1)</m:t>
                    </m:r>
                    <m:r>
                      <a:rPr lang="en-US" altLang="zh-CN" sz="2400" i="1">
                        <a:latin typeface="Cambria Math" panose="02040503050406030204" pitchFamily="18" charset="0"/>
                      </a:rPr>
                      <m:t>!</m:t>
                    </m:r>
                  </m:oMath>
                </a14:m>
                <a:r>
                  <a:rPr lang="zh-CN" altLang="en-US" sz="2400" dirty="0"/>
                  <a:t>，即</a:t>
                </a:r>
                <a14:m>
                  <m:oMath xmlns:m="http://schemas.openxmlformats.org/officeDocument/2006/math">
                    <m:sSub>
                      <m:sSubPr>
                        <m:ctrlPr>
                          <a:rPr lang="en-US" altLang="zh-CN" sz="2400" i="1">
                            <a:solidFill>
                              <a:srgbClr val="00B050"/>
                            </a:solidFill>
                            <a:latin typeface="Cambria Math" panose="02040503050406030204" pitchFamily="18" charset="0"/>
                          </a:rPr>
                        </m:ctrlPr>
                      </m:sSubPr>
                      <m:e>
                        <m:r>
                          <a:rPr lang="en-US" altLang="zh-CN" sz="2400" i="1">
                            <a:solidFill>
                              <a:srgbClr val="00B050"/>
                            </a:solidFill>
                            <a:latin typeface="Cambria Math" panose="02040503050406030204" pitchFamily="18" charset="0"/>
                          </a:rPr>
                          <m:t>𝑎</m:t>
                        </m:r>
                      </m:e>
                      <m:sub>
                        <m:r>
                          <a:rPr lang="en-US" altLang="zh-CN" sz="2400" i="1">
                            <a:solidFill>
                              <a:srgbClr val="00B050"/>
                            </a:solidFill>
                            <a:latin typeface="Cambria Math" panose="02040503050406030204" pitchFamily="18" charset="0"/>
                          </a:rPr>
                          <m:t>𝑘</m:t>
                        </m:r>
                      </m:sub>
                    </m:sSub>
                  </m:oMath>
                </a14:m>
                <a:r>
                  <a:rPr lang="zh-CN" altLang="en-US" sz="2400" dirty="0"/>
                  <a:t>出现在序列末尾的概率为 </a:t>
                </a:r>
                <a14:m>
                  <m:oMath xmlns:m="http://schemas.openxmlformats.org/officeDocument/2006/math">
                    <m:f>
                      <m:fPr>
                        <m:ctrlPr>
                          <a:rPr lang="en-US" altLang="zh-CN" sz="3200" b="0" i="1" smtClean="0">
                            <a:solidFill>
                              <a:srgbClr val="FF0000"/>
                            </a:solidFill>
                            <a:latin typeface="Cambria Math" panose="02040503050406030204" pitchFamily="18" charset="0"/>
                          </a:rPr>
                        </m:ctrlPr>
                      </m:fPr>
                      <m:num>
                        <m:r>
                          <a:rPr lang="en-US" altLang="zh-CN" sz="3200" b="0" i="1" smtClean="0">
                            <a:solidFill>
                              <a:srgbClr val="FF0000"/>
                            </a:solidFill>
                            <a:latin typeface="Cambria Math" panose="02040503050406030204" pitchFamily="18" charset="0"/>
                          </a:rPr>
                          <m:t>1</m:t>
                        </m:r>
                      </m:num>
                      <m:den>
                        <m:r>
                          <a:rPr lang="en-US" altLang="zh-CN" sz="3200" b="0" i="1" smtClean="0">
                            <a:solidFill>
                              <a:srgbClr val="FF0000"/>
                            </a:solidFill>
                            <a:latin typeface="Cambria Math" panose="02040503050406030204" pitchFamily="18" charset="0"/>
                          </a:rPr>
                          <m:t>𝑛</m:t>
                        </m:r>
                      </m:den>
                    </m:f>
                    <m:r>
                      <a:rPr lang="zh-CN" altLang="en-US" sz="3200" i="1">
                        <a:latin typeface="Cambria Math" panose="02040503050406030204" pitchFamily="18" charset="0"/>
                      </a:rPr>
                      <m:t>。</m:t>
                    </m:r>
                  </m:oMath>
                </a14:m>
                <a:endParaRPr lang="en-US" altLang="zh-CN" sz="3200" dirty="0"/>
              </a:p>
              <a:p>
                <a:endParaRPr lang="en-US" altLang="zh-CN" sz="3200" dirty="0"/>
              </a:p>
              <a:p>
                <a:pPr marL="342900" indent="-342900">
                  <a:buFont typeface="Arial" panose="020B0604020202020204" pitchFamily="34" charset="0"/>
                  <a:buChar char="•"/>
                </a:pPr>
                <a:r>
                  <a:rPr lang="zh-CN" altLang="en-US" sz="2400" dirty="0">
                    <a:solidFill>
                      <a:schemeClr val="tx1"/>
                    </a:solidFill>
                  </a:rPr>
                  <a:t>考虑</a:t>
                </a:r>
                <a14:m>
                  <m:oMath xmlns:m="http://schemas.openxmlformats.org/officeDocument/2006/math">
                    <m:sSub>
                      <m:sSubPr>
                        <m:ctrlPr>
                          <a:rPr lang="en-US" altLang="zh-CN" sz="2400" i="1">
                            <a:solidFill>
                              <a:schemeClr val="tx1"/>
                            </a:solidFill>
                            <a:latin typeface="Cambria Math" panose="02040503050406030204" pitchFamily="18" charset="0"/>
                          </a:rPr>
                        </m:ctrlPr>
                      </m:sSubPr>
                      <m:e>
                        <m:r>
                          <a:rPr lang="en-US" altLang="zh-CN" sz="2400" i="1">
                            <a:solidFill>
                              <a:schemeClr val="tx1"/>
                            </a:solidFill>
                            <a:latin typeface="Cambria Math" panose="02040503050406030204" pitchFamily="18" charset="0"/>
                          </a:rPr>
                          <m:t>𝑎</m:t>
                        </m:r>
                      </m:e>
                      <m:sub>
                        <m:r>
                          <a:rPr lang="en-US" altLang="zh-CN" sz="2400" i="1">
                            <a:solidFill>
                              <a:schemeClr val="tx1"/>
                            </a:solidFill>
                            <a:latin typeface="Cambria Math" panose="02040503050406030204" pitchFamily="18" charset="0"/>
                          </a:rPr>
                          <m:t>𝑘</m:t>
                        </m:r>
                      </m:sub>
                    </m:sSub>
                    <m:r>
                      <a:rPr lang="zh-CN" altLang="en-US" sz="2400" i="1" smtClean="0">
                        <a:solidFill>
                          <a:schemeClr val="tx1"/>
                        </a:solidFill>
                        <a:latin typeface="Cambria Math" panose="02040503050406030204" pitchFamily="18" charset="0"/>
                      </a:rPr>
                      <m:t>出现在</m:t>
                    </m:r>
                    <m:r>
                      <a:rPr lang="zh-CN" altLang="en-US" sz="2400" i="1">
                        <a:solidFill>
                          <a:schemeClr val="tx1"/>
                        </a:solidFill>
                        <a:latin typeface="Cambria Math" panose="02040503050406030204" pitchFamily="18" charset="0"/>
                      </a:rPr>
                      <m:t>序列</m:t>
                    </m:r>
                  </m:oMath>
                </a14:m>
                <a:r>
                  <a:rPr lang="zh-CN" altLang="en-US" sz="2400" dirty="0">
                    <a:solidFill>
                      <a:schemeClr val="tx1"/>
                    </a:solidFill>
                  </a:rPr>
                  <a:t>末尾，作为轴点</a:t>
                </a:r>
                <a:r>
                  <a:rPr lang="zh-CN" altLang="en-US" sz="2400" dirty="0">
                    <a:solidFill>
                      <a:srgbClr val="FF0000"/>
                    </a:solidFill>
                  </a:rPr>
                  <a:t>划分</a:t>
                </a:r>
                <a:r>
                  <a:rPr lang="zh-CN" altLang="en-US" sz="2400" dirty="0">
                    <a:solidFill>
                      <a:schemeClr val="tx1"/>
                    </a:solidFill>
                  </a:rPr>
                  <a:t>的结果如下：</a:t>
                </a:r>
              </a:p>
              <a:p>
                <a:endParaRPr lang="en-US" altLang="zh-CN" sz="3200" dirty="0"/>
              </a:p>
              <a:p>
                <a:endParaRPr lang="en-US" altLang="zh-CN" sz="2200" dirty="0"/>
              </a:p>
            </p:txBody>
          </p:sp>
        </mc:Choice>
        <mc:Fallback xmlns="">
          <p:sp>
            <p:nvSpPr>
              <p:cNvPr id="6" name="内容占位符 5">
                <a:extLst>
                  <a:ext uri="{FF2B5EF4-FFF2-40B4-BE49-F238E27FC236}">
                    <a16:creationId xmlns:a16="http://schemas.microsoft.com/office/drawing/2014/main" id="{CB9AAD01-8353-420F-BA99-326245CE2574}"/>
                  </a:ext>
                </a:extLst>
              </p:cNvPr>
              <p:cNvSpPr>
                <a:spLocks noGrp="1" noRot="1" noChangeAspect="1" noMove="1" noResize="1" noEditPoints="1" noAdjustHandles="1" noChangeArrowheads="1" noChangeShapeType="1" noTextEdit="1"/>
              </p:cNvSpPr>
              <p:nvPr>
                <p:ph idx="11"/>
              </p:nvPr>
            </p:nvSpPr>
            <p:spPr>
              <a:blipFill>
                <a:blip r:embed="rId2"/>
                <a:stretch>
                  <a:fillRect l="-804" t="-1253" r="-367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圆角矩形 4">
                <a:extLst>
                  <a:ext uri="{FF2B5EF4-FFF2-40B4-BE49-F238E27FC236}">
                    <a16:creationId xmlns:a16="http://schemas.microsoft.com/office/drawing/2014/main" id="{5F8B65D9-1275-AB06-A80E-DD6548A769D4}"/>
                  </a:ext>
                </a:extLst>
              </p:cNvPr>
              <p:cNvSpPr/>
              <p:nvPr/>
            </p:nvSpPr>
            <p:spPr>
              <a:xfrm>
                <a:off x="2694064" y="4689206"/>
                <a:ext cx="6683182" cy="609938"/>
              </a:xfrm>
              <a:prstGeom prst="roundRect">
                <a:avLst/>
              </a:prstGeom>
              <a:solidFill>
                <a:srgbClr val="51ADB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centerGroup"/>
                    </m:oMathParaPr>
                    <m:oMath xmlns:m="http://schemas.openxmlformats.org/officeDocument/2006/math">
                      <m:r>
                        <m:rPr>
                          <m:sty m:val="p"/>
                        </m:rPr>
                        <a:rPr lang="en-US" altLang="zh-CN" sz="2800">
                          <a:latin typeface="Cambria Math" panose="02040503050406030204" pitchFamily="18" charset="0"/>
                        </a:rPr>
                        <m:t>perm</m:t>
                      </m:r>
                      <m:d>
                        <m:dPr>
                          <m:ctrlPr>
                            <a:rPr lang="en-US" altLang="zh-CN" sz="2800" i="1">
                              <a:latin typeface="Cambria Math" panose="02040503050406030204" pitchFamily="18" charset="0"/>
                            </a:rPr>
                          </m:ctrlPr>
                        </m:dPr>
                        <m:e>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𝑎</m:t>
                              </m:r>
                            </m:e>
                            <m:sub>
                              <m:r>
                                <a:rPr lang="en-US" altLang="zh-CN" sz="2800" i="1">
                                  <a:latin typeface="Cambria Math" panose="02040503050406030204" pitchFamily="18" charset="0"/>
                                </a:rPr>
                                <m:t>1</m:t>
                              </m:r>
                            </m:sub>
                          </m:sSub>
                          <m:r>
                            <a:rPr lang="en-US" altLang="zh-CN" sz="2800" i="1">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𝑎</m:t>
                              </m:r>
                            </m:e>
                            <m:sub>
                              <m:r>
                                <a:rPr lang="en-US" altLang="zh-CN" sz="2800" i="1">
                                  <a:latin typeface="Cambria Math" panose="02040503050406030204" pitchFamily="18" charset="0"/>
                                </a:rPr>
                                <m:t>𝑘</m:t>
                              </m:r>
                              <m:r>
                                <a:rPr lang="en-US" altLang="zh-CN" sz="2800" i="1">
                                  <a:latin typeface="Cambria Math" panose="02040503050406030204" pitchFamily="18" charset="0"/>
                                </a:rPr>
                                <m:t>−1</m:t>
                              </m:r>
                            </m:sub>
                          </m:sSub>
                        </m:e>
                      </m:d>
                      <m:r>
                        <a:rPr lang="en-US" altLang="zh-CN" sz="2800" i="1">
                          <a:latin typeface="Cambria Math" panose="02040503050406030204" pitchFamily="18" charset="0"/>
                        </a:rPr>
                        <m:t>, </m:t>
                      </m:r>
                      <m:sSub>
                        <m:sSubPr>
                          <m:ctrlPr>
                            <a:rPr lang="en-US" altLang="zh-CN" sz="2800" i="1" smtClean="0">
                              <a:solidFill>
                                <a:srgbClr val="FFFF00"/>
                              </a:solidFill>
                              <a:latin typeface="Cambria Math" panose="02040503050406030204" pitchFamily="18" charset="0"/>
                            </a:rPr>
                          </m:ctrlPr>
                        </m:sSubPr>
                        <m:e>
                          <m:r>
                            <a:rPr lang="en-US" altLang="zh-CN" sz="2800" i="1">
                              <a:solidFill>
                                <a:srgbClr val="FFFF00"/>
                              </a:solidFill>
                              <a:latin typeface="Cambria Math" panose="02040503050406030204" pitchFamily="18" charset="0"/>
                            </a:rPr>
                            <m:t>  </m:t>
                          </m:r>
                          <m:r>
                            <a:rPr lang="en-US" altLang="zh-CN" sz="2800" i="1">
                              <a:solidFill>
                                <a:srgbClr val="FFFF00"/>
                              </a:solidFill>
                              <a:latin typeface="Cambria Math" panose="02040503050406030204" pitchFamily="18" charset="0"/>
                            </a:rPr>
                            <m:t>𝑎</m:t>
                          </m:r>
                        </m:e>
                        <m:sub>
                          <m:r>
                            <a:rPr lang="en-US" altLang="zh-CN" sz="2800" i="1">
                              <a:solidFill>
                                <a:srgbClr val="FFFF00"/>
                              </a:solidFill>
                              <a:latin typeface="Cambria Math" panose="02040503050406030204" pitchFamily="18" charset="0"/>
                            </a:rPr>
                            <m:t>𝑘</m:t>
                          </m:r>
                        </m:sub>
                      </m:sSub>
                      <m:r>
                        <a:rPr lang="en-US" altLang="zh-CN" sz="2800" i="1">
                          <a:latin typeface="Cambria Math" panose="02040503050406030204" pitchFamily="18" charset="0"/>
                        </a:rPr>
                        <m:t>, </m:t>
                      </m:r>
                      <m:r>
                        <m:rPr>
                          <m:sty m:val="p"/>
                        </m:rPr>
                        <a:rPr lang="en-US" altLang="zh-CN" sz="2800">
                          <a:latin typeface="Cambria Math" panose="02040503050406030204" pitchFamily="18" charset="0"/>
                        </a:rPr>
                        <m:t>perm</m:t>
                      </m:r>
                      <m:r>
                        <a:rPr lang="en-US" altLang="zh-CN" sz="2800" i="1">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𝑎</m:t>
                          </m:r>
                        </m:e>
                        <m:sub>
                          <m:r>
                            <a:rPr lang="en-US" altLang="zh-CN" sz="2800" i="1">
                              <a:latin typeface="Cambria Math" panose="02040503050406030204" pitchFamily="18" charset="0"/>
                            </a:rPr>
                            <m:t>𝑘</m:t>
                          </m:r>
                          <m:r>
                            <a:rPr lang="en-US" altLang="zh-CN" sz="2800" i="1">
                              <a:latin typeface="Cambria Math" panose="02040503050406030204" pitchFamily="18" charset="0"/>
                            </a:rPr>
                            <m:t>+1</m:t>
                          </m:r>
                        </m:sub>
                      </m:sSub>
                      <m:r>
                        <a:rPr lang="en-US" altLang="zh-CN" sz="2800" i="1">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𝑎</m:t>
                          </m:r>
                        </m:e>
                        <m:sub>
                          <m:r>
                            <a:rPr lang="en-US" altLang="zh-CN" sz="2800" i="1">
                              <a:latin typeface="Cambria Math" panose="02040503050406030204" pitchFamily="18" charset="0"/>
                            </a:rPr>
                            <m:t>𝑛</m:t>
                          </m:r>
                        </m:sub>
                      </m:sSub>
                      <m:r>
                        <a:rPr lang="en-US" altLang="zh-CN" sz="2800" i="1">
                          <a:latin typeface="Cambria Math" panose="02040503050406030204" pitchFamily="18" charset="0"/>
                        </a:rPr>
                        <m:t>)</m:t>
                      </m:r>
                    </m:oMath>
                  </m:oMathPara>
                </a14:m>
                <a:endParaRPr lang="zh-CN" altLang="en-US" sz="2800" dirty="0"/>
              </a:p>
            </p:txBody>
          </p:sp>
        </mc:Choice>
        <mc:Fallback xmlns="">
          <p:sp>
            <p:nvSpPr>
              <p:cNvPr id="5" name="圆角矩形 4">
                <a:extLst>
                  <a:ext uri="{FF2B5EF4-FFF2-40B4-BE49-F238E27FC236}">
                    <a16:creationId xmlns:a16="http://schemas.microsoft.com/office/drawing/2014/main" id="{5F8B65D9-1275-AB06-A80E-DD6548A769D4}"/>
                  </a:ext>
                </a:extLst>
              </p:cNvPr>
              <p:cNvSpPr>
                <a:spLocks noRot="1" noChangeAspect="1" noMove="1" noResize="1" noEditPoints="1" noAdjustHandles="1" noChangeArrowheads="1" noChangeShapeType="1" noTextEdit="1"/>
              </p:cNvSpPr>
              <p:nvPr/>
            </p:nvSpPr>
            <p:spPr>
              <a:xfrm>
                <a:off x="2694064" y="4689206"/>
                <a:ext cx="6683182" cy="609938"/>
              </a:xfrm>
              <a:prstGeom prst="roundRect">
                <a:avLst/>
              </a:prstGeom>
              <a:blipFill>
                <a:blip r:embed="rId3"/>
                <a:stretch>
                  <a:fillRect b="-1000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970152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nodeType="clickEffect">
                                  <p:stCondLst>
                                    <p:cond delay="0"/>
                                  </p:stCondLst>
                                  <p:childTnLst>
                                    <p:set>
                                      <p:cBhvr>
                                        <p:cTn id="10" dur="1" fill="hold">
                                          <p:stCondLst>
                                            <p:cond delay="0"/>
                                          </p:stCondLst>
                                        </p:cTn>
                                        <p:tgtEl>
                                          <p:spTgt spid="6">
                                            <p:txEl>
                                              <p:pRg st="3" end="3"/>
                                            </p:txEl>
                                          </p:spTgt>
                                        </p:tgtEl>
                                        <p:attrNameLst>
                                          <p:attrName>style.visibility</p:attrName>
                                        </p:attrNameLst>
                                      </p:cBhvr>
                                      <p:to>
                                        <p:strVal val="visible"/>
                                      </p:to>
                                    </p:set>
                                    <p:animEffect transition="in" filter="blinds(horizontal)">
                                      <p:cBhvr>
                                        <p:cTn id="11" dur="500"/>
                                        <p:tgtEl>
                                          <p:spTgt spid="6">
                                            <p:txEl>
                                              <p:pRg st="3" end="3"/>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5" presetClass="entr" presetSubtype="10" fill="hold" grpId="0" nodeType="click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checkerboard(across)">
                                      <p:cBhvr>
                                        <p:cTn id="1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D08729-7FE7-6C84-2747-BDC8B0D4F014}"/>
              </a:ext>
            </a:extLst>
          </p:cNvPr>
          <p:cNvSpPr>
            <a:spLocks noGrp="1"/>
          </p:cNvSpPr>
          <p:nvPr>
            <p:ph type="title"/>
          </p:nvPr>
        </p:nvSpPr>
        <p:spPr/>
        <p:txBody>
          <a:bodyPr/>
          <a:lstStyle/>
          <a:p>
            <a:r>
              <a:rPr lang="zh-CN" altLang="en-US" dirty="0"/>
              <a:t>直接插入排序过程</a:t>
            </a:r>
          </a:p>
        </p:txBody>
      </p:sp>
      <p:sp>
        <p:nvSpPr>
          <p:cNvPr id="3" name="副标题 2">
            <a:extLst>
              <a:ext uri="{FF2B5EF4-FFF2-40B4-BE49-F238E27FC236}">
                <a16:creationId xmlns:a16="http://schemas.microsoft.com/office/drawing/2014/main" id="{714465A5-6ED6-6076-F559-5CA567FFB480}"/>
              </a:ext>
            </a:extLst>
          </p:cNvPr>
          <p:cNvSpPr>
            <a:spLocks noGrp="1"/>
          </p:cNvSpPr>
          <p:nvPr>
            <p:ph type="subTitle" idx="1"/>
          </p:nvPr>
        </p:nvSpPr>
        <p:spPr/>
        <p:txBody>
          <a:bodyPr/>
          <a:lstStyle/>
          <a:p>
            <a:r>
              <a:rPr lang="en-US" altLang="zh-CN" dirty="0"/>
              <a:t>10.2.1 </a:t>
            </a:r>
            <a:r>
              <a:rPr lang="zh-CN" altLang="en-US" dirty="0"/>
              <a:t>直接插入排序</a:t>
            </a:r>
          </a:p>
        </p:txBody>
      </p:sp>
      <p:sp>
        <p:nvSpPr>
          <p:cNvPr id="4" name="文本占位符 3">
            <a:extLst>
              <a:ext uri="{FF2B5EF4-FFF2-40B4-BE49-F238E27FC236}">
                <a16:creationId xmlns:a16="http://schemas.microsoft.com/office/drawing/2014/main" id="{6E1FC02A-5813-F087-3A57-ADC3FE3E2E01}"/>
              </a:ext>
            </a:extLst>
          </p:cNvPr>
          <p:cNvSpPr>
            <a:spLocks noGrp="1"/>
          </p:cNvSpPr>
          <p:nvPr>
            <p:ph type="body" idx="10"/>
          </p:nvPr>
        </p:nvSpPr>
        <p:spPr/>
        <p:txBody>
          <a:bodyPr/>
          <a:lstStyle/>
          <a:p>
            <a:endParaRPr lang="zh-CN" altLang="en-US"/>
          </a:p>
        </p:txBody>
      </p:sp>
      <p:sp>
        <p:nvSpPr>
          <p:cNvPr id="5" name="内容占位符 4">
            <a:extLst>
              <a:ext uri="{FF2B5EF4-FFF2-40B4-BE49-F238E27FC236}">
                <a16:creationId xmlns:a16="http://schemas.microsoft.com/office/drawing/2014/main" id="{90961ED6-686E-B748-C9C0-9B3B217999DC}"/>
              </a:ext>
            </a:extLst>
          </p:cNvPr>
          <p:cNvSpPr>
            <a:spLocks noGrp="1"/>
          </p:cNvSpPr>
          <p:nvPr>
            <p:ph idx="11"/>
          </p:nvPr>
        </p:nvSpPr>
        <p:spPr/>
        <p:txBody>
          <a:bodyPr>
            <a:normAutofit/>
          </a:bodyPr>
          <a:lstStyle/>
          <a:p>
            <a:r>
              <a:rPr lang="zh-CN" altLang="en-US" sz="2400" dirty="0"/>
              <a:t>对关键字序列</a:t>
            </a:r>
            <a:r>
              <a:rPr lang="en-US" altLang="zh-CN" sz="2400" dirty="0"/>
              <a:t>{68,65,84,65,83,84,82,85,67,84,85,82,69}</a:t>
            </a:r>
            <a:r>
              <a:rPr lang="zh-CN" altLang="en-US" sz="2400" dirty="0"/>
              <a:t>进行升序排列</a:t>
            </a:r>
          </a:p>
        </p:txBody>
      </p:sp>
      <p:pic>
        <p:nvPicPr>
          <p:cNvPr id="6" name="图片 5">
            <a:extLst>
              <a:ext uri="{FF2B5EF4-FFF2-40B4-BE49-F238E27FC236}">
                <a16:creationId xmlns:a16="http://schemas.microsoft.com/office/drawing/2014/main" id="{36334DBE-4317-7584-44A5-1EBDE89177B5}"/>
              </a:ext>
            </a:extLst>
          </p:cNvPr>
          <p:cNvPicPr>
            <a:picLocks noChangeAspect="1"/>
          </p:cNvPicPr>
          <p:nvPr/>
        </p:nvPicPr>
        <p:blipFill>
          <a:blip r:embed="rId2"/>
          <a:stretch>
            <a:fillRect/>
          </a:stretch>
        </p:blipFill>
        <p:spPr>
          <a:xfrm>
            <a:off x="3644454" y="1761631"/>
            <a:ext cx="4739381" cy="4604085"/>
          </a:xfrm>
          <a:prstGeom prst="rect">
            <a:avLst/>
          </a:prstGeom>
        </p:spPr>
      </p:pic>
    </p:spTree>
    <p:extLst>
      <p:ext uri="{BB962C8B-B14F-4D97-AF65-F5344CB8AC3E}">
        <p14:creationId xmlns:p14="http://schemas.microsoft.com/office/powerpoint/2010/main" val="109776871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a:extLst>
              <a:ext uri="{FF2B5EF4-FFF2-40B4-BE49-F238E27FC236}">
                <a16:creationId xmlns:a16="http://schemas.microsoft.com/office/drawing/2014/main" id="{D8FEF3DC-76F6-A892-CD13-51E781688A90}"/>
              </a:ext>
            </a:extLst>
          </p:cNvPr>
          <p:cNvSpPr txBox="1"/>
          <p:nvPr>
            <p:custDataLst>
              <p:tags r:id="rId2"/>
            </p:custDataLst>
          </p:nvPr>
        </p:nvSpPr>
        <p:spPr>
          <a:xfrm>
            <a:off x="1192193" y="635001"/>
            <a:ext cx="9560688" cy="2143125"/>
          </a:xfrm>
          <a:prstGeom prst="rect">
            <a:avLst/>
          </a:prstGeom>
          <a:noFill/>
        </p:spPr>
        <p:txBody>
          <a:bodyPr vert="horz" wrap="square" rtlCol="0" anchor="ctr" anchorCtr="0">
            <a:noAutofit/>
          </a:bodyPr>
          <a:lstStyle/>
          <a:p>
            <a:r>
              <a:rPr kumimoji="1"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从</a:t>
            </a:r>
            <a:r>
              <a:rPr kumimoji="1"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n</a:t>
            </a:r>
            <a:r>
              <a:rPr kumimoji="1"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个互不相同的数值中，随机选择一个值作为轴点，将所有数据分成</a:t>
            </a:r>
            <a:r>
              <a:rPr kumimoji="1" lang="zh-CN" altLang="en-US" sz="2600" dirty="0">
                <a:solidFill>
                  <a:srgbClr val="C00000"/>
                </a:solidFill>
                <a:latin typeface="Microsoft Yahei" panose="020B0503020204020204" pitchFamily="34" charset="-122"/>
                <a:ea typeface="Microsoft Yahei" panose="020B0503020204020204" pitchFamily="34" charset="-122"/>
                <a:sym typeface="Microsoft Yahei" panose="020B0503020204020204" pitchFamily="34" charset="-122"/>
              </a:rPr>
              <a:t>小于</a:t>
            </a:r>
            <a:r>
              <a:rPr kumimoji="1"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该轴点和</a:t>
            </a:r>
            <a:r>
              <a:rPr kumimoji="1" lang="zh-CN" altLang="en-US" sz="2600" dirty="0">
                <a:solidFill>
                  <a:srgbClr val="FF0000"/>
                </a:solidFill>
                <a:latin typeface="Microsoft Yahei" panose="020B0503020204020204" pitchFamily="34" charset="-122"/>
                <a:ea typeface="Microsoft Yahei" panose="020B0503020204020204" pitchFamily="34" charset="-122"/>
                <a:sym typeface="Microsoft Yahei" panose="020B0503020204020204" pitchFamily="34" charset="-122"/>
              </a:rPr>
              <a:t>大于</a:t>
            </a:r>
            <a:r>
              <a:rPr kumimoji="1"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该轴点的两组，两组</a:t>
            </a:r>
            <a:r>
              <a:rPr kumimoji="1" lang="zh-CN" altLang="en-US" sz="2600" dirty="0">
                <a:solidFill>
                  <a:srgbClr val="0070C0"/>
                </a:solidFill>
                <a:latin typeface="Microsoft Yahei" panose="020B0503020204020204" pitchFamily="34" charset="-122"/>
                <a:ea typeface="Microsoft Yahei" panose="020B0503020204020204" pitchFamily="34" charset="-122"/>
                <a:sym typeface="Microsoft Yahei" panose="020B0503020204020204" pitchFamily="34" charset="-122"/>
              </a:rPr>
              <a:t>长度比例的平均值（期待值）</a:t>
            </a:r>
            <a:r>
              <a:rPr kumimoji="1"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是：</a:t>
            </a:r>
          </a:p>
        </p:txBody>
      </p:sp>
      <p:sp>
        <p:nvSpPr>
          <p:cNvPr id="12" name="文本框 11">
            <a:extLst>
              <a:ext uri="{FF2B5EF4-FFF2-40B4-BE49-F238E27FC236}">
                <a16:creationId xmlns:a16="http://schemas.microsoft.com/office/drawing/2014/main" id="{8332A8F9-A9EC-8E42-0287-540E1A45EECC}"/>
              </a:ext>
            </a:extLst>
          </p:cNvPr>
          <p:cNvSpPr txBox="1"/>
          <p:nvPr>
            <p:custDataLst>
              <p:tags r:id="rId3"/>
            </p:custDataLst>
          </p:nvPr>
        </p:nvSpPr>
        <p:spPr>
          <a:xfrm>
            <a:off x="3352800" y="2786063"/>
            <a:ext cx="6400800" cy="642938"/>
          </a:xfrm>
          <a:prstGeom prst="rect">
            <a:avLst/>
          </a:prstGeom>
          <a:noFill/>
        </p:spPr>
        <p:txBody>
          <a:bodyPr vert="horz" rtlCol="0" anchor="ctr" anchorCtr="0">
            <a:noAutofit/>
          </a:bodyPr>
          <a:lstStyle/>
          <a:p>
            <a:r>
              <a:rPr kumimoji="1"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1:3</a:t>
            </a:r>
            <a:endParaRPr kumimoji="1"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文本框 12">
            <a:extLst>
              <a:ext uri="{FF2B5EF4-FFF2-40B4-BE49-F238E27FC236}">
                <a16:creationId xmlns:a16="http://schemas.microsoft.com/office/drawing/2014/main" id="{BADE3288-8E50-F544-24D9-00EC4C9151E5}"/>
              </a:ext>
            </a:extLst>
          </p:cNvPr>
          <p:cNvSpPr txBox="1"/>
          <p:nvPr>
            <p:custDataLst>
              <p:tags r:id="rId4"/>
            </p:custDataLst>
          </p:nvPr>
        </p:nvSpPr>
        <p:spPr>
          <a:xfrm>
            <a:off x="3352800" y="3471863"/>
            <a:ext cx="6400800" cy="642938"/>
          </a:xfrm>
          <a:prstGeom prst="rect">
            <a:avLst/>
          </a:prstGeom>
          <a:noFill/>
        </p:spPr>
        <p:txBody>
          <a:bodyPr vert="horz" rtlCol="0" anchor="ctr" anchorCtr="0">
            <a:noAutofit/>
          </a:bodyPr>
          <a:lstStyle/>
          <a:p>
            <a:r>
              <a:rPr kumimoji="1"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1:2</a:t>
            </a:r>
            <a:endParaRPr kumimoji="1"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4" name="文本框 13">
            <a:extLst>
              <a:ext uri="{FF2B5EF4-FFF2-40B4-BE49-F238E27FC236}">
                <a16:creationId xmlns:a16="http://schemas.microsoft.com/office/drawing/2014/main" id="{5CFC3814-C011-89AD-F59F-85433A0592AE}"/>
              </a:ext>
            </a:extLst>
          </p:cNvPr>
          <p:cNvSpPr txBox="1"/>
          <p:nvPr>
            <p:custDataLst>
              <p:tags r:id="rId5"/>
            </p:custDataLst>
          </p:nvPr>
        </p:nvSpPr>
        <p:spPr>
          <a:xfrm>
            <a:off x="3352800" y="4157663"/>
            <a:ext cx="6400800" cy="642938"/>
          </a:xfrm>
          <a:prstGeom prst="rect">
            <a:avLst/>
          </a:prstGeom>
          <a:noFill/>
        </p:spPr>
        <p:txBody>
          <a:bodyPr vert="horz" rtlCol="0" anchor="ctr" anchorCtr="0">
            <a:noAutofit/>
          </a:bodyPr>
          <a:lstStyle/>
          <a:p>
            <a:r>
              <a:rPr kumimoji="1"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1:1</a:t>
            </a:r>
            <a:endParaRPr kumimoji="1"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5" name="文本框 14">
            <a:extLst>
              <a:ext uri="{FF2B5EF4-FFF2-40B4-BE49-F238E27FC236}">
                <a16:creationId xmlns:a16="http://schemas.microsoft.com/office/drawing/2014/main" id="{8AD8CE5A-F6E6-308E-3AD8-A965744110CF}"/>
              </a:ext>
            </a:extLst>
          </p:cNvPr>
          <p:cNvSpPr txBox="1"/>
          <p:nvPr>
            <p:custDataLst>
              <p:tags r:id="rId6"/>
            </p:custDataLst>
          </p:nvPr>
        </p:nvSpPr>
        <p:spPr>
          <a:xfrm>
            <a:off x="3352800" y="4843463"/>
            <a:ext cx="6400800" cy="642938"/>
          </a:xfrm>
          <a:prstGeom prst="rect">
            <a:avLst/>
          </a:prstGeom>
          <a:noFill/>
        </p:spPr>
        <p:txBody>
          <a:bodyPr vert="horz" rtlCol="0" anchor="ctr" anchorCtr="0">
            <a:noAutofit/>
          </a:bodyPr>
          <a:lstStyle/>
          <a:p>
            <a:r>
              <a:rPr kumimoji="1"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2:1</a:t>
            </a:r>
            <a:endParaRPr kumimoji="1"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6" name="椭圆 15">
            <a:extLst>
              <a:ext uri="{FF2B5EF4-FFF2-40B4-BE49-F238E27FC236}">
                <a16:creationId xmlns:a16="http://schemas.microsoft.com/office/drawing/2014/main" id="{8356CC0A-0781-CAB5-E36E-7FD598481850}"/>
              </a:ext>
            </a:extLst>
          </p:cNvPr>
          <p:cNvSpPr>
            <a:spLocks noChangeAspect="1"/>
          </p:cNvSpPr>
          <p:nvPr>
            <p:custDataLst>
              <p:tags r:id="rId7"/>
            </p:custDataLst>
          </p:nvPr>
        </p:nvSpPr>
        <p:spPr>
          <a:xfrm>
            <a:off x="2638425" y="2850356"/>
            <a:ext cx="514350" cy="514350"/>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kumimoji="1" lang="en"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kumimoji="1"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7" name="椭圆 16">
            <a:extLst>
              <a:ext uri="{FF2B5EF4-FFF2-40B4-BE49-F238E27FC236}">
                <a16:creationId xmlns:a16="http://schemas.microsoft.com/office/drawing/2014/main" id="{1498E319-DCF1-FBCC-C67E-3B891736F534}"/>
              </a:ext>
            </a:extLst>
          </p:cNvPr>
          <p:cNvSpPr>
            <a:spLocks noChangeAspect="1"/>
          </p:cNvSpPr>
          <p:nvPr>
            <p:custDataLst>
              <p:tags r:id="rId8"/>
            </p:custDataLst>
          </p:nvPr>
        </p:nvSpPr>
        <p:spPr>
          <a:xfrm>
            <a:off x="2638425" y="3536156"/>
            <a:ext cx="514350" cy="514350"/>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kumimoji="1" lang="en"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kumimoji="1"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8" name="椭圆 17">
            <a:extLst>
              <a:ext uri="{FF2B5EF4-FFF2-40B4-BE49-F238E27FC236}">
                <a16:creationId xmlns:a16="http://schemas.microsoft.com/office/drawing/2014/main" id="{4A11181D-971B-150F-68B4-20974F8FFA52}"/>
              </a:ext>
            </a:extLst>
          </p:cNvPr>
          <p:cNvSpPr>
            <a:spLocks noChangeAspect="1"/>
          </p:cNvSpPr>
          <p:nvPr>
            <p:custDataLst>
              <p:tags r:id="rId9"/>
            </p:custDataLst>
          </p:nvPr>
        </p:nvSpPr>
        <p:spPr>
          <a:xfrm>
            <a:off x="2638425" y="4221956"/>
            <a:ext cx="514350" cy="514350"/>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kumimoji="1" lang="en"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kumimoji="1"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9" name="椭圆 18">
            <a:extLst>
              <a:ext uri="{FF2B5EF4-FFF2-40B4-BE49-F238E27FC236}">
                <a16:creationId xmlns:a16="http://schemas.microsoft.com/office/drawing/2014/main" id="{A71CD42C-E413-2CBC-4397-B565137C2CEC}"/>
              </a:ext>
            </a:extLst>
          </p:cNvPr>
          <p:cNvSpPr>
            <a:spLocks noChangeAspect="1"/>
          </p:cNvSpPr>
          <p:nvPr>
            <p:custDataLst>
              <p:tags r:id="rId10"/>
            </p:custDataLst>
          </p:nvPr>
        </p:nvSpPr>
        <p:spPr>
          <a:xfrm>
            <a:off x="2638425" y="4907756"/>
            <a:ext cx="514350" cy="514350"/>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kumimoji="1" lang="en"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D</a:t>
            </a:r>
            <a:endParaRPr kumimoji="1"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20" name="圆角矩形 19">
            <a:extLst>
              <a:ext uri="{FF2B5EF4-FFF2-40B4-BE49-F238E27FC236}">
                <a16:creationId xmlns:a16="http://schemas.microsoft.com/office/drawing/2014/main" id="{61B6D7B3-8DB3-E9DF-9760-7F78466FFC57}"/>
              </a:ext>
            </a:extLst>
          </p:cNvPr>
          <p:cNvSpPr/>
          <p:nvPr>
            <p:custDataLst>
              <p:tags r:id="rId11"/>
            </p:custDataLst>
          </p:nvPr>
        </p:nvSpPr>
        <p:spPr>
          <a:xfrm>
            <a:off x="76962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kumimoji="1"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sp>
        <p:nvSpPr>
          <p:cNvPr id="22" name="文本框 21">
            <a:extLst>
              <a:ext uri="{FF2B5EF4-FFF2-40B4-BE49-F238E27FC236}">
                <a16:creationId xmlns:a16="http://schemas.microsoft.com/office/drawing/2014/main" id="{282FDC5F-F76F-5CB0-2BC5-7BFD88A010F0}"/>
              </a:ext>
            </a:extLst>
          </p:cNvPr>
          <p:cNvSpPr txBox="1"/>
          <p:nvPr>
            <p:custDataLst>
              <p:tags r:id="rId12"/>
            </p:custDataLst>
          </p:nvPr>
        </p:nvSpPr>
        <p:spPr>
          <a:xfrm>
            <a:off x="3352800" y="5529263"/>
            <a:ext cx="6400800" cy="642938"/>
          </a:xfrm>
          <a:prstGeom prst="rect">
            <a:avLst/>
          </a:prstGeom>
          <a:noFill/>
        </p:spPr>
        <p:txBody>
          <a:bodyPr vert="horz" rtlCol="0" anchor="ctr" anchorCtr="0">
            <a:noAutofit/>
          </a:bodyPr>
          <a:lstStyle/>
          <a:p>
            <a:r>
              <a:rPr kumimoji="1"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3:1</a:t>
            </a:r>
            <a:endParaRPr kumimoji="1"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23" name="椭圆 22">
            <a:extLst>
              <a:ext uri="{FF2B5EF4-FFF2-40B4-BE49-F238E27FC236}">
                <a16:creationId xmlns:a16="http://schemas.microsoft.com/office/drawing/2014/main" id="{D1C2B83D-1757-0C1B-9C00-BA6A47821DA9}"/>
              </a:ext>
            </a:extLst>
          </p:cNvPr>
          <p:cNvSpPr>
            <a:spLocks noChangeAspect="1"/>
          </p:cNvSpPr>
          <p:nvPr>
            <p:custDataLst>
              <p:tags r:id="rId13"/>
            </p:custDataLst>
          </p:nvPr>
        </p:nvSpPr>
        <p:spPr>
          <a:xfrm>
            <a:off x="2638425" y="5593556"/>
            <a:ext cx="514350" cy="514350"/>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kumimoji="1" lang="en"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E</a:t>
            </a:r>
            <a:endParaRPr kumimoji="1"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nvGrpSpPr>
          <p:cNvPr id="10" name="组合 9">
            <a:extLst>
              <a:ext uri="{FF2B5EF4-FFF2-40B4-BE49-F238E27FC236}">
                <a16:creationId xmlns:a16="http://schemas.microsoft.com/office/drawing/2014/main" id="{B81D659A-1414-E4CF-FDA2-AC40E678E509}"/>
              </a:ext>
            </a:extLst>
          </p:cNvPr>
          <p:cNvGrpSpPr/>
          <p:nvPr>
            <p:custDataLst>
              <p:tags r:id="rId14"/>
            </p:custDataLst>
          </p:nvPr>
        </p:nvGrpSpPr>
        <p:grpSpPr>
          <a:xfrm>
            <a:off x="0" y="0"/>
            <a:ext cx="9144000" cy="635000"/>
            <a:chOff x="-1524000" y="0"/>
            <a:chExt cx="9144000" cy="635000"/>
          </a:xfrm>
        </p:grpSpPr>
        <p:sp>
          <p:nvSpPr>
            <p:cNvPr id="6" name="TitleBackground">
              <a:extLst>
                <a:ext uri="{FF2B5EF4-FFF2-40B4-BE49-F238E27FC236}">
                  <a16:creationId xmlns:a16="http://schemas.microsoft.com/office/drawing/2014/main" id="{D182CFF6-E5F9-7F23-E4F3-27847BE2B115}"/>
                </a:ext>
              </a:extLst>
            </p:cNvPr>
            <p:cNvSpPr/>
            <p:nvPr>
              <p:custDataLst>
                <p:tags r:id="rId16"/>
              </p:custDataLst>
            </p:nvPr>
          </p:nvSpPr>
          <p:spPr>
            <a:xfrm>
              <a:off x="-1524000" y="0"/>
              <a:ext cx="9144000" cy="635000"/>
            </a:xfrm>
            <a:prstGeom prst="rect">
              <a:avLst/>
            </a:prstGeom>
            <a:solidFill>
              <a:srgbClr val="F6F7F8"/>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ColorBlock">
              <a:extLst>
                <a:ext uri="{FF2B5EF4-FFF2-40B4-BE49-F238E27FC236}">
                  <a16:creationId xmlns:a16="http://schemas.microsoft.com/office/drawing/2014/main" id="{3B813AC4-A257-BB72-C988-7D8393F126F7}"/>
                </a:ext>
              </a:extLst>
            </p:cNvPr>
            <p:cNvSpPr/>
            <p:nvPr>
              <p:custDataLst>
                <p:tags r:id="rId17"/>
              </p:custDataLst>
            </p:nvPr>
          </p:nvSpPr>
          <p:spPr>
            <a:xfrm>
              <a:off x="-1524000" y="0"/>
              <a:ext cx="190500" cy="635000"/>
            </a:xfrm>
            <a:prstGeom prst="rect">
              <a:avLst/>
            </a:prstGeom>
            <a:solidFill>
              <a:srgbClr val="639EF4"/>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TypeText">
              <a:extLst>
                <a:ext uri="{FF2B5EF4-FFF2-40B4-BE49-F238E27FC236}">
                  <a16:creationId xmlns:a16="http://schemas.microsoft.com/office/drawing/2014/main" id="{E5077007-5F85-B769-B3D5-FAA62FF4FA4C}"/>
                </a:ext>
              </a:extLst>
            </p:cNvPr>
            <p:cNvSpPr txBox="1"/>
            <p:nvPr>
              <p:custDataLst>
                <p:tags r:id="rId18"/>
              </p:custDataLst>
            </p:nvPr>
          </p:nvSpPr>
          <p:spPr>
            <a:xfrm>
              <a:off x="-1270000" y="0"/>
              <a:ext cx="1905000" cy="635000"/>
            </a:xfrm>
            <a:prstGeom prst="rect">
              <a:avLst/>
            </a:prstGeom>
            <a:noFill/>
          </p:spPr>
          <p:txBody>
            <a:bodyPr vert="horz" wrap="none" rtlCol="0" anchor="ctr" anchorCtr="0">
              <a:noAutofit/>
            </a:bodyPr>
            <a:lstStyle/>
            <a:p>
              <a:r>
                <a:rPr kumimoji="1"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p>
          </p:txBody>
        </p:sp>
        <p:sp>
          <p:nvSpPr>
            <p:cNvPr id="9" name="TipText">
              <a:extLst>
                <a:ext uri="{FF2B5EF4-FFF2-40B4-BE49-F238E27FC236}">
                  <a16:creationId xmlns:a16="http://schemas.microsoft.com/office/drawing/2014/main" id="{F0DCCEE3-D4E8-65D7-05F7-EF9FDEFB3A52}"/>
                </a:ext>
              </a:extLst>
            </p:cNvPr>
            <p:cNvSpPr txBox="1"/>
            <p:nvPr>
              <p:custDataLst>
                <p:tags r:id="rId19"/>
              </p:custDataLst>
            </p:nvPr>
          </p:nvSpPr>
          <p:spPr>
            <a:xfrm>
              <a:off x="1905" y="109220"/>
              <a:ext cx="2286000" cy="508000"/>
            </a:xfrm>
            <a:prstGeom prst="rect">
              <a:avLst/>
            </a:prstGeom>
            <a:noFill/>
          </p:spPr>
          <p:txBody>
            <a:bodyPr vert="horz" wrap="none" rtlCol="0" anchor="ctr" anchorCtr="0">
              <a:noAutofit/>
            </a:bodyPr>
            <a:lstStyle/>
            <a:p>
              <a:r>
                <a:rPr kumimoji="1"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kumimoji="1"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5" name="图片 4">
            <a:extLst>
              <a:ext uri="{FF2B5EF4-FFF2-40B4-BE49-F238E27FC236}">
                <a16:creationId xmlns:a16="http://schemas.microsoft.com/office/drawing/2014/main" id="{D09E8698-68A9-0DCC-2EE1-E7605F74C17C}"/>
              </a:ext>
            </a:extLst>
          </p:cNvPr>
          <p:cNvPicPr>
            <a:picLocks/>
          </p:cNvPicPr>
          <p:nvPr>
            <p:custDataLst>
              <p:tags r:id="rId15"/>
            </p:custDataLst>
          </p:nvPr>
        </p:nvPicPr>
        <p:blipFill>
          <a:blip r:embed="rId21">
            <a:extLst>
              <a:ext uri="{28A0092B-C50C-407E-A947-70E740481C1C}">
                <a14:useLocalDpi xmlns:a14="http://schemas.microsoft.com/office/drawing/2010/main" val="0"/>
              </a:ext>
            </a:extLst>
          </a:blip>
          <a:stretch>
            <a:fillRect/>
          </a:stretch>
        </p:blipFill>
        <p:spPr>
          <a:xfrm>
            <a:off x="10642600" y="63500"/>
            <a:ext cx="1422400" cy="508000"/>
          </a:xfrm>
          <a:prstGeom prst="rect">
            <a:avLst/>
          </a:prstGeom>
        </p:spPr>
      </p:pic>
    </p:spTree>
    <p:custDataLst>
      <p:tags r:id="rId1"/>
    </p:custDataLst>
    <p:extLst>
      <p:ext uri="{BB962C8B-B14F-4D97-AF65-F5344CB8AC3E}">
        <p14:creationId xmlns:p14="http://schemas.microsoft.com/office/powerpoint/2010/main" val="237853597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7B69B56F-6332-53F3-2CF6-DCC4FF3C6F22}"/>
                  </a:ext>
                </a:extLst>
              </p:cNvPr>
              <p:cNvSpPr txBox="1"/>
              <p:nvPr/>
            </p:nvSpPr>
            <p:spPr>
              <a:xfrm>
                <a:off x="4935229" y="5826286"/>
                <a:ext cx="5800090" cy="905184"/>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 </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𝑛</m:t>
                          </m:r>
                        </m:den>
                      </m:f>
                      <m:nary>
                        <m:naryPr>
                          <m:chr m:val="∑"/>
                          <m:supHide m:val="on"/>
                          <m:ctrlPr>
                            <a:rPr lang="en-US" altLang="zh-CN" b="0" i="1" smtClean="0">
                              <a:latin typeface="Cambria Math" panose="02040503050406030204" pitchFamily="18" charset="0"/>
                            </a:rPr>
                          </m:ctrlPr>
                        </m:naryPr>
                        <m:sub>
                          <m:r>
                            <m:rPr>
                              <m:brk m:alnAt="7"/>
                            </m:rPr>
                            <a:rPr lang="en-US" altLang="zh-CN" b="0" i="1" smtClean="0">
                              <a:latin typeface="Cambria Math" panose="02040503050406030204" pitchFamily="18" charset="0"/>
                            </a:rPr>
                            <m:t>1</m:t>
                          </m:r>
                          <m:r>
                            <a:rPr lang="en-US" altLang="zh-CN" b="0" i="1" smtClean="0">
                              <a:latin typeface="Cambria Math" panose="02040503050406030204" pitchFamily="18" charset="0"/>
                            </a:rPr>
                            <m:t>≤</m:t>
                          </m:r>
                          <m:r>
                            <a:rPr lang="en-US" altLang="zh-CN" b="0" i="1" smtClean="0">
                              <a:latin typeface="Cambria Math" panose="02040503050406030204" pitchFamily="18" charset="0"/>
                            </a:rPr>
                            <m:t>𝑘</m:t>
                          </m:r>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𝑛</m:t>
                              </m:r>
                            </m:num>
                            <m:den>
                              <m:r>
                                <a:rPr lang="en-US" altLang="zh-CN" b="0" i="1" smtClean="0">
                                  <a:latin typeface="Cambria Math" panose="02040503050406030204" pitchFamily="18" charset="0"/>
                                </a:rPr>
                                <m:t>2</m:t>
                              </m:r>
                            </m:den>
                          </m:f>
                        </m:sub>
                        <m:sup/>
                        <m:e>
                          <m:r>
                            <a:rPr lang="en-US" altLang="zh-CN" b="0" i="1" smtClean="0">
                              <a:latin typeface="Cambria Math" panose="02040503050406030204" pitchFamily="18" charset="0"/>
                            </a:rPr>
                            <m:t>[</m:t>
                          </m:r>
                          <m:r>
                            <a:rPr lang="en-US" altLang="zh-CN" b="0" i="1" smtClean="0">
                              <a:latin typeface="Cambria Math" panose="02040503050406030204" pitchFamily="18" charset="0"/>
                            </a:rPr>
                            <m:t>𝑘</m:t>
                          </m:r>
                          <m:r>
                            <a:rPr lang="en-US" altLang="zh-CN" b="0" i="1" smtClean="0">
                              <a:latin typeface="Cambria Math" panose="02040503050406030204" pitchFamily="18" charset="0"/>
                            </a:rPr>
                            <m:t>−1+</m:t>
                          </m:r>
                          <m:r>
                            <a:rPr lang="en-US" altLang="zh-CN" b="0" i="1" smtClean="0">
                              <a:latin typeface="Cambria Math" panose="02040503050406030204" pitchFamily="18" charset="0"/>
                            </a:rPr>
                            <m:t>𝑛</m:t>
                          </m:r>
                          <m:r>
                            <a:rPr lang="en-US" altLang="zh-CN" b="0" i="1" smtClean="0">
                              <a:latin typeface="Cambria Math" panose="02040503050406030204" pitchFamily="18" charset="0"/>
                            </a:rPr>
                            <m:t>−</m:t>
                          </m:r>
                          <m:d>
                            <m:dPr>
                              <m:ctrlPr>
                                <a:rPr lang="en-US" altLang="zh-CN" b="0" i="1" smtClean="0">
                                  <a:latin typeface="Cambria Math" panose="02040503050406030204" pitchFamily="18" charset="0"/>
                                </a:rPr>
                              </m:ctrlPr>
                            </m:dPr>
                            <m:e>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𝑛</m:t>
                                  </m:r>
                                </m:num>
                                <m:den>
                                  <m:r>
                                    <a:rPr lang="en-US" altLang="zh-CN" b="0" i="1" smtClean="0">
                                      <a:latin typeface="Cambria Math" panose="02040503050406030204" pitchFamily="18" charset="0"/>
                                    </a:rPr>
                                    <m:t>2</m:t>
                                  </m:r>
                                </m:den>
                              </m:f>
                              <m:r>
                                <a:rPr lang="en-US" altLang="zh-CN" b="0" i="1" smtClean="0">
                                  <a:latin typeface="Cambria Math" panose="02040503050406030204" pitchFamily="18" charset="0"/>
                                </a:rPr>
                                <m:t>+</m:t>
                              </m:r>
                              <m:r>
                                <a:rPr lang="en-US" altLang="zh-CN" b="0" i="1" smtClean="0">
                                  <a:latin typeface="Cambria Math" panose="02040503050406030204" pitchFamily="18" charset="0"/>
                                </a:rPr>
                                <m:t>𝑘</m:t>
                              </m:r>
                            </m:e>
                          </m:d>
                          <m:r>
                            <a:rPr lang="en-US" altLang="zh-CN" b="0" i="1" smtClean="0">
                              <a:latin typeface="Cambria Math" panose="02040503050406030204" pitchFamily="18" charset="0"/>
                            </a:rPr>
                            <m:t>]</m:t>
                          </m:r>
                        </m:e>
                      </m:nary>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r>
                            <a:rPr lang="en-US" altLang="zh-CN" i="1">
                              <a:latin typeface="Cambria Math" panose="02040503050406030204" pitchFamily="18" charset="0"/>
                            </a:rPr>
                            <m:t>𝑛</m:t>
                          </m:r>
                        </m:den>
                      </m:f>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1</m:t>
                          </m:r>
                          <m:r>
                            <a:rPr lang="en-US" altLang="zh-CN" i="1">
                              <a:latin typeface="Cambria Math" panose="02040503050406030204" pitchFamily="18" charset="0"/>
                            </a:rPr>
                            <m:t>≤</m:t>
                          </m:r>
                          <m:r>
                            <a:rPr lang="en-US" altLang="zh-CN" i="1">
                              <a:latin typeface="Cambria Math" panose="02040503050406030204" pitchFamily="18" charset="0"/>
                            </a:rPr>
                            <m:t>𝑘</m:t>
                          </m:r>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𝑛</m:t>
                              </m:r>
                            </m:num>
                            <m:den>
                              <m:r>
                                <a:rPr lang="en-US" altLang="zh-CN" i="1">
                                  <a:latin typeface="Cambria Math" panose="02040503050406030204" pitchFamily="18" charset="0"/>
                                </a:rPr>
                                <m:t>2</m:t>
                              </m:r>
                            </m:den>
                          </m:f>
                        </m:sub>
                        <m:sup/>
                        <m:e>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𝑛</m:t>
                              </m:r>
                            </m:num>
                            <m:den>
                              <m:r>
                                <a:rPr lang="en-US" altLang="zh-CN" b="0" i="1" smtClean="0">
                                  <a:latin typeface="Cambria Math" panose="02040503050406030204" pitchFamily="18" charset="0"/>
                                </a:rPr>
                                <m:t>2</m:t>
                              </m:r>
                            </m:den>
                          </m:f>
                          <m:r>
                            <a:rPr lang="en-US" altLang="zh-CN" b="0" i="1" smtClean="0">
                              <a:latin typeface="Cambria Math" panose="02040503050406030204" pitchFamily="18" charset="0"/>
                            </a:rPr>
                            <m:t>−1)</m:t>
                          </m:r>
                        </m:e>
                      </m:nary>
                    </m:oMath>
                  </m:oMathPara>
                </a14:m>
                <a:endParaRPr lang="zh-CN" altLang="en-US" dirty="0"/>
              </a:p>
            </p:txBody>
          </p:sp>
        </mc:Choice>
        <mc:Fallback xmlns="">
          <p:sp>
            <p:nvSpPr>
              <p:cNvPr id="12" name="文本框 11">
                <a:extLst>
                  <a:ext uri="{FF2B5EF4-FFF2-40B4-BE49-F238E27FC236}">
                    <a16:creationId xmlns:a16="http://schemas.microsoft.com/office/drawing/2014/main" id="{7B69B56F-6332-53F3-2CF6-DCC4FF3C6F22}"/>
                  </a:ext>
                </a:extLst>
              </p:cNvPr>
              <p:cNvSpPr txBox="1">
                <a:spLocks noRot="1" noChangeAspect="1" noMove="1" noResize="1" noEditPoints="1" noAdjustHandles="1" noChangeArrowheads="1" noChangeShapeType="1" noTextEdit="1"/>
              </p:cNvSpPr>
              <p:nvPr/>
            </p:nvSpPr>
            <p:spPr>
              <a:xfrm>
                <a:off x="4935229" y="5826286"/>
                <a:ext cx="5800090" cy="905184"/>
              </a:xfrm>
              <a:prstGeom prst="rect">
                <a:avLst/>
              </a:prstGeom>
              <a:blipFill>
                <a:blip r:embed="rId2"/>
                <a:stretch>
                  <a:fillRect t="-102778" b="-129167"/>
                </a:stretch>
              </a:blipFill>
            </p:spPr>
            <p:txBody>
              <a:bodyPr/>
              <a:lstStyle/>
              <a:p>
                <a:r>
                  <a:rPr lang="zh-CN" altLang="en-US">
                    <a:noFill/>
                  </a:rPr>
                  <a:t> </a:t>
                </a:r>
              </a:p>
            </p:txBody>
          </p:sp>
        </mc:Fallback>
      </mc:AlternateContent>
      <p:sp>
        <p:nvSpPr>
          <p:cNvPr id="2" name="标题 1"/>
          <p:cNvSpPr>
            <a:spLocks noGrp="1"/>
          </p:cNvSpPr>
          <p:nvPr>
            <p:ph type="title"/>
          </p:nvPr>
        </p:nvSpPr>
        <p:spPr/>
        <p:txBody>
          <a:bodyPr/>
          <a:lstStyle/>
          <a:p>
            <a:r>
              <a:rPr lang="zh-CN" altLang="en-US" dirty="0"/>
              <a:t>快速排序性能分析</a:t>
            </a:r>
          </a:p>
        </p:txBody>
      </p:sp>
      <p:sp>
        <p:nvSpPr>
          <p:cNvPr id="3" name="副标题 2"/>
          <p:cNvSpPr>
            <a:spLocks noGrp="1"/>
          </p:cNvSpPr>
          <p:nvPr>
            <p:ph type="subTitle" idx="1"/>
          </p:nvPr>
        </p:nvSpPr>
        <p:spPr/>
        <p:txBody>
          <a:bodyPr/>
          <a:lstStyle/>
          <a:p>
            <a:r>
              <a:rPr lang="en-US" altLang="zh-CN" dirty="0"/>
              <a:t>10.4.2  </a:t>
            </a:r>
            <a:r>
              <a:rPr lang="zh-CN" altLang="en-US" dirty="0"/>
              <a:t>快速排序</a:t>
            </a:r>
          </a:p>
        </p:txBody>
      </p:sp>
      <p:sp>
        <p:nvSpPr>
          <p:cNvPr id="4" name="文本占位符 3"/>
          <p:cNvSpPr>
            <a:spLocks noGrp="1"/>
          </p:cNvSpPr>
          <p:nvPr>
            <p:ph type="body" idx="10"/>
          </p:nvPr>
        </p:nvSpPr>
        <p:spPr/>
        <p:txBody>
          <a:bodyPr/>
          <a:lstStyle/>
          <a:p>
            <a:r>
              <a:rPr lang="zh-CN" altLang="en-US" dirty="0"/>
              <a:t>数据结构</a:t>
            </a:r>
          </a:p>
        </p:txBody>
      </p:sp>
      <mc:AlternateContent xmlns:mc="http://schemas.openxmlformats.org/markup-compatibility/2006" xmlns:a14="http://schemas.microsoft.com/office/drawing/2010/main">
        <mc:Choice Requires="a14">
          <p:sp>
            <p:nvSpPr>
              <p:cNvPr id="6" name="内容占位符 5">
                <a:extLst>
                  <a:ext uri="{FF2B5EF4-FFF2-40B4-BE49-F238E27FC236}">
                    <a16:creationId xmlns:a16="http://schemas.microsoft.com/office/drawing/2014/main" id="{CB9AAD01-8353-420F-BA99-326245CE2574}"/>
                  </a:ext>
                </a:extLst>
              </p:cNvPr>
              <p:cNvSpPr>
                <a:spLocks noGrp="1"/>
              </p:cNvSpPr>
              <p:nvPr>
                <p:ph idx="11"/>
              </p:nvPr>
            </p:nvSpPr>
            <p:spPr/>
            <p:txBody>
              <a:bodyPr>
                <a:noAutofit/>
              </a:bodyPr>
              <a:lstStyle/>
              <a:p>
                <a:r>
                  <a:rPr lang="zh-CN" altLang="en-US" sz="2200" b="1" dirty="0"/>
                  <a:t>平均情况分析：</a:t>
                </a:r>
                <a:endParaRPr lang="en-US" altLang="zh-CN" sz="2200" b="1" dirty="0"/>
              </a:p>
              <a:p>
                <a:pPr marL="342900" indent="-342900">
                  <a:buFont typeface="Arial" panose="020B0604020202020204" pitchFamily="34" charset="0"/>
                  <a:buChar char="•"/>
                </a:pPr>
                <a:r>
                  <a:rPr lang="zh-CN" altLang="en-US" dirty="0"/>
                  <a:t>假设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&lt;…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&lt;</m:t>
                        </m:r>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𝑘</m:t>
                        </m:r>
                      </m:sub>
                    </m:sSub>
                    <m:r>
                      <a:rPr lang="en-US" altLang="zh-CN" b="0" i="1" smtClean="0">
                        <a:latin typeface="Cambria Math" panose="02040503050406030204" pitchFamily="18" charset="0"/>
                      </a:rPr>
                      <m:t>&lt;…&lt;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𝑛</m:t>
                        </m:r>
                      </m:sub>
                    </m:sSub>
                    <m:r>
                      <a:rPr lang="zh-CN" altLang="en-US" i="1">
                        <a:latin typeface="Cambria Math" panose="02040503050406030204" pitchFamily="18" charset="0"/>
                      </a:rPr>
                      <m:t>，</m:t>
                    </m:r>
                    <m:r>
                      <a:rPr lang="zh-CN" altLang="en-US" i="1" smtClean="0">
                        <a:latin typeface="Cambria Math" panose="02040503050406030204" pitchFamily="18" charset="0"/>
                      </a:rPr>
                      <m:t>且</m:t>
                    </m:r>
                    <m:r>
                      <m:rPr>
                        <m:sty m:val="p"/>
                      </m:rPr>
                      <a:rPr lang="en-US" altLang="zh-CN" b="0" i="0" smtClean="0">
                        <a:solidFill>
                          <a:srgbClr val="00B0F0"/>
                        </a:solidFill>
                        <a:latin typeface="Cambria Math" panose="02040503050406030204" pitchFamily="18" charset="0"/>
                      </a:rPr>
                      <m:t>perm</m:t>
                    </m:r>
                    <m:r>
                      <a:rPr lang="en-US" altLang="zh-CN" b="0" i="1" smtClean="0">
                        <a:solidFill>
                          <a:srgbClr val="00B0F0"/>
                        </a:solidFill>
                        <a:latin typeface="Cambria Math" panose="02040503050406030204" pitchFamily="18" charset="0"/>
                      </a:rPr>
                      <m:t>(</m:t>
                    </m:r>
                    <m:sSub>
                      <m:sSubPr>
                        <m:ctrlPr>
                          <a:rPr lang="en-US" altLang="zh-CN" b="0" i="1" smtClean="0">
                            <a:solidFill>
                              <a:srgbClr val="00B0F0"/>
                            </a:solidFill>
                            <a:latin typeface="Cambria Math" panose="02040503050406030204" pitchFamily="18" charset="0"/>
                          </a:rPr>
                        </m:ctrlPr>
                      </m:sSubPr>
                      <m:e>
                        <m:r>
                          <a:rPr lang="en-US" altLang="zh-CN" b="0" i="1" smtClean="0">
                            <a:solidFill>
                              <a:srgbClr val="00B0F0"/>
                            </a:solidFill>
                            <a:latin typeface="Cambria Math" panose="02040503050406030204" pitchFamily="18" charset="0"/>
                          </a:rPr>
                          <m:t>𝑎</m:t>
                        </m:r>
                      </m:e>
                      <m:sub>
                        <m:r>
                          <a:rPr lang="en-US" altLang="zh-CN" b="0" i="1" smtClean="0">
                            <a:solidFill>
                              <a:srgbClr val="00B0F0"/>
                            </a:solidFill>
                            <a:latin typeface="Cambria Math" panose="02040503050406030204" pitchFamily="18" charset="0"/>
                          </a:rPr>
                          <m:t>1</m:t>
                        </m:r>
                      </m:sub>
                    </m:sSub>
                    <m:r>
                      <a:rPr lang="en-US" altLang="zh-CN" b="0" i="1" smtClean="0">
                        <a:solidFill>
                          <a:srgbClr val="00B0F0"/>
                        </a:solidFill>
                        <a:latin typeface="Cambria Math" panose="02040503050406030204" pitchFamily="18" charset="0"/>
                      </a:rPr>
                      <m:t>,…,</m:t>
                    </m:r>
                    <m:sSub>
                      <m:sSubPr>
                        <m:ctrlPr>
                          <a:rPr lang="en-US" altLang="zh-CN" b="0" i="1" smtClean="0">
                            <a:solidFill>
                              <a:srgbClr val="00B0F0"/>
                            </a:solidFill>
                            <a:latin typeface="Cambria Math" panose="02040503050406030204" pitchFamily="18" charset="0"/>
                          </a:rPr>
                        </m:ctrlPr>
                      </m:sSubPr>
                      <m:e>
                        <m:r>
                          <a:rPr lang="en-US" altLang="zh-CN" b="0" i="1" smtClean="0">
                            <a:solidFill>
                              <a:srgbClr val="00B0F0"/>
                            </a:solidFill>
                            <a:latin typeface="Cambria Math" panose="02040503050406030204" pitchFamily="18" charset="0"/>
                          </a:rPr>
                          <m:t>𝑎</m:t>
                        </m:r>
                      </m:e>
                      <m:sub>
                        <m:r>
                          <a:rPr lang="en-US" altLang="zh-CN" b="0" i="1" smtClean="0">
                            <a:solidFill>
                              <a:srgbClr val="00B0F0"/>
                            </a:solidFill>
                            <a:latin typeface="Cambria Math" panose="02040503050406030204" pitchFamily="18" charset="0"/>
                          </a:rPr>
                          <m:t>𝑛</m:t>
                        </m:r>
                      </m:sub>
                    </m:sSub>
                    <m:r>
                      <a:rPr lang="en-US" altLang="zh-CN" b="0" i="1" smtClean="0">
                        <a:solidFill>
                          <a:srgbClr val="00B0F0"/>
                        </a:solidFill>
                        <a:latin typeface="Cambria Math" panose="02040503050406030204" pitchFamily="18" charset="0"/>
                      </a:rPr>
                      <m:t>)</m:t>
                    </m:r>
                    <m:r>
                      <a:rPr lang="zh-CN" altLang="en-US" i="1">
                        <a:latin typeface="Cambria Math" panose="02040503050406030204" pitchFamily="18" charset="0"/>
                      </a:rPr>
                      <m:t>表示</m:t>
                    </m:r>
                    <m:r>
                      <a:rPr lang="en-US" altLang="zh-CN" b="0" i="1" smtClean="0">
                        <a:latin typeface="Cambria Math" panose="02040503050406030204" pitchFamily="18" charset="0"/>
                      </a:rPr>
                      <m:t>𝑛</m:t>
                    </m:r>
                    <m:r>
                      <a:rPr lang="zh-CN" altLang="en-US" i="1">
                        <a:latin typeface="Cambria Math" panose="02040503050406030204" pitchFamily="18" charset="0"/>
                      </a:rPr>
                      <m:t>个</m:t>
                    </m:r>
                  </m:oMath>
                </a14:m>
                <a:r>
                  <a:rPr lang="zh-CN" altLang="en-US" dirty="0"/>
                  <a:t>元素的某个序列。因此，共有</a:t>
                </a:r>
                <a14:m>
                  <m:oMath xmlns:m="http://schemas.openxmlformats.org/officeDocument/2006/math">
                    <m:r>
                      <a:rPr lang="en-US" altLang="zh-CN" b="0" i="1" smtClean="0">
                        <a:latin typeface="Cambria Math" panose="02040503050406030204" pitchFamily="18" charset="0"/>
                      </a:rPr>
                      <m:t>𝑛</m:t>
                    </m:r>
                    <m:r>
                      <a:rPr lang="en-US" altLang="zh-CN" b="0" i="1" smtClean="0">
                        <a:latin typeface="Cambria Math" panose="02040503050406030204" pitchFamily="18" charset="0"/>
                      </a:rPr>
                      <m:t>!</m:t>
                    </m:r>
                  </m:oMath>
                </a14:m>
                <a:r>
                  <a:rPr lang="zh-CN" altLang="en-US" dirty="0"/>
                  <a:t>种不同的序列，而其中</a:t>
                </a:r>
                <a:r>
                  <a:rPr lang="en-US" altLang="zh-CN" dirty="0"/>
                  <a:t> </a:t>
                </a:r>
                <a14:m>
                  <m:oMath xmlns:m="http://schemas.openxmlformats.org/officeDocument/2006/math">
                    <m:sSub>
                      <m:sSubPr>
                        <m:ctrlPr>
                          <a:rPr lang="en-US" altLang="zh-CN" i="1" smtClean="0">
                            <a:solidFill>
                              <a:srgbClr val="C00000"/>
                            </a:solidFill>
                            <a:latin typeface="Cambria Math" panose="02040503050406030204" pitchFamily="18" charset="0"/>
                          </a:rPr>
                        </m:ctrlPr>
                      </m:sSubPr>
                      <m:e>
                        <m:r>
                          <a:rPr lang="en-US" altLang="zh-CN" i="1">
                            <a:solidFill>
                              <a:srgbClr val="C00000"/>
                            </a:solidFill>
                            <a:latin typeface="Cambria Math" panose="02040503050406030204" pitchFamily="18" charset="0"/>
                          </a:rPr>
                          <m:t>𝑎</m:t>
                        </m:r>
                      </m:e>
                      <m:sub>
                        <m:r>
                          <a:rPr lang="en-US" altLang="zh-CN" i="1">
                            <a:solidFill>
                              <a:srgbClr val="C00000"/>
                            </a:solidFill>
                            <a:latin typeface="Cambria Math" panose="02040503050406030204" pitchFamily="18" charset="0"/>
                          </a:rPr>
                          <m:t>𝑘</m:t>
                        </m:r>
                      </m:sub>
                    </m:sSub>
                    <m:r>
                      <a:rPr lang="en-US" altLang="zh-CN" b="0" i="1" smtClean="0">
                        <a:solidFill>
                          <a:srgbClr val="C00000"/>
                        </a:solidFill>
                        <a:latin typeface="Cambria Math" panose="02040503050406030204" pitchFamily="18" charset="0"/>
                      </a:rPr>
                      <m:t> (1≤</m:t>
                    </m:r>
                    <m:r>
                      <a:rPr lang="en-US" altLang="zh-CN" b="0" i="1" smtClean="0">
                        <a:solidFill>
                          <a:srgbClr val="C00000"/>
                        </a:solidFill>
                        <a:latin typeface="Cambria Math" panose="02040503050406030204" pitchFamily="18" charset="0"/>
                      </a:rPr>
                      <m:t>𝑘</m:t>
                    </m:r>
                    <m:r>
                      <a:rPr lang="en-US" altLang="zh-CN" b="0" i="1" smtClean="0">
                        <a:solidFill>
                          <a:srgbClr val="C00000"/>
                        </a:solidFill>
                        <a:latin typeface="Cambria Math" panose="02040503050406030204" pitchFamily="18" charset="0"/>
                      </a:rPr>
                      <m:t>≤</m:t>
                    </m:r>
                    <m:r>
                      <a:rPr lang="en-US" altLang="zh-CN" b="0" i="1" smtClean="0">
                        <a:solidFill>
                          <a:srgbClr val="C00000"/>
                        </a:solidFill>
                        <a:latin typeface="Cambria Math" panose="02040503050406030204" pitchFamily="18" charset="0"/>
                      </a:rPr>
                      <m:t>𝑛</m:t>
                    </m:r>
                    <m:r>
                      <a:rPr lang="en-US" altLang="zh-CN" b="0" i="1" smtClean="0">
                        <a:solidFill>
                          <a:srgbClr val="C00000"/>
                        </a:solidFill>
                        <a:latin typeface="Cambria Math" panose="02040503050406030204" pitchFamily="18" charset="0"/>
                      </a:rPr>
                      <m:t>)</m:t>
                    </m:r>
                  </m:oMath>
                </a14:m>
                <a:r>
                  <a:rPr lang="zh-CN" altLang="en-US" dirty="0">
                    <a:solidFill>
                      <a:srgbClr val="C00000"/>
                    </a:solidFill>
                  </a:rPr>
                  <a:t>在末尾</a:t>
                </a:r>
                <a:r>
                  <a:rPr lang="zh-CN" altLang="en-US" dirty="0"/>
                  <a:t>的序列有</a:t>
                </a:r>
                <a14:m>
                  <m:oMath xmlns:m="http://schemas.openxmlformats.org/officeDocument/2006/math">
                    <m:r>
                      <a:rPr lang="en-US" altLang="zh-CN" i="1" dirty="0" smtClean="0">
                        <a:latin typeface="Cambria Math" panose="02040503050406030204" pitchFamily="18" charset="0"/>
                      </a:rPr>
                      <m:t>(</m:t>
                    </m:r>
                    <m:r>
                      <a:rPr lang="en-US" altLang="zh-CN" i="1">
                        <a:latin typeface="Cambria Math" panose="02040503050406030204" pitchFamily="18" charset="0"/>
                      </a:rPr>
                      <m:t>𝑛</m:t>
                    </m:r>
                    <m:r>
                      <a:rPr lang="en-US" altLang="zh-CN" b="0" i="1" smtClean="0">
                        <a:latin typeface="Cambria Math" panose="02040503050406030204" pitchFamily="18" charset="0"/>
                      </a:rPr>
                      <m:t>−1)</m:t>
                    </m:r>
                    <m:r>
                      <a:rPr lang="en-US" altLang="zh-CN" i="1">
                        <a:latin typeface="Cambria Math" panose="02040503050406030204" pitchFamily="18" charset="0"/>
                      </a:rPr>
                      <m:t>!</m:t>
                    </m:r>
                  </m:oMath>
                </a14:m>
                <a:r>
                  <a:rPr lang="zh-CN" altLang="en-US" dirty="0"/>
                  <a:t>，即</a:t>
                </a:r>
                <a14:m>
                  <m:oMath xmlns:m="http://schemas.openxmlformats.org/officeDocument/2006/math">
                    <m:sSub>
                      <m:sSubPr>
                        <m:ctrlPr>
                          <a:rPr lang="en-US" altLang="zh-CN" i="1">
                            <a:solidFill>
                              <a:srgbClr val="00B050"/>
                            </a:solidFill>
                            <a:latin typeface="Cambria Math" panose="02040503050406030204" pitchFamily="18" charset="0"/>
                          </a:rPr>
                        </m:ctrlPr>
                      </m:sSubPr>
                      <m:e>
                        <m:r>
                          <a:rPr lang="en-US" altLang="zh-CN" i="1">
                            <a:solidFill>
                              <a:srgbClr val="00B050"/>
                            </a:solidFill>
                            <a:latin typeface="Cambria Math" panose="02040503050406030204" pitchFamily="18" charset="0"/>
                          </a:rPr>
                          <m:t>𝑎</m:t>
                        </m:r>
                      </m:e>
                      <m:sub>
                        <m:r>
                          <a:rPr lang="en-US" altLang="zh-CN" i="1">
                            <a:solidFill>
                              <a:srgbClr val="00B050"/>
                            </a:solidFill>
                            <a:latin typeface="Cambria Math" panose="02040503050406030204" pitchFamily="18" charset="0"/>
                          </a:rPr>
                          <m:t>𝑘</m:t>
                        </m:r>
                      </m:sub>
                    </m:sSub>
                  </m:oMath>
                </a14:m>
                <a:r>
                  <a:rPr lang="zh-CN" altLang="en-US" dirty="0"/>
                  <a:t>出现在序列末尾的概率为 </a:t>
                </a:r>
                <a14:m>
                  <m:oMath xmlns:m="http://schemas.openxmlformats.org/officeDocument/2006/math">
                    <m:f>
                      <m:fPr>
                        <m:ctrlPr>
                          <a:rPr lang="en-US" altLang="zh-CN" sz="2800" b="0" i="1" smtClean="0">
                            <a:solidFill>
                              <a:srgbClr val="FF0000"/>
                            </a:solidFill>
                            <a:latin typeface="Cambria Math" panose="02040503050406030204" pitchFamily="18" charset="0"/>
                          </a:rPr>
                        </m:ctrlPr>
                      </m:fPr>
                      <m:num>
                        <m:r>
                          <a:rPr lang="en-US" altLang="zh-CN" sz="2800" b="0" i="1" smtClean="0">
                            <a:solidFill>
                              <a:srgbClr val="FF0000"/>
                            </a:solidFill>
                            <a:latin typeface="Cambria Math" panose="02040503050406030204" pitchFamily="18" charset="0"/>
                          </a:rPr>
                          <m:t>1</m:t>
                        </m:r>
                      </m:num>
                      <m:den>
                        <m:r>
                          <a:rPr lang="en-US" altLang="zh-CN" sz="2800" b="0" i="1" smtClean="0">
                            <a:solidFill>
                              <a:srgbClr val="FF0000"/>
                            </a:solidFill>
                            <a:latin typeface="Cambria Math" panose="02040503050406030204" pitchFamily="18" charset="0"/>
                          </a:rPr>
                          <m:t>𝑛</m:t>
                        </m:r>
                      </m:den>
                    </m:f>
                    <m:r>
                      <a:rPr lang="zh-CN" altLang="en-US" sz="2800" i="1">
                        <a:latin typeface="Cambria Math" panose="02040503050406030204" pitchFamily="18" charset="0"/>
                      </a:rPr>
                      <m:t>。</m:t>
                    </m:r>
                  </m:oMath>
                </a14:m>
                <a:endParaRPr lang="en-US" altLang="zh-CN" sz="2800" dirty="0"/>
              </a:p>
              <a:p>
                <a:pPr marL="342900" indent="-342900">
                  <a:buFont typeface="Arial" panose="020B0604020202020204" pitchFamily="34" charset="0"/>
                  <a:buChar char="•"/>
                </a:pPr>
                <a:r>
                  <a:rPr lang="zh-CN" altLang="en-US" dirty="0">
                    <a:solidFill>
                      <a:schemeClr val="tx1"/>
                    </a:solidFill>
                  </a:rPr>
                  <a:t>考虑</a:t>
                </a:r>
                <a14:m>
                  <m:oMath xmlns:m="http://schemas.openxmlformats.org/officeDocument/2006/math">
                    <m:sSub>
                      <m:sSubPr>
                        <m:ctrlPr>
                          <a:rPr lang="en-US" altLang="zh-CN" i="1">
                            <a:solidFill>
                              <a:schemeClr val="tx1"/>
                            </a:solidFill>
                            <a:latin typeface="Cambria Math" panose="02040503050406030204" pitchFamily="18" charset="0"/>
                          </a:rPr>
                        </m:ctrlPr>
                      </m:sSubPr>
                      <m:e>
                        <m:r>
                          <a:rPr lang="en-US" altLang="zh-CN" i="1">
                            <a:solidFill>
                              <a:schemeClr val="tx1"/>
                            </a:solidFill>
                            <a:latin typeface="Cambria Math" panose="02040503050406030204" pitchFamily="18" charset="0"/>
                          </a:rPr>
                          <m:t>𝑎</m:t>
                        </m:r>
                      </m:e>
                      <m:sub>
                        <m:r>
                          <a:rPr lang="en-US" altLang="zh-CN" i="1">
                            <a:solidFill>
                              <a:schemeClr val="tx1"/>
                            </a:solidFill>
                            <a:latin typeface="Cambria Math" panose="02040503050406030204" pitchFamily="18" charset="0"/>
                          </a:rPr>
                          <m:t>𝑘</m:t>
                        </m:r>
                      </m:sub>
                    </m:sSub>
                    <m:r>
                      <a:rPr lang="zh-CN" altLang="en-US" i="1" smtClean="0">
                        <a:solidFill>
                          <a:schemeClr val="tx1"/>
                        </a:solidFill>
                        <a:latin typeface="Cambria Math" panose="02040503050406030204" pitchFamily="18" charset="0"/>
                      </a:rPr>
                      <m:t>出现在</m:t>
                    </m:r>
                    <m:r>
                      <a:rPr lang="zh-CN" altLang="en-US" i="1">
                        <a:solidFill>
                          <a:schemeClr val="tx1"/>
                        </a:solidFill>
                        <a:latin typeface="Cambria Math" panose="02040503050406030204" pitchFamily="18" charset="0"/>
                      </a:rPr>
                      <m:t>序列</m:t>
                    </m:r>
                  </m:oMath>
                </a14:m>
                <a:r>
                  <a:rPr lang="zh-CN" altLang="en-US" dirty="0">
                    <a:solidFill>
                      <a:schemeClr val="tx1"/>
                    </a:solidFill>
                  </a:rPr>
                  <a:t>末尾，作为基准值</a:t>
                </a:r>
                <a:r>
                  <a:rPr lang="zh-CN" altLang="en-US" dirty="0">
                    <a:solidFill>
                      <a:srgbClr val="FF0000"/>
                    </a:solidFill>
                  </a:rPr>
                  <a:t>划分</a:t>
                </a:r>
                <a:r>
                  <a:rPr lang="zh-CN" altLang="en-US" dirty="0">
                    <a:solidFill>
                      <a:schemeClr val="tx1"/>
                    </a:solidFill>
                  </a:rPr>
                  <a:t>的结果如下：</a:t>
                </a:r>
              </a:p>
              <a:p>
                <a:endParaRPr lang="en-US" altLang="zh-CN" sz="3200" dirty="0"/>
              </a:p>
              <a:p>
                <a:endParaRPr lang="en-US" altLang="zh-CN" sz="2200" dirty="0"/>
              </a:p>
            </p:txBody>
          </p:sp>
        </mc:Choice>
        <mc:Fallback xmlns="">
          <p:sp>
            <p:nvSpPr>
              <p:cNvPr id="6" name="内容占位符 5">
                <a:extLst>
                  <a:ext uri="{FF2B5EF4-FFF2-40B4-BE49-F238E27FC236}">
                    <a16:creationId xmlns:a16="http://schemas.microsoft.com/office/drawing/2014/main" id="{CB9AAD01-8353-420F-BA99-326245CE2574}"/>
                  </a:ext>
                </a:extLst>
              </p:cNvPr>
              <p:cNvSpPr>
                <a:spLocks noGrp="1" noRot="1" noChangeAspect="1" noMove="1" noResize="1" noEditPoints="1" noAdjustHandles="1" noChangeArrowheads="1" noChangeShapeType="1" noTextEdit="1"/>
              </p:cNvSpPr>
              <p:nvPr>
                <p:ph idx="11"/>
              </p:nvPr>
            </p:nvSpPr>
            <p:spPr>
              <a:blipFill>
                <a:blip r:embed="rId3"/>
                <a:stretch>
                  <a:fillRect l="-804" t="-1253" r="-45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圆角矩形 4">
                <a:extLst>
                  <a:ext uri="{FF2B5EF4-FFF2-40B4-BE49-F238E27FC236}">
                    <a16:creationId xmlns:a16="http://schemas.microsoft.com/office/drawing/2014/main" id="{5F8B65D9-1275-AB06-A80E-DD6548A769D4}"/>
                  </a:ext>
                </a:extLst>
              </p:cNvPr>
              <p:cNvSpPr/>
              <p:nvPr/>
            </p:nvSpPr>
            <p:spPr>
              <a:xfrm>
                <a:off x="3016404" y="3195299"/>
                <a:ext cx="5775378" cy="609938"/>
              </a:xfrm>
              <a:prstGeom prst="roundRect">
                <a:avLst/>
              </a:prstGeom>
              <a:solidFill>
                <a:srgbClr val="51ADB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centerGroup"/>
                    </m:oMathParaPr>
                    <m:oMath xmlns:m="http://schemas.openxmlformats.org/officeDocument/2006/math">
                      <m:r>
                        <m:rPr>
                          <m:sty m:val="p"/>
                        </m:rPr>
                        <a:rPr lang="en-US" altLang="zh-CN" sz="2400">
                          <a:latin typeface="Cambria Math" panose="02040503050406030204" pitchFamily="18" charset="0"/>
                        </a:rPr>
                        <m:t>perm</m:t>
                      </m:r>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𝑎</m:t>
                              </m:r>
                            </m:e>
                            <m:sub>
                              <m:r>
                                <a:rPr lang="en-US" altLang="zh-CN" sz="2400" i="1">
                                  <a:latin typeface="Cambria Math" panose="02040503050406030204" pitchFamily="18" charset="0"/>
                                </a:rPr>
                                <m:t>1</m:t>
                              </m:r>
                            </m:sub>
                          </m:sSub>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𝑎</m:t>
                              </m:r>
                            </m:e>
                            <m:sub>
                              <m:r>
                                <a:rPr lang="en-US" altLang="zh-CN" sz="2400" i="1">
                                  <a:latin typeface="Cambria Math" panose="02040503050406030204" pitchFamily="18" charset="0"/>
                                </a:rPr>
                                <m:t>𝑘</m:t>
                              </m:r>
                              <m:r>
                                <a:rPr lang="en-US" altLang="zh-CN" sz="2400" i="1">
                                  <a:latin typeface="Cambria Math" panose="02040503050406030204" pitchFamily="18" charset="0"/>
                                </a:rPr>
                                <m:t>−1</m:t>
                              </m:r>
                            </m:sub>
                          </m:sSub>
                        </m:e>
                      </m:d>
                      <m:r>
                        <a:rPr lang="en-US" altLang="zh-CN" sz="2400" i="1">
                          <a:latin typeface="Cambria Math" panose="02040503050406030204" pitchFamily="18" charset="0"/>
                        </a:rPr>
                        <m:t>, </m:t>
                      </m:r>
                      <m:sSub>
                        <m:sSubPr>
                          <m:ctrlPr>
                            <a:rPr lang="en-US" altLang="zh-CN" sz="2400" i="1" smtClean="0">
                              <a:solidFill>
                                <a:srgbClr val="FFFF00"/>
                              </a:solidFill>
                              <a:latin typeface="Cambria Math" panose="02040503050406030204" pitchFamily="18" charset="0"/>
                            </a:rPr>
                          </m:ctrlPr>
                        </m:sSubPr>
                        <m:e>
                          <m:r>
                            <a:rPr lang="en-US" altLang="zh-CN" sz="2400" i="1">
                              <a:solidFill>
                                <a:srgbClr val="FFFF00"/>
                              </a:solidFill>
                              <a:latin typeface="Cambria Math" panose="02040503050406030204" pitchFamily="18" charset="0"/>
                            </a:rPr>
                            <m:t>  </m:t>
                          </m:r>
                          <m:r>
                            <a:rPr lang="en-US" altLang="zh-CN" sz="2400" i="1">
                              <a:solidFill>
                                <a:srgbClr val="FFFF00"/>
                              </a:solidFill>
                              <a:latin typeface="Cambria Math" panose="02040503050406030204" pitchFamily="18" charset="0"/>
                            </a:rPr>
                            <m:t>𝑎</m:t>
                          </m:r>
                        </m:e>
                        <m:sub>
                          <m:r>
                            <a:rPr lang="en-US" altLang="zh-CN" sz="2400" i="1">
                              <a:solidFill>
                                <a:srgbClr val="FFFF00"/>
                              </a:solidFill>
                              <a:latin typeface="Cambria Math" panose="02040503050406030204" pitchFamily="18" charset="0"/>
                            </a:rPr>
                            <m:t>𝑘</m:t>
                          </m:r>
                        </m:sub>
                      </m:sSub>
                      <m:r>
                        <a:rPr lang="en-US" altLang="zh-CN" sz="2400" i="1">
                          <a:latin typeface="Cambria Math" panose="02040503050406030204" pitchFamily="18" charset="0"/>
                        </a:rPr>
                        <m:t>, </m:t>
                      </m:r>
                      <m:r>
                        <m:rPr>
                          <m:sty m:val="p"/>
                        </m:rPr>
                        <a:rPr lang="en-US" altLang="zh-CN" sz="2400">
                          <a:latin typeface="Cambria Math" panose="02040503050406030204" pitchFamily="18" charset="0"/>
                        </a:rPr>
                        <m:t>perm</m:t>
                      </m:r>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𝑎</m:t>
                          </m:r>
                        </m:e>
                        <m:sub>
                          <m:r>
                            <a:rPr lang="en-US" altLang="zh-CN" sz="2400" i="1">
                              <a:latin typeface="Cambria Math" panose="02040503050406030204" pitchFamily="18" charset="0"/>
                            </a:rPr>
                            <m:t>𝑘</m:t>
                          </m:r>
                          <m:r>
                            <a:rPr lang="en-US" altLang="zh-CN" sz="2400" i="1">
                              <a:latin typeface="Cambria Math" panose="02040503050406030204" pitchFamily="18" charset="0"/>
                            </a:rPr>
                            <m:t>+1</m:t>
                          </m:r>
                        </m:sub>
                      </m:sSub>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𝑎</m:t>
                          </m:r>
                        </m:e>
                        <m:sub>
                          <m:r>
                            <a:rPr lang="en-US" altLang="zh-CN" sz="2400" i="1">
                              <a:latin typeface="Cambria Math" panose="02040503050406030204" pitchFamily="18" charset="0"/>
                            </a:rPr>
                            <m:t>𝑛</m:t>
                          </m:r>
                        </m:sub>
                      </m:sSub>
                      <m:r>
                        <a:rPr lang="en-US" altLang="zh-CN" sz="2400" i="1">
                          <a:latin typeface="Cambria Math" panose="02040503050406030204" pitchFamily="18" charset="0"/>
                        </a:rPr>
                        <m:t>)</m:t>
                      </m:r>
                    </m:oMath>
                  </m:oMathPara>
                </a14:m>
                <a:endParaRPr lang="zh-CN" altLang="en-US" sz="2400" dirty="0"/>
              </a:p>
            </p:txBody>
          </p:sp>
        </mc:Choice>
        <mc:Fallback xmlns="">
          <p:sp>
            <p:nvSpPr>
              <p:cNvPr id="5" name="圆角矩形 4">
                <a:extLst>
                  <a:ext uri="{FF2B5EF4-FFF2-40B4-BE49-F238E27FC236}">
                    <a16:creationId xmlns:a16="http://schemas.microsoft.com/office/drawing/2014/main" id="{5F8B65D9-1275-AB06-A80E-DD6548A769D4}"/>
                  </a:ext>
                </a:extLst>
              </p:cNvPr>
              <p:cNvSpPr>
                <a:spLocks noRot="1" noChangeAspect="1" noMove="1" noResize="1" noEditPoints="1" noAdjustHandles="1" noChangeArrowheads="1" noChangeShapeType="1" noTextEdit="1"/>
              </p:cNvSpPr>
              <p:nvPr/>
            </p:nvSpPr>
            <p:spPr>
              <a:xfrm>
                <a:off x="3016404" y="3195299"/>
                <a:ext cx="5775378" cy="609938"/>
              </a:xfrm>
              <a:prstGeom prst="roundRect">
                <a:avLst/>
              </a:prstGeom>
              <a:blipFill>
                <a:blip r:embed="rId4"/>
                <a:stretch>
                  <a:fillRect b="-4082"/>
                </a:stretch>
              </a:blipFill>
            </p:spPr>
            <p:txBody>
              <a:bodyPr/>
              <a:lstStyle/>
              <a:p>
                <a:r>
                  <a:rPr lang="zh-CN" altLang="en-US">
                    <a:noFill/>
                  </a:rPr>
                  <a:t> </a:t>
                </a:r>
              </a:p>
            </p:txBody>
          </p:sp>
        </mc:Fallback>
      </mc:AlternateContent>
      <p:sp>
        <p:nvSpPr>
          <p:cNvPr id="7" name="文本框 6">
            <a:extLst>
              <a:ext uri="{FF2B5EF4-FFF2-40B4-BE49-F238E27FC236}">
                <a16:creationId xmlns:a16="http://schemas.microsoft.com/office/drawing/2014/main" id="{BAC9B91A-8475-B892-6882-9B7CFD2197A6}"/>
              </a:ext>
            </a:extLst>
          </p:cNvPr>
          <p:cNvSpPr txBox="1"/>
          <p:nvPr/>
        </p:nvSpPr>
        <p:spPr>
          <a:xfrm>
            <a:off x="584224" y="3944507"/>
            <a:ext cx="9657277" cy="461665"/>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pPr marL="342900" indent="-342900">
              <a:buFont typeface="Arial" panose="020B0604020202020204" pitchFamily="34" charset="0"/>
              <a:buChar char="•"/>
            </a:pPr>
            <a:r>
              <a:rPr lang="zh-CN" altLang="en-US" sz="2400" dirty="0">
                <a:solidFill>
                  <a:srgbClr val="00B0F0"/>
                </a:solidFill>
                <a:latin typeface="Microsoft YaHei" panose="020B0503020204020204" pitchFamily="34" charset="-122"/>
                <a:ea typeface="Microsoft YaHei" panose="020B0503020204020204" pitchFamily="34" charset="-122"/>
              </a:rPr>
              <a:t>划分的平衡性</a:t>
            </a:r>
            <a:r>
              <a:rPr lang="en-US" altLang="zh-CN" sz="2400" dirty="0">
                <a:solidFill>
                  <a:srgbClr val="00B0F0"/>
                </a:solidFill>
                <a:latin typeface="Microsoft YaHei" panose="020B0503020204020204" pitchFamily="34" charset="-122"/>
                <a:ea typeface="Microsoft YaHei" panose="020B0503020204020204" pitchFamily="34" charset="-122"/>
              </a:rPr>
              <a:t>: </a:t>
            </a:r>
            <a:r>
              <a:rPr lang="zh-CN" altLang="en-US" sz="2400" dirty="0">
                <a:solidFill>
                  <a:srgbClr val="00B0F0"/>
                </a:solidFill>
                <a:latin typeface="Microsoft YaHei" panose="020B0503020204020204" pitchFamily="34" charset="-122"/>
                <a:ea typeface="Microsoft YaHei" panose="020B0503020204020204" pitchFamily="34" charset="-122"/>
              </a:rPr>
              <a:t> </a:t>
            </a:r>
            <a:r>
              <a:rPr lang="zh-CN" altLang="en-US" sz="2400" dirty="0">
                <a:solidFill>
                  <a:schemeClr val="tx1"/>
                </a:solidFill>
                <a:latin typeface="Microsoft YaHei" panose="020B0503020204020204" pitchFamily="34" charset="-122"/>
                <a:ea typeface="Microsoft YaHei" panose="020B0503020204020204" pitchFamily="34" charset="-122"/>
              </a:rPr>
              <a:t>元素</a:t>
            </a:r>
            <a:r>
              <a:rPr lang="zh-CN" altLang="en-US" sz="2400" dirty="0">
                <a:solidFill>
                  <a:srgbClr val="C00000"/>
                </a:solidFill>
                <a:latin typeface="Microsoft YaHei" panose="020B0503020204020204" pitchFamily="34" charset="-122"/>
                <a:ea typeface="Microsoft YaHei" panose="020B0503020204020204" pitchFamily="34" charset="-122"/>
              </a:rPr>
              <a:t>数量较少</a:t>
            </a:r>
            <a:r>
              <a:rPr lang="zh-CN" altLang="en-US" sz="2400" dirty="0">
                <a:solidFill>
                  <a:schemeClr val="tx1"/>
                </a:solidFill>
                <a:latin typeface="Microsoft YaHei" panose="020B0503020204020204" pitchFamily="34" charset="-122"/>
                <a:ea typeface="Microsoft YaHei" panose="020B0503020204020204" pitchFamily="34" charset="-122"/>
              </a:rPr>
              <a:t>的子序列          元素</a:t>
            </a:r>
            <a:r>
              <a:rPr lang="zh-CN" altLang="en-US" sz="2400" dirty="0">
                <a:solidFill>
                  <a:srgbClr val="0070C0"/>
                </a:solidFill>
                <a:latin typeface="Microsoft YaHei" panose="020B0503020204020204" pitchFamily="34" charset="-122"/>
                <a:ea typeface="Microsoft YaHei" panose="020B0503020204020204" pitchFamily="34" charset="-122"/>
              </a:rPr>
              <a:t>数量较多</a:t>
            </a:r>
            <a:r>
              <a:rPr lang="zh-CN" altLang="en-US" sz="2400" dirty="0">
                <a:solidFill>
                  <a:schemeClr val="tx1"/>
                </a:solidFill>
                <a:latin typeface="Microsoft YaHei" panose="020B0503020204020204" pitchFamily="34" charset="-122"/>
                <a:ea typeface="Microsoft YaHei" panose="020B0503020204020204" pitchFamily="34" charset="-122"/>
              </a:rPr>
              <a:t>的子序列</a:t>
            </a:r>
            <a:endParaRPr lang="zh-CN" altLang="en-US" sz="2400" dirty="0">
              <a:latin typeface="Microsoft YaHei" panose="020B0503020204020204" pitchFamily="34" charset="-122"/>
              <a:ea typeface="Microsoft YaHei" panose="020B0503020204020204" pitchFamily="34" charset="-122"/>
            </a:endParaRPr>
          </a:p>
        </p:txBody>
      </p:sp>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D6DBAB1A-D707-7461-32E6-AFBBBAD17622}"/>
                  </a:ext>
                </a:extLst>
              </p:cNvPr>
              <p:cNvSpPr txBox="1"/>
              <p:nvPr/>
            </p:nvSpPr>
            <p:spPr>
              <a:xfrm>
                <a:off x="584225" y="4857423"/>
                <a:ext cx="5995680" cy="461665"/>
              </a:xfrm>
              <a:prstGeom prst="rect">
                <a:avLst/>
              </a:prstGeom>
              <a:noFill/>
            </p:spPr>
            <p:txBody>
              <a:bodyPr wrap="none" rtlCol="0">
                <a:spAutoFit/>
              </a:bodyPr>
              <a:lstStyle/>
              <a:p>
                <a:pPr marL="342900" indent="-342900">
                  <a:buFont typeface="Arial" panose="020B0604020202020204" pitchFamily="34" charset="0"/>
                  <a:buChar char="•"/>
                </a:pPr>
                <a14:m>
                  <m:oMath xmlns:m="http://schemas.openxmlformats.org/officeDocument/2006/math">
                    <m:sSub>
                      <m:sSubPr>
                        <m:ctrlPr>
                          <a:rPr lang="en-US" altLang="zh-CN" sz="2400" i="1" smtClean="0">
                            <a:solidFill>
                              <a:srgbClr val="0070C0"/>
                            </a:solidFill>
                            <a:latin typeface="Cambria Math" panose="02040503050406030204" pitchFamily="18" charset="0"/>
                          </a:rPr>
                        </m:ctrlPr>
                      </m:sSubPr>
                      <m:e>
                        <m:r>
                          <a:rPr lang="en-US" altLang="zh-CN" sz="2400" i="1" smtClean="0">
                            <a:solidFill>
                              <a:srgbClr val="0070C0"/>
                            </a:solidFill>
                            <a:latin typeface="Cambria Math" panose="02040503050406030204" pitchFamily="18" charset="0"/>
                          </a:rPr>
                          <m:t> </m:t>
                        </m:r>
                        <m:r>
                          <a:rPr lang="en-US" altLang="zh-CN" sz="2400" i="1">
                            <a:solidFill>
                              <a:srgbClr val="0070C0"/>
                            </a:solidFill>
                            <a:latin typeface="Cambria Math" panose="02040503050406030204" pitchFamily="18" charset="0"/>
                          </a:rPr>
                          <m:t> </m:t>
                        </m:r>
                        <m:r>
                          <a:rPr lang="en-US" altLang="zh-CN" sz="2400" i="1">
                            <a:solidFill>
                              <a:srgbClr val="0070C0"/>
                            </a:solidFill>
                            <a:latin typeface="Cambria Math" panose="02040503050406030204" pitchFamily="18" charset="0"/>
                          </a:rPr>
                          <m:t>𝑎</m:t>
                        </m:r>
                      </m:e>
                      <m:sub>
                        <m:r>
                          <a:rPr lang="en-US" altLang="zh-CN" sz="2400" i="1">
                            <a:solidFill>
                              <a:srgbClr val="0070C0"/>
                            </a:solidFill>
                            <a:latin typeface="Cambria Math" panose="02040503050406030204" pitchFamily="18" charset="0"/>
                          </a:rPr>
                          <m:t>𝑘</m:t>
                        </m:r>
                      </m:sub>
                    </m:sSub>
                    <m:r>
                      <a:rPr lang="en-US" altLang="zh-CN" sz="2400" b="0" i="1" smtClean="0">
                        <a:solidFill>
                          <a:srgbClr val="0070C0"/>
                        </a:solidFill>
                        <a:latin typeface="Cambria Math" panose="02040503050406030204" pitchFamily="18" charset="0"/>
                      </a:rPr>
                      <m:t> </m:t>
                    </m:r>
                    <m:r>
                      <a:rPr lang="zh-CN" altLang="en-US" sz="2400" i="1" smtClean="0">
                        <a:solidFill>
                          <a:srgbClr val="0070C0"/>
                        </a:solidFill>
                        <a:latin typeface="Cambria Math" panose="02040503050406030204" pitchFamily="18" charset="0"/>
                      </a:rPr>
                      <m:t>划分</m:t>
                    </m:r>
                  </m:oMath>
                </a14:m>
                <a:r>
                  <a:rPr lang="zh-CN" altLang="en-US" sz="2400" dirty="0">
                    <a:solidFill>
                      <a:srgbClr val="0070C0"/>
                    </a:solidFill>
                    <a:latin typeface="Microsoft YaHei" panose="020B0503020204020204" pitchFamily="34" charset="-122"/>
                    <a:ea typeface="Microsoft YaHei" panose="020B0503020204020204" pitchFamily="34" charset="-122"/>
                  </a:rPr>
                  <a:t>出的元素</a:t>
                </a:r>
                <a:r>
                  <a:rPr lang="zh-CN" altLang="en-US" sz="2400" dirty="0">
                    <a:solidFill>
                      <a:srgbClr val="C00000"/>
                    </a:solidFill>
                    <a:latin typeface="Microsoft YaHei" panose="020B0503020204020204" pitchFamily="34" charset="-122"/>
                    <a:ea typeface="Microsoft YaHei" panose="020B0503020204020204" pitchFamily="34" charset="-122"/>
                  </a:rPr>
                  <a:t>数量少的子序列长度 </a:t>
                </a:r>
                <a:r>
                  <a:rPr lang="en-US" altLang="zh-CN" sz="2400" dirty="0">
                    <a:latin typeface="Microsoft YaHei" panose="020B0503020204020204" pitchFamily="34" charset="-122"/>
                    <a:ea typeface="Microsoft YaHei" panose="020B0503020204020204" pitchFamily="34" charset="-122"/>
                  </a:rPr>
                  <a:t>=</a:t>
                </a:r>
                <a:endParaRPr lang="zh-CN" altLang="en-US" sz="2400" dirty="0">
                  <a:latin typeface="Microsoft YaHei" panose="020B0503020204020204" pitchFamily="34" charset="-122"/>
                  <a:ea typeface="Microsoft YaHei" panose="020B0503020204020204" pitchFamily="34" charset="-122"/>
                </a:endParaRPr>
              </a:p>
            </p:txBody>
          </p:sp>
        </mc:Choice>
        <mc:Fallback xmlns="">
          <p:sp>
            <p:nvSpPr>
              <p:cNvPr id="8" name="文本框 7">
                <a:extLst>
                  <a:ext uri="{FF2B5EF4-FFF2-40B4-BE49-F238E27FC236}">
                    <a16:creationId xmlns:a16="http://schemas.microsoft.com/office/drawing/2014/main" id="{D6DBAB1A-D707-7461-32E6-AFBBBAD17622}"/>
                  </a:ext>
                </a:extLst>
              </p:cNvPr>
              <p:cNvSpPr txBox="1">
                <a:spLocks noRot="1" noChangeAspect="1" noMove="1" noResize="1" noEditPoints="1" noAdjustHandles="1" noChangeArrowheads="1" noChangeShapeType="1" noTextEdit="1"/>
              </p:cNvSpPr>
              <p:nvPr/>
            </p:nvSpPr>
            <p:spPr>
              <a:xfrm>
                <a:off x="584225" y="4857423"/>
                <a:ext cx="5995680" cy="461665"/>
              </a:xfrm>
              <a:prstGeom prst="rect">
                <a:avLst/>
              </a:prstGeom>
              <a:blipFill>
                <a:blip r:embed="rId5"/>
                <a:stretch>
                  <a:fillRect l="-1483" t="-10526" r="-847" b="-2631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55FB6ED3-D1AD-1C7F-733C-C22E9584F50D}"/>
                  </a:ext>
                </a:extLst>
              </p:cNvPr>
              <p:cNvSpPr txBox="1"/>
              <p:nvPr/>
            </p:nvSpPr>
            <p:spPr>
              <a:xfrm>
                <a:off x="5996139" y="4486087"/>
                <a:ext cx="3381107" cy="129189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sz="2000" i="1" smtClean="0">
                              <a:latin typeface="Cambria Math" panose="02040503050406030204" pitchFamily="18" charset="0"/>
                            </a:rPr>
                          </m:ctrlPr>
                        </m:dPr>
                        <m:e>
                          <m:eqArr>
                            <m:eqArrPr>
                              <m:ctrlPr>
                                <a:rPr lang="en-US" altLang="zh-CN" sz="2000" i="1" smtClean="0">
                                  <a:latin typeface="Cambria Math" panose="02040503050406030204" pitchFamily="18" charset="0"/>
                                </a:rPr>
                              </m:ctrlPr>
                            </m:eqArrPr>
                            <m:e>
                              <m:r>
                                <a:rPr lang="en-US" altLang="zh-CN" sz="2000" b="0" i="1" smtClean="0">
                                  <a:latin typeface="Cambria Math" panose="02040503050406030204" pitchFamily="18" charset="0"/>
                                </a:rPr>
                                <m:t>𝑘</m:t>
                              </m:r>
                              <m:r>
                                <a:rPr lang="en-US" altLang="zh-CN" sz="2000" b="0" i="1" smtClean="0">
                                  <a:latin typeface="Cambria Math" panose="02040503050406030204" pitchFamily="18" charset="0"/>
                                </a:rPr>
                                <m:t>−1,    </m:t>
                              </m:r>
                              <m:r>
                                <m:rPr>
                                  <m:sty m:val="p"/>
                                </m:rPr>
                                <a:rPr lang="en-US" altLang="zh-CN" sz="2000" i="1">
                                  <a:latin typeface="Cambria Math" panose="02040503050406030204" pitchFamily="18" charset="0"/>
                                </a:rPr>
                                <m:t>if</m:t>
                              </m:r>
                              <m:r>
                                <a:rPr lang="en-US" altLang="zh-CN" sz="2000" b="0" i="1" smtClean="0">
                                  <a:latin typeface="Cambria Math" panose="02040503050406030204" pitchFamily="18" charset="0"/>
                                </a:rPr>
                                <m:t> </m:t>
                              </m:r>
                              <m:r>
                                <a:rPr lang="en-US" altLang="zh-CN" sz="2000" b="0" i="1" smtClean="0">
                                  <a:solidFill>
                                    <a:srgbClr val="00B0F0"/>
                                  </a:solidFill>
                                  <a:latin typeface="Cambria Math" panose="02040503050406030204" pitchFamily="18" charset="0"/>
                                </a:rPr>
                                <m:t>𝑘</m:t>
                              </m:r>
                              <m:r>
                                <a:rPr lang="en-US" altLang="zh-CN" sz="2000" b="0" i="1" smtClean="0">
                                  <a:solidFill>
                                    <a:srgbClr val="00B0F0"/>
                                  </a:solidFill>
                                  <a:latin typeface="Cambria Math" panose="02040503050406030204" pitchFamily="18" charset="0"/>
                                </a:rPr>
                                <m:t>≤</m:t>
                              </m:r>
                              <m:f>
                                <m:fPr>
                                  <m:ctrlPr>
                                    <a:rPr lang="en-US" altLang="zh-CN" sz="2000" b="0" i="1" smtClean="0">
                                      <a:solidFill>
                                        <a:srgbClr val="00B0F0"/>
                                      </a:solidFill>
                                      <a:latin typeface="Cambria Math" panose="02040503050406030204" pitchFamily="18" charset="0"/>
                                    </a:rPr>
                                  </m:ctrlPr>
                                </m:fPr>
                                <m:num>
                                  <m:r>
                                    <a:rPr lang="en-US" altLang="zh-CN" sz="2000" b="0" i="1" smtClean="0">
                                      <a:solidFill>
                                        <a:srgbClr val="00B0F0"/>
                                      </a:solidFill>
                                      <a:latin typeface="Cambria Math" panose="02040503050406030204" pitchFamily="18" charset="0"/>
                                    </a:rPr>
                                    <m:t>𝑛</m:t>
                                  </m:r>
                                </m:num>
                                <m:den>
                                  <m:r>
                                    <a:rPr lang="en-US" altLang="zh-CN" sz="2000" b="0" i="1" smtClean="0">
                                      <a:solidFill>
                                        <a:srgbClr val="00B0F0"/>
                                      </a:solidFill>
                                      <a:latin typeface="Cambria Math" panose="02040503050406030204" pitchFamily="18" charset="0"/>
                                    </a:rPr>
                                    <m:t>2</m:t>
                                  </m:r>
                                </m:den>
                              </m:f>
                              <m:r>
                                <a:rPr lang="en-US" altLang="zh-CN" sz="2000" b="0" i="1" smtClean="0">
                                  <a:latin typeface="Cambria Math" panose="02040503050406030204" pitchFamily="18" charset="0"/>
                                </a:rPr>
                                <m:t> </m:t>
                              </m:r>
                            </m:e>
                            <m:e>
                              <m:r>
                                <a:rPr lang="en-US" altLang="zh-CN" sz="2000" b="0" i="1" smtClean="0">
                                  <a:latin typeface="Cambria Math" panose="02040503050406030204" pitchFamily="18" charset="0"/>
                                </a:rPr>
                                <m:t>𝑛</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𝑘</m:t>
                              </m:r>
                              <m:r>
                                <a:rPr lang="en-US" altLang="zh-CN" sz="2000" b="0" i="1" smtClean="0">
                                  <a:latin typeface="Cambria Math" panose="02040503050406030204" pitchFamily="18" charset="0"/>
                                </a:rPr>
                                <m:t>,     </m:t>
                              </m:r>
                              <m:r>
                                <m:rPr>
                                  <m:sty m:val="p"/>
                                </m:rPr>
                                <a:rPr lang="en-US" altLang="zh-CN" sz="2000" i="1">
                                  <a:latin typeface="Cambria Math" panose="02040503050406030204" pitchFamily="18" charset="0"/>
                                </a:rPr>
                                <m:t>if</m:t>
                              </m:r>
                              <m:r>
                                <a:rPr lang="en-US" altLang="zh-CN" sz="2000" b="0" i="1" smtClean="0">
                                  <a:latin typeface="Cambria Math" panose="02040503050406030204" pitchFamily="18" charset="0"/>
                                </a:rPr>
                                <m:t> </m:t>
                              </m:r>
                              <m:r>
                                <a:rPr lang="en-US" altLang="zh-CN" sz="2000" b="0" i="1" smtClean="0">
                                  <a:solidFill>
                                    <a:srgbClr val="00B0F0"/>
                                  </a:solidFill>
                                  <a:latin typeface="Cambria Math" panose="02040503050406030204" pitchFamily="18" charset="0"/>
                                </a:rPr>
                                <m:t>𝑘</m:t>
                              </m:r>
                              <m:r>
                                <a:rPr lang="en-US" altLang="zh-CN" sz="2000" b="0" i="1" smtClean="0">
                                  <a:solidFill>
                                    <a:srgbClr val="00B0F0"/>
                                  </a:solidFill>
                                  <a:latin typeface="Cambria Math" panose="02040503050406030204" pitchFamily="18" charset="0"/>
                                </a:rPr>
                                <m:t>&gt;</m:t>
                              </m:r>
                              <m:f>
                                <m:fPr>
                                  <m:ctrlPr>
                                    <a:rPr lang="en-US" altLang="zh-CN" sz="2000" b="0" i="1" smtClean="0">
                                      <a:solidFill>
                                        <a:srgbClr val="00B0F0"/>
                                      </a:solidFill>
                                      <a:latin typeface="Cambria Math" panose="02040503050406030204" pitchFamily="18" charset="0"/>
                                    </a:rPr>
                                  </m:ctrlPr>
                                </m:fPr>
                                <m:num>
                                  <m:r>
                                    <a:rPr lang="en-US" altLang="zh-CN" sz="2000" b="0" i="1" smtClean="0">
                                      <a:solidFill>
                                        <a:srgbClr val="00B0F0"/>
                                      </a:solidFill>
                                      <a:latin typeface="Cambria Math" panose="02040503050406030204" pitchFamily="18" charset="0"/>
                                    </a:rPr>
                                    <m:t>𝑛</m:t>
                                  </m:r>
                                </m:num>
                                <m:den>
                                  <m:r>
                                    <a:rPr lang="en-US" altLang="zh-CN" sz="2000" b="0" i="1" smtClean="0">
                                      <a:solidFill>
                                        <a:srgbClr val="00B0F0"/>
                                      </a:solidFill>
                                      <a:latin typeface="Cambria Math" panose="02040503050406030204" pitchFamily="18" charset="0"/>
                                    </a:rPr>
                                    <m:t>2</m:t>
                                  </m:r>
                                </m:den>
                              </m:f>
                            </m:e>
                          </m:eqArr>
                        </m:e>
                      </m:d>
                    </m:oMath>
                  </m:oMathPara>
                </a14:m>
                <a:endParaRPr lang="zh-CN" altLang="en-US" sz="2000" dirty="0"/>
              </a:p>
            </p:txBody>
          </p:sp>
        </mc:Choice>
        <mc:Fallback xmlns="">
          <p:sp>
            <p:nvSpPr>
              <p:cNvPr id="9" name="文本框 8">
                <a:extLst>
                  <a:ext uri="{FF2B5EF4-FFF2-40B4-BE49-F238E27FC236}">
                    <a16:creationId xmlns:a16="http://schemas.microsoft.com/office/drawing/2014/main" id="{55FB6ED3-D1AD-1C7F-733C-C22E9584F50D}"/>
                  </a:ext>
                </a:extLst>
              </p:cNvPr>
              <p:cNvSpPr txBox="1">
                <a:spLocks noRot="1" noChangeAspect="1" noMove="1" noResize="1" noEditPoints="1" noAdjustHandles="1" noChangeArrowheads="1" noChangeShapeType="1" noTextEdit="1"/>
              </p:cNvSpPr>
              <p:nvPr/>
            </p:nvSpPr>
            <p:spPr>
              <a:xfrm>
                <a:off x="5996139" y="4486087"/>
                <a:ext cx="3381107" cy="1291892"/>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C7122339-A847-79BE-1BA7-DAD61953236B}"/>
                  </a:ext>
                </a:extLst>
              </p:cNvPr>
              <p:cNvSpPr txBox="1"/>
              <p:nvPr/>
            </p:nvSpPr>
            <p:spPr>
              <a:xfrm>
                <a:off x="1744545" y="5788141"/>
                <a:ext cx="3617926" cy="905184"/>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altLang="zh-CN" b="0" i="1" smtClean="0">
                              <a:solidFill>
                                <a:srgbClr val="FF0000"/>
                              </a:solidFill>
                              <a:latin typeface="Cambria Math" panose="02040503050406030204" pitchFamily="18" charset="0"/>
                            </a:rPr>
                          </m:ctrlPr>
                        </m:fPr>
                        <m:num>
                          <m:r>
                            <a:rPr lang="en-US" altLang="zh-CN" b="0" i="1" smtClean="0">
                              <a:solidFill>
                                <a:srgbClr val="FF0000"/>
                              </a:solidFill>
                              <a:latin typeface="Cambria Math" panose="02040503050406030204" pitchFamily="18" charset="0"/>
                            </a:rPr>
                            <m:t>1</m:t>
                          </m:r>
                        </m:num>
                        <m:den>
                          <m:r>
                            <a:rPr lang="en-US" altLang="zh-CN" b="0" i="1" smtClean="0">
                              <a:solidFill>
                                <a:srgbClr val="FF0000"/>
                              </a:solidFill>
                              <a:latin typeface="Cambria Math" panose="02040503050406030204" pitchFamily="18" charset="0"/>
                            </a:rPr>
                            <m:t>𝑛</m:t>
                          </m:r>
                        </m:den>
                      </m:f>
                      <m:r>
                        <a:rPr lang="en-US" altLang="zh-CN" b="0" i="1" smtClean="0">
                          <a:latin typeface="Cambria Math" panose="02040503050406030204" pitchFamily="18" charset="0"/>
                        </a:rPr>
                        <m:t>(</m:t>
                      </m:r>
                      <m:nary>
                        <m:naryPr>
                          <m:chr m:val="∑"/>
                          <m:supHide m:val="on"/>
                          <m:ctrlPr>
                            <a:rPr lang="en-US" altLang="zh-CN" b="0" i="1" smtClean="0">
                              <a:latin typeface="Cambria Math" panose="02040503050406030204" pitchFamily="18" charset="0"/>
                            </a:rPr>
                          </m:ctrlPr>
                        </m:naryPr>
                        <m:sub>
                          <m:r>
                            <m:rPr>
                              <m:brk m:alnAt="7"/>
                            </m:rPr>
                            <a:rPr lang="en-US" altLang="zh-CN" b="0" i="1" smtClean="0">
                              <a:latin typeface="Cambria Math" panose="02040503050406030204" pitchFamily="18" charset="0"/>
                            </a:rPr>
                            <m:t>1</m:t>
                          </m:r>
                          <m:r>
                            <a:rPr lang="en-US" altLang="zh-CN" b="0" i="1" smtClean="0">
                              <a:latin typeface="Cambria Math" panose="02040503050406030204" pitchFamily="18" charset="0"/>
                            </a:rPr>
                            <m:t>≤</m:t>
                          </m:r>
                          <m:r>
                            <a:rPr lang="en-US" altLang="zh-CN" b="0" i="1" smtClean="0">
                              <a:latin typeface="Cambria Math" panose="02040503050406030204" pitchFamily="18" charset="0"/>
                            </a:rPr>
                            <m:t>𝑘</m:t>
                          </m:r>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𝑛</m:t>
                              </m:r>
                            </m:num>
                            <m:den>
                              <m:r>
                                <a:rPr lang="en-US" altLang="zh-CN" b="0" i="1" smtClean="0">
                                  <a:latin typeface="Cambria Math" panose="02040503050406030204" pitchFamily="18" charset="0"/>
                                </a:rPr>
                                <m:t>2</m:t>
                              </m:r>
                            </m:den>
                          </m:f>
                        </m:sub>
                        <m:sup/>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𝑘</m:t>
                              </m:r>
                              <m:r>
                                <a:rPr lang="en-US" altLang="zh-CN" b="0" i="1" smtClean="0">
                                  <a:latin typeface="Cambria Math" panose="02040503050406030204" pitchFamily="18" charset="0"/>
                                </a:rPr>
                                <m:t>−1</m:t>
                              </m:r>
                            </m:e>
                          </m:d>
                          <m:r>
                            <a:rPr lang="en-US" altLang="zh-CN" b="0" i="1" smtClean="0">
                              <a:latin typeface="Cambria Math" panose="02040503050406030204" pitchFamily="18" charset="0"/>
                            </a:rPr>
                            <m:t> + </m:t>
                          </m:r>
                          <m:nary>
                            <m:naryPr>
                              <m:chr m:val="∑"/>
                              <m:supHide m:val="on"/>
                              <m:ctrlPr>
                                <a:rPr lang="en-US" altLang="zh-CN" b="0" i="1" smtClean="0">
                                  <a:latin typeface="Cambria Math" panose="02040503050406030204" pitchFamily="18" charset="0"/>
                                </a:rPr>
                              </m:ctrlPr>
                            </m:naryPr>
                            <m:sub>
                              <m:f>
                                <m:fPr>
                                  <m:ctrlPr>
                                    <a:rPr lang="en-US" altLang="zh-CN" b="0" i="1" smtClean="0">
                                      <a:latin typeface="Cambria Math" panose="02040503050406030204" pitchFamily="18" charset="0"/>
                                    </a:rPr>
                                  </m:ctrlPr>
                                </m:fPr>
                                <m:num>
                                  <m:r>
                                    <m:rPr>
                                      <m:brk m:alnAt="7"/>
                                    </m:rPr>
                                    <a:rPr lang="en-US" altLang="zh-CN" b="0" i="1" smtClean="0">
                                      <a:latin typeface="Cambria Math" panose="02040503050406030204" pitchFamily="18" charset="0"/>
                                    </a:rPr>
                                    <m:t>𝑛</m:t>
                                  </m:r>
                                </m:num>
                                <m:den>
                                  <m:r>
                                    <m:rPr>
                                      <m:brk m:alnAt="7"/>
                                    </m:rPr>
                                    <a:rPr lang="en-US" altLang="zh-CN" b="0" i="1" smtClean="0">
                                      <a:latin typeface="Cambria Math" panose="02040503050406030204" pitchFamily="18" charset="0"/>
                                    </a:rPr>
                                    <m:t>2</m:t>
                                  </m:r>
                                </m:den>
                              </m:f>
                              <m:r>
                                <m:rPr>
                                  <m:brk m:alnAt="7"/>
                                </m:rPr>
                                <a:rPr lang="en-US" altLang="zh-CN" b="0" i="1" smtClean="0">
                                  <a:latin typeface="Cambria Math" panose="02040503050406030204" pitchFamily="18" charset="0"/>
                                </a:rPr>
                                <m:t>&lt;</m:t>
                              </m:r>
                              <m:r>
                                <a:rPr lang="en-US" altLang="zh-CN" b="0" i="1" smtClean="0">
                                  <a:latin typeface="Cambria Math" panose="02040503050406030204" pitchFamily="18" charset="0"/>
                                </a:rPr>
                                <m:t>𝑘</m:t>
                              </m:r>
                              <m:r>
                                <a:rPr lang="en-US" altLang="zh-CN" b="0" i="1" smtClean="0">
                                  <a:latin typeface="Cambria Math" panose="02040503050406030204" pitchFamily="18" charset="0"/>
                                </a:rPr>
                                <m:t>≤</m:t>
                              </m:r>
                              <m:r>
                                <a:rPr lang="en-US" altLang="zh-CN" b="0" i="1" smtClean="0">
                                  <a:latin typeface="Cambria Math" panose="02040503050406030204" pitchFamily="18" charset="0"/>
                                </a:rPr>
                                <m:t>𝑛</m:t>
                              </m:r>
                            </m:sub>
                            <m:sup/>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𝑛</m:t>
                                  </m:r>
                                  <m:r>
                                    <a:rPr lang="en-US" altLang="zh-CN" b="0" i="1" smtClean="0">
                                      <a:latin typeface="Cambria Math" panose="02040503050406030204" pitchFamily="18" charset="0"/>
                                    </a:rPr>
                                    <m:t>−</m:t>
                                  </m:r>
                                  <m:r>
                                    <a:rPr lang="en-US" altLang="zh-CN" b="0" i="1" smtClean="0">
                                      <a:latin typeface="Cambria Math" panose="02040503050406030204" pitchFamily="18" charset="0"/>
                                    </a:rPr>
                                    <m:t>𝑘</m:t>
                                  </m:r>
                                </m:e>
                              </m:d>
                              <m:r>
                                <a:rPr lang="en-US" altLang="zh-CN" b="0" i="1" smtClean="0">
                                  <a:latin typeface="Cambria Math" panose="02040503050406030204" pitchFamily="18" charset="0"/>
                                </a:rPr>
                                <m:t> )</m:t>
                              </m:r>
                            </m:e>
                          </m:nary>
                        </m:e>
                      </m:nary>
                    </m:oMath>
                  </m:oMathPara>
                </a14:m>
                <a:endParaRPr lang="zh-CN" altLang="en-US" dirty="0"/>
              </a:p>
            </p:txBody>
          </p:sp>
        </mc:Choice>
        <mc:Fallback xmlns="">
          <p:sp>
            <p:nvSpPr>
              <p:cNvPr id="10" name="文本框 9">
                <a:extLst>
                  <a:ext uri="{FF2B5EF4-FFF2-40B4-BE49-F238E27FC236}">
                    <a16:creationId xmlns:a16="http://schemas.microsoft.com/office/drawing/2014/main" id="{C7122339-A847-79BE-1BA7-DAD61953236B}"/>
                  </a:ext>
                </a:extLst>
              </p:cNvPr>
              <p:cNvSpPr txBox="1">
                <a:spLocks noRot="1" noChangeAspect="1" noMove="1" noResize="1" noEditPoints="1" noAdjustHandles="1" noChangeArrowheads="1" noChangeShapeType="1" noTextEdit="1"/>
              </p:cNvSpPr>
              <p:nvPr/>
            </p:nvSpPr>
            <p:spPr>
              <a:xfrm>
                <a:off x="1744545" y="5788141"/>
                <a:ext cx="3617926" cy="905184"/>
              </a:xfrm>
              <a:prstGeom prst="rect">
                <a:avLst/>
              </a:prstGeom>
              <a:blipFill>
                <a:blip r:embed="rId7"/>
                <a:stretch>
                  <a:fillRect l="-9059" t="-101370" b="-126027"/>
                </a:stretch>
              </a:blipFill>
            </p:spPr>
            <p:txBody>
              <a:bodyPr/>
              <a:lstStyle/>
              <a:p>
                <a:r>
                  <a:rPr lang="zh-CN" altLang="en-US">
                    <a:noFill/>
                  </a:rPr>
                  <a:t> </a:t>
                </a:r>
              </a:p>
            </p:txBody>
          </p:sp>
        </mc:Fallback>
      </mc:AlternateContent>
      <p:sp>
        <p:nvSpPr>
          <p:cNvPr id="11" name="文本框 10">
            <a:extLst>
              <a:ext uri="{FF2B5EF4-FFF2-40B4-BE49-F238E27FC236}">
                <a16:creationId xmlns:a16="http://schemas.microsoft.com/office/drawing/2014/main" id="{1AC3D48D-7891-A216-4CD3-E08D9397F037}"/>
              </a:ext>
            </a:extLst>
          </p:cNvPr>
          <p:cNvSpPr txBox="1"/>
          <p:nvPr/>
        </p:nvSpPr>
        <p:spPr>
          <a:xfrm>
            <a:off x="245417" y="5953088"/>
            <a:ext cx="1499128" cy="400110"/>
          </a:xfrm>
          <a:prstGeom prst="rect">
            <a:avLst/>
          </a:prstGeom>
          <a:noFill/>
        </p:spPr>
        <p:txBody>
          <a:bodyPr wrap="none" rtlCol="0">
            <a:spAutoFit/>
          </a:bodyPr>
          <a:lstStyle/>
          <a:p>
            <a:pPr marL="285750" indent="-285750">
              <a:buFont typeface="Arial" panose="020B0604020202020204" pitchFamily="34" charset="0"/>
              <a:buChar char="•"/>
            </a:pPr>
            <a:r>
              <a:rPr kumimoji="1" lang="zh-CN" altLang="en-US" sz="2000" dirty="0">
                <a:latin typeface="Microsoft YaHei" panose="020B0503020204020204" pitchFamily="34" charset="-122"/>
                <a:ea typeface="Microsoft YaHei" panose="020B0503020204020204" pitchFamily="34" charset="-122"/>
              </a:rPr>
              <a:t>平均长度</a:t>
            </a:r>
          </a:p>
        </p:txBody>
      </p:sp>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BFDD807E-C99E-6E93-8E98-DC70FE401609}"/>
                  </a:ext>
                </a:extLst>
              </p:cNvPr>
              <p:cNvSpPr txBox="1"/>
              <p:nvPr/>
            </p:nvSpPr>
            <p:spPr>
              <a:xfrm>
                <a:off x="10241501" y="5896312"/>
                <a:ext cx="1950499" cy="617413"/>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rPr>
                        <m:t> </m:t>
                      </m:r>
                      <m:r>
                        <a:rPr lang="en-US" altLang="zh-CN" sz="2000" b="0" i="1" smtClean="0">
                          <a:solidFill>
                            <a:srgbClr val="FF0000"/>
                          </a:solidFill>
                          <a:latin typeface="Cambria Math" panose="02040503050406030204" pitchFamily="18" charset="0"/>
                          <a:ea typeface="Cambria Math" panose="02040503050406030204" pitchFamily="18" charset="0"/>
                        </a:rPr>
                        <m:t>≈ </m:t>
                      </m:r>
                      <m:f>
                        <m:fPr>
                          <m:ctrlPr>
                            <a:rPr lang="en-US" altLang="zh-CN" sz="2000" b="0" i="1" smtClean="0">
                              <a:solidFill>
                                <a:srgbClr val="FF0000"/>
                              </a:solidFill>
                              <a:latin typeface="Cambria Math" panose="02040503050406030204" pitchFamily="18" charset="0"/>
                            </a:rPr>
                          </m:ctrlPr>
                        </m:fPr>
                        <m:num>
                          <m:r>
                            <a:rPr lang="en-US" altLang="zh-CN" sz="2000" b="0" i="1" smtClean="0">
                              <a:solidFill>
                                <a:srgbClr val="FF0000"/>
                              </a:solidFill>
                              <a:latin typeface="Cambria Math" panose="02040503050406030204" pitchFamily="18" charset="0"/>
                            </a:rPr>
                            <m:t>𝑛</m:t>
                          </m:r>
                        </m:num>
                        <m:den>
                          <m:r>
                            <a:rPr lang="en-US" altLang="zh-CN" sz="2000" b="0" i="1" smtClean="0">
                              <a:solidFill>
                                <a:srgbClr val="FF0000"/>
                              </a:solidFill>
                              <a:latin typeface="Cambria Math" panose="02040503050406030204" pitchFamily="18" charset="0"/>
                            </a:rPr>
                            <m:t>4</m:t>
                          </m:r>
                        </m:den>
                      </m:f>
                      <m:r>
                        <a:rPr lang="en-US" altLang="zh-CN" sz="2000" b="0" i="1" smtClean="0">
                          <a:solidFill>
                            <a:srgbClr val="FF0000"/>
                          </a:solidFill>
                          <a:latin typeface="Cambria Math" panose="02040503050406030204" pitchFamily="18" charset="0"/>
                        </a:rPr>
                        <m:t>  (</m:t>
                      </m:r>
                      <m:r>
                        <a:rPr lang="en-US" altLang="zh-CN" sz="2000" b="0" i="1" smtClean="0">
                          <a:solidFill>
                            <a:srgbClr val="FF0000"/>
                          </a:solidFill>
                          <a:latin typeface="Cambria Math" panose="02040503050406030204" pitchFamily="18" charset="0"/>
                        </a:rPr>
                        <m:t>𝑛</m:t>
                      </m:r>
                      <m:r>
                        <a:rPr lang="en-US" altLang="zh-CN" sz="2000" b="0" i="1" smtClean="0">
                          <a:solidFill>
                            <a:srgbClr val="FF0000"/>
                          </a:solidFill>
                          <a:latin typeface="Cambria Math" panose="02040503050406030204" pitchFamily="18" charset="0"/>
                        </a:rPr>
                        <m:t>→ ∞)</m:t>
                      </m:r>
                    </m:oMath>
                  </m:oMathPara>
                </a14:m>
                <a:endParaRPr lang="zh-CN" altLang="en-US" sz="2000" dirty="0"/>
              </a:p>
            </p:txBody>
          </p:sp>
        </mc:Choice>
        <mc:Fallback xmlns="">
          <p:sp>
            <p:nvSpPr>
              <p:cNvPr id="13" name="文本框 12">
                <a:extLst>
                  <a:ext uri="{FF2B5EF4-FFF2-40B4-BE49-F238E27FC236}">
                    <a16:creationId xmlns:a16="http://schemas.microsoft.com/office/drawing/2014/main" id="{BFDD807E-C99E-6E93-8E98-DC70FE401609}"/>
                  </a:ext>
                </a:extLst>
              </p:cNvPr>
              <p:cNvSpPr txBox="1">
                <a:spLocks noRot="1" noChangeAspect="1" noMove="1" noResize="1" noEditPoints="1" noAdjustHandles="1" noChangeArrowheads="1" noChangeShapeType="1" noTextEdit="1"/>
              </p:cNvSpPr>
              <p:nvPr/>
            </p:nvSpPr>
            <p:spPr>
              <a:xfrm>
                <a:off x="10241501" y="5896312"/>
                <a:ext cx="1950499" cy="617413"/>
              </a:xfrm>
              <a:prstGeom prst="rect">
                <a:avLst/>
              </a:prstGeom>
              <a:blipFill>
                <a:blip r:embed="rId8"/>
                <a:stretch>
                  <a:fillRect b="-6000"/>
                </a:stretch>
              </a:blipFill>
            </p:spPr>
            <p:txBody>
              <a:bodyPr/>
              <a:lstStyle/>
              <a:p>
                <a:r>
                  <a:rPr lang="zh-CN" altLang="en-US">
                    <a:noFill/>
                  </a:rPr>
                  <a:t> </a:t>
                </a:r>
              </a:p>
            </p:txBody>
          </p:sp>
        </mc:Fallback>
      </mc:AlternateContent>
      <p:sp>
        <p:nvSpPr>
          <p:cNvPr id="14" name="左右箭头 13">
            <a:extLst>
              <a:ext uri="{FF2B5EF4-FFF2-40B4-BE49-F238E27FC236}">
                <a16:creationId xmlns:a16="http://schemas.microsoft.com/office/drawing/2014/main" id="{60E8B284-D063-95E8-B363-83C0912E46DD}"/>
              </a:ext>
            </a:extLst>
          </p:cNvPr>
          <p:cNvSpPr/>
          <p:nvPr/>
        </p:nvSpPr>
        <p:spPr>
          <a:xfrm>
            <a:off x="6280878" y="4078751"/>
            <a:ext cx="639476" cy="265866"/>
          </a:xfrm>
          <a:prstGeom prst="leftRightArrow">
            <a:avLst/>
          </a:prstGeom>
          <a:solidFill>
            <a:srgbClr val="51ADB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2791114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blinds(horizontal)">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blinds(horizontal)">
                                      <p:cBhvr>
                                        <p:cTn id="20" dur="500"/>
                                        <p:tgtEl>
                                          <p:spTgt spid="11"/>
                                        </p:tgtEl>
                                      </p:cBhvr>
                                    </p:animEffect>
                                  </p:childTnLst>
                                </p:cTn>
                              </p:par>
                              <p:par>
                                <p:cTn id="21" presetID="3" presetClass="entr" presetSubtype="1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blinds(horizontal)">
                                      <p:cBhvr>
                                        <p:cTn id="23" dur="500"/>
                                        <p:tgtEl>
                                          <p:spTgt spid="10"/>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grpId="0" nodeType="click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dissolve">
                                      <p:cBhvr>
                                        <p:cTn id="28" dur="500"/>
                                        <p:tgtEl>
                                          <p:spTgt spid="12"/>
                                        </p:tgtEl>
                                      </p:cBhvr>
                                    </p:animEffect>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13"/>
                                        </p:tgtEl>
                                        <p:attrNameLst>
                                          <p:attrName>style.visibility</p:attrName>
                                        </p:attrNameLst>
                                      </p:cBhvr>
                                      <p:to>
                                        <p:strVal val="visible"/>
                                      </p:to>
                                    </p:set>
                                    <p:anim calcmode="lin" valueType="num">
                                      <p:cBhvr additive="base">
                                        <p:cTn id="33" dur="500" fill="hold"/>
                                        <p:tgtEl>
                                          <p:spTgt spid="13"/>
                                        </p:tgtEl>
                                        <p:attrNameLst>
                                          <p:attrName>ppt_x</p:attrName>
                                        </p:attrNameLst>
                                      </p:cBhvr>
                                      <p:tavLst>
                                        <p:tav tm="0">
                                          <p:val>
                                            <p:strVal val="#ppt_x"/>
                                          </p:val>
                                        </p:tav>
                                        <p:tav tm="100000">
                                          <p:val>
                                            <p:strVal val="#ppt_x"/>
                                          </p:val>
                                        </p:tav>
                                      </p:tavLst>
                                    </p:anim>
                                    <p:anim calcmode="lin" valueType="num">
                                      <p:cBhvr additive="base">
                                        <p:cTn id="34"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7" grpId="0" animBg="1"/>
      <p:bldP spid="8" grpId="0"/>
      <p:bldP spid="9" grpId="0"/>
      <p:bldP spid="10" grpId="0" animBg="1"/>
      <p:bldP spid="11" grpId="0"/>
      <p:bldP spid="13" grpId="0"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快速排序性能分析</a:t>
            </a:r>
          </a:p>
        </p:txBody>
      </p:sp>
      <p:sp>
        <p:nvSpPr>
          <p:cNvPr id="3" name="副标题 2"/>
          <p:cNvSpPr>
            <a:spLocks noGrp="1"/>
          </p:cNvSpPr>
          <p:nvPr>
            <p:ph type="subTitle" idx="1"/>
          </p:nvPr>
        </p:nvSpPr>
        <p:spPr/>
        <p:txBody>
          <a:bodyPr/>
          <a:lstStyle/>
          <a:p>
            <a:r>
              <a:rPr lang="en-US" altLang="zh-CN" dirty="0"/>
              <a:t>10.4.2  </a:t>
            </a:r>
            <a:r>
              <a:rPr lang="zh-CN" altLang="en-US" dirty="0"/>
              <a:t>快速排序</a:t>
            </a:r>
          </a:p>
        </p:txBody>
      </p:sp>
      <p:sp>
        <p:nvSpPr>
          <p:cNvPr id="4" name="文本占位符 3"/>
          <p:cNvSpPr>
            <a:spLocks noGrp="1"/>
          </p:cNvSpPr>
          <p:nvPr>
            <p:ph type="body" idx="10"/>
          </p:nvPr>
        </p:nvSpPr>
        <p:spPr/>
        <p:txBody>
          <a:bodyPr/>
          <a:lstStyle/>
          <a:p>
            <a:r>
              <a:rPr lang="zh-CN" altLang="en-US" dirty="0"/>
              <a:t>数据结构</a:t>
            </a:r>
          </a:p>
        </p:txBody>
      </p:sp>
      <mc:AlternateContent xmlns:mc="http://schemas.openxmlformats.org/markup-compatibility/2006" xmlns:a14="http://schemas.microsoft.com/office/drawing/2010/main">
        <mc:Choice Requires="a14">
          <p:sp>
            <p:nvSpPr>
              <p:cNvPr id="6" name="内容占位符 5">
                <a:extLst>
                  <a:ext uri="{FF2B5EF4-FFF2-40B4-BE49-F238E27FC236}">
                    <a16:creationId xmlns:a16="http://schemas.microsoft.com/office/drawing/2014/main" id="{CB9AAD01-8353-420F-BA99-326245CE2574}"/>
                  </a:ext>
                </a:extLst>
              </p:cNvPr>
              <p:cNvSpPr>
                <a:spLocks noGrp="1"/>
              </p:cNvSpPr>
              <p:nvPr>
                <p:ph idx="11"/>
              </p:nvPr>
            </p:nvSpPr>
            <p:spPr/>
            <p:txBody>
              <a:bodyPr>
                <a:noAutofit/>
              </a:bodyPr>
              <a:lstStyle/>
              <a:p>
                <a:r>
                  <a:rPr lang="zh-CN" altLang="en-US" sz="2200" b="1" dirty="0"/>
                  <a:t>平均情况分析：</a:t>
                </a:r>
                <a:endParaRPr lang="en-US" altLang="zh-CN" sz="2200" b="1" dirty="0"/>
              </a:p>
              <a:p>
                <a:pPr marL="342900" indent="-342900">
                  <a:buFont typeface="Arial" panose="020B0604020202020204" pitchFamily="34" charset="0"/>
                  <a:buChar char="•"/>
                </a:pPr>
                <a:r>
                  <a:rPr lang="zh-CN" altLang="en-US" dirty="0"/>
                  <a:t>假设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&lt;…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&lt;</m:t>
                        </m:r>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𝑘</m:t>
                        </m:r>
                      </m:sub>
                    </m:sSub>
                    <m:r>
                      <a:rPr lang="en-US" altLang="zh-CN" b="0" i="1" smtClean="0">
                        <a:latin typeface="Cambria Math" panose="02040503050406030204" pitchFamily="18" charset="0"/>
                      </a:rPr>
                      <m:t>&lt;…&lt;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𝑛</m:t>
                        </m:r>
                      </m:sub>
                    </m:sSub>
                    <m:r>
                      <a:rPr lang="zh-CN" altLang="en-US" i="1">
                        <a:latin typeface="Cambria Math" panose="02040503050406030204" pitchFamily="18" charset="0"/>
                      </a:rPr>
                      <m:t>，</m:t>
                    </m:r>
                    <m:r>
                      <a:rPr lang="zh-CN" altLang="en-US" i="1" smtClean="0">
                        <a:latin typeface="Cambria Math" panose="02040503050406030204" pitchFamily="18" charset="0"/>
                      </a:rPr>
                      <m:t>且</m:t>
                    </m:r>
                    <m:r>
                      <m:rPr>
                        <m:sty m:val="p"/>
                      </m:rPr>
                      <a:rPr lang="en-US" altLang="zh-CN" b="0" i="0" smtClean="0">
                        <a:solidFill>
                          <a:srgbClr val="00B0F0"/>
                        </a:solidFill>
                        <a:latin typeface="Cambria Math" panose="02040503050406030204" pitchFamily="18" charset="0"/>
                      </a:rPr>
                      <m:t>perm</m:t>
                    </m:r>
                    <m:r>
                      <a:rPr lang="en-US" altLang="zh-CN" b="0" i="1" smtClean="0">
                        <a:solidFill>
                          <a:srgbClr val="00B0F0"/>
                        </a:solidFill>
                        <a:latin typeface="Cambria Math" panose="02040503050406030204" pitchFamily="18" charset="0"/>
                      </a:rPr>
                      <m:t>(</m:t>
                    </m:r>
                    <m:sSub>
                      <m:sSubPr>
                        <m:ctrlPr>
                          <a:rPr lang="en-US" altLang="zh-CN" b="0" i="1" smtClean="0">
                            <a:solidFill>
                              <a:srgbClr val="00B0F0"/>
                            </a:solidFill>
                            <a:latin typeface="Cambria Math" panose="02040503050406030204" pitchFamily="18" charset="0"/>
                          </a:rPr>
                        </m:ctrlPr>
                      </m:sSubPr>
                      <m:e>
                        <m:r>
                          <a:rPr lang="en-US" altLang="zh-CN" b="0" i="1" smtClean="0">
                            <a:solidFill>
                              <a:srgbClr val="00B0F0"/>
                            </a:solidFill>
                            <a:latin typeface="Cambria Math" panose="02040503050406030204" pitchFamily="18" charset="0"/>
                          </a:rPr>
                          <m:t>𝑎</m:t>
                        </m:r>
                      </m:e>
                      <m:sub>
                        <m:r>
                          <a:rPr lang="en-US" altLang="zh-CN" b="0" i="1" smtClean="0">
                            <a:solidFill>
                              <a:srgbClr val="00B0F0"/>
                            </a:solidFill>
                            <a:latin typeface="Cambria Math" panose="02040503050406030204" pitchFamily="18" charset="0"/>
                          </a:rPr>
                          <m:t>1</m:t>
                        </m:r>
                      </m:sub>
                    </m:sSub>
                    <m:r>
                      <a:rPr lang="en-US" altLang="zh-CN" b="0" i="1" smtClean="0">
                        <a:solidFill>
                          <a:srgbClr val="00B0F0"/>
                        </a:solidFill>
                        <a:latin typeface="Cambria Math" panose="02040503050406030204" pitchFamily="18" charset="0"/>
                      </a:rPr>
                      <m:t>,…,</m:t>
                    </m:r>
                    <m:sSub>
                      <m:sSubPr>
                        <m:ctrlPr>
                          <a:rPr lang="en-US" altLang="zh-CN" b="0" i="1" smtClean="0">
                            <a:solidFill>
                              <a:srgbClr val="00B0F0"/>
                            </a:solidFill>
                            <a:latin typeface="Cambria Math" panose="02040503050406030204" pitchFamily="18" charset="0"/>
                          </a:rPr>
                        </m:ctrlPr>
                      </m:sSubPr>
                      <m:e>
                        <m:r>
                          <a:rPr lang="en-US" altLang="zh-CN" b="0" i="1" smtClean="0">
                            <a:solidFill>
                              <a:srgbClr val="00B0F0"/>
                            </a:solidFill>
                            <a:latin typeface="Cambria Math" panose="02040503050406030204" pitchFamily="18" charset="0"/>
                          </a:rPr>
                          <m:t>𝑎</m:t>
                        </m:r>
                      </m:e>
                      <m:sub>
                        <m:r>
                          <a:rPr lang="en-US" altLang="zh-CN" b="0" i="1" smtClean="0">
                            <a:solidFill>
                              <a:srgbClr val="00B0F0"/>
                            </a:solidFill>
                            <a:latin typeface="Cambria Math" panose="02040503050406030204" pitchFamily="18" charset="0"/>
                          </a:rPr>
                          <m:t>𝑛</m:t>
                        </m:r>
                      </m:sub>
                    </m:sSub>
                    <m:r>
                      <a:rPr lang="en-US" altLang="zh-CN" b="0" i="1" smtClean="0">
                        <a:solidFill>
                          <a:srgbClr val="00B0F0"/>
                        </a:solidFill>
                        <a:latin typeface="Cambria Math" panose="02040503050406030204" pitchFamily="18" charset="0"/>
                      </a:rPr>
                      <m:t>)</m:t>
                    </m:r>
                    <m:r>
                      <a:rPr lang="zh-CN" altLang="en-US" i="1">
                        <a:latin typeface="Cambria Math" panose="02040503050406030204" pitchFamily="18" charset="0"/>
                      </a:rPr>
                      <m:t>表示</m:t>
                    </m:r>
                    <m:r>
                      <a:rPr lang="en-US" altLang="zh-CN" b="0" i="1" smtClean="0">
                        <a:latin typeface="Cambria Math" panose="02040503050406030204" pitchFamily="18" charset="0"/>
                      </a:rPr>
                      <m:t>𝑛</m:t>
                    </m:r>
                    <m:r>
                      <a:rPr lang="zh-CN" altLang="en-US" i="1">
                        <a:latin typeface="Cambria Math" panose="02040503050406030204" pitchFamily="18" charset="0"/>
                      </a:rPr>
                      <m:t>个</m:t>
                    </m:r>
                  </m:oMath>
                </a14:m>
                <a:r>
                  <a:rPr lang="zh-CN" altLang="en-US" dirty="0"/>
                  <a:t>元素的某个序列。因此，共有</a:t>
                </a:r>
                <a14:m>
                  <m:oMath xmlns:m="http://schemas.openxmlformats.org/officeDocument/2006/math">
                    <m:r>
                      <a:rPr lang="en-US" altLang="zh-CN" b="0" i="1" smtClean="0">
                        <a:latin typeface="Cambria Math" panose="02040503050406030204" pitchFamily="18" charset="0"/>
                      </a:rPr>
                      <m:t>𝑛</m:t>
                    </m:r>
                    <m:r>
                      <a:rPr lang="en-US" altLang="zh-CN" b="0" i="1" smtClean="0">
                        <a:latin typeface="Cambria Math" panose="02040503050406030204" pitchFamily="18" charset="0"/>
                      </a:rPr>
                      <m:t>!</m:t>
                    </m:r>
                  </m:oMath>
                </a14:m>
                <a:r>
                  <a:rPr lang="zh-CN" altLang="en-US" dirty="0"/>
                  <a:t>种不同的序列，而其中</a:t>
                </a:r>
                <a:r>
                  <a:rPr lang="en-US" altLang="zh-CN" dirty="0"/>
                  <a:t> </a:t>
                </a:r>
                <a14:m>
                  <m:oMath xmlns:m="http://schemas.openxmlformats.org/officeDocument/2006/math">
                    <m:sSub>
                      <m:sSubPr>
                        <m:ctrlPr>
                          <a:rPr lang="en-US" altLang="zh-CN" i="1" smtClean="0">
                            <a:solidFill>
                              <a:srgbClr val="C00000"/>
                            </a:solidFill>
                            <a:latin typeface="Cambria Math" panose="02040503050406030204" pitchFamily="18" charset="0"/>
                          </a:rPr>
                        </m:ctrlPr>
                      </m:sSubPr>
                      <m:e>
                        <m:r>
                          <a:rPr lang="en-US" altLang="zh-CN" i="1">
                            <a:solidFill>
                              <a:srgbClr val="C00000"/>
                            </a:solidFill>
                            <a:latin typeface="Cambria Math" panose="02040503050406030204" pitchFamily="18" charset="0"/>
                          </a:rPr>
                          <m:t>𝑎</m:t>
                        </m:r>
                      </m:e>
                      <m:sub>
                        <m:r>
                          <a:rPr lang="en-US" altLang="zh-CN" i="1">
                            <a:solidFill>
                              <a:srgbClr val="C00000"/>
                            </a:solidFill>
                            <a:latin typeface="Cambria Math" panose="02040503050406030204" pitchFamily="18" charset="0"/>
                          </a:rPr>
                          <m:t>𝑘</m:t>
                        </m:r>
                      </m:sub>
                    </m:sSub>
                    <m:r>
                      <a:rPr lang="en-US" altLang="zh-CN" b="0" i="1" smtClean="0">
                        <a:solidFill>
                          <a:srgbClr val="C00000"/>
                        </a:solidFill>
                        <a:latin typeface="Cambria Math" panose="02040503050406030204" pitchFamily="18" charset="0"/>
                      </a:rPr>
                      <m:t> (1≤</m:t>
                    </m:r>
                    <m:r>
                      <a:rPr lang="en-US" altLang="zh-CN" b="0" i="1" smtClean="0">
                        <a:solidFill>
                          <a:srgbClr val="C00000"/>
                        </a:solidFill>
                        <a:latin typeface="Cambria Math" panose="02040503050406030204" pitchFamily="18" charset="0"/>
                      </a:rPr>
                      <m:t>𝑘</m:t>
                    </m:r>
                    <m:r>
                      <a:rPr lang="en-US" altLang="zh-CN" b="0" i="1" smtClean="0">
                        <a:solidFill>
                          <a:srgbClr val="C00000"/>
                        </a:solidFill>
                        <a:latin typeface="Cambria Math" panose="02040503050406030204" pitchFamily="18" charset="0"/>
                      </a:rPr>
                      <m:t>≤</m:t>
                    </m:r>
                    <m:r>
                      <a:rPr lang="en-US" altLang="zh-CN" b="0" i="1" smtClean="0">
                        <a:solidFill>
                          <a:srgbClr val="C00000"/>
                        </a:solidFill>
                        <a:latin typeface="Cambria Math" panose="02040503050406030204" pitchFamily="18" charset="0"/>
                      </a:rPr>
                      <m:t>𝑛</m:t>
                    </m:r>
                    <m:r>
                      <a:rPr lang="en-US" altLang="zh-CN" b="0" i="1" smtClean="0">
                        <a:solidFill>
                          <a:srgbClr val="C00000"/>
                        </a:solidFill>
                        <a:latin typeface="Cambria Math" panose="02040503050406030204" pitchFamily="18" charset="0"/>
                      </a:rPr>
                      <m:t>)</m:t>
                    </m:r>
                  </m:oMath>
                </a14:m>
                <a:r>
                  <a:rPr lang="zh-CN" altLang="en-US" dirty="0">
                    <a:solidFill>
                      <a:srgbClr val="C00000"/>
                    </a:solidFill>
                  </a:rPr>
                  <a:t>在末尾</a:t>
                </a:r>
                <a:r>
                  <a:rPr lang="zh-CN" altLang="en-US" dirty="0"/>
                  <a:t>的序列有</a:t>
                </a:r>
                <a14:m>
                  <m:oMath xmlns:m="http://schemas.openxmlformats.org/officeDocument/2006/math">
                    <m:r>
                      <a:rPr lang="en-US" altLang="zh-CN" i="1" dirty="0" smtClean="0">
                        <a:latin typeface="Cambria Math" panose="02040503050406030204" pitchFamily="18" charset="0"/>
                      </a:rPr>
                      <m:t>(</m:t>
                    </m:r>
                    <m:r>
                      <a:rPr lang="en-US" altLang="zh-CN" i="1">
                        <a:latin typeface="Cambria Math" panose="02040503050406030204" pitchFamily="18" charset="0"/>
                      </a:rPr>
                      <m:t>𝑛</m:t>
                    </m:r>
                    <m:r>
                      <a:rPr lang="en-US" altLang="zh-CN" b="0" i="1" smtClean="0">
                        <a:latin typeface="Cambria Math" panose="02040503050406030204" pitchFamily="18" charset="0"/>
                      </a:rPr>
                      <m:t>−1)</m:t>
                    </m:r>
                    <m:r>
                      <a:rPr lang="en-US" altLang="zh-CN" i="1">
                        <a:latin typeface="Cambria Math" panose="02040503050406030204" pitchFamily="18" charset="0"/>
                      </a:rPr>
                      <m:t>!</m:t>
                    </m:r>
                  </m:oMath>
                </a14:m>
                <a:r>
                  <a:rPr lang="zh-CN" altLang="en-US" dirty="0"/>
                  <a:t>，即</a:t>
                </a:r>
                <a14:m>
                  <m:oMath xmlns:m="http://schemas.openxmlformats.org/officeDocument/2006/math">
                    <m:sSub>
                      <m:sSubPr>
                        <m:ctrlPr>
                          <a:rPr lang="en-US" altLang="zh-CN" i="1">
                            <a:solidFill>
                              <a:srgbClr val="00B050"/>
                            </a:solidFill>
                            <a:latin typeface="Cambria Math" panose="02040503050406030204" pitchFamily="18" charset="0"/>
                          </a:rPr>
                        </m:ctrlPr>
                      </m:sSubPr>
                      <m:e>
                        <m:r>
                          <a:rPr lang="en-US" altLang="zh-CN" i="1">
                            <a:solidFill>
                              <a:srgbClr val="00B050"/>
                            </a:solidFill>
                            <a:latin typeface="Cambria Math" panose="02040503050406030204" pitchFamily="18" charset="0"/>
                          </a:rPr>
                          <m:t>𝑎</m:t>
                        </m:r>
                      </m:e>
                      <m:sub>
                        <m:r>
                          <a:rPr lang="en-US" altLang="zh-CN" i="1">
                            <a:solidFill>
                              <a:srgbClr val="00B050"/>
                            </a:solidFill>
                            <a:latin typeface="Cambria Math" panose="02040503050406030204" pitchFamily="18" charset="0"/>
                          </a:rPr>
                          <m:t>𝑘</m:t>
                        </m:r>
                      </m:sub>
                    </m:sSub>
                  </m:oMath>
                </a14:m>
                <a:r>
                  <a:rPr lang="zh-CN" altLang="en-US" dirty="0"/>
                  <a:t>出现在序列末尾的概率为 </a:t>
                </a:r>
                <a14:m>
                  <m:oMath xmlns:m="http://schemas.openxmlformats.org/officeDocument/2006/math">
                    <m:f>
                      <m:fPr>
                        <m:ctrlPr>
                          <a:rPr lang="en-US" altLang="zh-CN" sz="2800" b="0" i="1" smtClean="0">
                            <a:solidFill>
                              <a:srgbClr val="FF0000"/>
                            </a:solidFill>
                            <a:latin typeface="Cambria Math" panose="02040503050406030204" pitchFamily="18" charset="0"/>
                          </a:rPr>
                        </m:ctrlPr>
                      </m:fPr>
                      <m:num>
                        <m:r>
                          <a:rPr lang="en-US" altLang="zh-CN" sz="2800" b="0" i="1" smtClean="0">
                            <a:solidFill>
                              <a:srgbClr val="FF0000"/>
                            </a:solidFill>
                            <a:latin typeface="Cambria Math" panose="02040503050406030204" pitchFamily="18" charset="0"/>
                          </a:rPr>
                          <m:t>1</m:t>
                        </m:r>
                      </m:num>
                      <m:den>
                        <m:r>
                          <a:rPr lang="en-US" altLang="zh-CN" sz="2800" b="0" i="1" smtClean="0">
                            <a:solidFill>
                              <a:srgbClr val="FF0000"/>
                            </a:solidFill>
                            <a:latin typeface="Cambria Math" panose="02040503050406030204" pitchFamily="18" charset="0"/>
                          </a:rPr>
                          <m:t>𝑛</m:t>
                        </m:r>
                      </m:den>
                    </m:f>
                    <m:r>
                      <a:rPr lang="zh-CN" altLang="en-US" sz="2800" i="1">
                        <a:latin typeface="Cambria Math" panose="02040503050406030204" pitchFamily="18" charset="0"/>
                      </a:rPr>
                      <m:t>。</m:t>
                    </m:r>
                  </m:oMath>
                </a14:m>
                <a:endParaRPr lang="en-US" altLang="zh-CN" sz="2800" dirty="0"/>
              </a:p>
              <a:p>
                <a:pPr marL="342900" indent="-342900">
                  <a:buFont typeface="Arial" panose="020B0604020202020204" pitchFamily="34" charset="0"/>
                  <a:buChar char="•"/>
                </a:pPr>
                <a:r>
                  <a:rPr lang="zh-CN" altLang="en-US" dirty="0">
                    <a:solidFill>
                      <a:schemeClr val="tx1"/>
                    </a:solidFill>
                  </a:rPr>
                  <a:t>考虑</a:t>
                </a:r>
                <a14:m>
                  <m:oMath xmlns:m="http://schemas.openxmlformats.org/officeDocument/2006/math">
                    <m:sSub>
                      <m:sSubPr>
                        <m:ctrlPr>
                          <a:rPr lang="en-US" altLang="zh-CN" i="1">
                            <a:solidFill>
                              <a:schemeClr val="tx1"/>
                            </a:solidFill>
                            <a:latin typeface="Cambria Math" panose="02040503050406030204" pitchFamily="18" charset="0"/>
                          </a:rPr>
                        </m:ctrlPr>
                      </m:sSubPr>
                      <m:e>
                        <m:r>
                          <a:rPr lang="en-US" altLang="zh-CN" i="1">
                            <a:solidFill>
                              <a:schemeClr val="tx1"/>
                            </a:solidFill>
                            <a:latin typeface="Cambria Math" panose="02040503050406030204" pitchFamily="18" charset="0"/>
                          </a:rPr>
                          <m:t>𝑎</m:t>
                        </m:r>
                      </m:e>
                      <m:sub>
                        <m:r>
                          <a:rPr lang="en-US" altLang="zh-CN" i="1">
                            <a:solidFill>
                              <a:schemeClr val="tx1"/>
                            </a:solidFill>
                            <a:latin typeface="Cambria Math" panose="02040503050406030204" pitchFamily="18" charset="0"/>
                          </a:rPr>
                          <m:t>𝑘</m:t>
                        </m:r>
                      </m:sub>
                    </m:sSub>
                    <m:r>
                      <a:rPr lang="zh-CN" altLang="en-US" i="1" smtClean="0">
                        <a:solidFill>
                          <a:schemeClr val="tx1"/>
                        </a:solidFill>
                        <a:latin typeface="Cambria Math" panose="02040503050406030204" pitchFamily="18" charset="0"/>
                      </a:rPr>
                      <m:t>出现在</m:t>
                    </m:r>
                    <m:r>
                      <a:rPr lang="zh-CN" altLang="en-US" i="1">
                        <a:solidFill>
                          <a:schemeClr val="tx1"/>
                        </a:solidFill>
                        <a:latin typeface="Cambria Math" panose="02040503050406030204" pitchFamily="18" charset="0"/>
                      </a:rPr>
                      <m:t>序列</m:t>
                    </m:r>
                  </m:oMath>
                </a14:m>
                <a:r>
                  <a:rPr lang="zh-CN" altLang="en-US" dirty="0">
                    <a:solidFill>
                      <a:schemeClr val="tx1"/>
                    </a:solidFill>
                  </a:rPr>
                  <a:t>末尾，作为基准值</a:t>
                </a:r>
                <a:r>
                  <a:rPr lang="zh-CN" altLang="en-US" dirty="0">
                    <a:solidFill>
                      <a:srgbClr val="FF0000"/>
                    </a:solidFill>
                  </a:rPr>
                  <a:t>划分</a:t>
                </a:r>
                <a:r>
                  <a:rPr lang="zh-CN" altLang="en-US" dirty="0">
                    <a:solidFill>
                      <a:schemeClr val="tx1"/>
                    </a:solidFill>
                  </a:rPr>
                  <a:t>的结果如下：</a:t>
                </a:r>
              </a:p>
              <a:p>
                <a:endParaRPr lang="en-US" altLang="zh-CN" sz="3200" dirty="0"/>
              </a:p>
              <a:p>
                <a:endParaRPr lang="en-US" altLang="zh-CN" sz="2200" b="1" dirty="0"/>
              </a:p>
              <a:p>
                <a:r>
                  <a:rPr lang="zh-CN" altLang="en-US" sz="2200" b="1" dirty="0"/>
                  <a:t>轴点选择的重要性质：</a:t>
                </a:r>
                <a:endParaRPr lang="en-US" altLang="zh-CN" sz="2200" b="1" dirty="0"/>
              </a:p>
              <a:p>
                <a:pPr marL="342900" indent="-342900">
                  <a:buFont typeface="Arial" panose="020B0604020202020204" pitchFamily="34" charset="0"/>
                  <a:buChar char="•"/>
                </a:pPr>
                <a:r>
                  <a:rPr lang="zh-CN" altLang="en-US" sz="2000" dirty="0">
                    <a:latin typeface="Microsoft YaHei" panose="020B0503020204020204" pitchFamily="34" charset="-122"/>
                    <a:ea typeface="Microsoft YaHei" panose="020B0503020204020204" pitchFamily="34" charset="-122"/>
                  </a:rPr>
                  <a:t>随机选择轴点，则划分出的 </a:t>
                </a:r>
                <a:r>
                  <a:rPr lang="zh-CN" altLang="en-US" sz="2000" dirty="0">
                    <a:solidFill>
                      <a:srgbClr val="00B0F0"/>
                    </a:solidFill>
                    <a:latin typeface="Microsoft YaHei" panose="020B0503020204020204" pitchFamily="34" charset="-122"/>
                    <a:ea typeface="Microsoft YaHei" panose="020B0503020204020204" pitchFamily="34" charset="-122"/>
                  </a:rPr>
                  <a:t>数量</a:t>
                </a:r>
                <a:r>
                  <a:rPr lang="zh-CN" altLang="en-US" dirty="0">
                    <a:solidFill>
                      <a:srgbClr val="00B0F0"/>
                    </a:solidFill>
                    <a:latin typeface="Microsoft YaHei" panose="020B0503020204020204" pitchFamily="34" charset="-122"/>
                    <a:ea typeface="Microsoft YaHei" panose="020B0503020204020204" pitchFamily="34" charset="-122"/>
                  </a:rPr>
                  <a:t>较少</a:t>
                </a:r>
                <a:r>
                  <a:rPr lang="zh-CN" altLang="en-US" sz="2000" dirty="0">
                    <a:solidFill>
                      <a:srgbClr val="00B0F0"/>
                    </a:solidFill>
                    <a:latin typeface="Microsoft YaHei" panose="020B0503020204020204" pitchFamily="34" charset="-122"/>
                    <a:ea typeface="Microsoft YaHei" panose="020B0503020204020204" pitchFamily="34" charset="-122"/>
                  </a:rPr>
                  <a:t>组 </a:t>
                </a:r>
                <a:r>
                  <a:rPr lang="zh-CN" altLang="en-US" sz="2000" dirty="0">
                    <a:solidFill>
                      <a:schemeClr val="tx1"/>
                    </a:solidFill>
                    <a:latin typeface="Microsoft YaHei" panose="020B0503020204020204" pitchFamily="34" charset="-122"/>
                    <a:ea typeface="Microsoft YaHei" panose="020B0503020204020204" pitchFamily="34" charset="-122"/>
                  </a:rPr>
                  <a:t>与</a:t>
                </a:r>
                <a:r>
                  <a:rPr lang="zh-CN" altLang="en-US" sz="2000" dirty="0">
                    <a:solidFill>
                      <a:srgbClr val="00B0F0"/>
                    </a:solidFill>
                    <a:latin typeface="Microsoft YaHei" panose="020B0503020204020204" pitchFamily="34" charset="-122"/>
                    <a:ea typeface="Microsoft YaHei" panose="020B0503020204020204" pitchFamily="34" charset="-122"/>
                  </a:rPr>
                  <a:t> 数量较多组 </a:t>
                </a:r>
                <a:r>
                  <a:rPr lang="zh-CN" altLang="en-US" sz="2000" dirty="0">
                    <a:latin typeface="Microsoft YaHei" panose="020B0503020204020204" pitchFamily="34" charset="-122"/>
                    <a:ea typeface="Microsoft YaHei" panose="020B0503020204020204" pitchFamily="34" charset="-122"/>
                  </a:rPr>
                  <a:t>的</a:t>
                </a:r>
                <a:r>
                  <a:rPr lang="zh-CN" altLang="en-US" sz="2000" dirty="0">
                    <a:solidFill>
                      <a:srgbClr val="FF0000"/>
                    </a:solidFill>
                    <a:latin typeface="Microsoft YaHei" panose="020B0503020204020204" pitchFamily="34" charset="-122"/>
                    <a:ea typeface="Microsoft YaHei" panose="020B0503020204020204" pitchFamily="34" charset="-122"/>
                  </a:rPr>
                  <a:t>平均长度比</a:t>
                </a:r>
                <a:r>
                  <a:rPr lang="zh-CN" altLang="en-US" sz="2000" dirty="0">
                    <a:latin typeface="Microsoft YaHei" panose="020B0503020204020204" pitchFamily="34" charset="-122"/>
                    <a:ea typeface="Microsoft YaHei" panose="020B0503020204020204" pitchFamily="34" charset="-122"/>
                  </a:rPr>
                  <a:t>为 </a:t>
                </a:r>
                <a:r>
                  <a:rPr lang="en-US" altLang="zh-CN" sz="2000" dirty="0">
                    <a:solidFill>
                      <a:srgbClr val="FF0000"/>
                    </a:solidFill>
                    <a:latin typeface="Microsoft YaHei" panose="020B0503020204020204" pitchFamily="34" charset="-122"/>
                    <a:ea typeface="Microsoft YaHei" panose="020B0503020204020204" pitchFamily="34" charset="-122"/>
                  </a:rPr>
                  <a:t>1</a:t>
                </a:r>
                <a:r>
                  <a:rPr lang="zh-CN" altLang="en-US" sz="2000" dirty="0">
                    <a:solidFill>
                      <a:srgbClr val="FF0000"/>
                    </a:solidFill>
                    <a:latin typeface="Microsoft YaHei" panose="020B0503020204020204" pitchFamily="34" charset="-122"/>
                    <a:ea typeface="Microsoft YaHei" panose="020B0503020204020204" pitchFamily="34" charset="-122"/>
                  </a:rPr>
                  <a:t> </a:t>
                </a:r>
                <a:r>
                  <a:rPr lang="en-US" altLang="zh-CN" sz="2000" dirty="0">
                    <a:solidFill>
                      <a:srgbClr val="FF0000"/>
                    </a:solidFill>
                    <a:latin typeface="Microsoft YaHei" panose="020B0503020204020204" pitchFamily="34" charset="-122"/>
                    <a:ea typeface="Microsoft YaHei" panose="020B0503020204020204" pitchFamily="34" charset="-122"/>
                  </a:rPr>
                  <a:t>:</a:t>
                </a:r>
                <a:r>
                  <a:rPr lang="zh-CN" altLang="en-US" sz="2000" dirty="0">
                    <a:solidFill>
                      <a:srgbClr val="FF0000"/>
                    </a:solidFill>
                    <a:latin typeface="Microsoft YaHei" panose="020B0503020204020204" pitchFamily="34" charset="-122"/>
                    <a:ea typeface="Microsoft YaHei" panose="020B0503020204020204" pitchFamily="34" charset="-122"/>
                  </a:rPr>
                  <a:t> </a:t>
                </a:r>
                <a:r>
                  <a:rPr lang="en-US" altLang="zh-CN" sz="2000" dirty="0">
                    <a:solidFill>
                      <a:srgbClr val="FF0000"/>
                    </a:solidFill>
                    <a:latin typeface="Microsoft YaHei" panose="020B0503020204020204" pitchFamily="34" charset="-122"/>
                    <a:ea typeface="Microsoft YaHei" panose="020B0503020204020204" pitchFamily="34" charset="-122"/>
                  </a:rPr>
                  <a:t>3</a:t>
                </a:r>
                <a:endParaRPr lang="en-US" altLang="zh-CN" sz="2200" dirty="0"/>
              </a:p>
              <a:p>
                <a:endParaRPr lang="en-US" altLang="zh-CN" sz="2200" dirty="0"/>
              </a:p>
            </p:txBody>
          </p:sp>
        </mc:Choice>
        <mc:Fallback xmlns="">
          <p:sp>
            <p:nvSpPr>
              <p:cNvPr id="6" name="内容占位符 5">
                <a:extLst>
                  <a:ext uri="{FF2B5EF4-FFF2-40B4-BE49-F238E27FC236}">
                    <a16:creationId xmlns:a16="http://schemas.microsoft.com/office/drawing/2014/main" id="{CB9AAD01-8353-420F-BA99-326245CE2574}"/>
                  </a:ext>
                </a:extLst>
              </p:cNvPr>
              <p:cNvSpPr>
                <a:spLocks noGrp="1" noRot="1" noChangeAspect="1" noMove="1" noResize="1" noEditPoints="1" noAdjustHandles="1" noChangeArrowheads="1" noChangeShapeType="1" noTextEdit="1"/>
              </p:cNvSpPr>
              <p:nvPr>
                <p:ph idx="11"/>
              </p:nvPr>
            </p:nvSpPr>
            <p:spPr>
              <a:blipFill>
                <a:blip r:embed="rId2"/>
                <a:stretch>
                  <a:fillRect l="-804" t="-1253" r="-45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圆角矩形 4">
                <a:extLst>
                  <a:ext uri="{FF2B5EF4-FFF2-40B4-BE49-F238E27FC236}">
                    <a16:creationId xmlns:a16="http://schemas.microsoft.com/office/drawing/2014/main" id="{5F8B65D9-1275-AB06-A80E-DD6548A769D4}"/>
                  </a:ext>
                </a:extLst>
              </p:cNvPr>
              <p:cNvSpPr/>
              <p:nvPr/>
            </p:nvSpPr>
            <p:spPr>
              <a:xfrm>
                <a:off x="3016404" y="3124031"/>
                <a:ext cx="5775378" cy="609938"/>
              </a:xfrm>
              <a:prstGeom prst="roundRect">
                <a:avLst/>
              </a:prstGeom>
              <a:solidFill>
                <a:srgbClr val="51ADB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centerGroup"/>
                    </m:oMathParaPr>
                    <m:oMath xmlns:m="http://schemas.openxmlformats.org/officeDocument/2006/math">
                      <m:r>
                        <m:rPr>
                          <m:sty m:val="p"/>
                        </m:rPr>
                        <a:rPr lang="en-US" altLang="zh-CN" sz="2400">
                          <a:latin typeface="Cambria Math" panose="02040503050406030204" pitchFamily="18" charset="0"/>
                        </a:rPr>
                        <m:t>perm</m:t>
                      </m:r>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𝑎</m:t>
                              </m:r>
                            </m:e>
                            <m:sub>
                              <m:r>
                                <a:rPr lang="en-US" altLang="zh-CN" sz="2400" i="1">
                                  <a:latin typeface="Cambria Math" panose="02040503050406030204" pitchFamily="18" charset="0"/>
                                </a:rPr>
                                <m:t>1</m:t>
                              </m:r>
                            </m:sub>
                          </m:sSub>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𝑎</m:t>
                              </m:r>
                            </m:e>
                            <m:sub>
                              <m:r>
                                <a:rPr lang="en-US" altLang="zh-CN" sz="2400" i="1">
                                  <a:latin typeface="Cambria Math" panose="02040503050406030204" pitchFamily="18" charset="0"/>
                                </a:rPr>
                                <m:t>𝑘</m:t>
                              </m:r>
                              <m:r>
                                <a:rPr lang="en-US" altLang="zh-CN" sz="2400" i="1">
                                  <a:latin typeface="Cambria Math" panose="02040503050406030204" pitchFamily="18" charset="0"/>
                                </a:rPr>
                                <m:t>−1</m:t>
                              </m:r>
                            </m:sub>
                          </m:sSub>
                        </m:e>
                      </m:d>
                      <m:r>
                        <a:rPr lang="en-US" altLang="zh-CN" sz="2400" i="1">
                          <a:latin typeface="Cambria Math" panose="02040503050406030204" pitchFamily="18" charset="0"/>
                        </a:rPr>
                        <m:t>, </m:t>
                      </m:r>
                      <m:sSub>
                        <m:sSubPr>
                          <m:ctrlPr>
                            <a:rPr lang="en-US" altLang="zh-CN" sz="2400" i="1" smtClean="0">
                              <a:solidFill>
                                <a:srgbClr val="FFFF00"/>
                              </a:solidFill>
                              <a:latin typeface="Cambria Math" panose="02040503050406030204" pitchFamily="18" charset="0"/>
                            </a:rPr>
                          </m:ctrlPr>
                        </m:sSubPr>
                        <m:e>
                          <m:r>
                            <a:rPr lang="en-US" altLang="zh-CN" sz="2400" i="1">
                              <a:solidFill>
                                <a:srgbClr val="FFFF00"/>
                              </a:solidFill>
                              <a:latin typeface="Cambria Math" panose="02040503050406030204" pitchFamily="18" charset="0"/>
                            </a:rPr>
                            <m:t>  </m:t>
                          </m:r>
                          <m:r>
                            <a:rPr lang="en-US" altLang="zh-CN" sz="2400" i="1">
                              <a:solidFill>
                                <a:srgbClr val="FFFF00"/>
                              </a:solidFill>
                              <a:latin typeface="Cambria Math" panose="02040503050406030204" pitchFamily="18" charset="0"/>
                            </a:rPr>
                            <m:t>𝑎</m:t>
                          </m:r>
                        </m:e>
                        <m:sub>
                          <m:r>
                            <a:rPr lang="en-US" altLang="zh-CN" sz="2400" i="1">
                              <a:solidFill>
                                <a:srgbClr val="FFFF00"/>
                              </a:solidFill>
                              <a:latin typeface="Cambria Math" panose="02040503050406030204" pitchFamily="18" charset="0"/>
                            </a:rPr>
                            <m:t>𝑘</m:t>
                          </m:r>
                        </m:sub>
                      </m:sSub>
                      <m:r>
                        <a:rPr lang="en-US" altLang="zh-CN" sz="2400" i="1">
                          <a:solidFill>
                            <a:srgbClr val="FFFF00"/>
                          </a:solidFill>
                          <a:latin typeface="Cambria Math" panose="02040503050406030204" pitchFamily="18" charset="0"/>
                        </a:rPr>
                        <m:t>, </m:t>
                      </m:r>
                      <m:r>
                        <m:rPr>
                          <m:sty m:val="p"/>
                        </m:rPr>
                        <a:rPr lang="en-US" altLang="zh-CN" sz="2400">
                          <a:latin typeface="Cambria Math" panose="02040503050406030204" pitchFamily="18" charset="0"/>
                        </a:rPr>
                        <m:t>perm</m:t>
                      </m:r>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𝑎</m:t>
                          </m:r>
                        </m:e>
                        <m:sub>
                          <m:r>
                            <a:rPr lang="en-US" altLang="zh-CN" sz="2400" i="1">
                              <a:latin typeface="Cambria Math" panose="02040503050406030204" pitchFamily="18" charset="0"/>
                            </a:rPr>
                            <m:t>𝑘</m:t>
                          </m:r>
                          <m:r>
                            <a:rPr lang="en-US" altLang="zh-CN" sz="2400" i="1">
                              <a:latin typeface="Cambria Math" panose="02040503050406030204" pitchFamily="18" charset="0"/>
                            </a:rPr>
                            <m:t>+1</m:t>
                          </m:r>
                        </m:sub>
                      </m:sSub>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𝑎</m:t>
                          </m:r>
                        </m:e>
                        <m:sub>
                          <m:r>
                            <a:rPr lang="en-US" altLang="zh-CN" sz="2400" i="1">
                              <a:latin typeface="Cambria Math" panose="02040503050406030204" pitchFamily="18" charset="0"/>
                            </a:rPr>
                            <m:t>𝑛</m:t>
                          </m:r>
                        </m:sub>
                      </m:sSub>
                      <m:r>
                        <a:rPr lang="en-US" altLang="zh-CN" sz="2400" i="1">
                          <a:latin typeface="Cambria Math" panose="02040503050406030204" pitchFamily="18" charset="0"/>
                        </a:rPr>
                        <m:t>)</m:t>
                      </m:r>
                    </m:oMath>
                  </m:oMathPara>
                </a14:m>
                <a:endParaRPr lang="zh-CN" altLang="en-US" sz="2400" dirty="0"/>
              </a:p>
            </p:txBody>
          </p:sp>
        </mc:Choice>
        <mc:Fallback xmlns="">
          <p:sp>
            <p:nvSpPr>
              <p:cNvPr id="5" name="圆角矩形 4">
                <a:extLst>
                  <a:ext uri="{FF2B5EF4-FFF2-40B4-BE49-F238E27FC236}">
                    <a16:creationId xmlns:a16="http://schemas.microsoft.com/office/drawing/2014/main" id="{5F8B65D9-1275-AB06-A80E-DD6548A769D4}"/>
                  </a:ext>
                </a:extLst>
              </p:cNvPr>
              <p:cNvSpPr>
                <a:spLocks noRot="1" noChangeAspect="1" noMove="1" noResize="1" noEditPoints="1" noAdjustHandles="1" noChangeArrowheads="1" noChangeShapeType="1" noTextEdit="1"/>
              </p:cNvSpPr>
              <p:nvPr/>
            </p:nvSpPr>
            <p:spPr>
              <a:xfrm>
                <a:off x="3016404" y="3124031"/>
                <a:ext cx="5775378" cy="609938"/>
              </a:xfrm>
              <a:prstGeom prst="roundRect">
                <a:avLst/>
              </a:prstGeom>
              <a:blipFill>
                <a:blip r:embed="rId3"/>
                <a:stretch>
                  <a:fillRect b="-4000"/>
                </a:stretch>
              </a:blipFill>
            </p:spPr>
            <p:txBody>
              <a:bodyPr/>
              <a:lstStyle/>
              <a:p>
                <a:r>
                  <a:rPr lang="zh-CN" altLang="en-US">
                    <a:noFill/>
                  </a:rPr>
                  <a:t> </a:t>
                </a:r>
              </a:p>
            </p:txBody>
          </p:sp>
        </mc:Fallback>
      </mc:AlternateContent>
      <p:sp>
        <p:nvSpPr>
          <p:cNvPr id="15" name="文本框 14">
            <a:extLst>
              <a:ext uri="{FF2B5EF4-FFF2-40B4-BE49-F238E27FC236}">
                <a16:creationId xmlns:a16="http://schemas.microsoft.com/office/drawing/2014/main" id="{20DD6527-47A8-10CF-689B-270529A44493}"/>
              </a:ext>
            </a:extLst>
          </p:cNvPr>
          <p:cNvSpPr txBox="1"/>
          <p:nvPr/>
        </p:nvSpPr>
        <p:spPr>
          <a:xfrm>
            <a:off x="838200" y="5048712"/>
            <a:ext cx="4694645" cy="400110"/>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altLang="zh-CN" sz="2000" dirty="0">
                <a:latin typeface="Microsoft YaHei" panose="020B0503020204020204" pitchFamily="34" charset="-122"/>
                <a:ea typeface="Microsoft YaHei" panose="020B0503020204020204" pitchFamily="34" charset="-122"/>
              </a:rPr>
              <a:t>Q: </a:t>
            </a:r>
            <a:r>
              <a:rPr lang="zh-CN" altLang="en-US" sz="2000" dirty="0">
                <a:latin typeface="Microsoft YaHei" panose="020B0503020204020204" pitchFamily="34" charset="-122"/>
                <a:ea typeface="Microsoft YaHei" panose="020B0503020204020204" pitchFamily="34" charset="-122"/>
              </a:rPr>
              <a:t>长度比不低于</a:t>
            </a:r>
            <a:r>
              <a:rPr lang="en-US" altLang="zh-CN" sz="2000" dirty="0">
                <a:latin typeface="Microsoft YaHei" panose="020B0503020204020204" pitchFamily="34" charset="-122"/>
                <a:ea typeface="Microsoft YaHei" panose="020B0503020204020204" pitchFamily="34" charset="-122"/>
              </a:rPr>
              <a:t> </a:t>
            </a:r>
            <a:r>
              <a:rPr lang="en-US" altLang="zh-CN" sz="2000" dirty="0">
                <a:solidFill>
                  <a:srgbClr val="FF0000"/>
                </a:solidFill>
                <a:latin typeface="Microsoft YaHei" panose="020B0503020204020204" pitchFamily="34" charset="-122"/>
                <a:ea typeface="Microsoft YaHei" panose="020B0503020204020204" pitchFamily="34" charset="-122"/>
              </a:rPr>
              <a:t>1:9 </a:t>
            </a:r>
            <a:r>
              <a:rPr lang="zh-CN" altLang="en-US" sz="2000" dirty="0">
                <a:latin typeface="Microsoft YaHei" panose="020B0503020204020204" pitchFamily="34" charset="-122"/>
                <a:ea typeface="Microsoft YaHei" panose="020B0503020204020204" pitchFamily="34" charset="-122"/>
              </a:rPr>
              <a:t>的概率是多少？</a:t>
            </a:r>
            <a:endParaRPr lang="zh-CN" altLang="en-US" sz="2000" dirty="0">
              <a:solidFill>
                <a:srgbClr val="FF0000"/>
              </a:solidFill>
              <a:latin typeface="Microsoft YaHei" panose="020B0503020204020204" pitchFamily="34" charset="-122"/>
              <a:ea typeface="Microsoft YaHei" panose="020B0503020204020204" pitchFamily="34" charset="-122"/>
            </a:endParaRPr>
          </a:p>
        </p:txBody>
      </p:sp>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E0BA18E3-4C0B-29EB-826A-41CFC60296A3}"/>
                  </a:ext>
                </a:extLst>
              </p:cNvPr>
              <p:cNvSpPr txBox="1"/>
              <p:nvPr/>
            </p:nvSpPr>
            <p:spPr>
              <a:xfrm>
                <a:off x="815505" y="5724186"/>
                <a:ext cx="7130900" cy="550728"/>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altLang="zh-CN" sz="2000" dirty="0">
                    <a:latin typeface="Microsoft YaHei" panose="020B0503020204020204" pitchFamily="34" charset="-122"/>
                    <a:ea typeface="Microsoft YaHei" panose="020B0503020204020204" pitchFamily="34" charset="-122"/>
                  </a:rPr>
                  <a:t>A: </a:t>
                </a:r>
                <a14:m>
                  <m:oMath xmlns:m="http://schemas.openxmlformats.org/officeDocument/2006/math">
                    <m:r>
                      <a:rPr lang="zh-CN" altLang="en-US" sz="2000" dirty="0">
                        <a:latin typeface="Cambria Math" panose="02040503050406030204" pitchFamily="18" charset="0"/>
                      </a:rPr>
                      <m:t>如果</m:t>
                    </m:r>
                    <m:r>
                      <a:rPr lang="zh-CN" altLang="en-US" sz="2000" i="1">
                        <a:latin typeface="Cambria Math" panose="02040503050406030204" pitchFamily="18" charset="0"/>
                      </a:rPr>
                      <m:t>选</m:t>
                    </m:r>
                    <m:sSub>
                      <m:sSubPr>
                        <m:ctrlPr>
                          <a:rPr lang="en-US" altLang="zh-CN" sz="2000" i="1" smtClean="0">
                            <a:solidFill>
                              <a:schemeClr val="tx1"/>
                            </a:solidFill>
                            <a:latin typeface="Cambria Math" panose="02040503050406030204" pitchFamily="18" charset="0"/>
                          </a:rPr>
                        </m:ctrlPr>
                      </m:sSubPr>
                      <m:e>
                        <m:r>
                          <a:rPr lang="en-US" altLang="zh-CN" sz="2000" i="1">
                            <a:solidFill>
                              <a:schemeClr val="tx1"/>
                            </a:solidFill>
                            <a:latin typeface="Cambria Math" panose="02040503050406030204" pitchFamily="18" charset="0"/>
                          </a:rPr>
                          <m:t> </m:t>
                        </m:r>
                        <m:r>
                          <a:rPr lang="en-US" altLang="zh-CN" sz="2000" i="1">
                            <a:solidFill>
                              <a:schemeClr val="tx1"/>
                            </a:solidFill>
                            <a:latin typeface="Cambria Math" panose="02040503050406030204" pitchFamily="18" charset="0"/>
                          </a:rPr>
                          <m:t>𝑎</m:t>
                        </m:r>
                      </m:e>
                      <m:sub>
                        <m:r>
                          <a:rPr lang="en-US" altLang="zh-CN" sz="2000" i="1">
                            <a:solidFill>
                              <a:schemeClr val="tx1"/>
                            </a:solidFill>
                            <a:latin typeface="Cambria Math" panose="02040503050406030204" pitchFamily="18" charset="0"/>
                          </a:rPr>
                          <m:t>𝑘</m:t>
                        </m:r>
                      </m:sub>
                    </m:sSub>
                    <m:r>
                      <a:rPr lang="en-US" altLang="zh-CN" sz="2000" b="0" i="1" smtClean="0">
                        <a:solidFill>
                          <a:schemeClr val="tx1"/>
                        </a:solidFill>
                        <a:latin typeface="Cambria Math" panose="02040503050406030204" pitchFamily="18" charset="0"/>
                      </a:rPr>
                      <m:t> (</m:t>
                    </m:r>
                    <m:r>
                      <a:rPr lang="en-US" altLang="zh-CN" sz="2000" b="0" i="1" smtClean="0">
                        <a:latin typeface="Cambria Math" panose="02040503050406030204" pitchFamily="18" charset="0"/>
                      </a:rPr>
                      <m:t>𝑘</m:t>
                    </m:r>
                    <m:r>
                      <a:rPr lang="en-US" altLang="zh-CN" sz="2000" b="0" i="1" smtClean="0">
                        <a:latin typeface="Cambria Math" panose="02040503050406030204" pitchFamily="18" charset="0"/>
                      </a:rPr>
                      <m:t>∈</m:t>
                    </m:r>
                    <m:d>
                      <m:dPr>
                        <m:begChr m:val="["/>
                        <m:endChr m:val="]"/>
                        <m:ctrlPr>
                          <a:rPr lang="en-US" altLang="zh-CN" sz="2000" b="0" i="1" smtClean="0">
                            <a:latin typeface="Cambria Math" panose="02040503050406030204" pitchFamily="18" charset="0"/>
                          </a:rPr>
                        </m:ctrlPr>
                      </m:dPr>
                      <m:e>
                        <m:f>
                          <m:fPr>
                            <m:ctrlPr>
                              <a:rPr lang="en-US" altLang="zh-CN" sz="2000" b="0" i="1" smtClean="0">
                                <a:latin typeface="Cambria Math" panose="02040503050406030204" pitchFamily="18" charset="0"/>
                              </a:rPr>
                            </m:ctrlPr>
                          </m:fPr>
                          <m:num>
                            <m:r>
                              <a:rPr lang="en-US" altLang="zh-CN" sz="2000" b="0" i="1" smtClean="0">
                                <a:latin typeface="Cambria Math" panose="02040503050406030204" pitchFamily="18" charset="0"/>
                              </a:rPr>
                              <m:t>𝑛</m:t>
                            </m:r>
                          </m:num>
                          <m:den>
                            <m:r>
                              <a:rPr lang="en-US" altLang="zh-CN" sz="2000" b="0" i="1" smtClean="0">
                                <a:latin typeface="Cambria Math" panose="02040503050406030204" pitchFamily="18" charset="0"/>
                              </a:rPr>
                              <m:t>10</m:t>
                            </m:r>
                          </m:den>
                        </m:f>
                        <m:r>
                          <a:rPr lang="en-US" altLang="zh-CN" sz="2000" b="0" i="1" smtClean="0">
                            <a:latin typeface="Cambria Math" panose="02040503050406030204" pitchFamily="18" charset="0"/>
                          </a:rPr>
                          <m:t>, </m:t>
                        </m:r>
                        <m:f>
                          <m:fPr>
                            <m:ctrlPr>
                              <a:rPr lang="en-US" altLang="zh-CN" sz="2000" b="0" i="1" smtClean="0">
                                <a:latin typeface="Cambria Math" panose="02040503050406030204" pitchFamily="18" charset="0"/>
                              </a:rPr>
                            </m:ctrlPr>
                          </m:fPr>
                          <m:num>
                            <m:r>
                              <a:rPr lang="en-US" altLang="zh-CN" sz="2000" b="0" i="1" smtClean="0">
                                <a:latin typeface="Cambria Math" panose="02040503050406030204" pitchFamily="18" charset="0"/>
                              </a:rPr>
                              <m:t>9</m:t>
                            </m:r>
                            <m:r>
                              <a:rPr lang="en-US" altLang="zh-CN" sz="2000" b="0" i="1" smtClean="0">
                                <a:latin typeface="Cambria Math" panose="02040503050406030204" pitchFamily="18" charset="0"/>
                              </a:rPr>
                              <m:t>𝑛</m:t>
                            </m:r>
                          </m:num>
                          <m:den>
                            <m:r>
                              <a:rPr lang="en-US" altLang="zh-CN" sz="2000" b="0" i="1" smtClean="0">
                                <a:latin typeface="Cambria Math" panose="02040503050406030204" pitchFamily="18" charset="0"/>
                              </a:rPr>
                              <m:t>10</m:t>
                            </m:r>
                          </m:den>
                        </m:f>
                      </m:e>
                    </m:d>
                    <m:r>
                      <a:rPr lang="en-US" altLang="zh-CN" sz="2000" b="0" i="1" smtClean="0">
                        <a:latin typeface="Cambria Math" panose="02040503050406030204" pitchFamily="18" charset="0"/>
                      </a:rPr>
                      <m:t>)</m:t>
                    </m:r>
                    <m:r>
                      <a:rPr lang="zh-CN" altLang="en-US" sz="2000" i="1" smtClean="0">
                        <a:solidFill>
                          <a:schemeClr val="tx1"/>
                        </a:solidFill>
                        <a:latin typeface="Cambria Math" panose="02040503050406030204" pitchFamily="18" charset="0"/>
                      </a:rPr>
                      <m:t>为</m:t>
                    </m:r>
                  </m:oMath>
                </a14:m>
                <a:r>
                  <a:rPr lang="zh-CN" altLang="en-US" sz="2000" dirty="0">
                    <a:solidFill>
                      <a:schemeClr val="tx1"/>
                    </a:solidFill>
                    <a:latin typeface="Microsoft YaHei" panose="020B0503020204020204" pitchFamily="34" charset="-122"/>
                    <a:ea typeface="Microsoft YaHei" panose="020B0503020204020204" pitchFamily="34" charset="-122"/>
                  </a:rPr>
                  <a:t>基准值，则长度比大于等于 </a:t>
                </a:r>
                <a:r>
                  <a:rPr lang="en-US" altLang="zh-CN" sz="2000" dirty="0">
                    <a:solidFill>
                      <a:schemeClr val="tx1"/>
                    </a:solidFill>
                    <a:latin typeface="Microsoft YaHei" panose="020B0503020204020204" pitchFamily="34" charset="-122"/>
                    <a:ea typeface="Microsoft YaHei" panose="020B0503020204020204" pitchFamily="34" charset="-122"/>
                  </a:rPr>
                  <a:t>1</a:t>
                </a:r>
                <a:r>
                  <a:rPr lang="zh-CN" altLang="en-US" sz="2000" dirty="0">
                    <a:solidFill>
                      <a:schemeClr val="tx1"/>
                    </a:solidFill>
                    <a:latin typeface="Microsoft YaHei" panose="020B0503020204020204" pitchFamily="34" charset="-122"/>
                    <a:ea typeface="Microsoft YaHei" panose="020B0503020204020204" pitchFamily="34" charset="-122"/>
                  </a:rPr>
                  <a:t> ：</a:t>
                </a:r>
                <a:r>
                  <a:rPr lang="en-US" altLang="zh-CN" sz="2000" dirty="0">
                    <a:solidFill>
                      <a:schemeClr val="tx1"/>
                    </a:solidFill>
                    <a:latin typeface="Microsoft YaHei" panose="020B0503020204020204" pitchFamily="34" charset="-122"/>
                    <a:ea typeface="Microsoft YaHei" panose="020B0503020204020204" pitchFamily="34" charset="-122"/>
                  </a:rPr>
                  <a:t>9</a:t>
                </a:r>
                <a:endParaRPr lang="zh-CN" altLang="en-US" sz="2000" dirty="0">
                  <a:solidFill>
                    <a:srgbClr val="FF0000"/>
                  </a:solidFill>
                  <a:latin typeface="Microsoft YaHei" panose="020B0503020204020204" pitchFamily="34" charset="-122"/>
                  <a:ea typeface="Microsoft YaHei" panose="020B0503020204020204" pitchFamily="34" charset="-122"/>
                </a:endParaRPr>
              </a:p>
            </p:txBody>
          </p:sp>
        </mc:Choice>
        <mc:Fallback xmlns="">
          <p:sp>
            <p:nvSpPr>
              <p:cNvPr id="16" name="文本框 15">
                <a:extLst>
                  <a:ext uri="{FF2B5EF4-FFF2-40B4-BE49-F238E27FC236}">
                    <a16:creationId xmlns:a16="http://schemas.microsoft.com/office/drawing/2014/main" id="{E0BA18E3-4C0B-29EB-826A-41CFC60296A3}"/>
                  </a:ext>
                </a:extLst>
              </p:cNvPr>
              <p:cNvSpPr txBox="1">
                <a:spLocks noRot="1" noChangeAspect="1" noMove="1" noResize="1" noEditPoints="1" noAdjustHandles="1" noChangeArrowheads="1" noChangeShapeType="1" noTextEdit="1"/>
              </p:cNvSpPr>
              <p:nvPr/>
            </p:nvSpPr>
            <p:spPr>
              <a:xfrm>
                <a:off x="815505" y="5724186"/>
                <a:ext cx="7130900" cy="550728"/>
              </a:xfrm>
              <a:prstGeom prst="rect">
                <a:avLst/>
              </a:prstGeom>
              <a:blipFill>
                <a:blip r:embed="rId4"/>
                <a:stretch>
                  <a:fillRect l="-709" b="-4444"/>
                </a:stretch>
              </a:blipFill>
            </p:spPr>
            <p:txBody>
              <a:bodyPr/>
              <a:lstStyle/>
              <a:p>
                <a:r>
                  <a:rPr lang="zh-CN" altLang="en-US">
                    <a:noFill/>
                  </a:rPr>
                  <a:t> </a:t>
                </a:r>
              </a:p>
            </p:txBody>
          </p:sp>
        </mc:Fallback>
      </mc:AlternateContent>
      <p:sp>
        <p:nvSpPr>
          <p:cNvPr id="18" name="文本框 17">
            <a:extLst>
              <a:ext uri="{FF2B5EF4-FFF2-40B4-BE49-F238E27FC236}">
                <a16:creationId xmlns:a16="http://schemas.microsoft.com/office/drawing/2014/main" id="{D15A0A7C-2199-C44D-7B99-60990B4F7356}"/>
              </a:ext>
            </a:extLst>
          </p:cNvPr>
          <p:cNvSpPr txBox="1"/>
          <p:nvPr/>
        </p:nvSpPr>
        <p:spPr>
          <a:xfrm>
            <a:off x="9092590" y="4812882"/>
            <a:ext cx="2515185" cy="1631216"/>
          </a:xfrm>
          <a:prstGeom prst="rect">
            <a:avLst/>
          </a:prstGeom>
          <a:solidFill>
            <a:srgbClr val="51ADB7"/>
          </a:solidFill>
          <a:ln>
            <a:solidFill>
              <a:srgbClr val="51ADB7"/>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r>
              <a:rPr lang="zh-CN" altLang="en-US" sz="2000" dirty="0">
                <a:latin typeface="Microsoft YaHei" panose="020B0503020204020204" pitchFamily="34" charset="-122"/>
                <a:ea typeface="Microsoft YaHei" panose="020B0503020204020204" pitchFamily="34" charset="-122"/>
              </a:rPr>
              <a:t>随机选择（或选择末尾）元素作为轴点，</a:t>
            </a:r>
            <a:r>
              <a:rPr lang="en-US" altLang="zh-CN" sz="2000" dirty="0">
                <a:solidFill>
                  <a:srgbClr val="FFFF00"/>
                </a:solidFill>
                <a:latin typeface="Microsoft YaHei" panose="020B0503020204020204" pitchFamily="34" charset="-122"/>
                <a:ea typeface="Microsoft YaHei" panose="020B0503020204020204" pitchFamily="34" charset="-122"/>
              </a:rPr>
              <a:t>80%</a:t>
            </a:r>
            <a:r>
              <a:rPr lang="zh-CN" altLang="en-US" sz="2000" dirty="0">
                <a:latin typeface="Microsoft YaHei" panose="020B0503020204020204" pitchFamily="34" charset="-122"/>
                <a:ea typeface="Microsoft YaHei" panose="020B0503020204020204" pitchFamily="34" charset="-122"/>
              </a:rPr>
              <a:t>以上的几率划分出的两组长度比好于</a:t>
            </a:r>
            <a:r>
              <a:rPr lang="en-US" altLang="zh-CN" sz="2000" dirty="0">
                <a:latin typeface="Microsoft YaHei" panose="020B0503020204020204" pitchFamily="34" charset="-122"/>
                <a:ea typeface="Microsoft YaHei" panose="020B0503020204020204" pitchFamily="34" charset="-122"/>
              </a:rPr>
              <a:t>  1 : 9</a:t>
            </a:r>
            <a:endParaRPr lang="zh-CN" altLang="en-US" sz="2000" dirty="0">
              <a:latin typeface="Microsoft YaHei" panose="020B0503020204020204" pitchFamily="34" charset="-122"/>
              <a:ea typeface="Microsoft YaHei" panose="020B0503020204020204" pitchFamily="34" charset="-122"/>
            </a:endParaRPr>
          </a:p>
        </p:txBody>
      </p:sp>
      <p:sp>
        <p:nvSpPr>
          <p:cNvPr id="19" name="右箭头 18">
            <a:extLst>
              <a:ext uri="{FF2B5EF4-FFF2-40B4-BE49-F238E27FC236}">
                <a16:creationId xmlns:a16="http://schemas.microsoft.com/office/drawing/2014/main" id="{0E854769-C1AD-6778-C9BB-AA7259042712}"/>
              </a:ext>
            </a:extLst>
          </p:cNvPr>
          <p:cNvSpPr/>
          <p:nvPr/>
        </p:nvSpPr>
        <p:spPr>
          <a:xfrm>
            <a:off x="8200380" y="5251420"/>
            <a:ext cx="729205" cy="55072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161213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blinds(horizontal)">
                                      <p:cBhvr>
                                        <p:cTn id="11" dur="500"/>
                                        <p:tgtEl>
                                          <p:spTgt spid="16"/>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grpId="0" nodeType="clickEffect">
                                  <p:stCondLst>
                                    <p:cond delay="0"/>
                                  </p:stCondLst>
                                  <p:childTnLst>
                                    <p:set>
                                      <p:cBhvr>
                                        <p:cTn id="15" dur="1" fill="hold">
                                          <p:stCondLst>
                                            <p:cond delay="0"/>
                                          </p:stCondLst>
                                        </p:cTn>
                                        <p:tgtEl>
                                          <p:spTgt spid="19"/>
                                        </p:tgtEl>
                                        <p:attrNameLst>
                                          <p:attrName>style.visibility</p:attrName>
                                        </p:attrNameLst>
                                      </p:cBhvr>
                                      <p:to>
                                        <p:strVal val="visible"/>
                                      </p:to>
                                    </p:set>
                                    <p:anim calcmode="lin" valueType="num">
                                      <p:cBhvr additive="base">
                                        <p:cTn id="16" dur="500" fill="hold"/>
                                        <p:tgtEl>
                                          <p:spTgt spid="19"/>
                                        </p:tgtEl>
                                        <p:attrNameLst>
                                          <p:attrName>ppt_x</p:attrName>
                                        </p:attrNameLst>
                                      </p:cBhvr>
                                      <p:tavLst>
                                        <p:tav tm="0">
                                          <p:val>
                                            <p:strVal val="#ppt_x"/>
                                          </p:val>
                                        </p:tav>
                                        <p:tav tm="100000">
                                          <p:val>
                                            <p:strVal val="#ppt_x"/>
                                          </p:val>
                                        </p:tav>
                                      </p:tavLst>
                                    </p:anim>
                                    <p:anim calcmode="lin" valueType="num">
                                      <p:cBhvr additive="base">
                                        <p:cTn id="17" dur="500" fill="hold"/>
                                        <p:tgtEl>
                                          <p:spTgt spid="19"/>
                                        </p:tgtEl>
                                        <p:attrNameLst>
                                          <p:attrName>ppt_y</p:attrName>
                                        </p:attrNameLst>
                                      </p:cBhvr>
                                      <p:tavLst>
                                        <p:tav tm="0">
                                          <p:val>
                                            <p:strVal val="1+#ppt_h/2"/>
                                          </p:val>
                                        </p:tav>
                                        <p:tav tm="100000">
                                          <p:val>
                                            <p:strVal val="#ppt_y"/>
                                          </p:val>
                                        </p:tav>
                                      </p:tavLst>
                                    </p:anim>
                                  </p:childTnLst>
                                </p:cTn>
                              </p:par>
                              <p:par>
                                <p:cTn id="18" presetID="2" presetClass="entr" presetSubtype="4" fill="hold" grpId="0" nodeType="withEffect">
                                  <p:stCondLst>
                                    <p:cond delay="0"/>
                                  </p:stCondLst>
                                  <p:childTnLst>
                                    <p:set>
                                      <p:cBhvr>
                                        <p:cTn id="19" dur="1" fill="hold">
                                          <p:stCondLst>
                                            <p:cond delay="0"/>
                                          </p:stCondLst>
                                        </p:cTn>
                                        <p:tgtEl>
                                          <p:spTgt spid="18"/>
                                        </p:tgtEl>
                                        <p:attrNameLst>
                                          <p:attrName>style.visibility</p:attrName>
                                        </p:attrNameLst>
                                      </p:cBhvr>
                                      <p:to>
                                        <p:strVal val="visible"/>
                                      </p:to>
                                    </p:set>
                                    <p:anim calcmode="lin" valueType="num">
                                      <p:cBhvr additive="base">
                                        <p:cTn id="20" dur="500" fill="hold"/>
                                        <p:tgtEl>
                                          <p:spTgt spid="18"/>
                                        </p:tgtEl>
                                        <p:attrNameLst>
                                          <p:attrName>ppt_x</p:attrName>
                                        </p:attrNameLst>
                                      </p:cBhvr>
                                      <p:tavLst>
                                        <p:tav tm="0">
                                          <p:val>
                                            <p:strVal val="#ppt_x"/>
                                          </p:val>
                                        </p:tav>
                                        <p:tav tm="100000">
                                          <p:val>
                                            <p:strVal val="#ppt_x"/>
                                          </p:val>
                                        </p:tav>
                                      </p:tavLst>
                                    </p:anim>
                                    <p:anim calcmode="lin" valueType="num">
                                      <p:cBhvr additive="base">
                                        <p:cTn id="21"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8" grpId="0" animBg="1"/>
      <p:bldP spid="19"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快速排序性能分析</a:t>
            </a:r>
          </a:p>
        </p:txBody>
      </p:sp>
      <p:sp>
        <p:nvSpPr>
          <p:cNvPr id="3" name="副标题 2"/>
          <p:cNvSpPr>
            <a:spLocks noGrp="1"/>
          </p:cNvSpPr>
          <p:nvPr>
            <p:ph type="subTitle" idx="1"/>
          </p:nvPr>
        </p:nvSpPr>
        <p:spPr/>
        <p:txBody>
          <a:bodyPr/>
          <a:lstStyle/>
          <a:p>
            <a:r>
              <a:rPr lang="en-US" altLang="zh-CN" dirty="0"/>
              <a:t>10.4.2  </a:t>
            </a:r>
            <a:r>
              <a:rPr lang="zh-CN" altLang="en-US" dirty="0"/>
              <a:t>快速排序</a:t>
            </a:r>
          </a:p>
        </p:txBody>
      </p:sp>
      <p:sp>
        <p:nvSpPr>
          <p:cNvPr id="4" name="文本占位符 3"/>
          <p:cNvSpPr>
            <a:spLocks noGrp="1"/>
          </p:cNvSpPr>
          <p:nvPr>
            <p:ph type="body" idx="10"/>
          </p:nvPr>
        </p:nvSpPr>
        <p:spPr/>
        <p:txBody>
          <a:bodyPr/>
          <a:lstStyle/>
          <a:p>
            <a:r>
              <a:rPr lang="zh-CN" altLang="en-US" dirty="0"/>
              <a:t>数据结构</a:t>
            </a:r>
          </a:p>
        </p:txBody>
      </p:sp>
      <mc:AlternateContent xmlns:mc="http://schemas.openxmlformats.org/markup-compatibility/2006" xmlns:a14="http://schemas.microsoft.com/office/drawing/2010/main">
        <mc:Choice Requires="a14">
          <p:sp>
            <p:nvSpPr>
              <p:cNvPr id="6" name="内容占位符 5">
                <a:extLst>
                  <a:ext uri="{FF2B5EF4-FFF2-40B4-BE49-F238E27FC236}">
                    <a16:creationId xmlns:a16="http://schemas.microsoft.com/office/drawing/2014/main" id="{CB9AAD01-8353-420F-BA99-326245CE2574}"/>
                  </a:ext>
                </a:extLst>
              </p:cNvPr>
              <p:cNvSpPr>
                <a:spLocks noGrp="1"/>
              </p:cNvSpPr>
              <p:nvPr>
                <p:ph idx="11"/>
              </p:nvPr>
            </p:nvSpPr>
            <p:spPr/>
            <p:txBody>
              <a:bodyPr>
                <a:noAutofit/>
              </a:bodyPr>
              <a:lstStyle/>
              <a:p>
                <a:r>
                  <a:rPr lang="zh-CN" altLang="en-US" sz="2200" b="1" dirty="0"/>
                  <a:t>平均情况分析：</a:t>
                </a:r>
                <a:endParaRPr lang="en-US" altLang="zh-CN" sz="2200" b="1" dirty="0"/>
              </a:p>
              <a:p>
                <a:pPr marL="342900" indent="-342900">
                  <a:buFont typeface="Arial" panose="020B0604020202020204" pitchFamily="34" charset="0"/>
                  <a:buChar char="•"/>
                </a:pPr>
                <a:r>
                  <a:rPr lang="zh-CN" altLang="en-US" dirty="0"/>
                  <a:t>假设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&lt;…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&lt;</m:t>
                        </m:r>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𝑘</m:t>
                        </m:r>
                      </m:sub>
                    </m:sSub>
                    <m:r>
                      <a:rPr lang="en-US" altLang="zh-CN" b="0" i="1" smtClean="0">
                        <a:latin typeface="Cambria Math" panose="02040503050406030204" pitchFamily="18" charset="0"/>
                      </a:rPr>
                      <m:t>&lt;…&lt;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𝑛</m:t>
                        </m:r>
                      </m:sub>
                    </m:sSub>
                    <m:r>
                      <a:rPr lang="zh-CN" altLang="en-US" i="1">
                        <a:latin typeface="Cambria Math" panose="02040503050406030204" pitchFamily="18" charset="0"/>
                      </a:rPr>
                      <m:t>，</m:t>
                    </m:r>
                    <m:r>
                      <a:rPr lang="zh-CN" altLang="en-US" i="1" smtClean="0">
                        <a:latin typeface="Cambria Math" panose="02040503050406030204" pitchFamily="18" charset="0"/>
                      </a:rPr>
                      <m:t>且</m:t>
                    </m:r>
                    <m:r>
                      <m:rPr>
                        <m:sty m:val="p"/>
                      </m:rPr>
                      <a:rPr lang="en-US" altLang="zh-CN" b="0" i="0" smtClean="0">
                        <a:solidFill>
                          <a:srgbClr val="00B0F0"/>
                        </a:solidFill>
                        <a:latin typeface="Cambria Math" panose="02040503050406030204" pitchFamily="18" charset="0"/>
                      </a:rPr>
                      <m:t>perm</m:t>
                    </m:r>
                    <m:r>
                      <a:rPr lang="en-US" altLang="zh-CN" b="0" i="1" smtClean="0">
                        <a:solidFill>
                          <a:srgbClr val="00B0F0"/>
                        </a:solidFill>
                        <a:latin typeface="Cambria Math" panose="02040503050406030204" pitchFamily="18" charset="0"/>
                      </a:rPr>
                      <m:t>(</m:t>
                    </m:r>
                    <m:sSub>
                      <m:sSubPr>
                        <m:ctrlPr>
                          <a:rPr lang="en-US" altLang="zh-CN" b="0" i="1" smtClean="0">
                            <a:solidFill>
                              <a:srgbClr val="00B0F0"/>
                            </a:solidFill>
                            <a:latin typeface="Cambria Math" panose="02040503050406030204" pitchFamily="18" charset="0"/>
                          </a:rPr>
                        </m:ctrlPr>
                      </m:sSubPr>
                      <m:e>
                        <m:r>
                          <a:rPr lang="en-US" altLang="zh-CN" b="0" i="1" smtClean="0">
                            <a:solidFill>
                              <a:srgbClr val="00B0F0"/>
                            </a:solidFill>
                            <a:latin typeface="Cambria Math" panose="02040503050406030204" pitchFamily="18" charset="0"/>
                          </a:rPr>
                          <m:t>𝑎</m:t>
                        </m:r>
                      </m:e>
                      <m:sub>
                        <m:r>
                          <a:rPr lang="en-US" altLang="zh-CN" b="0" i="1" smtClean="0">
                            <a:solidFill>
                              <a:srgbClr val="00B0F0"/>
                            </a:solidFill>
                            <a:latin typeface="Cambria Math" panose="02040503050406030204" pitchFamily="18" charset="0"/>
                          </a:rPr>
                          <m:t>1</m:t>
                        </m:r>
                      </m:sub>
                    </m:sSub>
                    <m:r>
                      <a:rPr lang="en-US" altLang="zh-CN" b="0" i="1" smtClean="0">
                        <a:solidFill>
                          <a:srgbClr val="00B0F0"/>
                        </a:solidFill>
                        <a:latin typeface="Cambria Math" panose="02040503050406030204" pitchFamily="18" charset="0"/>
                      </a:rPr>
                      <m:t>,…,</m:t>
                    </m:r>
                    <m:sSub>
                      <m:sSubPr>
                        <m:ctrlPr>
                          <a:rPr lang="en-US" altLang="zh-CN" b="0" i="1" smtClean="0">
                            <a:solidFill>
                              <a:srgbClr val="00B0F0"/>
                            </a:solidFill>
                            <a:latin typeface="Cambria Math" panose="02040503050406030204" pitchFamily="18" charset="0"/>
                          </a:rPr>
                        </m:ctrlPr>
                      </m:sSubPr>
                      <m:e>
                        <m:r>
                          <a:rPr lang="en-US" altLang="zh-CN" b="0" i="1" smtClean="0">
                            <a:solidFill>
                              <a:srgbClr val="00B0F0"/>
                            </a:solidFill>
                            <a:latin typeface="Cambria Math" panose="02040503050406030204" pitchFamily="18" charset="0"/>
                          </a:rPr>
                          <m:t>𝑎</m:t>
                        </m:r>
                      </m:e>
                      <m:sub>
                        <m:r>
                          <a:rPr lang="en-US" altLang="zh-CN" b="0" i="1" smtClean="0">
                            <a:solidFill>
                              <a:srgbClr val="00B0F0"/>
                            </a:solidFill>
                            <a:latin typeface="Cambria Math" panose="02040503050406030204" pitchFamily="18" charset="0"/>
                          </a:rPr>
                          <m:t>𝑛</m:t>
                        </m:r>
                      </m:sub>
                    </m:sSub>
                    <m:r>
                      <a:rPr lang="en-US" altLang="zh-CN" b="0" i="1" smtClean="0">
                        <a:solidFill>
                          <a:srgbClr val="00B0F0"/>
                        </a:solidFill>
                        <a:latin typeface="Cambria Math" panose="02040503050406030204" pitchFamily="18" charset="0"/>
                      </a:rPr>
                      <m:t>)</m:t>
                    </m:r>
                    <m:r>
                      <a:rPr lang="zh-CN" altLang="en-US" i="1">
                        <a:latin typeface="Cambria Math" panose="02040503050406030204" pitchFamily="18" charset="0"/>
                      </a:rPr>
                      <m:t>表示</m:t>
                    </m:r>
                    <m:r>
                      <a:rPr lang="en-US" altLang="zh-CN" b="0" i="1" smtClean="0">
                        <a:latin typeface="Cambria Math" panose="02040503050406030204" pitchFamily="18" charset="0"/>
                      </a:rPr>
                      <m:t>𝑛</m:t>
                    </m:r>
                    <m:r>
                      <a:rPr lang="zh-CN" altLang="en-US" i="1">
                        <a:latin typeface="Cambria Math" panose="02040503050406030204" pitchFamily="18" charset="0"/>
                      </a:rPr>
                      <m:t>个</m:t>
                    </m:r>
                  </m:oMath>
                </a14:m>
                <a:r>
                  <a:rPr lang="zh-CN" altLang="en-US" dirty="0"/>
                  <a:t>元素的某个序列。因此，共有</a:t>
                </a:r>
                <a14:m>
                  <m:oMath xmlns:m="http://schemas.openxmlformats.org/officeDocument/2006/math">
                    <m:r>
                      <a:rPr lang="en-US" altLang="zh-CN" b="0" i="1" smtClean="0">
                        <a:latin typeface="Cambria Math" panose="02040503050406030204" pitchFamily="18" charset="0"/>
                      </a:rPr>
                      <m:t>𝑛</m:t>
                    </m:r>
                    <m:r>
                      <a:rPr lang="en-US" altLang="zh-CN" b="0" i="1" smtClean="0">
                        <a:latin typeface="Cambria Math" panose="02040503050406030204" pitchFamily="18" charset="0"/>
                      </a:rPr>
                      <m:t>!</m:t>
                    </m:r>
                  </m:oMath>
                </a14:m>
                <a:r>
                  <a:rPr lang="zh-CN" altLang="en-US" dirty="0"/>
                  <a:t>种不同的序列，而其中</a:t>
                </a:r>
                <a:r>
                  <a:rPr lang="en-US" altLang="zh-CN" dirty="0"/>
                  <a:t> </a:t>
                </a:r>
                <a14:m>
                  <m:oMath xmlns:m="http://schemas.openxmlformats.org/officeDocument/2006/math">
                    <m:sSub>
                      <m:sSubPr>
                        <m:ctrlPr>
                          <a:rPr lang="en-US" altLang="zh-CN" i="1" smtClean="0">
                            <a:solidFill>
                              <a:srgbClr val="C00000"/>
                            </a:solidFill>
                            <a:latin typeface="Cambria Math" panose="02040503050406030204" pitchFamily="18" charset="0"/>
                          </a:rPr>
                        </m:ctrlPr>
                      </m:sSubPr>
                      <m:e>
                        <m:r>
                          <a:rPr lang="en-US" altLang="zh-CN" i="1">
                            <a:solidFill>
                              <a:srgbClr val="C00000"/>
                            </a:solidFill>
                            <a:latin typeface="Cambria Math" panose="02040503050406030204" pitchFamily="18" charset="0"/>
                          </a:rPr>
                          <m:t>𝑎</m:t>
                        </m:r>
                      </m:e>
                      <m:sub>
                        <m:r>
                          <a:rPr lang="en-US" altLang="zh-CN" i="1">
                            <a:solidFill>
                              <a:srgbClr val="C00000"/>
                            </a:solidFill>
                            <a:latin typeface="Cambria Math" panose="02040503050406030204" pitchFamily="18" charset="0"/>
                          </a:rPr>
                          <m:t>𝑘</m:t>
                        </m:r>
                      </m:sub>
                    </m:sSub>
                    <m:r>
                      <a:rPr lang="en-US" altLang="zh-CN" b="0" i="1" smtClean="0">
                        <a:solidFill>
                          <a:srgbClr val="C00000"/>
                        </a:solidFill>
                        <a:latin typeface="Cambria Math" panose="02040503050406030204" pitchFamily="18" charset="0"/>
                      </a:rPr>
                      <m:t> (1≤</m:t>
                    </m:r>
                    <m:r>
                      <a:rPr lang="en-US" altLang="zh-CN" b="0" i="1" smtClean="0">
                        <a:solidFill>
                          <a:srgbClr val="C00000"/>
                        </a:solidFill>
                        <a:latin typeface="Cambria Math" panose="02040503050406030204" pitchFamily="18" charset="0"/>
                      </a:rPr>
                      <m:t>𝑘</m:t>
                    </m:r>
                    <m:r>
                      <a:rPr lang="en-US" altLang="zh-CN" b="0" i="1" smtClean="0">
                        <a:solidFill>
                          <a:srgbClr val="C00000"/>
                        </a:solidFill>
                        <a:latin typeface="Cambria Math" panose="02040503050406030204" pitchFamily="18" charset="0"/>
                      </a:rPr>
                      <m:t>≤</m:t>
                    </m:r>
                    <m:r>
                      <a:rPr lang="en-US" altLang="zh-CN" b="0" i="1" smtClean="0">
                        <a:solidFill>
                          <a:srgbClr val="C00000"/>
                        </a:solidFill>
                        <a:latin typeface="Cambria Math" panose="02040503050406030204" pitchFamily="18" charset="0"/>
                      </a:rPr>
                      <m:t>𝑛</m:t>
                    </m:r>
                    <m:r>
                      <a:rPr lang="en-US" altLang="zh-CN" b="0" i="1" smtClean="0">
                        <a:solidFill>
                          <a:srgbClr val="C00000"/>
                        </a:solidFill>
                        <a:latin typeface="Cambria Math" panose="02040503050406030204" pitchFamily="18" charset="0"/>
                      </a:rPr>
                      <m:t>)</m:t>
                    </m:r>
                  </m:oMath>
                </a14:m>
                <a:r>
                  <a:rPr lang="zh-CN" altLang="en-US" dirty="0">
                    <a:solidFill>
                      <a:srgbClr val="C00000"/>
                    </a:solidFill>
                  </a:rPr>
                  <a:t>在末尾</a:t>
                </a:r>
                <a:r>
                  <a:rPr lang="zh-CN" altLang="en-US" dirty="0"/>
                  <a:t>的序列有</a:t>
                </a:r>
                <a14:m>
                  <m:oMath xmlns:m="http://schemas.openxmlformats.org/officeDocument/2006/math">
                    <m:r>
                      <a:rPr lang="en-US" altLang="zh-CN" i="1" dirty="0" smtClean="0">
                        <a:latin typeface="Cambria Math" panose="02040503050406030204" pitchFamily="18" charset="0"/>
                      </a:rPr>
                      <m:t>(</m:t>
                    </m:r>
                    <m:r>
                      <a:rPr lang="en-US" altLang="zh-CN" i="1">
                        <a:latin typeface="Cambria Math" panose="02040503050406030204" pitchFamily="18" charset="0"/>
                      </a:rPr>
                      <m:t>𝑛</m:t>
                    </m:r>
                    <m:r>
                      <a:rPr lang="en-US" altLang="zh-CN" b="0" i="1" smtClean="0">
                        <a:latin typeface="Cambria Math" panose="02040503050406030204" pitchFamily="18" charset="0"/>
                      </a:rPr>
                      <m:t>−1)</m:t>
                    </m:r>
                    <m:r>
                      <a:rPr lang="en-US" altLang="zh-CN" i="1">
                        <a:latin typeface="Cambria Math" panose="02040503050406030204" pitchFamily="18" charset="0"/>
                      </a:rPr>
                      <m:t>!</m:t>
                    </m:r>
                  </m:oMath>
                </a14:m>
                <a:r>
                  <a:rPr lang="zh-CN" altLang="en-US" dirty="0"/>
                  <a:t>，即</a:t>
                </a:r>
                <a14:m>
                  <m:oMath xmlns:m="http://schemas.openxmlformats.org/officeDocument/2006/math">
                    <m:sSub>
                      <m:sSubPr>
                        <m:ctrlPr>
                          <a:rPr lang="en-US" altLang="zh-CN" i="1">
                            <a:solidFill>
                              <a:srgbClr val="00B050"/>
                            </a:solidFill>
                            <a:latin typeface="Cambria Math" panose="02040503050406030204" pitchFamily="18" charset="0"/>
                          </a:rPr>
                        </m:ctrlPr>
                      </m:sSubPr>
                      <m:e>
                        <m:r>
                          <a:rPr lang="en-US" altLang="zh-CN" i="1">
                            <a:solidFill>
                              <a:srgbClr val="00B050"/>
                            </a:solidFill>
                            <a:latin typeface="Cambria Math" panose="02040503050406030204" pitchFamily="18" charset="0"/>
                          </a:rPr>
                          <m:t>𝑎</m:t>
                        </m:r>
                      </m:e>
                      <m:sub>
                        <m:r>
                          <a:rPr lang="en-US" altLang="zh-CN" i="1">
                            <a:solidFill>
                              <a:srgbClr val="00B050"/>
                            </a:solidFill>
                            <a:latin typeface="Cambria Math" panose="02040503050406030204" pitchFamily="18" charset="0"/>
                          </a:rPr>
                          <m:t>𝑘</m:t>
                        </m:r>
                      </m:sub>
                    </m:sSub>
                  </m:oMath>
                </a14:m>
                <a:r>
                  <a:rPr lang="zh-CN" altLang="en-US" dirty="0"/>
                  <a:t>出现在序列末尾的概率为 </a:t>
                </a:r>
                <a14:m>
                  <m:oMath xmlns:m="http://schemas.openxmlformats.org/officeDocument/2006/math">
                    <m:f>
                      <m:fPr>
                        <m:ctrlPr>
                          <a:rPr lang="en-US" altLang="zh-CN" sz="2800" b="0" i="1" smtClean="0">
                            <a:solidFill>
                              <a:srgbClr val="FF0000"/>
                            </a:solidFill>
                            <a:latin typeface="Cambria Math" panose="02040503050406030204" pitchFamily="18" charset="0"/>
                          </a:rPr>
                        </m:ctrlPr>
                      </m:fPr>
                      <m:num>
                        <m:r>
                          <a:rPr lang="en-US" altLang="zh-CN" sz="2800" b="0" i="1" smtClean="0">
                            <a:solidFill>
                              <a:srgbClr val="FF0000"/>
                            </a:solidFill>
                            <a:latin typeface="Cambria Math" panose="02040503050406030204" pitchFamily="18" charset="0"/>
                          </a:rPr>
                          <m:t>1</m:t>
                        </m:r>
                      </m:num>
                      <m:den>
                        <m:r>
                          <a:rPr lang="en-US" altLang="zh-CN" sz="2800" b="0" i="1" smtClean="0">
                            <a:solidFill>
                              <a:srgbClr val="FF0000"/>
                            </a:solidFill>
                            <a:latin typeface="Cambria Math" panose="02040503050406030204" pitchFamily="18" charset="0"/>
                          </a:rPr>
                          <m:t>𝑛</m:t>
                        </m:r>
                      </m:den>
                    </m:f>
                    <m:r>
                      <a:rPr lang="zh-CN" altLang="en-US" sz="2800" i="1">
                        <a:latin typeface="Cambria Math" panose="02040503050406030204" pitchFamily="18" charset="0"/>
                      </a:rPr>
                      <m:t>。</m:t>
                    </m:r>
                  </m:oMath>
                </a14:m>
                <a:endParaRPr lang="en-US" altLang="zh-CN" sz="2800" dirty="0"/>
              </a:p>
              <a:p>
                <a:pPr marL="342900" indent="-342900">
                  <a:buFont typeface="Arial" panose="020B0604020202020204" pitchFamily="34" charset="0"/>
                  <a:buChar char="•"/>
                </a:pPr>
                <a:r>
                  <a:rPr lang="zh-CN" altLang="en-US" dirty="0">
                    <a:solidFill>
                      <a:schemeClr val="tx1"/>
                    </a:solidFill>
                  </a:rPr>
                  <a:t>考虑</a:t>
                </a:r>
                <a14:m>
                  <m:oMath xmlns:m="http://schemas.openxmlformats.org/officeDocument/2006/math">
                    <m:sSub>
                      <m:sSubPr>
                        <m:ctrlPr>
                          <a:rPr lang="en-US" altLang="zh-CN" i="1">
                            <a:solidFill>
                              <a:schemeClr val="tx1"/>
                            </a:solidFill>
                            <a:latin typeface="Cambria Math" panose="02040503050406030204" pitchFamily="18" charset="0"/>
                          </a:rPr>
                        </m:ctrlPr>
                      </m:sSubPr>
                      <m:e>
                        <m:r>
                          <a:rPr lang="en-US" altLang="zh-CN" i="1">
                            <a:solidFill>
                              <a:schemeClr val="tx1"/>
                            </a:solidFill>
                            <a:latin typeface="Cambria Math" panose="02040503050406030204" pitchFamily="18" charset="0"/>
                          </a:rPr>
                          <m:t>𝑎</m:t>
                        </m:r>
                      </m:e>
                      <m:sub>
                        <m:r>
                          <a:rPr lang="en-US" altLang="zh-CN" i="1">
                            <a:solidFill>
                              <a:schemeClr val="tx1"/>
                            </a:solidFill>
                            <a:latin typeface="Cambria Math" panose="02040503050406030204" pitchFamily="18" charset="0"/>
                          </a:rPr>
                          <m:t>𝑘</m:t>
                        </m:r>
                      </m:sub>
                    </m:sSub>
                    <m:r>
                      <a:rPr lang="zh-CN" altLang="en-US" i="1" smtClean="0">
                        <a:solidFill>
                          <a:schemeClr val="tx1"/>
                        </a:solidFill>
                        <a:latin typeface="Cambria Math" panose="02040503050406030204" pitchFamily="18" charset="0"/>
                      </a:rPr>
                      <m:t>出现在</m:t>
                    </m:r>
                    <m:r>
                      <a:rPr lang="zh-CN" altLang="en-US" i="1">
                        <a:solidFill>
                          <a:schemeClr val="tx1"/>
                        </a:solidFill>
                        <a:latin typeface="Cambria Math" panose="02040503050406030204" pitchFamily="18" charset="0"/>
                      </a:rPr>
                      <m:t>序列</m:t>
                    </m:r>
                  </m:oMath>
                </a14:m>
                <a:r>
                  <a:rPr lang="zh-CN" altLang="en-US" dirty="0">
                    <a:solidFill>
                      <a:schemeClr val="tx1"/>
                    </a:solidFill>
                  </a:rPr>
                  <a:t>末尾，作为基准值</a:t>
                </a:r>
                <a:r>
                  <a:rPr lang="zh-CN" altLang="en-US" dirty="0">
                    <a:solidFill>
                      <a:srgbClr val="FF0000"/>
                    </a:solidFill>
                  </a:rPr>
                  <a:t>划分</a:t>
                </a:r>
                <a:r>
                  <a:rPr lang="zh-CN" altLang="en-US" dirty="0">
                    <a:solidFill>
                      <a:schemeClr val="tx1"/>
                    </a:solidFill>
                  </a:rPr>
                  <a:t>的结果如下：</a:t>
                </a:r>
              </a:p>
              <a:p>
                <a:endParaRPr lang="en-US" altLang="zh-CN" sz="3200" dirty="0"/>
              </a:p>
              <a:p>
                <a:endParaRPr lang="en-US" altLang="zh-CN" sz="2200" b="1" dirty="0"/>
              </a:p>
              <a:p>
                <a:endParaRPr lang="en-US" altLang="zh-CN" sz="2200" b="1" dirty="0"/>
              </a:p>
              <a:p>
                <a:r>
                  <a:rPr lang="zh-CN" altLang="en-US" sz="2200" b="1" dirty="0"/>
                  <a:t>轴点选择的重要性质：</a:t>
                </a:r>
                <a:endParaRPr lang="en-US" altLang="zh-CN" sz="2200" b="1" dirty="0"/>
              </a:p>
              <a:p>
                <a:pPr marL="342900" indent="-342900">
                  <a:buFont typeface="Arial" panose="020B0604020202020204" pitchFamily="34" charset="0"/>
                  <a:buChar char="•"/>
                </a:pPr>
                <a:r>
                  <a:rPr lang="zh-CN" altLang="en-US" sz="2000" dirty="0">
                    <a:latin typeface="Microsoft YaHei" panose="020B0503020204020204" pitchFamily="34" charset="-122"/>
                    <a:ea typeface="Microsoft YaHei" panose="020B0503020204020204" pitchFamily="34" charset="-122"/>
                  </a:rPr>
                  <a:t>随机选择轴点，则划分出的 </a:t>
                </a:r>
                <a:r>
                  <a:rPr lang="zh-CN" altLang="en-US" sz="2000" dirty="0">
                    <a:solidFill>
                      <a:srgbClr val="00B0F0"/>
                    </a:solidFill>
                    <a:latin typeface="Microsoft YaHei" panose="020B0503020204020204" pitchFamily="34" charset="-122"/>
                    <a:ea typeface="Microsoft YaHei" panose="020B0503020204020204" pitchFamily="34" charset="-122"/>
                  </a:rPr>
                  <a:t>数量少组 </a:t>
                </a:r>
                <a:r>
                  <a:rPr lang="zh-CN" altLang="en-US" sz="2000" dirty="0">
                    <a:solidFill>
                      <a:schemeClr val="tx1"/>
                    </a:solidFill>
                    <a:latin typeface="Microsoft YaHei" panose="020B0503020204020204" pitchFamily="34" charset="-122"/>
                    <a:ea typeface="Microsoft YaHei" panose="020B0503020204020204" pitchFamily="34" charset="-122"/>
                  </a:rPr>
                  <a:t>与</a:t>
                </a:r>
                <a:r>
                  <a:rPr lang="zh-CN" altLang="en-US" sz="2000" dirty="0">
                    <a:solidFill>
                      <a:srgbClr val="00B0F0"/>
                    </a:solidFill>
                    <a:latin typeface="Microsoft YaHei" panose="020B0503020204020204" pitchFamily="34" charset="-122"/>
                    <a:ea typeface="Microsoft YaHei" panose="020B0503020204020204" pitchFamily="34" charset="-122"/>
                  </a:rPr>
                  <a:t> 数量多组 </a:t>
                </a:r>
                <a:r>
                  <a:rPr lang="zh-CN" altLang="en-US" sz="2000" dirty="0">
                    <a:latin typeface="Microsoft YaHei" panose="020B0503020204020204" pitchFamily="34" charset="-122"/>
                    <a:ea typeface="Microsoft YaHei" panose="020B0503020204020204" pitchFamily="34" charset="-122"/>
                  </a:rPr>
                  <a:t>的</a:t>
                </a:r>
                <a:r>
                  <a:rPr lang="zh-CN" altLang="en-US" sz="2000" dirty="0">
                    <a:solidFill>
                      <a:srgbClr val="FF0000"/>
                    </a:solidFill>
                    <a:latin typeface="Microsoft YaHei" panose="020B0503020204020204" pitchFamily="34" charset="-122"/>
                    <a:ea typeface="Microsoft YaHei" panose="020B0503020204020204" pitchFamily="34" charset="-122"/>
                  </a:rPr>
                  <a:t>平均长度比</a:t>
                </a:r>
                <a:r>
                  <a:rPr lang="zh-CN" altLang="en-US" sz="2000" dirty="0">
                    <a:latin typeface="Microsoft YaHei" panose="020B0503020204020204" pitchFamily="34" charset="-122"/>
                    <a:ea typeface="Microsoft YaHei" panose="020B0503020204020204" pitchFamily="34" charset="-122"/>
                  </a:rPr>
                  <a:t>为 </a:t>
                </a:r>
                <a:r>
                  <a:rPr lang="en-US" altLang="zh-CN" sz="2000" dirty="0">
                    <a:solidFill>
                      <a:srgbClr val="FF0000"/>
                    </a:solidFill>
                    <a:latin typeface="Microsoft YaHei" panose="020B0503020204020204" pitchFamily="34" charset="-122"/>
                    <a:ea typeface="Microsoft YaHei" panose="020B0503020204020204" pitchFamily="34" charset="-122"/>
                  </a:rPr>
                  <a:t>1</a:t>
                </a:r>
                <a:r>
                  <a:rPr lang="zh-CN" altLang="en-US" sz="2000" dirty="0">
                    <a:solidFill>
                      <a:srgbClr val="FF0000"/>
                    </a:solidFill>
                    <a:latin typeface="Microsoft YaHei" panose="020B0503020204020204" pitchFamily="34" charset="-122"/>
                    <a:ea typeface="Microsoft YaHei" panose="020B0503020204020204" pitchFamily="34" charset="-122"/>
                  </a:rPr>
                  <a:t> </a:t>
                </a:r>
                <a:r>
                  <a:rPr lang="en-US" altLang="zh-CN" sz="2000" dirty="0">
                    <a:solidFill>
                      <a:srgbClr val="FF0000"/>
                    </a:solidFill>
                    <a:latin typeface="Microsoft YaHei" panose="020B0503020204020204" pitchFamily="34" charset="-122"/>
                    <a:ea typeface="Microsoft YaHei" panose="020B0503020204020204" pitchFamily="34" charset="-122"/>
                  </a:rPr>
                  <a:t>:</a:t>
                </a:r>
                <a:r>
                  <a:rPr lang="zh-CN" altLang="en-US" sz="2000" dirty="0">
                    <a:solidFill>
                      <a:srgbClr val="FF0000"/>
                    </a:solidFill>
                    <a:latin typeface="Microsoft YaHei" panose="020B0503020204020204" pitchFamily="34" charset="-122"/>
                    <a:ea typeface="Microsoft YaHei" panose="020B0503020204020204" pitchFamily="34" charset="-122"/>
                  </a:rPr>
                  <a:t> </a:t>
                </a:r>
                <a:r>
                  <a:rPr lang="en-US" altLang="zh-CN" sz="2000" dirty="0">
                    <a:solidFill>
                      <a:srgbClr val="FF0000"/>
                    </a:solidFill>
                    <a:latin typeface="Microsoft YaHei" panose="020B0503020204020204" pitchFamily="34" charset="-122"/>
                    <a:ea typeface="Microsoft YaHei" panose="020B0503020204020204" pitchFamily="34" charset="-122"/>
                  </a:rPr>
                  <a:t>3</a:t>
                </a:r>
              </a:p>
              <a:p>
                <a:pPr marL="342900" indent="-342900">
                  <a:buFont typeface="Arial" panose="020B0604020202020204" pitchFamily="34" charset="0"/>
                  <a:buChar char="•"/>
                </a:pPr>
                <a:r>
                  <a:rPr lang="zh-CN" altLang="en-US" sz="2200" dirty="0"/>
                  <a:t>随机选择轴点，</a:t>
                </a:r>
                <a:r>
                  <a:rPr lang="en-US" altLang="zh-CN" sz="2200" dirty="0"/>
                  <a:t>80%</a:t>
                </a:r>
                <a:r>
                  <a:rPr lang="zh-CN" altLang="en-US" sz="2200" dirty="0"/>
                  <a:t>以上的几率划分出的两组长度比好于  </a:t>
                </a:r>
                <a:r>
                  <a:rPr lang="en-US" altLang="zh-CN" sz="2200" dirty="0"/>
                  <a:t>1 : 9</a:t>
                </a:r>
              </a:p>
              <a:p>
                <a:pPr marL="342900" indent="-342900">
                  <a:buFont typeface="Arial" panose="020B0604020202020204" pitchFamily="34" charset="0"/>
                  <a:buChar char="•"/>
                </a:pPr>
                <a:r>
                  <a:rPr lang="zh-CN" altLang="en-US" sz="2200" dirty="0"/>
                  <a:t>同理可证，</a:t>
                </a:r>
                <a:r>
                  <a:rPr lang="en-US" altLang="zh-CN" sz="2200" dirty="0"/>
                  <a:t>90%</a:t>
                </a:r>
                <a:r>
                  <a:rPr lang="zh-CN" altLang="en-US" sz="2200" dirty="0"/>
                  <a:t>以上的几率划分出的两组长度比不低于</a:t>
                </a:r>
                <a:r>
                  <a:rPr lang="en-US" altLang="zh-CN" sz="2200" dirty="0"/>
                  <a:t>1</a:t>
                </a:r>
                <a:r>
                  <a:rPr lang="zh-CN" altLang="en-US" sz="2200" dirty="0"/>
                  <a:t> </a:t>
                </a:r>
                <a:r>
                  <a:rPr lang="en-US" altLang="zh-CN" sz="2200" dirty="0"/>
                  <a:t>:</a:t>
                </a:r>
                <a:r>
                  <a:rPr lang="zh-CN" altLang="en-US" sz="2200" dirty="0"/>
                  <a:t> </a:t>
                </a:r>
                <a:r>
                  <a:rPr lang="en-US" altLang="zh-CN" sz="2200" dirty="0"/>
                  <a:t>19</a:t>
                </a:r>
              </a:p>
              <a:p>
                <a:pPr marL="342900" indent="-342900">
                  <a:buFont typeface="Arial" panose="020B0604020202020204" pitchFamily="34" charset="0"/>
                  <a:buChar char="•"/>
                </a:pPr>
                <a:endParaRPr lang="en-US" altLang="zh-CN" sz="2200" dirty="0"/>
              </a:p>
              <a:p>
                <a:endParaRPr lang="en-US" altLang="zh-CN" sz="2200" dirty="0"/>
              </a:p>
            </p:txBody>
          </p:sp>
        </mc:Choice>
        <mc:Fallback xmlns="">
          <p:sp>
            <p:nvSpPr>
              <p:cNvPr id="6" name="内容占位符 5">
                <a:extLst>
                  <a:ext uri="{FF2B5EF4-FFF2-40B4-BE49-F238E27FC236}">
                    <a16:creationId xmlns:a16="http://schemas.microsoft.com/office/drawing/2014/main" id="{CB9AAD01-8353-420F-BA99-326245CE2574}"/>
                  </a:ext>
                </a:extLst>
              </p:cNvPr>
              <p:cNvSpPr>
                <a:spLocks noGrp="1" noRot="1" noChangeAspect="1" noMove="1" noResize="1" noEditPoints="1" noAdjustHandles="1" noChangeArrowheads="1" noChangeShapeType="1" noTextEdit="1"/>
              </p:cNvSpPr>
              <p:nvPr>
                <p:ph idx="11"/>
              </p:nvPr>
            </p:nvSpPr>
            <p:spPr>
              <a:blipFill>
                <a:blip r:embed="rId2"/>
                <a:stretch>
                  <a:fillRect l="-804" t="-1253" r="-45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圆角矩形 4">
                <a:extLst>
                  <a:ext uri="{FF2B5EF4-FFF2-40B4-BE49-F238E27FC236}">
                    <a16:creationId xmlns:a16="http://schemas.microsoft.com/office/drawing/2014/main" id="{5F8B65D9-1275-AB06-A80E-DD6548A769D4}"/>
                  </a:ext>
                </a:extLst>
              </p:cNvPr>
              <p:cNvSpPr/>
              <p:nvPr/>
            </p:nvSpPr>
            <p:spPr>
              <a:xfrm>
                <a:off x="3016404" y="3429000"/>
                <a:ext cx="5775378" cy="609938"/>
              </a:xfrm>
              <a:prstGeom prst="roundRect">
                <a:avLst/>
              </a:prstGeom>
              <a:solidFill>
                <a:srgbClr val="51ADB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centerGroup"/>
                    </m:oMathParaPr>
                    <m:oMath xmlns:m="http://schemas.openxmlformats.org/officeDocument/2006/math">
                      <m:r>
                        <m:rPr>
                          <m:sty m:val="p"/>
                        </m:rPr>
                        <a:rPr lang="en-US" altLang="zh-CN" sz="2400">
                          <a:latin typeface="Cambria Math" panose="02040503050406030204" pitchFamily="18" charset="0"/>
                        </a:rPr>
                        <m:t>perm</m:t>
                      </m:r>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𝑎</m:t>
                              </m:r>
                            </m:e>
                            <m:sub>
                              <m:r>
                                <a:rPr lang="en-US" altLang="zh-CN" sz="2400" i="1">
                                  <a:latin typeface="Cambria Math" panose="02040503050406030204" pitchFamily="18" charset="0"/>
                                </a:rPr>
                                <m:t>1</m:t>
                              </m:r>
                            </m:sub>
                          </m:sSub>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𝑎</m:t>
                              </m:r>
                            </m:e>
                            <m:sub>
                              <m:r>
                                <a:rPr lang="en-US" altLang="zh-CN" sz="2400" i="1">
                                  <a:latin typeface="Cambria Math" panose="02040503050406030204" pitchFamily="18" charset="0"/>
                                </a:rPr>
                                <m:t>𝑘</m:t>
                              </m:r>
                              <m:r>
                                <a:rPr lang="en-US" altLang="zh-CN" sz="2400" i="1">
                                  <a:latin typeface="Cambria Math" panose="02040503050406030204" pitchFamily="18" charset="0"/>
                                </a:rPr>
                                <m:t>−1</m:t>
                              </m:r>
                            </m:sub>
                          </m:sSub>
                        </m:e>
                      </m:d>
                      <m:r>
                        <a:rPr lang="en-US" altLang="zh-CN" sz="2400" i="1">
                          <a:latin typeface="Cambria Math" panose="02040503050406030204" pitchFamily="18" charset="0"/>
                        </a:rPr>
                        <m:t>, </m:t>
                      </m:r>
                      <m:sSub>
                        <m:sSubPr>
                          <m:ctrlPr>
                            <a:rPr lang="en-US" altLang="zh-CN" sz="2400" i="1">
                              <a:solidFill>
                                <a:srgbClr val="C00000"/>
                              </a:solidFill>
                              <a:latin typeface="Cambria Math" panose="02040503050406030204" pitchFamily="18" charset="0"/>
                            </a:rPr>
                          </m:ctrlPr>
                        </m:sSubPr>
                        <m:e>
                          <m:r>
                            <a:rPr lang="en-US" altLang="zh-CN" sz="2400" i="1">
                              <a:solidFill>
                                <a:srgbClr val="C00000"/>
                              </a:solidFill>
                              <a:latin typeface="Cambria Math" panose="02040503050406030204" pitchFamily="18" charset="0"/>
                            </a:rPr>
                            <m:t>  </m:t>
                          </m:r>
                          <m:r>
                            <a:rPr lang="en-US" altLang="zh-CN" sz="2400" i="1">
                              <a:solidFill>
                                <a:srgbClr val="C00000"/>
                              </a:solidFill>
                              <a:latin typeface="Cambria Math" panose="02040503050406030204" pitchFamily="18" charset="0"/>
                            </a:rPr>
                            <m:t>𝑎</m:t>
                          </m:r>
                        </m:e>
                        <m:sub>
                          <m:r>
                            <a:rPr lang="en-US" altLang="zh-CN" sz="2400" i="1">
                              <a:solidFill>
                                <a:srgbClr val="C00000"/>
                              </a:solidFill>
                              <a:latin typeface="Cambria Math" panose="02040503050406030204" pitchFamily="18" charset="0"/>
                            </a:rPr>
                            <m:t>𝑘</m:t>
                          </m:r>
                        </m:sub>
                      </m:sSub>
                      <m:r>
                        <a:rPr lang="en-US" altLang="zh-CN" sz="2400" i="1">
                          <a:latin typeface="Cambria Math" panose="02040503050406030204" pitchFamily="18" charset="0"/>
                        </a:rPr>
                        <m:t>, </m:t>
                      </m:r>
                      <m:r>
                        <m:rPr>
                          <m:sty m:val="p"/>
                        </m:rPr>
                        <a:rPr lang="en-US" altLang="zh-CN" sz="2400">
                          <a:latin typeface="Cambria Math" panose="02040503050406030204" pitchFamily="18" charset="0"/>
                        </a:rPr>
                        <m:t>perm</m:t>
                      </m:r>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𝑎</m:t>
                          </m:r>
                        </m:e>
                        <m:sub>
                          <m:r>
                            <a:rPr lang="en-US" altLang="zh-CN" sz="2400" i="1">
                              <a:latin typeface="Cambria Math" panose="02040503050406030204" pitchFamily="18" charset="0"/>
                            </a:rPr>
                            <m:t>𝑘</m:t>
                          </m:r>
                          <m:r>
                            <a:rPr lang="en-US" altLang="zh-CN" sz="2400" i="1">
                              <a:latin typeface="Cambria Math" panose="02040503050406030204" pitchFamily="18" charset="0"/>
                            </a:rPr>
                            <m:t>+1</m:t>
                          </m:r>
                        </m:sub>
                      </m:sSub>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𝑎</m:t>
                          </m:r>
                        </m:e>
                        <m:sub>
                          <m:r>
                            <a:rPr lang="en-US" altLang="zh-CN" sz="2400" i="1">
                              <a:latin typeface="Cambria Math" panose="02040503050406030204" pitchFamily="18" charset="0"/>
                            </a:rPr>
                            <m:t>𝑛</m:t>
                          </m:r>
                        </m:sub>
                      </m:sSub>
                      <m:r>
                        <a:rPr lang="en-US" altLang="zh-CN" sz="2400" i="1">
                          <a:latin typeface="Cambria Math" panose="02040503050406030204" pitchFamily="18" charset="0"/>
                        </a:rPr>
                        <m:t>)</m:t>
                      </m:r>
                    </m:oMath>
                  </m:oMathPara>
                </a14:m>
                <a:endParaRPr lang="zh-CN" altLang="en-US" sz="2400" dirty="0"/>
              </a:p>
            </p:txBody>
          </p:sp>
        </mc:Choice>
        <mc:Fallback xmlns="">
          <p:sp>
            <p:nvSpPr>
              <p:cNvPr id="5" name="圆角矩形 4">
                <a:extLst>
                  <a:ext uri="{FF2B5EF4-FFF2-40B4-BE49-F238E27FC236}">
                    <a16:creationId xmlns:a16="http://schemas.microsoft.com/office/drawing/2014/main" id="{5F8B65D9-1275-AB06-A80E-DD6548A769D4}"/>
                  </a:ext>
                </a:extLst>
              </p:cNvPr>
              <p:cNvSpPr>
                <a:spLocks noRot="1" noChangeAspect="1" noMove="1" noResize="1" noEditPoints="1" noAdjustHandles="1" noChangeArrowheads="1" noChangeShapeType="1" noTextEdit="1"/>
              </p:cNvSpPr>
              <p:nvPr/>
            </p:nvSpPr>
            <p:spPr>
              <a:xfrm>
                <a:off x="3016404" y="3429000"/>
                <a:ext cx="5775378" cy="609938"/>
              </a:xfrm>
              <a:prstGeom prst="roundRect">
                <a:avLst/>
              </a:prstGeom>
              <a:blipFill>
                <a:blip r:embed="rId3"/>
                <a:stretch>
                  <a:fillRect b="-400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405114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快速排序性能分析</a:t>
            </a:r>
          </a:p>
        </p:txBody>
      </p:sp>
      <p:sp>
        <p:nvSpPr>
          <p:cNvPr id="3" name="副标题 2"/>
          <p:cNvSpPr>
            <a:spLocks noGrp="1"/>
          </p:cNvSpPr>
          <p:nvPr>
            <p:ph type="subTitle" idx="1"/>
          </p:nvPr>
        </p:nvSpPr>
        <p:spPr/>
        <p:txBody>
          <a:bodyPr/>
          <a:lstStyle/>
          <a:p>
            <a:r>
              <a:rPr lang="en-US" altLang="zh-CN" dirty="0"/>
              <a:t>10.4.2  </a:t>
            </a:r>
            <a:r>
              <a:rPr lang="zh-CN" altLang="en-US" dirty="0"/>
              <a:t>快速排序</a:t>
            </a:r>
          </a:p>
        </p:txBody>
      </p:sp>
      <p:sp>
        <p:nvSpPr>
          <p:cNvPr id="4" name="文本占位符 3"/>
          <p:cNvSpPr>
            <a:spLocks noGrp="1"/>
          </p:cNvSpPr>
          <p:nvPr>
            <p:ph type="body" idx="10"/>
          </p:nvPr>
        </p:nvSpPr>
        <p:spPr/>
        <p:txBody>
          <a:bodyPr/>
          <a:lstStyle/>
          <a:p>
            <a:r>
              <a:rPr lang="zh-CN" altLang="en-US" dirty="0"/>
              <a:t>数据结构</a:t>
            </a:r>
          </a:p>
        </p:txBody>
      </p:sp>
      <p:sp>
        <p:nvSpPr>
          <p:cNvPr id="6" name="内容占位符 5">
            <a:extLst>
              <a:ext uri="{FF2B5EF4-FFF2-40B4-BE49-F238E27FC236}">
                <a16:creationId xmlns:a16="http://schemas.microsoft.com/office/drawing/2014/main" id="{CB9AAD01-8353-420F-BA99-326245CE2574}"/>
              </a:ext>
            </a:extLst>
          </p:cNvPr>
          <p:cNvSpPr>
            <a:spLocks noGrp="1"/>
          </p:cNvSpPr>
          <p:nvPr>
            <p:ph idx="11"/>
          </p:nvPr>
        </p:nvSpPr>
        <p:spPr/>
        <p:txBody>
          <a:bodyPr>
            <a:noAutofit/>
          </a:bodyPr>
          <a:lstStyle/>
          <a:p>
            <a:r>
              <a:rPr lang="zh-CN" altLang="en-US" sz="2200" b="1" dirty="0"/>
              <a:t>平均情况分析：</a:t>
            </a:r>
            <a:endParaRPr lang="en-US" altLang="zh-CN" sz="2200" b="1" dirty="0"/>
          </a:p>
          <a:p>
            <a:pPr marL="342900" indent="-342900">
              <a:buFont typeface="Arial" panose="020B0604020202020204" pitchFamily="34" charset="0"/>
              <a:buChar char="•"/>
            </a:pPr>
            <a:r>
              <a:rPr lang="zh-CN" altLang="en-US" sz="2000" dirty="0">
                <a:latin typeface="Microsoft YaHei" panose="020B0503020204020204" pitchFamily="34" charset="-122"/>
                <a:ea typeface="Microsoft YaHei" panose="020B0503020204020204" pitchFamily="34" charset="-122"/>
              </a:rPr>
              <a:t>随机选择轴点，则划分出的 </a:t>
            </a:r>
            <a:r>
              <a:rPr lang="zh-CN" altLang="en-US" sz="2000" dirty="0">
                <a:solidFill>
                  <a:srgbClr val="00B0F0"/>
                </a:solidFill>
                <a:latin typeface="Microsoft YaHei" panose="020B0503020204020204" pitchFamily="34" charset="-122"/>
                <a:ea typeface="Microsoft YaHei" panose="020B0503020204020204" pitchFamily="34" charset="-122"/>
              </a:rPr>
              <a:t>数量少组 </a:t>
            </a:r>
            <a:r>
              <a:rPr lang="zh-CN" altLang="en-US" sz="2000" dirty="0">
                <a:solidFill>
                  <a:schemeClr val="tx1"/>
                </a:solidFill>
                <a:latin typeface="Microsoft YaHei" panose="020B0503020204020204" pitchFamily="34" charset="-122"/>
                <a:ea typeface="Microsoft YaHei" panose="020B0503020204020204" pitchFamily="34" charset="-122"/>
              </a:rPr>
              <a:t>与</a:t>
            </a:r>
            <a:r>
              <a:rPr lang="zh-CN" altLang="en-US" sz="2000" dirty="0">
                <a:solidFill>
                  <a:srgbClr val="00B0F0"/>
                </a:solidFill>
                <a:latin typeface="Microsoft YaHei" panose="020B0503020204020204" pitchFamily="34" charset="-122"/>
                <a:ea typeface="Microsoft YaHei" panose="020B0503020204020204" pitchFamily="34" charset="-122"/>
              </a:rPr>
              <a:t> 数量多组 </a:t>
            </a:r>
            <a:r>
              <a:rPr lang="zh-CN" altLang="en-US" sz="2000" dirty="0">
                <a:latin typeface="Microsoft YaHei" panose="020B0503020204020204" pitchFamily="34" charset="-122"/>
                <a:ea typeface="Microsoft YaHei" panose="020B0503020204020204" pitchFamily="34" charset="-122"/>
              </a:rPr>
              <a:t>的</a:t>
            </a:r>
            <a:r>
              <a:rPr lang="zh-CN" altLang="en-US" sz="2000" dirty="0">
                <a:solidFill>
                  <a:srgbClr val="FF0000"/>
                </a:solidFill>
                <a:latin typeface="Microsoft YaHei" panose="020B0503020204020204" pitchFamily="34" charset="-122"/>
                <a:ea typeface="Microsoft YaHei" panose="020B0503020204020204" pitchFamily="34" charset="-122"/>
              </a:rPr>
              <a:t>平均长度比</a:t>
            </a:r>
            <a:r>
              <a:rPr lang="zh-CN" altLang="en-US" sz="2000" dirty="0">
                <a:latin typeface="Microsoft YaHei" panose="020B0503020204020204" pitchFamily="34" charset="-122"/>
                <a:ea typeface="Microsoft YaHei" panose="020B0503020204020204" pitchFamily="34" charset="-122"/>
              </a:rPr>
              <a:t>为 </a:t>
            </a:r>
            <a:r>
              <a:rPr lang="en-US" altLang="zh-CN" sz="2000" dirty="0">
                <a:solidFill>
                  <a:srgbClr val="FF0000"/>
                </a:solidFill>
                <a:latin typeface="Microsoft YaHei" panose="020B0503020204020204" pitchFamily="34" charset="-122"/>
                <a:ea typeface="Microsoft YaHei" panose="020B0503020204020204" pitchFamily="34" charset="-122"/>
              </a:rPr>
              <a:t>1</a:t>
            </a:r>
            <a:r>
              <a:rPr lang="zh-CN" altLang="en-US" sz="2000" dirty="0">
                <a:solidFill>
                  <a:srgbClr val="FF0000"/>
                </a:solidFill>
                <a:latin typeface="Microsoft YaHei" panose="020B0503020204020204" pitchFamily="34" charset="-122"/>
                <a:ea typeface="Microsoft YaHei" panose="020B0503020204020204" pitchFamily="34" charset="-122"/>
              </a:rPr>
              <a:t> </a:t>
            </a:r>
            <a:r>
              <a:rPr lang="en-US" altLang="zh-CN" sz="2000" dirty="0">
                <a:solidFill>
                  <a:srgbClr val="FF0000"/>
                </a:solidFill>
                <a:latin typeface="Microsoft YaHei" panose="020B0503020204020204" pitchFamily="34" charset="-122"/>
                <a:ea typeface="Microsoft YaHei" panose="020B0503020204020204" pitchFamily="34" charset="-122"/>
              </a:rPr>
              <a:t>:</a:t>
            </a:r>
            <a:r>
              <a:rPr lang="zh-CN" altLang="en-US" sz="2000" dirty="0">
                <a:solidFill>
                  <a:srgbClr val="FF0000"/>
                </a:solidFill>
                <a:latin typeface="Microsoft YaHei" panose="020B0503020204020204" pitchFamily="34" charset="-122"/>
                <a:ea typeface="Microsoft YaHei" panose="020B0503020204020204" pitchFamily="34" charset="-122"/>
              </a:rPr>
              <a:t> </a:t>
            </a:r>
            <a:r>
              <a:rPr lang="en-US" altLang="zh-CN" sz="2000" dirty="0">
                <a:solidFill>
                  <a:srgbClr val="FF0000"/>
                </a:solidFill>
                <a:latin typeface="Microsoft YaHei" panose="020B0503020204020204" pitchFamily="34" charset="-122"/>
                <a:ea typeface="Microsoft YaHei" panose="020B0503020204020204" pitchFamily="34" charset="-122"/>
              </a:rPr>
              <a:t>3</a:t>
            </a:r>
          </a:p>
          <a:p>
            <a:pPr marL="342900" indent="-342900">
              <a:buFont typeface="Arial" panose="020B0604020202020204" pitchFamily="34" charset="0"/>
              <a:buChar char="•"/>
            </a:pPr>
            <a:r>
              <a:rPr lang="zh-CN" altLang="en-US" sz="2200" dirty="0"/>
              <a:t>随机选择轴点，</a:t>
            </a:r>
            <a:r>
              <a:rPr lang="en-US" altLang="zh-CN" sz="2200" dirty="0"/>
              <a:t>80%</a:t>
            </a:r>
            <a:r>
              <a:rPr lang="zh-CN" altLang="en-US" sz="2200" dirty="0"/>
              <a:t>以上的几率划分出的两组长度比好于  </a:t>
            </a:r>
            <a:r>
              <a:rPr lang="en-US" altLang="zh-CN" sz="2200" dirty="0"/>
              <a:t>1 : 9</a:t>
            </a:r>
          </a:p>
          <a:p>
            <a:pPr marL="342900" indent="-342900">
              <a:buFont typeface="Arial" panose="020B0604020202020204" pitchFamily="34" charset="0"/>
              <a:buChar char="•"/>
            </a:pPr>
            <a:r>
              <a:rPr lang="zh-CN" altLang="en-US" sz="2200" dirty="0"/>
              <a:t>同理可证，</a:t>
            </a:r>
            <a:r>
              <a:rPr lang="en-US" altLang="zh-CN" sz="2200" dirty="0"/>
              <a:t>90%</a:t>
            </a:r>
            <a:r>
              <a:rPr lang="zh-CN" altLang="en-US" sz="2200" dirty="0"/>
              <a:t>以上的几率划分出的两组长度比不低于</a:t>
            </a:r>
            <a:r>
              <a:rPr lang="en-US" altLang="zh-CN" sz="2200" dirty="0"/>
              <a:t>1</a:t>
            </a:r>
            <a:r>
              <a:rPr lang="zh-CN" altLang="en-US" sz="2200" dirty="0"/>
              <a:t> </a:t>
            </a:r>
            <a:r>
              <a:rPr lang="en-US" altLang="zh-CN" sz="2200" dirty="0"/>
              <a:t>:</a:t>
            </a:r>
            <a:r>
              <a:rPr lang="zh-CN" altLang="en-US" sz="2200" dirty="0"/>
              <a:t> </a:t>
            </a:r>
            <a:r>
              <a:rPr lang="en-US" altLang="zh-CN" sz="2200" dirty="0"/>
              <a:t>19</a:t>
            </a:r>
          </a:p>
          <a:p>
            <a:pPr marL="342900" indent="-342900">
              <a:buFont typeface="Arial" panose="020B0604020202020204" pitchFamily="34" charset="0"/>
              <a:buChar char="•"/>
            </a:pPr>
            <a:endParaRPr lang="en-US" altLang="zh-CN" sz="2200" dirty="0"/>
          </a:p>
          <a:p>
            <a:endParaRPr lang="en-US" altLang="zh-CN" sz="2200" dirty="0"/>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288D7D57-67E1-455A-C4A0-4D6F8A1312E0}"/>
                  </a:ext>
                </a:extLst>
              </p:cNvPr>
              <p:cNvSpPr txBox="1"/>
              <p:nvPr/>
            </p:nvSpPr>
            <p:spPr>
              <a:xfrm>
                <a:off x="1730544" y="3079975"/>
                <a:ext cx="8762686" cy="461665"/>
              </a:xfrm>
              <a:prstGeom prst="rect">
                <a:avLst/>
              </a:prstGeom>
              <a:solidFill>
                <a:srgbClr val="51ADB7"/>
              </a:solidFill>
              <a:ln>
                <a:solidFill>
                  <a:srgbClr val="51ADB7"/>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r>
                  <a:rPr lang="zh-CN" altLang="en-US" sz="2400" dirty="0">
                    <a:latin typeface="Microsoft YaHei" panose="020B0503020204020204" pitchFamily="34" charset="-122"/>
                    <a:ea typeface="Microsoft YaHei" panose="020B0503020204020204" pitchFamily="34" charset="-122"/>
                  </a:rPr>
                  <a:t>假设在排序过程中，每次划分出的两组比例不低于</a:t>
                </a:r>
                <a:r>
                  <a:rPr lang="zh-CN" altLang="en-US" sz="2400" dirty="0">
                    <a:solidFill>
                      <a:srgbClr val="FFFF00"/>
                    </a:solidFill>
                    <a:latin typeface="Microsoft YaHei" panose="020B0503020204020204" pitchFamily="34" charset="-122"/>
                    <a:ea typeface="Microsoft YaHei" panose="020B0503020204020204" pitchFamily="34" charset="-122"/>
                  </a:rPr>
                  <a:t> </a:t>
                </a:r>
                <a14:m>
                  <m:oMath xmlns:m="http://schemas.openxmlformats.org/officeDocument/2006/math">
                    <m:r>
                      <a:rPr lang="en-US" altLang="zh-CN" sz="2400" b="0" i="0" smtClean="0">
                        <a:solidFill>
                          <a:srgbClr val="FFFF00"/>
                        </a:solidFill>
                        <a:latin typeface="Cambria Math" panose="02040503050406030204" pitchFamily="18" charset="0"/>
                        <a:ea typeface="Microsoft YaHei" panose="020B0503020204020204" pitchFamily="34" charset="-122"/>
                      </a:rPr>
                      <m:t>1</m:t>
                    </m:r>
                    <m:r>
                      <a:rPr lang="zh-CN" altLang="en-US" sz="2400" b="0" i="0" smtClean="0">
                        <a:solidFill>
                          <a:srgbClr val="FFFF00"/>
                        </a:solidFill>
                        <a:latin typeface="Cambria Math" panose="02040503050406030204" pitchFamily="18" charset="0"/>
                        <a:ea typeface="Microsoft YaHei" panose="020B0503020204020204" pitchFamily="34" charset="-122"/>
                      </a:rPr>
                      <m:t> </m:t>
                    </m:r>
                    <m:r>
                      <a:rPr lang="en-US" altLang="zh-CN" sz="2400" b="0" i="0" smtClean="0">
                        <a:solidFill>
                          <a:srgbClr val="FFFF00"/>
                        </a:solidFill>
                        <a:latin typeface="Cambria Math" panose="02040503050406030204" pitchFamily="18" charset="0"/>
                        <a:ea typeface="Microsoft YaHei" panose="020B0503020204020204" pitchFamily="34" charset="-122"/>
                      </a:rPr>
                      <m:t>:</m:t>
                    </m:r>
                    <m:r>
                      <a:rPr lang="en-US" altLang="zh-CN" sz="2400" b="0" i="1" smtClean="0">
                        <a:solidFill>
                          <a:srgbClr val="FFFF00"/>
                        </a:solidFill>
                        <a:latin typeface="Cambria Math" panose="02040503050406030204" pitchFamily="18" charset="0"/>
                        <a:ea typeface="Microsoft YaHei" panose="020B0503020204020204" pitchFamily="34" charset="-122"/>
                      </a:rPr>
                      <m:t>𝛾</m:t>
                    </m:r>
                    <m:r>
                      <a:rPr lang="zh-CN" altLang="en-US" sz="2400" b="0" i="1" smtClean="0">
                        <a:solidFill>
                          <a:srgbClr val="FFFF00"/>
                        </a:solidFill>
                        <a:latin typeface="Cambria Math" panose="02040503050406030204" pitchFamily="18" charset="0"/>
                        <a:ea typeface="Microsoft YaHei" panose="020B0503020204020204" pitchFamily="34" charset="-122"/>
                      </a:rPr>
                      <m:t>  </m:t>
                    </m:r>
                    <m:r>
                      <a:rPr lang="en-US" altLang="zh-CN" sz="2400" b="0" i="1" smtClean="0">
                        <a:latin typeface="Cambria Math" panose="02040503050406030204" pitchFamily="18" charset="0"/>
                        <a:ea typeface="Microsoft YaHei" panose="020B0503020204020204" pitchFamily="34" charset="-122"/>
                      </a:rPr>
                      <m:t>(</m:t>
                    </m:r>
                    <m:r>
                      <a:rPr lang="en-US" altLang="zh-CN" sz="2400" b="0" i="1" smtClean="0">
                        <a:latin typeface="Cambria Math" panose="02040503050406030204" pitchFamily="18" charset="0"/>
                        <a:ea typeface="Microsoft YaHei" panose="020B0503020204020204" pitchFamily="34" charset="-122"/>
                      </a:rPr>
                      <m:t>𝛾</m:t>
                    </m:r>
                    <m:r>
                      <a:rPr lang="en-US" altLang="zh-CN" sz="2400" b="0" i="1" smtClean="0">
                        <a:latin typeface="Cambria Math" panose="02040503050406030204" pitchFamily="18" charset="0"/>
                        <a:ea typeface="Microsoft YaHei" panose="020B0503020204020204" pitchFamily="34" charset="-122"/>
                      </a:rPr>
                      <m:t>≥1)</m:t>
                    </m:r>
                  </m:oMath>
                </a14:m>
                <a:r>
                  <a:rPr lang="zh-CN" altLang="en-US" sz="2400" dirty="0">
                    <a:latin typeface="Microsoft YaHei" panose="020B0503020204020204" pitchFamily="34" charset="-122"/>
                    <a:ea typeface="Microsoft YaHei" panose="020B0503020204020204" pitchFamily="34" charset="-122"/>
                  </a:rPr>
                  <a:t> </a:t>
                </a:r>
              </a:p>
            </p:txBody>
          </p:sp>
        </mc:Choice>
        <mc:Fallback xmlns="">
          <p:sp>
            <p:nvSpPr>
              <p:cNvPr id="7" name="文本框 6">
                <a:extLst>
                  <a:ext uri="{FF2B5EF4-FFF2-40B4-BE49-F238E27FC236}">
                    <a16:creationId xmlns:a16="http://schemas.microsoft.com/office/drawing/2014/main" id="{288D7D57-67E1-455A-C4A0-4D6F8A1312E0}"/>
                  </a:ext>
                </a:extLst>
              </p:cNvPr>
              <p:cNvSpPr txBox="1">
                <a:spLocks noRot="1" noChangeAspect="1" noMove="1" noResize="1" noEditPoints="1" noAdjustHandles="1" noChangeArrowheads="1" noChangeShapeType="1" noTextEdit="1"/>
              </p:cNvSpPr>
              <p:nvPr/>
            </p:nvSpPr>
            <p:spPr>
              <a:xfrm>
                <a:off x="1730544" y="3079975"/>
                <a:ext cx="8762686" cy="461665"/>
              </a:xfrm>
              <a:prstGeom prst="rect">
                <a:avLst/>
              </a:prstGeom>
              <a:blipFill>
                <a:blip r:embed="rId2"/>
                <a:stretch>
                  <a:fillRect/>
                </a:stretch>
              </a:blipFill>
              <a:ln>
                <a:solidFill>
                  <a:srgbClr val="51ADB7"/>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2F2B1E82-2137-97EC-31CD-B35ED4CEEC42}"/>
                  </a:ext>
                </a:extLst>
              </p:cNvPr>
              <p:cNvSpPr txBox="1"/>
              <p:nvPr/>
            </p:nvSpPr>
            <p:spPr>
              <a:xfrm>
                <a:off x="1489804" y="4160219"/>
                <a:ext cx="9212391" cy="677430"/>
              </a:xfrm>
              <a:prstGeom prst="rect">
                <a:avLst/>
              </a:prstGeom>
              <a:solidFill>
                <a:srgbClr val="51ADB7"/>
              </a:solidFill>
              <a:ln>
                <a:solidFill>
                  <a:srgbClr val="51ADB7"/>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r>
                  <a:rPr lang="zh-CN" altLang="en-US" sz="2400" dirty="0">
                    <a:latin typeface="Microsoft YaHei" panose="020B0503020204020204" pitchFamily="34" charset="-122"/>
                    <a:ea typeface="Microsoft YaHei" panose="020B0503020204020204" pitchFamily="34" charset="-122"/>
                  </a:rPr>
                  <a:t>时间复杂度：</a:t>
                </a:r>
                <a14:m>
                  <m:oMath xmlns:m="http://schemas.openxmlformats.org/officeDocument/2006/math">
                    <m:r>
                      <a:rPr lang="en-US" altLang="zh-CN" sz="2400" b="0" i="1" smtClean="0">
                        <a:latin typeface="Cambria Math" panose="02040503050406030204" pitchFamily="18" charset="0"/>
                        <a:ea typeface="Microsoft YaHei" panose="020B0503020204020204" pitchFamily="34" charset="-122"/>
                      </a:rPr>
                      <m:t>𝑇</m:t>
                    </m:r>
                    <m:d>
                      <m:dPr>
                        <m:ctrlPr>
                          <a:rPr lang="en-US" altLang="zh-CN" sz="2400" b="0" i="1" smtClean="0">
                            <a:latin typeface="Cambria Math" panose="02040503050406030204" pitchFamily="18" charset="0"/>
                            <a:ea typeface="Microsoft YaHei" panose="020B0503020204020204" pitchFamily="34" charset="-122"/>
                          </a:rPr>
                        </m:ctrlPr>
                      </m:dPr>
                      <m:e>
                        <m:r>
                          <a:rPr lang="en-US" altLang="zh-CN" sz="2400" b="0" i="1" smtClean="0">
                            <a:latin typeface="Cambria Math" panose="02040503050406030204" pitchFamily="18" charset="0"/>
                            <a:ea typeface="Microsoft YaHei" panose="020B0503020204020204" pitchFamily="34" charset="-122"/>
                          </a:rPr>
                          <m:t>𝑛</m:t>
                        </m:r>
                      </m:e>
                    </m:d>
                    <m:r>
                      <a:rPr lang="en-US" altLang="zh-CN" sz="2400" b="0" i="1" smtClean="0">
                        <a:latin typeface="Cambria Math" panose="02040503050406030204" pitchFamily="18" charset="0"/>
                        <a:ea typeface="Microsoft YaHei" panose="020B0503020204020204" pitchFamily="34" charset="-122"/>
                      </a:rPr>
                      <m:t>=</m:t>
                    </m:r>
                    <m:r>
                      <a:rPr lang="en-US" altLang="zh-CN" sz="2400" b="0" i="1" smtClean="0">
                        <a:latin typeface="Cambria Math" panose="02040503050406030204" pitchFamily="18" charset="0"/>
                        <a:ea typeface="Microsoft YaHei" panose="020B0503020204020204" pitchFamily="34" charset="-122"/>
                      </a:rPr>
                      <m:t>𝑇</m:t>
                    </m:r>
                    <m:d>
                      <m:dPr>
                        <m:ctrlPr>
                          <a:rPr lang="en-US" altLang="zh-CN" sz="2400" b="0" i="1" smtClean="0">
                            <a:latin typeface="Cambria Math" panose="02040503050406030204" pitchFamily="18" charset="0"/>
                            <a:ea typeface="Microsoft YaHei" panose="020B0503020204020204" pitchFamily="34" charset="-122"/>
                          </a:rPr>
                        </m:ctrlPr>
                      </m:dPr>
                      <m:e>
                        <m:f>
                          <m:fPr>
                            <m:ctrlPr>
                              <a:rPr lang="en-US" altLang="zh-CN" sz="2400" b="0" i="1" smtClean="0">
                                <a:latin typeface="Cambria Math" panose="02040503050406030204" pitchFamily="18" charset="0"/>
                                <a:ea typeface="Microsoft YaHei" panose="020B0503020204020204" pitchFamily="34" charset="-122"/>
                              </a:rPr>
                            </m:ctrlPr>
                          </m:fPr>
                          <m:num>
                            <m:r>
                              <a:rPr lang="en-US" altLang="zh-CN" sz="2400" b="0" i="1" smtClean="0">
                                <a:latin typeface="Cambria Math" panose="02040503050406030204" pitchFamily="18" charset="0"/>
                                <a:ea typeface="Microsoft YaHei" panose="020B0503020204020204" pitchFamily="34" charset="-122"/>
                              </a:rPr>
                              <m:t>1</m:t>
                            </m:r>
                          </m:num>
                          <m:den>
                            <m:r>
                              <a:rPr lang="en-US" altLang="zh-CN" sz="2400" b="0" i="1" smtClean="0">
                                <a:latin typeface="Cambria Math" panose="02040503050406030204" pitchFamily="18" charset="0"/>
                                <a:ea typeface="Microsoft YaHei" panose="020B0503020204020204" pitchFamily="34" charset="-122"/>
                              </a:rPr>
                              <m:t>1+</m:t>
                            </m:r>
                            <m:r>
                              <a:rPr lang="en-US" altLang="zh-CN" sz="2400" b="0" i="1" smtClean="0">
                                <a:latin typeface="Cambria Math" panose="02040503050406030204" pitchFamily="18" charset="0"/>
                                <a:ea typeface="Microsoft YaHei" panose="020B0503020204020204" pitchFamily="34" charset="-122"/>
                              </a:rPr>
                              <m:t>𝛾</m:t>
                            </m:r>
                          </m:den>
                        </m:f>
                        <m:r>
                          <a:rPr lang="en-US" altLang="zh-CN" sz="2400" b="0" i="1" smtClean="0">
                            <a:latin typeface="Cambria Math" panose="02040503050406030204" pitchFamily="18" charset="0"/>
                            <a:ea typeface="Microsoft YaHei" panose="020B0503020204020204" pitchFamily="34" charset="-122"/>
                          </a:rPr>
                          <m:t>𝑛</m:t>
                        </m:r>
                      </m:e>
                    </m:d>
                    <m:r>
                      <a:rPr lang="en-US" altLang="zh-CN" sz="2400" b="0" i="1" smtClean="0">
                        <a:latin typeface="Cambria Math" panose="02040503050406030204" pitchFamily="18" charset="0"/>
                        <a:ea typeface="Microsoft YaHei" panose="020B0503020204020204" pitchFamily="34" charset="-122"/>
                      </a:rPr>
                      <m:t>+</m:t>
                    </m:r>
                    <m:r>
                      <a:rPr lang="en-US" altLang="zh-CN" sz="2400" b="0" i="1" smtClean="0">
                        <a:latin typeface="Cambria Math" panose="02040503050406030204" pitchFamily="18" charset="0"/>
                        <a:ea typeface="Microsoft YaHei" panose="020B0503020204020204" pitchFamily="34" charset="-122"/>
                      </a:rPr>
                      <m:t>𝑇</m:t>
                    </m:r>
                    <m:d>
                      <m:dPr>
                        <m:ctrlPr>
                          <a:rPr lang="en-US" altLang="zh-CN" sz="2400" b="0" i="1" smtClean="0">
                            <a:latin typeface="Cambria Math" panose="02040503050406030204" pitchFamily="18" charset="0"/>
                            <a:ea typeface="Microsoft YaHei" panose="020B0503020204020204" pitchFamily="34" charset="-122"/>
                          </a:rPr>
                        </m:ctrlPr>
                      </m:dPr>
                      <m:e>
                        <m:f>
                          <m:fPr>
                            <m:ctrlPr>
                              <a:rPr lang="en-US" altLang="zh-CN" sz="2400" b="0" i="1" smtClean="0">
                                <a:latin typeface="Cambria Math" panose="02040503050406030204" pitchFamily="18" charset="0"/>
                                <a:ea typeface="Microsoft YaHei" panose="020B0503020204020204" pitchFamily="34" charset="-122"/>
                              </a:rPr>
                            </m:ctrlPr>
                          </m:fPr>
                          <m:num>
                            <m:r>
                              <a:rPr lang="en-US" altLang="zh-CN" sz="2400" b="0" i="1" smtClean="0">
                                <a:latin typeface="Cambria Math" panose="02040503050406030204" pitchFamily="18" charset="0"/>
                                <a:ea typeface="Microsoft YaHei" panose="020B0503020204020204" pitchFamily="34" charset="-122"/>
                              </a:rPr>
                              <m:t>𝛾</m:t>
                            </m:r>
                          </m:num>
                          <m:den>
                            <m:r>
                              <a:rPr lang="en-US" altLang="zh-CN" sz="2400" b="0" i="1" smtClean="0">
                                <a:latin typeface="Cambria Math" panose="02040503050406030204" pitchFamily="18" charset="0"/>
                                <a:ea typeface="Microsoft YaHei" panose="020B0503020204020204" pitchFamily="34" charset="-122"/>
                              </a:rPr>
                              <m:t>1+</m:t>
                            </m:r>
                            <m:r>
                              <a:rPr lang="en-US" altLang="zh-CN" sz="2400" b="0" i="1" smtClean="0">
                                <a:latin typeface="Cambria Math" panose="02040503050406030204" pitchFamily="18" charset="0"/>
                                <a:ea typeface="Microsoft YaHei" panose="020B0503020204020204" pitchFamily="34" charset="-122"/>
                              </a:rPr>
                              <m:t>𝛾</m:t>
                            </m:r>
                          </m:den>
                        </m:f>
                        <m:r>
                          <a:rPr lang="en-US" altLang="zh-CN" sz="2400" b="0" i="1" smtClean="0">
                            <a:latin typeface="Cambria Math" panose="02040503050406030204" pitchFamily="18" charset="0"/>
                            <a:ea typeface="Microsoft YaHei" panose="020B0503020204020204" pitchFamily="34" charset="-122"/>
                          </a:rPr>
                          <m:t>𝑛</m:t>
                        </m:r>
                      </m:e>
                    </m:d>
                    <m:r>
                      <a:rPr lang="en-US" altLang="zh-CN" sz="2400" b="0" i="1" smtClean="0">
                        <a:latin typeface="Cambria Math" panose="02040503050406030204" pitchFamily="18" charset="0"/>
                        <a:ea typeface="Microsoft YaHei" panose="020B0503020204020204" pitchFamily="34" charset="-122"/>
                      </a:rPr>
                      <m:t>+</m:t>
                    </m:r>
                    <m:r>
                      <a:rPr lang="en-US" altLang="zh-CN" sz="2400" b="0" i="1" smtClean="0">
                        <a:latin typeface="Cambria Math" panose="02040503050406030204" pitchFamily="18" charset="0"/>
                        <a:ea typeface="Microsoft YaHei" panose="020B0503020204020204" pitchFamily="34" charset="-122"/>
                      </a:rPr>
                      <m:t>𝑂</m:t>
                    </m:r>
                    <m:d>
                      <m:dPr>
                        <m:ctrlPr>
                          <a:rPr lang="en-US" altLang="zh-CN" sz="2400" b="0" i="1" smtClean="0">
                            <a:latin typeface="Cambria Math" panose="02040503050406030204" pitchFamily="18" charset="0"/>
                            <a:ea typeface="Microsoft YaHei" panose="020B0503020204020204" pitchFamily="34" charset="-122"/>
                          </a:rPr>
                        </m:ctrlPr>
                      </m:dPr>
                      <m:e>
                        <m:r>
                          <a:rPr lang="en-US" altLang="zh-CN" sz="2400" b="0" i="1" smtClean="0">
                            <a:latin typeface="Cambria Math" panose="02040503050406030204" pitchFamily="18" charset="0"/>
                            <a:ea typeface="Microsoft YaHei" panose="020B0503020204020204" pitchFamily="34" charset="-122"/>
                          </a:rPr>
                          <m:t>𝑛</m:t>
                        </m:r>
                      </m:e>
                    </m:d>
                    <m:r>
                      <a:rPr lang="en-US" altLang="zh-CN" sz="2400" b="0" i="1" smtClean="0">
                        <a:latin typeface="Cambria Math" panose="02040503050406030204" pitchFamily="18" charset="0"/>
                        <a:ea typeface="Microsoft YaHei" panose="020B0503020204020204" pitchFamily="34" charset="-122"/>
                      </a:rPr>
                      <m:t>,</m:t>
                    </m:r>
                    <m:r>
                      <a:rPr lang="zh-CN" altLang="en-US" sz="2400" b="0" i="1" smtClean="0">
                        <a:latin typeface="Cambria Math" panose="02040503050406030204" pitchFamily="18" charset="0"/>
                        <a:ea typeface="Microsoft YaHei" panose="020B0503020204020204" pitchFamily="34" charset="-122"/>
                      </a:rPr>
                      <m:t>  </m:t>
                    </m:r>
                    <m:r>
                      <a:rPr lang="en-US" altLang="zh-CN" sz="2400" b="0" i="1" smtClean="0">
                        <a:latin typeface="Cambria Math" panose="02040503050406030204" pitchFamily="18" charset="0"/>
                        <a:ea typeface="Microsoft YaHei" panose="020B0503020204020204" pitchFamily="34" charset="-122"/>
                      </a:rPr>
                      <m:t>𝑇</m:t>
                    </m:r>
                    <m:d>
                      <m:dPr>
                        <m:ctrlPr>
                          <a:rPr lang="en-US" altLang="zh-CN" sz="2400" b="0" i="1" smtClean="0">
                            <a:latin typeface="Cambria Math" panose="02040503050406030204" pitchFamily="18" charset="0"/>
                            <a:ea typeface="Microsoft YaHei" panose="020B0503020204020204" pitchFamily="34" charset="-122"/>
                          </a:rPr>
                        </m:ctrlPr>
                      </m:dPr>
                      <m:e>
                        <m:r>
                          <a:rPr lang="en-US" altLang="zh-CN" sz="2400" b="0" i="1" smtClean="0">
                            <a:latin typeface="Cambria Math" panose="02040503050406030204" pitchFamily="18" charset="0"/>
                            <a:ea typeface="Microsoft YaHei" panose="020B0503020204020204" pitchFamily="34" charset="-122"/>
                          </a:rPr>
                          <m:t>1</m:t>
                        </m:r>
                      </m:e>
                    </m:d>
                    <m:r>
                      <a:rPr lang="en-US" altLang="zh-CN" sz="2400" b="0" i="1" smtClean="0">
                        <a:latin typeface="Cambria Math" panose="02040503050406030204" pitchFamily="18" charset="0"/>
                        <a:ea typeface="Microsoft YaHei" panose="020B0503020204020204" pitchFamily="34" charset="-122"/>
                      </a:rPr>
                      <m:t>=</m:t>
                    </m:r>
                    <m:r>
                      <a:rPr lang="en-US" altLang="zh-CN" sz="2400" b="0" i="1" smtClean="0">
                        <a:latin typeface="Cambria Math" panose="02040503050406030204" pitchFamily="18" charset="0"/>
                        <a:ea typeface="Microsoft YaHei" panose="020B0503020204020204" pitchFamily="34" charset="-122"/>
                      </a:rPr>
                      <m:t>𝑂</m:t>
                    </m:r>
                    <m:r>
                      <a:rPr lang="en-US" altLang="zh-CN" sz="2400" b="0" i="1" smtClean="0">
                        <a:latin typeface="Cambria Math" panose="02040503050406030204" pitchFamily="18" charset="0"/>
                        <a:ea typeface="Microsoft YaHei" panose="020B0503020204020204" pitchFamily="34" charset="-122"/>
                      </a:rPr>
                      <m:t>(1)</m:t>
                    </m:r>
                  </m:oMath>
                </a14:m>
                <a:endParaRPr lang="zh-CN" altLang="en-US" sz="2400" dirty="0">
                  <a:latin typeface="Microsoft YaHei" panose="020B0503020204020204" pitchFamily="34" charset="-122"/>
                  <a:ea typeface="Microsoft YaHei" panose="020B0503020204020204" pitchFamily="34" charset="-122"/>
                </a:endParaRPr>
              </a:p>
            </p:txBody>
          </p:sp>
        </mc:Choice>
        <mc:Fallback xmlns="">
          <p:sp>
            <p:nvSpPr>
              <p:cNvPr id="8" name="文本框 7">
                <a:extLst>
                  <a:ext uri="{FF2B5EF4-FFF2-40B4-BE49-F238E27FC236}">
                    <a16:creationId xmlns:a16="http://schemas.microsoft.com/office/drawing/2014/main" id="{2F2B1E82-2137-97EC-31CD-B35ED4CEEC42}"/>
                  </a:ext>
                </a:extLst>
              </p:cNvPr>
              <p:cNvSpPr txBox="1">
                <a:spLocks noRot="1" noChangeAspect="1" noMove="1" noResize="1" noEditPoints="1" noAdjustHandles="1" noChangeArrowheads="1" noChangeShapeType="1" noTextEdit="1"/>
              </p:cNvSpPr>
              <p:nvPr/>
            </p:nvSpPr>
            <p:spPr>
              <a:xfrm>
                <a:off x="1489804" y="4160219"/>
                <a:ext cx="9212391" cy="677430"/>
              </a:xfrm>
              <a:prstGeom prst="rect">
                <a:avLst/>
              </a:prstGeom>
              <a:blipFill>
                <a:blip r:embed="rId3"/>
                <a:stretch>
                  <a:fillRect/>
                </a:stretch>
              </a:blipFill>
              <a:ln>
                <a:solidFill>
                  <a:srgbClr val="51ADB7"/>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203B91FB-365F-3C94-2165-9561A062400C}"/>
                  </a:ext>
                </a:extLst>
              </p:cNvPr>
              <p:cNvSpPr txBox="1"/>
              <p:nvPr/>
            </p:nvSpPr>
            <p:spPr>
              <a:xfrm>
                <a:off x="4363549" y="5385241"/>
                <a:ext cx="3165097"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2800" b="0" i="1" smtClean="0">
                          <a:solidFill>
                            <a:srgbClr val="FF0000"/>
                          </a:solidFill>
                          <a:latin typeface="Cambria Math" panose="02040503050406030204" pitchFamily="18" charset="0"/>
                        </a:rPr>
                        <m:t>𝑇</m:t>
                      </m:r>
                      <m:d>
                        <m:dPr>
                          <m:ctrlPr>
                            <a:rPr kumimoji="1" lang="en-US" altLang="zh-CN" sz="2800" b="0" i="1" smtClean="0">
                              <a:solidFill>
                                <a:srgbClr val="FF0000"/>
                              </a:solidFill>
                              <a:latin typeface="Cambria Math" panose="02040503050406030204" pitchFamily="18" charset="0"/>
                            </a:rPr>
                          </m:ctrlPr>
                        </m:dPr>
                        <m:e>
                          <m:r>
                            <a:rPr kumimoji="1" lang="en-US" altLang="zh-CN" sz="2800" b="0" i="1" smtClean="0">
                              <a:solidFill>
                                <a:srgbClr val="FF0000"/>
                              </a:solidFill>
                              <a:latin typeface="Cambria Math" panose="02040503050406030204" pitchFamily="18" charset="0"/>
                            </a:rPr>
                            <m:t>𝑛</m:t>
                          </m:r>
                        </m:e>
                      </m:d>
                      <m:r>
                        <a:rPr kumimoji="1" lang="en-US" altLang="zh-CN" sz="2800" b="0" i="1" smtClean="0">
                          <a:solidFill>
                            <a:srgbClr val="FF0000"/>
                          </a:solidFill>
                          <a:latin typeface="Cambria Math" panose="02040503050406030204" pitchFamily="18" charset="0"/>
                        </a:rPr>
                        <m:t>=</m:t>
                      </m:r>
                      <m:r>
                        <a:rPr kumimoji="1" lang="en-US" altLang="zh-CN" sz="2800" b="0" i="1" smtClean="0">
                          <a:solidFill>
                            <a:srgbClr val="FF0000"/>
                          </a:solidFill>
                          <a:latin typeface="Cambria Math" panose="02040503050406030204" pitchFamily="18" charset="0"/>
                        </a:rPr>
                        <m:t>𝑂</m:t>
                      </m:r>
                      <m:r>
                        <a:rPr kumimoji="1" lang="en-US" altLang="zh-CN" sz="2800" b="0" i="1" smtClean="0">
                          <a:solidFill>
                            <a:srgbClr val="FF0000"/>
                          </a:solidFill>
                          <a:latin typeface="Cambria Math" panose="02040503050406030204" pitchFamily="18" charset="0"/>
                        </a:rPr>
                        <m:t>(</m:t>
                      </m:r>
                      <m:func>
                        <m:funcPr>
                          <m:ctrlPr>
                            <a:rPr kumimoji="1" lang="zh-CN" altLang="en-US" sz="2800" b="0" i="1" smtClean="0">
                              <a:solidFill>
                                <a:srgbClr val="FF0000"/>
                              </a:solidFill>
                              <a:latin typeface="Cambria Math" panose="02040503050406030204" pitchFamily="18" charset="0"/>
                            </a:rPr>
                          </m:ctrlPr>
                        </m:funcPr>
                        <m:fName>
                          <m:r>
                            <m:rPr>
                              <m:sty m:val="p"/>
                            </m:rPr>
                            <a:rPr kumimoji="1" lang="en-US" altLang="zh-CN" sz="2800" b="0" i="0" smtClean="0">
                              <a:solidFill>
                                <a:srgbClr val="FF0000"/>
                              </a:solidFill>
                              <a:latin typeface="Cambria Math" panose="02040503050406030204" pitchFamily="18" charset="0"/>
                            </a:rPr>
                            <m:t>n</m:t>
                          </m:r>
                          <m:r>
                            <a:rPr kumimoji="1" lang="zh-CN" altLang="en-US" sz="2800" b="0" i="0" smtClean="0">
                              <a:solidFill>
                                <a:srgbClr val="FF0000"/>
                              </a:solidFill>
                              <a:latin typeface="Cambria Math" panose="02040503050406030204" pitchFamily="18" charset="0"/>
                            </a:rPr>
                            <m:t> </m:t>
                          </m:r>
                          <m:r>
                            <m:rPr>
                              <m:sty m:val="p"/>
                            </m:rPr>
                            <a:rPr kumimoji="1" lang="en-US" altLang="zh-CN" sz="2800" b="0" i="0" smtClean="0">
                              <a:solidFill>
                                <a:srgbClr val="FF0000"/>
                              </a:solidFill>
                              <a:latin typeface="Cambria Math" panose="02040503050406030204" pitchFamily="18" charset="0"/>
                            </a:rPr>
                            <m:t>log</m:t>
                          </m:r>
                        </m:fName>
                        <m:e>
                          <m:r>
                            <a:rPr kumimoji="1" lang="en-US" altLang="zh-CN" sz="2800" b="0" i="1" smtClean="0">
                              <a:solidFill>
                                <a:srgbClr val="FF0000"/>
                              </a:solidFill>
                              <a:latin typeface="Cambria Math" panose="02040503050406030204" pitchFamily="18" charset="0"/>
                            </a:rPr>
                            <m:t>(</m:t>
                          </m:r>
                          <m:r>
                            <a:rPr kumimoji="1" lang="en-US" altLang="zh-CN" sz="2800" b="0" i="1" smtClean="0">
                              <a:solidFill>
                                <a:srgbClr val="FF0000"/>
                              </a:solidFill>
                              <a:latin typeface="Cambria Math" panose="02040503050406030204" pitchFamily="18" charset="0"/>
                            </a:rPr>
                            <m:t>𝑛</m:t>
                          </m:r>
                          <m:r>
                            <a:rPr kumimoji="1" lang="en-US" altLang="zh-CN" sz="2800" b="0" i="1" smtClean="0">
                              <a:solidFill>
                                <a:srgbClr val="FF0000"/>
                              </a:solidFill>
                              <a:latin typeface="Cambria Math" panose="02040503050406030204" pitchFamily="18" charset="0"/>
                            </a:rPr>
                            <m:t>))</m:t>
                          </m:r>
                        </m:e>
                      </m:func>
                      <m:r>
                        <a:rPr kumimoji="1" lang="zh-CN" altLang="en-US" sz="2800" b="0" i="1" smtClean="0">
                          <a:solidFill>
                            <a:srgbClr val="FF0000"/>
                          </a:solidFill>
                          <a:latin typeface="Cambria Math" panose="02040503050406030204" pitchFamily="18" charset="0"/>
                        </a:rPr>
                        <m:t> </m:t>
                      </m:r>
                    </m:oMath>
                  </m:oMathPara>
                </a14:m>
                <a:endParaRPr kumimoji="1" lang="zh-CN" altLang="en-US" sz="2800" dirty="0">
                  <a:solidFill>
                    <a:srgbClr val="FF0000"/>
                  </a:solidFill>
                </a:endParaRPr>
              </a:p>
            </p:txBody>
          </p:sp>
        </mc:Choice>
        <mc:Fallback xmlns="">
          <p:sp>
            <p:nvSpPr>
              <p:cNvPr id="9" name="文本框 8">
                <a:extLst>
                  <a:ext uri="{FF2B5EF4-FFF2-40B4-BE49-F238E27FC236}">
                    <a16:creationId xmlns:a16="http://schemas.microsoft.com/office/drawing/2014/main" id="{203B91FB-365F-3C94-2165-9561A062400C}"/>
                  </a:ext>
                </a:extLst>
              </p:cNvPr>
              <p:cNvSpPr txBox="1">
                <a:spLocks noRot="1" noChangeAspect="1" noMove="1" noResize="1" noEditPoints="1" noAdjustHandles="1" noChangeArrowheads="1" noChangeShapeType="1" noTextEdit="1"/>
              </p:cNvSpPr>
              <p:nvPr/>
            </p:nvSpPr>
            <p:spPr>
              <a:xfrm>
                <a:off x="4363549" y="5385241"/>
                <a:ext cx="3165097" cy="430887"/>
              </a:xfrm>
              <a:prstGeom prst="rect">
                <a:avLst/>
              </a:prstGeom>
              <a:blipFill>
                <a:blip r:embed="rId4"/>
                <a:stretch>
                  <a:fillRect l="-2000" t="-8571" r="-4000" b="-37143"/>
                </a:stretch>
              </a:blipFill>
            </p:spPr>
            <p:txBody>
              <a:bodyPr/>
              <a:lstStyle/>
              <a:p>
                <a:r>
                  <a:rPr lang="zh-CN" altLang="en-US">
                    <a:noFill/>
                  </a:rPr>
                  <a:t> </a:t>
                </a:r>
              </a:p>
            </p:txBody>
          </p:sp>
        </mc:Fallback>
      </mc:AlternateContent>
      <p:sp>
        <p:nvSpPr>
          <p:cNvPr id="10" name="下箭头 9">
            <a:extLst>
              <a:ext uri="{FF2B5EF4-FFF2-40B4-BE49-F238E27FC236}">
                <a16:creationId xmlns:a16="http://schemas.microsoft.com/office/drawing/2014/main" id="{41D29500-1E1D-A73F-C4F3-2096DAD413FF}"/>
              </a:ext>
            </a:extLst>
          </p:cNvPr>
          <p:cNvSpPr/>
          <p:nvPr/>
        </p:nvSpPr>
        <p:spPr>
          <a:xfrm>
            <a:off x="5514959" y="3709015"/>
            <a:ext cx="862275" cy="35498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下箭头 10">
            <a:extLst>
              <a:ext uri="{FF2B5EF4-FFF2-40B4-BE49-F238E27FC236}">
                <a16:creationId xmlns:a16="http://schemas.microsoft.com/office/drawing/2014/main" id="{CBA80F5F-9068-0DD1-5516-2A6F22B21538}"/>
              </a:ext>
            </a:extLst>
          </p:cNvPr>
          <p:cNvSpPr/>
          <p:nvPr/>
        </p:nvSpPr>
        <p:spPr>
          <a:xfrm>
            <a:off x="5514959" y="4965789"/>
            <a:ext cx="862275" cy="35498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文本框 11">
            <a:extLst>
              <a:ext uri="{FF2B5EF4-FFF2-40B4-BE49-F238E27FC236}">
                <a16:creationId xmlns:a16="http://schemas.microsoft.com/office/drawing/2014/main" id="{BB9F8BDF-4BBA-6FEF-3772-80FEE3645A60}"/>
              </a:ext>
            </a:extLst>
          </p:cNvPr>
          <p:cNvSpPr txBox="1"/>
          <p:nvPr/>
        </p:nvSpPr>
        <p:spPr>
          <a:xfrm>
            <a:off x="7859176" y="5401221"/>
            <a:ext cx="2864887" cy="369332"/>
          </a:xfrm>
          <a:prstGeom prst="rect">
            <a:avLst/>
          </a:prstGeom>
          <a:noFill/>
        </p:spPr>
        <p:txBody>
          <a:bodyPr wrap="none" rtlCol="0">
            <a:spAutoFit/>
          </a:bodyPr>
          <a:lstStyle/>
          <a:p>
            <a:r>
              <a:rPr kumimoji="1" lang="en-US" altLang="zh-CN" dirty="0"/>
              <a:t>--</a:t>
            </a:r>
            <a:r>
              <a:rPr kumimoji="1" lang="zh-CN" altLang="en-US" dirty="0"/>
              <a:t>证明可见</a:t>
            </a:r>
            <a:r>
              <a:rPr kumimoji="1" lang="en-US" altLang="zh-CN" dirty="0"/>
              <a:t>《</a:t>
            </a:r>
            <a:r>
              <a:rPr kumimoji="1" lang="zh-CN" altLang="en-US" dirty="0"/>
              <a:t>算法导论</a:t>
            </a:r>
            <a:r>
              <a:rPr kumimoji="1" lang="en-US" altLang="zh-CN" dirty="0"/>
              <a:t>》</a:t>
            </a:r>
            <a:r>
              <a:rPr kumimoji="1" lang="zh-CN" altLang="en-US" dirty="0"/>
              <a:t>等</a:t>
            </a:r>
          </a:p>
        </p:txBody>
      </p:sp>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4252E763-4CBC-E7CE-E832-D03BA1EDC6B9}"/>
                  </a:ext>
                </a:extLst>
              </p:cNvPr>
              <p:cNvSpPr txBox="1"/>
              <p:nvPr/>
            </p:nvSpPr>
            <p:spPr>
              <a:xfrm>
                <a:off x="1815926" y="5918626"/>
                <a:ext cx="8591922" cy="830997"/>
              </a:xfrm>
              <a:prstGeom prst="rect">
                <a:avLst/>
              </a:prstGeom>
              <a:solidFill>
                <a:srgbClr val="51ADB7"/>
              </a:solidFill>
              <a:ln>
                <a:solidFill>
                  <a:srgbClr val="51ADB7"/>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zh-CN" altLang="en-US" sz="2400" dirty="0">
                    <a:solidFill>
                      <a:srgbClr val="FFFF00"/>
                    </a:solidFill>
                    <a:latin typeface="Microsoft YaHei" panose="020B0503020204020204" pitchFamily="34" charset="-122"/>
                    <a:ea typeface="Microsoft YaHei" panose="020B0503020204020204" pitchFamily="34" charset="-122"/>
                  </a:rPr>
                  <a:t>注</a:t>
                </a:r>
                <a:r>
                  <a:rPr lang="zh-CN" altLang="en-US" sz="2400" dirty="0">
                    <a:latin typeface="Microsoft YaHei" panose="020B0503020204020204" pitchFamily="34" charset="-122"/>
                    <a:ea typeface="Microsoft YaHei" panose="020B0503020204020204" pitchFamily="34" charset="-122"/>
                  </a:rPr>
                  <a:t>：每次划分的比例越趋近于</a:t>
                </a:r>
                <a:r>
                  <a:rPr lang="en-US" altLang="zh-CN" sz="2400" dirty="0">
                    <a:latin typeface="Microsoft YaHei" panose="020B0503020204020204" pitchFamily="34" charset="-122"/>
                    <a:ea typeface="Microsoft YaHei" panose="020B0503020204020204" pitchFamily="34" charset="-122"/>
                  </a:rPr>
                  <a:t>1</a:t>
                </a:r>
                <a:r>
                  <a:rPr lang="zh-CN" altLang="en-US" sz="2400" dirty="0">
                    <a:latin typeface="Microsoft YaHei" panose="020B0503020204020204" pitchFamily="34" charset="-122"/>
                    <a:ea typeface="Microsoft YaHei" panose="020B0503020204020204" pitchFamily="34" charset="-122"/>
                  </a:rPr>
                  <a:t> </a:t>
                </a:r>
                <a:r>
                  <a:rPr lang="en-US" altLang="zh-CN"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 </a:t>
                </a:r>
                <a:r>
                  <a:rPr lang="en-US" altLang="zh-CN" sz="2400" dirty="0">
                    <a:latin typeface="Microsoft YaHei" panose="020B0503020204020204" pitchFamily="34" charset="-122"/>
                    <a:ea typeface="Microsoft YaHei" panose="020B0503020204020204" pitchFamily="34" charset="-122"/>
                  </a:rPr>
                  <a:t>1</a:t>
                </a:r>
                <a:r>
                  <a:rPr lang="zh-CN" altLang="en-US" sz="2400" dirty="0">
                    <a:latin typeface="Microsoft YaHei" panose="020B0503020204020204" pitchFamily="34" charset="-122"/>
                    <a:ea typeface="Microsoft YaHei" panose="020B0503020204020204" pitchFamily="34" charset="-122"/>
                  </a:rPr>
                  <a:t> </a:t>
                </a:r>
                <a14:m>
                  <m:oMath xmlns:m="http://schemas.openxmlformats.org/officeDocument/2006/math">
                    <m:r>
                      <a:rPr lang="en-US" altLang="zh-CN" sz="2400" b="0" i="1" smtClean="0">
                        <a:latin typeface="Cambria Math" panose="02040503050406030204" pitchFamily="18" charset="0"/>
                        <a:ea typeface="Microsoft YaHei" panose="020B0503020204020204" pitchFamily="34" charset="-122"/>
                      </a:rPr>
                      <m:t>(</m:t>
                    </m:r>
                    <m:r>
                      <a:rPr lang="en-US" altLang="zh-CN" sz="2400" b="0" i="1" smtClean="0">
                        <a:latin typeface="Cambria Math" panose="02040503050406030204" pitchFamily="18" charset="0"/>
                        <a:ea typeface="Microsoft YaHei" panose="020B0503020204020204" pitchFamily="34" charset="-122"/>
                      </a:rPr>
                      <m:t>𝛾</m:t>
                    </m:r>
                    <m:r>
                      <a:rPr lang="en-US" altLang="zh-CN" sz="2400" b="0" i="1" smtClean="0">
                        <a:latin typeface="Cambria Math" panose="02040503050406030204" pitchFamily="18" charset="0"/>
                        <a:ea typeface="Microsoft YaHei" panose="020B0503020204020204" pitchFamily="34" charset="-122"/>
                      </a:rPr>
                      <m:t>→1)</m:t>
                    </m:r>
                  </m:oMath>
                </a14:m>
                <a:r>
                  <a:rPr lang="zh-CN" altLang="en-US" sz="2400" dirty="0">
                    <a:latin typeface="Microsoft YaHei" panose="020B0503020204020204" pitchFamily="34" charset="-122"/>
                    <a:ea typeface="Microsoft YaHei" panose="020B0503020204020204" pitchFamily="34" charset="-122"/>
                  </a:rPr>
                  <a:t>，</a:t>
                </a:r>
                <a:r>
                  <a:rPr kumimoji="1" lang="zh-CN" altLang="en-US" sz="2400" dirty="0">
                    <a:solidFill>
                      <a:srgbClr val="FF0000"/>
                    </a:solidFill>
                    <a:latin typeface="Microsoft YaHei" panose="020B0503020204020204" pitchFamily="34" charset="-122"/>
                    <a:ea typeface="Microsoft YaHei" panose="020B0503020204020204" pitchFamily="34" charset="-122"/>
                  </a:rPr>
                  <a:t> </a:t>
                </a:r>
                <a14:m>
                  <m:oMath xmlns:m="http://schemas.openxmlformats.org/officeDocument/2006/math">
                    <m:func>
                      <m:funcPr>
                        <m:ctrlPr>
                          <a:rPr kumimoji="1" lang="zh-CN" altLang="en-US" sz="2400" i="1" smtClean="0">
                            <a:solidFill>
                              <a:schemeClr val="bg1"/>
                            </a:solidFill>
                            <a:latin typeface="Cambria Math" panose="02040503050406030204" pitchFamily="18" charset="0"/>
                          </a:rPr>
                        </m:ctrlPr>
                      </m:funcPr>
                      <m:fName>
                        <m:r>
                          <m:rPr>
                            <m:sty m:val="p"/>
                          </m:rPr>
                          <a:rPr kumimoji="1" lang="en-US" altLang="zh-CN" sz="2400">
                            <a:solidFill>
                              <a:schemeClr val="bg1"/>
                            </a:solidFill>
                            <a:latin typeface="Cambria Math" panose="02040503050406030204" pitchFamily="18" charset="0"/>
                          </a:rPr>
                          <m:t>n</m:t>
                        </m:r>
                        <m:r>
                          <a:rPr kumimoji="1" lang="zh-CN" altLang="en-US" sz="2400">
                            <a:solidFill>
                              <a:schemeClr val="bg1"/>
                            </a:solidFill>
                            <a:latin typeface="Cambria Math" panose="02040503050406030204" pitchFamily="18" charset="0"/>
                          </a:rPr>
                          <m:t> </m:t>
                        </m:r>
                        <m:r>
                          <m:rPr>
                            <m:sty m:val="p"/>
                          </m:rPr>
                          <a:rPr kumimoji="1" lang="en-US" altLang="zh-CN" sz="2400">
                            <a:solidFill>
                              <a:schemeClr val="bg1"/>
                            </a:solidFill>
                            <a:latin typeface="Cambria Math" panose="02040503050406030204" pitchFamily="18" charset="0"/>
                          </a:rPr>
                          <m:t>log</m:t>
                        </m:r>
                      </m:fName>
                      <m:e>
                        <m:r>
                          <a:rPr kumimoji="1" lang="en-US" altLang="zh-CN" sz="2400" i="1">
                            <a:solidFill>
                              <a:schemeClr val="bg1"/>
                            </a:solidFill>
                            <a:latin typeface="Cambria Math" panose="02040503050406030204" pitchFamily="18" charset="0"/>
                          </a:rPr>
                          <m:t>(</m:t>
                        </m:r>
                        <m:r>
                          <a:rPr kumimoji="1" lang="en-US" altLang="zh-CN" sz="2400" i="1">
                            <a:solidFill>
                              <a:schemeClr val="bg1"/>
                            </a:solidFill>
                            <a:latin typeface="Cambria Math" panose="02040503050406030204" pitchFamily="18" charset="0"/>
                          </a:rPr>
                          <m:t>𝑛</m:t>
                        </m:r>
                        <m:r>
                          <a:rPr kumimoji="1" lang="en-US" altLang="zh-CN" sz="2400" i="1">
                            <a:solidFill>
                              <a:schemeClr val="bg1"/>
                            </a:solidFill>
                            <a:latin typeface="Cambria Math" panose="02040503050406030204" pitchFamily="18" charset="0"/>
                          </a:rPr>
                          <m:t>))</m:t>
                        </m:r>
                      </m:e>
                    </m:func>
                  </m:oMath>
                </a14:m>
                <a:r>
                  <a:rPr kumimoji="1" lang="zh-CN" altLang="en-US" sz="2400" dirty="0">
                    <a:solidFill>
                      <a:schemeClr val="bg1"/>
                    </a:solidFill>
                    <a:latin typeface="Microsoft YaHei" panose="020B0503020204020204" pitchFamily="34" charset="-122"/>
                    <a:ea typeface="Microsoft YaHei" panose="020B0503020204020204" pitchFamily="34" charset="-122"/>
                  </a:rPr>
                  <a:t>前面的常数越小，因此</a:t>
                </a:r>
                <a:r>
                  <a:rPr lang="zh-CN" altLang="en-US" sz="2400" dirty="0">
                    <a:latin typeface="Microsoft YaHei" panose="020B0503020204020204" pitchFamily="34" charset="-122"/>
                    <a:ea typeface="Microsoft YaHei" panose="020B0503020204020204" pitchFamily="34" charset="-122"/>
                  </a:rPr>
                  <a:t>实际的排序效率越高！ </a:t>
                </a:r>
              </a:p>
            </p:txBody>
          </p:sp>
        </mc:Choice>
        <mc:Fallback xmlns="">
          <p:sp>
            <p:nvSpPr>
              <p:cNvPr id="13" name="文本框 12">
                <a:extLst>
                  <a:ext uri="{FF2B5EF4-FFF2-40B4-BE49-F238E27FC236}">
                    <a16:creationId xmlns:a16="http://schemas.microsoft.com/office/drawing/2014/main" id="{4252E763-4CBC-E7CE-E832-D03BA1EDC6B9}"/>
                  </a:ext>
                </a:extLst>
              </p:cNvPr>
              <p:cNvSpPr txBox="1">
                <a:spLocks noRot="1" noChangeAspect="1" noMove="1" noResize="1" noEditPoints="1" noAdjustHandles="1" noChangeArrowheads="1" noChangeShapeType="1" noTextEdit="1"/>
              </p:cNvSpPr>
              <p:nvPr/>
            </p:nvSpPr>
            <p:spPr>
              <a:xfrm>
                <a:off x="1815926" y="5918626"/>
                <a:ext cx="8591922" cy="830997"/>
              </a:xfrm>
              <a:prstGeom prst="rect">
                <a:avLst/>
              </a:prstGeom>
              <a:blipFill>
                <a:blip r:embed="rId5"/>
                <a:stretch>
                  <a:fillRect/>
                </a:stretch>
              </a:blipFill>
              <a:ln>
                <a:solidFill>
                  <a:srgbClr val="51ADB7"/>
                </a:solidFill>
              </a:ln>
            </p:spPr>
            <p:txBody>
              <a:bodyPr/>
              <a:lstStyle/>
              <a:p>
                <a:r>
                  <a:rPr lang="zh-CN" altLang="en-US">
                    <a:noFill/>
                  </a:rPr>
                  <a:t> </a:t>
                </a:r>
              </a:p>
            </p:txBody>
          </p:sp>
        </mc:Fallback>
      </mc:AlternateContent>
    </p:spTree>
    <p:extLst>
      <p:ext uri="{BB962C8B-B14F-4D97-AF65-F5344CB8AC3E}">
        <p14:creationId xmlns:p14="http://schemas.microsoft.com/office/powerpoint/2010/main" val="485085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blinds(horizontal)">
                                      <p:cBhvr>
                                        <p:cTn id="11" dur="500"/>
                                        <p:tgtEl>
                                          <p:spTgt spid="10"/>
                                        </p:tgtEl>
                                      </p:cBhvr>
                                    </p:animEffect>
                                  </p:childTnLst>
                                </p:cTn>
                              </p:par>
                              <p:par>
                                <p:cTn id="12" presetID="3" presetClass="entr" presetSubtype="10" fill="hold" grpId="0" nodeType="with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blinds(horizontal)">
                                      <p:cBhvr>
                                        <p:cTn id="14" dur="500"/>
                                        <p:tgtEl>
                                          <p:spTgt spid="8"/>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p:bldP spid="10" grpId="0" animBg="1"/>
      <p:bldP spid="11" grpId="0" animBg="1"/>
      <p:bldP spid="12" grpId="0"/>
      <p:bldP spid="13" grpId="0"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快速排序性能分析</a:t>
            </a:r>
          </a:p>
        </p:txBody>
      </p:sp>
      <p:sp>
        <p:nvSpPr>
          <p:cNvPr id="3" name="副标题 2"/>
          <p:cNvSpPr>
            <a:spLocks noGrp="1"/>
          </p:cNvSpPr>
          <p:nvPr>
            <p:ph type="subTitle" idx="1"/>
          </p:nvPr>
        </p:nvSpPr>
        <p:spPr/>
        <p:txBody>
          <a:bodyPr/>
          <a:lstStyle/>
          <a:p>
            <a:r>
              <a:rPr lang="en-US" altLang="zh-CN" dirty="0"/>
              <a:t>10.4.2  </a:t>
            </a:r>
            <a:r>
              <a:rPr lang="zh-CN" altLang="en-US" dirty="0"/>
              <a:t>快速排序</a:t>
            </a:r>
          </a:p>
        </p:txBody>
      </p:sp>
      <p:sp>
        <p:nvSpPr>
          <p:cNvPr id="4" name="文本占位符 3"/>
          <p:cNvSpPr>
            <a:spLocks noGrp="1"/>
          </p:cNvSpPr>
          <p:nvPr>
            <p:ph type="body" idx="10"/>
          </p:nvPr>
        </p:nvSpPr>
        <p:spPr/>
        <p:txBody>
          <a:bodyPr/>
          <a:lstStyle/>
          <a:p>
            <a:r>
              <a:rPr lang="zh-CN" altLang="en-US" dirty="0"/>
              <a:t>数据结构</a:t>
            </a:r>
          </a:p>
        </p:txBody>
      </p:sp>
      <mc:AlternateContent xmlns:mc="http://schemas.openxmlformats.org/markup-compatibility/2006" xmlns:a14="http://schemas.microsoft.com/office/drawing/2010/main">
        <mc:Choice Requires="a14">
          <p:sp>
            <p:nvSpPr>
              <p:cNvPr id="6" name="内容占位符 5">
                <a:extLst>
                  <a:ext uri="{FF2B5EF4-FFF2-40B4-BE49-F238E27FC236}">
                    <a16:creationId xmlns:a16="http://schemas.microsoft.com/office/drawing/2014/main" id="{CB9AAD01-8353-420F-BA99-326245CE2574}"/>
                  </a:ext>
                </a:extLst>
              </p:cNvPr>
              <p:cNvSpPr>
                <a:spLocks noGrp="1"/>
              </p:cNvSpPr>
              <p:nvPr>
                <p:ph idx="11"/>
              </p:nvPr>
            </p:nvSpPr>
            <p:spPr/>
            <p:txBody>
              <a:bodyPr>
                <a:noAutofit/>
              </a:bodyPr>
              <a:lstStyle/>
              <a:p>
                <a:r>
                  <a:rPr lang="zh-CN" altLang="en-US" sz="2200" b="1" dirty="0"/>
                  <a:t>平均情况分析：</a:t>
                </a:r>
                <a:endParaRPr lang="en-US" altLang="zh-CN" sz="2200" dirty="0"/>
              </a:p>
              <a:p>
                <a:pPr marL="342900" indent="-342900">
                  <a:buFont typeface="Arial" panose="020B0604020202020204" pitchFamily="34" charset="0"/>
                  <a:buChar char="•"/>
                </a:pPr>
                <a:r>
                  <a:rPr lang="zh-CN" altLang="en-US" sz="2200" dirty="0"/>
                  <a:t>元素互异且长度为</a:t>
                </a:r>
                <a:r>
                  <a:rPr lang="en-US" altLang="zh-CN" sz="2200" dirty="0"/>
                  <a:t>n</a:t>
                </a:r>
                <a:r>
                  <a:rPr lang="zh-CN" altLang="en-US" sz="2200" dirty="0"/>
                  <a:t>的序列共有</a:t>
                </a:r>
                <a14:m>
                  <m:oMath xmlns:m="http://schemas.openxmlformats.org/officeDocument/2006/math">
                    <m:r>
                      <a:rPr lang="en-US" altLang="zh-CN" sz="2200" smtClean="0">
                        <a:latin typeface="Cambria Math" panose="02040503050406030204" pitchFamily="18" charset="0"/>
                      </a:rPr>
                      <m:t>𝑛</m:t>
                    </m:r>
                    <m:r>
                      <a:rPr lang="en-US" altLang="zh-CN" sz="2200" smtClean="0">
                        <a:latin typeface="Cambria Math" panose="02040503050406030204" pitchFamily="18" charset="0"/>
                      </a:rPr>
                      <m:t>!</m:t>
                    </m:r>
                  </m:oMath>
                </a14:m>
                <a:r>
                  <a:rPr lang="zh-CN" altLang="en-US" sz="2200" dirty="0"/>
                  <a:t>种排列顺序，设</a:t>
                </a:r>
                <a14:m>
                  <m:oMath xmlns:m="http://schemas.openxmlformats.org/officeDocument/2006/math">
                    <m:r>
                      <a:rPr lang="en-US" altLang="zh-CN" sz="2200" i="1">
                        <a:latin typeface="Cambria Math" panose="02040503050406030204" pitchFamily="18" charset="0"/>
                      </a:rPr>
                      <m:t>𝐶</m:t>
                    </m:r>
                    <m:d>
                      <m:dPr>
                        <m:ctrlPr>
                          <a:rPr lang="zh-CN" altLang="zh-CN" sz="2200" i="1">
                            <a:latin typeface="Cambria Math" panose="02040503050406030204" pitchFamily="18" charset="0"/>
                          </a:rPr>
                        </m:ctrlPr>
                      </m:dPr>
                      <m:e>
                        <m:r>
                          <a:rPr lang="en-US" altLang="zh-CN" sz="2200" i="1">
                            <a:latin typeface="Cambria Math" panose="02040503050406030204" pitchFamily="18" charset="0"/>
                          </a:rPr>
                          <m:t>𝑛</m:t>
                        </m:r>
                      </m:e>
                    </m:d>
                  </m:oMath>
                </a14:m>
                <a:r>
                  <a:rPr lang="zh-CN" altLang="zh-CN" sz="2200" dirty="0"/>
                  <a:t>表示用快速排序对所有可能排列进行排序所需的总比较次数。</a:t>
                </a:r>
                <a:r>
                  <a:rPr lang="zh-CN" altLang="en-US" sz="2200" dirty="0"/>
                  <a:t>则所有排列</a:t>
                </a:r>
                <a:r>
                  <a:rPr lang="zh-CN" altLang="zh-CN" sz="2200" dirty="0"/>
                  <a:t>的平均比较次数为</a:t>
                </a:r>
                <a14:m>
                  <m:oMath xmlns:m="http://schemas.openxmlformats.org/officeDocument/2006/math">
                    <m:f>
                      <m:fPr>
                        <m:ctrlPr>
                          <a:rPr lang="en-US" altLang="zh-CN" sz="2200" i="1">
                            <a:latin typeface="Cambria Math" panose="02040503050406030204" pitchFamily="18" charset="0"/>
                          </a:rPr>
                        </m:ctrlPr>
                      </m:fPr>
                      <m:num>
                        <m:r>
                          <a:rPr lang="en-US" altLang="zh-CN" sz="2200" b="0" i="1">
                            <a:latin typeface="Cambria Math" panose="02040503050406030204" pitchFamily="18" charset="0"/>
                          </a:rPr>
                          <m:t>𝐶</m:t>
                        </m:r>
                        <m:d>
                          <m:dPr>
                            <m:ctrlPr>
                              <a:rPr lang="zh-CN" altLang="zh-CN" sz="2200" i="1">
                                <a:latin typeface="Cambria Math" panose="02040503050406030204" pitchFamily="18" charset="0"/>
                              </a:rPr>
                            </m:ctrlPr>
                          </m:dPr>
                          <m:e>
                            <m:r>
                              <a:rPr lang="en-US" altLang="zh-CN" sz="2200" b="0" i="1">
                                <a:latin typeface="Cambria Math" panose="02040503050406030204" pitchFamily="18" charset="0"/>
                              </a:rPr>
                              <m:t>𝑛</m:t>
                            </m:r>
                          </m:e>
                        </m:d>
                      </m:num>
                      <m:den>
                        <m:r>
                          <a:rPr lang="en-US" altLang="zh-CN" sz="2200" b="0" i="1">
                            <a:latin typeface="Cambria Math" panose="02040503050406030204" pitchFamily="18" charset="0"/>
                          </a:rPr>
                          <m:t>𝑛</m:t>
                        </m:r>
                        <m:r>
                          <a:rPr lang="en-US" altLang="zh-CN" sz="2200" b="0">
                            <a:latin typeface="Cambria Math" panose="02040503050406030204" pitchFamily="18" charset="0"/>
                          </a:rPr>
                          <m:t>!</m:t>
                        </m:r>
                      </m:den>
                    </m:f>
                  </m:oMath>
                </a14:m>
                <a:r>
                  <a:rPr lang="zh-CN" altLang="zh-CN" sz="2200" dirty="0"/>
                  <a:t>。</a:t>
                </a:r>
                <a:endParaRPr lang="en-US" altLang="zh-CN" sz="2200" dirty="0"/>
              </a:p>
              <a:p>
                <a:pPr marL="342900" indent="-342900">
                  <a:buFont typeface="Arial" panose="020B0604020202020204" pitchFamily="34" charset="0"/>
                  <a:buChar char="•"/>
                </a:pPr>
                <a:r>
                  <a:rPr lang="zh-CN" altLang="en-US" sz="2200" dirty="0"/>
                  <a:t>对于</a:t>
                </a:r>
                <a14:m>
                  <m:oMath xmlns:m="http://schemas.openxmlformats.org/officeDocument/2006/math">
                    <m:r>
                      <a:rPr lang="en-US" altLang="zh-CN" sz="2200">
                        <a:latin typeface="Cambria Math" panose="02040503050406030204" pitchFamily="18" charset="0"/>
                      </a:rPr>
                      <m:t>𝑛</m:t>
                    </m:r>
                    <m:r>
                      <a:rPr lang="en-US" altLang="zh-CN" sz="2200">
                        <a:latin typeface="Cambria Math" panose="02040503050406030204" pitchFamily="18" charset="0"/>
                      </a:rPr>
                      <m:t>!</m:t>
                    </m:r>
                  </m:oMath>
                </a14:m>
                <a:r>
                  <a:rPr lang="zh-CN" altLang="en-US" sz="2200" dirty="0"/>
                  <a:t>种可能排列进行</a:t>
                </a:r>
                <a:r>
                  <a:rPr lang="zh-CN" altLang="en-US" sz="2200" dirty="0">
                    <a:solidFill>
                      <a:srgbClr val="00B0F0"/>
                    </a:solidFill>
                  </a:rPr>
                  <a:t>划分</a:t>
                </a:r>
                <a:r>
                  <a:rPr lang="zh-CN" altLang="en-US" sz="2200" dirty="0"/>
                  <a:t>，需要进行</a:t>
                </a:r>
                <a14:m>
                  <m:oMath xmlns:m="http://schemas.openxmlformats.org/officeDocument/2006/math">
                    <m:r>
                      <a:rPr lang="en-US" altLang="zh-CN" sz="2200">
                        <a:latin typeface="Cambria Math" panose="02040503050406030204" pitchFamily="18" charset="0"/>
                      </a:rPr>
                      <m:t>𝑛</m:t>
                    </m:r>
                    <m:r>
                      <a:rPr lang="en-US" altLang="zh-CN" sz="2200">
                        <a:latin typeface="Cambria Math" panose="02040503050406030204" pitchFamily="18" charset="0"/>
                      </a:rPr>
                      <m:t>×</m:t>
                    </m:r>
                    <m:r>
                      <a:rPr lang="en-US" altLang="zh-CN" sz="2200">
                        <a:latin typeface="Cambria Math" panose="02040503050406030204" pitchFamily="18" charset="0"/>
                      </a:rPr>
                      <m:t>𝑛</m:t>
                    </m:r>
                    <m:r>
                      <a:rPr lang="en-US" altLang="zh-CN" sz="2200">
                        <a:latin typeface="Cambria Math" panose="02040503050406030204" pitchFamily="18" charset="0"/>
                      </a:rPr>
                      <m:t>!</m:t>
                    </m:r>
                  </m:oMath>
                </a14:m>
                <a:r>
                  <a:rPr lang="zh-CN" altLang="en-US" sz="2200" dirty="0"/>
                  <a:t>次比较。</a:t>
                </a:r>
                <a:endParaRPr lang="en-US" altLang="zh-CN" sz="2200" dirty="0"/>
              </a:p>
              <a:p>
                <a:pPr marL="342900" indent="-342900">
                  <a:buFont typeface="Arial" panose="020B0604020202020204" pitchFamily="34" charset="0"/>
                  <a:buChar char="•"/>
                </a:pPr>
                <a:r>
                  <a:rPr lang="zh-CN" altLang="en-US" sz="2200" dirty="0"/>
                  <a:t>在快速排序中，如果轴点是第</a:t>
                </a:r>
                <a14:m>
                  <m:oMath xmlns:m="http://schemas.openxmlformats.org/officeDocument/2006/math">
                    <m:r>
                      <a:rPr lang="en-US" altLang="zh-CN" sz="2200">
                        <a:latin typeface="Cambria Math" panose="02040503050406030204" pitchFamily="18" charset="0"/>
                      </a:rPr>
                      <m:t>𝑘</m:t>
                    </m:r>
                    <m:r>
                      <a:rPr lang="zh-CN" altLang="en-US" sz="2200">
                        <a:latin typeface="Cambria Math" panose="02040503050406030204" pitchFamily="18" charset="0"/>
                      </a:rPr>
                      <m:t>大</m:t>
                    </m:r>
                  </m:oMath>
                </a14:m>
                <a:r>
                  <a:rPr lang="zh-CN" altLang="en-US" sz="2200" dirty="0"/>
                  <a:t>的值，则将序列分成长度为</a:t>
                </a:r>
                <a14:m>
                  <m:oMath xmlns:m="http://schemas.openxmlformats.org/officeDocument/2006/math">
                    <m:r>
                      <a:rPr lang="en-US" altLang="zh-CN" sz="2200">
                        <a:latin typeface="Cambria Math" panose="02040503050406030204" pitchFamily="18" charset="0"/>
                      </a:rPr>
                      <m:t>𝑛</m:t>
                    </m:r>
                    <m:r>
                      <a:rPr lang="en-US" altLang="zh-CN" sz="2200">
                        <a:latin typeface="Cambria Math" panose="02040503050406030204" pitchFamily="18" charset="0"/>
                      </a:rPr>
                      <m:t>−</m:t>
                    </m:r>
                    <m:r>
                      <a:rPr lang="en-US" altLang="zh-CN" sz="2200">
                        <a:latin typeface="Cambria Math" panose="02040503050406030204" pitchFamily="18" charset="0"/>
                      </a:rPr>
                      <m:t>𝑘</m:t>
                    </m:r>
                  </m:oMath>
                </a14:m>
                <a:r>
                  <a:rPr lang="zh-CN" altLang="en-US" sz="2200" dirty="0"/>
                  <a:t>和</a:t>
                </a:r>
                <a14:m>
                  <m:oMath xmlns:m="http://schemas.openxmlformats.org/officeDocument/2006/math">
                    <m:r>
                      <a:rPr lang="en-US" altLang="zh-CN" sz="2200" dirty="0">
                        <a:latin typeface="Cambria Math" panose="02040503050406030204" pitchFamily="18" charset="0"/>
                      </a:rPr>
                      <m:t>𝑘</m:t>
                    </m:r>
                    <m:r>
                      <a:rPr lang="en-US" altLang="zh-CN" sz="2200" dirty="0">
                        <a:latin typeface="Cambria Math" panose="02040503050406030204" pitchFamily="18" charset="0"/>
                      </a:rPr>
                      <m:t>−1</m:t>
                    </m:r>
                  </m:oMath>
                </a14:m>
                <a:r>
                  <a:rPr lang="zh-CN" altLang="en-US" sz="2200" dirty="0"/>
                  <a:t>两个子序列，将这</a:t>
                </a:r>
                <a:r>
                  <a:rPr lang="zh-CN" altLang="en-US" sz="2200" dirty="0">
                    <a:solidFill>
                      <a:srgbClr val="00B0F0"/>
                    </a:solidFill>
                  </a:rPr>
                  <a:t>两个子序列排序</a:t>
                </a:r>
                <a:r>
                  <a:rPr lang="zh-CN" altLang="zh-CN" sz="2200" dirty="0"/>
                  <a:t>分别需要</a:t>
                </a:r>
                <a14:m>
                  <m:oMath xmlns:m="http://schemas.openxmlformats.org/officeDocument/2006/math">
                    <m:r>
                      <a:rPr lang="en-US" altLang="zh-CN" sz="2200">
                        <a:latin typeface="Cambria Math" panose="02040503050406030204" pitchFamily="18" charset="0"/>
                      </a:rPr>
                      <m:t>𝐶</m:t>
                    </m:r>
                    <m:d>
                      <m:dPr>
                        <m:ctrlPr>
                          <a:rPr lang="zh-CN" altLang="zh-CN" sz="2200" i="1">
                            <a:latin typeface="Cambria Math" panose="02040503050406030204" pitchFamily="18" charset="0"/>
                          </a:rPr>
                        </m:ctrlPr>
                      </m:dPr>
                      <m:e>
                        <m:r>
                          <a:rPr lang="en-US" altLang="zh-CN" sz="2200">
                            <a:latin typeface="Cambria Math" panose="02040503050406030204" pitchFamily="18" charset="0"/>
                          </a:rPr>
                          <m:t>𝑛</m:t>
                        </m:r>
                        <m:r>
                          <a:rPr lang="zh-CN" altLang="en-US" sz="2200">
                            <a:latin typeface="Cambria Math" panose="02040503050406030204" pitchFamily="18" charset="0"/>
                          </a:rPr>
                          <m:t>−</m:t>
                        </m:r>
                        <m:r>
                          <a:rPr lang="en-US" altLang="zh-CN" sz="2200">
                            <a:latin typeface="Cambria Math" panose="02040503050406030204" pitchFamily="18" charset="0"/>
                          </a:rPr>
                          <m:t>𝑘</m:t>
                        </m:r>
                      </m:e>
                    </m:d>
                  </m:oMath>
                </a14:m>
                <a:r>
                  <a:rPr lang="zh-CN" altLang="zh-CN" sz="2200" dirty="0"/>
                  <a:t>和</a:t>
                </a:r>
                <a14:m>
                  <m:oMath xmlns:m="http://schemas.openxmlformats.org/officeDocument/2006/math">
                    <m:r>
                      <a:rPr lang="en-US" altLang="zh-CN" sz="2200">
                        <a:latin typeface="Cambria Math" panose="02040503050406030204" pitchFamily="18" charset="0"/>
                      </a:rPr>
                      <m:t>𝐶</m:t>
                    </m:r>
                    <m:d>
                      <m:dPr>
                        <m:ctrlPr>
                          <a:rPr lang="zh-CN" altLang="zh-CN" sz="2200" i="1">
                            <a:latin typeface="Cambria Math" panose="02040503050406030204" pitchFamily="18" charset="0"/>
                          </a:rPr>
                        </m:ctrlPr>
                      </m:dPr>
                      <m:e>
                        <m:r>
                          <a:rPr lang="en-US" altLang="zh-CN" sz="2200">
                            <a:latin typeface="Cambria Math" panose="02040503050406030204" pitchFamily="18" charset="0"/>
                          </a:rPr>
                          <m:t>𝑘</m:t>
                        </m:r>
                        <m:r>
                          <a:rPr lang="zh-CN" altLang="en-US" sz="2200">
                            <a:latin typeface="Cambria Math" panose="02040503050406030204" pitchFamily="18" charset="0"/>
                          </a:rPr>
                          <m:t>−</m:t>
                        </m:r>
                        <m:r>
                          <a:rPr lang="en-US" altLang="zh-CN" sz="2200">
                            <a:latin typeface="Cambria Math" panose="02040503050406030204" pitchFamily="18" charset="0"/>
                          </a:rPr>
                          <m:t>1</m:t>
                        </m:r>
                      </m:e>
                    </m:d>
                  </m:oMath>
                </a14:m>
                <a:r>
                  <a:rPr lang="zh-CN" altLang="zh-CN" sz="2200" dirty="0"/>
                  <a:t>次比较</a:t>
                </a:r>
                <a:r>
                  <a:rPr lang="zh-CN" altLang="en-US" sz="2200" dirty="0"/>
                  <a:t>，划分后的总比较次数分别为：</a:t>
                </a:r>
                <a:endParaRPr lang="en-US" altLang="zh-CN" sz="2200" dirty="0"/>
              </a:p>
              <a:p>
                <a:pPr marL="342900" indent="-342900">
                  <a:buFont typeface="Arial" panose="020B0604020202020204" pitchFamily="34" charset="0"/>
                  <a:buChar char="•"/>
                </a:pPr>
                <a:endParaRPr lang="en-US" altLang="zh-CN" sz="2200" dirty="0"/>
              </a:p>
              <a:p>
                <a:pPr/>
                <a14:m>
                  <m:oMathPara xmlns:m="http://schemas.openxmlformats.org/officeDocument/2006/math">
                    <m:oMathParaPr>
                      <m:jc m:val="centerGroup"/>
                    </m:oMathParaPr>
                    <m:oMath xmlns:m="http://schemas.openxmlformats.org/officeDocument/2006/math">
                      <m:r>
                        <a:rPr lang="en-US" altLang="zh-CN" sz="2200" b="0" i="1" smtClean="0">
                          <a:latin typeface="Cambria Math" panose="02040503050406030204" pitchFamily="18" charset="0"/>
                        </a:rPr>
                        <m:t>𝐶</m:t>
                      </m:r>
                      <m:d>
                        <m:dPr>
                          <m:ctrlPr>
                            <a:rPr lang="en-US" altLang="zh-CN" sz="2200" b="0" i="1" smtClean="0">
                              <a:latin typeface="Cambria Math" panose="02040503050406030204" pitchFamily="18" charset="0"/>
                            </a:rPr>
                          </m:ctrlPr>
                        </m:dPr>
                        <m:e>
                          <m:r>
                            <a:rPr lang="en-US" altLang="zh-CN" sz="2200" b="0" i="1" smtClean="0">
                              <a:latin typeface="Cambria Math" panose="02040503050406030204" pitchFamily="18" charset="0"/>
                            </a:rPr>
                            <m:t>𝑛</m:t>
                          </m:r>
                          <m:r>
                            <a:rPr lang="en-US" altLang="zh-CN" sz="2200" b="0" i="1" smtClean="0">
                              <a:latin typeface="Cambria Math" panose="02040503050406030204" pitchFamily="18" charset="0"/>
                            </a:rPr>
                            <m:t>−</m:t>
                          </m:r>
                          <m:r>
                            <a:rPr lang="en-US" altLang="zh-CN" sz="2200" b="0" i="1" smtClean="0">
                              <a:latin typeface="Cambria Math" panose="02040503050406030204" pitchFamily="18" charset="0"/>
                            </a:rPr>
                            <m:t>𝑘</m:t>
                          </m:r>
                        </m:e>
                      </m:d>
                      <m:f>
                        <m:fPr>
                          <m:ctrlPr>
                            <a:rPr lang="en-US" altLang="zh-CN" sz="2200" b="0" i="1" smtClean="0">
                              <a:latin typeface="Cambria Math" panose="02040503050406030204" pitchFamily="18" charset="0"/>
                            </a:rPr>
                          </m:ctrlPr>
                        </m:fPr>
                        <m:num>
                          <m:d>
                            <m:dPr>
                              <m:ctrlPr>
                                <a:rPr lang="en-US" altLang="zh-CN" sz="2200" b="0" i="1" smtClean="0">
                                  <a:latin typeface="Cambria Math" panose="02040503050406030204" pitchFamily="18" charset="0"/>
                                </a:rPr>
                              </m:ctrlPr>
                            </m:dPr>
                            <m:e>
                              <m:r>
                                <a:rPr lang="en-US" altLang="zh-CN" sz="2200" b="0" i="1" smtClean="0">
                                  <a:latin typeface="Cambria Math" panose="02040503050406030204" pitchFamily="18" charset="0"/>
                                </a:rPr>
                                <m:t>𝑛</m:t>
                              </m:r>
                              <m:r>
                                <a:rPr lang="en-US" altLang="zh-CN" sz="2200" b="0" i="1" smtClean="0">
                                  <a:latin typeface="Cambria Math" panose="02040503050406030204" pitchFamily="18" charset="0"/>
                                </a:rPr>
                                <m:t>−1</m:t>
                              </m:r>
                            </m:e>
                          </m:d>
                          <m:r>
                            <a:rPr lang="en-US" altLang="zh-CN" sz="2200" b="0" i="1" smtClean="0">
                              <a:latin typeface="Cambria Math" panose="02040503050406030204" pitchFamily="18" charset="0"/>
                            </a:rPr>
                            <m:t>!</m:t>
                          </m:r>
                        </m:num>
                        <m:den>
                          <m:d>
                            <m:dPr>
                              <m:ctrlPr>
                                <a:rPr lang="en-US" altLang="zh-CN" sz="2200" b="0" i="1" smtClean="0">
                                  <a:latin typeface="Cambria Math" panose="02040503050406030204" pitchFamily="18" charset="0"/>
                                </a:rPr>
                              </m:ctrlPr>
                            </m:dPr>
                            <m:e>
                              <m:r>
                                <a:rPr lang="en-US" altLang="zh-CN" sz="2200" b="0" i="1" smtClean="0">
                                  <a:latin typeface="Cambria Math" panose="02040503050406030204" pitchFamily="18" charset="0"/>
                                </a:rPr>
                                <m:t>𝑛</m:t>
                              </m:r>
                              <m:r>
                                <a:rPr lang="en-US" altLang="zh-CN" sz="2200" b="0" i="1" smtClean="0">
                                  <a:latin typeface="Cambria Math" panose="02040503050406030204" pitchFamily="18" charset="0"/>
                                </a:rPr>
                                <m:t>−</m:t>
                              </m:r>
                              <m:r>
                                <a:rPr lang="en-US" altLang="zh-CN" sz="2200" b="0" i="1" smtClean="0">
                                  <a:latin typeface="Cambria Math" panose="02040503050406030204" pitchFamily="18" charset="0"/>
                                </a:rPr>
                                <m:t>𝑘</m:t>
                              </m:r>
                            </m:e>
                          </m:d>
                          <m:r>
                            <a:rPr lang="en-US" altLang="zh-CN" sz="2200" b="0" i="1" smtClean="0">
                              <a:latin typeface="Cambria Math" panose="02040503050406030204" pitchFamily="18" charset="0"/>
                            </a:rPr>
                            <m:t>!</m:t>
                          </m:r>
                        </m:den>
                      </m:f>
                      <m:r>
                        <a:rPr lang="zh-CN" altLang="en-US" sz="2200" b="0" i="1" smtClean="0">
                          <a:latin typeface="Cambria Math" panose="02040503050406030204" pitchFamily="18" charset="0"/>
                        </a:rPr>
                        <m:t>  </m:t>
                      </m:r>
                      <m:r>
                        <a:rPr lang="zh-CN" altLang="en-US" sz="2200" i="1">
                          <a:latin typeface="Cambria Math" panose="02040503050406030204" pitchFamily="18" charset="0"/>
                        </a:rPr>
                        <m:t>和</m:t>
                      </m:r>
                      <m:r>
                        <a:rPr lang="zh-CN" altLang="en-US" sz="2200" b="0" i="1" smtClean="0">
                          <a:latin typeface="Cambria Math" panose="02040503050406030204" pitchFamily="18" charset="0"/>
                        </a:rPr>
                        <m:t>   </m:t>
                      </m:r>
                      <m:r>
                        <a:rPr lang="en-US" altLang="zh-CN" sz="2200" i="1">
                          <a:latin typeface="Cambria Math" panose="02040503050406030204" pitchFamily="18" charset="0"/>
                        </a:rPr>
                        <m:t>𝐶</m:t>
                      </m:r>
                      <m:d>
                        <m:dPr>
                          <m:ctrlPr>
                            <a:rPr lang="en-US" altLang="zh-CN" sz="2200" i="1">
                              <a:latin typeface="Cambria Math" panose="02040503050406030204" pitchFamily="18" charset="0"/>
                            </a:rPr>
                          </m:ctrlPr>
                        </m:dPr>
                        <m:e>
                          <m:r>
                            <a:rPr lang="en-US" altLang="zh-CN" sz="2200" i="1">
                              <a:latin typeface="Cambria Math" panose="02040503050406030204" pitchFamily="18" charset="0"/>
                            </a:rPr>
                            <m:t>𝑘</m:t>
                          </m:r>
                          <m:r>
                            <a:rPr lang="en-US" altLang="zh-CN" sz="2200" b="0" i="1" smtClean="0">
                              <a:latin typeface="Cambria Math" panose="02040503050406030204" pitchFamily="18" charset="0"/>
                            </a:rPr>
                            <m:t>−1</m:t>
                          </m:r>
                        </m:e>
                      </m:d>
                      <m:f>
                        <m:fPr>
                          <m:ctrlPr>
                            <a:rPr lang="en-US" altLang="zh-CN" sz="2200" i="1">
                              <a:latin typeface="Cambria Math" panose="02040503050406030204" pitchFamily="18" charset="0"/>
                            </a:rPr>
                          </m:ctrlPr>
                        </m:fPr>
                        <m:num>
                          <m:d>
                            <m:dPr>
                              <m:ctrlPr>
                                <a:rPr lang="en-US" altLang="zh-CN" sz="2200" i="1">
                                  <a:latin typeface="Cambria Math" panose="02040503050406030204" pitchFamily="18" charset="0"/>
                                </a:rPr>
                              </m:ctrlPr>
                            </m:dPr>
                            <m:e>
                              <m:r>
                                <a:rPr lang="en-US" altLang="zh-CN" sz="2200" i="1">
                                  <a:latin typeface="Cambria Math" panose="02040503050406030204" pitchFamily="18" charset="0"/>
                                </a:rPr>
                                <m:t>𝑛</m:t>
                              </m:r>
                              <m:r>
                                <a:rPr lang="en-US" altLang="zh-CN" sz="2200" i="1">
                                  <a:latin typeface="Cambria Math" panose="02040503050406030204" pitchFamily="18" charset="0"/>
                                </a:rPr>
                                <m:t>−1</m:t>
                              </m:r>
                            </m:e>
                          </m:d>
                          <m:r>
                            <a:rPr lang="en-US" altLang="zh-CN" sz="2200" i="1">
                              <a:latin typeface="Cambria Math" panose="02040503050406030204" pitchFamily="18" charset="0"/>
                            </a:rPr>
                            <m:t>!</m:t>
                          </m:r>
                        </m:num>
                        <m:den>
                          <m:d>
                            <m:dPr>
                              <m:ctrlPr>
                                <a:rPr lang="en-US" altLang="zh-CN" sz="2200" i="1">
                                  <a:latin typeface="Cambria Math" panose="02040503050406030204" pitchFamily="18" charset="0"/>
                                </a:rPr>
                              </m:ctrlPr>
                            </m:dPr>
                            <m:e>
                              <m:r>
                                <a:rPr lang="en-US" altLang="zh-CN" sz="2200" i="1">
                                  <a:latin typeface="Cambria Math" panose="02040503050406030204" pitchFamily="18" charset="0"/>
                                </a:rPr>
                                <m:t>𝑘</m:t>
                              </m:r>
                              <m:r>
                                <a:rPr lang="en-US" altLang="zh-CN" sz="2200" b="0" i="1" smtClean="0">
                                  <a:latin typeface="Cambria Math" panose="02040503050406030204" pitchFamily="18" charset="0"/>
                                </a:rPr>
                                <m:t>−1</m:t>
                              </m:r>
                            </m:e>
                          </m:d>
                          <m:r>
                            <a:rPr lang="en-US" altLang="zh-CN" sz="2200" i="1">
                              <a:latin typeface="Cambria Math" panose="02040503050406030204" pitchFamily="18" charset="0"/>
                            </a:rPr>
                            <m:t>!</m:t>
                          </m:r>
                        </m:den>
                      </m:f>
                    </m:oMath>
                  </m:oMathPara>
                </a14:m>
                <a:endParaRPr lang="en-US" altLang="zh-CN" sz="2200" dirty="0"/>
              </a:p>
              <a:p>
                <a:pPr marL="342900" indent="-342900">
                  <a:buFont typeface="Arial" panose="020B0604020202020204" pitchFamily="34" charset="0"/>
                  <a:buChar char="•"/>
                </a:pPr>
                <a:r>
                  <a:rPr lang="zh-CN" altLang="en-US" sz="2200" dirty="0"/>
                  <a:t>于是有</a:t>
                </a:r>
                <a:endParaRPr lang="en-US" altLang="zh-CN" sz="2200" dirty="0"/>
              </a:p>
              <a:p>
                <a:pPr/>
                <a14:m>
                  <m:oMathPara xmlns:m="http://schemas.openxmlformats.org/officeDocument/2006/math">
                    <m:oMathParaPr>
                      <m:jc m:val="centerGroup"/>
                    </m:oMathParaPr>
                    <m:oMath xmlns:m="http://schemas.openxmlformats.org/officeDocument/2006/math">
                      <m:f>
                        <m:fPr>
                          <m:ctrlPr>
                            <a:rPr lang="en-US" altLang="zh-CN" sz="2200" b="0" i="1" kern="100" smtClean="0">
                              <a:effectLst/>
                              <a:latin typeface="Cambria Math" panose="02040503050406030204" pitchFamily="18" charset="0"/>
                              <a:ea typeface="楷体_GB2312"/>
                              <a:cs typeface="Times New Roman" panose="02020603050405020304" pitchFamily="18" charset="0"/>
                            </a:rPr>
                          </m:ctrlPr>
                        </m:fPr>
                        <m:num>
                          <m:r>
                            <a:rPr lang="en-US" altLang="zh-CN" sz="2200" i="1" kern="100" smtClean="0">
                              <a:effectLst/>
                              <a:latin typeface="Cambria Math" panose="02040503050406030204" pitchFamily="18" charset="0"/>
                              <a:ea typeface="楷体_GB2312"/>
                              <a:cs typeface="Times New Roman" panose="02020603050405020304" pitchFamily="18" charset="0"/>
                            </a:rPr>
                            <m:t>𝐶</m:t>
                          </m:r>
                          <m:d>
                            <m:dPr>
                              <m:ctrlPr>
                                <a:rPr lang="en-US" altLang="zh-CN" sz="2200" i="1" kern="100" smtClean="0">
                                  <a:effectLst/>
                                  <a:latin typeface="Cambria Math" panose="02040503050406030204" pitchFamily="18" charset="0"/>
                                  <a:ea typeface="楷体_GB2312"/>
                                  <a:cs typeface="Times New Roman" panose="02020603050405020304" pitchFamily="18" charset="0"/>
                                </a:rPr>
                              </m:ctrlPr>
                            </m:dPr>
                            <m:e>
                              <m:r>
                                <a:rPr lang="en-US" altLang="zh-CN" sz="2200" i="1" kern="100" smtClean="0">
                                  <a:effectLst/>
                                  <a:latin typeface="Cambria Math" panose="02040503050406030204" pitchFamily="18" charset="0"/>
                                  <a:ea typeface="楷体_GB2312"/>
                                  <a:cs typeface="Times New Roman" panose="02020603050405020304" pitchFamily="18" charset="0"/>
                                </a:rPr>
                                <m:t>𝑛</m:t>
                              </m:r>
                            </m:e>
                          </m:d>
                        </m:num>
                        <m:den>
                          <m:r>
                            <a:rPr lang="en-US" altLang="zh-CN" sz="2200" b="0" i="1" kern="100" smtClean="0">
                              <a:effectLst/>
                              <a:latin typeface="Cambria Math" panose="02040503050406030204" pitchFamily="18" charset="0"/>
                              <a:ea typeface="楷体_GB2312"/>
                              <a:cs typeface="Times New Roman" panose="02020603050405020304" pitchFamily="18" charset="0"/>
                            </a:rPr>
                            <m:t>𝑛</m:t>
                          </m:r>
                          <m:r>
                            <a:rPr lang="en-US" altLang="zh-CN" sz="2200" b="0" i="1" kern="100" smtClean="0">
                              <a:effectLst/>
                              <a:latin typeface="Cambria Math" panose="02040503050406030204" pitchFamily="18" charset="0"/>
                              <a:ea typeface="楷体_GB2312"/>
                              <a:cs typeface="Times New Roman" panose="02020603050405020304" pitchFamily="18" charset="0"/>
                            </a:rPr>
                            <m:t>!</m:t>
                          </m:r>
                        </m:den>
                      </m:f>
                      <m:r>
                        <a:rPr lang="en-US" altLang="zh-CN" sz="2200" i="1" kern="100" smtClean="0">
                          <a:effectLst/>
                          <a:latin typeface="Cambria Math" panose="02040503050406030204" pitchFamily="18" charset="0"/>
                          <a:ea typeface="楷体_GB2312"/>
                          <a:cs typeface="Times New Roman" panose="02020603050405020304" pitchFamily="18" charset="0"/>
                        </a:rPr>
                        <m:t>=</m:t>
                      </m:r>
                      <m:f>
                        <m:fPr>
                          <m:ctrlPr>
                            <a:rPr lang="en-US" altLang="zh-CN" sz="2200" b="0" i="1" kern="100" smtClean="0">
                              <a:effectLst/>
                              <a:latin typeface="Cambria Math" panose="02040503050406030204" pitchFamily="18" charset="0"/>
                              <a:ea typeface="楷体_GB2312"/>
                              <a:cs typeface="Times New Roman" panose="02020603050405020304" pitchFamily="18" charset="0"/>
                            </a:rPr>
                          </m:ctrlPr>
                        </m:fPr>
                        <m:num>
                          <m:r>
                            <a:rPr lang="en-US" altLang="zh-CN" sz="2200" i="1" kern="100" smtClean="0">
                              <a:effectLst/>
                              <a:latin typeface="Cambria Math" panose="02040503050406030204" pitchFamily="18" charset="0"/>
                              <a:ea typeface="楷体_GB2312"/>
                              <a:cs typeface="Times New Roman" panose="02020603050405020304" pitchFamily="18" charset="0"/>
                            </a:rPr>
                            <m:t>𝑛</m:t>
                          </m:r>
                          <m:r>
                            <a:rPr lang="en-US" altLang="zh-CN" sz="2200" i="1" kern="100" smtClean="0">
                              <a:effectLst/>
                              <a:latin typeface="Cambria Math" panose="02040503050406030204" pitchFamily="18" charset="0"/>
                              <a:ea typeface="楷体_GB2312"/>
                              <a:cs typeface="Times New Roman" panose="02020603050405020304" pitchFamily="18" charset="0"/>
                            </a:rPr>
                            <m:t>×</m:t>
                          </m:r>
                          <m:r>
                            <a:rPr lang="en-US" altLang="zh-CN" sz="2200" i="1" kern="100" smtClean="0">
                              <a:effectLst/>
                              <a:latin typeface="Cambria Math" panose="02040503050406030204" pitchFamily="18" charset="0"/>
                              <a:ea typeface="楷体_GB2312"/>
                              <a:cs typeface="Times New Roman" panose="02020603050405020304" pitchFamily="18" charset="0"/>
                            </a:rPr>
                            <m:t>𝑛</m:t>
                          </m:r>
                          <m:r>
                            <a:rPr lang="en-US" altLang="zh-CN" sz="2200" i="1" kern="100" smtClean="0">
                              <a:effectLst/>
                              <a:latin typeface="Cambria Math" panose="02040503050406030204" pitchFamily="18" charset="0"/>
                              <a:ea typeface="楷体_GB2312"/>
                              <a:cs typeface="Times New Roman" panose="02020603050405020304" pitchFamily="18" charset="0"/>
                            </a:rPr>
                            <m:t>!+</m:t>
                          </m:r>
                          <m:nary>
                            <m:naryPr>
                              <m:chr m:val="∑"/>
                              <m:ctrlPr>
                                <a:rPr lang="zh-CN" altLang="zh-CN" sz="2200" i="1">
                                  <a:effectLst/>
                                  <a:latin typeface="Cambria Math" panose="02040503050406030204" pitchFamily="18" charset="0"/>
                                  <a:ea typeface="Cambria Math" panose="02040503050406030204" pitchFamily="18" charset="0"/>
                                </a:rPr>
                              </m:ctrlPr>
                            </m:naryPr>
                            <m:sub>
                              <m:r>
                                <a:rPr lang="en-US" altLang="zh-CN" sz="2200" i="1" kern="100">
                                  <a:effectLst/>
                                  <a:latin typeface="Cambria Math" panose="02040503050406030204" pitchFamily="18" charset="0"/>
                                  <a:ea typeface="楷体_GB2312"/>
                                  <a:cs typeface="Times New Roman" panose="02020603050405020304" pitchFamily="18" charset="0"/>
                                </a:rPr>
                                <m:t>𝑘</m:t>
                              </m:r>
                              <m:r>
                                <a:rPr lang="en-US" altLang="zh-CN" sz="2200" i="1" kern="100">
                                  <a:effectLst/>
                                  <a:latin typeface="Cambria Math" panose="02040503050406030204" pitchFamily="18" charset="0"/>
                                  <a:ea typeface="楷体_GB2312"/>
                                  <a:cs typeface="Times New Roman" panose="02020603050405020304" pitchFamily="18" charset="0"/>
                                </a:rPr>
                                <m:t>=1</m:t>
                              </m:r>
                            </m:sub>
                            <m:sup>
                              <m:r>
                                <a:rPr lang="en-US" altLang="zh-CN" sz="2200" i="1" kern="100">
                                  <a:effectLst/>
                                  <a:latin typeface="Cambria Math" panose="02040503050406030204" pitchFamily="18" charset="0"/>
                                  <a:ea typeface="楷体_GB2312"/>
                                  <a:cs typeface="Times New Roman" panose="02020603050405020304" pitchFamily="18" charset="0"/>
                                </a:rPr>
                                <m:t>𝑛</m:t>
                              </m:r>
                            </m:sup>
                            <m:e>
                              <m:d>
                                <m:dPr>
                                  <m:begChr m:val="["/>
                                  <m:endChr m:val="]"/>
                                  <m:ctrlPr>
                                    <a:rPr lang="zh-CN" altLang="zh-CN" sz="2200" i="1">
                                      <a:effectLst/>
                                      <a:latin typeface="Cambria Math" panose="02040503050406030204" pitchFamily="18" charset="0"/>
                                      <a:ea typeface="Cambria Math" panose="02040503050406030204" pitchFamily="18" charset="0"/>
                                    </a:rPr>
                                  </m:ctrlPr>
                                </m:dPr>
                                <m:e>
                                  <m:r>
                                    <a:rPr lang="en-US" altLang="zh-CN" sz="2200" b="0" i="1" smtClean="0">
                                      <a:effectLst/>
                                      <a:latin typeface="Cambria Math" panose="02040503050406030204" pitchFamily="18" charset="0"/>
                                      <a:ea typeface="Cambria Math" panose="02040503050406030204" pitchFamily="18" charset="0"/>
                                    </a:rPr>
                                    <m:t>𝐶</m:t>
                                  </m:r>
                                  <m:r>
                                    <a:rPr lang="en-US" altLang="zh-CN" sz="2200" b="0" i="1" smtClean="0">
                                      <a:effectLst/>
                                      <a:latin typeface="Cambria Math" panose="02040503050406030204" pitchFamily="18" charset="0"/>
                                      <a:ea typeface="Cambria Math" panose="02040503050406030204" pitchFamily="18" charset="0"/>
                                    </a:rPr>
                                    <m:t>(</m:t>
                                  </m:r>
                                  <m:r>
                                    <a:rPr lang="en-US" altLang="zh-CN" sz="2200" b="0" i="1" smtClean="0">
                                      <a:effectLst/>
                                      <a:latin typeface="Cambria Math" panose="02040503050406030204" pitchFamily="18" charset="0"/>
                                      <a:ea typeface="Cambria Math" panose="02040503050406030204" pitchFamily="18" charset="0"/>
                                    </a:rPr>
                                    <m:t>𝑛</m:t>
                                  </m:r>
                                  <m:r>
                                    <a:rPr lang="en-US" altLang="zh-CN" sz="2200" b="0" i="1" smtClean="0">
                                      <a:effectLst/>
                                      <a:latin typeface="Cambria Math" panose="02040503050406030204" pitchFamily="18" charset="0"/>
                                      <a:ea typeface="Cambria Math" panose="02040503050406030204" pitchFamily="18" charset="0"/>
                                    </a:rPr>
                                    <m:t>−</m:t>
                                  </m:r>
                                  <m:r>
                                    <a:rPr lang="en-US" altLang="zh-CN" sz="2200" b="0" i="1" smtClean="0">
                                      <a:effectLst/>
                                      <a:latin typeface="Cambria Math" panose="02040503050406030204" pitchFamily="18" charset="0"/>
                                      <a:ea typeface="Cambria Math" panose="02040503050406030204" pitchFamily="18" charset="0"/>
                                    </a:rPr>
                                    <m:t>𝑘</m:t>
                                  </m:r>
                                  <m:r>
                                    <a:rPr lang="en-US" altLang="zh-CN" sz="2200" b="0" i="1" smtClean="0">
                                      <a:effectLst/>
                                      <a:latin typeface="Cambria Math" panose="02040503050406030204" pitchFamily="18" charset="0"/>
                                      <a:ea typeface="Cambria Math" panose="02040503050406030204" pitchFamily="18" charset="0"/>
                                    </a:rPr>
                                    <m:t>)</m:t>
                                  </m:r>
                                  <m:f>
                                    <m:fPr>
                                      <m:ctrlPr>
                                        <a:rPr lang="zh-CN" altLang="zh-CN" sz="2200" i="1">
                                          <a:effectLst/>
                                          <a:latin typeface="Cambria Math" panose="02040503050406030204" pitchFamily="18" charset="0"/>
                                          <a:ea typeface="Cambria Math" panose="02040503050406030204" pitchFamily="18" charset="0"/>
                                        </a:rPr>
                                      </m:ctrlPr>
                                    </m:fPr>
                                    <m:num>
                                      <m:d>
                                        <m:dPr>
                                          <m:ctrlPr>
                                            <a:rPr lang="en-US" altLang="zh-CN" sz="2200" i="1" kern="100">
                                              <a:effectLst/>
                                              <a:latin typeface="Cambria Math" panose="02040503050406030204" pitchFamily="18" charset="0"/>
                                              <a:ea typeface="楷体_GB2312"/>
                                              <a:cs typeface="Times New Roman" panose="02020603050405020304" pitchFamily="18" charset="0"/>
                                            </a:rPr>
                                          </m:ctrlPr>
                                        </m:dPr>
                                        <m:e>
                                          <m:r>
                                            <a:rPr lang="en-US" altLang="zh-CN" sz="2200" i="1" kern="100">
                                              <a:effectLst/>
                                              <a:latin typeface="Cambria Math" panose="02040503050406030204" pitchFamily="18" charset="0"/>
                                              <a:ea typeface="楷体_GB2312"/>
                                              <a:cs typeface="Times New Roman" panose="02020603050405020304" pitchFamily="18" charset="0"/>
                                            </a:rPr>
                                            <m:t>𝑛</m:t>
                                          </m:r>
                                          <m:r>
                                            <a:rPr lang="en-US" altLang="zh-CN" sz="2200" i="1" kern="100">
                                              <a:effectLst/>
                                              <a:latin typeface="Cambria Math" panose="02040503050406030204" pitchFamily="18" charset="0"/>
                                              <a:ea typeface="楷体_GB2312"/>
                                              <a:cs typeface="Times New Roman" panose="02020603050405020304" pitchFamily="18" charset="0"/>
                                            </a:rPr>
                                            <m:t>−1</m:t>
                                          </m:r>
                                        </m:e>
                                      </m:d>
                                      <m:r>
                                        <a:rPr lang="en-US" altLang="zh-CN" sz="2200" i="1" kern="100">
                                          <a:effectLst/>
                                          <a:latin typeface="Cambria Math" panose="02040503050406030204" pitchFamily="18" charset="0"/>
                                          <a:ea typeface="楷体_GB2312"/>
                                          <a:cs typeface="Times New Roman" panose="02020603050405020304" pitchFamily="18" charset="0"/>
                                        </a:rPr>
                                        <m:t>!</m:t>
                                      </m:r>
                                    </m:num>
                                    <m:den>
                                      <m:d>
                                        <m:dPr>
                                          <m:ctrlPr>
                                            <a:rPr lang="en-US" altLang="zh-CN" sz="2200" i="1" kern="100">
                                              <a:effectLst/>
                                              <a:latin typeface="Cambria Math" panose="02040503050406030204" pitchFamily="18" charset="0"/>
                                              <a:ea typeface="楷体_GB2312"/>
                                              <a:cs typeface="Times New Roman" panose="02020603050405020304" pitchFamily="18" charset="0"/>
                                            </a:rPr>
                                          </m:ctrlPr>
                                        </m:dPr>
                                        <m:e>
                                          <m:r>
                                            <a:rPr lang="en-US" altLang="zh-CN" sz="2200" i="1" kern="100">
                                              <a:effectLst/>
                                              <a:latin typeface="Cambria Math" panose="02040503050406030204" pitchFamily="18" charset="0"/>
                                              <a:ea typeface="楷体_GB2312"/>
                                              <a:cs typeface="Times New Roman" panose="02020603050405020304" pitchFamily="18" charset="0"/>
                                            </a:rPr>
                                            <m:t>𝑛</m:t>
                                          </m:r>
                                          <m:r>
                                            <a:rPr lang="en-US" altLang="zh-CN" sz="2200" i="1" kern="100">
                                              <a:effectLst/>
                                              <a:latin typeface="Cambria Math" panose="02040503050406030204" pitchFamily="18" charset="0"/>
                                              <a:ea typeface="楷体_GB2312"/>
                                              <a:cs typeface="Times New Roman" panose="02020603050405020304" pitchFamily="18" charset="0"/>
                                            </a:rPr>
                                            <m:t>−</m:t>
                                          </m:r>
                                          <m:r>
                                            <a:rPr lang="en-US" altLang="zh-CN" sz="2200" i="1" kern="100">
                                              <a:effectLst/>
                                              <a:latin typeface="Cambria Math" panose="02040503050406030204" pitchFamily="18" charset="0"/>
                                              <a:ea typeface="楷体_GB2312"/>
                                              <a:cs typeface="Times New Roman" panose="02020603050405020304" pitchFamily="18" charset="0"/>
                                            </a:rPr>
                                            <m:t>𝑘</m:t>
                                          </m:r>
                                        </m:e>
                                      </m:d>
                                      <m:r>
                                        <a:rPr lang="en-US" altLang="zh-CN" sz="2200" i="1" kern="100">
                                          <a:effectLst/>
                                          <a:latin typeface="Cambria Math" panose="02040503050406030204" pitchFamily="18" charset="0"/>
                                          <a:ea typeface="楷体_GB2312"/>
                                          <a:cs typeface="Times New Roman" panose="02020603050405020304" pitchFamily="18" charset="0"/>
                                        </a:rPr>
                                        <m:t>!</m:t>
                                      </m:r>
                                    </m:den>
                                  </m:f>
                                  <m:r>
                                    <a:rPr lang="en-US" altLang="zh-CN" sz="2200" i="1" kern="100">
                                      <a:effectLst/>
                                      <a:latin typeface="Cambria Math" panose="02040503050406030204" pitchFamily="18" charset="0"/>
                                      <a:ea typeface="楷体_GB2312"/>
                                      <a:cs typeface="Times New Roman" panose="02020603050405020304" pitchFamily="18" charset="0"/>
                                    </a:rPr>
                                    <m:t>+</m:t>
                                  </m:r>
                                  <m:r>
                                    <a:rPr lang="en-US" altLang="zh-CN" sz="2200" b="0" i="1" kern="100" smtClean="0">
                                      <a:effectLst/>
                                      <a:latin typeface="Cambria Math" panose="02040503050406030204" pitchFamily="18" charset="0"/>
                                      <a:ea typeface="楷体_GB2312"/>
                                      <a:cs typeface="Times New Roman" panose="02020603050405020304" pitchFamily="18" charset="0"/>
                                    </a:rPr>
                                    <m:t>𝐶</m:t>
                                  </m:r>
                                  <m:r>
                                    <a:rPr lang="en-US" altLang="zh-CN" sz="2200" b="0" i="1" kern="100" smtClean="0">
                                      <a:effectLst/>
                                      <a:latin typeface="Cambria Math" panose="02040503050406030204" pitchFamily="18" charset="0"/>
                                      <a:ea typeface="楷体_GB2312"/>
                                      <a:cs typeface="Times New Roman" panose="02020603050405020304" pitchFamily="18" charset="0"/>
                                    </a:rPr>
                                    <m:t>(</m:t>
                                  </m:r>
                                  <m:r>
                                    <a:rPr lang="en-US" altLang="zh-CN" sz="2200" b="0" i="1" kern="100" smtClean="0">
                                      <a:effectLst/>
                                      <a:latin typeface="Cambria Math" panose="02040503050406030204" pitchFamily="18" charset="0"/>
                                      <a:ea typeface="楷体_GB2312"/>
                                      <a:cs typeface="Times New Roman" panose="02020603050405020304" pitchFamily="18" charset="0"/>
                                    </a:rPr>
                                    <m:t>𝑘</m:t>
                                  </m:r>
                                  <m:r>
                                    <a:rPr lang="en-US" altLang="zh-CN" sz="2200" b="0" i="1" kern="100" smtClean="0">
                                      <a:effectLst/>
                                      <a:latin typeface="Cambria Math" panose="02040503050406030204" pitchFamily="18" charset="0"/>
                                      <a:ea typeface="楷体_GB2312"/>
                                      <a:cs typeface="Times New Roman" panose="02020603050405020304" pitchFamily="18" charset="0"/>
                                    </a:rPr>
                                    <m:t>−1)</m:t>
                                  </m:r>
                                  <m:f>
                                    <m:fPr>
                                      <m:ctrlPr>
                                        <a:rPr lang="zh-CN" altLang="zh-CN" sz="2200" i="1">
                                          <a:effectLst/>
                                          <a:latin typeface="Cambria Math" panose="02040503050406030204" pitchFamily="18" charset="0"/>
                                          <a:ea typeface="Cambria Math" panose="02040503050406030204" pitchFamily="18" charset="0"/>
                                        </a:rPr>
                                      </m:ctrlPr>
                                    </m:fPr>
                                    <m:num>
                                      <m:d>
                                        <m:dPr>
                                          <m:ctrlPr>
                                            <a:rPr lang="en-US" altLang="zh-CN" sz="2200" i="1" kern="100">
                                              <a:effectLst/>
                                              <a:latin typeface="Cambria Math" panose="02040503050406030204" pitchFamily="18" charset="0"/>
                                              <a:ea typeface="楷体_GB2312"/>
                                              <a:cs typeface="Times New Roman" panose="02020603050405020304" pitchFamily="18" charset="0"/>
                                            </a:rPr>
                                          </m:ctrlPr>
                                        </m:dPr>
                                        <m:e>
                                          <m:r>
                                            <a:rPr lang="en-US" altLang="zh-CN" sz="2200" i="1" kern="100">
                                              <a:effectLst/>
                                              <a:latin typeface="Cambria Math" panose="02040503050406030204" pitchFamily="18" charset="0"/>
                                              <a:ea typeface="楷体_GB2312"/>
                                              <a:cs typeface="Times New Roman" panose="02020603050405020304" pitchFamily="18" charset="0"/>
                                            </a:rPr>
                                            <m:t>𝑛</m:t>
                                          </m:r>
                                          <m:r>
                                            <a:rPr lang="en-US" altLang="zh-CN" sz="2200" i="1" kern="100">
                                              <a:effectLst/>
                                              <a:latin typeface="Cambria Math" panose="02040503050406030204" pitchFamily="18" charset="0"/>
                                              <a:ea typeface="楷体_GB2312"/>
                                              <a:cs typeface="Times New Roman" panose="02020603050405020304" pitchFamily="18" charset="0"/>
                                            </a:rPr>
                                            <m:t>−1</m:t>
                                          </m:r>
                                        </m:e>
                                      </m:d>
                                      <m:r>
                                        <a:rPr lang="en-US" altLang="zh-CN" sz="2200" i="1" kern="100">
                                          <a:effectLst/>
                                          <a:latin typeface="Cambria Math" panose="02040503050406030204" pitchFamily="18" charset="0"/>
                                          <a:ea typeface="楷体_GB2312"/>
                                          <a:cs typeface="Times New Roman" panose="02020603050405020304" pitchFamily="18" charset="0"/>
                                        </a:rPr>
                                        <m:t>!</m:t>
                                      </m:r>
                                    </m:num>
                                    <m:den>
                                      <m:d>
                                        <m:dPr>
                                          <m:ctrlPr>
                                            <a:rPr lang="en-US" altLang="zh-CN" sz="2200" i="1" kern="100">
                                              <a:effectLst/>
                                              <a:latin typeface="Cambria Math" panose="02040503050406030204" pitchFamily="18" charset="0"/>
                                              <a:ea typeface="楷体_GB2312"/>
                                              <a:cs typeface="Times New Roman" panose="02020603050405020304" pitchFamily="18" charset="0"/>
                                            </a:rPr>
                                          </m:ctrlPr>
                                        </m:dPr>
                                        <m:e>
                                          <m:r>
                                            <a:rPr lang="en-US" altLang="zh-CN" sz="2200" i="1" kern="100">
                                              <a:effectLst/>
                                              <a:latin typeface="Cambria Math" panose="02040503050406030204" pitchFamily="18" charset="0"/>
                                              <a:ea typeface="楷体_GB2312"/>
                                              <a:cs typeface="Times New Roman" panose="02020603050405020304" pitchFamily="18" charset="0"/>
                                            </a:rPr>
                                            <m:t>𝑘</m:t>
                                          </m:r>
                                          <m:r>
                                            <a:rPr lang="en-US" altLang="zh-CN" sz="2200" i="1" kern="100">
                                              <a:effectLst/>
                                              <a:latin typeface="Cambria Math" panose="02040503050406030204" pitchFamily="18" charset="0"/>
                                              <a:ea typeface="楷体_GB2312"/>
                                              <a:cs typeface="Times New Roman" panose="02020603050405020304" pitchFamily="18" charset="0"/>
                                            </a:rPr>
                                            <m:t>−1</m:t>
                                          </m:r>
                                        </m:e>
                                      </m:d>
                                      <m:r>
                                        <a:rPr lang="en-US" altLang="zh-CN" sz="2200" i="1" kern="100">
                                          <a:effectLst/>
                                          <a:latin typeface="Cambria Math" panose="02040503050406030204" pitchFamily="18" charset="0"/>
                                          <a:ea typeface="楷体_GB2312"/>
                                          <a:cs typeface="Times New Roman" panose="02020603050405020304" pitchFamily="18" charset="0"/>
                                        </a:rPr>
                                        <m:t>!</m:t>
                                      </m:r>
                                    </m:den>
                                  </m:f>
                                </m:e>
                              </m:d>
                            </m:e>
                          </m:nary>
                        </m:num>
                        <m:den>
                          <m:r>
                            <a:rPr lang="en-US" altLang="zh-CN" sz="2200" b="0" i="1" kern="100" smtClean="0">
                              <a:effectLst/>
                              <a:latin typeface="Cambria Math" panose="02040503050406030204" pitchFamily="18" charset="0"/>
                              <a:ea typeface="楷体_GB2312"/>
                              <a:cs typeface="Times New Roman" panose="02020603050405020304" pitchFamily="18" charset="0"/>
                            </a:rPr>
                            <m:t>𝑛</m:t>
                          </m:r>
                          <m:r>
                            <a:rPr lang="en-US" altLang="zh-CN" sz="2200" b="0" i="1" kern="100" smtClean="0">
                              <a:effectLst/>
                              <a:latin typeface="Cambria Math" panose="02040503050406030204" pitchFamily="18" charset="0"/>
                              <a:ea typeface="楷体_GB2312"/>
                              <a:cs typeface="Times New Roman" panose="02020603050405020304" pitchFamily="18" charset="0"/>
                            </a:rPr>
                            <m:t>!</m:t>
                          </m:r>
                        </m:den>
                      </m:f>
                      <m:r>
                        <a:rPr lang="en-US" altLang="zh-CN" sz="2200" b="0" i="1" kern="100" smtClean="0">
                          <a:effectLst/>
                          <a:latin typeface="Cambria Math" panose="02040503050406030204" pitchFamily="18" charset="0"/>
                          <a:ea typeface="楷体_GB2312"/>
                          <a:cs typeface="Times New Roman" panose="02020603050405020304" pitchFamily="18" charset="0"/>
                        </a:rPr>
                        <m:t>&lt;2</m:t>
                      </m:r>
                      <m:r>
                        <a:rPr lang="en-US" altLang="zh-CN" sz="2200" b="0" i="1" kern="100" smtClean="0">
                          <a:effectLst/>
                          <a:latin typeface="Cambria Math" panose="02040503050406030204" pitchFamily="18" charset="0"/>
                          <a:ea typeface="楷体_GB2312"/>
                          <a:cs typeface="Times New Roman" panose="02020603050405020304" pitchFamily="18" charset="0"/>
                        </a:rPr>
                        <m:t>𝑛</m:t>
                      </m:r>
                      <m:func>
                        <m:funcPr>
                          <m:ctrlPr>
                            <a:rPr lang="en-US" altLang="zh-CN" sz="2200" b="0" i="1" kern="100" smtClean="0">
                              <a:effectLst/>
                              <a:latin typeface="Cambria Math" panose="02040503050406030204" pitchFamily="18" charset="0"/>
                              <a:ea typeface="楷体_GB2312"/>
                              <a:cs typeface="Times New Roman" panose="02020603050405020304" pitchFamily="18" charset="0"/>
                            </a:rPr>
                          </m:ctrlPr>
                        </m:funcPr>
                        <m:fName>
                          <m:r>
                            <m:rPr>
                              <m:sty m:val="p"/>
                            </m:rPr>
                            <a:rPr lang="en-US" altLang="zh-CN" sz="2200" b="0" i="0" kern="100" smtClean="0">
                              <a:effectLst/>
                              <a:latin typeface="Cambria Math" panose="02040503050406030204" pitchFamily="18" charset="0"/>
                              <a:ea typeface="楷体_GB2312"/>
                              <a:cs typeface="Times New Roman" panose="02020603050405020304" pitchFamily="18" charset="0"/>
                            </a:rPr>
                            <m:t>log</m:t>
                          </m:r>
                        </m:fName>
                        <m:e>
                          <m:r>
                            <a:rPr lang="en-US" altLang="zh-CN" sz="2200" b="0" i="1" kern="100" smtClean="0">
                              <a:effectLst/>
                              <a:latin typeface="Cambria Math" panose="02040503050406030204" pitchFamily="18" charset="0"/>
                              <a:ea typeface="楷体_GB2312"/>
                              <a:cs typeface="Times New Roman" panose="02020603050405020304" pitchFamily="18" charset="0"/>
                            </a:rPr>
                            <m:t>𝑛</m:t>
                          </m:r>
                        </m:e>
                      </m:func>
                    </m:oMath>
                  </m:oMathPara>
                </a14:m>
                <a:endParaRPr lang="en-US" altLang="zh-CN" sz="2200" dirty="0"/>
              </a:p>
              <a:p>
                <a:r>
                  <a:rPr lang="zh-CN" altLang="en-US" sz="2200" dirty="0"/>
                  <a:t>故快速排序的平均复杂度为</a:t>
                </a:r>
                <a14:m>
                  <m:oMath xmlns:m="http://schemas.openxmlformats.org/officeDocument/2006/math">
                    <m:r>
                      <a:rPr lang="en-US" altLang="zh-CN" sz="2200" b="1" i="1" smtClean="0">
                        <a:solidFill>
                          <a:srgbClr val="C00000"/>
                        </a:solidFill>
                        <a:latin typeface="Cambria Math" panose="02040503050406030204" pitchFamily="18" charset="0"/>
                      </a:rPr>
                      <m:t>𝑶</m:t>
                    </m:r>
                    <m:d>
                      <m:dPr>
                        <m:ctrlPr>
                          <a:rPr lang="en-US" altLang="zh-CN" sz="2200" b="1" i="1" smtClean="0">
                            <a:solidFill>
                              <a:srgbClr val="C00000"/>
                            </a:solidFill>
                            <a:latin typeface="Cambria Math" panose="02040503050406030204" pitchFamily="18" charset="0"/>
                          </a:rPr>
                        </m:ctrlPr>
                      </m:dPr>
                      <m:e>
                        <m:r>
                          <a:rPr lang="en-US" altLang="zh-CN" sz="2200" b="1" i="1" smtClean="0">
                            <a:solidFill>
                              <a:srgbClr val="C00000"/>
                            </a:solidFill>
                            <a:latin typeface="Cambria Math" panose="02040503050406030204" pitchFamily="18" charset="0"/>
                          </a:rPr>
                          <m:t>𝒏</m:t>
                        </m:r>
                        <m:func>
                          <m:funcPr>
                            <m:ctrlPr>
                              <a:rPr lang="en-US" altLang="zh-CN" sz="2200" b="1" i="1" smtClean="0">
                                <a:solidFill>
                                  <a:srgbClr val="C00000"/>
                                </a:solidFill>
                                <a:latin typeface="Cambria Math" panose="02040503050406030204" pitchFamily="18" charset="0"/>
                              </a:rPr>
                            </m:ctrlPr>
                          </m:funcPr>
                          <m:fName>
                            <m:r>
                              <a:rPr lang="en-US" altLang="zh-CN" sz="2200" b="1" i="0" smtClean="0">
                                <a:solidFill>
                                  <a:srgbClr val="C00000"/>
                                </a:solidFill>
                                <a:latin typeface="Cambria Math" panose="02040503050406030204" pitchFamily="18" charset="0"/>
                              </a:rPr>
                              <m:t>𝐥𝐨𝐠</m:t>
                            </m:r>
                          </m:fName>
                          <m:e>
                            <m:r>
                              <a:rPr lang="en-US" altLang="zh-CN" sz="2200" b="1" i="1" smtClean="0">
                                <a:solidFill>
                                  <a:srgbClr val="C00000"/>
                                </a:solidFill>
                                <a:latin typeface="Cambria Math" panose="02040503050406030204" pitchFamily="18" charset="0"/>
                              </a:rPr>
                              <m:t>𝒏</m:t>
                            </m:r>
                          </m:e>
                        </m:func>
                      </m:e>
                    </m:d>
                  </m:oMath>
                </a14:m>
                <a:r>
                  <a:rPr lang="zh-CN" altLang="en-US" sz="2200" b="0" dirty="0"/>
                  <a:t>。</a:t>
                </a:r>
                <a:endParaRPr lang="en-US" altLang="zh-CN" sz="2200" b="0" dirty="0"/>
              </a:p>
            </p:txBody>
          </p:sp>
        </mc:Choice>
        <mc:Fallback xmlns="">
          <p:sp>
            <p:nvSpPr>
              <p:cNvPr id="6" name="内容占位符 5">
                <a:extLst>
                  <a:ext uri="{FF2B5EF4-FFF2-40B4-BE49-F238E27FC236}">
                    <a16:creationId xmlns:a16="http://schemas.microsoft.com/office/drawing/2014/main" id="{CB9AAD01-8353-420F-BA99-326245CE2574}"/>
                  </a:ext>
                </a:extLst>
              </p:cNvPr>
              <p:cNvSpPr>
                <a:spLocks noGrp="1" noRot="1" noChangeAspect="1" noMove="1" noResize="1" noEditPoints="1" noAdjustHandles="1" noChangeArrowheads="1" noChangeShapeType="1" noTextEdit="1"/>
              </p:cNvSpPr>
              <p:nvPr>
                <p:ph idx="11"/>
              </p:nvPr>
            </p:nvSpPr>
            <p:spPr>
              <a:blipFill>
                <a:blip r:embed="rId2"/>
                <a:stretch>
                  <a:fillRect l="-804" t="-1253" r="-3215" b="-5013"/>
                </a:stretch>
              </a:blipFill>
            </p:spPr>
            <p:txBody>
              <a:bodyPr/>
              <a:lstStyle/>
              <a:p>
                <a:r>
                  <a:rPr lang="zh-CN" altLang="en-US">
                    <a:noFill/>
                  </a:rPr>
                  <a:t> </a:t>
                </a:r>
              </a:p>
            </p:txBody>
          </p:sp>
        </mc:Fallback>
      </mc:AlternateContent>
      <p:sp>
        <p:nvSpPr>
          <p:cNvPr id="8" name="文本框 7">
            <a:extLst>
              <a:ext uri="{FF2B5EF4-FFF2-40B4-BE49-F238E27FC236}">
                <a16:creationId xmlns:a16="http://schemas.microsoft.com/office/drawing/2014/main" id="{E7F0083E-3794-713F-31DA-5AFD785BE086}"/>
              </a:ext>
            </a:extLst>
          </p:cNvPr>
          <p:cNvSpPr txBox="1"/>
          <p:nvPr/>
        </p:nvSpPr>
        <p:spPr>
          <a:xfrm>
            <a:off x="2763160" y="1191761"/>
            <a:ext cx="3712592" cy="461665"/>
          </a:xfrm>
          <a:prstGeom prst="rect">
            <a:avLst/>
          </a:prstGeom>
          <a:solidFill>
            <a:srgbClr val="51ADB7"/>
          </a:solidFill>
          <a:ln>
            <a:solidFill>
              <a:srgbClr val="51ADB7"/>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r>
              <a:rPr lang="zh-CN" altLang="en-US" sz="2400" dirty="0">
                <a:latin typeface="Microsoft YaHei" panose="020B0503020204020204" pitchFamily="34" charset="-122"/>
                <a:ea typeface="Microsoft YaHei" panose="020B0503020204020204" pitchFamily="34" charset="-122"/>
              </a:rPr>
              <a:t>基于组合数学的直接证明</a:t>
            </a:r>
          </a:p>
        </p:txBody>
      </p:sp>
    </p:spTree>
    <p:extLst>
      <p:ext uri="{BB962C8B-B14F-4D97-AF65-F5344CB8AC3E}">
        <p14:creationId xmlns:p14="http://schemas.microsoft.com/office/powerpoint/2010/main" val="3960836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快速排序性能分析</a:t>
            </a:r>
          </a:p>
        </p:txBody>
      </p:sp>
      <p:sp>
        <p:nvSpPr>
          <p:cNvPr id="3" name="副标题 2"/>
          <p:cNvSpPr>
            <a:spLocks noGrp="1"/>
          </p:cNvSpPr>
          <p:nvPr>
            <p:ph type="subTitle" idx="1"/>
          </p:nvPr>
        </p:nvSpPr>
        <p:spPr/>
        <p:txBody>
          <a:bodyPr/>
          <a:lstStyle/>
          <a:p>
            <a:r>
              <a:rPr lang="en-US" altLang="zh-CN" dirty="0"/>
              <a:t>10.4.2  </a:t>
            </a:r>
            <a:r>
              <a:rPr lang="zh-CN" altLang="en-US" dirty="0"/>
              <a:t>快速排序</a:t>
            </a:r>
          </a:p>
        </p:txBody>
      </p:sp>
      <p:sp>
        <p:nvSpPr>
          <p:cNvPr id="4" name="文本占位符 3"/>
          <p:cNvSpPr>
            <a:spLocks noGrp="1"/>
          </p:cNvSpPr>
          <p:nvPr>
            <p:ph type="body" idx="10"/>
          </p:nvPr>
        </p:nvSpPr>
        <p:spPr/>
        <p:txBody>
          <a:bodyPr/>
          <a:lstStyle/>
          <a:p>
            <a:r>
              <a:rPr lang="zh-CN" altLang="en-US" dirty="0"/>
              <a:t>数据结构</a:t>
            </a:r>
          </a:p>
        </p:txBody>
      </p:sp>
      <mc:AlternateContent xmlns:mc="http://schemas.openxmlformats.org/markup-compatibility/2006" xmlns:a14="http://schemas.microsoft.com/office/drawing/2010/main">
        <mc:Choice Requires="a14">
          <p:sp>
            <p:nvSpPr>
              <p:cNvPr id="6" name="内容占位符 5">
                <a:extLst>
                  <a:ext uri="{FF2B5EF4-FFF2-40B4-BE49-F238E27FC236}">
                    <a16:creationId xmlns:a16="http://schemas.microsoft.com/office/drawing/2014/main" id="{CB9AAD01-8353-420F-BA99-326245CE2574}"/>
                  </a:ext>
                </a:extLst>
              </p:cNvPr>
              <p:cNvSpPr>
                <a:spLocks noGrp="1"/>
              </p:cNvSpPr>
              <p:nvPr>
                <p:ph idx="11"/>
              </p:nvPr>
            </p:nvSpPr>
            <p:spPr/>
            <p:txBody>
              <a:bodyPr>
                <a:noAutofit/>
              </a:bodyPr>
              <a:lstStyle/>
              <a:p>
                <a:r>
                  <a:rPr lang="zh-CN" altLang="en-US" sz="2800" b="1" dirty="0"/>
                  <a:t>时间复杂度</a:t>
                </a:r>
                <a:r>
                  <a:rPr lang="zh-CN" altLang="en-US" sz="2800" dirty="0"/>
                  <a:t>：</a:t>
                </a:r>
                <a:endParaRPr lang="en-US" altLang="zh-CN" sz="2800" dirty="0"/>
              </a:p>
              <a:p>
                <a:pPr marL="457200" indent="-457200">
                  <a:buFont typeface="Arial" panose="020B0604020202020204" pitchFamily="34" charset="0"/>
                  <a:buChar char="•"/>
                </a:pPr>
                <a:r>
                  <a:rPr lang="zh-CN" altLang="en-US" sz="2800" dirty="0"/>
                  <a:t>最好时间复杂度：</a:t>
                </a:r>
                <a14:m>
                  <m:oMath xmlns:m="http://schemas.openxmlformats.org/officeDocument/2006/math">
                    <m:r>
                      <a:rPr lang="en-US" altLang="zh-CN" sz="2800" b="1" i="1" smtClean="0">
                        <a:solidFill>
                          <a:srgbClr val="C00000"/>
                        </a:solidFill>
                        <a:latin typeface="Cambria Math" panose="02040503050406030204" pitchFamily="18" charset="0"/>
                      </a:rPr>
                      <m:t>𝑶</m:t>
                    </m:r>
                    <m:d>
                      <m:dPr>
                        <m:ctrlPr>
                          <a:rPr lang="en-US" altLang="zh-CN" sz="2800" b="1" i="1" smtClean="0">
                            <a:solidFill>
                              <a:srgbClr val="C00000"/>
                            </a:solidFill>
                            <a:latin typeface="Cambria Math" panose="02040503050406030204" pitchFamily="18" charset="0"/>
                          </a:rPr>
                        </m:ctrlPr>
                      </m:dPr>
                      <m:e>
                        <m:r>
                          <a:rPr lang="en-US" altLang="zh-CN" sz="2800" b="1" i="1" smtClean="0">
                            <a:solidFill>
                              <a:srgbClr val="C00000"/>
                            </a:solidFill>
                            <a:latin typeface="Cambria Math" panose="02040503050406030204" pitchFamily="18" charset="0"/>
                          </a:rPr>
                          <m:t>𝒏</m:t>
                        </m:r>
                        <m:func>
                          <m:funcPr>
                            <m:ctrlPr>
                              <a:rPr lang="en-US" altLang="zh-CN" sz="2800" b="1" i="1" smtClean="0">
                                <a:solidFill>
                                  <a:srgbClr val="C00000"/>
                                </a:solidFill>
                                <a:latin typeface="Cambria Math" panose="02040503050406030204" pitchFamily="18" charset="0"/>
                              </a:rPr>
                            </m:ctrlPr>
                          </m:funcPr>
                          <m:fName>
                            <m:r>
                              <a:rPr lang="en-US" altLang="zh-CN" sz="2800" b="1" i="0" smtClean="0">
                                <a:solidFill>
                                  <a:srgbClr val="C00000"/>
                                </a:solidFill>
                                <a:latin typeface="Cambria Math" panose="02040503050406030204" pitchFamily="18" charset="0"/>
                              </a:rPr>
                              <m:t>𝐥𝐨𝐠</m:t>
                            </m:r>
                          </m:fName>
                          <m:e>
                            <m:r>
                              <a:rPr lang="en-US" altLang="zh-CN" sz="2800" b="1" i="1" smtClean="0">
                                <a:solidFill>
                                  <a:srgbClr val="C00000"/>
                                </a:solidFill>
                                <a:latin typeface="Cambria Math" panose="02040503050406030204" pitchFamily="18" charset="0"/>
                              </a:rPr>
                              <m:t>𝒏</m:t>
                            </m:r>
                          </m:e>
                        </m:func>
                      </m:e>
                    </m:d>
                  </m:oMath>
                </a14:m>
                <a:endParaRPr lang="en-US" altLang="zh-CN" sz="2800" dirty="0"/>
              </a:p>
              <a:p>
                <a:pPr marL="457200" indent="-457200">
                  <a:buFont typeface="Arial" panose="020B0604020202020204" pitchFamily="34" charset="0"/>
                  <a:buChar char="•"/>
                </a:pPr>
                <a:r>
                  <a:rPr lang="zh-CN" altLang="en-US" sz="2800" dirty="0"/>
                  <a:t>最坏时间复杂度：</a:t>
                </a:r>
                <a14:m>
                  <m:oMath xmlns:m="http://schemas.openxmlformats.org/officeDocument/2006/math">
                    <m:r>
                      <a:rPr lang="en-US" altLang="zh-CN" sz="2800" b="1" i="1" smtClean="0">
                        <a:solidFill>
                          <a:srgbClr val="C00000"/>
                        </a:solidFill>
                        <a:latin typeface="Cambria Math" panose="02040503050406030204" pitchFamily="18" charset="0"/>
                      </a:rPr>
                      <m:t>𝑶</m:t>
                    </m:r>
                    <m:d>
                      <m:dPr>
                        <m:ctrlPr>
                          <a:rPr lang="en-US" altLang="zh-CN" sz="2800" b="1" i="1" smtClean="0">
                            <a:solidFill>
                              <a:srgbClr val="C00000"/>
                            </a:solidFill>
                            <a:latin typeface="Cambria Math" panose="02040503050406030204" pitchFamily="18" charset="0"/>
                          </a:rPr>
                        </m:ctrlPr>
                      </m:dPr>
                      <m:e>
                        <m:sSup>
                          <m:sSupPr>
                            <m:ctrlPr>
                              <a:rPr lang="en-US" altLang="zh-CN" sz="2800" b="1" i="1" smtClean="0">
                                <a:solidFill>
                                  <a:srgbClr val="C00000"/>
                                </a:solidFill>
                                <a:latin typeface="Cambria Math" panose="02040503050406030204" pitchFamily="18" charset="0"/>
                              </a:rPr>
                            </m:ctrlPr>
                          </m:sSupPr>
                          <m:e>
                            <m:r>
                              <a:rPr lang="en-US" altLang="zh-CN" sz="2800" b="1" i="1" smtClean="0">
                                <a:solidFill>
                                  <a:srgbClr val="C00000"/>
                                </a:solidFill>
                                <a:latin typeface="Cambria Math" panose="02040503050406030204" pitchFamily="18" charset="0"/>
                              </a:rPr>
                              <m:t>𝒏</m:t>
                            </m:r>
                          </m:e>
                          <m:sup>
                            <m:r>
                              <a:rPr lang="en-US" altLang="zh-CN" sz="2800" b="1" i="1" smtClean="0">
                                <a:solidFill>
                                  <a:srgbClr val="C00000"/>
                                </a:solidFill>
                                <a:latin typeface="Cambria Math" panose="02040503050406030204" pitchFamily="18" charset="0"/>
                              </a:rPr>
                              <m:t>𝟐</m:t>
                            </m:r>
                          </m:sup>
                        </m:sSup>
                      </m:e>
                    </m:d>
                  </m:oMath>
                </a14:m>
                <a:endParaRPr lang="en-US" altLang="zh-CN" sz="2800" b="1" dirty="0"/>
              </a:p>
              <a:p>
                <a:pPr marL="457200" indent="-457200">
                  <a:buFont typeface="Arial" panose="020B0604020202020204" pitchFamily="34" charset="0"/>
                  <a:buChar char="•"/>
                </a:pPr>
                <a:r>
                  <a:rPr lang="zh-CN" altLang="en-US" sz="2800" dirty="0"/>
                  <a:t>平均时间复杂度：</a:t>
                </a:r>
                <a14:m>
                  <m:oMath xmlns:m="http://schemas.openxmlformats.org/officeDocument/2006/math">
                    <m:r>
                      <a:rPr lang="en-US" altLang="zh-CN" sz="2800" b="1" i="1" smtClean="0">
                        <a:solidFill>
                          <a:srgbClr val="C00000"/>
                        </a:solidFill>
                        <a:latin typeface="Cambria Math" panose="02040503050406030204" pitchFamily="18" charset="0"/>
                      </a:rPr>
                      <m:t>𝑶</m:t>
                    </m:r>
                    <m:d>
                      <m:dPr>
                        <m:ctrlPr>
                          <a:rPr lang="en-US" altLang="zh-CN" sz="2800" b="1" i="1" smtClean="0">
                            <a:solidFill>
                              <a:srgbClr val="C00000"/>
                            </a:solidFill>
                            <a:latin typeface="Cambria Math" panose="02040503050406030204" pitchFamily="18" charset="0"/>
                          </a:rPr>
                        </m:ctrlPr>
                      </m:dPr>
                      <m:e>
                        <m:r>
                          <a:rPr lang="en-US" altLang="zh-CN" sz="2800" b="1" i="1" smtClean="0">
                            <a:solidFill>
                              <a:srgbClr val="C00000"/>
                            </a:solidFill>
                            <a:latin typeface="Cambria Math" panose="02040503050406030204" pitchFamily="18" charset="0"/>
                          </a:rPr>
                          <m:t>𝒏</m:t>
                        </m:r>
                        <m:func>
                          <m:funcPr>
                            <m:ctrlPr>
                              <a:rPr lang="en-US" altLang="zh-CN" sz="2800" b="1" i="1" smtClean="0">
                                <a:solidFill>
                                  <a:srgbClr val="C00000"/>
                                </a:solidFill>
                                <a:latin typeface="Cambria Math" panose="02040503050406030204" pitchFamily="18" charset="0"/>
                              </a:rPr>
                            </m:ctrlPr>
                          </m:funcPr>
                          <m:fName>
                            <m:r>
                              <a:rPr lang="en-US" altLang="zh-CN" sz="2800" b="1" i="0" smtClean="0">
                                <a:solidFill>
                                  <a:srgbClr val="C00000"/>
                                </a:solidFill>
                                <a:latin typeface="Cambria Math" panose="02040503050406030204" pitchFamily="18" charset="0"/>
                              </a:rPr>
                              <m:t>𝐥𝐨𝐠</m:t>
                            </m:r>
                          </m:fName>
                          <m:e>
                            <m:r>
                              <a:rPr lang="en-US" altLang="zh-CN" sz="2800" b="1" i="1" smtClean="0">
                                <a:solidFill>
                                  <a:srgbClr val="C00000"/>
                                </a:solidFill>
                                <a:latin typeface="Cambria Math" panose="02040503050406030204" pitchFamily="18" charset="0"/>
                              </a:rPr>
                              <m:t>𝒏</m:t>
                            </m:r>
                          </m:e>
                        </m:func>
                      </m:e>
                    </m:d>
                  </m:oMath>
                </a14:m>
                <a:endParaRPr lang="en-US" altLang="zh-CN" sz="2800" b="1" dirty="0"/>
              </a:p>
              <a:p>
                <a:pPr marL="457200" indent="-457200">
                  <a:buFont typeface="Arial" panose="020B0604020202020204" pitchFamily="34" charset="0"/>
                  <a:buChar char="•"/>
                </a:pPr>
                <a:endParaRPr lang="en-US" altLang="zh-CN" sz="2800" dirty="0"/>
              </a:p>
              <a:p>
                <a:r>
                  <a:rPr lang="zh-CN" altLang="en-US" sz="2800" b="1" dirty="0"/>
                  <a:t>空间复杂度</a:t>
                </a:r>
                <a:r>
                  <a:rPr lang="zh-CN" altLang="en-US" sz="2800" dirty="0"/>
                  <a:t>（递归栈深度）：</a:t>
                </a:r>
                <a:endParaRPr lang="en-US" altLang="zh-CN" sz="2800" dirty="0"/>
              </a:p>
              <a:p>
                <a:pPr marL="457200" indent="-457200">
                  <a:buFont typeface="Arial" panose="020B0604020202020204" pitchFamily="34" charset="0"/>
                  <a:buChar char="•"/>
                </a:pPr>
                <a:r>
                  <a:rPr lang="zh-CN" altLang="en-US" sz="2800" dirty="0"/>
                  <a:t>最好空间复杂度：</a:t>
                </a:r>
                <a14:m>
                  <m:oMath xmlns:m="http://schemas.openxmlformats.org/officeDocument/2006/math">
                    <m:r>
                      <a:rPr lang="en-US" altLang="zh-CN" sz="2800" b="1" i="1" smtClean="0">
                        <a:solidFill>
                          <a:srgbClr val="C00000"/>
                        </a:solidFill>
                        <a:latin typeface="Cambria Math" panose="02040503050406030204" pitchFamily="18" charset="0"/>
                      </a:rPr>
                      <m:t>𝑶</m:t>
                    </m:r>
                    <m:d>
                      <m:dPr>
                        <m:ctrlPr>
                          <a:rPr lang="en-US" altLang="zh-CN" sz="2800" b="1" i="1" smtClean="0">
                            <a:solidFill>
                              <a:srgbClr val="C00000"/>
                            </a:solidFill>
                            <a:latin typeface="Cambria Math" panose="02040503050406030204" pitchFamily="18" charset="0"/>
                          </a:rPr>
                        </m:ctrlPr>
                      </m:dPr>
                      <m:e>
                        <m:func>
                          <m:funcPr>
                            <m:ctrlPr>
                              <a:rPr lang="en-US" altLang="zh-CN" sz="2800" b="1" i="1" smtClean="0">
                                <a:solidFill>
                                  <a:srgbClr val="C00000"/>
                                </a:solidFill>
                                <a:latin typeface="Cambria Math" panose="02040503050406030204" pitchFamily="18" charset="0"/>
                              </a:rPr>
                            </m:ctrlPr>
                          </m:funcPr>
                          <m:fName>
                            <m:r>
                              <a:rPr lang="en-US" altLang="zh-CN" sz="2800" b="1" i="0" smtClean="0">
                                <a:solidFill>
                                  <a:srgbClr val="C00000"/>
                                </a:solidFill>
                                <a:latin typeface="Cambria Math" panose="02040503050406030204" pitchFamily="18" charset="0"/>
                              </a:rPr>
                              <m:t>𝐥𝐨𝐠</m:t>
                            </m:r>
                          </m:fName>
                          <m:e>
                            <m:r>
                              <a:rPr lang="en-US" altLang="zh-CN" sz="2800" b="1" i="1" smtClean="0">
                                <a:solidFill>
                                  <a:srgbClr val="C00000"/>
                                </a:solidFill>
                                <a:latin typeface="Cambria Math" panose="02040503050406030204" pitchFamily="18" charset="0"/>
                              </a:rPr>
                              <m:t>𝒏</m:t>
                            </m:r>
                          </m:e>
                        </m:func>
                      </m:e>
                    </m:d>
                  </m:oMath>
                </a14:m>
                <a:endParaRPr lang="en-US" altLang="zh-CN" sz="2800" dirty="0"/>
              </a:p>
              <a:p>
                <a:pPr marL="457200" indent="-457200">
                  <a:buFont typeface="Arial" panose="020B0604020202020204" pitchFamily="34" charset="0"/>
                  <a:buChar char="•"/>
                </a:pPr>
                <a:r>
                  <a:rPr lang="zh-CN" altLang="en-US" sz="2800" dirty="0"/>
                  <a:t>最坏空间复杂度：</a:t>
                </a:r>
                <a14:m>
                  <m:oMath xmlns:m="http://schemas.openxmlformats.org/officeDocument/2006/math">
                    <m:r>
                      <a:rPr lang="en-US" altLang="zh-CN" sz="2800" b="1" i="1" smtClean="0">
                        <a:solidFill>
                          <a:srgbClr val="C00000"/>
                        </a:solidFill>
                        <a:latin typeface="Cambria Math" panose="02040503050406030204" pitchFamily="18" charset="0"/>
                      </a:rPr>
                      <m:t>𝑶</m:t>
                    </m:r>
                    <m:d>
                      <m:dPr>
                        <m:ctrlPr>
                          <a:rPr lang="en-US" altLang="zh-CN" sz="2800" b="1" i="1" smtClean="0">
                            <a:solidFill>
                              <a:srgbClr val="C00000"/>
                            </a:solidFill>
                            <a:latin typeface="Cambria Math" panose="02040503050406030204" pitchFamily="18" charset="0"/>
                          </a:rPr>
                        </m:ctrlPr>
                      </m:dPr>
                      <m:e>
                        <m:r>
                          <a:rPr lang="en-US" altLang="zh-CN" sz="2800" b="1" i="1" smtClean="0">
                            <a:solidFill>
                              <a:srgbClr val="C00000"/>
                            </a:solidFill>
                            <a:latin typeface="Cambria Math" panose="02040503050406030204" pitchFamily="18" charset="0"/>
                          </a:rPr>
                          <m:t>𝒏</m:t>
                        </m:r>
                      </m:e>
                    </m:d>
                  </m:oMath>
                </a14:m>
                <a:endParaRPr lang="en-US" altLang="zh-CN" sz="2800" b="1" dirty="0"/>
              </a:p>
              <a:p>
                <a:pPr marL="457200" indent="-457200">
                  <a:buFont typeface="Arial" panose="020B0604020202020204" pitchFamily="34" charset="0"/>
                  <a:buChar char="•"/>
                </a:pPr>
                <a:r>
                  <a:rPr lang="zh-CN" altLang="en-US" sz="2800" dirty="0"/>
                  <a:t>平均空间复杂度：</a:t>
                </a:r>
                <a14:m>
                  <m:oMath xmlns:m="http://schemas.openxmlformats.org/officeDocument/2006/math">
                    <m:r>
                      <a:rPr lang="en-US" altLang="zh-CN" sz="2800" b="1" i="1" smtClean="0">
                        <a:solidFill>
                          <a:srgbClr val="C00000"/>
                        </a:solidFill>
                        <a:latin typeface="Cambria Math" panose="02040503050406030204" pitchFamily="18" charset="0"/>
                      </a:rPr>
                      <m:t>𝑶</m:t>
                    </m:r>
                    <m:d>
                      <m:dPr>
                        <m:ctrlPr>
                          <a:rPr lang="en-US" altLang="zh-CN" sz="2800" b="1" i="1" smtClean="0">
                            <a:solidFill>
                              <a:srgbClr val="C00000"/>
                            </a:solidFill>
                            <a:latin typeface="Cambria Math" panose="02040503050406030204" pitchFamily="18" charset="0"/>
                          </a:rPr>
                        </m:ctrlPr>
                      </m:dPr>
                      <m:e>
                        <m:func>
                          <m:funcPr>
                            <m:ctrlPr>
                              <a:rPr lang="en-US" altLang="zh-CN" sz="2800" b="1" i="1" smtClean="0">
                                <a:solidFill>
                                  <a:srgbClr val="C00000"/>
                                </a:solidFill>
                                <a:latin typeface="Cambria Math" panose="02040503050406030204" pitchFamily="18" charset="0"/>
                              </a:rPr>
                            </m:ctrlPr>
                          </m:funcPr>
                          <m:fName>
                            <m:r>
                              <a:rPr lang="en-US" altLang="zh-CN" sz="2800" b="1" i="0" smtClean="0">
                                <a:solidFill>
                                  <a:srgbClr val="C00000"/>
                                </a:solidFill>
                                <a:latin typeface="Cambria Math" panose="02040503050406030204" pitchFamily="18" charset="0"/>
                              </a:rPr>
                              <m:t>𝐥𝐨𝐠</m:t>
                            </m:r>
                          </m:fName>
                          <m:e>
                            <m:r>
                              <a:rPr lang="en-US" altLang="zh-CN" sz="2800" b="1" i="1" smtClean="0">
                                <a:solidFill>
                                  <a:srgbClr val="C00000"/>
                                </a:solidFill>
                                <a:latin typeface="Cambria Math" panose="02040503050406030204" pitchFamily="18" charset="0"/>
                              </a:rPr>
                              <m:t>𝒏</m:t>
                            </m:r>
                          </m:e>
                        </m:func>
                      </m:e>
                    </m:d>
                  </m:oMath>
                </a14:m>
                <a:endParaRPr lang="en-US" altLang="zh-CN" sz="2800" b="1" dirty="0"/>
              </a:p>
              <a:p>
                <a:pPr marL="457200" indent="-457200">
                  <a:buFont typeface="Arial" panose="020B0604020202020204" pitchFamily="34" charset="0"/>
                  <a:buChar char="•"/>
                </a:pPr>
                <a:endParaRPr lang="en-US" altLang="zh-CN" sz="2800" dirty="0"/>
              </a:p>
              <a:p>
                <a:r>
                  <a:rPr lang="zh-CN" altLang="en-US" sz="2800" dirty="0"/>
                  <a:t>快速排序是</a:t>
                </a:r>
                <a:r>
                  <a:rPr lang="zh-CN" altLang="en-US" sz="2800" b="1" dirty="0">
                    <a:solidFill>
                      <a:srgbClr val="C00000"/>
                    </a:solidFill>
                  </a:rPr>
                  <a:t>不稳定排序</a:t>
                </a:r>
                <a:r>
                  <a:rPr lang="zh-CN" altLang="en-US" sz="2800" dirty="0"/>
                  <a:t>。</a:t>
                </a:r>
                <a:endParaRPr lang="en-US" altLang="zh-CN" sz="2800" dirty="0"/>
              </a:p>
              <a:p>
                <a:endParaRPr lang="en-US" altLang="zh-CN" sz="2800" dirty="0"/>
              </a:p>
            </p:txBody>
          </p:sp>
        </mc:Choice>
        <mc:Fallback xmlns="">
          <p:sp>
            <p:nvSpPr>
              <p:cNvPr id="6" name="内容占位符 5">
                <a:extLst>
                  <a:ext uri="{FF2B5EF4-FFF2-40B4-BE49-F238E27FC236}">
                    <a16:creationId xmlns:a16="http://schemas.microsoft.com/office/drawing/2014/main" id="{CB9AAD01-8353-420F-BA99-326245CE2574}"/>
                  </a:ext>
                </a:extLst>
              </p:cNvPr>
              <p:cNvSpPr>
                <a:spLocks noGrp="1" noRot="1" noChangeAspect="1" noMove="1" noResize="1" noEditPoints="1" noAdjustHandles="1" noChangeArrowheads="1" noChangeShapeType="1" noTextEdit="1"/>
              </p:cNvSpPr>
              <p:nvPr>
                <p:ph idx="11"/>
              </p:nvPr>
            </p:nvSpPr>
            <p:spPr>
              <a:blipFill>
                <a:blip r:embed="rId2"/>
                <a:stretch>
                  <a:fillRect l="-1148" t="-2005" b="-1503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89937362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快速排序的应用</a:t>
            </a:r>
          </a:p>
        </p:txBody>
      </p:sp>
      <p:sp>
        <p:nvSpPr>
          <p:cNvPr id="3" name="副标题 2"/>
          <p:cNvSpPr>
            <a:spLocks noGrp="1"/>
          </p:cNvSpPr>
          <p:nvPr>
            <p:ph type="subTitle" idx="1"/>
          </p:nvPr>
        </p:nvSpPr>
        <p:spPr/>
        <p:txBody>
          <a:bodyPr/>
          <a:lstStyle/>
          <a:p>
            <a:r>
              <a:rPr lang="en-US" altLang="zh-CN" dirty="0"/>
              <a:t>10.4.2  </a:t>
            </a:r>
            <a:r>
              <a:rPr lang="zh-CN" altLang="en-US" dirty="0"/>
              <a:t>快速排序</a:t>
            </a:r>
          </a:p>
        </p:txBody>
      </p:sp>
      <p:sp>
        <p:nvSpPr>
          <p:cNvPr id="4" name="文本占位符 3"/>
          <p:cNvSpPr>
            <a:spLocks noGrp="1"/>
          </p:cNvSpPr>
          <p:nvPr>
            <p:ph type="body" idx="10"/>
          </p:nvPr>
        </p:nvSpPr>
        <p:spPr/>
        <p:txBody>
          <a:bodyPr/>
          <a:lstStyle/>
          <a:p>
            <a:r>
              <a:rPr lang="zh-CN" altLang="en-US" dirty="0"/>
              <a:t>数据结构</a:t>
            </a:r>
          </a:p>
        </p:txBody>
      </p:sp>
      <p:sp>
        <p:nvSpPr>
          <p:cNvPr id="6" name="内容占位符 5">
            <a:extLst>
              <a:ext uri="{FF2B5EF4-FFF2-40B4-BE49-F238E27FC236}">
                <a16:creationId xmlns:a16="http://schemas.microsoft.com/office/drawing/2014/main" id="{CB9AAD01-8353-420F-BA99-326245CE2574}"/>
              </a:ext>
            </a:extLst>
          </p:cNvPr>
          <p:cNvSpPr>
            <a:spLocks noGrp="1"/>
          </p:cNvSpPr>
          <p:nvPr>
            <p:ph idx="11"/>
          </p:nvPr>
        </p:nvSpPr>
        <p:spPr/>
        <p:txBody>
          <a:bodyPr>
            <a:noAutofit/>
          </a:bodyPr>
          <a:lstStyle/>
          <a:p>
            <a:pPr marL="514350" indent="-514350">
              <a:buAutoNum type="arabicParenBoth"/>
            </a:pPr>
            <a:r>
              <a:rPr lang="zh-CN" altLang="en-US" sz="2800" dirty="0"/>
              <a:t>百度面试题：假设一整型数组存在若干正数和负数，现在通过某种算法使得该数组的所有负数在正数的左边，时间复杂度</a:t>
            </a:r>
            <a:r>
              <a:rPr lang="en-US" altLang="zh-CN" sz="2800" dirty="0"/>
              <a:t>O(n)</a:t>
            </a:r>
          </a:p>
          <a:p>
            <a:pPr marL="514350" indent="-514350">
              <a:buAutoNum type="arabicParenBoth"/>
            </a:pPr>
            <a:endParaRPr lang="en-US" altLang="zh-CN" sz="2800" b="1" dirty="0">
              <a:solidFill>
                <a:srgbClr val="4D4D4D"/>
              </a:solidFill>
              <a:latin typeface="-apple-system"/>
            </a:endParaRPr>
          </a:p>
          <a:p>
            <a:pPr marL="514350" indent="-514350">
              <a:buAutoNum type="arabicParenBoth"/>
            </a:pPr>
            <a:endParaRPr lang="en-US" altLang="zh-CN" sz="2800" b="1" dirty="0">
              <a:solidFill>
                <a:srgbClr val="4D4D4D"/>
              </a:solidFill>
              <a:latin typeface="-apple-system"/>
            </a:endParaRPr>
          </a:p>
          <a:p>
            <a:pPr marL="514350" indent="-514350">
              <a:buAutoNum type="arabicParenBoth"/>
            </a:pPr>
            <a:r>
              <a:rPr lang="zh-CN" altLang="en-US" sz="2800" dirty="0"/>
              <a:t>长度为</a:t>
            </a:r>
            <a:r>
              <a:rPr lang="en-US" altLang="zh-CN" sz="2800" dirty="0"/>
              <a:t>n</a:t>
            </a:r>
            <a:r>
              <a:rPr lang="zh-CN" altLang="en-US" sz="2800" dirty="0"/>
              <a:t>的正整数数组，分成两个不相交的子数组并分别计算其中的元素和。求两个子数组</a:t>
            </a:r>
            <a:r>
              <a:rPr lang="zh-CN" altLang="en-US" sz="2800" dirty="0">
                <a:solidFill>
                  <a:srgbClr val="00B0F0"/>
                </a:solidFill>
              </a:rPr>
              <a:t>长度差最小</a:t>
            </a:r>
            <a:r>
              <a:rPr lang="zh-CN" altLang="en-US" sz="2800" dirty="0"/>
              <a:t>，且</a:t>
            </a:r>
            <a:r>
              <a:rPr lang="zh-CN" altLang="en-US" sz="2800" dirty="0">
                <a:solidFill>
                  <a:srgbClr val="FF0000"/>
                </a:solidFill>
              </a:rPr>
              <a:t>和相差最大</a:t>
            </a:r>
            <a:r>
              <a:rPr lang="zh-CN" altLang="en-US" sz="2800" dirty="0"/>
              <a:t>的分法。</a:t>
            </a:r>
            <a:endParaRPr lang="en-US" altLang="zh-CN" sz="2800" b="1" dirty="0">
              <a:solidFill>
                <a:srgbClr val="4D4D4D"/>
              </a:solidFill>
              <a:latin typeface="-apple-system"/>
            </a:endParaRPr>
          </a:p>
          <a:p>
            <a:endParaRPr lang="en-US" altLang="zh-CN" sz="2800" dirty="0"/>
          </a:p>
        </p:txBody>
      </p:sp>
      <p:sp>
        <p:nvSpPr>
          <p:cNvPr id="5" name="文本框 4">
            <a:extLst>
              <a:ext uri="{FF2B5EF4-FFF2-40B4-BE49-F238E27FC236}">
                <a16:creationId xmlns:a16="http://schemas.microsoft.com/office/drawing/2014/main" id="{4FA361EE-FB42-CBF7-EB9E-5315F28B54B7}"/>
              </a:ext>
            </a:extLst>
          </p:cNvPr>
          <p:cNvSpPr txBox="1"/>
          <p:nvPr/>
        </p:nvSpPr>
        <p:spPr>
          <a:xfrm>
            <a:off x="3472676" y="2385509"/>
            <a:ext cx="5727850" cy="584775"/>
          </a:xfrm>
          <a:prstGeom prst="rect">
            <a:avLst/>
          </a:prstGeom>
          <a:noFill/>
        </p:spPr>
        <p:txBody>
          <a:bodyPr wrap="none" rtlCol="0">
            <a:spAutoFit/>
          </a:bodyPr>
          <a:lstStyle/>
          <a:p>
            <a:r>
              <a:rPr kumimoji="1" lang="zh-CN" altLang="en-US" sz="3200" dirty="0">
                <a:solidFill>
                  <a:srgbClr val="0070C0"/>
                </a:solidFill>
              </a:rPr>
              <a:t>算法：选</a:t>
            </a:r>
            <a:r>
              <a:rPr kumimoji="1" lang="en-US" altLang="zh-CN" sz="3200" dirty="0">
                <a:solidFill>
                  <a:srgbClr val="0070C0"/>
                </a:solidFill>
              </a:rPr>
              <a:t>0</a:t>
            </a:r>
            <a:r>
              <a:rPr kumimoji="1" lang="zh-CN" altLang="en-US" sz="3200" dirty="0">
                <a:solidFill>
                  <a:srgbClr val="0070C0"/>
                </a:solidFill>
              </a:rPr>
              <a:t>作基准值进行划分！</a:t>
            </a:r>
          </a:p>
        </p:txBody>
      </p:sp>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773B3D58-30A6-BAF7-A392-46D6352A3133}"/>
                  </a:ext>
                </a:extLst>
              </p:cNvPr>
              <p:cNvSpPr txBox="1"/>
              <p:nvPr/>
            </p:nvSpPr>
            <p:spPr>
              <a:xfrm>
                <a:off x="1682619" y="4079443"/>
                <a:ext cx="9547807" cy="917431"/>
              </a:xfrm>
              <a:prstGeom prst="rect">
                <a:avLst/>
              </a:prstGeom>
              <a:noFill/>
            </p:spPr>
            <p:txBody>
              <a:bodyPr wrap="none" rtlCol="0">
                <a:spAutoFit/>
              </a:bodyPr>
              <a:lstStyle/>
              <a:p>
                <a:r>
                  <a:rPr kumimoji="1" lang="zh-CN" altLang="en-US" sz="2800" dirty="0">
                    <a:solidFill>
                      <a:srgbClr val="0070C0"/>
                    </a:solidFill>
                  </a:rPr>
                  <a:t>分法</a:t>
                </a:r>
                <a:r>
                  <a:rPr kumimoji="1" lang="en-US" altLang="zh-CN" sz="2800" dirty="0">
                    <a:solidFill>
                      <a:srgbClr val="0070C0"/>
                    </a:solidFill>
                  </a:rPr>
                  <a:t>1</a:t>
                </a:r>
                <a:r>
                  <a:rPr kumimoji="1" lang="zh-CN" altLang="en-US" sz="2800" dirty="0">
                    <a:solidFill>
                      <a:srgbClr val="0070C0"/>
                    </a:solidFill>
                  </a:rPr>
                  <a:t>：从小到大快速排序，前</a:t>
                </a:r>
                <a14:m>
                  <m:oMath xmlns:m="http://schemas.openxmlformats.org/officeDocument/2006/math">
                    <m:d>
                      <m:dPr>
                        <m:begChr m:val="⌊"/>
                        <m:endChr m:val="⌋"/>
                        <m:ctrlPr>
                          <a:rPr kumimoji="1" lang="zh-CN" altLang="en-US" sz="3600" i="1" smtClean="0">
                            <a:solidFill>
                              <a:srgbClr val="0070C0"/>
                            </a:solidFill>
                            <a:latin typeface="Cambria Math" panose="02040503050406030204" pitchFamily="18" charset="0"/>
                          </a:rPr>
                        </m:ctrlPr>
                      </m:dPr>
                      <m:e>
                        <m:f>
                          <m:fPr>
                            <m:ctrlPr>
                              <a:rPr kumimoji="1" lang="en-US" altLang="zh-CN" sz="3600" b="0" i="1" smtClean="0">
                                <a:solidFill>
                                  <a:srgbClr val="0070C0"/>
                                </a:solidFill>
                                <a:latin typeface="Cambria Math" panose="02040503050406030204" pitchFamily="18" charset="0"/>
                              </a:rPr>
                            </m:ctrlPr>
                          </m:fPr>
                          <m:num>
                            <m:r>
                              <a:rPr kumimoji="1" lang="en-US" altLang="zh-CN" sz="3600" b="0" i="1" smtClean="0">
                                <a:solidFill>
                                  <a:srgbClr val="0070C0"/>
                                </a:solidFill>
                                <a:latin typeface="Cambria Math" panose="02040503050406030204" pitchFamily="18" charset="0"/>
                              </a:rPr>
                              <m:t>𝑛</m:t>
                            </m:r>
                          </m:num>
                          <m:den>
                            <m:r>
                              <a:rPr kumimoji="1" lang="en-US" altLang="zh-CN" sz="3600" b="0" i="1" smtClean="0">
                                <a:solidFill>
                                  <a:srgbClr val="0070C0"/>
                                </a:solidFill>
                                <a:latin typeface="Cambria Math" panose="02040503050406030204" pitchFamily="18" charset="0"/>
                              </a:rPr>
                              <m:t>2</m:t>
                            </m:r>
                          </m:den>
                        </m:f>
                      </m:e>
                    </m:d>
                  </m:oMath>
                </a14:m>
                <a:r>
                  <a:rPr kumimoji="1" lang="zh-CN" altLang="en-US" sz="2800" dirty="0">
                    <a:solidFill>
                      <a:srgbClr val="0070C0"/>
                    </a:solidFill>
                  </a:rPr>
                  <a:t>个元素为一组，其它一组</a:t>
                </a:r>
              </a:p>
            </p:txBody>
          </p:sp>
        </mc:Choice>
        <mc:Fallback xmlns="">
          <p:sp>
            <p:nvSpPr>
              <p:cNvPr id="8" name="文本框 7">
                <a:extLst>
                  <a:ext uri="{FF2B5EF4-FFF2-40B4-BE49-F238E27FC236}">
                    <a16:creationId xmlns:a16="http://schemas.microsoft.com/office/drawing/2014/main" id="{773B3D58-30A6-BAF7-A392-46D6352A3133}"/>
                  </a:ext>
                </a:extLst>
              </p:cNvPr>
              <p:cNvSpPr txBox="1">
                <a:spLocks noRot="1" noChangeAspect="1" noMove="1" noResize="1" noEditPoints="1" noAdjustHandles="1" noChangeArrowheads="1" noChangeShapeType="1" noTextEdit="1"/>
              </p:cNvSpPr>
              <p:nvPr/>
            </p:nvSpPr>
            <p:spPr>
              <a:xfrm>
                <a:off x="1682619" y="4079443"/>
                <a:ext cx="9547807" cy="917431"/>
              </a:xfrm>
              <a:prstGeom prst="rect">
                <a:avLst/>
              </a:prstGeom>
              <a:blipFill>
                <a:blip r:embed="rId3"/>
                <a:stretch>
                  <a:fillRect l="-1328" r="-398" b="-411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F607CFBC-A80D-221B-B511-614E3DD81966}"/>
                  </a:ext>
                </a:extLst>
              </p:cNvPr>
              <p:cNvSpPr txBox="1"/>
              <p:nvPr/>
            </p:nvSpPr>
            <p:spPr>
              <a:xfrm>
                <a:off x="7064689" y="5002183"/>
                <a:ext cx="3476593" cy="461665"/>
              </a:xfrm>
              <a:prstGeom prst="rect">
                <a:avLst/>
              </a:prstGeom>
              <a:noFill/>
            </p:spPr>
            <p:txBody>
              <a:bodyPr wrap="none" rtlCol="0">
                <a:spAutoFit/>
              </a:bodyPr>
              <a:lstStyle/>
              <a:p>
                <a:r>
                  <a:rPr kumimoji="1" lang="zh-CN" altLang="en-US" sz="2400" dirty="0">
                    <a:solidFill>
                      <a:srgbClr val="0070C0"/>
                    </a:solidFill>
                  </a:rPr>
                  <a:t>*时间复杂度</a:t>
                </a:r>
                <a14:m>
                  <m:oMath xmlns:m="http://schemas.openxmlformats.org/officeDocument/2006/math">
                    <m:r>
                      <a:rPr kumimoji="1" lang="en-US" altLang="zh-CN" sz="2400" b="0" i="1" smtClean="0">
                        <a:solidFill>
                          <a:srgbClr val="0070C0"/>
                        </a:solidFill>
                        <a:latin typeface="Cambria Math" panose="02040503050406030204" pitchFamily="18" charset="0"/>
                      </a:rPr>
                      <m:t>𝑂</m:t>
                    </m:r>
                    <m:r>
                      <a:rPr kumimoji="1" lang="en-US" altLang="zh-CN" sz="2400" b="0" i="1" smtClean="0">
                        <a:solidFill>
                          <a:srgbClr val="0070C0"/>
                        </a:solidFill>
                        <a:latin typeface="Cambria Math" panose="02040503050406030204" pitchFamily="18" charset="0"/>
                      </a:rPr>
                      <m:t>(</m:t>
                    </m:r>
                    <m:r>
                      <a:rPr kumimoji="1" lang="en-US" altLang="zh-CN" sz="2400" b="0" i="1" smtClean="0">
                        <a:solidFill>
                          <a:srgbClr val="0070C0"/>
                        </a:solidFill>
                        <a:latin typeface="Cambria Math" panose="02040503050406030204" pitchFamily="18" charset="0"/>
                      </a:rPr>
                      <m:t>𝑛</m:t>
                    </m:r>
                    <m:r>
                      <a:rPr kumimoji="1" lang="zh-CN" altLang="en-US" sz="2400" b="0" i="1" smtClean="0">
                        <a:solidFill>
                          <a:srgbClr val="0070C0"/>
                        </a:solidFill>
                        <a:latin typeface="Cambria Math" panose="02040503050406030204" pitchFamily="18" charset="0"/>
                      </a:rPr>
                      <m:t> </m:t>
                    </m:r>
                    <m:r>
                      <m:rPr>
                        <m:sty m:val="p"/>
                      </m:rPr>
                      <a:rPr kumimoji="1" lang="en-US" altLang="zh-CN" sz="2400" b="0" i="1" smtClean="0">
                        <a:solidFill>
                          <a:srgbClr val="0070C0"/>
                        </a:solidFill>
                        <a:latin typeface="Cambria Math" panose="02040503050406030204" pitchFamily="18" charset="0"/>
                      </a:rPr>
                      <m:t>log</m:t>
                    </m:r>
                    <m:d>
                      <m:dPr>
                        <m:ctrlPr>
                          <a:rPr kumimoji="1" lang="en-US" altLang="zh-CN" sz="2400" b="0" i="1" smtClean="0">
                            <a:solidFill>
                              <a:srgbClr val="0070C0"/>
                            </a:solidFill>
                            <a:latin typeface="Cambria Math" panose="02040503050406030204" pitchFamily="18" charset="0"/>
                          </a:rPr>
                        </m:ctrlPr>
                      </m:dPr>
                      <m:e>
                        <m:r>
                          <a:rPr kumimoji="1" lang="en-US" altLang="zh-CN" sz="2400" b="0" i="1" smtClean="0">
                            <a:solidFill>
                              <a:srgbClr val="0070C0"/>
                            </a:solidFill>
                            <a:latin typeface="Cambria Math" panose="02040503050406030204" pitchFamily="18" charset="0"/>
                          </a:rPr>
                          <m:t>𝑛</m:t>
                        </m:r>
                      </m:e>
                    </m:d>
                    <m:r>
                      <a:rPr kumimoji="1" lang="en-US" altLang="zh-CN" sz="2400" b="0" i="1" smtClean="0">
                        <a:solidFill>
                          <a:srgbClr val="0070C0"/>
                        </a:solidFill>
                        <a:latin typeface="Cambria Math" panose="02040503050406030204" pitchFamily="18" charset="0"/>
                      </a:rPr>
                      <m:t>)</m:t>
                    </m:r>
                  </m:oMath>
                </a14:m>
                <a:endParaRPr kumimoji="1" lang="zh-CN" altLang="en-US" sz="2400" dirty="0">
                  <a:solidFill>
                    <a:srgbClr val="0070C0"/>
                  </a:solidFill>
                </a:endParaRPr>
              </a:p>
            </p:txBody>
          </p:sp>
        </mc:Choice>
        <mc:Fallback xmlns="">
          <p:sp>
            <p:nvSpPr>
              <p:cNvPr id="9" name="文本框 8">
                <a:extLst>
                  <a:ext uri="{FF2B5EF4-FFF2-40B4-BE49-F238E27FC236}">
                    <a16:creationId xmlns:a16="http://schemas.microsoft.com/office/drawing/2014/main" id="{F607CFBC-A80D-221B-B511-614E3DD81966}"/>
                  </a:ext>
                </a:extLst>
              </p:cNvPr>
              <p:cNvSpPr txBox="1">
                <a:spLocks noRot="1" noChangeAspect="1" noMove="1" noResize="1" noEditPoints="1" noAdjustHandles="1" noChangeArrowheads="1" noChangeShapeType="1" noTextEdit="1"/>
              </p:cNvSpPr>
              <p:nvPr/>
            </p:nvSpPr>
            <p:spPr>
              <a:xfrm>
                <a:off x="7064689" y="5002183"/>
                <a:ext cx="3476593" cy="461665"/>
              </a:xfrm>
              <a:prstGeom prst="rect">
                <a:avLst/>
              </a:prstGeom>
              <a:blipFill>
                <a:blip r:embed="rId4"/>
                <a:stretch>
                  <a:fillRect l="-2920" t="-18919" b="-2973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AD48DBB4-BD1D-E32C-7C9C-34B5BADB59F6}"/>
                  </a:ext>
                </a:extLst>
              </p:cNvPr>
              <p:cNvSpPr txBox="1"/>
              <p:nvPr/>
            </p:nvSpPr>
            <p:spPr>
              <a:xfrm>
                <a:off x="1682619" y="5481979"/>
                <a:ext cx="9780883" cy="734047"/>
              </a:xfrm>
              <a:prstGeom prst="rect">
                <a:avLst/>
              </a:prstGeom>
              <a:noFill/>
            </p:spPr>
            <p:txBody>
              <a:bodyPr wrap="none" rtlCol="0">
                <a:spAutoFit/>
              </a:bodyPr>
              <a:lstStyle/>
              <a:p>
                <a:r>
                  <a:rPr kumimoji="1" lang="zh-CN" altLang="en-US" sz="2800" dirty="0">
                    <a:solidFill>
                      <a:srgbClr val="00B0F0"/>
                    </a:solidFill>
                  </a:rPr>
                  <a:t>分法</a:t>
                </a:r>
                <a:r>
                  <a:rPr kumimoji="1" lang="en-US" altLang="zh-CN" sz="2800" dirty="0">
                    <a:solidFill>
                      <a:srgbClr val="00B0F0"/>
                    </a:solidFill>
                  </a:rPr>
                  <a:t>2</a:t>
                </a:r>
                <a:r>
                  <a:rPr kumimoji="1" lang="zh-CN" altLang="en-US" sz="2800" dirty="0">
                    <a:solidFill>
                      <a:srgbClr val="00B0F0"/>
                    </a:solidFill>
                  </a:rPr>
                  <a:t>：找到排位</a:t>
                </a:r>
                <a14:m>
                  <m:oMath xmlns:m="http://schemas.openxmlformats.org/officeDocument/2006/math">
                    <m:d>
                      <m:dPr>
                        <m:begChr m:val="⌊"/>
                        <m:endChr m:val="⌋"/>
                        <m:ctrlPr>
                          <a:rPr kumimoji="1" lang="zh-CN" altLang="en-US" sz="2800" i="1">
                            <a:solidFill>
                              <a:srgbClr val="00B0F0"/>
                            </a:solidFill>
                            <a:latin typeface="Cambria Math" panose="02040503050406030204" pitchFamily="18" charset="0"/>
                          </a:rPr>
                        </m:ctrlPr>
                      </m:dPr>
                      <m:e>
                        <m:f>
                          <m:fPr>
                            <m:ctrlPr>
                              <a:rPr kumimoji="1" lang="en-US" altLang="zh-CN" sz="2800" i="1">
                                <a:solidFill>
                                  <a:srgbClr val="00B0F0"/>
                                </a:solidFill>
                                <a:latin typeface="Cambria Math" panose="02040503050406030204" pitchFamily="18" charset="0"/>
                              </a:rPr>
                            </m:ctrlPr>
                          </m:fPr>
                          <m:num>
                            <m:r>
                              <a:rPr kumimoji="1" lang="en-US" altLang="zh-CN" sz="2800" i="1">
                                <a:solidFill>
                                  <a:srgbClr val="00B0F0"/>
                                </a:solidFill>
                                <a:latin typeface="Cambria Math" panose="02040503050406030204" pitchFamily="18" charset="0"/>
                              </a:rPr>
                              <m:t>𝑛</m:t>
                            </m:r>
                          </m:num>
                          <m:den>
                            <m:r>
                              <a:rPr kumimoji="1" lang="en-US" altLang="zh-CN" sz="2800" i="1">
                                <a:solidFill>
                                  <a:srgbClr val="00B0F0"/>
                                </a:solidFill>
                                <a:latin typeface="Cambria Math" panose="02040503050406030204" pitchFamily="18" charset="0"/>
                              </a:rPr>
                              <m:t>2</m:t>
                            </m:r>
                          </m:den>
                        </m:f>
                      </m:e>
                    </m:d>
                  </m:oMath>
                </a14:m>
                <a:r>
                  <a:rPr kumimoji="1" lang="zh-CN" altLang="en-US" sz="2800" dirty="0">
                    <a:solidFill>
                      <a:srgbClr val="00B0F0"/>
                    </a:solidFill>
                  </a:rPr>
                  <a:t>的数值，作为轴点进行一次划分即可！？</a:t>
                </a:r>
              </a:p>
            </p:txBody>
          </p:sp>
        </mc:Choice>
        <mc:Fallback xmlns="">
          <p:sp>
            <p:nvSpPr>
              <p:cNvPr id="10" name="文本框 9">
                <a:extLst>
                  <a:ext uri="{FF2B5EF4-FFF2-40B4-BE49-F238E27FC236}">
                    <a16:creationId xmlns:a16="http://schemas.microsoft.com/office/drawing/2014/main" id="{AD48DBB4-BD1D-E32C-7C9C-34B5BADB59F6}"/>
                  </a:ext>
                </a:extLst>
              </p:cNvPr>
              <p:cNvSpPr txBox="1">
                <a:spLocks noRot="1" noChangeAspect="1" noMove="1" noResize="1" noEditPoints="1" noAdjustHandles="1" noChangeArrowheads="1" noChangeShapeType="1" noTextEdit="1"/>
              </p:cNvSpPr>
              <p:nvPr/>
            </p:nvSpPr>
            <p:spPr>
              <a:xfrm>
                <a:off x="1682619" y="5481979"/>
                <a:ext cx="9780883" cy="734047"/>
              </a:xfrm>
              <a:prstGeom prst="rect">
                <a:avLst/>
              </a:prstGeom>
              <a:blipFill>
                <a:blip r:embed="rId5"/>
                <a:stretch>
                  <a:fillRect l="-1297" r="-389" b="-8475"/>
                </a:stretch>
              </a:blipFill>
            </p:spPr>
            <p:txBody>
              <a:bodyPr/>
              <a:lstStyle/>
              <a:p>
                <a:r>
                  <a:rPr lang="zh-CN" altLang="en-US">
                    <a:noFill/>
                  </a:rPr>
                  <a:t> </a:t>
                </a:r>
              </a:p>
            </p:txBody>
          </p:sp>
        </mc:Fallback>
      </mc:AlternateContent>
      <p:sp>
        <p:nvSpPr>
          <p:cNvPr id="11" name="文本框 10">
            <a:extLst>
              <a:ext uri="{FF2B5EF4-FFF2-40B4-BE49-F238E27FC236}">
                <a16:creationId xmlns:a16="http://schemas.microsoft.com/office/drawing/2014/main" id="{1A2A3299-D74B-28A9-DF6A-85B686347D19}"/>
              </a:ext>
            </a:extLst>
          </p:cNvPr>
          <p:cNvSpPr txBox="1"/>
          <p:nvPr/>
        </p:nvSpPr>
        <p:spPr>
          <a:xfrm>
            <a:off x="6988340" y="6216026"/>
            <a:ext cx="4651210" cy="523220"/>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kumimoji="1" lang="zh-CN" altLang="en-US" sz="2800" dirty="0">
                <a:solidFill>
                  <a:srgbClr val="C00000"/>
                </a:solidFill>
              </a:rPr>
              <a:t>快速查找算法：</a:t>
            </a:r>
            <a:r>
              <a:rPr kumimoji="1" lang="en-US" altLang="zh-CN" sz="2800" dirty="0" err="1">
                <a:solidFill>
                  <a:srgbClr val="C00000"/>
                </a:solidFill>
              </a:rPr>
              <a:t>QuickSearch</a:t>
            </a:r>
            <a:endParaRPr kumimoji="1" lang="zh-CN" altLang="en-US" sz="2800" dirty="0">
              <a:solidFill>
                <a:srgbClr val="C00000"/>
              </a:solidFill>
            </a:endParaRPr>
          </a:p>
        </p:txBody>
      </p:sp>
    </p:spTree>
    <p:extLst>
      <p:ext uri="{BB962C8B-B14F-4D97-AF65-F5344CB8AC3E}">
        <p14:creationId xmlns:p14="http://schemas.microsoft.com/office/powerpoint/2010/main" val="1364396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5" presetClass="entr" presetSubtype="10" fill="hold" grpId="0" nodeType="click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checkerboard(across)">
                                      <p:cBhvr>
                                        <p:cTn id="2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9" grpId="0"/>
      <p:bldP spid="10" grpId="0"/>
      <p:bldP spid="11" grpId="0" animBg="1"/>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快速排序的改进：三数取中</a:t>
            </a:r>
          </a:p>
        </p:txBody>
      </p:sp>
      <p:sp>
        <p:nvSpPr>
          <p:cNvPr id="3" name="副标题 2"/>
          <p:cNvSpPr>
            <a:spLocks noGrp="1"/>
          </p:cNvSpPr>
          <p:nvPr>
            <p:ph type="subTitle" idx="1"/>
          </p:nvPr>
        </p:nvSpPr>
        <p:spPr/>
        <p:txBody>
          <a:bodyPr/>
          <a:lstStyle/>
          <a:p>
            <a:r>
              <a:rPr lang="en-US" altLang="zh-CN" dirty="0"/>
              <a:t>10.4.2  </a:t>
            </a:r>
            <a:r>
              <a:rPr lang="zh-CN" altLang="en-US" dirty="0"/>
              <a:t>快速排序</a:t>
            </a:r>
          </a:p>
        </p:txBody>
      </p:sp>
      <p:sp>
        <p:nvSpPr>
          <p:cNvPr id="4" name="文本占位符 3"/>
          <p:cNvSpPr>
            <a:spLocks noGrp="1"/>
          </p:cNvSpPr>
          <p:nvPr>
            <p:ph type="body" idx="10"/>
          </p:nvPr>
        </p:nvSpPr>
        <p:spPr/>
        <p:txBody>
          <a:bodyPr/>
          <a:lstStyle/>
          <a:p>
            <a:r>
              <a:rPr lang="zh-CN" altLang="en-US" dirty="0"/>
              <a:t>数据结构</a:t>
            </a:r>
          </a:p>
        </p:txBody>
      </p:sp>
      <p:sp>
        <p:nvSpPr>
          <p:cNvPr id="6" name="内容占位符 5">
            <a:extLst>
              <a:ext uri="{FF2B5EF4-FFF2-40B4-BE49-F238E27FC236}">
                <a16:creationId xmlns:a16="http://schemas.microsoft.com/office/drawing/2014/main" id="{CB9AAD01-8353-420F-BA99-326245CE2574}"/>
              </a:ext>
            </a:extLst>
          </p:cNvPr>
          <p:cNvSpPr>
            <a:spLocks noGrp="1"/>
          </p:cNvSpPr>
          <p:nvPr>
            <p:ph idx="11"/>
          </p:nvPr>
        </p:nvSpPr>
        <p:spPr>
          <a:xfrm>
            <a:off x="568337" y="1228168"/>
            <a:ext cx="11055325" cy="5057775"/>
          </a:xfrm>
        </p:spPr>
        <p:txBody>
          <a:bodyPr>
            <a:noAutofit/>
          </a:bodyPr>
          <a:lstStyle/>
          <a:p>
            <a:pPr marL="457200" indent="-457200">
              <a:buFont typeface="Arial" panose="020B0604020202020204" pitchFamily="34" charset="0"/>
              <a:buChar char="•"/>
            </a:pPr>
            <a:r>
              <a:rPr lang="zh-CN" altLang="en-US" sz="2800" dirty="0"/>
              <a:t>快速排序具有优秀的平均性能，但是最坏情况下性能会退化成和冒泡排序相当。</a:t>
            </a:r>
            <a:endParaRPr lang="en-US" altLang="zh-CN" sz="2800" dirty="0"/>
          </a:p>
          <a:p>
            <a:pPr marL="457200" indent="-457200">
              <a:buFont typeface="Arial" panose="020B0604020202020204" pitchFamily="34" charset="0"/>
              <a:buChar char="•"/>
            </a:pPr>
            <a:r>
              <a:rPr lang="zh-CN" altLang="en-US" sz="2800" dirty="0"/>
              <a:t>快速排序的时间效率受序列拆分（划分）的平衡性影响大，</a:t>
            </a:r>
            <a:r>
              <a:rPr lang="zh-CN" altLang="en-US" sz="2800" dirty="0">
                <a:solidFill>
                  <a:srgbClr val="00B0F0"/>
                </a:solidFill>
              </a:rPr>
              <a:t>划分越平衡时间效率越高</a:t>
            </a:r>
            <a:endParaRPr lang="en-US" altLang="zh-CN" sz="2800" dirty="0">
              <a:solidFill>
                <a:srgbClr val="00B0F0"/>
              </a:solidFill>
            </a:endParaRPr>
          </a:p>
          <a:p>
            <a:pPr marL="457200" indent="-457200">
              <a:buFont typeface="Arial" panose="020B0604020202020204" pitchFamily="34" charset="0"/>
              <a:buChar char="•"/>
            </a:pPr>
            <a:r>
              <a:rPr lang="zh-CN" altLang="en-US" sz="2800" dirty="0"/>
              <a:t>实现最好的时间效率需要每次划分时，先快速（线性时间内？）查找序列中的中位数，</a:t>
            </a:r>
            <a:r>
              <a:rPr lang="zh-CN" altLang="en-US" sz="2800" dirty="0">
                <a:solidFill>
                  <a:srgbClr val="C00000"/>
                </a:solidFill>
              </a:rPr>
              <a:t>难度大</a:t>
            </a:r>
            <a:r>
              <a:rPr lang="zh-CN" altLang="en-US" sz="2800" dirty="0"/>
              <a:t>（不比排序问题简单！！！）          </a:t>
            </a:r>
            <a:endParaRPr lang="en-US" altLang="zh-CN" sz="2800" dirty="0"/>
          </a:p>
          <a:p>
            <a:pPr marL="457200" indent="-457200">
              <a:buFont typeface="Arial" panose="020B0604020202020204" pitchFamily="34" charset="0"/>
              <a:buChar char="•"/>
            </a:pPr>
            <a:endParaRPr lang="en-US" altLang="zh-CN" sz="2800" dirty="0">
              <a:solidFill>
                <a:srgbClr val="00B0F0"/>
              </a:solidFill>
            </a:endParaRPr>
          </a:p>
          <a:p>
            <a:pPr marL="457200" indent="-457200">
              <a:buFont typeface="Arial" panose="020B0604020202020204" pitchFamily="34" charset="0"/>
              <a:buChar char="•"/>
            </a:pPr>
            <a:r>
              <a:rPr lang="zh-CN" altLang="en-US" sz="2800" dirty="0">
                <a:solidFill>
                  <a:srgbClr val="00B0F0"/>
                </a:solidFill>
              </a:rPr>
              <a:t>一种直观的改进</a:t>
            </a:r>
            <a:r>
              <a:rPr lang="zh-CN" altLang="en-US" sz="2800" dirty="0"/>
              <a:t>：不从整个序列，而是从一部分元素（子序列）中找中位数，然后作为轴点进行划分</a:t>
            </a:r>
            <a:endParaRPr lang="en-US" altLang="zh-CN" sz="2800" dirty="0"/>
          </a:p>
          <a:p>
            <a:endParaRPr lang="en-US" altLang="zh-CN" sz="2800" dirty="0"/>
          </a:p>
          <a:p>
            <a:endParaRPr lang="en-US" altLang="zh-CN" sz="2800" dirty="0"/>
          </a:p>
        </p:txBody>
      </p:sp>
      <p:sp>
        <p:nvSpPr>
          <p:cNvPr id="7" name="文本框 6">
            <a:extLst>
              <a:ext uri="{FF2B5EF4-FFF2-40B4-BE49-F238E27FC236}">
                <a16:creationId xmlns:a16="http://schemas.microsoft.com/office/drawing/2014/main" id="{571769A7-FE23-3F99-E242-A36F0B4ECBC6}"/>
              </a:ext>
            </a:extLst>
          </p:cNvPr>
          <p:cNvSpPr txBox="1"/>
          <p:nvPr/>
        </p:nvSpPr>
        <p:spPr>
          <a:xfrm>
            <a:off x="1526750" y="5469628"/>
            <a:ext cx="8801473" cy="954107"/>
          </a:xfrm>
          <a:prstGeom prst="rect">
            <a:avLst/>
          </a:prstGeom>
          <a:solidFill>
            <a:srgbClr val="51ADB7"/>
          </a:solidFill>
          <a:ln>
            <a:solidFill>
              <a:srgbClr val="51ADB7"/>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zh-CN" altLang="en-US" sz="2800" dirty="0">
                <a:latin typeface="Microsoft YaHei" panose="020B0503020204020204" pitchFamily="34" charset="-122"/>
                <a:ea typeface="Microsoft YaHei" panose="020B0503020204020204" pitchFamily="34" charset="-122"/>
              </a:rPr>
              <a:t>例如：随机选择三个数，选其中的中位数作为轴点，即</a:t>
            </a:r>
            <a:r>
              <a:rPr lang="zh-CN" altLang="en-US" sz="2800" dirty="0">
                <a:solidFill>
                  <a:srgbClr val="FFFF00"/>
                </a:solidFill>
                <a:latin typeface="Microsoft YaHei" panose="020B0503020204020204" pitchFamily="34" charset="-122"/>
                <a:ea typeface="Microsoft YaHei" panose="020B0503020204020204" pitchFamily="34" charset="-122"/>
              </a:rPr>
              <a:t>三数取中法</a:t>
            </a:r>
          </a:p>
        </p:txBody>
      </p:sp>
    </p:spTree>
    <p:extLst>
      <p:ext uri="{BB962C8B-B14F-4D97-AF65-F5344CB8AC3E}">
        <p14:creationId xmlns:p14="http://schemas.microsoft.com/office/powerpoint/2010/main" val="418561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快速排序的改进：三数取中</a:t>
            </a:r>
          </a:p>
        </p:txBody>
      </p:sp>
      <p:sp>
        <p:nvSpPr>
          <p:cNvPr id="3" name="副标题 2"/>
          <p:cNvSpPr>
            <a:spLocks noGrp="1"/>
          </p:cNvSpPr>
          <p:nvPr>
            <p:ph type="subTitle" idx="1"/>
          </p:nvPr>
        </p:nvSpPr>
        <p:spPr/>
        <p:txBody>
          <a:bodyPr/>
          <a:lstStyle/>
          <a:p>
            <a:r>
              <a:rPr lang="en-US" altLang="zh-CN" dirty="0"/>
              <a:t>10.4.2  </a:t>
            </a:r>
            <a:r>
              <a:rPr lang="zh-CN" altLang="en-US" dirty="0"/>
              <a:t>快速排序</a:t>
            </a:r>
          </a:p>
        </p:txBody>
      </p:sp>
      <p:sp>
        <p:nvSpPr>
          <p:cNvPr id="4" name="文本占位符 3"/>
          <p:cNvSpPr>
            <a:spLocks noGrp="1"/>
          </p:cNvSpPr>
          <p:nvPr>
            <p:ph type="body" idx="10"/>
          </p:nvPr>
        </p:nvSpPr>
        <p:spPr/>
        <p:txBody>
          <a:bodyPr/>
          <a:lstStyle/>
          <a:p>
            <a:r>
              <a:rPr lang="zh-CN" altLang="en-US" dirty="0"/>
              <a:t>数据结构</a:t>
            </a:r>
          </a:p>
        </p:txBody>
      </p:sp>
      <mc:AlternateContent xmlns:mc="http://schemas.openxmlformats.org/markup-compatibility/2006" xmlns:a14="http://schemas.microsoft.com/office/drawing/2010/main">
        <mc:Choice Requires="a14">
          <p:sp>
            <p:nvSpPr>
              <p:cNvPr id="6" name="内容占位符 5">
                <a:extLst>
                  <a:ext uri="{FF2B5EF4-FFF2-40B4-BE49-F238E27FC236}">
                    <a16:creationId xmlns:a16="http://schemas.microsoft.com/office/drawing/2014/main" id="{CB9AAD01-8353-420F-BA99-326245CE2574}"/>
                  </a:ext>
                </a:extLst>
              </p:cNvPr>
              <p:cNvSpPr>
                <a:spLocks noGrp="1"/>
              </p:cNvSpPr>
              <p:nvPr>
                <p:ph idx="11"/>
              </p:nvPr>
            </p:nvSpPr>
            <p:spPr/>
            <p:txBody>
              <a:bodyPr>
                <a:noAutofit/>
              </a:bodyPr>
              <a:lstStyle/>
              <a:p>
                <a:r>
                  <a:rPr lang="zh-CN" altLang="en-US" sz="2800" dirty="0"/>
                  <a:t>三数取中方法对轴点选择进行改进：</a:t>
                </a:r>
                <a:endParaRPr lang="en-US" altLang="zh-CN" sz="2800" dirty="0"/>
              </a:p>
              <a:p>
                <a:pPr marL="457200" indent="-457200">
                  <a:buFont typeface="Arial" panose="020B0604020202020204" pitchFamily="34" charset="0"/>
                  <a:buChar char="•"/>
                </a:pPr>
                <a:r>
                  <a:rPr lang="en-US" altLang="zh-CN" sz="2800" dirty="0"/>
                  <a:t> </a:t>
                </a:r>
                <a:r>
                  <a:rPr lang="zh-CN" altLang="zh-CN" sz="2800" dirty="0"/>
                  <a:t>选取序列中</a:t>
                </a:r>
                <a14:m>
                  <m:oMath xmlns:m="http://schemas.openxmlformats.org/officeDocument/2006/math">
                    <m:sSub>
                      <m:sSubPr>
                        <m:ctrlPr>
                          <a:rPr lang="zh-CN" altLang="zh-CN" sz="2800" i="1">
                            <a:latin typeface="Cambria Math" panose="02040503050406030204" pitchFamily="18" charset="0"/>
                          </a:rPr>
                        </m:ctrlPr>
                      </m:sSubPr>
                      <m:e>
                        <m:r>
                          <a:rPr lang="en-US" altLang="zh-CN" sz="2800" i="1">
                            <a:latin typeface="Cambria Math" panose="02040503050406030204" pitchFamily="18" charset="0"/>
                          </a:rPr>
                          <m:t>𝑎</m:t>
                        </m:r>
                      </m:e>
                      <m:sub>
                        <m:r>
                          <a:rPr lang="en-US" altLang="zh-CN" sz="2800" i="1">
                            <a:latin typeface="Cambria Math" panose="02040503050406030204" pitchFamily="18" charset="0"/>
                          </a:rPr>
                          <m:t>𝑙</m:t>
                        </m:r>
                      </m:sub>
                    </m:sSub>
                    <m:r>
                      <a:rPr lang="en-US" altLang="zh-CN" sz="2800" i="1">
                        <a:latin typeface="Cambria Math" panose="02040503050406030204" pitchFamily="18" charset="0"/>
                      </a:rPr>
                      <m:t>,</m:t>
                    </m:r>
                    <m:sSub>
                      <m:sSubPr>
                        <m:ctrlPr>
                          <a:rPr lang="zh-CN" altLang="zh-CN" sz="2800" i="1">
                            <a:latin typeface="Cambria Math" panose="02040503050406030204" pitchFamily="18" charset="0"/>
                          </a:rPr>
                        </m:ctrlPr>
                      </m:sSubPr>
                      <m:e>
                        <m:r>
                          <a:rPr lang="en-US" altLang="zh-CN" sz="2800" i="1">
                            <a:latin typeface="Cambria Math" panose="02040503050406030204" pitchFamily="18" charset="0"/>
                          </a:rPr>
                          <m:t>𝑎</m:t>
                        </m:r>
                      </m:e>
                      <m:sub>
                        <m:f>
                          <m:fPr>
                            <m:ctrlPr>
                              <a:rPr lang="en-US" altLang="zh-CN" sz="2800" i="1">
                                <a:latin typeface="Cambria Math" panose="02040503050406030204" pitchFamily="18" charset="0"/>
                              </a:rPr>
                            </m:ctrlPr>
                          </m:fPr>
                          <m:num>
                            <m:r>
                              <a:rPr lang="en-US" altLang="zh-CN" sz="2800" i="1">
                                <a:latin typeface="Cambria Math" panose="02040503050406030204" pitchFamily="18" charset="0"/>
                              </a:rPr>
                              <m:t>𝑙</m:t>
                            </m:r>
                            <m:r>
                              <a:rPr lang="en-US" altLang="zh-CN" sz="2800" i="1">
                                <a:latin typeface="Cambria Math" panose="02040503050406030204" pitchFamily="18" charset="0"/>
                              </a:rPr>
                              <m:t>+</m:t>
                            </m:r>
                            <m:r>
                              <a:rPr lang="en-US" altLang="zh-CN" sz="2800" i="1">
                                <a:latin typeface="Cambria Math" panose="02040503050406030204" pitchFamily="18" charset="0"/>
                              </a:rPr>
                              <m:t>𝑟</m:t>
                            </m:r>
                          </m:num>
                          <m:den>
                            <m:r>
                              <a:rPr lang="en-US" altLang="zh-CN" sz="2800" i="1">
                                <a:latin typeface="Cambria Math" panose="02040503050406030204" pitchFamily="18" charset="0"/>
                              </a:rPr>
                              <m:t>2</m:t>
                            </m:r>
                          </m:den>
                        </m:f>
                      </m:sub>
                    </m:sSub>
                    <m:r>
                      <a:rPr lang="en-US" altLang="zh-CN" sz="2800" i="1">
                        <a:latin typeface="Cambria Math" panose="02040503050406030204" pitchFamily="18" charset="0"/>
                      </a:rPr>
                      <m:t>,</m:t>
                    </m:r>
                    <m:sSub>
                      <m:sSubPr>
                        <m:ctrlPr>
                          <a:rPr lang="zh-CN" altLang="zh-CN" sz="2800" i="1">
                            <a:latin typeface="Cambria Math" panose="02040503050406030204" pitchFamily="18" charset="0"/>
                          </a:rPr>
                        </m:ctrlPr>
                      </m:sSubPr>
                      <m:e>
                        <m:r>
                          <a:rPr lang="en-US" altLang="zh-CN" sz="2800" i="1">
                            <a:latin typeface="Cambria Math" panose="02040503050406030204" pitchFamily="18" charset="0"/>
                          </a:rPr>
                          <m:t>𝑎</m:t>
                        </m:r>
                      </m:e>
                      <m:sub>
                        <m:r>
                          <a:rPr lang="en-US" altLang="zh-CN" sz="2800" i="1">
                            <a:latin typeface="Cambria Math" panose="02040503050406030204" pitchFamily="18" charset="0"/>
                          </a:rPr>
                          <m:t>𝑟</m:t>
                        </m:r>
                      </m:sub>
                    </m:sSub>
                  </m:oMath>
                </a14:m>
                <a:r>
                  <a:rPr lang="zh-CN" altLang="zh-CN" sz="2800" dirty="0"/>
                  <a:t>三个元素的</a:t>
                </a:r>
                <a:r>
                  <a:rPr lang="zh-CN" altLang="zh-CN" sz="2800" b="1" dirty="0">
                    <a:solidFill>
                      <a:srgbClr val="C00000"/>
                    </a:solidFill>
                  </a:rPr>
                  <a:t>中位数</a:t>
                </a:r>
                <a:r>
                  <a:rPr lang="zh-CN" altLang="zh-CN" sz="2800" dirty="0"/>
                  <a:t>作为轴点</a:t>
                </a:r>
                <a:endParaRPr lang="en-US" altLang="zh-CN" sz="2800" dirty="0"/>
              </a:p>
              <a:p>
                <a:pPr marL="457200" indent="-457200">
                  <a:buFont typeface="Arial" panose="020B0604020202020204" pitchFamily="34" charset="0"/>
                  <a:buChar char="•"/>
                </a:pPr>
                <a:r>
                  <a:rPr lang="zh-CN" altLang="en-US" sz="2800" dirty="0"/>
                  <a:t>或者从序列内</a:t>
                </a:r>
                <a:r>
                  <a:rPr lang="zh-CN" altLang="en-US" sz="2800" b="1" dirty="0">
                    <a:solidFill>
                      <a:srgbClr val="C00000"/>
                    </a:solidFill>
                  </a:rPr>
                  <a:t>随机</a:t>
                </a:r>
                <a:r>
                  <a:rPr lang="zh-CN" altLang="en-US" sz="2800" dirty="0"/>
                  <a:t>选择三个元素，并选择三个元素的</a:t>
                </a:r>
                <a:r>
                  <a:rPr lang="zh-CN" altLang="en-US" sz="2800" b="1" dirty="0">
                    <a:solidFill>
                      <a:srgbClr val="C00000"/>
                    </a:solidFill>
                  </a:rPr>
                  <a:t>中位数</a:t>
                </a:r>
                <a:r>
                  <a:rPr lang="zh-CN" altLang="en-US" sz="2800" dirty="0"/>
                  <a:t>作为轴点</a:t>
                </a:r>
                <a:endParaRPr lang="en-US" altLang="zh-CN" sz="2800" dirty="0"/>
              </a:p>
              <a:p>
                <a:endParaRPr lang="en-US" altLang="zh-CN" sz="2800" dirty="0"/>
              </a:p>
              <a:p>
                <a:r>
                  <a:rPr lang="zh-CN" altLang="en-US" sz="2800" dirty="0"/>
                  <a:t>需要指出的是，上述轴点选择策略都只能降低快速排序退化的概率，而</a:t>
                </a:r>
                <a:r>
                  <a:rPr lang="zh-CN" altLang="en-US" sz="2800" b="1" dirty="0">
                    <a:solidFill>
                      <a:srgbClr val="C00000"/>
                    </a:solidFill>
                  </a:rPr>
                  <a:t>不能完全避免</a:t>
                </a:r>
                <a:r>
                  <a:rPr lang="zh-CN" altLang="en-US" sz="2800" dirty="0"/>
                  <a:t>快速排序退化。</a:t>
                </a:r>
                <a:endParaRPr lang="en-US" altLang="zh-CN" sz="2800" dirty="0"/>
              </a:p>
              <a:p>
                <a:endParaRPr lang="en-US" altLang="zh-CN" sz="2800" dirty="0"/>
              </a:p>
            </p:txBody>
          </p:sp>
        </mc:Choice>
        <mc:Fallback xmlns="">
          <p:sp>
            <p:nvSpPr>
              <p:cNvPr id="6" name="内容占位符 5">
                <a:extLst>
                  <a:ext uri="{FF2B5EF4-FFF2-40B4-BE49-F238E27FC236}">
                    <a16:creationId xmlns:a16="http://schemas.microsoft.com/office/drawing/2014/main" id="{CB9AAD01-8353-420F-BA99-326245CE2574}"/>
                  </a:ext>
                </a:extLst>
              </p:cNvPr>
              <p:cNvSpPr>
                <a:spLocks noGrp="1" noRot="1" noChangeAspect="1" noMove="1" noResize="1" noEditPoints="1" noAdjustHandles="1" noChangeArrowheads="1" noChangeShapeType="1" noTextEdit="1"/>
              </p:cNvSpPr>
              <p:nvPr>
                <p:ph idx="11"/>
              </p:nvPr>
            </p:nvSpPr>
            <p:spPr>
              <a:blipFill>
                <a:blip r:embed="rId2"/>
                <a:stretch>
                  <a:fillRect l="-1148" t="-2005" r="-23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12913326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RAINPROBLEM" val="MultipleChoice"/>
  <p:tag name="PROBLEMSCORE" val="1"/>
  <p:tag name="PROBLEMHASREMARK" val="False"/>
</p:tagLst>
</file>

<file path=ppt/tags/tag10.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0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01.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10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0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0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0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06.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Lst>
</file>

<file path=ppt/tags/tag107.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108.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09.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1.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110.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11.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12.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13.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114.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15.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16.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11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18.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11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2.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12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2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2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23.xml><?xml version="1.0" encoding="utf-8"?>
<p:tagLst xmlns:a="http://schemas.openxmlformats.org/drawingml/2006/main" xmlns:r="http://schemas.openxmlformats.org/officeDocument/2006/relationships" xmlns:p="http://schemas.openxmlformats.org/presentationml/2006/main">
  <p:tag name="RAINPROBLEM" val="Polling"/>
  <p:tag name="ANONYMOUSPOLLING" val="False"/>
  <p:tag name="PROBLEMSCORE" val="0.0"/>
</p:tagLst>
</file>

<file path=ppt/tags/tag124.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125.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26.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27.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28.xml><?xml version="1.0" encoding="utf-8"?>
<p:tagLst xmlns:a="http://schemas.openxmlformats.org/drawingml/2006/main" xmlns:r="http://schemas.openxmlformats.org/officeDocument/2006/relationships" xmlns:p="http://schemas.openxmlformats.org/presentationml/2006/main">
  <p:tag name="RAINPROBLEM" val="ProblemBullet"/>
  <p:tag name="RAINPROBLEMTYPE" val="Polling"/>
  <p:tag name="RAINBULLET" val="Wrong"/>
</p:tagLst>
</file>

<file path=ppt/tags/tag129.xml><?xml version="1.0" encoding="utf-8"?>
<p:tagLst xmlns:a="http://schemas.openxmlformats.org/drawingml/2006/main" xmlns:r="http://schemas.openxmlformats.org/officeDocument/2006/relationships" xmlns:p="http://schemas.openxmlformats.org/presentationml/2006/main">
  <p:tag name="RAINPROBLEM" val="ProblemBullet"/>
  <p:tag name="RAINPROBLEMTYPE" val="Polling"/>
  <p:tag name="RAINBULLET" val="Wrong"/>
</p:tagLst>
</file>

<file path=ppt/tags/tag13.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130.xml><?xml version="1.0" encoding="utf-8"?>
<p:tagLst xmlns:a="http://schemas.openxmlformats.org/drawingml/2006/main" xmlns:r="http://schemas.openxmlformats.org/officeDocument/2006/relationships" xmlns:p="http://schemas.openxmlformats.org/presentationml/2006/main">
  <p:tag name="RAINPROBLEM" val="ProblemBullet"/>
  <p:tag name="RAINPROBLEMTYPE" val="Polling"/>
  <p:tag name="RAINBULLET" val="Wrong"/>
</p:tagLst>
</file>

<file path=ppt/tags/tag131.xml><?xml version="1.0" encoding="utf-8"?>
<p:tagLst xmlns:a="http://schemas.openxmlformats.org/drawingml/2006/main" xmlns:r="http://schemas.openxmlformats.org/officeDocument/2006/relationships" xmlns:p="http://schemas.openxmlformats.org/presentationml/2006/main">
  <p:tag name="RAINPROBLEM" val="ProblemSubmit"/>
  <p:tag name="RAINPROBLEMTYPE" val="Polling"/>
</p:tagLst>
</file>

<file path=ppt/tags/tag13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33.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Polling"/>
</p:tagLst>
</file>

<file path=ppt/tags/tag13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3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3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37.xml><?xml version="1.0" encoding="utf-8"?>
<p:tagLst xmlns:a="http://schemas.openxmlformats.org/drawingml/2006/main" xmlns:r="http://schemas.openxmlformats.org/officeDocument/2006/relationships" xmlns:p="http://schemas.openxmlformats.org/presentationml/2006/main">
  <p:tag name="RAINPROBLEMTYPE" val="ProblemTypeMarker"/>
  <p:tag name="RAINPROBLEM" val="PollingAnswer"/>
</p:tagLst>
</file>

<file path=ppt/tags/tag138.xml><?xml version="1.0" encoding="utf-8"?>
<p:tagLst xmlns:a="http://schemas.openxmlformats.org/drawingml/2006/main" xmlns:r="http://schemas.openxmlformats.org/officeDocument/2006/relationships" xmlns:p="http://schemas.openxmlformats.org/presentationml/2006/main">
  <p:tag name="RAINPROBLEM" val="MultipleChoice"/>
  <p:tag name="PROBLEMSCORE" val="1"/>
  <p:tag name="PROBLEMHASREMARK" val="False"/>
</p:tagLst>
</file>

<file path=ppt/tags/tag139.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1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40.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41.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42.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43.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44.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145.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46.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47.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48.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14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50.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15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5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5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5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55.xml><?xml version="1.0" encoding="utf-8"?>
<p:tagLst xmlns:a="http://schemas.openxmlformats.org/drawingml/2006/main" xmlns:r="http://schemas.openxmlformats.org/officeDocument/2006/relationships" xmlns:p="http://schemas.openxmlformats.org/presentationml/2006/main">
  <p:tag name="RAINPROBLEM" val="MultipleChoiceMA"/>
  <p:tag name="PROBLEMSCORE" val="1"/>
  <p:tag name="PROBLEMSCORE_HALF" val="0"/>
  <p:tag name="PROBLEMHASREMARK" val="False"/>
</p:tagLst>
</file>

<file path=ppt/tags/tag156.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157.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58.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59.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60.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61.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Wrong"/>
</p:tagLst>
</file>

<file path=ppt/tags/tag162.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163.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164.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Wrong"/>
</p:tagLst>
</file>

<file path=ppt/tags/tag165.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MA"/>
</p:tagLst>
</file>

<file path=ppt/tags/tag16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67.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MA"/>
</p:tagLst>
</file>

<file path=ppt/tags/tag16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6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7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7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72.xml><?xml version="1.0" encoding="utf-8"?>
<p:tagLst xmlns:a="http://schemas.openxmlformats.org/drawingml/2006/main" xmlns:r="http://schemas.openxmlformats.org/officeDocument/2006/relationships" xmlns:p="http://schemas.openxmlformats.org/presentationml/2006/main">
  <p:tag name="RAINPROBLEM" val="MultipleChoice"/>
  <p:tag name="PROBLEMSCORE" val="1"/>
  <p:tag name="PROBLEMHASREMARK" val="False"/>
</p:tagLst>
</file>

<file path=ppt/tags/tag173.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174.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75.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76.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77.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78.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79.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8.xml><?xml version="1.0" encoding="utf-8"?>
<p:tagLst xmlns:a="http://schemas.openxmlformats.org/drawingml/2006/main" xmlns:r="http://schemas.openxmlformats.org/officeDocument/2006/relationships" xmlns:p="http://schemas.openxmlformats.org/presentationml/2006/main">
  <p:tag name="RAINPROBLEM" val="MultipleChoice"/>
  <p:tag name="PROBLEMSCORE" val="1"/>
  <p:tag name="PROBLEMHASREMARK" val="False"/>
</p:tagLst>
</file>

<file path=ppt/tags/tag180.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181.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82.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183.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84.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8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86.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18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8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8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9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91.xml><?xml version="1.0" encoding="utf-8"?>
<p:tagLst xmlns:a="http://schemas.openxmlformats.org/drawingml/2006/main" xmlns:r="http://schemas.openxmlformats.org/officeDocument/2006/relationships" xmlns:p="http://schemas.openxmlformats.org/presentationml/2006/main">
  <p:tag name="RAINPROBLEM" val="MultipleChoice"/>
  <p:tag name="PROBLEMSCORE" val="1"/>
  <p:tag name="PROBLEMHASREMARK" val="False"/>
</p:tagLst>
</file>

<file path=ppt/tags/tag192.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193.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94.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95.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96.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97.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98.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199.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0.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200.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201.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20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03.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20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0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0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0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08.xml><?xml version="1.0" encoding="utf-8"?>
<p:tagLst xmlns:a="http://schemas.openxmlformats.org/drawingml/2006/main" xmlns:r="http://schemas.openxmlformats.org/officeDocument/2006/relationships" xmlns:p="http://schemas.openxmlformats.org/presentationml/2006/main">
  <p:tag name="RAINPROBLEM" val="MultipleChoice"/>
  <p:tag name="PROBLEMSCORE" val="1"/>
  <p:tag name="PROBLEMHASREMARK" val="False"/>
</p:tagLst>
</file>

<file path=ppt/tags/tag209.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21.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10.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11.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12.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13.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14.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215.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216.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217.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218.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21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2.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20.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22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2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2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2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25.xml><?xml version="1.0" encoding="utf-8"?>
<p:tagLst xmlns:a="http://schemas.openxmlformats.org/drawingml/2006/main" xmlns:r="http://schemas.openxmlformats.org/officeDocument/2006/relationships" xmlns:p="http://schemas.openxmlformats.org/presentationml/2006/main">
  <p:tag name="RAINPROBLEM" val="Polling"/>
  <p:tag name="PROBLEMSCORE" val="0"/>
  <p:tag name="ANONYMOUSPOLLING" val="False"/>
  <p:tag name="PROBLEMHASREMARK" val="False"/>
</p:tagLst>
</file>

<file path=ppt/tags/tag226.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227.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28.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29.xml><?xml version="1.0" encoding="utf-8"?>
<p:tagLst xmlns:a="http://schemas.openxmlformats.org/drawingml/2006/main" xmlns:r="http://schemas.openxmlformats.org/officeDocument/2006/relationships" xmlns:p="http://schemas.openxmlformats.org/presentationml/2006/main">
  <p:tag name="RAINPROBLEM" val="ProblemBullet"/>
  <p:tag name="RAINPROBLEMTYPE" val="Polling"/>
  <p:tag name="RAINBULLET" val="Wrong"/>
</p:tagLst>
</file>

<file path=ppt/tags/tag23.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30.xml><?xml version="1.0" encoding="utf-8"?>
<p:tagLst xmlns:a="http://schemas.openxmlformats.org/drawingml/2006/main" xmlns:r="http://schemas.openxmlformats.org/officeDocument/2006/relationships" xmlns:p="http://schemas.openxmlformats.org/presentationml/2006/main">
  <p:tag name="RAINPROBLEM" val="ProblemBullet"/>
  <p:tag name="RAINPROBLEMTYPE" val="Polling"/>
  <p:tag name="RAINBULLET" val="Wrong"/>
</p:tagLst>
</file>

<file path=ppt/tags/tag231.xml><?xml version="1.0" encoding="utf-8"?>
<p:tagLst xmlns:a="http://schemas.openxmlformats.org/drawingml/2006/main" xmlns:r="http://schemas.openxmlformats.org/officeDocument/2006/relationships" xmlns:p="http://schemas.openxmlformats.org/presentationml/2006/main">
  <p:tag name="RAINPROBLEM" val="ProblemSubmit"/>
  <p:tag name="RAINPROBLEMTYPE" val="Polling"/>
</p:tagLst>
</file>

<file path=ppt/tags/tag23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33.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Polling"/>
</p:tagLst>
</file>

<file path=ppt/tags/tag23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3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3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37.xml><?xml version="1.0" encoding="utf-8"?>
<p:tagLst xmlns:a="http://schemas.openxmlformats.org/drawingml/2006/main" xmlns:r="http://schemas.openxmlformats.org/officeDocument/2006/relationships" xmlns:p="http://schemas.openxmlformats.org/presentationml/2006/main">
  <p:tag name="RAINPROBLEMTYPE" val="ProblemTypeMarker"/>
  <p:tag name="RAINPROBLEM" val="PollingAnswer"/>
</p:tagLst>
</file>

<file path=ppt/tags/tag24.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5.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26.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27.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28.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29.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3.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30.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3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5.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 name="PROBLEMHASREMARK" val="True"/>
  <p:tag name="PROBLEMREMARK" val="例如，序列是1,2,1,3,1,4,1,5,1,6,1,7,…"/>
</p:tagLst>
</file>

<file path=ppt/tags/tag36.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37.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38.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39.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4.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40.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41.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42.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43.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44.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45.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46.xml><?xml version="1.0" encoding="utf-8"?>
<p:tagLst xmlns:a="http://schemas.openxmlformats.org/drawingml/2006/main" xmlns:r="http://schemas.openxmlformats.org/officeDocument/2006/relationships" xmlns:p="http://schemas.openxmlformats.org/presentationml/2006/main">
  <p:tag name="RAINPROBLEM" val="ProblemRemarkBoard"/>
</p:tagLst>
</file>

<file path=ppt/tags/tag47.xml><?xml version="1.0" encoding="utf-8"?>
<p:tagLst xmlns:a="http://schemas.openxmlformats.org/drawingml/2006/main" xmlns:r="http://schemas.openxmlformats.org/officeDocument/2006/relationships" xmlns:p="http://schemas.openxmlformats.org/presentationml/2006/main">
  <p:tag name="PROBLEMREMARKTITLE" val="ProblemRemarkBoardTip"/>
</p:tagLst>
</file>

<file path=ppt/tags/tag48.xml><?xml version="1.0" encoding="utf-8"?>
<p:tagLst xmlns:a="http://schemas.openxmlformats.org/drawingml/2006/main" xmlns:r="http://schemas.openxmlformats.org/officeDocument/2006/relationships" xmlns:p="http://schemas.openxmlformats.org/presentationml/2006/main">
  <p:tag name="RAINPROBLEM" val="ProblemRemark"/>
</p:tagLst>
</file>

<file path=ppt/tags/tag49.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5.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5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1.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5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6.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57.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58.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59.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Lst>
</file>

<file path=ppt/tags/tag6.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60.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61.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62.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63.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64.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65.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6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67.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6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6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7.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7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7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72.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Lst>
</file>

<file path=ppt/tags/tag73.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74.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75.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76.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77.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78.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79.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8.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80.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81.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82.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8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84.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8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8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8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8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89.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Lst>
</file>

<file path=ppt/tags/tag9.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90.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91.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92.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93.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94.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95.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96.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97.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98.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99.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heme/theme1.xml><?xml version="1.0" encoding="utf-8"?>
<a:theme xmlns:a="http://schemas.openxmlformats.org/drawingml/2006/main" name="数据结构模板">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数据结构模板" id="{7588D367-C889-475B-9ECA-6F34B9E527B5}" vid="{52CEEE12-3094-4A8E-80CD-6D01C49904EC}"/>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数据结构模板</Template>
  <TotalTime>7163</TotalTime>
  <Words>32086</Words>
  <Application>Microsoft Macintosh PowerPoint</Application>
  <PresentationFormat>宽屏</PresentationFormat>
  <Paragraphs>5814</Paragraphs>
  <Slides>231</Slides>
  <Notes>75</Notes>
  <HiddenSlides>10</HiddenSlides>
  <MMClips>0</MMClips>
  <ScaleCrop>false</ScaleCrop>
  <HeadingPairs>
    <vt:vector size="8" baseType="variant">
      <vt:variant>
        <vt:lpstr>已用的字体</vt:lpstr>
      </vt:variant>
      <vt:variant>
        <vt:i4>26</vt:i4>
      </vt:variant>
      <vt:variant>
        <vt:lpstr>主题</vt:lpstr>
      </vt:variant>
      <vt:variant>
        <vt:i4>1</vt:i4>
      </vt:variant>
      <vt:variant>
        <vt:lpstr>嵌入 OLE 服务器</vt:lpstr>
      </vt:variant>
      <vt:variant>
        <vt:i4>2</vt:i4>
      </vt:variant>
      <vt:variant>
        <vt:lpstr>幻灯片标题</vt:lpstr>
      </vt:variant>
      <vt:variant>
        <vt:i4>231</vt:i4>
      </vt:variant>
    </vt:vector>
  </HeadingPairs>
  <TitlesOfParts>
    <vt:vector size="260" baseType="lpstr">
      <vt:lpstr>-apple-system</vt:lpstr>
      <vt:lpstr>等线</vt:lpstr>
      <vt:lpstr>等线</vt:lpstr>
      <vt:lpstr>方正美黑简体</vt:lpstr>
      <vt:lpstr>方正颜宋简体_中</vt:lpstr>
      <vt:lpstr>华文中宋</vt:lpstr>
      <vt:lpstr>宋体</vt:lpstr>
      <vt:lpstr>Microsoft Yahei</vt:lpstr>
      <vt:lpstr>Microsoft Yahei</vt:lpstr>
      <vt:lpstr>Microsoft Yahei</vt:lpstr>
      <vt:lpstr>Arial Unicode MS</vt:lpstr>
      <vt:lpstr>Bauhaus 93</vt:lpstr>
      <vt:lpstr>Arial</vt:lpstr>
      <vt:lpstr>Arial Black</vt:lpstr>
      <vt:lpstr>Bahnschrift</vt:lpstr>
      <vt:lpstr>Calibri</vt:lpstr>
      <vt:lpstr>Calibri Light</vt:lpstr>
      <vt:lpstr>Cambria Math</vt:lpstr>
      <vt:lpstr>Courier New</vt:lpstr>
      <vt:lpstr>Courier New Bold</vt:lpstr>
      <vt:lpstr>Helvetica Neue</vt:lpstr>
      <vt:lpstr>Segoe UI Semibold</vt:lpstr>
      <vt:lpstr>Tahoma</vt:lpstr>
      <vt:lpstr>Times New Roman</vt:lpstr>
      <vt:lpstr>Verdana</vt:lpstr>
      <vt:lpstr>Wingdings</vt:lpstr>
      <vt:lpstr>数据结构模板</vt:lpstr>
      <vt:lpstr>公式</vt:lpstr>
      <vt:lpstr>Visio</vt:lpstr>
      <vt:lpstr>PowerPoint 演示文稿</vt:lpstr>
      <vt:lpstr>PowerPoint 演示文稿</vt:lpstr>
      <vt:lpstr>10.1 问题引入</vt:lpstr>
      <vt:lpstr>排序的稳定性</vt:lpstr>
      <vt:lpstr>排序的分类</vt:lpstr>
      <vt:lpstr>排序的应用例</vt:lpstr>
      <vt:lpstr>10.2 插入排序</vt:lpstr>
      <vt:lpstr>10.2.1 直接插入排序</vt:lpstr>
      <vt:lpstr>直接插入排序过程</vt:lpstr>
      <vt:lpstr>直接插入排序过程</vt:lpstr>
      <vt:lpstr>直接插入排序伪代码</vt:lpstr>
      <vt:lpstr>PowerPoint 演示文稿</vt:lpstr>
      <vt:lpstr>PowerPoint 演示文稿</vt:lpstr>
      <vt:lpstr>直接插入排序性能分析</vt:lpstr>
      <vt:lpstr>直接插入排序性能分析</vt:lpstr>
      <vt:lpstr>10.2.2 折半插入排序</vt:lpstr>
      <vt:lpstr>10.2.3 希尔排序</vt:lpstr>
      <vt:lpstr>希尔排序伪代码</vt:lpstr>
      <vt:lpstr>希尔排序的历史</vt:lpstr>
      <vt:lpstr>希尔排序过程: Shell-Metzner 算法</vt:lpstr>
      <vt:lpstr>PowerPoint 演示文稿</vt:lpstr>
      <vt:lpstr>希尔排序性能分析</vt:lpstr>
      <vt:lpstr>*希尔排序性能分析</vt:lpstr>
      <vt:lpstr>希尔排序性能分析</vt:lpstr>
      <vt:lpstr>10.3 选择排序</vt:lpstr>
      <vt:lpstr>10.3.1 简单选择排序</vt:lpstr>
      <vt:lpstr>简单选择排序伪代码</vt:lpstr>
      <vt:lpstr>简单选择排序性能分析</vt:lpstr>
      <vt:lpstr>简单选择排序性能分析</vt:lpstr>
      <vt:lpstr>PowerPoint 演示文稿</vt:lpstr>
      <vt:lpstr>简单选择排序性能分析</vt:lpstr>
      <vt:lpstr>简单选择排序性能分析</vt:lpstr>
      <vt:lpstr>简单选择排序的应用：煎饼排序（LeetCode 969)</vt:lpstr>
      <vt:lpstr>简单选择排序的应用：煎饼排序（LeetCode 969)</vt:lpstr>
      <vt:lpstr>简单选择排序的应用：煎饼排序（LeetCode 969)</vt:lpstr>
      <vt:lpstr>PowerPoint 演示文稿</vt:lpstr>
      <vt:lpstr>10.3.2 堆排序</vt:lpstr>
      <vt:lpstr>初始堆建立过程</vt:lpstr>
      <vt:lpstr>初始堆建立过程</vt:lpstr>
      <vt:lpstr>初始堆建立过程</vt:lpstr>
      <vt:lpstr>初始堆建立过程</vt:lpstr>
      <vt:lpstr>堆排序过程</vt:lpstr>
      <vt:lpstr>堆排序过程</vt:lpstr>
      <vt:lpstr>堆排序过程</vt:lpstr>
      <vt:lpstr>堆排序伪代码</vt:lpstr>
      <vt:lpstr>堆排序性能分析</vt:lpstr>
      <vt:lpstr>10.4  交换排序</vt:lpstr>
      <vt:lpstr>10.4.1  冒泡排序</vt:lpstr>
      <vt:lpstr>冒泡排序示例</vt:lpstr>
      <vt:lpstr>冒泡排序伪代码</vt:lpstr>
      <vt:lpstr>冒泡排序性能分析</vt:lpstr>
      <vt:lpstr>冒泡排序性能分析</vt:lpstr>
      <vt:lpstr>PowerPoint 演示文稿</vt:lpstr>
      <vt:lpstr>冒泡排序性能分析</vt:lpstr>
      <vt:lpstr>PowerPoint 演示文稿</vt:lpstr>
      <vt:lpstr>冒泡排序示例</vt:lpstr>
      <vt:lpstr>*冒泡排序的改进</vt:lpstr>
      <vt:lpstr>最优化冒泡排序示例</vt:lpstr>
      <vt:lpstr>冒泡排序的应用I：摆动排序（LeetCode 280）</vt:lpstr>
      <vt:lpstr>冒泡排序的应用I：摆动排序（LeetCode 280）</vt:lpstr>
      <vt:lpstr>冒泡排序的应用I：摆动排序（LeetCode 280）</vt:lpstr>
      <vt:lpstr>冒泡排序的应用I：摆动排序（LeetCode 280）</vt:lpstr>
      <vt:lpstr>冒泡排序的应用I：摆动排序（LeetCode 280）</vt:lpstr>
      <vt:lpstr>*冒泡排序的应用II：最多交换K次冒泡排序</vt:lpstr>
      <vt:lpstr>*冒泡排序的应用II：最多交换K次冒泡排序</vt:lpstr>
      <vt:lpstr>PowerPoint 演示文稿</vt:lpstr>
      <vt:lpstr>10.4.2  快速排序</vt:lpstr>
      <vt:lpstr>快速排序的序列拆分（划分）</vt:lpstr>
      <vt:lpstr>快速排序的序列拆分</vt:lpstr>
      <vt:lpstr>序列拆分示例</vt:lpstr>
      <vt:lpstr>序列拆分示例</vt:lpstr>
      <vt:lpstr>序列拆分示例</vt:lpstr>
      <vt:lpstr>序列拆分示例</vt:lpstr>
      <vt:lpstr>序列拆分示例</vt:lpstr>
      <vt:lpstr>序列拆分示例</vt:lpstr>
      <vt:lpstr>序列拆分示例</vt:lpstr>
      <vt:lpstr>序列拆分示例</vt:lpstr>
      <vt:lpstr>序列拆分示例</vt:lpstr>
      <vt:lpstr>序列拆分伪代码</vt:lpstr>
      <vt:lpstr>PowerPoint 演示文稿</vt:lpstr>
      <vt:lpstr>PowerPoint 演示文稿</vt:lpstr>
      <vt:lpstr>快速排序伪代码</vt:lpstr>
      <vt:lpstr>快速排序示例</vt:lpstr>
      <vt:lpstr>快速排序性能分析</vt:lpstr>
      <vt:lpstr>快速排序性能分析</vt:lpstr>
      <vt:lpstr>快速排序性能分析</vt:lpstr>
      <vt:lpstr>快速排序性能分析</vt:lpstr>
      <vt:lpstr>快速排序性能分析</vt:lpstr>
      <vt:lpstr>快速排序性能分析</vt:lpstr>
      <vt:lpstr>PowerPoint 演示文稿</vt:lpstr>
      <vt:lpstr>快速排序性能分析</vt:lpstr>
      <vt:lpstr>快速排序性能分析</vt:lpstr>
      <vt:lpstr>快速排序性能分析</vt:lpstr>
      <vt:lpstr>快速排序性能分析</vt:lpstr>
      <vt:lpstr>快速排序性能分析</vt:lpstr>
      <vt:lpstr>快速排序性能分析</vt:lpstr>
      <vt:lpstr>快速排序的应用</vt:lpstr>
      <vt:lpstr>快速排序的改进：三数取中</vt:lpstr>
      <vt:lpstr>快速排序的改进：三数取中</vt:lpstr>
      <vt:lpstr>快速排序的改进：三数取中</vt:lpstr>
      <vt:lpstr>快速排序的改进：三数取中</vt:lpstr>
      <vt:lpstr>快速排序的改进：三数取中</vt:lpstr>
      <vt:lpstr>PowerPoint 演示文稿</vt:lpstr>
      <vt:lpstr>快速排序的改进：三数取中</vt:lpstr>
      <vt:lpstr>快速排序的改进：三数取中</vt:lpstr>
      <vt:lpstr>快速排序的改进：三数取中</vt:lpstr>
      <vt:lpstr>三数取中法对快速排序的作用</vt:lpstr>
      <vt:lpstr>快速排序的示例</vt:lpstr>
      <vt:lpstr>快速排序的示例</vt:lpstr>
      <vt:lpstr>快速排序的示例</vt:lpstr>
      <vt:lpstr>快速排序的示例</vt:lpstr>
      <vt:lpstr>快速排序的示例</vt:lpstr>
      <vt:lpstr>快速排序的示例</vt:lpstr>
      <vt:lpstr>快速排序的示例</vt:lpstr>
      <vt:lpstr>快速排序的示例</vt:lpstr>
      <vt:lpstr>快速排序的示例</vt:lpstr>
      <vt:lpstr>10.5  归并排序</vt:lpstr>
      <vt:lpstr>10.5.1  二路归并</vt:lpstr>
      <vt:lpstr>二路归并伪代码</vt:lpstr>
      <vt:lpstr>二路归并示例</vt:lpstr>
      <vt:lpstr>二路归并示例</vt:lpstr>
      <vt:lpstr>二路归并示例</vt:lpstr>
      <vt:lpstr>二路归并示例</vt:lpstr>
      <vt:lpstr>二路归并示例</vt:lpstr>
      <vt:lpstr>二路归并示例</vt:lpstr>
      <vt:lpstr>二路归并示例</vt:lpstr>
      <vt:lpstr>二路归并示例</vt:lpstr>
      <vt:lpstr>二路归并示例</vt:lpstr>
      <vt:lpstr>二路归并示例</vt:lpstr>
      <vt:lpstr>PowerPoint 演示文稿</vt:lpstr>
      <vt:lpstr>10.5.2  归并排序</vt:lpstr>
      <vt:lpstr>自顶向下归并排序示例</vt:lpstr>
      <vt:lpstr>自顶向下归并排序伪代码</vt:lpstr>
      <vt:lpstr>自顶向下归并排序C++代码例</vt:lpstr>
      <vt:lpstr>自底向上归并排序示例</vt:lpstr>
      <vt:lpstr>自底向上归并排序伪代码</vt:lpstr>
      <vt:lpstr>归并排序性能分析</vt:lpstr>
      <vt:lpstr>二路归并的应用：合并有序单链表</vt:lpstr>
      <vt:lpstr>二路归并的应用：合并有序单链表</vt:lpstr>
      <vt:lpstr>二路归并的应用：合并有序单链表</vt:lpstr>
      <vt:lpstr>二路归并的应用：合并有序单链表</vt:lpstr>
      <vt:lpstr>二路归并的应用：合并有序单链表</vt:lpstr>
      <vt:lpstr>二路归并的应用：合并有序单链表</vt:lpstr>
      <vt:lpstr>二路归并的应用：合并有序单链表</vt:lpstr>
      <vt:lpstr>二路归并的应用：合并有序单链表</vt:lpstr>
      <vt:lpstr>PowerPoint 演示文稿</vt:lpstr>
      <vt:lpstr>经典面试题</vt:lpstr>
      <vt:lpstr>经典面试题</vt:lpstr>
      <vt:lpstr>经典面试题</vt:lpstr>
      <vt:lpstr>经典面试题</vt:lpstr>
      <vt:lpstr>归并排序的改进</vt:lpstr>
      <vt:lpstr>改进后二路归并的伪代码</vt:lpstr>
      <vt:lpstr>改进后自底向上归并排序的伪代码</vt:lpstr>
      <vt:lpstr>归并排序的经典应用: 求逆序对数量</vt:lpstr>
      <vt:lpstr>归并排序的经典应用: 求逆序对数量</vt:lpstr>
      <vt:lpstr>归并排序的经典应用:求逆序对数量</vt:lpstr>
      <vt:lpstr>归并排序的经典应用:求逆序对数量</vt:lpstr>
      <vt:lpstr>二路归并求逆序对减量的伪代码</vt:lpstr>
      <vt:lpstr>归并排序兼求逆序对数量的伪代码</vt:lpstr>
      <vt:lpstr>二路归并求逆序对算法的应用：翻转对(LeetCode493)</vt:lpstr>
      <vt:lpstr>10.6  基于比较排序的复杂度分析</vt:lpstr>
      <vt:lpstr>10.6.1  基于比较的排序的复杂度下界</vt:lpstr>
      <vt:lpstr>10.6.1  基于比较的排序的复杂度下界</vt:lpstr>
      <vt:lpstr>10.6.1  基于比较的排序的复杂度下界</vt:lpstr>
      <vt:lpstr>10.6.2  基于比较的排序的平均复杂度</vt:lpstr>
      <vt:lpstr>10.6.3  最少比较排序</vt:lpstr>
      <vt:lpstr>10.6.3  最少比较排序</vt:lpstr>
      <vt:lpstr>10.7  基于分配的排序</vt:lpstr>
      <vt:lpstr>10.7.1  计数排序</vt:lpstr>
      <vt:lpstr>10.7.1  计数排序</vt:lpstr>
      <vt:lpstr>10.7.1  计数排序的伪代码</vt:lpstr>
      <vt:lpstr>10.7.1  计数排序的示例</vt:lpstr>
      <vt:lpstr>10.7.1  计数排序的示例</vt:lpstr>
      <vt:lpstr>10.7.1  计数排序的示例</vt:lpstr>
      <vt:lpstr>10.7.1  计数排序的示例</vt:lpstr>
      <vt:lpstr>10.7.1  计数排序的示例</vt:lpstr>
      <vt:lpstr>10.7.1  计数排序的示例</vt:lpstr>
      <vt:lpstr>10.7.1  计数排序的示例</vt:lpstr>
      <vt:lpstr>10.7.1  计数排序的示例</vt:lpstr>
      <vt:lpstr>10.7.1  计数排序的示例</vt:lpstr>
      <vt:lpstr>10.7.1  计数排序的示例</vt:lpstr>
      <vt:lpstr>10.7.1  计数排序的示例</vt:lpstr>
      <vt:lpstr>10.7.1  计数排序的示例</vt:lpstr>
      <vt:lpstr>10.7.1  计数排序的示例</vt:lpstr>
      <vt:lpstr>10.7.1  计数排序的示例</vt:lpstr>
      <vt:lpstr>10.7.1  计数排序的示例</vt:lpstr>
      <vt:lpstr>10.7.1  计数排序的示例</vt:lpstr>
      <vt:lpstr>10.7.1  计数排序的示例</vt:lpstr>
      <vt:lpstr>10.7.1  计数排序的示例</vt:lpstr>
      <vt:lpstr>10.7.1  计数排序的示例</vt:lpstr>
      <vt:lpstr>10.7.1  计数排序的示例</vt:lpstr>
      <vt:lpstr>10.7.1  计数排序的示例</vt:lpstr>
      <vt:lpstr>计数排序性能分析</vt:lpstr>
      <vt:lpstr>计数排序性能分析</vt:lpstr>
      <vt:lpstr>计数排序的应用：金榜题名</vt:lpstr>
      <vt:lpstr>*计数排序的应用：和为0的最长子段</vt:lpstr>
      <vt:lpstr>*计数排序的应用：和为0的最长子段</vt:lpstr>
      <vt:lpstr>*计数排序的应用：和为0的最长子段</vt:lpstr>
      <vt:lpstr>*计数排序的应用：和为0的最长子段</vt:lpstr>
      <vt:lpstr>*计数排序的应用：和为0的最长子段</vt:lpstr>
      <vt:lpstr>*计数排序的应用：和为0的最长子段</vt:lpstr>
      <vt:lpstr>*计数排序的应用：和为0的最长子段</vt:lpstr>
      <vt:lpstr>*计数排序的应用：和为0的最长子段</vt:lpstr>
      <vt:lpstr>“特殊的”计数排序——桶排序</vt:lpstr>
      <vt:lpstr>桶排序排序的应用：金榜题名</vt:lpstr>
      <vt:lpstr>桶排序性能分析</vt:lpstr>
      <vt:lpstr>10.7.2  基数排序</vt:lpstr>
      <vt:lpstr>基数排序中的计数排序伪代码</vt:lpstr>
      <vt:lpstr>最高位优先基数排序</vt:lpstr>
      <vt:lpstr>最高位优先基数排序伪代码</vt:lpstr>
      <vt:lpstr>最低位优先基数排序</vt:lpstr>
      <vt:lpstr>最低位优先基数排序</vt:lpstr>
      <vt:lpstr>最低位优先基数排序伪代码</vt:lpstr>
      <vt:lpstr>基数排序性能分析</vt:lpstr>
      <vt:lpstr>10.8  索引排序</vt:lpstr>
      <vt:lpstr>基于插入排序的索引排序的伪代码</vt:lpstr>
      <vt:lpstr>元素顺序调整</vt:lpstr>
      <vt:lpstr>元素顺序调整的伪代码</vt:lpstr>
      <vt:lpstr>10.9  拓展延伸</vt:lpstr>
      <vt:lpstr>10.9.1 内省排序</vt:lpstr>
      <vt:lpstr>内省排序的伪代码</vt:lpstr>
      <vt:lpstr>10.9.2  蒂姆排序</vt:lpstr>
      <vt:lpstr>蒂姆排序算法步骤</vt:lpstr>
      <vt:lpstr>蒂姆排序执行过程示例</vt:lpstr>
      <vt:lpstr>蒂姆排序执行过程示例</vt:lpstr>
      <vt:lpstr>蒂姆排序执行过程示例</vt:lpstr>
      <vt:lpstr>蒂姆排序伪代码</vt:lpstr>
      <vt:lpstr>蒂姆排序性能分析</vt:lpstr>
      <vt:lpstr>10.10  应用场景：考试录取中的成绩排序</vt:lpstr>
      <vt:lpstr>10.11  小结</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z sr</dc:creator>
  <cp:lastModifiedBy>lijia@cqu.edu.cn</cp:lastModifiedBy>
  <cp:revision>363</cp:revision>
  <dcterms:created xsi:type="dcterms:W3CDTF">2023-08-04T08:41:20Z</dcterms:created>
  <dcterms:modified xsi:type="dcterms:W3CDTF">2025-10-14T04:21:24Z</dcterms:modified>
</cp:coreProperties>
</file>